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6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67.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68.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5"/>
    <p:sldMasterId id="2147483731" r:id="rId6"/>
  </p:sldMasterIdLst>
  <p:notesMasterIdLst>
    <p:notesMasterId r:id="rId55"/>
  </p:notesMasterIdLst>
  <p:handoutMasterIdLst>
    <p:handoutMasterId r:id="rId56"/>
  </p:handoutMasterIdLst>
  <p:sldIdLst>
    <p:sldId id="257" r:id="rId7"/>
    <p:sldId id="334" r:id="rId8"/>
    <p:sldId id="411" r:id="rId9"/>
    <p:sldId id="410" r:id="rId10"/>
    <p:sldId id="321" r:id="rId11"/>
    <p:sldId id="335" r:id="rId12"/>
    <p:sldId id="373" r:id="rId13"/>
    <p:sldId id="382" r:id="rId14"/>
    <p:sldId id="374" r:id="rId15"/>
    <p:sldId id="409" r:id="rId16"/>
    <p:sldId id="375" r:id="rId17"/>
    <p:sldId id="376" r:id="rId18"/>
    <p:sldId id="377" r:id="rId19"/>
    <p:sldId id="378" r:id="rId20"/>
    <p:sldId id="380" r:id="rId21"/>
    <p:sldId id="341" r:id="rId22"/>
    <p:sldId id="386" r:id="rId23"/>
    <p:sldId id="387" r:id="rId24"/>
    <p:sldId id="397" r:id="rId25"/>
    <p:sldId id="388" r:id="rId26"/>
    <p:sldId id="389" r:id="rId27"/>
    <p:sldId id="398" r:id="rId28"/>
    <p:sldId id="390" r:id="rId29"/>
    <p:sldId id="399" r:id="rId30"/>
    <p:sldId id="391" r:id="rId31"/>
    <p:sldId id="392" r:id="rId32"/>
    <p:sldId id="400" r:id="rId33"/>
    <p:sldId id="401" r:id="rId34"/>
    <p:sldId id="402" r:id="rId35"/>
    <p:sldId id="403" r:id="rId36"/>
    <p:sldId id="404" r:id="rId37"/>
    <p:sldId id="393" r:id="rId38"/>
    <p:sldId id="405" r:id="rId39"/>
    <p:sldId id="394" r:id="rId40"/>
    <p:sldId id="406" r:id="rId41"/>
    <p:sldId id="407" r:id="rId42"/>
    <p:sldId id="408" r:id="rId43"/>
    <p:sldId id="395" r:id="rId44"/>
    <p:sldId id="396" r:id="rId45"/>
    <p:sldId id="385" r:id="rId46"/>
    <p:sldId id="342" r:id="rId47"/>
    <p:sldId id="367" r:id="rId48"/>
    <p:sldId id="370" r:id="rId49"/>
    <p:sldId id="265" r:id="rId50"/>
    <p:sldId id="368" r:id="rId51"/>
    <p:sldId id="369" r:id="rId52"/>
    <p:sldId id="371" r:id="rId53"/>
    <p:sldId id="412" r:id="rId54"/>
  </p:sldIdLst>
  <p:sldSz cx="12192000" cy="6858000"/>
  <p:notesSz cx="6858000" cy="9144000"/>
  <p:custDataLst>
    <p:tags r:id="rId5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c2n1/p8JENeFe26eOprSfw==" hashData="qHKrEIYqUzoelRHb/S+eMr7pI4G/X8iECwEu+LlUk6xo8HL09JHvrWB9sK5tDRpuwuqwAsK0mrDZYe86VIfmyw=="/>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F17F1D-FF9A-07DA-024F-FD197E7F3EAE}" name="Domercant Christelle - OGM " initials="OGM" userId="Domercant Christelle - OGM " providerId="None"/>
  <p188:author id="{A96C263B-7869-BEDC-1759-9BA6484B838F}" name="Dunne, Margaret- ETA" initials="MD" userId="Dunne, Margaret- ETA" providerId="None"/>
  <p188:author id="{276E1D60-EEC9-C104-1A23-E618075DE96B}" name="Alexandra Melin" initials="" userId="S::Alex@hipimpact.com::566f7b8a-b83b-4485-a4d7-3c458965733c" providerId="AD"/>
  <p188:author id="{C86687C5-FBF8-0404-2836-B695056B82FA}" name="Katherine Limon" initials="KL" userId="S::Katherine@hipimpact.com::ec17ecad-061d-4960-b55c-efdc5b7337a7" providerId="AD"/>
  <p188:author id="{22118BDE-D7C1-A90C-6A2F-BAD0B240AC5A}" name="Dunne, Margaret" initials="MD" userId="Dunne, Margaret" providerId="None"/>
  <p188:author id="{88CBE9E9-BE0B-3575-7362-7C08AD4B4E44}" name="Simon, Alexandra R - ETA CTR" initials="SAREC" userId="S::Simon.Alexandra.R@dol.gov::f9086b74-2b17-467f-9a2d-a728dea7a01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D2F"/>
    <a:srgbClr val="0F2A45"/>
    <a:srgbClr val="94B1D8"/>
    <a:srgbClr val="4374B7"/>
    <a:srgbClr val="1E3954"/>
    <a:srgbClr val="355C8F"/>
    <a:srgbClr val="172E46"/>
    <a:srgbClr val="3871AA"/>
    <a:srgbClr val="AAC1E0"/>
    <a:srgbClr val="F9BC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72" autoAdjust="0"/>
    <p:restoredTop sz="54288" autoAdjust="0"/>
  </p:normalViewPr>
  <p:slideViewPr>
    <p:cSldViewPr snapToGrid="0">
      <p:cViewPr varScale="1">
        <p:scale>
          <a:sx n="54" d="100"/>
          <a:sy n="54" d="100"/>
        </p:scale>
        <p:origin x="2472" y="20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2635" y="48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gs" Target="tags/tag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FD70B1-B663-494D-B3B6-53FB01EC4F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02577F3-96DB-4188-8951-C0D0B6CFF0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B22764-5FF1-438D-A44D-754C4408D310}" type="datetimeFigureOut">
              <a:rPr lang="en-US" smtClean="0"/>
              <a:t>2/10/23</a:t>
            </a:fld>
            <a:endParaRPr lang="en-US" dirty="0"/>
          </a:p>
        </p:txBody>
      </p:sp>
      <p:sp>
        <p:nvSpPr>
          <p:cNvPr id="4" name="Footer Placeholder 3">
            <a:extLst>
              <a:ext uri="{FF2B5EF4-FFF2-40B4-BE49-F238E27FC236}">
                <a16:creationId xmlns:a16="http://schemas.microsoft.com/office/drawing/2014/main" id="{0E4A3761-2E89-41C2-9C86-003C80973B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Produced by OGM with USDOL-ETA funds. Questions: Compliance.policy@dol.gov</a:t>
            </a:r>
            <a:endParaRPr lang="en-US" dirty="0"/>
          </a:p>
        </p:txBody>
      </p:sp>
      <p:sp>
        <p:nvSpPr>
          <p:cNvPr id="5" name="Slide Number Placeholder 4">
            <a:extLst>
              <a:ext uri="{FF2B5EF4-FFF2-40B4-BE49-F238E27FC236}">
                <a16:creationId xmlns:a16="http://schemas.microsoft.com/office/drawing/2014/main" id="{4956D141-D37E-41B8-8365-94D883CB8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B9382B-670F-41B6-BB81-F9960ABD8213}" type="slidenum">
              <a:rPr lang="en-US" smtClean="0"/>
              <a:t>‹#›</a:t>
            </a:fld>
            <a:endParaRPr lang="en-US" dirty="0"/>
          </a:p>
        </p:txBody>
      </p:sp>
    </p:spTree>
    <p:extLst>
      <p:ext uri="{BB962C8B-B14F-4D97-AF65-F5344CB8AC3E}">
        <p14:creationId xmlns:p14="http://schemas.microsoft.com/office/powerpoint/2010/main" val="157446494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0FBBD-19B8-4F14-815D-2F5DA3F5DEC6}" type="datetimeFigureOut">
              <a:rPr lang="en-US" smtClean="0"/>
              <a:t>2/10/23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Produced by OGM with USDOL-ETA funds. Questions: Compliance.policy@dol.gov</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4BB80-9B9C-4921-857A-03CE707AA442}" type="slidenum">
              <a:rPr lang="en-US" smtClean="0"/>
              <a:t>‹#›</a:t>
            </a:fld>
            <a:endParaRPr lang="en-US" dirty="0"/>
          </a:p>
        </p:txBody>
      </p:sp>
    </p:spTree>
    <p:extLst>
      <p:ext uri="{BB962C8B-B14F-4D97-AF65-F5344CB8AC3E}">
        <p14:creationId xmlns:p14="http://schemas.microsoft.com/office/powerpoint/2010/main" val="36430044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2pPr>
    <a:lvl3pPr marL="9144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3pPr>
    <a:lvl4pPr marL="13716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4pPr>
    <a:lvl5pPr marL="18288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A02581-DA02-91C2-4BD8-12D60405C8DF}"/>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96304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latin typeface="Segoe UI" panose="020B0502040204020203" pitchFamily="34" charset="0"/>
              <a:ea typeface="Segoe UI" panose="020B0502040204020203"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C23C33-D9D9-6844-B2E1-FD0125F1BEB2}" type="slidenum">
              <a:rPr lang="en-US" smtClean="0"/>
              <a:t>2</a:t>
            </a:fld>
            <a:endParaRPr lang="en-US" dirty="0"/>
          </a:p>
        </p:txBody>
      </p:sp>
      <p:sp>
        <p:nvSpPr>
          <p:cNvPr id="5" name="Footer Placeholder 4">
            <a:extLst>
              <a:ext uri="{FF2B5EF4-FFF2-40B4-BE49-F238E27FC236}">
                <a16:creationId xmlns:a16="http://schemas.microsoft.com/office/drawing/2014/main" id="{E6394EFC-9E7D-A3DB-F545-B0574777B00F}"/>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897423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C23C33-D9D9-6844-B2E1-FD0125F1BEB2}" type="slidenum">
              <a:rPr lang="en-US" smtClean="0"/>
              <a:t>3</a:t>
            </a:fld>
            <a:endParaRPr lang="en-US" dirty="0"/>
          </a:p>
        </p:txBody>
      </p:sp>
      <p:sp>
        <p:nvSpPr>
          <p:cNvPr id="5" name="Footer Placeholder 4">
            <a:extLst>
              <a:ext uri="{FF2B5EF4-FFF2-40B4-BE49-F238E27FC236}">
                <a16:creationId xmlns:a16="http://schemas.microsoft.com/office/drawing/2014/main" id="{E29E7AB1-0AEE-AE7E-677C-824004F2C0B5}"/>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954280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a:t>
            </a:fld>
            <a:endParaRPr lang="en-US" dirty="0"/>
          </a:p>
        </p:txBody>
      </p:sp>
      <p:sp>
        <p:nvSpPr>
          <p:cNvPr id="5" name="Footer Placeholder 4">
            <a:extLst>
              <a:ext uri="{FF2B5EF4-FFF2-40B4-BE49-F238E27FC236}">
                <a16:creationId xmlns:a16="http://schemas.microsoft.com/office/drawing/2014/main" id="{75FCDDCA-1028-A470-918C-BBF8D40B3AA4}"/>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788188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5</a:t>
            </a:fld>
            <a:endParaRPr lang="en-US" dirty="0"/>
          </a:p>
        </p:txBody>
      </p:sp>
      <p:sp>
        <p:nvSpPr>
          <p:cNvPr id="5" name="Footer Placeholder 4">
            <a:extLst>
              <a:ext uri="{FF2B5EF4-FFF2-40B4-BE49-F238E27FC236}">
                <a16:creationId xmlns:a16="http://schemas.microsoft.com/office/drawing/2014/main" id="{188B03FA-E603-0DC7-B290-F28A2C1221F6}"/>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38214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6</a:t>
            </a:fld>
            <a:endParaRPr lang="en-US" dirty="0"/>
          </a:p>
        </p:txBody>
      </p:sp>
      <p:sp>
        <p:nvSpPr>
          <p:cNvPr id="5" name="Footer Placeholder 4">
            <a:extLst>
              <a:ext uri="{FF2B5EF4-FFF2-40B4-BE49-F238E27FC236}">
                <a16:creationId xmlns:a16="http://schemas.microsoft.com/office/drawing/2014/main" id="{B1D15700-6ACE-E86C-4815-DA4070FC2F9A}"/>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85549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7</a:t>
            </a:fld>
            <a:endParaRPr lang="en-US" dirty="0"/>
          </a:p>
        </p:txBody>
      </p:sp>
      <p:sp>
        <p:nvSpPr>
          <p:cNvPr id="5" name="Footer Placeholder 4">
            <a:extLst>
              <a:ext uri="{FF2B5EF4-FFF2-40B4-BE49-F238E27FC236}">
                <a16:creationId xmlns:a16="http://schemas.microsoft.com/office/drawing/2014/main" id="{8479E1F6-C4BF-F0B1-D06F-918C192DDE81}"/>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159182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8</a:t>
            </a:fld>
            <a:endParaRPr lang="en-US" dirty="0"/>
          </a:p>
        </p:txBody>
      </p:sp>
      <p:sp>
        <p:nvSpPr>
          <p:cNvPr id="5" name="Footer Placeholder 4">
            <a:extLst>
              <a:ext uri="{FF2B5EF4-FFF2-40B4-BE49-F238E27FC236}">
                <a16:creationId xmlns:a16="http://schemas.microsoft.com/office/drawing/2014/main" id="{732295CE-221C-6C48-8CC0-74477BBFEB54}"/>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524780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9</a:t>
            </a:fld>
            <a:endParaRPr lang="en-US" dirty="0"/>
          </a:p>
        </p:txBody>
      </p:sp>
      <p:sp>
        <p:nvSpPr>
          <p:cNvPr id="5" name="Footer Placeholder 4">
            <a:extLst>
              <a:ext uri="{FF2B5EF4-FFF2-40B4-BE49-F238E27FC236}">
                <a16:creationId xmlns:a16="http://schemas.microsoft.com/office/drawing/2014/main" id="{669E7F1D-9CB2-DCA2-8414-7C970434CE76}"/>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592479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10</a:t>
            </a:fld>
            <a:endParaRPr lang="en-US" dirty="0"/>
          </a:p>
        </p:txBody>
      </p:sp>
      <p:sp>
        <p:nvSpPr>
          <p:cNvPr id="5" name="Footer Placeholder 4">
            <a:extLst>
              <a:ext uri="{FF2B5EF4-FFF2-40B4-BE49-F238E27FC236}">
                <a16:creationId xmlns:a16="http://schemas.microsoft.com/office/drawing/2014/main" id="{D7033C15-B62F-C69A-3DED-E29E69A7DDDF}"/>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36192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11</a:t>
            </a:fld>
            <a:endParaRPr lang="en-US" dirty="0"/>
          </a:p>
        </p:txBody>
      </p:sp>
      <p:sp>
        <p:nvSpPr>
          <p:cNvPr id="5" name="Footer Placeholder 4">
            <a:extLst>
              <a:ext uri="{FF2B5EF4-FFF2-40B4-BE49-F238E27FC236}">
                <a16:creationId xmlns:a16="http://schemas.microsoft.com/office/drawing/2014/main" id="{E615BD58-E78B-D22B-B6A0-0CAB6A70B0A9}"/>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426730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12</a:t>
            </a:fld>
            <a:endParaRPr lang="en-US" dirty="0"/>
          </a:p>
        </p:txBody>
      </p:sp>
      <p:sp>
        <p:nvSpPr>
          <p:cNvPr id="5" name="Footer Placeholder 4">
            <a:extLst>
              <a:ext uri="{FF2B5EF4-FFF2-40B4-BE49-F238E27FC236}">
                <a16:creationId xmlns:a16="http://schemas.microsoft.com/office/drawing/2014/main" id="{915691BD-A99C-EF96-9488-0A614E9AD42D}"/>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4036012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13</a:t>
            </a:fld>
            <a:endParaRPr lang="en-US" dirty="0"/>
          </a:p>
        </p:txBody>
      </p:sp>
      <p:sp>
        <p:nvSpPr>
          <p:cNvPr id="5" name="Footer Placeholder 4">
            <a:extLst>
              <a:ext uri="{FF2B5EF4-FFF2-40B4-BE49-F238E27FC236}">
                <a16:creationId xmlns:a16="http://schemas.microsoft.com/office/drawing/2014/main" id="{53E00334-F534-24F8-A8FF-4541601130DB}"/>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4031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14</a:t>
            </a:fld>
            <a:endParaRPr lang="en-US" dirty="0"/>
          </a:p>
        </p:txBody>
      </p:sp>
      <p:sp>
        <p:nvSpPr>
          <p:cNvPr id="5" name="Footer Placeholder 4">
            <a:extLst>
              <a:ext uri="{FF2B5EF4-FFF2-40B4-BE49-F238E27FC236}">
                <a16:creationId xmlns:a16="http://schemas.microsoft.com/office/drawing/2014/main" id="{DCC06EA1-B7A1-8DB0-E7BA-45A45E524E11}"/>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4069795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15</a:t>
            </a:fld>
            <a:endParaRPr lang="en-US" dirty="0"/>
          </a:p>
        </p:txBody>
      </p:sp>
      <p:sp>
        <p:nvSpPr>
          <p:cNvPr id="5" name="Footer Placeholder 4">
            <a:extLst>
              <a:ext uri="{FF2B5EF4-FFF2-40B4-BE49-F238E27FC236}">
                <a16:creationId xmlns:a16="http://schemas.microsoft.com/office/drawing/2014/main" id="{04E0C2D0-7D32-438D-AF5C-13CADE825F86}"/>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589339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16</a:t>
            </a:fld>
            <a:endParaRPr lang="en-US" dirty="0"/>
          </a:p>
        </p:txBody>
      </p:sp>
      <p:sp>
        <p:nvSpPr>
          <p:cNvPr id="5" name="Footer Placeholder 4">
            <a:extLst>
              <a:ext uri="{FF2B5EF4-FFF2-40B4-BE49-F238E27FC236}">
                <a16:creationId xmlns:a16="http://schemas.microsoft.com/office/drawing/2014/main" id="{25FA0D3D-524E-E549-F3F6-822B4DEF3D78}"/>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4231549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17</a:t>
            </a:fld>
            <a:endParaRPr lang="en-US" dirty="0"/>
          </a:p>
        </p:txBody>
      </p:sp>
      <p:sp>
        <p:nvSpPr>
          <p:cNvPr id="5" name="Footer Placeholder 4">
            <a:extLst>
              <a:ext uri="{FF2B5EF4-FFF2-40B4-BE49-F238E27FC236}">
                <a16:creationId xmlns:a16="http://schemas.microsoft.com/office/drawing/2014/main" id="{2CF8DC88-4123-1AFA-C8AC-7ACDEE28D381}"/>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949413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18</a:t>
            </a:fld>
            <a:endParaRPr lang="en-US" dirty="0"/>
          </a:p>
        </p:txBody>
      </p:sp>
      <p:sp>
        <p:nvSpPr>
          <p:cNvPr id="5" name="Footer Placeholder 4">
            <a:extLst>
              <a:ext uri="{FF2B5EF4-FFF2-40B4-BE49-F238E27FC236}">
                <a16:creationId xmlns:a16="http://schemas.microsoft.com/office/drawing/2014/main" id="{96502385-F917-08B3-EE90-533BF47BAEF9}"/>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12868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19</a:t>
            </a:fld>
            <a:endParaRPr lang="en-US" dirty="0"/>
          </a:p>
        </p:txBody>
      </p:sp>
      <p:sp>
        <p:nvSpPr>
          <p:cNvPr id="5" name="Footer Placeholder 4">
            <a:extLst>
              <a:ext uri="{FF2B5EF4-FFF2-40B4-BE49-F238E27FC236}">
                <a16:creationId xmlns:a16="http://schemas.microsoft.com/office/drawing/2014/main" id="{4F1EDB6C-8374-63CF-82A3-FF12F533571A}"/>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491228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20</a:t>
            </a:fld>
            <a:endParaRPr lang="en-US" dirty="0"/>
          </a:p>
        </p:txBody>
      </p:sp>
      <p:sp>
        <p:nvSpPr>
          <p:cNvPr id="5" name="Footer Placeholder 4">
            <a:extLst>
              <a:ext uri="{FF2B5EF4-FFF2-40B4-BE49-F238E27FC236}">
                <a16:creationId xmlns:a16="http://schemas.microsoft.com/office/drawing/2014/main" id="{2AD9D1D1-3936-CAF5-F204-2E60B5B13911}"/>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966260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21</a:t>
            </a:fld>
            <a:endParaRPr lang="en-US" dirty="0"/>
          </a:p>
        </p:txBody>
      </p:sp>
      <p:sp>
        <p:nvSpPr>
          <p:cNvPr id="5" name="Footer Placeholder 4">
            <a:extLst>
              <a:ext uri="{FF2B5EF4-FFF2-40B4-BE49-F238E27FC236}">
                <a16:creationId xmlns:a16="http://schemas.microsoft.com/office/drawing/2014/main" id="{2875B151-B958-219B-07BA-CD8A43684D00}"/>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731769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22</a:t>
            </a:fld>
            <a:endParaRPr lang="en-US" dirty="0"/>
          </a:p>
        </p:txBody>
      </p:sp>
      <p:sp>
        <p:nvSpPr>
          <p:cNvPr id="5" name="Footer Placeholder 4">
            <a:extLst>
              <a:ext uri="{FF2B5EF4-FFF2-40B4-BE49-F238E27FC236}">
                <a16:creationId xmlns:a16="http://schemas.microsoft.com/office/drawing/2014/main" id="{BF8A562E-06A0-7A3E-7B69-AD1C3A41A4FA}"/>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948702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23</a:t>
            </a:fld>
            <a:endParaRPr lang="en-US" dirty="0"/>
          </a:p>
        </p:txBody>
      </p:sp>
      <p:sp>
        <p:nvSpPr>
          <p:cNvPr id="5" name="Footer Placeholder 4">
            <a:extLst>
              <a:ext uri="{FF2B5EF4-FFF2-40B4-BE49-F238E27FC236}">
                <a16:creationId xmlns:a16="http://schemas.microsoft.com/office/drawing/2014/main" id="{859404CD-565B-D574-F2A4-A8E9A22E59D5}"/>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804501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24</a:t>
            </a:fld>
            <a:endParaRPr lang="en-US" dirty="0"/>
          </a:p>
        </p:txBody>
      </p:sp>
      <p:sp>
        <p:nvSpPr>
          <p:cNvPr id="5" name="Footer Placeholder 4">
            <a:extLst>
              <a:ext uri="{FF2B5EF4-FFF2-40B4-BE49-F238E27FC236}">
                <a16:creationId xmlns:a16="http://schemas.microsoft.com/office/drawing/2014/main" id="{A017292B-4715-2443-179B-7F75C638D7FA}"/>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6836643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25</a:t>
            </a:fld>
            <a:endParaRPr lang="en-US" dirty="0"/>
          </a:p>
        </p:txBody>
      </p:sp>
      <p:sp>
        <p:nvSpPr>
          <p:cNvPr id="5" name="Footer Placeholder 4">
            <a:extLst>
              <a:ext uri="{FF2B5EF4-FFF2-40B4-BE49-F238E27FC236}">
                <a16:creationId xmlns:a16="http://schemas.microsoft.com/office/drawing/2014/main" id="{737F2247-8DB8-C605-907B-AFA3AEF19879}"/>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758477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26</a:t>
            </a:fld>
            <a:endParaRPr lang="en-US" dirty="0"/>
          </a:p>
        </p:txBody>
      </p:sp>
      <p:sp>
        <p:nvSpPr>
          <p:cNvPr id="5" name="Footer Placeholder 4">
            <a:extLst>
              <a:ext uri="{FF2B5EF4-FFF2-40B4-BE49-F238E27FC236}">
                <a16:creationId xmlns:a16="http://schemas.microsoft.com/office/drawing/2014/main" id="{6517265E-6704-0B04-B094-5C15A217AC80}"/>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922120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27</a:t>
            </a:fld>
            <a:endParaRPr lang="en-US" dirty="0"/>
          </a:p>
        </p:txBody>
      </p:sp>
      <p:sp>
        <p:nvSpPr>
          <p:cNvPr id="5" name="Footer Placeholder 4">
            <a:extLst>
              <a:ext uri="{FF2B5EF4-FFF2-40B4-BE49-F238E27FC236}">
                <a16:creationId xmlns:a16="http://schemas.microsoft.com/office/drawing/2014/main" id="{7BC50A2D-4CC1-E738-2C22-EB33D60C1FC8}"/>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4281375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28</a:t>
            </a:fld>
            <a:endParaRPr lang="en-US" dirty="0"/>
          </a:p>
        </p:txBody>
      </p:sp>
      <p:sp>
        <p:nvSpPr>
          <p:cNvPr id="5" name="Footer Placeholder 4">
            <a:extLst>
              <a:ext uri="{FF2B5EF4-FFF2-40B4-BE49-F238E27FC236}">
                <a16:creationId xmlns:a16="http://schemas.microsoft.com/office/drawing/2014/main" id="{14226F60-9166-171E-D1BC-69E4BBDB0D61}"/>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957345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29</a:t>
            </a:fld>
            <a:endParaRPr lang="en-US" dirty="0"/>
          </a:p>
        </p:txBody>
      </p:sp>
      <p:sp>
        <p:nvSpPr>
          <p:cNvPr id="5" name="Footer Placeholder 4">
            <a:extLst>
              <a:ext uri="{FF2B5EF4-FFF2-40B4-BE49-F238E27FC236}">
                <a16:creationId xmlns:a16="http://schemas.microsoft.com/office/drawing/2014/main" id="{1A52B997-236D-D578-2758-D3D31C5F5A6D}"/>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58706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30</a:t>
            </a:fld>
            <a:endParaRPr lang="en-US" dirty="0"/>
          </a:p>
        </p:txBody>
      </p:sp>
      <p:sp>
        <p:nvSpPr>
          <p:cNvPr id="5" name="Footer Placeholder 4">
            <a:extLst>
              <a:ext uri="{FF2B5EF4-FFF2-40B4-BE49-F238E27FC236}">
                <a16:creationId xmlns:a16="http://schemas.microsoft.com/office/drawing/2014/main" id="{C796124F-1626-66D0-183F-CD558E091365}"/>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332997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31</a:t>
            </a:fld>
            <a:endParaRPr lang="en-US" dirty="0"/>
          </a:p>
        </p:txBody>
      </p:sp>
      <p:sp>
        <p:nvSpPr>
          <p:cNvPr id="5" name="Footer Placeholder 4">
            <a:extLst>
              <a:ext uri="{FF2B5EF4-FFF2-40B4-BE49-F238E27FC236}">
                <a16:creationId xmlns:a16="http://schemas.microsoft.com/office/drawing/2014/main" id="{4B22ABD2-FE5C-ABF5-91FE-46D5CE168051}"/>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6019669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32</a:t>
            </a:fld>
            <a:endParaRPr lang="en-US" dirty="0"/>
          </a:p>
        </p:txBody>
      </p:sp>
      <p:sp>
        <p:nvSpPr>
          <p:cNvPr id="5" name="Footer Placeholder 4">
            <a:extLst>
              <a:ext uri="{FF2B5EF4-FFF2-40B4-BE49-F238E27FC236}">
                <a16:creationId xmlns:a16="http://schemas.microsoft.com/office/drawing/2014/main" id="{005A47AD-07AA-26D6-F279-11275401607F}"/>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782325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33</a:t>
            </a:fld>
            <a:endParaRPr lang="en-US" dirty="0"/>
          </a:p>
        </p:txBody>
      </p:sp>
      <p:sp>
        <p:nvSpPr>
          <p:cNvPr id="5" name="Footer Placeholder 4">
            <a:extLst>
              <a:ext uri="{FF2B5EF4-FFF2-40B4-BE49-F238E27FC236}">
                <a16:creationId xmlns:a16="http://schemas.microsoft.com/office/drawing/2014/main" id="{8541EDE1-7688-601E-E5CF-E3CD110F52CF}"/>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725161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34</a:t>
            </a:fld>
            <a:endParaRPr lang="en-US" dirty="0"/>
          </a:p>
        </p:txBody>
      </p:sp>
      <p:sp>
        <p:nvSpPr>
          <p:cNvPr id="5" name="Footer Placeholder 4">
            <a:extLst>
              <a:ext uri="{FF2B5EF4-FFF2-40B4-BE49-F238E27FC236}">
                <a16:creationId xmlns:a16="http://schemas.microsoft.com/office/drawing/2014/main" id="{C1B5886F-4455-743C-BEA8-C8B6A45E8939}"/>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1012463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35</a:t>
            </a:fld>
            <a:endParaRPr lang="en-US" dirty="0"/>
          </a:p>
        </p:txBody>
      </p:sp>
      <p:sp>
        <p:nvSpPr>
          <p:cNvPr id="5" name="Footer Placeholder 4">
            <a:extLst>
              <a:ext uri="{FF2B5EF4-FFF2-40B4-BE49-F238E27FC236}">
                <a16:creationId xmlns:a16="http://schemas.microsoft.com/office/drawing/2014/main" id="{5416359B-0924-944C-F956-A06ACF8F7D05}"/>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24130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36</a:t>
            </a:fld>
            <a:endParaRPr lang="en-US" dirty="0"/>
          </a:p>
        </p:txBody>
      </p:sp>
      <p:sp>
        <p:nvSpPr>
          <p:cNvPr id="5" name="Footer Placeholder 4">
            <a:extLst>
              <a:ext uri="{FF2B5EF4-FFF2-40B4-BE49-F238E27FC236}">
                <a16:creationId xmlns:a16="http://schemas.microsoft.com/office/drawing/2014/main" id="{64DD9581-8207-EAB0-1F78-13B3601FED88}"/>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768636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37</a:t>
            </a:fld>
            <a:endParaRPr lang="en-US" dirty="0"/>
          </a:p>
        </p:txBody>
      </p:sp>
      <p:sp>
        <p:nvSpPr>
          <p:cNvPr id="5" name="Footer Placeholder 4">
            <a:extLst>
              <a:ext uri="{FF2B5EF4-FFF2-40B4-BE49-F238E27FC236}">
                <a16:creationId xmlns:a16="http://schemas.microsoft.com/office/drawing/2014/main" id="{CB2AC07D-C9DA-5935-C800-355A24036475}"/>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7301296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38</a:t>
            </a:fld>
            <a:endParaRPr lang="en-US" dirty="0"/>
          </a:p>
        </p:txBody>
      </p:sp>
      <p:sp>
        <p:nvSpPr>
          <p:cNvPr id="5" name="Footer Placeholder 4">
            <a:extLst>
              <a:ext uri="{FF2B5EF4-FFF2-40B4-BE49-F238E27FC236}">
                <a16:creationId xmlns:a16="http://schemas.microsoft.com/office/drawing/2014/main" id="{DE6756EF-E4E6-B782-9583-E6678007509A}"/>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998572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39</a:t>
            </a:fld>
            <a:endParaRPr lang="en-US" dirty="0"/>
          </a:p>
        </p:txBody>
      </p:sp>
      <p:sp>
        <p:nvSpPr>
          <p:cNvPr id="5" name="Footer Placeholder 4">
            <a:extLst>
              <a:ext uri="{FF2B5EF4-FFF2-40B4-BE49-F238E27FC236}">
                <a16:creationId xmlns:a16="http://schemas.microsoft.com/office/drawing/2014/main" id="{7B9968E0-28B1-CBF5-76B3-21FEAB38B9FA}"/>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7981281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40</a:t>
            </a:fld>
            <a:endParaRPr lang="en-US" dirty="0"/>
          </a:p>
        </p:txBody>
      </p:sp>
      <p:sp>
        <p:nvSpPr>
          <p:cNvPr id="5" name="Footer Placeholder 4">
            <a:extLst>
              <a:ext uri="{FF2B5EF4-FFF2-40B4-BE49-F238E27FC236}">
                <a16:creationId xmlns:a16="http://schemas.microsoft.com/office/drawing/2014/main" id="{BAA1B85B-AB4C-C43C-AB60-6CE128D47883}"/>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2208609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41</a:t>
            </a:fld>
            <a:endParaRPr lang="en-US" dirty="0"/>
          </a:p>
        </p:txBody>
      </p:sp>
      <p:sp>
        <p:nvSpPr>
          <p:cNvPr id="5" name="Footer Placeholder 4">
            <a:extLst>
              <a:ext uri="{FF2B5EF4-FFF2-40B4-BE49-F238E27FC236}">
                <a16:creationId xmlns:a16="http://schemas.microsoft.com/office/drawing/2014/main" id="{649404F9-B20B-FB32-AD62-AC20D863834D}"/>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1533589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42</a:t>
            </a:fld>
            <a:endParaRPr lang="en-US" dirty="0"/>
          </a:p>
        </p:txBody>
      </p:sp>
      <p:sp>
        <p:nvSpPr>
          <p:cNvPr id="5" name="Footer Placeholder 4">
            <a:extLst>
              <a:ext uri="{FF2B5EF4-FFF2-40B4-BE49-F238E27FC236}">
                <a16:creationId xmlns:a16="http://schemas.microsoft.com/office/drawing/2014/main" id="{26A296C3-9DCF-90BB-A1AF-9C7F1E323B6C}"/>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67593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43</a:t>
            </a:fld>
            <a:endParaRPr lang="en-US" dirty="0"/>
          </a:p>
        </p:txBody>
      </p:sp>
      <p:sp>
        <p:nvSpPr>
          <p:cNvPr id="5" name="Footer Placeholder 4">
            <a:extLst>
              <a:ext uri="{FF2B5EF4-FFF2-40B4-BE49-F238E27FC236}">
                <a16:creationId xmlns:a16="http://schemas.microsoft.com/office/drawing/2014/main" id="{76EC463A-0C8C-F9A0-540F-EF9B08BDA18B}"/>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29132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44</a:t>
            </a:fld>
            <a:endParaRPr lang="en-US" dirty="0"/>
          </a:p>
        </p:txBody>
      </p:sp>
      <p:sp>
        <p:nvSpPr>
          <p:cNvPr id="5" name="Footer Placeholder 4">
            <a:extLst>
              <a:ext uri="{FF2B5EF4-FFF2-40B4-BE49-F238E27FC236}">
                <a16:creationId xmlns:a16="http://schemas.microsoft.com/office/drawing/2014/main" id="{C0EBB044-4BF6-A388-F30F-68E59C9E9DF3}"/>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631411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45</a:t>
            </a:fld>
            <a:endParaRPr lang="en-US" dirty="0"/>
          </a:p>
        </p:txBody>
      </p:sp>
      <p:sp>
        <p:nvSpPr>
          <p:cNvPr id="5" name="Footer Placeholder 4">
            <a:extLst>
              <a:ext uri="{FF2B5EF4-FFF2-40B4-BE49-F238E27FC236}">
                <a16:creationId xmlns:a16="http://schemas.microsoft.com/office/drawing/2014/main" id="{02C57711-7C2A-612C-D555-693A8CC57848}"/>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36678446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46</a:t>
            </a:fld>
            <a:endParaRPr lang="en-US" dirty="0"/>
          </a:p>
        </p:txBody>
      </p:sp>
      <p:sp>
        <p:nvSpPr>
          <p:cNvPr id="5" name="Footer Placeholder 4">
            <a:extLst>
              <a:ext uri="{FF2B5EF4-FFF2-40B4-BE49-F238E27FC236}">
                <a16:creationId xmlns:a16="http://schemas.microsoft.com/office/drawing/2014/main" id="{1FCD122F-9EFD-6690-6691-05495D109BD8}"/>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5015336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47</a:t>
            </a:fld>
            <a:endParaRPr lang="en-US" dirty="0"/>
          </a:p>
        </p:txBody>
      </p:sp>
      <p:sp>
        <p:nvSpPr>
          <p:cNvPr id="5" name="Footer Placeholder 4">
            <a:extLst>
              <a:ext uri="{FF2B5EF4-FFF2-40B4-BE49-F238E27FC236}">
                <a16:creationId xmlns:a16="http://schemas.microsoft.com/office/drawing/2014/main" id="{E34A09FA-9062-8900-663E-746E41A968FD}"/>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17699165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AEC23C33-D9D9-6844-B2E1-FD0125F1BEB2}" type="slidenum">
              <a:rPr lang="en-US" smtClean="0"/>
              <a:t>48</a:t>
            </a:fld>
            <a:endParaRPr lang="en-US"/>
          </a:p>
        </p:txBody>
      </p:sp>
      <p:sp>
        <p:nvSpPr>
          <p:cNvPr id="5" name="Footer Placeholder 4">
            <a:extLst>
              <a:ext uri="{FF2B5EF4-FFF2-40B4-BE49-F238E27FC236}">
                <a16:creationId xmlns:a16="http://schemas.microsoft.com/office/drawing/2014/main" id="{9FDB41F3-9C25-253F-CE4E-EED396AF4C72}"/>
              </a:ext>
            </a:extLst>
          </p:cNvPr>
          <p:cNvSpPr>
            <a:spLocks noGrp="1"/>
          </p:cNvSpPr>
          <p:nvPr>
            <p:ph type="ftr" sz="quarter" idx="4"/>
          </p:nvPr>
        </p:nvSpPr>
        <p:spPr/>
        <p:txBody>
          <a:bodyPr/>
          <a:lstStyle/>
          <a:p>
            <a:r>
              <a:rPr lang="en-US"/>
              <a:t>Produced by OGM with USDOL-ETA funds. Questions: Compliance.policy@dol.gov</a:t>
            </a:r>
            <a:endParaRPr lang="en-US" dirty="0"/>
          </a:p>
        </p:txBody>
      </p:sp>
    </p:spTree>
    <p:extLst>
      <p:ext uri="{BB962C8B-B14F-4D97-AF65-F5344CB8AC3E}">
        <p14:creationId xmlns:p14="http://schemas.microsoft.com/office/powerpoint/2010/main" val="25215565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8.sv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30.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32.xml"/><Relationship Id="rId6" Type="http://schemas.openxmlformats.org/officeDocument/2006/relationships/hyperlink" Target="mailto:Compliance.policy@dol.gov" TargetMode="External"/><Relationship Id="rId5" Type="http://schemas.openxmlformats.org/officeDocument/2006/relationships/image" Target="../media/image4.png"/><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ags" Target="../tags/tag35.xml"/><Relationship Id="rId5" Type="http://schemas.openxmlformats.org/officeDocument/2006/relationships/image" Target="../media/image6.png"/><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ags" Target="../tags/tag36.xml"/><Relationship Id="rId5" Type="http://schemas.openxmlformats.org/officeDocument/2006/relationships/image" Target="../media/image6.png"/><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7.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5.xml"/><Relationship Id="rId4" Type="http://schemas.openxmlformats.org/officeDocument/2006/relationships/image" Target="../media/image8.svg"/></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9.xml"/><Relationship Id="rId4" Type="http://schemas.openxmlformats.org/officeDocument/2006/relationships/image" Target="../media/image8.svg"/></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6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6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6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6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10248" y="1377081"/>
            <a:ext cx="7179425" cy="2051919"/>
          </a:xfrm>
        </p:spPr>
        <p:txBody>
          <a:bodyPr anchor="b" anchorCtr="0">
            <a:normAutofit/>
          </a:bodyPr>
          <a:lstStyle>
            <a:lvl1pPr algn="l">
              <a:defRPr sz="4400" b="1">
                <a:latin typeface="Segoe Condensed" panose="020B0606040200020203"/>
              </a:defRPr>
            </a:lvl1pPr>
          </a:lstStyle>
          <a:p>
            <a:r>
              <a:rPr lang="en-US"/>
              <a:t>Click to edit Title</a:t>
            </a:r>
          </a:p>
        </p:txBody>
      </p:sp>
      <p:sp>
        <p:nvSpPr>
          <p:cNvPr id="3" name="Subtitle 2"/>
          <p:cNvSpPr>
            <a:spLocks noGrp="1"/>
          </p:cNvSpPr>
          <p:nvPr>
            <p:ph type="subTitle" idx="1"/>
          </p:nvPr>
        </p:nvSpPr>
        <p:spPr>
          <a:xfrm>
            <a:off x="3710248" y="3776308"/>
            <a:ext cx="7179424" cy="1655762"/>
          </a:xfrm>
        </p:spPr>
        <p:txBody>
          <a:bodyPr/>
          <a:lstStyle>
            <a:lvl1pPr marL="0" indent="0" algn="l">
              <a:buNone/>
              <a:defRPr sz="2400">
                <a:solidFill>
                  <a:srgbClr val="172E4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a:extLst>
              <a:ext uri="{FF2B5EF4-FFF2-40B4-BE49-F238E27FC236}">
                <a16:creationId xmlns:a16="http://schemas.microsoft.com/office/drawing/2014/main" id="{AAAF5E1D-E586-C2D4-FFE2-4166F7BE05D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4" y="0"/>
            <a:ext cx="3636264" cy="6858000"/>
          </a:xfrm>
          <a:prstGeom prst="rect">
            <a:avLst/>
          </a:prstGeom>
        </p:spPr>
      </p:pic>
      <p:pic>
        <p:nvPicPr>
          <p:cNvPr id="10" name="Picture 9">
            <a:extLst>
              <a:ext uri="{FF2B5EF4-FFF2-40B4-BE49-F238E27FC236}">
                <a16:creationId xmlns:a16="http://schemas.microsoft.com/office/drawing/2014/main" id="{CC03319B-7E04-9D12-093C-5D7B31416895}"/>
              </a:ext>
              <a:ext uri="{C183D7F6-B498-43B3-948B-1728B52AA6E4}">
                <adec:decorative xmlns:adec="http://schemas.microsoft.com/office/drawing/2017/decorative" val="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dirty="0"/>
          </a:p>
        </p:txBody>
      </p:sp>
      <p:pic>
        <p:nvPicPr>
          <p:cNvPr id="6" name="Picture 5">
            <a:extLst>
              <a:ext uri="{FF2B5EF4-FFF2-40B4-BE49-F238E27FC236}">
                <a16:creationId xmlns:a16="http://schemas.microsoft.com/office/drawing/2014/main" id="{B654B982-C1C9-312B-5C87-E2F95D219D56}"/>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500" y="322850"/>
            <a:ext cx="3078486" cy="5708916"/>
          </a:xfrm>
          <a:prstGeom prst="rect">
            <a:avLst/>
          </a:prstGeom>
        </p:spPr>
      </p:pic>
      <p:sp>
        <p:nvSpPr>
          <p:cNvPr id="4" name="Rectangle 3">
            <a:extLst>
              <a:ext uri="{FF2B5EF4-FFF2-40B4-BE49-F238E27FC236}">
                <a16:creationId xmlns:a16="http://schemas.microsoft.com/office/drawing/2014/main" id="{819A8EED-2328-0368-F9C3-6408BE8334FD}"/>
              </a:ext>
              <a:ext uri="{C183D7F6-B498-43B3-948B-1728B52AA6E4}">
                <adec:decorative xmlns:adec="http://schemas.microsoft.com/office/drawing/2017/decorative" val="1"/>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4CB93369-2DA0-858D-95DF-1937E3F34079}"/>
              </a:ext>
              <a:ext uri="{C183D7F6-B498-43B3-948B-1728B52AA6E4}">
                <adec:decorative xmlns:adec="http://schemas.microsoft.com/office/drawing/2017/decorative" val="1"/>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EF9A038E-058C-4A1B-23D4-12343549D47B}"/>
              </a:ext>
              <a:ext uri="{C183D7F6-B498-43B3-948B-1728B52AA6E4}">
                <adec:decorative xmlns:adec="http://schemas.microsoft.com/office/drawing/2017/decorative" val="1"/>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295656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2" name="Title 1"/>
          <p:cNvSpPr>
            <a:spLocks noGrp="1"/>
          </p:cNvSpPr>
          <p:nvPr>
            <p:ph type="title"/>
          </p:nvPr>
        </p:nvSpPr>
        <p:spPr>
          <a:xfrm>
            <a:off x="536632" y="69739"/>
            <a:ext cx="10232968" cy="1108078"/>
          </a:xfrm>
        </p:spPr>
        <p:txBody>
          <a:bodyPr/>
          <a:lstStyle/>
          <a:p>
            <a:r>
              <a:rPr lang="en-US"/>
              <a:t>Click to edit Master title style</a:t>
            </a:r>
          </a:p>
        </p:txBody>
      </p:sp>
      <p:sp>
        <p:nvSpPr>
          <p:cNvPr id="3" name="Content Placeholder 2"/>
          <p:cNvSpPr>
            <a:spLocks noGrp="1"/>
          </p:cNvSpPr>
          <p:nvPr>
            <p:ph idx="1" hasCustomPrompt="1"/>
          </p:nvPr>
        </p:nvSpPr>
        <p:spPr>
          <a:xfrm>
            <a:off x="536632" y="1420779"/>
            <a:ext cx="10232968" cy="4756184"/>
          </a:xfrm>
        </p:spPr>
        <p:txBody>
          <a:bodyPr>
            <a:noAutofit/>
          </a:bodyPr>
          <a:lstStyle>
            <a:lvl1pPr>
              <a:spcAft>
                <a:spcPts val="600"/>
              </a:spcAft>
              <a:defRPr/>
            </a:lvl1pPr>
            <a:lvl2pPr>
              <a:spcAft>
                <a:spcPts val="600"/>
              </a:spcAft>
              <a:defRPr/>
            </a:lvl2pPr>
            <a:lvl3pPr>
              <a:spcAft>
                <a:spcPts val="600"/>
              </a:spcAft>
              <a:defRPr/>
            </a:lvl3pPr>
          </a:lstStyle>
          <a:p>
            <a:pPr lvl="0"/>
            <a:r>
              <a:rPr lang="en-US" dirty="0"/>
              <a:t>Edit Master text styles</a:t>
            </a:r>
          </a:p>
          <a:p>
            <a:pPr lvl="1"/>
            <a:r>
              <a:rPr lang="en-US" dirty="0"/>
              <a:t>Second level</a:t>
            </a:r>
          </a:p>
          <a:p>
            <a:pPr lvl="2"/>
            <a:r>
              <a:rPr lang="en-US" dirty="0"/>
              <a:t>Third level</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Tree>
    <p:custDataLst>
      <p:tags r:id="rId1"/>
    </p:custDataLst>
    <p:extLst>
      <p:ext uri="{BB962C8B-B14F-4D97-AF65-F5344CB8AC3E}">
        <p14:creationId xmlns:p14="http://schemas.microsoft.com/office/powerpoint/2010/main" val="227659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264669" y="2481668"/>
            <a:ext cx="6504931" cy="2381476"/>
          </a:xfrm>
        </p:spPr>
        <p:txBody>
          <a:bodyPr anchor="ctr">
            <a:noAutofit/>
          </a:bodyPr>
          <a:lstStyle>
            <a:lvl1pPr marL="0" indent="0">
              <a:buNone/>
              <a:defRPr b="0">
                <a:solidFill>
                  <a:srgbClr val="172E46"/>
                </a:solidFill>
                <a:latin typeface="Segoe UI Semibold" panose="020B0702040204020203" pitchFamily="34" charset="0"/>
                <a:cs typeface="Segoe UI Semibold" panose="020B0702040204020203" pitchFamily="34" charset="0"/>
              </a:defRPr>
            </a:lvl1pPr>
            <a:lvl2pPr marL="457200" indent="0">
              <a:spcBef>
                <a:spcPts val="1000"/>
              </a:spcBef>
              <a:buNone/>
              <a:defRPr sz="2200" i="1">
                <a:solidFill>
                  <a:srgbClr val="2A5681"/>
                </a:solidFill>
              </a:defRPr>
            </a:lvl2pPr>
            <a:lvl3pPr marL="457200" indent="0">
              <a:spcBef>
                <a:spcPts val="0"/>
              </a:spcBef>
              <a:buNone/>
              <a:defRPr sz="2200">
                <a:solidFill>
                  <a:schemeClr val="tx1">
                    <a:lumMod val="90000"/>
                    <a:lumOff val="10000"/>
                  </a:schemeClr>
                </a:solidFill>
              </a:defRPr>
            </a:lvl3pPr>
            <a:lvl4pPr marL="777240" indent="-320040">
              <a:buClr>
                <a:srgbClr val="1C4489"/>
              </a:buClr>
              <a:buFont typeface="Wingdings" panose="05000000000000000000" pitchFamily="2" charset="2"/>
              <a:buChar char=""/>
              <a:defRPr>
                <a:solidFill>
                  <a:schemeClr val="tx1">
                    <a:lumMod val="90000"/>
                    <a:lumOff val="10000"/>
                  </a:schemeClr>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92498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8313005-4450-34C4-B5B7-7035DE0C8F2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879096" y="0"/>
            <a:ext cx="1235266" cy="6858000"/>
          </a:xfrm>
          <a:prstGeom prst="rect">
            <a:avLst/>
          </a:prstGeom>
        </p:spPr>
      </p:pic>
      <p:sp>
        <p:nvSpPr>
          <p:cNvPr id="4" name="Rectangle 3">
            <a:extLst>
              <a:ext uri="{FF2B5EF4-FFF2-40B4-BE49-F238E27FC236}">
                <a16:creationId xmlns:a16="http://schemas.microsoft.com/office/drawing/2014/main" id="{25B1AB2D-132E-9128-7506-81D5B189B7E6}"/>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94B36DB1-7F32-170D-7411-E23CAC3F7D1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C83FC52B-BB4F-93B2-2E86-92D2A619F64C}"/>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dirty="0"/>
          </a:p>
        </p:txBody>
      </p:sp>
      <p:sp>
        <p:nvSpPr>
          <p:cNvPr id="2" name="Title 1"/>
          <p:cNvSpPr>
            <a:spLocks noGrp="1"/>
          </p:cNvSpPr>
          <p:nvPr>
            <p:ph type="ctrTitle" hasCustomPrompt="1"/>
          </p:nvPr>
        </p:nvSpPr>
        <p:spPr>
          <a:xfrm>
            <a:off x="3334328" y="2110355"/>
            <a:ext cx="7287490" cy="2051919"/>
          </a:xfrm>
        </p:spPr>
        <p:txBody>
          <a:bodyPr anchor="ctr">
            <a:normAutofit/>
          </a:bodyPr>
          <a:lstStyle>
            <a:lvl1pPr algn="l">
              <a:lnSpc>
                <a:spcPct val="100000"/>
              </a:lnSpc>
              <a:defRPr sz="4400" b="1">
                <a:solidFill>
                  <a:srgbClr val="172E46"/>
                </a:solidFill>
                <a:latin typeface="Segoe Condensed" panose="020B0606040200020203"/>
              </a:defRPr>
            </a:lvl1pPr>
          </a:lstStyle>
          <a:p>
            <a:r>
              <a:rPr lang="en-US"/>
              <a:t>Click to edit Title</a:t>
            </a:r>
          </a:p>
        </p:txBody>
      </p:sp>
      <p:pic>
        <p:nvPicPr>
          <p:cNvPr id="17" name="Picture 16">
            <a:extLst>
              <a:ext uri="{FF2B5EF4-FFF2-40B4-BE49-F238E27FC236}">
                <a16:creationId xmlns:a16="http://schemas.microsoft.com/office/drawing/2014/main" id="{7ED715B5-4FED-8D4B-3EC6-8E2A146D35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500" y="322709"/>
            <a:ext cx="1207010" cy="5708916"/>
          </a:xfrm>
          <a:prstGeom prst="rect">
            <a:avLst/>
          </a:prstGeom>
        </p:spPr>
      </p:pic>
      <p:sp>
        <p:nvSpPr>
          <p:cNvPr id="3" name="Slide Number Placeholder 5">
            <a:extLst>
              <a:ext uri="{FF2B5EF4-FFF2-40B4-BE49-F238E27FC236}">
                <a16:creationId xmlns:a16="http://schemas.microsoft.com/office/drawing/2014/main" id="{C1A9C50B-80CC-AFC9-FFBD-3032D74C6081}"/>
              </a:ext>
            </a:extLst>
          </p:cNvPr>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555119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anel Question">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8313005-4450-34C4-B5B7-7035DE0C8F2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4" name="Rectangle 3">
            <a:extLst>
              <a:ext uri="{FF2B5EF4-FFF2-40B4-BE49-F238E27FC236}">
                <a16:creationId xmlns:a16="http://schemas.microsoft.com/office/drawing/2014/main" id="{25B1AB2D-132E-9128-7506-81D5B189B7E6}"/>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94B36DB1-7F32-170D-7411-E23CAC3F7D1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C83FC52B-BB4F-93B2-2E86-92D2A619F64C}"/>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dirty="0"/>
          </a:p>
        </p:txBody>
      </p:sp>
      <p:sp>
        <p:nvSpPr>
          <p:cNvPr id="3" name="Slide Number Placeholder 5">
            <a:extLst>
              <a:ext uri="{FF2B5EF4-FFF2-40B4-BE49-F238E27FC236}">
                <a16:creationId xmlns:a16="http://schemas.microsoft.com/office/drawing/2014/main" id="{C1A9C50B-80CC-AFC9-FFBD-3032D74C6081}"/>
              </a:ext>
            </a:extLst>
          </p:cNvPr>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9E9BB8E1-2F85-1E69-F5A6-114F115529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12" name="Content Placeholder 11">
            <a:extLst>
              <a:ext uri="{FF2B5EF4-FFF2-40B4-BE49-F238E27FC236}">
                <a16:creationId xmlns:a16="http://schemas.microsoft.com/office/drawing/2014/main" id="{866A5817-6902-8C25-E67E-51CE081EF7D5}"/>
              </a:ext>
            </a:extLst>
          </p:cNvPr>
          <p:cNvSpPr>
            <a:spLocks noGrp="1"/>
          </p:cNvSpPr>
          <p:nvPr>
            <p:ph sz="quarter" idx="13"/>
          </p:nvPr>
        </p:nvSpPr>
        <p:spPr>
          <a:xfrm>
            <a:off x="4739481" y="3745681"/>
            <a:ext cx="2713038" cy="2276475"/>
          </a:xfrm>
        </p:spPr>
        <p:txBody>
          <a:bodyPr/>
          <a:lstStyle>
            <a:lvl1pPr marL="0" indent="0" algn="ctr">
              <a:buNone/>
              <a:defRPr/>
            </a:lvl1pPr>
          </a:lstStyle>
          <a:p>
            <a:pPr lvl="0"/>
            <a:endParaRPr lang="en-US"/>
          </a:p>
        </p:txBody>
      </p:sp>
      <p:sp>
        <p:nvSpPr>
          <p:cNvPr id="2" name="Title 1"/>
          <p:cNvSpPr>
            <a:spLocks noGrp="1"/>
          </p:cNvSpPr>
          <p:nvPr>
            <p:ph type="ctrTitle" hasCustomPrompt="1"/>
          </p:nvPr>
        </p:nvSpPr>
        <p:spPr>
          <a:xfrm>
            <a:off x="1417038" y="2111312"/>
            <a:ext cx="9359118" cy="2051919"/>
          </a:xfrm>
        </p:spPr>
        <p:txBody>
          <a:bodyPr anchor="ctr">
            <a:normAutofit/>
          </a:bodyPr>
          <a:lstStyle>
            <a:lvl1pPr algn="l">
              <a:lnSpc>
                <a:spcPct val="100000"/>
              </a:lnSpc>
              <a:defRPr sz="4400" b="1">
                <a:solidFill>
                  <a:srgbClr val="172E46"/>
                </a:solidFill>
                <a:latin typeface="Segoe Condensed" panose="020B0606040200020203"/>
              </a:defRPr>
            </a:lvl1pPr>
          </a:lstStyle>
          <a:p>
            <a:r>
              <a:rPr lang="en-US"/>
              <a:t>Click to edit Title</a:t>
            </a:r>
          </a:p>
        </p:txBody>
      </p:sp>
    </p:spTree>
    <p:custDataLst>
      <p:tags r:id="rId1"/>
    </p:custDataLst>
    <p:extLst>
      <p:ext uri="{BB962C8B-B14F-4D97-AF65-F5344CB8AC3E}">
        <p14:creationId xmlns:p14="http://schemas.microsoft.com/office/powerpoint/2010/main" val="2431088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2)">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0">
                <a:solidFill>
                  <a:srgbClr val="172E46"/>
                </a:solidFill>
                <a:latin typeface="Segoe UI Semibold" panose="020B0702040204020203" pitchFamily="34" charset="0"/>
                <a:cs typeface="Segoe UI Semibold" panose="020B0702040204020203" pitchFamily="34" charset="0"/>
              </a:defRPr>
            </a:lvl1pPr>
            <a:lvl2pPr marL="457200" indent="0">
              <a:spcBef>
                <a:spcPts val="1000"/>
              </a:spcBef>
              <a:buNone/>
              <a:defRPr sz="2200" i="1">
                <a:solidFill>
                  <a:srgbClr val="2A5681"/>
                </a:solidFill>
              </a:defRPr>
            </a:lvl2pPr>
            <a:lvl3pPr marL="457200" indent="0">
              <a:spcBef>
                <a:spcPts val="0"/>
              </a:spcBef>
              <a:buNone/>
              <a:defRPr sz="2200">
                <a:solidFill>
                  <a:schemeClr val="tx1">
                    <a:lumMod val="90000"/>
                    <a:lumOff val="10000"/>
                  </a:schemeClr>
                </a:solidFill>
              </a:defRPr>
            </a:lvl3pPr>
            <a:lvl4pPr marL="777240" indent="-320040">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647" y="3911828"/>
            <a:ext cx="5394960" cy="2059314"/>
          </a:xfrm>
        </p:spPr>
        <p:txBody>
          <a:bodyPr anchor="t">
            <a:noAutofit/>
          </a:bodyPr>
          <a:lstStyle>
            <a:lvl1pPr marL="0" indent="0" algn="ctr">
              <a:buNone/>
              <a:defRPr b="0">
                <a:solidFill>
                  <a:srgbClr val="172E46"/>
                </a:solidFill>
                <a:latin typeface="Segoe UI Semibold" panose="020B0702040204020203" pitchFamily="34" charset="0"/>
                <a:cs typeface="Segoe UI Semibold" panose="020B0702040204020203" pitchFamily="34" charset="0"/>
              </a:defRPr>
            </a:lvl1pPr>
            <a:lvl2pPr marL="457200" indent="0">
              <a:spcBef>
                <a:spcPts val="1000"/>
              </a:spcBef>
              <a:buNone/>
              <a:defRPr sz="2200" i="1">
                <a:solidFill>
                  <a:schemeClr val="accent1"/>
                </a:solidFill>
              </a:defRPr>
            </a:lvl2pPr>
            <a:lvl3pPr marL="457200" indent="0">
              <a:spcBef>
                <a:spcPts val="0"/>
              </a:spcBef>
              <a:buNone/>
              <a:defRPr sz="2200">
                <a:solidFill>
                  <a:schemeClr val="tx1">
                    <a:lumMod val="90000"/>
                    <a:lumOff val="10000"/>
                  </a:schemeClr>
                </a:solidFill>
              </a:defRPr>
            </a:lvl3pPr>
            <a:lvl4pPr marL="777240" indent="-320040">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098596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3)">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0">
                <a:solidFill>
                  <a:srgbClr val="172E46"/>
                </a:solidFill>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1900" i="1">
                <a:solidFill>
                  <a:srgbClr val="2A5681"/>
                </a:solidFill>
              </a:defRPr>
            </a:lvl2pPr>
            <a:lvl3pPr marL="457200" indent="0">
              <a:lnSpc>
                <a:spcPct val="90000"/>
              </a:lnSpc>
              <a:spcBef>
                <a:spcPts val="0"/>
              </a:spcBef>
              <a:buNone/>
              <a:defRPr sz="1900">
                <a:solidFill>
                  <a:schemeClr val="tx1">
                    <a:lumMod val="90000"/>
                    <a:lumOff val="10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0">
                <a:solidFill>
                  <a:srgbClr val="172E46"/>
                </a:solidFill>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1900" i="1">
                <a:solidFill>
                  <a:srgbClr val="2A5681"/>
                </a:solidFill>
              </a:defRPr>
            </a:lvl2pPr>
            <a:lvl3pPr marL="457200" indent="0">
              <a:lnSpc>
                <a:spcPct val="90000"/>
              </a:lnSpc>
              <a:spcBef>
                <a:spcPts val="0"/>
              </a:spcBef>
              <a:buNone/>
              <a:defRPr sz="1900">
                <a:solidFill>
                  <a:schemeClr val="tx1">
                    <a:lumMod val="90000"/>
                    <a:lumOff val="10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0">
                <a:solidFill>
                  <a:srgbClr val="172E46"/>
                </a:solidFill>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1900" i="1">
                <a:solidFill>
                  <a:srgbClr val="2A5681"/>
                </a:solidFill>
              </a:defRPr>
            </a:lvl2pPr>
            <a:lvl3pPr marL="457200" indent="0">
              <a:lnSpc>
                <a:spcPct val="90000"/>
              </a:lnSpc>
              <a:spcBef>
                <a:spcPts val="0"/>
              </a:spcBef>
              <a:buNone/>
              <a:defRPr sz="1900">
                <a:solidFill>
                  <a:schemeClr val="tx1">
                    <a:lumMod val="90000"/>
                    <a:lumOff val="10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424733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Numbers slide">
    <p:spTree>
      <p:nvGrpSpPr>
        <p:cNvPr id="1" name=""/>
        <p:cNvGrpSpPr/>
        <p:nvPr/>
      </p:nvGrpSpPr>
      <p:grpSpPr>
        <a:xfrm>
          <a:off x="0" y="0"/>
          <a:ext cx="0" cy="0"/>
          <a:chOff x="0" y="0"/>
          <a:chExt cx="0" cy="0"/>
        </a:xfrm>
      </p:grpSpPr>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2" name="Title 1"/>
          <p:cNvSpPr>
            <a:spLocks noGrp="1"/>
          </p:cNvSpPr>
          <p:nvPr>
            <p:ph type="title"/>
          </p:nvPr>
        </p:nvSpPr>
        <p:spPr/>
        <p:txBody>
          <a:bodyPr/>
          <a:lstStyle>
            <a:lvl1pPr>
              <a:defRPr/>
            </a:lvl1pPr>
          </a:lstStyle>
          <a:p>
            <a:endParaRPr lang="en-US"/>
          </a:p>
        </p:txBody>
      </p:sp>
      <p:sp>
        <p:nvSpPr>
          <p:cNvPr id="3" name="Content Placeholder 2"/>
          <p:cNvSpPr>
            <a:spLocks noGrp="1"/>
          </p:cNvSpPr>
          <p:nvPr>
            <p:ph idx="1" hasCustomPrompt="1"/>
          </p:nvPr>
        </p:nvSpPr>
        <p:spPr>
          <a:xfrm>
            <a:off x="518160" y="1419224"/>
            <a:ext cx="10251440" cy="4767263"/>
          </a:xfrm>
        </p:spPr>
        <p:txBody>
          <a:bodyPr>
            <a:noAutofit/>
          </a:bodyPr>
          <a:lstStyle>
            <a:lvl1pPr marL="461963" indent="-461963">
              <a:spcBef>
                <a:spcPts val="600"/>
              </a:spcBef>
              <a:spcAft>
                <a:spcPts val="600"/>
              </a:spcAft>
              <a:buClr>
                <a:schemeClr val="accent2"/>
              </a:buClr>
              <a:buFont typeface="+mj-lt"/>
              <a:buAutoNum type="arabicParenR"/>
              <a:defRPr sz="2800"/>
            </a:lvl1pPr>
            <a:lvl2pPr>
              <a:spcBef>
                <a:spcPts val="600"/>
              </a:spcBef>
              <a:spcAft>
                <a:spcPts val="600"/>
              </a:spcAft>
              <a:defRPr sz="2400" b="0"/>
            </a:lvl2pPr>
            <a:lvl3pPr>
              <a:spcBef>
                <a:spcPts val="600"/>
              </a:spcBef>
              <a:spcAft>
                <a:spcPts val="600"/>
              </a:spcAft>
              <a:defRPr b="0"/>
            </a:lvl3pPr>
            <a:lvl4pPr>
              <a:spcBef>
                <a:spcPts val="600"/>
              </a:spcBef>
              <a:defRPr/>
            </a:lvl4pPr>
            <a:lvl5pPr>
              <a:spcBef>
                <a:spcPts val="600"/>
              </a:spcBef>
              <a:defRPr/>
            </a:lvl5pPr>
          </a:lstStyle>
          <a:p>
            <a:pPr lvl="0"/>
            <a:r>
              <a:rPr lang="en-US"/>
              <a:t>Edit Master text styles</a:t>
            </a:r>
          </a:p>
          <a:p>
            <a:pPr lvl="1"/>
            <a:r>
              <a:rPr lang="en-US"/>
              <a:t>Second level</a:t>
            </a:r>
          </a:p>
          <a:p>
            <a:pPr lvl="2"/>
            <a:r>
              <a:rPr lang="en-US"/>
              <a:t>Third level</a:t>
            </a: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Tree>
    <p:custDataLst>
      <p:tags r:id="rId1"/>
    </p:custDataLst>
    <p:extLst>
      <p:ext uri="{BB962C8B-B14F-4D97-AF65-F5344CB8AC3E}">
        <p14:creationId xmlns:p14="http://schemas.microsoft.com/office/powerpoint/2010/main" val="4033202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2" name="Title 1"/>
          <p:cNvSpPr>
            <a:spLocks noGrp="1"/>
          </p:cNvSpPr>
          <p:nvPr>
            <p:ph type="title"/>
          </p:nvPr>
        </p:nvSpPr>
        <p:spPr/>
        <p:txBody>
          <a:bodyPr/>
          <a:lstStyle>
            <a:lvl1pPr>
              <a:defRPr/>
            </a:lvl1pPr>
          </a:lstStyle>
          <a:p>
            <a:endParaRPr lang="en-US"/>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Tree>
    <p:custDataLst>
      <p:tags r:id="rId1"/>
    </p:custDataLst>
    <p:extLst>
      <p:ext uri="{BB962C8B-B14F-4D97-AF65-F5344CB8AC3E}">
        <p14:creationId xmlns:p14="http://schemas.microsoft.com/office/powerpoint/2010/main" val="174708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ext no bubbles">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t>‹#›</a:t>
            </a:fld>
            <a:endParaRPr lang="en-US" dirty="0"/>
          </a:p>
        </p:txBody>
      </p:sp>
      <p:sp>
        <p:nvSpPr>
          <p:cNvPr id="8" name="Title 1">
            <a:extLst>
              <a:ext uri="{FF2B5EF4-FFF2-40B4-BE49-F238E27FC236}">
                <a16:creationId xmlns:a16="http://schemas.microsoft.com/office/drawing/2014/main" id="{C8902172-5646-47B8-D325-6AE250EFE409}"/>
              </a:ext>
            </a:extLst>
          </p:cNvPr>
          <p:cNvSpPr>
            <a:spLocks noGrp="1"/>
          </p:cNvSpPr>
          <p:nvPr>
            <p:ph type="title"/>
          </p:nvPr>
        </p:nvSpPr>
        <p:spPr>
          <a:xfrm>
            <a:off x="547975" y="60503"/>
            <a:ext cx="11153632" cy="1108078"/>
          </a:xfrm>
        </p:spPr>
        <p:txBody>
          <a:bodyPr/>
          <a:lstStyle>
            <a:lvl1pPr>
              <a:defRPr/>
            </a:lvl1pPr>
          </a:lstStyle>
          <a:p>
            <a:endParaRPr lang="en-US"/>
          </a:p>
        </p:txBody>
      </p:sp>
      <p:sp>
        <p:nvSpPr>
          <p:cNvPr id="10" name="Content Placeholder 2">
            <a:extLst>
              <a:ext uri="{FF2B5EF4-FFF2-40B4-BE49-F238E27FC236}">
                <a16:creationId xmlns:a16="http://schemas.microsoft.com/office/drawing/2014/main" id="{869AFDEB-2D62-93EF-3B7E-51FE9DBC1AB4}"/>
              </a:ext>
            </a:extLst>
          </p:cNvPr>
          <p:cNvSpPr>
            <a:spLocks noGrp="1"/>
          </p:cNvSpPr>
          <p:nvPr>
            <p:ph idx="1" hasCustomPrompt="1"/>
          </p:nvPr>
        </p:nvSpPr>
        <p:spPr>
          <a:xfrm>
            <a:off x="536632" y="1420779"/>
            <a:ext cx="10232968" cy="4756184"/>
          </a:xfrm>
        </p:spPr>
        <p:txBody>
          <a:bodyPr>
            <a:noAutofit/>
          </a:bodyPr>
          <a:lstStyle>
            <a:lvl1pPr>
              <a:spcAft>
                <a:spcPts val="600"/>
              </a:spcAft>
              <a:defRPr/>
            </a:lvl1pPr>
            <a:lvl2pPr>
              <a:spcAft>
                <a:spcPts val="600"/>
              </a:spcAft>
              <a:defRPr/>
            </a:lvl2pPr>
            <a:lvl3pPr>
              <a:spcAft>
                <a:spcPts val="600"/>
              </a:spcAft>
              <a:defRPr/>
            </a:lvl3pPr>
          </a:lstStyle>
          <a:p>
            <a:pPr lvl="0"/>
            <a:r>
              <a:rPr lang="en-US" dirty="0"/>
              <a:t>Edit Master text styles</a:t>
            </a:r>
          </a:p>
          <a:p>
            <a:pPr lvl="1"/>
            <a:r>
              <a:rPr lang="en-US" dirty="0"/>
              <a:t>Second level</a:t>
            </a:r>
          </a:p>
          <a:p>
            <a:pPr lvl="2"/>
            <a:r>
              <a:rPr lang="en-US" dirty="0"/>
              <a:t>Third level</a:t>
            </a:r>
          </a:p>
        </p:txBody>
      </p:sp>
      <p:sp>
        <p:nvSpPr>
          <p:cNvPr id="2" name="Rectangle 1">
            <a:extLst>
              <a:ext uri="{FF2B5EF4-FFF2-40B4-BE49-F238E27FC236}">
                <a16:creationId xmlns:a16="http://schemas.microsoft.com/office/drawing/2014/main" id="{A9BBFAC7-CC5D-7FAD-D087-D4C0D92B51DC}"/>
              </a:ext>
              <a:ext uri="{C183D7F6-B498-43B3-948B-1728B52AA6E4}">
                <adec:decorative xmlns:adec="http://schemas.microsoft.com/office/drawing/2017/decorative" val="1"/>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4DA1C25B-9BEC-D033-6EDA-282DD1F86FC5}"/>
              </a:ext>
              <a:ext uri="{C183D7F6-B498-43B3-948B-1728B52AA6E4}">
                <adec:decorative xmlns:adec="http://schemas.microsoft.com/office/drawing/2017/decorative" val="1"/>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 uri="{C183D7F6-B498-43B3-948B-1728B52AA6E4}">
                <adec:decorative xmlns:adec="http://schemas.microsoft.com/office/drawing/2017/decorative" val="1"/>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Tree>
    <p:custDataLst>
      <p:tags r:id="rId1"/>
    </p:custDataLst>
    <p:extLst>
      <p:ext uri="{BB962C8B-B14F-4D97-AF65-F5344CB8AC3E}">
        <p14:creationId xmlns:p14="http://schemas.microsoft.com/office/powerpoint/2010/main" val="24362567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Tree>
    <p:custDataLst>
      <p:tags r:id="rId1"/>
    </p:custDataLst>
    <p:extLst>
      <p:ext uri="{BB962C8B-B14F-4D97-AF65-F5344CB8AC3E}">
        <p14:creationId xmlns:p14="http://schemas.microsoft.com/office/powerpoint/2010/main" val="3443107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0">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pic>
        <p:nvPicPr>
          <p:cNvPr id="7" name="Graphic 6" descr="Email with solid fill">
            <a:extLst>
              <a:ext uri="{FF2B5EF4-FFF2-40B4-BE49-F238E27FC236}">
                <a16:creationId xmlns:a16="http://schemas.microsoft.com/office/drawing/2014/main" id="{7B8FC420-43C9-EA2D-BC14-303F8945BB2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624" y="2447344"/>
            <a:ext cx="2191789" cy="2191789"/>
          </a:xfrm>
          <a:prstGeom prst="rect">
            <a:avLst/>
          </a:prstGeom>
        </p:spPr>
      </p:pic>
    </p:spTree>
    <p:custDataLst>
      <p:tags r:id="rId1"/>
    </p:custDataLst>
    <p:extLst>
      <p:ext uri="{BB962C8B-B14F-4D97-AF65-F5344CB8AC3E}">
        <p14:creationId xmlns:p14="http://schemas.microsoft.com/office/powerpoint/2010/main" val="3307799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16280" y="104837"/>
            <a:ext cx="10221624" cy="1108078"/>
          </a:xfrm>
        </p:spPr>
        <p:txBody>
          <a:bodyPr/>
          <a:lstStyle/>
          <a:p>
            <a:r>
              <a:rPr lang="en-US" dirty="0"/>
              <a:t>Click to edit Master title style</a:t>
            </a:r>
          </a:p>
        </p:txBody>
      </p:sp>
      <p:sp>
        <p:nvSpPr>
          <p:cNvPr id="3" name="Content Placeholder 2"/>
          <p:cNvSpPr>
            <a:spLocks noGrp="1"/>
          </p:cNvSpPr>
          <p:nvPr>
            <p:ph sz="half" idx="1"/>
          </p:nvPr>
        </p:nvSpPr>
        <p:spPr>
          <a:xfrm>
            <a:off x="716280" y="1491275"/>
            <a:ext cx="4951275" cy="4711020"/>
          </a:xfrm>
        </p:spPr>
        <p:txBody>
          <a:bodyPr>
            <a:noAutofit/>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986629" y="1490728"/>
            <a:ext cx="4951275" cy="4685688"/>
          </a:xfrm>
        </p:spPr>
        <p:txBody>
          <a:bodyPr>
            <a:noAutofit/>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49125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only no bubbles">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t>‹#›</a:t>
            </a:fld>
            <a:endParaRPr lang="en-US" dirty="0"/>
          </a:p>
        </p:txBody>
      </p:sp>
      <p:sp>
        <p:nvSpPr>
          <p:cNvPr id="11" name="Title 1">
            <a:extLst>
              <a:ext uri="{FF2B5EF4-FFF2-40B4-BE49-F238E27FC236}">
                <a16:creationId xmlns:a16="http://schemas.microsoft.com/office/drawing/2014/main" id="{1F0C84B5-A53D-4860-55B6-1955E5874EF4}"/>
              </a:ext>
            </a:extLst>
          </p:cNvPr>
          <p:cNvSpPr>
            <a:spLocks noGrp="1"/>
          </p:cNvSpPr>
          <p:nvPr>
            <p:ph type="title"/>
          </p:nvPr>
        </p:nvSpPr>
        <p:spPr>
          <a:xfrm>
            <a:off x="716280" y="104837"/>
            <a:ext cx="10759440" cy="1108078"/>
          </a:xfrm>
        </p:spPr>
        <p:txBody>
          <a:bodyPr/>
          <a:lstStyle/>
          <a:p>
            <a:r>
              <a:rPr lang="en-US" dirty="0"/>
              <a:t>Click to edit Master title style</a:t>
            </a:r>
          </a:p>
        </p:txBody>
      </p:sp>
      <p:sp>
        <p:nvSpPr>
          <p:cNvPr id="9" name="Content Placeholder 2">
            <a:extLst>
              <a:ext uri="{FF2B5EF4-FFF2-40B4-BE49-F238E27FC236}">
                <a16:creationId xmlns:a16="http://schemas.microsoft.com/office/drawing/2014/main" id="{E74A59A2-9D41-6950-3AB6-A4CFAE4877E9}"/>
              </a:ext>
            </a:extLst>
          </p:cNvPr>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724FF90C-2FF8-E417-C72E-7025E9898EAE}"/>
              </a:ext>
            </a:extLst>
          </p:cNvPr>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A9BBFAC7-CC5D-7FAD-D087-D4C0D92B51DC}"/>
              </a:ext>
              <a:ext uri="{C183D7F6-B498-43B3-948B-1728B52AA6E4}">
                <adec:decorative xmlns:adec="http://schemas.microsoft.com/office/drawing/2017/decorative" val="1"/>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4DA1C25B-9BEC-D033-6EDA-282DD1F86FC5}"/>
              </a:ext>
              <a:ext uri="{C183D7F6-B498-43B3-948B-1728B52AA6E4}">
                <adec:decorative xmlns:adec="http://schemas.microsoft.com/office/drawing/2017/decorative" val="1"/>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 uri="{C183D7F6-B498-43B3-948B-1728B52AA6E4}">
                <adec:decorative xmlns:adec="http://schemas.microsoft.com/office/drawing/2017/decorative" val="1"/>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Tree>
    <p:custDataLst>
      <p:tags r:id="rId1"/>
    </p:custDataLst>
    <p:extLst>
      <p:ext uri="{BB962C8B-B14F-4D97-AF65-F5344CB8AC3E}">
        <p14:creationId xmlns:p14="http://schemas.microsoft.com/office/powerpoint/2010/main" val="184563327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Title 1">
            <a:extLst>
              <a:ext uri="{FF2B5EF4-FFF2-40B4-BE49-F238E27FC236}">
                <a16:creationId xmlns:a16="http://schemas.microsoft.com/office/drawing/2014/main" id="{F4809347-544F-418D-C4FB-E6E70DA628E1}"/>
              </a:ext>
            </a:extLst>
          </p:cNvPr>
          <p:cNvSpPr>
            <a:spLocks noGrp="1"/>
          </p:cNvSpPr>
          <p:nvPr>
            <p:ph type="title"/>
          </p:nvPr>
        </p:nvSpPr>
        <p:spPr>
          <a:xfrm>
            <a:off x="716280" y="104837"/>
            <a:ext cx="10221624" cy="1108078"/>
          </a:xfrm>
        </p:spPr>
        <p:txBody>
          <a:bodyPr/>
          <a:lstStyle/>
          <a:p>
            <a:r>
              <a:rPr lang="en-US" dirty="0"/>
              <a:t>Click to edit Master title style</a:t>
            </a:r>
          </a:p>
        </p:txBody>
      </p:sp>
      <p:sp>
        <p:nvSpPr>
          <p:cNvPr id="10" name="Content Placeholder 3">
            <a:extLst>
              <a:ext uri="{FF2B5EF4-FFF2-40B4-BE49-F238E27FC236}">
                <a16:creationId xmlns:a16="http://schemas.microsoft.com/office/drawing/2014/main" id="{F07B33AC-A081-341F-5804-18E7B4370466}"/>
              </a:ext>
            </a:extLst>
          </p:cNvPr>
          <p:cNvSpPr>
            <a:spLocks noGrp="1"/>
          </p:cNvSpPr>
          <p:nvPr>
            <p:ph sz="half" idx="13"/>
          </p:nvPr>
        </p:nvSpPr>
        <p:spPr>
          <a:xfrm>
            <a:off x="5986629" y="1490728"/>
            <a:ext cx="4951275" cy="4685688"/>
          </a:xfrm>
        </p:spPr>
        <p:txBody>
          <a:bodyPr>
            <a:noAutofit/>
          </a:bodyPr>
          <a:lstStyle>
            <a:lvl1pPr>
              <a:defRPr sz="2400" b="1" baseline="0">
                <a:solidFill>
                  <a:srgbClr val="355C8F"/>
                </a:solidFill>
              </a:defRPr>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9EB72F99-2048-3A8A-952E-9BE4E9E79771}"/>
              </a:ext>
            </a:extLst>
          </p:cNvPr>
          <p:cNvSpPr>
            <a:spLocks noGrp="1"/>
          </p:cNvSpPr>
          <p:nvPr>
            <p:ph sz="half" idx="1"/>
          </p:nvPr>
        </p:nvSpPr>
        <p:spPr>
          <a:xfrm>
            <a:off x="716280" y="1491275"/>
            <a:ext cx="4951275" cy="4711020"/>
          </a:xfrm>
        </p:spPr>
        <p:txBody>
          <a:bodyPr>
            <a:noAutofit/>
          </a:bodyPr>
          <a:lstStyle>
            <a:lvl1pPr>
              <a:defRPr sz="2400" b="1">
                <a:solidFill>
                  <a:srgbClr val="355C8F"/>
                </a:solidFill>
              </a:defRPr>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378224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only no bubbl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BBFAC7-CC5D-7FAD-D087-D4C0D92B51DC}"/>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4DA1C25B-9BEC-D033-6EDA-282DD1F86FC5}"/>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8" name="Title 1">
            <a:extLst>
              <a:ext uri="{FF2B5EF4-FFF2-40B4-BE49-F238E27FC236}">
                <a16:creationId xmlns:a16="http://schemas.microsoft.com/office/drawing/2014/main" id="{C8902172-5646-47B8-D325-6AE250EFE409}"/>
              </a:ext>
            </a:extLst>
          </p:cNvPr>
          <p:cNvSpPr>
            <a:spLocks noGrp="1"/>
          </p:cNvSpPr>
          <p:nvPr>
            <p:ph type="title"/>
          </p:nvPr>
        </p:nvSpPr>
        <p:spPr>
          <a:xfrm>
            <a:off x="547975" y="60503"/>
            <a:ext cx="11153632" cy="1108078"/>
          </a:xfrm>
        </p:spPr>
        <p:txBody>
          <a:bodyPr/>
          <a:lstStyle>
            <a:lvl1pPr>
              <a:defRPr/>
            </a:lvl1pPr>
          </a:lstStyle>
          <a:p>
            <a:endParaRPr lang="en-US"/>
          </a:p>
        </p:txBody>
      </p:sp>
    </p:spTree>
    <p:custDataLst>
      <p:tags r:id="rId1"/>
    </p:custDataLst>
    <p:extLst>
      <p:ext uri="{BB962C8B-B14F-4D97-AF65-F5344CB8AC3E}">
        <p14:creationId xmlns:p14="http://schemas.microsoft.com/office/powerpoint/2010/main" val="222353175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8" name="Rectangle 7">
            <a:extLst>
              <a:ext uri="{FF2B5EF4-FFF2-40B4-BE49-F238E27FC236}">
                <a16:creationId xmlns:a16="http://schemas.microsoft.com/office/drawing/2014/main" id="{5D5A5E10-7EAD-F3F5-D41E-BB04579C36A3}"/>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5F854C4-8D37-AFAD-CD11-93AAC330C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cxnSp>
        <p:nvCxnSpPr>
          <p:cNvPr id="10" name="Straight Connector 9">
            <a:extLst>
              <a:ext uri="{FF2B5EF4-FFF2-40B4-BE49-F238E27FC236}">
                <a16:creationId xmlns:a16="http://schemas.microsoft.com/office/drawing/2014/main" id="{9B41CEE0-EDBF-23B9-DAF7-692E67F1D13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4CE1DBD8-0904-0819-641C-4D3B45BCAA71}"/>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303662656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anel discussion">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3B0A43-5DC7-1147-EE24-A208D22F347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55948" y="0"/>
            <a:ext cx="7534656" cy="6858000"/>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pic>
        <p:nvPicPr>
          <p:cNvPr id="5" name="Picture 4">
            <a:extLst>
              <a:ext uri="{FF2B5EF4-FFF2-40B4-BE49-F238E27FC236}">
                <a16:creationId xmlns:a16="http://schemas.microsoft.com/office/drawing/2014/main" id="{C6365452-DA17-3937-A554-ECE53A5AE96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2" name="Rectangle 1">
            <a:extLst>
              <a:ext uri="{FF2B5EF4-FFF2-40B4-BE49-F238E27FC236}">
                <a16:creationId xmlns:a16="http://schemas.microsoft.com/office/drawing/2014/main" id="{69D12D6D-38FA-46C4-959D-91D27256FBC8}"/>
              </a:ext>
            </a:extLst>
          </p:cNvPr>
          <p:cNvSpPr/>
          <p:nvPr userDrawn="1"/>
        </p:nvSpPr>
        <p:spPr>
          <a:xfrm>
            <a:off x="0" y="0"/>
            <a:ext cx="4654296"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59019" y="2609986"/>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sp>
        <p:nvSpPr>
          <p:cNvPr id="17" name="Rectangle: Diagonal Corners Rounded 16">
            <a:extLst>
              <a:ext uri="{FF2B5EF4-FFF2-40B4-BE49-F238E27FC236}">
                <a16:creationId xmlns:a16="http://schemas.microsoft.com/office/drawing/2014/main" id="{319D8E00-ABB7-5024-5BD7-43235743FE6F}"/>
              </a:ext>
            </a:extLst>
          </p:cNvPr>
          <p:cNvSpPr/>
          <p:nvPr userDrawn="1"/>
        </p:nvSpPr>
        <p:spPr>
          <a:xfrm flipV="1">
            <a:off x="-285134" y="699961"/>
            <a:ext cx="5193220" cy="548640"/>
          </a:xfrm>
          <a:prstGeom prst="round2DiagRect">
            <a:avLst>
              <a:gd name="adj1" fmla="val 50000"/>
              <a:gd name="adj2" fmla="val 0"/>
            </a:avLst>
          </a:prstGeom>
          <a:solidFill>
            <a:srgbClr val="F05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ubtitle 2">
            <a:extLst>
              <a:ext uri="{FF2B5EF4-FFF2-40B4-BE49-F238E27FC236}">
                <a16:creationId xmlns:a16="http://schemas.microsoft.com/office/drawing/2014/main" id="{F51EA1F7-626A-6ECB-1E82-90AF49EE641C}"/>
              </a:ext>
            </a:extLst>
          </p:cNvPr>
          <p:cNvSpPr txBox="1">
            <a:spLocks/>
          </p:cNvSpPr>
          <p:nvPr userDrawn="1"/>
        </p:nvSpPr>
        <p:spPr>
          <a:xfrm>
            <a:off x="0" y="720224"/>
            <a:ext cx="4654296" cy="54104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spcAft>
                <a:spcPts val="600"/>
              </a:spcAft>
              <a:buClr>
                <a:srgbClr val="F15D28"/>
              </a:buClr>
              <a:buFont typeface="Wingdings 2" panose="05020102010507070707" pitchFamily="18" charset="2"/>
              <a:buNone/>
              <a:defRPr sz="2400" kern="1200">
                <a:solidFill>
                  <a:srgbClr val="172E46"/>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100000"/>
              </a:lnSpc>
              <a:spcBef>
                <a:spcPts val="600"/>
              </a:spcBef>
              <a:spcAft>
                <a:spcPts val="600"/>
              </a:spcAft>
              <a:buClr>
                <a:srgbClr val="F15D28"/>
              </a:buClr>
              <a:buSzPct val="80000"/>
              <a:buFont typeface="Symbol" panose="05050102010706020507" pitchFamily="18" charset="2"/>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100000"/>
              </a:lnSpc>
              <a:spcBef>
                <a:spcPts val="600"/>
              </a:spcBef>
              <a:spcAft>
                <a:spcPts val="600"/>
              </a:spcAft>
              <a:buClr>
                <a:srgbClr val="F15D28"/>
              </a:buClr>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5000"/>
              </a:lnSpc>
              <a:spcBef>
                <a:spcPts val="600"/>
              </a:spcBef>
              <a:buClr>
                <a:srgbClr val="F05D2F"/>
              </a:buClr>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5000"/>
              </a:lnSpc>
              <a:spcBef>
                <a:spcPts val="600"/>
              </a:spcBef>
              <a:buClr>
                <a:srgbClr val="F05D2F"/>
              </a:buClr>
              <a:buFont typeface="Courier New" panose="02070309020205020404" pitchFamily="49"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Aft>
                <a:spcPts val="0"/>
              </a:spcAft>
            </a:pPr>
            <a:r>
              <a:rPr lang="en-US" sz="2600" b="1" cap="all" baseline="0" dirty="0">
                <a:solidFill>
                  <a:schemeClr val="bg1"/>
                </a:solidFill>
              </a:rPr>
              <a:t>Panel discussion</a:t>
            </a:r>
          </a:p>
        </p:txBody>
      </p:sp>
    </p:spTree>
    <p:custDataLst>
      <p:tags r:id="rId1"/>
    </p:custDataLst>
    <p:extLst>
      <p:ext uri="{BB962C8B-B14F-4D97-AF65-F5344CB8AC3E}">
        <p14:creationId xmlns:p14="http://schemas.microsoft.com/office/powerpoint/2010/main" val="1614657459"/>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debar">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sp>
        <p:nvSpPr>
          <p:cNvPr id="2" name="Rectangle 1">
            <a:extLst>
              <a:ext uri="{FF2B5EF4-FFF2-40B4-BE49-F238E27FC236}">
                <a16:creationId xmlns:a16="http://schemas.microsoft.com/office/drawing/2014/main" id="{69D12D6D-38FA-46C4-959D-91D27256FBC8}"/>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pic>
        <p:nvPicPr>
          <p:cNvPr id="8" name="Picture 7">
            <a:extLst>
              <a:ext uri="{FF2B5EF4-FFF2-40B4-BE49-F238E27FC236}">
                <a16:creationId xmlns:a16="http://schemas.microsoft.com/office/drawing/2014/main" id="{3D426877-57F0-711F-856B-4E8238AFE1B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15" name="Text Placeholder 14">
            <a:extLst>
              <a:ext uri="{FF2B5EF4-FFF2-40B4-BE49-F238E27FC236}">
                <a16:creationId xmlns:a16="http://schemas.microsoft.com/office/drawing/2014/main" id="{2C38F4FE-9603-2892-4660-0ED750153978}"/>
              </a:ext>
            </a:extLst>
          </p:cNvPr>
          <p:cNvSpPr>
            <a:spLocks noGrp="1"/>
          </p:cNvSpPr>
          <p:nvPr>
            <p:ph type="body" sz="quarter" idx="13"/>
          </p:nvPr>
        </p:nvSpPr>
        <p:spPr>
          <a:xfrm>
            <a:off x="5053013" y="1096963"/>
            <a:ext cx="5680075" cy="4664075"/>
          </a:xfrm>
        </p:spPr>
        <p:txBody>
          <a:bodyPr anchor="ctr" anchorCtr="0">
            <a:noAutofit/>
          </a:bodyPr>
          <a:lstStyle/>
          <a:p>
            <a:pPr lvl="0"/>
            <a:r>
              <a:rPr lang="en-US"/>
              <a:t>Click to 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2672199642"/>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ub Bullet Transition">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sp>
        <p:nvSpPr>
          <p:cNvPr id="2" name="Rectangle 1">
            <a:extLst>
              <a:ext uri="{FF2B5EF4-FFF2-40B4-BE49-F238E27FC236}">
                <a16:creationId xmlns:a16="http://schemas.microsoft.com/office/drawing/2014/main" id="{69D12D6D-38FA-46C4-959D-91D27256FBC8}"/>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pic>
        <p:nvPicPr>
          <p:cNvPr id="8" name="Picture 7">
            <a:extLst>
              <a:ext uri="{FF2B5EF4-FFF2-40B4-BE49-F238E27FC236}">
                <a16:creationId xmlns:a16="http://schemas.microsoft.com/office/drawing/2014/main" id="{3D426877-57F0-711F-856B-4E8238AFE1B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5" name="Picture Placeholder 2">
            <a:extLst>
              <a:ext uri="{FF2B5EF4-FFF2-40B4-BE49-F238E27FC236}">
                <a16:creationId xmlns:a16="http://schemas.microsoft.com/office/drawing/2014/main" id="{742DEC20-E2A4-A49B-53E7-94C989DC981F}"/>
              </a:ext>
            </a:extLst>
          </p:cNvPr>
          <p:cNvSpPr>
            <a:spLocks noGrp="1" noChangeAspect="1"/>
          </p:cNvSpPr>
          <p:nvPr>
            <p:ph type="pic" idx="1"/>
          </p:nvPr>
        </p:nvSpPr>
        <p:spPr>
          <a:xfrm>
            <a:off x="5497911" y="1216671"/>
            <a:ext cx="5039556" cy="4412205"/>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custDataLst>
      <p:tags r:id="rId1"/>
    </p:custDataLst>
    <p:extLst>
      <p:ext uri="{BB962C8B-B14F-4D97-AF65-F5344CB8AC3E}">
        <p14:creationId xmlns:p14="http://schemas.microsoft.com/office/powerpoint/2010/main" val="108627119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2" name="Rectangle 1">
            <a:extLst>
              <a:ext uri="{FF2B5EF4-FFF2-40B4-BE49-F238E27FC236}">
                <a16:creationId xmlns:a16="http://schemas.microsoft.com/office/drawing/2014/main" id="{05222959-288E-813B-1AC0-930A00CDC721}"/>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A75FB6DE-CB6A-149C-2E95-A8C104598C58}"/>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spTree>
    <p:custDataLst>
      <p:tags r:id="rId1"/>
    </p:custDataLst>
    <p:extLst>
      <p:ext uri="{BB962C8B-B14F-4D97-AF65-F5344CB8AC3E}">
        <p14:creationId xmlns:p14="http://schemas.microsoft.com/office/powerpoint/2010/main" val="98603820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9719546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DFC7B-BE2D-E807-472E-56F071959EB4}"/>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0CFD9533-13DB-46FD-E655-0931D7426A48}"/>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9975EEEA-8379-0902-08D9-0C1B312BDFB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1" name="Picture 10">
            <a:extLst>
              <a:ext uri="{FF2B5EF4-FFF2-40B4-BE49-F238E27FC236}">
                <a16:creationId xmlns:a16="http://schemas.microsoft.com/office/drawing/2014/main" id="{C3607AB5-1A3E-9D71-15DB-5F410AC1FB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3" name="Content Placeholder 2"/>
          <p:cNvSpPr>
            <a:spLocks noGrp="1"/>
          </p:cNvSpPr>
          <p:nvPr>
            <p:ph idx="1" hasCustomPrompt="1"/>
          </p:nvPr>
        </p:nvSpPr>
        <p:spPr>
          <a:xfrm>
            <a:off x="5183188" y="457207"/>
            <a:ext cx="6172200" cy="5403851"/>
          </a:xfrm>
        </p:spPr>
        <p:txBody>
          <a:bodyPr>
            <a:noAutofit/>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5" name="Rectangle 4">
            <a:extLst>
              <a:ext uri="{FF2B5EF4-FFF2-40B4-BE49-F238E27FC236}">
                <a16:creationId xmlns:a16="http://schemas.microsoft.com/office/drawing/2014/main" id="{8848640B-2D52-EEE0-12D3-359C71F3EA0B}"/>
              </a:ext>
            </a:extLst>
          </p:cNvPr>
          <p:cNvSpPr/>
          <p:nvPr userDrawn="1"/>
        </p:nvSpPr>
        <p:spPr>
          <a:xfrm>
            <a:off x="1" y="0"/>
            <a:ext cx="4977606" cy="2203451"/>
          </a:xfrm>
          <a:prstGeom prst="rect">
            <a:avLst/>
          </a:prstGeom>
          <a:solidFill>
            <a:srgbClr val="F05D2F"/>
          </a:solidFill>
          <a:ln>
            <a:solidFill>
              <a:srgbClr val="F05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5981" y="196849"/>
            <a:ext cx="3932237" cy="1600200"/>
          </a:xfrm>
        </p:spPr>
        <p:txBody>
          <a:bodyPr anchor="b"/>
          <a:lstStyle>
            <a:lvl1pPr>
              <a:defRPr sz="3200">
                <a:solidFill>
                  <a:schemeClr val="bg1"/>
                </a:solidFill>
              </a:defRPr>
            </a:lvl1pPr>
          </a:lstStyle>
          <a:p>
            <a:r>
              <a:rPr lang="en-US"/>
              <a:t>Click to edit Master title style</a:t>
            </a:r>
          </a:p>
        </p:txBody>
      </p:sp>
      <p:sp>
        <p:nvSpPr>
          <p:cNvPr id="8" name="Picture Placeholder 2">
            <a:extLst>
              <a:ext uri="{FF2B5EF4-FFF2-40B4-BE49-F238E27FC236}">
                <a16:creationId xmlns:a16="http://schemas.microsoft.com/office/drawing/2014/main" id="{54F66687-A090-B4BA-85D5-A7969D5EA2E5}"/>
              </a:ext>
            </a:extLst>
          </p:cNvPr>
          <p:cNvSpPr>
            <a:spLocks noGrp="1" noChangeAspect="1"/>
          </p:cNvSpPr>
          <p:nvPr>
            <p:ph type="pic" idx="13"/>
          </p:nvPr>
        </p:nvSpPr>
        <p:spPr>
          <a:xfrm>
            <a:off x="0" y="2203450"/>
            <a:ext cx="4977607" cy="4088617"/>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custDataLst>
      <p:tags r:id="rId1"/>
    </p:custDataLst>
    <p:extLst>
      <p:ext uri="{BB962C8B-B14F-4D97-AF65-F5344CB8AC3E}">
        <p14:creationId xmlns:p14="http://schemas.microsoft.com/office/powerpoint/2010/main" val="4032938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DFC7B-BE2D-E807-472E-56F071959EB4}"/>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0CFD9533-13DB-46FD-E655-0931D7426A48}"/>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9975EEEA-8379-0902-08D9-0C1B312BDFB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1" name="Picture 10">
            <a:extLst>
              <a:ext uri="{FF2B5EF4-FFF2-40B4-BE49-F238E27FC236}">
                <a16:creationId xmlns:a16="http://schemas.microsoft.com/office/drawing/2014/main" id="{C3607AB5-1A3E-9D71-15DB-5F410AC1FB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3" name="Content Placeholder 2"/>
          <p:cNvSpPr>
            <a:spLocks noGrp="1"/>
          </p:cNvSpPr>
          <p:nvPr>
            <p:ph idx="1" hasCustomPrompt="1"/>
          </p:nvPr>
        </p:nvSpPr>
        <p:spPr>
          <a:xfrm>
            <a:off x="5183188" y="457207"/>
            <a:ext cx="6172200" cy="5403851"/>
          </a:xfrm>
        </p:spPr>
        <p:txBody>
          <a:bodyPr>
            <a:noAutofit/>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5" name="Rectangle 4">
            <a:extLst>
              <a:ext uri="{FF2B5EF4-FFF2-40B4-BE49-F238E27FC236}">
                <a16:creationId xmlns:a16="http://schemas.microsoft.com/office/drawing/2014/main" id="{8848640B-2D52-EEE0-12D3-359C71F3EA0B}"/>
              </a:ext>
            </a:extLst>
          </p:cNvPr>
          <p:cNvSpPr/>
          <p:nvPr userDrawn="1"/>
        </p:nvSpPr>
        <p:spPr>
          <a:xfrm>
            <a:off x="1" y="0"/>
            <a:ext cx="4977606" cy="2203451"/>
          </a:xfrm>
          <a:prstGeom prst="rect">
            <a:avLst/>
          </a:prstGeom>
          <a:solidFill>
            <a:srgbClr val="0F2A45"/>
          </a:solidFill>
          <a:ln>
            <a:solidFill>
              <a:srgbClr val="0F2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5981" y="196849"/>
            <a:ext cx="3932237" cy="1600200"/>
          </a:xfrm>
        </p:spPr>
        <p:txBody>
          <a:bodyPr anchor="b"/>
          <a:lstStyle>
            <a:lvl1pPr>
              <a:defRPr sz="3200">
                <a:solidFill>
                  <a:schemeClr val="bg1"/>
                </a:solidFill>
              </a:defRPr>
            </a:lvl1pPr>
          </a:lstStyle>
          <a:p>
            <a:r>
              <a:rPr lang="en-US"/>
              <a:t>Click to edit Master title style</a:t>
            </a:r>
          </a:p>
        </p:txBody>
      </p:sp>
      <p:sp>
        <p:nvSpPr>
          <p:cNvPr id="4" name="Picture Placeholder 2">
            <a:extLst>
              <a:ext uri="{FF2B5EF4-FFF2-40B4-BE49-F238E27FC236}">
                <a16:creationId xmlns:a16="http://schemas.microsoft.com/office/drawing/2014/main" id="{2B1C4F89-AE26-94E0-CD7A-C275E64D7A28}"/>
              </a:ext>
            </a:extLst>
          </p:cNvPr>
          <p:cNvSpPr>
            <a:spLocks noGrp="1" noChangeAspect="1"/>
          </p:cNvSpPr>
          <p:nvPr>
            <p:ph type="pic" idx="13"/>
          </p:nvPr>
        </p:nvSpPr>
        <p:spPr>
          <a:xfrm>
            <a:off x="0" y="2203450"/>
            <a:ext cx="4977607" cy="4088617"/>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custDataLst>
      <p:tags r:id="rId1"/>
    </p:custDataLst>
    <p:extLst>
      <p:ext uri="{BB962C8B-B14F-4D97-AF65-F5344CB8AC3E}">
        <p14:creationId xmlns:p14="http://schemas.microsoft.com/office/powerpoint/2010/main" val="3284340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3A5FB8-8CE0-5333-A3CA-1B4135DC68DD}"/>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DAAEE136-647F-8FF7-C5AD-067B25CDB953}"/>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24E52690-95F8-2015-6AAD-F8F613E4356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0" name="Picture 9">
            <a:extLst>
              <a:ext uri="{FF2B5EF4-FFF2-40B4-BE49-F238E27FC236}">
                <a16:creationId xmlns:a16="http://schemas.microsoft.com/office/drawing/2014/main" id="{260C4905-D95C-C79F-1C7E-118B3A80FA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8" name="Rectangle 7">
            <a:extLst>
              <a:ext uri="{FF2B5EF4-FFF2-40B4-BE49-F238E27FC236}">
                <a16:creationId xmlns:a16="http://schemas.microsoft.com/office/drawing/2014/main" id="{07016B24-7E81-32F1-A834-AC6E4D14A90B}"/>
              </a:ext>
            </a:extLst>
          </p:cNvPr>
          <p:cNvSpPr/>
          <p:nvPr userDrawn="1"/>
        </p:nvSpPr>
        <p:spPr>
          <a:xfrm>
            <a:off x="1" y="0"/>
            <a:ext cx="4977606" cy="2203451"/>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CC3A8893-85BA-5061-B240-1A83FC419835}"/>
              </a:ext>
            </a:extLst>
          </p:cNvPr>
          <p:cNvSpPr>
            <a:spLocks noGrp="1"/>
          </p:cNvSpPr>
          <p:nvPr>
            <p:ph type="title"/>
          </p:nvPr>
        </p:nvSpPr>
        <p:spPr>
          <a:xfrm>
            <a:off x="525981" y="196849"/>
            <a:ext cx="3932237" cy="1600200"/>
          </a:xfrm>
        </p:spPr>
        <p:txBody>
          <a:bodyPr anchor="b"/>
          <a:lstStyle>
            <a:lvl1pPr>
              <a:defRPr sz="3200">
                <a:solidFill>
                  <a:schemeClr val="tx1"/>
                </a:solidFill>
              </a:defRPr>
            </a:lvl1pPr>
          </a:lstStyle>
          <a:p>
            <a:r>
              <a:rPr lang="en-US" dirty="0"/>
              <a:t>Click to edit Master title style</a:t>
            </a:r>
          </a:p>
        </p:txBody>
      </p:sp>
      <p:sp>
        <p:nvSpPr>
          <p:cNvPr id="5" name="Picture Placeholder 2">
            <a:extLst>
              <a:ext uri="{FF2B5EF4-FFF2-40B4-BE49-F238E27FC236}">
                <a16:creationId xmlns:a16="http://schemas.microsoft.com/office/drawing/2014/main" id="{2DA49BE3-65EB-7BB5-ED98-114A711E161B}"/>
              </a:ext>
            </a:extLst>
          </p:cNvPr>
          <p:cNvSpPr>
            <a:spLocks noGrp="1" noChangeAspect="1"/>
          </p:cNvSpPr>
          <p:nvPr>
            <p:ph type="pic" idx="13"/>
          </p:nvPr>
        </p:nvSpPr>
        <p:spPr>
          <a:xfrm>
            <a:off x="0" y="2203450"/>
            <a:ext cx="4977607" cy="4088617"/>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Content Placeholder 2">
            <a:extLst>
              <a:ext uri="{FF2B5EF4-FFF2-40B4-BE49-F238E27FC236}">
                <a16:creationId xmlns:a16="http://schemas.microsoft.com/office/drawing/2014/main" id="{D5A46C7A-B344-4890-18C2-339ACDBE4BC9}"/>
              </a:ext>
            </a:extLst>
          </p:cNvPr>
          <p:cNvSpPr>
            <a:spLocks noGrp="1"/>
          </p:cNvSpPr>
          <p:nvPr>
            <p:ph idx="1" hasCustomPrompt="1"/>
          </p:nvPr>
        </p:nvSpPr>
        <p:spPr>
          <a:xfrm>
            <a:off x="5183188" y="457207"/>
            <a:ext cx="6172200" cy="5403851"/>
          </a:xfrm>
        </p:spPr>
        <p:txBody>
          <a:bodyPr>
            <a:noAutofit/>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2602752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_Title only no bubbl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BBFAC7-CC5D-7FAD-D087-D4C0D92B51DC}"/>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4DA1C25B-9BEC-D033-6EDA-282DD1F86FC5}"/>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8" name="Title 1">
            <a:extLst>
              <a:ext uri="{FF2B5EF4-FFF2-40B4-BE49-F238E27FC236}">
                <a16:creationId xmlns:a16="http://schemas.microsoft.com/office/drawing/2014/main" id="{C8902172-5646-47B8-D325-6AE250EFE409}"/>
              </a:ext>
            </a:extLst>
          </p:cNvPr>
          <p:cNvSpPr>
            <a:spLocks noGrp="1"/>
          </p:cNvSpPr>
          <p:nvPr>
            <p:ph type="title"/>
          </p:nvPr>
        </p:nvSpPr>
        <p:spPr>
          <a:xfrm>
            <a:off x="547975" y="60503"/>
            <a:ext cx="11153632" cy="1108078"/>
          </a:xfrm>
        </p:spPr>
        <p:txBody>
          <a:bodyPr/>
          <a:lstStyle>
            <a:lvl1pPr>
              <a:defRPr/>
            </a:lvl1pPr>
          </a:lstStyle>
          <a:p>
            <a:endParaRPr lang="en-US"/>
          </a:p>
        </p:txBody>
      </p:sp>
      <p:sp>
        <p:nvSpPr>
          <p:cNvPr id="9" name="Content Placeholder 2">
            <a:extLst>
              <a:ext uri="{FF2B5EF4-FFF2-40B4-BE49-F238E27FC236}">
                <a16:creationId xmlns:a16="http://schemas.microsoft.com/office/drawing/2014/main" id="{BF7AFFCE-D2BE-F9E0-1B41-58CBEBE9E775}"/>
              </a:ext>
            </a:extLst>
          </p:cNvPr>
          <p:cNvSpPr>
            <a:spLocks noGrp="1"/>
          </p:cNvSpPr>
          <p:nvPr>
            <p:ph idx="1" hasCustomPrompt="1"/>
          </p:nvPr>
        </p:nvSpPr>
        <p:spPr>
          <a:xfrm>
            <a:off x="518160" y="1419224"/>
            <a:ext cx="10251440" cy="4767263"/>
          </a:xfrm>
        </p:spPr>
        <p:txBody>
          <a:bodyPr>
            <a:noAutofit/>
          </a:bodyPr>
          <a:lstStyle>
            <a:lvl1pPr marL="461963" indent="-461963">
              <a:spcBef>
                <a:spcPts val="600"/>
              </a:spcBef>
              <a:spcAft>
                <a:spcPts val="600"/>
              </a:spcAft>
              <a:buClr>
                <a:schemeClr val="accent2"/>
              </a:buClr>
              <a:buFont typeface="+mj-lt"/>
              <a:buAutoNum type="arabicParenR"/>
              <a:defRPr sz="2800"/>
            </a:lvl1pPr>
            <a:lvl2pPr>
              <a:spcBef>
                <a:spcPts val="600"/>
              </a:spcBef>
              <a:spcAft>
                <a:spcPts val="600"/>
              </a:spcAft>
              <a:defRPr sz="2400" b="0"/>
            </a:lvl2pPr>
            <a:lvl3pPr>
              <a:spcBef>
                <a:spcPts val="600"/>
              </a:spcBef>
              <a:spcAft>
                <a:spcPts val="600"/>
              </a:spcAft>
              <a:defRPr b="0"/>
            </a:lvl3pPr>
            <a:lvl4pPr>
              <a:spcBef>
                <a:spcPts val="600"/>
              </a:spcBef>
              <a:defRPr/>
            </a:lvl4pPr>
            <a:lvl5pPr>
              <a:spcBef>
                <a:spcPts val="600"/>
              </a:spcBef>
              <a:defRPr/>
            </a:lvl5pPr>
          </a:lstStyle>
          <a:p>
            <a:pPr lvl="0"/>
            <a:r>
              <a:rPr lang="en-US"/>
              <a:t>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1965167303"/>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AAF5E1D-E586-C2D4-FFE2-4166F7BE05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4" y="0"/>
            <a:ext cx="3636264" cy="6858000"/>
          </a:xfrm>
          <a:prstGeom prst="rect">
            <a:avLst/>
          </a:prstGeom>
        </p:spPr>
      </p:pic>
      <p:pic>
        <p:nvPicPr>
          <p:cNvPr id="10" name="Picture 9">
            <a:extLst>
              <a:ext uri="{FF2B5EF4-FFF2-40B4-BE49-F238E27FC236}">
                <a16:creationId xmlns:a16="http://schemas.microsoft.com/office/drawing/2014/main" id="{CC03319B-7E04-9D12-093C-5D7B3141689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a:p>
        </p:txBody>
      </p:sp>
      <p:sp>
        <p:nvSpPr>
          <p:cNvPr id="2" name="Title 1"/>
          <p:cNvSpPr>
            <a:spLocks noGrp="1"/>
          </p:cNvSpPr>
          <p:nvPr>
            <p:ph type="ctrTitle" hasCustomPrompt="1"/>
          </p:nvPr>
        </p:nvSpPr>
        <p:spPr>
          <a:xfrm>
            <a:off x="3710248" y="1377081"/>
            <a:ext cx="7179425" cy="2051919"/>
          </a:xfrm>
        </p:spPr>
        <p:txBody>
          <a:bodyPr anchor="b" anchorCtr="0">
            <a:normAutofit/>
          </a:bodyPr>
          <a:lstStyle>
            <a:lvl1pPr algn="l">
              <a:defRPr sz="4400" b="1">
                <a:latin typeface="Segoe Condensed" panose="020B0606040200020203"/>
              </a:defRPr>
            </a:lvl1pPr>
          </a:lstStyle>
          <a:p>
            <a:r>
              <a:rPr lang="en-US"/>
              <a:t>Click to edit Title</a:t>
            </a:r>
          </a:p>
        </p:txBody>
      </p:sp>
      <p:sp>
        <p:nvSpPr>
          <p:cNvPr id="3" name="Subtitle 2"/>
          <p:cNvSpPr>
            <a:spLocks noGrp="1"/>
          </p:cNvSpPr>
          <p:nvPr>
            <p:ph type="subTitle" idx="1"/>
          </p:nvPr>
        </p:nvSpPr>
        <p:spPr>
          <a:xfrm>
            <a:off x="3710248" y="3776308"/>
            <a:ext cx="7179424" cy="1655762"/>
          </a:xfrm>
        </p:spPr>
        <p:txBody>
          <a:bodyPr/>
          <a:lstStyle>
            <a:lvl1pPr marL="0" indent="0" algn="l">
              <a:buNone/>
              <a:defRPr sz="2400">
                <a:solidFill>
                  <a:srgbClr val="172E4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B654B982-C1C9-312B-5C87-E2F95D219D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500" y="322850"/>
            <a:ext cx="3078486" cy="5708916"/>
          </a:xfrm>
          <a:prstGeom prst="rect">
            <a:avLst/>
          </a:prstGeom>
        </p:spPr>
      </p:pic>
      <p:sp>
        <p:nvSpPr>
          <p:cNvPr id="4" name="Rectangle 3">
            <a:extLst>
              <a:ext uri="{FF2B5EF4-FFF2-40B4-BE49-F238E27FC236}">
                <a16:creationId xmlns:a16="http://schemas.microsoft.com/office/drawing/2014/main" id="{819A8EED-2328-0368-F9C3-6408BE8334FD}"/>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CB93369-2DA0-858D-95DF-1937E3F3407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EF9A038E-058C-4A1B-23D4-12343549D47B}"/>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2956564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6632" y="69739"/>
            <a:ext cx="10232968" cy="1108078"/>
          </a:xfrm>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sp>
        <p:nvSpPr>
          <p:cNvPr id="3" name="Content Placeholder 2"/>
          <p:cNvSpPr>
            <a:spLocks noGrp="1"/>
          </p:cNvSpPr>
          <p:nvPr>
            <p:ph idx="1" hasCustomPrompt="1"/>
          </p:nvPr>
        </p:nvSpPr>
        <p:spPr>
          <a:xfrm>
            <a:off x="536632" y="1420779"/>
            <a:ext cx="10232968" cy="4756184"/>
          </a:xfrm>
        </p:spPr>
        <p:txBody>
          <a:bodyPr>
            <a:noAutofit/>
          </a:bodyPr>
          <a:lstStyle>
            <a:lvl1pPr>
              <a:spcAft>
                <a:spcPts val="600"/>
              </a:spcAft>
              <a:defRPr/>
            </a:lvl1pPr>
            <a:lvl2pPr>
              <a:spcAft>
                <a:spcPts val="600"/>
              </a:spcAft>
              <a:defRPr/>
            </a:lvl2pPr>
            <a:lvl3pPr>
              <a:spcAft>
                <a:spcPts val="600"/>
              </a:spcAft>
              <a:defRPr/>
            </a:lvl3pPr>
          </a:lstStyle>
          <a:p>
            <a:pPr lvl="0"/>
            <a:r>
              <a:rPr lang="en-US" dirty="0"/>
              <a:t>Edit Master text styles</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2276593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AAF5E1D-E586-C2D4-FFE2-4166F7BE05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4" y="0"/>
            <a:ext cx="3636264" cy="6858000"/>
          </a:xfrm>
          <a:prstGeom prst="rect">
            <a:avLst/>
          </a:prstGeom>
        </p:spPr>
      </p:pic>
      <p:pic>
        <p:nvPicPr>
          <p:cNvPr id="10" name="Picture 9">
            <a:extLst>
              <a:ext uri="{FF2B5EF4-FFF2-40B4-BE49-F238E27FC236}">
                <a16:creationId xmlns:a16="http://schemas.microsoft.com/office/drawing/2014/main" id="{CC03319B-7E04-9D12-093C-5D7B3141689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dirty="0"/>
          </a:p>
        </p:txBody>
      </p:sp>
      <p:sp>
        <p:nvSpPr>
          <p:cNvPr id="2" name="Title 1"/>
          <p:cNvSpPr>
            <a:spLocks noGrp="1"/>
          </p:cNvSpPr>
          <p:nvPr>
            <p:ph type="ctrTitle" hasCustomPrompt="1"/>
          </p:nvPr>
        </p:nvSpPr>
        <p:spPr>
          <a:xfrm>
            <a:off x="3710248" y="1377081"/>
            <a:ext cx="7179425" cy="2051919"/>
          </a:xfrm>
        </p:spPr>
        <p:txBody>
          <a:bodyPr anchor="b" anchorCtr="0">
            <a:normAutofit/>
          </a:bodyPr>
          <a:lstStyle>
            <a:lvl1pPr algn="l">
              <a:defRPr sz="4400" b="1">
                <a:latin typeface="Segoe Condensed" panose="020B0606040200020203"/>
              </a:defRPr>
            </a:lvl1pPr>
          </a:lstStyle>
          <a:p>
            <a:r>
              <a:rPr lang="en-US"/>
              <a:t>Click to edit Title</a:t>
            </a:r>
          </a:p>
        </p:txBody>
      </p:sp>
      <p:sp>
        <p:nvSpPr>
          <p:cNvPr id="3" name="Subtitle 2"/>
          <p:cNvSpPr>
            <a:spLocks noGrp="1"/>
          </p:cNvSpPr>
          <p:nvPr>
            <p:ph type="subTitle" idx="1"/>
          </p:nvPr>
        </p:nvSpPr>
        <p:spPr>
          <a:xfrm>
            <a:off x="3710248" y="3776308"/>
            <a:ext cx="7179424" cy="1655762"/>
          </a:xfrm>
        </p:spPr>
        <p:txBody>
          <a:bodyPr/>
          <a:lstStyle>
            <a:lvl1pPr marL="0" indent="0" algn="l">
              <a:buNone/>
              <a:defRPr sz="2400">
                <a:solidFill>
                  <a:srgbClr val="172E4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B654B982-C1C9-312B-5C87-E2F95D219D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500" y="322850"/>
            <a:ext cx="3078486" cy="5708916"/>
          </a:xfrm>
          <a:prstGeom prst="rect">
            <a:avLst/>
          </a:prstGeom>
        </p:spPr>
      </p:pic>
      <p:sp>
        <p:nvSpPr>
          <p:cNvPr id="4" name="Rectangle 3">
            <a:extLst>
              <a:ext uri="{FF2B5EF4-FFF2-40B4-BE49-F238E27FC236}">
                <a16:creationId xmlns:a16="http://schemas.microsoft.com/office/drawing/2014/main" id="{819A8EED-2328-0368-F9C3-6408BE8334FD}"/>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marL="457200" marR="0" indent="457200" algn="ctr">
              <a:spcBef>
                <a:spcPts val="0"/>
              </a:spcBef>
              <a:spcAft>
                <a:spcPts val="0"/>
              </a:spcAft>
            </a:pPr>
            <a:r>
              <a:rPr lang="en-US" sz="2000" b="1" i="1" dirty="0">
                <a:solidFill>
                  <a:schemeClr val="bg1"/>
                </a:solidFill>
                <a:effectLst/>
                <a:latin typeface="Calibri" panose="020F0502020204030204" pitchFamily="34" charset="0"/>
                <a:ea typeface="Calibri" panose="020F0502020204030204" pitchFamily="34" charset="0"/>
              </a:rPr>
              <a:t>Produced by OGM with USDOL-ETA funds.  Questions:  </a:t>
            </a:r>
            <a:r>
              <a:rPr lang="en-US" sz="2000" b="1" i="1" u="sng" dirty="0">
                <a:solidFill>
                  <a:schemeClr val="bg1"/>
                </a:solidFill>
                <a:effectLst/>
                <a:latin typeface="Calibri" panose="020F050202020403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Compliance.policy@dol.gov</a:t>
            </a:r>
            <a:r>
              <a:rPr lang="en-US" sz="2000" b="1" i="1" dirty="0">
                <a:solidFill>
                  <a:schemeClr val="bg1"/>
                </a:solidFill>
                <a:effectLst/>
                <a:latin typeface="Calibri" panose="020F0502020204030204" pitchFamily="34" charset="0"/>
                <a:ea typeface="Calibri" panose="020F0502020204030204" pitchFamily="34" charset="0"/>
              </a:rPr>
              <a:t>. </a:t>
            </a:r>
            <a:endParaRPr lang="en-US" sz="2000" b="1" dirty="0">
              <a:solidFill>
                <a:schemeClr val="bg1"/>
              </a:solidFill>
              <a:effectLst/>
              <a:latin typeface="Calibri" panose="020F0502020204030204" pitchFamily="34" charset="0"/>
              <a:ea typeface="Calibri" panose="020F0502020204030204" pitchFamily="34" charset="0"/>
            </a:endParaRPr>
          </a:p>
        </p:txBody>
      </p:sp>
      <p:cxnSp>
        <p:nvCxnSpPr>
          <p:cNvPr id="12" name="Straight Connector 11">
            <a:extLst>
              <a:ext uri="{FF2B5EF4-FFF2-40B4-BE49-F238E27FC236}">
                <a16:creationId xmlns:a16="http://schemas.microsoft.com/office/drawing/2014/main" id="{4CB93369-2DA0-858D-95DF-1937E3F3407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EF9A038E-058C-4A1B-23D4-12343549D47B}"/>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1197865432"/>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6632" y="69739"/>
            <a:ext cx="10232968" cy="1108078"/>
          </a:xfrm>
        </p:spPr>
        <p:txBody>
          <a:bodyPr/>
          <a:lstStyle/>
          <a:p>
            <a:r>
              <a:rPr lang="en-US"/>
              <a:t>Click to edit Master 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3" name="Content Placeholder 2"/>
          <p:cNvSpPr>
            <a:spLocks noGrp="1"/>
          </p:cNvSpPr>
          <p:nvPr>
            <p:ph idx="1" hasCustomPrompt="1"/>
          </p:nvPr>
        </p:nvSpPr>
        <p:spPr>
          <a:xfrm>
            <a:off x="536632" y="1420779"/>
            <a:ext cx="10232968" cy="4756184"/>
          </a:xfrm>
        </p:spPr>
        <p:txBody>
          <a:bodyPr/>
          <a:lstStyle>
            <a:lvl1pPr>
              <a:spcAft>
                <a:spcPts val="600"/>
              </a:spcAft>
              <a:defRPr/>
            </a:lvl1pPr>
            <a:lvl2pPr>
              <a:spcAft>
                <a:spcPts val="600"/>
              </a:spcAft>
              <a:defRPr/>
            </a:lvl2pPr>
            <a:lvl3pPr>
              <a:spcAft>
                <a:spcPts val="600"/>
              </a:spcAft>
              <a:defRPr/>
            </a:lvl3pPr>
          </a:lstStyle>
          <a:p>
            <a:pPr lvl="0"/>
            <a:r>
              <a:rPr lang="en-US"/>
              <a:t>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24792878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esenter">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264669" y="2481668"/>
            <a:ext cx="6504931" cy="2381476"/>
          </a:xfrm>
        </p:spPr>
        <p:txBody>
          <a:bodyPr anchor="ctr">
            <a:noAutofit/>
          </a:bodyPr>
          <a:lstStyle>
            <a:lvl1pPr marL="0" indent="0">
              <a:buNone/>
              <a:defRPr b="0">
                <a:solidFill>
                  <a:srgbClr val="172E46"/>
                </a:solidFill>
                <a:latin typeface="Segoe UI Semibold" panose="020B0702040204020203" pitchFamily="34" charset="0"/>
                <a:cs typeface="Segoe UI Semibold" panose="020B0702040204020203" pitchFamily="34" charset="0"/>
              </a:defRPr>
            </a:lvl1pPr>
            <a:lvl2pPr marL="457200" indent="0">
              <a:spcBef>
                <a:spcPts val="1000"/>
              </a:spcBef>
              <a:buNone/>
              <a:defRPr sz="2200" i="1">
                <a:solidFill>
                  <a:srgbClr val="2A5681"/>
                </a:solidFill>
              </a:defRPr>
            </a:lvl2pPr>
            <a:lvl3pPr marL="457200" indent="0">
              <a:spcBef>
                <a:spcPts val="0"/>
              </a:spcBef>
              <a:buNone/>
              <a:defRPr sz="2200">
                <a:solidFill>
                  <a:schemeClr val="tx1">
                    <a:lumMod val="90000"/>
                    <a:lumOff val="10000"/>
                  </a:schemeClr>
                </a:solidFill>
              </a:defRPr>
            </a:lvl3pPr>
            <a:lvl4pPr marL="777240" indent="-320040">
              <a:buClr>
                <a:srgbClr val="1C4489"/>
              </a:buClr>
              <a:buFont typeface="Wingdings" panose="05000000000000000000" pitchFamily="2" charset="2"/>
              <a:buChar char=""/>
              <a:defRPr>
                <a:solidFill>
                  <a:schemeClr val="tx1">
                    <a:lumMod val="90000"/>
                    <a:lumOff val="10000"/>
                  </a:schemeClr>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3663032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8313005-4450-34C4-B5B7-7035DE0C8F2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879096" y="0"/>
            <a:ext cx="1235266" cy="6858000"/>
          </a:xfrm>
          <a:prstGeom prst="rect">
            <a:avLst/>
          </a:prstGeom>
        </p:spPr>
      </p:pic>
      <p:sp>
        <p:nvSpPr>
          <p:cNvPr id="4" name="Rectangle 3">
            <a:extLst>
              <a:ext uri="{FF2B5EF4-FFF2-40B4-BE49-F238E27FC236}">
                <a16:creationId xmlns:a16="http://schemas.microsoft.com/office/drawing/2014/main" id="{25B1AB2D-132E-9128-7506-81D5B189B7E6}"/>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94B36DB1-7F32-170D-7411-E23CAC3F7D1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C83FC52B-BB4F-93B2-2E86-92D2A619F64C}"/>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a:p>
        </p:txBody>
      </p:sp>
      <p:sp>
        <p:nvSpPr>
          <p:cNvPr id="2" name="Title 1"/>
          <p:cNvSpPr>
            <a:spLocks noGrp="1"/>
          </p:cNvSpPr>
          <p:nvPr>
            <p:ph type="ctrTitle" hasCustomPrompt="1"/>
          </p:nvPr>
        </p:nvSpPr>
        <p:spPr>
          <a:xfrm>
            <a:off x="3334328" y="2110355"/>
            <a:ext cx="7287490" cy="2051919"/>
          </a:xfrm>
        </p:spPr>
        <p:txBody>
          <a:bodyPr anchor="ctr">
            <a:normAutofit/>
          </a:bodyPr>
          <a:lstStyle>
            <a:lvl1pPr algn="l">
              <a:lnSpc>
                <a:spcPct val="100000"/>
              </a:lnSpc>
              <a:defRPr sz="4400" b="1">
                <a:solidFill>
                  <a:srgbClr val="172E46"/>
                </a:solidFill>
                <a:latin typeface="Segoe Condensed" panose="020B0606040200020203"/>
              </a:defRPr>
            </a:lvl1pPr>
          </a:lstStyle>
          <a:p>
            <a:r>
              <a:rPr lang="en-US"/>
              <a:t>Click to edit Title</a:t>
            </a:r>
          </a:p>
        </p:txBody>
      </p:sp>
      <p:pic>
        <p:nvPicPr>
          <p:cNvPr id="17" name="Picture 16">
            <a:extLst>
              <a:ext uri="{FF2B5EF4-FFF2-40B4-BE49-F238E27FC236}">
                <a16:creationId xmlns:a16="http://schemas.microsoft.com/office/drawing/2014/main" id="{7ED715B5-4FED-8D4B-3EC6-8E2A146D35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500" y="322709"/>
            <a:ext cx="1207010" cy="5708916"/>
          </a:xfrm>
          <a:prstGeom prst="rect">
            <a:avLst/>
          </a:prstGeom>
        </p:spPr>
      </p:pic>
      <p:sp>
        <p:nvSpPr>
          <p:cNvPr id="3" name="Slide Number Placeholder 5">
            <a:extLst>
              <a:ext uri="{FF2B5EF4-FFF2-40B4-BE49-F238E27FC236}">
                <a16:creationId xmlns:a16="http://schemas.microsoft.com/office/drawing/2014/main" id="{C1A9C50B-80CC-AFC9-FFBD-3032D74C6081}"/>
              </a:ext>
            </a:extLst>
          </p:cNvPr>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a:p>
        </p:txBody>
      </p:sp>
    </p:spTree>
    <p:custDataLst>
      <p:tags r:id="rId1"/>
    </p:custDataLst>
    <p:extLst>
      <p:ext uri="{BB962C8B-B14F-4D97-AF65-F5344CB8AC3E}">
        <p14:creationId xmlns:p14="http://schemas.microsoft.com/office/powerpoint/2010/main" val="5551191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8313005-4450-34C4-B5B7-7035DE0C8F2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4" name="Rectangle 3">
            <a:extLst>
              <a:ext uri="{FF2B5EF4-FFF2-40B4-BE49-F238E27FC236}">
                <a16:creationId xmlns:a16="http://schemas.microsoft.com/office/drawing/2014/main" id="{25B1AB2D-132E-9128-7506-81D5B189B7E6}"/>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94B36DB1-7F32-170D-7411-E23CAC3F7D1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C83FC52B-BB4F-93B2-2E86-92D2A619F64C}"/>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dirty="0"/>
          </a:p>
        </p:txBody>
      </p:sp>
      <p:sp>
        <p:nvSpPr>
          <p:cNvPr id="2" name="Title 1"/>
          <p:cNvSpPr>
            <a:spLocks noGrp="1"/>
          </p:cNvSpPr>
          <p:nvPr>
            <p:ph type="ctrTitle" hasCustomPrompt="1"/>
          </p:nvPr>
        </p:nvSpPr>
        <p:spPr>
          <a:xfrm>
            <a:off x="3334328" y="2110355"/>
            <a:ext cx="7287490" cy="2051919"/>
          </a:xfrm>
        </p:spPr>
        <p:txBody>
          <a:bodyPr anchor="ctr">
            <a:normAutofit/>
          </a:bodyPr>
          <a:lstStyle>
            <a:lvl1pPr algn="l">
              <a:lnSpc>
                <a:spcPct val="100000"/>
              </a:lnSpc>
              <a:defRPr sz="4400" b="1">
                <a:solidFill>
                  <a:srgbClr val="172E46"/>
                </a:solidFill>
                <a:latin typeface="Segoe Condensed" panose="020B0606040200020203"/>
              </a:defRPr>
            </a:lvl1pPr>
          </a:lstStyle>
          <a:p>
            <a:r>
              <a:rPr lang="en-US"/>
              <a:t>Click to edit Title</a:t>
            </a:r>
          </a:p>
        </p:txBody>
      </p:sp>
      <p:pic>
        <p:nvPicPr>
          <p:cNvPr id="17" name="Picture 16">
            <a:extLst>
              <a:ext uri="{FF2B5EF4-FFF2-40B4-BE49-F238E27FC236}">
                <a16:creationId xmlns:a16="http://schemas.microsoft.com/office/drawing/2014/main" id="{7ED715B5-4FED-8D4B-3EC6-8E2A146D35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500" y="322709"/>
            <a:ext cx="1207010" cy="5708916"/>
          </a:xfrm>
          <a:prstGeom prst="rect">
            <a:avLst/>
          </a:prstGeom>
        </p:spPr>
      </p:pic>
      <p:sp>
        <p:nvSpPr>
          <p:cNvPr id="3" name="Slide Number Placeholder 5">
            <a:extLst>
              <a:ext uri="{FF2B5EF4-FFF2-40B4-BE49-F238E27FC236}">
                <a16:creationId xmlns:a16="http://schemas.microsoft.com/office/drawing/2014/main" id="{C1A9C50B-80CC-AFC9-FFBD-3032D74C6081}"/>
              </a:ext>
            </a:extLst>
          </p:cNvPr>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5141501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anel Question">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8313005-4450-34C4-B5B7-7035DE0C8F2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4" name="Rectangle 3">
            <a:extLst>
              <a:ext uri="{FF2B5EF4-FFF2-40B4-BE49-F238E27FC236}">
                <a16:creationId xmlns:a16="http://schemas.microsoft.com/office/drawing/2014/main" id="{25B1AB2D-132E-9128-7506-81D5B189B7E6}"/>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94B36DB1-7F32-170D-7411-E23CAC3F7D1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C83FC52B-BB4F-93B2-2E86-92D2A619F64C}"/>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
        <p:nvSpPr>
          <p:cNvPr id="5" name="Footer Placeholder 4"/>
          <p:cNvSpPr>
            <a:spLocks noGrp="1"/>
          </p:cNvSpPr>
          <p:nvPr>
            <p:ph type="ftr" sz="quarter" idx="11"/>
          </p:nvPr>
        </p:nvSpPr>
        <p:spPr>
          <a:xfrm>
            <a:off x="349554" y="6414416"/>
            <a:ext cx="7979228" cy="365125"/>
          </a:xfrm>
        </p:spPr>
        <p:txBody>
          <a:bodyPr/>
          <a:lstStyle>
            <a:lvl1pPr>
              <a:defRPr>
                <a:solidFill>
                  <a:schemeClr val="accent1"/>
                </a:solidFill>
              </a:defRPr>
            </a:lvl1pPr>
          </a:lstStyle>
          <a:p>
            <a:endParaRPr lang="en-US" dirty="0"/>
          </a:p>
        </p:txBody>
      </p:sp>
      <p:sp>
        <p:nvSpPr>
          <p:cNvPr id="3" name="Slide Number Placeholder 5">
            <a:extLst>
              <a:ext uri="{FF2B5EF4-FFF2-40B4-BE49-F238E27FC236}">
                <a16:creationId xmlns:a16="http://schemas.microsoft.com/office/drawing/2014/main" id="{C1A9C50B-80CC-AFC9-FFBD-3032D74C6081}"/>
              </a:ext>
            </a:extLst>
          </p:cNvPr>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9E9BB8E1-2F85-1E69-F5A6-114F115529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12" name="Content Placeholder 11">
            <a:extLst>
              <a:ext uri="{FF2B5EF4-FFF2-40B4-BE49-F238E27FC236}">
                <a16:creationId xmlns:a16="http://schemas.microsoft.com/office/drawing/2014/main" id="{866A5817-6902-8C25-E67E-51CE081EF7D5}"/>
              </a:ext>
            </a:extLst>
          </p:cNvPr>
          <p:cNvSpPr>
            <a:spLocks noGrp="1"/>
          </p:cNvSpPr>
          <p:nvPr>
            <p:ph sz="quarter" idx="13"/>
          </p:nvPr>
        </p:nvSpPr>
        <p:spPr>
          <a:xfrm>
            <a:off x="4739481" y="3745681"/>
            <a:ext cx="2713038" cy="2276475"/>
          </a:xfrm>
        </p:spPr>
        <p:txBody>
          <a:bodyPr/>
          <a:lstStyle>
            <a:lvl1pPr marL="0" indent="0" algn="ctr">
              <a:buNone/>
              <a:defRPr/>
            </a:lvl1pPr>
          </a:lstStyle>
          <a:p>
            <a:pPr lvl="0"/>
            <a:endParaRPr lang="en-US"/>
          </a:p>
        </p:txBody>
      </p:sp>
      <p:sp>
        <p:nvSpPr>
          <p:cNvPr id="2" name="Title 1"/>
          <p:cNvSpPr>
            <a:spLocks noGrp="1"/>
          </p:cNvSpPr>
          <p:nvPr>
            <p:ph type="ctrTitle" hasCustomPrompt="1"/>
          </p:nvPr>
        </p:nvSpPr>
        <p:spPr>
          <a:xfrm>
            <a:off x="1417038" y="2111312"/>
            <a:ext cx="9359118" cy="2051919"/>
          </a:xfrm>
        </p:spPr>
        <p:txBody>
          <a:bodyPr anchor="ctr">
            <a:normAutofit/>
          </a:bodyPr>
          <a:lstStyle>
            <a:lvl1pPr algn="l">
              <a:lnSpc>
                <a:spcPct val="100000"/>
              </a:lnSpc>
              <a:defRPr sz="4400" b="1">
                <a:solidFill>
                  <a:srgbClr val="172E46"/>
                </a:solidFill>
                <a:latin typeface="Segoe Condensed" panose="020B0606040200020203"/>
              </a:defRPr>
            </a:lvl1pPr>
          </a:lstStyle>
          <a:p>
            <a:r>
              <a:rPr lang="en-US"/>
              <a:t>Click to edit Title</a:t>
            </a:r>
          </a:p>
        </p:txBody>
      </p:sp>
    </p:spTree>
    <p:custDataLst>
      <p:tags r:id="rId1"/>
    </p:custDataLst>
    <p:extLst>
      <p:ext uri="{BB962C8B-B14F-4D97-AF65-F5344CB8AC3E}">
        <p14:creationId xmlns:p14="http://schemas.microsoft.com/office/powerpoint/2010/main" val="33869480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esenters (2)">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0">
                <a:solidFill>
                  <a:srgbClr val="172E46"/>
                </a:solidFill>
                <a:latin typeface="Segoe UI Semibold" panose="020B0702040204020203" pitchFamily="34" charset="0"/>
                <a:cs typeface="Segoe UI Semibold" panose="020B0702040204020203" pitchFamily="34" charset="0"/>
              </a:defRPr>
            </a:lvl1pPr>
            <a:lvl2pPr marL="457200" indent="0">
              <a:spcBef>
                <a:spcPts val="1000"/>
              </a:spcBef>
              <a:buNone/>
              <a:defRPr sz="2200" i="1">
                <a:solidFill>
                  <a:srgbClr val="2A5681"/>
                </a:solidFill>
              </a:defRPr>
            </a:lvl2pPr>
            <a:lvl3pPr marL="457200" indent="0">
              <a:spcBef>
                <a:spcPts val="0"/>
              </a:spcBef>
              <a:buNone/>
              <a:defRPr sz="2200">
                <a:solidFill>
                  <a:schemeClr val="tx1">
                    <a:lumMod val="90000"/>
                    <a:lumOff val="10000"/>
                  </a:schemeClr>
                </a:solidFill>
              </a:defRPr>
            </a:lvl3pPr>
            <a:lvl4pPr marL="777240" indent="-320040">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647" y="3911828"/>
            <a:ext cx="5394960" cy="2059314"/>
          </a:xfrm>
        </p:spPr>
        <p:txBody>
          <a:bodyPr anchor="t">
            <a:noAutofit/>
          </a:bodyPr>
          <a:lstStyle>
            <a:lvl1pPr marL="0" indent="0" algn="ctr">
              <a:buNone/>
              <a:defRPr b="0">
                <a:solidFill>
                  <a:srgbClr val="172E46"/>
                </a:solidFill>
                <a:latin typeface="Segoe UI Semibold" panose="020B0702040204020203" pitchFamily="34" charset="0"/>
                <a:cs typeface="Segoe UI Semibold" panose="020B0702040204020203" pitchFamily="34" charset="0"/>
              </a:defRPr>
            </a:lvl1pPr>
            <a:lvl2pPr marL="457200" indent="0">
              <a:spcBef>
                <a:spcPts val="1000"/>
              </a:spcBef>
              <a:buNone/>
              <a:defRPr sz="2200" i="1">
                <a:solidFill>
                  <a:schemeClr val="accent1"/>
                </a:solidFill>
              </a:defRPr>
            </a:lvl2pPr>
            <a:lvl3pPr marL="457200" indent="0">
              <a:spcBef>
                <a:spcPts val="0"/>
              </a:spcBef>
              <a:buNone/>
              <a:defRPr sz="2200">
                <a:solidFill>
                  <a:schemeClr val="tx1">
                    <a:lumMod val="90000"/>
                    <a:lumOff val="10000"/>
                  </a:schemeClr>
                </a:solidFill>
              </a:defRPr>
            </a:lvl3pPr>
            <a:lvl4pPr marL="777240" indent="-320040">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202593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esenters (3)">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0">
                <a:solidFill>
                  <a:srgbClr val="172E46"/>
                </a:solidFill>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1900" i="1">
                <a:solidFill>
                  <a:srgbClr val="2A5681"/>
                </a:solidFill>
              </a:defRPr>
            </a:lvl2pPr>
            <a:lvl3pPr marL="457200" indent="0">
              <a:lnSpc>
                <a:spcPct val="90000"/>
              </a:lnSpc>
              <a:spcBef>
                <a:spcPts val="0"/>
              </a:spcBef>
              <a:buNone/>
              <a:defRPr sz="1900">
                <a:solidFill>
                  <a:schemeClr val="tx1">
                    <a:lumMod val="90000"/>
                    <a:lumOff val="10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0">
                <a:solidFill>
                  <a:srgbClr val="172E46"/>
                </a:solidFill>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1900" i="1">
                <a:solidFill>
                  <a:srgbClr val="2A5681"/>
                </a:solidFill>
              </a:defRPr>
            </a:lvl2pPr>
            <a:lvl3pPr marL="457200" indent="0">
              <a:lnSpc>
                <a:spcPct val="90000"/>
              </a:lnSpc>
              <a:spcBef>
                <a:spcPts val="0"/>
              </a:spcBef>
              <a:buNone/>
              <a:defRPr sz="1900">
                <a:solidFill>
                  <a:schemeClr val="tx1">
                    <a:lumMod val="90000"/>
                    <a:lumOff val="10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0">
                <a:solidFill>
                  <a:srgbClr val="172E46"/>
                </a:solidFill>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1900" i="1">
                <a:solidFill>
                  <a:srgbClr val="2A5681"/>
                </a:solidFill>
              </a:defRPr>
            </a:lvl2pPr>
            <a:lvl3pPr marL="457200" indent="0">
              <a:lnSpc>
                <a:spcPct val="90000"/>
              </a:lnSpc>
              <a:spcBef>
                <a:spcPts val="0"/>
              </a:spcBef>
              <a:buNone/>
              <a:defRPr sz="1900">
                <a:solidFill>
                  <a:schemeClr val="tx1">
                    <a:lumMod val="90000"/>
                    <a:lumOff val="10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rgbClr val="2A5681"/>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90000"/>
                    <a:lumOff val="10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rgbClr val="172E46"/>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26334261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Numbers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a:p>
        </p:txBody>
      </p:sp>
      <p:sp>
        <p:nvSpPr>
          <p:cNvPr id="3" name="Content Placeholder 2"/>
          <p:cNvSpPr>
            <a:spLocks noGrp="1"/>
          </p:cNvSpPr>
          <p:nvPr>
            <p:ph idx="1" hasCustomPrompt="1"/>
          </p:nvPr>
        </p:nvSpPr>
        <p:spPr>
          <a:xfrm>
            <a:off x="518160" y="1419224"/>
            <a:ext cx="10251440" cy="4767263"/>
          </a:xfrm>
        </p:spPr>
        <p:txBody>
          <a:bodyPr/>
          <a:lstStyle>
            <a:lvl1pPr marL="461963" indent="-461963">
              <a:spcBef>
                <a:spcPts val="600"/>
              </a:spcBef>
              <a:spcAft>
                <a:spcPts val="600"/>
              </a:spcAft>
              <a:buClr>
                <a:schemeClr val="accent2"/>
              </a:buClr>
              <a:buFont typeface="+mj-lt"/>
              <a:buAutoNum type="arabicParenR"/>
              <a:defRPr sz="2800"/>
            </a:lvl1pPr>
            <a:lvl2pPr>
              <a:spcBef>
                <a:spcPts val="600"/>
              </a:spcBef>
              <a:spcAft>
                <a:spcPts val="600"/>
              </a:spcAft>
              <a:defRPr sz="2400" b="0"/>
            </a:lvl2pPr>
            <a:lvl3pPr>
              <a:spcBef>
                <a:spcPts val="600"/>
              </a:spcBef>
              <a:spcAft>
                <a:spcPts val="600"/>
              </a:spcAft>
              <a:defRPr b="0"/>
            </a:lvl3pPr>
            <a:lvl4pPr>
              <a:spcBef>
                <a:spcPts val="600"/>
              </a:spcBef>
              <a:defRPr/>
            </a:lvl4pPr>
            <a:lvl5pPr>
              <a:spcBef>
                <a:spcPts val="600"/>
              </a:spcBef>
              <a:defRPr/>
            </a:lvl5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1650629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Title only no bubbl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BBFAC7-CC5D-7FAD-D087-D4C0D92B51DC}"/>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4DA1C25B-9BEC-D033-6EDA-282DD1F86FC5}"/>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8" name="Title 1">
            <a:extLst>
              <a:ext uri="{FF2B5EF4-FFF2-40B4-BE49-F238E27FC236}">
                <a16:creationId xmlns:a16="http://schemas.microsoft.com/office/drawing/2014/main" id="{C8902172-5646-47B8-D325-6AE250EFE409}"/>
              </a:ext>
            </a:extLst>
          </p:cNvPr>
          <p:cNvSpPr>
            <a:spLocks noGrp="1"/>
          </p:cNvSpPr>
          <p:nvPr>
            <p:ph type="title"/>
          </p:nvPr>
        </p:nvSpPr>
        <p:spPr>
          <a:xfrm>
            <a:off x="547975" y="60503"/>
            <a:ext cx="11153632" cy="1108078"/>
          </a:xfrm>
        </p:spPr>
        <p:txBody>
          <a:bodyPr/>
          <a:lstStyle>
            <a:lvl1pPr>
              <a:defRPr/>
            </a:lvl1pPr>
          </a:lstStyle>
          <a:p>
            <a:endParaRPr lang="en-US"/>
          </a:p>
        </p:txBody>
      </p:sp>
      <p:sp>
        <p:nvSpPr>
          <p:cNvPr id="9" name="Content Placeholder 2">
            <a:extLst>
              <a:ext uri="{FF2B5EF4-FFF2-40B4-BE49-F238E27FC236}">
                <a16:creationId xmlns:a16="http://schemas.microsoft.com/office/drawing/2014/main" id="{BF7AFFCE-D2BE-F9E0-1B41-58CBEBE9E775}"/>
              </a:ext>
            </a:extLst>
          </p:cNvPr>
          <p:cNvSpPr>
            <a:spLocks noGrp="1"/>
          </p:cNvSpPr>
          <p:nvPr>
            <p:ph idx="1" hasCustomPrompt="1"/>
          </p:nvPr>
        </p:nvSpPr>
        <p:spPr>
          <a:xfrm>
            <a:off x="518160" y="1419224"/>
            <a:ext cx="10251440" cy="4767263"/>
          </a:xfrm>
        </p:spPr>
        <p:txBody>
          <a:bodyPr>
            <a:noAutofit/>
          </a:bodyPr>
          <a:lstStyle>
            <a:lvl1pPr marL="461963" indent="-461963">
              <a:spcBef>
                <a:spcPts val="600"/>
              </a:spcBef>
              <a:spcAft>
                <a:spcPts val="600"/>
              </a:spcAft>
              <a:buClr>
                <a:schemeClr val="accent2"/>
              </a:buClr>
              <a:buFont typeface="+mj-lt"/>
              <a:buAutoNum type="arabicParenR"/>
              <a:defRPr sz="2800"/>
            </a:lvl1pPr>
            <a:lvl2pPr>
              <a:spcBef>
                <a:spcPts val="600"/>
              </a:spcBef>
              <a:spcAft>
                <a:spcPts val="600"/>
              </a:spcAft>
              <a:defRPr sz="2400" b="0"/>
            </a:lvl2pPr>
            <a:lvl3pPr>
              <a:spcBef>
                <a:spcPts val="600"/>
              </a:spcBef>
              <a:spcAft>
                <a:spcPts val="600"/>
              </a:spcAft>
              <a:defRPr b="0"/>
            </a:lvl3pPr>
            <a:lvl4pPr>
              <a:spcBef>
                <a:spcPts val="600"/>
              </a:spcBef>
              <a:defRPr/>
            </a:lvl4pPr>
            <a:lvl5pPr>
              <a:spcBef>
                <a:spcPts val="600"/>
              </a:spcBef>
              <a:defRPr/>
            </a:lvl5pPr>
          </a:lstStyle>
          <a:p>
            <a:pPr lvl="0"/>
            <a:r>
              <a:rPr lang="en-US"/>
              <a:t>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112046057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35368779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Title only no bubbl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BBFAC7-CC5D-7FAD-D087-D4C0D92B51DC}"/>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4DA1C25B-9BEC-D033-6EDA-282DD1F86FC5}"/>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a:p>
        </p:txBody>
      </p:sp>
      <p:sp>
        <p:nvSpPr>
          <p:cNvPr id="8" name="Title 1">
            <a:extLst>
              <a:ext uri="{FF2B5EF4-FFF2-40B4-BE49-F238E27FC236}">
                <a16:creationId xmlns:a16="http://schemas.microsoft.com/office/drawing/2014/main" id="{C8902172-5646-47B8-D325-6AE250EFE409}"/>
              </a:ext>
            </a:extLst>
          </p:cNvPr>
          <p:cNvSpPr>
            <a:spLocks noGrp="1"/>
          </p:cNvSpPr>
          <p:nvPr>
            <p:ph type="title"/>
          </p:nvPr>
        </p:nvSpPr>
        <p:spPr>
          <a:xfrm>
            <a:off x="547975" y="60503"/>
            <a:ext cx="11153632" cy="1108078"/>
          </a:xfrm>
        </p:spPr>
        <p:txBody>
          <a:bodyPr/>
          <a:lstStyle>
            <a:lvl1pPr>
              <a:defRPr/>
            </a:lvl1pPr>
          </a:lstStyle>
          <a:p>
            <a:endParaRPr lang="en-US"/>
          </a:p>
        </p:txBody>
      </p:sp>
      <p:sp>
        <p:nvSpPr>
          <p:cNvPr id="10" name="Text Placeholder 2">
            <a:extLst>
              <a:ext uri="{FF2B5EF4-FFF2-40B4-BE49-F238E27FC236}">
                <a16:creationId xmlns:a16="http://schemas.microsoft.com/office/drawing/2014/main" id="{488BEE4A-DA99-BC6D-1D81-923962918B12}"/>
              </a:ext>
            </a:extLst>
          </p:cNvPr>
          <p:cNvSpPr>
            <a:spLocks noGrp="1"/>
          </p:cNvSpPr>
          <p:nvPr>
            <p:ph idx="1"/>
          </p:nvPr>
        </p:nvSpPr>
        <p:spPr>
          <a:xfrm>
            <a:off x="538038" y="1420779"/>
            <a:ext cx="10231562"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772191789"/>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6050746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0">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pic>
        <p:nvPicPr>
          <p:cNvPr id="7" name="Graphic 6" descr="Email with solid fill">
            <a:extLst>
              <a:ext uri="{FF2B5EF4-FFF2-40B4-BE49-F238E27FC236}">
                <a16:creationId xmlns:a16="http://schemas.microsoft.com/office/drawing/2014/main" id="{7B8FC420-43C9-EA2D-BC14-303F8945BB2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624" y="2447344"/>
            <a:ext cx="2191789" cy="2191789"/>
          </a:xfrm>
          <a:prstGeom prst="rect">
            <a:avLst/>
          </a:prstGeom>
        </p:spPr>
      </p:pic>
    </p:spTree>
    <p:custDataLst>
      <p:tags r:id="rId1"/>
    </p:custDataLst>
    <p:extLst>
      <p:ext uri="{BB962C8B-B14F-4D97-AF65-F5344CB8AC3E}">
        <p14:creationId xmlns:p14="http://schemas.microsoft.com/office/powerpoint/2010/main" val="33077998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16280" y="104837"/>
            <a:ext cx="10221624" cy="1108078"/>
          </a:xfrm>
        </p:spPr>
        <p:txBody>
          <a:bodyPr/>
          <a:lstStyle/>
          <a:p>
            <a:r>
              <a:rPr lang="en-US" dirty="0"/>
              <a:t>Click to edit Master title style</a:t>
            </a:r>
          </a:p>
        </p:txBody>
      </p:sp>
      <p:sp>
        <p:nvSpPr>
          <p:cNvPr id="3" name="Content Placeholder 2"/>
          <p:cNvSpPr>
            <a:spLocks noGrp="1"/>
          </p:cNvSpPr>
          <p:nvPr>
            <p:ph sz="half" idx="1"/>
          </p:nvPr>
        </p:nvSpPr>
        <p:spPr>
          <a:xfrm>
            <a:off x="716280" y="1491275"/>
            <a:ext cx="4951275" cy="4711020"/>
          </a:xfrm>
        </p:spPr>
        <p:txBody>
          <a:bodyPr>
            <a:noAutofit/>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986629" y="1490728"/>
            <a:ext cx="4951275" cy="4685688"/>
          </a:xfrm>
        </p:spPr>
        <p:txBody>
          <a:bodyPr>
            <a:noAutofit/>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spTree>
    <p:custDataLst>
      <p:tags r:id="rId1"/>
    </p:custDataLst>
    <p:extLst>
      <p:ext uri="{BB962C8B-B14F-4D97-AF65-F5344CB8AC3E}">
        <p14:creationId xmlns:p14="http://schemas.microsoft.com/office/powerpoint/2010/main" val="491256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Title only no bubbl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BBFAC7-CC5D-7FAD-D087-D4C0D92B51DC}"/>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4DA1C25B-9BEC-D033-6EDA-282DD1F86FC5}"/>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a:p>
        </p:txBody>
      </p:sp>
      <p:sp>
        <p:nvSpPr>
          <p:cNvPr id="9" name="Content Placeholder 2">
            <a:extLst>
              <a:ext uri="{FF2B5EF4-FFF2-40B4-BE49-F238E27FC236}">
                <a16:creationId xmlns:a16="http://schemas.microsoft.com/office/drawing/2014/main" id="{E74A59A2-9D41-6950-3AB6-A4CFAE4877E9}"/>
              </a:ext>
            </a:extLst>
          </p:cNvPr>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724FF90C-2FF8-E417-C72E-7025E9898EAE}"/>
              </a:ext>
            </a:extLst>
          </p:cNvPr>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1F0C84B5-A53D-4860-55B6-1955E5874EF4}"/>
              </a:ext>
            </a:extLst>
          </p:cNvPr>
          <p:cNvSpPr>
            <a:spLocks noGrp="1"/>
          </p:cNvSpPr>
          <p:nvPr>
            <p:ph type="title"/>
          </p:nvPr>
        </p:nvSpPr>
        <p:spPr>
          <a:xfrm>
            <a:off x="716280" y="104837"/>
            <a:ext cx="10759440" cy="1108078"/>
          </a:xfrm>
        </p:spPr>
        <p:txBody>
          <a:bodyPr/>
          <a:lstStyle/>
          <a:p>
            <a:r>
              <a:rPr lang="en-US" dirty="0"/>
              <a:t>Click to edit Master title style</a:t>
            </a:r>
          </a:p>
        </p:txBody>
      </p:sp>
    </p:spTree>
    <p:custDataLst>
      <p:tags r:id="rId1"/>
    </p:custDataLst>
    <p:extLst>
      <p:ext uri="{BB962C8B-B14F-4D97-AF65-F5344CB8AC3E}">
        <p14:creationId xmlns:p14="http://schemas.microsoft.com/office/powerpoint/2010/main" val="1845633270"/>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sp>
        <p:nvSpPr>
          <p:cNvPr id="7" name="Title 1">
            <a:extLst>
              <a:ext uri="{FF2B5EF4-FFF2-40B4-BE49-F238E27FC236}">
                <a16:creationId xmlns:a16="http://schemas.microsoft.com/office/drawing/2014/main" id="{F4809347-544F-418D-C4FB-E6E70DA628E1}"/>
              </a:ext>
            </a:extLst>
          </p:cNvPr>
          <p:cNvSpPr>
            <a:spLocks noGrp="1"/>
          </p:cNvSpPr>
          <p:nvPr>
            <p:ph type="title"/>
          </p:nvPr>
        </p:nvSpPr>
        <p:spPr>
          <a:xfrm>
            <a:off x="716280" y="104837"/>
            <a:ext cx="10221624" cy="1108078"/>
          </a:xfrm>
        </p:spPr>
        <p:txBody>
          <a:bodyPr/>
          <a:lstStyle/>
          <a:p>
            <a:r>
              <a:rPr lang="en-US" dirty="0"/>
              <a:t>Click to edit Master title style</a:t>
            </a:r>
          </a:p>
        </p:txBody>
      </p:sp>
      <p:sp>
        <p:nvSpPr>
          <p:cNvPr id="10" name="Content Placeholder 3">
            <a:extLst>
              <a:ext uri="{FF2B5EF4-FFF2-40B4-BE49-F238E27FC236}">
                <a16:creationId xmlns:a16="http://schemas.microsoft.com/office/drawing/2014/main" id="{F07B33AC-A081-341F-5804-18E7B4370466}"/>
              </a:ext>
            </a:extLst>
          </p:cNvPr>
          <p:cNvSpPr>
            <a:spLocks noGrp="1"/>
          </p:cNvSpPr>
          <p:nvPr>
            <p:ph sz="half" idx="13"/>
          </p:nvPr>
        </p:nvSpPr>
        <p:spPr>
          <a:xfrm>
            <a:off x="5986629" y="1490728"/>
            <a:ext cx="4951275" cy="4685688"/>
          </a:xfrm>
        </p:spPr>
        <p:txBody>
          <a:bodyPr>
            <a:noAutofit/>
          </a:bodyPr>
          <a:lstStyle>
            <a:lvl1pPr>
              <a:defRPr sz="2400" b="1" baseline="0">
                <a:solidFill>
                  <a:srgbClr val="355C8F"/>
                </a:solidFill>
              </a:defRPr>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9EB72F99-2048-3A8A-952E-9BE4E9E79771}"/>
              </a:ext>
            </a:extLst>
          </p:cNvPr>
          <p:cNvSpPr>
            <a:spLocks noGrp="1"/>
          </p:cNvSpPr>
          <p:nvPr>
            <p:ph sz="half" idx="1"/>
          </p:nvPr>
        </p:nvSpPr>
        <p:spPr>
          <a:xfrm>
            <a:off x="716280" y="1491275"/>
            <a:ext cx="4951275" cy="4711020"/>
          </a:xfrm>
        </p:spPr>
        <p:txBody>
          <a:bodyPr>
            <a:noAutofit/>
          </a:bodyPr>
          <a:lstStyle>
            <a:lvl1pPr>
              <a:defRPr sz="2400" b="1">
                <a:solidFill>
                  <a:srgbClr val="355C8F"/>
                </a:solidFill>
              </a:defRPr>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378224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0">
                <a:latin typeface="Segoe UI Semibold" panose="020B0702040204020203" pitchFamily="34" charset="0"/>
                <a:cs typeface="Segoe UI Semibold" panose="020B0702040204020203" pitchFamily="34" charset="0"/>
              </a:defRPr>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pic>
        <p:nvPicPr>
          <p:cNvPr id="7" name="Graphic 6" descr="Email with solid fill">
            <a:extLst>
              <a:ext uri="{FF2B5EF4-FFF2-40B4-BE49-F238E27FC236}">
                <a16:creationId xmlns:a16="http://schemas.microsoft.com/office/drawing/2014/main" id="{7B8FC420-43C9-EA2D-BC14-303F8945BB2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624" y="2447344"/>
            <a:ext cx="2191789" cy="2191789"/>
          </a:xfrm>
          <a:prstGeom prst="rect">
            <a:avLst/>
          </a:prstGeom>
        </p:spPr>
      </p:pic>
    </p:spTree>
    <p:custDataLst>
      <p:tags r:id="rId1"/>
    </p:custDataLst>
    <p:extLst>
      <p:ext uri="{BB962C8B-B14F-4D97-AF65-F5344CB8AC3E}">
        <p14:creationId xmlns:p14="http://schemas.microsoft.com/office/powerpoint/2010/main" val="3057742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40431961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0">
                <a:solidFill>
                  <a:srgbClr val="355C8F"/>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0">
                <a:solidFill>
                  <a:srgbClr val="355C8F"/>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387174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only no bubbl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BBFAC7-CC5D-7FAD-D087-D4C0D92B51DC}"/>
              </a:ext>
            </a:extLst>
          </p:cNvPr>
          <p:cNvSpPr/>
          <p:nvPr userDrawn="1"/>
        </p:nvSpPr>
        <p:spPr>
          <a:xfrm>
            <a:off x="0" y="6332029"/>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4DA1C25B-9BEC-D033-6EDA-282DD1F86FC5}"/>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060999B-4B82-9439-34AB-36D3178AE795}"/>
              </a:ext>
            </a:extLst>
          </p:cNvPr>
          <p:cNvCxnSpPr>
            <a:cxnSpLocks/>
          </p:cNvCxnSpPr>
          <p:nvPr userDrawn="1"/>
        </p:nvCxnSpPr>
        <p:spPr>
          <a:xfrm>
            <a:off x="0" y="631334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22B8CAD6-D5C5-B43E-2BE2-D5EC9731C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4005"/>
            <a:ext cx="2124460" cy="4511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8" name="Title 1">
            <a:extLst>
              <a:ext uri="{FF2B5EF4-FFF2-40B4-BE49-F238E27FC236}">
                <a16:creationId xmlns:a16="http://schemas.microsoft.com/office/drawing/2014/main" id="{C8902172-5646-47B8-D325-6AE250EFE409}"/>
              </a:ext>
            </a:extLst>
          </p:cNvPr>
          <p:cNvSpPr>
            <a:spLocks noGrp="1"/>
          </p:cNvSpPr>
          <p:nvPr>
            <p:ph type="title"/>
          </p:nvPr>
        </p:nvSpPr>
        <p:spPr>
          <a:xfrm>
            <a:off x="547975" y="60503"/>
            <a:ext cx="11153632" cy="1108078"/>
          </a:xfrm>
        </p:spPr>
        <p:txBody>
          <a:bodyPr/>
          <a:lstStyle>
            <a:lvl1pPr>
              <a:defRPr/>
            </a:lvl1pPr>
          </a:lstStyle>
          <a:p>
            <a:endParaRPr lang="en-US"/>
          </a:p>
        </p:txBody>
      </p:sp>
    </p:spTree>
    <p:custDataLst>
      <p:tags r:id="rId1"/>
    </p:custDataLst>
    <p:extLst>
      <p:ext uri="{BB962C8B-B14F-4D97-AF65-F5344CB8AC3E}">
        <p14:creationId xmlns:p14="http://schemas.microsoft.com/office/powerpoint/2010/main" val="3394969064"/>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
        <p:nvSpPr>
          <p:cNvPr id="8" name="Rectangle 7">
            <a:extLst>
              <a:ext uri="{FF2B5EF4-FFF2-40B4-BE49-F238E27FC236}">
                <a16:creationId xmlns:a16="http://schemas.microsoft.com/office/drawing/2014/main" id="{5D5A5E10-7EAD-F3F5-D41E-BB04579C36A3}"/>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5F854C4-8D37-AFAD-CD11-93AAC330C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cxnSp>
        <p:nvCxnSpPr>
          <p:cNvPr id="10" name="Straight Connector 9">
            <a:extLst>
              <a:ext uri="{FF2B5EF4-FFF2-40B4-BE49-F238E27FC236}">
                <a16:creationId xmlns:a16="http://schemas.microsoft.com/office/drawing/2014/main" id="{9B41CEE0-EDBF-23B9-DAF7-692E67F1D139}"/>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4CE1DBD8-0904-0819-641C-4D3B45BCAA71}"/>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1859810159"/>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Panel discussion">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3B0A43-5DC7-1147-EE24-A208D22F347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55948" y="0"/>
            <a:ext cx="7534656" cy="6858000"/>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pic>
        <p:nvPicPr>
          <p:cNvPr id="5" name="Picture 4">
            <a:extLst>
              <a:ext uri="{FF2B5EF4-FFF2-40B4-BE49-F238E27FC236}">
                <a16:creationId xmlns:a16="http://schemas.microsoft.com/office/drawing/2014/main" id="{C6365452-DA17-3937-A554-ECE53A5AE96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2" name="Rectangle 1">
            <a:extLst>
              <a:ext uri="{FF2B5EF4-FFF2-40B4-BE49-F238E27FC236}">
                <a16:creationId xmlns:a16="http://schemas.microsoft.com/office/drawing/2014/main" id="{69D12D6D-38FA-46C4-959D-91D27256FBC8}"/>
              </a:ext>
            </a:extLst>
          </p:cNvPr>
          <p:cNvSpPr/>
          <p:nvPr userDrawn="1"/>
        </p:nvSpPr>
        <p:spPr>
          <a:xfrm>
            <a:off x="0" y="0"/>
            <a:ext cx="4654296"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59019" y="2609986"/>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sp>
        <p:nvSpPr>
          <p:cNvPr id="17" name="Rectangle: Diagonal Corners Rounded 16">
            <a:extLst>
              <a:ext uri="{FF2B5EF4-FFF2-40B4-BE49-F238E27FC236}">
                <a16:creationId xmlns:a16="http://schemas.microsoft.com/office/drawing/2014/main" id="{319D8E00-ABB7-5024-5BD7-43235743FE6F}"/>
              </a:ext>
            </a:extLst>
          </p:cNvPr>
          <p:cNvSpPr/>
          <p:nvPr userDrawn="1"/>
        </p:nvSpPr>
        <p:spPr>
          <a:xfrm flipV="1">
            <a:off x="-285134" y="699961"/>
            <a:ext cx="5193220" cy="548640"/>
          </a:xfrm>
          <a:prstGeom prst="round2DiagRect">
            <a:avLst>
              <a:gd name="adj1" fmla="val 50000"/>
              <a:gd name="adj2" fmla="val 0"/>
            </a:avLst>
          </a:prstGeom>
          <a:solidFill>
            <a:srgbClr val="F05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ubtitle 2">
            <a:extLst>
              <a:ext uri="{FF2B5EF4-FFF2-40B4-BE49-F238E27FC236}">
                <a16:creationId xmlns:a16="http://schemas.microsoft.com/office/drawing/2014/main" id="{F51EA1F7-626A-6ECB-1E82-90AF49EE641C}"/>
              </a:ext>
            </a:extLst>
          </p:cNvPr>
          <p:cNvSpPr txBox="1">
            <a:spLocks/>
          </p:cNvSpPr>
          <p:nvPr userDrawn="1"/>
        </p:nvSpPr>
        <p:spPr>
          <a:xfrm>
            <a:off x="0" y="720224"/>
            <a:ext cx="4654296" cy="54104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spcAft>
                <a:spcPts val="600"/>
              </a:spcAft>
              <a:buClr>
                <a:srgbClr val="F15D28"/>
              </a:buClr>
              <a:buFont typeface="Wingdings 2" panose="05020102010507070707" pitchFamily="18" charset="2"/>
              <a:buNone/>
              <a:defRPr sz="2400" kern="1200">
                <a:solidFill>
                  <a:srgbClr val="172E46"/>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100000"/>
              </a:lnSpc>
              <a:spcBef>
                <a:spcPts val="600"/>
              </a:spcBef>
              <a:spcAft>
                <a:spcPts val="600"/>
              </a:spcAft>
              <a:buClr>
                <a:srgbClr val="F15D28"/>
              </a:buClr>
              <a:buSzPct val="80000"/>
              <a:buFont typeface="Symbol" panose="05050102010706020507" pitchFamily="18" charset="2"/>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100000"/>
              </a:lnSpc>
              <a:spcBef>
                <a:spcPts val="600"/>
              </a:spcBef>
              <a:spcAft>
                <a:spcPts val="600"/>
              </a:spcAft>
              <a:buClr>
                <a:srgbClr val="F15D28"/>
              </a:buClr>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5000"/>
              </a:lnSpc>
              <a:spcBef>
                <a:spcPts val="600"/>
              </a:spcBef>
              <a:buClr>
                <a:srgbClr val="F05D2F"/>
              </a:buClr>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5000"/>
              </a:lnSpc>
              <a:spcBef>
                <a:spcPts val="600"/>
              </a:spcBef>
              <a:buClr>
                <a:srgbClr val="F05D2F"/>
              </a:buClr>
              <a:buFont typeface="Courier New" panose="02070309020205020404" pitchFamily="49"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Aft>
                <a:spcPts val="0"/>
              </a:spcAft>
            </a:pPr>
            <a:r>
              <a:rPr lang="en-US" sz="2600" b="1" cap="all" baseline="0" dirty="0">
                <a:solidFill>
                  <a:schemeClr val="bg1"/>
                </a:solidFill>
              </a:rPr>
              <a:t>Panel discussion</a:t>
            </a:r>
          </a:p>
        </p:txBody>
      </p:sp>
    </p:spTree>
    <p:custDataLst>
      <p:tags r:id="rId1"/>
    </p:custDataLst>
    <p:extLst>
      <p:ext uri="{BB962C8B-B14F-4D97-AF65-F5344CB8AC3E}">
        <p14:creationId xmlns:p14="http://schemas.microsoft.com/office/powerpoint/2010/main" val="107034173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Main Transition">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a:p>
        </p:txBody>
      </p:sp>
      <p:sp>
        <p:nvSpPr>
          <p:cNvPr id="2" name="Rectangle 1">
            <a:extLst>
              <a:ext uri="{FF2B5EF4-FFF2-40B4-BE49-F238E27FC236}">
                <a16:creationId xmlns:a16="http://schemas.microsoft.com/office/drawing/2014/main" id="{69D12D6D-38FA-46C4-959D-91D27256FBC8}"/>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pic>
        <p:nvPicPr>
          <p:cNvPr id="8" name="Picture 7">
            <a:extLst>
              <a:ext uri="{FF2B5EF4-FFF2-40B4-BE49-F238E27FC236}">
                <a16:creationId xmlns:a16="http://schemas.microsoft.com/office/drawing/2014/main" id="{3D426877-57F0-711F-856B-4E8238AFE1B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15" name="Text Placeholder 14">
            <a:extLst>
              <a:ext uri="{FF2B5EF4-FFF2-40B4-BE49-F238E27FC236}">
                <a16:creationId xmlns:a16="http://schemas.microsoft.com/office/drawing/2014/main" id="{2C38F4FE-9603-2892-4660-0ED750153978}"/>
              </a:ext>
            </a:extLst>
          </p:cNvPr>
          <p:cNvSpPr>
            <a:spLocks noGrp="1"/>
          </p:cNvSpPr>
          <p:nvPr>
            <p:ph type="body" sz="quarter" idx="13"/>
          </p:nvPr>
        </p:nvSpPr>
        <p:spPr>
          <a:xfrm>
            <a:off x="5053013" y="1096963"/>
            <a:ext cx="5680075" cy="4664075"/>
          </a:xfrm>
        </p:spPr>
        <p:txBody>
          <a:bodyPr anchor="ctr" anchorCtr="0"/>
          <a:lstStyle/>
          <a:p>
            <a:pPr lvl="0"/>
            <a:r>
              <a:rPr lang="en-US"/>
              <a:t>Click to 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2672199642"/>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idebar">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sp>
        <p:nvSpPr>
          <p:cNvPr id="2" name="Rectangle 1">
            <a:extLst>
              <a:ext uri="{FF2B5EF4-FFF2-40B4-BE49-F238E27FC236}">
                <a16:creationId xmlns:a16="http://schemas.microsoft.com/office/drawing/2014/main" id="{69D12D6D-38FA-46C4-959D-91D27256FBC8}"/>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pic>
        <p:nvPicPr>
          <p:cNvPr id="8" name="Picture 7">
            <a:extLst>
              <a:ext uri="{FF2B5EF4-FFF2-40B4-BE49-F238E27FC236}">
                <a16:creationId xmlns:a16="http://schemas.microsoft.com/office/drawing/2014/main" id="{3D426877-57F0-711F-856B-4E8238AFE1B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15" name="Text Placeholder 14">
            <a:extLst>
              <a:ext uri="{FF2B5EF4-FFF2-40B4-BE49-F238E27FC236}">
                <a16:creationId xmlns:a16="http://schemas.microsoft.com/office/drawing/2014/main" id="{2C38F4FE-9603-2892-4660-0ED750153978}"/>
              </a:ext>
            </a:extLst>
          </p:cNvPr>
          <p:cNvSpPr>
            <a:spLocks noGrp="1"/>
          </p:cNvSpPr>
          <p:nvPr>
            <p:ph type="body" sz="quarter" idx="13"/>
          </p:nvPr>
        </p:nvSpPr>
        <p:spPr>
          <a:xfrm>
            <a:off x="5053013" y="1096963"/>
            <a:ext cx="5680075" cy="4664075"/>
          </a:xfrm>
        </p:spPr>
        <p:txBody>
          <a:bodyPr anchor="ctr" anchorCtr="0"/>
          <a:lstStyle/>
          <a:p>
            <a:pPr lvl="0"/>
            <a:r>
              <a:rPr lang="en-US"/>
              <a:t>Click to 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4107853195"/>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ub Bullet Transition">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sp>
        <p:nvSpPr>
          <p:cNvPr id="2" name="Rectangle 1">
            <a:extLst>
              <a:ext uri="{FF2B5EF4-FFF2-40B4-BE49-F238E27FC236}">
                <a16:creationId xmlns:a16="http://schemas.microsoft.com/office/drawing/2014/main" id="{69D12D6D-38FA-46C4-959D-91D27256FBC8}"/>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pic>
        <p:nvPicPr>
          <p:cNvPr id="8" name="Picture 7">
            <a:extLst>
              <a:ext uri="{FF2B5EF4-FFF2-40B4-BE49-F238E27FC236}">
                <a16:creationId xmlns:a16="http://schemas.microsoft.com/office/drawing/2014/main" id="{3D426877-57F0-711F-856B-4E8238AFE1B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sp>
        <p:nvSpPr>
          <p:cNvPr id="5" name="Picture Placeholder 2">
            <a:extLst>
              <a:ext uri="{FF2B5EF4-FFF2-40B4-BE49-F238E27FC236}">
                <a16:creationId xmlns:a16="http://schemas.microsoft.com/office/drawing/2014/main" id="{742DEC20-E2A4-A49B-53E7-94C989DC981F}"/>
              </a:ext>
            </a:extLst>
          </p:cNvPr>
          <p:cNvSpPr>
            <a:spLocks noGrp="1" noChangeAspect="1"/>
          </p:cNvSpPr>
          <p:nvPr>
            <p:ph type="pic" idx="1"/>
          </p:nvPr>
        </p:nvSpPr>
        <p:spPr>
          <a:xfrm>
            <a:off x="5497911" y="1216671"/>
            <a:ext cx="5039556" cy="4412205"/>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custDataLst>
      <p:tags r:id="rId1"/>
    </p:custDataLst>
    <p:extLst>
      <p:ext uri="{BB962C8B-B14F-4D97-AF65-F5344CB8AC3E}">
        <p14:creationId xmlns:p14="http://schemas.microsoft.com/office/powerpoint/2010/main" val="2883302854"/>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a:p>
        </p:txBody>
      </p:sp>
      <p:sp>
        <p:nvSpPr>
          <p:cNvPr id="2" name="Rectangle 1">
            <a:extLst>
              <a:ext uri="{FF2B5EF4-FFF2-40B4-BE49-F238E27FC236}">
                <a16:creationId xmlns:a16="http://schemas.microsoft.com/office/drawing/2014/main" id="{05222959-288E-813B-1AC0-930A00CDC721}"/>
              </a:ext>
            </a:extLst>
          </p:cNvPr>
          <p:cNvSpPr/>
          <p:nvPr userDrawn="1"/>
        </p:nvSpPr>
        <p:spPr>
          <a:xfrm>
            <a:off x="0"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A75FB6DE-CB6A-149C-2E95-A8C104598C58}"/>
              </a:ext>
            </a:extLst>
          </p:cNvPr>
          <p:cNvSpPr>
            <a:spLocks noGrp="1"/>
          </p:cNvSpPr>
          <p:nvPr>
            <p:ph type="ctrTitle" hasCustomPrompt="1"/>
          </p:nvPr>
        </p:nvSpPr>
        <p:spPr>
          <a:xfrm>
            <a:off x="417871" y="1988589"/>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a:t>Click to edit Title</a:t>
            </a:r>
          </a:p>
        </p:txBody>
      </p:sp>
    </p:spTree>
    <p:custDataLst>
      <p:tags r:id="rId1"/>
    </p:custDataLst>
    <p:extLst>
      <p:ext uri="{BB962C8B-B14F-4D97-AF65-F5344CB8AC3E}">
        <p14:creationId xmlns:p14="http://schemas.microsoft.com/office/powerpoint/2010/main" val="986038209"/>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Sub Bullet Transition">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solidFill>
                  <a:srgbClr val="0F2A45"/>
                </a:solidFill>
              </a:defRPr>
            </a:lvl1pPr>
          </a:lstStyle>
          <a:p>
            <a:fld id="{AEF1280C-1E94-430E-A516-D051ECA45720}" type="slidenum">
              <a:rPr lang="en-US" smtClean="0"/>
              <a:pPr/>
              <a:t>‹#›</a:t>
            </a:fld>
            <a:endParaRPr lang="en-US" dirty="0"/>
          </a:p>
        </p:txBody>
      </p:sp>
      <p:sp>
        <p:nvSpPr>
          <p:cNvPr id="2" name="Rectangle 1">
            <a:extLst>
              <a:ext uri="{FF2B5EF4-FFF2-40B4-BE49-F238E27FC236}">
                <a16:creationId xmlns:a16="http://schemas.microsoft.com/office/drawing/2014/main" id="{69D12D6D-38FA-46C4-959D-91D27256FBC8}"/>
              </a:ext>
            </a:extLst>
          </p:cNvPr>
          <p:cNvSpPr/>
          <p:nvPr userDrawn="1"/>
        </p:nvSpPr>
        <p:spPr>
          <a:xfrm>
            <a:off x="3806772" y="0"/>
            <a:ext cx="4572000" cy="6858000"/>
          </a:xfrm>
          <a:prstGeom prst="rect">
            <a:avLst/>
          </a:prstGeom>
          <a:solidFill>
            <a:srgbClr val="172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A8764F2-9C47-832C-754D-78BE5224C72B}"/>
              </a:ext>
            </a:extLst>
          </p:cNvPr>
          <p:cNvSpPr>
            <a:spLocks noGrp="1"/>
          </p:cNvSpPr>
          <p:nvPr>
            <p:ph type="ctrTitle" hasCustomPrompt="1"/>
          </p:nvPr>
        </p:nvSpPr>
        <p:spPr>
          <a:xfrm>
            <a:off x="4224643" y="1988588"/>
            <a:ext cx="3736258" cy="2880823"/>
          </a:xfrm>
        </p:spPr>
        <p:txBody>
          <a:bodyPr anchor="ctr" anchorCtr="0">
            <a:normAutofit/>
          </a:bodyPr>
          <a:lstStyle>
            <a:lvl1pPr algn="ctr">
              <a:lnSpc>
                <a:spcPct val="110000"/>
              </a:lnSpc>
              <a:defRPr sz="3600" b="1">
                <a:solidFill>
                  <a:schemeClr val="bg1"/>
                </a:solidFill>
                <a:latin typeface="Segoe Condensed" panose="020B0606040200020203"/>
              </a:defRPr>
            </a:lvl1pPr>
          </a:lstStyle>
          <a:p>
            <a:r>
              <a:rPr lang="en-US" dirty="0"/>
              <a:t>Click to edit Title</a:t>
            </a:r>
          </a:p>
        </p:txBody>
      </p:sp>
      <p:pic>
        <p:nvPicPr>
          <p:cNvPr id="8" name="Picture 7">
            <a:extLst>
              <a:ext uri="{FF2B5EF4-FFF2-40B4-BE49-F238E27FC236}">
                <a16:creationId xmlns:a16="http://schemas.microsoft.com/office/drawing/2014/main" id="{3D426877-57F0-711F-856B-4E8238AFE1B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a:off x="10955338" y="0"/>
            <a:ext cx="1235266" cy="6858000"/>
          </a:xfrm>
          <a:prstGeom prst="rect">
            <a:avLst/>
          </a:prstGeom>
        </p:spPr>
      </p:pic>
      <p:pic>
        <p:nvPicPr>
          <p:cNvPr id="7" name="Picture 6">
            <a:extLst>
              <a:ext uri="{FF2B5EF4-FFF2-40B4-BE49-F238E27FC236}">
                <a16:creationId xmlns:a16="http://schemas.microsoft.com/office/drawing/2014/main" id="{1A4347EA-5A25-9ECE-1118-72C807A84C7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939"/>
          <a:stretch/>
        </p:blipFill>
        <p:spPr>
          <a:xfrm rot="10800000">
            <a:off x="-5060" y="0"/>
            <a:ext cx="1235266" cy="6858000"/>
          </a:xfrm>
          <a:prstGeom prst="rect">
            <a:avLst/>
          </a:prstGeom>
        </p:spPr>
      </p:pic>
    </p:spTree>
    <p:custDataLst>
      <p:tags r:id="rId1"/>
    </p:custDataLst>
    <p:extLst>
      <p:ext uri="{BB962C8B-B14F-4D97-AF65-F5344CB8AC3E}">
        <p14:creationId xmlns:p14="http://schemas.microsoft.com/office/powerpoint/2010/main" val="1552091816"/>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6408721"/>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DFC7B-BE2D-E807-472E-56F071959EB4}"/>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CFD9533-13DB-46FD-E655-0931D7426A48}"/>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9975EEEA-8379-0902-08D9-0C1B312BDFB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1" name="Picture 10">
            <a:extLst>
              <a:ext uri="{FF2B5EF4-FFF2-40B4-BE49-F238E27FC236}">
                <a16:creationId xmlns:a16="http://schemas.microsoft.com/office/drawing/2014/main" id="{C3607AB5-1A3E-9D71-15DB-5F410AC1FB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sp>
        <p:nvSpPr>
          <p:cNvPr id="5" name="Rectangle 4">
            <a:extLst>
              <a:ext uri="{FF2B5EF4-FFF2-40B4-BE49-F238E27FC236}">
                <a16:creationId xmlns:a16="http://schemas.microsoft.com/office/drawing/2014/main" id="{8848640B-2D52-EEE0-12D3-359C71F3EA0B}"/>
              </a:ext>
            </a:extLst>
          </p:cNvPr>
          <p:cNvSpPr/>
          <p:nvPr userDrawn="1"/>
        </p:nvSpPr>
        <p:spPr>
          <a:xfrm>
            <a:off x="1" y="0"/>
            <a:ext cx="4977606" cy="2203451"/>
          </a:xfrm>
          <a:prstGeom prst="rect">
            <a:avLst/>
          </a:prstGeom>
          <a:solidFill>
            <a:srgbClr val="F05D2F"/>
          </a:solidFill>
          <a:ln>
            <a:solidFill>
              <a:srgbClr val="F05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5981" y="196849"/>
            <a:ext cx="3932237" cy="1600200"/>
          </a:xfrm>
        </p:spPr>
        <p:txBody>
          <a:bodyPr anchor="b"/>
          <a:lstStyle>
            <a:lvl1pPr>
              <a:defRPr sz="3200">
                <a:solidFill>
                  <a:schemeClr val="bg1"/>
                </a:solidFill>
              </a:defRPr>
            </a:lvl1pPr>
          </a:lstStyle>
          <a:p>
            <a:r>
              <a:rPr lang="en-US"/>
              <a:t>Click to edit Master title style</a:t>
            </a:r>
          </a:p>
        </p:txBody>
      </p:sp>
      <p:sp>
        <p:nvSpPr>
          <p:cNvPr id="8" name="Picture Placeholder 2">
            <a:extLst>
              <a:ext uri="{FF2B5EF4-FFF2-40B4-BE49-F238E27FC236}">
                <a16:creationId xmlns:a16="http://schemas.microsoft.com/office/drawing/2014/main" id="{54F66687-A090-B4BA-85D5-A7969D5EA2E5}"/>
              </a:ext>
            </a:extLst>
          </p:cNvPr>
          <p:cNvSpPr>
            <a:spLocks noGrp="1" noChangeAspect="1"/>
          </p:cNvSpPr>
          <p:nvPr>
            <p:ph type="pic" idx="13"/>
          </p:nvPr>
        </p:nvSpPr>
        <p:spPr>
          <a:xfrm>
            <a:off x="0" y="2203450"/>
            <a:ext cx="4977607" cy="4088617"/>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custDataLst>
      <p:tags r:id="rId1"/>
    </p:custDataLst>
    <p:extLst>
      <p:ext uri="{BB962C8B-B14F-4D97-AF65-F5344CB8AC3E}">
        <p14:creationId xmlns:p14="http://schemas.microsoft.com/office/powerpoint/2010/main" val="40329381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DFC7B-BE2D-E807-472E-56F071959EB4}"/>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CFD9533-13DB-46FD-E655-0931D7426A48}"/>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9975EEEA-8379-0902-08D9-0C1B312BDFB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1" name="Picture 10">
            <a:extLst>
              <a:ext uri="{FF2B5EF4-FFF2-40B4-BE49-F238E27FC236}">
                <a16:creationId xmlns:a16="http://schemas.microsoft.com/office/drawing/2014/main" id="{C3607AB5-1A3E-9D71-15DB-5F410AC1FB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sp>
        <p:nvSpPr>
          <p:cNvPr id="5" name="Rectangle 4">
            <a:extLst>
              <a:ext uri="{FF2B5EF4-FFF2-40B4-BE49-F238E27FC236}">
                <a16:creationId xmlns:a16="http://schemas.microsoft.com/office/drawing/2014/main" id="{8848640B-2D52-EEE0-12D3-359C71F3EA0B}"/>
              </a:ext>
            </a:extLst>
          </p:cNvPr>
          <p:cNvSpPr/>
          <p:nvPr userDrawn="1"/>
        </p:nvSpPr>
        <p:spPr>
          <a:xfrm>
            <a:off x="1" y="0"/>
            <a:ext cx="4977606" cy="2203451"/>
          </a:xfrm>
          <a:prstGeom prst="rect">
            <a:avLst/>
          </a:prstGeom>
          <a:solidFill>
            <a:srgbClr val="0F2A45"/>
          </a:solidFill>
          <a:ln>
            <a:solidFill>
              <a:srgbClr val="0F2A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5981" y="196849"/>
            <a:ext cx="3932237" cy="1600200"/>
          </a:xfrm>
        </p:spPr>
        <p:txBody>
          <a:bodyPr anchor="b"/>
          <a:lstStyle>
            <a:lvl1pPr>
              <a:defRPr sz="3200">
                <a:solidFill>
                  <a:schemeClr val="bg1"/>
                </a:solidFill>
              </a:defRPr>
            </a:lvl1pPr>
          </a:lstStyle>
          <a:p>
            <a:r>
              <a:rPr lang="en-US"/>
              <a:t>Click to edit Master title style</a:t>
            </a:r>
          </a:p>
        </p:txBody>
      </p:sp>
      <p:sp>
        <p:nvSpPr>
          <p:cNvPr id="4" name="Picture Placeholder 2">
            <a:extLst>
              <a:ext uri="{FF2B5EF4-FFF2-40B4-BE49-F238E27FC236}">
                <a16:creationId xmlns:a16="http://schemas.microsoft.com/office/drawing/2014/main" id="{2B1C4F89-AE26-94E0-CD7A-C275E64D7A28}"/>
              </a:ext>
            </a:extLst>
          </p:cNvPr>
          <p:cNvSpPr>
            <a:spLocks noGrp="1" noChangeAspect="1"/>
          </p:cNvSpPr>
          <p:nvPr>
            <p:ph type="pic" idx="13"/>
          </p:nvPr>
        </p:nvSpPr>
        <p:spPr>
          <a:xfrm>
            <a:off x="0" y="2203450"/>
            <a:ext cx="4977607" cy="4088617"/>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custDataLst>
      <p:tags r:id="rId1"/>
    </p:custDataLst>
    <p:extLst>
      <p:ext uri="{BB962C8B-B14F-4D97-AF65-F5344CB8AC3E}">
        <p14:creationId xmlns:p14="http://schemas.microsoft.com/office/powerpoint/2010/main" val="32843408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3A5FB8-8CE0-5333-A3CA-1B4135DC68DD}"/>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DAAEE136-647F-8FF7-C5AD-067B25CDB953}"/>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24E52690-95F8-2015-6AAD-F8F613E4356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0" name="Picture 9">
            <a:extLst>
              <a:ext uri="{FF2B5EF4-FFF2-40B4-BE49-F238E27FC236}">
                <a16:creationId xmlns:a16="http://schemas.microsoft.com/office/drawing/2014/main" id="{260C4905-D95C-C79F-1C7E-118B3A80FA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a:p>
        </p:txBody>
      </p:sp>
      <p:sp>
        <p:nvSpPr>
          <p:cNvPr id="8" name="Rectangle 7">
            <a:extLst>
              <a:ext uri="{FF2B5EF4-FFF2-40B4-BE49-F238E27FC236}">
                <a16:creationId xmlns:a16="http://schemas.microsoft.com/office/drawing/2014/main" id="{07016B24-7E81-32F1-A834-AC6E4D14A90B}"/>
              </a:ext>
            </a:extLst>
          </p:cNvPr>
          <p:cNvSpPr/>
          <p:nvPr userDrawn="1"/>
        </p:nvSpPr>
        <p:spPr>
          <a:xfrm>
            <a:off x="1" y="0"/>
            <a:ext cx="4977606" cy="2203451"/>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CC3A8893-85BA-5061-B240-1A83FC419835}"/>
              </a:ext>
            </a:extLst>
          </p:cNvPr>
          <p:cNvSpPr>
            <a:spLocks noGrp="1"/>
          </p:cNvSpPr>
          <p:nvPr>
            <p:ph type="title"/>
          </p:nvPr>
        </p:nvSpPr>
        <p:spPr>
          <a:xfrm>
            <a:off x="525981" y="196849"/>
            <a:ext cx="3932237" cy="1600200"/>
          </a:xfrm>
        </p:spPr>
        <p:txBody>
          <a:bodyPr anchor="b"/>
          <a:lstStyle>
            <a:lvl1pPr>
              <a:defRPr sz="3200">
                <a:solidFill>
                  <a:schemeClr val="tx1"/>
                </a:solidFill>
              </a:defRPr>
            </a:lvl1pPr>
          </a:lstStyle>
          <a:p>
            <a:r>
              <a:rPr lang="en-US" dirty="0"/>
              <a:t>Click to edit Master title style</a:t>
            </a:r>
          </a:p>
        </p:txBody>
      </p:sp>
      <p:sp>
        <p:nvSpPr>
          <p:cNvPr id="5" name="Picture Placeholder 2">
            <a:extLst>
              <a:ext uri="{FF2B5EF4-FFF2-40B4-BE49-F238E27FC236}">
                <a16:creationId xmlns:a16="http://schemas.microsoft.com/office/drawing/2014/main" id="{2DA49BE3-65EB-7BB5-ED98-114A711E161B}"/>
              </a:ext>
            </a:extLst>
          </p:cNvPr>
          <p:cNvSpPr>
            <a:spLocks noGrp="1" noChangeAspect="1"/>
          </p:cNvSpPr>
          <p:nvPr>
            <p:ph type="pic" idx="13"/>
          </p:nvPr>
        </p:nvSpPr>
        <p:spPr>
          <a:xfrm>
            <a:off x="0" y="2203450"/>
            <a:ext cx="4977607" cy="4088617"/>
          </a:xfrm>
          <a:ln w="25400">
            <a:no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Content Placeholder 2">
            <a:extLst>
              <a:ext uri="{FF2B5EF4-FFF2-40B4-BE49-F238E27FC236}">
                <a16:creationId xmlns:a16="http://schemas.microsoft.com/office/drawing/2014/main" id="{D5A46C7A-B344-4890-18C2-339ACDBE4BC9}"/>
              </a:ext>
            </a:extLst>
          </p:cNvPr>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2602752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DFC7B-BE2D-E807-472E-56F071959EB4}"/>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0CFD9533-13DB-46FD-E655-0931D7426A48}"/>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9975EEEA-8379-0902-08D9-0C1B312BDFB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1" name="Picture 10">
            <a:extLst>
              <a:ext uri="{FF2B5EF4-FFF2-40B4-BE49-F238E27FC236}">
                <a16:creationId xmlns:a16="http://schemas.microsoft.com/office/drawing/2014/main" id="{C3607AB5-1A3E-9D71-15DB-5F410AC1FB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391064"/>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5" name="Rectangle 4">
            <a:extLst>
              <a:ext uri="{FF2B5EF4-FFF2-40B4-BE49-F238E27FC236}">
                <a16:creationId xmlns:a16="http://schemas.microsoft.com/office/drawing/2014/main" id="{8848640B-2D52-EEE0-12D3-359C71F3EA0B}"/>
              </a:ext>
            </a:extLst>
          </p:cNvPr>
          <p:cNvSpPr/>
          <p:nvPr userDrawn="1"/>
        </p:nvSpPr>
        <p:spPr>
          <a:xfrm>
            <a:off x="1" y="0"/>
            <a:ext cx="4977606" cy="2203451"/>
          </a:xfrm>
          <a:prstGeom prst="rect">
            <a:avLst/>
          </a:prstGeom>
          <a:solidFill>
            <a:srgbClr val="F05D2F"/>
          </a:solidFill>
          <a:ln>
            <a:solidFill>
              <a:srgbClr val="F05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5981" y="196849"/>
            <a:ext cx="3932237" cy="1600200"/>
          </a:xfrm>
        </p:spPr>
        <p:txBody>
          <a:bodyPr anchor="b"/>
          <a:lstStyle>
            <a:lvl1pPr>
              <a:defRPr sz="3200">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35750969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3A5FB8-8CE0-5333-A3CA-1B4135DC68DD}"/>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DAAEE136-647F-8FF7-C5AD-067B25CDB953}"/>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24E52690-95F8-2015-6AAD-F8F613E4356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pic>
        <p:nvPicPr>
          <p:cNvPr id="10" name="Picture 9">
            <a:extLst>
              <a:ext uri="{FF2B5EF4-FFF2-40B4-BE49-F238E27FC236}">
                <a16:creationId xmlns:a16="http://schemas.microsoft.com/office/drawing/2014/main" id="{260C4905-D95C-C79F-1C7E-118B3A80FA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sp>
        <p:nvSpPr>
          <p:cNvPr id="3" name="Picture Placeholder 2"/>
          <p:cNvSpPr>
            <a:spLocks noGrp="1" noChangeAspect="1"/>
          </p:cNvSpPr>
          <p:nvPr>
            <p:ph type="pic" idx="1"/>
          </p:nvPr>
        </p:nvSpPr>
        <p:spPr>
          <a:xfrm>
            <a:off x="5493819"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6612" y="2378019"/>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AEF1280C-1E94-430E-A516-D051ECA45720}" type="slidenum">
              <a:rPr lang="en-US" smtClean="0"/>
              <a:pPr/>
              <a:t>‹#›</a:t>
            </a:fld>
            <a:endParaRPr lang="en-US" dirty="0"/>
          </a:p>
        </p:txBody>
      </p:sp>
      <p:sp>
        <p:nvSpPr>
          <p:cNvPr id="8" name="Rectangle 7">
            <a:extLst>
              <a:ext uri="{FF2B5EF4-FFF2-40B4-BE49-F238E27FC236}">
                <a16:creationId xmlns:a16="http://schemas.microsoft.com/office/drawing/2014/main" id="{07016B24-7E81-32F1-A834-AC6E4D14A90B}"/>
              </a:ext>
            </a:extLst>
          </p:cNvPr>
          <p:cNvSpPr/>
          <p:nvPr userDrawn="1"/>
        </p:nvSpPr>
        <p:spPr>
          <a:xfrm>
            <a:off x="1" y="0"/>
            <a:ext cx="4977606" cy="2203451"/>
          </a:xfrm>
          <a:prstGeom prst="rect">
            <a:avLst/>
          </a:prstGeom>
          <a:solidFill>
            <a:srgbClr val="F05D2F"/>
          </a:solidFill>
          <a:ln>
            <a:solidFill>
              <a:srgbClr val="F05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CC3A8893-85BA-5061-B240-1A83FC419835}"/>
              </a:ext>
            </a:extLst>
          </p:cNvPr>
          <p:cNvSpPr>
            <a:spLocks noGrp="1"/>
          </p:cNvSpPr>
          <p:nvPr>
            <p:ph type="title"/>
          </p:nvPr>
        </p:nvSpPr>
        <p:spPr>
          <a:xfrm>
            <a:off x="525981" y="196849"/>
            <a:ext cx="3932237" cy="1600200"/>
          </a:xfrm>
        </p:spPr>
        <p:txBody>
          <a:bodyPr anchor="b"/>
          <a:lstStyle>
            <a:lvl1pPr>
              <a:defRPr sz="3200">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74178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9" Type="http://schemas.openxmlformats.org/officeDocument/2006/relationships/image" Target="../media/image1.png"/><Relationship Id="rId21" Type="http://schemas.openxmlformats.org/officeDocument/2006/relationships/slideLayout" Target="../slideLayouts/slideLayout47.xml"/><Relationship Id="rId34" Type="http://schemas.openxmlformats.org/officeDocument/2006/relationships/slideLayout" Target="../slideLayouts/slideLayout60.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slideLayout" Target="../slideLayouts/slideLayout59.xml"/><Relationship Id="rId38" Type="http://schemas.openxmlformats.org/officeDocument/2006/relationships/tags" Target="../tags/tag29.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slideLayout" Target="../slideLayouts/slideLayout58.xml"/><Relationship Id="rId37" Type="http://schemas.openxmlformats.org/officeDocument/2006/relationships/theme" Target="../theme/theme2.xml"/><Relationship Id="rId40" Type="http://schemas.openxmlformats.org/officeDocument/2006/relationships/image" Target="../media/image2.png"/><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36" Type="http://schemas.openxmlformats.org/officeDocument/2006/relationships/slideLayout" Target="../slideLayouts/slideLayout6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35" Type="http://schemas.openxmlformats.org/officeDocument/2006/relationships/slideLayout" Target="../slideLayouts/slideLayout61.xml"/><Relationship Id="rId8" Type="http://schemas.openxmlformats.org/officeDocument/2006/relationships/slideLayout" Target="../slideLayouts/slideLayout34.xml"/><Relationship Id="rId3"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dirty="0"/>
          </a:p>
        </p:txBody>
      </p:sp>
      <p:sp>
        <p:nvSpPr>
          <p:cNvPr id="2" name="Title Placeholder 1"/>
          <p:cNvSpPr>
            <a:spLocks noGrp="1"/>
          </p:cNvSpPr>
          <p:nvPr>
            <p:ph type="title"/>
          </p:nvPr>
        </p:nvSpPr>
        <p:spPr>
          <a:xfrm>
            <a:off x="547976" y="60503"/>
            <a:ext cx="10221624"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38038" y="1420779"/>
            <a:ext cx="10231562"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pic>
        <p:nvPicPr>
          <p:cNvPr id="9" name="Picture 8">
            <a:extLst>
              <a:ext uri="{FF2B5EF4-FFF2-40B4-BE49-F238E27FC236}">
                <a16:creationId xmlns:a16="http://schemas.microsoft.com/office/drawing/2014/main" id="{324BC7AF-A191-C143-846F-49B145C1BF23}"/>
              </a:ext>
              <a:ext uri="{C183D7F6-B498-43B3-948B-1728B52AA6E4}">
                <adec:decorative xmlns:adec="http://schemas.microsoft.com/office/drawing/2017/decorative" val="1"/>
              </a:ext>
            </a:extLst>
          </p:cNvPr>
          <p:cNvPicPr>
            <a:picLocks noChangeAspect="1"/>
          </p:cNvPicPr>
          <p:nvPr userDrawn="1"/>
        </p:nvPicPr>
        <p:blipFill rotWithShape="1">
          <a:blip r:embed="rId29">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10" name="Rectangle 9">
            <a:extLst>
              <a:ext uri="{FF2B5EF4-FFF2-40B4-BE49-F238E27FC236}">
                <a16:creationId xmlns:a16="http://schemas.microsoft.com/office/drawing/2014/main" id="{CBDCB992-5A33-ADB6-94DC-3AA8162245B3}"/>
              </a:ext>
              <a:ext uri="{C183D7F6-B498-43B3-948B-1728B52AA6E4}">
                <adec:decorative xmlns:adec="http://schemas.microsoft.com/office/drawing/2017/decorative" val="1"/>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5" name="Footer Placeholder 4">
            <a:extLst>
              <a:ext uri="{C183D7F6-B498-43B3-948B-1728B52AA6E4}">
                <adec:decorative xmlns:adec="http://schemas.microsoft.com/office/drawing/2017/decorative" val="1"/>
              </a:ext>
            </a:extLst>
          </p:cNvPr>
          <p:cNvSpPr>
            <a:spLocks noGrp="1"/>
          </p:cNvSpPr>
          <p:nvPr>
            <p:ph type="ftr" sz="quarter" idx="3"/>
          </p:nvPr>
        </p:nvSpPr>
        <p:spPr>
          <a:xfrm>
            <a:off x="77411" y="6395485"/>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pic>
        <p:nvPicPr>
          <p:cNvPr id="14" name="Picture 13">
            <a:extLst>
              <a:ext uri="{FF2B5EF4-FFF2-40B4-BE49-F238E27FC236}">
                <a16:creationId xmlns:a16="http://schemas.microsoft.com/office/drawing/2014/main" id="{33DF279A-17C8-2C32-1584-2786416438BD}"/>
              </a:ext>
              <a:ext uri="{C183D7F6-B498-43B3-948B-1728B52AA6E4}">
                <adec:decorative xmlns:adec="http://schemas.microsoft.com/office/drawing/2017/decorative" val="1"/>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cxnSp>
        <p:nvCxnSpPr>
          <p:cNvPr id="11" name="Straight Connector 10">
            <a:extLst>
              <a:ext uri="{FF2B5EF4-FFF2-40B4-BE49-F238E27FC236}">
                <a16:creationId xmlns:a16="http://schemas.microsoft.com/office/drawing/2014/main" id="{CFD06090-EB50-FF85-9C91-287D82BCF07C}"/>
              </a:ext>
              <a:ext uri="{C183D7F6-B498-43B3-948B-1728B52AA6E4}">
                <adec:decorative xmlns:adec="http://schemas.microsoft.com/office/drawing/2017/decorative" val="1"/>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52DD8E29-12E8-91B4-0738-D33FA5821823}"/>
              </a:ext>
              <a:ext uri="{C183D7F6-B498-43B3-948B-1728B52AA6E4}">
                <adec:decorative xmlns:adec="http://schemas.microsoft.com/office/drawing/2017/decorative" val="1"/>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28"/>
    </p:custDataLst>
    <p:extLst>
      <p:ext uri="{BB962C8B-B14F-4D97-AF65-F5344CB8AC3E}">
        <p14:creationId xmlns:p14="http://schemas.microsoft.com/office/powerpoint/2010/main" val="3139398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 id="2147483688" r:id="rId4"/>
    <p:sldLayoutId id="2147483695" r:id="rId5"/>
    <p:sldLayoutId id="2147483679" r:id="rId6"/>
    <p:sldLayoutId id="2147483680" r:id="rId7"/>
    <p:sldLayoutId id="2147483685" r:id="rId8"/>
    <p:sldLayoutId id="2147483666" r:id="rId9"/>
    <p:sldLayoutId id="2147483702" r:id="rId10"/>
    <p:sldLayoutId id="2147483686" r:id="rId11"/>
    <p:sldLayoutId id="2147483681" r:id="rId12"/>
    <p:sldLayoutId id="2147483664" r:id="rId13"/>
    <p:sldLayoutId id="2147483697" r:id="rId14"/>
    <p:sldLayoutId id="2147483665" r:id="rId15"/>
    <p:sldLayoutId id="2147483667" r:id="rId16"/>
    <p:sldLayoutId id="2147483692" r:id="rId17"/>
    <p:sldLayoutId id="2147483691" r:id="rId18"/>
    <p:sldLayoutId id="2147483693" r:id="rId19"/>
    <p:sldLayoutId id="2147483701" r:id="rId20"/>
    <p:sldLayoutId id="2147483690" r:id="rId21"/>
    <p:sldLayoutId id="2147483698" r:id="rId22"/>
    <p:sldLayoutId id="2147483696" r:id="rId23"/>
    <p:sldLayoutId id="2147483700" r:id="rId24"/>
    <p:sldLayoutId id="2147483669" r:id="rId25"/>
    <p:sldLayoutId id="2147483727" r:id="rId26"/>
  </p:sldLayoutIdLst>
  <p:hf hdr="0" ftr="0" dt="0"/>
  <p:txStyles>
    <p:titleStyle>
      <a:lvl1pPr algn="l" defTabSz="914400" rtl="0" eaLnBrk="1" latinLnBrk="0" hangingPunct="1">
        <a:lnSpc>
          <a:spcPct val="90000"/>
        </a:lnSpc>
        <a:spcBef>
          <a:spcPct val="0"/>
        </a:spcBef>
        <a:buNone/>
        <a:defRPr sz="4000" b="0" kern="1200" baseline="0">
          <a:solidFill>
            <a:srgbClr val="172E46"/>
          </a:solidFill>
          <a:effectLst/>
          <a:latin typeface="Segoe UI Semibold" panose="020B0702040204020203" pitchFamily="34" charset="0"/>
          <a:ea typeface="+mj-ea"/>
          <a:cs typeface="Segoe UI Semibold" panose="020B0702040204020203" pitchFamily="34" charset="0"/>
        </a:defRPr>
      </a:lvl1pPr>
    </p:titleStyle>
    <p:bodyStyle>
      <a:lvl1pPr marL="461963" indent="-461963" algn="l" defTabSz="914400" rtl="0" eaLnBrk="1" latinLnBrk="0" hangingPunct="1">
        <a:lnSpc>
          <a:spcPct val="100000"/>
        </a:lnSpc>
        <a:spcBef>
          <a:spcPts val="600"/>
        </a:spcBef>
        <a:spcAft>
          <a:spcPts val="600"/>
        </a:spcAft>
        <a:buClr>
          <a:srgbClr val="F15D28"/>
        </a:buClr>
        <a:buFont typeface="Wingdings 2" panose="05020102010507070707" pitchFamily="18" charset="2"/>
        <a:buChar char="¾"/>
        <a:defRPr sz="2800" kern="1200">
          <a:solidFill>
            <a:schemeClr val="tx1"/>
          </a:solidFill>
          <a:latin typeface="Segoe UI" panose="020B0502040204020203" pitchFamily="34" charset="0"/>
          <a:ea typeface="+mn-ea"/>
          <a:cs typeface="Segoe UI" panose="020B0502040204020203" pitchFamily="34" charset="0"/>
        </a:defRPr>
      </a:lvl1pPr>
      <a:lvl2pPr marL="747713" indent="-290513" algn="l" defTabSz="914400" rtl="0" eaLnBrk="1" latinLnBrk="0" hangingPunct="1">
        <a:lnSpc>
          <a:spcPct val="100000"/>
        </a:lnSpc>
        <a:spcBef>
          <a:spcPts val="600"/>
        </a:spcBef>
        <a:spcAft>
          <a:spcPts val="600"/>
        </a:spcAft>
        <a:buClr>
          <a:srgbClr val="4374B7"/>
        </a:buClr>
        <a:buSzPct val="80000"/>
        <a:buFont typeface="Symbol" panose="05050102010706020507" pitchFamily="18" charset="2"/>
        <a:buChar char="·"/>
        <a:defRPr sz="24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lnSpc>
          <a:spcPct val="100000"/>
        </a:lnSpc>
        <a:spcBef>
          <a:spcPts val="600"/>
        </a:spcBef>
        <a:spcAft>
          <a:spcPts val="600"/>
        </a:spcAft>
        <a:buClr>
          <a:srgbClr val="811120"/>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5000"/>
        </a:lnSpc>
        <a:spcBef>
          <a:spcPts val="600"/>
        </a:spcBef>
        <a:buClr>
          <a:srgbClr val="F05D2F"/>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5000"/>
        </a:lnSpc>
        <a:spcBef>
          <a:spcPts val="600"/>
        </a:spcBef>
        <a:buClr>
          <a:srgbClr val="F05D2F"/>
        </a:buClr>
        <a:buFont typeface="Courier New" panose="02070309020205020404" pitchFamily="49" charset="0"/>
        <a:buChar char="o"/>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4BC7AF-A191-C143-846F-49B145C1BF23}"/>
              </a:ext>
            </a:extLst>
          </p:cNvPr>
          <p:cNvPicPr>
            <a:picLocks noChangeAspect="1"/>
          </p:cNvPicPr>
          <p:nvPr userDrawn="1"/>
        </p:nvPicPr>
        <p:blipFill rotWithShape="1">
          <a:blip r:embed="rId39">
            <a:extLst>
              <a:ext uri="{28A0092B-C50C-407E-A947-70E740481C1C}">
                <a14:useLocalDpi xmlns:a14="http://schemas.microsoft.com/office/drawing/2010/main" val="0"/>
              </a:ext>
            </a:extLst>
          </a:blip>
          <a:srcRect r="9939"/>
          <a:stretch/>
        </p:blipFill>
        <p:spPr>
          <a:xfrm>
            <a:off x="10956734" y="0"/>
            <a:ext cx="1235266" cy="6858000"/>
          </a:xfrm>
          <a:prstGeom prst="rect">
            <a:avLst/>
          </a:prstGeom>
        </p:spPr>
      </p:pic>
      <p:sp>
        <p:nvSpPr>
          <p:cNvPr id="10" name="Rectangle 9">
            <a:extLst>
              <a:ext uri="{FF2B5EF4-FFF2-40B4-BE49-F238E27FC236}">
                <a16:creationId xmlns:a16="http://schemas.microsoft.com/office/drawing/2014/main" id="{CBDCB992-5A33-ADB6-94DC-3AA8162245B3}"/>
              </a:ext>
            </a:extLst>
          </p:cNvPr>
          <p:cNvSpPr/>
          <p:nvPr userDrawn="1"/>
        </p:nvSpPr>
        <p:spPr>
          <a:xfrm>
            <a:off x="0" y="6333983"/>
            <a:ext cx="12192000" cy="488225"/>
          </a:xfrm>
          <a:prstGeom prst="rect">
            <a:avLst/>
          </a:prstGeom>
          <a:solidFill>
            <a:srgbClr val="172E46"/>
          </a:solidFill>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547976" y="60503"/>
            <a:ext cx="10221624"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38038" y="1420779"/>
            <a:ext cx="10231562"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77411" y="6395485"/>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8958407" y="6391913"/>
            <a:ext cx="2743200"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AEF1280C-1E94-430E-A516-D051ECA45720}" type="slidenum">
              <a:rPr lang="en-US" smtClean="0"/>
              <a:pPr/>
              <a:t>‹#›</a:t>
            </a:fld>
            <a:endParaRPr lang="en-US" dirty="0"/>
          </a:p>
        </p:txBody>
      </p:sp>
      <p:pic>
        <p:nvPicPr>
          <p:cNvPr id="14" name="Picture 13">
            <a:extLst>
              <a:ext uri="{FF2B5EF4-FFF2-40B4-BE49-F238E27FC236}">
                <a16:creationId xmlns:a16="http://schemas.microsoft.com/office/drawing/2014/main" id="{33DF279A-17C8-2C32-1584-2786416438BD}"/>
              </a:ext>
            </a:extLst>
          </p:cNvPr>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491914" y="6345959"/>
            <a:ext cx="2124460" cy="451105"/>
          </a:xfrm>
          <a:prstGeom prst="rect">
            <a:avLst/>
          </a:prstGeom>
        </p:spPr>
      </p:pic>
      <p:cxnSp>
        <p:nvCxnSpPr>
          <p:cNvPr id="11" name="Straight Connector 10">
            <a:extLst>
              <a:ext uri="{FF2B5EF4-FFF2-40B4-BE49-F238E27FC236}">
                <a16:creationId xmlns:a16="http://schemas.microsoft.com/office/drawing/2014/main" id="{CFD06090-EB50-FF85-9C91-287D82BCF07C}"/>
              </a:ext>
            </a:extLst>
          </p:cNvPr>
          <p:cNvCxnSpPr>
            <a:cxnSpLocks/>
          </p:cNvCxnSpPr>
          <p:nvPr userDrawn="1"/>
        </p:nvCxnSpPr>
        <p:spPr>
          <a:xfrm>
            <a:off x="0" y="6839810"/>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52DD8E29-12E8-91B4-0738-D33FA5821823}"/>
              </a:ext>
            </a:extLst>
          </p:cNvPr>
          <p:cNvCxnSpPr>
            <a:cxnSpLocks/>
          </p:cNvCxnSpPr>
          <p:nvPr userDrawn="1"/>
        </p:nvCxnSpPr>
        <p:spPr>
          <a:xfrm>
            <a:off x="0" y="6317212"/>
            <a:ext cx="12192000" cy="0"/>
          </a:xfrm>
          <a:prstGeom prst="line">
            <a:avLst/>
          </a:prstGeom>
          <a:ln w="38100">
            <a:solidFill>
              <a:srgbClr val="F05D2F"/>
            </a:solidFill>
          </a:ln>
          <a:effectLst/>
        </p:spPr>
        <p:style>
          <a:lnRef idx="1">
            <a:schemeClr val="accent2"/>
          </a:lnRef>
          <a:fillRef idx="0">
            <a:schemeClr val="accent2"/>
          </a:fillRef>
          <a:effectRef idx="0">
            <a:schemeClr val="accent2"/>
          </a:effectRef>
          <a:fontRef idx="minor">
            <a:schemeClr val="tx1"/>
          </a:fontRef>
        </p:style>
      </p:cxnSp>
    </p:spTree>
    <p:custDataLst>
      <p:tags r:id="rId38"/>
    </p:custDataLst>
    <p:extLst>
      <p:ext uri="{BB962C8B-B14F-4D97-AF65-F5344CB8AC3E}">
        <p14:creationId xmlns:p14="http://schemas.microsoft.com/office/powerpoint/2010/main" val="3363437348"/>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04" r:id="rId3"/>
    <p:sldLayoutId id="2147483705" r:id="rId4"/>
    <p:sldLayoutId id="2147483706" r:id="rId5"/>
    <p:sldLayoutId id="2147483730" r:id="rId6"/>
    <p:sldLayoutId id="2147483707" r:id="rId7"/>
    <p:sldLayoutId id="2147483708" r:id="rId8"/>
    <p:sldLayoutId id="2147483709" r:id="rId9"/>
    <p:sldLayoutId id="2147483710" r:id="rId10"/>
    <p:sldLayoutId id="2147483711" r:id="rId11"/>
    <p:sldLayoutId id="2147483712" r:id="rId12"/>
    <p:sldLayoutId id="2147483713" r:id="rId13"/>
    <p:sldLayoutId id="2147483703" r:id="rId14"/>
    <p:sldLayoutId id="2147483714" r:id="rId15"/>
    <p:sldLayoutId id="2147483732" r:id="rId16"/>
    <p:sldLayoutId id="2147483733" r:id="rId17"/>
    <p:sldLayoutId id="2147483734" r:id="rId18"/>
    <p:sldLayoutId id="2147483735" r:id="rId19"/>
    <p:sldLayoutId id="2147483715" r:id="rId20"/>
    <p:sldLayoutId id="2147483716" r:id="rId21"/>
    <p:sldLayoutId id="2147483717" r:id="rId22"/>
    <p:sldLayoutId id="2147483718" r:id="rId23"/>
    <p:sldLayoutId id="2147483719" r:id="rId24"/>
    <p:sldLayoutId id="2147483720" r:id="rId25"/>
    <p:sldLayoutId id="2147483736" r:id="rId26"/>
    <p:sldLayoutId id="2147483721" r:id="rId27"/>
    <p:sldLayoutId id="2147483722" r:id="rId28"/>
    <p:sldLayoutId id="2147483737" r:id="rId29"/>
    <p:sldLayoutId id="2147483723" r:id="rId30"/>
    <p:sldLayoutId id="2147483724" r:id="rId31"/>
    <p:sldLayoutId id="2147483738" r:id="rId32"/>
    <p:sldLayoutId id="2147483739" r:id="rId33"/>
    <p:sldLayoutId id="2147483740" r:id="rId34"/>
    <p:sldLayoutId id="2147483725" r:id="rId35"/>
    <p:sldLayoutId id="2147483726" r:id="rId36"/>
  </p:sldLayoutIdLst>
  <p:hf hdr="0" ftr="0" dt="0"/>
  <p:txStyles>
    <p:titleStyle>
      <a:lvl1pPr algn="l" defTabSz="914400" rtl="0" eaLnBrk="1" latinLnBrk="0" hangingPunct="1">
        <a:lnSpc>
          <a:spcPct val="90000"/>
        </a:lnSpc>
        <a:spcBef>
          <a:spcPct val="0"/>
        </a:spcBef>
        <a:buNone/>
        <a:defRPr sz="4000" b="0" kern="1200" baseline="0">
          <a:solidFill>
            <a:srgbClr val="172E46"/>
          </a:solidFill>
          <a:effectLst/>
          <a:latin typeface="Segoe UI Semibold" panose="020B0702040204020203" pitchFamily="34" charset="0"/>
          <a:ea typeface="+mj-ea"/>
          <a:cs typeface="Segoe UI Semibold" panose="020B0702040204020203" pitchFamily="34" charset="0"/>
        </a:defRPr>
      </a:lvl1pPr>
    </p:titleStyle>
    <p:bodyStyle>
      <a:lvl1pPr marL="461963" indent="-461963" algn="l" defTabSz="914400" rtl="0" eaLnBrk="1" latinLnBrk="0" hangingPunct="1">
        <a:lnSpc>
          <a:spcPct val="100000"/>
        </a:lnSpc>
        <a:spcBef>
          <a:spcPts val="600"/>
        </a:spcBef>
        <a:spcAft>
          <a:spcPts val="600"/>
        </a:spcAft>
        <a:buClr>
          <a:srgbClr val="F15D28"/>
        </a:buClr>
        <a:buFont typeface="Wingdings 2" panose="05020102010507070707" pitchFamily="18" charset="2"/>
        <a:buChar char="¾"/>
        <a:defRPr sz="2800" kern="1200">
          <a:solidFill>
            <a:schemeClr val="tx1"/>
          </a:solidFill>
          <a:latin typeface="Segoe UI" panose="020B0502040204020203" pitchFamily="34" charset="0"/>
          <a:ea typeface="+mn-ea"/>
          <a:cs typeface="Segoe UI" panose="020B0502040204020203" pitchFamily="34" charset="0"/>
        </a:defRPr>
      </a:lvl1pPr>
      <a:lvl2pPr marL="747713" indent="-290513" algn="l" defTabSz="914400" rtl="0" eaLnBrk="1" latinLnBrk="0" hangingPunct="1">
        <a:lnSpc>
          <a:spcPct val="100000"/>
        </a:lnSpc>
        <a:spcBef>
          <a:spcPts val="600"/>
        </a:spcBef>
        <a:spcAft>
          <a:spcPts val="600"/>
        </a:spcAft>
        <a:buClr>
          <a:srgbClr val="4374B7"/>
        </a:buClr>
        <a:buSzPct val="80000"/>
        <a:buFont typeface="Symbol" panose="05050102010706020507" pitchFamily="18" charset="2"/>
        <a:buChar char="·"/>
        <a:defRPr sz="24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lnSpc>
          <a:spcPct val="100000"/>
        </a:lnSpc>
        <a:spcBef>
          <a:spcPts val="600"/>
        </a:spcBef>
        <a:spcAft>
          <a:spcPts val="600"/>
        </a:spcAft>
        <a:buClr>
          <a:srgbClr val="811120"/>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5000"/>
        </a:lnSpc>
        <a:spcBef>
          <a:spcPts val="600"/>
        </a:spcBef>
        <a:buClr>
          <a:srgbClr val="F05D2F"/>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5000"/>
        </a:lnSpc>
        <a:spcBef>
          <a:spcPts val="600"/>
        </a:spcBef>
        <a:buClr>
          <a:srgbClr val="F05D2F"/>
        </a:buClr>
        <a:buFont typeface="Courier New" panose="02070309020205020404" pitchFamily="49" charset="0"/>
        <a:buChar char="o"/>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9.xml"/><Relationship Id="rId1" Type="http://schemas.openxmlformats.org/officeDocument/2006/relationships/tags" Target="../tags/tag66.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hyperlink" Target="https://www.ecfr.gov/cgi-bin/retrieveECFR?gp=&amp;SID=1e4d862e531375466a3114de4a9d517f&amp;mc=true&amp;n=pt2.1.200&amp;r=PART&amp;ty=HTML" TargetMode="External"/><Relationship Id="rId7" Type="http://schemas.openxmlformats.org/officeDocument/2006/relationships/hyperlink" Target="https://www.ecfr.gov/current/title-2/subtitle-B/chapter-XXIX/part-2900/subpart-D/section-2900.1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ecfr.gov/current/title-2/subtitle-B/chapter-XXIX/part-2900" TargetMode="External"/><Relationship Id="rId5" Type="http://schemas.openxmlformats.org/officeDocument/2006/relationships/hyperlink" Target="https://www.ecfr.gov/current/title-2/subtitle-A/chapter-II/part-200/subpart-D/subject-group-ECFR36520e4111dce32/section-200.328" TargetMode="External"/><Relationship Id="rId4" Type="http://schemas.openxmlformats.org/officeDocument/2006/relationships/hyperlink" Target="https://www.ecfr.gov/cgi-bin/retrieveECFR?gp=&amp;SID=1e4d862e531375466a3114de4a9d517f&amp;mc=true&amp;n=pt2.1.200&amp;r=PART&amp;ty=HTML#se2.1.200_1302"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ubject-group-ECFR36520e4111dce32/section-200.329#p-200.329(c)"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ecfr.gov/current/title-2/subtitle-A/chapter-II/part-200/subpart-D/subject-group-ECFR682eb6fbfabcde2/section-200.344"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cfr.gov/current/title-20/chapter-V/part-683/subpart-A/section-683.110#p-683.110(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cfr.gov/current/title-2/subtitle-B/chapter-XXIX/part-2900/subpart-D/section-2900.1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sites/dolgov/files/ETA/grants/pdfs/FSR_eform.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mailto:ETA-ARTeam@dol.gov"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ection-200.305#p-200.305(b)(8)"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s://www.ecfr.gov/current/title-2/subtitle-A/chapter-II/part-200"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ection-200.307#p-200.307(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ection-200.302"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9.xml"/><Relationship Id="rId1" Type="http://schemas.openxmlformats.org/officeDocument/2006/relationships/tags" Target="../tags/tag67.xml"/><Relationship Id="rId4" Type="http://schemas.openxmlformats.org/officeDocument/2006/relationships/image" Target="../media/image25.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s://ecfr.io/Title-02/cfr2900_main" TargetMode="External"/><Relationship Id="rId3" Type="http://schemas.openxmlformats.org/officeDocument/2006/relationships/hyperlink" Target="https://www.doleta.gov/grants/pdf/2018_Core_Monitoring_Guide.pdf" TargetMode="External"/><Relationship Id="rId7" Type="http://schemas.openxmlformats.org/officeDocument/2006/relationships/hyperlink" Target="https://www.ecfr.gov/cgi-bin/retrieveECFR?gp=&amp;SID=b0a4ed4205a054730d41d2de6f8ad7ad&amp;mc=true&amp;n=pt2.1.200&amp;r=PART&amp;ty=HTML"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hyperlink" Target="https://www.dol.gov/sites/dolgov/files/ETA/grants/pdfs/1_UG_BeforeAfterCrosswalk_20210427%201-3-2022.pdf" TargetMode="External"/><Relationship Id="rId5" Type="http://schemas.openxmlformats.org/officeDocument/2006/relationships/hyperlink" Target="https://www.dol.gov/agencies/eta/grants/resources" TargetMode="External"/><Relationship Id="rId4" Type="http://schemas.openxmlformats.org/officeDocument/2006/relationships/hyperlink" Target="https://doleta.gov/grants/resources.cfm"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s://www.ecfr.gov/current/title-2/subtitle-A/chapter-II/part-200/subpart-D/section-200.302" TargetMode="External"/><Relationship Id="rId13" Type="http://schemas.openxmlformats.org/officeDocument/2006/relationships/hyperlink" Target="https://www.dol.gov/sites/dolgov/files/ETA/grants/pdfs/1_UG_BeforeAfterCrosswalk_20210427%201-3-2022.pdf" TargetMode="External"/><Relationship Id="rId3" Type="http://schemas.openxmlformats.org/officeDocument/2006/relationships/notesSlide" Target="../notesSlides/notesSlide47.xml"/><Relationship Id="rId7" Type="http://schemas.openxmlformats.org/officeDocument/2006/relationships/hyperlink" Target="https://www.ecfr.gov/cgi-bin/retrieveECFR?gp=&amp;SID=b0a4ed4205a054730d41d2de6f8ad7ad&amp;mc=true&amp;n=pt2.1.200&amp;r=PART&amp;ty=HTML" TargetMode="External"/><Relationship Id="rId12" Type="http://schemas.openxmlformats.org/officeDocument/2006/relationships/hyperlink" Target="https://www.ecfr.gov/current/title-2/subtitle-B/chapter-XXIX/part-2900/subpart-D/section-2900.14" TargetMode="External"/><Relationship Id="rId2" Type="http://schemas.openxmlformats.org/officeDocument/2006/relationships/slideLayout" Target="../slideLayouts/slideLayout11.xml"/><Relationship Id="rId1" Type="http://schemas.openxmlformats.org/officeDocument/2006/relationships/tags" Target="../tags/tag68.xml"/><Relationship Id="rId6" Type="http://schemas.openxmlformats.org/officeDocument/2006/relationships/hyperlink" Target="http://www.doleta.gov/grants/financial_reporting.cfm" TargetMode="External"/><Relationship Id="rId11" Type="http://schemas.openxmlformats.org/officeDocument/2006/relationships/hyperlink" Target="https://ecfr.io/Title-02/cfr2900_main" TargetMode="External"/><Relationship Id="rId5" Type="http://schemas.openxmlformats.org/officeDocument/2006/relationships/hyperlink" Target="https://doleta.gov/grants/resources.cfm" TargetMode="External"/><Relationship Id="rId10" Type="http://schemas.openxmlformats.org/officeDocument/2006/relationships/hyperlink" Target="https://www.ecfr.gov/current/title-2/subtitle-A/chapter-II/part-200/subpart-D/subject-group-ECFR36520e4111dce32/section-200.329" TargetMode="External"/><Relationship Id="rId4" Type="http://schemas.openxmlformats.org/officeDocument/2006/relationships/hyperlink" Target="https://www.doleta.gov/grants/pdf/2018_Core_Monitoring_Guide.pdf" TargetMode="External"/><Relationship Id="rId9" Type="http://schemas.openxmlformats.org/officeDocument/2006/relationships/hyperlink" Target="https://www.ecfr.gov/current/title-2/subtitle-A/chapter-II/part-200/subpart-D/subject-group-ECFR36520e4111dce32/section-200.328"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2F724E5-326A-1142-721B-71AC36460E60}"/>
              </a:ext>
            </a:extLst>
          </p:cNvPr>
          <p:cNvSpPr>
            <a:spLocks noGrp="1"/>
          </p:cNvSpPr>
          <p:nvPr>
            <p:ph type="ctrTitle"/>
          </p:nvPr>
        </p:nvSpPr>
        <p:spPr/>
        <p:txBody>
          <a:bodyPr>
            <a:normAutofit/>
          </a:bodyPr>
          <a:lstStyle/>
          <a:p>
            <a:pPr>
              <a:lnSpc>
                <a:spcPct val="100000"/>
              </a:lnSpc>
              <a:spcAft>
                <a:spcPts val="1200"/>
              </a:spcAft>
            </a:pPr>
            <a:r>
              <a:rPr lang="en-US" sz="6000" dirty="0">
                <a:cs typeface="Segoe UI Semibold"/>
              </a:rPr>
              <a:t>Financial Reporting</a:t>
            </a:r>
            <a:br>
              <a:rPr lang="en-US" sz="1100" dirty="0"/>
            </a:br>
            <a:r>
              <a:rPr lang="en-US" sz="3200" dirty="0">
                <a:solidFill>
                  <a:srgbClr val="F05D2F"/>
                </a:solidFill>
                <a:cs typeface="Segoe UI Semibold"/>
              </a:rPr>
              <a:t>SMART 4.0 </a:t>
            </a:r>
            <a:endParaRPr lang="en-US" sz="3200" dirty="0">
              <a:solidFill>
                <a:srgbClr val="F05D2F"/>
              </a:solidFill>
            </a:endParaRPr>
          </a:p>
        </p:txBody>
      </p:sp>
      <p:sp>
        <p:nvSpPr>
          <p:cNvPr id="3" name="Subtitle 2">
            <a:extLst>
              <a:ext uri="{FF2B5EF4-FFF2-40B4-BE49-F238E27FC236}">
                <a16:creationId xmlns:a16="http://schemas.microsoft.com/office/drawing/2014/main" id="{6A14F009-65EA-482C-9906-3954D98FA37A}"/>
              </a:ext>
            </a:extLst>
          </p:cNvPr>
          <p:cNvSpPr>
            <a:spLocks noGrp="1"/>
          </p:cNvSpPr>
          <p:nvPr>
            <p:ph type="subTitle" idx="1"/>
          </p:nvPr>
        </p:nvSpPr>
        <p:spPr/>
        <p:txBody>
          <a:bodyPr>
            <a:normAutofit fontScale="92500" lnSpcReduction="10000"/>
          </a:bodyPr>
          <a:lstStyle/>
          <a:p>
            <a:pPr>
              <a:spcBef>
                <a:spcPts val="0"/>
              </a:spcBef>
            </a:pPr>
            <a:r>
              <a:rPr lang="en-US" dirty="0"/>
              <a:t>Hosted by the </a:t>
            </a:r>
            <a:r>
              <a:rPr lang="en-US" dirty="0">
                <a:ea typeface="Segoe UI Historic" panose="020B0502040204020203" pitchFamily="34" charset="0"/>
              </a:rPr>
              <a:t>Office of Grants Management  </a:t>
            </a:r>
          </a:p>
          <a:p>
            <a:pPr>
              <a:spcBef>
                <a:spcPts val="0"/>
              </a:spcBef>
            </a:pPr>
            <a:r>
              <a:rPr lang="en-US" dirty="0">
                <a:ea typeface="Segoe UI Historic" panose="020B0502040204020203" pitchFamily="34" charset="0"/>
              </a:rPr>
              <a:t>Division of Compliance Assistance and Policy</a:t>
            </a:r>
          </a:p>
          <a:p>
            <a:pPr>
              <a:spcBef>
                <a:spcPts val="0"/>
              </a:spcBef>
            </a:pPr>
            <a:r>
              <a:rPr lang="en-US" dirty="0">
                <a:ea typeface="Segoe UI Historic" panose="020B0502040204020203" pitchFamily="34" charset="0"/>
              </a:rPr>
              <a:t>Employment and Training Administration  </a:t>
            </a:r>
          </a:p>
          <a:p>
            <a:pPr>
              <a:spcBef>
                <a:spcPts val="0"/>
              </a:spcBef>
            </a:pPr>
            <a:r>
              <a:rPr lang="en-US" dirty="0">
                <a:ea typeface="Segoe UI Historic" panose="020B0502040204020203" pitchFamily="34" charset="0"/>
              </a:rPr>
              <a:t>U.S. Department of Labor</a:t>
            </a:r>
          </a:p>
          <a:p>
            <a:endParaRPr lang="en-US" dirty="0"/>
          </a:p>
        </p:txBody>
      </p:sp>
    </p:spTree>
    <p:custDataLst>
      <p:tags r:id="rId1"/>
    </p:custDataLst>
    <p:extLst>
      <p:ext uri="{BB962C8B-B14F-4D97-AF65-F5344CB8AC3E}">
        <p14:creationId xmlns:p14="http://schemas.microsoft.com/office/powerpoint/2010/main" val="2279002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C53F8D4-F293-EB81-1272-1A5BD1C6020C}"/>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a:t>
            </a:fld>
            <a:endParaRPr lang="en-US" dirty="0"/>
          </a:p>
        </p:txBody>
      </p:sp>
      <p:sp>
        <p:nvSpPr>
          <p:cNvPr id="2" name="Title 1">
            <a:extLst>
              <a:ext uri="{FF2B5EF4-FFF2-40B4-BE49-F238E27FC236}">
                <a16:creationId xmlns:a16="http://schemas.microsoft.com/office/drawing/2014/main" id="{FDCAD19D-490D-416F-574E-21E5C4A5F24E}"/>
              </a:ext>
            </a:extLst>
          </p:cNvPr>
          <p:cNvSpPr>
            <a:spLocks noGrp="1"/>
          </p:cNvSpPr>
          <p:nvPr>
            <p:ph type="title"/>
          </p:nvPr>
        </p:nvSpPr>
        <p:spPr/>
        <p:txBody>
          <a:bodyPr/>
          <a:lstStyle/>
          <a:p>
            <a:r>
              <a:rPr lang="en-US" dirty="0"/>
              <a:t>SMART 4.0 Training Series  </a:t>
            </a:r>
          </a:p>
        </p:txBody>
      </p:sp>
      <p:sp>
        <p:nvSpPr>
          <p:cNvPr id="3" name="Content Placeholder 2">
            <a:extLst>
              <a:ext uri="{FF2B5EF4-FFF2-40B4-BE49-F238E27FC236}">
                <a16:creationId xmlns:a16="http://schemas.microsoft.com/office/drawing/2014/main" id="{9B59EBB5-863F-05B1-440A-64940EB5CCD3}"/>
              </a:ext>
            </a:extLst>
          </p:cNvPr>
          <p:cNvSpPr>
            <a:spLocks noGrp="1"/>
          </p:cNvSpPr>
          <p:nvPr>
            <p:ph idx="1"/>
          </p:nvPr>
        </p:nvSpPr>
        <p:spPr>
          <a:xfrm>
            <a:off x="536631" y="1420779"/>
            <a:ext cx="10232968" cy="4756184"/>
          </a:xfrm>
        </p:spPr>
        <p:txBody>
          <a:bodyPr>
            <a:normAutofit/>
          </a:bodyPr>
          <a:lstStyle/>
          <a:p>
            <a:r>
              <a:rPr lang="en-US" sz="2600" dirty="0"/>
              <a:t>The training modules are focused on: </a:t>
            </a:r>
            <a:r>
              <a:rPr lang="en-US" sz="2600" b="1" dirty="0">
                <a:solidFill>
                  <a:srgbClr val="F25D28"/>
                </a:solidFill>
              </a:rPr>
              <a:t>S</a:t>
            </a:r>
            <a:r>
              <a:rPr lang="en-US" sz="2600" dirty="0"/>
              <a:t>trategies for sound grant management that includes </a:t>
            </a:r>
            <a:r>
              <a:rPr lang="en-US" sz="2600" b="1" dirty="0">
                <a:solidFill>
                  <a:srgbClr val="F25D28"/>
                </a:solidFill>
              </a:rPr>
              <a:t>M</a:t>
            </a:r>
            <a:r>
              <a:rPr lang="en-US" sz="2600" dirty="0"/>
              <a:t>onitoring, </a:t>
            </a:r>
            <a:r>
              <a:rPr lang="en-US" sz="2600" b="1" dirty="0">
                <a:solidFill>
                  <a:srgbClr val="F25D28"/>
                </a:solidFill>
              </a:rPr>
              <a:t>A</a:t>
            </a:r>
            <a:r>
              <a:rPr lang="en-US" sz="2600" dirty="0"/>
              <a:t>ccountability, </a:t>
            </a:r>
            <a:r>
              <a:rPr lang="en-US" sz="2600" b="1" dirty="0">
                <a:solidFill>
                  <a:srgbClr val="F25D28"/>
                </a:solidFill>
              </a:rPr>
              <a:t>R</a:t>
            </a:r>
            <a:r>
              <a:rPr lang="en-US" sz="2600" dirty="0"/>
              <a:t>isk mitigation and </a:t>
            </a:r>
            <a:r>
              <a:rPr lang="en-US" sz="2600" b="1" dirty="0">
                <a:solidFill>
                  <a:srgbClr val="F25D28"/>
                </a:solidFill>
              </a:rPr>
              <a:t>T</a:t>
            </a:r>
            <a:r>
              <a:rPr lang="en-US" sz="2600" dirty="0"/>
              <a:t>ransparency.</a:t>
            </a:r>
          </a:p>
          <a:p>
            <a:r>
              <a:rPr lang="en-US" sz="2600" b="1" dirty="0">
                <a:solidFill>
                  <a:srgbClr val="F25D28"/>
                </a:solidFill>
              </a:rPr>
              <a:t>4.0 focuses on Risks Identification and SMART Practices!</a:t>
            </a:r>
          </a:p>
        </p:txBody>
      </p:sp>
      <p:pic>
        <p:nvPicPr>
          <p:cNvPr id="8" name="Picture 7" descr="SMART Acronym. Strategies, Monitoring Accountability, Risk Mitigation, Transparency.">
            <a:extLst>
              <a:ext uri="{FF2B5EF4-FFF2-40B4-BE49-F238E27FC236}">
                <a16:creationId xmlns:a16="http://schemas.microsoft.com/office/drawing/2014/main" id="{DFCE29D4-E4E9-FD4E-BBBF-BA6DCC48E65B}"/>
              </a:ext>
            </a:extLst>
          </p:cNvPr>
          <p:cNvPicPr>
            <a:picLocks noChangeAspect="1"/>
          </p:cNvPicPr>
          <p:nvPr/>
        </p:nvPicPr>
        <p:blipFill>
          <a:blip r:embed="rId3"/>
          <a:stretch>
            <a:fillRect/>
          </a:stretch>
        </p:blipFill>
        <p:spPr>
          <a:xfrm>
            <a:off x="2498548" y="3599686"/>
            <a:ext cx="7194904" cy="2269775"/>
          </a:xfrm>
          <a:prstGeom prst="rect">
            <a:avLst/>
          </a:prstGeom>
        </p:spPr>
      </p:pic>
    </p:spTree>
    <p:extLst>
      <p:ext uri="{BB962C8B-B14F-4D97-AF65-F5344CB8AC3E}">
        <p14:creationId xmlns:p14="http://schemas.microsoft.com/office/powerpoint/2010/main" val="201451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0DAC-49D8-E5E9-C853-67C157E8F0A9}"/>
              </a:ext>
            </a:extLst>
          </p:cNvPr>
          <p:cNvSpPr>
            <a:spLocks noGrp="1"/>
          </p:cNvSpPr>
          <p:nvPr>
            <p:ph type="title"/>
          </p:nvPr>
        </p:nvSpPr>
        <p:spPr/>
        <p:txBody>
          <a:bodyPr/>
          <a:lstStyle/>
          <a:p>
            <a:r>
              <a:rPr lang="en-US" dirty="0"/>
              <a:t>Disclaimer</a:t>
            </a:r>
          </a:p>
        </p:txBody>
      </p:sp>
      <p:sp>
        <p:nvSpPr>
          <p:cNvPr id="4" name="Content Placeholder 3">
            <a:extLst>
              <a:ext uri="{FF2B5EF4-FFF2-40B4-BE49-F238E27FC236}">
                <a16:creationId xmlns:a16="http://schemas.microsoft.com/office/drawing/2014/main" id="{AAA27253-0892-865F-94B1-6B9AE63E0A48}"/>
              </a:ext>
            </a:extLst>
          </p:cNvPr>
          <p:cNvSpPr>
            <a:spLocks noGrp="1"/>
          </p:cNvSpPr>
          <p:nvPr>
            <p:ph idx="1"/>
          </p:nvPr>
        </p:nvSpPr>
        <p:spPr>
          <a:xfrm>
            <a:off x="518159" y="1168582"/>
            <a:ext cx="11153631" cy="5017906"/>
          </a:xfrm>
        </p:spPr>
        <p:txBody>
          <a:bodyPr>
            <a:normAutofit fontScale="92500" lnSpcReduction="20000"/>
          </a:bodyPr>
          <a:lstStyle/>
          <a:p>
            <a:pPr marL="0" marR="0">
              <a:lnSpc>
                <a:spcPct val="107000"/>
              </a:lnSpc>
              <a:spcBef>
                <a:spcPts val="0"/>
              </a:spcBef>
              <a:spcAft>
                <a:spcPts val="800"/>
              </a:spcAft>
            </a:pPr>
            <a:endParaRPr lang="en-US" sz="2800" dirty="0">
              <a:effectLst/>
              <a:latin typeface="Calibri" panose="020F0502020204030204" pitchFamily="34" charset="0"/>
              <a:ea typeface="Segoe UI" panose="020B0502040204020203"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i="1" dirty="0">
                <a:effectLst/>
                <a:latin typeface="Calibri" panose="020F0502020204030204" pitchFamily="34" charset="0"/>
                <a:ea typeface="Calibri" panose="020F0502020204030204" pitchFamily="34" charset="0"/>
              </a:rPr>
              <a:t>SMART 4.0 is part of the catalog of SMART grant management tools.  This conference and its materials should be viewed primarily as a support resource. It is not intended to be comprehensive, but rather to provide an understanding of 2 CFR 200, 2 CFR 2900, and the management of ETA grants.  The use of these SMART 4.0 modules does not ensure compliance.  Any omission of an applicable Federal requirement does not waive a grant recipient or subrecipient’s responsibility to comply with that requirement.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i="1" dirty="0">
                <a:effectLst/>
                <a:latin typeface="Calibri" panose="020F0502020204030204" pitchFamily="34" charset="0"/>
                <a:ea typeface="Calibri" panose="020F0502020204030204" pitchFamily="34" charset="0"/>
              </a:rPr>
              <a:t>If, in any instance, there appears to be a conflict with the program statute, Federal regulations or OMB guidance, such conflict must be resolved in favor of the statute, Federal regulations, or OMB guidance. All the information contained in the SMART 4.0 modules may not be reproduced or distributed for a fee or profit.</a:t>
            </a:r>
          </a:p>
          <a:p>
            <a:endParaRPr lang="en-US" dirty="0"/>
          </a:p>
        </p:txBody>
      </p:sp>
      <p:sp>
        <p:nvSpPr>
          <p:cNvPr id="3" name="Slide Number Placeholder 2">
            <a:extLst>
              <a:ext uri="{FF2B5EF4-FFF2-40B4-BE49-F238E27FC236}">
                <a16:creationId xmlns:a16="http://schemas.microsoft.com/office/drawing/2014/main" id="{02BB453E-E28D-EC4F-9A2D-37E1229FBCB6}"/>
              </a:ext>
            </a:extLst>
          </p:cNvPr>
          <p:cNvSpPr>
            <a:spLocks noGrp="1"/>
          </p:cNvSpPr>
          <p:nvPr>
            <p:ph type="sldNum" sz="quarter" idx="12"/>
          </p:nvPr>
        </p:nvSpPr>
        <p:spPr/>
        <p:txBody>
          <a:bodyPr/>
          <a:lstStyle/>
          <a:p>
            <a:fld id="{AEF1280C-1E94-430E-A516-D051ECA45720}" type="slidenum">
              <a:rPr lang="en-US" smtClean="0"/>
              <a:pPr/>
              <a:t>3</a:t>
            </a:fld>
            <a:endParaRPr lang="en-US" dirty="0"/>
          </a:p>
        </p:txBody>
      </p:sp>
    </p:spTree>
    <p:extLst>
      <p:ext uri="{BB962C8B-B14F-4D97-AF65-F5344CB8AC3E}">
        <p14:creationId xmlns:p14="http://schemas.microsoft.com/office/powerpoint/2010/main" val="270067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705A59-F864-84E7-4825-1E869BD03018}"/>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a:t>
            </a:fld>
            <a:endParaRPr lang="en-US" dirty="0"/>
          </a:p>
        </p:txBody>
      </p:sp>
      <p:sp>
        <p:nvSpPr>
          <p:cNvPr id="2" name="Title 1">
            <a:extLst>
              <a:ext uri="{FF2B5EF4-FFF2-40B4-BE49-F238E27FC236}">
                <a16:creationId xmlns:a16="http://schemas.microsoft.com/office/drawing/2014/main" id="{FEA34E6F-C2F6-3111-3D2B-753A0ACBF4F7}"/>
              </a:ext>
            </a:extLst>
          </p:cNvPr>
          <p:cNvSpPr>
            <a:spLocks noGrp="1"/>
          </p:cNvSpPr>
          <p:nvPr>
            <p:ph type="title"/>
          </p:nvPr>
        </p:nvSpPr>
        <p:spPr/>
        <p:txBody>
          <a:bodyPr/>
          <a:lstStyle/>
          <a:p>
            <a:r>
              <a:rPr lang="en-US" dirty="0"/>
              <a:t>Today’s Speakers</a:t>
            </a:r>
          </a:p>
        </p:txBody>
      </p:sp>
      <p:sp>
        <p:nvSpPr>
          <p:cNvPr id="3" name="Content Placeholder 2">
            <a:extLst>
              <a:ext uri="{FF2B5EF4-FFF2-40B4-BE49-F238E27FC236}">
                <a16:creationId xmlns:a16="http://schemas.microsoft.com/office/drawing/2014/main" id="{662C9CB5-F539-3B21-CF88-553E5F5AC2EB}"/>
              </a:ext>
            </a:extLst>
          </p:cNvPr>
          <p:cNvSpPr>
            <a:spLocks noGrp="1"/>
          </p:cNvSpPr>
          <p:nvPr>
            <p:ph idx="1"/>
          </p:nvPr>
        </p:nvSpPr>
        <p:spPr>
          <a:xfrm>
            <a:off x="547976" y="2254478"/>
            <a:ext cx="5394960" cy="2059314"/>
          </a:xfrm>
        </p:spPr>
        <p:txBody>
          <a:bodyPr/>
          <a:lstStyle/>
          <a:p>
            <a:r>
              <a:rPr lang="en-US"/>
              <a:t>    Glarion</a:t>
            </a:r>
            <a:r>
              <a:rPr lang="en-US" dirty="0"/>
              <a:t> Webb</a:t>
            </a:r>
          </a:p>
          <a:p>
            <a:pPr lvl="1" algn="ctr"/>
            <a:r>
              <a:rPr lang="en-US" dirty="0"/>
              <a:t>Grants/Financial Management Specialist</a:t>
            </a:r>
          </a:p>
          <a:p>
            <a:pPr lvl="2" algn="ctr"/>
            <a:r>
              <a:rPr lang="en-US" dirty="0"/>
              <a:t>Dallas Region IV</a:t>
            </a:r>
            <a:endParaRPr lang="en-US" dirty="0">
              <a:solidFill>
                <a:schemeClr val="tx1">
                  <a:lumMod val="90000"/>
                  <a:lumOff val="10000"/>
                </a:schemeClr>
              </a:solidFill>
            </a:endParaRPr>
          </a:p>
        </p:txBody>
      </p:sp>
      <p:sp>
        <p:nvSpPr>
          <p:cNvPr id="6" name="Content Placeholder 5">
            <a:extLst>
              <a:ext uri="{FF2B5EF4-FFF2-40B4-BE49-F238E27FC236}">
                <a16:creationId xmlns:a16="http://schemas.microsoft.com/office/drawing/2014/main" id="{969A6AD0-B1B7-FE7F-9774-65815DCDFF0C}"/>
              </a:ext>
            </a:extLst>
          </p:cNvPr>
          <p:cNvSpPr>
            <a:spLocks noGrp="1"/>
          </p:cNvSpPr>
          <p:nvPr>
            <p:ph idx="14"/>
          </p:nvPr>
        </p:nvSpPr>
        <p:spPr>
          <a:xfrm>
            <a:off x="5374640" y="2254478"/>
            <a:ext cx="5394960" cy="2059314"/>
          </a:xfrm>
        </p:spPr>
        <p:txBody>
          <a:bodyPr/>
          <a:lstStyle/>
          <a:p>
            <a:r>
              <a:rPr lang="en-US" dirty="0"/>
              <a:t>    Chanel Castañeda</a:t>
            </a:r>
          </a:p>
          <a:p>
            <a:pPr lvl="1" algn="ctr"/>
            <a:r>
              <a:rPr lang="en-US" dirty="0"/>
              <a:t>Supervisor and Grants Management Specialist</a:t>
            </a:r>
          </a:p>
          <a:p>
            <a:pPr lvl="2" algn="ctr"/>
            <a:r>
              <a:rPr lang="en-US" dirty="0"/>
              <a:t>Division of Compliance, Assistance, and Policy</a:t>
            </a:r>
            <a:endParaRPr lang="en-US" dirty="0">
              <a:solidFill>
                <a:schemeClr val="tx1">
                  <a:lumMod val="90000"/>
                  <a:lumOff val="10000"/>
                </a:schemeClr>
              </a:solidFill>
            </a:endParaRPr>
          </a:p>
          <a:p>
            <a:pPr marL="484632" lvl="4" indent="0">
              <a:buNone/>
            </a:pPr>
            <a:endParaRPr lang="en-US" dirty="0">
              <a:solidFill>
                <a:schemeClr val="tx1">
                  <a:lumMod val="90000"/>
                  <a:lumOff val="10000"/>
                </a:schemeClr>
              </a:solidFill>
            </a:endParaRPr>
          </a:p>
        </p:txBody>
      </p:sp>
    </p:spTree>
    <p:extLst>
      <p:ext uri="{BB962C8B-B14F-4D97-AF65-F5344CB8AC3E}">
        <p14:creationId xmlns:p14="http://schemas.microsoft.com/office/powerpoint/2010/main" val="252188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A0AC49-E99B-1362-018B-1EBEA768BBBB}"/>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5</a:t>
            </a:fld>
            <a:endParaRPr lang="en-US" dirty="0"/>
          </a:p>
        </p:txBody>
      </p:sp>
      <p:sp>
        <p:nvSpPr>
          <p:cNvPr id="2" name="Title 1">
            <a:extLst>
              <a:ext uri="{FF2B5EF4-FFF2-40B4-BE49-F238E27FC236}">
                <a16:creationId xmlns:a16="http://schemas.microsoft.com/office/drawing/2014/main" id="{DDCC1020-48C0-BE43-6290-3A8523E86C2C}"/>
              </a:ext>
            </a:extLst>
          </p:cNvPr>
          <p:cNvSpPr>
            <a:spLocks noGrp="1"/>
          </p:cNvSpPr>
          <p:nvPr>
            <p:ph type="title"/>
          </p:nvPr>
        </p:nvSpPr>
        <p:spPr/>
        <p:txBody>
          <a:bodyPr/>
          <a:lstStyle/>
          <a:p>
            <a:r>
              <a:rPr lang="en-US" dirty="0"/>
              <a:t>Module Overview</a:t>
            </a:r>
          </a:p>
        </p:txBody>
      </p:sp>
      <p:sp>
        <p:nvSpPr>
          <p:cNvPr id="4" name="Content Placeholder 3">
            <a:extLst>
              <a:ext uri="{FF2B5EF4-FFF2-40B4-BE49-F238E27FC236}">
                <a16:creationId xmlns:a16="http://schemas.microsoft.com/office/drawing/2014/main" id="{8E3F8EDF-0C9F-B716-78EA-FB7BEEF90FE6}"/>
              </a:ext>
            </a:extLst>
          </p:cNvPr>
          <p:cNvSpPr>
            <a:spLocks noGrp="1"/>
          </p:cNvSpPr>
          <p:nvPr>
            <p:ph idx="1"/>
          </p:nvPr>
        </p:nvSpPr>
        <p:spPr/>
        <p:txBody>
          <a:bodyPr>
            <a:noAutofit/>
          </a:bodyPr>
          <a:lstStyle/>
          <a:p>
            <a:r>
              <a:rPr lang="en-US" dirty="0"/>
              <a:t>Basic Requirements.</a:t>
            </a:r>
          </a:p>
          <a:p>
            <a:r>
              <a:rPr lang="en-US" dirty="0"/>
              <a:t>ETA-9130 Reporting Elements.</a:t>
            </a:r>
          </a:p>
          <a:p>
            <a:r>
              <a:rPr lang="en-US" dirty="0"/>
              <a:t>Risks and SMART Practices.</a:t>
            </a:r>
          </a:p>
        </p:txBody>
      </p:sp>
      <p:pic>
        <p:nvPicPr>
          <p:cNvPr id="6" name="Picture 5">
            <a:extLst>
              <a:ext uri="{FF2B5EF4-FFF2-40B4-BE49-F238E27FC236}">
                <a16:creationId xmlns:a16="http://schemas.microsoft.com/office/drawing/2014/main" id="{2D33DCF2-2C25-A567-DD3C-3FE514C9C548}"/>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485848" y="2869660"/>
            <a:ext cx="4706152" cy="3433250"/>
          </a:xfrm>
          <a:prstGeom prst="rect">
            <a:avLst/>
          </a:prstGeom>
        </p:spPr>
      </p:pic>
    </p:spTree>
    <p:extLst>
      <p:ext uri="{BB962C8B-B14F-4D97-AF65-F5344CB8AC3E}">
        <p14:creationId xmlns:p14="http://schemas.microsoft.com/office/powerpoint/2010/main" val="482985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569B82-3D66-664D-0968-82BDFF8ECE1E}"/>
              </a:ext>
              <a:ext uri="{C183D7F6-B498-43B3-948B-1728B52AA6E4}">
                <adec:decorative xmlns:adec="http://schemas.microsoft.com/office/drawing/2017/decorative" val="1"/>
              </a:ext>
            </a:extLst>
          </p:cNvPr>
          <p:cNvSpPr>
            <a:spLocks noGrp="1"/>
          </p:cNvSpPr>
          <p:nvPr>
            <p:ph type="sldNum" sz="quarter" idx="4"/>
          </p:nvPr>
        </p:nvSpPr>
        <p:spPr/>
        <p:txBody>
          <a:bodyPr/>
          <a:lstStyle/>
          <a:p>
            <a:fld id="{AEF1280C-1E94-430E-A516-D051ECA45720}" type="slidenum">
              <a:rPr lang="en-US" smtClean="0"/>
              <a:pPr/>
              <a:t>6</a:t>
            </a:fld>
            <a:endParaRPr lang="en-US" dirty="0"/>
          </a:p>
        </p:txBody>
      </p:sp>
      <p:sp>
        <p:nvSpPr>
          <p:cNvPr id="5" name="Title 4">
            <a:extLst>
              <a:ext uri="{FF2B5EF4-FFF2-40B4-BE49-F238E27FC236}">
                <a16:creationId xmlns:a16="http://schemas.microsoft.com/office/drawing/2014/main" id="{C76076C6-D8AF-F5A8-4C2B-6C73CE5A9065}"/>
              </a:ext>
            </a:extLst>
          </p:cNvPr>
          <p:cNvSpPr>
            <a:spLocks noGrp="1"/>
          </p:cNvSpPr>
          <p:nvPr>
            <p:ph type="ctrTitle"/>
          </p:nvPr>
        </p:nvSpPr>
        <p:spPr/>
        <p:txBody>
          <a:bodyPr>
            <a:normAutofit/>
          </a:bodyPr>
          <a:lstStyle/>
          <a:p>
            <a:r>
              <a:rPr lang="en-US" sz="6000" dirty="0"/>
              <a:t>Basic Requirements</a:t>
            </a:r>
          </a:p>
        </p:txBody>
      </p:sp>
    </p:spTree>
    <p:extLst>
      <p:ext uri="{BB962C8B-B14F-4D97-AF65-F5344CB8AC3E}">
        <p14:creationId xmlns:p14="http://schemas.microsoft.com/office/powerpoint/2010/main" val="428899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7</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altLang="en-US" dirty="0">
                <a:ea typeface="MS PGothic" charset="-128"/>
              </a:rPr>
              <a:t>The Need for Financial Data</a:t>
            </a:r>
            <a:endParaRPr lang="en-US" dirty="0"/>
          </a:p>
        </p:txBody>
      </p:sp>
      <p:sp>
        <p:nvSpPr>
          <p:cNvPr id="4" name="Content Placeholder 3">
            <a:extLst>
              <a:ext uri="{FF2B5EF4-FFF2-40B4-BE49-F238E27FC236}">
                <a16:creationId xmlns:a16="http://schemas.microsoft.com/office/drawing/2014/main" id="{C5CBF76D-AE25-A872-4299-CF4713059114}"/>
              </a:ext>
              <a:ext uri="{C183D7F6-B498-43B3-948B-1728B52AA6E4}">
                <adec:decorative xmlns:adec="http://schemas.microsoft.com/office/drawing/2017/decorative" val="0"/>
              </a:ext>
            </a:extLst>
          </p:cNvPr>
          <p:cNvSpPr>
            <a:spLocks noGrp="1"/>
          </p:cNvSpPr>
          <p:nvPr>
            <p:ph sz="half" idx="1"/>
          </p:nvPr>
        </p:nvSpPr>
        <p:spPr>
          <a:xfrm>
            <a:off x="716280" y="1491275"/>
            <a:ext cx="5913120" cy="4711020"/>
          </a:xfrm>
        </p:spPr>
        <p:txBody>
          <a:bodyPr/>
          <a:lstStyle/>
          <a:p>
            <a:r>
              <a:rPr lang="en-US" sz="2800" dirty="0"/>
              <a:t>DOL</a:t>
            </a:r>
            <a:r>
              <a:rPr lang="en-US" altLang="en-US" sz="2800" dirty="0">
                <a:ea typeface="ＭＳ Ｐゴシック" panose="020B0600070205080204" pitchFamily="34" charset="-128"/>
              </a:rPr>
              <a:t> uses data to report to Congress and other stakeholders. </a:t>
            </a:r>
            <a:endParaRPr lang="en-US" sz="2800" dirty="0"/>
          </a:p>
          <a:p>
            <a:pPr lvl="1"/>
            <a:r>
              <a:rPr lang="en-US" sz="2400" dirty="0"/>
              <a:t>Can</a:t>
            </a:r>
            <a:r>
              <a:rPr lang="en-US" altLang="en-US" sz="2400" dirty="0">
                <a:ea typeface="ＭＳ Ｐゴシック" panose="020B0600070205080204" pitchFamily="34" charset="-128"/>
              </a:rPr>
              <a:t> influence future funding.</a:t>
            </a:r>
            <a:endParaRPr lang="en-US" sz="2400" dirty="0"/>
          </a:p>
          <a:p>
            <a:r>
              <a:rPr lang="en-US" sz="2800" dirty="0"/>
              <a:t>Track</a:t>
            </a:r>
            <a:r>
              <a:rPr lang="en-US" altLang="en-US" sz="2800" dirty="0">
                <a:ea typeface="ＭＳ Ｐゴシック" panose="020B0600070205080204" pitchFamily="34" charset="-128"/>
              </a:rPr>
              <a:t> program performance against financial spending.</a:t>
            </a:r>
          </a:p>
          <a:p>
            <a:pPr lvl="1"/>
            <a:r>
              <a:rPr lang="en-US" altLang="en-US" sz="2400" dirty="0">
                <a:ea typeface="ＭＳ Ｐゴシック" panose="020B0600070205080204" pitchFamily="34" charset="-128"/>
              </a:rPr>
              <a:t>Identify potential technical assistance.</a:t>
            </a:r>
            <a:endParaRPr lang="en-US" sz="2400" dirty="0"/>
          </a:p>
          <a:p>
            <a:r>
              <a:rPr lang="en-US" altLang="en-US" sz="2800" dirty="0">
                <a:ea typeface="ＭＳ Ｐゴシック" panose="020B0600070205080204" pitchFamily="34" charset="-128"/>
              </a:rPr>
              <a:t>Helps avoid returning grant funds back to DOL.</a:t>
            </a:r>
            <a:endParaRPr lang="en-US" sz="2800" dirty="0"/>
          </a:p>
          <a:p>
            <a:endParaRPr lang="en-US" dirty="0"/>
          </a:p>
        </p:txBody>
      </p:sp>
      <p:pic>
        <p:nvPicPr>
          <p:cNvPr id="11" name="Content Placeholder 10">
            <a:extLst>
              <a:ext uri="{FF2B5EF4-FFF2-40B4-BE49-F238E27FC236}">
                <a16:creationId xmlns:a16="http://schemas.microsoft.com/office/drawing/2014/main" id="{33B4B88E-C17B-95D7-EDD3-215A57FA7559}"/>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82110" y="2028829"/>
            <a:ext cx="4055794" cy="3118841"/>
          </a:xfrm>
        </p:spPr>
      </p:pic>
    </p:spTree>
    <p:extLst>
      <p:ext uri="{BB962C8B-B14F-4D97-AF65-F5344CB8AC3E}">
        <p14:creationId xmlns:p14="http://schemas.microsoft.com/office/powerpoint/2010/main" val="3531301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8304B7-A54D-B0BC-97E7-2C860605140D}"/>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t>8</a:t>
            </a:fld>
            <a:endParaRPr lang="en-US" dirty="0"/>
          </a:p>
        </p:txBody>
      </p:sp>
      <p:sp>
        <p:nvSpPr>
          <p:cNvPr id="6" name="Title 5">
            <a:extLst>
              <a:ext uri="{FF2B5EF4-FFF2-40B4-BE49-F238E27FC236}">
                <a16:creationId xmlns:a16="http://schemas.microsoft.com/office/drawing/2014/main" id="{8AAD001F-FD04-EDF5-CCF9-BFE3698D82A1}"/>
              </a:ext>
            </a:extLst>
          </p:cNvPr>
          <p:cNvSpPr>
            <a:spLocks noGrp="1"/>
          </p:cNvSpPr>
          <p:nvPr>
            <p:ph type="title"/>
          </p:nvPr>
        </p:nvSpPr>
        <p:spPr/>
        <p:txBody>
          <a:bodyPr/>
          <a:lstStyle/>
          <a:p>
            <a:r>
              <a:rPr lang="en-US" altLang="en-US" dirty="0">
                <a:ea typeface="MS PGothic" charset="-128"/>
              </a:rPr>
              <a:t>Basic Requirements</a:t>
            </a:r>
            <a:r>
              <a:rPr lang="en-US" altLang="en-US" sz="800" dirty="0">
                <a:solidFill>
                  <a:schemeClr val="bg1"/>
                </a:solidFill>
                <a:ea typeface="MS PGothic" charset="-128"/>
              </a:rPr>
              <a:t>.</a:t>
            </a:r>
            <a:endParaRPr lang="en-US" sz="800" dirty="0">
              <a:solidFill>
                <a:schemeClr val="bg1"/>
              </a:solidFill>
            </a:endParaRPr>
          </a:p>
        </p:txBody>
      </p:sp>
      <p:sp>
        <p:nvSpPr>
          <p:cNvPr id="7" name="Content Placeholder 6">
            <a:extLst>
              <a:ext uri="{FF2B5EF4-FFF2-40B4-BE49-F238E27FC236}">
                <a16:creationId xmlns:a16="http://schemas.microsoft.com/office/drawing/2014/main" id="{0ED41CEB-ED77-1A40-755C-11BB03D69756}"/>
              </a:ext>
            </a:extLst>
          </p:cNvPr>
          <p:cNvSpPr>
            <a:spLocks noGrp="1"/>
          </p:cNvSpPr>
          <p:nvPr>
            <p:ph sz="half" idx="1"/>
          </p:nvPr>
        </p:nvSpPr>
        <p:spPr>
          <a:xfrm>
            <a:off x="716280" y="1490728"/>
            <a:ext cx="4951275" cy="2256760"/>
          </a:xfrm>
        </p:spPr>
        <p:txBody>
          <a:bodyPr/>
          <a:lstStyle/>
          <a:p>
            <a:r>
              <a:rPr lang="en-US" sz="2800" b="0" dirty="0">
                <a:solidFill>
                  <a:schemeClr val="tx1"/>
                </a:solidFill>
              </a:rPr>
              <a:t>Basis.</a:t>
            </a:r>
          </a:p>
          <a:p>
            <a:pPr lvl="1"/>
            <a:r>
              <a:rPr lang="en-US" sz="2400" dirty="0"/>
              <a:t>Accrual.</a:t>
            </a:r>
          </a:p>
          <a:p>
            <a:r>
              <a:rPr lang="en-US" sz="2800" b="0" dirty="0">
                <a:solidFill>
                  <a:schemeClr val="tx1"/>
                </a:solidFill>
              </a:rPr>
              <a:t>Frequency.</a:t>
            </a:r>
            <a:r>
              <a:rPr lang="en-US" altLang="en-US" sz="2800" b="0" dirty="0">
                <a:solidFill>
                  <a:schemeClr val="tx1"/>
                </a:solidFill>
                <a:ea typeface="ＭＳ Ｐゴシック" panose="020B0600070205080204" pitchFamily="34" charset="-128"/>
              </a:rPr>
              <a:t> </a:t>
            </a:r>
            <a:endParaRPr lang="en-US" sz="2800" b="0" dirty="0">
              <a:solidFill>
                <a:schemeClr val="tx1"/>
              </a:solidFill>
            </a:endParaRPr>
          </a:p>
          <a:p>
            <a:pPr lvl="1"/>
            <a:r>
              <a:rPr lang="en-US" altLang="en-US" sz="2400" dirty="0">
                <a:ea typeface="ＭＳ Ｐゴシック" panose="020B0600070205080204" pitchFamily="34" charset="-128"/>
              </a:rPr>
              <a:t>Quarterly and cumulative.</a:t>
            </a:r>
            <a:endParaRPr lang="en-US" sz="2400" dirty="0"/>
          </a:p>
          <a:p>
            <a:pPr marL="0" indent="0">
              <a:buNone/>
            </a:pPr>
            <a:endParaRPr lang="en-US" dirty="0"/>
          </a:p>
        </p:txBody>
      </p:sp>
      <p:sp>
        <p:nvSpPr>
          <p:cNvPr id="8" name="Content Placeholder 7">
            <a:extLst>
              <a:ext uri="{FF2B5EF4-FFF2-40B4-BE49-F238E27FC236}">
                <a16:creationId xmlns:a16="http://schemas.microsoft.com/office/drawing/2014/main" id="{A1946F90-1B70-C338-60A2-1FBA32507554}"/>
              </a:ext>
            </a:extLst>
          </p:cNvPr>
          <p:cNvSpPr>
            <a:spLocks noGrp="1"/>
          </p:cNvSpPr>
          <p:nvPr>
            <p:ph sz="half" idx="13"/>
          </p:nvPr>
        </p:nvSpPr>
        <p:spPr>
          <a:xfrm>
            <a:off x="5986629" y="1490728"/>
            <a:ext cx="4951275" cy="2256760"/>
          </a:xfrm>
        </p:spPr>
        <p:txBody>
          <a:bodyPr/>
          <a:lstStyle/>
          <a:p>
            <a:r>
              <a:rPr lang="en-US" altLang="en-US" sz="2800" b="0" dirty="0">
                <a:solidFill>
                  <a:schemeClr val="tx1"/>
                </a:solidFill>
                <a:ea typeface="ＭＳ Ｐゴシック" panose="020B0600070205080204" pitchFamily="34" charset="-128"/>
              </a:rPr>
              <a:t>Transmission method.</a:t>
            </a:r>
          </a:p>
          <a:p>
            <a:pPr lvl="1"/>
            <a:r>
              <a:rPr lang="en-US" altLang="en-US" sz="2400" dirty="0">
                <a:ea typeface="ＭＳ Ｐゴシック" panose="020B0600070205080204" pitchFamily="34" charset="-128"/>
              </a:rPr>
              <a:t>ETA online reporting system.</a:t>
            </a:r>
          </a:p>
          <a:p>
            <a:r>
              <a:rPr lang="en-US" altLang="en-US" sz="2800" b="0" dirty="0">
                <a:solidFill>
                  <a:schemeClr val="tx1"/>
                </a:solidFill>
                <a:ea typeface="ＭＳ Ｐゴシック" panose="020B0600070205080204" pitchFamily="34" charset="-128"/>
              </a:rPr>
              <a:t>Due 45 </a:t>
            </a:r>
            <a:r>
              <a:rPr lang="en-US" altLang="en-US" sz="2600" b="0" dirty="0">
                <a:solidFill>
                  <a:schemeClr val="tx1"/>
                </a:solidFill>
                <a:ea typeface="ＭＳ Ｐゴシック" panose="020B0600070205080204" pitchFamily="34" charset="-128"/>
              </a:rPr>
              <a:t>calendar days after quarter end.</a:t>
            </a:r>
          </a:p>
          <a:p>
            <a:pPr marL="0" indent="0">
              <a:buNone/>
            </a:pPr>
            <a:endParaRPr lang="en-US" dirty="0"/>
          </a:p>
        </p:txBody>
      </p:sp>
      <p:graphicFrame>
        <p:nvGraphicFramePr>
          <p:cNvPr id="9" name="Table 6" descr="Two columns. First Column Header: Quarter End Date. March 31, June 30, September 30, December 31. ">
            <a:extLst>
              <a:ext uri="{FF2B5EF4-FFF2-40B4-BE49-F238E27FC236}">
                <a16:creationId xmlns:a16="http://schemas.microsoft.com/office/drawing/2014/main" id="{45CB7EA8-E8F4-42F5-3A0C-9C1C7A82E386}"/>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729372394"/>
              </p:ext>
            </p:extLst>
          </p:nvPr>
        </p:nvGraphicFramePr>
        <p:xfrm>
          <a:off x="1422126" y="3958457"/>
          <a:ext cx="8490858" cy="2046851"/>
        </p:xfrm>
        <a:graphic>
          <a:graphicData uri="http://schemas.openxmlformats.org/drawingml/2006/table">
            <a:tbl>
              <a:tblPr firstRow="1" bandRow="1">
                <a:tableStyleId>{5C22544A-7EE6-4342-B048-85BDC9FD1C3A}</a:tableStyleId>
              </a:tblPr>
              <a:tblGrid>
                <a:gridCol w="4240404">
                  <a:extLst>
                    <a:ext uri="{9D8B030D-6E8A-4147-A177-3AD203B41FA5}">
                      <a16:colId xmlns:a16="http://schemas.microsoft.com/office/drawing/2014/main" val="1287759254"/>
                    </a:ext>
                  </a:extLst>
                </a:gridCol>
                <a:gridCol w="4250454">
                  <a:extLst>
                    <a:ext uri="{9D8B030D-6E8A-4147-A177-3AD203B41FA5}">
                      <a16:colId xmlns:a16="http://schemas.microsoft.com/office/drawing/2014/main" val="375465825"/>
                    </a:ext>
                  </a:extLst>
                </a:gridCol>
              </a:tblGrid>
              <a:tr h="438611">
                <a:tc>
                  <a:txBody>
                    <a:bodyPr/>
                    <a:lstStyle/>
                    <a:p>
                      <a:pPr algn="ctr"/>
                      <a:r>
                        <a:rPr lang="en-IN" sz="2000" b="1" dirty="0">
                          <a:solidFill>
                            <a:schemeClr val="bg1"/>
                          </a:solidFill>
                          <a:latin typeface="Segoe UI" panose="020B0502040204020203" pitchFamily="34" charset="0"/>
                          <a:cs typeface="Segoe UI" panose="020B0502040204020203" pitchFamily="34" charset="0"/>
                        </a:rPr>
                        <a:t>Quarter End Date</a:t>
                      </a:r>
                    </a:p>
                  </a:txBody>
                  <a:tcPr anchor="ctr">
                    <a:lnL w="317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5D2F"/>
                    </a:solidFill>
                  </a:tcPr>
                </a:tc>
                <a:tc>
                  <a:txBody>
                    <a:bodyPr/>
                    <a:lstStyle/>
                    <a:p>
                      <a:pPr algn="ctr"/>
                      <a:r>
                        <a:rPr lang="en-IN" sz="2000" b="1" dirty="0">
                          <a:solidFill>
                            <a:schemeClr val="bg1"/>
                          </a:solidFill>
                          <a:latin typeface="Segoe UI" panose="020B0502040204020203" pitchFamily="34" charset="0"/>
                          <a:cs typeface="Segoe UI" panose="020B0502040204020203" pitchFamily="34" charset="0"/>
                        </a:rPr>
                        <a:t>Financial Reports Due</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3174704892"/>
                  </a:ext>
                </a:extLst>
              </a:tr>
              <a:tr h="402060">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March 31</a:t>
                      </a:r>
                    </a:p>
                  </a:txBody>
                  <a:tcPr marL="0" marR="0" marT="0" marB="0" anchor="ctr">
                    <a:lnL w="317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May 15</a:t>
                      </a: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67042028"/>
                  </a:ext>
                </a:extLst>
              </a:tr>
              <a:tr h="402060">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June 30</a:t>
                      </a:r>
                    </a:p>
                  </a:txBody>
                  <a:tcPr marL="0" marR="0" marT="0" marB="0" anchor="ctr">
                    <a:lnL w="317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August 15</a:t>
                      </a: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257467656"/>
                  </a:ext>
                </a:extLst>
              </a:tr>
              <a:tr h="402060">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September 30</a:t>
                      </a:r>
                    </a:p>
                  </a:txBody>
                  <a:tcPr marL="0" marR="0" marT="0" marB="0" anchor="ctr">
                    <a:lnL w="317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November 15</a:t>
                      </a: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900980322"/>
                  </a:ext>
                </a:extLst>
              </a:tr>
              <a:tr h="402060">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December 31</a:t>
                      </a:r>
                    </a:p>
                  </a:txBody>
                  <a:tcPr marL="0" marR="0" marT="0" marB="0" anchor="ctr">
                    <a:lnL w="317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IN" sz="2200" b="1" dirty="0">
                          <a:solidFill>
                            <a:schemeClr val="tx1">
                              <a:lumMod val="85000"/>
                              <a:lumOff val="15000"/>
                            </a:schemeClr>
                          </a:solidFill>
                          <a:latin typeface="Segoe UI" panose="020B0502040204020203" pitchFamily="34" charset="0"/>
                          <a:cs typeface="Segoe UI" panose="020B0502040204020203" pitchFamily="34" charset="0"/>
                        </a:rPr>
                        <a:t>February 15</a:t>
                      </a: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898398982"/>
                  </a:ext>
                </a:extLst>
              </a:tr>
            </a:tbl>
          </a:graphicData>
        </a:graphic>
      </p:graphicFrame>
    </p:spTree>
    <p:extLst>
      <p:ext uri="{BB962C8B-B14F-4D97-AF65-F5344CB8AC3E}">
        <p14:creationId xmlns:p14="http://schemas.microsoft.com/office/powerpoint/2010/main" val="381984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9</a:t>
            </a:fld>
            <a:endParaRPr lang="en-US" dirty="0"/>
          </a:p>
        </p:txBody>
      </p:sp>
      <p:sp>
        <p:nvSpPr>
          <p:cNvPr id="2" name="Title 1">
            <a:extLst>
              <a:ext uri="{FF2B5EF4-FFF2-40B4-BE49-F238E27FC236}">
                <a16:creationId xmlns:a16="http://schemas.microsoft.com/office/drawing/2014/main" id="{A8DD6244-7CC6-CA89-ADCA-3706E85833DF}"/>
              </a:ext>
              <a:ext uri="{C183D7F6-B498-43B3-948B-1728B52AA6E4}">
                <adec:decorative xmlns:adec="http://schemas.microsoft.com/office/drawing/2017/decorative" val="0"/>
              </a:ext>
            </a:extLst>
          </p:cNvPr>
          <p:cNvSpPr>
            <a:spLocks noGrp="1"/>
          </p:cNvSpPr>
          <p:nvPr>
            <p:ph type="title"/>
          </p:nvPr>
        </p:nvSpPr>
        <p:spPr/>
        <p:txBody>
          <a:bodyPr/>
          <a:lstStyle/>
          <a:p>
            <a:r>
              <a:rPr lang="en-US" dirty="0"/>
              <a:t>Authorization of ETA 9130</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pPr>
              <a:spcBef>
                <a:spcPts val="200"/>
              </a:spcBef>
              <a:spcAft>
                <a:spcPts val="200"/>
              </a:spcAft>
              <a:defRPr/>
            </a:pPr>
            <a:r>
              <a:rPr lang="en-US" altLang="en-US" dirty="0"/>
              <a:t>Uniform Guidance </a:t>
            </a:r>
            <a:r>
              <a:rPr lang="en-US" altLang="en-US" dirty="0">
                <a:hlinkClick r:id="rId3"/>
              </a:rPr>
              <a:t>2 CFR Part 200</a:t>
            </a:r>
            <a:r>
              <a:rPr lang="en-US" altLang="en-US" dirty="0"/>
              <a:t>.</a:t>
            </a:r>
          </a:p>
          <a:p>
            <a:pPr lvl="1">
              <a:spcBef>
                <a:spcPts val="200"/>
              </a:spcBef>
              <a:spcAft>
                <a:spcPts val="200"/>
              </a:spcAft>
              <a:defRPr/>
            </a:pPr>
            <a:r>
              <a:rPr lang="en-US" altLang="en-US" dirty="0"/>
              <a:t>Financial Management </a:t>
            </a:r>
            <a:r>
              <a:rPr lang="en-US" altLang="en-US" dirty="0">
                <a:hlinkClick r:id="rId4"/>
              </a:rPr>
              <a:t>2 CFR 200.302(b)(2)</a:t>
            </a:r>
            <a:r>
              <a:rPr lang="en-US" altLang="en-US" dirty="0"/>
              <a:t> requires accurate, current, complete disclosure of financial results.</a:t>
            </a:r>
          </a:p>
          <a:p>
            <a:pPr lvl="1">
              <a:spcBef>
                <a:spcPts val="200"/>
              </a:spcBef>
              <a:spcAft>
                <a:spcPts val="200"/>
              </a:spcAft>
              <a:defRPr/>
            </a:pPr>
            <a:r>
              <a:rPr lang="en-US" altLang="en-US" dirty="0"/>
              <a:t>Financial Reporting </a:t>
            </a:r>
            <a:r>
              <a:rPr lang="en-US" altLang="en-US" u="sng" dirty="0">
                <a:solidFill>
                  <a:schemeClr val="accent5"/>
                </a:solidFill>
                <a:hlinkClick r:id="rId5"/>
              </a:rPr>
              <a:t>2 CFR 200.328 </a:t>
            </a:r>
            <a:r>
              <a:rPr lang="en-US" altLang="en-US" dirty="0"/>
              <a:t>requires no less frequently than annually nor more frequently than quarterly per terms and conditions of Federal award, except in unusual circumstances.</a:t>
            </a:r>
          </a:p>
          <a:p>
            <a:pPr>
              <a:spcBef>
                <a:spcPts val="200"/>
              </a:spcBef>
              <a:spcAft>
                <a:spcPts val="200"/>
              </a:spcAft>
              <a:defRPr/>
            </a:pPr>
            <a:r>
              <a:rPr lang="en-US" altLang="en-US" dirty="0"/>
              <a:t>DOL Exception </a:t>
            </a:r>
            <a:r>
              <a:rPr lang="en-US" altLang="en-US" dirty="0">
                <a:hlinkClick r:id="rId6"/>
              </a:rPr>
              <a:t>2 CFCR 2900</a:t>
            </a:r>
            <a:r>
              <a:rPr lang="en-US" altLang="en-US" dirty="0"/>
              <a:t>.</a:t>
            </a:r>
          </a:p>
          <a:p>
            <a:pPr lvl="1">
              <a:spcBef>
                <a:spcPts val="200"/>
              </a:spcBef>
              <a:spcAft>
                <a:spcPts val="200"/>
              </a:spcAft>
              <a:defRPr/>
            </a:pPr>
            <a:r>
              <a:rPr lang="en-US" altLang="en-US" dirty="0"/>
              <a:t>Financial Reporting </a:t>
            </a:r>
            <a:r>
              <a:rPr lang="en-US" altLang="en-US" dirty="0">
                <a:hlinkClick r:id="rId7"/>
              </a:rPr>
              <a:t>2 CFR 2900.14</a:t>
            </a:r>
            <a:r>
              <a:rPr lang="en-US" altLang="en-US" dirty="0"/>
              <a:t> states that recipients must develop accrual information through best estimates based on an analysis of the documentation at hand.</a:t>
            </a:r>
            <a:endParaRPr lang="en-US" dirty="0"/>
          </a:p>
        </p:txBody>
      </p:sp>
    </p:spTree>
    <p:extLst>
      <p:ext uri="{BB962C8B-B14F-4D97-AF65-F5344CB8AC3E}">
        <p14:creationId xmlns:p14="http://schemas.microsoft.com/office/powerpoint/2010/main" val="123410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10</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p:txBody>
          <a:bodyPr/>
          <a:lstStyle/>
          <a:p>
            <a:r>
              <a:rPr lang="en-US" dirty="0"/>
              <a:t>14 Versions – ETA 9130 Reports</a:t>
            </a:r>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p:txBody>
          <a:bodyPr/>
          <a:lstStyle/>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 Basic.</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(A) – Statewide Youth.</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(B) – Local Youth.</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(C) – Statewide Adult.</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(D) – Local Adult.</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(E) – Statewide Dislocated Workers.</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(F) – Local Dislocated Workers.</a:t>
            </a:r>
          </a:p>
          <a:p>
            <a:pPr marL="548640" indent="-548640" defTabSz="457200">
              <a:lnSpc>
                <a:spcPct val="115000"/>
              </a:lnSpc>
              <a:spcBef>
                <a:spcPts val="0"/>
              </a:spcBef>
              <a:spcAft>
                <a:spcPts val="0"/>
              </a:spcAft>
              <a:buClr>
                <a:srgbClr val="0070C0"/>
              </a:buClr>
              <a:buSzPct val="120000"/>
              <a:buFont typeface="+mj-lt"/>
              <a:buAutoNum type="arabicPeriod"/>
            </a:pPr>
            <a:r>
              <a:rPr lang="en-US" sz="2200" dirty="0"/>
              <a:t>ETA-9130 (G) – National Dislocated Worker Grants.</a:t>
            </a:r>
          </a:p>
        </p:txBody>
      </p:sp>
      <p:sp>
        <p:nvSpPr>
          <p:cNvPr id="7" name="Content Placeholder 6">
            <a:extLst>
              <a:ext uri="{FF2B5EF4-FFF2-40B4-BE49-F238E27FC236}">
                <a16:creationId xmlns:a16="http://schemas.microsoft.com/office/drawing/2014/main" id="{523B501E-B85D-9DAD-B51D-E6EF34CAAFEB}"/>
              </a:ext>
            </a:extLst>
          </p:cNvPr>
          <p:cNvSpPr>
            <a:spLocks noGrp="1"/>
          </p:cNvSpPr>
          <p:nvPr>
            <p:ph sz="half" idx="2"/>
          </p:nvPr>
        </p:nvSpPr>
        <p:spPr>
          <a:xfrm>
            <a:off x="6172200" y="1465943"/>
            <a:ext cx="6116934" cy="4711020"/>
          </a:xfrm>
        </p:spPr>
        <p:txBody>
          <a:bodyPr/>
          <a:lstStyle/>
          <a:p>
            <a:pPr marL="548640" indent="-548640" defTabSz="457200">
              <a:lnSpc>
                <a:spcPct val="115000"/>
              </a:lnSpc>
              <a:spcBef>
                <a:spcPts val="0"/>
              </a:spcBef>
              <a:spcAft>
                <a:spcPts val="0"/>
              </a:spcAft>
              <a:buClr>
                <a:srgbClr val="0070C0"/>
              </a:buClr>
              <a:buSzPct val="120000"/>
              <a:buFont typeface="+mj-lt"/>
              <a:buAutoNum type="arabicPeriod" startAt="9"/>
            </a:pPr>
            <a:r>
              <a:rPr lang="en-US" sz="2200" dirty="0"/>
              <a:t>ETA-9130 (H) – Statewide Rapid Response.</a:t>
            </a:r>
          </a:p>
          <a:p>
            <a:pPr marL="548640" indent="-548640" defTabSz="457200">
              <a:lnSpc>
                <a:spcPct val="115000"/>
              </a:lnSpc>
              <a:spcBef>
                <a:spcPts val="0"/>
              </a:spcBef>
              <a:spcAft>
                <a:spcPts val="0"/>
              </a:spcAft>
              <a:buClr>
                <a:srgbClr val="0070C0"/>
              </a:buClr>
              <a:buSzPct val="120000"/>
              <a:buFont typeface="+mj-lt"/>
              <a:buAutoNum type="arabicPeriod" startAt="9"/>
            </a:pPr>
            <a:r>
              <a:rPr lang="en-US" sz="2200" dirty="0"/>
              <a:t>ETA-9130 (I) – Employment Services and Unemployment Insurance.</a:t>
            </a:r>
          </a:p>
          <a:p>
            <a:pPr marL="548640" indent="-548640" defTabSz="457200">
              <a:lnSpc>
                <a:spcPct val="115000"/>
              </a:lnSpc>
              <a:spcBef>
                <a:spcPts val="0"/>
              </a:spcBef>
              <a:spcAft>
                <a:spcPts val="0"/>
              </a:spcAft>
              <a:buClr>
                <a:srgbClr val="0070C0"/>
              </a:buClr>
              <a:buSzPct val="120000"/>
              <a:buFont typeface="+mj-lt"/>
              <a:buAutoNum type="arabicPeriod" startAt="9"/>
            </a:pPr>
            <a:r>
              <a:rPr lang="en-US" sz="2200" dirty="0"/>
              <a:t>ETA-9130 (J) – National Farmworker Jobs Program.</a:t>
            </a:r>
          </a:p>
          <a:p>
            <a:pPr marL="548640" indent="-548640" defTabSz="457200">
              <a:lnSpc>
                <a:spcPct val="115000"/>
              </a:lnSpc>
              <a:spcBef>
                <a:spcPts val="0"/>
              </a:spcBef>
              <a:spcAft>
                <a:spcPts val="0"/>
              </a:spcAft>
              <a:buClr>
                <a:srgbClr val="0070C0"/>
              </a:buClr>
              <a:buSzPct val="120000"/>
              <a:buFont typeface="+mj-lt"/>
              <a:buAutoNum type="arabicPeriod" startAt="9"/>
            </a:pPr>
            <a:r>
              <a:rPr lang="en-US" sz="2200" dirty="0"/>
              <a:t>ETA-9130 (K) – Senior Community Service Employment Program.</a:t>
            </a:r>
          </a:p>
          <a:p>
            <a:pPr marL="548640" indent="-548640" defTabSz="457200">
              <a:lnSpc>
                <a:spcPct val="115000"/>
              </a:lnSpc>
              <a:spcBef>
                <a:spcPts val="0"/>
              </a:spcBef>
              <a:spcAft>
                <a:spcPts val="0"/>
              </a:spcAft>
              <a:buClr>
                <a:srgbClr val="0070C0"/>
              </a:buClr>
              <a:buSzPct val="120000"/>
              <a:buFont typeface="+mj-lt"/>
              <a:buAutoNum type="arabicPeriod" startAt="9"/>
            </a:pPr>
            <a:r>
              <a:rPr lang="en-US" sz="2200" dirty="0"/>
              <a:t>ETA-9130 (L) – Indian and Native American Program.</a:t>
            </a:r>
          </a:p>
          <a:p>
            <a:pPr marL="548640" indent="-548640" defTabSz="457200">
              <a:lnSpc>
                <a:spcPct val="115000"/>
              </a:lnSpc>
              <a:spcBef>
                <a:spcPts val="0"/>
              </a:spcBef>
              <a:spcAft>
                <a:spcPts val="0"/>
              </a:spcAft>
              <a:buClr>
                <a:srgbClr val="0070C0"/>
              </a:buClr>
              <a:buSzPct val="120000"/>
              <a:buFont typeface="+mj-lt"/>
              <a:buAutoNum type="arabicPeriod" startAt="9"/>
            </a:pPr>
            <a:r>
              <a:rPr lang="en-US" sz="2200" dirty="0"/>
              <a:t>ETA-9130 (M) – Trade Adjustment Assistance Program.</a:t>
            </a:r>
          </a:p>
        </p:txBody>
      </p:sp>
    </p:spTree>
    <p:extLst>
      <p:ext uri="{BB962C8B-B14F-4D97-AF65-F5344CB8AC3E}">
        <p14:creationId xmlns:p14="http://schemas.microsoft.com/office/powerpoint/2010/main" val="3428242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11</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altLang="en-US" dirty="0">
                <a:ea typeface="MS PGothic" charset="-128"/>
              </a:rPr>
              <a:t>ETA 9130 Report: Final vs. Closeout Reports</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pPr>
              <a:spcBef>
                <a:spcPts val="0"/>
              </a:spcBef>
              <a:spcAft>
                <a:spcPts val="600"/>
              </a:spcAft>
            </a:pPr>
            <a:r>
              <a:rPr lang="en-US" altLang="en-US" dirty="0">
                <a:ea typeface="Arial" charset="0"/>
                <a:cs typeface="Arial" charset="0"/>
              </a:rPr>
              <a:t>Final report </a:t>
            </a:r>
            <a:r>
              <a:rPr lang="en-US" altLang="en-US" dirty="0">
                <a:ea typeface="Arial" charset="0"/>
                <a:cs typeface="Arial" charset="0"/>
                <a:hlinkClick r:id="rId3"/>
              </a:rPr>
              <a:t>2 CFR 200.329(c)(1)</a:t>
            </a:r>
            <a:r>
              <a:rPr lang="en-US" altLang="en-US" dirty="0">
                <a:ea typeface="Arial" charset="0"/>
                <a:cs typeface="Arial" charset="0"/>
              </a:rPr>
              <a:t>.</a:t>
            </a:r>
          </a:p>
          <a:p>
            <a:pPr lvl="1">
              <a:spcBef>
                <a:spcPts val="0"/>
              </a:spcBef>
              <a:spcAft>
                <a:spcPts val="600"/>
              </a:spcAft>
            </a:pPr>
            <a:r>
              <a:rPr lang="en-US" altLang="en-US" dirty="0"/>
              <a:t>Due no later than 45 calendar days after the reporting period. </a:t>
            </a:r>
          </a:p>
          <a:p>
            <a:pPr lvl="2">
              <a:spcBef>
                <a:spcPts val="0"/>
              </a:spcBef>
              <a:spcAft>
                <a:spcPts val="600"/>
              </a:spcAft>
            </a:pPr>
            <a:r>
              <a:rPr lang="en-US" altLang="en-US" sz="2200" dirty="0"/>
              <a:t>In which the grant period of performance expires, or </a:t>
            </a:r>
          </a:p>
          <a:p>
            <a:pPr lvl="2">
              <a:spcBef>
                <a:spcPts val="0"/>
              </a:spcBef>
              <a:spcAft>
                <a:spcPts val="600"/>
              </a:spcAft>
            </a:pPr>
            <a:r>
              <a:rPr lang="en-US" altLang="en-US" sz="2200" dirty="0"/>
              <a:t>All funds, Federal AND recipient share, are expended;</a:t>
            </a:r>
          </a:p>
          <a:p>
            <a:pPr lvl="2">
              <a:spcBef>
                <a:spcPts val="0"/>
              </a:spcBef>
              <a:spcAft>
                <a:spcPts val="600"/>
              </a:spcAft>
            </a:pPr>
            <a:r>
              <a:rPr lang="en-US" altLang="en-US" sz="2200" dirty="0"/>
              <a:t>WHICHEVER comes first. </a:t>
            </a:r>
          </a:p>
          <a:p>
            <a:pPr lvl="2">
              <a:spcBef>
                <a:spcPts val="0"/>
              </a:spcBef>
              <a:spcAft>
                <a:spcPts val="600"/>
              </a:spcAft>
            </a:pPr>
            <a:endParaRPr lang="en-US" altLang="en-US" sz="2200" dirty="0">
              <a:ea typeface="Arial" charset="0"/>
              <a:cs typeface="Arial" charset="0"/>
            </a:endParaRPr>
          </a:p>
          <a:p>
            <a:pPr>
              <a:spcBef>
                <a:spcPts val="0"/>
              </a:spcBef>
              <a:spcAft>
                <a:spcPts val="600"/>
              </a:spcAft>
            </a:pPr>
            <a:r>
              <a:rPr lang="en-US" altLang="en-US" dirty="0">
                <a:ea typeface="Arial" charset="0"/>
                <a:cs typeface="Arial" charset="0"/>
              </a:rPr>
              <a:t>Closeout report </a:t>
            </a:r>
            <a:r>
              <a:rPr lang="en-US" altLang="en-US" dirty="0">
                <a:ea typeface="Arial" charset="0"/>
                <a:cs typeface="Arial" charset="0"/>
                <a:hlinkClick r:id="rId4"/>
              </a:rPr>
              <a:t>2 CFR 200.344</a:t>
            </a:r>
            <a:r>
              <a:rPr lang="en-US" altLang="en-US" dirty="0">
                <a:ea typeface="Arial" charset="0"/>
                <a:cs typeface="Arial" charset="0"/>
              </a:rPr>
              <a:t>.</a:t>
            </a:r>
            <a:endParaRPr lang="en-US" dirty="0">
              <a:ea typeface="Arial" charset="0"/>
              <a:cs typeface="Arial" charset="0"/>
            </a:endParaRPr>
          </a:p>
          <a:p>
            <a:pPr lvl="1">
              <a:spcBef>
                <a:spcPts val="0"/>
              </a:spcBef>
              <a:spcAft>
                <a:spcPts val="600"/>
              </a:spcAft>
              <a:defRPr/>
            </a:pPr>
            <a:r>
              <a:rPr lang="en-US" altLang="en-US" dirty="0"/>
              <a:t>Must be submitted no later than 120 calendar days after the expiration of the grant, regardless of whether funds are fully expended prior to the Period of Performance (POP) expiration date. </a:t>
            </a:r>
            <a:endParaRPr lang="en-US" dirty="0"/>
          </a:p>
        </p:txBody>
      </p:sp>
    </p:spTree>
    <p:extLst>
      <p:ext uri="{BB962C8B-B14F-4D97-AF65-F5344CB8AC3E}">
        <p14:creationId xmlns:p14="http://schemas.microsoft.com/office/powerpoint/2010/main" val="2628342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12</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fontScale="90000"/>
          </a:bodyPr>
          <a:lstStyle/>
          <a:p>
            <a:r>
              <a:rPr lang="en-US" dirty="0"/>
              <a:t>Reporting Periods, Due Dates, and </a:t>
            </a:r>
            <a:br>
              <a:rPr lang="en-US" dirty="0"/>
            </a:br>
            <a:r>
              <a:rPr lang="en-US" dirty="0"/>
              <a:t>Cumulative Data</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2" y="1420779"/>
            <a:ext cx="10496458" cy="4756184"/>
          </a:xfrm>
        </p:spPr>
        <p:txBody>
          <a:bodyPr/>
          <a:lstStyle/>
          <a:p>
            <a:pPr>
              <a:spcBef>
                <a:spcPts val="200"/>
              </a:spcBef>
              <a:spcAft>
                <a:spcPts val="200"/>
              </a:spcAft>
              <a:defRPr/>
            </a:pPr>
            <a:r>
              <a:rPr lang="en-US" altLang="en-US" sz="2600" dirty="0">
                <a:ea typeface="Arial" charset="0"/>
                <a:cs typeface="Arial" charset="0"/>
              </a:rPr>
              <a:t>Each report must be complete and accurate for all levels where funds are expended through the last day of the quarterly report period.</a:t>
            </a:r>
            <a:endParaRPr lang="en-US" sz="2600" dirty="0">
              <a:ea typeface="Arial" charset="0"/>
              <a:cs typeface="Arial" charset="0"/>
            </a:endParaRPr>
          </a:p>
          <a:p>
            <a:pPr lvl="0">
              <a:spcBef>
                <a:spcPts val="200"/>
              </a:spcBef>
              <a:spcAft>
                <a:spcPts val="200"/>
              </a:spcAft>
            </a:pPr>
            <a:r>
              <a:rPr lang="en-US" sz="2600" dirty="0">
                <a:ea typeface="Arial" charset="0"/>
                <a:cs typeface="Arial" charset="0"/>
              </a:rPr>
              <a:t>Ensure that data is reported by subrecipients and submitted to DOL by the due date.</a:t>
            </a:r>
          </a:p>
          <a:p>
            <a:pPr lvl="0">
              <a:spcBef>
                <a:spcPts val="200"/>
              </a:spcBef>
              <a:spcAft>
                <a:spcPts val="200"/>
              </a:spcAft>
            </a:pPr>
            <a:r>
              <a:rPr lang="en-US" altLang="en-US" sz="2600" dirty="0">
                <a:ea typeface="Arial" charset="0"/>
                <a:cs typeface="Arial" charset="0"/>
              </a:rPr>
              <a:t>DOL financial reports are cumulative until the end of the life of the allotments or the period of performance for the DOL awards.</a:t>
            </a:r>
          </a:p>
          <a:p>
            <a:pPr lvl="1"/>
            <a:r>
              <a:rPr lang="en-US" sz="2000" dirty="0">
                <a:ea typeface="Arial" charset="0"/>
                <a:cs typeface="Arial" charset="0"/>
              </a:rPr>
              <a:t>All funds must be fully expended by the expiration of the period of performance, or they risk losing their availability.</a:t>
            </a:r>
          </a:p>
          <a:p>
            <a:pPr lvl="1"/>
            <a:r>
              <a:rPr lang="en-US" sz="2000" dirty="0">
                <a:ea typeface="Arial" charset="0"/>
                <a:cs typeface="Arial" charset="0"/>
              </a:rPr>
              <a:t>For WIOA, unless otherwise authorized in a grant or cooperative agreement or subsequent modification, grant recipients must expend funds with the shortest period of availability first (</a:t>
            </a:r>
            <a:r>
              <a:rPr lang="en-US" sz="2000" dirty="0">
                <a:ea typeface="Arial" charset="0"/>
                <a:cs typeface="Arial" charset="0"/>
                <a:hlinkClick r:id="rId3"/>
              </a:rPr>
              <a:t>20 CFR 683.110(a)</a:t>
            </a:r>
            <a:r>
              <a:rPr lang="en-US" sz="2000" dirty="0">
                <a:ea typeface="Arial" charset="0"/>
                <a:cs typeface="Arial" charset="0"/>
              </a:rPr>
              <a:t>).</a:t>
            </a:r>
          </a:p>
          <a:p>
            <a:endParaRPr lang="en-US" dirty="0"/>
          </a:p>
        </p:txBody>
      </p:sp>
    </p:spTree>
    <p:extLst>
      <p:ext uri="{BB962C8B-B14F-4D97-AF65-F5344CB8AC3E}">
        <p14:creationId xmlns:p14="http://schemas.microsoft.com/office/powerpoint/2010/main" val="2104029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13</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dirty="0"/>
              <a:t>Expenditure Period</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pPr>
              <a:lnSpc>
                <a:spcPct val="90000"/>
              </a:lnSpc>
            </a:pPr>
            <a:r>
              <a:rPr lang="en-US" altLang="en-US" sz="2400" b="1" dirty="0">
                <a:solidFill>
                  <a:srgbClr val="0C0C12"/>
                </a:solidFill>
              </a:rPr>
              <a:t>The Period of Performance for most DOL-ETA programs is an expenditure period (not an obligation period).  </a:t>
            </a:r>
          </a:p>
          <a:p>
            <a:pPr lvl="1">
              <a:lnSpc>
                <a:spcPct val="90000"/>
              </a:lnSpc>
            </a:pPr>
            <a:r>
              <a:rPr lang="en-US" altLang="en-US" dirty="0">
                <a:solidFill>
                  <a:srgbClr val="0C0C12"/>
                </a:solidFill>
              </a:rPr>
              <a:t>Thus, only costs (accrued expenditures) incurred during the grant’s period of performance are allowable. No additional costs can be incurred after the end of the grant period, even if obligations were established during the grant period.  </a:t>
            </a:r>
          </a:p>
          <a:p>
            <a:pPr lvl="1">
              <a:lnSpc>
                <a:spcPct val="90000"/>
              </a:lnSpc>
            </a:pPr>
            <a:r>
              <a:rPr lang="en-US" altLang="en-US" dirty="0">
                <a:solidFill>
                  <a:srgbClr val="0C0C12"/>
                </a:solidFill>
              </a:rPr>
              <a:t>Expiration of Expenditure Period.</a:t>
            </a:r>
          </a:p>
          <a:p>
            <a:pPr lvl="2">
              <a:lnSpc>
                <a:spcPct val="90000"/>
              </a:lnSpc>
            </a:pPr>
            <a:r>
              <a:rPr lang="en-US" altLang="en-US" sz="2200" dirty="0">
                <a:solidFill>
                  <a:srgbClr val="0C0C12"/>
                </a:solidFill>
              </a:rPr>
              <a:t>The only liquidation that can occur is a liquidation of the accruals for goods and services received during the grant period - this allows time for receipt and payment of invoices for those accrued expenditures. (</a:t>
            </a:r>
            <a:r>
              <a:rPr lang="en-US" altLang="en-US" sz="2200" dirty="0">
                <a:solidFill>
                  <a:srgbClr val="0C0C12"/>
                </a:solidFill>
                <a:hlinkClick r:id="rId3"/>
              </a:rPr>
              <a:t>2 CFR 2900.15</a:t>
            </a:r>
            <a:r>
              <a:rPr lang="en-US" altLang="en-US" sz="2200" dirty="0">
                <a:solidFill>
                  <a:srgbClr val="0C0C12"/>
                </a:solidFill>
              </a:rPr>
              <a:t>)</a:t>
            </a:r>
          </a:p>
          <a:p>
            <a:pPr lvl="1">
              <a:lnSpc>
                <a:spcPct val="90000"/>
              </a:lnSpc>
            </a:pPr>
            <a:r>
              <a:rPr lang="en-US" altLang="en-US" dirty="0">
                <a:solidFill>
                  <a:srgbClr val="0C0C12"/>
                </a:solidFill>
              </a:rPr>
              <a:t>Requires a </a:t>
            </a:r>
            <a:r>
              <a:rPr lang="en-US" altLang="en-US" b="1" dirty="0">
                <a:solidFill>
                  <a:srgbClr val="0C0C12"/>
                </a:solidFill>
              </a:rPr>
              <a:t>FINAL</a:t>
            </a:r>
            <a:r>
              <a:rPr lang="en-US" altLang="en-US" dirty="0">
                <a:solidFill>
                  <a:srgbClr val="0C0C12"/>
                </a:solidFill>
              </a:rPr>
              <a:t> report via e-grants reporting system and a </a:t>
            </a:r>
            <a:r>
              <a:rPr lang="en-US" altLang="en-US" b="1" dirty="0">
                <a:solidFill>
                  <a:srgbClr val="0C0C12"/>
                </a:solidFill>
              </a:rPr>
              <a:t>CLOSEOUT</a:t>
            </a:r>
            <a:r>
              <a:rPr lang="en-US" altLang="en-US" dirty="0">
                <a:solidFill>
                  <a:srgbClr val="0C0C12"/>
                </a:solidFill>
              </a:rPr>
              <a:t> report via e-grants reporting CLOSE-OUT system.  </a:t>
            </a:r>
          </a:p>
        </p:txBody>
      </p:sp>
    </p:spTree>
    <p:extLst>
      <p:ext uri="{BB962C8B-B14F-4D97-AF65-F5344CB8AC3E}">
        <p14:creationId xmlns:p14="http://schemas.microsoft.com/office/powerpoint/2010/main" val="172194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14</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dirty="0"/>
              <a:t>Online Reporting System</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2" y="1420778"/>
            <a:ext cx="10677328" cy="4879537"/>
          </a:xfrm>
        </p:spPr>
        <p:txBody>
          <a:bodyPr/>
          <a:lstStyle/>
          <a:p>
            <a:pPr>
              <a:spcBef>
                <a:spcPts val="200"/>
              </a:spcBef>
              <a:spcAft>
                <a:spcPts val="200"/>
              </a:spcAft>
            </a:pPr>
            <a:r>
              <a:rPr lang="en-US" altLang="en-US" dirty="0"/>
              <a:t>Follow instructions in the Notice of Award.</a:t>
            </a:r>
          </a:p>
          <a:p>
            <a:pPr>
              <a:spcBef>
                <a:spcPts val="200"/>
              </a:spcBef>
              <a:spcAft>
                <a:spcPts val="200"/>
              </a:spcAft>
            </a:pPr>
            <a:r>
              <a:rPr lang="en-US" altLang="en-US" dirty="0"/>
              <a:t>Provide requested reporting contact information.</a:t>
            </a:r>
          </a:p>
          <a:p>
            <a:pPr lvl="1">
              <a:spcBef>
                <a:spcPts val="200"/>
              </a:spcBef>
              <a:spcAft>
                <a:spcPts val="200"/>
              </a:spcAft>
              <a:defRPr/>
            </a:pPr>
            <a:r>
              <a:rPr lang="en-US" altLang="en-US" sz="2200" dirty="0"/>
              <a:t>An e-mail is sent to primary contact with password and PIN.</a:t>
            </a:r>
          </a:p>
          <a:p>
            <a:pPr>
              <a:spcBef>
                <a:spcPts val="200"/>
              </a:spcBef>
              <a:spcAft>
                <a:spcPts val="200"/>
              </a:spcAft>
            </a:pPr>
            <a:r>
              <a:rPr lang="en-US" altLang="en-US" dirty="0"/>
              <a:t>System is user-friendly and provides guidance to assist user in completing the ETA 9130 form.</a:t>
            </a:r>
          </a:p>
          <a:p>
            <a:pPr lvl="1">
              <a:spcBef>
                <a:spcPts val="200"/>
              </a:spcBef>
              <a:spcAft>
                <a:spcPts val="200"/>
              </a:spcAft>
              <a:defRPr/>
            </a:pPr>
            <a:r>
              <a:rPr lang="en-US" altLang="en-US" sz="2200" dirty="0"/>
              <a:t>System edits – hard and soft.</a:t>
            </a:r>
          </a:p>
          <a:p>
            <a:pPr>
              <a:spcBef>
                <a:spcPts val="200"/>
              </a:spcBef>
              <a:spcAft>
                <a:spcPts val="200"/>
              </a:spcAft>
              <a:defRPr/>
            </a:pPr>
            <a:r>
              <a:rPr lang="en-US" altLang="en-US" dirty="0"/>
              <a:t>Passwords and PINS.</a:t>
            </a:r>
          </a:p>
          <a:p>
            <a:pPr lvl="1">
              <a:spcBef>
                <a:spcPts val="200"/>
              </a:spcBef>
              <a:spcAft>
                <a:spcPts val="200"/>
              </a:spcAft>
              <a:defRPr/>
            </a:pPr>
            <a:r>
              <a:rPr lang="en-US" sz="2200" dirty="0"/>
              <a:t>Password issued to access system and enter data.</a:t>
            </a:r>
          </a:p>
          <a:p>
            <a:pPr lvl="1">
              <a:spcBef>
                <a:spcPts val="200"/>
              </a:spcBef>
              <a:spcAft>
                <a:spcPts val="200"/>
              </a:spcAft>
              <a:defRPr/>
            </a:pPr>
            <a:r>
              <a:rPr lang="en-US" sz="2200" dirty="0"/>
              <a:t>PIN issued to certify data.</a:t>
            </a:r>
          </a:p>
          <a:p>
            <a:pPr lvl="1">
              <a:spcBef>
                <a:spcPts val="200"/>
              </a:spcBef>
              <a:spcAft>
                <a:spcPts val="200"/>
              </a:spcAft>
              <a:defRPr/>
            </a:pPr>
            <a:r>
              <a:rPr lang="en-US" sz="2200" dirty="0"/>
              <a:t>Instructions link provides information on how to use system.</a:t>
            </a:r>
          </a:p>
          <a:p>
            <a:pPr marL="457200" lvl="1" indent="0">
              <a:spcBef>
                <a:spcPts val="200"/>
              </a:spcBef>
              <a:spcAft>
                <a:spcPts val="200"/>
              </a:spcAft>
              <a:buNone/>
              <a:defRPr/>
            </a:pPr>
            <a:endParaRPr lang="en-US" altLang="en-US" sz="600" dirty="0"/>
          </a:p>
          <a:p>
            <a:pPr marL="0" lvl="1" indent="0">
              <a:spcBef>
                <a:spcPts val="200"/>
              </a:spcBef>
              <a:spcAft>
                <a:spcPts val="200"/>
              </a:spcAft>
              <a:buNone/>
              <a:defRPr/>
            </a:pPr>
            <a:r>
              <a:rPr lang="en-US" altLang="en-US" dirty="0">
                <a:solidFill>
                  <a:srgbClr val="D93E0D"/>
                </a:solidFill>
                <a:hlinkClick r:id="rId3"/>
              </a:rPr>
              <a:t>https://www.dol.gov/sites/dolgov/files/ETA/grants/pdfs/FSR_eform.pdf</a:t>
            </a:r>
            <a:endParaRPr lang="en-US" sz="2000" dirty="0">
              <a:solidFill>
                <a:srgbClr val="D93E0D"/>
              </a:solidFill>
            </a:endParaRPr>
          </a:p>
        </p:txBody>
      </p:sp>
    </p:spTree>
    <p:extLst>
      <p:ext uri="{BB962C8B-B14F-4D97-AF65-F5344CB8AC3E}">
        <p14:creationId xmlns:p14="http://schemas.microsoft.com/office/powerpoint/2010/main" val="3232496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3116EC-D0F3-9AB9-1111-28FEE514B707}"/>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15</a:t>
            </a:fld>
            <a:endParaRPr lang="en-US" dirty="0"/>
          </a:p>
        </p:txBody>
      </p:sp>
      <p:sp>
        <p:nvSpPr>
          <p:cNvPr id="2" name="Title 1">
            <a:extLst>
              <a:ext uri="{FF2B5EF4-FFF2-40B4-BE49-F238E27FC236}">
                <a16:creationId xmlns:a16="http://schemas.microsoft.com/office/drawing/2014/main" id="{19C3E11C-7EB9-79B3-1067-8613D86075FC}"/>
              </a:ext>
            </a:extLst>
          </p:cNvPr>
          <p:cNvSpPr>
            <a:spLocks noGrp="1"/>
          </p:cNvSpPr>
          <p:nvPr>
            <p:ph type="title"/>
          </p:nvPr>
        </p:nvSpPr>
        <p:spPr/>
        <p:txBody>
          <a:bodyPr/>
          <a:lstStyle/>
          <a:p>
            <a:r>
              <a:rPr lang="en-US" dirty="0"/>
              <a:t>Check Your Knowledge in 60 Seconds</a:t>
            </a:r>
          </a:p>
        </p:txBody>
      </p:sp>
      <p:sp>
        <p:nvSpPr>
          <p:cNvPr id="6" name="Content Placeholder 2">
            <a:extLst>
              <a:ext uri="{FF2B5EF4-FFF2-40B4-BE49-F238E27FC236}">
                <a16:creationId xmlns:a16="http://schemas.microsoft.com/office/drawing/2014/main" id="{4ADD3724-25B8-58C6-623F-BF915DEE1FBA}"/>
              </a:ext>
            </a:extLst>
          </p:cNvPr>
          <p:cNvSpPr txBox="1">
            <a:spLocks/>
          </p:cNvSpPr>
          <p:nvPr/>
        </p:nvSpPr>
        <p:spPr>
          <a:xfrm>
            <a:off x="518160" y="1419224"/>
            <a:ext cx="8440247" cy="4767263"/>
          </a:xfrm>
          <a:prstGeom prst="rect">
            <a:avLst/>
          </a:prstGeom>
        </p:spPr>
        <p:txBody>
          <a:bodyPr vert="horz" lIns="91440" tIns="45720" rIns="91440" bIns="45720" rtlCol="0">
            <a:noAutofit/>
          </a:bodyPr>
          <a:lstStyle>
            <a:lvl1pPr marL="461963" indent="-461963" algn="l" defTabSz="914400" rtl="0" eaLnBrk="1" latinLnBrk="0" hangingPunct="1">
              <a:lnSpc>
                <a:spcPct val="100000"/>
              </a:lnSpc>
              <a:spcBef>
                <a:spcPts val="600"/>
              </a:spcBef>
              <a:spcAft>
                <a:spcPts val="600"/>
              </a:spcAft>
              <a:buClr>
                <a:srgbClr val="F15D28"/>
              </a:buClr>
              <a:buFont typeface="Wingdings 2" panose="05020102010507070707" pitchFamily="18" charset="2"/>
              <a:buChar char="¾"/>
              <a:defRPr sz="2800" kern="1200">
                <a:solidFill>
                  <a:schemeClr val="tx1"/>
                </a:solidFill>
                <a:latin typeface="Segoe UI" panose="020B0502040204020203" pitchFamily="34" charset="0"/>
                <a:ea typeface="+mn-ea"/>
                <a:cs typeface="Segoe UI" panose="020B0502040204020203" pitchFamily="34" charset="0"/>
              </a:defRPr>
            </a:lvl1pPr>
            <a:lvl2pPr marL="747713" indent="-290513" algn="l" defTabSz="914400" rtl="0" eaLnBrk="1" latinLnBrk="0" hangingPunct="1">
              <a:lnSpc>
                <a:spcPct val="100000"/>
              </a:lnSpc>
              <a:spcBef>
                <a:spcPts val="600"/>
              </a:spcBef>
              <a:spcAft>
                <a:spcPts val="600"/>
              </a:spcAft>
              <a:buClr>
                <a:srgbClr val="4374B7"/>
              </a:buClr>
              <a:buSzPct val="80000"/>
              <a:buFont typeface="Symbol" panose="05050102010706020507" pitchFamily="18" charset="2"/>
              <a:buChar char="·"/>
              <a:defRPr sz="24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lnSpc>
                <a:spcPct val="100000"/>
              </a:lnSpc>
              <a:spcBef>
                <a:spcPts val="600"/>
              </a:spcBef>
              <a:spcAft>
                <a:spcPts val="600"/>
              </a:spcAft>
              <a:buClr>
                <a:srgbClr val="811120"/>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5000"/>
              </a:lnSpc>
              <a:spcBef>
                <a:spcPts val="600"/>
              </a:spcBef>
              <a:buClr>
                <a:srgbClr val="F05D2F"/>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5000"/>
              </a:lnSpc>
              <a:spcBef>
                <a:spcPts val="600"/>
              </a:spcBef>
              <a:buClr>
                <a:srgbClr val="F05D2F"/>
              </a:buClr>
              <a:buFont typeface="Courier New" panose="02070309020205020404" pitchFamily="49" charset="0"/>
              <a:buChar char="o"/>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rgbClr val="E1511F"/>
                </a:solidFill>
              </a:rPr>
              <a:t>Answer True or False</a:t>
            </a:r>
          </a:p>
          <a:p>
            <a:pPr marL="514350" indent="-514350">
              <a:buClr>
                <a:srgbClr val="D93E0D"/>
              </a:buClr>
              <a:buFont typeface="+mj-lt"/>
              <a:buAutoNum type="arabicPeriod"/>
            </a:pPr>
            <a:r>
              <a:rPr lang="en-US" altLang="en-US" sz="2400" dirty="0"/>
              <a:t>If the accounting system is on a cash basis, accrual reporting is not required. </a:t>
            </a:r>
            <a:endParaRPr lang="en-US" sz="2400" dirty="0"/>
          </a:p>
          <a:p>
            <a:pPr marL="514350" indent="-514350">
              <a:buClr>
                <a:srgbClr val="D93E0D"/>
              </a:buClr>
              <a:buFont typeface="+mj-lt"/>
              <a:buAutoNum type="arabicPeriod"/>
            </a:pPr>
            <a:r>
              <a:rPr lang="en-US" altLang="en-US" sz="2400" dirty="0"/>
              <a:t>ETA 9130 Report line 10.b, Cash Disbursements should always equal or exceed line 10.e, Federal Share of Accrued Expenditures.</a:t>
            </a:r>
          </a:p>
          <a:p>
            <a:pPr marL="514350" indent="-514350">
              <a:buClr>
                <a:srgbClr val="D93E0D"/>
              </a:buClr>
              <a:buFont typeface="+mj-lt"/>
              <a:buAutoNum type="arabicPeriod"/>
            </a:pPr>
            <a:r>
              <a:rPr lang="en-US" altLang="en-US" sz="2400" dirty="0"/>
              <a:t>Examples of accruals include salaries, goods received but invoices not paid, and goods or services received but not yet invoiced.</a:t>
            </a:r>
          </a:p>
          <a:p>
            <a:pPr marL="514350" indent="-514350">
              <a:buClr>
                <a:srgbClr val="D93E0D"/>
              </a:buClr>
              <a:buFont typeface="+mj-lt"/>
              <a:buAutoNum type="arabicPeriod"/>
            </a:pPr>
            <a:r>
              <a:rPr lang="en-US" sz="2400" dirty="0"/>
              <a:t>Program income earned on grant funds must be included on the ETA 9130 report.</a:t>
            </a:r>
          </a:p>
        </p:txBody>
      </p:sp>
      <p:pic>
        <p:nvPicPr>
          <p:cNvPr id="5" name="Content Placeholder 4">
            <a:extLst>
              <a:ext uri="{FF2B5EF4-FFF2-40B4-BE49-F238E27FC236}">
                <a16:creationId xmlns:a16="http://schemas.microsoft.com/office/drawing/2014/main" id="{F9E8CEEB-E433-9ECA-3329-669813668A3B}"/>
              </a:ext>
              <a:ext uri="{C183D7F6-B498-43B3-948B-1728B52AA6E4}">
                <adec:decorative xmlns:adec="http://schemas.microsoft.com/office/drawing/2017/decorative" val="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3665" b="16223"/>
          <a:stretch/>
        </p:blipFill>
        <p:spPr>
          <a:xfrm>
            <a:off x="8639507" y="3419273"/>
            <a:ext cx="3552493" cy="2872740"/>
          </a:xfrm>
        </p:spPr>
      </p:pic>
    </p:spTree>
    <p:extLst>
      <p:ext uri="{BB962C8B-B14F-4D97-AF65-F5344CB8AC3E}">
        <p14:creationId xmlns:p14="http://schemas.microsoft.com/office/powerpoint/2010/main" val="1768638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569B82-3D66-664D-0968-82BDFF8ECE1E}"/>
              </a:ext>
              <a:ext uri="{C183D7F6-B498-43B3-948B-1728B52AA6E4}">
                <adec:decorative xmlns:adec="http://schemas.microsoft.com/office/drawing/2017/decorative" val="1"/>
              </a:ext>
            </a:extLst>
          </p:cNvPr>
          <p:cNvSpPr>
            <a:spLocks noGrp="1"/>
          </p:cNvSpPr>
          <p:nvPr>
            <p:ph type="sldNum" sz="quarter" idx="4"/>
          </p:nvPr>
        </p:nvSpPr>
        <p:spPr/>
        <p:txBody>
          <a:bodyPr/>
          <a:lstStyle/>
          <a:p>
            <a:fld id="{AEF1280C-1E94-430E-A516-D051ECA45720}" type="slidenum">
              <a:rPr lang="en-US" smtClean="0"/>
              <a:pPr/>
              <a:t>16</a:t>
            </a:fld>
            <a:endParaRPr lang="en-US" dirty="0"/>
          </a:p>
        </p:txBody>
      </p:sp>
      <p:sp>
        <p:nvSpPr>
          <p:cNvPr id="5" name="Title 4">
            <a:extLst>
              <a:ext uri="{FF2B5EF4-FFF2-40B4-BE49-F238E27FC236}">
                <a16:creationId xmlns:a16="http://schemas.microsoft.com/office/drawing/2014/main" id="{C76076C6-D8AF-F5A8-4C2B-6C73CE5A9065}"/>
              </a:ext>
            </a:extLst>
          </p:cNvPr>
          <p:cNvSpPr>
            <a:spLocks noGrp="1"/>
          </p:cNvSpPr>
          <p:nvPr>
            <p:ph type="ctrTitle"/>
          </p:nvPr>
        </p:nvSpPr>
        <p:spPr/>
        <p:txBody>
          <a:bodyPr>
            <a:normAutofit/>
          </a:bodyPr>
          <a:lstStyle/>
          <a:p>
            <a:r>
              <a:rPr lang="en-US" sz="6000" dirty="0"/>
              <a:t>ETA-9130 Reporting Elements</a:t>
            </a:r>
          </a:p>
        </p:txBody>
      </p:sp>
    </p:spTree>
    <p:extLst>
      <p:ext uri="{BB962C8B-B14F-4D97-AF65-F5344CB8AC3E}">
        <p14:creationId xmlns:p14="http://schemas.microsoft.com/office/powerpoint/2010/main" val="1081969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E98AAD-EA83-DCAD-8B9E-ABD4E5228CCB}"/>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t>17</a:t>
            </a:fld>
            <a:endParaRPr lang="en-US" dirty="0"/>
          </a:p>
        </p:txBody>
      </p:sp>
      <p:sp>
        <p:nvSpPr>
          <p:cNvPr id="5" name="Title 4">
            <a:extLst>
              <a:ext uri="{FF2B5EF4-FFF2-40B4-BE49-F238E27FC236}">
                <a16:creationId xmlns:a16="http://schemas.microsoft.com/office/drawing/2014/main" id="{61922F31-254A-7A48-6A1A-CF2196CD9778}"/>
              </a:ext>
            </a:extLst>
          </p:cNvPr>
          <p:cNvSpPr>
            <a:spLocks noGrp="1"/>
          </p:cNvSpPr>
          <p:nvPr>
            <p:ph type="title"/>
          </p:nvPr>
        </p:nvSpPr>
        <p:spPr/>
        <p:txBody>
          <a:bodyPr>
            <a:normAutofit fontScale="90000"/>
          </a:bodyPr>
          <a:lstStyle/>
          <a:p>
            <a:r>
              <a:rPr lang="en-US" altLang="en-US" dirty="0">
                <a:ea typeface="MS PGothic" charset="-128"/>
              </a:rPr>
              <a:t>Main Sections of the </a:t>
            </a:r>
            <a:br>
              <a:rPr lang="en-US" altLang="en-US" dirty="0">
                <a:ea typeface="MS PGothic" charset="-128"/>
              </a:rPr>
            </a:br>
            <a:r>
              <a:rPr lang="en-US" altLang="en-US" dirty="0">
                <a:ea typeface="MS PGothic" charset="-128"/>
              </a:rPr>
              <a:t>ETA 9130</a:t>
            </a:r>
            <a:endParaRPr lang="en-US" dirty="0"/>
          </a:p>
        </p:txBody>
      </p:sp>
      <p:sp>
        <p:nvSpPr>
          <p:cNvPr id="3" name="Content Placeholder 2">
            <a:extLst>
              <a:ext uri="{FF2B5EF4-FFF2-40B4-BE49-F238E27FC236}">
                <a16:creationId xmlns:a16="http://schemas.microsoft.com/office/drawing/2014/main" id="{9E6CEDBC-6F4C-62BF-FEBB-5C3721A89425}"/>
              </a:ext>
            </a:extLst>
          </p:cNvPr>
          <p:cNvSpPr>
            <a:spLocks noGrp="1"/>
          </p:cNvSpPr>
          <p:nvPr>
            <p:ph sz="half" idx="1"/>
          </p:nvPr>
        </p:nvSpPr>
        <p:spPr>
          <a:xfrm>
            <a:off x="716279" y="1465943"/>
            <a:ext cx="6333878" cy="4711020"/>
          </a:xfrm>
        </p:spPr>
        <p:txBody>
          <a:bodyPr/>
          <a:lstStyle/>
          <a:p>
            <a:pPr>
              <a:lnSpc>
                <a:spcPct val="110000"/>
              </a:lnSpc>
              <a:spcBef>
                <a:spcPts val="0"/>
              </a:spcBef>
              <a:spcAft>
                <a:spcPts val="0"/>
              </a:spcAft>
              <a:defRPr/>
            </a:pPr>
            <a:r>
              <a:rPr lang="en-US" altLang="en-US" dirty="0"/>
              <a:t>Basic Information (1-9).</a:t>
            </a:r>
          </a:p>
          <a:p>
            <a:pPr>
              <a:lnSpc>
                <a:spcPct val="110000"/>
              </a:lnSpc>
              <a:spcBef>
                <a:spcPts val="0"/>
              </a:spcBef>
              <a:spcAft>
                <a:spcPts val="0"/>
              </a:spcAft>
              <a:defRPr/>
            </a:pPr>
            <a:r>
              <a:rPr lang="en-US" altLang="en-US" dirty="0"/>
              <a:t>Federal Cash Section (10a-10c).</a:t>
            </a:r>
          </a:p>
          <a:p>
            <a:pPr>
              <a:lnSpc>
                <a:spcPct val="110000"/>
              </a:lnSpc>
              <a:spcBef>
                <a:spcPts val="0"/>
              </a:spcBef>
              <a:spcAft>
                <a:spcPts val="0"/>
              </a:spcAft>
              <a:defRPr/>
            </a:pPr>
            <a:r>
              <a:rPr lang="en-US" altLang="en-US" dirty="0"/>
              <a:t>Federal Expenditures and Unobligated Balance (10d-10i).</a:t>
            </a:r>
          </a:p>
          <a:p>
            <a:pPr>
              <a:lnSpc>
                <a:spcPct val="110000"/>
              </a:lnSpc>
              <a:spcBef>
                <a:spcPts val="0"/>
              </a:spcBef>
              <a:spcAft>
                <a:spcPts val="0"/>
              </a:spcAft>
              <a:defRPr/>
            </a:pPr>
            <a:r>
              <a:rPr lang="en-US" altLang="en-US" dirty="0"/>
              <a:t>Recipient Share (10j-10l).</a:t>
            </a:r>
          </a:p>
          <a:p>
            <a:pPr>
              <a:lnSpc>
                <a:spcPct val="110000"/>
              </a:lnSpc>
              <a:spcBef>
                <a:spcPts val="0"/>
              </a:spcBef>
              <a:spcAft>
                <a:spcPts val="0"/>
              </a:spcAft>
              <a:defRPr/>
            </a:pPr>
            <a:r>
              <a:rPr lang="en-US" altLang="en-US" dirty="0"/>
              <a:t>Program Income (10m-10o).</a:t>
            </a:r>
          </a:p>
          <a:p>
            <a:pPr>
              <a:lnSpc>
                <a:spcPct val="110000"/>
              </a:lnSpc>
              <a:spcBef>
                <a:spcPts val="0"/>
              </a:spcBef>
              <a:spcAft>
                <a:spcPts val="0"/>
              </a:spcAft>
              <a:defRPr/>
            </a:pPr>
            <a:r>
              <a:rPr lang="en-US" altLang="en-US" dirty="0"/>
              <a:t>Additional Expenditure Data Required (11).</a:t>
            </a:r>
          </a:p>
          <a:p>
            <a:pPr>
              <a:lnSpc>
                <a:spcPct val="110000"/>
              </a:lnSpc>
              <a:spcBef>
                <a:spcPts val="0"/>
              </a:spcBef>
              <a:spcAft>
                <a:spcPts val="0"/>
              </a:spcAft>
              <a:defRPr/>
            </a:pPr>
            <a:r>
              <a:rPr lang="en-US" altLang="en-US" dirty="0"/>
              <a:t>Remarks (12).</a:t>
            </a:r>
          </a:p>
          <a:p>
            <a:pPr>
              <a:lnSpc>
                <a:spcPct val="110000"/>
              </a:lnSpc>
              <a:spcBef>
                <a:spcPts val="0"/>
              </a:spcBef>
              <a:spcAft>
                <a:spcPts val="0"/>
              </a:spcAft>
              <a:defRPr/>
            </a:pPr>
            <a:r>
              <a:rPr lang="en-US" altLang="en-US" dirty="0"/>
              <a:t>Indirect Expenditures (13a-13g).</a:t>
            </a:r>
          </a:p>
          <a:p>
            <a:pPr>
              <a:lnSpc>
                <a:spcPct val="110000"/>
              </a:lnSpc>
              <a:spcBef>
                <a:spcPts val="0"/>
              </a:spcBef>
              <a:spcAft>
                <a:spcPts val="0"/>
              </a:spcAft>
              <a:defRPr/>
            </a:pPr>
            <a:r>
              <a:rPr lang="en-US" altLang="en-US" dirty="0"/>
              <a:t>Certification (14).</a:t>
            </a:r>
            <a:endParaRPr lang="en-US" altLang="en-US" dirty="0">
              <a:ea typeface="MS PGothic" charset="-128"/>
            </a:endParaRPr>
          </a:p>
        </p:txBody>
      </p:sp>
      <p:pic>
        <p:nvPicPr>
          <p:cNvPr id="8" name="Picture 7" descr="Screenshot of DOL/ETA Financial Report Form">
            <a:extLst>
              <a:ext uri="{FF2B5EF4-FFF2-40B4-BE49-F238E27FC236}">
                <a16:creationId xmlns:a16="http://schemas.microsoft.com/office/drawing/2014/main" id="{541310AD-673D-E75C-89D7-DC1E2D7FC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4381" y="0"/>
            <a:ext cx="5295900" cy="6324600"/>
          </a:xfrm>
          <a:prstGeom prst="rect">
            <a:avLst/>
          </a:prstGeom>
        </p:spPr>
      </p:pic>
    </p:spTree>
    <p:extLst>
      <p:ext uri="{BB962C8B-B14F-4D97-AF65-F5344CB8AC3E}">
        <p14:creationId xmlns:p14="http://schemas.microsoft.com/office/powerpoint/2010/main" val="695564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18</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fontScale="90000"/>
          </a:bodyPr>
          <a:lstStyle/>
          <a:p>
            <a:r>
              <a:rPr lang="en-US" altLang="en-US" dirty="0"/>
              <a:t>ETA-9130 Report Basic Information (Line Items 1 – 9)</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80" y="1465943"/>
            <a:ext cx="5303520" cy="2734268"/>
          </a:xfrm>
        </p:spPr>
        <p:txBody>
          <a:bodyPr/>
          <a:lstStyle/>
          <a:p>
            <a:pPr>
              <a:buFont typeface="+mj-lt"/>
              <a:buAutoNum type="arabicPeriod"/>
            </a:pPr>
            <a:r>
              <a:rPr lang="en-US" sz="2600" dirty="0"/>
              <a:t>Federal Agency.</a:t>
            </a:r>
          </a:p>
          <a:p>
            <a:pPr>
              <a:buFont typeface="+mj-lt"/>
              <a:buAutoNum type="arabicPeriod"/>
            </a:pPr>
            <a:r>
              <a:rPr lang="en-US" sz="2600" dirty="0"/>
              <a:t>Federal Grant Number.</a:t>
            </a:r>
          </a:p>
          <a:p>
            <a:pPr>
              <a:buFont typeface="+mj-lt"/>
              <a:buAutoNum type="arabicPeriod"/>
            </a:pPr>
            <a:r>
              <a:rPr lang="en-US" sz="2600" dirty="0"/>
              <a:t>Recipient Organization.</a:t>
            </a:r>
          </a:p>
          <a:p>
            <a:pPr>
              <a:buFont typeface="+mj-lt"/>
              <a:buAutoNum type="arabicPeriod"/>
            </a:pPr>
            <a:r>
              <a:rPr lang="en-US" sz="2600" dirty="0"/>
              <a:t>Unique Entity Identifier / EIN.</a:t>
            </a:r>
          </a:p>
          <a:p>
            <a:pPr>
              <a:buFont typeface="+mj-lt"/>
              <a:buAutoNum type="arabicPeriod"/>
            </a:pPr>
            <a:r>
              <a:rPr lang="en-US" sz="2600" dirty="0"/>
              <a:t>Recipient Account Number.</a:t>
            </a:r>
          </a:p>
          <a:p>
            <a:pPr>
              <a:buFont typeface="+mj-lt"/>
              <a:buAutoNum type="arabicPeriod"/>
            </a:pPr>
            <a:endParaRPr lang="en-US" sz="2600" dirty="0"/>
          </a:p>
          <a:p>
            <a:pPr>
              <a:buFont typeface="+mj-lt"/>
              <a:buAutoNum type="arabicPeriod"/>
            </a:pPr>
            <a:endParaRPr lang="en-US" sz="2600" dirty="0"/>
          </a:p>
        </p:txBody>
      </p:sp>
      <p:sp>
        <p:nvSpPr>
          <p:cNvPr id="7" name="Content Placeholder 6">
            <a:extLst>
              <a:ext uri="{FF2B5EF4-FFF2-40B4-BE49-F238E27FC236}">
                <a16:creationId xmlns:a16="http://schemas.microsoft.com/office/drawing/2014/main" id="{523B501E-B85D-9DAD-B51D-E6EF34CAAFEB}"/>
              </a:ext>
            </a:extLst>
          </p:cNvPr>
          <p:cNvSpPr>
            <a:spLocks noGrp="1"/>
          </p:cNvSpPr>
          <p:nvPr>
            <p:ph sz="half" idx="2"/>
          </p:nvPr>
        </p:nvSpPr>
        <p:spPr>
          <a:xfrm>
            <a:off x="6172200" y="1465943"/>
            <a:ext cx="5303520" cy="2734268"/>
          </a:xfrm>
        </p:spPr>
        <p:txBody>
          <a:bodyPr/>
          <a:lstStyle/>
          <a:p>
            <a:pPr>
              <a:buFont typeface="+mj-lt"/>
              <a:buAutoNum type="arabicPeriod" startAt="6"/>
            </a:pPr>
            <a:r>
              <a:rPr lang="en-US" sz="2600" dirty="0"/>
              <a:t>Final Report.</a:t>
            </a:r>
          </a:p>
          <a:p>
            <a:pPr>
              <a:buFont typeface="+mj-lt"/>
              <a:buAutoNum type="arabicPeriod" startAt="6"/>
            </a:pPr>
            <a:r>
              <a:rPr lang="en-US" sz="2600" dirty="0"/>
              <a:t>Basis of Reporting.</a:t>
            </a:r>
          </a:p>
          <a:p>
            <a:pPr>
              <a:buFont typeface="+mj-lt"/>
              <a:buAutoNum type="arabicPeriod" startAt="6"/>
            </a:pPr>
            <a:r>
              <a:rPr lang="en-US" sz="2600" dirty="0"/>
              <a:t>Project Grant Period.</a:t>
            </a:r>
          </a:p>
          <a:p>
            <a:pPr>
              <a:buFont typeface="+mj-lt"/>
              <a:buAutoNum type="arabicPeriod" startAt="6"/>
            </a:pPr>
            <a:r>
              <a:rPr lang="en-US" sz="2600" dirty="0"/>
              <a:t>Reporting End Date.</a:t>
            </a:r>
          </a:p>
        </p:txBody>
      </p:sp>
      <p:pic>
        <p:nvPicPr>
          <p:cNvPr id="2" name="Picture 1" descr="Screenshot of Sections 1-9 of ETA 9130 Report.">
            <a:extLst>
              <a:ext uri="{FF2B5EF4-FFF2-40B4-BE49-F238E27FC236}">
                <a16:creationId xmlns:a16="http://schemas.microsoft.com/office/drawing/2014/main" id="{5C59D30B-7DDD-135D-FEFF-A90C25905D0D}"/>
              </a:ext>
            </a:extLst>
          </p:cNvPr>
          <p:cNvPicPr>
            <a:picLocks noChangeAspect="1"/>
          </p:cNvPicPr>
          <p:nvPr/>
        </p:nvPicPr>
        <p:blipFill>
          <a:blip r:embed="rId3"/>
          <a:stretch>
            <a:fillRect/>
          </a:stretch>
        </p:blipFill>
        <p:spPr>
          <a:xfrm>
            <a:off x="290936" y="4199553"/>
            <a:ext cx="11610127" cy="198203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08924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19</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a:bodyPr>
          <a:lstStyle/>
          <a:p>
            <a:r>
              <a:rPr lang="en-US" altLang="en-US" dirty="0"/>
              <a:t>Federal Cash (Line Items 10a – 10c)</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80" y="1465943"/>
            <a:ext cx="10985326" cy="3591302"/>
          </a:xfrm>
        </p:spPr>
        <p:txBody>
          <a:bodyPr/>
          <a:lstStyle/>
          <a:p>
            <a:pPr>
              <a:lnSpc>
                <a:spcPct val="100000"/>
              </a:lnSpc>
              <a:spcBef>
                <a:spcPts val="0"/>
              </a:spcBef>
              <a:spcAft>
                <a:spcPts val="600"/>
              </a:spcAft>
              <a:defRPr/>
            </a:pPr>
            <a:r>
              <a:rPr lang="en-US" altLang="en-US" sz="2600" dirty="0"/>
              <a:t>10a: Cash Receipts.</a:t>
            </a:r>
          </a:p>
          <a:p>
            <a:pPr lvl="1">
              <a:lnSpc>
                <a:spcPct val="100000"/>
              </a:lnSpc>
              <a:spcBef>
                <a:spcPts val="0"/>
              </a:spcBef>
              <a:defRPr/>
            </a:pPr>
            <a:r>
              <a:rPr lang="en-US" altLang="en-US" sz="2000" dirty="0"/>
              <a:t>What did you draw down from the Payment Management System (PMS) as of the report quarter end date?</a:t>
            </a:r>
          </a:p>
          <a:p>
            <a:pPr lvl="1">
              <a:lnSpc>
                <a:spcPct val="100000"/>
              </a:lnSpc>
              <a:spcBef>
                <a:spcPts val="0"/>
              </a:spcBef>
              <a:spcAft>
                <a:spcPts val="600"/>
              </a:spcAft>
              <a:defRPr/>
            </a:pPr>
            <a:r>
              <a:rPr lang="en-US" altLang="en-US" sz="2000" dirty="0"/>
              <a:t>Data pre-entered for non-formula; data must be entered for WIOA formula programs.</a:t>
            </a:r>
          </a:p>
          <a:p>
            <a:pPr>
              <a:lnSpc>
                <a:spcPct val="100000"/>
              </a:lnSpc>
              <a:spcBef>
                <a:spcPts val="0"/>
              </a:spcBef>
              <a:spcAft>
                <a:spcPts val="600"/>
              </a:spcAft>
              <a:defRPr/>
            </a:pPr>
            <a:r>
              <a:rPr lang="en-US" altLang="en-US" sz="2600" dirty="0"/>
              <a:t>10b: Cash Disbursements.</a:t>
            </a:r>
          </a:p>
          <a:p>
            <a:pPr lvl="1">
              <a:lnSpc>
                <a:spcPct val="100000"/>
              </a:lnSpc>
              <a:spcBef>
                <a:spcPts val="0"/>
              </a:spcBef>
              <a:defRPr/>
            </a:pPr>
            <a:r>
              <a:rPr lang="en-US" altLang="en-US" sz="2000" dirty="0"/>
              <a:t>What cash has been disbursed?</a:t>
            </a:r>
          </a:p>
          <a:p>
            <a:pPr lvl="1">
              <a:lnSpc>
                <a:spcPct val="100000"/>
              </a:lnSpc>
              <a:spcBef>
                <a:spcPts val="0"/>
              </a:spcBef>
              <a:spcAft>
                <a:spcPts val="600"/>
              </a:spcAft>
              <a:defRPr/>
            </a:pPr>
            <a:r>
              <a:rPr lang="en-US" altLang="en-US" sz="2000" dirty="0"/>
              <a:t>Of cash drawn down from PMS, how much has been disbursed for grant activities?</a:t>
            </a:r>
          </a:p>
          <a:p>
            <a:pPr>
              <a:lnSpc>
                <a:spcPct val="100000"/>
              </a:lnSpc>
              <a:spcBef>
                <a:spcPts val="0"/>
              </a:spcBef>
              <a:spcAft>
                <a:spcPts val="600"/>
              </a:spcAft>
              <a:defRPr/>
            </a:pPr>
            <a:r>
              <a:rPr lang="en-US" altLang="en-US" sz="2600" dirty="0"/>
              <a:t>10c: Cash on Hand.</a:t>
            </a:r>
          </a:p>
          <a:p>
            <a:pPr lvl="1">
              <a:lnSpc>
                <a:spcPct val="100000"/>
              </a:lnSpc>
              <a:spcBef>
                <a:spcPts val="0"/>
              </a:spcBef>
              <a:defRPr/>
            </a:pPr>
            <a:r>
              <a:rPr lang="en-US" altLang="en-US" sz="2000" dirty="0"/>
              <a:t>Automatic calculation.</a:t>
            </a:r>
          </a:p>
          <a:p>
            <a:pPr lvl="1">
              <a:lnSpc>
                <a:spcPct val="100000"/>
              </a:lnSpc>
              <a:spcBef>
                <a:spcPts val="0"/>
              </a:spcBef>
              <a:spcAft>
                <a:spcPts val="600"/>
              </a:spcAft>
              <a:defRPr/>
            </a:pPr>
            <a:r>
              <a:rPr lang="en-US" altLang="en-US" sz="2000" dirty="0"/>
              <a:t>Excess cash requirements apply, explain in Remarks.</a:t>
            </a:r>
          </a:p>
        </p:txBody>
      </p:sp>
      <p:pic>
        <p:nvPicPr>
          <p:cNvPr id="9" name="Picture 8" descr="Screenshot of Section 10 of the ETA 9130 Report.">
            <a:extLst>
              <a:ext uri="{FF2B5EF4-FFF2-40B4-BE49-F238E27FC236}">
                <a16:creationId xmlns:a16="http://schemas.microsoft.com/office/drawing/2014/main" id="{D8BD2CCD-3697-F3B2-4087-1C218E516DF2}"/>
              </a:ext>
            </a:extLst>
          </p:cNvPr>
          <p:cNvPicPr>
            <a:picLocks noChangeAspect="1"/>
          </p:cNvPicPr>
          <p:nvPr/>
        </p:nvPicPr>
        <p:blipFill>
          <a:blip r:embed="rId3"/>
          <a:stretch>
            <a:fillRect/>
          </a:stretch>
        </p:blipFill>
        <p:spPr>
          <a:xfrm>
            <a:off x="409712" y="5170540"/>
            <a:ext cx="11372576" cy="110807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6367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20</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altLang="en-US" dirty="0">
                <a:ea typeface="MS PGothic" charset="-128"/>
              </a:rPr>
              <a:t>Cash: Quick Tips</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1" y="1420779"/>
            <a:ext cx="10921943" cy="4756184"/>
          </a:xfrm>
        </p:spPr>
        <p:txBody>
          <a:bodyPr/>
          <a:lstStyle/>
          <a:p>
            <a:pPr lvl="0"/>
            <a:r>
              <a:rPr lang="en-US" altLang="en-US" dirty="0"/>
              <a:t>Cash disbursements (line 10b) cannot be greater than cash receipts (line 10a).</a:t>
            </a:r>
            <a:endParaRPr lang="en-US" dirty="0"/>
          </a:p>
          <a:p>
            <a:pPr lvl="0"/>
            <a:r>
              <a:rPr lang="en-US" dirty="0"/>
              <a:t>Generally, cash disbursements (line 10b) cannot be greater than federal share of expenditures (line 10e).</a:t>
            </a:r>
          </a:p>
          <a:p>
            <a:pPr lvl="0"/>
            <a:r>
              <a:rPr lang="en-US" dirty="0"/>
              <a:t>What if too much cash is drawn?</a:t>
            </a:r>
          </a:p>
          <a:p>
            <a:pPr lvl="1">
              <a:lnSpc>
                <a:spcPct val="105000"/>
              </a:lnSpc>
              <a:spcBef>
                <a:spcPts val="600"/>
              </a:spcBef>
              <a:defRPr/>
            </a:pPr>
            <a:r>
              <a:rPr lang="en-US" sz="2200" dirty="0"/>
              <a:t>Immediate needs.</a:t>
            </a:r>
          </a:p>
          <a:p>
            <a:pPr lvl="1">
              <a:lnSpc>
                <a:spcPct val="105000"/>
              </a:lnSpc>
              <a:spcBef>
                <a:spcPts val="600"/>
              </a:spcBef>
              <a:defRPr/>
            </a:pPr>
            <a:r>
              <a:rPr lang="en-US" sz="2200" dirty="0"/>
              <a:t>Returning funds to PMS or after grant has closed - </a:t>
            </a:r>
            <a:r>
              <a:rPr lang="en-US" sz="2200" dirty="0">
                <a:hlinkClick r:id="rId3"/>
              </a:rPr>
              <a:t>ETA-ARTeam@dol.gov</a:t>
            </a:r>
            <a:r>
              <a:rPr lang="en-US" sz="2200" dirty="0"/>
              <a:t>.</a:t>
            </a:r>
          </a:p>
          <a:p>
            <a:r>
              <a:rPr lang="en-US" altLang="en-US" dirty="0"/>
              <a:t>Must address all issues with explanation in Section 12 Remarks.</a:t>
            </a:r>
            <a:endParaRPr lang="en-US" dirty="0"/>
          </a:p>
        </p:txBody>
      </p:sp>
      <p:sp>
        <p:nvSpPr>
          <p:cNvPr id="7" name="Speech Bubble: Rectangle 6" descr="call out bubble reads, Reminder">
            <a:extLst>
              <a:ext uri="{FF2B5EF4-FFF2-40B4-BE49-F238E27FC236}">
                <a16:creationId xmlns:a16="http://schemas.microsoft.com/office/drawing/2014/main" id="{AD950C75-D5BF-94F1-98E7-206268C8D2C8}"/>
              </a:ext>
            </a:extLst>
          </p:cNvPr>
          <p:cNvSpPr/>
          <p:nvPr/>
        </p:nvSpPr>
        <p:spPr>
          <a:xfrm>
            <a:off x="7772401" y="145465"/>
            <a:ext cx="3154362" cy="1167839"/>
          </a:xfrm>
          <a:prstGeom prst="wedgeRectCallout">
            <a:avLst/>
          </a:prstGeom>
          <a:solidFill>
            <a:schemeClr val="accent2"/>
          </a:solidFill>
          <a:ln>
            <a:solidFill>
              <a:schemeClr val="accent1">
                <a:lumMod val="5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4400" b="1" spc="50" dirty="0">
                <a:ln w="0"/>
                <a:solidFill>
                  <a:schemeClr val="bg1"/>
                </a:solidFill>
                <a:effectLst>
                  <a:innerShdw blurRad="63500" dist="50800" dir="13500000">
                    <a:srgbClr val="000000">
                      <a:alpha val="50000"/>
                    </a:srgbClr>
                  </a:innerShdw>
                </a:effectLst>
              </a:rPr>
              <a:t>REMINDER</a:t>
            </a:r>
          </a:p>
        </p:txBody>
      </p:sp>
    </p:spTree>
    <p:extLst>
      <p:ext uri="{BB962C8B-B14F-4D97-AF65-F5344CB8AC3E}">
        <p14:creationId xmlns:p14="http://schemas.microsoft.com/office/powerpoint/2010/main" val="525720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21</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altLang="en-US" dirty="0">
                <a:ea typeface="MS PGothic" charset="-128"/>
              </a:rPr>
              <a:t>Common Issues with Cash</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1" y="1420779"/>
            <a:ext cx="11153631" cy="4756184"/>
          </a:xfrm>
        </p:spPr>
        <p:txBody>
          <a:bodyPr/>
          <a:lstStyle/>
          <a:p>
            <a:r>
              <a:rPr lang="en-US" sz="2600" dirty="0"/>
              <a:t>What documentation is used to determine how much to draw down from PMS?</a:t>
            </a:r>
          </a:p>
          <a:p>
            <a:pPr lvl="1">
              <a:lnSpc>
                <a:spcPct val="114000"/>
              </a:lnSpc>
              <a:spcBef>
                <a:spcPts val="0"/>
              </a:spcBef>
              <a:spcAft>
                <a:spcPts val="0"/>
              </a:spcAft>
              <a:defRPr/>
            </a:pPr>
            <a:r>
              <a:rPr lang="en-US" sz="2000" dirty="0"/>
              <a:t>Accruals beyond immediate cash needs.</a:t>
            </a:r>
          </a:p>
          <a:p>
            <a:pPr lvl="1">
              <a:lnSpc>
                <a:spcPct val="114000"/>
              </a:lnSpc>
              <a:spcBef>
                <a:spcPts val="0"/>
              </a:spcBef>
              <a:spcAft>
                <a:spcPts val="0"/>
              </a:spcAft>
              <a:defRPr/>
            </a:pPr>
            <a:r>
              <a:rPr lang="en-US" sz="2000" dirty="0"/>
              <a:t>Use grant funds to pay for other activities.</a:t>
            </a:r>
          </a:p>
          <a:p>
            <a:r>
              <a:rPr lang="en-US" altLang="en-US" sz="2600" dirty="0"/>
              <a:t>Must deposit funds in an interest-bearing account unless the following apply (</a:t>
            </a:r>
            <a:r>
              <a:rPr lang="en-US" altLang="en-US" sz="2600" dirty="0">
                <a:hlinkClick r:id="rId3"/>
              </a:rPr>
              <a:t>2 CFR 200.305(b)(8)</a:t>
            </a:r>
            <a:r>
              <a:rPr lang="en-US" altLang="en-US" sz="2600" dirty="0"/>
              <a:t>):</a:t>
            </a:r>
          </a:p>
          <a:p>
            <a:pPr lvl="1">
              <a:lnSpc>
                <a:spcPct val="114000"/>
              </a:lnSpc>
              <a:spcBef>
                <a:spcPts val="0"/>
              </a:spcBef>
              <a:spcAft>
                <a:spcPts val="0"/>
              </a:spcAft>
            </a:pPr>
            <a:r>
              <a:rPr lang="en-US" altLang="en-US" sz="2000" dirty="0">
                <a:ea typeface="MS PGothic" charset="-128"/>
              </a:rPr>
              <a:t>Grant recipient receives less than $250,000 in Federal awards per year.</a:t>
            </a:r>
          </a:p>
          <a:p>
            <a:pPr lvl="1">
              <a:lnSpc>
                <a:spcPct val="114000"/>
              </a:lnSpc>
              <a:spcBef>
                <a:spcPts val="0"/>
              </a:spcBef>
              <a:spcAft>
                <a:spcPts val="0"/>
              </a:spcAft>
            </a:pPr>
            <a:r>
              <a:rPr lang="en-US" altLang="en-US" sz="2000" dirty="0">
                <a:ea typeface="MS PGothic" charset="-128"/>
              </a:rPr>
              <a:t>The best reasonably available interest-bearing account would not be expected to earn interest in excess of $500 per year on Federal cash balances.</a:t>
            </a:r>
          </a:p>
          <a:p>
            <a:pPr lvl="1">
              <a:lnSpc>
                <a:spcPct val="114000"/>
              </a:lnSpc>
              <a:spcBef>
                <a:spcPts val="0"/>
              </a:spcBef>
              <a:spcAft>
                <a:spcPts val="0"/>
              </a:spcAft>
            </a:pPr>
            <a:r>
              <a:rPr lang="en-US" altLang="en-US" sz="2000" dirty="0">
                <a:ea typeface="MS PGothic" charset="-128"/>
              </a:rPr>
              <a:t>The depository would require an average or minimum balance so high that it would not be feasible within the expected Federal and non-Federal cash resources.</a:t>
            </a:r>
          </a:p>
          <a:p>
            <a:pPr lvl="1">
              <a:lnSpc>
                <a:spcPct val="114000"/>
              </a:lnSpc>
              <a:spcBef>
                <a:spcPts val="0"/>
              </a:spcBef>
              <a:spcAft>
                <a:spcPts val="0"/>
              </a:spcAft>
            </a:pPr>
            <a:r>
              <a:rPr lang="en-US" altLang="en-US" sz="2000" dirty="0">
                <a:ea typeface="MS PGothic" charset="-128"/>
              </a:rPr>
              <a:t>A foreign government or banking system prohibits or precludes interest-bearing accounts.</a:t>
            </a:r>
          </a:p>
        </p:txBody>
      </p:sp>
    </p:spTree>
    <p:extLst>
      <p:ext uri="{BB962C8B-B14F-4D97-AF65-F5344CB8AC3E}">
        <p14:creationId xmlns:p14="http://schemas.microsoft.com/office/powerpoint/2010/main" val="1843321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22</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fontScale="90000"/>
          </a:bodyPr>
          <a:lstStyle/>
          <a:p>
            <a:r>
              <a:rPr lang="en-US" altLang="en-US" kern="0" dirty="0">
                <a:ea typeface="MS PGothic" charset="-128"/>
              </a:rPr>
              <a:t>Federal Expenditures and Unobligated Balance (</a:t>
            </a:r>
            <a:r>
              <a:rPr lang="en-US" altLang="en-US" dirty="0"/>
              <a:t>Line Items </a:t>
            </a:r>
            <a:r>
              <a:rPr lang="en-US" altLang="en-US" kern="0" dirty="0">
                <a:ea typeface="MS PGothic" charset="-128"/>
              </a:rPr>
              <a:t>10d – 10i)</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80" y="1465943"/>
            <a:ext cx="5455920" cy="2734268"/>
          </a:xfrm>
        </p:spPr>
        <p:txBody>
          <a:bodyPr/>
          <a:lstStyle/>
          <a:p>
            <a:r>
              <a:rPr lang="en-US" sz="2600" dirty="0"/>
              <a:t>10d. Federal Funds Authorized.</a:t>
            </a:r>
          </a:p>
          <a:p>
            <a:r>
              <a:rPr lang="en-US" sz="2600" dirty="0"/>
              <a:t>10e. Federal Share of Expenditures.</a:t>
            </a:r>
          </a:p>
          <a:p>
            <a:r>
              <a:rPr lang="en-US" sz="2600" dirty="0"/>
              <a:t>10f. Administrative Expenditures.</a:t>
            </a:r>
          </a:p>
          <a:p>
            <a:pPr>
              <a:buFont typeface="+mj-lt"/>
              <a:buAutoNum type="arabicPeriod"/>
            </a:pPr>
            <a:endParaRPr lang="en-US" sz="2600" dirty="0"/>
          </a:p>
        </p:txBody>
      </p:sp>
      <p:sp>
        <p:nvSpPr>
          <p:cNvPr id="7" name="Content Placeholder 6">
            <a:extLst>
              <a:ext uri="{FF2B5EF4-FFF2-40B4-BE49-F238E27FC236}">
                <a16:creationId xmlns:a16="http://schemas.microsoft.com/office/drawing/2014/main" id="{523B501E-B85D-9DAD-B51D-E6EF34CAAFEB}"/>
              </a:ext>
            </a:extLst>
          </p:cNvPr>
          <p:cNvSpPr>
            <a:spLocks noGrp="1"/>
          </p:cNvSpPr>
          <p:nvPr>
            <p:ph sz="half" idx="2"/>
          </p:nvPr>
        </p:nvSpPr>
        <p:spPr>
          <a:xfrm>
            <a:off x="6172200" y="1465943"/>
            <a:ext cx="5303520" cy="2734268"/>
          </a:xfrm>
        </p:spPr>
        <p:txBody>
          <a:bodyPr/>
          <a:lstStyle/>
          <a:p>
            <a:r>
              <a:rPr lang="en-US" sz="2600" dirty="0"/>
              <a:t>10g. Unliquidated Obligations.</a:t>
            </a:r>
          </a:p>
          <a:p>
            <a:r>
              <a:rPr lang="en-US" sz="2600" dirty="0"/>
              <a:t>10h. Total Federal Obligations.</a:t>
            </a:r>
          </a:p>
          <a:p>
            <a:r>
              <a:rPr lang="en-US" sz="2600" dirty="0"/>
              <a:t>10i. Unobligated Balance.</a:t>
            </a:r>
          </a:p>
        </p:txBody>
      </p:sp>
      <p:pic>
        <p:nvPicPr>
          <p:cNvPr id="3" name="Picture 2" descr="Screenshot of Section 10d-10i of the ETA 9130 Report&#10;">
            <a:extLst>
              <a:ext uri="{FF2B5EF4-FFF2-40B4-BE49-F238E27FC236}">
                <a16:creationId xmlns:a16="http://schemas.microsoft.com/office/drawing/2014/main" id="{1735090C-CF06-8A32-AC9C-840CB11C8CFF}"/>
              </a:ext>
            </a:extLst>
          </p:cNvPr>
          <p:cNvPicPr>
            <a:picLocks noChangeAspect="1"/>
          </p:cNvPicPr>
          <p:nvPr/>
        </p:nvPicPr>
        <p:blipFill>
          <a:blip r:embed="rId3"/>
          <a:stretch>
            <a:fillRect/>
          </a:stretch>
        </p:blipFill>
        <p:spPr>
          <a:xfrm>
            <a:off x="340574" y="3798277"/>
            <a:ext cx="11510852" cy="176401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5142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23</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fontScale="90000"/>
          </a:bodyPr>
          <a:lstStyle/>
          <a:p>
            <a:r>
              <a:rPr lang="en-US" altLang="en-US" dirty="0">
                <a:ea typeface="MS PGothic" charset="-128"/>
              </a:rPr>
              <a:t>Federal Share of Expenditures (</a:t>
            </a:r>
            <a:r>
              <a:rPr lang="en-US" altLang="en-US" dirty="0"/>
              <a:t>Line Item</a:t>
            </a:r>
            <a:r>
              <a:rPr lang="en-US" altLang="en-US" dirty="0">
                <a:ea typeface="MS PGothic" charset="-128"/>
              </a:rPr>
              <a:t> 10e)</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pPr>
              <a:lnSpc>
                <a:spcPct val="105000"/>
              </a:lnSpc>
            </a:pPr>
            <a:r>
              <a:rPr lang="en-US" altLang="en-US" dirty="0"/>
              <a:t>Line 10e includes actual cash paid out plus the value of all goods/services received but not yet paid.</a:t>
            </a:r>
            <a:endParaRPr lang="en-US" dirty="0"/>
          </a:p>
          <a:p>
            <a:pPr>
              <a:lnSpc>
                <a:spcPct val="105000"/>
              </a:lnSpc>
            </a:pPr>
            <a:r>
              <a:rPr lang="en-US" altLang="en-US" dirty="0"/>
              <a:t>Cannot exceed 10d (Federal funds) – hard edit.</a:t>
            </a:r>
          </a:p>
          <a:p>
            <a:pPr>
              <a:lnSpc>
                <a:spcPct val="105000"/>
              </a:lnSpc>
              <a:defRPr/>
            </a:pPr>
            <a:r>
              <a:rPr lang="en-US" altLang="en-US" dirty="0"/>
              <a:t>Will usually be greater than 10b.</a:t>
            </a:r>
          </a:p>
          <a:p>
            <a:pPr>
              <a:lnSpc>
                <a:spcPct val="105000"/>
              </a:lnSpc>
              <a:defRPr/>
            </a:pPr>
            <a:r>
              <a:rPr lang="en-US" altLang="en-US" dirty="0"/>
              <a:t>Net of refunds, rebates, and credits.</a:t>
            </a:r>
          </a:p>
          <a:p>
            <a:pPr>
              <a:lnSpc>
                <a:spcPct val="105000"/>
              </a:lnSpc>
              <a:defRPr/>
            </a:pPr>
            <a:r>
              <a:rPr lang="en-US" altLang="en-US" dirty="0"/>
              <a:t>If less than the prior reported cumulative amount.</a:t>
            </a:r>
          </a:p>
          <a:p>
            <a:pPr lvl="1">
              <a:lnSpc>
                <a:spcPct val="105000"/>
              </a:lnSpc>
              <a:defRPr/>
            </a:pPr>
            <a:r>
              <a:rPr lang="en-US" altLang="en-US" dirty="0"/>
              <a:t>Soft edit, caution, remarks must include explanations.</a:t>
            </a:r>
            <a:endParaRPr lang="en-US" altLang="en-US" dirty="0">
              <a:ea typeface="MS PGothic" charset="-128"/>
            </a:endParaRPr>
          </a:p>
          <a:p>
            <a:endParaRPr lang="en-US" dirty="0"/>
          </a:p>
        </p:txBody>
      </p:sp>
    </p:spTree>
    <p:extLst>
      <p:ext uri="{BB962C8B-B14F-4D97-AF65-F5344CB8AC3E}">
        <p14:creationId xmlns:p14="http://schemas.microsoft.com/office/powerpoint/2010/main" val="1100553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24</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altLang="en-US" dirty="0">
                <a:ea typeface="MS PGothic" charset="-128"/>
              </a:rPr>
              <a:t>Expenditure: Quick Tips</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2" y="1420779"/>
            <a:ext cx="10232968" cy="4756184"/>
          </a:xfrm>
        </p:spPr>
        <p:txBody>
          <a:bodyPr/>
          <a:lstStyle/>
          <a:p>
            <a:pPr lvl="0"/>
            <a:r>
              <a:rPr lang="en-US" altLang="en-US" dirty="0"/>
              <a:t>Examples of accruals: </a:t>
            </a:r>
          </a:p>
          <a:p>
            <a:pPr lvl="1">
              <a:lnSpc>
                <a:spcPct val="114000"/>
              </a:lnSpc>
              <a:spcBef>
                <a:spcPts val="0"/>
              </a:spcBef>
              <a:spcAft>
                <a:spcPts val="0"/>
              </a:spcAft>
              <a:defRPr/>
            </a:pPr>
            <a:r>
              <a:rPr lang="en-US" altLang="en-US" sz="2000" dirty="0"/>
              <a:t>Salaries.</a:t>
            </a:r>
          </a:p>
          <a:p>
            <a:pPr lvl="1">
              <a:lnSpc>
                <a:spcPct val="114000"/>
              </a:lnSpc>
              <a:spcBef>
                <a:spcPts val="0"/>
              </a:spcBef>
              <a:spcAft>
                <a:spcPts val="0"/>
              </a:spcAft>
              <a:defRPr/>
            </a:pPr>
            <a:r>
              <a:rPr lang="en-US" altLang="en-US" sz="2000" dirty="0"/>
              <a:t>Goods received, but invoices not paid.</a:t>
            </a:r>
          </a:p>
          <a:p>
            <a:pPr lvl="1">
              <a:lnSpc>
                <a:spcPct val="114000"/>
              </a:lnSpc>
              <a:spcBef>
                <a:spcPts val="0"/>
              </a:spcBef>
              <a:spcAft>
                <a:spcPts val="0"/>
              </a:spcAft>
              <a:defRPr/>
            </a:pPr>
            <a:r>
              <a:rPr lang="en-US" altLang="en-US" sz="2000" dirty="0"/>
              <a:t>Goods or services received, but not yet invoiced.</a:t>
            </a:r>
          </a:p>
          <a:p>
            <a:r>
              <a:rPr lang="en-US" altLang="en-US" dirty="0"/>
              <a:t>NOT Accruals: </a:t>
            </a:r>
          </a:p>
          <a:p>
            <a:pPr lvl="1">
              <a:lnSpc>
                <a:spcPct val="114000"/>
              </a:lnSpc>
              <a:spcBef>
                <a:spcPts val="0"/>
              </a:spcBef>
              <a:spcAft>
                <a:spcPts val="0"/>
              </a:spcAft>
              <a:defRPr/>
            </a:pPr>
            <a:r>
              <a:rPr lang="en-US" altLang="en-US" sz="2000" dirty="0"/>
              <a:t>Orders placed but not yet received.</a:t>
            </a:r>
          </a:p>
          <a:p>
            <a:pPr lvl="1">
              <a:lnSpc>
                <a:spcPct val="114000"/>
              </a:lnSpc>
              <a:spcBef>
                <a:spcPts val="0"/>
              </a:spcBef>
              <a:spcAft>
                <a:spcPts val="0"/>
              </a:spcAft>
              <a:defRPr/>
            </a:pPr>
            <a:r>
              <a:rPr lang="en-US" altLang="en-US" sz="2000" dirty="0"/>
              <a:t>Obligations.</a:t>
            </a:r>
          </a:p>
          <a:p>
            <a:pPr lvl="1">
              <a:lnSpc>
                <a:spcPct val="114000"/>
              </a:lnSpc>
              <a:spcBef>
                <a:spcPts val="0"/>
              </a:spcBef>
              <a:spcAft>
                <a:spcPts val="0"/>
              </a:spcAft>
              <a:defRPr/>
            </a:pPr>
            <a:r>
              <a:rPr lang="en-US" altLang="en-US" sz="2000" dirty="0"/>
              <a:t>Encumbrances.</a:t>
            </a:r>
          </a:p>
          <a:p>
            <a:pPr lvl="0"/>
            <a:r>
              <a:rPr lang="en-US" altLang="en-US" dirty="0"/>
              <a:t>Accruals can be estimations.</a:t>
            </a:r>
          </a:p>
          <a:p>
            <a:pPr lvl="1"/>
            <a:r>
              <a:rPr lang="en-US" sz="2000" dirty="0"/>
              <a:t>If accruals for estimates are recorded in the accounting system as accruals, they must be reversed in the following reporting period to avoid over reporting of expenditures.</a:t>
            </a:r>
          </a:p>
        </p:txBody>
      </p:sp>
      <p:sp>
        <p:nvSpPr>
          <p:cNvPr id="6" name="Speech Bubble: Rectangle 5">
            <a:extLst>
              <a:ext uri="{FF2B5EF4-FFF2-40B4-BE49-F238E27FC236}">
                <a16:creationId xmlns:a16="http://schemas.microsoft.com/office/drawing/2014/main" id="{F1E1A242-4FA8-86FD-61C9-8C214DE6E522}"/>
              </a:ext>
            </a:extLst>
          </p:cNvPr>
          <p:cNvSpPr/>
          <p:nvPr/>
        </p:nvSpPr>
        <p:spPr>
          <a:xfrm>
            <a:off x="7772401" y="145465"/>
            <a:ext cx="3154362" cy="1167839"/>
          </a:xfrm>
          <a:prstGeom prst="wedgeRectCallout">
            <a:avLst/>
          </a:prstGeom>
          <a:solidFill>
            <a:schemeClr val="accent2"/>
          </a:solidFill>
          <a:ln>
            <a:solidFill>
              <a:schemeClr val="accent1">
                <a:lumMod val="5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4400" b="1" spc="50" dirty="0">
                <a:ln w="0"/>
                <a:solidFill>
                  <a:schemeClr val="bg1"/>
                </a:solidFill>
                <a:effectLst>
                  <a:innerShdw blurRad="63500" dist="50800" dir="13500000">
                    <a:srgbClr val="000000">
                      <a:alpha val="50000"/>
                    </a:srgbClr>
                  </a:innerShdw>
                </a:effectLst>
              </a:rPr>
              <a:t>REMINDER</a:t>
            </a:r>
          </a:p>
        </p:txBody>
      </p:sp>
    </p:spTree>
    <p:extLst>
      <p:ext uri="{BB962C8B-B14F-4D97-AF65-F5344CB8AC3E}">
        <p14:creationId xmlns:p14="http://schemas.microsoft.com/office/powerpoint/2010/main" val="914970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25</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dirty="0"/>
              <a:t>Common Issues with Expenditures</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r>
              <a:rPr lang="en-US" altLang="en-US" dirty="0"/>
              <a:t>Accruals are underreported.</a:t>
            </a:r>
          </a:p>
          <a:p>
            <a:pPr lvl="1">
              <a:lnSpc>
                <a:spcPct val="105000"/>
              </a:lnSpc>
            </a:pPr>
            <a:r>
              <a:rPr lang="en-US" altLang="en-US" sz="2800" dirty="0"/>
              <a:t>Grant recipients do not include all accruals.</a:t>
            </a:r>
          </a:p>
          <a:p>
            <a:pPr lvl="2">
              <a:lnSpc>
                <a:spcPct val="105000"/>
              </a:lnSpc>
            </a:pPr>
            <a:r>
              <a:rPr lang="en-US" altLang="en-US" sz="2800" dirty="0"/>
              <a:t>Even though they may have received the goods or services. </a:t>
            </a:r>
          </a:p>
          <a:p>
            <a:pPr lvl="1">
              <a:lnSpc>
                <a:spcPct val="105000"/>
              </a:lnSpc>
            </a:pPr>
            <a:r>
              <a:rPr lang="en-US" altLang="en-US" sz="2800" dirty="0"/>
              <a:t>Pass-through entities do not collect and/or include subrecipient accruals.</a:t>
            </a:r>
          </a:p>
          <a:p>
            <a:r>
              <a:rPr lang="en-US" altLang="en-US" dirty="0"/>
              <a:t>Grant recipients not including expenditures for the full reporting period.</a:t>
            </a:r>
            <a:endParaRPr lang="en-US" dirty="0"/>
          </a:p>
          <a:p>
            <a:pPr marL="0" indent="0">
              <a:buNone/>
            </a:pPr>
            <a:endParaRPr lang="en-US" dirty="0"/>
          </a:p>
        </p:txBody>
      </p:sp>
    </p:spTree>
    <p:extLst>
      <p:ext uri="{BB962C8B-B14F-4D97-AF65-F5344CB8AC3E}">
        <p14:creationId xmlns:p14="http://schemas.microsoft.com/office/powerpoint/2010/main" val="1156053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26</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dirty="0"/>
              <a:t>Administrative Expenditures (</a:t>
            </a:r>
            <a:r>
              <a:rPr lang="en-US" altLang="en-US" dirty="0"/>
              <a:t>Line Item</a:t>
            </a:r>
            <a:r>
              <a:rPr lang="en-US" dirty="0"/>
              <a:t> 10f)</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2" y="1420779"/>
            <a:ext cx="8775810" cy="4756184"/>
          </a:xfrm>
        </p:spPr>
        <p:txBody>
          <a:bodyPr/>
          <a:lstStyle/>
          <a:p>
            <a:pPr lvl="0"/>
            <a:r>
              <a:rPr lang="en-US" altLang="en-US" dirty="0"/>
              <a:t>Not every program uses the same definition.</a:t>
            </a:r>
            <a:endParaRPr lang="en-US" dirty="0"/>
          </a:p>
          <a:p>
            <a:pPr lvl="1">
              <a:lnSpc>
                <a:spcPct val="105000"/>
              </a:lnSpc>
            </a:pPr>
            <a:r>
              <a:rPr lang="en-US" dirty="0"/>
              <a:t>WIOA</a:t>
            </a:r>
          </a:p>
          <a:p>
            <a:pPr lvl="1">
              <a:lnSpc>
                <a:spcPct val="105000"/>
              </a:lnSpc>
            </a:pPr>
            <a:r>
              <a:rPr lang="en-US" dirty="0"/>
              <a:t>TAA</a:t>
            </a:r>
          </a:p>
          <a:p>
            <a:r>
              <a:rPr lang="en-US" altLang="en-US" dirty="0"/>
              <a:t>Not all grants have the same limits.</a:t>
            </a:r>
            <a:endParaRPr lang="en-US" dirty="0"/>
          </a:p>
          <a:p>
            <a:r>
              <a:rPr lang="en-US" altLang="en-US" dirty="0"/>
              <a:t>Includes direct and indirect administrative costs.</a:t>
            </a:r>
            <a:endParaRPr lang="en-US" dirty="0"/>
          </a:p>
        </p:txBody>
      </p:sp>
    </p:spTree>
    <p:extLst>
      <p:ext uri="{BB962C8B-B14F-4D97-AF65-F5344CB8AC3E}">
        <p14:creationId xmlns:p14="http://schemas.microsoft.com/office/powerpoint/2010/main" val="352749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27</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a:xfrm>
            <a:off x="536632" y="69739"/>
            <a:ext cx="8421775" cy="1108078"/>
          </a:xfrm>
        </p:spPr>
        <p:txBody>
          <a:bodyPr>
            <a:normAutofit fontScale="90000"/>
          </a:bodyPr>
          <a:lstStyle/>
          <a:p>
            <a:r>
              <a:rPr lang="en-US" altLang="en-US" dirty="0"/>
              <a:t>Federal Share Unliquidated Obligations (Line Item 10g)</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0" y="1420778"/>
            <a:ext cx="10721919" cy="4879537"/>
          </a:xfrm>
        </p:spPr>
        <p:txBody>
          <a:bodyPr/>
          <a:lstStyle/>
          <a:p>
            <a:r>
              <a:rPr lang="en-US" altLang="en-US" dirty="0"/>
              <a:t>Unliquidated Obligations.</a:t>
            </a:r>
          </a:p>
          <a:p>
            <a:pPr lvl="1"/>
            <a:r>
              <a:rPr lang="en-US" altLang="en-US" sz="2200" dirty="0"/>
              <a:t>The sum/value of undelivered goods/services under a legal binding agreement.</a:t>
            </a:r>
          </a:p>
          <a:p>
            <a:pPr lvl="1"/>
            <a:r>
              <a:rPr lang="en-US" altLang="en-US" sz="2200" dirty="0"/>
              <a:t>The amount of obligations for which an accrued expenditure (line 10e) has not yet been incurred.</a:t>
            </a:r>
          </a:p>
          <a:p>
            <a:r>
              <a:rPr lang="en-US" altLang="en-US" dirty="0"/>
              <a:t>NOT Unliquidated Obligations.</a:t>
            </a:r>
          </a:p>
          <a:p>
            <a:pPr lvl="1"/>
            <a:r>
              <a:rPr lang="en-US" altLang="en-US" sz="2200" dirty="0"/>
              <a:t>Projected staff salaries.</a:t>
            </a:r>
          </a:p>
          <a:p>
            <a:pPr lvl="1"/>
            <a:r>
              <a:rPr lang="en-US" altLang="en-US" sz="2200" dirty="0"/>
              <a:t>Future rents (except termination fee).</a:t>
            </a:r>
          </a:p>
          <a:p>
            <a:pPr lvl="1"/>
            <a:r>
              <a:rPr lang="en-US" altLang="en-US" sz="2200" dirty="0"/>
              <a:t>Budget items not yet expended.</a:t>
            </a:r>
          </a:p>
          <a:p>
            <a:r>
              <a:rPr lang="en-US" altLang="en-US" dirty="0"/>
              <a:t>Need to update regularly as over-obligating can lead to returning funds to DOL.</a:t>
            </a:r>
          </a:p>
        </p:txBody>
      </p:sp>
    </p:spTree>
    <p:extLst>
      <p:ext uri="{BB962C8B-B14F-4D97-AF65-F5344CB8AC3E}">
        <p14:creationId xmlns:p14="http://schemas.microsoft.com/office/powerpoint/2010/main" val="1569022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28</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a:bodyPr>
          <a:lstStyle/>
          <a:p>
            <a:r>
              <a:rPr lang="en-US" altLang="en-US" dirty="0">
                <a:ea typeface="MS PGothic" charset="-128"/>
              </a:rPr>
              <a:t>Recipient Share (</a:t>
            </a:r>
            <a:r>
              <a:rPr lang="en-US" altLang="en-US" dirty="0"/>
              <a:t>Line Items</a:t>
            </a:r>
            <a:r>
              <a:rPr lang="en-US" altLang="en-US" dirty="0">
                <a:ea typeface="MS PGothic" charset="-128"/>
              </a:rPr>
              <a:t> 10j – 10l)</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79" y="1465943"/>
            <a:ext cx="9543087" cy="2734268"/>
          </a:xfrm>
        </p:spPr>
        <p:txBody>
          <a:bodyPr/>
          <a:lstStyle/>
          <a:p>
            <a:r>
              <a:rPr lang="en-US" altLang="en-US" sz="2800" dirty="0"/>
              <a:t>10j. Total Recipient Share Required. </a:t>
            </a:r>
          </a:p>
          <a:p>
            <a:r>
              <a:rPr lang="en-US" altLang="en-US" sz="2800" dirty="0"/>
              <a:t>10k. Recipient Share of Expenditures.</a:t>
            </a:r>
          </a:p>
          <a:p>
            <a:r>
              <a:rPr lang="en-US" altLang="en-US" sz="2800" dirty="0"/>
              <a:t>10l. Remaining Recipient Share to be Provided.</a:t>
            </a:r>
            <a:endParaRPr lang="en-US" altLang="en-US" sz="2800" dirty="0">
              <a:ea typeface="MS PGothic" charset="-128"/>
            </a:endParaRPr>
          </a:p>
        </p:txBody>
      </p:sp>
      <p:pic>
        <p:nvPicPr>
          <p:cNvPr id="2" name="Picture 1" descr="Screenshot of Section 10j-10l of the ETA 9130 Report">
            <a:extLst>
              <a:ext uri="{FF2B5EF4-FFF2-40B4-BE49-F238E27FC236}">
                <a16:creationId xmlns:a16="http://schemas.microsoft.com/office/drawing/2014/main" id="{279BDB89-F153-0FC9-B59B-FE956477B2E2}"/>
              </a:ext>
            </a:extLst>
          </p:cNvPr>
          <p:cNvPicPr>
            <a:picLocks noChangeAspect="1"/>
          </p:cNvPicPr>
          <p:nvPr/>
        </p:nvPicPr>
        <p:blipFill rotWithShape="1">
          <a:blip r:embed="rId3"/>
          <a:srcRect l="222" t="2258"/>
          <a:stretch/>
        </p:blipFill>
        <p:spPr>
          <a:xfrm>
            <a:off x="400050" y="3942923"/>
            <a:ext cx="11417300" cy="157672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53650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29</a:t>
            </a:fld>
            <a:endParaRPr lang="en-US" dirty="0"/>
          </a:p>
        </p:txBody>
      </p:sp>
      <p:sp>
        <p:nvSpPr>
          <p:cNvPr id="2" name="Title 1">
            <a:extLst>
              <a:ext uri="{FF2B5EF4-FFF2-40B4-BE49-F238E27FC236}">
                <a16:creationId xmlns:a16="http://schemas.microsoft.com/office/drawing/2014/main" id="{A8DD6244-7CC6-CA89-ADCA-3706E85833DF}"/>
              </a:ext>
              <a:ext uri="{C183D7F6-B498-43B3-948B-1728B52AA6E4}">
                <adec:decorative xmlns:adec="http://schemas.microsoft.com/office/drawing/2017/decorative" val="0"/>
              </a:ext>
            </a:extLst>
          </p:cNvPr>
          <p:cNvSpPr>
            <a:spLocks noGrp="1"/>
          </p:cNvSpPr>
          <p:nvPr>
            <p:ph type="title"/>
          </p:nvPr>
        </p:nvSpPr>
        <p:spPr>
          <a:xfrm>
            <a:off x="536632" y="69739"/>
            <a:ext cx="8054709" cy="1108078"/>
          </a:xfrm>
        </p:spPr>
        <p:txBody>
          <a:bodyPr>
            <a:normAutofit/>
          </a:bodyPr>
          <a:lstStyle/>
          <a:p>
            <a:r>
              <a:rPr lang="en-US" altLang="en-US" dirty="0">
                <a:ea typeface="MS PGothic" charset="-128"/>
              </a:rPr>
              <a:t>Recipient Share: Quick Tips</a:t>
            </a:r>
            <a:endParaRPr lang="en-US" dirty="0"/>
          </a:p>
        </p:txBody>
      </p:sp>
      <p:sp>
        <p:nvSpPr>
          <p:cNvPr id="4" name="Content Placeholder 3">
            <a:extLst>
              <a:ext uri="{FF2B5EF4-FFF2-40B4-BE49-F238E27FC236}">
                <a16:creationId xmlns:a16="http://schemas.microsoft.com/office/drawing/2014/main" id="{C5CBF76D-AE25-A872-4299-CF4713059114}"/>
              </a:ext>
              <a:ext uri="{C183D7F6-B498-43B3-948B-1728B52AA6E4}">
                <adec:decorative xmlns:adec="http://schemas.microsoft.com/office/drawing/2017/decorative" val="0"/>
              </a:ext>
            </a:extLst>
          </p:cNvPr>
          <p:cNvSpPr>
            <a:spLocks noGrp="1"/>
          </p:cNvSpPr>
          <p:nvPr>
            <p:ph idx="1"/>
          </p:nvPr>
        </p:nvSpPr>
        <p:spPr>
          <a:xfrm>
            <a:off x="536631" y="1420778"/>
            <a:ext cx="10682012" cy="4879537"/>
          </a:xfrm>
        </p:spPr>
        <p:txBody>
          <a:bodyPr/>
          <a:lstStyle/>
          <a:p>
            <a:pPr lvl="0">
              <a:spcBef>
                <a:spcPts val="500"/>
              </a:spcBef>
              <a:spcAft>
                <a:spcPts val="500"/>
              </a:spcAft>
            </a:pPr>
            <a:r>
              <a:rPr lang="en-US" altLang="en-US" dirty="0"/>
              <a:t>Required Match. </a:t>
            </a:r>
          </a:p>
          <a:p>
            <a:pPr lvl="1">
              <a:spcBef>
                <a:spcPts val="500"/>
              </a:spcBef>
              <a:spcAft>
                <a:spcPts val="500"/>
              </a:spcAft>
            </a:pPr>
            <a:r>
              <a:rPr lang="en-US" altLang="en-US" sz="2200" dirty="0"/>
              <a:t>Must be reported in the period expended.</a:t>
            </a:r>
          </a:p>
          <a:p>
            <a:pPr lvl="0">
              <a:spcBef>
                <a:spcPts val="500"/>
              </a:spcBef>
              <a:spcAft>
                <a:spcPts val="500"/>
              </a:spcAft>
            </a:pPr>
            <a:r>
              <a:rPr lang="en-US" altLang="en-US" dirty="0"/>
              <a:t>Leveraged Resources.</a:t>
            </a:r>
            <a:endParaRPr lang="en-US" dirty="0"/>
          </a:p>
          <a:p>
            <a:pPr lvl="1">
              <a:lnSpc>
                <a:spcPct val="105000"/>
              </a:lnSpc>
              <a:spcBef>
                <a:spcPts val="500"/>
              </a:spcBef>
              <a:spcAft>
                <a:spcPts val="500"/>
              </a:spcAft>
            </a:pPr>
            <a:r>
              <a:rPr lang="en-US" altLang="en-US" sz="2200" dirty="0"/>
              <a:t>Grant recipients are encouraged to report leveraged resources (amounts greater than required match if there is a match requirement).</a:t>
            </a:r>
            <a:endParaRPr lang="en-US" sz="2200" dirty="0"/>
          </a:p>
          <a:p>
            <a:pPr lvl="0">
              <a:spcBef>
                <a:spcPts val="500"/>
              </a:spcBef>
              <a:spcAft>
                <a:spcPts val="500"/>
              </a:spcAft>
            </a:pPr>
            <a:r>
              <a:rPr lang="en-US" altLang="en-US" dirty="0"/>
              <a:t>Lack of Documentation.</a:t>
            </a:r>
            <a:endParaRPr lang="en-US" dirty="0"/>
          </a:p>
          <a:p>
            <a:pPr lvl="1">
              <a:lnSpc>
                <a:spcPct val="105000"/>
              </a:lnSpc>
              <a:spcBef>
                <a:spcPts val="500"/>
              </a:spcBef>
              <a:spcAft>
                <a:spcPts val="500"/>
              </a:spcAft>
            </a:pPr>
            <a:r>
              <a:rPr lang="en-US" altLang="en-US" sz="2200" dirty="0"/>
              <a:t>In-kind contributions need to be supported by documentation.</a:t>
            </a:r>
            <a:endParaRPr lang="en-US" sz="2200" dirty="0"/>
          </a:p>
          <a:p>
            <a:pPr lvl="0">
              <a:spcBef>
                <a:spcPts val="500"/>
              </a:spcBef>
              <a:spcAft>
                <a:spcPts val="500"/>
              </a:spcAft>
            </a:pPr>
            <a:r>
              <a:rPr lang="en-US" dirty="0"/>
              <a:t>Stand-In Costs.</a:t>
            </a:r>
          </a:p>
          <a:p>
            <a:pPr lvl="1">
              <a:lnSpc>
                <a:spcPct val="105000"/>
              </a:lnSpc>
              <a:spcBef>
                <a:spcPts val="500"/>
              </a:spcBef>
              <a:spcAft>
                <a:spcPts val="500"/>
              </a:spcAft>
            </a:pPr>
            <a:r>
              <a:rPr lang="en-US" sz="2200" dirty="0"/>
              <a:t>Grant recipients </a:t>
            </a:r>
            <a:r>
              <a:rPr lang="en-US" altLang="en-US" sz="2200" dirty="0"/>
              <a:t>cannot use stand-in costs to address disallowed costs unless they report these costs in the period in which they occur on line 10k.</a:t>
            </a:r>
            <a:endParaRPr lang="en-US" altLang="en-US" sz="2200" dirty="0">
              <a:ea typeface="MS PGothic" charset="-128"/>
            </a:endParaRPr>
          </a:p>
        </p:txBody>
      </p:sp>
      <p:sp>
        <p:nvSpPr>
          <p:cNvPr id="6" name="Speech Bubble: Rectangle 5" descr="Call out bubble reads, Reminder">
            <a:extLst>
              <a:ext uri="{FF2B5EF4-FFF2-40B4-BE49-F238E27FC236}">
                <a16:creationId xmlns:a16="http://schemas.microsoft.com/office/drawing/2014/main" id="{C8580ACC-05BD-4949-CBF0-F883B96B5C16}"/>
              </a:ext>
              <a:ext uri="{C183D7F6-B498-43B3-948B-1728B52AA6E4}">
                <adec:decorative xmlns:adec="http://schemas.microsoft.com/office/drawing/2017/decorative" val="0"/>
              </a:ext>
            </a:extLst>
          </p:cNvPr>
          <p:cNvSpPr/>
          <p:nvPr/>
        </p:nvSpPr>
        <p:spPr>
          <a:xfrm>
            <a:off x="7772401" y="145465"/>
            <a:ext cx="3154362" cy="1167839"/>
          </a:xfrm>
          <a:prstGeom prst="wedgeRectCallout">
            <a:avLst/>
          </a:prstGeom>
          <a:solidFill>
            <a:schemeClr val="accent2"/>
          </a:solidFill>
          <a:ln>
            <a:solidFill>
              <a:schemeClr val="accent1">
                <a:lumMod val="5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4400" b="1" spc="50" dirty="0">
                <a:ln w="0"/>
                <a:solidFill>
                  <a:schemeClr val="bg1"/>
                </a:solidFill>
                <a:effectLst>
                  <a:innerShdw blurRad="63500" dist="50800" dir="13500000">
                    <a:srgbClr val="000000">
                      <a:alpha val="50000"/>
                    </a:srgbClr>
                  </a:innerShdw>
                </a:effectLst>
              </a:rPr>
              <a:t>REMINDER</a:t>
            </a:r>
          </a:p>
        </p:txBody>
      </p:sp>
    </p:spTree>
    <p:extLst>
      <p:ext uri="{BB962C8B-B14F-4D97-AF65-F5344CB8AC3E}">
        <p14:creationId xmlns:p14="http://schemas.microsoft.com/office/powerpoint/2010/main" val="1779088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30</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a:bodyPr>
          <a:lstStyle/>
          <a:p>
            <a:r>
              <a:rPr lang="en-US" altLang="en-US" dirty="0">
                <a:ea typeface="MS PGothic" charset="-128"/>
              </a:rPr>
              <a:t>Program Income (</a:t>
            </a:r>
            <a:r>
              <a:rPr lang="en-US" altLang="en-US" dirty="0"/>
              <a:t>Line Items</a:t>
            </a:r>
            <a:r>
              <a:rPr lang="en-US" altLang="en-US" dirty="0">
                <a:ea typeface="MS PGothic" charset="-128"/>
              </a:rPr>
              <a:t> 10m – 10o)</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79" y="1465943"/>
            <a:ext cx="9543087" cy="2734268"/>
          </a:xfrm>
        </p:spPr>
        <p:txBody>
          <a:bodyPr/>
          <a:lstStyle/>
          <a:p>
            <a:pPr>
              <a:lnSpc>
                <a:spcPct val="85000"/>
              </a:lnSpc>
            </a:pPr>
            <a:r>
              <a:rPr lang="en-US" altLang="en-US" sz="2800" dirty="0"/>
              <a:t>10m. Total Program Income Earned. </a:t>
            </a:r>
          </a:p>
          <a:p>
            <a:pPr>
              <a:lnSpc>
                <a:spcPct val="85000"/>
              </a:lnSpc>
            </a:pPr>
            <a:r>
              <a:rPr lang="en-US" altLang="en-US" sz="2800" dirty="0"/>
              <a:t>10n. Program Income Expended.</a:t>
            </a:r>
          </a:p>
          <a:p>
            <a:pPr>
              <a:lnSpc>
                <a:spcPct val="85000"/>
              </a:lnSpc>
            </a:pPr>
            <a:r>
              <a:rPr lang="en-US" altLang="en-US" sz="2800" dirty="0"/>
              <a:t>10o. Unexpended Program Income.</a:t>
            </a:r>
            <a:endParaRPr lang="en-US" altLang="en-US" sz="2800" dirty="0">
              <a:ea typeface="MS PGothic" charset="-128"/>
            </a:endParaRPr>
          </a:p>
        </p:txBody>
      </p:sp>
      <p:pic>
        <p:nvPicPr>
          <p:cNvPr id="7" name="Picture 6" descr="Screenshot of Section 10m-10o of the ETA 9130 Report ">
            <a:extLst>
              <a:ext uri="{FF2B5EF4-FFF2-40B4-BE49-F238E27FC236}">
                <a16:creationId xmlns:a16="http://schemas.microsoft.com/office/drawing/2014/main" id="{F48ACA0A-1D12-F22E-591D-0C273E293819}"/>
              </a:ext>
            </a:extLst>
          </p:cNvPr>
          <p:cNvPicPr>
            <a:picLocks noChangeAspect="1"/>
          </p:cNvPicPr>
          <p:nvPr/>
        </p:nvPicPr>
        <p:blipFill rotWithShape="1">
          <a:blip r:embed="rId3"/>
          <a:srcRect l="105" t="1488"/>
          <a:stretch/>
        </p:blipFill>
        <p:spPr>
          <a:xfrm>
            <a:off x="386686" y="3429000"/>
            <a:ext cx="11430663" cy="1385189"/>
          </a:xfrm>
          <a:prstGeom prst="rect">
            <a:avLst/>
          </a:prstGeom>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486781C2-B8D5-7AD3-2C42-A0D986A366A2}"/>
              </a:ext>
            </a:extLst>
          </p:cNvPr>
          <p:cNvSpPr txBox="1"/>
          <p:nvPr/>
        </p:nvSpPr>
        <p:spPr>
          <a:xfrm>
            <a:off x="386687" y="5065906"/>
            <a:ext cx="11430662" cy="830997"/>
          </a:xfrm>
          <a:prstGeom prst="rect">
            <a:avLst/>
          </a:prstGeom>
          <a:noFill/>
        </p:spPr>
        <p:txBody>
          <a:bodyPr wrap="square" rtlCol="0">
            <a:spAutoFit/>
          </a:bodyPr>
          <a:lstStyle/>
          <a:p>
            <a:r>
              <a:rPr lang="en-US" sz="2400" i="1" dirty="0">
                <a:solidFill>
                  <a:srgbClr val="D93E0D"/>
                </a:solidFill>
                <a:latin typeface="Segoe UI" panose="020B0502040204020203" pitchFamily="34" charset="0"/>
                <a:cs typeface="Segoe UI" panose="020B0502040204020203" pitchFamily="34" charset="0"/>
              </a:rPr>
              <a:t>Program Income must always be SPENT FIRST before requesting new grant funds from PMS.</a:t>
            </a:r>
          </a:p>
        </p:txBody>
      </p:sp>
    </p:spTree>
    <p:extLst>
      <p:ext uri="{BB962C8B-B14F-4D97-AF65-F5344CB8AC3E}">
        <p14:creationId xmlns:p14="http://schemas.microsoft.com/office/powerpoint/2010/main" val="1818227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31</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a:bodyPr>
          <a:lstStyle/>
          <a:p>
            <a:r>
              <a:rPr lang="en-US" altLang="en-US" dirty="0">
                <a:ea typeface="MS PGothic" charset="-128"/>
              </a:rPr>
              <a:t>Program Income: Quick Tips (1)</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sz="half" idx="1"/>
          </p:nvPr>
        </p:nvSpPr>
        <p:spPr>
          <a:xfrm>
            <a:off x="749618" y="1443052"/>
            <a:ext cx="4951275" cy="4711020"/>
          </a:xfrm>
        </p:spPr>
        <p:txBody>
          <a:bodyPr/>
          <a:lstStyle/>
          <a:p>
            <a:pPr>
              <a:defRPr/>
            </a:pPr>
            <a:r>
              <a:rPr lang="en-US" altLang="en-US" dirty="0"/>
              <a:t>Often not reported correctly.</a:t>
            </a:r>
          </a:p>
          <a:p>
            <a:pPr>
              <a:defRPr/>
            </a:pPr>
            <a:r>
              <a:rPr lang="en-US" dirty="0"/>
              <a:t>What you need to be aware of when reporting program income:</a:t>
            </a:r>
          </a:p>
          <a:p>
            <a:pPr lvl="1">
              <a:spcBef>
                <a:spcPts val="0"/>
              </a:spcBef>
              <a:spcAft>
                <a:spcPts val="0"/>
              </a:spcAft>
              <a:defRPr/>
            </a:pPr>
            <a:r>
              <a:rPr lang="en-US" sz="2000" dirty="0"/>
              <a:t>The </a:t>
            </a:r>
            <a:r>
              <a:rPr lang="en-US" altLang="en-US" sz="2000" dirty="0"/>
              <a:t>definition of program income is at </a:t>
            </a:r>
            <a:r>
              <a:rPr lang="en-US" sz="2000" u="sng" dirty="0">
                <a:solidFill>
                  <a:schemeClr val="accent5"/>
                </a:solidFill>
                <a:hlinkClick r:id="rId3"/>
              </a:rPr>
              <a:t>2 CFR 200.1</a:t>
            </a:r>
            <a:r>
              <a:rPr lang="en-US" sz="2000" dirty="0">
                <a:solidFill>
                  <a:schemeClr val="accent5"/>
                </a:solidFill>
              </a:rPr>
              <a:t>.</a:t>
            </a:r>
            <a:endParaRPr lang="en-US" sz="2000" u="sng" dirty="0">
              <a:solidFill>
                <a:schemeClr val="accent5"/>
              </a:solidFill>
            </a:endParaRPr>
          </a:p>
          <a:p>
            <a:pPr lvl="1">
              <a:spcBef>
                <a:spcPts val="0"/>
              </a:spcBef>
              <a:spcAft>
                <a:spcPts val="0"/>
              </a:spcAft>
              <a:defRPr/>
            </a:pPr>
            <a:r>
              <a:rPr lang="en-US" sz="2000" dirty="0"/>
              <a:t>Direct grant recipients must include program income earned and expended by subrecipients.</a:t>
            </a:r>
            <a:endParaRPr lang="en-US" sz="2000" dirty="0">
              <a:ea typeface="MS PGothic" charset="-128"/>
            </a:endParaRPr>
          </a:p>
          <a:p>
            <a:pPr>
              <a:lnSpc>
                <a:spcPct val="100000"/>
              </a:lnSpc>
              <a:spcBef>
                <a:spcPts val="600"/>
              </a:spcBef>
              <a:defRPr/>
            </a:pPr>
            <a:r>
              <a:rPr lang="en-US" dirty="0"/>
              <a:t>Program Income examples:</a:t>
            </a:r>
          </a:p>
          <a:p>
            <a:pPr lvl="1">
              <a:lnSpc>
                <a:spcPct val="100000"/>
              </a:lnSpc>
              <a:spcBef>
                <a:spcPts val="0"/>
              </a:spcBef>
              <a:spcAft>
                <a:spcPts val="0"/>
              </a:spcAft>
              <a:defRPr/>
            </a:pPr>
            <a:r>
              <a:rPr lang="en-US" sz="2000" dirty="0"/>
              <a:t>Interest from interest-bearing accounts.</a:t>
            </a:r>
          </a:p>
          <a:p>
            <a:pPr lvl="1">
              <a:lnSpc>
                <a:spcPct val="100000"/>
              </a:lnSpc>
              <a:spcBef>
                <a:spcPts val="0"/>
              </a:spcBef>
              <a:spcAft>
                <a:spcPts val="0"/>
              </a:spcAft>
              <a:defRPr/>
            </a:pPr>
            <a:r>
              <a:rPr lang="en-US" sz="2000" dirty="0"/>
              <a:t>Rental of space.</a:t>
            </a:r>
          </a:p>
        </p:txBody>
      </p:sp>
      <p:sp>
        <p:nvSpPr>
          <p:cNvPr id="9" name="Content Placeholder 8">
            <a:extLst>
              <a:ext uri="{FF2B5EF4-FFF2-40B4-BE49-F238E27FC236}">
                <a16:creationId xmlns:a16="http://schemas.microsoft.com/office/drawing/2014/main" id="{91755208-04D4-1232-3BFC-7A2D6E86C999}"/>
              </a:ext>
            </a:extLst>
          </p:cNvPr>
          <p:cNvSpPr>
            <a:spLocks noGrp="1"/>
          </p:cNvSpPr>
          <p:nvPr>
            <p:ph sz="half" idx="2"/>
          </p:nvPr>
        </p:nvSpPr>
        <p:spPr/>
        <p:txBody>
          <a:bodyPr/>
          <a:lstStyle/>
          <a:p>
            <a:r>
              <a:rPr lang="en-US" dirty="0"/>
              <a:t>Program income exceptions:</a:t>
            </a:r>
          </a:p>
          <a:p>
            <a:pPr lvl="1"/>
            <a:r>
              <a:rPr lang="en-US" sz="2000" dirty="0"/>
              <a:t>Government revenues.</a:t>
            </a:r>
          </a:p>
          <a:p>
            <a:pPr lvl="1"/>
            <a:r>
              <a:rPr lang="en-US" sz="2000" dirty="0"/>
              <a:t>Donations.</a:t>
            </a:r>
          </a:p>
          <a:p>
            <a:pPr lvl="1"/>
            <a:r>
              <a:rPr lang="en-US" sz="2000" dirty="0"/>
              <a:t>Profits </a:t>
            </a:r>
            <a:r>
              <a:rPr lang="en-US" altLang="en-US" sz="2000" dirty="0"/>
              <a:t>of commercial organizations.</a:t>
            </a:r>
          </a:p>
          <a:p>
            <a:pPr lvl="1"/>
            <a:r>
              <a:rPr lang="en-US" altLang="en-US" sz="2000" dirty="0"/>
              <a:t>Matching funds.</a:t>
            </a:r>
          </a:p>
          <a:p>
            <a:pPr lvl="1"/>
            <a:r>
              <a:rPr lang="en-US" altLang="en-US" sz="2000" dirty="0"/>
              <a:t>YouthBuild proceeds from the sale of buildings constructed or renovated.</a:t>
            </a:r>
          </a:p>
          <a:p>
            <a:pPr lvl="1"/>
            <a:r>
              <a:rPr lang="en-US" altLang="en-US" sz="2000" dirty="0"/>
              <a:t>Sale of property.</a:t>
            </a:r>
          </a:p>
          <a:p>
            <a:pPr lvl="1"/>
            <a:r>
              <a:rPr lang="en-US" altLang="en-US" sz="2000" dirty="0"/>
              <a:t>Royalties.</a:t>
            </a:r>
          </a:p>
          <a:p>
            <a:pPr lvl="1"/>
            <a:endParaRPr lang="en-US" altLang="en-US" sz="2400" dirty="0"/>
          </a:p>
          <a:p>
            <a:pPr lvl="1"/>
            <a:endParaRPr lang="en-US" dirty="0"/>
          </a:p>
          <a:p>
            <a:endParaRPr lang="en-US" dirty="0"/>
          </a:p>
        </p:txBody>
      </p:sp>
    </p:spTree>
    <p:extLst>
      <p:ext uri="{BB962C8B-B14F-4D97-AF65-F5344CB8AC3E}">
        <p14:creationId xmlns:p14="http://schemas.microsoft.com/office/powerpoint/2010/main" val="2345335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32</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altLang="en-US" dirty="0">
                <a:ea typeface="MS PGothic" charset="-128"/>
              </a:rPr>
              <a:t>Program Income: Quick Tips (2)</a:t>
            </a:r>
            <a:endParaRPr lang="en-US" dirty="0"/>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r>
              <a:rPr lang="en-US" altLang="en-US" dirty="0">
                <a:ea typeface="MS PGothic" charset="-128"/>
              </a:rPr>
              <a:t>Income after the period of performance (</a:t>
            </a:r>
            <a:r>
              <a:rPr lang="en-US" altLang="en-US" dirty="0">
                <a:ea typeface="MS PGothic" charset="-128"/>
                <a:hlinkClick r:id="rId3"/>
              </a:rPr>
              <a:t>2 CFR 200.307(f)</a:t>
            </a:r>
            <a:r>
              <a:rPr lang="en-US" altLang="en-US" dirty="0">
                <a:ea typeface="MS PGothic" charset="-128"/>
              </a:rPr>
              <a:t>):</a:t>
            </a:r>
          </a:p>
          <a:p>
            <a:pPr lvl="1"/>
            <a:r>
              <a:rPr lang="en-US" sz="2600" dirty="0"/>
              <a:t>There are no Federal requirements over the disposition of income earned </a:t>
            </a:r>
            <a:r>
              <a:rPr lang="en-US" sz="2600" b="1" dirty="0"/>
              <a:t>after </a:t>
            </a:r>
            <a:r>
              <a:rPr lang="en-US" sz="2600" dirty="0"/>
              <a:t>the end of the period of performance for the Federal award.</a:t>
            </a:r>
          </a:p>
          <a:p>
            <a:pPr lvl="2"/>
            <a:r>
              <a:rPr lang="en-US" sz="2200" dirty="0"/>
              <a:t>Unless program regulations or the grant terms and conditions provide otherwise.</a:t>
            </a:r>
          </a:p>
          <a:p>
            <a:pPr lvl="2"/>
            <a:r>
              <a:rPr lang="en-US" sz="2200" dirty="0"/>
              <a:t>DOL-ETA may negotiate agreements with grant recipients regarding appropriate uses of income earned after the period of performance as part of the grant closeout process.</a:t>
            </a:r>
          </a:p>
          <a:p>
            <a:pPr marL="0" indent="0">
              <a:buNone/>
            </a:pPr>
            <a:endParaRPr lang="en-US" dirty="0"/>
          </a:p>
        </p:txBody>
      </p:sp>
    </p:spTree>
    <p:extLst>
      <p:ext uri="{BB962C8B-B14F-4D97-AF65-F5344CB8AC3E}">
        <p14:creationId xmlns:p14="http://schemas.microsoft.com/office/powerpoint/2010/main" val="1501319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33</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fontScale="90000"/>
          </a:bodyPr>
          <a:lstStyle/>
          <a:p>
            <a:r>
              <a:rPr lang="en-US" altLang="en-US" kern="0" dirty="0">
                <a:ea typeface="MS PGothic" charset="-128"/>
              </a:rPr>
              <a:t>Additional Expenditure Data Requirements </a:t>
            </a:r>
            <a:br>
              <a:rPr lang="en-US" altLang="en-US" kern="0" dirty="0">
                <a:ea typeface="MS PGothic" charset="-128"/>
              </a:rPr>
            </a:br>
            <a:r>
              <a:rPr lang="en-US" altLang="en-US" kern="0" dirty="0">
                <a:ea typeface="MS PGothic" charset="-128"/>
              </a:rPr>
              <a:t>(</a:t>
            </a:r>
            <a:r>
              <a:rPr lang="en-US" altLang="en-US" dirty="0"/>
              <a:t>Line Items</a:t>
            </a:r>
            <a:r>
              <a:rPr lang="en-US" altLang="en-US" kern="0" dirty="0">
                <a:ea typeface="MS PGothic" charset="-128"/>
              </a:rPr>
              <a:t> 11a – 11d)</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79" y="1465943"/>
            <a:ext cx="10507730" cy="3197598"/>
          </a:xfrm>
        </p:spPr>
        <p:txBody>
          <a:bodyPr/>
          <a:lstStyle/>
          <a:p>
            <a:pPr>
              <a:spcBef>
                <a:spcPts val="800"/>
              </a:spcBef>
            </a:pPr>
            <a:r>
              <a:rPr lang="en-US" dirty="0"/>
              <a:t>11a: Other Federal Funds Expended: Found on all reporting forms.</a:t>
            </a:r>
          </a:p>
          <a:p>
            <a:pPr marL="0" indent="0">
              <a:spcBef>
                <a:spcPts val="800"/>
              </a:spcBef>
              <a:buNone/>
            </a:pPr>
            <a:endParaRPr lang="en-US" dirty="0"/>
          </a:p>
          <a:p>
            <a:pPr>
              <a:spcBef>
                <a:spcPts val="800"/>
              </a:spcBef>
            </a:pPr>
            <a:r>
              <a:rPr lang="en-US" dirty="0"/>
              <a:t>11b-11d: Varies between all the ETA-9130 reports, some examples:</a:t>
            </a:r>
          </a:p>
          <a:p>
            <a:pPr lvl="1">
              <a:spcBef>
                <a:spcPts val="800"/>
              </a:spcBef>
            </a:pPr>
            <a:r>
              <a:rPr lang="en-US" dirty="0"/>
              <a:t>11b: Employment Service Expenditures.</a:t>
            </a:r>
          </a:p>
          <a:p>
            <a:pPr lvl="1">
              <a:spcBef>
                <a:spcPts val="800"/>
              </a:spcBef>
            </a:pPr>
            <a:r>
              <a:rPr lang="en-US" dirty="0"/>
              <a:t>11c: Training Service Expenditures.</a:t>
            </a:r>
          </a:p>
          <a:p>
            <a:pPr lvl="1">
              <a:spcBef>
                <a:spcPts val="800"/>
              </a:spcBef>
            </a:pPr>
            <a:r>
              <a:rPr lang="en-US" dirty="0"/>
              <a:t>11d: Other Program Service Expenditures.</a:t>
            </a:r>
          </a:p>
          <a:p>
            <a:pPr>
              <a:spcBef>
                <a:spcPts val="800"/>
              </a:spcBef>
            </a:pPr>
            <a:endParaRPr lang="en-US" dirty="0"/>
          </a:p>
        </p:txBody>
      </p:sp>
      <p:pic>
        <p:nvPicPr>
          <p:cNvPr id="3" name="Picture 2" descr="Screenshot of Section 11a of the ETA 9130 Report">
            <a:extLst>
              <a:ext uri="{FF2B5EF4-FFF2-40B4-BE49-F238E27FC236}">
                <a16:creationId xmlns:a16="http://schemas.microsoft.com/office/drawing/2014/main" id="{B6A847CC-73FC-355C-116F-6500FF6ACB7F}"/>
              </a:ext>
            </a:extLst>
          </p:cNvPr>
          <p:cNvPicPr>
            <a:picLocks noChangeAspect="1"/>
          </p:cNvPicPr>
          <p:nvPr/>
        </p:nvPicPr>
        <p:blipFill>
          <a:blip r:embed="rId3"/>
          <a:stretch>
            <a:fillRect/>
          </a:stretch>
        </p:blipFill>
        <p:spPr>
          <a:xfrm>
            <a:off x="716278" y="1946934"/>
            <a:ext cx="9624755" cy="663262"/>
          </a:xfrm>
          <a:prstGeom prst="rect">
            <a:avLst/>
          </a:prstGeom>
          <a:effectLst>
            <a:outerShdw blurRad="63500" sx="102000" sy="102000" algn="ctr" rotWithShape="0">
              <a:prstClr val="black">
                <a:alpha val="40000"/>
              </a:prstClr>
            </a:outerShdw>
          </a:effectLst>
        </p:spPr>
      </p:pic>
      <p:pic>
        <p:nvPicPr>
          <p:cNvPr id="7" name="Picture 6" descr="Excerpt  from Expenditure form that reads 11a. Additional expenditure Data required&#10;11b. Employment Services&#10;11c. Training Services expenditures&#10;11d. Other Program Services expenditures">
            <a:extLst>
              <a:ext uri="{FF2B5EF4-FFF2-40B4-BE49-F238E27FC236}">
                <a16:creationId xmlns:a16="http://schemas.microsoft.com/office/drawing/2014/main" id="{FDF5D246-FB08-F59F-9E99-8AFF64945ECB}"/>
              </a:ext>
            </a:extLst>
          </p:cNvPr>
          <p:cNvPicPr>
            <a:picLocks noChangeAspect="1"/>
          </p:cNvPicPr>
          <p:nvPr/>
        </p:nvPicPr>
        <p:blipFill>
          <a:blip r:embed="rId4"/>
          <a:stretch>
            <a:fillRect/>
          </a:stretch>
        </p:blipFill>
        <p:spPr>
          <a:xfrm>
            <a:off x="716278" y="4753326"/>
            <a:ext cx="9624755" cy="14342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407876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34</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a:bodyPr>
          <a:lstStyle/>
          <a:p>
            <a:r>
              <a:rPr lang="en-US" dirty="0"/>
              <a:t>Training Expenditures – ETA-9130 Reports</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r>
              <a:rPr lang="en-US" dirty="0"/>
              <a:t>Must submit financial data for training for the following programs:</a:t>
            </a:r>
          </a:p>
          <a:p>
            <a:pPr lvl="1"/>
            <a:r>
              <a:rPr lang="en-US" dirty="0"/>
              <a:t>WIOA Adult/Youth, and DWG</a:t>
            </a:r>
          </a:p>
          <a:p>
            <a:pPr lvl="1"/>
            <a:r>
              <a:rPr lang="en-US" dirty="0"/>
              <a:t>TAA</a:t>
            </a:r>
          </a:p>
          <a:p>
            <a:pPr lvl="1"/>
            <a:r>
              <a:rPr lang="en-US" dirty="0"/>
              <a:t>INA</a:t>
            </a:r>
          </a:p>
          <a:p>
            <a:pPr lvl="1"/>
            <a:r>
              <a:rPr lang="en-US" dirty="0"/>
              <a:t>SCSEP</a:t>
            </a:r>
          </a:p>
          <a:p>
            <a:r>
              <a:rPr lang="en-US" dirty="0"/>
              <a:t>Annual or quarterly performance reports should tie out to the data reported on the 9130 reports.</a:t>
            </a:r>
          </a:p>
        </p:txBody>
      </p:sp>
    </p:spTree>
    <p:extLst>
      <p:ext uri="{BB962C8B-B14F-4D97-AF65-F5344CB8AC3E}">
        <p14:creationId xmlns:p14="http://schemas.microsoft.com/office/powerpoint/2010/main" val="3794040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35</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a:bodyPr>
          <a:lstStyle/>
          <a:p>
            <a:r>
              <a:rPr lang="en-US" altLang="en-US" kern="0" dirty="0">
                <a:ea typeface="MS PGothic" charset="-128"/>
              </a:rPr>
              <a:t>Remarks (</a:t>
            </a:r>
            <a:r>
              <a:rPr lang="en-US" altLang="en-US" dirty="0"/>
              <a:t>Line Item</a:t>
            </a:r>
            <a:r>
              <a:rPr lang="en-US" altLang="en-US" kern="0" dirty="0">
                <a:ea typeface="MS PGothic" charset="-128"/>
              </a:rPr>
              <a:t> 12)</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79" y="1465943"/>
            <a:ext cx="10628310" cy="3571570"/>
          </a:xfrm>
        </p:spPr>
        <p:txBody>
          <a:bodyPr/>
          <a:lstStyle/>
          <a:p>
            <a:pPr>
              <a:spcBef>
                <a:spcPts val="1200"/>
              </a:spcBef>
            </a:pPr>
            <a:r>
              <a:rPr lang="en-US" altLang="en-US" sz="2800" dirty="0"/>
              <a:t>Enter information for Items Requiring Explanations.</a:t>
            </a:r>
          </a:p>
          <a:p>
            <a:pPr>
              <a:spcBef>
                <a:spcPts val="1200"/>
              </a:spcBef>
            </a:pPr>
            <a:r>
              <a:rPr lang="en-US" sz="2800" dirty="0"/>
              <a:t>Excess cash on hand.</a:t>
            </a:r>
          </a:p>
          <a:p>
            <a:pPr>
              <a:spcBef>
                <a:spcPts val="1200"/>
              </a:spcBef>
            </a:pPr>
            <a:r>
              <a:rPr lang="en-US" sz="2800" dirty="0"/>
              <a:t>Reduction in cumulative expenditures.</a:t>
            </a:r>
          </a:p>
          <a:p>
            <a:pPr>
              <a:spcBef>
                <a:spcPts val="1200"/>
              </a:spcBef>
            </a:pPr>
            <a:r>
              <a:rPr lang="en-US" sz="2800" dirty="0"/>
              <a:t>Decrease in disbursements.</a:t>
            </a:r>
          </a:p>
          <a:p>
            <a:pPr>
              <a:spcBef>
                <a:spcPts val="1200"/>
              </a:spcBef>
            </a:pPr>
            <a:r>
              <a:rPr lang="en-US" sz="2800" dirty="0"/>
              <a:t>Other significant expenditure adjustments (e.g., FIFO adjustments, prior period changes).</a:t>
            </a:r>
          </a:p>
        </p:txBody>
      </p:sp>
      <p:pic>
        <p:nvPicPr>
          <p:cNvPr id="3" name="Picture 2" descr="Screenshot of Section 12 of the ETA 9130 Report">
            <a:extLst>
              <a:ext uri="{FF2B5EF4-FFF2-40B4-BE49-F238E27FC236}">
                <a16:creationId xmlns:a16="http://schemas.microsoft.com/office/drawing/2014/main" id="{A3931881-5749-417D-E58A-26FF8B7DE8B9}"/>
              </a:ext>
            </a:extLst>
          </p:cNvPr>
          <p:cNvPicPr>
            <a:picLocks noChangeAspect="1"/>
          </p:cNvPicPr>
          <p:nvPr/>
        </p:nvPicPr>
        <p:blipFill rotWithShape="1">
          <a:blip r:embed="rId3"/>
          <a:srcRect l="60" t="-2778"/>
          <a:stretch/>
        </p:blipFill>
        <p:spPr>
          <a:xfrm>
            <a:off x="716279" y="5226085"/>
            <a:ext cx="10985327" cy="97725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61927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36</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a:bodyPr>
          <a:lstStyle/>
          <a:p>
            <a:r>
              <a:rPr lang="en-US" altLang="en-US" dirty="0">
                <a:ea typeface="MS PGothic" charset="-128"/>
              </a:rPr>
              <a:t>Indirect Expenditures (</a:t>
            </a:r>
            <a:r>
              <a:rPr lang="en-US" altLang="en-US" dirty="0"/>
              <a:t>Line Items</a:t>
            </a:r>
            <a:r>
              <a:rPr lang="en-US" altLang="en-US" dirty="0">
                <a:ea typeface="MS PGothic" charset="-128"/>
              </a:rPr>
              <a:t> 13a - 13g)</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79" y="1465943"/>
            <a:ext cx="10628310" cy="624114"/>
          </a:xfrm>
        </p:spPr>
        <p:txBody>
          <a:bodyPr/>
          <a:lstStyle/>
          <a:p>
            <a:r>
              <a:rPr lang="en-US" altLang="en-US" sz="2800" dirty="0">
                <a:ea typeface="MS PGothic" charset="-128"/>
              </a:rPr>
              <a:t>13. Indirect Expenditures.</a:t>
            </a:r>
          </a:p>
        </p:txBody>
      </p:sp>
      <p:sp>
        <p:nvSpPr>
          <p:cNvPr id="9" name="Text Placeholder 1">
            <a:extLst>
              <a:ext uri="{FF2B5EF4-FFF2-40B4-BE49-F238E27FC236}">
                <a16:creationId xmlns:a16="http://schemas.microsoft.com/office/drawing/2014/main" id="{BD6E31E2-1E74-9E47-953E-BC261BFDB9F2}"/>
              </a:ext>
            </a:extLst>
          </p:cNvPr>
          <p:cNvSpPr txBox="1">
            <a:spLocks/>
          </p:cNvSpPr>
          <p:nvPr/>
        </p:nvSpPr>
        <p:spPr bwMode="auto">
          <a:xfrm>
            <a:off x="1020726" y="2020185"/>
            <a:ext cx="10653114" cy="1820361"/>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2" rtlCol="0" anchor="t" anchorCtr="0" compatLnSpc="1">
            <a:prstTxWarp prst="textNoShape">
              <a:avLst/>
            </a:prstTxWarp>
            <a:noAutofit/>
          </a:bodyPr>
          <a:lstStyle>
            <a:lvl1pPr marL="461963" indent="-461963" algn="l" defTabSz="914400" rtl="0" eaLnBrk="1" latinLnBrk="0" hangingPunct="1">
              <a:lnSpc>
                <a:spcPct val="100000"/>
              </a:lnSpc>
              <a:spcBef>
                <a:spcPts val="600"/>
              </a:spcBef>
              <a:spcAft>
                <a:spcPts val="600"/>
              </a:spcAft>
              <a:buClr>
                <a:srgbClr val="F15D28"/>
              </a:buClr>
              <a:buFont typeface="Wingdings 2" panose="05020102010507070707" pitchFamily="18" charset="2"/>
              <a:buChar char="¾"/>
              <a:defRPr sz="2400" kern="1200">
                <a:solidFill>
                  <a:schemeClr val="tx1"/>
                </a:solidFill>
                <a:latin typeface="Segoe UI" panose="020B0502040204020203" pitchFamily="34" charset="0"/>
                <a:ea typeface="+mn-ea"/>
                <a:cs typeface="Segoe UI" panose="020B0502040204020203" pitchFamily="34" charset="0"/>
              </a:defRPr>
            </a:lvl1pPr>
            <a:lvl2pPr marL="747713" indent="-290513" algn="l" defTabSz="914400" rtl="0" eaLnBrk="1" latinLnBrk="0" hangingPunct="1">
              <a:lnSpc>
                <a:spcPct val="100000"/>
              </a:lnSpc>
              <a:spcBef>
                <a:spcPts val="600"/>
              </a:spcBef>
              <a:spcAft>
                <a:spcPts val="600"/>
              </a:spcAft>
              <a:buClr>
                <a:srgbClr val="4374B7"/>
              </a:buClr>
              <a:buSzPct val="80000"/>
              <a:buFont typeface="Symbol" panose="05050102010706020507" pitchFamily="18" charset="2"/>
              <a:buChar char="·"/>
              <a:defRPr sz="22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lnSpc>
                <a:spcPct val="100000"/>
              </a:lnSpc>
              <a:spcBef>
                <a:spcPts val="600"/>
              </a:spcBef>
              <a:spcAft>
                <a:spcPts val="600"/>
              </a:spcAft>
              <a:buClr>
                <a:srgbClr val="811120"/>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5000"/>
              </a:lnSpc>
              <a:spcBef>
                <a:spcPts val="600"/>
              </a:spcBef>
              <a:buClr>
                <a:srgbClr val="F05D2F"/>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5000"/>
              </a:lnSpc>
              <a:spcBef>
                <a:spcPts val="600"/>
              </a:spcBef>
              <a:buClr>
                <a:srgbClr val="F05D2F"/>
              </a:buClr>
              <a:buFont typeface="Courier New" panose="02070309020205020404" pitchFamily="49" charset="0"/>
              <a:buChar char="o"/>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en-US" sz="2400" dirty="0">
                <a:ea typeface="MS PGothic" charset="-128"/>
              </a:rPr>
              <a:t>Type of Rate</a:t>
            </a:r>
          </a:p>
          <a:p>
            <a:pPr lvl="1"/>
            <a:r>
              <a:rPr lang="en-US" altLang="en-US" sz="2400" dirty="0">
                <a:ea typeface="MS PGothic" charset="-128"/>
              </a:rPr>
              <a:t>Rate</a:t>
            </a:r>
          </a:p>
          <a:p>
            <a:pPr lvl="1"/>
            <a:r>
              <a:rPr lang="en-US" altLang="en-US" sz="2400" dirty="0">
                <a:ea typeface="MS PGothic" charset="-128"/>
              </a:rPr>
              <a:t>Rate Approval Date</a:t>
            </a:r>
          </a:p>
          <a:p>
            <a:pPr lvl="1"/>
            <a:r>
              <a:rPr lang="en-US" altLang="en-US" sz="2400" dirty="0">
                <a:ea typeface="MS PGothic" charset="-128"/>
              </a:rPr>
              <a:t>Period</a:t>
            </a:r>
          </a:p>
          <a:p>
            <a:pPr lvl="1"/>
            <a:r>
              <a:rPr lang="en-US" altLang="en-US" sz="2400" dirty="0">
                <a:ea typeface="MS PGothic" charset="-128"/>
              </a:rPr>
              <a:t>Base</a:t>
            </a:r>
          </a:p>
          <a:p>
            <a:pPr lvl="1"/>
            <a:r>
              <a:rPr lang="en-US" altLang="en-US" sz="2400" dirty="0">
                <a:ea typeface="MS PGothic" charset="-128"/>
              </a:rPr>
              <a:t>Amount Charged</a:t>
            </a:r>
          </a:p>
          <a:p>
            <a:pPr lvl="1"/>
            <a:r>
              <a:rPr lang="en-US" altLang="en-US" sz="2400" dirty="0">
                <a:ea typeface="MS PGothic" charset="-128"/>
              </a:rPr>
              <a:t>Federal Share</a:t>
            </a:r>
          </a:p>
          <a:p>
            <a:pPr lvl="1"/>
            <a:r>
              <a:rPr lang="en-US" altLang="en-US" sz="2400" dirty="0">
                <a:ea typeface="MS PGothic" charset="-128"/>
              </a:rPr>
              <a:t>Totals</a:t>
            </a:r>
          </a:p>
        </p:txBody>
      </p:sp>
      <p:pic>
        <p:nvPicPr>
          <p:cNvPr id="10" name="Picture 9" descr="Screenshot of Section 13 of the ETA 9130 Report">
            <a:extLst>
              <a:ext uri="{FF2B5EF4-FFF2-40B4-BE49-F238E27FC236}">
                <a16:creationId xmlns:a16="http://schemas.microsoft.com/office/drawing/2014/main" id="{92FCB8BA-AF89-9A9A-CD2B-47E01088AC90}"/>
              </a:ext>
            </a:extLst>
          </p:cNvPr>
          <p:cNvPicPr>
            <a:picLocks noChangeAspect="1"/>
          </p:cNvPicPr>
          <p:nvPr/>
        </p:nvPicPr>
        <p:blipFill>
          <a:blip r:embed="rId3"/>
          <a:stretch>
            <a:fillRect/>
          </a:stretch>
        </p:blipFill>
        <p:spPr>
          <a:xfrm>
            <a:off x="299236" y="4243874"/>
            <a:ext cx="11673840" cy="15657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54747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37</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a:xfrm>
            <a:off x="716279" y="104837"/>
            <a:ext cx="10985327" cy="1108078"/>
          </a:xfrm>
        </p:spPr>
        <p:txBody>
          <a:bodyPr>
            <a:normAutofit/>
          </a:bodyPr>
          <a:lstStyle/>
          <a:p>
            <a:r>
              <a:rPr lang="en-US" altLang="en-US" dirty="0">
                <a:ea typeface="MS PGothic" charset="-128"/>
              </a:rPr>
              <a:t>Certification (</a:t>
            </a:r>
            <a:r>
              <a:rPr lang="en-US" altLang="en-US" dirty="0"/>
              <a:t>Line Items</a:t>
            </a:r>
            <a:r>
              <a:rPr lang="en-US" altLang="en-US" dirty="0">
                <a:ea typeface="MS PGothic" charset="-128"/>
              </a:rPr>
              <a:t> 14a – 14e)</a:t>
            </a:r>
            <a:endParaRPr lang="en-US" dirty="0"/>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a:xfrm>
            <a:off x="716279" y="1465943"/>
            <a:ext cx="10828021" cy="2734268"/>
          </a:xfrm>
        </p:spPr>
        <p:txBody>
          <a:bodyPr/>
          <a:lstStyle/>
          <a:p>
            <a:r>
              <a:rPr lang="en-US" altLang="en-US" sz="2800" dirty="0"/>
              <a:t>Certification done by entering PIN.</a:t>
            </a:r>
          </a:p>
          <a:p>
            <a:r>
              <a:rPr lang="en-US" altLang="en-US" sz="2800" dirty="0"/>
              <a:t>Same as affixing a signature of authorized Certifying Official.</a:t>
            </a:r>
          </a:p>
        </p:txBody>
      </p:sp>
      <p:pic>
        <p:nvPicPr>
          <p:cNvPr id="3" name="Picture 2" descr="Screenshot of Section 14 of the ETA 9130 Report">
            <a:extLst>
              <a:ext uri="{FF2B5EF4-FFF2-40B4-BE49-F238E27FC236}">
                <a16:creationId xmlns:a16="http://schemas.microsoft.com/office/drawing/2014/main" id="{7EDCD976-BBB8-1A5E-9038-495C71BE040B}"/>
              </a:ext>
            </a:extLst>
          </p:cNvPr>
          <p:cNvPicPr>
            <a:picLocks noChangeAspect="1"/>
          </p:cNvPicPr>
          <p:nvPr/>
        </p:nvPicPr>
        <p:blipFill>
          <a:blip r:embed="rId3"/>
          <a:stretch>
            <a:fillRect/>
          </a:stretch>
        </p:blipFill>
        <p:spPr>
          <a:xfrm>
            <a:off x="317204" y="3184204"/>
            <a:ext cx="11557591" cy="247554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62162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38</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fontScale="90000"/>
          </a:bodyPr>
          <a:lstStyle/>
          <a:p>
            <a:r>
              <a:rPr lang="en-US" dirty="0"/>
              <a:t>Transitioning the ETA-9130 Reporting System</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2" y="1420779"/>
            <a:ext cx="10785303" cy="4756184"/>
          </a:xfrm>
        </p:spPr>
        <p:txBody>
          <a:bodyPr/>
          <a:lstStyle/>
          <a:p>
            <a:r>
              <a:rPr lang="en-US" sz="2600" dirty="0"/>
              <a:t>Currently, ETA-9130 forms were submitted to an in-house reporting system: E-Reporting System.</a:t>
            </a:r>
          </a:p>
          <a:p>
            <a:r>
              <a:rPr lang="en-US" sz="2600" dirty="0"/>
              <a:t>Coming soon, DOL-ETA is moving to an ETA-9130 reporting system managed by HHS - </a:t>
            </a:r>
            <a:r>
              <a:rPr lang="en-US" sz="2600" b="1" dirty="0"/>
              <a:t>Payment Management System (PMS).</a:t>
            </a:r>
          </a:p>
          <a:p>
            <a:pPr lvl="1"/>
            <a:r>
              <a:rPr lang="en-US" sz="2200" dirty="0"/>
              <a:t>Line items are expected to stay the same.</a:t>
            </a:r>
          </a:p>
          <a:p>
            <a:r>
              <a:rPr lang="en-US" sz="2600" dirty="0"/>
              <a:t>PMS offers awarding agencies and grant recipients:</a:t>
            </a:r>
          </a:p>
          <a:p>
            <a:pPr lvl="1"/>
            <a:r>
              <a:rPr lang="en-US" sz="2200" dirty="0"/>
              <a:t>Cash management services.</a:t>
            </a:r>
          </a:p>
          <a:p>
            <a:pPr lvl="1"/>
            <a:r>
              <a:rPr lang="en-US" sz="2200" dirty="0"/>
              <a:t>Centralized payment services.</a:t>
            </a:r>
          </a:p>
          <a:p>
            <a:pPr lvl="1"/>
            <a:r>
              <a:rPr lang="en-US" sz="2200" dirty="0"/>
              <a:t>Financial reporting system.</a:t>
            </a:r>
          </a:p>
          <a:p>
            <a:pPr lvl="2"/>
            <a:r>
              <a:rPr lang="en-US" dirty="0"/>
              <a:t>Centralizing your cash management and financial reporting process in one system.</a:t>
            </a:r>
          </a:p>
        </p:txBody>
      </p:sp>
    </p:spTree>
    <p:extLst>
      <p:ext uri="{BB962C8B-B14F-4D97-AF65-F5344CB8AC3E}">
        <p14:creationId xmlns:p14="http://schemas.microsoft.com/office/powerpoint/2010/main" val="2711434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39</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fontScale="90000"/>
          </a:bodyPr>
          <a:lstStyle/>
          <a:p>
            <a:r>
              <a:rPr lang="en-US" dirty="0"/>
              <a:t>Transitioning the ETA-9130 Reporting System</a:t>
            </a:r>
            <a:r>
              <a:rPr lang="en-US" sz="100" dirty="0">
                <a:solidFill>
                  <a:schemeClr val="bg1"/>
                </a:solidFill>
              </a:rPr>
              <a:t>.</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r>
              <a:rPr lang="en-US" sz="2600" dirty="0"/>
              <a:t>PMS has many benefits to its program, some of which include:</a:t>
            </a:r>
          </a:p>
          <a:p>
            <a:pPr lvl="1">
              <a:lnSpc>
                <a:spcPct val="114000"/>
              </a:lnSpc>
              <a:spcBef>
                <a:spcPts val="0"/>
              </a:spcBef>
              <a:spcAft>
                <a:spcPts val="0"/>
              </a:spcAft>
            </a:pPr>
            <a:r>
              <a:rPr lang="en-US" sz="2200" dirty="0"/>
              <a:t>Quick and easy user set-up.</a:t>
            </a:r>
          </a:p>
          <a:p>
            <a:pPr lvl="1">
              <a:lnSpc>
                <a:spcPct val="114000"/>
              </a:lnSpc>
              <a:spcBef>
                <a:spcPts val="0"/>
              </a:spcBef>
              <a:spcAft>
                <a:spcPts val="0"/>
              </a:spcAft>
            </a:pPr>
            <a:r>
              <a:rPr lang="en-US" sz="2200" dirty="0"/>
              <a:t>Access to account information and reporting.</a:t>
            </a:r>
          </a:p>
          <a:p>
            <a:pPr lvl="1">
              <a:lnSpc>
                <a:spcPct val="114000"/>
              </a:lnSpc>
              <a:spcBef>
                <a:spcPts val="0"/>
              </a:spcBef>
              <a:spcAft>
                <a:spcPts val="0"/>
              </a:spcAft>
            </a:pPr>
            <a:r>
              <a:rPr lang="en-US" sz="2200" dirty="0"/>
              <a:t>Efficient and accurate payment system.</a:t>
            </a:r>
          </a:p>
          <a:p>
            <a:pPr lvl="1">
              <a:lnSpc>
                <a:spcPct val="114000"/>
              </a:lnSpc>
              <a:spcBef>
                <a:spcPts val="0"/>
              </a:spcBef>
              <a:spcAft>
                <a:spcPts val="0"/>
              </a:spcAft>
            </a:pPr>
            <a:r>
              <a:rPr lang="en-US" sz="2200" dirty="0"/>
              <a:t>Secured funding request transfers.</a:t>
            </a:r>
          </a:p>
          <a:p>
            <a:pPr lvl="1">
              <a:lnSpc>
                <a:spcPct val="114000"/>
              </a:lnSpc>
              <a:spcBef>
                <a:spcPts val="0"/>
              </a:spcBef>
              <a:spcAft>
                <a:spcPts val="0"/>
              </a:spcAft>
            </a:pPr>
            <a:r>
              <a:rPr lang="en-US" sz="2200" dirty="0"/>
              <a:t>Variety of payment options (ACH, Fedwire, Warehouse).</a:t>
            </a:r>
          </a:p>
          <a:p>
            <a:pPr lvl="1">
              <a:lnSpc>
                <a:spcPct val="114000"/>
              </a:lnSpc>
              <a:spcBef>
                <a:spcPts val="0"/>
              </a:spcBef>
              <a:spcAft>
                <a:spcPts val="0"/>
              </a:spcAft>
            </a:pPr>
            <a:r>
              <a:rPr lang="en-US" sz="2200" dirty="0"/>
              <a:t>Eliminates duplicate entries across various grant financial systems by sharing reconciled data.</a:t>
            </a:r>
          </a:p>
          <a:p>
            <a:pPr lvl="1">
              <a:lnSpc>
                <a:spcPct val="114000"/>
              </a:lnSpc>
              <a:spcBef>
                <a:spcPts val="0"/>
              </a:spcBef>
              <a:spcAft>
                <a:spcPts val="0"/>
              </a:spcAft>
            </a:pPr>
            <a:r>
              <a:rPr lang="en-US" sz="2200" dirty="0"/>
              <a:t>Live customer support.</a:t>
            </a:r>
          </a:p>
          <a:p>
            <a:r>
              <a:rPr lang="en-US" sz="2600" dirty="0"/>
              <a:t>Expected transition – Spring 2023</a:t>
            </a:r>
          </a:p>
          <a:p>
            <a:pPr lvl="1"/>
            <a:r>
              <a:rPr lang="en-US" sz="2200" dirty="0"/>
              <a:t>Upcoming TEN will be released. </a:t>
            </a:r>
          </a:p>
        </p:txBody>
      </p:sp>
    </p:spTree>
    <p:extLst>
      <p:ext uri="{BB962C8B-B14F-4D97-AF65-F5344CB8AC3E}">
        <p14:creationId xmlns:p14="http://schemas.microsoft.com/office/powerpoint/2010/main" val="535608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3116EC-D0F3-9AB9-1111-28FEE514B707}"/>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40</a:t>
            </a:fld>
            <a:endParaRPr lang="en-US" dirty="0"/>
          </a:p>
        </p:txBody>
      </p:sp>
      <p:sp>
        <p:nvSpPr>
          <p:cNvPr id="2" name="Title 1">
            <a:extLst>
              <a:ext uri="{FF2B5EF4-FFF2-40B4-BE49-F238E27FC236}">
                <a16:creationId xmlns:a16="http://schemas.microsoft.com/office/drawing/2014/main" id="{19C3E11C-7EB9-79B3-1067-8613D86075FC}"/>
              </a:ext>
            </a:extLst>
          </p:cNvPr>
          <p:cNvSpPr>
            <a:spLocks noGrp="1"/>
          </p:cNvSpPr>
          <p:nvPr>
            <p:ph type="title"/>
          </p:nvPr>
        </p:nvSpPr>
        <p:spPr/>
        <p:txBody>
          <a:bodyPr/>
          <a:lstStyle/>
          <a:p>
            <a:r>
              <a:rPr lang="en-US" dirty="0"/>
              <a:t>Check Your Knowledge in 60 Seconds</a:t>
            </a:r>
            <a:r>
              <a:rPr lang="en-US" sz="100" dirty="0">
                <a:solidFill>
                  <a:schemeClr val="bg1"/>
                </a:solidFill>
              </a:rPr>
              <a:t>.</a:t>
            </a:r>
          </a:p>
        </p:txBody>
      </p:sp>
      <p:sp>
        <p:nvSpPr>
          <p:cNvPr id="6" name="Content Placeholder 2">
            <a:extLst>
              <a:ext uri="{FF2B5EF4-FFF2-40B4-BE49-F238E27FC236}">
                <a16:creationId xmlns:a16="http://schemas.microsoft.com/office/drawing/2014/main" id="{4ADD3724-25B8-58C6-623F-BF915DEE1FBA}"/>
              </a:ext>
            </a:extLst>
          </p:cNvPr>
          <p:cNvSpPr txBox="1">
            <a:spLocks/>
          </p:cNvSpPr>
          <p:nvPr/>
        </p:nvSpPr>
        <p:spPr>
          <a:xfrm>
            <a:off x="518160" y="1419224"/>
            <a:ext cx="9359370" cy="4767263"/>
          </a:xfrm>
          <a:prstGeom prst="rect">
            <a:avLst/>
          </a:prstGeom>
        </p:spPr>
        <p:txBody>
          <a:bodyPr vert="horz" lIns="91440" tIns="45720" rIns="91440" bIns="45720" rtlCol="0" anchor="t">
            <a:noAutofit/>
          </a:bodyPr>
          <a:lstStyle>
            <a:lvl1pPr marL="461963" indent="-461963" algn="l" defTabSz="914400" rtl="0" eaLnBrk="1" latinLnBrk="0" hangingPunct="1">
              <a:lnSpc>
                <a:spcPct val="100000"/>
              </a:lnSpc>
              <a:spcBef>
                <a:spcPts val="600"/>
              </a:spcBef>
              <a:spcAft>
                <a:spcPts val="600"/>
              </a:spcAft>
              <a:buClr>
                <a:srgbClr val="F15D28"/>
              </a:buClr>
              <a:buFont typeface="Wingdings 2" panose="05020102010507070707" pitchFamily="18" charset="2"/>
              <a:buChar char="¾"/>
              <a:defRPr sz="2800" kern="1200">
                <a:solidFill>
                  <a:schemeClr val="tx1"/>
                </a:solidFill>
                <a:latin typeface="Segoe UI" panose="020B0502040204020203" pitchFamily="34" charset="0"/>
                <a:ea typeface="+mn-ea"/>
                <a:cs typeface="Segoe UI" panose="020B0502040204020203" pitchFamily="34" charset="0"/>
              </a:defRPr>
            </a:lvl1pPr>
            <a:lvl2pPr marL="747713" indent="-290513" algn="l" defTabSz="914400" rtl="0" eaLnBrk="1" latinLnBrk="0" hangingPunct="1">
              <a:lnSpc>
                <a:spcPct val="100000"/>
              </a:lnSpc>
              <a:spcBef>
                <a:spcPts val="600"/>
              </a:spcBef>
              <a:spcAft>
                <a:spcPts val="600"/>
              </a:spcAft>
              <a:buClr>
                <a:srgbClr val="4374B7"/>
              </a:buClr>
              <a:buSzPct val="80000"/>
              <a:buFont typeface="Symbol" panose="05050102010706020507" pitchFamily="18" charset="2"/>
              <a:buChar char="·"/>
              <a:defRPr sz="24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lnSpc>
                <a:spcPct val="100000"/>
              </a:lnSpc>
              <a:spcBef>
                <a:spcPts val="600"/>
              </a:spcBef>
              <a:spcAft>
                <a:spcPts val="600"/>
              </a:spcAft>
              <a:buClr>
                <a:srgbClr val="811120"/>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5000"/>
              </a:lnSpc>
              <a:spcBef>
                <a:spcPts val="600"/>
              </a:spcBef>
              <a:buClr>
                <a:srgbClr val="F05D2F"/>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5000"/>
              </a:lnSpc>
              <a:spcBef>
                <a:spcPts val="600"/>
              </a:spcBef>
              <a:buClr>
                <a:srgbClr val="F05D2F"/>
              </a:buClr>
              <a:buFont typeface="Courier New" panose="02070309020205020404" pitchFamily="49" charset="0"/>
              <a:buChar char="o"/>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rgbClr val="E1511F"/>
                </a:solidFill>
              </a:rPr>
              <a:t>Answer True or False.</a:t>
            </a:r>
          </a:p>
          <a:p>
            <a:pPr marL="514350" indent="-514350">
              <a:buClr>
                <a:srgbClr val="D93E0D"/>
              </a:buClr>
              <a:buFont typeface="+mj-lt"/>
              <a:buAutoNum type="arabicPeriod"/>
            </a:pPr>
            <a:r>
              <a:rPr lang="en-US" altLang="en-US" sz="2400" dirty="0">
                <a:latin typeface="Segoe UI"/>
                <a:cs typeface="Segoe UI"/>
              </a:rPr>
              <a:t>Recipients must submit financial reports no later than 45 days after the end of the reporting period.  </a:t>
            </a:r>
          </a:p>
          <a:p>
            <a:pPr marL="514350" indent="-514350">
              <a:buClr>
                <a:srgbClr val="D93E0D"/>
              </a:buClr>
              <a:buFont typeface="+mj-lt"/>
              <a:buAutoNum type="arabicPeriod"/>
            </a:pPr>
            <a:r>
              <a:rPr lang="en-US" altLang="en-US" sz="2400" dirty="0">
                <a:latin typeface="Segoe UI"/>
                <a:cs typeface="Segoe UI"/>
              </a:rPr>
              <a:t>In designing subrecipient reporting forms, the PTE should include the information it needs for reporting to DOL.</a:t>
            </a:r>
            <a:endParaRPr lang="en-US" altLang="en-US" sz="2400" dirty="0">
              <a:cs typeface="Calibri"/>
            </a:endParaRPr>
          </a:p>
          <a:p>
            <a:pPr marL="514350" indent="-514350">
              <a:buClr>
                <a:srgbClr val="D93E0D"/>
              </a:buClr>
              <a:buFont typeface="+mj-lt"/>
              <a:buAutoNum type="arabicPeriod"/>
            </a:pPr>
            <a:r>
              <a:rPr lang="en-US" sz="2400" dirty="0"/>
              <a:t>PTEs should consider having subrecipients report more frequently than quarterly.</a:t>
            </a:r>
          </a:p>
          <a:p>
            <a:pPr marL="514350" indent="-514350">
              <a:buClr>
                <a:srgbClr val="D93E0D"/>
              </a:buClr>
              <a:buFont typeface="+mj-lt"/>
              <a:buAutoNum type="arabicPeriod"/>
            </a:pPr>
            <a:r>
              <a:rPr lang="en-US" altLang="en-US" sz="2400" dirty="0"/>
              <a:t>Accrual reporting is required for the PTE but not for subrecipients.</a:t>
            </a:r>
            <a:endParaRPr lang="en-US" sz="2400" dirty="0"/>
          </a:p>
        </p:txBody>
      </p:sp>
      <p:pic>
        <p:nvPicPr>
          <p:cNvPr id="5" name="Content Placeholder 4">
            <a:extLst>
              <a:ext uri="{FF2B5EF4-FFF2-40B4-BE49-F238E27FC236}">
                <a16:creationId xmlns:a16="http://schemas.microsoft.com/office/drawing/2014/main" id="{F9E8CEEB-E433-9ECA-3329-669813668A3B}"/>
              </a:ext>
              <a:ext uri="{C183D7F6-B498-43B3-948B-1728B52AA6E4}">
                <adec:decorative xmlns:adec="http://schemas.microsoft.com/office/drawing/2017/decorative" val="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3665" b="16223"/>
          <a:stretch/>
        </p:blipFill>
        <p:spPr>
          <a:xfrm>
            <a:off x="8639507" y="3419273"/>
            <a:ext cx="3552493" cy="2872740"/>
          </a:xfrm>
        </p:spPr>
      </p:pic>
    </p:spTree>
    <p:extLst>
      <p:ext uri="{BB962C8B-B14F-4D97-AF65-F5344CB8AC3E}">
        <p14:creationId xmlns:p14="http://schemas.microsoft.com/office/powerpoint/2010/main" val="2775742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569B82-3D66-664D-0968-82BDFF8ECE1E}"/>
              </a:ext>
              <a:ext uri="{C183D7F6-B498-43B3-948B-1728B52AA6E4}">
                <adec:decorative xmlns:adec="http://schemas.microsoft.com/office/drawing/2017/decorative" val="1"/>
              </a:ext>
            </a:extLst>
          </p:cNvPr>
          <p:cNvSpPr>
            <a:spLocks noGrp="1"/>
          </p:cNvSpPr>
          <p:nvPr>
            <p:ph type="sldNum" sz="quarter" idx="4"/>
          </p:nvPr>
        </p:nvSpPr>
        <p:spPr/>
        <p:txBody>
          <a:bodyPr/>
          <a:lstStyle/>
          <a:p>
            <a:fld id="{AEF1280C-1E94-430E-A516-D051ECA45720}" type="slidenum">
              <a:rPr lang="en-US" smtClean="0"/>
              <a:pPr/>
              <a:t>41</a:t>
            </a:fld>
            <a:endParaRPr lang="en-US" dirty="0"/>
          </a:p>
        </p:txBody>
      </p:sp>
      <p:sp>
        <p:nvSpPr>
          <p:cNvPr id="5" name="Title 4">
            <a:extLst>
              <a:ext uri="{FF2B5EF4-FFF2-40B4-BE49-F238E27FC236}">
                <a16:creationId xmlns:a16="http://schemas.microsoft.com/office/drawing/2014/main" id="{C76076C6-D8AF-F5A8-4C2B-6C73CE5A9065}"/>
              </a:ext>
            </a:extLst>
          </p:cNvPr>
          <p:cNvSpPr>
            <a:spLocks noGrp="1"/>
          </p:cNvSpPr>
          <p:nvPr>
            <p:ph type="ctrTitle"/>
          </p:nvPr>
        </p:nvSpPr>
        <p:spPr>
          <a:xfrm>
            <a:off x="3334327" y="2110355"/>
            <a:ext cx="7909935" cy="2051919"/>
          </a:xfrm>
        </p:spPr>
        <p:txBody>
          <a:bodyPr>
            <a:normAutofit/>
          </a:bodyPr>
          <a:lstStyle/>
          <a:p>
            <a:r>
              <a:rPr lang="en-US" sz="6000" dirty="0"/>
              <a:t>Risks and SMART Practices</a:t>
            </a:r>
          </a:p>
        </p:txBody>
      </p:sp>
    </p:spTree>
    <p:extLst>
      <p:ext uri="{BB962C8B-B14F-4D97-AF65-F5344CB8AC3E}">
        <p14:creationId xmlns:p14="http://schemas.microsoft.com/office/powerpoint/2010/main" val="2433382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CA41FF-92AC-561E-CE5E-676A0B8FEFF0}"/>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42</a:t>
            </a:fld>
            <a:endParaRPr lang="en-US" dirty="0"/>
          </a:p>
        </p:txBody>
      </p:sp>
      <p:sp>
        <p:nvSpPr>
          <p:cNvPr id="5" name="Title 4">
            <a:extLst>
              <a:ext uri="{FF2B5EF4-FFF2-40B4-BE49-F238E27FC236}">
                <a16:creationId xmlns:a16="http://schemas.microsoft.com/office/drawing/2014/main" id="{4104D0EB-3FD5-DBB2-FA6A-998F2F58A745}"/>
              </a:ext>
            </a:extLst>
          </p:cNvPr>
          <p:cNvSpPr>
            <a:spLocks noGrp="1"/>
          </p:cNvSpPr>
          <p:nvPr>
            <p:ph type="title"/>
          </p:nvPr>
        </p:nvSpPr>
        <p:spPr/>
        <p:txBody>
          <a:bodyPr/>
          <a:lstStyle/>
          <a:p>
            <a:r>
              <a:rPr lang="en-US" dirty="0"/>
              <a:t>Common Risks</a:t>
            </a:r>
          </a:p>
        </p:txBody>
      </p:sp>
      <p:sp>
        <p:nvSpPr>
          <p:cNvPr id="6" name="Content Placeholder 5">
            <a:extLst>
              <a:ext uri="{FF2B5EF4-FFF2-40B4-BE49-F238E27FC236}">
                <a16:creationId xmlns:a16="http://schemas.microsoft.com/office/drawing/2014/main" id="{68EDA449-0D9E-81F0-2BD3-86A4B0118032}"/>
              </a:ext>
            </a:extLst>
          </p:cNvPr>
          <p:cNvSpPr>
            <a:spLocks noGrp="1"/>
          </p:cNvSpPr>
          <p:nvPr>
            <p:ph sz="half" idx="1"/>
          </p:nvPr>
        </p:nvSpPr>
        <p:spPr/>
        <p:txBody>
          <a:bodyPr/>
          <a:lstStyle/>
          <a:p>
            <a:pPr marL="365760" indent="-365760">
              <a:spcBef>
                <a:spcPts val="400"/>
              </a:spcBef>
              <a:spcAft>
                <a:spcPts val="400"/>
              </a:spcAft>
            </a:pPr>
            <a:r>
              <a:rPr lang="en-US" altLang="en-US" dirty="0">
                <a:ea typeface="ＭＳ Ｐゴシック" panose="020B0600070205080204" pitchFamily="34" charset="-128"/>
              </a:rPr>
              <a:t>Recipients and subrecipients not reporting on accrual basis.</a:t>
            </a:r>
          </a:p>
          <a:p>
            <a:pPr marL="365760" indent="-365760">
              <a:spcBef>
                <a:spcPts val="400"/>
              </a:spcBef>
              <a:spcAft>
                <a:spcPts val="400"/>
              </a:spcAft>
            </a:pPr>
            <a:r>
              <a:rPr lang="en-US" altLang="en-US" dirty="0">
                <a:ea typeface="ＭＳ Ｐゴシック" panose="020B0600070205080204" pitchFamily="34" charset="-128"/>
              </a:rPr>
              <a:t>Cash disbursements exceed expenditures.</a:t>
            </a:r>
          </a:p>
          <a:p>
            <a:pPr marL="365760" indent="-365760">
              <a:spcBef>
                <a:spcPts val="400"/>
              </a:spcBef>
              <a:spcAft>
                <a:spcPts val="400"/>
              </a:spcAft>
            </a:pPr>
            <a:r>
              <a:rPr lang="en-US" altLang="en-US" dirty="0">
                <a:ea typeface="ＭＳ Ｐゴシック" panose="020B0600070205080204" pitchFamily="34" charset="-128"/>
              </a:rPr>
              <a:t>Inaccurate reporting at subrecipient levels, which results in inaccurate reporting by direct recipients.</a:t>
            </a:r>
          </a:p>
          <a:p>
            <a:pPr marL="365760" indent="-365760">
              <a:spcBef>
                <a:spcPts val="400"/>
              </a:spcBef>
              <a:spcAft>
                <a:spcPts val="400"/>
              </a:spcAft>
            </a:pPr>
            <a:r>
              <a:rPr lang="en-US" altLang="en-US" dirty="0">
                <a:ea typeface="ＭＳ Ｐゴシック" panose="020B0600070205080204" pitchFamily="34" charset="-128"/>
              </a:rPr>
              <a:t>Important data items not collected from subrecipients.</a:t>
            </a:r>
          </a:p>
          <a:p>
            <a:pPr marL="365760" indent="-365760">
              <a:spcBef>
                <a:spcPts val="400"/>
              </a:spcBef>
              <a:spcAft>
                <a:spcPts val="400"/>
              </a:spcAft>
            </a:pPr>
            <a:r>
              <a:rPr lang="en-US" altLang="en-US" dirty="0">
                <a:ea typeface="ＭＳ Ｐゴシック" panose="020B0600070205080204" pitchFamily="34" charset="-128"/>
              </a:rPr>
              <a:t>Administrative expenses exceeding limit. </a:t>
            </a:r>
          </a:p>
        </p:txBody>
      </p:sp>
      <p:sp>
        <p:nvSpPr>
          <p:cNvPr id="7" name="Content Placeholder 6">
            <a:extLst>
              <a:ext uri="{FF2B5EF4-FFF2-40B4-BE49-F238E27FC236}">
                <a16:creationId xmlns:a16="http://schemas.microsoft.com/office/drawing/2014/main" id="{523B501E-B85D-9DAD-B51D-E6EF34CAAFEB}"/>
              </a:ext>
            </a:extLst>
          </p:cNvPr>
          <p:cNvSpPr>
            <a:spLocks noGrp="1"/>
          </p:cNvSpPr>
          <p:nvPr>
            <p:ph sz="half" idx="2"/>
          </p:nvPr>
        </p:nvSpPr>
        <p:spPr/>
        <p:txBody>
          <a:bodyPr/>
          <a:lstStyle/>
          <a:p>
            <a:pPr marL="365760" indent="-365760">
              <a:spcBef>
                <a:spcPts val="400"/>
              </a:spcBef>
              <a:spcAft>
                <a:spcPts val="400"/>
              </a:spcAft>
            </a:pPr>
            <a:r>
              <a:rPr lang="en-US" altLang="en-US" dirty="0">
                <a:ea typeface="ＭＳ Ｐゴシック" panose="020B0600070205080204" pitchFamily="34" charset="-128"/>
              </a:rPr>
              <a:t>Classifying administrative expenses as program costs.</a:t>
            </a:r>
          </a:p>
          <a:p>
            <a:pPr marL="365760" indent="-365760">
              <a:spcBef>
                <a:spcPts val="400"/>
              </a:spcBef>
              <a:spcAft>
                <a:spcPts val="400"/>
              </a:spcAft>
            </a:pPr>
            <a:r>
              <a:rPr lang="en-US" altLang="en-US" dirty="0">
                <a:ea typeface="ＭＳ Ｐゴシック" panose="020B0600070205080204" pitchFamily="34" charset="-128"/>
              </a:rPr>
              <a:t>Calculating/reporting indirect costs on basis other than that prescribed in negotiated rate agreement.</a:t>
            </a:r>
          </a:p>
          <a:p>
            <a:pPr marL="365760" indent="-365760">
              <a:spcBef>
                <a:spcPts val="400"/>
              </a:spcBef>
              <a:spcAft>
                <a:spcPts val="400"/>
              </a:spcAft>
            </a:pPr>
            <a:r>
              <a:rPr lang="en-US" altLang="en-US" dirty="0">
                <a:ea typeface="ＭＳ Ｐゴシック" panose="020B0600070205080204" pitchFamily="34" charset="-128"/>
              </a:rPr>
              <a:t>Inconsistent reporting.</a:t>
            </a:r>
          </a:p>
          <a:p>
            <a:pPr marL="365760" indent="-365760">
              <a:spcBef>
                <a:spcPts val="400"/>
              </a:spcBef>
              <a:spcAft>
                <a:spcPts val="400"/>
              </a:spcAft>
            </a:pPr>
            <a:r>
              <a:rPr lang="en-US" altLang="en-US" dirty="0">
                <a:ea typeface="ＭＳ Ｐゴシック" panose="020B0600070205080204" pitchFamily="34" charset="-128"/>
              </a:rPr>
              <a:t>Underreporting of program expenditures.</a:t>
            </a:r>
          </a:p>
          <a:p>
            <a:pPr marL="365760" indent="-365760">
              <a:spcBef>
                <a:spcPts val="400"/>
              </a:spcBef>
              <a:spcAft>
                <a:spcPts val="400"/>
              </a:spcAft>
            </a:pPr>
            <a:r>
              <a:rPr lang="en-US" altLang="en-US" dirty="0">
                <a:ea typeface="ＭＳ Ｐゴシック" panose="020B0600070205080204" pitchFamily="34" charset="-128"/>
              </a:rPr>
              <a:t>Late reporting.</a:t>
            </a:r>
            <a:endParaRPr lang="en-US" altLang="en-US" dirty="0">
              <a:ea typeface="MS PGothic" charset="-128"/>
            </a:endParaRPr>
          </a:p>
          <a:p>
            <a:endParaRPr lang="en-US" sz="2200" dirty="0"/>
          </a:p>
        </p:txBody>
      </p:sp>
    </p:spTree>
    <p:extLst>
      <p:ext uri="{BB962C8B-B14F-4D97-AF65-F5344CB8AC3E}">
        <p14:creationId xmlns:p14="http://schemas.microsoft.com/office/powerpoint/2010/main" val="1649960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43</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dirty="0"/>
              <a:t>SMART Practices </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a:xfrm>
            <a:off x="536631" y="1420779"/>
            <a:ext cx="10506507" cy="4756184"/>
          </a:xfrm>
        </p:spPr>
        <p:txBody>
          <a:bodyPr/>
          <a:lstStyle/>
          <a:p>
            <a:pPr>
              <a:buClr>
                <a:srgbClr val="D93E0D"/>
              </a:buClr>
            </a:pPr>
            <a:r>
              <a:rPr lang="en-US" sz="2400" dirty="0"/>
              <a:t>Develop and update procedures that track obligations, accrued expenditures, and disbursements to include the data elements identified at </a:t>
            </a:r>
            <a:r>
              <a:rPr lang="en-US" sz="2400" dirty="0">
                <a:hlinkClick r:id="rId3"/>
              </a:rPr>
              <a:t>2 CFR 200.302</a:t>
            </a:r>
            <a:r>
              <a:rPr lang="en-US" sz="2400" dirty="0"/>
              <a:t>.</a:t>
            </a:r>
          </a:p>
          <a:p>
            <a:pPr>
              <a:buClr>
                <a:srgbClr val="D93E0D"/>
              </a:buClr>
            </a:pPr>
            <a:r>
              <a:rPr lang="en-US" sz="2400" dirty="0"/>
              <a:t>Develop a process to track accrual data in the accounting system or separately as required by DOL, including subsequent liquidation or reconciliation of accrual data.</a:t>
            </a:r>
          </a:p>
          <a:p>
            <a:pPr>
              <a:buClr>
                <a:srgbClr val="D93E0D"/>
              </a:buClr>
            </a:pPr>
            <a:r>
              <a:rPr lang="en-US" sz="2400" dirty="0"/>
              <a:t>Install a process to collect and summarize financial data from subrecipients in order to meet DOL financial reporting deadlines.</a:t>
            </a:r>
          </a:p>
          <a:p>
            <a:pPr>
              <a:buClr>
                <a:srgbClr val="D93E0D"/>
              </a:buClr>
            </a:pPr>
            <a:r>
              <a:rPr lang="en-US" sz="2400" dirty="0"/>
              <a:t>Develop or update procedures that properly track match, leverage resources, program income, and indirect costs to ensure timely collection and accurate submission on the required financial report (ETA-9130).</a:t>
            </a:r>
          </a:p>
        </p:txBody>
      </p:sp>
    </p:spTree>
    <p:extLst>
      <p:ext uri="{BB962C8B-B14F-4D97-AF65-F5344CB8AC3E}">
        <p14:creationId xmlns:p14="http://schemas.microsoft.com/office/powerpoint/2010/main" val="3033312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F3D4784-32E6-499E-839F-2C9FF1E206E5}"/>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44</a:t>
            </a:fld>
            <a:endParaRPr lang="en-US" dirty="0"/>
          </a:p>
        </p:txBody>
      </p:sp>
      <p:sp>
        <p:nvSpPr>
          <p:cNvPr id="2" name="Title 1">
            <a:extLst>
              <a:ext uri="{FF2B5EF4-FFF2-40B4-BE49-F238E27FC236}">
                <a16:creationId xmlns:a16="http://schemas.microsoft.com/office/drawing/2014/main" id="{817C709C-786E-4EE7-919C-84599D025E20}"/>
              </a:ext>
            </a:extLst>
          </p:cNvPr>
          <p:cNvSpPr>
            <a:spLocks noGrp="1"/>
          </p:cNvSpPr>
          <p:nvPr>
            <p:ph type="title"/>
          </p:nvPr>
        </p:nvSpPr>
        <p:spPr/>
        <p:txBody>
          <a:bodyPr/>
          <a:lstStyle/>
          <a:p>
            <a:r>
              <a:rPr lang="en-US" dirty="0"/>
              <a:t>Any Questions?</a:t>
            </a:r>
          </a:p>
        </p:txBody>
      </p:sp>
      <p:pic>
        <p:nvPicPr>
          <p:cNvPr id="8" name="Picture 7">
            <a:extLst>
              <a:ext uri="{FF2B5EF4-FFF2-40B4-BE49-F238E27FC236}">
                <a16:creationId xmlns:a16="http://schemas.microsoft.com/office/drawing/2014/main" id="{9B29377F-720D-78C1-A7F4-95265E024BB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1713298"/>
            <a:ext cx="6400800" cy="3930698"/>
          </a:xfrm>
          <a:prstGeom prst="rect">
            <a:avLst/>
          </a:prstGeom>
        </p:spPr>
      </p:pic>
    </p:spTree>
    <p:custDataLst>
      <p:tags r:id="rId1"/>
    </p:custDataLst>
    <p:extLst>
      <p:ext uri="{BB962C8B-B14F-4D97-AF65-F5344CB8AC3E}">
        <p14:creationId xmlns:p14="http://schemas.microsoft.com/office/powerpoint/2010/main" val="27119424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45</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normAutofit fontScale="90000"/>
          </a:bodyPr>
          <a:lstStyle/>
          <a:p>
            <a:r>
              <a:rPr lang="en-US" dirty="0"/>
              <a:t>Testing For Compliance - Core Monitoring Guide</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pPr marL="0" indent="0">
              <a:spcBef>
                <a:spcPts val="0"/>
              </a:spcBef>
              <a:spcAft>
                <a:spcPts val="0"/>
              </a:spcAft>
              <a:buNone/>
            </a:pPr>
            <a:r>
              <a:rPr lang="en-US" sz="2400" dirty="0"/>
              <a:t>The purpose of ETA monitoring is to assess for compliance using the Core Monitoring Guide (CMG). Here is a list of indicators that discussed during the module’s topic.  </a:t>
            </a:r>
          </a:p>
          <a:p>
            <a:pPr marL="0" indent="0">
              <a:spcBef>
                <a:spcPts val="0"/>
              </a:spcBef>
              <a:spcAft>
                <a:spcPts val="0"/>
              </a:spcAft>
              <a:buNone/>
            </a:pPr>
            <a:endParaRPr lang="en-US" sz="2000" b="1" dirty="0"/>
          </a:p>
          <a:p>
            <a:pPr>
              <a:spcBef>
                <a:spcPts val="0"/>
              </a:spcBef>
              <a:spcAft>
                <a:spcPts val="0"/>
              </a:spcAft>
            </a:pPr>
            <a:r>
              <a:rPr lang="en-US" sz="2400" b="1" dirty="0"/>
              <a:t>Objective 3.b:  Accounting System and Financial Reporting</a:t>
            </a:r>
          </a:p>
          <a:p>
            <a:pPr marL="0" indent="0">
              <a:buNone/>
            </a:pPr>
            <a:r>
              <a:rPr lang="en-US" sz="2200" dirty="0"/>
              <a:t>An accounting system is in place that allows the grant recipient to maintain accurate and complete disclosure of the grant’s financial results and those of its subrecipients.</a:t>
            </a:r>
          </a:p>
          <a:p>
            <a:pPr lvl="2"/>
            <a:r>
              <a:rPr lang="en-US" dirty="0"/>
              <a:t>Indicator </a:t>
            </a:r>
            <a:r>
              <a:rPr lang="en-US" sz="2000" dirty="0"/>
              <a:t>3.b.1: Basis of Reporting.</a:t>
            </a:r>
          </a:p>
          <a:p>
            <a:pPr lvl="2"/>
            <a:r>
              <a:rPr lang="en-US" dirty="0"/>
              <a:t>Indicator</a:t>
            </a:r>
            <a:r>
              <a:rPr lang="en-US" sz="2000" dirty="0"/>
              <a:t> 3.b.2: Financial Reporting.</a:t>
            </a:r>
            <a:endParaRPr lang="en-US" dirty="0"/>
          </a:p>
          <a:p>
            <a:pPr lvl="2"/>
            <a:r>
              <a:rPr lang="en-US" dirty="0"/>
              <a:t>Indicator</a:t>
            </a:r>
            <a:r>
              <a:rPr lang="en-US" sz="2000" dirty="0"/>
              <a:t> 3.b.3: Subrecipient’s Financial Reporting.</a:t>
            </a:r>
            <a:endParaRPr lang="en-US" dirty="0"/>
          </a:p>
          <a:p>
            <a:pPr lvl="2"/>
            <a:r>
              <a:rPr lang="en-US" dirty="0"/>
              <a:t>Indicator</a:t>
            </a:r>
            <a:r>
              <a:rPr lang="en-US" sz="2000" dirty="0"/>
              <a:t> 3.b.4: Performance Reports.</a:t>
            </a:r>
            <a:endParaRPr lang="en-US" dirty="0"/>
          </a:p>
        </p:txBody>
      </p:sp>
    </p:spTree>
    <p:extLst>
      <p:ext uri="{BB962C8B-B14F-4D97-AF65-F5344CB8AC3E}">
        <p14:creationId xmlns:p14="http://schemas.microsoft.com/office/powerpoint/2010/main" val="5608649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E446C9-CFF0-1DD9-2A8B-D829F42F6649}"/>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46</a:t>
            </a:fld>
            <a:endParaRPr lang="en-US" dirty="0"/>
          </a:p>
        </p:txBody>
      </p:sp>
      <p:sp>
        <p:nvSpPr>
          <p:cNvPr id="2" name="Title 1">
            <a:extLst>
              <a:ext uri="{FF2B5EF4-FFF2-40B4-BE49-F238E27FC236}">
                <a16:creationId xmlns:a16="http://schemas.microsoft.com/office/drawing/2014/main" id="{A8DD6244-7CC6-CA89-ADCA-3706E85833DF}"/>
              </a:ext>
            </a:extLst>
          </p:cNvPr>
          <p:cNvSpPr>
            <a:spLocks noGrp="1"/>
          </p:cNvSpPr>
          <p:nvPr>
            <p:ph type="title"/>
          </p:nvPr>
        </p:nvSpPr>
        <p:spPr/>
        <p:txBody>
          <a:bodyPr/>
          <a:lstStyle/>
          <a:p>
            <a:r>
              <a:rPr lang="en-US" dirty="0"/>
              <a:t>ETA and Uniform Guidance Resources</a:t>
            </a:r>
          </a:p>
        </p:txBody>
      </p:sp>
      <p:sp>
        <p:nvSpPr>
          <p:cNvPr id="4" name="Content Placeholder 3">
            <a:extLst>
              <a:ext uri="{FF2B5EF4-FFF2-40B4-BE49-F238E27FC236}">
                <a16:creationId xmlns:a16="http://schemas.microsoft.com/office/drawing/2014/main" id="{C5CBF76D-AE25-A872-4299-CF4713059114}"/>
              </a:ext>
            </a:extLst>
          </p:cNvPr>
          <p:cNvSpPr>
            <a:spLocks noGrp="1"/>
          </p:cNvSpPr>
          <p:nvPr>
            <p:ph idx="1"/>
          </p:nvPr>
        </p:nvSpPr>
        <p:spPr/>
        <p:txBody>
          <a:bodyPr/>
          <a:lstStyle/>
          <a:p>
            <a:r>
              <a:rPr lang="en-US" sz="2800" dirty="0">
                <a:hlinkClick r:id="rId3"/>
              </a:rPr>
              <a:t>Core Monitoring Guide</a:t>
            </a:r>
            <a:r>
              <a:rPr lang="en-US" sz="2800" dirty="0"/>
              <a:t>.</a:t>
            </a:r>
          </a:p>
          <a:p>
            <a:r>
              <a:rPr lang="en-US" sz="2800" dirty="0">
                <a:hlinkClick r:id="rId4"/>
              </a:rPr>
              <a:t>Grant and Financial Management Technical Assistance Guide.</a:t>
            </a:r>
            <a:r>
              <a:rPr lang="en-US" sz="2800" u="sng" dirty="0">
                <a:hlinkClick r:id="rId4"/>
              </a:rPr>
              <a:t> </a:t>
            </a:r>
            <a:endParaRPr lang="en-US" sz="2800" u="sng" dirty="0"/>
          </a:p>
          <a:p>
            <a:r>
              <a:rPr lang="en-US" sz="2800" dirty="0">
                <a:hlinkClick r:id="rId5"/>
              </a:rPr>
              <a:t>DOL Home Page Resources</a:t>
            </a:r>
            <a:r>
              <a:rPr lang="en-US" sz="2800" dirty="0"/>
              <a:t>.</a:t>
            </a:r>
          </a:p>
          <a:p>
            <a:r>
              <a:rPr lang="en-US" sz="2800" dirty="0">
                <a:hlinkClick r:id="rId6"/>
              </a:rPr>
              <a:t>Uniform Guidance Crosswalk</a:t>
            </a:r>
            <a:r>
              <a:rPr lang="en-US" sz="2800" dirty="0"/>
              <a:t>.</a:t>
            </a:r>
          </a:p>
          <a:p>
            <a:r>
              <a:rPr lang="en-US" sz="2800" dirty="0"/>
              <a:t>Uniform Administrative Requirements, Cost Principles, and Audit Requirements for Federal Awards </a:t>
            </a:r>
            <a:r>
              <a:rPr lang="en-US" sz="2800" dirty="0">
                <a:hlinkClick r:id="rId7"/>
              </a:rPr>
              <a:t>2 CFR Part 200</a:t>
            </a:r>
            <a:r>
              <a:rPr lang="en-US" sz="2800" dirty="0"/>
              <a:t>.</a:t>
            </a:r>
          </a:p>
          <a:p>
            <a:r>
              <a:rPr lang="en-US" sz="2800" dirty="0"/>
              <a:t>Department of Labor Exceptions </a:t>
            </a:r>
            <a:r>
              <a:rPr lang="en-US" sz="2800" dirty="0">
                <a:hlinkClick r:id="rId8"/>
              </a:rPr>
              <a:t>2 CFR Part 2900</a:t>
            </a:r>
            <a:r>
              <a:rPr lang="en-US" sz="2800" dirty="0"/>
              <a:t>.</a:t>
            </a:r>
          </a:p>
        </p:txBody>
      </p:sp>
    </p:spTree>
    <p:extLst>
      <p:ext uri="{BB962C8B-B14F-4D97-AF65-F5344CB8AC3E}">
        <p14:creationId xmlns:p14="http://schemas.microsoft.com/office/powerpoint/2010/main" val="4013928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B09145D-4676-4548-B879-0069E273D171}"/>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smtClean="0"/>
              <a:pPr/>
              <a:t>47</a:t>
            </a:fld>
            <a:endParaRPr lang="en-US" dirty="0"/>
          </a:p>
        </p:txBody>
      </p:sp>
      <p:sp>
        <p:nvSpPr>
          <p:cNvPr id="11" name="Title 1">
            <a:extLst>
              <a:ext uri="{FF2B5EF4-FFF2-40B4-BE49-F238E27FC236}">
                <a16:creationId xmlns:a16="http://schemas.microsoft.com/office/drawing/2014/main" id="{C6AAB2CC-4DAB-9F80-6758-7BDAC514C22E}"/>
              </a:ext>
            </a:extLst>
          </p:cNvPr>
          <p:cNvSpPr txBox="1">
            <a:spLocks noGrp="1"/>
          </p:cNvSpPr>
          <p:nvPr>
            <p:ph type="title" idx="4294967295"/>
          </p:nvPr>
        </p:nvSpPr>
        <p:spPr>
          <a:xfrm>
            <a:off x="380999" y="118797"/>
            <a:ext cx="10221624" cy="11080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000" b="0" kern="1200" baseline="0">
                <a:solidFill>
                  <a:srgbClr val="172E46"/>
                </a:solidFill>
                <a:effectLst/>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172E46"/>
                </a:solidFill>
                <a:effectLst/>
                <a:uLnTx/>
                <a:uFillTx/>
                <a:latin typeface="Segoe UI Semibold" panose="020B0702040204020203" pitchFamily="34" charset="0"/>
                <a:ea typeface="+mj-ea"/>
                <a:cs typeface="Segoe UI Semibold" panose="020B0702040204020203" pitchFamily="34" charset="0"/>
              </a:rPr>
              <a:t>Financial Reporting Resources</a:t>
            </a:r>
          </a:p>
        </p:txBody>
      </p:sp>
      <p:sp>
        <p:nvSpPr>
          <p:cNvPr id="3" name="Content Placeholder 2">
            <a:extLst>
              <a:ext uri="{FF2B5EF4-FFF2-40B4-BE49-F238E27FC236}">
                <a16:creationId xmlns:a16="http://schemas.microsoft.com/office/drawing/2014/main" id="{057A23D8-9539-41A7-9A06-C8454386A9BD}"/>
              </a:ext>
            </a:extLst>
          </p:cNvPr>
          <p:cNvSpPr>
            <a:spLocks noGrp="1"/>
          </p:cNvSpPr>
          <p:nvPr>
            <p:ph sz="half" idx="1"/>
          </p:nvPr>
        </p:nvSpPr>
        <p:spPr>
          <a:xfrm>
            <a:off x="380998" y="1518723"/>
            <a:ext cx="5055159" cy="4672878"/>
          </a:xfrm>
        </p:spPr>
        <p:txBody>
          <a:bodyPr/>
          <a:lstStyle/>
          <a:p>
            <a:pPr>
              <a:buFont typeface="Wingdings" panose="05000000000000000000" pitchFamily="2" charset="2"/>
              <a:buChar char="§"/>
            </a:pPr>
            <a:r>
              <a:rPr lang="en-US" dirty="0">
                <a:hlinkClick r:id="rId4"/>
              </a:rPr>
              <a:t>Core Monitoring Guide</a:t>
            </a:r>
            <a:endParaRPr lang="en-US" dirty="0"/>
          </a:p>
          <a:p>
            <a:pPr lvl="1">
              <a:spcAft>
                <a:spcPts val="0"/>
              </a:spcAft>
            </a:pPr>
            <a:r>
              <a:rPr lang="en-US" sz="2000" dirty="0">
                <a:solidFill>
                  <a:schemeClr val="tx1">
                    <a:lumMod val="90000"/>
                    <a:lumOff val="10000"/>
                  </a:schemeClr>
                </a:solidFill>
              </a:rPr>
              <a:t>Objective 3.b: Accounting System and Financial Reporting.</a:t>
            </a:r>
          </a:p>
          <a:p>
            <a:pPr>
              <a:spcBef>
                <a:spcPts val="1200"/>
              </a:spcBef>
              <a:buFont typeface="Wingdings" panose="05000000000000000000" pitchFamily="2" charset="2"/>
              <a:buChar char="§"/>
            </a:pPr>
            <a:r>
              <a:rPr lang="en-US" dirty="0">
                <a:hlinkClick r:id="rId5"/>
              </a:rPr>
              <a:t>Grant and Financial Management Technical Assistance Guide</a:t>
            </a:r>
            <a:endParaRPr lang="en-US" dirty="0"/>
          </a:p>
          <a:p>
            <a:pPr lvl="1">
              <a:spcAft>
                <a:spcPts val="0"/>
              </a:spcAft>
            </a:pPr>
            <a:r>
              <a:rPr lang="en-US" sz="2000" dirty="0">
                <a:solidFill>
                  <a:schemeClr val="tx1">
                    <a:lumMod val="90000"/>
                    <a:lumOff val="10000"/>
                  </a:schemeClr>
                </a:solidFill>
              </a:rPr>
              <a:t>Chapter 11: Financial Reporting. </a:t>
            </a:r>
            <a:endParaRPr lang="en-US" sz="2000" dirty="0"/>
          </a:p>
          <a:p>
            <a:pPr>
              <a:spcBef>
                <a:spcPts val="1200"/>
              </a:spcBef>
              <a:buFont typeface="Wingdings" panose="05000000000000000000" pitchFamily="2" charset="2"/>
              <a:buChar char="§"/>
            </a:pPr>
            <a:r>
              <a:rPr lang="en-US" dirty="0">
                <a:solidFill>
                  <a:schemeClr val="accent5"/>
                </a:solidFill>
                <a:hlinkClick r:id="rId6">
                  <a:extLst>
                    <a:ext uri="{A12FA001-AC4F-418D-AE19-62706E023703}">
                      <ahyp:hlinkClr xmlns:ahyp="http://schemas.microsoft.com/office/drawing/2018/hyperlinkcolor" val="tx"/>
                    </a:ext>
                  </a:extLst>
                </a:hlinkClick>
              </a:rPr>
              <a:t>ETA 9130 Form Instructions and various forms</a:t>
            </a:r>
            <a:r>
              <a:rPr lang="en-US" dirty="0"/>
              <a:t> </a:t>
            </a:r>
          </a:p>
          <a:p>
            <a:pPr marL="290512" lvl="2" indent="0">
              <a:buNone/>
            </a:pPr>
            <a:endParaRPr lang="en-US" dirty="0"/>
          </a:p>
        </p:txBody>
      </p:sp>
      <p:sp>
        <p:nvSpPr>
          <p:cNvPr id="6" name="Content Placeholder 3">
            <a:extLst>
              <a:ext uri="{FF2B5EF4-FFF2-40B4-BE49-F238E27FC236}">
                <a16:creationId xmlns:a16="http://schemas.microsoft.com/office/drawing/2014/main" id="{E298E2F9-80C8-3AA8-8929-1CBCD037D8DE}"/>
              </a:ext>
            </a:extLst>
          </p:cNvPr>
          <p:cNvSpPr txBox="1">
            <a:spLocks/>
          </p:cNvSpPr>
          <p:nvPr/>
        </p:nvSpPr>
        <p:spPr>
          <a:xfrm>
            <a:off x="5658788" y="1446743"/>
            <a:ext cx="5055159" cy="4672878"/>
          </a:xfrm>
          <a:prstGeom prst="rect">
            <a:avLst/>
          </a:prstGeom>
        </p:spPr>
        <p:txBody>
          <a:bodyPr vert="horz" lIns="91440" tIns="45720" rIns="91440" bIns="45720" rtlCol="0">
            <a:noAutofit/>
          </a:bodyPr>
          <a:lstStyle>
            <a:lvl1pPr marL="342900" indent="-342900" algn="l" defTabSz="914400" rtl="0" eaLnBrk="1" latinLnBrk="0" hangingPunct="1">
              <a:lnSpc>
                <a:spcPct val="90000"/>
              </a:lnSpc>
              <a:spcBef>
                <a:spcPts val="1800"/>
              </a:spcBef>
              <a:buClr>
                <a:schemeClr val="accent2"/>
              </a:buClr>
              <a:buFont typeface="Wingdings" panose="05000000000000000000" pitchFamily="2" charset="2"/>
              <a:buChar char="ü"/>
              <a:defRPr sz="2200" kern="1200">
                <a:solidFill>
                  <a:schemeClr val="tx1"/>
                </a:solidFill>
                <a:latin typeface="Arial" panose="020B0604020202020204" pitchFamily="34" charset="0"/>
                <a:ea typeface="+mn-ea"/>
                <a:cs typeface="Arial" panose="020B0604020202020204" pitchFamily="34" charset="0"/>
              </a:defRPr>
            </a:lvl1pPr>
            <a:lvl2pPr marL="365760" indent="0" algn="l" defTabSz="914400" rtl="0" eaLnBrk="1" latinLnBrk="0" hangingPunct="1">
              <a:lnSpc>
                <a:spcPct val="90000"/>
              </a:lnSpc>
              <a:spcBef>
                <a:spcPts val="0"/>
              </a:spcBef>
              <a:buClr>
                <a:schemeClr val="accent1">
                  <a:lumMod val="75000"/>
                </a:schemeClr>
              </a:buClr>
              <a:buSzPct val="80000"/>
              <a:buFont typeface="Arial" panose="020B0604020202020204" pitchFamily="34" charset="0"/>
              <a:buNone/>
              <a:defRPr sz="1800" i="1"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71500" indent="-280988" algn="l" defTabSz="914400" rtl="0" eaLnBrk="1" latinLnBrk="0" hangingPunct="1">
              <a:lnSpc>
                <a:spcPct val="90000"/>
              </a:lnSpc>
              <a:spcBef>
                <a:spcPts val="500"/>
              </a:spcBef>
              <a:buClr>
                <a:schemeClr val="tx1">
                  <a:lumMod val="75000"/>
                  <a:lumOff val="25000"/>
                </a:schemeClr>
              </a:buClr>
              <a:buFont typeface="Wingdings" panose="05000000000000000000" pitchFamily="2" charset="2"/>
              <a:buChar char="ð"/>
              <a:defRPr sz="1800" u="sng" kern="1200">
                <a:solidFill>
                  <a:schemeClr val="accent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bg2">
                    <a:lumMod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925" indent="-288925">
              <a:spcAft>
                <a:spcPts val="600"/>
              </a:spcAft>
              <a:buFont typeface="Wingdings" panose="05000000000000000000" pitchFamily="2" charset="2"/>
              <a:buChar char="§"/>
            </a:pPr>
            <a:r>
              <a:rPr lang="en-US" dirty="0">
                <a:latin typeface="Segoe UI" panose="020B0502040204020203" pitchFamily="34" charset="0"/>
                <a:cs typeface="Segoe UI" panose="020B0502040204020203" pitchFamily="34" charset="0"/>
              </a:rPr>
              <a:t>Uniform Administrative Requirements, Cost Principles, and Audit Requirements for Federal Awards. </a:t>
            </a:r>
            <a:r>
              <a:rPr lang="en-US" dirty="0">
                <a:latin typeface="Segoe UI" panose="020B0502040204020203" pitchFamily="34" charset="0"/>
                <a:cs typeface="Segoe UI" panose="020B0502040204020203" pitchFamily="34" charset="0"/>
                <a:hlinkClick r:id="rId7"/>
              </a:rPr>
              <a:t>2 CFR Part 200</a:t>
            </a:r>
            <a:endParaRPr lang="en-US" dirty="0">
              <a:latin typeface="Segoe UI" panose="020B0502040204020203" pitchFamily="34" charset="0"/>
              <a:cs typeface="Segoe UI" panose="020B0502040204020203" pitchFamily="34" charset="0"/>
            </a:endParaRPr>
          </a:p>
          <a:p>
            <a:pPr marL="288925" lvl="1"/>
            <a:r>
              <a:rPr lang="en-US" sz="2000" dirty="0">
                <a:solidFill>
                  <a:schemeClr val="tx1">
                    <a:lumMod val="90000"/>
                    <a:lumOff val="10000"/>
                  </a:schemeClr>
                </a:solidFill>
                <a:latin typeface="Segoe UI" panose="020B0502040204020203" pitchFamily="34" charset="0"/>
                <a:cs typeface="Segoe UI" panose="020B0502040204020203" pitchFamily="34" charset="0"/>
                <a:hlinkClick r:id="rId8"/>
              </a:rPr>
              <a:t>2 CFR 200.302</a:t>
            </a:r>
            <a:endParaRPr lang="en-US" sz="2000" dirty="0">
              <a:solidFill>
                <a:schemeClr val="tx1">
                  <a:lumMod val="90000"/>
                  <a:lumOff val="10000"/>
                </a:schemeClr>
              </a:solidFill>
              <a:latin typeface="Segoe UI" panose="020B0502040204020203" pitchFamily="34" charset="0"/>
              <a:cs typeface="Segoe UI" panose="020B0502040204020203" pitchFamily="34" charset="0"/>
            </a:endParaRPr>
          </a:p>
          <a:p>
            <a:pPr marL="288925" lvl="1"/>
            <a:r>
              <a:rPr lang="en-US" sz="2000" dirty="0">
                <a:solidFill>
                  <a:schemeClr val="tx1">
                    <a:lumMod val="90000"/>
                    <a:lumOff val="10000"/>
                  </a:schemeClr>
                </a:solidFill>
                <a:latin typeface="Segoe UI" panose="020B0502040204020203" pitchFamily="34" charset="0"/>
                <a:cs typeface="Segoe UI" panose="020B0502040204020203" pitchFamily="34" charset="0"/>
                <a:hlinkClick r:id="rId9"/>
              </a:rPr>
              <a:t>2 CFR 200.328</a:t>
            </a:r>
            <a:endParaRPr lang="en-US" sz="2000" dirty="0">
              <a:solidFill>
                <a:schemeClr val="tx1">
                  <a:lumMod val="90000"/>
                  <a:lumOff val="10000"/>
                </a:schemeClr>
              </a:solidFill>
              <a:latin typeface="Segoe UI" panose="020B0502040204020203" pitchFamily="34" charset="0"/>
              <a:cs typeface="Segoe UI" panose="020B0502040204020203" pitchFamily="34" charset="0"/>
            </a:endParaRPr>
          </a:p>
          <a:p>
            <a:pPr marL="288925" lvl="1"/>
            <a:r>
              <a:rPr lang="en-US" sz="2000" dirty="0">
                <a:solidFill>
                  <a:schemeClr val="tx1">
                    <a:lumMod val="90000"/>
                    <a:lumOff val="10000"/>
                  </a:schemeClr>
                </a:solidFill>
                <a:latin typeface="Segoe UI" panose="020B0502040204020203" pitchFamily="34" charset="0"/>
                <a:cs typeface="Segoe UI" panose="020B0502040204020203" pitchFamily="34" charset="0"/>
                <a:hlinkClick r:id="rId10"/>
              </a:rPr>
              <a:t>2 CFR 200.329 </a:t>
            </a:r>
            <a:endParaRPr lang="en-US" sz="2000" dirty="0">
              <a:solidFill>
                <a:schemeClr val="tx1">
                  <a:lumMod val="90000"/>
                  <a:lumOff val="10000"/>
                </a:schemeClr>
              </a:solidFill>
              <a:latin typeface="Segoe UI" panose="020B0502040204020203" pitchFamily="34" charset="0"/>
              <a:cs typeface="Segoe UI" panose="020B0502040204020203" pitchFamily="34" charset="0"/>
            </a:endParaRPr>
          </a:p>
          <a:p>
            <a:pPr marL="288925" indent="-288925">
              <a:spcAft>
                <a:spcPts val="600"/>
              </a:spcAft>
              <a:buFont typeface="Wingdings" panose="05000000000000000000" pitchFamily="2" charset="2"/>
              <a:buChar char="§"/>
            </a:pPr>
            <a:r>
              <a:rPr lang="en-US" dirty="0">
                <a:latin typeface="Segoe UI" panose="020B0502040204020203" pitchFamily="34" charset="0"/>
                <a:cs typeface="Segoe UI" panose="020B0502040204020203" pitchFamily="34" charset="0"/>
              </a:rPr>
              <a:t>Department of Labor Exceptions.       </a:t>
            </a:r>
            <a:r>
              <a:rPr lang="en-US" dirty="0">
                <a:latin typeface="Segoe UI" panose="020B0502040204020203" pitchFamily="34" charset="0"/>
                <a:cs typeface="Segoe UI" panose="020B0502040204020203" pitchFamily="34" charset="0"/>
                <a:hlinkClick r:id="rId11"/>
              </a:rPr>
              <a:t>2 CFR Part 2900</a:t>
            </a:r>
            <a:endParaRPr lang="en-US" dirty="0">
              <a:latin typeface="Segoe UI" panose="020B0502040204020203" pitchFamily="34" charset="0"/>
              <a:cs typeface="Segoe UI" panose="020B0502040204020203" pitchFamily="34" charset="0"/>
            </a:endParaRPr>
          </a:p>
          <a:p>
            <a:pPr marL="288925" lvl="1"/>
            <a:r>
              <a:rPr lang="en-US" sz="2000" dirty="0">
                <a:solidFill>
                  <a:schemeClr val="tx1">
                    <a:lumMod val="90000"/>
                    <a:lumOff val="10000"/>
                  </a:schemeClr>
                </a:solidFill>
                <a:latin typeface="Segoe UI" panose="020B0502040204020203" pitchFamily="34" charset="0"/>
                <a:cs typeface="Segoe UI" panose="020B0502040204020203" pitchFamily="34" charset="0"/>
                <a:hlinkClick r:id="rId12"/>
              </a:rPr>
              <a:t>2 CFR 2900.14 </a:t>
            </a:r>
            <a:endParaRPr lang="en-US" sz="2000" dirty="0">
              <a:latin typeface="Segoe UI" panose="020B0502040204020203" pitchFamily="34" charset="0"/>
              <a:cs typeface="Segoe UI" panose="020B0502040204020203" pitchFamily="34" charset="0"/>
            </a:endParaRPr>
          </a:p>
          <a:p>
            <a:pPr marL="288925" indent="-288925">
              <a:spcAft>
                <a:spcPts val="600"/>
              </a:spcAft>
              <a:buFont typeface="Wingdings" panose="05000000000000000000" pitchFamily="2" charset="2"/>
              <a:buChar char="§"/>
            </a:pPr>
            <a:r>
              <a:rPr lang="en-US" dirty="0">
                <a:latin typeface="Segoe UI" panose="020B0502040204020203" pitchFamily="34" charset="0"/>
                <a:cs typeface="Segoe UI" panose="020B0502040204020203" pitchFamily="34" charset="0"/>
                <a:hlinkClick r:id="rId13"/>
              </a:rPr>
              <a:t>Uniform Guidance Crosswalk</a:t>
            </a:r>
            <a:endParaRPr lang="en-US" dirty="0">
              <a:latin typeface="Segoe UI" panose="020B0502040204020203" pitchFamily="34" charset="0"/>
              <a:cs typeface="Segoe UI" panose="020B0502040204020203" pitchFamily="34" charset="0"/>
            </a:endParaRPr>
          </a:p>
        </p:txBody>
      </p:sp>
    </p:spTree>
    <p:custDataLst>
      <p:tags r:id="rId1"/>
    </p:custDataLst>
    <p:extLst>
      <p:ext uri="{BB962C8B-B14F-4D97-AF65-F5344CB8AC3E}">
        <p14:creationId xmlns:p14="http://schemas.microsoft.com/office/powerpoint/2010/main" val="1097955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A2E4CF-3E8C-0A62-BF62-78FBE3EB7A92}"/>
              </a:ext>
              <a:ext uri="{C183D7F6-B498-43B3-948B-1728B52AA6E4}">
                <adec:decorative xmlns:adec="http://schemas.microsoft.com/office/drawing/2017/decorative" val="1"/>
              </a:ext>
            </a:extLst>
          </p:cNvPr>
          <p:cNvSpPr>
            <a:spLocks noGrp="1"/>
          </p:cNvSpPr>
          <p:nvPr>
            <p:ph type="sldNum" sz="quarter" idx="12"/>
          </p:nvPr>
        </p:nvSpPr>
        <p:spPr/>
        <p:txBody>
          <a:bodyPr/>
          <a:lstStyle/>
          <a:p>
            <a:fld id="{AEF1280C-1E94-430E-A516-D051ECA45720}" type="slidenum">
              <a:rPr lang="en-US" dirty="0" smtClean="0"/>
              <a:pPr/>
              <a:t>48</a:t>
            </a:fld>
            <a:endParaRPr lang="en-US" dirty="0"/>
          </a:p>
        </p:txBody>
      </p:sp>
      <p:sp>
        <p:nvSpPr>
          <p:cNvPr id="2" name="Title 1">
            <a:extLst>
              <a:ext uri="{FF2B5EF4-FFF2-40B4-BE49-F238E27FC236}">
                <a16:creationId xmlns:a16="http://schemas.microsoft.com/office/drawing/2014/main" id="{688097D1-EAE4-3111-6FCD-EEBFD10FE2C2}"/>
              </a:ext>
            </a:extLst>
          </p:cNvPr>
          <p:cNvSpPr>
            <a:spLocks noGrp="1"/>
          </p:cNvSpPr>
          <p:nvPr>
            <p:ph type="title"/>
          </p:nvPr>
        </p:nvSpPr>
        <p:spPr>
          <a:xfrm>
            <a:off x="536631" y="2690793"/>
            <a:ext cx="10221624" cy="1108078"/>
          </a:xfrm>
        </p:spPr>
        <p:txBody>
          <a:bodyPr>
            <a:normAutofit fontScale="90000"/>
          </a:bodyPr>
          <a:lstStyle/>
          <a:p>
            <a:pPr algn="ctr"/>
            <a:r>
              <a:rPr lang="en-US" sz="8000" dirty="0"/>
              <a:t>Thank You!</a:t>
            </a:r>
          </a:p>
        </p:txBody>
      </p:sp>
      <p:sp>
        <p:nvSpPr>
          <p:cNvPr id="7" name="Content Placeholder 2">
            <a:extLst>
              <a:ext uri="{FF2B5EF4-FFF2-40B4-BE49-F238E27FC236}">
                <a16:creationId xmlns:a16="http://schemas.microsoft.com/office/drawing/2014/main" id="{F702DA08-E5FB-BF18-5F4E-D2F55D493331}"/>
              </a:ext>
              <a:ext uri="{C183D7F6-B498-43B3-948B-1728B52AA6E4}">
                <adec:decorative xmlns:adec="http://schemas.microsoft.com/office/drawing/2017/decorative" val="1"/>
              </a:ext>
            </a:extLst>
          </p:cNvPr>
          <p:cNvSpPr txBox="1">
            <a:spLocks/>
          </p:cNvSpPr>
          <p:nvPr/>
        </p:nvSpPr>
        <p:spPr>
          <a:xfrm>
            <a:off x="536631" y="1420779"/>
            <a:ext cx="10454641" cy="4756184"/>
          </a:xfrm>
          <a:prstGeom prst="rect">
            <a:avLst/>
          </a:prstGeom>
        </p:spPr>
        <p:txBody>
          <a:bodyPr>
            <a:normAutofit/>
          </a:bodyPr>
          <a:lstStyle>
            <a:lvl1pPr marL="461963" indent="-461963" algn="l" defTabSz="914400" rtl="0" eaLnBrk="1" latinLnBrk="0" hangingPunct="1">
              <a:lnSpc>
                <a:spcPct val="100000"/>
              </a:lnSpc>
              <a:spcBef>
                <a:spcPts val="600"/>
              </a:spcBef>
              <a:spcAft>
                <a:spcPts val="600"/>
              </a:spcAft>
              <a:buClr>
                <a:srgbClr val="F15D28"/>
              </a:buClr>
              <a:buFont typeface="Wingdings 2" panose="05020102010507070707" pitchFamily="18" charset="2"/>
              <a:buChar char="¾"/>
              <a:defRPr sz="2800" kern="1200">
                <a:solidFill>
                  <a:schemeClr val="tx1"/>
                </a:solidFill>
                <a:latin typeface="Segoe UI" panose="020B0502040204020203" pitchFamily="34" charset="0"/>
                <a:ea typeface="+mn-ea"/>
                <a:cs typeface="Segoe UI" panose="020B0502040204020203" pitchFamily="34" charset="0"/>
              </a:defRPr>
            </a:lvl1pPr>
            <a:lvl2pPr marL="747713" indent="-290513" algn="l" defTabSz="914400" rtl="0" eaLnBrk="1" latinLnBrk="0" hangingPunct="1">
              <a:lnSpc>
                <a:spcPct val="100000"/>
              </a:lnSpc>
              <a:spcBef>
                <a:spcPts val="600"/>
              </a:spcBef>
              <a:spcAft>
                <a:spcPts val="600"/>
              </a:spcAft>
              <a:buClr>
                <a:srgbClr val="4374B7"/>
              </a:buClr>
              <a:buSzPct val="80000"/>
              <a:buFont typeface="Symbol" panose="05050102010706020507" pitchFamily="18" charset="2"/>
              <a:buChar char="·"/>
              <a:defRPr sz="24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lnSpc>
                <a:spcPct val="100000"/>
              </a:lnSpc>
              <a:spcBef>
                <a:spcPts val="600"/>
              </a:spcBef>
              <a:spcAft>
                <a:spcPts val="600"/>
              </a:spcAft>
              <a:buClr>
                <a:srgbClr val="811120"/>
              </a:buClr>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5000"/>
              </a:lnSpc>
              <a:spcBef>
                <a:spcPts val="600"/>
              </a:spcBef>
              <a:buClr>
                <a:srgbClr val="F05D2F"/>
              </a:buClr>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5000"/>
              </a:lnSpc>
              <a:spcBef>
                <a:spcPts val="600"/>
              </a:spcBef>
              <a:buClr>
                <a:srgbClr val="F05D2F"/>
              </a:buClr>
              <a:buFont typeface="Courier New" panose="02070309020205020404" pitchFamily="49" charset="0"/>
              <a:buChar char="o"/>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2" panose="05020102010507070707" pitchFamily="18" charset="2"/>
              <a:buNone/>
            </a:pPr>
            <a:endParaRPr lang="en-US" sz="2600" dirty="0"/>
          </a:p>
          <a:p>
            <a:pPr marL="0" indent="0">
              <a:buFont typeface="Wingdings 2" panose="05020102010507070707" pitchFamily="18" charset="2"/>
              <a:buNone/>
            </a:pPr>
            <a:endParaRPr lang="en-US" sz="2600" dirty="0"/>
          </a:p>
          <a:p>
            <a:pPr marL="0" indent="0">
              <a:buFont typeface="Wingdings 2" panose="05020102010507070707" pitchFamily="18" charset="2"/>
              <a:buNone/>
            </a:pPr>
            <a:endParaRPr lang="en-US" sz="2600" dirty="0"/>
          </a:p>
        </p:txBody>
      </p:sp>
    </p:spTree>
    <p:extLst>
      <p:ext uri="{BB962C8B-B14F-4D97-AF65-F5344CB8AC3E}">
        <p14:creationId xmlns:p14="http://schemas.microsoft.com/office/powerpoint/2010/main" val="237893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1_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1cnDkPz6lsJRSgZMn20BbtU8KdE=" pdftag="H2" isBookmarkSet="no" bookmark="yes" Order="_x0031_"/>
  <Shape xmlns="" ID="C+burWii3DTXh7qFb7YpewYkgnE=" validate="no" artifact="_x0031_" formula="no" inline="no" Order="_x0031_" pdftag="H1" isBookmarkSet="no" bookmark="yes"/>
  <Shape xmlns="" ID="NS/MClBXmAR2PDKf3Wuvn1ntyH8=" artifact="_x0031_" pdftag="H2" isBookmarkSet="no" bookmark="yes" validate="no" Order="_x0031_"/>
  <Shape xmlns="" ID="zGC7kL0TaG/g7dv85zvvaGj04Aw=" validate="no" artifact="_x0031_" Order="_x0031_" pdftag="H2" isBookmarkSet="no" bookmark="yes"/>
  <Shape xmlns="" ID="C5nQGcdYMWtFHioPYP5tqqhHZeI=" validate="no" artifact="_x0031_" Order="_x0032_" pdftag="P" isBookmarkSet="no"/>
  <Shape xmlns="" ID="5y168p4SYhB7mAGRXZvWvKdqruw=" Order="_x0033_" pdftag="_x005B_Artifact_x005D_" isBookmarkSet="no"/>
  <Shape xmlns="" ID="MoJL2/ZljNgb30hBN2ZgdSNxDRE=" validate="no" artifact="_x0031_" Order="_x0031_" pdftag="H2" isBookmarkSet="no" bookmark="yes"/>
  <Shape xmlns="" ID="+cIN1n+pFimoEnkpRZDPMVgMypg=" validate="no" artifact="_x0031_" Order="_x0032_" pdftag="P" isBookmarkSet="no"/>
  <Shape xmlns="" ID="VpsOQxTtu0OSNpNGv3Ke/rJwTfY=" Order="_x0033_" pdftag="_x005B_Artifact_x005D_" isBookmarkSet="no"/>
  <Shape xmlns="" ID="ey857AC/cLaYwG0qVipCrBHUJLk=" Order="_x0031_" artifact="_x0031_" pdftag="_x005B_Artifact_x005D_" formula="no" inline="no" validate="no" isBookmarkSet="no"/>
  <Shape xmlns="" ID="u8oc/159f1TRcwXKgETS+bfdEwo=" validate="no" artifact="_x0031_" pdftag="P" isBookmarkSet="no" Order="_x0032_"/>
  <Shape xmlns="" ID="Hq6SmvevTGdCnXBdcLlWPSTOT7M=" Order="_x0032_" pdftag="_x005B_Artifact_x005D_" isBookmarkSet="no"/>
  <Shape xmlns="" ID="KwEGUCoT1ki6yVJzkZdkm35jsIU=" Order="_x0032_" formula="no" inline="no" artifact="_x0031_" pdftag="_x005B_Artifact_x005D_" validate="no" isBookmarkSet="no"/>
  <Shape xmlns="" ID="EhY28c/OkNZEEEYi9dJhaRt6F64=" artifact="_x0031_" validate="no" Order="_x0031_" pdftag="H2" isBookmarkSet="no" bookmark="yes"/>
  <Shape xmlns="" ID="2nkKy+Bit+8J8md1HVSBVTRQsGE=" validate="no" artifact="_x0031_" pdftag="P" isBookmarkSet="no" Order="_x0032_"/>
  <Shape xmlns="" ID="p+KU7jH6LeThDdqhbzyi7JtKY0o=" Order="_x0036_" pdftag="_x005B_Artifact_x005D_" isBookmarkSet="no"/>
  <Shape xmlns="" ID="4oAPlKGYrmB+qpD5N/UcTnaHOgc=" artifact="_x0031_" Order="_x0033_" formula="no" inline="no" validate="no" pdftag="Figure" isBookmarkSet="no"/>
  <Shape xmlns="" ID="MpcwiLalR1kXAYnEPXFmcnvDo8s=" validate="no" artifact="_x0031_" pdftag="P" isBookmarkSet="no" Order="_x0034_"/>
  <Shape xmlns="" ID="eMONUUgFcoAoES+9zu51dInfCek=" artifact="_x0031_" Order="_x0035_" validate="no" pdftag="Figure" isBookmarkSet="no"/>
  <Shape xmlns="" ID="s5rdzgpfvS6Eg0LsRT/DxBIubV0=" pdftag="" validate="no" artifact="_x0031_" Order="_x0031_"/>
  <Shape xmlns="" ID="89u8j6rtKvOVkl5ugqM+B+e5WFk=" validate="no" artifact="_x0031_" Order="_x0032_" pdftag="P" isBookmarkSet="no"/>
  <Shape xmlns="" ID="wRHbGvpW7EYqxfCN7cFYV5Q6oN8=" Order="_x0038_" pdftag="_x005B_Artifact_x005D_" isBookmarkSet="no"/>
  <Shape xmlns="" ID="gALGMpcSzRJ7ecfTjOG47dXZ0yQ=" pdftag="" validate="no" artifact="_x0031_" Order="_x0033_"/>
  <Shape xmlns="" ID="S1YUSiQRlk+Ee8ToBA0u9g8KsjQ=" validate="no" artifact="_x0031_" Order="_x0034_" pdftag="P" isBookmarkSet="no"/>
  <Shape xmlns="" ID="EyKGogrwaI7avit5zedHOKyXsTY=" pdftag="" validate="no" artifact="_x0031_" Order="_x0035_"/>
  <Shape xmlns="" ID="8hK4admP1rr2IWDnomYtUR6jr4M=" validate="no" artifact="_x0031_" Order="_x0036_" pdftag="P" isBookmarkSet="no"/>
  <Shape xmlns="" ID="8JzhUECJ/b07ONag8FWqxjtDuK4=" pdftag="" validate="no" artifact="_x0031_" Order="_x0037_"/>
  <Shape xmlns="" ID="M8PAuWplZWYVxYacB7ZS4sTZcMo=" validate="no" artifact="_x0031_" Order="_x0031_" pdftag="H2" isBookmarkSet="no" bookmark="yes"/>
  <Shape xmlns="" ID="/RMQlZa3iHGyGEUd8rR6JnhuI4w=" artifact="_x0031_" pdftag="Figure" isBookmarkSet="no" validate="no" Order="_x0032_"/>
  <Shape xmlns="" ID="XunwP5AFmXkc8Xej0NXl1fmuoFs=" Order="_x0033_" pdftag="_x005B_Artifact_x005D_" isBookmarkSet="no"/>
  <Shape xmlns="" ID="h1/NS0EaGjTxhZG7uFu7GOX/b1w=" validate="no" artifact="_x0031_" Order="_x0031_" pdftag="H2" isBookmarkSet="no" bookmark="yes"/>
  <Shape xmlns="" ID="DjXLRiamIj8Gw5QnnJJ9UMusg80=" artifact="_x0031_" Order="_x0032_" validate="no" pdftag="Figure" isBookmarkSet="no"/>
  <Shape xmlns="" ID="yCGYA8zS5eiD0QsREFrfPl6H6C4=" Order="_x0033_" pdftag="_x005B_Artifact_x005D_" isBookmarkSet="no"/>
  <Shape xmlns="" ID="d015twqWnoiO2AQSiP/RA0f2icc=" artifact="_x0031_" Order="_x0031_" validate="no" pdftag="Figure" isBookmarkSet="no"/>
  <Shape xmlns="" ID="7S8TPCdRYaTBl6IhV7DI/mCpGTM=" Order="_x0033_" pdftag="_x005B_Artifact_x005D_" isBookmarkSet="no"/>
  <Shape xmlns="" ID="9VItRzC7H58onruunVbxzMG3RIg=" artifact="_x0031_" Order="_x0032_" validate="no" pdftag="Figure" isBookmarkSet="no"/>
  <Shape xmlns="" ID="IriSKS1jsuPeZ4Fp492vpHqFlJ4=" validate="no" artifact="_x0031_" Order="_x0031_" pdftag="H2" isBookmarkSet="no" bookmark="yes"/>
  <Shape xmlns="" ID="+tntUbu0HEUEonOlTGysSWAYjbc=" Order="_x0032_" pdftag="_x005B_Artifact_x005D_" isBookmarkSet="no"/>
  <Shape xmlns="" ID="UWV8DElotpqV/sG4saLQBpH007A=" validate="no" artifact="_x0031_" Order="_x0031_" pdftag="H2" isBookmarkSet="no" bookmark="yes"/>
  <Shape xmlns="" ID="Rcd9DyjYVx5EzUxlIQM/0eNpnHM=" artifact="_x0031_" Order="_x0032_" validate="no" pdftag="Figure" isBookmarkSet="no"/>
  <Shape xmlns="" ID="Xls5ygY4VUJKuH5/bmKRlbsDTbU=" artifact="_x0031_" Order="_x0033_" validate="no" pdftag="Figure" isBookmarkSet="no"/>
  <Shape xmlns="" ID="l0osZpJrTNVp802CkJvXY7i4zvw=" Order="_x0034_" pdftag="_x005B_Artifact_x005D_" isBookmarkSet="no"/>
  <Shape xmlns="" ID="FrSZdJvHOcwRrXOZvJOXL2kYkyg=" pdftag="" validate="no" artifact="_x0031_" Order="_x0031_"/>
  <Shape xmlns="" ID="ao97WqeZ9vaRE3PQXhqWNAWWtHg=" validate="no" artifact="_x0031_" pdftag="P" isBookmarkSet="no" Order="_x0032_"/>
  <Shape xmlns="" ID="ohubhJYqNudrOrKgdO6BM6kBDlM=" Order="_x0033_" pdftag="_x005B_Artifact_x005D_" isBookmarkSet="no"/>
  <Shape xmlns="" ID="zh1Ocju/hbOC57Blce+IS+pwwm8=" validate="no" artifact="_x0031_" Order="_x0031_" pdftag="H2" isBookmarkSet="no" bookmark="yes"/>
  <Shape xmlns="" ID="HN74Vk5WaRK4xhxGyCYSE28r2vc=" Order="_x0032_" pdftag="_x005B_Artifact_x005D_" isBookmarkSet="no"/>
  <Shape xmlns="" ID="dMkSOxeGrhLO87FFxLmETs8HChU=" artifact="_x0031_" Order="_x0031_" validate="no" pdftag="Figure" isBookmarkSet="no"/>
  <Shape xmlns="" ID="KW/qxz8lqyBSVNLkBH0CPZcRLeQ=" artifact="_x0031_" pdftag="Figure" isBookmarkSet="no" validate="no" Order="_x0032_"/>
  <Shape xmlns="" ID="UUS/GzhHdyQobhVnQzvOdd55o7E=" artifact="_x0031_" pdftag="Figure" isBookmarkSet="no" validate="no" Order="_x0033_"/>
  <Shape xmlns="" ID="WxZ1ZOPvgGGfp8Hiz+MPplhE2kE=" Order="_x0034_" pdftag="_x005B_Artifact_x005D_" isBookmarkSet="no"/>
  <Shape xmlns="" ID="UyxSEXeriCgM7692krDRHhrtFiY=" artifact="_x0031_" Order="_x0031_" validate="no" pdftag="Figure" isBookmarkSet="no"/>
  <Shape xmlns="" ID="oQ+XbIgZVAwUuJvB9IaR2uH6//0=" artifact="_x0031_" pdftag="Figure" isBookmarkSet="no" validate="no" Order="_x0032_"/>
  <Shape xmlns="" ID="/LOc1VhiAl7bAlNAEzYRo2WnZnQ=" artifact="_x0031_" pdftag="Figure" isBookmarkSet="no" validate="no" Order="_x0033_"/>
  <Shape xmlns="" ID="IGeB/3EYyl4vCwRd2PK3JsIpI7o=" artifact="_x0031_" pdftag="Figure" isBookmarkSet="no" validate="no" Order="_x0034_"/>
  <Shape xmlns="" ID="MM5/dNfR9HnDd8ayA/V4Hql0A/E=" artifact="_x0031_" pdftag="Figure" isBookmarkSet="no" validate="no" Order="_x0035_"/>
  <Shape xmlns="" ID="C6XXnlLbK7dM2VMXKmY9KmEcssk=" Order="_x0036_" pdftag="_x005B_Artifact_x005D_" isBookmarkSet="no"/>
  <Shape xmlns="" ID="7+ymZUQmzKW5fWVgLWs3cwp3WJ0=" artifact="_x0031_" Order="_x0031_" validate="no" pdftag="Figure" isBookmarkSet="no"/>
  <Shape xmlns="" ID="XIXXZVB8N2F4iG13sX7IwmDfXnA=" Order="_x0032_" pdftag="_x005B_Artifact_x005D_" isBookmarkSet="no"/>
  <Shape xmlns="" ID="21QfrCvjfFOua6v3CrDllekGVQ0=" Order="_x0031_" pdftag="_x005B_Artifact_x005D_" isBookmarkSet="no"/>
  <Shape xmlns="" ID="zlADW5J3C1VsiFGUyFOGBqbG3fM=" artifact="_x0031_" pdftag="Figure" isBookmarkSet="no" validate="no" Order="_x0030_"/>
  <Shape xmlns="" ID="1ydcf0AcchLmg205KdaOE9nrXiA=" artifact="_x0031_" pdftag="Figure" isBookmarkSet="no" validate="no" Order="_x0032_"/>
  <Shape xmlns="" ID="rN0C4BcpOF5L6jVq6e26aHkvH4E=" artifact="_x0031_" pdftag="Figure" isBookmarkSet="no" validate="no" Order="_x0031_"/>
  <Shape xmlns="" ID="OMrK5fZjCIYLvUHhL9fTPW5J11I=" Order="_x0034_" pdftag="_x005B_Artifact_x005D_" isBookmarkSet="no"/>
  <Shape xmlns="" ID="EO4jrZPxs6F/YbEkvYAbDvLa2DY=" artifact="_x0031_" pdftag="Figure" isBookmarkSet="no" validate="no" Order="_x0030_"/>
  <Shape xmlns="" ID="rhBZ/STQ6id3PMt8jePzPIo3hTo=" artifact="_x0031_" pdftag="Figure" isBookmarkSet="no" validate="no" Order="_x0032_"/>
  <Shape xmlns="" ID="NCIqTMH/ZI7e4uEvgRL3KqKHgco=" artifact="_x0031_" pdftag="Figure" isBookmarkSet="no" validate="no" Order="_x0031_"/>
  <Shape xmlns="" ID="AZVS3MqRu/ozJamf46ViqMwOo0o=" Order="_x0034_" pdftag="_x005B_Artifact_x005D_" isBookmarkSet="no"/>
  <HyperLink xmlns="" ID="1cnDkPz6lsJRSgZMn20BbtU8KdE=-594818332296.2_251.1479" plainAltText="Information_x0020_Session:_x0020_508_x0020_Compliance_x0020_Overview"/>
  <HyperLink xmlns="" ID="1cnDkPz6lsJRSgZMn20BbtU8KdE=-868314608327.7_322.658" plainAltText="Job_x0020_Aid_x0020__x0023_1:_x0020_508_x0020_Compliance_x0020_in_x0020_Microsoft_x0020_Word_x0020__x0028_Intro_x0029_"/>
  <HyperLink xmlns="" ID="1cnDkPz6lsJRSgZMn20BbtU8KdE=-1613605486327.7_338.068" plainAltText="Job_x0020_Aid_x0020__x0023_2:_x0020_How_x0020_to_x0020_Make_x0020_Compliant_x0020_Tables"/>
  <HyperLink xmlns="" ID="1cnDkPz6lsJRSgZMn20BbtU8KdE=-636218306327.7_353.478" plainAltText="Job_x0020_Aid_x0020__x0023_3:_x0020_508_x0020_Compliance_x0020_in_x0020_PowerPoint"/>
  <HyperLink xmlns="" ID="1cnDkPz6lsJRSgZMn20BbtU8KdE=857900221467.165_403.288" plainAltText="rchen_x0040_mahernet.com"/>
  <HyperLink xmlns="" ID="1cnDkPz6lsJRSgZMn20BbtU8KdE=801029938320.325_417.688" plainAltText="crobbins_x0040_mahernet.com"/>
  <HyperLink xmlns="" ID="1cnDkPz6lsJRSgZMn20BbtU8KdE=-252300033273.2_487.288" plainAltText="pkosowsky_x0040_mahernet.com"/>
  <Shape xmlns="" ID="0UV0TCRBtvH0Dj7Ma1Vf/Eapx78=" artifact="_x0031_" validate="no" Order="_x0031_" pdftag="H2" isBookmarkSet="no" bookmark="yes"/>
  <Shape xmlns="" ID="BhSydtSyGlW/sBhb2jLt1H93JuQ=" artifact="_x0031_" Order="_x0033_" validate="no" pdftag="Figure" isBookmarkSet="no"/>
  <Shape xmlns="" ID="eW9F5oXy7DCATzZq6kgH6y4L4ek=" artifact="_x0031_" Order="_x0035_" validate="no" pdftag="Figure" isBookmarkSet="no"/>
  <Shape xmlns="" ID="aCqurJXyDemoTkMclzOUUZZiNAw=" artifact="_x0031_" Order="_x0037_" validate="no" pdftag="Figure" isBookmarkSet="no"/>
  <Shape xmlns="" ID="wcwinCfrnivzGVSD8mwS97Gwp0o=" Order="_x0031_" pdftag="H2" isBookmarkSet="no" bookmark="yes"/>
  <SubText xmlns="" ID="ey857AC/cLaYwG0qVipCrBHUJLk=" ActualText=""/>
  <SubText xmlns="" ID="KwEGUCoT1ki6yVJzkZdkm35jsIU=" ActualText=""/>
  <Shape xmlns="" ID="y0JGOMTS8eRTsThErwAJAjm1PpU=" Order="_x0031_" artifact="_x0031_" pdftag="_x005B_Artifact_x005D_" formula="no" inline="no" validate="no"/>
  <Shape xmlns="" ID="rumCQo5k+nW8yw+V2Jjfud0tKTw=" pdftag="" artifact="_x0031_" validate="no" Order="_x0031_"/>
  <Shape xmlns="" ID="Qka0y/uaZGcxiFJYGK6zHDQJM84=" pdftag="" Order="_x0032_"/>
  <Shape xmlns="" ID="TNyDv9CfQa7GUfN4m4zmNEZRfFE=" pdftag="" artifact="_x0031_" validate="no" Order="_x0031_"/>
  <Shape xmlns="" ID="bHsZB34xd7uqW2hLcR3XnB+EjuA=" pdftag="" artifact="_x0031_" validate="no" Order="_x0032_"/>
  <Shape xmlns="" ID="Re0pSfjwOX03+DCpOqx32oDCQr0=" pdftag="" Order="_x0030_"/>
  <Shape xmlns="" ID="pKydD4Zzax0PBxyIHDhwP5F2Hig=" pdftag="" artifact="_x0031_" validate="no" Order="_x0031_"/>
  <Shape xmlns="" ID="d70alNYmpSnazoF0Yb+K1zuCLyc=" pdftag="" Order="_x0030_"/>
  <Shape xmlns="" ID="h4qgQA9pIuNBKOZPadIEkio9ZOc=" pdftag="" artifact="_x0031_" validate="no" Order="_x0031_"/>
  <Shape xmlns="" ID="qLbthcbQSOsl69IwHX+W5dF6Xfo=" pdftag="" artifact="_x0031_" validate="no" Order="_x0033_"/>
  <Shape xmlns="" ID="nIzrCdvcaCADT3kZCL30kNPTHEo=" pdftag="" Order="_x0030_"/>
  <Shape xmlns="" ID="NrsUxEYqTnFVAIBWNWER/s24ErQ=" pdftag="" Order="_x0032_"/>
  <Shape xmlns="" ID="oHtIJAQVc5PqQ+VX5fam/2g+1q0=" pdftag="" artifact="_x0031_" validate="no" Order="_x0031_"/>
  <Shape xmlns="" ID="hjrVCK2ZmUBuL0R+CAZVmL5wsLg=" pdftag="" Order="_x0034_"/>
  <Shape xmlns="" ID="wbz3/3vDSfNv/kZ5wZQDAZ4asFY=" pdftag="" artifact="_x0031_" validate="no" Order="_x0033_"/>
  <Shape xmlns="" ID="/OHPCmDkQcsfaHnEQDSG9OkmmTw=" pdftag="" Order="_x0036_"/>
  <Shape xmlns="" ID="jpmwqWFByfT+MiVxfKMDbFPalJs=" pdftag="" artifact="_x0031_" validate="no" Order="_x0035_"/>
  <Shape xmlns="" ID="wD/1rV1ag8K9zi/HFyf/lezMHxo=" pdftag="" Order="_x0031_"/>
  <Shape xmlns="" ID="VjnmAPdQ0Ugts79C3hFsBHsMbCM=" pdftag="" Order="_x0031_"/>
  <Shape xmlns="" ID="0UEKqHxzqR8WELoKPIzzOB7dCE4=" pdftag="" artifact="_x0031_" validate="no" Order="_x0032_"/>
  <Shape xmlns="" ID="LTA9FV1HGz8UrUehSfZEtyhAzeE=" pdftag="" artifact="_x0031_" validate="no" Order="_x0031_"/>
  <Shape xmlns="" ID="sbiNVeLwU3X3GWF0kNsaHCj/2aY=" pdftag="" Order="_x0032_"/>
  <Shape xmlns="" ID="ci5qDX0HUSaM+IGdjl7xMsqCoaM=" pdftag="" Order="_x0031_"/>
  <Shape xmlns="" ID="Nnxpvk5MmjC7G3eGp4FkQT31E08=" pdftag="" Order="_x0031_"/>
  <Shape xmlns="" ID="hgkUk7fEXxHUwd3f5OHqxnt52xo=" pdftag="" Order="_x0032_"/>
  <Shape xmlns="" ID="0iDKbbvGZMNueQ+GGLQx7vX1Cgs=" pdftag="" Order="_x0033_"/>
  <Shape xmlns="" ID="Ht09h1pDnvRMojTRnldTmUKmZ9A=" pdftag="" Order="_x0031_"/>
  <Shape xmlns="" ID="ybJbtxeBNdM5LY6OBg3is+NiDCs=" pdftag="" Order="_x0031_"/>
  <Shape xmlns="" ID="uf+0TAQBiggXeU9eqk/BilOsKW0=" pdftag="" artifact="_x0031_" validate="no" Order="_x0031_"/>
  <Shape xmlns="" ID="HVqjOKUbHn+i9yY19d8M928Is/E=" pdftag="" artifact="_x0031_" validate="no" Order="_x0031_"/>
  <Shape xmlns="" ID="apZlFCN2aTHu0IxItIQkJf2WFS0=" pdftag="" artifact="_x0031_" validate="no" Order="_x0031_"/>
  <Shape xmlns="" ID="CYaqwLFBkdq1XZ8ej08J2Zc31+0=" pdftag="" Order="_x0030_"/>
  <Shape xmlns="" ID="if0l2j36/7TH3vCaevDXatoeKRA=" pdftag="" Order="_x0033_"/>
  <Shape xmlns="" ID="oSNo6UhABa4i0C9SDFDM689zets=" formula="no" pdftag="Figure" artifact="_x0030_" inline="no" validate="yes" Order="_x0031_"/>
  <Shape xmlns="" ID="O7Tiwf1ToE4qgsPCtw+aC9zYyv0=" pdftag="" formula="no" artifact="_x0030_" inline="no" validate="yes" Order="_x0032_"/>
  <SubText xmlns="" ID="y0JGOMTS8eRTsThErwAJAjm1PpU=" ActualText=""/>
  <SubText xmlns="" ID="oSNo6UhABa4i0C9SDFDM689zets=" ActualText=""/>
  <SubText xmlns="" ID="O7Tiwf1ToE4qgsPCtw+aC9zYyv0=" ActualText=""/>
  <Shape xmlns="" ID="Ypf9jyM/8d81zH1fYy9QvzJN6RE=" pdftag="H2" isBookmarkSet="no" bookmark="yes" Order="_x0031_"/>
  <Shape xmlns="" ID="INN0DpxrOeGdCF/yGMsnGN/Vdu8=" pdftag="H1" isBookmarkSet="no" bookmark="yes" Order="_x0031_"/>
  <Shape xmlns="" ID="duCDXmHY5KZdomUZyePs98iQvCs=" pdftag="H2" isBookmarkSet="no" bookmark="yes" Order="_x0032_"/>
  <Shape xmlns="" ID="sMjwmlo61SHHlcc49Sr6rdQkQ+E=" pdftag="H2" isBookmarkSet="no" bookmark="yes" Order="_x0031_"/>
  <Shape xmlns="" ID="GaLE9khssLrMXvWeq5l+JKQ73qw=" pdftag="P" isBookmarkSet="no" bookmark="no" Order="_x0032_"/>
  <Shape xmlns="" ID="frm9R6RkGLLdkyEtq/P3Oe4JS3Y=" Order="_x0033_" pdftag="_x005B_Artifact_x005D_" isBookmarkSet="no" bookmark="no"/>
  <Shape xmlns="" ID="h6Sw8ul8XjH7TYZ/etzdCVr1r3c=" pdftag="H2" isBookmarkSet="no" bookmark="yes" Order="_x0031_"/>
  <Shape xmlns="" ID="kvicGpV04cGz2IbWY4HCj+P9WO8=" pdftag="P" isBookmarkSet="no" bookmark="no" Order="_x0032_"/>
  <Shape xmlns="" ID="Mcv23vizkTz0zt6eNyRJa4aKwHM=" Order="_x0033_" pdftag="_x005B_Artifact_x005D_" isBookmarkSet="no" bookmark="no"/>
  <Shape xmlns="" ID="WYj+05rygP2LlzJDjZs92GsA/Mo=" pdftag="H2" isBookmarkSet="no" bookmark="yes" Order="_x0031_"/>
  <Shape xmlns="" ID="ggeKwCytWusicxcnnJ53QhgTYBM=" pdftag="P" isBookmarkSet="no" bookmark="no" Order="_x0032_"/>
  <Shape xmlns="" ID="fXXCptPyNw5B9Gu8iUzE6E2bZyI=" Order="_x0033_" pdftag="_x005B_Artifact_x005D_" isBookmarkSet="no" bookmark="no"/>
  <Shape xmlns="" ID="AbFS07+KpW9kssXLF1ocdoN70Zc=" Order="_x0033_" formula="no" inline="no" isBookmarkSet="no" bookmark="no" validate="no" artifact="_x0031_" pdftag="_x005B_Artifact_x005D_"/>
  <HyperLink xmlns="" ID="Ypf9jyM/8d81zH1fYy9QvzJN6RE=-594818332383.9142_251.1485" plainAltText="Information_x0020_Session:_x0020_508_x0020_Compliance_x0020_Overview" language=""/>
  <HyperLink xmlns="" ID="Ypf9jyM/8d81zH1fYy9QvzJN6RE=-868314608415.4142_322.6585" plainAltText="Job_x0020_Aid_x0020__x0023_1:_x0020_508_x0020_Compliance_x0020_in_x0020_Microsoft_x0020_Word_x0020__x0028_Intro_x0029_" language=""/>
  <HyperLink xmlns="" ID="Ypf9jyM/8d81zH1fYy9QvzJN6RE=-1613605486415.4142_338.0685" plainAltText="Job_x0020_Aid_x0020__x0023_2:_x0020_How_x0020_to_x0020_Make_x0020_Compliant_x0020_Tables" language=""/>
  <HyperLink xmlns="" ID="Ypf9jyM/8d81zH1fYy9QvzJN6RE=-636218306415.4142_353.4785" plainAltText="Job_x0020_Aid_x0020__x0023_3:_x0020_508_x0020_Compliance_x0020_in_x0020_PowerPoint" language=""/>
  <HyperLink xmlns="" ID="Ypf9jyM/8d81zH1fYy9QvzJN6RE=611510716429.2893_403.2885" plainAltText="mcolella_x0040_mahernet.com" language=""/>
  <HyperLink xmlns="" ID="Ypf9jyM/8d81zH1fYy9QvzJN6RE=801029938681.2893_403.2885" plainAltText="crobbins_x0040_mahernet.com" language=""/>
  <HyperLink xmlns="" ID="Ypf9jyM/8d81zH1fYy9QvzJN6RE=-252300033633.8342_472.8885" plainAltText="pkosowsky_x0040_mahernet.com" language=""/>
  <Shape xmlns="" ID="vxwPc6KvF0FmIt3xwUvwBO0aN5c=" pdftag="H2" isBookmarkSet="no" bookmark="yes" Order="_x0031_"/>
  <Shape xmlns="" ID="UosMIZpWajsF4XiZtgX1XMWgRF0=" pdftag="P" isBookmarkSet="no" bookmark="no" Order="_x0033_"/>
  <Shape xmlns="" ID="j0PeGyM9xB1Uc0aHrDqckRkMOtM=" Order="_x0036_" pdftag="_x005B_Artifact_x005D_" isBookmarkSet="no" bookmark="no"/>
  <Shape xmlns="" ID="xtQMw6N4zzwsv5V3W+Bm+INXTpU=" artifact="_x0031_" formula="no" inline="no" pdftag="Figure" isBookmarkSet="no" bookmark="no" validate="no" Order="_x0032_"/>
  <Shape xmlns="" ID="7OOrthLMXQE03HJOgQMvTXWEx6s=" pdftag="P" isBookmarkSet="no" bookmark="no" Order="_x0035_"/>
  <Shape xmlns="" ID="eoSvls8Lu+K8h1iWaCiqJls2Do0=" artifact="_x0031_" formula="no" inline="no" pdftag="Figure" isBookmarkSet="no" bookmark="no" validate="no" Order="_x0034_"/>
  <Shape xmlns="" ID="qGmL/XIUPR6PMN8YKmpaiPaTw8k=" pdftag="H2" isBookmarkSet="no" bookmark="yes" Order="_x0031_"/>
  <Shape xmlns="" ID="/NCOEh4MNY+n6rgbDzhuK+2x2J0=" pdftag="P" isBookmarkSet="no" bookmark="no" Order="_x0033_"/>
  <Shape xmlns="" ID="AHyU+3VTPJdfd4DbwPk5FfJJhaQ=" Order="_x0038_" pdftag="_x005B_Artifact_x005D_" isBookmarkSet="no" bookmark="no"/>
  <Shape xmlns="" ID="ARddzLctE+nEy+vcQuskMeFzpCM=" artifact="_x0031_" formula="no" inline="no" pdftag="Figure" isBookmarkSet="no" bookmark="no" validate="no" Order="_x0032_"/>
  <Shape xmlns="" ID="XJTmJJeiHB40Dq8al+bG6LsW61k=" pdftag="P" isBookmarkSet="no" bookmark="no" Order="_x0035_"/>
  <Shape xmlns="" ID="mA+V9SAdSJYcPdy/Q5HFfM5BdOQ=" artifact="_x0031_" formula="no" inline="no" pdftag="Figure" isBookmarkSet="no" bookmark="no" validate="no" Order="_x0034_"/>
  <Shape xmlns="" ID="hBL6zaqUUEe7OkprCMj9BGbSRIM=" pdftag="P" isBookmarkSet="no" bookmark="no" Order="_x0037_"/>
  <Shape xmlns="" ID="fCxUO974+KSYh7P+Cp4zPdIPT2A=" artifact="_x0031_" formula="no" inline="no" pdftag="Figure" isBookmarkSet="no" bookmark="no" validate="no" Order="_x0036_"/>
  <Shape xmlns="" ID="B9KeFNYrsXzHZzHe0ROwbhuvnxk=" pdftag="H2" isBookmarkSet="no" bookmark="yes" Order="_x0031_"/>
  <Shape xmlns="" ID="N000e4gSxaHrWPUWxKJdXUqs3ls=" pdftag="P" isBookmarkSet="no" bookmark="no" Order="_x0032_"/>
  <Shape xmlns="" ID="F6FCRfh36YX7ZqvsWR8199/7gwg=" Order="_x0033_" pdftag="_x005B_Artifact_x005D_" isBookmarkSet="no" bookmark="no"/>
  <Shape xmlns="" ID="ZxBhgxN9PF6iV4cOcGTDJY5f7XA=" pdftag="H2" isBookmarkSet="no" bookmark="yes" Order="_x0031_"/>
  <Shape xmlns="" ID="MEI9xWGYnVqvu3WCj43YA9tl5E0=" pdftag="P" isBookmarkSet="no" bookmark="no" Order="_x0032_"/>
  <Shape xmlns="" ID="DskAhs12hWRmS4gPeEFyDd5zd9A=" Order="_x0033_" pdftag="_x005B_Artifact_x005D_" isBookmarkSet="no" bookmark="no"/>
  <Shape xmlns="" ID="gCdGDU5PmjJjv8ye72UksYFCby0=" pdftag="P" isBookmarkSet="no" bookmark="no" Order="_x0031_"/>
  <Shape xmlns="" ID="RYQ0HBVo11QTz0eah56K7tO1bAo=" Order="_x0033_" pdftag="_x005B_Artifact_x005D_" isBookmarkSet="no" bookmark="no"/>
  <Shape xmlns="" ID="DpZRdrasWjfNFrKDNUsUqzS6cuo=" pdftag="P" isBookmarkSet="no" bookmark="no" Order="_x0032_"/>
  <Shape xmlns="" ID="dwPyGRoEEjK39UnhwnXYRx0g+vk=" pdftag="H2" isBookmarkSet="no" bookmark="yes" Order="_x0031_"/>
  <Shape xmlns="" ID="Iiht/abjPLTj0LB/QioY2ZGopVw=" Order="_x0032_" pdftag="_x005B_Artifact_x005D_" isBookmarkSet="no" bookmark="no"/>
  <Shape xmlns="" ID="fn79TT0DsIWG+ndfz2wc/CZ9LaA=" pdftag="H2" isBookmarkSet="no" bookmark="yes" Order="_x0031_"/>
  <Shape xmlns="" ID="u0DyhgWp4fOVZ1aJ7G2Bj0F5IPY=" pdftag="P" isBookmarkSet="no" bookmark="no" Order="_x0032_"/>
  <Shape xmlns="" ID="Nw/8+JDvlBIVQSFPYZWXBMqyeew=" pdftag="P" isBookmarkSet="no" bookmark="no" Order="_x0033_"/>
  <Shape xmlns="" ID="bhUdn1NuOh1QIXDTzU1lcy5uWzE=" Order="_x0034_" pdftag="_x005B_Artifact_x005D_" isBookmarkSet="no" bookmark="no"/>
  <Shape xmlns="" ID="EjE2L5TaciydmrulQFSMd52xIYQ=" pdftag="H2" isBookmarkSet="no" bookmark="yes" Order="_x0031_"/>
  <Shape xmlns="" ID="32eNe5yIzMQ7z6OmIElBlWXRWKI=" pdftag="P" isBookmarkSet="no" bookmark="no" Order="_x0032_"/>
  <Shape xmlns="" ID="SYnKt/020fZeU6daZbr8oxLkbPo=" Order="_x0033_" pdftag="_x005B_Artifact_x005D_" isBookmarkSet="no" bookmark="no"/>
  <Shape xmlns="" ID="OAHZQ4QrNAzMHz394JORnl3t6MA=" pdftag="H2" isBookmarkSet="no" bookmark="yes" Order="_x0031_"/>
  <Shape xmlns="" ID="ei7OYDTOvnqTPrQPTl+csWNUNCY=" Order="_x0032_" pdftag="_x005B_Artifact_x005D_" isBookmarkSet="no" bookmark="no"/>
  <Shape xmlns="" ID="ie9uR08t3aGH+MiEectFu3dIJ5w=" pdftag="H2" isBookmarkSet="no" bookmark="yes" Order="_x0031_"/>
  <Shape xmlns="" ID="Q5yQF2lowgeQCuddoPi9EO4vloQ=" pdftag="P" isBookmarkSet="no" bookmark="no" Order="_x0032_"/>
  <Shape xmlns="" ID="CuyGwl2h2woLlRW/44JT/pIw78I=" pdftag="P" isBookmarkSet="no" bookmark="no" Order="_x0033_"/>
  <Shape xmlns="" ID="sFnLxI24hlJJ8J+UtVL2Cp2tfxE=" Order="_x0034_" pdftag="_x005B_Artifact_x005D_" isBookmarkSet="no" bookmark="no"/>
  <Shape xmlns="" ID="KiFb0T0bf/xZh7T14Rx3NMYC2Sg=" pdftag="H2" isBookmarkSet="no" bookmark="yes" Order="_x0031_"/>
  <Shape xmlns="" ID="hwCIkRUvTiCEwq4jk5zP6M4MWnw=" pdftag="P" isBookmarkSet="no" bookmark="no" Order="_x0032_"/>
  <Shape xmlns="" ID="QSYLPjdPi51Jcsy//JTnjXz1t6Y=" pdftag="P" isBookmarkSet="no" bookmark="no" Order="_x0033_"/>
  <Shape xmlns="" ID="7d72cgIEecdK9q2ZiE9oGOTYlOs=" pdftag="P" isBookmarkSet="no" bookmark="no" Order="_x0034_"/>
  <Shape xmlns="" ID="nzHKsiQigGlZmOFPXYU0vyELJtk=" pdftag="P" isBookmarkSet="no" bookmark="no" Order="_x0035_"/>
  <Shape xmlns="" ID="T+wAZDr2tDrcy2HCdwqh6EcZqEw=" Order="_x0036_" pdftag="_x005B_Artifact_x005D_" isBookmarkSet="no" bookmark="no"/>
  <Shape xmlns="" ID="qDsgCEHpIjf950FBsquZ+hEQRes=" pdftag="H2" isBookmarkSet="no" bookmark="yes" Order="_x0031_"/>
  <Shape xmlns="" ID="w0TF/bldNTNRLVYRdQ4nChUvcj0=" Order="_x0032_" pdftag="_x005B_Artifact_x005D_" isBookmarkSet="no" bookmark="no"/>
  <Shape xmlns="" ID="TPjlRkIit9jUCp2AfbAtHYyRWMI=" Order="_x0031_" pdftag="_x005B_Artifact_x005D_" isBookmarkSet="no" bookmark="no"/>
  <Shape xmlns="" ID="B1pNmAbYg+tzTBprIqN/y2bOkAE=" pdftag="H2" isBookmarkSet="no" bookmark="yes" Order="_x0031_"/>
  <Shape xmlns="" ID="e4xA7QuAjbwyKEqq0g0v9x4yQJU=" pdftag="P" isBookmarkSet="no" bookmark="no" Order="_x0033_"/>
  <Shape xmlns="" ID="Ga7eoXMGdpVXEwG/Bp8nUhoQZVc=" pdftag="P" isBookmarkSet="no" bookmark="no" Order="_x0032_"/>
  <Shape xmlns="" ID="1OypsMwT+8VYMcb+tUL/pyb3pcA=" Order="_x0034_" pdftag="_x005B_Artifact_x005D_" isBookmarkSet="no" bookmark="no"/>
  <Shape xmlns="" ID="M2jyqvz6EL/U10FdZJUEE4+2Sc0=" pdftag="H2" isBookmarkSet="no" bookmark="yes" Order="_x0031_"/>
  <Shape xmlns="" ID="qYtTXL1qUYCNPRNOKu8biEEFDRo=" artifact="_x0031_" formula="no" inline="no" pdftag="Figure" isBookmarkSet="no" bookmark="no" validate="no" Order="_x0033_"/>
  <Shape xmlns="" ID="/D9JI+1RQef0fxR24xpMOa+LtOI=" pdftag="P" isBookmarkSet="no" bookmark="no" Order="_x0032_"/>
  <Shape xmlns="" ID="VDZ3JayS9iO+k42D8oLbelcjxoM=" Order="_x0034_" pdftag="_x005B_Artifact_x005D_" isBookmarkSet="no" bookmark="no"/>
  <Shape xmlns="" ID="JW9o+LTb2Mlc4yPPSXdCY7MnBBA=" pdftag="H2" isBookmarkSet="no" bookmark="yes" Order="_x0031_"/>
  <Shape xmlns="" ID="LJkTBlenHg5CTt5UagS8dwEqyfk=" Order="_x0034_" pdftag="_x005B_Artifact_x005D_" isBookmarkSet="no" bookmark="no"/>
  <Shape xmlns="" ID="FhI4OXrmkYWICjxrMUy78ZRptEY=" formula="no" inline="no" isBookmarkSet="no" bookmark="no" pdftag="Figure" artifact="_x0030_" validate="yes" Order="_x0032_"/>
  <Shape xmlns="" ID="ByoS0eD6PV9gMsZp2UD1IQaKU5U=" formula="no" inline="no" pdftag="Figure" isBookmarkSet="no" bookmark="no" artifact="_x0030_" validate="yes" Order="_x0033_"/>
  <SubText xmlns="" ID="AbFS07+KpW9kssXLF1ocdoN70Zc=" ActualText=""/>
  <SubText xmlns="" ID="FhI4OXrmkYWICjxrMUy78ZRptEY=" ActualText=""/>
  <SubText xmlns="" ID="ByoS0eD6PV9gMsZp2UD1IQaKU5U=" ActualText=""/>
  <Shape xmlns="" ID="j18c5aoqRcG4SwbhE1sGLRe1c7A=" Order="_x0034_" pdftag="_x005B_Artifact_x005D_" isBookmarkSet="no"/>
</PAW>
</file>

<file path=customXml/item2.xml><?xml version="1.0" encoding="utf-8"?>
<ct:contentTypeSchema xmlns:ct="http://schemas.microsoft.com/office/2006/metadata/contentType" xmlns:ma="http://schemas.microsoft.com/office/2006/metadata/properties/metaAttributes" ct:_="" ma:_="" ma:contentTypeName="Document" ma:contentTypeID="0x0101003CA6D4E90CE1F3419A0378AFD9F93A4D" ma:contentTypeVersion="12" ma:contentTypeDescription="Create a new document." ma:contentTypeScope="" ma:versionID="e0836a3a6bea1fa85ddbd9866999fd25">
  <xsd:schema xmlns:xsd="http://www.w3.org/2001/XMLSchema" xmlns:xs="http://www.w3.org/2001/XMLSchema" xmlns:p="http://schemas.microsoft.com/office/2006/metadata/properties" xmlns:ns2="7e733265-4281-4301-8a2a-5cc63366ac3f" xmlns:ns3="aa413fa2-21f7-4de5-8d2f-bd3821929dbd" targetNamespace="http://schemas.microsoft.com/office/2006/metadata/properties" ma:root="true" ma:fieldsID="56719a26204aea13a61f8fa39bf86fa1" ns2:_="" ns3:_="">
    <xsd:import namespace="7e733265-4281-4301-8a2a-5cc63366ac3f"/>
    <xsd:import namespace="aa413fa2-21f7-4de5-8d2f-bd3821929db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Preview"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733265-4281-4301-8a2a-5cc63366ac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dd9e2fb-d55b-4a1c-9e0f-af474cd7bc0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Preview" ma:index="19" nillable="true" ma:displayName="Preview" ma:format="Hyperlink" ma:internalName="Preview">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a413fa2-21f7-4de5-8d2f-bd3821929db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3e18b70-a704-4b15-8917-d12c0d91c36f}" ma:internalName="TaxCatchAll" ma:showField="CatchAllData" ma:web="aa413fa2-21f7-4de5-8d2f-bd3821929d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7e733265-4281-4301-8a2a-5cc63366ac3f">
      <Terms xmlns="http://schemas.microsoft.com/office/infopath/2007/PartnerControls"/>
    </lcf76f155ced4ddcb4097134ff3c332f>
    <TaxCatchAll xmlns="aa413fa2-21f7-4de5-8d2f-bd3821929dbd" xsi:nil="true"/>
    <Preview xmlns="7e733265-4281-4301-8a2a-5cc63366ac3f">
      <Url xsi:nil="true"/>
      <Description xsi:nil="true"/>
    </Preview>
  </documentManagement>
</p:properties>
</file>

<file path=customXml/itemProps1.xml><?xml version="1.0" encoding="utf-8"?>
<ds:datastoreItem xmlns:ds="http://schemas.openxmlformats.org/officeDocument/2006/customXml" ds:itemID="{51D1C4AF-76E4-46BB-AA95-FFEA460AE648}">
  <ds:schemaRefs>
    <ds:schemaRef ds:uri=""/>
    <ds:schemaRef ds:uri="http://www.net-centric.com/PAWPP"/>
  </ds:schemaRefs>
</ds:datastoreItem>
</file>

<file path=customXml/itemProps2.xml><?xml version="1.0" encoding="utf-8"?>
<ds:datastoreItem xmlns:ds="http://schemas.openxmlformats.org/officeDocument/2006/customXml" ds:itemID="{BC5E190C-6312-4960-A37E-43374373D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733265-4281-4301-8a2a-5cc63366ac3f"/>
    <ds:schemaRef ds:uri="aa413fa2-21f7-4de5-8d2f-bd3821929d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F6FB05-4FA7-4977-AC0C-B747ADD84F02}">
  <ds:schemaRefs>
    <ds:schemaRef ds:uri="http://schemas.microsoft.com/sharepoint/v3/contenttype/forms"/>
  </ds:schemaRefs>
</ds:datastoreItem>
</file>

<file path=customXml/itemProps4.xml><?xml version="1.0" encoding="utf-8"?>
<ds:datastoreItem xmlns:ds="http://schemas.openxmlformats.org/officeDocument/2006/customXml" ds:itemID="{5E72E8B3-8F60-4208-8C6F-7A3B2121D888}">
  <ds:schemaRefs>
    <ds:schemaRef ds:uri="http://purl.org/dc/elements/1.1/"/>
    <ds:schemaRef ds:uri="http://schemas.microsoft.com/office/2006/metadata/properties"/>
    <ds:schemaRef ds:uri="http://purl.org/dc/dcmitype/"/>
    <ds:schemaRef ds:uri="http://schemas.microsoft.com/office/2006/documentManagement/types"/>
    <ds:schemaRef ds:uri="aa413fa2-21f7-4de5-8d2f-bd3821929dbd"/>
    <ds:schemaRef ds:uri="http://www.w3.org/XML/1998/namespace"/>
    <ds:schemaRef ds:uri="http://schemas.microsoft.com/office/infopath/2007/PartnerControls"/>
    <ds:schemaRef ds:uri="http://schemas.openxmlformats.org/package/2006/metadata/core-properties"/>
    <ds:schemaRef ds:uri="7e733265-4281-4301-8a2a-5cc63366ac3f"/>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11460</TotalTime>
  <Words>3974</Words>
  <Application>Microsoft Macintosh PowerPoint</Application>
  <PresentationFormat>Widescreen</PresentationFormat>
  <Paragraphs>495</Paragraphs>
  <Slides>48</Slides>
  <Notes>48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48</vt:i4>
      </vt:variant>
    </vt:vector>
  </HeadingPairs>
  <TitlesOfParts>
    <vt:vector size="59" baseType="lpstr">
      <vt:lpstr>Arial</vt:lpstr>
      <vt:lpstr>Calibri</vt:lpstr>
      <vt:lpstr>Courier New</vt:lpstr>
      <vt:lpstr>Segoe Condensed</vt:lpstr>
      <vt:lpstr>Segoe UI</vt:lpstr>
      <vt:lpstr>Segoe UI Semibold</vt:lpstr>
      <vt:lpstr>Symbol</vt:lpstr>
      <vt:lpstr>Wingdings</vt:lpstr>
      <vt:lpstr>Wingdings 2</vt:lpstr>
      <vt:lpstr>Base Layout for Compliance</vt:lpstr>
      <vt:lpstr>1_Base Layout for Compliance</vt:lpstr>
      <vt:lpstr>Financial Reporting SMART 4.0 </vt:lpstr>
      <vt:lpstr>SMART 4.0 Training Series  </vt:lpstr>
      <vt:lpstr>Disclaimer</vt:lpstr>
      <vt:lpstr>Today’s Speakers</vt:lpstr>
      <vt:lpstr>Module Overview</vt:lpstr>
      <vt:lpstr>Basic Requirements</vt:lpstr>
      <vt:lpstr>The Need for Financial Data</vt:lpstr>
      <vt:lpstr>Basic Requirements.</vt:lpstr>
      <vt:lpstr>Authorization of ETA 9130</vt:lpstr>
      <vt:lpstr>14 Versions – ETA 9130 Reports</vt:lpstr>
      <vt:lpstr>ETA 9130 Report: Final vs. Closeout Reports</vt:lpstr>
      <vt:lpstr>Reporting Periods, Due Dates, and  Cumulative Data</vt:lpstr>
      <vt:lpstr>Expenditure Period</vt:lpstr>
      <vt:lpstr>Online Reporting System</vt:lpstr>
      <vt:lpstr>Check Your Knowledge in 60 Seconds</vt:lpstr>
      <vt:lpstr>ETA-9130 Reporting Elements</vt:lpstr>
      <vt:lpstr>Main Sections of the  ETA 9130</vt:lpstr>
      <vt:lpstr>ETA-9130 Report Basic Information (Line Items 1 – 9)</vt:lpstr>
      <vt:lpstr>Federal Cash (Line Items 10a – 10c)</vt:lpstr>
      <vt:lpstr>Cash: Quick Tips</vt:lpstr>
      <vt:lpstr>Common Issues with Cash</vt:lpstr>
      <vt:lpstr>Federal Expenditures and Unobligated Balance (Line Items 10d – 10i)</vt:lpstr>
      <vt:lpstr>Federal Share of Expenditures (Line Item 10e)</vt:lpstr>
      <vt:lpstr>Expenditure: Quick Tips</vt:lpstr>
      <vt:lpstr>Common Issues with Expenditures</vt:lpstr>
      <vt:lpstr>Administrative Expenditures (Line Item 10f)</vt:lpstr>
      <vt:lpstr>Federal Share Unliquidated Obligations (Line Item 10g)</vt:lpstr>
      <vt:lpstr>Recipient Share (Line Items 10j – 10l)</vt:lpstr>
      <vt:lpstr>Recipient Share: Quick Tips</vt:lpstr>
      <vt:lpstr>Program Income (Line Items 10m – 10o)</vt:lpstr>
      <vt:lpstr>Program Income: Quick Tips (1)</vt:lpstr>
      <vt:lpstr>Program Income: Quick Tips (2)</vt:lpstr>
      <vt:lpstr>Additional Expenditure Data Requirements  (Line Items 11a – 11d)</vt:lpstr>
      <vt:lpstr>Training Expenditures – ETA-9130 Reports</vt:lpstr>
      <vt:lpstr>Remarks (Line Item 12)</vt:lpstr>
      <vt:lpstr>Indirect Expenditures (Line Items 13a - 13g)</vt:lpstr>
      <vt:lpstr>Certification (Line Items 14a – 14e)</vt:lpstr>
      <vt:lpstr>Transitioning the ETA-9130 Reporting System</vt:lpstr>
      <vt:lpstr>Transitioning the ETA-9130 Reporting System.</vt:lpstr>
      <vt:lpstr>Check Your Knowledge in 60 Seconds.</vt:lpstr>
      <vt:lpstr>Risks and SMART Practices</vt:lpstr>
      <vt:lpstr>Common Risks</vt:lpstr>
      <vt:lpstr>SMART Practices </vt:lpstr>
      <vt:lpstr>Any Questions?</vt:lpstr>
      <vt:lpstr>Testing For Compliance - Core Monitoring Guide</vt:lpstr>
      <vt:lpstr>ETA and Uniform Guidance Resources</vt:lpstr>
      <vt:lpstr>Financial Reporting Resources</vt:lpstr>
      <vt:lpstr>Thank You!</vt:lpstr>
    </vt:vector>
  </TitlesOfParts>
  <Company>High Impact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Reporting SMART Training 4.0</dc:title>
  <dc:subject>This is a 508-compliant template for the Office of Grants Management</dc:subject>
  <dc:creator>Ali Simon</dc:creator>
  <cp:keywords>ETA Grants Management Training 4.0</cp:keywords>
  <cp:lastModifiedBy>Alexandra Melin</cp:lastModifiedBy>
  <cp:revision>74</cp:revision>
  <dcterms:created xsi:type="dcterms:W3CDTF">2018-12-05T14:10:42Z</dcterms:created>
  <dcterms:modified xsi:type="dcterms:W3CDTF">2023-02-10T13:37:17Z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36C37928-C3A9-48F9-8637-DAF550F6B505</vt:lpwstr>
  </property>
  <property fmtid="{D5CDD505-2E9C-101B-9397-08002B2CF9AE}" pid="3" name="ArticulatePath">
    <vt:lpwstr>508_OGM-Template_20181217_CR</vt:lpwstr>
  </property>
  <property fmtid="{D5CDD505-2E9C-101B-9397-08002B2CF9AE}" pid="4" name="ContentTypeId">
    <vt:lpwstr>0x0101003CA6D4E90CE1F3419A0378AFD9F93A4D</vt:lpwstr>
  </property>
  <property fmtid="{D5CDD505-2E9C-101B-9397-08002B2CF9AE}" pid="5" name="MediaServiceImageTags">
    <vt:lpwstr/>
  </property>
</Properties>
</file>