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4" r:id="rId4"/>
  </p:sldMasterIdLst>
  <p:notesMasterIdLst>
    <p:notesMasterId r:id="rId25"/>
  </p:notesMasterIdLst>
  <p:sldIdLst>
    <p:sldId id="256" r:id="rId5"/>
    <p:sldId id="486" r:id="rId6"/>
    <p:sldId id="259" r:id="rId7"/>
    <p:sldId id="505" r:id="rId8"/>
    <p:sldId id="262" r:id="rId9"/>
    <p:sldId id="258" r:id="rId10"/>
    <p:sldId id="512" r:id="rId11"/>
    <p:sldId id="487" r:id="rId12"/>
    <p:sldId id="509" r:id="rId13"/>
    <p:sldId id="296" r:id="rId14"/>
    <p:sldId id="507" r:id="rId15"/>
    <p:sldId id="263" r:id="rId16"/>
    <p:sldId id="513" r:id="rId17"/>
    <p:sldId id="510" r:id="rId18"/>
    <p:sldId id="506" r:id="rId19"/>
    <p:sldId id="511" r:id="rId20"/>
    <p:sldId id="265" r:id="rId21"/>
    <p:sldId id="351" r:id="rId22"/>
    <p:sldId id="503" r:id="rId23"/>
    <p:sldId id="266"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rategies for Supporting Participants" id="{E29420E8-26C1-47C9-9B82-BCFACE8EA42E}">
          <p14:sldIdLst>
            <p14:sldId id="256"/>
            <p14:sldId id="486"/>
            <p14:sldId id="259"/>
            <p14:sldId id="505"/>
            <p14:sldId id="262"/>
            <p14:sldId id="258"/>
            <p14:sldId id="512"/>
            <p14:sldId id="487"/>
            <p14:sldId id="509"/>
            <p14:sldId id="296"/>
            <p14:sldId id="507"/>
            <p14:sldId id="263"/>
            <p14:sldId id="513"/>
            <p14:sldId id="510"/>
            <p14:sldId id="506"/>
            <p14:sldId id="511"/>
            <p14:sldId id="265"/>
            <p14:sldId id="351"/>
            <p14:sldId id="503"/>
            <p14:sldId id="26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8BD004-76B6-C644-4672-00AC6285C810}" name="St. john, Tessa E - ETA CTR" initials="TS" userId="S::Stjohn.Tessa.E@dol.gov::d738c95b-375d-41a0-accc-e772d6882f7c" providerId="AD"/>
  <p188:author id="{6B19A628-0381-188E-8042-F88754027643}" name="Melville, Monica" initials="MM" userId="S::mmelville@air.org::e74539cc-f4d9-4196-a4cb-2c7f0ebd1eb7" providerId="AD"/>
  <p188:author id="{82FF8B37-E3B7-54A7-F17E-508859CBB0FA}" name="Ryan Ruggiero" initials="RR" userId="S::RRuggiero@mathematica-mpr.com::60a09bdc-0170-4a01-b820-13d845e21562" providerId="AD"/>
  <p188:author id="{D40EBD48-637C-87B2-9FBF-B1591F2BC091}" name="Hefley, Kristen - ETA" initials="KH" userId="S::Hefley.Kristen@dol.gov::e18c141f-2e3e-4510-af0f-6a6ec04a9e59" providerId="AD"/>
  <p188:author id="{CB41BB71-89C7-6D93-2818-E205087D369C}" name="Herzog, Chris" initials="CH" userId="S::cherzog@air.org::1e418e5b-a26f-4547-a5cd-e5bc012ddaec" providerId="AD"/>
  <p188:author id="{733E69A1-190D-BC7C-810A-42B4E5B4453B}" name="Tessa St. John" initials="TJ" userId="S::tessa_st_john_spra.com#ext#@msair.onmicrosoft.com::53dd3975-a143-4700-b35a-0b32420437ea" providerId="AD"/>
  <p188:author id="{44EA6BC3-57FE-F9CB-67D0-E9B38FD7CCEB}" name="Pirtle, Jennifer" initials="JP" userId="S::jpirtle@air.org::b3c1effa-7e06-448b-a85f-cbbf2d2e29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406D"/>
    <a:srgbClr val="009DD9"/>
    <a:srgbClr val="38905C"/>
    <a:srgbClr val="F5FAFD"/>
    <a:srgbClr val="EE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7AB63C-356E-4043-8017-707116171703}" v="10" dt="2025-01-27T14:12:43.663"/>
    <p1510:client id="{AEC5A252-3A30-4735-8A98-5876BD498923}" v="16" dt="2025-01-27T17:05:26.6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894" autoAdjust="0"/>
  </p:normalViewPr>
  <p:slideViewPr>
    <p:cSldViewPr snapToGrid="0">
      <p:cViewPr varScale="1">
        <p:scale>
          <a:sx n="90" d="100"/>
          <a:sy n="90" d="100"/>
        </p:scale>
        <p:origin x="51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E809BF-2EC6-4B48-99B9-2D34B9EBC043}" type="doc">
      <dgm:prSet loTypeId="urn:microsoft.com/office/officeart/2005/8/layout/vList2" loCatId="list" qsTypeId="urn:microsoft.com/office/officeart/2005/8/quickstyle/simple4" qsCatId="simple" csTypeId="urn:microsoft.com/office/officeart/2005/8/colors/colorful1" csCatId="colorful" phldr="1"/>
      <dgm:spPr/>
      <dgm:t>
        <a:bodyPr/>
        <a:lstStyle/>
        <a:p>
          <a:endParaRPr lang="en-US"/>
        </a:p>
      </dgm:t>
    </dgm:pt>
    <dgm:pt modelId="{8BFD5BC7-A802-49D0-9614-31FCDC1DB6D1}">
      <dgm:prSet custT="1"/>
      <dgm:spPr/>
      <dgm:t>
        <a:bodyPr/>
        <a:lstStyle/>
        <a:p>
          <a:r>
            <a:rPr lang="en-US" sz="3000" dirty="0"/>
            <a:t>Lack of records related to participant’s files:</a:t>
          </a:r>
        </a:p>
      </dgm:t>
    </dgm:pt>
    <dgm:pt modelId="{0EA76A91-81A4-47E9-8AD8-582A258C3650}" type="parTrans" cxnId="{A59324C7-7FE2-4E82-A351-45AA0A381F09}">
      <dgm:prSet/>
      <dgm:spPr/>
      <dgm:t>
        <a:bodyPr/>
        <a:lstStyle/>
        <a:p>
          <a:endParaRPr lang="en-US"/>
        </a:p>
      </dgm:t>
    </dgm:pt>
    <dgm:pt modelId="{3901ABAB-E574-4020-BEBA-64B76A01173A}" type="sibTrans" cxnId="{A59324C7-7FE2-4E82-A351-45AA0A381F09}">
      <dgm:prSet/>
      <dgm:spPr/>
      <dgm:t>
        <a:bodyPr/>
        <a:lstStyle/>
        <a:p>
          <a:endParaRPr lang="en-US"/>
        </a:p>
      </dgm:t>
    </dgm:pt>
    <dgm:pt modelId="{935C6676-2734-4D15-B846-E05430CC36E3}">
      <dgm:prSet custT="1"/>
      <dgm:spPr/>
      <dgm:t>
        <a:bodyPr/>
        <a:lstStyle/>
        <a:p>
          <a:r>
            <a:rPr lang="en-US" sz="2800" dirty="0"/>
            <a:t>Eligibility and enrollment</a:t>
          </a:r>
        </a:p>
      </dgm:t>
    </dgm:pt>
    <dgm:pt modelId="{817EC47C-6196-4810-8A35-1C2101D783DF}" type="parTrans" cxnId="{C9182BE6-8889-4929-8283-0B0AC2FA2490}">
      <dgm:prSet/>
      <dgm:spPr/>
      <dgm:t>
        <a:bodyPr/>
        <a:lstStyle/>
        <a:p>
          <a:endParaRPr lang="en-US"/>
        </a:p>
      </dgm:t>
    </dgm:pt>
    <dgm:pt modelId="{472C8EEC-F593-497B-9EFC-4ADB8893149C}" type="sibTrans" cxnId="{C9182BE6-8889-4929-8283-0B0AC2FA2490}">
      <dgm:prSet/>
      <dgm:spPr/>
      <dgm:t>
        <a:bodyPr/>
        <a:lstStyle/>
        <a:p>
          <a:endParaRPr lang="en-US"/>
        </a:p>
      </dgm:t>
    </dgm:pt>
    <dgm:pt modelId="{25174E3F-88CD-437E-928F-4844FEF4AEF6}">
      <dgm:prSet custT="1"/>
      <dgm:spPr/>
      <dgm:t>
        <a:bodyPr/>
        <a:lstStyle/>
        <a:p>
          <a:r>
            <a:rPr lang="en-US" sz="2800" dirty="0"/>
            <a:t>Supportive services</a:t>
          </a:r>
        </a:p>
      </dgm:t>
    </dgm:pt>
    <dgm:pt modelId="{1797B880-A82E-4681-9F5D-86BD66255168}" type="parTrans" cxnId="{55424ABF-B3E6-48C4-A5E9-786633D29F61}">
      <dgm:prSet/>
      <dgm:spPr/>
      <dgm:t>
        <a:bodyPr/>
        <a:lstStyle/>
        <a:p>
          <a:endParaRPr lang="en-US"/>
        </a:p>
      </dgm:t>
    </dgm:pt>
    <dgm:pt modelId="{F9A5F2D0-E8B3-4E5D-AECB-B352A587BABD}" type="sibTrans" cxnId="{55424ABF-B3E6-48C4-A5E9-786633D29F61}">
      <dgm:prSet/>
      <dgm:spPr/>
      <dgm:t>
        <a:bodyPr/>
        <a:lstStyle/>
        <a:p>
          <a:endParaRPr lang="en-US"/>
        </a:p>
      </dgm:t>
    </dgm:pt>
    <dgm:pt modelId="{328C4D1E-5D79-4376-AA66-16E6BEB35157}">
      <dgm:prSet custT="1"/>
      <dgm:spPr/>
      <dgm:t>
        <a:bodyPr/>
        <a:lstStyle/>
        <a:p>
          <a:r>
            <a:rPr lang="en-US" sz="2800" dirty="0"/>
            <a:t>Policy and priority of service to veterans and other priority populations</a:t>
          </a:r>
        </a:p>
      </dgm:t>
    </dgm:pt>
    <dgm:pt modelId="{4BD4DCA6-1071-4CEE-ADD4-E3AC2F16C42C}" type="parTrans" cxnId="{92BEFBE2-1D8D-4409-AA7F-DC256B14D65E}">
      <dgm:prSet/>
      <dgm:spPr/>
      <dgm:t>
        <a:bodyPr/>
        <a:lstStyle/>
        <a:p>
          <a:endParaRPr lang="en-US"/>
        </a:p>
      </dgm:t>
    </dgm:pt>
    <dgm:pt modelId="{906F8C19-EFF0-428A-804E-6AE41B1E20A7}" type="sibTrans" cxnId="{92BEFBE2-1D8D-4409-AA7F-DC256B14D65E}">
      <dgm:prSet/>
      <dgm:spPr/>
      <dgm:t>
        <a:bodyPr/>
        <a:lstStyle/>
        <a:p>
          <a:endParaRPr lang="en-US"/>
        </a:p>
      </dgm:t>
    </dgm:pt>
    <dgm:pt modelId="{4C39704B-01B8-4B9E-A9D4-FAE4F637388A}">
      <dgm:prSet custT="1"/>
      <dgm:spPr/>
      <dgm:t>
        <a:bodyPr/>
        <a:lstStyle/>
        <a:p>
          <a:r>
            <a:rPr lang="en-US" sz="2800" dirty="0"/>
            <a:t>Referrals, follow up, placement notes, etc.</a:t>
          </a:r>
        </a:p>
      </dgm:t>
    </dgm:pt>
    <dgm:pt modelId="{354E1BF5-81B3-4411-A46D-D6BEBC7363F9}" type="parTrans" cxnId="{FD9109E1-B9ED-472A-909A-DA27CD02F463}">
      <dgm:prSet/>
      <dgm:spPr/>
      <dgm:t>
        <a:bodyPr/>
        <a:lstStyle/>
        <a:p>
          <a:endParaRPr lang="en-US"/>
        </a:p>
      </dgm:t>
    </dgm:pt>
    <dgm:pt modelId="{CF0DD115-AC25-4758-805E-D108096ED0A8}" type="sibTrans" cxnId="{FD9109E1-B9ED-472A-909A-DA27CD02F463}">
      <dgm:prSet/>
      <dgm:spPr/>
      <dgm:t>
        <a:bodyPr/>
        <a:lstStyle/>
        <a:p>
          <a:endParaRPr lang="en-US"/>
        </a:p>
      </dgm:t>
    </dgm:pt>
    <dgm:pt modelId="{B16D3F67-5D22-4E2E-AB3E-6522E159B76C}" type="pres">
      <dgm:prSet presAssocID="{E1E809BF-2EC6-4B48-99B9-2D34B9EBC043}" presName="linear" presStyleCnt="0">
        <dgm:presLayoutVars>
          <dgm:animLvl val="lvl"/>
          <dgm:resizeHandles val="exact"/>
        </dgm:presLayoutVars>
      </dgm:prSet>
      <dgm:spPr/>
    </dgm:pt>
    <dgm:pt modelId="{91741D4A-3326-4F3F-89F7-BA7783CDE1F4}" type="pres">
      <dgm:prSet presAssocID="{8BFD5BC7-A802-49D0-9614-31FCDC1DB6D1}" presName="parentText" presStyleLbl="node1" presStyleIdx="0" presStyleCnt="1" custLinFactNeighborX="0" custLinFactNeighborY="-22989">
        <dgm:presLayoutVars>
          <dgm:chMax val="0"/>
          <dgm:bulletEnabled val="1"/>
        </dgm:presLayoutVars>
      </dgm:prSet>
      <dgm:spPr/>
    </dgm:pt>
    <dgm:pt modelId="{20444E24-2B2C-40EF-9692-E6C6E0190ADF}" type="pres">
      <dgm:prSet presAssocID="{8BFD5BC7-A802-49D0-9614-31FCDC1DB6D1}" presName="childText" presStyleLbl="revTx" presStyleIdx="0" presStyleCnt="1">
        <dgm:presLayoutVars>
          <dgm:bulletEnabled val="1"/>
        </dgm:presLayoutVars>
      </dgm:prSet>
      <dgm:spPr/>
    </dgm:pt>
  </dgm:ptLst>
  <dgm:cxnLst>
    <dgm:cxn modelId="{3ACFDA3D-6855-4A96-8142-F69A1BB33A67}" type="presOf" srcId="{328C4D1E-5D79-4376-AA66-16E6BEB35157}" destId="{20444E24-2B2C-40EF-9692-E6C6E0190ADF}" srcOrd="0" destOrd="2" presId="urn:microsoft.com/office/officeart/2005/8/layout/vList2"/>
    <dgm:cxn modelId="{EA06646A-113A-4C03-9994-9EC0A6609205}" type="presOf" srcId="{E1E809BF-2EC6-4B48-99B9-2D34B9EBC043}" destId="{B16D3F67-5D22-4E2E-AB3E-6522E159B76C}" srcOrd="0" destOrd="0" presId="urn:microsoft.com/office/officeart/2005/8/layout/vList2"/>
    <dgm:cxn modelId="{A4F2476B-094C-460A-974C-678680774D30}" type="presOf" srcId="{25174E3F-88CD-437E-928F-4844FEF4AEF6}" destId="{20444E24-2B2C-40EF-9692-E6C6E0190ADF}" srcOrd="0" destOrd="1" presId="urn:microsoft.com/office/officeart/2005/8/layout/vList2"/>
    <dgm:cxn modelId="{6551D2A0-A001-4018-8BA8-B573C295F231}" type="presOf" srcId="{935C6676-2734-4D15-B846-E05430CC36E3}" destId="{20444E24-2B2C-40EF-9692-E6C6E0190ADF}" srcOrd="0" destOrd="0" presId="urn:microsoft.com/office/officeart/2005/8/layout/vList2"/>
    <dgm:cxn modelId="{515DD9B2-2251-42D3-BD7D-9D8EDF43B40A}" type="presOf" srcId="{8BFD5BC7-A802-49D0-9614-31FCDC1DB6D1}" destId="{91741D4A-3326-4F3F-89F7-BA7783CDE1F4}" srcOrd="0" destOrd="0" presId="urn:microsoft.com/office/officeart/2005/8/layout/vList2"/>
    <dgm:cxn modelId="{55424ABF-B3E6-48C4-A5E9-786633D29F61}" srcId="{8BFD5BC7-A802-49D0-9614-31FCDC1DB6D1}" destId="{25174E3F-88CD-437E-928F-4844FEF4AEF6}" srcOrd="1" destOrd="0" parTransId="{1797B880-A82E-4681-9F5D-86BD66255168}" sibTransId="{F9A5F2D0-E8B3-4E5D-AECB-B352A587BABD}"/>
    <dgm:cxn modelId="{A59324C7-7FE2-4E82-A351-45AA0A381F09}" srcId="{E1E809BF-2EC6-4B48-99B9-2D34B9EBC043}" destId="{8BFD5BC7-A802-49D0-9614-31FCDC1DB6D1}" srcOrd="0" destOrd="0" parTransId="{0EA76A91-81A4-47E9-8AD8-582A258C3650}" sibTransId="{3901ABAB-E574-4020-BEBA-64B76A01173A}"/>
    <dgm:cxn modelId="{B05BB5CA-0F18-40F8-AF7A-479EBC43AC22}" type="presOf" srcId="{4C39704B-01B8-4B9E-A9D4-FAE4F637388A}" destId="{20444E24-2B2C-40EF-9692-E6C6E0190ADF}" srcOrd="0" destOrd="3" presId="urn:microsoft.com/office/officeart/2005/8/layout/vList2"/>
    <dgm:cxn modelId="{FD9109E1-B9ED-472A-909A-DA27CD02F463}" srcId="{8BFD5BC7-A802-49D0-9614-31FCDC1DB6D1}" destId="{4C39704B-01B8-4B9E-A9D4-FAE4F637388A}" srcOrd="3" destOrd="0" parTransId="{354E1BF5-81B3-4411-A46D-D6BEBC7363F9}" sibTransId="{CF0DD115-AC25-4758-805E-D108096ED0A8}"/>
    <dgm:cxn modelId="{92BEFBE2-1D8D-4409-AA7F-DC256B14D65E}" srcId="{8BFD5BC7-A802-49D0-9614-31FCDC1DB6D1}" destId="{328C4D1E-5D79-4376-AA66-16E6BEB35157}" srcOrd="2" destOrd="0" parTransId="{4BD4DCA6-1071-4CEE-ADD4-E3AC2F16C42C}" sibTransId="{906F8C19-EFF0-428A-804E-6AE41B1E20A7}"/>
    <dgm:cxn modelId="{C9182BE6-8889-4929-8283-0B0AC2FA2490}" srcId="{8BFD5BC7-A802-49D0-9614-31FCDC1DB6D1}" destId="{935C6676-2734-4D15-B846-E05430CC36E3}" srcOrd="0" destOrd="0" parTransId="{817EC47C-6196-4810-8A35-1C2101D783DF}" sibTransId="{472C8EEC-F593-497B-9EFC-4ADB8893149C}"/>
    <dgm:cxn modelId="{BE792AFB-D7CC-4A31-96EC-40BAC6AFF560}" type="presParOf" srcId="{B16D3F67-5D22-4E2E-AB3E-6522E159B76C}" destId="{91741D4A-3326-4F3F-89F7-BA7783CDE1F4}" srcOrd="0" destOrd="0" presId="urn:microsoft.com/office/officeart/2005/8/layout/vList2"/>
    <dgm:cxn modelId="{28E93ED5-9C5D-4E58-9FC5-CB70FF36112D}" type="presParOf" srcId="{B16D3F67-5D22-4E2E-AB3E-6522E159B76C}" destId="{20444E24-2B2C-40EF-9692-E6C6E0190ADF}"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741D4A-3326-4F3F-89F7-BA7783CDE1F4}">
      <dsp:nvSpPr>
        <dsp:cNvPr id="0" name=""/>
        <dsp:cNvSpPr/>
      </dsp:nvSpPr>
      <dsp:spPr>
        <a:xfrm>
          <a:off x="0" y="711091"/>
          <a:ext cx="6985644" cy="1216800"/>
        </a:xfrm>
        <a:prstGeom prst="round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Lack of records related to participant’s files:</a:t>
          </a:r>
        </a:p>
      </dsp:txBody>
      <dsp:txXfrm>
        <a:off x="59399" y="770490"/>
        <a:ext cx="6866846" cy="1098002"/>
      </dsp:txXfrm>
    </dsp:sp>
    <dsp:sp modelId="{20444E24-2B2C-40EF-9692-E6C6E0190ADF}">
      <dsp:nvSpPr>
        <dsp:cNvPr id="0" name=""/>
        <dsp:cNvSpPr/>
      </dsp:nvSpPr>
      <dsp:spPr>
        <a:xfrm>
          <a:off x="0" y="2438264"/>
          <a:ext cx="6985644" cy="2220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1794"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t>Eligibility and enrollment</a:t>
          </a:r>
        </a:p>
        <a:p>
          <a:pPr marL="285750" lvl="1" indent="-285750" algn="l" defTabSz="1244600">
            <a:lnSpc>
              <a:spcPct val="90000"/>
            </a:lnSpc>
            <a:spcBef>
              <a:spcPct val="0"/>
            </a:spcBef>
            <a:spcAft>
              <a:spcPct val="20000"/>
            </a:spcAft>
            <a:buChar char="•"/>
          </a:pPr>
          <a:r>
            <a:rPr lang="en-US" sz="2800" kern="1200" dirty="0"/>
            <a:t>Supportive services</a:t>
          </a:r>
        </a:p>
        <a:p>
          <a:pPr marL="285750" lvl="1" indent="-285750" algn="l" defTabSz="1244600">
            <a:lnSpc>
              <a:spcPct val="90000"/>
            </a:lnSpc>
            <a:spcBef>
              <a:spcPct val="0"/>
            </a:spcBef>
            <a:spcAft>
              <a:spcPct val="20000"/>
            </a:spcAft>
            <a:buChar char="•"/>
          </a:pPr>
          <a:r>
            <a:rPr lang="en-US" sz="2800" kern="1200" dirty="0"/>
            <a:t>Policy and priority of service to veterans and other priority populations</a:t>
          </a:r>
        </a:p>
        <a:p>
          <a:pPr marL="285750" lvl="1" indent="-285750" algn="l" defTabSz="1244600">
            <a:lnSpc>
              <a:spcPct val="90000"/>
            </a:lnSpc>
            <a:spcBef>
              <a:spcPct val="0"/>
            </a:spcBef>
            <a:spcAft>
              <a:spcPct val="20000"/>
            </a:spcAft>
            <a:buChar char="•"/>
          </a:pPr>
          <a:r>
            <a:rPr lang="en-US" sz="2800" kern="1200" dirty="0"/>
            <a:t>Referrals, follow up, placement notes, etc.</a:t>
          </a:r>
        </a:p>
      </dsp:txBody>
      <dsp:txXfrm>
        <a:off x="0" y="2438264"/>
        <a:ext cx="6985644" cy="222007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3/18/2025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a:t>
            </a:fld>
            <a:endParaRPr lang="en-US"/>
          </a:p>
        </p:txBody>
      </p:sp>
    </p:spTree>
    <p:extLst>
      <p:ext uri="{BB962C8B-B14F-4D97-AF65-F5344CB8AC3E}">
        <p14:creationId xmlns:p14="http://schemas.microsoft.com/office/powerpoint/2010/main" val="356161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5"/>
          </p:nvPr>
        </p:nvSpPr>
        <p:spPr>
          <a:xfrm>
            <a:off x="6909859" y="9276153"/>
            <a:ext cx="68047" cy="205911"/>
          </a:xfrm>
        </p:spPr>
        <p:txBody>
          <a:bodyPr/>
          <a:lstStyle/>
          <a:p>
            <a:fld id="{B54DC83E-89B8-4806-9A94-7D2BAA520DC6}" type="slidenum">
              <a:rPr lang="en-US" smtClean="0"/>
              <a:pPr/>
              <a:t>2</a:t>
            </a:fld>
            <a:endParaRPr lang="en-US"/>
          </a:p>
        </p:txBody>
      </p:sp>
      <p:sp>
        <p:nvSpPr>
          <p:cNvPr id="8" name="Slide Image Placeholder 7">
            <a:extLst>
              <a:ext uri="{FF2B5EF4-FFF2-40B4-BE49-F238E27FC236}">
                <a16:creationId xmlns:a16="http://schemas.microsoft.com/office/drawing/2014/main" id="{6337F073-C5EA-459B-8488-1FB9F055C4B6}"/>
              </a:ext>
            </a:extLst>
          </p:cNvPr>
          <p:cNvSpPr>
            <a:spLocks noGrp="1" noRot="1" noChangeAspect="1"/>
          </p:cNvSpPr>
          <p:nvPr>
            <p:ph type="sldImg"/>
          </p:nvPr>
        </p:nvSpPr>
        <p:spPr>
          <a:xfrm>
            <a:off x="685800" y="1143000"/>
            <a:ext cx="5486400" cy="3086100"/>
          </a:xfrm>
        </p:spPr>
      </p:sp>
      <p:sp>
        <p:nvSpPr>
          <p:cNvPr id="9" name="Notes Placeholder 8">
            <a:extLst>
              <a:ext uri="{FF2B5EF4-FFF2-40B4-BE49-F238E27FC236}">
                <a16:creationId xmlns:a16="http://schemas.microsoft.com/office/drawing/2014/main" id="{E4A1CB20-7986-4126-B90D-618734188CDB}"/>
              </a:ext>
            </a:extLst>
          </p:cNvPr>
          <p:cNvSpPr>
            <a:spLocks noGrp="1"/>
          </p:cNvSpPr>
          <p:nvPr>
            <p:ph type="body" idx="1"/>
          </p:nvPr>
        </p:nvSpPr>
        <p:spPr/>
        <p:txBody>
          <a:bodyPr/>
          <a:lstStyle/>
          <a:p>
            <a:pPr marL="466773" defTabSz="942025">
              <a:lnSpc>
                <a:spcPct val="90000"/>
              </a:lnSpc>
              <a:defRPr/>
            </a:pPr>
            <a:endParaRPr lang="en-US"/>
          </a:p>
          <a:p>
            <a:pPr marL="466773" defTabSz="942025">
              <a:lnSpc>
                <a:spcPct val="90000"/>
              </a:lnSpc>
              <a:defRPr/>
            </a:pPr>
            <a:endParaRPr lang="en-US" b="1" spc="-10">
              <a:solidFill>
                <a:srgbClr val="006FA0"/>
              </a:solidFill>
              <a:latin typeface="Calibri" panose="020F0502020204030204" pitchFamily="34" charset="0"/>
              <a:ea typeface="Calibri" panose="020F0502020204030204" pitchFamily="34" charset="0"/>
              <a:cs typeface="ITC Franklin Gothic Std MedCd"/>
            </a:endParaRPr>
          </a:p>
          <a:p>
            <a:pPr marL="466773">
              <a:lnSpc>
                <a:spcPct val="90000"/>
              </a:lnSpc>
              <a:spcAft>
                <a:spcPts val="2450"/>
              </a:spcAft>
            </a:pPr>
            <a:endParaRPr lang="en-US">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2598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4</a:t>
            </a:fld>
            <a:endParaRPr lang="en-US"/>
          </a:p>
        </p:txBody>
      </p:sp>
    </p:spTree>
    <p:extLst>
      <p:ext uri="{BB962C8B-B14F-4D97-AF65-F5344CB8AC3E}">
        <p14:creationId xmlns:p14="http://schemas.microsoft.com/office/powerpoint/2010/main" val="1357951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5</a:t>
            </a:fld>
            <a:endParaRPr lang="en-US"/>
          </a:p>
        </p:txBody>
      </p:sp>
    </p:spTree>
    <p:extLst>
      <p:ext uri="{BB962C8B-B14F-4D97-AF65-F5344CB8AC3E}">
        <p14:creationId xmlns:p14="http://schemas.microsoft.com/office/powerpoint/2010/main" val="2706446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1D205-3334-8B8D-800D-0454FB2AAB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C0FBF5-1D37-5B67-B498-E8306C0095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E09C5A-8884-021C-D3DA-A131DAB19912}"/>
              </a:ext>
            </a:extLst>
          </p:cNvPr>
          <p:cNvSpPr>
            <a:spLocks noGrp="1"/>
          </p:cNvSpPr>
          <p:nvPr>
            <p:ph type="body" idx="1"/>
          </p:nvPr>
        </p:nvSpPr>
        <p:spPr/>
        <p:txBody>
          <a:bodyPr/>
          <a:lstStyle/>
          <a:p>
            <a:pPr marL="628650" marR="0" lvl="1" indent="-171450" fontAlgn="auto">
              <a:lnSpc>
                <a:spcPct val="80000"/>
              </a:lnSpc>
              <a:buClr>
                <a:srgbClr val="4590B8"/>
              </a:buClr>
              <a:buFont typeface="Arial" panose="020B0604020202020204" pitchFamily="34" charset="0"/>
              <a:buChar char="•"/>
              <a:tabLst/>
              <a:defRPr/>
            </a:pPr>
            <a:endParaRPr lang="en-US">
              <a:solidFill>
                <a:schemeClr val="tx1"/>
              </a:solidFill>
            </a:endParaRPr>
          </a:p>
        </p:txBody>
      </p:sp>
      <p:sp>
        <p:nvSpPr>
          <p:cNvPr id="4" name="Slide Number Placeholder 3">
            <a:extLst>
              <a:ext uri="{FF2B5EF4-FFF2-40B4-BE49-F238E27FC236}">
                <a16:creationId xmlns:a16="http://schemas.microsoft.com/office/drawing/2014/main" id="{1B017F8B-3AC3-E75C-E234-621AE1578083}"/>
              </a:ext>
            </a:extLst>
          </p:cNvPr>
          <p:cNvSpPr>
            <a:spLocks noGrp="1"/>
          </p:cNvSpPr>
          <p:nvPr>
            <p:ph type="sldNum" sz="quarter" idx="5"/>
          </p:nvPr>
        </p:nvSpPr>
        <p:spPr/>
        <p:txBody>
          <a:bodyPr/>
          <a:lstStyle/>
          <a:p>
            <a:fld id="{75466D4A-ACD4-4300-9407-CA70903834F7}" type="slidenum">
              <a:rPr lang="en-US" smtClean="0"/>
              <a:t>7</a:t>
            </a:fld>
            <a:endParaRPr lang="en-US"/>
          </a:p>
        </p:txBody>
      </p:sp>
    </p:spTree>
    <p:extLst>
      <p:ext uri="{BB962C8B-B14F-4D97-AF65-F5344CB8AC3E}">
        <p14:creationId xmlns:p14="http://schemas.microsoft.com/office/powerpoint/2010/main" val="3225179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8</a:t>
            </a:fld>
            <a:endParaRPr lang="en-US"/>
          </a:p>
        </p:txBody>
      </p:sp>
    </p:spTree>
    <p:extLst>
      <p:ext uri="{BB962C8B-B14F-4D97-AF65-F5344CB8AC3E}">
        <p14:creationId xmlns:p14="http://schemas.microsoft.com/office/powerpoint/2010/main" val="4286742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9</a:t>
            </a:fld>
            <a:endParaRPr lang="en-US"/>
          </a:p>
        </p:txBody>
      </p:sp>
    </p:spTree>
    <p:extLst>
      <p:ext uri="{BB962C8B-B14F-4D97-AF65-F5344CB8AC3E}">
        <p14:creationId xmlns:p14="http://schemas.microsoft.com/office/powerpoint/2010/main" val="223839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B8DD5C-E0E3-4669-87B7-8914E004BE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2630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11</a:t>
            </a:fld>
            <a:endParaRPr lang="en-US"/>
          </a:p>
        </p:txBody>
      </p:sp>
    </p:spTree>
    <p:extLst>
      <p:ext uri="{BB962C8B-B14F-4D97-AF65-F5344CB8AC3E}">
        <p14:creationId xmlns:p14="http://schemas.microsoft.com/office/powerpoint/2010/main" val="2179114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12</a:t>
            </a:fld>
            <a:endParaRPr lang="en-US"/>
          </a:p>
        </p:txBody>
      </p:sp>
    </p:spTree>
    <p:extLst>
      <p:ext uri="{BB962C8B-B14F-4D97-AF65-F5344CB8AC3E}">
        <p14:creationId xmlns:p14="http://schemas.microsoft.com/office/powerpoint/2010/main" val="25398110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13</a:t>
            </a:fld>
            <a:endParaRPr lang="en-US"/>
          </a:p>
        </p:txBody>
      </p:sp>
    </p:spTree>
    <p:extLst>
      <p:ext uri="{BB962C8B-B14F-4D97-AF65-F5344CB8AC3E}">
        <p14:creationId xmlns:p14="http://schemas.microsoft.com/office/powerpoint/2010/main" val="4229119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14</a:t>
            </a:fld>
            <a:endParaRPr lang="en-US"/>
          </a:p>
        </p:txBody>
      </p:sp>
    </p:spTree>
    <p:extLst>
      <p:ext uri="{BB962C8B-B14F-4D97-AF65-F5344CB8AC3E}">
        <p14:creationId xmlns:p14="http://schemas.microsoft.com/office/powerpoint/2010/main" val="3870541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15</a:t>
            </a:fld>
            <a:endParaRPr lang="en-US"/>
          </a:p>
        </p:txBody>
      </p:sp>
    </p:spTree>
    <p:extLst>
      <p:ext uri="{BB962C8B-B14F-4D97-AF65-F5344CB8AC3E}">
        <p14:creationId xmlns:p14="http://schemas.microsoft.com/office/powerpoint/2010/main" val="2462999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16</a:t>
            </a:fld>
            <a:endParaRPr lang="en-US"/>
          </a:p>
        </p:txBody>
      </p:sp>
    </p:spTree>
    <p:extLst>
      <p:ext uri="{BB962C8B-B14F-4D97-AF65-F5344CB8AC3E}">
        <p14:creationId xmlns:p14="http://schemas.microsoft.com/office/powerpoint/2010/main" val="3564261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marR="0" lvl="1" indent="-171450" fontAlgn="auto">
              <a:lnSpc>
                <a:spcPct val="80000"/>
              </a:lnSpc>
              <a:buClr>
                <a:srgbClr val="4590B8"/>
              </a:buClr>
              <a:buFont typeface="Arial" panose="020B0604020202020204" pitchFamily="34" charset="0"/>
              <a:buChar char="•"/>
              <a:tabLst/>
              <a:defRPr/>
            </a:pPr>
            <a:endParaRPr lang="en-US" dirty="0">
              <a:solidFill>
                <a:schemeClr val="tx1"/>
              </a:solidFill>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18</a:t>
            </a:fld>
            <a:endParaRPr lang="en-US"/>
          </a:p>
        </p:txBody>
      </p:sp>
    </p:spTree>
    <p:extLst>
      <p:ext uri="{BB962C8B-B14F-4D97-AF65-F5344CB8AC3E}">
        <p14:creationId xmlns:p14="http://schemas.microsoft.com/office/powerpoint/2010/main" val="399966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800" dirty="0">
                <a:effectLst/>
                <a:latin typeface="Segoe UI" panose="020B0502040204020203" pitchFamily="34" charset="0"/>
              </a:rPr>
            </a:b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19</a:t>
            </a:fld>
            <a:endParaRPr lang="en-US"/>
          </a:p>
        </p:txBody>
      </p:sp>
    </p:spTree>
    <p:extLst>
      <p:ext uri="{BB962C8B-B14F-4D97-AF65-F5344CB8AC3E}">
        <p14:creationId xmlns:p14="http://schemas.microsoft.com/office/powerpoint/2010/main" val="380958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3/18/2025</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228515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agenda</a:t>
            </a:r>
          </a:p>
        </p:txBody>
      </p:sp>
      <p:sp>
        <p:nvSpPr>
          <p:cNvPr id="3" name="Content Placeholder 2"/>
          <p:cNvSpPr>
            <a:spLocks noGrp="1"/>
          </p:cNvSpPr>
          <p:nvPr>
            <p:ph idx="1" hasCustomPrompt="1"/>
          </p:nvPr>
        </p:nvSpPr>
        <p:spPr>
          <a:xfrm>
            <a:off x="663605" y="2029413"/>
            <a:ext cx="10653003" cy="1834921"/>
          </a:xfrm>
        </p:spPr>
        <p:txBody>
          <a:bodyPr>
            <a:noAutofit/>
          </a:bodyPr>
          <a:lstStyle>
            <a:lvl1pPr>
              <a:defRPr sz="2000"/>
            </a:lvl1pPr>
            <a:lvl2pPr>
              <a:defRPr sz="2000"/>
            </a:lvl2pPr>
            <a:lvl3pPr>
              <a:defRPr sz="2000"/>
            </a:lvl3pPr>
            <a:lvl4pPr>
              <a:defRPr sz="1800"/>
            </a:lvl4pPr>
            <a:lvl5pPr>
              <a:defRPr sz="1800"/>
            </a:lvl5pPr>
          </a:lstStyle>
          <a:p>
            <a:pPr lvl="0"/>
            <a:r>
              <a:rPr lang="en-US"/>
              <a:t>Welcome and agenda (3-minutes)</a:t>
            </a:r>
          </a:p>
          <a:p>
            <a:pPr lvl="0"/>
            <a:r>
              <a:rPr lang="en-US"/>
              <a:t>Review retention challenges identified at NEPI (2-minutes)</a:t>
            </a:r>
          </a:p>
          <a:p>
            <a:pPr lvl="0"/>
            <a:r>
              <a:rPr lang="en-US"/>
              <a:t>Retention strategies (20-minutes)</a:t>
            </a:r>
          </a:p>
          <a:p>
            <a:pPr lvl="1"/>
            <a:r>
              <a:rPr lang="en-US"/>
              <a:t>Coaching</a:t>
            </a:r>
          </a:p>
          <a:p>
            <a:pPr lvl="1"/>
            <a:r>
              <a:rPr lang="en-US"/>
              <a:t>Supportive services</a:t>
            </a:r>
          </a:p>
          <a:p>
            <a:pPr lvl="1"/>
            <a:r>
              <a:rPr lang="en-US"/>
              <a:t>Learning supports </a:t>
            </a:r>
          </a:p>
          <a:p>
            <a:pPr lvl="0"/>
            <a:r>
              <a:rPr lang="en-US"/>
              <a:t>Breakout groups (15-minutes)</a:t>
            </a:r>
          </a:p>
          <a:p>
            <a:pPr lvl="0"/>
            <a:r>
              <a:rPr lang="en-US"/>
              <a:t>Large group share out (10-minutes)</a:t>
            </a:r>
          </a:p>
          <a:p>
            <a:pPr lvl="0"/>
            <a:r>
              <a:rPr lang="en-US"/>
              <a:t>Q&amp;A (5-minutes)</a:t>
            </a:r>
          </a:p>
          <a:p>
            <a:pPr lvl="0"/>
            <a:r>
              <a:rPr lang="en-US"/>
              <a:t>Wrap-up (2-minutes)</a:t>
            </a:r>
          </a:p>
        </p:txBody>
      </p:sp>
      <p:sp>
        <p:nvSpPr>
          <p:cNvPr id="4" name="Date Placeholder 3"/>
          <p:cNvSpPr>
            <a:spLocks noGrp="1"/>
          </p:cNvSpPr>
          <p:nvPr>
            <p:ph type="dt" sz="half" idx="10"/>
          </p:nvPr>
        </p:nvSpPr>
        <p:spPr/>
        <p:txBody>
          <a:bodyPr/>
          <a:lstStyle/>
          <a:p>
            <a:fld id="{29B2A7E2-D883-407A-99B7-F61BC59CC661}" type="datetime1">
              <a:rPr lang="en-US" smtClean="0"/>
              <a:t>3/18/2025</a:t>
            </a:fld>
            <a:endParaRPr lang="en-US"/>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15893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3/18/2025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3138173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3/18/2025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826150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3/18/2025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2031576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Objectives</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9D2492-D5AE-493E-ADE6-D7810180EE27}" type="datetime1">
              <a:rPr lang="en-US" smtClean="0"/>
              <a:t>3/18/2025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spTree>
    <p:extLst>
      <p:ext uri="{BB962C8B-B14F-4D97-AF65-F5344CB8AC3E}">
        <p14:creationId xmlns:p14="http://schemas.microsoft.com/office/powerpoint/2010/main" val="4141762103"/>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3/18/2025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65B373FB-C722-D8B7-EE3B-0D19EFA566F9}"/>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8" name="Title 1">
            <a:extLst>
              <a:ext uri="{FF2B5EF4-FFF2-40B4-BE49-F238E27FC236}">
                <a16:creationId xmlns:a16="http://schemas.microsoft.com/office/drawing/2014/main" id="{B2E19CC4-6702-A478-2832-4FCBED1F134B}"/>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311723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3/18/2025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9" name="Picture 8" descr="3D black question marks with one yellow question mark">
            <a:extLst>
              <a:ext uri="{FF2B5EF4-FFF2-40B4-BE49-F238E27FC236}">
                <a16:creationId xmlns:a16="http://schemas.microsoft.com/office/drawing/2014/main" id="{672FB9A4-BDB8-405C-3289-385D8E8B6DC7}"/>
              </a:ext>
            </a:extLst>
          </p:cNvPr>
          <p:cNvPicPr>
            <a:picLocks noChangeAspect="1"/>
          </p:cNvPicPr>
          <p:nvPr userDrawn="1"/>
        </p:nvPicPr>
        <p:blipFill>
          <a:blip r:embed="rId2">
            <a:extLst>
              <a:ext uri="{28A0092B-C50C-407E-A947-70E740481C1C}">
                <a14:useLocalDpi xmlns:a14="http://schemas.microsoft.com/office/drawing/2010/main" val="0"/>
              </a:ext>
            </a:extLst>
          </a:blip>
          <a:srcRect l="5621" r="4279"/>
          <a:stretch/>
        </p:blipFill>
        <p:spPr>
          <a:xfrm>
            <a:off x="597457" y="1929678"/>
            <a:ext cx="10984943" cy="4634908"/>
          </a:xfrm>
          <a:prstGeom prst="rect">
            <a:avLst/>
          </a:prstGeom>
        </p:spPr>
      </p:pic>
    </p:spTree>
    <p:extLst>
      <p:ext uri="{BB962C8B-B14F-4D97-AF65-F5344CB8AC3E}">
        <p14:creationId xmlns:p14="http://schemas.microsoft.com/office/powerpoint/2010/main" val="2703030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3/18/2025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pic>
        <p:nvPicPr>
          <p:cNvPr id="3" name="Picture 2">
            <a:extLst>
              <a:ext uri="{FF2B5EF4-FFF2-40B4-BE49-F238E27FC236}">
                <a16:creationId xmlns:a16="http://schemas.microsoft.com/office/drawing/2014/main" id="{DAC962DA-7E97-E678-B9E6-E9D954F0914F}"/>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Tree>
    <p:extLst>
      <p:ext uri="{BB962C8B-B14F-4D97-AF65-F5344CB8AC3E}">
        <p14:creationId xmlns:p14="http://schemas.microsoft.com/office/powerpoint/2010/main" val="1347816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3/18/2025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9" name="Picture 8" descr="A blue text on a black background&#10;&#10;Description automatically generated">
            <a:extLst>
              <a:ext uri="{FF2B5EF4-FFF2-40B4-BE49-F238E27FC236}">
                <a16:creationId xmlns:a16="http://schemas.microsoft.com/office/drawing/2014/main" id="{4FE5380E-23A9-0E9B-E806-44BD8CFFBA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24490" y="1946302"/>
            <a:ext cx="7420671" cy="4836872"/>
          </a:xfrm>
          <a:prstGeom prst="rect">
            <a:avLst/>
          </a:prstGeom>
        </p:spPr>
      </p:pic>
    </p:spTree>
    <p:extLst>
      <p:ext uri="{BB962C8B-B14F-4D97-AF65-F5344CB8AC3E}">
        <p14:creationId xmlns:p14="http://schemas.microsoft.com/office/powerpoint/2010/main" val="228970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603529" y="5141973"/>
            <a:ext cx="10984943"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3/18/2025</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8218068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7CA51F39-1714-4BBF-A9F2-04F398C602E7}" type="datetime1">
              <a:rPr lang="en-US" smtClean="0"/>
              <a:t>3/18/2025</a:t>
            </a:fld>
            <a:endParaRPr lang="en-US"/>
          </a:p>
        </p:txBody>
      </p:sp>
      <p:sp>
        <p:nvSpPr>
          <p:cNvPr id="4" name="Footer Placeholder 3"/>
          <p:cNvSpPr>
            <a:spLocks noGrp="1"/>
          </p:cNvSpPr>
          <p:nvPr>
            <p:ph type="ftr" sz="quarter" idx="11"/>
          </p:nvPr>
        </p:nvSpPr>
        <p:spPr/>
        <p:txBody>
          <a:bodyPr/>
          <a:lstStyle/>
          <a:p>
            <a:r>
              <a:rPr lang="en-US"/>
              <a:t>Document Title</a:t>
            </a:r>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722356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12436" y="6194262"/>
            <a:ext cx="2844800" cy="365125"/>
          </a:xfrm>
        </p:spPr>
        <p:txBody>
          <a:bodyPr/>
          <a:lstStyle/>
          <a:p>
            <a:fld id="{21F19F6D-37DB-4A19-A76E-EAFB69BF8019}" type="datetime1">
              <a:rPr lang="en-US" smtClean="0"/>
              <a:t>3/18/2025</a:t>
            </a:fld>
            <a:endParaRPr lang="en-US"/>
          </a:p>
        </p:txBody>
      </p:sp>
      <p:sp>
        <p:nvSpPr>
          <p:cNvPr id="3" name="Footer Placeholder 2"/>
          <p:cNvSpPr>
            <a:spLocks noGrp="1"/>
          </p:cNvSpPr>
          <p:nvPr>
            <p:ph type="ftr" sz="quarter" idx="11"/>
          </p:nvPr>
        </p:nvSpPr>
        <p:spPr/>
        <p:txBody>
          <a:bodyPr/>
          <a:lstStyle/>
          <a:p>
            <a:r>
              <a:rPr lang="en-US"/>
              <a:t>Document Title</a:t>
            </a:r>
          </a:p>
        </p:txBody>
      </p:sp>
      <p:sp>
        <p:nvSpPr>
          <p:cNvPr id="4" name="Slide Number Placeholder 3"/>
          <p:cNvSpPr>
            <a:spLocks noGrp="1"/>
          </p:cNvSpPr>
          <p:nvPr>
            <p:ph type="sldNum" sz="quarter" idx="12"/>
          </p:nvPr>
        </p:nvSpPr>
        <p:spPr>
          <a:xfrm>
            <a:off x="10400635" y="6194262"/>
            <a:ext cx="1027291"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67783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Autofit/>
          </a:bodyPr>
          <a:lstStyle>
            <a:lvl1pPr algn="l">
              <a:defRPr sz="32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597458" y="599725"/>
            <a:ext cx="10984941"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3/18/2025</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067912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3/18/2025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445275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3/18/2025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7980189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Agenda">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316AAAD-75E0-4996-B538-B66EF2030A25}"/>
              </a:ext>
            </a:extLst>
          </p:cNvPr>
          <p:cNvSpPr/>
          <p:nvPr/>
        </p:nvSpPr>
        <p:spPr>
          <a:xfrm>
            <a:off x="0" y="0"/>
            <a:ext cx="41973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DC01D935-0AA9-4350-AE60-41BD42944ED7}"/>
              </a:ext>
            </a:extLst>
          </p:cNvPr>
          <p:cNvSpPr>
            <a:spLocks noGrp="1"/>
          </p:cNvSpPr>
          <p:nvPr>
            <p:ph idx="1"/>
          </p:nvPr>
        </p:nvSpPr>
        <p:spPr>
          <a:xfrm>
            <a:off x="4625163" y="786810"/>
            <a:ext cx="6985644" cy="5879804"/>
          </a:xfrm>
        </p:spPr>
        <p:txBody>
          <a:bodyPr/>
          <a:lstStyle/>
          <a:p>
            <a:pPr lvl="0"/>
            <a:r>
              <a:rPr lang="en-US"/>
              <a:t>Click to edit Master text styles</a:t>
            </a:r>
          </a:p>
        </p:txBody>
      </p:sp>
      <p:sp>
        <p:nvSpPr>
          <p:cNvPr id="2" name="Title 1">
            <a:extLst>
              <a:ext uri="{FF2B5EF4-FFF2-40B4-BE49-F238E27FC236}">
                <a16:creationId xmlns:a16="http://schemas.microsoft.com/office/drawing/2014/main" id="{73FB776E-60E5-4B0B-BE26-7659EECFD1E1}"/>
              </a:ext>
            </a:extLst>
          </p:cNvPr>
          <p:cNvSpPr>
            <a:spLocks noGrp="1"/>
          </p:cNvSpPr>
          <p:nvPr>
            <p:ph type="title" hasCustomPrompt="1"/>
          </p:nvPr>
        </p:nvSpPr>
        <p:spPr>
          <a:xfrm>
            <a:off x="362439" y="621261"/>
            <a:ext cx="3871509" cy="1189554"/>
          </a:xfrm>
        </p:spPr>
        <p:txBody>
          <a:bodyPr>
            <a:noAutofit/>
          </a:bodyPr>
          <a:lstStyle>
            <a:lvl1pPr algn="ctr">
              <a:defRPr sz="7200" cap="none">
                <a:latin typeface="PT Sans" panose="020B0503020203020204" pitchFamily="34" charset="0"/>
                <a:ea typeface="Lato ExtraBold" panose="020B0604020202020204" pitchFamily="34" charset="0"/>
                <a:cs typeface="Lato ExtraBold" panose="020B0604020202020204" pitchFamily="34" charset="0"/>
              </a:defRPr>
            </a:lvl1pPr>
          </a:lstStyle>
          <a:p>
            <a:r>
              <a:rPr lang="en-US"/>
              <a:t>AGENDA</a:t>
            </a:r>
          </a:p>
        </p:txBody>
      </p:sp>
      <p:sp>
        <p:nvSpPr>
          <p:cNvPr id="6" name="Rectangle 5">
            <a:extLst>
              <a:ext uri="{FF2B5EF4-FFF2-40B4-BE49-F238E27FC236}">
                <a16:creationId xmlns:a16="http://schemas.microsoft.com/office/drawing/2014/main" id="{C9321AB4-603E-4B7A-8B99-41F9CAFB9BA7}"/>
              </a:ext>
            </a:extLst>
          </p:cNvPr>
          <p:cNvSpPr/>
          <p:nvPr/>
        </p:nvSpPr>
        <p:spPr>
          <a:xfrm>
            <a:off x="446534" y="457200"/>
            <a:ext cx="3703320" cy="9499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grpSp>
        <p:nvGrpSpPr>
          <p:cNvPr id="17" name="Group 16">
            <a:extLst>
              <a:ext uri="{FF2B5EF4-FFF2-40B4-BE49-F238E27FC236}">
                <a16:creationId xmlns:a16="http://schemas.microsoft.com/office/drawing/2014/main" id="{3D780FF1-8D56-4CB3-B9BA-5AD86D8FFA21}"/>
              </a:ext>
            </a:extLst>
          </p:cNvPr>
          <p:cNvGrpSpPr/>
          <p:nvPr/>
        </p:nvGrpSpPr>
        <p:grpSpPr>
          <a:xfrm>
            <a:off x="1201480" y="2258412"/>
            <a:ext cx="2012678" cy="2223558"/>
            <a:chOff x="1201480" y="2258412"/>
            <a:chExt cx="2012678" cy="2223558"/>
          </a:xfrm>
        </p:grpSpPr>
        <p:pic>
          <p:nvPicPr>
            <p:cNvPr id="10" name="Graphic 9" descr="List with solid fill">
              <a:extLst>
                <a:ext uri="{FF2B5EF4-FFF2-40B4-BE49-F238E27FC236}">
                  <a16:creationId xmlns:a16="http://schemas.microsoft.com/office/drawing/2014/main" id="{B6D99AD4-BBD3-48CB-B257-68AA99A8F79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01480" y="2258412"/>
              <a:ext cx="1727790" cy="1727790"/>
            </a:xfrm>
            <a:prstGeom prst="rect">
              <a:avLst/>
            </a:prstGeom>
            <a:effectLst>
              <a:outerShdw blurRad="50800" dist="38100" dir="2700000" algn="tl" rotWithShape="0">
                <a:prstClr val="black">
                  <a:alpha val="40000"/>
                </a:prstClr>
              </a:outerShdw>
            </a:effectLst>
          </p:spPr>
        </p:pic>
        <p:grpSp>
          <p:nvGrpSpPr>
            <p:cNvPr id="16" name="Group 15">
              <a:extLst>
                <a:ext uri="{FF2B5EF4-FFF2-40B4-BE49-F238E27FC236}">
                  <a16:creationId xmlns:a16="http://schemas.microsoft.com/office/drawing/2014/main" id="{8EB25D5F-5F50-4CB9-AE83-8CB25174D834}"/>
                </a:ext>
              </a:extLst>
            </p:cNvPr>
            <p:cNvGrpSpPr/>
            <p:nvPr/>
          </p:nvGrpSpPr>
          <p:grpSpPr>
            <a:xfrm>
              <a:off x="1893997" y="3161809"/>
              <a:ext cx="1320161" cy="1320161"/>
              <a:chOff x="4930992" y="4669333"/>
              <a:chExt cx="1041991" cy="1041991"/>
            </a:xfrm>
          </p:grpSpPr>
          <p:sp>
            <p:nvSpPr>
              <p:cNvPr id="15" name="Oval 14">
                <a:extLst>
                  <a:ext uri="{FF2B5EF4-FFF2-40B4-BE49-F238E27FC236}">
                    <a16:creationId xmlns:a16="http://schemas.microsoft.com/office/drawing/2014/main" id="{8F9A22E7-F90C-488E-A360-FF1041C1B36F}"/>
                  </a:ext>
                </a:extLst>
              </p:cNvPr>
              <p:cNvSpPr/>
              <p:nvPr/>
            </p:nvSpPr>
            <p:spPr>
              <a:xfrm>
                <a:off x="4968207" y="4706548"/>
                <a:ext cx="967562" cy="96756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Clock with solid fill">
                <a:extLst>
                  <a:ext uri="{FF2B5EF4-FFF2-40B4-BE49-F238E27FC236}">
                    <a16:creationId xmlns:a16="http://schemas.microsoft.com/office/drawing/2014/main" id="{56ED1AF5-3483-413E-B187-BD47354F496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30992" y="4669333"/>
                <a:ext cx="1041991" cy="1041991"/>
              </a:xfrm>
              <a:prstGeom prst="rect">
                <a:avLst/>
              </a:prstGeom>
              <a:effectLst>
                <a:outerShdw blurRad="50800" dist="38100" dir="2700000" algn="tl" rotWithShape="0">
                  <a:prstClr val="black">
                    <a:alpha val="40000"/>
                  </a:prstClr>
                </a:outerShdw>
              </a:effectLst>
            </p:spPr>
          </p:pic>
        </p:grpSp>
      </p:grpSp>
      <p:sp>
        <p:nvSpPr>
          <p:cNvPr id="3" name="Slide Number Placeholder 6">
            <a:extLst>
              <a:ext uri="{FF2B5EF4-FFF2-40B4-BE49-F238E27FC236}">
                <a16:creationId xmlns:a16="http://schemas.microsoft.com/office/drawing/2014/main" id="{BECFC7F9-2A44-7334-9EC2-C3D1C65E6E20}"/>
              </a:ext>
            </a:extLst>
          </p:cNvPr>
          <p:cNvSpPr>
            <a:spLocks noGrp="1"/>
          </p:cNvSpPr>
          <p:nvPr>
            <p:ph type="sldNum" sz="quarter" idx="12"/>
          </p:nvPr>
        </p:nvSpPr>
        <p:spPr>
          <a:xfrm>
            <a:off x="10558300" y="5956137"/>
            <a:ext cx="1052510"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142669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4923" y="687475"/>
            <a:ext cx="10653003" cy="108332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74923" y="1908952"/>
            <a:ext cx="10653003" cy="4157158"/>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12436" y="6203787"/>
            <a:ext cx="28448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3/18/2025</a:t>
            </a:fld>
            <a:endParaRPr lang="en-US"/>
          </a:p>
        </p:txBody>
      </p:sp>
      <p:sp>
        <p:nvSpPr>
          <p:cNvPr id="5" name="Footer Placeholder 4"/>
          <p:cNvSpPr>
            <a:spLocks noGrp="1"/>
          </p:cNvSpPr>
          <p:nvPr>
            <p:ph type="ftr" sz="quarter" idx="3"/>
          </p:nvPr>
        </p:nvSpPr>
        <p:spPr>
          <a:xfrm>
            <a:off x="774924" y="6199461"/>
            <a:ext cx="6494113" cy="365125"/>
          </a:xfrm>
          <a:prstGeom prst="rect">
            <a:avLst/>
          </a:prstGeom>
        </p:spPr>
        <p:txBody>
          <a:bodyPr vert="horz" lIns="91440" tIns="45720" rIns="91440" bIns="45720" rtlCol="0" anchor="ctr"/>
          <a:lstStyle>
            <a:lvl1pPr algn="l">
              <a:defRPr sz="900" cap="all">
                <a:solidFill>
                  <a:srgbClr val="17406D"/>
                </a:solidFill>
              </a:defRPr>
            </a:lvl1pPr>
          </a:lstStyle>
          <a:p>
            <a:r>
              <a:rPr lang="en-US"/>
              <a:t>Document Title</a:t>
            </a:r>
          </a:p>
        </p:txBody>
      </p:sp>
      <p:sp>
        <p:nvSpPr>
          <p:cNvPr id="6" name="Slide Number Placeholder 5"/>
          <p:cNvSpPr>
            <a:spLocks noGrp="1"/>
          </p:cNvSpPr>
          <p:nvPr>
            <p:ph type="sldNum" sz="quarter" idx="4"/>
          </p:nvPr>
        </p:nvSpPr>
        <p:spPr>
          <a:xfrm>
            <a:off x="10400635" y="6203787"/>
            <a:ext cx="1027291"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597456" y="441325"/>
            <a:ext cx="3626545"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7968001" y="441325"/>
            <a:ext cx="36144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11" name="Rectangle 10"/>
          <p:cNvSpPr/>
          <p:nvPr/>
        </p:nvSpPr>
        <p:spPr>
          <a:xfrm>
            <a:off x="4288801" y="441325"/>
            <a:ext cx="36144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3776824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1" r:id="rId6"/>
    <p:sldLayoutId id="2147483762" r:id="rId7"/>
    <p:sldLayoutId id="2147483763" r:id="rId8"/>
    <p:sldLayoutId id="2147483764" r:id="rId9"/>
    <p:sldLayoutId id="2147483765" r:id="rId10"/>
    <p:sldLayoutId id="2147483766" r:id="rId11"/>
    <p:sldLayoutId id="2147483769" r:id="rId12"/>
    <p:sldLayoutId id="2147483770" r:id="rId13"/>
    <p:sldLayoutId id="2147483771" r:id="rId14"/>
    <p:sldLayoutId id="2147483750" r:id="rId15"/>
    <p:sldLayoutId id="2147483751" r:id="rId16"/>
    <p:sldLayoutId id="2147483772" r:id="rId17"/>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ts val="6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ts val="6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ts val="6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ts val="6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ts val="6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s>
</file>

<file path=ppt/slides/_rels/slide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dol.gov/sites/dolgov/files/ETA/grants/pdfs/2%20CMG%20CoreMonitoringGuide_FINAL_20180816(R).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hyperlink" Target="https://grantsapplicationandmanagement.workforcegps.org/-/media/Communities/grantsapplicationandmanagement/Files/Core-Monitoring-Guide-2018.ashx?la=en"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dol.gov/agencies/eta/advisories/training-and-employment-guidance-letter-no-39-11"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nam10.safelinks.protection.outlook.com/?url=https%3A%2F%2Fwww.dol.gov%2Fagencies%2Feta%2Fadvisories%2Ftegl-23-19-change-2&amp;data=05%7C02%7Ccherzog%40air.org%7Cb0a25f299ad34b71bfc808dd3ef480c2%7C9ea45dbc7b724abfa77cc770a0a8b962%7C0%7C0%7C638735942041130809%7CUnknown%7CTWFpbGZsb3d8eyJFbXB0eU1hcGkiOnRydWUsIlYiOiIwLjAuMDAwMCIsIlAiOiJXaW4zMiIsIkFOIjoiTWFpbCIsIldUIjoyfQ%3D%3D%7C0%7C%7C%7C&amp;sdata=fPCU7ol5QF%2FFsm9QxWJ8VsM8xrzKnSwVKAbmFqPo2pA%3D&amp;reserved=0" TargetMode="External"/><Relationship Id="rId3" Type="http://schemas.openxmlformats.org/officeDocument/2006/relationships/hyperlink" Target="https://grantsapplicationandmanagement.workforcegps.org/resources/2022/11/16/16/59/SMART" TargetMode="External"/><Relationship Id="rId7" Type="http://schemas.openxmlformats.org/officeDocument/2006/relationships/hyperlink" Target="https://nam10.safelinks.protection.outlook.com/?url=https%3A%2F%2Fd2leuf3vilid4d.cloudfront.net%2F-%2Fmedia%2F4C912377A5B74DF4A90BB850051A33FC.ashx%3Frev%3D8660E4E76D792C75D833A05EAABA6F17&amp;data=05%7C02%7Ccherzog%40air.org%7Cb0a25f299ad34b71bfc808dd3ef480c2%7C9ea45dbc7b724abfa77cc770a0a8b962%7C0%7C0%7C638735942041106613%7CUnknown%7CTWFpbGZsb3d8eyJFbXB0eU1hcGkiOnRydWUsIlYiOiIwLjAuMDAwMCIsIlAiOiJXaW4zMiIsIkFOIjoiTWFpbCIsIldUIjoyfQ%3D%3D%7C0%7C%7C%7C&amp;sdata=C%2BfChfMoiTJFxgw9uCYOKvOg0fY1o%2FNc5gVunu6RcHU%3D&amp;reserved=0"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file:///C:\Users\cherzog\Downloads\H-1B%20NE%20Data%20Collection%20and%20Tracking%20Toolkit%20(1).pdf" TargetMode="External"/><Relationship Id="rId5" Type="http://schemas.openxmlformats.org/officeDocument/2006/relationships/hyperlink" Target="https://www.dol.gov/sites/dolgov/files/ETA/grants/pdfs/2%20CMG%20CoreMonitoringGuide_FINAL_20180816(R).pdf" TargetMode="External"/><Relationship Id="rId4" Type="http://schemas.openxmlformats.org/officeDocument/2006/relationships/hyperlink" Target="file:///C:\Users\cherzog\Downloads\Records%20Management_FINAL%20508%20(1).pdf"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8506-7335-4C7B-A20B-FEEA5F4602E4}"/>
              </a:ext>
            </a:extLst>
          </p:cNvPr>
          <p:cNvSpPr>
            <a:spLocks noGrp="1"/>
          </p:cNvSpPr>
          <p:nvPr>
            <p:ph type="ctrTitle"/>
          </p:nvPr>
        </p:nvSpPr>
        <p:spPr>
          <a:xfrm>
            <a:off x="548781" y="1581044"/>
            <a:ext cx="10653003" cy="1504844"/>
          </a:xfrm>
        </p:spPr>
        <p:txBody>
          <a:bodyPr/>
          <a:lstStyle/>
          <a:p>
            <a:r>
              <a:rPr lang="en-US"/>
              <a:t>Participant Case File Maintenance: </a:t>
            </a:r>
            <a:br>
              <a:rPr lang="en-US"/>
            </a:br>
            <a:r>
              <a:rPr lang="en-US"/>
              <a:t>A Q&amp;A with Federal Project Officers </a:t>
            </a:r>
          </a:p>
        </p:txBody>
      </p:sp>
      <p:pic>
        <p:nvPicPr>
          <p:cNvPr id="4" name="Picture 3">
            <a:extLst>
              <a:ext uri="{FF2B5EF4-FFF2-40B4-BE49-F238E27FC236}">
                <a16:creationId xmlns:a16="http://schemas.microsoft.com/office/drawing/2014/main" id="{B3C78945-C7AF-8BBD-B00C-29B7C7D74DF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7150" y="504666"/>
            <a:ext cx="3000375" cy="1828800"/>
          </a:xfrm>
          <a:prstGeom prst="rect">
            <a:avLst/>
          </a:prstGeom>
        </p:spPr>
      </p:pic>
    </p:spTree>
    <p:extLst>
      <p:ext uri="{BB962C8B-B14F-4D97-AF65-F5344CB8AC3E}">
        <p14:creationId xmlns:p14="http://schemas.microsoft.com/office/powerpoint/2010/main" val="776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F3CCEB9-7EF9-423B-9E6E-51E36691FF39}"/>
              </a:ext>
            </a:extLst>
          </p:cNvPr>
          <p:cNvSpPr>
            <a:spLocks noGrp="1"/>
          </p:cNvSpPr>
          <p:nvPr>
            <p:ph type="title"/>
          </p:nvPr>
        </p:nvSpPr>
        <p:spPr/>
        <p:txBody>
          <a:bodyPr anchor="b" anchorCtr="0">
            <a:normAutofit/>
          </a:bodyPr>
          <a:lstStyle/>
          <a:p>
            <a:r>
              <a:rPr lang="en-US"/>
              <a:t>Inclusive Meeting Guidelines</a:t>
            </a:r>
            <a:br>
              <a:rPr lang="en-US"/>
            </a:br>
            <a:r>
              <a:rPr lang="en-US" sz="1800"/>
              <a:t>Hosting and Participating in Meetings</a:t>
            </a:r>
          </a:p>
        </p:txBody>
      </p:sp>
      <p:grpSp>
        <p:nvGrpSpPr>
          <p:cNvPr id="4" name="Group 3" descr="Engage everyone, be heard and seen, acknowledge speaker, maximize microphones, minimize noise, maximize vidual displays.">
            <a:extLst>
              <a:ext uri="{FF2B5EF4-FFF2-40B4-BE49-F238E27FC236}">
                <a16:creationId xmlns:a16="http://schemas.microsoft.com/office/drawing/2014/main" id="{31C2796F-51C5-E356-13B2-A46D574827C0}"/>
              </a:ext>
            </a:extLst>
          </p:cNvPr>
          <p:cNvGrpSpPr/>
          <p:nvPr/>
        </p:nvGrpSpPr>
        <p:grpSpPr>
          <a:xfrm>
            <a:off x="2377218" y="2283664"/>
            <a:ext cx="7261075" cy="3066605"/>
            <a:chOff x="871689" y="1999928"/>
            <a:chExt cx="7261075" cy="3066605"/>
          </a:xfrm>
        </p:grpSpPr>
        <p:sp>
          <p:nvSpPr>
            <p:cNvPr id="3" name="Rectangle 2">
              <a:extLst>
                <a:ext uri="{FF2B5EF4-FFF2-40B4-BE49-F238E27FC236}">
                  <a16:creationId xmlns:a16="http://schemas.microsoft.com/office/drawing/2014/main" id="{6FB30D5C-3628-AA4F-AD5D-E2C7FFCA5715}"/>
                </a:ext>
              </a:extLst>
            </p:cNvPr>
            <p:cNvSpPr/>
            <p:nvPr/>
          </p:nvSpPr>
          <p:spPr>
            <a:xfrm>
              <a:off x="1112230" y="3221251"/>
              <a:ext cx="1396216" cy="207749"/>
            </a:xfrm>
            <a:prstGeom prst="rect">
              <a:avLst/>
            </a:prstGeom>
          </p:spPr>
          <p:txBody>
            <a:bodyPr wrap="none" lIns="0" tIns="0" rIns="0" bIns="0">
              <a:spAutoFit/>
            </a:bodyPr>
            <a:lstStyle/>
            <a:p>
              <a:pPr algn="ctr"/>
              <a:r>
                <a:rPr lang="en-US" sz="1350" b="1" spc="-8">
                  <a:solidFill>
                    <a:schemeClr val="accent1"/>
                  </a:solidFill>
                  <a:latin typeface="Calibri" panose="020F0502020204030204" pitchFamily="34" charset="0"/>
                  <a:ea typeface="Calibri" panose="020F0502020204030204" pitchFamily="34" charset="0"/>
                  <a:cs typeface="ITC Franklin Gothic Std MedCd"/>
                </a:rPr>
                <a:t>ENGAGE EVERYONE</a:t>
              </a:r>
              <a:endParaRPr lang="en-US" sz="1350">
                <a:solidFill>
                  <a:schemeClr val="accent1"/>
                </a:solidFill>
              </a:endParaRPr>
            </a:p>
          </p:txBody>
        </p:sp>
        <p:sp>
          <p:nvSpPr>
            <p:cNvPr id="7" name="Rectangle 6">
              <a:extLst>
                <a:ext uri="{FF2B5EF4-FFF2-40B4-BE49-F238E27FC236}">
                  <a16:creationId xmlns:a16="http://schemas.microsoft.com/office/drawing/2014/main" id="{B7D94F7A-8E95-E541-8D1C-4BA17FD5B0B7}"/>
                </a:ext>
              </a:extLst>
            </p:cNvPr>
            <p:cNvSpPr/>
            <p:nvPr/>
          </p:nvSpPr>
          <p:spPr>
            <a:xfrm>
              <a:off x="3821090" y="3237740"/>
              <a:ext cx="1501821" cy="186974"/>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ITC Franklin Gothic Std MedCd"/>
                </a:rPr>
                <a:t>BE HEARD AND SEEN</a:t>
              </a:r>
              <a:endParaRPr lang="en-US" sz="1350" b="1">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7AEC4FD7-059A-E148-BFD9-52D2B4ACEC18}"/>
                </a:ext>
              </a:extLst>
            </p:cNvPr>
            <p:cNvSpPr/>
            <p:nvPr/>
          </p:nvSpPr>
          <p:spPr>
            <a:xfrm>
              <a:off x="6209027" y="3237740"/>
              <a:ext cx="1821461" cy="186974"/>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ITC Franklin Gothic Std MedCd"/>
                </a:rPr>
                <a:t>ACKNOWLEDGE SPEAKER</a:t>
              </a:r>
            </a:p>
          </p:txBody>
        </p:sp>
        <p:sp>
          <p:nvSpPr>
            <p:cNvPr id="16" name="Rectangle 15">
              <a:extLst>
                <a:ext uri="{FF2B5EF4-FFF2-40B4-BE49-F238E27FC236}">
                  <a16:creationId xmlns:a16="http://schemas.microsoft.com/office/drawing/2014/main" id="{C8F25EB9-C89A-9845-A2C5-BE289A0B83F8}"/>
                </a:ext>
              </a:extLst>
            </p:cNvPr>
            <p:cNvSpPr/>
            <p:nvPr/>
          </p:nvSpPr>
          <p:spPr>
            <a:xfrm>
              <a:off x="871689" y="4858784"/>
              <a:ext cx="1877309" cy="207749"/>
            </a:xfrm>
            <a:prstGeom prst="rect">
              <a:avLst/>
            </a:prstGeom>
          </p:spPr>
          <p:txBody>
            <a:bodyPr wrap="none" lIns="0" tIns="0" rIns="0" bIns="0">
              <a:spAutoFit/>
            </a:bodyPr>
            <a:lstStyle/>
            <a:p>
              <a:pPr algn="ctr"/>
              <a:r>
                <a:rPr lang="en-US" sz="1350" b="1" spc="-8">
                  <a:solidFill>
                    <a:schemeClr val="accent1"/>
                  </a:solidFill>
                  <a:latin typeface="Calibri" panose="020F0502020204030204" pitchFamily="34" charset="0"/>
                  <a:ea typeface="Calibri" panose="020F0502020204030204" pitchFamily="34" charset="0"/>
                  <a:cs typeface="ITC Franklin Gothic Std MedCd"/>
                </a:rPr>
                <a:t>MAXIMIZE MICROPHONES</a:t>
              </a:r>
              <a:endParaRPr lang="en-US" sz="1350">
                <a:solidFill>
                  <a:schemeClr val="accent1"/>
                </a:solidFill>
              </a:endParaRPr>
            </a:p>
          </p:txBody>
        </p:sp>
        <p:sp>
          <p:nvSpPr>
            <p:cNvPr id="15" name="Rectangle 14">
              <a:extLst>
                <a:ext uri="{FF2B5EF4-FFF2-40B4-BE49-F238E27FC236}">
                  <a16:creationId xmlns:a16="http://schemas.microsoft.com/office/drawing/2014/main" id="{E533581C-DFE0-3042-AADF-C13051DBCFB9}"/>
                </a:ext>
              </a:extLst>
            </p:cNvPr>
            <p:cNvSpPr/>
            <p:nvPr/>
          </p:nvSpPr>
          <p:spPr>
            <a:xfrm>
              <a:off x="3965105" y="4875273"/>
              <a:ext cx="1213794" cy="186974"/>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Times New Roman" panose="02020603050405020304" pitchFamily="18" charset="0"/>
                </a:rPr>
                <a:t>MINIMIZE NOISE</a:t>
              </a:r>
            </a:p>
          </p:txBody>
        </p:sp>
        <p:sp>
          <p:nvSpPr>
            <p:cNvPr id="17" name="Rectangle 16">
              <a:extLst>
                <a:ext uri="{FF2B5EF4-FFF2-40B4-BE49-F238E27FC236}">
                  <a16:creationId xmlns:a16="http://schemas.microsoft.com/office/drawing/2014/main" id="{5B7637D8-F357-8544-A720-EC3BB3B0EC5A}"/>
                </a:ext>
              </a:extLst>
            </p:cNvPr>
            <p:cNvSpPr/>
            <p:nvPr/>
          </p:nvSpPr>
          <p:spPr>
            <a:xfrm>
              <a:off x="6106760" y="4875273"/>
              <a:ext cx="2026004" cy="186974"/>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ITC Franklin Gothic Std MedCd"/>
                </a:rPr>
                <a:t>MAXIMIZE VISUAL DISPLAYS</a:t>
              </a:r>
            </a:p>
          </p:txBody>
        </p:sp>
        <p:pic>
          <p:nvPicPr>
            <p:cNvPr id="24" name="Graphic 23">
              <a:extLst>
                <a:ext uri="{FF2B5EF4-FFF2-40B4-BE49-F238E27FC236}">
                  <a16:creationId xmlns:a16="http://schemas.microsoft.com/office/drawing/2014/main" id="{379720D9-8C34-5C46-8B7D-37599A7DAF66}"/>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46352" y="1999928"/>
              <a:ext cx="1127972" cy="1127972"/>
            </a:xfrm>
            <a:prstGeom prst="rect">
              <a:avLst/>
            </a:prstGeom>
          </p:spPr>
        </p:pic>
        <p:pic>
          <p:nvPicPr>
            <p:cNvPr id="28" name="Graphic 27">
              <a:extLst>
                <a:ext uri="{FF2B5EF4-FFF2-40B4-BE49-F238E27FC236}">
                  <a16:creationId xmlns:a16="http://schemas.microsoft.com/office/drawing/2014/main" id="{676C8F64-D583-FC46-A195-D9BC48FAFE4C}"/>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08014" y="1999928"/>
              <a:ext cx="1127972" cy="1127972"/>
            </a:xfrm>
            <a:prstGeom prst="rect">
              <a:avLst/>
            </a:prstGeom>
          </p:spPr>
        </p:pic>
        <p:pic>
          <p:nvPicPr>
            <p:cNvPr id="31" name="Graphic 30">
              <a:extLst>
                <a:ext uri="{FF2B5EF4-FFF2-40B4-BE49-F238E27FC236}">
                  <a16:creationId xmlns:a16="http://schemas.microsoft.com/office/drawing/2014/main" id="{8CBDA929-536B-3B48-9C6B-BD4EDCBF5626}"/>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55772" y="1999928"/>
              <a:ext cx="1127972" cy="1127972"/>
            </a:xfrm>
            <a:prstGeom prst="rect">
              <a:avLst/>
            </a:prstGeom>
          </p:spPr>
        </p:pic>
        <p:pic>
          <p:nvPicPr>
            <p:cNvPr id="35" name="Graphic 34">
              <a:extLst>
                <a:ext uri="{FF2B5EF4-FFF2-40B4-BE49-F238E27FC236}">
                  <a16:creationId xmlns:a16="http://schemas.microsoft.com/office/drawing/2014/main" id="{74B1856F-24C5-E54A-A54F-7E67CA350175}"/>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55772" y="3691885"/>
              <a:ext cx="1127972" cy="1127972"/>
            </a:xfrm>
            <a:prstGeom prst="rect">
              <a:avLst/>
            </a:prstGeom>
          </p:spPr>
        </p:pic>
        <p:pic>
          <p:nvPicPr>
            <p:cNvPr id="37" name="Graphic 36">
              <a:extLst>
                <a:ext uri="{FF2B5EF4-FFF2-40B4-BE49-F238E27FC236}">
                  <a16:creationId xmlns:a16="http://schemas.microsoft.com/office/drawing/2014/main" id="{E738D5F1-E05E-7A47-BCBC-C181D3BD0AA9}"/>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246352" y="3688568"/>
              <a:ext cx="1127972" cy="1127972"/>
            </a:xfrm>
            <a:prstGeom prst="rect">
              <a:avLst/>
            </a:prstGeom>
          </p:spPr>
        </p:pic>
        <p:pic>
          <p:nvPicPr>
            <p:cNvPr id="39" name="Graphic 38">
              <a:extLst>
                <a:ext uri="{FF2B5EF4-FFF2-40B4-BE49-F238E27FC236}">
                  <a16:creationId xmlns:a16="http://schemas.microsoft.com/office/drawing/2014/main" id="{7E0163F7-98A2-5346-B958-A43664532BF6}"/>
                </a:ext>
                <a:ext uri="{C183D7F6-B498-43B3-948B-1728B52AA6E4}">
                  <adec:decorative xmlns:adec="http://schemas.microsoft.com/office/drawing/2017/decorative" val="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008014" y="3688568"/>
              <a:ext cx="1127972" cy="1127972"/>
            </a:xfrm>
            <a:prstGeom prst="rect">
              <a:avLst/>
            </a:prstGeom>
          </p:spPr>
        </p:pic>
      </p:grpSp>
      <p:sp>
        <p:nvSpPr>
          <p:cNvPr id="2" name="TextBox 1">
            <a:extLst>
              <a:ext uri="{FF2B5EF4-FFF2-40B4-BE49-F238E27FC236}">
                <a16:creationId xmlns:a16="http://schemas.microsoft.com/office/drawing/2014/main" id="{F3E6BCCC-49B0-5CF1-AA69-1F60F38D29C2}"/>
              </a:ext>
            </a:extLst>
          </p:cNvPr>
          <p:cNvSpPr txBox="1"/>
          <p:nvPr/>
        </p:nvSpPr>
        <p:spPr>
          <a:xfrm>
            <a:off x="1856509" y="5863129"/>
            <a:ext cx="8478982" cy="584775"/>
          </a:xfrm>
          <a:prstGeom prst="rect">
            <a:avLst/>
          </a:prstGeom>
          <a:noFill/>
        </p:spPr>
        <p:txBody>
          <a:bodyPr wrap="square" rtlCol="0">
            <a:spAutoFit/>
          </a:bodyPr>
          <a:lstStyle/>
          <a:p>
            <a:r>
              <a:rPr lang="en-US" sz="1600" i="1"/>
              <a:t>These guidelines are intended to improve the meeting experience for virtual participants, as well as people with hearing loss, visual impairment, and those for whom English is an additional language. </a:t>
            </a:r>
          </a:p>
        </p:txBody>
      </p:sp>
      <p:sp>
        <p:nvSpPr>
          <p:cNvPr id="9" name="Slide Number Placeholder 8">
            <a:extLst>
              <a:ext uri="{FF2B5EF4-FFF2-40B4-BE49-F238E27FC236}">
                <a16:creationId xmlns:a16="http://schemas.microsoft.com/office/drawing/2014/main" id="{31464EA7-32E3-454F-89D7-3A519BAAB90B}"/>
              </a:ext>
            </a:extLst>
          </p:cNvPr>
          <p:cNvSpPr>
            <a:spLocks noGrp="1"/>
          </p:cNvSpPr>
          <p:nvPr>
            <p:ph type="sldNum" sz="quarter" idx="12"/>
          </p:nvPr>
        </p:nvSpPr>
        <p:spPr/>
        <p:txBody>
          <a:bodyPr/>
          <a:lstStyle/>
          <a:p>
            <a:fld id="{99A20822-4A49-4D36-86E3-300BA48D3F00}" type="slidenum">
              <a:rPr lang="en-US" smtClean="0"/>
              <a:t>2</a:t>
            </a:fld>
            <a:endParaRPr lang="en-US"/>
          </a:p>
        </p:txBody>
      </p:sp>
    </p:spTree>
    <p:extLst>
      <p:ext uri="{BB962C8B-B14F-4D97-AF65-F5344CB8AC3E}">
        <p14:creationId xmlns:p14="http://schemas.microsoft.com/office/powerpoint/2010/main" val="268296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14DD9-453B-47B4-9A1A-DD1AFDDC1441}"/>
              </a:ext>
            </a:extLst>
          </p:cNvPr>
          <p:cNvSpPr>
            <a:spLocks noGrp="1"/>
          </p:cNvSpPr>
          <p:nvPr>
            <p:ph type="title"/>
          </p:nvPr>
        </p:nvSpPr>
        <p:spPr/>
        <p:txBody>
          <a:bodyPr/>
          <a:lstStyle/>
          <a:p>
            <a:r>
              <a:rPr lang="en-US"/>
              <a:t>Presenter</a:t>
            </a:r>
          </a:p>
        </p:txBody>
      </p:sp>
      <p:sp>
        <p:nvSpPr>
          <p:cNvPr id="2" name="Content Placeholder 1">
            <a:extLst>
              <a:ext uri="{FF2B5EF4-FFF2-40B4-BE49-F238E27FC236}">
                <a16:creationId xmlns:a16="http://schemas.microsoft.com/office/drawing/2014/main" id="{624C0950-338C-4648-B760-4389F2581A0F}"/>
              </a:ext>
            </a:extLst>
          </p:cNvPr>
          <p:cNvSpPr>
            <a:spLocks noGrp="1"/>
          </p:cNvSpPr>
          <p:nvPr>
            <p:ph idx="1"/>
          </p:nvPr>
        </p:nvSpPr>
        <p:spPr>
          <a:xfrm>
            <a:off x="5053052" y="2475593"/>
            <a:ext cx="5129757" cy="2478958"/>
          </a:xfrm>
        </p:spPr>
        <p:txBody>
          <a:bodyPr>
            <a:normAutofit/>
          </a:bodyPr>
          <a:lstStyle/>
          <a:p>
            <a:r>
              <a:rPr lang="en-US"/>
              <a:t>Chris Herzog</a:t>
            </a:r>
            <a:endParaRPr lang="en-US">
              <a:solidFill>
                <a:srgbClr val="17406D"/>
              </a:solidFill>
            </a:endParaRPr>
          </a:p>
          <a:p>
            <a:pPr lvl="1"/>
            <a:r>
              <a:rPr lang="en-US"/>
              <a:t>Principal TA Consultant</a:t>
            </a:r>
          </a:p>
          <a:p>
            <a:pPr lvl="2"/>
            <a:r>
              <a:rPr lang="en-US"/>
              <a:t>AIR</a:t>
            </a:r>
          </a:p>
          <a:p>
            <a:pPr lvl="3"/>
            <a:r>
              <a:rPr lang="en-US"/>
              <a:t>cherzog@air.org</a:t>
            </a:r>
          </a:p>
        </p:txBody>
      </p:sp>
      <p:pic>
        <p:nvPicPr>
          <p:cNvPr id="6" name="Picture Placeholder 5">
            <a:extLst>
              <a:ext uri="{FF2B5EF4-FFF2-40B4-BE49-F238E27FC236}">
                <a16:creationId xmlns:a16="http://schemas.microsoft.com/office/drawing/2014/main" id="{E33E517A-56BF-865A-5E86-D4D4B98F01D7}"/>
              </a:ext>
              <a:ext uri="{C183D7F6-B498-43B3-948B-1728B52AA6E4}">
                <adec:decorative xmlns:adec="http://schemas.microsoft.com/office/drawing/2017/decorative" val="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703" r="16703"/>
          <a:stretch/>
        </p:blipFill>
        <p:spPr>
          <a:xfrm>
            <a:off x="2803525" y="2779713"/>
            <a:ext cx="1868488" cy="1870075"/>
          </a:xfrm>
        </p:spPr>
      </p:pic>
      <p:sp>
        <p:nvSpPr>
          <p:cNvPr id="8" name="Slide Number Placeholder 7">
            <a:extLst>
              <a:ext uri="{FF2B5EF4-FFF2-40B4-BE49-F238E27FC236}">
                <a16:creationId xmlns:a16="http://schemas.microsoft.com/office/drawing/2014/main" id="{35E8F41F-54EC-4DF1-93FE-414395448655}"/>
              </a:ext>
            </a:extLst>
          </p:cNvPr>
          <p:cNvSpPr>
            <a:spLocks noGrp="1"/>
          </p:cNvSpPr>
          <p:nvPr>
            <p:ph type="sldNum" sz="quarter" idx="12"/>
          </p:nvPr>
        </p:nvSpPr>
        <p:spPr/>
        <p:txBody>
          <a:bodyPr/>
          <a:lstStyle/>
          <a:p>
            <a:fld id="{DE8DE8A0-70C5-4585-9A3C-B3A9E7B8F8E9}" type="slidenum">
              <a:rPr lang="en-US" smtClean="0"/>
              <a:t>3</a:t>
            </a:fld>
            <a:endParaRPr lang="en-US"/>
          </a:p>
        </p:txBody>
      </p:sp>
    </p:spTree>
    <p:extLst>
      <p:ext uri="{BB962C8B-B14F-4D97-AF65-F5344CB8AC3E}">
        <p14:creationId xmlns:p14="http://schemas.microsoft.com/office/powerpoint/2010/main" val="2767894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FF8AC95-42AA-4764-8C3A-6D6CA8389E3E}"/>
              </a:ext>
            </a:extLst>
          </p:cNvPr>
          <p:cNvSpPr>
            <a:spLocks noGrp="1"/>
          </p:cNvSpPr>
          <p:nvPr>
            <p:ph type="title"/>
          </p:nvPr>
        </p:nvSpPr>
        <p:spPr/>
        <p:txBody>
          <a:bodyPr/>
          <a:lstStyle/>
          <a:p>
            <a:r>
              <a:rPr lang="en-US"/>
              <a:t>Presenters</a:t>
            </a:r>
          </a:p>
        </p:txBody>
      </p:sp>
      <p:sp>
        <p:nvSpPr>
          <p:cNvPr id="10" name="Content Placeholder 9">
            <a:extLst>
              <a:ext uri="{FF2B5EF4-FFF2-40B4-BE49-F238E27FC236}">
                <a16:creationId xmlns:a16="http://schemas.microsoft.com/office/drawing/2014/main" id="{24A30550-2E1A-4E49-AB89-90CE7A48B67E}"/>
              </a:ext>
            </a:extLst>
          </p:cNvPr>
          <p:cNvSpPr>
            <a:spLocks noGrp="1"/>
          </p:cNvSpPr>
          <p:nvPr>
            <p:ph idx="1"/>
          </p:nvPr>
        </p:nvSpPr>
        <p:spPr>
          <a:xfrm>
            <a:off x="4856077" y="2783939"/>
            <a:ext cx="5238868" cy="1290122"/>
          </a:xfrm>
        </p:spPr>
        <p:txBody>
          <a:bodyPr>
            <a:normAutofit fontScale="92500" lnSpcReduction="10000"/>
          </a:bodyPr>
          <a:lstStyle/>
          <a:p>
            <a:pPr lvl="0"/>
            <a:r>
              <a:rPr lang="en-US" dirty="0">
                <a:solidFill>
                  <a:srgbClr val="17406D"/>
                </a:solidFill>
              </a:rPr>
              <a:t>Brie Burleson</a:t>
            </a:r>
          </a:p>
          <a:p>
            <a:pPr lvl="1"/>
            <a:r>
              <a:rPr lang="en-US" dirty="0"/>
              <a:t>Federal Project Officer</a:t>
            </a:r>
          </a:p>
          <a:p>
            <a:pPr lvl="2"/>
            <a:r>
              <a:rPr lang="en-US" dirty="0"/>
              <a:t>U.S. Department of Labor, Employment and Training Administration</a:t>
            </a:r>
          </a:p>
          <a:p>
            <a:pPr lvl="3"/>
            <a:r>
              <a:rPr lang="en-US" dirty="0"/>
              <a:t>burleson.brie@dol.gov</a:t>
            </a:r>
          </a:p>
        </p:txBody>
      </p:sp>
      <p:sp>
        <p:nvSpPr>
          <p:cNvPr id="14" name="Content Placeholder 13">
            <a:extLst>
              <a:ext uri="{FF2B5EF4-FFF2-40B4-BE49-F238E27FC236}">
                <a16:creationId xmlns:a16="http://schemas.microsoft.com/office/drawing/2014/main" id="{1E5AF660-2039-4CF1-8981-8AE7FEE95F92}"/>
              </a:ext>
            </a:extLst>
          </p:cNvPr>
          <p:cNvSpPr>
            <a:spLocks noGrp="1"/>
          </p:cNvSpPr>
          <p:nvPr>
            <p:ph idx="16"/>
          </p:nvPr>
        </p:nvSpPr>
        <p:spPr>
          <a:xfrm>
            <a:off x="4856077" y="4538715"/>
            <a:ext cx="5238868" cy="1290122"/>
          </a:xfrm>
        </p:spPr>
        <p:txBody>
          <a:bodyPr>
            <a:normAutofit fontScale="92500" lnSpcReduction="10000"/>
          </a:bodyPr>
          <a:lstStyle/>
          <a:p>
            <a:pPr lvl="0"/>
            <a:r>
              <a:rPr lang="en-US" b="0" i="0" dirty="0">
                <a:solidFill>
                  <a:srgbClr val="000000"/>
                </a:solidFill>
                <a:effectLst/>
                <a:latin typeface="Calibri" panose="020F0502020204030204" pitchFamily="34" charset="0"/>
              </a:rPr>
              <a:t>Almendra Garcia</a:t>
            </a:r>
            <a:endParaRPr lang="en-US" dirty="0">
              <a:solidFill>
                <a:srgbClr val="17406D"/>
              </a:solidFill>
            </a:endParaRPr>
          </a:p>
          <a:p>
            <a:pPr lvl="1"/>
            <a:r>
              <a:rPr lang="en-US" dirty="0"/>
              <a:t>Federal Project Officer</a:t>
            </a:r>
          </a:p>
          <a:p>
            <a:pPr lvl="2"/>
            <a:r>
              <a:rPr lang="en-US" dirty="0"/>
              <a:t>U.S. Department of Labor, Employment and Training Administration</a:t>
            </a:r>
          </a:p>
          <a:p>
            <a:pPr lvl="3"/>
            <a:r>
              <a:rPr lang="en-US" dirty="0"/>
              <a:t>garcia.almendra@dol.gov</a:t>
            </a:r>
          </a:p>
        </p:txBody>
      </p:sp>
      <p:sp>
        <p:nvSpPr>
          <p:cNvPr id="4" name="Slide Number Placeholder 3">
            <a:extLst>
              <a:ext uri="{FF2B5EF4-FFF2-40B4-BE49-F238E27FC236}">
                <a16:creationId xmlns:a16="http://schemas.microsoft.com/office/drawing/2014/main" id="{9BA31305-402F-4635-99B1-AF52FECFE5A3}"/>
              </a:ext>
            </a:extLst>
          </p:cNvPr>
          <p:cNvSpPr>
            <a:spLocks noGrp="1"/>
          </p:cNvSpPr>
          <p:nvPr>
            <p:ph type="sldNum" sz="quarter" idx="12"/>
          </p:nvPr>
        </p:nvSpPr>
        <p:spPr/>
        <p:txBody>
          <a:bodyPr/>
          <a:lstStyle/>
          <a:p>
            <a:fld id="{DE8DE8A0-70C5-4585-9A3C-B3A9E7B8F8E9}" type="slidenum">
              <a:rPr lang="en-US" smtClean="0"/>
              <a:t>4</a:t>
            </a:fld>
            <a:endParaRPr lang="en-US"/>
          </a:p>
        </p:txBody>
      </p:sp>
      <p:pic>
        <p:nvPicPr>
          <p:cNvPr id="5" name="Picture Placeholder 4">
            <a:extLst>
              <a:ext uri="{FF2B5EF4-FFF2-40B4-BE49-F238E27FC236}">
                <a16:creationId xmlns:a16="http://schemas.microsoft.com/office/drawing/2014/main" id="{A64E66D0-9867-844F-6CF3-044280EE2465}"/>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7048" b="17048"/>
          <a:stretch/>
        </p:blipFill>
        <p:spPr>
          <a:xfrm>
            <a:off x="2538413" y="2879725"/>
            <a:ext cx="1541462" cy="1098550"/>
          </a:xfrm>
          <a:prstGeom prst="rect">
            <a:avLst/>
          </a:prstGeom>
        </p:spPr>
      </p:pic>
      <p:pic>
        <p:nvPicPr>
          <p:cNvPr id="2" name="Picture Placeholder 1">
            <a:extLst>
              <a:ext uri="{FF2B5EF4-FFF2-40B4-BE49-F238E27FC236}">
                <a16:creationId xmlns:a16="http://schemas.microsoft.com/office/drawing/2014/main" id="{FDFF6D33-CD14-4416-45DD-05ABB444DC92}"/>
              </a:ext>
              <a:ext uri="{C183D7F6-B498-43B3-948B-1728B52AA6E4}">
                <adec:decorative xmlns:adec="http://schemas.microsoft.com/office/drawing/2017/decorative" val="1"/>
              </a:ext>
            </a:extLst>
          </p:cNvPr>
          <p:cNvPicPr>
            <a:picLocks noGrp="1" noChangeAspect="1"/>
          </p:cNvPicPr>
          <p:nvPr>
            <p:ph type="pic" sz="quarter" idx="17"/>
          </p:nvPr>
        </p:nvPicPr>
        <p:blipFill>
          <a:blip r:embed="rId4"/>
          <a:srcRect l="39" t="1251" r="-39" b="27585"/>
          <a:stretch/>
        </p:blipFill>
        <p:spPr>
          <a:xfrm>
            <a:off x="2538413" y="4635500"/>
            <a:ext cx="1554480" cy="1106227"/>
          </a:xfrm>
          <a:prstGeom prst="rect">
            <a:avLst/>
          </a:prstGeom>
        </p:spPr>
      </p:pic>
    </p:spTree>
    <p:extLst>
      <p:ext uri="{BB962C8B-B14F-4D97-AF65-F5344CB8AC3E}">
        <p14:creationId xmlns:p14="http://schemas.microsoft.com/office/powerpoint/2010/main" val="590737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a:xfrm>
            <a:off x="774924" y="653095"/>
            <a:ext cx="10653003" cy="1083329"/>
          </a:xfrm>
        </p:spPr>
        <p:txBody>
          <a:bodyPr/>
          <a:lstStyle/>
          <a:p>
            <a:r>
              <a:rPr lang="en-US"/>
              <a:t>Agenda</a:t>
            </a:r>
          </a:p>
        </p:txBody>
      </p:sp>
      <p:sp>
        <p:nvSpPr>
          <p:cNvPr id="11" name="Content Placeholder 10">
            <a:extLst>
              <a:ext uri="{FF2B5EF4-FFF2-40B4-BE49-F238E27FC236}">
                <a16:creationId xmlns:a16="http://schemas.microsoft.com/office/drawing/2014/main" id="{CF61F76E-D494-40D4-8AD6-FCB11A1F2B6E}"/>
              </a:ext>
            </a:extLst>
          </p:cNvPr>
          <p:cNvSpPr>
            <a:spLocks noGrp="1"/>
          </p:cNvSpPr>
          <p:nvPr>
            <p:ph idx="4294967295"/>
          </p:nvPr>
        </p:nvSpPr>
        <p:spPr>
          <a:xfrm>
            <a:off x="679508" y="1894241"/>
            <a:ext cx="10653003" cy="4305220"/>
          </a:xfrm>
        </p:spPr>
        <p:txBody>
          <a:bodyPr>
            <a:normAutofit/>
          </a:bodyPr>
          <a:lstStyle/>
          <a:p>
            <a:pPr marL="305435" indent="-305435"/>
            <a:r>
              <a:rPr lang="en-US">
                <a:solidFill>
                  <a:srgbClr val="17406D"/>
                </a:solidFill>
              </a:rPr>
              <a:t>Welcome and </a:t>
            </a:r>
            <a:r>
              <a:rPr lang="en-US"/>
              <a:t>Agenda</a:t>
            </a:r>
            <a:r>
              <a:rPr lang="en-US">
                <a:solidFill>
                  <a:srgbClr val="17406D"/>
                </a:solidFill>
              </a:rPr>
              <a:t> (5-minutes)</a:t>
            </a:r>
            <a:endParaRPr lang="en-US"/>
          </a:p>
          <a:p>
            <a:pPr marL="305435" indent="-305435"/>
            <a:r>
              <a:rPr lang="en-US"/>
              <a:t>Overview of the Why, How, and What of Participant File Monitoring (20-minutes)</a:t>
            </a:r>
          </a:p>
          <a:p>
            <a:pPr marL="629435" lvl="1" indent="-305435"/>
            <a:r>
              <a:rPr lang="en-US"/>
              <a:t>Best practices for case file management</a:t>
            </a:r>
          </a:p>
          <a:p>
            <a:pPr marL="629435" lvl="1" indent="-305435"/>
            <a:r>
              <a:rPr lang="en-US"/>
              <a:t>What FPO’s will be looking for in case files</a:t>
            </a:r>
          </a:p>
          <a:p>
            <a:pPr marL="629435" lvl="1" indent="-305435"/>
            <a:r>
              <a:rPr lang="en-US"/>
              <a:t>Common challenges</a:t>
            </a:r>
          </a:p>
          <a:p>
            <a:pPr marL="305435" indent="-305435"/>
            <a:r>
              <a:rPr lang="en-US">
                <a:solidFill>
                  <a:srgbClr val="17406D"/>
                </a:solidFill>
              </a:rPr>
              <a:t>Facilitated Q&amp;A (30-minutes)</a:t>
            </a:r>
          </a:p>
          <a:p>
            <a:pPr marL="305435" indent="-305435"/>
            <a:r>
              <a:rPr lang="en-US"/>
              <a:t>Wrap-up (5-minutes)</a:t>
            </a:r>
            <a:endParaRPr lang="en-US">
              <a:solidFill>
                <a:srgbClr val="17406D"/>
              </a:solidFill>
            </a:endParaRP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5</a:t>
            </a:fld>
            <a:endParaRPr lang="en-US"/>
          </a:p>
        </p:txBody>
      </p:sp>
    </p:spTree>
    <p:extLst>
      <p:ext uri="{BB962C8B-B14F-4D97-AF65-F5344CB8AC3E}">
        <p14:creationId xmlns:p14="http://schemas.microsoft.com/office/powerpoint/2010/main" val="241522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a:t>Overview of the What, Why, and how of Participant Case File monitoring</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6</a:t>
            </a:fld>
            <a:endParaRPr lang="en-US"/>
          </a:p>
        </p:txBody>
      </p:sp>
    </p:spTree>
    <p:extLst>
      <p:ext uri="{BB962C8B-B14F-4D97-AF65-F5344CB8AC3E}">
        <p14:creationId xmlns:p14="http://schemas.microsoft.com/office/powerpoint/2010/main" val="75867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7F69C-BAAC-72D2-875B-F3BDD1613FF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3C60BF7-94B3-ABDC-826D-0C77387CF6C4}"/>
              </a:ext>
            </a:extLst>
          </p:cNvPr>
          <p:cNvSpPr>
            <a:spLocks noGrp="1"/>
          </p:cNvSpPr>
          <p:nvPr>
            <p:ph type="title"/>
          </p:nvPr>
        </p:nvSpPr>
        <p:spPr/>
        <p:txBody>
          <a:bodyPr/>
          <a:lstStyle/>
          <a:p>
            <a:r>
              <a:rPr lang="en-US"/>
              <a:t>Poll #1</a:t>
            </a:r>
          </a:p>
        </p:txBody>
      </p:sp>
      <p:sp>
        <p:nvSpPr>
          <p:cNvPr id="2" name="Content Placeholder 1">
            <a:extLst>
              <a:ext uri="{FF2B5EF4-FFF2-40B4-BE49-F238E27FC236}">
                <a16:creationId xmlns:a16="http://schemas.microsoft.com/office/drawing/2014/main" id="{B823B7D9-B3C2-4312-1A7E-8A406E282020}"/>
              </a:ext>
            </a:extLst>
          </p:cNvPr>
          <p:cNvSpPr>
            <a:spLocks noGrp="1"/>
          </p:cNvSpPr>
          <p:nvPr>
            <p:ph idx="1"/>
          </p:nvPr>
        </p:nvSpPr>
        <p:spPr>
          <a:xfrm>
            <a:off x="436644" y="2459864"/>
            <a:ext cx="6574876" cy="4172755"/>
          </a:xfrm>
        </p:spPr>
        <p:txBody>
          <a:bodyPr>
            <a:noAutofit/>
          </a:bodyPr>
          <a:lstStyle/>
          <a:p>
            <a:pPr marL="0" marR="0" lvl="0" indent="0" algn="l" defTabSz="457200" rtl="0" eaLnBrk="1" fontAlgn="auto" latinLnBrk="0" hangingPunct="1">
              <a:spcAft>
                <a:spcPts val="600"/>
              </a:spcAft>
              <a:buClr>
                <a:srgbClr val="4590B8"/>
              </a:buClr>
              <a:buSzPct val="92000"/>
              <a:buNone/>
              <a:tabLst/>
              <a:defRPr/>
            </a:pPr>
            <a:r>
              <a:rPr lang="en-US" sz="3000">
                <a:solidFill>
                  <a:schemeClr val="tx1"/>
                </a:solidFill>
                <a:latin typeface="Lato Medium" panose="020F0502020204030203" pitchFamily="34" charset="0"/>
                <a:ea typeface="Lato Medium" panose="020F0502020204030203" pitchFamily="34" charset="0"/>
                <a:cs typeface="Lato Medium" panose="020F0502020204030203" pitchFamily="34" charset="0"/>
              </a:rPr>
              <a:t>H</a:t>
            </a:r>
            <a:r>
              <a:rPr kumimoji="0" lang="en-US" sz="3000" b="0" i="0" u="none" strike="noStrike" kern="1200" cap="none" spc="0" normalizeH="0" baseline="0" noProof="0">
                <a:ln>
                  <a:noFill/>
                </a:ln>
                <a:solidFill>
                  <a:schemeClr val="tx1"/>
                </a:solidFill>
                <a:effectLst/>
                <a:uLnTx/>
                <a:uFillTx/>
                <a:latin typeface="Lato Medium" panose="020F0502020204030203" pitchFamily="34" charset="0"/>
                <a:ea typeface="Lato Medium" panose="020F0502020204030203" pitchFamily="34" charset="0"/>
                <a:cs typeface="Lato Medium" panose="020F0502020204030203" pitchFamily="34" charset="0"/>
              </a:rPr>
              <a:t>ow prepared do you feel for case file monitoring?</a:t>
            </a:r>
            <a:endParaRPr kumimoji="0" lang="en-US" sz="1800" b="0" i="0" u="none" strike="noStrike" kern="1200" cap="none" spc="0" normalizeH="0" baseline="0" noProof="0">
              <a:ln>
                <a:noFill/>
              </a:ln>
              <a:solidFill>
                <a:srgbClr val="17406D"/>
              </a:solidFill>
              <a:effectLst/>
              <a:uLnTx/>
              <a:uFillTx/>
              <a:latin typeface="Lato Medium" panose="020F0502020204030203" pitchFamily="34" charset="0"/>
              <a:ea typeface="Lato Medium" panose="020F0502020204030203" pitchFamily="34" charset="0"/>
              <a:cs typeface="Lato Medium" panose="020F0502020204030203" pitchFamily="34" charset="0"/>
            </a:endParaRPr>
          </a:p>
          <a:p>
            <a:pPr marR="0" lvl="1" fontAlgn="auto">
              <a:buClr>
                <a:srgbClr val="4590B8"/>
              </a:buClr>
              <a:tabLst/>
              <a:defRPr/>
            </a:pPr>
            <a:r>
              <a:rPr lang="en-US">
                <a:solidFill>
                  <a:schemeClr val="tx1"/>
                </a:solidFill>
              </a:rPr>
              <a:t>Totally ready!</a:t>
            </a:r>
          </a:p>
          <a:p>
            <a:pPr marR="0" lvl="1" fontAlgn="auto">
              <a:buClr>
                <a:srgbClr val="4590B8"/>
              </a:buClr>
              <a:tabLst/>
              <a:defRPr/>
            </a:pPr>
            <a:r>
              <a:rPr lang="en-US">
                <a:solidFill>
                  <a:schemeClr val="tx1"/>
                </a:solidFill>
              </a:rPr>
              <a:t>There are some things we need to check on but feel overall prepared.</a:t>
            </a:r>
          </a:p>
          <a:p>
            <a:pPr marR="0" lvl="1" fontAlgn="auto">
              <a:buClr>
                <a:srgbClr val="4590B8"/>
              </a:buClr>
              <a:tabLst/>
              <a:defRPr/>
            </a:pPr>
            <a:r>
              <a:rPr lang="en-US">
                <a:solidFill>
                  <a:schemeClr val="tx1"/>
                </a:solidFill>
              </a:rPr>
              <a:t>We have </a:t>
            </a:r>
            <a:r>
              <a:rPr lang="en-US" i="1">
                <a:solidFill>
                  <a:schemeClr val="tx1"/>
                </a:solidFill>
              </a:rPr>
              <a:t>some</a:t>
            </a:r>
            <a:r>
              <a:rPr lang="en-US">
                <a:solidFill>
                  <a:schemeClr val="tx1"/>
                </a:solidFill>
              </a:rPr>
              <a:t> work to do.</a:t>
            </a:r>
          </a:p>
          <a:p>
            <a:pPr marR="0" lvl="1" fontAlgn="auto">
              <a:buClr>
                <a:srgbClr val="4590B8"/>
              </a:buClr>
              <a:tabLst/>
              <a:defRPr/>
            </a:pPr>
            <a:r>
              <a:rPr lang="en-US">
                <a:solidFill>
                  <a:schemeClr val="tx1"/>
                </a:solidFill>
              </a:rPr>
              <a:t>We have </a:t>
            </a:r>
            <a:r>
              <a:rPr lang="en-US" i="1">
                <a:solidFill>
                  <a:schemeClr val="tx1"/>
                </a:solidFill>
              </a:rPr>
              <a:t>a lot of </a:t>
            </a:r>
            <a:r>
              <a:rPr lang="en-US">
                <a:solidFill>
                  <a:schemeClr val="tx1"/>
                </a:solidFill>
              </a:rPr>
              <a:t>work to do. </a:t>
            </a:r>
          </a:p>
          <a:p>
            <a:pPr marR="0" lvl="1" fontAlgn="auto">
              <a:buClr>
                <a:srgbClr val="4590B8"/>
              </a:buClr>
              <a:tabLst/>
              <a:defRPr/>
            </a:pPr>
            <a:r>
              <a:rPr lang="en-US">
                <a:solidFill>
                  <a:schemeClr val="tx1"/>
                </a:solidFill>
              </a:rPr>
              <a:t>Completely relaxed; our monitoring is done.</a:t>
            </a:r>
          </a:p>
          <a:p>
            <a:pPr marL="0" marR="0" lvl="0" indent="0" algn="l" defTabSz="457200" rtl="0" eaLnBrk="1" fontAlgn="auto" latinLnBrk="0" hangingPunct="1">
              <a:spcAft>
                <a:spcPts val="600"/>
              </a:spcAft>
              <a:buClr>
                <a:srgbClr val="4590B8"/>
              </a:buClr>
              <a:buSzPct val="92000"/>
              <a:buFont typeface="Wingdings 2" panose="05020102010507070707" pitchFamily="18" charset="2"/>
              <a:buNone/>
              <a:tabLst/>
              <a:defRPr/>
            </a:pPr>
            <a:endParaRPr kumimoji="0" lang="en-US" sz="3200" b="0" i="0" u="none" strike="noStrike" kern="1200" cap="none" spc="0" normalizeH="0" baseline="0" noProof="0">
              <a:ln>
                <a:noFill/>
              </a:ln>
              <a:solidFill>
                <a:srgbClr val="3D3D3D"/>
              </a:solidFill>
              <a:effectLst/>
              <a:uLnTx/>
              <a:uFillTx/>
              <a:latin typeface="Lato Medium" panose="020F0502020204030203" pitchFamily="34" charset="0"/>
              <a:ea typeface="Lato Medium" panose="020F0502020204030203" pitchFamily="34" charset="0"/>
              <a:cs typeface="Lato Medium" panose="020F0502020204030203" pitchFamily="34" charset="0"/>
            </a:endParaRPr>
          </a:p>
        </p:txBody>
      </p:sp>
      <p:sp>
        <p:nvSpPr>
          <p:cNvPr id="5" name="Slide Number Placeholder 4">
            <a:extLst>
              <a:ext uri="{FF2B5EF4-FFF2-40B4-BE49-F238E27FC236}">
                <a16:creationId xmlns:a16="http://schemas.microsoft.com/office/drawing/2014/main" id="{606D16E0-F51C-784F-F72B-A05F7EE91087}"/>
              </a:ext>
            </a:extLst>
          </p:cNvPr>
          <p:cNvSpPr>
            <a:spLocks noGrp="1"/>
          </p:cNvSpPr>
          <p:nvPr>
            <p:ph type="sldNum" sz="quarter" idx="12"/>
          </p:nvPr>
        </p:nvSpPr>
        <p:spPr/>
        <p:txBody>
          <a:bodyPr/>
          <a:lstStyle/>
          <a:p>
            <a:fld id="{DE8DE8A0-70C5-4585-9A3C-B3A9E7B8F8E9}" type="slidenum">
              <a:rPr lang="en-US" smtClean="0"/>
              <a:t>7</a:t>
            </a:fld>
            <a:endParaRPr lang="en-US"/>
          </a:p>
        </p:txBody>
      </p:sp>
      <p:pic>
        <p:nvPicPr>
          <p:cNvPr id="7" name="Picture 6">
            <a:extLst>
              <a:ext uri="{FF2B5EF4-FFF2-40B4-BE49-F238E27FC236}">
                <a16:creationId xmlns:a16="http://schemas.microsoft.com/office/drawing/2014/main" id="{2736781F-079C-6627-3FFF-C57831A2A8E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9391" y="1556556"/>
            <a:ext cx="4599288" cy="4599288"/>
          </a:xfrm>
          <a:prstGeom prst="rect">
            <a:avLst/>
          </a:prstGeom>
        </p:spPr>
      </p:pic>
    </p:spTree>
    <p:extLst>
      <p:ext uri="{BB962C8B-B14F-4D97-AF65-F5344CB8AC3E}">
        <p14:creationId xmlns:p14="http://schemas.microsoft.com/office/powerpoint/2010/main" val="431400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56DA7-2425-FB6D-70FC-FCEA84B0E388}"/>
              </a:ext>
            </a:extLst>
          </p:cNvPr>
          <p:cNvSpPr>
            <a:spLocks noGrp="1"/>
          </p:cNvSpPr>
          <p:nvPr>
            <p:ph type="title"/>
          </p:nvPr>
        </p:nvSpPr>
        <p:spPr/>
        <p:txBody>
          <a:bodyPr/>
          <a:lstStyle/>
          <a:p>
            <a:r>
              <a:rPr lang="en-US"/>
              <a:t>What is the purpose of monitoring?</a:t>
            </a:r>
          </a:p>
        </p:txBody>
      </p:sp>
      <p:sp>
        <p:nvSpPr>
          <p:cNvPr id="3" name="Content Placeholder 2">
            <a:extLst>
              <a:ext uri="{FF2B5EF4-FFF2-40B4-BE49-F238E27FC236}">
                <a16:creationId xmlns:a16="http://schemas.microsoft.com/office/drawing/2014/main" id="{D98A5F1A-EF7C-A143-28E6-8A4DC2E3E09D}"/>
              </a:ext>
            </a:extLst>
          </p:cNvPr>
          <p:cNvSpPr>
            <a:spLocks noGrp="1"/>
          </p:cNvSpPr>
          <p:nvPr>
            <p:ph idx="1"/>
          </p:nvPr>
        </p:nvSpPr>
        <p:spPr>
          <a:xfrm>
            <a:off x="674115" y="1903289"/>
            <a:ext cx="10948925" cy="3562090"/>
          </a:xfrm>
        </p:spPr>
        <p:txBody>
          <a:bodyPr/>
          <a:lstStyle/>
          <a:p>
            <a:pPr marL="306000" marR="0" lvl="0" indent="-306000" algn="l" defTabSz="457200" rtl="0" eaLnBrk="1" fontAlgn="auto" latinLnBrk="0" hangingPunct="1">
              <a:lnSpc>
                <a:spcPct val="100000"/>
              </a:lnSpc>
              <a:spcBef>
                <a:spcPts val="600"/>
              </a:spcBef>
              <a:spcAft>
                <a:spcPts val="600"/>
              </a:spcAft>
              <a:buClr>
                <a:srgbClr val="4590B8"/>
              </a:buClr>
              <a:buSzPct val="92000"/>
              <a:buFont typeface="Wingdings 2" panose="05020102010507070707" pitchFamily="18" charset="2"/>
              <a:buChar char=""/>
              <a:tabLst/>
              <a:defRPr/>
            </a:pPr>
            <a:r>
              <a:rPr kumimoji="0" lang="en-US" sz="3200" b="0" i="0" u="none" strike="noStrike" kern="1200" cap="none" spc="0" normalizeH="0" baseline="0" noProof="0">
                <a:ln>
                  <a:noFill/>
                </a:ln>
                <a:solidFill>
                  <a:srgbClr val="3D3D3D"/>
                </a:solidFill>
                <a:effectLst/>
                <a:uLnTx/>
                <a:uFillTx/>
                <a:latin typeface="Gill Sans MT" panose="020B0502020104020203" pitchFamily="34" charset="0"/>
                <a:ea typeface="Lato Medium" panose="020F0502020204030203" pitchFamily="34" charset="0"/>
                <a:cs typeface="Lato Medium" panose="020F0502020204030203" pitchFamily="34" charset="0"/>
              </a:rPr>
              <a:t>Measure grant progress </a:t>
            </a:r>
          </a:p>
          <a:p>
            <a:pPr marL="306000" marR="0" lvl="0" indent="-306000" algn="l" defTabSz="457200" rtl="0" eaLnBrk="1" fontAlgn="auto" latinLnBrk="0" hangingPunct="1">
              <a:lnSpc>
                <a:spcPct val="100000"/>
              </a:lnSpc>
              <a:spcBef>
                <a:spcPts val="600"/>
              </a:spcBef>
              <a:spcAft>
                <a:spcPts val="600"/>
              </a:spcAft>
              <a:buClr>
                <a:srgbClr val="4590B8"/>
              </a:buClr>
              <a:buSzPct val="92000"/>
              <a:buFont typeface="Wingdings 2" panose="05020102010507070707" pitchFamily="18" charset="2"/>
              <a:buChar char=""/>
              <a:tabLst/>
              <a:defRPr/>
            </a:pPr>
            <a:r>
              <a:rPr kumimoji="0" lang="en-US" sz="3200" b="0" i="0" u="none" strike="noStrike" kern="1200" cap="none" spc="0" normalizeH="0" baseline="0" noProof="0">
                <a:ln>
                  <a:noFill/>
                </a:ln>
                <a:solidFill>
                  <a:srgbClr val="3D3D3D"/>
                </a:solidFill>
                <a:effectLst/>
                <a:uLnTx/>
                <a:uFillTx/>
                <a:latin typeface="Gill Sans MT" panose="020B0502020104020203" pitchFamily="34" charset="0"/>
                <a:ea typeface="Lato Medium" panose="020F0502020204030203" pitchFamily="34" charset="0"/>
                <a:cs typeface="Lato Medium" panose="020F0502020204030203" pitchFamily="34" charset="0"/>
              </a:rPr>
              <a:t>Identify areas of compliance and non-compliance</a:t>
            </a:r>
          </a:p>
          <a:p>
            <a:pPr marL="306000" marR="0" lvl="0" indent="-306000" algn="l" defTabSz="457200" rtl="0" eaLnBrk="1" fontAlgn="auto" latinLnBrk="0" hangingPunct="1">
              <a:lnSpc>
                <a:spcPct val="100000"/>
              </a:lnSpc>
              <a:spcBef>
                <a:spcPts val="600"/>
              </a:spcBef>
              <a:spcAft>
                <a:spcPts val="600"/>
              </a:spcAft>
              <a:buClr>
                <a:srgbClr val="4590B8"/>
              </a:buClr>
              <a:buSzPct val="92000"/>
              <a:buFont typeface="Wingdings 2" panose="05020102010507070707" pitchFamily="18" charset="2"/>
              <a:buChar char=""/>
              <a:tabLst/>
              <a:defRPr/>
            </a:pPr>
            <a:r>
              <a:rPr kumimoji="0" lang="en-US" sz="3200" b="0" i="0" u="none" strike="noStrike" kern="1200" cap="none" spc="0" normalizeH="0" baseline="0" noProof="0">
                <a:ln>
                  <a:noFill/>
                </a:ln>
                <a:solidFill>
                  <a:srgbClr val="3D3D3D"/>
                </a:solidFill>
                <a:effectLst/>
                <a:uLnTx/>
                <a:uFillTx/>
                <a:latin typeface="Gill Sans MT" panose="020B0502020104020203" pitchFamily="34" charset="0"/>
                <a:ea typeface="Lato Medium" panose="020F0502020204030203" pitchFamily="34" charset="0"/>
                <a:cs typeface="Lato Medium" panose="020F0502020204030203" pitchFamily="34" charset="0"/>
              </a:rPr>
              <a:t>Provide targeted technical assistance</a:t>
            </a:r>
          </a:p>
          <a:p>
            <a:pPr marL="306000" marR="0" lvl="0" indent="-306000" algn="l" defTabSz="457200" rtl="0" eaLnBrk="1" fontAlgn="auto" latinLnBrk="0" hangingPunct="1">
              <a:lnSpc>
                <a:spcPct val="100000"/>
              </a:lnSpc>
              <a:spcBef>
                <a:spcPts val="600"/>
              </a:spcBef>
              <a:spcAft>
                <a:spcPts val="600"/>
              </a:spcAft>
              <a:buClr>
                <a:srgbClr val="4590B8"/>
              </a:buClr>
              <a:buSzPct val="92000"/>
              <a:buFont typeface="Wingdings 2" panose="05020102010507070707" pitchFamily="18" charset="2"/>
              <a:buChar char=""/>
              <a:tabLst/>
              <a:defRPr/>
            </a:pPr>
            <a:r>
              <a:rPr kumimoji="0" lang="en-US" sz="3200" b="0" i="0" u="none" strike="noStrike" kern="1200" cap="none" spc="0" normalizeH="0" baseline="0" noProof="0">
                <a:ln>
                  <a:noFill/>
                </a:ln>
                <a:solidFill>
                  <a:srgbClr val="3D3D3D"/>
                </a:solidFill>
                <a:effectLst/>
                <a:uLnTx/>
                <a:uFillTx/>
                <a:latin typeface="Gill Sans MT" panose="020B0502020104020203" pitchFamily="34" charset="0"/>
                <a:ea typeface="Lato Medium" panose="020F0502020204030203" pitchFamily="34" charset="0"/>
                <a:cs typeface="Lato Medium" panose="020F0502020204030203" pitchFamily="34" charset="0"/>
              </a:rPr>
              <a:t>Ensure that federal funds are used responsibly</a:t>
            </a:r>
          </a:p>
          <a:p>
            <a:pPr>
              <a:spcBef>
                <a:spcPts val="200"/>
              </a:spcBef>
              <a:spcAft>
                <a:spcPts val="200"/>
              </a:spcAft>
            </a:pPr>
            <a:endParaRPr lang="en-US" sz="2400"/>
          </a:p>
        </p:txBody>
      </p:sp>
      <p:sp>
        <p:nvSpPr>
          <p:cNvPr id="4" name="Slide Number Placeholder 3">
            <a:extLst>
              <a:ext uri="{FF2B5EF4-FFF2-40B4-BE49-F238E27FC236}">
                <a16:creationId xmlns:a16="http://schemas.microsoft.com/office/drawing/2014/main" id="{8B3DF669-0923-AF8A-2E60-187B676D298C}"/>
              </a:ext>
            </a:extLst>
          </p:cNvPr>
          <p:cNvSpPr>
            <a:spLocks noGrp="1"/>
          </p:cNvSpPr>
          <p:nvPr>
            <p:ph type="sldNum" sz="quarter" idx="12"/>
          </p:nvPr>
        </p:nvSpPr>
        <p:spPr/>
        <p:txBody>
          <a:bodyPr/>
          <a:lstStyle/>
          <a:p>
            <a:fld id="{DE8DE8A0-70C5-4585-9A3C-B3A9E7B8F8E9}" type="slidenum">
              <a:rPr lang="en-US" smtClean="0"/>
              <a:t>8</a:t>
            </a:fld>
            <a:endParaRPr lang="en-US"/>
          </a:p>
        </p:txBody>
      </p:sp>
    </p:spTree>
    <p:extLst>
      <p:ext uri="{BB962C8B-B14F-4D97-AF65-F5344CB8AC3E}">
        <p14:creationId xmlns:p14="http://schemas.microsoft.com/office/powerpoint/2010/main" val="1811431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82708-DFE8-19B7-9831-A9505230C3DE}"/>
              </a:ext>
            </a:extLst>
          </p:cNvPr>
          <p:cNvSpPr>
            <a:spLocks noGrp="1"/>
          </p:cNvSpPr>
          <p:nvPr>
            <p:ph type="title"/>
          </p:nvPr>
        </p:nvSpPr>
        <p:spPr>
          <a:xfrm>
            <a:off x="774923" y="687475"/>
            <a:ext cx="10653003" cy="1083329"/>
          </a:xfrm>
        </p:spPr>
        <p:txBody>
          <a:bodyPr/>
          <a:lstStyle/>
          <a:p>
            <a:r>
              <a:rPr lang="en-US"/>
              <a:t>Monitoring overview</a:t>
            </a:r>
          </a:p>
        </p:txBody>
      </p:sp>
      <p:sp>
        <p:nvSpPr>
          <p:cNvPr id="3" name="Content Placeholder 2">
            <a:extLst>
              <a:ext uri="{FF2B5EF4-FFF2-40B4-BE49-F238E27FC236}">
                <a16:creationId xmlns:a16="http://schemas.microsoft.com/office/drawing/2014/main" id="{D7A410C8-DFB6-B4CB-7A0C-BCE9D729C3B3}"/>
              </a:ext>
            </a:extLst>
          </p:cNvPr>
          <p:cNvSpPr>
            <a:spLocks noGrp="1"/>
          </p:cNvSpPr>
          <p:nvPr>
            <p:ph idx="1"/>
          </p:nvPr>
        </p:nvSpPr>
        <p:spPr>
          <a:xfrm>
            <a:off x="663605" y="2029413"/>
            <a:ext cx="10653003" cy="1834921"/>
          </a:xfrm>
        </p:spPr>
        <p:txBody>
          <a:bodyPr/>
          <a:lstStyle/>
          <a:p>
            <a:pPr lvl="0"/>
            <a:r>
              <a:rPr lang="en-US" noProof="0" dirty="0"/>
              <a:t>Monitoring is conducted by the Federal Project Officer (FPO)</a:t>
            </a:r>
          </a:p>
          <a:p>
            <a:pPr lvl="0"/>
            <a:r>
              <a:rPr lang="en-US" noProof="0" dirty="0"/>
              <a:t>Some reviews are conducted jointly with ETA Division of Financial Management and Administrative Services (DFMAS): </a:t>
            </a:r>
          </a:p>
          <a:p>
            <a:pPr lvl="1"/>
            <a:r>
              <a:rPr lang="en-US" noProof="0" dirty="0"/>
              <a:t>FPO reviews project implementation</a:t>
            </a:r>
          </a:p>
          <a:p>
            <a:pPr lvl="1"/>
            <a:r>
              <a:rPr lang="en-US" noProof="0" dirty="0"/>
              <a:t>DFMAS accountant conducts financial management review</a:t>
            </a:r>
          </a:p>
          <a:p>
            <a:pPr lvl="0"/>
            <a:r>
              <a:rPr lang="en-US" noProof="0" dirty="0"/>
              <a:t>Reviews are conducted on-site or remotely via Enhanced Desk Monitoring Reviews (EDMR)</a:t>
            </a:r>
          </a:p>
          <a:p>
            <a:pPr lvl="0"/>
            <a:r>
              <a:rPr lang="en-US" noProof="0" dirty="0"/>
              <a:t>ETA monitors grants at least once during the period of performance</a:t>
            </a:r>
          </a:p>
          <a:p>
            <a:pPr lvl="1"/>
            <a:r>
              <a:rPr lang="en-US" noProof="0" dirty="0"/>
              <a:t>Mid-point of grants’ period of performance</a:t>
            </a:r>
          </a:p>
          <a:p>
            <a:pPr lvl="1"/>
            <a:r>
              <a:rPr lang="en-US" noProof="0" dirty="0"/>
              <a:t>Reviews last 3-5 days</a:t>
            </a:r>
            <a:endParaRPr lang="en-US" dirty="0"/>
          </a:p>
        </p:txBody>
      </p:sp>
      <p:sp>
        <p:nvSpPr>
          <p:cNvPr id="4" name="Slide Number Placeholder 3">
            <a:extLst>
              <a:ext uri="{FF2B5EF4-FFF2-40B4-BE49-F238E27FC236}">
                <a16:creationId xmlns:a16="http://schemas.microsoft.com/office/drawing/2014/main" id="{6F0AF6E5-3EDD-4C18-A8B6-D5FAB5C2952C}"/>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pPr/>
              <a:t>9</a:t>
            </a:fld>
            <a:endParaRPr lang="en-US"/>
          </a:p>
        </p:txBody>
      </p:sp>
    </p:spTree>
    <p:extLst>
      <p:ext uri="{BB962C8B-B14F-4D97-AF65-F5344CB8AC3E}">
        <p14:creationId xmlns:p14="http://schemas.microsoft.com/office/powerpoint/2010/main" val="177128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BF5A7-9516-2FBF-1B21-206EF0994187}"/>
              </a:ext>
            </a:extLst>
          </p:cNvPr>
          <p:cNvSpPr>
            <a:spLocks noGrp="1"/>
          </p:cNvSpPr>
          <p:nvPr>
            <p:ph type="title"/>
          </p:nvPr>
        </p:nvSpPr>
        <p:spPr/>
        <p:txBody>
          <a:bodyPr/>
          <a:lstStyle/>
          <a:p>
            <a:r>
              <a:rPr lang="en-US"/>
              <a:t>Core Monitoring Guide</a:t>
            </a:r>
          </a:p>
        </p:txBody>
      </p:sp>
      <p:sp>
        <p:nvSpPr>
          <p:cNvPr id="3" name="Content Placeholder 2">
            <a:extLst>
              <a:ext uri="{FF2B5EF4-FFF2-40B4-BE49-F238E27FC236}">
                <a16:creationId xmlns:a16="http://schemas.microsoft.com/office/drawing/2014/main" id="{BED2BDDA-E2A8-D55B-8D7A-249C8AA80E1E}"/>
              </a:ext>
            </a:extLst>
          </p:cNvPr>
          <p:cNvSpPr>
            <a:spLocks noGrp="1"/>
          </p:cNvSpPr>
          <p:nvPr>
            <p:ph idx="1"/>
          </p:nvPr>
        </p:nvSpPr>
        <p:spPr>
          <a:xfrm>
            <a:off x="321972" y="1988518"/>
            <a:ext cx="7134206" cy="4351338"/>
          </a:xfrm>
        </p:spPr>
        <p:txBody>
          <a:bodyPr>
            <a:normAutofit/>
          </a:bodyPr>
          <a:lstStyle/>
          <a:p>
            <a:pPr>
              <a:lnSpc>
                <a:spcPct val="110000"/>
              </a:lnSpc>
              <a:spcBef>
                <a:spcPts val="600"/>
              </a:spcBef>
            </a:pPr>
            <a:r>
              <a:rPr lang="en-US" dirty="0"/>
              <a:t>ETA’s primary review tool</a:t>
            </a:r>
          </a:p>
          <a:p>
            <a:pPr lvl="1">
              <a:lnSpc>
                <a:spcPct val="110000"/>
              </a:lnSpc>
              <a:spcBef>
                <a:spcPts val="600"/>
              </a:spcBef>
            </a:pPr>
            <a:r>
              <a:rPr lang="en-US" dirty="0"/>
              <a:t>Provides a consistent framework for assessing compliance with grant agreement, Federal regulations, and Uniform Guidance</a:t>
            </a:r>
          </a:p>
          <a:p>
            <a:pPr>
              <a:lnSpc>
                <a:spcPct val="110000"/>
              </a:lnSpc>
              <a:spcBef>
                <a:spcPts val="600"/>
              </a:spcBef>
            </a:pPr>
            <a:r>
              <a:rPr lang="en-US" dirty="0">
                <a:hlinkClick r:id="rId3"/>
              </a:rPr>
              <a:t>Core Monitoring Guide </a:t>
            </a:r>
            <a:r>
              <a:rPr lang="en-US" dirty="0"/>
              <a:t>(2018)</a:t>
            </a:r>
          </a:p>
          <a:p>
            <a:pPr lvl="1">
              <a:lnSpc>
                <a:spcPct val="110000"/>
              </a:lnSpc>
              <a:spcBef>
                <a:spcPts val="600"/>
              </a:spcBef>
            </a:pPr>
            <a:r>
              <a:rPr lang="en-US" dirty="0"/>
              <a:t>Core Activity 1: Service Design and Delivery</a:t>
            </a:r>
          </a:p>
          <a:p>
            <a:pPr lvl="1">
              <a:lnSpc>
                <a:spcPct val="110000"/>
              </a:lnSpc>
              <a:spcBef>
                <a:spcPts val="600"/>
              </a:spcBef>
            </a:pPr>
            <a:r>
              <a:rPr lang="en-US" dirty="0"/>
              <a:t>Core Activity 2: Grant Operations</a:t>
            </a:r>
          </a:p>
          <a:p>
            <a:pPr lvl="1">
              <a:lnSpc>
                <a:spcPct val="110000"/>
              </a:lnSpc>
              <a:spcBef>
                <a:spcPts val="600"/>
              </a:spcBef>
            </a:pPr>
            <a:r>
              <a:rPr lang="en-US" dirty="0"/>
              <a:t>Core Activity 3: Financial Management</a:t>
            </a:r>
          </a:p>
          <a:p>
            <a:pPr lvl="1">
              <a:lnSpc>
                <a:spcPct val="110000"/>
              </a:lnSpc>
              <a:spcBef>
                <a:spcPts val="600"/>
              </a:spcBef>
            </a:pPr>
            <a:r>
              <a:rPr lang="en-US" dirty="0"/>
              <a:t>Appendix: Resources and Tools</a:t>
            </a:r>
          </a:p>
          <a:p>
            <a:endParaRPr lang="en-US" dirty="0"/>
          </a:p>
        </p:txBody>
      </p:sp>
      <p:pic>
        <p:nvPicPr>
          <p:cNvPr id="4" name="Content Placeholder 5">
            <a:hlinkClick r:id="rId4" tooltip="Download Core Monitoring Guide"/>
            <a:extLst>
              <a:ext uri="{FF2B5EF4-FFF2-40B4-BE49-F238E27FC236}">
                <a16:creationId xmlns:a16="http://schemas.microsoft.com/office/drawing/2014/main" id="{918BAD93-E708-937B-8994-D8D6D96CF302}"/>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2815" y="1209056"/>
            <a:ext cx="3977993" cy="5130800"/>
          </a:xfrm>
          <a:prstGeom prst="rect">
            <a:avLst/>
          </a:prstGeom>
          <a:ln>
            <a:noFill/>
          </a:ln>
          <a:effectLst>
            <a:outerShdw blurRad="292100" dist="139700" dir="2700000" algn="tl" rotWithShape="0">
              <a:srgbClr val="333333">
                <a:alpha val="65000"/>
              </a:srgbClr>
            </a:outerShdw>
          </a:effectLst>
        </p:spPr>
      </p:pic>
      <p:sp>
        <p:nvSpPr>
          <p:cNvPr id="5" name="Slide Number Placeholder 6">
            <a:extLst>
              <a:ext uri="{FF2B5EF4-FFF2-40B4-BE49-F238E27FC236}">
                <a16:creationId xmlns:a16="http://schemas.microsoft.com/office/drawing/2014/main" id="{F302E746-4877-F163-29ED-46401493C637}"/>
              </a:ext>
            </a:extLst>
          </p:cNvPr>
          <p:cNvSpPr>
            <a:spLocks noGrp="1"/>
          </p:cNvSpPr>
          <p:nvPr>
            <p:ph type="sldNum" sz="quarter" idx="12"/>
          </p:nvPr>
        </p:nvSpPr>
        <p:spPr>
          <a:xfrm>
            <a:off x="10674210" y="6369064"/>
            <a:ext cx="1052510" cy="365125"/>
          </a:xfrm>
        </p:spPr>
        <p:txBody>
          <a:bodyPr/>
          <a:lstStyle/>
          <a:p>
            <a:pPr algn="ctr"/>
            <a:fld id="{DE8DE8A0-70C5-4585-9A3C-B3A9E7B8F8E9}" type="slidenum">
              <a:rPr lang="en-US" smtClean="0"/>
              <a:pPr algn="ctr"/>
              <a:t>10</a:t>
            </a:fld>
            <a:endParaRPr lang="en-US"/>
          </a:p>
        </p:txBody>
      </p:sp>
    </p:spTree>
    <p:extLst>
      <p:ext uri="{BB962C8B-B14F-4D97-AF65-F5344CB8AC3E}">
        <p14:creationId xmlns:p14="http://schemas.microsoft.com/office/powerpoint/2010/main" val="2927747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ED57E-6238-7754-42B2-6F5666C236F6}"/>
              </a:ext>
            </a:extLst>
          </p:cNvPr>
          <p:cNvSpPr>
            <a:spLocks noGrp="1"/>
          </p:cNvSpPr>
          <p:nvPr>
            <p:ph type="title"/>
          </p:nvPr>
        </p:nvSpPr>
        <p:spPr/>
        <p:txBody>
          <a:bodyPr>
            <a:normAutofit/>
          </a:bodyPr>
          <a:lstStyle/>
          <a:p>
            <a:r>
              <a:rPr lang="en-US" dirty="0"/>
              <a:t>Examples of What FPO’s Look for in case files</a:t>
            </a:r>
            <a:br>
              <a:rPr lang="en-US" dirty="0"/>
            </a:br>
            <a:r>
              <a:rPr lang="en-US" dirty="0"/>
              <a:t>(see TEGL 23-19, Change 2)</a:t>
            </a:r>
          </a:p>
        </p:txBody>
      </p:sp>
      <p:sp>
        <p:nvSpPr>
          <p:cNvPr id="3" name="Content Placeholder 2">
            <a:extLst>
              <a:ext uri="{FF2B5EF4-FFF2-40B4-BE49-F238E27FC236}">
                <a16:creationId xmlns:a16="http://schemas.microsoft.com/office/drawing/2014/main" id="{1F7F2C91-07AE-582B-05E3-E8C0E34C8E20}"/>
              </a:ext>
            </a:extLst>
          </p:cNvPr>
          <p:cNvSpPr>
            <a:spLocks noGrp="1"/>
          </p:cNvSpPr>
          <p:nvPr>
            <p:ph idx="1"/>
          </p:nvPr>
        </p:nvSpPr>
        <p:spPr>
          <a:xfrm>
            <a:off x="663605" y="2029413"/>
            <a:ext cx="10653003" cy="4682886"/>
          </a:xfrm>
        </p:spPr>
        <p:txBody>
          <a:bodyPr numCol="2"/>
          <a:lstStyle/>
          <a:p>
            <a:r>
              <a:rPr lang="en-US" sz="2400" dirty="0"/>
              <a:t>Eligibility verification and checklist</a:t>
            </a:r>
          </a:p>
          <a:p>
            <a:r>
              <a:rPr lang="en-US" sz="2400" dirty="0"/>
              <a:t>Needs assessment used to determine the supportive service</a:t>
            </a:r>
          </a:p>
          <a:p>
            <a:r>
              <a:rPr lang="en-US" sz="2400" dirty="0"/>
              <a:t>Contact forms</a:t>
            </a:r>
          </a:p>
          <a:p>
            <a:r>
              <a:rPr lang="en-US" sz="2400" dirty="0"/>
              <a:t>Intake assessment forms</a:t>
            </a:r>
          </a:p>
          <a:p>
            <a:r>
              <a:rPr lang="en-US" sz="2400" dirty="0"/>
              <a:t>Status verification (i.e., veteran and other status)</a:t>
            </a:r>
          </a:p>
          <a:p>
            <a:r>
              <a:rPr lang="en-US" sz="2400" dirty="0"/>
              <a:t>Applicant interview form</a:t>
            </a:r>
          </a:p>
          <a:p>
            <a:r>
              <a:rPr lang="en-US" sz="2400" dirty="0"/>
              <a:t>Case / progress notes</a:t>
            </a:r>
          </a:p>
          <a:p>
            <a:r>
              <a:rPr lang="en-US" sz="2400" dirty="0"/>
              <a:t>Documentation for measurable skill gain</a:t>
            </a:r>
          </a:p>
          <a:p>
            <a:r>
              <a:rPr lang="en-US" sz="2400" dirty="0"/>
              <a:t>Receipts for supportive services, stipends, wages, union fees, etc.</a:t>
            </a:r>
          </a:p>
          <a:p>
            <a:r>
              <a:rPr lang="en-US" sz="2400" dirty="0"/>
              <a:t>Dates of entry and types of training</a:t>
            </a:r>
          </a:p>
          <a:p>
            <a:r>
              <a:rPr lang="en-US" sz="2400" dirty="0"/>
              <a:t>Program outcomes, dates of completion, credentials</a:t>
            </a:r>
          </a:p>
          <a:p>
            <a:r>
              <a:rPr lang="en-US" sz="2400" dirty="0"/>
              <a:t>Service plan, exit and follow up plan</a:t>
            </a:r>
          </a:p>
          <a:p>
            <a:r>
              <a:rPr lang="en-US" sz="2400" dirty="0"/>
              <a:t>Employment verification</a:t>
            </a:r>
          </a:p>
        </p:txBody>
      </p:sp>
      <p:sp>
        <p:nvSpPr>
          <p:cNvPr id="4" name="Slide Number Placeholder 3">
            <a:extLst>
              <a:ext uri="{FF2B5EF4-FFF2-40B4-BE49-F238E27FC236}">
                <a16:creationId xmlns:a16="http://schemas.microsoft.com/office/drawing/2014/main" id="{A53CA5BE-21EC-787B-8DB3-14C52CFD1E74}"/>
              </a:ext>
            </a:extLst>
          </p:cNvPr>
          <p:cNvSpPr>
            <a:spLocks noGrp="1"/>
          </p:cNvSpPr>
          <p:nvPr>
            <p:ph type="sldNum" sz="quarter" idx="12"/>
          </p:nvPr>
        </p:nvSpPr>
        <p:spPr/>
        <p:txBody>
          <a:bodyPr/>
          <a:lstStyle/>
          <a:p>
            <a:fld id="{DE8DE8A0-70C5-4585-9A3C-B3A9E7B8F8E9}" type="slidenum">
              <a:rPr lang="en-US" smtClean="0"/>
              <a:t>11</a:t>
            </a:fld>
            <a:endParaRPr lang="en-US"/>
          </a:p>
        </p:txBody>
      </p:sp>
    </p:spTree>
    <p:extLst>
      <p:ext uri="{BB962C8B-B14F-4D97-AF65-F5344CB8AC3E}">
        <p14:creationId xmlns:p14="http://schemas.microsoft.com/office/powerpoint/2010/main" val="285299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BC38E-5153-D2A9-4F02-0C36DCD1565A}"/>
              </a:ext>
            </a:extLst>
          </p:cNvPr>
          <p:cNvSpPr>
            <a:spLocks noGrp="1"/>
          </p:cNvSpPr>
          <p:nvPr>
            <p:ph type="title"/>
          </p:nvPr>
        </p:nvSpPr>
        <p:spPr>
          <a:xfrm>
            <a:off x="362439" y="1046264"/>
            <a:ext cx="3871509" cy="1181781"/>
          </a:xfrm>
        </p:spPr>
        <p:txBody>
          <a:bodyPr/>
          <a:lstStyle/>
          <a:p>
            <a:pPr algn="l"/>
            <a:r>
              <a:rPr lang="en-US" sz="3600"/>
              <a:t>Common Compliance Findings #1</a:t>
            </a:r>
          </a:p>
        </p:txBody>
      </p:sp>
      <p:sp>
        <p:nvSpPr>
          <p:cNvPr id="3" name="Title 1">
            <a:extLst>
              <a:ext uri="{FF2B5EF4-FFF2-40B4-BE49-F238E27FC236}">
                <a16:creationId xmlns:a16="http://schemas.microsoft.com/office/drawing/2014/main" id="{A0A2E1D6-F291-CAA6-4AA1-397B99D99A21}"/>
              </a:ext>
            </a:extLst>
          </p:cNvPr>
          <p:cNvSpPr txBox="1">
            <a:spLocks/>
          </p:cNvSpPr>
          <p:nvPr/>
        </p:nvSpPr>
        <p:spPr>
          <a:xfrm>
            <a:off x="514839" y="1198664"/>
            <a:ext cx="3871509" cy="1181781"/>
          </a:xfrm>
          <a:prstGeom prst="rect">
            <a:avLst/>
          </a:prstGeom>
        </p:spPr>
        <p:txBody>
          <a:bodyPr vert="horz" lIns="91440" tIns="45720" rIns="91440" bIns="45720" rtlCol="0" anchor="b">
            <a:noAutofit/>
          </a:bodyPr>
          <a:lstStyle>
            <a:lvl1pPr algn="ctr" defTabSz="457200" rtl="0" eaLnBrk="1" latinLnBrk="0" hangingPunct="1">
              <a:spcBef>
                <a:spcPct val="0"/>
              </a:spcBef>
              <a:buNone/>
              <a:defRPr sz="7200" b="0" kern="1200" cap="none">
                <a:solidFill>
                  <a:srgbClr val="17406D"/>
                </a:solidFill>
                <a:latin typeface="PT Sans" panose="020B0503020203020204" pitchFamily="34" charset="0"/>
                <a:ea typeface="Lato ExtraBold" panose="020B0604020202020204" pitchFamily="34" charset="0"/>
                <a:cs typeface="Lato ExtraBold"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3600">
                <a:solidFill>
                  <a:schemeClr val="bg1"/>
                </a:solidFill>
              </a:rPr>
              <a:t>Common Compliance Findings</a:t>
            </a:r>
          </a:p>
        </p:txBody>
      </p:sp>
      <p:sp>
        <p:nvSpPr>
          <p:cNvPr id="4" name="Slide Number Placeholder 6">
            <a:extLst>
              <a:ext uri="{FF2B5EF4-FFF2-40B4-BE49-F238E27FC236}">
                <a16:creationId xmlns:a16="http://schemas.microsoft.com/office/drawing/2014/main" id="{26A87162-57B2-FA6C-13D1-047B7C4ADA25}"/>
              </a:ext>
            </a:extLst>
          </p:cNvPr>
          <p:cNvSpPr>
            <a:spLocks noGrp="1"/>
          </p:cNvSpPr>
          <p:nvPr>
            <p:ph type="sldNum" sz="quarter" idx="12"/>
          </p:nvPr>
        </p:nvSpPr>
        <p:spPr/>
        <p:txBody>
          <a:bodyPr/>
          <a:lstStyle/>
          <a:p>
            <a:pPr algn="ctr"/>
            <a:fld id="{DE8DE8A0-70C5-4585-9A3C-B3A9E7B8F8E9}" type="slidenum">
              <a:rPr lang="en-US" smtClean="0"/>
              <a:pPr algn="ctr"/>
              <a:t>12</a:t>
            </a:fld>
            <a:endParaRPr lang="en-US"/>
          </a:p>
        </p:txBody>
      </p:sp>
      <p:graphicFrame>
        <p:nvGraphicFramePr>
          <p:cNvPr id="5" name="Content Placeholder 4">
            <a:extLst>
              <a:ext uri="{FF2B5EF4-FFF2-40B4-BE49-F238E27FC236}">
                <a16:creationId xmlns:a16="http://schemas.microsoft.com/office/drawing/2014/main" id="{CBA3219D-B2BE-E2AB-3DBC-8B381AB14BCE}"/>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981183992"/>
              </p:ext>
            </p:extLst>
          </p:nvPr>
        </p:nvGraphicFramePr>
        <p:xfrm>
          <a:off x="4625163" y="786810"/>
          <a:ext cx="6985644" cy="58798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5140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84157B-198A-36BF-4BE7-C41C7BF34DC9}"/>
              </a:ext>
            </a:extLst>
          </p:cNvPr>
          <p:cNvSpPr>
            <a:spLocks noGrp="1"/>
          </p:cNvSpPr>
          <p:nvPr>
            <p:ph type="title"/>
          </p:nvPr>
        </p:nvSpPr>
        <p:spPr/>
        <p:txBody>
          <a:bodyPr/>
          <a:lstStyle/>
          <a:p>
            <a:r>
              <a:rPr lang="en-US" sz="4000" dirty="0">
                <a:solidFill>
                  <a:schemeClr val="bg1"/>
                </a:solidFill>
              </a:rPr>
              <a:t>Example Findings</a:t>
            </a:r>
          </a:p>
        </p:txBody>
      </p:sp>
      <p:sp>
        <p:nvSpPr>
          <p:cNvPr id="2" name="Content Placeholder 1">
            <a:extLst>
              <a:ext uri="{FF2B5EF4-FFF2-40B4-BE49-F238E27FC236}">
                <a16:creationId xmlns:a16="http://schemas.microsoft.com/office/drawing/2014/main" id="{47854993-0B10-FD80-9105-162B1D175939}"/>
              </a:ext>
            </a:extLst>
          </p:cNvPr>
          <p:cNvSpPr>
            <a:spLocks noGrp="1"/>
          </p:cNvSpPr>
          <p:nvPr>
            <p:ph idx="1"/>
          </p:nvPr>
        </p:nvSpPr>
        <p:spPr/>
        <p:txBody>
          <a:bodyPr/>
          <a:lstStyle/>
          <a:p>
            <a:r>
              <a:rPr lang="en-US" sz="1800" dirty="0">
                <a:effectLst/>
                <a:latin typeface="Segoe UI" panose="020B0502040204020203" pitchFamily="34" charset="0"/>
              </a:rPr>
              <a:t>Finding #3: Non-compliance with Performance Reporting Requirements</a:t>
            </a:r>
            <a:br>
              <a:rPr lang="en-US" sz="1800" dirty="0">
                <a:effectLst/>
                <a:latin typeface="Segoe UI" panose="020B0502040204020203" pitchFamily="34" charset="0"/>
              </a:rPr>
            </a:br>
            <a:r>
              <a:rPr lang="en-US" sz="1800" dirty="0">
                <a:effectLst/>
                <a:latin typeface="Segoe UI" panose="020B0502040204020203" pitchFamily="34" charset="0"/>
              </a:rPr>
              <a:t>The grantee does not have a tool to track progress toward achieving the PH3 grant performance outcomes. Additionally, The grantee did not enter participant data into the Grantee Performance Management System (GPMS).</a:t>
            </a:r>
            <a:br>
              <a:rPr lang="en-US" sz="1800" dirty="0">
                <a:effectLst/>
                <a:latin typeface="Segoe UI" panose="020B0502040204020203" pitchFamily="34" charset="0"/>
              </a:rPr>
            </a:br>
            <a:r>
              <a:rPr lang="en-US" sz="1800" dirty="0">
                <a:effectLst/>
                <a:latin typeface="Segoe UI" panose="020B0502040204020203" pitchFamily="34" charset="0"/>
              </a:rPr>
              <a:t>The grantee also did not collect documentation to substantiate and validate participants' progress toward accomplishing performance indicators.</a:t>
            </a:r>
          </a:p>
          <a:p>
            <a:r>
              <a:rPr lang="en-US" sz="1800" dirty="0">
                <a:effectLst/>
                <a:latin typeface="Segoe UI" panose="020B0502040204020203" pitchFamily="34" charset="0"/>
              </a:rPr>
              <a:t>Finding #4: Non-compliance with Source Documentation Requirements</a:t>
            </a:r>
            <a:br>
              <a:rPr lang="en-US" sz="1800" dirty="0">
                <a:effectLst/>
                <a:latin typeface="Segoe UI" panose="020B0502040204020203" pitchFamily="34" charset="0"/>
              </a:rPr>
            </a:br>
            <a:r>
              <a:rPr lang="en-US" sz="1800" dirty="0">
                <a:effectLst/>
                <a:latin typeface="Segoe UI" panose="020B0502040204020203" pitchFamily="34" charset="0"/>
              </a:rPr>
              <a:t>The grantee did not provide documentation to verify that participants received the full array of services outlined in the grant agreement.</a:t>
            </a:r>
            <a:endParaRPr lang="en-US" sz="1800" dirty="0">
              <a:latin typeface="Segoe UI" panose="020B0502040204020203" pitchFamily="34" charset="0"/>
            </a:endParaRPr>
          </a:p>
          <a:p>
            <a:r>
              <a:rPr lang="en-US" sz="1800" dirty="0">
                <a:effectLst/>
                <a:latin typeface="Segoe UI" panose="020B0502040204020203" pitchFamily="34" charset="0"/>
              </a:rPr>
              <a:t>Finding #5: Non-compliance with Participants Eligibility Requirements</a:t>
            </a:r>
            <a:br>
              <a:rPr lang="en-US" sz="1800" dirty="0">
                <a:effectLst/>
                <a:latin typeface="Segoe UI" panose="020B0502040204020203" pitchFamily="34" charset="0"/>
              </a:rPr>
            </a:br>
            <a:r>
              <a:rPr lang="en-US" sz="1800" dirty="0">
                <a:effectLst/>
                <a:latin typeface="Segoe UI" panose="020B0502040204020203" pitchFamily="34" charset="0"/>
              </a:rPr>
              <a:t>The grantee did not provide documentation to substantiate eligibility for forty-one participants enrolled in the grant.</a:t>
            </a:r>
            <a:endParaRPr lang="en-US" sz="1800" dirty="0">
              <a:effectLst/>
              <a:latin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B79CED46-29A7-498E-AAD8-8D535035FDF1}"/>
              </a:ext>
            </a:extLst>
          </p:cNvPr>
          <p:cNvSpPr>
            <a:spLocks noGrp="1"/>
          </p:cNvSpPr>
          <p:nvPr>
            <p:ph type="sldNum" sz="quarter" idx="12"/>
          </p:nvPr>
        </p:nvSpPr>
        <p:spPr/>
        <p:txBody>
          <a:bodyPr/>
          <a:lstStyle/>
          <a:p>
            <a:fld id="{DE8DE8A0-70C5-4585-9A3C-B3A9E7B8F8E9}" type="slidenum">
              <a:rPr lang="en-US" smtClean="0"/>
              <a:t>13</a:t>
            </a:fld>
            <a:endParaRPr lang="en-US"/>
          </a:p>
        </p:txBody>
      </p:sp>
    </p:spTree>
    <p:extLst>
      <p:ext uri="{BB962C8B-B14F-4D97-AF65-F5344CB8AC3E}">
        <p14:creationId xmlns:p14="http://schemas.microsoft.com/office/powerpoint/2010/main" val="376204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2337E-BD1E-351A-3434-3B99787F5964}"/>
              </a:ext>
            </a:extLst>
          </p:cNvPr>
          <p:cNvSpPr>
            <a:spLocks noGrp="1"/>
          </p:cNvSpPr>
          <p:nvPr>
            <p:ph type="title"/>
          </p:nvPr>
        </p:nvSpPr>
        <p:spPr/>
        <p:txBody>
          <a:bodyPr/>
          <a:lstStyle/>
          <a:p>
            <a:r>
              <a:rPr lang="en-US"/>
              <a:t>Q&amp;A with the FPO’s</a:t>
            </a:r>
          </a:p>
        </p:txBody>
      </p:sp>
      <p:sp>
        <p:nvSpPr>
          <p:cNvPr id="3" name="Content Placeholder 2">
            <a:extLst>
              <a:ext uri="{FF2B5EF4-FFF2-40B4-BE49-F238E27FC236}">
                <a16:creationId xmlns:a16="http://schemas.microsoft.com/office/drawing/2014/main" id="{5F45D262-FB9D-EC34-16BA-BD955BED31E4}"/>
              </a:ext>
            </a:extLst>
          </p:cNvPr>
          <p:cNvSpPr>
            <a:spLocks noGrp="1"/>
          </p:cNvSpPr>
          <p:nvPr>
            <p:ph idx="1"/>
          </p:nvPr>
        </p:nvSpPr>
        <p:spPr>
          <a:xfrm>
            <a:off x="663605" y="2029413"/>
            <a:ext cx="10653003" cy="3792267"/>
          </a:xfrm>
        </p:spPr>
        <p:txBody>
          <a:bodyPr/>
          <a:lstStyle/>
          <a:p>
            <a:r>
              <a:rPr lang="en-US" sz="2800" dirty="0"/>
              <a:t>How do I set up and organize case files?</a:t>
            </a:r>
          </a:p>
          <a:p>
            <a:r>
              <a:rPr lang="en-US" sz="2800" dirty="0"/>
              <a:t>How do I decide what and how much goes into case files?</a:t>
            </a:r>
          </a:p>
          <a:p>
            <a:r>
              <a:rPr lang="en-US" sz="2800" dirty="0"/>
              <a:t>How do I document what I collect?</a:t>
            </a:r>
          </a:p>
          <a:p>
            <a:r>
              <a:rPr lang="en-US" sz="2800" dirty="0"/>
              <a:t>Should my files be both hard copy and electronic?</a:t>
            </a:r>
          </a:p>
          <a:p>
            <a:r>
              <a:rPr lang="en-US" sz="2800" dirty="0"/>
              <a:t>What level of detail should my case notes be? (i.e., 1 sentence vs. 10 pages) What is important to include, and what is not?</a:t>
            </a:r>
          </a:p>
          <a:p>
            <a:r>
              <a:rPr lang="en-US" sz="2800" dirty="0"/>
              <a:t>Are there best practices for gathering information from partners in other parts of the organization to keep participant data in one place?</a:t>
            </a:r>
          </a:p>
        </p:txBody>
      </p:sp>
      <p:sp>
        <p:nvSpPr>
          <p:cNvPr id="4" name="Slide Number Placeholder 3">
            <a:extLst>
              <a:ext uri="{FF2B5EF4-FFF2-40B4-BE49-F238E27FC236}">
                <a16:creationId xmlns:a16="http://schemas.microsoft.com/office/drawing/2014/main" id="{FE18CE98-C8C0-26E3-FA23-85584926DCA6}"/>
              </a:ext>
            </a:extLst>
          </p:cNvPr>
          <p:cNvSpPr>
            <a:spLocks noGrp="1"/>
          </p:cNvSpPr>
          <p:nvPr>
            <p:ph type="sldNum" sz="quarter" idx="12"/>
          </p:nvPr>
        </p:nvSpPr>
        <p:spPr/>
        <p:txBody>
          <a:bodyPr/>
          <a:lstStyle/>
          <a:p>
            <a:fld id="{DE8DE8A0-70C5-4585-9A3C-B3A9E7B8F8E9}" type="slidenum">
              <a:rPr lang="en-US" smtClean="0"/>
              <a:t>14</a:t>
            </a:fld>
            <a:endParaRPr lang="en-US"/>
          </a:p>
        </p:txBody>
      </p:sp>
    </p:spTree>
    <p:extLst>
      <p:ext uri="{BB962C8B-B14F-4D97-AF65-F5344CB8AC3E}">
        <p14:creationId xmlns:p14="http://schemas.microsoft.com/office/powerpoint/2010/main" val="238665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74582-8805-7BA4-9FB3-0F623A4F2FFE}"/>
              </a:ext>
            </a:extLst>
          </p:cNvPr>
          <p:cNvSpPr>
            <a:spLocks noGrp="1"/>
          </p:cNvSpPr>
          <p:nvPr>
            <p:ph type="title"/>
          </p:nvPr>
        </p:nvSpPr>
        <p:spPr/>
        <p:txBody>
          <a:bodyPr/>
          <a:lstStyle/>
          <a:p>
            <a:r>
              <a:rPr lang="en-US" dirty="0"/>
              <a:t>Best Practices for Data Collection and Reporting</a:t>
            </a:r>
          </a:p>
        </p:txBody>
      </p:sp>
      <p:sp>
        <p:nvSpPr>
          <p:cNvPr id="3" name="Content Placeholder 2">
            <a:extLst>
              <a:ext uri="{FF2B5EF4-FFF2-40B4-BE49-F238E27FC236}">
                <a16:creationId xmlns:a16="http://schemas.microsoft.com/office/drawing/2014/main" id="{0073C8F3-801D-BF36-2A9E-C759029530AC}"/>
              </a:ext>
            </a:extLst>
          </p:cNvPr>
          <p:cNvSpPr>
            <a:spLocks noGrp="1"/>
          </p:cNvSpPr>
          <p:nvPr>
            <p:ph idx="1"/>
          </p:nvPr>
        </p:nvSpPr>
        <p:spPr>
          <a:xfrm>
            <a:off x="663605" y="2029413"/>
            <a:ext cx="11121995" cy="4539499"/>
          </a:xfrm>
        </p:spPr>
        <p:txBody>
          <a:bodyPr numCol="2"/>
          <a:lstStyle/>
          <a:p>
            <a:r>
              <a:rPr lang="en-US" sz="2300" dirty="0"/>
              <a:t>Understand what information to collect.</a:t>
            </a:r>
          </a:p>
          <a:p>
            <a:r>
              <a:rPr lang="en-US" sz="2300" dirty="0"/>
              <a:t>Understand the timing of when information should be collected.</a:t>
            </a:r>
          </a:p>
          <a:p>
            <a:r>
              <a:rPr lang="en-US" sz="2300" dirty="0"/>
              <a:t>Maintain effective staff roles and responsibilities for developing and maintaining files.</a:t>
            </a:r>
          </a:p>
          <a:p>
            <a:r>
              <a:rPr lang="en-US" sz="2300" dirty="0"/>
              <a:t>Continuously improve your internal case management system.</a:t>
            </a:r>
          </a:p>
          <a:p>
            <a:r>
              <a:rPr lang="en-US" sz="2300" dirty="0"/>
              <a:t>Continuously improve intake procedures that build in participant data collection. </a:t>
            </a:r>
          </a:p>
          <a:p>
            <a:r>
              <a:rPr lang="en-US" sz="2300" dirty="0"/>
              <a:t>Maintain a pre-established schedule to regularly check in with participants.</a:t>
            </a:r>
          </a:p>
          <a:p>
            <a:r>
              <a:rPr lang="en-US" sz="2300" dirty="0"/>
              <a:t>Establish methods to follow up with your participants after they leave your program. </a:t>
            </a:r>
          </a:p>
          <a:p>
            <a:r>
              <a:rPr lang="en-US" sz="2300" dirty="0"/>
              <a:t>Continuously improve your process for regularly collecting information from grant partners.</a:t>
            </a:r>
          </a:p>
          <a:p>
            <a:r>
              <a:rPr lang="en-US" sz="2300" dirty="0"/>
              <a:t>Maintain your policies for documenting, validating, and securing data. </a:t>
            </a:r>
          </a:p>
          <a:p>
            <a:r>
              <a:rPr lang="en-US" sz="2300" dirty="0"/>
              <a:t>Document your established procedures so new staff can follow them.</a:t>
            </a:r>
          </a:p>
        </p:txBody>
      </p:sp>
      <p:sp>
        <p:nvSpPr>
          <p:cNvPr id="4" name="Slide Number Placeholder 3">
            <a:extLst>
              <a:ext uri="{FF2B5EF4-FFF2-40B4-BE49-F238E27FC236}">
                <a16:creationId xmlns:a16="http://schemas.microsoft.com/office/drawing/2014/main" id="{95672DB8-A252-6C46-1B0F-893D8727DC49}"/>
              </a:ext>
            </a:extLst>
          </p:cNvPr>
          <p:cNvSpPr>
            <a:spLocks noGrp="1"/>
          </p:cNvSpPr>
          <p:nvPr>
            <p:ph type="sldNum" sz="quarter" idx="12"/>
          </p:nvPr>
        </p:nvSpPr>
        <p:spPr/>
        <p:txBody>
          <a:bodyPr/>
          <a:lstStyle/>
          <a:p>
            <a:fld id="{DE8DE8A0-70C5-4585-9A3C-B3A9E7B8F8E9}" type="slidenum">
              <a:rPr lang="en-US" smtClean="0"/>
              <a:t>15</a:t>
            </a:fld>
            <a:endParaRPr lang="en-US"/>
          </a:p>
        </p:txBody>
      </p:sp>
    </p:spTree>
    <p:extLst>
      <p:ext uri="{BB962C8B-B14F-4D97-AF65-F5344CB8AC3E}">
        <p14:creationId xmlns:p14="http://schemas.microsoft.com/office/powerpoint/2010/main" val="3379106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A77E1-15CD-1C12-330A-5ADB46EE566F}"/>
              </a:ext>
            </a:extLst>
          </p:cNvPr>
          <p:cNvSpPr>
            <a:spLocks noGrp="1"/>
          </p:cNvSpPr>
          <p:nvPr>
            <p:ph type="title"/>
          </p:nvPr>
        </p:nvSpPr>
        <p:spPr/>
        <p:txBody>
          <a:bodyPr/>
          <a:lstStyle/>
          <a:p>
            <a:r>
              <a:rPr lang="en-US" dirty="0"/>
              <a:t>Note on Personally Identifiable Information</a:t>
            </a:r>
          </a:p>
        </p:txBody>
      </p:sp>
      <p:sp>
        <p:nvSpPr>
          <p:cNvPr id="3" name="Content Placeholder 2">
            <a:extLst>
              <a:ext uri="{FF2B5EF4-FFF2-40B4-BE49-F238E27FC236}">
                <a16:creationId xmlns:a16="http://schemas.microsoft.com/office/drawing/2014/main" id="{A98653A7-8EA7-6288-70D6-BDC85878E1E1}"/>
              </a:ext>
            </a:extLst>
          </p:cNvPr>
          <p:cNvSpPr>
            <a:spLocks noGrp="1"/>
          </p:cNvSpPr>
          <p:nvPr>
            <p:ph idx="1"/>
          </p:nvPr>
        </p:nvSpPr>
        <p:spPr>
          <a:xfrm>
            <a:off x="663605" y="2029413"/>
            <a:ext cx="10653003" cy="3411267"/>
          </a:xfrm>
        </p:spPr>
        <p:txBody>
          <a:bodyPr/>
          <a:lstStyle/>
          <a:p>
            <a:r>
              <a:rPr lang="en-US" sz="2800" dirty="0"/>
              <a:t>Grantees are required to protect PII when transmitting information but are also required to protect PII and sensitive information when collecting, storing, and/or disposing of it. </a:t>
            </a:r>
          </a:p>
          <a:p>
            <a:r>
              <a:rPr lang="en-US" sz="2800" dirty="0"/>
              <a:t>Guidance regarding their handling and protection of PII is provided at </a:t>
            </a:r>
            <a:r>
              <a:rPr lang="en-US" sz="2800" dirty="0">
                <a:hlinkClick r:id="rId3"/>
              </a:rPr>
              <a:t>TEGL 39-11</a:t>
            </a:r>
            <a:r>
              <a:rPr lang="en-US" sz="2800" dirty="0"/>
              <a:t>: Guidance on the Handling and Protection of Personally Identifiable Information (PII). </a:t>
            </a:r>
          </a:p>
          <a:p>
            <a:r>
              <a:rPr lang="en-US" sz="2800" dirty="0"/>
              <a:t>Region 6 uses </a:t>
            </a:r>
            <a:r>
              <a:rPr lang="en-US" sz="2800" dirty="0" err="1"/>
              <a:t>Kiteworks</a:t>
            </a:r>
            <a:r>
              <a:rPr lang="en-US" sz="2800" dirty="0"/>
              <a:t> to avoid PII issues when sending files for electronic review to avoid this challenge.</a:t>
            </a:r>
          </a:p>
        </p:txBody>
      </p:sp>
      <p:sp>
        <p:nvSpPr>
          <p:cNvPr id="4" name="Slide Number Placeholder 3">
            <a:extLst>
              <a:ext uri="{FF2B5EF4-FFF2-40B4-BE49-F238E27FC236}">
                <a16:creationId xmlns:a16="http://schemas.microsoft.com/office/drawing/2014/main" id="{10F6D0BC-368F-E732-C19B-129B8616CDC3}"/>
              </a:ext>
            </a:extLst>
          </p:cNvPr>
          <p:cNvSpPr>
            <a:spLocks noGrp="1"/>
          </p:cNvSpPr>
          <p:nvPr>
            <p:ph type="sldNum" sz="quarter" idx="12"/>
          </p:nvPr>
        </p:nvSpPr>
        <p:spPr/>
        <p:txBody>
          <a:bodyPr/>
          <a:lstStyle/>
          <a:p>
            <a:fld id="{DE8DE8A0-70C5-4585-9A3C-B3A9E7B8F8E9}" type="slidenum">
              <a:rPr lang="en-US" smtClean="0"/>
              <a:t>16</a:t>
            </a:fld>
            <a:endParaRPr lang="en-US"/>
          </a:p>
        </p:txBody>
      </p:sp>
    </p:spTree>
    <p:extLst>
      <p:ext uri="{BB962C8B-B14F-4D97-AF65-F5344CB8AC3E}">
        <p14:creationId xmlns:p14="http://schemas.microsoft.com/office/powerpoint/2010/main" val="2735474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ACDAF6-16D9-41E4-B0D6-60FFACF8D42F}"/>
              </a:ext>
            </a:extLst>
          </p:cNvPr>
          <p:cNvSpPr>
            <a:spLocks noGrp="1"/>
          </p:cNvSpPr>
          <p:nvPr>
            <p:ph type="title"/>
          </p:nvPr>
        </p:nvSpPr>
        <p:spPr/>
        <p:txBody>
          <a:bodyPr/>
          <a:lstStyle/>
          <a:p>
            <a:r>
              <a:rPr lang="en-US"/>
              <a:t>Questions from the audience?</a:t>
            </a:r>
          </a:p>
        </p:txBody>
      </p:sp>
      <p:sp>
        <p:nvSpPr>
          <p:cNvPr id="4" name="Footer Placeholder 3">
            <a:extLst>
              <a:ext uri="{FF2B5EF4-FFF2-40B4-BE49-F238E27FC236}">
                <a16:creationId xmlns:a16="http://schemas.microsoft.com/office/drawing/2014/main" id="{27943215-9816-48BE-B7F3-FFB49882B3FC}"/>
              </a:ext>
            </a:extLst>
          </p:cNvPr>
          <p:cNvSpPr>
            <a:spLocks noGrp="1"/>
          </p:cNvSpPr>
          <p:nvPr>
            <p:ph type="ftr" sz="quarter" idx="11"/>
          </p:nvPr>
        </p:nvSpPr>
        <p:spPr/>
        <p:txBody>
          <a:bodyPr/>
          <a:lstStyle/>
          <a:p>
            <a:r>
              <a:rPr lang="en-US"/>
              <a:t>Document Title</a:t>
            </a:r>
          </a:p>
        </p:txBody>
      </p:sp>
      <p:sp>
        <p:nvSpPr>
          <p:cNvPr id="5" name="Slide Number Placeholder 4">
            <a:extLst>
              <a:ext uri="{FF2B5EF4-FFF2-40B4-BE49-F238E27FC236}">
                <a16:creationId xmlns:a16="http://schemas.microsoft.com/office/drawing/2014/main" id="{E48EEF59-C4C7-4B71-9F48-C0A1D10BAADB}"/>
              </a:ext>
            </a:extLst>
          </p:cNvPr>
          <p:cNvSpPr>
            <a:spLocks noGrp="1"/>
          </p:cNvSpPr>
          <p:nvPr>
            <p:ph type="sldNum" sz="quarter" idx="12"/>
          </p:nvPr>
        </p:nvSpPr>
        <p:spPr/>
        <p:txBody>
          <a:bodyPr/>
          <a:lstStyle/>
          <a:p>
            <a:fld id="{DE8DE8A0-70C5-4585-9A3C-B3A9E7B8F8E9}" type="slidenum">
              <a:rPr lang="en-US" smtClean="0"/>
              <a:t>17</a:t>
            </a:fld>
            <a:endParaRPr lang="en-US"/>
          </a:p>
        </p:txBody>
      </p:sp>
    </p:spTree>
    <p:extLst>
      <p:ext uri="{BB962C8B-B14F-4D97-AF65-F5344CB8AC3E}">
        <p14:creationId xmlns:p14="http://schemas.microsoft.com/office/powerpoint/2010/main" val="659691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687475"/>
            <a:ext cx="10653003" cy="1083329"/>
          </a:xfrm>
        </p:spPr>
        <p:txBody>
          <a:bodyPr/>
          <a:lstStyle/>
          <a:p>
            <a:r>
              <a:rPr lang="en-US"/>
              <a:t>Poll #2</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a:xfrm>
            <a:off x="663576" y="2028825"/>
            <a:ext cx="7130596" cy="1835150"/>
          </a:xfrm>
        </p:spPr>
        <p:txBody>
          <a:bodyPr>
            <a:noAutofit/>
          </a:bodyPr>
          <a:lstStyle/>
          <a:p>
            <a:pPr lvl="0"/>
            <a:r>
              <a:rPr lang="en-US" sz="2800" noProof="0"/>
              <a:t>After today’s session, how prepared do you feel for case file monitoring?</a:t>
            </a:r>
          </a:p>
          <a:p>
            <a:pPr lvl="1"/>
            <a:r>
              <a:rPr lang="en-US" sz="2600"/>
              <a:t>Totally ready!</a:t>
            </a:r>
          </a:p>
          <a:p>
            <a:pPr lvl="1"/>
            <a:r>
              <a:rPr lang="en-US" sz="2600"/>
              <a:t>There are some things we need to check on but feel overall prepared.</a:t>
            </a:r>
          </a:p>
          <a:p>
            <a:pPr lvl="1"/>
            <a:r>
              <a:rPr lang="en-US" sz="2600"/>
              <a:t>We have some work to do.</a:t>
            </a:r>
          </a:p>
          <a:p>
            <a:pPr lvl="1"/>
            <a:r>
              <a:rPr lang="en-US" sz="2600"/>
              <a:t>We have a lot of work to do. </a:t>
            </a:r>
          </a:p>
          <a:p>
            <a:pPr lvl="1"/>
            <a:r>
              <a:rPr lang="en-US" sz="2600"/>
              <a:t>Completely relaxed; our monitoring is done.</a:t>
            </a:r>
          </a:p>
          <a:p>
            <a:pPr lvl="0"/>
            <a:endParaRPr lang="en-US" sz="2800" noProof="0"/>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pPr/>
              <a:t>18</a:t>
            </a:fld>
            <a:endParaRPr lang="en-US"/>
          </a:p>
        </p:txBody>
      </p:sp>
      <p:pic>
        <p:nvPicPr>
          <p:cNvPr id="7" name="Picture 6">
            <a:extLst>
              <a:ext uri="{FF2B5EF4-FFF2-40B4-BE49-F238E27FC236}">
                <a16:creationId xmlns:a16="http://schemas.microsoft.com/office/drawing/2014/main" id="{60CC6247-D6C5-A3D0-C5CB-017A3D699B7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9391" y="1556556"/>
            <a:ext cx="4599288" cy="4599288"/>
          </a:xfrm>
          <a:prstGeom prst="rect">
            <a:avLst/>
          </a:prstGeom>
        </p:spPr>
      </p:pic>
    </p:spTree>
    <p:extLst>
      <p:ext uri="{BB962C8B-B14F-4D97-AF65-F5344CB8AC3E}">
        <p14:creationId xmlns:p14="http://schemas.microsoft.com/office/powerpoint/2010/main" val="3498812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83409-5A79-8A2B-9D4E-E50D8E511B8D}"/>
              </a:ext>
            </a:extLst>
          </p:cNvPr>
          <p:cNvSpPr>
            <a:spLocks noGrp="1"/>
          </p:cNvSpPr>
          <p:nvPr>
            <p:ph type="title"/>
          </p:nvPr>
        </p:nvSpPr>
        <p:spPr>
          <a:xfrm>
            <a:off x="774923" y="687475"/>
            <a:ext cx="10653003" cy="1083329"/>
          </a:xfrm>
        </p:spPr>
        <p:txBody>
          <a:bodyPr/>
          <a:lstStyle/>
          <a:p>
            <a:r>
              <a:rPr lang="en-US" dirty="0"/>
              <a:t>resources</a:t>
            </a:r>
          </a:p>
        </p:txBody>
      </p:sp>
      <p:sp>
        <p:nvSpPr>
          <p:cNvPr id="3" name="Content Placeholder 2">
            <a:extLst>
              <a:ext uri="{FF2B5EF4-FFF2-40B4-BE49-F238E27FC236}">
                <a16:creationId xmlns:a16="http://schemas.microsoft.com/office/drawing/2014/main" id="{1D565491-113D-F8BF-6DDE-8B91BECC734E}"/>
              </a:ext>
            </a:extLst>
          </p:cNvPr>
          <p:cNvSpPr>
            <a:spLocks noGrp="1"/>
          </p:cNvSpPr>
          <p:nvPr>
            <p:ph idx="1"/>
          </p:nvPr>
        </p:nvSpPr>
        <p:spPr>
          <a:xfrm>
            <a:off x="663605" y="2029413"/>
            <a:ext cx="10653003" cy="1834921"/>
          </a:xfrm>
        </p:spPr>
        <p:txBody>
          <a:bodyPr/>
          <a:lstStyle/>
          <a:p>
            <a:r>
              <a:rPr lang="en-US" sz="3200" dirty="0">
                <a:hlinkClick r:id="rId3"/>
              </a:rPr>
              <a:t>SMART 4.0 </a:t>
            </a:r>
            <a:r>
              <a:rPr lang="en-US" sz="3200" dirty="0"/>
              <a:t>Grants Management Training</a:t>
            </a:r>
          </a:p>
          <a:p>
            <a:r>
              <a:rPr lang="en-US" sz="3200" dirty="0"/>
              <a:t>SMART 4.0 Training on </a:t>
            </a:r>
            <a:r>
              <a:rPr lang="en-US" sz="3200" dirty="0">
                <a:hlinkClick r:id="rId4"/>
              </a:rPr>
              <a:t>Records Management</a:t>
            </a:r>
            <a:endParaRPr lang="en-US" sz="3200" dirty="0"/>
          </a:p>
          <a:p>
            <a:r>
              <a:rPr lang="en-US" sz="3200" dirty="0">
                <a:hlinkClick r:id="rId5"/>
              </a:rPr>
              <a:t>Core Monitoring Guide</a:t>
            </a:r>
            <a:endParaRPr lang="en-US" sz="3200" dirty="0"/>
          </a:p>
          <a:p>
            <a:r>
              <a:rPr lang="en-US" sz="3200" dirty="0">
                <a:hlinkClick r:id="rId6"/>
              </a:rPr>
              <a:t>Participant Data Collection and Tracking Toolkit</a:t>
            </a:r>
            <a:endParaRPr lang="en-US" sz="3200" dirty="0"/>
          </a:p>
          <a:p>
            <a:r>
              <a:rPr lang="en-US" sz="3200" dirty="0">
                <a:hlinkClick r:id="rId7"/>
              </a:rPr>
              <a:t>Policy Checklist</a:t>
            </a:r>
            <a:endParaRPr lang="en-US" sz="3200" dirty="0"/>
          </a:p>
          <a:p>
            <a:r>
              <a:rPr lang="en-US" sz="3200" dirty="0">
                <a:effectLst/>
                <a:latin typeface="Aptos" panose="020B0004020202020204" pitchFamily="34" charset="0"/>
                <a:ea typeface="Times New Roman" panose="02020603050405020304" pitchFamily="18" charset="0"/>
                <a:cs typeface="Aptos" panose="020B0004020202020204" pitchFamily="34" charset="0"/>
              </a:rPr>
              <a:t> </a:t>
            </a:r>
            <a:r>
              <a:rPr lang="en-US" sz="3200" u="sng" dirty="0">
                <a:solidFill>
                  <a:srgbClr val="467886"/>
                </a:solidFill>
                <a:effectLst/>
                <a:latin typeface="Aptos" panose="020B0004020202020204" pitchFamily="34" charset="0"/>
                <a:ea typeface="Times New Roman" panose="02020603050405020304" pitchFamily="18" charset="0"/>
                <a:cs typeface="Aptos" panose="020B0004020202020204" pitchFamily="34" charset="0"/>
                <a:hlinkClick r:id="rId8"/>
              </a:rPr>
              <a:t>TEGL 23-19, Change 2</a:t>
            </a:r>
            <a:endParaRPr lang="en-US" sz="3200" dirty="0"/>
          </a:p>
        </p:txBody>
      </p:sp>
      <p:sp>
        <p:nvSpPr>
          <p:cNvPr id="4" name="Slide Number Placeholder 3">
            <a:extLst>
              <a:ext uri="{FF2B5EF4-FFF2-40B4-BE49-F238E27FC236}">
                <a16:creationId xmlns:a16="http://schemas.microsoft.com/office/drawing/2014/main" id="{50B47B15-268F-34BD-695A-EF99080A4AD4}"/>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pPr/>
              <a:t>19</a:t>
            </a:fld>
            <a:endParaRPr lang="en-US"/>
          </a:p>
        </p:txBody>
      </p:sp>
    </p:spTree>
    <p:extLst>
      <p:ext uri="{BB962C8B-B14F-4D97-AF65-F5344CB8AC3E}">
        <p14:creationId xmlns:p14="http://schemas.microsoft.com/office/powerpoint/2010/main" val="10933929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4D4D37-0B06-425D-B40F-157AE7D1D9E8}"/>
              </a:ext>
            </a:extLst>
          </p:cNvPr>
          <p:cNvSpPr>
            <a:spLocks noGrp="1"/>
          </p:cNvSpPr>
          <p:nvPr>
            <p:ph type="title"/>
          </p:nvPr>
        </p:nvSpPr>
        <p:spPr/>
        <p:txBody>
          <a:bodyPr/>
          <a:lstStyle/>
          <a:p>
            <a:r>
              <a:rPr lang="en-US"/>
              <a:t>Thank You!</a:t>
            </a:r>
          </a:p>
        </p:txBody>
      </p:sp>
      <p:sp>
        <p:nvSpPr>
          <p:cNvPr id="4" name="Slide Number Placeholder 3">
            <a:extLst>
              <a:ext uri="{FF2B5EF4-FFF2-40B4-BE49-F238E27FC236}">
                <a16:creationId xmlns:a16="http://schemas.microsoft.com/office/drawing/2014/main" id="{745C9E12-6297-4746-8E01-120AB6C5704B}"/>
              </a:ext>
            </a:extLst>
          </p:cNvPr>
          <p:cNvSpPr>
            <a:spLocks noGrp="1"/>
          </p:cNvSpPr>
          <p:nvPr>
            <p:ph type="sldNum" sz="quarter" idx="12"/>
          </p:nvPr>
        </p:nvSpPr>
        <p:spPr/>
        <p:txBody>
          <a:bodyPr/>
          <a:lstStyle/>
          <a:p>
            <a:fld id="{DE8DE8A0-70C5-4585-9A3C-B3A9E7B8F8E9}" type="slidenum">
              <a:rPr lang="en-US" smtClean="0"/>
              <a:t>20</a:t>
            </a:fld>
            <a:endParaRPr lang="en-US"/>
          </a:p>
        </p:txBody>
      </p:sp>
      <p:sp>
        <p:nvSpPr>
          <p:cNvPr id="2" name="TextBox 1">
            <a:extLst>
              <a:ext uri="{FF2B5EF4-FFF2-40B4-BE49-F238E27FC236}">
                <a16:creationId xmlns:a16="http://schemas.microsoft.com/office/drawing/2014/main" id="{00414EDD-AD7F-ED28-AD35-2A236BC79026}"/>
              </a:ext>
            </a:extLst>
          </p:cNvPr>
          <p:cNvSpPr txBox="1"/>
          <p:nvPr/>
        </p:nvSpPr>
        <p:spPr>
          <a:xfrm>
            <a:off x="111760" y="6314996"/>
            <a:ext cx="11968480" cy="507831"/>
          </a:xfrm>
          <a:prstGeom prst="rect">
            <a:avLst/>
          </a:prstGeom>
          <a:solidFill>
            <a:srgbClr val="F5FAFD"/>
          </a:solidFill>
          <a:ln w="19050">
            <a:noFill/>
            <a:prstDash val="sysDot"/>
          </a:ln>
          <a:effectLst>
            <a:outerShdw blurRad="63500" sx="102000" sy="102000" algn="ctr" rotWithShape="0">
              <a:prstClr val="black">
                <a:alpha val="40000"/>
              </a:prstClr>
            </a:outerShdw>
          </a:effectLst>
        </p:spPr>
        <p:txBody>
          <a:bodyPr wrap="square" rtlCol="0">
            <a:spAutoFit/>
          </a:bodyPr>
          <a:lstStyle/>
          <a:p>
            <a:pPr defTabSz="914400">
              <a:spcAft>
                <a:spcPts val="1000"/>
              </a:spcAft>
              <a:buClr>
                <a:schemeClr val="accent5"/>
              </a:buClr>
              <a:buSzPct val="80000"/>
            </a:pPr>
            <a:r>
              <a:rPr lang="en-US" sz="900">
                <a:solidFill>
                  <a:schemeClr val="tx1">
                    <a:lumMod val="65000"/>
                    <a:lumOff val="35000"/>
                  </a:schemeClr>
                </a:solidFill>
              </a:rPr>
              <a:t>The American Institutes for Research® (AIR) and its partners Mathematica and Social Policy Research Associates, completed this project with federal funds, under contract number 1605C2-23-Q-00074 Nursing Expansion Grant TA, from the U.S. Department of Labor, Employment and Training Administration. The contents of this publication do not necessarily reflect the views or policies of the Department of Labor, nor does mention of trade names, commercial products, or organizations imply endorsement by the U.S. Government. AIR is a nonpartisan, not-for-profit organization that conducts behavioral and social science research and delivers technical assistance to solve some of the most urgent challenges in the U.S. and around the world. </a:t>
            </a:r>
          </a:p>
        </p:txBody>
      </p:sp>
      <p:pic>
        <p:nvPicPr>
          <p:cNvPr id="9" name="Picture 8" descr="AIR logo. Advancing Evidence. Improving lives.">
            <a:extLst>
              <a:ext uri="{FF2B5EF4-FFF2-40B4-BE49-F238E27FC236}">
                <a16:creationId xmlns:a16="http://schemas.microsoft.com/office/drawing/2014/main" id="{1DDEE7F3-F37E-EEC9-239A-12B64298DD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4628" y="5256125"/>
            <a:ext cx="1766658" cy="914400"/>
          </a:xfrm>
          <a:prstGeom prst="rect">
            <a:avLst/>
          </a:prstGeom>
        </p:spPr>
      </p:pic>
    </p:spTree>
    <p:extLst>
      <p:ext uri="{BB962C8B-B14F-4D97-AF65-F5344CB8AC3E}">
        <p14:creationId xmlns:p14="http://schemas.microsoft.com/office/powerpoint/2010/main" val="4257016953"/>
      </p:ext>
    </p:extLst>
  </p:cSld>
  <p:clrMapOvr>
    <a:masterClrMapping/>
  </p:clrMapOvr>
</p:sld>
</file>

<file path=ppt/theme/theme1.xml><?xml version="1.0" encoding="utf-8"?>
<a:theme xmlns:a="http://schemas.openxmlformats.org/drawingml/2006/main" name="NE templat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emplate theme" id="{66D311D1-6F26-460C-890B-0B2C3077711C}" vid="{7B7F7106-7927-4BFE-93F1-8BD06AF22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11d0658-67d5-4b95-8147-6ad757439f0a" xsi:nil="true"/>
    <lcf76f155ced4ddcb4097134ff3c332f xmlns="9f7d036a-daaf-4c7a-b1ac-c05d9d0a180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2C33A021F5CC44598B69CC3A7FB63F6" ma:contentTypeVersion="15" ma:contentTypeDescription="Create a new document." ma:contentTypeScope="" ma:versionID="9efb2afc14fd25cda5199d32d65b1e33">
  <xsd:schema xmlns:xsd="http://www.w3.org/2001/XMLSchema" xmlns:xs="http://www.w3.org/2001/XMLSchema" xmlns:p="http://schemas.microsoft.com/office/2006/metadata/properties" xmlns:ns2="9f7d036a-daaf-4c7a-b1ac-c05d9d0a180b" xmlns:ns3="411d0658-67d5-4b95-8147-6ad757439f0a" targetNamespace="http://schemas.microsoft.com/office/2006/metadata/properties" ma:root="true" ma:fieldsID="1fe0aa7ad78b721b3d12aab05051997f" ns2:_="" ns3:_="">
    <xsd:import namespace="9f7d036a-daaf-4c7a-b1ac-c05d9d0a180b"/>
    <xsd:import namespace="411d0658-67d5-4b95-8147-6ad757439f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d036a-daaf-4c7a-b1ac-c05d9d0a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11d0658-67d5-4b95-8147-6ad757439f0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0515b74-b39d-4bb3-ad1d-29dbe29abbfc}" ma:internalName="TaxCatchAll" ma:showField="CatchAllData" ma:web="411d0658-67d5-4b95-8147-6ad757439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18A657-DBEE-47A2-9A86-3E105DEE87A0}">
  <ds:schemaRefs>
    <ds:schemaRef ds:uri="411d0658-67d5-4b95-8147-6ad757439f0a"/>
    <ds:schemaRef ds:uri="http://purl.org/dc/dcmityp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9f7d036a-daaf-4c7a-b1ac-c05d9d0a180b"/>
    <ds:schemaRef ds:uri="http://www.w3.org/XML/1998/namespace"/>
    <ds:schemaRef ds:uri="http://purl.org/dc/terms/"/>
    <ds:schemaRef ds:uri="http://purl.org/dc/elements/1.1/"/>
  </ds:schemaRefs>
</ds:datastoreItem>
</file>

<file path=customXml/itemProps2.xml><?xml version="1.0" encoding="utf-8"?>
<ds:datastoreItem xmlns:ds="http://schemas.openxmlformats.org/officeDocument/2006/customXml" ds:itemID="{AE177504-F8C2-4DA6-A3A3-88F038F56BDF}">
  <ds:schemaRefs>
    <ds:schemaRef ds:uri="411d0658-67d5-4b95-8147-6ad757439f0a"/>
    <ds:schemaRef ds:uri="9f7d036a-daaf-4c7a-b1ac-c05d9d0a18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94809F3-EF76-4551-B0C1-FE5972E6F7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 template theme</Template>
  <TotalTime>4328</TotalTime>
  <Words>1237</Words>
  <Application>Microsoft Office PowerPoint</Application>
  <PresentationFormat>Widescreen</PresentationFormat>
  <Paragraphs>163</Paragraphs>
  <Slides>20</Slides>
  <Notes>16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20</vt:i4>
      </vt:variant>
    </vt:vector>
  </HeadingPairs>
  <TitlesOfParts>
    <vt:vector size="32" baseType="lpstr">
      <vt:lpstr>Aptos</vt:lpstr>
      <vt:lpstr>Arial</vt:lpstr>
      <vt:lpstr>Calibri</vt:lpstr>
      <vt:lpstr>Gill Sans MT</vt:lpstr>
      <vt:lpstr>icon-small</vt:lpstr>
      <vt:lpstr>Lato Medium</vt:lpstr>
      <vt:lpstr>PT Sans</vt:lpstr>
      <vt:lpstr>Segoe UI</vt:lpstr>
      <vt:lpstr>Wingdings</vt:lpstr>
      <vt:lpstr>Wingdings 2</vt:lpstr>
      <vt:lpstr>Wingdings 3</vt:lpstr>
      <vt:lpstr>NE template theme</vt:lpstr>
      <vt:lpstr>Participant Case File Maintenance:  A Q&amp;A with Federal Project Officers </vt:lpstr>
      <vt:lpstr>Inclusive Meeting Guidelines Hosting and Participating in Meetings</vt:lpstr>
      <vt:lpstr>Presenter</vt:lpstr>
      <vt:lpstr>Presenters</vt:lpstr>
      <vt:lpstr>Agenda</vt:lpstr>
      <vt:lpstr>Overview of the What, Why, and how of Participant Case File monitoring</vt:lpstr>
      <vt:lpstr>Poll #1</vt:lpstr>
      <vt:lpstr>What is the purpose of monitoring?</vt:lpstr>
      <vt:lpstr>Monitoring overview</vt:lpstr>
      <vt:lpstr>Core Monitoring Guide</vt:lpstr>
      <vt:lpstr>Examples of What FPO’s Look for in case files (see TEGL 23-19, Change 2)</vt:lpstr>
      <vt:lpstr>Common Compliance Findings #1</vt:lpstr>
      <vt:lpstr>Example Findings</vt:lpstr>
      <vt:lpstr>Q&amp;A with the FPO’s</vt:lpstr>
      <vt:lpstr>Best Practices for Data Collection and Reporting</vt:lpstr>
      <vt:lpstr>Note on Personally Identifiable Information</vt:lpstr>
      <vt:lpstr>Questions from the audience?</vt:lpstr>
      <vt:lpstr>Poll #2</vt:lpstr>
      <vt:lpstr>resources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Tessa St. John</dc:creator>
  <cp:lastModifiedBy>St. john, Tessa E - ETA CTR</cp:lastModifiedBy>
  <cp:revision>11</cp:revision>
  <dcterms:created xsi:type="dcterms:W3CDTF">2019-05-17T14:42:38Z</dcterms:created>
  <dcterms:modified xsi:type="dcterms:W3CDTF">2025-03-19T00:31:06Z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0x010100B2C33A021F5CC44598B69CC3A7FB63F6</vt:lpwstr>
  </property>
  <property fmtid="{D5CDD505-2E9C-101B-9397-08002B2CF9AE}" pid="3" name="MediaServiceImageTags">
    <vt:lpwstr/>
  </property>
</Properties>
</file>