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slideLayouts/slideLayout33.xml" ContentType="application/vnd.openxmlformats-officedocument.presentationml.slideLayout+xml"/>
  <Override PartName="/ppt/theme/theme6.xml" ContentType="application/vnd.openxmlformats-officedocument.theme+xml"/>
  <Override PartName="/ppt/slideLayouts/slideLayout34.xml" ContentType="application/vnd.openxmlformats-officedocument.presentationml.slideLayout+xml"/>
  <Override PartName="/ppt/theme/theme7.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8.xml" ContentType="application/vnd.openxmlformats-officedocument.theme+xml"/>
  <Override PartName="/ppt/slideLayouts/slideLayout37.xml" ContentType="application/vnd.openxmlformats-officedocument.presentationml.slideLayout+xml"/>
  <Override PartName="/ppt/theme/theme9.xml" ContentType="application/vnd.openxmlformats-officedocument.theme+xml"/>
  <Override PartName="/ppt/slideLayouts/slideLayout38.xml" ContentType="application/vnd.openxmlformats-officedocument.presentationml.slideLayout+xml"/>
  <Override PartName="/ppt/theme/theme10.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 id="2147483660" r:id="rId10"/>
    <p:sldMasterId id="2147483671" r:id="rId11"/>
    <p:sldMasterId id="2147483717" r:id="rId12"/>
    <p:sldMasterId id="2147483730" r:id="rId13"/>
    <p:sldMasterId id="2147483742" r:id="rId14"/>
    <p:sldMasterId id="2147483749" r:id="rId15"/>
  </p:sldMasterIdLst>
  <p:notesMasterIdLst>
    <p:notesMasterId r:id="rId30"/>
  </p:notesMasterIdLst>
  <p:sldIdLst>
    <p:sldId id="512" r:id="rId16"/>
    <p:sldId id="523" r:id="rId17"/>
    <p:sldId id="574" r:id="rId18"/>
    <p:sldId id="576" r:id="rId19"/>
    <p:sldId id="578" r:id="rId20"/>
    <p:sldId id="582" r:id="rId21"/>
    <p:sldId id="577" r:id="rId22"/>
    <p:sldId id="585" r:id="rId23"/>
    <p:sldId id="579" r:id="rId24"/>
    <p:sldId id="584" r:id="rId25"/>
    <p:sldId id="580" r:id="rId26"/>
    <p:sldId id="583" r:id="rId27"/>
    <p:sldId id="564" r:id="rId28"/>
    <p:sldId id="57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3AF609-A398-31CD-A84A-8BC397AE0093}" name="Jenuwine, Hannah R - ETA" initials="JE" userId="S::jenuwine.hannah.r@dol.gov::74f5e587-ff43-4004-94d7-4e937a4c1b3c" providerId="AD"/>
  <p188:author id="{372BDA18-1438-23CC-1142-13F338A2398F}" name="Abdullah, Putri R - ETA" initials="APRE" userId="S::Abdullah.Putri.R@dol.gov::35e0e26f-8c5c-4c0a-af4a-8d06c3ddfc58" providerId="AD"/>
  <p188:author id="{8C54BE4C-80C8-94BF-ECDF-444C323B1073}" name="Cowns, Jennifer F - ETA CTR" initials="CJFEC" userId="S::Cowns.Jennifer.F@dol.gov::cf9dc657-90ef-4cab-b0b5-e6706fdb9eb1" providerId="AD"/>
  <p188:author id="{F6CDD651-27CD-020B-4F0D-5A716F5B2A45}" name="Jenuwine, Hannah R - ETA" initials="" userId="S::Jenuwine.Hannah.R@dol.gov::74f5e587-ff43-4004-94d7-4e937a4c1b3c" providerId="AD"/>
  <p188:author id="{2F6EE672-D27E-31BC-B226-49D318066F16}" name="Christina Stocks - ETA" initials="CS" userId="Christina Stocks - ETA" providerId="None"/>
  <p188:author id="{D5A7F77F-CC03-A153-8F5F-871721F73169}" name="Scheib, Gregory - ETA" initials="SGE" userId="S::Scheib.Gregory@dol.gov::ae37127a-3cf5-48e7-a338-85663afcaef7" providerId="AD"/>
  <p188:author id="{99D8F1DF-9179-D62F-B323-FB64596310B0}" name="Jennifer Cowns" initials="JC" userId="S::jennifer.cowns@safalpartners.com::c8959f4d-51a8-4bd9-b274-b156c9774b2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dwallader, Ayreen - ETA" initials="CA-E" lastIdx="5" clrIdx="0">
    <p:extLst>
      <p:ext uri="{19B8F6BF-5375-455C-9EA6-DF929625EA0E}">
        <p15:presenceInfo xmlns:p15="http://schemas.microsoft.com/office/powerpoint/2012/main" userId="S-1-5-21-2522062978-2635407418-847139880-34989" providerId="AD"/>
      </p:ext>
    </p:extLst>
  </p:cmAuthor>
  <p:cmAuthor id="2" name="Mauro, Kevin M - ETA CTR" initials="MKM-EC" lastIdx="10" clrIdx="1">
    <p:extLst>
      <p:ext uri="{19B8F6BF-5375-455C-9EA6-DF929625EA0E}">
        <p15:presenceInfo xmlns:p15="http://schemas.microsoft.com/office/powerpoint/2012/main" userId="S-1-5-21-2522062978-2635407418-847139880-46726" providerId="AD"/>
      </p:ext>
    </p:extLst>
  </p:cmAuthor>
  <p:cmAuthor id="3" name="Milstead, Kristen - ETA" initials="MK-E" lastIdx="67" clrIdx="2">
    <p:extLst>
      <p:ext uri="{19B8F6BF-5375-455C-9EA6-DF929625EA0E}">
        <p15:presenceInfo xmlns:p15="http://schemas.microsoft.com/office/powerpoint/2012/main" userId="S-1-5-21-2522062978-2635407418-847139880-31071" providerId="AD"/>
      </p:ext>
    </p:extLst>
  </p:cmAuthor>
  <p:cmAuthor id="4" name="Milstead, Kristen - ETA" initials="MK-E [2]" lastIdx="28" clrIdx="3">
    <p:extLst>
      <p:ext uri="{19B8F6BF-5375-455C-9EA6-DF929625EA0E}">
        <p15:presenceInfo xmlns:p15="http://schemas.microsoft.com/office/powerpoint/2012/main" userId="S-1-5-21-430767753-2305446740-1188461881-72284" providerId="AD"/>
      </p:ext>
    </p:extLst>
  </p:cmAuthor>
  <p:cmAuthor id="5" name="Cadwallader, Ayreen - ETA" initials="CA-E [2]" lastIdx="8" clrIdx="4">
    <p:extLst>
      <p:ext uri="{19B8F6BF-5375-455C-9EA6-DF929625EA0E}">
        <p15:presenceInfo xmlns:p15="http://schemas.microsoft.com/office/powerpoint/2012/main" userId="S-1-5-21-430767753-2305446740-1188461881-72942" providerId="AD"/>
      </p:ext>
    </p:extLst>
  </p:cmAuthor>
  <p:cmAuthor id="6" name="Kelley, Maya - ETA" initials="KM-E" lastIdx="8" clrIdx="5">
    <p:extLst>
      <p:ext uri="{19B8F6BF-5375-455C-9EA6-DF929625EA0E}">
        <p15:presenceInfo xmlns:p15="http://schemas.microsoft.com/office/powerpoint/2012/main" userId="S-1-5-21-430767753-2305446740-1188461881-72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5E6"/>
    <a:srgbClr val="C3EBD0"/>
    <a:srgbClr val="1F5B33"/>
    <a:srgbClr val="D7CCCD"/>
    <a:srgbClr val="2C5261"/>
    <a:srgbClr val="7A232F"/>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F2B527-4CFC-437D-97D8-DB73F4476543}" v="4" dt="2026-05-01T18:35:37.7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8" d="100"/>
          <a:sy n="48" d="100"/>
        </p:scale>
        <p:origin x="536" y="264"/>
      </p:cViewPr>
      <p:guideLst>
        <p:guide orient="horz" pos="60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9.xml"/><Relationship Id="rId18" Type="http://schemas.openxmlformats.org/officeDocument/2006/relationships/slide" Target="slides/slide3.xml"/><Relationship Id="rId26" Type="http://schemas.openxmlformats.org/officeDocument/2006/relationships/slide" Target="slides/slide11.xml"/><Relationship Id="rId21" Type="http://schemas.openxmlformats.org/officeDocument/2006/relationships/slide" Target="slides/slide6.xml"/><Relationship Id="rId34" Type="http://schemas.openxmlformats.org/officeDocument/2006/relationships/theme" Target="theme/theme1.xml"/><Relationship Id="rId7" Type="http://schemas.openxmlformats.org/officeDocument/2006/relationships/slideMaster" Target="slideMasters/slideMaster3.xml"/><Relationship Id="rId12" Type="http://schemas.openxmlformats.org/officeDocument/2006/relationships/slideMaster" Target="slideMasters/slideMaster8.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Master" Target="slideMasters/slideMaster7.xml"/><Relationship Id="rId24" Type="http://schemas.openxmlformats.org/officeDocument/2006/relationships/slide" Target="slides/slide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Master" Target="slideMasters/slideMaster11.xml"/><Relationship Id="rId23" Type="http://schemas.openxmlformats.org/officeDocument/2006/relationships/slide" Target="slides/slide8.xml"/><Relationship Id="rId28" Type="http://schemas.openxmlformats.org/officeDocument/2006/relationships/slide" Target="slides/slide13.xml"/><Relationship Id="rId36" Type="http://schemas.microsoft.com/office/2016/11/relationships/changesInfo" Target="changesInfos/changesInfo1.xml"/><Relationship Id="rId10" Type="http://schemas.openxmlformats.org/officeDocument/2006/relationships/slideMaster" Target="slideMasters/slideMaster6.xml"/><Relationship Id="rId19" Type="http://schemas.openxmlformats.org/officeDocument/2006/relationships/slide" Target="slides/slide4.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Master" Target="slideMasters/slideMaster10.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Master" Target="slideMasters/slideMaster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uwine, Hannah R - ETA" userId="74f5e587-ff43-4004-94d7-4e937a4c1b3c" providerId="ADAL" clId="{1E5CE00E-E5C0-4B82-9F24-F3179D60510D}"/>
    <pc:docChg chg="undo custSel addSld delSld modSld sldOrd">
      <pc:chgData name="Jenuwine, Hannah R - ETA" userId="74f5e587-ff43-4004-94d7-4e937a4c1b3c" providerId="ADAL" clId="{1E5CE00E-E5C0-4B82-9F24-F3179D60510D}" dt="2026-04-07T16:08:40.968" v="3760" actId="20577"/>
      <pc:docMkLst>
        <pc:docMk/>
      </pc:docMkLst>
      <pc:sldChg chg="modSp mod">
        <pc:chgData name="Jenuwine, Hannah R - ETA" userId="74f5e587-ff43-4004-94d7-4e937a4c1b3c" providerId="ADAL" clId="{1E5CE00E-E5C0-4B82-9F24-F3179D60510D}" dt="2026-04-07T14:35:36.927" v="2706" actId="20577"/>
        <pc:sldMkLst>
          <pc:docMk/>
          <pc:sldMk cId="3734656339" sldId="564"/>
        </pc:sldMkLst>
        <pc:spChg chg="mod">
          <ac:chgData name="Jenuwine, Hannah R - ETA" userId="74f5e587-ff43-4004-94d7-4e937a4c1b3c" providerId="ADAL" clId="{1E5CE00E-E5C0-4B82-9F24-F3179D60510D}" dt="2026-04-07T14:35:36.927" v="2706" actId="20577"/>
          <ac:spMkLst>
            <pc:docMk/>
            <pc:sldMk cId="3734656339" sldId="564"/>
            <ac:spMk id="4" creationId="{62A134AF-A26B-3D02-E504-38B8D5A9C107}"/>
          </ac:spMkLst>
        </pc:spChg>
      </pc:sldChg>
      <pc:sldChg chg="modSp add mod ord modNotesTx">
        <pc:chgData name="Jenuwine, Hannah R - ETA" userId="74f5e587-ff43-4004-94d7-4e937a4c1b3c" providerId="ADAL" clId="{1E5CE00E-E5C0-4B82-9F24-F3179D60510D}" dt="2026-04-07T16:08:40.968" v="3760" actId="20577"/>
        <pc:sldMkLst>
          <pc:docMk/>
          <pc:sldMk cId="2471122101" sldId="577"/>
        </pc:sldMkLst>
        <pc:spChg chg="mod">
          <ac:chgData name="Jenuwine, Hannah R - ETA" userId="74f5e587-ff43-4004-94d7-4e937a4c1b3c" providerId="ADAL" clId="{1E5CE00E-E5C0-4B82-9F24-F3179D60510D}" dt="2026-04-07T15:57:58.242" v="3472" actId="20577"/>
          <ac:spMkLst>
            <pc:docMk/>
            <pc:sldMk cId="2471122101" sldId="577"/>
            <ac:spMk id="5" creationId="{BA276D23-3C08-14EE-7A77-C88A9382C7F9}"/>
          </ac:spMkLst>
        </pc:spChg>
      </pc:sldChg>
      <pc:sldChg chg="modSp add mod">
        <pc:chgData name="Jenuwine, Hannah R - ETA" userId="74f5e587-ff43-4004-94d7-4e937a4c1b3c" providerId="ADAL" clId="{1E5CE00E-E5C0-4B82-9F24-F3179D60510D}" dt="2026-04-07T15:43:34.255" v="3324" actId="27636"/>
        <pc:sldMkLst>
          <pc:docMk/>
          <pc:sldMk cId="3268222884" sldId="579"/>
        </pc:sldMkLst>
        <pc:spChg chg="mod">
          <ac:chgData name="Jenuwine, Hannah R - ETA" userId="74f5e587-ff43-4004-94d7-4e937a4c1b3c" providerId="ADAL" clId="{1E5CE00E-E5C0-4B82-9F24-F3179D60510D}" dt="2026-04-07T14:32:26.993" v="2630" actId="20577"/>
          <ac:spMkLst>
            <pc:docMk/>
            <pc:sldMk cId="3268222884" sldId="579"/>
            <ac:spMk id="3" creationId="{992C93AB-11C1-CF7A-9AAA-AF6FF24C7C66}"/>
          </ac:spMkLst>
        </pc:spChg>
        <pc:spChg chg="mod">
          <ac:chgData name="Jenuwine, Hannah R - ETA" userId="74f5e587-ff43-4004-94d7-4e937a4c1b3c" providerId="ADAL" clId="{1E5CE00E-E5C0-4B82-9F24-F3179D60510D}" dt="2026-04-07T15:43:34.255" v="3324" actId="27636"/>
          <ac:spMkLst>
            <pc:docMk/>
            <pc:sldMk cId="3268222884" sldId="579"/>
            <ac:spMk id="5" creationId="{392853DA-70DB-CA76-2ECC-C501B8A1DB11}"/>
          </ac:spMkLst>
        </pc:spChg>
      </pc:sldChg>
      <pc:sldChg chg="modSp add mod">
        <pc:chgData name="Jenuwine, Hannah R - ETA" userId="74f5e587-ff43-4004-94d7-4e937a4c1b3c" providerId="ADAL" clId="{1E5CE00E-E5C0-4B82-9F24-F3179D60510D}" dt="2026-04-07T14:42:23.690" v="2828" actId="27636"/>
        <pc:sldMkLst>
          <pc:docMk/>
          <pc:sldMk cId="3018005154" sldId="580"/>
        </pc:sldMkLst>
        <pc:spChg chg="mod">
          <ac:chgData name="Jenuwine, Hannah R - ETA" userId="74f5e587-ff43-4004-94d7-4e937a4c1b3c" providerId="ADAL" clId="{1E5CE00E-E5C0-4B82-9F24-F3179D60510D}" dt="2026-04-07T14:40:07.022" v="2814" actId="20577"/>
          <ac:spMkLst>
            <pc:docMk/>
            <pc:sldMk cId="3018005154" sldId="580"/>
            <ac:spMk id="3" creationId="{03A039A6-5722-90C9-C434-ECA881314EEE}"/>
          </ac:spMkLst>
        </pc:spChg>
        <pc:spChg chg="mod">
          <ac:chgData name="Jenuwine, Hannah R - ETA" userId="74f5e587-ff43-4004-94d7-4e937a4c1b3c" providerId="ADAL" clId="{1E5CE00E-E5C0-4B82-9F24-F3179D60510D}" dt="2026-04-07T14:42:23.690" v="2828" actId="27636"/>
          <ac:spMkLst>
            <pc:docMk/>
            <pc:sldMk cId="3018005154" sldId="580"/>
            <ac:spMk id="5" creationId="{4A550D9C-8CE8-BB78-18BA-D3F4E06AB572}"/>
          </ac:spMkLst>
        </pc:spChg>
      </pc:sldChg>
      <pc:sldChg chg="modSp add mod">
        <pc:chgData name="Jenuwine, Hannah R - ETA" userId="74f5e587-ff43-4004-94d7-4e937a4c1b3c" providerId="ADAL" clId="{1E5CE00E-E5C0-4B82-9F24-F3179D60510D}" dt="2026-04-07T14:41:36.656" v="2823" actId="20577"/>
        <pc:sldMkLst>
          <pc:docMk/>
          <pc:sldMk cId="293980668" sldId="583"/>
        </pc:sldMkLst>
        <pc:spChg chg="mod">
          <ac:chgData name="Jenuwine, Hannah R - ETA" userId="74f5e587-ff43-4004-94d7-4e937a4c1b3c" providerId="ADAL" clId="{1E5CE00E-E5C0-4B82-9F24-F3179D60510D}" dt="2026-04-07T14:40:20.270" v="2820" actId="20577"/>
          <ac:spMkLst>
            <pc:docMk/>
            <pc:sldMk cId="293980668" sldId="583"/>
            <ac:spMk id="3" creationId="{1F978FC8-77EA-0AFD-612D-571BAB9E7291}"/>
          </ac:spMkLst>
        </pc:spChg>
        <pc:spChg chg="mod">
          <ac:chgData name="Jenuwine, Hannah R - ETA" userId="74f5e587-ff43-4004-94d7-4e937a4c1b3c" providerId="ADAL" clId="{1E5CE00E-E5C0-4B82-9F24-F3179D60510D}" dt="2026-04-07T14:41:36.656" v="2823" actId="20577"/>
          <ac:spMkLst>
            <pc:docMk/>
            <pc:sldMk cId="293980668" sldId="583"/>
            <ac:spMk id="5" creationId="{A1546331-EF47-D241-C091-15FD910F9325}"/>
          </ac:spMkLst>
        </pc:spChg>
      </pc:sldChg>
      <pc:sldChg chg="modSp add mod">
        <pc:chgData name="Jenuwine, Hannah R - ETA" userId="74f5e587-ff43-4004-94d7-4e937a4c1b3c" providerId="ADAL" clId="{1E5CE00E-E5C0-4B82-9F24-F3179D60510D}" dt="2026-04-07T15:41:33.184" v="3116" actId="113"/>
        <pc:sldMkLst>
          <pc:docMk/>
          <pc:sldMk cId="2894021907" sldId="584"/>
        </pc:sldMkLst>
        <pc:spChg chg="mod">
          <ac:chgData name="Jenuwine, Hannah R - ETA" userId="74f5e587-ff43-4004-94d7-4e937a4c1b3c" providerId="ADAL" clId="{1E5CE00E-E5C0-4B82-9F24-F3179D60510D}" dt="2026-04-07T15:38:54.705" v="3074" actId="113"/>
          <ac:spMkLst>
            <pc:docMk/>
            <pc:sldMk cId="2894021907" sldId="584"/>
            <ac:spMk id="3" creationId="{E71CE5EA-9521-5D53-399C-363090414C03}"/>
          </ac:spMkLst>
        </pc:spChg>
        <pc:spChg chg="mod">
          <ac:chgData name="Jenuwine, Hannah R - ETA" userId="74f5e587-ff43-4004-94d7-4e937a4c1b3c" providerId="ADAL" clId="{1E5CE00E-E5C0-4B82-9F24-F3179D60510D}" dt="2026-04-07T15:41:33.184" v="3116" actId="113"/>
          <ac:spMkLst>
            <pc:docMk/>
            <pc:sldMk cId="2894021907" sldId="584"/>
            <ac:spMk id="5" creationId="{D7D0E128-5BE5-B46E-A18F-1F57820AE326}"/>
          </ac:spMkLst>
        </pc:spChg>
      </pc:sldChg>
    </pc:docChg>
  </pc:docChgLst>
  <pc:docChgLst>
    <pc:chgData name="Stocks, Christina E - ETA" userId="c054763e-154b-42f7-90db-765f8009c56c" providerId="ADAL" clId="{0F9B4FCD-469E-4333-A6B0-C01D62C40B09}"/>
    <pc:docChg chg="undo custSel modSld">
      <pc:chgData name="Stocks, Christina E - ETA" userId="c054763e-154b-42f7-90db-765f8009c56c" providerId="ADAL" clId="{0F9B4FCD-469E-4333-A6B0-C01D62C40B09}" dt="2026-05-01T18:36:47.150" v="50" actId="962"/>
      <pc:docMkLst>
        <pc:docMk/>
      </pc:docMkLst>
      <pc:sldChg chg="modSp mod">
        <pc:chgData name="Stocks, Christina E - ETA" userId="c054763e-154b-42f7-90db-765f8009c56c" providerId="ADAL" clId="{0F9B4FCD-469E-4333-A6B0-C01D62C40B09}" dt="2026-05-01T18:34:39.620" v="27" actId="962"/>
        <pc:sldMkLst>
          <pc:docMk/>
          <pc:sldMk cId="471600097" sldId="512"/>
        </pc:sldMkLst>
        <pc:picChg chg="mod">
          <ac:chgData name="Stocks, Christina E - ETA" userId="c054763e-154b-42f7-90db-765f8009c56c" providerId="ADAL" clId="{0F9B4FCD-469E-4333-A6B0-C01D62C40B09}" dt="2026-05-01T18:34:39.620" v="27" actId="962"/>
          <ac:picMkLst>
            <pc:docMk/>
            <pc:sldMk cId="471600097" sldId="512"/>
            <ac:picMk id="19" creationId="{E4A09107-6F71-C662-515F-941B0C1CE8BD}"/>
          </ac:picMkLst>
        </pc:picChg>
      </pc:sldChg>
      <pc:sldChg chg="modSp mod">
        <pc:chgData name="Stocks, Christina E - ETA" userId="c054763e-154b-42f7-90db-765f8009c56c" providerId="ADAL" clId="{0F9B4FCD-469E-4333-A6B0-C01D62C40B09}" dt="2026-05-01T18:34:28.001" v="26" actId="13244"/>
        <pc:sldMkLst>
          <pc:docMk/>
          <pc:sldMk cId="3103379586" sldId="523"/>
        </pc:sldMkLst>
        <pc:spChg chg="ord">
          <ac:chgData name="Stocks, Christina E - ETA" userId="c054763e-154b-42f7-90db-765f8009c56c" providerId="ADAL" clId="{0F9B4FCD-469E-4333-A6B0-C01D62C40B09}" dt="2026-05-01T18:34:28.001" v="26" actId="13244"/>
          <ac:spMkLst>
            <pc:docMk/>
            <pc:sldMk cId="3103379586" sldId="523"/>
            <ac:spMk id="2" creationId="{1E0339F7-AD1E-5FDA-2562-16C17DDC13D5}"/>
          </ac:spMkLst>
        </pc:spChg>
      </pc:sldChg>
      <pc:sldChg chg="modSp mod">
        <pc:chgData name="Stocks, Christina E - ETA" userId="c054763e-154b-42f7-90db-765f8009c56c" providerId="ADAL" clId="{0F9B4FCD-469E-4333-A6B0-C01D62C40B09}" dt="2026-05-01T18:36:47.150" v="50" actId="962"/>
        <pc:sldMkLst>
          <pc:docMk/>
          <pc:sldMk cId="3734656339" sldId="564"/>
        </pc:sldMkLst>
        <pc:picChg chg="mod">
          <ac:chgData name="Stocks, Christina E - ETA" userId="c054763e-154b-42f7-90db-765f8009c56c" providerId="ADAL" clId="{0F9B4FCD-469E-4333-A6B0-C01D62C40B09}" dt="2026-05-01T18:36:47.150" v="50" actId="962"/>
          <ac:picMkLst>
            <pc:docMk/>
            <pc:sldMk cId="3734656339" sldId="564"/>
            <ac:picMk id="6" creationId="{698EB846-CD97-54B4-B8FA-4F15B22C260B}"/>
          </ac:picMkLst>
        </pc:picChg>
      </pc:sldChg>
      <pc:sldChg chg="modSp mod">
        <pc:chgData name="Stocks, Christina E - ETA" userId="c054763e-154b-42f7-90db-765f8009c56c" providerId="ADAL" clId="{0F9B4FCD-469E-4333-A6B0-C01D62C40B09}" dt="2026-05-01T18:34:45.917" v="28" actId="13244"/>
        <pc:sldMkLst>
          <pc:docMk/>
          <pc:sldMk cId="3947513276" sldId="574"/>
        </pc:sldMkLst>
        <pc:spChg chg="ord">
          <ac:chgData name="Stocks, Christina E - ETA" userId="c054763e-154b-42f7-90db-765f8009c56c" providerId="ADAL" clId="{0F9B4FCD-469E-4333-A6B0-C01D62C40B09}" dt="2026-05-01T18:34:45.917" v="28" actId="13244"/>
          <ac:spMkLst>
            <pc:docMk/>
            <pc:sldMk cId="3947513276" sldId="574"/>
            <ac:spMk id="2" creationId="{B218C79D-A393-2837-6410-CB6146813116}"/>
          </ac:spMkLst>
        </pc:spChg>
      </pc:sldChg>
      <pc:sldChg chg="addSp modSp mod">
        <pc:chgData name="Stocks, Christina E - ETA" userId="c054763e-154b-42f7-90db-765f8009c56c" providerId="ADAL" clId="{0F9B4FCD-469E-4333-A6B0-C01D62C40B09}" dt="2026-05-01T18:34:50.306" v="29" actId="13244"/>
        <pc:sldMkLst>
          <pc:docMk/>
          <pc:sldMk cId="1687730845" sldId="576"/>
        </pc:sldMkLst>
        <pc:spChg chg="ord">
          <ac:chgData name="Stocks, Christina E - ETA" userId="c054763e-154b-42f7-90db-765f8009c56c" providerId="ADAL" clId="{0F9B4FCD-469E-4333-A6B0-C01D62C40B09}" dt="2026-05-01T18:34:50.306" v="29" actId="13244"/>
          <ac:spMkLst>
            <pc:docMk/>
            <pc:sldMk cId="1687730845" sldId="576"/>
            <ac:spMk id="2" creationId="{1B768DD0-A28E-D498-5AA1-EF013D0BA2A8}"/>
          </ac:spMkLst>
        </pc:spChg>
        <pc:spChg chg="add mod">
          <ac:chgData name="Stocks, Christina E - ETA" userId="c054763e-154b-42f7-90db-765f8009c56c" providerId="ADAL" clId="{0F9B4FCD-469E-4333-A6B0-C01D62C40B09}" dt="2026-05-01T18:34:17.493" v="25" actId="6549"/>
          <ac:spMkLst>
            <pc:docMk/>
            <pc:sldMk cId="1687730845" sldId="576"/>
            <ac:spMk id="4" creationId="{EA16DA7C-C133-0CB9-E733-520055852CEC}"/>
          </ac:spMkLst>
        </pc:spChg>
        <pc:picChg chg="mod">
          <ac:chgData name="Stocks, Christina E - ETA" userId="c054763e-154b-42f7-90db-765f8009c56c" providerId="ADAL" clId="{0F9B4FCD-469E-4333-A6B0-C01D62C40B09}" dt="2026-05-01T18:33:35.062" v="0" actId="962"/>
          <ac:picMkLst>
            <pc:docMk/>
            <pc:sldMk cId="1687730845" sldId="576"/>
            <ac:picMk id="8" creationId="{82D59B84-B371-7F65-DC9F-2249531C9807}"/>
          </ac:picMkLst>
        </pc:picChg>
        <pc:picChg chg="mod">
          <ac:chgData name="Stocks, Christina E - ETA" userId="c054763e-154b-42f7-90db-765f8009c56c" providerId="ADAL" clId="{0F9B4FCD-469E-4333-A6B0-C01D62C40B09}" dt="2026-05-01T18:33:37.466" v="1" actId="962"/>
          <ac:picMkLst>
            <pc:docMk/>
            <pc:sldMk cId="1687730845" sldId="576"/>
            <ac:picMk id="10" creationId="{14BC3E2A-4BFE-8D80-C165-5D3EC62FDC44}"/>
          </ac:picMkLst>
        </pc:picChg>
      </pc:sldChg>
      <pc:sldChg chg="modSp mod">
        <pc:chgData name="Stocks, Christina E - ETA" userId="c054763e-154b-42f7-90db-765f8009c56c" providerId="ADAL" clId="{0F9B4FCD-469E-4333-A6B0-C01D62C40B09}" dt="2026-05-01T18:36:16.021" v="42" actId="13244"/>
        <pc:sldMkLst>
          <pc:docMk/>
          <pc:sldMk cId="2471122101" sldId="577"/>
        </pc:sldMkLst>
        <pc:spChg chg="ord">
          <ac:chgData name="Stocks, Christina E - ETA" userId="c054763e-154b-42f7-90db-765f8009c56c" providerId="ADAL" clId="{0F9B4FCD-469E-4333-A6B0-C01D62C40B09}" dt="2026-05-01T18:36:16.021" v="42" actId="13244"/>
          <ac:spMkLst>
            <pc:docMk/>
            <pc:sldMk cId="2471122101" sldId="577"/>
            <ac:spMk id="2" creationId="{626DBE0C-F06A-860F-A8AC-06C3AE9B289E}"/>
          </ac:spMkLst>
        </pc:spChg>
      </pc:sldChg>
      <pc:sldChg chg="modSp mod">
        <pc:chgData name="Stocks, Christina E - ETA" userId="c054763e-154b-42f7-90db-765f8009c56c" providerId="ADAL" clId="{0F9B4FCD-469E-4333-A6B0-C01D62C40B09}" dt="2026-05-01T18:34:54.885" v="30" actId="13244"/>
        <pc:sldMkLst>
          <pc:docMk/>
          <pc:sldMk cId="4206582127" sldId="578"/>
        </pc:sldMkLst>
        <pc:spChg chg="ord">
          <ac:chgData name="Stocks, Christina E - ETA" userId="c054763e-154b-42f7-90db-765f8009c56c" providerId="ADAL" clId="{0F9B4FCD-469E-4333-A6B0-C01D62C40B09}" dt="2026-05-01T18:34:54.885" v="30" actId="13244"/>
          <ac:spMkLst>
            <pc:docMk/>
            <pc:sldMk cId="4206582127" sldId="578"/>
            <ac:spMk id="2" creationId="{8E5E763F-4A88-3174-7434-9167B2F84D85}"/>
          </ac:spMkLst>
        </pc:spChg>
      </pc:sldChg>
      <pc:sldChg chg="modSp mod">
        <pc:chgData name="Stocks, Christina E - ETA" userId="c054763e-154b-42f7-90db-765f8009c56c" providerId="ADAL" clId="{0F9B4FCD-469E-4333-A6B0-C01D62C40B09}" dt="2026-05-01T18:36:21.452" v="44" actId="13244"/>
        <pc:sldMkLst>
          <pc:docMk/>
          <pc:sldMk cId="3268222884" sldId="579"/>
        </pc:sldMkLst>
        <pc:spChg chg="ord">
          <ac:chgData name="Stocks, Christina E - ETA" userId="c054763e-154b-42f7-90db-765f8009c56c" providerId="ADAL" clId="{0F9B4FCD-469E-4333-A6B0-C01D62C40B09}" dt="2026-05-01T18:36:21.452" v="44" actId="13244"/>
          <ac:spMkLst>
            <pc:docMk/>
            <pc:sldMk cId="3268222884" sldId="579"/>
            <ac:spMk id="2" creationId="{F5F5A209-1318-FAA9-C2BC-5617224C782E}"/>
          </ac:spMkLst>
        </pc:spChg>
      </pc:sldChg>
      <pc:sldChg chg="modSp mod">
        <pc:chgData name="Stocks, Christina E - ETA" userId="c054763e-154b-42f7-90db-765f8009c56c" providerId="ADAL" clId="{0F9B4FCD-469E-4333-A6B0-C01D62C40B09}" dt="2026-05-01T18:36:27.400" v="46" actId="13244"/>
        <pc:sldMkLst>
          <pc:docMk/>
          <pc:sldMk cId="3018005154" sldId="580"/>
        </pc:sldMkLst>
        <pc:spChg chg="ord">
          <ac:chgData name="Stocks, Christina E - ETA" userId="c054763e-154b-42f7-90db-765f8009c56c" providerId="ADAL" clId="{0F9B4FCD-469E-4333-A6B0-C01D62C40B09}" dt="2026-05-01T18:36:27.400" v="46" actId="13244"/>
          <ac:spMkLst>
            <pc:docMk/>
            <pc:sldMk cId="3018005154" sldId="580"/>
            <ac:spMk id="2" creationId="{05D00682-61DC-D947-42D7-80090017F6D1}"/>
          </ac:spMkLst>
        </pc:spChg>
      </pc:sldChg>
      <pc:sldChg chg="addSp modSp mod">
        <pc:chgData name="Stocks, Christina E - ETA" userId="c054763e-154b-42f7-90db-765f8009c56c" providerId="ADAL" clId="{0F9B4FCD-469E-4333-A6B0-C01D62C40B09}" dt="2026-05-01T18:36:11.471" v="41" actId="13244"/>
        <pc:sldMkLst>
          <pc:docMk/>
          <pc:sldMk cId="99913960" sldId="582"/>
        </pc:sldMkLst>
        <pc:spChg chg="ord">
          <ac:chgData name="Stocks, Christina E - ETA" userId="c054763e-154b-42f7-90db-765f8009c56c" providerId="ADAL" clId="{0F9B4FCD-469E-4333-A6B0-C01D62C40B09}" dt="2026-05-01T18:36:11.471" v="41" actId="13244"/>
          <ac:spMkLst>
            <pc:docMk/>
            <pc:sldMk cId="99913960" sldId="582"/>
            <ac:spMk id="2" creationId="{2A47BF05-1D33-55A4-7B0E-655757FA4215}"/>
          </ac:spMkLst>
        </pc:spChg>
        <pc:spChg chg="add mod">
          <ac:chgData name="Stocks, Christina E - ETA" userId="c054763e-154b-42f7-90db-765f8009c56c" providerId="ADAL" clId="{0F9B4FCD-469E-4333-A6B0-C01D62C40B09}" dt="2026-05-01T18:36:07.975" v="40" actId="403"/>
          <ac:spMkLst>
            <pc:docMk/>
            <pc:sldMk cId="99913960" sldId="582"/>
            <ac:spMk id="4" creationId="{CCFF3D1D-317F-BB65-48B8-CD524DBB27FE}"/>
          </ac:spMkLst>
        </pc:spChg>
        <pc:picChg chg="mod">
          <ac:chgData name="Stocks, Christina E - ETA" userId="c054763e-154b-42f7-90db-765f8009c56c" providerId="ADAL" clId="{0F9B4FCD-469E-4333-A6B0-C01D62C40B09}" dt="2026-05-01T18:35:07.321" v="32" actId="962"/>
          <ac:picMkLst>
            <pc:docMk/>
            <pc:sldMk cId="99913960" sldId="582"/>
            <ac:picMk id="1030" creationId="{E597B663-8319-0CCE-56AF-622AADAEB011}"/>
          </ac:picMkLst>
        </pc:picChg>
        <pc:picChg chg="mod">
          <ac:chgData name="Stocks, Christina E - ETA" userId="c054763e-154b-42f7-90db-765f8009c56c" providerId="ADAL" clId="{0F9B4FCD-469E-4333-A6B0-C01D62C40B09}" dt="2026-05-01T18:35:09.324" v="33" actId="962"/>
          <ac:picMkLst>
            <pc:docMk/>
            <pc:sldMk cId="99913960" sldId="582"/>
            <ac:picMk id="1034" creationId="{2BFA9875-4783-0B52-5FF8-84812CD2E132}"/>
          </ac:picMkLst>
        </pc:picChg>
      </pc:sldChg>
      <pc:sldChg chg="modSp mod">
        <pc:chgData name="Stocks, Christina E - ETA" userId="c054763e-154b-42f7-90db-765f8009c56c" providerId="ADAL" clId="{0F9B4FCD-469E-4333-A6B0-C01D62C40B09}" dt="2026-05-01T18:36:30.479" v="47" actId="13244"/>
        <pc:sldMkLst>
          <pc:docMk/>
          <pc:sldMk cId="293980668" sldId="583"/>
        </pc:sldMkLst>
        <pc:spChg chg="ord">
          <ac:chgData name="Stocks, Christina E - ETA" userId="c054763e-154b-42f7-90db-765f8009c56c" providerId="ADAL" clId="{0F9B4FCD-469E-4333-A6B0-C01D62C40B09}" dt="2026-05-01T18:36:30.479" v="47" actId="13244"/>
          <ac:spMkLst>
            <pc:docMk/>
            <pc:sldMk cId="293980668" sldId="583"/>
            <ac:spMk id="2" creationId="{9E8C1E5D-0BA4-63F0-5ED1-E710621D5196}"/>
          </ac:spMkLst>
        </pc:spChg>
      </pc:sldChg>
      <pc:sldChg chg="modSp mod">
        <pc:chgData name="Stocks, Christina E - ETA" userId="c054763e-154b-42f7-90db-765f8009c56c" providerId="ADAL" clId="{0F9B4FCD-469E-4333-A6B0-C01D62C40B09}" dt="2026-05-01T18:36:24.915" v="45" actId="13244"/>
        <pc:sldMkLst>
          <pc:docMk/>
          <pc:sldMk cId="2894021907" sldId="584"/>
        </pc:sldMkLst>
        <pc:spChg chg="ord">
          <ac:chgData name="Stocks, Christina E - ETA" userId="c054763e-154b-42f7-90db-765f8009c56c" providerId="ADAL" clId="{0F9B4FCD-469E-4333-A6B0-C01D62C40B09}" dt="2026-05-01T18:36:24.915" v="45" actId="13244"/>
          <ac:spMkLst>
            <pc:docMk/>
            <pc:sldMk cId="2894021907" sldId="584"/>
            <ac:spMk id="2" creationId="{6D3E7D83-990C-BC87-F77A-833FEC46C0B4}"/>
          </ac:spMkLst>
        </pc:spChg>
      </pc:sldChg>
      <pc:sldChg chg="modSp mod">
        <pc:chgData name="Stocks, Christina E - ETA" userId="c054763e-154b-42f7-90db-765f8009c56c" providerId="ADAL" clId="{0F9B4FCD-469E-4333-A6B0-C01D62C40B09}" dt="2026-05-01T18:36:18.707" v="43" actId="13244"/>
        <pc:sldMkLst>
          <pc:docMk/>
          <pc:sldMk cId="3814683621" sldId="585"/>
        </pc:sldMkLst>
        <pc:spChg chg="ord">
          <ac:chgData name="Stocks, Christina E - ETA" userId="c054763e-154b-42f7-90db-765f8009c56c" providerId="ADAL" clId="{0F9B4FCD-469E-4333-A6B0-C01D62C40B09}" dt="2026-05-01T18:36:18.707" v="43" actId="13244"/>
          <ac:spMkLst>
            <pc:docMk/>
            <pc:sldMk cId="3814683621" sldId="585"/>
            <ac:spMk id="2" creationId="{415C61D7-3628-3AB4-55CB-9A3A894C3ACE}"/>
          </ac:spMkLst>
        </pc:spChg>
      </pc:sldChg>
    </pc:docChg>
  </pc:docChgLst>
  <pc:docChgLst>
    <pc:chgData name="Jenuwine, Hannah R - ETA" userId="S::jenuwine.hannah.r@dol.gov::74f5e587-ff43-4004-94d7-4e937a4c1b3c" providerId="AD" clId="Web-{1C4847B4-839E-D0AD-627E-BBAFDD0428F9}"/>
    <pc:docChg chg="mod delSld">
      <pc:chgData name="Jenuwine, Hannah R - ETA" userId="S::jenuwine.hannah.r@dol.gov::74f5e587-ff43-4004-94d7-4e937a4c1b3c" providerId="AD" clId="Web-{1C4847B4-839E-D0AD-627E-BBAFDD0428F9}" dt="2026-04-13T19:09:33.729" v="5"/>
      <pc:docMkLst>
        <pc:docMk/>
      </pc:docMkLst>
    </pc:docChg>
  </pc:docChgLst>
  <pc:docChgLst>
    <pc:chgData name="Jenuwine, Hannah R - ETA" userId="S::jenuwine.hannah.r@dol.gov::74f5e587-ff43-4004-94d7-4e937a4c1b3c" providerId="AD" clId="Web-{969D587D-C9FA-6BA2-60F9-93B3598BFA43}"/>
    <pc:docChg chg="addSld modSld">
      <pc:chgData name="Jenuwine, Hannah R - ETA" userId="S::jenuwine.hannah.r@dol.gov::74f5e587-ff43-4004-94d7-4e937a4c1b3c" providerId="AD" clId="Web-{969D587D-C9FA-6BA2-60F9-93B3598BFA43}" dt="2026-04-27T17:56:51.306" v="30"/>
      <pc:docMkLst>
        <pc:docMk/>
      </pc:docMkLst>
      <pc:sldChg chg="modSp modCm">
        <pc:chgData name="Jenuwine, Hannah R - ETA" userId="S::jenuwine.hannah.r@dol.gov::74f5e587-ff43-4004-94d7-4e937a4c1b3c" providerId="AD" clId="Web-{969D587D-C9FA-6BA2-60F9-93B3598BFA43}" dt="2026-04-27T17:51:33.040" v="22" actId="20577"/>
        <pc:sldMkLst>
          <pc:docMk/>
          <pc:sldMk cId="85572050" sldId="573"/>
        </pc:sldMkLst>
        <pc:spChg chg="mod">
          <ac:chgData name="Jenuwine, Hannah R - ETA" userId="S::jenuwine.hannah.r@dol.gov::74f5e587-ff43-4004-94d7-4e937a4c1b3c" providerId="AD" clId="Web-{969D587D-C9FA-6BA2-60F9-93B3598BFA43}" dt="2026-04-27T17:51:33.040" v="22" actId="20577"/>
          <ac:spMkLst>
            <pc:docMk/>
            <pc:sldMk cId="85572050" sldId="573"/>
            <ac:spMk id="4" creationId="{06200312-CE1B-B007-D389-CF79BF4FFD98}"/>
          </ac:spMkLst>
        </pc:spChg>
        <pc:extLst>
          <p:ext xmlns:p="http://schemas.openxmlformats.org/presentationml/2006/main" uri="{D6D511B9-2390-475A-947B-AFAB55BFBCF1}">
            <pc226:cmChg xmlns:pc226="http://schemas.microsoft.com/office/powerpoint/2022/06/main/command" chg="mod">
              <pc226:chgData name="Jenuwine, Hannah R - ETA" userId="S::jenuwine.hannah.r@dol.gov::74f5e587-ff43-4004-94d7-4e937a4c1b3c" providerId="AD" clId="Web-{969D587D-C9FA-6BA2-60F9-93B3598BFA43}" dt="2026-04-27T17:51:30.525" v="21" actId="20577"/>
              <pc2:cmMkLst xmlns:pc2="http://schemas.microsoft.com/office/powerpoint/2019/9/main/command">
                <pc:docMk/>
                <pc:sldMk cId="85572050" sldId="573"/>
                <pc2:cmMk id="{746900C2-848B-4D26-942A-75B17A135320}"/>
              </pc2:cmMkLst>
            </pc226:cmChg>
          </p:ext>
        </pc:extLst>
      </pc:sldChg>
      <pc:sldChg chg="modNotes">
        <pc:chgData name="Jenuwine, Hannah R - ETA" userId="S::jenuwine.hannah.r@dol.gov::74f5e587-ff43-4004-94d7-4e937a4c1b3c" providerId="AD" clId="Web-{969D587D-C9FA-6BA2-60F9-93B3598BFA43}" dt="2026-04-27T17:56:46.103" v="24"/>
        <pc:sldMkLst>
          <pc:docMk/>
          <pc:sldMk cId="1687730845" sldId="576"/>
        </pc:sldMkLst>
      </pc:sldChg>
      <pc:sldChg chg="modSp mod modShow">
        <pc:chgData name="Jenuwine, Hannah R - ETA" userId="S::jenuwine.hannah.r@dol.gov::74f5e587-ff43-4004-94d7-4e937a4c1b3c" providerId="AD" clId="Web-{969D587D-C9FA-6BA2-60F9-93B3598BFA43}" dt="2026-04-27T17:51:02.650" v="19" actId="20577"/>
        <pc:sldMkLst>
          <pc:docMk/>
          <pc:sldMk cId="2471122101" sldId="577"/>
        </pc:sldMkLst>
        <pc:spChg chg="mod">
          <ac:chgData name="Jenuwine, Hannah R - ETA" userId="S::jenuwine.hannah.r@dol.gov::74f5e587-ff43-4004-94d7-4e937a4c1b3c" providerId="AD" clId="Web-{969D587D-C9FA-6BA2-60F9-93B3598BFA43}" dt="2026-04-27T17:51:02.650" v="19" actId="20577"/>
          <ac:spMkLst>
            <pc:docMk/>
            <pc:sldMk cId="2471122101" sldId="577"/>
            <ac:spMk id="3" creationId="{491E7402-C789-3888-F243-FF346F948CE3}"/>
          </ac:spMkLst>
        </pc:spChg>
        <pc:spChg chg="mod">
          <ac:chgData name="Jenuwine, Hannah R - ETA" userId="S::jenuwine.hannah.r@dol.gov::74f5e587-ff43-4004-94d7-4e937a4c1b3c" providerId="AD" clId="Web-{969D587D-C9FA-6BA2-60F9-93B3598BFA43}" dt="2026-04-27T17:50:30.540" v="12" actId="20577"/>
          <ac:spMkLst>
            <pc:docMk/>
            <pc:sldMk cId="2471122101" sldId="577"/>
            <ac:spMk id="5" creationId="{BA276D23-3C08-14EE-7A77-C88A9382C7F9}"/>
          </ac:spMkLst>
        </pc:spChg>
      </pc:sldChg>
      <pc:sldChg chg="modNotes">
        <pc:chgData name="Jenuwine, Hannah R - ETA" userId="S::jenuwine.hannah.r@dol.gov::74f5e587-ff43-4004-94d7-4e937a4c1b3c" providerId="AD" clId="Web-{969D587D-C9FA-6BA2-60F9-93B3598BFA43}" dt="2026-04-27T17:56:51.306" v="30"/>
        <pc:sldMkLst>
          <pc:docMk/>
          <pc:sldMk cId="99913960" sldId="582"/>
        </pc:sldMkLst>
      </pc:sldChg>
      <pc:sldChg chg="modSp add replId modNotes">
        <pc:chgData name="Jenuwine, Hannah R - ETA" userId="S::jenuwine.hannah.r@dol.gov::74f5e587-ff43-4004-94d7-4e937a4c1b3c" providerId="AD" clId="Web-{969D587D-C9FA-6BA2-60F9-93B3598BFA43}" dt="2026-04-27T17:51:05.040" v="20" actId="20577"/>
        <pc:sldMkLst>
          <pc:docMk/>
          <pc:sldMk cId="3814683621" sldId="585"/>
        </pc:sldMkLst>
        <pc:spChg chg="mod">
          <ac:chgData name="Jenuwine, Hannah R - ETA" userId="S::jenuwine.hannah.r@dol.gov::74f5e587-ff43-4004-94d7-4e937a4c1b3c" providerId="AD" clId="Web-{969D587D-C9FA-6BA2-60F9-93B3598BFA43}" dt="2026-04-27T17:51:05.040" v="20" actId="20577"/>
          <ac:spMkLst>
            <pc:docMk/>
            <pc:sldMk cId="3814683621" sldId="585"/>
            <ac:spMk id="3" creationId="{297E1EB9-414C-3A29-DDF7-9ED7607DC4C5}"/>
          </ac:spMkLst>
        </pc:spChg>
        <pc:spChg chg="mod">
          <ac:chgData name="Jenuwine, Hannah R - ETA" userId="S::jenuwine.hannah.r@dol.gov::74f5e587-ff43-4004-94d7-4e937a4c1b3c" providerId="AD" clId="Web-{969D587D-C9FA-6BA2-60F9-93B3598BFA43}" dt="2026-04-27T17:50:56.040" v="17" actId="20577"/>
          <ac:spMkLst>
            <pc:docMk/>
            <pc:sldMk cId="3814683621" sldId="585"/>
            <ac:spMk id="5" creationId="{CDC3829A-FEDB-5389-6795-6637220119D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5/1/2026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301019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US" sz="1800" b="0" i="0" u="none" strike="noStrike" baseline="0">
                <a:solidFill>
                  <a:srgbClr val="000000"/>
                </a:solidFill>
                <a:latin typeface="Calibri" panose="020F0502020204030204" pitchFamily="34" charset="0"/>
              </a:rPr>
              <a:t>Data QC TPs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Please be assured that receiving a feedback letter from the WORC Program Office team is not punitive action. We provide you with letters, as needed, to help with issues that may prevent your reports from representing your grant’s success accurately. In some cases, when operational challenges appear to exist, our goal is to help you find a solution early.   </a:t>
            </a:r>
            <a:endParaRPr lang="en-US" sz="1800" b="0" i="0" u="none" strike="noStrike" baseline="0">
              <a:solidFill>
                <a:srgbClr val="000000"/>
              </a:solidFill>
              <a:latin typeface="Calibri" panose="020F0502020204030204" pitchFamily="34" charset="0"/>
            </a:endParaRPr>
          </a:p>
          <a:p>
            <a:pPr marL="285750" indent="-285750" algn="l">
              <a:buFont typeface="Arial" panose="020B0604020202020204" pitchFamily="34" charset="0"/>
              <a:buChar char="•"/>
            </a:pPr>
            <a:r>
              <a:rPr lang="en-US" sz="1800" b="0" i="0" u="none" strike="noStrike" baseline="0">
                <a:solidFill>
                  <a:srgbClr val="000000"/>
                </a:solidFill>
                <a:latin typeface="Calibri" panose="020F0502020204030204" pitchFamily="34" charset="0"/>
              </a:rPr>
              <a:t>If an error was made in the QPR, please make corrections to your next report. In the future, if performance data corrections cause reductions in outcomes, please include an explanation in the narrative report. This will allow us to differentiate intentional corrections from reporting errors.   </a:t>
            </a:r>
          </a:p>
          <a:p>
            <a:pPr marL="0" indent="0" algn="l">
              <a:buFont typeface="Arial" panose="020B0604020202020204" pitchFamily="34" charset="0"/>
              <a:buNone/>
            </a:pPr>
            <a:endParaRPr lang="en-US" sz="1800" b="0" i="0" u="none" strike="noStrike" baseline="0">
              <a:solidFill>
                <a:srgbClr val="000000"/>
              </a:solidFill>
              <a:latin typeface="Calibri" panose="020F0502020204030204" pitchFamily="34" charset="0"/>
            </a:endParaRPr>
          </a:p>
          <a:p>
            <a:pPr marL="0" indent="0" algn="l">
              <a:buFont typeface="Arial" panose="020B0604020202020204" pitchFamily="34" charset="0"/>
              <a:buNone/>
            </a:pPr>
            <a:endParaRPr lang="en-US" sz="1800" b="0" i="0" u="none" strike="noStrike" baseline="0">
              <a:solidFill>
                <a:srgbClr val="000000"/>
              </a:solidFill>
              <a:latin typeface="Calibri" panose="020F0502020204030204" pitchFamily="34" charset="0"/>
            </a:endParaRPr>
          </a:p>
          <a:p>
            <a:pPr marL="0" indent="0" algn="l">
              <a:buFont typeface="Arial" panose="020B0604020202020204" pitchFamily="34" charset="0"/>
              <a:buNone/>
            </a:pPr>
            <a:r>
              <a:rPr lang="en-US" sz="1800" b="0" i="0" u="none" strike="noStrike" baseline="0">
                <a:solidFill>
                  <a:srgbClr val="000000"/>
                </a:solidFill>
                <a:latin typeface="Calibri" panose="020F0502020204030204" pitchFamily="34" charset="0"/>
              </a:rPr>
              <a:t>PIRL TPs</a:t>
            </a:r>
          </a:p>
          <a:p>
            <a:pPr marL="285750" indent="-285750" algn="l">
              <a:buFont typeface="Arial" panose="020B0604020202020204" pitchFamily="34" charset="0"/>
              <a:buChar char="•"/>
            </a:pPr>
            <a:r>
              <a:rPr lang="en-US" sz="1800" b="0" i="0" u="none" strike="noStrike" baseline="0">
                <a:solidFill>
                  <a:srgbClr val="000000"/>
                </a:solidFill>
                <a:latin typeface="Calibri" panose="020F0502020204030204" pitchFamily="34" charset="0"/>
              </a:rPr>
              <a:t>We have gotten some questions about the rollout of the new 2025 Demo PIRL, which you may have heard about via other DOL grants or partners.</a:t>
            </a:r>
          </a:p>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a:p>
            <a:pPr marL="285750" indent="-285750" algn="l">
              <a:buFont typeface="Arial" panose="020B0604020202020204" pitchFamily="34" charset="0"/>
              <a:buChar char="•"/>
            </a:pPr>
            <a:r>
              <a:rPr lang="en-US" sz="1800" b="0" i="0" u="none" strike="noStrike" baseline="0">
                <a:solidFill>
                  <a:srgbClr val="000000"/>
                </a:solidFill>
                <a:latin typeface="Calibri" panose="020F0502020204030204" pitchFamily="34" charset="0"/>
              </a:rPr>
              <a:t>While the new PIRL will be available in WIPS for the upcoming reporting deadline, WORC Round 4-6 grantees will continue using the 2021 Demo PIRL until the end of their grant period of performance. When submitting your QPR, you should still choose the 2021 Demo PIRL from the dropdown options. No changes are needed in how you collect and report your data for this grant. </a:t>
            </a:r>
          </a:p>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78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3731-655F-A88B-4604-885EB763D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F7AA6-0B41-705E-F42B-93F168C73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000DA-6715-AB4D-3663-ACBAA55DC416}"/>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6CA4183E-E293-F61B-B121-E08CE90721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731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FC4B7-0A12-63B0-6D7A-5AA381ECF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9A15CA-98B7-5264-3055-FB9E3656DB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E6C250-772A-CE73-DCF8-45C1D5508845}"/>
              </a:ext>
            </a:extLst>
          </p:cNvPr>
          <p:cNvSpPr>
            <a:spLocks noGrp="1"/>
          </p:cNvSpPr>
          <p:nvPr>
            <p:ph type="body" idx="1"/>
          </p:nvPr>
        </p:nvSpPr>
        <p:spPr/>
        <p:txBody>
          <a:bodyPr/>
          <a:lstStyle/>
          <a:p>
            <a:pPr algn="l"/>
            <a:r>
              <a:rPr lang="en-US" sz="1800">
                <a:solidFill>
                  <a:srgbClr val="000000"/>
                </a:solidFill>
                <a:latin typeface="Calibri" panose="020F0502020204030204" pitchFamily="34" charset="0"/>
                <a:ea typeface="Calibri" panose="020F0502020204030204" pitchFamily="34" charset="0"/>
                <a:cs typeface="Calibri" panose="020F0502020204030204" pitchFamily="34" charset="0"/>
              </a:rPr>
              <a:t>Demo</a:t>
            </a:r>
            <a:endParaRPr lang="en-US" sz="1800" b="0" i="0" u="none" strike="noStrike" baseline="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62C25539-D6DA-7BF3-C4A9-92328C3AE77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474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D0511-6450-AD7C-6DC5-F063C2E16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AEFFE-4BC4-9E62-2CDA-BFA6A7815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3F384-A2EB-03BF-3090-8A21A6C3BF7B}"/>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FCA521E6-B1D3-CF01-74B8-1EE5260F8B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296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3B48FB-92FC-4ED5-10CF-345F70E74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08F555-0203-D22F-89D2-048AC259A1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3A60B7-00D4-DB68-6240-68660947465A}"/>
              </a:ext>
            </a:extLst>
          </p:cNvPr>
          <p:cNvSpPr>
            <a:spLocks noGrp="1"/>
          </p:cNvSpPr>
          <p:nvPr>
            <p:ph type="body" idx="1"/>
          </p:nvPr>
        </p:nvSpPr>
        <p:spPr/>
        <p:txBody>
          <a:bodyPr/>
          <a:lstStyle/>
          <a:p>
            <a:pPr algn="l"/>
            <a:r>
              <a:rPr lang="en-US" sz="1800">
                <a:solidFill>
                  <a:srgbClr val="000000"/>
                </a:solidFill>
                <a:latin typeface="Calibri"/>
                <a:ea typeface="Calibri"/>
                <a:cs typeface="Calibri"/>
              </a:rPr>
              <a:t>Demo</a:t>
            </a:r>
            <a:endParaRPr lang="en-US" sz="1800" b="0" i="0" u="none" strike="noStrike" baseline="0">
              <a:solidFill>
                <a:srgbClr val="000000"/>
              </a:solidFill>
              <a:latin typeface="Calibri" panose="020F0502020204030204" pitchFamily="34" charset="0"/>
              <a:ea typeface="Calibri" panose="020F0502020204030204" pitchFamily="34" charset="0"/>
              <a:cs typeface="Calibri" panose="020F0502020204030204" pitchFamily="34" charset="0"/>
            </a:endParaRPr>
          </a:p>
        </p:txBody>
      </p:sp>
      <p:sp>
        <p:nvSpPr>
          <p:cNvPr id="4" name="Slide Number Placeholder 3">
            <a:extLst>
              <a:ext uri="{FF2B5EF4-FFF2-40B4-BE49-F238E27FC236}">
                <a16:creationId xmlns:a16="http://schemas.microsoft.com/office/drawing/2014/main" id="{2B505263-0B23-FA6D-244A-607A1346433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16292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707F-99D2-DA73-152B-303D2079CB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46B0CF-D4D5-9434-116C-FC48EA1245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D144EE-6712-EB17-F32E-B78E9502758C}"/>
              </a:ext>
            </a:extLst>
          </p:cNvPr>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a:solidFill>
                  <a:srgbClr val="000000"/>
                </a:solidFill>
                <a:latin typeface="Calibri" panose="020F0502020204030204" pitchFamily="34" charset="0"/>
              </a:rPr>
              <a:t>Self-Service only BCS is aggregated into Total Reportable Individuals (which is not a WORC performance outcome)</a:t>
            </a:r>
          </a:p>
        </p:txBody>
      </p:sp>
      <p:sp>
        <p:nvSpPr>
          <p:cNvPr id="4" name="Slide Number Placeholder 3">
            <a:extLst>
              <a:ext uri="{FF2B5EF4-FFF2-40B4-BE49-F238E27FC236}">
                <a16:creationId xmlns:a16="http://schemas.microsoft.com/office/drawing/2014/main" id="{A1EBCBB9-CD48-2449-1D80-C87E0000F82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0444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C18B24-8781-1804-74EC-DBDB19D41E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FCE107-0B66-4E75-6079-495DE331C9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2910F2-BD93-C71C-4B25-2AEDD6AD85A4}"/>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a typeface="Calibri"/>
              <a:cs typeface="Calibri"/>
            </a:endParaRPr>
          </a:p>
        </p:txBody>
      </p:sp>
      <p:sp>
        <p:nvSpPr>
          <p:cNvPr id="4" name="Slide Number Placeholder 3">
            <a:extLst>
              <a:ext uri="{FF2B5EF4-FFF2-40B4-BE49-F238E27FC236}">
                <a16:creationId xmlns:a16="http://schemas.microsoft.com/office/drawing/2014/main" id="{B87C7045-9E5C-454C-897F-0D4D3FB9659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4430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81DC8-0B30-7263-44D4-9017426361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BD45B-D56E-8033-D9A2-794D4239BD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C08635-348E-2095-2FE7-C970EFF9C4CB}"/>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2313525D-D749-DE43-25FB-CFBF2443554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639197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85C0D-FEB7-AA04-3106-FDBCA7ABFE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DA8D0E-17A3-7FD4-5F7C-2E60F52B62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D71DEA-B541-D9D6-65D5-B91AD1F2DCE0}"/>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513C0D4F-39F9-71BE-FED5-2D31E4DD15D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81907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9BB3-499E-68ED-B079-2FFAF9EDA8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961429-8B14-05A6-D55E-8F41C174F4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8C6B37-D68A-9253-5275-04E041993A17}"/>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E22BE9AB-37F8-9821-1707-C3339BF9B62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29896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ADBE4-C3A4-7EF8-5A35-413EF35C8D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B1A8A3-418F-4224-863A-91FD3DF7F8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199BC3-0F8D-90AD-4238-EF8F6AC84AB1}"/>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537B8B35-FCB1-B2BB-7AFB-155F82913ED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1907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509272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4B24-78F0-4922-5E03-0518E6CCD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18A51-7045-A4A5-544B-B14C78485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4A3B69-CA12-4B4D-3755-589A5AF18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4" name="Slide Number Placeholder 3">
            <a:extLst>
              <a:ext uri="{FF2B5EF4-FFF2-40B4-BE49-F238E27FC236}">
                <a16:creationId xmlns:a16="http://schemas.microsoft.com/office/drawing/2014/main" id="{7BC4D263-46E6-493A-45D2-6E25D10374C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6241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Master" Target="../slideMasters/slideMaster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svg"/><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3.svg"/><Relationship Id="rId1" Type="http://schemas.openxmlformats.org/officeDocument/2006/relationships/slideMaster" Target="../slideMasters/slideMaster11.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1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4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3.png"/><Relationship Id="rId1" Type="http://schemas.openxmlformats.org/officeDocument/2006/relationships/slideMaster" Target="../slideMasters/slideMaster11.xml"/><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emf"/><Relationship Id="rId1" Type="http://schemas.openxmlformats.org/officeDocument/2006/relationships/slideMaster" Target="../slideMasters/slideMaster11.xml"/><Relationship Id="rId4" Type="http://schemas.microsoft.com/office/2007/relationships/hdphoto" Target="../media/hdphoto2.wdp"/></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emf"/><Relationship Id="rId1" Type="http://schemas.openxmlformats.org/officeDocument/2006/relationships/slideMaster" Target="../slideMasters/slideMaster11.xml"/><Relationship Id="rId4" Type="http://schemas.microsoft.com/office/2007/relationships/hdphoto" Target="../media/hdphoto2.wdp"/></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5.sv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a:t>FirstName </a:t>
            </a:r>
            <a:r>
              <a:rPr lang="en-US" err="1"/>
              <a:t>LastName</a:t>
            </a:r>
            <a:endParaRPr lang="en-US"/>
          </a:p>
          <a:p>
            <a:pPr lvl="1"/>
            <a:r>
              <a:rPr lang="en-US"/>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a:t>Name of Reference Item</a:t>
            </a:r>
          </a:p>
          <a:p>
            <a:pPr lvl="1"/>
            <a:r>
              <a:rPr lang="en-US"/>
              <a:t>Details about resource here</a:t>
            </a:r>
          </a:p>
          <a:p>
            <a:pPr lvl="2"/>
            <a:r>
              <a:rPr lang="en-US"/>
              <a:t>www.address.com</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3"/>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a:t>FirstName LastName</a:t>
            </a:r>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a:t>Event Title Here</a:t>
            </a:r>
          </a:p>
          <a:p>
            <a:pPr lvl="1"/>
            <a:r>
              <a:rPr lang="en-US"/>
              <a:t>Event summary goes here</a:t>
            </a:r>
          </a:p>
          <a:p>
            <a:pPr lvl="2"/>
            <a:r>
              <a:rPr lang="en-US"/>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Breakout Room Title</a:t>
            </a:r>
          </a:p>
          <a:p>
            <a:pPr lvl="1"/>
            <a:r>
              <a:rPr lang="en-US"/>
              <a:t>Breakout Room Summary / Description</a:t>
            </a:r>
          </a:p>
          <a:p>
            <a:pPr lvl="2"/>
            <a:r>
              <a:rPr lang="en-US"/>
              <a:t>Phone Keypad Instructions</a:t>
            </a:r>
          </a:p>
          <a:p>
            <a:pPr lvl="3"/>
            <a:r>
              <a:rPr lang="en-US"/>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a:t>Enter location directions</a:t>
            </a:r>
          </a:p>
          <a:p>
            <a:pPr lvl="1"/>
            <a:r>
              <a:rPr lang="en-US"/>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a:t>Add guidance for how to answer questions here.</a:t>
            </a:r>
          </a:p>
          <a:p>
            <a:pPr lvl="1"/>
            <a:r>
              <a:rPr lang="en-US"/>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a:p>
        </p:txBody>
      </p:sp>
    </p:spTree>
    <p:extLst>
      <p:ext uri="{BB962C8B-B14F-4D97-AF65-F5344CB8AC3E}">
        <p14:creationId xmlns:p14="http://schemas.microsoft.com/office/powerpoint/2010/main" val="183915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311595519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2E94B7-3264-C92E-550C-9B261B524F2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A33AA95-588A-B1B9-9FF2-BC39A7174D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EAC3DA38-C1BD-42CD-F783-CCF7041DCAEC}"/>
              </a:ext>
            </a:extLst>
          </p:cNvPr>
          <p:cNvSpPr>
            <a:spLocks noGrp="1"/>
          </p:cNvSpPr>
          <p:nvPr>
            <p:ph type="sldNum" sz="quarter" idx="10"/>
          </p:nvPr>
        </p:nvSpPr>
        <p:spPr/>
        <p:txBody>
          <a:bodyPr/>
          <a:lstStyle/>
          <a:p>
            <a:fld id="{706D636C-90A3-4979-BA37-BAB384B22101}" type="slidenum">
              <a:rPr lang="en-US" smtClean="0"/>
              <a:pPr/>
              <a:t>‹#›</a:t>
            </a:fld>
            <a:endParaRPr lang="en-US"/>
          </a:p>
        </p:txBody>
      </p:sp>
    </p:spTree>
    <p:extLst>
      <p:ext uri="{BB962C8B-B14F-4D97-AF65-F5344CB8AC3E}">
        <p14:creationId xmlns:p14="http://schemas.microsoft.com/office/powerpoint/2010/main" val="12723209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Title and Content w circle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
        <p:nvSpPr>
          <p:cNvPr id="7" name="Text Placeholder 6">
            <a:extLst>
              <a:ext uri="{FF2B5EF4-FFF2-40B4-BE49-F238E27FC236}">
                <a16:creationId xmlns:a16="http://schemas.microsoft.com/office/drawing/2014/main" id="{5C6AA843-79FC-E283-D597-16464EFFF12E}"/>
              </a:ext>
            </a:extLst>
          </p:cNvPr>
          <p:cNvSpPr>
            <a:spLocks noGrp="1"/>
          </p:cNvSpPr>
          <p:nvPr>
            <p:ph type="body" sz="quarter" idx="13"/>
          </p:nvPr>
        </p:nvSpPr>
        <p:spPr>
          <a:xfrm>
            <a:off x="6764338" y="1903413"/>
            <a:ext cx="1624012" cy="877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6543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A4A0E-A90A-BA6F-58FC-547FD1DB4A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0ADAA4C-1B4D-F953-E59E-21A6119658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C4A2AFE0-C13C-E4C5-1478-2EC8F67C2F0E}"/>
              </a:ext>
            </a:extLst>
          </p:cNvPr>
          <p:cNvSpPr>
            <a:spLocks noGrp="1"/>
          </p:cNvSpPr>
          <p:nvPr>
            <p:ph type="sldNum" sz="quarter" idx="10"/>
          </p:nvPr>
        </p:nvSpPr>
        <p:spPr/>
        <p:txBody>
          <a:bodyPr/>
          <a:lstStyle/>
          <a:p>
            <a:fld id="{158B7785-F6D6-45F8-833E-07BD84680091}" type="slidenum">
              <a:rPr lang="en-US" smtClean="0"/>
              <a:pPr/>
              <a:t>‹#›</a:t>
            </a:fld>
            <a:endParaRPr lang="en-US"/>
          </a:p>
        </p:txBody>
      </p:sp>
      <p:sp>
        <p:nvSpPr>
          <p:cNvPr id="5" name="Footer Placeholder 4">
            <a:extLst>
              <a:ext uri="{FF2B5EF4-FFF2-40B4-BE49-F238E27FC236}">
                <a16:creationId xmlns:a16="http://schemas.microsoft.com/office/drawing/2014/main" id="{A640E45E-E14C-D16F-B035-2C319CF5EBEE}"/>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8214890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a:t>Enter answering instructions</a:t>
            </a:r>
          </a:p>
          <a:p>
            <a:pPr lvl="1"/>
            <a:r>
              <a:rPr lang="en-US"/>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a:t>Type your possible choices/answers here.</a:t>
            </a:r>
          </a:p>
          <a:p>
            <a:pPr lvl="1"/>
            <a:r>
              <a:rPr lang="en-US"/>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9004246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97872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30165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204952346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384077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3333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687595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8519888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53460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9870894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3211793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Enter title for Speakers / Moderators slide</a:t>
            </a:r>
          </a:p>
        </p:txBody>
      </p:sp>
      <p:sp>
        <p:nvSpPr>
          <p:cNvPr id="3" name="Content Placeholder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4" name="Content Placeholder 3">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5">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8" name="Picture Placeholder 6">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9" name="Picture Placeholder 6">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pic>
        <p:nvPicPr>
          <p:cNvPr id="10" name="Graphic 9">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37959"/>
            <a:ext cx="457200" cy="457200"/>
          </a:xfrm>
          <a:prstGeom prst="rect">
            <a:avLst/>
          </a:prstGeom>
        </p:spPr>
      </p:pic>
    </p:spTree>
    <p:extLst>
      <p:ext uri="{BB962C8B-B14F-4D97-AF65-F5344CB8AC3E}">
        <p14:creationId xmlns:p14="http://schemas.microsoft.com/office/powerpoint/2010/main" val="58433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theme" Target="../theme/theme6.xml"/><Relationship Id="rId1" Type="http://schemas.openxmlformats.org/officeDocument/2006/relationships/slideLayout" Target="../slideLayouts/slideLayout33.xml"/><Relationship Id="rId4" Type="http://schemas.openxmlformats.org/officeDocument/2006/relationships/image" Target="../media/image22.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theme" Target="../theme/theme7.xml"/><Relationship Id="rId1" Type="http://schemas.openxmlformats.org/officeDocument/2006/relationships/slideLayout" Target="../slideLayouts/slideLayout34.xml"/><Relationship Id="rId4" Type="http://schemas.openxmlformats.org/officeDocument/2006/relationships/image" Target="../media/image22.png"/></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Masters/_rels/slideMaster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9.xml"/><Relationship Id="rId1" Type="http://schemas.openxmlformats.org/officeDocument/2006/relationships/slideLayout" Target="../slideLayouts/slideLayout37.xml"/><Relationship Id="rId5" Type="http://schemas.microsoft.com/office/2007/relationships/hdphoto" Target="../media/hdphoto1.wdp"/><Relationship Id="rId4" Type="http://schemas.openxmlformats.org/officeDocument/2006/relationships/image" Target="../media/image2.png"/></Relationships>
</file>

<file path=ppt/slideMasters/_rels/slideMaster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0.xml"/><Relationship Id="rId1" Type="http://schemas.openxmlformats.org/officeDocument/2006/relationships/slideLayout" Target="../slideLayouts/slideLayout38.xml"/><Relationship Id="rId5" Type="http://schemas.microsoft.com/office/2007/relationships/hdphoto" Target="../media/hdphoto1.wdp"/><Relationship Id="rId4" Type="http://schemas.openxmlformats.org/officeDocument/2006/relationships/image" Target="../media/image2.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image" Target="../media/image1.emf"/><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11.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microsoft.com/office/2007/relationships/hdphoto" Target="../media/hdphoto2.wdp"/><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image" Target="../media/image2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16"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12" name="Group 11"/>
          <p:cNvGrpSpPr>
            <a:grpSpLocks noChangeAspect="1"/>
          </p:cNvGrpSpPr>
          <p:nvPr userDrawn="1"/>
        </p:nvGrpSpPr>
        <p:grpSpPr>
          <a:xfrm>
            <a:off x="10697635" y="2924758"/>
            <a:ext cx="1494365"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1228150" y="-1228150"/>
            <a:ext cx="667903" cy="3124204"/>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3">
                    <a:lumMod val="75000"/>
                    <a:lumOff val="25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257799765"/>
      </p:ext>
    </p:extLst>
  </p:cSld>
  <p:clrMap bg1="lt1" tx1="dk1" bg2="lt2" tx2="dk2" accent1="accent1" accent2="accent2" accent3="accent3" accent4="accent4" accent5="accent5" accent6="accent6" hlink="hlink" folHlink="folHlink"/>
  <p:sldLayoutIdLst>
    <p:sldLayoutId id="2147483662" r:id="rId1"/>
  </p:sldLayoutIdLst>
  <p:hf hdr="0" ftr="0" dt="0"/>
  <p:txStyles>
    <p:titleStyle>
      <a:lvl1pPr algn="l" defTabSz="914400" rtl="0" eaLnBrk="1" latinLnBrk="0" hangingPunct="1">
        <a:lnSpc>
          <a:spcPct val="90000"/>
        </a:lnSpc>
        <a:spcBef>
          <a:spcPct val="0"/>
        </a:spcBef>
        <a:buNone/>
        <a:defRPr lang="en-US" sz="3400" b="1" i="0" u="none"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3BC8923-5990-4505-8338-F181A486DCBA}"/>
              </a:ext>
            </a:extLst>
          </p:cNvPr>
          <p:cNvGrpSpPr/>
          <p:nvPr userDrawn="1"/>
        </p:nvGrpSpPr>
        <p:grpSpPr>
          <a:xfrm>
            <a:off x="-1" y="0"/>
            <a:ext cx="12192001" cy="6858000"/>
            <a:chOff x="-1" y="0"/>
            <a:chExt cx="9144001" cy="6858000"/>
          </a:xfrm>
        </p:grpSpPr>
        <p:grpSp>
          <p:nvGrpSpPr>
            <p:cNvPr id="12" name="Group 11"/>
            <p:cNvGrpSpPr>
              <a:grpSpLocks noChangeAspect="1"/>
            </p:cNvGrpSpPr>
            <p:nvPr userDrawn="1"/>
          </p:nvGrpSpPr>
          <p:grpSpPr>
            <a:xfrm>
              <a:off x="8023226" y="2924758"/>
              <a:ext cx="1120774" cy="3933242"/>
              <a:chOff x="8023226" y="2924758"/>
              <a:chExt cx="1120774" cy="3933242"/>
            </a:xfrm>
          </p:grpSpPr>
          <p:sp>
            <p:nvSpPr>
              <p:cNvPr id="13" name="Isosceles Triangle 12"/>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Isosceles Triangle 13"/>
              <p:cNvSpPr/>
              <p:nvPr userDrawn="1"/>
            </p:nvSpPr>
            <p:spPr>
              <a:xfrm>
                <a:off x="8239885" y="3685101"/>
                <a:ext cx="904115" cy="3172899"/>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5" name="Group 14"/>
            <p:cNvGrpSpPr>
              <a:grpSpLocks noChangeAspect="1"/>
            </p:cNvGrpSpPr>
            <p:nvPr userDrawn="1"/>
          </p:nvGrpSpPr>
          <p:grpSpPr>
            <a:xfrm rot="16200000" flipV="1">
              <a:off x="837624" y="-837625"/>
              <a:ext cx="667903" cy="2343153"/>
              <a:chOff x="8023226" y="2924758"/>
              <a:chExt cx="1120774" cy="3933243"/>
            </a:xfrm>
          </p:grpSpPr>
          <p:sp>
            <p:nvSpPr>
              <p:cNvPr id="16" name="Isosceles Triangle 15"/>
              <p:cNvSpPr/>
              <p:nvPr userDrawn="1"/>
            </p:nvSpPr>
            <p:spPr>
              <a:xfrm>
                <a:off x="8023226" y="2924758"/>
                <a:ext cx="1120774" cy="3933242"/>
              </a:xfrm>
              <a:prstGeom prst="triangle">
                <a:avLst>
                  <a:gd name="adj" fmla="val 100000"/>
                </a:avLst>
              </a:prstGeom>
              <a:solidFill>
                <a:schemeClr val="tx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7" name="Isosceles Triangle 16"/>
              <p:cNvSpPr/>
              <p:nvPr userDrawn="1"/>
            </p:nvSpPr>
            <p:spPr>
              <a:xfrm>
                <a:off x="8314926" y="3948449"/>
                <a:ext cx="829074" cy="2909552"/>
              </a:xfrm>
              <a:prstGeom prst="triangle">
                <a:avLst>
                  <a:gd name="adj" fmla="val 100000"/>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pic>
        <p:nvPicPr>
          <p:cNvPr id="18" name="Picture 17"/>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044396" y="6332817"/>
            <a:ext cx="1587521" cy="402184"/>
          </a:xfrm>
          <a:prstGeom prst="rect">
            <a:avLst/>
          </a:prstGeom>
        </p:spPr>
      </p:pic>
      <p:sp>
        <p:nvSpPr>
          <p:cNvPr id="2" name="Title Placeholder 1"/>
          <p:cNvSpPr>
            <a:spLocks noGrp="1"/>
          </p:cNvSpPr>
          <p:nvPr>
            <p:ph type="title"/>
          </p:nvPr>
        </p:nvSpPr>
        <p:spPr>
          <a:xfrm>
            <a:off x="838200" y="365126"/>
            <a:ext cx="10607040" cy="105156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38200" y="1770615"/>
            <a:ext cx="10607040" cy="440634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480432" y="6424485"/>
            <a:ext cx="2520867" cy="228857"/>
          </a:xfrm>
          <a:prstGeom prst="rect">
            <a:avLst/>
          </a:prstGeom>
        </p:spPr>
      </p:pic>
      <p:sp>
        <p:nvSpPr>
          <p:cNvPr id="4" name="Slide Number Placeholder 3"/>
          <p:cNvSpPr>
            <a:spLocks noGrp="1"/>
          </p:cNvSpPr>
          <p:nvPr>
            <p:ph type="sldNum" sz="quarter" idx="4"/>
          </p:nvPr>
        </p:nvSpPr>
        <p:spPr>
          <a:xfrm>
            <a:off x="10248144" y="6356351"/>
            <a:ext cx="1703312" cy="365125"/>
          </a:xfrm>
          <a:prstGeom prst="rect">
            <a:avLst/>
          </a:prstGeom>
        </p:spPr>
        <p:txBody>
          <a:bodyPr vert="horz" lIns="91440" tIns="45720" rIns="91440" bIns="45720" rtlCol="0" anchor="ctr"/>
          <a:lstStyle>
            <a:lvl1pPr algn="r">
              <a:defRPr sz="1400">
                <a:solidFill>
                  <a:schemeClr val="accent1">
                    <a:lumMod val="40000"/>
                    <a:lumOff val="60000"/>
                  </a:schemeClr>
                </a:solidFill>
              </a:defRPr>
            </a:lvl1pPr>
          </a:lstStyle>
          <a:p>
            <a:fld id="{706D636C-90A3-4979-BA37-BAB384B22101}" type="slidenum">
              <a:rPr lang="en-US" smtClean="0"/>
              <a:pPr/>
              <a:t>‹#›</a:t>
            </a:fld>
            <a:endParaRPr lang="en-US"/>
          </a:p>
        </p:txBody>
      </p:sp>
    </p:spTree>
    <p:extLst>
      <p:ext uri="{BB962C8B-B14F-4D97-AF65-F5344CB8AC3E}">
        <p14:creationId xmlns:p14="http://schemas.microsoft.com/office/powerpoint/2010/main" val="1584901017"/>
      </p:ext>
    </p:extLst>
  </p:cSld>
  <p:clrMap bg1="lt1" tx1="dk1" bg2="lt2" tx2="dk2" accent1="accent1" accent2="accent2" accent3="accent3" accent4="accent4" accent5="accent5" accent6="accent6" hlink="hlink" folHlink="folHlink"/>
  <p:sldLayoutIdLst>
    <p:sldLayoutId id="2147483763" r:id="rId1"/>
  </p:sldLayoutIdLst>
  <p:hf hdr="0" ftr="0" dt="0"/>
  <p:txStyles>
    <p:titleStyle>
      <a:lvl1pPr algn="l" defTabSz="914400" rtl="0" eaLnBrk="1" latinLnBrk="0" hangingPunct="1">
        <a:lnSpc>
          <a:spcPct val="90000"/>
        </a:lnSpc>
        <a:spcBef>
          <a:spcPct val="0"/>
        </a:spcBef>
        <a:buNone/>
        <a:defRPr lang="en-US" sz="3400" b="1" kern="1200" dirty="0">
          <a:gradFill>
            <a:gsLst>
              <a:gs pos="58000">
                <a:schemeClr val="accent6">
                  <a:lumMod val="75000"/>
                </a:schemeClr>
              </a:gs>
              <a:gs pos="100000">
                <a:schemeClr val="accent1"/>
              </a:gs>
              <a:gs pos="19000">
                <a:schemeClr val="accent1">
                  <a:lumMod val="75000"/>
                </a:schemeClr>
              </a:gs>
              <a:gs pos="46885">
                <a:schemeClr val="accent1"/>
              </a:gs>
              <a:gs pos="59000">
                <a:schemeClr val="accent1">
                  <a:lumMod val="70000"/>
                </a:schemeClr>
              </a:gs>
            </a:gsLst>
            <a:lin ang="5400000" scaled="1"/>
          </a:gradFill>
          <a:effectLst>
            <a:innerShdw blurRad="101600" dist="50800" dir="18900000">
              <a:schemeClr val="accent1">
                <a:lumMod val="50000"/>
                <a:alpha val="70000"/>
              </a:schemeClr>
            </a:innerShdw>
          </a:effectLst>
          <a:latin typeface="+mj-lt"/>
          <a:ea typeface="+mj-ea"/>
          <a:cs typeface="+mj-cs"/>
        </a:defRPr>
      </a:lvl1pPr>
    </p:titleStyle>
    <p:bodyStyle>
      <a:lvl1pPr marL="274320" indent="-274320" algn="l" defTabSz="914400" rtl="0" eaLnBrk="1" latinLnBrk="0" hangingPunct="1">
        <a:lnSpc>
          <a:spcPct val="90000"/>
        </a:lnSpc>
        <a:spcBef>
          <a:spcPts val="1800"/>
        </a:spcBef>
        <a:buClr>
          <a:schemeClr val="accent2"/>
        </a:buClr>
        <a:buFont typeface="Wingdings 2" panose="05020102010507070707" pitchFamily="18"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800"/>
        </a:spcBef>
        <a:buClr>
          <a:schemeClr val="bg1">
            <a:lumMod val="65000"/>
          </a:schemeClr>
        </a:buClr>
        <a:buFont typeface="Wingdings 3" panose="05040102010807070707" pitchFamily="18" charset="2"/>
        <a:buChar char="}"/>
        <a:defRPr sz="2400" kern="1200">
          <a:solidFill>
            <a:schemeClr val="accent3">
              <a:lumMod val="90000"/>
              <a:lumOff val="10000"/>
            </a:schemeClr>
          </a:solidFill>
          <a:latin typeface="+mn-lt"/>
          <a:ea typeface="+mn-ea"/>
          <a:cs typeface="+mn-cs"/>
        </a:defRPr>
      </a:lvl2pPr>
      <a:lvl3pPr marL="1097280" indent="-182880" algn="l" defTabSz="914400" rtl="0" eaLnBrk="1" latinLnBrk="0" hangingPunct="1">
        <a:lnSpc>
          <a:spcPct val="90000"/>
        </a:lnSpc>
        <a:spcBef>
          <a:spcPts val="600"/>
        </a:spcBef>
        <a:buClr>
          <a:schemeClr val="accent1"/>
        </a:buClr>
        <a:buFont typeface="Wingdings 3" panose="05040102010807070707" pitchFamily="18" charset="2"/>
        <a:buChar char="ê"/>
        <a:defRPr sz="2000" kern="1200">
          <a:solidFill>
            <a:schemeClr val="accent3">
              <a:lumMod val="90000"/>
              <a:lumOff val="10000"/>
            </a:schemeClr>
          </a:solidFill>
          <a:latin typeface="+mn-lt"/>
          <a:ea typeface="+mn-ea"/>
          <a:cs typeface="+mn-cs"/>
        </a:defRPr>
      </a:lvl3pPr>
      <a:lvl4pPr marL="1554480" indent="-182880" algn="l" defTabSz="914400" rtl="0" eaLnBrk="1" latinLnBrk="0" hangingPunct="1">
        <a:lnSpc>
          <a:spcPct val="90000"/>
        </a:lnSpc>
        <a:spcBef>
          <a:spcPts val="500"/>
        </a:spcBef>
        <a:buClr>
          <a:schemeClr val="accent5"/>
        </a:buClr>
        <a:buFont typeface="Wingdings 3" panose="05040102010807070707" pitchFamily="18" charset="2"/>
        <a:buChar char="ê"/>
        <a:defRPr sz="1800" kern="1200">
          <a:solidFill>
            <a:schemeClr val="accent3">
              <a:lumMod val="90000"/>
              <a:lumOff val="10000"/>
            </a:schemeClr>
          </a:solidFill>
          <a:latin typeface="+mn-lt"/>
          <a:ea typeface="+mn-ea"/>
          <a:cs typeface="+mn-cs"/>
        </a:defRPr>
      </a:lvl4pPr>
      <a:lvl5pPr marL="2011680" indent="-182880" algn="l" defTabSz="914400" rtl="0" eaLnBrk="1" latinLnBrk="0" hangingPunct="1">
        <a:lnSpc>
          <a:spcPct val="90000"/>
        </a:lnSpc>
        <a:spcBef>
          <a:spcPts val="500"/>
        </a:spcBef>
        <a:buFont typeface="Wingdings 3" panose="05040102010807070707" pitchFamily="18" charset="2"/>
        <a:buChar char="ê"/>
        <a:defRPr sz="1800" kern="1200">
          <a:solidFill>
            <a:schemeClr val="accent3">
              <a:lumMod val="90000"/>
              <a:lumOff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18" r:id="rId1"/>
    <p:sldLayoutId id="2147483762" r:id="rId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hqprint">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764" r:id="rId1"/>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4" cstate="hqprint">
            <a:alphaModFix amt="70000"/>
            <a:extLst>
              <a:ext uri="{BEBA8EAE-BF5A-486C-A8C5-ECC9F3942E4B}">
                <a14:imgProps xmlns:a14="http://schemas.microsoft.com/office/drawing/2010/main">
                  <a14:imgLayer r:embed="rId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214898971"/>
      </p:ext>
    </p:extLst>
  </p:cSld>
  <p:clrMap bg1="lt1" tx1="dk1" bg2="lt2" tx2="dk2" accent1="accent1" accent2="accent2" accent3="accent3" accent4="accent4" accent5="accent5" accent6="accent6" hlink="hlink" folHlink="folHlink"/>
  <p:sldLayoutIdLst>
    <p:sldLayoutId id="2147483745" r:id="rId1"/>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9658284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ecfr.gov/current/title-20/chapter-V/part-677/section-677.150"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3.xml"/><Relationship Id="rId1" Type="http://schemas.openxmlformats.org/officeDocument/2006/relationships/slideLayout" Target="../slideLayouts/slideLayout36.xml"/><Relationship Id="rId4" Type="http://schemas.openxmlformats.org/officeDocument/2006/relationships/hyperlink" Target="https://dwg.workforcegps.org/resources/2022/06/01/19/15/DWG-Performance-Reporting-WORC-Round-4"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WORC@dol.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enuwine.Hannah.R@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4A09107-6F71-C662-515F-941B0C1CE8BD}"/>
              </a:ext>
              <a:ext uri="{C183D7F6-B498-43B3-948B-1728B52AA6E4}">
                <adec:decorative xmlns:adec="http://schemas.microsoft.com/office/drawing/2017/decorative" val="1"/>
              </a:ext>
            </a:extLst>
          </p:cNvPr>
          <p:cNvPicPr>
            <a:picLocks noChangeAspect="1"/>
          </p:cNvPicPr>
          <p:nvPr/>
        </p:nvPicPr>
        <p:blipFill rotWithShape="1">
          <a:blip r:embed="rId3">
            <a:alphaModFix amt="25000"/>
            <a:extLst>
              <a:ext uri="{BEBA8EAE-BF5A-486C-A8C5-ECC9F3942E4B}">
                <a14:imgProps xmlns:a14="http://schemas.microsoft.com/office/drawing/2010/main">
                  <a14:imgLayer r:embed="rId4">
                    <a14:imgEffect>
                      <a14:artisticTexturizer trans="81000"/>
                    </a14:imgEffect>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13712" r="-1" b="1997"/>
          <a:stretch/>
        </p:blipFill>
        <p:spPr>
          <a:xfrm>
            <a:off x="20" y="10"/>
            <a:ext cx="12188930" cy="6857990"/>
          </a:xfrm>
          <a:prstGeom prst="rect">
            <a:avLst/>
          </a:prstGeom>
          <a:effectLst>
            <a:outerShdw blurRad="50800" dist="50800" dir="5400000" algn="ctr" rotWithShape="0">
              <a:srgbClr val="000000">
                <a:alpha val="0"/>
              </a:srgbClr>
            </a:outerShdw>
          </a:effectLst>
        </p:spPr>
      </p:pic>
      <p:sp>
        <p:nvSpPr>
          <p:cNvPr id="5" name="Title 4">
            <a:extLst>
              <a:ext uri="{FF2B5EF4-FFF2-40B4-BE49-F238E27FC236}">
                <a16:creationId xmlns:a16="http://schemas.microsoft.com/office/drawing/2014/main" id="{D3DB1F55-D6D6-01CD-5337-8298C3DCC810}"/>
              </a:ext>
            </a:extLst>
          </p:cNvPr>
          <p:cNvSpPr>
            <a:spLocks noGrp="1"/>
          </p:cNvSpPr>
          <p:nvPr>
            <p:ph type="ctrTitle"/>
          </p:nvPr>
        </p:nvSpPr>
        <p:spPr>
          <a:xfrm>
            <a:off x="1524000" y="1122363"/>
            <a:ext cx="9144000" cy="3063240"/>
          </a:xfrm>
        </p:spPr>
        <p:txBody>
          <a:bodyPr>
            <a:normAutofit/>
          </a:bodyPr>
          <a:lstStyle/>
          <a:p>
            <a:r>
              <a:rPr lang="en-US" sz="5600">
                <a:solidFill>
                  <a:schemeClr val="bg1"/>
                </a:solidFill>
              </a:rPr>
              <a:t>Reporting Mini-Refresher: </a:t>
            </a:r>
            <a:br>
              <a:rPr lang="en-US" sz="5600">
                <a:solidFill>
                  <a:schemeClr val="bg1"/>
                </a:solidFill>
              </a:rPr>
            </a:br>
            <a:r>
              <a:rPr lang="en-US" sz="5600" b="0">
                <a:solidFill>
                  <a:schemeClr val="bg1"/>
                </a:solidFill>
              </a:rPr>
              <a:t>WIPS Tips</a:t>
            </a:r>
          </a:p>
        </p:txBody>
      </p:sp>
      <p:sp>
        <p:nvSpPr>
          <p:cNvPr id="6" name="Subtitle 5">
            <a:extLst>
              <a:ext uri="{FF2B5EF4-FFF2-40B4-BE49-F238E27FC236}">
                <a16:creationId xmlns:a16="http://schemas.microsoft.com/office/drawing/2014/main" id="{598BEB77-3236-A31A-9F11-C9D246624DB0}"/>
              </a:ext>
            </a:extLst>
          </p:cNvPr>
          <p:cNvSpPr>
            <a:spLocks noGrp="1"/>
          </p:cNvSpPr>
          <p:nvPr>
            <p:ph type="subTitle" idx="1"/>
          </p:nvPr>
        </p:nvSpPr>
        <p:spPr>
          <a:xfrm>
            <a:off x="1527048" y="4599432"/>
            <a:ext cx="9144000" cy="1536192"/>
          </a:xfrm>
        </p:spPr>
        <p:txBody>
          <a:bodyPr>
            <a:normAutofit/>
          </a:bodyPr>
          <a:lstStyle/>
          <a:p>
            <a:r>
              <a:rPr lang="en-US">
                <a:solidFill>
                  <a:schemeClr val="bg1"/>
                </a:solidFill>
              </a:rPr>
              <a:t>Quarter Ending March 31, 2026</a:t>
            </a:r>
          </a:p>
        </p:txBody>
      </p:sp>
      <p:sp>
        <p:nvSpPr>
          <p:cNvPr id="5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60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7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General Announcements &amp; Reminders</a:t>
            </a:r>
          </a:p>
        </p:txBody>
      </p:sp>
      <p:sp>
        <p:nvSpPr>
          <p:cNvPr id="5" name="Content Placeholder 4">
            <a:extLst>
              <a:ext uri="{FF2B5EF4-FFF2-40B4-BE49-F238E27FC236}">
                <a16:creationId xmlns:a16="http://schemas.microsoft.com/office/drawing/2014/main" id="{926C8CB3-5BD8-6AC8-8799-396986A64C54}"/>
              </a:ext>
            </a:extLst>
          </p:cNvPr>
          <p:cNvSpPr>
            <a:spLocks noGrp="1"/>
          </p:cNvSpPr>
          <p:nvPr>
            <p:ph idx="1"/>
          </p:nvPr>
        </p:nvSpPr>
        <p:spPr>
          <a:xfrm>
            <a:off x="826477" y="1705708"/>
            <a:ext cx="10589143" cy="4803427"/>
          </a:xfrm>
        </p:spPr>
        <p:txBody>
          <a:bodyPr>
            <a:normAutofit lnSpcReduction="10000"/>
          </a:bodyPr>
          <a:lstStyle/>
          <a:p>
            <a:r>
              <a:rPr lang="en-US"/>
              <a:t>Keep using the Demo 2021 Participant Individual Record Layout (PIRL) </a:t>
            </a:r>
          </a:p>
          <a:p>
            <a:r>
              <a:rPr lang="en-US"/>
              <a:t>The Program Office has started to do data quality checks, so you may get an email from us if we see what seems to be an anomaly in your data trends.</a:t>
            </a:r>
          </a:p>
          <a:p>
            <a:r>
              <a:rPr lang="en-US"/>
              <a:t>Quarterly Performance Reports (QPRs) are cumulative quarter to quarter</a:t>
            </a:r>
          </a:p>
          <a:p>
            <a:r>
              <a:rPr lang="en-US"/>
              <a:t>Every section of the Quarterly Narrative Report (QNR) needs to be filled out </a:t>
            </a:r>
          </a:p>
          <a:p>
            <a:pPr lvl="1"/>
            <a:r>
              <a:rPr lang="en-US"/>
              <a:t>You may optionally attach a copy of your QNR, as long as you also report the information directly into the QNR text boxes in WIPS. </a:t>
            </a:r>
          </a:p>
          <a:p>
            <a:pPr lvl="1"/>
            <a:r>
              <a:rPr lang="en-US"/>
              <a:t>If a section is not applicable or you have nothing to report in that section, please put something to indicate that like "N/A" or "No information to report." </a:t>
            </a:r>
          </a:p>
          <a:p>
            <a:pPr lvl="1"/>
            <a:r>
              <a:rPr lang="en-US"/>
              <a:t>Each section has a character limit of 2,000 characters.</a:t>
            </a:r>
          </a:p>
          <a:p>
            <a:pPr lvl="1"/>
            <a:endParaRPr lang="en-US"/>
          </a:p>
          <a:p>
            <a:endParaRPr lang="en-US"/>
          </a:p>
        </p:txBody>
      </p:sp>
      <p:sp>
        <p:nvSpPr>
          <p:cNvPr id="2" name="Slide Number Placeholder 1">
            <a:extLst>
              <a:ext uri="{FF2B5EF4-FFF2-40B4-BE49-F238E27FC236}">
                <a16:creationId xmlns:a16="http://schemas.microsoft.com/office/drawing/2014/main" id="{1E0339F7-AD1E-5FDA-2562-16C17DDC13D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2</a:t>
            </a:fld>
            <a:endParaRPr lang="en-US" sz="1100">
              <a:solidFill>
                <a:schemeClr val="tx1">
                  <a:lumMod val="50000"/>
                  <a:lumOff val="50000"/>
                </a:schemeClr>
              </a:solidFill>
            </a:endParaRPr>
          </a:p>
        </p:txBody>
      </p:sp>
    </p:spTree>
    <p:extLst>
      <p:ext uri="{BB962C8B-B14F-4D97-AF65-F5344CB8AC3E}">
        <p14:creationId xmlns:p14="http://schemas.microsoft.com/office/powerpoint/2010/main" val="3103379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1A7B64-41DC-1254-09B7-D72B3AD3C3C6}"/>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D90CF7D7-DE8C-55BE-9654-21B568FF4A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39DB72B8-6F05-F5CC-8F93-2CAA1CDA9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24C9BC41-E41C-5199-0C3F-E6D3379EE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CA018971-DEF2-25E5-1570-E4645F4D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F55DD82-E449-FEFB-4DE4-D654FA9B4C7D}"/>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#1: How to Keep Leading Zeroes</a:t>
            </a:r>
          </a:p>
        </p:txBody>
      </p:sp>
      <p:sp>
        <p:nvSpPr>
          <p:cNvPr id="5" name="Content Placeholder 4">
            <a:extLst>
              <a:ext uri="{FF2B5EF4-FFF2-40B4-BE49-F238E27FC236}">
                <a16:creationId xmlns:a16="http://schemas.microsoft.com/office/drawing/2014/main" id="{C4F0FB68-31C7-277D-8F43-332604D13603}"/>
              </a:ext>
            </a:extLst>
          </p:cNvPr>
          <p:cNvSpPr>
            <a:spLocks noGrp="1"/>
          </p:cNvSpPr>
          <p:nvPr>
            <p:ph idx="1"/>
          </p:nvPr>
        </p:nvSpPr>
        <p:spPr>
          <a:xfrm>
            <a:off x="984738" y="1668497"/>
            <a:ext cx="10199077" cy="3888241"/>
          </a:xfrm>
        </p:spPr>
        <p:txBody>
          <a:bodyPr>
            <a:normAutofit/>
          </a:bodyPr>
          <a:lstStyle/>
          <a:p>
            <a:r>
              <a:rPr lang="en-US"/>
              <a:t>For SSNs or county codes, the number may start with a leading zero. Excel may not store that zero, which can cause errors when you submit to WIPS.</a:t>
            </a:r>
          </a:p>
          <a:p>
            <a:r>
              <a:rPr lang="en-US"/>
              <a:t>To fix, format the cell(s) as text, by highlighting relevant cells and choosing “Text” under the Formatting drop down.</a:t>
            </a:r>
          </a:p>
          <a:p>
            <a:endParaRPr lang="en-US"/>
          </a:p>
          <a:p>
            <a:endParaRPr lang="en-US"/>
          </a:p>
        </p:txBody>
      </p:sp>
      <p:sp>
        <p:nvSpPr>
          <p:cNvPr id="2" name="Slide Number Placeholder 1">
            <a:extLst>
              <a:ext uri="{FF2B5EF4-FFF2-40B4-BE49-F238E27FC236}">
                <a16:creationId xmlns:a16="http://schemas.microsoft.com/office/drawing/2014/main" id="{B218C79D-A393-2837-6410-CB61468131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3</a:t>
            </a:fld>
            <a:endParaRPr lang="en-US" sz="1100">
              <a:solidFill>
                <a:schemeClr val="tx1">
                  <a:lumMod val="50000"/>
                  <a:lumOff val="50000"/>
                </a:schemeClr>
              </a:solidFill>
            </a:endParaRPr>
          </a:p>
        </p:txBody>
      </p:sp>
    </p:spTree>
    <p:extLst>
      <p:ext uri="{BB962C8B-B14F-4D97-AF65-F5344CB8AC3E}">
        <p14:creationId xmlns:p14="http://schemas.microsoft.com/office/powerpoint/2010/main" val="39475132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74D9A6-A470-65C6-1A49-FBD3379B83B5}"/>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91C08B85-6917-C5FF-4C12-B34A5AFBA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C2ECDCF9-A98A-7C96-3247-829FF6B6A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76D0428A-FE57-1985-DA7E-E062941A0A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A62A8ABD-E11A-390B-E393-85921ABA76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7226260-F02A-BAF2-44E5-FBB0CDE992D8}"/>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#1: Screenshots</a:t>
            </a:r>
          </a:p>
        </p:txBody>
      </p:sp>
      <p:pic>
        <p:nvPicPr>
          <p:cNvPr id="8" name="Picture 7">
            <a:extLst>
              <a:ext uri="{FF2B5EF4-FFF2-40B4-BE49-F238E27FC236}">
                <a16:creationId xmlns:a16="http://schemas.microsoft.com/office/drawing/2014/main" id="{82D59B84-B371-7F65-DC9F-2249531C980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3196" y="1643982"/>
            <a:ext cx="6782747" cy="2857899"/>
          </a:xfrm>
          <a:prstGeom prst="rect">
            <a:avLst/>
          </a:prstGeom>
        </p:spPr>
      </p:pic>
      <p:pic>
        <p:nvPicPr>
          <p:cNvPr id="10" name="Picture 9">
            <a:extLst>
              <a:ext uri="{FF2B5EF4-FFF2-40B4-BE49-F238E27FC236}">
                <a16:creationId xmlns:a16="http://schemas.microsoft.com/office/drawing/2014/main" id="{14BC3E2A-4BFE-8D80-C165-5D3EC62FDC4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269138" y="1643982"/>
            <a:ext cx="4551508" cy="4865153"/>
          </a:xfrm>
          <a:prstGeom prst="rect">
            <a:avLst/>
          </a:prstGeom>
        </p:spPr>
      </p:pic>
      <p:sp>
        <p:nvSpPr>
          <p:cNvPr id="4" name="TextBox 3">
            <a:extLst>
              <a:ext uri="{FF2B5EF4-FFF2-40B4-BE49-F238E27FC236}">
                <a16:creationId xmlns:a16="http://schemas.microsoft.com/office/drawing/2014/main" id="{EA16DA7C-C133-0CB9-E733-520055852CEC}"/>
              </a:ext>
            </a:extLst>
          </p:cNvPr>
          <p:cNvSpPr txBox="1"/>
          <p:nvPr/>
        </p:nvSpPr>
        <p:spPr>
          <a:xfrm>
            <a:off x="622852" y="4068417"/>
            <a:ext cx="6403091" cy="923330"/>
          </a:xfrm>
          <a:prstGeom prst="rect">
            <a:avLst/>
          </a:prstGeom>
          <a:noFill/>
        </p:spPr>
        <p:txBody>
          <a:bodyPr wrap="square" rtlCol="0">
            <a:spAutoFit/>
          </a:bodyPr>
          <a:lstStyle/>
          <a:p>
            <a:r>
              <a:rPr lang="en-US" dirty="0"/>
              <a:t>To change a column's format in Excel, click the column letter to select it, then use the dropdown menu in the "Number" group on the Home tab to select the format “Tex.”</a:t>
            </a:r>
          </a:p>
        </p:txBody>
      </p:sp>
      <p:sp>
        <p:nvSpPr>
          <p:cNvPr id="2" name="Slide Number Placeholder 1">
            <a:extLst>
              <a:ext uri="{FF2B5EF4-FFF2-40B4-BE49-F238E27FC236}">
                <a16:creationId xmlns:a16="http://schemas.microsoft.com/office/drawing/2014/main" id="{1B768DD0-A28E-D498-5AA1-EF013D0BA2A8}"/>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4</a:t>
            </a:fld>
            <a:endParaRPr lang="en-US" sz="1100">
              <a:solidFill>
                <a:schemeClr val="tx1">
                  <a:lumMod val="50000"/>
                  <a:lumOff val="50000"/>
                </a:schemeClr>
              </a:solidFill>
            </a:endParaRPr>
          </a:p>
        </p:txBody>
      </p:sp>
    </p:spTree>
    <p:extLst>
      <p:ext uri="{BB962C8B-B14F-4D97-AF65-F5344CB8AC3E}">
        <p14:creationId xmlns:p14="http://schemas.microsoft.com/office/powerpoint/2010/main" val="1687730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E9862B-F725-9713-4F0E-0D218DC2A7D4}"/>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07A8BFE1-A75F-C218-1A86-6E1AB99AF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5ABF7EE8-831B-F18D-46D7-123FDBD15F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F2990F93-24D1-0A8B-3559-6D21B170D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EF0649C0-7FCD-A131-6C50-8B64A3DCD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B266409-4CA6-4F21-9311-4CBF1B6589A0}"/>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#2: Column Error</a:t>
            </a:r>
          </a:p>
        </p:txBody>
      </p:sp>
      <p:sp>
        <p:nvSpPr>
          <p:cNvPr id="5" name="Content Placeholder 4">
            <a:extLst>
              <a:ext uri="{FF2B5EF4-FFF2-40B4-BE49-F238E27FC236}">
                <a16:creationId xmlns:a16="http://schemas.microsoft.com/office/drawing/2014/main" id="{AF8F269F-E1AC-954C-B133-57BED8A5884C}"/>
              </a:ext>
            </a:extLst>
          </p:cNvPr>
          <p:cNvSpPr>
            <a:spLocks noGrp="1"/>
          </p:cNvSpPr>
          <p:nvPr>
            <p:ph idx="1"/>
          </p:nvPr>
        </p:nvSpPr>
        <p:spPr>
          <a:xfrm>
            <a:off x="984738" y="1668497"/>
            <a:ext cx="10199077" cy="4787167"/>
          </a:xfrm>
        </p:spPr>
        <p:txBody>
          <a:bodyPr>
            <a:normAutofit/>
          </a:bodyPr>
          <a:lstStyle/>
          <a:p>
            <a:r>
              <a:rPr lang="en-US"/>
              <a:t>The current 2021 Demo Grant PIRL has 136 data elements and requires 136 columns to be in your data file. </a:t>
            </a:r>
          </a:p>
          <a:p>
            <a:r>
              <a:rPr lang="en-US"/>
              <a:t>When one or more data elements at the end of the Demo PIRL are left blank in your data file, the empty columns may not be recognized when you convert your Excel document to a .csv or .txt file. </a:t>
            </a:r>
          </a:p>
          <a:p>
            <a:r>
              <a:rPr lang="en-US"/>
              <a:t>Your last column will be DE 2700 (Social Security Number) in Column EF. </a:t>
            </a:r>
          </a:p>
          <a:p>
            <a:r>
              <a:rPr lang="en-US"/>
              <a:t>To fix, add </a:t>
            </a:r>
            <a:r>
              <a:rPr lang="en-US" b="1"/>
              <a:t>borders</a:t>
            </a:r>
            <a:r>
              <a:rPr lang="en-US"/>
              <a:t> to your columns in your Excel sheet. The borders result in the recognition of blank columns when you convert your file. </a:t>
            </a:r>
            <a:r>
              <a:rPr lang="en-US" b="1"/>
              <a:t>Do not add borders to extra rows or columns.</a:t>
            </a:r>
            <a:r>
              <a:rPr lang="en-US"/>
              <a:t>  </a:t>
            </a:r>
          </a:p>
          <a:p>
            <a:endParaRPr lang="en-US"/>
          </a:p>
          <a:p>
            <a:endParaRPr lang="en-US"/>
          </a:p>
        </p:txBody>
      </p:sp>
      <p:sp>
        <p:nvSpPr>
          <p:cNvPr id="2" name="Slide Number Placeholder 1">
            <a:extLst>
              <a:ext uri="{FF2B5EF4-FFF2-40B4-BE49-F238E27FC236}">
                <a16:creationId xmlns:a16="http://schemas.microsoft.com/office/drawing/2014/main" id="{8E5E763F-4A88-3174-7434-9167B2F84D8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5</a:t>
            </a:fld>
            <a:endParaRPr lang="en-US" sz="1100">
              <a:solidFill>
                <a:schemeClr val="tx1">
                  <a:lumMod val="50000"/>
                  <a:lumOff val="50000"/>
                </a:schemeClr>
              </a:solidFill>
            </a:endParaRPr>
          </a:p>
        </p:txBody>
      </p:sp>
    </p:spTree>
    <p:extLst>
      <p:ext uri="{BB962C8B-B14F-4D97-AF65-F5344CB8AC3E}">
        <p14:creationId xmlns:p14="http://schemas.microsoft.com/office/powerpoint/2010/main" val="4206582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8836A9-C863-7297-2CFE-E9AE5BF79D7A}"/>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4BF59BA5-AD35-555D-314E-BF3A4327C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C91D5306-878C-4FDA-FC17-A510D649E9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0264D616-69A2-2B39-6A07-8B33B1D539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78D94A94-6A1D-4F90-E932-77A17B96E8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C52E9CA-BEFC-0FC1-6F8B-54A90452DFF0}"/>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#2: Screenshots</a:t>
            </a:r>
          </a:p>
        </p:txBody>
      </p:sp>
      <p:pic>
        <p:nvPicPr>
          <p:cNvPr id="1030" name="Picture 6">
            <a:extLst>
              <a:ext uri="{FF2B5EF4-FFF2-40B4-BE49-F238E27FC236}">
                <a16:creationId xmlns:a16="http://schemas.microsoft.com/office/drawing/2014/main" id="{E597B663-8319-0CCE-56AF-622AADAEB01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462" y="1645860"/>
            <a:ext cx="3780692" cy="25708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2BFA9875-4783-0B52-5FF8-84812CD2E132}"/>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71615" y="3611869"/>
            <a:ext cx="7914484" cy="289726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CFF3D1D-317F-BB65-48B8-CD524DBB27FE}"/>
              </a:ext>
            </a:extLst>
          </p:cNvPr>
          <p:cNvSpPr txBox="1"/>
          <p:nvPr/>
        </p:nvSpPr>
        <p:spPr>
          <a:xfrm>
            <a:off x="4367076" y="1750387"/>
            <a:ext cx="6561799" cy="1200329"/>
          </a:xfrm>
          <a:prstGeom prst="rect">
            <a:avLst/>
          </a:prstGeom>
          <a:noFill/>
        </p:spPr>
        <p:txBody>
          <a:bodyPr wrap="square" rtlCol="0">
            <a:spAutoFit/>
          </a:bodyPr>
          <a:lstStyle/>
          <a:p>
            <a:r>
              <a:rPr lang="en-US" sz="2400" dirty="0"/>
              <a:t>To add borders in Excel, select your cells and use the Borders dropdown in the Home tab to "All Borders". </a:t>
            </a:r>
          </a:p>
        </p:txBody>
      </p:sp>
      <p:sp>
        <p:nvSpPr>
          <p:cNvPr id="2" name="Slide Number Placeholder 1">
            <a:extLst>
              <a:ext uri="{FF2B5EF4-FFF2-40B4-BE49-F238E27FC236}">
                <a16:creationId xmlns:a16="http://schemas.microsoft.com/office/drawing/2014/main" id="{2A47BF05-1D33-55A4-7B0E-655757FA421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6</a:t>
            </a:fld>
            <a:endParaRPr lang="en-US" sz="1100">
              <a:solidFill>
                <a:schemeClr val="tx1">
                  <a:lumMod val="50000"/>
                  <a:lumOff val="50000"/>
                </a:schemeClr>
              </a:solidFill>
            </a:endParaRPr>
          </a:p>
        </p:txBody>
      </p:sp>
    </p:spTree>
    <p:extLst>
      <p:ext uri="{BB962C8B-B14F-4D97-AF65-F5344CB8AC3E}">
        <p14:creationId xmlns:p14="http://schemas.microsoft.com/office/powerpoint/2010/main" val="999139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C046D09-108E-AF1B-7F6E-A3CF78486EE1}"/>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714D43A-FAFE-A3DE-639C-F8EF53817F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4C96844-2632-AB60-A7DB-EA24C8A82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799024F4-CAB7-DCCD-CC03-55B7D64078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BBEE8CEC-5F8B-EDD2-A333-79FE1AE625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91E7402-C789-3888-F243-FF346F948CE3}"/>
              </a:ext>
            </a:extLst>
          </p:cNvPr>
          <p:cNvSpPr>
            <a:spLocks noGrp="1"/>
          </p:cNvSpPr>
          <p:nvPr>
            <p:ph type="title"/>
          </p:nvPr>
        </p:nvSpPr>
        <p:spPr>
          <a:xfrm>
            <a:off x="404447" y="348865"/>
            <a:ext cx="11570676" cy="877729"/>
          </a:xfrm>
        </p:spPr>
        <p:txBody>
          <a:bodyPr vert="horz" lIns="91440" tIns="45720" rIns="91440" bIns="45720" rtlCol="0" anchor="ctr">
            <a:normAutofit fontScale="90000"/>
          </a:bodyPr>
          <a:lstStyle/>
          <a:p>
            <a:r>
              <a:rPr lang="en-US" sz="4000" kern="1200">
                <a:solidFill>
                  <a:srgbClr val="FFFFFF"/>
                </a:solidFill>
                <a:latin typeface="+mj-lt"/>
                <a:ea typeface="+mj-ea"/>
                <a:cs typeface="+mj-cs"/>
              </a:rPr>
              <a:t>WIPS TIP #3: </a:t>
            </a:r>
            <a:r>
              <a:rPr lang="en-US" sz="4400" kern="1200">
                <a:solidFill>
                  <a:srgbClr val="FFFFFF"/>
                </a:solidFill>
                <a:latin typeface="+mj-lt"/>
                <a:ea typeface="+mj-ea"/>
                <a:cs typeface="+mj-cs"/>
              </a:rPr>
              <a:t>Program</a:t>
            </a:r>
            <a:r>
              <a:rPr lang="en-US" sz="4000" kern="1200">
                <a:solidFill>
                  <a:srgbClr val="FFFFFF"/>
                </a:solidFill>
                <a:latin typeface="+mj-lt"/>
                <a:ea typeface="+mj-ea"/>
                <a:cs typeface="+mj-cs"/>
              </a:rPr>
              <a:t> Services and Training Activity Types</a:t>
            </a:r>
            <a:r>
              <a:rPr lang="en-US" sz="4000">
                <a:solidFill>
                  <a:srgbClr val="FFFFFF"/>
                </a:solidFill>
                <a:latin typeface="+mj-lt"/>
              </a:rPr>
              <a:t> 1</a:t>
            </a:r>
            <a:endParaRPr lang="en-US" sz="4000" kern="1200">
              <a:solidFill>
                <a:srgbClr val="FFFFFF"/>
              </a:solidFill>
              <a:latin typeface="+mj-lt"/>
              <a:ea typeface="+mj-ea"/>
              <a:cs typeface="+mj-cs"/>
            </a:endParaRPr>
          </a:p>
        </p:txBody>
      </p:sp>
      <p:sp>
        <p:nvSpPr>
          <p:cNvPr id="5" name="Content Placeholder 4">
            <a:extLst>
              <a:ext uri="{FF2B5EF4-FFF2-40B4-BE49-F238E27FC236}">
                <a16:creationId xmlns:a16="http://schemas.microsoft.com/office/drawing/2014/main" id="{BA276D23-3C08-14EE-7A77-C88A9382C7F9}"/>
              </a:ext>
            </a:extLst>
          </p:cNvPr>
          <p:cNvSpPr>
            <a:spLocks noGrp="1"/>
          </p:cNvSpPr>
          <p:nvPr>
            <p:ph idx="1"/>
          </p:nvPr>
        </p:nvSpPr>
        <p:spPr>
          <a:xfrm>
            <a:off x="175846" y="1668498"/>
            <a:ext cx="11799277" cy="5189502"/>
          </a:xfrm>
        </p:spPr>
        <p:txBody>
          <a:bodyPr vert="horz" lIns="91440" tIns="45720" rIns="91440" bIns="45720" rtlCol="0" anchor="t">
            <a:normAutofit fontScale="92500" lnSpcReduction="10000"/>
          </a:bodyPr>
          <a:lstStyle/>
          <a:p>
            <a:r>
              <a:rPr lang="en-US"/>
              <a:t>Aggregated in QPR Section C. Program Services and Training Activities </a:t>
            </a:r>
          </a:p>
          <a:p>
            <a:r>
              <a:rPr lang="en-US"/>
              <a:t>Basic Career Services (BCS)*</a:t>
            </a:r>
          </a:p>
          <a:p>
            <a:pPr lvl="1"/>
            <a:r>
              <a:rPr lang="en-US"/>
              <a:t>Isolated interactions that involve minimal staff time (think many AJC/One Stop services)</a:t>
            </a:r>
          </a:p>
          <a:p>
            <a:pPr lvl="1"/>
            <a:r>
              <a:rPr lang="en-US"/>
              <a:t>Initial skill assessments, provision of information, program referrals </a:t>
            </a:r>
          </a:p>
          <a:p>
            <a:r>
              <a:rPr lang="en-US"/>
              <a:t>Individualized Career Services (ICS)</a:t>
            </a:r>
          </a:p>
          <a:p>
            <a:pPr lvl="1"/>
            <a:r>
              <a:rPr lang="en-US"/>
              <a:t>Typically involved significant staff time </a:t>
            </a:r>
          </a:p>
          <a:p>
            <a:pPr lvl="1"/>
            <a:r>
              <a:rPr lang="en-US"/>
              <a:t>Customized to participants’ needs</a:t>
            </a:r>
          </a:p>
          <a:p>
            <a:pPr lvl="1"/>
            <a:r>
              <a:rPr lang="en-US"/>
              <a:t>Special assessments, individual employment plans, counseling, work experience (i.e., internships, pre-apprenticeships, or job shadowing) </a:t>
            </a:r>
          </a:p>
          <a:p>
            <a:endParaRPr lang="en-US" dirty="0">
              <a:solidFill>
                <a:srgbClr val="242021"/>
              </a:solidFill>
              <a:ea typeface="Calibri"/>
              <a:cs typeface="Calibri"/>
            </a:endParaRPr>
          </a:p>
          <a:p>
            <a:pPr marL="457200" lvl="1" indent="0">
              <a:buNone/>
            </a:pPr>
            <a:r>
              <a:rPr lang="en-US"/>
              <a:t>*Requires </a:t>
            </a:r>
            <a:r>
              <a:rPr lang="en-US" b="1"/>
              <a:t>eligibility determination </a:t>
            </a:r>
            <a:r>
              <a:rPr lang="en-US"/>
              <a:t>and </a:t>
            </a:r>
            <a:r>
              <a:rPr lang="en-US" b="1"/>
              <a:t>assessment by a staff member </a:t>
            </a:r>
            <a:r>
              <a:rPr lang="en-US"/>
              <a:t>of the individual's skills, education, or career objectives to count as grant-funded service to a participant</a:t>
            </a:r>
          </a:p>
          <a:p>
            <a:endParaRPr lang="en-US"/>
          </a:p>
          <a:p>
            <a:endParaRPr lang="en-US"/>
          </a:p>
        </p:txBody>
      </p:sp>
      <p:sp>
        <p:nvSpPr>
          <p:cNvPr id="2" name="Slide Number Placeholder 1">
            <a:extLst>
              <a:ext uri="{FF2B5EF4-FFF2-40B4-BE49-F238E27FC236}">
                <a16:creationId xmlns:a16="http://schemas.microsoft.com/office/drawing/2014/main" id="{626DBE0C-F06A-860F-A8AC-06C3AE9B289E}"/>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7</a:t>
            </a:fld>
            <a:endParaRPr lang="en-US" sz="1100">
              <a:solidFill>
                <a:schemeClr val="tx1">
                  <a:lumMod val="50000"/>
                  <a:lumOff val="50000"/>
                </a:schemeClr>
              </a:solidFill>
            </a:endParaRPr>
          </a:p>
        </p:txBody>
      </p:sp>
    </p:spTree>
    <p:extLst>
      <p:ext uri="{BB962C8B-B14F-4D97-AF65-F5344CB8AC3E}">
        <p14:creationId xmlns:p14="http://schemas.microsoft.com/office/powerpoint/2010/main" val="2471122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9B0A7B-661D-49CC-A9A1-52D4BDB306D4}"/>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93307F4B-4672-D41F-C900-660F0C62E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978F4BDF-D4B7-A084-AA76-C80F4B7C2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67AF6003-43C6-A5A6-1C24-216048F7F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DBB23F07-E80D-4B8C-AFE8-94E273F459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297E1EB9-414C-3A29-DDF7-9ED7607DC4C5}"/>
              </a:ext>
            </a:extLst>
          </p:cNvPr>
          <p:cNvSpPr>
            <a:spLocks noGrp="1"/>
          </p:cNvSpPr>
          <p:nvPr>
            <p:ph type="title"/>
          </p:nvPr>
        </p:nvSpPr>
        <p:spPr>
          <a:xfrm>
            <a:off x="404447" y="348865"/>
            <a:ext cx="11570676" cy="877729"/>
          </a:xfrm>
        </p:spPr>
        <p:txBody>
          <a:bodyPr vert="horz" lIns="91440" tIns="45720" rIns="91440" bIns="45720" rtlCol="0" anchor="ctr">
            <a:normAutofit fontScale="90000"/>
          </a:bodyPr>
          <a:lstStyle/>
          <a:p>
            <a:r>
              <a:rPr lang="en-US" sz="4000" kern="1200">
                <a:solidFill>
                  <a:srgbClr val="FFFFFF"/>
                </a:solidFill>
                <a:latin typeface="+mj-lt"/>
                <a:ea typeface="+mj-ea"/>
                <a:cs typeface="+mj-cs"/>
              </a:rPr>
              <a:t>WIPS TIP #3: </a:t>
            </a:r>
            <a:r>
              <a:rPr lang="en-US" sz="4400" kern="1200">
                <a:solidFill>
                  <a:srgbClr val="FFFFFF"/>
                </a:solidFill>
                <a:latin typeface="+mj-lt"/>
                <a:ea typeface="+mj-ea"/>
                <a:cs typeface="+mj-cs"/>
              </a:rPr>
              <a:t>Program</a:t>
            </a:r>
            <a:r>
              <a:rPr lang="en-US" sz="4000" kern="1200">
                <a:solidFill>
                  <a:srgbClr val="FFFFFF"/>
                </a:solidFill>
                <a:latin typeface="+mj-lt"/>
                <a:ea typeface="+mj-ea"/>
                <a:cs typeface="+mj-cs"/>
              </a:rPr>
              <a:t> Services and Training Activity Types</a:t>
            </a:r>
            <a:r>
              <a:rPr lang="en-US" sz="4000">
                <a:solidFill>
                  <a:srgbClr val="FFFFFF"/>
                </a:solidFill>
                <a:latin typeface="+mj-lt"/>
              </a:rPr>
              <a:t> 2</a:t>
            </a:r>
            <a:endParaRPr lang="en-US" sz="4000" kern="1200">
              <a:solidFill>
                <a:srgbClr val="FFFFFF"/>
              </a:solidFill>
              <a:latin typeface="+mj-lt"/>
              <a:ea typeface="+mj-ea"/>
              <a:cs typeface="+mj-cs"/>
            </a:endParaRPr>
          </a:p>
        </p:txBody>
      </p:sp>
      <p:sp>
        <p:nvSpPr>
          <p:cNvPr id="5" name="Content Placeholder 4">
            <a:extLst>
              <a:ext uri="{FF2B5EF4-FFF2-40B4-BE49-F238E27FC236}">
                <a16:creationId xmlns:a16="http://schemas.microsoft.com/office/drawing/2014/main" id="{CDC3829A-FEDB-5389-6795-6637220119DB}"/>
              </a:ext>
            </a:extLst>
          </p:cNvPr>
          <p:cNvSpPr>
            <a:spLocks noGrp="1"/>
          </p:cNvSpPr>
          <p:nvPr>
            <p:ph idx="1"/>
          </p:nvPr>
        </p:nvSpPr>
        <p:spPr>
          <a:xfrm>
            <a:off x="175846" y="1668498"/>
            <a:ext cx="11799277" cy="5189502"/>
          </a:xfrm>
        </p:spPr>
        <p:txBody>
          <a:bodyPr vert="horz" lIns="91440" tIns="45720" rIns="91440" bIns="45720" rtlCol="0" anchor="t">
            <a:normAutofit/>
          </a:bodyPr>
          <a:lstStyle/>
          <a:p>
            <a:r>
              <a:rPr lang="en-US"/>
              <a:t>Training Services </a:t>
            </a:r>
          </a:p>
          <a:p>
            <a:pPr lvl="1"/>
            <a:r>
              <a:rPr lang="en-US"/>
              <a:t>Includes OJT, Customized Training, Registered Apprenticeship, and others </a:t>
            </a:r>
          </a:p>
          <a:p>
            <a:r>
              <a:rPr lang="en-US"/>
              <a:t>Supportive Services </a:t>
            </a:r>
          </a:p>
          <a:p>
            <a:pPr lvl="1"/>
            <a:r>
              <a:rPr lang="en-US"/>
              <a:t>Resources that people need to participate in career and training services</a:t>
            </a:r>
          </a:p>
          <a:p>
            <a:pPr lvl="1"/>
            <a:r>
              <a:rPr lang="en-US"/>
              <a:t>Transportation, housing assistance, childcare, needs-related payments</a:t>
            </a:r>
          </a:p>
          <a:p>
            <a:pPr lvl="1"/>
            <a:endParaRPr lang="en-US"/>
          </a:p>
        </p:txBody>
      </p:sp>
      <p:sp>
        <p:nvSpPr>
          <p:cNvPr id="2" name="Slide Number Placeholder 1">
            <a:extLst>
              <a:ext uri="{FF2B5EF4-FFF2-40B4-BE49-F238E27FC236}">
                <a16:creationId xmlns:a16="http://schemas.microsoft.com/office/drawing/2014/main" id="{415C61D7-3628-3AB4-55CB-9A3A894C3ACE}"/>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8</a:t>
            </a:fld>
            <a:endParaRPr lang="en-US" sz="1100">
              <a:solidFill>
                <a:schemeClr val="tx1">
                  <a:lumMod val="50000"/>
                  <a:lumOff val="50000"/>
                </a:schemeClr>
              </a:solidFill>
            </a:endParaRPr>
          </a:p>
        </p:txBody>
      </p:sp>
    </p:spTree>
    <p:extLst>
      <p:ext uri="{BB962C8B-B14F-4D97-AF65-F5344CB8AC3E}">
        <p14:creationId xmlns:p14="http://schemas.microsoft.com/office/powerpoint/2010/main" val="3814683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F1066E3-178C-1676-E972-5D1D43F29FA7}"/>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9C2C3F1-7669-5E19-8229-1287FAC526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516EFBB6-316D-0518-6D57-2AC63FB2D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D5645866-2545-014D-8481-C8A84F827C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EFFB366D-AF0E-8D90-FC1E-A4EA99199B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92C93AB-11C1-CF7A-9AAA-AF6FF24C7C66}"/>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#4: </a:t>
            </a:r>
            <a:r>
              <a:rPr lang="en-US" sz="4000">
                <a:solidFill>
                  <a:srgbClr val="FFFFFF"/>
                </a:solidFill>
                <a:latin typeface="+mj-lt"/>
              </a:rPr>
              <a:t>Who is a participant? </a:t>
            </a:r>
            <a:endParaRPr lang="en-US" sz="4000" kern="1200">
              <a:solidFill>
                <a:srgbClr val="FFFFFF"/>
              </a:solidFill>
              <a:latin typeface="+mj-lt"/>
              <a:ea typeface="+mj-ea"/>
              <a:cs typeface="+mj-cs"/>
            </a:endParaRPr>
          </a:p>
        </p:txBody>
      </p:sp>
      <p:sp>
        <p:nvSpPr>
          <p:cNvPr id="5" name="Content Placeholder 4">
            <a:extLst>
              <a:ext uri="{FF2B5EF4-FFF2-40B4-BE49-F238E27FC236}">
                <a16:creationId xmlns:a16="http://schemas.microsoft.com/office/drawing/2014/main" id="{392853DA-70DB-CA76-2ECC-C501B8A1DB11}"/>
              </a:ext>
            </a:extLst>
          </p:cNvPr>
          <p:cNvSpPr>
            <a:spLocks noGrp="1"/>
          </p:cNvSpPr>
          <p:nvPr>
            <p:ph idx="1"/>
          </p:nvPr>
        </p:nvSpPr>
        <p:spPr>
          <a:xfrm>
            <a:off x="298938" y="1668497"/>
            <a:ext cx="11553093" cy="5013657"/>
          </a:xfrm>
        </p:spPr>
        <p:txBody>
          <a:bodyPr>
            <a:normAutofit fontScale="92500"/>
          </a:bodyPr>
          <a:lstStyle/>
          <a:p>
            <a:r>
              <a:rPr lang="en-US"/>
              <a:t>Individuals are considered participants (and therefore reportable on a QPR toward outcomes) when they receive </a:t>
            </a:r>
            <a:r>
              <a:rPr lang="en-US" b="1"/>
              <a:t>grant-funded services, beyond a determination of eligibility.</a:t>
            </a:r>
          </a:p>
          <a:p>
            <a:r>
              <a:rPr lang="en-US"/>
              <a:t>Individuals who receive services funded solely with leveraged resources (i.e. no services are provided with grant funds) are not considered grant participants. Grantees must not include individuals funded solely with leveraged resources in the data file that is uploaded to WIPS. </a:t>
            </a:r>
          </a:p>
          <a:p>
            <a:r>
              <a:rPr lang="en-US"/>
              <a:t>You are required to collect and report data on all participants. </a:t>
            </a:r>
          </a:p>
          <a:p>
            <a:r>
              <a:rPr lang="en-US"/>
              <a:t>Record date individual becomes participant in DE 900 (Date of Program Entry and exits in DE 901 (Date of Program Exit)- Participants served aggregates with DE 900/901</a:t>
            </a:r>
          </a:p>
          <a:p>
            <a:r>
              <a:rPr lang="en-US"/>
              <a:t>See </a:t>
            </a:r>
            <a:r>
              <a:rPr lang="en-US">
                <a:hlinkClick r:id="rId3"/>
              </a:rPr>
              <a:t>20 CFR 677.150 </a:t>
            </a:r>
            <a:r>
              <a:rPr lang="en-US"/>
              <a:t>for more information</a:t>
            </a:r>
          </a:p>
          <a:p>
            <a:endParaRPr lang="en-US"/>
          </a:p>
        </p:txBody>
      </p:sp>
      <p:sp>
        <p:nvSpPr>
          <p:cNvPr id="2" name="Slide Number Placeholder 1">
            <a:extLst>
              <a:ext uri="{FF2B5EF4-FFF2-40B4-BE49-F238E27FC236}">
                <a16:creationId xmlns:a16="http://schemas.microsoft.com/office/drawing/2014/main" id="{F5F5A209-1318-FAA9-C2BC-5617224C782E}"/>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9</a:t>
            </a:fld>
            <a:endParaRPr lang="en-US" sz="1100">
              <a:solidFill>
                <a:schemeClr val="tx1">
                  <a:lumMod val="50000"/>
                  <a:lumOff val="50000"/>
                </a:schemeClr>
              </a:solidFill>
            </a:endParaRPr>
          </a:p>
        </p:txBody>
      </p:sp>
    </p:spTree>
    <p:extLst>
      <p:ext uri="{BB962C8B-B14F-4D97-AF65-F5344CB8AC3E}">
        <p14:creationId xmlns:p14="http://schemas.microsoft.com/office/powerpoint/2010/main" val="3268222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FEA8AE7-748D-CAB3-CDB0-6B51D22002BA}"/>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97170D1E-8E7F-BC59-63DD-531FDD0B72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627A51E6-E233-988C-F117-B63EED471F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8DE51511-8766-E78B-F624-685D6EE58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D0771E39-1615-5F94-3633-69EEB5E89F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71CE5EA-9521-5D53-399C-363090414C03}"/>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WIPS TIP #4: </a:t>
            </a:r>
            <a:r>
              <a:rPr lang="en-US" sz="4000">
                <a:solidFill>
                  <a:srgbClr val="FFFFFF"/>
                </a:solidFill>
                <a:latin typeface="+mj-lt"/>
              </a:rPr>
              <a:t>Who is a NOT participant? </a:t>
            </a:r>
            <a:endParaRPr lang="en-US" sz="4000" kern="1200">
              <a:solidFill>
                <a:srgbClr val="FFFFFF"/>
              </a:solidFill>
              <a:latin typeface="+mj-lt"/>
              <a:ea typeface="+mj-ea"/>
              <a:cs typeface="+mj-cs"/>
            </a:endParaRPr>
          </a:p>
        </p:txBody>
      </p:sp>
      <p:sp>
        <p:nvSpPr>
          <p:cNvPr id="5" name="Content Placeholder 4">
            <a:extLst>
              <a:ext uri="{FF2B5EF4-FFF2-40B4-BE49-F238E27FC236}">
                <a16:creationId xmlns:a16="http://schemas.microsoft.com/office/drawing/2014/main" id="{D7D0E128-5BE5-B46E-A18F-1F57820AE326}"/>
              </a:ext>
            </a:extLst>
          </p:cNvPr>
          <p:cNvSpPr>
            <a:spLocks noGrp="1"/>
          </p:cNvSpPr>
          <p:nvPr>
            <p:ph idx="1"/>
          </p:nvPr>
        </p:nvSpPr>
        <p:spPr>
          <a:xfrm>
            <a:off x="984738" y="1668497"/>
            <a:ext cx="10199077" cy="5013657"/>
          </a:xfrm>
        </p:spPr>
        <p:txBody>
          <a:bodyPr>
            <a:normAutofit/>
          </a:bodyPr>
          <a:lstStyle/>
          <a:p>
            <a:r>
              <a:rPr lang="en-US"/>
              <a:t>Individuals who only use the </a:t>
            </a:r>
            <a:r>
              <a:rPr lang="en-US" b="1"/>
              <a:t>self-service </a:t>
            </a:r>
            <a:r>
              <a:rPr lang="en-US"/>
              <a:t>system.</a:t>
            </a:r>
          </a:p>
          <a:p>
            <a:r>
              <a:rPr lang="en-US"/>
              <a:t>Individuals who receive </a:t>
            </a:r>
            <a:r>
              <a:rPr lang="en-US" b="1"/>
              <a:t>information-only</a:t>
            </a:r>
            <a:r>
              <a:rPr lang="en-US"/>
              <a:t> services or activities, which provide readily available information that </a:t>
            </a:r>
            <a:r>
              <a:rPr lang="en-US" b="1"/>
              <a:t>does not require an assessment by a staff member </a:t>
            </a:r>
            <a:r>
              <a:rPr lang="en-US"/>
              <a:t>of the individual's skills, education, or career objectives.</a:t>
            </a:r>
          </a:p>
        </p:txBody>
      </p:sp>
      <p:sp>
        <p:nvSpPr>
          <p:cNvPr id="2" name="Slide Number Placeholder 1">
            <a:extLst>
              <a:ext uri="{FF2B5EF4-FFF2-40B4-BE49-F238E27FC236}">
                <a16:creationId xmlns:a16="http://schemas.microsoft.com/office/drawing/2014/main" id="{6D3E7D83-990C-BC87-F77A-833FEC46C0B4}"/>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10</a:t>
            </a:fld>
            <a:endParaRPr lang="en-US" sz="1100">
              <a:solidFill>
                <a:schemeClr val="tx1">
                  <a:lumMod val="50000"/>
                  <a:lumOff val="50000"/>
                </a:schemeClr>
              </a:solidFill>
            </a:endParaRPr>
          </a:p>
        </p:txBody>
      </p:sp>
    </p:spTree>
    <p:extLst>
      <p:ext uri="{BB962C8B-B14F-4D97-AF65-F5344CB8AC3E}">
        <p14:creationId xmlns:p14="http://schemas.microsoft.com/office/powerpoint/2010/main" val="2894021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365314-DF82-024F-30A8-EB5E38A08622}"/>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CE2426D-B432-BB07-6FD9-4D5C84D428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DB939E1-13B5-5E3F-5B77-84DD503967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8CA6A2B9-053F-6A1E-3CFF-514BA6C2B5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0ADDAD9-9925-1C22-84B8-C9625CC4D1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3A039A6-5722-90C9-C434-ECA881314EEE}"/>
              </a:ext>
            </a:extLst>
          </p:cNvPr>
          <p:cNvSpPr>
            <a:spLocks noGrp="1"/>
          </p:cNvSpPr>
          <p:nvPr>
            <p:ph type="title"/>
          </p:nvPr>
        </p:nvSpPr>
        <p:spPr>
          <a:xfrm>
            <a:off x="1371597" y="348865"/>
            <a:ext cx="10044023" cy="877729"/>
          </a:xfrm>
        </p:spPr>
        <p:txBody>
          <a:bodyPr vert="horz" lIns="91440" tIns="45720" rIns="91440" bIns="45720" rtlCol="0" anchor="ctr">
            <a:normAutofit fontScale="90000"/>
          </a:bodyPr>
          <a:lstStyle/>
          <a:p>
            <a:r>
              <a:rPr lang="en-US" sz="4000" kern="1200">
                <a:solidFill>
                  <a:srgbClr val="FFFFFF"/>
                </a:solidFill>
                <a:latin typeface="+mj-lt"/>
                <a:ea typeface="+mj-ea"/>
                <a:cs typeface="+mj-cs"/>
              </a:rPr>
              <a:t>WIPS TIP #5: When to exit participant?</a:t>
            </a:r>
            <a:br>
              <a:rPr lang="en-US" sz="4000" kern="1200">
                <a:solidFill>
                  <a:srgbClr val="FFFFFF"/>
                </a:solidFill>
                <a:latin typeface="+mj-lt"/>
                <a:ea typeface="+mj-ea"/>
                <a:cs typeface="+mj-cs"/>
              </a:rPr>
            </a:br>
            <a:r>
              <a:rPr lang="en-US" sz="4000" kern="1200">
                <a:solidFill>
                  <a:srgbClr val="FFFFFF"/>
                </a:solidFill>
                <a:latin typeface="+mj-lt"/>
                <a:ea typeface="+mj-ea"/>
                <a:cs typeface="+mj-cs"/>
              </a:rPr>
              <a:t>Scenario 1</a:t>
            </a:r>
          </a:p>
        </p:txBody>
      </p:sp>
      <p:sp>
        <p:nvSpPr>
          <p:cNvPr id="5" name="Content Placeholder 4">
            <a:extLst>
              <a:ext uri="{FF2B5EF4-FFF2-40B4-BE49-F238E27FC236}">
                <a16:creationId xmlns:a16="http://schemas.microsoft.com/office/drawing/2014/main" id="{4A550D9C-8CE8-BB78-18BA-D3F4E06AB572}"/>
              </a:ext>
            </a:extLst>
          </p:cNvPr>
          <p:cNvSpPr>
            <a:spLocks noGrp="1"/>
          </p:cNvSpPr>
          <p:nvPr>
            <p:ph idx="1"/>
          </p:nvPr>
        </p:nvSpPr>
        <p:spPr>
          <a:xfrm>
            <a:off x="984738" y="1668497"/>
            <a:ext cx="10199077" cy="4996072"/>
          </a:xfrm>
        </p:spPr>
        <p:txBody>
          <a:bodyPr>
            <a:normAutofit/>
          </a:bodyPr>
          <a:lstStyle/>
          <a:p>
            <a:r>
              <a:rPr lang="en-US"/>
              <a:t>A participant does not officially become an </a:t>
            </a:r>
            <a:r>
              <a:rPr lang="en-US" err="1"/>
              <a:t>exiter</a:t>
            </a:r>
            <a:r>
              <a:rPr lang="en-US"/>
              <a:t> until 90 days have elapsed since the individual last received grant-funded services (that are not self-service, information-only, or follow up services), </a:t>
            </a:r>
            <a:r>
              <a:rPr lang="en-US" b="1"/>
              <a:t>if no future services are scheduled for the individual.</a:t>
            </a:r>
            <a:r>
              <a:rPr lang="en-US"/>
              <a:t> </a:t>
            </a:r>
          </a:p>
          <a:p>
            <a:r>
              <a:rPr lang="en-US"/>
              <a:t>If you know that the individual is planning on coming back for future planned training services, you could keep them enrolled. </a:t>
            </a:r>
          </a:p>
          <a:p>
            <a:r>
              <a:rPr lang="en-US"/>
              <a:t>The Demo PIRL schema allows you to report up to three individual training services for a participant with entrance and completion dates for each service. </a:t>
            </a:r>
          </a:p>
          <a:p>
            <a:endParaRPr lang="en-US"/>
          </a:p>
        </p:txBody>
      </p:sp>
      <p:sp>
        <p:nvSpPr>
          <p:cNvPr id="2" name="Slide Number Placeholder 1">
            <a:extLst>
              <a:ext uri="{FF2B5EF4-FFF2-40B4-BE49-F238E27FC236}">
                <a16:creationId xmlns:a16="http://schemas.microsoft.com/office/drawing/2014/main" id="{05D00682-61DC-D947-42D7-80090017F6D1}"/>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11</a:t>
            </a:fld>
            <a:endParaRPr lang="en-US" sz="1100">
              <a:solidFill>
                <a:schemeClr val="tx1">
                  <a:lumMod val="50000"/>
                  <a:lumOff val="50000"/>
                </a:schemeClr>
              </a:solidFill>
            </a:endParaRPr>
          </a:p>
        </p:txBody>
      </p:sp>
    </p:spTree>
    <p:extLst>
      <p:ext uri="{BB962C8B-B14F-4D97-AF65-F5344CB8AC3E}">
        <p14:creationId xmlns:p14="http://schemas.microsoft.com/office/powerpoint/2010/main" val="3018005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E5E8D53-315B-3EA3-6148-5CC62EC8F94B}"/>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6894E213-7E76-D173-EB3D-37D4F0D8C0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5481025-77EC-57D8-7E9B-CFC80A786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0C846761-BAD8-7E6E-5F87-CEA71F5D3E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4B7D013B-F5D5-5653-4153-93348F9A33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F978FC8-77EA-0AFD-612D-571BAB9E7291}"/>
              </a:ext>
            </a:extLst>
          </p:cNvPr>
          <p:cNvSpPr>
            <a:spLocks noGrp="1"/>
          </p:cNvSpPr>
          <p:nvPr>
            <p:ph type="title"/>
          </p:nvPr>
        </p:nvSpPr>
        <p:spPr>
          <a:xfrm>
            <a:off x="1371597" y="348865"/>
            <a:ext cx="10044023" cy="877729"/>
          </a:xfrm>
        </p:spPr>
        <p:txBody>
          <a:bodyPr vert="horz" lIns="91440" tIns="45720" rIns="91440" bIns="45720" rtlCol="0" anchor="ctr">
            <a:normAutofit fontScale="90000"/>
          </a:bodyPr>
          <a:lstStyle/>
          <a:p>
            <a:r>
              <a:rPr lang="en-US" sz="4000" kern="1200">
                <a:solidFill>
                  <a:srgbClr val="FFFFFF"/>
                </a:solidFill>
                <a:latin typeface="+mj-lt"/>
                <a:ea typeface="+mj-ea"/>
                <a:cs typeface="+mj-cs"/>
              </a:rPr>
              <a:t>WIPS TIP #5: When to exit participant?</a:t>
            </a:r>
            <a:br>
              <a:rPr lang="en-US" sz="4000" kern="1200">
                <a:solidFill>
                  <a:srgbClr val="FFFFFF"/>
                </a:solidFill>
                <a:latin typeface="+mj-lt"/>
                <a:ea typeface="+mj-ea"/>
                <a:cs typeface="+mj-cs"/>
              </a:rPr>
            </a:br>
            <a:r>
              <a:rPr lang="en-US" sz="4000" kern="1200">
                <a:solidFill>
                  <a:srgbClr val="FFFFFF"/>
                </a:solidFill>
                <a:latin typeface="+mj-lt"/>
                <a:ea typeface="+mj-ea"/>
                <a:cs typeface="+mj-cs"/>
              </a:rPr>
              <a:t>Scenario 2</a:t>
            </a:r>
          </a:p>
        </p:txBody>
      </p:sp>
      <p:sp>
        <p:nvSpPr>
          <p:cNvPr id="5" name="Content Placeholder 4">
            <a:extLst>
              <a:ext uri="{FF2B5EF4-FFF2-40B4-BE49-F238E27FC236}">
                <a16:creationId xmlns:a16="http://schemas.microsoft.com/office/drawing/2014/main" id="{A1546331-EF47-D241-C091-15FD910F9325}"/>
              </a:ext>
            </a:extLst>
          </p:cNvPr>
          <p:cNvSpPr>
            <a:spLocks noGrp="1"/>
          </p:cNvSpPr>
          <p:nvPr>
            <p:ph idx="1"/>
          </p:nvPr>
        </p:nvSpPr>
        <p:spPr>
          <a:xfrm>
            <a:off x="984738" y="1668497"/>
            <a:ext cx="10199077" cy="3888241"/>
          </a:xfrm>
        </p:spPr>
        <p:txBody>
          <a:bodyPr>
            <a:normAutofit/>
          </a:bodyPr>
          <a:lstStyle/>
          <a:p>
            <a:r>
              <a:rPr lang="en-US"/>
              <a:t>It’s possible that a participant may enter the program, go 90 days without receiving services and be exited from the program, and re-enter a training program, </a:t>
            </a:r>
            <a:r>
              <a:rPr lang="en-US" b="1"/>
              <a:t>without the intention of doing so at the outset</a:t>
            </a:r>
            <a:r>
              <a:rPr lang="en-US"/>
              <a:t>. </a:t>
            </a:r>
          </a:p>
          <a:p>
            <a:r>
              <a:rPr lang="en-US"/>
              <a:t>In that scenario, you would report separate entrance(s)/exit(s) that would count as separate participant outcomes, aggregated through observation numbers. </a:t>
            </a:r>
          </a:p>
        </p:txBody>
      </p:sp>
      <p:sp>
        <p:nvSpPr>
          <p:cNvPr id="2" name="Slide Number Placeholder 1">
            <a:extLst>
              <a:ext uri="{FF2B5EF4-FFF2-40B4-BE49-F238E27FC236}">
                <a16:creationId xmlns:a16="http://schemas.microsoft.com/office/drawing/2014/main" id="{9E8C1E5D-0BA4-63F0-5ED1-E710621D519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12</a:t>
            </a:fld>
            <a:endParaRPr lang="en-US" sz="1100">
              <a:solidFill>
                <a:schemeClr val="tx1">
                  <a:lumMod val="50000"/>
                  <a:lumOff val="50000"/>
                </a:schemeClr>
              </a:solidFill>
            </a:endParaRPr>
          </a:p>
        </p:txBody>
      </p:sp>
    </p:spTree>
    <p:extLst>
      <p:ext uri="{BB962C8B-B14F-4D97-AF65-F5344CB8AC3E}">
        <p14:creationId xmlns:p14="http://schemas.microsoft.com/office/powerpoint/2010/main" val="293980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698EB846-CD97-54B4-B8FA-4F15B22C260B}"/>
              </a:ext>
              <a:ext uri="{C183D7F6-B498-43B3-948B-1728B52AA6E4}">
                <adec:decorative xmlns:adec="http://schemas.microsoft.com/office/drawing/2017/decorative" val="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2EC8FD3-B7A3-4668-F06F-078DB40335B6}"/>
              </a:ext>
            </a:extLst>
          </p:cNvPr>
          <p:cNvSpPr>
            <a:spLocks noGrp="1"/>
          </p:cNvSpPr>
          <p:nvPr>
            <p:ph type="title"/>
          </p:nvPr>
        </p:nvSpPr>
        <p:spPr>
          <a:xfrm>
            <a:off x="600075" y="365125"/>
            <a:ext cx="4238143" cy="873366"/>
          </a:xfrm>
        </p:spPr>
        <p:txBody>
          <a:bodyPr vert="horz" lIns="91440" tIns="45720" rIns="91440" bIns="45720" rtlCol="0" anchor="ctr">
            <a:normAutofit/>
          </a:bodyPr>
          <a:lstStyle/>
          <a:p>
            <a:r>
              <a:rPr lang="en-US" sz="4000">
                <a:solidFill>
                  <a:schemeClr val="tx1"/>
                </a:solidFill>
                <a:latin typeface="+mj-lt"/>
              </a:rPr>
              <a:t>Reminders</a:t>
            </a:r>
          </a:p>
        </p:txBody>
      </p:sp>
      <p:sp>
        <p:nvSpPr>
          <p:cNvPr id="4" name="Text Placeholder 3">
            <a:extLst>
              <a:ext uri="{FF2B5EF4-FFF2-40B4-BE49-F238E27FC236}">
                <a16:creationId xmlns:a16="http://schemas.microsoft.com/office/drawing/2014/main" id="{62A134AF-A26B-3D02-E504-38B8D5A9C107}"/>
              </a:ext>
            </a:extLst>
          </p:cNvPr>
          <p:cNvSpPr>
            <a:spLocks noGrp="1"/>
          </p:cNvSpPr>
          <p:nvPr>
            <p:ph type="body" sz="quarter" idx="13"/>
          </p:nvPr>
        </p:nvSpPr>
        <p:spPr>
          <a:xfrm>
            <a:off x="520861" y="1238491"/>
            <a:ext cx="5093875" cy="5482984"/>
          </a:xfrm>
        </p:spPr>
        <p:txBody>
          <a:bodyPr vert="horz" lIns="91440" tIns="45720" rIns="91440" bIns="45720" rtlCol="0">
            <a:noAutofit/>
          </a:bodyPr>
          <a:lstStyle/>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a:solidFill>
                  <a:schemeClr val="tx1"/>
                </a:solidFill>
              </a:rPr>
              <a:t>Quarterly Progress Reports for the quarter ending March 31, 2026, are due </a:t>
            </a:r>
            <a:r>
              <a:rPr lang="en-US" b="1">
                <a:solidFill>
                  <a:schemeClr val="tx1"/>
                </a:solidFill>
              </a:rPr>
              <a:t>Friday, May 15, 2026</a:t>
            </a:r>
            <a:r>
              <a:rPr lang="en-US">
                <a:solidFill>
                  <a:schemeClr val="tx1"/>
                </a:solidFill>
              </a:rPr>
              <a:t>. </a:t>
            </a:r>
          </a:p>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a:solidFill>
                  <a:schemeClr val="tx1"/>
                </a:solidFill>
              </a:rPr>
              <a:t>Grantees should utilize the Quarterly Narrative Report to:</a:t>
            </a:r>
          </a:p>
          <a:p>
            <a:pPr marL="971550" marR="0" lvl="1" indent="-342900" fontAlgn="auto">
              <a:lnSpc>
                <a:spcPct val="90000"/>
              </a:lnSpc>
              <a:spcBef>
                <a:spcPts val="0"/>
              </a:spcBef>
              <a:spcAft>
                <a:spcPts val="0"/>
              </a:spcAft>
              <a:buClr>
                <a:srgbClr val="2C5261"/>
              </a:buClr>
              <a:buSzTx/>
              <a:buFont typeface="Wingdings" panose="05000000000000000000" pitchFamily="2" charset="2"/>
              <a:buChar char="Ø"/>
              <a:tabLst/>
              <a:defRPr/>
            </a:pPr>
            <a:r>
              <a:rPr lang="en-US" sz="2200">
                <a:solidFill>
                  <a:schemeClr val="tx1"/>
                </a:solidFill>
              </a:rPr>
              <a:t>Report outcomes not captured in the Quarterly Performance Report.</a:t>
            </a:r>
          </a:p>
          <a:p>
            <a:pPr marL="971550" lvl="1" indent="-342900">
              <a:lnSpc>
                <a:spcPct val="90000"/>
              </a:lnSpc>
              <a:spcBef>
                <a:spcPts val="0"/>
              </a:spcBef>
              <a:buClr>
                <a:srgbClr val="2C5261"/>
              </a:buClr>
              <a:buFont typeface="Wingdings" panose="05000000000000000000" pitchFamily="2" charset="2"/>
              <a:buChar char="Ø"/>
              <a:defRPr/>
            </a:pPr>
            <a:r>
              <a:rPr lang="en-US" sz="2200">
                <a:solidFill>
                  <a:schemeClr val="tx1"/>
                </a:solidFill>
              </a:rPr>
              <a:t>Explain data corrections/significant changes.</a:t>
            </a:r>
          </a:p>
          <a:p>
            <a:pPr marL="971550" lvl="1" indent="-342900">
              <a:lnSpc>
                <a:spcPct val="90000"/>
              </a:lnSpc>
              <a:spcBef>
                <a:spcPts val="0"/>
              </a:spcBef>
              <a:buClr>
                <a:srgbClr val="2C5261"/>
              </a:buClr>
              <a:buFont typeface="Wingdings" panose="05000000000000000000" pitchFamily="2" charset="2"/>
              <a:buChar char="Ø"/>
              <a:defRPr/>
            </a:pPr>
            <a:r>
              <a:rPr lang="en-US" sz="2200">
                <a:solidFill>
                  <a:schemeClr val="tx1"/>
                </a:solidFill>
              </a:rPr>
              <a:t>Include supplemental attachments, as needed.</a:t>
            </a:r>
          </a:p>
          <a:p>
            <a:pPr marL="400050">
              <a:lnSpc>
                <a:spcPct val="90000"/>
              </a:lnSpc>
              <a:spcBef>
                <a:spcPts val="1000"/>
              </a:spcBef>
              <a:buClr>
                <a:srgbClr val="2C5261"/>
              </a:buClr>
              <a:buFont typeface="Arial" panose="020B0604020202020204" pitchFamily="34" charset="0"/>
              <a:buChar char="•"/>
              <a:defRPr/>
            </a:pPr>
            <a:r>
              <a:rPr lang="en-US" sz="2400" b="1">
                <a:hlinkClick r:id="rId4"/>
              </a:rPr>
              <a:t>WORC Performance Reporting Resources</a:t>
            </a:r>
            <a:endParaRPr lang="en-US" sz="2400"/>
          </a:p>
        </p:txBody>
      </p:sp>
      <p:sp>
        <p:nvSpPr>
          <p:cNvPr id="2" name="Slide Number Placeholder 1">
            <a:extLst>
              <a:ext uri="{FF2B5EF4-FFF2-40B4-BE49-F238E27FC236}">
                <a16:creationId xmlns:a16="http://schemas.microsoft.com/office/drawing/2014/main" id="{08C0EDE7-EDEA-FE6F-2733-9D16D960DB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158B7785-F6D6-45F8-833E-07BD84680091}" type="slidenum">
              <a:rPr lang="en-US" sz="1200" smtClean="0"/>
              <a:pPr algn="r">
                <a:spcAft>
                  <a:spcPts val="600"/>
                </a:spcAft>
                <a:defRPr/>
              </a:pPr>
              <a:t>13</a:t>
            </a:fld>
            <a:endParaRPr lang="en-US" sz="1200"/>
          </a:p>
        </p:txBody>
      </p:sp>
    </p:spTree>
    <p:extLst>
      <p:ext uri="{BB962C8B-B14F-4D97-AF65-F5344CB8AC3E}">
        <p14:creationId xmlns:p14="http://schemas.microsoft.com/office/powerpoint/2010/main" val="3734656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97853E-C07E-80C4-D77C-CFA6F54FC39F}"/>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A50F5B90-DA56-44EB-851A-C25E4DA6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796B7028-45B2-5BD4-5F86-941936CE7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B2528B01-7BDB-F95A-DF85-C0C7A507F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0A321715-D978-1B29-EFA4-BD5C4D8D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F34024B7-038F-59BD-AF74-A9688207D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2EE24605-32E8-E9A3-D01E-089F7E90A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A792CBE7-3E53-3110-F736-8A87D606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87D62E1-4448-B9F5-6C89-6BFE48242E1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How to Contact the Program Office</a:t>
            </a:r>
          </a:p>
        </p:txBody>
      </p:sp>
      <p:sp>
        <p:nvSpPr>
          <p:cNvPr id="4" name="Content Placeholder 3">
            <a:extLst>
              <a:ext uri="{FF2B5EF4-FFF2-40B4-BE49-F238E27FC236}">
                <a16:creationId xmlns:a16="http://schemas.microsoft.com/office/drawing/2014/main" id="{06200312-CE1B-B007-D389-CF79BF4FFD98}"/>
              </a:ext>
            </a:extLst>
          </p:cNvPr>
          <p:cNvSpPr>
            <a:spLocks noGrp="1"/>
          </p:cNvSpPr>
          <p:nvPr>
            <p:ph idx="1"/>
          </p:nvPr>
        </p:nvSpPr>
        <p:spPr>
          <a:xfrm>
            <a:off x="4367696" y="263770"/>
            <a:ext cx="5848966" cy="6206042"/>
          </a:xfrm>
        </p:spPr>
        <p:txBody>
          <a:bodyPr vert="horz" lIns="91440" tIns="45720" rIns="91440" bIns="45720" rtlCol="0" anchor="ctr">
            <a:noAutofit/>
          </a:bodyPr>
          <a:lstStyle/>
          <a:p>
            <a:pPr marL="0" indent="0">
              <a:lnSpc>
                <a:spcPct val="100000"/>
              </a:lnSpc>
              <a:spcBef>
                <a:spcPts val="0"/>
              </a:spcBef>
              <a:buClrTx/>
              <a:buNone/>
              <a:defRPr/>
            </a:pPr>
            <a:r>
              <a:rPr lang="en-US" sz="2300" b="1"/>
              <a:t>WORC Mailbox </a:t>
            </a:r>
          </a:p>
          <a:p>
            <a:pPr marL="0" indent="0">
              <a:lnSpc>
                <a:spcPct val="100000"/>
              </a:lnSpc>
              <a:spcBef>
                <a:spcPts val="0"/>
              </a:spcBef>
              <a:buClrTx/>
              <a:buNone/>
              <a:defRPr/>
            </a:pPr>
            <a:r>
              <a:rPr lang="en-US" sz="2300" dirty="0">
                <a:solidFill>
                  <a:prstClr val="black"/>
                </a:solidFill>
                <a:latin typeface="Calibri"/>
                <a:ea typeface="Calibri"/>
                <a:cs typeface="Calibri"/>
                <a:hlinkClick r:id="rId3">
                  <a:extLst>
                    <a:ext uri="{A12FA001-AC4F-418D-AE19-62706E023703}">
                      <ahyp:hlinkClr xmlns:ahyp="http://schemas.microsoft.com/office/drawing/2018/hyperlinkcolor" val="tx"/>
                    </a:ext>
                  </a:extLst>
                </a:hlinkClick>
              </a:rPr>
              <a:t>WORC@dol.gov</a:t>
            </a:r>
            <a:endParaRPr lang="en-US" sz="2300" dirty="0">
              <a:solidFill>
                <a:prstClr val="black"/>
              </a:solidFill>
              <a:latin typeface="Calibri"/>
              <a:ea typeface="Calibri"/>
              <a:cs typeface="Calibri"/>
            </a:endParaRPr>
          </a:p>
          <a:p>
            <a:pPr marL="0" lvl="0" indent="0">
              <a:lnSpc>
                <a:spcPct val="100000"/>
              </a:lnSpc>
              <a:spcBef>
                <a:spcPts val="0"/>
              </a:spcBef>
              <a:buClrTx/>
              <a:buNone/>
              <a:defRPr/>
            </a:pPr>
            <a:endParaRPr lang="en-US" sz="2300"/>
          </a:p>
          <a:p>
            <a:pPr marL="0" lvl="0" indent="0">
              <a:lnSpc>
                <a:spcPct val="100000"/>
              </a:lnSpc>
              <a:spcBef>
                <a:spcPts val="0"/>
              </a:spcBef>
              <a:buClrTx/>
              <a:buNone/>
              <a:defRPr/>
            </a:pPr>
            <a:endParaRPr lang="en-US" sz="2300"/>
          </a:p>
          <a:p>
            <a:pPr marL="0" lvl="0" indent="0">
              <a:lnSpc>
                <a:spcPct val="100000"/>
              </a:lnSpc>
              <a:spcBef>
                <a:spcPts val="0"/>
              </a:spcBef>
              <a:buClrTx/>
              <a:buNone/>
              <a:defRPr/>
            </a:pPr>
            <a:r>
              <a:rPr lang="en-US" sz="2300" b="1"/>
              <a:t>Hannah Jenuwine</a:t>
            </a:r>
          </a:p>
          <a:p>
            <a:pPr marL="0" lvl="0" indent="0">
              <a:lnSpc>
                <a:spcPct val="100000"/>
              </a:lnSpc>
              <a:spcBef>
                <a:spcPts val="0"/>
              </a:spcBef>
              <a:buClrTx/>
              <a:buNone/>
              <a:defRPr/>
            </a:pPr>
            <a:r>
              <a:rPr lang="en-US" sz="2300">
                <a:solidFill>
                  <a:prstClr val="black"/>
                </a:solidFill>
                <a:latin typeface="Calibri" panose="020F0502020204030204" pitchFamily="34" charset="0"/>
                <a:ea typeface="Calibri" panose="020F0502020204030204" pitchFamily="34" charset="0"/>
              </a:rPr>
              <a:t>WORC Program Lead</a:t>
            </a:r>
          </a:p>
          <a:p>
            <a:pPr marL="0" lvl="0" indent="0">
              <a:lnSpc>
                <a:spcPct val="100000"/>
              </a:lnSpc>
              <a:spcBef>
                <a:spcPts val="0"/>
              </a:spcBef>
              <a:buClrTx/>
              <a:buNone/>
              <a:defRPr/>
            </a:pPr>
            <a:r>
              <a:rPr lang="en-US" sz="2300" dirty="0">
                <a:solidFill>
                  <a:prstClr val="black"/>
                </a:solidFill>
                <a:latin typeface="Calibri"/>
                <a:ea typeface="Calibri"/>
                <a:cs typeface="Calibri"/>
                <a:hlinkClick r:id="rId4">
                  <a:extLst>
                    <a:ext uri="{A12FA001-AC4F-418D-AE19-62706E023703}">
                      <ahyp:hlinkClr xmlns:ahyp="http://schemas.microsoft.com/office/drawing/2018/hyperlinkcolor" val="tx"/>
                    </a:ext>
                  </a:extLst>
                </a:hlinkClick>
              </a:rPr>
              <a:t>Jenuwine.Hannah.R@dol.gov</a:t>
            </a:r>
            <a:r>
              <a:rPr lang="en-US" sz="2300" dirty="0">
                <a:solidFill>
                  <a:prstClr val="black"/>
                </a:solidFill>
                <a:latin typeface="Calibri"/>
                <a:ea typeface="Calibri"/>
                <a:cs typeface="Calibri"/>
              </a:rPr>
              <a:t> </a:t>
            </a:r>
          </a:p>
          <a:p>
            <a:pPr marL="0" lvl="0" indent="0">
              <a:lnSpc>
                <a:spcPct val="100000"/>
              </a:lnSpc>
              <a:spcBef>
                <a:spcPts val="0"/>
              </a:spcBef>
              <a:buClrTx/>
              <a:buNone/>
              <a:defRPr/>
            </a:pPr>
            <a:r>
              <a:rPr lang="en-US" sz="2300">
                <a:solidFill>
                  <a:prstClr val="black"/>
                </a:solidFill>
                <a:latin typeface="Calibri" panose="020F0502020204030204" pitchFamily="34" charset="0"/>
                <a:ea typeface="Calibri" panose="020F0502020204030204" pitchFamily="34" charset="0"/>
              </a:rPr>
              <a:t>202-693-2845</a:t>
            </a:r>
          </a:p>
          <a:p>
            <a:pPr marL="0" lvl="0" indent="0">
              <a:lnSpc>
                <a:spcPct val="100000"/>
              </a:lnSpc>
              <a:spcBef>
                <a:spcPts val="0"/>
              </a:spcBef>
              <a:buClrTx/>
              <a:buNone/>
              <a:defRPr/>
            </a:pPr>
            <a:endParaRPr lang="en-US" sz="2300">
              <a:solidFill>
                <a:prstClr val="black"/>
              </a:solidFill>
              <a:latin typeface="Calibri" panose="020F050202020403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2B1D8D53-7398-3C64-64EB-96245D0F6409}"/>
              </a:ext>
            </a:extLst>
          </p:cNvPr>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85572050"/>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Standard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Interactive Slides">
  <a:themeElements>
    <a:clrScheme name="WFGPS">
      <a:dk1>
        <a:srgbClr val="242021"/>
      </a:dk1>
      <a:lt1>
        <a:sysClr val="window" lastClr="FFFFFF"/>
      </a:lt1>
      <a:dk2>
        <a:srgbClr val="002C47"/>
      </a:dk2>
      <a:lt2>
        <a:srgbClr val="EEECE1"/>
      </a:lt2>
      <a:accent1>
        <a:srgbClr val="124D95"/>
      </a:accent1>
      <a:accent2>
        <a:srgbClr val="9E1C30"/>
      </a:accent2>
      <a:accent3>
        <a:srgbClr val="303030"/>
      </a:accent3>
      <a:accent4>
        <a:srgbClr val="D9D9D9"/>
      </a:accent4>
      <a:accent5>
        <a:srgbClr val="7A232E"/>
      </a:accent5>
      <a:accent6>
        <a:srgbClr val="0075BF"/>
      </a:accent6>
      <a:hlink>
        <a:srgbClr val="124D95"/>
      </a:hlink>
      <a:folHlink>
        <a:srgbClr val="66666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2_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1_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6" ma:contentTypeDescription="Create a new document." ma:contentTypeScope="" ma:versionID="f1c4cbfd34a95b91ca1d0f64e3e238aa">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b1d4b7e39942f10979485bcb45c52f38"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For_x0020_which_x0020_grant_x0020_program_x0020_would_x0020_you_x0020_like_x0020_to_x0020_make_x0020_changes_x003f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For_x0020_which_x0020_grant_x0020_program_x0020_would_x0020_you_x0020_like_x0020_to_x0020_make_x0020_changes_x003f_" ma:index="23" nillable="true" ma:displayName="For which grant program would you like to make changes?" ma:format="Dropdown" ma:internalName="For_x0020_which_x0020_grant_x0020_program_x0020_would_x0020_you_x0020_like_x0020_to_x0020_make_x0020_changes_x003f_">
      <xsd:simpleType>
        <xsd:restriction base="dms:Choice">
          <xsd:enumeration value="Building Pathways to Infrastructure"/>
          <xsd:enumeration value="Critical Sectors Job Quality"/>
          <xsd:enumeration value="Industry-Driven Skills Training Fund"/>
          <xsd:enumeration value="Nursing Expansion"/>
          <xsd:enumeration value="One Workforce"/>
          <xsd:enumeration value="Rural Healthcare"/>
          <xsd:enumeration value="Strengthening Community Colleges"/>
        </xsd:restriction>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4.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For_x0020_which_x0020_grant_x0020_program_x0020_would_x0020_you_x0020_like_x0020_to_x0020_make_x0020_changes_x003f_ xmlns="eb53e1c8-0042-4008-9be2-c67b95757d90" xsi:nil="true"/>
  </documentManagement>
</p:properties>
</file>

<file path=customXml/itemProps1.xml><?xml version="1.0" encoding="utf-8"?>
<ds:datastoreItem xmlns:ds="http://schemas.openxmlformats.org/officeDocument/2006/customXml" ds:itemID="{1DB3BDFC-BE99-46ED-AA73-0ACA3F3ABC4E}">
  <ds:schemaRefs>
    <ds:schemaRef ds:uri="http://schemas.microsoft.com/sharepoint/v3/contenttype/forms"/>
  </ds:schemaRefs>
</ds:datastoreItem>
</file>

<file path=customXml/itemProps2.xml><?xml version="1.0" encoding="utf-8"?>
<ds:datastoreItem xmlns:ds="http://schemas.openxmlformats.org/officeDocument/2006/customXml" ds:itemID="{F9C8EC72-7901-4AED-AC63-87ABE162D497}">
  <ds:schemaRefs>
    <ds:schemaRef ds:uri="dffdaf6f-0bb1-4db7-8f87-1d2383dfd1a9"/>
    <ds:schemaRef ds:uri="eb53e1c8-0042-4008-9be2-c67b95757d9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4.xml><?xml version="1.0" encoding="utf-8"?>
<ds:datastoreItem xmlns:ds="http://schemas.openxmlformats.org/officeDocument/2006/customXml" ds:itemID="{431C0F8C-77AB-4D1D-A5E6-04053A10C835}">
  <ds:schemaRefs>
    <ds:schemaRef ds:uri="dffdaf6f-0bb1-4db7-8f87-1d2383dfd1a9"/>
    <ds:schemaRef ds:uri="eb53e1c8-0042-4008-9be2-c67b95757d9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0</TotalTime>
  <Words>1322</Words>
  <Application>Microsoft Office PowerPoint</Application>
  <PresentationFormat>Widescreen</PresentationFormat>
  <Paragraphs>110</Paragraphs>
  <Slides>14</Slides>
  <Notes>14</Notes>
  <HiddenSlides>0</HiddenSlides>
  <MMClips>0</MMClips>
  <ScaleCrop>false</ScaleCrop>
  <HeadingPairs>
    <vt:vector size="6" baseType="variant">
      <vt:variant>
        <vt:lpstr>Fonts Used</vt:lpstr>
      </vt:variant>
      <vt:variant>
        <vt:i4>8</vt:i4>
      </vt:variant>
      <vt:variant>
        <vt:lpstr>Theme</vt:lpstr>
      </vt:variant>
      <vt:variant>
        <vt:i4>11</vt:i4>
      </vt:variant>
      <vt:variant>
        <vt:lpstr>Slide Titles</vt:lpstr>
      </vt:variant>
      <vt:variant>
        <vt:i4>14</vt:i4>
      </vt:variant>
    </vt:vector>
  </HeadingPairs>
  <TitlesOfParts>
    <vt:vector size="33"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Standard Slides</vt:lpstr>
      <vt:lpstr>Interactive Slides</vt:lpstr>
      <vt:lpstr>General Content</vt:lpstr>
      <vt:lpstr>People Slides</vt:lpstr>
      <vt:lpstr>2_Interactive Slides</vt:lpstr>
      <vt:lpstr>1_General Content</vt:lpstr>
      <vt:lpstr>Reporting Mini-Refresher:  WIPS Tips</vt:lpstr>
      <vt:lpstr>General Announcements &amp; Reminders</vt:lpstr>
      <vt:lpstr>WIPS TIP #1: How to Keep Leading Zeroes</vt:lpstr>
      <vt:lpstr>WIPS TIP #1: Screenshots</vt:lpstr>
      <vt:lpstr>WIPS TIP #2: Column Error</vt:lpstr>
      <vt:lpstr>WIPS TIP #2: Screenshots</vt:lpstr>
      <vt:lpstr>WIPS TIP #3: Program Services and Training Activity Types 1</vt:lpstr>
      <vt:lpstr>WIPS TIP #3: Program Services and Training Activity Types 2</vt:lpstr>
      <vt:lpstr>WIPS TIP #4: Who is a participant? </vt:lpstr>
      <vt:lpstr>WIPS TIP #4: Who is a NOT participant? </vt:lpstr>
      <vt:lpstr>WIPS TIP #5: When to exit participant? Scenario 1</vt:lpstr>
      <vt:lpstr>WIPS TIP #5: When to exit participant? Scenario 2</vt:lpstr>
      <vt:lpstr>Reminders</vt:lpstr>
      <vt:lpstr>How to Contact the Program Office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Reporting Mini-Refresher: Data Aggregation (Q 12.31.2023)</dc:title>
  <dc:creator>United States Department of Labor</dc:creator>
  <cp:lastModifiedBy>Christina Stocks - ETA</cp:lastModifiedBy>
  <cp:revision>20</cp:revision>
  <dcterms:created xsi:type="dcterms:W3CDTF">2019-06-21T16:58:05Z</dcterms:created>
  <dcterms:modified xsi:type="dcterms:W3CDTF">2026-05-01T18:36:54Z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