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notesSlides/notesSlide10.xml" ContentType="application/vnd.openxmlformats-officedocument.presentationml.notesSlide+xml"/>
  <Override PartName="/ppt/tags/tag30.xml" ContentType="application/vnd.openxmlformats-officedocument.presentationml.tag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886" r:id="rId5"/>
    <p:sldId id="888" r:id="rId6"/>
    <p:sldId id="889" r:id="rId7"/>
    <p:sldId id="890" r:id="rId8"/>
    <p:sldId id="288" r:id="rId9"/>
    <p:sldId id="891" r:id="rId10"/>
    <p:sldId id="290" r:id="rId11"/>
    <p:sldId id="892" r:id="rId12"/>
    <p:sldId id="292" r:id="rId13"/>
    <p:sldId id="294" r:id="rId14"/>
    <p:sldId id="89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5252811E-2AF7-4187-8037-1DEB8E52631F}"/>
    <pc:docChg chg="custSel delSld modSld">
      <pc:chgData name="Monica Melville" userId="beb78149-d83e-47c9-88a4-88854b4c52f2" providerId="ADAL" clId="{5252811E-2AF7-4187-8037-1DEB8E52631F}" dt="2019-07-09T19:56:08.316" v="2" actId="27636"/>
      <pc:docMkLst>
        <pc:docMk/>
      </pc:docMkLst>
      <pc:sldChg chg="modSp">
        <pc:chgData name="Monica Melville" userId="beb78149-d83e-47c9-88a4-88854b4c52f2" providerId="ADAL" clId="{5252811E-2AF7-4187-8037-1DEB8E52631F}" dt="2019-07-09T19:56:08.316" v="2" actId="27636"/>
        <pc:sldMkLst>
          <pc:docMk/>
          <pc:sldMk cId="350172343" sldId="886"/>
        </pc:sldMkLst>
        <pc:spChg chg="mod">
          <ac:chgData name="Monica Melville" userId="beb78149-d83e-47c9-88a4-88854b4c52f2" providerId="ADAL" clId="{5252811E-2AF7-4187-8037-1DEB8E52631F}" dt="2019-07-09T19:56:08.316" v="2" actId="27636"/>
          <ac:spMkLst>
            <pc:docMk/>
            <pc:sldMk cId="350172343" sldId="886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5252811E-2AF7-4187-8037-1DEB8E52631F}" dt="2019-07-09T19:56:05.141" v="0" actId="2696"/>
        <pc:sldMkLst>
          <pc:docMk/>
          <pc:sldMk cId="1598804164" sldId="8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D3C61-E17D-446E-8072-A042BA0B7B9A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36082-F6A4-46AB-9C5C-790AECACA1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5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901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47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00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589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tools statistical or not are being used?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941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264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049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9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048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509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87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2492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574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44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482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649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09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834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35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572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948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184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2197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119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5636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87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0970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1980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096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302525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4" Type="http://schemas.openxmlformats.org/officeDocument/2006/relationships/hyperlink" Target="mailto:ETAPerforms@dol.go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Local Area Performance Negotiations &amp; Statistical Modeling  </a:t>
            </a:r>
            <a:br>
              <a:rPr lang="en-US" sz="3600" dirty="0"/>
            </a:br>
            <a:r>
              <a:rPr lang="en-US" sz="2400" dirty="0"/>
              <a:t>A Discussion on Promising Practices and State Tools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05251"/>
          </a:xfrm>
        </p:spPr>
        <p:txBody>
          <a:bodyPr>
            <a:normAutofit/>
          </a:bodyPr>
          <a:lstStyle/>
          <a:p>
            <a:r>
              <a:rPr lang="en-US" dirty="0"/>
              <a:t>Module 13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17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45CF-F040-41DF-BDA0-6D9FBD9EB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97518-3041-45BA-BF34-63781746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520824"/>
            <a:ext cx="7006167" cy="4767263"/>
          </a:xfrm>
        </p:spPr>
        <p:txBody>
          <a:bodyPr/>
          <a:lstStyle/>
          <a:p>
            <a:r>
              <a:rPr lang="en-US" dirty="0"/>
              <a:t>Overview of the status of WIOA local area performance negotiations and statistical modeling </a:t>
            </a:r>
          </a:p>
          <a:p>
            <a:r>
              <a:rPr lang="en-US" dirty="0"/>
              <a:t>Peer discussion of practices and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380D9-634D-46E7-A88F-577A80C02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84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/>
              </a:rPr>
              <a:t>  </a:t>
            </a:r>
            <a:r>
              <a:rPr lang="en-US" dirty="0">
                <a:effectLst/>
              </a:rPr>
              <a:t>Status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998" y="1546577"/>
            <a:ext cx="5626957" cy="4630385"/>
          </a:xfrm>
        </p:spPr>
        <p:txBody>
          <a:bodyPr>
            <a:normAutofit/>
          </a:bodyPr>
          <a:lstStyle/>
          <a:p>
            <a:r>
              <a:rPr lang="en-US" sz="2600" dirty="0"/>
              <a:t>Where is your state in the process of local area performance negotiations and statistical modeling? </a:t>
            </a:r>
          </a:p>
          <a:p>
            <a:pPr marL="744538" lvl="1" indent="-400050">
              <a:spcBef>
                <a:spcPts val="18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We have implemented a model</a:t>
            </a:r>
          </a:p>
          <a:p>
            <a:pPr marL="744538" lvl="1" indent="-400050">
              <a:spcBef>
                <a:spcPts val="18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We are developing a model</a:t>
            </a:r>
          </a:p>
          <a:p>
            <a:pPr marL="744538" lvl="1" indent="-400050">
              <a:spcBef>
                <a:spcPts val="18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We are in the planning stages of a model</a:t>
            </a:r>
          </a:p>
          <a:p>
            <a:pPr marL="744538" lvl="1" indent="-400050">
              <a:spcBef>
                <a:spcPts val="18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We are in the pre-planning stages</a:t>
            </a:r>
          </a:p>
          <a:p>
            <a:pPr lvl="1"/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1026" name="Picture 2" descr="question mark">
            <a:extLst>
              <a:ext uri="{FF2B5EF4-FFF2-40B4-BE49-F238E27FC236}">
                <a16:creationId xmlns:a16="http://schemas.microsoft.com/office/drawing/2014/main" id="{B14B06E7-954E-4868-A860-5B9B8772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6751" y="2110212"/>
            <a:ext cx="4286250" cy="3128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4D8CD83-5F2F-4942-BB1B-332B1B35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2433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Local Negotiations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591929"/>
            <a:ext cx="10924540" cy="47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process is:</a:t>
            </a:r>
          </a:p>
          <a:p>
            <a:r>
              <a:rPr lang="en-US" dirty="0"/>
              <a:t>Data Driven</a:t>
            </a:r>
          </a:p>
          <a:p>
            <a:r>
              <a:rPr lang="en-US" dirty="0"/>
              <a:t>Locally Specific</a:t>
            </a:r>
          </a:p>
          <a:p>
            <a:r>
              <a:rPr lang="en-US" dirty="0"/>
              <a:t>Outlined in Policy</a:t>
            </a:r>
          </a:p>
        </p:txBody>
      </p:sp>
      <p:pic>
        <p:nvPicPr>
          <p:cNvPr id="2050" name="Picture 2" descr="person drawing upward data chart">
            <a:extLst>
              <a:ext uri="{FF2B5EF4-FFF2-40B4-BE49-F238E27FC236}">
                <a16:creationId xmlns:a16="http://schemas.microsoft.com/office/drawing/2014/main" id="{9744E165-FB47-4EC3-9727-809CA19EE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0981" y="2709528"/>
            <a:ext cx="5111019" cy="340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60E256D-5C54-47FE-99FF-A0985F49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397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Right Tool for the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tools are you using for local area negotiations?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ools spread out on wood">
            <a:extLst>
              <a:ext uri="{FF2B5EF4-FFF2-40B4-BE49-F238E27FC236}">
                <a16:creationId xmlns:a16="http://schemas.microsoft.com/office/drawing/2014/main" id="{46099A02-91B6-4C56-993A-4C0359728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75" y="2561965"/>
            <a:ext cx="4286250" cy="2858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2386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CC71C-37DB-4401-ACFB-DE91C1E1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Partners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0471E-7AB7-4FFA-9EDD-D4646D120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Partners are: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An integral part of local negotiations and statistical modeling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Somewhat involved in the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Aware of our process and outcome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Not involved</a:t>
            </a:r>
            <a:endParaRPr lang="en-US" dirty="0"/>
          </a:p>
        </p:txBody>
      </p:sp>
      <p:pic>
        <p:nvPicPr>
          <p:cNvPr id="4100" name="Picture 4" descr="diverse hands coming together">
            <a:extLst>
              <a:ext uri="{FF2B5EF4-FFF2-40B4-BE49-F238E27FC236}">
                <a16:creationId xmlns:a16="http://schemas.microsoft.com/office/drawing/2014/main" id="{38936FCC-E3BB-43B8-8D76-D1633812B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3863" y="2711820"/>
            <a:ext cx="4286250" cy="3026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FF0E6-8E7E-45BD-BCD7-2D04B887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88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Challenges: A Tabletop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>
            <a:normAutofit/>
          </a:bodyPr>
          <a:lstStyle/>
          <a:p>
            <a:r>
              <a:rPr lang="en-US" sz="2600" dirty="0"/>
              <a:t>Discussion of the obstacles from where you are to where you want to be</a:t>
            </a:r>
          </a:p>
          <a:p>
            <a:r>
              <a:rPr lang="en-US" sz="2600" dirty="0"/>
              <a:t>Tools you have, tools you need to build or enhance your state’s local area performance negotiations and statistical modeling</a:t>
            </a:r>
          </a:p>
        </p:txBody>
      </p:sp>
      <p:pic>
        <p:nvPicPr>
          <p:cNvPr id="5122" name="Picture 2" descr="word &quot;activity&quot; on blackboard">
            <a:extLst>
              <a:ext uri="{FF2B5EF4-FFF2-40B4-BE49-F238E27FC236}">
                <a16:creationId xmlns:a16="http://schemas.microsoft.com/office/drawing/2014/main" id="{A72F4551-695C-423C-A310-103FABE50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5107" y="3121712"/>
            <a:ext cx="4081785" cy="2669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117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1557867"/>
            <a:ext cx="10924540" cy="4619096"/>
          </a:xfrm>
        </p:spPr>
        <p:txBody>
          <a:bodyPr/>
          <a:lstStyle/>
          <a:p>
            <a:r>
              <a:rPr lang="en-US" dirty="0"/>
              <a:t>Overview of Status</a:t>
            </a:r>
          </a:p>
          <a:p>
            <a:r>
              <a:rPr lang="en-US" dirty="0"/>
              <a:t>Challenges</a:t>
            </a:r>
          </a:p>
          <a:p>
            <a:r>
              <a:rPr lang="en-US" dirty="0"/>
              <a:t>Available Tools</a:t>
            </a:r>
          </a:p>
          <a:p>
            <a:r>
              <a:rPr lang="en-US" dirty="0"/>
              <a:t>Needed Tools</a:t>
            </a:r>
          </a:p>
          <a:p>
            <a:endParaRPr lang="en-US" dirty="0"/>
          </a:p>
        </p:txBody>
      </p:sp>
      <p:pic>
        <p:nvPicPr>
          <p:cNvPr id="6146" name="Picture 2" descr="word &quot;summary&quot; behind torn paper">
            <a:extLst>
              <a:ext uri="{FF2B5EF4-FFF2-40B4-BE49-F238E27FC236}">
                <a16:creationId xmlns:a16="http://schemas.microsoft.com/office/drawing/2014/main" id="{DCDEB644-FD17-4241-8022-8BA26C6A1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1598" y="1906969"/>
            <a:ext cx="5087204" cy="3393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58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46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 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  <a:p>
            <a:pPr marL="484632" lvl="4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99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4380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EE38E0-A5EA-481C-A12C-274AE91238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32A7C7-274F-44B4-BE9B-7C5214C90B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C02E6C-8C3F-4E67-94FD-FCCFB1F7C045}">
  <ds:schemaRefs>
    <ds:schemaRef ds:uri="http://www.w3.org/XML/1998/namespace"/>
    <ds:schemaRef ds:uri="http://schemas.microsoft.com/office/2006/documentManagement/types"/>
    <ds:schemaRef ds:uri="bdfd28cc-f485-46e8-bcf6-b555ff9859c5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  <ds:schemaRef ds:uri="e9383cf3-6c95-48c0-84cb-ffd9d14604cc"/>
    <ds:schemaRef ds:uri="57105560-6850-41e4-bf8f-92819038b991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239</Words>
  <Application>Microsoft Office PowerPoint</Application>
  <PresentationFormat>Widescreen</PresentationFormat>
  <Paragraphs>63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Base Layout for Compliance</vt:lpstr>
      <vt:lpstr>Local Area Performance Negotiations &amp; Statistical Modeling   A Discussion on Promising Practices and State Tools</vt:lpstr>
      <vt:lpstr>Agenda</vt:lpstr>
      <vt:lpstr>  Status Check</vt:lpstr>
      <vt:lpstr>Local Negotiations </vt:lpstr>
      <vt:lpstr>Using the Right Tool for the Job</vt:lpstr>
      <vt:lpstr>Partners</vt:lpstr>
      <vt:lpstr>Challenges: A Tabletop Discussion</vt:lpstr>
      <vt:lpstr>Next Steps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Area Performance Negotiations &amp; Statistical Modeling   A Discussion on Promising Practices and State Tools</dc:title>
  <dc:creator>Monica Melville</dc:creator>
  <cp:lastModifiedBy>Monica Melville</cp:lastModifiedBy>
  <cp:revision>1</cp:revision>
  <dcterms:created xsi:type="dcterms:W3CDTF">2019-07-09T15:38:45Z</dcterms:created>
  <dcterms:modified xsi:type="dcterms:W3CDTF">2019-07-09T19:56:15Z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