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9.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0.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32.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3.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54" r:id="rId4"/>
    <p:sldMasterId id="2147483775" r:id="rId5"/>
    <p:sldMasterId id="2147483796" r:id="rId6"/>
  </p:sldMasterIdLst>
  <p:notesMasterIdLst>
    <p:notesMasterId r:id="rId70"/>
  </p:notesMasterIdLst>
  <p:handoutMasterIdLst>
    <p:handoutMasterId r:id="rId71"/>
  </p:handoutMasterIdLst>
  <p:sldIdLst>
    <p:sldId id="256" r:id="rId7"/>
    <p:sldId id="293" r:id="rId8"/>
    <p:sldId id="294" r:id="rId9"/>
    <p:sldId id="304" r:id="rId10"/>
    <p:sldId id="305" r:id="rId11"/>
    <p:sldId id="523" r:id="rId12"/>
    <p:sldId id="2754" r:id="rId13"/>
    <p:sldId id="303" r:id="rId14"/>
    <p:sldId id="2704" r:id="rId15"/>
    <p:sldId id="2621" r:id="rId16"/>
    <p:sldId id="295" r:id="rId17"/>
    <p:sldId id="296" r:id="rId18"/>
    <p:sldId id="297" r:id="rId19"/>
    <p:sldId id="298" r:id="rId20"/>
    <p:sldId id="290" r:id="rId21"/>
    <p:sldId id="270" r:id="rId22"/>
    <p:sldId id="271" r:id="rId23"/>
    <p:sldId id="299" r:id="rId24"/>
    <p:sldId id="273" r:id="rId25"/>
    <p:sldId id="300" r:id="rId26"/>
    <p:sldId id="301" r:id="rId27"/>
    <p:sldId id="291" r:id="rId28"/>
    <p:sldId id="2703" r:id="rId29"/>
    <p:sldId id="2730" r:id="rId30"/>
    <p:sldId id="2731" r:id="rId31"/>
    <p:sldId id="2732" r:id="rId32"/>
    <p:sldId id="2733" r:id="rId33"/>
    <p:sldId id="2734" r:id="rId34"/>
    <p:sldId id="2735" r:id="rId35"/>
    <p:sldId id="2736" r:id="rId36"/>
    <p:sldId id="2737" r:id="rId37"/>
    <p:sldId id="2738" r:id="rId38"/>
    <p:sldId id="2739" r:id="rId39"/>
    <p:sldId id="2740" r:id="rId40"/>
    <p:sldId id="2741" r:id="rId41"/>
    <p:sldId id="2742" r:id="rId42"/>
    <p:sldId id="2743" r:id="rId43"/>
    <p:sldId id="2744" r:id="rId44"/>
    <p:sldId id="2745" r:id="rId45"/>
    <p:sldId id="2746" r:id="rId46"/>
    <p:sldId id="2747" r:id="rId47"/>
    <p:sldId id="2697" r:id="rId48"/>
    <p:sldId id="2700" r:id="rId49"/>
    <p:sldId id="261" r:id="rId50"/>
    <p:sldId id="286" r:id="rId51"/>
    <p:sldId id="2702" r:id="rId52"/>
    <p:sldId id="262" r:id="rId53"/>
    <p:sldId id="282" r:id="rId54"/>
    <p:sldId id="2753" r:id="rId55"/>
    <p:sldId id="272" r:id="rId56"/>
    <p:sldId id="279" r:id="rId57"/>
    <p:sldId id="277" r:id="rId58"/>
    <p:sldId id="2748" r:id="rId59"/>
    <p:sldId id="2752" r:id="rId60"/>
    <p:sldId id="2728" r:id="rId61"/>
    <p:sldId id="2750" r:id="rId62"/>
    <p:sldId id="2751" r:id="rId63"/>
    <p:sldId id="2729" r:id="rId64"/>
    <p:sldId id="2721" r:id="rId65"/>
    <p:sldId id="2725" r:id="rId66"/>
    <p:sldId id="594" r:id="rId67"/>
    <p:sldId id="263" r:id="rId68"/>
    <p:sldId id="266"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rack 2 Performance Session" id="{67B35963-7139-449A-B370-7CA29FBCC08A}">
          <p14:sldIdLst>
            <p14:sldId id="256"/>
            <p14:sldId id="293"/>
            <p14:sldId id="294"/>
            <p14:sldId id="304"/>
            <p14:sldId id="305"/>
            <p14:sldId id="523"/>
            <p14:sldId id="2754"/>
            <p14:sldId id="303"/>
            <p14:sldId id="2704"/>
            <p14:sldId id="2621"/>
            <p14:sldId id="295"/>
            <p14:sldId id="296"/>
            <p14:sldId id="297"/>
            <p14:sldId id="298"/>
            <p14:sldId id="290"/>
            <p14:sldId id="270"/>
            <p14:sldId id="271"/>
            <p14:sldId id="299"/>
            <p14:sldId id="273"/>
            <p14:sldId id="300"/>
            <p14:sldId id="301"/>
            <p14:sldId id="291"/>
            <p14:sldId id="2703"/>
            <p14:sldId id="2730"/>
            <p14:sldId id="2731"/>
            <p14:sldId id="2732"/>
            <p14:sldId id="2733"/>
            <p14:sldId id="2734"/>
            <p14:sldId id="2735"/>
            <p14:sldId id="2736"/>
            <p14:sldId id="2737"/>
            <p14:sldId id="2738"/>
            <p14:sldId id="2739"/>
            <p14:sldId id="2740"/>
            <p14:sldId id="2741"/>
            <p14:sldId id="2742"/>
            <p14:sldId id="2743"/>
            <p14:sldId id="2744"/>
            <p14:sldId id="2745"/>
            <p14:sldId id="2746"/>
            <p14:sldId id="2747"/>
            <p14:sldId id="2697"/>
            <p14:sldId id="2700"/>
            <p14:sldId id="261"/>
            <p14:sldId id="286"/>
            <p14:sldId id="2702"/>
            <p14:sldId id="262"/>
            <p14:sldId id="282"/>
            <p14:sldId id="2753"/>
            <p14:sldId id="272"/>
            <p14:sldId id="279"/>
            <p14:sldId id="277"/>
            <p14:sldId id="2748"/>
            <p14:sldId id="2752"/>
            <p14:sldId id="2728"/>
            <p14:sldId id="2750"/>
            <p14:sldId id="2751"/>
            <p14:sldId id="2729"/>
            <p14:sldId id="2721"/>
            <p14:sldId id="2725"/>
            <p14:sldId id="594"/>
            <p14:sldId id="263"/>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SjTEEC" userId="S::Stjohn.Tessa.E@dol.gov::d738c95b-375d-41a0-accc-e772d6882f7c" providerId="AD"/>
  <p188:author id="{DFDA650A-0948-508B-2331-D3471F888994}" name="Kelley, Maya - ETA" initials="MK" userId="S::Kelley.Maya@dol.gov::83ade065-5288-4493-8835-6389baaea1a6" providerId="AD"/>
  <p188:author id="{372BDA18-1438-23CC-1142-13F338A2398F}" name="Abdullah, Putri R - ETA" initials="APRE" userId="S::Abdullah.Putri.R@dol.gov::35e0e26f-8c5c-4c0a-af4a-8d06c3ddfc58" providerId="AD"/>
  <p188:author id="{D40EBD48-637C-87B2-9FBF-B1591F2BC091}" name="Hefley, Kristen - ETA" initials="KH" userId="S::Hefley.Kristen@dol.gov::e18c141f-2e3e-4510-af0f-6a6ec04a9e59" providerId="AD"/>
  <p188:author id="{E0A3E459-4507-2EE6-17F4-29A9764BBB78}" name="Milstead, Kristen - ETA" initials="KM" userId="S::Milstead.Kristen@dol.gov::e18c141f-2e3e-4510-af0f-6a6ec04a9e59" providerId="AD"/>
  <p188:author id="{F0025F7C-BD9D-F1F6-D9F9-09780322C71C}" name="Kara Conroy" initials="KC" userId="S::kconroy_mathematica-mpr.com#ext#@msair.onmicrosoft.com::89d68ba0-986e-4004-a016-d1cc886ec676" providerId="AD"/>
  <p188:author id="{21A0E8AF-6549-C1CC-31FE-B549EC2CFA76}" name="Kristen Milstead" initials="KM" userId="11c34dde3da7ce67" providerId="Windows Live"/>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05C"/>
    <a:srgbClr val="FF6600"/>
    <a:srgbClr val="FF9900"/>
    <a:srgbClr val="CC00FF"/>
    <a:srgbClr val="17406D"/>
    <a:srgbClr val="009DD9"/>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62826-C516-4FA4-894F-01148E747C08}" v="3" dt="2024-09-13T19:54:48.511"/>
    <p1510:client id="{678117F0-3C6E-4AE5-BFE0-744087440F31}" v="549" dt="2024-09-13T13:10:48.734"/>
    <p1510:client id="{F02B7AD7-9E72-4928-B34D-DB11065111D3}" v="1" dt="2024-09-12T20:50:50.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26" autoAdjust="0"/>
    <p:restoredTop sz="85640" autoAdjust="0"/>
  </p:normalViewPr>
  <p:slideViewPr>
    <p:cSldViewPr snapToGrid="0">
      <p:cViewPr varScale="1">
        <p:scale>
          <a:sx n="70" d="100"/>
          <a:sy n="70" d="100"/>
        </p:scale>
        <p:origin x="341" y="62"/>
      </p:cViewPr>
      <p:guideLst/>
    </p:cSldViewPr>
  </p:slideViewPr>
  <p:outlineViewPr>
    <p:cViewPr>
      <p:scale>
        <a:sx n="33" d="100"/>
        <a:sy n="33" d="100"/>
      </p:scale>
      <p:origin x="0" y="-31255"/>
    </p:cViewPr>
  </p:outlineViewPr>
  <p:notesTextViewPr>
    <p:cViewPr>
      <p:scale>
        <a:sx n="1" d="1"/>
        <a:sy n="1" d="1"/>
      </p:scale>
      <p:origin x="0" y="0"/>
    </p:cViewPr>
  </p:notesTextViewPr>
  <p:notesViewPr>
    <p:cSldViewPr snapToGrid="0">
      <p:cViewPr varScale="1">
        <p:scale>
          <a:sx n="68" d="100"/>
          <a:sy n="68" d="100"/>
        </p:scale>
        <p:origin x="3296" y="5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rtle, Jennifer" userId="b3c1effa-7e06-448b-a85f-cbbf2d2e2920" providerId="ADAL" clId="{678117F0-3C6E-4AE5-BFE0-744087440F31}"/>
    <pc:docChg chg="custSel modSld">
      <pc:chgData name="Pirtle, Jennifer" userId="b3c1effa-7e06-448b-a85f-cbbf2d2e2920" providerId="ADAL" clId="{678117F0-3C6E-4AE5-BFE0-744087440F31}" dt="2024-09-13T13:10:56.164" v="888" actId="962"/>
      <pc:docMkLst>
        <pc:docMk/>
      </pc:docMkLst>
      <pc:sldChg chg="modSp">
        <pc:chgData name="Pirtle, Jennifer" userId="b3c1effa-7e06-448b-a85f-cbbf2d2e2920" providerId="ADAL" clId="{678117F0-3C6E-4AE5-BFE0-744087440F31}" dt="2024-09-13T13:06:36.971" v="198" actId="962"/>
        <pc:sldMkLst>
          <pc:docMk/>
          <pc:sldMk cId="948894468" sldId="2621"/>
        </pc:sldMkLst>
        <pc:graphicFrameChg chg="mod">
          <ac:chgData name="Pirtle, Jennifer" userId="b3c1effa-7e06-448b-a85f-cbbf2d2e2920" providerId="ADAL" clId="{678117F0-3C6E-4AE5-BFE0-744087440F31}" dt="2024-09-13T13:06:36.971" v="198" actId="962"/>
          <ac:graphicFrameMkLst>
            <pc:docMk/>
            <pc:sldMk cId="948894468" sldId="2621"/>
            <ac:graphicFrameMk id="7" creationId="{E08F387F-35C4-4B34-AE17-1EAE6A02F1C2}"/>
          </ac:graphicFrameMkLst>
        </pc:graphicFrameChg>
      </pc:sldChg>
      <pc:sldChg chg="addSp delSp modSp mod chgLayout">
        <pc:chgData name="Pirtle, Jennifer" userId="b3c1effa-7e06-448b-a85f-cbbf2d2e2920" providerId="ADAL" clId="{678117F0-3C6E-4AE5-BFE0-744087440F31}" dt="2024-09-13T13:05:41.731" v="124" actId="962"/>
        <pc:sldMkLst>
          <pc:docMk/>
          <pc:sldMk cId="2472453921" sldId="2704"/>
        </pc:sldMkLst>
        <pc:spChg chg="add del mod">
          <ac:chgData name="Pirtle, Jennifer" userId="b3c1effa-7e06-448b-a85f-cbbf2d2e2920" providerId="ADAL" clId="{678117F0-3C6E-4AE5-BFE0-744087440F31}" dt="2024-09-13T13:04:51.664" v="39" actId="6264"/>
          <ac:spMkLst>
            <pc:docMk/>
            <pc:sldMk cId="2472453921" sldId="2704"/>
            <ac:spMk id="2" creationId="{FAD943E8-7E1A-CBFC-4B2E-8AE941C0C075}"/>
          </ac:spMkLst>
        </pc:spChg>
        <pc:spChg chg="mod ord">
          <ac:chgData name="Pirtle, Jennifer" userId="b3c1effa-7e06-448b-a85f-cbbf2d2e2920" providerId="ADAL" clId="{678117F0-3C6E-4AE5-BFE0-744087440F31}" dt="2024-09-13T13:04:51.664" v="39" actId="6264"/>
          <ac:spMkLst>
            <pc:docMk/>
            <pc:sldMk cId="2472453921" sldId="2704"/>
            <ac:spMk id="3" creationId="{0D517073-9A56-86B9-5575-9C625457EFE2}"/>
          </ac:spMkLst>
        </pc:spChg>
        <pc:spChg chg="add del mod">
          <ac:chgData name="Pirtle, Jennifer" userId="b3c1effa-7e06-448b-a85f-cbbf2d2e2920" providerId="ADAL" clId="{678117F0-3C6E-4AE5-BFE0-744087440F31}" dt="2024-09-13T13:04:51.664" v="39" actId="6264"/>
          <ac:spMkLst>
            <pc:docMk/>
            <pc:sldMk cId="2472453921" sldId="2704"/>
            <ac:spMk id="4" creationId="{186CA409-E1C4-4939-1DEF-8C0A917E9DCC}"/>
          </ac:spMkLst>
        </pc:spChg>
        <pc:graphicFrameChg chg="mod ord modGraphic">
          <ac:chgData name="Pirtle, Jennifer" userId="b3c1effa-7e06-448b-a85f-cbbf2d2e2920" providerId="ADAL" clId="{678117F0-3C6E-4AE5-BFE0-744087440F31}" dt="2024-09-13T13:05:41.731" v="124" actId="962"/>
          <ac:graphicFrameMkLst>
            <pc:docMk/>
            <pc:sldMk cId="2472453921" sldId="2704"/>
            <ac:graphicFrameMk id="31" creationId="{A4974483-01F1-5728-2345-2A356CC3710D}"/>
          </ac:graphicFrameMkLst>
        </pc:graphicFrameChg>
      </pc:sldChg>
      <pc:sldChg chg="modSp mod">
        <pc:chgData name="Pirtle, Jennifer" userId="b3c1effa-7e06-448b-a85f-cbbf2d2e2920" providerId="ADAL" clId="{678117F0-3C6E-4AE5-BFE0-744087440F31}" dt="2024-09-13T13:10:56.164" v="888" actId="962"/>
        <pc:sldMkLst>
          <pc:docMk/>
          <pc:sldMk cId="2255143302" sldId="2728"/>
        </pc:sldMkLst>
        <pc:graphicFrameChg chg="mod">
          <ac:chgData name="Pirtle, Jennifer" userId="b3c1effa-7e06-448b-a85f-cbbf2d2e2920" providerId="ADAL" clId="{678117F0-3C6E-4AE5-BFE0-744087440F31}" dt="2024-09-13T13:10:48.734" v="884" actId="962"/>
          <ac:graphicFrameMkLst>
            <pc:docMk/>
            <pc:sldMk cId="2255143302" sldId="2728"/>
            <ac:graphicFrameMk id="3" creationId="{03029EFD-61D8-FB5C-807A-20E0E9C7EE90}"/>
          </ac:graphicFrameMkLst>
        </pc:graphicFrameChg>
        <pc:cxnChg chg="mod">
          <ac:chgData name="Pirtle, Jennifer" userId="b3c1effa-7e06-448b-a85f-cbbf2d2e2920" providerId="ADAL" clId="{678117F0-3C6E-4AE5-BFE0-744087440F31}" dt="2024-09-13T13:10:56.164" v="888" actId="962"/>
          <ac:cxnSpMkLst>
            <pc:docMk/>
            <pc:sldMk cId="2255143302" sldId="2728"/>
            <ac:cxnSpMk id="7" creationId="{F47F26D6-E2D8-ABAF-8250-3527ABB7DA10}"/>
          </ac:cxnSpMkLst>
        </pc:cxnChg>
        <pc:cxnChg chg="mod">
          <ac:chgData name="Pirtle, Jennifer" userId="b3c1effa-7e06-448b-a85f-cbbf2d2e2920" providerId="ADAL" clId="{678117F0-3C6E-4AE5-BFE0-744087440F31}" dt="2024-09-13T13:10:50.942" v="885" actId="962"/>
          <ac:cxnSpMkLst>
            <pc:docMk/>
            <pc:sldMk cId="2255143302" sldId="2728"/>
            <ac:cxnSpMk id="8" creationId="{53C5254B-AB68-B68A-2B13-CD5E8EAECFF8}"/>
          </ac:cxnSpMkLst>
        </pc:cxnChg>
        <pc:cxnChg chg="mod">
          <ac:chgData name="Pirtle, Jennifer" userId="b3c1effa-7e06-448b-a85f-cbbf2d2e2920" providerId="ADAL" clId="{678117F0-3C6E-4AE5-BFE0-744087440F31}" dt="2024-09-13T13:10:52.630" v="886" actId="962"/>
          <ac:cxnSpMkLst>
            <pc:docMk/>
            <pc:sldMk cId="2255143302" sldId="2728"/>
            <ac:cxnSpMk id="12" creationId="{CB8FA8E7-96CE-0987-F2A7-56F9A4AF5DF2}"/>
          </ac:cxnSpMkLst>
        </pc:cxnChg>
        <pc:cxnChg chg="mod">
          <ac:chgData name="Pirtle, Jennifer" userId="b3c1effa-7e06-448b-a85f-cbbf2d2e2920" providerId="ADAL" clId="{678117F0-3C6E-4AE5-BFE0-744087440F31}" dt="2024-09-13T13:10:54.283" v="887" actId="962"/>
          <ac:cxnSpMkLst>
            <pc:docMk/>
            <pc:sldMk cId="2255143302" sldId="2728"/>
            <ac:cxnSpMk id="22" creationId="{4AEA3D0E-981F-3033-FC60-DE1C30FF92FC}"/>
          </ac:cxnSpMkLst>
        </pc:cxnChg>
      </pc:sldChg>
      <pc:sldChg chg="modSp">
        <pc:chgData name="Pirtle, Jennifer" userId="b3c1effa-7e06-448b-a85f-cbbf2d2e2920" providerId="ADAL" clId="{678117F0-3C6E-4AE5-BFE0-744087440F31}" dt="2024-09-13T13:07:21.647" v="312" actId="962"/>
        <pc:sldMkLst>
          <pc:docMk/>
          <pc:sldMk cId="2085691010" sldId="2733"/>
        </pc:sldMkLst>
        <pc:graphicFrameChg chg="mod">
          <ac:chgData name="Pirtle, Jennifer" userId="b3c1effa-7e06-448b-a85f-cbbf2d2e2920" providerId="ADAL" clId="{678117F0-3C6E-4AE5-BFE0-744087440F31}" dt="2024-09-13T13:07:21.647" v="312" actId="962"/>
          <ac:graphicFrameMkLst>
            <pc:docMk/>
            <pc:sldMk cId="2085691010" sldId="2733"/>
            <ac:graphicFrameMk id="3" creationId="{03029EFD-61D8-FB5C-807A-20E0E9C7EE90}"/>
          </ac:graphicFrameMkLst>
        </pc:graphicFrameChg>
      </pc:sldChg>
      <pc:sldChg chg="addSp delSp modSp mod chgLayout">
        <pc:chgData name="Pirtle, Jennifer" userId="b3c1effa-7e06-448b-a85f-cbbf2d2e2920" providerId="ADAL" clId="{678117F0-3C6E-4AE5-BFE0-744087440F31}" dt="2024-09-13T13:07:58.201" v="323" actId="962"/>
        <pc:sldMkLst>
          <pc:docMk/>
          <pc:sldMk cId="551158556" sldId="2735"/>
        </pc:sldMkLst>
        <pc:spChg chg="add del mod">
          <ac:chgData name="Pirtle, Jennifer" userId="b3c1effa-7e06-448b-a85f-cbbf2d2e2920" providerId="ADAL" clId="{678117F0-3C6E-4AE5-BFE0-744087440F31}" dt="2024-09-13T13:07:34.641" v="313" actId="6264"/>
          <ac:spMkLst>
            <pc:docMk/>
            <pc:sldMk cId="551158556" sldId="2735"/>
            <ac:spMk id="2" creationId="{0B914350-6B05-CB21-A718-7C37717DED29}"/>
          </ac:spMkLst>
        </pc:spChg>
        <pc:spChg chg="mod ord">
          <ac:chgData name="Pirtle, Jennifer" userId="b3c1effa-7e06-448b-a85f-cbbf2d2e2920" providerId="ADAL" clId="{678117F0-3C6E-4AE5-BFE0-744087440F31}" dt="2024-09-13T13:07:34.641" v="313" actId="6264"/>
          <ac:spMkLst>
            <pc:docMk/>
            <pc:sldMk cId="551158556" sldId="2735"/>
            <ac:spMk id="3" creationId="{F08EF406-AE2A-6DC5-B9A6-4E9D3E69BCF4}"/>
          </ac:spMkLst>
        </pc:spChg>
        <pc:spChg chg="add del mod">
          <ac:chgData name="Pirtle, Jennifer" userId="b3c1effa-7e06-448b-a85f-cbbf2d2e2920" providerId="ADAL" clId="{678117F0-3C6E-4AE5-BFE0-744087440F31}" dt="2024-09-13T13:07:34.641" v="313" actId="6264"/>
          <ac:spMkLst>
            <pc:docMk/>
            <pc:sldMk cId="551158556" sldId="2735"/>
            <ac:spMk id="4" creationId="{E600AB25-6A5A-56A2-29A7-0BB5E555A1EC}"/>
          </ac:spMkLst>
        </pc:spChg>
        <pc:spChg chg="mod ord">
          <ac:chgData name="Pirtle, Jennifer" userId="b3c1effa-7e06-448b-a85f-cbbf2d2e2920" providerId="ADAL" clId="{678117F0-3C6E-4AE5-BFE0-744087440F31}" dt="2024-09-13T13:07:34.641" v="313" actId="6264"/>
          <ac:spMkLst>
            <pc:docMk/>
            <pc:sldMk cId="551158556" sldId="2735"/>
            <ac:spMk id="5" creationId="{D16B170D-53DD-7B60-ECB2-AA83BBD67C62}"/>
          </ac:spMkLst>
        </pc:spChg>
        <pc:spChg chg="mod ord">
          <ac:chgData name="Pirtle, Jennifer" userId="b3c1effa-7e06-448b-a85f-cbbf2d2e2920" providerId="ADAL" clId="{678117F0-3C6E-4AE5-BFE0-744087440F31}" dt="2024-09-13T13:07:38.610" v="314" actId="403"/>
          <ac:spMkLst>
            <pc:docMk/>
            <pc:sldMk cId="551158556" sldId="2735"/>
            <ac:spMk id="6" creationId="{020567E9-8CBD-F3BE-4421-AF2819794581}"/>
          </ac:spMkLst>
        </pc:spChg>
        <pc:spChg chg="add del mod">
          <ac:chgData name="Pirtle, Jennifer" userId="b3c1effa-7e06-448b-a85f-cbbf2d2e2920" providerId="ADAL" clId="{678117F0-3C6E-4AE5-BFE0-744087440F31}" dt="2024-09-13T13:07:34.641" v="313" actId="6264"/>
          <ac:spMkLst>
            <pc:docMk/>
            <pc:sldMk cId="551158556" sldId="2735"/>
            <ac:spMk id="7" creationId="{79A7480C-A873-1DC9-D880-38629DFCB81C}"/>
          </ac:spMkLst>
        </pc:spChg>
        <pc:spChg chg="add del mod">
          <ac:chgData name="Pirtle, Jennifer" userId="b3c1effa-7e06-448b-a85f-cbbf2d2e2920" providerId="ADAL" clId="{678117F0-3C6E-4AE5-BFE0-744087440F31}" dt="2024-09-13T13:07:34.641" v="313" actId="6264"/>
          <ac:spMkLst>
            <pc:docMk/>
            <pc:sldMk cId="551158556" sldId="2735"/>
            <ac:spMk id="8" creationId="{E63A7BDA-DBDC-4EBE-99C9-FCF3792B063F}"/>
          </ac:spMkLst>
        </pc:spChg>
        <pc:spChg chg="add del mod ord">
          <ac:chgData name="Pirtle, Jennifer" userId="b3c1effa-7e06-448b-a85f-cbbf2d2e2920" providerId="ADAL" clId="{678117F0-3C6E-4AE5-BFE0-744087440F31}" dt="2024-09-13T13:07:41.921" v="315" actId="478"/>
          <ac:spMkLst>
            <pc:docMk/>
            <pc:sldMk cId="551158556" sldId="2735"/>
            <ac:spMk id="9" creationId="{BF67A8B4-D8AF-765E-6F31-91B6E2C447B0}"/>
          </ac:spMkLst>
        </pc:spChg>
        <pc:spChg chg="del mod ord">
          <ac:chgData name="Pirtle, Jennifer" userId="b3c1effa-7e06-448b-a85f-cbbf2d2e2920" providerId="ADAL" clId="{678117F0-3C6E-4AE5-BFE0-744087440F31}" dt="2024-09-13T13:07:43.846" v="317" actId="478"/>
          <ac:spMkLst>
            <pc:docMk/>
            <pc:sldMk cId="551158556" sldId="2735"/>
            <ac:spMk id="15" creationId="{E564AB71-7157-8EE9-26A8-10DDDA692E72}"/>
          </ac:spMkLst>
        </pc:spChg>
        <pc:picChg chg="mod">
          <ac:chgData name="Pirtle, Jennifer" userId="b3c1effa-7e06-448b-a85f-cbbf2d2e2920" providerId="ADAL" clId="{678117F0-3C6E-4AE5-BFE0-744087440F31}" dt="2024-09-13T13:07:58.201" v="323" actId="962"/>
          <ac:picMkLst>
            <pc:docMk/>
            <pc:sldMk cId="551158556" sldId="2735"/>
            <ac:picMk id="10" creationId="{EEF3EB78-8211-A213-C04B-95219496AB6D}"/>
          </ac:picMkLst>
        </pc:picChg>
      </pc:sldChg>
      <pc:sldChg chg="modSp mod">
        <pc:chgData name="Pirtle, Jennifer" userId="b3c1effa-7e06-448b-a85f-cbbf2d2e2920" providerId="ADAL" clId="{678117F0-3C6E-4AE5-BFE0-744087440F31}" dt="2024-09-13T13:08:26.392" v="328" actId="1076"/>
        <pc:sldMkLst>
          <pc:docMk/>
          <pc:sldMk cId="686085850" sldId="2736"/>
        </pc:sldMkLst>
        <pc:spChg chg="mod">
          <ac:chgData name="Pirtle, Jennifer" userId="b3c1effa-7e06-448b-a85f-cbbf2d2e2920" providerId="ADAL" clId="{678117F0-3C6E-4AE5-BFE0-744087440F31}" dt="2024-09-13T13:08:18.967" v="326" actId="403"/>
          <ac:spMkLst>
            <pc:docMk/>
            <pc:sldMk cId="686085850" sldId="2736"/>
            <ac:spMk id="16" creationId="{D2AC6225-93BF-3714-3E43-E5EE8A264513}"/>
          </ac:spMkLst>
        </pc:spChg>
        <pc:picChg chg="mod">
          <ac:chgData name="Pirtle, Jennifer" userId="b3c1effa-7e06-448b-a85f-cbbf2d2e2920" providerId="ADAL" clId="{678117F0-3C6E-4AE5-BFE0-744087440F31}" dt="2024-09-13T13:08:26.392" v="328" actId="1076"/>
          <ac:picMkLst>
            <pc:docMk/>
            <pc:sldMk cId="686085850" sldId="2736"/>
            <ac:picMk id="8" creationId="{BCD782CB-16A2-3691-50A8-D0B50290A9FE}"/>
          </ac:picMkLst>
        </pc:picChg>
      </pc:sldChg>
      <pc:sldChg chg="modSp">
        <pc:chgData name="Pirtle, Jennifer" userId="b3c1effa-7e06-448b-a85f-cbbf2d2e2920" providerId="ADAL" clId="{678117F0-3C6E-4AE5-BFE0-744087440F31}" dt="2024-09-13T13:09:24.211" v="607" actId="962"/>
        <pc:sldMkLst>
          <pc:docMk/>
          <pc:sldMk cId="3744079624" sldId="2737"/>
        </pc:sldMkLst>
        <pc:graphicFrameChg chg="mod">
          <ac:chgData name="Pirtle, Jennifer" userId="b3c1effa-7e06-448b-a85f-cbbf2d2e2920" providerId="ADAL" clId="{678117F0-3C6E-4AE5-BFE0-744087440F31}" dt="2024-09-13T13:09:24.211" v="607" actId="962"/>
          <ac:graphicFrameMkLst>
            <pc:docMk/>
            <pc:sldMk cId="3744079624" sldId="2737"/>
            <ac:graphicFrameMk id="6" creationId="{3816E546-4CAD-7F9A-F60D-B8638EE01515}"/>
          </ac:graphicFrameMkLst>
        </pc:graphicFrameChg>
      </pc:sldChg>
      <pc:sldChg chg="modSp mod">
        <pc:chgData name="Pirtle, Jennifer" userId="b3c1effa-7e06-448b-a85f-cbbf2d2e2920" providerId="ADAL" clId="{678117F0-3C6E-4AE5-BFE0-744087440F31}" dt="2024-09-13T13:09:31.632" v="609" actId="962"/>
        <pc:sldMkLst>
          <pc:docMk/>
          <pc:sldMk cId="1377349645" sldId="2739"/>
        </pc:sldMkLst>
        <pc:spChg chg="mod">
          <ac:chgData name="Pirtle, Jennifer" userId="b3c1effa-7e06-448b-a85f-cbbf2d2e2920" providerId="ADAL" clId="{678117F0-3C6E-4AE5-BFE0-744087440F31}" dt="2024-09-13T13:09:29.646" v="608" actId="962"/>
          <ac:spMkLst>
            <pc:docMk/>
            <pc:sldMk cId="1377349645" sldId="2739"/>
            <ac:spMk id="4" creationId="{4A3F7049-A002-0101-FAFD-F072A8D283C3}"/>
          </ac:spMkLst>
        </pc:spChg>
        <pc:spChg chg="mod">
          <ac:chgData name="Pirtle, Jennifer" userId="b3c1effa-7e06-448b-a85f-cbbf2d2e2920" providerId="ADAL" clId="{678117F0-3C6E-4AE5-BFE0-744087440F31}" dt="2024-09-13T13:09:31.632" v="609" actId="962"/>
          <ac:spMkLst>
            <pc:docMk/>
            <pc:sldMk cId="1377349645" sldId="2739"/>
            <ac:spMk id="38" creationId="{68F4BF44-AA31-B514-AD73-0D18B273F473}"/>
          </ac:spMkLst>
        </pc:spChg>
      </pc:sldChg>
      <pc:sldChg chg="modSp mod">
        <pc:chgData name="Pirtle, Jennifer" userId="b3c1effa-7e06-448b-a85f-cbbf2d2e2920" providerId="ADAL" clId="{678117F0-3C6E-4AE5-BFE0-744087440F31}" dt="2024-09-13T13:10:05.705" v="809" actId="962"/>
        <pc:sldMkLst>
          <pc:docMk/>
          <pc:sldMk cId="698389452" sldId="2742"/>
        </pc:sldMkLst>
        <pc:picChg chg="mod">
          <ac:chgData name="Pirtle, Jennifer" userId="b3c1effa-7e06-448b-a85f-cbbf2d2e2920" providerId="ADAL" clId="{678117F0-3C6E-4AE5-BFE0-744087440F31}" dt="2024-09-13T13:10:05.705" v="809" actId="962"/>
          <ac:picMkLst>
            <pc:docMk/>
            <pc:sldMk cId="698389452" sldId="2742"/>
            <ac:picMk id="4" creationId="{2178BED9-62F1-8162-B821-F9AB1F7A0F43}"/>
          </ac:picMkLst>
        </pc:picChg>
      </pc:sldChg>
      <pc:sldChg chg="delSp modSp mod">
        <pc:chgData name="Pirtle, Jennifer" userId="b3c1effa-7e06-448b-a85f-cbbf2d2e2920" providerId="ADAL" clId="{678117F0-3C6E-4AE5-BFE0-744087440F31}" dt="2024-09-13T13:04:23.824" v="38" actId="114"/>
        <pc:sldMkLst>
          <pc:docMk/>
          <pc:sldMk cId="3011485566" sldId="2750"/>
        </pc:sldMkLst>
        <pc:grpChg chg="del">
          <ac:chgData name="Pirtle, Jennifer" userId="b3c1effa-7e06-448b-a85f-cbbf2d2e2920" providerId="ADAL" clId="{678117F0-3C6E-4AE5-BFE0-744087440F31}" dt="2024-09-13T13:02:46.083" v="7" actId="478"/>
          <ac:grpSpMkLst>
            <pc:docMk/>
            <pc:sldMk cId="3011485566" sldId="2750"/>
            <ac:grpSpMk id="3" creationId="{CAB38CDD-B087-D420-AA3A-FA51C3EC7539}"/>
          </ac:grpSpMkLst>
        </pc:grpChg>
        <pc:grpChg chg="del">
          <ac:chgData name="Pirtle, Jennifer" userId="b3c1effa-7e06-448b-a85f-cbbf2d2e2920" providerId="ADAL" clId="{678117F0-3C6E-4AE5-BFE0-744087440F31}" dt="2024-09-13T13:02:46.751" v="8" actId="478"/>
          <ac:grpSpMkLst>
            <pc:docMk/>
            <pc:sldMk cId="3011485566" sldId="2750"/>
            <ac:grpSpMk id="8" creationId="{25B00565-BEF3-21B2-CEF4-88F59A63F568}"/>
          </ac:grpSpMkLst>
        </pc:grpChg>
        <pc:grpChg chg="del">
          <ac:chgData name="Pirtle, Jennifer" userId="b3c1effa-7e06-448b-a85f-cbbf2d2e2920" providerId="ADAL" clId="{678117F0-3C6E-4AE5-BFE0-744087440F31}" dt="2024-09-13T13:02:47.351" v="9" actId="478"/>
          <ac:grpSpMkLst>
            <pc:docMk/>
            <pc:sldMk cId="3011485566" sldId="2750"/>
            <ac:grpSpMk id="11" creationId="{63FC7243-847A-BB14-0BC3-CB4DE307042C}"/>
          </ac:grpSpMkLst>
        </pc:grpChg>
        <pc:grpChg chg="del">
          <ac:chgData name="Pirtle, Jennifer" userId="b3c1effa-7e06-448b-a85f-cbbf2d2e2920" providerId="ADAL" clId="{678117F0-3C6E-4AE5-BFE0-744087440F31}" dt="2024-09-13T13:02:48.120" v="10" actId="478"/>
          <ac:grpSpMkLst>
            <pc:docMk/>
            <pc:sldMk cId="3011485566" sldId="2750"/>
            <ac:grpSpMk id="14" creationId="{92CD4D7E-8A42-092A-94DC-86D916F2E747}"/>
          </ac:grpSpMkLst>
        </pc:grpChg>
        <pc:grpChg chg="del">
          <ac:chgData name="Pirtle, Jennifer" userId="b3c1effa-7e06-448b-a85f-cbbf2d2e2920" providerId="ADAL" clId="{678117F0-3C6E-4AE5-BFE0-744087440F31}" dt="2024-09-13T13:02:48.753" v="11" actId="478"/>
          <ac:grpSpMkLst>
            <pc:docMk/>
            <pc:sldMk cId="3011485566" sldId="2750"/>
            <ac:grpSpMk id="18" creationId="{120337AD-EADA-B5F8-3C27-D654C1171E56}"/>
          </ac:grpSpMkLst>
        </pc:grpChg>
        <pc:grpChg chg="del">
          <ac:chgData name="Pirtle, Jennifer" userId="b3c1effa-7e06-448b-a85f-cbbf2d2e2920" providerId="ADAL" clId="{678117F0-3C6E-4AE5-BFE0-744087440F31}" dt="2024-09-13T13:02:49.440" v="12" actId="478"/>
          <ac:grpSpMkLst>
            <pc:docMk/>
            <pc:sldMk cId="3011485566" sldId="2750"/>
            <ac:grpSpMk id="21" creationId="{7BD87605-1A1E-CD29-CEF8-47A63EBAF94F}"/>
          </ac:grpSpMkLst>
        </pc:grpChg>
        <pc:graphicFrameChg chg="mod modGraphic">
          <ac:chgData name="Pirtle, Jennifer" userId="b3c1effa-7e06-448b-a85f-cbbf2d2e2920" providerId="ADAL" clId="{678117F0-3C6E-4AE5-BFE0-744087440F31}" dt="2024-09-13T13:04:23.824" v="38" actId="114"/>
          <ac:graphicFrameMkLst>
            <pc:docMk/>
            <pc:sldMk cId="3011485566" sldId="2750"/>
            <ac:graphicFrameMk id="7" creationId="{E233DE0A-9F9F-B00B-F053-89DDA01A80B3}"/>
          </ac:graphicFrameMkLst>
        </pc:graphicFrameChg>
      </pc:sldChg>
      <pc:sldChg chg="modSp mod">
        <pc:chgData name="Pirtle, Jennifer" userId="b3c1effa-7e06-448b-a85f-cbbf2d2e2920" providerId="ADAL" clId="{678117F0-3C6E-4AE5-BFE0-744087440F31}" dt="2024-09-13T13:10:29.939" v="883" actId="962"/>
        <pc:sldMkLst>
          <pc:docMk/>
          <pc:sldMk cId="2101426014" sldId="2752"/>
        </pc:sldMkLst>
        <pc:picChg chg="mod">
          <ac:chgData name="Pirtle, Jennifer" userId="b3c1effa-7e06-448b-a85f-cbbf2d2e2920" providerId="ADAL" clId="{678117F0-3C6E-4AE5-BFE0-744087440F31}" dt="2024-09-13T13:10:29.939" v="883" actId="962"/>
          <ac:picMkLst>
            <pc:docMk/>
            <pc:sldMk cId="2101426014" sldId="2752"/>
            <ac:picMk id="4" creationId="{FFBCC7C7-8468-B8CF-B5F5-F9C4500FB8D5}"/>
          </ac:picMkLst>
        </pc:picChg>
      </pc:sldChg>
      <pc:sldChg chg="modSp mod">
        <pc:chgData name="Pirtle, Jennifer" userId="b3c1effa-7e06-448b-a85f-cbbf2d2e2920" providerId="ADAL" clId="{678117F0-3C6E-4AE5-BFE0-744087440F31}" dt="2024-09-13T13:01:36.300" v="4" actId="1076"/>
        <pc:sldMkLst>
          <pc:docMk/>
          <pc:sldMk cId="206385149" sldId="2754"/>
        </pc:sldMkLst>
        <pc:picChg chg="mod">
          <ac:chgData name="Pirtle, Jennifer" userId="b3c1effa-7e06-448b-a85f-cbbf2d2e2920" providerId="ADAL" clId="{678117F0-3C6E-4AE5-BFE0-744087440F31}" dt="2024-09-13T13:01:36.300" v="4" actId="1076"/>
          <ac:picMkLst>
            <pc:docMk/>
            <pc:sldMk cId="206385149" sldId="2754"/>
            <ac:picMk id="7" creationId="{EC0F7748-A37A-650B-5B5C-34FCDBC935A9}"/>
          </ac:picMkLst>
        </pc:picChg>
      </pc:sldChg>
    </pc:docChg>
  </pc:docChgLst>
  <pc:docChgLst>
    <pc:chgData name="Tessa St. John" userId="beca7614-e7a1-4246-96fd-856749c83885" providerId="ADAL" clId="{F02B7AD7-9E72-4928-B34D-DB11065111D3}"/>
    <pc:docChg chg="undo custSel addSld modSld modSection">
      <pc:chgData name="Tessa St. John" userId="beca7614-e7a1-4246-96fd-856749c83885" providerId="ADAL" clId="{F02B7AD7-9E72-4928-B34D-DB11065111D3}" dt="2024-09-12T20:55:41.052" v="48" actId="962"/>
      <pc:docMkLst>
        <pc:docMk/>
      </pc:docMkLst>
      <pc:sldChg chg="delSp modSp mod">
        <pc:chgData name="Tessa St. John" userId="beca7614-e7a1-4246-96fd-856749c83885" providerId="ADAL" clId="{F02B7AD7-9E72-4928-B34D-DB11065111D3}" dt="2024-09-12T20:54:26.208" v="41" actId="478"/>
        <pc:sldMkLst>
          <pc:docMk/>
          <pc:sldMk cId="4146913021" sldId="263"/>
        </pc:sldMkLst>
        <pc:spChg chg="del ord">
          <ac:chgData name="Tessa St. John" userId="beca7614-e7a1-4246-96fd-856749c83885" providerId="ADAL" clId="{F02B7AD7-9E72-4928-B34D-DB11065111D3}" dt="2024-09-12T20:54:26.208" v="41" actId="478"/>
          <ac:spMkLst>
            <pc:docMk/>
            <pc:sldMk cId="4146913021" sldId="263"/>
            <ac:spMk id="7" creationId="{F0D2AC6B-1FD4-4F00-9F1C-74524FACDFEB}"/>
          </ac:spMkLst>
        </pc:spChg>
        <pc:spChg chg="ord">
          <ac:chgData name="Tessa St. John" userId="beca7614-e7a1-4246-96fd-856749c83885" providerId="ADAL" clId="{F02B7AD7-9E72-4928-B34D-DB11065111D3}" dt="2024-09-12T20:54:15.391" v="39" actId="13244"/>
          <ac:spMkLst>
            <pc:docMk/>
            <pc:sldMk cId="4146913021" sldId="263"/>
            <ac:spMk id="8" creationId="{9AFA894D-391C-4A69-AFCD-CCE20A773079}"/>
          </ac:spMkLst>
        </pc:spChg>
      </pc:sldChg>
      <pc:sldChg chg="delSp modSp mod">
        <pc:chgData name="Tessa St. John" userId="beca7614-e7a1-4246-96fd-856749c83885" providerId="ADAL" clId="{F02B7AD7-9E72-4928-B34D-DB11065111D3}" dt="2024-09-12T20:55:41.052" v="48" actId="962"/>
        <pc:sldMkLst>
          <pc:docMk/>
          <pc:sldMk cId="4257016953" sldId="266"/>
        </pc:sldMkLst>
        <pc:spChg chg="del mod ord">
          <ac:chgData name="Tessa St. John" userId="beca7614-e7a1-4246-96fd-856749c83885" providerId="ADAL" clId="{F02B7AD7-9E72-4928-B34D-DB11065111D3}" dt="2024-09-12T20:54:45.066" v="46" actId="478"/>
          <ac:spMkLst>
            <pc:docMk/>
            <pc:sldMk cId="4257016953" sldId="266"/>
            <ac:spMk id="3" creationId="{7D173F7D-6A64-4D80-8A57-2398C91AA128}"/>
          </ac:spMkLst>
        </pc:spChg>
        <pc:spChg chg="ord">
          <ac:chgData name="Tessa St. John" userId="beca7614-e7a1-4246-96fd-856749c83885" providerId="ADAL" clId="{F02B7AD7-9E72-4928-B34D-DB11065111D3}" dt="2024-09-12T20:54:37.268" v="43" actId="13244"/>
          <ac:spMkLst>
            <pc:docMk/>
            <pc:sldMk cId="4257016953" sldId="266"/>
            <ac:spMk id="4" creationId="{745C9E12-6297-4746-8E01-120AB6C5704B}"/>
          </ac:spMkLst>
        </pc:spChg>
        <pc:picChg chg="mod ord">
          <ac:chgData name="Tessa St. John" userId="beca7614-e7a1-4246-96fd-856749c83885" providerId="ADAL" clId="{F02B7AD7-9E72-4928-B34D-DB11065111D3}" dt="2024-09-12T20:55:41.052" v="48" actId="962"/>
          <ac:picMkLst>
            <pc:docMk/>
            <pc:sldMk cId="4257016953" sldId="266"/>
            <ac:picMk id="9" creationId="{1DDEE7F3-F37E-EEC9-239A-12B64298DDF0}"/>
          </ac:picMkLst>
        </pc:picChg>
      </pc:sldChg>
      <pc:sldChg chg="modSp mod">
        <pc:chgData name="Tessa St. John" userId="beca7614-e7a1-4246-96fd-856749c83885" providerId="ADAL" clId="{F02B7AD7-9E72-4928-B34D-DB11065111D3}" dt="2024-09-12T20:52:27.367" v="27" actId="962"/>
        <pc:sldMkLst>
          <pc:docMk/>
          <pc:sldMk cId="615555557" sldId="293"/>
        </pc:sldMkLst>
        <pc:spChg chg="ord">
          <ac:chgData name="Tessa St. John" userId="beca7614-e7a1-4246-96fd-856749c83885" providerId="ADAL" clId="{F02B7AD7-9E72-4928-B34D-DB11065111D3}" dt="2024-09-12T20:52:17.948" v="25" actId="13244"/>
          <ac:spMkLst>
            <pc:docMk/>
            <pc:sldMk cId="615555557" sldId="293"/>
            <ac:spMk id="4" creationId="{9BA31305-402F-4635-99B1-AF52FECFE5A3}"/>
          </ac:spMkLst>
        </pc:spChg>
        <pc:spChg chg="ord">
          <ac:chgData name="Tessa St. John" userId="beca7614-e7a1-4246-96fd-856749c83885" providerId="ADAL" clId="{F02B7AD7-9E72-4928-B34D-DB11065111D3}" dt="2024-09-12T20:52:22.241" v="26" actId="13244"/>
          <ac:spMkLst>
            <pc:docMk/>
            <pc:sldMk cId="615555557" sldId="293"/>
            <ac:spMk id="12" creationId="{E6A31776-02EF-45B9-8501-DED1B54EAD08}"/>
          </ac:spMkLst>
        </pc:spChg>
        <pc:picChg chg="mod">
          <ac:chgData name="Tessa St. John" userId="beca7614-e7a1-4246-96fd-856749c83885" providerId="ADAL" clId="{F02B7AD7-9E72-4928-B34D-DB11065111D3}" dt="2024-09-12T20:52:27.367" v="27" actId="962"/>
          <ac:picMkLst>
            <pc:docMk/>
            <pc:sldMk cId="615555557" sldId="293"/>
            <ac:picMk id="16" creationId="{30F649A0-11C3-920C-6056-8B71F94BFFAC}"/>
          </ac:picMkLst>
        </pc:picChg>
        <pc:picChg chg="mod">
          <ac:chgData name="Tessa St. John" userId="beca7614-e7a1-4246-96fd-856749c83885" providerId="ADAL" clId="{F02B7AD7-9E72-4928-B34D-DB11065111D3}" dt="2024-09-12T20:51:14.582" v="19" actId="962"/>
          <ac:picMkLst>
            <pc:docMk/>
            <pc:sldMk cId="615555557" sldId="293"/>
            <ac:picMk id="17" creationId="{FDC72A0B-DA9F-290F-7B3D-8ED325760BBD}"/>
          </ac:picMkLst>
        </pc:picChg>
        <pc:picChg chg="mod">
          <ac:chgData name="Tessa St. John" userId="beca7614-e7a1-4246-96fd-856749c83885" providerId="ADAL" clId="{F02B7AD7-9E72-4928-B34D-DB11065111D3}" dt="2024-09-12T20:51:16.723" v="20" actId="962"/>
          <ac:picMkLst>
            <pc:docMk/>
            <pc:sldMk cId="615555557" sldId="293"/>
            <ac:picMk id="18" creationId="{6C61B2E5-16C0-9CEC-3C8B-B6E65EC84007}"/>
          </ac:picMkLst>
        </pc:picChg>
      </pc:sldChg>
      <pc:sldChg chg="modSp mod chgLayout">
        <pc:chgData name="Tessa St. John" userId="beca7614-e7a1-4246-96fd-856749c83885" providerId="ADAL" clId="{F02B7AD7-9E72-4928-B34D-DB11065111D3}" dt="2024-09-12T20:51:19.423" v="21" actId="962"/>
        <pc:sldMkLst>
          <pc:docMk/>
          <pc:sldMk cId="3528220351" sldId="523"/>
        </pc:sldMkLst>
        <pc:spChg chg="mod ord">
          <ac:chgData name="Tessa St. John" userId="beca7614-e7a1-4246-96fd-856749c83885" providerId="ADAL" clId="{F02B7AD7-9E72-4928-B34D-DB11065111D3}" dt="2024-09-12T20:48:30.594" v="1" actId="700"/>
          <ac:spMkLst>
            <pc:docMk/>
            <pc:sldMk cId="3528220351" sldId="523"/>
            <ac:spMk id="2" creationId="{D62B1DF6-4307-0CC5-E4A7-D599DBB520CF}"/>
          </ac:spMkLst>
        </pc:spChg>
        <pc:spChg chg="mod ord">
          <ac:chgData name="Tessa St. John" userId="beca7614-e7a1-4246-96fd-856749c83885" providerId="ADAL" clId="{F02B7AD7-9E72-4928-B34D-DB11065111D3}" dt="2024-09-12T20:48:30.594" v="1" actId="700"/>
          <ac:spMkLst>
            <pc:docMk/>
            <pc:sldMk cId="3528220351" sldId="523"/>
            <ac:spMk id="3" creationId="{ED32943C-70AE-E419-948C-CD825FE52568}"/>
          </ac:spMkLst>
        </pc:spChg>
        <pc:spChg chg="mod ord">
          <ac:chgData name="Tessa St. John" userId="beca7614-e7a1-4246-96fd-856749c83885" providerId="ADAL" clId="{F02B7AD7-9E72-4928-B34D-DB11065111D3}" dt="2024-09-12T20:48:30.594" v="1" actId="700"/>
          <ac:spMkLst>
            <pc:docMk/>
            <pc:sldMk cId="3528220351" sldId="523"/>
            <ac:spMk id="5" creationId="{EF52305A-A060-ADF2-9A6A-12E1119C13BA}"/>
          </ac:spMkLst>
        </pc:spChg>
        <pc:picChg chg="mod">
          <ac:chgData name="Tessa St. John" userId="beca7614-e7a1-4246-96fd-856749c83885" providerId="ADAL" clId="{F02B7AD7-9E72-4928-B34D-DB11065111D3}" dt="2024-09-12T20:51:19.423" v="21" actId="962"/>
          <ac:picMkLst>
            <pc:docMk/>
            <pc:sldMk cId="3528220351" sldId="523"/>
            <ac:picMk id="7" creationId="{6B76C5D0-150C-33DB-E441-7D4E138A53FF}"/>
          </ac:picMkLst>
        </pc:picChg>
      </pc:sldChg>
      <pc:sldChg chg="modSp mod">
        <pc:chgData name="Tessa St. John" userId="beca7614-e7a1-4246-96fd-856749c83885" providerId="ADAL" clId="{F02B7AD7-9E72-4928-B34D-DB11065111D3}" dt="2024-09-12T20:52:36.008" v="28" actId="13244"/>
        <pc:sldMkLst>
          <pc:docMk/>
          <pc:sldMk cId="2472453921" sldId="2704"/>
        </pc:sldMkLst>
        <pc:spChg chg="ord">
          <ac:chgData name="Tessa St. John" userId="beca7614-e7a1-4246-96fd-856749c83885" providerId="ADAL" clId="{F02B7AD7-9E72-4928-B34D-DB11065111D3}" dt="2024-09-12T20:52:36.008" v="28" actId="13244"/>
          <ac:spMkLst>
            <pc:docMk/>
            <pc:sldMk cId="2472453921" sldId="2704"/>
            <ac:spMk id="3" creationId="{0D517073-9A56-86B9-5575-9C625457EFE2}"/>
          </ac:spMkLst>
        </pc:spChg>
      </pc:sldChg>
      <pc:sldChg chg="modSp mod">
        <pc:chgData name="Tessa St. John" userId="beca7614-e7a1-4246-96fd-856749c83885" providerId="ADAL" clId="{F02B7AD7-9E72-4928-B34D-DB11065111D3}" dt="2024-09-12T20:53:49.113" v="35" actId="13244"/>
        <pc:sldMkLst>
          <pc:docMk/>
          <pc:sldMk cId="2255143302" sldId="2728"/>
        </pc:sldMkLst>
        <pc:spChg chg="ord">
          <ac:chgData name="Tessa St. John" userId="beca7614-e7a1-4246-96fd-856749c83885" providerId="ADAL" clId="{F02B7AD7-9E72-4928-B34D-DB11065111D3}" dt="2024-09-12T20:53:49.113" v="35" actId="13244"/>
          <ac:spMkLst>
            <pc:docMk/>
            <pc:sldMk cId="2255143302" sldId="2728"/>
            <ac:spMk id="5" creationId="{DBFFA761-B521-431B-8694-D33C64043549}"/>
          </ac:spMkLst>
        </pc:spChg>
      </pc:sldChg>
      <pc:sldChg chg="modSp mod">
        <pc:chgData name="Tessa St. John" userId="beca7614-e7a1-4246-96fd-856749c83885" providerId="ADAL" clId="{F02B7AD7-9E72-4928-B34D-DB11065111D3}" dt="2024-09-12T20:53:02.783" v="30" actId="13244"/>
        <pc:sldMkLst>
          <pc:docMk/>
          <pc:sldMk cId="686085850" sldId="2736"/>
        </pc:sldMkLst>
        <pc:spChg chg="ord">
          <ac:chgData name="Tessa St. John" userId="beca7614-e7a1-4246-96fd-856749c83885" providerId="ADAL" clId="{F02B7AD7-9E72-4928-B34D-DB11065111D3}" dt="2024-09-12T20:53:01.145" v="29" actId="13244"/>
          <ac:spMkLst>
            <pc:docMk/>
            <pc:sldMk cId="686085850" sldId="2736"/>
            <ac:spMk id="5" creationId="{F8D034C1-A063-C169-FDCA-5E016AB45CFD}"/>
          </ac:spMkLst>
        </pc:spChg>
        <pc:picChg chg="ord">
          <ac:chgData name="Tessa St. John" userId="beca7614-e7a1-4246-96fd-856749c83885" providerId="ADAL" clId="{F02B7AD7-9E72-4928-B34D-DB11065111D3}" dt="2024-09-12T20:53:02.783" v="30" actId="13244"/>
          <ac:picMkLst>
            <pc:docMk/>
            <pc:sldMk cId="686085850" sldId="2736"/>
            <ac:picMk id="8" creationId="{BCD782CB-16A2-3691-50A8-D0B50290A9FE}"/>
          </ac:picMkLst>
        </pc:picChg>
      </pc:sldChg>
      <pc:sldChg chg="modSp mod">
        <pc:chgData name="Tessa St. John" userId="beca7614-e7a1-4246-96fd-856749c83885" providerId="ADAL" clId="{F02B7AD7-9E72-4928-B34D-DB11065111D3}" dt="2024-09-12T20:53:11.315" v="31" actId="13244"/>
        <pc:sldMkLst>
          <pc:docMk/>
          <pc:sldMk cId="3744079624" sldId="2737"/>
        </pc:sldMkLst>
        <pc:spChg chg="ord">
          <ac:chgData name="Tessa St. John" userId="beca7614-e7a1-4246-96fd-856749c83885" providerId="ADAL" clId="{F02B7AD7-9E72-4928-B34D-DB11065111D3}" dt="2024-09-12T20:53:11.315" v="31" actId="13244"/>
          <ac:spMkLst>
            <pc:docMk/>
            <pc:sldMk cId="3744079624" sldId="2737"/>
            <ac:spMk id="5" creationId="{4113F25D-B480-ADBA-1344-9C73DD94DA66}"/>
          </ac:spMkLst>
        </pc:spChg>
      </pc:sldChg>
      <pc:sldChg chg="modSp mod">
        <pc:chgData name="Tessa St. John" userId="beca7614-e7a1-4246-96fd-856749c83885" providerId="ADAL" clId="{F02B7AD7-9E72-4928-B34D-DB11065111D3}" dt="2024-09-12T20:53:21.249" v="32" actId="13244"/>
        <pc:sldMkLst>
          <pc:docMk/>
          <pc:sldMk cId="1377349645" sldId="2739"/>
        </pc:sldMkLst>
        <pc:spChg chg="ord">
          <ac:chgData name="Tessa St. John" userId="beca7614-e7a1-4246-96fd-856749c83885" providerId="ADAL" clId="{F02B7AD7-9E72-4928-B34D-DB11065111D3}" dt="2024-09-12T20:53:21.249" v="32" actId="13244"/>
          <ac:spMkLst>
            <pc:docMk/>
            <pc:sldMk cId="1377349645" sldId="2739"/>
            <ac:spMk id="3" creationId="{C795FD61-2566-2E00-C408-7D4F65BC10D7}"/>
          </ac:spMkLst>
        </pc:spChg>
      </pc:sldChg>
      <pc:sldChg chg="modSp mod">
        <pc:chgData name="Tessa St. John" userId="beca7614-e7a1-4246-96fd-856749c83885" providerId="ADAL" clId="{F02B7AD7-9E72-4928-B34D-DB11065111D3}" dt="2024-09-12T20:53:30.478" v="33" actId="13244"/>
        <pc:sldMkLst>
          <pc:docMk/>
          <pc:sldMk cId="698389452" sldId="2742"/>
        </pc:sldMkLst>
        <pc:spChg chg="ord">
          <ac:chgData name="Tessa St. John" userId="beca7614-e7a1-4246-96fd-856749c83885" providerId="ADAL" clId="{F02B7AD7-9E72-4928-B34D-DB11065111D3}" dt="2024-09-12T20:53:30.478" v="33" actId="13244"/>
          <ac:spMkLst>
            <pc:docMk/>
            <pc:sldMk cId="698389452" sldId="2742"/>
            <ac:spMk id="6" creationId="{DCF5EC50-4834-1173-23DE-84161F875DC7}"/>
          </ac:spMkLst>
        </pc:spChg>
      </pc:sldChg>
      <pc:sldChg chg="modSp mod">
        <pc:chgData name="Tessa St. John" userId="beca7614-e7a1-4246-96fd-856749c83885" providerId="ADAL" clId="{F02B7AD7-9E72-4928-B34D-DB11065111D3}" dt="2024-09-12T20:54:05.625" v="38" actId="13244"/>
        <pc:sldMkLst>
          <pc:docMk/>
          <pc:sldMk cId="3011485566" sldId="2750"/>
        </pc:sldMkLst>
        <pc:spChg chg="mod ord">
          <ac:chgData name="Tessa St. John" userId="beca7614-e7a1-4246-96fd-856749c83885" providerId="ADAL" clId="{F02B7AD7-9E72-4928-B34D-DB11065111D3}" dt="2024-09-12T20:54:05.625" v="38" actId="13244"/>
          <ac:spMkLst>
            <pc:docMk/>
            <pc:sldMk cId="3011485566" sldId="2750"/>
            <ac:spMk id="2" creationId="{C0293410-D15B-D9D2-B3BE-77AE518D41F0}"/>
          </ac:spMkLst>
        </pc:spChg>
        <pc:spChg chg="ord">
          <ac:chgData name="Tessa St. John" userId="beca7614-e7a1-4246-96fd-856749c83885" providerId="ADAL" clId="{F02B7AD7-9E72-4928-B34D-DB11065111D3}" dt="2024-09-12T20:54:02.400" v="37" actId="13244"/>
          <ac:spMkLst>
            <pc:docMk/>
            <pc:sldMk cId="3011485566" sldId="2750"/>
            <ac:spMk id="5" creationId="{52902F64-2707-15D3-94E5-EBE0B3084E34}"/>
          </ac:spMkLst>
        </pc:spChg>
      </pc:sldChg>
      <pc:sldChg chg="modSp mod">
        <pc:chgData name="Tessa St. John" userId="beca7614-e7a1-4246-96fd-856749c83885" providerId="ADAL" clId="{F02B7AD7-9E72-4928-B34D-DB11065111D3}" dt="2024-09-12T20:53:38.946" v="34" actId="13244"/>
        <pc:sldMkLst>
          <pc:docMk/>
          <pc:sldMk cId="4092253084" sldId="2753"/>
        </pc:sldMkLst>
        <pc:spChg chg="ord">
          <ac:chgData name="Tessa St. John" userId="beca7614-e7a1-4246-96fd-856749c83885" providerId="ADAL" clId="{F02B7AD7-9E72-4928-B34D-DB11065111D3}" dt="2024-09-12T20:53:38.946" v="34" actId="13244"/>
          <ac:spMkLst>
            <pc:docMk/>
            <pc:sldMk cId="4092253084" sldId="2753"/>
            <ac:spMk id="8" creationId="{6BB47079-CC5D-5BC1-B5A1-59AD20D9592E}"/>
          </ac:spMkLst>
        </pc:spChg>
      </pc:sldChg>
      <pc:sldChg chg="addSp delSp modSp new mod">
        <pc:chgData name="Tessa St. John" userId="beca7614-e7a1-4246-96fd-856749c83885" providerId="ADAL" clId="{F02B7AD7-9E72-4928-B34D-DB11065111D3}" dt="2024-09-12T20:51:22.199" v="22" actId="962"/>
        <pc:sldMkLst>
          <pc:docMk/>
          <pc:sldMk cId="206385149" sldId="2754"/>
        </pc:sldMkLst>
        <pc:spChg chg="mod">
          <ac:chgData name="Tessa St. John" userId="beca7614-e7a1-4246-96fd-856749c83885" providerId="ADAL" clId="{F02B7AD7-9E72-4928-B34D-DB11065111D3}" dt="2024-09-12T20:49:04.350" v="7" actId="2711"/>
          <ac:spMkLst>
            <pc:docMk/>
            <pc:sldMk cId="206385149" sldId="2754"/>
            <ac:spMk id="2" creationId="{5B293E4A-6BCF-7C0A-3AFC-EAA5025C437E}"/>
          </ac:spMkLst>
        </pc:spChg>
        <pc:spChg chg="del">
          <ac:chgData name="Tessa St. John" userId="beca7614-e7a1-4246-96fd-856749c83885" providerId="ADAL" clId="{F02B7AD7-9E72-4928-B34D-DB11065111D3}" dt="2024-09-12T20:49:47.949" v="9" actId="22"/>
          <ac:spMkLst>
            <pc:docMk/>
            <pc:sldMk cId="206385149" sldId="2754"/>
            <ac:spMk id="3" creationId="{2CBC8B3D-7056-2F2E-C2F0-DE489945AA08}"/>
          </ac:spMkLst>
        </pc:spChg>
        <pc:spChg chg="del">
          <ac:chgData name="Tessa St. John" userId="beca7614-e7a1-4246-96fd-856749c83885" providerId="ADAL" clId="{F02B7AD7-9E72-4928-B34D-DB11065111D3}" dt="2024-09-12T20:49:10.258" v="8" actId="478"/>
          <ac:spMkLst>
            <pc:docMk/>
            <pc:sldMk cId="206385149" sldId="2754"/>
            <ac:spMk id="4" creationId="{8F53391E-7787-A43E-A028-27E9720F28D3}"/>
          </ac:spMkLst>
        </pc:spChg>
        <pc:graphicFrameChg chg="add mod modGraphic">
          <ac:chgData name="Tessa St. John" userId="beca7614-e7a1-4246-96fd-856749c83885" providerId="ADAL" clId="{F02B7AD7-9E72-4928-B34D-DB11065111D3}" dt="2024-09-12T20:51:06.443" v="18" actId="1076"/>
          <ac:graphicFrameMkLst>
            <pc:docMk/>
            <pc:sldMk cId="206385149" sldId="2754"/>
            <ac:graphicFrameMk id="8" creationId="{B78DA39B-D714-8036-980C-39947471D02F}"/>
          </ac:graphicFrameMkLst>
        </pc:graphicFrameChg>
        <pc:picChg chg="add mod ord">
          <ac:chgData name="Tessa St. John" userId="beca7614-e7a1-4246-96fd-856749c83885" providerId="ADAL" clId="{F02B7AD7-9E72-4928-B34D-DB11065111D3}" dt="2024-09-12T20:51:22.199" v="22" actId="962"/>
          <ac:picMkLst>
            <pc:docMk/>
            <pc:sldMk cId="206385149" sldId="2754"/>
            <ac:picMk id="7" creationId="{EC0F7748-A37A-650B-5B5C-34FCDBC935A9}"/>
          </ac:picMkLst>
        </pc:picChg>
      </pc:sldChg>
    </pc:docChg>
  </pc:docChgLst>
  <pc:docChgLst>
    <pc:chgData name="Tessa St. John" userId="beca7614-e7a1-4246-96fd-856749c83885" providerId="ADAL" clId="{25162826-C516-4FA4-894F-01148E747C08}"/>
    <pc:docChg chg="undo custSel addSld delSld modSld modSection">
      <pc:chgData name="Tessa St. John" userId="beca7614-e7a1-4246-96fd-856749c83885" providerId="ADAL" clId="{25162826-C516-4FA4-894F-01148E747C08}" dt="2024-09-13T19:55:34.809" v="54" actId="13244"/>
      <pc:docMkLst>
        <pc:docMk/>
      </pc:docMkLst>
      <pc:sldChg chg="modNotesTx">
        <pc:chgData name="Tessa St. John" userId="beca7614-e7a1-4246-96fd-856749c83885" providerId="ADAL" clId="{25162826-C516-4FA4-894F-01148E747C08}" dt="2024-09-13T19:52:27.472" v="31" actId="20577"/>
        <pc:sldMkLst>
          <pc:docMk/>
          <pc:sldMk cId="1492974403" sldId="261"/>
        </pc:sldMkLst>
      </pc:sldChg>
      <pc:sldChg chg="modNotesTx">
        <pc:chgData name="Tessa St. John" userId="beca7614-e7a1-4246-96fd-856749c83885" providerId="ADAL" clId="{25162826-C516-4FA4-894F-01148E747C08}" dt="2024-09-13T19:52:37.067" v="34" actId="20577"/>
        <pc:sldMkLst>
          <pc:docMk/>
          <pc:sldMk cId="241522609" sldId="262"/>
        </pc:sldMkLst>
      </pc:sldChg>
      <pc:sldChg chg="del">
        <pc:chgData name="Tessa St. John" userId="beca7614-e7a1-4246-96fd-856749c83885" providerId="ADAL" clId="{25162826-C516-4FA4-894F-01148E747C08}" dt="2024-09-13T19:53:01.818" v="41" actId="2696"/>
        <pc:sldMkLst>
          <pc:docMk/>
          <pc:sldMk cId="3916788798" sldId="269"/>
        </pc:sldMkLst>
      </pc:sldChg>
      <pc:sldChg chg="modNotesTx">
        <pc:chgData name="Tessa St. John" userId="beca7614-e7a1-4246-96fd-856749c83885" providerId="ADAL" clId="{25162826-C516-4FA4-894F-01148E747C08}" dt="2024-09-13T19:53:04.982" v="42" actId="20577"/>
        <pc:sldMkLst>
          <pc:docMk/>
          <pc:sldMk cId="465507412" sldId="272"/>
        </pc:sldMkLst>
      </pc:sldChg>
      <pc:sldChg chg="modNotesTx">
        <pc:chgData name="Tessa St. John" userId="beca7614-e7a1-4246-96fd-856749c83885" providerId="ADAL" clId="{25162826-C516-4FA4-894F-01148E747C08}" dt="2024-09-13T19:54:03.396" v="50" actId="20577"/>
        <pc:sldMkLst>
          <pc:docMk/>
          <pc:sldMk cId="2229274650" sldId="277"/>
        </pc:sldMkLst>
      </pc:sldChg>
      <pc:sldChg chg="modNotesTx">
        <pc:chgData name="Tessa St. John" userId="beca7614-e7a1-4246-96fd-856749c83885" providerId="ADAL" clId="{25162826-C516-4FA4-894F-01148E747C08}" dt="2024-09-13T19:53:07.602" v="43" actId="20577"/>
        <pc:sldMkLst>
          <pc:docMk/>
          <pc:sldMk cId="2866454610" sldId="279"/>
        </pc:sldMkLst>
      </pc:sldChg>
      <pc:sldChg chg="del">
        <pc:chgData name="Tessa St. John" userId="beca7614-e7a1-4246-96fd-856749c83885" providerId="ADAL" clId="{25162826-C516-4FA4-894F-01148E747C08}" dt="2024-09-13T19:52:41.727" v="35" actId="2696"/>
        <pc:sldMkLst>
          <pc:docMk/>
          <pc:sldMk cId="1622544918" sldId="281"/>
        </pc:sldMkLst>
      </pc:sldChg>
      <pc:sldChg chg="modNotesTx">
        <pc:chgData name="Tessa St. John" userId="beca7614-e7a1-4246-96fd-856749c83885" providerId="ADAL" clId="{25162826-C516-4FA4-894F-01148E747C08}" dt="2024-09-13T19:52:44.532" v="36" actId="20577"/>
        <pc:sldMkLst>
          <pc:docMk/>
          <pc:sldMk cId="2117100177" sldId="282"/>
        </pc:sldMkLst>
      </pc:sldChg>
      <pc:sldChg chg="del modNotesTx">
        <pc:chgData name="Tessa St. John" userId="beca7614-e7a1-4246-96fd-856749c83885" providerId="ADAL" clId="{25162826-C516-4FA4-894F-01148E747C08}" dt="2024-09-13T19:52:50.597" v="38" actId="2696"/>
        <pc:sldMkLst>
          <pc:docMk/>
          <pc:sldMk cId="3343189825" sldId="283"/>
        </pc:sldMkLst>
      </pc:sldChg>
      <pc:sldChg chg="del">
        <pc:chgData name="Tessa St. John" userId="beca7614-e7a1-4246-96fd-856749c83885" providerId="ADAL" clId="{25162826-C516-4FA4-894F-01148E747C08}" dt="2024-09-13T19:52:57.179" v="40" actId="2696"/>
        <pc:sldMkLst>
          <pc:docMk/>
          <pc:sldMk cId="2592736544" sldId="284"/>
        </pc:sldMkLst>
      </pc:sldChg>
      <pc:sldChg chg="modNotesTx">
        <pc:chgData name="Tessa St. John" userId="beca7614-e7a1-4246-96fd-856749c83885" providerId="ADAL" clId="{25162826-C516-4FA4-894F-01148E747C08}" dt="2024-09-13T19:52:31.307" v="32" actId="20577"/>
        <pc:sldMkLst>
          <pc:docMk/>
          <pc:sldMk cId="556769620" sldId="286"/>
        </pc:sldMkLst>
      </pc:sldChg>
      <pc:sldChg chg="modSp mod">
        <pc:chgData name="Tessa St. John" userId="beca7614-e7a1-4246-96fd-856749c83885" providerId="ADAL" clId="{25162826-C516-4FA4-894F-01148E747C08}" dt="2024-09-13T19:49:09.308" v="1" actId="13244"/>
        <pc:sldMkLst>
          <pc:docMk/>
          <pc:sldMk cId="3776101545" sldId="290"/>
        </pc:sldMkLst>
        <pc:spChg chg="ord">
          <ac:chgData name="Tessa St. John" userId="beca7614-e7a1-4246-96fd-856749c83885" providerId="ADAL" clId="{25162826-C516-4FA4-894F-01148E747C08}" dt="2024-09-13T19:49:09.308" v="1" actId="13244"/>
          <ac:spMkLst>
            <pc:docMk/>
            <pc:sldMk cId="3776101545" sldId="290"/>
            <ac:spMk id="36" creationId="{D2A435EC-2B7B-41B0-822A-1383D0DA58CB}"/>
          </ac:spMkLst>
        </pc:spChg>
      </pc:sldChg>
      <pc:sldChg chg="modNotesTx">
        <pc:chgData name="Tessa St. John" userId="beca7614-e7a1-4246-96fd-856749c83885" providerId="ADAL" clId="{25162826-C516-4FA4-894F-01148E747C08}" dt="2024-09-13T19:51:07.474" v="15" actId="20577"/>
        <pc:sldMkLst>
          <pc:docMk/>
          <pc:sldMk cId="3528220351" sldId="523"/>
        </pc:sldMkLst>
      </pc:sldChg>
      <pc:sldChg chg="modNotesTx">
        <pc:chgData name="Tessa St. John" userId="beca7614-e7a1-4246-96fd-856749c83885" providerId="ADAL" clId="{25162826-C516-4FA4-894F-01148E747C08}" dt="2024-09-13T19:53:32.570" v="49" actId="20577"/>
        <pc:sldMkLst>
          <pc:docMk/>
          <pc:sldMk cId="1640595100" sldId="594"/>
        </pc:sldMkLst>
      </pc:sldChg>
      <pc:sldChg chg="modNotesTx">
        <pc:chgData name="Tessa St. John" userId="beca7614-e7a1-4246-96fd-856749c83885" providerId="ADAL" clId="{25162826-C516-4FA4-894F-01148E747C08}" dt="2024-09-13T19:52:21.584" v="29" actId="20577"/>
        <pc:sldMkLst>
          <pc:docMk/>
          <pc:sldMk cId="1145784400" sldId="2697"/>
        </pc:sldMkLst>
      </pc:sldChg>
      <pc:sldChg chg="modNotesTx">
        <pc:chgData name="Tessa St. John" userId="beca7614-e7a1-4246-96fd-856749c83885" providerId="ADAL" clId="{25162826-C516-4FA4-894F-01148E747C08}" dt="2024-09-13T19:52:23.992" v="30" actId="20577"/>
        <pc:sldMkLst>
          <pc:docMk/>
          <pc:sldMk cId="2253755385" sldId="2700"/>
        </pc:sldMkLst>
      </pc:sldChg>
      <pc:sldChg chg="modNotesTx">
        <pc:chgData name="Tessa St. John" userId="beca7614-e7a1-4246-96fd-856749c83885" providerId="ADAL" clId="{25162826-C516-4FA4-894F-01148E747C08}" dt="2024-09-13T19:52:33.611" v="33" actId="20577"/>
        <pc:sldMkLst>
          <pc:docMk/>
          <pc:sldMk cId="3455988933" sldId="2702"/>
        </pc:sldMkLst>
      </pc:sldChg>
      <pc:sldChg chg="modNotesTx">
        <pc:chgData name="Tessa St. John" userId="beca7614-e7a1-4246-96fd-856749c83885" providerId="ADAL" clId="{25162826-C516-4FA4-894F-01148E747C08}" dt="2024-09-13T19:51:15.425" v="16" actId="20577"/>
        <pc:sldMkLst>
          <pc:docMk/>
          <pc:sldMk cId="2472453921" sldId="2704"/>
        </pc:sldMkLst>
      </pc:sldChg>
      <pc:sldChg chg="modNotesTx">
        <pc:chgData name="Tessa St. John" userId="beca7614-e7a1-4246-96fd-856749c83885" providerId="ADAL" clId="{25162826-C516-4FA4-894F-01148E747C08}" dt="2024-09-13T19:53:25.601" v="48" actId="20577"/>
        <pc:sldMkLst>
          <pc:docMk/>
          <pc:sldMk cId="3902284539" sldId="2721"/>
        </pc:sldMkLst>
      </pc:sldChg>
      <pc:sldChg chg="modNotesTx">
        <pc:chgData name="Tessa St. John" userId="beca7614-e7a1-4246-96fd-856749c83885" providerId="ADAL" clId="{25162826-C516-4FA4-894F-01148E747C08}" dt="2024-09-13T19:53:15.394" v="45" actId="20577"/>
        <pc:sldMkLst>
          <pc:docMk/>
          <pc:sldMk cId="2255143302" sldId="2728"/>
        </pc:sldMkLst>
      </pc:sldChg>
      <pc:sldChg chg="modNotesTx">
        <pc:chgData name="Tessa St. John" userId="beca7614-e7a1-4246-96fd-856749c83885" providerId="ADAL" clId="{25162826-C516-4FA4-894F-01148E747C08}" dt="2024-09-13T19:51:34.696" v="17" actId="20577"/>
        <pc:sldMkLst>
          <pc:docMk/>
          <pc:sldMk cId="1585740148" sldId="2731"/>
        </pc:sldMkLst>
      </pc:sldChg>
      <pc:sldChg chg="modNotesTx">
        <pc:chgData name="Tessa St. John" userId="beca7614-e7a1-4246-96fd-856749c83885" providerId="ADAL" clId="{25162826-C516-4FA4-894F-01148E747C08}" dt="2024-09-13T19:51:38.385" v="18" actId="20577"/>
        <pc:sldMkLst>
          <pc:docMk/>
          <pc:sldMk cId="3473661432" sldId="2732"/>
        </pc:sldMkLst>
      </pc:sldChg>
      <pc:sldChg chg="modNotesTx">
        <pc:chgData name="Tessa St. John" userId="beca7614-e7a1-4246-96fd-856749c83885" providerId="ADAL" clId="{25162826-C516-4FA4-894F-01148E747C08}" dt="2024-09-13T19:51:41.126" v="19" actId="20577"/>
        <pc:sldMkLst>
          <pc:docMk/>
          <pc:sldMk cId="2085691010" sldId="2733"/>
        </pc:sldMkLst>
      </pc:sldChg>
      <pc:sldChg chg="modNotesTx">
        <pc:chgData name="Tessa St. John" userId="beca7614-e7a1-4246-96fd-856749c83885" providerId="ADAL" clId="{25162826-C516-4FA4-894F-01148E747C08}" dt="2024-09-13T19:51:44.778" v="20" actId="20577"/>
        <pc:sldMkLst>
          <pc:docMk/>
          <pc:sldMk cId="815128001" sldId="2734"/>
        </pc:sldMkLst>
      </pc:sldChg>
      <pc:sldChg chg="modSp mod">
        <pc:chgData name="Tessa St. John" userId="beca7614-e7a1-4246-96fd-856749c83885" providerId="ADAL" clId="{25162826-C516-4FA4-894F-01148E747C08}" dt="2024-09-13T19:49:30.940" v="3" actId="13244"/>
        <pc:sldMkLst>
          <pc:docMk/>
          <pc:sldMk cId="551158556" sldId="2735"/>
        </pc:sldMkLst>
        <pc:spChg chg="ord">
          <ac:chgData name="Tessa St. John" userId="beca7614-e7a1-4246-96fd-856749c83885" providerId="ADAL" clId="{25162826-C516-4FA4-894F-01148E747C08}" dt="2024-09-13T19:49:28.216" v="2" actId="13244"/>
          <ac:spMkLst>
            <pc:docMk/>
            <pc:sldMk cId="551158556" sldId="2735"/>
            <ac:spMk id="5" creationId="{D16B170D-53DD-7B60-ECB2-AA83BBD67C62}"/>
          </ac:spMkLst>
        </pc:spChg>
        <pc:picChg chg="ord">
          <ac:chgData name="Tessa St. John" userId="beca7614-e7a1-4246-96fd-856749c83885" providerId="ADAL" clId="{25162826-C516-4FA4-894F-01148E747C08}" dt="2024-09-13T19:49:30.940" v="3" actId="13244"/>
          <ac:picMkLst>
            <pc:docMk/>
            <pc:sldMk cId="551158556" sldId="2735"/>
            <ac:picMk id="10" creationId="{EEF3EB78-8211-A213-C04B-95219496AB6D}"/>
          </ac:picMkLst>
        </pc:picChg>
      </pc:sldChg>
      <pc:sldChg chg="modNotesTx">
        <pc:chgData name="Tessa St. John" userId="beca7614-e7a1-4246-96fd-856749c83885" providerId="ADAL" clId="{25162826-C516-4FA4-894F-01148E747C08}" dt="2024-09-13T19:51:50.322" v="21" actId="20577"/>
        <pc:sldMkLst>
          <pc:docMk/>
          <pc:sldMk cId="3744079624" sldId="2737"/>
        </pc:sldMkLst>
      </pc:sldChg>
      <pc:sldChg chg="delSp modSp mod modNotesTx">
        <pc:chgData name="Tessa St. John" userId="beca7614-e7a1-4246-96fd-856749c83885" providerId="ADAL" clId="{25162826-C516-4FA4-894F-01148E747C08}" dt="2024-09-13T19:55:34.809" v="54" actId="13244"/>
        <pc:sldMkLst>
          <pc:docMk/>
          <pc:sldMk cId="1377349645" sldId="2739"/>
        </pc:sldMkLst>
        <pc:spChg chg="ord">
          <ac:chgData name="Tessa St. John" userId="beca7614-e7a1-4246-96fd-856749c83885" providerId="ADAL" clId="{25162826-C516-4FA4-894F-01148E747C08}" dt="2024-09-13T19:50:31.692" v="13" actId="13244"/>
          <ac:spMkLst>
            <pc:docMk/>
            <pc:sldMk cId="1377349645" sldId="2739"/>
            <ac:spMk id="12" creationId="{9BC3AE8A-AD4A-0C93-F6F3-D9D20A8792B9}"/>
          </ac:spMkLst>
        </pc:spChg>
        <pc:spChg chg="ord">
          <ac:chgData name="Tessa St. John" userId="beca7614-e7a1-4246-96fd-856749c83885" providerId="ADAL" clId="{25162826-C516-4FA4-894F-01148E747C08}" dt="2024-09-13T19:55:34.809" v="54" actId="13244"/>
          <ac:spMkLst>
            <pc:docMk/>
            <pc:sldMk cId="1377349645" sldId="2739"/>
            <ac:spMk id="14" creationId="{AC0AABD0-E242-7F03-73D9-EC7940E14DD2}"/>
          </ac:spMkLst>
        </pc:spChg>
        <pc:spChg chg="ord">
          <ac:chgData name="Tessa St. John" userId="beca7614-e7a1-4246-96fd-856749c83885" providerId="ADAL" clId="{25162826-C516-4FA4-894F-01148E747C08}" dt="2024-09-13T19:55:16.211" v="52" actId="13244"/>
          <ac:spMkLst>
            <pc:docMk/>
            <pc:sldMk cId="1377349645" sldId="2739"/>
            <ac:spMk id="23" creationId="{6D40A16F-9914-5C7C-38A2-C550BE7CD58D}"/>
          </ac:spMkLst>
        </pc:spChg>
        <pc:spChg chg="ord">
          <ac:chgData name="Tessa St. John" userId="beca7614-e7a1-4246-96fd-856749c83885" providerId="ADAL" clId="{25162826-C516-4FA4-894F-01148E747C08}" dt="2024-09-13T19:55:20.620" v="53" actId="13244"/>
          <ac:spMkLst>
            <pc:docMk/>
            <pc:sldMk cId="1377349645" sldId="2739"/>
            <ac:spMk id="25" creationId="{B1DF134C-547B-0DF1-C73A-1451693E9381}"/>
          </ac:spMkLst>
        </pc:spChg>
        <pc:grpChg chg="mod">
          <ac:chgData name="Tessa St. John" userId="beca7614-e7a1-4246-96fd-856749c83885" providerId="ADAL" clId="{25162826-C516-4FA4-894F-01148E747C08}" dt="2024-09-13T19:55:09.328" v="51" actId="962"/>
          <ac:grpSpMkLst>
            <pc:docMk/>
            <pc:sldMk cId="1377349645" sldId="2739"/>
            <ac:grpSpMk id="37" creationId="{E947E825-7C62-C729-AEC9-0205ED8CE02C}"/>
          </ac:grpSpMkLst>
        </pc:grpChg>
        <pc:picChg chg="del mod modVis">
          <ac:chgData name="Tessa St. John" userId="beca7614-e7a1-4246-96fd-856749c83885" providerId="ADAL" clId="{25162826-C516-4FA4-894F-01148E747C08}" dt="2024-09-13T19:50:12.922" v="11" actId="478"/>
          <ac:picMkLst>
            <pc:docMk/>
            <pc:sldMk cId="1377349645" sldId="2739"/>
            <ac:picMk id="5" creationId="{0BDDC8BB-C57F-BDA9-23E0-6E30753AE1A5}"/>
          </ac:picMkLst>
        </pc:picChg>
      </pc:sldChg>
      <pc:sldChg chg="modNotesTx">
        <pc:chgData name="Tessa St. John" userId="beca7614-e7a1-4246-96fd-856749c83885" providerId="ADAL" clId="{25162826-C516-4FA4-894F-01148E747C08}" dt="2024-09-13T19:52:00.186" v="23" actId="20577"/>
        <pc:sldMkLst>
          <pc:docMk/>
          <pc:sldMk cId="267861162" sldId="2741"/>
        </pc:sldMkLst>
      </pc:sldChg>
      <pc:sldChg chg="modNotesTx">
        <pc:chgData name="Tessa St. John" userId="beca7614-e7a1-4246-96fd-856749c83885" providerId="ADAL" clId="{25162826-C516-4FA4-894F-01148E747C08}" dt="2024-09-13T19:52:04.936" v="24" actId="20577"/>
        <pc:sldMkLst>
          <pc:docMk/>
          <pc:sldMk cId="1195626400" sldId="2743"/>
        </pc:sldMkLst>
      </pc:sldChg>
      <pc:sldChg chg="modNotesTx">
        <pc:chgData name="Tessa St. John" userId="beca7614-e7a1-4246-96fd-856749c83885" providerId="ADAL" clId="{25162826-C516-4FA4-894F-01148E747C08}" dt="2024-09-13T19:52:08.682" v="25" actId="20577"/>
        <pc:sldMkLst>
          <pc:docMk/>
          <pc:sldMk cId="3798041948" sldId="2744"/>
        </pc:sldMkLst>
      </pc:sldChg>
      <pc:sldChg chg="modNotesTx">
        <pc:chgData name="Tessa St. John" userId="beca7614-e7a1-4246-96fd-856749c83885" providerId="ADAL" clId="{25162826-C516-4FA4-894F-01148E747C08}" dt="2024-09-13T19:52:13.275" v="26" actId="20577"/>
        <pc:sldMkLst>
          <pc:docMk/>
          <pc:sldMk cId="888476662" sldId="2745"/>
        </pc:sldMkLst>
      </pc:sldChg>
      <pc:sldChg chg="modNotesTx">
        <pc:chgData name="Tessa St. John" userId="beca7614-e7a1-4246-96fd-856749c83885" providerId="ADAL" clId="{25162826-C516-4FA4-894F-01148E747C08}" dt="2024-09-13T19:52:15.819" v="27" actId="20577"/>
        <pc:sldMkLst>
          <pc:docMk/>
          <pc:sldMk cId="2742458719" sldId="2746"/>
        </pc:sldMkLst>
      </pc:sldChg>
      <pc:sldChg chg="modNotesTx">
        <pc:chgData name="Tessa St. John" userId="beca7614-e7a1-4246-96fd-856749c83885" providerId="ADAL" clId="{25162826-C516-4FA4-894F-01148E747C08}" dt="2024-09-13T19:52:18.986" v="28" actId="20577"/>
        <pc:sldMkLst>
          <pc:docMk/>
          <pc:sldMk cId="3475692451" sldId="2747"/>
        </pc:sldMkLst>
      </pc:sldChg>
      <pc:sldChg chg="modNotesTx">
        <pc:chgData name="Tessa St. John" userId="beca7614-e7a1-4246-96fd-856749c83885" providerId="ADAL" clId="{25162826-C516-4FA4-894F-01148E747C08}" dt="2024-09-13T19:53:18.426" v="46" actId="20577"/>
        <pc:sldMkLst>
          <pc:docMk/>
          <pc:sldMk cId="3011485566" sldId="2750"/>
        </pc:sldMkLst>
      </pc:sldChg>
      <pc:sldChg chg="modNotesTx">
        <pc:chgData name="Tessa St. John" userId="beca7614-e7a1-4246-96fd-856749c83885" providerId="ADAL" clId="{25162826-C516-4FA4-894F-01148E747C08}" dt="2024-09-13T19:53:11.969" v="44" actId="20577"/>
        <pc:sldMkLst>
          <pc:docMk/>
          <pc:sldMk cId="2101426014" sldId="2752"/>
        </pc:sldMkLst>
      </pc:sldChg>
      <pc:sldChg chg="modNotesTx">
        <pc:chgData name="Tessa St. John" userId="beca7614-e7a1-4246-96fd-856749c83885" providerId="ADAL" clId="{25162826-C516-4FA4-894F-01148E747C08}" dt="2024-09-13T19:52:53.515" v="39" actId="20577"/>
        <pc:sldMkLst>
          <pc:docMk/>
          <pc:sldMk cId="4092253084" sldId="2753"/>
        </pc:sldMkLst>
      </pc:sldChg>
      <pc:sldChg chg="add del">
        <pc:chgData name="Tessa St. John" userId="beca7614-e7a1-4246-96fd-856749c83885" providerId="ADAL" clId="{25162826-C516-4FA4-894F-01148E747C08}" dt="2024-09-13T19:50:48.055" v="14" actId="2696"/>
        <pc:sldMkLst>
          <pc:docMk/>
          <pc:sldMk cId="2624198003" sldId="2755"/>
        </pc:sldMkLst>
      </pc:sldChg>
    </pc:docChg>
  </pc:docChgLst>
  <pc:docChgLst>
    <pc:chgData name="Pirtle, Jennifer" userId="b3c1effa-7e06-448b-a85f-cbbf2d2e2920" providerId="ADAL" clId="{4D5BC24E-5F06-4FCF-B869-F9624FA4B2BA}"/>
    <pc:docChg chg="undo custSel modSld">
      <pc:chgData name="Pirtle, Jennifer" userId="b3c1effa-7e06-448b-a85f-cbbf2d2e2920" providerId="ADAL" clId="{4D5BC24E-5F06-4FCF-B869-F9624FA4B2BA}" dt="2024-08-30T14:17:50.533" v="24"/>
      <pc:docMkLst>
        <pc:docMk/>
      </pc:docMkLst>
      <pc:sldChg chg="modSp mod">
        <pc:chgData name="Pirtle, Jennifer" userId="b3c1effa-7e06-448b-a85f-cbbf2d2e2920" providerId="ADAL" clId="{4D5BC24E-5F06-4FCF-B869-F9624FA4B2BA}" dt="2024-08-30T14:17:30.567" v="22" actId="14861"/>
        <pc:sldMkLst>
          <pc:docMk/>
          <pc:sldMk cId="2229274650" sldId="277"/>
        </pc:sldMkLst>
        <pc:picChg chg="mod">
          <ac:chgData name="Pirtle, Jennifer" userId="b3c1effa-7e06-448b-a85f-cbbf2d2e2920" providerId="ADAL" clId="{4D5BC24E-5F06-4FCF-B869-F9624FA4B2BA}" dt="2024-08-30T14:17:30.567" v="22" actId="14861"/>
          <ac:picMkLst>
            <pc:docMk/>
            <pc:sldMk cId="2229274650" sldId="277"/>
            <ac:picMk id="8" creationId="{59240774-A6CB-921A-9434-9949C5A80B08}"/>
          </ac:picMkLst>
        </pc:picChg>
      </pc:sldChg>
      <pc:sldChg chg="addSp delSp modSp mod modCm chgLayout">
        <pc:chgData name="Pirtle, Jennifer" userId="b3c1effa-7e06-448b-a85f-cbbf2d2e2920" providerId="ADAL" clId="{4D5BC24E-5F06-4FCF-B869-F9624FA4B2BA}" dt="2024-08-30T14:16:34.599" v="21" actId="27636"/>
        <pc:sldMkLst>
          <pc:docMk/>
          <pc:sldMk cId="556769620" sldId="286"/>
        </pc:sldMkLst>
        <pc:spChg chg="mod ord">
          <ac:chgData name="Pirtle, Jennifer" userId="b3c1effa-7e06-448b-a85f-cbbf2d2e2920" providerId="ADAL" clId="{4D5BC24E-5F06-4FCF-B869-F9624FA4B2BA}" dt="2024-08-30T14:16:12.578" v="11" actId="6264"/>
          <ac:spMkLst>
            <pc:docMk/>
            <pc:sldMk cId="556769620" sldId="286"/>
            <ac:spMk id="2" creationId="{00C26710-1225-1957-D365-22763E8F45F0}"/>
          </ac:spMkLst>
        </pc:spChg>
        <pc:spChg chg="mod ord">
          <ac:chgData name="Pirtle, Jennifer" userId="b3c1effa-7e06-448b-a85f-cbbf2d2e2920" providerId="ADAL" clId="{4D5BC24E-5F06-4FCF-B869-F9624FA4B2BA}" dt="2024-08-30T14:16:26.702" v="16" actId="403"/>
          <ac:spMkLst>
            <pc:docMk/>
            <pc:sldMk cId="556769620" sldId="286"/>
            <ac:spMk id="3" creationId="{A4652029-FE96-7AF9-C86E-8FC544908007}"/>
          </ac:spMkLst>
        </pc:spChg>
        <pc:spChg chg="mod ord">
          <ac:chgData name="Pirtle, Jennifer" userId="b3c1effa-7e06-448b-a85f-cbbf2d2e2920" providerId="ADAL" clId="{4D5BC24E-5F06-4FCF-B869-F9624FA4B2BA}" dt="2024-08-30T14:16:34.599" v="21" actId="27636"/>
          <ac:spMkLst>
            <pc:docMk/>
            <pc:sldMk cId="556769620" sldId="286"/>
            <ac:spMk id="4" creationId="{97C8CAFD-AF23-99AB-8B33-C5188095F100}"/>
          </ac:spMkLst>
        </pc:spChg>
        <pc:spChg chg="mod ord">
          <ac:chgData name="Pirtle, Jennifer" userId="b3c1effa-7e06-448b-a85f-cbbf2d2e2920" providerId="ADAL" clId="{4D5BC24E-5F06-4FCF-B869-F9624FA4B2BA}" dt="2024-08-30T14:16:27.429" v="17" actId="403"/>
          <ac:spMkLst>
            <pc:docMk/>
            <pc:sldMk cId="556769620" sldId="286"/>
            <ac:spMk id="5" creationId="{23558CDE-012C-ECC9-4A4A-FAF52C38F036}"/>
          </ac:spMkLst>
        </pc:spChg>
        <pc:spChg chg="mod ord">
          <ac:chgData name="Pirtle, Jennifer" userId="b3c1effa-7e06-448b-a85f-cbbf2d2e2920" providerId="ADAL" clId="{4D5BC24E-5F06-4FCF-B869-F9624FA4B2BA}" dt="2024-08-30T14:16:34.599" v="20" actId="27636"/>
          <ac:spMkLst>
            <pc:docMk/>
            <pc:sldMk cId="556769620" sldId="286"/>
            <ac:spMk id="6" creationId="{B8D78704-898E-8356-F53B-EF9A774A0CD7}"/>
          </ac:spMkLst>
        </pc:spChg>
        <pc:spChg chg="add del mod">
          <ac:chgData name="Pirtle, Jennifer" userId="b3c1effa-7e06-448b-a85f-cbbf2d2e2920" providerId="ADAL" clId="{4D5BC24E-5F06-4FCF-B869-F9624FA4B2BA}" dt="2024-08-30T14:16:12.578" v="11" actId="6264"/>
          <ac:spMkLst>
            <pc:docMk/>
            <pc:sldMk cId="556769620" sldId="286"/>
            <ac:spMk id="7" creationId="{066A8F52-6790-1B21-3DAC-B04BC28A722F}"/>
          </ac:spMkLst>
        </pc:spChg>
        <pc:spChg chg="mod ord">
          <ac:chgData name="Pirtle, Jennifer" userId="b3c1effa-7e06-448b-a85f-cbbf2d2e2920" providerId="ADAL" clId="{4D5BC24E-5F06-4FCF-B869-F9624FA4B2BA}" dt="2024-08-30T14:16:12.578" v="11" actId="6264"/>
          <ac:spMkLst>
            <pc:docMk/>
            <pc:sldMk cId="556769620" sldId="286"/>
            <ac:spMk id="8" creationId="{835695B4-139D-8F30-887D-432EF1E84737}"/>
          </ac:spMkLst>
        </pc:spChg>
        <pc:spChg chg="add del mod">
          <ac:chgData name="Pirtle, Jennifer" userId="b3c1effa-7e06-448b-a85f-cbbf2d2e2920" providerId="ADAL" clId="{4D5BC24E-5F06-4FCF-B869-F9624FA4B2BA}" dt="2024-08-30T14:16:12.578" v="11" actId="6264"/>
          <ac:spMkLst>
            <pc:docMk/>
            <pc:sldMk cId="556769620" sldId="286"/>
            <ac:spMk id="10" creationId="{DFF96DB9-CF3B-F8D5-FE42-F1D06E5D1842}"/>
          </ac:spMkLst>
        </pc:spChg>
        <pc:spChg chg="add del mod">
          <ac:chgData name="Pirtle, Jennifer" userId="b3c1effa-7e06-448b-a85f-cbbf2d2e2920" providerId="ADAL" clId="{4D5BC24E-5F06-4FCF-B869-F9624FA4B2BA}" dt="2024-08-30T14:16:12.578" v="11" actId="6264"/>
          <ac:spMkLst>
            <pc:docMk/>
            <pc:sldMk cId="556769620" sldId="286"/>
            <ac:spMk id="11" creationId="{73602370-2066-D7A3-3D4F-D7DCEE4D6483}"/>
          </ac:spMkLst>
        </pc:spChg>
        <pc:spChg chg="add del mod">
          <ac:chgData name="Pirtle, Jennifer" userId="b3c1effa-7e06-448b-a85f-cbbf2d2e2920" providerId="ADAL" clId="{4D5BC24E-5F06-4FCF-B869-F9624FA4B2BA}" dt="2024-08-30T14:16:12.578" v="11" actId="6264"/>
          <ac:spMkLst>
            <pc:docMk/>
            <pc:sldMk cId="556769620" sldId="286"/>
            <ac:spMk id="12" creationId="{DE6963B2-AD44-7782-1105-5685E0D2A599}"/>
          </ac:spMkLst>
        </pc:spChg>
        <pc:spChg chg="add del mod">
          <ac:chgData name="Pirtle, Jennifer" userId="b3c1effa-7e06-448b-a85f-cbbf2d2e2920" providerId="ADAL" clId="{4D5BC24E-5F06-4FCF-B869-F9624FA4B2BA}" dt="2024-08-30T14:16:12.578" v="11" actId="6264"/>
          <ac:spMkLst>
            <pc:docMk/>
            <pc:sldMk cId="556769620" sldId="286"/>
            <ac:spMk id="13" creationId="{F0BB2E1C-ADC2-131C-2582-74F43CA85F50}"/>
          </ac:spMkLst>
        </pc:spChg>
        <pc:spChg chg="add del mod">
          <ac:chgData name="Pirtle, Jennifer" userId="b3c1effa-7e06-448b-a85f-cbbf2d2e2920" providerId="ADAL" clId="{4D5BC24E-5F06-4FCF-B869-F9624FA4B2BA}" dt="2024-08-30T14:16:12.578" v="11" actId="6264"/>
          <ac:spMkLst>
            <pc:docMk/>
            <pc:sldMk cId="556769620" sldId="286"/>
            <ac:spMk id="14" creationId="{BAE5934B-B14E-CDA4-AF9C-7D27BE2DCB97}"/>
          </ac:spMkLst>
        </pc:spChg>
        <pc:extLst>
          <p:ext xmlns:p="http://schemas.openxmlformats.org/presentationml/2006/main" uri="{D6D511B9-2390-475A-947B-AFAB55BFBCF1}">
            <pc226:cmChg xmlns:pc226="http://schemas.microsoft.com/office/powerpoint/2022/06/main/command" chg="mod">
              <pc226:chgData name="Pirtle, Jennifer" userId="b3c1effa-7e06-448b-a85f-cbbf2d2e2920" providerId="ADAL" clId="{4D5BC24E-5F06-4FCF-B869-F9624FA4B2BA}" dt="2024-08-30T14:16:12.578" v="11" actId="6264"/>
              <pc2:cmMkLst xmlns:pc2="http://schemas.microsoft.com/office/powerpoint/2019/9/main/command">
                <pc:docMk/>
                <pc:sldMk cId="556769620" sldId="286"/>
                <pc2:cmMk id="{8F0D45D4-2429-4AAF-BA39-DC6CE9B97A12}"/>
              </pc2:cmMkLst>
            </pc226:cmChg>
          </p:ext>
        </pc:extLst>
      </pc:sldChg>
      <pc:sldChg chg="addSp delSp modSp mod">
        <pc:chgData name="Pirtle, Jennifer" userId="b3c1effa-7e06-448b-a85f-cbbf2d2e2920" providerId="ADAL" clId="{4D5BC24E-5F06-4FCF-B869-F9624FA4B2BA}" dt="2024-08-30T14:17:50.533" v="24"/>
        <pc:sldMkLst>
          <pc:docMk/>
          <pc:sldMk cId="1640595100" sldId="594"/>
        </pc:sldMkLst>
        <pc:spChg chg="del">
          <ac:chgData name="Pirtle, Jennifer" userId="b3c1effa-7e06-448b-a85f-cbbf2d2e2920" providerId="ADAL" clId="{4D5BC24E-5F06-4FCF-B869-F9624FA4B2BA}" dt="2024-08-30T14:17:49.192" v="23" actId="478"/>
          <ac:spMkLst>
            <pc:docMk/>
            <pc:sldMk cId="1640595100" sldId="594"/>
            <ac:spMk id="2" creationId="{3BCFD43B-9109-82D6-26DC-710DF1425A7E}"/>
          </ac:spMkLst>
        </pc:spChg>
        <pc:spChg chg="add mod">
          <ac:chgData name="Pirtle, Jennifer" userId="b3c1effa-7e06-448b-a85f-cbbf2d2e2920" providerId="ADAL" clId="{4D5BC24E-5F06-4FCF-B869-F9624FA4B2BA}" dt="2024-08-30T14:17:50.533" v="24"/>
          <ac:spMkLst>
            <pc:docMk/>
            <pc:sldMk cId="1640595100" sldId="594"/>
            <ac:spMk id="3" creationId="{52994D11-E1ED-541E-65DB-93AB1DDE7933}"/>
          </ac:spMkLst>
        </pc:spChg>
      </pc:sldChg>
      <pc:sldChg chg="addSp delSp modSp mod chgLayout">
        <pc:chgData name="Pirtle, Jennifer" userId="b3c1effa-7e06-448b-a85f-cbbf2d2e2920" providerId="ADAL" clId="{4D5BC24E-5F06-4FCF-B869-F9624FA4B2BA}" dt="2024-08-30T14:14:36.888" v="7" actId="404"/>
        <pc:sldMkLst>
          <pc:docMk/>
          <pc:sldMk cId="948894468" sldId="2621"/>
        </pc:sldMkLst>
        <pc:spChg chg="mod ord">
          <ac:chgData name="Pirtle, Jennifer" userId="b3c1effa-7e06-448b-a85f-cbbf2d2e2920" providerId="ADAL" clId="{4D5BC24E-5F06-4FCF-B869-F9624FA4B2BA}" dt="2024-08-30T14:14:08.412" v="0" actId="6264"/>
          <ac:spMkLst>
            <pc:docMk/>
            <pc:sldMk cId="948894468" sldId="2621"/>
            <ac:spMk id="2" creationId="{00000000-0000-0000-0000-000000000000}"/>
          </ac:spMkLst>
        </pc:spChg>
        <pc:spChg chg="mod ord">
          <ac:chgData name="Pirtle, Jennifer" userId="b3c1effa-7e06-448b-a85f-cbbf2d2e2920" providerId="ADAL" clId="{4D5BC24E-5F06-4FCF-B869-F9624FA4B2BA}" dt="2024-08-30T14:14:08.436" v="1" actId="27636"/>
          <ac:spMkLst>
            <pc:docMk/>
            <pc:sldMk cId="948894468" sldId="2621"/>
            <ac:spMk id="3" creationId="{0D517073-9A56-86B9-5575-9C625457EFE2}"/>
          </ac:spMkLst>
        </pc:spChg>
        <pc:spChg chg="add del mod">
          <ac:chgData name="Pirtle, Jennifer" userId="b3c1effa-7e06-448b-a85f-cbbf2d2e2920" providerId="ADAL" clId="{4D5BC24E-5F06-4FCF-B869-F9624FA4B2BA}" dt="2024-08-30T14:14:08.412" v="0" actId="6264"/>
          <ac:spMkLst>
            <pc:docMk/>
            <pc:sldMk cId="948894468" sldId="2621"/>
            <ac:spMk id="4" creationId="{3E3A4ED0-972E-44ED-F049-A11830B1BFB5}"/>
          </ac:spMkLst>
        </pc:spChg>
        <pc:spChg chg="add del mod">
          <ac:chgData name="Pirtle, Jennifer" userId="b3c1effa-7e06-448b-a85f-cbbf2d2e2920" providerId="ADAL" clId="{4D5BC24E-5F06-4FCF-B869-F9624FA4B2BA}" dt="2024-08-30T14:14:08.412" v="0" actId="6264"/>
          <ac:spMkLst>
            <pc:docMk/>
            <pc:sldMk cId="948894468" sldId="2621"/>
            <ac:spMk id="5" creationId="{55390FC9-DC48-EB29-86B3-9D27788582C8}"/>
          </ac:spMkLst>
        </pc:spChg>
        <pc:spChg chg="add del mod">
          <ac:chgData name="Pirtle, Jennifer" userId="b3c1effa-7e06-448b-a85f-cbbf2d2e2920" providerId="ADAL" clId="{4D5BC24E-5F06-4FCF-B869-F9624FA4B2BA}" dt="2024-08-30T14:14:08.412" v="0" actId="6264"/>
          <ac:spMkLst>
            <pc:docMk/>
            <pc:sldMk cId="948894468" sldId="2621"/>
            <ac:spMk id="6" creationId="{1B93DF77-612A-7EFC-5F88-E33C113BB8DD}"/>
          </ac:spMkLst>
        </pc:spChg>
        <pc:graphicFrameChg chg="mod ord modGraphic">
          <ac:chgData name="Pirtle, Jennifer" userId="b3c1effa-7e06-448b-a85f-cbbf2d2e2920" providerId="ADAL" clId="{4D5BC24E-5F06-4FCF-B869-F9624FA4B2BA}" dt="2024-08-30T14:14:36.888" v="7" actId="404"/>
          <ac:graphicFrameMkLst>
            <pc:docMk/>
            <pc:sldMk cId="948894468" sldId="2621"/>
            <ac:graphicFrameMk id="7" creationId="{E08F387F-35C4-4B34-AE17-1EAE6A02F1C2}"/>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8.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9.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embeddings/oleObject10.bin"/><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1.bin"/><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embeddings/oleObject12.bin"/><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embeddings/oleObject13.bin"/><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embeddings/oleObject14.bin"/><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t>Quarter Ending 6/30/2024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04580927384077"/>
          <c:y val="0.11070563008925895"/>
          <c:w val="0.61313024671916017"/>
          <c:h val="0.71427759805204982"/>
        </c:manualLayout>
      </c:layout>
      <c:barChart>
        <c:barDir val="col"/>
        <c:grouping val="clustered"/>
        <c:varyColors val="0"/>
        <c:ser>
          <c:idx val="0"/>
          <c:order val="0"/>
          <c:tx>
            <c:strRef>
              <c:f>'[NESession 3.1 Charts.xlsx]Race_Sex'!$A$2</c:f>
              <c:strCache>
                <c:ptCount val="1"/>
                <c:pt idx="0">
                  <c:v>Native Hawaiian/
Other Pacific Islander</c:v>
                </c:pt>
              </c:strCache>
            </c:strRef>
          </c:tx>
          <c:spPr>
            <a:solidFill>
              <a:srgbClr val="CC00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Charts.xlsx]Race_Sex'!$B$2</c:f>
              <c:numCache>
                <c:formatCode>General</c:formatCode>
                <c:ptCount val="1"/>
                <c:pt idx="0">
                  <c:v>7</c:v>
                </c:pt>
              </c:numCache>
            </c:numRef>
          </c:val>
          <c:extLst>
            <c:ext xmlns:c16="http://schemas.microsoft.com/office/drawing/2014/chart" uri="{C3380CC4-5D6E-409C-BE32-E72D297353CC}">
              <c16:uniqueId val="{00000000-363A-4FC7-9C7E-B05A7CAD41B0}"/>
            </c:ext>
          </c:extLst>
        </c:ser>
        <c:ser>
          <c:idx val="1"/>
          <c:order val="1"/>
          <c:tx>
            <c:strRef>
              <c:f>'[NESession 3.1 Charts.xlsx]Race_Sex'!$A$3</c:f>
              <c:strCache>
                <c:ptCount val="1"/>
                <c:pt idx="0">
                  <c:v>More Than One Race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Charts.xlsx]Race_Sex'!$B$3</c:f>
              <c:numCache>
                <c:formatCode>General</c:formatCode>
                <c:ptCount val="1"/>
                <c:pt idx="0">
                  <c:v>18</c:v>
                </c:pt>
              </c:numCache>
            </c:numRef>
          </c:val>
          <c:extLst>
            <c:ext xmlns:c16="http://schemas.microsoft.com/office/drawing/2014/chart" uri="{C3380CC4-5D6E-409C-BE32-E72D297353CC}">
              <c16:uniqueId val="{00000001-363A-4FC7-9C7E-B05A7CAD41B0}"/>
            </c:ext>
          </c:extLst>
        </c:ser>
        <c:ser>
          <c:idx val="2"/>
          <c:order val="2"/>
          <c:tx>
            <c:strRef>
              <c:f>'[NESession 3.1 Charts.xlsx]Race_Sex'!$A$4</c:f>
              <c:strCache>
                <c:ptCount val="1"/>
                <c:pt idx="0">
                  <c:v>American Indian 
or Alaskan Native</c:v>
                </c:pt>
              </c:strCache>
            </c:strRef>
          </c:tx>
          <c:spPr>
            <a:solidFill>
              <a:srgbClr val="FF66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Charts.xlsx]Race_Sex'!$B$4</c:f>
              <c:numCache>
                <c:formatCode>General</c:formatCode>
                <c:ptCount val="1"/>
                <c:pt idx="0">
                  <c:v>24</c:v>
                </c:pt>
              </c:numCache>
            </c:numRef>
          </c:val>
          <c:extLst>
            <c:ext xmlns:c16="http://schemas.microsoft.com/office/drawing/2014/chart" uri="{C3380CC4-5D6E-409C-BE32-E72D297353CC}">
              <c16:uniqueId val="{00000002-363A-4FC7-9C7E-B05A7CAD41B0}"/>
            </c:ext>
          </c:extLst>
        </c:ser>
        <c:ser>
          <c:idx val="3"/>
          <c:order val="3"/>
          <c:tx>
            <c:strRef>
              <c:f>'[NESession 3.1 Charts.xlsx]Race_Sex'!$A$5</c:f>
              <c:strCache>
                <c:ptCount val="1"/>
                <c:pt idx="0">
                  <c:v>Asian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Charts.xlsx]Race_Sex'!$B$5</c:f>
              <c:numCache>
                <c:formatCode>General</c:formatCode>
                <c:ptCount val="1"/>
                <c:pt idx="0">
                  <c:v>49</c:v>
                </c:pt>
              </c:numCache>
            </c:numRef>
          </c:val>
          <c:extLst>
            <c:ext xmlns:c16="http://schemas.microsoft.com/office/drawing/2014/chart" uri="{C3380CC4-5D6E-409C-BE32-E72D297353CC}">
              <c16:uniqueId val="{00000003-363A-4FC7-9C7E-B05A7CAD41B0}"/>
            </c:ext>
          </c:extLst>
        </c:ser>
        <c:ser>
          <c:idx val="4"/>
          <c:order val="4"/>
          <c:tx>
            <c:strRef>
              <c:f>'[NESession 3.1 Charts.xlsx]Race_Sex'!$A$6</c:f>
              <c:strCache>
                <c:ptCount val="1"/>
                <c:pt idx="0">
                  <c:v>Black or 
African-American</c:v>
                </c:pt>
              </c:strCache>
            </c:strRef>
          </c:tx>
          <c:spPr>
            <a:solidFill>
              <a:srgbClr val="38905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Charts.xlsx]Race_Sex'!$B$6</c:f>
              <c:numCache>
                <c:formatCode>General</c:formatCode>
                <c:ptCount val="1"/>
                <c:pt idx="0">
                  <c:v>152</c:v>
                </c:pt>
              </c:numCache>
            </c:numRef>
          </c:val>
          <c:extLst>
            <c:ext xmlns:c16="http://schemas.microsoft.com/office/drawing/2014/chart" uri="{C3380CC4-5D6E-409C-BE32-E72D297353CC}">
              <c16:uniqueId val="{00000004-363A-4FC7-9C7E-B05A7CAD41B0}"/>
            </c:ext>
          </c:extLst>
        </c:ser>
        <c:ser>
          <c:idx val="5"/>
          <c:order val="5"/>
          <c:tx>
            <c:strRef>
              <c:f>'[NESession 3.1 Charts.xlsx]Race_Sex'!$A$7</c:f>
              <c:strCache>
                <c:ptCount val="1"/>
                <c:pt idx="0">
                  <c:v>White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Charts.xlsx]Race_Sex'!$B$7</c:f>
              <c:numCache>
                <c:formatCode>General</c:formatCode>
                <c:ptCount val="1"/>
                <c:pt idx="0">
                  <c:v>390</c:v>
                </c:pt>
              </c:numCache>
            </c:numRef>
          </c:val>
          <c:extLst>
            <c:ext xmlns:c16="http://schemas.microsoft.com/office/drawing/2014/chart" uri="{C3380CC4-5D6E-409C-BE32-E72D297353CC}">
              <c16:uniqueId val="{00000005-363A-4FC7-9C7E-B05A7CAD41B0}"/>
            </c:ext>
          </c:extLst>
        </c:ser>
        <c:ser>
          <c:idx val="6"/>
          <c:order val="6"/>
          <c:tx>
            <c:strRef>
              <c:f>'[NESession 3.1 Charts.xlsx]Race_Sex'!$A$8</c:f>
              <c:strCache>
                <c:ptCount val="1"/>
                <c:pt idx="0">
                  <c:v>Hispanic/Latino</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Charts.xlsx]Race_Sex'!$B$8</c:f>
              <c:numCache>
                <c:formatCode>General</c:formatCode>
                <c:ptCount val="1"/>
                <c:pt idx="0">
                  <c:v>465</c:v>
                </c:pt>
              </c:numCache>
            </c:numRef>
          </c:val>
          <c:extLst>
            <c:ext xmlns:c16="http://schemas.microsoft.com/office/drawing/2014/chart" uri="{C3380CC4-5D6E-409C-BE32-E72D297353CC}">
              <c16:uniqueId val="{00000006-363A-4FC7-9C7E-B05A7CAD41B0}"/>
            </c:ext>
          </c:extLst>
        </c:ser>
        <c:dLbls>
          <c:dLblPos val="outEnd"/>
          <c:showLegendKey val="0"/>
          <c:showVal val="1"/>
          <c:showCatName val="0"/>
          <c:showSerName val="0"/>
          <c:showPercent val="0"/>
          <c:showBubbleSize val="0"/>
        </c:dLbls>
        <c:gapWidth val="100"/>
        <c:overlap val="-24"/>
        <c:axId val="771336384"/>
        <c:axId val="771325984"/>
      </c:barChart>
      <c:catAx>
        <c:axId val="771336384"/>
        <c:scaling>
          <c:orientation val="minMax"/>
        </c:scaling>
        <c:delete val="1"/>
        <c:axPos val="b"/>
        <c:numFmt formatCode="General" sourceLinked="1"/>
        <c:majorTickMark val="none"/>
        <c:minorTickMark val="none"/>
        <c:tickLblPos val="nextTo"/>
        <c:crossAx val="771325984"/>
        <c:crosses val="autoZero"/>
        <c:auto val="1"/>
        <c:lblAlgn val="ctr"/>
        <c:lblOffset val="100"/>
        <c:noMultiLvlLbl val="0"/>
      </c:catAx>
      <c:valAx>
        <c:axId val="771325984"/>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771336384"/>
        <c:crosses val="autoZero"/>
        <c:crossBetween val="between"/>
        <c:majorUnit val="100"/>
      </c:valAx>
      <c:spPr>
        <a:noFill/>
        <a:ln>
          <a:noFill/>
        </a:ln>
        <a:effectLst/>
      </c:spPr>
    </c:plotArea>
    <c:legend>
      <c:legendPos val="r"/>
      <c:layout>
        <c:manualLayout>
          <c:xMode val="edge"/>
          <c:yMode val="edge"/>
          <c:x val="0.73979330183727032"/>
          <c:y val="0.18223640478171008"/>
          <c:w val="0.20036650269462586"/>
          <c:h val="0.7049553394672701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1-1A78-4F97-A535-DD52399E9A0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3-1A78-4F97-A535-DD52399E9A04}"/>
              </c:ext>
            </c:extLst>
          </c:dPt>
          <c:dPt>
            <c:idx val="2"/>
            <c:bubble3D val="0"/>
            <c:spPr>
              <a:solidFill>
                <a:srgbClr val="38905C"/>
              </a:solidFill>
              <a:ln>
                <a:noFill/>
              </a:ln>
              <a:effectLst/>
              <a:sp3d/>
            </c:spPr>
            <c:extLst>
              <c:ext xmlns:c16="http://schemas.microsoft.com/office/drawing/2014/chart" uri="{C3380CC4-5D6E-409C-BE32-E72D297353CC}">
                <c16:uniqueId val="{00000005-1A78-4F97-A535-DD52399E9A04}"/>
              </c:ext>
            </c:extLst>
          </c:dPt>
          <c:dLbls>
            <c:dLbl>
              <c:idx val="0"/>
              <c:layout>
                <c:manualLayout>
                  <c:x val="-1.248293285482633E-2"/>
                  <c:y val="8.4254352161580205E-3"/>
                </c:manualLayout>
              </c:layout>
              <c:tx>
                <c:rich>
                  <a:bodyPr/>
                  <a:lstStyle/>
                  <a:p>
                    <a:fld id="{A676DD09-6AE1-44CC-9507-69FF8BFF70C1}" type="CELLRANGE">
                      <a:rPr lang="en-US" baseline="0"/>
                      <a:pPr/>
                      <a:t>[CELLRANGE]</a:t>
                    </a:fld>
                    <a:r>
                      <a:rPr lang="en-US" baseline="0"/>
                      <a:t>, </a:t>
                    </a:r>
                    <a:fld id="{6614E5D3-BC27-407C-A441-38DC163FD251}" type="VALUE">
                      <a:rPr lang="en-US" baseline="0"/>
                      <a:pPr/>
                      <a:t>[VALUE]</a:t>
                    </a:fld>
                    <a:endParaRPr lang="en-US" baseline="0"/>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A78-4F97-A535-DD52399E9A04}"/>
                </c:ext>
              </c:extLst>
            </c:dLbl>
            <c:dLbl>
              <c:idx val="1"/>
              <c:tx>
                <c:rich>
                  <a:bodyPr/>
                  <a:lstStyle/>
                  <a:p>
                    <a:fld id="{DDF397E5-DD3B-45B9-B363-29703A94EB6D}" type="CELLRANGE">
                      <a:rPr lang="en-US"/>
                      <a:pPr/>
                      <a:t>[CELLRANGE]</a:t>
                    </a:fld>
                    <a:r>
                      <a:rPr lang="en-US" baseline="0"/>
                      <a:t>, </a:t>
                    </a:r>
                    <a:fld id="{A40F1FC1-AA7A-4AAB-A9EC-58D48A433DCB}" type="VALUE">
                      <a:rPr lang="en-US" baseline="0"/>
                      <a:pPr/>
                      <a:t>[VALUE]</a:t>
                    </a:fld>
                    <a:endParaRPr lang="en-US"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1A78-4F97-A535-DD52399E9A04}"/>
                </c:ext>
              </c:extLst>
            </c:dLbl>
            <c:dLbl>
              <c:idx val="2"/>
              <c:tx>
                <c:rich>
                  <a:bodyPr/>
                  <a:lstStyle/>
                  <a:p>
                    <a:fld id="{BBC8440A-450E-4910-AC7D-D2325D37A6F0}" type="CELLRANGE">
                      <a:rPr lang="en-US"/>
                      <a:pPr/>
                      <a:t>[CELLRANGE]</a:t>
                    </a:fld>
                    <a:r>
                      <a:rPr lang="en-US" baseline="0"/>
                      <a:t>, </a:t>
                    </a:r>
                    <a:fld id="{4A6604DD-CB88-4159-BDCD-2A315F0E8C64}" type="VALUE">
                      <a:rPr lang="en-US" baseline="0"/>
                      <a:pPr/>
                      <a:t>[VALUE]</a:t>
                    </a:fld>
                    <a:endParaRPr lang="en-US" baseline="0"/>
                  </a:p>
                </c:rich>
              </c:tx>
              <c:dLblPos val="ctr"/>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1A78-4F97-A535-DD52399E9A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howDataLabelsRange val="1"/>
              </c:ext>
            </c:extLst>
          </c:dLbls>
          <c:cat>
            <c:strRef>
              <c:f>'[NESession 3.1 Charts.xlsx]Race_Sex'!$A$19:$A$21</c:f>
              <c:strCache>
                <c:ptCount val="3"/>
                <c:pt idx="0">
                  <c:v>Did not disclose</c:v>
                </c:pt>
                <c:pt idx="1">
                  <c:v>Male</c:v>
                </c:pt>
                <c:pt idx="2">
                  <c:v>Female</c:v>
                </c:pt>
              </c:strCache>
            </c:strRef>
          </c:cat>
          <c:val>
            <c:numRef>
              <c:f>'[NESession 3.1 Charts.xlsx]Race_Sex'!$B$19:$B$21</c:f>
              <c:numCache>
                <c:formatCode>0</c:formatCode>
                <c:ptCount val="3"/>
                <c:pt idx="0" formatCode="General">
                  <c:v>8</c:v>
                </c:pt>
                <c:pt idx="1">
                  <c:v>130</c:v>
                </c:pt>
                <c:pt idx="2">
                  <c:v>951</c:v>
                </c:pt>
              </c:numCache>
            </c:numRef>
          </c:val>
          <c:extLst>
            <c:ext xmlns:c15="http://schemas.microsoft.com/office/drawing/2012/chart" uri="{02D57815-91ED-43cb-92C2-25804820EDAC}">
              <c15:datalabelsRange>
                <c15:f>'[NESession 3.1 Charts.xlsx]Race_Sex'!$C$19:$C$21</c15:f>
                <c15:dlblRangeCache>
                  <c:ptCount val="3"/>
                  <c:pt idx="0">
                    <c:v>1%</c:v>
                  </c:pt>
                  <c:pt idx="1">
                    <c:v>12%</c:v>
                  </c:pt>
                  <c:pt idx="2">
                    <c:v>87%</c:v>
                  </c:pt>
                </c15:dlblRangeCache>
              </c15:datalabelsRange>
            </c:ext>
            <c:ext xmlns:c16="http://schemas.microsoft.com/office/drawing/2014/chart" uri="{C3380CC4-5D6E-409C-BE32-E72D297353CC}">
              <c16:uniqueId val="{00000006-1A78-4F97-A535-DD52399E9A04}"/>
            </c:ext>
          </c:extLst>
        </c:ser>
        <c:ser>
          <c:idx val="1"/>
          <c:order val="1"/>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sp3d/>
            </c:spPr>
            <c:extLst>
              <c:ext xmlns:c16="http://schemas.microsoft.com/office/drawing/2014/chart" uri="{C3380CC4-5D6E-409C-BE32-E72D297353CC}">
                <c16:uniqueId val="{00000008-1A78-4F97-A535-DD52399E9A04}"/>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sp3d/>
            </c:spPr>
            <c:extLst>
              <c:ext xmlns:c16="http://schemas.microsoft.com/office/drawing/2014/chart" uri="{C3380CC4-5D6E-409C-BE32-E72D297353CC}">
                <c16:uniqueId val="{0000000A-1A78-4F97-A535-DD52399E9A04}"/>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sp3d/>
            </c:spPr>
            <c:extLst>
              <c:ext xmlns:c16="http://schemas.microsoft.com/office/drawing/2014/chart" uri="{C3380CC4-5D6E-409C-BE32-E72D297353CC}">
                <c16:uniqueId val="{0000000C-1A78-4F97-A535-DD52399E9A04}"/>
              </c:ext>
            </c:extLst>
          </c:dPt>
          <c:cat>
            <c:strRef>
              <c:f>'[NESession 3.1 Charts.xlsx]Race_Sex'!$A$19:$A$21</c:f>
              <c:strCache>
                <c:ptCount val="3"/>
                <c:pt idx="0">
                  <c:v>Did not disclose</c:v>
                </c:pt>
                <c:pt idx="1">
                  <c:v>Male</c:v>
                </c:pt>
                <c:pt idx="2">
                  <c:v>Female</c:v>
                </c:pt>
              </c:strCache>
            </c:strRef>
          </c:cat>
          <c:val>
            <c:numRef>
              <c:f>'[NESession 3.1 Charts.xlsx]Race_Sex'!$C$19:$C$21</c:f>
              <c:numCache>
                <c:formatCode>0%</c:formatCode>
                <c:ptCount val="3"/>
                <c:pt idx="0">
                  <c:v>7.3461891643709825E-3</c:v>
                </c:pt>
                <c:pt idx="1">
                  <c:v>0.11937557392102846</c:v>
                </c:pt>
                <c:pt idx="2">
                  <c:v>0.8732782369146006</c:v>
                </c:pt>
              </c:numCache>
            </c:numRef>
          </c:val>
          <c:extLst>
            <c:ext xmlns:c16="http://schemas.microsoft.com/office/drawing/2014/chart" uri="{C3380CC4-5D6E-409C-BE32-E72D297353CC}">
              <c16:uniqueId val="{0000000D-1A78-4F97-A535-DD52399E9A04}"/>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2"/>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r>
              <a:rPr lang="en-US"/>
              <a:t>Quarter Ending 6/30/2024</a:t>
            </a:r>
          </a:p>
        </c:rich>
      </c:tx>
      <c:layout>
        <c:manualLayout>
          <c:xMode val="edge"/>
          <c:yMode val="edge"/>
          <c:x val="0.3659998284804033"/>
          <c:y val="0.85383123268629202"/>
        </c:manualLayout>
      </c:layout>
      <c:overlay val="0"/>
      <c:spPr>
        <a:noFill/>
        <a:ln>
          <a:noFill/>
        </a:ln>
        <a:effectLst/>
      </c:spPr>
      <c:txPr>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7414962018636557"/>
          <c:y val="0.17497630504520267"/>
          <c:w val="0.44699745865100193"/>
          <c:h val="0.55001640419947506"/>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CB-4193-9149-0EB746E86B9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CB-4193-9149-0EB746E86B99}"/>
              </c:ext>
            </c:extLst>
          </c:dPt>
          <c:dPt>
            <c:idx val="2"/>
            <c:bubble3D val="0"/>
            <c:spPr>
              <a:solidFill>
                <a:srgbClr val="38905C"/>
              </a:solidFill>
              <a:ln w="19050">
                <a:solidFill>
                  <a:schemeClr val="lt1"/>
                </a:solidFill>
              </a:ln>
              <a:effectLst/>
            </c:spPr>
            <c:extLst>
              <c:ext xmlns:c16="http://schemas.microsoft.com/office/drawing/2014/chart" uri="{C3380CC4-5D6E-409C-BE32-E72D297353CC}">
                <c16:uniqueId val="{00000005-1FCB-4193-9149-0EB746E86B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1FCB-4193-9149-0EB746E86B99}"/>
              </c:ext>
            </c:extLst>
          </c:dPt>
          <c:dPt>
            <c:idx val="4"/>
            <c:bubble3D val="0"/>
            <c:spPr>
              <a:solidFill>
                <a:srgbClr val="FF6600"/>
              </a:solidFill>
              <a:ln w="19050">
                <a:solidFill>
                  <a:schemeClr val="lt1"/>
                </a:solidFill>
              </a:ln>
              <a:effectLst/>
            </c:spPr>
            <c:extLst>
              <c:ext xmlns:c16="http://schemas.microsoft.com/office/drawing/2014/chart" uri="{C3380CC4-5D6E-409C-BE32-E72D297353CC}">
                <c16:uniqueId val="{00000009-1FCB-4193-9149-0EB746E86B99}"/>
              </c:ext>
            </c:extLst>
          </c:dPt>
          <c:dPt>
            <c:idx val="5"/>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B-1FCB-4193-9149-0EB746E86B99}"/>
              </c:ext>
            </c:extLst>
          </c:dPt>
          <c:dLbls>
            <c:dLbl>
              <c:idx val="0"/>
              <c:layout>
                <c:manualLayout>
                  <c:x val="-2.622559853076584E-2"/>
                  <c:y val="-1.8038329319292161E-2"/>
                </c:manualLayout>
              </c:layout>
              <c:tx>
                <c:rich>
                  <a:bodyPr/>
                  <a:lstStyle/>
                  <a:p>
                    <a:fld id="{C9388629-A421-4E1B-95CE-6606F65BAC81}" type="CATEGORYNAME">
                      <a:rPr lang="en-US" baseline="0" smtClean="0"/>
                      <a:pPr/>
                      <a:t>[CATEGORY NAME]</a:t>
                    </a:fld>
                    <a:r>
                      <a:rPr lang="en-US" baseline="0" dirty="0"/>
                      <a:t>
</a:t>
                    </a:r>
                    <a:fld id="{7FBF4A6D-51B3-49DC-AE10-DB2313622FA9}" type="PERCENTAGE">
                      <a:rPr lang="en-US" baseline="0"/>
                      <a:pPr/>
                      <a:t>[PERCENTAGE]</a:t>
                    </a:fld>
                    <a:endParaRPr lang="en-US" baseline="0"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FCB-4193-9149-0EB746E86B99}"/>
                </c:ext>
              </c:extLst>
            </c:dLbl>
            <c:dLbl>
              <c:idx val="1"/>
              <c:tx>
                <c:rich>
                  <a:bodyPr/>
                  <a:lstStyle/>
                  <a:p>
                    <a:fld id="{D438F7BC-E2C3-4D19-9098-74645D2010F5}" type="CATEGORYNAME">
                      <a:rPr lang="en-US" baseline="0" smtClean="0"/>
                      <a:pPr/>
                      <a:t>[CATEGORY NAME]</a:t>
                    </a:fld>
                    <a:r>
                      <a:rPr lang="en-US" baseline="0" dirty="0"/>
                      <a:t>
</a:t>
                    </a:r>
                    <a:fld id="{1CDA8C54-DB6E-4625-879C-41AFE378E179}"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FCB-4193-9149-0EB746E86B99}"/>
                </c:ext>
              </c:extLst>
            </c:dLbl>
            <c:dLbl>
              <c:idx val="2"/>
              <c:tx>
                <c:rich>
                  <a:bodyPr/>
                  <a:lstStyle/>
                  <a:p>
                    <a:fld id="{60135B30-C168-4D69-9E4D-61C718DFCB5B}" type="CATEGORYNAME">
                      <a:rPr lang="en-US" baseline="0" smtClean="0"/>
                      <a:pPr/>
                      <a:t>[CATEGORY NAME]</a:t>
                    </a:fld>
                    <a:r>
                      <a:rPr lang="en-US" baseline="0" dirty="0"/>
                      <a:t>
</a:t>
                    </a:r>
                    <a:fld id="{9546919E-9C3D-4F0E-BD09-C9410AB68077}"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FCB-4193-9149-0EB746E86B99}"/>
                </c:ext>
              </c:extLst>
            </c:dLbl>
            <c:dLbl>
              <c:idx val="3"/>
              <c:tx>
                <c:rich>
                  <a:bodyPr/>
                  <a:lstStyle/>
                  <a:p>
                    <a:fld id="{E5E51810-FEDB-4391-90C2-619004A4A12B}" type="CATEGORYNAME">
                      <a:rPr lang="en-US" baseline="0" smtClean="0"/>
                      <a:pPr/>
                      <a:t>[CATEGORY NAME]</a:t>
                    </a:fld>
                    <a:r>
                      <a:rPr lang="en-US" baseline="0" dirty="0"/>
                      <a:t>
</a:t>
                    </a:r>
                    <a:fld id="{7FEF223A-7A7E-4C0F-A62E-CC2A1E8ECC6E}"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FCB-4193-9149-0EB746E86B99}"/>
                </c:ext>
              </c:extLst>
            </c:dLbl>
            <c:dLbl>
              <c:idx val="4"/>
              <c:tx>
                <c:rich>
                  <a:bodyPr/>
                  <a:lstStyle/>
                  <a:p>
                    <a:fld id="{559EA38D-7F24-4718-9B01-92BC5C6D4878}" type="CATEGORYNAME">
                      <a:rPr lang="en-US" baseline="0" smtClean="0"/>
                      <a:pPr/>
                      <a:t>[CATEGORY NAME]</a:t>
                    </a:fld>
                    <a:r>
                      <a:rPr lang="en-US" baseline="0" dirty="0"/>
                      <a:t>
</a:t>
                    </a:r>
                    <a:fld id="{A4B864BB-39CF-4209-8436-555C2D56D3D0}"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1FCB-4193-9149-0EB746E86B99}"/>
                </c:ext>
              </c:extLst>
            </c:dLbl>
            <c:dLbl>
              <c:idx val="5"/>
              <c:tx>
                <c:rich>
                  <a:bodyPr/>
                  <a:lstStyle/>
                  <a:p>
                    <a:fld id="{949A6F34-5E5C-405E-89EB-369A2CCB8106}" type="CATEGORYNAME">
                      <a:rPr lang="en-US" baseline="0" smtClean="0"/>
                      <a:pPr/>
                      <a:t>[CATEGORY NAME]</a:t>
                    </a:fld>
                    <a:r>
                      <a:rPr lang="en-US" baseline="0" dirty="0"/>
                      <a:t>
</a:t>
                    </a:r>
                    <a:fld id="{FA662DED-669A-402A-8794-291087176800}" type="PERCENTAGE">
                      <a:rPr lang="en-US" baseline="0"/>
                      <a:pPr/>
                      <a:t>[PERCENTAGE]</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1FCB-4193-9149-0EB746E86B99}"/>
                </c:ext>
              </c:extLst>
            </c:dLbl>
            <c:spPr>
              <a:solidFill>
                <a:prstClr val="white"/>
              </a:solidFill>
              <a:ln>
                <a:solidFill>
                  <a:prstClr val="black">
                    <a:lumMod val="25000"/>
                    <a:lumOff val="75000"/>
                  </a:prstClr>
                </a:solidFill>
              </a:ln>
              <a:effectLst/>
            </c:spPr>
            <c:txPr>
              <a:bodyPr rot="0" spcFirstLastPara="1" vertOverflow="clip" horzOverflow="clip" vert="horz" wrap="square" lIns="36576" tIns="18288" rIns="36576" bIns="18288" anchor="ctr" anchorCtr="1">
                <a:spAutoFit/>
              </a:bodyPr>
              <a:lstStyle/>
              <a:p>
                <a:pPr>
                  <a:defRPr sz="105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'[NESession 3.1 Charts.xlsx]Education'!$A$1:$A$6</c:f>
              <c:strCache>
                <c:ptCount val="6"/>
                <c:pt idx="0">
                  <c:v>Postsecondary Certification, License, or Educational Certificate (non-degree)</c:v>
                </c:pt>
                <c:pt idx="1">
                  <c:v>Master's Degree or PhD</c:v>
                </c:pt>
                <c:pt idx="2">
                  <c:v>Associate's Degree</c:v>
                </c:pt>
                <c:pt idx="3">
                  <c:v>Completed 1 or more years of Postsecondary Education (no credential)</c:v>
                </c:pt>
                <c:pt idx="4">
                  <c:v>Bachelor's Degree</c:v>
                </c:pt>
                <c:pt idx="5">
                  <c:v>Secondary School Graduate or Equivalent</c:v>
                </c:pt>
              </c:strCache>
            </c:strRef>
          </c:cat>
          <c:val>
            <c:numRef>
              <c:f>'[NESession 3.1 Charts.xlsx]Education'!$B$1:$B$6</c:f>
              <c:numCache>
                <c:formatCode>General</c:formatCode>
                <c:ptCount val="6"/>
                <c:pt idx="0">
                  <c:v>118</c:v>
                </c:pt>
                <c:pt idx="1">
                  <c:v>30</c:v>
                </c:pt>
                <c:pt idx="2">
                  <c:v>145</c:v>
                </c:pt>
                <c:pt idx="3">
                  <c:v>217</c:v>
                </c:pt>
                <c:pt idx="4">
                  <c:v>250</c:v>
                </c:pt>
                <c:pt idx="5">
                  <c:v>306</c:v>
                </c:pt>
              </c:numCache>
            </c:numRef>
          </c:val>
          <c:extLst>
            <c:ext xmlns:c15="http://schemas.microsoft.com/office/drawing/2012/chart" uri="{02D57815-91ED-43cb-92C2-25804820EDAC}">
              <c15:datalabelsRange>
                <c15:f>'[NESession 3.1 Charts.xlsx]Education'!$C$1:$C$6</c15:f>
                <c15:dlblRangeCache>
                  <c:ptCount val="6"/>
                  <c:pt idx="0">
                    <c:v>11%</c:v>
                  </c:pt>
                  <c:pt idx="1">
                    <c:v>3%</c:v>
                  </c:pt>
                  <c:pt idx="2">
                    <c:v>13%</c:v>
                  </c:pt>
                  <c:pt idx="3">
                    <c:v>20%</c:v>
                  </c:pt>
                  <c:pt idx="4">
                    <c:v>23%</c:v>
                  </c:pt>
                  <c:pt idx="5">
                    <c:v>28%</c:v>
                  </c:pt>
                </c15:dlblRangeCache>
              </c15:datalabelsRange>
            </c:ext>
            <c:ext xmlns:c16="http://schemas.microsoft.com/office/drawing/2014/chart" uri="{C3380CC4-5D6E-409C-BE32-E72D297353CC}">
              <c16:uniqueId val="{0000000C-1FCB-4193-9149-0EB746E86B9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solidFill>
        <a:schemeClr val="accent1"/>
      </a:solidFill>
    </a:ln>
    <a:effectLst/>
  </c:spPr>
  <c:txPr>
    <a:bodyPr/>
    <a:lstStyle/>
    <a:p>
      <a:pPr>
        <a:defRPr sz="105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baseline="0">
                <a:solidFill>
                  <a:schemeClr val="tx2"/>
                </a:solidFill>
                <a:latin typeface="+mn-lt"/>
                <a:ea typeface="+mn-ea"/>
                <a:cs typeface="+mn-cs"/>
              </a:defRPr>
            </a:pPr>
            <a:r>
              <a:rPr lang="en-US"/>
              <a:t>Quarter Ending 6/30/2024</a:t>
            </a:r>
          </a:p>
        </c:rich>
      </c:tx>
      <c:overlay val="0"/>
      <c:spPr>
        <a:noFill/>
        <a:ln>
          <a:noFill/>
        </a:ln>
        <a:effectLst/>
      </c:spPr>
      <c:txPr>
        <a:bodyPr rot="0" spcFirstLastPara="1" vertOverflow="ellipsis" vert="horz" wrap="square" anchor="ctr" anchorCtr="1"/>
        <a:lstStyle/>
        <a:p>
          <a:pPr>
            <a:defRPr sz="126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3.9855963831576843E-2"/>
          <c:y val="0.1043292463813265"/>
          <c:w val="0.94703123690304025"/>
          <c:h val="0.83500681053457371"/>
        </c:manualLayout>
      </c:layout>
      <c:barChart>
        <c:barDir val="col"/>
        <c:grouping val="clustered"/>
        <c:varyColors val="0"/>
        <c:ser>
          <c:idx val="0"/>
          <c:order val="0"/>
          <c:tx>
            <c:strRef>
              <c:f>'[NESession 3.1 Charts.xlsx]Target Pop'!$A$1</c:f>
              <c:strCache>
                <c:ptCount val="1"/>
                <c:pt idx="0">
                  <c:v>Eligible Veterans</c:v>
                </c:pt>
              </c:strCache>
            </c:strRef>
          </c:tx>
          <c:spPr>
            <a:solidFill>
              <a:srgbClr val="CC00FF"/>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Pop'!$C$1</c:f>
              <c:numCache>
                <c:formatCode>0%</c:formatCode>
                <c:ptCount val="1"/>
                <c:pt idx="0">
                  <c:v>0.02</c:v>
                </c:pt>
              </c:numCache>
            </c:numRef>
          </c:val>
          <c:extLst>
            <c:ext xmlns:c16="http://schemas.microsoft.com/office/drawing/2014/chart" uri="{C3380CC4-5D6E-409C-BE32-E72D297353CC}">
              <c16:uniqueId val="{00000000-6691-45FD-94EB-F714DA1C5152}"/>
            </c:ext>
          </c:extLst>
        </c:ser>
        <c:ser>
          <c:idx val="1"/>
          <c:order val="1"/>
          <c:tx>
            <c:strRef>
              <c:f>'[NESession 3.1 Charts.xlsx]Target Pop'!$A$2</c:f>
              <c:strCache>
                <c:ptCount val="1"/>
                <c:pt idx="0">
                  <c:v>Individuals with Criminal Records (Ex-offenders)</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Pop'!$C$2</c:f>
              <c:numCache>
                <c:formatCode>0%</c:formatCode>
                <c:ptCount val="1"/>
                <c:pt idx="0">
                  <c:v>3.1529539811571035E-2</c:v>
                </c:pt>
              </c:numCache>
            </c:numRef>
          </c:val>
          <c:extLst>
            <c:ext xmlns:c16="http://schemas.microsoft.com/office/drawing/2014/chart" uri="{C3380CC4-5D6E-409C-BE32-E72D297353CC}">
              <c16:uniqueId val="{00000001-6691-45FD-94EB-F714DA1C5152}"/>
            </c:ext>
          </c:extLst>
        </c:ser>
        <c:ser>
          <c:idx val="2"/>
          <c:order val="2"/>
          <c:tx>
            <c:strRef>
              <c:f>'[NESession 3.1 Charts.xlsx]Target Pop'!$A$3</c:f>
              <c:strCache>
                <c:ptCount val="1"/>
                <c:pt idx="0">
                  <c:v>Older Adults, Ages 55 and Older</c:v>
                </c:pt>
              </c:strCache>
            </c:strRef>
          </c:tx>
          <c:spPr>
            <a:solidFill>
              <a:srgbClr val="FF66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Pop'!$C$3</c:f>
              <c:numCache>
                <c:formatCode>0%</c:formatCode>
                <c:ptCount val="1"/>
                <c:pt idx="0">
                  <c:v>2.6801809462263189E-2</c:v>
                </c:pt>
              </c:numCache>
            </c:numRef>
          </c:val>
          <c:extLst>
            <c:ext xmlns:c16="http://schemas.microsoft.com/office/drawing/2014/chart" uri="{C3380CC4-5D6E-409C-BE32-E72D297353CC}">
              <c16:uniqueId val="{00000002-6691-45FD-94EB-F714DA1C5152}"/>
            </c:ext>
          </c:extLst>
        </c:ser>
        <c:ser>
          <c:idx val="3"/>
          <c:order val="3"/>
          <c:tx>
            <c:strRef>
              <c:f>'[NESession 3.1 Charts.xlsx]Target Pop'!$A$4</c:f>
              <c:strCache>
                <c:ptCount val="1"/>
                <c:pt idx="0">
                  <c:v>Individuals with a Disability</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Pop'!$C$4</c:f>
              <c:numCache>
                <c:formatCode>0%</c:formatCode>
                <c:ptCount val="1"/>
                <c:pt idx="0">
                  <c:v>0.03</c:v>
                </c:pt>
              </c:numCache>
            </c:numRef>
          </c:val>
          <c:extLst>
            <c:ext xmlns:c16="http://schemas.microsoft.com/office/drawing/2014/chart" uri="{C3380CC4-5D6E-409C-BE32-E72D297353CC}">
              <c16:uniqueId val="{00000003-6691-45FD-94EB-F714DA1C5152}"/>
            </c:ext>
          </c:extLst>
        </c:ser>
        <c:ser>
          <c:idx val="4"/>
          <c:order val="4"/>
          <c:tx>
            <c:strRef>
              <c:f>'[NESession 3.1 Charts.xlsx]Target Pop'!$A$5</c:f>
              <c:strCache>
                <c:ptCount val="1"/>
                <c:pt idx="0">
                  <c:v>Individuals with Limited English Proficient</c:v>
                </c:pt>
              </c:strCache>
            </c:strRef>
          </c:tx>
          <c:spPr>
            <a:solidFill>
              <a:srgbClr val="38905C"/>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Pop'!$C$5</c:f>
              <c:numCache>
                <c:formatCode>0%</c:formatCode>
                <c:ptCount val="1"/>
                <c:pt idx="0">
                  <c:v>6.4147477976939565E-2</c:v>
                </c:pt>
              </c:numCache>
            </c:numRef>
          </c:val>
          <c:extLst>
            <c:ext xmlns:c16="http://schemas.microsoft.com/office/drawing/2014/chart" uri="{C3380CC4-5D6E-409C-BE32-E72D297353CC}">
              <c16:uniqueId val="{00000004-6691-45FD-94EB-F714DA1C5152}"/>
            </c:ext>
          </c:extLst>
        </c:ser>
        <c:ser>
          <c:idx val="5"/>
          <c:order val="5"/>
          <c:tx>
            <c:strRef>
              <c:f>'[NESession 3.1 Charts.xlsx]Target Pop'!$A$6</c:f>
              <c:strCache>
                <c:ptCount val="1"/>
                <c:pt idx="0">
                  <c:v>Low-income Individuals</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Pop'!$C$6</c:f>
              <c:numCache>
                <c:formatCode>0%</c:formatCode>
                <c:ptCount val="1"/>
                <c:pt idx="0">
                  <c:v>0.46</c:v>
                </c:pt>
              </c:numCache>
            </c:numRef>
          </c:val>
          <c:extLst>
            <c:ext xmlns:c16="http://schemas.microsoft.com/office/drawing/2014/chart" uri="{C3380CC4-5D6E-409C-BE32-E72D297353CC}">
              <c16:uniqueId val="{00000005-6691-45FD-94EB-F714DA1C5152}"/>
            </c:ext>
          </c:extLst>
        </c:ser>
        <c:ser>
          <c:idx val="6"/>
          <c:order val="6"/>
          <c:tx>
            <c:strRef>
              <c:f>'[NESession 3.1 Charts.xlsx]Target Pop'!$A$7</c:f>
              <c:strCache>
                <c:ptCount val="1"/>
                <c:pt idx="0">
                  <c:v>Youth and Young Adults, Ages 17-29</c:v>
                </c:pt>
              </c:strCache>
            </c:strRef>
          </c:tx>
          <c:spPr>
            <a:solidFill>
              <a:schemeClr val="tx2"/>
            </a:solidFill>
            <a:ln>
              <a:noFill/>
            </a:ln>
            <a:effectLst/>
          </c:spPr>
          <c:invertIfNegative val="0"/>
          <c:dLbls>
            <c:dLbl>
              <c:idx val="0"/>
              <c:layout>
                <c:manualLayout>
                  <c:x val="1.6447645999098919E-2"/>
                  <c:y val="0.15213555334358872"/>
                </c:manualLayout>
              </c:layout>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7C3-489E-AF88-C324A17126C6}"/>
                </c:ext>
              </c:extLst>
            </c:dLbl>
            <c:spPr>
              <a:noFill/>
              <a:ln>
                <a:noFill/>
              </a:ln>
              <a:effectLst/>
            </c:spPr>
            <c:txPr>
              <a:bodyPr rot="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'[NESession 3.1 Charts.xlsx]Target Pop'!$C$7</c:f>
              <c:numCache>
                <c:formatCode>0%</c:formatCode>
                <c:ptCount val="1"/>
                <c:pt idx="0">
                  <c:v>0.56000000000000005</c:v>
                </c:pt>
              </c:numCache>
            </c:numRef>
          </c:val>
          <c:extLst>
            <c:ext xmlns:c16="http://schemas.microsoft.com/office/drawing/2014/chart" uri="{C3380CC4-5D6E-409C-BE32-E72D297353CC}">
              <c16:uniqueId val="{00000006-6691-45FD-94EB-F714DA1C5152}"/>
            </c:ext>
          </c:extLst>
        </c:ser>
        <c:dLbls>
          <c:dLblPos val="outEnd"/>
          <c:showLegendKey val="0"/>
          <c:showVal val="1"/>
          <c:showCatName val="0"/>
          <c:showSerName val="0"/>
          <c:showPercent val="0"/>
          <c:showBubbleSize val="0"/>
        </c:dLbls>
        <c:gapWidth val="100"/>
        <c:overlap val="-24"/>
        <c:axId val="858888416"/>
        <c:axId val="858886752"/>
      </c:barChart>
      <c:catAx>
        <c:axId val="85888841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crossAx val="858886752"/>
        <c:crosses val="autoZero"/>
        <c:auto val="1"/>
        <c:lblAlgn val="ctr"/>
        <c:lblOffset val="100"/>
        <c:noMultiLvlLbl val="0"/>
      </c:catAx>
      <c:valAx>
        <c:axId val="858886752"/>
        <c:scaling>
          <c:orientation val="minMax"/>
          <c:max val="0.5"/>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en-US"/>
          </a:p>
        </c:txPr>
        <c:crossAx val="858888416"/>
        <c:crosses val="autoZero"/>
        <c:crossBetween val="between"/>
      </c:valAx>
      <c:spPr>
        <a:noFill/>
        <a:ln>
          <a:noFill/>
        </a:ln>
        <a:effectLst/>
      </c:spPr>
    </c:plotArea>
    <c:legend>
      <c:legendPos val="b"/>
      <c:layout>
        <c:manualLayout>
          <c:xMode val="edge"/>
          <c:yMode val="edge"/>
          <c:x val="4.7066220011746138E-2"/>
          <c:y val="8.1068323604787232E-2"/>
          <c:w val="0.35512999083042684"/>
          <c:h val="0.4048392907953861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05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sz="24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0"/>
          <c:order val="0"/>
          <c:tx>
            <c:strRef>
              <c:f>'[NESession 3.1 Charts.xlsx]Emp Status'!$A$2</c:f>
              <c:strCache>
                <c:ptCount val="1"/>
                <c:pt idx="0">
                  <c:v>Unemployed</c:v>
                </c:pt>
              </c:strCache>
            </c:strRef>
          </c:tx>
          <c:spPr>
            <a:gradFill rotWithShape="1">
              <a:gsLst>
                <a:gs pos="0">
                  <a:schemeClr val="accent1">
                    <a:tint val="98000"/>
                    <a:lumMod val="110000"/>
                  </a:schemeClr>
                </a:gs>
                <a:gs pos="84000">
                  <a:schemeClr val="accent1">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Status'!$B$2</c:f>
              <c:numCache>
                <c:formatCode>General</c:formatCode>
                <c:ptCount val="1"/>
                <c:pt idx="0">
                  <c:v>220</c:v>
                </c:pt>
              </c:numCache>
            </c:numRef>
          </c:val>
          <c:extLst>
            <c:ext xmlns:c16="http://schemas.microsoft.com/office/drawing/2014/chart" uri="{C3380CC4-5D6E-409C-BE32-E72D297353CC}">
              <c16:uniqueId val="{00000000-CAF7-410E-81DB-F7B46D885045}"/>
            </c:ext>
          </c:extLst>
        </c:ser>
        <c:ser>
          <c:idx val="1"/>
          <c:order val="1"/>
          <c:tx>
            <c:strRef>
              <c:f>'[NESession 3.1 Charts.xlsx]Emp Status'!$A$3</c:f>
              <c:strCache>
                <c:ptCount val="1"/>
                <c:pt idx="0">
                  <c:v>Underemployed</c:v>
                </c:pt>
              </c:strCache>
            </c:strRef>
          </c:tx>
          <c:spPr>
            <a:gradFill rotWithShape="1">
              <a:gsLst>
                <a:gs pos="0">
                  <a:schemeClr val="accent2">
                    <a:tint val="98000"/>
                    <a:lumMod val="110000"/>
                  </a:schemeClr>
                </a:gs>
                <a:gs pos="84000">
                  <a:schemeClr val="accent2">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Status'!$B$3</c:f>
              <c:numCache>
                <c:formatCode>General</c:formatCode>
                <c:ptCount val="1"/>
                <c:pt idx="0">
                  <c:v>240</c:v>
                </c:pt>
              </c:numCache>
            </c:numRef>
          </c:val>
          <c:extLst>
            <c:ext xmlns:c16="http://schemas.microsoft.com/office/drawing/2014/chart" uri="{C3380CC4-5D6E-409C-BE32-E72D297353CC}">
              <c16:uniqueId val="{00000001-CAF7-410E-81DB-F7B46D885045}"/>
            </c:ext>
          </c:extLst>
        </c:ser>
        <c:ser>
          <c:idx val="2"/>
          <c:order val="2"/>
          <c:tx>
            <c:strRef>
              <c:f>'[NESession 3.1 Charts.xlsx]Emp Status'!$A$4</c:f>
              <c:strCache>
                <c:ptCount val="1"/>
                <c:pt idx="0">
                  <c:v>Incumbent Worker</c:v>
                </c:pt>
              </c:strCache>
            </c:strRef>
          </c:tx>
          <c:spPr>
            <a:gradFill rotWithShape="1">
              <a:gsLst>
                <a:gs pos="0">
                  <a:schemeClr val="accent3">
                    <a:tint val="98000"/>
                    <a:lumMod val="110000"/>
                  </a:schemeClr>
                </a:gs>
                <a:gs pos="84000">
                  <a:schemeClr val="accent3">
                    <a:shade val="90000"/>
                    <a:lumMod val="88000"/>
                  </a:schemeClr>
                </a:gs>
              </a:gsLst>
              <a:lin ang="5400000" scaled="0"/>
            </a:gradFill>
            <a:ln>
              <a:noFill/>
            </a:ln>
            <a:effectLst>
              <a:outerShdw blurRad="38100" dist="25400" dir="5400000" rotWithShape="0">
                <a:srgbClr val="000000">
                  <a:alpha val="55000"/>
                </a:srgbClr>
              </a:outerShdw>
            </a:effectLst>
          </c:spPr>
          <c:invertIfNegative val="0"/>
          <c:dPt>
            <c:idx val="0"/>
            <c:invertIfNegative val="0"/>
            <c:bubble3D val="0"/>
            <c:spPr>
              <a:solidFill>
                <a:srgbClr val="38905C"/>
              </a:solidFill>
              <a:ln>
                <a:noFill/>
              </a:ln>
              <a:effectLst>
                <a:outerShdw blurRad="38100" dist="25400" dir="5400000" rotWithShape="0">
                  <a:srgbClr val="000000">
                    <a:alpha val="55000"/>
                  </a:srgbClr>
                </a:outerShdw>
              </a:effectLst>
            </c:spPr>
            <c:extLst>
              <c:ext xmlns:c16="http://schemas.microsoft.com/office/drawing/2014/chart" uri="{C3380CC4-5D6E-409C-BE32-E72D297353CC}">
                <c16:uniqueId val="{00000000-D4CA-4177-93DD-E6874BCEF021}"/>
              </c:ext>
            </c:extLst>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val>
            <c:numRef>
              <c:f>'[NESession 3.1 Charts.xlsx]Emp Status'!$B$4</c:f>
              <c:numCache>
                <c:formatCode>General</c:formatCode>
                <c:ptCount val="1"/>
                <c:pt idx="0">
                  <c:v>629</c:v>
                </c:pt>
              </c:numCache>
            </c:numRef>
          </c:val>
          <c:extLst>
            <c:ext xmlns:c16="http://schemas.microsoft.com/office/drawing/2014/chart" uri="{C3380CC4-5D6E-409C-BE32-E72D297353CC}">
              <c16:uniqueId val="{00000002-CAF7-410E-81DB-F7B46D885045}"/>
            </c:ext>
          </c:extLst>
        </c:ser>
        <c:dLbls>
          <c:showLegendKey val="0"/>
          <c:showVal val="0"/>
          <c:showCatName val="0"/>
          <c:showSerName val="0"/>
          <c:showPercent val="0"/>
          <c:showBubbleSize val="0"/>
        </c:dLbls>
        <c:gapWidth val="100"/>
        <c:axId val="776811456"/>
        <c:axId val="776812704"/>
      </c:barChart>
      <c:catAx>
        <c:axId val="776811456"/>
        <c:scaling>
          <c:orientation val="minMax"/>
        </c:scaling>
        <c:delete val="1"/>
        <c:axPos val="l"/>
        <c:numFmt formatCode="General" sourceLinked="1"/>
        <c:majorTickMark val="none"/>
        <c:minorTickMark val="none"/>
        <c:tickLblPos val="nextTo"/>
        <c:crossAx val="776812704"/>
        <c:crosses val="autoZero"/>
        <c:auto val="1"/>
        <c:lblAlgn val="ctr"/>
        <c:lblOffset val="100"/>
        <c:noMultiLvlLbl val="0"/>
      </c:catAx>
      <c:valAx>
        <c:axId val="776812704"/>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7768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Charts.xlsx]Demo T2'!$A$37:$A$41</c:f>
              <c:strCache>
                <c:ptCount val="5"/>
                <c:pt idx="0">
                  <c:v>Eligible Veterans</c:v>
                </c:pt>
                <c:pt idx="1">
                  <c:v>Individuals with Criminal Records (Ex-offenders)</c:v>
                </c:pt>
                <c:pt idx="2">
                  <c:v>Individuals with a Disability</c:v>
                </c:pt>
                <c:pt idx="3">
                  <c:v>Individuals with Limited English Proficient</c:v>
                </c:pt>
                <c:pt idx="4">
                  <c:v>Low-income Individuals</c:v>
                </c:pt>
              </c:strCache>
            </c:strRef>
          </c:cat>
          <c:val>
            <c:numRef>
              <c:f>'[NESession 3.1 Charts.xlsx]Demo T2'!$B$37:$B$41</c:f>
              <c:numCache>
                <c:formatCode>0%</c:formatCode>
                <c:ptCount val="5"/>
                <c:pt idx="0">
                  <c:v>0.01</c:v>
                </c:pt>
                <c:pt idx="1">
                  <c:v>0.03</c:v>
                </c:pt>
                <c:pt idx="2">
                  <c:v>0.03</c:v>
                </c:pt>
                <c:pt idx="3">
                  <c:v>7.0000000000000007E-2</c:v>
                </c:pt>
                <c:pt idx="4">
                  <c:v>0.52</c:v>
                </c:pt>
              </c:numCache>
            </c:numRef>
          </c:val>
          <c:extLst>
            <c:ext xmlns:c16="http://schemas.microsoft.com/office/drawing/2014/chart" uri="{C3380CC4-5D6E-409C-BE32-E72D297353CC}">
              <c16:uniqueId val="{00000000-1744-4CFE-A430-CA62933E0726}"/>
            </c:ext>
          </c:extLst>
        </c:ser>
        <c:dLbls>
          <c:dLblPos val="outEnd"/>
          <c:showLegendKey val="0"/>
          <c:showVal val="1"/>
          <c:showCatName val="0"/>
          <c:showSerName val="0"/>
          <c:showPercent val="0"/>
          <c:showBubbleSize val="0"/>
        </c:dLbls>
        <c:gapWidth val="41"/>
        <c:axId val="799388160"/>
        <c:axId val="799390560"/>
      </c:barChart>
      <c:catAx>
        <c:axId val="7993881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dk1">
                    <a:lumMod val="65000"/>
                    <a:lumOff val="35000"/>
                  </a:schemeClr>
                </a:solidFill>
                <a:effectLst/>
                <a:latin typeface="+mn-lt"/>
                <a:ea typeface="+mn-ea"/>
                <a:cs typeface="+mn-cs"/>
              </a:defRPr>
            </a:pPr>
            <a:endParaRPr lang="en-US"/>
          </a:p>
        </c:txPr>
        <c:crossAx val="799390560"/>
        <c:crosses val="autoZero"/>
        <c:auto val="1"/>
        <c:lblAlgn val="ctr"/>
        <c:lblOffset val="100"/>
        <c:noMultiLvlLbl val="0"/>
      </c:catAx>
      <c:valAx>
        <c:axId val="799390560"/>
        <c:scaling>
          <c:orientation val="minMax"/>
        </c:scaling>
        <c:delete val="1"/>
        <c:axPos val="l"/>
        <c:numFmt formatCode="0%" sourceLinked="1"/>
        <c:majorTickMark val="none"/>
        <c:minorTickMark val="none"/>
        <c:tickLblPos val="nextTo"/>
        <c:crossAx val="799388160"/>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'[NESession 3.1 Charts.xlsx]Demo T2'!$A$2:$A$8</c:f>
              <c:strCache>
                <c:ptCount val="7"/>
                <c:pt idx="0">
                  <c:v>Native Hawaiian/
Other Pacific Islander</c:v>
                </c:pt>
                <c:pt idx="1">
                  <c:v>More Than One Race</c:v>
                </c:pt>
                <c:pt idx="2">
                  <c:v>American Indian 
or Alaskan Native</c:v>
                </c:pt>
                <c:pt idx="3">
                  <c:v>Asian</c:v>
                </c:pt>
                <c:pt idx="4">
                  <c:v>Black or 
African-American</c:v>
                </c:pt>
                <c:pt idx="5">
                  <c:v>White</c:v>
                </c:pt>
                <c:pt idx="6">
                  <c:v>Hispanic/Latino</c:v>
                </c:pt>
              </c:strCache>
            </c:strRef>
          </c:cat>
          <c:val>
            <c:numRef>
              <c:f>'[NESession 3.1 Charts.xlsx]Demo T2'!$B$2:$B$8</c:f>
              <c:numCache>
                <c:formatCode>0%</c:formatCode>
                <c:ptCount val="7"/>
                <c:pt idx="0">
                  <c:v>0.01</c:v>
                </c:pt>
                <c:pt idx="1">
                  <c:v>0.02</c:v>
                </c:pt>
                <c:pt idx="2">
                  <c:v>0.02</c:v>
                </c:pt>
                <c:pt idx="3">
                  <c:v>0.05</c:v>
                </c:pt>
                <c:pt idx="4">
                  <c:v>0.15</c:v>
                </c:pt>
                <c:pt idx="5">
                  <c:v>0.31</c:v>
                </c:pt>
                <c:pt idx="6">
                  <c:v>0.47</c:v>
                </c:pt>
              </c:numCache>
            </c:numRef>
          </c:val>
          <c:extLst>
            <c:ext xmlns:c16="http://schemas.microsoft.com/office/drawing/2014/chart" uri="{C3380CC4-5D6E-409C-BE32-E72D297353CC}">
              <c16:uniqueId val="{00000000-6F5C-4466-BE0B-DF27774589D3}"/>
            </c:ext>
          </c:extLst>
        </c:ser>
        <c:dLbls>
          <c:dLblPos val="outEnd"/>
          <c:showLegendKey val="0"/>
          <c:showVal val="1"/>
          <c:showCatName val="0"/>
          <c:showSerName val="0"/>
          <c:showPercent val="0"/>
          <c:showBubbleSize val="0"/>
        </c:dLbls>
        <c:gapWidth val="100"/>
        <c:axId val="748514416"/>
        <c:axId val="748517296"/>
      </c:barChart>
      <c:catAx>
        <c:axId val="748514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748517296"/>
        <c:crosses val="autoZero"/>
        <c:auto val="1"/>
        <c:lblAlgn val="ctr"/>
        <c:lblOffset val="100"/>
        <c:noMultiLvlLbl val="0"/>
      </c:catAx>
      <c:valAx>
        <c:axId val="74851729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748514416"/>
        <c:crosses val="autoZero"/>
        <c:crossBetween val="between"/>
      </c:valAx>
      <c:spPr>
        <a:noFill/>
        <a:ln>
          <a:noFill/>
        </a:ln>
        <a:effectLst/>
      </c:spPr>
    </c:plotArea>
    <c:plotVisOnly val="1"/>
    <c:dispBlanksAs val="gap"/>
    <c:showDLblsOverMax val="0"/>
  </c:chart>
  <c:spPr>
    <a:noFill/>
    <a:ln>
      <a:noFill/>
    </a:ln>
    <a:effectLst/>
  </c:spPr>
  <c:txPr>
    <a:bodyPr/>
    <a:lstStyle/>
    <a:p>
      <a:pPr>
        <a:defRPr sz="900">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786089238845145"/>
          <c:y val="0.17171296296296296"/>
          <c:w val="0.51386832895888013"/>
          <c:h val="0.72088764946048411"/>
        </c:manualLayout>
      </c:layout>
      <c:pieChart>
        <c:varyColors val="1"/>
        <c:ser>
          <c:idx val="0"/>
          <c:order val="0"/>
          <c:spPr>
            <a:ln>
              <a:noFill/>
            </a:ln>
          </c:spPr>
          <c:dPt>
            <c:idx val="0"/>
            <c:bubble3D val="0"/>
            <c:spPr>
              <a:solidFill>
                <a:schemeClr val="tx2"/>
              </a:solidFill>
              <a:ln w="9525" cap="flat" cmpd="sng" algn="ctr">
                <a:noFill/>
                <a:round/>
              </a:ln>
              <a:effectLst/>
            </c:spPr>
            <c:extLst>
              <c:ext xmlns:c16="http://schemas.microsoft.com/office/drawing/2014/chart" uri="{C3380CC4-5D6E-409C-BE32-E72D297353CC}">
                <c16:uniqueId val="{00000001-CBC2-40EA-A215-000F3178DF7B}"/>
              </c:ext>
            </c:extLst>
          </c:dPt>
          <c:dPt>
            <c:idx val="1"/>
            <c:bubble3D val="0"/>
            <c:spPr>
              <a:solidFill>
                <a:schemeClr val="accent2"/>
              </a:solidFill>
              <a:ln w="9525" cap="flat" cmpd="sng" algn="ctr">
                <a:noFill/>
                <a:round/>
              </a:ln>
              <a:effectLst/>
            </c:spPr>
            <c:extLst>
              <c:ext xmlns:c16="http://schemas.microsoft.com/office/drawing/2014/chart" uri="{C3380CC4-5D6E-409C-BE32-E72D297353CC}">
                <c16:uniqueId val="{00000003-CBC2-40EA-A215-000F3178DF7B}"/>
              </c:ext>
            </c:extLst>
          </c:dPt>
          <c:dPt>
            <c:idx val="2"/>
            <c:bubble3D val="0"/>
            <c:spPr>
              <a:solidFill>
                <a:srgbClr val="38905C"/>
              </a:solidFill>
              <a:ln w="9525" cap="flat" cmpd="sng" algn="ctr">
                <a:noFill/>
                <a:round/>
              </a:ln>
              <a:effectLst/>
            </c:spPr>
            <c:extLst>
              <c:ext xmlns:c16="http://schemas.microsoft.com/office/drawing/2014/chart" uri="{C3380CC4-5D6E-409C-BE32-E72D297353CC}">
                <c16:uniqueId val="{00000005-CBC2-40EA-A215-000F3178DF7B}"/>
              </c:ext>
            </c:extLst>
          </c:dPt>
          <c:dPt>
            <c:idx val="3"/>
            <c:bubble3D val="0"/>
            <c:spPr>
              <a:solidFill>
                <a:srgbClr val="C00000"/>
              </a:solidFill>
              <a:ln w="9525" cap="flat" cmpd="sng" algn="ctr">
                <a:noFill/>
                <a:round/>
              </a:ln>
              <a:effectLst/>
            </c:spPr>
            <c:extLst>
              <c:ext xmlns:c16="http://schemas.microsoft.com/office/drawing/2014/chart" uri="{C3380CC4-5D6E-409C-BE32-E72D297353CC}">
                <c16:uniqueId val="{00000007-CBC2-40EA-A215-000F3178DF7B}"/>
              </c:ext>
            </c:extLst>
          </c:dPt>
          <c:dPt>
            <c:idx val="4"/>
            <c:bubble3D val="0"/>
            <c:spPr>
              <a:solidFill>
                <a:srgbClr val="FF6600"/>
              </a:solidFill>
              <a:ln w="9525" cap="flat" cmpd="sng" algn="ctr">
                <a:noFill/>
                <a:round/>
              </a:ln>
              <a:effectLst/>
            </c:spPr>
            <c:extLst>
              <c:ext xmlns:c16="http://schemas.microsoft.com/office/drawing/2014/chart" uri="{C3380CC4-5D6E-409C-BE32-E72D297353CC}">
                <c16:uniqueId val="{00000009-CBC2-40EA-A215-000F3178DF7B}"/>
              </c:ext>
            </c:extLst>
          </c:dPt>
          <c:dPt>
            <c:idx val="5"/>
            <c:bubble3D val="0"/>
            <c:spPr>
              <a:solidFill>
                <a:schemeClr val="bg1">
                  <a:lumMod val="65000"/>
                </a:schemeClr>
              </a:solidFill>
              <a:ln w="9525" cap="flat" cmpd="sng" algn="ctr">
                <a:noFill/>
                <a:round/>
              </a:ln>
              <a:effectLst/>
            </c:spPr>
            <c:extLst>
              <c:ext xmlns:c16="http://schemas.microsoft.com/office/drawing/2014/chart" uri="{C3380CC4-5D6E-409C-BE32-E72D297353CC}">
                <c16:uniqueId val="{0000000B-CBC2-40EA-A215-000F3178DF7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'[NESession 3.1 Charts.xlsx]Demo T2'!$A$19:$A$24</c:f>
              <c:strCache>
                <c:ptCount val="6"/>
                <c:pt idx="0">
                  <c:v>Master's Degree or PhD</c:v>
                </c:pt>
                <c:pt idx="1">
                  <c:v>Postsecondary Certification, License, or Educational Certificate (non-degree)</c:v>
                </c:pt>
                <c:pt idx="2">
                  <c:v>Bachelor's Degree</c:v>
                </c:pt>
                <c:pt idx="3">
                  <c:v>Associate's Degree</c:v>
                </c:pt>
                <c:pt idx="4">
                  <c:v>Completed 1 or more years of Postsecondary Education (no credential)</c:v>
                </c:pt>
                <c:pt idx="5">
                  <c:v>Secondary School Graduate or Equivalent</c:v>
                </c:pt>
              </c:strCache>
            </c:strRef>
          </c:cat>
          <c:val>
            <c:numRef>
              <c:f>'[NESession 3.1 Charts.xlsx]Demo T2'!$B$19:$B$24</c:f>
              <c:numCache>
                <c:formatCode>0%</c:formatCode>
                <c:ptCount val="6"/>
                <c:pt idx="0">
                  <c:v>0.02</c:v>
                </c:pt>
                <c:pt idx="1">
                  <c:v>0.13</c:v>
                </c:pt>
                <c:pt idx="2">
                  <c:v>0.13</c:v>
                </c:pt>
                <c:pt idx="3">
                  <c:v>0.15</c:v>
                </c:pt>
                <c:pt idx="4">
                  <c:v>0.23</c:v>
                </c:pt>
                <c:pt idx="5">
                  <c:v>0.32</c:v>
                </c:pt>
              </c:numCache>
            </c:numRef>
          </c:val>
          <c:extLst>
            <c:ext xmlns:c16="http://schemas.microsoft.com/office/drawing/2014/chart" uri="{C3380CC4-5D6E-409C-BE32-E72D297353CC}">
              <c16:uniqueId val="{0000000C-CBC2-40EA-A215-000F3178DF7B}"/>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4.9210848643919509E-2"/>
          <c:y val="9.4794410814255159E-2"/>
          <c:w val="0.35435586176727912"/>
          <c:h val="0.8312171498793864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i="0" u="none" strike="noStrike" kern="1200" baseline="0" dirty="0">
                <a:solidFill>
                  <a:srgbClr val="17406D"/>
                </a:solidFill>
              </a:rPr>
              <a:t>Quarter Ending 6/30/2024</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Total 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Participants Served</c:v>
                </c:pt>
                <c:pt idx="1">
                  <c:v>Enrolled in Training</c:v>
                </c:pt>
                <c:pt idx="2">
                  <c:v>Completed Training</c:v>
                </c:pt>
                <c:pt idx="3">
                  <c:v>Completed with Credential</c:v>
                </c:pt>
                <c:pt idx="4">
                  <c:v>Entered Employment or Advanced to New Position</c:v>
                </c:pt>
                <c:pt idx="5">
                  <c:v>Preceptors Placed (Track 2 Only)</c:v>
                </c:pt>
              </c:strCache>
            </c:strRef>
          </c:cat>
          <c:val>
            <c:numRef>
              <c:f>Sheet1!$B$2:$B$7</c:f>
              <c:numCache>
                <c:formatCode>General</c:formatCode>
                <c:ptCount val="6"/>
                <c:pt idx="0">
                  <c:v>7337</c:v>
                </c:pt>
                <c:pt idx="1">
                  <c:v>7065</c:v>
                </c:pt>
                <c:pt idx="2">
                  <c:v>6192</c:v>
                </c:pt>
                <c:pt idx="3">
                  <c:v>5841</c:v>
                </c:pt>
                <c:pt idx="4">
                  <c:v>5591</c:v>
                </c:pt>
                <c:pt idx="5">
                  <c:v>1127</c:v>
                </c:pt>
              </c:numCache>
            </c:numRef>
          </c:val>
          <c:extLst>
            <c:ext xmlns:c16="http://schemas.microsoft.com/office/drawing/2014/chart" uri="{C3380CC4-5D6E-409C-BE32-E72D297353CC}">
              <c16:uniqueId val="{00000000-2F8A-4C4A-8FDB-0B9D89CB0306}"/>
            </c:ext>
          </c:extLst>
        </c:ser>
        <c:ser>
          <c:idx val="1"/>
          <c:order val="1"/>
          <c:tx>
            <c:strRef>
              <c:f>Sheet1!$C$1</c:f>
              <c:strCache>
                <c:ptCount val="1"/>
                <c:pt idx="0">
                  <c:v>Actual 6.30.24</c:v>
                </c:pt>
              </c:strCache>
            </c:strRef>
          </c:tx>
          <c:spPr>
            <a:solidFill>
              <a:schemeClr val="accent2"/>
            </a:solidFill>
            <a:ln>
              <a:noFill/>
            </a:ln>
            <a:effectLst/>
          </c:spPr>
          <c:invertIfNegative val="0"/>
          <c:dLbls>
            <c:dLbl>
              <c:idx val="0"/>
              <c:layout>
                <c:manualLayout>
                  <c:x val="1.5496944586361581E-2"/>
                  <c:y val="-2.4051105759056321E-2"/>
                </c:manualLayout>
              </c:layout>
              <c:tx>
                <c:rich>
                  <a:bodyPr/>
                  <a:lstStyle/>
                  <a:p>
                    <a:fld id="{5CCFF1A6-54D7-4875-A550-B58833D12945}" type="CELLRANGE">
                      <a:rPr lang="en-US" baseline="0"/>
                      <a:pPr/>
                      <a:t>[CELLRANGE]</a:t>
                    </a:fld>
                    <a:r>
                      <a:rPr lang="en-US" baseline="0"/>
                      <a:t>, </a:t>
                    </a:r>
                    <a:fld id="{59AFBEFA-F359-4061-894F-58FC45CA512F}"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2F8A-4C4A-8FDB-0B9D89CB0306}"/>
                </c:ext>
              </c:extLst>
            </c:dLbl>
            <c:dLbl>
              <c:idx val="1"/>
              <c:layout>
                <c:manualLayout>
                  <c:x val="1.4304871925872228E-2"/>
                  <c:y val="-1.1023296130843205E-16"/>
                </c:manualLayout>
              </c:layout>
              <c:tx>
                <c:rich>
                  <a:bodyPr/>
                  <a:lstStyle/>
                  <a:p>
                    <a:fld id="{1A6E5175-E311-4250-A520-24406B835E89}" type="CELLRANGE">
                      <a:rPr lang="en-US" baseline="0"/>
                      <a:pPr/>
                      <a:t>[CELLRANGE]</a:t>
                    </a:fld>
                    <a:r>
                      <a:rPr lang="en-US" baseline="0"/>
                      <a:t>, </a:t>
                    </a:r>
                    <a:fld id="{E3006527-C37D-4525-B476-0375315848BA}"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2F8A-4C4A-8FDB-0B9D89CB0306}"/>
                </c:ext>
              </c:extLst>
            </c:dLbl>
            <c:dLbl>
              <c:idx val="2"/>
              <c:tx>
                <c:rich>
                  <a:bodyPr/>
                  <a:lstStyle/>
                  <a:p>
                    <a:fld id="{9F694DBB-7384-4E69-AB03-A87B4DC4AFA6}" type="CELLRANGE">
                      <a:rPr lang="en-US"/>
                      <a:pPr/>
                      <a:t>[CELLRANGE]</a:t>
                    </a:fld>
                    <a:r>
                      <a:rPr lang="en-US" baseline="0"/>
                      <a:t>, </a:t>
                    </a:r>
                    <a:fld id="{8C65D5EA-282B-46CF-8597-CE08F57A80C1}"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F8A-4C4A-8FDB-0B9D89CB0306}"/>
                </c:ext>
              </c:extLst>
            </c:dLbl>
            <c:dLbl>
              <c:idx val="3"/>
              <c:tx>
                <c:rich>
                  <a:bodyPr/>
                  <a:lstStyle/>
                  <a:p>
                    <a:fld id="{CEA5ED52-287A-46DE-B3CC-2F4B09E12DEF}" type="CELLRANGE">
                      <a:rPr lang="en-US"/>
                      <a:pPr/>
                      <a:t>[CELLRANGE]</a:t>
                    </a:fld>
                    <a:r>
                      <a:rPr lang="en-US" baseline="0"/>
                      <a:t>, </a:t>
                    </a:r>
                    <a:fld id="{AF1B803E-395C-4AFC-A121-FC25B50C85CC}"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F8A-4C4A-8FDB-0B9D89CB0306}"/>
                </c:ext>
              </c:extLst>
            </c:dLbl>
            <c:dLbl>
              <c:idx val="4"/>
              <c:tx>
                <c:rich>
                  <a:bodyPr/>
                  <a:lstStyle/>
                  <a:p>
                    <a:fld id="{B8BDD148-E604-447A-8F0A-4F8F64857BB3}" type="CELLRANGE">
                      <a:rPr lang="en-US"/>
                      <a:pPr/>
                      <a:t>[CELLRANGE]</a:t>
                    </a:fld>
                    <a:r>
                      <a:rPr lang="en-US" baseline="0"/>
                      <a:t>, </a:t>
                    </a:r>
                    <a:fld id="{D670DDD9-5F25-4A2D-BE97-102C878A835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F8A-4C4A-8FDB-0B9D89CB0306}"/>
                </c:ext>
              </c:extLst>
            </c:dLbl>
            <c:dLbl>
              <c:idx val="5"/>
              <c:layout>
                <c:manualLayout>
                  <c:x val="1.1920726604893348E-2"/>
                  <c:y val="-6.0127764397640534E-3"/>
                </c:manualLayout>
              </c:layout>
              <c:tx>
                <c:rich>
                  <a:bodyPr/>
                  <a:lstStyle/>
                  <a:p>
                    <a:fld id="{FF497662-B4AC-461A-8AB0-D8C758BB419F}" type="CELLRANGE">
                      <a:rPr lang="en-US" baseline="0"/>
                      <a:pPr/>
                      <a:t>[CELLRANGE]</a:t>
                    </a:fld>
                    <a:r>
                      <a:rPr lang="en-US" baseline="0"/>
                      <a:t>, </a:t>
                    </a:r>
                    <a:fld id="{4BDCE382-FA35-4EA9-9FA0-6C395F1B4B3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2F8A-4C4A-8FDB-0B9D89CB030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Participants Served</c:v>
                </c:pt>
                <c:pt idx="1">
                  <c:v>Enrolled in Training</c:v>
                </c:pt>
                <c:pt idx="2">
                  <c:v>Completed Training</c:v>
                </c:pt>
                <c:pt idx="3">
                  <c:v>Completed with Credential</c:v>
                </c:pt>
                <c:pt idx="4">
                  <c:v>Entered Employment or Advanced to New Position</c:v>
                </c:pt>
                <c:pt idx="5">
                  <c:v>Preceptors Placed (Track 2 Only)</c:v>
                </c:pt>
              </c:strCache>
            </c:strRef>
          </c:cat>
          <c:val>
            <c:numRef>
              <c:f>Sheet1!$C$2:$C$7</c:f>
              <c:numCache>
                <c:formatCode>General</c:formatCode>
                <c:ptCount val="6"/>
                <c:pt idx="0">
                  <c:v>1089</c:v>
                </c:pt>
                <c:pt idx="1">
                  <c:v>952</c:v>
                </c:pt>
                <c:pt idx="2">
                  <c:v>223</c:v>
                </c:pt>
                <c:pt idx="3">
                  <c:v>185</c:v>
                </c:pt>
                <c:pt idx="4">
                  <c:v>78</c:v>
                </c:pt>
                <c:pt idx="5">
                  <c:v>150</c:v>
                </c:pt>
              </c:numCache>
            </c:numRef>
          </c:val>
          <c:extLst>
            <c:ext xmlns:c15="http://schemas.microsoft.com/office/drawing/2012/chart" uri="{02D57815-91ED-43cb-92C2-25804820EDAC}">
              <c15:datalabelsRange>
                <c15:f>Sheet1!$D$2:$D$7</c15:f>
                <c15:dlblRangeCache>
                  <c:ptCount val="6"/>
                  <c:pt idx="0">
                    <c:v>15%</c:v>
                  </c:pt>
                  <c:pt idx="1">
                    <c:v>13%</c:v>
                  </c:pt>
                  <c:pt idx="2">
                    <c:v>4%</c:v>
                  </c:pt>
                  <c:pt idx="3">
                    <c:v>3%</c:v>
                  </c:pt>
                  <c:pt idx="4">
                    <c:v>1%</c:v>
                  </c:pt>
                  <c:pt idx="5">
                    <c:v>13%</c:v>
                  </c:pt>
                </c15:dlblRangeCache>
              </c15:datalabelsRange>
            </c:ext>
            <c:ext xmlns:c16="http://schemas.microsoft.com/office/drawing/2014/chart" uri="{C3380CC4-5D6E-409C-BE32-E72D297353CC}">
              <c16:uniqueId val="{00000001-2F8A-4C4A-8FDB-0B9D89CB0306}"/>
            </c:ext>
          </c:extLst>
        </c:ser>
        <c:dLbls>
          <c:dLblPos val="outEnd"/>
          <c:showLegendKey val="0"/>
          <c:showVal val="1"/>
          <c:showCatName val="0"/>
          <c:showSerName val="0"/>
          <c:showPercent val="0"/>
          <c:showBubbleSize val="0"/>
        </c:dLbls>
        <c:gapWidth val="219"/>
        <c:overlap val="-27"/>
        <c:axId val="504964560"/>
        <c:axId val="504966960"/>
      </c:barChart>
      <c:catAx>
        <c:axId val="50496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66960"/>
        <c:crosses val="autoZero"/>
        <c:auto val="1"/>
        <c:lblAlgn val="ctr"/>
        <c:lblOffset val="100"/>
        <c:noMultiLvlLbl val="0"/>
      </c:catAx>
      <c:valAx>
        <c:axId val="50496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96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Charts.xlsx]Served'!$B$1</c:f>
              <c:strCache>
                <c:ptCount val="1"/>
                <c:pt idx="0">
                  <c:v>Percent to Target
</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477E-4A02-8E8C-2BC06462D981}"/>
              </c:ext>
            </c:extLst>
          </c:dPt>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477E-4A02-8E8C-2BC06462D981}"/>
              </c:ext>
            </c:extLst>
          </c:dPt>
          <c:dPt>
            <c:idx val="6"/>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477E-4A02-8E8C-2BC06462D981}"/>
              </c:ext>
            </c:extLst>
          </c:dPt>
          <c:dPt>
            <c:idx val="10"/>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477E-4A02-8E8C-2BC06462D981}"/>
              </c:ext>
            </c:extLst>
          </c:dPt>
          <c:dPt>
            <c:idx val="11"/>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477E-4A02-8E8C-2BC06462D981}"/>
              </c:ext>
            </c:extLst>
          </c:dPt>
          <c:dPt>
            <c:idx val="1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B-477E-4A02-8E8C-2BC06462D981}"/>
              </c:ext>
            </c:extLst>
          </c:dPt>
          <c:dPt>
            <c:idx val="13"/>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D-477E-4A02-8E8C-2BC06462D981}"/>
              </c:ext>
            </c:extLst>
          </c:dPt>
          <c:dPt>
            <c:idx val="17"/>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F-477E-4A02-8E8C-2BC06462D981}"/>
              </c:ext>
            </c:extLst>
          </c:dPt>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Charts.xlsx]Served'!$A$2:$A$21</c:f>
              <c:strCache>
                <c:ptCount val="20"/>
                <c:pt idx="0">
                  <c:v>Arizona State University</c:v>
                </c:pt>
                <c:pt idx="1">
                  <c:v>Valley Initiative For Development And Advancement</c:v>
                </c:pt>
                <c:pt idx="2">
                  <c:v>Riverside Community College</c:v>
                </c:pt>
                <c:pt idx="3">
                  <c:v>Waukesha-Ozaukee-Washington Workforce Development, Inc.</c:v>
                </c:pt>
                <c:pt idx="4">
                  <c:v>Asian American Drug Abuse Program, Inc.</c:v>
                </c:pt>
                <c:pt idx="5">
                  <c:v>Employ Milwaukee, Inc.</c:v>
                </c:pt>
                <c:pt idx="6">
                  <c:v>The Mgh Institute Of Health Professions</c:v>
                </c:pt>
                <c:pt idx="7">
                  <c:v>Community Health Care Center, Incorporated</c:v>
                </c:pt>
                <c:pt idx="8">
                  <c:v>Alaska Pacific University</c:v>
                </c:pt>
                <c:pt idx="9">
                  <c:v>Thomas Edison State College</c:v>
                </c:pt>
                <c:pt idx="10">
                  <c:v>Spalding University, Inc.</c:v>
                </c:pt>
                <c:pt idx="11">
                  <c:v>Sanford Health</c:v>
                </c:pt>
                <c:pt idx="12">
                  <c:v>Healthcare Industry Grant Corporation</c:v>
                </c:pt>
                <c:pt idx="13">
                  <c:v>University Of Alabama</c:v>
                </c:pt>
                <c:pt idx="14">
                  <c:v>The University Of South Dakota</c:v>
                </c:pt>
                <c:pt idx="15">
                  <c:v>The Workplace</c:v>
                </c:pt>
                <c:pt idx="16">
                  <c:v>Atlantic Health Systems, Inc</c:v>
                </c:pt>
                <c:pt idx="17">
                  <c:v>Montana State University-Billings</c:v>
                </c:pt>
                <c:pt idx="18">
                  <c:v>Broward College</c:v>
                </c:pt>
                <c:pt idx="19">
                  <c:v>Elliot Hospital</c:v>
                </c:pt>
              </c:strCache>
            </c:strRef>
          </c:cat>
          <c:val>
            <c:numRef>
              <c:f>'[NESession 3.1 Charts.xlsx]Served'!$B$2:$B$21</c:f>
              <c:numCache>
                <c:formatCode>0%</c:formatCode>
                <c:ptCount val="20"/>
                <c:pt idx="0">
                  <c:v>0.70714285714285718</c:v>
                </c:pt>
                <c:pt idx="1">
                  <c:v>0.40413793103448276</c:v>
                </c:pt>
                <c:pt idx="2">
                  <c:v>0.37272727272727274</c:v>
                </c:pt>
                <c:pt idx="3">
                  <c:v>0.30909090909090908</c:v>
                </c:pt>
                <c:pt idx="4">
                  <c:v>0.30454545454545456</c:v>
                </c:pt>
                <c:pt idx="5">
                  <c:v>0.2</c:v>
                </c:pt>
                <c:pt idx="6">
                  <c:v>0.1875</c:v>
                </c:pt>
                <c:pt idx="7">
                  <c:v>0.18666666666666668</c:v>
                </c:pt>
                <c:pt idx="8">
                  <c:v>0.14177693761814744</c:v>
                </c:pt>
                <c:pt idx="9">
                  <c:v>0.14074074074074075</c:v>
                </c:pt>
                <c:pt idx="10">
                  <c:v>0.12771084337349398</c:v>
                </c:pt>
                <c:pt idx="11">
                  <c:v>0.1048951048951049</c:v>
                </c:pt>
                <c:pt idx="12">
                  <c:v>6.25E-2</c:v>
                </c:pt>
                <c:pt idx="13">
                  <c:v>6.25E-2</c:v>
                </c:pt>
                <c:pt idx="14">
                  <c:v>6.25E-2</c:v>
                </c:pt>
                <c:pt idx="15">
                  <c:v>0.06</c:v>
                </c:pt>
                <c:pt idx="16">
                  <c:v>5.2980132450331126E-2</c:v>
                </c:pt>
                <c:pt idx="17">
                  <c:v>4.3333333333333335E-2</c:v>
                </c:pt>
                <c:pt idx="18">
                  <c:v>2.6666666666666668E-2</c:v>
                </c:pt>
                <c:pt idx="19">
                  <c:v>2.3333333333333334E-2</c:v>
                </c:pt>
              </c:numCache>
            </c:numRef>
          </c:val>
          <c:extLst>
            <c:ext xmlns:c16="http://schemas.microsoft.com/office/drawing/2014/chart" uri="{C3380CC4-5D6E-409C-BE32-E72D297353CC}">
              <c16:uniqueId val="{00000010-477E-4A02-8E8C-2BC06462D981}"/>
            </c:ext>
          </c:extLst>
        </c:ser>
        <c:dLbls>
          <c:dLblPos val="outEnd"/>
          <c:showLegendKey val="0"/>
          <c:showVal val="1"/>
          <c:showCatName val="0"/>
          <c:showSerName val="0"/>
          <c:showPercent val="0"/>
          <c:showBubbleSize val="0"/>
        </c:dLbls>
        <c:gapWidth val="41"/>
        <c:axId val="1693585791"/>
        <c:axId val="1693602591"/>
      </c:barChart>
      <c:catAx>
        <c:axId val="1693585791"/>
        <c:scaling>
          <c:orientation val="minMax"/>
        </c:scaling>
        <c:delete val="1"/>
        <c:axPos val="b"/>
        <c:numFmt formatCode="General" sourceLinked="1"/>
        <c:majorTickMark val="none"/>
        <c:minorTickMark val="none"/>
        <c:tickLblPos val="nextTo"/>
        <c:crossAx val="1693602591"/>
        <c:crosses val="autoZero"/>
        <c:auto val="1"/>
        <c:lblAlgn val="ctr"/>
        <c:lblOffset val="100"/>
        <c:noMultiLvlLbl val="0"/>
      </c:catAx>
      <c:valAx>
        <c:axId val="1693602591"/>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9358579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Charts.xlsx]Enrolled'!$B$4</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chemeClr val="accent2"/>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CD6E-4751-AFDE-003DB59189A6}"/>
              </c:ext>
            </c:extLst>
          </c:dPt>
          <c:dPt>
            <c:idx val="8"/>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CD6E-4751-AFDE-003DB59189A6}"/>
              </c:ext>
            </c:extLst>
          </c:dPt>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Charts.xlsx]Enrolled'!$A$5:$A$21</c:f>
              <c:strCache>
                <c:ptCount val="17"/>
                <c:pt idx="0">
                  <c:v>Arizona State University</c:v>
                </c:pt>
                <c:pt idx="1">
                  <c:v>Valley Initiative For Development And Advancement</c:v>
                </c:pt>
                <c:pt idx="2">
                  <c:v>Asian American Drug Abuse Program, Inc.</c:v>
                </c:pt>
                <c:pt idx="3">
                  <c:v>Waukesha-Ozaukee-Washington Workforce Development, Inc.</c:v>
                </c:pt>
                <c:pt idx="4">
                  <c:v>Riverside Community College</c:v>
                </c:pt>
                <c:pt idx="5">
                  <c:v>Employ Milwaukee, Inc.</c:v>
                </c:pt>
                <c:pt idx="6">
                  <c:v>Community Health Care Center, Incorporated</c:v>
                </c:pt>
                <c:pt idx="7">
                  <c:v>Thomas Edison State College</c:v>
                </c:pt>
                <c:pt idx="8">
                  <c:v>Alaska Pacific University</c:v>
                </c:pt>
                <c:pt idx="9">
                  <c:v>Spalding University, Inc.</c:v>
                </c:pt>
                <c:pt idx="10">
                  <c:v>Sanford Health</c:v>
                </c:pt>
                <c:pt idx="11">
                  <c:v>Healthcare Industry Grant Corporation</c:v>
                </c:pt>
                <c:pt idx="12">
                  <c:v>The University Of South Dakota</c:v>
                </c:pt>
                <c:pt idx="13">
                  <c:v>Montana State University-Billings</c:v>
                </c:pt>
                <c:pt idx="14">
                  <c:v>The Workplace</c:v>
                </c:pt>
                <c:pt idx="15">
                  <c:v>Broward College</c:v>
                </c:pt>
                <c:pt idx="16">
                  <c:v>Atlantic Health Systems, Inc</c:v>
                </c:pt>
              </c:strCache>
            </c:strRef>
          </c:cat>
          <c:val>
            <c:numRef>
              <c:f>'[NESession 3.1 Charts.xlsx]Enrolled'!$B$5:$B$21</c:f>
              <c:numCache>
                <c:formatCode>0%</c:formatCode>
                <c:ptCount val="17"/>
                <c:pt idx="0">
                  <c:v>0.70714285714285718</c:v>
                </c:pt>
                <c:pt idx="1">
                  <c:v>0.40413793103448276</c:v>
                </c:pt>
                <c:pt idx="2">
                  <c:v>0.30454545454545456</c:v>
                </c:pt>
                <c:pt idx="3">
                  <c:v>0.26060606060606062</c:v>
                </c:pt>
                <c:pt idx="4">
                  <c:v>0.25909090909090909</c:v>
                </c:pt>
                <c:pt idx="5">
                  <c:v>0.20634920634920634</c:v>
                </c:pt>
                <c:pt idx="6">
                  <c:v>0.14666666666666667</c:v>
                </c:pt>
                <c:pt idx="7">
                  <c:v>0.14074074074074075</c:v>
                </c:pt>
                <c:pt idx="8">
                  <c:v>0.13988657844990549</c:v>
                </c:pt>
                <c:pt idx="9">
                  <c:v>0.12771084337349398</c:v>
                </c:pt>
                <c:pt idx="10">
                  <c:v>0.1048951048951049</c:v>
                </c:pt>
                <c:pt idx="11">
                  <c:v>6.25E-2</c:v>
                </c:pt>
                <c:pt idx="12">
                  <c:v>6.25E-2</c:v>
                </c:pt>
                <c:pt idx="13">
                  <c:v>6.1538461538461542E-2</c:v>
                </c:pt>
                <c:pt idx="14">
                  <c:v>0.06</c:v>
                </c:pt>
                <c:pt idx="15">
                  <c:v>3.3333333333333333E-2</c:v>
                </c:pt>
                <c:pt idx="16">
                  <c:v>2.7225901398086828E-2</c:v>
                </c:pt>
              </c:numCache>
            </c:numRef>
          </c:val>
          <c:extLst>
            <c:ext xmlns:c16="http://schemas.microsoft.com/office/drawing/2014/chart" uri="{C3380CC4-5D6E-409C-BE32-E72D297353CC}">
              <c16:uniqueId val="{00000004-CD6E-4751-AFDE-003DB59189A6}"/>
            </c:ext>
          </c:extLst>
        </c:ser>
        <c:dLbls>
          <c:dLblPos val="outEnd"/>
          <c:showLegendKey val="0"/>
          <c:showVal val="1"/>
          <c:showCatName val="0"/>
          <c:showSerName val="0"/>
          <c:showPercent val="0"/>
          <c:showBubbleSize val="0"/>
        </c:dLbls>
        <c:gapWidth val="41"/>
        <c:axId val="1693638111"/>
        <c:axId val="1693627071"/>
      </c:barChart>
      <c:catAx>
        <c:axId val="1693638111"/>
        <c:scaling>
          <c:orientation val="minMax"/>
        </c:scaling>
        <c:delete val="1"/>
        <c:axPos val="b"/>
        <c:numFmt formatCode="General" sourceLinked="1"/>
        <c:majorTickMark val="none"/>
        <c:minorTickMark val="none"/>
        <c:tickLblPos val="nextTo"/>
        <c:crossAx val="1693627071"/>
        <c:crosses val="autoZero"/>
        <c:auto val="1"/>
        <c:lblAlgn val="ctr"/>
        <c:lblOffset val="100"/>
        <c:noMultiLvlLbl val="0"/>
      </c:catAx>
      <c:valAx>
        <c:axId val="1693627071"/>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69363811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b="1">
          <a:solidFill>
            <a:sysClr val="windowText" lastClr="000000"/>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Charts.xlsx]Completed'!$B$1</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73C9-40D3-BD63-E898D9FA0397}"/>
              </c:ext>
            </c:extLst>
          </c:dPt>
          <c:dPt>
            <c:idx val="3"/>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73C9-40D3-BD63-E898D9FA0397}"/>
              </c:ext>
            </c:extLst>
          </c:dPt>
          <c:dPt>
            <c:idx val="5"/>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73C9-40D3-BD63-E898D9FA0397}"/>
              </c:ext>
            </c:extLst>
          </c:dPt>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Charts.xlsx]Completed'!$A$2:$A$10</c:f>
              <c:strCache>
                <c:ptCount val="9"/>
                <c:pt idx="0">
                  <c:v>Asian American Drug Abuse Program, Inc.</c:v>
                </c:pt>
                <c:pt idx="1">
                  <c:v>Valley Initiative For Development And Advancement</c:v>
                </c:pt>
                <c:pt idx="2">
                  <c:v>Employ Milwaukee, Inc.</c:v>
                </c:pt>
                <c:pt idx="3">
                  <c:v>Riverside Community College</c:v>
                </c:pt>
                <c:pt idx="4">
                  <c:v>Alaska Pacific University</c:v>
                </c:pt>
                <c:pt idx="5">
                  <c:v>Waukesha-Ozaukee-Washington Workforce Development, Inc.</c:v>
                </c:pt>
                <c:pt idx="6">
                  <c:v>Spalding University, Inc.</c:v>
                </c:pt>
                <c:pt idx="7">
                  <c:v>Atlantic Health Systems, Inc</c:v>
                </c:pt>
                <c:pt idx="8">
                  <c:v>Arizona State University</c:v>
                </c:pt>
              </c:strCache>
            </c:strRef>
          </c:cat>
          <c:val>
            <c:numRef>
              <c:f>'[NESession 3.1 Charts.xlsx]Completed'!$B$2:$B$10</c:f>
              <c:numCache>
                <c:formatCode>0%</c:formatCode>
                <c:ptCount val="9"/>
                <c:pt idx="0">
                  <c:v>0.23529411764705882</c:v>
                </c:pt>
                <c:pt idx="1">
                  <c:v>0.1519434628975265</c:v>
                </c:pt>
                <c:pt idx="2">
                  <c:v>4.6296296296296294E-2</c:v>
                </c:pt>
                <c:pt idx="3">
                  <c:v>3.7433155080213901E-2</c:v>
                </c:pt>
                <c:pt idx="4">
                  <c:v>3.7422037422037424E-2</c:v>
                </c:pt>
                <c:pt idx="5">
                  <c:v>3.5714285714285712E-2</c:v>
                </c:pt>
                <c:pt idx="6">
                  <c:v>3.2544378698224852E-2</c:v>
                </c:pt>
                <c:pt idx="7">
                  <c:v>2.7110766847405113E-2</c:v>
                </c:pt>
                <c:pt idx="8">
                  <c:v>1.5037593984962405E-2</c:v>
                </c:pt>
              </c:numCache>
            </c:numRef>
          </c:val>
          <c:extLst>
            <c:ext xmlns:c16="http://schemas.microsoft.com/office/drawing/2014/chart" uri="{C3380CC4-5D6E-409C-BE32-E72D297353CC}">
              <c16:uniqueId val="{00000006-73C9-40D3-BD63-E898D9FA0397}"/>
            </c:ext>
          </c:extLst>
        </c:ser>
        <c:dLbls>
          <c:dLblPos val="outEnd"/>
          <c:showLegendKey val="0"/>
          <c:showVal val="1"/>
          <c:showCatName val="0"/>
          <c:showSerName val="0"/>
          <c:showPercent val="0"/>
          <c:showBubbleSize val="0"/>
        </c:dLbls>
        <c:gapWidth val="41"/>
        <c:axId val="2009715567"/>
        <c:axId val="2009708367"/>
      </c:barChart>
      <c:catAx>
        <c:axId val="2009715567"/>
        <c:scaling>
          <c:orientation val="minMax"/>
        </c:scaling>
        <c:delete val="1"/>
        <c:axPos val="b"/>
        <c:numFmt formatCode="General" sourceLinked="1"/>
        <c:majorTickMark val="none"/>
        <c:minorTickMark val="none"/>
        <c:tickLblPos val="nextTo"/>
        <c:crossAx val="2009708367"/>
        <c:crosses val="autoZero"/>
        <c:auto val="1"/>
        <c:lblAlgn val="ctr"/>
        <c:lblOffset val="100"/>
        <c:noMultiLvlLbl val="0"/>
      </c:catAx>
      <c:valAx>
        <c:axId val="2009708367"/>
        <c:scaling>
          <c:orientation val="minMax"/>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2009715567"/>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b="1">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Charts.xlsx]Comp w Cred'!$B$1</c:f>
              <c:strCache>
                <c:ptCount val="1"/>
                <c:pt idx="0">
                  <c:v>Percent to Target</c:v>
                </c:pt>
              </c:strCache>
            </c:strRef>
          </c:tx>
          <c:spPr>
            <a:solidFill>
              <a:schemeClr val="accent1">
                <a:lumMod val="75000"/>
              </a:schemeClr>
            </a:solidFill>
            <a:ln>
              <a:noFill/>
            </a:ln>
            <a:effectLst>
              <a:outerShdw blurRad="76200" dir="18900000" sy="23000" kx="-1200000" algn="bl" rotWithShape="0">
                <a:prstClr val="black">
                  <a:alpha val="20000"/>
                </a:prstClr>
              </a:outerShdw>
            </a:effectLst>
          </c:spPr>
          <c:invertIfNegative val="0"/>
          <c:dPt>
            <c:idx val="0"/>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1-317D-46B6-84D5-104DBFBBB2AF}"/>
              </c:ext>
            </c:extLst>
          </c:dPt>
          <c:dPt>
            <c:idx val="2"/>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317D-46B6-84D5-104DBFBBB2AF}"/>
              </c:ext>
            </c:extLst>
          </c:dPt>
          <c:dPt>
            <c:idx val="4"/>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5-317D-46B6-84D5-104DBFBBB2AF}"/>
              </c:ext>
            </c:extLst>
          </c:dPt>
          <c:dPt>
            <c:idx val="6"/>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7-317D-46B6-84D5-104DBFBBB2AF}"/>
              </c:ext>
            </c:extLst>
          </c:dPt>
          <c:dPt>
            <c:idx val="7"/>
            <c:invertIfNegative val="0"/>
            <c:bubble3D val="0"/>
            <c:spPr>
              <a:solidFill>
                <a:schemeClr val="accent1">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9-317D-46B6-84D5-104DBFBBB2AF}"/>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Charts.xlsx]Comp w Cred'!$A$2:$A$9</c:f>
              <c:strCache>
                <c:ptCount val="8"/>
                <c:pt idx="0">
                  <c:v>Asian American Drug Abuse Program, Inc.</c:v>
                </c:pt>
                <c:pt idx="1">
                  <c:v>Valley Initiative For Development And Advancement</c:v>
                </c:pt>
                <c:pt idx="2">
                  <c:v>Waukesha-Ozaukee-Washington Workforce Development, Inc.</c:v>
                </c:pt>
                <c:pt idx="3">
                  <c:v>Riverside Community College</c:v>
                </c:pt>
                <c:pt idx="4">
                  <c:v>Alaska Pacific University</c:v>
                </c:pt>
                <c:pt idx="5">
                  <c:v>Spalding University, Inc.</c:v>
                </c:pt>
                <c:pt idx="6">
                  <c:v>Employ Milwaukee, Inc.</c:v>
                </c:pt>
                <c:pt idx="7">
                  <c:v>Arizona State University</c:v>
                </c:pt>
              </c:strCache>
            </c:strRef>
          </c:cat>
          <c:val>
            <c:numRef>
              <c:f>'[NESession 3.1 Charts.xlsx]Comp w Cred'!$B$2:$B$9</c:f>
              <c:numCache>
                <c:formatCode>0%</c:formatCode>
                <c:ptCount val="8"/>
                <c:pt idx="0">
                  <c:v>0.26190476190476192</c:v>
                </c:pt>
                <c:pt idx="1">
                  <c:v>0.17515274949083504</c:v>
                </c:pt>
                <c:pt idx="2">
                  <c:v>3.787878787878788E-2</c:v>
                </c:pt>
                <c:pt idx="3">
                  <c:v>3.7433155080213901E-2</c:v>
                </c:pt>
                <c:pt idx="4">
                  <c:v>3.7422037422037424E-2</c:v>
                </c:pt>
                <c:pt idx="5">
                  <c:v>3.2544378698224852E-2</c:v>
                </c:pt>
                <c:pt idx="6">
                  <c:v>3.1690140845070422E-2</c:v>
                </c:pt>
                <c:pt idx="7">
                  <c:v>1.5037593984962405E-2</c:v>
                </c:pt>
              </c:numCache>
            </c:numRef>
          </c:val>
          <c:extLst>
            <c:ext xmlns:c16="http://schemas.microsoft.com/office/drawing/2014/chart" uri="{C3380CC4-5D6E-409C-BE32-E72D297353CC}">
              <c16:uniqueId val="{0000000A-317D-46B6-84D5-104DBFBBB2AF}"/>
            </c:ext>
          </c:extLst>
        </c:ser>
        <c:dLbls>
          <c:dLblPos val="inEnd"/>
          <c:showLegendKey val="0"/>
          <c:showVal val="1"/>
          <c:showCatName val="0"/>
          <c:showSerName val="0"/>
          <c:showPercent val="0"/>
          <c:showBubbleSize val="0"/>
        </c:dLbls>
        <c:gapWidth val="41"/>
        <c:axId val="1694159663"/>
        <c:axId val="1694148143"/>
      </c:barChart>
      <c:catAx>
        <c:axId val="1694159663"/>
        <c:scaling>
          <c:orientation val="minMax"/>
        </c:scaling>
        <c:delete val="1"/>
        <c:axPos val="b"/>
        <c:numFmt formatCode="General" sourceLinked="1"/>
        <c:majorTickMark val="none"/>
        <c:minorTickMark val="none"/>
        <c:tickLblPos val="nextTo"/>
        <c:crossAx val="1694148143"/>
        <c:crosses val="autoZero"/>
        <c:auto val="1"/>
        <c:lblAlgn val="ctr"/>
        <c:lblOffset val="100"/>
        <c:noMultiLvlLbl val="0"/>
      </c:catAx>
      <c:valAx>
        <c:axId val="1694148143"/>
        <c:scaling>
          <c:orientation val="minMax"/>
          <c:max val="0.30000000000000004"/>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65000"/>
                    <a:lumOff val="35000"/>
                  </a:schemeClr>
                </a:solidFill>
                <a:latin typeface="+mn-lt"/>
                <a:ea typeface="+mn-ea"/>
                <a:cs typeface="+mn-cs"/>
              </a:defRPr>
            </a:pPr>
            <a:endParaRPr lang="en-US"/>
          </a:p>
        </c:txPr>
        <c:crossAx val="1694159663"/>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'[NESession 3.1 Charts.xlsx]EE or ANP'!$B$1</c:f>
              <c:strCache>
                <c:ptCount val="1"/>
                <c:pt idx="0">
                  <c:v>Percent to Target</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2"/>
            <c:invertIfNegative val="0"/>
            <c:bubble3D val="0"/>
            <c:extLst>
              <c:ext xmlns:c16="http://schemas.microsoft.com/office/drawing/2014/chart" uri="{C3380CC4-5D6E-409C-BE32-E72D297353CC}">
                <c16:uniqueId val="{00000000-23D7-432C-8D36-2B63711FF12D}"/>
              </c:ext>
            </c:extLst>
          </c:dPt>
          <c:dPt>
            <c:idx val="4"/>
            <c:invertIfNegative val="0"/>
            <c:bubble3D val="0"/>
            <c:extLst>
              <c:ext xmlns:c16="http://schemas.microsoft.com/office/drawing/2014/chart" uri="{C3380CC4-5D6E-409C-BE32-E72D297353CC}">
                <c16:uniqueId val="{00000001-23D7-432C-8D36-2B63711FF12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'[NESession 3.1 Charts.xlsx]EE or ANP'!$A$2:$A$6</c:f>
              <c:strCache>
                <c:ptCount val="5"/>
                <c:pt idx="0">
                  <c:v>Valley Initiative For Development And Advancement</c:v>
                </c:pt>
                <c:pt idx="1">
                  <c:v>Riverside Community College</c:v>
                </c:pt>
                <c:pt idx="2">
                  <c:v>Alaska Pacific University</c:v>
                </c:pt>
                <c:pt idx="3">
                  <c:v>Employ Milwaukee, Inc.</c:v>
                </c:pt>
                <c:pt idx="4">
                  <c:v>Asian American Drug Abuse Program, Inc.</c:v>
                </c:pt>
              </c:strCache>
            </c:strRef>
          </c:cat>
          <c:val>
            <c:numRef>
              <c:f>'[NESession 3.1 Charts.xlsx]EE or ANP'!$B$2:$B$6</c:f>
              <c:numCache>
                <c:formatCode>0%</c:formatCode>
                <c:ptCount val="5"/>
                <c:pt idx="0">
                  <c:v>8.3038869257950523E-2</c:v>
                </c:pt>
                <c:pt idx="1">
                  <c:v>3.7433155080213901E-2</c:v>
                </c:pt>
                <c:pt idx="2">
                  <c:v>3.5343035343035345E-2</c:v>
                </c:pt>
                <c:pt idx="3">
                  <c:v>1.5432098765432098E-2</c:v>
                </c:pt>
                <c:pt idx="4">
                  <c:v>1.1494252873563218E-2</c:v>
                </c:pt>
              </c:numCache>
            </c:numRef>
          </c:val>
          <c:extLst>
            <c:ext xmlns:c16="http://schemas.microsoft.com/office/drawing/2014/chart" uri="{C3380CC4-5D6E-409C-BE32-E72D297353CC}">
              <c16:uniqueId val="{00000002-23D7-432C-8D36-2B63711FF12D}"/>
            </c:ext>
          </c:extLst>
        </c:ser>
        <c:dLbls>
          <c:dLblPos val="inEnd"/>
          <c:showLegendKey val="0"/>
          <c:showVal val="1"/>
          <c:showCatName val="0"/>
          <c:showSerName val="0"/>
          <c:showPercent val="0"/>
          <c:showBubbleSize val="0"/>
        </c:dLbls>
        <c:gapWidth val="41"/>
        <c:axId val="2031863631"/>
        <c:axId val="2031860751"/>
      </c:barChart>
      <c:catAx>
        <c:axId val="2031863631"/>
        <c:scaling>
          <c:orientation val="minMax"/>
        </c:scaling>
        <c:delete val="1"/>
        <c:axPos val="b"/>
        <c:numFmt formatCode="General" sourceLinked="1"/>
        <c:majorTickMark val="none"/>
        <c:minorTickMark val="none"/>
        <c:tickLblPos val="nextTo"/>
        <c:crossAx val="2031860751"/>
        <c:crosses val="autoZero"/>
        <c:auto val="1"/>
        <c:lblAlgn val="ctr"/>
        <c:lblOffset val="100"/>
        <c:noMultiLvlLbl val="0"/>
      </c:catAx>
      <c:valAx>
        <c:axId val="2031860751"/>
        <c:scaling>
          <c:orientation val="minMax"/>
        </c:scaling>
        <c:delete val="1"/>
        <c:axPos val="l"/>
        <c:numFmt formatCode="0%" sourceLinked="1"/>
        <c:majorTickMark val="none"/>
        <c:minorTickMark val="none"/>
        <c:tickLblPos val="nextTo"/>
        <c:crossAx val="2031863631"/>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'[NESession 3.1 Charts.xlsx]PP'!$B$1</c:f>
              <c:strCache>
                <c:ptCount val="1"/>
                <c:pt idx="0">
                  <c:v>Percent to Target</c:v>
                </c:pt>
              </c:strCache>
            </c:strRef>
          </c:tx>
          <c:spPr>
            <a:solidFill>
              <a:srgbClr val="38905C"/>
            </a:soli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'[NESession 3.1 Charts.xlsx]PP'!$A$2:$A$4</c:f>
              <c:strCache>
                <c:ptCount val="3"/>
                <c:pt idx="0">
                  <c:v>Atlantic Health Systems, Inc</c:v>
                </c:pt>
                <c:pt idx="1">
                  <c:v>Sanford Health</c:v>
                </c:pt>
                <c:pt idx="2">
                  <c:v>Montana State University-Billings</c:v>
                </c:pt>
              </c:strCache>
            </c:strRef>
          </c:cat>
          <c:val>
            <c:numRef>
              <c:f>'[NESession 3.1 Charts.xlsx]PP'!$B$2:$B$4</c:f>
              <c:numCache>
                <c:formatCode>0%</c:formatCode>
                <c:ptCount val="3"/>
                <c:pt idx="0">
                  <c:v>0.75</c:v>
                </c:pt>
                <c:pt idx="1">
                  <c:v>0.33</c:v>
                </c:pt>
                <c:pt idx="2">
                  <c:v>0.3</c:v>
                </c:pt>
              </c:numCache>
            </c:numRef>
          </c:val>
          <c:extLst>
            <c:ext xmlns:c16="http://schemas.microsoft.com/office/drawing/2014/chart" uri="{C3380CC4-5D6E-409C-BE32-E72D297353CC}">
              <c16:uniqueId val="{00000000-EF81-449A-90B7-CE8C742BD856}"/>
            </c:ext>
          </c:extLst>
        </c:ser>
        <c:dLbls>
          <c:showLegendKey val="0"/>
          <c:showVal val="1"/>
          <c:showCatName val="0"/>
          <c:showSerName val="0"/>
          <c:showPercent val="0"/>
          <c:showBubbleSize val="0"/>
        </c:dLbls>
        <c:gapWidth val="100"/>
        <c:axId val="80511616"/>
        <c:axId val="80520256"/>
      </c:barChart>
      <c:catAx>
        <c:axId val="80511616"/>
        <c:scaling>
          <c:orientation val="minMax"/>
        </c:scaling>
        <c:delete val="1"/>
        <c:axPos val="l"/>
        <c:numFmt formatCode="General" sourceLinked="1"/>
        <c:majorTickMark val="none"/>
        <c:minorTickMark val="none"/>
        <c:tickLblPos val="nextTo"/>
        <c:crossAx val="80520256"/>
        <c:crosses val="autoZero"/>
        <c:auto val="1"/>
        <c:lblAlgn val="ctr"/>
        <c:lblOffset val="100"/>
        <c:noMultiLvlLbl val="0"/>
      </c:catAx>
      <c:valAx>
        <c:axId val="8052025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8051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4B3AB9-929C-4316-9E0C-EDF4AD0C4D49}" type="doc">
      <dgm:prSet loTypeId="urn:microsoft.com/office/officeart/2016/7/layout/LinearBlockProcessNumbered" loCatId="process" qsTypeId="urn:microsoft.com/office/officeart/2005/8/quickstyle/simple1" qsCatId="simple" csTypeId="urn:microsoft.com/office/officeart/2005/8/colors/accent1_3" csCatId="accent1" phldr="1"/>
      <dgm:spPr/>
      <dgm:t>
        <a:bodyPr/>
        <a:lstStyle/>
        <a:p>
          <a:endParaRPr lang="en-US"/>
        </a:p>
      </dgm:t>
    </dgm:pt>
    <dgm:pt modelId="{C16A4CDA-2940-446D-8DF6-09CAC69E2FFC}">
      <dgm:prSet custT="1"/>
      <dgm:spPr/>
      <dgm:t>
        <a:bodyPr/>
        <a:lstStyle/>
        <a:p>
          <a:r>
            <a:rPr lang="en-US" sz="1600" dirty="0"/>
            <a:t>Total number of participants </a:t>
          </a:r>
          <a:r>
            <a:rPr lang="en-US" sz="1600" b="1" dirty="0"/>
            <a:t>served</a:t>
          </a:r>
          <a:endParaRPr lang="en-US" sz="1600" dirty="0"/>
        </a:p>
      </dgm:t>
    </dgm:pt>
    <dgm:pt modelId="{ECAD0A26-703D-4F3C-97BD-610499C20159}" type="parTrans" cxnId="{8DB6F6E7-40AE-478C-9176-E4B9A4810B3E}">
      <dgm:prSet/>
      <dgm:spPr/>
      <dgm:t>
        <a:bodyPr/>
        <a:lstStyle/>
        <a:p>
          <a:endParaRPr lang="en-US" sz="2000"/>
        </a:p>
      </dgm:t>
    </dgm:pt>
    <dgm:pt modelId="{DE7E92EC-F974-4EE5-BC38-0B68DCFA138C}" type="sibTrans" cxnId="{8DB6F6E7-40AE-478C-9176-E4B9A4810B3E}">
      <dgm:prSet phldrT="01" phldr="0" custT="1"/>
      <dgm:spPr/>
      <dgm:t>
        <a:bodyPr/>
        <a:lstStyle/>
        <a:p>
          <a:r>
            <a:rPr lang="en-US" sz="2800"/>
            <a:t>01</a:t>
          </a:r>
          <a:endParaRPr lang="en-US" sz="2800" dirty="0"/>
        </a:p>
      </dgm:t>
    </dgm:pt>
    <dgm:pt modelId="{9BE8E540-3B23-4C6B-A2C9-9AB227700ED2}">
      <dgm:prSet custT="1"/>
      <dgm:spPr/>
      <dgm:t>
        <a:bodyPr/>
        <a:lstStyle/>
        <a:p>
          <a:r>
            <a:rPr lang="en-US" sz="1400" dirty="0"/>
            <a:t>Total number of participants who </a:t>
          </a:r>
          <a:r>
            <a:rPr lang="en-US" sz="1400" b="1" dirty="0"/>
            <a:t>began receiving education/ job training activities</a:t>
          </a:r>
          <a:endParaRPr lang="en-US" sz="1400" dirty="0"/>
        </a:p>
      </dgm:t>
    </dgm:pt>
    <dgm:pt modelId="{5AC29369-A88B-4411-A530-C3DDB037F087}" type="parTrans" cxnId="{47AD7D4D-F7D4-4359-9430-747F2096037C}">
      <dgm:prSet/>
      <dgm:spPr/>
      <dgm:t>
        <a:bodyPr/>
        <a:lstStyle/>
        <a:p>
          <a:endParaRPr lang="en-US" sz="2000"/>
        </a:p>
      </dgm:t>
    </dgm:pt>
    <dgm:pt modelId="{61D6395B-33D6-432B-9296-EC4A7965388C}" type="sibTrans" cxnId="{47AD7D4D-F7D4-4359-9430-747F2096037C}">
      <dgm:prSet phldrT="02" phldr="0" custT="1"/>
      <dgm:spPr/>
      <dgm:t>
        <a:bodyPr/>
        <a:lstStyle/>
        <a:p>
          <a:r>
            <a:rPr lang="en-US" sz="2800"/>
            <a:t>02</a:t>
          </a:r>
        </a:p>
      </dgm:t>
    </dgm:pt>
    <dgm:pt modelId="{C1D27EDD-D176-4CB0-9425-F0F2BC1E294B}">
      <dgm:prSet custT="1"/>
      <dgm:spPr/>
      <dgm:t>
        <a:bodyPr/>
        <a:lstStyle/>
        <a:p>
          <a:r>
            <a:rPr lang="en-US" sz="1400" dirty="0"/>
            <a:t>Total number of participants who </a:t>
          </a:r>
          <a:r>
            <a:rPr lang="en-US" sz="1400" b="1" dirty="0"/>
            <a:t>completed education/ job training program activities</a:t>
          </a:r>
        </a:p>
        <a:p>
          <a:endParaRPr lang="en-US" sz="1400" dirty="0"/>
        </a:p>
      </dgm:t>
    </dgm:pt>
    <dgm:pt modelId="{497C0D29-5009-4ADB-B0C9-299E2F1007C8}" type="parTrans" cxnId="{FDCC29FC-20E7-4EB9-A126-847787C2361F}">
      <dgm:prSet/>
      <dgm:spPr/>
      <dgm:t>
        <a:bodyPr/>
        <a:lstStyle/>
        <a:p>
          <a:endParaRPr lang="en-US" sz="2000"/>
        </a:p>
      </dgm:t>
    </dgm:pt>
    <dgm:pt modelId="{E36826E6-8341-42CD-B9B4-96F1536F0A6D}" type="sibTrans" cxnId="{FDCC29FC-20E7-4EB9-A126-847787C2361F}">
      <dgm:prSet phldrT="03" phldr="0" custT="1"/>
      <dgm:spPr/>
      <dgm:t>
        <a:bodyPr/>
        <a:lstStyle/>
        <a:p>
          <a:r>
            <a:rPr lang="en-US" sz="2800"/>
            <a:t>03</a:t>
          </a:r>
          <a:endParaRPr lang="en-US" sz="2800" dirty="0"/>
        </a:p>
      </dgm:t>
    </dgm:pt>
    <dgm:pt modelId="{4C6FBD66-49C9-4CE5-8EB3-7513EBE257F5}">
      <dgm:prSet custT="1"/>
      <dgm:spPr/>
      <dgm:t>
        <a:bodyPr/>
        <a:lstStyle/>
        <a:p>
          <a:r>
            <a:rPr lang="en-US" sz="1400" dirty="0"/>
            <a:t>Total number of participants who </a:t>
          </a:r>
          <a:r>
            <a:rPr lang="en-US" sz="1400" b="1" dirty="0"/>
            <a:t>completed education/ job training program activities and obtained a credential</a:t>
          </a:r>
        </a:p>
      </dgm:t>
    </dgm:pt>
    <dgm:pt modelId="{F20A792B-8717-4680-B870-361EC3B50977}" type="parTrans" cxnId="{2D7AEBE7-6F43-432F-AA13-5D2F89AABC45}">
      <dgm:prSet/>
      <dgm:spPr/>
      <dgm:t>
        <a:bodyPr/>
        <a:lstStyle/>
        <a:p>
          <a:endParaRPr lang="en-US" sz="2000"/>
        </a:p>
      </dgm:t>
    </dgm:pt>
    <dgm:pt modelId="{99F0A3C5-36C7-4913-B980-5C492F378C87}" type="sibTrans" cxnId="{2D7AEBE7-6F43-432F-AA13-5D2F89AABC45}">
      <dgm:prSet phldrT="04" phldr="0" custT="1"/>
      <dgm:spPr/>
      <dgm:t>
        <a:bodyPr/>
        <a:lstStyle/>
        <a:p>
          <a:r>
            <a:rPr lang="en-US" sz="2800"/>
            <a:t>04</a:t>
          </a:r>
        </a:p>
      </dgm:t>
    </dgm:pt>
    <dgm:pt modelId="{42107D4A-5ADE-4677-936E-14B4711B31BF}">
      <dgm:prSet custT="1"/>
      <dgm:spPr/>
      <dgm:t>
        <a:bodyPr/>
        <a:lstStyle/>
        <a:p>
          <a:r>
            <a:rPr lang="en-US" sz="1050" dirty="0"/>
            <a:t>Total number of </a:t>
          </a:r>
          <a:r>
            <a:rPr lang="en-US" sz="1050" b="1" dirty="0"/>
            <a:t>unemployed </a:t>
          </a:r>
          <a:r>
            <a:rPr lang="en-US" sz="1050" dirty="0"/>
            <a:t>and </a:t>
          </a:r>
          <a:r>
            <a:rPr lang="en-US" sz="1050" b="1" dirty="0"/>
            <a:t>underemployed</a:t>
          </a:r>
          <a:r>
            <a:rPr lang="en-US" sz="1050" dirty="0"/>
            <a:t> participants who </a:t>
          </a:r>
          <a:r>
            <a:rPr lang="en-US" sz="1050" b="1" dirty="0"/>
            <a:t>completed education/job training program activities and entered unsubsidized employment</a:t>
          </a:r>
          <a:endParaRPr lang="en-US" sz="1050" dirty="0"/>
        </a:p>
      </dgm:t>
    </dgm:pt>
    <dgm:pt modelId="{DAC145F4-C9E6-4CF8-A742-BDD8EDE8D886}" type="parTrans" cxnId="{FADF841E-BAE0-47B4-8F6B-EDC162B2E0E1}">
      <dgm:prSet/>
      <dgm:spPr/>
      <dgm:t>
        <a:bodyPr/>
        <a:lstStyle/>
        <a:p>
          <a:endParaRPr lang="en-US" sz="2000"/>
        </a:p>
      </dgm:t>
    </dgm:pt>
    <dgm:pt modelId="{37966E7E-DC83-47E9-89BE-7B8350F47A6B}" type="sibTrans" cxnId="{FADF841E-BAE0-47B4-8F6B-EDC162B2E0E1}">
      <dgm:prSet phldrT="05" phldr="0" custT="1"/>
      <dgm:spPr/>
      <dgm:t>
        <a:bodyPr/>
        <a:lstStyle/>
        <a:p>
          <a:r>
            <a:rPr lang="en-US" sz="2800"/>
            <a:t>05</a:t>
          </a:r>
          <a:endParaRPr lang="en-US" sz="2800" dirty="0"/>
        </a:p>
      </dgm:t>
    </dgm:pt>
    <dgm:pt modelId="{89DDEADE-37E5-4DB4-9F68-263B7E939F6B}">
      <dgm:prSet custT="1"/>
      <dgm:spPr/>
      <dgm:t>
        <a:bodyPr/>
        <a:lstStyle/>
        <a:p>
          <a:r>
            <a:rPr lang="en-US" sz="1200" dirty="0"/>
            <a:t>Total number of </a:t>
          </a:r>
          <a:r>
            <a:rPr lang="en-US" sz="1200" b="1" dirty="0"/>
            <a:t>incumbent workers </a:t>
          </a:r>
          <a:r>
            <a:rPr lang="en-US" sz="1200" dirty="0"/>
            <a:t>who </a:t>
          </a:r>
          <a:r>
            <a:rPr lang="en-US" sz="1200" b="1" dirty="0"/>
            <a:t>completed education/ job training program activities and advanced into a new position</a:t>
          </a:r>
        </a:p>
      </dgm:t>
    </dgm:pt>
    <dgm:pt modelId="{2A9BE25C-30F0-4859-9031-77267887CDA6}" type="parTrans" cxnId="{9C1AD12B-1E64-4EB9-BDC4-4DC5A51CD325}">
      <dgm:prSet/>
      <dgm:spPr/>
      <dgm:t>
        <a:bodyPr/>
        <a:lstStyle/>
        <a:p>
          <a:endParaRPr lang="en-US" sz="2000"/>
        </a:p>
      </dgm:t>
    </dgm:pt>
    <dgm:pt modelId="{B0F5E35C-8C03-4DF8-A172-2C5EA13C451B}" type="sibTrans" cxnId="{9C1AD12B-1E64-4EB9-BDC4-4DC5A51CD325}">
      <dgm:prSet phldrT="06" phldr="0" custT="1"/>
      <dgm:spPr/>
      <dgm:t>
        <a:bodyPr/>
        <a:lstStyle/>
        <a:p>
          <a:r>
            <a:rPr lang="en-US" sz="2800"/>
            <a:t>06</a:t>
          </a:r>
          <a:endParaRPr lang="en-US" sz="2800" dirty="0"/>
        </a:p>
      </dgm:t>
    </dgm:pt>
    <dgm:pt modelId="{53E1C8CD-D912-4089-A2CE-62836213A82A}">
      <dgm:prSet custT="1"/>
      <dgm:spPr/>
      <dgm:t>
        <a:bodyPr/>
        <a:lstStyle/>
        <a:p>
          <a:r>
            <a:rPr lang="en-US" sz="1200" dirty="0"/>
            <a:t>Total number of </a:t>
          </a:r>
          <a:r>
            <a:rPr lang="en-US" sz="1200" b="1" dirty="0"/>
            <a:t>experienced nursing professionals </a:t>
          </a:r>
          <a:r>
            <a:rPr lang="en-US" sz="1200" dirty="0"/>
            <a:t>who were </a:t>
          </a:r>
          <a:r>
            <a:rPr lang="en-US" sz="1200" b="1" dirty="0"/>
            <a:t>placed into a preceptor role</a:t>
          </a:r>
        </a:p>
      </dgm:t>
    </dgm:pt>
    <dgm:pt modelId="{11235B38-F4EE-459C-9AFB-7310950CFF8E}" type="parTrans" cxnId="{481ADF4F-D351-41AE-B5AC-74AEC510D8A7}">
      <dgm:prSet/>
      <dgm:spPr/>
      <dgm:t>
        <a:bodyPr/>
        <a:lstStyle/>
        <a:p>
          <a:endParaRPr lang="en-US" sz="2000"/>
        </a:p>
      </dgm:t>
    </dgm:pt>
    <dgm:pt modelId="{7E96B0C6-96F7-4607-9E00-46564732CB01}" type="sibTrans" cxnId="{481ADF4F-D351-41AE-B5AC-74AEC510D8A7}">
      <dgm:prSet phldrT="07" phldr="0" custT="1"/>
      <dgm:spPr/>
      <dgm:t>
        <a:bodyPr/>
        <a:lstStyle/>
        <a:p>
          <a:r>
            <a:rPr lang="en-US" sz="2800"/>
            <a:t>07</a:t>
          </a:r>
        </a:p>
      </dgm:t>
    </dgm:pt>
    <dgm:pt modelId="{D61CBDF7-F302-4202-879B-CD0704AE167A}" type="pres">
      <dgm:prSet presAssocID="{084B3AB9-929C-4316-9E0C-EDF4AD0C4D49}" presName="Name0" presStyleCnt="0">
        <dgm:presLayoutVars>
          <dgm:animLvl val="lvl"/>
          <dgm:resizeHandles val="exact"/>
        </dgm:presLayoutVars>
      </dgm:prSet>
      <dgm:spPr/>
    </dgm:pt>
    <dgm:pt modelId="{1176DC9C-C8A8-4ACB-AAFD-3195DDC37F0E}" type="pres">
      <dgm:prSet presAssocID="{C16A4CDA-2940-446D-8DF6-09CAC69E2FFC}" presName="compositeNode" presStyleCnt="0">
        <dgm:presLayoutVars>
          <dgm:bulletEnabled val="1"/>
        </dgm:presLayoutVars>
      </dgm:prSet>
      <dgm:spPr/>
    </dgm:pt>
    <dgm:pt modelId="{F1B5C404-B785-4816-9C88-F00D5A289670}" type="pres">
      <dgm:prSet presAssocID="{C16A4CDA-2940-446D-8DF6-09CAC69E2FFC}" presName="bgRect" presStyleLbl="alignNode1" presStyleIdx="0" presStyleCnt="7" custScaleX="99040" custScaleY="235809"/>
      <dgm:spPr/>
    </dgm:pt>
    <dgm:pt modelId="{36109500-2452-45ED-9BA6-EEAA74C7094F}" type="pres">
      <dgm:prSet presAssocID="{DE7E92EC-F974-4EE5-BC38-0B68DCFA138C}" presName="sibTransNodeRect" presStyleLbl="alignNode1" presStyleIdx="0" presStyleCnt="7">
        <dgm:presLayoutVars>
          <dgm:chMax val="0"/>
          <dgm:bulletEnabled val="1"/>
        </dgm:presLayoutVars>
      </dgm:prSet>
      <dgm:spPr/>
    </dgm:pt>
    <dgm:pt modelId="{B525EA98-7757-4B03-B365-D4886425FFD4}" type="pres">
      <dgm:prSet presAssocID="{C16A4CDA-2940-446D-8DF6-09CAC69E2FFC}" presName="nodeRect" presStyleLbl="alignNode1" presStyleIdx="0" presStyleCnt="7">
        <dgm:presLayoutVars>
          <dgm:bulletEnabled val="1"/>
        </dgm:presLayoutVars>
      </dgm:prSet>
      <dgm:spPr/>
    </dgm:pt>
    <dgm:pt modelId="{B13E7F99-0469-4EAA-912B-7FC1C744E045}" type="pres">
      <dgm:prSet presAssocID="{DE7E92EC-F974-4EE5-BC38-0B68DCFA138C}" presName="sibTrans" presStyleCnt="0"/>
      <dgm:spPr/>
    </dgm:pt>
    <dgm:pt modelId="{C65DE46D-5832-4658-B905-A727743C11D5}" type="pres">
      <dgm:prSet presAssocID="{9BE8E540-3B23-4C6B-A2C9-9AB227700ED2}" presName="compositeNode" presStyleCnt="0">
        <dgm:presLayoutVars>
          <dgm:bulletEnabled val="1"/>
        </dgm:presLayoutVars>
      </dgm:prSet>
      <dgm:spPr/>
    </dgm:pt>
    <dgm:pt modelId="{770EF1E1-B72F-4B77-A8A8-1EC9FB91C238}" type="pres">
      <dgm:prSet presAssocID="{9BE8E540-3B23-4C6B-A2C9-9AB227700ED2}" presName="bgRect" presStyleLbl="alignNode1" presStyleIdx="1" presStyleCnt="7" custScaleX="95746" custScaleY="235809"/>
      <dgm:spPr/>
    </dgm:pt>
    <dgm:pt modelId="{91D6F930-D549-4C66-A92A-6892942035DF}" type="pres">
      <dgm:prSet presAssocID="{61D6395B-33D6-432B-9296-EC4A7965388C}" presName="sibTransNodeRect" presStyleLbl="alignNode1" presStyleIdx="1" presStyleCnt="7">
        <dgm:presLayoutVars>
          <dgm:chMax val="0"/>
          <dgm:bulletEnabled val="1"/>
        </dgm:presLayoutVars>
      </dgm:prSet>
      <dgm:spPr/>
    </dgm:pt>
    <dgm:pt modelId="{0EEC22F5-3B25-43BD-A096-F23A79A56964}" type="pres">
      <dgm:prSet presAssocID="{9BE8E540-3B23-4C6B-A2C9-9AB227700ED2}" presName="nodeRect" presStyleLbl="alignNode1" presStyleIdx="1" presStyleCnt="7">
        <dgm:presLayoutVars>
          <dgm:bulletEnabled val="1"/>
        </dgm:presLayoutVars>
      </dgm:prSet>
      <dgm:spPr/>
    </dgm:pt>
    <dgm:pt modelId="{62030378-A6EF-4B4C-B479-24BC4560BCB6}" type="pres">
      <dgm:prSet presAssocID="{61D6395B-33D6-432B-9296-EC4A7965388C}" presName="sibTrans" presStyleCnt="0"/>
      <dgm:spPr/>
    </dgm:pt>
    <dgm:pt modelId="{CAAD799C-0F03-4FE8-BD33-84D1013395DF}" type="pres">
      <dgm:prSet presAssocID="{C1D27EDD-D176-4CB0-9425-F0F2BC1E294B}" presName="compositeNode" presStyleCnt="0">
        <dgm:presLayoutVars>
          <dgm:bulletEnabled val="1"/>
        </dgm:presLayoutVars>
      </dgm:prSet>
      <dgm:spPr/>
    </dgm:pt>
    <dgm:pt modelId="{372CFF06-44A8-4880-A112-FB409154E4E1}" type="pres">
      <dgm:prSet presAssocID="{C1D27EDD-D176-4CB0-9425-F0F2BC1E294B}" presName="bgRect" presStyleLbl="alignNode1" presStyleIdx="2" presStyleCnt="7" custScaleX="99040" custScaleY="235809"/>
      <dgm:spPr/>
    </dgm:pt>
    <dgm:pt modelId="{F73D7584-27C1-408E-B170-EB6686895C33}" type="pres">
      <dgm:prSet presAssocID="{E36826E6-8341-42CD-B9B4-96F1536F0A6D}" presName="sibTransNodeRect" presStyleLbl="alignNode1" presStyleIdx="2" presStyleCnt="7">
        <dgm:presLayoutVars>
          <dgm:chMax val="0"/>
          <dgm:bulletEnabled val="1"/>
        </dgm:presLayoutVars>
      </dgm:prSet>
      <dgm:spPr/>
    </dgm:pt>
    <dgm:pt modelId="{DEF949DE-8EA1-46DE-84CD-0B0051F7F2BD}" type="pres">
      <dgm:prSet presAssocID="{C1D27EDD-D176-4CB0-9425-F0F2BC1E294B}" presName="nodeRect" presStyleLbl="alignNode1" presStyleIdx="2" presStyleCnt="7">
        <dgm:presLayoutVars>
          <dgm:bulletEnabled val="1"/>
        </dgm:presLayoutVars>
      </dgm:prSet>
      <dgm:spPr/>
    </dgm:pt>
    <dgm:pt modelId="{509902E0-84B7-4CCD-BA6E-097F84D2EEC5}" type="pres">
      <dgm:prSet presAssocID="{E36826E6-8341-42CD-B9B4-96F1536F0A6D}" presName="sibTrans" presStyleCnt="0"/>
      <dgm:spPr/>
    </dgm:pt>
    <dgm:pt modelId="{36837710-8E1D-455E-9040-A43339A0CFD4}" type="pres">
      <dgm:prSet presAssocID="{4C6FBD66-49C9-4CE5-8EB3-7513EBE257F5}" presName="compositeNode" presStyleCnt="0">
        <dgm:presLayoutVars>
          <dgm:bulletEnabled val="1"/>
        </dgm:presLayoutVars>
      </dgm:prSet>
      <dgm:spPr/>
    </dgm:pt>
    <dgm:pt modelId="{17290121-0A55-4287-9149-26E6ADCD85E2}" type="pres">
      <dgm:prSet presAssocID="{4C6FBD66-49C9-4CE5-8EB3-7513EBE257F5}" presName="bgRect" presStyleLbl="alignNode1" presStyleIdx="3" presStyleCnt="7" custScaleX="99040" custScaleY="235809"/>
      <dgm:spPr/>
    </dgm:pt>
    <dgm:pt modelId="{41D24CE1-138A-4B5F-AA28-CBE7862C7692}" type="pres">
      <dgm:prSet presAssocID="{99F0A3C5-36C7-4913-B980-5C492F378C87}" presName="sibTransNodeRect" presStyleLbl="alignNode1" presStyleIdx="3" presStyleCnt="7">
        <dgm:presLayoutVars>
          <dgm:chMax val="0"/>
          <dgm:bulletEnabled val="1"/>
        </dgm:presLayoutVars>
      </dgm:prSet>
      <dgm:spPr/>
    </dgm:pt>
    <dgm:pt modelId="{1F0D87FD-19EB-46C5-8686-1368A073921D}" type="pres">
      <dgm:prSet presAssocID="{4C6FBD66-49C9-4CE5-8EB3-7513EBE257F5}" presName="nodeRect" presStyleLbl="alignNode1" presStyleIdx="3" presStyleCnt="7">
        <dgm:presLayoutVars>
          <dgm:bulletEnabled val="1"/>
        </dgm:presLayoutVars>
      </dgm:prSet>
      <dgm:spPr/>
    </dgm:pt>
    <dgm:pt modelId="{98C3326E-A143-4E21-941C-E16E6D674DF8}" type="pres">
      <dgm:prSet presAssocID="{99F0A3C5-36C7-4913-B980-5C492F378C87}" presName="sibTrans" presStyleCnt="0"/>
      <dgm:spPr/>
    </dgm:pt>
    <dgm:pt modelId="{528B2A9F-C1BC-47EC-AB67-350472C620D1}" type="pres">
      <dgm:prSet presAssocID="{42107D4A-5ADE-4677-936E-14B4711B31BF}" presName="compositeNode" presStyleCnt="0">
        <dgm:presLayoutVars>
          <dgm:bulletEnabled val="1"/>
        </dgm:presLayoutVars>
      </dgm:prSet>
      <dgm:spPr/>
    </dgm:pt>
    <dgm:pt modelId="{D778951C-E0D7-477A-AA2D-6537DC903E43}" type="pres">
      <dgm:prSet presAssocID="{42107D4A-5ADE-4677-936E-14B4711B31BF}" presName="bgRect" presStyleLbl="alignNode1" presStyleIdx="4" presStyleCnt="7" custScaleX="107441" custScaleY="235809"/>
      <dgm:spPr/>
    </dgm:pt>
    <dgm:pt modelId="{01FBB2D9-57B0-4EB1-A980-F49364654D6F}" type="pres">
      <dgm:prSet presAssocID="{37966E7E-DC83-47E9-89BE-7B8350F47A6B}" presName="sibTransNodeRect" presStyleLbl="alignNode1" presStyleIdx="4" presStyleCnt="7">
        <dgm:presLayoutVars>
          <dgm:chMax val="0"/>
          <dgm:bulletEnabled val="1"/>
        </dgm:presLayoutVars>
      </dgm:prSet>
      <dgm:spPr/>
    </dgm:pt>
    <dgm:pt modelId="{AF1BDF53-AF9E-49AA-8C0F-2218BFFE6ADB}" type="pres">
      <dgm:prSet presAssocID="{42107D4A-5ADE-4677-936E-14B4711B31BF}" presName="nodeRect" presStyleLbl="alignNode1" presStyleIdx="4" presStyleCnt="7">
        <dgm:presLayoutVars>
          <dgm:bulletEnabled val="1"/>
        </dgm:presLayoutVars>
      </dgm:prSet>
      <dgm:spPr/>
    </dgm:pt>
    <dgm:pt modelId="{0F855EEE-5334-46EC-B872-4AE79A430543}" type="pres">
      <dgm:prSet presAssocID="{37966E7E-DC83-47E9-89BE-7B8350F47A6B}" presName="sibTrans" presStyleCnt="0"/>
      <dgm:spPr/>
    </dgm:pt>
    <dgm:pt modelId="{837393D9-5F76-408E-B5FA-70807E7DDEC7}" type="pres">
      <dgm:prSet presAssocID="{89DDEADE-37E5-4DB4-9F68-263B7E939F6B}" presName="compositeNode" presStyleCnt="0">
        <dgm:presLayoutVars>
          <dgm:bulletEnabled val="1"/>
        </dgm:presLayoutVars>
      </dgm:prSet>
      <dgm:spPr/>
    </dgm:pt>
    <dgm:pt modelId="{5258A7B8-9E67-4C16-B54B-9757CB89CC86}" type="pres">
      <dgm:prSet presAssocID="{89DDEADE-37E5-4DB4-9F68-263B7E939F6B}" presName="bgRect" presStyleLbl="alignNode1" presStyleIdx="5" presStyleCnt="7" custScaleX="99040" custScaleY="235809"/>
      <dgm:spPr/>
    </dgm:pt>
    <dgm:pt modelId="{B5B8FDCE-604B-4042-8D69-D6C7ADA03685}" type="pres">
      <dgm:prSet presAssocID="{B0F5E35C-8C03-4DF8-A172-2C5EA13C451B}" presName="sibTransNodeRect" presStyleLbl="alignNode1" presStyleIdx="5" presStyleCnt="7" custLinFactNeighborX="-10" custLinFactNeighborY="-463">
        <dgm:presLayoutVars>
          <dgm:chMax val="0"/>
          <dgm:bulletEnabled val="1"/>
        </dgm:presLayoutVars>
      </dgm:prSet>
      <dgm:spPr/>
    </dgm:pt>
    <dgm:pt modelId="{841675AE-CA6D-4009-B411-7D4AC7ACE5C6}" type="pres">
      <dgm:prSet presAssocID="{89DDEADE-37E5-4DB4-9F68-263B7E939F6B}" presName="nodeRect" presStyleLbl="alignNode1" presStyleIdx="5" presStyleCnt="7">
        <dgm:presLayoutVars>
          <dgm:bulletEnabled val="1"/>
        </dgm:presLayoutVars>
      </dgm:prSet>
      <dgm:spPr/>
    </dgm:pt>
    <dgm:pt modelId="{59CC4857-5E83-4A62-AE55-A733F46B0C9B}" type="pres">
      <dgm:prSet presAssocID="{B0F5E35C-8C03-4DF8-A172-2C5EA13C451B}" presName="sibTrans" presStyleCnt="0"/>
      <dgm:spPr/>
    </dgm:pt>
    <dgm:pt modelId="{ED5BA06B-7C23-43EF-91CF-997455FDF0EF}" type="pres">
      <dgm:prSet presAssocID="{53E1C8CD-D912-4089-A2CE-62836213A82A}" presName="compositeNode" presStyleCnt="0">
        <dgm:presLayoutVars>
          <dgm:bulletEnabled val="1"/>
        </dgm:presLayoutVars>
      </dgm:prSet>
      <dgm:spPr/>
    </dgm:pt>
    <dgm:pt modelId="{558C383F-F76C-4FD7-9C09-119C4E22783F}" type="pres">
      <dgm:prSet presAssocID="{53E1C8CD-D912-4089-A2CE-62836213A82A}" presName="bgRect" presStyleLbl="alignNode1" presStyleIdx="6" presStyleCnt="7" custScaleX="99324" custScaleY="235895" custLinFactNeighborX="454"/>
      <dgm:spPr/>
    </dgm:pt>
    <dgm:pt modelId="{44EB7FC2-C4A9-4C52-8AB2-3806A07CE09E}" type="pres">
      <dgm:prSet presAssocID="{7E96B0C6-96F7-4607-9E00-46564732CB01}" presName="sibTransNodeRect" presStyleLbl="alignNode1" presStyleIdx="6" presStyleCnt="7">
        <dgm:presLayoutVars>
          <dgm:chMax val="0"/>
          <dgm:bulletEnabled val="1"/>
        </dgm:presLayoutVars>
      </dgm:prSet>
      <dgm:spPr/>
    </dgm:pt>
    <dgm:pt modelId="{1820D422-1C2C-40D7-9FDC-AA47B00B3ACB}" type="pres">
      <dgm:prSet presAssocID="{53E1C8CD-D912-4089-A2CE-62836213A82A}" presName="nodeRect" presStyleLbl="alignNode1" presStyleIdx="6" presStyleCnt="7">
        <dgm:presLayoutVars>
          <dgm:bulletEnabled val="1"/>
        </dgm:presLayoutVars>
      </dgm:prSet>
      <dgm:spPr/>
    </dgm:pt>
  </dgm:ptLst>
  <dgm:cxnLst>
    <dgm:cxn modelId="{7BD05E18-F45E-4CA5-A5E7-22BBBB7D677A}" type="presOf" srcId="{37966E7E-DC83-47E9-89BE-7B8350F47A6B}" destId="{01FBB2D9-57B0-4EB1-A980-F49364654D6F}" srcOrd="0" destOrd="0" presId="urn:microsoft.com/office/officeart/2016/7/layout/LinearBlockProcessNumbered"/>
    <dgm:cxn modelId="{FADF841E-BAE0-47B4-8F6B-EDC162B2E0E1}" srcId="{084B3AB9-929C-4316-9E0C-EDF4AD0C4D49}" destId="{42107D4A-5ADE-4677-936E-14B4711B31BF}" srcOrd="4" destOrd="0" parTransId="{DAC145F4-C9E6-4CF8-A742-BDD8EDE8D886}" sibTransId="{37966E7E-DC83-47E9-89BE-7B8350F47A6B}"/>
    <dgm:cxn modelId="{A8277926-5682-4B3D-A604-CE44A4861207}" type="presOf" srcId="{89DDEADE-37E5-4DB4-9F68-263B7E939F6B}" destId="{841675AE-CA6D-4009-B411-7D4AC7ACE5C6}" srcOrd="1" destOrd="0" presId="urn:microsoft.com/office/officeart/2016/7/layout/LinearBlockProcessNumbered"/>
    <dgm:cxn modelId="{9C1AD12B-1E64-4EB9-BDC4-4DC5A51CD325}" srcId="{084B3AB9-929C-4316-9E0C-EDF4AD0C4D49}" destId="{89DDEADE-37E5-4DB4-9F68-263B7E939F6B}" srcOrd="5" destOrd="0" parTransId="{2A9BE25C-30F0-4859-9031-77267887CDA6}" sibTransId="{B0F5E35C-8C03-4DF8-A172-2C5EA13C451B}"/>
    <dgm:cxn modelId="{C9E7CB3E-106D-4503-BE15-C6FA46C0CD39}" type="presOf" srcId="{53E1C8CD-D912-4089-A2CE-62836213A82A}" destId="{558C383F-F76C-4FD7-9C09-119C4E22783F}" srcOrd="0" destOrd="0" presId="urn:microsoft.com/office/officeart/2016/7/layout/LinearBlockProcessNumbered"/>
    <dgm:cxn modelId="{B008765C-B9A0-44FE-A94B-5043B9D7EE65}" type="presOf" srcId="{89DDEADE-37E5-4DB4-9F68-263B7E939F6B}" destId="{5258A7B8-9E67-4C16-B54B-9757CB89CC86}" srcOrd="0" destOrd="0" presId="urn:microsoft.com/office/officeart/2016/7/layout/LinearBlockProcessNumbered"/>
    <dgm:cxn modelId="{7AF29860-7352-48B4-963B-A3DED9B8FAF2}" type="presOf" srcId="{9BE8E540-3B23-4C6B-A2C9-9AB227700ED2}" destId="{770EF1E1-B72F-4B77-A8A8-1EC9FB91C238}" srcOrd="0" destOrd="0" presId="urn:microsoft.com/office/officeart/2016/7/layout/LinearBlockProcessNumbered"/>
    <dgm:cxn modelId="{BF0C7D61-5653-4F4C-BE08-EE4A35F2042B}" type="presOf" srcId="{4C6FBD66-49C9-4CE5-8EB3-7513EBE257F5}" destId="{1F0D87FD-19EB-46C5-8686-1368A073921D}" srcOrd="1" destOrd="0" presId="urn:microsoft.com/office/officeart/2016/7/layout/LinearBlockProcessNumbered"/>
    <dgm:cxn modelId="{A3CCBB61-82D1-40BD-93C2-7514ADC96EB1}" type="presOf" srcId="{084B3AB9-929C-4316-9E0C-EDF4AD0C4D49}" destId="{D61CBDF7-F302-4202-879B-CD0704AE167A}" srcOrd="0" destOrd="0" presId="urn:microsoft.com/office/officeart/2016/7/layout/LinearBlockProcessNumbered"/>
    <dgm:cxn modelId="{47AD7D4D-F7D4-4359-9430-747F2096037C}" srcId="{084B3AB9-929C-4316-9E0C-EDF4AD0C4D49}" destId="{9BE8E540-3B23-4C6B-A2C9-9AB227700ED2}" srcOrd="1" destOrd="0" parTransId="{5AC29369-A88B-4411-A530-C3DDB037F087}" sibTransId="{61D6395B-33D6-432B-9296-EC4A7965388C}"/>
    <dgm:cxn modelId="{481ADF4F-D351-41AE-B5AC-74AEC510D8A7}" srcId="{084B3AB9-929C-4316-9E0C-EDF4AD0C4D49}" destId="{53E1C8CD-D912-4089-A2CE-62836213A82A}" srcOrd="6" destOrd="0" parTransId="{11235B38-F4EE-459C-9AFB-7310950CFF8E}" sibTransId="{7E96B0C6-96F7-4607-9E00-46564732CB01}"/>
    <dgm:cxn modelId="{64E82672-E7F7-42B8-8632-2A20DD39086A}" type="presOf" srcId="{61D6395B-33D6-432B-9296-EC4A7965388C}" destId="{91D6F930-D549-4C66-A92A-6892942035DF}" srcOrd="0" destOrd="0" presId="urn:microsoft.com/office/officeart/2016/7/layout/LinearBlockProcessNumbered"/>
    <dgm:cxn modelId="{A5F56479-E729-4B76-BD02-100048AAA468}" type="presOf" srcId="{E36826E6-8341-42CD-B9B4-96F1536F0A6D}" destId="{F73D7584-27C1-408E-B170-EB6686895C33}" srcOrd="0" destOrd="0" presId="urn:microsoft.com/office/officeart/2016/7/layout/LinearBlockProcessNumbered"/>
    <dgm:cxn modelId="{546BED7C-C986-46C1-8277-7E9A2914DF5D}" type="presOf" srcId="{53E1C8CD-D912-4089-A2CE-62836213A82A}" destId="{1820D422-1C2C-40D7-9FDC-AA47B00B3ACB}" srcOrd="1" destOrd="0" presId="urn:microsoft.com/office/officeart/2016/7/layout/LinearBlockProcessNumbered"/>
    <dgm:cxn modelId="{C7D0079E-11D9-4338-9C69-E098C2ED4C04}" type="presOf" srcId="{C16A4CDA-2940-446D-8DF6-09CAC69E2FFC}" destId="{F1B5C404-B785-4816-9C88-F00D5A289670}" srcOrd="0" destOrd="0" presId="urn:microsoft.com/office/officeart/2016/7/layout/LinearBlockProcessNumbered"/>
    <dgm:cxn modelId="{788749A1-0072-44DD-A37E-EF8C307E71C3}" type="presOf" srcId="{7E96B0C6-96F7-4607-9E00-46564732CB01}" destId="{44EB7FC2-C4A9-4C52-8AB2-3806A07CE09E}" srcOrd="0" destOrd="0" presId="urn:microsoft.com/office/officeart/2016/7/layout/LinearBlockProcessNumbered"/>
    <dgm:cxn modelId="{5AB979AA-1DCC-4336-8C75-601DC68D7817}" type="presOf" srcId="{42107D4A-5ADE-4677-936E-14B4711B31BF}" destId="{AF1BDF53-AF9E-49AA-8C0F-2218BFFE6ADB}" srcOrd="1" destOrd="0" presId="urn:microsoft.com/office/officeart/2016/7/layout/LinearBlockProcessNumbered"/>
    <dgm:cxn modelId="{957FC4AE-6E85-4EDA-B0FA-14CDA2EB6F94}" type="presOf" srcId="{9BE8E540-3B23-4C6B-A2C9-9AB227700ED2}" destId="{0EEC22F5-3B25-43BD-A096-F23A79A56964}" srcOrd="1" destOrd="0" presId="urn:microsoft.com/office/officeart/2016/7/layout/LinearBlockProcessNumbered"/>
    <dgm:cxn modelId="{7AE9E7B9-14FD-443C-8D47-89E8CA8256AD}" type="presOf" srcId="{DE7E92EC-F974-4EE5-BC38-0B68DCFA138C}" destId="{36109500-2452-45ED-9BA6-EEAA74C7094F}" srcOrd="0" destOrd="0" presId="urn:microsoft.com/office/officeart/2016/7/layout/LinearBlockProcessNumbered"/>
    <dgm:cxn modelId="{BCBF3FC6-4B70-4029-892E-0FE2AFC4DABD}" type="presOf" srcId="{42107D4A-5ADE-4677-936E-14B4711B31BF}" destId="{D778951C-E0D7-477A-AA2D-6537DC903E43}" srcOrd="0" destOrd="0" presId="urn:microsoft.com/office/officeart/2016/7/layout/LinearBlockProcessNumbered"/>
    <dgm:cxn modelId="{A16E4BD2-48EE-4777-ACF7-F4CB12A89441}" type="presOf" srcId="{C16A4CDA-2940-446D-8DF6-09CAC69E2FFC}" destId="{B525EA98-7757-4B03-B365-D4886425FFD4}" srcOrd="1" destOrd="0" presId="urn:microsoft.com/office/officeart/2016/7/layout/LinearBlockProcessNumbered"/>
    <dgm:cxn modelId="{843442DB-3DE5-489E-A21E-86F0654D31A9}" type="presOf" srcId="{C1D27EDD-D176-4CB0-9425-F0F2BC1E294B}" destId="{DEF949DE-8EA1-46DE-84CD-0B0051F7F2BD}" srcOrd="1" destOrd="0" presId="urn:microsoft.com/office/officeart/2016/7/layout/LinearBlockProcessNumbered"/>
    <dgm:cxn modelId="{87FBFAE1-04F4-4161-A068-63DC0B5EC769}" type="presOf" srcId="{C1D27EDD-D176-4CB0-9425-F0F2BC1E294B}" destId="{372CFF06-44A8-4880-A112-FB409154E4E1}" srcOrd="0" destOrd="0" presId="urn:microsoft.com/office/officeart/2016/7/layout/LinearBlockProcessNumbered"/>
    <dgm:cxn modelId="{2D7AEBE7-6F43-432F-AA13-5D2F89AABC45}" srcId="{084B3AB9-929C-4316-9E0C-EDF4AD0C4D49}" destId="{4C6FBD66-49C9-4CE5-8EB3-7513EBE257F5}" srcOrd="3" destOrd="0" parTransId="{F20A792B-8717-4680-B870-361EC3B50977}" sibTransId="{99F0A3C5-36C7-4913-B980-5C492F378C87}"/>
    <dgm:cxn modelId="{8DB6F6E7-40AE-478C-9176-E4B9A4810B3E}" srcId="{084B3AB9-929C-4316-9E0C-EDF4AD0C4D49}" destId="{C16A4CDA-2940-446D-8DF6-09CAC69E2FFC}" srcOrd="0" destOrd="0" parTransId="{ECAD0A26-703D-4F3C-97BD-610499C20159}" sibTransId="{DE7E92EC-F974-4EE5-BC38-0B68DCFA138C}"/>
    <dgm:cxn modelId="{5A3A54F2-693C-4C71-BFF8-84F41EB7F006}" type="presOf" srcId="{4C6FBD66-49C9-4CE5-8EB3-7513EBE257F5}" destId="{17290121-0A55-4287-9149-26E6ADCD85E2}" srcOrd="0" destOrd="0" presId="urn:microsoft.com/office/officeart/2016/7/layout/LinearBlockProcessNumbered"/>
    <dgm:cxn modelId="{A79D8FF3-07D9-4AC4-8756-7EB94817824B}" type="presOf" srcId="{B0F5E35C-8C03-4DF8-A172-2C5EA13C451B}" destId="{B5B8FDCE-604B-4042-8D69-D6C7ADA03685}" srcOrd="0" destOrd="0" presId="urn:microsoft.com/office/officeart/2016/7/layout/LinearBlockProcessNumbered"/>
    <dgm:cxn modelId="{1A09C4F3-51A8-4A30-9E0D-70C155135F22}" type="presOf" srcId="{99F0A3C5-36C7-4913-B980-5C492F378C87}" destId="{41D24CE1-138A-4B5F-AA28-CBE7862C7692}" srcOrd="0" destOrd="0" presId="urn:microsoft.com/office/officeart/2016/7/layout/LinearBlockProcessNumbered"/>
    <dgm:cxn modelId="{FDCC29FC-20E7-4EB9-A126-847787C2361F}" srcId="{084B3AB9-929C-4316-9E0C-EDF4AD0C4D49}" destId="{C1D27EDD-D176-4CB0-9425-F0F2BC1E294B}" srcOrd="2" destOrd="0" parTransId="{497C0D29-5009-4ADB-B0C9-299E2F1007C8}" sibTransId="{E36826E6-8341-42CD-B9B4-96F1536F0A6D}"/>
    <dgm:cxn modelId="{1AC2E3AB-C717-422E-B512-D6ADD1745A16}" type="presParOf" srcId="{D61CBDF7-F302-4202-879B-CD0704AE167A}" destId="{1176DC9C-C8A8-4ACB-AAFD-3195DDC37F0E}" srcOrd="0" destOrd="0" presId="urn:microsoft.com/office/officeart/2016/7/layout/LinearBlockProcessNumbered"/>
    <dgm:cxn modelId="{F67B672D-E7B9-493C-8976-9E287310D354}" type="presParOf" srcId="{1176DC9C-C8A8-4ACB-AAFD-3195DDC37F0E}" destId="{F1B5C404-B785-4816-9C88-F00D5A289670}" srcOrd="0" destOrd="0" presId="urn:microsoft.com/office/officeart/2016/7/layout/LinearBlockProcessNumbered"/>
    <dgm:cxn modelId="{E81B93B4-3437-4A99-9EFD-C6C466557508}" type="presParOf" srcId="{1176DC9C-C8A8-4ACB-AAFD-3195DDC37F0E}" destId="{36109500-2452-45ED-9BA6-EEAA74C7094F}" srcOrd="1" destOrd="0" presId="urn:microsoft.com/office/officeart/2016/7/layout/LinearBlockProcessNumbered"/>
    <dgm:cxn modelId="{042833A4-91D3-4901-B6BC-06BC78F55365}" type="presParOf" srcId="{1176DC9C-C8A8-4ACB-AAFD-3195DDC37F0E}" destId="{B525EA98-7757-4B03-B365-D4886425FFD4}" srcOrd="2" destOrd="0" presId="urn:microsoft.com/office/officeart/2016/7/layout/LinearBlockProcessNumbered"/>
    <dgm:cxn modelId="{2D907325-744D-4795-BCCD-32C578CA8D4F}" type="presParOf" srcId="{D61CBDF7-F302-4202-879B-CD0704AE167A}" destId="{B13E7F99-0469-4EAA-912B-7FC1C744E045}" srcOrd="1" destOrd="0" presId="urn:microsoft.com/office/officeart/2016/7/layout/LinearBlockProcessNumbered"/>
    <dgm:cxn modelId="{7A019024-D4EF-4F9E-9BC5-862F30AFC318}" type="presParOf" srcId="{D61CBDF7-F302-4202-879B-CD0704AE167A}" destId="{C65DE46D-5832-4658-B905-A727743C11D5}" srcOrd="2" destOrd="0" presId="urn:microsoft.com/office/officeart/2016/7/layout/LinearBlockProcessNumbered"/>
    <dgm:cxn modelId="{0D2F943A-E7DA-4A73-A7C4-8F7D969E5771}" type="presParOf" srcId="{C65DE46D-5832-4658-B905-A727743C11D5}" destId="{770EF1E1-B72F-4B77-A8A8-1EC9FB91C238}" srcOrd="0" destOrd="0" presId="urn:microsoft.com/office/officeart/2016/7/layout/LinearBlockProcessNumbered"/>
    <dgm:cxn modelId="{EAADAF94-AFBA-4956-8D05-93F257C13FD5}" type="presParOf" srcId="{C65DE46D-5832-4658-B905-A727743C11D5}" destId="{91D6F930-D549-4C66-A92A-6892942035DF}" srcOrd="1" destOrd="0" presId="urn:microsoft.com/office/officeart/2016/7/layout/LinearBlockProcessNumbered"/>
    <dgm:cxn modelId="{ECBBC005-CDF2-4A08-99B8-6D6097C85AD7}" type="presParOf" srcId="{C65DE46D-5832-4658-B905-A727743C11D5}" destId="{0EEC22F5-3B25-43BD-A096-F23A79A56964}" srcOrd="2" destOrd="0" presId="urn:microsoft.com/office/officeart/2016/7/layout/LinearBlockProcessNumbered"/>
    <dgm:cxn modelId="{96FAFC97-6034-4FFC-B47D-0F280585FAF5}" type="presParOf" srcId="{D61CBDF7-F302-4202-879B-CD0704AE167A}" destId="{62030378-A6EF-4B4C-B479-24BC4560BCB6}" srcOrd="3" destOrd="0" presId="urn:microsoft.com/office/officeart/2016/7/layout/LinearBlockProcessNumbered"/>
    <dgm:cxn modelId="{D5E903A5-D21E-49D4-91BD-EB81862A2DEC}" type="presParOf" srcId="{D61CBDF7-F302-4202-879B-CD0704AE167A}" destId="{CAAD799C-0F03-4FE8-BD33-84D1013395DF}" srcOrd="4" destOrd="0" presId="urn:microsoft.com/office/officeart/2016/7/layout/LinearBlockProcessNumbered"/>
    <dgm:cxn modelId="{EE1C0E46-DB92-4D82-8675-F51CF26336C1}" type="presParOf" srcId="{CAAD799C-0F03-4FE8-BD33-84D1013395DF}" destId="{372CFF06-44A8-4880-A112-FB409154E4E1}" srcOrd="0" destOrd="0" presId="urn:microsoft.com/office/officeart/2016/7/layout/LinearBlockProcessNumbered"/>
    <dgm:cxn modelId="{DB1B5B83-83F6-4617-8475-DCE48873DB90}" type="presParOf" srcId="{CAAD799C-0F03-4FE8-BD33-84D1013395DF}" destId="{F73D7584-27C1-408E-B170-EB6686895C33}" srcOrd="1" destOrd="0" presId="urn:microsoft.com/office/officeart/2016/7/layout/LinearBlockProcessNumbered"/>
    <dgm:cxn modelId="{51B2D1C7-5D58-4D76-B15E-BAF011435659}" type="presParOf" srcId="{CAAD799C-0F03-4FE8-BD33-84D1013395DF}" destId="{DEF949DE-8EA1-46DE-84CD-0B0051F7F2BD}" srcOrd="2" destOrd="0" presId="urn:microsoft.com/office/officeart/2016/7/layout/LinearBlockProcessNumbered"/>
    <dgm:cxn modelId="{A642B382-AB3B-4E70-B4D0-75E286D370AF}" type="presParOf" srcId="{D61CBDF7-F302-4202-879B-CD0704AE167A}" destId="{509902E0-84B7-4CCD-BA6E-097F84D2EEC5}" srcOrd="5" destOrd="0" presId="urn:microsoft.com/office/officeart/2016/7/layout/LinearBlockProcessNumbered"/>
    <dgm:cxn modelId="{D2097B2C-F979-47E6-B898-643753E25D5B}" type="presParOf" srcId="{D61CBDF7-F302-4202-879B-CD0704AE167A}" destId="{36837710-8E1D-455E-9040-A43339A0CFD4}" srcOrd="6" destOrd="0" presId="urn:microsoft.com/office/officeart/2016/7/layout/LinearBlockProcessNumbered"/>
    <dgm:cxn modelId="{25B00A3D-4E4E-4FDE-97BE-00377CA06F5B}" type="presParOf" srcId="{36837710-8E1D-455E-9040-A43339A0CFD4}" destId="{17290121-0A55-4287-9149-26E6ADCD85E2}" srcOrd="0" destOrd="0" presId="urn:microsoft.com/office/officeart/2016/7/layout/LinearBlockProcessNumbered"/>
    <dgm:cxn modelId="{7E52BFEC-5354-4037-9449-673D4E2F0F92}" type="presParOf" srcId="{36837710-8E1D-455E-9040-A43339A0CFD4}" destId="{41D24CE1-138A-4B5F-AA28-CBE7862C7692}" srcOrd="1" destOrd="0" presId="urn:microsoft.com/office/officeart/2016/7/layout/LinearBlockProcessNumbered"/>
    <dgm:cxn modelId="{E9F1D018-1664-41B0-8AEE-E40FB672D1BA}" type="presParOf" srcId="{36837710-8E1D-455E-9040-A43339A0CFD4}" destId="{1F0D87FD-19EB-46C5-8686-1368A073921D}" srcOrd="2" destOrd="0" presId="urn:microsoft.com/office/officeart/2016/7/layout/LinearBlockProcessNumbered"/>
    <dgm:cxn modelId="{B8255614-EA1E-46A9-B618-04AC57788758}" type="presParOf" srcId="{D61CBDF7-F302-4202-879B-CD0704AE167A}" destId="{98C3326E-A143-4E21-941C-E16E6D674DF8}" srcOrd="7" destOrd="0" presId="urn:microsoft.com/office/officeart/2016/7/layout/LinearBlockProcessNumbered"/>
    <dgm:cxn modelId="{368B8853-594F-4D0D-B209-84C7F2465066}" type="presParOf" srcId="{D61CBDF7-F302-4202-879B-CD0704AE167A}" destId="{528B2A9F-C1BC-47EC-AB67-350472C620D1}" srcOrd="8" destOrd="0" presId="urn:microsoft.com/office/officeart/2016/7/layout/LinearBlockProcessNumbered"/>
    <dgm:cxn modelId="{0242DD22-04B0-490D-8518-682590097E99}" type="presParOf" srcId="{528B2A9F-C1BC-47EC-AB67-350472C620D1}" destId="{D778951C-E0D7-477A-AA2D-6537DC903E43}" srcOrd="0" destOrd="0" presId="urn:microsoft.com/office/officeart/2016/7/layout/LinearBlockProcessNumbered"/>
    <dgm:cxn modelId="{26BE6CAF-8A50-4513-B1F6-273902331A93}" type="presParOf" srcId="{528B2A9F-C1BC-47EC-AB67-350472C620D1}" destId="{01FBB2D9-57B0-4EB1-A980-F49364654D6F}" srcOrd="1" destOrd="0" presId="urn:microsoft.com/office/officeart/2016/7/layout/LinearBlockProcessNumbered"/>
    <dgm:cxn modelId="{4DC41D63-9858-43F8-85C9-CF65A346E2E3}" type="presParOf" srcId="{528B2A9F-C1BC-47EC-AB67-350472C620D1}" destId="{AF1BDF53-AF9E-49AA-8C0F-2218BFFE6ADB}" srcOrd="2" destOrd="0" presId="urn:microsoft.com/office/officeart/2016/7/layout/LinearBlockProcessNumbered"/>
    <dgm:cxn modelId="{5763EC1D-AE59-45A6-BBE5-CAA1E05D0DA1}" type="presParOf" srcId="{D61CBDF7-F302-4202-879B-CD0704AE167A}" destId="{0F855EEE-5334-46EC-B872-4AE79A430543}" srcOrd="9" destOrd="0" presId="urn:microsoft.com/office/officeart/2016/7/layout/LinearBlockProcessNumbered"/>
    <dgm:cxn modelId="{E3256E73-9EDB-4B43-89B8-23F1EE2923BB}" type="presParOf" srcId="{D61CBDF7-F302-4202-879B-CD0704AE167A}" destId="{837393D9-5F76-408E-B5FA-70807E7DDEC7}" srcOrd="10" destOrd="0" presId="urn:microsoft.com/office/officeart/2016/7/layout/LinearBlockProcessNumbered"/>
    <dgm:cxn modelId="{24F43EB7-0737-4B4F-8FF2-C26C72735059}" type="presParOf" srcId="{837393D9-5F76-408E-B5FA-70807E7DDEC7}" destId="{5258A7B8-9E67-4C16-B54B-9757CB89CC86}" srcOrd="0" destOrd="0" presId="urn:microsoft.com/office/officeart/2016/7/layout/LinearBlockProcessNumbered"/>
    <dgm:cxn modelId="{67154758-BB42-4654-9357-C1FF9CB11B9C}" type="presParOf" srcId="{837393D9-5F76-408E-B5FA-70807E7DDEC7}" destId="{B5B8FDCE-604B-4042-8D69-D6C7ADA03685}" srcOrd="1" destOrd="0" presId="urn:microsoft.com/office/officeart/2016/7/layout/LinearBlockProcessNumbered"/>
    <dgm:cxn modelId="{16B9368D-770D-4757-92CA-375EF8148F56}" type="presParOf" srcId="{837393D9-5F76-408E-B5FA-70807E7DDEC7}" destId="{841675AE-CA6D-4009-B411-7D4AC7ACE5C6}" srcOrd="2" destOrd="0" presId="urn:microsoft.com/office/officeart/2016/7/layout/LinearBlockProcessNumbered"/>
    <dgm:cxn modelId="{24230903-E2AF-4264-A61D-5571BEB067D6}" type="presParOf" srcId="{D61CBDF7-F302-4202-879B-CD0704AE167A}" destId="{59CC4857-5E83-4A62-AE55-A733F46B0C9B}" srcOrd="11" destOrd="0" presId="urn:microsoft.com/office/officeart/2016/7/layout/LinearBlockProcessNumbered"/>
    <dgm:cxn modelId="{E9AA5B2B-61A7-4A3B-AB57-8EDF5C0E9725}" type="presParOf" srcId="{D61CBDF7-F302-4202-879B-CD0704AE167A}" destId="{ED5BA06B-7C23-43EF-91CF-997455FDF0EF}" srcOrd="12" destOrd="0" presId="urn:microsoft.com/office/officeart/2016/7/layout/LinearBlockProcessNumbered"/>
    <dgm:cxn modelId="{BDC70410-B0C3-4685-94D9-56D279EB9F72}" type="presParOf" srcId="{ED5BA06B-7C23-43EF-91CF-997455FDF0EF}" destId="{558C383F-F76C-4FD7-9C09-119C4E22783F}" srcOrd="0" destOrd="0" presId="urn:microsoft.com/office/officeart/2016/7/layout/LinearBlockProcessNumbered"/>
    <dgm:cxn modelId="{F81707D4-2E15-475D-93BD-14F6832540C7}" type="presParOf" srcId="{ED5BA06B-7C23-43EF-91CF-997455FDF0EF}" destId="{44EB7FC2-C4A9-4C52-8AB2-3806A07CE09E}" srcOrd="1" destOrd="0" presId="urn:microsoft.com/office/officeart/2016/7/layout/LinearBlockProcessNumbered"/>
    <dgm:cxn modelId="{45F0E714-2D98-467C-8A36-62A1A411C04B}" type="presParOf" srcId="{ED5BA06B-7C23-43EF-91CF-997455FDF0EF}" destId="{1820D422-1C2C-40D7-9FDC-AA47B00B3ACB}"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B9025E-45F9-4E80-9B93-E2E398118DCA}" type="doc">
      <dgm:prSet loTypeId="urn:microsoft.com/office/officeart/2005/8/layout/equation1" loCatId="process" qsTypeId="urn:microsoft.com/office/officeart/2005/8/quickstyle/simple1" qsCatId="simple" csTypeId="urn:microsoft.com/office/officeart/2005/8/colors/accent1_2" csCatId="accent1" phldr="1"/>
      <dgm:spPr/>
    </dgm:pt>
    <dgm:pt modelId="{F0B3F46E-DA10-4916-9E1A-466DB74A5007}">
      <dgm:prSet phldrT="[Text]" custT="1"/>
      <dgm:spPr/>
      <dgm:t>
        <a:bodyPr/>
        <a:lstStyle/>
        <a:p>
          <a:r>
            <a:rPr lang="en-US" sz="1400" dirty="0"/>
            <a:t>Total number of </a:t>
          </a:r>
          <a:r>
            <a:rPr lang="en-US" sz="1400" b="1" dirty="0">
              <a:solidFill>
                <a:schemeClr val="accent2">
                  <a:lumMod val="60000"/>
                  <a:lumOff val="40000"/>
                </a:schemeClr>
              </a:solidFill>
            </a:rPr>
            <a:t>unemployed </a:t>
          </a:r>
          <a:r>
            <a:rPr lang="en-US" sz="1400" dirty="0">
              <a:solidFill>
                <a:schemeClr val="accent2">
                  <a:lumMod val="60000"/>
                  <a:lumOff val="40000"/>
                </a:schemeClr>
              </a:solidFill>
            </a:rPr>
            <a:t>and </a:t>
          </a:r>
          <a:r>
            <a:rPr lang="en-US" sz="1400" b="1" dirty="0">
              <a:solidFill>
                <a:schemeClr val="accent2">
                  <a:lumMod val="60000"/>
                  <a:lumOff val="40000"/>
                </a:schemeClr>
              </a:solidFill>
            </a:rPr>
            <a:t>underemployed</a:t>
          </a:r>
          <a:r>
            <a:rPr lang="en-US" sz="1400" dirty="0">
              <a:solidFill>
                <a:schemeClr val="accent2">
                  <a:lumMod val="60000"/>
                  <a:lumOff val="40000"/>
                </a:schemeClr>
              </a:solidFill>
            </a:rPr>
            <a:t> </a:t>
          </a:r>
          <a:r>
            <a:rPr lang="en-US" sz="1400" dirty="0"/>
            <a:t>participants who </a:t>
          </a:r>
          <a:r>
            <a:rPr lang="en-US" sz="1400" b="1" dirty="0"/>
            <a:t>completed education/job training program activities and </a:t>
          </a:r>
          <a:r>
            <a:rPr lang="en-US" sz="1400" b="1" dirty="0">
              <a:solidFill>
                <a:schemeClr val="accent2">
                  <a:lumMod val="60000"/>
                  <a:lumOff val="40000"/>
                </a:schemeClr>
              </a:solidFill>
            </a:rPr>
            <a:t>entered unsubsidized employment</a:t>
          </a:r>
          <a:endParaRPr lang="en-US" sz="1400" dirty="0">
            <a:solidFill>
              <a:schemeClr val="accent2">
                <a:lumMod val="60000"/>
                <a:lumOff val="40000"/>
              </a:schemeClr>
            </a:solidFill>
          </a:endParaRPr>
        </a:p>
      </dgm:t>
    </dgm:pt>
    <dgm:pt modelId="{D72CEF66-F9E4-4AE2-903C-D69F4E72849A}" type="parTrans" cxnId="{30F0BF71-595E-428A-9A99-D44A0BFE3213}">
      <dgm:prSet/>
      <dgm:spPr/>
      <dgm:t>
        <a:bodyPr/>
        <a:lstStyle/>
        <a:p>
          <a:endParaRPr lang="en-US" sz="2400"/>
        </a:p>
      </dgm:t>
    </dgm:pt>
    <dgm:pt modelId="{78BE450A-8689-4854-805A-2804C4BBE550}" type="sibTrans" cxnId="{30F0BF71-595E-428A-9A99-D44A0BFE3213}">
      <dgm:prSet custT="1"/>
      <dgm:spPr/>
      <dgm:t>
        <a:bodyPr/>
        <a:lstStyle/>
        <a:p>
          <a:endParaRPr lang="en-US" sz="1600"/>
        </a:p>
      </dgm:t>
    </dgm:pt>
    <dgm:pt modelId="{A3156A98-C0E0-447B-894E-2093A19E26A3}">
      <dgm:prSet phldrT="[Text]" custT="1"/>
      <dgm:spPr/>
      <dgm:t>
        <a:bodyPr/>
        <a:lstStyle/>
        <a:p>
          <a:r>
            <a:rPr lang="en-US" sz="1600" dirty="0"/>
            <a:t>Total number of </a:t>
          </a:r>
          <a:r>
            <a:rPr lang="en-US" sz="1600" b="1" dirty="0">
              <a:solidFill>
                <a:schemeClr val="accent2">
                  <a:lumMod val="60000"/>
                  <a:lumOff val="40000"/>
                </a:schemeClr>
              </a:solidFill>
            </a:rPr>
            <a:t>incumbent workers </a:t>
          </a:r>
          <a:r>
            <a:rPr lang="en-US" sz="1600" dirty="0"/>
            <a:t>who </a:t>
          </a:r>
          <a:r>
            <a:rPr lang="en-US" sz="1600" b="1" dirty="0"/>
            <a:t>completed education/ job training program activities </a:t>
          </a:r>
          <a:r>
            <a:rPr lang="en-US" sz="1600" b="1" dirty="0">
              <a:solidFill>
                <a:schemeClr val="accent2">
                  <a:lumMod val="60000"/>
                  <a:lumOff val="40000"/>
                </a:schemeClr>
              </a:solidFill>
            </a:rPr>
            <a:t>and advanced into a new position</a:t>
          </a:r>
          <a:endParaRPr lang="en-US" sz="1600" dirty="0">
            <a:solidFill>
              <a:schemeClr val="accent2">
                <a:lumMod val="60000"/>
                <a:lumOff val="40000"/>
              </a:schemeClr>
            </a:solidFill>
          </a:endParaRPr>
        </a:p>
      </dgm:t>
    </dgm:pt>
    <dgm:pt modelId="{89E7DF40-5EB2-449F-9997-9B99F14B53A2}" type="parTrans" cxnId="{B3E0AD17-C6FB-4203-BA0A-C5F91E919BF4}">
      <dgm:prSet/>
      <dgm:spPr/>
      <dgm:t>
        <a:bodyPr/>
        <a:lstStyle/>
        <a:p>
          <a:endParaRPr lang="en-US" sz="2400"/>
        </a:p>
      </dgm:t>
    </dgm:pt>
    <dgm:pt modelId="{0D5F029E-CD70-488A-9D81-7F2BFD82F6ED}" type="sibTrans" cxnId="{B3E0AD17-C6FB-4203-BA0A-C5F91E919BF4}">
      <dgm:prSet custT="1"/>
      <dgm:spPr/>
      <dgm:t>
        <a:bodyPr/>
        <a:lstStyle/>
        <a:p>
          <a:endParaRPr lang="en-US" sz="1600"/>
        </a:p>
      </dgm:t>
    </dgm:pt>
    <dgm:pt modelId="{0B410BA8-E740-4E90-812B-DEBA10148ABE}">
      <dgm:prSet phldrT="[Text]" custT="1"/>
      <dgm:spPr/>
      <dgm:t>
        <a:bodyPr/>
        <a:lstStyle/>
        <a:p>
          <a:r>
            <a:rPr lang="en-US" sz="1400" dirty="0"/>
            <a:t>Total number of </a:t>
          </a:r>
          <a:r>
            <a:rPr lang="en-US" sz="1400" dirty="0">
              <a:solidFill>
                <a:srgbClr val="92D050"/>
              </a:solidFill>
            </a:rPr>
            <a:t>participants </a:t>
          </a:r>
          <a:r>
            <a:rPr lang="en-US" sz="1400" dirty="0"/>
            <a:t>who </a:t>
          </a:r>
          <a:r>
            <a:rPr lang="en-US" sz="1400" b="1" dirty="0"/>
            <a:t>completed education/job training program activities and </a:t>
          </a:r>
          <a:r>
            <a:rPr lang="en-US" sz="1400" b="1" dirty="0">
              <a:solidFill>
                <a:srgbClr val="92D050"/>
              </a:solidFill>
            </a:rPr>
            <a:t>either entered unsubsidized employment or advanced into a new position</a:t>
          </a:r>
          <a:endParaRPr lang="en-US" sz="1400" dirty="0">
            <a:solidFill>
              <a:srgbClr val="92D050"/>
            </a:solidFill>
          </a:endParaRPr>
        </a:p>
      </dgm:t>
    </dgm:pt>
    <dgm:pt modelId="{FB3A51F1-5075-4E29-934B-92A09585D130}" type="parTrans" cxnId="{3F4181E0-5EF2-4B59-8892-2CED73FAE02E}">
      <dgm:prSet/>
      <dgm:spPr/>
      <dgm:t>
        <a:bodyPr/>
        <a:lstStyle/>
        <a:p>
          <a:endParaRPr lang="en-US" sz="2400"/>
        </a:p>
      </dgm:t>
    </dgm:pt>
    <dgm:pt modelId="{75D4E334-7537-47DE-B262-10CD66F99BA3}" type="sibTrans" cxnId="{3F4181E0-5EF2-4B59-8892-2CED73FAE02E}">
      <dgm:prSet/>
      <dgm:spPr/>
      <dgm:t>
        <a:bodyPr/>
        <a:lstStyle/>
        <a:p>
          <a:endParaRPr lang="en-US" sz="2400"/>
        </a:p>
      </dgm:t>
    </dgm:pt>
    <dgm:pt modelId="{153D6121-C075-454B-AA74-68FB12674E78}" type="pres">
      <dgm:prSet presAssocID="{8CB9025E-45F9-4E80-9B93-E2E398118DCA}" presName="linearFlow" presStyleCnt="0">
        <dgm:presLayoutVars>
          <dgm:dir/>
          <dgm:resizeHandles val="exact"/>
        </dgm:presLayoutVars>
      </dgm:prSet>
      <dgm:spPr/>
    </dgm:pt>
    <dgm:pt modelId="{11B0644A-2D45-4C52-876E-163C0D84B37F}" type="pres">
      <dgm:prSet presAssocID="{F0B3F46E-DA10-4916-9E1A-466DB74A5007}" presName="node" presStyleLbl="node1" presStyleIdx="0" presStyleCnt="3" custScaleX="106345" custScaleY="104831">
        <dgm:presLayoutVars>
          <dgm:bulletEnabled val="1"/>
        </dgm:presLayoutVars>
      </dgm:prSet>
      <dgm:spPr/>
    </dgm:pt>
    <dgm:pt modelId="{3FDCA57A-0FC0-4E29-8FDD-0F8481B2E3DF}" type="pres">
      <dgm:prSet presAssocID="{78BE450A-8689-4854-805A-2804C4BBE550}" presName="spacerL" presStyleCnt="0"/>
      <dgm:spPr/>
    </dgm:pt>
    <dgm:pt modelId="{8A6E6C7F-3E2E-4BCD-B54C-2B40D73781F8}" type="pres">
      <dgm:prSet presAssocID="{78BE450A-8689-4854-805A-2804C4BBE550}" presName="sibTrans" presStyleLbl="sibTrans2D1" presStyleIdx="0" presStyleCnt="2"/>
      <dgm:spPr/>
    </dgm:pt>
    <dgm:pt modelId="{5D83A85C-30E3-4BFB-B244-5AEA79A135C4}" type="pres">
      <dgm:prSet presAssocID="{78BE450A-8689-4854-805A-2804C4BBE550}" presName="spacerR" presStyleCnt="0"/>
      <dgm:spPr/>
    </dgm:pt>
    <dgm:pt modelId="{E707943A-F88E-4CBA-9E00-174E5F9ED1C7}" type="pres">
      <dgm:prSet presAssocID="{A3156A98-C0E0-447B-894E-2093A19E26A3}" presName="node" presStyleLbl="node1" presStyleIdx="1" presStyleCnt="3" custScaleX="108270" custScaleY="106345">
        <dgm:presLayoutVars>
          <dgm:bulletEnabled val="1"/>
        </dgm:presLayoutVars>
      </dgm:prSet>
      <dgm:spPr/>
    </dgm:pt>
    <dgm:pt modelId="{AE4DED5E-A02C-4B4D-A3CF-275AC07F0BEE}" type="pres">
      <dgm:prSet presAssocID="{0D5F029E-CD70-488A-9D81-7F2BFD82F6ED}" presName="spacerL" presStyleCnt="0"/>
      <dgm:spPr/>
    </dgm:pt>
    <dgm:pt modelId="{8FD676BB-27F0-44A1-8B89-A96A708F122B}" type="pres">
      <dgm:prSet presAssocID="{0D5F029E-CD70-488A-9D81-7F2BFD82F6ED}" presName="sibTrans" presStyleLbl="sibTrans2D1" presStyleIdx="1" presStyleCnt="2"/>
      <dgm:spPr/>
    </dgm:pt>
    <dgm:pt modelId="{B81FDBBC-DCF7-4012-8C05-3F9CCA724CE6}" type="pres">
      <dgm:prSet presAssocID="{0D5F029E-CD70-488A-9D81-7F2BFD82F6ED}" presName="spacerR" presStyleCnt="0"/>
      <dgm:spPr/>
    </dgm:pt>
    <dgm:pt modelId="{1898D4F3-DACD-4A40-9A5E-288444328661}" type="pres">
      <dgm:prSet presAssocID="{0B410BA8-E740-4E90-812B-DEBA10148ABE}" presName="node" presStyleLbl="node1" presStyleIdx="2" presStyleCnt="3" custScaleX="110776" custScaleY="108270">
        <dgm:presLayoutVars>
          <dgm:bulletEnabled val="1"/>
        </dgm:presLayoutVars>
      </dgm:prSet>
      <dgm:spPr/>
    </dgm:pt>
  </dgm:ptLst>
  <dgm:cxnLst>
    <dgm:cxn modelId="{B3E0AD17-C6FB-4203-BA0A-C5F91E919BF4}" srcId="{8CB9025E-45F9-4E80-9B93-E2E398118DCA}" destId="{A3156A98-C0E0-447B-894E-2093A19E26A3}" srcOrd="1" destOrd="0" parTransId="{89E7DF40-5EB2-449F-9997-9B99F14B53A2}" sibTransId="{0D5F029E-CD70-488A-9D81-7F2BFD82F6ED}"/>
    <dgm:cxn modelId="{30F0BF71-595E-428A-9A99-D44A0BFE3213}" srcId="{8CB9025E-45F9-4E80-9B93-E2E398118DCA}" destId="{F0B3F46E-DA10-4916-9E1A-466DB74A5007}" srcOrd="0" destOrd="0" parTransId="{D72CEF66-F9E4-4AE2-903C-D69F4E72849A}" sibTransId="{78BE450A-8689-4854-805A-2804C4BBE550}"/>
    <dgm:cxn modelId="{6628CF7C-7E92-458C-9D6E-FA9F90148910}" type="presOf" srcId="{8CB9025E-45F9-4E80-9B93-E2E398118DCA}" destId="{153D6121-C075-454B-AA74-68FB12674E78}" srcOrd="0" destOrd="0" presId="urn:microsoft.com/office/officeart/2005/8/layout/equation1"/>
    <dgm:cxn modelId="{685D127F-730D-47DD-997D-473D8F143D9F}" type="presOf" srcId="{78BE450A-8689-4854-805A-2804C4BBE550}" destId="{8A6E6C7F-3E2E-4BCD-B54C-2B40D73781F8}" srcOrd="0" destOrd="0" presId="urn:microsoft.com/office/officeart/2005/8/layout/equation1"/>
    <dgm:cxn modelId="{2FE3268E-D228-47DB-847D-878EE2F8577B}" type="presOf" srcId="{0B410BA8-E740-4E90-812B-DEBA10148ABE}" destId="{1898D4F3-DACD-4A40-9A5E-288444328661}" srcOrd="0" destOrd="0" presId="urn:microsoft.com/office/officeart/2005/8/layout/equation1"/>
    <dgm:cxn modelId="{6BC5ADC7-DA88-40A1-8F34-A3F7D4866F94}" type="presOf" srcId="{0D5F029E-CD70-488A-9D81-7F2BFD82F6ED}" destId="{8FD676BB-27F0-44A1-8B89-A96A708F122B}" srcOrd="0" destOrd="0" presId="urn:microsoft.com/office/officeart/2005/8/layout/equation1"/>
    <dgm:cxn modelId="{7ACB71D4-8BDB-45E2-9758-63C8734555A0}" type="presOf" srcId="{A3156A98-C0E0-447B-894E-2093A19E26A3}" destId="{E707943A-F88E-4CBA-9E00-174E5F9ED1C7}" srcOrd="0" destOrd="0" presId="urn:microsoft.com/office/officeart/2005/8/layout/equation1"/>
    <dgm:cxn modelId="{3F4181E0-5EF2-4B59-8892-2CED73FAE02E}" srcId="{8CB9025E-45F9-4E80-9B93-E2E398118DCA}" destId="{0B410BA8-E740-4E90-812B-DEBA10148ABE}" srcOrd="2" destOrd="0" parTransId="{FB3A51F1-5075-4E29-934B-92A09585D130}" sibTransId="{75D4E334-7537-47DE-B262-10CD66F99BA3}"/>
    <dgm:cxn modelId="{64E372F9-7B8E-49BB-B946-1F43B1A8F30F}" type="presOf" srcId="{F0B3F46E-DA10-4916-9E1A-466DB74A5007}" destId="{11B0644A-2D45-4C52-876E-163C0D84B37F}" srcOrd="0" destOrd="0" presId="urn:microsoft.com/office/officeart/2005/8/layout/equation1"/>
    <dgm:cxn modelId="{A399A22E-2957-4573-8772-C27272E3D728}" type="presParOf" srcId="{153D6121-C075-454B-AA74-68FB12674E78}" destId="{11B0644A-2D45-4C52-876E-163C0D84B37F}" srcOrd="0" destOrd="0" presId="urn:microsoft.com/office/officeart/2005/8/layout/equation1"/>
    <dgm:cxn modelId="{41962265-A034-48FA-9704-2241E2CE6566}" type="presParOf" srcId="{153D6121-C075-454B-AA74-68FB12674E78}" destId="{3FDCA57A-0FC0-4E29-8FDD-0F8481B2E3DF}" srcOrd="1" destOrd="0" presId="urn:microsoft.com/office/officeart/2005/8/layout/equation1"/>
    <dgm:cxn modelId="{0C7C592C-8E18-4FE7-996F-57DF9B0AEF08}" type="presParOf" srcId="{153D6121-C075-454B-AA74-68FB12674E78}" destId="{8A6E6C7F-3E2E-4BCD-B54C-2B40D73781F8}" srcOrd="2" destOrd="0" presId="urn:microsoft.com/office/officeart/2005/8/layout/equation1"/>
    <dgm:cxn modelId="{92034C6A-AAEE-401D-9029-4733F5285D06}" type="presParOf" srcId="{153D6121-C075-454B-AA74-68FB12674E78}" destId="{5D83A85C-30E3-4BFB-B244-5AEA79A135C4}" srcOrd="3" destOrd="0" presId="urn:microsoft.com/office/officeart/2005/8/layout/equation1"/>
    <dgm:cxn modelId="{BDD93708-C8B2-4D03-A566-B07B479A33F1}" type="presParOf" srcId="{153D6121-C075-454B-AA74-68FB12674E78}" destId="{E707943A-F88E-4CBA-9E00-174E5F9ED1C7}" srcOrd="4" destOrd="0" presId="urn:microsoft.com/office/officeart/2005/8/layout/equation1"/>
    <dgm:cxn modelId="{18F60CD4-AA5E-4B4D-9F7F-96407C24BB84}" type="presParOf" srcId="{153D6121-C075-454B-AA74-68FB12674E78}" destId="{AE4DED5E-A02C-4B4D-A3CF-275AC07F0BEE}" srcOrd="5" destOrd="0" presId="urn:microsoft.com/office/officeart/2005/8/layout/equation1"/>
    <dgm:cxn modelId="{0CC0918B-E5E1-44C2-850E-4B49C91E1FED}" type="presParOf" srcId="{153D6121-C075-454B-AA74-68FB12674E78}" destId="{8FD676BB-27F0-44A1-8B89-A96A708F122B}" srcOrd="6" destOrd="0" presId="urn:microsoft.com/office/officeart/2005/8/layout/equation1"/>
    <dgm:cxn modelId="{446CF355-B3D4-4FC4-A56C-35B3C9839070}" type="presParOf" srcId="{153D6121-C075-454B-AA74-68FB12674E78}" destId="{B81FDBBC-DCF7-4012-8C05-3F9CCA724CE6}" srcOrd="7" destOrd="0" presId="urn:microsoft.com/office/officeart/2005/8/layout/equation1"/>
    <dgm:cxn modelId="{46F6A48B-00CC-447D-AE07-739DAC42D7DF}" type="presParOf" srcId="{153D6121-C075-454B-AA74-68FB12674E78}" destId="{1898D4F3-DACD-4A40-9A5E-288444328661}"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16DA35F5-6D61-4331-80D7-E8F8BAA3A227}">
      <dgm:prSet phldrT="[Text]" custT="1"/>
      <dgm:spPr>
        <a:solidFill>
          <a:srgbClr val="38905C"/>
        </a:solidFill>
      </dgm:spPr>
      <dgm:t>
        <a:bodyPr/>
        <a:lstStyle/>
        <a:p>
          <a:r>
            <a:rPr lang="en-US" sz="1500" b="0" dirty="0"/>
            <a:t>1. </a:t>
          </a:r>
        </a:p>
        <a:p>
          <a:r>
            <a:rPr lang="en-US" sz="1500" b="0" dirty="0"/>
            <a:t>Collect/ Track Info on Participant Activity</a:t>
          </a:r>
        </a:p>
      </dgm:t>
    </dgm:pt>
    <dgm:pt modelId="{C2DCD8FC-D052-49A6-8698-A8609DFAF279}" type="parTrans" cxnId="{0E6A615E-BBAE-46AA-BF24-A8CA2271A01C}">
      <dgm:prSet/>
      <dgm:spPr/>
      <dgm:t>
        <a:bodyPr/>
        <a:lstStyle/>
        <a:p>
          <a:endParaRPr lang="en-US" sz="1600" b="0"/>
        </a:p>
      </dgm:t>
    </dgm:pt>
    <dgm:pt modelId="{95EE33F1-406E-43FC-887F-E9C93057025B}" type="sibTrans" cxnId="{0E6A615E-BBAE-46AA-BF24-A8CA2271A01C}">
      <dgm:prSet/>
      <dgm:spPr/>
      <dgm:t>
        <a:bodyPr/>
        <a:lstStyle/>
        <a:p>
          <a:endParaRPr lang="en-US" sz="1600" b="0"/>
        </a:p>
      </dgm:t>
    </dgm:pt>
    <dgm:pt modelId="{BA611A18-8D30-4BD2-8A3C-7B8F71C6EA8D}">
      <dgm:prSet custT="1"/>
      <dgm:spPr>
        <a:solidFill>
          <a:srgbClr val="38905C"/>
        </a:solidFill>
      </dgm:spPr>
      <dgm:t>
        <a:bodyPr/>
        <a:lstStyle/>
        <a:p>
          <a:r>
            <a:rPr lang="en-US" sz="1600" b="0" dirty="0"/>
            <a:t>2. </a:t>
          </a:r>
        </a:p>
        <a:p>
          <a:r>
            <a:rPr lang="en-US" sz="1600" b="0" dirty="0"/>
            <a:t>Report Participant Activity</a:t>
          </a:r>
        </a:p>
      </dgm:t>
    </dgm:pt>
    <dgm:pt modelId="{0B69E8A8-E27C-4ED2-9426-B61FD03F7039}" type="parTrans" cxnId="{9BD736C9-9C7A-4C38-93D2-8680BC7630D2}">
      <dgm:prSet/>
      <dgm:spPr/>
      <dgm:t>
        <a:bodyPr/>
        <a:lstStyle/>
        <a:p>
          <a:endParaRPr lang="en-US" sz="1600" b="0"/>
        </a:p>
      </dgm:t>
    </dgm:pt>
    <dgm:pt modelId="{B31347F4-8DA4-4E36-A13A-E346F768BFFC}" type="sibTrans" cxnId="{9BD736C9-9C7A-4C38-93D2-8680BC7630D2}">
      <dgm:prSet/>
      <dgm:spPr/>
      <dgm:t>
        <a:bodyPr/>
        <a:lstStyle/>
        <a:p>
          <a:endParaRPr lang="en-US" sz="1600" b="0"/>
        </a:p>
      </dgm:t>
    </dgm:pt>
    <dgm:pt modelId="{2CDE0618-7ED3-4FCA-8F00-6EC8E53D4100}">
      <dgm:prSet custT="1"/>
      <dgm:spPr>
        <a:solidFill>
          <a:schemeClr val="accent2"/>
        </a:solidFill>
      </dgm:spPr>
      <dgm:t>
        <a:bodyPr/>
        <a:lstStyle/>
        <a:p>
          <a:r>
            <a:rPr lang="en-US" sz="1600" b="0" dirty="0"/>
            <a:t>3. </a:t>
          </a:r>
        </a:p>
        <a:p>
          <a:r>
            <a:rPr lang="en-US" sz="1600" b="0" dirty="0"/>
            <a:t>Review Report Output</a:t>
          </a:r>
        </a:p>
      </dgm:t>
    </dgm:pt>
    <dgm:pt modelId="{79A7E046-5E38-47D8-A299-C71ACBC77266}" type="parTrans" cxnId="{EE68AE5E-294B-4E21-9075-402B566DE303}">
      <dgm:prSet/>
      <dgm:spPr/>
      <dgm:t>
        <a:bodyPr/>
        <a:lstStyle/>
        <a:p>
          <a:endParaRPr lang="en-US" sz="1600" b="0"/>
        </a:p>
      </dgm:t>
    </dgm:pt>
    <dgm:pt modelId="{3DCB77EE-4526-4461-A58A-52462FD9FA7F}" type="sibTrans" cxnId="{EE68AE5E-294B-4E21-9075-402B566DE303}">
      <dgm:prSet/>
      <dgm:spPr/>
      <dgm:t>
        <a:bodyPr/>
        <a:lstStyle/>
        <a:p>
          <a:endParaRPr lang="en-US" sz="1600" b="0"/>
        </a:p>
      </dgm:t>
    </dgm:pt>
    <dgm:pt modelId="{1DA33CAC-340E-450E-A963-5CD8B29E53EC}">
      <dgm:prSet custT="1"/>
      <dgm:spPr>
        <a:solidFill>
          <a:schemeClr val="accent2"/>
        </a:solidFill>
      </dgm:spPr>
      <dgm:t>
        <a:bodyPr/>
        <a:lstStyle/>
        <a:p>
          <a:r>
            <a:rPr lang="en-US" sz="1600" b="0" dirty="0"/>
            <a:t>4. </a:t>
          </a:r>
        </a:p>
        <a:p>
          <a:r>
            <a:rPr lang="en-US" sz="1600" b="0" dirty="0"/>
            <a:t>Make Report Corrections</a:t>
          </a:r>
        </a:p>
      </dgm:t>
    </dgm:pt>
    <dgm:pt modelId="{15462F36-32BA-45FC-8F85-553A38BD49A0}" type="parTrans" cxnId="{AE227776-CFF9-4737-BFC3-4B2C5E2CD7D4}">
      <dgm:prSet/>
      <dgm:spPr/>
      <dgm:t>
        <a:bodyPr/>
        <a:lstStyle/>
        <a:p>
          <a:endParaRPr lang="en-US" sz="1600" b="0"/>
        </a:p>
      </dgm:t>
    </dgm:pt>
    <dgm:pt modelId="{12293C33-11D6-48E4-9C5B-30D84F4B8696}" type="sibTrans" cxnId="{AE227776-CFF9-4737-BFC3-4B2C5E2CD7D4}">
      <dgm:prSet/>
      <dgm:spPr/>
      <dgm:t>
        <a:bodyPr/>
        <a:lstStyle/>
        <a:p>
          <a:endParaRPr lang="en-US" sz="1600" b="0"/>
        </a:p>
      </dgm:t>
    </dgm:pt>
    <dgm:pt modelId="{D3B4381F-83C4-4842-855F-773AE8403CCB}">
      <dgm:prSet custT="1"/>
      <dgm:spPr>
        <a:solidFill>
          <a:schemeClr val="accent2"/>
        </a:solidFill>
      </dgm:spPr>
      <dgm:t>
        <a:bodyPr/>
        <a:lstStyle/>
        <a:p>
          <a:r>
            <a:rPr lang="en-US" sz="1600" b="0" dirty="0"/>
            <a:t>5. </a:t>
          </a:r>
        </a:p>
        <a:p>
          <a:r>
            <a:rPr lang="en-US" sz="1600" b="0" dirty="0"/>
            <a:t>Analyze Program Impact</a:t>
          </a:r>
        </a:p>
      </dgm:t>
    </dgm:pt>
    <dgm:pt modelId="{05787EAE-5939-4B01-B799-FDE365AF722B}" type="parTrans" cxnId="{6C789F4F-4835-4031-9B14-16E5DDBE117A}">
      <dgm:prSet/>
      <dgm:spPr/>
      <dgm:t>
        <a:bodyPr/>
        <a:lstStyle/>
        <a:p>
          <a:endParaRPr lang="en-US" sz="1600" b="0"/>
        </a:p>
      </dgm:t>
    </dgm:pt>
    <dgm:pt modelId="{9DFC34D1-B9E1-46AA-8310-93F46FE08B18}" type="sibTrans" cxnId="{6C789F4F-4835-4031-9B14-16E5DDBE117A}">
      <dgm:prSet/>
      <dgm:spPr/>
      <dgm:t>
        <a:bodyPr/>
        <a:lstStyle/>
        <a:p>
          <a:endParaRPr lang="en-US" sz="1600" b="0"/>
        </a:p>
      </dgm:t>
    </dgm:pt>
    <dgm:pt modelId="{7CFE1FEE-2736-4CA9-8360-F87B36BE0C28}">
      <dgm:prSet custT="1"/>
      <dgm:spPr>
        <a:solidFill>
          <a:schemeClr val="accent2"/>
        </a:solidFill>
      </dgm:spPr>
      <dgm:t>
        <a:bodyPr/>
        <a:lstStyle/>
        <a:p>
          <a:r>
            <a:rPr lang="en-US" sz="1600" b="0" dirty="0"/>
            <a:t>6. </a:t>
          </a:r>
        </a:p>
        <a:p>
          <a:r>
            <a:rPr lang="en-US" sz="1600" b="0" dirty="0"/>
            <a:t>Make Program Adjustments</a:t>
          </a:r>
        </a:p>
      </dgm:t>
    </dgm:pt>
    <dgm:pt modelId="{24CD3283-DD7C-4F6D-990E-059D9266670D}" type="parTrans" cxnId="{48A6760C-05AA-490C-B30A-E3BC5187C259}">
      <dgm:prSet/>
      <dgm:spPr/>
      <dgm:t>
        <a:bodyPr/>
        <a:lstStyle/>
        <a:p>
          <a:endParaRPr lang="en-US" sz="1600" b="0"/>
        </a:p>
      </dgm:t>
    </dgm:pt>
    <dgm:pt modelId="{22949600-09A9-4B81-BCA6-5D88ED82F96F}" type="sibTrans" cxnId="{48A6760C-05AA-490C-B30A-E3BC5187C259}">
      <dgm:prSet/>
      <dgm:spPr/>
      <dgm:t>
        <a:bodyPr/>
        <a:lstStyle/>
        <a:p>
          <a:endParaRPr lang="en-US" sz="1600" b="0"/>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2DE039-C918-4AAB-A0E9-63F2D8ED27E2}"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en-US"/>
        </a:p>
      </dgm:t>
    </dgm:pt>
    <dgm:pt modelId="{1BDE8AE3-238D-4F19-BE18-695F5A70B7A5}">
      <dgm:prSet phldrT="[Text]" custT="1"/>
      <dgm:spPr/>
      <dgm:t>
        <a:bodyPr/>
        <a:lstStyle/>
        <a:p>
          <a:r>
            <a:rPr lang="en-US" sz="3600" b="0" dirty="0"/>
            <a:t>Data Assessment:  </a:t>
          </a:r>
          <a:br>
            <a:rPr lang="en-US" sz="3600" b="0" dirty="0"/>
          </a:br>
          <a:r>
            <a:rPr lang="en-US" sz="3600" b="0" dirty="0"/>
            <a:t>Review and Correct</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09822ECB-4BDA-4447-958A-650EF21A0160}" type="parTrans" cxnId="{56C70906-114A-472B-BB87-17BDB34BC62B}">
      <dgm:prSet/>
      <dgm:spPr/>
      <dgm:t>
        <a:bodyPr/>
        <a:lstStyle/>
        <a:p>
          <a:endParaRPr lang="en-US"/>
        </a:p>
      </dgm:t>
    </dgm:pt>
    <dgm:pt modelId="{658C358C-A843-44D5-B18A-A1EC87E39A00}" type="sibTrans" cxnId="{56C70906-114A-472B-BB87-17BDB34BC62B}">
      <dgm:prSet/>
      <dgm:spPr/>
      <dgm:t>
        <a:bodyPr/>
        <a:lstStyle/>
        <a:p>
          <a:endParaRPr lang="en-US"/>
        </a:p>
      </dgm:t>
    </dgm:pt>
    <dgm:pt modelId="{6450AF37-C659-494F-A4B9-429A7780E8BA}">
      <dgm:prSet phldrT="[Text]"/>
      <dgm:spPr/>
      <dgm:t>
        <a:bodyPr/>
        <a:lstStyle/>
        <a:p>
          <a:r>
            <a:rPr lang="en-US" dirty="0"/>
            <a:t>Understand how to interpret outcomes</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B73C26C9-9CA4-4185-8F3D-611D7130EDBA}" type="parTrans" cxnId="{9F25007E-E856-4135-80A6-6A0F37E44BB5}">
      <dgm:prSet/>
      <dgm:spPr/>
      <dgm:t>
        <a:bodyPr/>
        <a:lstStyle/>
        <a:p>
          <a:endParaRPr lang="en-US"/>
        </a:p>
      </dgm:t>
    </dgm:pt>
    <dgm:pt modelId="{E5C4FF14-32AA-4C61-A310-B2409558A047}" type="sibTrans" cxnId="{9F25007E-E856-4135-80A6-6A0F37E44BB5}">
      <dgm:prSet/>
      <dgm:spPr/>
      <dgm:t>
        <a:bodyPr/>
        <a:lstStyle/>
        <a:p>
          <a:endParaRPr lang="en-US"/>
        </a:p>
      </dgm:t>
    </dgm:pt>
    <dgm:pt modelId="{D85176DC-52E9-4D05-A85C-AA9717F9886D}">
      <dgm:prSet phldrT="[Text]"/>
      <dgm:spPr/>
      <dgm:t>
        <a:bodyPr/>
        <a:lstStyle/>
        <a:p>
          <a:r>
            <a:rPr lang="en-US" dirty="0"/>
            <a:t>Know which data from your data file generate outcomes</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9A036508-E4D1-40FF-A0CE-BACEDC46B360}" type="parTrans" cxnId="{7C28369F-9740-47ED-B94B-CF445FD583F7}">
      <dgm:prSet/>
      <dgm:spPr/>
      <dgm:t>
        <a:bodyPr/>
        <a:lstStyle/>
        <a:p>
          <a:endParaRPr lang="en-US"/>
        </a:p>
      </dgm:t>
    </dgm:pt>
    <dgm:pt modelId="{1FF243A7-F410-4A38-8C74-F0EFE49638CE}" type="sibTrans" cxnId="{7C28369F-9740-47ED-B94B-CF445FD583F7}">
      <dgm:prSet/>
      <dgm:spPr/>
      <dgm:t>
        <a:bodyPr/>
        <a:lstStyle/>
        <a:p>
          <a:endParaRPr lang="en-US"/>
        </a:p>
      </dgm:t>
    </dgm:pt>
    <dgm:pt modelId="{68A63F31-BBD3-43A6-8CE0-8E7E32735F5B}">
      <dgm:prSet phldrT="[Text]" custT="1"/>
      <dgm:spPr/>
      <dgm:t>
        <a:bodyPr/>
        <a:lstStyle/>
        <a:p>
          <a:r>
            <a:rPr lang="en-US" sz="3600" dirty="0"/>
            <a:t>Program Assessment: Analyze</a:t>
          </a:r>
          <a:r>
            <a:rPr lang="en-US" sz="3600" baseline="0" dirty="0"/>
            <a:t> and Adjust</a:t>
          </a:r>
          <a:endParaRPr lang="en-US" sz="3600" dirty="0"/>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73696B20-88CA-4C87-8649-A9999F97EA3C}" type="parTrans" cxnId="{ADE3D516-61BA-431D-90CF-B121C1CA5B77}">
      <dgm:prSet/>
      <dgm:spPr/>
      <dgm:t>
        <a:bodyPr/>
        <a:lstStyle/>
        <a:p>
          <a:endParaRPr lang="en-US"/>
        </a:p>
      </dgm:t>
    </dgm:pt>
    <dgm:pt modelId="{6F4AFE9D-6988-4605-8A4E-6BE15ED4AB24}" type="sibTrans" cxnId="{ADE3D516-61BA-431D-90CF-B121C1CA5B77}">
      <dgm:prSet/>
      <dgm:spPr/>
      <dgm:t>
        <a:bodyPr/>
        <a:lstStyle/>
        <a:p>
          <a:endParaRPr lang="en-US"/>
        </a:p>
      </dgm:t>
    </dgm:pt>
    <dgm:pt modelId="{29C55892-52A2-49F4-8AEF-122C221A1B2C}">
      <dgm:prSet phldrT="[Text]"/>
      <dgm:spPr/>
      <dgm:t>
        <a:bodyPr/>
        <a:lstStyle/>
        <a:p>
          <a:r>
            <a:rPr lang="en-US" dirty="0"/>
            <a:t>Memorize targets</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701E14B9-28E2-4462-9F95-A3E294213C13}" type="parTrans" cxnId="{A1F534EB-1F8A-4756-87F6-CF5B99B73FD2}">
      <dgm:prSet/>
      <dgm:spPr/>
      <dgm:t>
        <a:bodyPr/>
        <a:lstStyle/>
        <a:p>
          <a:endParaRPr lang="en-US"/>
        </a:p>
      </dgm:t>
    </dgm:pt>
    <dgm:pt modelId="{00FC2E01-6266-4E37-9C47-3423CD08887E}" type="sibTrans" cxnId="{A1F534EB-1F8A-4756-87F6-CF5B99B73FD2}">
      <dgm:prSet/>
      <dgm:spPr/>
      <dgm:t>
        <a:bodyPr/>
        <a:lstStyle/>
        <a:p>
          <a:endParaRPr lang="en-US"/>
        </a:p>
      </dgm:t>
    </dgm:pt>
    <dgm:pt modelId="{4F92D7CD-6B24-488C-9BB8-87A9719F4F6F}">
      <dgm:prSet phldrT="[Text]"/>
      <dgm:spPr/>
      <dgm:t>
        <a:bodyPr/>
        <a:lstStyle/>
        <a:p>
          <a:r>
            <a:rPr lang="en-US" dirty="0"/>
            <a:t>Build target progress review into meetings</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DFBA0A72-2C0B-4427-870C-754D2B945FCF}" type="parTrans" cxnId="{F349CCCB-DBC1-47CF-AAC7-AD779973374D}">
      <dgm:prSet/>
      <dgm:spPr/>
      <dgm:t>
        <a:bodyPr/>
        <a:lstStyle/>
        <a:p>
          <a:endParaRPr lang="en-US"/>
        </a:p>
      </dgm:t>
    </dgm:pt>
    <dgm:pt modelId="{A440D537-8309-4C07-B0B1-807AA1AEDA55}" type="sibTrans" cxnId="{F349CCCB-DBC1-47CF-AAC7-AD779973374D}">
      <dgm:prSet/>
      <dgm:spPr/>
      <dgm:t>
        <a:bodyPr/>
        <a:lstStyle/>
        <a:p>
          <a:endParaRPr lang="en-US"/>
        </a:p>
      </dgm:t>
    </dgm:pt>
    <dgm:pt modelId="{5D05931B-D64B-417B-A30F-EA79B73FADC5}">
      <dgm:prSet/>
      <dgm:spPr/>
      <dgm:t>
        <a:bodyPr/>
        <a:lstStyle/>
        <a:p>
          <a:r>
            <a:rPr lang="en-US" dirty="0"/>
            <a:t>Compare gaps achievement with participant lifecycle stages</a:t>
          </a:r>
        </a:p>
      </dgm:t>
      <dgm:extLst>
        <a:ext uri="{E40237B7-FDA0-4F09-8148-C483321AD2D9}">
          <dgm14:cNvPr xmlns:dgm14="http://schemas.microsoft.com/office/drawing/2010/diagram" id="0" name="" descr="Diagram showing how to assess accuracy and effectiveness through data and program assessment:&#10;Data Assessment:  &#10;Review and Correct&#10; Understand how to interpret outcomes&#10; Know which data from your data file generate outcomes&#10;Program Assessment: Analyze and Adjust&#10; Memorize targets&#10; Build target progress review into meetings&#10; Compare gaps achievement with participant lifecycle stages&#10;"/>
        </a:ext>
      </dgm:extLst>
    </dgm:pt>
    <dgm:pt modelId="{D1CB3C1F-013B-413E-8DDB-751A93E1FFCA}" type="parTrans" cxnId="{AAB4E0E8-EC39-4DF9-A645-ADA5DE5D2A5D}">
      <dgm:prSet/>
      <dgm:spPr/>
      <dgm:t>
        <a:bodyPr/>
        <a:lstStyle/>
        <a:p>
          <a:endParaRPr lang="en-US"/>
        </a:p>
      </dgm:t>
    </dgm:pt>
    <dgm:pt modelId="{A6FB6E35-2F35-4565-8558-EBCAA20FF998}" type="sibTrans" cxnId="{AAB4E0E8-EC39-4DF9-A645-ADA5DE5D2A5D}">
      <dgm:prSet/>
      <dgm:spPr/>
      <dgm:t>
        <a:bodyPr/>
        <a:lstStyle/>
        <a:p>
          <a:endParaRPr lang="en-US"/>
        </a:p>
      </dgm:t>
    </dgm:pt>
    <dgm:pt modelId="{6E02327D-DACB-4940-8F7E-946B8463F759}" type="pres">
      <dgm:prSet presAssocID="{C62DE039-C918-4AAB-A0E9-63F2D8ED27E2}" presName="theList" presStyleCnt="0">
        <dgm:presLayoutVars>
          <dgm:dir/>
          <dgm:animLvl val="lvl"/>
          <dgm:resizeHandles val="exact"/>
        </dgm:presLayoutVars>
      </dgm:prSet>
      <dgm:spPr/>
    </dgm:pt>
    <dgm:pt modelId="{C1CE9872-5EE6-43CA-A74C-540D6A77BA85}" type="pres">
      <dgm:prSet presAssocID="{1BDE8AE3-238D-4F19-BE18-695F5A70B7A5}" presName="compNode" presStyleCnt="0"/>
      <dgm:spPr/>
    </dgm:pt>
    <dgm:pt modelId="{C90904A3-5B8C-4C1E-98E2-183399408DBB}" type="pres">
      <dgm:prSet presAssocID="{1BDE8AE3-238D-4F19-BE18-695F5A70B7A5}" presName="aNode" presStyleLbl="bgShp" presStyleIdx="0" presStyleCnt="2" custLinFactNeighborX="1983" custLinFactNeighborY="0"/>
      <dgm:spPr/>
    </dgm:pt>
    <dgm:pt modelId="{5665FE05-9BAE-4788-AC9A-3476AA13274E}" type="pres">
      <dgm:prSet presAssocID="{1BDE8AE3-238D-4F19-BE18-695F5A70B7A5}" presName="textNode" presStyleLbl="bgShp" presStyleIdx="0" presStyleCnt="2"/>
      <dgm:spPr/>
    </dgm:pt>
    <dgm:pt modelId="{BEEB5385-75BA-4CF3-9221-C8BA3A3C797A}" type="pres">
      <dgm:prSet presAssocID="{1BDE8AE3-238D-4F19-BE18-695F5A70B7A5}" presName="compChildNode" presStyleCnt="0"/>
      <dgm:spPr/>
    </dgm:pt>
    <dgm:pt modelId="{8C894BFC-1C41-4131-B2E3-C0C815402662}" type="pres">
      <dgm:prSet presAssocID="{1BDE8AE3-238D-4F19-BE18-695F5A70B7A5}" presName="theInnerList" presStyleCnt="0"/>
      <dgm:spPr/>
    </dgm:pt>
    <dgm:pt modelId="{47156BA0-B2B0-4A4B-8559-3F4808D2A62D}" type="pres">
      <dgm:prSet presAssocID="{6450AF37-C659-494F-A4B9-429A7780E8BA}" presName="childNode" presStyleLbl="node1" presStyleIdx="0" presStyleCnt="5">
        <dgm:presLayoutVars>
          <dgm:bulletEnabled val="1"/>
        </dgm:presLayoutVars>
      </dgm:prSet>
      <dgm:spPr/>
    </dgm:pt>
    <dgm:pt modelId="{37869338-CADD-4B4E-8367-9A02220FE699}" type="pres">
      <dgm:prSet presAssocID="{6450AF37-C659-494F-A4B9-429A7780E8BA}" presName="aSpace2" presStyleCnt="0"/>
      <dgm:spPr/>
    </dgm:pt>
    <dgm:pt modelId="{8DCC7E96-0468-4F8D-BA92-3FA73566546F}" type="pres">
      <dgm:prSet presAssocID="{D85176DC-52E9-4D05-A85C-AA9717F9886D}" presName="childNode" presStyleLbl="node1" presStyleIdx="1" presStyleCnt="5">
        <dgm:presLayoutVars>
          <dgm:bulletEnabled val="1"/>
        </dgm:presLayoutVars>
      </dgm:prSet>
      <dgm:spPr/>
    </dgm:pt>
    <dgm:pt modelId="{C53C2C3B-550E-4E36-BA93-6280108B82DF}" type="pres">
      <dgm:prSet presAssocID="{1BDE8AE3-238D-4F19-BE18-695F5A70B7A5}" presName="aSpace" presStyleCnt="0"/>
      <dgm:spPr/>
    </dgm:pt>
    <dgm:pt modelId="{14C48C3A-B173-4BEC-8302-F75A37659F1E}" type="pres">
      <dgm:prSet presAssocID="{68A63F31-BBD3-43A6-8CE0-8E7E32735F5B}" presName="compNode" presStyleCnt="0"/>
      <dgm:spPr/>
    </dgm:pt>
    <dgm:pt modelId="{5DE1F0FD-C148-42B0-8144-CBCF054B778F}" type="pres">
      <dgm:prSet presAssocID="{68A63F31-BBD3-43A6-8CE0-8E7E32735F5B}" presName="aNode" presStyleLbl="bgShp" presStyleIdx="1" presStyleCnt="2" custLinFactNeighborX="104" custLinFactNeighborY="776"/>
      <dgm:spPr/>
    </dgm:pt>
    <dgm:pt modelId="{91DD78A4-4C39-40B5-B869-BF73669D09B6}" type="pres">
      <dgm:prSet presAssocID="{68A63F31-BBD3-43A6-8CE0-8E7E32735F5B}" presName="textNode" presStyleLbl="bgShp" presStyleIdx="1" presStyleCnt="2"/>
      <dgm:spPr/>
    </dgm:pt>
    <dgm:pt modelId="{8ABF3167-98BA-4278-8B28-84D8D887ABA5}" type="pres">
      <dgm:prSet presAssocID="{68A63F31-BBD3-43A6-8CE0-8E7E32735F5B}" presName="compChildNode" presStyleCnt="0"/>
      <dgm:spPr/>
    </dgm:pt>
    <dgm:pt modelId="{6D249D9D-9AF8-4297-9A10-261CE3A6D344}" type="pres">
      <dgm:prSet presAssocID="{68A63F31-BBD3-43A6-8CE0-8E7E32735F5B}" presName="theInnerList" presStyleCnt="0"/>
      <dgm:spPr/>
    </dgm:pt>
    <dgm:pt modelId="{6D5DC22D-EA72-43CF-8745-471914E8281D}" type="pres">
      <dgm:prSet presAssocID="{29C55892-52A2-49F4-8AEF-122C221A1B2C}" presName="childNode" presStyleLbl="node1" presStyleIdx="2" presStyleCnt="5">
        <dgm:presLayoutVars>
          <dgm:bulletEnabled val="1"/>
        </dgm:presLayoutVars>
      </dgm:prSet>
      <dgm:spPr/>
    </dgm:pt>
    <dgm:pt modelId="{5E79048D-16AF-4D52-9D46-30B145AF1174}" type="pres">
      <dgm:prSet presAssocID="{29C55892-52A2-49F4-8AEF-122C221A1B2C}" presName="aSpace2" presStyleCnt="0"/>
      <dgm:spPr/>
    </dgm:pt>
    <dgm:pt modelId="{A1920740-AC56-4154-BFC3-07C0ED4D1169}" type="pres">
      <dgm:prSet presAssocID="{4F92D7CD-6B24-488C-9BB8-87A9719F4F6F}" presName="childNode" presStyleLbl="node1" presStyleIdx="3" presStyleCnt="5">
        <dgm:presLayoutVars>
          <dgm:bulletEnabled val="1"/>
        </dgm:presLayoutVars>
      </dgm:prSet>
      <dgm:spPr/>
    </dgm:pt>
    <dgm:pt modelId="{7668CE0A-B19A-4ECA-9D90-78117E6373CD}" type="pres">
      <dgm:prSet presAssocID="{4F92D7CD-6B24-488C-9BB8-87A9719F4F6F}" presName="aSpace2" presStyleCnt="0"/>
      <dgm:spPr/>
    </dgm:pt>
    <dgm:pt modelId="{B87BDA5E-2324-4D0D-BCAB-358869DF8868}" type="pres">
      <dgm:prSet presAssocID="{5D05931B-D64B-417B-A30F-EA79B73FADC5}" presName="childNode" presStyleLbl="node1" presStyleIdx="4" presStyleCnt="5">
        <dgm:presLayoutVars>
          <dgm:bulletEnabled val="1"/>
        </dgm:presLayoutVars>
      </dgm:prSet>
      <dgm:spPr/>
    </dgm:pt>
  </dgm:ptLst>
  <dgm:cxnLst>
    <dgm:cxn modelId="{56C70906-114A-472B-BB87-17BDB34BC62B}" srcId="{C62DE039-C918-4AAB-A0E9-63F2D8ED27E2}" destId="{1BDE8AE3-238D-4F19-BE18-695F5A70B7A5}" srcOrd="0" destOrd="0" parTransId="{09822ECB-4BDA-4447-958A-650EF21A0160}" sibTransId="{658C358C-A843-44D5-B18A-A1EC87E39A00}"/>
    <dgm:cxn modelId="{ADE3D516-61BA-431D-90CF-B121C1CA5B77}" srcId="{C62DE039-C918-4AAB-A0E9-63F2D8ED27E2}" destId="{68A63F31-BBD3-43A6-8CE0-8E7E32735F5B}" srcOrd="1" destOrd="0" parTransId="{73696B20-88CA-4C87-8649-A9999F97EA3C}" sibTransId="{6F4AFE9D-6988-4605-8A4E-6BE15ED4AB24}"/>
    <dgm:cxn modelId="{D2C94B48-720D-4505-873E-92ACE1A66E63}" type="presOf" srcId="{6450AF37-C659-494F-A4B9-429A7780E8BA}" destId="{47156BA0-B2B0-4A4B-8559-3F4808D2A62D}" srcOrd="0" destOrd="0" presId="urn:microsoft.com/office/officeart/2005/8/layout/lProcess2"/>
    <dgm:cxn modelId="{28297048-455D-4BFC-8F67-06E80EE40486}" type="presOf" srcId="{4F92D7CD-6B24-488C-9BB8-87A9719F4F6F}" destId="{A1920740-AC56-4154-BFC3-07C0ED4D1169}" srcOrd="0" destOrd="0" presId="urn:microsoft.com/office/officeart/2005/8/layout/lProcess2"/>
    <dgm:cxn modelId="{DE673E52-767C-4C63-BE3A-62A89590C1BF}" type="presOf" srcId="{68A63F31-BBD3-43A6-8CE0-8E7E32735F5B}" destId="{5DE1F0FD-C148-42B0-8144-CBCF054B778F}" srcOrd="0" destOrd="0" presId="urn:microsoft.com/office/officeart/2005/8/layout/lProcess2"/>
    <dgm:cxn modelId="{4D6AF776-E21D-4B60-A7EA-96D95D42B974}" type="presOf" srcId="{1BDE8AE3-238D-4F19-BE18-695F5A70B7A5}" destId="{C90904A3-5B8C-4C1E-98E2-183399408DBB}" srcOrd="0" destOrd="0" presId="urn:microsoft.com/office/officeart/2005/8/layout/lProcess2"/>
    <dgm:cxn modelId="{9F25007E-E856-4135-80A6-6A0F37E44BB5}" srcId="{1BDE8AE3-238D-4F19-BE18-695F5A70B7A5}" destId="{6450AF37-C659-494F-A4B9-429A7780E8BA}" srcOrd="0" destOrd="0" parTransId="{B73C26C9-9CA4-4185-8F3D-611D7130EDBA}" sibTransId="{E5C4FF14-32AA-4C61-A310-B2409558A047}"/>
    <dgm:cxn modelId="{7C28369F-9740-47ED-B94B-CF445FD583F7}" srcId="{1BDE8AE3-238D-4F19-BE18-695F5A70B7A5}" destId="{D85176DC-52E9-4D05-A85C-AA9717F9886D}" srcOrd="1" destOrd="0" parTransId="{9A036508-E4D1-40FF-A0CE-BACEDC46B360}" sibTransId="{1FF243A7-F410-4A38-8C74-F0EFE49638CE}"/>
    <dgm:cxn modelId="{F375BEA2-9785-4CDB-9669-9C482C11047B}" type="presOf" srcId="{D85176DC-52E9-4D05-A85C-AA9717F9886D}" destId="{8DCC7E96-0468-4F8D-BA92-3FA73566546F}" srcOrd="0" destOrd="0" presId="urn:microsoft.com/office/officeart/2005/8/layout/lProcess2"/>
    <dgm:cxn modelId="{CFF596C9-4021-4059-A524-6567919A015D}" type="presOf" srcId="{1BDE8AE3-238D-4F19-BE18-695F5A70B7A5}" destId="{5665FE05-9BAE-4788-AC9A-3476AA13274E}" srcOrd="1" destOrd="0" presId="urn:microsoft.com/office/officeart/2005/8/layout/lProcess2"/>
    <dgm:cxn modelId="{F349CCCB-DBC1-47CF-AAC7-AD779973374D}" srcId="{68A63F31-BBD3-43A6-8CE0-8E7E32735F5B}" destId="{4F92D7CD-6B24-488C-9BB8-87A9719F4F6F}" srcOrd="1" destOrd="0" parTransId="{DFBA0A72-2C0B-4427-870C-754D2B945FCF}" sibTransId="{A440D537-8309-4C07-B0B1-807AA1AEDA55}"/>
    <dgm:cxn modelId="{ED0BB1CD-D257-4265-B077-6204E622FFED}" type="presOf" srcId="{29C55892-52A2-49F4-8AEF-122C221A1B2C}" destId="{6D5DC22D-EA72-43CF-8745-471914E8281D}" srcOrd="0" destOrd="0" presId="urn:microsoft.com/office/officeart/2005/8/layout/lProcess2"/>
    <dgm:cxn modelId="{235538D2-4F49-451E-9996-AF0F12BE3099}" type="presOf" srcId="{5D05931B-D64B-417B-A30F-EA79B73FADC5}" destId="{B87BDA5E-2324-4D0D-BCAB-358869DF8868}" srcOrd="0" destOrd="0" presId="urn:microsoft.com/office/officeart/2005/8/layout/lProcess2"/>
    <dgm:cxn modelId="{6FF98AD4-EB76-40A1-8F9B-4134DB6756AC}" type="presOf" srcId="{68A63F31-BBD3-43A6-8CE0-8E7E32735F5B}" destId="{91DD78A4-4C39-40B5-B869-BF73669D09B6}" srcOrd="1" destOrd="0" presId="urn:microsoft.com/office/officeart/2005/8/layout/lProcess2"/>
    <dgm:cxn modelId="{AAB4E0E8-EC39-4DF9-A645-ADA5DE5D2A5D}" srcId="{68A63F31-BBD3-43A6-8CE0-8E7E32735F5B}" destId="{5D05931B-D64B-417B-A30F-EA79B73FADC5}" srcOrd="2" destOrd="0" parTransId="{D1CB3C1F-013B-413E-8DDB-751A93E1FFCA}" sibTransId="{A6FB6E35-2F35-4565-8558-EBCAA20FF998}"/>
    <dgm:cxn modelId="{4F7BCBE9-6133-45DC-8624-9C4644E6EEBE}" type="presOf" srcId="{C62DE039-C918-4AAB-A0E9-63F2D8ED27E2}" destId="{6E02327D-DACB-4940-8F7E-946B8463F759}" srcOrd="0" destOrd="0" presId="urn:microsoft.com/office/officeart/2005/8/layout/lProcess2"/>
    <dgm:cxn modelId="{A1F534EB-1F8A-4756-87F6-CF5B99B73FD2}" srcId="{68A63F31-BBD3-43A6-8CE0-8E7E32735F5B}" destId="{29C55892-52A2-49F4-8AEF-122C221A1B2C}" srcOrd="0" destOrd="0" parTransId="{701E14B9-28E2-4462-9F95-A3E294213C13}" sibTransId="{00FC2E01-6266-4E37-9C47-3423CD08887E}"/>
    <dgm:cxn modelId="{9D0F0C7A-9983-42C7-A65B-09561B1DE88A}" type="presParOf" srcId="{6E02327D-DACB-4940-8F7E-946B8463F759}" destId="{C1CE9872-5EE6-43CA-A74C-540D6A77BA85}" srcOrd="0" destOrd="0" presId="urn:microsoft.com/office/officeart/2005/8/layout/lProcess2"/>
    <dgm:cxn modelId="{366336A9-C978-4176-8FDA-6257F5CA70C4}" type="presParOf" srcId="{C1CE9872-5EE6-43CA-A74C-540D6A77BA85}" destId="{C90904A3-5B8C-4C1E-98E2-183399408DBB}" srcOrd="0" destOrd="0" presId="urn:microsoft.com/office/officeart/2005/8/layout/lProcess2"/>
    <dgm:cxn modelId="{01A48090-B69A-41B0-8643-24E3CD5E554A}" type="presParOf" srcId="{C1CE9872-5EE6-43CA-A74C-540D6A77BA85}" destId="{5665FE05-9BAE-4788-AC9A-3476AA13274E}" srcOrd="1" destOrd="0" presId="urn:microsoft.com/office/officeart/2005/8/layout/lProcess2"/>
    <dgm:cxn modelId="{3772031F-C95E-4B90-8392-1F3D6F5A3E50}" type="presParOf" srcId="{C1CE9872-5EE6-43CA-A74C-540D6A77BA85}" destId="{BEEB5385-75BA-4CF3-9221-C8BA3A3C797A}" srcOrd="2" destOrd="0" presId="urn:microsoft.com/office/officeart/2005/8/layout/lProcess2"/>
    <dgm:cxn modelId="{38FA0C4D-092B-4E0D-B73D-C484CFAE5462}" type="presParOf" srcId="{BEEB5385-75BA-4CF3-9221-C8BA3A3C797A}" destId="{8C894BFC-1C41-4131-B2E3-C0C815402662}" srcOrd="0" destOrd="0" presId="urn:microsoft.com/office/officeart/2005/8/layout/lProcess2"/>
    <dgm:cxn modelId="{17080638-DAC7-43AA-81D3-C1F0A2A9C7F6}" type="presParOf" srcId="{8C894BFC-1C41-4131-B2E3-C0C815402662}" destId="{47156BA0-B2B0-4A4B-8559-3F4808D2A62D}" srcOrd="0" destOrd="0" presId="urn:microsoft.com/office/officeart/2005/8/layout/lProcess2"/>
    <dgm:cxn modelId="{F76AAC6F-D5B5-430E-9469-8F026ED46E04}" type="presParOf" srcId="{8C894BFC-1C41-4131-B2E3-C0C815402662}" destId="{37869338-CADD-4B4E-8367-9A02220FE699}" srcOrd="1" destOrd="0" presId="urn:microsoft.com/office/officeart/2005/8/layout/lProcess2"/>
    <dgm:cxn modelId="{1D4D62B6-C725-4BF3-9256-A8BC392831B4}" type="presParOf" srcId="{8C894BFC-1C41-4131-B2E3-C0C815402662}" destId="{8DCC7E96-0468-4F8D-BA92-3FA73566546F}" srcOrd="2" destOrd="0" presId="urn:microsoft.com/office/officeart/2005/8/layout/lProcess2"/>
    <dgm:cxn modelId="{AC73B4DC-582B-48FE-9EA3-9C43C832F6F3}" type="presParOf" srcId="{6E02327D-DACB-4940-8F7E-946B8463F759}" destId="{C53C2C3B-550E-4E36-BA93-6280108B82DF}" srcOrd="1" destOrd="0" presId="urn:microsoft.com/office/officeart/2005/8/layout/lProcess2"/>
    <dgm:cxn modelId="{AB8B4FEF-E3BF-4201-8799-817B2EDD9915}" type="presParOf" srcId="{6E02327D-DACB-4940-8F7E-946B8463F759}" destId="{14C48C3A-B173-4BEC-8302-F75A37659F1E}" srcOrd="2" destOrd="0" presId="urn:microsoft.com/office/officeart/2005/8/layout/lProcess2"/>
    <dgm:cxn modelId="{6005D020-D01B-4B41-8B12-FB867B3519B1}" type="presParOf" srcId="{14C48C3A-B173-4BEC-8302-F75A37659F1E}" destId="{5DE1F0FD-C148-42B0-8144-CBCF054B778F}" srcOrd="0" destOrd="0" presId="urn:microsoft.com/office/officeart/2005/8/layout/lProcess2"/>
    <dgm:cxn modelId="{37DF9FCA-903B-469F-9E79-D09F0AD73A22}" type="presParOf" srcId="{14C48C3A-B173-4BEC-8302-F75A37659F1E}" destId="{91DD78A4-4C39-40B5-B869-BF73669D09B6}" srcOrd="1" destOrd="0" presId="urn:microsoft.com/office/officeart/2005/8/layout/lProcess2"/>
    <dgm:cxn modelId="{9E7036FA-C8D6-4D45-956C-AF069063B724}" type="presParOf" srcId="{14C48C3A-B173-4BEC-8302-F75A37659F1E}" destId="{8ABF3167-98BA-4278-8B28-84D8D887ABA5}" srcOrd="2" destOrd="0" presId="urn:microsoft.com/office/officeart/2005/8/layout/lProcess2"/>
    <dgm:cxn modelId="{BB0C5427-35D2-43F0-92A5-719A06A3C806}" type="presParOf" srcId="{8ABF3167-98BA-4278-8B28-84D8D887ABA5}" destId="{6D249D9D-9AF8-4297-9A10-261CE3A6D344}" srcOrd="0" destOrd="0" presId="urn:microsoft.com/office/officeart/2005/8/layout/lProcess2"/>
    <dgm:cxn modelId="{7FA01B4C-64FB-44D0-AEC1-67E7E835853C}" type="presParOf" srcId="{6D249D9D-9AF8-4297-9A10-261CE3A6D344}" destId="{6D5DC22D-EA72-43CF-8745-471914E8281D}" srcOrd="0" destOrd="0" presId="urn:microsoft.com/office/officeart/2005/8/layout/lProcess2"/>
    <dgm:cxn modelId="{F4C25EB0-5536-4A0D-B731-C0D4E4AF1CDC}" type="presParOf" srcId="{6D249D9D-9AF8-4297-9A10-261CE3A6D344}" destId="{5E79048D-16AF-4D52-9D46-30B145AF1174}" srcOrd="1" destOrd="0" presId="urn:microsoft.com/office/officeart/2005/8/layout/lProcess2"/>
    <dgm:cxn modelId="{51B91537-850B-45F9-BC63-E59E41F42DCA}" type="presParOf" srcId="{6D249D9D-9AF8-4297-9A10-261CE3A6D344}" destId="{A1920740-AC56-4154-BFC3-07C0ED4D1169}" srcOrd="2" destOrd="0" presId="urn:microsoft.com/office/officeart/2005/8/layout/lProcess2"/>
    <dgm:cxn modelId="{E8C8205B-E3E6-4B2B-A74E-6206C19D7556}" type="presParOf" srcId="{6D249D9D-9AF8-4297-9A10-261CE3A6D344}" destId="{7668CE0A-B19A-4ECA-9D90-78117E6373CD}" srcOrd="3" destOrd="0" presId="urn:microsoft.com/office/officeart/2005/8/layout/lProcess2"/>
    <dgm:cxn modelId="{FEF80B6E-0F05-4022-A255-E4253C214154}" type="presParOf" srcId="{6D249D9D-9AF8-4297-9A10-261CE3A6D344}" destId="{B87BDA5E-2324-4D0D-BCAB-358869DF8868}"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FAAE61-1B88-48D2-9B70-A9ECB8C7808E}" type="doc">
      <dgm:prSet loTypeId="urn:microsoft.com/office/officeart/2005/8/layout/vList2" loCatId="list" qsTypeId="urn:microsoft.com/office/officeart/2005/8/quickstyle/simple2" qsCatId="simple" csTypeId="urn:microsoft.com/office/officeart/2005/8/colors/accent5_2" csCatId="accent5" phldr="1"/>
      <dgm:spPr/>
      <dgm:t>
        <a:bodyPr/>
        <a:lstStyle/>
        <a:p>
          <a:endParaRPr lang="en-US"/>
        </a:p>
      </dgm:t>
    </dgm:pt>
    <dgm:pt modelId="{CEF88D65-B767-48C7-8A23-610219CF78D3}">
      <dgm:prSet custT="1"/>
      <dgm:spPr>
        <a:solidFill>
          <a:srgbClr val="38905C"/>
        </a:solidFill>
      </dgm:spPr>
      <dgm:t>
        <a:bodyPr/>
        <a:lstStyle/>
        <a:p>
          <a:pPr>
            <a:defRPr b="1"/>
          </a:pPr>
          <a:r>
            <a:rPr lang="en-US" sz="1600" b="1" dirty="0"/>
            <a:t>G1. Entered Unsubsidized Employment</a:t>
          </a:r>
        </a:p>
      </dgm:t>
    </dgm:pt>
    <dgm:pt modelId="{D0DFB294-3417-4AC0-88C6-76A562A2A24C}" type="parTrans" cxnId="{293B2C3C-0F76-4905-8E03-97CFE023FB72}">
      <dgm:prSet/>
      <dgm:spPr/>
      <dgm:t>
        <a:bodyPr/>
        <a:lstStyle/>
        <a:p>
          <a:endParaRPr lang="en-US" sz="1800"/>
        </a:p>
      </dgm:t>
    </dgm:pt>
    <dgm:pt modelId="{81528FFA-9C35-4560-9AB1-BECFC5EC62E4}" type="sibTrans" cxnId="{293B2C3C-0F76-4905-8E03-97CFE023FB72}">
      <dgm:prSet/>
      <dgm:spPr/>
      <dgm:t>
        <a:bodyPr/>
        <a:lstStyle/>
        <a:p>
          <a:endParaRPr lang="en-US" sz="1800"/>
        </a:p>
      </dgm:t>
    </dgm:pt>
    <dgm:pt modelId="{1E4BF9C9-4819-439E-96F6-9AAF315A9C29}">
      <dgm:prSet custT="1"/>
      <dgm:spPr>
        <a:solidFill>
          <a:srgbClr val="38905C"/>
        </a:solidFill>
      </dgm:spPr>
      <dgm:t>
        <a:bodyPr/>
        <a:lstStyle/>
        <a:p>
          <a:pPr>
            <a:defRPr b="1"/>
          </a:pPr>
          <a:r>
            <a:rPr lang="en-US" sz="1600" dirty="0"/>
            <a:t>G3. Incumbent Workers that Advanced into New Positions Within Three Quarters After Completing an Education/Job Training Program</a:t>
          </a:r>
        </a:p>
      </dgm:t>
    </dgm:pt>
    <dgm:pt modelId="{B2C70667-78C1-4CA3-A636-DE68E178063D}" type="parTrans" cxnId="{2738B444-1A1C-4501-A330-B03003F14B96}">
      <dgm:prSet/>
      <dgm:spPr/>
      <dgm:t>
        <a:bodyPr/>
        <a:lstStyle/>
        <a:p>
          <a:endParaRPr lang="en-US" sz="1800"/>
        </a:p>
      </dgm:t>
    </dgm:pt>
    <dgm:pt modelId="{8FA3AE24-AB97-43C1-B1B9-E0CDE80A426A}" type="sibTrans" cxnId="{2738B444-1A1C-4501-A330-B03003F14B96}">
      <dgm:prSet/>
      <dgm:spPr/>
      <dgm:t>
        <a:bodyPr/>
        <a:lstStyle/>
        <a:p>
          <a:endParaRPr lang="en-US" sz="1800"/>
        </a:p>
      </dgm:t>
    </dgm:pt>
    <dgm:pt modelId="{FAA262BE-07F8-4F82-BE76-1B70658EEE86}">
      <dgm:prSet custT="1"/>
      <dgm:spPr/>
      <dgm:t>
        <a:bodyPr/>
        <a:lstStyle/>
        <a:p>
          <a:r>
            <a:rPr lang="en-US" sz="1600" b="1" dirty="0"/>
            <a:t>PIRL 400 </a:t>
          </a:r>
          <a:r>
            <a:rPr lang="en-US" sz="1600" dirty="0"/>
            <a:t>Employment Status at Entry = 0</a:t>
          </a:r>
          <a:endParaRPr lang="en-US" sz="1600" b="1" dirty="0"/>
        </a:p>
      </dgm:t>
    </dgm:pt>
    <dgm:pt modelId="{F8EF8BA4-BB7C-4092-9C46-B6D49F76CD01}" type="parTrans" cxnId="{60463F5E-C482-4F09-938A-C3E78960502E}">
      <dgm:prSet/>
      <dgm:spPr/>
      <dgm:t>
        <a:bodyPr/>
        <a:lstStyle/>
        <a:p>
          <a:endParaRPr lang="en-US" sz="2400"/>
        </a:p>
      </dgm:t>
    </dgm:pt>
    <dgm:pt modelId="{F63B829E-4123-4694-AB50-3BB0D879F6D1}" type="sibTrans" cxnId="{60463F5E-C482-4F09-938A-C3E78960502E}">
      <dgm:prSet/>
      <dgm:spPr/>
      <dgm:t>
        <a:bodyPr/>
        <a:lstStyle/>
        <a:p>
          <a:endParaRPr lang="en-US" sz="2400"/>
        </a:p>
      </dgm:t>
    </dgm:pt>
    <dgm:pt modelId="{21B6DADA-A765-41F6-9181-9DB5C44CED82}">
      <dgm:prSet custT="1"/>
      <dgm:spPr/>
      <dgm:t>
        <a:bodyPr/>
        <a:lstStyle/>
        <a:p>
          <a:r>
            <a:rPr lang="en-US" sz="1600" b="1" dirty="0"/>
            <a:t>PIRL 2101 </a:t>
          </a:r>
          <a:r>
            <a:rPr lang="en-US" sz="1600" b="0" dirty="0"/>
            <a:t>Underemployed Worker = 1</a:t>
          </a:r>
        </a:p>
      </dgm:t>
    </dgm:pt>
    <dgm:pt modelId="{33AA6DAC-BB9B-4F02-A7D6-5B9F9A93F979}" type="parTrans" cxnId="{090B5F86-9A48-40BC-A5C5-BCB749C61DC3}">
      <dgm:prSet/>
      <dgm:spPr/>
      <dgm:t>
        <a:bodyPr/>
        <a:lstStyle/>
        <a:p>
          <a:endParaRPr lang="en-US" sz="2400"/>
        </a:p>
      </dgm:t>
    </dgm:pt>
    <dgm:pt modelId="{39175D2C-752E-4F39-B39E-DA06BD849034}" type="sibTrans" cxnId="{090B5F86-9A48-40BC-A5C5-BCB749C61DC3}">
      <dgm:prSet/>
      <dgm:spPr/>
      <dgm:t>
        <a:bodyPr/>
        <a:lstStyle/>
        <a:p>
          <a:endParaRPr lang="en-US" sz="2400"/>
        </a:p>
      </dgm:t>
    </dgm:pt>
    <dgm:pt modelId="{BA544A02-A376-48F9-BBA0-D1444D4FDDB7}">
      <dgm:prSet custT="1"/>
      <dgm:spPr/>
      <dgm:t>
        <a:bodyPr/>
        <a:lstStyle/>
        <a:p>
          <a:r>
            <a:rPr lang="en-US" sz="1600" b="1" dirty="0"/>
            <a:t>PIRL 1813 </a:t>
          </a:r>
          <a:r>
            <a:rPr lang="en-US" sz="1600" b="0" dirty="0"/>
            <a:t>Date Completed, During Program Participation, an Education or Training Program Leading to a Recognized Postsecondary Credential or Employment</a:t>
          </a:r>
        </a:p>
      </dgm:t>
    </dgm:pt>
    <dgm:pt modelId="{5651FAE9-EE53-4901-BB71-66D344DB8852}" type="parTrans" cxnId="{95F346CF-8929-440C-8ACA-58A10554871B}">
      <dgm:prSet/>
      <dgm:spPr/>
      <dgm:t>
        <a:bodyPr/>
        <a:lstStyle/>
        <a:p>
          <a:endParaRPr lang="en-US" sz="2400"/>
        </a:p>
      </dgm:t>
    </dgm:pt>
    <dgm:pt modelId="{AFB7CC5D-DBBF-46F0-BE4D-071DC9208837}" type="sibTrans" cxnId="{95F346CF-8929-440C-8ACA-58A10554871B}">
      <dgm:prSet/>
      <dgm:spPr/>
      <dgm:t>
        <a:bodyPr/>
        <a:lstStyle/>
        <a:p>
          <a:endParaRPr lang="en-US" sz="2400"/>
        </a:p>
      </dgm:t>
    </dgm:pt>
    <dgm:pt modelId="{BF7ABB91-9D1E-4980-9643-A36BB43069D7}">
      <dgm:prSet custT="1"/>
      <dgm:spPr/>
      <dgm:t>
        <a:bodyPr/>
        <a:lstStyle/>
        <a:p>
          <a:pPr>
            <a:defRPr b="1"/>
          </a:pPr>
          <a:r>
            <a:rPr lang="en-US" sz="1800" dirty="0"/>
            <a:t>PIRL 907 </a:t>
          </a:r>
          <a:r>
            <a:rPr lang="en-US" sz="1800" b="0" dirty="0"/>
            <a:t>Recipient of Incumbent Worker Training = 4</a:t>
          </a:r>
        </a:p>
      </dgm:t>
    </dgm:pt>
    <dgm:pt modelId="{4C4E7BD3-D849-41CF-8AC6-F3C81E02FDD2}" type="parTrans" cxnId="{B3F46155-A8EA-48C0-AFF9-438F7A450464}">
      <dgm:prSet/>
      <dgm:spPr/>
      <dgm:t>
        <a:bodyPr/>
        <a:lstStyle/>
        <a:p>
          <a:endParaRPr lang="en-US" sz="2400"/>
        </a:p>
      </dgm:t>
    </dgm:pt>
    <dgm:pt modelId="{018D67AF-9520-49CD-BE4B-0EB9CE329F40}" type="sibTrans" cxnId="{B3F46155-A8EA-48C0-AFF9-438F7A450464}">
      <dgm:prSet/>
      <dgm:spPr/>
      <dgm:t>
        <a:bodyPr/>
        <a:lstStyle/>
        <a:p>
          <a:endParaRPr lang="en-US" sz="2400"/>
        </a:p>
      </dgm:t>
    </dgm:pt>
    <dgm:pt modelId="{F113190A-FC29-4674-BBDA-70C9247A554E}">
      <dgm:prSet custT="1"/>
      <dgm:spPr/>
      <dgm:t>
        <a:bodyPr/>
        <a:lstStyle/>
        <a:p>
          <a:pPr>
            <a:defRPr b="1"/>
          </a:pPr>
          <a:r>
            <a:rPr lang="en-US" sz="1800" dirty="0"/>
            <a:t>PIRL 1813 </a:t>
          </a:r>
          <a:r>
            <a:rPr lang="en-US" sz="1800" b="0" dirty="0"/>
            <a:t>Date Completed, During Program Participation, an Education or Training Program Leading to a Recognized Postsecondary Credential or Employment</a:t>
          </a:r>
        </a:p>
      </dgm:t>
    </dgm:pt>
    <dgm:pt modelId="{03AFA955-3D75-4E59-93C3-FF4F7F550BF7}" type="parTrans" cxnId="{E8281152-D5B4-4550-9FFE-A09ECA7C5B02}">
      <dgm:prSet/>
      <dgm:spPr/>
      <dgm:t>
        <a:bodyPr/>
        <a:lstStyle/>
        <a:p>
          <a:endParaRPr lang="en-US" sz="2400"/>
        </a:p>
      </dgm:t>
    </dgm:pt>
    <dgm:pt modelId="{B3B1E106-2BCC-44D0-9B08-39F191A51B04}" type="sibTrans" cxnId="{E8281152-D5B4-4550-9FFE-A09ECA7C5B02}">
      <dgm:prSet/>
      <dgm:spPr/>
      <dgm:t>
        <a:bodyPr/>
        <a:lstStyle/>
        <a:p>
          <a:endParaRPr lang="en-US" sz="2400"/>
        </a:p>
      </dgm:t>
    </dgm:pt>
    <dgm:pt modelId="{E5CE215E-FAAD-4BE8-A23D-EA632329BBEB}">
      <dgm:prSet custT="1"/>
      <dgm:spPr/>
      <dgm:t>
        <a:bodyPr/>
        <a:lstStyle/>
        <a:p>
          <a:pPr>
            <a:defRPr b="1"/>
          </a:pPr>
          <a:r>
            <a:rPr lang="en-US" sz="1800" dirty="0"/>
            <a:t>PIRL 2120 </a:t>
          </a:r>
          <a:r>
            <a:rPr lang="en-US" sz="1800" b="0" dirty="0"/>
            <a:t>Incumbent Workers Advanced into a New Position with Current or New Employer in the 1st Quarter After Program Completion or</a:t>
          </a:r>
        </a:p>
      </dgm:t>
    </dgm:pt>
    <dgm:pt modelId="{505D516D-C764-4C29-A9F8-E245DA6F2160}" type="parTrans" cxnId="{58755CE8-E94B-4727-927A-C360CC10EB16}">
      <dgm:prSet/>
      <dgm:spPr/>
      <dgm:t>
        <a:bodyPr/>
        <a:lstStyle/>
        <a:p>
          <a:endParaRPr lang="en-US" sz="2400"/>
        </a:p>
      </dgm:t>
    </dgm:pt>
    <dgm:pt modelId="{B6A84D03-A81F-4190-B244-460473FA8974}" type="sibTrans" cxnId="{58755CE8-E94B-4727-927A-C360CC10EB16}">
      <dgm:prSet/>
      <dgm:spPr/>
      <dgm:t>
        <a:bodyPr/>
        <a:lstStyle/>
        <a:p>
          <a:endParaRPr lang="en-US" sz="2400"/>
        </a:p>
      </dgm:t>
    </dgm:pt>
    <dgm:pt modelId="{325E838B-64C7-4670-8376-D3B22B0346B8}">
      <dgm:prSet custT="1"/>
      <dgm:spPr/>
      <dgm:t>
        <a:bodyPr/>
        <a:lstStyle/>
        <a:p>
          <a:pPr>
            <a:defRPr b="1"/>
          </a:pPr>
          <a:r>
            <a:rPr lang="en-US" sz="1800" dirty="0"/>
            <a:t>PIRL 2122 </a:t>
          </a:r>
          <a:r>
            <a:rPr lang="en-US" sz="1800" b="0" dirty="0"/>
            <a:t>Incumbent Workers Advanced into a New Position with Current or New Employer in the 2nd Quarter After Program Completion or</a:t>
          </a:r>
        </a:p>
      </dgm:t>
    </dgm:pt>
    <dgm:pt modelId="{7E53EA12-BB1B-4E1A-832C-23540D56A74E}" type="parTrans" cxnId="{D7BBF0CD-DB8E-4C9B-AD4F-8103542F5031}">
      <dgm:prSet/>
      <dgm:spPr/>
      <dgm:t>
        <a:bodyPr/>
        <a:lstStyle/>
        <a:p>
          <a:endParaRPr lang="en-US" sz="2400"/>
        </a:p>
      </dgm:t>
    </dgm:pt>
    <dgm:pt modelId="{B710B787-B8FE-4D59-8F67-3BC43A233BB6}" type="sibTrans" cxnId="{D7BBF0CD-DB8E-4C9B-AD4F-8103542F5031}">
      <dgm:prSet/>
      <dgm:spPr/>
      <dgm:t>
        <a:bodyPr/>
        <a:lstStyle/>
        <a:p>
          <a:endParaRPr lang="en-US" sz="2400"/>
        </a:p>
      </dgm:t>
    </dgm:pt>
    <dgm:pt modelId="{CA96880B-80FC-4B8A-881E-D56887DFBDB8}">
      <dgm:prSet custT="1"/>
      <dgm:spPr/>
      <dgm:t>
        <a:bodyPr/>
        <a:lstStyle/>
        <a:p>
          <a:pPr>
            <a:defRPr b="1"/>
          </a:pPr>
          <a:r>
            <a:rPr lang="en-US" sz="1800" dirty="0"/>
            <a:t>PIRL 2124 </a:t>
          </a:r>
          <a:r>
            <a:rPr lang="en-US" sz="1800" b="0" dirty="0"/>
            <a:t>Incumbent Workers Advanced into a New Position with Current or New Employer in the 3rd Quarter After Program Completion </a:t>
          </a:r>
          <a:r>
            <a:rPr lang="en-US" sz="1800" b="1" dirty="0"/>
            <a:t>(one of PIRL 2120/2122/2124 must = 1)</a:t>
          </a:r>
        </a:p>
      </dgm:t>
    </dgm:pt>
    <dgm:pt modelId="{2B07CBDF-7726-4B79-8D3C-8A52B85856A8}" type="parTrans" cxnId="{C4D8DDE8-398B-4228-8900-C55EEBFAA375}">
      <dgm:prSet/>
      <dgm:spPr/>
      <dgm:t>
        <a:bodyPr/>
        <a:lstStyle/>
        <a:p>
          <a:endParaRPr lang="en-US" sz="2400"/>
        </a:p>
      </dgm:t>
    </dgm:pt>
    <dgm:pt modelId="{57ABB7F6-F659-4E19-B195-CA5B70213D00}" type="sibTrans" cxnId="{C4D8DDE8-398B-4228-8900-C55EEBFAA375}">
      <dgm:prSet/>
      <dgm:spPr/>
      <dgm:t>
        <a:bodyPr/>
        <a:lstStyle/>
        <a:p>
          <a:endParaRPr lang="en-US" sz="2400"/>
        </a:p>
      </dgm:t>
    </dgm:pt>
    <dgm:pt modelId="{1E021134-F43D-4721-8A60-E67B85F1A24D}" type="pres">
      <dgm:prSet presAssocID="{F9FAAE61-1B88-48D2-9B70-A9ECB8C7808E}" presName="linear" presStyleCnt="0">
        <dgm:presLayoutVars>
          <dgm:animLvl val="lvl"/>
          <dgm:resizeHandles val="exact"/>
        </dgm:presLayoutVars>
      </dgm:prSet>
      <dgm:spPr/>
    </dgm:pt>
    <dgm:pt modelId="{3ED24278-1A9B-43D7-B0E9-CF340C8F107B}" type="pres">
      <dgm:prSet presAssocID="{CEF88D65-B767-48C7-8A23-610219CF78D3}" presName="parentText" presStyleLbl="node1" presStyleIdx="0" presStyleCnt="2" custScaleY="65716">
        <dgm:presLayoutVars>
          <dgm:chMax val="0"/>
          <dgm:bulletEnabled val="1"/>
        </dgm:presLayoutVars>
      </dgm:prSet>
      <dgm:spPr/>
    </dgm:pt>
    <dgm:pt modelId="{E9E6EAD6-1A62-40F7-B672-8F2DAF134A15}" type="pres">
      <dgm:prSet presAssocID="{CEF88D65-B767-48C7-8A23-610219CF78D3}" presName="childText" presStyleLbl="revTx" presStyleIdx="0" presStyleCnt="2">
        <dgm:presLayoutVars>
          <dgm:bulletEnabled val="1"/>
        </dgm:presLayoutVars>
      </dgm:prSet>
      <dgm:spPr/>
    </dgm:pt>
    <dgm:pt modelId="{96EF395D-7340-4A00-8207-E042D4CCF7C3}" type="pres">
      <dgm:prSet presAssocID="{1E4BF9C9-4819-439E-96F6-9AAF315A9C29}" presName="parentText" presStyleLbl="node1" presStyleIdx="1" presStyleCnt="2" custScaleY="59261">
        <dgm:presLayoutVars>
          <dgm:chMax val="0"/>
          <dgm:bulletEnabled val="1"/>
        </dgm:presLayoutVars>
      </dgm:prSet>
      <dgm:spPr/>
    </dgm:pt>
    <dgm:pt modelId="{EB66C7C8-DA68-4D5B-9D4B-E480836BB8A1}" type="pres">
      <dgm:prSet presAssocID="{1E4BF9C9-4819-439E-96F6-9AAF315A9C29}" presName="childText" presStyleLbl="revTx" presStyleIdx="1" presStyleCnt="2">
        <dgm:presLayoutVars>
          <dgm:bulletEnabled val="1"/>
        </dgm:presLayoutVars>
      </dgm:prSet>
      <dgm:spPr/>
    </dgm:pt>
  </dgm:ptLst>
  <dgm:cxnLst>
    <dgm:cxn modelId="{0B21F01D-0579-4D4C-B8A2-E1B1BA2F3B0D}" type="presOf" srcId="{F9FAAE61-1B88-48D2-9B70-A9ECB8C7808E}" destId="{1E021134-F43D-4721-8A60-E67B85F1A24D}" srcOrd="0" destOrd="0" presId="urn:microsoft.com/office/officeart/2005/8/layout/vList2"/>
    <dgm:cxn modelId="{293B2C3C-0F76-4905-8E03-97CFE023FB72}" srcId="{F9FAAE61-1B88-48D2-9B70-A9ECB8C7808E}" destId="{CEF88D65-B767-48C7-8A23-610219CF78D3}" srcOrd="0" destOrd="0" parTransId="{D0DFB294-3417-4AC0-88C6-76A562A2A24C}" sibTransId="{81528FFA-9C35-4560-9AB1-BECFC5EC62E4}"/>
    <dgm:cxn modelId="{60463F5E-C482-4F09-938A-C3E78960502E}" srcId="{CEF88D65-B767-48C7-8A23-610219CF78D3}" destId="{FAA262BE-07F8-4F82-BE76-1B70658EEE86}" srcOrd="0" destOrd="0" parTransId="{F8EF8BA4-BB7C-4092-9C46-B6D49F76CD01}" sibTransId="{F63B829E-4123-4694-AB50-3BB0D879F6D1}"/>
    <dgm:cxn modelId="{2738B444-1A1C-4501-A330-B03003F14B96}" srcId="{F9FAAE61-1B88-48D2-9B70-A9ECB8C7808E}" destId="{1E4BF9C9-4819-439E-96F6-9AAF315A9C29}" srcOrd="1" destOrd="0" parTransId="{B2C70667-78C1-4CA3-A636-DE68E178063D}" sibTransId="{8FA3AE24-AB97-43C1-B1B9-E0CDE80A426A}"/>
    <dgm:cxn modelId="{BDFB464F-AF9D-459E-A205-911CBB2F5F4F}" type="presOf" srcId="{FAA262BE-07F8-4F82-BE76-1B70658EEE86}" destId="{E9E6EAD6-1A62-40F7-B672-8F2DAF134A15}" srcOrd="0" destOrd="0" presId="urn:microsoft.com/office/officeart/2005/8/layout/vList2"/>
    <dgm:cxn modelId="{26A02270-2912-4781-9B33-8283E27EBD00}" type="presOf" srcId="{CA96880B-80FC-4B8A-881E-D56887DFBDB8}" destId="{EB66C7C8-DA68-4D5B-9D4B-E480836BB8A1}" srcOrd="0" destOrd="4" presId="urn:microsoft.com/office/officeart/2005/8/layout/vList2"/>
    <dgm:cxn modelId="{E8281152-D5B4-4550-9FFE-A09ECA7C5B02}" srcId="{1E4BF9C9-4819-439E-96F6-9AAF315A9C29}" destId="{F113190A-FC29-4674-BBDA-70C9247A554E}" srcOrd="1" destOrd="0" parTransId="{03AFA955-3D75-4E59-93C3-FF4F7F550BF7}" sibTransId="{B3B1E106-2BCC-44D0-9B08-39F191A51B04}"/>
    <dgm:cxn modelId="{B3F46155-A8EA-48C0-AFF9-438F7A450464}" srcId="{1E4BF9C9-4819-439E-96F6-9AAF315A9C29}" destId="{BF7ABB91-9D1E-4980-9643-A36BB43069D7}" srcOrd="0" destOrd="0" parTransId="{4C4E7BD3-D849-41CF-8AC6-F3C81E02FDD2}" sibTransId="{018D67AF-9520-49CD-BE4B-0EB9CE329F40}"/>
    <dgm:cxn modelId="{4CB72356-B679-4A21-A52F-6F43936F8A06}" type="presOf" srcId="{BA544A02-A376-48F9-BBA0-D1444D4FDDB7}" destId="{E9E6EAD6-1A62-40F7-B672-8F2DAF134A15}" srcOrd="0" destOrd="2" presId="urn:microsoft.com/office/officeart/2005/8/layout/vList2"/>
    <dgm:cxn modelId="{090B5F86-9A48-40BC-A5C5-BCB749C61DC3}" srcId="{CEF88D65-B767-48C7-8A23-610219CF78D3}" destId="{21B6DADA-A765-41F6-9181-9DB5C44CED82}" srcOrd="1" destOrd="0" parTransId="{33AA6DAC-BB9B-4F02-A7D6-5B9F9A93F979}" sibTransId="{39175D2C-752E-4F39-B39E-DA06BD849034}"/>
    <dgm:cxn modelId="{31C6708B-8674-4689-AD30-06D617291BC2}" type="presOf" srcId="{F113190A-FC29-4674-BBDA-70C9247A554E}" destId="{EB66C7C8-DA68-4D5B-9D4B-E480836BB8A1}" srcOrd="0" destOrd="1" presId="urn:microsoft.com/office/officeart/2005/8/layout/vList2"/>
    <dgm:cxn modelId="{46F15090-9C74-4079-B9C9-F80438184395}" type="presOf" srcId="{1E4BF9C9-4819-439E-96F6-9AAF315A9C29}" destId="{96EF395D-7340-4A00-8207-E042D4CCF7C3}" srcOrd="0" destOrd="0" presId="urn:microsoft.com/office/officeart/2005/8/layout/vList2"/>
    <dgm:cxn modelId="{06420B9E-3A7D-4588-8D55-8D543866168C}" type="presOf" srcId="{CEF88D65-B767-48C7-8A23-610219CF78D3}" destId="{3ED24278-1A9B-43D7-B0E9-CF340C8F107B}" srcOrd="0" destOrd="0" presId="urn:microsoft.com/office/officeart/2005/8/layout/vList2"/>
    <dgm:cxn modelId="{76DE22AD-2DD3-4DA8-AC75-4475344EF121}" type="presOf" srcId="{21B6DADA-A765-41F6-9181-9DB5C44CED82}" destId="{E9E6EAD6-1A62-40F7-B672-8F2DAF134A15}" srcOrd="0" destOrd="1" presId="urn:microsoft.com/office/officeart/2005/8/layout/vList2"/>
    <dgm:cxn modelId="{64FE0DB7-C2AC-4155-98CA-9227057DD5B7}" type="presOf" srcId="{325E838B-64C7-4670-8376-D3B22B0346B8}" destId="{EB66C7C8-DA68-4D5B-9D4B-E480836BB8A1}" srcOrd="0" destOrd="3" presId="urn:microsoft.com/office/officeart/2005/8/layout/vList2"/>
    <dgm:cxn modelId="{10FE1BB8-2B1D-48C5-931D-28AC7597A5E3}" type="presOf" srcId="{E5CE215E-FAAD-4BE8-A23D-EA632329BBEB}" destId="{EB66C7C8-DA68-4D5B-9D4B-E480836BB8A1}" srcOrd="0" destOrd="2" presId="urn:microsoft.com/office/officeart/2005/8/layout/vList2"/>
    <dgm:cxn modelId="{41AA90C8-92B9-4220-89EF-E99D9344D8CF}" type="presOf" srcId="{BF7ABB91-9D1E-4980-9643-A36BB43069D7}" destId="{EB66C7C8-DA68-4D5B-9D4B-E480836BB8A1}" srcOrd="0" destOrd="0" presId="urn:microsoft.com/office/officeart/2005/8/layout/vList2"/>
    <dgm:cxn modelId="{D7BBF0CD-DB8E-4C9B-AD4F-8103542F5031}" srcId="{1E4BF9C9-4819-439E-96F6-9AAF315A9C29}" destId="{325E838B-64C7-4670-8376-D3B22B0346B8}" srcOrd="3" destOrd="0" parTransId="{7E53EA12-BB1B-4E1A-832C-23540D56A74E}" sibTransId="{B710B787-B8FE-4D59-8F67-3BC43A233BB6}"/>
    <dgm:cxn modelId="{95F346CF-8929-440C-8ACA-58A10554871B}" srcId="{CEF88D65-B767-48C7-8A23-610219CF78D3}" destId="{BA544A02-A376-48F9-BBA0-D1444D4FDDB7}" srcOrd="2" destOrd="0" parTransId="{5651FAE9-EE53-4901-BB71-66D344DB8852}" sibTransId="{AFB7CC5D-DBBF-46F0-BE4D-071DC9208837}"/>
    <dgm:cxn modelId="{58755CE8-E94B-4727-927A-C360CC10EB16}" srcId="{1E4BF9C9-4819-439E-96F6-9AAF315A9C29}" destId="{E5CE215E-FAAD-4BE8-A23D-EA632329BBEB}" srcOrd="2" destOrd="0" parTransId="{505D516D-C764-4C29-A9F8-E245DA6F2160}" sibTransId="{B6A84D03-A81F-4190-B244-460473FA8974}"/>
    <dgm:cxn modelId="{C4D8DDE8-398B-4228-8900-C55EEBFAA375}" srcId="{1E4BF9C9-4819-439E-96F6-9AAF315A9C29}" destId="{CA96880B-80FC-4B8A-881E-D56887DFBDB8}" srcOrd="4" destOrd="0" parTransId="{2B07CBDF-7726-4B79-8D3C-8A52B85856A8}" sibTransId="{57ABB7F6-F659-4E19-B195-CA5B70213D00}"/>
    <dgm:cxn modelId="{7FB6922B-0BA6-4DE7-8E01-07E15120D254}" type="presParOf" srcId="{1E021134-F43D-4721-8A60-E67B85F1A24D}" destId="{3ED24278-1A9B-43D7-B0E9-CF340C8F107B}" srcOrd="0" destOrd="0" presId="urn:microsoft.com/office/officeart/2005/8/layout/vList2"/>
    <dgm:cxn modelId="{3B7F33FD-D455-4AD2-A4BB-BBD52D01CC7F}" type="presParOf" srcId="{1E021134-F43D-4721-8A60-E67B85F1A24D}" destId="{E9E6EAD6-1A62-40F7-B672-8F2DAF134A15}" srcOrd="1" destOrd="0" presId="urn:microsoft.com/office/officeart/2005/8/layout/vList2"/>
    <dgm:cxn modelId="{57A1B0B0-B168-4F01-817C-77F89F6D9628}" type="presParOf" srcId="{1E021134-F43D-4721-8A60-E67B85F1A24D}" destId="{96EF395D-7340-4A00-8207-E042D4CCF7C3}" srcOrd="2" destOrd="0" presId="urn:microsoft.com/office/officeart/2005/8/layout/vList2"/>
    <dgm:cxn modelId="{78253D66-3553-4399-8947-1546A3DEE7D2}" type="presParOf" srcId="{1E021134-F43D-4721-8A60-E67B85F1A24D}" destId="{EB66C7C8-DA68-4D5B-9D4B-E480836BB8A1}"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0C4A22E7-9254-4C3D-95B4-45B53F13A886}" type="doc">
      <dgm:prSet loTypeId="urn:microsoft.com/office/officeart/2005/8/layout/process1" loCatId="process" qsTypeId="urn:microsoft.com/office/officeart/2005/8/quickstyle/simple1" qsCatId="simple" csTypeId="urn:microsoft.com/office/officeart/2005/8/colors/accent1_2" csCatId="accent1" phldr="1"/>
      <dgm:spPr/>
    </dgm:pt>
    <dgm:pt modelId="{F3DCE735-9EAF-4EE0-86E5-4732AFBF8831}">
      <dgm:prSet phldrT="[Text]"/>
      <dgm:spPr/>
      <dgm:t>
        <a:bodyPr/>
        <a:lstStyle/>
        <a:p>
          <a:r>
            <a:rPr lang="en-US" dirty="0"/>
            <a:t>Scorecard</a:t>
          </a:r>
        </a:p>
      </dgm:t>
    </dgm:pt>
    <dgm:pt modelId="{8EFBCC0A-C5C5-4F76-BA4A-CE33461FC3DA}" type="parTrans" cxnId="{2314131C-AB3A-4488-B246-212EDCA1F046}">
      <dgm:prSet/>
      <dgm:spPr/>
      <dgm:t>
        <a:bodyPr/>
        <a:lstStyle/>
        <a:p>
          <a:endParaRPr lang="en-US"/>
        </a:p>
      </dgm:t>
    </dgm:pt>
    <dgm:pt modelId="{D2B8B26C-0F61-4DAA-AAF6-283C1DBDB18F}" type="sibTrans" cxnId="{2314131C-AB3A-4488-B246-212EDCA1F046}">
      <dgm:prSet/>
      <dgm:spPr/>
      <dgm:t>
        <a:bodyPr/>
        <a:lstStyle/>
        <a:p>
          <a:endParaRPr lang="en-US"/>
        </a:p>
      </dgm:t>
    </dgm:pt>
    <dgm:pt modelId="{71740E03-0BA2-43CA-AB80-3B31DE595E44}">
      <dgm:prSet phldrT="[Text]"/>
      <dgm:spPr/>
      <dgm:t>
        <a:bodyPr/>
        <a:lstStyle/>
        <a:p>
          <a:r>
            <a:rPr lang="en-US" dirty="0"/>
            <a:t>QPR</a:t>
          </a:r>
        </a:p>
      </dgm:t>
    </dgm:pt>
    <dgm:pt modelId="{98CE3FD9-EC0E-4653-BD33-78D7419958F1}" type="parTrans" cxnId="{0D72BE1F-9FF5-46DA-AF76-E73759FF2A74}">
      <dgm:prSet/>
      <dgm:spPr/>
      <dgm:t>
        <a:bodyPr/>
        <a:lstStyle/>
        <a:p>
          <a:endParaRPr lang="en-US"/>
        </a:p>
      </dgm:t>
    </dgm:pt>
    <dgm:pt modelId="{6A23B2F2-6960-4431-ADEA-47964B8DD79F}" type="sibTrans" cxnId="{0D72BE1F-9FF5-46DA-AF76-E73759FF2A74}">
      <dgm:prSet/>
      <dgm:spPr/>
      <dgm:t>
        <a:bodyPr/>
        <a:lstStyle/>
        <a:p>
          <a:endParaRPr lang="en-US"/>
        </a:p>
      </dgm:t>
    </dgm:pt>
    <dgm:pt modelId="{309806E8-FE60-4DF9-8356-AD1955B1D3B2}">
      <dgm:prSet phldrT="[Text]"/>
      <dgm:spPr/>
      <dgm:t>
        <a:bodyPr/>
        <a:lstStyle/>
        <a:p>
          <a:r>
            <a:rPr lang="en-US" dirty="0"/>
            <a:t>PIRL</a:t>
          </a:r>
        </a:p>
      </dgm:t>
    </dgm:pt>
    <dgm:pt modelId="{D4E1595F-27D0-456F-BCD3-B7BDFA5507F9}" type="parTrans" cxnId="{510DCC67-45E8-49B4-BB51-08FAB1DC1EA8}">
      <dgm:prSet/>
      <dgm:spPr/>
      <dgm:t>
        <a:bodyPr/>
        <a:lstStyle/>
        <a:p>
          <a:endParaRPr lang="en-US"/>
        </a:p>
      </dgm:t>
    </dgm:pt>
    <dgm:pt modelId="{3DA9F3B5-725A-4263-9AEE-8CCEBB6B0648}" type="sibTrans" cxnId="{510DCC67-45E8-49B4-BB51-08FAB1DC1EA8}">
      <dgm:prSet/>
      <dgm:spPr/>
      <dgm:t>
        <a:bodyPr/>
        <a:lstStyle/>
        <a:p>
          <a:endParaRPr lang="en-US"/>
        </a:p>
      </dgm:t>
    </dgm:pt>
    <dgm:pt modelId="{DDBA2877-CC28-451B-AE6A-937FD9B3A791}" type="pres">
      <dgm:prSet presAssocID="{0C4A22E7-9254-4C3D-95B4-45B53F13A886}" presName="Name0" presStyleCnt="0">
        <dgm:presLayoutVars>
          <dgm:dir/>
          <dgm:resizeHandles val="exact"/>
        </dgm:presLayoutVars>
      </dgm:prSet>
      <dgm:spPr/>
    </dgm:pt>
    <dgm:pt modelId="{CAA4BEDD-F47E-42AD-B757-5A03B2C8D2B0}" type="pres">
      <dgm:prSet presAssocID="{F3DCE735-9EAF-4EE0-86E5-4732AFBF8831}" presName="node" presStyleLbl="node1" presStyleIdx="0" presStyleCnt="3">
        <dgm:presLayoutVars>
          <dgm:bulletEnabled val="1"/>
        </dgm:presLayoutVars>
      </dgm:prSet>
      <dgm:spPr/>
    </dgm:pt>
    <dgm:pt modelId="{4F15C62D-530D-4CEC-8E08-87F2E8A08F54}" type="pres">
      <dgm:prSet presAssocID="{D2B8B26C-0F61-4DAA-AAF6-283C1DBDB18F}" presName="sibTrans" presStyleLbl="sibTrans2D1" presStyleIdx="0" presStyleCnt="2"/>
      <dgm:spPr/>
    </dgm:pt>
    <dgm:pt modelId="{3A230338-55ED-4CC5-89F0-F8481700F277}" type="pres">
      <dgm:prSet presAssocID="{D2B8B26C-0F61-4DAA-AAF6-283C1DBDB18F}" presName="connectorText" presStyleLbl="sibTrans2D1" presStyleIdx="0" presStyleCnt="2"/>
      <dgm:spPr/>
    </dgm:pt>
    <dgm:pt modelId="{01ACFC9D-D251-49B7-9F13-F7D8FD3A97A4}" type="pres">
      <dgm:prSet presAssocID="{71740E03-0BA2-43CA-AB80-3B31DE595E44}" presName="node" presStyleLbl="node1" presStyleIdx="1" presStyleCnt="3">
        <dgm:presLayoutVars>
          <dgm:bulletEnabled val="1"/>
        </dgm:presLayoutVars>
      </dgm:prSet>
      <dgm:spPr/>
    </dgm:pt>
    <dgm:pt modelId="{B3AFF6AE-0B57-4CFA-A431-740ED51F8B57}" type="pres">
      <dgm:prSet presAssocID="{6A23B2F2-6960-4431-ADEA-47964B8DD79F}" presName="sibTrans" presStyleLbl="sibTrans2D1" presStyleIdx="1" presStyleCnt="2"/>
      <dgm:spPr/>
    </dgm:pt>
    <dgm:pt modelId="{1E259865-A6BA-4582-9E3C-3D38509E9E0A}" type="pres">
      <dgm:prSet presAssocID="{6A23B2F2-6960-4431-ADEA-47964B8DD79F}" presName="connectorText" presStyleLbl="sibTrans2D1" presStyleIdx="1" presStyleCnt="2"/>
      <dgm:spPr/>
    </dgm:pt>
    <dgm:pt modelId="{D3B1D898-43A5-4681-9E48-23F6683DAF21}" type="pres">
      <dgm:prSet presAssocID="{309806E8-FE60-4DF9-8356-AD1955B1D3B2}" presName="node" presStyleLbl="node1" presStyleIdx="2" presStyleCnt="3">
        <dgm:presLayoutVars>
          <dgm:bulletEnabled val="1"/>
        </dgm:presLayoutVars>
      </dgm:prSet>
      <dgm:spPr/>
    </dgm:pt>
  </dgm:ptLst>
  <dgm:cxnLst>
    <dgm:cxn modelId="{071AE90D-AA07-4BB6-87A4-0AC21027CD2A}" type="presOf" srcId="{0C4A22E7-9254-4C3D-95B4-45B53F13A886}" destId="{DDBA2877-CC28-451B-AE6A-937FD9B3A791}" srcOrd="0" destOrd="0" presId="urn:microsoft.com/office/officeart/2005/8/layout/process1"/>
    <dgm:cxn modelId="{2314131C-AB3A-4488-B246-212EDCA1F046}" srcId="{0C4A22E7-9254-4C3D-95B4-45B53F13A886}" destId="{F3DCE735-9EAF-4EE0-86E5-4732AFBF8831}" srcOrd="0" destOrd="0" parTransId="{8EFBCC0A-C5C5-4F76-BA4A-CE33461FC3DA}" sibTransId="{D2B8B26C-0F61-4DAA-AAF6-283C1DBDB18F}"/>
    <dgm:cxn modelId="{0D72BE1F-9FF5-46DA-AF76-E73759FF2A74}" srcId="{0C4A22E7-9254-4C3D-95B4-45B53F13A886}" destId="{71740E03-0BA2-43CA-AB80-3B31DE595E44}" srcOrd="1" destOrd="0" parTransId="{98CE3FD9-EC0E-4653-BD33-78D7419958F1}" sibTransId="{6A23B2F2-6960-4431-ADEA-47964B8DD79F}"/>
    <dgm:cxn modelId="{7929B42F-083D-4925-9A72-7A782164D8AB}" type="presOf" srcId="{D2B8B26C-0F61-4DAA-AAF6-283C1DBDB18F}" destId="{3A230338-55ED-4CC5-89F0-F8481700F277}" srcOrd="1" destOrd="0" presId="urn:microsoft.com/office/officeart/2005/8/layout/process1"/>
    <dgm:cxn modelId="{D6BB163E-1104-4910-A110-D97B12CC526E}" type="presOf" srcId="{6A23B2F2-6960-4431-ADEA-47964B8DD79F}" destId="{B3AFF6AE-0B57-4CFA-A431-740ED51F8B57}" srcOrd="0" destOrd="0" presId="urn:microsoft.com/office/officeart/2005/8/layout/process1"/>
    <dgm:cxn modelId="{510DCC67-45E8-49B4-BB51-08FAB1DC1EA8}" srcId="{0C4A22E7-9254-4C3D-95B4-45B53F13A886}" destId="{309806E8-FE60-4DF9-8356-AD1955B1D3B2}" srcOrd="2" destOrd="0" parTransId="{D4E1595F-27D0-456F-BCD3-B7BDFA5507F9}" sibTransId="{3DA9F3B5-725A-4263-9AEE-8CCEBB6B0648}"/>
    <dgm:cxn modelId="{69C54695-865F-4886-B343-3B35513B6BC4}" type="presOf" srcId="{309806E8-FE60-4DF9-8356-AD1955B1D3B2}" destId="{D3B1D898-43A5-4681-9E48-23F6683DAF21}" srcOrd="0" destOrd="0" presId="urn:microsoft.com/office/officeart/2005/8/layout/process1"/>
    <dgm:cxn modelId="{FA49B4AB-AB29-4BDA-B2E9-A55B5B0D67D1}" type="presOf" srcId="{71740E03-0BA2-43CA-AB80-3B31DE595E44}" destId="{01ACFC9D-D251-49B7-9F13-F7D8FD3A97A4}" srcOrd="0" destOrd="0" presId="urn:microsoft.com/office/officeart/2005/8/layout/process1"/>
    <dgm:cxn modelId="{B4DCDDBF-EE46-488E-A474-F522C3A4727D}" type="presOf" srcId="{D2B8B26C-0F61-4DAA-AAF6-283C1DBDB18F}" destId="{4F15C62D-530D-4CEC-8E08-87F2E8A08F54}" srcOrd="0" destOrd="0" presId="urn:microsoft.com/office/officeart/2005/8/layout/process1"/>
    <dgm:cxn modelId="{891483C2-0880-4EA4-A74A-53DC05CD6FD1}" type="presOf" srcId="{F3DCE735-9EAF-4EE0-86E5-4732AFBF8831}" destId="{CAA4BEDD-F47E-42AD-B757-5A03B2C8D2B0}" srcOrd="0" destOrd="0" presId="urn:microsoft.com/office/officeart/2005/8/layout/process1"/>
    <dgm:cxn modelId="{DA49C9C7-4094-4A5B-8CB7-C380DB248DE7}" type="presOf" srcId="{6A23B2F2-6960-4431-ADEA-47964B8DD79F}" destId="{1E259865-A6BA-4582-9E3C-3D38509E9E0A}" srcOrd="1" destOrd="0" presId="urn:microsoft.com/office/officeart/2005/8/layout/process1"/>
    <dgm:cxn modelId="{4B29F87B-9641-4FCA-A019-2C37363A6973}" type="presParOf" srcId="{DDBA2877-CC28-451B-AE6A-937FD9B3A791}" destId="{CAA4BEDD-F47E-42AD-B757-5A03B2C8D2B0}" srcOrd="0" destOrd="0" presId="urn:microsoft.com/office/officeart/2005/8/layout/process1"/>
    <dgm:cxn modelId="{1D1EFCF3-C95E-409D-835A-119BD73506D4}" type="presParOf" srcId="{DDBA2877-CC28-451B-AE6A-937FD9B3A791}" destId="{4F15C62D-530D-4CEC-8E08-87F2E8A08F54}" srcOrd="1" destOrd="0" presId="urn:microsoft.com/office/officeart/2005/8/layout/process1"/>
    <dgm:cxn modelId="{C8B5BB56-9E43-4059-AB24-164534E4C3F2}" type="presParOf" srcId="{4F15C62D-530D-4CEC-8E08-87F2E8A08F54}" destId="{3A230338-55ED-4CC5-89F0-F8481700F277}" srcOrd="0" destOrd="0" presId="urn:microsoft.com/office/officeart/2005/8/layout/process1"/>
    <dgm:cxn modelId="{0692EEB5-EDA5-49A3-9C2C-56BA64C92DDF}" type="presParOf" srcId="{DDBA2877-CC28-451B-AE6A-937FD9B3A791}" destId="{01ACFC9D-D251-49B7-9F13-F7D8FD3A97A4}" srcOrd="2" destOrd="0" presId="urn:microsoft.com/office/officeart/2005/8/layout/process1"/>
    <dgm:cxn modelId="{88754A17-B84F-4818-A5FE-0E678AC2C473}" type="presParOf" srcId="{DDBA2877-CC28-451B-AE6A-937FD9B3A791}" destId="{B3AFF6AE-0B57-4CFA-A431-740ED51F8B57}" srcOrd="3" destOrd="0" presId="urn:microsoft.com/office/officeart/2005/8/layout/process1"/>
    <dgm:cxn modelId="{172BEEF3-75CB-471A-884C-A5C7F4F7D09E}" type="presParOf" srcId="{B3AFF6AE-0B57-4CFA-A431-740ED51F8B57}" destId="{1E259865-A6BA-4582-9E3C-3D38509E9E0A}" srcOrd="0" destOrd="0" presId="urn:microsoft.com/office/officeart/2005/8/layout/process1"/>
    <dgm:cxn modelId="{5F55186D-2C9A-422A-967A-2B998D072F97}" type="presParOf" srcId="{DDBA2877-CC28-451B-AE6A-937FD9B3A791}" destId="{D3B1D898-43A5-4681-9E48-23F6683DAF21}"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BA611A18-8D30-4BD2-8A3C-7B8F71C6EA8D}">
      <dgm:prSet custT="1"/>
      <dgm:spPr>
        <a:solidFill>
          <a:schemeClr val="accent2">
            <a:lumMod val="75000"/>
          </a:schemeClr>
        </a:solidFill>
      </dgm:spPr>
      <dgm:t>
        <a:bodyPr/>
        <a:lstStyle/>
        <a:p>
          <a:r>
            <a:rPr lang="en-US" sz="1600" b="0" dirty="0"/>
            <a:t>3. </a:t>
          </a:r>
        </a:p>
        <a:p>
          <a:r>
            <a:rPr lang="en-US" sz="1600" b="0" dirty="0"/>
            <a:t>Review Report Output</a:t>
          </a:r>
        </a:p>
      </dgm:t>
    </dgm:pt>
    <dgm:pt modelId="{0B69E8A8-E27C-4ED2-9426-B61FD03F7039}" type="parTrans" cxnId="{9BD736C9-9C7A-4C38-93D2-8680BC7630D2}">
      <dgm:prSet/>
      <dgm:spPr/>
      <dgm:t>
        <a:bodyPr/>
        <a:lstStyle/>
        <a:p>
          <a:endParaRPr lang="en-US" sz="1600" b="0"/>
        </a:p>
      </dgm:t>
    </dgm:pt>
    <dgm:pt modelId="{B31347F4-8DA4-4E36-A13A-E346F768BFFC}" type="sibTrans" cxnId="{9BD736C9-9C7A-4C38-93D2-8680BC7630D2}">
      <dgm:prSet/>
      <dgm:spPr/>
      <dgm:t>
        <a:bodyPr/>
        <a:lstStyle/>
        <a:p>
          <a:endParaRPr lang="en-US" sz="1600" b="0"/>
        </a:p>
      </dgm:t>
    </dgm:pt>
    <dgm:pt modelId="{2CDE0618-7ED3-4FCA-8F00-6EC8E53D4100}">
      <dgm:prSet custT="1"/>
      <dgm:spPr>
        <a:solidFill>
          <a:schemeClr val="accent2">
            <a:lumMod val="75000"/>
          </a:schemeClr>
        </a:solidFill>
      </dgm:spPr>
      <dgm:t>
        <a:bodyPr/>
        <a:lstStyle/>
        <a:p>
          <a:r>
            <a:rPr lang="en-US" sz="1600" b="0" dirty="0"/>
            <a:t>4. </a:t>
          </a:r>
        </a:p>
        <a:p>
          <a:r>
            <a:rPr lang="en-US" sz="1600" b="0" dirty="0"/>
            <a:t>Make Report Corrections</a:t>
          </a:r>
        </a:p>
      </dgm:t>
    </dgm:pt>
    <dgm:pt modelId="{79A7E046-5E38-47D8-A299-C71ACBC77266}" type="parTrans" cxnId="{EE68AE5E-294B-4E21-9075-402B566DE303}">
      <dgm:prSet/>
      <dgm:spPr/>
      <dgm:t>
        <a:bodyPr/>
        <a:lstStyle/>
        <a:p>
          <a:endParaRPr lang="en-US" sz="1600" b="0"/>
        </a:p>
      </dgm:t>
    </dgm:pt>
    <dgm:pt modelId="{3DCB77EE-4526-4461-A58A-52462FD9FA7F}" type="sibTrans" cxnId="{EE68AE5E-294B-4E21-9075-402B566DE303}">
      <dgm:prSet/>
      <dgm:spPr/>
      <dgm:t>
        <a:bodyPr/>
        <a:lstStyle/>
        <a:p>
          <a:endParaRPr lang="en-US" sz="1600" b="0"/>
        </a:p>
      </dgm:t>
    </dgm:pt>
    <dgm:pt modelId="{1DA33CAC-340E-450E-A963-5CD8B29E53EC}">
      <dgm:prSet custT="1"/>
      <dgm:spPr>
        <a:solidFill>
          <a:srgbClr val="7030A0"/>
        </a:solidFill>
      </dgm:spPr>
      <dgm:t>
        <a:bodyPr/>
        <a:lstStyle/>
        <a:p>
          <a:r>
            <a:rPr lang="en-US" sz="1600" b="0" dirty="0"/>
            <a:t>5. </a:t>
          </a:r>
        </a:p>
        <a:p>
          <a:r>
            <a:rPr lang="en-US" sz="1600" b="0" dirty="0"/>
            <a:t>Analyze Program Impact</a:t>
          </a:r>
        </a:p>
      </dgm:t>
    </dgm:pt>
    <dgm:pt modelId="{15462F36-32BA-45FC-8F85-553A38BD49A0}" type="parTrans" cxnId="{AE227776-CFF9-4737-BFC3-4B2C5E2CD7D4}">
      <dgm:prSet/>
      <dgm:spPr/>
      <dgm:t>
        <a:bodyPr/>
        <a:lstStyle/>
        <a:p>
          <a:endParaRPr lang="en-US" sz="1600" b="0"/>
        </a:p>
      </dgm:t>
    </dgm:pt>
    <dgm:pt modelId="{12293C33-11D6-48E4-9C5B-30D84F4B8696}" type="sibTrans" cxnId="{AE227776-CFF9-4737-BFC3-4B2C5E2CD7D4}">
      <dgm:prSet/>
      <dgm:spPr/>
      <dgm:t>
        <a:bodyPr/>
        <a:lstStyle/>
        <a:p>
          <a:endParaRPr lang="en-US" sz="1600" b="0"/>
        </a:p>
      </dgm:t>
    </dgm:pt>
    <dgm:pt modelId="{D3B4381F-83C4-4842-855F-773AE8403CCB}">
      <dgm:prSet custT="1"/>
      <dgm:spPr>
        <a:solidFill>
          <a:srgbClr val="7030A0"/>
        </a:solidFill>
      </dgm:spPr>
      <dgm:t>
        <a:bodyPr/>
        <a:lstStyle/>
        <a:p>
          <a:r>
            <a:rPr lang="en-US" sz="1600" b="0" dirty="0"/>
            <a:t>6. </a:t>
          </a:r>
        </a:p>
        <a:p>
          <a:r>
            <a:rPr lang="en-US" sz="1600" b="0" dirty="0"/>
            <a:t>Make Program Adjustments</a:t>
          </a:r>
        </a:p>
      </dgm:t>
    </dgm:pt>
    <dgm:pt modelId="{05787EAE-5939-4B01-B799-FDE365AF722B}" type="parTrans" cxnId="{6C789F4F-4835-4031-9B14-16E5DDBE117A}">
      <dgm:prSet/>
      <dgm:spPr/>
      <dgm:t>
        <a:bodyPr/>
        <a:lstStyle/>
        <a:p>
          <a:endParaRPr lang="en-US" sz="1600" b="0"/>
        </a:p>
      </dgm:t>
    </dgm:pt>
    <dgm:pt modelId="{9DFC34D1-B9E1-46AA-8310-93F46FE08B18}" type="sibTrans" cxnId="{6C789F4F-4835-4031-9B14-16E5DDBE117A}">
      <dgm:prSet/>
      <dgm:spPr/>
      <dgm:t>
        <a:bodyPr/>
        <a:lstStyle/>
        <a:p>
          <a:endParaRPr lang="en-US" sz="1600" b="0"/>
        </a:p>
      </dgm:t>
    </dgm:pt>
    <dgm:pt modelId="{7CFE1FEE-2736-4CA9-8360-F87B36BE0C28}">
      <dgm:prSet custT="1"/>
      <dgm:spPr>
        <a:solidFill>
          <a:srgbClr val="38905C"/>
        </a:solidFill>
      </dgm:spPr>
      <dgm:t>
        <a:bodyPr/>
        <a:lstStyle/>
        <a:p>
          <a:r>
            <a:rPr lang="en-US" sz="1600" b="0" dirty="0"/>
            <a:t>1. </a:t>
          </a:r>
        </a:p>
        <a:p>
          <a:r>
            <a:rPr lang="en-US" sz="1500" b="0" dirty="0"/>
            <a:t>Collect/ Track Info on Participant Activity</a:t>
          </a:r>
        </a:p>
      </dgm:t>
    </dgm:pt>
    <dgm:pt modelId="{24CD3283-DD7C-4F6D-990E-059D9266670D}" type="parTrans" cxnId="{48A6760C-05AA-490C-B30A-E3BC5187C259}">
      <dgm:prSet/>
      <dgm:spPr/>
      <dgm:t>
        <a:bodyPr/>
        <a:lstStyle/>
        <a:p>
          <a:endParaRPr lang="en-US" sz="1600" b="0"/>
        </a:p>
      </dgm:t>
    </dgm:pt>
    <dgm:pt modelId="{22949600-09A9-4B81-BCA6-5D88ED82F96F}" type="sibTrans" cxnId="{48A6760C-05AA-490C-B30A-E3BC5187C259}">
      <dgm:prSet/>
      <dgm:spPr/>
      <dgm:t>
        <a:bodyPr/>
        <a:lstStyle/>
        <a:p>
          <a:endParaRPr lang="en-US" sz="1600" b="0"/>
        </a:p>
      </dgm:t>
    </dgm:pt>
    <dgm:pt modelId="{16DA35F5-6D61-4331-80D7-E8F8BAA3A227}">
      <dgm:prSet phldrT="[Text]" custT="1"/>
      <dgm:spPr>
        <a:solidFill>
          <a:srgbClr val="38905C"/>
        </a:solidFill>
      </dgm:spPr>
      <dgm:t>
        <a:bodyPr/>
        <a:lstStyle/>
        <a:p>
          <a:r>
            <a:rPr lang="en-US" sz="1500" b="0" dirty="0"/>
            <a:t>2. </a:t>
          </a:r>
        </a:p>
        <a:p>
          <a:r>
            <a:rPr lang="en-US" sz="1500" b="0" dirty="0"/>
            <a:t>Report Participant Activity</a:t>
          </a:r>
        </a:p>
      </dgm:t>
    </dgm:pt>
    <dgm:pt modelId="{95EE33F1-406E-43FC-887F-E9C93057025B}" type="sibTrans" cxnId="{0E6A615E-BBAE-46AA-BF24-A8CA2271A01C}">
      <dgm:prSet/>
      <dgm:spPr/>
      <dgm:t>
        <a:bodyPr/>
        <a:lstStyle/>
        <a:p>
          <a:endParaRPr lang="en-US" sz="1600" b="0"/>
        </a:p>
      </dgm:t>
    </dgm:pt>
    <dgm:pt modelId="{C2DCD8FC-D052-49A6-8698-A8609DFAF279}" type="parTrans" cxnId="{0E6A615E-BBAE-46AA-BF24-A8CA2271A01C}">
      <dgm:prSet/>
      <dgm:spPr/>
      <dgm:t>
        <a:bodyPr/>
        <a:lstStyle/>
        <a:p>
          <a:endParaRPr lang="en-US" sz="1600" b="0"/>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5C404-B785-4816-9C88-F00D5A289670}">
      <dsp:nvSpPr>
        <dsp:cNvPr id="0" name=""/>
        <dsp:cNvSpPr/>
      </dsp:nvSpPr>
      <dsp:spPr>
        <a:xfrm>
          <a:off x="8983" y="309219"/>
          <a:ext cx="1436666" cy="4104752"/>
        </a:xfrm>
        <a:prstGeom prst="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711200">
            <a:lnSpc>
              <a:spcPct val="90000"/>
            </a:lnSpc>
            <a:spcBef>
              <a:spcPct val="0"/>
            </a:spcBef>
            <a:spcAft>
              <a:spcPct val="35000"/>
            </a:spcAft>
            <a:buNone/>
          </a:pPr>
          <a:r>
            <a:rPr lang="en-US" sz="1600" kern="1200" dirty="0"/>
            <a:t>Total number of participants </a:t>
          </a:r>
          <a:r>
            <a:rPr lang="en-US" sz="1600" b="1" kern="1200" dirty="0"/>
            <a:t>served</a:t>
          </a:r>
          <a:endParaRPr lang="en-US" sz="1600" kern="1200" dirty="0"/>
        </a:p>
      </dsp:txBody>
      <dsp:txXfrm>
        <a:off x="8983" y="1951120"/>
        <a:ext cx="1436666" cy="2462851"/>
      </dsp:txXfrm>
    </dsp:sp>
    <dsp:sp modelId="{36109500-2452-45ED-9BA6-EEAA74C7094F}">
      <dsp:nvSpPr>
        <dsp:cNvPr id="0" name=""/>
        <dsp:cNvSpPr/>
      </dsp:nvSpPr>
      <dsp:spPr>
        <a:xfrm>
          <a:off x="2020" y="1491240"/>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01</a:t>
          </a:r>
          <a:endParaRPr lang="en-US" sz="2800" kern="1200" dirty="0"/>
        </a:p>
      </dsp:txBody>
      <dsp:txXfrm>
        <a:off x="2020" y="1491240"/>
        <a:ext cx="1450592" cy="696284"/>
      </dsp:txXfrm>
    </dsp:sp>
    <dsp:sp modelId="{770EF1E1-B72F-4B77-A8A8-1EC9FB91C238}">
      <dsp:nvSpPr>
        <dsp:cNvPr id="0" name=""/>
        <dsp:cNvSpPr/>
      </dsp:nvSpPr>
      <dsp:spPr>
        <a:xfrm>
          <a:off x="1599514" y="309219"/>
          <a:ext cx="1388884" cy="4104752"/>
        </a:xfrm>
        <a:prstGeom prst="rect">
          <a:avLst/>
        </a:prstGeom>
        <a:solidFill>
          <a:schemeClr val="accent1">
            <a:shade val="80000"/>
            <a:hueOff val="97850"/>
            <a:satOff val="-9255"/>
            <a:lumOff val="6647"/>
            <a:alphaOff val="0"/>
          </a:schemeClr>
        </a:solidFill>
        <a:ln w="22225" cap="rnd" cmpd="sng" algn="ctr">
          <a:solidFill>
            <a:schemeClr val="accent1">
              <a:shade val="80000"/>
              <a:hueOff val="97850"/>
              <a:satOff val="-9255"/>
              <a:lumOff val="66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number of participants who </a:t>
          </a:r>
          <a:r>
            <a:rPr lang="en-US" sz="1400" b="1" kern="1200" dirty="0"/>
            <a:t>began receiving education/ job training activities</a:t>
          </a:r>
          <a:endParaRPr lang="en-US" sz="1400" kern="1200" dirty="0"/>
        </a:p>
      </dsp:txBody>
      <dsp:txXfrm>
        <a:off x="1599514" y="1951120"/>
        <a:ext cx="1388884" cy="2462851"/>
      </dsp:txXfrm>
    </dsp:sp>
    <dsp:sp modelId="{91D6F930-D549-4C66-A92A-6892942035DF}">
      <dsp:nvSpPr>
        <dsp:cNvPr id="0" name=""/>
        <dsp:cNvSpPr/>
      </dsp:nvSpPr>
      <dsp:spPr>
        <a:xfrm>
          <a:off x="1568659" y="1491240"/>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02</a:t>
          </a:r>
        </a:p>
      </dsp:txBody>
      <dsp:txXfrm>
        <a:off x="1568659" y="1491240"/>
        <a:ext cx="1450592" cy="696284"/>
      </dsp:txXfrm>
    </dsp:sp>
    <dsp:sp modelId="{372CFF06-44A8-4880-A112-FB409154E4E1}">
      <dsp:nvSpPr>
        <dsp:cNvPr id="0" name=""/>
        <dsp:cNvSpPr/>
      </dsp:nvSpPr>
      <dsp:spPr>
        <a:xfrm>
          <a:off x="3142262" y="309219"/>
          <a:ext cx="1436666" cy="4104752"/>
        </a:xfrm>
        <a:prstGeom prst="rect">
          <a:avLst/>
        </a:prstGeom>
        <a:solidFill>
          <a:schemeClr val="accent1">
            <a:shade val="80000"/>
            <a:hueOff val="195699"/>
            <a:satOff val="-18510"/>
            <a:lumOff val="13294"/>
            <a:alphaOff val="0"/>
          </a:schemeClr>
        </a:solidFill>
        <a:ln w="22225" cap="rnd" cmpd="sng" algn="ctr">
          <a:solidFill>
            <a:schemeClr val="accent1">
              <a:shade val="80000"/>
              <a:hueOff val="195699"/>
              <a:satOff val="-18510"/>
              <a:lumOff val="13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number of participants who </a:t>
          </a:r>
          <a:r>
            <a:rPr lang="en-US" sz="1400" b="1" kern="1200" dirty="0"/>
            <a:t>completed education/ job training program activities</a:t>
          </a:r>
        </a:p>
        <a:p>
          <a:pPr marL="0" lvl="0" indent="0" algn="l" defTabSz="622300">
            <a:lnSpc>
              <a:spcPct val="90000"/>
            </a:lnSpc>
            <a:spcBef>
              <a:spcPct val="0"/>
            </a:spcBef>
            <a:spcAft>
              <a:spcPct val="35000"/>
            </a:spcAft>
            <a:buNone/>
          </a:pPr>
          <a:endParaRPr lang="en-US" sz="1400" kern="1200" dirty="0"/>
        </a:p>
      </dsp:txBody>
      <dsp:txXfrm>
        <a:off x="3142262" y="1951120"/>
        <a:ext cx="1436666" cy="2462851"/>
      </dsp:txXfrm>
    </dsp:sp>
    <dsp:sp modelId="{F73D7584-27C1-408E-B170-EB6686895C33}">
      <dsp:nvSpPr>
        <dsp:cNvPr id="0" name=""/>
        <dsp:cNvSpPr/>
      </dsp:nvSpPr>
      <dsp:spPr>
        <a:xfrm>
          <a:off x="3135299" y="1491240"/>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03</a:t>
          </a:r>
          <a:endParaRPr lang="en-US" sz="2800" kern="1200" dirty="0"/>
        </a:p>
      </dsp:txBody>
      <dsp:txXfrm>
        <a:off x="3135299" y="1491240"/>
        <a:ext cx="1450592" cy="696284"/>
      </dsp:txXfrm>
    </dsp:sp>
    <dsp:sp modelId="{17290121-0A55-4287-9149-26E6ADCD85E2}">
      <dsp:nvSpPr>
        <dsp:cNvPr id="0" name=""/>
        <dsp:cNvSpPr/>
      </dsp:nvSpPr>
      <dsp:spPr>
        <a:xfrm>
          <a:off x="4708901" y="309219"/>
          <a:ext cx="1436666" cy="4104752"/>
        </a:xfrm>
        <a:prstGeom prst="rect">
          <a:avLst/>
        </a:prstGeom>
        <a:solidFill>
          <a:schemeClr val="accent1">
            <a:shade val="80000"/>
            <a:hueOff val="293549"/>
            <a:satOff val="-27765"/>
            <a:lumOff val="19941"/>
            <a:alphaOff val="0"/>
          </a:schemeClr>
        </a:solidFill>
        <a:ln w="22225" cap="rnd" cmpd="sng" algn="ctr">
          <a:solidFill>
            <a:schemeClr val="accent1">
              <a:shade val="80000"/>
              <a:hueOff val="293549"/>
              <a:satOff val="-27765"/>
              <a:lumOff val="19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622300">
            <a:lnSpc>
              <a:spcPct val="90000"/>
            </a:lnSpc>
            <a:spcBef>
              <a:spcPct val="0"/>
            </a:spcBef>
            <a:spcAft>
              <a:spcPct val="35000"/>
            </a:spcAft>
            <a:buNone/>
          </a:pPr>
          <a:r>
            <a:rPr lang="en-US" sz="1400" kern="1200" dirty="0"/>
            <a:t>Total number of participants who </a:t>
          </a:r>
          <a:r>
            <a:rPr lang="en-US" sz="1400" b="1" kern="1200" dirty="0"/>
            <a:t>completed education/ job training program activities and obtained a credential</a:t>
          </a:r>
        </a:p>
      </dsp:txBody>
      <dsp:txXfrm>
        <a:off x="4708901" y="1951120"/>
        <a:ext cx="1436666" cy="2462851"/>
      </dsp:txXfrm>
    </dsp:sp>
    <dsp:sp modelId="{41D24CE1-138A-4B5F-AA28-CBE7862C7692}">
      <dsp:nvSpPr>
        <dsp:cNvPr id="0" name=""/>
        <dsp:cNvSpPr/>
      </dsp:nvSpPr>
      <dsp:spPr>
        <a:xfrm>
          <a:off x="4701939" y="1491240"/>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04</a:t>
          </a:r>
        </a:p>
      </dsp:txBody>
      <dsp:txXfrm>
        <a:off x="4701939" y="1491240"/>
        <a:ext cx="1450592" cy="696284"/>
      </dsp:txXfrm>
    </dsp:sp>
    <dsp:sp modelId="{D778951C-E0D7-477A-AA2D-6537DC903E43}">
      <dsp:nvSpPr>
        <dsp:cNvPr id="0" name=""/>
        <dsp:cNvSpPr/>
      </dsp:nvSpPr>
      <dsp:spPr>
        <a:xfrm>
          <a:off x="6268578" y="309219"/>
          <a:ext cx="1558530" cy="4104752"/>
        </a:xfrm>
        <a:prstGeom prst="rect">
          <a:avLst/>
        </a:prstGeom>
        <a:solidFill>
          <a:schemeClr val="accent1">
            <a:shade val="80000"/>
            <a:hueOff val="391399"/>
            <a:satOff val="-37020"/>
            <a:lumOff val="26587"/>
            <a:alphaOff val="0"/>
          </a:schemeClr>
        </a:solidFill>
        <a:ln w="22225" cap="rnd" cmpd="sng" algn="ctr">
          <a:solidFill>
            <a:schemeClr val="accent1">
              <a:shade val="80000"/>
              <a:hueOff val="391399"/>
              <a:satOff val="-37020"/>
              <a:lumOff val="2658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466725">
            <a:lnSpc>
              <a:spcPct val="90000"/>
            </a:lnSpc>
            <a:spcBef>
              <a:spcPct val="0"/>
            </a:spcBef>
            <a:spcAft>
              <a:spcPct val="35000"/>
            </a:spcAft>
            <a:buNone/>
          </a:pPr>
          <a:r>
            <a:rPr lang="en-US" sz="1050" kern="1200" dirty="0"/>
            <a:t>Total number of </a:t>
          </a:r>
          <a:r>
            <a:rPr lang="en-US" sz="1050" b="1" kern="1200" dirty="0"/>
            <a:t>unemployed </a:t>
          </a:r>
          <a:r>
            <a:rPr lang="en-US" sz="1050" kern="1200" dirty="0"/>
            <a:t>and </a:t>
          </a:r>
          <a:r>
            <a:rPr lang="en-US" sz="1050" b="1" kern="1200" dirty="0"/>
            <a:t>underemployed</a:t>
          </a:r>
          <a:r>
            <a:rPr lang="en-US" sz="1050" kern="1200" dirty="0"/>
            <a:t> participants who </a:t>
          </a:r>
          <a:r>
            <a:rPr lang="en-US" sz="1050" b="1" kern="1200" dirty="0"/>
            <a:t>completed education/job training program activities and entered unsubsidized employment</a:t>
          </a:r>
          <a:endParaRPr lang="en-US" sz="1050" kern="1200" dirty="0"/>
        </a:p>
      </dsp:txBody>
      <dsp:txXfrm>
        <a:off x="6268578" y="1951120"/>
        <a:ext cx="1558530" cy="2462851"/>
      </dsp:txXfrm>
    </dsp:sp>
    <dsp:sp modelId="{01FBB2D9-57B0-4EB1-A980-F49364654D6F}">
      <dsp:nvSpPr>
        <dsp:cNvPr id="0" name=""/>
        <dsp:cNvSpPr/>
      </dsp:nvSpPr>
      <dsp:spPr>
        <a:xfrm>
          <a:off x="6322547" y="1491240"/>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05</a:t>
          </a:r>
          <a:endParaRPr lang="en-US" sz="2800" kern="1200" dirty="0"/>
        </a:p>
      </dsp:txBody>
      <dsp:txXfrm>
        <a:off x="6322547" y="1491240"/>
        <a:ext cx="1450592" cy="696284"/>
      </dsp:txXfrm>
    </dsp:sp>
    <dsp:sp modelId="{5258A7B8-9E67-4C16-B54B-9757CB89CC86}">
      <dsp:nvSpPr>
        <dsp:cNvPr id="0" name=""/>
        <dsp:cNvSpPr/>
      </dsp:nvSpPr>
      <dsp:spPr>
        <a:xfrm>
          <a:off x="7950119" y="309219"/>
          <a:ext cx="1436666" cy="4104752"/>
        </a:xfrm>
        <a:prstGeom prst="rect">
          <a:avLst/>
        </a:prstGeom>
        <a:solidFill>
          <a:schemeClr val="accent1">
            <a:shade val="80000"/>
            <a:hueOff val="489249"/>
            <a:satOff val="-46275"/>
            <a:lumOff val="33234"/>
            <a:alphaOff val="0"/>
          </a:schemeClr>
        </a:solidFill>
        <a:ln w="22225" cap="rnd" cmpd="sng" algn="ctr">
          <a:solidFill>
            <a:schemeClr val="accent1">
              <a:shade val="80000"/>
              <a:hueOff val="489249"/>
              <a:satOff val="-46275"/>
              <a:lumOff val="3323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533400">
            <a:lnSpc>
              <a:spcPct val="90000"/>
            </a:lnSpc>
            <a:spcBef>
              <a:spcPct val="0"/>
            </a:spcBef>
            <a:spcAft>
              <a:spcPct val="35000"/>
            </a:spcAft>
            <a:buNone/>
          </a:pPr>
          <a:r>
            <a:rPr lang="en-US" sz="1200" kern="1200" dirty="0"/>
            <a:t>Total number of </a:t>
          </a:r>
          <a:r>
            <a:rPr lang="en-US" sz="1200" b="1" kern="1200" dirty="0"/>
            <a:t>incumbent workers </a:t>
          </a:r>
          <a:r>
            <a:rPr lang="en-US" sz="1200" kern="1200" dirty="0"/>
            <a:t>who </a:t>
          </a:r>
          <a:r>
            <a:rPr lang="en-US" sz="1200" b="1" kern="1200" dirty="0"/>
            <a:t>completed education/ job training program activities and advanced into a new position</a:t>
          </a:r>
        </a:p>
      </dsp:txBody>
      <dsp:txXfrm>
        <a:off x="7950119" y="1951120"/>
        <a:ext cx="1436666" cy="2462851"/>
      </dsp:txXfrm>
    </dsp:sp>
    <dsp:sp modelId="{B5B8FDCE-604B-4042-8D69-D6C7ADA03685}">
      <dsp:nvSpPr>
        <dsp:cNvPr id="0" name=""/>
        <dsp:cNvSpPr/>
      </dsp:nvSpPr>
      <dsp:spPr>
        <a:xfrm>
          <a:off x="7943011" y="1488016"/>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06</a:t>
          </a:r>
          <a:endParaRPr lang="en-US" sz="2800" kern="1200" dirty="0"/>
        </a:p>
      </dsp:txBody>
      <dsp:txXfrm>
        <a:off x="7943011" y="1488016"/>
        <a:ext cx="1450592" cy="696284"/>
      </dsp:txXfrm>
    </dsp:sp>
    <dsp:sp modelId="{558C383F-F76C-4FD7-9C09-119C4E22783F}">
      <dsp:nvSpPr>
        <dsp:cNvPr id="0" name=""/>
        <dsp:cNvSpPr/>
      </dsp:nvSpPr>
      <dsp:spPr>
        <a:xfrm>
          <a:off x="9521285" y="309219"/>
          <a:ext cx="1440786" cy="4106249"/>
        </a:xfrm>
        <a:prstGeom prst="rect">
          <a:avLst/>
        </a:prstGeom>
        <a:solidFill>
          <a:schemeClr val="accent1">
            <a:shade val="80000"/>
            <a:hueOff val="587098"/>
            <a:satOff val="-55530"/>
            <a:lumOff val="39881"/>
            <a:alphaOff val="0"/>
          </a:schemeClr>
        </a:solidFill>
        <a:ln w="22225" cap="rnd" cmpd="sng" algn="ctr">
          <a:solidFill>
            <a:schemeClr val="accent1">
              <a:shade val="80000"/>
              <a:hueOff val="587098"/>
              <a:satOff val="-55530"/>
              <a:lumOff val="3988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3286" tIns="0" rIns="143286" bIns="330200" numCol="1" spcCol="1270" anchor="t" anchorCtr="0">
          <a:noAutofit/>
        </a:bodyPr>
        <a:lstStyle/>
        <a:p>
          <a:pPr marL="0" lvl="0" indent="0" algn="l" defTabSz="533400">
            <a:lnSpc>
              <a:spcPct val="90000"/>
            </a:lnSpc>
            <a:spcBef>
              <a:spcPct val="0"/>
            </a:spcBef>
            <a:spcAft>
              <a:spcPct val="35000"/>
            </a:spcAft>
            <a:buNone/>
          </a:pPr>
          <a:r>
            <a:rPr lang="en-US" sz="1200" kern="1200" dirty="0"/>
            <a:t>Total number of </a:t>
          </a:r>
          <a:r>
            <a:rPr lang="en-US" sz="1200" b="1" kern="1200" dirty="0"/>
            <a:t>experienced nursing professionals </a:t>
          </a:r>
          <a:r>
            <a:rPr lang="en-US" sz="1200" kern="1200" dirty="0"/>
            <a:t>who were </a:t>
          </a:r>
          <a:r>
            <a:rPr lang="en-US" sz="1200" b="1" kern="1200" dirty="0"/>
            <a:t>placed into a preceptor role</a:t>
          </a:r>
        </a:p>
      </dsp:txBody>
      <dsp:txXfrm>
        <a:off x="9521285" y="1951719"/>
        <a:ext cx="1440786" cy="2463749"/>
      </dsp:txXfrm>
    </dsp:sp>
    <dsp:sp modelId="{44EB7FC2-C4A9-4C52-8AB2-3806A07CE09E}">
      <dsp:nvSpPr>
        <dsp:cNvPr id="0" name=""/>
        <dsp:cNvSpPr/>
      </dsp:nvSpPr>
      <dsp:spPr>
        <a:xfrm>
          <a:off x="9509796" y="1491989"/>
          <a:ext cx="1450592" cy="696284"/>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43286" tIns="165100" rIns="143286" bIns="165100" numCol="1" spcCol="1270" anchor="ctr" anchorCtr="0">
          <a:noAutofit/>
        </a:bodyPr>
        <a:lstStyle/>
        <a:p>
          <a:pPr marL="0" lvl="0" indent="0" algn="l" defTabSz="1244600">
            <a:lnSpc>
              <a:spcPct val="90000"/>
            </a:lnSpc>
            <a:spcBef>
              <a:spcPct val="0"/>
            </a:spcBef>
            <a:spcAft>
              <a:spcPct val="35000"/>
            </a:spcAft>
            <a:buNone/>
          </a:pPr>
          <a:r>
            <a:rPr lang="en-US" sz="2800" kern="1200"/>
            <a:t>07</a:t>
          </a:r>
        </a:p>
      </dsp:txBody>
      <dsp:txXfrm>
        <a:off x="9509796" y="1491989"/>
        <a:ext cx="1450592" cy="696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0644A-2D45-4C52-876E-163C0D84B37F}">
      <dsp:nvSpPr>
        <dsp:cNvPr id="0" name=""/>
        <dsp:cNvSpPr/>
      </dsp:nvSpPr>
      <dsp:spPr>
        <a:xfrm>
          <a:off x="2281" y="934252"/>
          <a:ext cx="2389856" cy="2355833"/>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Total number of </a:t>
          </a:r>
          <a:r>
            <a:rPr lang="en-US" sz="1400" b="1" kern="1200" dirty="0">
              <a:solidFill>
                <a:schemeClr val="accent2">
                  <a:lumMod val="60000"/>
                  <a:lumOff val="40000"/>
                </a:schemeClr>
              </a:solidFill>
            </a:rPr>
            <a:t>unemployed </a:t>
          </a:r>
          <a:r>
            <a:rPr lang="en-US" sz="1400" kern="1200" dirty="0">
              <a:solidFill>
                <a:schemeClr val="accent2">
                  <a:lumMod val="60000"/>
                  <a:lumOff val="40000"/>
                </a:schemeClr>
              </a:solidFill>
            </a:rPr>
            <a:t>and </a:t>
          </a:r>
          <a:r>
            <a:rPr lang="en-US" sz="1400" b="1" kern="1200" dirty="0">
              <a:solidFill>
                <a:schemeClr val="accent2">
                  <a:lumMod val="60000"/>
                  <a:lumOff val="40000"/>
                </a:schemeClr>
              </a:solidFill>
            </a:rPr>
            <a:t>underemployed</a:t>
          </a:r>
          <a:r>
            <a:rPr lang="en-US" sz="1400" kern="1200" dirty="0">
              <a:solidFill>
                <a:schemeClr val="accent2">
                  <a:lumMod val="60000"/>
                  <a:lumOff val="40000"/>
                </a:schemeClr>
              </a:solidFill>
            </a:rPr>
            <a:t> </a:t>
          </a:r>
          <a:r>
            <a:rPr lang="en-US" sz="1400" kern="1200" dirty="0"/>
            <a:t>participants who </a:t>
          </a:r>
          <a:r>
            <a:rPr lang="en-US" sz="1400" b="1" kern="1200" dirty="0"/>
            <a:t>completed education/job training program activities and </a:t>
          </a:r>
          <a:r>
            <a:rPr lang="en-US" sz="1400" b="1" kern="1200" dirty="0">
              <a:solidFill>
                <a:schemeClr val="accent2">
                  <a:lumMod val="60000"/>
                  <a:lumOff val="40000"/>
                </a:schemeClr>
              </a:solidFill>
            </a:rPr>
            <a:t>entered unsubsidized employment</a:t>
          </a:r>
          <a:endParaRPr lang="en-US" sz="1400" kern="1200" dirty="0">
            <a:solidFill>
              <a:schemeClr val="accent2">
                <a:lumMod val="60000"/>
                <a:lumOff val="40000"/>
              </a:schemeClr>
            </a:solidFill>
          </a:endParaRPr>
        </a:p>
      </dsp:txBody>
      <dsp:txXfrm>
        <a:off x="352267" y="1279256"/>
        <a:ext cx="1689884" cy="1665825"/>
      </dsp:txXfrm>
    </dsp:sp>
    <dsp:sp modelId="{8A6E6C7F-3E2E-4BCD-B54C-2B40D73781F8}">
      <dsp:nvSpPr>
        <dsp:cNvPr id="0" name=""/>
        <dsp:cNvSpPr/>
      </dsp:nvSpPr>
      <dsp:spPr>
        <a:xfrm>
          <a:off x="2574616" y="1460461"/>
          <a:ext cx="1303415" cy="1303415"/>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747384" y="1958887"/>
        <a:ext cx="957879" cy="306563"/>
      </dsp:txXfrm>
    </dsp:sp>
    <dsp:sp modelId="{E707943A-F88E-4CBA-9E00-174E5F9ED1C7}">
      <dsp:nvSpPr>
        <dsp:cNvPr id="0" name=""/>
        <dsp:cNvSpPr/>
      </dsp:nvSpPr>
      <dsp:spPr>
        <a:xfrm>
          <a:off x="4060509" y="917240"/>
          <a:ext cx="2433116" cy="2389856"/>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Total number of </a:t>
          </a:r>
          <a:r>
            <a:rPr lang="en-US" sz="1600" b="1" kern="1200" dirty="0">
              <a:solidFill>
                <a:schemeClr val="accent2">
                  <a:lumMod val="60000"/>
                  <a:lumOff val="40000"/>
                </a:schemeClr>
              </a:solidFill>
            </a:rPr>
            <a:t>incumbent workers </a:t>
          </a:r>
          <a:r>
            <a:rPr lang="en-US" sz="1600" kern="1200" dirty="0"/>
            <a:t>who </a:t>
          </a:r>
          <a:r>
            <a:rPr lang="en-US" sz="1600" b="1" kern="1200" dirty="0"/>
            <a:t>completed education/ job training program activities </a:t>
          </a:r>
          <a:r>
            <a:rPr lang="en-US" sz="1600" b="1" kern="1200" dirty="0">
              <a:solidFill>
                <a:schemeClr val="accent2">
                  <a:lumMod val="60000"/>
                  <a:lumOff val="40000"/>
                </a:schemeClr>
              </a:solidFill>
            </a:rPr>
            <a:t>and advanced into a new position</a:t>
          </a:r>
          <a:endParaRPr lang="en-US" sz="1600" kern="1200" dirty="0">
            <a:solidFill>
              <a:schemeClr val="accent2">
                <a:lumMod val="60000"/>
                <a:lumOff val="40000"/>
              </a:schemeClr>
            </a:solidFill>
          </a:endParaRPr>
        </a:p>
      </dsp:txBody>
      <dsp:txXfrm>
        <a:off x="4416831" y="1267226"/>
        <a:ext cx="1720472" cy="1689884"/>
      </dsp:txXfrm>
    </dsp:sp>
    <dsp:sp modelId="{8FD676BB-27F0-44A1-8B89-A96A708F122B}">
      <dsp:nvSpPr>
        <dsp:cNvPr id="0" name=""/>
        <dsp:cNvSpPr/>
      </dsp:nvSpPr>
      <dsp:spPr>
        <a:xfrm>
          <a:off x="6676104" y="1460461"/>
          <a:ext cx="1303415" cy="1303415"/>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848872" y="1728964"/>
        <a:ext cx="957879" cy="766409"/>
      </dsp:txXfrm>
    </dsp:sp>
    <dsp:sp modelId="{1898D4F3-DACD-4A40-9A5E-288444328661}">
      <dsp:nvSpPr>
        <dsp:cNvPr id="0" name=""/>
        <dsp:cNvSpPr/>
      </dsp:nvSpPr>
      <dsp:spPr>
        <a:xfrm>
          <a:off x="8161998" y="895610"/>
          <a:ext cx="2489433" cy="2433116"/>
        </a:xfrm>
        <a:prstGeom prst="ellipse">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Total number of </a:t>
          </a:r>
          <a:r>
            <a:rPr lang="en-US" sz="1400" kern="1200" dirty="0">
              <a:solidFill>
                <a:srgbClr val="92D050"/>
              </a:solidFill>
            </a:rPr>
            <a:t>participants </a:t>
          </a:r>
          <a:r>
            <a:rPr lang="en-US" sz="1400" kern="1200" dirty="0"/>
            <a:t>who </a:t>
          </a:r>
          <a:r>
            <a:rPr lang="en-US" sz="1400" b="1" kern="1200" dirty="0"/>
            <a:t>completed education/job training program activities and </a:t>
          </a:r>
          <a:r>
            <a:rPr lang="en-US" sz="1400" b="1" kern="1200" dirty="0">
              <a:solidFill>
                <a:srgbClr val="92D050"/>
              </a:solidFill>
            </a:rPr>
            <a:t>either entered unsubsidized employment or advanced into a new position</a:t>
          </a:r>
          <a:endParaRPr lang="en-US" sz="1400" kern="1200" dirty="0">
            <a:solidFill>
              <a:srgbClr val="92D050"/>
            </a:solidFill>
          </a:endParaRPr>
        </a:p>
      </dsp:txBody>
      <dsp:txXfrm>
        <a:off x="8526567" y="1251932"/>
        <a:ext cx="1760295" cy="17204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t>1. </a:t>
          </a:r>
        </a:p>
        <a:p>
          <a:pPr marL="0" lvl="0" indent="0" algn="ctr" defTabSz="666750">
            <a:lnSpc>
              <a:spcPct val="90000"/>
            </a:lnSpc>
            <a:spcBef>
              <a:spcPct val="0"/>
            </a:spcBef>
            <a:spcAft>
              <a:spcPct val="35000"/>
            </a:spcAft>
            <a:buNone/>
          </a:pPr>
          <a:r>
            <a:rPr lang="en-US" sz="1500" b="0" kern="1200" dirty="0"/>
            <a:t>Collect/ Track Info on Participant Activity</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2. </a:t>
          </a:r>
        </a:p>
        <a:p>
          <a:pPr marL="0" lvl="0" indent="0" algn="ctr" defTabSz="711200">
            <a:lnSpc>
              <a:spcPct val="90000"/>
            </a:lnSpc>
            <a:spcBef>
              <a:spcPct val="0"/>
            </a:spcBef>
            <a:spcAft>
              <a:spcPct val="35000"/>
            </a:spcAft>
            <a:buNone/>
          </a:pPr>
          <a:r>
            <a:rPr lang="en-US" sz="1600" b="0" kern="1200" dirty="0"/>
            <a:t>Report Participant Activity</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3. </a:t>
          </a:r>
        </a:p>
        <a:p>
          <a:pPr marL="0" lvl="0" indent="0" algn="ctr" defTabSz="711200">
            <a:lnSpc>
              <a:spcPct val="90000"/>
            </a:lnSpc>
            <a:spcBef>
              <a:spcPct val="0"/>
            </a:spcBef>
            <a:spcAft>
              <a:spcPct val="35000"/>
            </a:spcAft>
            <a:buNone/>
          </a:pPr>
          <a:r>
            <a:rPr lang="en-US" sz="1600" b="0" kern="1200" dirty="0"/>
            <a:t>Review Report Output</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4. </a:t>
          </a:r>
        </a:p>
        <a:p>
          <a:pPr marL="0" lvl="0" indent="0" algn="ctr" defTabSz="711200">
            <a:lnSpc>
              <a:spcPct val="90000"/>
            </a:lnSpc>
            <a:spcBef>
              <a:spcPct val="0"/>
            </a:spcBef>
            <a:spcAft>
              <a:spcPct val="35000"/>
            </a:spcAft>
            <a:buNone/>
          </a:pPr>
          <a:r>
            <a:rPr lang="en-US" sz="1600" b="0" kern="1200" dirty="0"/>
            <a:t>Make Report Corrections</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5. </a:t>
          </a:r>
        </a:p>
        <a:p>
          <a:pPr marL="0" lvl="0" indent="0" algn="ctr" defTabSz="711200">
            <a:lnSpc>
              <a:spcPct val="90000"/>
            </a:lnSpc>
            <a:spcBef>
              <a:spcPct val="0"/>
            </a:spcBef>
            <a:spcAft>
              <a:spcPct val="35000"/>
            </a:spcAft>
            <a:buNone/>
          </a:pPr>
          <a:r>
            <a:rPr lang="en-US" sz="1600" b="0" kern="1200" dirty="0"/>
            <a:t>Analyze Program Impact</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chemeClr val="accent2"/>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6. </a:t>
          </a:r>
        </a:p>
        <a:p>
          <a:pPr marL="0" lvl="0" indent="0" algn="ctr" defTabSz="711200">
            <a:lnSpc>
              <a:spcPct val="90000"/>
            </a:lnSpc>
            <a:spcBef>
              <a:spcPct val="0"/>
            </a:spcBef>
            <a:spcAft>
              <a:spcPct val="35000"/>
            </a:spcAft>
            <a:buNone/>
          </a:pPr>
          <a:r>
            <a:rPr lang="en-US" sz="1600" b="0" kern="1200" dirty="0"/>
            <a:t>Make Program Adjustments</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0904A3-5B8C-4C1E-98E2-183399408DBB}">
      <dsp:nvSpPr>
        <dsp:cNvPr id="0" name=""/>
        <dsp:cNvSpPr/>
      </dsp:nvSpPr>
      <dsp:spPr>
        <a:xfrm>
          <a:off x="93554" y="0"/>
          <a:ext cx="4482808" cy="4624556"/>
        </a:xfrm>
        <a:prstGeom prst="roundRect">
          <a:avLst>
            <a:gd name="adj" fmla="val 10000"/>
          </a:avLst>
        </a:prstGeom>
        <a:gradFill rotWithShape="0">
          <a:gsLst>
            <a:gs pos="0">
              <a:schemeClr val="accent1">
                <a:tint val="40000"/>
                <a:hueOff val="0"/>
                <a:satOff val="0"/>
                <a:lumOff val="0"/>
                <a:alphaOff val="0"/>
                <a:tint val="98000"/>
                <a:lumMod val="110000"/>
              </a:schemeClr>
            </a:gs>
            <a:gs pos="84000">
              <a:schemeClr val="accent1">
                <a:tint val="40000"/>
                <a:hueOff val="0"/>
                <a:satOff val="0"/>
                <a:lumOff val="0"/>
                <a:alphaOff val="0"/>
                <a:shade val="90000"/>
                <a:lumMod val="8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0" kern="1200" dirty="0"/>
            <a:t>Data Assessment:  </a:t>
          </a:r>
          <a:br>
            <a:rPr lang="en-US" sz="3600" b="0" kern="1200" dirty="0"/>
          </a:br>
          <a:r>
            <a:rPr lang="en-US" sz="3600" b="0" kern="1200" dirty="0"/>
            <a:t>Review and Correct</a:t>
          </a:r>
        </a:p>
      </dsp:txBody>
      <dsp:txXfrm>
        <a:off x="93554" y="0"/>
        <a:ext cx="4482808" cy="1387366"/>
      </dsp:txXfrm>
    </dsp:sp>
    <dsp:sp modelId="{47156BA0-B2B0-4A4B-8559-3F4808D2A62D}">
      <dsp:nvSpPr>
        <dsp:cNvPr id="0" name=""/>
        <dsp:cNvSpPr/>
      </dsp:nvSpPr>
      <dsp:spPr>
        <a:xfrm>
          <a:off x="452940" y="1388721"/>
          <a:ext cx="3586246" cy="1394366"/>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Understand how to interpret outcomes</a:t>
          </a:r>
        </a:p>
      </dsp:txBody>
      <dsp:txXfrm>
        <a:off x="493780" y="1429561"/>
        <a:ext cx="3504566" cy="1312686"/>
      </dsp:txXfrm>
    </dsp:sp>
    <dsp:sp modelId="{8DCC7E96-0468-4F8D-BA92-3FA73566546F}">
      <dsp:nvSpPr>
        <dsp:cNvPr id="0" name=""/>
        <dsp:cNvSpPr/>
      </dsp:nvSpPr>
      <dsp:spPr>
        <a:xfrm>
          <a:off x="452940" y="2997606"/>
          <a:ext cx="3586246" cy="1394366"/>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Know which data from your data file generate outcomes</a:t>
          </a:r>
        </a:p>
      </dsp:txBody>
      <dsp:txXfrm>
        <a:off x="493780" y="3038446"/>
        <a:ext cx="3504566" cy="1312686"/>
      </dsp:txXfrm>
    </dsp:sp>
    <dsp:sp modelId="{5DE1F0FD-C148-42B0-8144-CBCF054B778F}">
      <dsp:nvSpPr>
        <dsp:cNvPr id="0" name=""/>
        <dsp:cNvSpPr/>
      </dsp:nvSpPr>
      <dsp:spPr>
        <a:xfrm>
          <a:off x="4828339" y="0"/>
          <a:ext cx="4482808" cy="4624556"/>
        </a:xfrm>
        <a:prstGeom prst="roundRect">
          <a:avLst>
            <a:gd name="adj" fmla="val 10000"/>
          </a:avLst>
        </a:prstGeom>
        <a:gradFill rotWithShape="0">
          <a:gsLst>
            <a:gs pos="0">
              <a:schemeClr val="accent1">
                <a:tint val="40000"/>
                <a:hueOff val="0"/>
                <a:satOff val="0"/>
                <a:lumOff val="0"/>
                <a:alphaOff val="0"/>
                <a:tint val="98000"/>
                <a:lumMod val="110000"/>
              </a:schemeClr>
            </a:gs>
            <a:gs pos="84000">
              <a:schemeClr val="accent1">
                <a:tint val="40000"/>
                <a:hueOff val="0"/>
                <a:satOff val="0"/>
                <a:lumOff val="0"/>
                <a:alphaOff val="0"/>
                <a:shade val="90000"/>
                <a:lumMod val="8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Program Assessment: Analyze</a:t>
          </a:r>
          <a:r>
            <a:rPr lang="en-US" sz="3600" kern="1200" baseline="0" dirty="0"/>
            <a:t> and Adjust</a:t>
          </a:r>
          <a:endParaRPr lang="en-US" sz="3600" kern="1200" dirty="0"/>
        </a:p>
      </dsp:txBody>
      <dsp:txXfrm>
        <a:off x="4828339" y="0"/>
        <a:ext cx="4482808" cy="1387366"/>
      </dsp:txXfrm>
    </dsp:sp>
    <dsp:sp modelId="{6D5DC22D-EA72-43CF-8745-471914E8281D}">
      <dsp:nvSpPr>
        <dsp:cNvPr id="0" name=""/>
        <dsp:cNvSpPr/>
      </dsp:nvSpPr>
      <dsp:spPr>
        <a:xfrm>
          <a:off x="5271960" y="1387761"/>
          <a:ext cx="3586246"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Memorize targets</a:t>
          </a:r>
        </a:p>
      </dsp:txBody>
      <dsp:txXfrm>
        <a:off x="5298570" y="1414371"/>
        <a:ext cx="3533026" cy="855320"/>
      </dsp:txXfrm>
    </dsp:sp>
    <dsp:sp modelId="{A1920740-AC56-4154-BFC3-07C0ED4D1169}">
      <dsp:nvSpPr>
        <dsp:cNvPr id="0" name=""/>
        <dsp:cNvSpPr/>
      </dsp:nvSpPr>
      <dsp:spPr>
        <a:xfrm>
          <a:off x="5271960" y="2436077"/>
          <a:ext cx="3586246"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Build target progress review into meetings</a:t>
          </a:r>
        </a:p>
      </dsp:txBody>
      <dsp:txXfrm>
        <a:off x="5298570" y="2462687"/>
        <a:ext cx="3533026" cy="855320"/>
      </dsp:txXfrm>
    </dsp:sp>
    <dsp:sp modelId="{B87BDA5E-2324-4D0D-BCAB-358869DF8868}">
      <dsp:nvSpPr>
        <dsp:cNvPr id="0" name=""/>
        <dsp:cNvSpPr/>
      </dsp:nvSpPr>
      <dsp:spPr>
        <a:xfrm>
          <a:off x="5271960" y="3484392"/>
          <a:ext cx="3586246" cy="90854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Compare gaps achievement with participant lifecycle stages</a:t>
          </a:r>
        </a:p>
      </dsp:txBody>
      <dsp:txXfrm>
        <a:off x="5298570" y="3511002"/>
        <a:ext cx="3533026" cy="8553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D24278-1A9B-43D7-B0E9-CF340C8F107B}">
      <dsp:nvSpPr>
        <dsp:cNvPr id="0" name=""/>
        <dsp:cNvSpPr/>
      </dsp:nvSpPr>
      <dsp:spPr>
        <a:xfrm>
          <a:off x="0" y="1763"/>
          <a:ext cx="6975732" cy="725820"/>
        </a:xfrm>
        <a:prstGeom prst="roundRect">
          <a:avLst/>
        </a:prstGeom>
        <a:solidFill>
          <a:srgbClr val="38905C"/>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b="1"/>
          </a:pPr>
          <a:r>
            <a:rPr lang="en-US" sz="1600" b="1" kern="1200" dirty="0"/>
            <a:t>G1. Entered Unsubsidized Employment</a:t>
          </a:r>
        </a:p>
      </dsp:txBody>
      <dsp:txXfrm>
        <a:off x="35432" y="37195"/>
        <a:ext cx="6904868" cy="654956"/>
      </dsp:txXfrm>
    </dsp:sp>
    <dsp:sp modelId="{E9E6EAD6-1A62-40F7-B672-8F2DAF134A15}">
      <dsp:nvSpPr>
        <dsp:cNvPr id="0" name=""/>
        <dsp:cNvSpPr/>
      </dsp:nvSpPr>
      <dsp:spPr>
        <a:xfrm>
          <a:off x="0" y="727583"/>
          <a:ext cx="6975732" cy="12212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479"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b="1" kern="1200" dirty="0"/>
            <a:t>PIRL 400 </a:t>
          </a:r>
          <a:r>
            <a:rPr lang="en-US" sz="1600" kern="1200" dirty="0"/>
            <a:t>Employment Status at Entry = 0</a:t>
          </a:r>
          <a:endParaRPr lang="en-US" sz="1600" b="1" kern="1200" dirty="0"/>
        </a:p>
        <a:p>
          <a:pPr marL="171450" lvl="1" indent="-171450" algn="l" defTabSz="711200">
            <a:lnSpc>
              <a:spcPct val="90000"/>
            </a:lnSpc>
            <a:spcBef>
              <a:spcPct val="0"/>
            </a:spcBef>
            <a:spcAft>
              <a:spcPct val="20000"/>
            </a:spcAft>
            <a:buChar char="•"/>
          </a:pPr>
          <a:r>
            <a:rPr lang="en-US" sz="1600" b="1" kern="1200" dirty="0"/>
            <a:t>PIRL 2101 </a:t>
          </a:r>
          <a:r>
            <a:rPr lang="en-US" sz="1600" b="0" kern="1200" dirty="0"/>
            <a:t>Underemployed Worker = 1</a:t>
          </a:r>
        </a:p>
        <a:p>
          <a:pPr marL="171450" lvl="1" indent="-171450" algn="l" defTabSz="711200">
            <a:lnSpc>
              <a:spcPct val="90000"/>
            </a:lnSpc>
            <a:spcBef>
              <a:spcPct val="0"/>
            </a:spcBef>
            <a:spcAft>
              <a:spcPct val="20000"/>
            </a:spcAft>
            <a:buChar char="•"/>
          </a:pPr>
          <a:r>
            <a:rPr lang="en-US" sz="1600" b="1" kern="1200" dirty="0"/>
            <a:t>PIRL 1813 </a:t>
          </a:r>
          <a:r>
            <a:rPr lang="en-US" sz="1600" b="0" kern="1200" dirty="0"/>
            <a:t>Date Completed, During Program Participation, an Education or Training Program Leading to a Recognized Postsecondary Credential or Employment</a:t>
          </a:r>
        </a:p>
      </dsp:txBody>
      <dsp:txXfrm>
        <a:off x="0" y="727583"/>
        <a:ext cx="6975732" cy="1221299"/>
      </dsp:txXfrm>
    </dsp:sp>
    <dsp:sp modelId="{96EF395D-7340-4A00-8207-E042D4CCF7C3}">
      <dsp:nvSpPr>
        <dsp:cNvPr id="0" name=""/>
        <dsp:cNvSpPr/>
      </dsp:nvSpPr>
      <dsp:spPr>
        <a:xfrm>
          <a:off x="0" y="1948883"/>
          <a:ext cx="6975732" cy="654525"/>
        </a:xfrm>
        <a:prstGeom prst="roundRect">
          <a:avLst/>
        </a:prstGeom>
        <a:solidFill>
          <a:srgbClr val="38905C"/>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b="1"/>
          </a:pPr>
          <a:r>
            <a:rPr lang="en-US" sz="1600" kern="1200" dirty="0"/>
            <a:t>G3. Incumbent Workers that Advanced into New Positions Within Three Quarters After Completing an Education/Job Training Program</a:t>
          </a:r>
        </a:p>
      </dsp:txBody>
      <dsp:txXfrm>
        <a:off x="31951" y="1980834"/>
        <a:ext cx="6911830" cy="590623"/>
      </dsp:txXfrm>
    </dsp:sp>
    <dsp:sp modelId="{EB66C7C8-DA68-4D5B-9D4B-E480836BB8A1}">
      <dsp:nvSpPr>
        <dsp:cNvPr id="0" name=""/>
        <dsp:cNvSpPr/>
      </dsp:nvSpPr>
      <dsp:spPr>
        <a:xfrm>
          <a:off x="0" y="2603409"/>
          <a:ext cx="6975732" cy="3419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1479" tIns="22860" rIns="128016" bIns="22860" numCol="1" spcCol="1270" anchor="t" anchorCtr="0">
          <a:noAutofit/>
        </a:bodyPr>
        <a:lstStyle/>
        <a:p>
          <a:pPr marL="171450" lvl="1" indent="-171450" algn="l" defTabSz="800100">
            <a:lnSpc>
              <a:spcPct val="90000"/>
            </a:lnSpc>
            <a:spcBef>
              <a:spcPct val="0"/>
            </a:spcBef>
            <a:spcAft>
              <a:spcPct val="20000"/>
            </a:spcAft>
            <a:buChar char="•"/>
            <a:defRPr b="1"/>
          </a:pPr>
          <a:r>
            <a:rPr lang="en-US" sz="1800" kern="1200" dirty="0"/>
            <a:t>PIRL 907 </a:t>
          </a:r>
          <a:r>
            <a:rPr lang="en-US" sz="1800" b="0" kern="1200" dirty="0"/>
            <a:t>Recipient of Incumbent Worker Training = 4</a:t>
          </a:r>
        </a:p>
        <a:p>
          <a:pPr marL="171450" lvl="1" indent="-171450" algn="l" defTabSz="800100">
            <a:lnSpc>
              <a:spcPct val="90000"/>
            </a:lnSpc>
            <a:spcBef>
              <a:spcPct val="0"/>
            </a:spcBef>
            <a:spcAft>
              <a:spcPct val="20000"/>
            </a:spcAft>
            <a:buChar char="•"/>
            <a:defRPr b="1"/>
          </a:pPr>
          <a:r>
            <a:rPr lang="en-US" sz="1800" kern="1200" dirty="0"/>
            <a:t>PIRL 1813 </a:t>
          </a:r>
          <a:r>
            <a:rPr lang="en-US" sz="1800" b="0" kern="1200" dirty="0"/>
            <a:t>Date Completed, During Program Participation, an Education or Training Program Leading to a Recognized Postsecondary Credential or Employment</a:t>
          </a:r>
        </a:p>
        <a:p>
          <a:pPr marL="171450" lvl="1" indent="-171450" algn="l" defTabSz="800100">
            <a:lnSpc>
              <a:spcPct val="90000"/>
            </a:lnSpc>
            <a:spcBef>
              <a:spcPct val="0"/>
            </a:spcBef>
            <a:spcAft>
              <a:spcPct val="20000"/>
            </a:spcAft>
            <a:buChar char="•"/>
            <a:defRPr b="1"/>
          </a:pPr>
          <a:r>
            <a:rPr lang="en-US" sz="1800" kern="1200" dirty="0"/>
            <a:t>PIRL 2120 </a:t>
          </a:r>
          <a:r>
            <a:rPr lang="en-US" sz="1800" b="0" kern="1200" dirty="0"/>
            <a:t>Incumbent Workers Advanced into a New Position with Current or New Employer in the 1st Quarter After Program Completion or</a:t>
          </a:r>
        </a:p>
        <a:p>
          <a:pPr marL="171450" lvl="1" indent="-171450" algn="l" defTabSz="800100">
            <a:lnSpc>
              <a:spcPct val="90000"/>
            </a:lnSpc>
            <a:spcBef>
              <a:spcPct val="0"/>
            </a:spcBef>
            <a:spcAft>
              <a:spcPct val="20000"/>
            </a:spcAft>
            <a:buChar char="•"/>
            <a:defRPr b="1"/>
          </a:pPr>
          <a:r>
            <a:rPr lang="en-US" sz="1800" kern="1200" dirty="0"/>
            <a:t>PIRL 2122 </a:t>
          </a:r>
          <a:r>
            <a:rPr lang="en-US" sz="1800" b="0" kern="1200" dirty="0"/>
            <a:t>Incumbent Workers Advanced into a New Position with Current or New Employer in the 2nd Quarter After Program Completion or</a:t>
          </a:r>
        </a:p>
        <a:p>
          <a:pPr marL="171450" lvl="1" indent="-171450" algn="l" defTabSz="800100">
            <a:lnSpc>
              <a:spcPct val="90000"/>
            </a:lnSpc>
            <a:spcBef>
              <a:spcPct val="0"/>
            </a:spcBef>
            <a:spcAft>
              <a:spcPct val="20000"/>
            </a:spcAft>
            <a:buChar char="•"/>
            <a:defRPr b="1"/>
          </a:pPr>
          <a:r>
            <a:rPr lang="en-US" sz="1800" kern="1200" dirty="0"/>
            <a:t>PIRL 2124 </a:t>
          </a:r>
          <a:r>
            <a:rPr lang="en-US" sz="1800" b="0" kern="1200" dirty="0"/>
            <a:t>Incumbent Workers Advanced into a New Position with Current or New Employer in the 3rd Quarter After Program Completion </a:t>
          </a:r>
          <a:r>
            <a:rPr lang="en-US" sz="1800" b="1" kern="1200" dirty="0"/>
            <a:t>(one of PIRL 2120/2122/2124 must = 1)</a:t>
          </a:r>
        </a:p>
      </dsp:txBody>
      <dsp:txXfrm>
        <a:off x="0" y="2603409"/>
        <a:ext cx="6975732" cy="34196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4BEDD-F47E-42AD-B757-5A03B2C8D2B0}">
      <dsp:nvSpPr>
        <dsp:cNvPr id="0" name=""/>
        <dsp:cNvSpPr/>
      </dsp:nvSpPr>
      <dsp:spPr>
        <a:xfrm>
          <a:off x="5257"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Scorecard</a:t>
          </a:r>
        </a:p>
      </dsp:txBody>
      <dsp:txXfrm>
        <a:off x="32872" y="1319681"/>
        <a:ext cx="1516156" cy="887601"/>
      </dsp:txXfrm>
    </dsp:sp>
    <dsp:sp modelId="{4F15C62D-530D-4CEC-8E08-87F2E8A08F54}">
      <dsp:nvSpPr>
        <dsp:cNvPr id="0" name=""/>
        <dsp:cNvSpPr/>
      </dsp:nvSpPr>
      <dsp:spPr>
        <a:xfrm>
          <a:off x="1733782" y="1568630"/>
          <a:ext cx="333133" cy="389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1733782" y="1646571"/>
        <a:ext cx="233193" cy="233821"/>
      </dsp:txXfrm>
    </dsp:sp>
    <dsp:sp modelId="{01ACFC9D-D251-49B7-9F13-F7D8FD3A97A4}">
      <dsp:nvSpPr>
        <dsp:cNvPr id="0" name=""/>
        <dsp:cNvSpPr/>
      </dsp:nvSpPr>
      <dsp:spPr>
        <a:xfrm>
          <a:off x="2205198"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QPR</a:t>
          </a:r>
        </a:p>
      </dsp:txBody>
      <dsp:txXfrm>
        <a:off x="2232813" y="1319681"/>
        <a:ext cx="1516156" cy="887601"/>
      </dsp:txXfrm>
    </dsp:sp>
    <dsp:sp modelId="{B3AFF6AE-0B57-4CFA-A431-740ED51F8B57}">
      <dsp:nvSpPr>
        <dsp:cNvPr id="0" name=""/>
        <dsp:cNvSpPr/>
      </dsp:nvSpPr>
      <dsp:spPr>
        <a:xfrm>
          <a:off x="3933723" y="1568630"/>
          <a:ext cx="333133" cy="38970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3933723" y="1646571"/>
        <a:ext cx="233193" cy="233821"/>
      </dsp:txXfrm>
    </dsp:sp>
    <dsp:sp modelId="{D3B1D898-43A5-4681-9E48-23F6683DAF21}">
      <dsp:nvSpPr>
        <dsp:cNvPr id="0" name=""/>
        <dsp:cNvSpPr/>
      </dsp:nvSpPr>
      <dsp:spPr>
        <a:xfrm>
          <a:off x="4405139" y="1292066"/>
          <a:ext cx="1571386" cy="94283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PIRL</a:t>
          </a:r>
        </a:p>
      </dsp:txBody>
      <dsp:txXfrm>
        <a:off x="4432754" y="1319681"/>
        <a:ext cx="1516156" cy="8876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t>2. </a:t>
          </a:r>
        </a:p>
        <a:p>
          <a:pPr marL="0" lvl="0" indent="0" algn="ctr" defTabSz="666750">
            <a:lnSpc>
              <a:spcPct val="90000"/>
            </a:lnSpc>
            <a:spcBef>
              <a:spcPct val="0"/>
            </a:spcBef>
            <a:spcAft>
              <a:spcPct val="35000"/>
            </a:spcAft>
            <a:buNone/>
          </a:pPr>
          <a:r>
            <a:rPr lang="en-US" sz="1500" b="0" kern="1200" dirty="0"/>
            <a:t>Report Participant Activity</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3. </a:t>
          </a:r>
        </a:p>
        <a:p>
          <a:pPr marL="0" lvl="0" indent="0" algn="ctr" defTabSz="711200">
            <a:lnSpc>
              <a:spcPct val="90000"/>
            </a:lnSpc>
            <a:spcBef>
              <a:spcPct val="0"/>
            </a:spcBef>
            <a:spcAft>
              <a:spcPct val="35000"/>
            </a:spcAft>
            <a:buNone/>
          </a:pPr>
          <a:r>
            <a:rPr lang="en-US" sz="1600" b="0" kern="1200" dirty="0"/>
            <a:t>Review Report Output</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4. </a:t>
          </a:r>
        </a:p>
        <a:p>
          <a:pPr marL="0" lvl="0" indent="0" algn="ctr" defTabSz="711200">
            <a:lnSpc>
              <a:spcPct val="90000"/>
            </a:lnSpc>
            <a:spcBef>
              <a:spcPct val="0"/>
            </a:spcBef>
            <a:spcAft>
              <a:spcPct val="35000"/>
            </a:spcAft>
            <a:buNone/>
          </a:pPr>
          <a:r>
            <a:rPr lang="en-US" sz="1600" b="0" kern="1200" dirty="0"/>
            <a:t>Make Report Corrections</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rgbClr val="7030A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5. </a:t>
          </a:r>
        </a:p>
        <a:p>
          <a:pPr marL="0" lvl="0" indent="0" algn="ctr" defTabSz="711200">
            <a:lnSpc>
              <a:spcPct val="90000"/>
            </a:lnSpc>
            <a:spcBef>
              <a:spcPct val="0"/>
            </a:spcBef>
            <a:spcAft>
              <a:spcPct val="35000"/>
            </a:spcAft>
            <a:buNone/>
          </a:pPr>
          <a:r>
            <a:rPr lang="en-US" sz="1600" b="0" kern="1200" dirty="0"/>
            <a:t>Analyze Program Impact</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rgbClr val="7030A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6. </a:t>
          </a:r>
        </a:p>
        <a:p>
          <a:pPr marL="0" lvl="0" indent="0" algn="ctr" defTabSz="711200">
            <a:lnSpc>
              <a:spcPct val="90000"/>
            </a:lnSpc>
            <a:spcBef>
              <a:spcPct val="0"/>
            </a:spcBef>
            <a:spcAft>
              <a:spcPct val="35000"/>
            </a:spcAft>
            <a:buNone/>
          </a:pPr>
          <a:r>
            <a:rPr lang="en-US" sz="1600" b="0" kern="1200" dirty="0"/>
            <a:t>Make Program Adjustments</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rgbClr val="38905C"/>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1. </a:t>
          </a:r>
        </a:p>
        <a:p>
          <a:pPr marL="0" lvl="0" indent="0" algn="ctr" defTabSz="711200">
            <a:lnSpc>
              <a:spcPct val="90000"/>
            </a:lnSpc>
            <a:spcBef>
              <a:spcPct val="0"/>
            </a:spcBef>
            <a:spcAft>
              <a:spcPct val="35000"/>
            </a:spcAft>
            <a:buNone/>
          </a:pPr>
          <a:r>
            <a:rPr lang="en-US" sz="1500" b="0" kern="1200" dirty="0"/>
            <a:t>Collect/ Track Info on Participant Activity</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9/13/2024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181307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1418935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466926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105521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560931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1236065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502147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7268" y="4400550"/>
            <a:ext cx="6601522" cy="3600450"/>
          </a:xfrm>
        </p:spPr>
        <p:txBody>
          <a:bodyPr/>
          <a:lstStyle/>
          <a:p>
            <a:pPr>
              <a:spcBef>
                <a:spcPts val="600"/>
              </a:spcBef>
              <a:spcAft>
                <a:spcPts val="600"/>
              </a:spcAft>
            </a:pPr>
            <a:endParaRPr lang="en-US" b="0" i="0" u="none" strike="noStrike" baseline="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529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48188" y="4473892"/>
            <a:ext cx="6771020" cy="3660458"/>
          </a:xfrm>
        </p:spPr>
        <p:txBody>
          <a:bodyPr/>
          <a:lstStyle/>
          <a:p>
            <a:pPr>
              <a:lnSpc>
                <a:spcPct val="115000"/>
              </a:lnSpc>
            </a:pPr>
            <a:endParaRPr lang="en-US" sz="1800" dirty="0">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93746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3233558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787607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2769730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687047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037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68030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4176483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4238889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3824777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1202195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3218464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3376730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3373447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1608518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1123116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26</a:t>
            </a:fld>
            <a:endParaRPr lang="en-US"/>
          </a:p>
        </p:txBody>
      </p:sp>
    </p:spTree>
    <p:extLst>
      <p:ext uri="{BB962C8B-B14F-4D97-AF65-F5344CB8AC3E}">
        <p14:creationId xmlns:p14="http://schemas.microsoft.com/office/powerpoint/2010/main" val="1711367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3555185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28</a:t>
            </a:fld>
            <a:endParaRPr lang="en-US"/>
          </a:p>
        </p:txBody>
      </p:sp>
    </p:spTree>
    <p:extLst>
      <p:ext uri="{BB962C8B-B14F-4D97-AF65-F5344CB8AC3E}">
        <p14:creationId xmlns:p14="http://schemas.microsoft.com/office/powerpoint/2010/main" val="3445328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31</a:t>
            </a:fld>
            <a:endParaRPr lang="en-US"/>
          </a:p>
        </p:txBody>
      </p:sp>
    </p:spTree>
    <p:extLst>
      <p:ext uri="{BB962C8B-B14F-4D97-AF65-F5344CB8AC3E}">
        <p14:creationId xmlns:p14="http://schemas.microsoft.com/office/powerpoint/2010/main" val="2189281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32</a:t>
            </a:fld>
            <a:endParaRPr lang="en-US"/>
          </a:p>
        </p:txBody>
      </p:sp>
    </p:spTree>
    <p:extLst>
      <p:ext uri="{BB962C8B-B14F-4D97-AF65-F5344CB8AC3E}">
        <p14:creationId xmlns:p14="http://schemas.microsoft.com/office/powerpoint/2010/main" val="7988941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499E-02EE-32F7-0C0C-95698A6CE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A87468-AA72-BEAF-B0CF-A20078349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912B5-B512-ED94-02C4-160AF89C67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349508-9A5F-F4EA-6060-63DFD2761D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684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34</a:t>
            </a:fld>
            <a:endParaRPr lang="en-US"/>
          </a:p>
        </p:txBody>
      </p:sp>
    </p:spTree>
    <p:extLst>
      <p:ext uri="{BB962C8B-B14F-4D97-AF65-F5344CB8AC3E}">
        <p14:creationId xmlns:p14="http://schemas.microsoft.com/office/powerpoint/2010/main" val="35711821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12BB-DEBA-E897-2584-332054903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92305-9498-4829-DD1A-F8650DE62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417E1-EF61-94B8-946F-88C54E95E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CB8B6-F8E0-8393-1252-653915EC301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355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696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37</a:t>
            </a:fld>
            <a:endParaRPr lang="en-US"/>
          </a:p>
        </p:txBody>
      </p:sp>
    </p:spTree>
    <p:extLst>
      <p:ext uri="{BB962C8B-B14F-4D97-AF65-F5344CB8AC3E}">
        <p14:creationId xmlns:p14="http://schemas.microsoft.com/office/powerpoint/2010/main" val="34239742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6040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39</a:t>
            </a:fld>
            <a:endParaRPr lang="en-US"/>
          </a:p>
        </p:txBody>
      </p:sp>
    </p:spTree>
    <p:extLst>
      <p:ext uri="{BB962C8B-B14F-4D97-AF65-F5344CB8AC3E}">
        <p14:creationId xmlns:p14="http://schemas.microsoft.com/office/powerpoint/2010/main" val="153274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40</a:t>
            </a:fld>
            <a:endParaRPr lang="en-US"/>
          </a:p>
        </p:txBody>
      </p:sp>
    </p:spTree>
    <p:extLst>
      <p:ext uri="{BB962C8B-B14F-4D97-AF65-F5344CB8AC3E}">
        <p14:creationId xmlns:p14="http://schemas.microsoft.com/office/powerpoint/2010/main" val="31676238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41</a:t>
            </a:fld>
            <a:endParaRPr lang="en-US"/>
          </a:p>
        </p:txBody>
      </p:sp>
    </p:spTree>
    <p:extLst>
      <p:ext uri="{BB962C8B-B14F-4D97-AF65-F5344CB8AC3E}">
        <p14:creationId xmlns:p14="http://schemas.microsoft.com/office/powerpoint/2010/main" val="2712617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42</a:t>
            </a:fld>
            <a:endParaRPr lang="en-US"/>
          </a:p>
        </p:txBody>
      </p:sp>
    </p:spTree>
    <p:extLst>
      <p:ext uri="{BB962C8B-B14F-4D97-AF65-F5344CB8AC3E}">
        <p14:creationId xmlns:p14="http://schemas.microsoft.com/office/powerpoint/2010/main" val="41580812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43</a:t>
            </a:fld>
            <a:endParaRPr lang="en-US"/>
          </a:p>
        </p:txBody>
      </p:sp>
    </p:spTree>
    <p:extLst>
      <p:ext uri="{BB962C8B-B14F-4D97-AF65-F5344CB8AC3E}">
        <p14:creationId xmlns:p14="http://schemas.microsoft.com/office/powerpoint/2010/main" val="11300299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600"/>
              </a:spcBef>
              <a:spcAft>
                <a:spcPts val="600"/>
              </a:spcAft>
              <a:buFont typeface="Symbol" panose="05050102010706020507" pitchFamily="18" charset="2"/>
              <a:buNone/>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44</a:t>
            </a:fld>
            <a:endParaRPr lang="en-US"/>
          </a:p>
        </p:txBody>
      </p:sp>
    </p:spTree>
    <p:extLst>
      <p:ext uri="{BB962C8B-B14F-4D97-AF65-F5344CB8AC3E}">
        <p14:creationId xmlns:p14="http://schemas.microsoft.com/office/powerpoint/2010/main" val="12485252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45</a:t>
            </a:fld>
            <a:endParaRPr lang="en-US"/>
          </a:p>
        </p:txBody>
      </p:sp>
    </p:spTree>
    <p:extLst>
      <p:ext uri="{BB962C8B-B14F-4D97-AF65-F5344CB8AC3E}">
        <p14:creationId xmlns:p14="http://schemas.microsoft.com/office/powerpoint/2010/main" val="41928336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46</a:t>
            </a:fld>
            <a:endParaRPr lang="en-US"/>
          </a:p>
        </p:txBody>
      </p:sp>
    </p:spTree>
    <p:extLst>
      <p:ext uri="{BB962C8B-B14F-4D97-AF65-F5344CB8AC3E}">
        <p14:creationId xmlns:p14="http://schemas.microsoft.com/office/powerpoint/2010/main" val="18366898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47</a:t>
            </a:fld>
            <a:endParaRPr lang="en-US"/>
          </a:p>
        </p:txBody>
      </p:sp>
    </p:spTree>
    <p:extLst>
      <p:ext uri="{BB962C8B-B14F-4D97-AF65-F5344CB8AC3E}">
        <p14:creationId xmlns:p14="http://schemas.microsoft.com/office/powerpoint/2010/main" val="35310817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48</a:t>
            </a:fld>
            <a:endParaRPr lang="en-US"/>
          </a:p>
        </p:txBody>
      </p:sp>
    </p:spTree>
    <p:extLst>
      <p:ext uri="{BB962C8B-B14F-4D97-AF65-F5344CB8AC3E}">
        <p14:creationId xmlns:p14="http://schemas.microsoft.com/office/powerpoint/2010/main" val="28022379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600"/>
              </a:spcBef>
              <a:spcAft>
                <a:spcPts val="600"/>
              </a:spcAft>
            </a:pPr>
            <a:endParaRPr lang="en-US" sz="12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49</a:t>
            </a:fld>
            <a:endParaRPr lang="en-US"/>
          </a:p>
        </p:txBody>
      </p:sp>
    </p:spTree>
    <p:extLst>
      <p:ext uri="{BB962C8B-B14F-4D97-AF65-F5344CB8AC3E}">
        <p14:creationId xmlns:p14="http://schemas.microsoft.com/office/powerpoint/2010/main" val="21819860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50</a:t>
            </a:fld>
            <a:endParaRPr lang="en-US"/>
          </a:p>
        </p:txBody>
      </p:sp>
    </p:spTree>
    <p:extLst>
      <p:ext uri="{BB962C8B-B14F-4D97-AF65-F5344CB8AC3E}">
        <p14:creationId xmlns:p14="http://schemas.microsoft.com/office/powerpoint/2010/main" val="39924871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51</a:t>
            </a:fld>
            <a:endParaRPr lang="en-US"/>
          </a:p>
        </p:txBody>
      </p:sp>
    </p:spTree>
    <p:extLst>
      <p:ext uri="{BB962C8B-B14F-4D97-AF65-F5344CB8AC3E}">
        <p14:creationId xmlns:p14="http://schemas.microsoft.com/office/powerpoint/2010/main" val="4077316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52</a:t>
            </a:fld>
            <a:endParaRPr lang="en-US"/>
          </a:p>
        </p:txBody>
      </p:sp>
    </p:spTree>
    <p:extLst>
      <p:ext uri="{BB962C8B-B14F-4D97-AF65-F5344CB8AC3E}">
        <p14:creationId xmlns:p14="http://schemas.microsoft.com/office/powerpoint/2010/main" val="31787145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53</a:t>
            </a:fld>
            <a:endParaRPr lang="en-US"/>
          </a:p>
        </p:txBody>
      </p:sp>
    </p:spTree>
    <p:extLst>
      <p:ext uri="{BB962C8B-B14F-4D97-AF65-F5344CB8AC3E}">
        <p14:creationId xmlns:p14="http://schemas.microsoft.com/office/powerpoint/2010/main" val="866354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34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55</a:t>
            </a:fld>
            <a:endParaRPr lang="en-US"/>
          </a:p>
        </p:txBody>
      </p:sp>
    </p:spTree>
    <p:extLst>
      <p:ext uri="{BB962C8B-B14F-4D97-AF65-F5344CB8AC3E}">
        <p14:creationId xmlns:p14="http://schemas.microsoft.com/office/powerpoint/2010/main" val="26442174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56</a:t>
            </a:fld>
            <a:endParaRPr lang="en-US"/>
          </a:p>
        </p:txBody>
      </p:sp>
    </p:spTree>
    <p:extLst>
      <p:ext uri="{BB962C8B-B14F-4D97-AF65-F5344CB8AC3E}">
        <p14:creationId xmlns:p14="http://schemas.microsoft.com/office/powerpoint/2010/main" val="11676356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57</a:t>
            </a:fld>
            <a:endParaRPr lang="en-US"/>
          </a:p>
        </p:txBody>
      </p:sp>
    </p:spTree>
    <p:extLst>
      <p:ext uri="{BB962C8B-B14F-4D97-AF65-F5344CB8AC3E}">
        <p14:creationId xmlns:p14="http://schemas.microsoft.com/office/powerpoint/2010/main" val="23659564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58</a:t>
            </a:fld>
            <a:endParaRPr lang="en-US"/>
          </a:p>
        </p:txBody>
      </p:sp>
    </p:spTree>
    <p:extLst>
      <p:ext uri="{BB962C8B-B14F-4D97-AF65-F5344CB8AC3E}">
        <p14:creationId xmlns:p14="http://schemas.microsoft.com/office/powerpoint/2010/main" val="6541876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7337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60</a:t>
            </a:fld>
            <a:endParaRPr lang="en-US"/>
          </a:p>
        </p:txBody>
      </p:sp>
    </p:spTree>
    <p:extLst>
      <p:ext uri="{BB962C8B-B14F-4D97-AF65-F5344CB8AC3E}">
        <p14:creationId xmlns:p14="http://schemas.microsoft.com/office/powerpoint/2010/main" val="12803085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7398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62</a:t>
            </a:fld>
            <a:endParaRPr lang="en-US"/>
          </a:p>
        </p:txBody>
      </p:sp>
    </p:spTree>
    <p:extLst>
      <p:ext uri="{BB962C8B-B14F-4D97-AF65-F5344CB8AC3E}">
        <p14:creationId xmlns:p14="http://schemas.microsoft.com/office/powerpoint/2010/main" val="27270704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63</a:t>
            </a:fld>
            <a:endParaRPr lang="en-US"/>
          </a:p>
        </p:txBody>
      </p:sp>
    </p:spTree>
    <p:extLst>
      <p:ext uri="{BB962C8B-B14F-4D97-AF65-F5344CB8AC3E}">
        <p14:creationId xmlns:p14="http://schemas.microsoft.com/office/powerpoint/2010/main" val="10858739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1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Master" Target="../slideMasters/slideMaster3.xml"/><Relationship Id="rId1" Type="http://schemas.openxmlformats.org/officeDocument/2006/relationships/tags" Target="../tags/tag2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Master" Target="../slideMasters/slideMaster3.xml"/><Relationship Id="rId1" Type="http://schemas.openxmlformats.org/officeDocument/2006/relationships/tags" Target="../tags/tag2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3.xml"/><Relationship Id="rId1" Type="http://schemas.openxmlformats.org/officeDocument/2006/relationships/tags" Target="../tags/tag2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Master" Target="../slideMasters/slideMaster3.xml"/><Relationship Id="rId1" Type="http://schemas.openxmlformats.org/officeDocument/2006/relationships/tags" Target="../tags/tag2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Master" Target="../slideMasters/slideMaster3.xml"/><Relationship Id="rId1" Type="http://schemas.openxmlformats.org/officeDocument/2006/relationships/tags" Target="../tags/tag2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3.xml"/><Relationship Id="rId1" Type="http://schemas.openxmlformats.org/officeDocument/2006/relationships/tags" Target="../tags/tag2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slideMaster" Target="../slideMasters/slideMaster3.xml"/><Relationship Id="rId1" Type="http://schemas.openxmlformats.org/officeDocument/2006/relationships/tags" Target="../tags/tag3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Using Data to Measure Success and Accelerate Progress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1" name="Table Placeholder 10">
            <a:extLst>
              <a:ext uri="{FF2B5EF4-FFF2-40B4-BE49-F238E27FC236}">
                <a16:creationId xmlns:a16="http://schemas.microsoft.com/office/drawing/2014/main" id="{E7813340-69C4-428A-EA5D-49836EF3F74F}"/>
              </a:ext>
            </a:extLst>
          </p:cNvPr>
          <p:cNvSpPr>
            <a:spLocks noGrp="1"/>
          </p:cNvSpPr>
          <p:nvPr>
            <p:ph type="tbl" sz="quarter" idx="13"/>
          </p:nvPr>
        </p:nvSpPr>
        <p:spPr>
          <a:xfrm>
            <a:off x="596900" y="1949451"/>
            <a:ext cx="10991850" cy="2117224"/>
          </a:xfrm>
        </p:spPr>
        <p:txBody>
          <a:bodyPr/>
          <a:lstStyle/>
          <a:p>
            <a:endParaRPr lang="en-US"/>
          </a:p>
        </p:txBody>
      </p:sp>
      <p:sp>
        <p:nvSpPr>
          <p:cNvPr id="15" name="Text Placeholder 14">
            <a:extLst>
              <a:ext uri="{FF2B5EF4-FFF2-40B4-BE49-F238E27FC236}">
                <a16:creationId xmlns:a16="http://schemas.microsoft.com/office/drawing/2014/main" id="{134103A2-6323-1600-E8DF-AB561DB651BD}"/>
              </a:ext>
            </a:extLst>
          </p:cNvPr>
          <p:cNvSpPr>
            <a:spLocks noGrp="1"/>
          </p:cNvSpPr>
          <p:nvPr>
            <p:ph type="body" sz="quarter" idx="15"/>
          </p:nvPr>
        </p:nvSpPr>
        <p:spPr>
          <a:xfrm>
            <a:off x="596900" y="4066675"/>
            <a:ext cx="11004550" cy="88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a:extLst>
              <a:ext uri="{FF2B5EF4-FFF2-40B4-BE49-F238E27FC236}">
                <a16:creationId xmlns:a16="http://schemas.microsoft.com/office/drawing/2014/main" id="{B911F150-F371-7DCE-9BB9-FF8AA34B6194}"/>
              </a:ext>
            </a:extLst>
          </p:cNvPr>
          <p:cNvSpPr>
            <a:spLocks noGrp="1"/>
          </p:cNvSpPr>
          <p:nvPr>
            <p:ph type="body" sz="quarter" idx="14"/>
          </p:nvPr>
        </p:nvSpPr>
        <p:spPr>
          <a:xfrm>
            <a:off x="622300" y="4984750"/>
            <a:ext cx="10979150" cy="7060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7" name="Rectangle 6">
            <a:extLst>
              <a:ext uri="{C183D7F6-B498-43B3-948B-1728B52AA6E4}">
                <adec:decorative xmlns:adec="http://schemas.microsoft.com/office/drawing/2017/decorative" val="1"/>
              </a:ext>
            </a:extLst>
          </p:cNvPr>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0121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54870" y="863691"/>
            <a:ext cx="1976635"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9/13/2024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9/13/2024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9/13/2024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18249" y="171731"/>
            <a:ext cx="10653003" cy="1083329"/>
          </a:xfrm>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2369897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5"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1800"/>
            </a:lvl1pPr>
            <a:lvl2pPr>
              <a:defRPr sz="1650"/>
            </a:lvl2pPr>
            <a:lvl3pPr>
              <a:defRPr sz="1500"/>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10146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L_Side_Title">
    <p:spTree>
      <p:nvGrpSpPr>
        <p:cNvPr id="1" name=""/>
        <p:cNvGrpSpPr/>
        <p:nvPr/>
      </p:nvGrpSpPr>
      <p:grpSpPr>
        <a:xfrm>
          <a:off x="0" y="0"/>
          <a:ext cx="0" cy="0"/>
          <a:chOff x="0" y="0"/>
          <a:chExt cx="0" cy="0"/>
        </a:xfrm>
      </p:grpSpPr>
      <p:sp>
        <p:nvSpPr>
          <p:cNvPr id="8" name="Rectangle 7"/>
          <p:cNvSpPr>
            <a:spLocks noChangeAspect="1"/>
          </p:cNvSpPr>
          <p:nvPr/>
        </p:nvSpPr>
        <p:spPr>
          <a:xfrm>
            <a:off x="620449" y="628660"/>
            <a:ext cx="3588588" cy="5570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09438" y="688052"/>
            <a:ext cx="3319095" cy="5394149"/>
          </a:xfrm>
        </p:spPr>
        <p:txBody>
          <a:bodyPr anchor="ctr"/>
          <a:lstStyle>
            <a:lvl1pPr>
              <a:defRPr>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393251" y="628660"/>
            <a:ext cx="7179432" cy="5570800"/>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dirty="0"/>
          </a:p>
        </p:txBody>
      </p:sp>
      <p:sp>
        <p:nvSpPr>
          <p:cNvPr id="6" name="Footer Placeholder 5"/>
          <p:cNvSpPr>
            <a:spLocks noGrp="1"/>
          </p:cNvSpPr>
          <p:nvPr>
            <p:ph type="ftr" sz="quarter" idx="11"/>
          </p:nvPr>
        </p:nvSpPr>
        <p:spPr/>
        <p:txBody>
          <a:bodyPr/>
          <a:lstStyle/>
          <a:p>
            <a:r>
              <a:rPr lang="en-US" dirty="0"/>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929966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dirty="0"/>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78052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0508546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970751747"/>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33539127"/>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4312973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dirty="0"/>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1890532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dirty="0"/>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63386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35356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778508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266463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right column heading</a:t>
            </a:r>
          </a:p>
        </p:txBody>
      </p:sp>
    </p:spTree>
    <p:custDataLst>
      <p:tags r:id="rId1"/>
    </p:custDataLst>
    <p:extLst>
      <p:ext uri="{BB962C8B-B14F-4D97-AF65-F5344CB8AC3E}">
        <p14:creationId xmlns:p14="http://schemas.microsoft.com/office/powerpoint/2010/main" val="445159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dirty="0"/>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Tree>
    <p:custDataLst>
      <p:tags r:id="rId1"/>
    </p:custDataLst>
    <p:extLst>
      <p:ext uri="{BB962C8B-B14F-4D97-AF65-F5344CB8AC3E}">
        <p14:creationId xmlns:p14="http://schemas.microsoft.com/office/powerpoint/2010/main" val="7883032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dirty="0"/>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dirty="0"/>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dirty="0"/>
              <a:t>Additional info if applicable, delete line otherwise</a:t>
            </a:r>
          </a:p>
        </p:txBody>
      </p:sp>
    </p:spTree>
    <p:custDataLst>
      <p:tags r:id="rId1"/>
    </p:custDataLst>
    <p:extLst>
      <p:ext uri="{BB962C8B-B14F-4D97-AF65-F5344CB8AC3E}">
        <p14:creationId xmlns:p14="http://schemas.microsoft.com/office/powerpoint/2010/main" val="18339256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3950178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8750448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3"/>
            <a:r>
              <a:rPr lang="en-US" dirty="0"/>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634536165"/>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dirty="0"/>
              <a:t>Event Title Here</a:t>
            </a:r>
          </a:p>
          <a:p>
            <a:pPr lvl="1"/>
            <a:r>
              <a:rPr lang="en-US" dirty="0"/>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dirty="0"/>
              <a:t>Event Date: Month, XX, 20XX</a:t>
            </a:r>
          </a:p>
          <a:p>
            <a:pPr lvl="4"/>
            <a:r>
              <a:rPr lang="en-US" dirty="0"/>
              <a:t>Event Time: XX:XX ET</a:t>
            </a:r>
          </a:p>
          <a:p>
            <a:pPr lvl="3"/>
            <a:r>
              <a:rPr lang="en-US" dirty="0"/>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919826192"/>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dirty="0"/>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996898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113008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91187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188980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t="10537" b="10537"/>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278154C-AC93-1D1C-3292-D965C53EE36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765152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D5B212DB-86C1-ECA1-D69E-27E059D4F7B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4217373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0058"/>
          <a:stretch/>
        </p:blipFill>
        <p:spPr>
          <a:xfrm>
            <a:off x="0" y="0"/>
            <a:ext cx="6758609" cy="6154505"/>
          </a:xfrm>
          <a:prstGeom prst="rect">
            <a:avLst/>
          </a:prstGeom>
        </p:spPr>
      </p:pic>
      <p:sp>
        <p:nvSpPr>
          <p:cNvPr id="2" name="Slide Number Placeholder 5">
            <a:extLst>
              <a:ext uri="{FF2B5EF4-FFF2-40B4-BE49-F238E27FC236}">
                <a16:creationId xmlns:a16="http://schemas.microsoft.com/office/drawing/2014/main" id="{CF421296-C5EC-EF79-2C26-04B92F4D738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022092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
        <p:nvSpPr>
          <p:cNvPr id="2" name="Slide Number Placeholder 5">
            <a:extLst>
              <a:ext uri="{FF2B5EF4-FFF2-40B4-BE49-F238E27FC236}">
                <a16:creationId xmlns:a16="http://schemas.microsoft.com/office/drawing/2014/main" id="{4144C621-444C-FDF8-8E90-C8C23522541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419250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061028B-F6AE-21C1-48C3-4610FAF859B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3562598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31DA213-4A73-BE50-F0E8-512F6ACB71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264750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1D15369-E7E9-0F9D-F331-8B360988ABF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947693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68" r="13368"/>
          <a:stretch/>
        </p:blipFill>
        <p:spPr>
          <a:xfrm>
            <a:off x="0" y="0"/>
            <a:ext cx="6758609" cy="6260123"/>
          </a:xfrm>
          <a:prstGeom prst="rect">
            <a:avLst/>
          </a:prstGeom>
        </p:spPr>
      </p:pic>
      <p:sp>
        <p:nvSpPr>
          <p:cNvPr id="2" name="Slide Number Placeholder 5">
            <a:extLst>
              <a:ext uri="{FF2B5EF4-FFF2-40B4-BE49-F238E27FC236}">
                <a16:creationId xmlns:a16="http://schemas.microsoft.com/office/drawing/2014/main" id="{05B81CAE-1EA5-9CE7-477D-D0B74ABD000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61935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18C2B62-0BFC-D244-FEC5-5D5D4DD2F09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695585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4D88E8A9-2F15-3650-FD52-656953A898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6779579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972" r="14972"/>
          <a:stretch/>
        </p:blipFill>
        <p:spPr>
          <a:xfrm>
            <a:off x="0" y="0"/>
            <a:ext cx="6758609" cy="6151347"/>
          </a:xfrm>
          <a:prstGeom prst="rect">
            <a:avLst/>
          </a:prstGeom>
        </p:spPr>
      </p:pic>
      <p:sp>
        <p:nvSpPr>
          <p:cNvPr id="2" name="Slide Number Placeholder 5">
            <a:extLst>
              <a:ext uri="{FF2B5EF4-FFF2-40B4-BE49-F238E27FC236}">
                <a16:creationId xmlns:a16="http://schemas.microsoft.com/office/drawing/2014/main" id="{44F979CE-84FA-776B-70A9-BD6D6D1CC9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970786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descr="A calculator and folders on a desk&#10;&#10;Description automatically generated">
            <a:extLst>
              <a:ext uri="{FF2B5EF4-FFF2-40B4-BE49-F238E27FC236}">
                <a16:creationId xmlns:a16="http://schemas.microsoft.com/office/drawing/2014/main" id="{0161B5C3-B3BF-2567-FDDA-5822C64C9B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153151"/>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3" name="Slide Number Placeholder 5">
            <a:extLst>
              <a:ext uri="{FF2B5EF4-FFF2-40B4-BE49-F238E27FC236}">
                <a16:creationId xmlns:a16="http://schemas.microsoft.com/office/drawing/2014/main" id="{28BA819C-3D24-70B2-4879-F7C144C8FE1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43972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0"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2" name="Slide Number Placeholder 5">
            <a:extLst>
              <a:ext uri="{FF2B5EF4-FFF2-40B4-BE49-F238E27FC236}">
                <a16:creationId xmlns:a16="http://schemas.microsoft.com/office/drawing/2014/main" id="{CE0D2D79-5193-26E1-2C7E-FD80FB6F20C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4377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theme" Target="../theme/theme2.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image" Target="../media/image8.png"/><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image" Target="../media/image7.png"/><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media/image6.png"/><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image" Target="../media/image7.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image" Target="../media/image6.png"/><Relationship Id="rId2" Type="http://schemas.openxmlformats.org/officeDocument/2006/relationships/slideLayout" Target="../slideLayouts/slideLayout52.xml"/><Relationship Id="rId16" Type="http://schemas.openxmlformats.org/officeDocument/2006/relationships/tags" Target="../tags/tag1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3.xml"/><Relationship Id="rId10" Type="http://schemas.openxmlformats.org/officeDocument/2006/relationships/slideLayout" Target="../slideLayouts/slideLayout60.xml"/><Relationship Id="rId19" Type="http://schemas.openxmlformats.org/officeDocument/2006/relationships/image" Target="../media/image8.png"/><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9/13/2024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dirty="0"/>
              <a:t>Using Data to Measure Success and Accelerate Progress</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74"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47" r:id="rId20"/>
    <p:sldLayoutId id="2147483748" r:id="rId21"/>
    <p:sldLayoutId id="2147483750" r:id="rId22"/>
    <p:sldLayoutId id="2147483751" r:id="rId23"/>
    <p:sldLayoutId id="2147483752" r:id="rId24"/>
    <p:sldLayoutId id="2147483753" r:id="rId25"/>
    <p:sldLayoutId id="2147483697" r:id="rId26"/>
    <p:sldLayoutId id="2147483715" r:id="rId27"/>
    <p:sldLayoutId id="2147483814" r:id="rId28"/>
    <p:sldLayoutId id="2147483817" r:id="rId29"/>
    <p:sldLayoutId id="2147483818" r:id="rId30"/>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22"/>
    </p:custDataLst>
    <p:extLst>
      <p:ext uri="{BB962C8B-B14F-4D97-AF65-F5344CB8AC3E}">
        <p14:creationId xmlns:p14="http://schemas.microsoft.com/office/powerpoint/2010/main" val="93350391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4D41217F-6395-88F3-B6A9-BCC4291B8E99}"/>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11" name="Slide Number Placeholder 5">
            <a:extLst>
              <a:ext uri="{FF2B5EF4-FFF2-40B4-BE49-F238E27FC236}">
                <a16:creationId xmlns:a16="http://schemas.microsoft.com/office/drawing/2014/main" id="{76B14541-DABD-0805-7088-29614183BAF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6"/>
    </p:custDataLst>
    <p:extLst>
      <p:ext uri="{BB962C8B-B14F-4D97-AF65-F5344CB8AC3E}">
        <p14:creationId xmlns:p14="http://schemas.microsoft.com/office/powerpoint/2010/main" val="269775108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2.jp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chart" Target="../charts/chart8.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35.xml"/><Relationship Id="rId7" Type="http://schemas.openxmlformats.org/officeDocument/2006/relationships/diagramColors" Target="../diagrams/colors5.xml"/><Relationship Id="rId2" Type="http://schemas.openxmlformats.org/officeDocument/2006/relationships/slideLayout" Target="../slideLayouts/slideLayout30.xml"/><Relationship Id="rId1" Type="http://schemas.openxmlformats.org/officeDocument/2006/relationships/tags" Target="../tags/tag3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4.xml"/><Relationship Id="rId1" Type="http://schemas.openxmlformats.org/officeDocument/2006/relationships/tags" Target="../tags/tag32.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5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4.xml"/><Relationship Id="rId1" Type="http://schemas.openxmlformats.org/officeDocument/2006/relationships/tags" Target="../tags/tag33.xml"/><Relationship Id="rId6" Type="http://schemas.openxmlformats.org/officeDocument/2006/relationships/image" Target="../media/image10.png"/><Relationship Id="rId5" Type="http://schemas.openxmlformats.org/officeDocument/2006/relationships/image" Target="../media/image51.svg"/><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neg.workforcegps.org/resources/2024/02/20/21/18/Data-Reporting-Technical-Assistance-TA-Resources" TargetMode="External"/><Relationship Id="rId13" Type="http://schemas.openxmlformats.org/officeDocument/2006/relationships/hyperlink" Target="https://neg.workforcegps.org/events/2024/03/29/11/07/Nursing-Expansion-Performance-Reporting-Orientation-202-Track-2" TargetMode="External"/><Relationship Id="rId18" Type="http://schemas.openxmlformats.org/officeDocument/2006/relationships/hyperlink" Target="https://d2leuf3vilid4d.cloudfront.net/-/media/82532EBAD87B4BD3A550AE5EDC1CCEFF.ashx?rev=975A2DBEE983F32216030D65EA83FAE9" TargetMode="External"/><Relationship Id="rId3" Type="http://schemas.openxmlformats.org/officeDocument/2006/relationships/hyperlink" Target="https://d2leuf3vilid4d.cloudfront.net/-/media/EA2048003E4345AD9B649B69255C447D.ashx?rev=41FB0D5F6A7777E72D8E09A5A7F06B4A" TargetMode="External"/><Relationship Id="rId21" Type="http://schemas.openxmlformats.org/officeDocument/2006/relationships/hyperlink" Target="https://vimeo.com/916832351/4f7d06deac?share=copy" TargetMode="External"/><Relationship Id="rId7" Type="http://schemas.openxmlformats.org/officeDocument/2006/relationships/hyperlink" Target="https://d2leuf3vilid4d.cloudfront.net/-/media/8BDC936FC3764A3895E45360BB7629EE.ashx?rev=944104EE2D105F1FF017FE61676753D2" TargetMode="External"/><Relationship Id="rId12" Type="http://schemas.openxmlformats.org/officeDocument/2006/relationships/hyperlink" Target="https://www.workforcegps.org/events/2024/02/19/19/50/Department-of-Labor-Nursing-Expansion-Performance-Reporting-Orientation-201" TargetMode="External"/><Relationship Id="rId17" Type="http://schemas.openxmlformats.org/officeDocument/2006/relationships/hyperlink" Target="https://vimeo.com/907565385/cbc87468c6?share=copy" TargetMode="External"/><Relationship Id="rId2" Type="http://schemas.openxmlformats.org/officeDocument/2006/relationships/notesSlide" Target="../notesSlides/notesSlide58.xml"/><Relationship Id="rId16" Type="http://schemas.openxmlformats.org/officeDocument/2006/relationships/hyperlink" Target="https://d2leuf3vilid4d.cloudfront.net/-/media/C26E8C05E7E645C89C38D0BFF1F3C355.ashx?rev=B043381C53B2953E92B1C3018C494048" TargetMode="External"/><Relationship Id="rId20" Type="http://schemas.openxmlformats.org/officeDocument/2006/relationships/hyperlink" Target="https://d2leuf3vilid4d.cloudfront.net/-/media/080D49ABD1E44B70823ACF5177268693.ashx?rev=31A5A733F8AC07DBA4F0A94922339419" TargetMode="External"/><Relationship Id="rId1" Type="http://schemas.openxmlformats.org/officeDocument/2006/relationships/slideLayout" Target="../slideLayouts/slideLayout28.xml"/><Relationship Id="rId6" Type="http://schemas.openxmlformats.org/officeDocument/2006/relationships/hyperlink" Target="https://neg.workforcegps.org/resources/2024/02/20/21/00/Data-Collection-and-Tracking-Technical-Assistance-TA-Rources" TargetMode="External"/><Relationship Id="rId11" Type="http://schemas.openxmlformats.org/officeDocument/2006/relationships/hyperlink" Target="https://www.workforcegps.org/events/2023/08/02/13/44/Department-of-Labor-Nursing-Expansion-Performance-Reporting-Orientation-101" TargetMode="External"/><Relationship Id="rId5" Type="http://schemas.openxmlformats.org/officeDocument/2006/relationships/hyperlink" Target="https://d2leuf3vilid4d.cloudfront.net/-/media/FF5116E604ED49CDB2D1CA327E28473A.ashx?rev=4194223A63258F06A10E95494C1D8B01" TargetMode="External"/><Relationship Id="rId15" Type="http://schemas.openxmlformats.org/officeDocument/2006/relationships/hyperlink" Target="https://neg.workforcegps.org/events/2024/03/28/17/56/Case-Management-and-Intake-for-Nursing-Expansion-Grantees" TargetMode="External"/><Relationship Id="rId23" Type="http://schemas.openxmlformats.org/officeDocument/2006/relationships/hyperlink" Target="https://www.dol.gov/sites/dolgov/files/ETA/grants/pdfs/ETA_Grantee_Handbook.pdf" TargetMode="External"/><Relationship Id="rId10" Type="http://schemas.openxmlformats.org/officeDocument/2006/relationships/hyperlink" Target="https://neg.workforcegps.org/resources/2024/03/15/13/21/Nursing-Expansion-Performance-Reporting-Orientation-Series" TargetMode="External"/><Relationship Id="rId19" Type="http://schemas.openxmlformats.org/officeDocument/2006/relationships/hyperlink" Target="https://neg.workforcegps.org/events/2024/03/28/17/42/Lessons-Learned-for-Nursing-Expansion-Grantees-Using-Excel-to-Manage-Data-and-Track-Participants" TargetMode="External"/><Relationship Id="rId4" Type="http://schemas.openxmlformats.org/officeDocument/2006/relationships/hyperlink" Target="https://neg.workforcegps.org/resources/2024/02/20/19/28/ETA-and-H-1B-Reporting-Policy-Guidance" TargetMode="External"/><Relationship Id="rId9" Type="http://schemas.openxmlformats.org/officeDocument/2006/relationships/hyperlink" Target="https://d2leuf3vilid4d.cloudfront.net/-/media/9AF85BD60ADE4238A7ACEFF42BA34A10.ashx?rev=704DAD0A826A66B7B2C6CDD59DAC4BC0" TargetMode="External"/><Relationship Id="rId14" Type="http://schemas.openxmlformats.org/officeDocument/2006/relationships/hyperlink" Target="https://www.workforcegps.org/events/2024/05/03/17/11/Department-of-Labor-DOL-Nursing-Expansion-Performance-Reporting-Orientation-301" TargetMode="External"/><Relationship Id="rId22" Type="http://schemas.openxmlformats.org/officeDocument/2006/relationships/hyperlink" Target="https://d2leuf3vilid4d.cloudfront.net/-/media/6F82437BD27046E5B481A5A8F4355220.ashx?rev=CEFB1F388CBBD064AC026096481F3143"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mailto:NursingExpansion@dol.gov" TargetMode="External"/><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dirty="0"/>
              <a:t>USING DATA TO MEASURE SUCCESS AND ACCELERATE PROGRESS (track 2)</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3, Session 2b: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dirty="0"/>
              <a:t>Presenters</a:t>
            </a:r>
          </a:p>
        </p:txBody>
      </p:sp>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4856077" y="1976344"/>
            <a:ext cx="5238868" cy="1290122"/>
          </a:xfrm>
        </p:spPr>
        <p:txBody>
          <a:bodyPr>
            <a:normAutofit/>
          </a:bodyPr>
          <a:lstStyle/>
          <a:p>
            <a:pPr lvl="0"/>
            <a:r>
              <a:rPr lang="en-US" dirty="0">
                <a:solidFill>
                  <a:srgbClr val="17406D"/>
                </a:solidFill>
              </a:rPr>
              <a:t>Dani Abdullah</a:t>
            </a:r>
          </a:p>
          <a:p>
            <a:pPr lvl="1"/>
            <a:r>
              <a:rPr lang="en-US" dirty="0"/>
              <a:t>Nursing Expansion Program Support</a:t>
            </a:r>
          </a:p>
          <a:p>
            <a:pPr lvl="2"/>
            <a:r>
              <a:rPr lang="en-US" dirty="0"/>
              <a:t>U.S. Department of Labor/Employment and Training Administration</a:t>
            </a:r>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56077" y="3364638"/>
            <a:ext cx="5238868" cy="1290122"/>
          </a:xfrm>
        </p:spPr>
        <p:txBody>
          <a:bodyPr>
            <a:normAutofit/>
          </a:bodyPr>
          <a:lstStyle/>
          <a:p>
            <a:pPr lvl="0"/>
            <a:r>
              <a:rPr lang="en-US" dirty="0">
                <a:solidFill>
                  <a:srgbClr val="17406D"/>
                </a:solidFill>
              </a:rPr>
              <a:t>Kristen Milstead</a:t>
            </a:r>
          </a:p>
          <a:p>
            <a:pPr lvl="1"/>
            <a:r>
              <a:rPr lang="en-US" dirty="0"/>
              <a:t>Nursing Expansion Program Lead</a:t>
            </a:r>
          </a:p>
          <a:p>
            <a:pPr lvl="2"/>
            <a:r>
              <a:rPr lang="en-US" dirty="0"/>
              <a:t>U.S. Department of Labor/Employment and Training Administration</a:t>
            </a:r>
          </a:p>
        </p:txBody>
      </p:sp>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4856077" y="4752932"/>
            <a:ext cx="5238868" cy="1290122"/>
          </a:xfrm>
        </p:spPr>
        <p:txBody>
          <a:bodyPr>
            <a:normAutofit/>
          </a:bodyPr>
          <a:lstStyle/>
          <a:p>
            <a:pPr lvl="0"/>
            <a:r>
              <a:rPr lang="en-US" dirty="0">
                <a:solidFill>
                  <a:srgbClr val="17406D"/>
                </a:solidFill>
              </a:rPr>
              <a:t>Tessa St. John</a:t>
            </a:r>
          </a:p>
          <a:p>
            <a:pPr lvl="1"/>
            <a:r>
              <a:rPr lang="en-US" dirty="0"/>
              <a:t>Grants Management &amp; Performance Lead</a:t>
            </a:r>
          </a:p>
          <a:p>
            <a:pPr lvl="2"/>
            <a:r>
              <a:rPr lang="en-US" dirty="0"/>
              <a:t>Social Policy Research Associates</a:t>
            </a:r>
          </a:p>
        </p:txBody>
      </p:sp>
      <p:pic>
        <p:nvPicPr>
          <p:cNvPr id="16" name="Picture Placeholder 6">
            <a:extLst>
              <a:ext uri="{FF2B5EF4-FFF2-40B4-BE49-F238E27FC236}">
                <a16:creationId xmlns:a16="http://schemas.microsoft.com/office/drawing/2014/main" id="{30F649A0-11C3-920C-6056-8B71F94BFFAC}"/>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5833" b="40795"/>
          <a:stretch/>
        </p:blipFill>
        <p:spPr>
          <a:xfrm>
            <a:off x="2750043" y="3438523"/>
            <a:ext cx="1541983" cy="1097544"/>
          </a:xfrm>
        </p:spPr>
      </p:pic>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2</a:t>
            </a:fld>
            <a:endParaRPr lang="en-US"/>
          </a:p>
        </p:txBody>
      </p:sp>
      <p:pic>
        <p:nvPicPr>
          <p:cNvPr id="17" name="Picture Placeholder 7">
            <a:extLst>
              <a:ext uri="{FF2B5EF4-FFF2-40B4-BE49-F238E27FC236}">
                <a16:creationId xmlns:a16="http://schemas.microsoft.com/office/drawing/2014/main" id="{FDC72A0B-DA9F-290F-7B3D-8ED325760BBD}"/>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4">
            <a:extLst>
              <a:ext uri="{28A0092B-C50C-407E-A947-70E740481C1C}">
                <a14:useLocalDpi xmlns:a14="http://schemas.microsoft.com/office/drawing/2010/main" val="0"/>
              </a:ext>
            </a:extLst>
          </a:blip>
          <a:srcRect t="5763" b="23072"/>
          <a:stretch/>
        </p:blipFill>
        <p:spPr>
          <a:xfrm>
            <a:off x="2750043" y="2106693"/>
            <a:ext cx="1541983" cy="1097544"/>
          </a:xfrm>
        </p:spPr>
      </p:pic>
      <p:pic>
        <p:nvPicPr>
          <p:cNvPr id="18" name="Picture Placeholder 15">
            <a:extLst>
              <a:ext uri="{FF2B5EF4-FFF2-40B4-BE49-F238E27FC236}">
                <a16:creationId xmlns:a16="http://schemas.microsoft.com/office/drawing/2014/main" id="{6C61B2E5-16C0-9CEC-3C8B-B6E65EC84007}"/>
              </a:ext>
              <a:ext uri="{C183D7F6-B498-43B3-948B-1728B52AA6E4}">
                <adec:decorative xmlns:adec="http://schemas.microsoft.com/office/drawing/2017/decorative" val="1"/>
              </a:ext>
            </a:extLst>
          </p:cNvPr>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t="13974" b="13974"/>
          <a:stretch>
            <a:fillRect/>
          </a:stretch>
        </p:blipFill>
        <p:spPr>
          <a:xfrm>
            <a:off x="2750044" y="4871956"/>
            <a:ext cx="1541983" cy="1097544"/>
          </a:xfrm>
        </p:spPr>
      </p:pic>
    </p:spTree>
    <p:extLst>
      <p:ext uri="{BB962C8B-B14F-4D97-AF65-F5344CB8AC3E}">
        <p14:creationId xmlns:p14="http://schemas.microsoft.com/office/powerpoint/2010/main" val="61555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F0B6-07C7-EE95-43E4-49DD09B2957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3C8FE97-A873-4B08-019E-A4B52C58EECC}"/>
              </a:ext>
            </a:extLst>
          </p:cNvPr>
          <p:cNvSpPr>
            <a:spLocks noGrp="1"/>
          </p:cNvSpPr>
          <p:nvPr>
            <p:ph idx="1"/>
          </p:nvPr>
        </p:nvSpPr>
        <p:spPr/>
        <p:txBody>
          <a:bodyPr>
            <a:normAutofit/>
          </a:bodyPr>
          <a:lstStyle/>
          <a:p>
            <a:r>
              <a:rPr lang="en-US" dirty="0"/>
              <a:t>Session Objectives &amp; Guiding Questions</a:t>
            </a:r>
          </a:p>
          <a:p>
            <a:r>
              <a:rPr lang="en-US" dirty="0"/>
              <a:t>Nursing Expansion First Year Data</a:t>
            </a:r>
          </a:p>
          <a:p>
            <a:r>
              <a:rPr lang="en-US" dirty="0"/>
              <a:t>Connecting Your Data to the Big Picture</a:t>
            </a:r>
          </a:p>
          <a:p>
            <a:r>
              <a:rPr lang="en-US" dirty="0"/>
              <a:t>Introduction to the Quarterly Scorecard</a:t>
            </a:r>
          </a:p>
          <a:p>
            <a:r>
              <a:rPr lang="en-US" dirty="0"/>
              <a:t>Q&amp;A</a:t>
            </a:r>
          </a:p>
        </p:txBody>
      </p:sp>
      <p:sp>
        <p:nvSpPr>
          <p:cNvPr id="5" name="Slide Number Placeholder 4">
            <a:extLst>
              <a:ext uri="{FF2B5EF4-FFF2-40B4-BE49-F238E27FC236}">
                <a16:creationId xmlns:a16="http://schemas.microsoft.com/office/drawing/2014/main" id="{F4430089-8DAD-8DEA-C7DF-B8A4D439F86D}"/>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68789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lstStyle/>
          <a:p>
            <a:r>
              <a:rPr lang="en-US" dirty="0"/>
              <a:t>Session objectives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923" y="1946302"/>
            <a:ext cx="10653003" cy="4224225"/>
          </a:xfrm>
        </p:spPr>
        <p:txBody>
          <a:bodyPr>
            <a:normAutofit/>
          </a:bodyPr>
          <a:lstStyle/>
          <a:p>
            <a:r>
              <a:rPr lang="en-US" sz="3200" dirty="0"/>
              <a:t>Session Objectives</a:t>
            </a:r>
          </a:p>
          <a:p>
            <a:pPr lvl="1"/>
            <a:r>
              <a:rPr lang="en-US" sz="2800" dirty="0"/>
              <a:t>Understand how Nursing Expansion grantees are performing overall after the first year</a:t>
            </a:r>
          </a:p>
          <a:p>
            <a:pPr lvl="1"/>
            <a:r>
              <a:rPr lang="en-US" sz="2800" dirty="0"/>
              <a:t>Learn how to use your data to monitor progress and target areas for change</a:t>
            </a:r>
          </a:p>
          <a:p>
            <a:pPr lvl="1"/>
            <a:r>
              <a:rPr lang="en-US" sz="2800" dirty="0"/>
              <a:t>Receive an introduction to the Quarterly Scorecard tool</a:t>
            </a:r>
          </a:p>
          <a:p>
            <a:endParaRPr lang="en-US" sz="3200" dirty="0"/>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234906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Guiding Questions</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a:spcBef>
                <a:spcPts val="600"/>
              </a:spcBef>
            </a:pPr>
            <a:r>
              <a:rPr lang="en-US" sz="3200" dirty="0"/>
              <a:t>Guiding Questions</a:t>
            </a:r>
          </a:p>
          <a:p>
            <a:pPr lvl="1">
              <a:spcBef>
                <a:spcPts val="600"/>
              </a:spcBef>
            </a:pPr>
            <a:r>
              <a:rPr lang="en-US" sz="2800" dirty="0"/>
              <a:t>How is the Nursing Expansion grant program doing? How are we doing compared to the grant program overall? </a:t>
            </a:r>
          </a:p>
          <a:p>
            <a:pPr lvl="2">
              <a:spcBef>
                <a:spcPts val="600"/>
              </a:spcBef>
            </a:pPr>
            <a:r>
              <a:rPr lang="en-US" sz="2400" dirty="0"/>
              <a:t>NOTE: Grantee data will be shown in this presentation anonymously.</a:t>
            </a:r>
          </a:p>
          <a:p>
            <a:pPr lvl="1">
              <a:spcBef>
                <a:spcPts val="600"/>
              </a:spcBef>
            </a:pPr>
            <a:r>
              <a:rPr lang="en-US" sz="2800" dirty="0"/>
              <a:t>Why spend time focusing on data and reporting?</a:t>
            </a:r>
          </a:p>
          <a:p>
            <a:pPr lvl="1">
              <a:spcBef>
                <a:spcPts val="600"/>
              </a:spcBef>
            </a:pPr>
            <a:r>
              <a:rPr lang="en-US" sz="2800" dirty="0"/>
              <a:t>How can I incorporate reporting and data into my project planning?</a:t>
            </a:r>
          </a:p>
          <a:p>
            <a:pPr lvl="1">
              <a:spcBef>
                <a:spcPts val="600"/>
              </a:spcBef>
            </a:pPr>
            <a:endParaRPr lang="en-US" sz="2800" dirty="0"/>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259985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Participant reporting temperature check</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7344949" cy="4423517"/>
          </a:xfrm>
        </p:spPr>
        <p:txBody>
          <a:bodyPr>
            <a:normAutofit/>
          </a:bodyPr>
          <a:lstStyle/>
          <a:p>
            <a:pPr marL="305435" indent="-305435"/>
            <a:r>
              <a:rPr lang="en-US" sz="3600" dirty="0">
                <a:effectLst/>
                <a:latin typeface="Calibri" panose="020F0502020204030204" pitchFamily="34" charset="0"/>
              </a:rPr>
              <a:t>What word comes to mind when you consider your first experience reporting participant data in WIPS?</a:t>
            </a:r>
          </a:p>
          <a:p>
            <a:pPr marL="305435" indent="-305435"/>
            <a:endParaRPr lang="en-US" dirty="0">
              <a:ea typeface="+mn-lt"/>
              <a:cs typeface="+mn-lt"/>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6</a:t>
            </a:fld>
            <a:endParaRPr lang="en-US" dirty="0"/>
          </a:p>
        </p:txBody>
      </p:sp>
      <p:pic>
        <p:nvPicPr>
          <p:cNvPr id="7" name="Picture 6">
            <a:extLst>
              <a:ext uri="{FF2B5EF4-FFF2-40B4-BE49-F238E27FC236}">
                <a16:creationId xmlns:a16="http://schemas.microsoft.com/office/drawing/2014/main" id="{6B76C5D0-150C-33DB-E441-7D4E138A53FF}"/>
              </a:ext>
              <a:ext uri="{C183D7F6-B498-43B3-948B-1728B52AA6E4}">
                <adec:decorative xmlns:adec="http://schemas.microsoft.com/office/drawing/2017/decorative" val="1"/>
              </a:ext>
            </a:extLst>
          </p:cNvPr>
          <p:cNvPicPr>
            <a:picLocks noChangeAspect="1"/>
          </p:cNvPicPr>
          <p:nvPr/>
        </p:nvPicPr>
        <p:blipFill rotWithShape="1">
          <a:blip r:embed="rId3"/>
          <a:srcRect l="3422" t="4016" r="2140" b="2570"/>
          <a:stretch/>
        </p:blipFill>
        <p:spPr>
          <a:xfrm>
            <a:off x="8666262" y="2175680"/>
            <a:ext cx="2518737" cy="2506639"/>
          </a:xfrm>
          <a:prstGeom prst="rect">
            <a:avLst/>
          </a:prstGeom>
        </p:spPr>
      </p:pic>
      <p:sp>
        <p:nvSpPr>
          <p:cNvPr id="8" name="TextBox 7">
            <a:extLst>
              <a:ext uri="{FF2B5EF4-FFF2-40B4-BE49-F238E27FC236}">
                <a16:creationId xmlns:a16="http://schemas.microsoft.com/office/drawing/2014/main" id="{521F07D6-6D1A-EF2D-2464-165DF3EEA6EE}"/>
              </a:ext>
            </a:extLst>
          </p:cNvPr>
          <p:cNvSpPr txBox="1"/>
          <p:nvPr/>
        </p:nvSpPr>
        <p:spPr>
          <a:xfrm>
            <a:off x="8603866" y="4682320"/>
            <a:ext cx="2666646" cy="1107996"/>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4198 938</a:t>
            </a:r>
          </a:p>
        </p:txBody>
      </p:sp>
    </p:spTree>
    <p:extLst>
      <p:ext uri="{BB962C8B-B14F-4D97-AF65-F5344CB8AC3E}">
        <p14:creationId xmlns:p14="http://schemas.microsoft.com/office/powerpoint/2010/main" val="352822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93E4A-6BCF-7C0A-3AFC-EAA5025C437E}"/>
              </a:ext>
            </a:extLst>
          </p:cNvPr>
          <p:cNvSpPr>
            <a:spLocks noGrp="1"/>
          </p:cNvSpPr>
          <p:nvPr>
            <p:ph type="title"/>
          </p:nvPr>
        </p:nvSpPr>
        <p:spPr/>
        <p:txBody>
          <a:bodyPr>
            <a:normAutofit/>
          </a:bodyPr>
          <a:lstStyle/>
          <a:p>
            <a:r>
              <a:rPr lang="en-US" sz="2800" dirty="0">
                <a:effectLst/>
              </a:rPr>
              <a:t>What word comes to mind when you consider your first experience reporting participant data in WIPS?</a:t>
            </a:r>
            <a:endParaRPr lang="en-US" dirty="0"/>
          </a:p>
        </p:txBody>
      </p:sp>
      <p:pic>
        <p:nvPicPr>
          <p:cNvPr id="7" name="Content Placeholder 6">
            <a:extLst>
              <a:ext uri="{FF2B5EF4-FFF2-40B4-BE49-F238E27FC236}">
                <a16:creationId xmlns:a16="http://schemas.microsoft.com/office/drawing/2014/main" id="{EC0F7748-A37A-650B-5B5C-34FCDBC935A9}"/>
              </a:ext>
              <a:ext uri="{C183D7F6-B498-43B3-948B-1728B52AA6E4}">
                <adec:decorative xmlns:adec="http://schemas.microsoft.com/office/drawing/2017/decorative" val="1"/>
              </a:ext>
            </a:extLst>
          </p:cNvPr>
          <p:cNvPicPr>
            <a:picLocks noGrp="1"/>
          </p:cNvPicPr>
          <p:nvPr>
            <p:ph idx="1"/>
          </p:nvPr>
        </p:nvPicPr>
        <p:blipFill>
          <a:blip r:embed="rId2"/>
          <a:stretch>
            <a:fillRect/>
          </a:stretch>
        </p:blipFill>
        <p:spPr>
          <a:xfrm>
            <a:off x="1674321" y="1890872"/>
            <a:ext cx="8843357" cy="4852506"/>
          </a:xfrm>
        </p:spPr>
      </p:pic>
      <p:sp>
        <p:nvSpPr>
          <p:cNvPr id="5" name="Slide Number Placeholder 4">
            <a:extLst>
              <a:ext uri="{FF2B5EF4-FFF2-40B4-BE49-F238E27FC236}">
                <a16:creationId xmlns:a16="http://schemas.microsoft.com/office/drawing/2014/main" id="{724CC3AA-CC58-0046-2E8A-39512C698138}"/>
              </a:ext>
            </a:extLst>
          </p:cNvPr>
          <p:cNvSpPr>
            <a:spLocks noGrp="1"/>
          </p:cNvSpPr>
          <p:nvPr>
            <p:ph type="sldNum" sz="quarter" idx="12"/>
          </p:nvPr>
        </p:nvSpPr>
        <p:spPr/>
        <p:txBody>
          <a:bodyPr/>
          <a:lstStyle/>
          <a:p>
            <a:fld id="{DE8DE8A0-70C5-4585-9A3C-B3A9E7B8F8E9}" type="slidenum">
              <a:rPr lang="en-US" smtClean="0"/>
              <a:t>7</a:t>
            </a:fld>
            <a:endParaRPr lang="en-US"/>
          </a:p>
        </p:txBody>
      </p:sp>
      <p:graphicFrame>
        <p:nvGraphicFramePr>
          <p:cNvPr id="8" name="Table 7">
            <a:extLst>
              <a:ext uri="{FF2B5EF4-FFF2-40B4-BE49-F238E27FC236}">
                <a16:creationId xmlns:a16="http://schemas.microsoft.com/office/drawing/2014/main" id="{B78DA39B-D714-8036-980C-39947471D02F}"/>
              </a:ext>
            </a:extLst>
          </p:cNvPr>
          <p:cNvGraphicFramePr>
            <a:graphicFrameLocks noGrp="1"/>
          </p:cNvGraphicFramePr>
          <p:nvPr>
            <p:extLst>
              <p:ext uri="{D42A27DB-BD31-4B8C-83A1-F6EECF244321}">
                <p14:modId xmlns:p14="http://schemas.microsoft.com/office/powerpoint/2010/main" val="473182466"/>
              </p:ext>
            </p:extLst>
          </p:nvPr>
        </p:nvGraphicFramePr>
        <p:xfrm>
          <a:off x="7264659" y="6917843"/>
          <a:ext cx="3649621" cy="5941993"/>
        </p:xfrm>
        <a:graphic>
          <a:graphicData uri="http://schemas.openxmlformats.org/drawingml/2006/table">
            <a:tbl>
              <a:tblPr firstRow="1" bandRow="1">
                <a:tableStyleId>{5C22544A-7EE6-4342-B048-85BDC9FD1C3A}</a:tableStyleId>
              </a:tblPr>
              <a:tblGrid>
                <a:gridCol w="3649621">
                  <a:extLst>
                    <a:ext uri="{9D8B030D-6E8A-4147-A177-3AD203B41FA5}">
                      <a16:colId xmlns:a16="http://schemas.microsoft.com/office/drawing/2014/main" val="1753941232"/>
                    </a:ext>
                  </a:extLst>
                </a:gridCol>
              </a:tblGrid>
              <a:tr h="349529">
                <a:tc>
                  <a:txBody>
                    <a:bodyPr/>
                    <a:lstStyle/>
                    <a:p>
                      <a:pPr algn="l" fontAlgn="b"/>
                      <a:r>
                        <a:rPr lang="en-US" sz="1100" b="1" i="0" u="none" strike="noStrike" dirty="0">
                          <a:effectLst/>
                          <a:latin typeface="Arial" panose="020B0604020202020204" pitchFamily="34" charset="0"/>
                        </a:rPr>
                        <a:t>Responses</a:t>
                      </a:r>
                    </a:p>
                  </a:txBody>
                  <a:tcPr marL="7620" marR="7620" marT="7620" marB="0" anchor="b"/>
                </a:tc>
                <a:extLst>
                  <a:ext uri="{0D108BD9-81ED-4DB2-BD59-A6C34878D82A}">
                    <a16:rowId xmlns:a16="http://schemas.microsoft.com/office/drawing/2014/main" val="949432059"/>
                  </a:ext>
                </a:extLst>
              </a:tr>
              <a:tr h="349529">
                <a:tc>
                  <a:txBody>
                    <a:bodyPr/>
                    <a:lstStyle/>
                    <a:p>
                      <a:pPr algn="l" fontAlgn="b"/>
                      <a:r>
                        <a:rPr lang="en-US" sz="1100" b="0" i="0" u="none" strike="noStrike">
                          <a:effectLst/>
                          <a:latin typeface="Arial" panose="020B0604020202020204" pitchFamily="34" charset="0"/>
                        </a:rPr>
                        <a:t>Overwhelm</a:t>
                      </a:r>
                    </a:p>
                  </a:txBody>
                  <a:tcPr marL="7620" marR="7620" marT="7620" marB="0" anchor="b"/>
                </a:tc>
                <a:extLst>
                  <a:ext uri="{0D108BD9-81ED-4DB2-BD59-A6C34878D82A}">
                    <a16:rowId xmlns:a16="http://schemas.microsoft.com/office/drawing/2014/main" val="149985349"/>
                  </a:ext>
                </a:extLst>
              </a:tr>
              <a:tr h="349529">
                <a:tc>
                  <a:txBody>
                    <a:bodyPr/>
                    <a:lstStyle/>
                    <a:p>
                      <a:pPr algn="l" fontAlgn="b"/>
                      <a:r>
                        <a:rPr lang="en-US" sz="1100" b="0" i="0" u="none" strike="noStrike">
                          <a:effectLst/>
                          <a:latin typeface="Arial" panose="020B0604020202020204" pitchFamily="34" charset="0"/>
                        </a:rPr>
                        <a:t>easy frustrating</a:t>
                      </a:r>
                    </a:p>
                  </a:txBody>
                  <a:tcPr marL="7620" marR="7620" marT="7620" marB="0" anchor="b"/>
                </a:tc>
                <a:extLst>
                  <a:ext uri="{0D108BD9-81ED-4DB2-BD59-A6C34878D82A}">
                    <a16:rowId xmlns:a16="http://schemas.microsoft.com/office/drawing/2014/main" val="2221790013"/>
                  </a:ext>
                </a:extLst>
              </a:tr>
              <a:tr h="349529">
                <a:tc>
                  <a:txBody>
                    <a:bodyPr/>
                    <a:lstStyle/>
                    <a:p>
                      <a:pPr algn="l" fontAlgn="b"/>
                      <a:r>
                        <a:rPr lang="en-US" sz="1100" b="0" i="0" u="none" strike="noStrike">
                          <a:effectLst/>
                          <a:latin typeface="Arial" panose="020B0604020202020204" pitchFamily="34" charset="0"/>
                        </a:rPr>
                        <a:t>Burdensome</a:t>
                      </a:r>
                    </a:p>
                  </a:txBody>
                  <a:tcPr marL="7620" marR="7620" marT="7620" marB="0" anchor="b"/>
                </a:tc>
                <a:extLst>
                  <a:ext uri="{0D108BD9-81ED-4DB2-BD59-A6C34878D82A}">
                    <a16:rowId xmlns:a16="http://schemas.microsoft.com/office/drawing/2014/main" val="4112754551"/>
                  </a:ext>
                </a:extLst>
              </a:tr>
              <a:tr h="349529">
                <a:tc>
                  <a:txBody>
                    <a:bodyPr/>
                    <a:lstStyle/>
                    <a:p>
                      <a:pPr algn="l" fontAlgn="b"/>
                      <a:r>
                        <a:rPr lang="en-US" sz="1100" b="0" i="0" u="none" strike="noStrike">
                          <a:effectLst/>
                          <a:latin typeface="Arial" panose="020B0604020202020204" pitchFamily="34" charset="0"/>
                        </a:rPr>
                        <a:t>Gaaahhhh</a:t>
                      </a:r>
                    </a:p>
                  </a:txBody>
                  <a:tcPr marL="7620" marR="7620" marT="7620" marB="0" anchor="b"/>
                </a:tc>
                <a:extLst>
                  <a:ext uri="{0D108BD9-81ED-4DB2-BD59-A6C34878D82A}">
                    <a16:rowId xmlns:a16="http://schemas.microsoft.com/office/drawing/2014/main" val="564611475"/>
                  </a:ext>
                </a:extLst>
              </a:tr>
              <a:tr h="349529">
                <a:tc>
                  <a:txBody>
                    <a:bodyPr/>
                    <a:lstStyle/>
                    <a:p>
                      <a:pPr algn="l" fontAlgn="b"/>
                      <a:r>
                        <a:rPr lang="en-US" sz="1100" b="0" i="0" u="none" strike="noStrike">
                          <a:effectLst/>
                          <a:latin typeface="Arial" panose="020B0604020202020204" pitchFamily="34" charset="0"/>
                        </a:rPr>
                        <a:t>Frustration</a:t>
                      </a:r>
                    </a:p>
                  </a:txBody>
                  <a:tcPr marL="7620" marR="7620" marT="7620" marB="0" anchor="b"/>
                </a:tc>
                <a:extLst>
                  <a:ext uri="{0D108BD9-81ED-4DB2-BD59-A6C34878D82A}">
                    <a16:rowId xmlns:a16="http://schemas.microsoft.com/office/drawing/2014/main" val="281213014"/>
                  </a:ext>
                </a:extLst>
              </a:tr>
              <a:tr h="349529">
                <a:tc>
                  <a:txBody>
                    <a:bodyPr/>
                    <a:lstStyle/>
                    <a:p>
                      <a:pPr algn="l" fontAlgn="b"/>
                      <a:r>
                        <a:rPr lang="en-US" sz="1100" b="0" i="0" u="none" strike="noStrike">
                          <a:effectLst/>
                          <a:latin typeface="Arial" panose="020B0604020202020204" pitchFamily="34" charset="0"/>
                        </a:rPr>
                        <a:t>5_commas</a:t>
                      </a:r>
                    </a:p>
                  </a:txBody>
                  <a:tcPr marL="7620" marR="7620" marT="7620" marB="0" anchor="b"/>
                </a:tc>
                <a:extLst>
                  <a:ext uri="{0D108BD9-81ED-4DB2-BD59-A6C34878D82A}">
                    <a16:rowId xmlns:a16="http://schemas.microsoft.com/office/drawing/2014/main" val="2357179097"/>
                  </a:ext>
                </a:extLst>
              </a:tr>
              <a:tr h="349529">
                <a:tc>
                  <a:txBody>
                    <a:bodyPr/>
                    <a:lstStyle/>
                    <a:p>
                      <a:pPr algn="l" fontAlgn="b"/>
                      <a:r>
                        <a:rPr lang="en-US" sz="1100" b="0" i="0" u="none" strike="noStrike">
                          <a:effectLst/>
                          <a:latin typeface="Arial" panose="020B0604020202020204" pitchFamily="34" charset="0"/>
                        </a:rPr>
                        <a:t>Confusing Overwhelming Errors</a:t>
                      </a:r>
                    </a:p>
                  </a:txBody>
                  <a:tcPr marL="7620" marR="7620" marT="7620" marB="0" anchor="b"/>
                </a:tc>
                <a:extLst>
                  <a:ext uri="{0D108BD9-81ED-4DB2-BD59-A6C34878D82A}">
                    <a16:rowId xmlns:a16="http://schemas.microsoft.com/office/drawing/2014/main" val="1367242239"/>
                  </a:ext>
                </a:extLst>
              </a:tr>
              <a:tr h="349529">
                <a:tc>
                  <a:txBody>
                    <a:bodyPr/>
                    <a:lstStyle/>
                    <a:p>
                      <a:pPr algn="l" fontAlgn="b"/>
                      <a:r>
                        <a:rPr lang="en-US" sz="1100" b="0" i="0" u="none" strike="noStrike">
                          <a:effectLst/>
                          <a:latin typeface="Arial" panose="020B0604020202020204" pitchFamily="34" charset="0"/>
                        </a:rPr>
                        <a:t>Anxious Frustrating Tricky</a:t>
                      </a:r>
                    </a:p>
                  </a:txBody>
                  <a:tcPr marL="7620" marR="7620" marT="7620" marB="0" anchor="b"/>
                </a:tc>
                <a:extLst>
                  <a:ext uri="{0D108BD9-81ED-4DB2-BD59-A6C34878D82A}">
                    <a16:rowId xmlns:a16="http://schemas.microsoft.com/office/drawing/2014/main" val="1400628171"/>
                  </a:ext>
                </a:extLst>
              </a:tr>
              <a:tr h="349529">
                <a:tc>
                  <a:txBody>
                    <a:bodyPr/>
                    <a:lstStyle/>
                    <a:p>
                      <a:pPr algn="l" fontAlgn="b"/>
                      <a:r>
                        <a:rPr lang="en-US" sz="1100" b="0" i="0" u="none" strike="noStrike">
                          <a:effectLst/>
                          <a:latin typeface="Arial" panose="020B0604020202020204" pitchFamily="34" charset="0"/>
                        </a:rPr>
                        <a:t>Cumbersome Frustrating</a:t>
                      </a:r>
                    </a:p>
                  </a:txBody>
                  <a:tcPr marL="7620" marR="7620" marT="7620" marB="0" anchor="b"/>
                </a:tc>
                <a:extLst>
                  <a:ext uri="{0D108BD9-81ED-4DB2-BD59-A6C34878D82A}">
                    <a16:rowId xmlns:a16="http://schemas.microsoft.com/office/drawing/2014/main" val="1515388801"/>
                  </a:ext>
                </a:extLst>
              </a:tr>
              <a:tr h="349529">
                <a:tc>
                  <a:txBody>
                    <a:bodyPr/>
                    <a:lstStyle/>
                    <a:p>
                      <a:pPr algn="l" fontAlgn="b"/>
                      <a:r>
                        <a:rPr lang="en-US" sz="1100" b="0" i="0" u="none" strike="noStrike">
                          <a:effectLst/>
                          <a:latin typeface="Arial" panose="020B0604020202020204" pitchFamily="34" charset="0"/>
                        </a:rPr>
                        <a:t>Time_consuming Confusing Great_feedback_from_DOL_o</a:t>
                      </a:r>
                    </a:p>
                  </a:txBody>
                  <a:tcPr marL="7620" marR="7620" marT="7620" marB="0" anchor="b"/>
                </a:tc>
                <a:extLst>
                  <a:ext uri="{0D108BD9-81ED-4DB2-BD59-A6C34878D82A}">
                    <a16:rowId xmlns:a16="http://schemas.microsoft.com/office/drawing/2014/main" val="3468630158"/>
                  </a:ext>
                </a:extLst>
              </a:tr>
              <a:tr h="349529">
                <a:tc>
                  <a:txBody>
                    <a:bodyPr/>
                    <a:lstStyle/>
                    <a:p>
                      <a:pPr algn="l" fontAlgn="b"/>
                      <a:r>
                        <a:rPr lang="en-US" sz="1100" b="0" i="0" u="none" strike="noStrike">
                          <a:effectLst/>
                          <a:latin typeface="Arial" panose="020B0604020202020204" pitchFamily="34" charset="0"/>
                        </a:rPr>
                        <a:t>Frustrating Overload</a:t>
                      </a:r>
                    </a:p>
                  </a:txBody>
                  <a:tcPr marL="7620" marR="7620" marT="7620" marB="0" anchor="b"/>
                </a:tc>
                <a:extLst>
                  <a:ext uri="{0D108BD9-81ED-4DB2-BD59-A6C34878D82A}">
                    <a16:rowId xmlns:a16="http://schemas.microsoft.com/office/drawing/2014/main" val="185397974"/>
                  </a:ext>
                </a:extLst>
              </a:tr>
              <a:tr h="349529">
                <a:tc>
                  <a:txBody>
                    <a:bodyPr/>
                    <a:lstStyle/>
                    <a:p>
                      <a:pPr algn="l" fontAlgn="b"/>
                      <a:r>
                        <a:rPr lang="en-US" sz="1100" b="0" i="0" u="none" strike="noStrike">
                          <a:effectLst/>
                          <a:latin typeface="Arial" panose="020B0604020202020204" pitchFamily="34" charset="0"/>
                        </a:rPr>
                        <a:t>Challenging Exciting Success</a:t>
                      </a:r>
                    </a:p>
                  </a:txBody>
                  <a:tcPr marL="7620" marR="7620" marT="7620" marB="0" anchor="b"/>
                </a:tc>
                <a:extLst>
                  <a:ext uri="{0D108BD9-81ED-4DB2-BD59-A6C34878D82A}">
                    <a16:rowId xmlns:a16="http://schemas.microsoft.com/office/drawing/2014/main" val="3770001834"/>
                  </a:ext>
                </a:extLst>
              </a:tr>
              <a:tr h="349529">
                <a:tc>
                  <a:txBody>
                    <a:bodyPr/>
                    <a:lstStyle/>
                    <a:p>
                      <a:pPr algn="l" fontAlgn="b"/>
                      <a:r>
                        <a:rPr lang="en-US" sz="1100" b="0" i="0" u="none" strike="noStrike">
                          <a:effectLst/>
                          <a:latin typeface="Arial" panose="020B0604020202020204" pitchFamily="34" charset="0"/>
                        </a:rPr>
                        <a:t>Confusing</a:t>
                      </a:r>
                    </a:p>
                  </a:txBody>
                  <a:tcPr marL="7620" marR="7620" marT="7620" marB="0" anchor="b"/>
                </a:tc>
                <a:extLst>
                  <a:ext uri="{0D108BD9-81ED-4DB2-BD59-A6C34878D82A}">
                    <a16:rowId xmlns:a16="http://schemas.microsoft.com/office/drawing/2014/main" val="3818697925"/>
                  </a:ext>
                </a:extLst>
              </a:tr>
              <a:tr h="349529">
                <a:tc>
                  <a:txBody>
                    <a:bodyPr/>
                    <a:lstStyle/>
                    <a:p>
                      <a:pPr algn="l" fontAlgn="b"/>
                      <a:r>
                        <a:rPr lang="en-US" sz="1100" b="0" i="0" u="none" strike="noStrike">
                          <a:effectLst/>
                          <a:latin typeface="Arial" panose="020B0604020202020204" pitchFamily="34" charset="0"/>
                        </a:rPr>
                        <a:t>Challenging Tiring Rewarding</a:t>
                      </a:r>
                    </a:p>
                  </a:txBody>
                  <a:tcPr marL="7620" marR="7620" marT="7620" marB="0" anchor="b"/>
                </a:tc>
                <a:extLst>
                  <a:ext uri="{0D108BD9-81ED-4DB2-BD59-A6C34878D82A}">
                    <a16:rowId xmlns:a16="http://schemas.microsoft.com/office/drawing/2014/main" val="2074223651"/>
                  </a:ext>
                </a:extLst>
              </a:tr>
              <a:tr h="349529">
                <a:tc>
                  <a:txBody>
                    <a:bodyPr/>
                    <a:lstStyle/>
                    <a:p>
                      <a:pPr algn="l" fontAlgn="b"/>
                      <a:r>
                        <a:rPr lang="en-US" sz="1100" b="0" i="0" u="none" strike="noStrike">
                          <a:effectLst/>
                          <a:latin typeface="Arial" panose="020B0604020202020204" pitchFamily="34" charset="0"/>
                        </a:rPr>
                        <a:t>Empowering</a:t>
                      </a:r>
                    </a:p>
                  </a:txBody>
                  <a:tcPr marL="7620" marR="7620" marT="7620" marB="0" anchor="b"/>
                </a:tc>
                <a:extLst>
                  <a:ext uri="{0D108BD9-81ED-4DB2-BD59-A6C34878D82A}">
                    <a16:rowId xmlns:a16="http://schemas.microsoft.com/office/drawing/2014/main" val="230097806"/>
                  </a:ext>
                </a:extLst>
              </a:tr>
              <a:tr h="349529">
                <a:tc>
                  <a:txBody>
                    <a:bodyPr/>
                    <a:lstStyle/>
                    <a:p>
                      <a:pPr algn="l" fontAlgn="b"/>
                      <a:r>
                        <a:rPr lang="en-US" sz="1100" b="0" i="0" u="none" strike="noStrike" dirty="0">
                          <a:effectLst/>
                          <a:latin typeface="Arial" panose="020B0604020202020204" pitchFamily="34" charset="0"/>
                        </a:rPr>
                        <a:t>rewarding</a:t>
                      </a:r>
                    </a:p>
                  </a:txBody>
                  <a:tcPr marL="7620" marR="7620" marT="7620" marB="0" anchor="b"/>
                </a:tc>
                <a:extLst>
                  <a:ext uri="{0D108BD9-81ED-4DB2-BD59-A6C34878D82A}">
                    <a16:rowId xmlns:a16="http://schemas.microsoft.com/office/drawing/2014/main" val="1095465400"/>
                  </a:ext>
                </a:extLst>
              </a:tr>
            </a:tbl>
          </a:graphicData>
        </a:graphic>
      </p:graphicFrame>
    </p:spTree>
    <p:extLst>
      <p:ext uri="{BB962C8B-B14F-4D97-AF65-F5344CB8AC3E}">
        <p14:creationId xmlns:p14="http://schemas.microsoft.com/office/powerpoint/2010/main" val="20638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What the data show</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Nursing expansion grant program: One year in</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8</a:t>
            </a:fld>
            <a:endParaRPr lang="en-US"/>
          </a:p>
        </p:txBody>
      </p:sp>
    </p:spTree>
    <p:extLst>
      <p:ext uri="{BB962C8B-B14F-4D97-AF65-F5344CB8AC3E}">
        <p14:creationId xmlns:p14="http://schemas.microsoft.com/office/powerpoint/2010/main" val="876665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517073-9A56-86B9-5575-9C625457EFE2}"/>
              </a:ext>
            </a:extLst>
          </p:cNvPr>
          <p:cNvSpPr>
            <a:spLocks noGrp="1"/>
          </p:cNvSpPr>
          <p:nvPr>
            <p:ph type="title"/>
          </p:nvPr>
        </p:nvSpPr>
        <p:spPr>
          <a:xfrm>
            <a:off x="774923" y="687475"/>
            <a:ext cx="10653003" cy="1083329"/>
          </a:xfrm>
        </p:spPr>
        <p:txBody>
          <a:bodyPr>
            <a:normAutofit/>
          </a:bodyPr>
          <a:lstStyle/>
          <a:p>
            <a:r>
              <a:rPr lang="en-US" dirty="0"/>
              <a:t>Real-time performance outcome measures</a:t>
            </a:r>
            <a:br>
              <a:rPr lang="en-US" dirty="0"/>
            </a:br>
            <a:r>
              <a:rPr lang="en-US" dirty="0"/>
              <a:t>Track 2</a:t>
            </a:r>
          </a:p>
        </p:txBody>
      </p:sp>
      <p:graphicFrame>
        <p:nvGraphicFramePr>
          <p:cNvPr id="31" name="Content Placeholder 5" descr="Outcome Measures for Track 2 Grantees:&#10;Total number of participants served&#10;Total number of participants who began receiving education/ job training activities&#10;Total number of participants who completed education/ job training program activitiesTotal number of participants who completed education/ job training program activities and obtained a credential&#10;Total number of unemployed and underemployed participants who completed education/job training program activities and entered unsubsidized employment&#10;Total number of incumbent workers who completed education/ job training program activities and advanced into a new position&#10;Total number of experienced nursing professionals who were placed into a preceptor role&#10;">
            <a:extLst>
              <a:ext uri="{FF2B5EF4-FFF2-40B4-BE49-F238E27FC236}">
                <a16:creationId xmlns:a16="http://schemas.microsoft.com/office/drawing/2014/main" id="{A4974483-01F1-5728-2345-2A356CC3710D}"/>
              </a:ext>
            </a:extLst>
          </p:cNvPr>
          <p:cNvGraphicFramePr>
            <a:graphicFrameLocks noGrp="1"/>
          </p:cNvGraphicFramePr>
          <p:nvPr>
            <p:ph idx="1"/>
            <p:extLst>
              <p:ext uri="{D42A27DB-BD31-4B8C-83A1-F6EECF244321}">
                <p14:modId xmlns:p14="http://schemas.microsoft.com/office/powerpoint/2010/main" val="1349705589"/>
              </p:ext>
            </p:extLst>
          </p:nvPr>
        </p:nvGraphicFramePr>
        <p:xfrm>
          <a:off x="592282" y="1946275"/>
          <a:ext cx="10962409" cy="47246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2453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517073-9A56-86B9-5575-9C625457EFE2}"/>
              </a:ext>
            </a:extLst>
          </p:cNvPr>
          <p:cNvSpPr>
            <a:spLocks noGrp="1"/>
          </p:cNvSpPr>
          <p:nvPr>
            <p:ph type="title"/>
          </p:nvPr>
        </p:nvSpPr>
        <p:spPr>
          <a:xfrm>
            <a:off x="774923" y="687475"/>
            <a:ext cx="10653003" cy="1083329"/>
          </a:xfrm>
        </p:spPr>
        <p:txBody>
          <a:bodyPr>
            <a:normAutofit/>
          </a:bodyPr>
          <a:lstStyle/>
          <a:p>
            <a:r>
              <a:rPr lang="en-US" dirty="0"/>
              <a:t>Progress toward employment targets: represented by combined employment outcomes</a:t>
            </a:r>
          </a:p>
        </p:txBody>
      </p:sp>
      <p:graphicFrame>
        <p:nvGraphicFramePr>
          <p:cNvPr id="7" name="Content Placeholder 6" descr="Diagram showing: &#10;Total number of unemployed and underemployed participants who completed education/job training program activities and entered unsubsidized employment&#10;PLUS&#10;Total number of incumbent workers who completed education/ job training program activities and advanced into a new position&#10;EQUALS&#10;Total number of participants who completed education/job training program activities and either entered unsubsidized employment or advanced into a new position&#10;">
            <a:extLst>
              <a:ext uri="{FF2B5EF4-FFF2-40B4-BE49-F238E27FC236}">
                <a16:creationId xmlns:a16="http://schemas.microsoft.com/office/drawing/2014/main" id="{E08F387F-35C4-4B34-AE17-1EAE6A02F1C2}"/>
              </a:ext>
            </a:extLst>
          </p:cNvPr>
          <p:cNvGraphicFramePr>
            <a:graphicFrameLocks noGrp="1"/>
          </p:cNvGraphicFramePr>
          <p:nvPr>
            <p:ph idx="1"/>
            <p:extLst>
              <p:ext uri="{D42A27DB-BD31-4B8C-83A1-F6EECF244321}">
                <p14:modId xmlns:p14="http://schemas.microsoft.com/office/powerpoint/2010/main" val="1127661722"/>
              </p:ext>
            </p:extLst>
          </p:nvPr>
        </p:nvGraphicFramePr>
        <p:xfrm>
          <a:off x="774700" y="1946275"/>
          <a:ext cx="10653713" cy="4224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xfrm>
            <a:off x="10400635" y="6203787"/>
            <a:ext cx="1027291" cy="365125"/>
          </a:xfrm>
        </p:spPr>
        <p:txBody>
          <a:bodyPr>
            <a:normAutofit/>
          </a:bodyPr>
          <a:lstStyle/>
          <a:p>
            <a:fld id="{158B7785-F6D6-45F8-833E-07BD84680091}" type="slidenum">
              <a:rPr lang="en-US"/>
              <a:pPr/>
              <a:t>10</a:t>
            </a:fld>
            <a:endParaRPr lang="en-US" dirty="0"/>
          </a:p>
        </p:txBody>
      </p:sp>
    </p:spTree>
    <p:extLst>
      <p:ext uri="{BB962C8B-B14F-4D97-AF65-F5344CB8AC3E}">
        <p14:creationId xmlns:p14="http://schemas.microsoft.com/office/powerpoint/2010/main" val="948894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Nursing Expansion Participants</a:t>
            </a:r>
            <a:br>
              <a:rPr lang="en-US" dirty="0"/>
            </a:br>
            <a:r>
              <a:rPr lang="en-US" dirty="0"/>
              <a:t>Race and gender demographics</a:t>
            </a:r>
          </a:p>
        </p:txBody>
      </p:sp>
      <p:graphicFrame>
        <p:nvGraphicFramePr>
          <p:cNvPr id="17" name="Content Placeholder 16" descr="race and ethnicity distribution chart">
            <a:extLst>
              <a:ext uri="{FF2B5EF4-FFF2-40B4-BE49-F238E27FC236}">
                <a16:creationId xmlns:a16="http://schemas.microsoft.com/office/drawing/2014/main" id="{8BDF718F-941A-F3C8-19D8-02FB255EAAD8}"/>
              </a:ext>
            </a:extLst>
          </p:cNvPr>
          <p:cNvGraphicFramePr>
            <a:graphicFrameLocks noGrp="1"/>
          </p:cNvGraphicFramePr>
          <p:nvPr>
            <p:ph sz="half" idx="1"/>
            <p:extLst>
              <p:ext uri="{D42A27DB-BD31-4B8C-83A1-F6EECF244321}">
                <p14:modId xmlns:p14="http://schemas.microsoft.com/office/powerpoint/2010/main" val="3248476405"/>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ontent Placeholder 17" descr="Gender distribution chart">
            <a:extLst>
              <a:ext uri="{FF2B5EF4-FFF2-40B4-BE49-F238E27FC236}">
                <a16:creationId xmlns:a16="http://schemas.microsoft.com/office/drawing/2014/main" id="{C8D46CA9-2E58-B04F-D6DC-31E0DD191FEF}"/>
              </a:ext>
            </a:extLst>
          </p:cNvPr>
          <p:cNvGraphicFramePr>
            <a:graphicFrameLocks noGrp="1"/>
          </p:cNvGraphicFramePr>
          <p:nvPr>
            <p:ph sz="half" idx="2"/>
            <p:extLst>
              <p:ext uri="{D42A27DB-BD31-4B8C-83A1-F6EECF244321}">
                <p14:modId xmlns:p14="http://schemas.microsoft.com/office/powerpoint/2010/main" val="3810800170"/>
              </p:ext>
            </p:extLst>
          </p:nvPr>
        </p:nvGraphicFramePr>
        <p:xfrm>
          <a:off x="6218238" y="1946275"/>
          <a:ext cx="5210175" cy="4224338"/>
        </p:xfrm>
        <a:graphic>
          <a:graphicData uri="http://schemas.openxmlformats.org/drawingml/2006/chart">
            <c:chart xmlns:c="http://schemas.openxmlformats.org/drawingml/2006/chart" xmlns:r="http://schemas.openxmlformats.org/officeDocument/2006/relationships" r:id="rId4"/>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11</a:t>
            </a:fld>
            <a:endParaRPr lang="en-US"/>
          </a:p>
        </p:txBody>
      </p:sp>
    </p:spTree>
    <p:extLst>
      <p:ext uri="{BB962C8B-B14F-4D97-AF65-F5344CB8AC3E}">
        <p14:creationId xmlns:p14="http://schemas.microsoft.com/office/powerpoint/2010/main" val="2249660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dirty="0"/>
              <a:t>Nursing expansion participants</a:t>
            </a:r>
            <a:br>
              <a:rPr lang="en-US" dirty="0"/>
            </a:br>
            <a:r>
              <a:rPr lang="en-US" dirty="0"/>
              <a:t>education status at participation</a:t>
            </a:r>
          </a:p>
        </p:txBody>
      </p:sp>
      <p:graphicFrame>
        <p:nvGraphicFramePr>
          <p:cNvPr id="3" name="Content Placeholder 2" descr="Education status distribution chart">
            <a:extLst>
              <a:ext uri="{FF2B5EF4-FFF2-40B4-BE49-F238E27FC236}">
                <a16:creationId xmlns:a16="http://schemas.microsoft.com/office/drawing/2014/main" id="{84678CCE-251A-0DDC-A2DA-01E5623DEEEA}"/>
              </a:ext>
            </a:extLst>
          </p:cNvPr>
          <p:cNvGraphicFramePr>
            <a:graphicFrameLocks noGrp="1"/>
          </p:cNvGraphicFramePr>
          <p:nvPr>
            <p:ph idx="1"/>
            <p:extLst>
              <p:ext uri="{D42A27DB-BD31-4B8C-83A1-F6EECF244321}">
                <p14:modId xmlns:p14="http://schemas.microsoft.com/office/powerpoint/2010/main" val="1825264278"/>
              </p:ext>
            </p:extLst>
          </p:nvPr>
        </p:nvGraphicFramePr>
        <p:xfrm>
          <a:off x="452284" y="1946270"/>
          <a:ext cx="11434916" cy="491173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3195823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0C25D-1900-AFC7-F0FB-04B44D436DEF}"/>
              </a:ext>
            </a:extLst>
          </p:cNvPr>
          <p:cNvSpPr>
            <a:spLocks noGrp="1"/>
          </p:cNvSpPr>
          <p:nvPr>
            <p:ph type="title"/>
          </p:nvPr>
        </p:nvSpPr>
        <p:spPr/>
        <p:txBody>
          <a:bodyPr/>
          <a:lstStyle/>
          <a:p>
            <a:r>
              <a:rPr lang="en-US" dirty="0"/>
              <a:t>Nursing expansion </a:t>
            </a:r>
            <a:br>
              <a:rPr lang="en-US" dirty="0"/>
            </a:br>
            <a:r>
              <a:rPr lang="en-US" dirty="0"/>
              <a:t>other populations served</a:t>
            </a:r>
          </a:p>
        </p:txBody>
      </p:sp>
      <p:sp>
        <p:nvSpPr>
          <p:cNvPr id="5" name="Slide Number Placeholder 4">
            <a:extLst>
              <a:ext uri="{FF2B5EF4-FFF2-40B4-BE49-F238E27FC236}">
                <a16:creationId xmlns:a16="http://schemas.microsoft.com/office/drawing/2014/main" id="{CEF8AF30-50CF-9A43-5084-0D04B60FC8BE}"/>
              </a:ext>
            </a:extLst>
          </p:cNvPr>
          <p:cNvSpPr>
            <a:spLocks noGrp="1"/>
          </p:cNvSpPr>
          <p:nvPr>
            <p:ph type="sldNum" sz="quarter" idx="12"/>
          </p:nvPr>
        </p:nvSpPr>
        <p:spPr/>
        <p:txBody>
          <a:bodyPr/>
          <a:lstStyle/>
          <a:p>
            <a:fld id="{DE8DE8A0-70C5-4585-9A3C-B3A9E7B8F8E9}" type="slidenum">
              <a:rPr lang="en-US" smtClean="0"/>
              <a:t>13</a:t>
            </a:fld>
            <a:endParaRPr lang="en-US"/>
          </a:p>
        </p:txBody>
      </p:sp>
      <p:graphicFrame>
        <p:nvGraphicFramePr>
          <p:cNvPr id="13" name="Content Placeholder 12" descr="other population distribution chart">
            <a:extLst>
              <a:ext uri="{FF2B5EF4-FFF2-40B4-BE49-F238E27FC236}">
                <a16:creationId xmlns:a16="http://schemas.microsoft.com/office/drawing/2014/main" id="{718973E8-6A8C-B17C-17A0-0DAEF5111DB0}"/>
              </a:ext>
            </a:extLst>
          </p:cNvPr>
          <p:cNvGraphicFramePr>
            <a:graphicFrameLocks noGrp="1"/>
          </p:cNvGraphicFramePr>
          <p:nvPr>
            <p:ph idx="1"/>
            <p:extLst>
              <p:ext uri="{D42A27DB-BD31-4B8C-83A1-F6EECF244321}">
                <p14:modId xmlns:p14="http://schemas.microsoft.com/office/powerpoint/2010/main" val="1130334194"/>
              </p:ext>
            </p:extLst>
          </p:nvPr>
        </p:nvGraphicFramePr>
        <p:xfrm>
          <a:off x="774700" y="1946275"/>
          <a:ext cx="10653713" cy="47298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13175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FCC3-FE4C-F6BC-2DDA-197B2359BA35}"/>
              </a:ext>
            </a:extLst>
          </p:cNvPr>
          <p:cNvSpPr>
            <a:spLocks noGrp="1"/>
          </p:cNvSpPr>
          <p:nvPr>
            <p:ph type="title"/>
          </p:nvPr>
        </p:nvSpPr>
        <p:spPr/>
        <p:txBody>
          <a:bodyPr>
            <a:normAutofit fontScale="90000"/>
          </a:bodyPr>
          <a:lstStyle/>
          <a:p>
            <a:br>
              <a:rPr lang="en-US" dirty="0"/>
            </a:br>
            <a:r>
              <a:rPr lang="en-US" dirty="0"/>
              <a:t>Nursing Expansion </a:t>
            </a:r>
            <a:br>
              <a:rPr lang="en-US" dirty="0"/>
            </a:br>
            <a:r>
              <a:rPr lang="en-US" dirty="0"/>
              <a:t>Employment Status at Participation</a:t>
            </a:r>
          </a:p>
        </p:txBody>
      </p:sp>
      <p:sp>
        <p:nvSpPr>
          <p:cNvPr id="5" name="Slide Number Placeholder 4">
            <a:extLst>
              <a:ext uri="{FF2B5EF4-FFF2-40B4-BE49-F238E27FC236}">
                <a16:creationId xmlns:a16="http://schemas.microsoft.com/office/drawing/2014/main" id="{507A5A0B-4196-A718-7B12-1879BC1EE50C}"/>
              </a:ext>
            </a:extLst>
          </p:cNvPr>
          <p:cNvSpPr>
            <a:spLocks noGrp="1"/>
          </p:cNvSpPr>
          <p:nvPr>
            <p:ph type="sldNum" sz="quarter" idx="12"/>
          </p:nvPr>
        </p:nvSpPr>
        <p:spPr/>
        <p:txBody>
          <a:bodyPr/>
          <a:lstStyle/>
          <a:p>
            <a:fld id="{DE8DE8A0-70C5-4585-9A3C-B3A9E7B8F8E9}" type="slidenum">
              <a:rPr lang="en-US" smtClean="0"/>
              <a:t>14</a:t>
            </a:fld>
            <a:endParaRPr lang="en-US"/>
          </a:p>
        </p:txBody>
      </p:sp>
      <p:graphicFrame>
        <p:nvGraphicFramePr>
          <p:cNvPr id="6" name="Content Placeholder 5" descr="employment status distribution chart">
            <a:extLst>
              <a:ext uri="{FF2B5EF4-FFF2-40B4-BE49-F238E27FC236}">
                <a16:creationId xmlns:a16="http://schemas.microsoft.com/office/drawing/2014/main" id="{07745DD8-DE0E-02E5-D3AE-D6087F201071}"/>
              </a:ext>
            </a:extLst>
          </p:cNvPr>
          <p:cNvGraphicFramePr>
            <a:graphicFrameLocks noGrp="1"/>
          </p:cNvGraphicFramePr>
          <p:nvPr>
            <p:ph idx="1"/>
            <p:extLst>
              <p:ext uri="{D42A27DB-BD31-4B8C-83A1-F6EECF244321}">
                <p14:modId xmlns:p14="http://schemas.microsoft.com/office/powerpoint/2010/main" val="1384655955"/>
              </p:ext>
            </p:extLst>
          </p:nvPr>
        </p:nvGraphicFramePr>
        <p:xfrm>
          <a:off x="774923" y="1946187"/>
          <a:ext cx="10653713"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1853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45">
            <a:extLst>
              <a:ext uri="{C183D7F6-B498-43B3-948B-1728B52AA6E4}">
                <adec:decorative xmlns:adec="http://schemas.microsoft.com/office/drawing/2017/decorative" val="1"/>
              </a:ext>
            </a:extLst>
          </p:cNvPr>
          <p:cNvSpPr/>
          <p:nvPr/>
        </p:nvSpPr>
        <p:spPr>
          <a:xfrm>
            <a:off x="6163094" y="602063"/>
            <a:ext cx="5480030" cy="5959326"/>
          </a:xfrm>
          <a:prstGeom prst="roundRect">
            <a:avLst>
              <a:gd name="adj" fmla="val 99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5" name="Rounded Rectangle 34">
            <a:extLst>
              <a:ext uri="{C183D7F6-B498-43B3-948B-1728B52AA6E4}">
                <adec:decorative xmlns:adec="http://schemas.microsoft.com/office/drawing/2017/decorative" val="1"/>
              </a:ext>
            </a:extLst>
          </p:cNvPr>
          <p:cNvSpPr/>
          <p:nvPr/>
        </p:nvSpPr>
        <p:spPr>
          <a:xfrm>
            <a:off x="607400" y="1814723"/>
            <a:ext cx="5089503" cy="1243707"/>
          </a:xfrm>
          <a:prstGeom prst="roundRect">
            <a:avLst/>
          </a:prstGeom>
          <a:noFill/>
          <a:ln>
            <a:solidFill>
              <a:srgbClr val="CAA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cxnSp>
        <p:nvCxnSpPr>
          <p:cNvPr id="39" name="Straight Connector 38">
            <a:extLs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Title 65">
            <a:extLst>
              <a:ext uri="{FF2B5EF4-FFF2-40B4-BE49-F238E27FC236}">
                <a16:creationId xmlns:a16="http://schemas.microsoft.com/office/drawing/2014/main" id="{A25107B0-8F87-4B92-8E34-544D830D5EA3}"/>
              </a:ext>
            </a:extLst>
          </p:cNvPr>
          <p:cNvSpPr txBox="1">
            <a:spLocks noGrp="1"/>
          </p:cNvSpPr>
          <p:nvPr>
            <p:ph type="title" idx="4294967295"/>
          </p:nvPr>
        </p:nvSpPr>
        <p:spPr>
          <a:xfrm>
            <a:off x="0" y="818352"/>
            <a:ext cx="470131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2400" b="1" dirty="0">
                <a:solidFill>
                  <a:srgbClr val="0D477B"/>
                </a:solidFill>
                <a:latin typeface="+mn-lt"/>
                <a:ea typeface="+mn-ea"/>
                <a:cs typeface="Segoe UI" panose="020B0502040204020203" pitchFamily="34" charset="0"/>
              </a:rPr>
              <a:t>Track 2 </a:t>
            </a: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Demographics</a:t>
            </a:r>
            <a:b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b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Quarter Ending 6/30/2024</a:t>
            </a:r>
          </a:p>
        </p:txBody>
      </p:sp>
      <p:sp>
        <p:nvSpPr>
          <p:cNvPr id="36" name="Content Placeholder 2">
            <a:extLst>
              <a:ext uri="{FF2B5EF4-FFF2-40B4-BE49-F238E27FC236}">
                <a16:creationId xmlns:a16="http://schemas.microsoft.com/office/drawing/2014/main" id="{D2A435EC-2B7B-41B0-822A-1383D0DA58CB}"/>
              </a:ext>
            </a:extLst>
          </p:cNvPr>
          <p:cNvSpPr txBox="1">
            <a:spLocks/>
          </p:cNvSpPr>
          <p:nvPr/>
        </p:nvSpPr>
        <p:spPr>
          <a:xfrm flipH="1">
            <a:off x="993223" y="2166149"/>
            <a:ext cx="1602706" cy="324247"/>
          </a:xfrm>
          <a:prstGeom prst="rect">
            <a:avLst/>
          </a:prstGeom>
        </p:spPr>
        <p:txBody>
          <a:bodyPr vert="horz" lIns="0" tIns="0" rIns="0" bIns="0" rtlCol="0" anchor="ctr">
            <a:noAutofit/>
          </a:bodyPr>
          <a:lstStyle>
            <a:lvl1pPr marL="228600" indent="-228600" algn="l" defTabSz="548640" rtl="0" eaLnBrk="1" latinLnBrk="0" hangingPunct="1">
              <a:lnSpc>
                <a:spcPct val="100000"/>
              </a:lnSpc>
              <a:spcBef>
                <a:spcPts val="200"/>
              </a:spcBef>
              <a:spcAft>
                <a:spcPts val="200"/>
              </a:spcAft>
              <a:buClr>
                <a:schemeClr val="tx2"/>
              </a:buClr>
              <a:buFont typeface="Wingdings" charset="2"/>
              <a:buChar char="§"/>
              <a:tabLst/>
              <a:defRPr sz="2800" b="1" kern="1200" baseline="0">
                <a:solidFill>
                  <a:srgbClr val="768591"/>
                </a:solidFill>
                <a:latin typeface="Segoe UI" panose="020B0502040204020203" pitchFamily="34" charset="0"/>
                <a:ea typeface="+mn-ea"/>
                <a:cs typeface="Segoe UI" panose="020B0502040204020203" pitchFamily="34" charset="0"/>
              </a:defRPr>
            </a:lvl1pPr>
            <a:lvl2pPr marL="457200" indent="-228600" algn="l" defTabSz="548640" rtl="0" eaLnBrk="1" latinLnBrk="0" hangingPunct="1">
              <a:lnSpc>
                <a:spcPct val="100000"/>
              </a:lnSpc>
              <a:spcBef>
                <a:spcPts val="200"/>
              </a:spcBef>
              <a:spcAft>
                <a:spcPts val="200"/>
              </a:spcAft>
              <a:buClr>
                <a:srgbClr val="EB095F"/>
              </a:buClr>
              <a:buFont typeface="Wingdings" charset="2"/>
              <a:buChar char="§"/>
              <a:tabLst/>
              <a:defRPr sz="2000" kern="1200" baseline="0">
                <a:solidFill>
                  <a:srgbClr val="768591"/>
                </a:solidFill>
                <a:latin typeface="+mj-lt"/>
                <a:ea typeface="+mn-ea"/>
                <a:cs typeface="Segoe UI" panose="020B0502040204020203" pitchFamily="34" charset="0"/>
              </a:defRPr>
            </a:lvl2pPr>
            <a:lvl3pPr marL="685800" indent="-228600" algn="l" defTabSz="550546" rtl="0" eaLnBrk="1" latinLnBrk="0" hangingPunct="1">
              <a:lnSpc>
                <a:spcPct val="100000"/>
              </a:lnSpc>
              <a:spcBef>
                <a:spcPts val="200"/>
              </a:spcBef>
              <a:spcAft>
                <a:spcPts val="200"/>
              </a:spcAft>
              <a:buClr>
                <a:srgbClr val="EB095F"/>
              </a:buClr>
              <a:buFont typeface="Lucida Grande"/>
              <a:buChar char="–"/>
              <a:defRPr sz="2000" kern="1200" baseline="0">
                <a:solidFill>
                  <a:srgbClr val="768591"/>
                </a:solidFill>
                <a:latin typeface="+mj-lt"/>
                <a:ea typeface="+mn-ea"/>
                <a:cs typeface="Segoe UI" panose="020B0502040204020203" pitchFamily="34" charset="0"/>
              </a:defRPr>
            </a:lvl3pPr>
            <a:lvl4pPr marL="914400" indent="-228600" algn="l" defTabSz="548640" rtl="0" eaLnBrk="1" latinLnBrk="0" hangingPunct="1">
              <a:lnSpc>
                <a:spcPct val="100000"/>
              </a:lnSpc>
              <a:spcBef>
                <a:spcPts val="200"/>
              </a:spcBef>
              <a:spcAft>
                <a:spcPts val="200"/>
              </a:spcAft>
              <a:buClr>
                <a:schemeClr val="tx2"/>
              </a:buClr>
              <a:buFont typeface="Arial"/>
              <a:buChar char="•"/>
              <a:tabLst/>
              <a:defRPr sz="1800" kern="1200">
                <a:solidFill>
                  <a:srgbClr val="768591"/>
                </a:solidFill>
                <a:latin typeface="Segoe UI" panose="020B0502040204020203" pitchFamily="34" charset="0"/>
                <a:ea typeface="+mn-ea"/>
                <a:cs typeface="Segoe UI" panose="020B0502040204020203" pitchFamily="34" charset="0"/>
              </a:defRPr>
            </a:lvl4pPr>
            <a:lvl5pPr marL="1143000" indent="-228600" algn="l" defTabSz="548640" rtl="0" eaLnBrk="1" latinLnBrk="0" hangingPunct="1">
              <a:lnSpc>
                <a:spcPct val="100000"/>
              </a:lnSpc>
              <a:spcBef>
                <a:spcPts val="200"/>
              </a:spcBef>
              <a:spcAft>
                <a:spcPts val="200"/>
              </a:spcAft>
              <a:buClr>
                <a:schemeClr val="tx2"/>
              </a:buClr>
              <a:buFont typeface="Arial" charset="0"/>
              <a:buChar char="•"/>
              <a:defRPr sz="1800" kern="1200" baseline="0">
                <a:solidFill>
                  <a:srgbClr val="768591"/>
                </a:solidFill>
                <a:latin typeface="Segoe UI" panose="020B0502040204020203" pitchFamily="34" charset="0"/>
                <a:ea typeface="+mn-ea"/>
                <a:cs typeface="Segoe UI" panose="020B0502040204020203"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ts val="300"/>
              </a:spcBef>
              <a:spcAft>
                <a:spcPts val="300"/>
              </a:spcAft>
              <a:buClr>
                <a:srgbClr val="E1085A"/>
              </a:buClr>
              <a:buSzTx/>
              <a:buFont typeface="Wingdings" charset="2"/>
              <a:buNone/>
              <a:tabLst/>
              <a:defRPr/>
            </a:pPr>
            <a:r>
              <a:rPr lang="en-US" sz="3200" dirty="0">
                <a:solidFill>
                  <a:schemeClr val="accent1">
                    <a:lumMod val="75000"/>
                  </a:schemeClr>
                </a:solidFill>
              </a:rPr>
              <a:t>943</a:t>
            </a:r>
            <a:endParaRPr kumimoji="0" lang="en-US" sz="3200" b="1" i="0" u="none" strike="noStrike" kern="1200" cap="none" spc="0" normalizeH="0" baseline="0" noProof="0" dirty="0">
              <a:ln>
                <a:noFill/>
              </a:ln>
              <a:solidFill>
                <a:schemeClr val="accent1">
                  <a:lumMod val="75000"/>
                </a:schemeClr>
              </a:solidFill>
              <a:effectLst/>
              <a:uLnTx/>
              <a:uFillTx/>
              <a:latin typeface="Segoe UI" panose="020B0502040204020203" pitchFamily="34" charset="0"/>
              <a:ea typeface="+mn-ea"/>
              <a:cs typeface="Segoe UI" panose="020B0502040204020203" pitchFamily="34" charset="0"/>
            </a:endParaRPr>
          </a:p>
        </p:txBody>
      </p:sp>
      <p:sp>
        <p:nvSpPr>
          <p:cNvPr id="37" name="TextBox 36">
            <a:extLst>
              <a:ext uri="{FF2B5EF4-FFF2-40B4-BE49-F238E27FC236}">
                <a16:creationId xmlns:a16="http://schemas.microsoft.com/office/drawing/2014/main" id="{A25107B0-8F87-4B92-8E34-544D830D5EA3}"/>
              </a:ext>
            </a:extLst>
          </p:cNvPr>
          <p:cNvSpPr txBox="1"/>
          <p:nvPr/>
        </p:nvSpPr>
        <p:spPr>
          <a:xfrm>
            <a:off x="909034" y="2509810"/>
            <a:ext cx="2024034" cy="30777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Participants Served</a:t>
            </a:r>
          </a:p>
        </p:txBody>
      </p:sp>
      <p:sp>
        <p:nvSpPr>
          <p:cNvPr id="5" name="TextBox 4">
            <a:extLst>
              <a:ext uri="{FF2B5EF4-FFF2-40B4-BE49-F238E27FC236}">
                <a16:creationId xmlns:a16="http://schemas.microsoft.com/office/drawing/2014/main" id="{A25107B0-8F87-4B92-8E34-544D830D5EA3}"/>
              </a:ext>
            </a:extLst>
          </p:cNvPr>
          <p:cNvSpPr txBox="1"/>
          <p:nvPr/>
        </p:nvSpPr>
        <p:spPr>
          <a:xfrm>
            <a:off x="3004482" y="1915375"/>
            <a:ext cx="903980" cy="501548"/>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119</a:t>
            </a:r>
            <a:br>
              <a:rPr kumimoji="0" lang="en-US" sz="18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br>
            <a:r>
              <a:rPr kumimoji="0" lang="en-US" sz="1059"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Male</a:t>
            </a:r>
          </a:p>
        </p:txBody>
      </p:sp>
      <p:sp>
        <p:nvSpPr>
          <p:cNvPr id="17" name="TextBox 16">
            <a:extLst>
              <a:ext uri="{FF2B5EF4-FFF2-40B4-BE49-F238E27FC236}">
                <a16:creationId xmlns:a16="http://schemas.microsoft.com/office/drawing/2014/main" id="{A25107B0-8F87-4B92-8E34-544D830D5EA3}"/>
              </a:ext>
            </a:extLst>
          </p:cNvPr>
          <p:cNvSpPr txBox="1"/>
          <p:nvPr/>
        </p:nvSpPr>
        <p:spPr>
          <a:xfrm>
            <a:off x="3993488" y="1934762"/>
            <a:ext cx="966751" cy="507831"/>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819</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Female</a:t>
            </a:r>
          </a:p>
        </p:txBody>
      </p:sp>
      <p:sp>
        <p:nvSpPr>
          <p:cNvPr id="33" name="TextBox 32">
            <a:extLst>
              <a:ext uri="{FF2B5EF4-FFF2-40B4-BE49-F238E27FC236}">
                <a16:creationId xmlns:a16="http://schemas.microsoft.com/office/drawing/2014/main" id="{A25107B0-8F87-4B92-8E34-544D830D5EA3}"/>
              </a:ext>
            </a:extLst>
          </p:cNvPr>
          <p:cNvSpPr txBox="1"/>
          <p:nvPr/>
        </p:nvSpPr>
        <p:spPr>
          <a:xfrm>
            <a:off x="3004482" y="2460768"/>
            <a:ext cx="963856"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581</a:t>
            </a:r>
            <a:br>
              <a:rPr kumimoji="0" lang="en-US" sz="18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b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Youth (</a:t>
            </a: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17–29</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a:t>
            </a:r>
          </a:p>
        </p:txBody>
      </p:sp>
      <p:sp>
        <p:nvSpPr>
          <p:cNvPr id="34" name="TextBox 33">
            <a:extLst>
              <a:ext uri="{FF2B5EF4-FFF2-40B4-BE49-F238E27FC236}">
                <a16:creationId xmlns:a16="http://schemas.microsoft.com/office/drawing/2014/main" id="{A25107B0-8F87-4B92-8E34-544D830D5EA3}"/>
              </a:ext>
            </a:extLst>
          </p:cNvPr>
          <p:cNvSpPr txBox="1"/>
          <p:nvPr/>
        </p:nvSpPr>
        <p:spPr>
          <a:xfrm>
            <a:off x="3996382" y="2460767"/>
            <a:ext cx="963857"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20</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55 and Older</a:t>
            </a:r>
          </a:p>
        </p:txBody>
      </p:sp>
      <p:sp>
        <p:nvSpPr>
          <p:cNvPr id="30" name="TextBox 29">
            <a:extLst>
              <a:ext uri="{FF2B5EF4-FFF2-40B4-BE49-F238E27FC236}">
                <a16:creationId xmlns:a16="http://schemas.microsoft.com/office/drawing/2014/main" id="{A25107B0-8F87-4B92-8E34-544D830D5EA3}"/>
              </a:ext>
            </a:extLst>
          </p:cNvPr>
          <p:cNvSpPr txBox="1"/>
          <p:nvPr/>
        </p:nvSpPr>
        <p:spPr>
          <a:xfrm>
            <a:off x="598486" y="3110069"/>
            <a:ext cx="3138714"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Other Demographics</a:t>
            </a:r>
          </a:p>
        </p:txBody>
      </p:sp>
      <p:graphicFrame>
        <p:nvGraphicFramePr>
          <p:cNvPr id="6" name="Chart 5" descr="Track 2 other demographic chart">
            <a:extLst>
              <a:ext uri="{FF2B5EF4-FFF2-40B4-BE49-F238E27FC236}">
                <a16:creationId xmlns:a16="http://schemas.microsoft.com/office/drawing/2014/main" id="{A1D79610-D657-4397-8398-2B523ADEF4FE}"/>
              </a:ext>
            </a:extLst>
          </p:cNvPr>
          <p:cNvGraphicFramePr>
            <a:graphicFrameLocks/>
          </p:cNvGraphicFramePr>
          <p:nvPr/>
        </p:nvGraphicFramePr>
        <p:xfrm>
          <a:off x="598485" y="3551901"/>
          <a:ext cx="5089503" cy="2768600"/>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31">
            <a:extLst>
              <a:ext uri="{FF2B5EF4-FFF2-40B4-BE49-F238E27FC236}">
                <a16:creationId xmlns:a16="http://schemas.microsoft.com/office/drawing/2014/main" id="{A25107B0-8F87-4B92-8E34-544D830D5EA3}"/>
              </a:ext>
            </a:extLst>
          </p:cNvPr>
          <p:cNvSpPr txBox="1"/>
          <p:nvPr/>
        </p:nvSpPr>
        <p:spPr>
          <a:xfrm>
            <a:off x="6410635" y="728663"/>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Race/Ethnicity</a:t>
            </a:r>
          </a:p>
        </p:txBody>
      </p:sp>
      <p:graphicFrame>
        <p:nvGraphicFramePr>
          <p:cNvPr id="2" name="Chart 1" descr="Race and ethnicity chart Track 2">
            <a:extLst>
              <a:ext uri="{FF2B5EF4-FFF2-40B4-BE49-F238E27FC236}">
                <a16:creationId xmlns:a16="http://schemas.microsoft.com/office/drawing/2014/main" id="{6FE35B8F-1CB8-49AB-8F54-F3A21260ED0E}"/>
              </a:ext>
            </a:extLst>
          </p:cNvPr>
          <p:cNvGraphicFramePr>
            <a:graphicFrameLocks/>
          </p:cNvGraphicFramePr>
          <p:nvPr/>
        </p:nvGraphicFramePr>
        <p:xfrm>
          <a:off x="6658176" y="949675"/>
          <a:ext cx="4572000" cy="2432949"/>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25107B0-8F87-4B92-8E34-544D830D5EA3}"/>
              </a:ext>
            </a:extLst>
          </p:cNvPr>
          <p:cNvSpPr txBox="1"/>
          <p:nvPr/>
        </p:nvSpPr>
        <p:spPr>
          <a:xfrm>
            <a:off x="6523885" y="3382624"/>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FFFFFF"/>
                </a:solidFill>
                <a:latin typeface="Segoe UI" panose="020B0502040204020203" pitchFamily="34" charset="0"/>
                <a:cs typeface="Segoe UI" panose="020B0502040204020203" pitchFamily="34" charset="0"/>
              </a:rPr>
              <a:t>Education</a:t>
            </a:r>
            <a:endPar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aphicFrame>
        <p:nvGraphicFramePr>
          <p:cNvPr id="4" name="Chart 3" descr="Education Track 2 chart">
            <a:extLst>
              <a:ext uri="{FF2B5EF4-FFF2-40B4-BE49-F238E27FC236}">
                <a16:creationId xmlns:a16="http://schemas.microsoft.com/office/drawing/2014/main" id="{99CC6E3E-A0D0-0D3E-5ACD-1DDEB5714561}"/>
              </a:ext>
            </a:extLst>
          </p:cNvPr>
          <p:cNvGraphicFramePr>
            <a:graphicFrameLocks/>
          </p:cNvGraphicFramePr>
          <p:nvPr>
            <p:extLst>
              <p:ext uri="{D42A27DB-BD31-4B8C-83A1-F6EECF244321}">
                <p14:modId xmlns:p14="http://schemas.microsoft.com/office/powerpoint/2010/main" val="2151695621"/>
              </p:ext>
            </p:extLst>
          </p:nvPr>
        </p:nvGraphicFramePr>
        <p:xfrm>
          <a:off x="6523885" y="3603636"/>
          <a:ext cx="4572000" cy="2677015"/>
        </p:xfrm>
        <a:graphic>
          <a:graphicData uri="http://schemas.openxmlformats.org/drawingml/2006/chart">
            <c:chart xmlns:c="http://schemas.openxmlformats.org/drawingml/2006/chart" xmlns:r="http://schemas.openxmlformats.org/officeDocument/2006/relationships" r:id="rId5"/>
          </a:graphicData>
        </a:graphic>
      </p:graphicFrame>
      <p:sp>
        <p:nvSpPr>
          <p:cNvPr id="7" name="Footer Placeholder 2">
            <a:extLst>
              <a:ext uri="{FF2B5EF4-FFF2-40B4-BE49-F238E27FC236}">
                <a16:creationId xmlns:a16="http://schemas.microsoft.com/office/drawing/2014/main" id="{2C5DE514-B256-3B97-9F1C-1C4C1F0F4A7B}"/>
              </a:ext>
            </a:extLst>
          </p:cNvPr>
          <p:cNvSpPr>
            <a:spLocks noGrp="1"/>
          </p:cNvSpPr>
          <p:nvPr>
            <p:ph type="ftr" sz="quarter" idx="11"/>
          </p:nvPr>
        </p:nvSpPr>
        <p:spPr>
          <a:xfrm>
            <a:off x="598485" y="6337225"/>
            <a:ext cx="6494113" cy="365125"/>
          </a:xfrm>
        </p:spPr>
        <p:txBody>
          <a:bodyPr/>
          <a:lstStyle/>
          <a:p>
            <a:r>
              <a:rPr lang="en-US" dirty="0"/>
              <a:t>Performance reporting &amp; Metrics – track 2</a:t>
            </a:r>
          </a:p>
        </p:txBody>
      </p:sp>
      <p:sp>
        <p:nvSpPr>
          <p:cNvPr id="10" name="Slide Number Placeholder 4">
            <a:extLst>
              <a:ext uri="{FF2B5EF4-FFF2-40B4-BE49-F238E27FC236}">
                <a16:creationId xmlns:a16="http://schemas.microsoft.com/office/drawing/2014/main" id="{9F7DE58B-5DC9-AAB3-FB43-10D2F82733F6}"/>
              </a:ext>
            </a:extLst>
          </p:cNvPr>
          <p:cNvSpPr>
            <a:spLocks noGrp="1"/>
          </p:cNvSpPr>
          <p:nvPr>
            <p:ph type="sldNum" sz="quarter" idx="12"/>
          </p:nvPr>
        </p:nvSpPr>
        <p:spPr>
          <a:xfrm>
            <a:off x="10716530" y="6280651"/>
            <a:ext cx="1027291" cy="365125"/>
          </a:xfrm>
        </p:spPr>
        <p:txBody>
          <a:bodyPr/>
          <a:lstStyle/>
          <a:p>
            <a:fld id="{DE8DE8A0-70C5-4585-9A3C-B3A9E7B8F8E9}" type="slidenum">
              <a:rPr lang="en-US" smtClean="0"/>
              <a:t>15</a:t>
            </a:fld>
            <a:endParaRPr lang="en-US" dirty="0"/>
          </a:p>
        </p:txBody>
      </p:sp>
    </p:spTree>
    <p:extLst>
      <p:ext uri="{BB962C8B-B14F-4D97-AF65-F5344CB8AC3E}">
        <p14:creationId xmlns:p14="http://schemas.microsoft.com/office/powerpoint/2010/main" val="3776101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23E9CB-4838-0EB1-9104-639F977A2971}"/>
              </a:ext>
            </a:extLst>
          </p:cNvPr>
          <p:cNvSpPr>
            <a:spLocks noGrp="1"/>
          </p:cNvSpPr>
          <p:nvPr>
            <p:ph type="title"/>
          </p:nvPr>
        </p:nvSpPr>
        <p:spPr/>
        <p:txBody>
          <a:bodyPr/>
          <a:lstStyle/>
          <a:p>
            <a:r>
              <a:rPr lang="en-US" dirty="0"/>
              <a:t>Nursing Expansion</a:t>
            </a:r>
            <a:br>
              <a:rPr lang="en-US" dirty="0"/>
            </a:br>
            <a:r>
              <a:rPr lang="en-US" dirty="0"/>
              <a:t>Total Outcomes</a:t>
            </a:r>
          </a:p>
        </p:txBody>
      </p:sp>
      <p:graphicFrame>
        <p:nvGraphicFramePr>
          <p:cNvPr id="13" name="Content Placeholder 12" descr="cumulative total outcomes chart">
            <a:extLst>
              <a:ext uri="{FF2B5EF4-FFF2-40B4-BE49-F238E27FC236}">
                <a16:creationId xmlns:a16="http://schemas.microsoft.com/office/drawing/2014/main" id="{1C11A8BE-4F75-FE33-AC6A-25AFF74A6E35}"/>
              </a:ext>
            </a:extLst>
          </p:cNvPr>
          <p:cNvGraphicFramePr>
            <a:graphicFrameLocks noGrp="1"/>
          </p:cNvGraphicFramePr>
          <p:nvPr>
            <p:ph idx="1"/>
            <p:extLst>
              <p:ext uri="{D42A27DB-BD31-4B8C-83A1-F6EECF244321}">
                <p14:modId xmlns:p14="http://schemas.microsoft.com/office/powerpoint/2010/main" val="1304206510"/>
              </p:ext>
            </p:extLst>
          </p:nvPr>
        </p:nvGraphicFramePr>
        <p:xfrm>
          <a:off x="774700" y="1946275"/>
          <a:ext cx="10653713" cy="4808486"/>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4DA9CFA2-5792-B116-6FB9-7182B6CA7CEB}"/>
              </a:ext>
            </a:extLst>
          </p:cNvPr>
          <p:cNvSpPr>
            <a:spLocks noGrp="1"/>
          </p:cNvSpPr>
          <p:nvPr>
            <p:ph type="sldNum" sz="quarter" idx="12"/>
          </p:nvPr>
        </p:nvSpPr>
        <p:spPr/>
        <p:txBody>
          <a:bodyPr/>
          <a:lstStyle/>
          <a:p>
            <a:fld id="{DE8DE8A0-70C5-4585-9A3C-B3A9E7B8F8E9}" type="slidenum">
              <a:rPr lang="en-US" smtClean="0"/>
              <a:t>16</a:t>
            </a:fld>
            <a:endParaRPr lang="en-US"/>
          </a:p>
        </p:txBody>
      </p:sp>
    </p:spTree>
    <p:extLst>
      <p:ext uri="{BB962C8B-B14F-4D97-AF65-F5344CB8AC3E}">
        <p14:creationId xmlns:p14="http://schemas.microsoft.com/office/powerpoint/2010/main" val="1593490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lstStyle/>
          <a:p>
            <a:r>
              <a:rPr lang="en-US" dirty="0"/>
              <a:t>Participants Served</a:t>
            </a:r>
            <a:br>
              <a:rPr lang="en-US" dirty="0"/>
            </a:br>
            <a:r>
              <a:rPr lang="en-US" dirty="0"/>
              <a:t>Quarter ending 6/30/2024: 	1,089</a:t>
            </a:r>
          </a:p>
        </p:txBody>
      </p:sp>
      <p:graphicFrame>
        <p:nvGraphicFramePr>
          <p:cNvPr id="8" name="Content Placeholder 7">
            <a:extLst>
              <a:ext uri="{FF2B5EF4-FFF2-40B4-BE49-F238E27FC236}">
                <a16:creationId xmlns:a16="http://schemas.microsoft.com/office/drawing/2014/main" id="{312F8AFA-1075-5713-75EB-491C8C7D5D95}"/>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2523628620"/>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p:txBody>
          <a:bodyPr/>
          <a:lstStyle/>
          <a:p>
            <a:r>
              <a:rPr lang="en-US" dirty="0"/>
              <a:t>20 grantees have started serving participants</a:t>
            </a:r>
          </a:p>
          <a:p>
            <a:r>
              <a:rPr lang="en-US" dirty="0"/>
              <a:t>Grant program is 15% to target</a:t>
            </a:r>
          </a:p>
          <a:p>
            <a:r>
              <a:rPr lang="en-US" dirty="0"/>
              <a:t>Average – 18%</a:t>
            </a:r>
          </a:p>
          <a:p>
            <a:r>
              <a:rPr lang="en-US" dirty="0"/>
              <a:t>Median 14%</a:t>
            </a:r>
          </a:p>
          <a:p>
            <a:r>
              <a:rPr lang="en-US" dirty="0"/>
              <a:t>Track 1 – Green</a:t>
            </a:r>
          </a:p>
          <a:p>
            <a:r>
              <a:rPr lang="en-US" dirty="0"/>
              <a:t>Track 2 – Blue</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17</a:t>
            </a:fld>
            <a:endParaRPr lang="en-US"/>
          </a:p>
        </p:txBody>
      </p:sp>
    </p:spTree>
    <p:extLst>
      <p:ext uri="{BB962C8B-B14F-4D97-AF65-F5344CB8AC3E}">
        <p14:creationId xmlns:p14="http://schemas.microsoft.com/office/powerpoint/2010/main" val="2473759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a:bodyPr>
          <a:lstStyle/>
          <a:p>
            <a:r>
              <a:rPr lang="en-US" dirty="0"/>
              <a:t>Participants Enrolled in Training</a:t>
            </a:r>
            <a:br>
              <a:rPr lang="en-US" dirty="0"/>
            </a:br>
            <a:r>
              <a:rPr lang="en-US" dirty="0"/>
              <a:t>Quarter ending 6/30/2024:	952</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774924" y="1946300"/>
            <a:ext cx="5199369" cy="4224225"/>
          </a:xfrm>
        </p:spPr>
        <p:txBody>
          <a:bodyPr/>
          <a:lstStyle/>
          <a:p>
            <a:r>
              <a:rPr lang="en-US" dirty="0"/>
              <a:t>17 grantees have started training participants</a:t>
            </a:r>
          </a:p>
          <a:p>
            <a:r>
              <a:rPr lang="en-US" dirty="0"/>
              <a:t>Grant program is 13% to target</a:t>
            </a:r>
          </a:p>
          <a:p>
            <a:r>
              <a:rPr lang="en-US" dirty="0"/>
              <a:t>Average 16%</a:t>
            </a:r>
          </a:p>
          <a:p>
            <a:r>
              <a:rPr lang="en-US" dirty="0"/>
              <a:t>Median 14%</a:t>
            </a:r>
          </a:p>
          <a:p>
            <a:r>
              <a:rPr lang="en-US" dirty="0"/>
              <a:t>87% of participants served have started training</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18</a:t>
            </a:fld>
            <a:endParaRPr lang="en-US"/>
          </a:p>
        </p:txBody>
      </p:sp>
      <p:graphicFrame>
        <p:nvGraphicFramePr>
          <p:cNvPr id="6" name="Content Placeholder 5">
            <a:extLst>
              <a:ext uri="{FF2B5EF4-FFF2-40B4-BE49-F238E27FC236}">
                <a16:creationId xmlns:a16="http://schemas.microsoft.com/office/drawing/2014/main" id="{CD0E694E-4B79-88CC-B813-F18B8D4C8839}"/>
              </a:ext>
              <a:ext uri="{C183D7F6-B498-43B3-948B-1728B52AA6E4}">
                <adec:decorative xmlns:adec="http://schemas.microsoft.com/office/drawing/2017/decorative" val="1"/>
              </a:ext>
            </a:extLst>
          </p:cNvPr>
          <p:cNvGraphicFramePr>
            <a:graphicFrameLocks noGrp="1"/>
          </p:cNvGraphicFramePr>
          <p:nvPr>
            <p:ph sz="half" idx="2"/>
            <p:extLst>
              <p:ext uri="{D42A27DB-BD31-4B8C-83A1-F6EECF244321}">
                <p14:modId xmlns:p14="http://schemas.microsoft.com/office/powerpoint/2010/main" val="235321836"/>
              </p:ext>
            </p:extLst>
          </p:nvPr>
        </p:nvGraphicFramePr>
        <p:xfrm>
          <a:off x="6217709" y="1946302"/>
          <a:ext cx="5210216" cy="42242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2965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5DEC-A7C8-3695-58D8-9058B22201CC}"/>
              </a:ext>
            </a:extLst>
          </p:cNvPr>
          <p:cNvSpPr>
            <a:spLocks noGrp="1"/>
          </p:cNvSpPr>
          <p:nvPr>
            <p:ph type="title"/>
          </p:nvPr>
        </p:nvSpPr>
        <p:spPr/>
        <p:txBody>
          <a:bodyPr/>
          <a:lstStyle/>
          <a:p>
            <a:r>
              <a:rPr lang="en-US" dirty="0"/>
              <a:t>Completed Training</a:t>
            </a:r>
            <a:br>
              <a:rPr lang="en-US" dirty="0"/>
            </a:br>
            <a:r>
              <a:rPr lang="en-US" dirty="0"/>
              <a:t>Quarter ending 6/30/2024:	223</a:t>
            </a:r>
          </a:p>
        </p:txBody>
      </p:sp>
      <p:graphicFrame>
        <p:nvGraphicFramePr>
          <p:cNvPr id="6" name="Content Placeholder 5">
            <a:extLst>
              <a:ext uri="{FF2B5EF4-FFF2-40B4-BE49-F238E27FC236}">
                <a16:creationId xmlns:a16="http://schemas.microsoft.com/office/drawing/2014/main" id="{E7585E0B-462F-86D3-86F3-37936E3306AC}"/>
              </a:ext>
              <a:ext uri="{C183D7F6-B498-43B3-948B-1728B52AA6E4}">
                <adec:decorative xmlns:adec="http://schemas.microsoft.com/office/drawing/2017/decorative" val="1"/>
              </a:ext>
            </a:extLst>
          </p:cNvPr>
          <p:cNvGraphicFramePr>
            <a:graphicFrameLocks noGrp="1"/>
          </p:cNvGraphicFramePr>
          <p:nvPr>
            <p:ph sz="half" idx="1"/>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a:extLst>
              <a:ext uri="{FF2B5EF4-FFF2-40B4-BE49-F238E27FC236}">
                <a16:creationId xmlns:a16="http://schemas.microsoft.com/office/drawing/2014/main" id="{B5F98E37-743C-49C7-FFD0-351834E21099}"/>
              </a:ext>
            </a:extLst>
          </p:cNvPr>
          <p:cNvSpPr>
            <a:spLocks noGrp="1"/>
          </p:cNvSpPr>
          <p:nvPr>
            <p:ph sz="half" idx="2"/>
          </p:nvPr>
        </p:nvSpPr>
        <p:spPr/>
        <p:txBody>
          <a:bodyPr/>
          <a:lstStyle/>
          <a:p>
            <a:r>
              <a:rPr lang="en-US" dirty="0"/>
              <a:t>9 grantees have participants who have completed</a:t>
            </a:r>
          </a:p>
          <a:p>
            <a:r>
              <a:rPr lang="en-US" dirty="0"/>
              <a:t>Grant program is 4% to target</a:t>
            </a:r>
          </a:p>
          <a:p>
            <a:r>
              <a:rPr lang="en-US" dirty="0"/>
              <a:t>Average – 7%</a:t>
            </a:r>
          </a:p>
          <a:p>
            <a:r>
              <a:rPr lang="en-US" dirty="0"/>
              <a:t>Median – 4%</a:t>
            </a:r>
          </a:p>
          <a:p>
            <a:r>
              <a:rPr lang="en-US" dirty="0"/>
              <a:t>Of those who have started training, 23% have completed</a:t>
            </a:r>
          </a:p>
        </p:txBody>
      </p:sp>
      <p:sp>
        <p:nvSpPr>
          <p:cNvPr id="5" name="Slide Number Placeholder 4">
            <a:extLst>
              <a:ext uri="{FF2B5EF4-FFF2-40B4-BE49-F238E27FC236}">
                <a16:creationId xmlns:a16="http://schemas.microsoft.com/office/drawing/2014/main" id="{AA1F3B71-42CB-C738-C0B1-F4C79011493B}"/>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1040156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74923" y="687475"/>
            <a:ext cx="10653003" cy="1083329"/>
          </a:xfrm>
        </p:spPr>
        <p:txBody>
          <a:bodyPr anchor="b">
            <a:normAutofit/>
          </a:bodyPr>
          <a:lstStyle/>
          <a:p>
            <a:r>
              <a:rPr lang="en-US" dirty="0"/>
              <a:t>Completion and obtained a credential</a:t>
            </a:r>
            <a:br>
              <a:rPr lang="en-US" dirty="0"/>
            </a:br>
            <a:r>
              <a:rPr lang="en-US" dirty="0"/>
              <a:t>Quarter ending 6/30/2024: 	185</a:t>
            </a:r>
          </a:p>
        </p:txBody>
      </p:sp>
      <p:sp>
        <p:nvSpPr>
          <p:cNvPr id="13" name="Content Placeholder 2">
            <a:extLst>
              <a:ext uri="{FF2B5EF4-FFF2-40B4-BE49-F238E27FC236}">
                <a16:creationId xmlns:a16="http://schemas.microsoft.com/office/drawing/2014/main" id="{812A798E-AB30-4BD0-C889-693885BB144B}"/>
              </a:ext>
            </a:extLst>
          </p:cNvPr>
          <p:cNvSpPr>
            <a:spLocks noGrp="1"/>
          </p:cNvSpPr>
          <p:nvPr>
            <p:ph sz="half" idx="1"/>
          </p:nvPr>
        </p:nvSpPr>
        <p:spPr>
          <a:xfrm>
            <a:off x="774924" y="1946300"/>
            <a:ext cx="5199369" cy="4224225"/>
          </a:xfrm>
        </p:spPr>
        <p:txBody>
          <a:bodyPr>
            <a:normAutofit/>
          </a:bodyPr>
          <a:lstStyle/>
          <a:p>
            <a:r>
              <a:rPr lang="en-US" dirty="0"/>
              <a:t>8 grantees have participants who have completed and obtained a credential</a:t>
            </a:r>
          </a:p>
          <a:p>
            <a:r>
              <a:rPr lang="en-US" dirty="0"/>
              <a:t>Grant program is 3% to target</a:t>
            </a:r>
          </a:p>
          <a:p>
            <a:r>
              <a:rPr lang="en-US" dirty="0"/>
              <a:t>Average – 8%</a:t>
            </a:r>
          </a:p>
          <a:p>
            <a:r>
              <a:rPr lang="en-US" dirty="0"/>
              <a:t>Median – 4%</a:t>
            </a:r>
          </a:p>
          <a:p>
            <a:r>
              <a:rPr lang="en-US" dirty="0"/>
              <a:t>Of those who have completed, 83% have obtained a credential</a:t>
            </a:r>
          </a:p>
          <a:p>
            <a:r>
              <a:rPr lang="en-US" dirty="0"/>
              <a:t>426 total credentials – includes credentials obtained pre-completion</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20</a:t>
            </a:fld>
            <a:endParaRPr lang="en-US"/>
          </a:p>
        </p:txBody>
      </p:sp>
      <p:graphicFrame>
        <p:nvGraphicFramePr>
          <p:cNvPr id="3" name="Content Placeholder 2">
            <a:extLst>
              <a:ext uri="{FF2B5EF4-FFF2-40B4-BE49-F238E27FC236}">
                <a16:creationId xmlns:a16="http://schemas.microsoft.com/office/drawing/2014/main" id="{9C1AE64F-BB46-9473-80F8-5284653815EB}"/>
              </a:ext>
              <a:ext uri="{C183D7F6-B498-43B3-948B-1728B52AA6E4}">
                <adec:decorative xmlns:adec="http://schemas.microsoft.com/office/drawing/2017/decorative" val="1"/>
              </a:ext>
            </a:extLst>
          </p:cNvPr>
          <p:cNvGraphicFramePr>
            <a:graphicFrameLocks noGrp="1"/>
          </p:cNvGraphicFramePr>
          <p:nvPr>
            <p:ph sz="half" idx="2"/>
          </p:nvPr>
        </p:nvGraphicFramePr>
        <p:xfrm>
          <a:off x="6217709" y="1946302"/>
          <a:ext cx="5210216" cy="42242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2905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dirty="0"/>
              <a:t>Entered employment or advanced to new position</a:t>
            </a:r>
            <a:br>
              <a:rPr lang="en-US" dirty="0"/>
            </a:br>
            <a:r>
              <a:rPr lang="en-US" dirty="0"/>
              <a:t>Quarter ending 6/30/2024:	78	</a:t>
            </a:r>
          </a:p>
        </p:txBody>
      </p:sp>
      <p:graphicFrame>
        <p:nvGraphicFramePr>
          <p:cNvPr id="3" name="Content Placeholder 2">
            <a:extLst>
              <a:ext uri="{FF2B5EF4-FFF2-40B4-BE49-F238E27FC236}">
                <a16:creationId xmlns:a16="http://schemas.microsoft.com/office/drawing/2014/main" id="{A36F30E0-B7BC-62F0-563F-28E81FC06B3C}"/>
              </a:ext>
              <a:ext uri="{C183D7F6-B498-43B3-948B-1728B52AA6E4}">
                <adec:decorative xmlns:adec="http://schemas.microsoft.com/office/drawing/2017/decorative" val="1"/>
              </a:ext>
            </a:extLst>
          </p:cNvPr>
          <p:cNvGraphicFramePr>
            <a:graphicFrameLocks noGrp="1"/>
          </p:cNvGraphicFramePr>
          <p:nvPr>
            <p:ph sz="half" idx="1"/>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a:extLst>
              <a:ext uri="{FF2B5EF4-FFF2-40B4-BE49-F238E27FC236}">
                <a16:creationId xmlns:a16="http://schemas.microsoft.com/office/drawing/2014/main" id="{C1B60BF9-82E4-9AE3-23E4-1FEB2BDA4553}"/>
              </a:ext>
            </a:extLst>
          </p:cNvPr>
          <p:cNvSpPr>
            <a:spLocks noGrp="1"/>
          </p:cNvSpPr>
          <p:nvPr>
            <p:ph sz="half" idx="2"/>
          </p:nvPr>
        </p:nvSpPr>
        <p:spPr/>
        <p:txBody>
          <a:bodyPr>
            <a:normAutofit lnSpcReduction="10000"/>
          </a:bodyPr>
          <a:lstStyle/>
          <a:p>
            <a:r>
              <a:rPr lang="en-US" dirty="0"/>
              <a:t>5 grantees have participants who have either entered employment or advanced to a new position </a:t>
            </a:r>
          </a:p>
          <a:p>
            <a:r>
              <a:rPr lang="en-US" dirty="0"/>
              <a:t>Grant is 2% to target</a:t>
            </a:r>
          </a:p>
          <a:p>
            <a:r>
              <a:rPr lang="en-US" dirty="0"/>
              <a:t>Average – 4%</a:t>
            </a:r>
          </a:p>
          <a:p>
            <a:r>
              <a:rPr lang="en-US" dirty="0"/>
              <a:t>Median – 4%</a:t>
            </a:r>
          </a:p>
          <a:p>
            <a:r>
              <a:rPr lang="en-US" dirty="0"/>
              <a:t>Of those who have completed training, 35% have either entered employment or advanced to new position</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21</a:t>
            </a:fld>
            <a:endParaRPr lang="en-US"/>
          </a:p>
        </p:txBody>
      </p:sp>
    </p:spTree>
    <p:extLst>
      <p:ext uri="{BB962C8B-B14F-4D97-AF65-F5344CB8AC3E}">
        <p14:creationId xmlns:p14="http://schemas.microsoft.com/office/powerpoint/2010/main" val="137437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9918CB-1A85-1719-CD86-973FA6C6127B}"/>
              </a:ext>
            </a:extLst>
          </p:cNvPr>
          <p:cNvSpPr>
            <a:spLocks noGrp="1"/>
          </p:cNvSpPr>
          <p:nvPr>
            <p:ph type="title"/>
          </p:nvPr>
        </p:nvSpPr>
        <p:spPr/>
        <p:txBody>
          <a:bodyPr/>
          <a:lstStyle/>
          <a:p>
            <a:r>
              <a:rPr lang="en-US" dirty="0"/>
              <a:t>Preceptors placed</a:t>
            </a:r>
            <a:br>
              <a:rPr lang="en-US" dirty="0"/>
            </a:br>
            <a:r>
              <a:rPr lang="en-US" dirty="0"/>
              <a:t>Quarter ending 6/30/2024</a:t>
            </a:r>
          </a:p>
        </p:txBody>
      </p:sp>
      <p:sp>
        <p:nvSpPr>
          <p:cNvPr id="8" name="Content Placeholder 7">
            <a:extLst>
              <a:ext uri="{FF2B5EF4-FFF2-40B4-BE49-F238E27FC236}">
                <a16:creationId xmlns:a16="http://schemas.microsoft.com/office/drawing/2014/main" id="{DB0B888C-10E9-83AC-DD4A-50E78BA5E6F2}"/>
              </a:ext>
            </a:extLst>
          </p:cNvPr>
          <p:cNvSpPr>
            <a:spLocks noGrp="1"/>
          </p:cNvSpPr>
          <p:nvPr>
            <p:ph sz="half" idx="2"/>
          </p:nvPr>
        </p:nvSpPr>
        <p:spPr/>
        <p:txBody>
          <a:bodyPr/>
          <a:lstStyle/>
          <a:p>
            <a:r>
              <a:rPr lang="en-US" dirty="0"/>
              <a:t>3 grantees have started placing preceptors</a:t>
            </a:r>
          </a:p>
          <a:p>
            <a:r>
              <a:rPr lang="en-US" dirty="0"/>
              <a:t>Grant is 13 % to target</a:t>
            </a:r>
          </a:p>
          <a:p>
            <a:r>
              <a:rPr lang="en-US" dirty="0"/>
              <a:t>Average – 46%</a:t>
            </a:r>
          </a:p>
          <a:p>
            <a:r>
              <a:rPr lang="en-US" dirty="0"/>
              <a:t>Median 33%</a:t>
            </a:r>
          </a:p>
        </p:txBody>
      </p:sp>
      <p:sp>
        <p:nvSpPr>
          <p:cNvPr id="5" name="Slide Number Placeholder 4">
            <a:extLst>
              <a:ext uri="{FF2B5EF4-FFF2-40B4-BE49-F238E27FC236}">
                <a16:creationId xmlns:a16="http://schemas.microsoft.com/office/drawing/2014/main" id="{6FB65E3E-1226-B2BB-3838-2B10C2BF80BF}"/>
              </a:ext>
            </a:extLst>
          </p:cNvPr>
          <p:cNvSpPr>
            <a:spLocks noGrp="1"/>
          </p:cNvSpPr>
          <p:nvPr>
            <p:ph type="sldNum" sz="quarter" idx="12"/>
          </p:nvPr>
        </p:nvSpPr>
        <p:spPr/>
        <p:txBody>
          <a:bodyPr/>
          <a:lstStyle/>
          <a:p>
            <a:fld id="{DE8DE8A0-70C5-4585-9A3C-B3A9E7B8F8E9}" type="slidenum">
              <a:rPr lang="en-US" smtClean="0"/>
              <a:t>22</a:t>
            </a:fld>
            <a:endParaRPr lang="en-US"/>
          </a:p>
        </p:txBody>
      </p:sp>
      <p:graphicFrame>
        <p:nvGraphicFramePr>
          <p:cNvPr id="12" name="Content Placeholder 11">
            <a:extLst>
              <a:ext uri="{FF2B5EF4-FFF2-40B4-BE49-F238E27FC236}">
                <a16:creationId xmlns:a16="http://schemas.microsoft.com/office/drawing/2014/main" id="{422CAD4C-DC1F-4B3A-BFC8-84B1FFF2842E}"/>
              </a:ext>
              <a:ext uri="{C183D7F6-B498-43B3-948B-1728B52AA6E4}">
                <adec:decorative xmlns:adec="http://schemas.microsoft.com/office/drawing/2017/decorative" val="1"/>
              </a:ext>
            </a:extLst>
          </p:cNvPr>
          <p:cNvGraphicFramePr>
            <a:graphicFrameLocks noGrp="1"/>
          </p:cNvGraphicFramePr>
          <p:nvPr>
            <p:ph sz="half" idx="1"/>
            <p:extLst>
              <p:ext uri="{D42A27DB-BD31-4B8C-83A1-F6EECF244321}">
                <p14:modId xmlns:p14="http://schemas.microsoft.com/office/powerpoint/2010/main" val="4244050773"/>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4178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C693A-1D3E-FAC8-7880-58D713DE0A75}"/>
              </a:ext>
            </a:extLst>
          </p:cNvPr>
          <p:cNvSpPr>
            <a:spLocks noGrp="1"/>
          </p:cNvSpPr>
          <p:nvPr>
            <p:ph type="title"/>
          </p:nvPr>
        </p:nvSpPr>
        <p:spPr>
          <a:xfrm>
            <a:off x="774923" y="687475"/>
            <a:ext cx="10653003" cy="1083329"/>
          </a:xfrm>
        </p:spPr>
        <p:txBody>
          <a:bodyPr/>
          <a:lstStyle/>
          <a:p>
            <a:r>
              <a:rPr lang="en-US"/>
              <a:t>How To Report Nurses placed into a Preceptor Role</a:t>
            </a:r>
            <a:br>
              <a:rPr lang="en-US"/>
            </a:br>
            <a:r>
              <a:rPr lang="en-US"/>
              <a:t>(Outcome #7) </a:t>
            </a:r>
            <a:endParaRPr lang="en-US" dirty="0"/>
          </a:p>
        </p:txBody>
      </p:sp>
      <p:sp>
        <p:nvSpPr>
          <p:cNvPr id="3" name="Content Placeholder 2">
            <a:extLst>
              <a:ext uri="{FF2B5EF4-FFF2-40B4-BE49-F238E27FC236}">
                <a16:creationId xmlns:a16="http://schemas.microsoft.com/office/drawing/2014/main" id="{494AA4C7-04B6-656F-8415-80AA3298D364}"/>
              </a:ext>
            </a:extLst>
          </p:cNvPr>
          <p:cNvSpPr>
            <a:spLocks noGrp="1"/>
          </p:cNvSpPr>
          <p:nvPr>
            <p:ph idx="1"/>
          </p:nvPr>
        </p:nvSpPr>
        <p:spPr>
          <a:xfrm>
            <a:off x="774923" y="1946302"/>
            <a:ext cx="10653003" cy="4224225"/>
          </a:xfrm>
        </p:spPr>
        <p:txBody>
          <a:bodyPr>
            <a:normAutofit lnSpcReduction="10000"/>
          </a:bodyPr>
          <a:lstStyle/>
          <a:p>
            <a:r>
              <a:rPr lang="en-US" dirty="0"/>
              <a:t>Report this outcome in Section XI Additional Information </a:t>
            </a:r>
          </a:p>
          <a:p>
            <a:r>
              <a:rPr lang="en-US" dirty="0"/>
              <a:t>Include outcome name, cumulative-to-date number achieved, and the target you set with both numbers clearly labeled</a:t>
            </a:r>
          </a:p>
          <a:p>
            <a:r>
              <a:rPr lang="en-US" dirty="0"/>
              <a:t>Must be reported every quarter, regardless if there is a change or not</a:t>
            </a:r>
          </a:p>
          <a:p>
            <a:r>
              <a:rPr lang="en-US" dirty="0"/>
              <a:t>Example:</a:t>
            </a:r>
          </a:p>
          <a:p>
            <a:pPr lvl="1"/>
            <a:r>
              <a:rPr lang="en-US" dirty="0"/>
              <a:t>Outcome 7. Total Number of Experienced Nursing Professionals Who Were Placed into a Preceptor Role</a:t>
            </a:r>
          </a:p>
          <a:p>
            <a:pPr lvl="2"/>
            <a:r>
              <a:rPr lang="en-US" dirty="0"/>
              <a:t>Cumulative-to-Date: XX</a:t>
            </a:r>
          </a:p>
          <a:p>
            <a:pPr lvl="2"/>
            <a:r>
              <a:rPr lang="en-US" dirty="0"/>
              <a:t>Total Target: XX</a:t>
            </a:r>
          </a:p>
        </p:txBody>
      </p:sp>
      <p:sp>
        <p:nvSpPr>
          <p:cNvPr id="6" name="Slide Number Placeholder 5">
            <a:extLst>
              <a:ext uri="{FF2B5EF4-FFF2-40B4-BE49-F238E27FC236}">
                <a16:creationId xmlns:a16="http://schemas.microsoft.com/office/drawing/2014/main" id="{8F07C2C5-3FD6-5C24-987E-81296C4C1BA2}"/>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23</a:t>
            </a:fld>
            <a:endParaRPr lang="en-US"/>
          </a:p>
        </p:txBody>
      </p:sp>
    </p:spTree>
    <p:extLst>
      <p:ext uri="{BB962C8B-B14F-4D97-AF65-F5344CB8AC3E}">
        <p14:creationId xmlns:p14="http://schemas.microsoft.com/office/powerpoint/2010/main" val="2549365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Data validation as a strategy for success</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Connecting your data to the big picture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24</a:t>
            </a:fld>
            <a:endParaRPr lang="en-US"/>
          </a:p>
        </p:txBody>
      </p:sp>
    </p:spTree>
    <p:extLst>
      <p:ext uri="{BB962C8B-B14F-4D97-AF65-F5344CB8AC3E}">
        <p14:creationId xmlns:p14="http://schemas.microsoft.com/office/powerpoint/2010/main" val="3398471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09A68-29E1-72D7-4C9A-B285AF27AFE5}"/>
              </a:ext>
            </a:extLst>
          </p:cNvPr>
          <p:cNvSpPr>
            <a:spLocks noGrp="1"/>
          </p:cNvSpPr>
          <p:nvPr>
            <p:ph type="title"/>
          </p:nvPr>
        </p:nvSpPr>
        <p:spPr>
          <a:xfrm>
            <a:off x="709438" y="688052"/>
            <a:ext cx="3319095" cy="5394149"/>
          </a:xfrm>
        </p:spPr>
        <p:txBody>
          <a:bodyPr anchor="ctr">
            <a:normAutofit/>
          </a:bodyPr>
          <a:lstStyle/>
          <a:p>
            <a:r>
              <a:rPr lang="en-US" dirty="0"/>
              <a:t>Celebrate your successes</a:t>
            </a:r>
          </a:p>
        </p:txBody>
      </p:sp>
      <p:pic>
        <p:nvPicPr>
          <p:cNvPr id="8" name="Picture 7" descr="People celebrating">
            <a:extLst>
              <a:ext uri="{FF2B5EF4-FFF2-40B4-BE49-F238E27FC236}">
                <a16:creationId xmlns:a16="http://schemas.microsoft.com/office/drawing/2014/main" id="{7C31434A-92AF-90C5-5559-71ABD52C3DB6}"/>
              </a:ext>
            </a:extLst>
          </p:cNvPr>
          <p:cNvPicPr>
            <a:picLocks noChangeAspect="1"/>
          </p:cNvPicPr>
          <p:nvPr/>
        </p:nvPicPr>
        <p:blipFill>
          <a:blip r:embed="rId3">
            <a:extLst>
              <a:ext uri="{28A0092B-C50C-407E-A947-70E740481C1C}">
                <a14:useLocalDpi xmlns:a14="http://schemas.microsoft.com/office/drawing/2010/main" val="0"/>
              </a:ext>
            </a:extLst>
          </a:blip>
          <a:srcRect l="4018" r="10280" b="1"/>
          <a:stretch/>
        </p:blipFill>
        <p:spPr>
          <a:xfrm>
            <a:off x="4393251" y="628660"/>
            <a:ext cx="7179432" cy="5570800"/>
          </a:xfrm>
          <a:prstGeom prst="rect">
            <a:avLst/>
          </a:prstGeom>
          <a:noFill/>
        </p:spPr>
      </p:pic>
      <p:sp>
        <p:nvSpPr>
          <p:cNvPr id="15" name="Footer Placeholder 3">
            <a:extLst>
              <a:ext uri="{FF2B5EF4-FFF2-40B4-BE49-F238E27FC236}">
                <a16:creationId xmlns:a16="http://schemas.microsoft.com/office/drawing/2014/main" id="{8786FC65-72AA-447F-3103-B8610EDA4313}"/>
              </a:ext>
            </a:extLst>
          </p:cNvPr>
          <p:cNvSpPr>
            <a:spLocks noGrp="1"/>
          </p:cNvSpPr>
          <p:nvPr>
            <p:ph type="ftr" sz="quarter" idx="11"/>
          </p:nvPr>
        </p:nvSpPr>
        <p:spPr>
          <a:xfrm>
            <a:off x="774924" y="6199461"/>
            <a:ext cx="6494113" cy="365125"/>
          </a:xfrm>
        </p:spPr>
        <p:txBody>
          <a:bodyPr/>
          <a:lstStyle/>
          <a:p>
            <a:pPr>
              <a:spcAft>
                <a:spcPts val="600"/>
              </a:spcAft>
            </a:pPr>
            <a:r>
              <a:rPr lang="en-US"/>
              <a:t>Document Title</a:t>
            </a:r>
          </a:p>
        </p:txBody>
      </p:sp>
      <p:sp>
        <p:nvSpPr>
          <p:cNvPr id="5" name="Slide Number Placeholder 4">
            <a:extLst>
              <a:ext uri="{FF2B5EF4-FFF2-40B4-BE49-F238E27FC236}">
                <a16:creationId xmlns:a16="http://schemas.microsoft.com/office/drawing/2014/main" id="{96B6E9A7-6DD2-89B8-A6F6-600B066AC3C9}"/>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25</a:t>
            </a:fld>
            <a:endParaRPr lang="en-US"/>
          </a:p>
        </p:txBody>
      </p:sp>
    </p:spTree>
    <p:extLst>
      <p:ext uri="{BB962C8B-B14F-4D97-AF65-F5344CB8AC3E}">
        <p14:creationId xmlns:p14="http://schemas.microsoft.com/office/powerpoint/2010/main" val="1585740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normAutofit/>
          </a:bodyPr>
          <a:lstStyle/>
          <a:p>
            <a:r>
              <a:rPr lang="en-US" dirty="0"/>
              <a:t>Why is DATA important?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26</a:t>
            </a:fld>
            <a:endParaRPr lang="en-US"/>
          </a:p>
        </p:txBody>
      </p:sp>
      <p:sp>
        <p:nvSpPr>
          <p:cNvPr id="3" name="Content Placeholder 2">
            <a:extLst>
              <a:ext uri="{FF2B5EF4-FFF2-40B4-BE49-F238E27FC236}">
                <a16:creationId xmlns:a16="http://schemas.microsoft.com/office/drawing/2014/main" id="{7DC27261-3BB9-2D6A-2F7D-462C257FB89E}"/>
              </a:ext>
            </a:extLst>
          </p:cNvPr>
          <p:cNvSpPr>
            <a:spLocks noGrp="1"/>
          </p:cNvSpPr>
          <p:nvPr>
            <p:ph idx="1"/>
          </p:nvPr>
        </p:nvSpPr>
        <p:spPr/>
        <p:txBody>
          <a:bodyPr>
            <a:normAutofit lnSpcReduction="10000"/>
          </a:bodyPr>
          <a:lstStyle/>
          <a:p>
            <a:r>
              <a:rPr lang="en-US" dirty="0"/>
              <a:t>Minimum objective</a:t>
            </a:r>
          </a:p>
          <a:p>
            <a:pPr lvl="1"/>
            <a:r>
              <a:rPr lang="en-US" dirty="0"/>
              <a:t>Meeting performance targets = success</a:t>
            </a:r>
          </a:p>
          <a:p>
            <a:r>
              <a:rPr lang="en-US" dirty="0"/>
              <a:t>Measurable Outcomes</a:t>
            </a:r>
          </a:p>
          <a:p>
            <a:pPr lvl="1"/>
            <a:r>
              <a:rPr lang="en-US" dirty="0"/>
              <a:t>Impact on community</a:t>
            </a:r>
          </a:p>
          <a:p>
            <a:r>
              <a:rPr lang="en-US" dirty="0"/>
              <a:t>Decision-Making</a:t>
            </a:r>
          </a:p>
          <a:p>
            <a:pPr lvl="1"/>
            <a:r>
              <a:rPr lang="en-US" dirty="0"/>
              <a:t>Program adjustments</a:t>
            </a:r>
          </a:p>
          <a:p>
            <a:r>
              <a:rPr lang="en-US" dirty="0"/>
              <a:t>Accountability</a:t>
            </a:r>
          </a:p>
          <a:p>
            <a:pPr lvl="1"/>
            <a:r>
              <a:rPr lang="en-US" dirty="0"/>
              <a:t>Federal grant continuation</a:t>
            </a:r>
          </a:p>
        </p:txBody>
      </p:sp>
      <p:pic>
        <p:nvPicPr>
          <p:cNvPr id="5" name="Picture 4" descr="Pen pointing to a graph on a screen">
            <a:extLst>
              <a:ext uri="{FF2B5EF4-FFF2-40B4-BE49-F238E27FC236}">
                <a16:creationId xmlns:a16="http://schemas.microsoft.com/office/drawing/2014/main" id="{84477C0E-451F-5E9C-0906-3F8D88F85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291" y="2570154"/>
            <a:ext cx="5054254" cy="33686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73661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A DATA-DRIVEN MODEL FOR SUCCESS</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27</a:t>
            </a:fld>
            <a:endParaRPr lang="en-US"/>
          </a:p>
        </p:txBody>
      </p:sp>
      <p:graphicFrame>
        <p:nvGraphicFramePr>
          <p:cNvPr id="3" name="Diagram 2" descr="Diagram showing steps for the reporting process: &#10;1. Collect/ Track Info on Participant Activity&#10;2. Report Participant Activity&#10;3. Review Report Output&#10;4. Make Report Corrections&#10;5. Analyze Program Impact&#10;6. Make Program Adjustments&#10;">
            <a:extLst>
              <a:ext uri="{FF2B5EF4-FFF2-40B4-BE49-F238E27FC236}">
                <a16:creationId xmlns:a16="http://schemas.microsoft.com/office/drawing/2014/main" id="{03029EFD-61D8-FB5C-807A-20E0E9C7EE90}"/>
              </a:ext>
            </a:extLst>
          </p:cNvPr>
          <p:cNvGraphicFramePr/>
          <p:nvPr>
            <p:extLst>
              <p:ext uri="{D42A27DB-BD31-4B8C-83A1-F6EECF244321}">
                <p14:modId xmlns:p14="http://schemas.microsoft.com/office/powerpoint/2010/main" val="910714911"/>
              </p:ext>
            </p:extLst>
          </p:nvPr>
        </p:nvGraphicFramePr>
        <p:xfrm>
          <a:off x="599768"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5691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TWO major QUESTIONS YOUR DATA can HELP ANSWER </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Does my report represent my program’s achievement on the outcomes? </a:t>
            </a:r>
          </a:p>
          <a:p>
            <a:pPr lvl="1"/>
            <a:r>
              <a:rPr lang="en-US" dirty="0"/>
              <a:t>Ask:  Is this data accurate?</a:t>
            </a:r>
          </a:p>
          <a:p>
            <a:pPr marL="630000" lvl="2" indent="0">
              <a:buNone/>
            </a:pPr>
            <a:endParaRPr lang="en-US" dirty="0"/>
          </a:p>
          <a:p>
            <a:r>
              <a:rPr lang="en-US" dirty="0"/>
              <a:t>Is my program on track to achieve outcome targets?</a:t>
            </a:r>
          </a:p>
          <a:p>
            <a:pPr lvl="1"/>
            <a:r>
              <a:rPr lang="en-US" dirty="0"/>
              <a:t>Or, is my program effective at doing what I expect it to do? </a:t>
            </a:r>
          </a:p>
          <a:p>
            <a:pPr lvl="1"/>
            <a:r>
              <a:rPr lang="en-US" dirty="0"/>
              <a:t>Ask:  Are participants progressing through my program and getting jobs?</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28</a:t>
            </a:fld>
            <a:endParaRPr lang="en-US"/>
          </a:p>
        </p:txBody>
      </p:sp>
    </p:spTree>
    <p:extLst>
      <p:ext uri="{BB962C8B-B14F-4D97-AF65-F5344CB8AC3E}">
        <p14:creationId xmlns:p14="http://schemas.microsoft.com/office/powerpoint/2010/main" val="815128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8EF406-AE2A-6DC5-B9A6-4E9D3E69BCF4}"/>
              </a:ext>
            </a:extLst>
          </p:cNvPr>
          <p:cNvSpPr>
            <a:spLocks noGrp="1"/>
          </p:cNvSpPr>
          <p:nvPr>
            <p:ph type="title"/>
          </p:nvPr>
        </p:nvSpPr>
        <p:spPr>
          <a:xfrm>
            <a:off x="774923" y="687475"/>
            <a:ext cx="10653003" cy="1083329"/>
          </a:xfrm>
        </p:spPr>
        <p:txBody>
          <a:bodyPr anchor="b">
            <a:normAutofit/>
          </a:bodyPr>
          <a:lstStyle/>
          <a:p>
            <a:r>
              <a:rPr lang="en-US" dirty="0"/>
              <a:t>Assessing Data accuracy</a:t>
            </a:r>
          </a:p>
        </p:txBody>
      </p:sp>
      <p:pic>
        <p:nvPicPr>
          <p:cNvPr id="10" name="Picture 9" descr="Diagram showing steps for the reporting process: &#10;1. Collect/ Track Info on Participant Activity&#10;2. Report Participant Activity&#10;3. Review Report Output&#10;4. Make Report Corrections&#10;5. Analyze Program Impact&#10;6. Make Program Adjustments">
            <a:extLst>
              <a:ext uri="{FF2B5EF4-FFF2-40B4-BE49-F238E27FC236}">
                <a16:creationId xmlns:a16="http://schemas.microsoft.com/office/drawing/2014/main" id="{EEF3EB78-8211-A213-C04B-95219496AB6D}"/>
              </a:ext>
            </a:extLst>
          </p:cNvPr>
          <p:cNvPicPr>
            <a:picLocks noChangeAspect="1"/>
          </p:cNvPicPr>
          <p:nvPr/>
        </p:nvPicPr>
        <p:blipFill>
          <a:blip r:embed="rId2"/>
          <a:stretch>
            <a:fillRect/>
          </a:stretch>
        </p:blipFill>
        <p:spPr>
          <a:xfrm>
            <a:off x="774700" y="1946275"/>
            <a:ext cx="4791101" cy="4719236"/>
          </a:xfrm>
          <a:prstGeom prst="rect">
            <a:avLst/>
          </a:prstGeom>
          <a:noFill/>
        </p:spPr>
      </p:pic>
      <p:sp>
        <p:nvSpPr>
          <p:cNvPr id="6" name="Content Placeholder 5">
            <a:extLst>
              <a:ext uri="{FF2B5EF4-FFF2-40B4-BE49-F238E27FC236}">
                <a16:creationId xmlns:a16="http://schemas.microsoft.com/office/drawing/2014/main" id="{020567E9-8CBD-F3BE-4421-AF2819794581}"/>
              </a:ext>
            </a:extLst>
          </p:cNvPr>
          <p:cNvSpPr>
            <a:spLocks noGrp="1"/>
          </p:cNvSpPr>
          <p:nvPr>
            <p:ph sz="half" idx="2"/>
          </p:nvPr>
        </p:nvSpPr>
        <p:spPr>
          <a:xfrm>
            <a:off x="6217709" y="1946302"/>
            <a:ext cx="5210216" cy="4224225"/>
          </a:xfrm>
        </p:spPr>
        <p:txBody>
          <a:bodyPr anchor="t">
            <a:normAutofit/>
          </a:bodyPr>
          <a:lstStyle/>
          <a:p>
            <a:r>
              <a:rPr lang="en-US" sz="2800" dirty="0"/>
              <a:t>Does my report represent my program’s achievement on the outcomes?	</a:t>
            </a:r>
          </a:p>
          <a:p>
            <a:pPr lvl="1"/>
            <a:r>
              <a:rPr lang="en-US" sz="2400" dirty="0"/>
              <a:t>Review</a:t>
            </a:r>
          </a:p>
          <a:p>
            <a:pPr lvl="1"/>
            <a:r>
              <a:rPr lang="en-US" sz="2400" dirty="0"/>
              <a:t>Correct</a:t>
            </a:r>
          </a:p>
        </p:txBody>
      </p:sp>
      <p:sp>
        <p:nvSpPr>
          <p:cNvPr id="5" name="Slide Number Placeholder 4">
            <a:extLst>
              <a:ext uri="{FF2B5EF4-FFF2-40B4-BE49-F238E27FC236}">
                <a16:creationId xmlns:a16="http://schemas.microsoft.com/office/drawing/2014/main" id="{D16B170D-53DD-7B60-ECB2-AA83BBD67C62}"/>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29</a:t>
            </a:fld>
            <a:endParaRPr lang="en-US"/>
          </a:p>
        </p:txBody>
      </p:sp>
    </p:spTree>
    <p:extLst>
      <p:ext uri="{BB962C8B-B14F-4D97-AF65-F5344CB8AC3E}">
        <p14:creationId xmlns:p14="http://schemas.microsoft.com/office/powerpoint/2010/main" val="551158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F81B-8BA3-C784-BF5E-914D71832DC0}"/>
              </a:ext>
            </a:extLst>
          </p:cNvPr>
          <p:cNvSpPr>
            <a:spLocks noGrp="1"/>
          </p:cNvSpPr>
          <p:nvPr>
            <p:ph type="title"/>
          </p:nvPr>
        </p:nvSpPr>
        <p:spPr>
          <a:xfrm>
            <a:off x="774923" y="687475"/>
            <a:ext cx="10653003" cy="1083329"/>
          </a:xfrm>
        </p:spPr>
        <p:txBody>
          <a:bodyPr anchor="b">
            <a:normAutofit/>
          </a:bodyPr>
          <a:lstStyle/>
          <a:p>
            <a:r>
              <a:rPr lang="en-US" dirty="0"/>
              <a:t>Assessing Program effectiveness</a:t>
            </a:r>
          </a:p>
        </p:txBody>
      </p:sp>
      <p:pic>
        <p:nvPicPr>
          <p:cNvPr id="8" name="Content Placeholder 7" descr="Diagram showing steps for the reporting process: &#10;1. Collect/ Track Info on Participant Activity&#10;2. Report Participant Activity&#10;3. Review Report Output&#10;4. Make Report Corrections&#10;5. Analyze Program Impact&#10;6. Make Program Adjustments">
            <a:extLst>
              <a:ext uri="{FF2B5EF4-FFF2-40B4-BE49-F238E27FC236}">
                <a16:creationId xmlns:a16="http://schemas.microsoft.com/office/drawing/2014/main" id="{BCD782CB-16A2-3691-50A8-D0B50290A9FE}"/>
              </a:ext>
            </a:extLst>
          </p:cNvPr>
          <p:cNvPicPr>
            <a:picLocks noGrp="1" noChangeAspect="1"/>
          </p:cNvPicPr>
          <p:nvPr>
            <p:ph sz="half" idx="1"/>
          </p:nvPr>
        </p:nvPicPr>
        <p:blipFill>
          <a:blip r:embed="rId2"/>
          <a:stretch>
            <a:fillRect/>
          </a:stretch>
        </p:blipFill>
        <p:spPr>
          <a:xfrm>
            <a:off x="965581" y="1946275"/>
            <a:ext cx="5008711" cy="4911725"/>
          </a:xfrm>
        </p:spPr>
      </p:pic>
      <p:sp>
        <p:nvSpPr>
          <p:cNvPr id="16" name="Content Placeholder 3">
            <a:extLst>
              <a:ext uri="{FF2B5EF4-FFF2-40B4-BE49-F238E27FC236}">
                <a16:creationId xmlns:a16="http://schemas.microsoft.com/office/drawing/2014/main" id="{D2AC6225-93BF-3714-3E43-E5EE8A264513}"/>
              </a:ext>
            </a:extLst>
          </p:cNvPr>
          <p:cNvSpPr>
            <a:spLocks noGrp="1"/>
          </p:cNvSpPr>
          <p:nvPr>
            <p:ph sz="half" idx="2"/>
          </p:nvPr>
        </p:nvSpPr>
        <p:spPr>
          <a:xfrm>
            <a:off x="6217709" y="1946302"/>
            <a:ext cx="5210216" cy="4224225"/>
          </a:xfrm>
        </p:spPr>
        <p:txBody>
          <a:bodyPr>
            <a:normAutofit/>
          </a:bodyPr>
          <a:lstStyle/>
          <a:p>
            <a:r>
              <a:rPr lang="en-US" sz="2800" dirty="0"/>
              <a:t>Is my program on track to achieve outcome targets?</a:t>
            </a:r>
          </a:p>
          <a:p>
            <a:pPr lvl="1"/>
            <a:r>
              <a:rPr lang="en-US" sz="2400" dirty="0"/>
              <a:t>Analyze</a:t>
            </a:r>
          </a:p>
          <a:p>
            <a:pPr lvl="1"/>
            <a:r>
              <a:rPr lang="en-US" sz="2400" dirty="0"/>
              <a:t>Adjust</a:t>
            </a:r>
          </a:p>
          <a:p>
            <a:endParaRPr lang="en-US" sz="2800" dirty="0"/>
          </a:p>
        </p:txBody>
      </p:sp>
      <p:sp>
        <p:nvSpPr>
          <p:cNvPr id="5" name="Slide Number Placeholder 4">
            <a:extLst>
              <a:ext uri="{FF2B5EF4-FFF2-40B4-BE49-F238E27FC236}">
                <a16:creationId xmlns:a16="http://schemas.microsoft.com/office/drawing/2014/main" id="{F8D034C1-A063-C169-FDCA-5E016AB45CFD}"/>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30</a:t>
            </a:fld>
            <a:endParaRPr lang="en-US"/>
          </a:p>
        </p:txBody>
      </p:sp>
    </p:spTree>
    <p:extLst>
      <p:ext uri="{BB962C8B-B14F-4D97-AF65-F5344CB8AC3E}">
        <p14:creationId xmlns:p14="http://schemas.microsoft.com/office/powerpoint/2010/main" val="686085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HOW to assess accuracy and effectiveness</a:t>
            </a:r>
          </a:p>
        </p:txBody>
      </p:sp>
      <p:graphicFrame>
        <p:nvGraphicFramePr>
          <p:cNvPr id="6" name="Diagram 5">
            <a:extLst>
              <a:ext uri="{FF2B5EF4-FFF2-40B4-BE49-F238E27FC236}">
                <a16:creationId xmlns:a16="http://schemas.microsoft.com/office/drawing/2014/main" id="{3816E546-4CAD-7F9A-F60D-B8638EE0151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89766303"/>
              </p:ext>
            </p:extLst>
          </p:nvPr>
        </p:nvGraphicFramePr>
        <p:xfrm>
          <a:off x="1356852" y="1944356"/>
          <a:ext cx="9311148" cy="4624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31</a:t>
            </a:fld>
            <a:endParaRPr lang="en-US"/>
          </a:p>
        </p:txBody>
      </p:sp>
    </p:spTree>
    <p:extLst>
      <p:ext uri="{BB962C8B-B14F-4D97-AF65-F5344CB8AC3E}">
        <p14:creationId xmlns:p14="http://schemas.microsoft.com/office/powerpoint/2010/main" val="3744079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Review and correct: </a:t>
            </a:r>
            <a:br>
              <a:rPr lang="en-US" dirty="0"/>
            </a:br>
            <a:r>
              <a:rPr lang="en-US" dirty="0"/>
              <a:t>understand how to interpret outcomes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fontScale="92500" lnSpcReduction="10000"/>
          </a:bodyPr>
          <a:lstStyle/>
          <a:p>
            <a:r>
              <a:rPr lang="en-US" sz="3200" dirty="0"/>
              <a:t>Ensure you know what the number on your QPR </a:t>
            </a:r>
            <a:r>
              <a:rPr lang="en-US" sz="3200" i="1" dirty="0"/>
              <a:t>actually means</a:t>
            </a:r>
          </a:p>
          <a:p>
            <a:pPr lvl="1"/>
            <a:r>
              <a:rPr lang="en-US" sz="2800" dirty="0"/>
              <a:t>Understand the official DOL definition for each outcome:</a:t>
            </a:r>
          </a:p>
          <a:p>
            <a:pPr lvl="2"/>
            <a:r>
              <a:rPr lang="en-US" sz="2400" dirty="0"/>
              <a:t>Nursing Expansion FOA</a:t>
            </a:r>
          </a:p>
          <a:p>
            <a:pPr lvl="2"/>
            <a:r>
              <a:rPr lang="en-US" sz="2400" dirty="0"/>
              <a:t>Performance Reporting Handbook</a:t>
            </a:r>
          </a:p>
          <a:p>
            <a:pPr lvl="2"/>
            <a:r>
              <a:rPr lang="en-US" sz="2400" dirty="0"/>
              <a:t>Performance Reporting Orientation 202 </a:t>
            </a:r>
          </a:p>
          <a:p>
            <a:r>
              <a:rPr lang="en-US" sz="3600" dirty="0"/>
              <a:t>Your data collection/tracking process must gather data that represents the definition. </a:t>
            </a:r>
            <a:endParaRPr lang="en-US" sz="3600" i="1" u="sng" dirty="0"/>
          </a:p>
          <a:p>
            <a:pPr lvl="2"/>
            <a:r>
              <a:rPr lang="en-US" sz="2400" dirty="0"/>
              <a:t>Not what you think the outcome means (or think it should mean). </a:t>
            </a:r>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32</a:t>
            </a:fld>
            <a:endParaRPr lang="en-US"/>
          </a:p>
        </p:txBody>
      </p:sp>
    </p:spTree>
    <p:extLst>
      <p:ext uri="{BB962C8B-B14F-4D97-AF65-F5344CB8AC3E}">
        <p14:creationId xmlns:p14="http://schemas.microsoft.com/office/powerpoint/2010/main" val="1348703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AF68-E4E9-D9F0-5BFF-64EDC7C8F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CA58A-362F-386D-C6EC-BED5BEF64F6C}"/>
              </a:ext>
            </a:extLst>
          </p:cNvPr>
          <p:cNvSpPr>
            <a:spLocks noGrp="1"/>
          </p:cNvSpPr>
          <p:nvPr>
            <p:ph type="title"/>
          </p:nvPr>
        </p:nvSpPr>
        <p:spPr/>
        <p:txBody>
          <a:bodyPr/>
          <a:lstStyle/>
          <a:p>
            <a:r>
              <a:rPr lang="en-US" dirty="0">
                <a:cs typeface="Calibri"/>
              </a:rPr>
              <a:t>track 2 Real-time Outcomes</a:t>
            </a:r>
            <a:endParaRPr lang="en-US" dirty="0"/>
          </a:p>
        </p:txBody>
      </p:sp>
      <p:grpSp>
        <p:nvGrpSpPr>
          <p:cNvPr id="37" name="Group 36" descr="Diagram with the A1 to A6 outcomes nested within the A1 Outcome. Each circle within represents the relationships and interdependencies to the different outcomes.">
            <a:extLst>
              <a:ext uri="{FF2B5EF4-FFF2-40B4-BE49-F238E27FC236}">
                <a16:creationId xmlns:a16="http://schemas.microsoft.com/office/drawing/2014/main" id="{E947E825-7C62-C729-AEC9-0205ED8CE02C}"/>
              </a:ext>
            </a:extLst>
          </p:cNvPr>
          <p:cNvGrpSpPr/>
          <p:nvPr/>
        </p:nvGrpSpPr>
        <p:grpSpPr>
          <a:xfrm>
            <a:off x="2867525" y="2370977"/>
            <a:ext cx="6484915" cy="4197934"/>
            <a:chOff x="3061546" y="1511515"/>
            <a:chExt cx="7983517" cy="5219661"/>
          </a:xfrm>
        </p:grpSpPr>
        <p:grpSp>
          <p:nvGrpSpPr>
            <p:cNvPr id="32" name="Group 31">
              <a:extLst>
                <a:ext uri="{FF2B5EF4-FFF2-40B4-BE49-F238E27FC236}">
                  <a16:creationId xmlns:a16="http://schemas.microsoft.com/office/drawing/2014/main" id="{0DBAF6EB-A19E-9CF3-9B7C-B5AD4DD36FD8}"/>
                </a:ext>
              </a:extLst>
            </p:cNvPr>
            <p:cNvGrpSpPr/>
            <p:nvPr/>
          </p:nvGrpSpPr>
          <p:grpSpPr>
            <a:xfrm>
              <a:off x="3061546" y="1511515"/>
              <a:ext cx="5884433" cy="5219661"/>
              <a:chOff x="6130013" y="1450989"/>
              <a:chExt cx="5884433" cy="5219661"/>
            </a:xfrm>
          </p:grpSpPr>
          <p:grpSp>
            <p:nvGrpSpPr>
              <p:cNvPr id="15" name="Group 14">
                <a:extLst>
                  <a:ext uri="{FF2B5EF4-FFF2-40B4-BE49-F238E27FC236}">
                    <a16:creationId xmlns:a16="http://schemas.microsoft.com/office/drawing/2014/main" id="{D53C1664-8954-2362-FEF0-3B5FDCF09A34}"/>
                  </a:ext>
                </a:extLst>
              </p:cNvPr>
              <p:cNvGrpSpPr/>
              <p:nvPr/>
            </p:nvGrpSpPr>
            <p:grpSpPr>
              <a:xfrm>
                <a:off x="6130013" y="1450989"/>
                <a:ext cx="5884433" cy="5219661"/>
                <a:chOff x="6130013" y="1450989"/>
                <a:chExt cx="5884433" cy="5219661"/>
              </a:xfrm>
            </p:grpSpPr>
            <p:sp>
              <p:nvSpPr>
                <p:cNvPr id="6" name="Oval 5">
                  <a:extLst>
                    <a:ext uri="{FF2B5EF4-FFF2-40B4-BE49-F238E27FC236}">
                      <a16:creationId xmlns:a16="http://schemas.microsoft.com/office/drawing/2014/main" id="{106C8EEB-A6A2-006A-D99E-02E2E0EA2F61}"/>
                    </a:ext>
                  </a:extLst>
                </p:cNvPr>
                <p:cNvSpPr/>
                <p:nvPr/>
              </p:nvSpPr>
              <p:spPr>
                <a:xfrm>
                  <a:off x="6130013" y="1450989"/>
                  <a:ext cx="5884433" cy="5219661"/>
                </a:xfrm>
                <a:prstGeom prst="ellipse">
                  <a:avLst/>
                </a:prstGeom>
                <a:solidFill>
                  <a:srgbClr val="FFF2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1" name="TextBox 10">
                  <a:extLst>
                    <a:ext uri="{FF2B5EF4-FFF2-40B4-BE49-F238E27FC236}">
                      <a16:creationId xmlns:a16="http://schemas.microsoft.com/office/drawing/2014/main" id="{852EBEB3-D4E5-46A7-171A-2D1D3B72E7DB}"/>
                    </a:ext>
                  </a:extLst>
                </p:cNvPr>
                <p:cNvSpPr txBox="1"/>
                <p:nvPr/>
              </p:nvSpPr>
              <p:spPr>
                <a:xfrm>
                  <a:off x="7414194" y="2026505"/>
                  <a:ext cx="460206" cy="625054"/>
                </a:xfrm>
                <a:prstGeom prst="rect">
                  <a:avLst/>
                </a:prstGeom>
                <a:noFill/>
              </p:spPr>
              <p:txBody>
                <a:bodyPr wrap="none" rtlCol="0">
                  <a:spAutoFit/>
                </a:bodyPr>
                <a:lstStyle/>
                <a:p>
                  <a:pPr>
                    <a:defRPr/>
                  </a:pPr>
                  <a:r>
                    <a:rPr lang="en-US" sz="4000" b="1" baseline="30000" dirty="0">
                      <a:solidFill>
                        <a:prstClr val="black"/>
                      </a:solidFill>
                      <a:latin typeface="Gill Sans MT" panose="020B0502020104020203"/>
                    </a:rPr>
                    <a:t>1</a:t>
                  </a:r>
                </a:p>
              </p:txBody>
            </p:sp>
            <p:sp>
              <p:nvSpPr>
                <p:cNvPr id="13" name="TextBox 12">
                  <a:extLst>
                    <a:ext uri="{FF2B5EF4-FFF2-40B4-BE49-F238E27FC236}">
                      <a16:creationId xmlns:a16="http://schemas.microsoft.com/office/drawing/2014/main" id="{13DF1D7D-223C-B25E-EEEC-C05CF931EE7A}"/>
                    </a:ext>
                  </a:extLst>
                </p:cNvPr>
                <p:cNvSpPr txBox="1"/>
                <p:nvPr/>
              </p:nvSpPr>
              <p:spPr>
                <a:xfrm>
                  <a:off x="6662530" y="2535693"/>
                  <a:ext cx="1577604" cy="975848"/>
                </a:xfrm>
                <a:prstGeom prst="rect">
                  <a:avLst/>
                </a:prstGeom>
                <a:noFill/>
              </p:spPr>
              <p:txBody>
                <a:bodyPr wrap="square" rtlCol="0">
                  <a:spAutoFit/>
                </a:bodyPr>
                <a:lstStyle/>
                <a:p>
                  <a:pPr>
                    <a:defRPr/>
                  </a:pPr>
                  <a:r>
                    <a:rPr lang="en-US" sz="900" b="1" dirty="0">
                      <a:solidFill>
                        <a:prstClr val="black"/>
                      </a:solidFill>
                      <a:latin typeface="Gill Sans MT" panose="020B0502020104020203"/>
                    </a:rPr>
                    <a:t>Any individual who is eligible</a:t>
                  </a:r>
                </a:p>
                <a:p>
                  <a:pPr>
                    <a:defRPr/>
                  </a:pPr>
                  <a:r>
                    <a:rPr lang="en-US" sz="900" b="1" dirty="0">
                      <a:solidFill>
                        <a:prstClr val="black"/>
                      </a:solidFill>
                      <a:latin typeface="Gill Sans MT" panose="020B0502020104020203"/>
                    </a:rPr>
                    <a:t>and receives a grant-funded</a:t>
                  </a:r>
                </a:p>
                <a:p>
                  <a:pPr>
                    <a:defRPr/>
                  </a:pPr>
                  <a:r>
                    <a:rPr lang="en-US" sz="900" b="1" dirty="0">
                      <a:solidFill>
                        <a:prstClr val="black"/>
                      </a:solidFill>
                      <a:latin typeface="Gill Sans MT" panose="020B0502020104020203"/>
                    </a:rPr>
                    <a:t>service</a:t>
                  </a:r>
                </a:p>
              </p:txBody>
            </p:sp>
          </p:grpSp>
          <p:grpSp>
            <p:nvGrpSpPr>
              <p:cNvPr id="18" name="Group 17">
                <a:extLst>
                  <a:ext uri="{FF2B5EF4-FFF2-40B4-BE49-F238E27FC236}">
                    <a16:creationId xmlns:a16="http://schemas.microsoft.com/office/drawing/2014/main" id="{5AB1DB8A-BD48-7AC5-0819-A8B2B43D3A7E}"/>
                  </a:ext>
                </a:extLst>
              </p:cNvPr>
              <p:cNvGrpSpPr/>
              <p:nvPr/>
            </p:nvGrpSpPr>
            <p:grpSpPr>
              <a:xfrm>
                <a:off x="7684337" y="2032167"/>
                <a:ext cx="4310231" cy="4371522"/>
                <a:chOff x="7684337" y="2032167"/>
                <a:chExt cx="4310231" cy="4371522"/>
              </a:xfrm>
            </p:grpSpPr>
            <p:sp>
              <p:nvSpPr>
                <p:cNvPr id="7" name="Oval 6">
                  <a:extLst>
                    <a:ext uri="{FF2B5EF4-FFF2-40B4-BE49-F238E27FC236}">
                      <a16:creationId xmlns:a16="http://schemas.microsoft.com/office/drawing/2014/main" id="{47D905C7-C6FB-03AF-6B73-9293C41FC6FD}"/>
                    </a:ext>
                  </a:extLst>
                </p:cNvPr>
                <p:cNvSpPr/>
                <p:nvPr/>
              </p:nvSpPr>
              <p:spPr>
                <a:xfrm>
                  <a:off x="7684337" y="2043228"/>
                  <a:ext cx="4310231" cy="4360461"/>
                </a:xfrm>
                <a:prstGeom prst="ellipse">
                  <a:avLst/>
                </a:prstGeom>
                <a:gradFill flip="none" rotWithShape="1">
                  <a:gsLst>
                    <a:gs pos="0">
                      <a:srgbClr val="2C5261">
                        <a:tint val="66000"/>
                        <a:satMod val="160000"/>
                      </a:srgbClr>
                    </a:gs>
                    <a:gs pos="50000">
                      <a:srgbClr val="2C5261">
                        <a:tint val="44500"/>
                        <a:satMod val="160000"/>
                      </a:srgbClr>
                    </a:gs>
                    <a:gs pos="100000">
                      <a:srgbClr val="2C5261">
                        <a:tint val="23500"/>
                        <a:satMod val="160000"/>
                      </a:srgbClr>
                    </a:gs>
                  </a:gsLst>
                  <a:path path="circle">
                    <a:fillToRect l="100000" t="100000"/>
                  </a:path>
                  <a:tileRect r="-100000" b="-100000"/>
                </a:gra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6" name="TextBox 15">
                  <a:extLst>
                    <a:ext uri="{FF2B5EF4-FFF2-40B4-BE49-F238E27FC236}">
                      <a16:creationId xmlns:a16="http://schemas.microsoft.com/office/drawing/2014/main" id="{693348E6-8DB1-54DF-D8A4-41650CA23D35}"/>
                    </a:ext>
                  </a:extLst>
                </p:cNvPr>
                <p:cNvSpPr txBox="1"/>
                <p:nvPr/>
              </p:nvSpPr>
              <p:spPr>
                <a:xfrm>
                  <a:off x="9358869" y="2032167"/>
                  <a:ext cx="487834" cy="688834"/>
                </a:xfrm>
                <a:prstGeom prst="rect">
                  <a:avLst/>
                </a:prstGeom>
                <a:noFill/>
              </p:spPr>
              <p:txBody>
                <a:bodyPr wrap="none" rtlCol="0">
                  <a:spAutoFit/>
                </a:bodyPr>
                <a:lstStyle/>
                <a:p>
                  <a:pPr>
                    <a:defRPr/>
                  </a:pPr>
                  <a:r>
                    <a:rPr lang="en-US" sz="3000" b="1" dirty="0">
                      <a:solidFill>
                        <a:prstClr val="black"/>
                      </a:solidFill>
                      <a:latin typeface="Gill Sans MT" panose="020B0502020104020203"/>
                    </a:rPr>
                    <a:t>2</a:t>
                  </a:r>
                </a:p>
              </p:txBody>
            </p:sp>
            <p:sp>
              <p:nvSpPr>
                <p:cNvPr id="17" name="TextBox 16">
                  <a:extLst>
                    <a:ext uri="{FF2B5EF4-FFF2-40B4-BE49-F238E27FC236}">
                      <a16:creationId xmlns:a16="http://schemas.microsoft.com/office/drawing/2014/main" id="{C80BE78F-DD42-9419-008F-C24CD2F496D7}"/>
                    </a:ext>
                  </a:extLst>
                </p:cNvPr>
                <p:cNvSpPr txBox="1"/>
                <p:nvPr/>
              </p:nvSpPr>
              <p:spPr>
                <a:xfrm>
                  <a:off x="8534737" y="2597248"/>
                  <a:ext cx="2578764" cy="430522"/>
                </a:xfrm>
                <a:prstGeom prst="rect">
                  <a:avLst/>
                </a:prstGeom>
                <a:noFill/>
              </p:spPr>
              <p:txBody>
                <a:bodyPr wrap="square" rtlCol="0">
                  <a:spAutoFit/>
                </a:bodyPr>
                <a:lstStyle>
                  <a:defPPr>
                    <a:defRPr lang="en-US"/>
                  </a:defPPr>
                  <a:lvl1pPr>
                    <a:defRPr sz="1200"/>
                  </a:lvl1pPr>
                </a:lstStyle>
                <a:p>
                  <a:pPr>
                    <a:defRPr/>
                  </a:pPr>
                  <a:r>
                    <a:rPr lang="en-US" sz="825" b="1" dirty="0">
                      <a:solidFill>
                        <a:prstClr val="black"/>
                      </a:solidFill>
                      <a:latin typeface="Gill Sans MT" panose="020B0502020104020203"/>
                    </a:rPr>
                    <a:t>Participants who enroll in education/training activities</a:t>
                  </a:r>
                </a:p>
              </p:txBody>
            </p:sp>
          </p:grpSp>
          <p:grpSp>
            <p:nvGrpSpPr>
              <p:cNvPr id="31" name="Group 30">
                <a:extLst>
                  <a:ext uri="{FF2B5EF4-FFF2-40B4-BE49-F238E27FC236}">
                    <a16:creationId xmlns:a16="http://schemas.microsoft.com/office/drawing/2014/main" id="{97001F0C-0ADD-BB68-E53B-3D3CBD9D63CE}"/>
                  </a:ext>
                </a:extLst>
              </p:cNvPr>
              <p:cNvGrpSpPr/>
              <p:nvPr/>
            </p:nvGrpSpPr>
            <p:grpSpPr>
              <a:xfrm>
                <a:off x="8154297" y="3077908"/>
                <a:ext cx="3656857" cy="3211437"/>
                <a:chOff x="8154297" y="3077908"/>
                <a:chExt cx="3656857" cy="3211437"/>
              </a:xfrm>
            </p:grpSpPr>
            <p:sp>
              <p:nvSpPr>
                <p:cNvPr id="8" name="Oval 7">
                  <a:extLst>
                    <a:ext uri="{FF2B5EF4-FFF2-40B4-BE49-F238E27FC236}">
                      <a16:creationId xmlns:a16="http://schemas.microsoft.com/office/drawing/2014/main" id="{CA6C2AC4-3337-E471-3944-6FDF4B689269}"/>
                    </a:ext>
                  </a:extLst>
                </p:cNvPr>
                <p:cNvSpPr/>
                <p:nvPr/>
              </p:nvSpPr>
              <p:spPr>
                <a:xfrm>
                  <a:off x="8154297" y="3115839"/>
                  <a:ext cx="3656857" cy="3173506"/>
                </a:xfrm>
                <a:prstGeom prst="ellipse">
                  <a:avLst/>
                </a:prstGeom>
                <a:solidFill>
                  <a:srgbClr val="FBE5D6"/>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9" name="Oval 8">
                  <a:extLst>
                    <a:ext uri="{FF2B5EF4-FFF2-40B4-BE49-F238E27FC236}">
                      <a16:creationId xmlns:a16="http://schemas.microsoft.com/office/drawing/2014/main" id="{17CBC6E6-4E9E-4C13-7815-A27FF4752973}"/>
                    </a:ext>
                  </a:extLst>
                </p:cNvPr>
                <p:cNvSpPr/>
                <p:nvPr/>
              </p:nvSpPr>
              <p:spPr>
                <a:xfrm>
                  <a:off x="8542504" y="3498470"/>
                  <a:ext cx="2829261" cy="2441809"/>
                </a:xfrm>
                <a:prstGeom prst="ellipse">
                  <a:avLst/>
                </a:prstGeom>
                <a:solidFill>
                  <a:srgbClr val="F8CBAD"/>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9" name="TextBox 18">
                  <a:extLst>
                    <a:ext uri="{FF2B5EF4-FFF2-40B4-BE49-F238E27FC236}">
                      <a16:creationId xmlns:a16="http://schemas.microsoft.com/office/drawing/2014/main" id="{9CAC30FF-F5FC-406A-CD02-0EA4D1E4025A}"/>
                    </a:ext>
                  </a:extLst>
                </p:cNvPr>
                <p:cNvSpPr txBox="1"/>
                <p:nvPr/>
              </p:nvSpPr>
              <p:spPr>
                <a:xfrm>
                  <a:off x="9632808" y="3077908"/>
                  <a:ext cx="410872" cy="516625"/>
                </a:xfrm>
                <a:prstGeom prst="rect">
                  <a:avLst/>
                </a:prstGeom>
                <a:noFill/>
              </p:spPr>
              <p:txBody>
                <a:bodyPr wrap="none" rtlCol="0">
                  <a:spAutoFit/>
                </a:bodyPr>
                <a:lstStyle/>
                <a:p>
                  <a:pPr>
                    <a:defRPr/>
                  </a:pPr>
                  <a:r>
                    <a:rPr lang="en-US" sz="2100" b="1" dirty="0">
                      <a:solidFill>
                        <a:prstClr val="black"/>
                      </a:solidFill>
                      <a:latin typeface="Gill Sans MT" panose="020B0502020104020203"/>
                    </a:rPr>
                    <a:t>3</a:t>
                  </a:r>
                </a:p>
              </p:txBody>
            </p:sp>
            <p:sp>
              <p:nvSpPr>
                <p:cNvPr id="20" name="TextBox 19">
                  <a:extLst>
                    <a:ext uri="{FF2B5EF4-FFF2-40B4-BE49-F238E27FC236}">
                      <a16:creationId xmlns:a16="http://schemas.microsoft.com/office/drawing/2014/main" id="{DD651409-B7DE-DD3E-2161-4A9CF172E6E1}"/>
                    </a:ext>
                  </a:extLst>
                </p:cNvPr>
                <p:cNvSpPr txBox="1"/>
                <p:nvPr/>
              </p:nvSpPr>
              <p:spPr>
                <a:xfrm>
                  <a:off x="9632808" y="3453141"/>
                  <a:ext cx="410872" cy="516625"/>
                </a:xfrm>
                <a:prstGeom prst="rect">
                  <a:avLst/>
                </a:prstGeom>
                <a:noFill/>
              </p:spPr>
              <p:txBody>
                <a:bodyPr wrap="none" rtlCol="0">
                  <a:spAutoFit/>
                </a:bodyPr>
                <a:lstStyle/>
                <a:p>
                  <a:pPr>
                    <a:defRPr/>
                  </a:pPr>
                  <a:r>
                    <a:rPr lang="en-US" sz="2100" b="1" dirty="0">
                      <a:solidFill>
                        <a:prstClr val="black"/>
                      </a:solidFill>
                      <a:latin typeface="Gill Sans MT" panose="020B0502020104020203"/>
                    </a:rPr>
                    <a:t>4</a:t>
                  </a:r>
                </a:p>
              </p:txBody>
            </p:sp>
            <p:sp>
              <p:nvSpPr>
                <p:cNvPr id="21" name="TextBox 20">
                  <a:extLst>
                    <a:ext uri="{FF2B5EF4-FFF2-40B4-BE49-F238E27FC236}">
                      <a16:creationId xmlns:a16="http://schemas.microsoft.com/office/drawing/2014/main" id="{8C81A55C-4D91-9D84-FFFF-9B90FD817C12}"/>
                    </a:ext>
                  </a:extLst>
                </p:cNvPr>
                <p:cNvSpPr txBox="1"/>
                <p:nvPr/>
              </p:nvSpPr>
              <p:spPr>
                <a:xfrm>
                  <a:off x="8968156" y="3783987"/>
                  <a:ext cx="2180751" cy="502275"/>
                </a:xfrm>
                <a:prstGeom prst="rect">
                  <a:avLst/>
                </a:prstGeom>
                <a:noFill/>
              </p:spPr>
              <p:txBody>
                <a:bodyPr wrap="square" rtlCol="0">
                  <a:spAutoFit/>
                </a:bodyPr>
                <a:lstStyle>
                  <a:defPPr>
                    <a:defRPr lang="en-US"/>
                  </a:defPPr>
                  <a:lvl1pPr>
                    <a:defRPr sz="1200"/>
                  </a:lvl1pPr>
                </a:lstStyle>
                <a:p>
                  <a:pPr>
                    <a:lnSpc>
                      <a:spcPct val="90000"/>
                    </a:lnSpc>
                    <a:defRPr/>
                  </a:pPr>
                  <a:r>
                    <a:rPr lang="en-US" sz="750" b="1" dirty="0">
                      <a:solidFill>
                        <a:prstClr val="black"/>
                      </a:solidFill>
                      <a:latin typeface="Gill Sans MT" panose="020B0502020104020203"/>
                    </a:rPr>
                    <a:t>Participants who complete a  program and receive a recognized postsecondary credential</a:t>
                  </a:r>
                </a:p>
              </p:txBody>
            </p:sp>
          </p:grpSp>
        </p:grpSp>
        <p:grpSp>
          <p:nvGrpSpPr>
            <p:cNvPr id="35" name="Group 34">
              <a:extLst>
                <a:ext uri="{FF2B5EF4-FFF2-40B4-BE49-F238E27FC236}">
                  <a16:creationId xmlns:a16="http://schemas.microsoft.com/office/drawing/2014/main" id="{5C811B41-BE15-8F21-63C7-57F0A1ADA06E}"/>
                </a:ext>
              </a:extLst>
            </p:cNvPr>
            <p:cNvGrpSpPr/>
            <p:nvPr/>
          </p:nvGrpSpPr>
          <p:grpSpPr>
            <a:xfrm>
              <a:off x="8911555" y="2722453"/>
              <a:ext cx="2133508" cy="802175"/>
              <a:chOff x="8078819" y="1792441"/>
              <a:chExt cx="2133508" cy="802175"/>
            </a:xfrm>
          </p:grpSpPr>
          <p:sp>
            <p:nvSpPr>
              <p:cNvPr id="33" name="TextBox 32">
                <a:extLst>
                  <a:ext uri="{FF2B5EF4-FFF2-40B4-BE49-F238E27FC236}">
                    <a16:creationId xmlns:a16="http://schemas.microsoft.com/office/drawing/2014/main" id="{44A21F8E-EED6-61A1-0AEF-9F7B3B0D0BC1}"/>
                  </a:ext>
                </a:extLst>
              </p:cNvPr>
              <p:cNvSpPr txBox="1"/>
              <p:nvPr/>
            </p:nvSpPr>
            <p:spPr>
              <a:xfrm>
                <a:off x="8693597" y="1792441"/>
                <a:ext cx="410872" cy="516625"/>
              </a:xfrm>
              <a:prstGeom prst="rect">
                <a:avLst/>
              </a:prstGeom>
              <a:noFill/>
            </p:spPr>
            <p:txBody>
              <a:bodyPr wrap="none" rtlCol="0">
                <a:spAutoFit/>
              </a:bodyPr>
              <a:lstStyle/>
              <a:p>
                <a:pPr>
                  <a:defRPr/>
                </a:pPr>
                <a:r>
                  <a:rPr lang="en-US" sz="2100" b="1" dirty="0">
                    <a:solidFill>
                      <a:prstClr val="black"/>
                    </a:solidFill>
                    <a:latin typeface="Gill Sans MT" panose="020B0502020104020203"/>
                  </a:rPr>
                  <a:t>3</a:t>
                </a:r>
              </a:p>
            </p:txBody>
          </p:sp>
          <p:sp>
            <p:nvSpPr>
              <p:cNvPr id="34" name="TextBox 33">
                <a:extLst>
                  <a:ext uri="{FF2B5EF4-FFF2-40B4-BE49-F238E27FC236}">
                    <a16:creationId xmlns:a16="http://schemas.microsoft.com/office/drawing/2014/main" id="{796136B0-DA8E-1F81-F9B2-87677359032B}"/>
                  </a:ext>
                </a:extLst>
              </p:cNvPr>
              <p:cNvSpPr txBox="1"/>
              <p:nvPr/>
            </p:nvSpPr>
            <p:spPr>
              <a:xfrm>
                <a:off x="8078819" y="2208422"/>
                <a:ext cx="2133508" cy="386194"/>
              </a:xfrm>
              <a:prstGeom prst="rect">
                <a:avLst/>
              </a:prstGeom>
              <a:noFill/>
            </p:spPr>
            <p:txBody>
              <a:bodyPr wrap="square" rtlCol="0">
                <a:spAutoFit/>
              </a:bodyPr>
              <a:lstStyle>
                <a:defPPr>
                  <a:defRPr lang="en-US"/>
                </a:defPPr>
                <a:lvl1pPr>
                  <a:defRPr sz="1200"/>
                </a:lvl1pPr>
              </a:lstStyle>
              <a:p>
                <a:pPr>
                  <a:lnSpc>
                    <a:spcPct val="90000"/>
                  </a:lnSpc>
                  <a:defRPr/>
                </a:pPr>
                <a:r>
                  <a:rPr lang="en-US" sz="788" b="1" dirty="0">
                    <a:solidFill>
                      <a:prstClr val="black"/>
                    </a:solidFill>
                    <a:latin typeface="Gill Sans MT" panose="020B0502020104020203"/>
                  </a:rPr>
                  <a:t>Participants who complete a program</a:t>
                </a:r>
              </a:p>
            </p:txBody>
          </p:sp>
        </p:grpSp>
        <p:sp>
          <p:nvSpPr>
            <p:cNvPr id="36" name="Arc 35">
              <a:extLst>
                <a:ext uri="{FF2B5EF4-FFF2-40B4-BE49-F238E27FC236}">
                  <a16:creationId xmlns:a16="http://schemas.microsoft.com/office/drawing/2014/main" id="{2311BC1C-5FD6-1CFD-4DD0-6475AED2C05A}"/>
                </a:ext>
              </a:extLst>
            </p:cNvPr>
            <p:cNvSpPr/>
            <p:nvPr/>
          </p:nvSpPr>
          <p:spPr>
            <a:xfrm rot="7200000">
              <a:off x="7642096" y="2086865"/>
              <a:ext cx="2329485" cy="1847452"/>
            </a:xfrm>
            <a:prstGeom prst="arc">
              <a:avLst/>
            </a:prstGeom>
            <a:ln w="28575">
              <a:solidFill>
                <a:schemeClr val="bg2">
                  <a:lumMod val="2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en-US" sz="1350">
                <a:solidFill>
                  <a:prstClr val="black"/>
                </a:solidFill>
                <a:latin typeface="Gill Sans MT" panose="020B0502020104020203"/>
              </a:endParaRPr>
            </a:p>
          </p:txBody>
        </p:sp>
      </p:grpSp>
      <p:sp>
        <p:nvSpPr>
          <p:cNvPr id="4" name="Oval 3">
            <a:extLst>
              <a:ext uri="{FF2B5EF4-FFF2-40B4-BE49-F238E27FC236}">
                <a16:creationId xmlns:a16="http://schemas.microsoft.com/office/drawing/2014/main" id="{4A3F7049-A002-0101-FAFD-F072A8D283C3}"/>
              </a:ext>
              <a:ext uri="{C183D7F6-B498-43B3-948B-1728B52AA6E4}">
                <adec:decorative xmlns:adec="http://schemas.microsoft.com/office/drawing/2017/decorative" val="1"/>
              </a:ext>
            </a:extLst>
          </p:cNvPr>
          <p:cNvSpPr/>
          <p:nvPr/>
        </p:nvSpPr>
        <p:spPr>
          <a:xfrm>
            <a:off x="7972068" y="4596123"/>
            <a:ext cx="1425174" cy="1377528"/>
          </a:xfrm>
          <a:prstGeom prst="ellipse">
            <a:avLst/>
          </a:prstGeom>
          <a:solidFill>
            <a:srgbClr val="76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38" name="Oval 37">
            <a:extLst>
              <a:ext uri="{FF2B5EF4-FFF2-40B4-BE49-F238E27FC236}">
                <a16:creationId xmlns:a16="http://schemas.microsoft.com/office/drawing/2014/main" id="{68F4BF44-AA31-B514-AD73-0D18B273F473}"/>
              </a:ext>
              <a:ext uri="{C183D7F6-B498-43B3-948B-1728B52AA6E4}">
                <adec:decorative xmlns:adec="http://schemas.microsoft.com/office/drawing/2017/decorative" val="1"/>
              </a:ext>
            </a:extLst>
          </p:cNvPr>
          <p:cNvSpPr/>
          <p:nvPr/>
        </p:nvSpPr>
        <p:spPr>
          <a:xfrm>
            <a:off x="5889628" y="4685720"/>
            <a:ext cx="1382538" cy="1363360"/>
          </a:xfrm>
          <a:prstGeom prst="ellipse">
            <a:avLst/>
          </a:prstGeom>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350">
              <a:solidFill>
                <a:prstClr val="white"/>
              </a:solidFill>
              <a:latin typeface="Gill Sans MT" panose="020B0502020104020203"/>
            </a:endParaRPr>
          </a:p>
        </p:txBody>
      </p:sp>
      <p:sp>
        <p:nvSpPr>
          <p:cNvPr id="14" name="TextBox 13">
            <a:extLst>
              <a:ext uri="{FF2B5EF4-FFF2-40B4-BE49-F238E27FC236}">
                <a16:creationId xmlns:a16="http://schemas.microsoft.com/office/drawing/2014/main" id="{AC0AABD0-E242-7F03-73D9-EC7940E14DD2}"/>
              </a:ext>
            </a:extLst>
          </p:cNvPr>
          <p:cNvSpPr txBox="1"/>
          <p:nvPr/>
        </p:nvSpPr>
        <p:spPr>
          <a:xfrm>
            <a:off x="6145644" y="4745093"/>
            <a:ext cx="835485" cy="415498"/>
          </a:xfrm>
          <a:prstGeom prst="rect">
            <a:avLst/>
          </a:prstGeom>
          <a:noFill/>
        </p:spPr>
        <p:txBody>
          <a:bodyPr wrap="none" rtlCol="0">
            <a:spAutoFit/>
          </a:bodyPr>
          <a:lstStyle/>
          <a:p>
            <a:pPr>
              <a:defRPr/>
            </a:pPr>
            <a:r>
              <a:rPr lang="en-US" sz="2100" b="1" dirty="0">
                <a:solidFill>
                  <a:schemeClr val="bg1"/>
                </a:solidFill>
                <a:latin typeface="Gill Sans MT" panose="020B0502020104020203"/>
              </a:rPr>
              <a:t>5 &amp; 6</a:t>
            </a:r>
          </a:p>
        </p:txBody>
      </p:sp>
      <p:sp>
        <p:nvSpPr>
          <p:cNvPr id="12" name="TextBox 11">
            <a:extLst>
              <a:ext uri="{FF2B5EF4-FFF2-40B4-BE49-F238E27FC236}">
                <a16:creationId xmlns:a16="http://schemas.microsoft.com/office/drawing/2014/main" id="{9BC3AE8A-AD4A-0C93-F6F3-D9D20A8792B9}"/>
              </a:ext>
            </a:extLst>
          </p:cNvPr>
          <p:cNvSpPr txBox="1"/>
          <p:nvPr/>
        </p:nvSpPr>
        <p:spPr>
          <a:xfrm>
            <a:off x="5963130" y="5101216"/>
            <a:ext cx="1088963" cy="715581"/>
          </a:xfrm>
          <a:prstGeom prst="rect">
            <a:avLst/>
          </a:prstGeom>
          <a:noFill/>
        </p:spPr>
        <p:txBody>
          <a:bodyPr wrap="square" rtlCol="0">
            <a:spAutoFit/>
          </a:bodyPr>
          <a:lstStyle>
            <a:defPPr>
              <a:defRPr lang="en-US"/>
            </a:defPPr>
            <a:lvl1pPr>
              <a:defRPr sz="1200"/>
            </a:lvl1pPr>
          </a:lstStyle>
          <a:p>
            <a:pPr algn="r">
              <a:lnSpc>
                <a:spcPct val="90000"/>
              </a:lnSpc>
              <a:defRPr/>
            </a:pPr>
            <a:r>
              <a:rPr lang="en-US" sz="750" b="1" dirty="0">
                <a:solidFill>
                  <a:srgbClr val="DBEFF9"/>
                </a:solidFill>
                <a:latin typeface="Gill Sans MT" panose="020B0502020104020203"/>
              </a:rPr>
              <a:t>Participants who complete a program and enter employment or advance to a new position</a:t>
            </a:r>
          </a:p>
        </p:txBody>
      </p:sp>
      <p:sp>
        <p:nvSpPr>
          <p:cNvPr id="23" name="TextBox 22">
            <a:extLst>
              <a:ext uri="{FF2B5EF4-FFF2-40B4-BE49-F238E27FC236}">
                <a16:creationId xmlns:a16="http://schemas.microsoft.com/office/drawing/2014/main" id="{6D40A16F-9914-5C7C-38A2-C550BE7CD58D}"/>
              </a:ext>
            </a:extLst>
          </p:cNvPr>
          <p:cNvSpPr txBox="1"/>
          <p:nvPr/>
        </p:nvSpPr>
        <p:spPr>
          <a:xfrm>
            <a:off x="8522782" y="4709552"/>
            <a:ext cx="333746" cy="415498"/>
          </a:xfrm>
          <a:prstGeom prst="rect">
            <a:avLst/>
          </a:prstGeom>
          <a:noFill/>
        </p:spPr>
        <p:txBody>
          <a:bodyPr wrap="none" rtlCol="0">
            <a:spAutoFit/>
          </a:bodyPr>
          <a:lstStyle/>
          <a:p>
            <a:pPr>
              <a:defRPr/>
            </a:pPr>
            <a:r>
              <a:rPr lang="en-US" sz="2100" b="1" dirty="0">
                <a:solidFill>
                  <a:prstClr val="white"/>
                </a:solidFill>
                <a:latin typeface="Gill Sans MT" panose="020B0502020104020203"/>
              </a:rPr>
              <a:t>7</a:t>
            </a:r>
          </a:p>
        </p:txBody>
      </p:sp>
      <p:sp>
        <p:nvSpPr>
          <p:cNvPr id="25" name="TextBox 24">
            <a:extLst>
              <a:ext uri="{FF2B5EF4-FFF2-40B4-BE49-F238E27FC236}">
                <a16:creationId xmlns:a16="http://schemas.microsoft.com/office/drawing/2014/main" id="{B1DF134C-547B-0DF1-C73A-1451693E9381}"/>
              </a:ext>
            </a:extLst>
          </p:cNvPr>
          <p:cNvSpPr txBox="1"/>
          <p:nvPr/>
        </p:nvSpPr>
        <p:spPr>
          <a:xfrm>
            <a:off x="8091924" y="5086728"/>
            <a:ext cx="1305318" cy="528863"/>
          </a:xfrm>
          <a:prstGeom prst="rect">
            <a:avLst/>
          </a:prstGeom>
          <a:noFill/>
        </p:spPr>
        <p:txBody>
          <a:bodyPr wrap="square" rtlCol="0">
            <a:spAutoFit/>
          </a:bodyPr>
          <a:lstStyle>
            <a:defPPr>
              <a:defRPr lang="en-US"/>
            </a:defPPr>
            <a:lvl1pPr>
              <a:defRPr sz="1200"/>
            </a:lvl1pPr>
          </a:lstStyle>
          <a:p>
            <a:pPr>
              <a:lnSpc>
                <a:spcPct val="90000"/>
              </a:lnSpc>
              <a:defRPr/>
            </a:pPr>
            <a:r>
              <a:rPr lang="en-US" sz="788" b="1" dirty="0">
                <a:solidFill>
                  <a:prstClr val="white"/>
                </a:solidFill>
                <a:latin typeface="Gill Sans MT" panose="020B0502020104020203"/>
              </a:rPr>
              <a:t>Experienced nursing professionals who are placed into a preceptor role</a:t>
            </a:r>
          </a:p>
        </p:txBody>
      </p:sp>
      <p:sp>
        <p:nvSpPr>
          <p:cNvPr id="3" name="Slide Number Placeholder 2">
            <a:extLst>
              <a:ext uri="{FF2B5EF4-FFF2-40B4-BE49-F238E27FC236}">
                <a16:creationId xmlns:a16="http://schemas.microsoft.com/office/drawing/2014/main" id="{C795FD61-2566-2E00-C408-7D4F65BC10D7}"/>
              </a:ext>
            </a:extLst>
          </p:cNvPr>
          <p:cNvSpPr>
            <a:spLocks noGrp="1"/>
          </p:cNvSpPr>
          <p:nvPr>
            <p:ph type="sldNum" sz="quarter" idx="12"/>
          </p:nvPr>
        </p:nvSpPr>
        <p:spPr/>
        <p:txBody>
          <a:bodyPr/>
          <a:lstStyle/>
          <a:p>
            <a:pPr>
              <a:defRPr/>
            </a:pPr>
            <a:fld id="{158B7785-F6D6-45F8-833E-07BD84680091}" type="slidenum">
              <a:rPr lang="en-US">
                <a:latin typeface="Gill Sans MT" panose="020B0502020104020203"/>
              </a:rPr>
              <a:pPr>
                <a:defRPr/>
              </a:pPr>
              <a:t>33</a:t>
            </a:fld>
            <a:endParaRPr lang="en-US" dirty="0">
              <a:latin typeface="Gill Sans MT" panose="020B0502020104020203"/>
            </a:endParaRPr>
          </a:p>
        </p:txBody>
      </p:sp>
    </p:spTree>
    <p:extLst>
      <p:ext uri="{BB962C8B-B14F-4D97-AF65-F5344CB8AC3E}">
        <p14:creationId xmlns:p14="http://schemas.microsoft.com/office/powerpoint/2010/main" val="1377349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fontScale="90000"/>
          </a:bodyPr>
          <a:lstStyle/>
          <a:p>
            <a:r>
              <a:rPr lang="en-US" dirty="0"/>
              <a:t>Review and correct:</a:t>
            </a:r>
            <a:br>
              <a:rPr lang="en-US" dirty="0"/>
            </a:br>
            <a:r>
              <a:rPr lang="en-US" dirty="0"/>
              <a:t>know </a:t>
            </a:r>
            <a:r>
              <a:rPr lang="en-US" i="1" dirty="0"/>
              <a:t>which</a:t>
            </a:r>
            <a:r>
              <a:rPr lang="en-US" dirty="0"/>
              <a:t> data from your data file generate outcomes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a:bodyPr>
          <a:lstStyle/>
          <a:p>
            <a:r>
              <a:rPr lang="en-US" sz="3200" dirty="0"/>
              <a:t>Ensure you understand which data elements WIPS uses to count participants in an outcome.</a:t>
            </a:r>
          </a:p>
          <a:p>
            <a:pPr lvl="1"/>
            <a:r>
              <a:rPr lang="en-US" sz="2800" dirty="0"/>
              <a:t>Learn the aggregation rules for each outcome:</a:t>
            </a:r>
          </a:p>
          <a:p>
            <a:pPr lvl="2"/>
            <a:r>
              <a:rPr lang="en-US" sz="2400" dirty="0"/>
              <a:t>H-1B PIRL 2021 v. 1.1, Tab 7</a:t>
            </a:r>
          </a:p>
          <a:p>
            <a:r>
              <a:rPr lang="en-US" dirty="0"/>
              <a:t>A participant must have data in these corresponding data elements to show up in an outcome. </a:t>
            </a:r>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34</a:t>
            </a:fld>
            <a:endParaRPr lang="en-US"/>
          </a:p>
        </p:txBody>
      </p:sp>
    </p:spTree>
    <p:extLst>
      <p:ext uri="{BB962C8B-B14F-4D97-AF65-F5344CB8AC3E}">
        <p14:creationId xmlns:p14="http://schemas.microsoft.com/office/powerpoint/2010/main" val="3438970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BE96A-28E7-E7C4-1D13-4CA824FAD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A551C-54B9-CA3B-6762-DD70F81F0B3C}"/>
              </a:ext>
            </a:extLst>
          </p:cNvPr>
          <p:cNvSpPr>
            <a:spLocks noGrp="1"/>
          </p:cNvSpPr>
          <p:nvPr>
            <p:ph type="title"/>
          </p:nvPr>
        </p:nvSpPr>
        <p:spPr>
          <a:xfrm>
            <a:off x="1940499" y="597048"/>
            <a:ext cx="8311001" cy="786384"/>
          </a:xfrm>
        </p:spPr>
        <p:txBody>
          <a:bodyPr vert="horz" lIns="91440" tIns="45720" rIns="91440" bIns="45720" rtlCol="0" anchor="b">
            <a:normAutofit fontScale="90000"/>
          </a:bodyPr>
          <a:lstStyle/>
          <a:p>
            <a:pPr>
              <a:lnSpc>
                <a:spcPct val="90000"/>
              </a:lnSpc>
            </a:pPr>
            <a:r>
              <a:rPr lang="en-US" sz="3300" dirty="0"/>
              <a:t>Aggregation rules look like formulas</a:t>
            </a:r>
          </a:p>
        </p:txBody>
      </p:sp>
      <p:pic>
        <p:nvPicPr>
          <p:cNvPr id="4" name="Picture 3" descr="Picture of tab 7 in the H-1B PIRL document.">
            <a:extLst>
              <a:ext uri="{FF2B5EF4-FFF2-40B4-BE49-F238E27FC236}">
                <a16:creationId xmlns:a16="http://schemas.microsoft.com/office/drawing/2014/main" id="{A8FB9C58-7D9C-E1CD-1FC5-15AAF973018D}"/>
              </a:ext>
            </a:extLst>
          </p:cNvPr>
          <p:cNvPicPr>
            <a:picLocks noChangeAspect="1"/>
          </p:cNvPicPr>
          <p:nvPr/>
        </p:nvPicPr>
        <p:blipFill rotWithShape="1">
          <a:blip r:embed="rId3"/>
          <a:srcRect t="2317" r="1" b="24317"/>
          <a:stretch/>
        </p:blipFill>
        <p:spPr>
          <a:xfrm>
            <a:off x="871160" y="1383432"/>
            <a:ext cx="10449677" cy="4389120"/>
          </a:xfrm>
          <a:prstGeom prst="rect">
            <a:avLst/>
          </a:prstGeom>
          <a:ln>
            <a:solidFill>
              <a:schemeClr val="accent1"/>
            </a:solidFill>
          </a:ln>
        </p:spPr>
      </p:pic>
      <p:sp>
        <p:nvSpPr>
          <p:cNvPr id="35" name="Text Placeholder 34">
            <a:extLst>
              <a:ext uri="{FF2B5EF4-FFF2-40B4-BE49-F238E27FC236}">
                <a16:creationId xmlns:a16="http://schemas.microsoft.com/office/drawing/2014/main" id="{B8BF1235-98AA-AA40-B0BC-0CAB7743329B}"/>
              </a:ext>
            </a:extLst>
          </p:cNvPr>
          <p:cNvSpPr>
            <a:spLocks noGrp="1"/>
          </p:cNvSpPr>
          <p:nvPr>
            <p:ph type="body" idx="1"/>
          </p:nvPr>
        </p:nvSpPr>
        <p:spPr>
          <a:xfrm>
            <a:off x="2152649" y="5848996"/>
            <a:ext cx="7886700" cy="823912"/>
          </a:xfrm>
        </p:spPr>
        <p:txBody>
          <a:bodyPr>
            <a:normAutofit fontScale="77500" lnSpcReduction="20000"/>
          </a:bodyPr>
          <a:lstStyle/>
          <a:p>
            <a:r>
              <a:rPr lang="en-US" dirty="0">
                <a:solidFill>
                  <a:schemeClr val="tx1"/>
                </a:solidFill>
              </a:rPr>
              <a:t>Count of UNIQUE RECORDS where (H-1B [PIRL 938] is not null and DATE OF PROGRAM ENTRY [PIRL 900] &lt;= end of the report period)) and (DATE OF PROGRAM EXIT [PIRL 901] =&gt; beginning of the report period or DATE OF PROGRAM EXIT [PIRL 901] is null)</a:t>
            </a:r>
          </a:p>
        </p:txBody>
      </p:sp>
      <p:sp>
        <p:nvSpPr>
          <p:cNvPr id="5" name="Slide Number Placeholder 4">
            <a:extLst>
              <a:ext uri="{FF2B5EF4-FFF2-40B4-BE49-F238E27FC236}">
                <a16:creationId xmlns:a16="http://schemas.microsoft.com/office/drawing/2014/main" id="{91861AED-6E0C-9EBE-A6D7-E7977840B7A9}"/>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DE8DE8A0-70C5-4585-9A3C-B3A9E7B8F8E9}" type="slidenum">
              <a:rPr lang="en-US" sz="900">
                <a:solidFill>
                  <a:srgbClr val="17406D">
                    <a:lumMod val="75000"/>
                    <a:lumOff val="25000"/>
                  </a:srgbClr>
                </a:solidFill>
                <a:latin typeface="Gill Sans MT" panose="020B0502020104020203"/>
              </a:rPr>
              <a:pPr defTabSz="914400">
                <a:spcAft>
                  <a:spcPts val="600"/>
                </a:spcAft>
                <a:defRPr/>
              </a:pPr>
              <a:t>35</a:t>
            </a:fld>
            <a:endParaRPr lang="en-US" sz="900">
              <a:solidFill>
                <a:srgbClr val="17406D">
                  <a:lumMod val="75000"/>
                  <a:lumOff val="25000"/>
                </a:srgbClr>
              </a:solidFill>
              <a:latin typeface="Gill Sans MT" panose="020B0502020104020203"/>
            </a:endParaRPr>
          </a:p>
        </p:txBody>
      </p:sp>
    </p:spTree>
    <p:extLst>
      <p:ext uri="{BB962C8B-B14F-4D97-AF65-F5344CB8AC3E}">
        <p14:creationId xmlns:p14="http://schemas.microsoft.com/office/powerpoint/2010/main" val="267861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88942E4-49B2-B40F-61D4-75A92F8710C8}"/>
              </a:ext>
            </a:extLst>
          </p:cNvPr>
          <p:cNvSpPr>
            <a:spLocks noGrp="1"/>
          </p:cNvSpPr>
          <p:nvPr>
            <p:ph type="title"/>
          </p:nvPr>
        </p:nvSpPr>
        <p:spPr/>
        <p:txBody>
          <a:bodyPr vert="horz" lIns="91440" tIns="45720" rIns="91440" bIns="45720" rtlCol="0" anchor="b">
            <a:normAutofit/>
          </a:bodyPr>
          <a:lstStyle/>
          <a:p>
            <a:pPr>
              <a:lnSpc>
                <a:spcPct val="90000"/>
              </a:lnSpc>
            </a:pPr>
            <a:r>
              <a:rPr lang="en-US" sz="3300" dirty="0"/>
              <a:t>Crosswalk of real-time Outcomes and </a:t>
            </a:r>
            <a:r>
              <a:rPr lang="en-US" sz="3300"/>
              <a:t>pirl</a:t>
            </a:r>
            <a:r>
              <a:rPr lang="en-US" sz="3300" dirty="0"/>
              <a:t> data elements</a:t>
            </a:r>
          </a:p>
        </p:txBody>
      </p:sp>
      <p:pic>
        <p:nvPicPr>
          <p:cNvPr id="4" name="Picture 3" descr="crosswalk of performance outcome measures, WIPS input, and ,PIRL data elements">
            <a:extLst>
              <a:ext uri="{FF2B5EF4-FFF2-40B4-BE49-F238E27FC236}">
                <a16:creationId xmlns:a16="http://schemas.microsoft.com/office/drawing/2014/main" id="{2178BED9-62F1-8162-B821-F9AB1F7A0F43}"/>
              </a:ext>
            </a:extLst>
          </p:cNvPr>
          <p:cNvPicPr>
            <a:picLocks noChangeAspect="1"/>
          </p:cNvPicPr>
          <p:nvPr/>
        </p:nvPicPr>
        <p:blipFill>
          <a:blip r:embed="rId3"/>
          <a:stretch>
            <a:fillRect/>
          </a:stretch>
        </p:blipFill>
        <p:spPr>
          <a:xfrm>
            <a:off x="2190691" y="1880780"/>
            <a:ext cx="7810618" cy="4977220"/>
          </a:xfrm>
          <a:prstGeom prst="rect">
            <a:avLst/>
          </a:prstGeom>
        </p:spPr>
      </p:pic>
      <p:sp>
        <p:nvSpPr>
          <p:cNvPr id="6" name="Slide Number Placeholder 5">
            <a:extLst>
              <a:ext uri="{FF2B5EF4-FFF2-40B4-BE49-F238E27FC236}">
                <a16:creationId xmlns:a16="http://schemas.microsoft.com/office/drawing/2014/main" id="{DCF5EC50-4834-1173-23DE-84161F875DC7}"/>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DE8DE8A0-70C5-4585-9A3C-B3A9E7B8F8E9}" type="slidenum">
              <a:rPr lang="en-US" sz="900">
                <a:solidFill>
                  <a:srgbClr val="17406D">
                    <a:lumMod val="75000"/>
                    <a:lumOff val="25000"/>
                  </a:srgbClr>
                </a:solidFill>
                <a:latin typeface="Gill Sans MT" panose="020B0502020104020203"/>
              </a:rPr>
              <a:pPr defTabSz="914400">
                <a:spcAft>
                  <a:spcPts val="600"/>
                </a:spcAft>
                <a:defRPr/>
              </a:pPr>
              <a:t>36</a:t>
            </a:fld>
            <a:endParaRPr lang="en-US" sz="900">
              <a:solidFill>
                <a:srgbClr val="17406D">
                  <a:lumMod val="75000"/>
                  <a:lumOff val="25000"/>
                </a:srgbClr>
              </a:solidFill>
              <a:latin typeface="Gill Sans MT" panose="020B0502020104020203"/>
            </a:endParaRPr>
          </a:p>
        </p:txBody>
      </p:sp>
    </p:spTree>
    <p:extLst>
      <p:ext uri="{BB962C8B-B14F-4D97-AF65-F5344CB8AC3E}">
        <p14:creationId xmlns:p14="http://schemas.microsoft.com/office/powerpoint/2010/main" val="69838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WHY data can be “official” but inaccurate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Inaccurate understanding of the who, what, when, and why of an outcome</a:t>
            </a:r>
          </a:p>
          <a:p>
            <a:r>
              <a:rPr lang="en-US" dirty="0"/>
              <a:t>Forgetting to report a participant’s activity</a:t>
            </a:r>
          </a:p>
          <a:p>
            <a:r>
              <a:rPr lang="en-US" dirty="0"/>
              <a:t>Not capturing the right information </a:t>
            </a:r>
          </a:p>
          <a:p>
            <a:r>
              <a:rPr lang="en-US" dirty="0"/>
              <a:t>Lacking a process for reliably capturing required information</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37</a:t>
            </a:fld>
            <a:endParaRPr lang="en-US" dirty="0"/>
          </a:p>
        </p:txBody>
      </p:sp>
    </p:spTree>
    <p:extLst>
      <p:ext uri="{BB962C8B-B14F-4D97-AF65-F5344CB8AC3E}">
        <p14:creationId xmlns:p14="http://schemas.microsoft.com/office/powerpoint/2010/main" val="1195626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80BE2-66AC-4384-BC4C-D1789070848F}"/>
              </a:ext>
            </a:extLst>
          </p:cNvPr>
          <p:cNvSpPr>
            <a:spLocks noGrp="1"/>
          </p:cNvSpPr>
          <p:nvPr>
            <p:ph type="title"/>
          </p:nvPr>
        </p:nvSpPr>
        <p:spPr/>
        <p:txBody>
          <a:bodyPr vert="horz" lIns="91440" tIns="45720" rIns="91440" bIns="45720" rtlCol="0" anchor="ctr">
            <a:normAutofit/>
          </a:bodyPr>
          <a:lstStyle/>
          <a:p>
            <a:pPr>
              <a:lnSpc>
                <a:spcPct val="90000"/>
              </a:lnSpc>
            </a:pPr>
            <a:r>
              <a:rPr lang="en-US" sz="3200" dirty="0"/>
              <a:t>EXAMPLE</a:t>
            </a:r>
            <a:br>
              <a:rPr lang="en-US" sz="2000" dirty="0"/>
            </a:br>
            <a:br>
              <a:rPr lang="en-US" sz="2000" dirty="0"/>
            </a:br>
            <a:br>
              <a:rPr lang="en-US" sz="2000" dirty="0"/>
            </a:br>
            <a:r>
              <a:rPr lang="en-US" sz="2000" b="1" dirty="0"/>
              <a:t>Outcome #6</a:t>
            </a:r>
            <a:br>
              <a:rPr lang="en-US" sz="2000" b="1" dirty="0"/>
            </a:br>
            <a:br>
              <a:rPr lang="en-US" sz="2000" dirty="0"/>
            </a:br>
            <a:r>
              <a:rPr lang="en-US" sz="2000" dirty="0"/>
              <a:t>Total number of participants </a:t>
            </a:r>
            <a:br>
              <a:rPr lang="en-US" sz="2000" dirty="0"/>
            </a:br>
            <a:r>
              <a:rPr lang="en-US" sz="2000" dirty="0"/>
              <a:t>who completed education/ </a:t>
            </a:r>
            <a:br>
              <a:rPr lang="en-US" sz="2000" dirty="0"/>
            </a:br>
            <a:r>
              <a:rPr lang="en-US" sz="2000" dirty="0"/>
              <a:t>job training </a:t>
            </a:r>
            <a:br>
              <a:rPr lang="en-US" sz="2000" dirty="0"/>
            </a:br>
            <a:r>
              <a:rPr lang="en-US" sz="2000" dirty="0"/>
              <a:t>program activities </a:t>
            </a:r>
            <a:br>
              <a:rPr lang="en-US" sz="2000" dirty="0"/>
            </a:br>
            <a:r>
              <a:rPr lang="en-US" sz="2000" dirty="0"/>
              <a:t>and either </a:t>
            </a:r>
            <a:br>
              <a:rPr lang="en-US" sz="2000" dirty="0"/>
            </a:br>
            <a:r>
              <a:rPr lang="en-US" sz="2000" dirty="0"/>
              <a:t>entered unsubsidized employment </a:t>
            </a:r>
            <a:br>
              <a:rPr lang="en-US" sz="2000" dirty="0"/>
            </a:br>
            <a:r>
              <a:rPr lang="en-US" sz="2000" dirty="0"/>
              <a:t>or </a:t>
            </a:r>
            <a:br>
              <a:rPr lang="en-US" sz="2000" dirty="0"/>
            </a:br>
            <a:r>
              <a:rPr lang="en-US" sz="2000" dirty="0"/>
              <a:t>advanced into a </a:t>
            </a:r>
            <a:br>
              <a:rPr lang="en-US" sz="2000" dirty="0"/>
            </a:br>
            <a:r>
              <a:rPr lang="en-US" sz="2000" dirty="0"/>
              <a:t>new position</a:t>
            </a:r>
          </a:p>
        </p:txBody>
      </p:sp>
      <p:graphicFrame>
        <p:nvGraphicFramePr>
          <p:cNvPr id="19" name="Content Placeholder 16">
            <a:extLst>
              <a:ext uri="{FF2B5EF4-FFF2-40B4-BE49-F238E27FC236}">
                <a16:creationId xmlns:a16="http://schemas.microsoft.com/office/drawing/2014/main" id="{5A09E7A0-5A86-C93A-8E8F-719DAA0548E6}"/>
              </a:ext>
              <a:ext uri="{C183D7F6-B498-43B3-948B-1728B52AA6E4}">
                <adec:decorative xmlns:adec="http://schemas.microsoft.com/office/drawing/2017/decorative" val="1"/>
              </a:ext>
            </a:extLst>
          </p:cNvPr>
          <p:cNvGraphicFramePr>
            <a:graphicFrameLocks noGrp="1"/>
          </p:cNvGraphicFramePr>
          <p:nvPr>
            <p:ph sz="half" idx="1"/>
          </p:nvPr>
        </p:nvGraphicFramePr>
        <p:xfrm>
          <a:off x="4506830" y="544099"/>
          <a:ext cx="6975732" cy="6024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4">
            <a:extLst>
              <a:ext uri="{FF2B5EF4-FFF2-40B4-BE49-F238E27FC236}">
                <a16:creationId xmlns:a16="http://schemas.microsoft.com/office/drawing/2014/main" id="{D0B02808-1066-2332-113A-9538D76F0CEC}"/>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t>38</a:t>
            </a:fld>
            <a:endParaRPr lang="en-US" dirty="0"/>
          </a:p>
        </p:txBody>
      </p:sp>
    </p:spTree>
    <p:custDataLst>
      <p:tags r:id="rId1"/>
    </p:custDataLst>
    <p:extLst>
      <p:ext uri="{BB962C8B-B14F-4D97-AF65-F5344CB8AC3E}">
        <p14:creationId xmlns:p14="http://schemas.microsoft.com/office/powerpoint/2010/main" val="3798041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What *not* to do if your data seems wrong or CAUSES errors</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Ignore it </a:t>
            </a:r>
          </a:p>
          <a:p>
            <a:r>
              <a:rPr lang="en-US" dirty="0"/>
              <a:t>Add, change, or take out information in your data file until an error “goes away”</a:t>
            </a:r>
          </a:p>
          <a:p>
            <a:r>
              <a:rPr lang="en-US" dirty="0"/>
              <a:t>Tell yourself you’ll figure out where the inaccuracy is next quarter </a:t>
            </a:r>
          </a:p>
          <a:p>
            <a:r>
              <a:rPr lang="en-US" dirty="0"/>
              <a:t>Assume it’s a glitch in WIPS</a:t>
            </a:r>
          </a:p>
          <a:p>
            <a:r>
              <a:rPr lang="en-US" dirty="0"/>
              <a:t>Write an email to your FPO or the Program Office about how annoying the reporting process is </a:t>
            </a:r>
          </a:p>
          <a:p>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39</a:t>
            </a:fld>
            <a:endParaRPr lang="en-US"/>
          </a:p>
        </p:txBody>
      </p:sp>
    </p:spTree>
    <p:extLst>
      <p:ext uri="{BB962C8B-B14F-4D97-AF65-F5344CB8AC3E}">
        <p14:creationId xmlns:p14="http://schemas.microsoft.com/office/powerpoint/2010/main" val="888476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Tips for correcting inaccuracies</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Establish clear, consistent processes for collecting, track, and reporting accurately</a:t>
            </a:r>
          </a:p>
          <a:p>
            <a:pPr lvl="1"/>
            <a:r>
              <a:rPr lang="en-US" dirty="0"/>
              <a:t>Highlight the data elements that matter</a:t>
            </a:r>
          </a:p>
          <a:p>
            <a:pPr lvl="1"/>
            <a:r>
              <a:rPr lang="en-US" dirty="0"/>
              <a:t>Determine the procedure for capturing each one</a:t>
            </a:r>
          </a:p>
          <a:p>
            <a:pPr lvl="1"/>
            <a:r>
              <a:rPr lang="en-US" dirty="0"/>
              <a:t>Ensure all staff with any role in data management know those procedures </a:t>
            </a:r>
          </a:p>
          <a:p>
            <a:pPr lvl="1"/>
            <a:r>
              <a:rPr lang="en-US" dirty="0"/>
              <a:t>Review procedures occasionally to learn whether its effective</a:t>
            </a:r>
          </a:p>
          <a:p>
            <a:pPr lvl="1"/>
            <a:r>
              <a:rPr lang="en-US" dirty="0"/>
              <a:t>Before submitting, look at the QPR and note discrepancies</a:t>
            </a:r>
          </a:p>
          <a:p>
            <a:pPr lvl="1"/>
            <a:r>
              <a:rPr lang="en-US" dirty="0"/>
              <a:t>Review your data file for potential “undercounts”</a:t>
            </a:r>
          </a:p>
          <a:p>
            <a:pPr lvl="1"/>
            <a:endParaRPr lang="en-US" dirty="0"/>
          </a:p>
          <a:p>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40</a:t>
            </a:fld>
            <a:endParaRPr lang="en-US"/>
          </a:p>
        </p:txBody>
      </p:sp>
    </p:spTree>
    <p:extLst>
      <p:ext uri="{BB962C8B-B14F-4D97-AF65-F5344CB8AC3E}">
        <p14:creationId xmlns:p14="http://schemas.microsoft.com/office/powerpoint/2010/main" val="2742458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lstStyle/>
          <a:p>
            <a:r>
              <a:rPr lang="en-US" dirty="0"/>
              <a:t>Program level:  analyze and adjust</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a:bodyPr>
          <a:lstStyle/>
          <a:p>
            <a:r>
              <a:rPr lang="en-US" dirty="0"/>
              <a:t>Memorize your targets</a:t>
            </a:r>
          </a:p>
          <a:p>
            <a:r>
              <a:rPr lang="en-US" dirty="0"/>
              <a:t>Regularly review your progress toward targets</a:t>
            </a:r>
          </a:p>
          <a:p>
            <a:r>
              <a:rPr lang="en-US" dirty="0"/>
              <a:t>Compare gaps in progress with stages in the participant support lifecycle</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41</a:t>
            </a:fld>
            <a:endParaRPr lang="en-US"/>
          </a:p>
        </p:txBody>
      </p:sp>
    </p:spTree>
    <p:extLst>
      <p:ext uri="{BB962C8B-B14F-4D97-AF65-F5344CB8AC3E}">
        <p14:creationId xmlns:p14="http://schemas.microsoft.com/office/powerpoint/2010/main" val="34756924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Track 2 quarterly performance scorecard</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ACCELERATING PROGRESS TOWARDS PERFORMANCE TARGETS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42</a:t>
            </a:fld>
            <a:endParaRPr lang="en-US"/>
          </a:p>
        </p:txBody>
      </p:sp>
    </p:spTree>
    <p:extLst>
      <p:ext uri="{BB962C8B-B14F-4D97-AF65-F5344CB8AC3E}">
        <p14:creationId xmlns:p14="http://schemas.microsoft.com/office/powerpoint/2010/main" val="1145784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What is the quarterly performance scorecard?</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sz="half" idx="1"/>
          </p:nvPr>
        </p:nvSpPr>
        <p:spPr/>
        <p:txBody>
          <a:bodyPr>
            <a:normAutofit/>
          </a:bodyPr>
          <a:lstStyle/>
          <a:p>
            <a:r>
              <a:rPr lang="en-US" sz="2800" dirty="0"/>
              <a:t>A tool for assessing progress towards targets</a:t>
            </a:r>
            <a:endParaRPr lang="en-US" sz="2800" dirty="0">
              <a:solidFill>
                <a:srgbClr val="17406D"/>
              </a:solidFill>
            </a:endParaRPr>
          </a:p>
          <a:p>
            <a:pPr lvl="1"/>
            <a:r>
              <a:rPr lang="en-US" sz="2400" dirty="0"/>
              <a:t>Provided quarterly</a:t>
            </a:r>
          </a:p>
          <a:p>
            <a:pPr lvl="2"/>
            <a:r>
              <a:rPr lang="en-US" sz="2200" dirty="0"/>
              <a:t>First scorecard in September 2024</a:t>
            </a:r>
          </a:p>
          <a:p>
            <a:pPr lvl="1"/>
            <a:r>
              <a:rPr lang="en-US" sz="2400" dirty="0"/>
              <a:t>Data from quarterly reports</a:t>
            </a:r>
          </a:p>
          <a:p>
            <a:pPr lvl="1"/>
            <a:r>
              <a:rPr lang="en-US" sz="2400" dirty="0"/>
              <a:t>Use in conjunction with PSL Tool</a:t>
            </a:r>
          </a:p>
        </p:txBody>
      </p:sp>
      <p:pic>
        <p:nvPicPr>
          <p:cNvPr id="8" name="Content Placeholder 7" descr="Row of work tools on white background">
            <a:extLst>
              <a:ext uri="{FF2B5EF4-FFF2-40B4-BE49-F238E27FC236}">
                <a16:creationId xmlns:a16="http://schemas.microsoft.com/office/drawing/2014/main" id="{B755F49D-A196-FEBB-DC7A-26884D79124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319556"/>
            <a:ext cx="5210175" cy="3477776"/>
          </a:xfrm>
        </p:spPr>
      </p:pic>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43</a:t>
            </a:fld>
            <a:endParaRPr lang="en-US"/>
          </a:p>
        </p:txBody>
      </p:sp>
    </p:spTree>
    <p:extLst>
      <p:ext uri="{BB962C8B-B14F-4D97-AF65-F5344CB8AC3E}">
        <p14:creationId xmlns:p14="http://schemas.microsoft.com/office/powerpoint/2010/main" val="2253755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1257234D-2355-7085-9144-A8201327EEAF}"/>
              </a:ext>
            </a:extLst>
          </p:cNvPr>
          <p:cNvSpPr>
            <a:spLocks noGrp="1"/>
          </p:cNvSpPr>
          <p:nvPr>
            <p:ph type="title"/>
          </p:nvPr>
        </p:nvSpPr>
        <p:spPr>
          <a:xfrm>
            <a:off x="774923" y="687475"/>
            <a:ext cx="10653003" cy="1083329"/>
          </a:xfrm>
        </p:spPr>
        <p:txBody>
          <a:bodyPr/>
          <a:lstStyle/>
          <a:p>
            <a:r>
              <a:rPr lang="en-US" dirty="0"/>
              <a:t>Quarterly Performance scorecard</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44</a:t>
            </a:fld>
            <a:endParaRPr lang="en-US"/>
          </a:p>
        </p:txBody>
      </p:sp>
      <p:graphicFrame>
        <p:nvGraphicFramePr>
          <p:cNvPr id="11" name="Content Placeholder 10">
            <a:extLst>
              <a:ext uri="{FF2B5EF4-FFF2-40B4-BE49-F238E27FC236}">
                <a16:creationId xmlns:a16="http://schemas.microsoft.com/office/drawing/2014/main" id="{94EFD309-3072-84D0-F698-C534AFCEED9C}"/>
              </a:ext>
            </a:extLst>
          </p:cNvPr>
          <p:cNvGraphicFramePr>
            <a:graphicFrameLocks noGrp="1"/>
          </p:cNvGraphicFramePr>
          <p:nvPr>
            <p:ph idx="1"/>
          </p:nvPr>
        </p:nvGraphicFramePr>
        <p:xfrm>
          <a:off x="764074" y="2332003"/>
          <a:ext cx="10663852" cy="4081224"/>
        </p:xfrm>
        <a:graphic>
          <a:graphicData uri="http://schemas.openxmlformats.org/drawingml/2006/table">
            <a:tbl>
              <a:tblPr firstRow="1" firstCol="1" bandRow="1">
                <a:tableStyleId>{B301B821-A1FF-4177-AEE7-76D212191A09}</a:tableStyleId>
              </a:tblPr>
              <a:tblGrid>
                <a:gridCol w="3413736">
                  <a:extLst>
                    <a:ext uri="{9D8B030D-6E8A-4147-A177-3AD203B41FA5}">
                      <a16:colId xmlns:a16="http://schemas.microsoft.com/office/drawing/2014/main" val="1693855370"/>
                    </a:ext>
                  </a:extLst>
                </a:gridCol>
                <a:gridCol w="995826">
                  <a:extLst>
                    <a:ext uri="{9D8B030D-6E8A-4147-A177-3AD203B41FA5}">
                      <a16:colId xmlns:a16="http://schemas.microsoft.com/office/drawing/2014/main" val="2642813669"/>
                    </a:ext>
                  </a:extLst>
                </a:gridCol>
                <a:gridCol w="760537">
                  <a:extLst>
                    <a:ext uri="{9D8B030D-6E8A-4147-A177-3AD203B41FA5}">
                      <a16:colId xmlns:a16="http://schemas.microsoft.com/office/drawing/2014/main" val="2200575567"/>
                    </a:ext>
                  </a:extLst>
                </a:gridCol>
                <a:gridCol w="1336722">
                  <a:extLst>
                    <a:ext uri="{9D8B030D-6E8A-4147-A177-3AD203B41FA5}">
                      <a16:colId xmlns:a16="http://schemas.microsoft.com/office/drawing/2014/main" val="1123148019"/>
                    </a:ext>
                  </a:extLst>
                </a:gridCol>
                <a:gridCol w="1337232">
                  <a:extLst>
                    <a:ext uri="{9D8B030D-6E8A-4147-A177-3AD203B41FA5}">
                      <a16:colId xmlns:a16="http://schemas.microsoft.com/office/drawing/2014/main" val="1637312621"/>
                    </a:ext>
                  </a:extLst>
                </a:gridCol>
                <a:gridCol w="2819799">
                  <a:extLst>
                    <a:ext uri="{9D8B030D-6E8A-4147-A177-3AD203B41FA5}">
                      <a16:colId xmlns:a16="http://schemas.microsoft.com/office/drawing/2014/main" val="51757260"/>
                    </a:ext>
                  </a:extLst>
                </a:gridCol>
              </a:tblGrid>
              <a:tr h="669155">
                <a:tc>
                  <a:txBody>
                    <a:bodyPr/>
                    <a:lstStyle/>
                    <a:p>
                      <a:pPr marL="0" marR="0" algn="l" fontAlgn="ctr">
                        <a:spcBef>
                          <a:spcPts val="300"/>
                        </a:spcBef>
                        <a:spcAft>
                          <a:spcPts val="300"/>
                        </a:spcAft>
                      </a:pPr>
                      <a:endParaRPr lang="en-US" sz="1400" b="1" u="none" strike="noStrike" dirty="0">
                        <a:solidFill>
                          <a:srgbClr val="FFFFFF"/>
                        </a:solidFill>
                        <a:effectLst/>
                      </a:endParaRPr>
                    </a:p>
                    <a:p>
                      <a:pPr marL="0" marR="0" algn="l" fontAlgn="ctr">
                        <a:spcBef>
                          <a:spcPts val="300"/>
                        </a:spcBef>
                        <a:spcAft>
                          <a:spcPts val="300"/>
                        </a:spcAft>
                      </a:pPr>
                      <a:r>
                        <a:rPr lang="en-US" sz="1400" b="1" u="none" strike="noStrike" dirty="0">
                          <a:solidFill>
                            <a:srgbClr val="FFFFFF"/>
                          </a:solidFill>
                          <a:effectLst/>
                        </a:rPr>
                        <a:t>Performance Outcome Measure</a:t>
                      </a:r>
                      <a:endParaRPr lang="en-US" sz="20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400" b="1" u="none" strike="noStrike" dirty="0">
                          <a:solidFill>
                            <a:srgbClr val="FFFFFF"/>
                          </a:solidFill>
                          <a:effectLst/>
                        </a:rPr>
                        <a:t>Actual</a:t>
                      </a:r>
                      <a:br>
                        <a:rPr lang="en-US" sz="1400" b="1" u="none" strike="noStrike" dirty="0">
                          <a:solidFill>
                            <a:srgbClr val="FFFFFF"/>
                          </a:solidFill>
                          <a:effectLst/>
                        </a:rPr>
                      </a:br>
                      <a:r>
                        <a:rPr lang="en-US" sz="1400" b="1" u="none" strike="noStrike" dirty="0">
                          <a:solidFill>
                            <a:srgbClr val="FFFFFF"/>
                          </a:solidFill>
                          <a:effectLst/>
                        </a:rPr>
                        <a:t>6.30.24</a:t>
                      </a:r>
                      <a:endParaRPr lang="en-US" sz="20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400" b="1" u="none" strike="noStrike" dirty="0">
                          <a:solidFill>
                            <a:srgbClr val="FFFFFF"/>
                          </a:solidFill>
                          <a:effectLst/>
                        </a:rPr>
                        <a:t>Total Target</a:t>
                      </a:r>
                      <a:endParaRPr lang="en-US" sz="20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400" b="1" u="none" strike="noStrike" dirty="0">
                          <a:solidFill>
                            <a:srgbClr val="FFFFFF"/>
                          </a:solidFill>
                          <a:effectLst/>
                        </a:rPr>
                        <a:t>Number Remaining to Target</a:t>
                      </a:r>
                      <a:endParaRPr lang="en-US" sz="20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400" b="1" u="none" strike="noStrike" dirty="0">
                          <a:solidFill>
                            <a:srgbClr val="FFFFFF"/>
                          </a:solidFill>
                          <a:effectLst/>
                        </a:rPr>
                        <a:t>Percentage of Total Target Achieved</a:t>
                      </a:r>
                      <a:endParaRPr lang="en-US" sz="2000" b="0" i="0" u="none" strike="noStrike" dirty="0">
                        <a:effectLst/>
                        <a:latin typeface="Arial" panose="020B0604020202020204" pitchFamily="34" charset="0"/>
                      </a:endParaRPr>
                    </a:p>
                  </a:txBody>
                  <a:tcPr marL="81673" marR="81673" marT="11344" marB="0" anchor="ctr"/>
                </a:tc>
                <a:tc>
                  <a:txBody>
                    <a:bodyPr/>
                    <a:lstStyle/>
                    <a:p>
                      <a:pPr marL="0" marR="0" algn="ctr" fontAlgn="t">
                        <a:spcBef>
                          <a:spcPts val="300"/>
                        </a:spcBef>
                        <a:spcAft>
                          <a:spcPts val="300"/>
                        </a:spcAft>
                      </a:pPr>
                      <a:r>
                        <a:rPr lang="en-US" sz="1400" b="1" u="none" strike="noStrike" dirty="0">
                          <a:solidFill>
                            <a:srgbClr val="FFFFFF"/>
                          </a:solidFill>
                          <a:effectLst/>
                        </a:rPr>
                        <a:t>Percentage Achieving Outcomes at Participant Lifecycle Stages </a:t>
                      </a:r>
                      <a:endParaRPr lang="en-US" sz="2000" b="0" i="0" u="none" strike="noStrike" dirty="0">
                        <a:effectLst/>
                        <a:latin typeface="Arial" panose="020B0604020202020204" pitchFamily="34" charset="0"/>
                      </a:endParaRPr>
                    </a:p>
                  </a:txBody>
                  <a:tcPr marL="81673" marR="81673" marT="11344" marB="0"/>
                </a:tc>
                <a:extLst>
                  <a:ext uri="{0D108BD9-81ED-4DB2-BD59-A6C34878D82A}">
                    <a16:rowId xmlns:a16="http://schemas.microsoft.com/office/drawing/2014/main" val="4099162207"/>
                  </a:ext>
                </a:extLst>
              </a:tr>
              <a:tr h="245386">
                <a:tc>
                  <a:txBody>
                    <a:bodyPr/>
                    <a:lstStyle/>
                    <a:p>
                      <a:pPr marL="0" marR="0" algn="l" fontAlgn="ctr">
                        <a:spcBef>
                          <a:spcPts val="300"/>
                        </a:spcBef>
                        <a:spcAft>
                          <a:spcPts val="300"/>
                        </a:spcAft>
                      </a:pPr>
                      <a:r>
                        <a:rPr lang="en-US" sz="1500" b="0" u="none" strike="noStrike" dirty="0">
                          <a:solidFill>
                            <a:srgbClr val="1C252D"/>
                          </a:solidFill>
                          <a:effectLst/>
                        </a:rPr>
                        <a:t>Participants </a:t>
                      </a:r>
                      <a:r>
                        <a:rPr lang="en-US" sz="1500" b="1" u="none" strike="noStrike" dirty="0">
                          <a:solidFill>
                            <a:srgbClr val="1C252D"/>
                          </a:solidFill>
                          <a:effectLst/>
                        </a:rPr>
                        <a:t>served</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a:solidFill>
                            <a:srgbClr val="1C252D"/>
                          </a:solidFill>
                          <a:effectLst/>
                        </a:rPr>
                        <a:t>137</a:t>
                      </a:r>
                      <a:endParaRPr lang="en-US" sz="15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a:solidFill>
                            <a:srgbClr val="1C252D"/>
                          </a:solidFill>
                          <a:effectLst/>
                        </a:rPr>
                        <a:t>440</a:t>
                      </a:r>
                      <a:endParaRPr lang="en-US" sz="15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a:solidFill>
                            <a:srgbClr val="1C252D"/>
                          </a:solidFill>
                          <a:effectLst/>
                        </a:rPr>
                        <a:t>303</a:t>
                      </a:r>
                      <a:endParaRPr lang="en-US" sz="1500" b="0" i="0" u="none" strike="noStrike">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31%</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500" b="0" u="none" strike="noStrike" dirty="0">
                          <a:solidFill>
                            <a:srgbClr val="000000"/>
                          </a:solidFill>
                          <a:effectLst/>
                        </a:rPr>
                        <a:t>N/A</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986141564"/>
                  </a:ext>
                </a:extLst>
              </a:tr>
              <a:tr h="479172">
                <a:tc>
                  <a:txBody>
                    <a:bodyPr/>
                    <a:lstStyle/>
                    <a:p>
                      <a:pPr marL="0" marR="0" algn="l" fontAlgn="ctr">
                        <a:spcBef>
                          <a:spcPts val="300"/>
                        </a:spcBef>
                        <a:spcAft>
                          <a:spcPts val="300"/>
                        </a:spcAft>
                      </a:pPr>
                      <a:r>
                        <a:rPr lang="en-US" sz="1500" b="0" u="none" strike="noStrike" dirty="0">
                          <a:solidFill>
                            <a:srgbClr val="1C252D"/>
                          </a:solidFill>
                          <a:effectLst/>
                        </a:rPr>
                        <a:t>Participants </a:t>
                      </a:r>
                      <a:r>
                        <a:rPr lang="en-US" sz="1500" b="1" u="none" strike="noStrike" dirty="0">
                          <a:solidFill>
                            <a:srgbClr val="1C252D"/>
                          </a:solidFill>
                          <a:effectLst/>
                        </a:rPr>
                        <a:t>enrolled</a:t>
                      </a:r>
                      <a:r>
                        <a:rPr lang="en-US" sz="1500" b="0" u="none" strike="noStrike" dirty="0">
                          <a:solidFill>
                            <a:srgbClr val="1C252D"/>
                          </a:solidFill>
                          <a:effectLst/>
                        </a:rPr>
                        <a:t> in education/training activities</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137</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440</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303</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31%</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500" b="0" u="none" strike="noStrike" dirty="0">
                          <a:solidFill>
                            <a:srgbClr val="000000"/>
                          </a:solidFill>
                          <a:effectLst/>
                        </a:rPr>
                        <a:t>Percent of those served who enrolled: 100%</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922921641"/>
                  </a:ext>
                </a:extLst>
              </a:tr>
              <a:tr h="479172">
                <a:tc>
                  <a:txBody>
                    <a:bodyPr/>
                    <a:lstStyle/>
                    <a:p>
                      <a:pPr marL="0" marR="0" algn="l" fontAlgn="ctr">
                        <a:spcBef>
                          <a:spcPts val="300"/>
                        </a:spcBef>
                        <a:spcAft>
                          <a:spcPts val="300"/>
                        </a:spcAft>
                      </a:pPr>
                      <a:r>
                        <a:rPr lang="en-US" sz="1500" b="0" u="none" strike="noStrike" dirty="0">
                          <a:solidFill>
                            <a:srgbClr val="1C252D"/>
                          </a:solidFill>
                          <a:effectLst/>
                        </a:rPr>
                        <a:t>Participants who </a:t>
                      </a:r>
                      <a:r>
                        <a:rPr lang="en-US" sz="1500" b="1" u="none" strike="noStrike" dirty="0">
                          <a:solidFill>
                            <a:srgbClr val="1C252D"/>
                          </a:solidFill>
                          <a:effectLst/>
                        </a:rPr>
                        <a:t>completed</a:t>
                      </a:r>
                      <a:r>
                        <a:rPr lang="en-US" sz="1500" b="0" u="none" strike="noStrike" dirty="0">
                          <a:solidFill>
                            <a:srgbClr val="1C252D"/>
                          </a:solidFill>
                          <a:effectLst/>
                        </a:rPr>
                        <a:t> education/training activities</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68</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341</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273</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20%</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500" b="0" u="none" strike="noStrike" dirty="0">
                          <a:solidFill>
                            <a:srgbClr val="000000"/>
                          </a:solidFill>
                          <a:effectLst/>
                        </a:rPr>
                        <a:t>Percent of enrollees who completed training: 50%</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525518503"/>
                  </a:ext>
                </a:extLst>
              </a:tr>
              <a:tr h="712957">
                <a:tc>
                  <a:txBody>
                    <a:bodyPr/>
                    <a:lstStyle/>
                    <a:p>
                      <a:pPr marL="0" marR="0" algn="l" fontAlgn="ctr">
                        <a:spcBef>
                          <a:spcPts val="300"/>
                        </a:spcBef>
                        <a:spcAft>
                          <a:spcPts val="300"/>
                        </a:spcAft>
                      </a:pPr>
                      <a:r>
                        <a:rPr lang="en-US" sz="1500" b="0" u="none" strike="noStrike" dirty="0">
                          <a:solidFill>
                            <a:srgbClr val="1C252D"/>
                          </a:solidFill>
                          <a:effectLst/>
                        </a:rPr>
                        <a:t>Participants who </a:t>
                      </a:r>
                      <a:r>
                        <a:rPr lang="en-US" sz="1500" b="1" u="none" strike="noStrike" dirty="0">
                          <a:solidFill>
                            <a:srgbClr val="1C252D"/>
                          </a:solidFill>
                          <a:effectLst/>
                        </a:rPr>
                        <a:t>completed</a:t>
                      </a:r>
                      <a:r>
                        <a:rPr lang="en-US" sz="1500" b="0" u="none" strike="noStrike" dirty="0">
                          <a:solidFill>
                            <a:srgbClr val="1C252D"/>
                          </a:solidFill>
                          <a:effectLst/>
                        </a:rPr>
                        <a:t> education/training activities </a:t>
                      </a:r>
                      <a:r>
                        <a:rPr lang="en-US" sz="1500" b="1" u="none" strike="noStrike" dirty="0">
                          <a:solidFill>
                            <a:srgbClr val="1C252D"/>
                          </a:solidFill>
                          <a:effectLst/>
                        </a:rPr>
                        <a:t>AND</a:t>
                      </a:r>
                      <a:r>
                        <a:rPr lang="en-US" sz="1500" b="0" u="none" strike="noStrike" dirty="0">
                          <a:solidFill>
                            <a:srgbClr val="1C252D"/>
                          </a:solidFill>
                          <a:effectLst/>
                        </a:rPr>
                        <a:t> received a </a:t>
                      </a:r>
                      <a:r>
                        <a:rPr lang="en-US" sz="1500" b="1" u="none" strike="noStrike" dirty="0">
                          <a:solidFill>
                            <a:srgbClr val="1C252D"/>
                          </a:solidFill>
                          <a:effectLst/>
                        </a:rPr>
                        <a:t>credential</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50</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341</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391</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rPr>
                        <a:t>15%</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l" fontAlgn="ctr">
                        <a:spcBef>
                          <a:spcPts val="300"/>
                        </a:spcBef>
                        <a:spcAft>
                          <a:spcPts val="300"/>
                        </a:spcAft>
                      </a:pPr>
                      <a:r>
                        <a:rPr lang="en-US" sz="1500" b="0" u="none" strike="noStrike" dirty="0">
                          <a:solidFill>
                            <a:srgbClr val="000000"/>
                          </a:solidFill>
                          <a:effectLst/>
                        </a:rPr>
                        <a:t>Percent of completers who received credential: 74%</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338444153"/>
                  </a:ext>
                </a:extLst>
              </a:tr>
              <a:tr h="946742">
                <a:tc>
                  <a:txBody>
                    <a:bodyPr/>
                    <a:lstStyle/>
                    <a:p>
                      <a:pPr marL="0" marR="0" algn="l" fontAlgn="ctr">
                        <a:spcBef>
                          <a:spcPts val="300"/>
                        </a:spcBef>
                        <a:spcAft>
                          <a:spcPts val="300"/>
                        </a:spcAft>
                      </a:pPr>
                      <a:r>
                        <a:rPr lang="en-US" sz="1500" b="0" u="none" strike="noStrike" dirty="0">
                          <a:solidFill>
                            <a:srgbClr val="1C252D"/>
                          </a:solidFill>
                          <a:effectLst/>
                        </a:rPr>
                        <a:t>Participants who </a:t>
                      </a:r>
                      <a:r>
                        <a:rPr lang="en-US" sz="1500" b="1" u="none" strike="noStrike" dirty="0">
                          <a:solidFill>
                            <a:srgbClr val="1C252D"/>
                          </a:solidFill>
                          <a:effectLst/>
                        </a:rPr>
                        <a:t>completed</a:t>
                      </a:r>
                      <a:r>
                        <a:rPr lang="en-US" sz="1500" b="0" u="none" strike="noStrike" dirty="0">
                          <a:solidFill>
                            <a:srgbClr val="1C252D"/>
                          </a:solidFill>
                          <a:effectLst/>
                        </a:rPr>
                        <a:t> education/training activities and either </a:t>
                      </a:r>
                      <a:r>
                        <a:rPr lang="en-US" sz="1500" b="1" u="none" strike="noStrike" dirty="0">
                          <a:solidFill>
                            <a:srgbClr val="1C252D"/>
                          </a:solidFill>
                          <a:effectLst/>
                        </a:rPr>
                        <a:t>entered</a:t>
                      </a:r>
                      <a:r>
                        <a:rPr lang="en-US" sz="1500" b="0" u="none" strike="noStrike" dirty="0">
                          <a:solidFill>
                            <a:srgbClr val="1C252D"/>
                          </a:solidFill>
                          <a:effectLst/>
                        </a:rPr>
                        <a:t> employment or </a:t>
                      </a:r>
                      <a:r>
                        <a:rPr lang="en-US" sz="1500" b="1" u="none" strike="noStrike" dirty="0">
                          <a:solidFill>
                            <a:srgbClr val="1C252D"/>
                          </a:solidFill>
                          <a:effectLst/>
                        </a:rPr>
                        <a:t>advanced</a:t>
                      </a:r>
                      <a:r>
                        <a:rPr lang="en-US" sz="1500" b="0" u="none" strike="noStrike" dirty="0">
                          <a:solidFill>
                            <a:srgbClr val="1C252D"/>
                          </a:solidFill>
                          <a:effectLst/>
                        </a:rPr>
                        <a:t> into a new position </a:t>
                      </a:r>
                      <a:endParaRPr lang="en-US" sz="1500" b="0" i="0" u="none" strike="noStrike" dirty="0">
                        <a:effectLst/>
                        <a:latin typeface="Arial" panose="020B0604020202020204" pitchFamily="34" charset="0"/>
                      </a:endParaRPr>
                    </a:p>
                  </a:txBody>
                  <a:tcPr marL="81673" marR="81673" marT="11344" marB="0" anchor="ctr"/>
                </a:tc>
                <a:tc>
                  <a:txBody>
                    <a:bodyPr/>
                    <a:lstStyle/>
                    <a:p>
                      <a:pPr marL="0" marR="0" algn="ctr" fontAlgn="ctr">
                        <a:spcBef>
                          <a:spcPts val="300"/>
                        </a:spcBef>
                        <a:spcAft>
                          <a:spcPts val="300"/>
                        </a:spcAft>
                      </a:pPr>
                      <a:r>
                        <a:rPr lang="en-US" sz="1500" b="0" i="0" u="none" strike="noStrike" dirty="0">
                          <a:solidFill>
                            <a:srgbClr val="1C252D"/>
                          </a:solidFill>
                          <a:effectLst/>
                          <a:latin typeface="+mn-lt"/>
                        </a:rPr>
                        <a:t>42</a:t>
                      </a:r>
                      <a:endParaRPr lang="en-US" sz="1500" b="0" i="0" u="none" strike="noStrike" dirty="0">
                        <a:effectLst/>
                        <a:latin typeface="+mn-lt"/>
                      </a:endParaRPr>
                    </a:p>
                  </a:txBody>
                  <a:tcPr marL="81673" marR="81673" marT="11344" marB="0" anchor="ctr"/>
                </a:tc>
                <a:tc>
                  <a:txBody>
                    <a:bodyPr/>
                    <a:lstStyle/>
                    <a:p>
                      <a:pPr marL="0" marR="0" algn="ctr" fontAlgn="ctr">
                        <a:spcBef>
                          <a:spcPts val="300"/>
                        </a:spcBef>
                        <a:spcAft>
                          <a:spcPts val="300"/>
                        </a:spcAft>
                      </a:pPr>
                      <a:r>
                        <a:rPr lang="en-US" sz="1500" b="0" i="0" u="none" strike="noStrike" dirty="0">
                          <a:solidFill>
                            <a:srgbClr val="1C252D"/>
                          </a:solidFill>
                          <a:effectLst/>
                          <a:latin typeface="+mn-lt"/>
                        </a:rPr>
                        <a:t>300</a:t>
                      </a:r>
                      <a:endParaRPr lang="en-US" sz="1500" b="0" i="0" u="none" strike="noStrike" dirty="0">
                        <a:effectLst/>
                        <a:latin typeface="+mn-lt"/>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latin typeface="+mn-lt"/>
                        </a:rPr>
                        <a:t>258</a:t>
                      </a:r>
                      <a:endParaRPr lang="en-US" sz="1500" b="0" i="0" u="none" strike="noStrike" dirty="0">
                        <a:effectLst/>
                        <a:latin typeface="+mn-lt"/>
                      </a:endParaRPr>
                    </a:p>
                  </a:txBody>
                  <a:tcPr marL="81673" marR="81673" marT="11344" marB="0" anchor="ctr"/>
                </a:tc>
                <a:tc>
                  <a:txBody>
                    <a:bodyPr/>
                    <a:lstStyle/>
                    <a:p>
                      <a:pPr marL="0" marR="0" algn="ctr" fontAlgn="ctr">
                        <a:spcBef>
                          <a:spcPts val="300"/>
                        </a:spcBef>
                        <a:spcAft>
                          <a:spcPts val="300"/>
                        </a:spcAft>
                      </a:pPr>
                      <a:r>
                        <a:rPr lang="en-US" sz="1500" b="0" u="none" strike="noStrike" dirty="0">
                          <a:solidFill>
                            <a:srgbClr val="1C252D"/>
                          </a:solidFill>
                          <a:effectLst/>
                          <a:latin typeface="+mn-lt"/>
                        </a:rPr>
                        <a:t>14%</a:t>
                      </a:r>
                      <a:endParaRPr lang="en-US" sz="1500" b="0" i="0" u="none" strike="noStrike" dirty="0">
                        <a:effectLst/>
                        <a:latin typeface="+mn-lt"/>
                      </a:endParaRPr>
                    </a:p>
                  </a:txBody>
                  <a:tcPr marL="81673" marR="81673" marT="11344" marB="0" anchor="ctr"/>
                </a:tc>
                <a:tc>
                  <a:txBody>
                    <a:bodyPr/>
                    <a:lstStyle/>
                    <a:p>
                      <a:pPr marL="0" marR="0" algn="l" fontAlgn="ctr">
                        <a:spcBef>
                          <a:spcPts val="300"/>
                        </a:spcBef>
                        <a:spcAft>
                          <a:spcPts val="300"/>
                        </a:spcAft>
                      </a:pPr>
                      <a:r>
                        <a:rPr lang="en-US" sz="1500" b="0" u="none" strike="noStrike" dirty="0">
                          <a:solidFill>
                            <a:srgbClr val="000000"/>
                          </a:solidFill>
                          <a:effectLst/>
                        </a:rPr>
                        <a:t>Percent of completers who entered employment or advanced to a new position:  62%</a:t>
                      </a:r>
                      <a:endParaRPr lang="en-US" sz="1500" b="0" i="0" u="none" strike="noStrike" dirty="0">
                        <a:effectLst/>
                        <a:latin typeface="Arial" panose="020B0604020202020204" pitchFamily="34" charset="0"/>
                      </a:endParaRPr>
                    </a:p>
                  </a:txBody>
                  <a:tcPr marL="81673" marR="81673" marT="11344" marB="0" anchor="ctr"/>
                </a:tc>
                <a:extLst>
                  <a:ext uri="{0D108BD9-81ED-4DB2-BD59-A6C34878D82A}">
                    <a16:rowId xmlns:a16="http://schemas.microsoft.com/office/drawing/2014/main" val="3216202280"/>
                  </a:ext>
                </a:extLst>
              </a:tr>
              <a:tr h="548640">
                <a:tc>
                  <a:txBody>
                    <a:bodyPr/>
                    <a:lstStyle/>
                    <a:p>
                      <a:pPr marL="0" marR="0" algn="l" fontAlgn="ctr">
                        <a:spcBef>
                          <a:spcPts val="300"/>
                        </a:spcBef>
                        <a:spcAft>
                          <a:spcPts val="300"/>
                        </a:spcAft>
                      </a:pPr>
                      <a:r>
                        <a:rPr lang="en-US" sz="1500" b="0" u="none" strike="noStrike" kern="1200" dirty="0">
                          <a:solidFill>
                            <a:srgbClr val="1C252D"/>
                          </a:solidFill>
                          <a:effectLst/>
                        </a:rPr>
                        <a:t>Experienced nursing professionals who were </a:t>
                      </a:r>
                      <a:r>
                        <a:rPr lang="en-US" sz="1500" b="1" u="none" strike="noStrike" kern="1200" dirty="0">
                          <a:solidFill>
                            <a:srgbClr val="1C252D"/>
                          </a:solidFill>
                          <a:effectLst/>
                        </a:rPr>
                        <a:t>placed</a:t>
                      </a:r>
                      <a:r>
                        <a:rPr lang="en-US" sz="1500" b="0" u="none" strike="noStrike" kern="1200" dirty="0">
                          <a:solidFill>
                            <a:srgbClr val="1C252D"/>
                          </a:solidFill>
                          <a:effectLst/>
                        </a:rPr>
                        <a:t> into a </a:t>
                      </a:r>
                      <a:r>
                        <a:rPr lang="en-US" sz="1500" b="1" u="none" strike="noStrike" kern="1200" dirty="0">
                          <a:solidFill>
                            <a:srgbClr val="1C252D"/>
                          </a:solidFill>
                          <a:effectLst/>
                        </a:rPr>
                        <a:t>preceptor role</a:t>
                      </a:r>
                      <a:endParaRPr lang="en-US" sz="1500" b="1" i="0" u="none" strike="noStrike" kern="1200" dirty="0">
                        <a:solidFill>
                          <a:srgbClr val="1C252D"/>
                        </a:solidFill>
                        <a:effectLst/>
                        <a:latin typeface="Calibri" panose="020F0502020204030204" pitchFamily="34" charset="0"/>
                        <a:ea typeface="Calibri" panose="020F0502020204030204" pitchFamily="34" charset="0"/>
                        <a:cs typeface="Segoe UI" panose="020B0502040204020203"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effectLst/>
                        </a:rPr>
                        <a:t>5</a:t>
                      </a:r>
                      <a:endPar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effectLst/>
                        </a:rPr>
                        <a:t>15</a:t>
                      </a:r>
                      <a:endPar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effectLst/>
                        </a:rPr>
                        <a:t>10</a:t>
                      </a:r>
                      <a:endPar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81673" marR="81673" marT="11344" marB="0" anchor="ctr"/>
                </a:tc>
                <a:tc>
                  <a:txBody>
                    <a:bodyPr/>
                    <a:lstStyle/>
                    <a:p>
                      <a:pPr marL="0" marR="0" algn="ctr" fontAlgn="ctr">
                        <a:spcBef>
                          <a:spcPts val="300"/>
                        </a:spcBef>
                        <a:spcAft>
                          <a:spcPts val="300"/>
                        </a:spcAft>
                      </a:pPr>
                      <a:r>
                        <a:rPr lang="en-US" sz="1500" b="0" u="none" strike="noStrike" dirty="0">
                          <a:effectLst/>
                        </a:rPr>
                        <a:t>33%</a:t>
                      </a:r>
                      <a:endPar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81673" marR="81673" marT="11344" marB="0" anchor="ctr"/>
                </a:tc>
                <a:tc>
                  <a:txBody>
                    <a:bodyPr/>
                    <a:lstStyle/>
                    <a:p>
                      <a:pPr marL="0" marR="0" algn="l" fontAlgn="ctr">
                        <a:spcBef>
                          <a:spcPts val="300"/>
                        </a:spcBef>
                        <a:spcAft>
                          <a:spcPts val="300"/>
                        </a:spcAft>
                      </a:pPr>
                      <a:r>
                        <a:rPr lang="en-US" sz="1500" b="0" u="none" strike="noStrike" dirty="0">
                          <a:effectLst/>
                        </a:rPr>
                        <a:t>N/A</a:t>
                      </a:r>
                      <a:endParaRPr lang="en-US" sz="1500" b="0" i="0" u="none" strike="noStrike" dirty="0">
                        <a:effectLst/>
                        <a:latin typeface="Calibri" panose="020F0502020204030204" pitchFamily="34" charset="0"/>
                        <a:ea typeface="Calibri" panose="020F0502020204030204" pitchFamily="34" charset="0"/>
                        <a:cs typeface="Calibri" panose="020F0502020204030204" pitchFamily="34" charset="0"/>
                      </a:endParaRPr>
                    </a:p>
                  </a:txBody>
                  <a:tcPr marL="81673" marR="81673" marT="11344" marB="0" anchor="ctr"/>
                </a:tc>
                <a:extLst>
                  <a:ext uri="{0D108BD9-81ED-4DB2-BD59-A6C34878D82A}">
                    <a16:rowId xmlns:a16="http://schemas.microsoft.com/office/drawing/2014/main" val="1531905987"/>
                  </a:ext>
                </a:extLst>
              </a:tr>
            </a:tbl>
          </a:graphicData>
        </a:graphic>
      </p:graphicFrame>
      <p:sp>
        <p:nvSpPr>
          <p:cNvPr id="13" name="TextBox 12">
            <a:extLst>
              <a:ext uri="{FF2B5EF4-FFF2-40B4-BE49-F238E27FC236}">
                <a16:creationId xmlns:a16="http://schemas.microsoft.com/office/drawing/2014/main" id="{A0AFA0BF-BAEC-1D61-245C-0CB1DE26BDD0}"/>
              </a:ext>
            </a:extLst>
          </p:cNvPr>
          <p:cNvSpPr txBox="1"/>
          <p:nvPr/>
        </p:nvSpPr>
        <p:spPr>
          <a:xfrm>
            <a:off x="883724" y="1830915"/>
            <a:ext cx="10933598" cy="523220"/>
          </a:xfrm>
          <a:prstGeom prst="rect">
            <a:avLst/>
          </a:prstGeom>
          <a:noFill/>
        </p:spPr>
        <p:txBody>
          <a:bodyPr wrap="square">
            <a:spAutoFit/>
          </a:bodyPr>
          <a:lstStyle/>
          <a:p>
            <a:pPr marL="0" marR="0">
              <a:spcBef>
                <a:spcPts val="0"/>
              </a:spcBef>
              <a:spcAft>
                <a:spcPts val="0"/>
              </a:spcAft>
            </a:pPr>
            <a:r>
              <a:rPr lang="en-US" sz="1400" dirty="0">
                <a:solidFill>
                  <a:srgbClr val="1C252D"/>
                </a:solidFill>
                <a:effectLst/>
                <a:ea typeface="Calibri" panose="020F0502020204030204" pitchFamily="34" charset="0"/>
                <a:cs typeface="Times New Roman" panose="02020603050405020304" pitchFamily="18" charset="0"/>
              </a:rPr>
              <a:t>Grantee: [Grantee Name]</a:t>
            </a:r>
          </a:p>
          <a:p>
            <a:pPr marL="0" marR="0">
              <a:spcBef>
                <a:spcPts val="0"/>
              </a:spcBef>
              <a:spcAft>
                <a:spcPts val="0"/>
              </a:spcAft>
            </a:pPr>
            <a:r>
              <a:rPr lang="en-US" sz="1400" dirty="0">
                <a:solidFill>
                  <a:srgbClr val="1C252D"/>
                </a:solidFill>
                <a:effectLst/>
                <a:ea typeface="Calibri" panose="020F0502020204030204" pitchFamily="34" charset="0"/>
                <a:cs typeface="Times New Roman" panose="02020603050405020304" pitchFamily="18" charset="0"/>
              </a:rPr>
              <a:t>Quarter Ending: [xx/xx/</a:t>
            </a:r>
            <a:r>
              <a:rPr lang="en-US" sz="1400" dirty="0" err="1">
                <a:solidFill>
                  <a:srgbClr val="1C252D"/>
                </a:solidFill>
                <a:effectLst/>
                <a:ea typeface="Calibri" panose="020F0502020204030204" pitchFamily="34" charset="0"/>
                <a:cs typeface="Times New Roman" panose="02020603050405020304" pitchFamily="18" charset="0"/>
              </a:rPr>
              <a:t>xxxx</a:t>
            </a:r>
            <a:r>
              <a:rPr lang="en-US" sz="1400" dirty="0">
                <a:solidFill>
                  <a:srgbClr val="1C252D"/>
                </a:solidFill>
                <a:effectLst/>
                <a:ea typeface="Calibri" panose="020F0502020204030204" pitchFamily="34" charset="0"/>
                <a:cs typeface="Times New Roman" panose="02020603050405020304" pitchFamily="18" charset="0"/>
              </a:rPr>
              <a:t>]												Percent of Grant Elapsed: </a:t>
            </a:r>
            <a:r>
              <a:rPr lang="en-US" sz="1400" b="1" dirty="0">
                <a:solidFill>
                  <a:srgbClr val="1C252D"/>
                </a:solidFill>
                <a:effectLst/>
                <a:ea typeface="Calibri" panose="020F0502020204030204" pitchFamily="34" charset="0"/>
                <a:cs typeface="Times New Roman" panose="02020603050405020304" pitchFamily="18" charset="0"/>
              </a:rPr>
              <a:t>15%</a:t>
            </a:r>
            <a:endParaRPr lang="en-US" sz="1400" dirty="0">
              <a:solidFill>
                <a:srgbClr val="1C252D"/>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29744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6710-1225-1957-D365-22763E8F45F0}"/>
              </a:ext>
            </a:extLst>
          </p:cNvPr>
          <p:cNvSpPr>
            <a:spLocks noGrp="1"/>
          </p:cNvSpPr>
          <p:nvPr>
            <p:ph type="title"/>
          </p:nvPr>
        </p:nvSpPr>
        <p:spPr/>
        <p:txBody>
          <a:bodyPr/>
          <a:lstStyle/>
          <a:p>
            <a:r>
              <a:rPr lang="en-US"/>
              <a:t>employment outcomes – are they different?</a:t>
            </a:r>
            <a:endParaRPr lang="en-US" dirty="0"/>
          </a:p>
        </p:txBody>
      </p:sp>
      <p:sp>
        <p:nvSpPr>
          <p:cNvPr id="3" name="Text Placeholder 2">
            <a:extLst>
              <a:ext uri="{FF2B5EF4-FFF2-40B4-BE49-F238E27FC236}">
                <a16:creationId xmlns:a16="http://schemas.microsoft.com/office/drawing/2014/main" id="{A4652029-FE96-7AF9-C86E-8FC544908007}"/>
              </a:ext>
            </a:extLst>
          </p:cNvPr>
          <p:cNvSpPr>
            <a:spLocks noGrp="1"/>
          </p:cNvSpPr>
          <p:nvPr>
            <p:ph type="body" idx="1"/>
          </p:nvPr>
        </p:nvSpPr>
        <p:spPr>
          <a:xfrm>
            <a:off x="774923" y="1995093"/>
            <a:ext cx="5199369" cy="576262"/>
          </a:xfrm>
        </p:spPr>
        <p:txBody>
          <a:bodyPr/>
          <a:lstStyle/>
          <a:p>
            <a:r>
              <a:rPr lang="en-US" b="1" dirty="0"/>
              <a:t>Performance Outcomes in SOW</a:t>
            </a:r>
          </a:p>
        </p:txBody>
      </p:sp>
      <p:sp>
        <p:nvSpPr>
          <p:cNvPr id="4" name="Content Placeholder 3">
            <a:extLst>
              <a:ext uri="{FF2B5EF4-FFF2-40B4-BE49-F238E27FC236}">
                <a16:creationId xmlns:a16="http://schemas.microsoft.com/office/drawing/2014/main" id="{97C8CAFD-AF23-99AB-8B33-C5188095F100}"/>
              </a:ext>
            </a:extLst>
          </p:cNvPr>
          <p:cNvSpPr>
            <a:spLocks noGrp="1"/>
          </p:cNvSpPr>
          <p:nvPr>
            <p:ph sz="half" idx="2"/>
          </p:nvPr>
        </p:nvSpPr>
        <p:spPr/>
        <p:txBody>
          <a:bodyPr>
            <a:normAutofit fontScale="92500"/>
          </a:bodyPr>
          <a:lstStyle/>
          <a:p>
            <a:r>
              <a:rPr lang="en-US" dirty="0"/>
              <a:t>Total number of unemployed and underemployed participants who completed education/job training program activities and entered unsubsidized employment </a:t>
            </a:r>
          </a:p>
          <a:p>
            <a:r>
              <a:rPr lang="en-US" dirty="0"/>
              <a:t>Total number of incumbent worker participants who completed education/job training program activities and advanced into a new position </a:t>
            </a:r>
          </a:p>
          <a:p>
            <a:endParaRPr lang="en-US" sz="2800" dirty="0"/>
          </a:p>
        </p:txBody>
      </p:sp>
      <p:sp>
        <p:nvSpPr>
          <p:cNvPr id="5" name="Text Placeholder 4">
            <a:extLst>
              <a:ext uri="{FF2B5EF4-FFF2-40B4-BE49-F238E27FC236}">
                <a16:creationId xmlns:a16="http://schemas.microsoft.com/office/drawing/2014/main" id="{23558CDE-012C-ECC9-4A4A-FAF52C38F036}"/>
              </a:ext>
            </a:extLst>
          </p:cNvPr>
          <p:cNvSpPr>
            <a:spLocks noGrp="1"/>
          </p:cNvSpPr>
          <p:nvPr>
            <p:ph type="body" sz="quarter" idx="3"/>
          </p:nvPr>
        </p:nvSpPr>
        <p:spPr>
          <a:xfrm>
            <a:off x="6519047" y="1984741"/>
            <a:ext cx="5210215" cy="576262"/>
          </a:xfrm>
        </p:spPr>
        <p:txBody>
          <a:bodyPr/>
          <a:lstStyle/>
          <a:p>
            <a:r>
              <a:rPr lang="en-US" b="1" dirty="0"/>
              <a:t>Scorecard</a:t>
            </a:r>
          </a:p>
        </p:txBody>
      </p:sp>
      <p:sp>
        <p:nvSpPr>
          <p:cNvPr id="6" name="Content Placeholder 5">
            <a:extLst>
              <a:ext uri="{FF2B5EF4-FFF2-40B4-BE49-F238E27FC236}">
                <a16:creationId xmlns:a16="http://schemas.microsoft.com/office/drawing/2014/main" id="{B8D78704-898E-8356-F53B-EF9A774A0CD7}"/>
              </a:ext>
            </a:extLst>
          </p:cNvPr>
          <p:cNvSpPr>
            <a:spLocks noGrp="1"/>
          </p:cNvSpPr>
          <p:nvPr>
            <p:ph sz="quarter" idx="4"/>
          </p:nvPr>
        </p:nvSpPr>
        <p:spPr>
          <a:xfrm>
            <a:off x="6441114" y="2668313"/>
            <a:ext cx="5210216" cy="3477385"/>
          </a:xfrm>
        </p:spPr>
        <p:txBody>
          <a:bodyPr>
            <a:normAutofit fontScale="92500"/>
          </a:bodyPr>
          <a:lstStyle/>
          <a:p>
            <a:r>
              <a:rPr lang="en-US" dirty="0"/>
              <a:t>Participants who completed education/training activities and entered employment </a:t>
            </a:r>
            <a:r>
              <a:rPr lang="en-US" b="1" u="sng" dirty="0"/>
              <a:t>or</a:t>
            </a:r>
            <a:r>
              <a:rPr lang="en-US" dirty="0"/>
              <a:t> advanced into a new position </a:t>
            </a:r>
          </a:p>
          <a:p>
            <a:endParaRPr lang="en-US" sz="2800" dirty="0"/>
          </a:p>
        </p:txBody>
      </p:sp>
      <p:sp>
        <p:nvSpPr>
          <p:cNvPr id="8" name="Slide Number Placeholder 7">
            <a:extLst>
              <a:ext uri="{FF2B5EF4-FFF2-40B4-BE49-F238E27FC236}">
                <a16:creationId xmlns:a16="http://schemas.microsoft.com/office/drawing/2014/main" id="{835695B4-139D-8F30-887D-432EF1E84737}"/>
              </a:ext>
            </a:extLst>
          </p:cNvPr>
          <p:cNvSpPr>
            <a:spLocks noGrp="1"/>
          </p:cNvSpPr>
          <p:nvPr>
            <p:ph type="sldNum" sz="quarter" idx="12"/>
          </p:nvPr>
        </p:nvSpPr>
        <p:spPr/>
        <p:txBody>
          <a:bodyPr/>
          <a:lstStyle/>
          <a:p>
            <a:fld id="{DE8DE8A0-70C5-4585-9A3C-B3A9E7B8F8E9}" type="slidenum">
              <a:rPr lang="en-US" smtClean="0"/>
              <a:t>45</a:t>
            </a:fld>
            <a:endParaRPr lang="en-US"/>
          </a:p>
        </p:txBody>
      </p:sp>
      <p:sp>
        <p:nvSpPr>
          <p:cNvPr id="9" name="Arrow: Right 8">
            <a:extLst>
              <a:ext uri="{FF2B5EF4-FFF2-40B4-BE49-F238E27FC236}">
                <a16:creationId xmlns:a16="http://schemas.microsoft.com/office/drawing/2014/main" id="{205D7A21-1F83-048D-6C61-EDF0AE88F0E8}"/>
              </a:ext>
              <a:ext uri="{C183D7F6-B498-43B3-948B-1728B52AA6E4}">
                <adec:decorative xmlns:adec="http://schemas.microsoft.com/office/drawing/2017/decorative" val="1"/>
              </a:ext>
            </a:extLst>
          </p:cNvPr>
          <p:cNvSpPr/>
          <p:nvPr/>
        </p:nvSpPr>
        <p:spPr>
          <a:xfrm>
            <a:off x="5308505" y="2174262"/>
            <a:ext cx="1039091" cy="426028"/>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6769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Use the scorecard to evaluate your program</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pPr marL="514350" indent="-514350">
              <a:buFont typeface="+mj-lt"/>
              <a:buAutoNum type="arabicPeriod"/>
            </a:pPr>
            <a:r>
              <a:rPr lang="en-US" dirty="0"/>
              <a:t>Understand &amp; validate data</a:t>
            </a:r>
          </a:p>
          <a:p>
            <a:pPr marL="514350" indent="-514350">
              <a:buFont typeface="+mj-lt"/>
              <a:buAutoNum type="arabicPeriod"/>
            </a:pPr>
            <a:r>
              <a:rPr lang="en-US" dirty="0">
                <a:solidFill>
                  <a:srgbClr val="17406D"/>
                </a:solidFill>
              </a:rPr>
              <a:t>Identify gaps in meeting goals</a:t>
            </a:r>
          </a:p>
          <a:p>
            <a:pPr marL="514350" indent="-514350">
              <a:buFont typeface="+mj-lt"/>
              <a:buAutoNum type="arabicPeriod"/>
            </a:pPr>
            <a:r>
              <a:rPr lang="en-US" dirty="0"/>
              <a:t>Break grant targets into quarterly targets</a:t>
            </a:r>
          </a:p>
          <a:p>
            <a:pPr marL="514350" indent="-514350">
              <a:buFont typeface="+mj-lt"/>
              <a:buAutoNum type="arabicPeriod"/>
            </a:pPr>
            <a:r>
              <a:rPr lang="en-US" dirty="0"/>
              <a:t>Develop an action plan to achieve results</a:t>
            </a:r>
          </a:p>
          <a:p>
            <a:pPr marL="514350" indent="-514350">
              <a:buFont typeface="+mj-lt"/>
              <a:buAutoNum type="arabicPeriod"/>
            </a:pPr>
            <a:r>
              <a:rPr lang="en-US" dirty="0"/>
              <a:t>Discuss grant amendments with your FPO</a:t>
            </a:r>
          </a:p>
          <a:p>
            <a:pPr marL="514350" indent="-514350">
              <a:buFont typeface="+mj-lt"/>
              <a:buAutoNum type="arabicPeriod"/>
            </a:pPr>
            <a:r>
              <a:rPr lang="en-US" dirty="0">
                <a:solidFill>
                  <a:srgbClr val="17406D"/>
                </a:solidFill>
              </a:rPr>
              <a:t>Establish ongoing reviews for continuous improvement</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46</a:t>
            </a:fld>
            <a:endParaRPr lang="en-US"/>
          </a:p>
        </p:txBody>
      </p:sp>
    </p:spTree>
    <p:extLst>
      <p:ext uri="{BB962C8B-B14F-4D97-AF65-F5344CB8AC3E}">
        <p14:creationId xmlns:p14="http://schemas.microsoft.com/office/powerpoint/2010/main" val="34559889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1. Understand and validate your data</a:t>
            </a:r>
          </a:p>
        </p:txBody>
      </p:sp>
      <p:sp>
        <p:nvSpPr>
          <p:cNvPr id="4" name="Text Placeholder 3">
            <a:extLst>
              <a:ext uri="{FF2B5EF4-FFF2-40B4-BE49-F238E27FC236}">
                <a16:creationId xmlns:a16="http://schemas.microsoft.com/office/drawing/2014/main" id="{17FDA86F-5C75-6177-AF49-F9DBB27DDCBA}"/>
              </a:ext>
            </a:extLst>
          </p:cNvPr>
          <p:cNvSpPr>
            <a:spLocks noGrp="1"/>
          </p:cNvSpPr>
          <p:nvPr>
            <p:ph type="body" idx="1"/>
          </p:nvPr>
        </p:nvSpPr>
        <p:spPr>
          <a:xfrm>
            <a:off x="2330493" y="1655833"/>
            <a:ext cx="7082588" cy="612608"/>
          </a:xfrm>
        </p:spPr>
        <p:txBody>
          <a:bodyPr/>
          <a:lstStyle/>
          <a:p>
            <a:r>
              <a:rPr lang="en-US" sz="2000" b="1" dirty="0">
                <a:solidFill>
                  <a:srgbClr val="1C252D"/>
                </a:solidFill>
                <a:effectLst/>
                <a:latin typeface="+mj-lt"/>
                <a:ea typeface="Calibri" panose="020F0502020204030204" pitchFamily="34" charset="0"/>
                <a:cs typeface="Times New Roman" panose="02020603050405020304" pitchFamily="18" charset="0"/>
              </a:rPr>
              <a:t>Crosswalk of Performance Outcome Measures for Track 2</a:t>
            </a:r>
            <a:endParaRPr lang="en-US" sz="4000" b="1" dirty="0">
              <a:solidFill>
                <a:srgbClr val="1C252D"/>
              </a:solidFill>
              <a:effectLst/>
              <a:latin typeface="+mj-lt"/>
              <a:ea typeface="Calibri" panose="020F0502020204030204" pitchFamily="34" charset="0"/>
              <a:cs typeface="Times New Roman" panose="02020603050405020304" pitchFamily="18" charset="0"/>
            </a:endParaRPr>
          </a:p>
        </p:txBody>
      </p:sp>
      <p:graphicFrame>
        <p:nvGraphicFramePr>
          <p:cNvPr id="15" name="Content Placeholder 14">
            <a:extLst>
              <a:ext uri="{FF2B5EF4-FFF2-40B4-BE49-F238E27FC236}">
                <a16:creationId xmlns:a16="http://schemas.microsoft.com/office/drawing/2014/main" id="{8BFB05C6-A729-0D91-352F-B65E1548BE53}"/>
              </a:ext>
            </a:extLst>
          </p:cNvPr>
          <p:cNvGraphicFramePr>
            <a:graphicFrameLocks noGrp="1"/>
          </p:cNvGraphicFramePr>
          <p:nvPr>
            <p:ph sz="half" idx="2"/>
            <p:extLst>
              <p:ext uri="{D42A27DB-BD31-4B8C-83A1-F6EECF244321}">
                <p14:modId xmlns:p14="http://schemas.microsoft.com/office/powerpoint/2010/main" val="2514989768"/>
              </p:ext>
            </p:extLst>
          </p:nvPr>
        </p:nvGraphicFramePr>
        <p:xfrm>
          <a:off x="1208509" y="2233937"/>
          <a:ext cx="9192126" cy="3391746"/>
        </p:xfrm>
        <a:graphic>
          <a:graphicData uri="http://schemas.openxmlformats.org/drawingml/2006/table">
            <a:tbl>
              <a:tblPr firstRow="1" firstCol="1" bandRow="1">
                <a:tableStyleId>{5C22544A-7EE6-4342-B048-85BDC9FD1C3A}</a:tableStyleId>
              </a:tblPr>
              <a:tblGrid>
                <a:gridCol w="2221801">
                  <a:extLst>
                    <a:ext uri="{9D8B030D-6E8A-4147-A177-3AD203B41FA5}">
                      <a16:colId xmlns:a16="http://schemas.microsoft.com/office/drawing/2014/main" val="1489619408"/>
                    </a:ext>
                  </a:extLst>
                </a:gridCol>
                <a:gridCol w="2248035">
                  <a:extLst>
                    <a:ext uri="{9D8B030D-6E8A-4147-A177-3AD203B41FA5}">
                      <a16:colId xmlns:a16="http://schemas.microsoft.com/office/drawing/2014/main" val="3940286832"/>
                    </a:ext>
                  </a:extLst>
                </a:gridCol>
                <a:gridCol w="2234560">
                  <a:extLst>
                    <a:ext uri="{9D8B030D-6E8A-4147-A177-3AD203B41FA5}">
                      <a16:colId xmlns:a16="http://schemas.microsoft.com/office/drawing/2014/main" val="2400373249"/>
                    </a:ext>
                  </a:extLst>
                </a:gridCol>
                <a:gridCol w="2487730">
                  <a:extLst>
                    <a:ext uri="{9D8B030D-6E8A-4147-A177-3AD203B41FA5}">
                      <a16:colId xmlns:a16="http://schemas.microsoft.com/office/drawing/2014/main" val="188253314"/>
                    </a:ext>
                  </a:extLst>
                </a:gridCol>
              </a:tblGrid>
              <a:tr h="1031255">
                <a:tc>
                  <a:txBody>
                    <a:bodyPr/>
                    <a:lstStyle/>
                    <a:p>
                      <a:pPr marL="0" marR="0" algn="ctr">
                        <a:spcBef>
                          <a:spcPts val="300"/>
                        </a:spcBef>
                        <a:spcAft>
                          <a:spcPts val="300"/>
                        </a:spcAft>
                      </a:pPr>
                      <a:r>
                        <a:rPr lang="en-US" sz="1600" dirty="0">
                          <a:effectLst/>
                        </a:rPr>
                        <a:t>Official 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Scorecard 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QPR Outcomes Used for Reviewing Target Progress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Data Elements Required for QPR Outcomes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extLst>
                  <a:ext uri="{0D108BD9-81ED-4DB2-BD59-A6C34878D82A}">
                    <a16:rowId xmlns:a16="http://schemas.microsoft.com/office/drawing/2014/main" val="158106164"/>
                  </a:ext>
                </a:extLst>
              </a:tr>
              <a:tr h="1064832">
                <a:tc>
                  <a:txBody>
                    <a:bodyPr/>
                    <a:lstStyle/>
                    <a:p>
                      <a:pPr marL="0" marR="0">
                        <a:spcBef>
                          <a:spcPts val="300"/>
                        </a:spcBef>
                        <a:spcAft>
                          <a:spcPts val="300"/>
                        </a:spcAft>
                      </a:pPr>
                      <a:r>
                        <a:rPr lang="en-US" sz="1600" dirty="0">
                          <a:effectLst/>
                        </a:rPr>
                        <a:t>1. Total number of participants served</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Participants served</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A2. Total Participants Served	</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900 Date of Program Entry</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3497075720"/>
                  </a:ext>
                </a:extLst>
              </a:tr>
              <a:tr h="1295659">
                <a:tc>
                  <a:txBody>
                    <a:bodyPr/>
                    <a:lstStyle/>
                    <a:p>
                      <a:pPr marL="0" marR="0">
                        <a:spcBef>
                          <a:spcPts val="300"/>
                        </a:spcBef>
                        <a:spcAft>
                          <a:spcPts val="300"/>
                        </a:spcAft>
                      </a:pPr>
                      <a:r>
                        <a:rPr lang="en-US" sz="1600" dirty="0">
                          <a:effectLst/>
                        </a:rPr>
                        <a:t>2. Total number of participants who began receiving education/job 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Participants enrolled in education/training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E6a. Began Receiving Education/Job Training Program Activities</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1302 Date Entered Training #1</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541576617"/>
                  </a:ext>
                </a:extLst>
              </a:tr>
            </a:tbl>
          </a:graphicData>
        </a:graphic>
      </p:graphicFrame>
      <p:graphicFrame>
        <p:nvGraphicFramePr>
          <p:cNvPr id="10" name="Content Placeholder 9" descr="Scorecard to QPR to PIRL">
            <a:extLst>
              <a:ext uri="{FF2B5EF4-FFF2-40B4-BE49-F238E27FC236}">
                <a16:creationId xmlns:a16="http://schemas.microsoft.com/office/drawing/2014/main" id="{090A73E4-8121-D23A-8584-C84EA1624B37}"/>
              </a:ext>
            </a:extLst>
          </p:cNvPr>
          <p:cNvGraphicFramePr>
            <a:graphicFrameLocks noGrp="1"/>
          </p:cNvGraphicFramePr>
          <p:nvPr>
            <p:ph sz="quarter" idx="4"/>
            <p:extLst>
              <p:ext uri="{D42A27DB-BD31-4B8C-83A1-F6EECF244321}">
                <p14:modId xmlns:p14="http://schemas.microsoft.com/office/powerpoint/2010/main" val="2690155542"/>
              </p:ext>
            </p:extLst>
          </p:nvPr>
        </p:nvGraphicFramePr>
        <p:xfrm>
          <a:off x="3948280" y="4407042"/>
          <a:ext cx="5981784" cy="3526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47</a:t>
            </a:fld>
            <a:endParaRPr lang="en-US"/>
          </a:p>
        </p:txBody>
      </p:sp>
    </p:spTree>
    <p:extLst>
      <p:ext uri="{BB962C8B-B14F-4D97-AF65-F5344CB8AC3E}">
        <p14:creationId xmlns:p14="http://schemas.microsoft.com/office/powerpoint/2010/main" val="2415226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F2A8E-FC46-42F7-63A9-621C26C50485}"/>
              </a:ext>
            </a:extLst>
          </p:cNvPr>
          <p:cNvSpPr>
            <a:spLocks noGrp="1"/>
          </p:cNvSpPr>
          <p:nvPr>
            <p:ph type="title"/>
          </p:nvPr>
        </p:nvSpPr>
        <p:spPr/>
        <p:txBody>
          <a:bodyPr/>
          <a:lstStyle/>
          <a:p>
            <a:r>
              <a:rPr lang="en-US" dirty="0"/>
              <a:t>2. Identify gaps in meeting goals</a:t>
            </a:r>
          </a:p>
        </p:txBody>
      </p:sp>
      <p:sp>
        <p:nvSpPr>
          <p:cNvPr id="9" name="TextBox 8">
            <a:extLst>
              <a:ext uri="{FF2B5EF4-FFF2-40B4-BE49-F238E27FC236}">
                <a16:creationId xmlns:a16="http://schemas.microsoft.com/office/drawing/2014/main" id="{385CC288-1264-B609-5D25-A4E2E56CBD91}"/>
              </a:ext>
            </a:extLst>
          </p:cNvPr>
          <p:cNvSpPr txBox="1"/>
          <p:nvPr/>
        </p:nvSpPr>
        <p:spPr>
          <a:xfrm>
            <a:off x="8474213" y="1818660"/>
            <a:ext cx="3510455" cy="492122"/>
          </a:xfrm>
          <a:prstGeom prst="rect">
            <a:avLst/>
          </a:prstGeom>
          <a:noFill/>
        </p:spPr>
        <p:txBody>
          <a:bodyPr wrap="square">
            <a:spAutoFit/>
          </a:bodyPr>
          <a:lstStyle/>
          <a:p>
            <a:pPr marL="0" marR="0">
              <a:lnSpc>
                <a:spcPct val="115000"/>
              </a:lnSpc>
              <a:spcBef>
                <a:spcPts val="1200"/>
              </a:spcBef>
              <a:spcAft>
                <a:spcPts val="600"/>
              </a:spcAft>
            </a:pPr>
            <a:r>
              <a:rPr lang="en-US" sz="14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rPr>
              <a:t>Percent of Grant Elapsed: </a:t>
            </a:r>
            <a:r>
              <a:rPr lang="en-US" sz="2400" b="1" dirty="0">
                <a:solidFill>
                  <a:srgbClr val="1C252D"/>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62</a:t>
            </a:r>
            <a:r>
              <a:rPr lang="en-US" sz="2400" b="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Placeholder 7">
            <a:extLst>
              <a:ext uri="{FF2B5EF4-FFF2-40B4-BE49-F238E27FC236}">
                <a16:creationId xmlns:a16="http://schemas.microsoft.com/office/drawing/2014/main" id="{D34ED692-C3D5-A4E6-84E6-3B1B8452A3C5}"/>
              </a:ext>
            </a:extLst>
          </p:cNvPr>
          <p:cNvGraphicFramePr>
            <a:graphicFrameLocks noGrp="1"/>
          </p:cNvGraphicFramePr>
          <p:nvPr>
            <p:ph type="tbl" sz="quarter" idx="13"/>
            <p:extLst>
              <p:ext uri="{D42A27DB-BD31-4B8C-83A1-F6EECF244321}">
                <p14:modId xmlns:p14="http://schemas.microsoft.com/office/powerpoint/2010/main" val="1301439385"/>
              </p:ext>
            </p:extLst>
          </p:nvPr>
        </p:nvGraphicFramePr>
        <p:xfrm>
          <a:off x="532732" y="2263919"/>
          <a:ext cx="10991850" cy="2424685"/>
        </p:xfrm>
        <a:graphic>
          <a:graphicData uri="http://schemas.openxmlformats.org/drawingml/2006/table">
            <a:tbl>
              <a:tblPr firstRow="1" bandRow="1">
                <a:tableStyleId>{5C22544A-7EE6-4342-B048-85BDC9FD1C3A}</a:tableStyleId>
              </a:tblPr>
              <a:tblGrid>
                <a:gridCol w="1831975">
                  <a:extLst>
                    <a:ext uri="{9D8B030D-6E8A-4147-A177-3AD203B41FA5}">
                      <a16:colId xmlns:a16="http://schemas.microsoft.com/office/drawing/2014/main" val="666924479"/>
                    </a:ext>
                  </a:extLst>
                </a:gridCol>
                <a:gridCol w="1831975">
                  <a:extLst>
                    <a:ext uri="{9D8B030D-6E8A-4147-A177-3AD203B41FA5}">
                      <a16:colId xmlns:a16="http://schemas.microsoft.com/office/drawing/2014/main" val="2704492500"/>
                    </a:ext>
                  </a:extLst>
                </a:gridCol>
                <a:gridCol w="1831975">
                  <a:extLst>
                    <a:ext uri="{9D8B030D-6E8A-4147-A177-3AD203B41FA5}">
                      <a16:colId xmlns:a16="http://schemas.microsoft.com/office/drawing/2014/main" val="2548018071"/>
                    </a:ext>
                  </a:extLst>
                </a:gridCol>
                <a:gridCol w="1831975">
                  <a:extLst>
                    <a:ext uri="{9D8B030D-6E8A-4147-A177-3AD203B41FA5}">
                      <a16:colId xmlns:a16="http://schemas.microsoft.com/office/drawing/2014/main" val="2910955022"/>
                    </a:ext>
                  </a:extLst>
                </a:gridCol>
                <a:gridCol w="1831975">
                  <a:extLst>
                    <a:ext uri="{9D8B030D-6E8A-4147-A177-3AD203B41FA5}">
                      <a16:colId xmlns:a16="http://schemas.microsoft.com/office/drawing/2014/main" val="2516816799"/>
                    </a:ext>
                  </a:extLst>
                </a:gridCol>
                <a:gridCol w="1831975">
                  <a:extLst>
                    <a:ext uri="{9D8B030D-6E8A-4147-A177-3AD203B41FA5}">
                      <a16:colId xmlns:a16="http://schemas.microsoft.com/office/drawing/2014/main" val="1713324070"/>
                    </a:ext>
                  </a:extLst>
                </a:gridCol>
              </a:tblGrid>
              <a:tr h="370840">
                <a:tc>
                  <a:txBody>
                    <a:bodyPr/>
                    <a:lstStyle/>
                    <a:p>
                      <a:pPr marL="0" marR="0" algn="ctr">
                        <a:lnSpc>
                          <a:spcPct val="115000"/>
                        </a:lnSpc>
                        <a:spcBef>
                          <a:spcPts val="600"/>
                        </a:spcBef>
                        <a:spcAft>
                          <a:spcPts val="600"/>
                        </a:spcAft>
                      </a:pPr>
                      <a:r>
                        <a:rPr lang="en-US" sz="1600" dirty="0">
                          <a:effectLst/>
                        </a:rPr>
                        <a:t>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Actual</a:t>
                      </a:r>
                      <a:br>
                        <a:rPr lang="en-US" sz="1600" dirty="0">
                          <a:effectLst/>
                        </a:rPr>
                      </a:br>
                      <a:r>
                        <a:rPr lang="en-US" sz="1600" dirty="0">
                          <a:effectLst/>
                        </a:rPr>
                        <a:t>6.30.26</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Total Target</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Number Remaining to Target</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600" dirty="0">
                          <a:effectLst/>
                        </a:rPr>
                        <a:t>Percentage of Total Target Achieved</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tc>
                  <a:txBody>
                    <a:bodyPr/>
                    <a:lstStyle/>
                    <a:p>
                      <a:pPr marL="0" marR="0" algn="ctr">
                        <a:lnSpc>
                          <a:spcPct val="115000"/>
                        </a:lnSpc>
                        <a:spcBef>
                          <a:spcPts val="600"/>
                        </a:spcBef>
                        <a:spcAft>
                          <a:spcPts val="600"/>
                        </a:spcAft>
                      </a:pPr>
                      <a:r>
                        <a:rPr lang="en-US" sz="1400" dirty="0">
                          <a:effectLst/>
                        </a:rPr>
                        <a:t>Percentage Achieving Outcomes at Participant Lifecycle Stages</a:t>
                      </a:r>
                      <a:endParaRPr lang="en-US" sz="14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b"/>
                </a:tc>
                <a:extLst>
                  <a:ext uri="{0D108BD9-81ED-4DB2-BD59-A6C34878D82A}">
                    <a16:rowId xmlns:a16="http://schemas.microsoft.com/office/drawing/2014/main" val="3274914346"/>
                  </a:ext>
                </a:extLst>
              </a:tr>
              <a:tr h="370840">
                <a:tc>
                  <a:txBody>
                    <a:bodyPr/>
                    <a:lstStyle/>
                    <a:p>
                      <a:pPr marL="0" marR="0">
                        <a:lnSpc>
                          <a:spcPct val="115000"/>
                        </a:lnSpc>
                        <a:spcBef>
                          <a:spcPts val="600"/>
                        </a:spcBef>
                        <a:spcAft>
                          <a:spcPts val="600"/>
                        </a:spcAft>
                      </a:pPr>
                      <a:r>
                        <a:rPr lang="en-US" sz="1600" dirty="0">
                          <a:effectLst/>
                        </a:rPr>
                        <a:t>Participants who completed education/training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150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1600" dirty="0">
                          <a:effectLst/>
                        </a:rPr>
                        <a:t>100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lnSpc>
                          <a:spcPct val="115000"/>
                        </a:lnSpc>
                        <a:spcBef>
                          <a:spcPts val="600"/>
                        </a:spcBef>
                        <a:spcAft>
                          <a:spcPts val="600"/>
                        </a:spcAft>
                      </a:pPr>
                      <a:r>
                        <a:rPr lang="en-US" sz="2800" b="1" dirty="0">
                          <a:effectLst/>
                          <a:highlight>
                            <a:srgbClr val="FFFF00"/>
                          </a:highlight>
                        </a:rPr>
                        <a:t>33</a:t>
                      </a:r>
                      <a:r>
                        <a:rPr lang="en-US" sz="2400" b="1" dirty="0">
                          <a:effectLst/>
                        </a:rPr>
                        <a:t>%</a:t>
                      </a:r>
                      <a:endParaRPr lang="en-US" sz="2400" b="1"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nSpc>
                          <a:spcPct val="115000"/>
                        </a:lnSpc>
                        <a:spcBef>
                          <a:spcPts val="600"/>
                        </a:spcBef>
                        <a:spcAft>
                          <a:spcPts val="600"/>
                        </a:spcAft>
                      </a:pPr>
                      <a:r>
                        <a:rPr lang="en-US" sz="1600" dirty="0">
                          <a:effectLst/>
                        </a:rPr>
                        <a:t>Percent of enrollees who completed training: 50%</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extLst>
                  <a:ext uri="{0D108BD9-81ED-4DB2-BD59-A6C34878D82A}">
                    <a16:rowId xmlns:a16="http://schemas.microsoft.com/office/drawing/2014/main" val="626288937"/>
                  </a:ext>
                </a:extLst>
              </a:tr>
            </a:tbl>
          </a:graphicData>
        </a:graphic>
      </p:graphicFrame>
      <p:sp>
        <p:nvSpPr>
          <p:cNvPr id="7" name="Text Placeholder 6">
            <a:extLst>
              <a:ext uri="{FF2B5EF4-FFF2-40B4-BE49-F238E27FC236}">
                <a16:creationId xmlns:a16="http://schemas.microsoft.com/office/drawing/2014/main" id="{BAB2870A-9265-5E4B-161C-8E30FDA7A0DD}"/>
              </a:ext>
            </a:extLst>
          </p:cNvPr>
          <p:cNvSpPr>
            <a:spLocks noGrp="1"/>
          </p:cNvSpPr>
          <p:nvPr>
            <p:ph type="body" sz="quarter" idx="15"/>
          </p:nvPr>
        </p:nvSpPr>
        <p:spPr>
          <a:xfrm>
            <a:off x="774923" y="4801433"/>
            <a:ext cx="11004550" cy="881563"/>
          </a:xfrm>
        </p:spPr>
        <p:txBody>
          <a:bodyPr>
            <a:normAutofit/>
          </a:bodyPr>
          <a:lstStyle/>
          <a:p>
            <a:r>
              <a:rPr lang="en-US" sz="2400" dirty="0"/>
              <a:t>Compare Percent of Grant Elapsed to Percentage of Total Target Achieved</a:t>
            </a:r>
          </a:p>
        </p:txBody>
      </p:sp>
      <p:sp>
        <p:nvSpPr>
          <p:cNvPr id="6" name="Text Placeholder 5">
            <a:extLst>
              <a:ext uri="{FF2B5EF4-FFF2-40B4-BE49-F238E27FC236}">
                <a16:creationId xmlns:a16="http://schemas.microsoft.com/office/drawing/2014/main" id="{0661D920-7D17-3DF4-E717-742BE7457F80}"/>
              </a:ext>
            </a:extLst>
          </p:cNvPr>
          <p:cNvSpPr>
            <a:spLocks noGrp="1"/>
          </p:cNvSpPr>
          <p:nvPr>
            <p:ph type="body" sz="quarter" idx="14"/>
          </p:nvPr>
        </p:nvSpPr>
        <p:spPr>
          <a:xfrm>
            <a:off x="606425" y="5373958"/>
            <a:ext cx="10979150" cy="881563"/>
          </a:xfrm>
        </p:spPr>
        <p:txBody>
          <a:bodyPr numCol="2">
            <a:normAutofit fontScale="92500" lnSpcReduction="10000"/>
          </a:bodyPr>
          <a:lstStyle/>
          <a:p>
            <a:pPr lvl="1"/>
            <a:r>
              <a:rPr lang="en-US" dirty="0"/>
              <a:t>Is there an issue?</a:t>
            </a:r>
          </a:p>
          <a:p>
            <a:pPr marL="324000" lvl="1" indent="0">
              <a:buNone/>
            </a:pPr>
            <a:endParaRPr lang="en-US" dirty="0"/>
          </a:p>
          <a:p>
            <a:pPr lvl="1"/>
            <a:r>
              <a:rPr lang="en-US" dirty="0"/>
              <a:t>What considerations might apply?</a:t>
            </a:r>
          </a:p>
          <a:p>
            <a:endParaRPr lang="en-US" dirty="0"/>
          </a:p>
        </p:txBody>
      </p:sp>
      <p:sp>
        <p:nvSpPr>
          <p:cNvPr id="4" name="Slide Number Placeholder 3">
            <a:extLst>
              <a:ext uri="{FF2B5EF4-FFF2-40B4-BE49-F238E27FC236}">
                <a16:creationId xmlns:a16="http://schemas.microsoft.com/office/drawing/2014/main" id="{30DE17A2-DAA3-70EC-7E28-B2FF1E8C423D}"/>
              </a:ext>
            </a:extLst>
          </p:cNvPr>
          <p:cNvSpPr>
            <a:spLocks noGrp="1"/>
          </p:cNvSpPr>
          <p:nvPr>
            <p:ph type="sldNum" sz="quarter" idx="12"/>
          </p:nvPr>
        </p:nvSpPr>
        <p:spPr/>
        <p:txBody>
          <a:bodyPr/>
          <a:lstStyle/>
          <a:p>
            <a:fld id="{DE8DE8A0-70C5-4585-9A3C-B3A9E7B8F8E9}" type="slidenum">
              <a:rPr lang="en-US" smtClean="0"/>
              <a:t>48</a:t>
            </a:fld>
            <a:endParaRPr lang="en-US"/>
          </a:p>
        </p:txBody>
      </p:sp>
    </p:spTree>
    <p:extLst>
      <p:ext uri="{BB962C8B-B14F-4D97-AF65-F5344CB8AC3E}">
        <p14:creationId xmlns:p14="http://schemas.microsoft.com/office/powerpoint/2010/main" val="2117100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EA89-052D-29BC-B8D4-EA431FF4A686}"/>
              </a:ext>
            </a:extLst>
          </p:cNvPr>
          <p:cNvSpPr>
            <a:spLocks noGrp="1"/>
          </p:cNvSpPr>
          <p:nvPr>
            <p:ph type="title"/>
          </p:nvPr>
        </p:nvSpPr>
        <p:spPr/>
        <p:txBody>
          <a:bodyPr/>
          <a:lstStyle/>
          <a:p>
            <a:r>
              <a:rPr lang="en-US" dirty="0"/>
              <a:t>3. Break grant targets into quarterly targets</a:t>
            </a:r>
          </a:p>
        </p:txBody>
      </p:sp>
      <p:sp>
        <p:nvSpPr>
          <p:cNvPr id="5" name="Text Placeholder 4">
            <a:extLst>
              <a:ext uri="{FF2B5EF4-FFF2-40B4-BE49-F238E27FC236}">
                <a16:creationId xmlns:a16="http://schemas.microsoft.com/office/drawing/2014/main" id="{4EB9498B-72E6-A675-B485-B86D0AFA2E98}"/>
              </a:ext>
            </a:extLst>
          </p:cNvPr>
          <p:cNvSpPr>
            <a:spLocks noGrp="1"/>
          </p:cNvSpPr>
          <p:nvPr>
            <p:ph type="body" sz="quarter" idx="14"/>
          </p:nvPr>
        </p:nvSpPr>
        <p:spPr>
          <a:xfrm>
            <a:off x="774923" y="1982120"/>
            <a:ext cx="10979150" cy="1594601"/>
          </a:xfrm>
        </p:spPr>
        <p:txBody>
          <a:bodyPr numCol="2">
            <a:normAutofit/>
          </a:bodyPr>
          <a:lstStyle/>
          <a:p>
            <a:r>
              <a:rPr lang="en-US" sz="2600" dirty="0"/>
              <a:t>Develop short-term goals</a:t>
            </a:r>
          </a:p>
          <a:p>
            <a:pPr lvl="1"/>
            <a:r>
              <a:rPr lang="en-US" dirty="0"/>
              <a:t>Determine participants needed</a:t>
            </a:r>
          </a:p>
          <a:p>
            <a:pPr marL="324000" lvl="1" indent="0">
              <a:buNone/>
            </a:pPr>
            <a:endParaRPr lang="en-US" dirty="0"/>
          </a:p>
          <a:p>
            <a:pPr lvl="1"/>
            <a:endParaRPr lang="en-US" dirty="0"/>
          </a:p>
          <a:p>
            <a:pPr lvl="1"/>
            <a:r>
              <a:rPr lang="en-US" dirty="0"/>
              <a:t>Divide by the quarters left</a:t>
            </a:r>
          </a:p>
          <a:p>
            <a:pPr marL="324000" lvl="1" indent="0">
              <a:buNone/>
            </a:pPr>
            <a:endParaRPr lang="en-US" dirty="0"/>
          </a:p>
        </p:txBody>
      </p:sp>
      <p:sp>
        <p:nvSpPr>
          <p:cNvPr id="8" name="Content Placeholder 2">
            <a:extLst>
              <a:ext uri="{FF2B5EF4-FFF2-40B4-BE49-F238E27FC236}">
                <a16:creationId xmlns:a16="http://schemas.microsoft.com/office/drawing/2014/main" id="{6BB47079-CC5D-5BC1-B5A1-59AD20D9592E}"/>
              </a:ext>
            </a:extLst>
          </p:cNvPr>
          <p:cNvSpPr txBox="1">
            <a:spLocks/>
          </p:cNvSpPr>
          <p:nvPr/>
        </p:nvSpPr>
        <p:spPr>
          <a:xfrm>
            <a:off x="774923" y="3094217"/>
            <a:ext cx="10171601" cy="2378705"/>
          </a:xfrm>
          <a:prstGeom prst="rect">
            <a:avLst/>
          </a:prstGeom>
        </p:spPr>
        <p:txBody>
          <a:bodyPr>
            <a:normAutofit fontScale="9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dirty="0"/>
              <a:t>Consider timing of training for quarterly goals</a:t>
            </a:r>
          </a:p>
          <a:p>
            <a:pPr lvl="1"/>
            <a:r>
              <a:rPr lang="en-US" sz="2600" dirty="0"/>
              <a:t>Set targets based on training start and end dates</a:t>
            </a:r>
          </a:p>
          <a:p>
            <a:r>
              <a:rPr lang="en-US" dirty="0"/>
              <a:t>REMINDER: No new participants after the 4</a:t>
            </a:r>
            <a:r>
              <a:rPr lang="en-US" baseline="30000" dirty="0"/>
              <a:t>th</a:t>
            </a:r>
            <a:r>
              <a:rPr lang="en-US" dirty="0"/>
              <a:t> year</a:t>
            </a:r>
          </a:p>
          <a:p>
            <a:pPr lvl="1"/>
            <a:r>
              <a:rPr lang="en-US" sz="2600" dirty="0"/>
              <a:t>Final 12 months is to complete training </a:t>
            </a:r>
          </a:p>
          <a:p>
            <a:pPr lvl="1"/>
            <a:r>
              <a:rPr lang="en-US" sz="2600" dirty="0"/>
              <a:t>Enrollment goal must be met in the 16</a:t>
            </a:r>
            <a:r>
              <a:rPr lang="en-US" sz="2600" baseline="30000" dirty="0"/>
              <a:t>th</a:t>
            </a:r>
            <a:r>
              <a:rPr lang="en-US" sz="2600" dirty="0"/>
              <a:t> quarter</a:t>
            </a:r>
          </a:p>
          <a:p>
            <a:pPr marL="324000" lvl="1" indent="0">
              <a:buFont typeface="Arial" panose="020B0604020202020204" pitchFamily="34" charset="0"/>
              <a:buNone/>
            </a:pPr>
            <a:endParaRPr lang="en-US" dirty="0"/>
          </a:p>
        </p:txBody>
      </p:sp>
      <p:sp>
        <p:nvSpPr>
          <p:cNvPr id="6" name="Slide Number Placeholder 5">
            <a:extLst>
              <a:ext uri="{FF2B5EF4-FFF2-40B4-BE49-F238E27FC236}">
                <a16:creationId xmlns:a16="http://schemas.microsoft.com/office/drawing/2014/main" id="{87717553-0D6F-C826-B532-EEE59FA314F6}"/>
              </a:ext>
            </a:extLst>
          </p:cNvPr>
          <p:cNvSpPr>
            <a:spLocks noGrp="1"/>
          </p:cNvSpPr>
          <p:nvPr>
            <p:ph type="sldNum" sz="quarter" idx="12"/>
          </p:nvPr>
        </p:nvSpPr>
        <p:spPr/>
        <p:txBody>
          <a:bodyPr/>
          <a:lstStyle/>
          <a:p>
            <a:fld id="{DE8DE8A0-70C5-4585-9A3C-B3A9E7B8F8E9}" type="slidenum">
              <a:rPr lang="en-US" smtClean="0"/>
              <a:t>49</a:t>
            </a:fld>
            <a:endParaRPr lang="en-US"/>
          </a:p>
        </p:txBody>
      </p:sp>
    </p:spTree>
    <p:extLst>
      <p:ext uri="{BB962C8B-B14F-4D97-AF65-F5344CB8AC3E}">
        <p14:creationId xmlns:p14="http://schemas.microsoft.com/office/powerpoint/2010/main" val="4092253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4. Develop an action plan to achieve results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50</a:t>
            </a:fld>
            <a:endParaRPr lang="en-US"/>
          </a:p>
        </p:txBody>
      </p:sp>
      <p:sp>
        <p:nvSpPr>
          <p:cNvPr id="3" name="Content Placeholder 2">
            <a:extLst>
              <a:ext uri="{FF2B5EF4-FFF2-40B4-BE49-F238E27FC236}">
                <a16:creationId xmlns:a16="http://schemas.microsoft.com/office/drawing/2014/main" id="{7DC27261-3BB9-2D6A-2F7D-462C257FB89E}"/>
              </a:ext>
            </a:extLst>
          </p:cNvPr>
          <p:cNvSpPr>
            <a:spLocks noGrp="1"/>
          </p:cNvSpPr>
          <p:nvPr>
            <p:ph idx="1"/>
          </p:nvPr>
        </p:nvSpPr>
        <p:spPr/>
        <p:txBody>
          <a:bodyPr/>
          <a:lstStyle/>
          <a:p>
            <a:r>
              <a:rPr lang="en-US" dirty="0"/>
              <a:t>Use the PSL Tool as a guide</a:t>
            </a:r>
          </a:p>
          <a:p>
            <a:pPr lvl="1"/>
            <a:r>
              <a:rPr lang="en-US" dirty="0"/>
              <a:t>Where are the gap areas?</a:t>
            </a:r>
          </a:p>
          <a:p>
            <a:pPr lvl="1"/>
            <a:r>
              <a:rPr lang="en-US" dirty="0"/>
              <a:t>What changes will impact performance targets?</a:t>
            </a:r>
          </a:p>
          <a:p>
            <a:r>
              <a:rPr lang="en-US" dirty="0"/>
              <a:t>Link participant success to performance outcomes</a:t>
            </a:r>
          </a:p>
          <a:p>
            <a:r>
              <a:rPr lang="en-US" dirty="0"/>
              <a:t>Consider what is working! </a:t>
            </a:r>
          </a:p>
          <a:p>
            <a:pPr lvl="1"/>
            <a:r>
              <a:rPr lang="en-US" dirty="0"/>
              <a:t>Can these be replicated?</a:t>
            </a:r>
          </a:p>
        </p:txBody>
      </p:sp>
    </p:spTree>
    <p:extLst>
      <p:ext uri="{BB962C8B-B14F-4D97-AF65-F5344CB8AC3E}">
        <p14:creationId xmlns:p14="http://schemas.microsoft.com/office/powerpoint/2010/main" val="465507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5. Discuss grant amendments with your </a:t>
            </a:r>
            <a:r>
              <a:rPr lang="en-US" dirty="0" err="1"/>
              <a:t>fpo</a:t>
            </a:r>
            <a:endParaRPr lang="en-US" dirty="0"/>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normAutofit/>
          </a:bodyPr>
          <a:lstStyle/>
          <a:p>
            <a:r>
              <a:rPr lang="en-US" dirty="0">
                <a:solidFill>
                  <a:srgbClr val="17406D"/>
                </a:solidFill>
              </a:rPr>
              <a:t>Did you identify necessary adjustments?</a:t>
            </a:r>
          </a:p>
          <a:p>
            <a:pPr lvl="1"/>
            <a:r>
              <a:rPr lang="en-US" dirty="0"/>
              <a:t>Add a new training program</a:t>
            </a:r>
          </a:p>
          <a:p>
            <a:pPr lvl="1"/>
            <a:r>
              <a:rPr lang="en-US" dirty="0"/>
              <a:t>Budget realignment</a:t>
            </a:r>
          </a:p>
          <a:p>
            <a:pPr lvl="1"/>
            <a:r>
              <a:rPr lang="en-US" dirty="0"/>
              <a:t>Changing performance targets is </a:t>
            </a:r>
            <a:r>
              <a:rPr lang="en-US" u="sng" dirty="0"/>
              <a:t>not</a:t>
            </a:r>
            <a:r>
              <a:rPr lang="en-US" dirty="0"/>
              <a:t> an allowable amendment</a:t>
            </a:r>
          </a:p>
          <a:p>
            <a:r>
              <a:rPr lang="en-US" dirty="0"/>
              <a:t>Discuss options with your FPO</a:t>
            </a:r>
          </a:p>
          <a:p>
            <a:pPr lvl="1"/>
            <a:r>
              <a:rPr lang="en-US" dirty="0"/>
              <a:t>See Section 4 of the ETA Grantee Handbook</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51</a:t>
            </a:fld>
            <a:endParaRPr lang="en-US"/>
          </a:p>
        </p:txBody>
      </p:sp>
    </p:spTree>
    <p:extLst>
      <p:ext uri="{BB962C8B-B14F-4D97-AF65-F5344CB8AC3E}">
        <p14:creationId xmlns:p14="http://schemas.microsoft.com/office/powerpoint/2010/main" val="28664546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normAutofit/>
          </a:bodyPr>
          <a:lstStyle/>
          <a:p>
            <a:r>
              <a:rPr lang="en-US" sz="2600" dirty="0"/>
              <a:t>6. Establish ongoing reviews for continuous improvement </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sz="half" idx="1"/>
          </p:nvPr>
        </p:nvSpPr>
        <p:spPr/>
        <p:txBody>
          <a:bodyPr>
            <a:normAutofit/>
          </a:bodyPr>
          <a:lstStyle/>
          <a:p>
            <a:r>
              <a:rPr lang="en-US" sz="2800" dirty="0">
                <a:solidFill>
                  <a:srgbClr val="17406D"/>
                </a:solidFill>
              </a:rPr>
              <a:t>Monitor progress</a:t>
            </a:r>
          </a:p>
          <a:p>
            <a:r>
              <a:rPr lang="en-US" sz="2800" dirty="0"/>
              <a:t>Make adjustments</a:t>
            </a:r>
          </a:p>
          <a:p>
            <a:r>
              <a:rPr lang="en-US" sz="2800" dirty="0">
                <a:solidFill>
                  <a:srgbClr val="17406D"/>
                </a:solidFill>
              </a:rPr>
              <a:t>Involve your team</a:t>
            </a:r>
          </a:p>
          <a:p>
            <a:pPr lvl="1"/>
            <a:r>
              <a:rPr lang="en-US" sz="2400" dirty="0"/>
              <a:t>Regular meetings</a:t>
            </a:r>
          </a:p>
          <a:p>
            <a:pPr lvl="1"/>
            <a:r>
              <a:rPr lang="en-US" sz="2400" dirty="0"/>
              <a:t>Include partners</a:t>
            </a:r>
          </a:p>
          <a:p>
            <a:r>
              <a:rPr lang="en-US" sz="2800" dirty="0"/>
              <a:t>Increase accountability</a:t>
            </a:r>
          </a:p>
          <a:p>
            <a:r>
              <a:rPr lang="en-US" sz="2800" dirty="0">
                <a:solidFill>
                  <a:srgbClr val="17406D"/>
                </a:solidFill>
              </a:rPr>
              <a:t>Learn and improve</a:t>
            </a:r>
          </a:p>
        </p:txBody>
      </p:sp>
      <p:pic>
        <p:nvPicPr>
          <p:cNvPr id="8" name="Content Placeholder 7" descr="Two colleagues planning on board with sticky notes">
            <a:extLst>
              <a:ext uri="{FF2B5EF4-FFF2-40B4-BE49-F238E27FC236}">
                <a16:creationId xmlns:a16="http://schemas.microsoft.com/office/drawing/2014/main" id="{59240774-A6CB-921A-9434-9949C5A80B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3888" y="2244671"/>
            <a:ext cx="5210175" cy="3475146"/>
          </a:xfr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52</a:t>
            </a:fld>
            <a:endParaRPr lang="en-US"/>
          </a:p>
        </p:txBody>
      </p:sp>
    </p:spTree>
    <p:extLst>
      <p:ext uri="{BB962C8B-B14F-4D97-AF65-F5344CB8AC3E}">
        <p14:creationId xmlns:p14="http://schemas.microsoft.com/office/powerpoint/2010/main" val="2229274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Putting it all together</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Aligning  the scorecard and </a:t>
            </a:r>
            <a:r>
              <a:rPr lang="en-US" dirty="0" err="1"/>
              <a:t>psl</a:t>
            </a:r>
            <a:r>
              <a:rPr lang="en-US" dirty="0"/>
              <a:t> tool for program success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53</a:t>
            </a:fld>
            <a:endParaRPr lang="en-US"/>
          </a:p>
        </p:txBody>
      </p:sp>
    </p:spTree>
    <p:extLst>
      <p:ext uri="{BB962C8B-B14F-4D97-AF65-F5344CB8AC3E}">
        <p14:creationId xmlns:p14="http://schemas.microsoft.com/office/powerpoint/2010/main" val="772540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0466BFE-0AD9-D217-2C20-0B5B11569231}"/>
              </a:ext>
            </a:extLst>
          </p:cNvPr>
          <p:cNvSpPr>
            <a:spLocks noGrp="1"/>
          </p:cNvSpPr>
          <p:nvPr>
            <p:ph type="title"/>
          </p:nvPr>
        </p:nvSpPr>
        <p:spPr/>
        <p:txBody>
          <a:bodyPr/>
          <a:lstStyle/>
          <a:p>
            <a:r>
              <a:rPr lang="en-US" dirty="0"/>
              <a:t>Scorecard vs. PSL Tool outcome analysis: </a:t>
            </a:r>
            <a:br>
              <a:rPr lang="en-US" dirty="0"/>
            </a:br>
            <a:r>
              <a:rPr lang="en-US" dirty="0"/>
              <a:t>what’s the difference? </a:t>
            </a:r>
          </a:p>
        </p:txBody>
      </p:sp>
      <p:sp>
        <p:nvSpPr>
          <p:cNvPr id="6" name="Text Placeholder 5">
            <a:extLst>
              <a:ext uri="{FF2B5EF4-FFF2-40B4-BE49-F238E27FC236}">
                <a16:creationId xmlns:a16="http://schemas.microsoft.com/office/drawing/2014/main" id="{A8D7707C-0A9A-A6A5-31C9-DB8F1994AA09}"/>
              </a:ext>
            </a:extLst>
          </p:cNvPr>
          <p:cNvSpPr>
            <a:spLocks noGrp="1"/>
          </p:cNvSpPr>
          <p:nvPr>
            <p:ph sz="half" idx="1"/>
          </p:nvPr>
        </p:nvSpPr>
        <p:spPr>
          <a:xfrm>
            <a:off x="605387" y="1946300"/>
            <a:ext cx="10981223" cy="1681803"/>
          </a:xfrm>
        </p:spPr>
        <p:txBody>
          <a:bodyPr numCol="2">
            <a:normAutofit fontScale="92500" lnSpcReduction="20000"/>
          </a:bodyPr>
          <a:lstStyle/>
          <a:p>
            <a:r>
              <a:rPr lang="en-US" sz="2800" dirty="0"/>
              <a:t>PSL outcome analysis compares progress on outcomes</a:t>
            </a:r>
          </a:p>
          <a:p>
            <a:pPr lvl="1">
              <a:spcBef>
                <a:spcPts val="0"/>
              </a:spcBef>
              <a:spcAft>
                <a:spcPts val="0"/>
              </a:spcAft>
            </a:pPr>
            <a:r>
              <a:rPr lang="en-US" sz="2400" dirty="0"/>
              <a:t>Shows participant loss points</a:t>
            </a:r>
          </a:p>
          <a:p>
            <a:pPr lvl="1">
              <a:spcBef>
                <a:spcPts val="0"/>
              </a:spcBef>
              <a:spcAft>
                <a:spcPts val="0"/>
              </a:spcAft>
            </a:pPr>
            <a:r>
              <a:rPr lang="en-US" sz="2400" dirty="0"/>
              <a:t>Help explain why progress toward target is not being met</a:t>
            </a:r>
          </a:p>
          <a:p>
            <a:r>
              <a:rPr lang="en-US" sz="2800" dirty="0"/>
              <a:t>Scorecard shows progress toward targets</a:t>
            </a:r>
            <a:endParaRPr lang="en-US" sz="2400" dirty="0"/>
          </a:p>
          <a:p>
            <a:pPr marL="0" indent="0">
              <a:buNone/>
            </a:pPr>
            <a:endParaRPr lang="en-US" sz="2800" dirty="0"/>
          </a:p>
        </p:txBody>
      </p:sp>
      <p:pic>
        <p:nvPicPr>
          <p:cNvPr id="4" name="Content Placeholder 3" descr="chart of 6/30/24 performance outcomes">
            <a:extLst>
              <a:ext uri="{FF2B5EF4-FFF2-40B4-BE49-F238E27FC236}">
                <a16:creationId xmlns:a16="http://schemas.microsoft.com/office/drawing/2014/main" id="{FFBCC7C7-8468-B8CF-B5F5-F9C4500FB8D5}"/>
              </a:ext>
            </a:extLst>
          </p:cNvPr>
          <p:cNvPicPr>
            <a:picLocks noGrp="1" noChangeAspect="1"/>
          </p:cNvPicPr>
          <p:nvPr>
            <p:ph sz="half" idx="2"/>
          </p:nvPr>
        </p:nvPicPr>
        <p:blipFill>
          <a:blip r:embed="rId4"/>
          <a:stretch>
            <a:fillRect/>
          </a:stretch>
        </p:blipFill>
        <p:spPr>
          <a:xfrm>
            <a:off x="605388" y="3813431"/>
            <a:ext cx="10981223" cy="2969037"/>
          </a:xfrm>
        </p:spPr>
      </p:pic>
    </p:spTree>
    <p:custDataLst>
      <p:tags r:id="rId1"/>
    </p:custDataLst>
    <p:extLst>
      <p:ext uri="{BB962C8B-B14F-4D97-AF65-F5344CB8AC3E}">
        <p14:creationId xmlns:p14="http://schemas.microsoft.com/office/powerpoint/2010/main" val="21014260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USING THE SCORECARD AND PSL TOOLS</a:t>
            </a:r>
          </a:p>
        </p:txBody>
      </p:sp>
      <p:graphicFrame>
        <p:nvGraphicFramePr>
          <p:cNvPr id="3" name="Diagram 2">
            <a:extLst>
              <a:ext uri="{FF2B5EF4-FFF2-40B4-BE49-F238E27FC236}">
                <a16:creationId xmlns:a16="http://schemas.microsoft.com/office/drawing/2014/main" id="{03029EFD-61D8-FB5C-807A-20E0E9C7EE90}"/>
              </a:ext>
              <a:ext uri="{C183D7F6-B498-43B3-948B-1728B52AA6E4}">
                <adec:decorative xmlns:adec="http://schemas.microsoft.com/office/drawing/2017/decorative" val="1"/>
              </a:ext>
            </a:extLst>
          </p:cNvPr>
          <p:cNvGraphicFramePr>
            <a:graphicFrameLocks noGrp="1" noDrilldown="1" noMove="1" noResize="1"/>
          </p:cNvGraphicFramePr>
          <p:nvPr>
            <p:extLst>
              <p:ext uri="{D42A27DB-BD31-4B8C-83A1-F6EECF244321}">
                <p14:modId xmlns:p14="http://schemas.microsoft.com/office/powerpoint/2010/main" val="4140377860"/>
              </p:ext>
            </p:extLst>
          </p:nvPr>
        </p:nvGraphicFramePr>
        <p:xfrm>
          <a:off x="599768"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4B113A1-4256-BC4D-9810-3E1BE56E0429}"/>
              </a:ext>
            </a:extLst>
          </p:cNvPr>
          <p:cNvSpPr txBox="1"/>
          <p:nvPr/>
        </p:nvSpPr>
        <p:spPr>
          <a:xfrm>
            <a:off x="750821" y="4784455"/>
            <a:ext cx="2076745" cy="523220"/>
          </a:xfrm>
          <a:prstGeom prst="rect">
            <a:avLst/>
          </a:prstGeom>
          <a:noFill/>
        </p:spPr>
        <p:txBody>
          <a:bodyPr wrap="square" rtlCol="0">
            <a:spAutoFit/>
          </a:bodyPr>
          <a:lstStyle/>
          <a:p>
            <a:r>
              <a:rPr lang="en-US" sz="2800" b="1" dirty="0"/>
              <a:t>PSL Tool</a:t>
            </a:r>
          </a:p>
        </p:txBody>
      </p:sp>
      <p:sp>
        <p:nvSpPr>
          <p:cNvPr id="6" name="TextBox 5">
            <a:extLst>
              <a:ext uri="{FF2B5EF4-FFF2-40B4-BE49-F238E27FC236}">
                <a16:creationId xmlns:a16="http://schemas.microsoft.com/office/drawing/2014/main" id="{5048A94B-AD2D-6794-F40B-48D99EC8EB2D}"/>
              </a:ext>
            </a:extLst>
          </p:cNvPr>
          <p:cNvSpPr txBox="1"/>
          <p:nvPr/>
        </p:nvSpPr>
        <p:spPr>
          <a:xfrm>
            <a:off x="9909846" y="5185219"/>
            <a:ext cx="2076745" cy="523220"/>
          </a:xfrm>
          <a:prstGeom prst="rect">
            <a:avLst/>
          </a:prstGeom>
          <a:noFill/>
        </p:spPr>
        <p:txBody>
          <a:bodyPr wrap="square" rtlCol="0">
            <a:spAutoFit/>
          </a:bodyPr>
          <a:lstStyle/>
          <a:p>
            <a:r>
              <a:rPr lang="en-US" sz="2800" b="1" dirty="0"/>
              <a:t>Scorecard</a:t>
            </a:r>
          </a:p>
        </p:txBody>
      </p:sp>
      <p:cxnSp>
        <p:nvCxnSpPr>
          <p:cNvPr id="8" name="Straight Arrow Connector 7">
            <a:extLst>
              <a:ext uri="{FF2B5EF4-FFF2-40B4-BE49-F238E27FC236}">
                <a16:creationId xmlns:a16="http://schemas.microsoft.com/office/drawing/2014/main" id="{53C5254B-AB68-B68A-2B13-CD5E8EAECFF8}"/>
              </a:ext>
              <a:ext uri="{C183D7F6-B498-43B3-948B-1728B52AA6E4}">
                <adec:decorative xmlns:adec="http://schemas.microsoft.com/office/drawing/2017/decorative" val="1"/>
              </a:ext>
            </a:extLst>
          </p:cNvPr>
          <p:cNvCxnSpPr>
            <a:cxnSpLocks/>
          </p:cNvCxnSpPr>
          <p:nvPr/>
        </p:nvCxnSpPr>
        <p:spPr>
          <a:xfrm>
            <a:off x="1930040" y="5490277"/>
            <a:ext cx="2463056" cy="7135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B8FA8E7-96CE-0987-F2A7-56F9A4AF5DF2}"/>
              </a:ext>
              <a:ext uri="{C183D7F6-B498-43B3-948B-1728B52AA6E4}">
                <adec:decorative xmlns:adec="http://schemas.microsoft.com/office/drawing/2017/decorative" val="1"/>
              </a:ext>
            </a:extLst>
          </p:cNvPr>
          <p:cNvCxnSpPr>
            <a:cxnSpLocks/>
          </p:cNvCxnSpPr>
          <p:nvPr/>
        </p:nvCxnSpPr>
        <p:spPr>
          <a:xfrm flipV="1">
            <a:off x="1930040" y="4163890"/>
            <a:ext cx="1667925" cy="50318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AEA3D0E-981F-3033-FC60-DE1C30FF92FC}"/>
              </a:ext>
              <a:ext uri="{C183D7F6-B498-43B3-948B-1728B52AA6E4}">
                <adec:decorative xmlns:adec="http://schemas.microsoft.com/office/drawing/2017/decorative" val="1"/>
              </a:ext>
            </a:extLst>
          </p:cNvPr>
          <p:cNvCxnSpPr>
            <a:cxnSpLocks/>
          </p:cNvCxnSpPr>
          <p:nvPr/>
        </p:nvCxnSpPr>
        <p:spPr>
          <a:xfrm flipH="1">
            <a:off x="7633252" y="5653369"/>
            <a:ext cx="2367619" cy="5025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47F26D6-E2D8-ABAF-8250-3527ABB7DA10}"/>
              </a:ext>
              <a:ext uri="{C183D7F6-B498-43B3-948B-1728B52AA6E4}">
                <adec:decorative xmlns:adec="http://schemas.microsoft.com/office/drawing/2017/decorative" val="1"/>
              </a:ext>
            </a:extLst>
          </p:cNvPr>
          <p:cNvCxnSpPr>
            <a:cxnSpLocks/>
          </p:cNvCxnSpPr>
          <p:nvPr/>
        </p:nvCxnSpPr>
        <p:spPr>
          <a:xfrm flipH="1" flipV="1">
            <a:off x="8547652" y="4163890"/>
            <a:ext cx="1453219" cy="100636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55</a:t>
            </a:fld>
            <a:endParaRPr lang="en-US"/>
          </a:p>
        </p:txBody>
      </p:sp>
    </p:spTree>
    <p:extLst>
      <p:ext uri="{BB962C8B-B14F-4D97-AF65-F5344CB8AC3E}">
        <p14:creationId xmlns:p14="http://schemas.microsoft.com/office/powerpoint/2010/main" val="2255143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93410-D15B-D9D2-B3BE-77AE518D41F0}"/>
              </a:ext>
            </a:extLst>
          </p:cNvPr>
          <p:cNvSpPr txBox="1">
            <a:spLocks noGrp="1"/>
          </p:cNvSpPr>
          <p:nvPr>
            <p:ph type="title" idx="4294967295"/>
          </p:nvPr>
        </p:nvSpPr>
        <p:spPr>
          <a:xfrm>
            <a:off x="764074" y="5569015"/>
            <a:ext cx="226214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mn-lt"/>
                <a:ea typeface="+mn-ea"/>
                <a:cs typeface="+mn-cs"/>
              </a:rPr>
              <a:t>TRACK 2</a:t>
            </a:r>
          </a:p>
        </p:txBody>
      </p:sp>
      <p:graphicFrame>
        <p:nvGraphicFramePr>
          <p:cNvPr id="7" name="Content Placeholder 19">
            <a:extLst>
              <a:ext uri="{FF2B5EF4-FFF2-40B4-BE49-F238E27FC236}">
                <a16:creationId xmlns:a16="http://schemas.microsoft.com/office/drawing/2014/main" id="{E233DE0A-9F9F-B00B-F053-89DDA01A80B3}"/>
              </a:ext>
            </a:extLst>
          </p:cNvPr>
          <p:cNvGraphicFramePr>
            <a:graphicFrameLocks/>
          </p:cNvGraphicFramePr>
          <p:nvPr>
            <p:extLst>
              <p:ext uri="{D42A27DB-BD31-4B8C-83A1-F6EECF244321}">
                <p14:modId xmlns:p14="http://schemas.microsoft.com/office/powerpoint/2010/main" val="1370825479"/>
              </p:ext>
            </p:extLst>
          </p:nvPr>
        </p:nvGraphicFramePr>
        <p:xfrm>
          <a:off x="581890" y="642654"/>
          <a:ext cx="11003976" cy="4492675"/>
        </p:xfrm>
        <a:graphic>
          <a:graphicData uri="http://schemas.openxmlformats.org/drawingml/2006/table">
            <a:tbl>
              <a:tblPr firstRow="1" bandRow="1">
                <a:tableStyleId>{5C22544A-7EE6-4342-B048-85BDC9FD1C3A}</a:tableStyleId>
              </a:tblPr>
              <a:tblGrid>
                <a:gridCol w="1833996">
                  <a:extLst>
                    <a:ext uri="{9D8B030D-6E8A-4147-A177-3AD203B41FA5}">
                      <a16:colId xmlns:a16="http://schemas.microsoft.com/office/drawing/2014/main" val="1680901458"/>
                    </a:ext>
                  </a:extLst>
                </a:gridCol>
                <a:gridCol w="1833996">
                  <a:extLst>
                    <a:ext uri="{9D8B030D-6E8A-4147-A177-3AD203B41FA5}">
                      <a16:colId xmlns:a16="http://schemas.microsoft.com/office/drawing/2014/main" val="68141143"/>
                    </a:ext>
                  </a:extLst>
                </a:gridCol>
                <a:gridCol w="1833996">
                  <a:extLst>
                    <a:ext uri="{9D8B030D-6E8A-4147-A177-3AD203B41FA5}">
                      <a16:colId xmlns:a16="http://schemas.microsoft.com/office/drawing/2014/main" val="2148632352"/>
                    </a:ext>
                  </a:extLst>
                </a:gridCol>
                <a:gridCol w="1833996">
                  <a:extLst>
                    <a:ext uri="{9D8B030D-6E8A-4147-A177-3AD203B41FA5}">
                      <a16:colId xmlns:a16="http://schemas.microsoft.com/office/drawing/2014/main" val="3215033680"/>
                    </a:ext>
                  </a:extLst>
                </a:gridCol>
                <a:gridCol w="1833996">
                  <a:extLst>
                    <a:ext uri="{9D8B030D-6E8A-4147-A177-3AD203B41FA5}">
                      <a16:colId xmlns:a16="http://schemas.microsoft.com/office/drawing/2014/main" val="4247419378"/>
                    </a:ext>
                  </a:extLst>
                </a:gridCol>
                <a:gridCol w="1833996">
                  <a:extLst>
                    <a:ext uri="{9D8B030D-6E8A-4147-A177-3AD203B41FA5}">
                      <a16:colId xmlns:a16="http://schemas.microsoft.com/office/drawing/2014/main" val="404028012"/>
                    </a:ext>
                  </a:extLst>
                </a:gridCol>
              </a:tblGrid>
              <a:tr h="4492675">
                <a:tc>
                  <a:txBody>
                    <a:bodyPr/>
                    <a:lstStyle/>
                    <a:p>
                      <a:pPr algn="ctr"/>
                      <a:r>
                        <a:rPr lang="en-US" sz="2100" b="1" dirty="0">
                          <a:solidFill>
                            <a:schemeClr val="bg1"/>
                          </a:solidFill>
                        </a:rPr>
                        <a:t>Outreach &amp; Recruitment</a:t>
                      </a:r>
                    </a:p>
                    <a:p>
                      <a:pPr algn="ctr"/>
                      <a:endParaRPr lang="en-US" sz="2100" b="1"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r>
                        <a:rPr lang="en-US" sz="2100" b="0" i="1" dirty="0">
                          <a:solidFill>
                            <a:schemeClr val="bg1"/>
                          </a:solidFill>
                        </a:rPr>
                        <a:t>N/A</a:t>
                      </a:r>
                    </a:p>
                  </a:txBody>
                  <a:tcPr anchor="ctr">
                    <a:solidFill>
                      <a:srgbClr val="005377"/>
                    </a:solidFill>
                  </a:tcPr>
                </a:tc>
                <a:tc>
                  <a:txBody>
                    <a:bodyPr/>
                    <a:lstStyle/>
                    <a:p>
                      <a:pPr algn="ctr"/>
                      <a:r>
                        <a:rPr lang="en-US" sz="2100" b="1" dirty="0">
                          <a:solidFill>
                            <a:schemeClr val="bg1"/>
                          </a:solidFill>
                        </a:rPr>
                        <a:t>Intake, On-ramps, &amp; Enrollment</a:t>
                      </a: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r>
                        <a:rPr lang="en-US" sz="2100" b="0" i="1" dirty="0">
                          <a:solidFill>
                            <a:schemeClr val="bg1"/>
                          </a:solidFill>
                        </a:rPr>
                        <a:t>Receiving Services</a:t>
                      </a:r>
                    </a:p>
                  </a:txBody>
                  <a:tcPr anchor="ctr">
                    <a:solidFill>
                      <a:srgbClr val="602467"/>
                    </a:solidFill>
                  </a:tcPr>
                </a:tc>
                <a:tc>
                  <a:txBody>
                    <a:bodyPr/>
                    <a:lstStyle/>
                    <a:p>
                      <a:pPr algn="ctr"/>
                      <a:r>
                        <a:rPr lang="en-US" sz="2100" b="1" dirty="0">
                          <a:solidFill>
                            <a:schemeClr val="bg1"/>
                          </a:solidFill>
                        </a:rPr>
                        <a:t>Training/ Education Progress</a:t>
                      </a: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marL="0" indent="0" algn="ctr">
                        <a:buFont typeface="Arial" panose="020B0604020202020204" pitchFamily="34" charset="0"/>
                        <a:buNone/>
                      </a:pPr>
                      <a:r>
                        <a:rPr lang="en-US" sz="2100" b="0" i="1" dirty="0">
                          <a:solidFill>
                            <a:schemeClr val="bg1"/>
                          </a:solidFill>
                        </a:rPr>
                        <a:t>Starting </a:t>
                      </a:r>
                    </a:p>
                    <a:p>
                      <a:pPr algn="ctr"/>
                      <a:r>
                        <a:rPr lang="en-US" sz="2100" b="0" i="1" dirty="0">
                          <a:solidFill>
                            <a:schemeClr val="bg1"/>
                          </a:solidFill>
                        </a:rPr>
                        <a:t>Training</a:t>
                      </a:r>
                    </a:p>
                  </a:txBody>
                  <a:tcPr anchor="ctr">
                    <a:solidFill>
                      <a:srgbClr val="006E9F"/>
                    </a:solidFill>
                  </a:tcPr>
                </a:tc>
                <a:tc>
                  <a:txBody>
                    <a:bodyPr/>
                    <a:lstStyle/>
                    <a:p>
                      <a:pPr algn="ctr"/>
                      <a:r>
                        <a:rPr lang="en-US" sz="2100" b="1" dirty="0">
                          <a:solidFill>
                            <a:schemeClr val="bg1"/>
                          </a:solidFill>
                        </a:rPr>
                        <a:t>Completion &amp; Certification</a:t>
                      </a: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r>
                        <a:rPr lang="en-US" sz="2100" b="0" i="1" dirty="0">
                          <a:solidFill>
                            <a:schemeClr val="bg1"/>
                          </a:solidFill>
                        </a:rPr>
                        <a:t>Completing a Program</a:t>
                      </a:r>
                    </a:p>
                    <a:p>
                      <a:pPr algn="ctr"/>
                      <a:endParaRPr lang="en-US" sz="2100" b="0" i="1" dirty="0">
                        <a:solidFill>
                          <a:schemeClr val="bg1"/>
                        </a:solidFill>
                      </a:endParaRPr>
                    </a:p>
                    <a:p>
                      <a:pPr algn="ctr"/>
                      <a:r>
                        <a:rPr lang="en-US" sz="2100" b="0" i="1" dirty="0">
                          <a:solidFill>
                            <a:schemeClr val="bg1"/>
                          </a:solidFill>
                        </a:rPr>
                        <a:t>Earning a Credential</a:t>
                      </a:r>
                    </a:p>
                  </a:txBody>
                  <a:tcPr anchor="ctr">
                    <a:solidFill>
                      <a:srgbClr val="028241"/>
                    </a:solidFill>
                  </a:tcPr>
                </a:tc>
                <a:tc>
                  <a:txBody>
                    <a:bodyPr/>
                    <a:lstStyle/>
                    <a:p>
                      <a:pPr algn="ctr"/>
                      <a:r>
                        <a:rPr lang="en-US" sz="2100" b="1" dirty="0">
                          <a:solidFill>
                            <a:schemeClr val="bg1"/>
                          </a:solidFill>
                        </a:rPr>
                        <a:t>Placement</a:t>
                      </a: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r>
                        <a:rPr lang="en-US" sz="2100" b="0" i="1" dirty="0">
                          <a:solidFill>
                            <a:schemeClr val="bg1"/>
                          </a:solidFill>
                        </a:rPr>
                        <a:t>Entering Employment</a:t>
                      </a:r>
                    </a:p>
                    <a:p>
                      <a:pPr algn="ctr"/>
                      <a:endParaRPr lang="en-US" sz="2100" b="0" i="1" dirty="0">
                        <a:solidFill>
                          <a:schemeClr val="bg1"/>
                        </a:solidFill>
                      </a:endParaRPr>
                    </a:p>
                    <a:p>
                      <a:pPr algn="ctr"/>
                      <a:r>
                        <a:rPr lang="en-US" sz="2100" b="0" i="1" dirty="0">
                          <a:solidFill>
                            <a:schemeClr val="bg1"/>
                          </a:solidFill>
                        </a:rPr>
                        <a:t>Advancing to New Employment</a:t>
                      </a:r>
                    </a:p>
                  </a:txBody>
                  <a:tcPr anchor="ctr">
                    <a:solidFill>
                      <a:srgbClr val="C5882B"/>
                    </a:solidFill>
                  </a:tcPr>
                </a:tc>
                <a:tc>
                  <a:txBody>
                    <a:bodyPr/>
                    <a:lstStyle/>
                    <a:p>
                      <a:pPr algn="ctr"/>
                      <a:r>
                        <a:rPr lang="en-US" sz="2100" b="1" dirty="0">
                          <a:solidFill>
                            <a:schemeClr val="bg1"/>
                          </a:solidFill>
                        </a:rPr>
                        <a:t>On-the-Job Retention</a:t>
                      </a: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endParaRPr lang="en-US" sz="2100" b="0" dirty="0">
                        <a:solidFill>
                          <a:schemeClr val="bg1"/>
                        </a:solidFill>
                      </a:endParaRPr>
                    </a:p>
                    <a:p>
                      <a:pPr algn="ctr"/>
                      <a:r>
                        <a:rPr lang="en-US" sz="2100" b="0" i="1" dirty="0">
                          <a:solidFill>
                            <a:schemeClr val="bg1"/>
                          </a:solidFill>
                        </a:rPr>
                        <a:t>N/A</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5" name="Slide Number Placeholder 4">
            <a:extLst>
              <a:ext uri="{FF2B5EF4-FFF2-40B4-BE49-F238E27FC236}">
                <a16:creationId xmlns:a16="http://schemas.microsoft.com/office/drawing/2014/main" id="{52902F64-2707-15D3-94E5-EBE0B3084E34}"/>
              </a:ext>
            </a:extLst>
          </p:cNvPr>
          <p:cNvSpPr>
            <a:spLocks noGrp="1"/>
          </p:cNvSpPr>
          <p:nvPr>
            <p:ph type="sldNum" sz="quarter" idx="12"/>
          </p:nvPr>
        </p:nvSpPr>
        <p:spPr/>
        <p:txBody>
          <a:bodyPr/>
          <a:lstStyle/>
          <a:p>
            <a:fld id="{DE8DE8A0-70C5-4585-9A3C-B3A9E7B8F8E9}" type="slidenum">
              <a:rPr lang="en-US" smtClean="0"/>
              <a:pPr/>
              <a:t>56</a:t>
            </a:fld>
            <a:endParaRPr lang="en-US"/>
          </a:p>
        </p:txBody>
      </p:sp>
    </p:spTree>
    <p:extLst>
      <p:ext uri="{BB962C8B-B14F-4D97-AF65-F5344CB8AC3E}">
        <p14:creationId xmlns:p14="http://schemas.microsoft.com/office/powerpoint/2010/main" val="30114855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51277" y="695325"/>
            <a:ext cx="10653003" cy="1083329"/>
          </a:xfrm>
        </p:spPr>
        <p:txBody>
          <a:bodyPr/>
          <a:lstStyle/>
          <a:p>
            <a:r>
              <a:rPr lang="en-US" dirty="0"/>
              <a:t>ALIGNING PSL PHASES WITH OUTCOME MEASURES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57</a:t>
            </a:fld>
            <a:endParaRPr lang="en-US"/>
          </a:p>
        </p:txBody>
      </p:sp>
      <p:grpSp>
        <p:nvGrpSpPr>
          <p:cNvPr id="57" name="Group 56">
            <a:extLst>
              <a:ext uri="{FF2B5EF4-FFF2-40B4-BE49-F238E27FC236}">
                <a16:creationId xmlns:a16="http://schemas.microsoft.com/office/drawing/2014/main" id="{2E459527-0FCC-3D13-238B-FD92C072E8BB}"/>
              </a:ext>
              <a:ext uri="{C183D7F6-B498-43B3-948B-1728B52AA6E4}">
                <adec:decorative xmlns:adec="http://schemas.microsoft.com/office/drawing/2017/decorative" val="1"/>
              </a:ext>
            </a:extLst>
          </p:cNvPr>
          <p:cNvGrpSpPr>
            <a:grpSpLocks noChangeAspect="1"/>
          </p:cNvGrpSpPr>
          <p:nvPr/>
        </p:nvGrpSpPr>
        <p:grpSpPr>
          <a:xfrm>
            <a:off x="8816811" y="2678805"/>
            <a:ext cx="228600" cy="228600"/>
            <a:chOff x="0" y="0"/>
            <a:chExt cx="1062681" cy="1062681"/>
          </a:xfrm>
          <a:solidFill>
            <a:schemeClr val="accent1"/>
          </a:solidFill>
        </p:grpSpPr>
        <p:sp>
          <p:nvSpPr>
            <p:cNvPr id="58" name="Oval 57">
              <a:extLst>
                <a:ext uri="{FF2B5EF4-FFF2-40B4-BE49-F238E27FC236}">
                  <a16:creationId xmlns:a16="http://schemas.microsoft.com/office/drawing/2014/main" id="{6A3B7700-C9BC-026E-F71B-6741130ABED4}"/>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59" name="Graphic 10" descr="Group of people with solid fill">
              <a:extLst>
                <a:ext uri="{FF2B5EF4-FFF2-40B4-BE49-F238E27FC236}">
                  <a16:creationId xmlns:a16="http://schemas.microsoft.com/office/drawing/2014/main" id="{FB1E960A-8DDE-25F7-9CB1-DDAD16814F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3" name="Group 62">
            <a:extLst>
              <a:ext uri="{FF2B5EF4-FFF2-40B4-BE49-F238E27FC236}">
                <a16:creationId xmlns:a16="http://schemas.microsoft.com/office/drawing/2014/main" id="{B512F66E-C82B-A812-5329-4A8352C80845}"/>
              </a:ext>
              <a:ext uri="{C183D7F6-B498-43B3-948B-1728B52AA6E4}">
                <adec:decorative xmlns:adec="http://schemas.microsoft.com/office/drawing/2017/decorative" val="1"/>
              </a:ext>
            </a:extLst>
          </p:cNvPr>
          <p:cNvGrpSpPr>
            <a:grpSpLocks noChangeAspect="1"/>
          </p:cNvGrpSpPr>
          <p:nvPr/>
        </p:nvGrpSpPr>
        <p:grpSpPr>
          <a:xfrm>
            <a:off x="8207675" y="2095500"/>
            <a:ext cx="228600" cy="228600"/>
            <a:chOff x="0" y="0"/>
            <a:chExt cx="1062681" cy="1062681"/>
          </a:xfrm>
          <a:solidFill>
            <a:schemeClr val="accent1"/>
          </a:solidFill>
        </p:grpSpPr>
        <p:sp>
          <p:nvSpPr>
            <p:cNvPr id="64" name="Oval 63">
              <a:extLst>
                <a:ext uri="{FF2B5EF4-FFF2-40B4-BE49-F238E27FC236}">
                  <a16:creationId xmlns:a16="http://schemas.microsoft.com/office/drawing/2014/main" id="{7C46D4AF-15FC-2992-9DBD-2435B87A15EC}"/>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5" name="Graphic 10" descr="Group of people with solid fill">
              <a:extLst>
                <a:ext uri="{FF2B5EF4-FFF2-40B4-BE49-F238E27FC236}">
                  <a16:creationId xmlns:a16="http://schemas.microsoft.com/office/drawing/2014/main" id="{EFC9A5F3-6B5C-F394-B7E9-CC9C65F165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94" name="Group 93">
            <a:extLst>
              <a:ext uri="{FF2B5EF4-FFF2-40B4-BE49-F238E27FC236}">
                <a16:creationId xmlns:a16="http://schemas.microsoft.com/office/drawing/2014/main" id="{253E7DD1-6931-7E8D-3F8B-8FDA89F17DD1}"/>
              </a:ext>
              <a:ext uri="{C183D7F6-B498-43B3-948B-1728B52AA6E4}">
                <adec:decorative xmlns:adec="http://schemas.microsoft.com/office/drawing/2017/decorative" val="1"/>
              </a:ext>
            </a:extLst>
          </p:cNvPr>
          <p:cNvGrpSpPr>
            <a:grpSpLocks noChangeAspect="1"/>
          </p:cNvGrpSpPr>
          <p:nvPr/>
        </p:nvGrpSpPr>
        <p:grpSpPr>
          <a:xfrm>
            <a:off x="8513036" y="2761291"/>
            <a:ext cx="228600" cy="228600"/>
            <a:chOff x="0" y="0"/>
            <a:chExt cx="1062681" cy="1062681"/>
          </a:xfrm>
          <a:solidFill>
            <a:srgbClr val="602467"/>
          </a:solidFill>
        </p:grpSpPr>
        <p:sp>
          <p:nvSpPr>
            <p:cNvPr id="95" name="Oval 94">
              <a:extLst>
                <a:ext uri="{FF2B5EF4-FFF2-40B4-BE49-F238E27FC236}">
                  <a16:creationId xmlns:a16="http://schemas.microsoft.com/office/drawing/2014/main" id="{12AC452E-89CC-0014-88A1-D68AA3EA14BF}"/>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6" name="Graphic 12" descr="Document with solid fill">
              <a:extLst>
                <a:ext uri="{FF2B5EF4-FFF2-40B4-BE49-F238E27FC236}">
                  <a16:creationId xmlns:a16="http://schemas.microsoft.com/office/drawing/2014/main" id="{6A01F557-89D7-F3DA-B94E-858C62A43B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aphicFrame>
        <p:nvGraphicFramePr>
          <p:cNvPr id="99" name="Content Placeholder 98">
            <a:extLst>
              <a:ext uri="{FF2B5EF4-FFF2-40B4-BE49-F238E27FC236}">
                <a16:creationId xmlns:a16="http://schemas.microsoft.com/office/drawing/2014/main" id="{19378DC8-5BAE-C6B3-B762-30D66BCD171F}"/>
              </a:ext>
            </a:extLst>
          </p:cNvPr>
          <p:cNvGraphicFramePr>
            <a:graphicFrameLocks noGrp="1"/>
          </p:cNvGraphicFramePr>
          <p:nvPr>
            <p:ph idx="1"/>
          </p:nvPr>
        </p:nvGraphicFramePr>
        <p:xfrm>
          <a:off x="508000" y="2087836"/>
          <a:ext cx="10653711" cy="4023360"/>
        </p:xfrm>
        <a:graphic>
          <a:graphicData uri="http://schemas.openxmlformats.org/drawingml/2006/table">
            <a:tbl>
              <a:tblPr firstRow="1" bandRow="1">
                <a:tableStyleId>{5C22544A-7EE6-4342-B048-85BDC9FD1C3A}</a:tableStyleId>
              </a:tblPr>
              <a:tblGrid>
                <a:gridCol w="3551237">
                  <a:extLst>
                    <a:ext uri="{9D8B030D-6E8A-4147-A177-3AD203B41FA5}">
                      <a16:colId xmlns:a16="http://schemas.microsoft.com/office/drawing/2014/main" val="3473362144"/>
                    </a:ext>
                  </a:extLst>
                </a:gridCol>
                <a:gridCol w="3551237">
                  <a:extLst>
                    <a:ext uri="{9D8B030D-6E8A-4147-A177-3AD203B41FA5}">
                      <a16:colId xmlns:a16="http://schemas.microsoft.com/office/drawing/2014/main" val="1761380118"/>
                    </a:ext>
                  </a:extLst>
                </a:gridCol>
                <a:gridCol w="3551237">
                  <a:extLst>
                    <a:ext uri="{9D8B030D-6E8A-4147-A177-3AD203B41FA5}">
                      <a16:colId xmlns:a16="http://schemas.microsoft.com/office/drawing/2014/main" val="3225951951"/>
                    </a:ext>
                  </a:extLst>
                </a:gridCol>
              </a:tblGrid>
              <a:tr h="370840">
                <a:tc>
                  <a:txBody>
                    <a:bodyPr/>
                    <a:lstStyle/>
                    <a:p>
                      <a:r>
                        <a:rPr lang="en-US" dirty="0"/>
                        <a:t>QPR Performance Outcome</a:t>
                      </a:r>
                    </a:p>
                  </a:txBody>
                  <a:tcPr/>
                </a:tc>
                <a:tc>
                  <a:txBody>
                    <a:bodyPr/>
                    <a:lstStyle/>
                    <a:p>
                      <a:r>
                        <a:rPr lang="en-US" dirty="0"/>
                        <a:t>Participant Support Lifecycle Phase</a:t>
                      </a:r>
                    </a:p>
                  </a:txBody>
                  <a:tcPr/>
                </a:tc>
                <a:tc>
                  <a:txBody>
                    <a:bodyPr/>
                    <a:lstStyle/>
                    <a:p>
                      <a:r>
                        <a:rPr lang="en-US" dirty="0"/>
                        <a:t>What it Can Tell You</a:t>
                      </a:r>
                    </a:p>
                  </a:txBody>
                  <a:tcPr/>
                </a:tc>
                <a:extLst>
                  <a:ext uri="{0D108BD9-81ED-4DB2-BD59-A6C34878D82A}">
                    <a16:rowId xmlns:a16="http://schemas.microsoft.com/office/drawing/2014/main" val="3160117006"/>
                  </a:ext>
                </a:extLst>
              </a:tr>
              <a:tr h="370840">
                <a:tc>
                  <a:txBody>
                    <a:bodyPr/>
                    <a:lstStyle/>
                    <a:p>
                      <a:r>
                        <a:rPr lang="en-US"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Recruitment data is not reported in the PIRL to DOL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a:p>
                  </a:txBody>
                  <a:tcPr/>
                </a:tc>
                <a:tc>
                  <a:txBody>
                    <a:bodyPr/>
                    <a:lstStyle/>
                    <a:p>
                      <a:pPr marL="285750" indent="-285750">
                        <a:buFont typeface="Arial" panose="020B0604020202020204" pitchFamily="34" charset="0"/>
                        <a:buChar char="•"/>
                      </a:pPr>
                      <a:r>
                        <a:rPr lang="en-US" dirty="0"/>
                        <a:t>Outreach and Recruitment</a:t>
                      </a:r>
                    </a:p>
                  </a:txBody>
                  <a:tcPr/>
                </a:tc>
                <a:tc>
                  <a:txBody>
                    <a:bodyPr/>
                    <a:lstStyle/>
                    <a:p>
                      <a:pPr marL="285750" indent="-285750">
                        <a:buFont typeface="Arial" panose="020B0604020202020204" pitchFamily="34" charset="0"/>
                        <a:buChar char="•"/>
                      </a:pPr>
                      <a:r>
                        <a:rPr lang="en-US" dirty="0"/>
                        <a:t>Use to determine how well your outreach efforts are working to bring people into your program</a:t>
                      </a:r>
                    </a:p>
                  </a:txBody>
                  <a:tcPr/>
                </a:tc>
                <a:extLst>
                  <a:ext uri="{0D108BD9-81ED-4DB2-BD59-A6C34878D82A}">
                    <a16:rowId xmlns:a16="http://schemas.microsoft.com/office/drawing/2014/main" val="3335106144"/>
                  </a:ext>
                </a:extLst>
              </a:tr>
              <a:tr h="370840">
                <a:tc>
                  <a:txBody>
                    <a:bodyPr/>
                    <a:lstStyle/>
                    <a:p>
                      <a:r>
                        <a:rPr lang="en-US" dirty="0"/>
                        <a:t>Participants Served</a:t>
                      </a:r>
                    </a:p>
                    <a:p>
                      <a:endParaRPr lang="en-US" dirty="0"/>
                    </a:p>
                  </a:txBody>
                  <a:tcPr/>
                </a:tc>
                <a:tc>
                  <a:txBody>
                    <a:bodyPr/>
                    <a:lstStyle/>
                    <a:p>
                      <a:pPr marL="285750" indent="-285750">
                        <a:buFont typeface="Arial" panose="020B0604020202020204" pitchFamily="34" charset="0"/>
                        <a:buChar char="•"/>
                      </a:pPr>
                      <a:r>
                        <a:rPr lang="en-US" dirty="0"/>
                        <a:t>Intake, Onramps, &amp; Enrollment</a:t>
                      </a:r>
                    </a:p>
                  </a:txBody>
                  <a:tcPr/>
                </a:tc>
                <a:tc>
                  <a:txBody>
                    <a:bodyPr/>
                    <a:lstStyle/>
                    <a:p>
                      <a:pPr marL="285750" indent="-285750">
                        <a:buFont typeface="Arial" panose="020B0604020202020204" pitchFamily="34" charset="0"/>
                        <a:buChar char="•"/>
                      </a:pPr>
                      <a:r>
                        <a:rPr lang="en-US" dirty="0"/>
                        <a:t>Base QPR number</a:t>
                      </a:r>
                    </a:p>
                  </a:txBody>
                  <a:tcPr/>
                </a:tc>
                <a:extLst>
                  <a:ext uri="{0D108BD9-81ED-4DB2-BD59-A6C34878D82A}">
                    <a16:rowId xmlns:a16="http://schemas.microsoft.com/office/drawing/2014/main" val="2551698920"/>
                  </a:ext>
                </a:extLst>
              </a:tr>
              <a:tr h="279444">
                <a:tc>
                  <a:txBody>
                    <a:bodyPr/>
                    <a:lstStyle/>
                    <a:p>
                      <a:r>
                        <a:rPr lang="en-US" dirty="0"/>
                        <a:t>Participants Enrolled in Education/Training Programs</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Training/Education Progress</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Loss point between receiving services </a:t>
                      </a:r>
                      <a:r>
                        <a:rPr lang="en-US" b="1" dirty="0"/>
                        <a:t>to starting training</a:t>
                      </a:r>
                    </a:p>
                  </a:txBody>
                  <a:tcPr/>
                </a:tc>
                <a:extLst>
                  <a:ext uri="{0D108BD9-81ED-4DB2-BD59-A6C34878D82A}">
                    <a16:rowId xmlns:a16="http://schemas.microsoft.com/office/drawing/2014/main" val="3983678552"/>
                  </a:ext>
                </a:extLst>
              </a:tr>
              <a:tr h="157568">
                <a:tc>
                  <a:txBody>
                    <a:bodyPr/>
                    <a:lstStyle/>
                    <a:p>
                      <a:r>
                        <a:rPr lang="en-US" dirty="0"/>
                        <a:t>Participants who completed education/training activities</a:t>
                      </a:r>
                    </a:p>
                  </a:txBody>
                  <a:tcPr/>
                </a:tc>
                <a:tc>
                  <a:txBody>
                    <a:bodyPr/>
                    <a:lstStyle/>
                    <a:p>
                      <a:pPr marL="285750" indent="-285750">
                        <a:buFont typeface="Arial" panose="020B0604020202020204" pitchFamily="34" charset="0"/>
                        <a:buChar char="•"/>
                      </a:pPr>
                      <a:r>
                        <a:rPr lang="en-US" dirty="0"/>
                        <a:t>Completion &amp; Certification</a:t>
                      </a:r>
                    </a:p>
                  </a:txBody>
                  <a:tcPr/>
                </a:tc>
                <a:tc>
                  <a:txBody>
                    <a:bodyPr/>
                    <a:lstStyle/>
                    <a:p>
                      <a:pPr marL="285750" indent="-285750">
                        <a:buFont typeface="Arial" panose="020B0604020202020204" pitchFamily="34" charset="0"/>
                        <a:buChar char="•"/>
                      </a:pPr>
                      <a:r>
                        <a:rPr lang="en-US" dirty="0"/>
                        <a:t>Loss point between starting training </a:t>
                      </a:r>
                      <a:r>
                        <a:rPr lang="en-US" b="1" dirty="0"/>
                        <a:t>to completing training</a:t>
                      </a:r>
                    </a:p>
                  </a:txBody>
                  <a:tcPr/>
                </a:tc>
                <a:extLst>
                  <a:ext uri="{0D108BD9-81ED-4DB2-BD59-A6C34878D82A}">
                    <a16:rowId xmlns:a16="http://schemas.microsoft.com/office/drawing/2014/main" val="1083624145"/>
                  </a:ext>
                </a:extLst>
              </a:tr>
            </a:tbl>
          </a:graphicData>
        </a:graphic>
      </p:graphicFrame>
      <p:grpSp>
        <p:nvGrpSpPr>
          <p:cNvPr id="6170" name="Group 241">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3" name="Group 247">
            <a:extLst>
              <a:ext uri="{C183D7F6-B498-43B3-948B-1728B52AA6E4}">
                <adec:decorative xmlns:adec="http://schemas.microsoft.com/office/drawing/2017/decorative" val="1"/>
              </a:ext>
            </a:extLst>
          </p:cNvPr>
          <p:cNvGrpSpPr>
            <a:grpSpLocks noChangeAspect="1"/>
          </p:cNvGrpSpPr>
          <p:nvPr/>
        </p:nvGrpSpPr>
        <p:grpSpPr bwMode="auto">
          <a:xfrm>
            <a:off x="9525" y="254000"/>
            <a:ext cx="228600" cy="228600"/>
            <a:chOff x="0" y="0"/>
            <a:chExt cx="10626" cy="10626"/>
          </a:xfrm>
        </p:grpSpPr>
      </p:grpSp>
      <p:grpSp>
        <p:nvGrpSpPr>
          <p:cNvPr id="6179" name="Group 6">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6" name="Group 1969017838">
            <a:extLst>
              <a:ext uri="{C183D7F6-B498-43B3-948B-1728B52AA6E4}">
                <adec:decorative xmlns:adec="http://schemas.microsoft.com/office/drawing/2017/decorative" val="1"/>
              </a:ext>
            </a:extLst>
          </p:cNvPr>
          <p:cNvGrpSpPr>
            <a:grpSpLocks noChangeAspect="1"/>
          </p:cNvGrpSpPr>
          <p:nvPr/>
        </p:nvGrpSpPr>
        <p:grpSpPr bwMode="auto">
          <a:xfrm>
            <a:off x="-9525" y="779463"/>
            <a:ext cx="228600" cy="228600"/>
            <a:chOff x="0" y="0"/>
            <a:chExt cx="10626" cy="10626"/>
          </a:xfrm>
        </p:grpSpPr>
      </p:grpSp>
      <p:grpSp>
        <p:nvGrpSpPr>
          <p:cNvPr id="6182" name="Group 3">
            <a:extLst>
              <a:ext uri="{C183D7F6-B498-43B3-948B-1728B52AA6E4}">
                <adec:decorative xmlns:adec="http://schemas.microsoft.com/office/drawing/2017/decorative" val="1"/>
              </a:ext>
            </a:extLst>
          </p:cNvPr>
          <p:cNvGrpSpPr>
            <a:grpSpLocks noChangeAspect="1"/>
          </p:cNvGrpSpPr>
          <p:nvPr/>
        </p:nvGrpSpPr>
        <p:grpSpPr bwMode="auto">
          <a:xfrm>
            <a:off x="0" y="263525"/>
            <a:ext cx="228600" cy="228600"/>
            <a:chOff x="0" y="0"/>
            <a:chExt cx="10626" cy="10626"/>
          </a:xfrm>
        </p:grpSpPr>
      </p:grpSp>
    </p:spTree>
    <p:extLst>
      <p:ext uri="{BB962C8B-B14F-4D97-AF65-F5344CB8AC3E}">
        <p14:creationId xmlns:p14="http://schemas.microsoft.com/office/powerpoint/2010/main" val="30068766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51277" y="695325"/>
            <a:ext cx="10653003" cy="1083329"/>
          </a:xfrm>
        </p:spPr>
        <p:txBody>
          <a:bodyPr/>
          <a:lstStyle/>
          <a:p>
            <a:r>
              <a:rPr lang="en-US" dirty="0"/>
              <a:t>ALIGNING PSL PHASES WITH OUTCOME MEASURES CONT.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58</a:t>
            </a:fld>
            <a:endParaRPr lang="en-US"/>
          </a:p>
        </p:txBody>
      </p:sp>
      <p:grpSp>
        <p:nvGrpSpPr>
          <p:cNvPr id="57" name="Group 56">
            <a:extLst>
              <a:ext uri="{FF2B5EF4-FFF2-40B4-BE49-F238E27FC236}">
                <a16:creationId xmlns:a16="http://schemas.microsoft.com/office/drawing/2014/main" id="{2E459527-0FCC-3D13-238B-FD92C072E8BB}"/>
              </a:ext>
              <a:ext uri="{C183D7F6-B498-43B3-948B-1728B52AA6E4}">
                <adec:decorative xmlns:adec="http://schemas.microsoft.com/office/drawing/2017/decorative" val="1"/>
              </a:ext>
            </a:extLst>
          </p:cNvPr>
          <p:cNvGrpSpPr>
            <a:grpSpLocks noChangeAspect="1"/>
          </p:cNvGrpSpPr>
          <p:nvPr/>
        </p:nvGrpSpPr>
        <p:grpSpPr>
          <a:xfrm>
            <a:off x="8816811" y="2678805"/>
            <a:ext cx="228600" cy="228600"/>
            <a:chOff x="0" y="0"/>
            <a:chExt cx="1062681" cy="1062681"/>
          </a:xfrm>
          <a:solidFill>
            <a:schemeClr val="accent1"/>
          </a:solidFill>
        </p:grpSpPr>
        <p:sp>
          <p:nvSpPr>
            <p:cNvPr id="58" name="Oval 57">
              <a:extLst>
                <a:ext uri="{FF2B5EF4-FFF2-40B4-BE49-F238E27FC236}">
                  <a16:creationId xmlns:a16="http://schemas.microsoft.com/office/drawing/2014/main" id="{6A3B7700-C9BC-026E-F71B-6741130ABED4}"/>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59" name="Graphic 10" descr="Group of people with solid fill">
              <a:extLst>
                <a:ext uri="{FF2B5EF4-FFF2-40B4-BE49-F238E27FC236}">
                  <a16:creationId xmlns:a16="http://schemas.microsoft.com/office/drawing/2014/main" id="{FB1E960A-8DDE-25F7-9CB1-DDAD16814F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0" name="Group 59">
            <a:extLst>
              <a:ext uri="{FF2B5EF4-FFF2-40B4-BE49-F238E27FC236}">
                <a16:creationId xmlns:a16="http://schemas.microsoft.com/office/drawing/2014/main" id="{DD71A5A3-D40B-48E4-88D3-357544CE0DB6}"/>
              </a:ext>
              <a:ext uri="{C183D7F6-B498-43B3-948B-1728B52AA6E4}">
                <adec:decorative xmlns:adec="http://schemas.microsoft.com/office/drawing/2017/decorative" val="1"/>
              </a:ext>
            </a:extLst>
          </p:cNvPr>
          <p:cNvGrpSpPr>
            <a:grpSpLocks noChangeAspect="1"/>
          </p:cNvGrpSpPr>
          <p:nvPr/>
        </p:nvGrpSpPr>
        <p:grpSpPr>
          <a:xfrm>
            <a:off x="10246256" y="5757804"/>
            <a:ext cx="228600" cy="228600"/>
            <a:chOff x="0" y="0"/>
            <a:chExt cx="1062681" cy="1062681"/>
          </a:xfrm>
          <a:solidFill>
            <a:srgbClr val="602467"/>
          </a:solidFill>
        </p:grpSpPr>
        <p:sp>
          <p:nvSpPr>
            <p:cNvPr id="61" name="Oval 60">
              <a:extLst>
                <a:ext uri="{FF2B5EF4-FFF2-40B4-BE49-F238E27FC236}">
                  <a16:creationId xmlns:a16="http://schemas.microsoft.com/office/drawing/2014/main" id="{8C66AB24-71F5-EFB8-8D8B-153D6F2881A7}"/>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2" name="Graphic 12" descr="Document with solid fill">
              <a:extLst>
                <a:ext uri="{FF2B5EF4-FFF2-40B4-BE49-F238E27FC236}">
                  <a16:creationId xmlns:a16="http://schemas.microsoft.com/office/drawing/2014/main" id="{64CAB6AF-7B65-50E6-DCFE-06B753900B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pSp>
        <p:nvGrpSpPr>
          <p:cNvPr id="63" name="Group 62">
            <a:extLst>
              <a:ext uri="{FF2B5EF4-FFF2-40B4-BE49-F238E27FC236}">
                <a16:creationId xmlns:a16="http://schemas.microsoft.com/office/drawing/2014/main" id="{B512F66E-C82B-A812-5329-4A8352C80845}"/>
              </a:ext>
              <a:ext uri="{C183D7F6-B498-43B3-948B-1728B52AA6E4}">
                <adec:decorative xmlns:adec="http://schemas.microsoft.com/office/drawing/2017/decorative" val="1"/>
              </a:ext>
            </a:extLst>
          </p:cNvPr>
          <p:cNvGrpSpPr>
            <a:grpSpLocks noChangeAspect="1"/>
          </p:cNvGrpSpPr>
          <p:nvPr/>
        </p:nvGrpSpPr>
        <p:grpSpPr>
          <a:xfrm>
            <a:off x="8207675" y="2095500"/>
            <a:ext cx="228600" cy="228600"/>
            <a:chOff x="0" y="0"/>
            <a:chExt cx="1062681" cy="1062681"/>
          </a:xfrm>
          <a:solidFill>
            <a:schemeClr val="accent1"/>
          </a:solidFill>
        </p:grpSpPr>
        <p:sp>
          <p:nvSpPr>
            <p:cNvPr id="64" name="Oval 63">
              <a:extLst>
                <a:ext uri="{FF2B5EF4-FFF2-40B4-BE49-F238E27FC236}">
                  <a16:creationId xmlns:a16="http://schemas.microsoft.com/office/drawing/2014/main" id="{7C46D4AF-15FC-2992-9DBD-2435B87A15EC}"/>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5" name="Graphic 10" descr="Group of people with solid fill">
              <a:extLst>
                <a:ext uri="{FF2B5EF4-FFF2-40B4-BE49-F238E27FC236}">
                  <a16:creationId xmlns:a16="http://schemas.microsoft.com/office/drawing/2014/main" id="{EFC9A5F3-6B5C-F394-B7E9-CC9C65F165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075" y="80712"/>
              <a:ext cx="834080" cy="834080"/>
            </a:xfrm>
            <a:prstGeom prst="rect">
              <a:avLst/>
            </a:prstGeom>
          </p:spPr>
        </p:pic>
      </p:grpSp>
      <p:grpSp>
        <p:nvGrpSpPr>
          <p:cNvPr id="66" name="Group 65">
            <a:extLst>
              <a:ext uri="{FF2B5EF4-FFF2-40B4-BE49-F238E27FC236}">
                <a16:creationId xmlns:a16="http://schemas.microsoft.com/office/drawing/2014/main" id="{FF486AD3-BB90-A30D-B6F1-C1DEE12675E6}"/>
              </a:ext>
              <a:ext uri="{C183D7F6-B498-43B3-948B-1728B52AA6E4}">
                <adec:decorative xmlns:adec="http://schemas.microsoft.com/office/drawing/2017/decorative" val="1"/>
              </a:ext>
            </a:extLst>
          </p:cNvPr>
          <p:cNvGrpSpPr>
            <a:grpSpLocks noChangeAspect="1"/>
          </p:cNvGrpSpPr>
          <p:nvPr/>
        </p:nvGrpSpPr>
        <p:grpSpPr>
          <a:xfrm>
            <a:off x="9168798" y="5872046"/>
            <a:ext cx="228600" cy="228600"/>
            <a:chOff x="0" y="0"/>
            <a:chExt cx="1062681" cy="1062681"/>
          </a:xfrm>
          <a:solidFill>
            <a:schemeClr val="accent3"/>
          </a:solidFill>
        </p:grpSpPr>
        <p:sp>
          <p:nvSpPr>
            <p:cNvPr id="67" name="Oval 66">
              <a:extLst>
                <a:ext uri="{FF2B5EF4-FFF2-40B4-BE49-F238E27FC236}">
                  <a16:creationId xmlns:a16="http://schemas.microsoft.com/office/drawing/2014/main" id="{21BC13D7-311F-50A3-860D-7DF3C5B79588}"/>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68" name="Graphic 14" descr="Business Growth with solid fill">
              <a:extLst>
                <a:ext uri="{FF2B5EF4-FFF2-40B4-BE49-F238E27FC236}">
                  <a16:creationId xmlns:a16="http://schemas.microsoft.com/office/drawing/2014/main" id="{16377B92-BD49-16EB-4BCE-9AECF235B4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6755" y="74140"/>
              <a:ext cx="914400" cy="914400"/>
            </a:xfrm>
            <a:prstGeom prst="rect">
              <a:avLst/>
            </a:prstGeom>
          </p:spPr>
        </p:pic>
      </p:grpSp>
      <p:grpSp>
        <p:nvGrpSpPr>
          <p:cNvPr id="94" name="Group 93">
            <a:extLst>
              <a:ext uri="{FF2B5EF4-FFF2-40B4-BE49-F238E27FC236}">
                <a16:creationId xmlns:a16="http://schemas.microsoft.com/office/drawing/2014/main" id="{253E7DD1-6931-7E8D-3F8B-8FDA89F17DD1}"/>
              </a:ext>
              <a:ext uri="{C183D7F6-B498-43B3-948B-1728B52AA6E4}">
                <adec:decorative xmlns:adec="http://schemas.microsoft.com/office/drawing/2017/decorative" val="1"/>
              </a:ext>
            </a:extLst>
          </p:cNvPr>
          <p:cNvGrpSpPr>
            <a:grpSpLocks noChangeAspect="1"/>
          </p:cNvGrpSpPr>
          <p:nvPr/>
        </p:nvGrpSpPr>
        <p:grpSpPr>
          <a:xfrm>
            <a:off x="8513036" y="2761291"/>
            <a:ext cx="228600" cy="228600"/>
            <a:chOff x="0" y="0"/>
            <a:chExt cx="1062681" cy="1062681"/>
          </a:xfrm>
          <a:solidFill>
            <a:srgbClr val="602467"/>
          </a:solidFill>
        </p:grpSpPr>
        <p:sp>
          <p:nvSpPr>
            <p:cNvPr id="95" name="Oval 94">
              <a:extLst>
                <a:ext uri="{FF2B5EF4-FFF2-40B4-BE49-F238E27FC236}">
                  <a16:creationId xmlns:a16="http://schemas.microsoft.com/office/drawing/2014/main" id="{12AC452E-89CC-0014-88A1-D68AA3EA14BF}"/>
                </a:ext>
              </a:extLst>
            </p:cNvPr>
            <p:cNvSpPr/>
            <p:nvPr/>
          </p:nvSpPr>
          <p:spPr>
            <a:xfrm>
              <a:off x="0" y="0"/>
              <a:ext cx="1062681" cy="10626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pic>
          <p:nvPicPr>
            <p:cNvPr id="96" name="Graphic 12" descr="Document with solid fill">
              <a:extLst>
                <a:ext uri="{FF2B5EF4-FFF2-40B4-BE49-F238E27FC236}">
                  <a16:creationId xmlns:a16="http://schemas.microsoft.com/office/drawing/2014/main" id="{6A01F557-89D7-F3DA-B94E-858C62A43B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1596" y="161596"/>
              <a:ext cx="739488" cy="739488"/>
            </a:xfrm>
            <a:prstGeom prst="rect">
              <a:avLst/>
            </a:prstGeom>
          </p:spPr>
        </p:pic>
      </p:grpSp>
      <p:graphicFrame>
        <p:nvGraphicFramePr>
          <p:cNvPr id="99" name="Content Placeholder 98">
            <a:extLst>
              <a:ext uri="{FF2B5EF4-FFF2-40B4-BE49-F238E27FC236}">
                <a16:creationId xmlns:a16="http://schemas.microsoft.com/office/drawing/2014/main" id="{19378DC8-5BAE-C6B3-B762-30D66BCD171F}"/>
              </a:ext>
            </a:extLst>
          </p:cNvPr>
          <p:cNvGraphicFramePr>
            <a:graphicFrameLocks noGrp="1"/>
          </p:cNvGraphicFramePr>
          <p:nvPr>
            <p:ph idx="1"/>
          </p:nvPr>
        </p:nvGraphicFramePr>
        <p:xfrm>
          <a:off x="508000" y="2068786"/>
          <a:ext cx="10653711" cy="4206240"/>
        </p:xfrm>
        <a:graphic>
          <a:graphicData uri="http://schemas.openxmlformats.org/drawingml/2006/table">
            <a:tbl>
              <a:tblPr firstRow="1" bandRow="1">
                <a:tableStyleId>{5C22544A-7EE6-4342-B048-85BDC9FD1C3A}</a:tableStyleId>
              </a:tblPr>
              <a:tblGrid>
                <a:gridCol w="3551237">
                  <a:extLst>
                    <a:ext uri="{9D8B030D-6E8A-4147-A177-3AD203B41FA5}">
                      <a16:colId xmlns:a16="http://schemas.microsoft.com/office/drawing/2014/main" val="3473362144"/>
                    </a:ext>
                  </a:extLst>
                </a:gridCol>
                <a:gridCol w="3551237">
                  <a:extLst>
                    <a:ext uri="{9D8B030D-6E8A-4147-A177-3AD203B41FA5}">
                      <a16:colId xmlns:a16="http://schemas.microsoft.com/office/drawing/2014/main" val="1761380118"/>
                    </a:ext>
                  </a:extLst>
                </a:gridCol>
                <a:gridCol w="3551237">
                  <a:extLst>
                    <a:ext uri="{9D8B030D-6E8A-4147-A177-3AD203B41FA5}">
                      <a16:colId xmlns:a16="http://schemas.microsoft.com/office/drawing/2014/main" val="3225951951"/>
                    </a:ext>
                  </a:extLst>
                </a:gridCol>
              </a:tblGrid>
              <a:tr h="370840">
                <a:tc>
                  <a:txBody>
                    <a:bodyPr/>
                    <a:lstStyle/>
                    <a:p>
                      <a:r>
                        <a:rPr lang="en-US" dirty="0"/>
                        <a:t>QPR Performance Outcome</a:t>
                      </a:r>
                    </a:p>
                  </a:txBody>
                  <a:tcPr/>
                </a:tc>
                <a:tc>
                  <a:txBody>
                    <a:bodyPr/>
                    <a:lstStyle/>
                    <a:p>
                      <a:r>
                        <a:rPr lang="en-US" dirty="0"/>
                        <a:t>Participant Support Lifecycle Phase</a:t>
                      </a:r>
                    </a:p>
                  </a:txBody>
                  <a:tcPr/>
                </a:tc>
                <a:tc>
                  <a:txBody>
                    <a:bodyPr/>
                    <a:lstStyle/>
                    <a:p>
                      <a:r>
                        <a:rPr lang="en-US" dirty="0"/>
                        <a:t>What it Can Tell You</a:t>
                      </a:r>
                    </a:p>
                  </a:txBody>
                  <a:tcPr/>
                </a:tc>
                <a:extLst>
                  <a:ext uri="{0D108BD9-81ED-4DB2-BD59-A6C34878D82A}">
                    <a16:rowId xmlns:a16="http://schemas.microsoft.com/office/drawing/2014/main" val="3160117006"/>
                  </a:ext>
                </a:extLst>
              </a:tr>
              <a:tr h="370840">
                <a:tc>
                  <a:txBody>
                    <a:bodyPr/>
                    <a:lstStyle/>
                    <a:p>
                      <a:r>
                        <a:rPr lang="en-US" dirty="0"/>
                        <a:t>Participants who completed education/training activities AND received a credential</a:t>
                      </a:r>
                    </a:p>
                  </a:txBody>
                  <a:tcPr/>
                </a:tc>
                <a:tc>
                  <a:txBody>
                    <a:bodyPr/>
                    <a:lstStyle/>
                    <a:p>
                      <a:pPr marL="285750" indent="-285750">
                        <a:buFont typeface="Arial" panose="020B0604020202020204" pitchFamily="34" charset="0"/>
                        <a:buChar char="•"/>
                      </a:pPr>
                      <a:r>
                        <a:rPr lang="en-US" dirty="0"/>
                        <a:t>Completion &amp; Certification</a:t>
                      </a:r>
                    </a:p>
                  </a:txBody>
                  <a:tcPr/>
                </a:tc>
                <a:tc>
                  <a:txBody>
                    <a:bodyPr/>
                    <a:lstStyle/>
                    <a:p>
                      <a:pPr marL="285750" indent="-285750">
                        <a:buFont typeface="Arial" panose="020B0604020202020204" pitchFamily="34" charset="0"/>
                        <a:buChar char="•"/>
                      </a:pPr>
                      <a:r>
                        <a:rPr lang="en-US" dirty="0"/>
                        <a:t>Loss point between completing training </a:t>
                      </a:r>
                      <a:r>
                        <a:rPr lang="en-US" b="1" dirty="0"/>
                        <a:t>to receiving a credential</a:t>
                      </a:r>
                    </a:p>
                  </a:txBody>
                  <a:tcPr/>
                </a:tc>
                <a:extLst>
                  <a:ext uri="{0D108BD9-81ED-4DB2-BD59-A6C34878D82A}">
                    <a16:rowId xmlns:a16="http://schemas.microsoft.com/office/drawing/2014/main" val="3965325215"/>
                  </a:ext>
                </a:extLst>
              </a:tr>
              <a:tr h="370840">
                <a:tc>
                  <a:txBody>
                    <a:bodyPr/>
                    <a:lstStyle/>
                    <a:p>
                      <a:r>
                        <a:rPr lang="en-US" dirty="0"/>
                        <a:t>Participants who completed education/training activities AND entered employed or advanced into a new position</a:t>
                      </a:r>
                    </a:p>
                  </a:txBody>
                  <a:tcPr/>
                </a:tc>
                <a:tc>
                  <a:txBody>
                    <a:bodyPr/>
                    <a:lstStyle/>
                    <a:p>
                      <a:pPr marL="285750" indent="-285750">
                        <a:buFont typeface="Arial" panose="020B0604020202020204" pitchFamily="34" charset="0"/>
                        <a:buChar char="•"/>
                      </a:pPr>
                      <a:r>
                        <a:rPr lang="en-US" dirty="0"/>
                        <a:t>Placement</a:t>
                      </a:r>
                    </a:p>
                  </a:txBody>
                  <a:tcPr/>
                </a:tc>
                <a:tc>
                  <a:txBody>
                    <a:bodyPr/>
                    <a:lstStyle/>
                    <a:p>
                      <a:pPr marL="285750" indent="-285750">
                        <a:buFont typeface="Arial" panose="020B0604020202020204" pitchFamily="34" charset="0"/>
                        <a:buChar char="•"/>
                      </a:pPr>
                      <a:r>
                        <a:rPr lang="en-US" dirty="0"/>
                        <a:t>Loss point between completing a program and entering employment or advancing into a new position (look at both together)</a:t>
                      </a:r>
                    </a:p>
                  </a:txBody>
                  <a:tcPr/>
                </a:tc>
                <a:extLst>
                  <a:ext uri="{0D108BD9-81ED-4DB2-BD59-A6C34878D82A}">
                    <a16:rowId xmlns:a16="http://schemas.microsoft.com/office/drawing/2014/main" val="1380487246"/>
                  </a:ext>
                </a:extLst>
              </a:tr>
              <a:tr h="0">
                <a:tc>
                  <a:txBody>
                    <a:bodyPr/>
                    <a:lstStyle/>
                    <a:p>
                      <a:r>
                        <a:rPr lang="en-US"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Job retention information is being phased out of the PIRL for H-1B grants.</a:t>
                      </a:r>
                    </a:p>
                  </a:txBody>
                  <a:tcPr/>
                </a:tc>
                <a:tc>
                  <a:txBody>
                    <a:bodyPr/>
                    <a:lstStyle/>
                    <a:p>
                      <a:pPr marL="285750" indent="-285750">
                        <a:buFont typeface="Arial" panose="020B0604020202020204" pitchFamily="34" charset="0"/>
                        <a:buChar char="•"/>
                      </a:pPr>
                      <a:r>
                        <a:rPr lang="en-US" dirty="0"/>
                        <a:t>On the Job Retention</a:t>
                      </a:r>
                    </a:p>
                  </a:txBody>
                  <a:tcPr/>
                </a:tc>
                <a:tc>
                  <a:txBody>
                    <a:bodyPr/>
                    <a:lstStyle/>
                    <a:p>
                      <a:pPr marL="285750" indent="-285750">
                        <a:buFont typeface="Arial" panose="020B0604020202020204" pitchFamily="34" charset="0"/>
                        <a:buChar char="•"/>
                      </a:pPr>
                      <a:r>
                        <a:rPr lang="en-US" dirty="0"/>
                        <a:t>Use to determine how well your program prepares participants and is meeting the needs of employers </a:t>
                      </a:r>
                    </a:p>
                  </a:txBody>
                  <a:tcPr/>
                </a:tc>
                <a:extLst>
                  <a:ext uri="{0D108BD9-81ED-4DB2-BD59-A6C34878D82A}">
                    <a16:rowId xmlns:a16="http://schemas.microsoft.com/office/drawing/2014/main" val="2883936507"/>
                  </a:ext>
                </a:extLst>
              </a:tr>
            </a:tbl>
          </a:graphicData>
        </a:graphic>
      </p:graphicFrame>
      <p:grpSp>
        <p:nvGrpSpPr>
          <p:cNvPr id="6170" name="Group 241">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3" name="Group 247">
            <a:extLst>
              <a:ext uri="{C183D7F6-B498-43B3-948B-1728B52AA6E4}">
                <adec:decorative xmlns:adec="http://schemas.microsoft.com/office/drawing/2017/decorative" val="1"/>
              </a:ext>
            </a:extLst>
          </p:cNvPr>
          <p:cNvGrpSpPr>
            <a:grpSpLocks noChangeAspect="1"/>
          </p:cNvGrpSpPr>
          <p:nvPr/>
        </p:nvGrpSpPr>
        <p:grpSpPr bwMode="auto">
          <a:xfrm>
            <a:off x="9525" y="254000"/>
            <a:ext cx="228600" cy="228600"/>
            <a:chOff x="0" y="0"/>
            <a:chExt cx="10626" cy="10626"/>
          </a:xfrm>
        </p:grpSpPr>
      </p:grpSp>
      <p:grpSp>
        <p:nvGrpSpPr>
          <p:cNvPr id="6179" name="Group 6">
            <a:extLst>
              <a:ext uri="{C183D7F6-B498-43B3-948B-1728B52AA6E4}">
                <adec:decorative xmlns:adec="http://schemas.microsoft.com/office/drawing/2017/decorative" val="1"/>
              </a:ext>
            </a:extLst>
          </p:cNvPr>
          <p:cNvGrpSpPr>
            <a:grpSpLocks noChangeAspect="1"/>
          </p:cNvGrpSpPr>
          <p:nvPr/>
        </p:nvGrpSpPr>
        <p:grpSpPr bwMode="auto">
          <a:xfrm>
            <a:off x="6350" y="1588"/>
            <a:ext cx="228600" cy="228600"/>
            <a:chOff x="0" y="0"/>
            <a:chExt cx="10626" cy="10626"/>
          </a:xfrm>
        </p:grpSpPr>
      </p:grpSp>
      <p:grpSp>
        <p:nvGrpSpPr>
          <p:cNvPr id="6176" name="Group 1969017838">
            <a:extLst>
              <a:ext uri="{C183D7F6-B498-43B3-948B-1728B52AA6E4}">
                <adec:decorative xmlns:adec="http://schemas.microsoft.com/office/drawing/2017/decorative" val="1"/>
              </a:ext>
            </a:extLst>
          </p:cNvPr>
          <p:cNvGrpSpPr>
            <a:grpSpLocks noChangeAspect="1"/>
          </p:cNvGrpSpPr>
          <p:nvPr/>
        </p:nvGrpSpPr>
        <p:grpSpPr bwMode="auto">
          <a:xfrm>
            <a:off x="-9525" y="779463"/>
            <a:ext cx="228600" cy="228600"/>
            <a:chOff x="0" y="0"/>
            <a:chExt cx="10626" cy="10626"/>
          </a:xfrm>
        </p:grpSpPr>
      </p:grpSp>
      <p:grpSp>
        <p:nvGrpSpPr>
          <p:cNvPr id="6182" name="Group 3">
            <a:extLst>
              <a:ext uri="{C183D7F6-B498-43B3-948B-1728B52AA6E4}">
                <adec:decorative xmlns:adec="http://schemas.microsoft.com/office/drawing/2017/decorative" val="1"/>
              </a:ext>
            </a:extLst>
          </p:cNvPr>
          <p:cNvGrpSpPr>
            <a:grpSpLocks noChangeAspect="1"/>
          </p:cNvGrpSpPr>
          <p:nvPr/>
        </p:nvGrpSpPr>
        <p:grpSpPr bwMode="auto">
          <a:xfrm>
            <a:off x="0" y="263525"/>
            <a:ext cx="228600" cy="228600"/>
            <a:chOff x="0" y="0"/>
            <a:chExt cx="10626" cy="10626"/>
          </a:xfrm>
        </p:grpSpPr>
      </p:grpSp>
    </p:spTree>
    <p:extLst>
      <p:ext uri="{BB962C8B-B14F-4D97-AF65-F5344CB8AC3E}">
        <p14:creationId xmlns:p14="http://schemas.microsoft.com/office/powerpoint/2010/main" val="647030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0466BFE-0AD9-D217-2C20-0B5B11569231}"/>
              </a:ext>
            </a:extLst>
          </p:cNvPr>
          <p:cNvSpPr>
            <a:spLocks noGrp="1"/>
          </p:cNvSpPr>
          <p:nvPr>
            <p:ph type="title"/>
          </p:nvPr>
        </p:nvSpPr>
        <p:spPr/>
        <p:txBody>
          <a:bodyPr/>
          <a:lstStyle/>
          <a:p>
            <a:r>
              <a:rPr lang="en-US" dirty="0"/>
              <a:t>the Participant’s Journey</a:t>
            </a:r>
          </a:p>
        </p:txBody>
      </p:sp>
      <p:sp>
        <p:nvSpPr>
          <p:cNvPr id="6" name="Text Placeholder 5">
            <a:extLst>
              <a:ext uri="{FF2B5EF4-FFF2-40B4-BE49-F238E27FC236}">
                <a16:creationId xmlns:a16="http://schemas.microsoft.com/office/drawing/2014/main" id="{A8D7707C-0A9A-A6A5-31C9-DB8F1994AA09}"/>
              </a:ext>
            </a:extLst>
          </p:cNvPr>
          <p:cNvSpPr>
            <a:spLocks noGrp="1"/>
          </p:cNvSpPr>
          <p:nvPr>
            <p:ph sz="half" idx="1"/>
          </p:nvPr>
        </p:nvSpPr>
        <p:spPr>
          <a:xfrm>
            <a:off x="774924" y="1946300"/>
            <a:ext cx="6884405" cy="4224225"/>
          </a:xfrm>
        </p:spPr>
        <p:txBody>
          <a:bodyPr>
            <a:normAutofit fontScale="92500" lnSpcReduction="10000"/>
          </a:bodyPr>
          <a:lstStyle/>
          <a:p>
            <a:r>
              <a:rPr lang="en-US" sz="2800" dirty="0"/>
              <a:t>Time sequence of all possible major participant activities that you report to DOL:</a:t>
            </a:r>
          </a:p>
          <a:p>
            <a:pPr lvl="1">
              <a:lnSpc>
                <a:spcPct val="100000"/>
              </a:lnSpc>
            </a:pPr>
            <a:r>
              <a:rPr lang="en-US" sz="2800" dirty="0"/>
              <a:t>Becoming a grant participant </a:t>
            </a:r>
          </a:p>
          <a:p>
            <a:pPr lvl="2">
              <a:lnSpc>
                <a:spcPct val="100000"/>
              </a:lnSpc>
            </a:pPr>
            <a:r>
              <a:rPr lang="en-US" sz="2400" dirty="0"/>
              <a:t>Receiving services</a:t>
            </a:r>
          </a:p>
          <a:p>
            <a:pPr lvl="2"/>
            <a:r>
              <a:rPr lang="en-US" sz="2400" dirty="0"/>
              <a:t>Training activities</a:t>
            </a:r>
          </a:p>
          <a:p>
            <a:pPr lvl="1">
              <a:lnSpc>
                <a:spcPct val="100000"/>
              </a:lnSpc>
            </a:pPr>
            <a:r>
              <a:rPr lang="en-US" sz="2800" dirty="0"/>
              <a:t>Earning credentials</a:t>
            </a:r>
          </a:p>
          <a:p>
            <a:pPr lvl="1">
              <a:lnSpc>
                <a:spcPct val="100000"/>
              </a:lnSpc>
            </a:pPr>
            <a:r>
              <a:rPr lang="en-US" sz="2800" dirty="0"/>
              <a:t>Completing a training program</a:t>
            </a:r>
          </a:p>
          <a:p>
            <a:pPr lvl="1">
              <a:lnSpc>
                <a:spcPct val="100000"/>
              </a:lnSpc>
            </a:pPr>
            <a:r>
              <a:rPr lang="en-US" sz="2800" dirty="0"/>
              <a:t>Entering employment or advancing to a new position of employment</a:t>
            </a:r>
          </a:p>
        </p:txBody>
      </p:sp>
      <p:pic>
        <p:nvPicPr>
          <p:cNvPr id="11" name="Content Placeholder 4">
            <a:extLst>
              <a:ext uri="{FF2B5EF4-FFF2-40B4-BE49-F238E27FC236}">
                <a16:creationId xmlns:a16="http://schemas.microsoft.com/office/drawing/2014/main" id="{C5B900B1-8C79-EFCF-A03F-7A6B2363268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8469347">
            <a:off x="6770077" y="2248910"/>
            <a:ext cx="3676051" cy="3719091"/>
          </a:xfrm>
          <a:prstGeom prst="rect">
            <a:avLst/>
          </a:prstGeom>
        </p:spPr>
      </p:pic>
      <p:sp>
        <p:nvSpPr>
          <p:cNvPr id="12" name="Text Placeholder 5">
            <a:extLst>
              <a:ext uri="{FF2B5EF4-FFF2-40B4-BE49-F238E27FC236}">
                <a16:creationId xmlns:a16="http://schemas.microsoft.com/office/drawing/2014/main" id="{31457697-1DBB-3FA3-D75F-CC837A48D1EF}"/>
              </a:ext>
            </a:extLst>
          </p:cNvPr>
          <p:cNvSpPr txBox="1">
            <a:spLocks/>
          </p:cNvSpPr>
          <p:nvPr/>
        </p:nvSpPr>
        <p:spPr>
          <a:xfrm rot="19529826">
            <a:off x="7484936" y="2850207"/>
            <a:ext cx="2012570" cy="671931"/>
          </a:xfrm>
          <a:prstGeom prst="rect">
            <a:avLst/>
          </a:prstGeom>
        </p:spPr>
        <p:txBody>
          <a:bodyPr/>
          <a:lstStyle>
            <a:lvl1pPr marL="228600" indent="-228600" algn="l" defTabSz="914400" rtl="0" eaLnBrk="1" latinLnBrk="0" hangingPunct="1">
              <a:lnSpc>
                <a:spcPct val="90000"/>
              </a:lnSpc>
              <a:spcBef>
                <a:spcPts val="1000"/>
              </a:spcBef>
              <a:buFontTx/>
              <a:buBlip>
                <a:blip r:embed="rId6"/>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0" i="0" u="none" strike="noStrike" kern="1200" cap="none" spc="0" normalizeH="0" baseline="0" noProof="0" dirty="0">
                <a:ln>
                  <a:noFill/>
                </a:ln>
                <a:solidFill>
                  <a:srgbClr val="242021"/>
                </a:solidFill>
                <a:effectLst/>
                <a:uLnTx/>
                <a:uFillTx/>
                <a:latin typeface="Roboto"/>
                <a:ea typeface="+mn-ea"/>
                <a:cs typeface="+mn-cs"/>
              </a:rPr>
              <a:t>Exiting the grant program</a:t>
            </a:r>
          </a:p>
        </p:txBody>
      </p:sp>
      <p:sp>
        <p:nvSpPr>
          <p:cNvPr id="13" name="Slide Number Placeholder 4">
            <a:extLst>
              <a:ext uri="{FF2B5EF4-FFF2-40B4-BE49-F238E27FC236}">
                <a16:creationId xmlns:a16="http://schemas.microsoft.com/office/drawing/2014/main" id="{3AEEE519-5248-EC93-E25E-5A6B21703E10}"/>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t>59</a:t>
            </a:fld>
            <a:endParaRPr lang="en-US" dirty="0"/>
          </a:p>
        </p:txBody>
      </p:sp>
    </p:spTree>
    <p:custDataLst>
      <p:tags r:id="rId1"/>
    </p:custDataLst>
    <p:extLst>
      <p:ext uri="{BB962C8B-B14F-4D97-AF65-F5344CB8AC3E}">
        <p14:creationId xmlns:p14="http://schemas.microsoft.com/office/powerpoint/2010/main" val="39022845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a:xfrm>
            <a:off x="774923" y="687475"/>
            <a:ext cx="10653003" cy="1083329"/>
          </a:xfrm>
        </p:spPr>
        <p:txBody>
          <a:bodyPr anchor="b">
            <a:normAutofit/>
          </a:bodyPr>
          <a:lstStyle/>
          <a:p>
            <a:r>
              <a:rPr lang="en-US"/>
              <a:t>Questions?</a:t>
            </a:r>
            <a:endParaRPr lang="en-US" dirty="0"/>
          </a:p>
        </p:txBody>
      </p:sp>
      <p:pic>
        <p:nvPicPr>
          <p:cNvPr id="3" name="Picture 2" descr="3D black question marks with one yellow question mark">
            <a:extLst>
              <a:ext uri="{FF2B5EF4-FFF2-40B4-BE49-F238E27FC236}">
                <a16:creationId xmlns:a16="http://schemas.microsoft.com/office/drawing/2014/main" id="{E9E22064-529B-6193-C117-A9A8BB6FD875}"/>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60</a:t>
            </a:fld>
            <a:endParaRPr lang="en-US"/>
          </a:p>
        </p:txBody>
      </p:sp>
    </p:spTree>
    <p:extLst>
      <p:ext uri="{BB962C8B-B14F-4D97-AF65-F5344CB8AC3E}">
        <p14:creationId xmlns:p14="http://schemas.microsoft.com/office/powerpoint/2010/main" val="21832575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71638B-9DE5-1144-802C-C25BF1EC5FB3}"/>
              </a:ext>
            </a:extLst>
          </p:cNvPr>
          <p:cNvSpPr>
            <a:spLocks noGrp="1"/>
          </p:cNvSpPr>
          <p:nvPr>
            <p:ph type="title"/>
          </p:nvPr>
        </p:nvSpPr>
        <p:spPr/>
        <p:txBody>
          <a:bodyPr>
            <a:normAutofit/>
          </a:bodyPr>
          <a:lstStyle/>
          <a:p>
            <a:r>
              <a:rPr lang="en-US" sz="3500" dirty="0"/>
              <a:t>Resources </a:t>
            </a:r>
            <a:r>
              <a:rPr lang="en-US" sz="3500" dirty="0">
                <a:solidFill>
                  <a:srgbClr val="F3F4F4"/>
                </a:solidFill>
              </a:rPr>
              <a:t>1</a:t>
            </a:r>
          </a:p>
        </p:txBody>
      </p:sp>
      <p:sp>
        <p:nvSpPr>
          <p:cNvPr id="5" name="Content Placeholder 4">
            <a:extLst>
              <a:ext uri="{FF2B5EF4-FFF2-40B4-BE49-F238E27FC236}">
                <a16:creationId xmlns:a16="http://schemas.microsoft.com/office/drawing/2014/main" id="{1DDC5CB1-5F33-B3FF-5F0C-E6B863F8AA39}"/>
              </a:ext>
            </a:extLst>
          </p:cNvPr>
          <p:cNvSpPr>
            <a:spLocks noGrp="1"/>
          </p:cNvSpPr>
          <p:nvPr>
            <p:ph sz="half" idx="1"/>
          </p:nvPr>
        </p:nvSpPr>
        <p:spPr>
          <a:xfrm>
            <a:off x="838200" y="1186385"/>
            <a:ext cx="5181600" cy="5013889"/>
          </a:xfrm>
        </p:spPr>
        <p:txBody>
          <a:body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242021"/>
                </a:solidFill>
                <a:effectLst/>
                <a:uLnTx/>
                <a:uFillTx/>
                <a:latin typeface="Roboto"/>
                <a:ea typeface="+mn-ea"/>
                <a:cs typeface="+mn-cs"/>
              </a:rPr>
              <a:t>H-1B Grants Performance Reporting and WIPS Guidance Handbook</a:t>
            </a:r>
          </a:p>
          <a:p>
            <a:pPr marL="228600" marR="0" lvl="1"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b="0" i="1" u="none" strike="noStrike" kern="1200" cap="none" spc="0" normalizeH="0" baseline="0" noProof="0" dirty="0">
                <a:ln>
                  <a:noFill/>
                </a:ln>
                <a:solidFill>
                  <a:srgbClr val="453D3F"/>
                </a:solidFill>
                <a:effectLst/>
                <a:uLnTx/>
                <a:uFillTx/>
                <a:latin typeface="Roboto"/>
                <a:ea typeface="+mn-ea"/>
                <a:cs typeface="+mn-cs"/>
              </a:rPr>
              <a:t>For Nursing Expansion Track 2 Grants</a:t>
            </a: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3">
                  <a:extLst>
                    <a:ext uri="{A12FA001-AC4F-418D-AE19-62706E023703}">
                      <ahyp:hlinkClr xmlns:ahyp="http://schemas.microsoft.com/office/drawing/2018/hyperlinkcolor" val="tx"/>
                    </a:ext>
                  </a:extLst>
                </a:hlinkClick>
              </a:rPr>
              <a:t>PDF File</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solidFill>
                  <a:schemeClr val="tx2"/>
                </a:solidFill>
                <a:effectLst/>
                <a:uLnTx/>
                <a:uFillTx/>
                <a:latin typeface="Roboto"/>
                <a:ea typeface="+mn-ea"/>
                <a:cs typeface="+mn-cs"/>
                <a:hlinkClick r:id="rId4">
                  <a:extLst>
                    <a:ext uri="{A12FA001-AC4F-418D-AE19-62706E023703}">
                      <ahyp:hlinkClr xmlns:ahyp="http://schemas.microsoft.com/office/drawing/2018/hyperlinkcolor" val="tx"/>
                    </a:ext>
                  </a:extLst>
                </a:hlinkClick>
              </a:rPr>
              <a:t>Nursing Expansion – ETA and H-1B Reporting Guidance</a:t>
            </a:r>
            <a:r>
              <a:rPr lang="en-US" dirty="0">
                <a:solidFill>
                  <a:srgbClr val="242021"/>
                </a:solidFill>
                <a:latin typeface="Roboto"/>
              </a:rPr>
              <a:t>	</a:t>
            </a:r>
            <a:endParaRPr kumimoji="0" lang="en-US" b="0" i="0" u="none" strike="noStrike" kern="1200" cap="none" spc="0" normalizeH="0" baseline="0" noProof="0" dirty="0">
              <a:ln>
                <a:noFill/>
              </a:ln>
              <a:solidFill>
                <a:srgbClr val="242021"/>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5">
                  <a:extLst>
                    <a:ext uri="{A12FA001-AC4F-418D-AE19-62706E023703}">
                      <ahyp:hlinkClr xmlns:ahyp="http://schemas.microsoft.com/office/drawing/2018/hyperlinkcolor" val="tx"/>
                    </a:ext>
                  </a:extLst>
                </a:hlinkClick>
              </a:rPr>
              <a:t>H-1B 2021 PIRL v 1.1 Excel File</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solidFill>
                  <a:schemeClr val="tx2"/>
                </a:solidFill>
                <a:latin typeface="Roboto"/>
                <a:hlinkClick r:id="rId6">
                  <a:extLst>
                    <a:ext uri="{A12FA001-AC4F-418D-AE19-62706E023703}">
                      <ahyp:hlinkClr xmlns:ahyp="http://schemas.microsoft.com/office/drawing/2018/hyperlinkcolor" val="tx"/>
                    </a:ext>
                  </a:extLst>
                </a:hlinkClick>
              </a:rPr>
              <a:t>Nursing Expansion – Data Collection &amp; Tracking TA Resources</a:t>
            </a:r>
            <a:endParaRPr kumimoji="0" lang="en-US"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7">
                  <a:extLst>
                    <a:ext uri="{A12FA001-AC4F-418D-AE19-62706E023703}">
                      <ahyp:hlinkClr xmlns:ahyp="http://schemas.microsoft.com/office/drawing/2018/hyperlinkcolor" val="tx"/>
                    </a:ext>
                  </a:extLst>
                </a:hlinkClick>
              </a:rPr>
              <a:t>Sample Case Management Excel file</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dirty="0">
                <a:solidFill>
                  <a:schemeClr val="tx2"/>
                </a:solidFill>
                <a:latin typeface="Roboto"/>
                <a:hlinkClick r:id="rId8">
                  <a:extLst>
                    <a:ext uri="{A12FA001-AC4F-418D-AE19-62706E023703}">
                      <ahyp:hlinkClr xmlns:ahyp="http://schemas.microsoft.com/office/drawing/2018/hyperlinkcolor" val="tx"/>
                    </a:ext>
                  </a:extLst>
                </a:hlinkClick>
              </a:rPr>
              <a:t>Nursing Expansion – Data Reporting TA Resources</a:t>
            </a:r>
            <a:endParaRPr kumimoji="0" lang="en-US"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120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9">
                  <a:extLst>
                    <a:ext uri="{A12FA001-AC4F-418D-AE19-62706E023703}">
                      <ahyp:hlinkClr xmlns:ahyp="http://schemas.microsoft.com/office/drawing/2018/hyperlinkcolor" val="tx"/>
                    </a:ext>
                  </a:extLst>
                </a:hlinkClick>
              </a:rPr>
              <a:t>H-1B WIPS Tip Sheet</a:t>
            </a:r>
            <a:endParaRPr lang="en-US" dirty="0">
              <a:solidFill>
                <a:schemeClr val="accent2"/>
              </a:solidFill>
              <a:latin typeface="Roboto"/>
            </a:endParaRPr>
          </a:p>
          <a:p>
            <a:pPr marL="228600" marR="0" lvl="2" indent="0" algn="l" defTabSz="914400" rtl="0" eaLnBrk="1" fontAlgn="auto" latinLnBrk="0" hangingPunct="1">
              <a:lnSpc>
                <a:spcPct val="100000"/>
              </a:lnSpc>
              <a:spcBef>
                <a:spcPts val="0"/>
              </a:spcBef>
              <a:spcAft>
                <a:spcPts val="1200"/>
              </a:spcAft>
              <a:buClr>
                <a:srgbClr val="000099"/>
              </a:buClr>
              <a:buSzPct val="70000"/>
              <a:buNone/>
              <a:tabLst/>
              <a:defRPr/>
            </a:pPr>
            <a:endParaRPr lang="en-US" b="1" dirty="0">
              <a:solidFill>
                <a:schemeClr val="tx2"/>
              </a:solidFill>
              <a:latin typeface="Roboto"/>
            </a:endParaRPr>
          </a:p>
        </p:txBody>
      </p:sp>
      <p:sp>
        <p:nvSpPr>
          <p:cNvPr id="6" name="Content Placeholder 5">
            <a:extLst>
              <a:ext uri="{FF2B5EF4-FFF2-40B4-BE49-F238E27FC236}">
                <a16:creationId xmlns:a16="http://schemas.microsoft.com/office/drawing/2014/main" id="{E841F19C-A5C8-E747-C3CE-E7413B08EFBD}"/>
              </a:ext>
            </a:extLst>
          </p:cNvPr>
          <p:cNvSpPr>
            <a:spLocks noGrp="1"/>
          </p:cNvSpPr>
          <p:nvPr>
            <p:ph sz="half" idx="2"/>
          </p:nvPr>
        </p:nvSpPr>
        <p:spPr>
          <a:xfrm>
            <a:off x="6172200" y="1144514"/>
            <a:ext cx="5181600" cy="5149959"/>
          </a:xfrm>
        </p:spPr>
        <p:txBody>
          <a:bodyPr/>
          <a:lstStyle/>
          <a:p>
            <a:pPr marL="228600" indent="-228600" defTabSz="914400">
              <a:spcBef>
                <a:spcPts val="1000"/>
              </a:spcBef>
              <a:spcAft>
                <a:spcPts val="0"/>
              </a:spcAft>
              <a:buClrTx/>
              <a:buSzTx/>
              <a:buFont typeface="Arial" panose="020B0604020202020204" pitchFamily="34" charset="0"/>
              <a:buChar char="•"/>
              <a:defRPr/>
            </a:pPr>
            <a:r>
              <a:rPr lang="en-US" i="0" dirty="0">
                <a:solidFill>
                  <a:schemeClr val="tx2"/>
                </a:solidFill>
                <a:effectLst/>
                <a:highlight>
                  <a:srgbClr val="FFFFFF"/>
                </a:highlight>
                <a:latin typeface="Roboto" panose="02000000000000000000" pitchFamily="2" charset="0"/>
                <a:ea typeface="Roboto" panose="02000000000000000000" pitchFamily="2" charset="0"/>
                <a:cs typeface="Roboto" panose="02000000000000000000" pitchFamily="2" charset="0"/>
                <a:hlinkClick r:id="rId10">
                  <a:extLst>
                    <a:ext uri="{A12FA001-AC4F-418D-AE19-62706E023703}">
                      <ahyp:hlinkClr xmlns:ahyp="http://schemas.microsoft.com/office/drawing/2018/hyperlinkcolor" val="tx"/>
                    </a:ext>
                  </a:extLst>
                </a:hlinkClick>
              </a:rPr>
              <a:t>Nursing Expansion - Performance Reporting Orientation Series</a:t>
            </a:r>
            <a:endParaRPr lang="en-US" i="0" dirty="0">
              <a:solidFill>
                <a:schemeClr val="tx2"/>
              </a:solidFill>
              <a:effectLst/>
              <a:highlight>
                <a:srgbClr val="FFFFFF"/>
              </a:highlight>
              <a:latin typeface="Roboto" panose="02000000000000000000" pitchFamily="2" charset="0"/>
              <a:ea typeface="Roboto" panose="02000000000000000000" pitchFamily="2" charset="0"/>
              <a:cs typeface="Roboto" panose="02000000000000000000" pitchFamily="2" charset="0"/>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lang="en-US" dirty="0">
                <a:solidFill>
                  <a:schemeClr val="accent2"/>
                </a:solidFill>
                <a:latin typeface="Roboto"/>
                <a:hlinkClick r:id="rId11">
                  <a:extLst>
                    <a:ext uri="{A12FA001-AC4F-418D-AE19-62706E023703}">
                      <ahyp:hlinkClr xmlns:ahyp="http://schemas.microsoft.com/office/drawing/2018/hyperlinkcolor" val="tx"/>
                    </a:ext>
                  </a:extLst>
                </a:hlinkClick>
              </a:rPr>
              <a:t>Performance Reporting Orientation 101</a:t>
            </a:r>
            <a:endParaRPr lang="en-US" dirty="0">
              <a:solidFill>
                <a:schemeClr val="accent2"/>
              </a:solidFill>
              <a:latin typeface="Roboto"/>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2">
                  <a:extLst>
                    <a:ext uri="{A12FA001-AC4F-418D-AE19-62706E023703}">
                      <ahyp:hlinkClr xmlns:ahyp="http://schemas.microsoft.com/office/drawing/2018/hyperlinkcolor" val="tx"/>
                    </a:ext>
                  </a:extLst>
                </a:hlinkClick>
              </a:rPr>
              <a:t>Performance Reporting Orientation 201</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lang="en-US" dirty="0">
                <a:solidFill>
                  <a:schemeClr val="accent2"/>
                </a:solidFill>
                <a:latin typeface="Roboto"/>
                <a:hlinkClick r:id="rId13">
                  <a:extLst>
                    <a:ext uri="{A12FA001-AC4F-418D-AE19-62706E023703}">
                      <ahyp:hlinkClr xmlns:ahyp="http://schemas.microsoft.com/office/drawing/2018/hyperlinkcolor" val="tx"/>
                    </a:ext>
                  </a:extLst>
                </a:hlinkClick>
              </a:rPr>
              <a:t>Performance Reporting Orientation 202 – Track 2</a:t>
            </a:r>
            <a:endParaRPr lang="en-US" dirty="0">
              <a:solidFill>
                <a:schemeClr val="accent2"/>
              </a:solidFill>
              <a:latin typeface="Roboto"/>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4">
                  <a:extLst>
                    <a:ext uri="{A12FA001-AC4F-418D-AE19-62706E023703}">
                      <ahyp:hlinkClr xmlns:ahyp="http://schemas.microsoft.com/office/drawing/2018/hyperlinkcolor" val="tx"/>
                    </a:ext>
                  </a:extLst>
                </a:hlinkClick>
              </a:rPr>
              <a:t>Performance Reporting Orientation 301</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2"/>
                </a:solidFill>
                <a:effectLst/>
                <a:uLnTx/>
                <a:uFillTx/>
                <a:latin typeface="Roboto"/>
                <a:ea typeface="+mn-ea"/>
                <a:cs typeface="+mn-cs"/>
                <a:hlinkClick r:id="rId15">
                  <a:extLst>
                    <a:ext uri="{A12FA001-AC4F-418D-AE19-62706E023703}">
                      <ahyp:hlinkClr xmlns:ahyp="http://schemas.microsoft.com/office/drawing/2018/hyperlinkcolor" val="tx"/>
                    </a:ext>
                  </a:extLst>
                </a:hlinkClick>
              </a:rPr>
              <a:t>Case Management and Intake</a:t>
            </a:r>
            <a:endParaRPr kumimoji="0" lang="en-US" b="0"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6">
                  <a:extLst>
                    <a:ext uri="{A12FA001-AC4F-418D-AE19-62706E023703}">
                      <ahyp:hlinkClr xmlns:ahyp="http://schemas.microsoft.com/office/drawing/2018/hyperlinkcolor" val="tx"/>
                    </a:ext>
                  </a:extLst>
                </a:hlinkClick>
              </a:rPr>
              <a:t>Slide deck</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17">
                  <a:extLst>
                    <a:ext uri="{A12FA001-AC4F-418D-AE19-62706E023703}">
                      <ahyp:hlinkClr xmlns:ahyp="http://schemas.microsoft.com/office/drawing/2018/hyperlinkcolor" val="tx"/>
                    </a:ext>
                  </a:extLst>
                </a:hlinkClick>
              </a:rPr>
              <a:t>Recording</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lang="en-US" dirty="0">
                <a:solidFill>
                  <a:schemeClr val="accent2"/>
                </a:solidFill>
                <a:latin typeface="Roboto"/>
                <a:hlinkClick r:id="rId18">
                  <a:extLst>
                    <a:ext uri="{A12FA001-AC4F-418D-AE19-62706E023703}">
                      <ahyp:hlinkClr xmlns:ahyp="http://schemas.microsoft.com/office/drawing/2018/hyperlinkcolor" val="tx"/>
                    </a:ext>
                  </a:extLst>
                </a:hlinkClick>
              </a:rPr>
              <a:t>Data Collection and Tracking Toolkit</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tx2"/>
                </a:solidFill>
                <a:effectLst/>
                <a:uLnTx/>
                <a:uFillTx/>
                <a:latin typeface="Roboto"/>
                <a:ea typeface="+mn-ea"/>
                <a:cs typeface="+mn-cs"/>
                <a:hlinkClick r:id="rId19">
                  <a:extLst>
                    <a:ext uri="{A12FA001-AC4F-418D-AE19-62706E023703}">
                      <ahyp:hlinkClr xmlns:ahyp="http://schemas.microsoft.com/office/drawing/2018/hyperlinkcolor" val="tx"/>
                    </a:ext>
                  </a:extLst>
                </a:hlinkClick>
              </a:rPr>
              <a:t>Lessons Learned: Using Excel to Manage Data and Track Participants</a:t>
            </a:r>
            <a:endParaRPr kumimoji="0" lang="en-US" b="0" i="0" u="none" strike="noStrike" kern="1200" cap="none" spc="0" normalizeH="0" baseline="0" noProof="0" dirty="0">
              <a:ln>
                <a:noFill/>
              </a:ln>
              <a:solidFill>
                <a:schemeClr val="tx2"/>
              </a:solidFill>
              <a:effectLst/>
              <a:uLnTx/>
              <a:uFillTx/>
              <a:latin typeface="Roboto"/>
              <a:ea typeface="+mn-ea"/>
              <a:cs typeface="+mn-cs"/>
            </a:endParaRPr>
          </a:p>
          <a:p>
            <a:pPr marL="457200" marR="0" lvl="2" indent="-228600" algn="l" defTabSz="914400" rtl="0" eaLnBrk="1" fontAlgn="auto" latinLnBrk="0" hangingPunct="1">
              <a:lnSpc>
                <a:spcPct val="100000"/>
              </a:lnSpc>
              <a:spcBef>
                <a:spcPts val="0"/>
              </a:spcBef>
              <a:spcAft>
                <a:spcPts val="0"/>
              </a:spcAft>
              <a:buClr>
                <a:srgbClr val="000099"/>
              </a:buClr>
              <a:buSzPct val="70000"/>
              <a:buFont typeface="Wingdings 3" panose="05040102010807070707" pitchFamily="18" charset="2"/>
              <a:buChar char=""/>
              <a:tabLst/>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0">
                  <a:extLst>
                    <a:ext uri="{A12FA001-AC4F-418D-AE19-62706E023703}">
                      <ahyp:hlinkClr xmlns:ahyp="http://schemas.microsoft.com/office/drawing/2018/hyperlinkcolor" val="tx"/>
                    </a:ext>
                  </a:extLst>
                </a:hlinkClick>
              </a:rPr>
              <a:t>Slide deck</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1">
                  <a:extLst>
                    <a:ext uri="{A12FA001-AC4F-418D-AE19-62706E023703}">
                      <ahyp:hlinkClr xmlns:ahyp="http://schemas.microsoft.com/office/drawing/2018/hyperlinkcolor" val="tx"/>
                    </a:ext>
                  </a:extLst>
                </a:hlinkClick>
              </a:rPr>
              <a:t>Recording</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lvl="2">
              <a:lnSpc>
                <a:spcPct val="100000"/>
              </a:lnSpc>
              <a:spcBef>
                <a:spcPts val="0"/>
              </a:spcBef>
              <a:spcAft>
                <a:spcPts val="0"/>
              </a:spcAft>
              <a:buClr>
                <a:srgbClr val="000099"/>
              </a:buClr>
              <a:buFont typeface="Wingdings 3" panose="05040102010807070707" pitchFamily="18" charset="2"/>
              <a:buChar char=""/>
              <a:defRPr/>
            </a:pPr>
            <a:r>
              <a:rPr kumimoji="0" lang="en-US" i="0" u="sng" strike="noStrike" kern="1200" cap="none" spc="0" normalizeH="0" baseline="0" noProof="0" dirty="0">
                <a:ln>
                  <a:noFill/>
                </a:ln>
                <a:solidFill>
                  <a:schemeClr val="accent2"/>
                </a:solidFill>
                <a:effectLst/>
                <a:uLnTx/>
                <a:uFillTx/>
                <a:latin typeface="Roboto"/>
                <a:ea typeface="+mn-ea"/>
                <a:cs typeface="+mn-cs"/>
                <a:hlinkClick r:id="rId22">
                  <a:extLst>
                    <a:ext uri="{A12FA001-AC4F-418D-AE19-62706E023703}">
                      <ahyp:hlinkClr xmlns:ahyp="http://schemas.microsoft.com/office/drawing/2018/hyperlinkcolor" val="tx"/>
                    </a:ext>
                  </a:extLst>
                </a:hlinkClick>
              </a:rPr>
              <a:t>Tip Sheet</a:t>
            </a: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marL="228600" lvl="2" indent="0">
              <a:lnSpc>
                <a:spcPct val="100000"/>
              </a:lnSpc>
              <a:spcBef>
                <a:spcPts val="0"/>
              </a:spcBef>
              <a:spcAft>
                <a:spcPts val="0"/>
              </a:spcAft>
              <a:buClr>
                <a:srgbClr val="000099"/>
              </a:buClr>
              <a:buNone/>
              <a:defRPr/>
            </a:pPr>
            <a:endParaRPr kumimoji="0" lang="en-US" i="0" u="sng" strike="noStrike" kern="1200" cap="none" spc="0" normalizeH="0" baseline="0" noProof="0" dirty="0">
              <a:ln>
                <a:noFill/>
              </a:ln>
              <a:solidFill>
                <a:schemeClr val="accent2"/>
              </a:solidFill>
              <a:effectLst/>
              <a:uLnTx/>
              <a:uFillTx/>
              <a:latin typeface="Roboto"/>
              <a:ea typeface="+mn-ea"/>
              <a:cs typeface="+mn-cs"/>
            </a:endParaRPr>
          </a:p>
          <a:p>
            <a:pPr>
              <a:spcBef>
                <a:spcPts val="0"/>
              </a:spcBef>
              <a:buClr>
                <a:schemeClr val="accent1"/>
              </a:buClr>
              <a:buSzPct val="100000"/>
              <a:buFont typeface="Arial" panose="020B0604020202020204" pitchFamily="34" charset="0"/>
              <a:buChar char="•"/>
              <a:defRPr/>
            </a:pPr>
            <a:r>
              <a:rPr kumimoji="0" lang="en-US" b="0" i="0" u="none" strike="noStrike" kern="1200" cap="none" spc="0" normalizeH="0" baseline="0" noProof="0" dirty="0">
                <a:ln>
                  <a:noFill/>
                </a:ln>
                <a:solidFill>
                  <a:schemeClr val="accent1"/>
                </a:solidFill>
                <a:effectLst/>
                <a:uLnTx/>
                <a:uFillTx/>
                <a:latin typeface="Roboto"/>
                <a:ea typeface="+mn-ea"/>
                <a:cs typeface="+mn-cs"/>
                <a:hlinkClick r:id="rId23">
                  <a:extLst>
                    <a:ext uri="{A12FA001-AC4F-418D-AE19-62706E023703}">
                      <ahyp:hlinkClr xmlns:ahyp="http://schemas.microsoft.com/office/drawing/2018/hyperlinkcolor" val="tx"/>
                    </a:ext>
                  </a:extLst>
                </a:hlinkClick>
              </a:rPr>
              <a:t>ETA Grantee Handbook</a:t>
            </a:r>
            <a:endParaRPr kumimoji="0" lang="en-US" b="0" i="0" u="none" strike="noStrike" kern="1200" cap="none" spc="0" normalizeH="0" baseline="0" noProof="0" dirty="0">
              <a:ln>
                <a:noFill/>
              </a:ln>
              <a:solidFill>
                <a:schemeClr val="accent1"/>
              </a:solidFill>
              <a:effectLst/>
              <a:uLnTx/>
              <a:uFillTx/>
              <a:latin typeface="Roboto"/>
              <a:ea typeface="+mn-ea"/>
              <a:cs typeface="+mn-cs"/>
            </a:endParaRPr>
          </a:p>
          <a:p>
            <a:pPr marL="228600" lvl="2" indent="0">
              <a:lnSpc>
                <a:spcPct val="100000"/>
              </a:lnSpc>
              <a:spcBef>
                <a:spcPts val="0"/>
              </a:spcBef>
              <a:buSzPct val="74000"/>
              <a:buNone/>
              <a:defRPr/>
            </a:pPr>
            <a:endParaRPr kumimoji="0" lang="en-US" i="0" u="sng" strike="noStrike" kern="1200" cap="none" spc="0" normalizeH="0" baseline="0" noProof="0" dirty="0">
              <a:ln>
                <a:noFill/>
              </a:ln>
              <a:solidFill>
                <a:schemeClr val="accent2"/>
              </a:solidFill>
              <a:effectLst/>
              <a:uLnTx/>
              <a:uFillTx/>
              <a:latin typeface="Roboto"/>
              <a:ea typeface="+mn-ea"/>
              <a:cs typeface="+mn-cs"/>
            </a:endParaRPr>
          </a:p>
        </p:txBody>
      </p:sp>
      <p:sp>
        <p:nvSpPr>
          <p:cNvPr id="3" name="Slide Number Placeholder 7">
            <a:extLst>
              <a:ext uri="{FF2B5EF4-FFF2-40B4-BE49-F238E27FC236}">
                <a16:creationId xmlns:a16="http://schemas.microsoft.com/office/drawing/2014/main" id="{52994D11-E1ED-541E-65DB-93AB1DDE7933}"/>
              </a:ext>
            </a:extLst>
          </p:cNvPr>
          <p:cNvSpPr txBox="1">
            <a:spLocks/>
          </p:cNvSpPr>
          <p:nvPr/>
        </p:nvSpPr>
        <p:spPr>
          <a:xfrm>
            <a:off x="10400635" y="6203787"/>
            <a:ext cx="102729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E8DE8A0-70C5-4585-9A3C-B3A9E7B8F8E9}" type="slidenum">
              <a:rPr lang="en-US" smtClean="0"/>
              <a:pPr/>
              <a:t>61</a:t>
            </a:fld>
            <a:endParaRPr lang="en-US" dirty="0"/>
          </a:p>
        </p:txBody>
      </p:sp>
    </p:spTree>
    <p:extLst>
      <p:ext uri="{BB962C8B-B14F-4D97-AF65-F5344CB8AC3E}">
        <p14:creationId xmlns:p14="http://schemas.microsoft.com/office/powerpoint/2010/main" val="16405951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5D91E3-2DC4-4238-88A9-D94E40F1C95F}"/>
              </a:ext>
            </a:extLst>
          </p:cNvPr>
          <p:cNvSpPr>
            <a:spLocks noGrp="1"/>
          </p:cNvSpPr>
          <p:nvPr>
            <p:ph type="title"/>
          </p:nvPr>
        </p:nvSpPr>
        <p:spPr/>
        <p:txBody>
          <a:bodyPr/>
          <a:lstStyle/>
          <a:p>
            <a:r>
              <a:rPr lang="en-US" dirty="0"/>
              <a:t>Contact Us for reporting assistance!</a:t>
            </a:r>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4644842" y="2816508"/>
            <a:ext cx="5755793" cy="1622314"/>
          </a:xfrm>
        </p:spPr>
        <p:txBody>
          <a:bodyPr>
            <a:normAutofit/>
          </a:bodyPr>
          <a:lstStyle/>
          <a:p>
            <a:pPr lvl="0"/>
            <a:r>
              <a:rPr lang="en-US" sz="3600" dirty="0">
                <a:solidFill>
                  <a:schemeClr val="accent2"/>
                </a:solidFill>
                <a:hlinkClick r:id="rId3">
                  <a:extLst>
                    <a:ext uri="{A12FA001-AC4F-418D-AE19-62706E023703}">
                      <ahyp:hlinkClr xmlns:ahyp="http://schemas.microsoft.com/office/drawing/2018/hyperlinkcolor" val="tx"/>
                    </a:ext>
                  </a:extLst>
                </a:hlinkClick>
              </a:rPr>
              <a:t>NursingExpansion@dol.gov</a:t>
            </a:r>
            <a:endParaRPr lang="en-US" sz="3600" dirty="0">
              <a:solidFill>
                <a:schemeClr val="accent2"/>
              </a:solidFill>
            </a:endParaRPr>
          </a:p>
        </p:txBody>
      </p:sp>
      <p:sp>
        <p:nvSpPr>
          <p:cNvPr id="3" name="TextBox 2">
            <a:extLst>
              <a:ext uri="{FF2B5EF4-FFF2-40B4-BE49-F238E27FC236}">
                <a16:creationId xmlns:a16="http://schemas.microsoft.com/office/drawing/2014/main" id="{91E4CE07-94AE-6C3D-13DB-4C87B1AA7266}"/>
              </a:ext>
            </a:extLst>
          </p:cNvPr>
          <p:cNvSpPr txBox="1"/>
          <p:nvPr/>
        </p:nvSpPr>
        <p:spPr>
          <a:xfrm>
            <a:off x="4644842" y="3977157"/>
            <a:ext cx="6094268" cy="461665"/>
          </a:xfrm>
          <a:prstGeom prst="rect">
            <a:avLst/>
          </a:prstGeom>
          <a:noFill/>
        </p:spPr>
        <p:txBody>
          <a:bodyPr wrap="square">
            <a:spAutoFit/>
          </a:bodyPr>
          <a:lstStyle/>
          <a:p>
            <a:r>
              <a:rPr lang="en-US" sz="2400" b="1" dirty="0">
                <a:solidFill>
                  <a:srgbClr val="17406D"/>
                </a:solidFill>
              </a:rPr>
              <a:t>Important:  </a:t>
            </a:r>
            <a:r>
              <a:rPr lang="en-US" sz="2400" dirty="0">
                <a:solidFill>
                  <a:srgbClr val="17406D"/>
                </a:solidFill>
              </a:rPr>
              <a:t>Don’t forget to copy your FPO!</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62</a:t>
            </a:fld>
            <a:endParaRPr lang="en-US" dirty="0"/>
          </a:p>
        </p:txBody>
      </p:sp>
    </p:spTree>
    <p:extLst>
      <p:ext uri="{BB962C8B-B14F-4D97-AF65-F5344CB8AC3E}">
        <p14:creationId xmlns:p14="http://schemas.microsoft.com/office/powerpoint/2010/main" val="41469130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63</a:t>
            </a:fld>
            <a:endParaRPr lang="en-US"/>
          </a:p>
        </p:txBody>
      </p:sp>
    </p:spTree>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18A657-DBEE-47A2-9A86-3E105DEE87A0}">
  <ds:schemaRefs>
    <ds:schemaRef ds:uri="http://purl.org/dc/dcmitype/"/>
    <ds:schemaRef ds:uri="411d0658-67d5-4b95-8147-6ad757439f0a"/>
    <ds:schemaRef ds:uri="http://schemas.openxmlformats.org/package/2006/metadata/core-properties"/>
    <ds:schemaRef ds:uri="9f7d036a-daaf-4c7a-b1ac-c05d9d0a180b"/>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NE template theme</Template>
  <TotalTime>6954</TotalTime>
  <Words>3317</Words>
  <Application>Microsoft Office PowerPoint</Application>
  <PresentationFormat>Widescreen</PresentationFormat>
  <Paragraphs>664</Paragraphs>
  <Slides>63</Slides>
  <Notes>60</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63</vt:i4>
      </vt:variant>
    </vt:vector>
  </HeadingPairs>
  <TitlesOfParts>
    <vt:vector size="82" baseType="lpstr">
      <vt:lpstr>Aptos</vt:lpstr>
      <vt:lpstr>Arial</vt:lpstr>
      <vt:lpstr>Arial Narrow</vt:lpstr>
      <vt:lpstr>Calibri</vt:lpstr>
      <vt:lpstr>Courier New</vt:lpstr>
      <vt:lpstr>Franklin Gothic Book</vt:lpstr>
      <vt:lpstr>Gill Sans MT</vt:lpstr>
      <vt:lpstr>icon-small</vt:lpstr>
      <vt:lpstr>Roboto</vt:lpstr>
      <vt:lpstr>Segoe UI</vt:lpstr>
      <vt:lpstr>Symbol</vt:lpstr>
      <vt:lpstr>Times New Roman</vt:lpstr>
      <vt:lpstr>Webdings</vt:lpstr>
      <vt:lpstr>Wingdings</vt:lpstr>
      <vt:lpstr>Wingdings 2</vt:lpstr>
      <vt:lpstr>Wingdings 3</vt:lpstr>
      <vt:lpstr>NE template theme</vt:lpstr>
      <vt:lpstr>Content Slides</vt:lpstr>
      <vt:lpstr>1_Transition Slides</vt:lpstr>
      <vt:lpstr>USING DATA TO MEASURE SUCCESS AND ACCELERATE PROGRESS (track 2)</vt:lpstr>
      <vt:lpstr>Presenters</vt:lpstr>
      <vt:lpstr>Agenda</vt:lpstr>
      <vt:lpstr>Session objectives</vt:lpstr>
      <vt:lpstr>Guiding Questions</vt:lpstr>
      <vt:lpstr>Participant reporting temperature check</vt:lpstr>
      <vt:lpstr>What word comes to mind when you consider your first experience reporting participant data in WIPS?</vt:lpstr>
      <vt:lpstr>What the data show</vt:lpstr>
      <vt:lpstr>Real-time performance outcome measures Track 2</vt:lpstr>
      <vt:lpstr>Progress toward employment targets: represented by combined employment outcomes</vt:lpstr>
      <vt:lpstr>Nursing Expansion Participants Race and gender demographics</vt:lpstr>
      <vt:lpstr>Nursing expansion participants education status at participation</vt:lpstr>
      <vt:lpstr>Nursing expansion  other populations served</vt:lpstr>
      <vt:lpstr> Nursing Expansion  Employment Status at Participation</vt:lpstr>
      <vt:lpstr>Track 2 Demographics Quarter Ending 6/30/2024</vt:lpstr>
      <vt:lpstr>Nursing Expansion Total Outcomes</vt:lpstr>
      <vt:lpstr>Participants Served Quarter ending 6/30/2024:  1,089</vt:lpstr>
      <vt:lpstr>Participants Enrolled in Training Quarter ending 6/30/2024: 952</vt:lpstr>
      <vt:lpstr>Completed Training Quarter ending 6/30/2024: 223</vt:lpstr>
      <vt:lpstr>Completion and obtained a credential Quarter ending 6/30/2024:  185</vt:lpstr>
      <vt:lpstr>Entered employment or advanced to new position Quarter ending 6/30/2024: 78 </vt:lpstr>
      <vt:lpstr>Preceptors placed Quarter ending 6/30/2024</vt:lpstr>
      <vt:lpstr>How To Report Nurses placed into a Preceptor Role (Outcome #7) </vt:lpstr>
      <vt:lpstr>Data validation as a strategy for success</vt:lpstr>
      <vt:lpstr>Celebrate your successes</vt:lpstr>
      <vt:lpstr>Why is DATA important?</vt:lpstr>
      <vt:lpstr>A DATA-DRIVEN MODEL FOR SUCCESS</vt:lpstr>
      <vt:lpstr>TWO major QUESTIONS YOUR DATA can HELP ANSWER </vt:lpstr>
      <vt:lpstr>Assessing Data accuracy</vt:lpstr>
      <vt:lpstr>Assessing Program effectiveness</vt:lpstr>
      <vt:lpstr>HOW to assess accuracy and effectiveness</vt:lpstr>
      <vt:lpstr>Review and correct:  understand how to interpret outcomes</vt:lpstr>
      <vt:lpstr>track 2 Real-time Outcomes</vt:lpstr>
      <vt:lpstr>Review and correct: know which data from your data file generate outcomes</vt:lpstr>
      <vt:lpstr>Aggregation rules look like formulas</vt:lpstr>
      <vt:lpstr>Crosswalk of real-time Outcomes and pirl data elements</vt:lpstr>
      <vt:lpstr>WHY data can be “official” but inaccurate</vt:lpstr>
      <vt:lpstr>EXAMPLE   Outcome #6  Total number of participants  who completed education/  job training  program activities  and either  entered unsubsidized employment  or  advanced into a  new position</vt:lpstr>
      <vt:lpstr>What *not* to do if your data seems wrong or CAUSES errors</vt:lpstr>
      <vt:lpstr>Tips for correcting inaccuracies</vt:lpstr>
      <vt:lpstr>Program level:  analyze and adjust</vt:lpstr>
      <vt:lpstr>Track 2 quarterly performance scorecard</vt:lpstr>
      <vt:lpstr>What is the quarterly performance scorecard?</vt:lpstr>
      <vt:lpstr>Quarterly Performance scorecard</vt:lpstr>
      <vt:lpstr>employment outcomes – are they different?</vt:lpstr>
      <vt:lpstr>Use the scorecard to evaluate your program</vt:lpstr>
      <vt:lpstr>1. Understand and validate your data</vt:lpstr>
      <vt:lpstr>2. Identify gaps in meeting goals</vt:lpstr>
      <vt:lpstr>3. Break grant targets into quarterly targets</vt:lpstr>
      <vt:lpstr>4. Develop an action plan to achieve results</vt:lpstr>
      <vt:lpstr>5. Discuss grant amendments with your fpo</vt:lpstr>
      <vt:lpstr>6. Establish ongoing reviews for continuous improvement </vt:lpstr>
      <vt:lpstr>Putting it all together</vt:lpstr>
      <vt:lpstr>Scorecard vs. PSL Tool outcome analysis:  what’s the difference? </vt:lpstr>
      <vt:lpstr>USING THE SCORECARD AND PSL TOOLS</vt:lpstr>
      <vt:lpstr>TRACK 2</vt:lpstr>
      <vt:lpstr>ALIGNING PSL PHASES WITH OUTCOME MEASURES</vt:lpstr>
      <vt:lpstr>ALIGNING PSL PHASES WITH OUTCOME MEASURES CONT.</vt:lpstr>
      <vt:lpstr>the Participant’s Journey</vt:lpstr>
      <vt:lpstr>Questions?</vt:lpstr>
      <vt:lpstr>Resources 1</vt:lpstr>
      <vt:lpstr>Contact Us for reporting assistance!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Performance Track 2</dc:title>
  <dc:creator>United States Department of Labor</dc:creator>
  <cp:lastModifiedBy>Tessa St. John</cp:lastModifiedBy>
  <cp:revision>100</cp:revision>
  <dcterms:created xsi:type="dcterms:W3CDTF">2019-05-17T14:42:38Z</dcterms:created>
  <dcterms:modified xsi:type="dcterms:W3CDTF">2024-09-13T19:55:36Z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