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303" r:id="rId5"/>
    <p:sldId id="283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2" r:id="rId23"/>
    <p:sldId id="30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ca Melville" userId="beb78149-d83e-47c9-88a4-88854b4c52f2" providerId="ADAL" clId="{4EECE5FE-2FFD-43D6-ADD2-86B1E7A83B44}"/>
    <pc:docChg chg="custSel delSld modSld">
      <pc:chgData name="Monica Melville" userId="beb78149-d83e-47c9-88a4-88854b4c52f2" providerId="ADAL" clId="{4EECE5FE-2FFD-43D6-ADD2-86B1E7A83B44}" dt="2019-07-09T19:13:49.652" v="131" actId="2696"/>
      <pc:docMkLst>
        <pc:docMk/>
      </pc:docMkLst>
      <pc:sldChg chg="modSp">
        <pc:chgData name="Monica Melville" userId="beb78149-d83e-47c9-88a4-88854b4c52f2" providerId="ADAL" clId="{4EECE5FE-2FFD-43D6-ADD2-86B1E7A83B44}" dt="2019-07-09T19:12:09.082" v="102" actId="20577"/>
        <pc:sldMkLst>
          <pc:docMk/>
          <pc:sldMk cId="1982135684" sldId="283"/>
        </pc:sldMkLst>
        <pc:spChg chg="mod">
          <ac:chgData name="Monica Melville" userId="beb78149-d83e-47c9-88a4-88854b4c52f2" providerId="ADAL" clId="{4EECE5FE-2FFD-43D6-ADD2-86B1E7A83B44}" dt="2019-07-09T19:12:09.082" v="102" actId="20577"/>
          <ac:spMkLst>
            <pc:docMk/>
            <pc:sldMk cId="1982135684" sldId="283"/>
            <ac:spMk id="2" creationId="{54707425-8373-44FE-992C-78381B8466F9}"/>
          </ac:spMkLst>
        </pc:spChg>
      </pc:sldChg>
      <pc:sldChg chg="modSp del">
        <pc:chgData name="Monica Melville" userId="beb78149-d83e-47c9-88a4-88854b4c52f2" providerId="ADAL" clId="{4EECE5FE-2FFD-43D6-ADD2-86B1E7A83B44}" dt="2019-07-09T19:13:49.652" v="131" actId="2696"/>
        <pc:sldMkLst>
          <pc:docMk/>
          <pc:sldMk cId="4203446399" sldId="284"/>
        </pc:sldMkLst>
        <pc:picChg chg="mod">
          <ac:chgData name="Monica Melville" userId="beb78149-d83e-47c9-88a4-88854b4c52f2" providerId="ADAL" clId="{4EECE5FE-2FFD-43D6-ADD2-86B1E7A83B44}" dt="2019-07-09T19:10:16.412" v="89" actId="962"/>
          <ac:picMkLst>
            <pc:docMk/>
            <pc:sldMk cId="4203446399" sldId="284"/>
            <ac:picMk id="8" creationId="{9D19C18C-554E-4893-AF24-D2E79D1679C9}"/>
          </ac:picMkLst>
        </pc:picChg>
      </pc:sldChg>
      <pc:sldChg chg="modSp">
        <pc:chgData name="Monica Melville" userId="beb78149-d83e-47c9-88a4-88854b4c52f2" providerId="ADAL" clId="{4EECE5FE-2FFD-43D6-ADD2-86B1E7A83B44}" dt="2019-07-09T19:12:24.231" v="111" actId="20577"/>
        <pc:sldMkLst>
          <pc:docMk/>
          <pc:sldMk cId="2231694092" sldId="291"/>
        </pc:sldMkLst>
        <pc:spChg chg="mod">
          <ac:chgData name="Monica Melville" userId="beb78149-d83e-47c9-88a4-88854b4c52f2" providerId="ADAL" clId="{4EECE5FE-2FFD-43D6-ADD2-86B1E7A83B44}" dt="2019-07-09T19:12:24.231" v="111" actId="20577"/>
          <ac:spMkLst>
            <pc:docMk/>
            <pc:sldMk cId="2231694092" sldId="291"/>
            <ac:spMk id="5" creationId="{00000000-0000-0000-0000-000000000000}"/>
          </ac:spMkLst>
        </pc:spChg>
      </pc:sldChg>
      <pc:sldChg chg="modSp">
        <pc:chgData name="Monica Melville" userId="beb78149-d83e-47c9-88a4-88854b4c52f2" providerId="ADAL" clId="{4EECE5FE-2FFD-43D6-ADD2-86B1E7A83B44}" dt="2019-07-09T19:12:40.239" v="129" actId="20577"/>
        <pc:sldMkLst>
          <pc:docMk/>
          <pc:sldMk cId="4101485745" sldId="294"/>
        </pc:sldMkLst>
        <pc:spChg chg="mod">
          <ac:chgData name="Monica Melville" userId="beb78149-d83e-47c9-88a4-88854b4c52f2" providerId="ADAL" clId="{4EECE5FE-2FFD-43D6-ADD2-86B1E7A83B44}" dt="2019-07-09T19:12:40.239" v="129" actId="20577"/>
          <ac:spMkLst>
            <pc:docMk/>
            <pc:sldMk cId="4101485745" sldId="294"/>
            <ac:spMk id="3" creationId="{E5BD7613-FFCC-4C10-A580-1DF3596E8C64}"/>
          </ac:spMkLst>
        </pc:spChg>
      </pc:sldChg>
      <pc:sldChg chg="modSp">
        <pc:chgData name="Monica Melville" userId="beb78149-d83e-47c9-88a4-88854b4c52f2" providerId="ADAL" clId="{4EECE5FE-2FFD-43D6-ADD2-86B1E7A83B44}" dt="2019-07-09T19:13:39.783" v="130" actId="6549"/>
        <pc:sldMkLst>
          <pc:docMk/>
          <pc:sldMk cId="2654111138" sldId="303"/>
        </pc:sldMkLst>
        <pc:spChg chg="mod">
          <ac:chgData name="Monica Melville" userId="beb78149-d83e-47c9-88a4-88854b4c52f2" providerId="ADAL" clId="{4EECE5FE-2FFD-43D6-ADD2-86B1E7A83B44}" dt="2019-07-09T19:13:39.783" v="130" actId="6549"/>
          <ac:spMkLst>
            <pc:docMk/>
            <pc:sldMk cId="2654111138" sldId="303"/>
            <ac:spMk id="3" creationId="{6A14F009-65EA-482C-9906-3954D98FA37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DD4A90-990E-486B-91C4-322DABF8597B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6DD1736-33F9-4BAE-927C-F6287E8E49FC}">
      <dgm:prSet/>
      <dgm:spPr/>
      <dgm:t>
        <a:bodyPr/>
        <a:lstStyle/>
        <a:p>
          <a:pPr rtl="0"/>
          <a:r>
            <a:rPr lang="en-US" dirty="0"/>
            <a:t>Same concept as WIA</a:t>
          </a:r>
        </a:p>
      </dgm:t>
    </dgm:pt>
    <dgm:pt modelId="{3EEC4B2B-0473-420B-930B-79A487DAD89B}" type="parTrans" cxnId="{D384069F-91EA-4077-8A98-B3C80270EA32}">
      <dgm:prSet/>
      <dgm:spPr/>
      <dgm:t>
        <a:bodyPr/>
        <a:lstStyle/>
        <a:p>
          <a:endParaRPr lang="en-US"/>
        </a:p>
      </dgm:t>
    </dgm:pt>
    <dgm:pt modelId="{E4213C33-E8B5-4E80-9DC3-E60E165744EA}" type="sibTrans" cxnId="{D384069F-91EA-4077-8A98-B3C80270EA32}">
      <dgm:prSet/>
      <dgm:spPr/>
      <dgm:t>
        <a:bodyPr/>
        <a:lstStyle/>
        <a:p>
          <a:endParaRPr lang="en-US"/>
        </a:p>
      </dgm:t>
    </dgm:pt>
    <dgm:pt modelId="{54A316C1-1EF7-40B2-AF8F-9804C5980C35}">
      <dgm:prSet/>
      <dgm:spPr/>
      <dgm:t>
        <a:bodyPr/>
        <a:lstStyle/>
        <a:p>
          <a:pPr rtl="0"/>
          <a:r>
            <a:rPr lang="en-US" dirty="0"/>
            <a:t>Allows electronic, paper, or mix of options</a:t>
          </a:r>
        </a:p>
      </dgm:t>
    </dgm:pt>
    <dgm:pt modelId="{EC3D23C2-50FB-409A-927D-06AC9D4ED8D0}" type="parTrans" cxnId="{3533D691-7780-4728-81BD-0827EE2B1859}">
      <dgm:prSet/>
      <dgm:spPr/>
      <dgm:t>
        <a:bodyPr/>
        <a:lstStyle/>
        <a:p>
          <a:endParaRPr lang="en-US"/>
        </a:p>
      </dgm:t>
    </dgm:pt>
    <dgm:pt modelId="{357AAC54-DCA9-48B5-9E39-630F6B39C7AF}" type="sibTrans" cxnId="{3533D691-7780-4728-81BD-0827EE2B1859}">
      <dgm:prSet/>
      <dgm:spPr/>
      <dgm:t>
        <a:bodyPr/>
        <a:lstStyle/>
        <a:p>
          <a:endParaRPr lang="en-US"/>
        </a:p>
      </dgm:t>
    </dgm:pt>
    <dgm:pt modelId="{1387FD4B-99C4-40E3-88F9-125B50D106A8}">
      <dgm:prSet/>
      <dgm:spPr/>
      <dgm:t>
        <a:bodyPr/>
        <a:lstStyle/>
        <a:p>
          <a:pPr rtl="0"/>
          <a:r>
            <a:rPr lang="en-US" dirty="0"/>
            <a:t>States can customize source documentation</a:t>
          </a:r>
        </a:p>
      </dgm:t>
    </dgm:pt>
    <dgm:pt modelId="{62E7768F-4A24-41C8-9602-51D8F6C4017B}" type="parTrans" cxnId="{1E1663F9-344E-4D8C-B8E0-A6E4CC756983}">
      <dgm:prSet/>
      <dgm:spPr/>
      <dgm:t>
        <a:bodyPr/>
        <a:lstStyle/>
        <a:p>
          <a:endParaRPr lang="en-US"/>
        </a:p>
      </dgm:t>
    </dgm:pt>
    <dgm:pt modelId="{C8A9FFC0-EF99-4DF4-8C3C-7ED7B7B4587C}" type="sibTrans" cxnId="{1E1663F9-344E-4D8C-B8E0-A6E4CC756983}">
      <dgm:prSet/>
      <dgm:spPr/>
      <dgm:t>
        <a:bodyPr/>
        <a:lstStyle/>
        <a:p>
          <a:endParaRPr lang="en-US"/>
        </a:p>
      </dgm:t>
    </dgm:pt>
    <dgm:pt modelId="{55976887-F960-435B-A00C-7AB48DAE2CAD}" type="pres">
      <dgm:prSet presAssocID="{9DDD4A90-990E-486B-91C4-322DABF8597B}" presName="CompostProcess" presStyleCnt="0">
        <dgm:presLayoutVars>
          <dgm:dir/>
          <dgm:resizeHandles val="exact"/>
        </dgm:presLayoutVars>
      </dgm:prSet>
      <dgm:spPr/>
    </dgm:pt>
    <dgm:pt modelId="{C622E667-E4FD-4318-A336-AA7ED9A54E9C}" type="pres">
      <dgm:prSet presAssocID="{9DDD4A90-990E-486B-91C4-322DABF8597B}" presName="arrow" presStyleLbl="bgShp" presStyleIdx="0" presStyleCnt="1"/>
      <dgm:spPr>
        <a:solidFill>
          <a:srgbClr val="FBCBA6"/>
        </a:solidFill>
      </dgm:spPr>
    </dgm:pt>
    <dgm:pt modelId="{FDCBEEEC-07D8-43BF-A86B-A203A4522CAF}" type="pres">
      <dgm:prSet presAssocID="{9DDD4A90-990E-486B-91C4-322DABF8597B}" presName="linearProcess" presStyleCnt="0"/>
      <dgm:spPr/>
    </dgm:pt>
    <dgm:pt modelId="{0CB6A35B-1D84-4733-AC11-8070852BD29A}" type="pres">
      <dgm:prSet presAssocID="{B6DD1736-33F9-4BAE-927C-F6287E8E49FC}" presName="textNode" presStyleLbl="node1" presStyleIdx="0" presStyleCnt="3">
        <dgm:presLayoutVars>
          <dgm:bulletEnabled val="1"/>
        </dgm:presLayoutVars>
      </dgm:prSet>
      <dgm:spPr/>
    </dgm:pt>
    <dgm:pt modelId="{CD2B28D5-7AEE-4667-AC6E-52EBBB8E5AC6}" type="pres">
      <dgm:prSet presAssocID="{E4213C33-E8B5-4E80-9DC3-E60E165744EA}" presName="sibTrans" presStyleCnt="0"/>
      <dgm:spPr/>
    </dgm:pt>
    <dgm:pt modelId="{9C8FFE91-DE33-4B2F-8493-A336241E6C93}" type="pres">
      <dgm:prSet presAssocID="{54A316C1-1EF7-40B2-AF8F-9804C5980C35}" presName="textNode" presStyleLbl="node1" presStyleIdx="1" presStyleCnt="3">
        <dgm:presLayoutVars>
          <dgm:bulletEnabled val="1"/>
        </dgm:presLayoutVars>
      </dgm:prSet>
      <dgm:spPr/>
    </dgm:pt>
    <dgm:pt modelId="{0C62E702-B460-4DC7-9D95-060A35F1A1ED}" type="pres">
      <dgm:prSet presAssocID="{357AAC54-DCA9-48B5-9E39-630F6B39C7AF}" presName="sibTrans" presStyleCnt="0"/>
      <dgm:spPr/>
    </dgm:pt>
    <dgm:pt modelId="{E4CE5FAD-126F-44A1-9FC2-F56C378C225D}" type="pres">
      <dgm:prSet presAssocID="{1387FD4B-99C4-40E3-88F9-125B50D106A8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1EAB557D-65ED-4F09-AF1B-4FA3964F0A86}" type="presOf" srcId="{B6DD1736-33F9-4BAE-927C-F6287E8E49FC}" destId="{0CB6A35B-1D84-4733-AC11-8070852BD29A}" srcOrd="0" destOrd="0" presId="urn:microsoft.com/office/officeart/2005/8/layout/hProcess9"/>
    <dgm:cxn modelId="{3533D691-7780-4728-81BD-0827EE2B1859}" srcId="{9DDD4A90-990E-486B-91C4-322DABF8597B}" destId="{54A316C1-1EF7-40B2-AF8F-9804C5980C35}" srcOrd="1" destOrd="0" parTransId="{EC3D23C2-50FB-409A-927D-06AC9D4ED8D0}" sibTransId="{357AAC54-DCA9-48B5-9E39-630F6B39C7AF}"/>
    <dgm:cxn modelId="{9C98559B-6036-49D4-99E2-3278AE4608E0}" type="presOf" srcId="{1387FD4B-99C4-40E3-88F9-125B50D106A8}" destId="{E4CE5FAD-126F-44A1-9FC2-F56C378C225D}" srcOrd="0" destOrd="0" presId="urn:microsoft.com/office/officeart/2005/8/layout/hProcess9"/>
    <dgm:cxn modelId="{D384069F-91EA-4077-8A98-B3C80270EA32}" srcId="{9DDD4A90-990E-486B-91C4-322DABF8597B}" destId="{B6DD1736-33F9-4BAE-927C-F6287E8E49FC}" srcOrd="0" destOrd="0" parTransId="{3EEC4B2B-0473-420B-930B-79A487DAD89B}" sibTransId="{E4213C33-E8B5-4E80-9DC3-E60E165744EA}"/>
    <dgm:cxn modelId="{D9377BA7-8E7E-46E7-9405-50D9678A42EC}" type="presOf" srcId="{54A316C1-1EF7-40B2-AF8F-9804C5980C35}" destId="{9C8FFE91-DE33-4B2F-8493-A336241E6C93}" srcOrd="0" destOrd="0" presId="urn:microsoft.com/office/officeart/2005/8/layout/hProcess9"/>
    <dgm:cxn modelId="{1E1663F9-344E-4D8C-B8E0-A6E4CC756983}" srcId="{9DDD4A90-990E-486B-91C4-322DABF8597B}" destId="{1387FD4B-99C4-40E3-88F9-125B50D106A8}" srcOrd="2" destOrd="0" parTransId="{62E7768F-4A24-41C8-9602-51D8F6C4017B}" sibTransId="{C8A9FFC0-EF99-4DF4-8C3C-7ED7B7B4587C}"/>
    <dgm:cxn modelId="{C43B1CFA-F5C1-4959-A3FA-C8455B087DC1}" type="presOf" srcId="{9DDD4A90-990E-486B-91C4-322DABF8597B}" destId="{55976887-F960-435B-A00C-7AB48DAE2CAD}" srcOrd="0" destOrd="0" presId="urn:microsoft.com/office/officeart/2005/8/layout/hProcess9"/>
    <dgm:cxn modelId="{CEB716E9-637D-413E-AB76-E934E1D60D53}" type="presParOf" srcId="{55976887-F960-435B-A00C-7AB48DAE2CAD}" destId="{C622E667-E4FD-4318-A336-AA7ED9A54E9C}" srcOrd="0" destOrd="0" presId="urn:microsoft.com/office/officeart/2005/8/layout/hProcess9"/>
    <dgm:cxn modelId="{C5DA8BE9-5D15-48CA-A4C9-4031CAC70B3B}" type="presParOf" srcId="{55976887-F960-435B-A00C-7AB48DAE2CAD}" destId="{FDCBEEEC-07D8-43BF-A86B-A203A4522CAF}" srcOrd="1" destOrd="0" presId="urn:microsoft.com/office/officeart/2005/8/layout/hProcess9"/>
    <dgm:cxn modelId="{D36B997C-81BB-4F4B-8A43-C6BF6B99A852}" type="presParOf" srcId="{FDCBEEEC-07D8-43BF-A86B-A203A4522CAF}" destId="{0CB6A35B-1D84-4733-AC11-8070852BD29A}" srcOrd="0" destOrd="0" presId="urn:microsoft.com/office/officeart/2005/8/layout/hProcess9"/>
    <dgm:cxn modelId="{235E772F-1D68-4624-972B-E7DE9E517025}" type="presParOf" srcId="{FDCBEEEC-07D8-43BF-A86B-A203A4522CAF}" destId="{CD2B28D5-7AEE-4667-AC6E-52EBBB8E5AC6}" srcOrd="1" destOrd="0" presId="urn:microsoft.com/office/officeart/2005/8/layout/hProcess9"/>
    <dgm:cxn modelId="{82C5F79E-05EA-4955-B07F-B55B9FFF1CAF}" type="presParOf" srcId="{FDCBEEEC-07D8-43BF-A86B-A203A4522CAF}" destId="{9C8FFE91-DE33-4B2F-8493-A336241E6C93}" srcOrd="2" destOrd="0" presId="urn:microsoft.com/office/officeart/2005/8/layout/hProcess9"/>
    <dgm:cxn modelId="{5201BB40-6477-48D8-9551-B3F7D6BEE285}" type="presParOf" srcId="{FDCBEEEC-07D8-43BF-A86B-A203A4522CAF}" destId="{0C62E702-B460-4DC7-9D95-060A35F1A1ED}" srcOrd="3" destOrd="0" presId="urn:microsoft.com/office/officeart/2005/8/layout/hProcess9"/>
    <dgm:cxn modelId="{3617CBCB-7240-45E7-8DD0-22FC058E7E32}" type="presParOf" srcId="{FDCBEEEC-07D8-43BF-A86B-A203A4522CAF}" destId="{E4CE5FAD-126F-44A1-9FC2-F56C378C225D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22E667-E4FD-4318-A336-AA7ED9A54E9C}">
      <dsp:nvSpPr>
        <dsp:cNvPr id="0" name=""/>
        <dsp:cNvSpPr/>
      </dsp:nvSpPr>
      <dsp:spPr>
        <a:xfrm>
          <a:off x="836771" y="0"/>
          <a:ext cx="9483407" cy="4756150"/>
        </a:xfrm>
        <a:prstGeom prst="rightArrow">
          <a:avLst/>
        </a:prstGeom>
        <a:solidFill>
          <a:srgbClr val="FBCBA6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B6A35B-1D84-4733-AC11-8070852BD29A}">
      <dsp:nvSpPr>
        <dsp:cNvPr id="0" name=""/>
        <dsp:cNvSpPr/>
      </dsp:nvSpPr>
      <dsp:spPr>
        <a:xfrm>
          <a:off x="11985" y="1426845"/>
          <a:ext cx="3591143" cy="19024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Same concept as WIA</a:t>
          </a:r>
        </a:p>
      </dsp:txBody>
      <dsp:txXfrm>
        <a:off x="104855" y="1519715"/>
        <a:ext cx="3405403" cy="1716720"/>
      </dsp:txXfrm>
    </dsp:sp>
    <dsp:sp modelId="{9C8FFE91-DE33-4B2F-8493-A336241E6C93}">
      <dsp:nvSpPr>
        <dsp:cNvPr id="0" name=""/>
        <dsp:cNvSpPr/>
      </dsp:nvSpPr>
      <dsp:spPr>
        <a:xfrm>
          <a:off x="3782903" y="1426845"/>
          <a:ext cx="3591143" cy="19024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Allows electronic, paper, or mix of options</a:t>
          </a:r>
        </a:p>
      </dsp:txBody>
      <dsp:txXfrm>
        <a:off x="3875773" y="1519715"/>
        <a:ext cx="3405403" cy="1716720"/>
      </dsp:txXfrm>
    </dsp:sp>
    <dsp:sp modelId="{E4CE5FAD-126F-44A1-9FC2-F56C378C225D}">
      <dsp:nvSpPr>
        <dsp:cNvPr id="0" name=""/>
        <dsp:cNvSpPr/>
      </dsp:nvSpPr>
      <dsp:spPr>
        <a:xfrm>
          <a:off x="7553821" y="1426845"/>
          <a:ext cx="3591143" cy="19024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States can customize source documentation</a:t>
          </a:r>
        </a:p>
      </dsp:txBody>
      <dsp:txXfrm>
        <a:off x="7646691" y="1519715"/>
        <a:ext cx="3405403" cy="17167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microsoft.com/office/2007/relationships/hdphoto" Target="../media/hdphoto2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CF19BF-F4F2-4236-856B-4BED9ACCF5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515"/>
            <a:ext cx="12192000" cy="2188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327782"/>
            <a:ext cx="9753600" cy="2051919"/>
          </a:xfrm>
        </p:spPr>
        <p:txBody>
          <a:bodyPr anchor="ctr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5326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0456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2526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F56630B-DC67-40E5-A102-A4616E8C6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319"/>
            <a:ext cx="12192000" cy="2188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48384" y="875169"/>
            <a:ext cx="10070592" cy="2144938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8384" y="3545577"/>
            <a:ext cx="980541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3451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41760" y="2481668"/>
            <a:ext cx="6812040" cy="2381476"/>
          </a:xfrm>
        </p:spPr>
        <p:txBody>
          <a:bodyPr anchor="ctr">
            <a:noAutofit/>
          </a:bodyPr>
          <a:lstStyle>
            <a:lvl1pPr marL="0" indent="0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rgbClr val="1C4489"/>
              </a:buClr>
              <a:buFont typeface="Wingdings" panose="05000000000000000000" pitchFamily="2" charset="2"/>
              <a:buChar char=""/>
              <a:defRPr>
                <a:solidFill>
                  <a:schemeClr val="accent5"/>
                </a:solidFill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Occupation/Title</a:t>
            </a:r>
          </a:p>
          <a:p>
            <a:pPr lvl="2"/>
            <a:r>
              <a:rPr lang="en-US" dirty="0"/>
              <a:t>Company Name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362528" y="2483686"/>
            <a:ext cx="2377440" cy="237744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4587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94882" y="3911828"/>
            <a:ext cx="5394960" cy="2059314"/>
          </a:xfrm>
        </p:spPr>
        <p:txBody>
          <a:bodyPr anchor="t">
            <a:noAutofit/>
          </a:bodyPr>
          <a:lstStyle>
            <a:lvl1pPr marL="0" indent="0" algn="ctr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Occupation/Title</a:t>
            </a:r>
          </a:p>
          <a:p>
            <a:pPr lvl="2"/>
            <a:r>
              <a:rPr lang="en-US" dirty="0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 dirty="0"/>
              <a:t>Email</a:t>
            </a:r>
          </a:p>
          <a:p>
            <a:pPr lvl="4"/>
            <a:r>
              <a:rPr lang="en-US" dirty="0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077962" y="1875159"/>
            <a:ext cx="1828800" cy="18288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AC87CBE-6F5B-4FDC-9999-676B9F6679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532396" y="3911828"/>
            <a:ext cx="5394960" cy="2059314"/>
          </a:xfrm>
        </p:spPr>
        <p:txBody>
          <a:bodyPr anchor="t">
            <a:noAutofit/>
          </a:bodyPr>
          <a:lstStyle>
            <a:lvl1pPr marL="0" indent="0" algn="ctr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Occupation/Title</a:t>
            </a:r>
          </a:p>
          <a:p>
            <a:pPr lvl="2"/>
            <a:r>
              <a:rPr lang="en-US" dirty="0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 dirty="0"/>
              <a:t>Email</a:t>
            </a:r>
          </a:p>
          <a:p>
            <a:pPr lvl="4"/>
            <a:r>
              <a:rPr lang="en-US" dirty="0"/>
              <a:t>Phone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BD641F4D-5F35-4F7D-9487-696C26F0CA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8315476" y="1875159"/>
            <a:ext cx="1828800" cy="18288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4401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4285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Occupation/Title</a:t>
            </a:r>
          </a:p>
          <a:p>
            <a:pPr lvl="2"/>
            <a:r>
              <a:rPr lang="en-US" dirty="0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 dirty="0"/>
              <a:t>Email</a:t>
            </a:r>
          </a:p>
          <a:p>
            <a:pPr lvl="4"/>
            <a:r>
              <a:rPr lang="en-US" dirty="0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407285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3379908-6ECB-4772-B71A-34E3F132F84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267200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Occupation/Title</a:t>
            </a:r>
          </a:p>
          <a:p>
            <a:pPr lvl="2"/>
            <a:r>
              <a:rPr lang="en-US" dirty="0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 dirty="0"/>
              <a:t>Email</a:t>
            </a:r>
          </a:p>
          <a:p>
            <a:pPr lvl="4"/>
            <a:r>
              <a:rPr lang="en-US" dirty="0"/>
              <a:t>Phone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E6A44FAA-6F4D-4D84-AB6F-9086CFF9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5410200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FFB5D02-87CE-4A9A-A437-6D61B264F92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274350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Occupation/Title</a:t>
            </a:r>
          </a:p>
          <a:p>
            <a:pPr lvl="2"/>
            <a:r>
              <a:rPr lang="en-US" dirty="0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 dirty="0"/>
              <a:t>Email</a:t>
            </a:r>
          </a:p>
          <a:p>
            <a:pPr lvl="4"/>
            <a:r>
              <a:rPr lang="en-US" dirty="0"/>
              <a:t>Phone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0A6DECEC-A0A9-4D13-8B70-6A8A34377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17350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4416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Agenda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419224"/>
            <a:ext cx="11155680" cy="4767263"/>
          </a:xfrm>
        </p:spPr>
        <p:txBody>
          <a:bodyPr/>
          <a:lstStyle>
            <a:lvl1pPr marL="365760" indent="-365760">
              <a:buClr>
                <a:schemeClr val="accent2"/>
              </a:buClr>
              <a:buFont typeface="+mj-lt"/>
              <a:buAutoNum type="arabicPeriod"/>
              <a:defRPr sz="2600"/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 descr="SMART icon">
            <a:extLst>
              <a:ext uri="{FF2B5EF4-FFF2-40B4-BE49-F238E27FC236}">
                <a16:creationId xmlns:a16="http://schemas.microsoft.com/office/drawing/2014/main" id="{82D5D7F0-7145-4827-83A2-5CF434C5CFBA}"/>
              </a:ext>
            </a:extLst>
          </p:cNvPr>
          <p:cNvSpPr/>
          <p:nvPr userDrawn="1"/>
        </p:nvSpPr>
        <p:spPr>
          <a:xfrm>
            <a:off x="10144369" y="461419"/>
            <a:ext cx="1556595" cy="1556595"/>
          </a:xfrm>
          <a:prstGeom prst="ellipse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195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12858B7-2840-4B86-82BC-C15B58B6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221" y="4086790"/>
            <a:ext cx="2585710" cy="189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Objectives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431471"/>
            <a:ext cx="11155680" cy="4754880"/>
          </a:xfrm>
        </p:spPr>
        <p:txBody>
          <a:bodyPr/>
          <a:lstStyle>
            <a:lvl1pPr marL="365760" indent="-365760">
              <a:buClr>
                <a:schemeClr val="accent2"/>
              </a:buClr>
              <a:buFont typeface="Wingdings" panose="05000000000000000000" pitchFamily="2" charset="2"/>
              <a:buChar char="ü"/>
              <a:defRPr sz="2600"/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958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5FB0512-0D03-43C2-9663-06FDBDB95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787668"/>
            <a:ext cx="12190992" cy="1545565"/>
            <a:chOff x="0" y="4787661"/>
            <a:chExt cx="9143244" cy="154556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1656AEE-D6EA-459B-9879-FB6489B32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0" y="5528621"/>
              <a:ext cx="9143244" cy="80460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23EC7A2-7A9D-4065-9C18-8DAAC4C66A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787661"/>
              <a:ext cx="9143244" cy="804605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A461F356-3A60-4677-A90A-C2EA3A663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4" y="7"/>
            <a:ext cx="12190992" cy="8046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02709" y="667944"/>
            <a:ext cx="10186587" cy="4084009"/>
          </a:xfrm>
        </p:spPr>
        <p:txBody>
          <a:bodyPr anchor="ctr"/>
          <a:lstStyle>
            <a:lvl1pPr marL="0" indent="0">
              <a:buNone/>
              <a:defRPr sz="3200"/>
            </a:lvl1pPr>
          </a:lstStyle>
          <a:p>
            <a:pPr lvl="0"/>
            <a:r>
              <a:rPr lang="en-US" dirty="0"/>
              <a:t>Type quote here.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48EDC6-D49E-4B52-B448-420C09B98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53" y="118262"/>
            <a:ext cx="609550" cy="4754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5D1391-4ECB-425D-8329-DA5705FD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365797" y="4992003"/>
            <a:ext cx="609550" cy="47544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7FA847A-2E10-460B-9C1D-C7735616A56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02712" y="5032861"/>
            <a:ext cx="10185993" cy="991520"/>
          </a:xfrm>
        </p:spPr>
        <p:txBody>
          <a:bodyPr anchor="ctr">
            <a:normAutofit/>
          </a:bodyPr>
          <a:lstStyle>
            <a:lvl1pPr marL="228600" indent="-228600">
              <a:buFont typeface="Arial" panose="020B0604020202020204" pitchFamily="34" charset="0"/>
              <a:buChar char="~"/>
              <a:defRPr sz="2800" b="1">
                <a:solidFill>
                  <a:schemeClr val="bg1"/>
                </a:solidFill>
              </a:defRPr>
            </a:lvl1pPr>
            <a:lvl2pPr marL="228600" indent="0">
              <a:buNone/>
              <a:defRPr sz="2000" i="1">
                <a:solidFill>
                  <a:schemeClr val="accent4">
                    <a:lumMod val="20000"/>
                    <a:lumOff val="80000"/>
                  </a:schemeClr>
                </a:solidFill>
              </a:defRPr>
            </a:lvl2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Additional info if applicable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131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Questions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Insert Title of Question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E711A4-D827-41FB-9FEE-8B61DC815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562" y="1747615"/>
            <a:ext cx="2884877" cy="38636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574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Resources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80999" y="1407886"/>
            <a:ext cx="5486400" cy="4672878"/>
          </a:xfrm>
        </p:spPr>
        <p:txBody>
          <a:bodyPr>
            <a:noAutofit/>
          </a:bodyPr>
          <a:lstStyle>
            <a:lvl1pPr marL="342900" indent="-280988">
              <a:lnSpc>
                <a:spcPct val="90000"/>
              </a:lnSpc>
              <a:defRPr sz="2200"/>
            </a:lvl1pPr>
            <a:lvl2pPr marL="365760" indent="0">
              <a:lnSpc>
                <a:spcPct val="90000"/>
              </a:lnSpc>
              <a:spcBef>
                <a:spcPts val="0"/>
              </a:spcBef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1500" indent="-280988">
              <a:lnSpc>
                <a:spcPct val="9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"/>
              <a:defRPr sz="1800" u="sng">
                <a:solidFill>
                  <a:schemeClr val="accent5"/>
                </a:solidFill>
              </a:defRPr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Insert Name of Resource</a:t>
            </a:r>
          </a:p>
          <a:p>
            <a:pPr lvl="1"/>
            <a:r>
              <a:rPr lang="en-US" dirty="0"/>
              <a:t>Include details about resource here</a:t>
            </a:r>
          </a:p>
          <a:p>
            <a:pPr lvl="2"/>
            <a:r>
              <a:rPr lang="en-US" dirty="0"/>
              <a:t>Web Address here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24601" y="1407886"/>
            <a:ext cx="5486400" cy="4672878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200"/>
            </a:lvl1pPr>
            <a:lvl2pPr marL="365760" indent="0">
              <a:lnSpc>
                <a:spcPct val="90000"/>
              </a:lnSpc>
              <a:spcBef>
                <a:spcPts val="0"/>
              </a:spcBef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1500" indent="-280988">
              <a:lnSpc>
                <a:spcPct val="9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ð"/>
              <a:defRPr sz="1800" u="sng">
                <a:solidFill>
                  <a:schemeClr val="accent5"/>
                </a:solidFill>
              </a:defRPr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Insert Name of Resource</a:t>
            </a:r>
          </a:p>
          <a:p>
            <a:pPr lvl="1"/>
            <a:r>
              <a:rPr lang="en-US" dirty="0"/>
              <a:t>Include details about resource here</a:t>
            </a:r>
          </a:p>
          <a:p>
            <a:pPr lvl="2"/>
            <a:r>
              <a:rPr lang="en-US" dirty="0"/>
              <a:t>Web Address here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2358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016892" y="1291771"/>
            <a:ext cx="7091440" cy="4845260"/>
          </a:xfrm>
        </p:spPr>
        <p:txBody>
          <a:bodyPr anchor="ctr">
            <a:noAutofit/>
          </a:bodyPr>
          <a:lstStyle>
            <a:lvl1pPr marL="0" indent="0">
              <a:buNone/>
              <a:defRPr sz="24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20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8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rgbClr val="1C4489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Occupation/Title</a:t>
            </a:r>
          </a:p>
          <a:p>
            <a:pPr lvl="2"/>
            <a:r>
              <a:rPr lang="en-US" dirty="0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 dirty="0"/>
              <a:t>Email</a:t>
            </a:r>
          </a:p>
          <a:p>
            <a:pPr lvl="4"/>
            <a:r>
              <a:rPr lang="en-US" dirty="0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937C6E-C4E1-4098-AAA7-12A05E027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498" y="2471299"/>
            <a:ext cx="2250838" cy="22072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73161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Insert Title of Gratitude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27705F-8551-43B5-958F-AC0827276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76" y="1550738"/>
            <a:ext cx="6564849" cy="42790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58476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6280" y="1465943"/>
            <a:ext cx="5303520" cy="471102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65943"/>
            <a:ext cx="5303520" cy="471102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2042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626" y="67831"/>
            <a:ext cx="11356848" cy="110642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342571"/>
            <a:ext cx="5157787" cy="822960"/>
          </a:xfr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242457"/>
            <a:ext cx="5157787" cy="394720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342571"/>
            <a:ext cx="5183188" cy="822960"/>
          </a:xfr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242457"/>
            <a:ext cx="5183188" cy="394720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1957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53503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C0572E-8CD7-474C-8E2C-4992A8831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053402"/>
            <a:ext cx="12190992" cy="80460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2C1B5B-A779-4783-9B6E-F71CC1C1D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23"/>
          <a:stretch/>
        </p:blipFill>
        <p:spPr>
          <a:xfrm rot="10800000">
            <a:off x="0" y="0"/>
            <a:ext cx="12190992" cy="4769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92172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18D104E-42F0-40AE-9CDD-8F904482E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8784" cy="2176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7"/>
            <a:ext cx="6172200" cy="5403851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3451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1134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762CF06-6557-4C5C-81C4-370A2853E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8784" cy="2176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457207"/>
            <a:ext cx="6172200" cy="5403851"/>
          </a:xfrm>
          <a:ln w="25400">
            <a:solidFill>
              <a:schemeClr val="accent1"/>
            </a:solidFill>
            <a:miter lim="800000"/>
          </a:ln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3451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2106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9FFAE19-A8F9-4243-9882-1FA70D6AF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053402"/>
            <a:ext cx="12190992" cy="8046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9EC62E-065B-4290-8FBC-F8DC4E4F2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992" cy="13532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9300" y="67579"/>
            <a:ext cx="11359032" cy="11080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" y="1420779"/>
            <a:ext cx="11155680" cy="47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411" y="6425302"/>
            <a:ext cx="79792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29876" y="64046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/>
          </a:p>
        </p:txBody>
      </p:sp>
    </p:spTree>
    <p:custDataLst>
      <p:tags r:id="rId21"/>
    </p:custDataLst>
    <p:extLst>
      <p:ext uri="{BB962C8B-B14F-4D97-AF65-F5344CB8AC3E}">
        <p14:creationId xmlns:p14="http://schemas.microsoft.com/office/powerpoint/2010/main" val="2442898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bg1"/>
          </a:solidFill>
          <a:effectLst>
            <a:outerShdw blurRad="50800" dist="254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5000"/>
        </a:lnSpc>
        <a:spcBef>
          <a:spcPts val="1800"/>
        </a:spcBef>
        <a:buClr>
          <a:schemeClr val="accent2"/>
        </a:buClr>
        <a:buFont typeface="Wingdings" panose="05000000000000000000" pitchFamily="2" charset="2"/>
        <a:buChar char="ü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7713" indent="-290513" algn="l" defTabSz="914400" rtl="0" eaLnBrk="1" latinLnBrk="0" hangingPunct="1">
        <a:lnSpc>
          <a:spcPct val="95000"/>
        </a:lnSpc>
        <a:spcBef>
          <a:spcPts val="500"/>
        </a:spcBef>
        <a:buClr>
          <a:schemeClr val="accent1">
            <a:lumMod val="75000"/>
          </a:schemeClr>
        </a:buClr>
        <a:buSzPct val="80000"/>
        <a:buFont typeface="Arial" panose="020B0604020202020204" pitchFamily="34" charset="0"/>
        <a:buChar char="►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5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›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5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ETAPerforms@dol.gov" TargetMode="Externa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07425-8373-44FE-992C-78381B8466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WIOA &amp; Data Validation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4F009-65EA-482C-9906-3954D98FA3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860756"/>
          </a:xfrm>
        </p:spPr>
        <p:txBody>
          <a:bodyPr>
            <a:normAutofit/>
          </a:bodyPr>
          <a:lstStyle/>
          <a:p>
            <a:r>
              <a:rPr lang="en-US" dirty="0"/>
              <a:t>Module 16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sz="2200" dirty="0"/>
              <a:t>2019 WIOA National Performance Training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sz="2000" dirty="0"/>
              <a:t>U.S. Department of Labor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Employment and Training Administration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4111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07425-8373-44FE-992C-78381B8466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WIOA &amp; Data Validation - Definition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4F009-65EA-482C-9906-3954D98FA3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WIOA section 116(d)(5) </a:t>
            </a:r>
            <a:r>
              <a:rPr lang="en-US" dirty="0">
                <a:solidFill>
                  <a:schemeClr val="tx1"/>
                </a:solidFill>
              </a:rPr>
              <a:t>requires the Departments to establish data validation guidelines to ensure the information contained in program reports is valid and reliable.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2135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E44ED-7407-434D-AB47-F08592DDF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Objectives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ABDDD4E-1C1D-4849-94E1-576C8F467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Review Joint Data Validation Requirements</a:t>
            </a:r>
          </a:p>
          <a:p>
            <a:r>
              <a:rPr lang="en-US" dirty="0"/>
              <a:t>Identify where States are in achieving the framework</a:t>
            </a:r>
          </a:p>
          <a:p>
            <a:r>
              <a:rPr lang="en-US" dirty="0"/>
              <a:t>Discuss feedback for DOL only guidance, best practices, challenges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63801-B7F3-4481-AAB7-86BE6D64A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Performance icon">
            <a:extLst>
              <a:ext uri="{FF2B5EF4-FFF2-40B4-BE49-F238E27FC236}">
                <a16:creationId xmlns:a16="http://schemas.microsoft.com/office/drawing/2014/main" id="{AE5A9504-B967-409F-B6FA-8296C823C20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8907">
            <a:off x="8375389" y="174984"/>
            <a:ext cx="2257161" cy="22571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72990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00A2EB-21DA-4E75-85AC-B19526B41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343" y="756854"/>
            <a:ext cx="4691082" cy="4084009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Cond" panose="020B0604020202020204" pitchFamily="34" charset="0"/>
              </a:rPr>
              <a:t>“Toto, </a:t>
            </a:r>
            <a:br>
              <a:rPr lang="en-US" sz="40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Cond" panose="020B0604020202020204" pitchFamily="34" charset="0"/>
              </a:rPr>
            </a:br>
            <a:r>
              <a:rPr lang="en-US" sz="40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 Cond" panose="020B0604020202020204" pitchFamily="34" charset="0"/>
              </a:rPr>
              <a:t>I’ve got a feeling we’re not in Kansas anymore.”</a:t>
            </a:r>
            <a:endParaRPr lang="en-US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9AD580-A1B2-4D7A-AA37-66D5AE35A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2A568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A568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D9D983-9B6C-481A-AE11-3298A898B0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8186" y="5042287"/>
            <a:ext cx="4521395" cy="991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~ Dorothy Gale, The Wizard of Oz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A19B05E-5571-428E-AD4A-879633EAB8F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3438" y="-1164514"/>
            <a:ext cx="11358562" cy="1108075"/>
          </a:xfrm>
        </p:spPr>
        <p:txBody>
          <a:bodyPr/>
          <a:lstStyle/>
          <a:p>
            <a:r>
              <a:rPr lang="en-US" dirty="0"/>
              <a:t>Quote</a:t>
            </a:r>
          </a:p>
        </p:txBody>
      </p:sp>
      <p:pic>
        <p:nvPicPr>
          <p:cNvPr id="8" name="Picture 7" descr="Dorothy and Toto from Wizard of Oz">
            <a:extLst>
              <a:ext uri="{FF2B5EF4-FFF2-40B4-BE49-F238E27FC236}">
                <a16:creationId xmlns:a16="http://schemas.microsoft.com/office/drawing/2014/main" id="{34197899-DC7A-432C-88C6-7FEB708AD1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167" y="722878"/>
            <a:ext cx="6224833" cy="4151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32080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1A80F-C6AD-4265-B337-6B0A3C1EE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WIOA Data Validation: The Next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2FB2D-2F3F-48D2-84C8-1A79A21087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600" dirty="0"/>
              <a:t>DOL, in collaboration with the Department of Education, published Training and Employment Guidance (TEGL) 7-18 DOL to provide States with a general framework for data validation </a:t>
            </a:r>
          </a:p>
          <a:p>
            <a:pPr lvl="0"/>
            <a:r>
              <a:rPr lang="en-US" sz="2600" dirty="0"/>
              <a:t>Applies to the six core programs:  </a:t>
            </a:r>
          </a:p>
          <a:p>
            <a:pPr lvl="1"/>
            <a:r>
              <a:rPr lang="en-US" dirty="0"/>
              <a:t>WIOA title I:  Adult program, Dislocated Worker program, and Youth program, </a:t>
            </a:r>
          </a:p>
          <a:p>
            <a:pPr lvl="1"/>
            <a:r>
              <a:rPr lang="en-US" dirty="0"/>
              <a:t>Title II:  The Adult Education and Family Literacy Act (AEFLA) program, </a:t>
            </a:r>
          </a:p>
          <a:p>
            <a:pPr lvl="1"/>
            <a:r>
              <a:rPr lang="en-US" dirty="0"/>
              <a:t>Title III:  Employment Service program authorized under the Wagner-Peyser Act, as amended by WIOA title III and administered by DOL; </a:t>
            </a:r>
          </a:p>
          <a:p>
            <a:pPr lvl="1"/>
            <a:r>
              <a:rPr lang="en-US" dirty="0"/>
              <a:t>Title IV:  Vocational Rehabilitation (VR) program authorized under title I of the Rehabilitation Act of 1973, as amended by WIOA title IV and administered by ED.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DA424-25CA-4CCF-B3F5-E52E3C9F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7117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5E2-4984-4324-A8EE-448D461A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WIA vs. WIOA</a:t>
            </a:r>
          </a:p>
        </p:txBody>
      </p:sp>
      <p:pic>
        <p:nvPicPr>
          <p:cNvPr id="8" name="Picture 7" descr="Red &quot;X&quot;">
            <a:extLst>
              <a:ext uri="{FF2B5EF4-FFF2-40B4-BE49-F238E27FC236}">
                <a16:creationId xmlns:a16="http://schemas.microsoft.com/office/drawing/2014/main" id="{3BF0D98B-FA60-420E-B64C-CA46C81A797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641" y="1863231"/>
            <a:ext cx="3688081" cy="368808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E2FEE-12B2-4E5C-9D64-FE6269676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300" y="1831042"/>
            <a:ext cx="5632646" cy="3985296"/>
          </a:xfrm>
        </p:spPr>
        <p:txBody>
          <a:bodyPr>
            <a:normAutofit/>
          </a:bodyPr>
          <a:lstStyle/>
          <a:p>
            <a:pPr marL="365760" lvl="1" indent="-365760">
              <a:spcBef>
                <a:spcPts val="1800"/>
              </a:spcBef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chemeClr val="tx1"/>
                </a:solidFill>
              </a:rPr>
              <a:t>No specific statistical validation methodology</a:t>
            </a:r>
          </a:p>
          <a:p>
            <a:pPr marL="365760" lvl="1" indent="-365760">
              <a:spcBef>
                <a:spcPts val="1800"/>
              </a:spcBef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chemeClr val="tx1"/>
                </a:solidFill>
              </a:rPr>
              <a:t>No specific data validation software </a:t>
            </a:r>
          </a:p>
          <a:p>
            <a:pPr marL="365760" lvl="1" indent="-365760">
              <a:spcBef>
                <a:spcPts val="1800"/>
              </a:spcBef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chemeClr val="tx1"/>
                </a:solidFill>
              </a:rPr>
              <a:t>No performance report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B6C7-D75E-4C0D-BBBD-A0BA01A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6966408" y="1329180"/>
            <a:ext cx="5225592" cy="4756185"/>
          </a:xfrm>
          <a:solidFill>
            <a:srgbClr val="FBCBA6"/>
          </a:solidFill>
        </p:spPr>
        <p:txBody>
          <a:bodyPr anchor="ctr"/>
          <a:lstStyle/>
          <a:p>
            <a:pPr marL="0" indent="0" algn="ctr">
              <a:spcBef>
                <a:spcPts val="600"/>
              </a:spcBef>
              <a:buNone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State agencies develop their own data validation procedures for their programs</a:t>
            </a: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19044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I have to….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 a joint procedure with the six core programs?</a:t>
            </a:r>
          </a:p>
          <a:p>
            <a:r>
              <a:rPr lang="en-US" dirty="0"/>
              <a:t>Conduct data validation jointly?</a:t>
            </a:r>
          </a:p>
          <a:p>
            <a:r>
              <a:rPr lang="en-US" dirty="0"/>
              <a:t>Submit a report? Jointly?</a:t>
            </a:r>
          </a:p>
          <a:p>
            <a:r>
              <a:rPr lang="en-US" dirty="0"/>
              <a:t>Use software? Whose?</a:t>
            </a:r>
          </a:p>
          <a:p>
            <a:pPr marL="0" indent="0" algn="ctr">
              <a:buNone/>
            </a:pPr>
            <a:r>
              <a:rPr lang="en-US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NO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7249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728" y="457207"/>
            <a:ext cx="3932237" cy="160020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What </a:t>
            </a:r>
            <a:r>
              <a:rPr lang="en-US" sz="4800" i="1" dirty="0"/>
              <a:t>IS</a:t>
            </a:r>
            <a:r>
              <a:rPr lang="en-US" sz="4400" dirty="0"/>
              <a:t> Required?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Written procedures</a:t>
            </a:r>
            <a:r>
              <a:rPr lang="en-US" sz="2800" dirty="0"/>
              <a:t>: Process for identifying and correcting errors or missing data.</a:t>
            </a:r>
          </a:p>
          <a:p>
            <a:r>
              <a:rPr lang="en-US" sz="2800" b="1" dirty="0"/>
              <a:t>Train Staff</a:t>
            </a:r>
            <a:r>
              <a:rPr lang="en-US" sz="2800" dirty="0"/>
              <a:t>:  At least once a year.</a:t>
            </a:r>
          </a:p>
          <a:p>
            <a:r>
              <a:rPr lang="en-US" sz="2800" b="1" dirty="0"/>
              <a:t>Monitoring protocols</a:t>
            </a:r>
            <a:r>
              <a:rPr lang="en-US" sz="2800" dirty="0"/>
              <a:t>:  Ensure staff are following the written data validation procedures and take appropriate corrective action as needed.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0" y="2128036"/>
            <a:ext cx="4949072" cy="4729964"/>
          </a:xfrm>
          <a:solidFill>
            <a:srgbClr val="FBCBA6"/>
          </a:solidFill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3600"/>
              </a:spcBef>
            </a:pPr>
            <a:r>
              <a:rPr lang="en-US" sz="4800" dirty="0"/>
              <a:t> </a:t>
            </a:r>
          </a:p>
          <a:p>
            <a:pPr algn="ctr">
              <a:lnSpc>
                <a:spcPct val="120000"/>
              </a:lnSpc>
            </a:pPr>
            <a:r>
              <a:rPr lang="en-US" sz="4800" dirty="0"/>
              <a:t>Procedures</a:t>
            </a:r>
            <a:br>
              <a:rPr lang="en-US" sz="4800" dirty="0"/>
            </a:br>
            <a:r>
              <a:rPr lang="en-US" sz="4800" dirty="0"/>
              <a:t>Training</a:t>
            </a:r>
            <a:br>
              <a:rPr lang="en-US" sz="4800" dirty="0"/>
            </a:br>
            <a:r>
              <a:rPr lang="en-US" sz="4800" dirty="0"/>
              <a:t>Monitoring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C44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C44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8761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59021" y="457207"/>
            <a:ext cx="3932237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/>
              <a:t>What IS Required? (cont.)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Regularly review </a:t>
            </a:r>
            <a:r>
              <a:rPr lang="en-US" sz="2800" dirty="0"/>
              <a:t>program data (quarterly) for errors, missing data, out-of-range values, and anomalies.</a:t>
            </a:r>
          </a:p>
          <a:p>
            <a:r>
              <a:rPr lang="en-US" sz="2800" b="1" dirty="0"/>
              <a:t>Document</a:t>
            </a:r>
            <a:r>
              <a:rPr lang="en-US" sz="2800" dirty="0"/>
              <a:t> errors are corrected.</a:t>
            </a:r>
          </a:p>
          <a:p>
            <a:r>
              <a:rPr lang="en-US" sz="2800" b="1" dirty="0"/>
              <a:t>Regularly assess </a:t>
            </a:r>
            <a:r>
              <a:rPr lang="en-US" sz="2800" dirty="0"/>
              <a:t>effectiveness of the data validation process (e.g., at least annually) and revise as needed.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0" y="2120966"/>
            <a:ext cx="4949072" cy="4737033"/>
          </a:xfrm>
          <a:solidFill>
            <a:srgbClr val="FBCBA6"/>
          </a:solidFill>
        </p:spPr>
        <p:txBody>
          <a:bodyPr>
            <a:normAutofit/>
          </a:bodyPr>
          <a:lstStyle/>
          <a:p>
            <a:pPr algn="ctr">
              <a:lnSpc>
                <a:spcPct val="120000"/>
              </a:lnSpc>
              <a:spcBef>
                <a:spcPts val="3600"/>
              </a:spcBef>
            </a:pPr>
            <a:endParaRPr lang="en-US" sz="4800" dirty="0"/>
          </a:p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en-US" sz="4800" dirty="0"/>
              <a:t>Review</a:t>
            </a:r>
            <a:br>
              <a:rPr lang="en-US" sz="4800" dirty="0"/>
            </a:br>
            <a:r>
              <a:rPr lang="en-US" sz="4800" dirty="0"/>
              <a:t>Document</a:t>
            </a:r>
            <a:br>
              <a:rPr lang="en-US" sz="4800" dirty="0"/>
            </a:br>
            <a:r>
              <a:rPr lang="en-US" sz="4800" dirty="0"/>
              <a:t>Assess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C44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C44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1694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Source Documentation</a:t>
            </a:r>
          </a:p>
        </p:txBody>
      </p:sp>
      <p:graphicFrame>
        <p:nvGraphicFramePr>
          <p:cNvPr id="5" name="Content Placeholder 4" descr="Source Documentation flow"/>
          <p:cNvGraphicFramePr>
            <a:graphicFrameLocks noGrp="1"/>
          </p:cNvGraphicFramePr>
          <p:nvPr>
            <p:ph idx="1"/>
          </p:nvPr>
        </p:nvGraphicFramePr>
        <p:xfrm>
          <a:off x="517525" y="1420813"/>
          <a:ext cx="11156950" cy="4756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0697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Documentation: A Closer Look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3400" dirty="0"/>
              <a:t>States </a:t>
            </a:r>
            <a:r>
              <a:rPr lang="en-US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</a:t>
            </a:r>
            <a:r>
              <a:rPr lang="en-US" sz="3400" dirty="0"/>
              <a:t> include regular data element validation through core program monitoring on </a:t>
            </a:r>
            <a:r>
              <a:rPr lang="en-US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 common data elements </a:t>
            </a:r>
            <a:r>
              <a:rPr lang="en-US" sz="3400" dirty="0"/>
              <a:t>in the joint WIOA Participant Individual Record Layout (PIRL) which are listed in Attachment I of the guidance. 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3400" dirty="0"/>
              <a:t>States </a:t>
            </a:r>
            <a:r>
              <a:rPr lang="en-US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</a:t>
            </a:r>
            <a:r>
              <a:rPr lang="en-US" sz="3400" dirty="0"/>
              <a:t>: </a:t>
            </a:r>
          </a:p>
          <a:p>
            <a:pPr lvl="1">
              <a:lnSpc>
                <a:spcPct val="105000"/>
              </a:lnSpc>
            </a:pPr>
            <a:r>
              <a:rPr lang="en-US" sz="2800" dirty="0"/>
              <a:t>Maintain supporting documentation for program-specific data elements not included in this joint guidance. </a:t>
            </a:r>
          </a:p>
          <a:p>
            <a:pPr lvl="1">
              <a:lnSpc>
                <a:spcPct val="105000"/>
              </a:lnSpc>
            </a:pPr>
            <a:r>
              <a:rPr lang="en-US" sz="2800" dirty="0"/>
              <a:t>Conduct additional source document validation on more data elements. </a:t>
            </a:r>
          </a:p>
          <a:p>
            <a:pPr lvl="1">
              <a:lnSpc>
                <a:spcPct val="105000"/>
              </a:lnSpc>
            </a:pPr>
            <a:r>
              <a:rPr lang="en-US" sz="2800" dirty="0"/>
              <a:t>Require additional source documentation in their procedures.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3400" dirty="0"/>
              <a:t>Attachment I contains instructions and definitions that ensure all programs are interpreting different types of source documentation consistently.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980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BD7613-FFCC-4C10-A580-1DF3596E8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Documentation: A Closer Look Example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6D636C-90A3-4979-BA37-BAB384B221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le 7">
            <a:extLst>
              <a:ext uri="{FF2B5EF4-FFF2-40B4-BE49-F238E27FC236}">
                <a16:creationId xmlns:a16="http://schemas.microsoft.com/office/drawing/2014/main" id="{1A8DEFB6-94B3-42BD-872D-209E2ECB7777}"/>
              </a:ext>
            </a:extLst>
          </p:cNvPr>
          <p:cNvSpPr txBox="1">
            <a:spLocks/>
          </p:cNvSpPr>
          <p:nvPr/>
        </p:nvSpPr>
        <p:spPr>
          <a:xfrm>
            <a:off x="2021175" y="1413931"/>
            <a:ext cx="7955280" cy="607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bg1"/>
                </a:solidFill>
                <a:effectLst>
                  <a:outerShdw blurRad="50800" dist="254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  <a:t>Employed in the 2</a:t>
            </a:r>
            <a:r>
              <a:rPr kumimoji="0" lang="en-US" sz="3200" b="0" i="0" u="none" strike="noStrike" kern="1200" cap="none" spc="0" normalizeH="0" baseline="30000" noProof="0" dirty="0">
                <a:ln>
                  <a:noFill/>
                </a:ln>
                <a:solidFill>
                  <a:srgbClr val="F35B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  <a:t>nd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35B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rPr>
              <a:t> Quarter after Exit</a:t>
            </a:r>
          </a:p>
        </p:txBody>
      </p:sp>
      <p:pic>
        <p:nvPicPr>
          <p:cNvPr id="10242" name="Picture 2" descr="Sample table including PIRL Data Element No., RSA-911 Data Element No., Data Element Name, Data Type/Field Length, Data Element Definitions/Instructions, Code Value Source Documentation Requiremen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896" y="2216247"/>
            <a:ext cx="8365331" cy="2821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 descr="Highlight around Source Documentation Requirements in table"/>
          <p:cNvSpPr/>
          <p:nvPr/>
        </p:nvSpPr>
        <p:spPr>
          <a:xfrm>
            <a:off x="8366034" y="2126783"/>
            <a:ext cx="2041072" cy="3037115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20790" y="5239080"/>
            <a:ext cx="4910203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State program may choose any of the source documents listed, as appropriate.</a:t>
            </a:r>
          </a:p>
        </p:txBody>
      </p:sp>
      <p:sp>
        <p:nvSpPr>
          <p:cNvPr id="9" name="Left-Up Arrow 8" descr="arrow connecting Source Documentation Requirements and Note: The State program may choose any of the source documents lists, as appropriate"/>
          <p:cNvSpPr/>
          <p:nvPr/>
        </p:nvSpPr>
        <p:spPr>
          <a:xfrm>
            <a:off x="7830992" y="5187698"/>
            <a:ext cx="1734796" cy="607842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1485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Coming Soon: DOL Only Guidance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18160" y="1599889"/>
            <a:ext cx="11155680" cy="4112755"/>
          </a:xfrm>
          <a:solidFill>
            <a:srgbClr val="FBCBA6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600" i="1" dirty="0">
                <a:solidFill>
                  <a:schemeClr val="tx1"/>
                </a:solidFill>
              </a:rPr>
              <a:t>ETA is drafting data validation guidance that expands upon TEGL 7-18 for titles I and III, and includes instructions for DOL-only funded grant programs to ensure that data contained in all program reports submitted to DOL is valid and reliable.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i="1">
                <a:solidFill>
                  <a:schemeClr val="tx1"/>
                </a:solidFill>
              </a:rPr>
              <a:t>This upcoming DOL-only </a:t>
            </a:r>
            <a:r>
              <a:rPr lang="en-US" sz="3600" i="1" dirty="0">
                <a:solidFill>
                  <a:schemeClr val="tx1"/>
                </a:solidFill>
              </a:rPr>
              <a:t>data validation guidance will have additional data elements where ETA prescribes </a:t>
            </a:r>
            <a:r>
              <a:rPr lang="en-US" sz="3600" i="1">
                <a:solidFill>
                  <a:schemeClr val="tx1"/>
                </a:solidFill>
              </a:rPr>
              <a:t>source documentation.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2351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6657" y="457200"/>
            <a:ext cx="3932237" cy="1600200"/>
          </a:xfrm>
        </p:spPr>
        <p:txBody>
          <a:bodyPr/>
          <a:lstStyle/>
          <a:p>
            <a:pPr algn="ctr"/>
            <a:r>
              <a:rPr lang="en-US" dirty="0"/>
              <a:t>Examples: </a:t>
            </a:r>
            <a:br>
              <a:rPr lang="en-US" dirty="0"/>
            </a:br>
            <a:r>
              <a:rPr lang="en-US" dirty="0"/>
              <a:t>What States are Saying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lvl="1" indent="-342900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</a:rPr>
              <a:t>Accountability specialist who regularly monitors the local program data and provides technical assistance. </a:t>
            </a:r>
          </a:p>
          <a:p>
            <a:pPr marL="342900" lvl="1" indent="-342900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</a:rPr>
              <a:t>Audits completed at eligibility.  </a:t>
            </a:r>
          </a:p>
          <a:p>
            <a:pPr marL="342900" lvl="1" indent="-342900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</a:rPr>
              <a:t>State uses a comprehensive monitoring tool including data elements.</a:t>
            </a:r>
          </a:p>
          <a:p>
            <a:pPr marL="342900" lvl="1" indent="-342900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</a:rPr>
              <a:t>Monitors incorporating data validation  quarterly monitoring visits. </a:t>
            </a:r>
          </a:p>
          <a:p>
            <a:pPr marL="342900" lvl="1" indent="-342900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</a:rPr>
              <a:t>MIS monitoring is focused on data validation.  </a:t>
            </a:r>
          </a:p>
          <a:p>
            <a:pPr marL="342900" lvl="1" indent="-342900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</a:rPr>
              <a:t>Mandatory data validation checks on participant files during annual program monitoring. </a:t>
            </a:r>
          </a:p>
          <a:p>
            <a:pPr marL="342900" lvl="1" indent="-342900">
              <a:lnSpc>
                <a:spcPct val="100000"/>
              </a:lnSpc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chemeClr val="tx1"/>
                </a:solidFill>
              </a:rPr>
              <a:t>Electronic reviews: Reviewing data regularly for errors and outliers.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0" y="2130458"/>
            <a:ext cx="4958499" cy="4727542"/>
          </a:xfrm>
          <a:solidFill>
            <a:srgbClr val="FBCBA6"/>
          </a:solidFill>
        </p:spPr>
        <p:txBody>
          <a:bodyPr anchor="ctr">
            <a:normAutofit/>
          </a:bodyPr>
          <a:lstStyle/>
          <a:p>
            <a:pPr algn="ctr"/>
            <a:r>
              <a:rPr lang="en-US" sz="4400" dirty="0"/>
              <a:t>Data Validation Incorporated into Monitoring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C44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C44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9496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separate data validation report</a:t>
            </a:r>
          </a:p>
          <a:p>
            <a:r>
              <a:rPr lang="en-US" dirty="0"/>
              <a:t>Tell us your methodology in the annual report narrative</a:t>
            </a:r>
          </a:p>
          <a:p>
            <a:r>
              <a:rPr lang="en-US" dirty="0"/>
              <a:t>Different Title programs are not expected to report jointly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person using a computer">
            <a:extLst>
              <a:ext uri="{FF2B5EF4-FFF2-40B4-BE49-F238E27FC236}">
                <a16:creationId xmlns:a16="http://schemas.microsoft.com/office/drawing/2014/main" id="{4FC06F64-50D7-41BD-8A33-1DC962ECD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744" y="3588228"/>
            <a:ext cx="3213352" cy="21433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42217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DOL will incorporate data validation into grants management</a:t>
            </a:r>
          </a:p>
          <a:p>
            <a:pPr lvl="1">
              <a:lnSpc>
                <a:spcPct val="85000"/>
              </a:lnSpc>
            </a:pPr>
            <a:r>
              <a:rPr lang="en-US" dirty="0"/>
              <a:t>Check for processes</a:t>
            </a:r>
          </a:p>
          <a:p>
            <a:pPr lvl="1">
              <a:lnSpc>
                <a:spcPct val="85000"/>
              </a:lnSpc>
            </a:pPr>
            <a:r>
              <a:rPr lang="en-US" dirty="0"/>
              <a:t>Procedures</a:t>
            </a:r>
          </a:p>
          <a:p>
            <a:pPr lvl="1">
              <a:lnSpc>
                <a:spcPct val="85000"/>
              </a:lnSpc>
            </a:pPr>
            <a:r>
              <a:rPr lang="en-US" dirty="0"/>
              <a:t>Training</a:t>
            </a:r>
          </a:p>
          <a:p>
            <a:pPr lvl="1">
              <a:lnSpc>
                <a:spcPct val="85000"/>
              </a:lnSpc>
            </a:pPr>
            <a:r>
              <a:rPr lang="en-US" dirty="0"/>
              <a:t>Corrective action</a:t>
            </a:r>
          </a:p>
          <a:p>
            <a:pPr lvl="1">
              <a:lnSpc>
                <a:spcPct val="85000"/>
              </a:lnSpc>
            </a:pPr>
            <a:r>
              <a:rPr lang="en-US" dirty="0"/>
              <a:t>File review and source documentation</a:t>
            </a:r>
          </a:p>
          <a:p>
            <a:pPr lvl="1">
              <a:lnSpc>
                <a:spcPct val="85000"/>
              </a:lnSpc>
            </a:pPr>
            <a:r>
              <a:rPr lang="en-US" dirty="0"/>
              <a:t>Ongoing data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person with high tech electronics">
            <a:extLst>
              <a:ext uri="{FF2B5EF4-FFF2-40B4-BE49-F238E27FC236}">
                <a16:creationId xmlns:a16="http://schemas.microsoft.com/office/drawing/2014/main" id="{77E20F8F-E6C7-4F3C-B816-BA701DFA61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729" y="2950032"/>
            <a:ext cx="4802017" cy="23289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56919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5760" indent="-365760">
              <a:lnSpc>
                <a:spcPct val="115000"/>
              </a:lnSpc>
              <a:buFont typeface="+mj-lt"/>
              <a:buAutoNum type="arabicPeriod"/>
            </a:pPr>
            <a:r>
              <a:rPr lang="en-US" sz="2400" dirty="0"/>
              <a:t>To what extent have you developed data validation procedures consistent with the framework outlined in the TEGL?</a:t>
            </a:r>
          </a:p>
          <a:p>
            <a:pPr marL="800100" lvl="2" indent="0">
              <a:buNone/>
              <a:tabLst>
                <a:tab pos="1147763" algn="l"/>
              </a:tabLst>
            </a:pPr>
            <a:r>
              <a:rPr lang="en-US" sz="2400" dirty="0"/>
              <a:t>a.	Develop written DV procedures?</a:t>
            </a:r>
          </a:p>
          <a:p>
            <a:pPr marL="800100" lvl="2" indent="0">
              <a:buNone/>
              <a:tabLst>
                <a:tab pos="1147763" algn="l"/>
              </a:tabLst>
            </a:pPr>
            <a:r>
              <a:rPr lang="en-US" sz="2400" dirty="0"/>
              <a:t>b.	Conduct regular reviews or data?</a:t>
            </a:r>
          </a:p>
          <a:p>
            <a:pPr marL="800100" lvl="2" indent="0">
              <a:buNone/>
              <a:tabLst>
                <a:tab pos="1147763" algn="l"/>
              </a:tabLst>
            </a:pPr>
            <a:r>
              <a:rPr lang="en-US" sz="2400" dirty="0"/>
              <a:t>c.	Document issues?</a:t>
            </a:r>
          </a:p>
          <a:p>
            <a:pPr marL="365760" indent="-365760">
              <a:lnSpc>
                <a:spcPct val="115000"/>
              </a:lnSpc>
              <a:buFont typeface="+mj-lt"/>
              <a:buAutoNum type="arabicPeriod"/>
            </a:pPr>
            <a:r>
              <a:rPr lang="en-US" sz="2400" dirty="0"/>
              <a:t>Have any states implemented (or plan to implement) a statistical sampling methodology? </a:t>
            </a:r>
          </a:p>
          <a:p>
            <a:pPr marL="365760" indent="-365760">
              <a:lnSpc>
                <a:spcPct val="115000"/>
              </a:lnSpc>
              <a:buFont typeface="+mj-lt"/>
              <a:buAutoNum type="arabicPeriod"/>
            </a:pPr>
            <a:r>
              <a:rPr lang="en-US" sz="2400" dirty="0"/>
              <a:t>Have any states required data element validation beyond the 24 required elements? If so, how were they chosen, and how did you develop the requirements for source documentation?</a:t>
            </a:r>
          </a:p>
          <a:p>
            <a:pPr marL="365760" indent="-365760">
              <a:lnSpc>
                <a:spcPct val="115000"/>
              </a:lnSpc>
              <a:buFont typeface="+mj-lt"/>
              <a:buAutoNum type="arabicPeriod"/>
            </a:pPr>
            <a:r>
              <a:rPr lang="en-US" sz="2400" dirty="0"/>
              <a:t>What additional guidance would be useful that could be included in the DOL only Data Validation?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991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C709C-786E-4EE7-919C-84599D025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Any Questions?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3D4784-32E6-499E-839F-2C9FF1E20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05464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65CADD2-EA81-4D79-8D67-CFF5B91AD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B681B-F3D7-492F-AA98-6F1367EB6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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>
                <a:hlinkClick r:id="rId3"/>
              </a:rPr>
              <a:t>ETAPerforms@dol.gov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2CE3A-36C9-4D8E-A978-25C9E8F3D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2230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7F2C6-B236-4100-B9C0-D34D2E922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complete your evaluations.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82DDE5-C22E-4075-8B16-32FA63734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7995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Base Layout for Compliance">
  <a:themeElements>
    <a:clrScheme name="DOL - 508 adjusted">
      <a:dk1>
        <a:srgbClr val="323332"/>
      </a:dk1>
      <a:lt1>
        <a:sysClr val="window" lastClr="FFFFFF"/>
      </a:lt1>
      <a:dk2>
        <a:srgbClr val="44546A"/>
      </a:dk2>
      <a:lt2>
        <a:srgbClr val="E7E6E6"/>
      </a:lt2>
      <a:accent1>
        <a:srgbClr val="2A5681"/>
      </a:accent1>
      <a:accent2>
        <a:srgbClr val="F35B2D"/>
      </a:accent2>
      <a:accent3>
        <a:srgbClr val="A5A5A5"/>
      </a:accent3>
      <a:accent4>
        <a:srgbClr val="F5AE6C"/>
      </a:accent4>
      <a:accent5>
        <a:srgbClr val="0058A7"/>
      </a:accent5>
      <a:accent6>
        <a:srgbClr val="44546A"/>
      </a:accent6>
      <a:hlink>
        <a:srgbClr val="0058A7"/>
      </a:hlink>
      <a:folHlink>
        <a:srgbClr val="2A568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08_OGM-Template-WIDE_20190410_CR.pptx" id="{C6F3A7CB-5994-4BEF-82AE-12FA07389D73}" vid="{804929A0-A73D-4154-B0EF-0EF8B31C4BA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655ACDA5C0A1439E34951241C24B25" ma:contentTypeVersion="" ma:contentTypeDescription="Create a new document." ma:contentTypeScope="" ma:versionID="7d54c56605564abf0b8b6536caaa0edf">
  <xsd:schema xmlns:xsd="http://www.w3.org/2001/XMLSchema" xmlns:xs="http://www.w3.org/2001/XMLSchema" xmlns:p="http://schemas.microsoft.com/office/2006/metadata/properties" xmlns:ns2="e9383cf3-6c95-48c0-84cb-ffd9d14604cc" xmlns:ns3="bdfd28cc-f485-46e8-bcf6-b555ff9859c5" xmlns:ns4="57105560-6850-41e4-bf8f-92819038b991" targetNamespace="http://schemas.microsoft.com/office/2006/metadata/properties" ma:root="true" ma:fieldsID="1ce005e12ce170f49581a08716fc74f4" ns2:_="" ns3:_="" ns4:_="">
    <xsd:import namespace="e9383cf3-6c95-48c0-84cb-ffd9d14604cc"/>
    <xsd:import namespace="bdfd28cc-f485-46e8-bcf6-b555ff9859c5"/>
    <xsd:import namespace="57105560-6850-41e4-bf8f-92819038b99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383cf3-6c95-48c0-84cb-ffd9d14604c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fd28cc-f485-46e8-bcf6-b555ff9859c5" elementFormDefault="qualified">
    <xsd:import namespace="http://schemas.microsoft.com/office/2006/documentManagement/types"/>
    <xsd:import namespace="http://schemas.microsoft.com/office/infopath/2007/PartnerControls"/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105560-6850-41e4-bf8f-92819038b9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F97D6AC-322A-4C11-83E0-0475808E8A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383cf3-6c95-48c0-84cb-ffd9d14604cc"/>
    <ds:schemaRef ds:uri="bdfd28cc-f485-46e8-bcf6-b555ff9859c5"/>
    <ds:schemaRef ds:uri="57105560-6850-41e4-bf8f-92819038b9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5D067C7-A47E-4756-B113-79ADC2840A7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9E3CEB-09F9-44DA-8F43-55498E4C679C}">
  <ds:schemaRefs>
    <ds:schemaRef ds:uri="http://purl.org/dc/elements/1.1/"/>
    <ds:schemaRef ds:uri="http://schemas.microsoft.com/office/2006/metadata/properties"/>
    <ds:schemaRef ds:uri="e9383cf3-6c95-48c0-84cb-ffd9d14604cc"/>
    <ds:schemaRef ds:uri="http://purl.org/dc/terms/"/>
    <ds:schemaRef ds:uri="http://schemas.openxmlformats.org/package/2006/metadata/core-properties"/>
    <ds:schemaRef ds:uri="bdfd28cc-f485-46e8-bcf6-b555ff9859c5"/>
    <ds:schemaRef ds:uri="http://schemas.microsoft.com/office/2006/documentManagement/types"/>
    <ds:schemaRef ds:uri="http://schemas.microsoft.com/office/infopath/2007/PartnerControls"/>
    <ds:schemaRef ds:uri="57105560-6850-41e4-bf8f-92819038b991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767</Words>
  <Application>Microsoft Office PowerPoint</Application>
  <PresentationFormat>Widescreen</PresentationFormat>
  <Paragraphs>114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Arial Nova Cond</vt:lpstr>
      <vt:lpstr>Calibri</vt:lpstr>
      <vt:lpstr>Courier New</vt:lpstr>
      <vt:lpstr>Wingdings</vt:lpstr>
      <vt:lpstr>Base Layout for Compliance</vt:lpstr>
      <vt:lpstr>WIOA &amp; Data Validation</vt:lpstr>
      <vt:lpstr>WIOA &amp; Data Validation - Definition</vt:lpstr>
      <vt:lpstr>Today’s Objectives</vt:lpstr>
      <vt:lpstr>Quote</vt:lpstr>
      <vt:lpstr>WIOA Data Validation: The Next Generation</vt:lpstr>
      <vt:lpstr>WIA vs. WIOA</vt:lpstr>
      <vt:lpstr>Do I have to….</vt:lpstr>
      <vt:lpstr>What IS Required?</vt:lpstr>
      <vt:lpstr>What IS Required? (cont.)</vt:lpstr>
      <vt:lpstr>Source Documentation</vt:lpstr>
      <vt:lpstr>Source Documentation: A Closer Look</vt:lpstr>
      <vt:lpstr>Source Documentation: A Closer Look Example</vt:lpstr>
      <vt:lpstr>Coming Soon: DOL Only Guidance</vt:lpstr>
      <vt:lpstr>Examples:  What States are Saying</vt:lpstr>
      <vt:lpstr>Reporting</vt:lpstr>
      <vt:lpstr>Monitoring</vt:lpstr>
      <vt:lpstr>Discussion Questions</vt:lpstr>
      <vt:lpstr>Any Questions?</vt:lpstr>
      <vt:lpstr>Contact</vt:lpstr>
      <vt:lpstr>Please complete your evaluations.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WIOA &amp; Data Validation</dc:title>
  <dc:creator>Monica Melville</dc:creator>
  <cp:lastModifiedBy>Monica Melville</cp:lastModifiedBy>
  <cp:revision>1</cp:revision>
  <dcterms:created xsi:type="dcterms:W3CDTF">2019-07-09T15:58:08Z</dcterms:created>
  <dcterms:modified xsi:type="dcterms:W3CDTF">2019-07-09T19:14:04Z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0x010100E2655ACDA5C0A1439E34951241C24B25</vt:lpwstr>
  </property>
</Properties>
</file>