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comments/modernComment_112_58A33C95.xml" ContentType="application/vnd.ms-powerpoint.comments+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18"/>
  </p:notesMasterIdLst>
  <p:handoutMasterIdLst>
    <p:handoutMasterId r:id="rId19"/>
  </p:handoutMasterIdLst>
  <p:sldIdLst>
    <p:sldId id="256" r:id="rId5"/>
    <p:sldId id="269" r:id="rId6"/>
    <p:sldId id="270" r:id="rId7"/>
    <p:sldId id="294" r:id="rId8"/>
    <p:sldId id="291" r:id="rId9"/>
    <p:sldId id="271" r:id="rId10"/>
    <p:sldId id="272" r:id="rId11"/>
    <p:sldId id="273" r:id="rId12"/>
    <p:sldId id="274" r:id="rId13"/>
    <p:sldId id="275" r:id="rId14"/>
    <p:sldId id="276" r:id="rId15"/>
    <p:sldId id="279" r:id="rId16"/>
    <p:sldId id="278" r:id="rId17"/>
  </p:sldIdLst>
  <p:sldSz cx="12192000" cy="6858000"/>
  <p:notesSz cx="6858000" cy="9144000"/>
  <p:custDataLst>
    <p:tags r:id="rId2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2BDA18-1438-23CC-1142-13F338A2398F}" name="Abdullah, Putri R - ETA" initials="PA" userId="S::Abdullah.Putri.R@dol.gov::35e0e26f-8c5c-4c0a-af4a-8d06c3ddfc58" providerId="AD"/>
  <p188:author id="{F6477A3C-D7EF-55E7-20E7-AFC8E5B84798}" name="Dallas Oberlee" initials="DO" userId="S::Dallas_Oberlee@spra.com::1adb9395-9862-4c1e-8fd3-8649fea2e7bf" providerId="AD"/>
  <p188:author id="{E0A3E459-4507-2EE6-17F4-29A9764BBB78}" name="Milstead, Kristen - ETA" initials="KM" userId="S::Milstead.Kristen@dol.gov::e18c141f-2e3e-4510-af0f-6a6ec04a9e59"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06D"/>
    <a:srgbClr val="009DD9"/>
    <a:srgbClr val="38905C"/>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AC2B6E-A354-42A5-98A7-6D5664298FEC}" v="47" dt="2024-09-12T21:20:37.9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02" autoAdjust="0"/>
    <p:restoredTop sz="88023" autoAdjust="0"/>
  </p:normalViewPr>
  <p:slideViewPr>
    <p:cSldViewPr snapToGrid="0">
      <p:cViewPr varScale="1">
        <p:scale>
          <a:sx n="117" d="100"/>
          <a:sy n="117" d="100"/>
        </p:scale>
        <p:origin x="789" y="75"/>
      </p:cViewPr>
      <p:guideLst/>
    </p:cSldViewPr>
  </p:slideViewPr>
  <p:outlineViewPr>
    <p:cViewPr>
      <p:scale>
        <a:sx n="33" d="100"/>
        <a:sy n="33" d="100"/>
      </p:scale>
      <p:origin x="0" y="-206"/>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ssa St. John" userId="beca7614-e7a1-4246-96fd-856749c83885" providerId="ADAL" clId="{30AC2B6E-A354-42A5-98A7-6D5664298FEC}"/>
    <pc:docChg chg="modSld">
      <pc:chgData name="Tessa St. John" userId="beca7614-e7a1-4246-96fd-856749c83885" providerId="ADAL" clId="{30AC2B6E-A354-42A5-98A7-6D5664298FEC}" dt="2024-09-12T21:19:32.479" v="183" actId="962"/>
      <pc:docMkLst>
        <pc:docMk/>
      </pc:docMkLst>
      <pc:sldChg chg="modSp mod">
        <pc:chgData name="Tessa St. John" userId="beca7614-e7a1-4246-96fd-856749c83885" providerId="ADAL" clId="{30AC2B6E-A354-42A5-98A7-6D5664298FEC}" dt="2024-09-12T21:18:37.076" v="175" actId="13244"/>
        <pc:sldMkLst>
          <pc:docMk/>
          <pc:sldMk cId="3442898915" sldId="269"/>
        </pc:sldMkLst>
        <pc:spChg chg="mod">
          <ac:chgData name="Tessa St. John" userId="beca7614-e7a1-4246-96fd-856749c83885" providerId="ADAL" clId="{30AC2B6E-A354-42A5-98A7-6D5664298FEC}" dt="2024-09-12T21:18:37.076" v="175" actId="13244"/>
          <ac:spMkLst>
            <pc:docMk/>
            <pc:sldMk cId="3442898915" sldId="269"/>
            <ac:spMk id="8" creationId="{35E8F41F-54EC-4DF1-93FE-414395448655}"/>
          </ac:spMkLst>
        </pc:spChg>
        <pc:picChg chg="mod">
          <ac:chgData name="Tessa St. John" userId="beca7614-e7a1-4246-96fd-856749c83885" providerId="ADAL" clId="{30AC2B6E-A354-42A5-98A7-6D5664298FEC}" dt="2024-09-12T21:16:47.797" v="0" actId="962"/>
          <ac:picMkLst>
            <pc:docMk/>
            <pc:sldMk cId="3442898915" sldId="269"/>
            <ac:picMk id="6" creationId="{E00A71C9-DF8D-87E5-6C1B-5666524FA463}"/>
          </ac:picMkLst>
        </pc:picChg>
      </pc:sldChg>
      <pc:sldChg chg="delSp modSp mod">
        <pc:chgData name="Tessa St. John" userId="beca7614-e7a1-4246-96fd-856749c83885" providerId="ADAL" clId="{30AC2B6E-A354-42A5-98A7-6D5664298FEC}" dt="2024-09-12T21:18:50.017" v="177" actId="13244"/>
        <pc:sldMkLst>
          <pc:docMk/>
          <pc:sldMk cId="1860445104" sldId="273"/>
        </pc:sldMkLst>
        <pc:spChg chg="del">
          <ac:chgData name="Tessa St. John" userId="beca7614-e7a1-4246-96fd-856749c83885" providerId="ADAL" clId="{30AC2B6E-A354-42A5-98A7-6D5664298FEC}" dt="2024-09-12T21:18:46.889" v="176" actId="478"/>
          <ac:spMkLst>
            <pc:docMk/>
            <pc:sldMk cId="1860445104" sldId="273"/>
            <ac:spMk id="4" creationId="{1034B315-1033-4FF8-991F-ADF2F3A594E3}"/>
          </ac:spMkLst>
        </pc:spChg>
        <pc:spChg chg="mod">
          <ac:chgData name="Tessa St. John" userId="beca7614-e7a1-4246-96fd-856749c83885" providerId="ADAL" clId="{30AC2B6E-A354-42A5-98A7-6D5664298FEC}" dt="2024-09-12T21:18:50.017" v="177" actId="13244"/>
          <ac:spMkLst>
            <pc:docMk/>
            <pc:sldMk cId="1860445104" sldId="273"/>
            <ac:spMk id="5" creationId="{4EE5B0DF-78ED-4AC8-BDC9-B8FAE0B4339B}"/>
          </ac:spMkLst>
        </pc:spChg>
        <pc:picChg chg="mod">
          <ac:chgData name="Tessa St. John" userId="beca7614-e7a1-4246-96fd-856749c83885" providerId="ADAL" clId="{30AC2B6E-A354-42A5-98A7-6D5664298FEC}" dt="2024-09-12T21:17:10.173" v="138" actId="962"/>
          <ac:picMkLst>
            <pc:docMk/>
            <pc:sldMk cId="1860445104" sldId="273"/>
            <ac:picMk id="1028" creationId="{4051BD0D-0174-3182-C36A-DCE2E852CD83}"/>
          </ac:picMkLst>
        </pc:picChg>
      </pc:sldChg>
      <pc:sldChg chg="modSp">
        <pc:chgData name="Tessa St. John" userId="beca7614-e7a1-4246-96fd-856749c83885" providerId="ADAL" clId="{30AC2B6E-A354-42A5-98A7-6D5664298FEC}" dt="2024-09-12T21:19:00.034" v="178" actId="962"/>
        <pc:sldMkLst>
          <pc:docMk/>
          <pc:sldMk cId="1061885200" sldId="275"/>
        </pc:sldMkLst>
        <pc:picChg chg="mod">
          <ac:chgData name="Tessa St. John" userId="beca7614-e7a1-4246-96fd-856749c83885" providerId="ADAL" clId="{30AC2B6E-A354-42A5-98A7-6D5664298FEC}" dt="2024-09-12T21:19:00.034" v="178" actId="962"/>
          <ac:picMkLst>
            <pc:docMk/>
            <pc:sldMk cId="1061885200" sldId="275"/>
            <ac:picMk id="2" creationId="{78EED443-9CC9-1B06-D1BA-49691E5D2C5F}"/>
          </ac:picMkLst>
        </pc:picChg>
      </pc:sldChg>
      <pc:sldChg chg="modSp mod">
        <pc:chgData name="Tessa St. John" userId="beca7614-e7a1-4246-96fd-856749c83885" providerId="ADAL" clId="{30AC2B6E-A354-42A5-98A7-6D5664298FEC}" dt="2024-09-12T21:19:10.588" v="179" actId="13244"/>
        <pc:sldMkLst>
          <pc:docMk/>
          <pc:sldMk cId="1527485036" sldId="276"/>
        </pc:sldMkLst>
        <pc:spChg chg="mod">
          <ac:chgData name="Tessa St. John" userId="beca7614-e7a1-4246-96fd-856749c83885" providerId="ADAL" clId="{30AC2B6E-A354-42A5-98A7-6D5664298FEC}" dt="2024-09-12T21:19:10.588" v="179" actId="13244"/>
          <ac:spMkLst>
            <pc:docMk/>
            <pc:sldMk cId="1527485036" sldId="276"/>
            <ac:spMk id="6" creationId="{CF666EDF-51EF-4AC8-A1C5-C7BCA548F06B}"/>
          </ac:spMkLst>
        </pc:spChg>
        <pc:graphicFrameChg chg="mod">
          <ac:chgData name="Tessa St. John" userId="beca7614-e7a1-4246-96fd-856749c83885" providerId="ADAL" clId="{30AC2B6E-A354-42A5-98A7-6D5664298FEC}" dt="2024-09-12T21:18:21.599" v="163" actId="962"/>
          <ac:graphicFrameMkLst>
            <pc:docMk/>
            <pc:sldMk cId="1527485036" sldId="276"/>
            <ac:graphicFrameMk id="2" creationId="{98BCAD0F-56C2-DF58-563A-A4ACDAB5381D}"/>
          </ac:graphicFrameMkLst>
        </pc:graphicFrameChg>
      </pc:sldChg>
      <pc:sldChg chg="modSp">
        <pc:chgData name="Tessa St. John" userId="beca7614-e7a1-4246-96fd-856749c83885" providerId="ADAL" clId="{30AC2B6E-A354-42A5-98A7-6D5664298FEC}" dt="2024-09-12T21:19:32.479" v="183" actId="962"/>
        <pc:sldMkLst>
          <pc:docMk/>
          <pc:sldMk cId="559224537" sldId="278"/>
        </pc:sldMkLst>
        <pc:spChg chg="mod">
          <ac:chgData name="Tessa St. John" userId="beca7614-e7a1-4246-96fd-856749c83885" providerId="ADAL" clId="{30AC2B6E-A354-42A5-98A7-6D5664298FEC}" dt="2024-09-12T21:19:18.879" v="180" actId="13244"/>
          <ac:spMkLst>
            <pc:docMk/>
            <pc:sldMk cId="559224537" sldId="278"/>
            <ac:spMk id="4" creationId="{745C9E12-6297-4746-8E01-120AB6C5704B}"/>
          </ac:spMkLst>
        </pc:spChg>
        <pc:spChg chg="mod">
          <ac:chgData name="Tessa St. John" userId="beca7614-e7a1-4246-96fd-856749c83885" providerId="ADAL" clId="{30AC2B6E-A354-42A5-98A7-6D5664298FEC}" dt="2024-09-12T21:18:28.169" v="174" actId="20577"/>
          <ac:spMkLst>
            <pc:docMk/>
            <pc:sldMk cId="559224537" sldId="278"/>
            <ac:spMk id="6" creationId="{9E4D4D37-0B06-425D-B40F-157AE7D1D9E8}"/>
          </ac:spMkLst>
        </pc:spChg>
        <pc:picChg chg="mod">
          <ac:chgData name="Tessa St. John" userId="beca7614-e7a1-4246-96fd-856749c83885" providerId="ADAL" clId="{30AC2B6E-A354-42A5-98A7-6D5664298FEC}" dt="2024-09-12T21:19:32.479" v="183" actId="962"/>
          <ac:picMkLst>
            <pc:docMk/>
            <pc:sldMk cId="559224537" sldId="278"/>
            <ac:picMk id="9" creationId="{1DDEE7F3-F37E-EEC9-239A-12B64298DDF0}"/>
          </ac:picMkLst>
        </pc:picChg>
      </pc:sldChg>
    </pc:docChg>
  </pc:docChgLst>
  <pc:docChgLst>
    <pc:chgData name="Herzog, Chris" userId="1e418e5b-a26f-4547-a5cd-e5bc012ddaec" providerId="ADAL" clId="{8D2ECA1B-AF4E-4FA1-861D-308C3F3865BC}"/>
    <pc:docChg chg="modSld">
      <pc:chgData name="Herzog, Chris" userId="1e418e5b-a26f-4547-a5cd-e5bc012ddaec" providerId="ADAL" clId="{8D2ECA1B-AF4E-4FA1-861D-308C3F3865BC}" dt="2024-09-12T17:44:44.960" v="8" actId="20577"/>
      <pc:docMkLst>
        <pc:docMk/>
      </pc:docMkLst>
      <pc:sldChg chg="modNotesTx">
        <pc:chgData name="Herzog, Chris" userId="1e418e5b-a26f-4547-a5cd-e5bc012ddaec" providerId="ADAL" clId="{8D2ECA1B-AF4E-4FA1-861D-308C3F3865BC}" dt="2024-09-12T17:44:05.085" v="0" actId="20577"/>
        <pc:sldMkLst>
          <pc:docMk/>
          <pc:sldMk cId="776736057" sldId="256"/>
        </pc:sldMkLst>
      </pc:sldChg>
      <pc:sldChg chg="modNotesTx">
        <pc:chgData name="Herzog, Chris" userId="1e418e5b-a26f-4547-a5cd-e5bc012ddaec" providerId="ADAL" clId="{8D2ECA1B-AF4E-4FA1-861D-308C3F3865BC}" dt="2024-09-12T17:44:14.488" v="1" actId="20577"/>
        <pc:sldMkLst>
          <pc:docMk/>
          <pc:sldMk cId="827698884" sldId="271"/>
        </pc:sldMkLst>
      </pc:sldChg>
      <pc:sldChg chg="modNotesTx">
        <pc:chgData name="Herzog, Chris" userId="1e418e5b-a26f-4547-a5cd-e5bc012ddaec" providerId="ADAL" clId="{8D2ECA1B-AF4E-4FA1-861D-308C3F3865BC}" dt="2024-09-12T17:44:17.776" v="2" actId="20577"/>
        <pc:sldMkLst>
          <pc:docMk/>
          <pc:sldMk cId="1895313958" sldId="272"/>
        </pc:sldMkLst>
      </pc:sldChg>
      <pc:sldChg chg="modNotesTx">
        <pc:chgData name="Herzog, Chris" userId="1e418e5b-a26f-4547-a5cd-e5bc012ddaec" providerId="ADAL" clId="{8D2ECA1B-AF4E-4FA1-861D-308C3F3865BC}" dt="2024-09-12T17:44:20.993" v="3" actId="20577"/>
        <pc:sldMkLst>
          <pc:docMk/>
          <pc:sldMk cId="1860445104" sldId="273"/>
        </pc:sldMkLst>
      </pc:sldChg>
      <pc:sldChg chg="modNotesTx">
        <pc:chgData name="Herzog, Chris" userId="1e418e5b-a26f-4547-a5cd-e5bc012ddaec" providerId="ADAL" clId="{8D2ECA1B-AF4E-4FA1-861D-308C3F3865BC}" dt="2024-09-12T17:44:28.741" v="4" actId="20577"/>
        <pc:sldMkLst>
          <pc:docMk/>
          <pc:sldMk cId="1487092885" sldId="274"/>
        </pc:sldMkLst>
      </pc:sldChg>
      <pc:sldChg chg="modNotesTx">
        <pc:chgData name="Herzog, Chris" userId="1e418e5b-a26f-4547-a5cd-e5bc012ddaec" providerId="ADAL" clId="{8D2ECA1B-AF4E-4FA1-861D-308C3F3865BC}" dt="2024-09-12T17:44:32.418" v="5" actId="20577"/>
        <pc:sldMkLst>
          <pc:docMk/>
          <pc:sldMk cId="1061885200" sldId="275"/>
        </pc:sldMkLst>
      </pc:sldChg>
      <pc:sldChg chg="modNotesTx">
        <pc:chgData name="Herzog, Chris" userId="1e418e5b-a26f-4547-a5cd-e5bc012ddaec" providerId="ADAL" clId="{8D2ECA1B-AF4E-4FA1-861D-308C3F3865BC}" dt="2024-09-12T17:44:39.606" v="7" actId="5793"/>
        <pc:sldMkLst>
          <pc:docMk/>
          <pc:sldMk cId="1527485036" sldId="276"/>
        </pc:sldMkLst>
      </pc:sldChg>
      <pc:sldChg chg="modNotesTx">
        <pc:chgData name="Herzog, Chris" userId="1e418e5b-a26f-4547-a5cd-e5bc012ddaec" providerId="ADAL" clId="{8D2ECA1B-AF4E-4FA1-861D-308C3F3865BC}" dt="2024-09-12T17:44:44.960" v="8" actId="20577"/>
        <pc:sldMkLst>
          <pc:docMk/>
          <pc:sldMk cId="1978764659" sldId="279"/>
        </pc:sldMkLst>
      </pc:sldChg>
    </pc:docChg>
  </pc:docChgLst>
</pc:chgInfo>
</file>

<file path=ppt/comments/modernComment_112_58A33C95.xml><?xml version="1.0" encoding="utf-8"?>
<p188:cmLst xmlns:a="http://schemas.openxmlformats.org/drawingml/2006/main" xmlns:r="http://schemas.openxmlformats.org/officeDocument/2006/relationships" xmlns:p188="http://schemas.microsoft.com/office/powerpoint/2018/8/main">
  <p188:cm id="{019B30D7-F07C-43C6-B991-C4FDB8C0D61E}" authorId="{E0A3E459-4507-2EE6-17F4-29A9764BBB78}" status="resolved" created="2024-08-09T19:48:21.344" complete="100000">
    <pc:sldMkLst xmlns:pc="http://schemas.microsoft.com/office/powerpoint/2013/main/command">
      <pc:docMk/>
      <pc:sldMk cId="1487092885" sldId="274"/>
    </pc:sldMkLst>
    <p188:replyLst>
      <p188:reply id="{21446C93-6BEF-4F4E-8595-50BC5F4FC5CE}" authorId="{F6477A3C-D7EF-55E7-20E7-AFC8E5B84798}" created="2024-08-16T13:35:15.136">
        <p188:txBody>
          <a:bodyPr/>
          <a:lstStyle/>
          <a:p>
            <a:r>
              <a:rPr lang="en-US"/>
              <a:t>Have added talking points to address both of these as we kick off the activity.</a:t>
            </a:r>
          </a:p>
        </p188:txBody>
      </p188:reply>
    </p188:replyLst>
    <p188:txBody>
      <a:bodyPr/>
      <a:lstStyle/>
      <a:p>
        <a:r>
          <a:rPr lang="en-US"/>
          <a:t>Maybe we can ask them to bring a copy of their QPR to the convening or have it available electronically so they have data available to start Step 2?
For the grantees who haven't started enrolling participants yet, how will you suggest they use the tool right now to help them?</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396930-4CB1-462F-A893-E0046F254C8C}"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en-US"/>
        </a:p>
      </dgm:t>
    </dgm:pt>
    <dgm:pt modelId="{FE641251-F7BB-42C2-80B5-07486820148D}">
      <dgm:prSet phldrT="[Text]"/>
      <dgm:spPr>
        <a:solidFill>
          <a:srgbClr val="009DD9"/>
        </a:solidFill>
      </dgm:spPr>
      <dgm:t>
        <a:bodyPr/>
        <a:lstStyle/>
        <a:p>
          <a:r>
            <a:rPr lang="en-US" dirty="0"/>
            <a:t>Strategies/Opportunities</a:t>
          </a:r>
        </a:p>
      </dgm:t>
      <dgm:extLst>
        <a:ext uri="{E40237B7-FDA0-4F09-8148-C483321AD2D9}">
          <dgm14:cNvPr xmlns:dgm14="http://schemas.microsoft.com/office/drawing/2010/diagram" id="0" name="" descr="Strategies/Opportunities: What do you want to explore or implement with your program after the convening?&#10;Solutions: What areas do you still need to develop solutions around?&#10;"/>
        </a:ext>
      </dgm:extLst>
    </dgm:pt>
    <dgm:pt modelId="{0FAC9315-2796-4948-8E83-E0D47712A089}" type="parTrans" cxnId="{EC520A8E-BD92-4328-938F-B577591DDAA2}">
      <dgm:prSet/>
      <dgm:spPr/>
      <dgm:t>
        <a:bodyPr/>
        <a:lstStyle/>
        <a:p>
          <a:endParaRPr lang="en-US"/>
        </a:p>
      </dgm:t>
    </dgm:pt>
    <dgm:pt modelId="{7DF15D04-5AEA-494D-A447-A378EEBE4496}" type="sibTrans" cxnId="{EC520A8E-BD92-4328-938F-B577591DDAA2}">
      <dgm:prSet/>
      <dgm:spPr/>
      <dgm:t>
        <a:bodyPr/>
        <a:lstStyle/>
        <a:p>
          <a:endParaRPr lang="en-US"/>
        </a:p>
      </dgm:t>
    </dgm:pt>
    <dgm:pt modelId="{DD15CC5F-A91A-4F9D-A591-AD398696554F}">
      <dgm:prSet/>
      <dgm:spPr/>
      <dgm:t>
        <a:bodyPr/>
        <a:lstStyle/>
        <a:p>
          <a:r>
            <a:rPr lang="en-US" dirty="0"/>
            <a:t>What do you want to explore or implement with your program after the convening?</a:t>
          </a:r>
        </a:p>
      </dgm:t>
      <dgm:extLst>
        <a:ext uri="{E40237B7-FDA0-4F09-8148-C483321AD2D9}">
          <dgm14:cNvPr xmlns:dgm14="http://schemas.microsoft.com/office/drawing/2010/diagram" id="0" name="" descr="Strategies/Opportunities: What do you want to explore or implement with your program after the convening?&#10;Solutions: What areas do you still need to develop solutions around?&#10;"/>
        </a:ext>
      </dgm:extLst>
    </dgm:pt>
    <dgm:pt modelId="{13EEA15A-AB52-4A86-B6C4-CB6B3CD80A07}" type="parTrans" cxnId="{26F032EF-136C-44F8-9179-A35CED99D10D}">
      <dgm:prSet/>
      <dgm:spPr/>
      <dgm:t>
        <a:bodyPr/>
        <a:lstStyle/>
        <a:p>
          <a:endParaRPr lang="en-US"/>
        </a:p>
      </dgm:t>
    </dgm:pt>
    <dgm:pt modelId="{02DC4CD6-B559-40A2-B1F0-7BA060773904}" type="sibTrans" cxnId="{26F032EF-136C-44F8-9179-A35CED99D10D}">
      <dgm:prSet/>
      <dgm:spPr/>
      <dgm:t>
        <a:bodyPr/>
        <a:lstStyle/>
        <a:p>
          <a:endParaRPr lang="en-US"/>
        </a:p>
      </dgm:t>
    </dgm:pt>
    <dgm:pt modelId="{5A3E88BC-45C0-4CC8-A1D2-B8BCFD7D9CE3}">
      <dgm:prSet/>
      <dgm:spPr>
        <a:solidFill>
          <a:srgbClr val="38905C"/>
        </a:solidFill>
      </dgm:spPr>
      <dgm:t>
        <a:bodyPr/>
        <a:lstStyle/>
        <a:p>
          <a:r>
            <a:rPr lang="en-US" dirty="0"/>
            <a:t>Solutions</a:t>
          </a:r>
        </a:p>
      </dgm:t>
      <dgm:extLst>
        <a:ext uri="{E40237B7-FDA0-4F09-8148-C483321AD2D9}">
          <dgm14:cNvPr xmlns:dgm14="http://schemas.microsoft.com/office/drawing/2010/diagram" id="0" name="" descr="Strategies/Opportunities: What do you want to explore or implement with your program after the convening?&#10;Solutions: What areas do you still need to develop solutions around?&#10;"/>
        </a:ext>
      </dgm:extLst>
    </dgm:pt>
    <dgm:pt modelId="{DFC6C333-FF86-4BC8-9DB9-69A7B3ADB0EC}" type="parTrans" cxnId="{ADA59044-8979-46F0-A40C-0A0F0FF36797}">
      <dgm:prSet/>
      <dgm:spPr/>
      <dgm:t>
        <a:bodyPr/>
        <a:lstStyle/>
        <a:p>
          <a:endParaRPr lang="en-US"/>
        </a:p>
      </dgm:t>
    </dgm:pt>
    <dgm:pt modelId="{EF41F4FD-4CE4-4EE7-A0E6-93EA16C06BAF}" type="sibTrans" cxnId="{ADA59044-8979-46F0-A40C-0A0F0FF36797}">
      <dgm:prSet/>
      <dgm:spPr/>
      <dgm:t>
        <a:bodyPr/>
        <a:lstStyle/>
        <a:p>
          <a:endParaRPr lang="en-US"/>
        </a:p>
      </dgm:t>
    </dgm:pt>
    <dgm:pt modelId="{1548FBF2-30CD-4EFE-8F4C-83612806C67D}">
      <dgm:prSet/>
      <dgm:spPr/>
      <dgm:t>
        <a:bodyPr/>
        <a:lstStyle/>
        <a:p>
          <a:r>
            <a:rPr lang="en-US" dirty="0"/>
            <a:t>What areas do you still need to develop solutions around?</a:t>
          </a:r>
        </a:p>
      </dgm:t>
      <dgm:extLst>
        <a:ext uri="{E40237B7-FDA0-4F09-8148-C483321AD2D9}">
          <dgm14:cNvPr xmlns:dgm14="http://schemas.microsoft.com/office/drawing/2010/diagram" id="0" name="" descr="Strategies/Opportunities: What do you want to explore or implement with your program after the convening?&#10;Solutions: What areas do you still need to develop solutions around?&#10;"/>
        </a:ext>
      </dgm:extLst>
    </dgm:pt>
    <dgm:pt modelId="{6445E3A3-B850-486B-AF04-B03288158888}" type="parTrans" cxnId="{F69A8D4B-7065-41D1-BC88-89305B5DC22F}">
      <dgm:prSet/>
      <dgm:spPr/>
      <dgm:t>
        <a:bodyPr/>
        <a:lstStyle/>
        <a:p>
          <a:endParaRPr lang="en-US"/>
        </a:p>
      </dgm:t>
    </dgm:pt>
    <dgm:pt modelId="{B853DD15-FA0A-4819-AC9F-5068B55B0B2D}" type="sibTrans" cxnId="{F69A8D4B-7065-41D1-BC88-89305B5DC22F}">
      <dgm:prSet/>
      <dgm:spPr/>
      <dgm:t>
        <a:bodyPr/>
        <a:lstStyle/>
        <a:p>
          <a:endParaRPr lang="en-US"/>
        </a:p>
      </dgm:t>
    </dgm:pt>
    <dgm:pt modelId="{474A6D2F-23DA-41C0-ADCD-474CA26E20D9}" type="pres">
      <dgm:prSet presAssocID="{BE396930-4CB1-462F-A893-E0046F254C8C}" presName="Name0" presStyleCnt="0">
        <dgm:presLayoutVars>
          <dgm:dir/>
          <dgm:animLvl val="lvl"/>
          <dgm:resizeHandles val="exact"/>
        </dgm:presLayoutVars>
      </dgm:prSet>
      <dgm:spPr/>
    </dgm:pt>
    <dgm:pt modelId="{A3170613-6830-48B2-9694-B414970C9341}" type="pres">
      <dgm:prSet presAssocID="{FE641251-F7BB-42C2-80B5-07486820148D}" presName="composite" presStyleCnt="0"/>
      <dgm:spPr/>
    </dgm:pt>
    <dgm:pt modelId="{88DF25C1-D2BA-4B4C-85C7-A45D8D985903}" type="pres">
      <dgm:prSet presAssocID="{FE641251-F7BB-42C2-80B5-07486820148D}" presName="parTx" presStyleLbl="alignNode1" presStyleIdx="0" presStyleCnt="2">
        <dgm:presLayoutVars>
          <dgm:chMax val="0"/>
          <dgm:chPref val="0"/>
          <dgm:bulletEnabled val="1"/>
        </dgm:presLayoutVars>
      </dgm:prSet>
      <dgm:spPr/>
    </dgm:pt>
    <dgm:pt modelId="{B9CC7F79-3342-4BC1-A39D-FBAF504444CE}" type="pres">
      <dgm:prSet presAssocID="{FE641251-F7BB-42C2-80B5-07486820148D}" presName="desTx" presStyleLbl="alignAccFollowNode1" presStyleIdx="0" presStyleCnt="2">
        <dgm:presLayoutVars>
          <dgm:bulletEnabled val="1"/>
        </dgm:presLayoutVars>
      </dgm:prSet>
      <dgm:spPr/>
    </dgm:pt>
    <dgm:pt modelId="{E89FE60C-5E73-4CCD-8CAA-6D0E3C3B8FEF}" type="pres">
      <dgm:prSet presAssocID="{7DF15D04-5AEA-494D-A447-A378EEBE4496}" presName="space" presStyleCnt="0"/>
      <dgm:spPr/>
    </dgm:pt>
    <dgm:pt modelId="{631AB1EA-37FF-4287-AAEE-97AEEA1BA48B}" type="pres">
      <dgm:prSet presAssocID="{5A3E88BC-45C0-4CC8-A1D2-B8BCFD7D9CE3}" presName="composite" presStyleCnt="0"/>
      <dgm:spPr/>
    </dgm:pt>
    <dgm:pt modelId="{F685B46F-82EE-40BE-B234-DA133E923431}" type="pres">
      <dgm:prSet presAssocID="{5A3E88BC-45C0-4CC8-A1D2-B8BCFD7D9CE3}" presName="parTx" presStyleLbl="alignNode1" presStyleIdx="1" presStyleCnt="2">
        <dgm:presLayoutVars>
          <dgm:chMax val="0"/>
          <dgm:chPref val="0"/>
          <dgm:bulletEnabled val="1"/>
        </dgm:presLayoutVars>
      </dgm:prSet>
      <dgm:spPr/>
    </dgm:pt>
    <dgm:pt modelId="{8D523B38-CA54-438E-ACEA-B8DBE8E94296}" type="pres">
      <dgm:prSet presAssocID="{5A3E88BC-45C0-4CC8-A1D2-B8BCFD7D9CE3}" presName="desTx" presStyleLbl="alignAccFollowNode1" presStyleIdx="1" presStyleCnt="2">
        <dgm:presLayoutVars>
          <dgm:bulletEnabled val="1"/>
        </dgm:presLayoutVars>
      </dgm:prSet>
      <dgm:spPr/>
    </dgm:pt>
  </dgm:ptLst>
  <dgm:cxnLst>
    <dgm:cxn modelId="{505D5F30-7B28-458B-99DF-0575FC44C60B}" type="presOf" srcId="{FE641251-F7BB-42C2-80B5-07486820148D}" destId="{88DF25C1-D2BA-4B4C-85C7-A45D8D985903}" srcOrd="0" destOrd="0" presId="urn:microsoft.com/office/officeart/2005/8/layout/hList1"/>
    <dgm:cxn modelId="{983BE243-11F7-4195-9D71-ED40E7600632}" type="presOf" srcId="{BE396930-4CB1-462F-A893-E0046F254C8C}" destId="{474A6D2F-23DA-41C0-ADCD-474CA26E20D9}" srcOrd="0" destOrd="0" presId="urn:microsoft.com/office/officeart/2005/8/layout/hList1"/>
    <dgm:cxn modelId="{ADA59044-8979-46F0-A40C-0A0F0FF36797}" srcId="{BE396930-4CB1-462F-A893-E0046F254C8C}" destId="{5A3E88BC-45C0-4CC8-A1D2-B8BCFD7D9CE3}" srcOrd="1" destOrd="0" parTransId="{DFC6C333-FF86-4BC8-9DB9-69A7B3ADB0EC}" sibTransId="{EF41F4FD-4CE4-4EE7-A0E6-93EA16C06BAF}"/>
    <dgm:cxn modelId="{F69A8D4B-7065-41D1-BC88-89305B5DC22F}" srcId="{5A3E88BC-45C0-4CC8-A1D2-B8BCFD7D9CE3}" destId="{1548FBF2-30CD-4EFE-8F4C-83612806C67D}" srcOrd="0" destOrd="0" parTransId="{6445E3A3-B850-486B-AF04-B03288158888}" sibTransId="{B853DD15-FA0A-4819-AC9F-5068B55B0B2D}"/>
    <dgm:cxn modelId="{057CBE79-1AC6-449C-ADBD-4EBB42A9D47F}" type="presOf" srcId="{DD15CC5F-A91A-4F9D-A591-AD398696554F}" destId="{B9CC7F79-3342-4BC1-A39D-FBAF504444CE}" srcOrd="0" destOrd="0" presId="urn:microsoft.com/office/officeart/2005/8/layout/hList1"/>
    <dgm:cxn modelId="{EC520A8E-BD92-4328-938F-B577591DDAA2}" srcId="{BE396930-4CB1-462F-A893-E0046F254C8C}" destId="{FE641251-F7BB-42C2-80B5-07486820148D}" srcOrd="0" destOrd="0" parTransId="{0FAC9315-2796-4948-8E83-E0D47712A089}" sibTransId="{7DF15D04-5AEA-494D-A447-A378EEBE4496}"/>
    <dgm:cxn modelId="{734671B5-CAC8-4763-B513-A8405D39EBB6}" type="presOf" srcId="{1548FBF2-30CD-4EFE-8F4C-83612806C67D}" destId="{8D523B38-CA54-438E-ACEA-B8DBE8E94296}" srcOrd="0" destOrd="0" presId="urn:microsoft.com/office/officeart/2005/8/layout/hList1"/>
    <dgm:cxn modelId="{1A4EE5CF-0BEE-46B9-84CA-BDCFBE08F8AD}" type="presOf" srcId="{5A3E88BC-45C0-4CC8-A1D2-B8BCFD7D9CE3}" destId="{F685B46F-82EE-40BE-B234-DA133E923431}" srcOrd="0" destOrd="0" presId="urn:microsoft.com/office/officeart/2005/8/layout/hList1"/>
    <dgm:cxn modelId="{26F032EF-136C-44F8-9179-A35CED99D10D}" srcId="{FE641251-F7BB-42C2-80B5-07486820148D}" destId="{DD15CC5F-A91A-4F9D-A591-AD398696554F}" srcOrd="0" destOrd="0" parTransId="{13EEA15A-AB52-4A86-B6C4-CB6B3CD80A07}" sibTransId="{02DC4CD6-B559-40A2-B1F0-7BA060773904}"/>
    <dgm:cxn modelId="{E78A6F5C-1A6C-4CBF-9245-B651D6C373B8}" type="presParOf" srcId="{474A6D2F-23DA-41C0-ADCD-474CA26E20D9}" destId="{A3170613-6830-48B2-9694-B414970C9341}" srcOrd="0" destOrd="0" presId="urn:microsoft.com/office/officeart/2005/8/layout/hList1"/>
    <dgm:cxn modelId="{D92B5A1E-054C-49EF-88F8-95A881DECA98}" type="presParOf" srcId="{A3170613-6830-48B2-9694-B414970C9341}" destId="{88DF25C1-D2BA-4B4C-85C7-A45D8D985903}" srcOrd="0" destOrd="0" presId="urn:microsoft.com/office/officeart/2005/8/layout/hList1"/>
    <dgm:cxn modelId="{FF83D4AC-D9D3-4F10-86D0-B12446A5BF76}" type="presParOf" srcId="{A3170613-6830-48B2-9694-B414970C9341}" destId="{B9CC7F79-3342-4BC1-A39D-FBAF504444CE}" srcOrd="1" destOrd="0" presId="urn:microsoft.com/office/officeart/2005/8/layout/hList1"/>
    <dgm:cxn modelId="{F854C903-4A5B-46A4-BA1B-D564C3D5CCFC}" type="presParOf" srcId="{474A6D2F-23DA-41C0-ADCD-474CA26E20D9}" destId="{E89FE60C-5E73-4CCD-8CAA-6D0E3C3B8FEF}" srcOrd="1" destOrd="0" presId="urn:microsoft.com/office/officeart/2005/8/layout/hList1"/>
    <dgm:cxn modelId="{218F117C-FE6D-4637-B7B8-ED44223367CB}" type="presParOf" srcId="{474A6D2F-23DA-41C0-ADCD-474CA26E20D9}" destId="{631AB1EA-37FF-4287-AAEE-97AEEA1BA48B}" srcOrd="2" destOrd="0" presId="urn:microsoft.com/office/officeart/2005/8/layout/hList1"/>
    <dgm:cxn modelId="{D61ED67E-533F-4CF9-AB7D-95F3627738EB}" type="presParOf" srcId="{631AB1EA-37FF-4287-AAEE-97AEEA1BA48B}" destId="{F685B46F-82EE-40BE-B234-DA133E923431}" srcOrd="0" destOrd="0" presId="urn:microsoft.com/office/officeart/2005/8/layout/hList1"/>
    <dgm:cxn modelId="{7DF52A37-AB7D-4911-8B43-1BCC2EA12E8D}" type="presParOf" srcId="{631AB1EA-37FF-4287-AAEE-97AEEA1BA48B}" destId="{8D523B38-CA54-438E-ACEA-B8DBE8E94296}"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DF25C1-D2BA-4B4C-85C7-A45D8D985903}">
      <dsp:nvSpPr>
        <dsp:cNvPr id="0" name=""/>
        <dsp:cNvSpPr/>
      </dsp:nvSpPr>
      <dsp:spPr>
        <a:xfrm>
          <a:off x="53" y="383224"/>
          <a:ext cx="5128613" cy="1036800"/>
        </a:xfrm>
        <a:prstGeom prst="rect">
          <a:avLst/>
        </a:prstGeom>
        <a:solidFill>
          <a:srgbClr val="009DD9"/>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Strategies/Opportunities</a:t>
          </a:r>
        </a:p>
      </dsp:txBody>
      <dsp:txXfrm>
        <a:off x="53" y="383224"/>
        <a:ext cx="5128613" cy="1036800"/>
      </dsp:txXfrm>
    </dsp:sp>
    <dsp:sp modelId="{B9CC7F79-3342-4BC1-A39D-FBAF504444CE}">
      <dsp:nvSpPr>
        <dsp:cNvPr id="0" name=""/>
        <dsp:cNvSpPr/>
      </dsp:nvSpPr>
      <dsp:spPr>
        <a:xfrm>
          <a:off x="53" y="1420024"/>
          <a:ext cx="5128613" cy="2421090"/>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sz="3600" kern="1200" dirty="0"/>
            <a:t>What do you want to explore or implement with your program after the convening?</a:t>
          </a:r>
        </a:p>
      </dsp:txBody>
      <dsp:txXfrm>
        <a:off x="53" y="1420024"/>
        <a:ext cx="5128613" cy="2421090"/>
      </dsp:txXfrm>
    </dsp:sp>
    <dsp:sp modelId="{F685B46F-82EE-40BE-B234-DA133E923431}">
      <dsp:nvSpPr>
        <dsp:cNvPr id="0" name=""/>
        <dsp:cNvSpPr/>
      </dsp:nvSpPr>
      <dsp:spPr>
        <a:xfrm>
          <a:off x="5846672" y="383224"/>
          <a:ext cx="5128613" cy="1036800"/>
        </a:xfrm>
        <a:prstGeom prst="rect">
          <a:avLst/>
        </a:prstGeom>
        <a:solidFill>
          <a:srgbClr val="38905C"/>
        </a:soli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Solutions</a:t>
          </a:r>
        </a:p>
      </dsp:txBody>
      <dsp:txXfrm>
        <a:off x="5846672" y="383224"/>
        <a:ext cx="5128613" cy="1036800"/>
      </dsp:txXfrm>
    </dsp:sp>
    <dsp:sp modelId="{8D523B38-CA54-438E-ACEA-B8DBE8E94296}">
      <dsp:nvSpPr>
        <dsp:cNvPr id="0" name=""/>
        <dsp:cNvSpPr/>
      </dsp:nvSpPr>
      <dsp:spPr>
        <a:xfrm>
          <a:off x="5846672" y="1420024"/>
          <a:ext cx="5128613" cy="2421090"/>
        </a:xfrm>
        <a:prstGeom prst="rect">
          <a:avLst/>
        </a:prstGeom>
        <a:solidFill>
          <a:schemeClr val="accent1">
            <a:alpha val="90000"/>
            <a:tint val="40000"/>
            <a:hueOff val="0"/>
            <a:satOff val="0"/>
            <a:lumOff val="0"/>
            <a:alphaOff val="0"/>
          </a:schemeClr>
        </a:solidFill>
        <a:ln w="12700" cap="rnd" cmpd="sng" algn="ctr">
          <a:solidFill>
            <a:schemeClr val="accent1">
              <a:alpha val="90000"/>
              <a:tint val="40000"/>
              <a:hueOff val="0"/>
              <a:satOff val="0"/>
              <a:lumOff val="0"/>
              <a:alphaOff val="0"/>
            </a:schemeClr>
          </a:solidFill>
          <a:prstDash val="solid"/>
        </a:ln>
        <a:effectLst>
          <a:outerShdw blurRad="38100" dist="25400" dir="5400000" rotWithShape="0">
            <a:srgbClr val="000000">
              <a:alpha val="5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US" sz="3600" kern="1200" dirty="0"/>
            <a:t>What areas do you still need to develop solutions around?</a:t>
          </a:r>
        </a:p>
      </dsp:txBody>
      <dsp:txXfrm>
        <a:off x="5846672" y="1420024"/>
        <a:ext cx="5128613" cy="242109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9/13/2024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82986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4251325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3756823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2994022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2743828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1442795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1756413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113899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34054019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928866" y="1043848"/>
            <a:ext cx="2038850"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9/13/2024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9/13/2024</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9/13/2024</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9/13/2024</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9/13/2024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9/13/2024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9/13/2024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6.xml"/><Relationship Id="rId1" Type="http://schemas.openxmlformats.org/officeDocument/2006/relationships/tags" Target="../tags/tag9.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0.xml"/><Relationship Id="rId4" Type="http://schemas.microsoft.com/office/2018/10/relationships/comments" Target="../comments/modernComment_112_58A33C9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1.xml"/><Relationship Id="rId1"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a:t>Nursing expansion institute &amp; Next Steps – Track 2</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dirty="0"/>
              <a:t>Day 3, Session 2A: Nursing Expansion Institute</a:t>
            </a:r>
          </a:p>
        </p:txBody>
      </p:sp>
    </p:spTree>
    <p:custDataLst>
      <p:tags r:id="rId1"/>
    </p:custDataLst>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dirty="0"/>
              <a:t>Moderator/Presenter</a:t>
            </a:r>
          </a:p>
        </p:txBody>
      </p:sp>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a:bodyPr>
          <a:lstStyle/>
          <a:p>
            <a:r>
              <a:rPr lang="en-US"/>
              <a:t>Dallas Oberlee</a:t>
            </a:r>
            <a:endParaRPr lang="en-US">
              <a:solidFill>
                <a:srgbClr val="17406D"/>
              </a:solidFill>
            </a:endParaRPr>
          </a:p>
          <a:p>
            <a:pPr lvl="1"/>
            <a:r>
              <a:rPr lang="en-US"/>
              <a:t>Senior Associate</a:t>
            </a:r>
          </a:p>
          <a:p>
            <a:pPr lvl="2"/>
            <a:r>
              <a:rPr lang="en-US"/>
              <a:t>Social Policy Research Associates</a:t>
            </a:r>
          </a:p>
          <a:p>
            <a:pPr lvl="3"/>
            <a:r>
              <a:rPr lang="en-US"/>
              <a:t>Dallas_Oberlee@spra.com</a:t>
            </a:r>
          </a:p>
          <a:p>
            <a:pPr lvl="4"/>
            <a:r>
              <a:rPr lang="en-US"/>
              <a:t>510-988-0190</a:t>
            </a:r>
          </a:p>
        </p:txBody>
      </p:sp>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2</a:t>
            </a:fld>
            <a:endParaRPr lang="en-US"/>
          </a:p>
        </p:txBody>
      </p:sp>
      <p:pic>
        <p:nvPicPr>
          <p:cNvPr id="6" name="Picture Placeholder 5">
            <a:extLst>
              <a:ext uri="{FF2B5EF4-FFF2-40B4-BE49-F238E27FC236}">
                <a16:creationId xmlns:a16="http://schemas.microsoft.com/office/drawing/2014/main" id="{E00A71C9-DF8D-87E5-6C1B-5666524FA463}"/>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794" b="4794"/>
          <a:stretch/>
        </p:blipFill>
        <p:spPr>
          <a:xfrm>
            <a:off x="2803525" y="2779713"/>
            <a:ext cx="1868488" cy="1870075"/>
          </a:xfrm>
        </p:spPr>
      </p:pic>
    </p:spTree>
    <p:custDataLst>
      <p:tags r:id="rId1"/>
    </p:custDataLst>
    <p:extLst>
      <p:ext uri="{BB962C8B-B14F-4D97-AF65-F5344CB8AC3E}">
        <p14:creationId xmlns:p14="http://schemas.microsoft.com/office/powerpoint/2010/main" val="3442898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a:xfrm>
            <a:off x="774923" y="687475"/>
            <a:ext cx="10653003" cy="1083329"/>
          </a:xfrm>
        </p:spPr>
        <p:txBody>
          <a:bodyPr anchor="b">
            <a:normAutofit/>
          </a:bodyPr>
          <a:lstStyle/>
          <a:p>
            <a:r>
              <a:rPr lang="en-US"/>
              <a:t>Agenda</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a:xfrm>
            <a:off x="774923" y="1946302"/>
            <a:ext cx="10653003" cy="4224225"/>
          </a:xfrm>
        </p:spPr>
        <p:txBody>
          <a:bodyPr anchor="t">
            <a:normAutofit/>
          </a:bodyPr>
          <a:lstStyle/>
          <a:p>
            <a:r>
              <a:rPr lang="en-US"/>
              <a:t>Objectives &amp; Guiding Questions</a:t>
            </a:r>
          </a:p>
          <a:p>
            <a:r>
              <a:rPr lang="en-US"/>
              <a:t>Reflection and Open Discussion</a:t>
            </a:r>
          </a:p>
          <a:p>
            <a:r>
              <a:rPr lang="en-US"/>
              <a:t>Participant Support Lifecycle</a:t>
            </a:r>
          </a:p>
          <a:p>
            <a:pPr lvl="1"/>
            <a:r>
              <a:rPr lang="en-US"/>
              <a:t>Review and Workspace</a:t>
            </a:r>
          </a:p>
          <a:p>
            <a:r>
              <a:rPr lang="en-US"/>
              <a:t>Strategies, Opportunities, and Solutions</a:t>
            </a:r>
          </a:p>
          <a:p>
            <a:r>
              <a:rPr lang="en-US"/>
              <a:t>Wrap up and Close</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a:xfrm>
            <a:off x="10400635" y="6203787"/>
            <a:ext cx="1027291" cy="365125"/>
          </a:xfrm>
        </p:spPr>
        <p:txBody>
          <a:bodyPr anchor="ctr">
            <a:normAutofit/>
          </a:bodyPr>
          <a:lstStyle/>
          <a:p>
            <a:fld id="{DE8DE8A0-70C5-4585-9A3C-B3A9E7B8F8E9}" type="slidenum">
              <a:rPr lang="en-US" smtClean="0"/>
              <a:pPr/>
              <a:t>3</a:t>
            </a:fld>
            <a:endParaRPr lang="en-US"/>
          </a:p>
        </p:txBody>
      </p:sp>
    </p:spTree>
    <p:custDataLst>
      <p:tags r:id="rId1"/>
    </p:custDataLst>
    <p:extLst>
      <p:ext uri="{BB962C8B-B14F-4D97-AF65-F5344CB8AC3E}">
        <p14:creationId xmlns:p14="http://schemas.microsoft.com/office/powerpoint/2010/main" val="4003052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AAA33B-7462-7610-70A1-4B1772D40947}"/>
              </a:ext>
            </a:extLst>
          </p:cNvPr>
          <p:cNvSpPr>
            <a:spLocks noGrp="1"/>
          </p:cNvSpPr>
          <p:nvPr>
            <p:ph type="title"/>
          </p:nvPr>
        </p:nvSpPr>
        <p:spPr/>
        <p:txBody>
          <a:bodyPr/>
          <a:lstStyle/>
          <a:p>
            <a:r>
              <a:rPr lang="en-US"/>
              <a:t>Session Objectives</a:t>
            </a:r>
          </a:p>
        </p:txBody>
      </p:sp>
      <p:sp>
        <p:nvSpPr>
          <p:cNvPr id="7" name="Content Placeholder 6">
            <a:extLst>
              <a:ext uri="{FF2B5EF4-FFF2-40B4-BE49-F238E27FC236}">
                <a16:creationId xmlns:a16="http://schemas.microsoft.com/office/drawing/2014/main" id="{5403E6D8-609A-1949-B6A2-3AC3B024F3E5}"/>
              </a:ext>
            </a:extLst>
          </p:cNvPr>
          <p:cNvSpPr>
            <a:spLocks noGrp="1"/>
          </p:cNvSpPr>
          <p:nvPr>
            <p:ph idx="1"/>
          </p:nvPr>
        </p:nvSpPr>
        <p:spPr/>
        <p:txBody>
          <a:bodyPr/>
          <a:lstStyle/>
          <a:p>
            <a:endParaRPr lang="en-US"/>
          </a:p>
          <a:p>
            <a:r>
              <a:rPr lang="en-US"/>
              <a:t>Session Objectives</a:t>
            </a:r>
          </a:p>
          <a:p>
            <a:pPr lvl="1"/>
            <a:r>
              <a:rPr lang="en-US"/>
              <a:t>Planning and development of each grantee’s Participant Support Lifecycle tool</a:t>
            </a:r>
          </a:p>
          <a:p>
            <a:pPr lvl="1"/>
            <a:r>
              <a:rPr lang="en-US"/>
              <a:t>Identify key action items and next steps for each grantee.</a:t>
            </a:r>
          </a:p>
          <a:p>
            <a:pPr marL="324000" lvl="1" indent="0">
              <a:buNone/>
            </a:pPr>
            <a:endParaRPr lang="en-US"/>
          </a:p>
        </p:txBody>
      </p:sp>
      <p:sp>
        <p:nvSpPr>
          <p:cNvPr id="5" name="Slide Number Placeholder 4">
            <a:extLst>
              <a:ext uri="{FF2B5EF4-FFF2-40B4-BE49-F238E27FC236}">
                <a16:creationId xmlns:a16="http://schemas.microsoft.com/office/drawing/2014/main" id="{C1D12216-9492-97DC-8E2A-123E0515B3B5}"/>
              </a:ext>
            </a:extLst>
          </p:cNvPr>
          <p:cNvSpPr>
            <a:spLocks noGrp="1"/>
          </p:cNvSpPr>
          <p:nvPr>
            <p:ph type="sldNum" sz="quarter" idx="12"/>
          </p:nvPr>
        </p:nvSpPr>
        <p:spPr/>
        <p:txBody>
          <a:bodyPr/>
          <a:lstStyle/>
          <a:p>
            <a:fld id="{DE8DE8A0-70C5-4585-9A3C-B3A9E7B8F8E9}" type="slidenum">
              <a:rPr lang="en-US" smtClean="0"/>
              <a:t>4</a:t>
            </a:fld>
            <a:endParaRPr lang="en-US"/>
          </a:p>
        </p:txBody>
      </p:sp>
    </p:spTree>
    <p:custDataLst>
      <p:tags r:id="rId1"/>
    </p:custDataLst>
    <p:extLst>
      <p:ext uri="{BB962C8B-B14F-4D97-AF65-F5344CB8AC3E}">
        <p14:creationId xmlns:p14="http://schemas.microsoft.com/office/powerpoint/2010/main" val="50457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AAA33B-7462-7610-70A1-4B1772D40947}"/>
              </a:ext>
            </a:extLst>
          </p:cNvPr>
          <p:cNvSpPr>
            <a:spLocks noGrp="1"/>
          </p:cNvSpPr>
          <p:nvPr>
            <p:ph type="title"/>
          </p:nvPr>
        </p:nvSpPr>
        <p:spPr/>
        <p:txBody>
          <a:bodyPr/>
          <a:lstStyle/>
          <a:p>
            <a:r>
              <a:rPr lang="en-US"/>
              <a:t>Guiding Questions</a:t>
            </a:r>
          </a:p>
        </p:txBody>
      </p:sp>
      <p:sp>
        <p:nvSpPr>
          <p:cNvPr id="7" name="Content Placeholder 6">
            <a:extLst>
              <a:ext uri="{FF2B5EF4-FFF2-40B4-BE49-F238E27FC236}">
                <a16:creationId xmlns:a16="http://schemas.microsoft.com/office/drawing/2014/main" id="{5403E6D8-609A-1949-B6A2-3AC3B024F3E5}"/>
              </a:ext>
            </a:extLst>
          </p:cNvPr>
          <p:cNvSpPr>
            <a:spLocks noGrp="1"/>
          </p:cNvSpPr>
          <p:nvPr>
            <p:ph idx="1"/>
          </p:nvPr>
        </p:nvSpPr>
        <p:spPr/>
        <p:txBody>
          <a:bodyPr/>
          <a:lstStyle/>
          <a:p>
            <a:pPr marL="305435" indent="-305435"/>
            <a:endParaRPr lang="en-US"/>
          </a:p>
          <a:p>
            <a:pPr marL="305435" indent="-305435"/>
            <a:r>
              <a:rPr lang="en-US"/>
              <a:t>Guiding Questions</a:t>
            </a:r>
          </a:p>
          <a:p>
            <a:pPr marL="629920" lvl="1" indent="-305435"/>
            <a:r>
              <a:rPr lang="en-US"/>
              <a:t>What does your Participant Lifecycle look like for your project?</a:t>
            </a:r>
          </a:p>
          <a:p>
            <a:pPr marL="629920" lvl="1" indent="-305435"/>
            <a:r>
              <a:rPr lang="en-US"/>
              <a:t>What do you want to implement in your program after this convening?</a:t>
            </a:r>
          </a:p>
          <a:p>
            <a:pPr marL="629920" lvl="1" indent="-305435"/>
            <a:r>
              <a:rPr lang="en-US"/>
              <a:t>What action do you need to take?</a:t>
            </a:r>
          </a:p>
          <a:p>
            <a:pPr marL="629920" lvl="1" indent="-305435"/>
            <a:endParaRPr lang="en-US"/>
          </a:p>
        </p:txBody>
      </p:sp>
      <p:sp>
        <p:nvSpPr>
          <p:cNvPr id="5" name="Slide Number Placeholder 4">
            <a:extLst>
              <a:ext uri="{FF2B5EF4-FFF2-40B4-BE49-F238E27FC236}">
                <a16:creationId xmlns:a16="http://schemas.microsoft.com/office/drawing/2014/main" id="{C1D12216-9492-97DC-8E2A-123E0515B3B5}"/>
              </a:ext>
            </a:extLst>
          </p:cNvPr>
          <p:cNvSpPr>
            <a:spLocks noGrp="1"/>
          </p:cNvSpPr>
          <p:nvPr>
            <p:ph type="sldNum" sz="quarter" idx="12"/>
          </p:nvPr>
        </p:nvSpPr>
        <p:spPr/>
        <p:txBody>
          <a:bodyPr/>
          <a:lstStyle/>
          <a:p>
            <a:fld id="{DE8DE8A0-70C5-4585-9A3C-B3A9E7B8F8E9}" type="slidenum">
              <a:rPr lang="en-US" smtClean="0"/>
              <a:t>5</a:t>
            </a:fld>
            <a:endParaRPr lang="en-US"/>
          </a:p>
        </p:txBody>
      </p:sp>
    </p:spTree>
    <p:custDataLst>
      <p:tags r:id="rId1"/>
    </p:custDataLst>
    <p:extLst>
      <p:ext uri="{BB962C8B-B14F-4D97-AF65-F5344CB8AC3E}">
        <p14:creationId xmlns:p14="http://schemas.microsoft.com/office/powerpoint/2010/main" val="2005768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74923" y="687475"/>
            <a:ext cx="10653003" cy="1083329"/>
          </a:xfrm>
        </p:spPr>
        <p:txBody>
          <a:bodyPr anchor="b">
            <a:normAutofit/>
          </a:bodyPr>
          <a:lstStyle/>
          <a:p>
            <a:r>
              <a:rPr lang="en-US"/>
              <a:t>Reflection and open discussion</a:t>
            </a:r>
          </a:p>
        </p:txBody>
      </p:sp>
      <p:sp>
        <p:nvSpPr>
          <p:cNvPr id="5" name="Content Placeholder 4">
            <a:extLst>
              <a:ext uri="{FF2B5EF4-FFF2-40B4-BE49-F238E27FC236}">
                <a16:creationId xmlns:a16="http://schemas.microsoft.com/office/drawing/2014/main" id="{B0AE07A8-2E04-1C39-3189-8B729FF50D63}"/>
              </a:ext>
            </a:extLst>
          </p:cNvPr>
          <p:cNvSpPr>
            <a:spLocks noGrp="1"/>
          </p:cNvSpPr>
          <p:nvPr>
            <p:ph sz="half" idx="1"/>
          </p:nvPr>
        </p:nvSpPr>
        <p:spPr>
          <a:xfrm>
            <a:off x="774924" y="1946300"/>
            <a:ext cx="5199369" cy="4224225"/>
          </a:xfrm>
        </p:spPr>
        <p:txBody>
          <a:bodyPr anchor="t">
            <a:normAutofit lnSpcReduction="10000"/>
          </a:bodyPr>
          <a:lstStyle/>
          <a:p>
            <a:r>
              <a:rPr lang="en-US" sz="2800"/>
              <a:t>How are you feeling as we are nearing the end of the convening?</a:t>
            </a:r>
          </a:p>
          <a:p>
            <a:r>
              <a:rPr lang="en-US" sz="2800"/>
              <a:t>What areas do you feel excited about tackling when you get home?</a:t>
            </a:r>
          </a:p>
          <a:p>
            <a:r>
              <a:rPr lang="en-US" sz="2800"/>
              <a:t>What are your “A ha” moments from the convening?</a:t>
            </a:r>
          </a:p>
          <a:p>
            <a:r>
              <a:rPr lang="en-US" sz="2800"/>
              <a:t>What questions still remain?</a:t>
            </a:r>
          </a:p>
        </p:txBody>
      </p:sp>
      <p:pic>
        <p:nvPicPr>
          <p:cNvPr id="13" name="Picture 12" descr="Puzzle in brain">
            <a:extLst>
              <a:ext uri="{FF2B5EF4-FFF2-40B4-BE49-F238E27FC236}">
                <a16:creationId xmlns:a16="http://schemas.microsoft.com/office/drawing/2014/main" id="{ABF2DE4D-C5BA-FA49-CEB0-A9C072258393}"/>
              </a:ext>
            </a:extLst>
          </p:cNvPr>
          <p:cNvPicPr>
            <a:picLocks noChangeAspect="1"/>
          </p:cNvPicPr>
          <p:nvPr/>
        </p:nvPicPr>
        <p:blipFill>
          <a:blip r:embed="rId4">
            <a:extLst>
              <a:ext uri="{28A0092B-C50C-407E-A947-70E740481C1C}">
                <a14:useLocalDpi xmlns:a14="http://schemas.microsoft.com/office/drawing/2010/main" val="0"/>
              </a:ext>
            </a:extLst>
          </a:blip>
          <a:srcRect l="7494" r="2" b="2"/>
          <a:stretch/>
        </p:blipFill>
        <p:spPr>
          <a:xfrm>
            <a:off x="6217709" y="1946302"/>
            <a:ext cx="5210216" cy="4224225"/>
          </a:xfrm>
          <a:prstGeom prst="rect">
            <a:avLst/>
          </a:prstGeom>
          <a:noFill/>
          <a:effectLst>
            <a:outerShdw blurRad="63500" sx="102000" sy="102000" algn="ctr" rotWithShape="0">
              <a:prstClr val="black">
                <a:alpha val="40000"/>
              </a:prstClr>
            </a:outerShdw>
          </a:effectLst>
        </p:spPr>
      </p:pic>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6</a:t>
            </a:fld>
            <a:endParaRPr lang="en-US"/>
          </a:p>
        </p:txBody>
      </p:sp>
    </p:spTree>
    <p:custDataLst>
      <p:tags r:id="rId1"/>
    </p:custDataLst>
    <p:extLst>
      <p:ext uri="{BB962C8B-B14F-4D97-AF65-F5344CB8AC3E}">
        <p14:creationId xmlns:p14="http://schemas.microsoft.com/office/powerpoint/2010/main" val="827698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a:t>Participant support lifecycle</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a:t>Review and workspace</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7</a:t>
            </a:fld>
            <a:endParaRPr lang="en-US"/>
          </a:p>
        </p:txBody>
      </p:sp>
    </p:spTree>
    <p:custDataLst>
      <p:tags r:id="rId1"/>
    </p:custDataLst>
    <p:extLst>
      <p:ext uri="{BB962C8B-B14F-4D97-AF65-F5344CB8AC3E}">
        <p14:creationId xmlns:p14="http://schemas.microsoft.com/office/powerpoint/2010/main" val="1895313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idx="4294967295"/>
          </p:nvPr>
        </p:nvSpPr>
        <p:spPr>
          <a:xfrm>
            <a:off x="1538288" y="687388"/>
            <a:ext cx="10653712" cy="1082675"/>
          </a:xfrm>
        </p:spPr>
        <p:txBody>
          <a:bodyPr anchor="b">
            <a:normAutofit/>
          </a:bodyPr>
          <a:lstStyle/>
          <a:p>
            <a:r>
              <a:rPr lang="en-US" dirty="0"/>
              <a:t>Review: Participant Support lifecycle</a:t>
            </a:r>
          </a:p>
        </p:txBody>
      </p:sp>
      <p:pic>
        <p:nvPicPr>
          <p:cNvPr id="1028" name="Picture 4" descr="Participant Support Lifecycle diagram">
            <a:extLst>
              <a:ext uri="{FF2B5EF4-FFF2-40B4-BE49-F238E27FC236}">
                <a16:creationId xmlns:a16="http://schemas.microsoft.com/office/drawing/2014/main" id="{4051BD0D-0174-3182-C36A-DCE2E852CD83}"/>
              </a:ext>
            </a:extLst>
          </p:cNvPr>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tretch>
            <a:fillRect/>
          </a:stretch>
        </p:blipFill>
        <p:spPr bwMode="auto">
          <a:xfrm>
            <a:off x="0" y="0"/>
            <a:ext cx="12192000" cy="7011653"/>
          </a:xfrm>
          <a:prstGeom prst="rect">
            <a:avLst/>
          </a:prstGeom>
          <a:solidFill>
            <a:srgbClr val="FFFFFF"/>
          </a:solidFill>
        </p:spPr>
      </p:pic>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nchor="ctr">
            <a:normAutofit/>
          </a:bodyPr>
          <a:lstStyle/>
          <a:p>
            <a:pPr>
              <a:spcAft>
                <a:spcPts val="600"/>
              </a:spcAft>
            </a:pPr>
            <a:fld id="{DE8DE8A0-70C5-4585-9A3C-B3A9E7B8F8E9}" type="slidenum">
              <a:rPr lang="en-US" smtClean="0"/>
              <a:pPr>
                <a:spcAft>
                  <a:spcPts val="600"/>
                </a:spcAft>
              </a:pPr>
              <a:t>8</a:t>
            </a:fld>
            <a:endParaRPr lang="en-US"/>
          </a:p>
        </p:txBody>
      </p:sp>
    </p:spTree>
    <p:custDataLst>
      <p:tags r:id="rId1"/>
    </p:custDataLst>
    <p:extLst>
      <p:ext uri="{BB962C8B-B14F-4D97-AF65-F5344CB8AC3E}">
        <p14:creationId xmlns:p14="http://schemas.microsoft.com/office/powerpoint/2010/main" val="1860445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Workspace: Participant Support lifecycle tool</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p:txBody>
          <a:bodyPr>
            <a:normAutofit/>
          </a:bodyPr>
          <a:lstStyle/>
          <a:p>
            <a:r>
              <a:rPr lang="en-US" sz="3200"/>
              <a:t>Using the PSL to Design Participant-Centered Supports</a:t>
            </a:r>
          </a:p>
          <a:p>
            <a:pPr lvl="1"/>
            <a:r>
              <a:rPr lang="en-US" sz="2800"/>
              <a:t>Step 1: Define/Refine Key Components and Milestones</a:t>
            </a:r>
          </a:p>
          <a:p>
            <a:pPr lvl="1"/>
            <a:r>
              <a:rPr lang="en-US" sz="2800"/>
              <a:t>Step 2: Align with Metrics, Identify Potential Loss Points, and Brainstorm Strategies</a:t>
            </a:r>
          </a:p>
          <a:p>
            <a:pPr lvl="1"/>
            <a:r>
              <a:rPr lang="en-US" sz="2800"/>
              <a:t>Step 3: Explore Resources and Promising Practices</a:t>
            </a:r>
          </a:p>
          <a:p>
            <a:pPr lvl="1"/>
            <a:r>
              <a:rPr lang="en-US" sz="2800"/>
              <a:t>Step 4: Plan for Action</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9</a:t>
            </a:fld>
            <a:endParaRPr lang="en-US"/>
          </a:p>
        </p:txBody>
      </p:sp>
    </p:spTree>
    <p:custDataLst>
      <p:tags r:id="rId1"/>
    </p:custDataLst>
    <p:extLst>
      <p:ext uri="{BB962C8B-B14F-4D97-AF65-F5344CB8AC3E}">
        <p14:creationId xmlns:p14="http://schemas.microsoft.com/office/powerpoint/2010/main" val="1487092885"/>
      </p:ext>
    </p:extLst>
  </p:cSld>
  <p:clrMapOvr>
    <a:masterClrMapping/>
  </p:clrMapOvr>
  <p:extLst>
    <p:ext uri="{6950BFC3-D8DA-4A85-94F7-54DA5524770B}">
      <p188:commentRel xmlns:p188="http://schemas.microsoft.com/office/powerpoint/2018/8/main" r:id="rId4"/>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Solutions, Strategies, and Opportunities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10</a:t>
            </a:fld>
            <a:endParaRPr lang="en-US"/>
          </a:p>
        </p:txBody>
      </p:sp>
      <p:pic>
        <p:nvPicPr>
          <p:cNvPr id="2" name="Picture 1">
            <a:extLst>
              <a:ext uri="{FF2B5EF4-FFF2-40B4-BE49-F238E27FC236}">
                <a16:creationId xmlns:a16="http://schemas.microsoft.com/office/drawing/2014/main" id="{78EED443-9CC9-1B06-D1BA-49691E5D2C5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24487" y="637925"/>
            <a:ext cx="4743026" cy="3162018"/>
          </a:xfrm>
          <a:prstGeom prst="rect">
            <a:avLst/>
          </a:prstGeom>
        </p:spPr>
      </p:pic>
    </p:spTree>
    <p:custDataLst>
      <p:tags r:id="rId1"/>
    </p:custDataLst>
    <p:extLst>
      <p:ext uri="{BB962C8B-B14F-4D97-AF65-F5344CB8AC3E}">
        <p14:creationId xmlns:p14="http://schemas.microsoft.com/office/powerpoint/2010/main" val="1061885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lang="en-US" dirty="0"/>
              <a:t>Strategies, Opportunities, and solutions</a:t>
            </a:r>
          </a:p>
        </p:txBody>
      </p:sp>
      <p:graphicFrame>
        <p:nvGraphicFramePr>
          <p:cNvPr id="2" name="Content Placeholder 8" descr="Strategies/Opportunities: What do you want to explore or implement with your program after the convening?&#10;Solutions: What areas do you still need to develop solutions around?">
            <a:extLst>
              <a:ext uri="{FF2B5EF4-FFF2-40B4-BE49-F238E27FC236}">
                <a16:creationId xmlns:a16="http://schemas.microsoft.com/office/drawing/2014/main" id="{98BCAD0F-56C2-DF58-563A-A4ACDAB5381D}"/>
              </a:ext>
            </a:extLst>
          </p:cNvPr>
          <p:cNvGraphicFramePr>
            <a:graphicFrameLocks/>
          </p:cNvGraphicFramePr>
          <p:nvPr>
            <p:extLst>
              <p:ext uri="{D42A27DB-BD31-4B8C-83A1-F6EECF244321}">
                <p14:modId xmlns:p14="http://schemas.microsoft.com/office/powerpoint/2010/main" val="1020023427"/>
              </p:ext>
            </p:extLst>
          </p:nvPr>
        </p:nvGraphicFramePr>
        <p:xfrm>
          <a:off x="608330" y="1770804"/>
          <a:ext cx="10975340" cy="4224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11</a:t>
            </a:fld>
            <a:endParaRPr lang="en-US"/>
          </a:p>
        </p:txBody>
      </p:sp>
    </p:spTree>
    <p:custDataLst>
      <p:tags r:id="rId1"/>
    </p:custDataLst>
    <p:extLst>
      <p:ext uri="{BB962C8B-B14F-4D97-AF65-F5344CB8AC3E}">
        <p14:creationId xmlns:p14="http://schemas.microsoft.com/office/powerpoint/2010/main" val="1527485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4074" y="3036573"/>
            <a:ext cx="10653001" cy="1504844"/>
          </a:xfrm>
        </p:spPr>
        <p:txBody>
          <a:bodyPr/>
          <a:lstStyle/>
          <a:p>
            <a:r>
              <a:rPr lang="en-US"/>
              <a:t>Wrap Up and Close</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a:t>Thank you!</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12</a:t>
            </a:fld>
            <a:endParaRPr lang="en-US"/>
          </a:p>
        </p:txBody>
      </p:sp>
    </p:spTree>
    <p:custDataLst>
      <p:tags r:id="rId1"/>
    </p:custDataLst>
    <p:extLst>
      <p:ext uri="{BB962C8B-B14F-4D97-AF65-F5344CB8AC3E}">
        <p14:creationId xmlns:p14="http://schemas.microsoft.com/office/powerpoint/2010/main" val="1978764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10;Advancing Evidence. Improving Lives.&#10;">
            <a:extLst>
              <a:ext uri="{FF2B5EF4-FFF2-40B4-BE49-F238E27FC236}">
                <a16:creationId xmlns:a16="http://schemas.microsoft.com/office/drawing/2014/main" id="{1DDEE7F3-F37E-EEC9-239A-12B64298DD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13</a:t>
            </a:fld>
            <a:endParaRPr lang="en-US"/>
          </a:p>
        </p:txBody>
      </p:sp>
    </p:spTree>
    <p:custDataLst>
      <p:tags r:id="rId1"/>
    </p:custDataLst>
    <p:extLst>
      <p:ext uri="{BB962C8B-B14F-4D97-AF65-F5344CB8AC3E}">
        <p14:creationId xmlns:p14="http://schemas.microsoft.com/office/powerpoint/2010/main" val="5592245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18A657-DBEE-47A2-9A86-3E105DEE87A0}">
  <ds:schemaRefs>
    <ds:schemaRef ds:uri="411d0658-67d5-4b95-8147-6ad757439f0a"/>
    <ds:schemaRef ds:uri="http://www.w3.org/XML/1998/namespace"/>
    <ds:schemaRef ds:uri="9f7d036a-daaf-4c7a-b1ac-c05d9d0a180b"/>
    <ds:schemaRef ds:uri="http://purl.org/dc/dcmitype/"/>
    <ds:schemaRef ds:uri="http://purl.org/dc/elements/1.1/"/>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86283585-4BCF-4A97-A911-4E16E3106EE8}">
  <ds:schemaRefs>
    <ds:schemaRef ds:uri="411d0658-67d5-4b95-8147-6ad757439f0a"/>
    <ds:schemaRef ds:uri="9f7d036a-daaf-4c7a-b1ac-c05d9d0a18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94809F3-EF76-4551-B0C1-FE5972E6F7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 template theme</Template>
  <TotalTime>4</TotalTime>
  <Words>425</Words>
  <Application>Microsoft Office PowerPoint</Application>
  <PresentationFormat>Widescreen</PresentationFormat>
  <Paragraphs>71</Paragraphs>
  <Slides>13</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Aptos</vt:lpstr>
      <vt:lpstr>Arial</vt:lpstr>
      <vt:lpstr>Arial Narrow</vt:lpstr>
      <vt:lpstr>Calibri</vt:lpstr>
      <vt:lpstr>Gill Sans MT</vt:lpstr>
      <vt:lpstr>icon-small</vt:lpstr>
      <vt:lpstr>Times New Roman</vt:lpstr>
      <vt:lpstr>Wingdings</vt:lpstr>
      <vt:lpstr>Wingdings 2</vt:lpstr>
      <vt:lpstr>Wingdings 3</vt:lpstr>
      <vt:lpstr>NE template theme</vt:lpstr>
      <vt:lpstr>Nursing expansion institute &amp; Next Steps – Track 2</vt:lpstr>
      <vt:lpstr>Moderator/Presenter</vt:lpstr>
      <vt:lpstr>Agenda</vt:lpstr>
      <vt:lpstr>Session Objectives</vt:lpstr>
      <vt:lpstr>Guiding Questions</vt:lpstr>
      <vt:lpstr>Reflection and open discussion</vt:lpstr>
      <vt:lpstr>Participant support lifecycle</vt:lpstr>
      <vt:lpstr>Review: Participant Support lifecycle</vt:lpstr>
      <vt:lpstr>Workspace: Participant Support lifecycle tool</vt:lpstr>
      <vt:lpstr>Solutions, Strategies, and Opportunities</vt:lpstr>
      <vt:lpstr>Strategies, Opportunities, and solutions</vt:lpstr>
      <vt:lpstr>Wrap Up and Close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Track 2 Action Planning</dc:title>
  <dc:creator>United Stated Department of Labor</dc:creator>
  <cp:lastModifiedBy>St. john, Tessa E - ETA CTR</cp:lastModifiedBy>
  <cp:revision>2</cp:revision>
  <dcterms:created xsi:type="dcterms:W3CDTF">2019-05-17T14:42:38Z</dcterms:created>
  <dcterms:modified xsi:type="dcterms:W3CDTF">2024-09-13T20:57:18Z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y fmtid="{D5CDD505-2E9C-101B-9397-08002B2CF9AE}" pid="4" name="ArticulateGUID">
    <vt:lpwstr>95A5AE57-77ED-4373-AE89-31FB751B667A</vt:lpwstr>
  </property>
  <property fmtid="{D5CDD505-2E9C-101B-9397-08002B2CF9AE}" pid="5" name="ArticulatePath">
    <vt:lpwstr>https://msair.sharepoint.com/sites/H-1BNursingExpansion/Shared Documents/TA and Grants Management/Convening Planning/Institute Convening Session Materials/Day 3/Session #2 - Track 2 Next Steps/NE_Institute_Day3Session2_Track2ActionPlan</vt:lpwstr>
  </property>
</Properties>
</file>