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notesSlides/notesSlide12.xml" ContentType="application/vnd.openxmlformats-officedocument.presentationml.notesSlide+xml"/>
  <Override PartName="/ppt/tags/tag30.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0" r:id="rId5"/>
  </p:sldMasterIdLst>
  <p:notesMasterIdLst>
    <p:notesMasterId r:id="rId21"/>
  </p:notesMasterIdLst>
  <p:handoutMasterIdLst>
    <p:handoutMasterId r:id="rId22"/>
  </p:handoutMasterIdLst>
  <p:sldIdLst>
    <p:sldId id="283" r:id="rId6"/>
    <p:sldId id="285" r:id="rId7"/>
    <p:sldId id="286" r:id="rId8"/>
    <p:sldId id="287" r:id="rId9"/>
    <p:sldId id="288" r:id="rId10"/>
    <p:sldId id="289" r:id="rId11"/>
    <p:sldId id="290" r:id="rId12"/>
    <p:sldId id="291" r:id="rId13"/>
    <p:sldId id="292" r:id="rId14"/>
    <p:sldId id="293" r:id="rId15"/>
    <p:sldId id="299" r:id="rId16"/>
    <p:sldId id="300" r:id="rId17"/>
    <p:sldId id="294" r:id="rId18"/>
    <p:sldId id="296" r:id="rId19"/>
    <p:sldId id="297" r:id="rId20"/>
  </p:sldIdLst>
  <p:sldSz cx="12192000" cy="6858000"/>
  <p:notesSz cx="6858000" cy="91440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489"/>
    <a:srgbClr val="153266"/>
    <a:srgbClr val="0074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84" y="948"/>
      </p:cViewPr>
      <p:guideLst/>
    </p:cSldViewPr>
  </p:slideViewPr>
  <p:notesTextViewPr>
    <p:cViewPr>
      <p:scale>
        <a:sx n="1" d="1"/>
        <a:sy n="1" d="1"/>
      </p:scale>
      <p:origin x="0" y="0"/>
    </p:cViewPr>
  </p:notesTextViewPr>
  <p:notesViewPr>
    <p:cSldViewPr snapToGrid="0">
      <p:cViewPr varScale="1">
        <p:scale>
          <a:sx n="83" d="100"/>
          <a:sy n="83" d="100"/>
        </p:scale>
        <p:origin x="311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layout>
        <c:manualLayout>
          <c:xMode val="edge"/>
          <c:yMode val="edge"/>
          <c:x val="5.2248677248677095E-3"/>
          <c:y val="6.944444444444444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RepInd_Natl!$A$6</c:f>
              <c:strCache>
                <c:ptCount val="1"/>
                <c:pt idx="0">
                  <c:v>Wagner-Peyser</c:v>
                </c:pt>
              </c:strCache>
            </c:strRef>
          </c:tx>
          <c:spPr>
            <a:ln w="28575" cap="rnd">
              <a:solidFill>
                <a:schemeClr val="dk1">
                  <a:tint val="88500"/>
                </a:schemeClr>
              </a:solidFill>
              <a:round/>
            </a:ln>
            <a:effectLst/>
          </c:spPr>
          <c:marker>
            <c:symbol val="circle"/>
            <c:size val="5"/>
            <c:spPr>
              <a:solidFill>
                <a:schemeClr val="bg1"/>
              </a:solidFill>
              <a:ln w="9525">
                <a:solidFill>
                  <a:schemeClr val="dk1">
                    <a:tint val="88500"/>
                  </a:schemeClr>
                </a:solidFill>
              </a:ln>
              <a:effectLst/>
            </c:spPr>
          </c:marker>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RepInd_Natl!$B$6:$H$6</c:f>
              <c:numCache>
                <c:formatCode>General</c:formatCode>
                <c:ptCount val="7"/>
                <c:pt idx="0">
                  <c:v>1728058</c:v>
                </c:pt>
                <c:pt idx="1">
                  <c:v>1601355</c:v>
                </c:pt>
                <c:pt idx="2">
                  <c:v>1761008</c:v>
                </c:pt>
                <c:pt idx="3">
                  <c:v>2103779</c:v>
                </c:pt>
                <c:pt idx="4">
                  <c:v>5194215</c:v>
                </c:pt>
                <c:pt idx="5">
                  <c:v>4422700</c:v>
                </c:pt>
                <c:pt idx="6">
                  <c:v>5405290</c:v>
                </c:pt>
              </c:numCache>
            </c:numRef>
          </c:val>
          <c:smooth val="0"/>
          <c:extLst>
            <c:ext xmlns:c16="http://schemas.microsoft.com/office/drawing/2014/chart" uri="{C3380CC4-5D6E-409C-BE32-E72D297353CC}">
              <c16:uniqueId val="{00000000-F2D8-44DE-88D8-6ECF00B97827}"/>
            </c:ext>
          </c:extLst>
        </c:ser>
        <c:dLbls>
          <c:showLegendKey val="0"/>
          <c:showVal val="0"/>
          <c:showCatName val="0"/>
          <c:showSerName val="0"/>
          <c:showPercent val="0"/>
          <c:showBubbleSize val="0"/>
        </c:dLbls>
        <c:marker val="1"/>
        <c:smooth val="0"/>
        <c:axId val="578878976"/>
        <c:axId val="578884800"/>
      </c:lineChart>
      <c:catAx>
        <c:axId val="57887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78884800"/>
        <c:crosses val="autoZero"/>
        <c:auto val="1"/>
        <c:lblAlgn val="ctr"/>
        <c:lblOffset val="100"/>
        <c:noMultiLvlLbl val="0"/>
      </c:catAx>
      <c:valAx>
        <c:axId val="57888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78878976"/>
        <c:crosses val="autoZero"/>
        <c:crossBetween val="between"/>
        <c:majorUnit val="2000000"/>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manualLayout>
          <c:xMode val="edge"/>
          <c:yMode val="edge"/>
          <c:x val="6.3109819605882611E-3"/>
          <c:y val="4.320987654320987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RepInd_Natl!$A$7</c:f>
              <c:strCache>
                <c:ptCount val="1"/>
                <c:pt idx="0">
                  <c:v>WIOA Adult</c:v>
                </c:pt>
              </c:strCache>
            </c:strRef>
          </c:tx>
          <c:spPr>
            <a:ln w="28575" cap="rnd">
              <a:solidFill>
                <a:srgbClr val="002060"/>
              </a:solidFill>
              <a:round/>
            </a:ln>
            <a:effectLst/>
          </c:spPr>
          <c:marker>
            <c:symbol val="circle"/>
            <c:size val="5"/>
            <c:spPr>
              <a:solidFill>
                <a:schemeClr val="accent5"/>
              </a:solidFill>
              <a:ln w="9525">
                <a:solidFill>
                  <a:srgbClr val="002060"/>
                </a:solidFill>
              </a:ln>
              <a:effectLst/>
            </c:spPr>
          </c:marker>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RepInd_Natl!$B$7:$H$7</c:f>
              <c:numCache>
                <c:formatCode>General</c:formatCode>
                <c:ptCount val="7"/>
                <c:pt idx="0">
                  <c:v>262583</c:v>
                </c:pt>
                <c:pt idx="1">
                  <c:v>250249</c:v>
                </c:pt>
                <c:pt idx="2">
                  <c:v>133610</c:v>
                </c:pt>
                <c:pt idx="3">
                  <c:v>203840</c:v>
                </c:pt>
                <c:pt idx="4">
                  <c:v>798443</c:v>
                </c:pt>
                <c:pt idx="5">
                  <c:v>719180</c:v>
                </c:pt>
                <c:pt idx="6">
                  <c:v>792923</c:v>
                </c:pt>
              </c:numCache>
            </c:numRef>
          </c:val>
          <c:smooth val="0"/>
          <c:extLst>
            <c:ext xmlns:c16="http://schemas.microsoft.com/office/drawing/2014/chart" uri="{C3380CC4-5D6E-409C-BE32-E72D297353CC}">
              <c16:uniqueId val="{00000000-FF54-474B-ADF7-6E9CEEEA7870}"/>
            </c:ext>
          </c:extLst>
        </c:ser>
        <c:dLbls>
          <c:showLegendKey val="0"/>
          <c:showVal val="0"/>
          <c:showCatName val="0"/>
          <c:showSerName val="0"/>
          <c:showPercent val="0"/>
          <c:showBubbleSize val="0"/>
        </c:dLbls>
        <c:marker val="1"/>
        <c:smooth val="0"/>
        <c:axId val="568343920"/>
        <c:axId val="568337264"/>
      </c:lineChart>
      <c:catAx>
        <c:axId val="56834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37264"/>
        <c:crosses val="autoZero"/>
        <c:auto val="1"/>
        <c:lblAlgn val="ctr"/>
        <c:lblOffset val="100"/>
        <c:noMultiLvlLbl val="0"/>
      </c:catAx>
      <c:valAx>
        <c:axId val="56833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43920"/>
        <c:crosses val="autoZero"/>
        <c:crossBetween val="between"/>
        <c:majorUnit val="200000"/>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WIOA Youth</a:t>
            </a:r>
            <a:r>
              <a:rPr lang="en-US" baseline="0" dirty="0"/>
              <a:t> and Dislocated Worker</a:t>
            </a:r>
            <a:endParaRPr lang="en-US" dirty="0"/>
          </a:p>
        </c:rich>
      </c:tx>
      <c:layout>
        <c:manualLayout>
          <c:xMode val="edge"/>
          <c:yMode val="edge"/>
          <c:x val="7.5063533724949616E-4"/>
          <c:y val="6.172839506172839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RepInd_Natl!$A$8</c:f>
              <c:strCache>
                <c:ptCount val="1"/>
                <c:pt idx="0">
                  <c:v>WIOA Dislocated Worker</c:v>
                </c:pt>
              </c:strCache>
            </c:strRef>
          </c:tx>
          <c:spPr>
            <a:ln w="28575" cap="rnd">
              <a:solidFill>
                <a:schemeClr val="accent1"/>
              </a:solidFill>
              <a:round/>
            </a:ln>
            <a:effectLst/>
          </c:spPr>
          <c:marker>
            <c:symbol val="circle"/>
            <c:size val="5"/>
            <c:spPr>
              <a:solidFill>
                <a:schemeClr val="accent1"/>
              </a:solidFill>
              <a:ln w="9525">
                <a:solidFill>
                  <a:schemeClr val="accent5">
                    <a:tint val="77000"/>
                  </a:schemeClr>
                </a:solidFill>
              </a:ln>
              <a:effectLst/>
            </c:spPr>
          </c:marker>
          <c:dLbls>
            <c:dLbl>
              <c:idx val="0"/>
              <c:layout>
                <c:manualLayout>
                  <c:x val="-4.2816363762432337E-3"/>
                  <c:y val="-0.13020865372864271"/>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3C5A-4A50-93E7-0C09EB5ED0B2}"/>
                </c:ext>
              </c:extLst>
            </c:dLbl>
            <c:dLbl>
              <c:idx val="1"/>
              <c:delete val="1"/>
              <c:extLst>
                <c:ext xmlns:c15="http://schemas.microsoft.com/office/drawing/2012/chart" uri="{CE6537A1-D6FC-4f65-9D91-7224C49458BB}"/>
                <c:ext xmlns:c16="http://schemas.microsoft.com/office/drawing/2014/chart" uri="{C3380CC4-5D6E-409C-BE32-E72D297353CC}">
                  <c16:uniqueId val="{00000001-3C5A-4A50-93E7-0C09EB5ED0B2}"/>
                </c:ext>
              </c:extLst>
            </c:dLbl>
            <c:dLbl>
              <c:idx val="2"/>
              <c:delete val="1"/>
              <c:extLst>
                <c:ext xmlns:c15="http://schemas.microsoft.com/office/drawing/2012/chart" uri="{CE6537A1-D6FC-4f65-9D91-7224C49458BB}"/>
                <c:ext xmlns:c16="http://schemas.microsoft.com/office/drawing/2014/chart" uri="{C3380CC4-5D6E-409C-BE32-E72D297353CC}">
                  <c16:uniqueId val="{00000002-3C5A-4A50-93E7-0C09EB5ED0B2}"/>
                </c:ext>
              </c:extLst>
            </c:dLbl>
            <c:dLbl>
              <c:idx val="3"/>
              <c:layout>
                <c:manualLayout>
                  <c:x val="-0.16555660654807175"/>
                  <c:y val="-0.12500030757949698"/>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3C5A-4A50-93E7-0C09EB5ED0B2}"/>
                </c:ext>
              </c:extLst>
            </c:dLbl>
            <c:dLbl>
              <c:idx val="4"/>
              <c:delete val="1"/>
              <c:extLst>
                <c:ext xmlns:c15="http://schemas.microsoft.com/office/drawing/2012/chart" uri="{CE6537A1-D6FC-4f65-9D91-7224C49458BB}"/>
                <c:ext xmlns:c16="http://schemas.microsoft.com/office/drawing/2014/chart" uri="{C3380CC4-5D6E-409C-BE32-E72D297353CC}">
                  <c16:uniqueId val="{00000004-3C5A-4A50-93E7-0C09EB5ED0B2}"/>
                </c:ext>
              </c:extLst>
            </c:dLbl>
            <c:dLbl>
              <c:idx val="5"/>
              <c:delete val="1"/>
              <c:extLst>
                <c:ext xmlns:c15="http://schemas.microsoft.com/office/drawing/2012/chart" uri="{CE6537A1-D6FC-4f65-9D91-7224C49458BB}"/>
                <c:ext xmlns:c16="http://schemas.microsoft.com/office/drawing/2014/chart" uri="{C3380CC4-5D6E-409C-BE32-E72D297353CC}">
                  <c16:uniqueId val="{00000005-3C5A-4A50-93E7-0C09EB5ED0B2}"/>
                </c:ext>
              </c:extLst>
            </c:dLbl>
            <c:dLbl>
              <c:idx val="6"/>
              <c:layout>
                <c:manualLayout>
                  <c:x val="-1.046610134774314E-16"/>
                  <c:y val="0.13541699987778835"/>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3C5A-4A50-93E7-0C09EB5ED0B2}"/>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RepInd_Natl!$B$8:$H$8</c:f>
              <c:numCache>
                <c:formatCode>General</c:formatCode>
                <c:ptCount val="7"/>
                <c:pt idx="0">
                  <c:v>729</c:v>
                </c:pt>
                <c:pt idx="1">
                  <c:v>729</c:v>
                </c:pt>
                <c:pt idx="2">
                  <c:v>87</c:v>
                </c:pt>
                <c:pt idx="3">
                  <c:v>131</c:v>
                </c:pt>
                <c:pt idx="4">
                  <c:v>135019</c:v>
                </c:pt>
                <c:pt idx="5">
                  <c:v>203748</c:v>
                </c:pt>
                <c:pt idx="6">
                  <c:v>233166</c:v>
                </c:pt>
              </c:numCache>
            </c:numRef>
          </c:val>
          <c:smooth val="0"/>
          <c:extLst>
            <c:ext xmlns:c16="http://schemas.microsoft.com/office/drawing/2014/chart" uri="{C3380CC4-5D6E-409C-BE32-E72D297353CC}">
              <c16:uniqueId val="{00000007-3C5A-4A50-93E7-0C09EB5ED0B2}"/>
            </c:ext>
          </c:extLst>
        </c:ser>
        <c:ser>
          <c:idx val="1"/>
          <c:order val="1"/>
          <c:tx>
            <c:strRef>
              <c:f>RepInd_Natl!$A$9</c:f>
              <c:strCache>
                <c:ptCount val="1"/>
                <c:pt idx="0">
                  <c:v>WIOA Youth</c:v>
                </c:pt>
              </c:strCache>
            </c:strRef>
          </c:tx>
          <c:spPr>
            <a:ln w="28575" cap="rnd">
              <a:solidFill>
                <a:schemeClr val="accent5">
                  <a:shade val="76000"/>
                </a:schemeClr>
              </a:solidFill>
              <a:round/>
            </a:ln>
            <a:effectLst/>
          </c:spPr>
          <c:marker>
            <c:symbol val="circle"/>
            <c:size val="5"/>
            <c:spPr>
              <a:solidFill>
                <a:schemeClr val="accent5">
                  <a:shade val="76000"/>
                </a:schemeClr>
              </a:solidFill>
              <a:ln w="9525">
                <a:solidFill>
                  <a:schemeClr val="accent5">
                    <a:shade val="76000"/>
                  </a:schemeClr>
                </a:solidFill>
              </a:ln>
              <a:effectLst/>
            </c:spPr>
          </c:marker>
          <c:dLbls>
            <c:dLbl>
              <c:idx val="0"/>
              <c:layout>
                <c:manualLayout>
                  <c:x val="-6.9112803362646621E-2"/>
                  <c:y val="-0.2213157512690731"/>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3C5A-4A50-93E7-0C09EB5ED0B2}"/>
                </c:ext>
              </c:extLst>
            </c:dLbl>
            <c:dLbl>
              <c:idx val="1"/>
              <c:delete val="1"/>
              <c:extLst>
                <c:ext xmlns:c15="http://schemas.microsoft.com/office/drawing/2012/chart" uri="{CE6537A1-D6FC-4f65-9D91-7224C49458BB}"/>
                <c:ext xmlns:c16="http://schemas.microsoft.com/office/drawing/2014/chart" uri="{C3380CC4-5D6E-409C-BE32-E72D297353CC}">
                  <c16:uniqueId val="{00000009-3C5A-4A50-93E7-0C09EB5ED0B2}"/>
                </c:ext>
              </c:extLst>
            </c:dLbl>
            <c:dLbl>
              <c:idx val="2"/>
              <c:delete val="1"/>
              <c:extLst>
                <c:ext xmlns:c15="http://schemas.microsoft.com/office/drawing/2012/chart" uri="{CE6537A1-D6FC-4f65-9D91-7224C49458BB}"/>
                <c:ext xmlns:c16="http://schemas.microsoft.com/office/drawing/2014/chart" uri="{C3380CC4-5D6E-409C-BE32-E72D297353CC}">
                  <c16:uniqueId val="{0000000A-3C5A-4A50-93E7-0C09EB5ED0B2}"/>
                </c:ext>
              </c:extLst>
            </c:dLbl>
            <c:dLbl>
              <c:idx val="3"/>
              <c:delete val="1"/>
              <c:extLst>
                <c:ext xmlns:c15="http://schemas.microsoft.com/office/drawing/2012/chart" uri="{CE6537A1-D6FC-4f65-9D91-7224C49458BB}"/>
                <c:ext xmlns:c16="http://schemas.microsoft.com/office/drawing/2014/chart" uri="{C3380CC4-5D6E-409C-BE32-E72D297353CC}">
                  <c16:uniqueId val="{0000000B-3C5A-4A50-93E7-0C09EB5ED0B2}"/>
                </c:ext>
              </c:extLst>
            </c:dLbl>
            <c:dLbl>
              <c:idx val="5"/>
              <c:delete val="1"/>
              <c:extLst>
                <c:ext xmlns:c15="http://schemas.microsoft.com/office/drawing/2012/chart" uri="{CE6537A1-D6FC-4f65-9D91-7224C49458BB}"/>
                <c:ext xmlns:c16="http://schemas.microsoft.com/office/drawing/2014/chart" uri="{C3380CC4-5D6E-409C-BE32-E72D297353CC}">
                  <c16:uniqueId val="{0000000C-3C5A-4A50-93E7-0C09EB5ED0B2}"/>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RepInd_Natl!$B$9:$H$9</c:f>
              <c:numCache>
                <c:formatCode>General</c:formatCode>
                <c:ptCount val="7"/>
                <c:pt idx="0">
                  <c:v>4428</c:v>
                </c:pt>
                <c:pt idx="1">
                  <c:v>12616</c:v>
                </c:pt>
                <c:pt idx="2">
                  <c:v>4765</c:v>
                </c:pt>
                <c:pt idx="3">
                  <c:v>16817</c:v>
                </c:pt>
                <c:pt idx="4">
                  <c:v>241562</c:v>
                </c:pt>
                <c:pt idx="5">
                  <c:v>219947</c:v>
                </c:pt>
                <c:pt idx="6">
                  <c:v>265278</c:v>
                </c:pt>
              </c:numCache>
            </c:numRef>
          </c:val>
          <c:smooth val="0"/>
          <c:extLst>
            <c:ext xmlns:c16="http://schemas.microsoft.com/office/drawing/2014/chart" uri="{C3380CC4-5D6E-409C-BE32-E72D297353CC}">
              <c16:uniqueId val="{0000000D-3C5A-4A50-93E7-0C09EB5ED0B2}"/>
            </c:ext>
          </c:extLst>
        </c:ser>
        <c:dLbls>
          <c:showLegendKey val="0"/>
          <c:showVal val="0"/>
          <c:showCatName val="0"/>
          <c:showSerName val="0"/>
          <c:showPercent val="0"/>
          <c:showBubbleSize val="0"/>
        </c:dLbls>
        <c:marker val="1"/>
        <c:smooth val="0"/>
        <c:axId val="568334352"/>
        <c:axId val="568328944"/>
      </c:lineChart>
      <c:catAx>
        <c:axId val="56833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28944"/>
        <c:crosses val="autoZero"/>
        <c:auto val="1"/>
        <c:lblAlgn val="ctr"/>
        <c:lblOffset val="100"/>
        <c:noMultiLvlLbl val="0"/>
      </c:catAx>
      <c:valAx>
        <c:axId val="56832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3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FD70B1-B663-494D-B3B6-53FB01EC4F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02577F3-96DB-4188-8951-C0D0B6CFF0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B22764-5FF1-438D-A44D-754C4408D310}" type="datetimeFigureOut">
              <a:rPr lang="en-US" smtClean="0"/>
              <a:t>10/3/2019</a:t>
            </a:fld>
            <a:endParaRPr lang="en-US" dirty="0"/>
          </a:p>
        </p:txBody>
      </p:sp>
      <p:sp>
        <p:nvSpPr>
          <p:cNvPr id="4" name="Footer Placeholder 3">
            <a:extLst>
              <a:ext uri="{FF2B5EF4-FFF2-40B4-BE49-F238E27FC236}">
                <a16:creationId xmlns:a16="http://schemas.microsoft.com/office/drawing/2014/main" id="{0E4A3761-2E89-41C2-9C86-003C80973B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956D141-D37E-41B8-8365-94D883CB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B9382B-670F-41B6-BB81-F9960ABD8213}" type="slidenum">
              <a:rPr lang="en-US" smtClean="0"/>
              <a:t>‹#›</a:t>
            </a:fld>
            <a:endParaRPr lang="en-US" dirty="0"/>
          </a:p>
        </p:txBody>
      </p:sp>
    </p:spTree>
    <p:extLst>
      <p:ext uri="{BB962C8B-B14F-4D97-AF65-F5344CB8AC3E}">
        <p14:creationId xmlns:p14="http://schemas.microsoft.com/office/powerpoint/2010/main" val="1574464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0FBBD-19B8-4F14-815D-2F5DA3F5DEC6}" type="datetimeFigureOut">
              <a:rPr lang="en-US" smtClean="0"/>
              <a:t>10/3/2019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4BB80-9B9C-4921-857A-03CE707AA442}" type="slidenum">
              <a:rPr lang="en-US" smtClean="0"/>
              <a:t>‹#›</a:t>
            </a:fld>
            <a:endParaRPr lang="en-US" dirty="0"/>
          </a:p>
        </p:txBody>
      </p:sp>
    </p:spTree>
    <p:extLst>
      <p:ext uri="{BB962C8B-B14F-4D97-AF65-F5344CB8AC3E}">
        <p14:creationId xmlns:p14="http://schemas.microsoft.com/office/powerpoint/2010/main" val="364300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a:t>
            </a:fld>
            <a:endParaRPr lang="en-US" dirty="0"/>
          </a:p>
        </p:txBody>
      </p:sp>
    </p:spTree>
    <p:extLst>
      <p:ext uri="{BB962C8B-B14F-4D97-AF65-F5344CB8AC3E}">
        <p14:creationId xmlns:p14="http://schemas.microsoft.com/office/powerpoint/2010/main" val="944367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a:t>
            </a:fld>
            <a:endParaRPr lang="en-US" dirty="0"/>
          </a:p>
        </p:txBody>
      </p:sp>
    </p:spTree>
    <p:extLst>
      <p:ext uri="{BB962C8B-B14F-4D97-AF65-F5344CB8AC3E}">
        <p14:creationId xmlns:p14="http://schemas.microsoft.com/office/powerpoint/2010/main" val="2016666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a:t>
            </a:fld>
            <a:endParaRPr lang="en-US" dirty="0"/>
          </a:p>
        </p:txBody>
      </p:sp>
    </p:spTree>
    <p:extLst>
      <p:ext uri="{BB962C8B-B14F-4D97-AF65-F5344CB8AC3E}">
        <p14:creationId xmlns:p14="http://schemas.microsoft.com/office/powerpoint/2010/main" val="3083028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a:t>
            </a:fld>
            <a:endParaRPr lang="en-US" dirty="0"/>
          </a:p>
        </p:txBody>
      </p:sp>
    </p:spTree>
    <p:extLst>
      <p:ext uri="{BB962C8B-B14F-4D97-AF65-F5344CB8AC3E}">
        <p14:creationId xmlns:p14="http://schemas.microsoft.com/office/powerpoint/2010/main" val="100591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5</a:t>
            </a:fld>
            <a:endParaRPr lang="en-US" dirty="0"/>
          </a:p>
        </p:txBody>
      </p:sp>
    </p:spTree>
    <p:extLst>
      <p:ext uri="{BB962C8B-B14F-4D97-AF65-F5344CB8AC3E}">
        <p14:creationId xmlns:p14="http://schemas.microsoft.com/office/powerpoint/2010/main" val="4291662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6</a:t>
            </a:fld>
            <a:endParaRPr lang="en-US" dirty="0"/>
          </a:p>
        </p:txBody>
      </p:sp>
    </p:spTree>
    <p:extLst>
      <p:ext uri="{BB962C8B-B14F-4D97-AF65-F5344CB8AC3E}">
        <p14:creationId xmlns:p14="http://schemas.microsoft.com/office/powerpoint/2010/main" val="585346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about states that had drops</a:t>
            </a:r>
            <a:r>
              <a:rPr lang="en-US" baseline="0" dirty="0"/>
              <a:t> from Q4 to Q1. Biggest percentage drops: NH (100%), NV (64%), MO (57%), GA (55%), WV (39%), NC (39%), AL (37%), DE (36%), VA (33%), MN (33%).</a:t>
            </a:r>
            <a:endParaRPr lang="en-US" dirty="0"/>
          </a:p>
        </p:txBody>
      </p:sp>
      <p:sp>
        <p:nvSpPr>
          <p:cNvPr id="4" name="Slide Number Placeholder 3"/>
          <p:cNvSpPr>
            <a:spLocks noGrp="1"/>
          </p:cNvSpPr>
          <p:nvPr>
            <p:ph type="sldNum" sz="quarter" idx="10"/>
          </p:nvPr>
        </p:nvSpPr>
        <p:spPr/>
        <p:txBody>
          <a:bodyPr/>
          <a:lstStyle/>
          <a:p>
            <a:fld id="{D314BB80-9B9C-4921-857A-03CE707AA442}" type="slidenum">
              <a:rPr lang="en-US" smtClean="0"/>
              <a:t>7</a:t>
            </a:fld>
            <a:endParaRPr lang="en-US" dirty="0"/>
          </a:p>
        </p:txBody>
      </p:sp>
    </p:spTree>
    <p:extLst>
      <p:ext uri="{BB962C8B-B14F-4D97-AF65-F5344CB8AC3E}">
        <p14:creationId xmlns:p14="http://schemas.microsoft.com/office/powerpoint/2010/main" val="1682535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about states that had drops</a:t>
            </a:r>
            <a:r>
              <a:rPr lang="en-US" baseline="0" dirty="0"/>
              <a:t> from Q4 to Q1. Biggest percentage drops: NH (100%), NV (64%), MO (57%), GA (55%), WV (39%), NC (39%), AL (37%), DE (36%), VA (33%), MN (33%).</a:t>
            </a:r>
            <a:endParaRPr lang="en-US" dirty="0"/>
          </a:p>
          <a:p>
            <a:endParaRPr lang="en-US" dirty="0"/>
          </a:p>
        </p:txBody>
      </p:sp>
      <p:sp>
        <p:nvSpPr>
          <p:cNvPr id="4" name="Slide Number Placeholder 3"/>
          <p:cNvSpPr>
            <a:spLocks noGrp="1"/>
          </p:cNvSpPr>
          <p:nvPr>
            <p:ph type="sldNum" sz="quarter" idx="10"/>
          </p:nvPr>
        </p:nvSpPr>
        <p:spPr/>
        <p:txBody>
          <a:bodyPr/>
          <a:lstStyle/>
          <a:p>
            <a:fld id="{D314BB80-9B9C-4921-857A-03CE707AA442}" type="slidenum">
              <a:rPr lang="en-US" smtClean="0"/>
              <a:t>8</a:t>
            </a:fld>
            <a:endParaRPr lang="en-US" dirty="0"/>
          </a:p>
        </p:txBody>
      </p:sp>
    </p:spTree>
    <p:extLst>
      <p:ext uri="{BB962C8B-B14F-4D97-AF65-F5344CB8AC3E}">
        <p14:creationId xmlns:p14="http://schemas.microsoft.com/office/powerpoint/2010/main" val="1779439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9</a:t>
            </a:fld>
            <a:endParaRPr lang="en-US" dirty="0"/>
          </a:p>
        </p:txBody>
      </p:sp>
    </p:spTree>
    <p:extLst>
      <p:ext uri="{BB962C8B-B14F-4D97-AF65-F5344CB8AC3E}">
        <p14:creationId xmlns:p14="http://schemas.microsoft.com/office/powerpoint/2010/main" val="198672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10</a:t>
            </a:fld>
            <a:endParaRPr lang="en-US" dirty="0"/>
          </a:p>
        </p:txBody>
      </p:sp>
    </p:spTree>
    <p:extLst>
      <p:ext uri="{BB962C8B-B14F-4D97-AF65-F5344CB8AC3E}">
        <p14:creationId xmlns:p14="http://schemas.microsoft.com/office/powerpoint/2010/main" val="4213164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13</a:t>
            </a:fld>
            <a:endParaRPr lang="en-US" dirty="0"/>
          </a:p>
        </p:txBody>
      </p:sp>
    </p:spTree>
    <p:extLst>
      <p:ext uri="{BB962C8B-B14F-4D97-AF65-F5344CB8AC3E}">
        <p14:creationId xmlns:p14="http://schemas.microsoft.com/office/powerpoint/2010/main" val="1067222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14</a:t>
            </a:fld>
            <a:endParaRPr lang="en-US" dirty="0"/>
          </a:p>
        </p:txBody>
      </p:sp>
    </p:spTree>
    <p:extLst>
      <p:ext uri="{BB962C8B-B14F-4D97-AF65-F5344CB8AC3E}">
        <p14:creationId xmlns:p14="http://schemas.microsoft.com/office/powerpoint/2010/main" val="2000967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15</a:t>
            </a:fld>
            <a:endParaRPr lang="en-US" dirty="0"/>
          </a:p>
        </p:txBody>
      </p:sp>
    </p:spTree>
    <p:extLst>
      <p:ext uri="{BB962C8B-B14F-4D97-AF65-F5344CB8AC3E}">
        <p14:creationId xmlns:p14="http://schemas.microsoft.com/office/powerpoint/2010/main" val="2030002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mailto:mcolella@mahernet.com" TargetMode="External"/><Relationship Id="rId3" Type="http://schemas.openxmlformats.org/officeDocument/2006/relationships/image" Target="../media/image12.png"/><Relationship Id="rId7" Type="http://schemas.openxmlformats.org/officeDocument/2006/relationships/hyperlink" Target="https://appriver3651000470.sharepoint.com/Shared%20Documents/09.Templates/508%20Compliant%20Templates/1.%20Job%20Aids%20and%20508%20Guidance/JobAid-508-Compliance3-PPT.pdf" TargetMode="External"/><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hyperlink" Target="https://appriver3651000470.sharepoint.com/Shared%20Documents/09.Templates/508%20Compliant%20Templates/1.%20Job%20Aids%20and%20508%20Guidance/JobAid-508-Compliance2-Tables.pdf" TargetMode="External"/><Relationship Id="rId5" Type="http://schemas.openxmlformats.org/officeDocument/2006/relationships/hyperlink" Target="https://appriver3651000470.sharepoint.com/Shared%20Documents/09.Templates/508%20Compliant%20Templates/1.%20Job%20Aids%20and%20508%20Guidance/JobAid-508-Compliance1.pdf" TargetMode="External"/><Relationship Id="rId10" Type="http://schemas.openxmlformats.org/officeDocument/2006/relationships/hyperlink" Target="mailto:pkosowsky@mahernet.com" TargetMode="External"/><Relationship Id="rId4" Type="http://schemas.openxmlformats.org/officeDocument/2006/relationships/hyperlink" Target="https://appriver3651000470.sharepoint.com/:v:/r/LunchLearn/Lunch%20&amp;%20Learn%20508%20Compliance%2011-16-18/Recording/Recording.mp4?csf=1&amp;e=0MEbWi" TargetMode="External"/><Relationship Id="rId9" Type="http://schemas.openxmlformats.org/officeDocument/2006/relationships/hyperlink" Target="mailto:crobbins@mahernet.com"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295656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27659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92082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92498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09859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42473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03320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065325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331488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17470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44310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3307799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1762760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9125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378224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60770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2223531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11447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260275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08 Guidance page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dirty="0"/>
          </a:p>
        </p:txBody>
      </p:sp>
      <p:grpSp>
        <p:nvGrpSpPr>
          <p:cNvPr id="21" name="Group 20">
            <a:extLst>
              <a:ext uri="{FF2B5EF4-FFF2-40B4-BE49-F238E27FC236}">
                <a16:creationId xmlns:a16="http://schemas.microsoft.com/office/drawing/2014/main" id="{E8B1FEA6-596C-495B-9950-853C74DA9BE5}"/>
              </a:ext>
              <a:ext uri="{C183D7F6-B498-43B3-948B-1728B52AA6E4}">
                <adec:decorative xmlns:adec="http://schemas.microsoft.com/office/drawing/2017/decorative" val="1"/>
              </a:ext>
            </a:extLst>
          </p:cNvPr>
          <p:cNvGrpSpPr/>
          <p:nvPr userDrawn="1"/>
        </p:nvGrpSpPr>
        <p:grpSpPr>
          <a:xfrm>
            <a:off x="3" y="361262"/>
            <a:ext cx="12071724" cy="6198206"/>
            <a:chOff x="0" y="361262"/>
            <a:chExt cx="9053793" cy="6198206"/>
          </a:xfrm>
        </p:grpSpPr>
        <p:sp>
          <p:nvSpPr>
            <p:cNvPr id="19" name="Title 1">
              <a:extLst>
                <a:ext uri="{FF2B5EF4-FFF2-40B4-BE49-F238E27FC236}">
                  <a16:creationId xmlns:a16="http://schemas.microsoft.com/office/drawing/2014/main" id="{76BFDB08-06E9-409A-8AB3-58C2390C3B55}"/>
                </a:ext>
                <a:ext uri="{C183D7F6-B498-43B3-948B-1728B52AA6E4}">
                  <adec:decorative xmlns:adec="http://schemas.microsoft.com/office/drawing/2017/decorative" val="1"/>
                </a:ext>
              </a:extLst>
            </p:cNvPr>
            <p:cNvSpPr txBox="1">
              <a:spLocks/>
            </p:cNvSpPr>
            <p:nvPr userDrawn="1"/>
          </p:nvSpPr>
          <p:spPr>
            <a:xfrm>
              <a:off x="0" y="4200525"/>
              <a:ext cx="3105145" cy="2355973"/>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457200" rtl="0" eaLnBrk="1" fontAlgn="auto" latinLnBrk="0" hangingPunct="1">
                <a:lnSpc>
                  <a:spcPct val="95000"/>
                </a:lnSpc>
                <a:spcBef>
                  <a:spcPts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What is a screen reader?</a:t>
              </a:r>
            </a:p>
            <a:p>
              <a:pPr>
                <a:lnSpc>
                  <a:spcPct val="100000"/>
                </a:lnSpc>
                <a:spcAft>
                  <a:spcPts val="800"/>
                </a:spcAft>
              </a:pPr>
              <a:r>
                <a:rPr lang="en-US" sz="1050" b="0" dirty="0">
                  <a:solidFill>
                    <a:schemeClr val="bg1"/>
                  </a:solidFill>
                </a:rPr>
                <a:t>Screen readers are technologies designed to allow visually-impaired audiences to experience your presentation by providing visual information in an alternative text-based format that is read aloud by the software.</a:t>
              </a:r>
            </a:p>
            <a:p>
              <a:pPr>
                <a:lnSpc>
                  <a:spcPct val="100000"/>
                </a:lnSpc>
                <a:spcAft>
                  <a:spcPts val="800"/>
                </a:spcAft>
              </a:pPr>
              <a:r>
                <a:rPr lang="en-US" sz="1050" b="0" dirty="0">
                  <a:solidFill>
                    <a:schemeClr val="bg1"/>
                  </a:solidFill>
                </a:rPr>
                <a:t>This necessitates additional steps to ensure that your presentation is read properly, in the right order, and that your message will be properly delivered to all members of your audience.</a:t>
              </a:r>
            </a:p>
          </p:txBody>
        </p:sp>
        <p:pic>
          <p:nvPicPr>
            <p:cNvPr id="7" name="Picture 6">
              <a:extLst>
                <a:ext uri="{FF2B5EF4-FFF2-40B4-BE49-F238E27FC236}">
                  <a16:creationId xmlns:a16="http://schemas.microsoft.com/office/drawing/2014/main" id="{2AFDCBD2-03DB-4D92-BFBE-D385A510EF4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814" y="412062"/>
              <a:ext cx="1348628" cy="1792076"/>
            </a:xfrm>
            <a:prstGeom prst="rect">
              <a:avLst/>
            </a:prstGeom>
          </p:spPr>
        </p:pic>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val="1"/>
                </a:ext>
              </a:extLst>
            </p:cNvPr>
            <p:cNvSpPr txBox="1">
              <a:spLocks/>
            </p:cNvSpPr>
            <p:nvPr userDrawn="1"/>
          </p:nvSpPr>
          <p:spPr>
            <a:xfrm>
              <a:off x="1616222" y="361262"/>
              <a:ext cx="7222673" cy="11303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4000" dirty="0"/>
                <a:t>Read this guide before using this template.</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val="1"/>
                </a:ext>
              </a:extLst>
            </p:cNvPr>
            <p:cNvSpPr txBox="1">
              <a:spLocks/>
            </p:cNvSpPr>
            <p:nvPr userDrawn="1"/>
          </p:nvSpPr>
          <p:spPr>
            <a:xfrm>
              <a:off x="78814" y="2470150"/>
              <a:ext cx="3134286"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Contents:</a:t>
              </a:r>
            </a:p>
          </p:txBody>
        </p:sp>
        <p:sp>
          <p:nvSpPr>
            <p:cNvPr id="10" name="Title 1">
              <a:extLst>
                <a:ext uri="{FF2B5EF4-FFF2-40B4-BE49-F238E27FC236}">
                  <a16:creationId xmlns:a16="http://schemas.microsoft.com/office/drawing/2014/main" id="{813CDF7D-EB82-460B-89A7-89687CF63A71}"/>
                </a:ext>
                <a:ext uri="{C183D7F6-B498-43B3-948B-1728B52AA6E4}">
                  <adec:decorative xmlns:adec="http://schemas.microsoft.com/office/drawing/2017/decorative" val="1"/>
                </a:ext>
              </a:extLst>
            </p:cNvPr>
            <p:cNvSpPr txBox="1">
              <a:spLocks/>
            </p:cNvSpPr>
            <p:nvPr userDrawn="1"/>
          </p:nvSpPr>
          <p:spPr>
            <a:xfrm>
              <a:off x="1616222" y="1409011"/>
              <a:ext cx="7426178" cy="95885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500" b="0" dirty="0">
                  <a:solidFill>
                    <a:schemeClr val="accent1">
                      <a:lumMod val="75000"/>
                    </a:schemeClr>
                  </a:solidFill>
                </a:rPr>
                <a:t>There are 4 slides at the beginning of this template designed to provide best practices for 508 compliance in PowerPoint.  They are hidden from your presentation. </a:t>
              </a:r>
              <a:r>
                <a:rPr lang="en-US" sz="1500" b="1" dirty="0">
                  <a:solidFill>
                    <a:schemeClr val="tx1"/>
                  </a:solidFill>
                </a:rPr>
                <a:t>Keep these slides in your presentation </a:t>
              </a:r>
              <a:r>
                <a:rPr lang="en-US" sz="1500" b="0" dirty="0">
                  <a:solidFill>
                    <a:schemeClr val="accent1">
                      <a:lumMod val="75000"/>
                    </a:schemeClr>
                  </a:solidFill>
                </a:rPr>
                <a:t>until your slide deck is final, and remove them as your last step.  </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val="1"/>
                </a:ext>
              </a:extLst>
            </p:cNvPr>
            <p:cNvCxnSpPr/>
            <p:nvPr userDrawn="1"/>
          </p:nvCxnSpPr>
          <p:spPr>
            <a:xfrm>
              <a:off x="90207" y="23876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82692D0-6267-4F88-B7FA-98EA0B1E7026}"/>
                </a:ext>
                <a:ext uri="{C183D7F6-B498-43B3-948B-1728B52AA6E4}">
                  <adec:decorative xmlns:adec="http://schemas.microsoft.com/office/drawing/2017/decorative" val="1"/>
                </a:ext>
              </a:extLst>
            </p:cNvPr>
            <p:cNvSpPr txBox="1">
              <a:spLocks/>
            </p:cNvSpPr>
            <p:nvPr userDrawn="1"/>
          </p:nvSpPr>
          <p:spPr>
            <a:xfrm>
              <a:off x="3327400" y="2931896"/>
              <a:ext cx="5549900" cy="3535579"/>
            </a:xfrm>
            <a:prstGeom prst="rect">
              <a:avLst/>
            </a:prstGeom>
            <a:solidFill>
              <a:schemeClr val="bg1"/>
            </a:solidFill>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342900" marR="0" lvl="0" indent="-342900">
                <a:lnSpc>
                  <a:spcPct val="107000"/>
                </a:lnSpc>
                <a:spcBef>
                  <a:spcPts val="0"/>
                </a:spcBef>
                <a:spcAft>
                  <a:spcPts val="0"/>
                </a:spcAft>
                <a:buFont typeface="+mj-lt"/>
                <a:buAutoNum type="arabicPeriod"/>
              </a:pPr>
              <a:r>
                <a:rPr lang="en-US" sz="1300" b="1" dirty="0">
                  <a:effectLst/>
                  <a:latin typeface="+mj-lt"/>
                  <a:ea typeface="Calibri" panose="020F0502020204030204" pitchFamily="34" charset="0"/>
                  <a:cs typeface="Times New Roman" panose="02020603050405020304" pitchFamily="18" charset="0"/>
                </a:rPr>
                <a:t>Lunch-N-Learn Video</a:t>
              </a:r>
              <a:r>
                <a:rPr lang="en-US" sz="1300" dirty="0">
                  <a:effectLst/>
                  <a:latin typeface="+mj-lt"/>
                  <a:ea typeface="Calibri" panose="020F0502020204030204" pitchFamily="34" charset="0"/>
                  <a:cs typeface="Times New Roman" panose="02020603050405020304" pitchFamily="18" charset="0"/>
                </a:rPr>
                <a:t> (MP4 file):</a:t>
              </a:r>
              <a:br>
                <a:rPr lang="en-US" sz="1300" dirty="0">
                  <a:effectLst/>
                  <a:latin typeface="+mj-lt"/>
                  <a:ea typeface="Calibri" panose="020F0502020204030204" pitchFamily="34" charset="0"/>
                  <a:cs typeface="Times New Roman" panose="02020603050405020304" pitchFamily="18" charset="0"/>
                </a:rPr>
              </a:br>
              <a:r>
                <a:rPr lang="en-US" sz="1200" b="0" u="sng" dirty="0">
                  <a:solidFill>
                    <a:srgbClr val="0563C1"/>
                  </a:solidFill>
                  <a:effectLst/>
                  <a:latin typeface="+mj-lt"/>
                  <a:ea typeface="Calibri" panose="020F0502020204030204" pitchFamily="34" charset="0"/>
                  <a:cs typeface="Times New Roman" panose="02020603050405020304" pitchFamily="18" charset="0"/>
                  <a:hlinkClick r:id="rId4" tooltip="A link to the 508 training webinar video">
                    <a:extLst>
                      <a:ext uri="{A12FA001-AC4F-418D-AE19-62706E023703}">
                        <ahyp:hlinkClr xmlns:ahyp="http://schemas.microsoft.com/office/drawing/2018/hyperlinkcolor" val="tx"/>
                      </a:ext>
                    </a:extLst>
                  </a:hlinkClick>
                </a:rPr>
                <a:t>Information Session: 508 Compliance Overview</a:t>
              </a:r>
              <a:br>
                <a:rPr lang="en-US" sz="1200" b="0" dirty="0">
                  <a:effectLst/>
                  <a:latin typeface="+mj-lt"/>
                  <a:ea typeface="Calibri" panose="020F0502020204030204" pitchFamily="34" charset="0"/>
                  <a:cs typeface="Times New Roman" panose="02020603050405020304" pitchFamily="18" charset="0"/>
                </a:rPr>
              </a:br>
              <a:r>
                <a:rPr lang="en-US" sz="1200" b="0" dirty="0">
                  <a:effectLst/>
                  <a:latin typeface="+mj-lt"/>
                  <a:ea typeface="Calibri" panose="020F0502020204030204" pitchFamily="34" charset="0"/>
                  <a:cs typeface="Times New Roman" panose="02020603050405020304" pitchFamily="18" charset="0"/>
                </a:rPr>
                <a:t>November 16</a:t>
              </a:r>
              <a:r>
                <a:rPr lang="en-US" sz="1200" b="0" baseline="30000" dirty="0">
                  <a:effectLst/>
                  <a:latin typeface="+mj-lt"/>
                  <a:ea typeface="Calibri" panose="020F0502020204030204" pitchFamily="34" charset="0"/>
                  <a:cs typeface="Times New Roman" panose="02020603050405020304" pitchFamily="18" charset="0"/>
                </a:rPr>
                <a:t>th</a:t>
              </a:r>
              <a:r>
                <a:rPr lang="en-US" sz="1200" b="0" dirty="0">
                  <a:effectLst/>
                  <a:latin typeface="+mj-lt"/>
                  <a:ea typeface="Calibri" panose="020F0502020204030204" pitchFamily="34" charset="0"/>
                  <a:cs typeface="Times New Roman" panose="02020603050405020304" pitchFamily="18" charset="0"/>
                </a:rPr>
                <a:t>, 2018 • Duration: 1 hour</a:t>
              </a:r>
            </a:p>
            <a:p>
              <a:pPr marL="342900" marR="0" lvl="0" indent="-342900">
                <a:lnSpc>
                  <a:spcPct val="107000"/>
                </a:lnSpc>
                <a:spcBef>
                  <a:spcPts val="1800"/>
                </a:spcBef>
                <a:spcAft>
                  <a:spcPts val="600"/>
                </a:spcAft>
                <a:buFont typeface="+mj-lt"/>
                <a:buAutoNum type="arabicPeriod"/>
              </a:pPr>
              <a:r>
                <a:rPr lang="en-US" sz="1300" b="1" dirty="0">
                  <a:effectLst/>
                  <a:latin typeface="+mj-lt"/>
                  <a:ea typeface="Calibri" panose="020F0502020204030204" pitchFamily="34" charset="0"/>
                  <a:cs typeface="Times New Roman" panose="02020603050405020304" pitchFamily="18" charset="0"/>
                </a:rPr>
                <a:t>Accessibility Job Aids</a:t>
              </a:r>
              <a:r>
                <a:rPr lang="en-US" sz="1300" dirty="0">
                  <a:effectLst/>
                  <a:latin typeface="+mj-lt"/>
                  <a:ea typeface="Calibri" panose="020F0502020204030204" pitchFamily="34" charset="0"/>
                  <a:cs typeface="Times New Roman" panose="02020603050405020304" pitchFamily="18" charset="0"/>
                </a:rPr>
                <a:t> (PDF documents):</a:t>
              </a:r>
            </a:p>
            <a:p>
              <a:pPr marL="742950" marR="0" lvl="1" indent="-285750">
                <a:lnSpc>
                  <a:spcPct val="107000"/>
                </a:lnSpc>
                <a:spcBef>
                  <a:spcPts val="0"/>
                </a:spcBef>
                <a:spcAft>
                  <a:spcPts val="0"/>
                </a:spcAft>
                <a:buFont typeface="+mj-lt"/>
                <a:buAutoNum type="alphaLcPeriod"/>
              </a:pPr>
              <a:r>
                <a:rPr lang="en-US" sz="1200" dirty="0">
                  <a:effectLst/>
                  <a:latin typeface="+mj-lt"/>
                  <a:ea typeface="Calibri" panose="020F0502020204030204" pitchFamily="34" charset="0"/>
                  <a:cs typeface="Times New Roman" panose="02020603050405020304" pitchFamily="18" charset="0"/>
                  <a:hlinkClick r:id="rId5" tooltip="Job Aid 1 - 508 Compliance in Microsoft Word - Introduction"/>
                </a:rPr>
                <a:t>Job Aid #1: 508 Compliance in Microsoft Word (Intro)</a:t>
              </a:r>
              <a:endParaRPr lang="en-US" sz="1200" dirty="0">
                <a:effectLst/>
                <a:latin typeface="+mj-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1200" dirty="0">
                  <a:solidFill>
                    <a:schemeClr val="tx1"/>
                  </a:solidFill>
                  <a:effectLst/>
                  <a:latin typeface="+mn-lt"/>
                  <a:ea typeface="Calibri" panose="020F0502020204030204" pitchFamily="34" charset="0"/>
                  <a:cs typeface="Times New Roman" panose="02020603050405020304" pitchFamily="18" charset="0"/>
                  <a:hlinkClick r:id="rId6" tooltip="Job Aid 2 - How to Make Compliant Tables"/>
                </a:rPr>
                <a:t>Job Aid #2: How to Make Compliant Tables</a:t>
              </a:r>
              <a:endParaRPr lang="en-US" sz="1200" kern="1200" dirty="0">
                <a:solidFill>
                  <a:schemeClr val="tx1"/>
                </a:solidFill>
                <a:effectLst/>
                <a:latin typeface="+mn-lt"/>
                <a:ea typeface="Calibri" panose="020F0502020204030204" pitchFamily="34" charset="0"/>
                <a:cs typeface="Times New Roman" panose="02020603050405020304" pitchFamily="18" charset="0"/>
              </a:endParaRPr>
            </a:p>
            <a:p>
              <a:pPr marL="742950" marR="0" lvl="1" indent="-285750" algn="l" defTabSz="457200" rtl="0" eaLnBrk="1" fontAlgn="auto" latinLnBrk="0" hangingPunct="1">
                <a:lnSpc>
                  <a:spcPct val="107000"/>
                </a:lnSpc>
                <a:spcBef>
                  <a:spcPts val="0"/>
                </a:spcBef>
                <a:spcAft>
                  <a:spcPts val="800"/>
                </a:spcAft>
                <a:buClrTx/>
                <a:buSzTx/>
                <a:buFont typeface="+mj-lt"/>
                <a:buAutoNum type="alphaLcPeriod"/>
                <a:tabLst/>
                <a:defRPr/>
              </a:pPr>
              <a:r>
                <a:rPr lang="en-US" sz="1200" kern="1200" dirty="0">
                  <a:solidFill>
                    <a:schemeClr val="tx1"/>
                  </a:solidFill>
                  <a:effectLst/>
                  <a:latin typeface="+mn-lt"/>
                  <a:ea typeface="Calibri" panose="020F0502020204030204" pitchFamily="34" charset="0"/>
                  <a:cs typeface="Times New Roman" panose="02020603050405020304" pitchFamily="18" charset="0"/>
                  <a:hlinkClick r:id="rId7" tooltip="Job Aid 3 - 508 Compliance in PowerPoint"/>
                </a:rPr>
                <a:t>Job Aid #3: 508 Compliance in PowerPoint</a:t>
              </a:r>
              <a:endParaRPr lang="en-US" sz="1200" dirty="0">
                <a:effectLst/>
                <a:latin typeface="+mj-lt"/>
                <a:ea typeface="Calibri" panose="020F0502020204030204" pitchFamily="34" charset="0"/>
                <a:cs typeface="Times New Roman" panose="02020603050405020304" pitchFamily="18" charset="0"/>
              </a:endParaRPr>
            </a:p>
            <a:p>
              <a:pPr>
                <a:lnSpc>
                  <a:spcPct val="100000"/>
                </a:lnSpc>
                <a:spcBef>
                  <a:spcPts val="1200"/>
                </a:spcBef>
              </a:pPr>
              <a:r>
                <a:rPr lang="en-US" sz="1200" dirty="0"/>
                <a:t>If you are unable to access the materials above</a:t>
              </a:r>
              <a:r>
                <a:rPr lang="en-US" sz="1200" b="0" dirty="0"/>
                <a:t>, please email your Project Manager, and include Mike Colella (</a:t>
              </a:r>
              <a:r>
                <a:rPr lang="en-US" sz="1200" b="0" u="sng" dirty="0">
                  <a:hlinkClick r:id="rId8" tooltip="send an email to Richard Chen"/>
                </a:rPr>
                <a:t>mcolella@mahernet.com</a:t>
              </a:r>
              <a:r>
                <a:rPr lang="en-US" sz="1200" b="0" dirty="0"/>
                <a:t>) and Cheryl Robbins (</a:t>
              </a:r>
              <a:r>
                <a:rPr lang="en-US" sz="1200" b="0" u="sng" dirty="0">
                  <a:hlinkClick r:id="rId9" tooltip="send an email to Cheryl Robbins"/>
                </a:rPr>
                <a:t>crobbins@mahernet.com</a:t>
              </a:r>
              <a:r>
                <a:rPr lang="en-US" sz="1200" b="0" dirty="0"/>
                <a:t>) on that correspondence to either be added to our SharePoint portal, or provided an alternative method of content delivery.</a:t>
              </a:r>
            </a:p>
            <a:p>
              <a:pPr>
                <a:lnSpc>
                  <a:spcPct val="100000"/>
                </a:lnSpc>
                <a:spcBef>
                  <a:spcPts val="1200"/>
                </a:spcBef>
              </a:pPr>
              <a:r>
                <a:rPr lang="en-US" sz="1200" b="0" kern="1200" dirty="0">
                  <a:solidFill>
                    <a:schemeClr val="tx1"/>
                  </a:solidFill>
                  <a:effectLst/>
                  <a:latin typeface="+mj-lt"/>
                  <a:ea typeface="+mj-ea"/>
                  <a:cs typeface="+mj-cs"/>
                </a:rPr>
                <a:t>Should you have additional questions after reviewing the training resources, please reach out to Design Team members Cheryl Robbins or Patty Kosowsky (</a:t>
              </a:r>
              <a:r>
                <a:rPr lang="en-US" sz="1200" b="0" u="sng" kern="1200" dirty="0">
                  <a:solidFill>
                    <a:schemeClr val="tx1"/>
                  </a:solidFill>
                  <a:effectLst/>
                  <a:latin typeface="+mj-lt"/>
                  <a:ea typeface="+mj-ea"/>
                  <a:cs typeface="+mj-cs"/>
                  <a:hlinkClick r:id="rId10" tooltip="send an email to Patty Kosowsky"/>
                </a:rPr>
                <a:t>pkosowsky@mahernet.com</a:t>
              </a:r>
              <a:r>
                <a:rPr lang="en-US" sz="1200" b="0" kern="1200" dirty="0">
                  <a:solidFill>
                    <a:schemeClr val="tx1"/>
                  </a:solidFill>
                  <a:effectLst/>
                  <a:latin typeface="+mj-lt"/>
                  <a:ea typeface="+mj-ea"/>
                  <a:cs typeface="+mj-cs"/>
                </a:rPr>
                <a:t>) for support.</a:t>
              </a:r>
            </a:p>
            <a:p>
              <a:pPr marL="0" marR="0" lvl="0" indent="0">
                <a:lnSpc>
                  <a:spcPct val="107000"/>
                </a:lnSpc>
                <a:spcBef>
                  <a:spcPts val="0"/>
                </a:spcBef>
                <a:spcAft>
                  <a:spcPts val="800"/>
                </a:spcAft>
                <a:buFont typeface="+mj-lt"/>
                <a:buNone/>
              </a:pPr>
              <a:endParaRPr lang="en-US" sz="1200" dirty="0">
                <a:effectLst/>
                <a:latin typeface="+mj-lt"/>
                <a:ea typeface="Calibri" panose="020F0502020204030204" pitchFamily="34" charset="0"/>
                <a:cs typeface="Times New Roman" panose="02020603050405020304" pitchFamily="18" charset="0"/>
              </a:endParaRPr>
            </a:p>
          </p:txBody>
        </p:sp>
        <p:sp>
          <p:nvSpPr>
            <p:cNvPr id="14" name="Title 1">
              <a:extLst>
                <a:ext uri="{FF2B5EF4-FFF2-40B4-BE49-F238E27FC236}">
                  <a16:creationId xmlns:a16="http://schemas.microsoft.com/office/drawing/2014/main" id="{7DBB0EFB-48B5-4A88-8DB7-54A8F66E82BB}"/>
                </a:ext>
                <a:ext uri="{C183D7F6-B498-43B3-948B-1728B52AA6E4}">
                  <adec:decorative xmlns:adec="http://schemas.microsoft.com/office/drawing/2017/decorative" val="1"/>
                </a:ext>
              </a:extLst>
            </p:cNvPr>
            <p:cNvSpPr txBox="1">
              <a:spLocks/>
            </p:cNvSpPr>
            <p:nvPr userDrawn="1"/>
          </p:nvSpPr>
          <p:spPr>
            <a:xfrm>
              <a:off x="3327400" y="2470150"/>
              <a:ext cx="5549900"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Reference Materials:</a:t>
              </a:r>
            </a:p>
          </p:txBody>
        </p:sp>
        <p:cxnSp>
          <p:nvCxnSpPr>
            <p:cNvPr id="16" name="Straight Connector 15">
              <a:extLst>
                <a:ext uri="{FF2B5EF4-FFF2-40B4-BE49-F238E27FC236}">
                  <a16:creationId xmlns:a16="http://schemas.microsoft.com/office/drawing/2014/main" id="{130331A8-F4FB-44DC-A1FE-2A6665C4217E}"/>
                </a:ext>
                <a:ext uri="{C183D7F6-B498-43B3-948B-1728B52AA6E4}">
                  <adec:decorative xmlns:adec="http://schemas.microsoft.com/office/drawing/2017/decorative" val="1"/>
                </a:ext>
              </a:extLst>
            </p:cNvPr>
            <p:cNvCxnSpPr>
              <a:cxnSpLocks/>
            </p:cNvCxnSpPr>
            <p:nvPr userDrawn="1"/>
          </p:nvCxnSpPr>
          <p:spPr>
            <a:xfrm>
              <a:off x="3105150" y="2389804"/>
              <a:ext cx="0" cy="416966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itle 1">
              <a:extLst>
                <a:ext uri="{FF2B5EF4-FFF2-40B4-BE49-F238E27FC236}">
                  <a16:creationId xmlns:a16="http://schemas.microsoft.com/office/drawing/2014/main" id="{54D27494-662A-4682-9641-8BD5134FC728}"/>
                </a:ext>
                <a:ext uri="{C183D7F6-B498-43B3-948B-1728B52AA6E4}">
                  <adec:decorative xmlns:adec="http://schemas.microsoft.com/office/drawing/2017/decorative" val="1"/>
                </a:ext>
              </a:extLst>
            </p:cNvPr>
            <p:cNvSpPr txBox="1">
              <a:spLocks/>
            </p:cNvSpPr>
            <p:nvPr userDrawn="1"/>
          </p:nvSpPr>
          <p:spPr>
            <a:xfrm>
              <a:off x="146049" y="2884701"/>
              <a:ext cx="2736845" cy="11659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spcBef>
                  <a:spcPts val="600"/>
                </a:spcBef>
              </a:pPr>
              <a:r>
                <a:rPr lang="en-US" sz="1400" b="0" kern="1200" dirty="0">
                  <a:solidFill>
                    <a:schemeClr val="tx1"/>
                  </a:solidFill>
                  <a:effectLst/>
                  <a:latin typeface="+mj-lt"/>
                  <a:ea typeface="+mj-ea"/>
                  <a:cs typeface="+mj-cs"/>
                </a:rPr>
                <a:t>Slide 2: Metadata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b="0" kern="1200" dirty="0">
                  <a:solidFill>
                    <a:schemeClr val="tx1"/>
                  </a:solidFill>
                  <a:effectLst/>
                  <a:latin typeface="+mj-lt"/>
                  <a:ea typeface="+mj-ea"/>
                  <a:cs typeface="+mj-cs"/>
                </a:rPr>
                <a:t>Slide 3: Images &amp; Hyperlinks</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b="0" kern="1200" dirty="0">
                  <a:solidFill>
                    <a:schemeClr val="tx1"/>
                  </a:solidFill>
                  <a:effectLst/>
                  <a:latin typeface="+mj-lt"/>
                  <a:ea typeface="+mj-ea"/>
                  <a:cs typeface="+mj-cs"/>
                </a:rPr>
                <a:t>Slide 4: Text Content </a:t>
              </a:r>
            </a:p>
          </p:txBody>
        </p:sp>
      </p:grpSp>
    </p:spTree>
    <p:custDataLst>
      <p:tags r:id="rId1"/>
    </p:custDataLst>
    <p:extLst>
      <p:ext uri="{BB962C8B-B14F-4D97-AF65-F5344CB8AC3E}">
        <p14:creationId xmlns:p14="http://schemas.microsoft.com/office/powerpoint/2010/main" val="3956159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08 Guidance page 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dirty="0"/>
          </a:p>
        </p:txBody>
      </p:sp>
      <p:grpSp>
        <p:nvGrpSpPr>
          <p:cNvPr id="32" name="Group 31">
            <a:extLst>
              <a:ext uri="{FF2B5EF4-FFF2-40B4-BE49-F238E27FC236}">
                <a16:creationId xmlns:a16="http://schemas.microsoft.com/office/drawing/2014/main" id="{169F9429-D8E3-426D-807B-2CB1A277B107}"/>
              </a:ext>
              <a:ext uri="{C183D7F6-B498-43B3-948B-1728B52AA6E4}">
                <adec:decorative xmlns:adec="http://schemas.microsoft.com/office/drawing/2017/decorative" val="1"/>
              </a:ext>
            </a:extLst>
          </p:cNvPr>
          <p:cNvGrpSpPr/>
          <p:nvPr userDrawn="1"/>
        </p:nvGrpSpPr>
        <p:grpSpPr>
          <a:xfrm>
            <a:off x="89893" y="361267"/>
            <a:ext cx="12102107" cy="6195237"/>
            <a:chOff x="67420" y="361261"/>
            <a:chExt cx="9076580" cy="6195237"/>
          </a:xfrm>
        </p:grpSpPr>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val="1"/>
                </a:ext>
              </a:extLst>
            </p:cNvPr>
            <p:cNvSpPr txBox="1">
              <a:spLocks/>
            </p:cNvSpPr>
            <p:nvPr userDrawn="1"/>
          </p:nvSpPr>
          <p:spPr>
            <a:xfrm>
              <a:off x="304800" y="361262"/>
              <a:ext cx="29718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l"/>
              <a:r>
                <a:rPr lang="en-US" sz="3200" dirty="0"/>
                <a:t>Metadata</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val="1"/>
                </a:ext>
              </a:extLst>
            </p:cNvPr>
            <p:cNvSpPr txBox="1">
              <a:spLocks/>
            </p:cNvSpPr>
            <p:nvPr userDrawn="1"/>
          </p:nvSpPr>
          <p:spPr>
            <a:xfrm>
              <a:off x="2667001" y="361261"/>
              <a:ext cx="6045196"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Setting up your file’s descriptive information</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3F641357-665B-4E9E-8FC7-7052804E329B}"/>
                </a:ext>
                <a:ext uri="{C183D7F6-B498-43B3-948B-1728B52AA6E4}">
                  <adec:decorative xmlns:adec="http://schemas.microsoft.com/office/drawing/2017/decorative" val="1"/>
                </a:ext>
              </a:extLst>
            </p:cNvPr>
            <p:cNvSpPr txBox="1">
              <a:spLocks/>
            </p:cNvSpPr>
            <p:nvPr userDrawn="1"/>
          </p:nvSpPr>
          <p:spPr>
            <a:xfrm>
              <a:off x="4133850" y="4015745"/>
              <a:ext cx="5010150" cy="2540753"/>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457200" rtl="0" eaLnBrk="1" fontAlgn="auto" latinLnBrk="0" hangingPunct="1">
                <a:lnSpc>
                  <a:spcPct val="95000"/>
                </a:lnSpc>
                <a:spcBef>
                  <a:spcPts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What is metadata, and why is it important?</a:t>
              </a:r>
            </a:p>
            <a:p>
              <a:pPr>
                <a:lnSpc>
                  <a:spcPct val="100000"/>
                </a:lnSpc>
                <a:spcAft>
                  <a:spcPts val="800"/>
                </a:spcAft>
              </a:pPr>
              <a:r>
                <a:rPr lang="en-US" sz="1050" b="0" dirty="0">
                  <a:solidFill>
                    <a:schemeClr val="bg1"/>
                  </a:solidFill>
                </a:rPr>
                <a:t>With a glance at a document’s first page, a fully-sighted person can discern a lot of important visual information very quickly.  Logos, colors, or branding styles may indicate a particular office or client, and the general topic or subject matter can usually be gleaned by looking at footers, titles, and embedded imagery within seconds.</a:t>
              </a:r>
            </a:p>
            <a:p>
              <a:pPr>
                <a:lnSpc>
                  <a:spcPct val="100000"/>
                </a:lnSpc>
                <a:spcAft>
                  <a:spcPts val="800"/>
                </a:spcAft>
              </a:pPr>
              <a:r>
                <a:rPr lang="en-US" sz="1050" b="0" dirty="0">
                  <a:solidFill>
                    <a:schemeClr val="bg1"/>
                  </a:solidFill>
                </a:rPr>
                <a:t>For those that rely on a screen reader, this at-a-glance information is not directly available.  Without metadata, an audience member using a screen reader would have to wait much longer to get far enough into reading the document to determine if they’ve even opened the right file or link.</a:t>
              </a:r>
            </a:p>
            <a:p>
              <a:pPr>
                <a:lnSpc>
                  <a:spcPct val="100000"/>
                </a:lnSpc>
                <a:spcAft>
                  <a:spcPts val="800"/>
                </a:spcAft>
              </a:pPr>
              <a:r>
                <a:rPr lang="en-US" sz="1050" b="0" dirty="0">
                  <a:solidFill>
                    <a:schemeClr val="bg1"/>
                  </a:solidFill>
                </a:rPr>
                <a:t>Metadata provides that information upfront and center in a quickly-accessible format that is compatible with screen reader technology.</a:t>
              </a:r>
            </a:p>
          </p:txBody>
        </p:sp>
        <p:sp>
          <p:nvSpPr>
            <p:cNvPr id="15" name="Title 1">
              <a:extLst>
                <a:ext uri="{FF2B5EF4-FFF2-40B4-BE49-F238E27FC236}">
                  <a16:creationId xmlns:a16="http://schemas.microsoft.com/office/drawing/2014/main" id="{9AF31763-830C-472F-A74A-6ADB9E934EA8}"/>
                </a:ext>
                <a:ext uri="{C183D7F6-B498-43B3-948B-1728B52AA6E4}">
                  <adec:decorative xmlns:adec="http://schemas.microsoft.com/office/drawing/2017/decorative" val="1"/>
                </a:ext>
              </a:extLst>
            </p:cNvPr>
            <p:cNvSpPr txBox="1">
              <a:spLocks/>
            </p:cNvSpPr>
            <p:nvPr userDrawn="1"/>
          </p:nvSpPr>
          <p:spPr>
            <a:xfrm>
              <a:off x="78814" y="1083537"/>
              <a:ext cx="5010150"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metadata </a:t>
              </a:r>
              <a:r>
                <a:rPr lang="en-US" sz="1800" b="1" dirty="0"/>
                <a:t>to your presentation:</a:t>
              </a:r>
            </a:p>
          </p:txBody>
        </p:sp>
        <p:sp>
          <p:nvSpPr>
            <p:cNvPr id="16" name="Title 1">
              <a:extLst>
                <a:ext uri="{FF2B5EF4-FFF2-40B4-BE49-F238E27FC236}">
                  <a16:creationId xmlns:a16="http://schemas.microsoft.com/office/drawing/2014/main" id="{741FF86B-BD72-477C-91A2-8CD43BAD3AF1}"/>
                </a:ext>
                <a:ext uri="{C183D7F6-B498-43B3-948B-1728B52AA6E4}">
                  <adec:decorative xmlns:adec="http://schemas.microsoft.com/office/drawing/2017/decorative" val="1"/>
                </a:ext>
              </a:extLst>
            </p:cNvPr>
            <p:cNvSpPr txBox="1">
              <a:spLocks/>
            </p:cNvSpPr>
            <p:nvPr userDrawn="1"/>
          </p:nvSpPr>
          <p:spPr>
            <a:xfrm>
              <a:off x="67420" y="1420772"/>
              <a:ext cx="4580780" cy="507596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300" b="0" dirty="0"/>
                <a:t>In PowerPoint, click the “File” tab in the top-right corner of your interface (metadata is a property of the file itself).</a:t>
              </a:r>
            </a:p>
            <a:p>
              <a:pPr marL="228600" indent="-228600">
                <a:lnSpc>
                  <a:spcPct val="95000"/>
                </a:lnSpc>
                <a:spcBef>
                  <a:spcPts val="1200"/>
                </a:spcBef>
                <a:buFont typeface="+mj-lt"/>
                <a:buAutoNum type="arabicPeriod"/>
              </a:pPr>
              <a:r>
                <a:rPr lang="en-US" sz="1300" b="0" dirty="0"/>
                <a:t>In the navigation panel on the left [Fig. 1], ensure that the active view is “Info”, which is the default for an existing file.  If “Info” is not active automatically, click it in the menu.</a:t>
              </a:r>
            </a:p>
            <a:p>
              <a:pPr marL="228600" indent="-228600">
                <a:lnSpc>
                  <a:spcPct val="95000"/>
                </a:lnSpc>
                <a:spcBef>
                  <a:spcPts val="1200"/>
                </a:spcBef>
                <a:buFont typeface="+mj-lt"/>
                <a:buAutoNum type="arabicPeriod"/>
              </a:pPr>
              <a:r>
                <a:rPr lang="en-US" sz="1300" b="0" dirty="0"/>
                <a:t>Once on the info page, you will see a “Properties” panel [Fig. 2] on the right side of the interface.  This is where you populate your metadata.  However, not all of the fields you need to populate are immediately visible, so you need to click the “Show All Properties” option </a:t>
              </a:r>
              <a:br>
                <a:rPr lang="en-US" sz="1300" b="0" dirty="0"/>
              </a:br>
              <a:r>
                <a:rPr lang="en-US" sz="1300" b="0" dirty="0"/>
                <a:t>at the bottom of that panel [Also Fig. 2].  This </a:t>
              </a:r>
              <a:br>
                <a:rPr lang="en-US" sz="1300" b="0" dirty="0"/>
              </a:br>
              <a:r>
                <a:rPr lang="en-US" sz="1300" b="0" dirty="0"/>
                <a:t>will display all the main fields that can be</a:t>
              </a:r>
              <a:br>
                <a:rPr lang="en-US" sz="1300" b="0" dirty="0"/>
              </a:br>
              <a:r>
                <a:rPr lang="en-US" sz="1300" b="0" dirty="0"/>
                <a:t>populated for metadata.</a:t>
              </a:r>
            </a:p>
            <a:p>
              <a:pPr marL="228600" indent="-228600" algn="l" defTabSz="914400" rtl="0" eaLnBrk="1" latinLnBrk="0" hangingPunct="1">
                <a:lnSpc>
                  <a:spcPct val="95000"/>
                </a:lnSpc>
                <a:spcBef>
                  <a:spcPts val="1200"/>
                </a:spcBef>
                <a:buFont typeface="+mj-lt"/>
                <a:buAutoNum type="arabicPeriod" startAt="4"/>
              </a:pPr>
              <a:r>
                <a:rPr lang="en-US" sz="1300" b="0" kern="1200" dirty="0">
                  <a:solidFill>
                    <a:schemeClr val="tx1"/>
                  </a:solidFill>
                  <a:latin typeface="+mj-lt"/>
                  <a:ea typeface="+mj-ea"/>
                  <a:cs typeface="+mj-cs"/>
                </a:rPr>
                <a:t>The list below outlines the four fields that must </a:t>
              </a:r>
              <a:br>
                <a:rPr lang="en-US" sz="1300" b="0" kern="1200" dirty="0">
                  <a:solidFill>
                    <a:schemeClr val="tx1"/>
                  </a:solidFill>
                  <a:latin typeface="+mj-lt"/>
                  <a:ea typeface="+mj-ea"/>
                  <a:cs typeface="+mj-cs"/>
                </a:rPr>
              </a:br>
              <a:r>
                <a:rPr lang="en-US" sz="1300" b="0" kern="1200" dirty="0">
                  <a:solidFill>
                    <a:schemeClr val="tx1"/>
                  </a:solidFill>
                  <a:latin typeface="+mj-lt"/>
                  <a:ea typeface="+mj-ea"/>
                  <a:cs typeface="+mj-cs"/>
                </a:rPr>
                <a:t>be accurately filled in for compliance:</a:t>
              </a:r>
            </a:p>
            <a:p>
              <a:pPr marL="365760" lvl="1" indent="-137160">
                <a:lnSpc>
                  <a:spcPct val="95000"/>
                </a:lnSpc>
                <a:spcBef>
                  <a:spcPts val="600"/>
                </a:spcBef>
                <a:buFont typeface="Arial" panose="020B0604020202020204" pitchFamily="34" charset="0"/>
                <a:buChar char="•"/>
              </a:pPr>
              <a:r>
                <a:rPr lang="en-US" sz="1200" b="1" dirty="0"/>
                <a:t>Title</a:t>
              </a:r>
            </a:p>
            <a:p>
              <a:pPr marL="365760" lvl="1" indent="-137160">
                <a:lnSpc>
                  <a:spcPct val="95000"/>
                </a:lnSpc>
                <a:spcBef>
                  <a:spcPts val="600"/>
                </a:spcBef>
                <a:buFont typeface="Arial" panose="020B0604020202020204" pitchFamily="34" charset="0"/>
                <a:buChar char="•"/>
              </a:pPr>
              <a:r>
                <a:rPr lang="en-US" sz="1200" b="1" dirty="0"/>
                <a:t>Tags</a:t>
              </a:r>
              <a:r>
                <a:rPr lang="en-US" sz="1200" b="0" dirty="0"/>
                <a:t> (</a:t>
              </a:r>
              <a:r>
                <a:rPr lang="en-US" sz="1200" b="0" i="1" dirty="0"/>
                <a:t>keywords for search</a:t>
              </a:r>
              <a:r>
                <a:rPr lang="en-US" sz="1200" b="0" dirty="0"/>
                <a:t>)</a:t>
              </a:r>
            </a:p>
            <a:p>
              <a:pPr marL="365760" lvl="1" indent="-137160">
                <a:lnSpc>
                  <a:spcPct val="95000"/>
                </a:lnSpc>
                <a:spcBef>
                  <a:spcPts val="600"/>
                </a:spcBef>
                <a:buFont typeface="Arial" panose="020B0604020202020204" pitchFamily="34" charset="0"/>
                <a:buChar char="•"/>
              </a:pPr>
              <a:r>
                <a:rPr lang="en-US" sz="1200" b="1" dirty="0"/>
                <a:t>Subject</a:t>
              </a:r>
            </a:p>
            <a:p>
              <a:pPr marL="365760" lvl="1" indent="-137160">
                <a:lnSpc>
                  <a:spcPct val="95000"/>
                </a:lnSpc>
                <a:spcBef>
                  <a:spcPts val="600"/>
                </a:spcBef>
                <a:buFont typeface="Arial" panose="020B0604020202020204" pitchFamily="34" charset="0"/>
                <a:buChar char="•"/>
              </a:pPr>
              <a:r>
                <a:rPr lang="en-US" sz="1200" b="1" dirty="0"/>
                <a:t>Author</a:t>
              </a:r>
              <a:r>
                <a:rPr lang="en-US" sz="1200" b="0" dirty="0"/>
                <a:t> (</a:t>
              </a:r>
              <a:r>
                <a:rPr lang="en-US" sz="1200" b="0" i="1" dirty="0"/>
                <a:t>remove all personal names, </a:t>
              </a:r>
              <a:br>
                <a:rPr lang="en-US" sz="1200" b="0" i="1" dirty="0"/>
              </a:br>
              <a:r>
                <a:rPr lang="en-US" sz="1200" b="0" i="1" dirty="0"/>
                <a:t>and replace with the publishing </a:t>
              </a:r>
              <a:br>
                <a:rPr lang="en-US" sz="1200" b="0" i="1" dirty="0"/>
              </a:br>
              <a:r>
                <a:rPr lang="en-US" sz="1200" b="0" i="1" dirty="0"/>
                <a:t>organization/client name</a:t>
              </a:r>
              <a:r>
                <a:rPr lang="en-US" sz="1200" b="0" dirty="0"/>
                <a:t>)</a:t>
              </a:r>
            </a:p>
          </p:txBody>
        </p:sp>
        <p:grpSp>
          <p:nvGrpSpPr>
            <p:cNvPr id="21" name="Group 20">
              <a:extLst>
                <a:ext uri="{FF2B5EF4-FFF2-40B4-BE49-F238E27FC236}">
                  <a16:creationId xmlns:a16="http://schemas.microsoft.com/office/drawing/2014/main" id="{3E20999C-403F-445A-B18A-53892638D27E}"/>
                </a:ext>
              </a:extLst>
            </p:cNvPr>
            <p:cNvGrpSpPr/>
            <p:nvPr userDrawn="1"/>
          </p:nvGrpSpPr>
          <p:grpSpPr>
            <a:xfrm>
              <a:off x="5095877" y="1142324"/>
              <a:ext cx="1488678" cy="2452446"/>
              <a:chOff x="6386062" y="1335674"/>
              <a:chExt cx="1488678" cy="2452446"/>
            </a:xfrm>
          </p:grpSpPr>
          <p:grpSp>
            <p:nvGrpSpPr>
              <p:cNvPr id="20" name="Group 19">
                <a:extLst>
                  <a:ext uri="{FF2B5EF4-FFF2-40B4-BE49-F238E27FC236}">
                    <a16:creationId xmlns:a16="http://schemas.microsoft.com/office/drawing/2014/main" id="{3B7D172B-4A91-4CE4-BBCF-88813F59E933}"/>
                  </a:ext>
                </a:extLst>
              </p:cNvPr>
              <p:cNvGrpSpPr/>
              <p:nvPr userDrawn="1"/>
            </p:nvGrpSpPr>
            <p:grpSpPr>
              <a:xfrm>
                <a:off x="6607819" y="1723440"/>
                <a:ext cx="957562" cy="2064680"/>
                <a:chOff x="7905450" y="1343026"/>
                <a:chExt cx="957562" cy="2064680"/>
              </a:xfrm>
            </p:grpSpPr>
            <p:pic>
              <p:nvPicPr>
                <p:cNvPr id="13" name="Picture 12">
                  <a:extLst>
                    <a:ext uri="{FF2B5EF4-FFF2-40B4-BE49-F238E27FC236}">
                      <a16:creationId xmlns:a16="http://schemas.microsoft.com/office/drawing/2014/main" id="{74734E71-624E-41A8-AC6A-B8E52483DA3D}"/>
                    </a:ext>
                  </a:extLst>
                </p:cNvPr>
                <p:cNvPicPr>
                  <a:picLocks noChangeAspect="1"/>
                </p:cNvPicPr>
                <p:nvPr userDrawn="1"/>
              </p:nvPicPr>
              <p:blipFill rotWithShape="1">
                <a:blip r:embed="rId2"/>
                <a:srcRect t="10159"/>
                <a:stretch/>
              </p:blipFill>
              <p:spPr>
                <a:xfrm>
                  <a:off x="7905450" y="1343026"/>
                  <a:ext cx="957562" cy="2064680"/>
                </a:xfrm>
                <a:prstGeom prst="rect">
                  <a:avLst/>
                </a:prstGeom>
                <a:effectLst>
                  <a:outerShdw blurRad="25400" dist="12700" dir="8100000" algn="tr" rotWithShape="0">
                    <a:prstClr val="black">
                      <a:alpha val="40000"/>
                    </a:prstClr>
                  </a:outerShdw>
                </a:effectLst>
              </p:spPr>
            </p:pic>
            <p:sp>
              <p:nvSpPr>
                <p:cNvPr id="19" name="Arrow: Left 18">
                  <a:extLst>
                    <a:ext uri="{FF2B5EF4-FFF2-40B4-BE49-F238E27FC236}">
                      <a16:creationId xmlns:a16="http://schemas.microsoft.com/office/drawing/2014/main" id="{069398D4-FC46-4C88-8B0B-80E11944B659}"/>
                    </a:ext>
                  </a:extLst>
                </p:cNvPr>
                <p:cNvSpPr/>
                <p:nvPr userDrawn="1"/>
              </p:nvSpPr>
              <p:spPr>
                <a:xfrm>
                  <a:off x="8428032" y="2588417"/>
                  <a:ext cx="309562" cy="247648"/>
                </a:xfrm>
                <a:prstGeom prst="leftArrow">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2" name="Title 1">
                <a:extLst>
                  <a:ext uri="{FF2B5EF4-FFF2-40B4-BE49-F238E27FC236}">
                    <a16:creationId xmlns:a16="http://schemas.microsoft.com/office/drawing/2014/main" id="{51048612-FCF1-42F3-AB70-D212FBB89416}"/>
                  </a:ext>
                  <a:ext uri="{C183D7F6-B498-43B3-948B-1728B52AA6E4}">
                    <adec:decorative xmlns:adec="http://schemas.microsoft.com/office/drawing/2017/decorative" val="1"/>
                  </a:ext>
                </a:extLst>
              </p:cNvPr>
              <p:cNvSpPr txBox="1">
                <a:spLocks/>
              </p:cNvSpPr>
              <p:nvPr userDrawn="1"/>
            </p:nvSpPr>
            <p:spPr>
              <a:xfrm>
                <a:off x="6386062" y="1335674"/>
                <a:ext cx="1488678" cy="33723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1</a:t>
                </a:r>
                <a:r>
                  <a:rPr lang="en-US" sz="1050" b="0" i="1" dirty="0">
                    <a:solidFill>
                      <a:schemeClr val="accent4">
                        <a:lumMod val="75000"/>
                      </a:schemeClr>
                    </a:solidFill>
                  </a:rPr>
                  <a:t>: </a:t>
                </a:r>
                <a:r>
                  <a:rPr lang="en-US" sz="1050" b="0" i="1" dirty="0">
                    <a:solidFill>
                      <a:schemeClr val="accent3">
                        <a:lumMod val="50000"/>
                      </a:schemeClr>
                    </a:solidFill>
                  </a:rPr>
                  <a:t>File metadata lives in the “Info” view. </a:t>
                </a:r>
              </a:p>
            </p:txBody>
          </p:sp>
        </p:grpSp>
        <p:grpSp>
          <p:nvGrpSpPr>
            <p:cNvPr id="29" name="Group 28">
              <a:extLst>
                <a:ext uri="{FF2B5EF4-FFF2-40B4-BE49-F238E27FC236}">
                  <a16:creationId xmlns:a16="http://schemas.microsoft.com/office/drawing/2014/main" id="{29CDA2AF-AB38-4FD2-8A0A-137CECD995FA}"/>
                </a:ext>
              </a:extLst>
            </p:cNvPr>
            <p:cNvGrpSpPr/>
            <p:nvPr userDrawn="1"/>
          </p:nvGrpSpPr>
          <p:grpSpPr>
            <a:xfrm>
              <a:off x="6854825" y="1115340"/>
              <a:ext cx="1933120" cy="2767097"/>
              <a:chOff x="6854825" y="1115340"/>
              <a:chExt cx="1933120" cy="2767097"/>
            </a:xfrm>
          </p:grpSpPr>
          <p:pic>
            <p:nvPicPr>
              <p:cNvPr id="23" name="Picture 22">
                <a:extLst>
                  <a:ext uri="{FF2B5EF4-FFF2-40B4-BE49-F238E27FC236}">
                    <a16:creationId xmlns:a16="http://schemas.microsoft.com/office/drawing/2014/main" id="{75EFE886-858F-4D34-AD9B-8D98C3B3A838}"/>
                  </a:ext>
                </a:extLst>
              </p:cNvPr>
              <p:cNvPicPr>
                <a:picLocks noChangeAspect="1"/>
              </p:cNvPicPr>
              <p:nvPr userDrawn="1"/>
            </p:nvPicPr>
            <p:blipFill>
              <a:blip r:embed="rId3"/>
              <a:stretch>
                <a:fillRect/>
              </a:stretch>
            </p:blipFill>
            <p:spPr>
              <a:xfrm>
                <a:off x="7107137" y="1496159"/>
                <a:ext cx="1271710" cy="2361142"/>
              </a:xfrm>
              <a:prstGeom prst="rect">
                <a:avLst/>
              </a:prstGeom>
              <a:ln>
                <a:solidFill>
                  <a:schemeClr val="bg1">
                    <a:lumMod val="85000"/>
                  </a:schemeClr>
                </a:solidFill>
              </a:ln>
              <a:effectLst>
                <a:outerShdw blurRad="25400" dist="12700" dir="8100000" algn="tr" rotWithShape="0">
                  <a:prstClr val="black">
                    <a:alpha val="40000"/>
                  </a:prstClr>
                </a:outerShdw>
              </a:effectLst>
            </p:spPr>
          </p:pic>
          <p:sp>
            <p:nvSpPr>
              <p:cNvPr id="26" name="Title 1">
                <a:extLst>
                  <a:ext uri="{FF2B5EF4-FFF2-40B4-BE49-F238E27FC236}">
                    <a16:creationId xmlns:a16="http://schemas.microsoft.com/office/drawing/2014/main" id="{6192F15E-FB9A-4CE2-8C77-394834244717}"/>
                  </a:ext>
                  <a:ext uri="{C183D7F6-B498-43B3-948B-1728B52AA6E4}">
                    <adec:decorative xmlns:adec="http://schemas.microsoft.com/office/drawing/2017/decorative" val="1"/>
                  </a:ext>
                </a:extLst>
              </p:cNvPr>
              <p:cNvSpPr txBox="1">
                <a:spLocks/>
              </p:cNvSpPr>
              <p:nvPr userDrawn="1"/>
            </p:nvSpPr>
            <p:spPr>
              <a:xfrm>
                <a:off x="6854825" y="1115340"/>
                <a:ext cx="1933120" cy="33723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2</a:t>
                </a:r>
                <a:r>
                  <a:rPr lang="en-US" sz="1050" b="0" i="1" dirty="0">
                    <a:solidFill>
                      <a:schemeClr val="accent4">
                        <a:lumMod val="75000"/>
                      </a:schemeClr>
                    </a:solidFill>
                  </a:rPr>
                  <a:t>: </a:t>
                </a:r>
                <a:r>
                  <a:rPr lang="en-US" sz="1050" b="0" i="1" dirty="0">
                    <a:solidFill>
                      <a:schemeClr val="accent3">
                        <a:lumMod val="50000"/>
                      </a:schemeClr>
                    </a:solidFill>
                  </a:rPr>
                  <a:t>Properties Panel and the “Show All Properties” option</a:t>
                </a:r>
              </a:p>
            </p:txBody>
          </p:sp>
          <p:sp>
            <p:nvSpPr>
              <p:cNvPr id="31" name="Arrow: Left 30">
                <a:extLst>
                  <a:ext uri="{FF2B5EF4-FFF2-40B4-BE49-F238E27FC236}">
                    <a16:creationId xmlns:a16="http://schemas.microsoft.com/office/drawing/2014/main" id="{5F8A1F60-FE00-4761-9503-41F3DC5AE388}"/>
                  </a:ext>
                </a:extLst>
              </p:cNvPr>
              <p:cNvSpPr/>
              <p:nvPr userDrawn="1"/>
            </p:nvSpPr>
            <p:spPr>
              <a:xfrm>
                <a:off x="7697272" y="3634789"/>
                <a:ext cx="309562" cy="247648"/>
              </a:xfrm>
              <a:prstGeom prst="lef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grpSp>
      </p:grpSp>
    </p:spTree>
    <p:extLst>
      <p:ext uri="{BB962C8B-B14F-4D97-AF65-F5344CB8AC3E}">
        <p14:creationId xmlns:p14="http://schemas.microsoft.com/office/powerpoint/2010/main" val="13668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08 Guidance page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dirty="0"/>
          </a:p>
        </p:txBody>
      </p:sp>
      <p:grpSp>
        <p:nvGrpSpPr>
          <p:cNvPr id="51" name="Group 50">
            <a:extLst>
              <a:ext uri="{FF2B5EF4-FFF2-40B4-BE49-F238E27FC236}">
                <a16:creationId xmlns:a16="http://schemas.microsoft.com/office/drawing/2014/main" id="{CF861153-3F9E-4295-83EF-55F7C16292D2}"/>
              </a:ext>
              <a:ext uri="{C183D7F6-B498-43B3-948B-1728B52AA6E4}">
                <adec:decorative xmlns:adec="http://schemas.microsoft.com/office/drawing/2017/decorative" val="1"/>
              </a:ext>
            </a:extLst>
          </p:cNvPr>
          <p:cNvGrpSpPr/>
          <p:nvPr userDrawn="1"/>
        </p:nvGrpSpPr>
        <p:grpSpPr>
          <a:xfrm>
            <a:off x="1" y="361268"/>
            <a:ext cx="12071723" cy="6196003"/>
            <a:chOff x="1" y="361261"/>
            <a:chExt cx="9053792" cy="6196003"/>
          </a:xfrm>
        </p:grpSpPr>
        <p:sp>
          <p:nvSpPr>
            <p:cNvPr id="30" name="Title 1">
              <a:extLst>
                <a:ext uri="{FF2B5EF4-FFF2-40B4-BE49-F238E27FC236}">
                  <a16:creationId xmlns:a16="http://schemas.microsoft.com/office/drawing/2014/main" id="{26BAA9BA-57E3-4493-95C8-BDF828BCCD73}"/>
                </a:ext>
                <a:ext uri="{C183D7F6-B498-43B3-948B-1728B52AA6E4}">
                  <adec:decorative xmlns:adec="http://schemas.microsoft.com/office/drawing/2017/decorative" val="1"/>
                </a:ext>
              </a:extLst>
            </p:cNvPr>
            <p:cNvSpPr txBox="1">
              <a:spLocks/>
            </p:cNvSpPr>
            <p:nvPr userDrawn="1"/>
          </p:nvSpPr>
          <p:spPr>
            <a:xfrm>
              <a:off x="1" y="5453797"/>
              <a:ext cx="2506294" cy="1102701"/>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050" b="1" spc="40" baseline="0" dirty="0">
                  <a:solidFill>
                    <a:schemeClr val="bg1"/>
                  </a:solidFill>
                </a:rPr>
                <a:t>Helpful tip: </a:t>
              </a:r>
              <a:r>
                <a:rPr lang="en-US" sz="1050" b="0" dirty="0">
                  <a:solidFill>
                    <a:schemeClr val="bg1"/>
                  </a:solidFill>
                </a:rPr>
                <a:t>if you keep your “Alt Text” dialogue box open, it will refence whatever image or object you select.  This saves time when tagging multiple graphics.</a:t>
              </a:r>
            </a:p>
          </p:txBody>
        </p:sp>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val="1"/>
                </a:ext>
              </a:extLst>
            </p:cNvPr>
            <p:cNvSpPr txBox="1">
              <a:spLocks/>
            </p:cNvSpPr>
            <p:nvPr userDrawn="1"/>
          </p:nvSpPr>
          <p:spPr>
            <a:xfrm>
              <a:off x="304800" y="361262"/>
              <a:ext cx="42672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200" dirty="0"/>
                <a:t>Images &amp; Hyperlinks</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val="1"/>
                </a:ext>
              </a:extLst>
            </p:cNvPr>
            <p:cNvSpPr txBox="1">
              <a:spLocks/>
            </p:cNvSpPr>
            <p:nvPr userDrawn="1"/>
          </p:nvSpPr>
          <p:spPr>
            <a:xfrm>
              <a:off x="4572000" y="361261"/>
              <a:ext cx="4470400"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All Images must have alt text, and all hyperlinks must have screen tips.</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D63E86C3-7B38-459E-A423-05D15AF803FB}"/>
                </a:ext>
                <a:ext uri="{C183D7F6-B498-43B3-948B-1728B52AA6E4}">
                  <adec:decorative xmlns:adec="http://schemas.microsoft.com/office/drawing/2017/decorative" val="1"/>
                </a:ext>
              </a:extLst>
            </p:cNvPr>
            <p:cNvSpPr txBox="1">
              <a:spLocks/>
            </p:cNvSpPr>
            <p:nvPr userDrawn="1"/>
          </p:nvSpPr>
          <p:spPr>
            <a:xfrm>
              <a:off x="78814" y="1083537"/>
              <a:ext cx="4356453"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alt text </a:t>
              </a:r>
              <a:r>
                <a:rPr lang="en-US" sz="1800" b="1" dirty="0"/>
                <a:t>to images</a:t>
              </a:r>
            </a:p>
          </p:txBody>
        </p:sp>
        <p:sp>
          <p:nvSpPr>
            <p:cNvPr id="17" name="Title 1">
              <a:extLst>
                <a:ext uri="{FF2B5EF4-FFF2-40B4-BE49-F238E27FC236}">
                  <a16:creationId xmlns:a16="http://schemas.microsoft.com/office/drawing/2014/main" id="{60C59DF7-9888-4AA1-A4B1-9F8379B43416}"/>
                </a:ext>
                <a:ext uri="{C183D7F6-B498-43B3-948B-1728B52AA6E4}">
                  <adec:decorative xmlns:adec="http://schemas.microsoft.com/office/drawing/2017/decorative" val="1"/>
                </a:ext>
              </a:extLst>
            </p:cNvPr>
            <p:cNvSpPr txBox="1">
              <a:spLocks/>
            </p:cNvSpPr>
            <p:nvPr userDrawn="1"/>
          </p:nvSpPr>
          <p:spPr>
            <a:xfrm>
              <a:off x="4161127" y="1083537"/>
              <a:ext cx="4356453"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screen tips </a:t>
              </a:r>
              <a:r>
                <a:rPr lang="en-US" sz="1800" b="1" dirty="0"/>
                <a:t>to hyperlinks</a:t>
              </a:r>
            </a:p>
          </p:txBody>
        </p:sp>
        <p:cxnSp>
          <p:nvCxnSpPr>
            <p:cNvPr id="3" name="Straight Connector 2">
              <a:extLst>
                <a:ext uri="{FF2B5EF4-FFF2-40B4-BE49-F238E27FC236}">
                  <a16:creationId xmlns:a16="http://schemas.microsoft.com/office/drawing/2014/main" id="{92FEAD71-7B26-4296-904B-0D19E780074A}"/>
                </a:ext>
                <a:ext uri="{C183D7F6-B498-43B3-948B-1728B52AA6E4}">
                  <adec:decorative xmlns:adec="http://schemas.microsoft.com/office/drawing/2017/decorative" val="1"/>
                </a:ext>
              </a:extLst>
            </p:cNvPr>
            <p:cNvCxnSpPr>
              <a:cxnSpLocks/>
            </p:cNvCxnSpPr>
            <p:nvPr userDrawn="1"/>
          </p:nvCxnSpPr>
          <p:spPr>
            <a:xfrm>
              <a:off x="4082790" y="1016000"/>
              <a:ext cx="0" cy="554126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F4A24764-94DA-4295-B3FC-A4E71FADC61B}"/>
                </a:ext>
                <a:ext uri="{C183D7F6-B498-43B3-948B-1728B52AA6E4}">
                  <adec:decorative xmlns:adec="http://schemas.microsoft.com/office/drawing/2017/decorative" val="1"/>
                </a:ext>
              </a:extLst>
            </p:cNvPr>
            <p:cNvSpPr txBox="1">
              <a:spLocks/>
            </p:cNvSpPr>
            <p:nvPr userDrawn="1"/>
          </p:nvSpPr>
          <p:spPr>
            <a:xfrm>
              <a:off x="67421" y="1420773"/>
              <a:ext cx="2506297" cy="38449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300" b="0" dirty="0"/>
                <a:t>Right-click the image with your mouse, and select “</a:t>
              </a:r>
              <a:r>
                <a:rPr lang="en-US" sz="1300" b="1" dirty="0"/>
                <a:t>Edit Alt Text</a:t>
              </a:r>
              <a:r>
                <a:rPr lang="en-US" sz="1300" b="0" dirty="0"/>
                <a:t>” from the pop-up menu (Fig. 3).  This will cause the “</a:t>
              </a:r>
              <a:r>
                <a:rPr lang="en-US" sz="1300" b="1" dirty="0"/>
                <a:t>Alt Text</a:t>
              </a:r>
              <a:r>
                <a:rPr lang="en-US" sz="1300" b="0" dirty="0"/>
                <a:t>” dialogue box (Fig. 4) to appear.</a:t>
              </a:r>
            </a:p>
            <a:p>
              <a:pPr marL="228600" indent="-228600">
                <a:lnSpc>
                  <a:spcPct val="95000"/>
                </a:lnSpc>
                <a:spcBef>
                  <a:spcPts val="1200"/>
                </a:spcBef>
                <a:buFont typeface="+mj-lt"/>
                <a:buAutoNum type="arabicPeriod"/>
              </a:pPr>
              <a:r>
                <a:rPr lang="en-US" sz="1300" b="0" dirty="0"/>
                <a:t>In this Alt Text window, you will do one of two things:</a:t>
              </a:r>
            </a:p>
            <a:p>
              <a:pPr marL="365760" lvl="1" indent="-137160">
                <a:lnSpc>
                  <a:spcPct val="95000"/>
                </a:lnSpc>
                <a:spcBef>
                  <a:spcPts val="600"/>
                </a:spcBef>
                <a:buFont typeface="Arial" panose="020B0604020202020204" pitchFamily="34" charset="0"/>
                <a:buChar char="•"/>
              </a:pPr>
              <a:r>
                <a:rPr lang="en-US" sz="1200" b="0" dirty="0"/>
                <a:t>If your image is included for purely decorative purposes, all you have to do is click the “</a:t>
              </a:r>
              <a:r>
                <a:rPr lang="en-US" sz="1200" b="1" dirty="0"/>
                <a:t>Mark as decorative</a:t>
              </a:r>
              <a:r>
                <a:rPr lang="en-US" sz="1200" b="0" dirty="0"/>
                <a:t>” box.</a:t>
              </a:r>
            </a:p>
            <a:p>
              <a:pPr marL="365760" lvl="1" indent="-137160">
                <a:lnSpc>
                  <a:spcPct val="95000"/>
                </a:lnSpc>
                <a:spcBef>
                  <a:spcPts val="600"/>
                </a:spcBef>
                <a:buFont typeface="Arial" panose="020B0604020202020204" pitchFamily="34" charset="0"/>
                <a:buChar char="•"/>
              </a:pPr>
              <a:r>
                <a:rPr lang="en-US" sz="1200" b="0" dirty="0"/>
                <a:t>If your image is important to the content of your presentation, provide a written version of the information that is depicted in your image, as directed.</a:t>
              </a:r>
            </a:p>
          </p:txBody>
        </p:sp>
        <p:grpSp>
          <p:nvGrpSpPr>
            <p:cNvPr id="25" name="Group 24">
              <a:extLst>
                <a:ext uri="{FF2B5EF4-FFF2-40B4-BE49-F238E27FC236}">
                  <a16:creationId xmlns:a16="http://schemas.microsoft.com/office/drawing/2014/main" id="{5B609312-2F94-4E9C-9142-1BEFDFD550A6}"/>
                </a:ext>
              </a:extLst>
            </p:cNvPr>
            <p:cNvGrpSpPr/>
            <p:nvPr userDrawn="1"/>
          </p:nvGrpSpPr>
          <p:grpSpPr>
            <a:xfrm>
              <a:off x="2765333" y="1734469"/>
              <a:ext cx="1035331" cy="2464956"/>
              <a:chOff x="3506759" y="2541754"/>
              <a:chExt cx="1035331" cy="2464956"/>
            </a:xfrm>
          </p:grpSpPr>
          <p:pic>
            <p:nvPicPr>
              <p:cNvPr id="20" name="Picture 19">
                <a:extLst>
                  <a:ext uri="{FF2B5EF4-FFF2-40B4-BE49-F238E27FC236}">
                    <a16:creationId xmlns:a16="http://schemas.microsoft.com/office/drawing/2014/main" id="{3370D5D1-0E71-490A-8553-BA91101C2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6760" y="2836713"/>
                <a:ext cx="956993" cy="2169997"/>
              </a:xfrm>
              <a:prstGeom prst="rect">
                <a:avLst/>
              </a:prstGeom>
              <a:effectLst>
                <a:outerShdw blurRad="25400" dist="12700" dir="8100000" algn="tr" rotWithShape="0">
                  <a:prstClr val="black">
                    <a:alpha val="40000"/>
                  </a:prstClr>
                </a:outerShdw>
              </a:effectLst>
            </p:spPr>
          </p:pic>
          <p:sp>
            <p:nvSpPr>
              <p:cNvPr id="24" name="Title 1">
                <a:extLst>
                  <a:ext uri="{FF2B5EF4-FFF2-40B4-BE49-F238E27FC236}">
                    <a16:creationId xmlns:a16="http://schemas.microsoft.com/office/drawing/2014/main" id="{DB145736-058F-4D45-8913-2030142B3B50}"/>
                  </a:ext>
                  <a:ext uri="{C183D7F6-B498-43B3-948B-1728B52AA6E4}">
                    <adec:decorative xmlns:adec="http://schemas.microsoft.com/office/drawing/2017/decorative" val="1"/>
                  </a:ext>
                </a:extLst>
              </p:cNvPr>
              <p:cNvSpPr txBox="1">
                <a:spLocks/>
              </p:cNvSpPr>
              <p:nvPr userDrawn="1"/>
            </p:nvSpPr>
            <p:spPr>
              <a:xfrm>
                <a:off x="3506759" y="2541754"/>
                <a:ext cx="1035331"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3</a:t>
                </a:r>
                <a:r>
                  <a:rPr lang="en-US" sz="1050" b="0" i="1" dirty="0">
                    <a:solidFill>
                      <a:schemeClr val="accent4">
                        <a:lumMod val="75000"/>
                      </a:schemeClr>
                    </a:solidFill>
                  </a:rPr>
                  <a:t>: </a:t>
                </a:r>
                <a:r>
                  <a:rPr lang="en-US" sz="1050" b="0" i="1" dirty="0">
                    <a:solidFill>
                      <a:schemeClr val="accent3">
                        <a:lumMod val="50000"/>
                      </a:schemeClr>
                    </a:solidFill>
                  </a:rPr>
                  <a:t>Image right-click menu</a:t>
                </a:r>
              </a:p>
            </p:txBody>
          </p:sp>
        </p:grpSp>
        <p:grpSp>
          <p:nvGrpSpPr>
            <p:cNvPr id="29" name="Group 28">
              <a:extLst>
                <a:ext uri="{FF2B5EF4-FFF2-40B4-BE49-F238E27FC236}">
                  <a16:creationId xmlns:a16="http://schemas.microsoft.com/office/drawing/2014/main" id="{8176DAA8-AEE5-4B18-80A0-B81FD796920F}"/>
                </a:ext>
              </a:extLst>
            </p:cNvPr>
            <p:cNvGrpSpPr/>
            <p:nvPr userDrawn="1"/>
          </p:nvGrpSpPr>
          <p:grpSpPr>
            <a:xfrm>
              <a:off x="2480672" y="4602187"/>
              <a:ext cx="1600955" cy="1941197"/>
              <a:chOff x="546332" y="4602187"/>
              <a:chExt cx="1600955" cy="1941197"/>
            </a:xfrm>
          </p:grpSpPr>
          <p:pic>
            <p:nvPicPr>
              <p:cNvPr id="27" name="Picture 26">
                <a:extLst>
                  <a:ext uri="{FF2B5EF4-FFF2-40B4-BE49-F238E27FC236}">
                    <a16:creationId xmlns:a16="http://schemas.microsoft.com/office/drawing/2014/main" id="{938194B1-0B92-489F-BEF4-3D669D6171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6332" y="4946364"/>
                <a:ext cx="1548256" cy="1597020"/>
              </a:xfrm>
              <a:prstGeom prst="rect">
                <a:avLst/>
              </a:prstGeom>
              <a:ln>
                <a:solidFill>
                  <a:schemeClr val="bg1">
                    <a:lumMod val="75000"/>
                  </a:schemeClr>
                </a:solidFill>
              </a:ln>
              <a:effectLst>
                <a:outerShdw blurRad="25400" dist="12700" dir="8100000" algn="tr" rotWithShape="0">
                  <a:prstClr val="black">
                    <a:alpha val="40000"/>
                  </a:prstClr>
                </a:outerShdw>
              </a:effectLst>
            </p:spPr>
          </p:pic>
          <p:sp>
            <p:nvSpPr>
              <p:cNvPr id="28" name="Title 1">
                <a:extLst>
                  <a:ext uri="{FF2B5EF4-FFF2-40B4-BE49-F238E27FC236}">
                    <a16:creationId xmlns:a16="http://schemas.microsoft.com/office/drawing/2014/main" id="{6C9554EC-042C-4A19-B84F-57C966211278}"/>
                  </a:ext>
                  <a:ext uri="{C183D7F6-B498-43B3-948B-1728B52AA6E4}">
                    <adec:decorative xmlns:adec="http://schemas.microsoft.com/office/drawing/2017/decorative" val="1"/>
                  </a:ext>
                </a:extLst>
              </p:cNvPr>
              <p:cNvSpPr txBox="1">
                <a:spLocks/>
              </p:cNvSpPr>
              <p:nvPr userDrawn="1"/>
            </p:nvSpPr>
            <p:spPr>
              <a:xfrm>
                <a:off x="1069761" y="4602187"/>
                <a:ext cx="1077526" cy="337236"/>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4</a:t>
                </a:r>
                <a:r>
                  <a:rPr lang="en-US" sz="1050" b="0" i="1" dirty="0">
                    <a:solidFill>
                      <a:schemeClr val="accent4">
                        <a:lumMod val="75000"/>
                      </a:schemeClr>
                    </a:solidFill>
                  </a:rPr>
                  <a:t>: </a:t>
                </a:r>
                <a:r>
                  <a:rPr lang="en-US" sz="1050" b="0" i="1" dirty="0">
                    <a:solidFill>
                      <a:schemeClr val="accent3">
                        <a:lumMod val="50000"/>
                      </a:schemeClr>
                    </a:solidFill>
                  </a:rPr>
                  <a:t>Alt Text dialogue box</a:t>
                </a:r>
              </a:p>
            </p:txBody>
          </p:sp>
        </p:grpSp>
        <p:sp>
          <p:nvSpPr>
            <p:cNvPr id="31" name="Title 1">
              <a:extLst>
                <a:ext uri="{FF2B5EF4-FFF2-40B4-BE49-F238E27FC236}">
                  <a16:creationId xmlns:a16="http://schemas.microsoft.com/office/drawing/2014/main" id="{286744A7-4DBF-4DBA-AF85-77A3F338D03F}"/>
                </a:ext>
                <a:ext uri="{C183D7F6-B498-43B3-948B-1728B52AA6E4}">
                  <adec:decorative xmlns:adec="http://schemas.microsoft.com/office/drawing/2017/decorative" val="1"/>
                </a:ext>
              </a:extLst>
            </p:cNvPr>
            <p:cNvSpPr txBox="1">
              <a:spLocks/>
            </p:cNvSpPr>
            <p:nvPr userDrawn="1"/>
          </p:nvSpPr>
          <p:spPr>
            <a:xfrm>
              <a:off x="4186762" y="1420773"/>
              <a:ext cx="3763912" cy="38449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200" b="0" dirty="0"/>
                <a:t>Right-click the link with your mouse, and select “</a:t>
              </a:r>
              <a:r>
                <a:rPr lang="en-US" sz="1200" b="1" dirty="0"/>
                <a:t>Edit Link</a:t>
              </a:r>
              <a:r>
                <a:rPr lang="en-US" sz="1200" b="0" dirty="0"/>
                <a:t>” from the pop-up menu (Fig. 5).  This will cause the “</a:t>
              </a:r>
              <a:r>
                <a:rPr lang="en-US" sz="1200" b="1" dirty="0"/>
                <a:t>Edit Hyperlink</a:t>
              </a:r>
              <a:r>
                <a:rPr lang="en-US" sz="1200" b="0" dirty="0"/>
                <a:t>” dialogue box </a:t>
              </a:r>
              <a:br>
                <a:rPr lang="en-US" sz="1200" b="0" dirty="0"/>
              </a:br>
              <a:r>
                <a:rPr lang="en-US" sz="1200" b="0" dirty="0"/>
                <a:t>(Fig. 6) to appear.</a:t>
              </a:r>
            </a:p>
            <a:p>
              <a:pPr marL="228600" indent="-228600">
                <a:lnSpc>
                  <a:spcPct val="95000"/>
                </a:lnSpc>
                <a:spcBef>
                  <a:spcPts val="1200"/>
                </a:spcBef>
                <a:buFont typeface="+mj-lt"/>
                <a:buAutoNum type="arabicPeriod"/>
              </a:pPr>
              <a:r>
                <a:rPr lang="en-US" sz="1200" b="0" dirty="0"/>
                <a:t>In this Edit Hyperlink window, click the “ScreenTip…” button in the top-right corner.</a:t>
              </a:r>
            </a:p>
            <a:p>
              <a:pPr marL="228600" indent="-228600">
                <a:lnSpc>
                  <a:spcPct val="95000"/>
                </a:lnSpc>
                <a:spcBef>
                  <a:spcPts val="1200"/>
                </a:spcBef>
                <a:buFont typeface="+mj-lt"/>
                <a:buAutoNum type="arabicPeriod"/>
              </a:pPr>
              <a:r>
                <a:rPr lang="en-US" sz="1200" b="0" dirty="0"/>
                <a:t>The “</a:t>
              </a:r>
              <a:r>
                <a:rPr lang="en-US" sz="1200" b="1" dirty="0"/>
                <a:t>Set Hyperlink ScreenTip</a:t>
              </a:r>
              <a:r>
                <a:rPr lang="en-US" sz="1200" b="0" dirty="0"/>
                <a:t>” menu (Fig. 7) will pop up.  In the box provided, write a phrase that describes where this link goes, and what type of media is linked.  </a:t>
              </a:r>
              <a:r>
                <a:rPr lang="en-US" sz="1200" b="0" i="1" dirty="0"/>
                <a:t>For example, a hyperlinked email address on a “Contact” slide might read, “Send an email to [contact’s name]”</a:t>
              </a:r>
              <a:r>
                <a:rPr lang="en-US" sz="1200" b="0" i="0" dirty="0"/>
                <a:t>.</a:t>
              </a:r>
            </a:p>
            <a:p>
              <a:pPr marL="228600" indent="-228600">
                <a:lnSpc>
                  <a:spcPct val="95000"/>
                </a:lnSpc>
                <a:spcBef>
                  <a:spcPts val="1200"/>
                </a:spcBef>
                <a:buFont typeface="+mj-lt"/>
                <a:buAutoNum type="arabicPeriod"/>
              </a:pPr>
              <a:r>
                <a:rPr lang="en-US" sz="1200" b="0" i="0" dirty="0"/>
                <a:t>Click “OK” in the above menus until you are back in your regular view.</a:t>
              </a:r>
            </a:p>
          </p:txBody>
        </p:sp>
        <p:grpSp>
          <p:nvGrpSpPr>
            <p:cNvPr id="42" name="Group 41">
              <a:extLst>
                <a:ext uri="{FF2B5EF4-FFF2-40B4-BE49-F238E27FC236}">
                  <a16:creationId xmlns:a16="http://schemas.microsoft.com/office/drawing/2014/main" id="{58FBFC64-F9A2-497E-AA9A-60C77257ECF2}"/>
                </a:ext>
              </a:extLst>
            </p:cNvPr>
            <p:cNvGrpSpPr/>
            <p:nvPr userDrawn="1"/>
          </p:nvGrpSpPr>
          <p:grpSpPr>
            <a:xfrm>
              <a:off x="7985693" y="1741787"/>
              <a:ext cx="1048983" cy="2411972"/>
              <a:chOff x="7985693" y="1420773"/>
              <a:chExt cx="1048983" cy="2411972"/>
            </a:xfrm>
          </p:grpSpPr>
          <p:sp>
            <p:nvSpPr>
              <p:cNvPr id="34" name="Title 1">
                <a:extLst>
                  <a:ext uri="{FF2B5EF4-FFF2-40B4-BE49-F238E27FC236}">
                    <a16:creationId xmlns:a16="http://schemas.microsoft.com/office/drawing/2014/main" id="{6BB7D690-FC65-4283-89DE-8C46F4A90B46}"/>
                  </a:ext>
                  <a:ext uri="{C183D7F6-B498-43B3-948B-1728B52AA6E4}">
                    <adec:decorative xmlns:adec="http://schemas.microsoft.com/office/drawing/2017/decorative" val="1"/>
                  </a:ext>
                </a:extLst>
              </p:cNvPr>
              <p:cNvSpPr txBox="1">
                <a:spLocks/>
              </p:cNvSpPr>
              <p:nvPr userDrawn="1"/>
            </p:nvSpPr>
            <p:spPr>
              <a:xfrm>
                <a:off x="7985693" y="1420773"/>
                <a:ext cx="1030139"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5</a:t>
                </a:r>
                <a:r>
                  <a:rPr lang="en-US" sz="1050" b="0" i="1" dirty="0">
                    <a:solidFill>
                      <a:schemeClr val="accent4">
                        <a:lumMod val="75000"/>
                      </a:schemeClr>
                    </a:solidFill>
                  </a:rPr>
                  <a:t>: </a:t>
                </a:r>
                <a:r>
                  <a:rPr lang="en-US" sz="1050" b="0" i="1" dirty="0">
                    <a:solidFill>
                      <a:schemeClr val="accent3">
                        <a:lumMod val="50000"/>
                      </a:schemeClr>
                    </a:solidFill>
                  </a:rPr>
                  <a:t>Hyperlink right-click menu</a:t>
                </a:r>
              </a:p>
            </p:txBody>
          </p:sp>
          <p:pic>
            <p:nvPicPr>
              <p:cNvPr id="41" name="Picture 40">
                <a:extLst>
                  <a:ext uri="{FF2B5EF4-FFF2-40B4-BE49-F238E27FC236}">
                    <a16:creationId xmlns:a16="http://schemas.microsoft.com/office/drawing/2014/main" id="{1FE4FDEC-17CE-4F12-A734-B677DBD845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04537" y="1741990"/>
                <a:ext cx="1030139" cy="2090755"/>
              </a:xfrm>
              <a:prstGeom prst="rect">
                <a:avLst/>
              </a:prstGeom>
              <a:effectLst>
                <a:outerShdw blurRad="25400" dist="12700" dir="8100000" algn="tr" rotWithShape="0">
                  <a:prstClr val="black">
                    <a:alpha val="40000"/>
                  </a:prstClr>
                </a:outerShdw>
              </a:effectLst>
            </p:spPr>
          </p:pic>
        </p:grpSp>
        <p:grpSp>
          <p:nvGrpSpPr>
            <p:cNvPr id="48" name="Group 47">
              <a:extLst>
                <a:ext uri="{FF2B5EF4-FFF2-40B4-BE49-F238E27FC236}">
                  <a16:creationId xmlns:a16="http://schemas.microsoft.com/office/drawing/2014/main" id="{4CBF3933-EA75-4F72-A34E-0D26EBC3E227}"/>
                </a:ext>
              </a:extLst>
            </p:cNvPr>
            <p:cNvGrpSpPr/>
            <p:nvPr userDrawn="1"/>
          </p:nvGrpSpPr>
          <p:grpSpPr>
            <a:xfrm>
              <a:off x="4185598" y="4269049"/>
              <a:ext cx="3413543" cy="1697990"/>
              <a:chOff x="4321889" y="4942522"/>
              <a:chExt cx="3413543" cy="1697990"/>
            </a:xfrm>
          </p:grpSpPr>
          <p:grpSp>
            <p:nvGrpSpPr>
              <p:cNvPr id="46" name="Group 45">
                <a:extLst>
                  <a:ext uri="{FF2B5EF4-FFF2-40B4-BE49-F238E27FC236}">
                    <a16:creationId xmlns:a16="http://schemas.microsoft.com/office/drawing/2014/main" id="{12D65B03-9E41-4ED2-B1AC-5D9892F7DF6A}"/>
                  </a:ext>
                </a:extLst>
              </p:cNvPr>
              <p:cNvGrpSpPr/>
              <p:nvPr userDrawn="1"/>
            </p:nvGrpSpPr>
            <p:grpSpPr>
              <a:xfrm>
                <a:off x="4321889" y="4942522"/>
                <a:ext cx="3413543" cy="1346853"/>
                <a:chOff x="4321889" y="4942522"/>
                <a:chExt cx="3413543" cy="1346853"/>
              </a:xfrm>
            </p:grpSpPr>
            <p:pic>
              <p:nvPicPr>
                <p:cNvPr id="37" name="Picture 36">
                  <a:extLst>
                    <a:ext uri="{FF2B5EF4-FFF2-40B4-BE49-F238E27FC236}">
                      <a16:creationId xmlns:a16="http://schemas.microsoft.com/office/drawing/2014/main" id="{E9F0AFC3-370B-4A71-ACD2-81CF1B49B32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21889" y="5191125"/>
                  <a:ext cx="2350582" cy="1098250"/>
                </a:xfrm>
                <a:prstGeom prst="rect">
                  <a:avLst/>
                </a:prstGeom>
                <a:effectLst>
                  <a:outerShdw blurRad="25400" dist="12700" dir="8100000" algn="tr" rotWithShape="0">
                    <a:prstClr val="black">
                      <a:alpha val="40000"/>
                    </a:prstClr>
                  </a:outerShdw>
                </a:effectLst>
              </p:spPr>
            </p:pic>
            <p:pic>
              <p:nvPicPr>
                <p:cNvPr id="43" name="Picture 42">
                  <a:extLst>
                    <a:ext uri="{FF2B5EF4-FFF2-40B4-BE49-F238E27FC236}">
                      <a16:creationId xmlns:a16="http://schemas.microsoft.com/office/drawing/2014/main" id="{CA95AC37-F8D3-40A8-8C71-8E9AC05FD26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0650" b="52754"/>
                <a:stretch/>
              </p:blipFill>
              <p:spPr>
                <a:xfrm>
                  <a:off x="6889752" y="4942522"/>
                  <a:ext cx="845680" cy="964767"/>
                </a:xfrm>
                <a:prstGeom prst="rect">
                  <a:avLst/>
                </a:prstGeom>
                <a:ln>
                  <a:solidFill>
                    <a:schemeClr val="accent1">
                      <a:lumMod val="60000"/>
                      <a:lumOff val="40000"/>
                    </a:schemeClr>
                  </a:solidFill>
                </a:ln>
                <a:effectLst>
                  <a:outerShdw blurRad="25400" dist="12700" dir="8100000" algn="tr" rotWithShape="0">
                    <a:prstClr val="black">
                      <a:alpha val="40000"/>
                    </a:prstClr>
                  </a:outerShdw>
                </a:effectLst>
              </p:spPr>
            </p:pic>
            <p:sp>
              <p:nvSpPr>
                <p:cNvPr id="44" name="Trapezoid 43">
                  <a:extLst>
                    <a:ext uri="{FF2B5EF4-FFF2-40B4-BE49-F238E27FC236}">
                      <a16:creationId xmlns:a16="http://schemas.microsoft.com/office/drawing/2014/main" id="{FB866BEB-C5A6-431E-B074-191E95D5E7AF}"/>
                    </a:ext>
                  </a:extLst>
                </p:cNvPr>
                <p:cNvSpPr/>
                <p:nvPr userDrawn="1"/>
              </p:nvSpPr>
              <p:spPr>
                <a:xfrm rot="16200000">
                  <a:off x="6298730" y="5316266"/>
                  <a:ext cx="964766" cy="217279"/>
                </a:xfrm>
                <a:prstGeom prst="trapezoid">
                  <a:avLst>
                    <a:gd name="adj" fmla="val 115499"/>
                  </a:avLst>
                </a:prstGeom>
                <a:gradFill flip="none" rotWithShape="1">
                  <a:gsLst>
                    <a:gs pos="98230">
                      <a:schemeClr val="accent1">
                        <a:lumMod val="60000"/>
                        <a:lumOff val="40000"/>
                      </a:schemeClr>
                    </a:gs>
                    <a:gs pos="2655">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5" name="Rectangle 44">
                  <a:extLst>
                    <a:ext uri="{FF2B5EF4-FFF2-40B4-BE49-F238E27FC236}">
                      <a16:creationId xmlns:a16="http://schemas.microsoft.com/office/drawing/2014/main" id="{3A51F561-3054-4B38-AE88-1F7B64B0934F}"/>
                    </a:ext>
                  </a:extLst>
                </p:cNvPr>
                <p:cNvSpPr/>
                <p:nvPr userDrawn="1"/>
              </p:nvSpPr>
              <p:spPr>
                <a:xfrm>
                  <a:off x="6229349" y="5191231"/>
                  <a:ext cx="458603" cy="4642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47" name="Title 1">
                <a:extLst>
                  <a:ext uri="{FF2B5EF4-FFF2-40B4-BE49-F238E27FC236}">
                    <a16:creationId xmlns:a16="http://schemas.microsoft.com/office/drawing/2014/main" id="{01013A0D-F01C-480C-B90C-D27F4232995D}"/>
                  </a:ext>
                  <a:ext uri="{C183D7F6-B498-43B3-948B-1728B52AA6E4}">
                    <adec:decorative xmlns:adec="http://schemas.microsoft.com/office/drawing/2017/decorative" val="1"/>
                  </a:ext>
                </a:extLst>
              </p:cNvPr>
              <p:cNvSpPr txBox="1">
                <a:spLocks/>
              </p:cNvSpPr>
              <p:nvPr userDrawn="1"/>
            </p:nvSpPr>
            <p:spPr>
              <a:xfrm>
                <a:off x="4399478" y="6402542"/>
                <a:ext cx="2288474"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6</a:t>
                </a:r>
                <a:r>
                  <a:rPr lang="en-US" sz="1050" b="0" i="1" dirty="0">
                    <a:solidFill>
                      <a:schemeClr val="accent4">
                        <a:lumMod val="75000"/>
                      </a:schemeClr>
                    </a:solidFill>
                  </a:rPr>
                  <a:t>: </a:t>
                </a:r>
                <a:r>
                  <a:rPr lang="en-US" sz="1050" b="0" i="1" dirty="0">
                    <a:solidFill>
                      <a:schemeClr val="accent3">
                        <a:lumMod val="50000"/>
                      </a:schemeClr>
                    </a:solidFill>
                  </a:rPr>
                  <a:t>Edit Hyperlink dialogue box, zoomed on the “ScreenTip…” button</a:t>
                </a:r>
                <a:r>
                  <a:rPr lang="en-US" sz="1050" b="0" i="1" dirty="0">
                    <a:solidFill>
                      <a:schemeClr val="accent4">
                        <a:lumMod val="75000"/>
                      </a:schemeClr>
                    </a:solidFill>
                  </a:rPr>
                  <a:t>.</a:t>
                </a:r>
              </a:p>
            </p:txBody>
          </p:sp>
        </p:grpSp>
        <p:grpSp>
          <p:nvGrpSpPr>
            <p:cNvPr id="50" name="Group 49">
              <a:extLst>
                <a:ext uri="{FF2B5EF4-FFF2-40B4-BE49-F238E27FC236}">
                  <a16:creationId xmlns:a16="http://schemas.microsoft.com/office/drawing/2014/main" id="{161E11EC-0609-400D-BCBA-9B40241FEE48}"/>
                </a:ext>
              </a:extLst>
            </p:cNvPr>
            <p:cNvGrpSpPr/>
            <p:nvPr userDrawn="1"/>
          </p:nvGrpSpPr>
          <p:grpSpPr>
            <a:xfrm>
              <a:off x="7048611" y="5428398"/>
              <a:ext cx="1987132" cy="1022374"/>
              <a:chOff x="7048611" y="5428398"/>
              <a:chExt cx="1987132" cy="1022374"/>
            </a:xfrm>
          </p:grpSpPr>
          <p:pic>
            <p:nvPicPr>
              <p:cNvPr id="39" name="Picture 38">
                <a:extLst>
                  <a:ext uri="{FF2B5EF4-FFF2-40B4-BE49-F238E27FC236}">
                    <a16:creationId xmlns:a16="http://schemas.microsoft.com/office/drawing/2014/main" id="{5A0C3C89-8760-499B-891E-1B7EAC14AAE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48611" y="5743694"/>
                <a:ext cx="1987132" cy="707078"/>
              </a:xfrm>
              <a:prstGeom prst="rect">
                <a:avLst/>
              </a:prstGeom>
              <a:effectLst>
                <a:outerShdw blurRad="25400" dist="12700" dir="8100000" algn="tr" rotWithShape="0">
                  <a:prstClr val="black">
                    <a:alpha val="40000"/>
                  </a:prstClr>
                </a:outerShdw>
              </a:effectLst>
            </p:spPr>
          </p:pic>
          <p:sp>
            <p:nvSpPr>
              <p:cNvPr id="49" name="Title 1">
                <a:extLst>
                  <a:ext uri="{FF2B5EF4-FFF2-40B4-BE49-F238E27FC236}">
                    <a16:creationId xmlns:a16="http://schemas.microsoft.com/office/drawing/2014/main" id="{1E23E501-A5FD-485E-95A8-FF245EDCE2CA}"/>
                  </a:ext>
                  <a:ext uri="{C183D7F6-B498-43B3-948B-1728B52AA6E4}">
                    <adec:decorative xmlns:adec="http://schemas.microsoft.com/office/drawing/2017/decorative" val="1"/>
                  </a:ext>
                </a:extLst>
              </p:cNvPr>
              <p:cNvSpPr txBox="1">
                <a:spLocks/>
              </p:cNvSpPr>
              <p:nvPr userDrawn="1"/>
            </p:nvSpPr>
            <p:spPr>
              <a:xfrm>
                <a:off x="7048611" y="5428398"/>
                <a:ext cx="1967218"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7</a:t>
                </a:r>
                <a:r>
                  <a:rPr lang="en-US" sz="1050" b="0" i="1" dirty="0">
                    <a:solidFill>
                      <a:schemeClr val="accent4">
                        <a:lumMod val="75000"/>
                      </a:schemeClr>
                    </a:solidFill>
                  </a:rPr>
                  <a:t>: </a:t>
                </a:r>
                <a:r>
                  <a:rPr lang="en-US" sz="1050" b="0" i="1" dirty="0">
                    <a:solidFill>
                      <a:schemeClr val="accent3">
                        <a:lumMod val="50000"/>
                      </a:schemeClr>
                    </a:solidFill>
                  </a:rPr>
                  <a:t>Set Hyperlink ScreenTip dialogue box</a:t>
                </a:r>
              </a:p>
            </p:txBody>
          </p:sp>
        </p:grpSp>
      </p:grpSp>
    </p:spTree>
    <p:extLst>
      <p:ext uri="{BB962C8B-B14F-4D97-AF65-F5344CB8AC3E}">
        <p14:creationId xmlns:p14="http://schemas.microsoft.com/office/powerpoint/2010/main" val="1565127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08 Guidance page 4">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dirty="0"/>
          </a:p>
        </p:txBody>
      </p:sp>
      <p:grpSp>
        <p:nvGrpSpPr>
          <p:cNvPr id="11" name="Group 10">
            <a:extLst>
              <a:ext uri="{FF2B5EF4-FFF2-40B4-BE49-F238E27FC236}">
                <a16:creationId xmlns:a16="http://schemas.microsoft.com/office/drawing/2014/main" id="{4F1CF21C-8A2E-4AFD-BAB2-FE2BB4728104}"/>
              </a:ext>
              <a:ext uri="{C183D7F6-B498-43B3-948B-1728B52AA6E4}">
                <adec:decorative xmlns:adec="http://schemas.microsoft.com/office/drawing/2017/decorative" val="1"/>
              </a:ext>
            </a:extLst>
          </p:cNvPr>
          <p:cNvGrpSpPr/>
          <p:nvPr userDrawn="1"/>
        </p:nvGrpSpPr>
        <p:grpSpPr>
          <a:xfrm>
            <a:off x="89896" y="361268"/>
            <a:ext cx="11981829" cy="5844405"/>
            <a:chOff x="67421" y="361261"/>
            <a:chExt cx="8986372" cy="5844405"/>
          </a:xfrm>
        </p:grpSpPr>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val="1"/>
                </a:ext>
              </a:extLst>
            </p:cNvPr>
            <p:cNvSpPr txBox="1">
              <a:spLocks/>
            </p:cNvSpPr>
            <p:nvPr userDrawn="1"/>
          </p:nvSpPr>
          <p:spPr>
            <a:xfrm>
              <a:off x="304800" y="361262"/>
              <a:ext cx="29718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l"/>
              <a:r>
                <a:rPr lang="en-US" sz="3200" dirty="0"/>
                <a:t>Text Content</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val="1"/>
                </a:ext>
              </a:extLst>
            </p:cNvPr>
            <p:cNvSpPr txBox="1">
              <a:spLocks/>
            </p:cNvSpPr>
            <p:nvPr userDrawn="1"/>
          </p:nvSpPr>
          <p:spPr>
            <a:xfrm>
              <a:off x="3400425" y="361261"/>
              <a:ext cx="5057775"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How to keep your presentation content accessible and readable on the back-end</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F4A24764-94DA-4295-B3FC-A4E71FADC61B}"/>
                </a:ext>
                <a:ext uri="{C183D7F6-B498-43B3-948B-1728B52AA6E4}">
                  <adec:decorative xmlns:adec="http://schemas.microsoft.com/office/drawing/2017/decorative" val="1"/>
                </a:ext>
              </a:extLst>
            </p:cNvPr>
            <p:cNvSpPr txBox="1">
              <a:spLocks/>
            </p:cNvSpPr>
            <p:nvPr userDrawn="1"/>
          </p:nvSpPr>
          <p:spPr>
            <a:xfrm>
              <a:off x="67421" y="1056511"/>
              <a:ext cx="8644776" cy="51491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137160" indent="-137160">
                <a:lnSpc>
                  <a:spcPct val="100000"/>
                </a:lnSpc>
                <a:spcBef>
                  <a:spcPts val="1200"/>
                </a:spcBef>
                <a:spcAft>
                  <a:spcPts val="600"/>
                </a:spcAft>
                <a:buFont typeface="Arial" panose="020B0604020202020204" pitchFamily="34" charset="0"/>
                <a:buChar char="•"/>
              </a:pPr>
              <a:r>
                <a:rPr lang="en-US" sz="1600" b="1" dirty="0"/>
                <a:t>Universal Guidance </a:t>
              </a:r>
              <a:r>
                <a:rPr lang="en-US" sz="1600" b="0" dirty="0"/>
                <a:t>–</a:t>
              </a:r>
              <a:br>
                <a:rPr lang="en-US" sz="1400" b="0" dirty="0"/>
              </a:br>
              <a:r>
                <a:rPr lang="en-US" sz="1400" b="0" dirty="0"/>
                <a:t>Before you build, familiarize with the slide layouts that are available in your template and always start with the correct slide layout.  With 508, simple is usually better.  </a:t>
              </a:r>
              <a:r>
                <a:rPr lang="en-US" sz="1400" b="1" dirty="0"/>
                <a:t>Do not</a:t>
              </a:r>
              <a:r>
                <a:rPr lang="en-US" sz="1400" b="0" dirty="0"/>
                <a:t>:</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Paste text boxes from a different presentation on top of existing containers in this template.</a:t>
              </a:r>
              <a:br>
                <a:rPr kumimoji="0" lang="en-US" sz="1300" b="0" i="0" u="none" strike="noStrike" kern="1200" cap="none" spc="0" normalizeH="0" baseline="0" noProof="0" dirty="0">
                  <a:ln>
                    <a:noFill/>
                  </a:ln>
                  <a:solidFill>
                    <a:srgbClr val="414143"/>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(Instead, paste your entire slide into the deck, click on the “Paste Options” box that appears in the bottom-right corner of your slide, and choose “Use Destination Theme” from the options provided, regardless of the outcome. If the source slide did not use its template properly, you may have to select, cut, and paste your text into the right boxes.)</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empty paragraphs to space out your content in any way.</a:t>
              </a:r>
              <a:br>
                <a:rPr kumimoji="0" lang="en-US" sz="1300" b="0" i="0" u="none" strike="noStrike" kern="1200" cap="none" spc="0" normalizeH="0" baseline="0" noProof="0" dirty="0">
                  <a:ln>
                    <a:noFill/>
                  </a:ln>
                  <a:solidFill>
                    <a:srgbClr val="414143"/>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(Space out your content with the “Paragraph” panel [Fig. 8], by adjusting </a:t>
              </a:r>
              <a:b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the spacing before and after your content.)</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lang="en-US" sz="1300" b="0" kern="1200" dirty="0">
                  <a:solidFill>
                    <a:schemeClr val="tx1"/>
                  </a:solidFill>
                  <a:latin typeface="+mn-lt"/>
                  <a:ea typeface="+mn-ea"/>
                  <a:cs typeface="+mn-cs"/>
                </a:rPr>
                <a:t>Use the space bar or the tab key to bring part of your content to the next line. </a:t>
              </a:r>
              <a:br>
                <a:rPr lang="en-US" sz="1300" b="0" kern="1200" dirty="0">
                  <a:solidFill>
                    <a:schemeClr val="tx1"/>
                  </a:solidFill>
                  <a:latin typeface="+mn-lt"/>
                  <a:ea typeface="+mn-ea"/>
                  <a:cs typeface="+mn-cs"/>
                </a:rPr>
              </a:br>
              <a:r>
                <a:rPr lang="en-US" sz="1200" b="0" i="1" kern="1200" dirty="0">
                  <a:solidFill>
                    <a:schemeClr val="accent1">
                      <a:lumMod val="75000"/>
                    </a:schemeClr>
                  </a:solidFill>
                  <a:latin typeface="+mn-lt"/>
                  <a:ea typeface="+mn-ea"/>
                  <a:cs typeface="+mn-cs"/>
                </a:rPr>
                <a:t>(Use [Shift] + [Enter] to insert a soft return, instead.)</a:t>
              </a:r>
            </a:p>
            <a:p>
              <a:pPr marL="365760" marR="0" lvl="1" indent="-137160" algn="l" defTabSz="4572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US" sz="1300" b="0" kern="1200" dirty="0">
                  <a:solidFill>
                    <a:schemeClr val="tx1"/>
                  </a:solidFill>
                  <a:latin typeface="+mn-lt"/>
                  <a:ea typeface="+mn-ea"/>
                  <a:cs typeface="+mn-cs"/>
                </a:rPr>
                <a:t>Apply any fonts that are not a part of this template already.</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lang="en-US" sz="1300" b="0" kern="1200" dirty="0">
                  <a:solidFill>
                    <a:schemeClr val="tx1"/>
                  </a:solidFill>
                  <a:latin typeface="+mn-lt"/>
                  <a:ea typeface="+mn-ea"/>
                  <a:cs typeface="+mn-cs"/>
                </a:rPr>
                <a:t>Allow your text to shrink smaller than 12pt for a Webinar, or 18pt for a live presentation.</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lang="en-US" sz="1300" b="0" kern="1200" dirty="0">
                  <a:solidFill>
                    <a:schemeClr val="tx1"/>
                  </a:solidFill>
                  <a:latin typeface="+mn-lt"/>
                  <a:ea typeface="+mn-ea"/>
                  <a:cs typeface="+mn-cs"/>
                </a:rPr>
                <a:t>Insert more content into a single slide than the template is designed to accommodate.</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Insert a table unless the content cannot be delivered as lists.</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“Smart Art” or any of PowerPoint’s suggestions for design.</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slide transitions, and only use animations sparingly.</a:t>
              </a:r>
              <a:endParaRPr lang="en-US" sz="1300" b="0" dirty="0"/>
            </a:p>
            <a:p>
              <a:pPr marL="137160" indent="-137160">
                <a:lnSpc>
                  <a:spcPct val="100000"/>
                </a:lnSpc>
                <a:spcBef>
                  <a:spcPts val="800"/>
                </a:spcBef>
                <a:spcAft>
                  <a:spcPts val="600"/>
                </a:spcAft>
                <a:buFont typeface="Arial" panose="020B0604020202020204" pitchFamily="34" charset="0"/>
                <a:buChar char="•"/>
              </a:pPr>
              <a:r>
                <a:rPr lang="en-US" sz="1600" b="1" dirty="0"/>
                <a:t>Slide Titles </a:t>
              </a:r>
              <a:r>
                <a:rPr lang="en-US" sz="1600" b="0" dirty="0"/>
                <a:t>– </a:t>
              </a:r>
              <a:br>
                <a:rPr lang="en-US" sz="1400" b="0" dirty="0"/>
              </a:br>
              <a:r>
                <a:rPr lang="en-US" sz="1400" b="0" dirty="0"/>
                <a:t>Enter your slide title content into the “Title” boxes that are provided in your template.  Do not:</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Insert or create your own text boxes to serve as titles (they will not be properly read).</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Change the alignment of title boxes; they must stay left-aligned.</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Hit “Enter” after typing your title, as empty paragraphs break screen readers no matter where they are.</a:t>
              </a:r>
              <a:endParaRPr lang="en-US" sz="1300" b="0" dirty="0"/>
            </a:p>
          </p:txBody>
        </p:sp>
        <p:grpSp>
          <p:nvGrpSpPr>
            <p:cNvPr id="10" name="Group 9">
              <a:extLst>
                <a:ext uri="{FF2B5EF4-FFF2-40B4-BE49-F238E27FC236}">
                  <a16:creationId xmlns:a16="http://schemas.microsoft.com/office/drawing/2014/main" id="{9A12AF34-C1C6-4B4B-83D0-EB26F28FB9C6}"/>
                </a:ext>
                <a:ext uri="{C183D7F6-B498-43B3-948B-1728B52AA6E4}">
                  <adec:decorative xmlns:adec="http://schemas.microsoft.com/office/drawing/2017/decorative" val="1"/>
                </a:ext>
              </a:extLst>
            </p:cNvPr>
            <p:cNvGrpSpPr/>
            <p:nvPr userDrawn="1"/>
          </p:nvGrpSpPr>
          <p:grpSpPr>
            <a:xfrm>
              <a:off x="6438074" y="2973171"/>
              <a:ext cx="2615719" cy="1457788"/>
              <a:chOff x="6393655" y="4210052"/>
              <a:chExt cx="2615719" cy="1457788"/>
            </a:xfrm>
          </p:grpSpPr>
          <p:grpSp>
            <p:nvGrpSpPr>
              <p:cNvPr id="7" name="Group 6">
                <a:extLst>
                  <a:ext uri="{FF2B5EF4-FFF2-40B4-BE49-F238E27FC236}">
                    <a16:creationId xmlns:a16="http://schemas.microsoft.com/office/drawing/2014/main" id="{D2FA8579-CDE5-4C2C-BA0C-93F778AA3B32}"/>
                  </a:ext>
                </a:extLst>
              </p:cNvPr>
              <p:cNvGrpSpPr/>
              <p:nvPr userDrawn="1"/>
            </p:nvGrpSpPr>
            <p:grpSpPr>
              <a:xfrm>
                <a:off x="6393655" y="4210052"/>
                <a:ext cx="2615719" cy="1131568"/>
                <a:chOff x="6393655" y="4210052"/>
                <a:chExt cx="2615719" cy="1131568"/>
              </a:xfrm>
            </p:grpSpPr>
            <p:pic>
              <p:nvPicPr>
                <p:cNvPr id="2" name="Picture 1">
                  <a:extLst>
                    <a:ext uri="{FF2B5EF4-FFF2-40B4-BE49-F238E27FC236}">
                      <a16:creationId xmlns:a16="http://schemas.microsoft.com/office/drawing/2014/main" id="{20012C02-EF36-420C-A18C-C13EA7371154}"/>
                    </a:ext>
                  </a:extLst>
                </p:cNvPr>
                <p:cNvPicPr>
                  <a:picLocks noChangeAspect="1"/>
                </p:cNvPicPr>
                <p:nvPr userDrawn="1"/>
              </p:nvPicPr>
              <p:blipFill rotWithShape="1">
                <a:blip r:embed="rId2"/>
                <a:srcRect l="953" r="739" b="3234"/>
                <a:stretch/>
              </p:blipFill>
              <p:spPr>
                <a:xfrm>
                  <a:off x="6393655" y="4210052"/>
                  <a:ext cx="2536033" cy="783430"/>
                </a:xfrm>
                <a:prstGeom prst="rect">
                  <a:avLst/>
                </a:prstGeom>
                <a:ln>
                  <a:solidFill>
                    <a:schemeClr val="bg1">
                      <a:lumMod val="75000"/>
                    </a:schemeClr>
                  </a:solidFill>
                </a:ln>
                <a:effectLst>
                  <a:outerShdw blurRad="25400" dist="12700" dir="8100000" algn="tr" rotWithShape="0">
                    <a:prstClr val="black">
                      <a:alpha val="40000"/>
                    </a:prstClr>
                  </a:outerShdw>
                </a:effectLst>
              </p:spPr>
            </p:pic>
            <p:sp>
              <p:nvSpPr>
                <p:cNvPr id="4" name="Rectangle 3">
                  <a:extLst>
                    <a:ext uri="{FF2B5EF4-FFF2-40B4-BE49-F238E27FC236}">
                      <a16:creationId xmlns:a16="http://schemas.microsoft.com/office/drawing/2014/main" id="{061125D5-FBD4-4B5D-942A-BA1AE7EC68DE}"/>
                    </a:ext>
                  </a:extLst>
                </p:cNvPr>
                <p:cNvSpPr/>
                <p:nvPr userDrawn="1"/>
              </p:nvSpPr>
              <p:spPr>
                <a:xfrm>
                  <a:off x="8831580" y="4884420"/>
                  <a:ext cx="109053" cy="109053"/>
                </a:xfrm>
                <a:prstGeom prst="rect">
                  <a:avLst/>
                </a:prstGeom>
                <a:solidFill>
                  <a:srgbClr val="FFC000">
                    <a:alpha val="22000"/>
                  </a:srgb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Arrow: Up 4">
                  <a:extLst>
                    <a:ext uri="{FF2B5EF4-FFF2-40B4-BE49-F238E27FC236}">
                      <a16:creationId xmlns:a16="http://schemas.microsoft.com/office/drawing/2014/main" id="{B73DCE2C-B7F5-4C1A-95E8-55494451823B}"/>
                    </a:ext>
                  </a:extLst>
                </p:cNvPr>
                <p:cNvSpPr/>
                <p:nvPr userDrawn="1"/>
              </p:nvSpPr>
              <p:spPr>
                <a:xfrm>
                  <a:off x="8757920" y="5018930"/>
                  <a:ext cx="251454" cy="32269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dirty="0"/>
                </a:p>
              </p:txBody>
            </p:sp>
          </p:grpSp>
          <p:sp>
            <p:nvSpPr>
              <p:cNvPr id="38" name="Title 1">
                <a:extLst>
                  <a:ext uri="{FF2B5EF4-FFF2-40B4-BE49-F238E27FC236}">
                    <a16:creationId xmlns:a16="http://schemas.microsoft.com/office/drawing/2014/main" id="{55D95449-E7CF-48D8-874A-692945D9A34F}"/>
                  </a:ext>
                  <a:ext uri="{C183D7F6-B498-43B3-948B-1728B52AA6E4}">
                    <adec:decorative xmlns:adec="http://schemas.microsoft.com/office/drawing/2017/decorative" val="1"/>
                  </a:ext>
                </a:extLst>
              </p:cNvPr>
              <p:cNvSpPr txBox="1">
                <a:spLocks/>
              </p:cNvSpPr>
              <p:nvPr userDrawn="1"/>
            </p:nvSpPr>
            <p:spPr>
              <a:xfrm>
                <a:off x="7245381" y="5103649"/>
                <a:ext cx="1638266" cy="56419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8</a:t>
                </a:r>
                <a:r>
                  <a:rPr lang="en-US" sz="1050" b="0" i="1" dirty="0">
                    <a:solidFill>
                      <a:schemeClr val="accent4">
                        <a:lumMod val="75000"/>
                      </a:schemeClr>
                    </a:solidFill>
                  </a:rPr>
                  <a:t>: </a:t>
                </a:r>
                <a:r>
                  <a:rPr lang="en-US" sz="1050" b="0" i="1" dirty="0">
                    <a:solidFill>
                      <a:schemeClr val="accent3">
                        <a:lumMod val="50000"/>
                      </a:schemeClr>
                    </a:solidFill>
                  </a:rPr>
                  <a:t>Where to click to adjust line spacing with your “Paragraph” panel</a:t>
                </a:r>
              </a:p>
            </p:txBody>
          </p:sp>
        </p:grpSp>
      </p:grpSp>
    </p:spTree>
    <p:extLst>
      <p:ext uri="{BB962C8B-B14F-4D97-AF65-F5344CB8AC3E}">
        <p14:creationId xmlns:p14="http://schemas.microsoft.com/office/powerpoint/2010/main" val="39423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ags" Target="../tags/tag22.xml"/><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3139398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8" r:id="rId4"/>
    <p:sldLayoutId id="2147483679" r:id="rId5"/>
    <p:sldLayoutId id="2147483680" r:id="rId6"/>
    <p:sldLayoutId id="2147483685" r:id="rId7"/>
    <p:sldLayoutId id="2147483684" r:id="rId8"/>
    <p:sldLayoutId id="2147483687" r:id="rId9"/>
    <p:sldLayoutId id="2147483666" r:id="rId10"/>
    <p:sldLayoutId id="2147483686" r:id="rId11"/>
    <p:sldLayoutId id="2147483681" r:id="rId12"/>
    <p:sldLayoutId id="2147483683" r:id="rId13"/>
    <p:sldLayoutId id="2147483664" r:id="rId14"/>
    <p:sldLayoutId id="2147483665" r:id="rId15"/>
    <p:sldLayoutId id="2147483682" r:id="rId16"/>
    <p:sldLayoutId id="2147483667" r:id="rId17"/>
    <p:sldLayoutId id="2147483668" r:id="rId18"/>
    <p:sldLayoutId id="214748366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1FBE7-0F06-4247-B3D0-A98A85064CDB}"/>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E68997-15F3-416C-B5DA-25EC8BA7E5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0ECBC541-1505-4BF2-A613-0605817C1945}"/>
              </a:ext>
              <a:ext uri="{C183D7F6-B498-43B3-948B-1728B52AA6E4}">
                <adec:decorative xmlns:adec="http://schemas.microsoft.com/office/drawing/2017/decorative" val="1"/>
              </a:ext>
            </a:extLst>
          </p:cNvPr>
          <p:cNvGrpSpPr/>
          <p:nvPr userDrawn="1"/>
        </p:nvGrpSpPr>
        <p:grpSpPr>
          <a:xfrm>
            <a:off x="0" y="0"/>
            <a:ext cx="12192000" cy="6859488"/>
            <a:chOff x="0" y="0"/>
            <a:chExt cx="9144000" cy="6859488"/>
          </a:xfrm>
        </p:grpSpPr>
        <p:sp>
          <p:nvSpPr>
            <p:cNvPr id="7" name="TextBox 6">
              <a:extLst>
                <a:ext uri="{FF2B5EF4-FFF2-40B4-BE49-F238E27FC236}">
                  <a16:creationId xmlns:a16="http://schemas.microsoft.com/office/drawing/2014/main" id="{FA1FDE87-514F-46FA-A32A-90C0FDECD634}"/>
                </a:ext>
                <a:ext uri="{C183D7F6-B498-43B3-948B-1728B52AA6E4}">
                  <adec:decorative xmlns:adec="http://schemas.microsoft.com/office/drawing/2017/decorative" val="1"/>
                </a:ext>
              </a:extLst>
            </p:cNvPr>
            <p:cNvSpPr txBox="1"/>
            <p:nvPr userDrawn="1"/>
          </p:nvSpPr>
          <p:spPr>
            <a:xfrm>
              <a:off x="0" y="0"/>
              <a:ext cx="9144000" cy="307777"/>
            </a:xfrm>
            <a:prstGeom prst="rect">
              <a:avLst/>
            </a:prstGeom>
            <a:solidFill>
              <a:schemeClr val="accent1">
                <a:lumMod val="75000"/>
              </a:schemeClr>
            </a:solidFill>
          </p:spPr>
          <p:txBody>
            <a:bodyPr wrap="square" rtlCol="0">
              <a:spAutoFit/>
            </a:bodyPr>
            <a:lstStyle/>
            <a:p>
              <a:r>
                <a:rPr lang="en-US" sz="1400" dirty="0">
                  <a:solidFill>
                    <a:schemeClr val="bg1"/>
                  </a:solidFill>
                </a:rPr>
                <a:t>How to use this template for 508-compliant presentations: Reference material for maintaining accessibility</a:t>
              </a:r>
            </a:p>
          </p:txBody>
        </p:sp>
        <p:sp>
          <p:nvSpPr>
            <p:cNvPr id="8" name="TextBox 7">
              <a:extLst>
                <a:ext uri="{FF2B5EF4-FFF2-40B4-BE49-F238E27FC236}">
                  <a16:creationId xmlns:a16="http://schemas.microsoft.com/office/drawing/2014/main" id="{B2BFE0FF-A454-43E2-81B3-63CA3486007C}"/>
                </a:ext>
                <a:ext uri="{C183D7F6-B498-43B3-948B-1728B52AA6E4}">
                  <adec:decorative xmlns:adec="http://schemas.microsoft.com/office/drawing/2017/decorative" val="1"/>
                </a:ext>
              </a:extLst>
            </p:cNvPr>
            <p:cNvSpPr txBox="1"/>
            <p:nvPr userDrawn="1"/>
          </p:nvSpPr>
          <p:spPr>
            <a:xfrm>
              <a:off x="0" y="6551711"/>
              <a:ext cx="9144000" cy="307777"/>
            </a:xfrm>
            <a:prstGeom prst="rect">
              <a:avLst/>
            </a:prstGeom>
            <a:solidFill>
              <a:schemeClr val="accent3">
                <a:lumMod val="20000"/>
                <a:lumOff val="80000"/>
              </a:schemeClr>
            </a:solidFill>
          </p:spPr>
          <p:txBody>
            <a:bodyPr wrap="square" rtlCol="0">
              <a:spAutoFit/>
            </a:bodyPr>
            <a:lstStyle/>
            <a:p>
              <a:r>
                <a:rPr lang="en-US" sz="1400" i="1" dirty="0">
                  <a:solidFill>
                    <a:schemeClr val="accent1">
                      <a:lumMod val="75000"/>
                    </a:schemeClr>
                  </a:solidFill>
                </a:rPr>
                <a:t>Should additional guidance be needed, please reach out to the Design Team </a:t>
              </a:r>
              <a:r>
                <a:rPr lang="en-US" sz="1400" b="1" i="1" dirty="0">
                  <a:solidFill>
                    <a:schemeClr val="accent1">
                      <a:lumMod val="50000"/>
                    </a:schemeClr>
                  </a:solidFill>
                </a:rPr>
                <a:t>before</a:t>
              </a:r>
              <a:r>
                <a:rPr lang="en-US" sz="1400" i="1" dirty="0">
                  <a:solidFill>
                    <a:schemeClr val="accent1">
                      <a:lumMod val="75000"/>
                    </a:schemeClr>
                  </a:solidFill>
                </a:rPr>
                <a:t> populating content.</a:t>
              </a:r>
            </a:p>
          </p:txBody>
        </p:sp>
        <p:cxnSp>
          <p:nvCxnSpPr>
            <p:cNvPr id="10" name="Straight Connector 9">
              <a:extLst>
                <a:ext uri="{FF2B5EF4-FFF2-40B4-BE49-F238E27FC236}">
                  <a16:creationId xmlns:a16="http://schemas.microsoft.com/office/drawing/2014/main" id="{77EE08A2-AACC-4EC3-80F8-0B61F85777B0}"/>
                </a:ext>
                <a:ext uri="{C183D7F6-B498-43B3-948B-1728B52AA6E4}">
                  <adec:decorative xmlns:adec="http://schemas.microsoft.com/office/drawing/2017/decorative" val="1"/>
                </a:ext>
              </a:extLst>
            </p:cNvPr>
            <p:cNvCxnSpPr/>
            <p:nvPr userDrawn="1"/>
          </p:nvCxnSpPr>
          <p:spPr>
            <a:xfrm>
              <a:off x="0" y="6560257"/>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grpSp>
    </p:spTree>
    <p:custDataLst>
      <p:tags r:id="rId6"/>
    </p:custDataLst>
    <p:extLst>
      <p:ext uri="{BB962C8B-B14F-4D97-AF65-F5344CB8AC3E}">
        <p14:creationId xmlns:p14="http://schemas.microsoft.com/office/powerpoint/2010/main" val="7850167"/>
      </p:ext>
    </p:extLst>
  </p:cSld>
  <p:clrMap bg1="lt1" tx1="dk1" bg2="lt2" tx2="dk2" accent1="accent1" accent2="accent2" accent3="accent3" accent4="accent4" accent5="accent5" accent6="accent6" hlink="hlink" folHlink="folHlink"/>
  <p:sldLayoutIdLst>
    <p:sldLayoutId id="2147483676" r:id="rId1"/>
    <p:sldLayoutId id="2147483690" r:id="rId2"/>
    <p:sldLayoutId id="2147483688" r:id="rId3"/>
    <p:sldLayoutId id="214748368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6.xml"/><Relationship Id="rId1" Type="http://schemas.openxmlformats.org/officeDocument/2006/relationships/tags" Target="../tags/tag27.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s://wdr.doleta.gov/directives/corr_doc.cfm?docn=7611" TargetMode="External"/><Relationship Id="rId2" Type="http://schemas.openxmlformats.org/officeDocument/2006/relationships/slideLayout" Target="../slideLayouts/slideLayout11.xml"/><Relationship Id="rId1" Type="http://schemas.openxmlformats.org/officeDocument/2006/relationships/tags" Target="../tags/tag28.xml"/><Relationship Id="rId6" Type="http://schemas.openxmlformats.org/officeDocument/2006/relationships/hyperlink" Target="https://performancereporting.workforcegps.org/resources/2017/08/01/09/32/Understanding-Reportable-Individuals-and-Participants-for-Performance-A-Guide-to-Reporting-Services" TargetMode="External"/><Relationship Id="rId5" Type="http://schemas.openxmlformats.org/officeDocument/2006/relationships/hyperlink" Target="https://performancereporting.workforcegps.org/resources/2018/07/30/15/14/Reportable-Individuals-Scenario-Tool" TargetMode="External"/><Relationship Id="rId4" Type="http://schemas.openxmlformats.org/officeDocument/2006/relationships/hyperlink" Target="https://performancereporting.workforcegps.org/resources/2018/08/27/15/30/Reportable-Individual-Resource-Page"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29.xml"/><Relationship Id="rId4" Type="http://schemas.openxmlformats.org/officeDocument/2006/relationships/hyperlink" Target="mailto:ETAPerforms@dol.gov"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p:txBody>
          <a:bodyPr/>
          <a:lstStyle/>
          <a:p>
            <a:r>
              <a:rPr lang="en-US" dirty="0"/>
              <a:t>Exploring Shifts in Reportable Individual Data</a:t>
            </a: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a:xfrm>
            <a:off x="1524000" y="3602037"/>
            <a:ext cx="8001000" cy="2845258"/>
          </a:xfrm>
        </p:spPr>
        <p:txBody>
          <a:bodyPr>
            <a:normAutofit/>
          </a:bodyPr>
          <a:lstStyle/>
          <a:p>
            <a:r>
              <a:rPr lang="en-US" dirty="0"/>
              <a:t>Module 4</a:t>
            </a:r>
          </a:p>
          <a:p>
            <a:pPr>
              <a:spcBef>
                <a:spcPts val="0"/>
              </a:spcBef>
            </a:pPr>
            <a:endParaRPr lang="en-US" dirty="0"/>
          </a:p>
          <a:p>
            <a:pPr>
              <a:spcBef>
                <a:spcPts val="0"/>
              </a:spcBef>
            </a:pPr>
            <a:r>
              <a:rPr lang="en-US" sz="2000" dirty="0"/>
              <a:t>2019 WIOA National Performance Training</a:t>
            </a:r>
          </a:p>
          <a:p>
            <a:pPr>
              <a:spcBef>
                <a:spcPts val="0"/>
              </a:spcBef>
            </a:pPr>
            <a:endParaRPr lang="en-US" sz="1800" dirty="0"/>
          </a:p>
          <a:p>
            <a:pPr>
              <a:spcBef>
                <a:spcPts val="0"/>
              </a:spcBef>
            </a:pPr>
            <a:r>
              <a:rPr lang="en-US" sz="1800" dirty="0"/>
              <a:t>U.S. Department of Labor</a:t>
            </a:r>
          </a:p>
          <a:p>
            <a:pPr>
              <a:spcBef>
                <a:spcPts val="0"/>
              </a:spcBef>
            </a:pPr>
            <a:r>
              <a:rPr lang="en-US" sz="1800" dirty="0"/>
              <a:t>Employment and Training Administration</a:t>
            </a:r>
          </a:p>
          <a:p>
            <a:endParaRPr lang="en-US" sz="1800" dirty="0"/>
          </a:p>
        </p:txBody>
      </p:sp>
    </p:spTree>
    <p:custDataLst>
      <p:tags r:id="rId1"/>
    </p:custDataLst>
    <p:extLst>
      <p:ext uri="{BB962C8B-B14F-4D97-AF65-F5344CB8AC3E}">
        <p14:creationId xmlns:p14="http://schemas.microsoft.com/office/powerpoint/2010/main" val="3231799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A80F-C6AD-4265-B337-6B0A3C1EEF5F}"/>
              </a:ext>
            </a:extLst>
          </p:cNvPr>
          <p:cNvSpPr>
            <a:spLocks noGrp="1"/>
          </p:cNvSpPr>
          <p:nvPr>
            <p:ph type="title"/>
          </p:nvPr>
        </p:nvSpPr>
        <p:spPr/>
        <p:txBody>
          <a:bodyPr/>
          <a:lstStyle/>
          <a:p>
            <a:br>
              <a:rPr lang="en-US" dirty="0"/>
            </a:br>
            <a:r>
              <a:rPr lang="en-US" dirty="0"/>
              <a:t>Module Objectives</a:t>
            </a:r>
          </a:p>
        </p:txBody>
      </p:sp>
      <p:sp>
        <p:nvSpPr>
          <p:cNvPr id="3" name="Content Placeholder 2">
            <a:extLst>
              <a:ext uri="{FF2B5EF4-FFF2-40B4-BE49-F238E27FC236}">
                <a16:creationId xmlns:a16="http://schemas.microsoft.com/office/drawing/2014/main" id="{5665E332-57D2-4C2C-B41B-A26297CAEADC}"/>
              </a:ext>
            </a:extLst>
          </p:cNvPr>
          <p:cNvSpPr>
            <a:spLocks noGrp="1"/>
          </p:cNvSpPr>
          <p:nvPr>
            <p:ph idx="1"/>
          </p:nvPr>
        </p:nvSpPr>
        <p:spPr/>
        <p:txBody>
          <a:bodyPr/>
          <a:lstStyle/>
          <a:p>
            <a:pPr>
              <a:lnSpc>
                <a:spcPct val="100000"/>
              </a:lnSpc>
              <a:spcAft>
                <a:spcPts val="600"/>
              </a:spcAft>
            </a:pPr>
            <a:r>
              <a:rPr lang="en-US" dirty="0"/>
              <a:t>Review 2018 Amended PIRL changes to Reportable Individual specifications and element definitions</a:t>
            </a:r>
          </a:p>
          <a:p>
            <a:pPr>
              <a:lnSpc>
                <a:spcPct val="100000"/>
              </a:lnSpc>
              <a:spcAft>
                <a:spcPts val="600"/>
              </a:spcAft>
            </a:pPr>
            <a:r>
              <a:rPr lang="en-US" dirty="0"/>
              <a:t>Discuss shifts in data in relation to these changes</a:t>
            </a:r>
          </a:p>
          <a:p>
            <a:pPr>
              <a:lnSpc>
                <a:spcPct val="100000"/>
              </a:lnSpc>
              <a:spcAft>
                <a:spcPts val="600"/>
              </a:spcAft>
            </a:pPr>
            <a:r>
              <a:rPr lang="en-US" dirty="0"/>
              <a:t>Activity: Reporting Reportable Individuals</a:t>
            </a:r>
          </a:p>
          <a:p>
            <a:pPr>
              <a:lnSpc>
                <a:spcPct val="100000"/>
              </a:lnSpc>
              <a:spcAft>
                <a:spcPts val="600"/>
              </a:spcAft>
            </a:pPr>
            <a:r>
              <a:rPr lang="en-US" dirty="0"/>
              <a:t>Review available resources</a:t>
            </a:r>
          </a:p>
        </p:txBody>
      </p:sp>
      <p:sp>
        <p:nvSpPr>
          <p:cNvPr id="4" name="Slide Number Placeholder 3">
            <a:extLst>
              <a:ext uri="{FF2B5EF4-FFF2-40B4-BE49-F238E27FC236}">
                <a16:creationId xmlns:a16="http://schemas.microsoft.com/office/drawing/2014/main" id="{CD9DA424-25CA-4CCF-B3F5-E52E3C9F68B9}"/>
              </a:ext>
            </a:extLst>
          </p:cNvPr>
          <p:cNvSpPr>
            <a:spLocks noGrp="1"/>
          </p:cNvSpPr>
          <p:nvPr>
            <p:ph type="sldNum" sz="quarter" idx="12"/>
          </p:nvPr>
        </p:nvSpPr>
        <p:spPr/>
        <p:txBody>
          <a:bodyPr/>
          <a:lstStyle/>
          <a:p>
            <a:fld id="{AEF1280C-1E94-430E-A516-D051ECA45720}" type="slidenum">
              <a:rPr lang="en-US" smtClean="0"/>
              <a:t>2</a:t>
            </a:fld>
            <a:endParaRPr lang="en-US" dirty="0"/>
          </a:p>
        </p:txBody>
      </p:sp>
    </p:spTree>
    <p:custDataLst>
      <p:tags r:id="rId1"/>
    </p:custDataLst>
    <p:extLst>
      <p:ext uri="{BB962C8B-B14F-4D97-AF65-F5344CB8AC3E}">
        <p14:creationId xmlns:p14="http://schemas.microsoft.com/office/powerpoint/2010/main" val="59571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35E2-4984-4324-A8EE-448D461A0632}"/>
              </a:ext>
            </a:extLst>
          </p:cNvPr>
          <p:cNvSpPr>
            <a:spLocks noGrp="1"/>
          </p:cNvSpPr>
          <p:nvPr>
            <p:ph type="title"/>
          </p:nvPr>
        </p:nvSpPr>
        <p:spPr/>
        <p:txBody>
          <a:bodyPr/>
          <a:lstStyle/>
          <a:p>
            <a:r>
              <a:rPr lang="en-US" dirty="0"/>
              <a:t>Review</a:t>
            </a:r>
          </a:p>
        </p:txBody>
      </p:sp>
      <p:sp>
        <p:nvSpPr>
          <p:cNvPr id="3" name="Text Placeholder 2">
            <a:extLst>
              <a:ext uri="{FF2B5EF4-FFF2-40B4-BE49-F238E27FC236}">
                <a16:creationId xmlns:a16="http://schemas.microsoft.com/office/drawing/2014/main" id="{880E2FEE-12B2-4E5C-9D64-FE6269676D9A}"/>
              </a:ext>
            </a:extLst>
          </p:cNvPr>
          <p:cNvSpPr>
            <a:spLocks noGrp="1"/>
          </p:cNvSpPr>
          <p:nvPr>
            <p:ph type="body" idx="1"/>
          </p:nvPr>
        </p:nvSpPr>
        <p:spPr/>
        <p:txBody>
          <a:bodyPr/>
          <a:lstStyle/>
          <a:p>
            <a:r>
              <a:rPr lang="en-US" dirty="0"/>
              <a:t>The 2018 Amendment to the PIRL changed both the specifications for calculating reportable individuals as well as the definitions for the elements for the services that comprise the reportable individual category. </a:t>
            </a:r>
          </a:p>
        </p:txBody>
      </p:sp>
      <p:pic>
        <p:nvPicPr>
          <p:cNvPr id="5" name="Picture 4">
            <a:extLst>
              <a:ext uri="{FF2B5EF4-FFF2-40B4-BE49-F238E27FC236}">
                <a16:creationId xmlns:a16="http://schemas.microsoft.com/office/drawing/2014/main" id="{53FC49FB-82E7-44E0-9655-C8C71471999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7277" y="643405"/>
            <a:ext cx="3086531" cy="3086531"/>
          </a:xfrm>
          <a:prstGeom prst="rect">
            <a:avLst/>
          </a:prstGeom>
        </p:spPr>
      </p:pic>
      <p:sp>
        <p:nvSpPr>
          <p:cNvPr id="4" name="Slide Number Placeholder 3">
            <a:extLst>
              <a:ext uri="{FF2B5EF4-FFF2-40B4-BE49-F238E27FC236}">
                <a16:creationId xmlns:a16="http://schemas.microsoft.com/office/drawing/2014/main" id="{F645B6C7-D75E-4C0D-BBBD-A0BA01A59F20}"/>
              </a:ext>
            </a:extLst>
          </p:cNvPr>
          <p:cNvSpPr>
            <a:spLocks noGrp="1"/>
          </p:cNvSpPr>
          <p:nvPr>
            <p:ph type="sldNum" sz="quarter" idx="12"/>
          </p:nvPr>
        </p:nvSpPr>
        <p:spPr/>
        <p:txBody>
          <a:bodyPr/>
          <a:lstStyle/>
          <a:p>
            <a:fld id="{AEF1280C-1E94-430E-A516-D051ECA45720}" type="slidenum">
              <a:rPr lang="en-US" smtClean="0"/>
              <a:t>3</a:t>
            </a:fld>
            <a:endParaRPr lang="en-US" dirty="0"/>
          </a:p>
        </p:txBody>
      </p:sp>
    </p:spTree>
    <p:custDataLst>
      <p:tags r:id="rId1"/>
    </p:custDataLst>
    <p:extLst>
      <p:ext uri="{BB962C8B-B14F-4D97-AF65-F5344CB8AC3E}">
        <p14:creationId xmlns:p14="http://schemas.microsoft.com/office/powerpoint/2010/main" val="1181623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the specifications of Reportable Individuals</a:t>
            </a:r>
          </a:p>
        </p:txBody>
      </p:sp>
      <p:sp>
        <p:nvSpPr>
          <p:cNvPr id="3" name="Content Placeholder 2"/>
          <p:cNvSpPr>
            <a:spLocks noGrp="1"/>
          </p:cNvSpPr>
          <p:nvPr>
            <p:ph idx="1"/>
          </p:nvPr>
        </p:nvSpPr>
        <p:spPr/>
        <p:txBody>
          <a:bodyPr>
            <a:normAutofit fontScale="92500" lnSpcReduction="20000"/>
          </a:bodyPr>
          <a:lstStyle/>
          <a:p>
            <a:r>
              <a:rPr lang="en-US" b="1" dirty="0"/>
              <a:t>Before,</a:t>
            </a:r>
            <a:r>
              <a:rPr lang="en-US" dirty="0"/>
              <a:t> we attempted to calculate RI using the mix of services and date of exit. </a:t>
            </a:r>
          </a:p>
          <a:p>
            <a:r>
              <a:rPr lang="en-US" b="1" dirty="0"/>
              <a:t>Now,</a:t>
            </a:r>
            <a:r>
              <a:rPr lang="en-US" dirty="0"/>
              <a:t> we have added RI code values for programs with RI, added PIRL 1007, and restructured/redefined existing elements to more accurate reflect the definition of RI and simplify the calculation.</a:t>
            </a:r>
          </a:p>
          <a:p>
            <a:r>
              <a:rPr lang="en-US" b="1" dirty="0"/>
              <a:t>NEW: </a:t>
            </a:r>
            <a:r>
              <a:rPr lang="en-US" dirty="0"/>
              <a:t>Count of UNIQUE RECORDS where (Reportable Individual) and (</a:t>
            </a:r>
            <a:r>
              <a:rPr lang="en-US" dirty="0">
                <a:solidFill>
                  <a:srgbClr val="C00000"/>
                </a:solidFill>
              </a:rPr>
              <a:t>PIRL 1002 </a:t>
            </a:r>
            <a:r>
              <a:rPr lang="en-US" dirty="0"/>
              <a:t>Most Recent Date Received Basic Career Services (Self-Service) =&gt; beginning of the report period or </a:t>
            </a:r>
            <a:r>
              <a:rPr lang="en-US" dirty="0">
                <a:solidFill>
                  <a:srgbClr val="C00000"/>
                </a:solidFill>
              </a:rPr>
              <a:t>PIRL 1007 </a:t>
            </a:r>
            <a:r>
              <a:rPr lang="en-US" dirty="0"/>
              <a:t>Date of Most Recent Reportable Individual Contact &gt;= beginning of the reporting period)</a:t>
            </a:r>
          </a:p>
          <a:p>
            <a:r>
              <a:rPr lang="en-US" b="1" dirty="0"/>
              <a:t>OLD: </a:t>
            </a:r>
            <a:r>
              <a:rPr lang="en-US" strike="sngStrike" dirty="0"/>
              <a:t>Count of UNIQUE RECORDS where ((Funding Stream) and (Date of First Basic Career Service (Self-Service) is not null and (Date of First Basic Career Service is null  and Date of First Individualized Career Service is null and Received Training = 0)} and (DATE OF EXIT =&gt; beginning of the report period or DATE OF EXIT is null))</a:t>
            </a:r>
          </a:p>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4</a:t>
            </a:fld>
            <a:endParaRPr lang="en-US" dirty="0"/>
          </a:p>
        </p:txBody>
      </p:sp>
    </p:spTree>
    <p:extLst>
      <p:ext uri="{BB962C8B-B14F-4D97-AF65-F5344CB8AC3E}">
        <p14:creationId xmlns:p14="http://schemas.microsoft.com/office/powerpoint/2010/main" val="115170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PIRL Reportable Individual data element definitions</a:t>
            </a:r>
          </a:p>
        </p:txBody>
      </p:sp>
      <p:sp>
        <p:nvSpPr>
          <p:cNvPr id="3" name="Content Placeholder 2"/>
          <p:cNvSpPr>
            <a:spLocks noGrp="1"/>
          </p:cNvSpPr>
          <p:nvPr>
            <p:ph idx="1"/>
          </p:nvPr>
        </p:nvSpPr>
        <p:spPr/>
        <p:txBody>
          <a:bodyPr>
            <a:normAutofit/>
          </a:bodyPr>
          <a:lstStyle/>
          <a:p>
            <a:r>
              <a:rPr lang="en-US" b="1" dirty="0"/>
              <a:t>1000 and 1002:  </a:t>
            </a:r>
            <a:r>
              <a:rPr lang="en-US" dirty="0"/>
              <a:t>Definitions tweaked to reflect that these elements are roll-ups of services in 1100, 1101, and 1103.</a:t>
            </a:r>
            <a:r>
              <a:rPr lang="en-US" b="1" dirty="0"/>
              <a:t> </a:t>
            </a:r>
          </a:p>
          <a:p>
            <a:r>
              <a:rPr lang="en-US" b="1" dirty="0"/>
              <a:t>1007:  </a:t>
            </a:r>
            <a:r>
              <a:rPr lang="en-US" dirty="0"/>
              <a:t>Added to account for individuals that express interest by way of providing identifying information but do not receive services (important for WIOA Youth)</a:t>
            </a:r>
          </a:p>
          <a:p>
            <a:r>
              <a:rPr lang="en-US" b="1" dirty="0"/>
              <a:t>1100, 1101, 1103: </a:t>
            </a:r>
            <a:r>
              <a:rPr lang="en-US" dirty="0"/>
              <a:t> Changed definitions from WIA legacy element definitions to align to WIOA categories of:</a:t>
            </a:r>
          </a:p>
          <a:p>
            <a:pPr lvl="1"/>
            <a:r>
              <a:rPr lang="en-US" dirty="0"/>
              <a:t>Information-only Activities (1100) </a:t>
            </a:r>
          </a:p>
          <a:p>
            <a:pPr lvl="1"/>
            <a:r>
              <a:rPr lang="en-US" dirty="0"/>
              <a:t>Self service (1101)</a:t>
            </a:r>
          </a:p>
          <a:p>
            <a:pPr lvl="1"/>
            <a:r>
              <a:rPr lang="en-US" dirty="0"/>
              <a:t>Information-only Services (1103)</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5</a:t>
            </a:fld>
            <a:endParaRPr lang="en-US" dirty="0"/>
          </a:p>
        </p:txBody>
      </p:sp>
    </p:spTree>
    <p:extLst>
      <p:ext uri="{BB962C8B-B14F-4D97-AF65-F5344CB8AC3E}">
        <p14:creationId xmlns:p14="http://schemas.microsoft.com/office/powerpoint/2010/main" val="2622271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Reportable Individual Data Shifts – National </a:t>
            </a:r>
          </a:p>
        </p:txBody>
      </p:sp>
      <p:sp>
        <p:nvSpPr>
          <p:cNvPr id="4" name="Slide Number Placeholder 3"/>
          <p:cNvSpPr>
            <a:spLocks noGrp="1"/>
          </p:cNvSpPr>
          <p:nvPr>
            <p:ph type="sldNum" sz="quarter" idx="12"/>
          </p:nvPr>
        </p:nvSpPr>
        <p:spPr/>
        <p:txBody>
          <a:bodyPr/>
          <a:lstStyle/>
          <a:p>
            <a:fld id="{AEF1280C-1E94-430E-A516-D051ECA45720}" type="slidenum">
              <a:rPr lang="en-US" smtClean="0"/>
              <a:t>6</a:t>
            </a:fld>
            <a:endParaRPr lang="en-US" dirty="0"/>
          </a:p>
        </p:txBody>
      </p:sp>
      <p:sp>
        <p:nvSpPr>
          <p:cNvPr id="7" name="Rectangle 6"/>
          <p:cNvSpPr/>
          <p:nvPr/>
        </p:nvSpPr>
        <p:spPr>
          <a:xfrm>
            <a:off x="2166455" y="6235387"/>
            <a:ext cx="6566028" cy="338554"/>
          </a:xfrm>
          <a:prstGeom prst="rect">
            <a:avLst/>
          </a:prstGeom>
        </p:spPr>
        <p:txBody>
          <a:bodyPr wrap="square">
            <a:spAutoFit/>
          </a:bodyPr>
          <a:lstStyle/>
          <a:p>
            <a:pPr algn="ctr"/>
            <a:r>
              <a:rPr lang="en-US" sz="1600" dirty="0">
                <a:solidFill>
                  <a:schemeClr val="bg1"/>
                </a:solidFill>
              </a:rPr>
              <a:t>*Source: PY16 Q4-PY18 Q2 State Quarterly Reports</a:t>
            </a:r>
          </a:p>
        </p:txBody>
      </p:sp>
      <p:graphicFrame>
        <p:nvGraphicFramePr>
          <p:cNvPr id="8" name="Chart 7" descr="Chart of Wagner-Peyser Reportable Individual Data shifts"/>
          <p:cNvGraphicFramePr>
            <a:graphicFrameLocks/>
          </p:cNvGraphicFramePr>
          <p:nvPr>
            <p:extLst>
              <p:ext uri="{D42A27DB-BD31-4B8C-83A1-F6EECF244321}">
                <p14:modId xmlns:p14="http://schemas.microsoft.com/office/powerpoint/2010/main" val="3149338707"/>
              </p:ext>
            </p:extLst>
          </p:nvPr>
        </p:nvGraphicFramePr>
        <p:xfrm>
          <a:off x="1295400" y="1175657"/>
          <a:ext cx="9601200" cy="1645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descr="Chart of WIOA Adult Reportable Individual Data shifts"/>
          <p:cNvGraphicFramePr>
            <a:graphicFrameLocks/>
          </p:cNvGraphicFramePr>
          <p:nvPr>
            <p:extLst>
              <p:ext uri="{D42A27DB-BD31-4B8C-83A1-F6EECF244321}">
                <p14:modId xmlns:p14="http://schemas.microsoft.com/office/powerpoint/2010/main" val="4051550685"/>
              </p:ext>
            </p:extLst>
          </p:nvPr>
        </p:nvGraphicFramePr>
        <p:xfrm>
          <a:off x="1295400" y="2815441"/>
          <a:ext cx="9601200" cy="1645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descr="Chart of WIOA Youth and Dislocated Worker Reportable Individual Data shifts"/>
          <p:cNvGraphicFramePr>
            <a:graphicFrameLocks/>
          </p:cNvGraphicFramePr>
          <p:nvPr>
            <p:extLst>
              <p:ext uri="{D42A27DB-BD31-4B8C-83A1-F6EECF244321}">
                <p14:modId xmlns:p14="http://schemas.microsoft.com/office/powerpoint/2010/main" val="670734631"/>
              </p:ext>
            </p:extLst>
          </p:nvPr>
        </p:nvGraphicFramePr>
        <p:xfrm>
          <a:off x="1295400" y="4406587"/>
          <a:ext cx="9601200" cy="18288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73778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Reportable Individual Data – by State (WP)</a:t>
            </a:r>
          </a:p>
        </p:txBody>
      </p:sp>
      <p:sp>
        <p:nvSpPr>
          <p:cNvPr id="3" name="TextBox 2"/>
          <p:cNvSpPr txBox="1"/>
          <p:nvPr/>
        </p:nvSpPr>
        <p:spPr>
          <a:xfrm>
            <a:off x="1706883" y="6201143"/>
            <a:ext cx="3065776" cy="338554"/>
          </a:xfrm>
          <a:prstGeom prst="rect">
            <a:avLst/>
          </a:prstGeom>
          <a:noFill/>
        </p:spPr>
        <p:txBody>
          <a:bodyPr wrap="none" rtlCol="0">
            <a:spAutoFit/>
          </a:bodyPr>
          <a:lstStyle/>
          <a:p>
            <a:r>
              <a:rPr lang="en-US" sz="1600" dirty="0">
                <a:solidFill>
                  <a:schemeClr val="bg1"/>
                </a:solidFill>
              </a:rPr>
              <a:t>*See handout for additional charts</a:t>
            </a:r>
          </a:p>
        </p:txBody>
      </p:sp>
      <p:sp>
        <p:nvSpPr>
          <p:cNvPr id="4" name="Slide Number Placeholder 3"/>
          <p:cNvSpPr>
            <a:spLocks noGrp="1"/>
          </p:cNvSpPr>
          <p:nvPr>
            <p:ph type="sldNum" sz="quarter" idx="12"/>
          </p:nvPr>
        </p:nvSpPr>
        <p:spPr/>
        <p:txBody>
          <a:bodyPr/>
          <a:lstStyle/>
          <a:p>
            <a:fld id="{AEF1280C-1E94-430E-A516-D051ECA45720}" type="slidenum">
              <a:rPr lang="en-US" smtClean="0"/>
              <a:t>7</a:t>
            </a:fld>
            <a:endParaRPr lang="en-US" dirty="0"/>
          </a:p>
        </p:txBody>
      </p:sp>
      <p:pic>
        <p:nvPicPr>
          <p:cNvPr id="5" name="Picture 4" descr="Table of Reportable Individual Data for Wagner-Peyser by State">
            <a:extLst>
              <a:ext uri="{FF2B5EF4-FFF2-40B4-BE49-F238E27FC236}">
                <a16:creationId xmlns:a16="http://schemas.microsoft.com/office/drawing/2014/main" id="{7EBE121A-6265-4540-8360-2421762B2E6F}"/>
              </a:ext>
            </a:extLst>
          </p:cNvPr>
          <p:cNvPicPr>
            <a:picLocks noChangeAspect="1"/>
          </p:cNvPicPr>
          <p:nvPr/>
        </p:nvPicPr>
        <p:blipFill>
          <a:blip r:embed="rId3"/>
          <a:stretch>
            <a:fillRect/>
          </a:stretch>
        </p:blipFill>
        <p:spPr>
          <a:xfrm>
            <a:off x="157981" y="1258933"/>
            <a:ext cx="11876037" cy="4858933"/>
          </a:xfrm>
          <a:prstGeom prst="rect">
            <a:avLst/>
          </a:prstGeom>
        </p:spPr>
      </p:pic>
    </p:spTree>
    <p:extLst>
      <p:ext uri="{BB962C8B-B14F-4D97-AF65-F5344CB8AC3E}">
        <p14:creationId xmlns:p14="http://schemas.microsoft.com/office/powerpoint/2010/main" val="73970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Reportable Individual Data Shifts - State</a:t>
            </a:r>
          </a:p>
        </p:txBody>
      </p:sp>
      <p:sp>
        <p:nvSpPr>
          <p:cNvPr id="3" name="Content Placeholder 2"/>
          <p:cNvSpPr>
            <a:spLocks noGrp="1"/>
          </p:cNvSpPr>
          <p:nvPr>
            <p:ph idx="1"/>
          </p:nvPr>
        </p:nvSpPr>
        <p:spPr/>
        <p:txBody>
          <a:bodyPr/>
          <a:lstStyle/>
          <a:p>
            <a:r>
              <a:rPr lang="en-US" dirty="0"/>
              <a:t>Review the handout for data specific to your state.</a:t>
            </a:r>
          </a:p>
          <a:p>
            <a:r>
              <a:rPr lang="en-US" dirty="0"/>
              <a:t>Discuss: What outliers stand out?</a:t>
            </a:r>
          </a:p>
          <a:p>
            <a:r>
              <a:rPr lang="en-US" dirty="0"/>
              <a:t>Discuss: Does this data reflect what you understand to be occurring in your state?</a:t>
            </a:r>
          </a:p>
          <a:p>
            <a:pPr lvl="1"/>
            <a:r>
              <a:rPr lang="en-US" dirty="0"/>
              <a:t>Number of Reportable Individuals</a:t>
            </a:r>
          </a:p>
          <a:p>
            <a:pPr lvl="1"/>
            <a:r>
              <a:rPr lang="en-US" dirty="0"/>
              <a:t>Which program is serving Reportable Individuals</a:t>
            </a:r>
          </a:p>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8</a:t>
            </a:fld>
            <a:endParaRPr lang="en-US" dirty="0"/>
          </a:p>
        </p:txBody>
      </p:sp>
    </p:spTree>
    <p:extLst>
      <p:ext uri="{BB962C8B-B14F-4D97-AF65-F5344CB8AC3E}">
        <p14:creationId xmlns:p14="http://schemas.microsoft.com/office/powerpoint/2010/main" val="2097989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Reportable Individual Activity</a:t>
            </a:r>
          </a:p>
        </p:txBody>
      </p:sp>
      <p:sp>
        <p:nvSpPr>
          <p:cNvPr id="3" name="Content Placeholder 2"/>
          <p:cNvSpPr>
            <a:spLocks noGrp="1"/>
          </p:cNvSpPr>
          <p:nvPr>
            <p:ph idx="1"/>
          </p:nvPr>
        </p:nvSpPr>
        <p:spPr>
          <a:xfrm>
            <a:off x="518160" y="1420779"/>
            <a:ext cx="11155680" cy="1299843"/>
          </a:xfrm>
        </p:spPr>
        <p:txBody>
          <a:bodyPr>
            <a:normAutofit/>
          </a:bodyPr>
          <a:lstStyle/>
          <a:p>
            <a:r>
              <a:rPr lang="en-US" dirty="0"/>
              <a:t>Work on the activity at your table (feel free to work as a team)</a:t>
            </a:r>
          </a:p>
          <a:p>
            <a:r>
              <a:rPr lang="en-US" dirty="0"/>
              <a:t>Fill in the blank cells based on the scenario described in the next slide.</a:t>
            </a:r>
          </a:p>
        </p:txBody>
      </p:sp>
      <p:pic>
        <p:nvPicPr>
          <p:cNvPr id="6" name="Picture 5" descr="Screenshot of Activity - will be on paper in the room.">
            <a:extLst>
              <a:ext uri="{FF2B5EF4-FFF2-40B4-BE49-F238E27FC236}">
                <a16:creationId xmlns:a16="http://schemas.microsoft.com/office/drawing/2014/main" id="{837EC96D-7032-4833-95A6-2AF7D9D8C014}"/>
              </a:ext>
            </a:extLst>
          </p:cNvPr>
          <p:cNvPicPr>
            <a:picLocks noChangeAspect="1"/>
          </p:cNvPicPr>
          <p:nvPr/>
        </p:nvPicPr>
        <p:blipFill>
          <a:blip r:embed="rId3"/>
          <a:stretch>
            <a:fillRect/>
          </a:stretch>
        </p:blipFill>
        <p:spPr>
          <a:xfrm>
            <a:off x="2892033" y="2638777"/>
            <a:ext cx="6407934" cy="3360960"/>
          </a:xfrm>
          <a:prstGeom prst="rect">
            <a:avLst/>
          </a:prstGeom>
          <a:effectLst>
            <a:outerShdw blurRad="63500" sx="102000" sy="102000" algn="ctr" rotWithShape="0">
              <a:prstClr val="black">
                <a:alpha val="40000"/>
              </a:prstClr>
            </a:outerShdw>
          </a:effectLst>
        </p:spPr>
      </p:pic>
      <p:sp>
        <p:nvSpPr>
          <p:cNvPr id="4" name="Slide Number Placeholder 3"/>
          <p:cNvSpPr>
            <a:spLocks noGrp="1"/>
          </p:cNvSpPr>
          <p:nvPr>
            <p:ph type="sldNum" sz="quarter" idx="12"/>
          </p:nvPr>
        </p:nvSpPr>
        <p:spPr/>
        <p:txBody>
          <a:bodyPr/>
          <a:lstStyle/>
          <a:p>
            <a:fld id="{AEF1280C-1E94-430E-A516-D051ECA45720}" type="slidenum">
              <a:rPr lang="en-US" smtClean="0"/>
              <a:t>9</a:t>
            </a:fld>
            <a:endParaRPr lang="en-US" dirty="0"/>
          </a:p>
        </p:txBody>
      </p:sp>
    </p:spTree>
    <p:extLst>
      <p:ext uri="{BB962C8B-B14F-4D97-AF65-F5344CB8AC3E}">
        <p14:creationId xmlns:p14="http://schemas.microsoft.com/office/powerpoint/2010/main" val="1739554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 WIOA Adult and WP Program</a:t>
            </a:r>
          </a:p>
        </p:txBody>
      </p:sp>
      <p:sp>
        <p:nvSpPr>
          <p:cNvPr id="3" name="Content Placeholder 2"/>
          <p:cNvSpPr>
            <a:spLocks noGrp="1"/>
          </p:cNvSpPr>
          <p:nvPr>
            <p:ph idx="1"/>
          </p:nvPr>
        </p:nvSpPr>
        <p:spPr/>
        <p:txBody>
          <a:bodyPr>
            <a:normAutofit fontScale="85000" lnSpcReduction="10000"/>
          </a:bodyPr>
          <a:lstStyle/>
          <a:p>
            <a:r>
              <a:rPr lang="en-US" sz="3000" dirty="0"/>
              <a:t>Joe makes first contact with the state workforce agency on 7/5/18.  He comes in, provides minimal identifying information and uses a computer station to run a few job searches.  While there, Joe is approached by a career counselor for further assistance.  Joe says he is interested, but must leave for work and will return some other time.  Joe accesses the state job board remotely 2 more times, on 7/15/18 and 7/28/18.  Joe returns to the agency 12/5/18 and meets with a career counselor.  He has a one-on-one counseling session, during which he works with a counselor to develop an IEP.  An IEP is established later that same day and Joe is enrolled in a training program that begins 12/15/18.  Joe completes his training 1/15/19.  On 2/12/19 Joe returns to the career center for information on job vacancies.  He later remotely accessed the state job board on 4/10/19, 5/1/19, and again on 6/2/19.</a:t>
            </a:r>
          </a:p>
          <a:p>
            <a:pPr marL="0" indent="0">
              <a:buNone/>
            </a:pPr>
            <a:r>
              <a:rPr lang="en-US" sz="3000" dirty="0"/>
              <a:t>*Assume Adult/WP common exit policy</a:t>
            </a:r>
          </a:p>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10</a:t>
            </a:fld>
            <a:endParaRPr lang="en-US" dirty="0"/>
          </a:p>
        </p:txBody>
      </p:sp>
    </p:spTree>
    <p:extLst>
      <p:ext uri="{BB962C8B-B14F-4D97-AF65-F5344CB8AC3E}">
        <p14:creationId xmlns:p14="http://schemas.microsoft.com/office/powerpoint/2010/main" val="3326125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Reportable Individual Scenario Solutions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fld id="{AEF1280C-1E94-430E-A516-D051ECA45720}" type="slidenum">
              <a:rPr lang="en-US" smtClean="0"/>
              <a:t>11</a:t>
            </a:fld>
            <a:endParaRPr lang="en-US"/>
          </a:p>
        </p:txBody>
      </p:sp>
      <p:sp>
        <p:nvSpPr>
          <p:cNvPr id="6" name="TextBox 5"/>
          <p:cNvSpPr txBox="1"/>
          <p:nvPr/>
        </p:nvSpPr>
        <p:spPr>
          <a:xfrm>
            <a:off x="1330629" y="6250775"/>
            <a:ext cx="9535880" cy="307777"/>
          </a:xfrm>
          <a:prstGeom prst="rect">
            <a:avLst/>
          </a:prstGeom>
          <a:noFill/>
        </p:spPr>
        <p:txBody>
          <a:bodyPr wrap="none" rtlCol="0">
            <a:spAutoFit/>
          </a:bodyPr>
          <a:lstStyle/>
          <a:p>
            <a:r>
              <a:rPr lang="en-US" sz="1400" dirty="0">
                <a:solidFill>
                  <a:schemeClr val="bg1"/>
                </a:solidFill>
              </a:rPr>
              <a:t>*Note that the program flags in PIRL 903 and PIRL 918 may look different depending on state co-enrollment/common exit policy.</a:t>
            </a:r>
          </a:p>
        </p:txBody>
      </p:sp>
      <p:pic>
        <p:nvPicPr>
          <p:cNvPr id="4" name="Picture 3" descr="Charts for Reportable Individual Scenario Solutions Examples">
            <a:extLst>
              <a:ext uri="{FF2B5EF4-FFF2-40B4-BE49-F238E27FC236}">
                <a16:creationId xmlns:a16="http://schemas.microsoft.com/office/drawing/2014/main" id="{14A6FA6A-6290-4F55-B273-63B8D7D00D7A}"/>
              </a:ext>
            </a:extLst>
          </p:cNvPr>
          <p:cNvPicPr>
            <a:picLocks noChangeAspect="1"/>
          </p:cNvPicPr>
          <p:nvPr/>
        </p:nvPicPr>
        <p:blipFill>
          <a:blip r:embed="rId3"/>
          <a:stretch>
            <a:fillRect/>
          </a:stretch>
        </p:blipFill>
        <p:spPr>
          <a:xfrm>
            <a:off x="179319" y="1329546"/>
            <a:ext cx="11833362" cy="4663844"/>
          </a:xfrm>
          <a:prstGeom prst="rect">
            <a:avLst/>
          </a:prstGeom>
        </p:spPr>
      </p:pic>
    </p:spTree>
    <p:custDataLst>
      <p:tags r:id="rId1"/>
    </p:custDataLst>
    <p:extLst>
      <p:ext uri="{BB962C8B-B14F-4D97-AF65-F5344CB8AC3E}">
        <p14:creationId xmlns:p14="http://schemas.microsoft.com/office/powerpoint/2010/main" val="981964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Timeline of Services and Records</a:t>
            </a:r>
          </a:p>
        </p:txBody>
      </p:sp>
      <p:sp>
        <p:nvSpPr>
          <p:cNvPr id="3" name="Slide Number Placeholder 2"/>
          <p:cNvSpPr>
            <a:spLocks noGrp="1"/>
          </p:cNvSpPr>
          <p:nvPr>
            <p:ph type="sldNum" sz="quarter" idx="12"/>
          </p:nvPr>
        </p:nvSpPr>
        <p:spPr/>
        <p:txBody>
          <a:bodyPr/>
          <a:lstStyle/>
          <a:p>
            <a:fld id="{AEF1280C-1E94-430E-A516-D051ECA45720}" type="slidenum">
              <a:rPr lang="en-US" smtClean="0"/>
              <a:t>12</a:t>
            </a:fld>
            <a:endParaRPr lang="en-US"/>
          </a:p>
        </p:txBody>
      </p:sp>
      <p:pic>
        <p:nvPicPr>
          <p:cNvPr id="4" name="Picture 3" descr="Visual Timeline of Services and Record - Sample"/>
          <p:cNvPicPr>
            <a:picLocks noChangeAspect="1"/>
          </p:cNvPicPr>
          <p:nvPr/>
        </p:nvPicPr>
        <p:blipFill>
          <a:blip r:embed="rId2"/>
          <a:stretch>
            <a:fillRect/>
          </a:stretch>
        </p:blipFill>
        <p:spPr>
          <a:xfrm>
            <a:off x="123928" y="1563330"/>
            <a:ext cx="11915149" cy="4328651"/>
          </a:xfrm>
          <a:prstGeom prst="rect">
            <a:avLst/>
          </a:prstGeom>
        </p:spPr>
      </p:pic>
    </p:spTree>
    <p:extLst>
      <p:ext uri="{BB962C8B-B14F-4D97-AF65-F5344CB8AC3E}">
        <p14:creationId xmlns:p14="http://schemas.microsoft.com/office/powerpoint/2010/main" val="3131647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CD36C-4C4A-450F-934F-31AF83984891}"/>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057A23D8-9539-41A7-9A06-C8454386A9BD}"/>
              </a:ext>
            </a:extLst>
          </p:cNvPr>
          <p:cNvSpPr>
            <a:spLocks noGrp="1"/>
          </p:cNvSpPr>
          <p:nvPr>
            <p:ph sz="half" idx="1"/>
          </p:nvPr>
        </p:nvSpPr>
        <p:spPr/>
        <p:txBody>
          <a:bodyPr/>
          <a:lstStyle/>
          <a:p>
            <a:r>
              <a:rPr lang="en-US" dirty="0"/>
              <a:t>Reportable Individuals Resource Page</a:t>
            </a:r>
          </a:p>
          <a:p>
            <a:pPr marL="630238" lvl="2"/>
            <a:r>
              <a:rPr lang="en-US" dirty="0">
                <a:hlinkClick r:id="rId4"/>
              </a:rPr>
              <a:t>https://performancereporting.workforcegps.org/resources/2018/08/27/15/30/Reportable-Individual-Resource-Page</a:t>
            </a:r>
            <a:r>
              <a:rPr lang="en-US" dirty="0"/>
              <a:t> </a:t>
            </a:r>
          </a:p>
          <a:p>
            <a:pPr marL="401638"/>
            <a:r>
              <a:rPr lang="en-US" dirty="0"/>
              <a:t>Reportable Individuals Scenario Tool</a:t>
            </a:r>
          </a:p>
          <a:p>
            <a:pPr marL="630238" lvl="2"/>
            <a:r>
              <a:rPr lang="en-US" dirty="0">
                <a:hlinkClick r:id="rId5"/>
              </a:rPr>
              <a:t>https://performancereporting.workforcegps.org/resources/2018/07/30/15/14/Reportable-Individuals-Scenario-Tool</a:t>
            </a:r>
            <a:r>
              <a:rPr lang="en-US" dirty="0"/>
              <a:t> </a:t>
            </a:r>
          </a:p>
          <a:p>
            <a:pPr marL="424498" lvl="1"/>
            <a:endParaRPr lang="en-US" dirty="0"/>
          </a:p>
        </p:txBody>
      </p:sp>
      <p:sp>
        <p:nvSpPr>
          <p:cNvPr id="4" name="Content Placeholder 3">
            <a:extLst>
              <a:ext uri="{FF2B5EF4-FFF2-40B4-BE49-F238E27FC236}">
                <a16:creationId xmlns:a16="http://schemas.microsoft.com/office/drawing/2014/main" id="{74F5FD99-A206-459A-9C33-5E22F29E8E75}"/>
              </a:ext>
            </a:extLst>
          </p:cNvPr>
          <p:cNvSpPr>
            <a:spLocks noGrp="1"/>
          </p:cNvSpPr>
          <p:nvPr>
            <p:ph sz="half" idx="2"/>
          </p:nvPr>
        </p:nvSpPr>
        <p:spPr/>
        <p:txBody>
          <a:bodyPr/>
          <a:lstStyle/>
          <a:p>
            <a:r>
              <a:rPr lang="en-US" dirty="0"/>
              <a:t>Understanding Reportable Individuals and Participants for Performance: A Guide to Reporting Services</a:t>
            </a:r>
          </a:p>
          <a:p>
            <a:pPr marL="630238" lvl="2"/>
            <a:r>
              <a:rPr lang="en-US" dirty="0">
                <a:hlinkClick r:id="rId6"/>
              </a:rPr>
              <a:t>https://performancereporting.workforcegps.org/resources/2017/08/01/09/32/Understanding-Reportable-Individuals-and-Participants-for-Performance-A-Guide-to-Reporting-Services</a:t>
            </a:r>
            <a:r>
              <a:rPr lang="en-US" dirty="0"/>
              <a:t> </a:t>
            </a:r>
          </a:p>
          <a:p>
            <a:r>
              <a:rPr lang="en-US" dirty="0"/>
              <a:t>TEGL 14-18</a:t>
            </a:r>
          </a:p>
          <a:p>
            <a:pPr marL="346075" lvl="1"/>
            <a:r>
              <a:rPr lang="en-US" dirty="0"/>
              <a:t>DOL performance accountability alignment guidance</a:t>
            </a:r>
          </a:p>
          <a:p>
            <a:pPr marL="630238" lvl="2"/>
            <a:r>
              <a:rPr lang="en-US" dirty="0">
                <a:hlinkClick r:id="rId7"/>
              </a:rPr>
              <a:t>https://wdr.doleta.gov/directives/corr_doc.cfm?docn=7611</a:t>
            </a:r>
            <a:r>
              <a:rPr lang="en-US" dirty="0"/>
              <a:t> </a:t>
            </a:r>
          </a:p>
        </p:txBody>
      </p:sp>
      <p:sp>
        <p:nvSpPr>
          <p:cNvPr id="5" name="Slide Number Placeholder 4">
            <a:extLst>
              <a:ext uri="{FF2B5EF4-FFF2-40B4-BE49-F238E27FC236}">
                <a16:creationId xmlns:a16="http://schemas.microsoft.com/office/drawing/2014/main" id="{AB09145D-4676-4548-B879-0069E273D171}"/>
              </a:ext>
            </a:extLst>
          </p:cNvPr>
          <p:cNvSpPr>
            <a:spLocks noGrp="1"/>
          </p:cNvSpPr>
          <p:nvPr>
            <p:ph type="sldNum" sz="quarter" idx="12"/>
          </p:nvPr>
        </p:nvSpPr>
        <p:spPr/>
        <p:txBody>
          <a:bodyPr/>
          <a:lstStyle/>
          <a:p>
            <a:fld id="{AEF1280C-1E94-430E-A516-D051ECA45720}" type="slidenum">
              <a:rPr lang="en-US" smtClean="0"/>
              <a:pPr/>
              <a:t>13</a:t>
            </a:fld>
            <a:endParaRPr lang="en-US" dirty="0"/>
          </a:p>
        </p:txBody>
      </p:sp>
    </p:spTree>
    <p:custDataLst>
      <p:tags r:id="rId1"/>
    </p:custDataLst>
    <p:extLst>
      <p:ext uri="{BB962C8B-B14F-4D97-AF65-F5344CB8AC3E}">
        <p14:creationId xmlns:p14="http://schemas.microsoft.com/office/powerpoint/2010/main" val="307950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5CADD2-EA81-4D79-8D67-CFF5B91AD16F}"/>
              </a:ext>
            </a:extLst>
          </p:cNvPr>
          <p:cNvSpPr>
            <a:spLocks noGrp="1"/>
          </p:cNvSpPr>
          <p:nvPr>
            <p:ph type="title"/>
          </p:nvPr>
        </p:nvSpPr>
        <p:spPr/>
        <p:txBody>
          <a:bodyPr/>
          <a:lstStyle/>
          <a:p>
            <a:r>
              <a:rPr lang="en-US" dirty="0"/>
              <a:t>Contact</a:t>
            </a:r>
          </a:p>
        </p:txBody>
      </p:sp>
      <p:sp>
        <p:nvSpPr>
          <p:cNvPr id="3" name="Content Placeholder 2">
            <a:extLst>
              <a:ext uri="{FF2B5EF4-FFF2-40B4-BE49-F238E27FC236}">
                <a16:creationId xmlns:a16="http://schemas.microsoft.com/office/drawing/2014/main" id="{AB1B681B-F3D7-492F-AA98-6F1367EB6D64}"/>
              </a:ext>
            </a:extLst>
          </p:cNvPr>
          <p:cNvSpPr>
            <a:spLocks noGrp="1"/>
          </p:cNvSpPr>
          <p:nvPr>
            <p:ph idx="1"/>
          </p:nvPr>
        </p:nvSpPr>
        <p:spPr/>
        <p:txBody>
          <a:bodyPr/>
          <a:lstStyle/>
          <a:p>
            <a:r>
              <a:rPr lang="en-US" dirty="0">
                <a:solidFill>
                  <a:schemeClr val="accent1">
                    <a:lumMod val="60000"/>
                    <a:lumOff val="40000"/>
                  </a:schemeClr>
                </a:solidFill>
                <a:sym typeface="Wingdings" panose="05000000000000000000" pitchFamily="2" charset="2"/>
              </a:rPr>
              <a:t> </a:t>
            </a:r>
            <a:r>
              <a:rPr lang="en-US" dirty="0">
                <a:sym typeface="Wingdings" panose="05000000000000000000" pitchFamily="2" charset="2"/>
              </a:rPr>
              <a:t> </a:t>
            </a:r>
            <a:r>
              <a:rPr lang="en-US" dirty="0">
                <a:hlinkClick r:id="rId4"/>
              </a:rPr>
              <a:t>ETAPerforms@dol.gov</a:t>
            </a:r>
            <a:r>
              <a:rPr lang="en-US" dirty="0"/>
              <a:t> </a:t>
            </a:r>
          </a:p>
        </p:txBody>
      </p:sp>
      <p:sp>
        <p:nvSpPr>
          <p:cNvPr id="4" name="Slide Number Placeholder 3">
            <a:extLst>
              <a:ext uri="{FF2B5EF4-FFF2-40B4-BE49-F238E27FC236}">
                <a16:creationId xmlns:a16="http://schemas.microsoft.com/office/drawing/2014/main" id="{EFF2CE3A-36C9-4D8E-A978-25C9E8F3D36A}"/>
              </a:ext>
            </a:extLst>
          </p:cNvPr>
          <p:cNvSpPr>
            <a:spLocks noGrp="1"/>
          </p:cNvSpPr>
          <p:nvPr>
            <p:ph type="sldNum" sz="quarter" idx="12"/>
          </p:nvPr>
        </p:nvSpPr>
        <p:spPr/>
        <p:txBody>
          <a:bodyPr/>
          <a:lstStyle/>
          <a:p>
            <a:fld id="{AEF1280C-1E94-430E-A516-D051ECA45720}" type="slidenum">
              <a:rPr lang="en-US" smtClean="0"/>
              <a:pPr/>
              <a:t>14</a:t>
            </a:fld>
            <a:endParaRPr lang="en-US" dirty="0"/>
          </a:p>
        </p:txBody>
      </p:sp>
    </p:spTree>
    <p:custDataLst>
      <p:tags r:id="rId1"/>
    </p:custDataLst>
    <p:extLst>
      <p:ext uri="{BB962C8B-B14F-4D97-AF65-F5344CB8AC3E}">
        <p14:creationId xmlns:p14="http://schemas.microsoft.com/office/powerpoint/2010/main" val="1562224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F2C6-B236-4100-B9C0-D34D2E922C2A}"/>
              </a:ext>
            </a:extLst>
          </p:cNvPr>
          <p:cNvSpPr>
            <a:spLocks noGrp="1"/>
          </p:cNvSpPr>
          <p:nvPr>
            <p:ph type="title"/>
          </p:nvPr>
        </p:nvSpPr>
        <p:spPr/>
        <p:txBody>
          <a:bodyPr/>
          <a:lstStyle/>
          <a:p>
            <a:r>
              <a:rPr lang="en-US" dirty="0"/>
              <a:t>Please complete your evaluations.</a:t>
            </a:r>
          </a:p>
        </p:txBody>
      </p:sp>
      <p:sp>
        <p:nvSpPr>
          <p:cNvPr id="3" name="Slide Number Placeholder 2">
            <a:extLst>
              <a:ext uri="{FF2B5EF4-FFF2-40B4-BE49-F238E27FC236}">
                <a16:creationId xmlns:a16="http://schemas.microsoft.com/office/drawing/2014/main" id="{5C82DDE5-C22E-4075-8B16-32FA63734A5A}"/>
              </a:ext>
            </a:extLst>
          </p:cNvPr>
          <p:cNvSpPr>
            <a:spLocks noGrp="1"/>
          </p:cNvSpPr>
          <p:nvPr>
            <p:ph type="sldNum" sz="quarter" idx="12"/>
          </p:nvPr>
        </p:nvSpPr>
        <p:spPr/>
        <p:txBody>
          <a:bodyPr/>
          <a:lstStyle/>
          <a:p>
            <a:fld id="{AEF1280C-1E94-430E-A516-D051ECA45720}" type="slidenum">
              <a:rPr lang="en-US" smtClean="0"/>
              <a:t>15</a:t>
            </a:fld>
            <a:endParaRPr lang="en-US" dirty="0"/>
          </a:p>
        </p:txBody>
      </p:sp>
    </p:spTree>
    <p:custDataLst>
      <p:tags r:id="rId1"/>
    </p:custDataLst>
    <p:extLst>
      <p:ext uri="{BB962C8B-B14F-4D97-AF65-F5344CB8AC3E}">
        <p14:creationId xmlns:p14="http://schemas.microsoft.com/office/powerpoint/2010/main" val="12227677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Template Instructions">
  <a:themeElements>
    <a:clrScheme name="Maher Color Scheme">
      <a:dk1>
        <a:srgbClr val="414143"/>
      </a:dk1>
      <a:lt1>
        <a:sysClr val="window" lastClr="FFFFFF"/>
      </a:lt1>
      <a:dk2>
        <a:srgbClr val="414143"/>
      </a:dk2>
      <a:lt2>
        <a:srgbClr val="E7E6E6"/>
      </a:lt2>
      <a:accent1>
        <a:srgbClr val="3687B9"/>
      </a:accent1>
      <a:accent2>
        <a:srgbClr val="F47B20"/>
      </a:accent2>
      <a:accent3>
        <a:srgbClr val="A5A5A5"/>
      </a:accent3>
      <a:accent4>
        <a:srgbClr val="CC1543"/>
      </a:accent4>
      <a:accent5>
        <a:srgbClr val="E7E6E6"/>
      </a:accent5>
      <a:accent6>
        <a:srgbClr val="67BD49"/>
      </a:accent6>
      <a:hlink>
        <a:srgbClr val="0563C1"/>
      </a:hlink>
      <a:folHlink>
        <a:srgbClr val="62274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68B30301-64D3-4BA4-8E66-E62887BA728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5500E47-AA9B-4513-9BC5-71E59A89C0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F6FB05-4FA7-4977-AC0C-B747ADD84F02}">
  <ds:schemaRefs>
    <ds:schemaRef ds:uri="http://schemas.microsoft.com/sharepoint/v3/contenttype/forms"/>
  </ds:schemaRefs>
</ds:datastoreItem>
</file>

<file path=customXml/itemProps3.xml><?xml version="1.0" encoding="utf-8"?>
<ds:datastoreItem xmlns:ds="http://schemas.openxmlformats.org/officeDocument/2006/customXml" ds:itemID="{5E72E8B3-8F60-4208-8C6F-7A3B2121D888}">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e9383cf3-6c95-48c0-84cb-ffd9d14604cc"/>
    <ds:schemaRef ds:uri="http://purl.org/dc/terms/"/>
    <ds:schemaRef ds:uri="http://schemas.openxmlformats.org/package/2006/metadata/core-properties"/>
    <ds:schemaRef ds:uri="bdfd28cc-f485-46e8-bcf6-b555ff9859c5"/>
    <ds:schemaRef ds:uri="57105560-6850-41e4-bf8f-92819038b99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190</TotalTime>
  <Words>943</Words>
  <Application>Microsoft Office PowerPoint</Application>
  <PresentationFormat>Widescreen</PresentationFormat>
  <Paragraphs>94</Paragraphs>
  <Slides>15</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Courier New</vt:lpstr>
      <vt:lpstr>Wingdings</vt:lpstr>
      <vt:lpstr>Base Layout for Compliance</vt:lpstr>
      <vt:lpstr>Template Instructions</vt:lpstr>
      <vt:lpstr>Exploring Shifts in Reportable Individual Data</vt:lpstr>
      <vt:lpstr> Module Objectives</vt:lpstr>
      <vt:lpstr>Review</vt:lpstr>
      <vt:lpstr>Changes to the specifications of Reportable Individuals</vt:lpstr>
      <vt:lpstr>Changes to PIRL Reportable Individual data element definitions</vt:lpstr>
      <vt:lpstr>Reportable Individual Data Shifts – National </vt:lpstr>
      <vt:lpstr>Reportable Individual Data – by State (WP)</vt:lpstr>
      <vt:lpstr>Reportable Individual Data Shifts - State</vt:lpstr>
      <vt:lpstr>Reportable Individual Activity</vt:lpstr>
      <vt:lpstr>Scenario – WIOA Adult and WP Program</vt:lpstr>
      <vt:lpstr>Reportable Individual Scenario Solutions</vt:lpstr>
      <vt:lpstr>Visual Timeline of Services and Records</vt:lpstr>
      <vt:lpstr>Resources</vt:lpstr>
      <vt:lpstr>Contact</vt:lpstr>
      <vt:lpstr>Please complete your evaluations.</vt:lpstr>
    </vt:vector>
  </TitlesOfParts>
  <Company>Maher &amp; Maher, an IMPAQ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Shifts in Reportable Individual Data</dc:title>
  <dc:subject>This is a 508-compliant template for the Office of Grants Management</dc:subject>
  <dc:creator>auto@mahernet.com</dc:creator>
  <cp:keywords>exploring, shifts, reportable, individual, data</cp:keywords>
  <cp:lastModifiedBy>Jen Pirtle</cp:lastModifiedBy>
  <cp:revision>18</cp:revision>
  <dcterms:created xsi:type="dcterms:W3CDTF">2018-12-05T14:10:42Z</dcterms:created>
  <dcterms:modified xsi:type="dcterms:W3CDTF">2019-10-03T19:40:32Z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36C37928-C3A9-48F9-8637-DAF550F6B505</vt:lpwstr>
  </property>
  <property fmtid="{D5CDD505-2E9C-101B-9397-08002B2CF9AE}" pid="3" name="ArticulatePath">
    <vt:lpwstr>508_OGM-Template_20181217_CR</vt:lpwstr>
  </property>
  <property fmtid="{D5CDD505-2E9C-101B-9397-08002B2CF9AE}" pid="4" name="ContentTypeId">
    <vt:lpwstr>0x010100E2655ACDA5C0A1439E34951241C24B25</vt:lpwstr>
  </property>
</Properties>
</file>