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54" r:id="rId4"/>
    <p:sldMasterId id="2147483775" r:id="rId5"/>
    <p:sldMasterId id="2147483796" r:id="rId6"/>
  </p:sldMasterIdLst>
  <p:notesMasterIdLst>
    <p:notesMasterId r:id="rId67"/>
  </p:notesMasterIdLst>
  <p:handoutMasterIdLst>
    <p:handoutMasterId r:id="rId68"/>
  </p:handoutMasterIdLst>
  <p:sldIdLst>
    <p:sldId id="2754" r:id="rId7"/>
    <p:sldId id="293" r:id="rId8"/>
    <p:sldId id="294" r:id="rId9"/>
    <p:sldId id="303" r:id="rId10"/>
    <p:sldId id="289" r:id="rId11"/>
    <p:sldId id="2978" r:id="rId12"/>
    <p:sldId id="2980" r:id="rId13"/>
    <p:sldId id="2981" r:id="rId14"/>
    <p:sldId id="271" r:id="rId15"/>
    <p:sldId id="2982" r:id="rId16"/>
    <p:sldId id="299" r:id="rId17"/>
    <p:sldId id="273" r:id="rId18"/>
    <p:sldId id="3067" r:id="rId19"/>
    <p:sldId id="301" r:id="rId20"/>
    <p:sldId id="2969" r:id="rId21"/>
    <p:sldId id="2923" r:id="rId22"/>
    <p:sldId id="3036" r:id="rId23"/>
    <p:sldId id="3037" r:id="rId24"/>
    <p:sldId id="2995" r:id="rId25"/>
    <p:sldId id="3021" r:id="rId26"/>
    <p:sldId id="3065" r:id="rId27"/>
    <p:sldId id="2949" r:id="rId28"/>
    <p:sldId id="3042" r:id="rId29"/>
    <p:sldId id="3040" r:id="rId30"/>
    <p:sldId id="3044" r:id="rId31"/>
    <p:sldId id="3038" r:id="rId32"/>
    <p:sldId id="3039" r:id="rId33"/>
    <p:sldId id="2973" r:id="rId34"/>
    <p:sldId id="2916" r:id="rId35"/>
    <p:sldId id="2917" r:id="rId36"/>
    <p:sldId id="2918" r:id="rId37"/>
    <p:sldId id="2975" r:id="rId38"/>
    <p:sldId id="2974" r:id="rId39"/>
    <p:sldId id="3063" r:id="rId40"/>
    <p:sldId id="3023" r:id="rId41"/>
    <p:sldId id="3022" r:id="rId42"/>
    <p:sldId id="3046" r:id="rId43"/>
    <p:sldId id="3047" r:id="rId44"/>
    <p:sldId id="3050" r:id="rId45"/>
    <p:sldId id="3051" r:id="rId46"/>
    <p:sldId id="3052" r:id="rId47"/>
    <p:sldId id="3053" r:id="rId48"/>
    <p:sldId id="3054" r:id="rId49"/>
    <p:sldId id="3055" r:id="rId50"/>
    <p:sldId id="3056" r:id="rId51"/>
    <p:sldId id="3030" r:id="rId52"/>
    <p:sldId id="3066" r:id="rId53"/>
    <p:sldId id="3064" r:id="rId54"/>
    <p:sldId id="2717" r:id="rId55"/>
    <p:sldId id="3057" r:id="rId56"/>
    <p:sldId id="3058" r:id="rId57"/>
    <p:sldId id="3059" r:id="rId58"/>
    <p:sldId id="3061" r:id="rId59"/>
    <p:sldId id="3060" r:id="rId60"/>
    <p:sldId id="3062" r:id="rId61"/>
    <p:sldId id="3026" r:id="rId62"/>
    <p:sldId id="2964" r:id="rId63"/>
    <p:sldId id="2965" r:id="rId64"/>
    <p:sldId id="265" r:id="rId65"/>
    <p:sldId id="263"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ear 2 Check-In" id="{67B35963-7139-449A-B370-7CA29FBCC08A}">
          <p14:sldIdLst>
            <p14:sldId id="2754"/>
            <p14:sldId id="293"/>
            <p14:sldId id="294"/>
            <p14:sldId id="303"/>
            <p14:sldId id="289"/>
            <p14:sldId id="2978"/>
            <p14:sldId id="2980"/>
            <p14:sldId id="2981"/>
            <p14:sldId id="271"/>
            <p14:sldId id="2982"/>
            <p14:sldId id="299"/>
            <p14:sldId id="273"/>
            <p14:sldId id="3067"/>
            <p14:sldId id="301"/>
            <p14:sldId id="2969"/>
            <p14:sldId id="2923"/>
            <p14:sldId id="3036"/>
            <p14:sldId id="3037"/>
            <p14:sldId id="2995"/>
            <p14:sldId id="3021"/>
            <p14:sldId id="3065"/>
            <p14:sldId id="2949"/>
            <p14:sldId id="3042"/>
            <p14:sldId id="3040"/>
            <p14:sldId id="3044"/>
            <p14:sldId id="3038"/>
            <p14:sldId id="3039"/>
            <p14:sldId id="2973"/>
            <p14:sldId id="2916"/>
            <p14:sldId id="2917"/>
            <p14:sldId id="2918"/>
            <p14:sldId id="2975"/>
            <p14:sldId id="2974"/>
            <p14:sldId id="3063"/>
            <p14:sldId id="3023"/>
            <p14:sldId id="3022"/>
            <p14:sldId id="3046"/>
            <p14:sldId id="3047"/>
            <p14:sldId id="3050"/>
            <p14:sldId id="3051"/>
            <p14:sldId id="3052"/>
            <p14:sldId id="3053"/>
            <p14:sldId id="3054"/>
            <p14:sldId id="3055"/>
            <p14:sldId id="3056"/>
            <p14:sldId id="3030"/>
            <p14:sldId id="3066"/>
            <p14:sldId id="3064"/>
            <p14:sldId id="2717"/>
            <p14:sldId id="3057"/>
            <p14:sldId id="3058"/>
            <p14:sldId id="3059"/>
            <p14:sldId id="3061"/>
            <p14:sldId id="3060"/>
            <p14:sldId id="3062"/>
            <p14:sldId id="3026"/>
            <p14:sldId id="2964"/>
            <p14:sldId id="2965"/>
            <p14:sldId id="265"/>
            <p14:sldId id="26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SjTEEC" userId="S::Stjohn.Tessa.E@dol.gov::d738c95b-375d-41a0-accc-e772d6882f7c" providerId="AD"/>
  <p188:author id="{DFDA650A-0948-508B-2331-D3471F888994}" name="Kelley, Maya - ETA" initials="KME" userId="S::Kelley.Maya@dol.gov::83ade065-5288-4493-8835-6389baaea1a6" providerId="AD"/>
  <p188:author id="{372BDA18-1438-23CC-1142-13F338A2398F}" name="Abdullah, Putri R - ETA" initials="PA" userId="S::Abdullah.Putri.R@dol.gov::35e0e26f-8c5c-4c0a-af4a-8d06c3ddfc58" providerId="AD"/>
  <p188:author id="{D40EBD48-637C-87B2-9FBF-B1591F2BC091}" name="Hefley, Kristen - ETA" initials="KH" userId="S::Hefley.Kristen@dol.gov::e18c141f-2e3e-4510-af0f-6a6ec04a9e59" providerId="AD"/>
  <p188:author id="{E0A3E459-4507-2EE6-17F4-29A9764BBB78}" name="Milstead, Kristen - ETA" initials="KM" userId="S::Milstead.Kristen@dol.gov::e18c141f-2e3e-4510-af0f-6a6ec04a9e59" providerId="AD"/>
  <p188:author id="{F0025F7C-BD9D-F1F6-D9F9-09780322C71C}" name="Kara Conroy" initials="KC" userId="S::kconroy_mathematica-mpr.com#ext#@msair.onmicrosoft.com::89d68ba0-986e-4004-a016-d1cc886ec676" providerId="AD"/>
  <p188:author id="{21A0E8AF-6549-C1CC-31FE-B549EC2CFA76}" name="Kristen Milstead" initials="KM" userId="11c34dde3da7ce67" providerId="Windows Live"/>
  <p188:author id="{3D261DB7-DF3A-6A4C-86EC-33B7BA3E0C65}" name="Hefley, Kristen - ETA" initials="HE" userId="S::hefley.kristen@dol.gov::e18c141f-2e3e-4510-af0f-6a6ec04a9e59"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9DD9"/>
    <a:srgbClr val="66FF99"/>
    <a:srgbClr val="CC00CC"/>
    <a:srgbClr val="FF6600"/>
    <a:srgbClr val="38905C"/>
    <a:srgbClr val="BF11AE"/>
    <a:srgbClr val="FF5050"/>
    <a:srgbClr val="17406D"/>
    <a:srgbClr val="F5FA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2" d="100"/>
          <a:sy n="142" d="100"/>
        </p:scale>
        <p:origin x="100" y="24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microsoft.com/office/2018/10/relationships/authors" Target="author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notesMaster" Target="notesMasters/notes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 john, Tessa E - ETA CTR" userId="d738c95b-375d-41a0-accc-e772d6882f7c" providerId="ADAL" clId="{89150D4E-69AC-4A3E-82AB-DE6D547FADF7}"/>
    <pc:docChg chg="delSld modSld modSection">
      <pc:chgData name="St. john, Tessa E - ETA CTR" userId="d738c95b-375d-41a0-accc-e772d6882f7c" providerId="ADAL" clId="{89150D4E-69AC-4A3E-82AB-DE6D547FADF7}" dt="2025-10-01T13:51:12.773" v="4" actId="13244"/>
      <pc:docMkLst>
        <pc:docMk/>
      </pc:docMkLst>
      <pc:sldChg chg="modSp mod">
        <pc:chgData name="St. john, Tessa E - ETA CTR" userId="d738c95b-375d-41a0-accc-e772d6882f7c" providerId="ADAL" clId="{89150D4E-69AC-4A3E-82AB-DE6D547FADF7}" dt="2025-10-01T13:51:12.773" v="4" actId="13244"/>
        <pc:sldMkLst>
          <pc:docMk/>
          <pc:sldMk cId="2473759956" sldId="271"/>
        </pc:sldMkLst>
        <pc:spChg chg="ord">
          <ac:chgData name="St. john, Tessa E - ETA CTR" userId="d738c95b-375d-41a0-accc-e772d6882f7c" providerId="ADAL" clId="{89150D4E-69AC-4A3E-82AB-DE6D547FADF7}" dt="2025-10-01T13:51:09.400" v="3" actId="13244"/>
          <ac:spMkLst>
            <pc:docMk/>
            <pc:sldMk cId="2473759956" sldId="271"/>
            <ac:spMk id="5" creationId="{01FCF2EE-A5CD-E701-81DC-D8651AD72703}"/>
          </ac:spMkLst>
        </pc:spChg>
        <pc:spChg chg="ord">
          <ac:chgData name="St. john, Tessa E - ETA CTR" userId="d738c95b-375d-41a0-accc-e772d6882f7c" providerId="ADAL" clId="{89150D4E-69AC-4A3E-82AB-DE6D547FADF7}" dt="2025-10-01T13:51:12.773" v="4" actId="13244"/>
          <ac:spMkLst>
            <pc:docMk/>
            <pc:sldMk cId="2473759956" sldId="271"/>
            <ac:spMk id="16" creationId="{2C67D30B-0B66-4E1B-50C9-33AF4746395F}"/>
          </ac:spMkLst>
        </pc:spChg>
      </pc:sldChg>
      <pc:sldChg chg="del">
        <pc:chgData name="St. john, Tessa E - ETA CTR" userId="d738c95b-375d-41a0-accc-e772d6882f7c" providerId="ADAL" clId="{89150D4E-69AC-4A3E-82AB-DE6D547FADF7}" dt="2025-10-01T13:49:39.293" v="0" actId="2696"/>
        <pc:sldMkLst>
          <pc:docMk/>
          <pc:sldMk cId="3834042831" sldId="3033"/>
        </pc:sldMkLst>
      </pc:sldChg>
      <pc:sldChg chg="del">
        <pc:chgData name="St. john, Tessa E - ETA CTR" userId="d738c95b-375d-41a0-accc-e772d6882f7c" providerId="ADAL" clId="{89150D4E-69AC-4A3E-82AB-DE6D547FADF7}" dt="2025-10-01T13:49:43.989" v="1" actId="2696"/>
        <pc:sldMkLst>
          <pc:docMk/>
          <pc:sldMk cId="3914450277" sldId="3034"/>
        </pc:sldMkLst>
      </pc:sldChg>
      <pc:sldChg chg="del">
        <pc:chgData name="St. john, Tessa E - ETA CTR" userId="d738c95b-375d-41a0-accc-e772d6882f7c" providerId="ADAL" clId="{89150D4E-69AC-4A3E-82AB-DE6D547FADF7}" dt="2025-10-01T13:49:46.897" v="2" actId="2696"/>
        <pc:sldMkLst>
          <pc:docMk/>
          <pc:sldMk cId="168249815" sldId="303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usdol.sharepoint.com/sites/T-ETA-OWI-DSI/Shared%20Documents/103%20H-1B%20Nursing%20Expansion/06%20-%20Training%20and%20TA/04%20-%20Virtual%20Events/09-2025%20Year%202%20Performance/Nursing%20Expansion%20Annual%20Performance%20Reviews.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spPr>
            <a:gradFill>
              <a:gsLst>
                <a:gs pos="0">
                  <a:schemeClr val="accent2"/>
                </a:gs>
                <a:gs pos="100000">
                  <a:schemeClr val="accent2">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'NE Demog'!$A$27:$A$31</c:f>
              <c:strCache>
                <c:ptCount val="5"/>
                <c:pt idx="0">
                  <c:v>Low-income</c:v>
                </c:pt>
                <c:pt idx="1">
                  <c:v>Limited English Proficiency</c:v>
                </c:pt>
                <c:pt idx="2">
                  <c:v>With A Disability</c:v>
                </c:pt>
                <c:pt idx="3">
                  <c:v>Eligible Veteran</c:v>
                </c:pt>
                <c:pt idx="4">
                  <c:v>Ex-offender</c:v>
                </c:pt>
              </c:strCache>
            </c:strRef>
          </c:cat>
          <c:val>
            <c:numRef>
              <c:f>'NE Demog'!$C$27:$C$31</c:f>
              <c:numCache>
                <c:formatCode>0.0%</c:formatCode>
                <c:ptCount val="5"/>
                <c:pt idx="0" formatCode="0%">
                  <c:v>0.28984212094131667</c:v>
                </c:pt>
                <c:pt idx="1">
                  <c:v>7.9237414358057784E-2</c:v>
                </c:pt>
                <c:pt idx="2" formatCode="0%">
                  <c:v>4.1108132260947276E-2</c:v>
                </c:pt>
                <c:pt idx="3">
                  <c:v>2.3830801310694073E-2</c:v>
                </c:pt>
                <c:pt idx="4">
                  <c:v>1.7277330950253203E-2</c:v>
                </c:pt>
              </c:numCache>
            </c:numRef>
          </c:val>
          <c:extLst>
            <c:ext xmlns:c16="http://schemas.microsoft.com/office/drawing/2014/chart" uri="{C3380CC4-5D6E-409C-BE32-E72D297353CC}">
              <c16:uniqueId val="{00000000-0FFD-4632-A026-203D288E251C}"/>
            </c:ext>
          </c:extLst>
        </c:ser>
        <c:dLbls>
          <c:dLblPos val="inEnd"/>
          <c:showLegendKey val="0"/>
          <c:showVal val="1"/>
          <c:showCatName val="0"/>
          <c:showSerName val="0"/>
          <c:showPercent val="0"/>
          <c:showBubbleSize val="0"/>
        </c:dLbls>
        <c:gapWidth val="41"/>
        <c:axId val="1922495823"/>
        <c:axId val="1922499567"/>
      </c:barChart>
      <c:catAx>
        <c:axId val="192249582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effectLst/>
                <a:latin typeface="+mn-lt"/>
                <a:ea typeface="+mn-ea"/>
                <a:cs typeface="+mn-cs"/>
              </a:defRPr>
            </a:pPr>
            <a:endParaRPr lang="en-US"/>
          </a:p>
        </c:txPr>
        <c:crossAx val="1922499567"/>
        <c:crosses val="autoZero"/>
        <c:auto val="1"/>
        <c:lblAlgn val="ctr"/>
        <c:lblOffset val="100"/>
        <c:noMultiLvlLbl val="0"/>
      </c:catAx>
      <c:valAx>
        <c:axId val="1922499567"/>
        <c:scaling>
          <c:orientation val="minMax"/>
        </c:scaling>
        <c:delete val="1"/>
        <c:axPos val="l"/>
        <c:numFmt formatCode="0%" sourceLinked="1"/>
        <c:majorTickMark val="none"/>
        <c:minorTickMark val="none"/>
        <c:tickLblPos val="nextTo"/>
        <c:crossAx val="1922495823"/>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Pt>
            <c:idx val="6"/>
            <c:invertIfNegative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3F3D-46F4-A9FF-4EE6B5375902}"/>
              </c:ext>
            </c:extLst>
          </c:dPt>
          <c:dLbls>
            <c:dLbl>
              <c:idx val="4"/>
              <c:layout>
                <c:manualLayout>
                  <c:x val="1.1111111111111009E-2"/>
                  <c:y val="5.08259212198221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3D-46F4-A9FF-4EE6B5375902}"/>
                </c:ext>
              </c:extLst>
            </c:dLbl>
            <c:dLbl>
              <c:idx val="5"/>
              <c:layout>
                <c:manualLayout>
                  <c:x val="1.388888888888888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F3D-46F4-A9FF-4EE6B5375902}"/>
                </c:ext>
              </c:extLst>
            </c:dLbl>
            <c:spPr>
              <a:noFill/>
              <a:ln>
                <a:noFill/>
              </a:ln>
              <a:effectLst/>
            </c:spPr>
            <c:txPr>
              <a:bodyPr rot="0" spcFirstLastPara="1" vertOverflow="ellipsis" vert="horz" wrap="square" anchor="ctr" anchorCtr="1"/>
              <a:lstStyle/>
              <a:p>
                <a:pPr>
                  <a:defRPr sz="900" b="0"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'NE Demog'!$A$3:$A$9</c:f>
              <c:strCache>
                <c:ptCount val="7"/>
                <c:pt idx="0">
                  <c:v>Native Hawaiian/
Other Pacific Islander</c:v>
                </c:pt>
                <c:pt idx="1">
                  <c:v>More Than One Race</c:v>
                </c:pt>
                <c:pt idx="2">
                  <c:v>American Indian 
or Alaskan Native</c:v>
                </c:pt>
                <c:pt idx="3">
                  <c:v>Asian</c:v>
                </c:pt>
                <c:pt idx="4">
                  <c:v>Black or 
African-American</c:v>
                </c:pt>
                <c:pt idx="5">
                  <c:v>Hispanic/Latino</c:v>
                </c:pt>
                <c:pt idx="6">
                  <c:v>White</c:v>
                </c:pt>
              </c:strCache>
            </c:strRef>
          </c:cat>
          <c:val>
            <c:numRef>
              <c:f>'NE Demog'!$C$3:$C$9</c:f>
              <c:numCache>
                <c:formatCode>0%</c:formatCode>
                <c:ptCount val="7"/>
                <c:pt idx="0">
                  <c:v>6.8513553768245455E-3</c:v>
                </c:pt>
                <c:pt idx="1">
                  <c:v>2.0256181114089961E-2</c:v>
                </c:pt>
                <c:pt idx="2">
                  <c:v>1.876675603217158E-2</c:v>
                </c:pt>
                <c:pt idx="3">
                  <c:v>7.268394399761692E-2</c:v>
                </c:pt>
                <c:pt idx="4">
                  <c:v>0.18528448019064642</c:v>
                </c:pt>
                <c:pt idx="5">
                  <c:v>0.28567173071194518</c:v>
                </c:pt>
                <c:pt idx="6">
                  <c:v>0.50104259755734282</c:v>
                </c:pt>
              </c:numCache>
            </c:numRef>
          </c:val>
          <c:extLst>
            <c:ext xmlns:c16="http://schemas.microsoft.com/office/drawing/2014/chart" uri="{C3380CC4-5D6E-409C-BE32-E72D297353CC}">
              <c16:uniqueId val="{00000002-3F3D-46F4-A9FF-4EE6B5375902}"/>
            </c:ext>
          </c:extLst>
        </c:ser>
        <c:dLbls>
          <c:showLegendKey val="0"/>
          <c:showVal val="0"/>
          <c:showCatName val="0"/>
          <c:showSerName val="0"/>
          <c:showPercent val="0"/>
          <c:showBubbleSize val="0"/>
        </c:dLbls>
        <c:gapWidth val="100"/>
        <c:axId val="1931724463"/>
        <c:axId val="1931722799"/>
      </c:barChart>
      <c:catAx>
        <c:axId val="19317244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95000"/>
                  </a:schemeClr>
                </a:solidFill>
                <a:latin typeface="+mn-lt"/>
                <a:ea typeface="+mn-ea"/>
                <a:cs typeface="+mn-cs"/>
              </a:defRPr>
            </a:pPr>
            <a:endParaRPr lang="en-US"/>
          </a:p>
        </c:txPr>
        <c:crossAx val="1931722799"/>
        <c:crosses val="autoZero"/>
        <c:auto val="1"/>
        <c:lblAlgn val="ctr"/>
        <c:lblOffset val="100"/>
        <c:noMultiLvlLbl val="0"/>
      </c:catAx>
      <c:valAx>
        <c:axId val="1931722799"/>
        <c:scaling>
          <c:orientation val="minMax"/>
          <c:max val="0.5"/>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lumMod val="95000"/>
                  </a:schemeClr>
                </a:solidFill>
                <a:latin typeface="+mn-lt"/>
                <a:ea typeface="+mn-ea"/>
                <a:cs typeface="+mn-cs"/>
              </a:defRPr>
            </a:pPr>
            <a:endParaRPr lang="en-US"/>
          </a:p>
        </c:txPr>
        <c:crossAx val="1931724463"/>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bg2">
                <a:lumMod val="75000"/>
              </a:schemeClr>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lumMod val="9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 Demog'!$A$44:$A$49</c:f>
              <c:strCache>
                <c:ptCount val="6"/>
                <c:pt idx="0">
                  <c:v>Beyond Bachelor's</c:v>
                </c:pt>
                <c:pt idx="1">
                  <c:v>Certificate/License</c:v>
                </c:pt>
                <c:pt idx="2">
                  <c:v>Associate's
Degree</c:v>
                </c:pt>
                <c:pt idx="3">
                  <c:v>Some
College</c:v>
                </c:pt>
                <c:pt idx="4">
                  <c:v>Bachelor's Degree</c:v>
                </c:pt>
                <c:pt idx="5">
                  <c:v>HS/GED</c:v>
                </c:pt>
              </c:strCache>
            </c:strRef>
          </c:cat>
          <c:val>
            <c:numRef>
              <c:f>'NE Demog'!$C$44:$C$49</c:f>
              <c:numCache>
                <c:formatCode>0%</c:formatCode>
                <c:ptCount val="6"/>
                <c:pt idx="0">
                  <c:v>4.4086982424784031E-2</c:v>
                </c:pt>
                <c:pt idx="1">
                  <c:v>0.10217456061960084</c:v>
                </c:pt>
                <c:pt idx="2">
                  <c:v>0.13911230265117663</c:v>
                </c:pt>
                <c:pt idx="3">
                  <c:v>0.19392314566577301</c:v>
                </c:pt>
                <c:pt idx="4">
                  <c:v>0.23324396782841822</c:v>
                </c:pt>
                <c:pt idx="5">
                  <c:v>0.2597557342865654</c:v>
                </c:pt>
              </c:numCache>
            </c:numRef>
          </c:val>
          <c:extLst>
            <c:ext xmlns:c16="http://schemas.microsoft.com/office/drawing/2014/chart" uri="{C3380CC4-5D6E-409C-BE32-E72D297353CC}">
              <c16:uniqueId val="{00000000-865E-4921-87D4-8B2C9DA43B0B}"/>
            </c:ext>
          </c:extLst>
        </c:ser>
        <c:dLbls>
          <c:dLblPos val="outEnd"/>
          <c:showLegendKey val="0"/>
          <c:showVal val="1"/>
          <c:showCatName val="0"/>
          <c:showSerName val="0"/>
          <c:showPercent val="0"/>
          <c:showBubbleSize val="0"/>
        </c:dLbls>
        <c:gapWidth val="182"/>
        <c:axId val="1233495728"/>
        <c:axId val="1233496688"/>
      </c:barChart>
      <c:catAx>
        <c:axId val="1233495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lumMod val="95000"/>
                  </a:schemeClr>
                </a:solidFill>
                <a:latin typeface="+mn-lt"/>
                <a:ea typeface="+mn-ea"/>
                <a:cs typeface="+mn-cs"/>
              </a:defRPr>
            </a:pPr>
            <a:endParaRPr lang="en-US"/>
          </a:p>
        </c:txPr>
        <c:crossAx val="1233496688"/>
        <c:crosses val="autoZero"/>
        <c:auto val="1"/>
        <c:lblAlgn val="ctr"/>
        <c:lblOffset val="100"/>
        <c:noMultiLvlLbl val="0"/>
      </c:catAx>
      <c:valAx>
        <c:axId val="12334966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lumMod val="95000"/>
                  </a:schemeClr>
                </a:solidFill>
                <a:latin typeface="+mn-lt"/>
                <a:ea typeface="+mn-ea"/>
                <a:cs typeface="+mn-cs"/>
              </a:defRPr>
            </a:pPr>
            <a:endParaRPr lang="en-US"/>
          </a:p>
        </c:txPr>
        <c:crossAx val="12334957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lumMod val="95000"/>
            </a:schemeClr>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solidFill>
                  <a:schemeClr val="accent1"/>
                </a:solidFill>
              </a:rPr>
              <a:t>Quarter Ending 6/30/2025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'Employment Status'!$A$2</c:f>
              <c:strCache>
                <c:ptCount val="1"/>
                <c:pt idx="0">
                  <c:v>Unemployed</c:v>
                </c:pt>
              </c:strCache>
            </c:strRef>
          </c:tx>
          <c:spPr>
            <a:solidFill>
              <a:schemeClr val="accent1"/>
            </a:solidFill>
            <a:ln>
              <a:noFill/>
            </a:ln>
            <a:effectLst/>
          </c:spPr>
          <c:invertIfNegative val="0"/>
          <c:dLbls>
            <c:dLbl>
              <c:idx val="0"/>
              <c:layout>
                <c:manualLayout>
                  <c:x val="-8.611111111111111E-2"/>
                  <c:y val="-4.629629629629629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CE0-46CC-9876-CC0A71F02066}"/>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val>
            <c:numRef>
              <c:f>'Employment Status'!$B$2</c:f>
              <c:numCache>
                <c:formatCode>_(* #,##0_);_(* \(#,##0\);_(* "-"??_);_(@_)</c:formatCode>
                <c:ptCount val="1"/>
                <c:pt idx="0">
                  <c:v>641</c:v>
                </c:pt>
              </c:numCache>
            </c:numRef>
          </c:val>
          <c:extLst>
            <c:ext xmlns:c16="http://schemas.microsoft.com/office/drawing/2014/chart" uri="{C3380CC4-5D6E-409C-BE32-E72D297353CC}">
              <c16:uniqueId val="{00000001-BCE0-46CC-9876-CC0A71F02066}"/>
            </c:ext>
          </c:extLst>
        </c:ser>
        <c:ser>
          <c:idx val="1"/>
          <c:order val="1"/>
          <c:tx>
            <c:strRef>
              <c:f>'Employment Status'!$A$3</c:f>
              <c:strCache>
                <c:ptCount val="1"/>
                <c:pt idx="0">
                  <c:v>Underemployed</c:v>
                </c:pt>
              </c:strCache>
            </c:strRef>
          </c:tx>
          <c:spPr>
            <a:solidFill>
              <a:schemeClr val="accent2"/>
            </a:solidFill>
            <a:ln>
              <a:noFill/>
            </a:ln>
            <a:effectLst/>
          </c:spPr>
          <c:invertIfNegative val="0"/>
          <c:dLbls>
            <c:dLbl>
              <c:idx val="0"/>
              <c:layout>
                <c:manualLayout>
                  <c:x val="-0.10277777777777788"/>
                  <c:y val="-4.6296296296296294E-3"/>
                </c:manualLayout>
              </c:layout>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8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ext>
                <c:ext xmlns:c16="http://schemas.microsoft.com/office/drawing/2014/chart" uri="{C3380CC4-5D6E-409C-BE32-E72D297353CC}">
                  <c16:uniqueId val="{00000002-BCE0-46CC-9876-CC0A71F02066}"/>
                </c:ext>
              </c:extLst>
            </c:dLbl>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val>
            <c:numRef>
              <c:f>'Employment Status'!$B$3</c:f>
              <c:numCache>
                <c:formatCode>_(* #,##0_);_(* \(#,##0\);_(* "-"??_);_(@_)</c:formatCode>
                <c:ptCount val="1"/>
                <c:pt idx="0">
                  <c:v>1118</c:v>
                </c:pt>
              </c:numCache>
            </c:numRef>
          </c:val>
          <c:extLst>
            <c:ext xmlns:c16="http://schemas.microsoft.com/office/drawing/2014/chart" uri="{C3380CC4-5D6E-409C-BE32-E72D297353CC}">
              <c16:uniqueId val="{00000003-BCE0-46CC-9876-CC0A71F02066}"/>
            </c:ext>
          </c:extLst>
        </c:ser>
        <c:ser>
          <c:idx val="2"/>
          <c:order val="2"/>
          <c:tx>
            <c:strRef>
              <c:f>'Employment Status'!$A$4</c:f>
              <c:strCache>
                <c:ptCount val="1"/>
                <c:pt idx="0">
                  <c:v>Incumbent Worker</c:v>
                </c:pt>
              </c:strCache>
            </c:strRef>
          </c:tx>
          <c:spPr>
            <a:solidFill>
              <a:schemeClr val="accent3"/>
            </a:solidFill>
            <a:ln>
              <a:noFill/>
            </a:ln>
            <a:effectLst/>
          </c:spPr>
          <c:invertIfNegative val="0"/>
          <c:dPt>
            <c:idx val="0"/>
            <c:invertIfNegative val="0"/>
            <c:bubble3D val="0"/>
            <c:spPr>
              <a:solidFill>
                <a:schemeClr val="accent5">
                  <a:lumMod val="75000"/>
                </a:schemeClr>
              </a:solidFill>
              <a:ln>
                <a:noFill/>
              </a:ln>
              <a:effectLst/>
            </c:spPr>
            <c:extLst>
              <c:ext xmlns:c16="http://schemas.microsoft.com/office/drawing/2014/chart" uri="{C3380CC4-5D6E-409C-BE32-E72D297353CC}">
                <c16:uniqueId val="{00000004-BCE0-46CC-9876-CC0A71F02066}"/>
              </c:ext>
            </c:extLst>
          </c:dPt>
          <c:dLbls>
            <c:dLbl>
              <c:idx val="0"/>
              <c:layout>
                <c:manualLayout>
                  <c:x val="-0.11944444444444445"/>
                  <c:y val="-1.3888888888888931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ext>
                <c:ext xmlns:c16="http://schemas.microsoft.com/office/drawing/2014/chart" uri="{C3380CC4-5D6E-409C-BE32-E72D297353CC}">
                  <c16:uniqueId val="{00000004-BCE0-46CC-9876-CC0A71F0206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0"/>
              </c:ext>
            </c:extLst>
          </c:dLbls>
          <c:val>
            <c:numRef>
              <c:f>'Employment Status'!$B$4</c:f>
              <c:numCache>
                <c:formatCode>_(* #,##0_);_(* \(#,##0\);_(* "-"??_);_(@_)</c:formatCode>
                <c:ptCount val="1"/>
                <c:pt idx="0">
                  <c:v>1598</c:v>
                </c:pt>
              </c:numCache>
            </c:numRef>
          </c:val>
          <c:extLst>
            <c:ext xmlns:c16="http://schemas.microsoft.com/office/drawing/2014/chart" uri="{C3380CC4-5D6E-409C-BE32-E72D297353CC}">
              <c16:uniqueId val="{00000005-BCE0-46CC-9876-CC0A71F02066}"/>
            </c:ext>
          </c:extLst>
        </c:ser>
        <c:dLbls>
          <c:dLblPos val="outEnd"/>
          <c:showLegendKey val="0"/>
          <c:showVal val="1"/>
          <c:showCatName val="0"/>
          <c:showSerName val="0"/>
          <c:showPercent val="0"/>
          <c:showBubbleSize val="0"/>
        </c:dLbls>
        <c:gapWidth val="182"/>
        <c:axId val="1687048544"/>
        <c:axId val="1687055264"/>
      </c:barChart>
      <c:catAx>
        <c:axId val="1687048544"/>
        <c:scaling>
          <c:orientation val="minMax"/>
        </c:scaling>
        <c:delete val="1"/>
        <c:axPos val="l"/>
        <c:numFmt formatCode="General" sourceLinked="1"/>
        <c:majorTickMark val="none"/>
        <c:minorTickMark val="none"/>
        <c:tickLblPos val="nextTo"/>
        <c:crossAx val="1687055264"/>
        <c:crosses val="autoZero"/>
        <c:auto val="1"/>
        <c:lblAlgn val="ctr"/>
        <c:lblOffset val="100"/>
        <c:noMultiLvlLbl val="0"/>
      </c:catAx>
      <c:valAx>
        <c:axId val="1687055264"/>
        <c:scaling>
          <c:orientation val="minMax"/>
          <c:max val="1600"/>
        </c:scaling>
        <c:delete val="0"/>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68704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899079851864943E-2"/>
          <c:y val="0.20226653031175729"/>
          <c:w val="0.92214470160683826"/>
          <c:h val="0.6282652581883692"/>
        </c:manualLayout>
      </c:layout>
      <c:barChart>
        <c:barDir val="col"/>
        <c:grouping val="clustered"/>
        <c:varyColors val="0"/>
        <c:ser>
          <c:idx val="0"/>
          <c:order val="0"/>
          <c:tx>
            <c:strRef>
              <c:f>NE!$C$6</c:f>
              <c:strCache>
                <c:ptCount val="1"/>
                <c:pt idx="0">
                  <c:v>Total Y1
(Cumulative)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NE!$B$7:$B$13</c:f>
              <c:strCache>
                <c:ptCount val="7"/>
                <c:pt idx="0">
                  <c:v>Participants
Served</c:v>
                </c:pt>
                <c:pt idx="1">
                  <c:v>Began
Training</c:v>
                </c:pt>
                <c:pt idx="2">
                  <c:v>Completed
Training</c:v>
                </c:pt>
                <c:pt idx="3">
                  <c:v>Completed and Earned a Credential</c:v>
                </c:pt>
                <c:pt idx="4">
                  <c:v>Completed and Entered or Advanced in Employment</c:v>
                </c:pt>
                <c:pt idx="5">
                  <c:v>Participants Achieving MSG (Track 1)</c:v>
                </c:pt>
                <c:pt idx="6">
                  <c:v>Preceptors Placed (Track 2)</c:v>
                </c:pt>
              </c:strCache>
            </c:strRef>
          </c:cat>
          <c:val>
            <c:numRef>
              <c:f>NE!$C$7:$C$13</c:f>
              <c:numCache>
                <c:formatCode>General</c:formatCode>
                <c:ptCount val="7"/>
                <c:pt idx="0">
                  <c:v>1089</c:v>
                </c:pt>
                <c:pt idx="1">
                  <c:v>952</c:v>
                </c:pt>
                <c:pt idx="2">
                  <c:v>223</c:v>
                </c:pt>
                <c:pt idx="3">
                  <c:v>185</c:v>
                </c:pt>
                <c:pt idx="4">
                  <c:v>78</c:v>
                </c:pt>
                <c:pt idx="5">
                  <c:v>2</c:v>
                </c:pt>
                <c:pt idx="6">
                  <c:v>150</c:v>
                </c:pt>
              </c:numCache>
            </c:numRef>
          </c:val>
          <c:extLst>
            <c:ext xmlns:c16="http://schemas.microsoft.com/office/drawing/2014/chart" uri="{C3380CC4-5D6E-409C-BE32-E72D297353CC}">
              <c16:uniqueId val="{00000000-DD3E-47E1-BBDC-CC505D1D8636}"/>
            </c:ext>
          </c:extLst>
        </c:ser>
        <c:ser>
          <c:idx val="1"/>
          <c:order val="1"/>
          <c:tx>
            <c:strRef>
              <c:f>NE!$D$6</c:f>
              <c:strCache>
                <c:ptCount val="1"/>
                <c:pt idx="0">
                  <c:v>Total Y2
(Cumulative)</c:v>
                </c:pt>
              </c:strCache>
            </c:strRef>
          </c:tx>
          <c:spPr>
            <a:solidFill>
              <a:srgbClr val="407D4C"/>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3E-47E1-BBDC-CC505D1D8636}"/>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3E-47E1-BBDC-CC505D1D8636}"/>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3E-47E1-BBDC-CC505D1D8636}"/>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D3E-47E1-BBDC-CC505D1D8636}"/>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D3E-47E1-BBDC-CC505D1D8636}"/>
                </c:ext>
              </c:extLst>
            </c:dLbl>
            <c:dLbl>
              <c:idx val="5"/>
              <c:layout>
                <c:manualLayout>
                  <c:x val="-1.6028318884287653E-3"/>
                  <c:y val="1.34446337279492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D3E-47E1-BBDC-CC505D1D8636}"/>
                </c:ext>
              </c:extLst>
            </c:dLbl>
            <c:dLbl>
              <c:idx val="6"/>
              <c:layout>
                <c:manualLayout>
                  <c:x val="-1.1753964732340685E-16"/>
                  <c:y val="1.0755706982359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D3E-47E1-BBDC-CC505D1D8636}"/>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NE!$B$7:$B$13</c:f>
              <c:strCache>
                <c:ptCount val="7"/>
                <c:pt idx="0">
                  <c:v>Participants
Served</c:v>
                </c:pt>
                <c:pt idx="1">
                  <c:v>Began
Training</c:v>
                </c:pt>
                <c:pt idx="2">
                  <c:v>Completed
Training</c:v>
                </c:pt>
                <c:pt idx="3">
                  <c:v>Completed and Earned a Credential</c:v>
                </c:pt>
                <c:pt idx="4">
                  <c:v>Completed and Entered or Advanced in Employment</c:v>
                </c:pt>
                <c:pt idx="5">
                  <c:v>Participants Achieving MSG (Track 1)</c:v>
                </c:pt>
                <c:pt idx="6">
                  <c:v>Preceptors Placed (Track 2)</c:v>
                </c:pt>
              </c:strCache>
            </c:strRef>
          </c:cat>
          <c:val>
            <c:numRef>
              <c:f>NE!$D$7:$D$13</c:f>
              <c:numCache>
                <c:formatCode>_(* #,##0_);_(* \(#,##0\);_(* "-"??_);_(@_)</c:formatCode>
                <c:ptCount val="7"/>
                <c:pt idx="0">
                  <c:v>3357</c:v>
                </c:pt>
                <c:pt idx="1">
                  <c:v>3259</c:v>
                </c:pt>
                <c:pt idx="2">
                  <c:v>1012</c:v>
                </c:pt>
                <c:pt idx="3">
                  <c:v>918</c:v>
                </c:pt>
                <c:pt idx="4">
                  <c:v>523</c:v>
                </c:pt>
                <c:pt idx="5">
                  <c:v>166</c:v>
                </c:pt>
                <c:pt idx="6">
                  <c:v>822</c:v>
                </c:pt>
              </c:numCache>
            </c:numRef>
          </c:val>
          <c:extLst>
            <c:ext xmlns:c16="http://schemas.microsoft.com/office/drawing/2014/chart" uri="{C3380CC4-5D6E-409C-BE32-E72D297353CC}">
              <c16:uniqueId val="{00000008-DD3E-47E1-BBDC-CC505D1D8636}"/>
            </c:ext>
          </c:extLst>
        </c:ser>
        <c:dLbls>
          <c:showLegendKey val="0"/>
          <c:showVal val="0"/>
          <c:showCatName val="0"/>
          <c:showSerName val="0"/>
          <c:showPercent val="0"/>
          <c:showBubbleSize val="0"/>
        </c:dLbls>
        <c:gapWidth val="219"/>
        <c:overlap val="-27"/>
        <c:axId val="1080317071"/>
        <c:axId val="1080319471"/>
      </c:barChart>
      <c:lineChart>
        <c:grouping val="standard"/>
        <c:varyColors val="0"/>
        <c:ser>
          <c:idx val="2"/>
          <c:order val="2"/>
          <c:tx>
            <c:strRef>
              <c:f>NE!$E$6</c:f>
              <c:strCache>
                <c:ptCount val="1"/>
                <c:pt idx="0">
                  <c:v>Target</c:v>
                </c:pt>
              </c:strCache>
            </c:strRef>
          </c:tx>
          <c:spPr>
            <a:ln w="28575" cap="rnd">
              <a:solidFill>
                <a:srgbClr val="ED7D31"/>
              </a:solidFill>
              <a:round/>
            </a:ln>
            <a:effectLst/>
          </c:spPr>
          <c:marker>
            <c:symbol val="none"/>
          </c:marker>
          <c:dLbls>
            <c:dLbl>
              <c:idx val="0"/>
              <c:layout>
                <c:manualLayout>
                  <c:x val="0"/>
                  <c:y val="-2.15114139647187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D3E-47E1-BBDC-CC505D1D8636}"/>
                </c:ext>
              </c:extLst>
            </c:dLbl>
            <c:dLbl>
              <c:idx val="5"/>
              <c:layout>
                <c:manualLayout>
                  <c:x val="-9.616991330572592E-3"/>
                  <c:y val="-3.49560476926680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D3E-47E1-BBDC-CC505D1D8636}"/>
                </c:ext>
              </c:extLst>
            </c:dLbl>
            <c:dLbl>
              <c:idx val="6"/>
              <c:layout>
                <c:manualLayout>
                  <c:x val="-3.3659469657004192E-2"/>
                  <c:y val="-2.95781942014883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D3E-47E1-BBDC-CC505D1D863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ln>
                      <a:solidFill>
                        <a:schemeClr val="tx1"/>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NE!$B$7:$B$13</c:f>
              <c:strCache>
                <c:ptCount val="7"/>
                <c:pt idx="0">
                  <c:v>Participants
Served</c:v>
                </c:pt>
                <c:pt idx="1">
                  <c:v>Began
Training</c:v>
                </c:pt>
                <c:pt idx="2">
                  <c:v>Completed
Training</c:v>
                </c:pt>
                <c:pt idx="3">
                  <c:v>Completed and Earned a Credential</c:v>
                </c:pt>
                <c:pt idx="4">
                  <c:v>Completed and Entered or Advanced in Employment</c:v>
                </c:pt>
                <c:pt idx="5">
                  <c:v>Participants Achieving MSG (Track 1)</c:v>
                </c:pt>
                <c:pt idx="6">
                  <c:v>Preceptors Placed (Track 2)</c:v>
                </c:pt>
              </c:strCache>
            </c:strRef>
          </c:cat>
          <c:val>
            <c:numRef>
              <c:f>NE!$E$7:$E$13</c:f>
              <c:numCache>
                <c:formatCode>_(* #,##0_);_(* \(#,##0\);_(* "-"??_);_(@_)</c:formatCode>
                <c:ptCount val="7"/>
                <c:pt idx="0">
                  <c:v>7843</c:v>
                </c:pt>
                <c:pt idx="1">
                  <c:v>7571</c:v>
                </c:pt>
                <c:pt idx="2">
                  <c:v>6585</c:v>
                </c:pt>
                <c:pt idx="3">
                  <c:v>6141</c:v>
                </c:pt>
                <c:pt idx="4">
                  <c:v>5825</c:v>
                </c:pt>
                <c:pt idx="5">
                  <c:v>483</c:v>
                </c:pt>
                <c:pt idx="6">
                  <c:v>1167</c:v>
                </c:pt>
              </c:numCache>
            </c:numRef>
          </c:val>
          <c:smooth val="0"/>
          <c:extLst>
            <c:ext xmlns:c16="http://schemas.microsoft.com/office/drawing/2014/chart" uri="{C3380CC4-5D6E-409C-BE32-E72D297353CC}">
              <c16:uniqueId val="{0000000C-DD3E-47E1-BBDC-CC505D1D8636}"/>
            </c:ext>
          </c:extLst>
        </c:ser>
        <c:dLbls>
          <c:showLegendKey val="0"/>
          <c:showVal val="0"/>
          <c:showCatName val="0"/>
          <c:showSerName val="0"/>
          <c:showPercent val="0"/>
          <c:showBubbleSize val="0"/>
        </c:dLbls>
        <c:marker val="1"/>
        <c:smooth val="0"/>
        <c:axId val="1080317071"/>
        <c:axId val="1080319471"/>
      </c:lineChart>
      <c:catAx>
        <c:axId val="10803170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080319471"/>
        <c:crosses val="autoZero"/>
        <c:auto val="1"/>
        <c:lblAlgn val="ctr"/>
        <c:lblOffset val="100"/>
        <c:noMultiLvlLbl val="0"/>
      </c:catAx>
      <c:valAx>
        <c:axId val="1080319471"/>
        <c:scaling>
          <c:orientation val="minMax"/>
          <c:max val="8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8031707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2843088087666E-2"/>
          <c:y val="3.3125681967369897E-2"/>
          <c:w val="0.9028178515695604"/>
          <c:h val="0.93926958305982189"/>
        </c:manualLayout>
      </c:layout>
      <c:barChart>
        <c:barDir val="col"/>
        <c:grouping val="clustered"/>
        <c:varyColors val="0"/>
        <c:ser>
          <c:idx val="0"/>
          <c:order val="0"/>
          <c:tx>
            <c:strRef>
              <c:f>Served!$D$1</c:f>
              <c:strCache>
                <c:ptCount val="1"/>
                <c:pt idx="0">
                  <c:v>Percent of Target Served</c:v>
                </c:pt>
              </c:strCache>
            </c:strRef>
          </c:tx>
          <c:spPr>
            <a:solidFill>
              <a:schemeClr val="accent1"/>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4D32-4711-85A7-042D0F1C5BDD}"/>
              </c:ext>
            </c:extLst>
          </c:dPt>
          <c:dPt>
            <c:idx val="7"/>
            <c:invertIfNegative val="0"/>
            <c:bubble3D val="0"/>
            <c:spPr>
              <a:solidFill>
                <a:srgbClr val="00B050"/>
              </a:solidFill>
              <a:ln>
                <a:noFill/>
              </a:ln>
              <a:effectLst/>
            </c:spPr>
            <c:extLst>
              <c:ext xmlns:c16="http://schemas.microsoft.com/office/drawing/2014/chart" uri="{C3380CC4-5D6E-409C-BE32-E72D297353CC}">
                <c16:uniqueId val="{00000003-4D32-4711-85A7-042D0F1C5BDD}"/>
              </c:ext>
            </c:extLst>
          </c:dPt>
          <c:dPt>
            <c:idx val="22"/>
            <c:invertIfNegative val="0"/>
            <c:bubble3D val="0"/>
            <c:spPr>
              <a:solidFill>
                <a:srgbClr val="00B050"/>
              </a:solidFill>
              <a:ln>
                <a:noFill/>
              </a:ln>
              <a:effectLst/>
            </c:spPr>
            <c:extLst>
              <c:ext xmlns:c16="http://schemas.microsoft.com/office/drawing/2014/chart" uri="{C3380CC4-5D6E-409C-BE32-E72D297353CC}">
                <c16:uniqueId val="{00000005-4D32-4711-85A7-042D0F1C5BDD}"/>
              </c:ext>
            </c:extLst>
          </c:dPt>
          <c:dPt>
            <c:idx val="23"/>
            <c:invertIfNegative val="0"/>
            <c:bubble3D val="0"/>
            <c:spPr>
              <a:solidFill>
                <a:srgbClr val="00B050"/>
              </a:solidFill>
              <a:ln>
                <a:noFill/>
              </a:ln>
              <a:effectLst/>
            </c:spPr>
            <c:extLst>
              <c:ext xmlns:c16="http://schemas.microsoft.com/office/drawing/2014/chart" uri="{C3380CC4-5D6E-409C-BE32-E72D297353CC}">
                <c16:uniqueId val="{00000007-4D32-4711-85A7-042D0F1C5BD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Served!$D$2:$D$25</c:f>
              <c:numCache>
                <c:formatCode>0%</c:formatCode>
                <c:ptCount val="24"/>
                <c:pt idx="0">
                  <c:v>1.2285714285714286</c:v>
                </c:pt>
                <c:pt idx="1">
                  <c:v>0.94545454545454544</c:v>
                </c:pt>
                <c:pt idx="2">
                  <c:v>0.8125</c:v>
                </c:pt>
                <c:pt idx="3">
                  <c:v>0.72272727272727277</c:v>
                </c:pt>
                <c:pt idx="4">
                  <c:v>0.68888888888888888</c:v>
                </c:pt>
                <c:pt idx="5">
                  <c:v>0.6428571428571429</c:v>
                </c:pt>
                <c:pt idx="6">
                  <c:v>0.5696969696969697</c:v>
                </c:pt>
                <c:pt idx="7">
                  <c:v>0.5133928571428571</c:v>
                </c:pt>
                <c:pt idx="8">
                  <c:v>0.49379310344827587</c:v>
                </c:pt>
                <c:pt idx="9">
                  <c:v>0.484375</c:v>
                </c:pt>
                <c:pt idx="10">
                  <c:v>0.45606694560669458</c:v>
                </c:pt>
                <c:pt idx="11">
                  <c:v>0.44500000000000001</c:v>
                </c:pt>
                <c:pt idx="12">
                  <c:v>0.44475524475524475</c:v>
                </c:pt>
                <c:pt idx="13">
                  <c:v>0.43</c:v>
                </c:pt>
                <c:pt idx="14">
                  <c:v>0.4</c:v>
                </c:pt>
                <c:pt idx="15">
                  <c:v>0.35666666666666669</c:v>
                </c:pt>
                <c:pt idx="16">
                  <c:v>0.35</c:v>
                </c:pt>
                <c:pt idx="17">
                  <c:v>0.3428991905813098</c:v>
                </c:pt>
                <c:pt idx="18">
                  <c:v>0.33666666666666667</c:v>
                </c:pt>
                <c:pt idx="19">
                  <c:v>0.28922495274102078</c:v>
                </c:pt>
                <c:pt idx="20">
                  <c:v>0.28333333333333333</c:v>
                </c:pt>
                <c:pt idx="21">
                  <c:v>0.24819277108433735</c:v>
                </c:pt>
                <c:pt idx="22">
                  <c:v>0.1875</c:v>
                </c:pt>
                <c:pt idx="23">
                  <c:v>0.10294117647058823</c:v>
                </c:pt>
              </c:numCache>
            </c:numRef>
          </c:val>
          <c:extLst>
            <c:ext xmlns:c16="http://schemas.microsoft.com/office/drawing/2014/chart" uri="{C3380CC4-5D6E-409C-BE32-E72D297353CC}">
              <c16:uniqueId val="{00000008-4D32-4711-85A7-042D0F1C5BDD}"/>
            </c:ext>
          </c:extLst>
        </c:ser>
        <c:dLbls>
          <c:showLegendKey val="0"/>
          <c:showVal val="0"/>
          <c:showCatName val="0"/>
          <c:showSerName val="0"/>
          <c:showPercent val="0"/>
          <c:showBubbleSize val="0"/>
        </c:dLbls>
        <c:gapWidth val="68"/>
        <c:overlap val="-22"/>
        <c:axId val="1463964783"/>
        <c:axId val="1463965263"/>
      </c:barChart>
      <c:catAx>
        <c:axId val="1463964783"/>
        <c:scaling>
          <c:orientation val="minMax"/>
        </c:scaling>
        <c:delete val="1"/>
        <c:axPos val="b"/>
        <c:numFmt formatCode="General" sourceLinked="1"/>
        <c:majorTickMark val="none"/>
        <c:minorTickMark val="none"/>
        <c:tickLblPos val="nextTo"/>
        <c:crossAx val="1463965263"/>
        <c:crosses val="autoZero"/>
        <c:auto val="1"/>
        <c:lblAlgn val="ctr"/>
        <c:lblOffset val="100"/>
        <c:noMultiLvlLbl val="0"/>
      </c:catAx>
      <c:valAx>
        <c:axId val="1463965263"/>
        <c:scaling>
          <c:orientation val="minMax"/>
          <c:max val="1.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3964783"/>
        <c:crosses val="autoZero"/>
        <c:crossBetween val="between"/>
      </c:valAx>
      <c:spPr>
        <a:noFill/>
        <a:ln>
          <a:noFill/>
        </a:ln>
        <a:effectLst/>
      </c:spPr>
    </c:plotArea>
    <c:plotVisOnly val="1"/>
    <c:dispBlanksAs val="gap"/>
    <c:showDLblsOverMax val="0"/>
  </c:chart>
  <c:spPr>
    <a:solidFill>
      <a:schemeClr val="bg1">
        <a:lumMod val="95000"/>
      </a:schemeClr>
    </a:solidFill>
    <a:ln>
      <a:noFill/>
    </a:ln>
    <a:effectLst>
      <a:outerShdw blurRad="50800" dist="38100" dir="5400000" algn="t" rotWithShape="0">
        <a:prstClr val="black">
          <a:alpha val="40000"/>
        </a:prstClr>
      </a:outerShdw>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Training!$C$1</c:f>
              <c:strCache>
                <c:ptCount val="1"/>
                <c:pt idx="0">
                  <c:v>Percent Started Training</c:v>
                </c:pt>
              </c:strCache>
            </c:strRef>
          </c:tx>
          <c:spPr>
            <a:solidFill>
              <a:schemeClr val="accent1"/>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47A6-49D9-A5A7-8652D92CA1EA}"/>
              </c:ext>
            </c:extLst>
          </c:dPt>
          <c:dPt>
            <c:idx val="9"/>
            <c:invertIfNegative val="0"/>
            <c:bubble3D val="0"/>
            <c:spPr>
              <a:solidFill>
                <a:srgbClr val="00B050"/>
              </a:solidFill>
              <a:ln>
                <a:noFill/>
              </a:ln>
              <a:effectLst/>
            </c:spPr>
            <c:extLst>
              <c:ext xmlns:c16="http://schemas.microsoft.com/office/drawing/2014/chart" uri="{C3380CC4-5D6E-409C-BE32-E72D297353CC}">
                <c16:uniqueId val="{00000003-47A6-49D9-A5A7-8652D92CA1EA}"/>
              </c:ext>
            </c:extLst>
          </c:dPt>
          <c:dPt>
            <c:idx val="21"/>
            <c:invertIfNegative val="0"/>
            <c:bubble3D val="0"/>
            <c:spPr>
              <a:solidFill>
                <a:srgbClr val="00B050"/>
              </a:solidFill>
              <a:ln>
                <a:noFill/>
              </a:ln>
              <a:effectLst/>
            </c:spPr>
            <c:extLst>
              <c:ext xmlns:c16="http://schemas.microsoft.com/office/drawing/2014/chart" uri="{C3380CC4-5D6E-409C-BE32-E72D297353CC}">
                <c16:uniqueId val="{00000005-47A6-49D9-A5A7-8652D92CA1EA}"/>
              </c:ext>
            </c:extLst>
          </c:dPt>
          <c:dPt>
            <c:idx val="23"/>
            <c:invertIfNegative val="0"/>
            <c:bubble3D val="0"/>
            <c:spPr>
              <a:solidFill>
                <a:srgbClr val="00B050"/>
              </a:solidFill>
              <a:ln>
                <a:noFill/>
              </a:ln>
              <a:effectLst/>
            </c:spPr>
            <c:extLst>
              <c:ext xmlns:c16="http://schemas.microsoft.com/office/drawing/2014/chart" uri="{C3380CC4-5D6E-409C-BE32-E72D297353CC}">
                <c16:uniqueId val="{00000007-47A6-49D9-A5A7-8652D92CA1E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Training!$C$2:$C$25</c:f>
              <c:numCache>
                <c:formatCode>0%</c:formatCode>
                <c:ptCount val="24"/>
                <c:pt idx="0">
                  <c:v>1.2285714285714286</c:v>
                </c:pt>
                <c:pt idx="1">
                  <c:v>0.94090909090909092</c:v>
                </c:pt>
                <c:pt idx="2">
                  <c:v>0.8125</c:v>
                </c:pt>
                <c:pt idx="3">
                  <c:v>0.71818181818181814</c:v>
                </c:pt>
                <c:pt idx="4">
                  <c:v>0.7</c:v>
                </c:pt>
                <c:pt idx="5">
                  <c:v>0.68888888888888888</c:v>
                </c:pt>
                <c:pt idx="6">
                  <c:v>0.66402116402116407</c:v>
                </c:pt>
                <c:pt idx="7">
                  <c:v>0.5636363636363636</c:v>
                </c:pt>
                <c:pt idx="8">
                  <c:v>0.53749999999999998</c:v>
                </c:pt>
                <c:pt idx="9">
                  <c:v>0.5</c:v>
                </c:pt>
                <c:pt idx="10">
                  <c:v>0.49379310344827587</c:v>
                </c:pt>
                <c:pt idx="11">
                  <c:v>0.484375</c:v>
                </c:pt>
                <c:pt idx="12">
                  <c:v>0.45606694560669458</c:v>
                </c:pt>
                <c:pt idx="13">
                  <c:v>0.44475524475524475</c:v>
                </c:pt>
                <c:pt idx="14">
                  <c:v>0.44</c:v>
                </c:pt>
                <c:pt idx="15">
                  <c:v>0.37333333333333335</c:v>
                </c:pt>
                <c:pt idx="16">
                  <c:v>0.35</c:v>
                </c:pt>
                <c:pt idx="17">
                  <c:v>0.3428991905813098</c:v>
                </c:pt>
                <c:pt idx="18">
                  <c:v>0.34</c:v>
                </c:pt>
                <c:pt idx="19">
                  <c:v>0.28922495274102078</c:v>
                </c:pt>
                <c:pt idx="20">
                  <c:v>0.28333333333333333</c:v>
                </c:pt>
                <c:pt idx="21">
                  <c:v>0.1875</c:v>
                </c:pt>
                <c:pt idx="22">
                  <c:v>0.11566265060240964</c:v>
                </c:pt>
                <c:pt idx="23">
                  <c:v>0.10294117647058823</c:v>
                </c:pt>
              </c:numCache>
            </c:numRef>
          </c:val>
          <c:extLst>
            <c:ext xmlns:c16="http://schemas.microsoft.com/office/drawing/2014/chart" uri="{C3380CC4-5D6E-409C-BE32-E72D297353CC}">
              <c16:uniqueId val="{00000008-47A6-49D9-A5A7-8652D92CA1EA}"/>
            </c:ext>
          </c:extLst>
        </c:ser>
        <c:dLbls>
          <c:showLegendKey val="0"/>
          <c:showVal val="0"/>
          <c:showCatName val="0"/>
          <c:showSerName val="0"/>
          <c:showPercent val="0"/>
          <c:showBubbleSize val="0"/>
        </c:dLbls>
        <c:gapWidth val="98"/>
        <c:overlap val="-27"/>
        <c:axId val="1467594063"/>
        <c:axId val="1467594543"/>
      </c:barChart>
      <c:catAx>
        <c:axId val="1467594063"/>
        <c:scaling>
          <c:orientation val="minMax"/>
        </c:scaling>
        <c:delete val="1"/>
        <c:axPos val="b"/>
        <c:numFmt formatCode="General" sourceLinked="1"/>
        <c:majorTickMark val="none"/>
        <c:minorTickMark val="none"/>
        <c:tickLblPos val="nextTo"/>
        <c:crossAx val="1467594543"/>
        <c:crosses val="autoZero"/>
        <c:auto val="1"/>
        <c:lblAlgn val="ctr"/>
        <c:lblOffset val="100"/>
        <c:noMultiLvlLbl val="0"/>
      </c:catAx>
      <c:valAx>
        <c:axId val="1467594543"/>
        <c:scaling>
          <c:orientation val="minMax"/>
          <c:max val="1.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594063"/>
        <c:crosses val="autoZero"/>
        <c:crossBetween val="between"/>
      </c:valAx>
      <c:spPr>
        <a:noFill/>
        <a:ln>
          <a:noFill/>
        </a:ln>
        <a:effectLst/>
      </c:spPr>
    </c:plotArea>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Completed!$C$1</c:f>
              <c:strCache>
                <c:ptCount val="1"/>
                <c:pt idx="0">
                  <c:v>Percent Completed Training</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1EC5-4BC9-A8ED-5E6D8C4E9BFF}"/>
              </c:ext>
            </c:extLst>
          </c:dPt>
          <c:dPt>
            <c:idx val="9"/>
            <c:invertIfNegative val="0"/>
            <c:bubble3D val="0"/>
            <c:spPr>
              <a:solidFill>
                <a:schemeClr val="accent1"/>
              </a:solidFill>
              <a:ln>
                <a:noFill/>
              </a:ln>
              <a:effectLst/>
            </c:spPr>
            <c:extLst>
              <c:ext xmlns:c16="http://schemas.microsoft.com/office/drawing/2014/chart" uri="{C3380CC4-5D6E-409C-BE32-E72D297353CC}">
                <c16:uniqueId val="{00000003-1EC5-4BC9-A8ED-5E6D8C4E9BFF}"/>
              </c:ext>
            </c:extLst>
          </c:dPt>
          <c:dPt>
            <c:idx val="11"/>
            <c:invertIfNegative val="0"/>
            <c:bubble3D val="0"/>
            <c:spPr>
              <a:solidFill>
                <a:srgbClr val="00B050"/>
              </a:solidFill>
              <a:ln>
                <a:noFill/>
              </a:ln>
              <a:effectLst/>
            </c:spPr>
            <c:extLst>
              <c:ext xmlns:c16="http://schemas.microsoft.com/office/drawing/2014/chart" uri="{C3380CC4-5D6E-409C-BE32-E72D297353CC}">
                <c16:uniqueId val="{00000005-1EC5-4BC9-A8ED-5E6D8C4E9BFF}"/>
              </c:ext>
            </c:extLst>
          </c:dPt>
          <c:dPt>
            <c:idx val="18"/>
            <c:invertIfNegative val="0"/>
            <c:bubble3D val="0"/>
            <c:spPr>
              <a:solidFill>
                <a:srgbClr val="00B050"/>
              </a:solidFill>
              <a:ln>
                <a:noFill/>
              </a:ln>
              <a:effectLst/>
            </c:spPr>
            <c:extLst>
              <c:ext xmlns:c16="http://schemas.microsoft.com/office/drawing/2014/chart" uri="{C3380CC4-5D6E-409C-BE32-E72D297353CC}">
                <c16:uniqueId val="{00000007-1EC5-4BC9-A8ED-5E6D8C4E9BFF}"/>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Completed!$C$2:$C$21</c:f>
              <c:numCache>
                <c:formatCode>0%</c:formatCode>
                <c:ptCount val="20"/>
                <c:pt idx="0">
                  <c:v>0.60962566844919786</c:v>
                </c:pt>
                <c:pt idx="1">
                  <c:v>0.37809187279151946</c:v>
                </c:pt>
                <c:pt idx="2">
                  <c:v>0.33777777777777779</c:v>
                </c:pt>
                <c:pt idx="3">
                  <c:v>0.29629629629629628</c:v>
                </c:pt>
                <c:pt idx="4">
                  <c:v>0.25</c:v>
                </c:pt>
                <c:pt idx="5">
                  <c:v>0.21390374331550802</c:v>
                </c:pt>
                <c:pt idx="6">
                  <c:v>0.21205821205821207</c:v>
                </c:pt>
                <c:pt idx="7">
                  <c:v>0.16190476190476191</c:v>
                </c:pt>
                <c:pt idx="8">
                  <c:v>0.12892561983471074</c:v>
                </c:pt>
                <c:pt idx="9">
                  <c:v>0.12857142857142856</c:v>
                </c:pt>
                <c:pt idx="10">
                  <c:v>0.125</c:v>
                </c:pt>
                <c:pt idx="11">
                  <c:v>0.10526315789473684</c:v>
                </c:pt>
                <c:pt idx="12">
                  <c:v>0.10294117647058823</c:v>
                </c:pt>
                <c:pt idx="13">
                  <c:v>0.1</c:v>
                </c:pt>
                <c:pt idx="14">
                  <c:v>9.372579395817196E-2</c:v>
                </c:pt>
                <c:pt idx="15">
                  <c:v>7.0588235294117646E-2</c:v>
                </c:pt>
                <c:pt idx="16">
                  <c:v>5.9171597633136092E-2</c:v>
                </c:pt>
                <c:pt idx="17">
                  <c:v>4.1322314049586778E-2</c:v>
                </c:pt>
                <c:pt idx="18">
                  <c:v>3.125E-2</c:v>
                </c:pt>
                <c:pt idx="19">
                  <c:v>3.125E-2</c:v>
                </c:pt>
              </c:numCache>
            </c:numRef>
          </c:val>
          <c:extLst>
            <c:ext xmlns:c16="http://schemas.microsoft.com/office/drawing/2014/chart" uri="{C3380CC4-5D6E-409C-BE32-E72D297353CC}">
              <c16:uniqueId val="{00000008-2065-4B50-8A8B-2E6ED470CE69}"/>
            </c:ext>
          </c:extLst>
        </c:ser>
        <c:dLbls>
          <c:showLegendKey val="0"/>
          <c:showVal val="0"/>
          <c:showCatName val="0"/>
          <c:showSerName val="0"/>
          <c:showPercent val="0"/>
          <c:showBubbleSize val="0"/>
        </c:dLbls>
        <c:gapWidth val="20"/>
        <c:overlap val="-27"/>
        <c:axId val="1467594063"/>
        <c:axId val="1467594543"/>
      </c:barChart>
      <c:catAx>
        <c:axId val="1467594063"/>
        <c:scaling>
          <c:orientation val="minMax"/>
        </c:scaling>
        <c:delete val="1"/>
        <c:axPos val="b"/>
        <c:numFmt formatCode="General" sourceLinked="1"/>
        <c:majorTickMark val="none"/>
        <c:minorTickMark val="none"/>
        <c:tickLblPos val="nextTo"/>
        <c:crossAx val="1467594543"/>
        <c:crosses val="autoZero"/>
        <c:auto val="1"/>
        <c:lblAlgn val="ctr"/>
        <c:lblOffset val="100"/>
        <c:noMultiLvlLbl val="0"/>
      </c:catAx>
      <c:valAx>
        <c:axId val="1467594543"/>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594063"/>
        <c:crosses val="autoZero"/>
        <c:crossBetween val="between"/>
      </c:valAx>
      <c:spPr>
        <a:noFill/>
        <a:ln>
          <a:noFill/>
        </a:ln>
        <a:effectLst/>
      </c:spPr>
    </c:plotArea>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Certificates!$C$1</c:f>
              <c:strCache>
                <c:ptCount val="1"/>
                <c:pt idx="0">
                  <c:v>Percent Completed Training &amp; Earned Credential</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B7A6-4907-8310-6E6F0257703A}"/>
              </c:ext>
            </c:extLst>
          </c:dPt>
          <c:dPt>
            <c:idx val="9"/>
            <c:invertIfNegative val="0"/>
            <c:bubble3D val="0"/>
            <c:spPr>
              <a:solidFill>
                <a:schemeClr val="accent1"/>
              </a:solidFill>
              <a:ln>
                <a:noFill/>
              </a:ln>
              <a:effectLst/>
            </c:spPr>
            <c:extLst>
              <c:ext xmlns:c16="http://schemas.microsoft.com/office/drawing/2014/chart" uri="{C3380CC4-5D6E-409C-BE32-E72D297353CC}">
                <c16:uniqueId val="{00000003-B7A6-4907-8310-6E6F0257703A}"/>
              </c:ext>
            </c:extLst>
          </c:dPt>
          <c:dPt>
            <c:idx val="11"/>
            <c:invertIfNegative val="0"/>
            <c:bubble3D val="0"/>
            <c:spPr>
              <a:solidFill>
                <a:schemeClr val="accent1"/>
              </a:solidFill>
              <a:ln>
                <a:noFill/>
              </a:ln>
              <a:effectLst/>
            </c:spPr>
            <c:extLst>
              <c:ext xmlns:c16="http://schemas.microsoft.com/office/drawing/2014/chart" uri="{C3380CC4-5D6E-409C-BE32-E72D297353CC}">
                <c16:uniqueId val="{00000005-B7A6-4907-8310-6E6F0257703A}"/>
              </c:ext>
            </c:extLst>
          </c:dPt>
          <c:dPt>
            <c:idx val="12"/>
            <c:invertIfNegative val="0"/>
            <c:bubble3D val="0"/>
            <c:spPr>
              <a:solidFill>
                <a:srgbClr val="00B050"/>
              </a:solidFill>
              <a:ln>
                <a:noFill/>
              </a:ln>
              <a:effectLst/>
            </c:spPr>
            <c:extLst>
              <c:ext xmlns:c16="http://schemas.microsoft.com/office/drawing/2014/chart" uri="{C3380CC4-5D6E-409C-BE32-E72D297353CC}">
                <c16:uniqueId val="{00000007-B7A6-4907-8310-6E6F0257703A}"/>
              </c:ext>
            </c:extLst>
          </c:dPt>
          <c:dPt>
            <c:idx val="18"/>
            <c:invertIfNegative val="0"/>
            <c:bubble3D val="0"/>
            <c:spPr>
              <a:solidFill>
                <a:schemeClr val="accent1"/>
              </a:solidFill>
              <a:ln>
                <a:noFill/>
              </a:ln>
              <a:effectLst/>
            </c:spPr>
            <c:extLst>
              <c:ext xmlns:c16="http://schemas.microsoft.com/office/drawing/2014/chart" uri="{C3380CC4-5D6E-409C-BE32-E72D297353CC}">
                <c16:uniqueId val="{00000009-B7A6-4907-8310-6E6F0257703A}"/>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Certificates!$C$2:$C$20</c:f>
              <c:numCache>
                <c:formatCode>0%</c:formatCode>
                <c:ptCount val="19"/>
                <c:pt idx="0">
                  <c:v>0.6785714285714286</c:v>
                </c:pt>
                <c:pt idx="1">
                  <c:v>0.43584521384928715</c:v>
                </c:pt>
                <c:pt idx="2">
                  <c:v>0.29523809523809524</c:v>
                </c:pt>
                <c:pt idx="3">
                  <c:v>0.21830985915492956</c:v>
                </c:pt>
                <c:pt idx="4">
                  <c:v>0.21390374331550802</c:v>
                </c:pt>
                <c:pt idx="5">
                  <c:v>0.21205821205821207</c:v>
                </c:pt>
                <c:pt idx="6">
                  <c:v>0.16190476190476191</c:v>
                </c:pt>
                <c:pt idx="7">
                  <c:v>0.13636363636363635</c:v>
                </c:pt>
                <c:pt idx="8">
                  <c:v>0.12977099236641221</c:v>
                </c:pt>
                <c:pt idx="9">
                  <c:v>0.12892561983471074</c:v>
                </c:pt>
                <c:pt idx="10">
                  <c:v>0.12444444444444444</c:v>
                </c:pt>
                <c:pt idx="11">
                  <c:v>0.1076923076923077</c:v>
                </c:pt>
                <c:pt idx="12">
                  <c:v>0.10526315789473684</c:v>
                </c:pt>
                <c:pt idx="13">
                  <c:v>9.461663947797716E-2</c:v>
                </c:pt>
                <c:pt idx="14">
                  <c:v>8.771929824561403E-2</c:v>
                </c:pt>
                <c:pt idx="15">
                  <c:v>8.3333333333333329E-2</c:v>
                </c:pt>
                <c:pt idx="16">
                  <c:v>5.6213017751479293E-2</c:v>
                </c:pt>
                <c:pt idx="17">
                  <c:v>3.3057851239669422E-2</c:v>
                </c:pt>
                <c:pt idx="18">
                  <c:v>3.125E-2</c:v>
                </c:pt>
              </c:numCache>
            </c:numRef>
          </c:val>
          <c:extLst>
            <c:ext xmlns:c16="http://schemas.microsoft.com/office/drawing/2014/chart" uri="{C3380CC4-5D6E-409C-BE32-E72D297353CC}">
              <c16:uniqueId val="{0000000A-B7A6-4907-8310-6E6F0257703A}"/>
            </c:ext>
          </c:extLst>
        </c:ser>
        <c:dLbls>
          <c:showLegendKey val="0"/>
          <c:showVal val="0"/>
          <c:showCatName val="0"/>
          <c:showSerName val="0"/>
          <c:showPercent val="0"/>
          <c:showBubbleSize val="0"/>
        </c:dLbls>
        <c:gapWidth val="20"/>
        <c:overlap val="-27"/>
        <c:axId val="1467594063"/>
        <c:axId val="1467594543"/>
      </c:barChart>
      <c:catAx>
        <c:axId val="1467594063"/>
        <c:scaling>
          <c:orientation val="minMax"/>
        </c:scaling>
        <c:delete val="1"/>
        <c:axPos val="b"/>
        <c:numFmt formatCode="General" sourceLinked="1"/>
        <c:majorTickMark val="none"/>
        <c:minorTickMark val="none"/>
        <c:tickLblPos val="nextTo"/>
        <c:crossAx val="1467594543"/>
        <c:crosses val="autoZero"/>
        <c:auto val="1"/>
        <c:lblAlgn val="ctr"/>
        <c:lblOffset val="100"/>
        <c:noMultiLvlLbl val="0"/>
      </c:catAx>
      <c:valAx>
        <c:axId val="1467594543"/>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594063"/>
        <c:crosses val="autoZero"/>
        <c:crossBetween val="between"/>
      </c:valAx>
      <c:spPr>
        <a:noFill/>
        <a:ln>
          <a:noFill/>
        </a:ln>
        <a:effectLst/>
      </c:spPr>
    </c:plotArea>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Employment!$C$1</c:f>
              <c:strCache>
                <c:ptCount val="1"/>
                <c:pt idx="0">
                  <c:v>Percent Entered or Advanced in Employment</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7DE9-43DC-8A36-A8BAA6FB58B4}"/>
              </c:ext>
            </c:extLst>
          </c:dPt>
          <c:dPt>
            <c:idx val="9"/>
            <c:invertIfNegative val="0"/>
            <c:bubble3D val="0"/>
            <c:spPr>
              <a:solidFill>
                <a:schemeClr val="accent1"/>
              </a:solidFill>
              <a:ln>
                <a:noFill/>
              </a:ln>
              <a:effectLst/>
            </c:spPr>
            <c:extLst>
              <c:ext xmlns:c16="http://schemas.microsoft.com/office/drawing/2014/chart" uri="{C3380CC4-5D6E-409C-BE32-E72D297353CC}">
                <c16:uniqueId val="{00000003-7DE9-43DC-8A36-A8BAA6FB58B4}"/>
              </c:ext>
            </c:extLst>
          </c:dPt>
          <c:dPt>
            <c:idx val="11"/>
            <c:invertIfNegative val="0"/>
            <c:bubble3D val="0"/>
            <c:spPr>
              <a:solidFill>
                <a:schemeClr val="accent1"/>
              </a:solidFill>
              <a:ln>
                <a:noFill/>
              </a:ln>
              <a:effectLst/>
            </c:spPr>
            <c:extLst>
              <c:ext xmlns:c16="http://schemas.microsoft.com/office/drawing/2014/chart" uri="{C3380CC4-5D6E-409C-BE32-E72D297353CC}">
                <c16:uniqueId val="{00000005-7DE9-43DC-8A36-A8BAA6FB58B4}"/>
              </c:ext>
            </c:extLst>
          </c:dPt>
          <c:dPt>
            <c:idx val="12"/>
            <c:invertIfNegative val="0"/>
            <c:bubble3D val="0"/>
            <c:spPr>
              <a:solidFill>
                <a:srgbClr val="00B050"/>
              </a:solidFill>
              <a:ln>
                <a:noFill/>
              </a:ln>
              <a:effectLst/>
            </c:spPr>
            <c:extLst>
              <c:ext xmlns:c16="http://schemas.microsoft.com/office/drawing/2014/chart" uri="{C3380CC4-5D6E-409C-BE32-E72D297353CC}">
                <c16:uniqueId val="{00000007-7DE9-43DC-8A36-A8BAA6FB58B4}"/>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Employment!$C$2:$C$19</c:f>
              <c:numCache>
                <c:formatCode>0%</c:formatCode>
                <c:ptCount val="18"/>
                <c:pt idx="0">
                  <c:v>0.52380952380952384</c:v>
                </c:pt>
                <c:pt idx="1">
                  <c:v>0.35632183908045978</c:v>
                </c:pt>
                <c:pt idx="2">
                  <c:v>0.24558303886925795</c:v>
                </c:pt>
                <c:pt idx="3">
                  <c:v>0.15508021390374332</c:v>
                </c:pt>
                <c:pt idx="4">
                  <c:v>0.14506172839506173</c:v>
                </c:pt>
                <c:pt idx="5">
                  <c:v>0.11226611226611227</c:v>
                </c:pt>
                <c:pt idx="6">
                  <c:v>0.10052910052910052</c:v>
                </c:pt>
                <c:pt idx="7">
                  <c:v>8.3333333333333329E-2</c:v>
                </c:pt>
                <c:pt idx="8">
                  <c:v>8.3333333333333329E-2</c:v>
                </c:pt>
                <c:pt idx="9">
                  <c:v>7.1999999999999995E-2</c:v>
                </c:pt>
                <c:pt idx="10">
                  <c:v>5.7189542483660129E-2</c:v>
                </c:pt>
                <c:pt idx="11">
                  <c:v>5.0847457627118647E-2</c:v>
                </c:pt>
                <c:pt idx="12">
                  <c:v>4.878048780487805E-2</c:v>
                </c:pt>
                <c:pt idx="13">
                  <c:v>4.7619047619047616E-2</c:v>
                </c:pt>
                <c:pt idx="14">
                  <c:v>4.2553191489361701E-2</c:v>
                </c:pt>
                <c:pt idx="15">
                  <c:v>3.2388663967611336E-2</c:v>
                </c:pt>
                <c:pt idx="16">
                  <c:v>2.8571428571428571E-2</c:v>
                </c:pt>
                <c:pt idx="17">
                  <c:v>2.5000000000000001E-2</c:v>
                </c:pt>
              </c:numCache>
            </c:numRef>
          </c:val>
          <c:extLst>
            <c:ext xmlns:c16="http://schemas.microsoft.com/office/drawing/2014/chart" uri="{C3380CC4-5D6E-409C-BE32-E72D297353CC}">
              <c16:uniqueId val="{00000008-7DE9-43DC-8A36-A8BAA6FB58B4}"/>
            </c:ext>
          </c:extLst>
        </c:ser>
        <c:dLbls>
          <c:showLegendKey val="0"/>
          <c:showVal val="0"/>
          <c:showCatName val="0"/>
          <c:showSerName val="0"/>
          <c:showPercent val="0"/>
          <c:showBubbleSize val="0"/>
        </c:dLbls>
        <c:gapWidth val="20"/>
        <c:overlap val="-27"/>
        <c:axId val="1467594063"/>
        <c:axId val="1467594543"/>
      </c:barChart>
      <c:catAx>
        <c:axId val="1467594063"/>
        <c:scaling>
          <c:orientation val="minMax"/>
        </c:scaling>
        <c:delete val="1"/>
        <c:axPos val="b"/>
        <c:numFmt formatCode="General" sourceLinked="1"/>
        <c:majorTickMark val="none"/>
        <c:minorTickMark val="none"/>
        <c:tickLblPos val="nextTo"/>
        <c:crossAx val="1467594543"/>
        <c:crosses val="autoZero"/>
        <c:auto val="1"/>
        <c:lblAlgn val="ctr"/>
        <c:lblOffset val="100"/>
        <c:noMultiLvlLbl val="0"/>
      </c:catAx>
      <c:valAx>
        <c:axId val="1467594543"/>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67594063"/>
        <c:crosses val="autoZero"/>
        <c:crossBetween val="between"/>
      </c:valAx>
      <c:spPr>
        <a:noFill/>
        <a:ln>
          <a:noFill/>
        </a:ln>
        <a:effectLst/>
      </c:spPr>
    </c:plotArea>
    <c:plotVisOnly val="1"/>
    <c:dispBlanksAs val="gap"/>
    <c:showDLblsOverMax val="0"/>
  </c:chart>
  <c:spPr>
    <a:solidFill>
      <a:schemeClr val="bg1">
        <a:lumMod val="95000"/>
      </a:schemeClr>
    </a:solidFill>
    <a:ln w="9525" cap="flat" cmpd="sng" algn="ctr">
      <a:solidFill>
        <a:schemeClr val="tx1">
          <a:lumMod val="15000"/>
          <a:lumOff val="85000"/>
        </a:schemeClr>
      </a:solidFill>
      <a:round/>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000" kern="1200"/>
  </cs:chartArea>
  <cs:dataLabel>
    <cs:lnRef idx="0"/>
    <cs:fillRef idx="0"/>
    <cs:effectRef idx="0"/>
    <cs:fontRef idx="minor">
      <a:schemeClr val="lt1"/>
    </cs:fontRef>
    <cs:spPr/>
    <cs:defRPr sz="10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00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NeighborX="-203" custLinFactNeighborY="-23886">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Y="-3196" custLinFactNeighborX="-302" custLinFactNeighborY="-100000">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Y="-3196" custLinFactNeighborX="-302" custLinFactNeighborY="-100000">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Y="-3196" custLinFactNeighborX="-302" custLinFactNeighborY="-100000">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Y="-3196" custLinFactNeighborX="-302" custLinFactNeighborY="-100000">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Y="-3196" custLinFactNeighborX="-302" custLinFactNeighborY="-100000">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40BBF2B-F195-4300-9B48-1E0AD53C8082}"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en-US"/>
        </a:p>
      </dgm:t>
    </dgm:pt>
    <dgm:pt modelId="{8574F8F0-B7A6-4FFE-B648-55027D511AC4}">
      <dgm:prSet phldrT="[Text]"/>
      <dgm:spPr>
        <a:solidFill>
          <a:srgbClr val="C00000"/>
        </a:solidFill>
      </dgm:spPr>
      <dgm:t>
        <a:bodyPr/>
        <a:lstStyle/>
        <a:p>
          <a:r>
            <a:rPr lang="en-US" i="1"/>
            <a:t>Data is Incorrect</a:t>
          </a:r>
        </a:p>
      </dgm:t>
    </dgm:pt>
    <dgm:pt modelId="{75D71644-4732-4ED5-8B75-359FCB303BF5}" type="parTrans" cxnId="{DCC34AB5-8B29-43D4-9FD7-AB17A9C03E4C}">
      <dgm:prSet/>
      <dgm:spPr/>
      <dgm:t>
        <a:bodyPr/>
        <a:lstStyle/>
        <a:p>
          <a:endParaRPr lang="en-US"/>
        </a:p>
      </dgm:t>
    </dgm:pt>
    <dgm:pt modelId="{29EFC9AB-768E-4E06-A9F2-24F22881A360}" type="sibTrans" cxnId="{DCC34AB5-8B29-43D4-9FD7-AB17A9C03E4C}">
      <dgm:prSet/>
      <dgm:spPr/>
      <dgm:t>
        <a:bodyPr/>
        <a:lstStyle/>
        <a:p>
          <a:endParaRPr lang="en-US"/>
        </a:p>
      </dgm:t>
    </dgm:pt>
    <dgm:pt modelId="{ADB5DC8F-8AC9-4050-BEF6-0585E993636E}">
      <dgm:prSet phldrT="[Text]"/>
      <dgm:spPr/>
      <dgm:t>
        <a:bodyPr/>
        <a:lstStyle/>
        <a:p>
          <a:r>
            <a:rPr lang="en-US"/>
            <a:t>Data File Submission</a:t>
          </a:r>
        </a:p>
      </dgm:t>
    </dgm:pt>
    <dgm:pt modelId="{446E423C-37E4-45FA-ABD9-5C86E622F5C4}" type="parTrans" cxnId="{A21C7DF3-ECA6-4591-9AD8-DCAFC972958B}">
      <dgm:prSet/>
      <dgm:spPr/>
      <dgm:t>
        <a:bodyPr/>
        <a:lstStyle/>
        <a:p>
          <a:endParaRPr lang="en-US"/>
        </a:p>
      </dgm:t>
    </dgm:pt>
    <dgm:pt modelId="{CFC7873C-2EA9-4092-AE9D-F436C076D16E}" type="sibTrans" cxnId="{A21C7DF3-ECA6-4591-9AD8-DCAFC972958B}">
      <dgm:prSet/>
      <dgm:spPr/>
      <dgm:t>
        <a:bodyPr/>
        <a:lstStyle/>
        <a:p>
          <a:endParaRPr lang="en-US"/>
        </a:p>
      </dgm:t>
    </dgm:pt>
    <dgm:pt modelId="{B1D6C33F-2393-4FBA-9C50-5CFDAA0EB0D4}">
      <dgm:prSet phldrT="[Text]"/>
      <dgm:spPr/>
      <dgm:t>
        <a:bodyPr/>
        <a:lstStyle/>
        <a:p>
          <a:r>
            <a:rPr lang="en-US"/>
            <a:t>Data Collection </a:t>
          </a:r>
        </a:p>
      </dgm:t>
    </dgm:pt>
    <dgm:pt modelId="{44D76AEB-9F5B-417F-BB3D-DDB8131BE40B}" type="parTrans" cxnId="{7A5594AB-F4AA-4FE4-AD1C-47B37762151D}">
      <dgm:prSet/>
      <dgm:spPr/>
      <dgm:t>
        <a:bodyPr/>
        <a:lstStyle/>
        <a:p>
          <a:endParaRPr lang="en-US"/>
        </a:p>
      </dgm:t>
    </dgm:pt>
    <dgm:pt modelId="{63D1DAE2-7161-4108-9CA0-0E856E6C89EA}" type="sibTrans" cxnId="{7A5594AB-F4AA-4FE4-AD1C-47B37762151D}">
      <dgm:prSet/>
      <dgm:spPr/>
      <dgm:t>
        <a:bodyPr/>
        <a:lstStyle/>
        <a:p>
          <a:endParaRPr lang="en-US"/>
        </a:p>
      </dgm:t>
    </dgm:pt>
    <dgm:pt modelId="{F9B7A4FA-1AE0-4AE9-A4C5-E7189CD62F04}">
      <dgm:prSet phldrT="[Text]"/>
      <dgm:spPr/>
      <dgm:t>
        <a:bodyPr/>
        <a:lstStyle/>
        <a:p>
          <a:r>
            <a:rPr lang="en-US"/>
            <a:t>Data Tracking</a:t>
          </a:r>
        </a:p>
      </dgm:t>
    </dgm:pt>
    <dgm:pt modelId="{A9CF0523-C24F-4379-9F52-098491408970}" type="parTrans" cxnId="{15FB60E8-E554-4526-AFC3-BE7A0B28983B}">
      <dgm:prSet/>
      <dgm:spPr/>
      <dgm:t>
        <a:bodyPr/>
        <a:lstStyle/>
        <a:p>
          <a:endParaRPr lang="en-US"/>
        </a:p>
      </dgm:t>
    </dgm:pt>
    <dgm:pt modelId="{751B7534-6096-48BD-8F88-4E7D67902181}" type="sibTrans" cxnId="{15FB60E8-E554-4526-AFC3-BE7A0B28983B}">
      <dgm:prSet/>
      <dgm:spPr/>
      <dgm:t>
        <a:bodyPr/>
        <a:lstStyle/>
        <a:p>
          <a:endParaRPr lang="en-US"/>
        </a:p>
      </dgm:t>
    </dgm:pt>
    <dgm:pt modelId="{F292084F-957E-4799-B030-7A1EA50E6AB5}">
      <dgm:prSet/>
      <dgm:spPr/>
      <dgm:t>
        <a:bodyPr/>
        <a:lstStyle/>
        <a:p>
          <a:r>
            <a:rPr lang="en-US"/>
            <a:t>Participant Follow-Up</a:t>
          </a:r>
        </a:p>
      </dgm:t>
    </dgm:pt>
    <dgm:pt modelId="{FEE9DECA-8915-4A61-9C2F-059991221815}" type="parTrans" cxnId="{9D148958-E939-4B68-B605-27F3DAF342E1}">
      <dgm:prSet/>
      <dgm:spPr/>
      <dgm:t>
        <a:bodyPr/>
        <a:lstStyle/>
        <a:p>
          <a:endParaRPr lang="en-US"/>
        </a:p>
      </dgm:t>
    </dgm:pt>
    <dgm:pt modelId="{ABAFBDBA-CBAA-41DA-AFDB-9893CE577E1C}" type="sibTrans" cxnId="{9D148958-E939-4B68-B605-27F3DAF342E1}">
      <dgm:prSet/>
      <dgm:spPr/>
      <dgm:t>
        <a:bodyPr/>
        <a:lstStyle/>
        <a:p>
          <a:endParaRPr lang="en-US"/>
        </a:p>
      </dgm:t>
    </dgm:pt>
    <dgm:pt modelId="{C41753D3-BA26-4A21-81DA-C913D4535480}">
      <dgm:prSet/>
      <dgm:spPr/>
      <dgm:t>
        <a:bodyPr/>
        <a:lstStyle/>
        <a:p>
          <a:r>
            <a:rPr lang="en-US"/>
            <a:t>Established Data Management Procedures </a:t>
          </a:r>
        </a:p>
      </dgm:t>
    </dgm:pt>
    <dgm:pt modelId="{9505B81B-9D50-48A7-88AD-25D7E3C951A0}" type="parTrans" cxnId="{5DD95B05-B78C-46BC-8907-91F625948B34}">
      <dgm:prSet/>
      <dgm:spPr/>
      <dgm:t>
        <a:bodyPr/>
        <a:lstStyle/>
        <a:p>
          <a:endParaRPr lang="en-US"/>
        </a:p>
      </dgm:t>
    </dgm:pt>
    <dgm:pt modelId="{68375B77-BBE1-4A10-B277-46EF690C75A6}" type="sibTrans" cxnId="{5DD95B05-B78C-46BC-8907-91F625948B34}">
      <dgm:prSet/>
      <dgm:spPr/>
      <dgm:t>
        <a:bodyPr/>
        <a:lstStyle/>
        <a:p>
          <a:endParaRPr lang="en-US"/>
        </a:p>
      </dgm:t>
    </dgm:pt>
    <dgm:pt modelId="{7F1CC776-408D-48AD-BB2F-78FF3A4455D4}">
      <dgm:prSet/>
      <dgm:spPr/>
      <dgm:t>
        <a:bodyPr/>
        <a:lstStyle/>
        <a:p>
          <a:r>
            <a:rPr lang="en-US"/>
            <a:t>PIRL and QPR</a:t>
          </a:r>
        </a:p>
        <a:p>
          <a:r>
            <a:rPr lang="en-US"/>
            <a:t>Knowledge</a:t>
          </a:r>
        </a:p>
      </dgm:t>
    </dgm:pt>
    <dgm:pt modelId="{B8F1B822-99E5-4BF5-90DE-43711150CCA5}" type="parTrans" cxnId="{78848388-CBF6-4F98-8048-F92921380B82}">
      <dgm:prSet/>
      <dgm:spPr/>
      <dgm:t>
        <a:bodyPr/>
        <a:lstStyle/>
        <a:p>
          <a:endParaRPr lang="en-US"/>
        </a:p>
      </dgm:t>
    </dgm:pt>
    <dgm:pt modelId="{0F57C901-F91C-444A-8835-5363B970067D}" type="sibTrans" cxnId="{78848388-CBF6-4F98-8048-F92921380B82}">
      <dgm:prSet/>
      <dgm:spPr/>
      <dgm:t>
        <a:bodyPr/>
        <a:lstStyle/>
        <a:p>
          <a:endParaRPr lang="en-US"/>
        </a:p>
      </dgm:t>
    </dgm:pt>
    <dgm:pt modelId="{1FE80766-B274-40B9-9A1D-74570BB7ED8F}" type="pres">
      <dgm:prSet presAssocID="{C40BBF2B-F195-4300-9B48-1E0AD53C8082}" presName="Name0" presStyleCnt="0">
        <dgm:presLayoutVars>
          <dgm:chPref val="1"/>
          <dgm:dir/>
          <dgm:animOne val="branch"/>
          <dgm:animLvl val="lvl"/>
          <dgm:resizeHandles/>
        </dgm:presLayoutVars>
      </dgm:prSet>
      <dgm:spPr/>
    </dgm:pt>
    <dgm:pt modelId="{FED787A4-A596-4D93-9653-5188AFDE04D9}" type="pres">
      <dgm:prSet presAssocID="{8574F8F0-B7A6-4FFE-B648-55027D511AC4}" presName="vertOne" presStyleCnt="0"/>
      <dgm:spPr/>
    </dgm:pt>
    <dgm:pt modelId="{256DF9EC-34C0-4DE9-A809-8A7323230EE9}" type="pres">
      <dgm:prSet presAssocID="{8574F8F0-B7A6-4FFE-B648-55027D511AC4}" presName="txOne" presStyleLbl="node0" presStyleIdx="0" presStyleCnt="1" custLinFactY="-3196" custLinFactNeighborX="-302" custLinFactNeighborY="-100000">
        <dgm:presLayoutVars>
          <dgm:chPref val="3"/>
        </dgm:presLayoutVars>
      </dgm:prSet>
      <dgm:spPr/>
    </dgm:pt>
    <dgm:pt modelId="{8B4A801B-FE27-41FE-86B8-249000D5099B}" type="pres">
      <dgm:prSet presAssocID="{8574F8F0-B7A6-4FFE-B648-55027D511AC4}" presName="parTransOne" presStyleCnt="0"/>
      <dgm:spPr/>
    </dgm:pt>
    <dgm:pt modelId="{9E85FA8B-4D3E-4CCC-9E90-D1D3F8A7419C}" type="pres">
      <dgm:prSet presAssocID="{8574F8F0-B7A6-4FFE-B648-55027D511AC4}" presName="horzOne" presStyleCnt="0"/>
      <dgm:spPr/>
    </dgm:pt>
    <dgm:pt modelId="{2700753D-DE6A-4F5E-9010-1A1AB41BF561}" type="pres">
      <dgm:prSet presAssocID="{ADB5DC8F-8AC9-4050-BEF6-0585E993636E}" presName="vertTwo" presStyleCnt="0"/>
      <dgm:spPr/>
    </dgm:pt>
    <dgm:pt modelId="{1B70CB18-C97F-46A6-B147-2E975CA3A8CB}" type="pres">
      <dgm:prSet presAssocID="{ADB5DC8F-8AC9-4050-BEF6-0585E993636E}" presName="txTwo" presStyleLbl="node2" presStyleIdx="0" presStyleCnt="1" custScaleY="91075">
        <dgm:presLayoutVars>
          <dgm:chPref val="3"/>
        </dgm:presLayoutVars>
      </dgm:prSet>
      <dgm:spPr/>
    </dgm:pt>
    <dgm:pt modelId="{0B6ABDF5-0259-4B35-8C10-D3F27736140B}" type="pres">
      <dgm:prSet presAssocID="{ADB5DC8F-8AC9-4050-BEF6-0585E993636E}" presName="parTransTwo" presStyleCnt="0"/>
      <dgm:spPr/>
    </dgm:pt>
    <dgm:pt modelId="{A5466F7F-9697-4D94-BE24-31C22DBC31DA}" type="pres">
      <dgm:prSet presAssocID="{ADB5DC8F-8AC9-4050-BEF6-0585E993636E}" presName="horzTwo" presStyleCnt="0"/>
      <dgm:spPr/>
    </dgm:pt>
    <dgm:pt modelId="{36ABCE09-234B-4B5D-BA59-E91CC3C4A0BA}" type="pres">
      <dgm:prSet presAssocID="{B1D6C33F-2393-4FBA-9C50-5CFDAA0EB0D4}" presName="vertThree" presStyleCnt="0"/>
      <dgm:spPr/>
    </dgm:pt>
    <dgm:pt modelId="{217C1C74-A048-4329-ABF5-D420B60D3691}" type="pres">
      <dgm:prSet presAssocID="{B1D6C33F-2393-4FBA-9C50-5CFDAA0EB0D4}" presName="txThree" presStyleLbl="node3" presStyleIdx="0" presStyleCnt="3">
        <dgm:presLayoutVars>
          <dgm:chPref val="3"/>
        </dgm:presLayoutVars>
      </dgm:prSet>
      <dgm:spPr/>
    </dgm:pt>
    <dgm:pt modelId="{B07ED9F6-D8F5-459C-9D37-FEBA289CB53D}" type="pres">
      <dgm:prSet presAssocID="{B1D6C33F-2393-4FBA-9C50-5CFDAA0EB0D4}" presName="horzThree" presStyleCnt="0"/>
      <dgm:spPr/>
    </dgm:pt>
    <dgm:pt modelId="{166C5851-57C8-4775-A6E0-288993F5DB4B}" type="pres">
      <dgm:prSet presAssocID="{63D1DAE2-7161-4108-9CA0-0E856E6C89EA}" presName="sibSpaceThree" presStyleCnt="0"/>
      <dgm:spPr/>
    </dgm:pt>
    <dgm:pt modelId="{88BE7CBA-7DD4-4075-9E85-FBA2953F990C}" type="pres">
      <dgm:prSet presAssocID="{F9B7A4FA-1AE0-4AE9-A4C5-E7189CD62F04}" presName="vertThree" presStyleCnt="0"/>
      <dgm:spPr/>
    </dgm:pt>
    <dgm:pt modelId="{4A5BBB27-1BBF-487E-A85E-45B4F309B415}" type="pres">
      <dgm:prSet presAssocID="{F9B7A4FA-1AE0-4AE9-A4C5-E7189CD62F04}" presName="txThree" presStyleLbl="node3" presStyleIdx="1" presStyleCnt="3">
        <dgm:presLayoutVars>
          <dgm:chPref val="3"/>
        </dgm:presLayoutVars>
      </dgm:prSet>
      <dgm:spPr/>
    </dgm:pt>
    <dgm:pt modelId="{FB1CFFB8-D106-49FF-BA28-5EE2BB48B078}" type="pres">
      <dgm:prSet presAssocID="{F9B7A4FA-1AE0-4AE9-A4C5-E7189CD62F04}" presName="horzThree" presStyleCnt="0"/>
      <dgm:spPr/>
    </dgm:pt>
    <dgm:pt modelId="{CFB1B0CF-9EC4-41AC-8DC1-032630872D1B}" type="pres">
      <dgm:prSet presAssocID="{751B7534-6096-48BD-8F88-4E7D67902181}" presName="sibSpaceThree" presStyleCnt="0"/>
      <dgm:spPr/>
    </dgm:pt>
    <dgm:pt modelId="{90FE2A25-8C4F-45D0-A2CE-E22FF9E92814}" type="pres">
      <dgm:prSet presAssocID="{F292084F-957E-4799-B030-7A1EA50E6AB5}" presName="vertThree" presStyleCnt="0"/>
      <dgm:spPr/>
    </dgm:pt>
    <dgm:pt modelId="{2F175EEA-136D-402B-A60E-BAEB5250C665}" type="pres">
      <dgm:prSet presAssocID="{F292084F-957E-4799-B030-7A1EA50E6AB5}" presName="txThree" presStyleLbl="node3" presStyleIdx="2" presStyleCnt="3">
        <dgm:presLayoutVars>
          <dgm:chPref val="3"/>
        </dgm:presLayoutVars>
      </dgm:prSet>
      <dgm:spPr/>
    </dgm:pt>
    <dgm:pt modelId="{4A8D6EBE-CC71-482F-87E2-67A2FB7A3D27}" type="pres">
      <dgm:prSet presAssocID="{F292084F-957E-4799-B030-7A1EA50E6AB5}" presName="parTransThree" presStyleCnt="0"/>
      <dgm:spPr/>
    </dgm:pt>
    <dgm:pt modelId="{233F4F0E-11CA-4ED1-8678-D7C8B5516025}" type="pres">
      <dgm:prSet presAssocID="{F292084F-957E-4799-B030-7A1EA50E6AB5}" presName="horzThree" presStyleCnt="0"/>
      <dgm:spPr/>
    </dgm:pt>
    <dgm:pt modelId="{721829B8-DCF1-403D-9B5C-6FB76B720E60}" type="pres">
      <dgm:prSet presAssocID="{C41753D3-BA26-4A21-81DA-C913D4535480}" presName="vertFour" presStyleCnt="0">
        <dgm:presLayoutVars>
          <dgm:chPref val="3"/>
        </dgm:presLayoutVars>
      </dgm:prSet>
      <dgm:spPr/>
    </dgm:pt>
    <dgm:pt modelId="{881EDEE9-491B-48FC-AA44-3B6E7453F1A9}" type="pres">
      <dgm:prSet presAssocID="{C41753D3-BA26-4A21-81DA-C913D4535480}" presName="txFour" presStyleLbl="node4" presStyleIdx="0" presStyleCnt="2" custLinFactX="-3241" custLinFactNeighborX="-100000" custLinFactNeighborY="-10588">
        <dgm:presLayoutVars>
          <dgm:chPref val="3"/>
        </dgm:presLayoutVars>
      </dgm:prSet>
      <dgm:spPr/>
    </dgm:pt>
    <dgm:pt modelId="{87D3FE23-B69A-49FC-87F0-F97A3C1831D7}" type="pres">
      <dgm:prSet presAssocID="{C41753D3-BA26-4A21-81DA-C913D4535480}" presName="parTransFour" presStyleCnt="0"/>
      <dgm:spPr/>
    </dgm:pt>
    <dgm:pt modelId="{2E7C892C-65C9-4575-9135-84903548459A}" type="pres">
      <dgm:prSet presAssocID="{C41753D3-BA26-4A21-81DA-C913D4535480}" presName="horzFour" presStyleCnt="0"/>
      <dgm:spPr/>
    </dgm:pt>
    <dgm:pt modelId="{60B5E153-F6D0-41F9-B405-B4B2B029A0DC}" type="pres">
      <dgm:prSet presAssocID="{7F1CC776-408D-48AD-BB2F-78FF3A4455D4}" presName="vertFour" presStyleCnt="0">
        <dgm:presLayoutVars>
          <dgm:chPref val="3"/>
        </dgm:presLayoutVars>
      </dgm:prSet>
      <dgm:spPr/>
    </dgm:pt>
    <dgm:pt modelId="{3BF5B32F-95F8-46BB-BBA2-75B4ACC57654}" type="pres">
      <dgm:prSet presAssocID="{7F1CC776-408D-48AD-BB2F-78FF3A4455D4}" presName="txFour" presStyleLbl="node4" presStyleIdx="1" presStyleCnt="2" custLinFactX="-3241" custLinFactNeighborX="-100000" custLinFactNeighborY="18045">
        <dgm:presLayoutVars>
          <dgm:chPref val="3"/>
        </dgm:presLayoutVars>
      </dgm:prSet>
      <dgm:spPr/>
    </dgm:pt>
    <dgm:pt modelId="{09DFBA08-90D6-4867-82B0-D9F945890AD1}" type="pres">
      <dgm:prSet presAssocID="{7F1CC776-408D-48AD-BB2F-78FF3A4455D4}" presName="horzFour" presStyleCnt="0"/>
      <dgm:spPr/>
    </dgm:pt>
  </dgm:ptLst>
  <dgm:cxnLst>
    <dgm:cxn modelId="{6C098001-B345-42BE-A741-A86E400B14CB}" type="presOf" srcId="{8574F8F0-B7A6-4FFE-B648-55027D511AC4}" destId="{256DF9EC-34C0-4DE9-A809-8A7323230EE9}" srcOrd="0" destOrd="0" presId="urn:microsoft.com/office/officeart/2005/8/layout/hierarchy4"/>
    <dgm:cxn modelId="{5DD95B05-B78C-46BC-8907-91F625948B34}" srcId="{F292084F-957E-4799-B030-7A1EA50E6AB5}" destId="{C41753D3-BA26-4A21-81DA-C913D4535480}" srcOrd="0" destOrd="0" parTransId="{9505B81B-9D50-48A7-88AD-25D7E3C951A0}" sibTransId="{68375B77-BBE1-4A10-B277-46EF690C75A6}"/>
    <dgm:cxn modelId="{154C8831-1BCC-4638-8062-12769D1F3A8B}" type="presOf" srcId="{F9B7A4FA-1AE0-4AE9-A4C5-E7189CD62F04}" destId="{4A5BBB27-1BBF-487E-A85E-45B4F309B415}" srcOrd="0" destOrd="0" presId="urn:microsoft.com/office/officeart/2005/8/layout/hierarchy4"/>
    <dgm:cxn modelId="{BA739566-8563-4565-9CDD-37175D442285}" type="presOf" srcId="{B1D6C33F-2393-4FBA-9C50-5CFDAA0EB0D4}" destId="{217C1C74-A048-4329-ABF5-D420B60D3691}" srcOrd="0" destOrd="0" presId="urn:microsoft.com/office/officeart/2005/8/layout/hierarchy4"/>
    <dgm:cxn modelId="{71C26451-8176-4EDE-B09B-9A075D5D5E9B}" type="presOf" srcId="{C40BBF2B-F195-4300-9B48-1E0AD53C8082}" destId="{1FE80766-B274-40B9-9A1D-74570BB7ED8F}" srcOrd="0" destOrd="0" presId="urn:microsoft.com/office/officeart/2005/8/layout/hierarchy4"/>
    <dgm:cxn modelId="{9D148958-E939-4B68-B605-27F3DAF342E1}" srcId="{ADB5DC8F-8AC9-4050-BEF6-0585E993636E}" destId="{F292084F-957E-4799-B030-7A1EA50E6AB5}" srcOrd="2" destOrd="0" parTransId="{FEE9DECA-8915-4A61-9C2F-059991221815}" sibTransId="{ABAFBDBA-CBAA-41DA-AFDB-9893CE577E1C}"/>
    <dgm:cxn modelId="{78848388-CBF6-4F98-8048-F92921380B82}" srcId="{C41753D3-BA26-4A21-81DA-C913D4535480}" destId="{7F1CC776-408D-48AD-BB2F-78FF3A4455D4}" srcOrd="0" destOrd="0" parTransId="{B8F1B822-99E5-4BF5-90DE-43711150CCA5}" sibTransId="{0F57C901-F91C-444A-8835-5363B970067D}"/>
    <dgm:cxn modelId="{8A766E90-2C75-4462-B34C-B65CC07979D7}" type="presOf" srcId="{F292084F-957E-4799-B030-7A1EA50E6AB5}" destId="{2F175EEA-136D-402B-A60E-BAEB5250C665}" srcOrd="0" destOrd="0" presId="urn:microsoft.com/office/officeart/2005/8/layout/hierarchy4"/>
    <dgm:cxn modelId="{04457CA4-F116-472F-8F01-389F01834143}" type="presOf" srcId="{ADB5DC8F-8AC9-4050-BEF6-0585E993636E}" destId="{1B70CB18-C97F-46A6-B147-2E975CA3A8CB}" srcOrd="0" destOrd="0" presId="urn:microsoft.com/office/officeart/2005/8/layout/hierarchy4"/>
    <dgm:cxn modelId="{7A5594AB-F4AA-4FE4-AD1C-47B37762151D}" srcId="{ADB5DC8F-8AC9-4050-BEF6-0585E993636E}" destId="{B1D6C33F-2393-4FBA-9C50-5CFDAA0EB0D4}" srcOrd="0" destOrd="0" parTransId="{44D76AEB-9F5B-417F-BB3D-DDB8131BE40B}" sibTransId="{63D1DAE2-7161-4108-9CA0-0E856E6C89EA}"/>
    <dgm:cxn modelId="{DCC34AB5-8B29-43D4-9FD7-AB17A9C03E4C}" srcId="{C40BBF2B-F195-4300-9B48-1E0AD53C8082}" destId="{8574F8F0-B7A6-4FFE-B648-55027D511AC4}" srcOrd="0" destOrd="0" parTransId="{75D71644-4732-4ED5-8B75-359FCB303BF5}" sibTransId="{29EFC9AB-768E-4E06-A9F2-24F22881A360}"/>
    <dgm:cxn modelId="{C9BC6FDD-9C1B-4C38-AD55-6AF0B3A878FD}" type="presOf" srcId="{7F1CC776-408D-48AD-BB2F-78FF3A4455D4}" destId="{3BF5B32F-95F8-46BB-BBA2-75B4ACC57654}" srcOrd="0" destOrd="0" presId="urn:microsoft.com/office/officeart/2005/8/layout/hierarchy4"/>
    <dgm:cxn modelId="{15FB60E8-E554-4526-AFC3-BE7A0B28983B}" srcId="{ADB5DC8F-8AC9-4050-BEF6-0585E993636E}" destId="{F9B7A4FA-1AE0-4AE9-A4C5-E7189CD62F04}" srcOrd="1" destOrd="0" parTransId="{A9CF0523-C24F-4379-9F52-098491408970}" sibTransId="{751B7534-6096-48BD-8F88-4E7D67902181}"/>
    <dgm:cxn modelId="{CC7F98E8-2057-46A6-8BBC-85AAE94E14E5}" type="presOf" srcId="{C41753D3-BA26-4A21-81DA-C913D4535480}" destId="{881EDEE9-491B-48FC-AA44-3B6E7453F1A9}" srcOrd="0" destOrd="0" presId="urn:microsoft.com/office/officeart/2005/8/layout/hierarchy4"/>
    <dgm:cxn modelId="{A21C7DF3-ECA6-4591-9AD8-DCAFC972958B}" srcId="{8574F8F0-B7A6-4FFE-B648-55027D511AC4}" destId="{ADB5DC8F-8AC9-4050-BEF6-0585E993636E}" srcOrd="0" destOrd="0" parTransId="{446E423C-37E4-45FA-ABD9-5C86E622F5C4}" sibTransId="{CFC7873C-2EA9-4092-AE9D-F436C076D16E}"/>
    <dgm:cxn modelId="{B420D41B-F5E3-4C80-97EE-4AF855DFAA95}" type="presParOf" srcId="{1FE80766-B274-40B9-9A1D-74570BB7ED8F}" destId="{FED787A4-A596-4D93-9653-5188AFDE04D9}" srcOrd="0" destOrd="0" presId="urn:microsoft.com/office/officeart/2005/8/layout/hierarchy4"/>
    <dgm:cxn modelId="{504172B8-FE88-4A64-A018-2BD142F79842}" type="presParOf" srcId="{FED787A4-A596-4D93-9653-5188AFDE04D9}" destId="{256DF9EC-34C0-4DE9-A809-8A7323230EE9}" srcOrd="0" destOrd="0" presId="urn:microsoft.com/office/officeart/2005/8/layout/hierarchy4"/>
    <dgm:cxn modelId="{FE3829CE-9862-45B2-9B91-5856D05C95E7}" type="presParOf" srcId="{FED787A4-A596-4D93-9653-5188AFDE04D9}" destId="{8B4A801B-FE27-41FE-86B8-249000D5099B}" srcOrd="1" destOrd="0" presId="urn:microsoft.com/office/officeart/2005/8/layout/hierarchy4"/>
    <dgm:cxn modelId="{081AA9F0-BB37-4E4F-93C1-975F71A72965}" type="presParOf" srcId="{FED787A4-A596-4D93-9653-5188AFDE04D9}" destId="{9E85FA8B-4D3E-4CCC-9E90-D1D3F8A7419C}" srcOrd="2" destOrd="0" presId="urn:microsoft.com/office/officeart/2005/8/layout/hierarchy4"/>
    <dgm:cxn modelId="{B1A5EC93-9377-4DE5-A764-F9BD4BAB67DF}" type="presParOf" srcId="{9E85FA8B-4D3E-4CCC-9E90-D1D3F8A7419C}" destId="{2700753D-DE6A-4F5E-9010-1A1AB41BF561}" srcOrd="0" destOrd="0" presId="urn:microsoft.com/office/officeart/2005/8/layout/hierarchy4"/>
    <dgm:cxn modelId="{CC01D400-AF64-4850-8527-322351A705F8}" type="presParOf" srcId="{2700753D-DE6A-4F5E-9010-1A1AB41BF561}" destId="{1B70CB18-C97F-46A6-B147-2E975CA3A8CB}" srcOrd="0" destOrd="0" presId="urn:microsoft.com/office/officeart/2005/8/layout/hierarchy4"/>
    <dgm:cxn modelId="{E76A2EAA-E6EF-482D-A156-70C2326BDF88}" type="presParOf" srcId="{2700753D-DE6A-4F5E-9010-1A1AB41BF561}" destId="{0B6ABDF5-0259-4B35-8C10-D3F27736140B}" srcOrd="1" destOrd="0" presId="urn:microsoft.com/office/officeart/2005/8/layout/hierarchy4"/>
    <dgm:cxn modelId="{A23B2B25-5FFD-4A3F-A9E7-1079148C493A}" type="presParOf" srcId="{2700753D-DE6A-4F5E-9010-1A1AB41BF561}" destId="{A5466F7F-9697-4D94-BE24-31C22DBC31DA}" srcOrd="2" destOrd="0" presId="urn:microsoft.com/office/officeart/2005/8/layout/hierarchy4"/>
    <dgm:cxn modelId="{D060CF7F-D2FA-4FC9-B33B-E31974FA6DFF}" type="presParOf" srcId="{A5466F7F-9697-4D94-BE24-31C22DBC31DA}" destId="{36ABCE09-234B-4B5D-BA59-E91CC3C4A0BA}" srcOrd="0" destOrd="0" presId="urn:microsoft.com/office/officeart/2005/8/layout/hierarchy4"/>
    <dgm:cxn modelId="{3597E15F-7E15-456E-B3EF-F521BCACBF4C}" type="presParOf" srcId="{36ABCE09-234B-4B5D-BA59-E91CC3C4A0BA}" destId="{217C1C74-A048-4329-ABF5-D420B60D3691}" srcOrd="0" destOrd="0" presId="urn:microsoft.com/office/officeart/2005/8/layout/hierarchy4"/>
    <dgm:cxn modelId="{41AE5FFF-7A4E-4A8E-BCA5-A7FA3BE40976}" type="presParOf" srcId="{36ABCE09-234B-4B5D-BA59-E91CC3C4A0BA}" destId="{B07ED9F6-D8F5-459C-9D37-FEBA289CB53D}" srcOrd="1" destOrd="0" presId="urn:microsoft.com/office/officeart/2005/8/layout/hierarchy4"/>
    <dgm:cxn modelId="{CCD6F516-4E59-4CF8-A31C-E3E5F4E13726}" type="presParOf" srcId="{A5466F7F-9697-4D94-BE24-31C22DBC31DA}" destId="{166C5851-57C8-4775-A6E0-288993F5DB4B}" srcOrd="1" destOrd="0" presId="urn:microsoft.com/office/officeart/2005/8/layout/hierarchy4"/>
    <dgm:cxn modelId="{77509CE3-FA04-4206-B020-71A38EF2D490}" type="presParOf" srcId="{A5466F7F-9697-4D94-BE24-31C22DBC31DA}" destId="{88BE7CBA-7DD4-4075-9E85-FBA2953F990C}" srcOrd="2" destOrd="0" presId="urn:microsoft.com/office/officeart/2005/8/layout/hierarchy4"/>
    <dgm:cxn modelId="{92926EA8-2FE1-41C8-BEE8-FC53EE79FA24}" type="presParOf" srcId="{88BE7CBA-7DD4-4075-9E85-FBA2953F990C}" destId="{4A5BBB27-1BBF-487E-A85E-45B4F309B415}" srcOrd="0" destOrd="0" presId="urn:microsoft.com/office/officeart/2005/8/layout/hierarchy4"/>
    <dgm:cxn modelId="{0AFC9F61-59B4-44A2-91D1-D8055FECDB28}" type="presParOf" srcId="{88BE7CBA-7DD4-4075-9E85-FBA2953F990C}" destId="{FB1CFFB8-D106-49FF-BA28-5EE2BB48B078}" srcOrd="1" destOrd="0" presId="urn:microsoft.com/office/officeart/2005/8/layout/hierarchy4"/>
    <dgm:cxn modelId="{FA0F1A8A-49A9-46F8-B456-6FE872B823CD}" type="presParOf" srcId="{A5466F7F-9697-4D94-BE24-31C22DBC31DA}" destId="{CFB1B0CF-9EC4-41AC-8DC1-032630872D1B}" srcOrd="3" destOrd="0" presId="urn:microsoft.com/office/officeart/2005/8/layout/hierarchy4"/>
    <dgm:cxn modelId="{5CC89A4E-CDB0-4AA1-83F9-2A55438F9B82}" type="presParOf" srcId="{A5466F7F-9697-4D94-BE24-31C22DBC31DA}" destId="{90FE2A25-8C4F-45D0-A2CE-E22FF9E92814}" srcOrd="4" destOrd="0" presId="urn:microsoft.com/office/officeart/2005/8/layout/hierarchy4"/>
    <dgm:cxn modelId="{2953AA1D-D8DA-4545-B45A-990D6F77C47D}" type="presParOf" srcId="{90FE2A25-8C4F-45D0-A2CE-E22FF9E92814}" destId="{2F175EEA-136D-402B-A60E-BAEB5250C665}" srcOrd="0" destOrd="0" presId="urn:microsoft.com/office/officeart/2005/8/layout/hierarchy4"/>
    <dgm:cxn modelId="{27B36F26-4E58-4950-A5CF-F3796773AD28}" type="presParOf" srcId="{90FE2A25-8C4F-45D0-A2CE-E22FF9E92814}" destId="{4A8D6EBE-CC71-482F-87E2-67A2FB7A3D27}" srcOrd="1" destOrd="0" presId="urn:microsoft.com/office/officeart/2005/8/layout/hierarchy4"/>
    <dgm:cxn modelId="{BC5682B2-D8D9-4059-9C57-D0CAC53270B5}" type="presParOf" srcId="{90FE2A25-8C4F-45D0-A2CE-E22FF9E92814}" destId="{233F4F0E-11CA-4ED1-8678-D7C8B5516025}" srcOrd="2" destOrd="0" presId="urn:microsoft.com/office/officeart/2005/8/layout/hierarchy4"/>
    <dgm:cxn modelId="{804747B8-B449-47C4-932B-D95B735ADDC5}" type="presParOf" srcId="{233F4F0E-11CA-4ED1-8678-D7C8B5516025}" destId="{721829B8-DCF1-403D-9B5C-6FB76B720E60}" srcOrd="0" destOrd="0" presId="urn:microsoft.com/office/officeart/2005/8/layout/hierarchy4"/>
    <dgm:cxn modelId="{2F3C4A85-BEFC-407C-8C60-D40F3B96B200}" type="presParOf" srcId="{721829B8-DCF1-403D-9B5C-6FB76B720E60}" destId="{881EDEE9-491B-48FC-AA44-3B6E7453F1A9}" srcOrd="0" destOrd="0" presId="urn:microsoft.com/office/officeart/2005/8/layout/hierarchy4"/>
    <dgm:cxn modelId="{F98B072A-93F9-4FD9-B6BC-DAC2C433FC26}" type="presParOf" srcId="{721829B8-DCF1-403D-9B5C-6FB76B720E60}" destId="{87D3FE23-B69A-49FC-87F0-F97A3C1831D7}" srcOrd="1" destOrd="0" presId="urn:microsoft.com/office/officeart/2005/8/layout/hierarchy4"/>
    <dgm:cxn modelId="{0363B196-1016-4AA4-B445-D73F14F36B84}" type="presParOf" srcId="{721829B8-DCF1-403D-9B5C-6FB76B720E60}" destId="{2E7C892C-65C9-4575-9135-84903548459A}" srcOrd="2" destOrd="0" presId="urn:microsoft.com/office/officeart/2005/8/layout/hierarchy4"/>
    <dgm:cxn modelId="{2E470052-8530-4AAB-8BBB-D93038363F26}" type="presParOf" srcId="{2E7C892C-65C9-4575-9135-84903548459A}" destId="{60B5E153-F6D0-41F9-B405-B4B2B029A0DC}" srcOrd="0" destOrd="0" presId="urn:microsoft.com/office/officeart/2005/8/layout/hierarchy4"/>
    <dgm:cxn modelId="{21D23273-4D7B-4A1E-B6C0-AA56F5BC9D97}" type="presParOf" srcId="{60B5E153-F6D0-41F9-B405-B4B2B029A0DC}" destId="{3BF5B32F-95F8-46BB-BBA2-75B4ACC57654}" srcOrd="0" destOrd="0" presId="urn:microsoft.com/office/officeart/2005/8/layout/hierarchy4"/>
    <dgm:cxn modelId="{61EB1B4F-7AC1-4E68-A37F-A77FA3C33C03}" type="presParOf" srcId="{60B5E153-F6D0-41F9-B405-B4B2B029A0DC}" destId="{09DFBA08-90D6-4867-82B0-D9F945890AD1}"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FAC335A-16BE-42C9-8B02-D62A61A1942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30CB5BBA-D798-4D76-AF66-2E6D5CC36BEE}">
      <dgm:prSet phldrT="[Text]"/>
      <dgm:spPr/>
      <dgm:t>
        <a:bodyPr/>
        <a:lstStyle/>
        <a:p>
          <a:r>
            <a:rPr lang="en-US"/>
            <a:t>KNOWLEDGE</a:t>
          </a:r>
        </a:p>
      </dgm:t>
    </dgm:pt>
    <dgm:pt modelId="{9A18DF9B-D60A-449B-AF41-944DE79D963B}" type="parTrans" cxnId="{39402E07-F380-4C15-853D-3A2A46C16F95}">
      <dgm:prSet/>
      <dgm:spPr/>
      <dgm:t>
        <a:bodyPr/>
        <a:lstStyle/>
        <a:p>
          <a:endParaRPr lang="en-US"/>
        </a:p>
      </dgm:t>
    </dgm:pt>
    <dgm:pt modelId="{C8EE19AC-9F24-4594-9B00-F65CCFF66881}" type="sibTrans" cxnId="{39402E07-F380-4C15-853D-3A2A46C16F95}">
      <dgm:prSet/>
      <dgm:spPr/>
      <dgm:t>
        <a:bodyPr/>
        <a:lstStyle/>
        <a:p>
          <a:endParaRPr lang="en-US"/>
        </a:p>
      </dgm:t>
    </dgm:pt>
    <dgm:pt modelId="{9F4F9716-7666-410C-BE61-18E73D3E13CD}">
      <dgm:prSet phldrT="[Text]" custT="1"/>
      <dgm:spPr/>
      <dgm:t>
        <a:bodyPr/>
        <a:lstStyle/>
        <a:p>
          <a:r>
            <a:rPr lang="en-US" sz="1800"/>
            <a:t>PIRL </a:t>
          </a:r>
        </a:p>
      </dgm:t>
    </dgm:pt>
    <dgm:pt modelId="{64667676-CA21-49BF-BAFF-64A614A7930D}" type="parTrans" cxnId="{78873FEB-83EE-4A2B-A793-3D8B46BDCC9D}">
      <dgm:prSet/>
      <dgm:spPr/>
      <dgm:t>
        <a:bodyPr/>
        <a:lstStyle/>
        <a:p>
          <a:endParaRPr lang="en-US"/>
        </a:p>
      </dgm:t>
    </dgm:pt>
    <dgm:pt modelId="{9C460D1D-0A05-4281-8FED-66F18A588DEC}" type="sibTrans" cxnId="{78873FEB-83EE-4A2B-A793-3D8B46BDCC9D}">
      <dgm:prSet/>
      <dgm:spPr/>
      <dgm:t>
        <a:bodyPr/>
        <a:lstStyle/>
        <a:p>
          <a:endParaRPr lang="en-US"/>
        </a:p>
      </dgm:t>
    </dgm:pt>
    <dgm:pt modelId="{01DA5676-25E6-4873-A811-C1AEA4A9820E}">
      <dgm:prSet phldrT="[Text]" custT="1"/>
      <dgm:spPr/>
      <dgm:t>
        <a:bodyPr/>
        <a:lstStyle/>
        <a:p>
          <a:r>
            <a:rPr lang="en-US" sz="1800"/>
            <a:t>Performance Handbook</a:t>
          </a:r>
        </a:p>
      </dgm:t>
    </dgm:pt>
    <dgm:pt modelId="{3BAC0352-DE51-4C71-81FF-F2A68501F0D9}" type="parTrans" cxnId="{327A0CB0-32B8-48AB-96F1-7DD09A79E20D}">
      <dgm:prSet/>
      <dgm:spPr/>
      <dgm:t>
        <a:bodyPr/>
        <a:lstStyle/>
        <a:p>
          <a:endParaRPr lang="en-US"/>
        </a:p>
      </dgm:t>
    </dgm:pt>
    <dgm:pt modelId="{EA12EE10-73AF-48DF-9508-9BBF78878E66}" type="sibTrans" cxnId="{327A0CB0-32B8-48AB-96F1-7DD09A79E20D}">
      <dgm:prSet/>
      <dgm:spPr/>
      <dgm:t>
        <a:bodyPr/>
        <a:lstStyle/>
        <a:p>
          <a:endParaRPr lang="en-US"/>
        </a:p>
      </dgm:t>
    </dgm:pt>
    <dgm:pt modelId="{827DB84E-E21A-4DE1-8D1E-2C3AC07110FA}">
      <dgm:prSet phldrT="[Text]"/>
      <dgm:spPr/>
      <dgm:t>
        <a:bodyPr/>
        <a:lstStyle/>
        <a:p>
          <a:r>
            <a:rPr lang="en-US"/>
            <a:t>DATA MANAGEMENT</a:t>
          </a:r>
        </a:p>
      </dgm:t>
    </dgm:pt>
    <dgm:pt modelId="{1825DD0A-17CD-4C46-91AD-B7BD1994FC48}" type="parTrans" cxnId="{4C7937EE-1D9A-4D30-8D30-96F82BCF1BA0}">
      <dgm:prSet/>
      <dgm:spPr/>
      <dgm:t>
        <a:bodyPr/>
        <a:lstStyle/>
        <a:p>
          <a:endParaRPr lang="en-US"/>
        </a:p>
      </dgm:t>
    </dgm:pt>
    <dgm:pt modelId="{4AA98833-42B8-487E-8C43-E98A4BB5AB7D}" type="sibTrans" cxnId="{4C7937EE-1D9A-4D30-8D30-96F82BCF1BA0}">
      <dgm:prSet/>
      <dgm:spPr/>
      <dgm:t>
        <a:bodyPr/>
        <a:lstStyle/>
        <a:p>
          <a:endParaRPr lang="en-US"/>
        </a:p>
      </dgm:t>
    </dgm:pt>
    <dgm:pt modelId="{144A0652-474F-4119-BF76-F6B539A922D0}">
      <dgm:prSet phldrT="[Text]" custT="1"/>
      <dgm:spPr/>
      <dgm:t>
        <a:bodyPr/>
        <a:lstStyle/>
        <a:p>
          <a:r>
            <a:rPr lang="en-US" sz="1800"/>
            <a:t>Storage system</a:t>
          </a:r>
        </a:p>
      </dgm:t>
    </dgm:pt>
    <dgm:pt modelId="{CE07F213-8AAF-4686-95B6-9421F627C315}" type="parTrans" cxnId="{B6C3E131-8AC9-4EF8-9387-7AD000ED57AC}">
      <dgm:prSet/>
      <dgm:spPr/>
      <dgm:t>
        <a:bodyPr/>
        <a:lstStyle/>
        <a:p>
          <a:endParaRPr lang="en-US"/>
        </a:p>
      </dgm:t>
    </dgm:pt>
    <dgm:pt modelId="{76D4B196-9C36-4C9E-8ABD-9764B954717E}" type="sibTrans" cxnId="{B6C3E131-8AC9-4EF8-9387-7AD000ED57AC}">
      <dgm:prSet/>
      <dgm:spPr/>
      <dgm:t>
        <a:bodyPr/>
        <a:lstStyle/>
        <a:p>
          <a:endParaRPr lang="en-US"/>
        </a:p>
      </dgm:t>
    </dgm:pt>
    <dgm:pt modelId="{3EED440E-72E9-493D-99F0-CBC1C852FAFB}">
      <dgm:prSet phldrT="[Text]" custT="1"/>
      <dgm:spPr/>
      <dgm:t>
        <a:bodyPr/>
        <a:lstStyle/>
        <a:p>
          <a:r>
            <a:rPr lang="en-US" sz="1800"/>
            <a:t>Handouts</a:t>
          </a:r>
        </a:p>
      </dgm:t>
    </dgm:pt>
    <dgm:pt modelId="{9AEFA0E0-3B70-47E0-9DD3-98154269A2D3}" type="parTrans" cxnId="{199CA4CB-B71E-4452-8810-223BF70A2918}">
      <dgm:prSet/>
      <dgm:spPr/>
      <dgm:t>
        <a:bodyPr/>
        <a:lstStyle/>
        <a:p>
          <a:endParaRPr lang="en-US"/>
        </a:p>
      </dgm:t>
    </dgm:pt>
    <dgm:pt modelId="{14C90DF1-120B-440B-B5B7-0F233B8FE04A}" type="sibTrans" cxnId="{199CA4CB-B71E-4452-8810-223BF70A2918}">
      <dgm:prSet/>
      <dgm:spPr/>
      <dgm:t>
        <a:bodyPr/>
        <a:lstStyle/>
        <a:p>
          <a:endParaRPr lang="en-US"/>
        </a:p>
      </dgm:t>
    </dgm:pt>
    <dgm:pt modelId="{6F245786-DE7D-4717-9665-5FD3FF202E03}">
      <dgm:prSet phldrT="[Text]" custT="1"/>
      <dgm:spPr/>
      <dgm:t>
        <a:bodyPr/>
        <a:lstStyle/>
        <a:p>
          <a:r>
            <a:rPr lang="en-US" sz="1800"/>
            <a:t>Participant records</a:t>
          </a:r>
        </a:p>
      </dgm:t>
    </dgm:pt>
    <dgm:pt modelId="{2D1097BB-D178-4444-9E7F-339F9FCFA7FA}" type="parTrans" cxnId="{DD3733FB-2AE1-40FC-A8E0-03786973AC9A}">
      <dgm:prSet/>
      <dgm:spPr/>
      <dgm:t>
        <a:bodyPr/>
        <a:lstStyle/>
        <a:p>
          <a:endParaRPr lang="en-US"/>
        </a:p>
      </dgm:t>
    </dgm:pt>
    <dgm:pt modelId="{90EB4D3F-82AB-4788-887C-169E924FF9D0}" type="sibTrans" cxnId="{DD3733FB-2AE1-40FC-A8E0-03786973AC9A}">
      <dgm:prSet/>
      <dgm:spPr/>
      <dgm:t>
        <a:bodyPr/>
        <a:lstStyle/>
        <a:p>
          <a:endParaRPr lang="en-US"/>
        </a:p>
      </dgm:t>
    </dgm:pt>
    <dgm:pt modelId="{B4479C71-9D52-4B71-833D-BBC6CC6BFC00}">
      <dgm:prSet/>
      <dgm:spPr/>
      <dgm:t>
        <a:bodyPr/>
        <a:lstStyle/>
        <a:p>
          <a:r>
            <a:rPr lang="en-US"/>
            <a:t>COLLECTION, TRACKING &amp; FOLLOW UP</a:t>
          </a:r>
        </a:p>
      </dgm:t>
    </dgm:pt>
    <dgm:pt modelId="{C51BE67A-4828-4B0A-ABC3-420247EC3C62}" type="parTrans" cxnId="{72DBAAB9-00DF-45C2-8667-DC6D64E5B260}">
      <dgm:prSet/>
      <dgm:spPr/>
      <dgm:t>
        <a:bodyPr/>
        <a:lstStyle/>
        <a:p>
          <a:endParaRPr lang="en-US"/>
        </a:p>
      </dgm:t>
    </dgm:pt>
    <dgm:pt modelId="{46E25733-5ECE-400C-A8BE-37DE35C38BF8}" type="sibTrans" cxnId="{72DBAAB9-00DF-45C2-8667-DC6D64E5B260}">
      <dgm:prSet/>
      <dgm:spPr/>
      <dgm:t>
        <a:bodyPr/>
        <a:lstStyle/>
        <a:p>
          <a:endParaRPr lang="en-US"/>
        </a:p>
      </dgm:t>
    </dgm:pt>
    <dgm:pt modelId="{8BFEFF78-7C92-4663-A8D5-849207202FB1}">
      <dgm:prSet/>
      <dgm:spPr/>
      <dgm:t>
        <a:bodyPr/>
        <a:lstStyle/>
        <a:p>
          <a:r>
            <a:rPr lang="en-US"/>
            <a:t>DATA FILE SUBMISSION &amp; REPORTING</a:t>
          </a:r>
        </a:p>
      </dgm:t>
    </dgm:pt>
    <dgm:pt modelId="{3938218E-DDC7-40E5-B96F-2632F840714C}" type="parTrans" cxnId="{2DD5FCE0-89EB-4F60-B272-48125E0E9886}">
      <dgm:prSet/>
      <dgm:spPr/>
      <dgm:t>
        <a:bodyPr/>
        <a:lstStyle/>
        <a:p>
          <a:endParaRPr lang="en-US"/>
        </a:p>
      </dgm:t>
    </dgm:pt>
    <dgm:pt modelId="{812614E3-50AD-4A2B-A6F2-53CC78900B08}" type="sibTrans" cxnId="{2DD5FCE0-89EB-4F60-B272-48125E0E9886}">
      <dgm:prSet/>
      <dgm:spPr/>
      <dgm:t>
        <a:bodyPr/>
        <a:lstStyle/>
        <a:p>
          <a:endParaRPr lang="en-US"/>
        </a:p>
      </dgm:t>
    </dgm:pt>
    <dgm:pt modelId="{64817F84-B742-45F1-98BB-5FC7E636CBA1}">
      <dgm:prSet custT="1"/>
      <dgm:spPr/>
      <dgm:t>
        <a:bodyPr/>
        <a:lstStyle/>
        <a:p>
          <a:r>
            <a:rPr lang="en-US" sz="1800"/>
            <a:t>Internal policies and processes</a:t>
          </a:r>
        </a:p>
      </dgm:t>
    </dgm:pt>
    <dgm:pt modelId="{AA14FF0E-2597-4FB5-9F6D-DE3B602836F2}" type="parTrans" cxnId="{8DAAFF29-C52B-412A-B4DF-EC287ACE7457}">
      <dgm:prSet/>
      <dgm:spPr/>
      <dgm:t>
        <a:bodyPr/>
        <a:lstStyle/>
        <a:p>
          <a:endParaRPr lang="en-US"/>
        </a:p>
      </dgm:t>
    </dgm:pt>
    <dgm:pt modelId="{528C8F65-72C2-4FF9-BB82-33C435B13BC4}" type="sibTrans" cxnId="{8DAAFF29-C52B-412A-B4DF-EC287ACE7457}">
      <dgm:prSet/>
      <dgm:spPr/>
      <dgm:t>
        <a:bodyPr/>
        <a:lstStyle/>
        <a:p>
          <a:endParaRPr lang="en-US"/>
        </a:p>
      </dgm:t>
    </dgm:pt>
    <dgm:pt modelId="{AD1CD2D3-C045-471D-81A1-541759D28BD9}">
      <dgm:prSet custT="1"/>
      <dgm:spPr/>
      <dgm:t>
        <a:bodyPr/>
        <a:lstStyle/>
        <a:p>
          <a:r>
            <a:rPr lang="en-US" sz="1800">
              <a:latin typeface="Gill Sans MT" panose="020B0502020104020203"/>
            </a:rPr>
            <a:t>Your</a:t>
          </a:r>
          <a:r>
            <a:rPr lang="en-US" sz="1800"/>
            <a:t> data file</a:t>
          </a:r>
        </a:p>
      </dgm:t>
    </dgm:pt>
    <dgm:pt modelId="{60D63485-32C1-4929-A2AD-EE8A07C305E6}" type="parTrans" cxnId="{2A225908-D4C0-4028-8394-75CBEEDE8C2B}">
      <dgm:prSet/>
      <dgm:spPr/>
      <dgm:t>
        <a:bodyPr/>
        <a:lstStyle/>
        <a:p>
          <a:endParaRPr lang="en-US"/>
        </a:p>
      </dgm:t>
    </dgm:pt>
    <dgm:pt modelId="{950DC88E-0A46-4B4E-86FA-88BB9E8F6A64}" type="sibTrans" cxnId="{2A225908-D4C0-4028-8394-75CBEEDE8C2B}">
      <dgm:prSet/>
      <dgm:spPr/>
      <dgm:t>
        <a:bodyPr/>
        <a:lstStyle/>
        <a:p>
          <a:endParaRPr lang="en-US"/>
        </a:p>
      </dgm:t>
    </dgm:pt>
    <dgm:pt modelId="{48C09076-025B-49C0-9497-CC6EC0BF2703}">
      <dgm:prSet custT="1"/>
      <dgm:spPr/>
      <dgm:t>
        <a:bodyPr/>
        <a:lstStyle/>
        <a:p>
          <a:r>
            <a:rPr lang="en-US" sz="1800">
              <a:latin typeface="Gill Sans MT" panose="020B0502020104020203"/>
            </a:rPr>
            <a:t>Your</a:t>
          </a:r>
          <a:r>
            <a:rPr lang="en-US" sz="1800"/>
            <a:t> records</a:t>
          </a:r>
        </a:p>
      </dgm:t>
    </dgm:pt>
    <dgm:pt modelId="{8F0467B9-B7E7-43D2-B8E8-367C9A1AC562}" type="parTrans" cxnId="{52D58CE4-A857-4DC8-9DFA-0A9CD82447A6}">
      <dgm:prSet/>
      <dgm:spPr/>
      <dgm:t>
        <a:bodyPr/>
        <a:lstStyle/>
        <a:p>
          <a:endParaRPr lang="en-US"/>
        </a:p>
      </dgm:t>
    </dgm:pt>
    <dgm:pt modelId="{906A53CA-470C-4396-A93A-379AC6D0EF9E}" type="sibTrans" cxnId="{52D58CE4-A857-4DC8-9DFA-0A9CD82447A6}">
      <dgm:prSet/>
      <dgm:spPr/>
      <dgm:t>
        <a:bodyPr/>
        <a:lstStyle/>
        <a:p>
          <a:endParaRPr lang="en-US"/>
        </a:p>
      </dgm:t>
    </dgm:pt>
    <dgm:pt modelId="{8D0E8FFA-D281-4435-85E3-223EEEE9246A}" type="pres">
      <dgm:prSet presAssocID="{2FAC335A-16BE-42C9-8B02-D62A61A1942E}" presName="Name0" presStyleCnt="0">
        <dgm:presLayoutVars>
          <dgm:dir/>
          <dgm:animLvl val="lvl"/>
          <dgm:resizeHandles/>
        </dgm:presLayoutVars>
      </dgm:prSet>
      <dgm:spPr/>
    </dgm:pt>
    <dgm:pt modelId="{4BFE7940-54E0-48EF-84ED-B222C145915C}" type="pres">
      <dgm:prSet presAssocID="{30CB5BBA-D798-4D76-AF66-2E6D5CC36BEE}" presName="linNode" presStyleCnt="0"/>
      <dgm:spPr/>
    </dgm:pt>
    <dgm:pt modelId="{B449EB5F-1FF4-4876-905F-4AB75F436298}" type="pres">
      <dgm:prSet presAssocID="{30CB5BBA-D798-4D76-AF66-2E6D5CC36BEE}" presName="parentShp" presStyleLbl="node1" presStyleIdx="0" presStyleCnt="4">
        <dgm:presLayoutVars>
          <dgm:bulletEnabled val="1"/>
        </dgm:presLayoutVars>
      </dgm:prSet>
      <dgm:spPr/>
    </dgm:pt>
    <dgm:pt modelId="{FBD67D6D-F454-4C76-AE7E-8E10B28EB1E6}" type="pres">
      <dgm:prSet presAssocID="{30CB5BBA-D798-4D76-AF66-2E6D5CC36BEE}" presName="childShp" presStyleLbl="bgAccFollowNode1" presStyleIdx="0" presStyleCnt="4" custScaleY="110072" custLinFactNeighborX="11234" custLinFactNeighborY="-1654">
        <dgm:presLayoutVars>
          <dgm:bulletEnabled val="1"/>
        </dgm:presLayoutVars>
      </dgm:prSet>
      <dgm:spPr/>
    </dgm:pt>
    <dgm:pt modelId="{A62FEC54-779F-419D-8A89-ABBA078314BE}" type="pres">
      <dgm:prSet presAssocID="{C8EE19AC-9F24-4594-9B00-F65CCFF66881}" presName="spacing" presStyleCnt="0"/>
      <dgm:spPr/>
    </dgm:pt>
    <dgm:pt modelId="{6B693686-678E-4395-B99A-4967DEEEC63F}" type="pres">
      <dgm:prSet presAssocID="{827DB84E-E21A-4DE1-8D1E-2C3AC07110FA}" presName="linNode" presStyleCnt="0"/>
      <dgm:spPr/>
    </dgm:pt>
    <dgm:pt modelId="{2D481B8E-33CD-4929-BD40-1977BF09BF29}" type="pres">
      <dgm:prSet presAssocID="{827DB84E-E21A-4DE1-8D1E-2C3AC07110FA}" presName="parentShp" presStyleLbl="node1" presStyleIdx="1" presStyleCnt="4">
        <dgm:presLayoutVars>
          <dgm:bulletEnabled val="1"/>
        </dgm:presLayoutVars>
      </dgm:prSet>
      <dgm:spPr/>
    </dgm:pt>
    <dgm:pt modelId="{A9AA3F01-9F42-4433-B073-0064DCB92289}" type="pres">
      <dgm:prSet presAssocID="{827DB84E-E21A-4DE1-8D1E-2C3AC07110FA}" presName="childShp" presStyleLbl="bgAccFollowNode1" presStyleIdx="1" presStyleCnt="4" custLinFactNeighborX="-734" custLinFactNeighborY="1274">
        <dgm:presLayoutVars>
          <dgm:bulletEnabled val="1"/>
        </dgm:presLayoutVars>
      </dgm:prSet>
      <dgm:spPr/>
    </dgm:pt>
    <dgm:pt modelId="{2726F081-4871-431E-8209-D7D28D80AEA3}" type="pres">
      <dgm:prSet presAssocID="{4AA98833-42B8-487E-8C43-E98A4BB5AB7D}" presName="spacing" presStyleCnt="0"/>
      <dgm:spPr/>
    </dgm:pt>
    <dgm:pt modelId="{52742A8C-AA73-444A-9A03-AAFD702B03FE}" type="pres">
      <dgm:prSet presAssocID="{B4479C71-9D52-4B71-833D-BBC6CC6BFC00}" presName="linNode" presStyleCnt="0"/>
      <dgm:spPr/>
    </dgm:pt>
    <dgm:pt modelId="{4821100D-CB20-4931-B1B4-0268EED12427}" type="pres">
      <dgm:prSet presAssocID="{B4479C71-9D52-4B71-833D-BBC6CC6BFC00}" presName="parentShp" presStyleLbl="node1" presStyleIdx="2" presStyleCnt="4">
        <dgm:presLayoutVars>
          <dgm:bulletEnabled val="1"/>
        </dgm:presLayoutVars>
      </dgm:prSet>
      <dgm:spPr/>
    </dgm:pt>
    <dgm:pt modelId="{1B0D8308-C17C-47C7-A8B2-3B72715BF890}" type="pres">
      <dgm:prSet presAssocID="{B4479C71-9D52-4B71-833D-BBC6CC6BFC00}" presName="childShp" presStyleLbl="bgAccFollowNode1" presStyleIdx="2" presStyleCnt="4">
        <dgm:presLayoutVars>
          <dgm:bulletEnabled val="1"/>
        </dgm:presLayoutVars>
      </dgm:prSet>
      <dgm:spPr/>
    </dgm:pt>
    <dgm:pt modelId="{7AD563D6-41A0-4340-89E2-A4693F101090}" type="pres">
      <dgm:prSet presAssocID="{46E25733-5ECE-400C-A8BE-37DE35C38BF8}" presName="spacing" presStyleCnt="0"/>
      <dgm:spPr/>
    </dgm:pt>
    <dgm:pt modelId="{1ADE7D5B-0F92-4F20-9E73-F84280F345F5}" type="pres">
      <dgm:prSet presAssocID="{8BFEFF78-7C92-4663-A8D5-849207202FB1}" presName="linNode" presStyleCnt="0"/>
      <dgm:spPr/>
    </dgm:pt>
    <dgm:pt modelId="{5B4E2E89-EB15-45BE-9D90-D9D9B0EEA3CE}" type="pres">
      <dgm:prSet presAssocID="{8BFEFF78-7C92-4663-A8D5-849207202FB1}" presName="parentShp" presStyleLbl="node1" presStyleIdx="3" presStyleCnt="4">
        <dgm:presLayoutVars>
          <dgm:bulletEnabled val="1"/>
        </dgm:presLayoutVars>
      </dgm:prSet>
      <dgm:spPr/>
    </dgm:pt>
    <dgm:pt modelId="{C720579D-B893-4020-9014-38167EA48F46}" type="pres">
      <dgm:prSet presAssocID="{8BFEFF78-7C92-4663-A8D5-849207202FB1}" presName="childShp" presStyleLbl="bgAccFollowNode1" presStyleIdx="3" presStyleCnt="4">
        <dgm:presLayoutVars>
          <dgm:bulletEnabled val="1"/>
        </dgm:presLayoutVars>
      </dgm:prSet>
      <dgm:spPr/>
    </dgm:pt>
  </dgm:ptLst>
  <dgm:cxnLst>
    <dgm:cxn modelId="{39402E07-F380-4C15-853D-3A2A46C16F95}" srcId="{2FAC335A-16BE-42C9-8B02-D62A61A1942E}" destId="{30CB5BBA-D798-4D76-AF66-2E6D5CC36BEE}" srcOrd="0" destOrd="0" parTransId="{9A18DF9B-D60A-449B-AF41-944DE79D963B}" sibTransId="{C8EE19AC-9F24-4594-9B00-F65CCFF66881}"/>
    <dgm:cxn modelId="{2A225908-D4C0-4028-8394-75CBEEDE8C2B}" srcId="{8BFEFF78-7C92-4663-A8D5-849207202FB1}" destId="{AD1CD2D3-C045-471D-81A1-541759D28BD9}" srcOrd="0" destOrd="0" parTransId="{60D63485-32C1-4929-A2AD-EE8A07C305E6}" sibTransId="{950DC88E-0A46-4B4E-86FA-88BB9E8F6A64}"/>
    <dgm:cxn modelId="{C953FF0D-DED7-42C0-8FED-149DD025006B}" type="presOf" srcId="{9F4F9716-7666-410C-BE61-18E73D3E13CD}" destId="{FBD67D6D-F454-4C76-AE7E-8E10B28EB1E6}" srcOrd="0" destOrd="0" presId="urn:microsoft.com/office/officeart/2005/8/layout/vList6"/>
    <dgm:cxn modelId="{615F101E-ECE1-4383-9793-687716CC35F4}" type="presOf" srcId="{3EED440E-72E9-493D-99F0-CBC1C852FAFB}" destId="{FBD67D6D-F454-4C76-AE7E-8E10B28EB1E6}" srcOrd="0" destOrd="2" presId="urn:microsoft.com/office/officeart/2005/8/layout/vList6"/>
    <dgm:cxn modelId="{8DAAFF29-C52B-412A-B4DF-EC287ACE7457}" srcId="{B4479C71-9D52-4B71-833D-BBC6CC6BFC00}" destId="{64817F84-B742-45F1-98BB-5FC7E636CBA1}" srcOrd="0" destOrd="0" parTransId="{AA14FF0E-2597-4FB5-9F6D-DE3B602836F2}" sibTransId="{528C8F65-72C2-4FF9-BB82-33C435B13BC4}"/>
    <dgm:cxn modelId="{B6C3E131-8AC9-4EF8-9387-7AD000ED57AC}" srcId="{827DB84E-E21A-4DE1-8D1E-2C3AC07110FA}" destId="{144A0652-474F-4119-BF76-F6B539A922D0}" srcOrd="0" destOrd="0" parTransId="{CE07F213-8AAF-4686-95B6-9421F627C315}" sibTransId="{76D4B196-9C36-4C9E-8ABD-9764B954717E}"/>
    <dgm:cxn modelId="{633D3B3A-6E2F-40AE-8A02-4BA267AD1E57}" type="presOf" srcId="{2FAC335A-16BE-42C9-8B02-D62A61A1942E}" destId="{8D0E8FFA-D281-4435-85E3-223EEEE9246A}" srcOrd="0" destOrd="0" presId="urn:microsoft.com/office/officeart/2005/8/layout/vList6"/>
    <dgm:cxn modelId="{73078540-94DC-4D44-A95E-CB3AF5AA61C3}" type="presOf" srcId="{30CB5BBA-D798-4D76-AF66-2E6D5CC36BEE}" destId="{B449EB5F-1FF4-4876-905F-4AB75F436298}" srcOrd="0" destOrd="0" presId="urn:microsoft.com/office/officeart/2005/8/layout/vList6"/>
    <dgm:cxn modelId="{250D4170-46A5-4214-93A3-F0FE75C2BBE5}" type="presOf" srcId="{48C09076-025B-49C0-9497-CC6EC0BF2703}" destId="{C720579D-B893-4020-9014-38167EA48F46}" srcOrd="0" destOrd="1" presId="urn:microsoft.com/office/officeart/2005/8/layout/vList6"/>
    <dgm:cxn modelId="{B1CAAE73-0971-40C1-ABBC-CC19E5E196FD}" type="presOf" srcId="{8BFEFF78-7C92-4663-A8D5-849207202FB1}" destId="{5B4E2E89-EB15-45BE-9D90-D9D9B0EEA3CE}" srcOrd="0" destOrd="0" presId="urn:microsoft.com/office/officeart/2005/8/layout/vList6"/>
    <dgm:cxn modelId="{E393E076-7F49-4DD6-9CC4-9DCEB8C5A24F}" type="presOf" srcId="{144A0652-474F-4119-BF76-F6B539A922D0}" destId="{A9AA3F01-9F42-4433-B073-0064DCB92289}" srcOrd="0" destOrd="0" presId="urn:microsoft.com/office/officeart/2005/8/layout/vList6"/>
    <dgm:cxn modelId="{87AE348C-C4AB-4D35-9A05-A50F402E8508}" type="presOf" srcId="{01DA5676-25E6-4873-A811-C1AEA4A9820E}" destId="{FBD67D6D-F454-4C76-AE7E-8E10B28EB1E6}" srcOrd="0" destOrd="1" presId="urn:microsoft.com/office/officeart/2005/8/layout/vList6"/>
    <dgm:cxn modelId="{642FA59C-01E1-4E9E-8567-2722229A2178}" type="presOf" srcId="{B4479C71-9D52-4B71-833D-BBC6CC6BFC00}" destId="{4821100D-CB20-4931-B1B4-0268EED12427}" srcOrd="0" destOrd="0" presId="urn:microsoft.com/office/officeart/2005/8/layout/vList6"/>
    <dgm:cxn modelId="{032E26AF-A3AB-4F8C-9B89-AF46994F5BEB}" type="presOf" srcId="{6F245786-DE7D-4717-9665-5FD3FF202E03}" destId="{A9AA3F01-9F42-4433-B073-0064DCB92289}" srcOrd="0" destOrd="1" presId="urn:microsoft.com/office/officeart/2005/8/layout/vList6"/>
    <dgm:cxn modelId="{327A0CB0-32B8-48AB-96F1-7DD09A79E20D}" srcId="{30CB5BBA-D798-4D76-AF66-2E6D5CC36BEE}" destId="{01DA5676-25E6-4873-A811-C1AEA4A9820E}" srcOrd="1" destOrd="0" parTransId="{3BAC0352-DE51-4C71-81FF-F2A68501F0D9}" sibTransId="{EA12EE10-73AF-48DF-9508-9BBF78878E66}"/>
    <dgm:cxn modelId="{72DBAAB9-00DF-45C2-8667-DC6D64E5B260}" srcId="{2FAC335A-16BE-42C9-8B02-D62A61A1942E}" destId="{B4479C71-9D52-4B71-833D-BBC6CC6BFC00}" srcOrd="2" destOrd="0" parTransId="{C51BE67A-4828-4B0A-ABC3-420247EC3C62}" sibTransId="{46E25733-5ECE-400C-A8BE-37DE35C38BF8}"/>
    <dgm:cxn modelId="{199CA4CB-B71E-4452-8810-223BF70A2918}" srcId="{30CB5BBA-D798-4D76-AF66-2E6D5CC36BEE}" destId="{3EED440E-72E9-493D-99F0-CBC1C852FAFB}" srcOrd="2" destOrd="0" parTransId="{9AEFA0E0-3B70-47E0-9DD3-98154269A2D3}" sibTransId="{14C90DF1-120B-440B-B5B7-0F233B8FE04A}"/>
    <dgm:cxn modelId="{DCB540DD-0588-4C00-8BB8-E5580F69CA4D}" type="presOf" srcId="{827DB84E-E21A-4DE1-8D1E-2C3AC07110FA}" destId="{2D481B8E-33CD-4929-BD40-1977BF09BF29}" srcOrd="0" destOrd="0" presId="urn:microsoft.com/office/officeart/2005/8/layout/vList6"/>
    <dgm:cxn modelId="{2DD5FCE0-89EB-4F60-B272-48125E0E9886}" srcId="{2FAC335A-16BE-42C9-8B02-D62A61A1942E}" destId="{8BFEFF78-7C92-4663-A8D5-849207202FB1}" srcOrd="3" destOrd="0" parTransId="{3938218E-DDC7-40E5-B96F-2632F840714C}" sibTransId="{812614E3-50AD-4A2B-A6F2-53CC78900B08}"/>
    <dgm:cxn modelId="{52D58CE4-A857-4DC8-9DFA-0A9CD82447A6}" srcId="{8BFEFF78-7C92-4663-A8D5-849207202FB1}" destId="{48C09076-025B-49C0-9497-CC6EC0BF2703}" srcOrd="1" destOrd="0" parTransId="{8F0467B9-B7E7-43D2-B8E8-367C9A1AC562}" sibTransId="{906A53CA-470C-4396-A93A-379AC6D0EF9E}"/>
    <dgm:cxn modelId="{FB827EE5-1EDD-4A24-8295-FA1F2350973F}" type="presOf" srcId="{AD1CD2D3-C045-471D-81A1-541759D28BD9}" destId="{C720579D-B893-4020-9014-38167EA48F46}" srcOrd="0" destOrd="0" presId="urn:microsoft.com/office/officeart/2005/8/layout/vList6"/>
    <dgm:cxn modelId="{78873FEB-83EE-4A2B-A793-3D8B46BDCC9D}" srcId="{30CB5BBA-D798-4D76-AF66-2E6D5CC36BEE}" destId="{9F4F9716-7666-410C-BE61-18E73D3E13CD}" srcOrd="0" destOrd="0" parTransId="{64667676-CA21-49BF-BAFF-64A614A7930D}" sibTransId="{9C460D1D-0A05-4281-8FED-66F18A588DEC}"/>
    <dgm:cxn modelId="{4C7937EE-1D9A-4D30-8D30-96F82BCF1BA0}" srcId="{2FAC335A-16BE-42C9-8B02-D62A61A1942E}" destId="{827DB84E-E21A-4DE1-8D1E-2C3AC07110FA}" srcOrd="1" destOrd="0" parTransId="{1825DD0A-17CD-4C46-91AD-B7BD1994FC48}" sibTransId="{4AA98833-42B8-487E-8C43-E98A4BB5AB7D}"/>
    <dgm:cxn modelId="{ABD9DDF2-99EC-457C-8B72-8BD167AA9CCE}" type="presOf" srcId="{64817F84-B742-45F1-98BB-5FC7E636CBA1}" destId="{1B0D8308-C17C-47C7-A8B2-3B72715BF890}" srcOrd="0" destOrd="0" presId="urn:microsoft.com/office/officeart/2005/8/layout/vList6"/>
    <dgm:cxn modelId="{DD3733FB-2AE1-40FC-A8E0-03786973AC9A}" srcId="{827DB84E-E21A-4DE1-8D1E-2C3AC07110FA}" destId="{6F245786-DE7D-4717-9665-5FD3FF202E03}" srcOrd="1" destOrd="0" parTransId="{2D1097BB-D178-4444-9E7F-339F9FCFA7FA}" sibTransId="{90EB4D3F-82AB-4788-887C-169E924FF9D0}"/>
    <dgm:cxn modelId="{D404E275-8255-4F67-A474-5334A0BBB707}" type="presParOf" srcId="{8D0E8FFA-D281-4435-85E3-223EEEE9246A}" destId="{4BFE7940-54E0-48EF-84ED-B222C145915C}" srcOrd="0" destOrd="0" presId="urn:microsoft.com/office/officeart/2005/8/layout/vList6"/>
    <dgm:cxn modelId="{029E4421-D011-4D22-ADD7-4EBFCAD0FA37}" type="presParOf" srcId="{4BFE7940-54E0-48EF-84ED-B222C145915C}" destId="{B449EB5F-1FF4-4876-905F-4AB75F436298}" srcOrd="0" destOrd="0" presId="urn:microsoft.com/office/officeart/2005/8/layout/vList6"/>
    <dgm:cxn modelId="{57BAB6BE-4732-44F2-B42E-2753222E2770}" type="presParOf" srcId="{4BFE7940-54E0-48EF-84ED-B222C145915C}" destId="{FBD67D6D-F454-4C76-AE7E-8E10B28EB1E6}" srcOrd="1" destOrd="0" presId="urn:microsoft.com/office/officeart/2005/8/layout/vList6"/>
    <dgm:cxn modelId="{EB4D0F7E-BB0F-4673-BFD7-DD2A2620FC67}" type="presParOf" srcId="{8D0E8FFA-D281-4435-85E3-223EEEE9246A}" destId="{A62FEC54-779F-419D-8A89-ABBA078314BE}" srcOrd="1" destOrd="0" presId="urn:microsoft.com/office/officeart/2005/8/layout/vList6"/>
    <dgm:cxn modelId="{BC9C5AE9-C186-4022-B57F-95E430DC49AA}" type="presParOf" srcId="{8D0E8FFA-D281-4435-85E3-223EEEE9246A}" destId="{6B693686-678E-4395-B99A-4967DEEEC63F}" srcOrd="2" destOrd="0" presId="urn:microsoft.com/office/officeart/2005/8/layout/vList6"/>
    <dgm:cxn modelId="{1E20F2F3-B7F3-4F7E-BC48-AF51A4EF860F}" type="presParOf" srcId="{6B693686-678E-4395-B99A-4967DEEEC63F}" destId="{2D481B8E-33CD-4929-BD40-1977BF09BF29}" srcOrd="0" destOrd="0" presId="urn:microsoft.com/office/officeart/2005/8/layout/vList6"/>
    <dgm:cxn modelId="{23E1389E-1BC0-46D3-880E-6B682D26EC52}" type="presParOf" srcId="{6B693686-678E-4395-B99A-4967DEEEC63F}" destId="{A9AA3F01-9F42-4433-B073-0064DCB92289}" srcOrd="1" destOrd="0" presId="urn:microsoft.com/office/officeart/2005/8/layout/vList6"/>
    <dgm:cxn modelId="{5F507088-5046-4AEB-9687-34C01998D371}" type="presParOf" srcId="{8D0E8FFA-D281-4435-85E3-223EEEE9246A}" destId="{2726F081-4871-431E-8209-D7D28D80AEA3}" srcOrd="3" destOrd="0" presId="urn:microsoft.com/office/officeart/2005/8/layout/vList6"/>
    <dgm:cxn modelId="{36CBC579-DC1B-4A36-B177-73CA88E2FA7E}" type="presParOf" srcId="{8D0E8FFA-D281-4435-85E3-223EEEE9246A}" destId="{52742A8C-AA73-444A-9A03-AAFD702B03FE}" srcOrd="4" destOrd="0" presId="urn:microsoft.com/office/officeart/2005/8/layout/vList6"/>
    <dgm:cxn modelId="{9D03D8AB-F1DE-4C90-9E41-87C82BE68CFC}" type="presParOf" srcId="{52742A8C-AA73-444A-9A03-AAFD702B03FE}" destId="{4821100D-CB20-4931-B1B4-0268EED12427}" srcOrd="0" destOrd="0" presId="urn:microsoft.com/office/officeart/2005/8/layout/vList6"/>
    <dgm:cxn modelId="{24BC8AC1-76E1-4212-BBFA-8A1EAAA5FE52}" type="presParOf" srcId="{52742A8C-AA73-444A-9A03-AAFD702B03FE}" destId="{1B0D8308-C17C-47C7-A8B2-3B72715BF890}" srcOrd="1" destOrd="0" presId="urn:microsoft.com/office/officeart/2005/8/layout/vList6"/>
    <dgm:cxn modelId="{2B0FF6CC-9DB8-427D-BC1A-966DD5756749}" type="presParOf" srcId="{8D0E8FFA-D281-4435-85E3-223EEEE9246A}" destId="{7AD563D6-41A0-4340-89E2-A4693F101090}" srcOrd="5" destOrd="0" presId="urn:microsoft.com/office/officeart/2005/8/layout/vList6"/>
    <dgm:cxn modelId="{DBF32C70-062E-4FD1-BF91-0DF74C8B44B1}" type="presParOf" srcId="{8D0E8FFA-D281-4435-85E3-223EEEE9246A}" destId="{1ADE7D5B-0F92-4F20-9E73-F84280F345F5}" srcOrd="6" destOrd="0" presId="urn:microsoft.com/office/officeart/2005/8/layout/vList6"/>
    <dgm:cxn modelId="{830A8B1F-CAFF-4B44-BE8B-8533D7ADB841}" type="presParOf" srcId="{1ADE7D5B-0F92-4F20-9E73-F84280F345F5}" destId="{5B4E2E89-EB15-45BE-9D90-D9D9B0EEA3CE}" srcOrd="0" destOrd="0" presId="urn:microsoft.com/office/officeart/2005/8/layout/vList6"/>
    <dgm:cxn modelId="{ABCF147F-7713-4E6E-B71F-ADF23185578F}" type="presParOf" srcId="{1ADE7D5B-0F92-4F20-9E73-F84280F345F5}" destId="{C720579D-B893-4020-9014-38167EA48F4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8045838" cy="1056537"/>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en-US" sz="4700" i="1" kern="1200"/>
            <a:t>Data is Incorrect</a:t>
          </a:r>
        </a:p>
      </dsp:txBody>
      <dsp:txXfrm>
        <a:off x="30945" y="30945"/>
        <a:ext cx="7983948" cy="994647"/>
      </dsp:txXfrm>
    </dsp:sp>
    <dsp:sp modelId="{1B70CB18-C97F-46A6-B147-2E975CA3A8CB}">
      <dsp:nvSpPr>
        <dsp:cNvPr id="0" name=""/>
        <dsp:cNvSpPr/>
      </dsp:nvSpPr>
      <dsp:spPr>
        <a:xfrm>
          <a:off x="8293" y="1143304"/>
          <a:ext cx="8030132" cy="962241"/>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ctr" defTabSz="1911350">
            <a:lnSpc>
              <a:spcPct val="90000"/>
            </a:lnSpc>
            <a:spcBef>
              <a:spcPct val="0"/>
            </a:spcBef>
            <a:spcAft>
              <a:spcPct val="35000"/>
            </a:spcAft>
            <a:buNone/>
          </a:pPr>
          <a:r>
            <a:rPr lang="en-US" sz="4300" kern="1200"/>
            <a:t>Data File Submission</a:t>
          </a:r>
        </a:p>
      </dsp:txBody>
      <dsp:txXfrm>
        <a:off x="36476" y="1171487"/>
        <a:ext cx="7973766" cy="905875"/>
      </dsp:txXfrm>
    </dsp:sp>
    <dsp:sp modelId="{217C1C74-A048-4329-ABF5-D420B60D3691}">
      <dsp:nvSpPr>
        <dsp:cNvPr id="0" name=""/>
        <dsp:cNvSpPr/>
      </dsp:nvSpPr>
      <dsp:spPr>
        <a:xfrm>
          <a:off x="8293" y="2191576"/>
          <a:ext cx="2603804" cy="105653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Data Collection </a:t>
          </a:r>
        </a:p>
      </dsp:txBody>
      <dsp:txXfrm>
        <a:off x="39238" y="2222521"/>
        <a:ext cx="2541914" cy="994647"/>
      </dsp:txXfrm>
    </dsp:sp>
    <dsp:sp modelId="{4A5BBB27-1BBF-487E-A85E-45B4F309B415}">
      <dsp:nvSpPr>
        <dsp:cNvPr id="0" name=""/>
        <dsp:cNvSpPr/>
      </dsp:nvSpPr>
      <dsp:spPr>
        <a:xfrm>
          <a:off x="2721457" y="2191576"/>
          <a:ext cx="2603804" cy="105653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Data Tracking</a:t>
          </a:r>
        </a:p>
      </dsp:txBody>
      <dsp:txXfrm>
        <a:off x="2752402" y="2222521"/>
        <a:ext cx="2541914" cy="994647"/>
      </dsp:txXfrm>
    </dsp:sp>
    <dsp:sp modelId="{2F175EEA-136D-402B-A60E-BAEB5250C665}">
      <dsp:nvSpPr>
        <dsp:cNvPr id="0" name=""/>
        <dsp:cNvSpPr/>
      </dsp:nvSpPr>
      <dsp:spPr>
        <a:xfrm>
          <a:off x="5434621" y="2191576"/>
          <a:ext cx="2603804" cy="105653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Participant Follow-Up</a:t>
          </a:r>
        </a:p>
      </dsp:txBody>
      <dsp:txXfrm>
        <a:off x="5465566" y="2222521"/>
        <a:ext cx="2541914" cy="994647"/>
      </dsp:txXfrm>
    </dsp:sp>
    <dsp:sp modelId="{881EDEE9-491B-48FC-AA44-3B6E7453F1A9}">
      <dsp:nvSpPr>
        <dsp:cNvPr id="0" name=""/>
        <dsp:cNvSpPr/>
      </dsp:nvSpPr>
      <dsp:spPr>
        <a:xfrm>
          <a:off x="2746427" y="3325035"/>
          <a:ext cx="2603804" cy="105653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777372" y="3355980"/>
        <a:ext cx="2541914" cy="994647"/>
      </dsp:txXfrm>
    </dsp:sp>
    <dsp:sp modelId="{3BF5B32F-95F8-46BB-BBA2-75B4ACC57654}">
      <dsp:nvSpPr>
        <dsp:cNvPr id="0" name=""/>
        <dsp:cNvSpPr/>
      </dsp:nvSpPr>
      <dsp:spPr>
        <a:xfrm>
          <a:off x="2746427" y="4477448"/>
          <a:ext cx="2603804" cy="105653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777372" y="4508393"/>
        <a:ext cx="2541914" cy="994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7767575" cy="1021682"/>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a:t>Data is Incorrect</a:t>
          </a:r>
        </a:p>
      </dsp:txBody>
      <dsp:txXfrm>
        <a:off x="29924" y="29924"/>
        <a:ext cx="7707727" cy="961834"/>
      </dsp:txXfrm>
    </dsp:sp>
    <dsp:sp modelId="{1B70CB18-C97F-46A6-B147-2E975CA3A8CB}">
      <dsp:nvSpPr>
        <dsp:cNvPr id="0" name=""/>
        <dsp:cNvSpPr/>
      </dsp:nvSpPr>
      <dsp:spPr>
        <a:xfrm>
          <a:off x="8006" y="1105724"/>
          <a:ext cx="7752411" cy="93049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Data File Submission</a:t>
          </a:r>
        </a:p>
      </dsp:txBody>
      <dsp:txXfrm>
        <a:off x="35259" y="1132977"/>
        <a:ext cx="7697905" cy="875991"/>
      </dsp:txXfrm>
    </dsp:sp>
    <dsp:sp modelId="{217C1C74-A048-4329-ABF5-D420B60D3691}">
      <dsp:nvSpPr>
        <dsp:cNvPr id="0" name=""/>
        <dsp:cNvSpPr/>
      </dsp:nvSpPr>
      <dsp:spPr>
        <a:xfrm>
          <a:off x="800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Collection </a:t>
          </a:r>
        </a:p>
      </dsp:txBody>
      <dsp:txXfrm>
        <a:off x="37930" y="2149201"/>
        <a:ext cx="2453904" cy="961834"/>
      </dsp:txXfrm>
    </dsp:sp>
    <dsp:sp modelId="{4A5BBB27-1BBF-487E-A85E-45B4F309B415}">
      <dsp:nvSpPr>
        <dsp:cNvPr id="0" name=""/>
        <dsp:cNvSpPr/>
      </dsp:nvSpPr>
      <dsp:spPr>
        <a:xfrm>
          <a:off x="262733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Tracking</a:t>
          </a:r>
        </a:p>
      </dsp:txBody>
      <dsp:txXfrm>
        <a:off x="2657260" y="2149201"/>
        <a:ext cx="2453904" cy="961834"/>
      </dsp:txXfrm>
    </dsp:sp>
    <dsp:sp modelId="{2F175EEA-136D-402B-A60E-BAEB5250C665}">
      <dsp:nvSpPr>
        <dsp:cNvPr id="0" name=""/>
        <dsp:cNvSpPr/>
      </dsp:nvSpPr>
      <dsp:spPr>
        <a:xfrm>
          <a:off x="524666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Participant Follow-Up</a:t>
          </a:r>
        </a:p>
      </dsp:txBody>
      <dsp:txXfrm>
        <a:off x="5276590" y="2149201"/>
        <a:ext cx="2453904" cy="961834"/>
      </dsp:txXfrm>
    </dsp:sp>
    <dsp:sp modelId="{881EDEE9-491B-48FC-AA44-3B6E7453F1A9}">
      <dsp:nvSpPr>
        <dsp:cNvPr id="0" name=""/>
        <dsp:cNvSpPr/>
      </dsp:nvSpPr>
      <dsp:spPr>
        <a:xfrm>
          <a:off x="2651443" y="3215222"/>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681367" y="3245146"/>
        <a:ext cx="2453904" cy="961834"/>
      </dsp:txXfrm>
    </dsp:sp>
    <dsp:sp modelId="{3BF5B32F-95F8-46BB-BBA2-75B4ACC57654}">
      <dsp:nvSpPr>
        <dsp:cNvPr id="0" name=""/>
        <dsp:cNvSpPr/>
      </dsp:nvSpPr>
      <dsp:spPr>
        <a:xfrm>
          <a:off x="2651443" y="4329741"/>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681367" y="4359665"/>
        <a:ext cx="2453904" cy="9618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7767575" cy="1021682"/>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a:t>Data is Incorrect</a:t>
          </a:r>
        </a:p>
      </dsp:txBody>
      <dsp:txXfrm>
        <a:off x="29924" y="29924"/>
        <a:ext cx="7707727" cy="961834"/>
      </dsp:txXfrm>
    </dsp:sp>
    <dsp:sp modelId="{1B70CB18-C97F-46A6-B147-2E975CA3A8CB}">
      <dsp:nvSpPr>
        <dsp:cNvPr id="0" name=""/>
        <dsp:cNvSpPr/>
      </dsp:nvSpPr>
      <dsp:spPr>
        <a:xfrm>
          <a:off x="8006" y="1105724"/>
          <a:ext cx="7752411" cy="93049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Data File Submission</a:t>
          </a:r>
        </a:p>
      </dsp:txBody>
      <dsp:txXfrm>
        <a:off x="35259" y="1132977"/>
        <a:ext cx="7697905" cy="875991"/>
      </dsp:txXfrm>
    </dsp:sp>
    <dsp:sp modelId="{217C1C74-A048-4329-ABF5-D420B60D3691}">
      <dsp:nvSpPr>
        <dsp:cNvPr id="0" name=""/>
        <dsp:cNvSpPr/>
      </dsp:nvSpPr>
      <dsp:spPr>
        <a:xfrm>
          <a:off x="800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Collection </a:t>
          </a:r>
        </a:p>
      </dsp:txBody>
      <dsp:txXfrm>
        <a:off x="37930" y="2149201"/>
        <a:ext cx="2453904" cy="961834"/>
      </dsp:txXfrm>
    </dsp:sp>
    <dsp:sp modelId="{4A5BBB27-1BBF-487E-A85E-45B4F309B415}">
      <dsp:nvSpPr>
        <dsp:cNvPr id="0" name=""/>
        <dsp:cNvSpPr/>
      </dsp:nvSpPr>
      <dsp:spPr>
        <a:xfrm>
          <a:off x="262733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Tracking</a:t>
          </a:r>
        </a:p>
      </dsp:txBody>
      <dsp:txXfrm>
        <a:off x="2657260" y="2149201"/>
        <a:ext cx="2453904" cy="961834"/>
      </dsp:txXfrm>
    </dsp:sp>
    <dsp:sp modelId="{2F175EEA-136D-402B-A60E-BAEB5250C665}">
      <dsp:nvSpPr>
        <dsp:cNvPr id="0" name=""/>
        <dsp:cNvSpPr/>
      </dsp:nvSpPr>
      <dsp:spPr>
        <a:xfrm>
          <a:off x="524666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Participant Follow-Up</a:t>
          </a:r>
        </a:p>
      </dsp:txBody>
      <dsp:txXfrm>
        <a:off x="5276590" y="2149201"/>
        <a:ext cx="2453904" cy="961834"/>
      </dsp:txXfrm>
    </dsp:sp>
    <dsp:sp modelId="{881EDEE9-491B-48FC-AA44-3B6E7453F1A9}">
      <dsp:nvSpPr>
        <dsp:cNvPr id="0" name=""/>
        <dsp:cNvSpPr/>
      </dsp:nvSpPr>
      <dsp:spPr>
        <a:xfrm>
          <a:off x="2651443" y="3215222"/>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681367" y="3245146"/>
        <a:ext cx="2453904" cy="961834"/>
      </dsp:txXfrm>
    </dsp:sp>
    <dsp:sp modelId="{3BF5B32F-95F8-46BB-BBA2-75B4ACC57654}">
      <dsp:nvSpPr>
        <dsp:cNvPr id="0" name=""/>
        <dsp:cNvSpPr/>
      </dsp:nvSpPr>
      <dsp:spPr>
        <a:xfrm>
          <a:off x="2651443" y="4329741"/>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681367" y="4359665"/>
        <a:ext cx="2453904" cy="9618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7767575" cy="1021682"/>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a:t>Data is Incorrect</a:t>
          </a:r>
        </a:p>
      </dsp:txBody>
      <dsp:txXfrm>
        <a:off x="29924" y="29924"/>
        <a:ext cx="7707727" cy="961834"/>
      </dsp:txXfrm>
    </dsp:sp>
    <dsp:sp modelId="{1B70CB18-C97F-46A6-B147-2E975CA3A8CB}">
      <dsp:nvSpPr>
        <dsp:cNvPr id="0" name=""/>
        <dsp:cNvSpPr/>
      </dsp:nvSpPr>
      <dsp:spPr>
        <a:xfrm>
          <a:off x="8006" y="1105724"/>
          <a:ext cx="7752411" cy="93049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Data File Submission</a:t>
          </a:r>
        </a:p>
      </dsp:txBody>
      <dsp:txXfrm>
        <a:off x="35259" y="1132977"/>
        <a:ext cx="7697905" cy="875991"/>
      </dsp:txXfrm>
    </dsp:sp>
    <dsp:sp modelId="{217C1C74-A048-4329-ABF5-D420B60D3691}">
      <dsp:nvSpPr>
        <dsp:cNvPr id="0" name=""/>
        <dsp:cNvSpPr/>
      </dsp:nvSpPr>
      <dsp:spPr>
        <a:xfrm>
          <a:off x="800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Collection </a:t>
          </a:r>
        </a:p>
      </dsp:txBody>
      <dsp:txXfrm>
        <a:off x="37930" y="2149201"/>
        <a:ext cx="2453904" cy="961834"/>
      </dsp:txXfrm>
    </dsp:sp>
    <dsp:sp modelId="{4A5BBB27-1BBF-487E-A85E-45B4F309B415}">
      <dsp:nvSpPr>
        <dsp:cNvPr id="0" name=""/>
        <dsp:cNvSpPr/>
      </dsp:nvSpPr>
      <dsp:spPr>
        <a:xfrm>
          <a:off x="262733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Tracking</a:t>
          </a:r>
        </a:p>
      </dsp:txBody>
      <dsp:txXfrm>
        <a:off x="2657260" y="2149201"/>
        <a:ext cx="2453904" cy="961834"/>
      </dsp:txXfrm>
    </dsp:sp>
    <dsp:sp modelId="{2F175EEA-136D-402B-A60E-BAEB5250C665}">
      <dsp:nvSpPr>
        <dsp:cNvPr id="0" name=""/>
        <dsp:cNvSpPr/>
      </dsp:nvSpPr>
      <dsp:spPr>
        <a:xfrm>
          <a:off x="524666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Participant Follow-Up</a:t>
          </a:r>
        </a:p>
      </dsp:txBody>
      <dsp:txXfrm>
        <a:off x="5276590" y="2149201"/>
        <a:ext cx="2453904" cy="961834"/>
      </dsp:txXfrm>
    </dsp:sp>
    <dsp:sp modelId="{881EDEE9-491B-48FC-AA44-3B6E7453F1A9}">
      <dsp:nvSpPr>
        <dsp:cNvPr id="0" name=""/>
        <dsp:cNvSpPr/>
      </dsp:nvSpPr>
      <dsp:spPr>
        <a:xfrm>
          <a:off x="2651443" y="3215222"/>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681367" y="3245146"/>
        <a:ext cx="2453904" cy="961834"/>
      </dsp:txXfrm>
    </dsp:sp>
    <dsp:sp modelId="{3BF5B32F-95F8-46BB-BBA2-75B4ACC57654}">
      <dsp:nvSpPr>
        <dsp:cNvPr id="0" name=""/>
        <dsp:cNvSpPr/>
      </dsp:nvSpPr>
      <dsp:spPr>
        <a:xfrm>
          <a:off x="2651443" y="4329741"/>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681367" y="4359665"/>
        <a:ext cx="2453904" cy="9618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7767575" cy="1021682"/>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a:t>Data is Incorrect</a:t>
          </a:r>
        </a:p>
      </dsp:txBody>
      <dsp:txXfrm>
        <a:off x="29924" y="29924"/>
        <a:ext cx="7707727" cy="961834"/>
      </dsp:txXfrm>
    </dsp:sp>
    <dsp:sp modelId="{1B70CB18-C97F-46A6-B147-2E975CA3A8CB}">
      <dsp:nvSpPr>
        <dsp:cNvPr id="0" name=""/>
        <dsp:cNvSpPr/>
      </dsp:nvSpPr>
      <dsp:spPr>
        <a:xfrm>
          <a:off x="8006" y="1105724"/>
          <a:ext cx="7752411" cy="93049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Data File Submission</a:t>
          </a:r>
        </a:p>
      </dsp:txBody>
      <dsp:txXfrm>
        <a:off x="35259" y="1132977"/>
        <a:ext cx="7697905" cy="875991"/>
      </dsp:txXfrm>
    </dsp:sp>
    <dsp:sp modelId="{217C1C74-A048-4329-ABF5-D420B60D3691}">
      <dsp:nvSpPr>
        <dsp:cNvPr id="0" name=""/>
        <dsp:cNvSpPr/>
      </dsp:nvSpPr>
      <dsp:spPr>
        <a:xfrm>
          <a:off x="800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Collection </a:t>
          </a:r>
        </a:p>
      </dsp:txBody>
      <dsp:txXfrm>
        <a:off x="37930" y="2149201"/>
        <a:ext cx="2453904" cy="961834"/>
      </dsp:txXfrm>
    </dsp:sp>
    <dsp:sp modelId="{4A5BBB27-1BBF-487E-A85E-45B4F309B415}">
      <dsp:nvSpPr>
        <dsp:cNvPr id="0" name=""/>
        <dsp:cNvSpPr/>
      </dsp:nvSpPr>
      <dsp:spPr>
        <a:xfrm>
          <a:off x="262733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Tracking</a:t>
          </a:r>
        </a:p>
      </dsp:txBody>
      <dsp:txXfrm>
        <a:off x="2657260" y="2149201"/>
        <a:ext cx="2453904" cy="961834"/>
      </dsp:txXfrm>
    </dsp:sp>
    <dsp:sp modelId="{2F175EEA-136D-402B-A60E-BAEB5250C665}">
      <dsp:nvSpPr>
        <dsp:cNvPr id="0" name=""/>
        <dsp:cNvSpPr/>
      </dsp:nvSpPr>
      <dsp:spPr>
        <a:xfrm>
          <a:off x="524666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Participant Follow-Up</a:t>
          </a:r>
        </a:p>
      </dsp:txBody>
      <dsp:txXfrm>
        <a:off x="5276590" y="2149201"/>
        <a:ext cx="2453904" cy="961834"/>
      </dsp:txXfrm>
    </dsp:sp>
    <dsp:sp modelId="{881EDEE9-491B-48FC-AA44-3B6E7453F1A9}">
      <dsp:nvSpPr>
        <dsp:cNvPr id="0" name=""/>
        <dsp:cNvSpPr/>
      </dsp:nvSpPr>
      <dsp:spPr>
        <a:xfrm>
          <a:off x="2651443" y="3215222"/>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681367" y="3245146"/>
        <a:ext cx="2453904" cy="961834"/>
      </dsp:txXfrm>
    </dsp:sp>
    <dsp:sp modelId="{3BF5B32F-95F8-46BB-BBA2-75B4ACC57654}">
      <dsp:nvSpPr>
        <dsp:cNvPr id="0" name=""/>
        <dsp:cNvSpPr/>
      </dsp:nvSpPr>
      <dsp:spPr>
        <a:xfrm>
          <a:off x="2651443" y="4329741"/>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681367" y="4359665"/>
        <a:ext cx="2453904" cy="9618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7767575" cy="1021682"/>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a:t>Data is Incorrect</a:t>
          </a:r>
        </a:p>
      </dsp:txBody>
      <dsp:txXfrm>
        <a:off x="29924" y="29924"/>
        <a:ext cx="7707727" cy="961834"/>
      </dsp:txXfrm>
    </dsp:sp>
    <dsp:sp modelId="{1B70CB18-C97F-46A6-B147-2E975CA3A8CB}">
      <dsp:nvSpPr>
        <dsp:cNvPr id="0" name=""/>
        <dsp:cNvSpPr/>
      </dsp:nvSpPr>
      <dsp:spPr>
        <a:xfrm>
          <a:off x="8006" y="1105724"/>
          <a:ext cx="7752411" cy="93049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Data File Submission</a:t>
          </a:r>
        </a:p>
      </dsp:txBody>
      <dsp:txXfrm>
        <a:off x="35259" y="1132977"/>
        <a:ext cx="7697905" cy="875991"/>
      </dsp:txXfrm>
    </dsp:sp>
    <dsp:sp modelId="{217C1C74-A048-4329-ABF5-D420B60D3691}">
      <dsp:nvSpPr>
        <dsp:cNvPr id="0" name=""/>
        <dsp:cNvSpPr/>
      </dsp:nvSpPr>
      <dsp:spPr>
        <a:xfrm>
          <a:off x="800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Collection </a:t>
          </a:r>
        </a:p>
      </dsp:txBody>
      <dsp:txXfrm>
        <a:off x="37930" y="2149201"/>
        <a:ext cx="2453904" cy="961834"/>
      </dsp:txXfrm>
    </dsp:sp>
    <dsp:sp modelId="{4A5BBB27-1BBF-487E-A85E-45B4F309B415}">
      <dsp:nvSpPr>
        <dsp:cNvPr id="0" name=""/>
        <dsp:cNvSpPr/>
      </dsp:nvSpPr>
      <dsp:spPr>
        <a:xfrm>
          <a:off x="262733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Tracking</a:t>
          </a:r>
        </a:p>
      </dsp:txBody>
      <dsp:txXfrm>
        <a:off x="2657260" y="2149201"/>
        <a:ext cx="2453904" cy="961834"/>
      </dsp:txXfrm>
    </dsp:sp>
    <dsp:sp modelId="{2F175EEA-136D-402B-A60E-BAEB5250C665}">
      <dsp:nvSpPr>
        <dsp:cNvPr id="0" name=""/>
        <dsp:cNvSpPr/>
      </dsp:nvSpPr>
      <dsp:spPr>
        <a:xfrm>
          <a:off x="524666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Participant Follow-Up</a:t>
          </a:r>
        </a:p>
      </dsp:txBody>
      <dsp:txXfrm>
        <a:off x="5276590" y="2149201"/>
        <a:ext cx="2453904" cy="961834"/>
      </dsp:txXfrm>
    </dsp:sp>
    <dsp:sp modelId="{881EDEE9-491B-48FC-AA44-3B6E7453F1A9}">
      <dsp:nvSpPr>
        <dsp:cNvPr id="0" name=""/>
        <dsp:cNvSpPr/>
      </dsp:nvSpPr>
      <dsp:spPr>
        <a:xfrm>
          <a:off x="2651443" y="3215222"/>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681367" y="3245146"/>
        <a:ext cx="2453904" cy="961834"/>
      </dsp:txXfrm>
    </dsp:sp>
    <dsp:sp modelId="{3BF5B32F-95F8-46BB-BBA2-75B4ACC57654}">
      <dsp:nvSpPr>
        <dsp:cNvPr id="0" name=""/>
        <dsp:cNvSpPr/>
      </dsp:nvSpPr>
      <dsp:spPr>
        <a:xfrm>
          <a:off x="2651443" y="4329741"/>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681367" y="4359665"/>
        <a:ext cx="2453904" cy="9618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DF9EC-34C0-4DE9-A809-8A7323230EE9}">
      <dsp:nvSpPr>
        <dsp:cNvPr id="0" name=""/>
        <dsp:cNvSpPr/>
      </dsp:nvSpPr>
      <dsp:spPr>
        <a:xfrm>
          <a:off x="0" y="0"/>
          <a:ext cx="7767575" cy="1021682"/>
        </a:xfrm>
        <a:prstGeom prst="roundRect">
          <a:avLst>
            <a:gd name="adj" fmla="val 10000"/>
          </a:avLst>
        </a:prstGeom>
        <a:solidFill>
          <a:srgbClr val="C00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en-US" sz="4600" i="1" kern="1200"/>
            <a:t>Data is Incorrect</a:t>
          </a:r>
        </a:p>
      </dsp:txBody>
      <dsp:txXfrm>
        <a:off x="29924" y="29924"/>
        <a:ext cx="7707727" cy="961834"/>
      </dsp:txXfrm>
    </dsp:sp>
    <dsp:sp modelId="{1B70CB18-C97F-46A6-B147-2E975CA3A8CB}">
      <dsp:nvSpPr>
        <dsp:cNvPr id="0" name=""/>
        <dsp:cNvSpPr/>
      </dsp:nvSpPr>
      <dsp:spPr>
        <a:xfrm>
          <a:off x="8006" y="1105724"/>
          <a:ext cx="7752411" cy="930497"/>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a:t>Data File Submission</a:t>
          </a:r>
        </a:p>
      </dsp:txBody>
      <dsp:txXfrm>
        <a:off x="35259" y="1132977"/>
        <a:ext cx="7697905" cy="875991"/>
      </dsp:txXfrm>
    </dsp:sp>
    <dsp:sp modelId="{217C1C74-A048-4329-ABF5-D420B60D3691}">
      <dsp:nvSpPr>
        <dsp:cNvPr id="0" name=""/>
        <dsp:cNvSpPr/>
      </dsp:nvSpPr>
      <dsp:spPr>
        <a:xfrm>
          <a:off x="800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Collection </a:t>
          </a:r>
        </a:p>
      </dsp:txBody>
      <dsp:txXfrm>
        <a:off x="37930" y="2149201"/>
        <a:ext cx="2453904" cy="961834"/>
      </dsp:txXfrm>
    </dsp:sp>
    <dsp:sp modelId="{4A5BBB27-1BBF-487E-A85E-45B4F309B415}">
      <dsp:nvSpPr>
        <dsp:cNvPr id="0" name=""/>
        <dsp:cNvSpPr/>
      </dsp:nvSpPr>
      <dsp:spPr>
        <a:xfrm>
          <a:off x="262733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Data Tracking</a:t>
          </a:r>
        </a:p>
      </dsp:txBody>
      <dsp:txXfrm>
        <a:off x="2657260" y="2149201"/>
        <a:ext cx="2453904" cy="961834"/>
      </dsp:txXfrm>
    </dsp:sp>
    <dsp:sp modelId="{2F175EEA-136D-402B-A60E-BAEB5250C665}">
      <dsp:nvSpPr>
        <dsp:cNvPr id="0" name=""/>
        <dsp:cNvSpPr/>
      </dsp:nvSpPr>
      <dsp:spPr>
        <a:xfrm>
          <a:off x="5246666" y="2119277"/>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Participant Follow-Up</a:t>
          </a:r>
        </a:p>
      </dsp:txBody>
      <dsp:txXfrm>
        <a:off x="5276590" y="2149201"/>
        <a:ext cx="2453904" cy="961834"/>
      </dsp:txXfrm>
    </dsp:sp>
    <dsp:sp modelId="{881EDEE9-491B-48FC-AA44-3B6E7453F1A9}">
      <dsp:nvSpPr>
        <dsp:cNvPr id="0" name=""/>
        <dsp:cNvSpPr/>
      </dsp:nvSpPr>
      <dsp:spPr>
        <a:xfrm>
          <a:off x="2651443" y="3215222"/>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Established Data Management Procedures </a:t>
          </a:r>
        </a:p>
      </dsp:txBody>
      <dsp:txXfrm>
        <a:off x="2681367" y="3245146"/>
        <a:ext cx="2453904" cy="961834"/>
      </dsp:txXfrm>
    </dsp:sp>
    <dsp:sp modelId="{3BF5B32F-95F8-46BB-BBA2-75B4ACC57654}">
      <dsp:nvSpPr>
        <dsp:cNvPr id="0" name=""/>
        <dsp:cNvSpPr/>
      </dsp:nvSpPr>
      <dsp:spPr>
        <a:xfrm>
          <a:off x="2651443" y="4329741"/>
          <a:ext cx="2513752" cy="1021682"/>
        </a:xfrm>
        <a:prstGeom prst="roundRect">
          <a:avLst>
            <a:gd name="adj" fmla="val 10000"/>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PIRL and QPR</a:t>
          </a:r>
        </a:p>
        <a:p>
          <a:pPr marL="0" lvl="0" indent="0" algn="ctr" defTabSz="889000">
            <a:lnSpc>
              <a:spcPct val="90000"/>
            </a:lnSpc>
            <a:spcBef>
              <a:spcPct val="0"/>
            </a:spcBef>
            <a:spcAft>
              <a:spcPct val="35000"/>
            </a:spcAft>
            <a:buNone/>
          </a:pPr>
          <a:r>
            <a:rPr lang="en-US" sz="2000" kern="1200"/>
            <a:t>Knowledge</a:t>
          </a:r>
        </a:p>
      </dsp:txBody>
      <dsp:txXfrm>
        <a:off x="2681367" y="4359665"/>
        <a:ext cx="2453904" cy="96183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67D6D-F454-4C76-AE7E-8E10B28EB1E6}">
      <dsp:nvSpPr>
        <dsp:cNvPr id="0" name=""/>
        <dsp:cNvSpPr/>
      </dsp:nvSpPr>
      <dsp:spPr>
        <a:xfrm>
          <a:off x="2910547" y="0"/>
          <a:ext cx="4344575" cy="1033778"/>
        </a:xfrm>
        <a:prstGeom prst="rightArrow">
          <a:avLst>
            <a:gd name="adj1" fmla="val 75000"/>
            <a:gd name="adj2" fmla="val 50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t>PIRL </a:t>
          </a:r>
        </a:p>
        <a:p>
          <a:pPr marL="171450" lvl="1" indent="-171450" algn="l" defTabSz="800100">
            <a:lnSpc>
              <a:spcPct val="90000"/>
            </a:lnSpc>
            <a:spcBef>
              <a:spcPct val="0"/>
            </a:spcBef>
            <a:spcAft>
              <a:spcPct val="15000"/>
            </a:spcAft>
            <a:buChar char="•"/>
          </a:pPr>
          <a:r>
            <a:rPr lang="en-US" sz="1800" kern="1200"/>
            <a:t>Performance Handbook</a:t>
          </a:r>
        </a:p>
        <a:p>
          <a:pPr marL="171450" lvl="1" indent="-171450" algn="l" defTabSz="800100">
            <a:lnSpc>
              <a:spcPct val="90000"/>
            </a:lnSpc>
            <a:spcBef>
              <a:spcPct val="0"/>
            </a:spcBef>
            <a:spcAft>
              <a:spcPct val="15000"/>
            </a:spcAft>
            <a:buChar char="•"/>
          </a:pPr>
          <a:r>
            <a:rPr lang="en-US" sz="1800" kern="1200"/>
            <a:t>Handouts</a:t>
          </a:r>
        </a:p>
      </dsp:txBody>
      <dsp:txXfrm>
        <a:off x="2910547" y="129222"/>
        <a:ext cx="3956908" cy="775334"/>
      </dsp:txXfrm>
    </dsp:sp>
    <dsp:sp modelId="{B449EB5F-1FF4-4876-905F-4AB75F436298}">
      <dsp:nvSpPr>
        <dsp:cNvPr id="0" name=""/>
        <dsp:cNvSpPr/>
      </dsp:nvSpPr>
      <dsp:spPr>
        <a:xfrm>
          <a:off x="7081" y="48978"/>
          <a:ext cx="2896383" cy="93918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KNOWLEDGE</a:t>
          </a:r>
        </a:p>
      </dsp:txBody>
      <dsp:txXfrm>
        <a:off x="52928" y="94825"/>
        <a:ext cx="2804689" cy="847489"/>
      </dsp:txXfrm>
    </dsp:sp>
    <dsp:sp modelId="{A9AA3F01-9F42-4433-B073-0064DCB92289}">
      <dsp:nvSpPr>
        <dsp:cNvPr id="0" name=""/>
        <dsp:cNvSpPr/>
      </dsp:nvSpPr>
      <dsp:spPr>
        <a:xfrm>
          <a:off x="2880748" y="1141343"/>
          <a:ext cx="4353073" cy="939183"/>
        </a:xfrm>
        <a:prstGeom prst="rightArrow">
          <a:avLst>
            <a:gd name="adj1" fmla="val 75000"/>
            <a:gd name="adj2" fmla="val 50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t>Storage system</a:t>
          </a:r>
        </a:p>
        <a:p>
          <a:pPr marL="171450" lvl="1" indent="-171450" algn="l" defTabSz="800100">
            <a:lnSpc>
              <a:spcPct val="90000"/>
            </a:lnSpc>
            <a:spcBef>
              <a:spcPct val="0"/>
            </a:spcBef>
            <a:spcAft>
              <a:spcPct val="15000"/>
            </a:spcAft>
            <a:buChar char="•"/>
          </a:pPr>
          <a:r>
            <a:rPr lang="en-US" sz="1800" kern="1200"/>
            <a:t>Participant records</a:t>
          </a:r>
        </a:p>
      </dsp:txBody>
      <dsp:txXfrm>
        <a:off x="2880748" y="1258741"/>
        <a:ext cx="4000879" cy="704387"/>
      </dsp:txXfrm>
    </dsp:sp>
    <dsp:sp modelId="{2D481B8E-33CD-4929-BD40-1977BF09BF29}">
      <dsp:nvSpPr>
        <dsp:cNvPr id="0" name=""/>
        <dsp:cNvSpPr/>
      </dsp:nvSpPr>
      <dsp:spPr>
        <a:xfrm>
          <a:off x="0" y="1129378"/>
          <a:ext cx="2902049" cy="93918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DATA MANAGEMENT</a:t>
          </a:r>
        </a:p>
      </dsp:txBody>
      <dsp:txXfrm>
        <a:off x="45847" y="1175225"/>
        <a:ext cx="2810355" cy="847489"/>
      </dsp:txXfrm>
    </dsp:sp>
    <dsp:sp modelId="{1B0D8308-C17C-47C7-A8B2-3B72715BF890}">
      <dsp:nvSpPr>
        <dsp:cNvPr id="0" name=""/>
        <dsp:cNvSpPr/>
      </dsp:nvSpPr>
      <dsp:spPr>
        <a:xfrm>
          <a:off x="2902049" y="2162480"/>
          <a:ext cx="4353073" cy="939183"/>
        </a:xfrm>
        <a:prstGeom prst="rightArrow">
          <a:avLst>
            <a:gd name="adj1" fmla="val 75000"/>
            <a:gd name="adj2" fmla="val 50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t>Internal policies and processes</a:t>
          </a:r>
        </a:p>
      </dsp:txBody>
      <dsp:txXfrm>
        <a:off x="2902049" y="2279878"/>
        <a:ext cx="4000879" cy="704387"/>
      </dsp:txXfrm>
    </dsp:sp>
    <dsp:sp modelId="{4821100D-CB20-4931-B1B4-0268EED12427}">
      <dsp:nvSpPr>
        <dsp:cNvPr id="0" name=""/>
        <dsp:cNvSpPr/>
      </dsp:nvSpPr>
      <dsp:spPr>
        <a:xfrm>
          <a:off x="0" y="2162480"/>
          <a:ext cx="2902049" cy="93918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COLLECTION, TRACKING &amp; FOLLOW UP</a:t>
          </a:r>
        </a:p>
      </dsp:txBody>
      <dsp:txXfrm>
        <a:off x="45847" y="2208327"/>
        <a:ext cx="2810355" cy="847489"/>
      </dsp:txXfrm>
    </dsp:sp>
    <dsp:sp modelId="{C720579D-B893-4020-9014-38167EA48F46}">
      <dsp:nvSpPr>
        <dsp:cNvPr id="0" name=""/>
        <dsp:cNvSpPr/>
      </dsp:nvSpPr>
      <dsp:spPr>
        <a:xfrm>
          <a:off x="2902049" y="3195582"/>
          <a:ext cx="4353073" cy="939183"/>
        </a:xfrm>
        <a:prstGeom prst="rightArrow">
          <a:avLst>
            <a:gd name="adj1" fmla="val 75000"/>
            <a:gd name="adj2" fmla="val 50000"/>
          </a:avLst>
        </a:prstGeom>
        <a:solidFill>
          <a:schemeClr val="accent1">
            <a:alpha val="90000"/>
            <a:tint val="40000"/>
            <a:hueOff val="0"/>
            <a:satOff val="0"/>
            <a:lumOff val="0"/>
            <a:alphaOff val="0"/>
          </a:schemeClr>
        </a:solidFill>
        <a:ln w="2222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Gill Sans MT" panose="020B0502020104020203"/>
            </a:rPr>
            <a:t>Your</a:t>
          </a:r>
          <a:r>
            <a:rPr lang="en-US" sz="1800" kern="1200"/>
            <a:t> data file</a:t>
          </a:r>
        </a:p>
        <a:p>
          <a:pPr marL="171450" lvl="1" indent="-171450" algn="l" defTabSz="800100">
            <a:lnSpc>
              <a:spcPct val="90000"/>
            </a:lnSpc>
            <a:spcBef>
              <a:spcPct val="0"/>
            </a:spcBef>
            <a:spcAft>
              <a:spcPct val="15000"/>
            </a:spcAft>
            <a:buChar char="•"/>
          </a:pPr>
          <a:r>
            <a:rPr lang="en-US" sz="1800" kern="1200">
              <a:latin typeface="Gill Sans MT" panose="020B0502020104020203"/>
            </a:rPr>
            <a:t>Your</a:t>
          </a:r>
          <a:r>
            <a:rPr lang="en-US" sz="1800" kern="1200"/>
            <a:t> records</a:t>
          </a:r>
        </a:p>
      </dsp:txBody>
      <dsp:txXfrm>
        <a:off x="2902049" y="3312980"/>
        <a:ext cx="4000879" cy="704387"/>
      </dsp:txXfrm>
    </dsp:sp>
    <dsp:sp modelId="{5B4E2E89-EB15-45BE-9D90-D9D9B0EEA3CE}">
      <dsp:nvSpPr>
        <dsp:cNvPr id="0" name=""/>
        <dsp:cNvSpPr/>
      </dsp:nvSpPr>
      <dsp:spPr>
        <a:xfrm>
          <a:off x="0" y="3195582"/>
          <a:ext cx="2902049" cy="939183"/>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t>DATA FILE SUBMISSION &amp; REPORTING</a:t>
          </a:r>
        </a:p>
      </dsp:txBody>
      <dsp:txXfrm>
        <a:off x="45847" y="3241429"/>
        <a:ext cx="2810355" cy="84748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10/1/2025</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10/1/2025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2674427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1418935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3915275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3665201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6451B-6F40-497F-9A11-EC811A0C8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137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21BB2-8DD0-05E8-7A8D-9DCC2DE81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F51A0-D194-7A07-49D2-DA2F741DD5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5E24E7-F843-F760-EAC7-0C13BB387B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3B558-6EA7-A4FE-BEB1-62D91EF0DA8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6451B-6F40-497F-9A11-EC811A0C8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7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50D2F-3EE8-A010-C0CD-2A162430A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B57E1-9BA3-5CFC-5BF5-F55D31B3A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0F768-BE60-0622-3FBC-B98EF4715B4A}"/>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915770B3-A3D8-FF9B-9FB5-3C920275AE2A}"/>
              </a:ext>
            </a:extLst>
          </p:cNvPr>
          <p:cNvSpPr>
            <a:spLocks noGrp="1"/>
          </p:cNvSpPr>
          <p:nvPr>
            <p:ph type="sldNum" sz="quarter" idx="10"/>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999811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B8E09-5F34-D199-9C5E-E8B165B6F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AAD8F-2C52-5A4B-6242-B14257B105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E5432-D743-5DA2-FF6B-AD95ABEB64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DBD21D-1E25-BC43-69D7-FFD4BB4F6134}"/>
              </a:ext>
            </a:extLst>
          </p:cNvPr>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3342129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1602607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3348218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1065699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DDD99-6376-113D-C080-92ED9A0AF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A54D7-C82C-80BD-9989-36FBA678E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584617-481A-EB6B-707C-4104349DEEB7}"/>
              </a:ext>
            </a:extLst>
          </p:cNvPr>
          <p:cNvSpPr>
            <a:spLocks noGrp="1"/>
          </p:cNvSpPr>
          <p:nvPr>
            <p:ph type="body" idx="1"/>
          </p:nvPr>
        </p:nvSpPr>
        <p:spPr/>
        <p:txBody>
          <a:bodyPr/>
          <a:lstStyle/>
          <a:p>
            <a:pPr marL="0" indent="0">
              <a:buNone/>
            </a:pPr>
            <a:endParaRPr lang="en-US"/>
          </a:p>
        </p:txBody>
      </p:sp>
      <p:sp>
        <p:nvSpPr>
          <p:cNvPr id="4" name="Slide Number Placeholder 3">
            <a:extLst>
              <a:ext uri="{FF2B5EF4-FFF2-40B4-BE49-F238E27FC236}">
                <a16:creationId xmlns:a16="http://schemas.microsoft.com/office/drawing/2014/main" id="{141E8336-31BB-D511-3950-71AF9E4F746E}"/>
              </a:ext>
            </a:extLst>
          </p:cNvPr>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1869855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3769425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425B4-8630-6C4A-4EF5-90A668C3B8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A103A-0863-EEB7-1795-2CD6BA695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7A31F-E3A1-3191-68C7-7AAC9DAF2B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203FB7-8747-E626-1BA8-033E2F235E00}"/>
              </a:ext>
            </a:extLst>
          </p:cNvPr>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441050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134563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7336-E78B-4AD1-ECE8-485B21EF5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4D9FC-CC10-5261-6EA2-53F7F8D3A6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207479-5968-EE7E-AA0D-F1AEDF2573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92F602-9A0A-BFE9-5731-D2A333A416D2}"/>
              </a:ext>
            </a:extLst>
          </p:cNvPr>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2159594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EA482-122E-82D9-AA50-5C99E0E71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5D54E-D04B-E214-BDC6-093223A031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8F1F2-5A16-144D-FC04-2E6C7AFAD6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B2352A-251E-6716-2DA6-A84B34C671A1}"/>
              </a:ext>
            </a:extLst>
          </p:cNvPr>
          <p:cNvSpPr>
            <a:spLocks noGrp="1"/>
          </p:cNvSpPr>
          <p:nvPr>
            <p:ph type="sldNum" sz="quarter" idx="5"/>
          </p:nvPr>
        </p:nvSpPr>
        <p:spPr/>
        <p:txBody>
          <a:bodyPr/>
          <a:lstStyle/>
          <a:p>
            <a:fld id="{75466D4A-ACD4-4300-9407-CA70903834F7}" type="slidenum">
              <a:rPr lang="en-US" smtClean="0"/>
              <a:t>24</a:t>
            </a:fld>
            <a:endParaRPr lang="en-US"/>
          </a:p>
        </p:txBody>
      </p:sp>
    </p:spTree>
    <p:extLst>
      <p:ext uri="{BB962C8B-B14F-4D97-AF65-F5344CB8AC3E}">
        <p14:creationId xmlns:p14="http://schemas.microsoft.com/office/powerpoint/2010/main" val="57527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10A3A-808D-C873-D43B-5613025BA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899EF0-97C1-BFBC-AAEC-8A35187953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33D6EE-F83B-1738-B70C-90DB4B1435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B7EC52FE-BD1C-3A28-1817-C26B0C3A088A}"/>
              </a:ext>
            </a:extLst>
          </p:cNvPr>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22843706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51D40-C872-56D4-58F0-9357B6C9A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952466-5563-DCA1-0157-57EB64620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637EB5-D163-75DD-25C4-8F277A109D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D7FC1A5E-DC91-0311-AE57-5DCD83B56E09}"/>
              </a:ext>
            </a:extLst>
          </p:cNvPr>
          <p:cNvSpPr>
            <a:spLocks noGrp="1"/>
          </p:cNvSpPr>
          <p:nvPr>
            <p:ph type="sldNum" sz="quarter" idx="5"/>
          </p:nvPr>
        </p:nvSpPr>
        <p:spPr/>
        <p:txBody>
          <a:bodyPr/>
          <a:lstStyle/>
          <a:p>
            <a:fld id="{75466D4A-ACD4-4300-9407-CA70903834F7}" type="slidenum">
              <a:rPr lang="en-US" smtClean="0"/>
              <a:t>26</a:t>
            </a:fld>
            <a:endParaRPr lang="en-US"/>
          </a:p>
        </p:txBody>
      </p:sp>
    </p:spTree>
    <p:extLst>
      <p:ext uri="{BB962C8B-B14F-4D97-AF65-F5344CB8AC3E}">
        <p14:creationId xmlns:p14="http://schemas.microsoft.com/office/powerpoint/2010/main" val="2224442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DD8FB-CA91-7A87-CC26-B8AEFBAB4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61CB81-2D74-60F2-7D6F-5AE4F2CF5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D61BEC-1051-B7E6-4EAA-4438EB8D4FC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BD9CF741-F861-B3D2-0720-B44354DB4450}"/>
              </a:ext>
            </a:extLst>
          </p:cNvPr>
          <p:cNvSpPr>
            <a:spLocks noGrp="1"/>
          </p:cNvSpPr>
          <p:nvPr>
            <p:ph type="sldNum" sz="quarter" idx="5"/>
          </p:nvPr>
        </p:nvSpPr>
        <p:spPr/>
        <p:txBody>
          <a:bodyPr/>
          <a:lstStyle/>
          <a:p>
            <a:fld id="{75466D4A-ACD4-4300-9407-CA70903834F7}" type="slidenum">
              <a:rPr lang="en-US" smtClean="0"/>
              <a:t>27</a:t>
            </a:fld>
            <a:endParaRPr lang="en-US"/>
          </a:p>
        </p:txBody>
      </p:sp>
    </p:spTree>
    <p:extLst>
      <p:ext uri="{BB962C8B-B14F-4D97-AF65-F5344CB8AC3E}">
        <p14:creationId xmlns:p14="http://schemas.microsoft.com/office/powerpoint/2010/main" val="597006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28</a:t>
            </a:fld>
            <a:endParaRPr lang="en-US"/>
          </a:p>
        </p:txBody>
      </p:sp>
    </p:spTree>
    <p:extLst>
      <p:ext uri="{BB962C8B-B14F-4D97-AF65-F5344CB8AC3E}">
        <p14:creationId xmlns:p14="http://schemas.microsoft.com/office/powerpoint/2010/main" val="2826630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29</a:t>
            </a:fld>
            <a:endParaRPr lang="en-US"/>
          </a:p>
        </p:txBody>
      </p:sp>
    </p:spTree>
    <p:extLst>
      <p:ext uri="{BB962C8B-B14F-4D97-AF65-F5344CB8AC3E}">
        <p14:creationId xmlns:p14="http://schemas.microsoft.com/office/powerpoint/2010/main" val="1119155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a:p>
        </p:txBody>
      </p:sp>
      <p:sp>
        <p:nvSpPr>
          <p:cNvPr id="4" name="Slide Number Placeholder 3"/>
          <p:cNvSpPr>
            <a:spLocks noGrp="1"/>
          </p:cNvSpPr>
          <p:nvPr>
            <p:ph type="sldNum" sz="quarter" idx="5"/>
          </p:nvPr>
        </p:nvSpPr>
        <p:spPr/>
        <p:txBody>
          <a:bodyPr/>
          <a:lstStyle/>
          <a:p>
            <a:fld id="{75466D4A-ACD4-4300-9407-CA70903834F7}" type="slidenum">
              <a:rPr lang="en-US" smtClean="0"/>
              <a:t>30</a:t>
            </a:fld>
            <a:endParaRPr lang="en-US"/>
          </a:p>
        </p:txBody>
      </p:sp>
    </p:spTree>
    <p:extLst>
      <p:ext uri="{BB962C8B-B14F-4D97-AF65-F5344CB8AC3E}">
        <p14:creationId xmlns:p14="http://schemas.microsoft.com/office/powerpoint/2010/main" val="3109720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31</a:t>
            </a:fld>
            <a:endParaRPr lang="en-US"/>
          </a:p>
        </p:txBody>
      </p:sp>
    </p:spTree>
    <p:extLst>
      <p:ext uri="{BB962C8B-B14F-4D97-AF65-F5344CB8AC3E}">
        <p14:creationId xmlns:p14="http://schemas.microsoft.com/office/powerpoint/2010/main" val="608580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32</a:t>
            </a:fld>
            <a:endParaRPr lang="en-US"/>
          </a:p>
        </p:txBody>
      </p:sp>
    </p:spTree>
    <p:extLst>
      <p:ext uri="{BB962C8B-B14F-4D97-AF65-F5344CB8AC3E}">
        <p14:creationId xmlns:p14="http://schemas.microsoft.com/office/powerpoint/2010/main" val="2961007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33</a:t>
            </a:fld>
            <a:endParaRPr lang="en-US"/>
          </a:p>
        </p:txBody>
      </p:sp>
    </p:spTree>
    <p:extLst>
      <p:ext uri="{BB962C8B-B14F-4D97-AF65-F5344CB8AC3E}">
        <p14:creationId xmlns:p14="http://schemas.microsoft.com/office/powerpoint/2010/main" val="608805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3355C-98D5-FF36-D4E4-2E1CD2BC9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0BCA2-6AB1-98E1-8D70-BEAB01DA1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081C40-6E38-7DE6-A230-D854DB5443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67F366-0712-8514-A92F-535F6A04F2A7}"/>
              </a:ext>
            </a:extLst>
          </p:cNvPr>
          <p:cNvSpPr>
            <a:spLocks noGrp="1"/>
          </p:cNvSpPr>
          <p:nvPr>
            <p:ph type="sldNum" sz="quarter" idx="5"/>
          </p:nvPr>
        </p:nvSpPr>
        <p:spPr/>
        <p:txBody>
          <a:bodyPr/>
          <a:lstStyle/>
          <a:p>
            <a:fld id="{75466D4A-ACD4-4300-9407-CA70903834F7}" type="slidenum">
              <a:rPr lang="en-US" smtClean="0"/>
              <a:t>34</a:t>
            </a:fld>
            <a:endParaRPr lang="en-US"/>
          </a:p>
        </p:txBody>
      </p:sp>
    </p:spTree>
    <p:extLst>
      <p:ext uri="{BB962C8B-B14F-4D97-AF65-F5344CB8AC3E}">
        <p14:creationId xmlns:p14="http://schemas.microsoft.com/office/powerpoint/2010/main" val="2363384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E3ED1-9D81-C1A1-4FDA-764DBAB9E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8349A-C1B9-4558-EC91-190D836B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FAD1C-5CEE-0498-6976-D9D2431004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036133-1B51-7F0F-FC4E-FC661CB64FAF}"/>
              </a:ext>
            </a:extLst>
          </p:cNvPr>
          <p:cNvSpPr>
            <a:spLocks noGrp="1"/>
          </p:cNvSpPr>
          <p:nvPr>
            <p:ph type="sldNum" sz="quarter" idx="5"/>
          </p:nvPr>
        </p:nvSpPr>
        <p:spPr/>
        <p:txBody>
          <a:bodyPr/>
          <a:lstStyle/>
          <a:p>
            <a:fld id="{75466D4A-ACD4-4300-9407-CA70903834F7}" type="slidenum">
              <a:rPr lang="en-US" smtClean="0"/>
              <a:t>35</a:t>
            </a:fld>
            <a:endParaRPr lang="en-US"/>
          </a:p>
        </p:txBody>
      </p:sp>
    </p:spTree>
    <p:extLst>
      <p:ext uri="{BB962C8B-B14F-4D97-AF65-F5344CB8AC3E}">
        <p14:creationId xmlns:p14="http://schemas.microsoft.com/office/powerpoint/2010/main" val="16480572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F7AA9-0E63-496E-54AF-DAAAA46C9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E235E-A75A-FA1C-3091-A08FC436ED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B8FD83-D9A5-600E-6B82-1291434168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CD043AF-EBB0-88A5-EAAA-B958CBE1B4A3}"/>
              </a:ext>
            </a:extLst>
          </p:cNvPr>
          <p:cNvSpPr>
            <a:spLocks noGrp="1"/>
          </p:cNvSpPr>
          <p:nvPr>
            <p:ph type="sldNum" sz="quarter" idx="5"/>
          </p:nvPr>
        </p:nvSpPr>
        <p:spPr/>
        <p:txBody>
          <a:bodyPr/>
          <a:lstStyle/>
          <a:p>
            <a:fld id="{75466D4A-ACD4-4300-9407-CA70903834F7}" type="slidenum">
              <a:rPr lang="en-US" smtClean="0"/>
              <a:t>36</a:t>
            </a:fld>
            <a:endParaRPr lang="en-US"/>
          </a:p>
        </p:txBody>
      </p:sp>
    </p:spTree>
    <p:extLst>
      <p:ext uri="{BB962C8B-B14F-4D97-AF65-F5344CB8AC3E}">
        <p14:creationId xmlns:p14="http://schemas.microsoft.com/office/powerpoint/2010/main" val="25144182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D9AA2-E159-6EDB-C869-06633E2038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A37A29-B2AF-52BA-DC5C-AD1D14F523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770CAC-EE49-BFB9-6E3B-12A0B8F9E4CC}"/>
              </a:ext>
            </a:extLst>
          </p:cNvPr>
          <p:cNvSpPr>
            <a:spLocks noGrp="1"/>
          </p:cNvSpPr>
          <p:nvPr>
            <p:ph type="body" idx="1"/>
          </p:nvPr>
        </p:nvSpPr>
        <p:spPr/>
        <p:txBody>
          <a:bodyPr/>
          <a:lstStyle/>
          <a:p>
            <a:pPr marL="0" indent="0">
              <a:buFont typeface="Arial" panose="020B0604020202020204" pitchFamily="34" charset="0"/>
              <a:buNone/>
            </a:pPr>
            <a:endParaRPr lang="en-US" i="1"/>
          </a:p>
        </p:txBody>
      </p:sp>
      <p:sp>
        <p:nvSpPr>
          <p:cNvPr id="4" name="Slide Number Placeholder 3">
            <a:extLst>
              <a:ext uri="{FF2B5EF4-FFF2-40B4-BE49-F238E27FC236}">
                <a16:creationId xmlns:a16="http://schemas.microsoft.com/office/drawing/2014/main" id="{C42D4047-BE83-7066-399B-465E3DE5C518}"/>
              </a:ext>
            </a:extLst>
          </p:cNvPr>
          <p:cNvSpPr>
            <a:spLocks noGrp="1"/>
          </p:cNvSpPr>
          <p:nvPr>
            <p:ph type="sldNum" sz="quarter" idx="5"/>
          </p:nvPr>
        </p:nvSpPr>
        <p:spPr/>
        <p:txBody>
          <a:bodyPr/>
          <a:lstStyle/>
          <a:p>
            <a:fld id="{75466D4A-ACD4-4300-9407-CA70903834F7}" type="slidenum">
              <a:rPr lang="en-US" smtClean="0"/>
              <a:t>37</a:t>
            </a:fld>
            <a:endParaRPr lang="en-US"/>
          </a:p>
        </p:txBody>
      </p:sp>
    </p:spTree>
    <p:extLst>
      <p:ext uri="{BB962C8B-B14F-4D97-AF65-F5344CB8AC3E}">
        <p14:creationId xmlns:p14="http://schemas.microsoft.com/office/powerpoint/2010/main" val="3818082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D3AF0-4B54-A1DC-07C6-59514D5AF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51977-5A9D-FF55-357B-C545A8BDC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C8CBCA-6B90-06BC-8BCD-0606805BF7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0F8E35-FF41-4E2C-EED3-ED8FEAF1DB2C}"/>
              </a:ext>
            </a:extLst>
          </p:cNvPr>
          <p:cNvSpPr>
            <a:spLocks noGrp="1"/>
          </p:cNvSpPr>
          <p:nvPr>
            <p:ph type="sldNum" sz="quarter" idx="5"/>
          </p:nvPr>
        </p:nvSpPr>
        <p:spPr/>
        <p:txBody>
          <a:bodyPr/>
          <a:lstStyle/>
          <a:p>
            <a:fld id="{75466D4A-ACD4-4300-9407-CA70903834F7}" type="slidenum">
              <a:rPr lang="en-US" smtClean="0"/>
              <a:t>38</a:t>
            </a:fld>
            <a:endParaRPr lang="en-US"/>
          </a:p>
        </p:txBody>
      </p:sp>
    </p:spTree>
    <p:extLst>
      <p:ext uri="{BB962C8B-B14F-4D97-AF65-F5344CB8AC3E}">
        <p14:creationId xmlns:p14="http://schemas.microsoft.com/office/powerpoint/2010/main" val="3247845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5D005-9018-79BE-5C50-A3809F70D2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DAD5C-60D6-D43D-ED52-2B064C27D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00304-25B9-DB3F-809F-E9D552A232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E96A77-ACF8-812C-A3D1-6987D2BF0EBD}"/>
              </a:ext>
            </a:extLst>
          </p:cNvPr>
          <p:cNvSpPr>
            <a:spLocks noGrp="1"/>
          </p:cNvSpPr>
          <p:nvPr>
            <p:ph type="sldNum" sz="quarter" idx="5"/>
          </p:nvPr>
        </p:nvSpPr>
        <p:spPr/>
        <p:txBody>
          <a:bodyPr/>
          <a:lstStyle/>
          <a:p>
            <a:fld id="{75466D4A-ACD4-4300-9407-CA70903834F7}" type="slidenum">
              <a:rPr lang="en-US" smtClean="0"/>
              <a:t>39</a:t>
            </a:fld>
            <a:endParaRPr lang="en-US"/>
          </a:p>
        </p:txBody>
      </p:sp>
    </p:spTree>
    <p:extLst>
      <p:ext uri="{BB962C8B-B14F-4D97-AF65-F5344CB8AC3E}">
        <p14:creationId xmlns:p14="http://schemas.microsoft.com/office/powerpoint/2010/main" val="712209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06BB-5426-59E7-054A-6055267372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62D85-AEEB-61C5-221B-07D37DC75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1C564-DB62-D449-B6FC-55B34C8F97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0668C5-DC1E-E7B1-E739-0832D0C8A331}"/>
              </a:ext>
            </a:extLst>
          </p:cNvPr>
          <p:cNvSpPr>
            <a:spLocks noGrp="1"/>
          </p:cNvSpPr>
          <p:nvPr>
            <p:ph type="sldNum" sz="quarter" idx="5"/>
          </p:nvPr>
        </p:nvSpPr>
        <p:spPr/>
        <p:txBody>
          <a:bodyPr/>
          <a:lstStyle/>
          <a:p>
            <a:fld id="{75466D4A-ACD4-4300-9407-CA70903834F7}" type="slidenum">
              <a:rPr lang="en-US" smtClean="0"/>
              <a:t>40</a:t>
            </a:fld>
            <a:endParaRPr lang="en-US"/>
          </a:p>
        </p:txBody>
      </p:sp>
    </p:spTree>
    <p:extLst>
      <p:ext uri="{BB962C8B-B14F-4D97-AF65-F5344CB8AC3E}">
        <p14:creationId xmlns:p14="http://schemas.microsoft.com/office/powerpoint/2010/main" val="4477876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37825-1152-6659-2472-B778AA8E2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23342-3D2E-0AF5-4754-23148F62A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59FABB-5111-E782-E87A-2BA3ACD538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CE5083-B67A-1C36-C225-20519F03F127}"/>
              </a:ext>
            </a:extLst>
          </p:cNvPr>
          <p:cNvSpPr>
            <a:spLocks noGrp="1"/>
          </p:cNvSpPr>
          <p:nvPr>
            <p:ph type="sldNum" sz="quarter" idx="5"/>
          </p:nvPr>
        </p:nvSpPr>
        <p:spPr/>
        <p:txBody>
          <a:bodyPr/>
          <a:lstStyle/>
          <a:p>
            <a:fld id="{75466D4A-ACD4-4300-9407-CA70903834F7}" type="slidenum">
              <a:rPr lang="en-US" smtClean="0"/>
              <a:t>41</a:t>
            </a:fld>
            <a:endParaRPr lang="en-US"/>
          </a:p>
        </p:txBody>
      </p:sp>
    </p:spTree>
    <p:extLst>
      <p:ext uri="{BB962C8B-B14F-4D97-AF65-F5344CB8AC3E}">
        <p14:creationId xmlns:p14="http://schemas.microsoft.com/office/powerpoint/2010/main" val="488583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60F2E-E4CC-CAC1-A2D5-D5073293F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B2C1F4-DE1B-AD3D-CCAE-26B8A1A52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56E589-C35C-1E39-C573-066C5BD0C6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86EA4D-CEC6-0072-91B8-6C0D95A6402E}"/>
              </a:ext>
            </a:extLst>
          </p:cNvPr>
          <p:cNvSpPr>
            <a:spLocks noGrp="1"/>
          </p:cNvSpPr>
          <p:nvPr>
            <p:ph type="sldNum" sz="quarter" idx="5"/>
          </p:nvPr>
        </p:nvSpPr>
        <p:spPr/>
        <p:txBody>
          <a:bodyPr/>
          <a:lstStyle/>
          <a:p>
            <a:fld id="{75466D4A-ACD4-4300-9407-CA70903834F7}" type="slidenum">
              <a:rPr lang="en-US" smtClean="0"/>
              <a:t>42</a:t>
            </a:fld>
            <a:endParaRPr lang="en-US"/>
          </a:p>
        </p:txBody>
      </p:sp>
    </p:spTree>
    <p:extLst>
      <p:ext uri="{BB962C8B-B14F-4D97-AF65-F5344CB8AC3E}">
        <p14:creationId xmlns:p14="http://schemas.microsoft.com/office/powerpoint/2010/main" val="3042304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ED7A7-0CFB-1C04-D822-527634C98E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C61D63-CBF9-AE30-2BF7-3DEBB5E39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A2321-00FE-6E2F-4032-8B382CE245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C5F8E4-83E6-6C20-5BEF-83E028A2EA0A}"/>
              </a:ext>
            </a:extLst>
          </p:cNvPr>
          <p:cNvSpPr>
            <a:spLocks noGrp="1"/>
          </p:cNvSpPr>
          <p:nvPr>
            <p:ph type="sldNum" sz="quarter" idx="5"/>
          </p:nvPr>
        </p:nvSpPr>
        <p:spPr/>
        <p:txBody>
          <a:bodyPr/>
          <a:lstStyle/>
          <a:p>
            <a:fld id="{75466D4A-ACD4-4300-9407-CA70903834F7}" type="slidenum">
              <a:rPr lang="en-US" smtClean="0"/>
              <a:t>43</a:t>
            </a:fld>
            <a:endParaRPr lang="en-US"/>
          </a:p>
        </p:txBody>
      </p:sp>
    </p:spTree>
    <p:extLst>
      <p:ext uri="{BB962C8B-B14F-4D97-AF65-F5344CB8AC3E}">
        <p14:creationId xmlns:p14="http://schemas.microsoft.com/office/powerpoint/2010/main" val="39161153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1AC38-5E7F-6031-9BD0-7F40A6B363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A74A5-3545-E631-C2D2-3F51EC003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A0236-E021-DCBC-5DB6-465E34E864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AB0824-D3E9-7682-F46D-2947FFA56160}"/>
              </a:ext>
            </a:extLst>
          </p:cNvPr>
          <p:cNvSpPr>
            <a:spLocks noGrp="1"/>
          </p:cNvSpPr>
          <p:nvPr>
            <p:ph type="sldNum" sz="quarter" idx="5"/>
          </p:nvPr>
        </p:nvSpPr>
        <p:spPr/>
        <p:txBody>
          <a:bodyPr/>
          <a:lstStyle/>
          <a:p>
            <a:fld id="{75466D4A-ACD4-4300-9407-CA70903834F7}" type="slidenum">
              <a:rPr lang="en-US" smtClean="0"/>
              <a:t>44</a:t>
            </a:fld>
            <a:endParaRPr lang="en-US"/>
          </a:p>
        </p:txBody>
      </p:sp>
    </p:spTree>
    <p:extLst>
      <p:ext uri="{BB962C8B-B14F-4D97-AF65-F5344CB8AC3E}">
        <p14:creationId xmlns:p14="http://schemas.microsoft.com/office/powerpoint/2010/main" val="10246311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45</a:t>
            </a:fld>
            <a:endParaRPr lang="en-US"/>
          </a:p>
        </p:txBody>
      </p:sp>
    </p:spTree>
    <p:extLst>
      <p:ext uri="{BB962C8B-B14F-4D97-AF65-F5344CB8AC3E}">
        <p14:creationId xmlns:p14="http://schemas.microsoft.com/office/powerpoint/2010/main" val="9653216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4A0F-1E91-9E82-6E24-0B0E8066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2A893B-1175-76ED-753D-FDE779C45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96D99-DE22-A252-137C-BBA08935F0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59E841A4-7A2F-BB75-C785-85583BFE882D}"/>
              </a:ext>
            </a:extLst>
          </p:cNvPr>
          <p:cNvSpPr>
            <a:spLocks noGrp="1"/>
          </p:cNvSpPr>
          <p:nvPr>
            <p:ph type="sldNum" sz="quarter" idx="5"/>
          </p:nvPr>
        </p:nvSpPr>
        <p:spPr/>
        <p:txBody>
          <a:bodyPr/>
          <a:lstStyle/>
          <a:p>
            <a:fld id="{75466D4A-ACD4-4300-9407-CA70903834F7}" type="slidenum">
              <a:rPr lang="en-US" smtClean="0"/>
              <a:t>46</a:t>
            </a:fld>
            <a:endParaRPr lang="en-US"/>
          </a:p>
        </p:txBody>
      </p:sp>
    </p:spTree>
    <p:extLst>
      <p:ext uri="{BB962C8B-B14F-4D97-AF65-F5344CB8AC3E}">
        <p14:creationId xmlns:p14="http://schemas.microsoft.com/office/powerpoint/2010/main" val="1593978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FD91F-ABC3-E2F8-7992-F137F563F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B41A3-BE59-99B6-4624-BA01263CD4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534F5E-0CA6-42B6-2F77-6220F9C8DA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E18ECA-EE2C-9615-5BDA-8595AC4E2495}"/>
              </a:ext>
            </a:extLst>
          </p:cNvPr>
          <p:cNvSpPr>
            <a:spLocks noGrp="1"/>
          </p:cNvSpPr>
          <p:nvPr>
            <p:ph type="sldNum" sz="quarter" idx="5"/>
          </p:nvPr>
        </p:nvSpPr>
        <p:spPr/>
        <p:txBody>
          <a:bodyPr/>
          <a:lstStyle/>
          <a:p>
            <a:fld id="{75466D4A-ACD4-4300-9407-CA70903834F7}" type="slidenum">
              <a:rPr lang="en-US" smtClean="0"/>
              <a:t>47</a:t>
            </a:fld>
            <a:endParaRPr lang="en-US"/>
          </a:p>
        </p:txBody>
      </p:sp>
    </p:spTree>
    <p:extLst>
      <p:ext uri="{BB962C8B-B14F-4D97-AF65-F5344CB8AC3E}">
        <p14:creationId xmlns:p14="http://schemas.microsoft.com/office/powerpoint/2010/main" val="3649643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E3ED1-9D81-C1A1-4FDA-764DBAB9E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8349A-C1B9-4558-EC91-190D836B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FAD1C-5CEE-0498-6976-D9D2431004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036133-1B51-7F0F-FC4E-FC661CB64FAF}"/>
              </a:ext>
            </a:extLst>
          </p:cNvPr>
          <p:cNvSpPr>
            <a:spLocks noGrp="1"/>
          </p:cNvSpPr>
          <p:nvPr>
            <p:ph type="sldNum" sz="quarter" idx="5"/>
          </p:nvPr>
        </p:nvSpPr>
        <p:spPr/>
        <p:txBody>
          <a:bodyPr/>
          <a:lstStyle/>
          <a:p>
            <a:fld id="{75466D4A-ACD4-4300-9407-CA70903834F7}" type="slidenum">
              <a:rPr lang="en-US" smtClean="0"/>
              <a:t>48</a:t>
            </a:fld>
            <a:endParaRPr lang="en-US"/>
          </a:p>
        </p:txBody>
      </p:sp>
    </p:spTree>
    <p:extLst>
      <p:ext uri="{BB962C8B-B14F-4D97-AF65-F5344CB8AC3E}">
        <p14:creationId xmlns:p14="http://schemas.microsoft.com/office/powerpoint/2010/main" val="16480572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49</a:t>
            </a:fld>
            <a:endParaRPr lang="en-US"/>
          </a:p>
        </p:txBody>
      </p:sp>
    </p:spTree>
    <p:extLst>
      <p:ext uri="{BB962C8B-B14F-4D97-AF65-F5344CB8AC3E}">
        <p14:creationId xmlns:p14="http://schemas.microsoft.com/office/powerpoint/2010/main" val="19212199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199E7-FAC2-3948-8A43-EE421E799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D3BCD-8149-0416-D93D-52DB03BC3B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24B81-4CD1-11EA-111C-37075FEC95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9985DCF-A2C4-24F1-B5AC-B130127FC102}"/>
              </a:ext>
            </a:extLst>
          </p:cNvPr>
          <p:cNvSpPr>
            <a:spLocks noGrp="1"/>
          </p:cNvSpPr>
          <p:nvPr>
            <p:ph type="sldNum" sz="quarter" idx="5"/>
          </p:nvPr>
        </p:nvSpPr>
        <p:spPr/>
        <p:txBody>
          <a:bodyPr/>
          <a:lstStyle/>
          <a:p>
            <a:fld id="{75466D4A-ACD4-4300-9407-CA70903834F7}" type="slidenum">
              <a:rPr lang="en-US" smtClean="0"/>
              <a:t>50</a:t>
            </a:fld>
            <a:endParaRPr lang="en-US"/>
          </a:p>
        </p:txBody>
      </p:sp>
    </p:spTree>
    <p:extLst>
      <p:ext uri="{BB962C8B-B14F-4D97-AF65-F5344CB8AC3E}">
        <p14:creationId xmlns:p14="http://schemas.microsoft.com/office/powerpoint/2010/main" val="15944631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D4514-F4D8-1B05-21DE-DF96BD04D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9587C2-EEF8-3BFD-5DFC-85475B1581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53517D-96C8-44B1-B40E-3DD00A58FDE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7BF3F000-9C8E-2C67-0F5D-C20179D223D2}"/>
              </a:ext>
            </a:extLst>
          </p:cNvPr>
          <p:cNvSpPr>
            <a:spLocks noGrp="1"/>
          </p:cNvSpPr>
          <p:nvPr>
            <p:ph type="sldNum" sz="quarter" idx="5"/>
          </p:nvPr>
        </p:nvSpPr>
        <p:spPr/>
        <p:txBody>
          <a:bodyPr/>
          <a:lstStyle/>
          <a:p>
            <a:fld id="{75466D4A-ACD4-4300-9407-CA70903834F7}" type="slidenum">
              <a:rPr lang="en-US" smtClean="0"/>
              <a:t>51</a:t>
            </a:fld>
            <a:endParaRPr lang="en-US"/>
          </a:p>
        </p:txBody>
      </p:sp>
    </p:spTree>
    <p:extLst>
      <p:ext uri="{BB962C8B-B14F-4D97-AF65-F5344CB8AC3E}">
        <p14:creationId xmlns:p14="http://schemas.microsoft.com/office/powerpoint/2010/main" val="16799395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22C48-25FC-B836-E811-F5B7909945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6EA8A-1ED4-4783-95C7-C45CB2686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DE5C92-C1EB-049B-C384-871276F797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5DDF8FA5-117B-E05C-EDF4-40CDF753714E}"/>
              </a:ext>
            </a:extLst>
          </p:cNvPr>
          <p:cNvSpPr>
            <a:spLocks noGrp="1"/>
          </p:cNvSpPr>
          <p:nvPr>
            <p:ph type="sldNum" sz="quarter" idx="5"/>
          </p:nvPr>
        </p:nvSpPr>
        <p:spPr/>
        <p:txBody>
          <a:bodyPr/>
          <a:lstStyle/>
          <a:p>
            <a:fld id="{75466D4A-ACD4-4300-9407-CA70903834F7}" type="slidenum">
              <a:rPr lang="en-US" smtClean="0"/>
              <a:t>52</a:t>
            </a:fld>
            <a:endParaRPr lang="en-US"/>
          </a:p>
        </p:txBody>
      </p:sp>
    </p:spTree>
    <p:extLst>
      <p:ext uri="{BB962C8B-B14F-4D97-AF65-F5344CB8AC3E}">
        <p14:creationId xmlns:p14="http://schemas.microsoft.com/office/powerpoint/2010/main" val="29035462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81B93-026A-0A8E-6487-FF5430AB9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3C5653-4AFB-88CE-FD67-0ED1F8C93D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174E4B-1727-6337-ED2F-750AFBA0314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A82EE2D-3E2A-E5F2-132E-A6F41223219B}"/>
              </a:ext>
            </a:extLst>
          </p:cNvPr>
          <p:cNvSpPr>
            <a:spLocks noGrp="1"/>
          </p:cNvSpPr>
          <p:nvPr>
            <p:ph type="sldNum" sz="quarter" idx="5"/>
          </p:nvPr>
        </p:nvSpPr>
        <p:spPr/>
        <p:txBody>
          <a:bodyPr/>
          <a:lstStyle/>
          <a:p>
            <a:fld id="{75466D4A-ACD4-4300-9407-CA70903834F7}" type="slidenum">
              <a:rPr lang="en-US" smtClean="0"/>
              <a:t>53</a:t>
            </a:fld>
            <a:endParaRPr lang="en-US"/>
          </a:p>
        </p:txBody>
      </p:sp>
    </p:spTree>
    <p:extLst>
      <p:ext uri="{BB962C8B-B14F-4D97-AF65-F5344CB8AC3E}">
        <p14:creationId xmlns:p14="http://schemas.microsoft.com/office/powerpoint/2010/main" val="4072125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E34AC-017D-D9A4-012D-20E916FB6B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BF918-D977-1788-050A-50CD98E2B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45FC6-5F44-026F-1020-1EB66A3C57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E6CA622-0030-D22C-EBBB-47582F48125C}"/>
              </a:ext>
            </a:extLst>
          </p:cNvPr>
          <p:cNvSpPr>
            <a:spLocks noGrp="1"/>
          </p:cNvSpPr>
          <p:nvPr>
            <p:ph type="sldNum" sz="quarter" idx="5"/>
          </p:nvPr>
        </p:nvSpPr>
        <p:spPr/>
        <p:txBody>
          <a:bodyPr/>
          <a:lstStyle/>
          <a:p>
            <a:fld id="{75466D4A-ACD4-4300-9407-CA70903834F7}" type="slidenum">
              <a:rPr lang="en-US" smtClean="0"/>
              <a:t>54</a:t>
            </a:fld>
            <a:endParaRPr lang="en-US"/>
          </a:p>
        </p:txBody>
      </p:sp>
    </p:spTree>
    <p:extLst>
      <p:ext uri="{BB962C8B-B14F-4D97-AF65-F5344CB8AC3E}">
        <p14:creationId xmlns:p14="http://schemas.microsoft.com/office/powerpoint/2010/main" val="13655794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85CCE-DC09-2E59-7A85-1CF362D2A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7D6B14-964C-07A8-61CB-C5E576B22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EF672A-6CE2-60BD-D92D-133AED338D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A811942A-735F-567A-F369-43EBD0B01910}"/>
              </a:ext>
            </a:extLst>
          </p:cNvPr>
          <p:cNvSpPr>
            <a:spLocks noGrp="1"/>
          </p:cNvSpPr>
          <p:nvPr>
            <p:ph type="sldNum" sz="quarter" idx="5"/>
          </p:nvPr>
        </p:nvSpPr>
        <p:spPr/>
        <p:txBody>
          <a:bodyPr/>
          <a:lstStyle/>
          <a:p>
            <a:fld id="{75466D4A-ACD4-4300-9407-CA70903834F7}" type="slidenum">
              <a:rPr lang="en-US" smtClean="0"/>
              <a:t>55</a:t>
            </a:fld>
            <a:endParaRPr lang="en-US"/>
          </a:p>
        </p:txBody>
      </p:sp>
    </p:spTree>
    <p:extLst>
      <p:ext uri="{BB962C8B-B14F-4D97-AF65-F5344CB8AC3E}">
        <p14:creationId xmlns:p14="http://schemas.microsoft.com/office/powerpoint/2010/main" val="2672412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0840-8E8E-9EA9-9C3E-255DE6707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3B517-35DE-851B-7625-D1DD5DEA26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6EC5E-0A2F-237F-0987-3920EBBEAC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326DA220-E818-CE84-DCC5-688B3A98F6F8}"/>
              </a:ext>
            </a:extLst>
          </p:cNvPr>
          <p:cNvSpPr>
            <a:spLocks noGrp="1"/>
          </p:cNvSpPr>
          <p:nvPr>
            <p:ph type="sldNum" sz="quarter" idx="5"/>
          </p:nvPr>
        </p:nvSpPr>
        <p:spPr/>
        <p:txBody>
          <a:bodyPr/>
          <a:lstStyle/>
          <a:p>
            <a:fld id="{75466D4A-ACD4-4300-9407-CA70903834F7}" type="slidenum">
              <a:rPr lang="en-US" smtClean="0"/>
              <a:t>56</a:t>
            </a:fld>
            <a:endParaRPr lang="en-US"/>
          </a:p>
        </p:txBody>
      </p:sp>
    </p:spTree>
    <p:extLst>
      <p:ext uri="{BB962C8B-B14F-4D97-AF65-F5344CB8AC3E}">
        <p14:creationId xmlns:p14="http://schemas.microsoft.com/office/powerpoint/2010/main" val="5426792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57</a:t>
            </a:fld>
            <a:endParaRPr lang="en-US"/>
          </a:p>
        </p:txBody>
      </p:sp>
    </p:spTree>
    <p:extLst>
      <p:ext uri="{BB962C8B-B14F-4D97-AF65-F5344CB8AC3E}">
        <p14:creationId xmlns:p14="http://schemas.microsoft.com/office/powerpoint/2010/main" val="18875740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58</a:t>
            </a:fld>
            <a:endParaRPr lang="en-US"/>
          </a:p>
        </p:txBody>
      </p:sp>
    </p:spTree>
    <p:extLst>
      <p:ext uri="{BB962C8B-B14F-4D97-AF65-F5344CB8AC3E}">
        <p14:creationId xmlns:p14="http://schemas.microsoft.com/office/powerpoint/2010/main" val="41209097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59</a:t>
            </a:fld>
            <a:endParaRPr lang="en-US"/>
          </a:p>
        </p:txBody>
      </p:sp>
    </p:spTree>
    <p:extLst>
      <p:ext uri="{BB962C8B-B14F-4D97-AF65-F5344CB8AC3E}">
        <p14:creationId xmlns:p14="http://schemas.microsoft.com/office/powerpoint/2010/main" val="2002686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60</a:t>
            </a:fld>
            <a:endParaRPr lang="en-US"/>
          </a:p>
        </p:txBody>
      </p:sp>
    </p:spTree>
    <p:extLst>
      <p:ext uri="{BB962C8B-B14F-4D97-AF65-F5344CB8AC3E}">
        <p14:creationId xmlns:p14="http://schemas.microsoft.com/office/powerpoint/2010/main" val="31674537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15.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3.xml"/><Relationship Id="rId1" Type="http://schemas.openxmlformats.org/officeDocument/2006/relationships/tags" Target="../tags/tag2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3.xml"/><Relationship Id="rId1" Type="http://schemas.openxmlformats.org/officeDocument/2006/relationships/tags" Target="../tags/tag2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3.xml"/><Relationship Id="rId1" Type="http://schemas.openxmlformats.org/officeDocument/2006/relationships/tags" Target="../tags/tag2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3.xml"/><Relationship Id="rId1" Type="http://schemas.openxmlformats.org/officeDocument/2006/relationships/tags" Target="../tags/tag2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Master" Target="../slideMasters/slideMaster3.xml"/><Relationship Id="rId1" Type="http://schemas.openxmlformats.org/officeDocument/2006/relationships/tags" Target="../tags/tag26.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Master" Target="../slideMasters/slideMaster3.xml"/><Relationship Id="rId1" Type="http://schemas.openxmlformats.org/officeDocument/2006/relationships/tags" Target="../tags/tag2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Master" Target="../slideMasters/slideMaster3.xml"/><Relationship Id="rId1" Type="http://schemas.openxmlformats.org/officeDocument/2006/relationships/tags" Target="../tags/tag28.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3.xml"/><Relationship Id="rId1" Type="http://schemas.openxmlformats.org/officeDocument/2006/relationships/tags" Target="../tags/tag29.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3.xml"/><Relationship Id="rId1" Type="http://schemas.openxmlformats.org/officeDocument/2006/relationships/tags" Target="../tags/tag30.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Master" Target="../slideMasters/slideMaster3.xml"/><Relationship Id="rId1" Type="http://schemas.openxmlformats.org/officeDocument/2006/relationships/tags" Target="../tags/tag3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10/1/2025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Using Data to Measure Success and Accelerate Progress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Table Placeholder 10">
            <a:extLst>
              <a:ext uri="{FF2B5EF4-FFF2-40B4-BE49-F238E27FC236}">
                <a16:creationId xmlns:a16="http://schemas.microsoft.com/office/drawing/2014/main" id="{E7813340-69C4-428A-EA5D-49836EF3F74F}"/>
              </a:ext>
            </a:extLst>
          </p:cNvPr>
          <p:cNvSpPr>
            <a:spLocks noGrp="1"/>
          </p:cNvSpPr>
          <p:nvPr>
            <p:ph type="tbl" sz="quarter" idx="13"/>
          </p:nvPr>
        </p:nvSpPr>
        <p:spPr>
          <a:xfrm>
            <a:off x="596900" y="1949451"/>
            <a:ext cx="10991850" cy="2117224"/>
          </a:xfrm>
        </p:spPr>
        <p:txBody>
          <a:bodyPr/>
          <a:lstStyle/>
          <a:p>
            <a:endParaRPr lang="en-US"/>
          </a:p>
        </p:txBody>
      </p:sp>
      <p:sp>
        <p:nvSpPr>
          <p:cNvPr id="15" name="Text Placeholder 14">
            <a:extLst>
              <a:ext uri="{FF2B5EF4-FFF2-40B4-BE49-F238E27FC236}">
                <a16:creationId xmlns:a16="http://schemas.microsoft.com/office/drawing/2014/main" id="{134103A2-6323-1600-E8DF-AB561DB651BD}"/>
              </a:ext>
            </a:extLst>
          </p:cNvPr>
          <p:cNvSpPr>
            <a:spLocks noGrp="1"/>
          </p:cNvSpPr>
          <p:nvPr>
            <p:ph type="body" sz="quarter" idx="15"/>
          </p:nvPr>
        </p:nvSpPr>
        <p:spPr>
          <a:xfrm>
            <a:off x="596900" y="4066675"/>
            <a:ext cx="11004550" cy="881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B911F150-F371-7DCE-9BB9-FF8AA34B6194}"/>
              </a:ext>
            </a:extLst>
          </p:cNvPr>
          <p:cNvSpPr>
            <a:spLocks noGrp="1"/>
          </p:cNvSpPr>
          <p:nvPr>
            <p:ph type="body" sz="quarter" idx="14"/>
          </p:nvPr>
        </p:nvSpPr>
        <p:spPr>
          <a:xfrm>
            <a:off x="622300" y="4984750"/>
            <a:ext cx="10979150" cy="7060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7" name="Rectangle 6">
            <a:extLst>
              <a:ext uri="{C183D7F6-B498-43B3-948B-1728B52AA6E4}">
                <adec:decorative xmlns:adec="http://schemas.microsoft.com/office/drawing/2017/decorative" val="1"/>
              </a:ext>
            </a:extLst>
          </p:cNvPr>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0121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55583" y="860332"/>
            <a:ext cx="1960100"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10/1/2025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10/1/2025</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10/1/2025</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10/1/2025</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10/1/2025</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10/1/2025</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18249" y="171731"/>
            <a:ext cx="10653003" cy="1083329"/>
          </a:xfrm>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10/1/2025</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10/1/2025</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579020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4C998E-B48E-F00F-5623-0B5C3C32697A}"/>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0780527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00508546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97075174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4" name="Slide Number Placeholder 5">
            <a:extLst>
              <a:ext uri="{FF2B5EF4-FFF2-40B4-BE49-F238E27FC236}">
                <a16:creationId xmlns:a16="http://schemas.microsoft.com/office/drawing/2014/main" id="{01C99490-E595-AC31-5EB5-FD6229CA39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73353912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43129732"/>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71890532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2633869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135356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7785083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266463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a:t>Click to add right column heading</a:t>
            </a:r>
          </a:p>
        </p:txBody>
      </p:sp>
    </p:spTree>
    <p:custDataLst>
      <p:tags r:id="rId1"/>
    </p:custDataLst>
    <p:extLst>
      <p:ext uri="{BB962C8B-B14F-4D97-AF65-F5344CB8AC3E}">
        <p14:creationId xmlns:p14="http://schemas.microsoft.com/office/powerpoint/2010/main" val="4451593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Tree>
    <p:custDataLst>
      <p:tags r:id="rId1"/>
    </p:custDataLst>
    <p:extLst>
      <p:ext uri="{BB962C8B-B14F-4D97-AF65-F5344CB8AC3E}">
        <p14:creationId xmlns:p14="http://schemas.microsoft.com/office/powerpoint/2010/main" val="7883032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Tree>
    <p:custDataLst>
      <p:tags r:id="rId1"/>
    </p:custDataLst>
    <p:extLst>
      <p:ext uri="{BB962C8B-B14F-4D97-AF65-F5344CB8AC3E}">
        <p14:creationId xmlns:p14="http://schemas.microsoft.com/office/powerpoint/2010/main" val="18339256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Resources</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950178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875044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634536165"/>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a:t>Event Title Here</a:t>
            </a:r>
          </a:p>
          <a:p>
            <a:pPr lvl="1"/>
            <a:r>
              <a:rPr lang="en-US"/>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a:t>Event Date: Month, XX, 20XX</a:t>
            </a:r>
          </a:p>
          <a:p>
            <a:pPr lvl="4"/>
            <a:r>
              <a:rPr lang="en-US"/>
              <a:t>Event Time: XX:XX ET</a:t>
            </a:r>
          </a:p>
          <a:p>
            <a:pPr lvl="3"/>
            <a:r>
              <a:rPr lang="en-US"/>
              <a:t>Registration Link Here (if applicable)</a:t>
            </a:r>
          </a:p>
        </p:txBody>
      </p:sp>
      <p:sp>
        <p:nvSpPr>
          <p:cNvPr id="3" name="Slide Number Placeholder 5">
            <a:extLst>
              <a:ext uri="{FF2B5EF4-FFF2-40B4-BE49-F238E27FC236}">
                <a16:creationId xmlns:a16="http://schemas.microsoft.com/office/drawing/2014/main" id="{03E4C5B2-58BD-2FB7-49C0-9354946F27F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919826192"/>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9968984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Tree>
    <p:extLst>
      <p:ext uri="{BB962C8B-B14F-4D97-AF65-F5344CB8AC3E}">
        <p14:creationId xmlns:p14="http://schemas.microsoft.com/office/powerpoint/2010/main" val="19113008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Tree>
    <p:extLst>
      <p:ext uri="{BB962C8B-B14F-4D97-AF65-F5344CB8AC3E}">
        <p14:creationId xmlns:p14="http://schemas.microsoft.com/office/powerpoint/2010/main" val="19911872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497" r="49773" b="709"/>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98168CA-9200-7DBC-1A81-DF04D37F94F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18898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t="10537" b="10537"/>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278154C-AC93-1D1C-3292-D965C53EE36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1765152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D5B212DB-86C1-ECA1-D69E-27E059D4F7B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4217373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descr="A person placing a cube on a table&#10;&#10;Description automatically generated">
            <a:extLst>
              <a:ext uri="{FF2B5EF4-FFF2-40B4-BE49-F238E27FC236}">
                <a16:creationId xmlns:a16="http://schemas.microsoft.com/office/drawing/2014/main" id="{BCE899EB-718B-205C-325A-3ABE97737D0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0058"/>
          <a:stretch/>
        </p:blipFill>
        <p:spPr>
          <a:xfrm>
            <a:off x="0" y="0"/>
            <a:ext cx="6758609" cy="6154505"/>
          </a:xfrm>
          <a:prstGeom prst="rect">
            <a:avLst/>
          </a:prstGeom>
        </p:spPr>
      </p:pic>
      <p:sp>
        <p:nvSpPr>
          <p:cNvPr id="2" name="Slide Number Placeholder 5">
            <a:extLst>
              <a:ext uri="{FF2B5EF4-FFF2-40B4-BE49-F238E27FC236}">
                <a16:creationId xmlns:a16="http://schemas.microsoft.com/office/drawing/2014/main" id="{CF421296-C5EC-EF79-2C26-04B92F4D738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6022092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
        <p:nvSpPr>
          <p:cNvPr id="2" name="Slide Number Placeholder 5">
            <a:extLst>
              <a:ext uri="{FF2B5EF4-FFF2-40B4-BE49-F238E27FC236}">
                <a16:creationId xmlns:a16="http://schemas.microsoft.com/office/drawing/2014/main" id="{4144C621-444C-FDF8-8E90-C8C23522541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419250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061028B-F6AE-21C1-48C3-4610FAF859B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3562598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31DA213-4A73-BE50-F0E8-512F6ACB71F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7264750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1D15369-E7E9-0F9D-F331-8B360988ABF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194769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68" r="13368"/>
          <a:stretch/>
        </p:blipFill>
        <p:spPr>
          <a:xfrm>
            <a:off x="0" y="0"/>
            <a:ext cx="6758609" cy="6260123"/>
          </a:xfrm>
          <a:prstGeom prst="rect">
            <a:avLst/>
          </a:prstGeom>
        </p:spPr>
      </p:pic>
      <p:sp>
        <p:nvSpPr>
          <p:cNvPr id="2" name="Slide Number Placeholder 5">
            <a:extLst>
              <a:ext uri="{FF2B5EF4-FFF2-40B4-BE49-F238E27FC236}">
                <a16:creationId xmlns:a16="http://schemas.microsoft.com/office/drawing/2014/main" id="{05B81CAE-1EA5-9CE7-477D-D0B74ABD000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9361935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18C2B62-0BFC-D244-FEC5-5D5D4DD2F09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2695585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4D88E8A9-2F15-3650-FD52-656953A898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6779579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972" r="14972"/>
          <a:stretch/>
        </p:blipFill>
        <p:spPr>
          <a:xfrm>
            <a:off x="0" y="0"/>
            <a:ext cx="6758609" cy="6151347"/>
          </a:xfrm>
          <a:prstGeom prst="rect">
            <a:avLst/>
          </a:prstGeom>
        </p:spPr>
      </p:pic>
      <p:sp>
        <p:nvSpPr>
          <p:cNvPr id="2" name="Slide Number Placeholder 5">
            <a:extLst>
              <a:ext uri="{FF2B5EF4-FFF2-40B4-BE49-F238E27FC236}">
                <a16:creationId xmlns:a16="http://schemas.microsoft.com/office/drawing/2014/main" id="{44F979CE-84FA-776B-70A9-BD6D6D1CC98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0970786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descr="A calculator and folders on a desk&#10;&#10;Description automatically generated">
            <a:extLst>
              <a:ext uri="{FF2B5EF4-FFF2-40B4-BE49-F238E27FC236}">
                <a16:creationId xmlns:a16="http://schemas.microsoft.com/office/drawing/2014/main" id="{0161B5C3-B3BF-2567-FDDA-5822C64C9B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153151"/>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28BA819C-3D24-70B2-4879-F7C144C8FE1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9343972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48" r="-1"/>
          <a:stretch/>
        </p:blipFill>
        <p:spPr>
          <a:xfrm>
            <a:off x="0" y="0"/>
            <a:ext cx="6751006" cy="615165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2" name="Slide Number Placeholder 5">
            <a:extLst>
              <a:ext uri="{FF2B5EF4-FFF2-40B4-BE49-F238E27FC236}">
                <a16:creationId xmlns:a16="http://schemas.microsoft.com/office/drawing/2014/main" id="{CE0D2D79-5193-26E1-2C7E-FD80FB6F20C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64377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theme" Target="../theme/theme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image" Target="../media/image8.png"/><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7.png"/><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ags" Target="../tags/tag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image" Target="../media/image8.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7.png"/><Relationship Id="rId2" Type="http://schemas.openxmlformats.org/officeDocument/2006/relationships/slideLayout" Target="../slideLayouts/slideLayout50.xml"/><Relationship Id="rId16" Type="http://schemas.openxmlformats.org/officeDocument/2006/relationships/tags" Target="../tags/tag17.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image" Target="../media/image9.png"/><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10/1/2025</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Using Data to Measure Success and Accelerate Progress</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74"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47" r:id="rId20"/>
    <p:sldLayoutId id="2147483748" r:id="rId21"/>
    <p:sldLayoutId id="2147483750" r:id="rId22"/>
    <p:sldLayoutId id="2147483751" r:id="rId23"/>
    <p:sldLayoutId id="2147483752" r:id="rId24"/>
    <p:sldLayoutId id="2147483753" r:id="rId25"/>
    <p:sldLayoutId id="2147483697" r:id="rId26"/>
    <p:sldLayoutId id="2147483715" r:id="rId27"/>
    <p:sldLayoutId id="2147483816" r:id="rId28"/>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4">
            <a:extLst>
              <a:ext uri="{FF2B5EF4-FFF2-40B4-BE49-F238E27FC236}">
                <a16:creationId xmlns:a16="http://schemas.microsoft.com/office/drawing/2014/main" id="{08B95D98-7EC2-F879-C6DC-A7A38CCD634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t>Webinar Title</a:t>
            </a:r>
          </a:p>
        </p:txBody>
      </p:sp>
      <p:pic>
        <p:nvPicPr>
          <p:cNvPr id="9" name="DOL Seal" descr="Official seal of the United States Department of Labor">
            <a:extLst>
              <a:ext uri="{FF2B5EF4-FFF2-40B4-BE49-F238E27FC236}">
                <a16:creationId xmlns:a16="http://schemas.microsoft.com/office/drawing/2014/main" id="{8DEABDAE-1F19-EE0B-644C-5C39984957DB}"/>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314A47A8-52BC-2153-4EB2-92838D28C621}"/>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1" name="Straight Connector 10">
            <a:extLst>
              <a:ext uri="{FF2B5EF4-FFF2-40B4-BE49-F238E27FC236}">
                <a16:creationId xmlns:a16="http://schemas.microsoft.com/office/drawing/2014/main" id="{82CE1A07-2D2A-6F6F-9101-DC85B0ACE69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DA5307-D493-EED5-03D4-3703173F7C06}"/>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8F8974E1-09CD-BFEC-EFD0-454AAEF39FD3}"/>
              </a:ext>
              <a:ext uri="{C183D7F6-B498-43B3-948B-1728B52AA6E4}">
                <adec:decorative xmlns:adec="http://schemas.microsoft.com/office/drawing/2017/decorative" val="1"/>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194E2145-5564-C4A8-520B-9A01BF97F90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22"/>
    </p:custDataLst>
    <p:extLst>
      <p:ext uri="{BB962C8B-B14F-4D97-AF65-F5344CB8AC3E}">
        <p14:creationId xmlns:p14="http://schemas.microsoft.com/office/powerpoint/2010/main" val="93350391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DOL Seal" descr="Official seal of the United States Department of Labor">
            <a:extLst>
              <a:ext uri="{FF2B5EF4-FFF2-40B4-BE49-F238E27FC236}">
                <a16:creationId xmlns:a16="http://schemas.microsoft.com/office/drawing/2014/main" id="{7E1E6231-336A-959C-2167-FCD6C88BA0F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51B1A4B2-0B9D-39B7-6C5C-AB5DF9665D4E}"/>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C52932FA-55D8-19C3-AF7C-6B5E60CE00F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4CF00CB-A22C-57A4-F941-FC7B0EECE119}"/>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6B7639-FCFF-0559-D009-0C260738E6BB}"/>
              </a:ext>
              <a:ext uri="{C183D7F6-B498-43B3-948B-1728B52AA6E4}">
                <adec:decorative xmlns:adec="http://schemas.microsoft.com/office/drawing/2017/decorative" val="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4D41217F-6395-88F3-B6A9-BCC4291B8E99}"/>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t>Webinar Title</a:t>
            </a:r>
          </a:p>
        </p:txBody>
      </p:sp>
      <p:sp>
        <p:nvSpPr>
          <p:cNvPr id="11" name="Slide Number Placeholder 5">
            <a:extLst>
              <a:ext uri="{FF2B5EF4-FFF2-40B4-BE49-F238E27FC236}">
                <a16:creationId xmlns:a16="http://schemas.microsoft.com/office/drawing/2014/main" id="{76B14541-DABD-0805-7088-29614183BAF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6"/>
    </p:custDataLst>
    <p:extLst>
      <p:ext uri="{BB962C8B-B14F-4D97-AF65-F5344CB8AC3E}">
        <p14:creationId xmlns:p14="http://schemas.microsoft.com/office/powerpoint/2010/main" val="269775108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d2leuf3vilid4d.cloudfront.net/-/media/D168D69D678D4F9ABBFC344AD4512DDD.ashx?rev=984771E6096B4DF40CAF042CDC444CD4" TargetMode="External"/><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hyperlink" Target="https://d2leuf3vilid4d.cloudfront.net/-/media/AB1F12A3E8524A9EB34267AA3BDC3953.ashx?rev=CD8881E18A231E8C655F636B059AC6F0"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2.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3.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4.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5.xml"/><Relationship Id="rId1" Type="http://schemas.openxmlformats.org/officeDocument/2006/relationships/slideLayout" Target="../slideLayouts/slideLayout1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6.xml"/><Relationship Id="rId1" Type="http://schemas.openxmlformats.org/officeDocument/2006/relationships/slideLayout" Target="../slideLayouts/slideLayout1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7.xml"/><Relationship Id="rId1" Type="http://schemas.openxmlformats.org/officeDocument/2006/relationships/slideLayout" Target="../slideLayouts/slideLayout1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mailto:NursingExpansion@dol.gov" TargetMode="External"/><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5025DE9-E734-1285-9B3C-F2B0E6DF2391}"/>
              </a:ext>
            </a:extLst>
          </p:cNvPr>
          <p:cNvSpPr>
            <a:spLocks noGrp="1"/>
          </p:cNvSpPr>
          <p:nvPr>
            <p:ph type="ctrTitle"/>
          </p:nvPr>
        </p:nvSpPr>
        <p:spPr>
          <a:xfrm>
            <a:off x="550333" y="990601"/>
            <a:ext cx="10653003" cy="1504844"/>
          </a:xfrm>
        </p:spPr>
        <p:txBody>
          <a:bodyPr>
            <a:normAutofit/>
          </a:bodyPr>
          <a:lstStyle/>
          <a:p>
            <a:r>
              <a:rPr lang="en-US"/>
              <a:t>NURSING EXPANSION PROGRAM PROGRESS </a:t>
            </a:r>
            <a:br>
              <a:rPr lang="en-US"/>
            </a:br>
            <a:r>
              <a:rPr lang="en-US"/>
              <a:t>YEAR 2 CHECK-IN</a:t>
            </a:r>
          </a:p>
        </p:txBody>
      </p:sp>
      <p:sp>
        <p:nvSpPr>
          <p:cNvPr id="7" name="Subtitle 6">
            <a:extLst>
              <a:ext uri="{FF2B5EF4-FFF2-40B4-BE49-F238E27FC236}">
                <a16:creationId xmlns:a16="http://schemas.microsoft.com/office/drawing/2014/main" id="{8526E7D9-1CCD-9C96-D75C-AB3FA1AB0E84}"/>
              </a:ext>
            </a:extLst>
          </p:cNvPr>
          <p:cNvSpPr>
            <a:spLocks noGrp="1"/>
          </p:cNvSpPr>
          <p:nvPr>
            <p:ph type="subTitle" idx="1"/>
          </p:nvPr>
        </p:nvSpPr>
        <p:spPr>
          <a:xfrm>
            <a:off x="550333" y="2495445"/>
            <a:ext cx="10653003" cy="590321"/>
          </a:xfrm>
        </p:spPr>
        <p:txBody>
          <a:bodyPr>
            <a:normAutofit fontScale="85000" lnSpcReduction="10000"/>
          </a:bodyPr>
          <a:lstStyle/>
          <a:p>
            <a:r>
              <a:rPr lang="en-US" sz="2800"/>
              <a:t>Taking Charge of your Quarterly performance report (QPR)</a:t>
            </a:r>
          </a:p>
        </p:txBody>
      </p:sp>
      <p:sp>
        <p:nvSpPr>
          <p:cNvPr id="5" name="Slide Number Placeholder 4">
            <a:extLst>
              <a:ext uri="{FF2B5EF4-FFF2-40B4-BE49-F238E27FC236}">
                <a16:creationId xmlns:a16="http://schemas.microsoft.com/office/drawing/2014/main" id="{FD1679B3-4551-E34F-9BBC-63F90EBDBAD3}"/>
              </a:ext>
            </a:extLst>
          </p:cNvPr>
          <p:cNvSpPr>
            <a:spLocks noGrp="1"/>
          </p:cNvSpPr>
          <p:nvPr>
            <p:ph type="sldNum" sz="quarter" idx="12"/>
          </p:nvPr>
        </p:nvSpPr>
        <p:spPr/>
        <p:txBody>
          <a:bodyPr/>
          <a:lstStyle/>
          <a:p>
            <a:fld id="{DE8DE8A0-70C5-4585-9A3C-B3A9E7B8F8E9}" type="slidenum">
              <a:rPr lang="en-US" smtClean="0"/>
              <a:t>1</a:t>
            </a:fld>
            <a:endParaRPr lang="en-US"/>
          </a:p>
        </p:txBody>
      </p:sp>
      <p:sp>
        <p:nvSpPr>
          <p:cNvPr id="8" name="Subtitle 6">
            <a:extLst>
              <a:ext uri="{FF2B5EF4-FFF2-40B4-BE49-F238E27FC236}">
                <a16:creationId xmlns:a16="http://schemas.microsoft.com/office/drawing/2014/main" id="{96E99152-0454-7B88-DBF5-544F4F7E13DD}"/>
              </a:ext>
            </a:extLst>
          </p:cNvPr>
          <p:cNvSpPr txBox="1">
            <a:spLocks/>
          </p:cNvSpPr>
          <p:nvPr/>
        </p:nvSpPr>
        <p:spPr>
          <a:xfrm>
            <a:off x="764074" y="5744547"/>
            <a:ext cx="10653003" cy="590321"/>
          </a:xfrm>
          <a:prstGeom prst="rect">
            <a:avLst/>
          </a:prstGeom>
        </p:spPr>
        <p:txBody>
          <a:bodyPr vert="horz" lIns="91440" tIns="45720" rIns="91440" bIns="45720" rtlCol="0" anchor="t" anchorCtr="0">
            <a:noAutofit/>
          </a:bodyPr>
          <a:lstStyle>
            <a:lvl1pPr marL="0" indent="0" algn="l" defTabSz="457200" rtl="0" eaLnBrk="1" latinLnBrk="0" hangingPunct="1">
              <a:spcBef>
                <a:spcPct val="20000"/>
              </a:spcBef>
              <a:spcAft>
                <a:spcPts val="600"/>
              </a:spcAft>
              <a:buClr>
                <a:srgbClr val="17406D"/>
              </a:buClr>
              <a:buSzPct val="75000"/>
              <a:buFont typeface="Wingdings 3" panose="050401020108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bg2">
                  <a:lumMod val="50000"/>
                </a:schemeClr>
              </a:buClr>
              <a:buSzPct val="100000"/>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rgbClr val="38905C"/>
              </a:buClr>
              <a:buSzPct val="92000"/>
              <a:buFont typeface="Wingdings 2" panose="05020102010507070707" pitchFamily="18" charset="2"/>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rgbClr val="17406D"/>
              </a:buClr>
              <a:buSzPct val="92000"/>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None/>
              <a:defRPr sz="18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sz="1800">
                <a:solidFill>
                  <a:schemeClr val="bg1"/>
                </a:solidFill>
              </a:rPr>
              <a:t>Tuesday, September 30, 2025</a:t>
            </a:r>
          </a:p>
          <a:p>
            <a:r>
              <a:rPr lang="en-US" sz="1800">
                <a:solidFill>
                  <a:schemeClr val="bg1"/>
                </a:solidFill>
              </a:rPr>
              <a:t>3:00 – 4:30 pm ET</a:t>
            </a:r>
          </a:p>
        </p:txBody>
      </p:sp>
    </p:spTree>
    <p:extLst>
      <p:ext uri="{BB962C8B-B14F-4D97-AF65-F5344CB8AC3E}">
        <p14:creationId xmlns:p14="http://schemas.microsoft.com/office/powerpoint/2010/main" val="2522460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a:t>Presenters</a:t>
            </a:r>
          </a:p>
        </p:txBody>
      </p:sp>
      <p:pic>
        <p:nvPicPr>
          <p:cNvPr id="7" name="Picture Placeholder 6">
            <a:extLst>
              <a:ext uri="{FF2B5EF4-FFF2-40B4-BE49-F238E27FC236}">
                <a16:creationId xmlns:a16="http://schemas.microsoft.com/office/drawing/2014/main" id="{5E7ED177-BCD7-AF95-2F2C-C0C1398C5745}"/>
              </a:ext>
              <a:ext uri="{C183D7F6-B498-43B3-948B-1728B52AA6E4}">
                <adec:decorative xmlns:adec="http://schemas.microsoft.com/office/drawing/2017/decorative" val="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5833" b="40795"/>
          <a:stretch/>
        </p:blipFill>
        <p:spPr>
          <a:xfrm>
            <a:off x="1766818" y="2568517"/>
            <a:ext cx="1541983" cy="1097544"/>
          </a:xfrm>
        </p:spPr>
      </p:pic>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3784431" y="2375939"/>
            <a:ext cx="7413329" cy="1290122"/>
          </a:xfrm>
        </p:spPr>
        <p:txBody>
          <a:bodyPr>
            <a:normAutofit/>
          </a:bodyPr>
          <a:lstStyle/>
          <a:p>
            <a:pPr lvl="0"/>
            <a:r>
              <a:rPr lang="en-US">
                <a:solidFill>
                  <a:srgbClr val="17406D"/>
                </a:solidFill>
              </a:rPr>
              <a:t>Kristen Hefley</a:t>
            </a:r>
          </a:p>
          <a:p>
            <a:pPr lvl="1"/>
            <a:r>
              <a:rPr lang="en-US"/>
              <a:t>Workforce Analyst</a:t>
            </a:r>
          </a:p>
          <a:p>
            <a:pPr lvl="2"/>
            <a:r>
              <a:rPr lang="en-US"/>
              <a:t>U.S. Department of Labor/Employment and Training Administration</a:t>
            </a:r>
          </a:p>
        </p:txBody>
      </p:sp>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a:xfrm>
            <a:off x="3784431" y="4204160"/>
            <a:ext cx="7413329" cy="1290122"/>
          </a:xfrm>
        </p:spPr>
        <p:txBody>
          <a:bodyPr>
            <a:normAutofit/>
          </a:bodyPr>
          <a:lstStyle/>
          <a:p>
            <a:pPr lvl="0"/>
            <a:r>
              <a:rPr lang="en-US">
                <a:solidFill>
                  <a:srgbClr val="17406D"/>
                </a:solidFill>
              </a:rPr>
              <a:t>Tessa St. John</a:t>
            </a:r>
          </a:p>
          <a:p>
            <a:pPr lvl="1"/>
            <a:r>
              <a:rPr lang="en-US"/>
              <a:t>Grants Management &amp; Performance Lead</a:t>
            </a:r>
          </a:p>
          <a:p>
            <a:pPr lvl="2"/>
            <a:r>
              <a:rPr lang="en-US"/>
              <a:t>Social Policy Research Associates</a:t>
            </a:r>
          </a:p>
        </p:txBody>
      </p:sp>
      <p:pic>
        <p:nvPicPr>
          <p:cNvPr id="16" name="Picture Placeholder 15">
            <a:extLst>
              <a:ext uri="{FF2B5EF4-FFF2-40B4-BE49-F238E27FC236}">
                <a16:creationId xmlns:a16="http://schemas.microsoft.com/office/drawing/2014/main" id="{3F6F3D05-0FB6-D340-9173-B98C41CCD837}"/>
              </a:ext>
              <a:ext uri="{C183D7F6-B498-43B3-948B-1728B52AA6E4}">
                <adec:decorative xmlns:adec="http://schemas.microsoft.com/office/drawing/2017/decorative" val="1"/>
              </a:ext>
            </a:extLst>
          </p:cNvPr>
          <p:cNvPicPr>
            <a:picLocks noGrp="1" noChangeAspect="1"/>
          </p:cNvPicPr>
          <p:nvPr>
            <p:ph type="pic" sz="quarter" idx="17"/>
          </p:nvPr>
        </p:nvPicPr>
        <p:blipFill>
          <a:blip r:embed="rId4">
            <a:extLst>
              <a:ext uri="{28A0092B-C50C-407E-A947-70E740481C1C}">
                <a14:useLocalDpi xmlns:a14="http://schemas.microsoft.com/office/drawing/2010/main" val="0"/>
              </a:ext>
            </a:extLst>
          </a:blip>
          <a:srcRect t="13974" b="13974"/>
          <a:stretch>
            <a:fillRect/>
          </a:stretch>
        </p:blipFill>
        <p:spPr>
          <a:xfrm>
            <a:off x="1766818" y="4300449"/>
            <a:ext cx="1541983" cy="1097544"/>
          </a:xfrm>
        </p:spPr>
      </p:pic>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2</a:t>
            </a:fld>
            <a:endParaRPr lang="en-US"/>
          </a:p>
        </p:txBody>
      </p:sp>
    </p:spTree>
    <p:extLst>
      <p:ext uri="{BB962C8B-B14F-4D97-AF65-F5344CB8AC3E}">
        <p14:creationId xmlns:p14="http://schemas.microsoft.com/office/powerpoint/2010/main" val="615555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7F0B6-07C7-EE95-43E4-49DD09B29577}"/>
              </a:ext>
            </a:extLst>
          </p:cNvPr>
          <p:cNvSpPr>
            <a:spLocks noGrp="1"/>
          </p:cNvSpPr>
          <p:nvPr>
            <p:ph type="title"/>
          </p:nvPr>
        </p:nvSpPr>
        <p:spPr/>
        <p:txBody>
          <a:bodyPr/>
          <a:lstStyle/>
          <a:p>
            <a:r>
              <a:rPr lang="en-US"/>
              <a:t>Today’s agenda</a:t>
            </a:r>
          </a:p>
        </p:txBody>
      </p:sp>
      <p:sp>
        <p:nvSpPr>
          <p:cNvPr id="3" name="Content Placeholder 2">
            <a:extLst>
              <a:ext uri="{FF2B5EF4-FFF2-40B4-BE49-F238E27FC236}">
                <a16:creationId xmlns:a16="http://schemas.microsoft.com/office/drawing/2014/main" id="{03C8FE97-A873-4B08-019E-A4B52C58EECC}"/>
              </a:ext>
            </a:extLst>
          </p:cNvPr>
          <p:cNvSpPr>
            <a:spLocks noGrp="1"/>
          </p:cNvSpPr>
          <p:nvPr>
            <p:ph idx="1"/>
          </p:nvPr>
        </p:nvSpPr>
        <p:spPr>
          <a:xfrm>
            <a:off x="769498" y="1964267"/>
            <a:ext cx="10653003" cy="4036927"/>
          </a:xfrm>
        </p:spPr>
        <p:txBody>
          <a:bodyPr>
            <a:normAutofit/>
          </a:bodyPr>
          <a:lstStyle/>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Nursing Expansion Program Impact at the End of Year 2</a:t>
            </a:r>
          </a:p>
          <a:p>
            <a:pPr marL="457200" indent="-457200">
              <a:buFont typeface="Arial" panose="020B0604020202020204" pitchFamily="34" charset="0"/>
              <a:buChar char="•"/>
            </a:pPr>
            <a:r>
              <a:rPr lang="en-US"/>
              <a:t>Common Reporting Issues</a:t>
            </a:r>
          </a:p>
          <a:p>
            <a:pPr marL="457200" indent="-457200">
              <a:buFont typeface="Arial" panose="020B0604020202020204" pitchFamily="34" charset="0"/>
              <a:buChar char="•"/>
            </a:pPr>
            <a:r>
              <a:rPr lang="en-US"/>
              <a:t>Identifying Reporting Issues</a:t>
            </a:r>
          </a:p>
          <a:p>
            <a:pPr marL="457200" indent="-457200">
              <a:buFont typeface="Arial" panose="020B0604020202020204" pitchFamily="34" charset="0"/>
              <a:buChar char="•"/>
            </a:pPr>
            <a:r>
              <a:rPr lang="en-US"/>
              <a:t>Diagnosing and Correcting Reporting Issues </a:t>
            </a:r>
          </a:p>
          <a:p>
            <a:pPr marL="457200" indent="-457200">
              <a:buFont typeface="Arial" panose="020B0604020202020204" pitchFamily="34" charset="0"/>
              <a:buChar char="•"/>
            </a:pPr>
            <a:r>
              <a:rPr lang="en-US"/>
              <a:t>Practice Scenarios </a:t>
            </a:r>
          </a:p>
        </p:txBody>
      </p:sp>
      <p:sp>
        <p:nvSpPr>
          <p:cNvPr id="5" name="Slide Number Placeholder 4">
            <a:extLst>
              <a:ext uri="{FF2B5EF4-FFF2-40B4-BE49-F238E27FC236}">
                <a16:creationId xmlns:a16="http://schemas.microsoft.com/office/drawing/2014/main" id="{F4430089-8DAD-8DEA-C7DF-B8A4D439F86D}"/>
              </a:ext>
            </a:extLst>
          </p:cNvPr>
          <p:cNvSpPr>
            <a:spLocks noGrp="1"/>
          </p:cNvSpPr>
          <p:nvPr>
            <p:ph type="sldNum" sz="quarter" idx="12"/>
          </p:nvPr>
        </p:nvSpPr>
        <p:spPr/>
        <p:txBody>
          <a:bodyPr/>
          <a:lstStyle/>
          <a:p>
            <a:fld id="{DE8DE8A0-70C5-4585-9A3C-B3A9E7B8F8E9}" type="slidenum">
              <a:rPr lang="en-US" smtClean="0"/>
              <a:pPr/>
              <a:t>3</a:t>
            </a:fld>
            <a:endParaRPr lang="en-US"/>
          </a:p>
        </p:txBody>
      </p:sp>
    </p:spTree>
    <p:extLst>
      <p:ext uri="{BB962C8B-B14F-4D97-AF65-F5344CB8AC3E}">
        <p14:creationId xmlns:p14="http://schemas.microsoft.com/office/powerpoint/2010/main" val="1687896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9499" y="3553408"/>
            <a:ext cx="10653001" cy="1504844"/>
          </a:xfrm>
        </p:spPr>
        <p:txBody>
          <a:bodyPr>
            <a:normAutofit/>
          </a:bodyPr>
          <a:lstStyle/>
          <a:p>
            <a:r>
              <a:rPr lang="en-US"/>
              <a:t>Nursing expansion grant program IMPACT AT THE END OF YEAR 2</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4</a:t>
            </a:fld>
            <a:endParaRPr lang="en-US"/>
          </a:p>
        </p:txBody>
      </p:sp>
    </p:spTree>
    <p:extLst>
      <p:ext uri="{BB962C8B-B14F-4D97-AF65-F5344CB8AC3E}">
        <p14:creationId xmlns:p14="http://schemas.microsoft.com/office/powerpoint/2010/main" val="87666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45">
            <a:extLst>
              <a:ext uri="{C183D7F6-B498-43B3-948B-1728B52AA6E4}">
                <adec:decorative xmlns:adec="http://schemas.microsoft.com/office/drawing/2017/decorative" val="1"/>
              </a:ext>
            </a:extLst>
          </p:cNvPr>
          <p:cNvSpPr/>
          <p:nvPr/>
        </p:nvSpPr>
        <p:spPr>
          <a:xfrm>
            <a:off x="6147580" y="617945"/>
            <a:ext cx="5480030" cy="5880653"/>
          </a:xfrm>
          <a:prstGeom prst="roundRect">
            <a:avLst>
              <a:gd name="adj" fmla="val 996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35" name="Rounded Rectangle 34">
            <a:extLst>
              <a:ext uri="{C183D7F6-B498-43B3-948B-1728B52AA6E4}">
                <adec:decorative xmlns:adec="http://schemas.microsoft.com/office/drawing/2017/decorative" val="1"/>
              </a:ext>
            </a:extLst>
          </p:cNvPr>
          <p:cNvSpPr/>
          <p:nvPr/>
        </p:nvSpPr>
        <p:spPr>
          <a:xfrm>
            <a:off x="564390" y="1852174"/>
            <a:ext cx="5089503" cy="1243707"/>
          </a:xfrm>
          <a:prstGeom prst="roundRect">
            <a:avLst/>
          </a:prstGeom>
          <a:noFill/>
          <a:ln>
            <a:solidFill>
              <a:srgbClr val="CAA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cxnSp>
        <p:nvCxnSpPr>
          <p:cNvPr id="39" name="Straight Connector 38">
            <a:extLst>
              <a:ext uri="{C183D7F6-B498-43B3-948B-1728B52AA6E4}">
                <adec:decorative xmlns:adec="http://schemas.microsoft.com/office/drawing/2017/decorative" val="1"/>
              </a:ext>
            </a:extLst>
          </p:cNvPr>
          <p:cNvCxnSpPr/>
          <p:nvPr/>
        </p:nvCxnSpPr>
        <p:spPr>
          <a:xfrm>
            <a:off x="1588" y="1264046"/>
            <a:ext cx="2240280" cy="0"/>
          </a:xfrm>
          <a:prstGeom prst="line">
            <a:avLst/>
          </a:prstGeom>
          <a:ln w="1905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6" name="Title 65">
            <a:extLst>
              <a:ext uri="{FF2B5EF4-FFF2-40B4-BE49-F238E27FC236}">
                <a16:creationId xmlns:a16="http://schemas.microsoft.com/office/drawing/2014/main" id="{A25107B0-8F87-4B92-8E34-544D830D5EA3}"/>
              </a:ext>
            </a:extLst>
          </p:cNvPr>
          <p:cNvSpPr txBox="1">
            <a:spLocks noGrp="1"/>
          </p:cNvSpPr>
          <p:nvPr>
            <p:ph type="title" idx="4294967295"/>
          </p:nvPr>
        </p:nvSpPr>
        <p:spPr>
          <a:xfrm>
            <a:off x="0" y="838156"/>
            <a:ext cx="504303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D477B"/>
                </a:solidFill>
                <a:effectLst/>
                <a:uLnTx/>
                <a:uFillTx/>
                <a:latin typeface="+mn-lt"/>
                <a:ea typeface="+mn-ea"/>
                <a:cs typeface="Segoe UI" panose="020B0502040204020203" pitchFamily="34" charset="0"/>
              </a:rPr>
              <a:t>Nursing Expansion</a:t>
            </a:r>
            <a:br>
              <a:rPr kumimoji="0" lang="en-US" sz="2400" b="1" i="0" u="none" strike="noStrike" kern="1200" cap="none" spc="0" normalizeH="0" baseline="0" noProof="0">
                <a:ln>
                  <a:noFill/>
                </a:ln>
                <a:solidFill>
                  <a:srgbClr val="0D477B"/>
                </a:solidFill>
                <a:effectLst/>
                <a:uLnTx/>
                <a:uFillTx/>
                <a:latin typeface="+mn-lt"/>
                <a:ea typeface="+mn-ea"/>
                <a:cs typeface="Segoe UI" panose="020B0502040204020203" pitchFamily="34" charset="0"/>
              </a:rPr>
            </a:br>
            <a:r>
              <a:rPr lang="en-US" sz="2400" b="1" cap="none">
                <a:solidFill>
                  <a:srgbClr val="0D477B"/>
                </a:solidFill>
                <a:latin typeface="+mn-lt"/>
                <a:ea typeface="+mn-ea"/>
                <a:cs typeface="Segoe UI" panose="020B0502040204020203" pitchFamily="34" charset="0"/>
              </a:rPr>
              <a:t>Participant </a:t>
            </a:r>
            <a:r>
              <a:rPr kumimoji="0" lang="en-US" sz="2400" b="1" i="0" u="none" strike="noStrike" kern="1200" cap="none" spc="0" normalizeH="0" baseline="0" noProof="0">
                <a:ln>
                  <a:noFill/>
                </a:ln>
                <a:solidFill>
                  <a:srgbClr val="0D477B"/>
                </a:solidFill>
                <a:effectLst/>
                <a:uLnTx/>
                <a:uFillTx/>
                <a:latin typeface="+mn-lt"/>
                <a:ea typeface="+mn-ea"/>
                <a:cs typeface="Segoe UI" panose="020B0502040204020203" pitchFamily="34" charset="0"/>
              </a:rPr>
              <a:t>Demographics</a:t>
            </a:r>
          </a:p>
        </p:txBody>
      </p:sp>
      <p:sp>
        <p:nvSpPr>
          <p:cNvPr id="36" name="Content Placeholder 2">
            <a:extLst>
              <a:ext uri="{FF2B5EF4-FFF2-40B4-BE49-F238E27FC236}">
                <a16:creationId xmlns:a16="http://schemas.microsoft.com/office/drawing/2014/main" id="{D2A435EC-2B7B-41B0-822A-1383D0DA58CB}"/>
              </a:ext>
            </a:extLst>
          </p:cNvPr>
          <p:cNvSpPr txBox="1">
            <a:spLocks/>
          </p:cNvSpPr>
          <p:nvPr/>
        </p:nvSpPr>
        <p:spPr>
          <a:xfrm flipH="1">
            <a:off x="995355" y="2184597"/>
            <a:ext cx="1602706" cy="324247"/>
          </a:xfrm>
          <a:prstGeom prst="rect">
            <a:avLst/>
          </a:prstGeom>
        </p:spPr>
        <p:txBody>
          <a:bodyPr vert="horz" lIns="0" tIns="0" rIns="0" bIns="0" rtlCol="0" anchor="ctr">
            <a:noAutofit/>
          </a:bodyPr>
          <a:lstStyle>
            <a:lvl1pPr marL="228600" indent="-228600" algn="l" defTabSz="548640" rtl="0" eaLnBrk="1" latinLnBrk="0" hangingPunct="1">
              <a:lnSpc>
                <a:spcPct val="100000"/>
              </a:lnSpc>
              <a:spcBef>
                <a:spcPts val="200"/>
              </a:spcBef>
              <a:spcAft>
                <a:spcPts val="200"/>
              </a:spcAft>
              <a:buClr>
                <a:schemeClr val="tx2"/>
              </a:buClr>
              <a:buFont typeface="Wingdings" charset="2"/>
              <a:buChar char="§"/>
              <a:tabLst/>
              <a:defRPr sz="2800" b="1" kern="1200" baseline="0">
                <a:solidFill>
                  <a:srgbClr val="768591"/>
                </a:solidFill>
                <a:latin typeface="Segoe UI" panose="020B0502040204020203" pitchFamily="34" charset="0"/>
                <a:ea typeface="+mn-ea"/>
                <a:cs typeface="Segoe UI" panose="020B0502040204020203" pitchFamily="34" charset="0"/>
              </a:defRPr>
            </a:lvl1pPr>
            <a:lvl2pPr marL="457200" indent="-228600" algn="l" defTabSz="548640" rtl="0" eaLnBrk="1" latinLnBrk="0" hangingPunct="1">
              <a:lnSpc>
                <a:spcPct val="100000"/>
              </a:lnSpc>
              <a:spcBef>
                <a:spcPts val="200"/>
              </a:spcBef>
              <a:spcAft>
                <a:spcPts val="200"/>
              </a:spcAft>
              <a:buClr>
                <a:srgbClr val="EB095F"/>
              </a:buClr>
              <a:buFont typeface="Wingdings" charset="2"/>
              <a:buChar char="§"/>
              <a:tabLst/>
              <a:defRPr sz="2000" kern="1200" baseline="0">
                <a:solidFill>
                  <a:srgbClr val="768591"/>
                </a:solidFill>
                <a:latin typeface="+mj-lt"/>
                <a:ea typeface="+mn-ea"/>
                <a:cs typeface="Segoe UI" panose="020B0502040204020203" pitchFamily="34" charset="0"/>
              </a:defRPr>
            </a:lvl2pPr>
            <a:lvl3pPr marL="685800" indent="-228600" algn="l" defTabSz="550546" rtl="0" eaLnBrk="1" latinLnBrk="0" hangingPunct="1">
              <a:lnSpc>
                <a:spcPct val="100000"/>
              </a:lnSpc>
              <a:spcBef>
                <a:spcPts val="200"/>
              </a:spcBef>
              <a:spcAft>
                <a:spcPts val="200"/>
              </a:spcAft>
              <a:buClr>
                <a:srgbClr val="EB095F"/>
              </a:buClr>
              <a:buFont typeface="Lucida Grande"/>
              <a:buChar char="–"/>
              <a:defRPr sz="2000" kern="1200" baseline="0">
                <a:solidFill>
                  <a:srgbClr val="768591"/>
                </a:solidFill>
                <a:latin typeface="+mj-lt"/>
                <a:ea typeface="+mn-ea"/>
                <a:cs typeface="Segoe UI" panose="020B0502040204020203" pitchFamily="34" charset="0"/>
              </a:defRPr>
            </a:lvl3pPr>
            <a:lvl4pPr marL="914400" indent="-228600" algn="l" defTabSz="548640" rtl="0" eaLnBrk="1" latinLnBrk="0" hangingPunct="1">
              <a:lnSpc>
                <a:spcPct val="100000"/>
              </a:lnSpc>
              <a:spcBef>
                <a:spcPts val="200"/>
              </a:spcBef>
              <a:spcAft>
                <a:spcPts val="200"/>
              </a:spcAft>
              <a:buClr>
                <a:schemeClr val="tx2"/>
              </a:buClr>
              <a:buFont typeface="Arial"/>
              <a:buChar char="•"/>
              <a:tabLst/>
              <a:defRPr sz="1800" kern="1200">
                <a:solidFill>
                  <a:srgbClr val="768591"/>
                </a:solidFill>
                <a:latin typeface="Segoe UI" panose="020B0502040204020203" pitchFamily="34" charset="0"/>
                <a:ea typeface="+mn-ea"/>
                <a:cs typeface="Segoe UI" panose="020B0502040204020203" pitchFamily="34" charset="0"/>
              </a:defRPr>
            </a:lvl4pPr>
            <a:lvl5pPr marL="1143000" indent="-228600" algn="l" defTabSz="548640" rtl="0" eaLnBrk="1" latinLnBrk="0" hangingPunct="1">
              <a:lnSpc>
                <a:spcPct val="100000"/>
              </a:lnSpc>
              <a:spcBef>
                <a:spcPts val="200"/>
              </a:spcBef>
              <a:spcAft>
                <a:spcPts val="200"/>
              </a:spcAft>
              <a:buClr>
                <a:schemeClr val="tx2"/>
              </a:buClr>
              <a:buFont typeface="Arial" charset="0"/>
              <a:buChar char="•"/>
              <a:defRPr sz="1800" kern="1200" baseline="0">
                <a:solidFill>
                  <a:srgbClr val="768591"/>
                </a:solidFill>
                <a:latin typeface="Segoe UI" panose="020B0502040204020203" pitchFamily="34" charset="0"/>
                <a:ea typeface="+mn-ea"/>
                <a:cs typeface="Segoe UI" panose="020B0502040204020203"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marR="0" lvl="0" indent="0" algn="l" defTabSz="548640" rtl="0" eaLnBrk="1" fontAlgn="auto" latinLnBrk="0" hangingPunct="1">
              <a:lnSpc>
                <a:spcPct val="100000"/>
              </a:lnSpc>
              <a:spcBef>
                <a:spcPts val="300"/>
              </a:spcBef>
              <a:spcAft>
                <a:spcPts val="300"/>
              </a:spcAft>
              <a:buClr>
                <a:srgbClr val="E1085A"/>
              </a:buClr>
              <a:buSzTx/>
              <a:buFont typeface="Wingdings" charset="2"/>
              <a:buNone/>
              <a:tabLst/>
              <a:defRPr/>
            </a:pPr>
            <a:r>
              <a:rPr lang="en-US" sz="3200">
                <a:solidFill>
                  <a:schemeClr val="accent1">
                    <a:lumMod val="75000"/>
                  </a:schemeClr>
                </a:solidFill>
              </a:rPr>
              <a:t>3,357</a:t>
            </a:r>
            <a:endParaRPr kumimoji="0" lang="en-US" sz="3200" b="1" i="0" u="none" strike="noStrike" kern="1200" cap="none" spc="0" normalizeH="0" baseline="0" noProof="0">
              <a:ln>
                <a:noFill/>
              </a:ln>
              <a:solidFill>
                <a:schemeClr val="accent1">
                  <a:lumMod val="75000"/>
                </a:schemeClr>
              </a:solidFill>
              <a:effectLst/>
              <a:uLnTx/>
              <a:uFillTx/>
              <a:latin typeface="Segoe UI" panose="020B0502040204020203" pitchFamily="34" charset="0"/>
              <a:ea typeface="+mn-ea"/>
              <a:cs typeface="Segoe UI" panose="020B0502040204020203" pitchFamily="34" charset="0"/>
            </a:endParaRPr>
          </a:p>
        </p:txBody>
      </p:sp>
      <p:sp>
        <p:nvSpPr>
          <p:cNvPr id="37" name="TextBox 36">
            <a:extLst>
              <a:ext uri="{FF2B5EF4-FFF2-40B4-BE49-F238E27FC236}">
                <a16:creationId xmlns:a16="http://schemas.microsoft.com/office/drawing/2014/main" id="{A25107B0-8F87-4B92-8E34-544D830D5EA3}"/>
              </a:ext>
            </a:extLst>
          </p:cNvPr>
          <p:cNvSpPr txBox="1"/>
          <p:nvPr/>
        </p:nvSpPr>
        <p:spPr>
          <a:xfrm>
            <a:off x="855363" y="2533816"/>
            <a:ext cx="2024034" cy="30777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Participants Served</a:t>
            </a:r>
          </a:p>
        </p:txBody>
      </p:sp>
      <p:sp>
        <p:nvSpPr>
          <p:cNvPr id="5" name="TextBox 4">
            <a:extLst>
              <a:ext uri="{FF2B5EF4-FFF2-40B4-BE49-F238E27FC236}">
                <a16:creationId xmlns:a16="http://schemas.microsoft.com/office/drawing/2014/main" id="{A25107B0-8F87-4B92-8E34-544D830D5EA3}"/>
              </a:ext>
            </a:extLst>
          </p:cNvPr>
          <p:cNvSpPr txBox="1"/>
          <p:nvPr/>
        </p:nvSpPr>
        <p:spPr>
          <a:xfrm>
            <a:off x="3072485" y="2068120"/>
            <a:ext cx="903980" cy="501548"/>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a:solidFill>
                  <a:srgbClr val="CD426A">
                    <a:lumMod val="10000"/>
                  </a:srgbClr>
                </a:solidFill>
                <a:latin typeface="Segoe UI" panose="020B0502040204020203" pitchFamily="34" charset="0"/>
                <a:cs typeface="Segoe UI" panose="020B0502040204020203" pitchFamily="34" charset="0"/>
              </a:rPr>
              <a:t>399</a:t>
            </a:r>
            <a:br>
              <a:rPr kumimoji="0" lang="en-US" sz="1800" b="1" i="0" u="none" strike="noStrike" kern="1200" cap="none" spc="0" normalizeH="0" baseline="0" noProof="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br>
            <a:r>
              <a:rPr kumimoji="0" lang="en-US" sz="1059" b="0" i="0" u="none" strike="noStrike" kern="1200" cap="none" spc="0" normalizeH="0" baseline="0" noProof="0">
                <a:ln>
                  <a:noFill/>
                </a:ln>
                <a:solidFill>
                  <a:srgbClr val="333333"/>
                </a:solidFill>
                <a:effectLst/>
                <a:uLnTx/>
                <a:uFillTx/>
                <a:latin typeface="Segoe UI" panose="020B0502040204020203" pitchFamily="34" charset="0"/>
                <a:ea typeface="+mn-ea"/>
                <a:cs typeface="Segoe UI" panose="020B0502040204020203" pitchFamily="34" charset="0"/>
              </a:rPr>
              <a:t>Male</a:t>
            </a:r>
          </a:p>
        </p:txBody>
      </p:sp>
      <p:sp>
        <p:nvSpPr>
          <p:cNvPr id="17" name="TextBox 16">
            <a:extLst>
              <a:ext uri="{FF2B5EF4-FFF2-40B4-BE49-F238E27FC236}">
                <a16:creationId xmlns:a16="http://schemas.microsoft.com/office/drawing/2014/main" id="{A25107B0-8F87-4B92-8E34-544D830D5EA3}"/>
              </a:ext>
            </a:extLst>
          </p:cNvPr>
          <p:cNvSpPr txBox="1"/>
          <p:nvPr/>
        </p:nvSpPr>
        <p:spPr>
          <a:xfrm>
            <a:off x="4146014" y="2066471"/>
            <a:ext cx="966751" cy="507831"/>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2,940</a:t>
            </a: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333333"/>
                </a:solidFill>
                <a:effectLst/>
                <a:uLnTx/>
                <a:uFillTx/>
                <a:latin typeface="Segoe UI" panose="020B0502040204020203" pitchFamily="34" charset="0"/>
                <a:ea typeface="+mn-ea"/>
                <a:cs typeface="Segoe UI" panose="020B0502040204020203" pitchFamily="34" charset="0"/>
              </a:rPr>
              <a:t>Female</a:t>
            </a:r>
          </a:p>
        </p:txBody>
      </p:sp>
      <p:sp>
        <p:nvSpPr>
          <p:cNvPr id="33" name="TextBox 32">
            <a:extLst>
              <a:ext uri="{FF2B5EF4-FFF2-40B4-BE49-F238E27FC236}">
                <a16:creationId xmlns:a16="http://schemas.microsoft.com/office/drawing/2014/main" id="{A25107B0-8F87-4B92-8E34-544D830D5EA3}"/>
              </a:ext>
            </a:extLst>
          </p:cNvPr>
          <p:cNvSpPr txBox="1"/>
          <p:nvPr/>
        </p:nvSpPr>
        <p:spPr>
          <a:xfrm>
            <a:off x="3109142" y="2595744"/>
            <a:ext cx="963856"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1,739</a:t>
            </a:r>
            <a:br>
              <a:rPr kumimoji="0" lang="en-US" sz="1800" b="1"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br>
            <a:r>
              <a:rPr kumimoji="0" lang="en-US" sz="9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Youth (</a:t>
            </a:r>
            <a:r>
              <a:rPr kumimoji="0" lang="en-US" sz="105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17–29</a:t>
            </a:r>
            <a:r>
              <a:rPr kumimoji="0" lang="en-US" sz="9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a:t>
            </a:r>
          </a:p>
        </p:txBody>
      </p:sp>
      <p:sp>
        <p:nvSpPr>
          <p:cNvPr id="34" name="TextBox 33">
            <a:extLst>
              <a:ext uri="{FF2B5EF4-FFF2-40B4-BE49-F238E27FC236}">
                <a16:creationId xmlns:a16="http://schemas.microsoft.com/office/drawing/2014/main" id="{A25107B0-8F87-4B92-8E34-544D830D5EA3}"/>
              </a:ext>
            </a:extLst>
          </p:cNvPr>
          <p:cNvSpPr txBox="1"/>
          <p:nvPr/>
        </p:nvSpPr>
        <p:spPr>
          <a:xfrm>
            <a:off x="4147460" y="2573726"/>
            <a:ext cx="963857"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127</a:t>
            </a: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55 and Older</a:t>
            </a:r>
          </a:p>
        </p:txBody>
      </p:sp>
      <p:sp>
        <p:nvSpPr>
          <p:cNvPr id="30" name="TextBox 29">
            <a:extLst>
              <a:ext uri="{FF2B5EF4-FFF2-40B4-BE49-F238E27FC236}">
                <a16:creationId xmlns:a16="http://schemas.microsoft.com/office/drawing/2014/main" id="{A25107B0-8F87-4B92-8E34-544D830D5EA3}"/>
              </a:ext>
            </a:extLst>
          </p:cNvPr>
          <p:cNvSpPr txBox="1"/>
          <p:nvPr/>
        </p:nvSpPr>
        <p:spPr>
          <a:xfrm>
            <a:off x="564390" y="3219718"/>
            <a:ext cx="3138714"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Other Demographics</a:t>
            </a:r>
          </a:p>
        </p:txBody>
      </p:sp>
      <p:graphicFrame>
        <p:nvGraphicFramePr>
          <p:cNvPr id="2" name="Chart 1" descr="Chart shows breakdown of other demographics. 29% low-income; 8% limited english proficiency; 4% with a disability; 2.4% veteran; 1.7% ex-offender.">
            <a:extLst>
              <a:ext uri="{FF2B5EF4-FFF2-40B4-BE49-F238E27FC236}">
                <a16:creationId xmlns:a16="http://schemas.microsoft.com/office/drawing/2014/main" id="{04555BE8-C214-4262-9877-EE75011019D8}"/>
              </a:ext>
            </a:extLst>
          </p:cNvPr>
          <p:cNvGraphicFramePr>
            <a:graphicFrameLocks/>
          </p:cNvGraphicFramePr>
          <p:nvPr>
            <p:extLst>
              <p:ext uri="{D42A27DB-BD31-4B8C-83A1-F6EECF244321}">
                <p14:modId xmlns:p14="http://schemas.microsoft.com/office/powerpoint/2010/main" val="2411299247"/>
              </p:ext>
            </p:extLst>
          </p:nvPr>
        </p:nvGraphicFramePr>
        <p:xfrm>
          <a:off x="569153" y="3581118"/>
          <a:ext cx="4876991" cy="3102254"/>
        </p:xfrm>
        <a:graphic>
          <a:graphicData uri="http://schemas.openxmlformats.org/drawingml/2006/chart">
            <c:chart xmlns:c="http://schemas.openxmlformats.org/drawingml/2006/chart" xmlns:r="http://schemas.openxmlformats.org/officeDocument/2006/relationships" r:id="rId3"/>
          </a:graphicData>
        </a:graphic>
      </p:graphicFrame>
      <p:sp>
        <p:nvSpPr>
          <p:cNvPr id="32" name="TextBox 31">
            <a:extLst>
              <a:ext uri="{FF2B5EF4-FFF2-40B4-BE49-F238E27FC236}">
                <a16:creationId xmlns:a16="http://schemas.microsoft.com/office/drawing/2014/main" id="{A25107B0-8F87-4B92-8E34-544D830D5EA3}"/>
              </a:ext>
            </a:extLst>
          </p:cNvPr>
          <p:cNvSpPr txBox="1"/>
          <p:nvPr/>
        </p:nvSpPr>
        <p:spPr>
          <a:xfrm>
            <a:off x="6410635" y="728663"/>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Race/Ethnicity</a:t>
            </a:r>
          </a:p>
        </p:txBody>
      </p:sp>
      <p:graphicFrame>
        <p:nvGraphicFramePr>
          <p:cNvPr id="3" name="Chart 2" descr="Shows race/ethinicity breakdown of grant participants. 50% white; 29% Hispanic/Latino; 19% Black; 7% Asian; 2% American Indian or Alaskan Native; 2% more than one race; 1% Native Hawaiian or Pacific Islander.">
            <a:extLst>
              <a:ext uri="{FF2B5EF4-FFF2-40B4-BE49-F238E27FC236}">
                <a16:creationId xmlns:a16="http://schemas.microsoft.com/office/drawing/2014/main" id="{BE53BCDC-7D45-4DA8-8E5C-A921187BF998}"/>
              </a:ext>
            </a:extLst>
          </p:cNvPr>
          <p:cNvGraphicFramePr>
            <a:graphicFrameLocks/>
          </p:cNvGraphicFramePr>
          <p:nvPr>
            <p:extLst>
              <p:ext uri="{D42A27DB-BD31-4B8C-83A1-F6EECF244321}">
                <p14:modId xmlns:p14="http://schemas.microsoft.com/office/powerpoint/2010/main" val="1705958138"/>
              </p:ext>
            </p:extLst>
          </p:nvPr>
        </p:nvGraphicFramePr>
        <p:xfrm>
          <a:off x="6624646" y="1032291"/>
          <a:ext cx="4572000" cy="2498725"/>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a:extLst>
              <a:ext uri="{FF2B5EF4-FFF2-40B4-BE49-F238E27FC236}">
                <a16:creationId xmlns:a16="http://schemas.microsoft.com/office/drawing/2014/main" id="{A25107B0-8F87-4B92-8E34-544D830D5EA3}"/>
              </a:ext>
            </a:extLst>
          </p:cNvPr>
          <p:cNvSpPr txBox="1"/>
          <p:nvPr/>
        </p:nvSpPr>
        <p:spPr>
          <a:xfrm>
            <a:off x="6523885" y="3475376"/>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a:solidFill>
                  <a:srgbClr val="FFFFFF"/>
                </a:solidFill>
                <a:latin typeface="Segoe UI" panose="020B0502040204020203" pitchFamily="34" charset="0"/>
                <a:cs typeface="Segoe UI" panose="020B0502040204020203" pitchFamily="34" charset="0"/>
              </a:rPr>
              <a:t>Education</a:t>
            </a:r>
            <a:endParaRPr kumimoji="0" lang="en-US" sz="16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endParaRPr>
          </a:p>
        </p:txBody>
      </p:sp>
      <p:graphicFrame>
        <p:nvGraphicFramePr>
          <p:cNvPr id="4" name="Chart 3" descr="Bar chart showing the education levels of participants at program entry. 26% HS Diploma or equivalent; 23% BA/BS; 19% some college; 14% Associate's; 10% certificate or licensure; 4% higher than bachelor's degree.">
            <a:extLst>
              <a:ext uri="{FF2B5EF4-FFF2-40B4-BE49-F238E27FC236}">
                <a16:creationId xmlns:a16="http://schemas.microsoft.com/office/drawing/2014/main" id="{F5598DFB-2C05-8AF5-BEB8-7961C153CA0D}"/>
              </a:ext>
            </a:extLst>
          </p:cNvPr>
          <p:cNvGraphicFramePr>
            <a:graphicFrameLocks/>
          </p:cNvGraphicFramePr>
          <p:nvPr>
            <p:extLst>
              <p:ext uri="{D42A27DB-BD31-4B8C-83A1-F6EECF244321}">
                <p14:modId xmlns:p14="http://schemas.microsoft.com/office/powerpoint/2010/main" val="1024321785"/>
              </p:ext>
            </p:extLst>
          </p:nvPr>
        </p:nvGraphicFramePr>
        <p:xfrm>
          <a:off x="6624646" y="3587878"/>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5" name="Slide Number Placeholder 4">
            <a:extLst>
              <a:ext uri="{FF2B5EF4-FFF2-40B4-BE49-F238E27FC236}">
                <a16:creationId xmlns:a16="http://schemas.microsoft.com/office/drawing/2014/main" id="{8457A1A9-6FD0-8AE6-B0F6-356C0CAC3516}"/>
              </a:ext>
            </a:extLst>
          </p:cNvPr>
          <p:cNvSpPr>
            <a:spLocks noGrp="1"/>
          </p:cNvSpPr>
          <p:nvPr>
            <p:ph type="sldNum" sz="quarter" idx="12"/>
          </p:nvPr>
        </p:nvSpPr>
        <p:spPr>
          <a:xfrm>
            <a:off x="10839906" y="6318247"/>
            <a:ext cx="1027291" cy="365125"/>
          </a:xfrm>
        </p:spPr>
        <p:txBody>
          <a:bodyPr/>
          <a:lstStyle/>
          <a:p>
            <a:fld id="{DE8DE8A0-70C5-4585-9A3C-B3A9E7B8F8E9}" type="slidenum">
              <a:rPr lang="en-US" smtClean="0"/>
              <a:t>5</a:t>
            </a:fld>
            <a:endParaRPr lang="en-US"/>
          </a:p>
        </p:txBody>
      </p:sp>
    </p:spTree>
    <p:extLst>
      <p:ext uri="{BB962C8B-B14F-4D97-AF65-F5344CB8AC3E}">
        <p14:creationId xmlns:p14="http://schemas.microsoft.com/office/powerpoint/2010/main" val="3774777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A8D1C-98A3-BC14-12D9-623476870D6A}"/>
            </a:ext>
          </a:extLst>
        </p:cNvPr>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E88F3FF0-82ED-02C0-684B-16AAADA6CECE}"/>
              </a:ext>
              <a:ext uri="{C183D7F6-B498-43B3-948B-1728B52AA6E4}">
                <adec:decorative xmlns:adec="http://schemas.microsoft.com/office/drawing/2017/decorative" val="1"/>
              </a:ext>
            </a:extLst>
          </p:cNvPr>
          <p:cNvCxnSpPr/>
          <p:nvPr/>
        </p:nvCxnSpPr>
        <p:spPr>
          <a:xfrm>
            <a:off x="1588" y="1264046"/>
            <a:ext cx="2240280" cy="0"/>
          </a:xfrm>
          <a:prstGeom prst="line">
            <a:avLst/>
          </a:prstGeom>
          <a:ln w="1905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6" name="Title 65">
            <a:extLst>
              <a:ext uri="{FF2B5EF4-FFF2-40B4-BE49-F238E27FC236}">
                <a16:creationId xmlns:a16="http://schemas.microsoft.com/office/drawing/2014/main" id="{1B2E86E0-8E6F-2880-563E-EF6B26E872FB}"/>
              </a:ext>
            </a:extLst>
          </p:cNvPr>
          <p:cNvSpPr txBox="1">
            <a:spLocks noGrp="1"/>
          </p:cNvSpPr>
          <p:nvPr>
            <p:ph type="title" idx="4294967295"/>
          </p:nvPr>
        </p:nvSpPr>
        <p:spPr>
          <a:xfrm>
            <a:off x="0" y="838156"/>
            <a:ext cx="6273579"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D477B"/>
                </a:solidFill>
                <a:effectLst/>
                <a:uLnTx/>
                <a:uFillTx/>
                <a:latin typeface="+mn-lt"/>
                <a:ea typeface="+mn-ea"/>
                <a:cs typeface="Segoe UI" panose="020B0502040204020203" pitchFamily="34" charset="0"/>
              </a:rPr>
              <a:t>Nursing Expansion</a:t>
            </a:r>
            <a:br>
              <a:rPr kumimoji="0" lang="en-US" sz="2400" b="1" i="0" u="none" strike="noStrike" kern="1200" cap="none" spc="0" normalizeH="0" baseline="0" noProof="0">
                <a:ln>
                  <a:noFill/>
                </a:ln>
                <a:solidFill>
                  <a:srgbClr val="0D477B"/>
                </a:solidFill>
                <a:effectLst/>
                <a:uLnTx/>
                <a:uFillTx/>
                <a:latin typeface="+mn-lt"/>
                <a:ea typeface="+mn-ea"/>
                <a:cs typeface="Segoe UI" panose="020B0502040204020203" pitchFamily="34" charset="0"/>
              </a:rPr>
            </a:br>
            <a:r>
              <a:rPr kumimoji="0" lang="en-US" sz="2400" b="1" i="0" u="none" strike="noStrike" kern="1200" cap="none" spc="0" normalizeH="0" baseline="0" noProof="0">
                <a:ln>
                  <a:noFill/>
                </a:ln>
                <a:solidFill>
                  <a:srgbClr val="0D477B"/>
                </a:solidFill>
                <a:effectLst/>
                <a:uLnTx/>
                <a:uFillTx/>
                <a:latin typeface="+mn-lt"/>
                <a:ea typeface="+mn-ea"/>
                <a:cs typeface="Segoe UI" panose="020B0502040204020203" pitchFamily="34" charset="0"/>
              </a:rPr>
              <a:t>Employment Status at Program Entry</a:t>
            </a:r>
          </a:p>
        </p:txBody>
      </p:sp>
      <p:graphicFrame>
        <p:nvGraphicFramePr>
          <p:cNvPr id="4" name="Chart 3" descr="Bar chart showing the employment status of participants at program entry. Incumbent workers: 1,598; Underemployed: 1,118; and Unemployed: 641.">
            <a:extLst>
              <a:ext uri="{FF2B5EF4-FFF2-40B4-BE49-F238E27FC236}">
                <a16:creationId xmlns:a16="http://schemas.microsoft.com/office/drawing/2014/main" id="{26237330-5374-0F67-2C86-5E0613CEDAF4}"/>
              </a:ext>
            </a:extLst>
          </p:cNvPr>
          <p:cNvGraphicFramePr>
            <a:graphicFrameLocks/>
          </p:cNvGraphicFramePr>
          <p:nvPr>
            <p:extLst>
              <p:ext uri="{D42A27DB-BD31-4B8C-83A1-F6EECF244321}">
                <p14:modId xmlns:p14="http://schemas.microsoft.com/office/powerpoint/2010/main" val="2766337970"/>
              </p:ext>
            </p:extLst>
          </p:nvPr>
        </p:nvGraphicFramePr>
        <p:xfrm>
          <a:off x="505215" y="1986892"/>
          <a:ext cx="10652760" cy="4435942"/>
        </p:xfrm>
        <a:graphic>
          <a:graphicData uri="http://schemas.openxmlformats.org/drawingml/2006/chart">
            <c:chart xmlns:c="http://schemas.openxmlformats.org/drawingml/2006/chart" xmlns:r="http://schemas.openxmlformats.org/officeDocument/2006/relationships" r:id="rId3"/>
          </a:graphicData>
        </a:graphic>
      </p:graphicFrame>
      <p:sp>
        <p:nvSpPr>
          <p:cNvPr id="15" name="Slide Number Placeholder 4">
            <a:extLst>
              <a:ext uri="{FF2B5EF4-FFF2-40B4-BE49-F238E27FC236}">
                <a16:creationId xmlns:a16="http://schemas.microsoft.com/office/drawing/2014/main" id="{DB2C50C3-399C-912F-DAB1-3E8FBE93DAC9}"/>
              </a:ext>
            </a:extLst>
          </p:cNvPr>
          <p:cNvSpPr>
            <a:spLocks noGrp="1"/>
          </p:cNvSpPr>
          <p:nvPr>
            <p:ph type="sldNum" sz="quarter" idx="12"/>
          </p:nvPr>
        </p:nvSpPr>
        <p:spPr>
          <a:xfrm>
            <a:off x="10839906" y="6318247"/>
            <a:ext cx="1027291" cy="365125"/>
          </a:xfrm>
        </p:spPr>
        <p:txBody>
          <a:bodyPr/>
          <a:lstStyle/>
          <a:p>
            <a:fld id="{DE8DE8A0-70C5-4585-9A3C-B3A9E7B8F8E9}" type="slidenum">
              <a:rPr lang="en-US" smtClean="0"/>
              <a:t>6</a:t>
            </a:fld>
            <a:endParaRPr lang="en-US"/>
          </a:p>
        </p:txBody>
      </p:sp>
    </p:spTree>
    <p:extLst>
      <p:ext uri="{BB962C8B-B14F-4D97-AF65-F5344CB8AC3E}">
        <p14:creationId xmlns:p14="http://schemas.microsoft.com/office/powerpoint/2010/main" val="181787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FF0DA-021A-2D7D-F29C-5E1E69AA5A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8D818F-0C79-451B-76BC-EA2F94B91F3E}"/>
              </a:ext>
            </a:extLst>
          </p:cNvPr>
          <p:cNvSpPr>
            <a:spLocks noGrp="1"/>
          </p:cNvSpPr>
          <p:nvPr>
            <p:ph type="title"/>
          </p:nvPr>
        </p:nvSpPr>
        <p:spPr/>
        <p:txBody>
          <a:bodyPr/>
          <a:lstStyle/>
          <a:p>
            <a:pPr lvl="0">
              <a:defRPr/>
            </a:pPr>
            <a:r>
              <a:rPr lang="en-US">
                <a:solidFill>
                  <a:srgbClr val="FFFFFF"/>
                </a:solidFill>
              </a:rPr>
              <a:t>Progress toward OUTCOME  targets</a:t>
            </a:r>
            <a:endParaRPr lang="en-US"/>
          </a:p>
        </p:txBody>
      </p:sp>
      <p:graphicFrame>
        <p:nvGraphicFramePr>
          <p:cNvPr id="2" name="Chart 1" descr="Bar chart comparing year 1 and 2 on overall progress on all performance outcome measures.">
            <a:extLst>
              <a:ext uri="{FF2B5EF4-FFF2-40B4-BE49-F238E27FC236}">
                <a16:creationId xmlns:a16="http://schemas.microsoft.com/office/drawing/2014/main" id="{EF9382DD-07E6-9DF2-0F1F-E03A6FA1FB87}"/>
              </a:ext>
              <a:ext uri="{147F2762-F138-4A5C-976F-8EAC2B608ADB}">
                <a16:predDERef xmlns:a16="http://schemas.microsoft.com/office/drawing/2014/main" pred="{7C57354C-D577-436A-83DC-29427DB74888}"/>
              </a:ext>
            </a:extLst>
          </p:cNvPr>
          <p:cNvGraphicFramePr>
            <a:graphicFrameLocks/>
          </p:cNvGraphicFramePr>
          <p:nvPr>
            <p:extLst>
              <p:ext uri="{D42A27DB-BD31-4B8C-83A1-F6EECF244321}">
                <p14:modId xmlns:p14="http://schemas.microsoft.com/office/powerpoint/2010/main" val="426510388"/>
              </p:ext>
            </p:extLst>
          </p:nvPr>
        </p:nvGraphicFramePr>
        <p:xfrm>
          <a:off x="1220717" y="1975018"/>
          <a:ext cx="9230876" cy="4593894"/>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9EFCCD05-C24A-E13B-2629-30C1F5B7024E}"/>
              </a:ext>
            </a:extLst>
          </p:cNvPr>
          <p:cNvSpPr>
            <a:spLocks noGrp="1"/>
          </p:cNvSpPr>
          <p:nvPr>
            <p:ph type="sldNum" sz="quarter" idx="12"/>
          </p:nvPr>
        </p:nvSpPr>
        <p:spPr/>
        <p:txBody>
          <a:bodyPr/>
          <a:lstStyle/>
          <a:p>
            <a:fld id="{DE8DE8A0-70C5-4585-9A3C-B3A9E7B8F8E9}" type="slidenum">
              <a:rPr lang="en-US" smtClean="0"/>
              <a:t>7</a:t>
            </a:fld>
            <a:endParaRPr lang="en-US"/>
          </a:p>
        </p:txBody>
      </p:sp>
    </p:spTree>
    <p:extLst>
      <p:ext uri="{BB962C8B-B14F-4D97-AF65-F5344CB8AC3E}">
        <p14:creationId xmlns:p14="http://schemas.microsoft.com/office/powerpoint/2010/main" val="3168612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AA94F-B082-93B1-B4C7-9D56CA304C8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618127-1B3D-7ECE-E3A4-27B9DA6057CB}"/>
              </a:ext>
            </a:extLst>
          </p:cNvPr>
          <p:cNvSpPr>
            <a:spLocks noGrp="1"/>
          </p:cNvSpPr>
          <p:nvPr>
            <p:ph type="title"/>
          </p:nvPr>
        </p:nvSpPr>
        <p:spPr>
          <a:xfrm>
            <a:off x="774923" y="687475"/>
            <a:ext cx="11104326" cy="1083329"/>
          </a:xfrm>
        </p:spPr>
        <p:txBody>
          <a:bodyPr vert="horz" lIns="91440" tIns="45720" rIns="91440" bIns="45720" rtlCol="0" anchor="b">
            <a:normAutofit/>
          </a:bodyPr>
          <a:lstStyle/>
          <a:p>
            <a:r>
              <a:rPr lang="en-US" b="0" kern="1200" cap="all">
                <a:latin typeface="+mj-lt"/>
                <a:ea typeface="+mj-ea"/>
                <a:cs typeface="+mj-cs"/>
              </a:rPr>
              <a:t>Participants Served - Percent of Target ACHIEVED</a:t>
            </a:r>
          </a:p>
        </p:txBody>
      </p:sp>
      <p:sp>
        <p:nvSpPr>
          <p:cNvPr id="2" name="Slide Number Placeholder 1">
            <a:extLst>
              <a:ext uri="{FF2B5EF4-FFF2-40B4-BE49-F238E27FC236}">
                <a16:creationId xmlns:a16="http://schemas.microsoft.com/office/drawing/2014/main" id="{A7CF98E4-1A4D-CE90-FDBD-2712D1662069}"/>
              </a:ext>
            </a:extLst>
          </p:cNvPr>
          <p:cNvSpPr txBox="1">
            <a:spLocks/>
          </p:cNvSpPr>
          <p:nvPr/>
        </p:nvSpPr>
        <p:spPr>
          <a:xfrm>
            <a:off x="774924" y="1946300"/>
            <a:ext cx="5199369" cy="4224225"/>
          </a:xfrm>
          <a:prstGeom prst="rect">
            <a:avLst/>
          </a:prstGeom>
        </p:spPr>
        <p:txBody>
          <a:bodyPr vert="horz" lIns="91440" tIns="45720" rIns="91440" bIns="45720" rtlCol="0" anchor="t" anchorCtr="0">
            <a:normAutofit/>
          </a:bodyPr>
          <a:lstStyle>
            <a:defPPr>
              <a:defRPr lang="en-US"/>
            </a:defPPr>
            <a:lvl1pPr marL="0" algn="r" defTabSz="457200" rtl="0" eaLnBrk="1" latinLnBrk="0" hangingPunct="1">
              <a:defRPr sz="1400" kern="1200">
                <a:solidFill>
                  <a:schemeClr val="accent3">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05435" indent="-305435" algn="l">
              <a:spcBef>
                <a:spcPct val="20000"/>
              </a:spcBef>
              <a:spcAft>
                <a:spcPts val="600"/>
              </a:spcAft>
              <a:buClr>
                <a:srgbClr val="17406D"/>
              </a:buClr>
              <a:buSzPct val="75000"/>
              <a:buFont typeface="Wingdings 3" panose="05040102010807070707" pitchFamily="18" charset="2"/>
              <a:buChar char="u"/>
              <a:defRPr/>
            </a:pPr>
            <a:r>
              <a:rPr lang="en-US" sz="2400">
                <a:solidFill>
                  <a:srgbClr val="17406D"/>
                </a:solidFill>
              </a:rPr>
              <a:t>Grantees can serve and start new participants in training </a:t>
            </a:r>
            <a:r>
              <a:rPr lang="en-US" sz="2400" b="1">
                <a:solidFill>
                  <a:srgbClr val="17406D"/>
                </a:solidFill>
              </a:rPr>
              <a:t>through the end of the fourth year of the period of performance</a:t>
            </a:r>
            <a:endParaRPr lang="en-US"/>
          </a:p>
          <a:p>
            <a:pPr marL="305435" indent="-305435" algn="l">
              <a:spcBef>
                <a:spcPct val="20000"/>
              </a:spcBef>
              <a:spcAft>
                <a:spcPts val="600"/>
              </a:spcAft>
              <a:buClr>
                <a:srgbClr val="17406D"/>
              </a:buClr>
              <a:buSzPct val="75000"/>
              <a:buFont typeface="Wingdings 3" panose="05040102010807070707" pitchFamily="18" charset="2"/>
              <a:buChar char="u"/>
              <a:defRPr/>
            </a:pPr>
            <a:r>
              <a:rPr lang="en-US" sz="2400">
                <a:solidFill>
                  <a:srgbClr val="17406D"/>
                </a:solidFill>
              </a:rPr>
              <a:t>Currently: </a:t>
            </a:r>
            <a:r>
              <a:rPr lang="en-US" sz="2400">
                <a:solidFill>
                  <a:schemeClr val="tx2"/>
                </a:solidFill>
              </a:rPr>
              <a:t>50%</a:t>
            </a:r>
            <a:r>
              <a:rPr lang="en-US" sz="2400">
                <a:solidFill>
                  <a:srgbClr val="17406D"/>
                </a:solidFill>
              </a:rPr>
              <a:t> of that time period has elapsed </a:t>
            </a:r>
          </a:p>
        </p:txBody>
      </p:sp>
      <p:sp>
        <p:nvSpPr>
          <p:cNvPr id="13" name="Slide Number Placeholder 5">
            <a:extLst>
              <a:ext uri="{FF2B5EF4-FFF2-40B4-BE49-F238E27FC236}">
                <a16:creationId xmlns:a16="http://schemas.microsoft.com/office/drawing/2014/main" id="{5D1E076D-BAFC-AE8A-0EE4-063A4BD68E18}"/>
              </a:ext>
            </a:extLst>
          </p:cNvPr>
          <p:cNvSpPr>
            <a:spLocks noGrp="1"/>
          </p:cNvSpPr>
          <p:nvPr>
            <p:ph type="sldNum" sz="quarter" idx="12"/>
          </p:nvPr>
        </p:nvSpPr>
        <p:spPr>
          <a:xfrm>
            <a:off x="10400635" y="6203787"/>
            <a:ext cx="1027291" cy="365125"/>
          </a:xfrm>
        </p:spPr>
        <p:txBody>
          <a:bodyPr/>
          <a:lstStyle/>
          <a:p>
            <a:pPr>
              <a:spcAft>
                <a:spcPts val="600"/>
              </a:spcAft>
            </a:pPr>
            <a:fld id="{DE8DE8A0-70C5-4585-9A3C-B3A9E7B8F8E9}" type="slidenum">
              <a:rPr lang="en-US" smtClean="0"/>
              <a:pPr>
                <a:spcAft>
                  <a:spcPts val="600"/>
                </a:spcAft>
              </a:pPr>
              <a:t>8</a:t>
            </a:fld>
            <a:endParaRPr lang="en-US"/>
          </a:p>
        </p:txBody>
      </p:sp>
      <p:graphicFrame>
        <p:nvGraphicFramePr>
          <p:cNvPr id="5" name="Table 4">
            <a:extLst>
              <a:ext uri="{FF2B5EF4-FFF2-40B4-BE49-F238E27FC236}">
                <a16:creationId xmlns:a16="http://schemas.microsoft.com/office/drawing/2014/main" id="{2CAA05C6-CA52-E797-19C8-16141388DAD7}"/>
              </a:ext>
            </a:extLst>
          </p:cNvPr>
          <p:cNvGraphicFramePr>
            <a:graphicFrameLocks noGrp="1"/>
          </p:cNvGraphicFramePr>
          <p:nvPr>
            <p:extLst>
              <p:ext uri="{D42A27DB-BD31-4B8C-83A1-F6EECF244321}">
                <p14:modId xmlns:p14="http://schemas.microsoft.com/office/powerpoint/2010/main" val="3519144228"/>
              </p:ext>
            </p:extLst>
          </p:nvPr>
        </p:nvGraphicFramePr>
        <p:xfrm>
          <a:off x="5731743" y="1946300"/>
          <a:ext cx="5513346" cy="4601003"/>
        </p:xfrm>
        <a:graphic>
          <a:graphicData uri="http://schemas.openxmlformats.org/drawingml/2006/table">
            <a:tbl>
              <a:tblPr firstRow="1" bandRow="1"/>
              <a:tblGrid>
                <a:gridCol w="5513346">
                  <a:extLst>
                    <a:ext uri="{9D8B030D-6E8A-4147-A177-3AD203B41FA5}">
                      <a16:colId xmlns:a16="http://schemas.microsoft.com/office/drawing/2014/main" val="2098501733"/>
                    </a:ext>
                  </a:extLst>
                </a:gridCol>
              </a:tblGrid>
              <a:tr h="390953">
                <a:tc>
                  <a:txBody>
                    <a:bodyPr/>
                    <a:lstStyle/>
                    <a:p>
                      <a:pPr algn="ctr" fontAlgn="b"/>
                      <a:r>
                        <a:rPr lang="en-US" sz="2400" b="1" i="0" u="none" strike="noStrike">
                          <a:solidFill>
                            <a:srgbClr val="000000"/>
                          </a:solidFill>
                          <a:effectLst/>
                          <a:latin typeface="Calibri"/>
                        </a:rPr>
                        <a:t>40% or Higher</a:t>
                      </a:r>
                    </a:p>
                  </a:txBody>
                  <a:tcPr marL="7184" marR="7184" marT="7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932088289"/>
                  </a:ext>
                </a:extLst>
              </a:tr>
              <a:tr h="233064">
                <a:tc>
                  <a:txBody>
                    <a:bodyPr/>
                    <a:lstStyle/>
                    <a:p>
                      <a:pPr algn="ctr" fontAlgn="b">
                        <a:buNone/>
                      </a:pPr>
                      <a:r>
                        <a:rPr lang="en-US" sz="1800" b="0" i="0" u="none" strike="noStrike">
                          <a:solidFill>
                            <a:srgbClr val="000000"/>
                          </a:solidFill>
                          <a:effectLst/>
                          <a:latin typeface="+mn-lt"/>
                        </a:rPr>
                        <a:t>Arizona State University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038093"/>
                  </a:ext>
                </a:extLst>
              </a:tr>
              <a:tr h="233064">
                <a:tc>
                  <a:txBody>
                    <a:bodyPr/>
                    <a:lstStyle/>
                    <a:p>
                      <a:pPr algn="ctr" fontAlgn="b">
                        <a:buNone/>
                      </a:pPr>
                      <a:r>
                        <a:rPr lang="en-US" sz="1800" b="0" i="0" u="none" strike="noStrike">
                          <a:solidFill>
                            <a:srgbClr val="000000"/>
                          </a:solidFill>
                          <a:effectLst/>
                          <a:latin typeface="+mn-lt"/>
                        </a:rPr>
                        <a:t>Asian American Drug Abuse Program, Inc.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077504"/>
                  </a:ext>
                </a:extLst>
              </a:tr>
              <a:tr h="233064">
                <a:tc>
                  <a:txBody>
                    <a:bodyPr/>
                    <a:lstStyle/>
                    <a:p>
                      <a:pPr algn="ctr" fontAlgn="b">
                        <a:buNone/>
                      </a:pPr>
                      <a:r>
                        <a:rPr lang="en-US" sz="1800" b="0" i="0" u="none" strike="noStrike">
                          <a:solidFill>
                            <a:srgbClr val="000000"/>
                          </a:solidFill>
                          <a:effectLst/>
                          <a:latin typeface="+mn-lt"/>
                        </a:rPr>
                        <a:t>Broward College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393259"/>
                  </a:ext>
                </a:extLst>
              </a:tr>
              <a:tr h="233064">
                <a:tc>
                  <a:txBody>
                    <a:bodyPr/>
                    <a:lstStyle/>
                    <a:p>
                      <a:pPr algn="ctr" fontAlgn="b">
                        <a:buNone/>
                      </a:pPr>
                      <a:r>
                        <a:rPr lang="en-US" sz="1800" b="0" i="0" u="none" strike="noStrike">
                          <a:solidFill>
                            <a:srgbClr val="000000"/>
                          </a:solidFill>
                          <a:effectLst/>
                          <a:latin typeface="+mn-lt"/>
                        </a:rPr>
                        <a:t>Community Health Care Center, Inc. (Alluvion Health)</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2413229"/>
                  </a:ext>
                </a:extLst>
              </a:tr>
              <a:tr h="233064">
                <a:tc>
                  <a:txBody>
                    <a:bodyPr/>
                    <a:lstStyle/>
                    <a:p>
                      <a:pPr algn="ctr" fontAlgn="b">
                        <a:buNone/>
                      </a:pPr>
                      <a:r>
                        <a:rPr lang="en-US" sz="1800" b="0" i="0" u="none" strike="noStrike">
                          <a:solidFill>
                            <a:srgbClr val="000000"/>
                          </a:solidFill>
                          <a:effectLst/>
                          <a:latin typeface="+mn-lt"/>
                        </a:rPr>
                        <a:t>Employ Milwaukee, Inc.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2339584"/>
                  </a:ext>
                </a:extLst>
              </a:tr>
              <a:tr h="233064">
                <a:tc>
                  <a:txBody>
                    <a:bodyPr/>
                    <a:lstStyle/>
                    <a:p>
                      <a:pPr algn="ctr" fontAlgn="b">
                        <a:buNone/>
                      </a:pPr>
                      <a:r>
                        <a:rPr lang="en-US" sz="1800" b="0" i="0" u="none" strike="noStrike">
                          <a:solidFill>
                            <a:srgbClr val="000000"/>
                          </a:solidFill>
                          <a:effectLst/>
                          <a:latin typeface="+mn-lt"/>
                        </a:rPr>
                        <a:t>Forward Careers, Inc.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044581"/>
                  </a:ext>
                </a:extLst>
              </a:tr>
              <a:tr h="233064">
                <a:tc>
                  <a:txBody>
                    <a:bodyPr/>
                    <a:lstStyle/>
                    <a:p>
                      <a:pPr algn="ctr" fontAlgn="b">
                        <a:buNone/>
                      </a:pPr>
                      <a:r>
                        <a:rPr lang="en-US" sz="1800" b="0" i="0" u="none" strike="noStrike">
                          <a:solidFill>
                            <a:srgbClr val="000000"/>
                          </a:solidFill>
                          <a:effectLst/>
                          <a:latin typeface="+mn-lt"/>
                        </a:rPr>
                        <a:t>Healthcare Industry Grant Corporation (1199 Funds)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360755"/>
                  </a:ext>
                </a:extLst>
              </a:tr>
              <a:tr h="233064">
                <a:tc>
                  <a:txBody>
                    <a:bodyPr/>
                    <a:lstStyle/>
                    <a:p>
                      <a:pPr algn="ctr" fontAlgn="b">
                        <a:buNone/>
                      </a:pPr>
                      <a:r>
                        <a:rPr lang="en-US" sz="1800" b="0" i="0" u="none" strike="noStrike">
                          <a:solidFill>
                            <a:srgbClr val="000000"/>
                          </a:solidFill>
                          <a:effectLst/>
                          <a:latin typeface="+mn-lt"/>
                        </a:rPr>
                        <a:t>Riverside Community College District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5587895"/>
                  </a:ext>
                </a:extLst>
              </a:tr>
              <a:tr h="233064">
                <a:tc>
                  <a:txBody>
                    <a:bodyPr/>
                    <a:lstStyle/>
                    <a:p>
                      <a:pPr algn="ctr" fontAlgn="b">
                        <a:buNone/>
                      </a:pPr>
                      <a:r>
                        <a:rPr lang="en-US" sz="1800" b="0" i="0" u="none" strike="noStrike">
                          <a:solidFill>
                            <a:srgbClr val="000000"/>
                          </a:solidFill>
                          <a:effectLst/>
                          <a:latin typeface="+mn-lt"/>
                        </a:rPr>
                        <a:t>Sanford Health</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80430"/>
                  </a:ext>
                </a:extLst>
              </a:tr>
              <a:tr h="233064">
                <a:tc>
                  <a:txBody>
                    <a:bodyPr/>
                    <a:lstStyle/>
                    <a:p>
                      <a:pPr algn="ctr" fontAlgn="b">
                        <a:buNone/>
                      </a:pPr>
                      <a:r>
                        <a:rPr lang="en-US" sz="1800" b="0" i="0" u="none" strike="noStrike">
                          <a:solidFill>
                            <a:srgbClr val="000000"/>
                          </a:solidFill>
                          <a:effectLst/>
                          <a:latin typeface="+mn-lt"/>
                        </a:rPr>
                        <a:t>Massachusetts General Hospital-IHP</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491264"/>
                  </a:ext>
                </a:extLst>
              </a:tr>
              <a:tr h="233064">
                <a:tc>
                  <a:txBody>
                    <a:bodyPr/>
                    <a:lstStyle/>
                    <a:p>
                      <a:pPr algn="ctr" fontAlgn="b">
                        <a:buNone/>
                      </a:pPr>
                      <a:r>
                        <a:rPr lang="en-US" sz="1800" b="0" i="0" u="none" strike="noStrike">
                          <a:solidFill>
                            <a:srgbClr val="000000"/>
                          </a:solidFill>
                          <a:effectLst/>
                          <a:latin typeface="+mn-lt"/>
                        </a:rPr>
                        <a:t>The University of South Dakota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622968"/>
                  </a:ext>
                </a:extLst>
              </a:tr>
              <a:tr h="233064">
                <a:tc>
                  <a:txBody>
                    <a:bodyPr/>
                    <a:lstStyle/>
                    <a:p>
                      <a:pPr algn="ctr" fontAlgn="b">
                        <a:buNone/>
                      </a:pPr>
                      <a:r>
                        <a:rPr lang="en-US" sz="1800" b="0" i="0" u="none" strike="noStrike">
                          <a:solidFill>
                            <a:srgbClr val="000000"/>
                          </a:solidFill>
                          <a:effectLst/>
                          <a:latin typeface="+mn-lt"/>
                        </a:rPr>
                        <a:t>The </a:t>
                      </a:r>
                      <a:r>
                        <a:rPr lang="en-US" sz="1800" b="0" i="0" u="none" strike="noStrike" err="1">
                          <a:solidFill>
                            <a:srgbClr val="000000"/>
                          </a:solidFill>
                          <a:effectLst/>
                          <a:latin typeface="+mn-lt"/>
                        </a:rPr>
                        <a:t>WorkPlace</a:t>
                      </a:r>
                      <a:endParaRPr lang="en-US" sz="1800" b="0" i="0" u="none" strike="noStrike">
                        <a:solidFill>
                          <a:srgbClr val="000000"/>
                        </a:solidFill>
                        <a:effectLst/>
                        <a:latin typeface="+mn-lt"/>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1941944"/>
                  </a:ext>
                </a:extLst>
              </a:tr>
              <a:tr h="233064">
                <a:tc>
                  <a:txBody>
                    <a:bodyPr/>
                    <a:lstStyle/>
                    <a:p>
                      <a:pPr algn="ctr" fontAlgn="b">
                        <a:buNone/>
                      </a:pPr>
                      <a:r>
                        <a:rPr lang="en-US" sz="1800" b="0" i="0" u="none" strike="noStrike">
                          <a:solidFill>
                            <a:srgbClr val="000000"/>
                          </a:solidFill>
                          <a:effectLst/>
                          <a:latin typeface="+mn-lt"/>
                        </a:rPr>
                        <a:t>Thomas Edison State University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2529108"/>
                  </a:ext>
                </a:extLst>
              </a:tr>
              <a:tr h="233064">
                <a:tc>
                  <a:txBody>
                    <a:bodyPr/>
                    <a:lstStyle/>
                    <a:p>
                      <a:pPr algn="ctr" fontAlgn="b">
                        <a:buNone/>
                      </a:pPr>
                      <a:r>
                        <a:rPr lang="en-US" sz="1800" b="0" i="0" u="none" strike="noStrike">
                          <a:solidFill>
                            <a:srgbClr val="000000"/>
                          </a:solidFill>
                          <a:effectLst/>
                          <a:latin typeface="+mn-lt"/>
                        </a:rPr>
                        <a:t>University of Jamestown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9654902"/>
                  </a:ext>
                </a:extLst>
              </a:tr>
              <a:tr h="182392">
                <a:tc>
                  <a:txBody>
                    <a:bodyPr/>
                    <a:lstStyle/>
                    <a:p>
                      <a:pPr algn="ctr" fontAlgn="b">
                        <a:buNone/>
                      </a:pPr>
                      <a:r>
                        <a:rPr lang="en-US" sz="1800" b="0" i="0" u="none" strike="noStrike">
                          <a:solidFill>
                            <a:srgbClr val="000000"/>
                          </a:solidFill>
                          <a:effectLst/>
                          <a:latin typeface="+mn-lt"/>
                        </a:rPr>
                        <a:t>Valley Initiative for Development and Advancement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9416912"/>
                  </a:ext>
                </a:extLst>
              </a:tr>
            </a:tbl>
          </a:graphicData>
        </a:graphic>
      </p:graphicFrame>
    </p:spTree>
    <p:extLst>
      <p:ext uri="{BB962C8B-B14F-4D97-AF65-F5344CB8AC3E}">
        <p14:creationId xmlns:p14="http://schemas.microsoft.com/office/powerpoint/2010/main" val="292126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lstStyle/>
          <a:p>
            <a:r>
              <a:rPr lang="en-US"/>
              <a:t>Participants Served</a:t>
            </a:r>
            <a:br>
              <a:rPr lang="en-US"/>
            </a:br>
            <a:r>
              <a:rPr lang="en-US"/>
              <a:t>Quarter ending 6/30/2025</a:t>
            </a:r>
          </a:p>
        </p:txBody>
      </p:sp>
      <p:graphicFrame>
        <p:nvGraphicFramePr>
          <p:cNvPr id="13" name="Content Placeholder 12" descr="Bar chart showing the Percent of Target Served of 24 grantees. No grantees are identified.  &#10;">
            <a:extLst>
              <a:ext uri="{FF2B5EF4-FFF2-40B4-BE49-F238E27FC236}">
                <a16:creationId xmlns:a16="http://schemas.microsoft.com/office/drawing/2014/main" id="{736FA894-3BA0-A526-4799-DF08BA626829}"/>
              </a:ext>
            </a:extLst>
          </p:cNvPr>
          <p:cNvGraphicFramePr>
            <a:graphicFrameLocks noGrp="1"/>
          </p:cNvGraphicFramePr>
          <p:nvPr>
            <p:ph sz="half" idx="1"/>
            <p:extLst>
              <p:ext uri="{D42A27DB-BD31-4B8C-83A1-F6EECF244321}">
                <p14:modId xmlns:p14="http://schemas.microsoft.com/office/powerpoint/2010/main" val="1194040321"/>
              </p:ext>
            </p:extLst>
          </p:nvPr>
        </p:nvGraphicFramePr>
        <p:xfrm>
          <a:off x="325454" y="1891552"/>
          <a:ext cx="5892255" cy="4600660"/>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2C67D30B-0B66-4E1B-50C9-33AF4746395F}"/>
              </a:ext>
            </a:extLst>
          </p:cNvPr>
          <p:cNvSpPr txBox="1"/>
          <p:nvPr/>
        </p:nvSpPr>
        <p:spPr>
          <a:xfrm>
            <a:off x="1855181" y="2549602"/>
            <a:ext cx="3801035" cy="400110"/>
          </a:xfrm>
          <a:prstGeom prst="rect">
            <a:avLst/>
          </a:prstGeom>
          <a:noFill/>
        </p:spPr>
        <p:txBody>
          <a:bodyPr wrap="square" rtlCol="0">
            <a:spAutoFit/>
          </a:bodyPr>
          <a:lstStyle/>
          <a:p>
            <a:r>
              <a:rPr lang="en-US" sz="2000" b="1">
                <a:solidFill>
                  <a:schemeClr val="accent1"/>
                </a:solidFill>
              </a:rPr>
              <a:t>Total Grant Target is 7,843</a:t>
            </a:r>
          </a:p>
        </p:txBody>
      </p:sp>
      <p:sp>
        <p:nvSpPr>
          <p:cNvPr id="14" name="TextBox 13">
            <a:extLst>
              <a:ext uri="{FF2B5EF4-FFF2-40B4-BE49-F238E27FC236}">
                <a16:creationId xmlns:a16="http://schemas.microsoft.com/office/drawing/2014/main" id="{D09F2DEC-75C2-7029-FC95-AF7B9AD95B48}"/>
              </a:ext>
            </a:extLst>
          </p:cNvPr>
          <p:cNvSpPr txBox="1"/>
          <p:nvPr/>
        </p:nvSpPr>
        <p:spPr>
          <a:xfrm>
            <a:off x="1927412" y="6513821"/>
            <a:ext cx="2693894" cy="307777"/>
          </a:xfrm>
          <a:prstGeom prst="rect">
            <a:avLst/>
          </a:prstGeom>
          <a:noFill/>
        </p:spPr>
        <p:txBody>
          <a:bodyPr wrap="square" rtlCol="0">
            <a:spAutoFit/>
          </a:bodyPr>
          <a:lstStyle/>
          <a:p>
            <a:r>
              <a:rPr lang="en-US" sz="1400"/>
              <a:t>Track 1 – Green	Track 2 – Blue </a:t>
            </a:r>
          </a:p>
        </p:txBody>
      </p:sp>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a:xfrm>
            <a:off x="6217709" y="1946302"/>
            <a:ext cx="3006973" cy="4360369"/>
          </a:xfrm>
        </p:spPr>
        <p:txBody>
          <a:bodyPr/>
          <a:lstStyle/>
          <a:p>
            <a:pPr marL="0" indent="0">
              <a:buNone/>
            </a:pPr>
            <a:r>
              <a:rPr lang="en-US" b="1" dirty="0">
                <a:latin typeface="+mj-lt"/>
              </a:rPr>
              <a:t>Year 1</a:t>
            </a:r>
          </a:p>
          <a:p>
            <a:pPr marL="305435" indent="-305435"/>
            <a:r>
              <a:rPr lang="en-US" sz="2200" dirty="0"/>
              <a:t>Total: 1,089</a:t>
            </a:r>
          </a:p>
          <a:p>
            <a:pPr marL="305435" indent="-305435"/>
            <a:r>
              <a:rPr lang="en-US" sz="2200" dirty="0"/>
              <a:t>20 grantees served participants</a:t>
            </a:r>
          </a:p>
          <a:p>
            <a:pPr marL="305435" indent="-305435"/>
            <a:r>
              <a:rPr lang="en-US" sz="2200" dirty="0"/>
              <a:t>Grant program is 14% to target</a:t>
            </a:r>
          </a:p>
          <a:p>
            <a:pPr marL="305435" indent="-305435"/>
            <a:r>
              <a:rPr lang="en-US" sz="2200" dirty="0"/>
              <a:t>Average – 18%</a:t>
            </a:r>
          </a:p>
          <a:p>
            <a:endParaRPr lang="en-US"/>
          </a:p>
        </p:txBody>
      </p:sp>
      <p:sp>
        <p:nvSpPr>
          <p:cNvPr id="15" name="Content Placeholder 8">
            <a:extLst>
              <a:ext uri="{FF2B5EF4-FFF2-40B4-BE49-F238E27FC236}">
                <a16:creationId xmlns:a16="http://schemas.microsoft.com/office/drawing/2014/main" id="{7A199998-1042-56B7-3171-70BD699970D8}"/>
              </a:ext>
            </a:extLst>
          </p:cNvPr>
          <p:cNvSpPr txBox="1">
            <a:spLocks/>
          </p:cNvSpPr>
          <p:nvPr/>
        </p:nvSpPr>
        <p:spPr>
          <a:xfrm>
            <a:off x="9144685" y="1946302"/>
            <a:ext cx="3006973" cy="4360369"/>
          </a:xfrm>
          <a:prstGeom prst="rect">
            <a:avLst/>
          </a:prstGeom>
        </p:spPr>
        <p:txBody>
          <a:bodyPr vert="horz" lIns="91440" tIns="45720" rIns="91440" bIns="45720" rtlCol="0" anchor="t" anchorCtr="0">
            <a:normAutofit/>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b="1" dirty="0">
                <a:solidFill>
                  <a:schemeClr val="accent5">
                    <a:lumMod val="75000"/>
                  </a:schemeClr>
                </a:solidFill>
                <a:latin typeface="+mj-lt"/>
              </a:rPr>
              <a:t>Year 2</a:t>
            </a:r>
          </a:p>
          <a:p>
            <a:pPr marL="305435" indent="-305435"/>
            <a:r>
              <a:rPr lang="en-US" sz="2200" dirty="0">
                <a:solidFill>
                  <a:schemeClr val="accent5">
                    <a:lumMod val="75000"/>
                  </a:schemeClr>
                </a:solidFill>
              </a:rPr>
              <a:t>Total: 3,357</a:t>
            </a:r>
          </a:p>
          <a:p>
            <a:pPr marL="305435" indent="-305435"/>
            <a:r>
              <a:rPr lang="en-US" sz="2200" dirty="0">
                <a:solidFill>
                  <a:schemeClr val="accent5">
                    <a:lumMod val="75000"/>
                  </a:schemeClr>
                </a:solidFill>
              </a:rPr>
              <a:t>24 grantees served participants</a:t>
            </a:r>
          </a:p>
          <a:p>
            <a:pPr marL="305435" indent="-305435"/>
            <a:r>
              <a:rPr lang="en-US" sz="2200" dirty="0">
                <a:solidFill>
                  <a:schemeClr val="accent5">
                    <a:lumMod val="75000"/>
                  </a:schemeClr>
                </a:solidFill>
              </a:rPr>
              <a:t>Grant program is 43% to target</a:t>
            </a:r>
          </a:p>
          <a:p>
            <a:pPr marL="305435" indent="-305435"/>
            <a:r>
              <a:rPr lang="en-US" sz="2200" dirty="0">
                <a:solidFill>
                  <a:schemeClr val="accent5">
                    <a:lumMod val="75000"/>
                  </a:schemeClr>
                </a:solidFill>
              </a:rPr>
              <a:t>Average – 47%</a:t>
            </a:r>
          </a:p>
          <a:p>
            <a:pPr marL="305435" indent="-305435"/>
            <a:endParaRPr lang="en-US"/>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9</a:t>
            </a:fld>
            <a:endParaRPr lang="en-US"/>
          </a:p>
        </p:txBody>
      </p:sp>
    </p:spTree>
    <p:extLst>
      <p:ext uri="{BB962C8B-B14F-4D97-AF65-F5344CB8AC3E}">
        <p14:creationId xmlns:p14="http://schemas.microsoft.com/office/powerpoint/2010/main" val="2473759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3C2EC-9A2D-BB2C-79A1-73D9F0A2F7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D95A66A-6547-DAB6-B6FD-96A010CDAC8A}"/>
              </a:ext>
            </a:extLst>
          </p:cNvPr>
          <p:cNvSpPr>
            <a:spLocks noGrp="1"/>
          </p:cNvSpPr>
          <p:nvPr>
            <p:ph type="title"/>
          </p:nvPr>
        </p:nvSpPr>
        <p:spPr>
          <a:xfrm>
            <a:off x="633566" y="727231"/>
            <a:ext cx="11104326" cy="1083329"/>
          </a:xfrm>
        </p:spPr>
        <p:txBody>
          <a:bodyPr vert="horz" lIns="91440" tIns="45720" rIns="91440" bIns="45720" rtlCol="0" anchor="b">
            <a:normAutofit/>
          </a:bodyPr>
          <a:lstStyle/>
          <a:p>
            <a:r>
              <a:rPr lang="en-US" b="0" kern="1200" cap="all">
                <a:latin typeface="+mj-lt"/>
                <a:ea typeface="+mj-ea"/>
                <a:cs typeface="+mj-cs"/>
              </a:rPr>
              <a:t>Participants </a:t>
            </a:r>
            <a:r>
              <a:rPr lang="en-US"/>
              <a:t>BEGAN TRAINING</a:t>
            </a:r>
            <a:r>
              <a:rPr lang="en-US" b="0" kern="1200" cap="all">
                <a:latin typeface="+mj-lt"/>
                <a:ea typeface="+mj-ea"/>
                <a:cs typeface="+mj-cs"/>
              </a:rPr>
              <a:t> - Percent of  Target ACHIEVED</a:t>
            </a:r>
          </a:p>
        </p:txBody>
      </p:sp>
      <p:sp>
        <p:nvSpPr>
          <p:cNvPr id="2" name="Slide Number Placeholder 1">
            <a:extLst>
              <a:ext uri="{FF2B5EF4-FFF2-40B4-BE49-F238E27FC236}">
                <a16:creationId xmlns:a16="http://schemas.microsoft.com/office/drawing/2014/main" id="{DD38CD43-6BF4-84F3-B592-C2462C0BAD60}"/>
              </a:ext>
            </a:extLst>
          </p:cNvPr>
          <p:cNvSpPr txBox="1">
            <a:spLocks/>
          </p:cNvSpPr>
          <p:nvPr/>
        </p:nvSpPr>
        <p:spPr>
          <a:xfrm>
            <a:off x="774924" y="1946300"/>
            <a:ext cx="5199369" cy="4224225"/>
          </a:xfrm>
          <a:prstGeom prst="rect">
            <a:avLst/>
          </a:prstGeom>
        </p:spPr>
        <p:txBody>
          <a:bodyPr vert="horz" lIns="91440" tIns="45720" rIns="91440" bIns="45720" rtlCol="0" anchor="t" anchorCtr="0">
            <a:normAutofit/>
          </a:bodyPr>
          <a:lstStyle>
            <a:defPPr>
              <a:defRPr lang="en-US"/>
            </a:defPPr>
            <a:lvl1pPr marL="0" algn="r" defTabSz="457200" rtl="0" eaLnBrk="1" latinLnBrk="0" hangingPunct="1">
              <a:defRPr sz="1400" kern="1200">
                <a:solidFill>
                  <a:schemeClr val="accent3">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06000" indent="-306000" algn="l">
              <a:spcBef>
                <a:spcPct val="20000"/>
              </a:spcBef>
              <a:spcAft>
                <a:spcPts val="600"/>
              </a:spcAft>
              <a:buClr>
                <a:srgbClr val="17406D"/>
              </a:buClr>
              <a:buSzPct val="75000"/>
              <a:buFont typeface="Wingdings 3" panose="05040102010807070707" pitchFamily="18" charset="2"/>
              <a:buChar char="u"/>
              <a:defRPr/>
            </a:pPr>
            <a:r>
              <a:rPr lang="en-US" sz="2400">
                <a:solidFill>
                  <a:srgbClr val="17406D"/>
                </a:solidFill>
              </a:rPr>
              <a:t>Grantees can serve and start new participants in training </a:t>
            </a:r>
            <a:r>
              <a:rPr lang="en-US" sz="2400" b="1">
                <a:solidFill>
                  <a:srgbClr val="17406D"/>
                </a:solidFill>
              </a:rPr>
              <a:t>through the end of the fourth year of the period of performance</a:t>
            </a:r>
          </a:p>
          <a:p>
            <a:pPr marL="306000" indent="-306000" algn="l">
              <a:spcBef>
                <a:spcPct val="20000"/>
              </a:spcBef>
              <a:spcAft>
                <a:spcPts val="600"/>
              </a:spcAft>
              <a:buClr>
                <a:srgbClr val="17406D"/>
              </a:buClr>
              <a:buSzPct val="75000"/>
              <a:buFont typeface="Wingdings 3" panose="05040102010807070707" pitchFamily="18" charset="2"/>
              <a:buChar char="u"/>
              <a:defRPr/>
            </a:pPr>
            <a:r>
              <a:rPr lang="en-US" sz="2400">
                <a:solidFill>
                  <a:srgbClr val="17406D"/>
                </a:solidFill>
              </a:rPr>
              <a:t>Currently: 50% of that time period has elapsed </a:t>
            </a:r>
          </a:p>
        </p:txBody>
      </p:sp>
      <p:sp>
        <p:nvSpPr>
          <p:cNvPr id="13" name="Slide Number Placeholder 5">
            <a:extLst>
              <a:ext uri="{FF2B5EF4-FFF2-40B4-BE49-F238E27FC236}">
                <a16:creationId xmlns:a16="http://schemas.microsoft.com/office/drawing/2014/main" id="{0D250DF9-A42E-DD1C-F8D4-1BE10C1BC4E3}"/>
              </a:ext>
            </a:extLst>
          </p:cNvPr>
          <p:cNvSpPr>
            <a:spLocks noGrp="1"/>
          </p:cNvSpPr>
          <p:nvPr>
            <p:ph type="sldNum" sz="quarter" idx="12"/>
          </p:nvPr>
        </p:nvSpPr>
        <p:spPr>
          <a:xfrm>
            <a:off x="10400635" y="6203787"/>
            <a:ext cx="1027291" cy="365125"/>
          </a:xfrm>
        </p:spPr>
        <p:txBody>
          <a:bodyPr/>
          <a:lstStyle/>
          <a:p>
            <a:pPr>
              <a:spcAft>
                <a:spcPts val="600"/>
              </a:spcAft>
            </a:pPr>
            <a:fld id="{DE8DE8A0-70C5-4585-9A3C-B3A9E7B8F8E9}" type="slidenum">
              <a:rPr lang="en-US" smtClean="0"/>
              <a:pPr>
                <a:spcAft>
                  <a:spcPts val="600"/>
                </a:spcAft>
              </a:pPr>
              <a:t>10</a:t>
            </a:fld>
            <a:endParaRPr lang="en-US"/>
          </a:p>
        </p:txBody>
      </p:sp>
      <p:graphicFrame>
        <p:nvGraphicFramePr>
          <p:cNvPr id="3" name="Table 2">
            <a:extLst>
              <a:ext uri="{FF2B5EF4-FFF2-40B4-BE49-F238E27FC236}">
                <a16:creationId xmlns:a16="http://schemas.microsoft.com/office/drawing/2014/main" id="{8B0E12B7-15FB-2403-49BD-E0D9F7C67174}"/>
              </a:ext>
            </a:extLst>
          </p:cNvPr>
          <p:cNvGraphicFramePr>
            <a:graphicFrameLocks noGrp="1"/>
          </p:cNvGraphicFramePr>
          <p:nvPr>
            <p:extLst>
              <p:ext uri="{D42A27DB-BD31-4B8C-83A1-F6EECF244321}">
                <p14:modId xmlns:p14="http://schemas.microsoft.com/office/powerpoint/2010/main" val="6453089"/>
              </p:ext>
            </p:extLst>
          </p:nvPr>
        </p:nvGraphicFramePr>
        <p:xfrm>
          <a:off x="5761653" y="1905703"/>
          <a:ext cx="5513346" cy="4601003"/>
        </p:xfrm>
        <a:graphic>
          <a:graphicData uri="http://schemas.openxmlformats.org/drawingml/2006/table">
            <a:tbl>
              <a:tblPr firstRow="1" bandRow="1"/>
              <a:tblGrid>
                <a:gridCol w="5513346">
                  <a:extLst>
                    <a:ext uri="{9D8B030D-6E8A-4147-A177-3AD203B41FA5}">
                      <a16:colId xmlns:a16="http://schemas.microsoft.com/office/drawing/2014/main" val="2098501733"/>
                    </a:ext>
                  </a:extLst>
                </a:gridCol>
              </a:tblGrid>
              <a:tr h="390953">
                <a:tc>
                  <a:txBody>
                    <a:bodyPr/>
                    <a:lstStyle/>
                    <a:p>
                      <a:pPr algn="ctr" fontAlgn="b"/>
                      <a:r>
                        <a:rPr lang="en-US" sz="2400" b="1" i="0" u="none" strike="noStrike">
                          <a:solidFill>
                            <a:srgbClr val="000000"/>
                          </a:solidFill>
                          <a:effectLst/>
                          <a:latin typeface="Calibri"/>
                        </a:rPr>
                        <a:t>40% or Higher</a:t>
                      </a:r>
                    </a:p>
                  </a:txBody>
                  <a:tcPr marL="7184" marR="7184" marT="718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932088289"/>
                  </a:ext>
                </a:extLst>
              </a:tr>
              <a:tr h="233064">
                <a:tc>
                  <a:txBody>
                    <a:bodyPr/>
                    <a:lstStyle/>
                    <a:p>
                      <a:pPr algn="ctr" fontAlgn="b">
                        <a:buNone/>
                      </a:pPr>
                      <a:r>
                        <a:rPr lang="en-US" sz="1800" b="0" i="0" u="none" strike="noStrike">
                          <a:solidFill>
                            <a:srgbClr val="000000"/>
                          </a:solidFill>
                          <a:effectLst/>
                          <a:latin typeface="+mn-lt"/>
                        </a:rPr>
                        <a:t>Arizona State University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038093"/>
                  </a:ext>
                </a:extLst>
              </a:tr>
              <a:tr h="233064">
                <a:tc>
                  <a:txBody>
                    <a:bodyPr/>
                    <a:lstStyle/>
                    <a:p>
                      <a:pPr algn="ctr" fontAlgn="b">
                        <a:buNone/>
                      </a:pPr>
                      <a:r>
                        <a:rPr lang="en-US" sz="1800" b="0" i="0" u="none" strike="noStrike">
                          <a:solidFill>
                            <a:srgbClr val="000000"/>
                          </a:solidFill>
                          <a:effectLst/>
                          <a:latin typeface="+mn-lt"/>
                        </a:rPr>
                        <a:t>Asian American Drug Abuse Program, Inc.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2077504"/>
                  </a:ext>
                </a:extLst>
              </a:tr>
              <a:tr h="233064">
                <a:tc>
                  <a:txBody>
                    <a:bodyPr/>
                    <a:lstStyle/>
                    <a:p>
                      <a:pPr algn="ctr" fontAlgn="b">
                        <a:buNone/>
                      </a:pPr>
                      <a:r>
                        <a:rPr lang="en-US" sz="1800" b="0" i="0" u="none" strike="noStrike">
                          <a:solidFill>
                            <a:srgbClr val="000000"/>
                          </a:solidFill>
                          <a:effectLst/>
                          <a:latin typeface="+mn-lt"/>
                        </a:rPr>
                        <a:t>Broward College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393259"/>
                  </a:ext>
                </a:extLst>
              </a:tr>
              <a:tr h="233064">
                <a:tc>
                  <a:txBody>
                    <a:bodyPr/>
                    <a:lstStyle/>
                    <a:p>
                      <a:pPr algn="ctr" fontAlgn="b">
                        <a:buNone/>
                      </a:pPr>
                      <a:r>
                        <a:rPr lang="en-US" sz="1800" b="0" i="0" u="none" strike="noStrike">
                          <a:solidFill>
                            <a:srgbClr val="000000"/>
                          </a:solidFill>
                          <a:effectLst/>
                          <a:latin typeface="+mn-lt"/>
                        </a:rPr>
                        <a:t>Employ Milwaukee, Inc.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2413229"/>
                  </a:ext>
                </a:extLst>
              </a:tr>
              <a:tr h="233064">
                <a:tc>
                  <a:txBody>
                    <a:bodyPr/>
                    <a:lstStyle/>
                    <a:p>
                      <a:pPr algn="ctr" fontAlgn="b">
                        <a:buNone/>
                      </a:pPr>
                      <a:r>
                        <a:rPr lang="en-US" sz="1800" b="0" i="0" u="none" strike="noStrike">
                          <a:solidFill>
                            <a:srgbClr val="000000"/>
                          </a:solidFill>
                          <a:effectLst/>
                          <a:latin typeface="+mn-lt"/>
                        </a:rPr>
                        <a:t>Forward Careers, Inc.</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2339584"/>
                  </a:ext>
                </a:extLst>
              </a:tr>
              <a:tr h="233064">
                <a:tc>
                  <a:txBody>
                    <a:bodyPr/>
                    <a:lstStyle/>
                    <a:p>
                      <a:pPr algn="ctr" fontAlgn="b">
                        <a:buNone/>
                      </a:pPr>
                      <a:r>
                        <a:rPr lang="en-US" sz="1800" b="0" i="0" u="none" strike="noStrike">
                          <a:solidFill>
                            <a:srgbClr val="000000"/>
                          </a:solidFill>
                          <a:effectLst/>
                          <a:latin typeface="+mn-lt"/>
                        </a:rPr>
                        <a:t>Healthcare Industry Grant Corporation (1199 Funds)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044581"/>
                  </a:ext>
                </a:extLst>
              </a:tr>
              <a:tr h="233064">
                <a:tc>
                  <a:txBody>
                    <a:bodyPr/>
                    <a:lstStyle/>
                    <a:p>
                      <a:pPr algn="ctr" fontAlgn="b">
                        <a:buNone/>
                      </a:pPr>
                      <a:r>
                        <a:rPr lang="en-US" sz="1800" b="0" i="0" u="none" strike="noStrike">
                          <a:solidFill>
                            <a:srgbClr val="000000"/>
                          </a:solidFill>
                          <a:effectLst/>
                          <a:latin typeface="+mn-lt"/>
                        </a:rPr>
                        <a:t>Montana State University Billings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360755"/>
                  </a:ext>
                </a:extLst>
              </a:tr>
              <a:tr h="233064">
                <a:tc>
                  <a:txBody>
                    <a:bodyPr/>
                    <a:lstStyle/>
                    <a:p>
                      <a:pPr algn="ctr" fontAlgn="b">
                        <a:buNone/>
                      </a:pPr>
                      <a:r>
                        <a:rPr lang="en-US" sz="1800" b="0" i="0" u="none" strike="noStrike">
                          <a:solidFill>
                            <a:srgbClr val="000000"/>
                          </a:solidFill>
                          <a:effectLst/>
                          <a:latin typeface="+mn-lt"/>
                        </a:rPr>
                        <a:t>Riverside Community College District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5587895"/>
                  </a:ext>
                </a:extLst>
              </a:tr>
              <a:tr h="233064">
                <a:tc>
                  <a:txBody>
                    <a:bodyPr/>
                    <a:lstStyle/>
                    <a:p>
                      <a:pPr algn="ctr" fontAlgn="b">
                        <a:buNone/>
                      </a:pPr>
                      <a:r>
                        <a:rPr lang="en-US" sz="1800" b="0" i="0" u="none" strike="noStrike">
                          <a:solidFill>
                            <a:srgbClr val="000000"/>
                          </a:solidFill>
                          <a:effectLst/>
                          <a:latin typeface="+mn-lt"/>
                        </a:rPr>
                        <a:t>Sanford Health</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80430"/>
                  </a:ext>
                </a:extLst>
              </a:tr>
              <a:tr h="233064">
                <a:tc>
                  <a:txBody>
                    <a:bodyPr/>
                    <a:lstStyle/>
                    <a:p>
                      <a:pPr algn="ctr" fontAlgn="b">
                        <a:buNone/>
                      </a:pPr>
                      <a:r>
                        <a:rPr lang="en-US" sz="1800" b="0" i="0" u="none" strike="noStrike">
                          <a:solidFill>
                            <a:srgbClr val="000000"/>
                          </a:solidFill>
                          <a:effectLst/>
                          <a:latin typeface="+mn-lt"/>
                        </a:rPr>
                        <a:t>The Massachusetts General Hospital - IHP</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9491264"/>
                  </a:ext>
                </a:extLst>
              </a:tr>
              <a:tr h="233064">
                <a:tc>
                  <a:txBody>
                    <a:bodyPr/>
                    <a:lstStyle/>
                    <a:p>
                      <a:pPr algn="ctr" fontAlgn="b">
                        <a:buNone/>
                      </a:pPr>
                      <a:r>
                        <a:rPr lang="en-US" sz="1800" b="0" i="0" u="none" strike="noStrike">
                          <a:solidFill>
                            <a:srgbClr val="000000"/>
                          </a:solidFill>
                          <a:effectLst/>
                          <a:latin typeface="+mn-lt"/>
                        </a:rPr>
                        <a:t>The University of South Dakota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622968"/>
                  </a:ext>
                </a:extLst>
              </a:tr>
              <a:tr h="233064">
                <a:tc>
                  <a:txBody>
                    <a:bodyPr/>
                    <a:lstStyle/>
                    <a:p>
                      <a:pPr algn="ctr" fontAlgn="b">
                        <a:buNone/>
                      </a:pPr>
                      <a:r>
                        <a:rPr lang="en-US" sz="1800" b="0" i="0" u="none" strike="noStrike">
                          <a:solidFill>
                            <a:srgbClr val="000000"/>
                          </a:solidFill>
                          <a:effectLst/>
                          <a:latin typeface="+mn-lt"/>
                        </a:rPr>
                        <a:t>The </a:t>
                      </a:r>
                      <a:r>
                        <a:rPr lang="en-US" sz="1800" b="0" i="0" u="none" strike="noStrike" err="1">
                          <a:solidFill>
                            <a:srgbClr val="000000"/>
                          </a:solidFill>
                          <a:effectLst/>
                          <a:latin typeface="+mn-lt"/>
                        </a:rPr>
                        <a:t>WorkPlace</a:t>
                      </a:r>
                      <a:endParaRPr lang="en-US" sz="1800" b="0" i="0" u="none" strike="noStrike">
                        <a:solidFill>
                          <a:srgbClr val="000000"/>
                        </a:solidFill>
                        <a:effectLst/>
                        <a:latin typeface="+mn-lt"/>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1941944"/>
                  </a:ext>
                </a:extLst>
              </a:tr>
              <a:tr h="233064">
                <a:tc>
                  <a:txBody>
                    <a:bodyPr/>
                    <a:lstStyle/>
                    <a:p>
                      <a:pPr algn="ctr" fontAlgn="b">
                        <a:buNone/>
                      </a:pPr>
                      <a:r>
                        <a:rPr lang="en-US" sz="1800" b="0" i="0" u="none" strike="noStrike">
                          <a:solidFill>
                            <a:srgbClr val="000000"/>
                          </a:solidFill>
                          <a:effectLst/>
                          <a:latin typeface="+mn-lt"/>
                        </a:rPr>
                        <a:t>Thomas Edison State University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2529108"/>
                  </a:ext>
                </a:extLst>
              </a:tr>
              <a:tr h="233064">
                <a:tc>
                  <a:txBody>
                    <a:bodyPr/>
                    <a:lstStyle/>
                    <a:p>
                      <a:pPr algn="ctr" fontAlgn="b">
                        <a:buNone/>
                      </a:pPr>
                      <a:r>
                        <a:rPr lang="en-US" sz="1800" b="0" i="0" u="none" strike="noStrike">
                          <a:solidFill>
                            <a:srgbClr val="000000"/>
                          </a:solidFill>
                          <a:effectLst/>
                          <a:latin typeface="+mn-lt"/>
                        </a:rPr>
                        <a:t>University of Jamestown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9654902"/>
                  </a:ext>
                </a:extLst>
              </a:tr>
              <a:tr h="182392">
                <a:tc>
                  <a:txBody>
                    <a:bodyPr/>
                    <a:lstStyle/>
                    <a:p>
                      <a:pPr algn="ctr" fontAlgn="b">
                        <a:buNone/>
                      </a:pPr>
                      <a:r>
                        <a:rPr lang="en-US" sz="1800" b="0" i="0" u="none" strike="noStrike">
                          <a:solidFill>
                            <a:srgbClr val="000000"/>
                          </a:solidFill>
                          <a:effectLst/>
                          <a:latin typeface="+mn-lt"/>
                        </a:rPr>
                        <a:t>Valley Initiative for Development and Advancement</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9416912"/>
                  </a:ext>
                </a:extLst>
              </a:tr>
            </a:tbl>
          </a:graphicData>
        </a:graphic>
      </p:graphicFrame>
    </p:spTree>
    <p:extLst>
      <p:ext uri="{BB962C8B-B14F-4D97-AF65-F5344CB8AC3E}">
        <p14:creationId xmlns:p14="http://schemas.microsoft.com/office/powerpoint/2010/main" val="2228924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77B3-7C3B-FDF3-8B7E-44018BD88626}"/>
              </a:ext>
            </a:extLst>
          </p:cNvPr>
          <p:cNvSpPr>
            <a:spLocks noGrp="1"/>
          </p:cNvSpPr>
          <p:nvPr>
            <p:ph type="title"/>
          </p:nvPr>
        </p:nvSpPr>
        <p:spPr>
          <a:xfrm>
            <a:off x="774923" y="687475"/>
            <a:ext cx="10653003" cy="1083329"/>
          </a:xfrm>
        </p:spPr>
        <p:txBody>
          <a:bodyPr anchor="b">
            <a:normAutofit/>
          </a:bodyPr>
          <a:lstStyle/>
          <a:p>
            <a:r>
              <a:rPr lang="en-US"/>
              <a:t>Participants Started Training</a:t>
            </a:r>
            <a:br>
              <a:rPr lang="en-US"/>
            </a:br>
            <a:r>
              <a:rPr lang="en-US"/>
              <a:t>Quarter ending 6/30/2025</a:t>
            </a:r>
          </a:p>
        </p:txBody>
      </p:sp>
      <p:sp>
        <p:nvSpPr>
          <p:cNvPr id="12" name="Content Placeholder 2">
            <a:extLst>
              <a:ext uri="{FF2B5EF4-FFF2-40B4-BE49-F238E27FC236}">
                <a16:creationId xmlns:a16="http://schemas.microsoft.com/office/drawing/2014/main" id="{54B5A329-45BB-6210-06F3-07D29D2CC16F}"/>
              </a:ext>
            </a:extLst>
          </p:cNvPr>
          <p:cNvSpPr>
            <a:spLocks noGrp="1"/>
          </p:cNvSpPr>
          <p:nvPr>
            <p:ph sz="half" idx="1"/>
          </p:nvPr>
        </p:nvSpPr>
        <p:spPr>
          <a:xfrm>
            <a:off x="210904" y="2005803"/>
            <a:ext cx="3083502" cy="4356223"/>
          </a:xfrm>
        </p:spPr>
        <p:txBody>
          <a:bodyPr>
            <a:normAutofit lnSpcReduction="10000"/>
          </a:bodyPr>
          <a:lstStyle/>
          <a:p>
            <a:pPr marL="0" indent="0">
              <a:buNone/>
            </a:pPr>
            <a:r>
              <a:rPr lang="en-US" sz="2600" b="1" dirty="0"/>
              <a:t>Year 1</a:t>
            </a:r>
          </a:p>
          <a:p>
            <a:pPr marL="305435" indent="-305435"/>
            <a:r>
              <a:rPr lang="en-US" dirty="0"/>
              <a:t>Total: 952</a:t>
            </a:r>
          </a:p>
          <a:p>
            <a:pPr marL="305435" indent="-305435"/>
            <a:r>
              <a:rPr lang="en-US" dirty="0"/>
              <a:t>17 grantees have started training</a:t>
            </a:r>
          </a:p>
          <a:p>
            <a:pPr marL="305435" indent="-305435"/>
            <a:r>
              <a:rPr lang="en-US" dirty="0"/>
              <a:t>Grant is 13% to target</a:t>
            </a:r>
          </a:p>
          <a:p>
            <a:pPr marL="305435" indent="-305435"/>
            <a:r>
              <a:rPr lang="en-US" dirty="0"/>
              <a:t>Average 16%</a:t>
            </a:r>
          </a:p>
          <a:p>
            <a:pPr marL="305435" indent="-305435"/>
            <a:r>
              <a:rPr lang="en-US" dirty="0"/>
              <a:t>87% of participants served have started training</a:t>
            </a:r>
          </a:p>
        </p:txBody>
      </p:sp>
      <p:sp>
        <p:nvSpPr>
          <p:cNvPr id="3" name="Content Placeholder 2">
            <a:extLst>
              <a:ext uri="{FF2B5EF4-FFF2-40B4-BE49-F238E27FC236}">
                <a16:creationId xmlns:a16="http://schemas.microsoft.com/office/drawing/2014/main" id="{18292E63-5364-F17A-7550-ECF1F3166C6A}"/>
              </a:ext>
            </a:extLst>
          </p:cNvPr>
          <p:cNvSpPr txBox="1">
            <a:spLocks/>
          </p:cNvSpPr>
          <p:nvPr/>
        </p:nvSpPr>
        <p:spPr>
          <a:xfrm>
            <a:off x="3355996" y="2005804"/>
            <a:ext cx="3083502" cy="4356223"/>
          </a:xfrm>
          <a:prstGeom prst="rect">
            <a:avLst/>
          </a:prstGeom>
        </p:spPr>
        <p:txBody>
          <a:bodyPr vert="horz" lIns="91440" tIns="45720" rIns="91440" bIns="45720" rtlCol="0" anchor="t" anchorCtr="0">
            <a:normAutofit lnSpcReduction="1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3" panose="05040102010807070707" pitchFamily="18" charset="2"/>
              <a:buNone/>
            </a:pPr>
            <a:r>
              <a:rPr lang="en-US" sz="2600" b="1" dirty="0">
                <a:solidFill>
                  <a:schemeClr val="accent5">
                    <a:lumMod val="75000"/>
                  </a:schemeClr>
                </a:solidFill>
              </a:rPr>
              <a:t>Year 2</a:t>
            </a:r>
          </a:p>
          <a:p>
            <a:pPr marL="305435" indent="-305435"/>
            <a:r>
              <a:rPr lang="en-US" dirty="0">
                <a:solidFill>
                  <a:schemeClr val="accent5">
                    <a:lumMod val="75000"/>
                  </a:schemeClr>
                </a:solidFill>
              </a:rPr>
              <a:t>Total: 3,259</a:t>
            </a:r>
          </a:p>
          <a:p>
            <a:pPr marL="305435" indent="-305435"/>
            <a:r>
              <a:rPr lang="en-US" dirty="0">
                <a:solidFill>
                  <a:schemeClr val="accent5">
                    <a:lumMod val="75000"/>
                  </a:schemeClr>
                </a:solidFill>
              </a:rPr>
              <a:t>24 grantees have started training</a:t>
            </a:r>
          </a:p>
          <a:p>
            <a:pPr marL="305435" indent="-305435"/>
            <a:r>
              <a:rPr lang="en-US" dirty="0">
                <a:solidFill>
                  <a:schemeClr val="accent5">
                    <a:lumMod val="75000"/>
                  </a:schemeClr>
                </a:solidFill>
              </a:rPr>
              <a:t>Grant is 43% to target</a:t>
            </a:r>
          </a:p>
          <a:p>
            <a:pPr marL="305435" indent="-305435"/>
            <a:r>
              <a:rPr lang="en-US" dirty="0">
                <a:solidFill>
                  <a:schemeClr val="accent5">
                    <a:lumMod val="75000"/>
                  </a:schemeClr>
                </a:solidFill>
              </a:rPr>
              <a:t>Average 48%</a:t>
            </a:r>
          </a:p>
          <a:p>
            <a:pPr marL="305435" indent="-305435"/>
            <a:r>
              <a:rPr lang="en-US" dirty="0">
                <a:solidFill>
                  <a:schemeClr val="accent5">
                    <a:lumMod val="75000"/>
                  </a:schemeClr>
                </a:solidFill>
              </a:rPr>
              <a:t>97% of participants served have started training</a:t>
            </a:r>
          </a:p>
        </p:txBody>
      </p:sp>
      <p:graphicFrame>
        <p:nvGraphicFramePr>
          <p:cNvPr id="8" name="Content Placeholder 7" descr="Bar chart showing the Percent of Target for Participants Who Began Training for  24 grantees. No grantees are identified.  ">
            <a:extLst>
              <a:ext uri="{FF2B5EF4-FFF2-40B4-BE49-F238E27FC236}">
                <a16:creationId xmlns:a16="http://schemas.microsoft.com/office/drawing/2014/main" id="{5A6B60F9-9C2C-30BF-2546-560E1E9FD585}"/>
              </a:ext>
            </a:extLst>
          </p:cNvPr>
          <p:cNvGraphicFramePr>
            <a:graphicFrameLocks noGrp="1"/>
          </p:cNvGraphicFramePr>
          <p:nvPr>
            <p:ph sz="half" idx="2"/>
            <p:extLst>
              <p:ext uri="{D42A27DB-BD31-4B8C-83A1-F6EECF244321}">
                <p14:modId xmlns:p14="http://schemas.microsoft.com/office/powerpoint/2010/main" val="3090669550"/>
              </p:ext>
            </p:extLst>
          </p:nvPr>
        </p:nvGraphicFramePr>
        <p:xfrm>
          <a:off x="6385720" y="2008262"/>
          <a:ext cx="5442499" cy="444164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6B6FC7A9-8CC6-332C-B01F-9740C4ECD723}"/>
              </a:ext>
            </a:extLst>
          </p:cNvPr>
          <p:cNvSpPr txBox="1"/>
          <p:nvPr/>
        </p:nvSpPr>
        <p:spPr>
          <a:xfrm>
            <a:off x="7819815" y="2704702"/>
            <a:ext cx="3801035" cy="400110"/>
          </a:xfrm>
          <a:prstGeom prst="rect">
            <a:avLst/>
          </a:prstGeom>
          <a:noFill/>
        </p:spPr>
        <p:txBody>
          <a:bodyPr wrap="square" rtlCol="0">
            <a:spAutoFit/>
          </a:bodyPr>
          <a:lstStyle/>
          <a:p>
            <a:r>
              <a:rPr lang="en-US" sz="2000" b="1">
                <a:solidFill>
                  <a:schemeClr val="accent1"/>
                </a:solidFill>
              </a:rPr>
              <a:t>Total Grant Target is 7,571</a:t>
            </a:r>
          </a:p>
        </p:txBody>
      </p:sp>
      <p:sp>
        <p:nvSpPr>
          <p:cNvPr id="9" name="TextBox 8">
            <a:extLst>
              <a:ext uri="{FF2B5EF4-FFF2-40B4-BE49-F238E27FC236}">
                <a16:creationId xmlns:a16="http://schemas.microsoft.com/office/drawing/2014/main" id="{79FDD31C-2670-B2B7-4B01-CA84A5E2F68C}"/>
              </a:ext>
            </a:extLst>
          </p:cNvPr>
          <p:cNvSpPr txBox="1"/>
          <p:nvPr/>
        </p:nvSpPr>
        <p:spPr>
          <a:xfrm>
            <a:off x="8063398" y="6494437"/>
            <a:ext cx="2693894" cy="307777"/>
          </a:xfrm>
          <a:prstGeom prst="rect">
            <a:avLst/>
          </a:prstGeom>
          <a:noFill/>
        </p:spPr>
        <p:txBody>
          <a:bodyPr wrap="square" rtlCol="0">
            <a:spAutoFit/>
          </a:bodyPr>
          <a:lstStyle/>
          <a:p>
            <a:r>
              <a:rPr lang="en-US" sz="1400"/>
              <a:t>Track 1 – Green	Track 2 – Blue </a:t>
            </a:r>
          </a:p>
        </p:txBody>
      </p:sp>
      <p:sp>
        <p:nvSpPr>
          <p:cNvPr id="5" name="Slide Number Placeholder 4">
            <a:extLst>
              <a:ext uri="{FF2B5EF4-FFF2-40B4-BE49-F238E27FC236}">
                <a16:creationId xmlns:a16="http://schemas.microsoft.com/office/drawing/2014/main" id="{E81700B9-8B82-8B8A-C4A4-475639CC9A3F}"/>
              </a:ext>
            </a:extLst>
          </p:cNvPr>
          <p:cNvSpPr>
            <a:spLocks noGrp="1"/>
          </p:cNvSpPr>
          <p:nvPr>
            <p:ph type="sldNum" sz="quarter" idx="12"/>
          </p:nvPr>
        </p:nvSpPr>
        <p:spPr>
          <a:xfrm>
            <a:off x="10800928" y="6437089"/>
            <a:ext cx="1027291" cy="365125"/>
          </a:xfrm>
        </p:spPr>
        <p:txBody>
          <a:bodyPr anchor="ctr">
            <a:normAutofit/>
          </a:bodyPr>
          <a:lstStyle/>
          <a:p>
            <a:pPr>
              <a:spcAft>
                <a:spcPts val="600"/>
              </a:spcAft>
            </a:pPr>
            <a:fld id="{DE8DE8A0-70C5-4585-9A3C-B3A9E7B8F8E9}" type="slidenum">
              <a:rPr lang="en-US" smtClean="0"/>
              <a:pPr>
                <a:spcAft>
                  <a:spcPts val="600"/>
                </a:spcAft>
              </a:pPr>
              <a:t>11</a:t>
            </a:fld>
            <a:endParaRPr lang="en-US"/>
          </a:p>
        </p:txBody>
      </p:sp>
    </p:spTree>
    <p:extLst>
      <p:ext uri="{BB962C8B-B14F-4D97-AF65-F5344CB8AC3E}">
        <p14:creationId xmlns:p14="http://schemas.microsoft.com/office/powerpoint/2010/main" val="4062965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5DEC-A7C8-3695-58D8-9058B22201CC}"/>
              </a:ext>
            </a:extLst>
          </p:cNvPr>
          <p:cNvSpPr>
            <a:spLocks noGrp="1"/>
          </p:cNvSpPr>
          <p:nvPr>
            <p:ph type="title"/>
          </p:nvPr>
        </p:nvSpPr>
        <p:spPr>
          <a:xfrm>
            <a:off x="769498" y="731280"/>
            <a:ext cx="10653003" cy="1083329"/>
          </a:xfrm>
        </p:spPr>
        <p:txBody>
          <a:bodyPr/>
          <a:lstStyle/>
          <a:p>
            <a:r>
              <a:rPr lang="en-US"/>
              <a:t>Completed Training</a:t>
            </a:r>
            <a:br>
              <a:rPr lang="en-US"/>
            </a:br>
            <a:r>
              <a:rPr lang="en-US"/>
              <a:t>Quarter ending 6/30/2025</a:t>
            </a:r>
          </a:p>
        </p:txBody>
      </p:sp>
      <p:graphicFrame>
        <p:nvGraphicFramePr>
          <p:cNvPr id="10" name="Content Placeholder 9" descr="Bar chart showing the Percent of Target for the outcome &quot;Participants Who Completed Training&quot; for 20 grantees. No grantees are identified.">
            <a:extLst>
              <a:ext uri="{FF2B5EF4-FFF2-40B4-BE49-F238E27FC236}">
                <a16:creationId xmlns:a16="http://schemas.microsoft.com/office/drawing/2014/main" id="{9B2EFF44-8DEB-4FB4-9100-05AC3B3AA73C}"/>
              </a:ext>
            </a:extLst>
          </p:cNvPr>
          <p:cNvGraphicFramePr>
            <a:graphicFrameLocks noGrp="1"/>
          </p:cNvGraphicFramePr>
          <p:nvPr>
            <p:ph sz="half" idx="1"/>
            <p:extLst>
              <p:ext uri="{D42A27DB-BD31-4B8C-83A1-F6EECF244321}">
                <p14:modId xmlns:p14="http://schemas.microsoft.com/office/powerpoint/2010/main" val="2361345192"/>
              </p:ext>
            </p:extLst>
          </p:nvPr>
        </p:nvGraphicFramePr>
        <p:xfrm>
          <a:off x="341832" y="1946275"/>
          <a:ext cx="5631931" cy="43559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8C5EA68C-4439-92B4-8DF7-6B4FB91DC835}"/>
              </a:ext>
            </a:extLst>
          </p:cNvPr>
          <p:cNvSpPr txBox="1"/>
          <p:nvPr/>
        </p:nvSpPr>
        <p:spPr>
          <a:xfrm>
            <a:off x="1615974" y="2485364"/>
            <a:ext cx="3801035" cy="400110"/>
          </a:xfrm>
          <a:prstGeom prst="rect">
            <a:avLst/>
          </a:prstGeom>
          <a:noFill/>
        </p:spPr>
        <p:txBody>
          <a:bodyPr wrap="square" rtlCol="0">
            <a:spAutoFit/>
          </a:bodyPr>
          <a:lstStyle/>
          <a:p>
            <a:r>
              <a:rPr lang="en-US" sz="2000" b="1">
                <a:solidFill>
                  <a:schemeClr val="accent1"/>
                </a:solidFill>
              </a:rPr>
              <a:t>Total Grant Target is 6,585</a:t>
            </a:r>
          </a:p>
        </p:txBody>
      </p:sp>
      <p:sp>
        <p:nvSpPr>
          <p:cNvPr id="11" name="TextBox 10">
            <a:extLst>
              <a:ext uri="{FF2B5EF4-FFF2-40B4-BE49-F238E27FC236}">
                <a16:creationId xmlns:a16="http://schemas.microsoft.com/office/drawing/2014/main" id="{7938D540-39DC-DC86-4EDF-7A435A65FE9D}"/>
              </a:ext>
            </a:extLst>
          </p:cNvPr>
          <p:cNvSpPr txBox="1"/>
          <p:nvPr/>
        </p:nvSpPr>
        <p:spPr>
          <a:xfrm>
            <a:off x="1746529" y="6363747"/>
            <a:ext cx="2693894" cy="307777"/>
          </a:xfrm>
          <a:prstGeom prst="rect">
            <a:avLst/>
          </a:prstGeom>
          <a:noFill/>
        </p:spPr>
        <p:txBody>
          <a:bodyPr wrap="square" rtlCol="0">
            <a:spAutoFit/>
          </a:bodyPr>
          <a:lstStyle/>
          <a:p>
            <a:r>
              <a:rPr lang="en-US" sz="1400"/>
              <a:t>Track 1 – Green	Track 2 – Blue </a:t>
            </a:r>
          </a:p>
        </p:txBody>
      </p:sp>
      <p:sp>
        <p:nvSpPr>
          <p:cNvPr id="7" name="Content Placeholder 6">
            <a:extLst>
              <a:ext uri="{FF2B5EF4-FFF2-40B4-BE49-F238E27FC236}">
                <a16:creationId xmlns:a16="http://schemas.microsoft.com/office/drawing/2014/main" id="{B5F98E37-743C-49C7-FFD0-351834E21099}"/>
              </a:ext>
            </a:extLst>
          </p:cNvPr>
          <p:cNvSpPr>
            <a:spLocks noGrp="1"/>
          </p:cNvSpPr>
          <p:nvPr>
            <p:ph sz="half" idx="2"/>
          </p:nvPr>
        </p:nvSpPr>
        <p:spPr>
          <a:xfrm>
            <a:off x="6133778" y="1946275"/>
            <a:ext cx="2731925" cy="4092299"/>
          </a:xfrm>
        </p:spPr>
        <p:txBody>
          <a:bodyPr>
            <a:normAutofit fontScale="92500" lnSpcReduction="20000"/>
          </a:bodyPr>
          <a:lstStyle/>
          <a:p>
            <a:pPr marL="0" indent="0">
              <a:buNone/>
            </a:pPr>
            <a:r>
              <a:rPr lang="en-US" sz="2600" b="1" dirty="0"/>
              <a:t>Year 1</a:t>
            </a:r>
          </a:p>
          <a:p>
            <a:pPr marL="305435" indent="-305435"/>
            <a:r>
              <a:rPr lang="en-US" dirty="0"/>
              <a:t>Total: 223</a:t>
            </a:r>
          </a:p>
          <a:p>
            <a:pPr marL="305435" indent="-305435"/>
            <a:r>
              <a:rPr lang="en-US"/>
              <a:t>9 grantees have participants who have completed</a:t>
            </a:r>
          </a:p>
          <a:p>
            <a:pPr marL="305435" indent="-305435"/>
            <a:r>
              <a:rPr lang="en-US"/>
              <a:t>Grant is 4% to target</a:t>
            </a:r>
          </a:p>
          <a:p>
            <a:pPr marL="305435" indent="-305435"/>
            <a:r>
              <a:rPr lang="en-US" dirty="0"/>
              <a:t>Average – 7%</a:t>
            </a:r>
          </a:p>
          <a:p>
            <a:pPr marL="305435" indent="-305435"/>
            <a:r>
              <a:rPr lang="en-US"/>
              <a:t>Of those who have started training, 23% have completed</a:t>
            </a:r>
          </a:p>
        </p:txBody>
      </p:sp>
      <p:sp>
        <p:nvSpPr>
          <p:cNvPr id="4" name="Content Placeholder 6">
            <a:extLst>
              <a:ext uri="{FF2B5EF4-FFF2-40B4-BE49-F238E27FC236}">
                <a16:creationId xmlns:a16="http://schemas.microsoft.com/office/drawing/2014/main" id="{2961D178-31E8-2E36-EB2B-E231306DD4B6}"/>
              </a:ext>
            </a:extLst>
          </p:cNvPr>
          <p:cNvSpPr txBox="1">
            <a:spLocks/>
          </p:cNvSpPr>
          <p:nvPr/>
        </p:nvSpPr>
        <p:spPr>
          <a:xfrm>
            <a:off x="9074055" y="1950154"/>
            <a:ext cx="2651760" cy="4114800"/>
          </a:xfrm>
          <a:prstGeom prst="rect">
            <a:avLst/>
          </a:prstGeom>
        </p:spPr>
        <p:txBody>
          <a:bodyPr vert="horz" lIns="91440" tIns="45720" rIns="91440" bIns="45720" rtlCol="0" anchor="t" anchorCtr="0">
            <a:normAutofit fontScale="92500" lnSpcReduction="2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3" panose="05040102010807070707" pitchFamily="18" charset="2"/>
              <a:buNone/>
            </a:pPr>
            <a:r>
              <a:rPr lang="en-US" sz="2600" b="1" dirty="0">
                <a:solidFill>
                  <a:srgbClr val="00B050"/>
                </a:solidFill>
              </a:rPr>
              <a:t>Year 2</a:t>
            </a:r>
          </a:p>
          <a:p>
            <a:pPr marL="305435" indent="-305435"/>
            <a:r>
              <a:rPr lang="en-US" dirty="0">
                <a:solidFill>
                  <a:srgbClr val="00B050"/>
                </a:solidFill>
              </a:rPr>
              <a:t>Total: 1,012</a:t>
            </a:r>
          </a:p>
          <a:p>
            <a:pPr marL="305435" indent="-305435"/>
            <a:r>
              <a:rPr lang="en-US" dirty="0">
                <a:solidFill>
                  <a:srgbClr val="00B050"/>
                </a:solidFill>
              </a:rPr>
              <a:t>20 grantees have participants who have completed</a:t>
            </a:r>
          </a:p>
          <a:p>
            <a:pPr marL="305435" indent="-305435"/>
            <a:r>
              <a:rPr lang="en-US" dirty="0">
                <a:solidFill>
                  <a:srgbClr val="00B050"/>
                </a:solidFill>
              </a:rPr>
              <a:t>Grant is 15% to target</a:t>
            </a:r>
          </a:p>
          <a:p>
            <a:pPr marL="305435" indent="-305435"/>
            <a:r>
              <a:rPr lang="en-US" dirty="0">
                <a:solidFill>
                  <a:srgbClr val="00B050"/>
                </a:solidFill>
              </a:rPr>
              <a:t>Average – 14%</a:t>
            </a:r>
          </a:p>
          <a:p>
            <a:pPr marL="305435" indent="-305435"/>
            <a:r>
              <a:rPr lang="en-US" dirty="0">
                <a:solidFill>
                  <a:srgbClr val="00B050"/>
                </a:solidFill>
              </a:rPr>
              <a:t>Of those who have started training, 31% have completed</a:t>
            </a:r>
          </a:p>
        </p:txBody>
      </p:sp>
      <p:sp>
        <p:nvSpPr>
          <p:cNvPr id="5" name="Slide Number Placeholder 4">
            <a:extLst>
              <a:ext uri="{FF2B5EF4-FFF2-40B4-BE49-F238E27FC236}">
                <a16:creationId xmlns:a16="http://schemas.microsoft.com/office/drawing/2014/main" id="{AA1F3B71-42CB-C738-C0B1-F4C79011493B}"/>
              </a:ext>
            </a:extLst>
          </p:cNvPr>
          <p:cNvSpPr>
            <a:spLocks noGrp="1"/>
          </p:cNvSpPr>
          <p:nvPr>
            <p:ph type="sldNum" sz="quarter" idx="12"/>
          </p:nvPr>
        </p:nvSpPr>
        <p:spPr/>
        <p:txBody>
          <a:bodyPr/>
          <a:lstStyle/>
          <a:p>
            <a:fld id="{DE8DE8A0-70C5-4585-9A3C-B3A9E7B8F8E9}" type="slidenum">
              <a:rPr lang="en-US" smtClean="0"/>
              <a:t>12</a:t>
            </a:fld>
            <a:endParaRPr lang="en-US"/>
          </a:p>
        </p:txBody>
      </p:sp>
    </p:spTree>
    <p:extLst>
      <p:ext uri="{BB962C8B-B14F-4D97-AF65-F5344CB8AC3E}">
        <p14:creationId xmlns:p14="http://schemas.microsoft.com/office/powerpoint/2010/main" val="1040156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EEA9-5922-F56C-9A5B-631EEE89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016B61-E3A6-2D69-8E54-A0A7EC9AB7B0}"/>
              </a:ext>
            </a:extLst>
          </p:cNvPr>
          <p:cNvSpPr>
            <a:spLocks noGrp="1"/>
          </p:cNvSpPr>
          <p:nvPr>
            <p:ph type="title"/>
          </p:nvPr>
        </p:nvSpPr>
        <p:spPr>
          <a:xfrm>
            <a:off x="769498" y="731280"/>
            <a:ext cx="10653003" cy="1083329"/>
          </a:xfrm>
        </p:spPr>
        <p:txBody>
          <a:bodyPr/>
          <a:lstStyle/>
          <a:p>
            <a:r>
              <a:rPr lang="en-US"/>
              <a:t>Completed Training and obtained a credential</a:t>
            </a:r>
            <a:br>
              <a:rPr lang="en-US"/>
            </a:br>
            <a:r>
              <a:rPr lang="en-US"/>
              <a:t>Quarter ending 6/30/2025</a:t>
            </a:r>
          </a:p>
        </p:txBody>
      </p:sp>
      <p:graphicFrame>
        <p:nvGraphicFramePr>
          <p:cNvPr id="9" name="Content Placeholder 8" descr="Bar chart showing the Percent of Target for the outcome &quot;Participants Who Completed Training and Obtained a Credential&quot; for 19 grantees. No grantees are identified.  ">
            <a:extLst>
              <a:ext uri="{FF2B5EF4-FFF2-40B4-BE49-F238E27FC236}">
                <a16:creationId xmlns:a16="http://schemas.microsoft.com/office/drawing/2014/main" id="{FA89EF32-F207-49BE-8550-20CA96DEAC90}"/>
              </a:ext>
            </a:extLst>
          </p:cNvPr>
          <p:cNvGraphicFramePr>
            <a:graphicFrameLocks noGrp="1"/>
          </p:cNvGraphicFramePr>
          <p:nvPr>
            <p:ph sz="half" idx="1"/>
            <p:extLst>
              <p:ext uri="{D42A27DB-BD31-4B8C-83A1-F6EECF244321}">
                <p14:modId xmlns:p14="http://schemas.microsoft.com/office/powerpoint/2010/main" val="108883562"/>
              </p:ext>
            </p:extLst>
          </p:nvPr>
        </p:nvGraphicFramePr>
        <p:xfrm>
          <a:off x="298169" y="1946275"/>
          <a:ext cx="5669280" cy="429768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32C3A88A-E1D0-94D3-2ABE-D9C6756487A1}"/>
              </a:ext>
            </a:extLst>
          </p:cNvPr>
          <p:cNvSpPr txBox="1"/>
          <p:nvPr/>
        </p:nvSpPr>
        <p:spPr>
          <a:xfrm>
            <a:off x="1551121" y="2489048"/>
            <a:ext cx="3801035" cy="400110"/>
          </a:xfrm>
          <a:prstGeom prst="rect">
            <a:avLst/>
          </a:prstGeom>
          <a:noFill/>
        </p:spPr>
        <p:txBody>
          <a:bodyPr wrap="square" rtlCol="0">
            <a:spAutoFit/>
          </a:bodyPr>
          <a:lstStyle/>
          <a:p>
            <a:r>
              <a:rPr lang="en-US" sz="2000" b="1">
                <a:solidFill>
                  <a:schemeClr val="accent1"/>
                </a:solidFill>
              </a:rPr>
              <a:t>Total Grant Target is 6,141</a:t>
            </a:r>
          </a:p>
        </p:txBody>
      </p:sp>
      <p:sp>
        <p:nvSpPr>
          <p:cNvPr id="11" name="TextBox 10">
            <a:extLst>
              <a:ext uri="{FF2B5EF4-FFF2-40B4-BE49-F238E27FC236}">
                <a16:creationId xmlns:a16="http://schemas.microsoft.com/office/drawing/2014/main" id="{D57EAA3F-5985-5B7B-0DEA-4BD4BD90D563}"/>
              </a:ext>
            </a:extLst>
          </p:cNvPr>
          <p:cNvSpPr txBox="1"/>
          <p:nvPr/>
        </p:nvSpPr>
        <p:spPr>
          <a:xfrm>
            <a:off x="1671586" y="6261135"/>
            <a:ext cx="2693894" cy="307777"/>
          </a:xfrm>
          <a:prstGeom prst="rect">
            <a:avLst/>
          </a:prstGeom>
          <a:noFill/>
        </p:spPr>
        <p:txBody>
          <a:bodyPr wrap="square" rtlCol="0">
            <a:spAutoFit/>
          </a:bodyPr>
          <a:lstStyle/>
          <a:p>
            <a:r>
              <a:rPr lang="en-US" sz="1400"/>
              <a:t>Track 1 – Green	Track 2 – Blue </a:t>
            </a:r>
          </a:p>
        </p:txBody>
      </p:sp>
      <p:sp>
        <p:nvSpPr>
          <p:cNvPr id="7" name="Content Placeholder 6">
            <a:extLst>
              <a:ext uri="{FF2B5EF4-FFF2-40B4-BE49-F238E27FC236}">
                <a16:creationId xmlns:a16="http://schemas.microsoft.com/office/drawing/2014/main" id="{EE7EA63C-AFD3-EF14-13A7-B94390CD1D5E}"/>
              </a:ext>
            </a:extLst>
          </p:cNvPr>
          <p:cNvSpPr>
            <a:spLocks noGrp="1"/>
          </p:cNvSpPr>
          <p:nvPr>
            <p:ph sz="half" idx="2"/>
          </p:nvPr>
        </p:nvSpPr>
        <p:spPr>
          <a:xfrm>
            <a:off x="6095999" y="2019708"/>
            <a:ext cx="3000210" cy="4297680"/>
          </a:xfrm>
        </p:spPr>
        <p:txBody>
          <a:bodyPr>
            <a:noAutofit/>
          </a:bodyPr>
          <a:lstStyle/>
          <a:p>
            <a:pPr marL="0" indent="0">
              <a:buNone/>
            </a:pPr>
            <a:r>
              <a:rPr lang="en-US" sz="2000" b="1" dirty="0"/>
              <a:t>Year 1</a:t>
            </a:r>
          </a:p>
          <a:p>
            <a:pPr marL="305435" indent="-305435">
              <a:spcAft>
                <a:spcPts val="0"/>
              </a:spcAft>
            </a:pPr>
            <a:r>
              <a:rPr lang="en-US" sz="1800" dirty="0"/>
              <a:t>Total: 185</a:t>
            </a:r>
          </a:p>
          <a:p>
            <a:pPr marL="305435" indent="-305435">
              <a:spcAft>
                <a:spcPts val="0"/>
              </a:spcAft>
            </a:pPr>
            <a:r>
              <a:rPr lang="en-US" sz="1800" dirty="0"/>
              <a:t>8 grantees report participants who completed &amp; obtained a credential</a:t>
            </a:r>
          </a:p>
          <a:p>
            <a:pPr marL="305435" indent="-305435">
              <a:spcAft>
                <a:spcPts val="0"/>
              </a:spcAft>
            </a:pPr>
            <a:r>
              <a:rPr lang="en-US" sz="1800" dirty="0"/>
              <a:t>Grant is 3% to target</a:t>
            </a:r>
          </a:p>
          <a:p>
            <a:pPr marL="305435" indent="-305435">
              <a:spcAft>
                <a:spcPts val="0"/>
              </a:spcAft>
            </a:pPr>
            <a:r>
              <a:rPr lang="en-US" sz="1800" dirty="0"/>
              <a:t>Average – 8 %</a:t>
            </a:r>
          </a:p>
          <a:p>
            <a:pPr marL="305435" indent="-305435">
              <a:spcAft>
                <a:spcPts val="0"/>
              </a:spcAft>
            </a:pPr>
            <a:r>
              <a:rPr lang="en-US" sz="1800" dirty="0"/>
              <a:t>Of those who completed training, 83% have obtained a credential</a:t>
            </a:r>
          </a:p>
        </p:txBody>
      </p:sp>
      <p:sp>
        <p:nvSpPr>
          <p:cNvPr id="4" name="Content Placeholder 6">
            <a:extLst>
              <a:ext uri="{FF2B5EF4-FFF2-40B4-BE49-F238E27FC236}">
                <a16:creationId xmlns:a16="http://schemas.microsoft.com/office/drawing/2014/main" id="{29CCB7B4-240F-27BD-E0EC-D73EA0E32BCF}"/>
              </a:ext>
            </a:extLst>
          </p:cNvPr>
          <p:cNvSpPr txBox="1">
            <a:spLocks/>
          </p:cNvSpPr>
          <p:nvPr/>
        </p:nvSpPr>
        <p:spPr>
          <a:xfrm>
            <a:off x="9096209" y="1996971"/>
            <a:ext cx="2926080" cy="4114800"/>
          </a:xfrm>
          <a:prstGeom prst="rect">
            <a:avLst/>
          </a:prstGeom>
        </p:spPr>
        <p:txBody>
          <a:bodyPr vert="horz" lIns="91440" tIns="45720" rIns="91440" bIns="45720" rtlCol="0" anchor="t" anchorCtr="0">
            <a:noAutofit/>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3" panose="05040102010807070707" pitchFamily="18" charset="2"/>
              <a:buNone/>
            </a:pPr>
            <a:r>
              <a:rPr lang="en-US" sz="2000" b="1" dirty="0">
                <a:solidFill>
                  <a:srgbClr val="00B050"/>
                </a:solidFill>
              </a:rPr>
              <a:t>Year 2</a:t>
            </a:r>
          </a:p>
          <a:p>
            <a:pPr marL="305435" indent="-305435">
              <a:spcAft>
                <a:spcPts val="0"/>
              </a:spcAft>
            </a:pPr>
            <a:r>
              <a:rPr lang="en-US" sz="1800" dirty="0">
                <a:solidFill>
                  <a:srgbClr val="00B050"/>
                </a:solidFill>
              </a:rPr>
              <a:t>Total: 918</a:t>
            </a:r>
          </a:p>
          <a:p>
            <a:pPr marL="305435" indent="-305435">
              <a:spcAft>
                <a:spcPts val="0"/>
              </a:spcAft>
            </a:pPr>
            <a:r>
              <a:rPr lang="en-US" sz="1800" dirty="0">
                <a:solidFill>
                  <a:srgbClr val="00B050"/>
                </a:solidFill>
              </a:rPr>
              <a:t>19 grantees report participants who completed &amp; obtained a credential</a:t>
            </a:r>
          </a:p>
          <a:p>
            <a:pPr marL="305435" indent="-305435">
              <a:spcAft>
                <a:spcPts val="0"/>
              </a:spcAft>
            </a:pPr>
            <a:r>
              <a:rPr lang="en-US" sz="1800" dirty="0">
                <a:solidFill>
                  <a:srgbClr val="00B050"/>
                </a:solidFill>
              </a:rPr>
              <a:t>Grant is 15% to target</a:t>
            </a:r>
          </a:p>
          <a:p>
            <a:pPr marL="305435" indent="-305435">
              <a:spcAft>
                <a:spcPts val="0"/>
              </a:spcAft>
            </a:pPr>
            <a:r>
              <a:rPr lang="en-US" sz="1800" dirty="0">
                <a:solidFill>
                  <a:srgbClr val="00B050"/>
                </a:solidFill>
              </a:rPr>
              <a:t>Average – 13%</a:t>
            </a:r>
          </a:p>
          <a:p>
            <a:pPr marL="305435" indent="-305435">
              <a:spcAft>
                <a:spcPts val="0"/>
              </a:spcAft>
            </a:pPr>
            <a:r>
              <a:rPr lang="en-US" sz="1800" dirty="0">
                <a:solidFill>
                  <a:srgbClr val="00B050"/>
                </a:solidFill>
              </a:rPr>
              <a:t>Of those who completed training, 91% have obtained a credential</a:t>
            </a:r>
          </a:p>
        </p:txBody>
      </p:sp>
      <p:sp>
        <p:nvSpPr>
          <p:cNvPr id="5" name="Slide Number Placeholder 4">
            <a:extLst>
              <a:ext uri="{FF2B5EF4-FFF2-40B4-BE49-F238E27FC236}">
                <a16:creationId xmlns:a16="http://schemas.microsoft.com/office/drawing/2014/main" id="{A8299FAD-613B-23BB-2948-6B4F740906A7}"/>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1699777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p:txBody>
          <a:bodyPr/>
          <a:lstStyle/>
          <a:p>
            <a:r>
              <a:rPr lang="en-US"/>
              <a:t>Entered employment or advanced to new position</a:t>
            </a:r>
            <a:br>
              <a:rPr lang="en-US"/>
            </a:br>
            <a:r>
              <a:rPr lang="en-US"/>
              <a:t>Quarter ending 6/30/2025	</a:t>
            </a:r>
          </a:p>
        </p:txBody>
      </p:sp>
      <p:sp>
        <p:nvSpPr>
          <p:cNvPr id="7" name="Content Placeholder 6">
            <a:extLst>
              <a:ext uri="{FF2B5EF4-FFF2-40B4-BE49-F238E27FC236}">
                <a16:creationId xmlns:a16="http://schemas.microsoft.com/office/drawing/2014/main" id="{C1B60BF9-82E4-9AE3-23E4-1FEB2BDA4553}"/>
              </a:ext>
            </a:extLst>
          </p:cNvPr>
          <p:cNvSpPr>
            <a:spLocks noGrp="1"/>
          </p:cNvSpPr>
          <p:nvPr>
            <p:ph sz="half" idx="2"/>
          </p:nvPr>
        </p:nvSpPr>
        <p:spPr>
          <a:xfrm>
            <a:off x="192287" y="1943263"/>
            <a:ext cx="3311632" cy="4438280"/>
          </a:xfrm>
        </p:spPr>
        <p:txBody>
          <a:bodyPr>
            <a:noAutofit/>
          </a:bodyPr>
          <a:lstStyle/>
          <a:p>
            <a:pPr marL="0" indent="0">
              <a:buNone/>
            </a:pPr>
            <a:r>
              <a:rPr lang="en-US" sz="2200" b="1" dirty="0"/>
              <a:t>Year 1</a:t>
            </a:r>
          </a:p>
          <a:p>
            <a:pPr marL="305435" indent="-305435"/>
            <a:r>
              <a:rPr lang="en-US" sz="1800" dirty="0"/>
              <a:t>Total: 78</a:t>
            </a:r>
          </a:p>
          <a:p>
            <a:pPr marL="305435" indent="-305435"/>
            <a:r>
              <a:rPr lang="en-US" sz="1800" dirty="0"/>
              <a:t>5 grantees reported participants who have entered or advanced in employment</a:t>
            </a:r>
          </a:p>
          <a:p>
            <a:pPr marL="305435" indent="-305435"/>
            <a:r>
              <a:rPr lang="en-US" sz="1800" dirty="0"/>
              <a:t>Grant is 2% to target</a:t>
            </a:r>
          </a:p>
          <a:p>
            <a:pPr marL="305435" indent="-305435"/>
            <a:r>
              <a:rPr lang="en-US" sz="1800" dirty="0"/>
              <a:t>Average – 4%</a:t>
            </a:r>
          </a:p>
          <a:p>
            <a:pPr marL="305435" indent="-305435"/>
            <a:r>
              <a:rPr lang="en-US" sz="1800" dirty="0"/>
              <a:t>Of those who completed training, 35% have either entered or advanced in employment</a:t>
            </a:r>
          </a:p>
        </p:txBody>
      </p:sp>
      <p:sp>
        <p:nvSpPr>
          <p:cNvPr id="2" name="Content Placeholder 6">
            <a:extLst>
              <a:ext uri="{FF2B5EF4-FFF2-40B4-BE49-F238E27FC236}">
                <a16:creationId xmlns:a16="http://schemas.microsoft.com/office/drawing/2014/main" id="{70A31E7A-266C-BB46-CE22-9DA13C2E6F4D}"/>
              </a:ext>
            </a:extLst>
          </p:cNvPr>
          <p:cNvSpPr txBox="1">
            <a:spLocks/>
          </p:cNvSpPr>
          <p:nvPr/>
        </p:nvSpPr>
        <p:spPr>
          <a:xfrm>
            <a:off x="3336352" y="1946274"/>
            <a:ext cx="3291840" cy="4389120"/>
          </a:xfrm>
          <a:prstGeom prst="rect">
            <a:avLst/>
          </a:prstGeom>
        </p:spPr>
        <p:txBody>
          <a:bodyPr vert="horz" lIns="91440" tIns="45720" rIns="91440" bIns="45720" rtlCol="0" anchor="t" anchorCtr="0">
            <a:noAutofit/>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Font typeface="Wingdings 3" panose="05040102010807070707" pitchFamily="18" charset="2"/>
              <a:buNone/>
            </a:pPr>
            <a:r>
              <a:rPr lang="en-US" sz="2200" b="1" dirty="0">
                <a:solidFill>
                  <a:srgbClr val="00B050"/>
                </a:solidFill>
              </a:rPr>
              <a:t>Year 2</a:t>
            </a:r>
          </a:p>
          <a:p>
            <a:pPr marL="305435" indent="-305435"/>
            <a:r>
              <a:rPr lang="en-US" sz="1800" dirty="0">
                <a:solidFill>
                  <a:srgbClr val="00B050"/>
                </a:solidFill>
              </a:rPr>
              <a:t>Total: 523</a:t>
            </a:r>
          </a:p>
          <a:p>
            <a:pPr marL="305435" indent="-305435"/>
            <a:r>
              <a:rPr lang="en-US" sz="1800" dirty="0">
                <a:solidFill>
                  <a:srgbClr val="00B050"/>
                </a:solidFill>
              </a:rPr>
              <a:t>18 grantees reported participants who have entered or advanced in employment</a:t>
            </a:r>
          </a:p>
          <a:p>
            <a:pPr marL="305435" indent="-305435"/>
            <a:r>
              <a:rPr lang="en-US" sz="1800" dirty="0">
                <a:solidFill>
                  <a:srgbClr val="00B050"/>
                </a:solidFill>
              </a:rPr>
              <a:t>Grant is 9% to target</a:t>
            </a:r>
          </a:p>
          <a:p>
            <a:pPr marL="305435" indent="-305435"/>
            <a:r>
              <a:rPr lang="en-US" sz="1800" dirty="0">
                <a:solidFill>
                  <a:srgbClr val="00B050"/>
                </a:solidFill>
              </a:rPr>
              <a:t>Average – 9%</a:t>
            </a:r>
          </a:p>
          <a:p>
            <a:pPr marL="305435" indent="-305435"/>
            <a:r>
              <a:rPr lang="en-US" sz="1800" dirty="0">
                <a:solidFill>
                  <a:srgbClr val="00B050"/>
                </a:solidFill>
              </a:rPr>
              <a:t>Of those who completed training, 52% have either entered or advanced in employment</a:t>
            </a:r>
          </a:p>
        </p:txBody>
      </p:sp>
      <p:graphicFrame>
        <p:nvGraphicFramePr>
          <p:cNvPr id="9" name="Content Placeholder 8" descr="Bar chart showing the Percent of Target for the outcome &quot;Participants Who Completed Training and Entered or Advanced in Employment&quot; for 18 grantees. No grantees are identified.  ">
            <a:extLst>
              <a:ext uri="{FF2B5EF4-FFF2-40B4-BE49-F238E27FC236}">
                <a16:creationId xmlns:a16="http://schemas.microsoft.com/office/drawing/2014/main" id="{5BF97AC2-A0D6-4D3E-A253-A0936A4AA8F7}"/>
              </a:ext>
            </a:extLst>
          </p:cNvPr>
          <p:cNvGraphicFramePr>
            <a:graphicFrameLocks noGrp="1"/>
          </p:cNvGraphicFramePr>
          <p:nvPr>
            <p:ph sz="half" idx="1"/>
            <p:extLst>
              <p:ext uri="{D42A27DB-BD31-4B8C-83A1-F6EECF244321}">
                <p14:modId xmlns:p14="http://schemas.microsoft.com/office/powerpoint/2010/main" val="1531586718"/>
              </p:ext>
            </p:extLst>
          </p:nvPr>
        </p:nvGraphicFramePr>
        <p:xfrm>
          <a:off x="6560765" y="1943263"/>
          <a:ext cx="5486400" cy="4297680"/>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4736E929-BE17-B5B0-622F-3F4DB7E3FFE3}"/>
              </a:ext>
            </a:extLst>
          </p:cNvPr>
          <p:cNvSpPr txBox="1"/>
          <p:nvPr/>
        </p:nvSpPr>
        <p:spPr>
          <a:xfrm>
            <a:off x="7498994" y="2531777"/>
            <a:ext cx="3801035" cy="400110"/>
          </a:xfrm>
          <a:prstGeom prst="rect">
            <a:avLst/>
          </a:prstGeom>
          <a:noFill/>
        </p:spPr>
        <p:txBody>
          <a:bodyPr wrap="square" rtlCol="0">
            <a:spAutoFit/>
          </a:bodyPr>
          <a:lstStyle/>
          <a:p>
            <a:r>
              <a:rPr lang="en-US" sz="2000" b="1">
                <a:solidFill>
                  <a:schemeClr val="accent1"/>
                </a:solidFill>
              </a:rPr>
              <a:t>Total Grant Target is 5,825 </a:t>
            </a:r>
          </a:p>
        </p:txBody>
      </p:sp>
      <p:sp>
        <p:nvSpPr>
          <p:cNvPr id="10" name="TextBox 9">
            <a:extLst>
              <a:ext uri="{FF2B5EF4-FFF2-40B4-BE49-F238E27FC236}">
                <a16:creationId xmlns:a16="http://schemas.microsoft.com/office/drawing/2014/main" id="{19F118E0-7102-24CF-3094-91AFF75FD5BA}"/>
              </a:ext>
            </a:extLst>
          </p:cNvPr>
          <p:cNvSpPr txBox="1"/>
          <p:nvPr/>
        </p:nvSpPr>
        <p:spPr>
          <a:xfrm>
            <a:off x="8052564" y="6259467"/>
            <a:ext cx="2693894" cy="307777"/>
          </a:xfrm>
          <a:prstGeom prst="rect">
            <a:avLst/>
          </a:prstGeom>
          <a:noFill/>
        </p:spPr>
        <p:txBody>
          <a:bodyPr wrap="square" rtlCol="0">
            <a:spAutoFit/>
          </a:bodyPr>
          <a:lstStyle/>
          <a:p>
            <a:r>
              <a:rPr lang="en-US" sz="1400"/>
              <a:t>Track 1 – Green	Track 2 – Blue </a:t>
            </a:r>
          </a:p>
        </p:txBody>
      </p:sp>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1374370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normAutofit fontScale="90000"/>
          </a:bodyPr>
          <a:lstStyle/>
          <a:p>
            <a:r>
              <a:rPr lang="en-US"/>
              <a:t>POLL: </a:t>
            </a:r>
            <a:br>
              <a:rPr lang="en-US"/>
            </a:br>
            <a:r>
              <a:rPr lang="en-US" i="0">
                <a:effectLst/>
              </a:rPr>
              <a:t>How confident are you that the data on  your most recent QPR is accurate? </a:t>
            </a:r>
            <a:endParaRPr lang="en-US"/>
          </a:p>
        </p:txBody>
      </p:sp>
      <p:sp>
        <p:nvSpPr>
          <p:cNvPr id="3" name="TextBox 2">
            <a:extLst>
              <a:ext uri="{FF2B5EF4-FFF2-40B4-BE49-F238E27FC236}">
                <a16:creationId xmlns:a16="http://schemas.microsoft.com/office/drawing/2014/main" id="{279AD235-6BB1-2CB4-9544-714BD9D83F3F}"/>
              </a:ext>
            </a:extLst>
          </p:cNvPr>
          <p:cNvSpPr txBox="1"/>
          <p:nvPr/>
        </p:nvSpPr>
        <p:spPr>
          <a:xfrm>
            <a:off x="774923" y="2199131"/>
            <a:ext cx="5116068" cy="2954655"/>
          </a:xfrm>
          <a:prstGeom prst="rect">
            <a:avLst/>
          </a:prstGeom>
          <a:noFill/>
        </p:spPr>
        <p:txBody>
          <a:bodyPr wrap="square" rtlCol="0">
            <a:spAutoFit/>
          </a:bodyPr>
          <a:lstStyle/>
          <a:p>
            <a:pPr>
              <a:spcAft>
                <a:spcPts val="1800"/>
              </a:spcAft>
            </a:pPr>
            <a:r>
              <a:rPr lang="en-US"/>
              <a:t>	Very confident</a:t>
            </a:r>
          </a:p>
          <a:p>
            <a:pPr>
              <a:spcAft>
                <a:spcPts val="1800"/>
              </a:spcAft>
            </a:pPr>
            <a:r>
              <a:rPr lang="en-US"/>
              <a:t>	Mostly confident, but there are one or two 	things we have concerns about</a:t>
            </a:r>
          </a:p>
          <a:p>
            <a:pPr>
              <a:spcAft>
                <a:spcPts val="1800"/>
              </a:spcAft>
            </a:pPr>
            <a:r>
              <a:rPr lang="en-US"/>
              <a:t>	Some of it is accurate, but there are a lot of 	gaps</a:t>
            </a:r>
          </a:p>
          <a:p>
            <a:pPr>
              <a:spcAft>
                <a:spcPts val="1800"/>
              </a:spcAft>
            </a:pPr>
            <a:r>
              <a:rPr lang="en-US"/>
              <a:t>	Not confident at all</a:t>
            </a:r>
          </a:p>
          <a:p>
            <a:pPr>
              <a:spcAft>
                <a:spcPts val="1800"/>
              </a:spcAft>
            </a:pPr>
            <a:r>
              <a:rPr lang="en-US"/>
              <a:t>	Unsure how much of it is accurate</a:t>
            </a: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15</a:t>
            </a:fld>
            <a:endParaRPr lang="en-US"/>
          </a:p>
        </p:txBody>
      </p:sp>
      <p:sp>
        <p:nvSpPr>
          <p:cNvPr id="6" name="Oval 5">
            <a:extLst>
              <a:ext uri="{FF2B5EF4-FFF2-40B4-BE49-F238E27FC236}">
                <a16:creationId xmlns:a16="http://schemas.microsoft.com/office/drawing/2014/main" id="{6737BA47-9DF6-BEC0-3107-1F6A5963C220}"/>
              </a:ext>
              <a:ext uri="{C183D7F6-B498-43B3-948B-1728B52AA6E4}">
                <adec:decorative xmlns:adec="http://schemas.microsoft.com/office/drawing/2017/decorative" val="1"/>
              </a:ext>
            </a:extLst>
          </p:cNvPr>
          <p:cNvSpPr/>
          <p:nvPr/>
        </p:nvSpPr>
        <p:spPr>
          <a:xfrm>
            <a:off x="1005840" y="2290572"/>
            <a:ext cx="187452" cy="201168"/>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AFC6ABF-5EF3-67F4-D25B-B25F1CFC2C46}"/>
              </a:ext>
              <a:ext uri="{C183D7F6-B498-43B3-948B-1728B52AA6E4}">
                <adec:decorative xmlns:adec="http://schemas.microsoft.com/office/drawing/2017/decorative" val="1"/>
              </a:ext>
            </a:extLst>
          </p:cNvPr>
          <p:cNvSpPr/>
          <p:nvPr/>
        </p:nvSpPr>
        <p:spPr>
          <a:xfrm>
            <a:off x="1005840" y="2773180"/>
            <a:ext cx="187452" cy="201168"/>
          </a:xfrm>
          <a:prstGeom prst="ellipse">
            <a:avLst/>
          </a:prstGeom>
          <a:solidFill>
            <a:srgbClr val="FF9900"/>
          </a:solidFill>
          <a:ln>
            <a:solidFill>
              <a:srgbClr val="FF99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B4FA984-CE8F-DC0D-C90B-30A5532B11D9}"/>
              </a:ext>
              <a:ext uri="{C183D7F6-B498-43B3-948B-1728B52AA6E4}">
                <adec:decorative xmlns:adec="http://schemas.microsoft.com/office/drawing/2017/decorative" val="1"/>
              </a:ext>
            </a:extLst>
          </p:cNvPr>
          <p:cNvSpPr/>
          <p:nvPr/>
        </p:nvSpPr>
        <p:spPr>
          <a:xfrm>
            <a:off x="1005840" y="3575875"/>
            <a:ext cx="187452" cy="201168"/>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8C9E8E9-535F-C275-1F5C-70AEBCA4FA77}"/>
              </a:ext>
              <a:ext uri="{C183D7F6-B498-43B3-948B-1728B52AA6E4}">
                <adec:decorative xmlns:adec="http://schemas.microsoft.com/office/drawing/2017/decorative" val="1"/>
              </a:ext>
            </a:extLst>
          </p:cNvPr>
          <p:cNvSpPr/>
          <p:nvPr/>
        </p:nvSpPr>
        <p:spPr>
          <a:xfrm>
            <a:off x="1005840" y="4331523"/>
            <a:ext cx="187452" cy="201168"/>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9F47D3C-7C6A-4400-6A6C-13B167AE2109}"/>
              </a:ext>
              <a:ext uri="{C183D7F6-B498-43B3-948B-1728B52AA6E4}">
                <adec:decorative xmlns:adec="http://schemas.microsoft.com/office/drawing/2017/decorative" val="1"/>
              </a:ext>
            </a:extLst>
          </p:cNvPr>
          <p:cNvSpPr/>
          <p:nvPr/>
        </p:nvSpPr>
        <p:spPr>
          <a:xfrm>
            <a:off x="1005840" y="4827974"/>
            <a:ext cx="187452" cy="201168"/>
          </a:xfrm>
          <a:prstGeom prst="ellipse">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1230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9499" y="3505700"/>
            <a:ext cx="10653001" cy="1504844"/>
          </a:xfrm>
        </p:spPr>
        <p:txBody>
          <a:bodyPr>
            <a:normAutofit/>
          </a:bodyPr>
          <a:lstStyle/>
          <a:p>
            <a:r>
              <a:rPr lang="en-US"/>
              <a:t>COMMON REPORTING ISSUES AND STEPS TO Resolve THEM</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16</a:t>
            </a:fld>
            <a:endParaRPr lang="en-US"/>
          </a:p>
        </p:txBody>
      </p:sp>
    </p:spTree>
    <p:extLst>
      <p:ext uri="{BB962C8B-B14F-4D97-AF65-F5344CB8AC3E}">
        <p14:creationId xmlns:p14="http://schemas.microsoft.com/office/powerpoint/2010/main" val="2786349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35801-02E8-6C32-28CB-AC40380D535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314496E-5E88-138B-89D8-ADADEC282BF8}"/>
              </a:ext>
            </a:extLst>
          </p:cNvPr>
          <p:cNvSpPr>
            <a:spLocks noGrp="1"/>
          </p:cNvSpPr>
          <p:nvPr>
            <p:ph type="title"/>
          </p:nvPr>
        </p:nvSpPr>
        <p:spPr/>
        <p:txBody>
          <a:bodyPr>
            <a:normAutofit/>
          </a:bodyPr>
          <a:lstStyle/>
          <a:p>
            <a:r>
              <a:rPr lang="en-US" sz="3600"/>
              <a:t>QUESTIONS FOR DISCUSSION</a:t>
            </a:r>
          </a:p>
        </p:txBody>
      </p:sp>
      <p:sp>
        <p:nvSpPr>
          <p:cNvPr id="8" name="Content Placeholder 7">
            <a:extLst>
              <a:ext uri="{FF2B5EF4-FFF2-40B4-BE49-F238E27FC236}">
                <a16:creationId xmlns:a16="http://schemas.microsoft.com/office/drawing/2014/main" id="{C69C70E2-1790-1B18-6CFB-5FC28437F01B}"/>
              </a:ext>
            </a:extLst>
          </p:cNvPr>
          <p:cNvSpPr>
            <a:spLocks noGrp="1"/>
          </p:cNvSpPr>
          <p:nvPr>
            <p:ph idx="1"/>
          </p:nvPr>
        </p:nvSpPr>
        <p:spPr/>
        <p:txBody>
          <a:bodyPr>
            <a:normAutofit/>
          </a:bodyPr>
          <a:lstStyle/>
          <a:p>
            <a:r>
              <a:rPr lang="en-US" sz="3200"/>
              <a:t>What issue(s) have you encountered in your data or reports so far?</a:t>
            </a:r>
          </a:p>
          <a:p>
            <a:r>
              <a:rPr lang="en-US" sz="3200"/>
              <a:t>How did you know it was an issue?</a:t>
            </a:r>
          </a:p>
          <a:p>
            <a:endParaRPr lang="en-US"/>
          </a:p>
        </p:txBody>
      </p:sp>
      <p:sp>
        <p:nvSpPr>
          <p:cNvPr id="6" name="Slide Number Placeholder 5">
            <a:extLst>
              <a:ext uri="{FF2B5EF4-FFF2-40B4-BE49-F238E27FC236}">
                <a16:creationId xmlns:a16="http://schemas.microsoft.com/office/drawing/2014/main" id="{02E203E1-84BF-FF49-FDD9-CCED730FFEE1}"/>
              </a:ext>
            </a:extLst>
          </p:cNvPr>
          <p:cNvSpPr>
            <a:spLocks noGrp="1"/>
          </p:cNvSpPr>
          <p:nvPr>
            <p:ph type="sldNum" sz="quarter" idx="12"/>
          </p:nvPr>
        </p:nvSpPr>
        <p:spPr/>
        <p:txBody>
          <a:bodyPr/>
          <a:lstStyle/>
          <a:p>
            <a:fld id="{DE8DE8A0-70C5-4585-9A3C-B3A9E7B8F8E9}" type="slidenum">
              <a:rPr lang="en-US" smtClean="0"/>
              <a:t>17</a:t>
            </a:fld>
            <a:endParaRPr lang="en-US"/>
          </a:p>
        </p:txBody>
      </p:sp>
    </p:spTree>
    <p:extLst>
      <p:ext uri="{BB962C8B-B14F-4D97-AF65-F5344CB8AC3E}">
        <p14:creationId xmlns:p14="http://schemas.microsoft.com/office/powerpoint/2010/main" val="884322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EFF61-F5B2-79CC-98C9-FC5CDEA2C35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28BDF58-5878-0592-4364-2A65A9AD906C}"/>
              </a:ext>
            </a:extLst>
          </p:cNvPr>
          <p:cNvSpPr>
            <a:spLocks noGrp="1"/>
          </p:cNvSpPr>
          <p:nvPr>
            <p:ph type="title"/>
          </p:nvPr>
        </p:nvSpPr>
        <p:spPr/>
        <p:txBody>
          <a:bodyPr/>
          <a:lstStyle/>
          <a:p>
            <a:r>
              <a:rPr lang="en-US"/>
              <a:t>COMMON REPORTING ISSUES</a:t>
            </a:r>
          </a:p>
        </p:txBody>
      </p:sp>
      <p:sp>
        <p:nvSpPr>
          <p:cNvPr id="8" name="Content Placeholder 7">
            <a:extLst>
              <a:ext uri="{FF2B5EF4-FFF2-40B4-BE49-F238E27FC236}">
                <a16:creationId xmlns:a16="http://schemas.microsoft.com/office/drawing/2014/main" id="{F3BED182-1275-8C06-250E-3649C9D80D57}"/>
              </a:ext>
            </a:extLst>
          </p:cNvPr>
          <p:cNvSpPr>
            <a:spLocks noGrp="1"/>
          </p:cNvSpPr>
          <p:nvPr>
            <p:ph idx="1"/>
          </p:nvPr>
        </p:nvSpPr>
        <p:spPr/>
        <p:txBody>
          <a:bodyPr>
            <a:normAutofit/>
          </a:bodyPr>
          <a:lstStyle/>
          <a:p>
            <a:r>
              <a:rPr lang="en-US"/>
              <a:t>Data is inconsistent across various reports</a:t>
            </a:r>
          </a:p>
          <a:p>
            <a:r>
              <a:rPr lang="en-US"/>
              <a:t>QPR counts don’t match internal organization records</a:t>
            </a:r>
          </a:p>
          <a:p>
            <a:r>
              <a:rPr lang="en-US"/>
              <a:t>Data file contains inaccurate information </a:t>
            </a:r>
          </a:p>
          <a:p>
            <a:r>
              <a:rPr lang="en-US"/>
              <a:t>WIPS errors prevent you from reporting something you believe you should be able to report </a:t>
            </a:r>
          </a:p>
          <a:p>
            <a:r>
              <a:rPr lang="en-US"/>
              <a:t>Incomplete data due to data collection or tracking issues </a:t>
            </a:r>
          </a:p>
          <a:p>
            <a:endParaRPr lang="en-US"/>
          </a:p>
          <a:p>
            <a:endParaRPr lang="en-US"/>
          </a:p>
        </p:txBody>
      </p:sp>
      <p:sp>
        <p:nvSpPr>
          <p:cNvPr id="6" name="Slide Number Placeholder 5">
            <a:extLst>
              <a:ext uri="{FF2B5EF4-FFF2-40B4-BE49-F238E27FC236}">
                <a16:creationId xmlns:a16="http://schemas.microsoft.com/office/drawing/2014/main" id="{76332BF9-668E-4394-C2F5-3810F5C192F3}"/>
              </a:ext>
            </a:extLst>
          </p:cNvPr>
          <p:cNvSpPr>
            <a:spLocks noGrp="1"/>
          </p:cNvSpPr>
          <p:nvPr>
            <p:ph type="sldNum" sz="quarter" idx="12"/>
          </p:nvPr>
        </p:nvSpPr>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736981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3FECD-A8EC-A843-890B-3017A4C8557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A52A76F-2318-763E-C69F-0305648F0D65}"/>
              </a:ext>
            </a:extLst>
          </p:cNvPr>
          <p:cNvSpPr>
            <a:spLocks noGrp="1"/>
          </p:cNvSpPr>
          <p:nvPr>
            <p:ph type="title"/>
          </p:nvPr>
        </p:nvSpPr>
        <p:spPr/>
        <p:txBody>
          <a:bodyPr>
            <a:normAutofit fontScale="90000"/>
          </a:bodyPr>
          <a:lstStyle/>
          <a:p>
            <a:br>
              <a:rPr lang="en-US"/>
            </a:br>
            <a:br>
              <a:rPr lang="en-US"/>
            </a:br>
            <a:r>
              <a:rPr lang="en-US" sz="3100"/>
              <a:t>How knowledge of data issues comes to light</a:t>
            </a:r>
          </a:p>
        </p:txBody>
      </p:sp>
      <p:sp>
        <p:nvSpPr>
          <p:cNvPr id="4" name="Text Placeholder 3">
            <a:extLst>
              <a:ext uri="{FF2B5EF4-FFF2-40B4-BE49-F238E27FC236}">
                <a16:creationId xmlns:a16="http://schemas.microsoft.com/office/drawing/2014/main" id="{C024CDB3-36F3-6B2E-3066-5F269567A0A6}"/>
              </a:ext>
            </a:extLst>
          </p:cNvPr>
          <p:cNvSpPr>
            <a:spLocks noGrp="1"/>
          </p:cNvSpPr>
          <p:nvPr>
            <p:ph type="body" sz="quarter" idx="3"/>
          </p:nvPr>
        </p:nvSpPr>
        <p:spPr>
          <a:xfrm>
            <a:off x="920913" y="1898907"/>
            <a:ext cx="2805378" cy="576262"/>
          </a:xfrm>
        </p:spPr>
        <p:txBody>
          <a:bodyPr/>
          <a:lstStyle/>
          <a:p>
            <a:r>
              <a:rPr lang="en-US"/>
              <a:t>PASSIVE AWARENESS</a:t>
            </a:r>
          </a:p>
        </p:txBody>
      </p:sp>
      <p:sp>
        <p:nvSpPr>
          <p:cNvPr id="11" name="Content Placeholder 10">
            <a:extLst>
              <a:ext uri="{FF2B5EF4-FFF2-40B4-BE49-F238E27FC236}">
                <a16:creationId xmlns:a16="http://schemas.microsoft.com/office/drawing/2014/main" id="{6B919F89-380D-8BA3-9CC3-B4C0FD7CCE3E}"/>
              </a:ext>
            </a:extLst>
          </p:cNvPr>
          <p:cNvSpPr>
            <a:spLocks noGrp="1"/>
          </p:cNvSpPr>
          <p:nvPr>
            <p:ph sz="quarter" idx="4"/>
          </p:nvPr>
        </p:nvSpPr>
        <p:spPr>
          <a:xfrm>
            <a:off x="599813" y="2528432"/>
            <a:ext cx="3289028" cy="3477385"/>
          </a:xfrm>
        </p:spPr>
        <p:txBody>
          <a:bodyPr/>
          <a:lstStyle/>
          <a:p>
            <a:r>
              <a:rPr lang="en-US"/>
              <a:t>Anecdotal information</a:t>
            </a:r>
          </a:p>
          <a:p>
            <a:r>
              <a:rPr lang="en-US"/>
              <a:t>WIPS Errors</a:t>
            </a:r>
          </a:p>
          <a:p>
            <a:r>
              <a:rPr lang="en-US"/>
              <a:t>Quarterly feedback from DOL</a:t>
            </a:r>
          </a:p>
        </p:txBody>
      </p:sp>
      <p:sp>
        <p:nvSpPr>
          <p:cNvPr id="9" name="Text Placeholder 8">
            <a:extLst>
              <a:ext uri="{FF2B5EF4-FFF2-40B4-BE49-F238E27FC236}">
                <a16:creationId xmlns:a16="http://schemas.microsoft.com/office/drawing/2014/main" id="{E71BC42D-6346-71FC-99A0-AE429B649506}"/>
              </a:ext>
            </a:extLst>
          </p:cNvPr>
          <p:cNvSpPr>
            <a:spLocks noGrp="1"/>
          </p:cNvSpPr>
          <p:nvPr>
            <p:ph type="body" idx="1"/>
          </p:nvPr>
        </p:nvSpPr>
        <p:spPr>
          <a:xfrm>
            <a:off x="4693310" y="2187038"/>
            <a:ext cx="2805379" cy="576262"/>
          </a:xfrm>
        </p:spPr>
        <p:txBody>
          <a:bodyPr/>
          <a:lstStyle/>
          <a:p>
            <a:r>
              <a:rPr lang="en-US"/>
              <a:t>ACTIVE AWARENESS	</a:t>
            </a:r>
          </a:p>
        </p:txBody>
      </p:sp>
      <p:sp>
        <p:nvSpPr>
          <p:cNvPr id="3" name="Content Placeholder 9">
            <a:extLst>
              <a:ext uri="{FF2B5EF4-FFF2-40B4-BE49-F238E27FC236}">
                <a16:creationId xmlns:a16="http://schemas.microsoft.com/office/drawing/2014/main" id="{8C506659-8118-BBBB-D6A3-E62EC52812A9}"/>
              </a:ext>
            </a:extLst>
          </p:cNvPr>
          <p:cNvSpPr txBox="1">
            <a:spLocks/>
          </p:cNvSpPr>
          <p:nvPr/>
        </p:nvSpPr>
        <p:spPr>
          <a:xfrm>
            <a:off x="4358170" y="2528432"/>
            <a:ext cx="3542753" cy="3477385"/>
          </a:xfrm>
          <a:prstGeom prst="rect">
            <a:avLst/>
          </a:prstGeom>
        </p:spPr>
        <p:txBody>
          <a:bodyPr vert="horz" lIns="91440" tIns="45720" rIns="91440" bIns="45720" rtlCol="0" anchor="t" anchorCtr="0">
            <a:normAutofit/>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4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0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18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6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6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n-US"/>
              <a:t>Knowingly providing incorrect or incomplete data to DOL	</a:t>
            </a:r>
          </a:p>
        </p:txBody>
      </p:sp>
      <p:sp>
        <p:nvSpPr>
          <p:cNvPr id="2" name="Text Placeholder 8">
            <a:extLst>
              <a:ext uri="{FF2B5EF4-FFF2-40B4-BE49-F238E27FC236}">
                <a16:creationId xmlns:a16="http://schemas.microsoft.com/office/drawing/2014/main" id="{1EF19721-448F-946F-C23F-3FD18430088A}"/>
              </a:ext>
            </a:extLst>
          </p:cNvPr>
          <p:cNvSpPr txBox="1">
            <a:spLocks/>
          </p:cNvSpPr>
          <p:nvPr/>
        </p:nvSpPr>
        <p:spPr>
          <a:xfrm>
            <a:off x="8303158" y="2187038"/>
            <a:ext cx="3353454" cy="576262"/>
          </a:xfrm>
          <a:prstGeom prst="rect">
            <a:avLst/>
          </a:prstGeom>
        </p:spPr>
        <p:txBody>
          <a:bodyPr vert="horz" lIns="91440" tIns="45720" rIns="91440" bIns="45720" rtlCol="0" anchor="b" anchorCtr="0">
            <a:noAutofit/>
          </a:bodyPr>
          <a:lstStyle>
            <a:lvl1pPr marL="0" indent="0" algn="l" defTabSz="457200" rtl="0" eaLnBrk="1" latinLnBrk="0" hangingPunct="1">
              <a:spcBef>
                <a:spcPct val="20000"/>
              </a:spcBef>
              <a:spcAft>
                <a:spcPts val="600"/>
              </a:spcAft>
              <a:buClr>
                <a:srgbClr val="17406D"/>
              </a:buClr>
              <a:buSzPct val="75000"/>
              <a:buFont typeface="Wingdings 3" panose="05040102010807070707" pitchFamily="18" charset="2"/>
              <a:buNone/>
              <a:defRPr sz="2200" b="0" kern="1200">
                <a:solidFill>
                  <a:srgbClr val="17406D"/>
                </a:solidFill>
                <a:latin typeface="+mn-lt"/>
                <a:ea typeface="+mn-ea"/>
                <a:cs typeface="+mn-cs"/>
              </a:defRPr>
            </a:lvl1pPr>
            <a:lvl2pPr marL="457200" indent="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None/>
              <a:defRPr sz="2000" b="1" kern="1200">
                <a:solidFill>
                  <a:schemeClr val="bg2">
                    <a:lumMod val="50000"/>
                  </a:schemeClr>
                </a:solidFill>
                <a:latin typeface="+mn-lt"/>
                <a:ea typeface="+mn-ea"/>
                <a:cs typeface="+mn-cs"/>
              </a:defRPr>
            </a:lvl2pPr>
            <a:lvl3pPr marL="914400" indent="0" algn="l" defTabSz="457200" rtl="0" eaLnBrk="1" latinLnBrk="0" hangingPunct="1">
              <a:spcBef>
                <a:spcPct val="20000"/>
              </a:spcBef>
              <a:spcAft>
                <a:spcPts val="600"/>
              </a:spcAft>
              <a:buClr>
                <a:srgbClr val="38905C"/>
              </a:buClr>
              <a:buSzPct val="92000"/>
              <a:buFont typeface="Wingdings 2" panose="05020102010507070707" pitchFamily="18" charset="2"/>
              <a:buNone/>
              <a:defRPr sz="1800" b="1" kern="1200">
                <a:solidFill>
                  <a:srgbClr val="38905C"/>
                </a:solidFill>
                <a:latin typeface="+mn-lt"/>
                <a:ea typeface="+mn-ea"/>
                <a:cs typeface="+mn-cs"/>
              </a:defRPr>
            </a:lvl3pPr>
            <a:lvl4pPr marL="1371600" indent="0" algn="l" defTabSz="457200" rtl="0" eaLnBrk="1" latinLnBrk="0" hangingPunct="1">
              <a:spcBef>
                <a:spcPct val="20000"/>
              </a:spcBef>
              <a:spcAft>
                <a:spcPts val="600"/>
              </a:spcAft>
              <a:buClr>
                <a:srgbClr val="17406D"/>
              </a:buClr>
              <a:buSzPct val="92000"/>
              <a:buFont typeface="Arial" panose="020B0604020202020204" pitchFamily="34" charset="0"/>
              <a:buNone/>
              <a:defRPr sz="1600" b="1" kern="1200">
                <a:solidFill>
                  <a:srgbClr val="17406D"/>
                </a:solidFill>
                <a:latin typeface="+mn-lt"/>
                <a:ea typeface="+mn-ea"/>
                <a:cs typeface="+mn-cs"/>
              </a:defRPr>
            </a:lvl4pPr>
            <a:lvl5pPr marL="1828800" indent="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None/>
              <a:defRPr sz="1600" b="1" kern="1200">
                <a:solidFill>
                  <a:schemeClr val="bg2">
                    <a:lumMod val="50000"/>
                  </a:schemeClr>
                </a:solidFill>
                <a:latin typeface="+mn-lt"/>
                <a:ea typeface="+mn-ea"/>
                <a:cs typeface="+mn-cs"/>
              </a:defRPr>
            </a:lvl5pPr>
            <a:lvl6pPr marL="22860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6pPr>
            <a:lvl7pPr marL="27432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7pPr>
            <a:lvl8pPr marL="32004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8pPr>
            <a:lvl9pPr marL="3657600" indent="0" algn="l" defTabSz="457200" rtl="0" eaLnBrk="1" latinLnBrk="0" hangingPunct="1">
              <a:spcBef>
                <a:spcPct val="20000"/>
              </a:spcBef>
              <a:spcAft>
                <a:spcPts val="600"/>
              </a:spcAft>
              <a:buClr>
                <a:schemeClr val="accent2"/>
              </a:buClr>
              <a:buSzPct val="92000"/>
              <a:buFont typeface="Wingdings 2" panose="05020102010507070707" pitchFamily="18" charset="2"/>
              <a:buNone/>
              <a:defRPr sz="1600" b="1" kern="1200">
                <a:solidFill>
                  <a:schemeClr val="tx2"/>
                </a:solidFill>
                <a:latin typeface="+mn-lt"/>
                <a:ea typeface="+mn-ea"/>
                <a:cs typeface="+mn-cs"/>
              </a:defRPr>
            </a:lvl9pPr>
          </a:lstStyle>
          <a:p>
            <a:r>
              <a:rPr lang="en-US"/>
              <a:t>PRO-ACTIVE AWARENESS	</a:t>
            </a:r>
          </a:p>
        </p:txBody>
      </p:sp>
      <p:sp>
        <p:nvSpPr>
          <p:cNvPr id="10" name="Content Placeholder 9">
            <a:extLst>
              <a:ext uri="{FF2B5EF4-FFF2-40B4-BE49-F238E27FC236}">
                <a16:creationId xmlns:a16="http://schemas.microsoft.com/office/drawing/2014/main" id="{CDDFB4CC-1F53-8B16-A22B-526071CAFCAF}"/>
              </a:ext>
            </a:extLst>
          </p:cNvPr>
          <p:cNvSpPr>
            <a:spLocks noGrp="1"/>
          </p:cNvSpPr>
          <p:nvPr>
            <p:ph sz="half" idx="2"/>
          </p:nvPr>
        </p:nvSpPr>
        <p:spPr>
          <a:xfrm>
            <a:off x="8185837" y="2528433"/>
            <a:ext cx="3670212" cy="3477385"/>
          </a:xfrm>
        </p:spPr>
        <p:txBody>
          <a:bodyPr/>
          <a:lstStyle/>
          <a:p>
            <a:r>
              <a:rPr lang="en-US"/>
              <a:t>Cross-checking QPR with grant records and noticing a mismatch</a:t>
            </a:r>
          </a:p>
        </p:txBody>
      </p:sp>
      <p:sp>
        <p:nvSpPr>
          <p:cNvPr id="5" name="Slide Number Placeholder 4">
            <a:extLst>
              <a:ext uri="{FF2B5EF4-FFF2-40B4-BE49-F238E27FC236}">
                <a16:creationId xmlns:a16="http://schemas.microsoft.com/office/drawing/2014/main" id="{C4F41ACA-22E3-87F3-0554-901DA660ABDD}"/>
              </a:ext>
            </a:extLst>
          </p:cNvPr>
          <p:cNvSpPr>
            <a:spLocks noGrp="1"/>
          </p:cNvSpPr>
          <p:nvPr>
            <p:ph type="sldNum" sz="quarter" idx="12"/>
          </p:nvPr>
        </p:nvSpPr>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4122670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3602D-317E-BF5D-D746-662B4CA6F12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F93B170-3B38-F0C8-2B65-3B40B80606F7}"/>
              </a:ext>
            </a:extLst>
          </p:cNvPr>
          <p:cNvSpPr>
            <a:spLocks noGrp="1"/>
          </p:cNvSpPr>
          <p:nvPr>
            <p:ph type="title"/>
          </p:nvPr>
        </p:nvSpPr>
        <p:spPr/>
        <p:txBody>
          <a:bodyPr/>
          <a:lstStyle/>
          <a:p>
            <a:r>
              <a:rPr lang="en-US"/>
              <a:t>STEPS TO RESOLVE DATA AND REPORTING ISSUES</a:t>
            </a:r>
          </a:p>
        </p:txBody>
      </p:sp>
      <p:sp>
        <p:nvSpPr>
          <p:cNvPr id="8" name="Content Placeholder 7">
            <a:extLst>
              <a:ext uri="{FF2B5EF4-FFF2-40B4-BE49-F238E27FC236}">
                <a16:creationId xmlns:a16="http://schemas.microsoft.com/office/drawing/2014/main" id="{A76DAB7B-9061-04BF-FCBC-D7F430CC8206}"/>
              </a:ext>
            </a:extLst>
          </p:cNvPr>
          <p:cNvSpPr>
            <a:spLocks noGrp="1"/>
          </p:cNvSpPr>
          <p:nvPr>
            <p:ph idx="1"/>
          </p:nvPr>
        </p:nvSpPr>
        <p:spPr/>
        <p:txBody>
          <a:bodyPr/>
          <a:lstStyle/>
          <a:p>
            <a:r>
              <a:rPr lang="en-US"/>
              <a:t>Review your data and identify issue(s)</a:t>
            </a:r>
          </a:p>
          <a:p>
            <a:r>
              <a:rPr lang="en-US"/>
              <a:t>Diagnose the causes of issue(s)</a:t>
            </a:r>
          </a:p>
          <a:p>
            <a:r>
              <a:rPr lang="en-US"/>
              <a:t>Correct the issue(s)</a:t>
            </a:r>
          </a:p>
          <a:p>
            <a:r>
              <a:rPr lang="en-US"/>
              <a:t>Put prevention measures in place to address the cause(s)</a:t>
            </a:r>
          </a:p>
          <a:p>
            <a:endParaRPr lang="en-US"/>
          </a:p>
          <a:p>
            <a:pPr marL="0" indent="0">
              <a:buNone/>
            </a:pPr>
            <a:r>
              <a:rPr lang="en-US" b="1"/>
              <a:t>Each step requires a pro-active response to ensure accuracy</a:t>
            </a:r>
          </a:p>
          <a:p>
            <a:endParaRPr lang="en-US"/>
          </a:p>
          <a:p>
            <a:endParaRPr lang="en-US"/>
          </a:p>
        </p:txBody>
      </p:sp>
      <p:sp>
        <p:nvSpPr>
          <p:cNvPr id="6" name="Slide Number Placeholder 5">
            <a:extLst>
              <a:ext uri="{FF2B5EF4-FFF2-40B4-BE49-F238E27FC236}">
                <a16:creationId xmlns:a16="http://schemas.microsoft.com/office/drawing/2014/main" id="{CDF74529-94DC-6A1C-B94F-788F43596F1A}"/>
              </a:ext>
            </a:extLst>
          </p:cNvPr>
          <p:cNvSpPr>
            <a:spLocks noGrp="1"/>
          </p:cNvSpPr>
          <p:nvPr>
            <p:ph type="sldNum" sz="quarter" idx="12"/>
          </p:nvPr>
        </p:nvSpPr>
        <p:spPr/>
        <p:txBody>
          <a:bodyPr/>
          <a:lstStyle/>
          <a:p>
            <a:fld id="{DE8DE8A0-70C5-4585-9A3C-B3A9E7B8F8E9}" type="slidenum">
              <a:rPr lang="en-US" smtClean="0"/>
              <a:t>20</a:t>
            </a:fld>
            <a:endParaRPr lang="en-US"/>
          </a:p>
        </p:txBody>
      </p:sp>
    </p:spTree>
    <p:extLst>
      <p:ext uri="{BB962C8B-B14F-4D97-AF65-F5344CB8AC3E}">
        <p14:creationId xmlns:p14="http://schemas.microsoft.com/office/powerpoint/2010/main" val="2112505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5B2F9-E2ED-6907-B9B3-B35AFAA1539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2FEA5EC-44A5-D7BF-2240-9E93B717B7C8}"/>
              </a:ext>
            </a:extLst>
          </p:cNvPr>
          <p:cNvSpPr>
            <a:spLocks noGrp="1"/>
          </p:cNvSpPr>
          <p:nvPr>
            <p:ph type="title"/>
          </p:nvPr>
        </p:nvSpPr>
        <p:spPr>
          <a:xfrm>
            <a:off x="774923" y="687475"/>
            <a:ext cx="10653003" cy="1083329"/>
          </a:xfrm>
        </p:spPr>
        <p:txBody>
          <a:bodyPr anchor="b">
            <a:normAutofit/>
          </a:bodyPr>
          <a:lstStyle/>
          <a:p>
            <a:r>
              <a:rPr lang="en-US"/>
              <a:t>Questions?</a:t>
            </a:r>
          </a:p>
        </p:txBody>
      </p:sp>
      <p:pic>
        <p:nvPicPr>
          <p:cNvPr id="3" name="Picture 2" descr="3D black question marks with one yellow question mark">
            <a:extLst>
              <a:ext uri="{FF2B5EF4-FFF2-40B4-BE49-F238E27FC236}">
                <a16:creationId xmlns:a16="http://schemas.microsoft.com/office/drawing/2014/main" id="{9EB923EB-0272-4311-C667-C614BEE953D2}"/>
              </a:ext>
            </a:extLst>
          </p:cNvPr>
          <p:cNvPicPr>
            <a:picLocks noChangeAspect="1"/>
          </p:cNvPicPr>
          <p:nvPr/>
        </p:nvPicPr>
        <p:blipFill>
          <a:blip r:embed="rId3">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491B07DB-3F5A-6748-879B-B9F17C14BCE7}"/>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21</a:t>
            </a:fld>
            <a:endParaRPr lang="en-US"/>
          </a:p>
        </p:txBody>
      </p:sp>
    </p:spTree>
    <p:extLst>
      <p:ext uri="{BB962C8B-B14F-4D97-AF65-F5344CB8AC3E}">
        <p14:creationId xmlns:p14="http://schemas.microsoft.com/office/powerpoint/2010/main" val="3359075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668658" y="3521603"/>
            <a:ext cx="10653001" cy="1504844"/>
          </a:xfrm>
        </p:spPr>
        <p:txBody>
          <a:bodyPr>
            <a:normAutofit/>
          </a:bodyPr>
          <a:lstStyle/>
          <a:p>
            <a:r>
              <a:rPr lang="en-US"/>
              <a:t>IDENTIFYING REPORTING ISSUES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extLst>
      <p:ext uri="{BB962C8B-B14F-4D97-AF65-F5344CB8AC3E}">
        <p14:creationId xmlns:p14="http://schemas.microsoft.com/office/powerpoint/2010/main" val="82207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63F3C-7156-FF30-9EB2-0D9F7A4BD53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40CEC45-B673-3567-7A05-E9CD2D816FA9}"/>
              </a:ext>
            </a:extLst>
          </p:cNvPr>
          <p:cNvSpPr>
            <a:spLocks noGrp="1"/>
          </p:cNvSpPr>
          <p:nvPr>
            <p:ph type="title"/>
          </p:nvPr>
        </p:nvSpPr>
        <p:spPr>
          <a:xfrm>
            <a:off x="513895" y="0"/>
            <a:ext cx="10653003" cy="1083329"/>
          </a:xfrm>
        </p:spPr>
        <p:txBody>
          <a:bodyPr/>
          <a:lstStyle/>
          <a:p>
            <a:r>
              <a:rPr lang="en-US"/>
              <a:t>NURSING EXPANSION PERFORMANCE OUTCOMES</a:t>
            </a:r>
          </a:p>
        </p:txBody>
      </p:sp>
      <p:graphicFrame>
        <p:nvGraphicFramePr>
          <p:cNvPr id="2" name="Content Placeholder 1">
            <a:extLst>
              <a:ext uri="{FF2B5EF4-FFF2-40B4-BE49-F238E27FC236}">
                <a16:creationId xmlns:a16="http://schemas.microsoft.com/office/drawing/2014/main" id="{F656B13A-70C1-7005-7F1A-89A8FB05C125}"/>
              </a:ext>
            </a:extLst>
          </p:cNvPr>
          <p:cNvGraphicFramePr>
            <a:graphicFrameLocks noGrp="1"/>
          </p:cNvGraphicFramePr>
          <p:nvPr>
            <p:ph sz="quarter" idx="14"/>
            <p:extLst>
              <p:ext uri="{D42A27DB-BD31-4B8C-83A1-F6EECF244321}">
                <p14:modId xmlns:p14="http://schemas.microsoft.com/office/powerpoint/2010/main" val="1895426391"/>
              </p:ext>
            </p:extLst>
          </p:nvPr>
        </p:nvGraphicFramePr>
        <p:xfrm>
          <a:off x="383176" y="1083329"/>
          <a:ext cx="11584704" cy="5442978"/>
        </p:xfrm>
        <a:graphic>
          <a:graphicData uri="http://schemas.openxmlformats.org/drawingml/2006/table">
            <a:tbl>
              <a:tblPr firstRow="1" bandRow="1">
                <a:tableStyleId>{5C22544A-7EE6-4342-B048-85BDC9FD1C3A}</a:tableStyleId>
              </a:tblPr>
              <a:tblGrid>
                <a:gridCol w="3861568">
                  <a:extLst>
                    <a:ext uri="{9D8B030D-6E8A-4147-A177-3AD203B41FA5}">
                      <a16:colId xmlns:a16="http://schemas.microsoft.com/office/drawing/2014/main" val="1095369766"/>
                    </a:ext>
                  </a:extLst>
                </a:gridCol>
                <a:gridCol w="3861568">
                  <a:extLst>
                    <a:ext uri="{9D8B030D-6E8A-4147-A177-3AD203B41FA5}">
                      <a16:colId xmlns:a16="http://schemas.microsoft.com/office/drawing/2014/main" val="13805125"/>
                    </a:ext>
                  </a:extLst>
                </a:gridCol>
                <a:gridCol w="3861568">
                  <a:extLst>
                    <a:ext uri="{9D8B030D-6E8A-4147-A177-3AD203B41FA5}">
                      <a16:colId xmlns:a16="http://schemas.microsoft.com/office/drawing/2014/main" val="3752112040"/>
                    </a:ext>
                  </a:extLst>
                </a:gridCol>
              </a:tblGrid>
              <a:tr h="347950">
                <a:tc>
                  <a:txBody>
                    <a:bodyPr/>
                    <a:lstStyle/>
                    <a:p>
                      <a:r>
                        <a:rPr lang="en-US" sz="1600"/>
                        <a:t>Outcome Measure</a:t>
                      </a:r>
                    </a:p>
                  </a:txBody>
                  <a:tcPr/>
                </a:tc>
                <a:tc>
                  <a:txBody>
                    <a:bodyPr/>
                    <a:lstStyle/>
                    <a:p>
                      <a:r>
                        <a:rPr lang="en-US" sz="1600"/>
                        <a:t>QPR Line</a:t>
                      </a:r>
                    </a:p>
                  </a:txBody>
                  <a:tcPr/>
                </a:tc>
                <a:tc>
                  <a:txBody>
                    <a:bodyPr/>
                    <a:lstStyle/>
                    <a:p>
                      <a:r>
                        <a:rPr lang="en-US" sz="1600"/>
                        <a:t>Data Elements</a:t>
                      </a:r>
                    </a:p>
                  </a:txBody>
                  <a:tcPr/>
                </a:tc>
                <a:extLst>
                  <a:ext uri="{0D108BD9-81ED-4DB2-BD59-A6C34878D82A}">
                    <a16:rowId xmlns:a16="http://schemas.microsoft.com/office/drawing/2014/main" val="2860402497"/>
                  </a:ext>
                </a:extLst>
              </a:tr>
              <a:tr h="284686">
                <a:tc>
                  <a:txBody>
                    <a:bodyPr/>
                    <a:lstStyle/>
                    <a:p>
                      <a:r>
                        <a:rPr lang="en-US" sz="1200"/>
                        <a:t>Total Participants Served </a:t>
                      </a:r>
                    </a:p>
                  </a:txBody>
                  <a:tcPr anchor="ctr"/>
                </a:tc>
                <a:tc>
                  <a:txBody>
                    <a:bodyPr/>
                    <a:lstStyle/>
                    <a:p>
                      <a:r>
                        <a:rPr lang="en-US" sz="1200" b="1"/>
                        <a:t>A2. Total Participants Served </a:t>
                      </a:r>
                    </a:p>
                  </a:txBody>
                  <a:tcPr anchor="ctr"/>
                </a:tc>
                <a:tc>
                  <a:txBody>
                    <a:bodyPr/>
                    <a:lstStyle/>
                    <a:p>
                      <a:r>
                        <a:rPr lang="en-US" sz="1200" b="1"/>
                        <a:t>PIRL 900</a:t>
                      </a:r>
                      <a:r>
                        <a:rPr lang="en-US" sz="1200"/>
                        <a:t>, Date of Program Entry </a:t>
                      </a:r>
                    </a:p>
                  </a:txBody>
                  <a:tcPr anchor="ctr"/>
                </a:tc>
                <a:extLst>
                  <a:ext uri="{0D108BD9-81ED-4DB2-BD59-A6C34878D82A}">
                    <a16:rowId xmlns:a16="http://schemas.microsoft.com/office/drawing/2014/main" val="999237143"/>
                  </a:ext>
                </a:extLst>
              </a:tr>
              <a:tr h="477101">
                <a:tc>
                  <a:txBody>
                    <a:bodyPr/>
                    <a:lstStyle/>
                    <a:p>
                      <a:r>
                        <a:rPr lang="en-US" sz="1200"/>
                        <a:t>Total Participants Enrolled in Education/Training Activities </a:t>
                      </a:r>
                    </a:p>
                  </a:txBody>
                  <a:tcPr anchor="ctr"/>
                </a:tc>
                <a:tc>
                  <a:txBody>
                    <a:bodyPr/>
                    <a:lstStyle/>
                    <a:p>
                      <a:r>
                        <a:rPr lang="en-US" sz="1200" b="1"/>
                        <a:t>E6. Began Receiving Education/Job Training Activities </a:t>
                      </a:r>
                    </a:p>
                  </a:txBody>
                  <a:tcPr anchor="ctr"/>
                </a:tc>
                <a:tc>
                  <a:txBody>
                    <a:bodyPr/>
                    <a:lstStyle/>
                    <a:p>
                      <a:r>
                        <a:rPr lang="en-US" sz="1200" b="1"/>
                        <a:t>PIRL 900</a:t>
                      </a:r>
                      <a:r>
                        <a:rPr lang="en-US" sz="1200"/>
                        <a:t>, Date of Program Entry </a:t>
                      </a:r>
                    </a:p>
                    <a:p>
                      <a:r>
                        <a:rPr lang="en-US" sz="1200" b="1"/>
                        <a:t>PIRL 1302</a:t>
                      </a:r>
                      <a:r>
                        <a:rPr lang="en-US" sz="1200"/>
                        <a:t>, Date Entered Training #1 </a:t>
                      </a:r>
                    </a:p>
                  </a:txBody>
                  <a:tcPr anchor="ctr"/>
                </a:tc>
                <a:extLst>
                  <a:ext uri="{0D108BD9-81ED-4DB2-BD59-A6C34878D82A}">
                    <a16:rowId xmlns:a16="http://schemas.microsoft.com/office/drawing/2014/main" val="2099318008"/>
                  </a:ext>
                </a:extLst>
              </a:tr>
              <a:tr h="1043848">
                <a:tc>
                  <a:txBody>
                    <a:bodyPr/>
                    <a:lstStyle/>
                    <a:p>
                      <a:r>
                        <a:rPr lang="en-US" sz="1200"/>
                        <a:t>Total Participants Who Completed Education/Training Activities </a:t>
                      </a:r>
                    </a:p>
                  </a:txBody>
                  <a:tcPr anchor="ctr"/>
                </a:tc>
                <a:tc>
                  <a:txBody>
                    <a:bodyPr/>
                    <a:lstStyle/>
                    <a:p>
                      <a:r>
                        <a:rPr lang="en-US" sz="1200" b="1"/>
                        <a:t>F1. Number Completed Education/Job Training Program Activities </a:t>
                      </a:r>
                    </a:p>
                  </a:txBody>
                  <a:tcPr anchor="ctr"/>
                </a:tc>
                <a:tc>
                  <a:txBody>
                    <a:bodyPr/>
                    <a:lstStyle/>
                    <a:p>
                      <a:r>
                        <a:rPr lang="en-US" sz="1200" b="1"/>
                        <a:t>PIRL 900</a:t>
                      </a:r>
                      <a:r>
                        <a:rPr lang="en-US" sz="1200"/>
                        <a:t>, Date of Program Entry </a:t>
                      </a:r>
                    </a:p>
                    <a:p>
                      <a:r>
                        <a:rPr lang="en-US" sz="1200" b="1"/>
                        <a:t>PIRL 1302</a:t>
                      </a:r>
                      <a:r>
                        <a:rPr lang="en-US" sz="1200"/>
                        <a:t>, Date Entered Training #1 </a:t>
                      </a:r>
                    </a:p>
                    <a:p>
                      <a:r>
                        <a:rPr lang="en-US" sz="1200" b="1"/>
                        <a:t>PIRL 1813</a:t>
                      </a:r>
                      <a:r>
                        <a:rPr lang="en-US" sz="1200"/>
                        <a:t>, Date Completed an Education or Training Program Leading to a Recognized Postsecondary Credential or Employment </a:t>
                      </a:r>
                    </a:p>
                  </a:txBody>
                  <a:tcPr anchor="ctr"/>
                </a:tc>
                <a:extLst>
                  <a:ext uri="{0D108BD9-81ED-4DB2-BD59-A6C34878D82A}">
                    <a16:rowId xmlns:a16="http://schemas.microsoft.com/office/drawing/2014/main" val="900991750"/>
                  </a:ext>
                </a:extLst>
              </a:tr>
              <a:tr h="1423430">
                <a:tc>
                  <a:txBody>
                    <a:bodyPr/>
                    <a:lstStyle/>
                    <a:p>
                      <a:r>
                        <a:rPr lang="en-US" sz="1200"/>
                        <a:t>Total Participants Who Completed Education/Training Activities and Received a Degree or Other Type of Credential </a:t>
                      </a:r>
                    </a:p>
                  </a:txBody>
                  <a:tcPr anchor="ctr"/>
                </a:tc>
                <a:tc>
                  <a:txBody>
                    <a:bodyPr/>
                    <a:lstStyle/>
                    <a:p>
                      <a:r>
                        <a:rPr lang="en-US" sz="1200" b="1"/>
                        <a:t>F2. Completed Education/Job Training Program Activities and Obtained a Credential </a:t>
                      </a:r>
                    </a:p>
                  </a:txBody>
                  <a:tcPr anchor="ctr"/>
                </a:tc>
                <a:tc>
                  <a:txBody>
                    <a:bodyPr/>
                    <a:lstStyle/>
                    <a:p>
                      <a:r>
                        <a:rPr lang="en-US" sz="1200" b="1"/>
                        <a:t>PIRL 900</a:t>
                      </a:r>
                      <a:r>
                        <a:rPr lang="en-US" sz="1200"/>
                        <a:t>, Date of Program Entry </a:t>
                      </a:r>
                    </a:p>
                    <a:p>
                      <a:r>
                        <a:rPr lang="en-US" sz="1200" b="1"/>
                        <a:t>PIRL 1302</a:t>
                      </a:r>
                      <a:r>
                        <a:rPr lang="en-US" sz="1200"/>
                        <a:t>, Date Entered Training #1 </a:t>
                      </a:r>
                    </a:p>
                    <a:p>
                      <a:r>
                        <a:rPr lang="en-US" sz="1200" b="1"/>
                        <a:t>PIRL 1813</a:t>
                      </a:r>
                      <a:r>
                        <a:rPr lang="en-US" sz="1200"/>
                        <a:t>, Date Completed an Education or Training Program Leading to a Recognized Postsecondary Credential or Employment </a:t>
                      </a:r>
                    </a:p>
                    <a:p>
                      <a:r>
                        <a:rPr lang="en-US" sz="1200" b="1"/>
                        <a:t>PIRL 1800 </a:t>
                      </a:r>
                      <a:r>
                        <a:rPr lang="en-US" sz="1200"/>
                        <a:t>or </a:t>
                      </a:r>
                      <a:r>
                        <a:rPr lang="en-US" sz="1200" b="1"/>
                        <a:t>PIRL 1802 or PIRL 1804</a:t>
                      </a:r>
                      <a:r>
                        <a:rPr lang="en-US" sz="1200"/>
                        <a:t>, Type of Recognized Credential #1 or #2 or #3</a:t>
                      </a:r>
                    </a:p>
                  </a:txBody>
                  <a:tcPr anchor="ctr"/>
                </a:tc>
                <a:extLst>
                  <a:ext uri="{0D108BD9-81ED-4DB2-BD59-A6C34878D82A}">
                    <a16:rowId xmlns:a16="http://schemas.microsoft.com/office/drawing/2014/main" val="2424074053"/>
                  </a:ext>
                </a:extLst>
              </a:tr>
              <a:tr h="1865963">
                <a:tc>
                  <a:txBody>
                    <a:bodyPr/>
                    <a:lstStyle/>
                    <a:p>
                      <a:r>
                        <a:rPr lang="en-US" sz="1200"/>
                        <a:t>Total Participants Who Completed Education/ Training Program Activities and Either Entered Unsubsidized Employment or Advanced into a New Position </a:t>
                      </a:r>
                    </a:p>
                    <a:p>
                      <a:endParaRPr lang="en-US" sz="1200"/>
                    </a:p>
                    <a:p>
                      <a:r>
                        <a:rPr lang="en-US" sz="1050"/>
                        <a:t>NOTE: This outcome combines Outcomes #5 and 6 for Track 2 from the Funding Opportunity Announcement</a:t>
                      </a:r>
                    </a:p>
                  </a:txBody>
                  <a:tcPr anchor="ctr"/>
                </a:tc>
                <a:tc>
                  <a:txBody>
                    <a:bodyPr/>
                    <a:lstStyle/>
                    <a:p>
                      <a:r>
                        <a:rPr lang="en-US" sz="1200" i="1"/>
                        <a:t>The sum of: </a:t>
                      </a:r>
                    </a:p>
                    <a:p>
                      <a:endParaRPr lang="en-US" sz="1200"/>
                    </a:p>
                    <a:p>
                      <a:r>
                        <a:rPr lang="en-US" sz="1200" b="1"/>
                        <a:t>G1. Entered Unsubsidized Employment </a:t>
                      </a:r>
                    </a:p>
                    <a:p>
                      <a:endParaRPr lang="en-US" sz="1200" b="1"/>
                    </a:p>
                    <a:p>
                      <a:r>
                        <a:rPr lang="en-US" sz="1200" b="1"/>
                        <a:t>and </a:t>
                      </a:r>
                    </a:p>
                    <a:p>
                      <a:endParaRPr lang="en-US" sz="1200" b="1"/>
                    </a:p>
                    <a:p>
                      <a:r>
                        <a:rPr lang="en-US" sz="1200" b="1"/>
                        <a:t>G3. Incumbent Workers that Advanced into New Position</a:t>
                      </a:r>
                    </a:p>
                  </a:txBody>
                  <a:tcPr anchor="ctr"/>
                </a:tc>
                <a:tc>
                  <a:txBody>
                    <a:bodyPr/>
                    <a:lstStyle/>
                    <a:p>
                      <a:r>
                        <a:rPr lang="en-US" sz="1200" b="1"/>
                        <a:t>PIRL 900</a:t>
                      </a:r>
                      <a:r>
                        <a:rPr lang="en-US" sz="1200"/>
                        <a:t>, Date of Program Entry </a:t>
                      </a:r>
                    </a:p>
                    <a:p>
                      <a:r>
                        <a:rPr lang="en-US" sz="1200" b="1"/>
                        <a:t>PIRL 1302</a:t>
                      </a:r>
                      <a:r>
                        <a:rPr lang="en-US" sz="1200"/>
                        <a:t>, Date Entered Training #1 </a:t>
                      </a:r>
                    </a:p>
                    <a:p>
                      <a:r>
                        <a:rPr lang="en-US" sz="1200" b="1"/>
                        <a:t>PIRL 1813</a:t>
                      </a:r>
                      <a:r>
                        <a:rPr lang="en-US" sz="1200"/>
                        <a:t>, Date Completed an Education or Training Program Leading to a Recognized Postsecondary Credential or Employment </a:t>
                      </a:r>
                    </a:p>
                    <a:p>
                      <a:endParaRPr lang="en-US" sz="1200"/>
                    </a:p>
                    <a:p>
                      <a:r>
                        <a:rPr lang="en-US" sz="1200" b="1"/>
                        <a:t>PIRL 2118</a:t>
                      </a:r>
                      <a:r>
                        <a:rPr lang="en-US" sz="1200"/>
                        <a:t>, Date Entered Employment (for G1) </a:t>
                      </a:r>
                    </a:p>
                    <a:p>
                      <a:r>
                        <a:rPr lang="en-US" sz="1200" b="1"/>
                        <a:t>PIRL 2120</a:t>
                      </a:r>
                      <a:r>
                        <a:rPr lang="en-US" sz="1200"/>
                        <a:t>, Incumbent Workers Advanced to a New Position (for G3) </a:t>
                      </a:r>
                    </a:p>
                  </a:txBody>
                  <a:tcPr anchor="ctr"/>
                </a:tc>
                <a:extLst>
                  <a:ext uri="{0D108BD9-81ED-4DB2-BD59-A6C34878D82A}">
                    <a16:rowId xmlns:a16="http://schemas.microsoft.com/office/drawing/2014/main" val="4185971140"/>
                  </a:ext>
                </a:extLst>
              </a:tr>
            </a:tbl>
          </a:graphicData>
        </a:graphic>
      </p:graphicFrame>
      <p:sp>
        <p:nvSpPr>
          <p:cNvPr id="4" name="TextBox 3">
            <a:extLst>
              <a:ext uri="{FF2B5EF4-FFF2-40B4-BE49-F238E27FC236}">
                <a16:creationId xmlns:a16="http://schemas.microsoft.com/office/drawing/2014/main" id="{B61BC0E5-CBC0-E237-A6B1-ADAC5248586C}"/>
              </a:ext>
            </a:extLst>
          </p:cNvPr>
          <p:cNvSpPr txBox="1"/>
          <p:nvPr/>
        </p:nvSpPr>
        <p:spPr>
          <a:xfrm>
            <a:off x="383176" y="6526307"/>
            <a:ext cx="5907741" cy="276999"/>
          </a:xfrm>
          <a:prstGeom prst="rect">
            <a:avLst/>
          </a:prstGeom>
          <a:noFill/>
        </p:spPr>
        <p:txBody>
          <a:bodyPr wrap="square" rtlCol="0">
            <a:spAutoFit/>
          </a:bodyPr>
          <a:lstStyle/>
          <a:p>
            <a:r>
              <a:rPr lang="en-US" sz="1200"/>
              <a:t>Performance Outcome Crosswalks: </a:t>
            </a:r>
            <a:r>
              <a:rPr lang="en-US" sz="1200">
                <a:hlinkClick r:id="rId3"/>
              </a:rPr>
              <a:t>Track 1 </a:t>
            </a:r>
            <a:r>
              <a:rPr lang="en-US" sz="1200"/>
              <a:t>&amp; </a:t>
            </a:r>
            <a:r>
              <a:rPr lang="en-US" sz="1200">
                <a:hlinkClick r:id="rId4"/>
              </a:rPr>
              <a:t>Track 2</a:t>
            </a:r>
            <a:endParaRPr lang="en-US" sz="1200"/>
          </a:p>
        </p:txBody>
      </p:sp>
      <p:sp>
        <p:nvSpPr>
          <p:cNvPr id="6" name="Slide Number Placeholder 5">
            <a:extLst>
              <a:ext uri="{FF2B5EF4-FFF2-40B4-BE49-F238E27FC236}">
                <a16:creationId xmlns:a16="http://schemas.microsoft.com/office/drawing/2014/main" id="{B7E2DE33-1391-A220-8C8D-849FE7FC154E}"/>
              </a:ext>
            </a:extLst>
          </p:cNvPr>
          <p:cNvSpPr>
            <a:spLocks noGrp="1"/>
          </p:cNvSpPr>
          <p:nvPr>
            <p:ph type="sldNum" sz="quarter" idx="12"/>
          </p:nvPr>
        </p:nvSpPr>
        <p:spPr>
          <a:xfrm>
            <a:off x="11101675" y="6492875"/>
            <a:ext cx="1027291" cy="365125"/>
          </a:xfrm>
        </p:spPr>
        <p:txBody>
          <a:bodyPr/>
          <a:lstStyle/>
          <a:p>
            <a:fld id="{DE8DE8A0-70C5-4585-9A3C-B3A9E7B8F8E9}" type="slidenum">
              <a:rPr lang="en-US" smtClean="0"/>
              <a:t>23</a:t>
            </a:fld>
            <a:endParaRPr lang="en-US"/>
          </a:p>
        </p:txBody>
      </p:sp>
    </p:spTree>
    <p:extLst>
      <p:ext uri="{BB962C8B-B14F-4D97-AF65-F5344CB8AC3E}">
        <p14:creationId xmlns:p14="http://schemas.microsoft.com/office/powerpoint/2010/main" val="1670156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7A030-0E96-10AE-D133-8313E20E3B0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94A3811-AADA-ED83-617A-09ACB444B4DF}"/>
              </a:ext>
            </a:extLst>
          </p:cNvPr>
          <p:cNvSpPr>
            <a:spLocks noGrp="1"/>
          </p:cNvSpPr>
          <p:nvPr>
            <p:ph type="title"/>
          </p:nvPr>
        </p:nvSpPr>
        <p:spPr/>
        <p:txBody>
          <a:bodyPr/>
          <a:lstStyle/>
          <a:p>
            <a:r>
              <a:rPr lang="en-US"/>
              <a:t>BECOMING A “DATA DETECTIVE” </a:t>
            </a:r>
          </a:p>
        </p:txBody>
      </p:sp>
      <p:sp>
        <p:nvSpPr>
          <p:cNvPr id="8" name="Content Placeholder 7">
            <a:extLst>
              <a:ext uri="{FF2B5EF4-FFF2-40B4-BE49-F238E27FC236}">
                <a16:creationId xmlns:a16="http://schemas.microsoft.com/office/drawing/2014/main" id="{DEB2B856-1557-5719-7513-F997960F98E3}"/>
              </a:ext>
            </a:extLst>
          </p:cNvPr>
          <p:cNvSpPr>
            <a:spLocks noGrp="1"/>
          </p:cNvSpPr>
          <p:nvPr>
            <p:ph idx="1"/>
          </p:nvPr>
        </p:nvSpPr>
        <p:spPr/>
        <p:txBody>
          <a:bodyPr>
            <a:normAutofit/>
          </a:bodyPr>
          <a:lstStyle/>
          <a:p>
            <a:r>
              <a:rPr lang="en-US"/>
              <a:t>The process of identifying data issues is both an art and a science.</a:t>
            </a:r>
          </a:p>
          <a:p>
            <a:r>
              <a:rPr lang="en-US"/>
              <a:t>Requirements:</a:t>
            </a:r>
          </a:p>
          <a:p>
            <a:pPr lvl="1"/>
            <a:r>
              <a:rPr lang="en-US"/>
              <a:t>Deep understanding of how data “ends up” on your QPR</a:t>
            </a:r>
          </a:p>
          <a:p>
            <a:pPr lvl="1"/>
            <a:r>
              <a:rPr lang="en-US"/>
              <a:t>Baseline knowledge of where your grant stands with performance targets</a:t>
            </a:r>
          </a:p>
          <a:p>
            <a:pPr lvl="1"/>
            <a:r>
              <a:rPr lang="en-US"/>
              <a:t>Curiosity about changes in the data over time</a:t>
            </a:r>
          </a:p>
          <a:p>
            <a:pPr lvl="1"/>
            <a:endParaRPr lang="en-US"/>
          </a:p>
          <a:p>
            <a:r>
              <a:rPr lang="en-US"/>
              <a:t>Identifying issues is a process of pattern recognition.</a:t>
            </a:r>
          </a:p>
          <a:p>
            <a:pPr lvl="1"/>
            <a:endParaRPr lang="en-US"/>
          </a:p>
        </p:txBody>
      </p:sp>
      <p:sp>
        <p:nvSpPr>
          <p:cNvPr id="6" name="Slide Number Placeholder 5">
            <a:extLst>
              <a:ext uri="{FF2B5EF4-FFF2-40B4-BE49-F238E27FC236}">
                <a16:creationId xmlns:a16="http://schemas.microsoft.com/office/drawing/2014/main" id="{08F153BC-325C-77EA-B2F6-8E61CEC98D08}"/>
              </a:ext>
            </a:extLst>
          </p:cNvPr>
          <p:cNvSpPr>
            <a:spLocks noGrp="1"/>
          </p:cNvSpPr>
          <p:nvPr>
            <p:ph type="sldNum" sz="quarter" idx="12"/>
          </p:nvPr>
        </p:nvSpPr>
        <p:spPr/>
        <p:txBody>
          <a:bodyPr/>
          <a:lstStyle/>
          <a:p>
            <a:fld id="{DE8DE8A0-70C5-4585-9A3C-B3A9E7B8F8E9}" type="slidenum">
              <a:rPr lang="en-US" smtClean="0"/>
              <a:t>24</a:t>
            </a:fld>
            <a:endParaRPr lang="en-US"/>
          </a:p>
        </p:txBody>
      </p:sp>
    </p:spTree>
    <p:extLst>
      <p:ext uri="{BB962C8B-B14F-4D97-AF65-F5344CB8AC3E}">
        <p14:creationId xmlns:p14="http://schemas.microsoft.com/office/powerpoint/2010/main" val="2853496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0D72D-ECD7-D6D8-069C-9FAA5437E3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D80389C-D674-9BC3-ED55-CB9414BF393E}"/>
              </a:ext>
            </a:extLst>
          </p:cNvPr>
          <p:cNvSpPr>
            <a:spLocks noGrp="1"/>
          </p:cNvSpPr>
          <p:nvPr>
            <p:ph type="title"/>
          </p:nvPr>
        </p:nvSpPr>
        <p:spPr/>
        <p:txBody>
          <a:bodyPr/>
          <a:lstStyle/>
          <a:p>
            <a:r>
              <a:rPr lang="en-US"/>
              <a:t>TECHNIQUES FOR identifying POTENTIAL DATA ISSUES: Quarterly PERFORMANCE report (QPR)</a:t>
            </a:r>
          </a:p>
        </p:txBody>
      </p:sp>
      <p:sp>
        <p:nvSpPr>
          <p:cNvPr id="8" name="Content Placeholder 7">
            <a:extLst>
              <a:ext uri="{FF2B5EF4-FFF2-40B4-BE49-F238E27FC236}">
                <a16:creationId xmlns:a16="http://schemas.microsoft.com/office/drawing/2014/main" id="{D5A867A0-F0B8-966E-B84F-33D463655CD7}"/>
              </a:ext>
            </a:extLst>
          </p:cNvPr>
          <p:cNvSpPr>
            <a:spLocks noGrp="1"/>
          </p:cNvSpPr>
          <p:nvPr>
            <p:ph idx="1"/>
          </p:nvPr>
        </p:nvSpPr>
        <p:spPr/>
        <p:txBody>
          <a:bodyPr>
            <a:normAutofit/>
          </a:bodyPr>
          <a:lstStyle/>
          <a:p>
            <a:r>
              <a:rPr lang="en-US"/>
              <a:t>Review current QPR data on the outcomes identified for this grant program and note significant outliers</a:t>
            </a:r>
          </a:p>
          <a:p>
            <a:pPr lvl="1"/>
            <a:r>
              <a:rPr lang="en-US"/>
              <a:t>Very high or very low reported numbers</a:t>
            </a:r>
          </a:p>
          <a:p>
            <a:r>
              <a:rPr lang="en-US"/>
              <a:t>Compare current data with previous QPRs and note trends.</a:t>
            </a:r>
          </a:p>
          <a:p>
            <a:pPr lvl="1"/>
            <a:r>
              <a:rPr lang="en-US"/>
              <a:t>What changed and didn’t change</a:t>
            </a:r>
          </a:p>
          <a:p>
            <a:r>
              <a:rPr lang="en-US"/>
              <a:t>Review other line items on the QPR that have a relationship to the grant outcomes for clues.</a:t>
            </a:r>
          </a:p>
          <a:p>
            <a:pPr lvl="1"/>
            <a:endParaRPr lang="en-US"/>
          </a:p>
          <a:p>
            <a:endParaRPr lang="en-US"/>
          </a:p>
          <a:p>
            <a:endParaRPr lang="en-US"/>
          </a:p>
          <a:p>
            <a:endParaRPr lang="en-US"/>
          </a:p>
          <a:p>
            <a:endParaRPr lang="en-US"/>
          </a:p>
        </p:txBody>
      </p:sp>
      <p:sp>
        <p:nvSpPr>
          <p:cNvPr id="6" name="Slide Number Placeholder 5">
            <a:extLst>
              <a:ext uri="{FF2B5EF4-FFF2-40B4-BE49-F238E27FC236}">
                <a16:creationId xmlns:a16="http://schemas.microsoft.com/office/drawing/2014/main" id="{1908CD7A-41C5-14C4-E817-6B6030B67E19}"/>
              </a:ext>
            </a:extLst>
          </p:cNvPr>
          <p:cNvSpPr>
            <a:spLocks noGrp="1"/>
          </p:cNvSpPr>
          <p:nvPr>
            <p:ph type="sldNum" sz="quarter" idx="12"/>
          </p:nvPr>
        </p:nvSpPr>
        <p:spPr/>
        <p:txBody>
          <a:bodyPr/>
          <a:lstStyle/>
          <a:p>
            <a:fld id="{DE8DE8A0-70C5-4585-9A3C-B3A9E7B8F8E9}" type="slidenum">
              <a:rPr lang="en-US" smtClean="0"/>
              <a:t>25</a:t>
            </a:fld>
            <a:endParaRPr lang="en-US"/>
          </a:p>
        </p:txBody>
      </p:sp>
    </p:spTree>
    <p:extLst>
      <p:ext uri="{BB962C8B-B14F-4D97-AF65-F5344CB8AC3E}">
        <p14:creationId xmlns:p14="http://schemas.microsoft.com/office/powerpoint/2010/main" val="2711157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6E24E-1774-831E-095C-87F1DC6757B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4FB5D7E-9867-EE0D-E05E-E1C0F282C82C}"/>
              </a:ext>
            </a:extLst>
          </p:cNvPr>
          <p:cNvSpPr>
            <a:spLocks noGrp="1"/>
          </p:cNvSpPr>
          <p:nvPr>
            <p:ph type="title"/>
          </p:nvPr>
        </p:nvSpPr>
        <p:spPr/>
        <p:txBody>
          <a:bodyPr/>
          <a:lstStyle/>
          <a:p>
            <a:r>
              <a:rPr lang="en-US"/>
              <a:t>identifying POTENTIAL DATA ISSUES: </a:t>
            </a:r>
            <a:br>
              <a:rPr lang="en-US"/>
            </a:br>
            <a:r>
              <a:rPr lang="en-US"/>
              <a:t>Quarterly performance report (QPR)</a:t>
            </a:r>
          </a:p>
        </p:txBody>
      </p:sp>
      <p:sp>
        <p:nvSpPr>
          <p:cNvPr id="3" name="Text Placeholder 2">
            <a:extLst>
              <a:ext uri="{FF2B5EF4-FFF2-40B4-BE49-F238E27FC236}">
                <a16:creationId xmlns:a16="http://schemas.microsoft.com/office/drawing/2014/main" id="{58F6E5AF-88E6-E46E-B2A0-36121DEB78A3}"/>
              </a:ext>
            </a:extLst>
          </p:cNvPr>
          <p:cNvSpPr>
            <a:spLocks noGrp="1"/>
          </p:cNvSpPr>
          <p:nvPr>
            <p:ph type="body" idx="1"/>
          </p:nvPr>
        </p:nvSpPr>
        <p:spPr/>
        <p:txBody>
          <a:bodyPr/>
          <a:lstStyle/>
          <a:p>
            <a:r>
              <a:rPr lang="en-US"/>
              <a:t>SUPPORT	</a:t>
            </a:r>
          </a:p>
        </p:txBody>
      </p:sp>
      <p:sp>
        <p:nvSpPr>
          <p:cNvPr id="8" name="Content Placeholder 7">
            <a:extLst>
              <a:ext uri="{FF2B5EF4-FFF2-40B4-BE49-F238E27FC236}">
                <a16:creationId xmlns:a16="http://schemas.microsoft.com/office/drawing/2014/main" id="{3BFAE7D3-A4CD-EA3D-3B6D-59EBF0A72769}"/>
              </a:ext>
            </a:extLst>
          </p:cNvPr>
          <p:cNvSpPr>
            <a:spLocks noGrp="1"/>
          </p:cNvSpPr>
          <p:nvPr>
            <p:ph sz="half" idx="2"/>
          </p:nvPr>
        </p:nvSpPr>
        <p:spPr/>
        <p:txBody>
          <a:bodyPr>
            <a:normAutofit/>
          </a:bodyPr>
          <a:lstStyle/>
          <a:p>
            <a:r>
              <a:rPr lang="en-US"/>
              <a:t>A low number in the QPR can be explained by reviewing descriptions of grant implementation</a:t>
            </a:r>
          </a:p>
          <a:p>
            <a:r>
              <a:rPr lang="en-US"/>
              <a:t>The QNR notes challenges that align with the QPR </a:t>
            </a:r>
          </a:p>
          <a:p>
            <a:endParaRPr lang="en-US"/>
          </a:p>
          <a:p>
            <a:endParaRPr lang="en-US"/>
          </a:p>
          <a:p>
            <a:endParaRPr lang="en-US"/>
          </a:p>
          <a:p>
            <a:endParaRPr lang="en-US"/>
          </a:p>
        </p:txBody>
      </p:sp>
      <p:sp>
        <p:nvSpPr>
          <p:cNvPr id="4" name="Text Placeholder 3">
            <a:extLst>
              <a:ext uri="{FF2B5EF4-FFF2-40B4-BE49-F238E27FC236}">
                <a16:creationId xmlns:a16="http://schemas.microsoft.com/office/drawing/2014/main" id="{F60776D7-372B-E480-5094-41172271311F}"/>
              </a:ext>
            </a:extLst>
          </p:cNvPr>
          <p:cNvSpPr>
            <a:spLocks noGrp="1"/>
          </p:cNvSpPr>
          <p:nvPr>
            <p:ph type="body" sz="quarter" idx="3"/>
          </p:nvPr>
        </p:nvSpPr>
        <p:spPr/>
        <p:txBody>
          <a:bodyPr/>
          <a:lstStyle/>
          <a:p>
            <a:r>
              <a:rPr lang="en-US"/>
              <a:t>CONFLICT</a:t>
            </a:r>
          </a:p>
        </p:txBody>
      </p:sp>
      <p:sp>
        <p:nvSpPr>
          <p:cNvPr id="5" name="Content Placeholder 4">
            <a:extLst>
              <a:ext uri="{FF2B5EF4-FFF2-40B4-BE49-F238E27FC236}">
                <a16:creationId xmlns:a16="http://schemas.microsoft.com/office/drawing/2014/main" id="{A91C9BD2-33F3-A12F-DEE8-9386633BAE1A}"/>
              </a:ext>
            </a:extLst>
          </p:cNvPr>
          <p:cNvSpPr>
            <a:spLocks noGrp="1"/>
          </p:cNvSpPr>
          <p:nvPr>
            <p:ph sz="quarter" idx="4"/>
          </p:nvPr>
        </p:nvSpPr>
        <p:spPr/>
        <p:txBody>
          <a:bodyPr/>
          <a:lstStyle/>
          <a:p>
            <a:r>
              <a:rPr lang="en-US"/>
              <a:t>Number volunteered in the QNR is different from what is on the QPR</a:t>
            </a:r>
          </a:p>
          <a:p>
            <a:r>
              <a:rPr lang="en-US"/>
              <a:t>Programmatic descriptions don’t align with the data.</a:t>
            </a:r>
          </a:p>
        </p:txBody>
      </p:sp>
      <p:sp>
        <p:nvSpPr>
          <p:cNvPr id="6" name="Slide Number Placeholder 5">
            <a:extLst>
              <a:ext uri="{FF2B5EF4-FFF2-40B4-BE49-F238E27FC236}">
                <a16:creationId xmlns:a16="http://schemas.microsoft.com/office/drawing/2014/main" id="{4655E1B1-5580-1690-B9EB-91A2FBF8F11F}"/>
              </a:ext>
            </a:extLst>
          </p:cNvPr>
          <p:cNvSpPr>
            <a:spLocks noGrp="1"/>
          </p:cNvSpPr>
          <p:nvPr>
            <p:ph type="sldNum" sz="quarter" idx="12"/>
          </p:nvPr>
        </p:nvSpPr>
        <p:spPr/>
        <p:txBody>
          <a:bodyPr/>
          <a:lstStyle/>
          <a:p>
            <a:fld id="{DE8DE8A0-70C5-4585-9A3C-B3A9E7B8F8E9}" type="slidenum">
              <a:rPr lang="en-US" smtClean="0"/>
              <a:t>26</a:t>
            </a:fld>
            <a:endParaRPr lang="en-US"/>
          </a:p>
        </p:txBody>
      </p:sp>
    </p:spTree>
    <p:extLst>
      <p:ext uri="{BB962C8B-B14F-4D97-AF65-F5344CB8AC3E}">
        <p14:creationId xmlns:p14="http://schemas.microsoft.com/office/powerpoint/2010/main" val="3092390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DEEB-5A0A-FF51-4C1C-06E58C38FDC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AB0D0C9-A843-C88E-58AB-A7622141DB48}"/>
              </a:ext>
            </a:extLst>
          </p:cNvPr>
          <p:cNvSpPr>
            <a:spLocks noGrp="1"/>
          </p:cNvSpPr>
          <p:nvPr>
            <p:ph type="title"/>
          </p:nvPr>
        </p:nvSpPr>
        <p:spPr/>
        <p:txBody>
          <a:bodyPr/>
          <a:lstStyle/>
          <a:p>
            <a:r>
              <a:rPr lang="en-US"/>
              <a:t>QUESTIONS TO CONSIDER AS PART OF YOUR ANALYSIS</a:t>
            </a:r>
          </a:p>
        </p:txBody>
      </p:sp>
      <p:sp>
        <p:nvSpPr>
          <p:cNvPr id="8" name="Content Placeholder 7">
            <a:extLst>
              <a:ext uri="{FF2B5EF4-FFF2-40B4-BE49-F238E27FC236}">
                <a16:creationId xmlns:a16="http://schemas.microsoft.com/office/drawing/2014/main" id="{E8F85111-07BA-F1A7-98E9-0652C15C2CC5}"/>
              </a:ext>
            </a:extLst>
          </p:cNvPr>
          <p:cNvSpPr>
            <a:spLocks noGrp="1"/>
          </p:cNvSpPr>
          <p:nvPr>
            <p:ph idx="1"/>
          </p:nvPr>
        </p:nvSpPr>
        <p:spPr/>
        <p:txBody>
          <a:bodyPr>
            <a:normAutofit fontScale="77500" lnSpcReduction="20000"/>
          </a:bodyPr>
          <a:lstStyle/>
          <a:p>
            <a:r>
              <a:rPr lang="en-US"/>
              <a:t>Are numbers in the QPR consistent with numbers mentioned in the QNR?</a:t>
            </a:r>
          </a:p>
          <a:p>
            <a:r>
              <a:rPr lang="en-US"/>
              <a:t>Is there consistency between descriptions of program implementation and outcome data on the QPR? </a:t>
            </a:r>
          </a:p>
          <a:p>
            <a:r>
              <a:rPr lang="en-US"/>
              <a:t>Are numbers trending in a direction that doesn’t make sense (i.e., going down or staying the same for multiple quarters)? </a:t>
            </a:r>
          </a:p>
          <a:p>
            <a:r>
              <a:rPr lang="en-US"/>
              <a:t>Does the QNR tell a story that can adequately explain trends or outliers?</a:t>
            </a:r>
          </a:p>
          <a:p>
            <a:r>
              <a:rPr lang="en-US"/>
              <a:t>Have anticipated changes in the program noted in the QNR resulted in changes in the data in the QPR? </a:t>
            </a:r>
          </a:p>
          <a:p>
            <a:r>
              <a:rPr lang="en-US"/>
              <a:t>Does the way outcomes are described in the QNR align with the outcome definition?</a:t>
            </a:r>
          </a:p>
          <a:p>
            <a:r>
              <a:rPr lang="en-US"/>
              <a:t>Are the same data issues or challenges persisting over time? </a:t>
            </a:r>
          </a:p>
          <a:p>
            <a:endParaRPr lang="en-US"/>
          </a:p>
        </p:txBody>
      </p:sp>
      <p:sp>
        <p:nvSpPr>
          <p:cNvPr id="6" name="Slide Number Placeholder 5">
            <a:extLst>
              <a:ext uri="{FF2B5EF4-FFF2-40B4-BE49-F238E27FC236}">
                <a16:creationId xmlns:a16="http://schemas.microsoft.com/office/drawing/2014/main" id="{A336024B-4F04-A86E-0D89-81DDFEB8CA96}"/>
              </a:ext>
            </a:extLst>
          </p:cNvPr>
          <p:cNvSpPr>
            <a:spLocks noGrp="1"/>
          </p:cNvSpPr>
          <p:nvPr>
            <p:ph type="sldNum" sz="quarter" idx="12"/>
          </p:nvPr>
        </p:nvSpPr>
        <p:spPr/>
        <p:txBody>
          <a:bodyPr/>
          <a:lstStyle/>
          <a:p>
            <a:fld id="{DE8DE8A0-70C5-4585-9A3C-B3A9E7B8F8E9}" type="slidenum">
              <a:rPr lang="en-US" smtClean="0"/>
              <a:t>27</a:t>
            </a:fld>
            <a:endParaRPr lang="en-US"/>
          </a:p>
        </p:txBody>
      </p:sp>
    </p:spTree>
    <p:extLst>
      <p:ext uri="{BB962C8B-B14F-4D97-AF65-F5344CB8AC3E}">
        <p14:creationId xmlns:p14="http://schemas.microsoft.com/office/powerpoint/2010/main" val="2067348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a:t>HOW DOL IDENTIFIES POTENTIAL ISSUES IN GRANTEE DATA</a:t>
            </a:r>
          </a:p>
        </p:txBody>
      </p:sp>
      <p:sp>
        <p:nvSpPr>
          <p:cNvPr id="9" name="TextBox 8">
            <a:extLst>
              <a:ext uri="{FF2B5EF4-FFF2-40B4-BE49-F238E27FC236}">
                <a16:creationId xmlns:a16="http://schemas.microsoft.com/office/drawing/2014/main" id="{3341FBF6-1C2D-2165-9A37-48428B9583DE}"/>
              </a:ext>
            </a:extLst>
          </p:cNvPr>
          <p:cNvSpPr txBox="1"/>
          <p:nvPr/>
        </p:nvSpPr>
        <p:spPr>
          <a:xfrm>
            <a:off x="602886" y="2110359"/>
            <a:ext cx="4652926" cy="4093428"/>
          </a:xfrm>
          <a:prstGeom prst="rect">
            <a:avLst/>
          </a:prstGeom>
          <a:noFill/>
        </p:spPr>
        <p:txBody>
          <a:bodyPr wrap="square" rtlCol="0">
            <a:spAutoFit/>
          </a:bodyPr>
          <a:lstStyle/>
          <a:p>
            <a:pPr marL="342900" indent="-342900">
              <a:buFont typeface="Arial" panose="020B0604020202020204" pitchFamily="34" charset="0"/>
              <a:buChar char="•"/>
            </a:pPr>
            <a:r>
              <a:rPr lang="en-US" sz="2000">
                <a:solidFill>
                  <a:srgbClr val="17406D"/>
                </a:solidFill>
              </a:rPr>
              <a:t>Grant dashboard is updated each quarter </a:t>
            </a:r>
          </a:p>
          <a:p>
            <a:pPr marL="342900" indent="-342900">
              <a:buFont typeface="Arial" panose="020B0604020202020204" pitchFamily="34" charset="0"/>
              <a:buChar char="•"/>
            </a:pPr>
            <a:endParaRPr lang="en-US" sz="2000">
              <a:solidFill>
                <a:srgbClr val="17406D"/>
              </a:solidFill>
            </a:endParaRPr>
          </a:p>
          <a:p>
            <a:pPr marL="342900" indent="-342900">
              <a:buFont typeface="Arial" panose="020B0604020202020204" pitchFamily="34" charset="0"/>
              <a:buChar char="•"/>
            </a:pPr>
            <a:r>
              <a:rPr lang="en-US" sz="2000">
                <a:solidFill>
                  <a:srgbClr val="17406D"/>
                </a:solidFill>
              </a:rPr>
              <a:t>Check your planned to actual goals and flag areas of concern</a:t>
            </a:r>
          </a:p>
          <a:p>
            <a:pPr marL="342900" indent="-342900">
              <a:buFont typeface="Arial" panose="020B0604020202020204" pitchFamily="34" charset="0"/>
              <a:buChar char="•"/>
            </a:pPr>
            <a:endParaRPr lang="en-US" sz="2000">
              <a:solidFill>
                <a:srgbClr val="17406D"/>
              </a:solidFill>
            </a:endParaRPr>
          </a:p>
          <a:p>
            <a:pPr marL="342900" indent="-342900">
              <a:buFont typeface="Arial" panose="020B0604020202020204" pitchFamily="34" charset="0"/>
              <a:buChar char="•"/>
            </a:pPr>
            <a:r>
              <a:rPr lang="en-US" sz="2000">
                <a:solidFill>
                  <a:srgbClr val="17406D"/>
                </a:solidFill>
              </a:rPr>
              <a:t>Compare your data to what you wrote in your narrative report</a:t>
            </a:r>
          </a:p>
          <a:p>
            <a:pPr marL="342900" indent="-342900">
              <a:buFont typeface="Arial" panose="020B0604020202020204" pitchFamily="34" charset="0"/>
              <a:buChar char="•"/>
            </a:pPr>
            <a:endParaRPr lang="en-US" sz="2000">
              <a:solidFill>
                <a:srgbClr val="17406D"/>
              </a:solidFill>
            </a:endParaRPr>
          </a:p>
          <a:p>
            <a:pPr marL="342900" indent="-342900">
              <a:buFont typeface="Arial" panose="020B0604020202020204" pitchFamily="34" charset="0"/>
              <a:buChar char="•"/>
            </a:pPr>
            <a:r>
              <a:rPr lang="en-US" sz="2000">
                <a:solidFill>
                  <a:srgbClr val="17406D"/>
                </a:solidFill>
              </a:rPr>
              <a:t>Compare your data over time to see how you are progressing towards target </a:t>
            </a:r>
          </a:p>
          <a:p>
            <a:pPr marL="342900" indent="-342900">
              <a:buFont typeface="Arial" panose="020B0604020202020204" pitchFamily="34" charset="0"/>
              <a:buChar char="•"/>
            </a:pPr>
            <a:endParaRPr lang="en-US" sz="2000">
              <a:solidFill>
                <a:srgbClr val="17406D"/>
              </a:solidFill>
            </a:endParaRPr>
          </a:p>
          <a:p>
            <a:pPr marL="342900" indent="-342900">
              <a:buFont typeface="Arial" panose="020B0604020202020204" pitchFamily="34" charset="0"/>
              <a:buChar char="•"/>
            </a:pPr>
            <a:r>
              <a:rPr lang="en-US" sz="2000">
                <a:solidFill>
                  <a:srgbClr val="17406D"/>
                </a:solidFill>
              </a:rPr>
              <a:t>Flag possible reporting issues  </a:t>
            </a:r>
          </a:p>
        </p:txBody>
      </p:sp>
      <p:pic>
        <p:nvPicPr>
          <p:cNvPr id="8" name="Content Placeholder 7" descr="Blurred image of a performance outcome  table with color coding">
            <a:extLst>
              <a:ext uri="{FF2B5EF4-FFF2-40B4-BE49-F238E27FC236}">
                <a16:creationId xmlns:a16="http://schemas.microsoft.com/office/drawing/2014/main" id="{16CA1C3C-A7A6-5125-DF6F-DC1EBFCBEB27}"/>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artisticPastelsSmooth/>
                    </a14:imgEffect>
                  </a14:imgLayer>
                </a14:imgProps>
              </a:ext>
            </a:extLst>
          </a:blip>
          <a:stretch>
            <a:fillRect/>
          </a:stretch>
        </p:blipFill>
        <p:spPr>
          <a:xfrm>
            <a:off x="5859827" y="2046684"/>
            <a:ext cx="4872160" cy="4224338"/>
          </a:xfrm>
          <a:effectLst>
            <a:outerShdw dist="50800" dir="5400000" algn="ctr" rotWithShape="0">
              <a:srgbClr val="000000">
                <a:alpha val="43137"/>
              </a:srgbClr>
            </a:outerShdw>
          </a:effectLst>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28</a:t>
            </a:fld>
            <a:endParaRPr lang="en-US"/>
          </a:p>
        </p:txBody>
      </p:sp>
    </p:spTree>
    <p:extLst>
      <p:ext uri="{BB962C8B-B14F-4D97-AF65-F5344CB8AC3E}">
        <p14:creationId xmlns:p14="http://schemas.microsoft.com/office/powerpoint/2010/main" val="1848461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a:t>What We Look For </a:t>
            </a:r>
          </a:p>
        </p:txBody>
      </p:sp>
      <p:pic>
        <p:nvPicPr>
          <p:cNvPr id="6" name="Content Placeholder 5" descr="A table that shows  the overall rating of a grantee's  quarterly performance outcomes.">
            <a:extLst>
              <a:ext uri="{FF2B5EF4-FFF2-40B4-BE49-F238E27FC236}">
                <a16:creationId xmlns:a16="http://schemas.microsoft.com/office/drawing/2014/main" id="{D1E4F88E-11A6-812D-B930-2AF991A97C7E}"/>
              </a:ext>
            </a:extLst>
          </p:cNvPr>
          <p:cNvPicPr>
            <a:picLocks noGrp="1" noChangeAspect="1"/>
          </p:cNvPicPr>
          <p:nvPr>
            <p:ph idx="1"/>
          </p:nvPr>
        </p:nvPicPr>
        <p:blipFill>
          <a:blip r:embed="rId3"/>
          <a:stretch>
            <a:fillRect/>
          </a:stretch>
        </p:blipFill>
        <p:spPr>
          <a:xfrm>
            <a:off x="774923" y="1979449"/>
            <a:ext cx="3979892" cy="4224338"/>
          </a:xfrm>
        </p:spPr>
      </p:pic>
      <p:sp>
        <p:nvSpPr>
          <p:cNvPr id="8" name="TextBox 7">
            <a:extLst>
              <a:ext uri="{FF2B5EF4-FFF2-40B4-BE49-F238E27FC236}">
                <a16:creationId xmlns:a16="http://schemas.microsoft.com/office/drawing/2014/main" id="{FBC8C58D-7CC2-CD67-5836-6CFD655A593E}"/>
              </a:ext>
            </a:extLst>
          </p:cNvPr>
          <p:cNvSpPr txBox="1"/>
          <p:nvPr/>
        </p:nvSpPr>
        <p:spPr>
          <a:xfrm>
            <a:off x="4960620" y="2200331"/>
            <a:ext cx="6659879" cy="3782574"/>
          </a:xfrm>
          <a:prstGeom prst="rect">
            <a:avLst/>
          </a:prstGeom>
          <a:noFill/>
        </p:spPr>
        <p:txBody>
          <a:bodyPr wrap="square" rtlCol="0">
            <a:spAutoFit/>
          </a:bodyPr>
          <a:lstStyle/>
          <a:p>
            <a:pPr marL="324000" lvl="1">
              <a:spcBef>
                <a:spcPct val="20000"/>
              </a:spcBef>
              <a:spcAft>
                <a:spcPts val="600"/>
              </a:spcAft>
              <a:buClr>
                <a:schemeClr val="bg2">
                  <a:lumMod val="50000"/>
                </a:schemeClr>
              </a:buClr>
              <a:buSzPct val="100000"/>
            </a:pPr>
            <a:r>
              <a:rPr lang="en-US" sz="1600">
                <a:solidFill>
                  <a:srgbClr val="17406D"/>
                </a:solidFill>
              </a:rPr>
              <a:t>1 = </a:t>
            </a:r>
            <a:r>
              <a:rPr lang="en-US" sz="1600" b="1">
                <a:solidFill>
                  <a:srgbClr val="17406D"/>
                </a:solidFill>
              </a:rPr>
              <a:t>Not meeting any targets or meeting only one target. </a:t>
            </a:r>
            <a:r>
              <a:rPr lang="en-US" sz="1600">
                <a:solidFill>
                  <a:srgbClr val="17406D"/>
                </a:solidFill>
              </a:rPr>
              <a:t> No outcomes are green or only one outcome is green</a:t>
            </a:r>
          </a:p>
          <a:p>
            <a:pPr marL="324000" lvl="1">
              <a:spcBef>
                <a:spcPct val="20000"/>
              </a:spcBef>
              <a:spcAft>
                <a:spcPts val="600"/>
              </a:spcAft>
              <a:buClr>
                <a:schemeClr val="bg2">
                  <a:lumMod val="50000"/>
                </a:schemeClr>
              </a:buClr>
              <a:buSzPct val="100000"/>
            </a:pPr>
            <a:r>
              <a:rPr lang="en-US" sz="1600">
                <a:solidFill>
                  <a:srgbClr val="17406D"/>
                </a:solidFill>
              </a:rPr>
              <a:t>2 = </a:t>
            </a:r>
            <a:r>
              <a:rPr lang="en-US" sz="1600" b="1">
                <a:solidFill>
                  <a:srgbClr val="17406D"/>
                </a:solidFill>
              </a:rPr>
              <a:t>Meeting targets for Participants Served and Participants Enrolled but behind on others.</a:t>
            </a:r>
            <a:r>
              <a:rPr lang="en-US" sz="1600">
                <a:solidFill>
                  <a:srgbClr val="17406D"/>
                </a:solidFill>
              </a:rPr>
              <a:t> Participants Served and Participants Enrolled are green; no other outcomes are green</a:t>
            </a:r>
          </a:p>
          <a:p>
            <a:pPr marL="324000" lvl="1">
              <a:spcBef>
                <a:spcPct val="20000"/>
              </a:spcBef>
              <a:spcAft>
                <a:spcPts val="600"/>
              </a:spcAft>
              <a:buClr>
                <a:schemeClr val="bg2">
                  <a:lumMod val="50000"/>
                </a:schemeClr>
              </a:buClr>
              <a:buSzPct val="100000"/>
            </a:pPr>
            <a:r>
              <a:rPr lang="en-US" sz="1600">
                <a:solidFill>
                  <a:srgbClr val="17406D"/>
                </a:solidFill>
              </a:rPr>
              <a:t>3 = </a:t>
            </a:r>
            <a:r>
              <a:rPr lang="en-US" sz="1600" b="1">
                <a:solidFill>
                  <a:srgbClr val="17406D"/>
                </a:solidFill>
              </a:rPr>
              <a:t>Meeting targets for Participants Served and Participants Enrolled, but may fall behind on others</a:t>
            </a:r>
            <a:r>
              <a:rPr lang="en-US" sz="1600">
                <a:solidFill>
                  <a:srgbClr val="17406D"/>
                </a:solidFill>
              </a:rPr>
              <a:t>: Three outcomes are green and three outcomes are not green; or four outcomes are green and those outcomes may include one or more employment outcomes</a:t>
            </a:r>
          </a:p>
          <a:p>
            <a:pPr marL="324000" lvl="1">
              <a:spcBef>
                <a:spcPct val="20000"/>
              </a:spcBef>
              <a:spcAft>
                <a:spcPts val="600"/>
              </a:spcAft>
              <a:buClr>
                <a:schemeClr val="bg2">
                  <a:lumMod val="50000"/>
                </a:schemeClr>
              </a:buClr>
              <a:buSzPct val="100000"/>
            </a:pPr>
            <a:r>
              <a:rPr lang="en-US" sz="1600">
                <a:solidFill>
                  <a:srgbClr val="17406D"/>
                </a:solidFill>
              </a:rPr>
              <a:t>4 = </a:t>
            </a:r>
            <a:r>
              <a:rPr lang="en-US" sz="1600" b="1">
                <a:solidFill>
                  <a:srgbClr val="17406D"/>
                </a:solidFill>
              </a:rPr>
              <a:t>Meeting all targets except employment-related targets</a:t>
            </a:r>
            <a:endParaRPr lang="en-US" sz="1600">
              <a:solidFill>
                <a:srgbClr val="17406D"/>
              </a:solidFill>
            </a:endParaRPr>
          </a:p>
          <a:p>
            <a:pPr marL="324000" lvl="1">
              <a:spcBef>
                <a:spcPct val="20000"/>
              </a:spcBef>
              <a:spcAft>
                <a:spcPts val="600"/>
              </a:spcAft>
              <a:buClr>
                <a:schemeClr val="bg2">
                  <a:lumMod val="50000"/>
                </a:schemeClr>
              </a:buClr>
              <a:buSzPct val="100000"/>
            </a:pPr>
            <a:r>
              <a:rPr lang="en-US" sz="1600">
                <a:solidFill>
                  <a:srgbClr val="17406D"/>
                </a:solidFill>
              </a:rPr>
              <a:t>5 = </a:t>
            </a:r>
            <a:r>
              <a:rPr lang="en-US" sz="1600" b="1">
                <a:solidFill>
                  <a:srgbClr val="17406D"/>
                </a:solidFill>
              </a:rPr>
              <a:t>Meeting all or almost all targets</a:t>
            </a:r>
            <a:endParaRPr lang="en-US" sz="1600">
              <a:solidFill>
                <a:srgbClr val="17406D"/>
              </a:solidFill>
            </a:endParaRPr>
          </a:p>
          <a:p>
            <a:endParaRPr lang="en-US" sz="800" b="1" i="0" u="none" strike="noStrike">
              <a:solidFill>
                <a:srgbClr val="000000"/>
              </a:solidFill>
              <a:effectLst/>
              <a:latin typeface="Calibri" panose="020F0502020204030204" pitchFamily="34" charset="0"/>
            </a:endParaRPr>
          </a:p>
          <a:p>
            <a:endParaRPr lang="en-US"/>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29</a:t>
            </a:fld>
            <a:endParaRPr lang="en-US"/>
          </a:p>
        </p:txBody>
      </p:sp>
    </p:spTree>
    <p:extLst>
      <p:ext uri="{BB962C8B-B14F-4D97-AF65-F5344CB8AC3E}">
        <p14:creationId xmlns:p14="http://schemas.microsoft.com/office/powerpoint/2010/main" val="2706258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a:t>What We Look For (2) </a:t>
            </a:r>
          </a:p>
        </p:txBody>
      </p:sp>
      <p:sp>
        <p:nvSpPr>
          <p:cNvPr id="16" name="TextBox 15">
            <a:extLst>
              <a:ext uri="{FF2B5EF4-FFF2-40B4-BE49-F238E27FC236}">
                <a16:creationId xmlns:a16="http://schemas.microsoft.com/office/drawing/2014/main" id="{44DE2600-C4D3-099A-2B8E-B4EE6CE66F0D}"/>
              </a:ext>
            </a:extLst>
          </p:cNvPr>
          <p:cNvSpPr txBox="1"/>
          <p:nvPr/>
        </p:nvSpPr>
        <p:spPr>
          <a:xfrm>
            <a:off x="1037170" y="2213816"/>
            <a:ext cx="3092227" cy="3785652"/>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a:solidFill>
                  <a:srgbClr val="17406D"/>
                </a:solidFill>
              </a:rPr>
              <a:t>Total Participants Served</a:t>
            </a:r>
          </a:p>
          <a:p>
            <a:pPr marL="285750" indent="-285750">
              <a:spcAft>
                <a:spcPts val="1200"/>
              </a:spcAft>
              <a:buFont typeface="Arial" panose="020B0604020202020204" pitchFamily="34" charset="0"/>
              <a:buChar char="•"/>
            </a:pPr>
            <a:r>
              <a:rPr lang="en-US" sz="2000">
                <a:solidFill>
                  <a:srgbClr val="17406D"/>
                </a:solidFill>
              </a:rPr>
              <a:t>Participants Began Education/Training</a:t>
            </a:r>
          </a:p>
          <a:p>
            <a:pPr marL="285750" indent="-285750">
              <a:spcAft>
                <a:spcPts val="1200"/>
              </a:spcAft>
              <a:buFont typeface="Arial" panose="020B0604020202020204" pitchFamily="34" charset="0"/>
              <a:buChar char="•"/>
            </a:pPr>
            <a:r>
              <a:rPr lang="en-US" sz="2000">
                <a:solidFill>
                  <a:srgbClr val="17406D"/>
                </a:solidFill>
              </a:rPr>
              <a:t>Participants Completed Training</a:t>
            </a:r>
          </a:p>
          <a:p>
            <a:pPr marL="285750" indent="-285750">
              <a:spcAft>
                <a:spcPts val="1200"/>
              </a:spcAft>
              <a:buFont typeface="Arial" panose="020B0604020202020204" pitchFamily="34" charset="0"/>
              <a:buChar char="•"/>
            </a:pPr>
            <a:r>
              <a:rPr lang="en-US" sz="2000">
                <a:solidFill>
                  <a:srgbClr val="17406D"/>
                </a:solidFill>
              </a:rPr>
              <a:t>Participants Completed Training and Earned a Credential</a:t>
            </a:r>
          </a:p>
          <a:p>
            <a:pPr marL="285750" indent="-285750">
              <a:spcAft>
                <a:spcPts val="1200"/>
              </a:spcAft>
              <a:buFont typeface="Arial" panose="020B0604020202020204" pitchFamily="34" charset="0"/>
              <a:buChar char="•"/>
            </a:pPr>
            <a:r>
              <a:rPr lang="en-US" sz="2000">
                <a:solidFill>
                  <a:srgbClr val="17406D"/>
                </a:solidFill>
              </a:rPr>
              <a:t>Entered/Advanced in employment </a:t>
            </a:r>
          </a:p>
        </p:txBody>
      </p:sp>
      <p:pic>
        <p:nvPicPr>
          <p:cNvPr id="8" name="Picture 7" descr="A portion of a chart indicating grant performance outcomes each quarter.">
            <a:extLst>
              <a:ext uri="{FF2B5EF4-FFF2-40B4-BE49-F238E27FC236}">
                <a16:creationId xmlns:a16="http://schemas.microsoft.com/office/drawing/2014/main" id="{2AD76142-0DE5-774B-7E9A-38782DBA493D}"/>
              </a:ext>
            </a:extLst>
          </p:cNvPr>
          <p:cNvPicPr>
            <a:picLocks noChangeAspect="1"/>
          </p:cNvPicPr>
          <p:nvPr/>
        </p:nvPicPr>
        <p:blipFill>
          <a:blip r:embed="rId3"/>
          <a:stretch>
            <a:fillRect/>
          </a:stretch>
        </p:blipFill>
        <p:spPr>
          <a:xfrm>
            <a:off x="4734477" y="2131356"/>
            <a:ext cx="6314347" cy="4254993"/>
          </a:xfrm>
          <a:prstGeom prst="rect">
            <a:avLst/>
          </a:prstGeom>
          <a:ln w="38100">
            <a:solidFill>
              <a:schemeClr val="tx2">
                <a:lumMod val="60000"/>
                <a:lumOff val="40000"/>
              </a:schemeClr>
            </a:solidFill>
          </a:ln>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30</a:t>
            </a:fld>
            <a:endParaRPr lang="en-US"/>
          </a:p>
        </p:txBody>
      </p:sp>
    </p:spTree>
    <p:extLst>
      <p:ext uri="{BB962C8B-B14F-4D97-AF65-F5344CB8AC3E}">
        <p14:creationId xmlns:p14="http://schemas.microsoft.com/office/powerpoint/2010/main" val="16489014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a:xfrm>
            <a:off x="774923" y="687475"/>
            <a:ext cx="10653003" cy="1083329"/>
          </a:xfrm>
        </p:spPr>
        <p:txBody>
          <a:bodyPr anchor="b">
            <a:normAutofit/>
          </a:bodyPr>
          <a:lstStyle/>
          <a:p>
            <a:r>
              <a:rPr lang="en-US"/>
              <a:t>What We Look For (3) </a:t>
            </a:r>
          </a:p>
        </p:txBody>
      </p:sp>
      <p:pic>
        <p:nvPicPr>
          <p:cNvPr id="6" name="Picture 5" descr="A portion of a chart indicating grant performance outcomes each quarter.">
            <a:extLst>
              <a:ext uri="{FF2B5EF4-FFF2-40B4-BE49-F238E27FC236}">
                <a16:creationId xmlns:a16="http://schemas.microsoft.com/office/drawing/2014/main" id="{9921511F-9058-43F5-D96A-A2C53512ABBF}"/>
              </a:ext>
            </a:extLst>
          </p:cNvPr>
          <p:cNvPicPr>
            <a:picLocks noChangeAspect="1"/>
          </p:cNvPicPr>
          <p:nvPr/>
        </p:nvPicPr>
        <p:blipFill>
          <a:blip r:embed="rId3"/>
          <a:stretch>
            <a:fillRect/>
          </a:stretch>
        </p:blipFill>
        <p:spPr>
          <a:xfrm>
            <a:off x="3025611" y="2039290"/>
            <a:ext cx="6151626" cy="4224225"/>
          </a:xfrm>
          <a:prstGeom prst="rect">
            <a:avLst/>
          </a:prstGeom>
          <a:ln w="38100">
            <a:solidFill>
              <a:schemeClr val="tx2">
                <a:lumMod val="60000"/>
                <a:lumOff val="40000"/>
              </a:schemeClr>
            </a:solidFill>
          </a:ln>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31</a:t>
            </a:fld>
            <a:endParaRPr lang="en-US"/>
          </a:p>
        </p:txBody>
      </p:sp>
      <p:sp>
        <p:nvSpPr>
          <p:cNvPr id="3" name="Arrow: Right 2">
            <a:extLst>
              <a:ext uri="{FF2B5EF4-FFF2-40B4-BE49-F238E27FC236}">
                <a16:creationId xmlns:a16="http://schemas.microsoft.com/office/drawing/2014/main" id="{9E11EA3E-E79F-5511-B7C5-B4F1C6BDB017}"/>
              </a:ext>
              <a:ext uri="{C183D7F6-B498-43B3-948B-1728B52AA6E4}">
                <adec:decorative xmlns:adec="http://schemas.microsoft.com/office/drawing/2017/decorative" val="1"/>
              </a:ext>
            </a:extLst>
          </p:cNvPr>
          <p:cNvSpPr/>
          <p:nvPr/>
        </p:nvSpPr>
        <p:spPr>
          <a:xfrm rot="10530531">
            <a:off x="8830812" y="4563291"/>
            <a:ext cx="1027291" cy="3309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5440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a:xfrm>
            <a:off x="774923" y="687475"/>
            <a:ext cx="10653003" cy="1083329"/>
          </a:xfrm>
        </p:spPr>
        <p:txBody>
          <a:bodyPr anchor="b">
            <a:normAutofit/>
          </a:bodyPr>
          <a:lstStyle/>
          <a:p>
            <a:r>
              <a:rPr lang="en-US"/>
              <a:t>What We Look For (4) </a:t>
            </a:r>
          </a:p>
        </p:txBody>
      </p:sp>
      <p:pic>
        <p:nvPicPr>
          <p:cNvPr id="6" name="Picture 5" descr="A portion of a chart indicating grant performance outcomes each quarter.">
            <a:extLst>
              <a:ext uri="{FF2B5EF4-FFF2-40B4-BE49-F238E27FC236}">
                <a16:creationId xmlns:a16="http://schemas.microsoft.com/office/drawing/2014/main" id="{790CA257-70D2-F05F-6DFF-35C5572C70B0}"/>
              </a:ext>
            </a:extLst>
          </p:cNvPr>
          <p:cNvPicPr>
            <a:picLocks noChangeAspect="1"/>
          </p:cNvPicPr>
          <p:nvPr/>
        </p:nvPicPr>
        <p:blipFill>
          <a:blip r:embed="rId3"/>
          <a:stretch>
            <a:fillRect/>
          </a:stretch>
        </p:blipFill>
        <p:spPr>
          <a:xfrm>
            <a:off x="3010727" y="2116785"/>
            <a:ext cx="6181395" cy="4224225"/>
          </a:xfrm>
          <a:prstGeom prst="rect">
            <a:avLst/>
          </a:prstGeom>
          <a:ln w="38100">
            <a:solidFill>
              <a:schemeClr val="tx2">
                <a:lumMod val="60000"/>
                <a:lumOff val="40000"/>
              </a:schemeClr>
            </a:solidFill>
          </a:ln>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32</a:t>
            </a:fld>
            <a:endParaRPr lang="en-US"/>
          </a:p>
        </p:txBody>
      </p:sp>
      <p:sp>
        <p:nvSpPr>
          <p:cNvPr id="3" name="Arrow: Right 2">
            <a:extLst>
              <a:ext uri="{FF2B5EF4-FFF2-40B4-BE49-F238E27FC236}">
                <a16:creationId xmlns:a16="http://schemas.microsoft.com/office/drawing/2014/main" id="{2FC0302A-288A-ACA4-339B-5032CA693896}"/>
              </a:ext>
              <a:ext uri="{C183D7F6-B498-43B3-948B-1728B52AA6E4}">
                <adec:decorative xmlns:adec="http://schemas.microsoft.com/office/drawing/2017/decorative" val="1"/>
              </a:ext>
            </a:extLst>
          </p:cNvPr>
          <p:cNvSpPr/>
          <p:nvPr/>
        </p:nvSpPr>
        <p:spPr>
          <a:xfrm rot="9744272">
            <a:off x="8127995" y="4336866"/>
            <a:ext cx="1027291" cy="33092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63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a:t>What We Look For (5) </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33</a:t>
            </a:fld>
            <a:endParaRPr lang="en-US"/>
          </a:p>
        </p:txBody>
      </p:sp>
      <p:pic>
        <p:nvPicPr>
          <p:cNvPr id="6" name="Picture 5">
            <a:extLst>
              <a:ext uri="{FF2B5EF4-FFF2-40B4-BE49-F238E27FC236}">
                <a16:creationId xmlns:a16="http://schemas.microsoft.com/office/drawing/2014/main" id="{F5073083-8B92-4166-A188-712E1EE845A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81354" y="2627227"/>
            <a:ext cx="4405630" cy="3543298"/>
          </a:xfrm>
          <a:prstGeom prst="rect">
            <a:avLst/>
          </a:prstGeom>
          <a:ln>
            <a:solidFill>
              <a:schemeClr val="tx1"/>
            </a:solidFill>
          </a:ln>
          <a:effectLst>
            <a:outerShdw blurRad="50800" dist="228600" dir="2700000" algn="tl" rotWithShape="0">
              <a:prstClr val="black">
                <a:alpha val="40000"/>
              </a:prstClr>
            </a:outerShdw>
          </a:effectLst>
        </p:spPr>
      </p:pic>
      <p:pic>
        <p:nvPicPr>
          <p:cNvPr id="8" name="Picture 7">
            <a:extLst>
              <a:ext uri="{FF2B5EF4-FFF2-40B4-BE49-F238E27FC236}">
                <a16:creationId xmlns:a16="http://schemas.microsoft.com/office/drawing/2014/main" id="{3DEF94A3-20E5-7C79-856B-7660A7F0AA8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5259" y="2030930"/>
            <a:ext cx="4525924" cy="4439126"/>
          </a:xfrm>
          <a:prstGeom prst="rect">
            <a:avLst/>
          </a:prstGeom>
          <a:ln>
            <a:solidFill>
              <a:schemeClr val="tx1"/>
            </a:solidFill>
          </a:ln>
          <a:effectLst>
            <a:outerShdw blurRad="50800" dist="228600" dir="2700000" algn="tl" rotWithShape="0">
              <a:prstClr val="black">
                <a:alpha val="40000"/>
              </a:prstClr>
            </a:outerShdw>
          </a:effectLst>
        </p:spPr>
      </p:pic>
    </p:spTree>
    <p:extLst>
      <p:ext uri="{BB962C8B-B14F-4D97-AF65-F5344CB8AC3E}">
        <p14:creationId xmlns:p14="http://schemas.microsoft.com/office/powerpoint/2010/main" val="2902508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375B3-A58B-2ADD-4C95-082753944F3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DAB5D94-F0AD-6574-5E69-5ED06AFE676F}"/>
              </a:ext>
            </a:extLst>
          </p:cNvPr>
          <p:cNvSpPr>
            <a:spLocks noGrp="1"/>
          </p:cNvSpPr>
          <p:nvPr>
            <p:ph type="title"/>
          </p:nvPr>
        </p:nvSpPr>
        <p:spPr>
          <a:xfrm>
            <a:off x="774923" y="687475"/>
            <a:ext cx="10653003" cy="1083329"/>
          </a:xfrm>
        </p:spPr>
        <p:txBody>
          <a:bodyPr anchor="b">
            <a:normAutofit/>
          </a:bodyPr>
          <a:lstStyle/>
          <a:p>
            <a:r>
              <a:rPr lang="en-US"/>
              <a:t>Questions? </a:t>
            </a:r>
            <a:r>
              <a:rPr lang="en-US">
                <a:solidFill>
                  <a:schemeClr val="accent1"/>
                </a:solidFill>
              </a:rPr>
              <a:t>2</a:t>
            </a:r>
          </a:p>
        </p:txBody>
      </p:sp>
      <p:pic>
        <p:nvPicPr>
          <p:cNvPr id="3" name="Picture 2" descr="3D black question marks with one yellow question mark">
            <a:extLst>
              <a:ext uri="{FF2B5EF4-FFF2-40B4-BE49-F238E27FC236}">
                <a16:creationId xmlns:a16="http://schemas.microsoft.com/office/drawing/2014/main" id="{51483697-066A-5CE4-EF87-F5ABDA126E81}"/>
              </a:ext>
            </a:extLst>
          </p:cNvPr>
          <p:cNvPicPr>
            <a:picLocks noChangeAspect="1"/>
          </p:cNvPicPr>
          <p:nvPr/>
        </p:nvPicPr>
        <p:blipFill>
          <a:blip r:embed="rId3">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A5A83BD8-AB3F-FDB7-1942-19DEB7FE87D6}"/>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34</a:t>
            </a:fld>
            <a:endParaRPr lang="en-US"/>
          </a:p>
        </p:txBody>
      </p:sp>
    </p:spTree>
    <p:extLst>
      <p:ext uri="{BB962C8B-B14F-4D97-AF65-F5344CB8AC3E}">
        <p14:creationId xmlns:p14="http://schemas.microsoft.com/office/powerpoint/2010/main" val="1808790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463C8-7911-EDB8-E495-8BD07FF97E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A0110C-0423-A9D5-E16B-A51490AC2727}"/>
              </a:ext>
            </a:extLst>
          </p:cNvPr>
          <p:cNvSpPr>
            <a:spLocks noGrp="1"/>
          </p:cNvSpPr>
          <p:nvPr>
            <p:ph type="title"/>
          </p:nvPr>
        </p:nvSpPr>
        <p:spPr>
          <a:xfrm>
            <a:off x="708414" y="3593164"/>
            <a:ext cx="10653001" cy="1504844"/>
          </a:xfrm>
        </p:spPr>
        <p:txBody>
          <a:bodyPr/>
          <a:lstStyle/>
          <a:p>
            <a:r>
              <a:rPr lang="en-US"/>
              <a:t>DIAGNOSING, CORRECTING, AND PREVENTING THE CAUSE OF DATA ISSUES</a:t>
            </a:r>
          </a:p>
        </p:txBody>
      </p:sp>
      <p:sp>
        <p:nvSpPr>
          <p:cNvPr id="7" name="Slide Number Placeholder 6">
            <a:extLst>
              <a:ext uri="{FF2B5EF4-FFF2-40B4-BE49-F238E27FC236}">
                <a16:creationId xmlns:a16="http://schemas.microsoft.com/office/drawing/2014/main" id="{77877D78-52CD-C1F3-AC75-36B26D991D21}"/>
              </a:ext>
            </a:extLst>
          </p:cNvPr>
          <p:cNvSpPr>
            <a:spLocks noGrp="1"/>
          </p:cNvSpPr>
          <p:nvPr>
            <p:ph type="sldNum" sz="quarter" idx="12"/>
          </p:nvPr>
        </p:nvSpPr>
        <p:spPr/>
        <p:txBody>
          <a:bodyPr/>
          <a:lstStyle/>
          <a:p>
            <a:fld id="{DE8DE8A0-70C5-4585-9A3C-B3A9E7B8F8E9}" type="slidenum">
              <a:rPr lang="en-US" smtClean="0"/>
              <a:pPr/>
              <a:t>35</a:t>
            </a:fld>
            <a:endParaRPr lang="en-US"/>
          </a:p>
        </p:txBody>
      </p:sp>
    </p:spTree>
    <p:extLst>
      <p:ext uri="{BB962C8B-B14F-4D97-AF65-F5344CB8AC3E}">
        <p14:creationId xmlns:p14="http://schemas.microsoft.com/office/powerpoint/2010/main" val="2711630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6D250-7B7C-B373-7FB2-B4DA24690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18C6F5-A27A-8992-8F54-390F504B927E}"/>
              </a:ext>
            </a:extLst>
          </p:cNvPr>
          <p:cNvSpPr>
            <a:spLocks noGrp="1"/>
          </p:cNvSpPr>
          <p:nvPr>
            <p:ph type="title"/>
          </p:nvPr>
        </p:nvSpPr>
        <p:spPr/>
        <p:txBody>
          <a:bodyPr/>
          <a:lstStyle/>
          <a:p>
            <a:r>
              <a:rPr lang="en-US"/>
              <a:t>STAGES OF THE REPORTING PROCESS</a:t>
            </a:r>
          </a:p>
        </p:txBody>
      </p:sp>
      <p:sp>
        <p:nvSpPr>
          <p:cNvPr id="3" name="Content Placeholder 2">
            <a:extLst>
              <a:ext uri="{FF2B5EF4-FFF2-40B4-BE49-F238E27FC236}">
                <a16:creationId xmlns:a16="http://schemas.microsoft.com/office/drawing/2014/main" id="{D57C7513-DF4B-52B8-EEA5-58F517BB9ADC}"/>
              </a:ext>
            </a:extLst>
          </p:cNvPr>
          <p:cNvSpPr>
            <a:spLocks noGrp="1"/>
          </p:cNvSpPr>
          <p:nvPr>
            <p:ph idx="1"/>
          </p:nvPr>
        </p:nvSpPr>
        <p:spPr>
          <a:xfrm>
            <a:off x="769498" y="1946300"/>
            <a:ext cx="10653003" cy="4224225"/>
          </a:xfrm>
        </p:spPr>
        <p:txBody>
          <a:bodyPr>
            <a:normAutofit/>
          </a:bodyPr>
          <a:lstStyle/>
          <a:p>
            <a:r>
              <a:rPr lang="en-US"/>
              <a:t>Understanding what information to collect</a:t>
            </a:r>
          </a:p>
          <a:p>
            <a:r>
              <a:rPr lang="en-US"/>
              <a:t>Establishing processes to collect, track, manage, and report the information</a:t>
            </a:r>
          </a:p>
          <a:p>
            <a:r>
              <a:rPr lang="en-US"/>
              <a:t>Data collection</a:t>
            </a:r>
          </a:p>
          <a:p>
            <a:r>
              <a:rPr lang="en-US"/>
              <a:t>Tracking and follow-up</a:t>
            </a:r>
          </a:p>
          <a:p>
            <a:r>
              <a:rPr lang="en-US"/>
              <a:t>Data file preparation and submission</a:t>
            </a:r>
          </a:p>
        </p:txBody>
      </p:sp>
      <p:sp>
        <p:nvSpPr>
          <p:cNvPr id="5" name="Slide Number Placeholder 4">
            <a:extLst>
              <a:ext uri="{FF2B5EF4-FFF2-40B4-BE49-F238E27FC236}">
                <a16:creationId xmlns:a16="http://schemas.microsoft.com/office/drawing/2014/main" id="{910A1560-C6B7-CB02-947A-3F3FC65D65D8}"/>
              </a:ext>
            </a:extLst>
          </p:cNvPr>
          <p:cNvSpPr>
            <a:spLocks noGrp="1"/>
          </p:cNvSpPr>
          <p:nvPr>
            <p:ph type="sldNum" sz="quarter" idx="12"/>
          </p:nvPr>
        </p:nvSpPr>
        <p:spPr/>
        <p:txBody>
          <a:bodyPr/>
          <a:lstStyle/>
          <a:p>
            <a:fld id="{DE8DE8A0-70C5-4585-9A3C-B3A9E7B8F8E9}" type="slidenum">
              <a:rPr lang="en-US" smtClean="0"/>
              <a:t>36</a:t>
            </a:fld>
            <a:endParaRPr lang="en-US"/>
          </a:p>
        </p:txBody>
      </p:sp>
    </p:spTree>
    <p:extLst>
      <p:ext uri="{BB962C8B-B14F-4D97-AF65-F5344CB8AC3E}">
        <p14:creationId xmlns:p14="http://schemas.microsoft.com/office/powerpoint/2010/main" val="5178381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53A14-58CE-1B3A-2E2E-582782C2BB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6BBBF-D6A6-F327-D47B-917CC310156C}"/>
              </a:ext>
            </a:extLst>
          </p:cNvPr>
          <p:cNvSpPr>
            <a:spLocks noGrp="1"/>
          </p:cNvSpPr>
          <p:nvPr>
            <p:ph type="title"/>
          </p:nvPr>
        </p:nvSpPr>
        <p:spPr/>
        <p:txBody>
          <a:bodyPr/>
          <a:lstStyle/>
          <a:p>
            <a:r>
              <a:rPr lang="en-US"/>
              <a:t>DIRECT CAUSES OF REPORTING ISSUES</a:t>
            </a:r>
          </a:p>
        </p:txBody>
      </p:sp>
      <p:sp>
        <p:nvSpPr>
          <p:cNvPr id="3" name="Content Placeholder 2">
            <a:extLst>
              <a:ext uri="{FF2B5EF4-FFF2-40B4-BE49-F238E27FC236}">
                <a16:creationId xmlns:a16="http://schemas.microsoft.com/office/drawing/2014/main" id="{91489B76-C140-7B99-3789-761F9F5CE31E}"/>
              </a:ext>
            </a:extLst>
          </p:cNvPr>
          <p:cNvSpPr>
            <a:spLocks noGrp="1"/>
          </p:cNvSpPr>
          <p:nvPr>
            <p:ph idx="1"/>
          </p:nvPr>
        </p:nvSpPr>
        <p:spPr>
          <a:xfrm>
            <a:off x="769498" y="1946300"/>
            <a:ext cx="10653003" cy="4224225"/>
          </a:xfrm>
        </p:spPr>
        <p:txBody>
          <a:bodyPr>
            <a:normAutofit/>
          </a:bodyPr>
          <a:lstStyle/>
          <a:p>
            <a:r>
              <a:rPr lang="en-US"/>
              <a:t>Data is reported inaccurately</a:t>
            </a:r>
          </a:p>
          <a:p>
            <a:r>
              <a:rPr lang="en-US"/>
              <a:t>Data is missing in the data file</a:t>
            </a:r>
          </a:p>
          <a:p>
            <a:endParaRPr lang="en-US"/>
          </a:p>
          <a:p>
            <a:pPr marL="0" indent="0">
              <a:buNone/>
            </a:pPr>
            <a:r>
              <a:rPr lang="en-US" b="1"/>
              <a:t>The direct cause of a reporting issue is always at the data file submission stage: code values in the data file are not accurate or complete.</a:t>
            </a:r>
          </a:p>
          <a:p>
            <a:pPr marL="0" indent="0">
              <a:buNone/>
            </a:pPr>
            <a:endParaRPr lang="en-US"/>
          </a:p>
          <a:p>
            <a:pPr marL="0" indent="0">
              <a:buNone/>
            </a:pPr>
            <a:endParaRPr lang="en-US"/>
          </a:p>
        </p:txBody>
      </p:sp>
      <p:sp>
        <p:nvSpPr>
          <p:cNvPr id="5" name="Slide Number Placeholder 4">
            <a:extLst>
              <a:ext uri="{FF2B5EF4-FFF2-40B4-BE49-F238E27FC236}">
                <a16:creationId xmlns:a16="http://schemas.microsoft.com/office/drawing/2014/main" id="{FD28FFC2-0F80-F4EA-C6B5-D9D72EA9A5A6}"/>
              </a:ext>
            </a:extLst>
          </p:cNvPr>
          <p:cNvSpPr>
            <a:spLocks noGrp="1"/>
          </p:cNvSpPr>
          <p:nvPr>
            <p:ph type="sldNum" sz="quarter" idx="12"/>
          </p:nvPr>
        </p:nvSpPr>
        <p:spPr/>
        <p:txBody>
          <a:bodyPr/>
          <a:lstStyle/>
          <a:p>
            <a:fld id="{DE8DE8A0-70C5-4585-9A3C-B3A9E7B8F8E9}" type="slidenum">
              <a:rPr lang="en-US" smtClean="0"/>
              <a:t>37</a:t>
            </a:fld>
            <a:endParaRPr lang="en-US"/>
          </a:p>
        </p:txBody>
      </p:sp>
    </p:spTree>
    <p:extLst>
      <p:ext uri="{BB962C8B-B14F-4D97-AF65-F5344CB8AC3E}">
        <p14:creationId xmlns:p14="http://schemas.microsoft.com/office/powerpoint/2010/main" val="22665260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14DCC-7C3E-A3B6-068A-513153414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CF911-00DD-FD6D-5C95-2C97F5EDC5D4}"/>
              </a:ext>
            </a:extLst>
          </p:cNvPr>
          <p:cNvSpPr>
            <a:spLocks noGrp="1"/>
          </p:cNvSpPr>
          <p:nvPr>
            <p:ph type="title" idx="4294967295"/>
          </p:nvPr>
        </p:nvSpPr>
        <p:spPr>
          <a:xfrm>
            <a:off x="559770" y="-572841"/>
            <a:ext cx="10653003" cy="1083329"/>
          </a:xfrm>
        </p:spPr>
        <p:txBody>
          <a:bodyPr vert="horz" lIns="91440" tIns="45720" rIns="91440" bIns="45720" rtlCol="0" anchor="b">
            <a:normAutofit/>
          </a:bodyPr>
          <a:lstStyle/>
          <a:p>
            <a:r>
              <a:rPr lang="en-US"/>
              <a:t>Identifying data errors</a:t>
            </a:r>
          </a:p>
        </p:txBody>
      </p:sp>
      <p:sp>
        <p:nvSpPr>
          <p:cNvPr id="13" name="TextBox 12">
            <a:extLst>
              <a:ext uri="{FF2B5EF4-FFF2-40B4-BE49-F238E27FC236}">
                <a16:creationId xmlns:a16="http://schemas.microsoft.com/office/drawing/2014/main" id="{C86D7575-9B24-3CB5-0DBE-C2F7D1DB42EC}"/>
              </a:ext>
            </a:extLst>
          </p:cNvPr>
          <p:cNvSpPr txBox="1"/>
          <p:nvPr/>
        </p:nvSpPr>
        <p:spPr>
          <a:xfrm>
            <a:off x="595218" y="689137"/>
            <a:ext cx="2451025" cy="5324535"/>
          </a:xfrm>
          <a:prstGeom prst="rect">
            <a:avLst/>
          </a:prstGeom>
          <a:noFill/>
        </p:spPr>
        <p:txBody>
          <a:bodyPr wrap="square" lIns="91440" tIns="45720" rIns="91440" bIns="45720" rtlCol="0" anchor="t">
            <a:spAutoFit/>
          </a:bodyPr>
          <a:lstStyle/>
          <a:p>
            <a:r>
              <a:rPr lang="en-US" sz="2000" b="1"/>
              <a:t>There can be many reasons why data is reported inaccurately. </a:t>
            </a:r>
          </a:p>
          <a:p>
            <a:endParaRPr lang="en-US" sz="2000" b="1"/>
          </a:p>
          <a:p>
            <a:r>
              <a:rPr lang="en-US" sz="2000" b="1"/>
              <a:t>A “breakdown” in the process can occur at any stage along the way.</a:t>
            </a:r>
          </a:p>
          <a:p>
            <a:endParaRPr lang="en-US" sz="2000" b="1"/>
          </a:p>
          <a:p>
            <a:r>
              <a:rPr lang="en-US" sz="2000" b="1"/>
              <a:t>There might be an isolated problem in one stage, or a bigger problem that is more global that affects multiple stages.</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957FB199-2D01-7352-BD40-512731BE0A11}"/>
              </a:ext>
            </a:extLst>
          </p:cNvPr>
          <p:cNvGraphicFramePr/>
          <p:nvPr>
            <p:extLst>
              <p:ext uri="{D42A27DB-BD31-4B8C-83A1-F6EECF244321}">
                <p14:modId xmlns:p14="http://schemas.microsoft.com/office/powerpoint/2010/main" val="3357133814"/>
              </p:ext>
            </p:extLst>
          </p:nvPr>
        </p:nvGraphicFramePr>
        <p:xfrm>
          <a:off x="3124862" y="842838"/>
          <a:ext cx="8046719" cy="55339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4799D62E-4B76-2D7E-E8D1-212AE09EAFBD}"/>
              </a:ext>
              <a:ext uri="{C183D7F6-B498-43B3-948B-1728B52AA6E4}">
                <adec:decorative xmlns:adec="http://schemas.microsoft.com/office/drawing/2017/decorative" val="1"/>
              </a:ext>
            </a:extLst>
          </p:cNvPr>
          <p:cNvSpPr/>
          <p:nvPr/>
        </p:nvSpPr>
        <p:spPr>
          <a:xfrm>
            <a:off x="6846512" y="1599331"/>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EBA047E9-791C-4616-25D5-DAC2CD5F3985}"/>
              </a:ext>
              <a:ext uri="{C183D7F6-B498-43B3-948B-1728B52AA6E4}">
                <adec:decorative xmlns:adec="http://schemas.microsoft.com/office/drawing/2017/decorative" val="1"/>
              </a:ext>
            </a:extLst>
          </p:cNvPr>
          <p:cNvSpPr/>
          <p:nvPr/>
        </p:nvSpPr>
        <p:spPr>
          <a:xfrm rot="18799681">
            <a:off x="8637263" y="2606549"/>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A9D226C3-B59A-4F28-262C-36ADE90D9D08}"/>
              </a:ext>
              <a:ext uri="{C183D7F6-B498-43B3-948B-1728B52AA6E4}">
                <adec:decorative xmlns:adec="http://schemas.microsoft.com/office/drawing/2017/decorative" val="1"/>
              </a:ext>
            </a:extLst>
          </p:cNvPr>
          <p:cNvSpPr/>
          <p:nvPr/>
        </p:nvSpPr>
        <p:spPr>
          <a:xfrm>
            <a:off x="6846512" y="2699493"/>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7859CE11-1273-89D3-C330-946A52D6FA32}"/>
              </a:ext>
              <a:ext uri="{C183D7F6-B498-43B3-948B-1728B52AA6E4}">
                <adec:decorative xmlns:adec="http://schemas.microsoft.com/office/drawing/2017/decorative" val="1"/>
              </a:ext>
            </a:extLst>
          </p:cNvPr>
          <p:cNvSpPr/>
          <p:nvPr/>
        </p:nvSpPr>
        <p:spPr>
          <a:xfrm rot="3079354">
            <a:off x="5057469" y="2612003"/>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470C4D93-3979-B987-4AA2-83D4A3C68D43}"/>
              </a:ext>
              <a:ext uri="{C183D7F6-B498-43B3-948B-1728B52AA6E4}">
                <adec:decorative xmlns:adec="http://schemas.microsoft.com/office/drawing/2017/decorative" val="1"/>
              </a:ext>
            </a:extLst>
          </p:cNvPr>
          <p:cNvSpPr/>
          <p:nvPr/>
        </p:nvSpPr>
        <p:spPr>
          <a:xfrm>
            <a:off x="6848281" y="372966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45E5863C-AC51-0432-90DE-4CDA3462D807}"/>
              </a:ext>
              <a:ext uri="{C183D7F6-B498-43B3-948B-1728B52AA6E4}">
                <adec:decorative xmlns:adec="http://schemas.microsoft.com/office/drawing/2017/decorative" val="1"/>
              </a:ext>
            </a:extLst>
          </p:cNvPr>
          <p:cNvSpPr/>
          <p:nvPr/>
        </p:nvSpPr>
        <p:spPr>
          <a:xfrm>
            <a:off x="6848282" y="5082308"/>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 name="Arrow: Up 2">
            <a:extLst>
              <a:ext uri="{FF2B5EF4-FFF2-40B4-BE49-F238E27FC236}">
                <a16:creationId xmlns:a16="http://schemas.microsoft.com/office/drawing/2014/main" id="{3526F582-D5AB-BDB0-D087-31D1F07877A3}"/>
              </a:ext>
              <a:ext uri="{C183D7F6-B498-43B3-948B-1728B52AA6E4}">
                <adec:decorative xmlns:adec="http://schemas.microsoft.com/office/drawing/2017/decorative" val="1"/>
              </a:ext>
            </a:extLst>
          </p:cNvPr>
          <p:cNvSpPr/>
          <p:nvPr/>
        </p:nvSpPr>
        <p:spPr>
          <a:xfrm rot="3079354">
            <a:off x="8362966" y="3903853"/>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7CEB3E5E-6D1C-132C-016B-A0328B97D76B}"/>
              </a:ext>
              <a:ext uri="{C183D7F6-B498-43B3-948B-1728B52AA6E4}">
                <adec:decorative xmlns:adec="http://schemas.microsoft.com/office/drawing/2017/decorative" val="1"/>
              </a:ext>
            </a:extLst>
          </p:cNvPr>
          <p:cNvSpPr/>
          <p:nvPr/>
        </p:nvSpPr>
        <p:spPr>
          <a:xfrm rot="18799681">
            <a:off x="5539437" y="388393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FA6C5723-70FE-787F-0F12-31BA1811A23C}"/>
              </a:ext>
            </a:extLst>
          </p:cNvPr>
          <p:cNvSpPr>
            <a:spLocks noGrp="1"/>
          </p:cNvSpPr>
          <p:nvPr>
            <p:ph type="sldNum" sz="quarter" idx="12"/>
          </p:nvPr>
        </p:nvSpPr>
        <p:spPr/>
        <p:txBody>
          <a:bodyPr/>
          <a:lstStyle/>
          <a:p>
            <a:fld id="{DE8DE8A0-70C5-4585-9A3C-B3A9E7B8F8E9}" type="slidenum">
              <a:rPr lang="en-US" smtClean="0"/>
              <a:t>38</a:t>
            </a:fld>
            <a:endParaRPr lang="en-US"/>
          </a:p>
        </p:txBody>
      </p:sp>
    </p:spTree>
    <p:extLst>
      <p:ext uri="{BB962C8B-B14F-4D97-AF65-F5344CB8AC3E}">
        <p14:creationId xmlns:p14="http://schemas.microsoft.com/office/powerpoint/2010/main" val="28458546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FC0AA-1E80-399A-83D4-4F3BFF3BFA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AB6C7B-F0DC-8126-D665-C034F0BEE54C}"/>
              </a:ext>
            </a:extLst>
          </p:cNvPr>
          <p:cNvSpPr>
            <a:spLocks noGrp="1"/>
          </p:cNvSpPr>
          <p:nvPr>
            <p:ph type="title" idx="4294967295"/>
          </p:nvPr>
        </p:nvSpPr>
        <p:spPr>
          <a:xfrm>
            <a:off x="774923" y="-1083329"/>
            <a:ext cx="10653003" cy="1083329"/>
          </a:xfrm>
        </p:spPr>
        <p:txBody>
          <a:bodyPr vert="horz" lIns="91440" tIns="45720" rIns="91440" bIns="45720" rtlCol="0" anchor="b">
            <a:normAutofit/>
          </a:bodyPr>
          <a:lstStyle/>
          <a:p>
            <a:r>
              <a:rPr lang="en-US"/>
              <a:t>Identifying data errors: data file submission</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CAE5D160-E19A-526C-FE26-D26E571AB5E8}"/>
              </a:ext>
            </a:extLst>
          </p:cNvPr>
          <p:cNvGraphicFramePr/>
          <p:nvPr>
            <p:extLst>
              <p:ext uri="{D42A27DB-BD31-4B8C-83A1-F6EECF244321}">
                <p14:modId xmlns:p14="http://schemas.microsoft.com/office/powerpoint/2010/main" val="2920148162"/>
              </p:ext>
            </p:extLst>
          </p:nvPr>
        </p:nvGraphicFramePr>
        <p:xfrm>
          <a:off x="572493" y="749442"/>
          <a:ext cx="7768425" cy="535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DAF169F3-F5C5-7598-E6BE-1972205113C7}"/>
              </a:ext>
              <a:ext uri="{C183D7F6-B498-43B3-948B-1728B52AA6E4}">
                <adec:decorative xmlns:adec="http://schemas.microsoft.com/office/drawing/2017/decorative" val="1"/>
              </a:ext>
            </a:extLst>
          </p:cNvPr>
          <p:cNvSpPr/>
          <p:nvPr/>
        </p:nvSpPr>
        <p:spPr>
          <a:xfrm>
            <a:off x="4294143" y="15059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77A201C7-C9C4-7058-65D6-A3533E352C15}"/>
              </a:ext>
              <a:ext uri="{C183D7F6-B498-43B3-948B-1728B52AA6E4}">
                <adec:decorative xmlns:adec="http://schemas.microsoft.com/office/drawing/2017/decorative" val="1"/>
              </a:ext>
            </a:extLst>
          </p:cNvPr>
          <p:cNvSpPr/>
          <p:nvPr/>
        </p:nvSpPr>
        <p:spPr>
          <a:xfrm rot="18799681">
            <a:off x="5674222" y="253410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3B1DBF62-EA59-C741-4A94-D2B2A8ECD19D}"/>
              </a:ext>
              <a:ext uri="{C183D7F6-B498-43B3-948B-1728B52AA6E4}">
                <adec:decorative xmlns:adec="http://schemas.microsoft.com/office/drawing/2017/decorative" val="1"/>
              </a:ext>
            </a:extLst>
          </p:cNvPr>
          <p:cNvSpPr/>
          <p:nvPr/>
        </p:nvSpPr>
        <p:spPr>
          <a:xfrm>
            <a:off x="4294143" y="260609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BED95537-428B-794F-D7A8-FD27BF5DB40B}"/>
              </a:ext>
              <a:ext uri="{C183D7F6-B498-43B3-948B-1728B52AA6E4}">
                <adec:decorative xmlns:adec="http://schemas.microsoft.com/office/drawing/2017/decorative" val="1"/>
              </a:ext>
            </a:extLst>
          </p:cNvPr>
          <p:cNvSpPr/>
          <p:nvPr/>
        </p:nvSpPr>
        <p:spPr>
          <a:xfrm rot="3079354">
            <a:off x="2746981" y="2552456"/>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774A94D2-AB8A-7FF3-3269-B844A2D5570D}"/>
              </a:ext>
              <a:ext uri="{C183D7F6-B498-43B3-948B-1728B52AA6E4}">
                <adec:decorative xmlns:adec="http://schemas.microsoft.com/office/drawing/2017/decorative" val="1"/>
              </a:ext>
            </a:extLst>
          </p:cNvPr>
          <p:cNvSpPr/>
          <p:nvPr/>
        </p:nvSpPr>
        <p:spPr>
          <a:xfrm>
            <a:off x="4295912" y="363626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5C7FD7BC-5603-6F59-2311-A6326F5BFCC1}"/>
              </a:ext>
              <a:ext uri="{C183D7F6-B498-43B3-948B-1728B52AA6E4}">
                <adec:decorative xmlns:adec="http://schemas.microsoft.com/office/drawing/2017/decorative" val="1"/>
              </a:ext>
            </a:extLst>
          </p:cNvPr>
          <p:cNvSpPr/>
          <p:nvPr/>
        </p:nvSpPr>
        <p:spPr>
          <a:xfrm>
            <a:off x="4294144" y="4893362"/>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3" name="TextBox 12">
            <a:extLst>
              <a:ext uri="{FF2B5EF4-FFF2-40B4-BE49-F238E27FC236}">
                <a16:creationId xmlns:a16="http://schemas.microsoft.com/office/drawing/2014/main" id="{E2AF8C2C-D7AB-3FB7-D343-05EF40112951}"/>
              </a:ext>
            </a:extLst>
          </p:cNvPr>
          <p:cNvSpPr txBox="1"/>
          <p:nvPr/>
        </p:nvSpPr>
        <p:spPr>
          <a:xfrm>
            <a:off x="8769354" y="736109"/>
            <a:ext cx="2750990" cy="3170099"/>
          </a:xfrm>
          <a:prstGeom prst="rect">
            <a:avLst/>
          </a:prstGeom>
          <a:noFill/>
        </p:spPr>
        <p:txBody>
          <a:bodyPr wrap="square" rtlCol="0">
            <a:spAutoFit/>
          </a:bodyPr>
          <a:lstStyle/>
          <a:p>
            <a:r>
              <a:rPr lang="en-US" sz="2000" b="1"/>
              <a:t>DATA FILE SUBMISSION CAUSE</a:t>
            </a:r>
          </a:p>
          <a:p>
            <a:endParaRPr lang="en-US" sz="2000" b="1"/>
          </a:p>
          <a:p>
            <a:pPr marL="342900" indent="-342900">
              <a:buFont typeface="Arial" panose="020B0604020202020204" pitchFamily="34" charset="0"/>
              <a:buChar char="•"/>
            </a:pPr>
            <a:r>
              <a:rPr lang="en-US" sz="2000"/>
              <a:t>When preparing the data file, code values were inadvertently entered incorrectly or left off.</a:t>
            </a:r>
          </a:p>
          <a:p>
            <a:endParaRPr lang="en-US" sz="2000" b="1"/>
          </a:p>
        </p:txBody>
      </p:sp>
      <p:sp>
        <p:nvSpPr>
          <p:cNvPr id="3" name="Arrow: Up 2">
            <a:extLst>
              <a:ext uri="{FF2B5EF4-FFF2-40B4-BE49-F238E27FC236}">
                <a16:creationId xmlns:a16="http://schemas.microsoft.com/office/drawing/2014/main" id="{9FA2B411-9D39-FFFD-B904-8AD86C38EA37}"/>
              </a:ext>
              <a:ext uri="{C183D7F6-B498-43B3-948B-1728B52AA6E4}">
                <adec:decorative xmlns:adec="http://schemas.microsoft.com/office/drawing/2017/decorative" val="1"/>
              </a:ext>
            </a:extLst>
          </p:cNvPr>
          <p:cNvSpPr/>
          <p:nvPr/>
        </p:nvSpPr>
        <p:spPr>
          <a:xfrm rot="3079354">
            <a:off x="5745487" y="37206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21EF0F20-03C2-DB13-F854-3D8C7A2B8B7A}"/>
              </a:ext>
              <a:ext uri="{C183D7F6-B498-43B3-948B-1728B52AA6E4}">
                <adec:decorative xmlns:adec="http://schemas.microsoft.com/office/drawing/2017/decorative" val="1"/>
              </a:ext>
            </a:extLst>
          </p:cNvPr>
          <p:cNvSpPr/>
          <p:nvPr/>
        </p:nvSpPr>
        <p:spPr>
          <a:xfrm rot="18799681">
            <a:off x="2901197" y="369925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3CEFDD66-D636-E549-D659-D24519EF1089}"/>
              </a:ext>
            </a:extLst>
          </p:cNvPr>
          <p:cNvSpPr>
            <a:spLocks noGrp="1"/>
          </p:cNvSpPr>
          <p:nvPr>
            <p:ph type="sldNum" sz="quarter" idx="12"/>
          </p:nvPr>
        </p:nvSpPr>
        <p:spPr>
          <a:xfrm>
            <a:off x="7848266" y="6100866"/>
            <a:ext cx="1027291" cy="365125"/>
          </a:xfrm>
        </p:spPr>
        <p:txBody>
          <a:bodyPr/>
          <a:lstStyle/>
          <a:p>
            <a:fld id="{DE8DE8A0-70C5-4585-9A3C-B3A9E7B8F8E9}" type="slidenum">
              <a:rPr lang="en-US" smtClean="0"/>
              <a:t>39</a:t>
            </a:fld>
            <a:endParaRPr lang="en-US"/>
          </a:p>
        </p:txBody>
      </p:sp>
    </p:spTree>
    <p:extLst>
      <p:ext uri="{BB962C8B-B14F-4D97-AF65-F5344CB8AC3E}">
        <p14:creationId xmlns:p14="http://schemas.microsoft.com/office/powerpoint/2010/main" val="11289365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7ED75-5ED0-0AC8-D1CE-60A339EF17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08FBCE-06EA-4AF3-D5EB-C655375837C1}"/>
              </a:ext>
            </a:extLst>
          </p:cNvPr>
          <p:cNvSpPr>
            <a:spLocks noGrp="1"/>
          </p:cNvSpPr>
          <p:nvPr>
            <p:ph type="title" idx="4294967295"/>
          </p:nvPr>
        </p:nvSpPr>
        <p:spPr>
          <a:xfrm>
            <a:off x="774923" y="-1083329"/>
            <a:ext cx="10653003" cy="1083329"/>
          </a:xfrm>
        </p:spPr>
        <p:txBody>
          <a:bodyPr vert="horz" lIns="91440" tIns="45720" rIns="91440" bIns="45720" rtlCol="0" anchor="b">
            <a:normAutofit/>
          </a:bodyPr>
          <a:lstStyle/>
          <a:p>
            <a:r>
              <a:rPr lang="en-US"/>
              <a:t>Identifying data errors: participant follow-up</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6DBC1687-5072-9CBF-3344-3A6F3EA04217}"/>
              </a:ext>
            </a:extLst>
          </p:cNvPr>
          <p:cNvGraphicFramePr/>
          <p:nvPr>
            <p:extLst>
              <p:ext uri="{D42A27DB-BD31-4B8C-83A1-F6EECF244321}">
                <p14:modId xmlns:p14="http://schemas.microsoft.com/office/powerpoint/2010/main" val="547180452"/>
              </p:ext>
            </p:extLst>
          </p:nvPr>
        </p:nvGraphicFramePr>
        <p:xfrm>
          <a:off x="572493" y="749442"/>
          <a:ext cx="7768425" cy="535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71D7D1BF-7757-DFF1-6BAF-0BF2CD88D4E1}"/>
              </a:ext>
              <a:ext uri="{C183D7F6-B498-43B3-948B-1728B52AA6E4}">
                <adec:decorative xmlns:adec="http://schemas.microsoft.com/office/drawing/2017/decorative" val="1"/>
              </a:ext>
            </a:extLst>
          </p:cNvPr>
          <p:cNvSpPr/>
          <p:nvPr/>
        </p:nvSpPr>
        <p:spPr>
          <a:xfrm>
            <a:off x="4294143" y="15059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5559EAF6-80B8-BA5B-A9B6-7BF17070D5B7}"/>
              </a:ext>
              <a:ext uri="{C183D7F6-B498-43B3-948B-1728B52AA6E4}">
                <adec:decorative xmlns:adec="http://schemas.microsoft.com/office/drawing/2017/decorative" val="1"/>
              </a:ext>
            </a:extLst>
          </p:cNvPr>
          <p:cNvSpPr/>
          <p:nvPr/>
        </p:nvSpPr>
        <p:spPr>
          <a:xfrm rot="18799681">
            <a:off x="5674222" y="253410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C1979A96-0CA5-608E-B3A9-C546B915D0FF}"/>
              </a:ext>
              <a:ext uri="{C183D7F6-B498-43B3-948B-1728B52AA6E4}">
                <adec:decorative xmlns:adec="http://schemas.microsoft.com/office/drawing/2017/decorative" val="1"/>
              </a:ext>
            </a:extLst>
          </p:cNvPr>
          <p:cNvSpPr/>
          <p:nvPr/>
        </p:nvSpPr>
        <p:spPr>
          <a:xfrm>
            <a:off x="4294143" y="260609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E4FBD794-6D9B-3849-ADC8-41F568E76602}"/>
              </a:ext>
              <a:ext uri="{C183D7F6-B498-43B3-948B-1728B52AA6E4}">
                <adec:decorative xmlns:adec="http://schemas.microsoft.com/office/drawing/2017/decorative" val="1"/>
              </a:ext>
            </a:extLst>
          </p:cNvPr>
          <p:cNvSpPr/>
          <p:nvPr/>
        </p:nvSpPr>
        <p:spPr>
          <a:xfrm rot="3079354">
            <a:off x="2746981" y="2552456"/>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CB36CFB2-49A0-6180-8995-204AD545DBBC}"/>
              </a:ext>
              <a:ext uri="{C183D7F6-B498-43B3-948B-1728B52AA6E4}">
                <adec:decorative xmlns:adec="http://schemas.microsoft.com/office/drawing/2017/decorative" val="1"/>
              </a:ext>
            </a:extLst>
          </p:cNvPr>
          <p:cNvSpPr/>
          <p:nvPr/>
        </p:nvSpPr>
        <p:spPr>
          <a:xfrm>
            <a:off x="4295912" y="363626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0FB1C53A-AF84-4D7F-80B5-C57711F1ABAC}"/>
              </a:ext>
              <a:ext uri="{C183D7F6-B498-43B3-948B-1728B52AA6E4}">
                <adec:decorative xmlns:adec="http://schemas.microsoft.com/office/drawing/2017/decorative" val="1"/>
              </a:ext>
            </a:extLst>
          </p:cNvPr>
          <p:cNvSpPr/>
          <p:nvPr/>
        </p:nvSpPr>
        <p:spPr>
          <a:xfrm>
            <a:off x="4294144" y="4893362"/>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3" name="TextBox 12">
            <a:extLst>
              <a:ext uri="{FF2B5EF4-FFF2-40B4-BE49-F238E27FC236}">
                <a16:creationId xmlns:a16="http://schemas.microsoft.com/office/drawing/2014/main" id="{DCE7FE4A-0C20-A6CA-86EB-6B7DDC9EBF6F}"/>
              </a:ext>
            </a:extLst>
          </p:cNvPr>
          <p:cNvSpPr txBox="1"/>
          <p:nvPr/>
        </p:nvSpPr>
        <p:spPr>
          <a:xfrm>
            <a:off x="8769354" y="736109"/>
            <a:ext cx="2750990" cy="5016758"/>
          </a:xfrm>
          <a:prstGeom prst="rect">
            <a:avLst/>
          </a:prstGeom>
          <a:noFill/>
        </p:spPr>
        <p:txBody>
          <a:bodyPr wrap="square" rtlCol="0">
            <a:spAutoFit/>
          </a:bodyPr>
          <a:lstStyle/>
          <a:p>
            <a:r>
              <a:rPr lang="en-US" sz="2000" b="1"/>
              <a:t>PARTICIPANT FOLLOW-UP CAUSE</a:t>
            </a:r>
          </a:p>
          <a:p>
            <a:endParaRPr lang="en-US" sz="2000" b="1"/>
          </a:p>
          <a:p>
            <a:pPr marL="342900" indent="-342900">
              <a:buFont typeface="Arial" panose="020B0604020202020204" pitchFamily="34" charset="0"/>
              <a:buChar char="•"/>
            </a:pPr>
            <a:r>
              <a:rPr lang="en-US" sz="2000"/>
              <a:t>No process for following up with participants after they complete the program to get information about employment</a:t>
            </a:r>
          </a:p>
          <a:p>
            <a:endParaRPr lang="en-US" sz="2000"/>
          </a:p>
          <a:p>
            <a:pPr marL="342900" indent="-342900">
              <a:buFont typeface="Arial" panose="020B0604020202020204" pitchFamily="34" charset="0"/>
              <a:buChar char="•"/>
            </a:pPr>
            <a:r>
              <a:rPr lang="en-US" sz="2000"/>
              <a:t>There is a process in place, but it’s not working</a:t>
            </a:r>
          </a:p>
          <a:p>
            <a:endParaRPr lang="en-US" sz="2000" b="1"/>
          </a:p>
        </p:txBody>
      </p:sp>
      <p:sp>
        <p:nvSpPr>
          <p:cNvPr id="3" name="Arrow: Up 2">
            <a:extLst>
              <a:ext uri="{FF2B5EF4-FFF2-40B4-BE49-F238E27FC236}">
                <a16:creationId xmlns:a16="http://schemas.microsoft.com/office/drawing/2014/main" id="{5309BD87-FF62-0428-0F85-A5640B7A9D00}"/>
              </a:ext>
              <a:ext uri="{C183D7F6-B498-43B3-948B-1728B52AA6E4}">
                <adec:decorative xmlns:adec="http://schemas.microsoft.com/office/drawing/2017/decorative" val="1"/>
              </a:ext>
            </a:extLst>
          </p:cNvPr>
          <p:cNvSpPr/>
          <p:nvPr/>
        </p:nvSpPr>
        <p:spPr>
          <a:xfrm rot="3079354">
            <a:off x="5745487" y="37206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9B7F9937-7712-8283-97A7-10615DFBE970}"/>
              </a:ext>
              <a:ext uri="{C183D7F6-B498-43B3-948B-1728B52AA6E4}">
                <adec:decorative xmlns:adec="http://schemas.microsoft.com/office/drawing/2017/decorative" val="1"/>
              </a:ext>
            </a:extLst>
          </p:cNvPr>
          <p:cNvSpPr/>
          <p:nvPr/>
        </p:nvSpPr>
        <p:spPr>
          <a:xfrm rot="18799681">
            <a:off x="2901197" y="369925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2CE40C6F-436F-C55C-BA49-9E9325923F58}"/>
              </a:ext>
            </a:extLst>
          </p:cNvPr>
          <p:cNvSpPr>
            <a:spLocks noGrp="1"/>
          </p:cNvSpPr>
          <p:nvPr>
            <p:ph type="sldNum" sz="quarter" idx="12"/>
          </p:nvPr>
        </p:nvSpPr>
        <p:spPr>
          <a:xfrm>
            <a:off x="10686882" y="6251940"/>
            <a:ext cx="1027291" cy="365125"/>
          </a:xfrm>
        </p:spPr>
        <p:txBody>
          <a:bodyPr/>
          <a:lstStyle/>
          <a:p>
            <a:fld id="{DE8DE8A0-70C5-4585-9A3C-B3A9E7B8F8E9}" type="slidenum">
              <a:rPr lang="en-US" smtClean="0"/>
              <a:t>40</a:t>
            </a:fld>
            <a:endParaRPr lang="en-US"/>
          </a:p>
        </p:txBody>
      </p:sp>
    </p:spTree>
    <p:extLst>
      <p:ext uri="{BB962C8B-B14F-4D97-AF65-F5344CB8AC3E}">
        <p14:creationId xmlns:p14="http://schemas.microsoft.com/office/powerpoint/2010/main" val="1087113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7D445-A6E8-CEF8-4CD5-65206BC12C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149C64-FCFC-6A2D-4504-1665DF984326}"/>
              </a:ext>
            </a:extLst>
          </p:cNvPr>
          <p:cNvSpPr>
            <a:spLocks noGrp="1"/>
          </p:cNvSpPr>
          <p:nvPr>
            <p:ph type="title" idx="4294967295"/>
          </p:nvPr>
        </p:nvSpPr>
        <p:spPr>
          <a:xfrm>
            <a:off x="774923" y="-1083329"/>
            <a:ext cx="10653003" cy="1083329"/>
          </a:xfrm>
        </p:spPr>
        <p:txBody>
          <a:bodyPr vert="horz" lIns="91440" tIns="45720" rIns="91440" bIns="45720" rtlCol="0" anchor="b">
            <a:normAutofit/>
          </a:bodyPr>
          <a:lstStyle/>
          <a:p>
            <a:r>
              <a:rPr lang="en-US"/>
              <a:t>Identifying data errors: data tracking</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BACD0178-F191-1029-D62F-A5C6FDAEE47A}"/>
              </a:ext>
            </a:extLst>
          </p:cNvPr>
          <p:cNvGraphicFramePr/>
          <p:nvPr>
            <p:extLst>
              <p:ext uri="{D42A27DB-BD31-4B8C-83A1-F6EECF244321}">
                <p14:modId xmlns:p14="http://schemas.microsoft.com/office/powerpoint/2010/main" val="2099418780"/>
              </p:ext>
            </p:extLst>
          </p:nvPr>
        </p:nvGraphicFramePr>
        <p:xfrm>
          <a:off x="572493" y="749442"/>
          <a:ext cx="7768425" cy="535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463100EA-1D47-7C0F-0C3B-A4AA21B0ED31}"/>
              </a:ext>
              <a:ext uri="{C183D7F6-B498-43B3-948B-1728B52AA6E4}">
                <adec:decorative xmlns:adec="http://schemas.microsoft.com/office/drawing/2017/decorative" val="1"/>
              </a:ext>
            </a:extLst>
          </p:cNvPr>
          <p:cNvSpPr/>
          <p:nvPr/>
        </p:nvSpPr>
        <p:spPr>
          <a:xfrm>
            <a:off x="4294143" y="15059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5E3B3340-5B19-BF12-3AAD-EC064B4B5062}"/>
              </a:ext>
              <a:ext uri="{C183D7F6-B498-43B3-948B-1728B52AA6E4}">
                <adec:decorative xmlns:adec="http://schemas.microsoft.com/office/drawing/2017/decorative" val="1"/>
              </a:ext>
            </a:extLst>
          </p:cNvPr>
          <p:cNvSpPr/>
          <p:nvPr/>
        </p:nvSpPr>
        <p:spPr>
          <a:xfrm rot="18799681">
            <a:off x="5674222" y="253410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38F7725B-E583-E38C-F53B-B58A2E96D033}"/>
              </a:ext>
              <a:ext uri="{C183D7F6-B498-43B3-948B-1728B52AA6E4}">
                <adec:decorative xmlns:adec="http://schemas.microsoft.com/office/drawing/2017/decorative" val="1"/>
              </a:ext>
            </a:extLst>
          </p:cNvPr>
          <p:cNvSpPr/>
          <p:nvPr/>
        </p:nvSpPr>
        <p:spPr>
          <a:xfrm>
            <a:off x="4294143" y="260609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499AB49D-F236-93B3-6C2F-AE3CA2B0E3A4}"/>
              </a:ext>
              <a:ext uri="{C183D7F6-B498-43B3-948B-1728B52AA6E4}">
                <adec:decorative xmlns:adec="http://schemas.microsoft.com/office/drawing/2017/decorative" val="1"/>
              </a:ext>
            </a:extLst>
          </p:cNvPr>
          <p:cNvSpPr/>
          <p:nvPr/>
        </p:nvSpPr>
        <p:spPr>
          <a:xfrm rot="3079354">
            <a:off x="2746981" y="2552456"/>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DE899394-747A-06FF-2C3D-9676742967F6}"/>
              </a:ext>
              <a:ext uri="{C183D7F6-B498-43B3-948B-1728B52AA6E4}">
                <adec:decorative xmlns:adec="http://schemas.microsoft.com/office/drawing/2017/decorative" val="1"/>
              </a:ext>
            </a:extLst>
          </p:cNvPr>
          <p:cNvSpPr/>
          <p:nvPr/>
        </p:nvSpPr>
        <p:spPr>
          <a:xfrm>
            <a:off x="4295912" y="363626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F4B6ADDE-6B42-66E1-93E0-1E8EED1B6BE5}"/>
              </a:ext>
              <a:ext uri="{C183D7F6-B498-43B3-948B-1728B52AA6E4}">
                <adec:decorative xmlns:adec="http://schemas.microsoft.com/office/drawing/2017/decorative" val="1"/>
              </a:ext>
            </a:extLst>
          </p:cNvPr>
          <p:cNvSpPr/>
          <p:nvPr/>
        </p:nvSpPr>
        <p:spPr>
          <a:xfrm>
            <a:off x="4294144" y="4893362"/>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3" name="TextBox 12">
            <a:extLst>
              <a:ext uri="{FF2B5EF4-FFF2-40B4-BE49-F238E27FC236}">
                <a16:creationId xmlns:a16="http://schemas.microsoft.com/office/drawing/2014/main" id="{4535E387-1854-B05C-4A8C-200646F12864}"/>
              </a:ext>
            </a:extLst>
          </p:cNvPr>
          <p:cNvSpPr txBox="1"/>
          <p:nvPr/>
        </p:nvSpPr>
        <p:spPr>
          <a:xfrm>
            <a:off x="8769354" y="736109"/>
            <a:ext cx="2750990" cy="3785652"/>
          </a:xfrm>
          <a:prstGeom prst="rect">
            <a:avLst/>
          </a:prstGeom>
          <a:noFill/>
        </p:spPr>
        <p:txBody>
          <a:bodyPr wrap="square" rtlCol="0">
            <a:spAutoFit/>
          </a:bodyPr>
          <a:lstStyle/>
          <a:p>
            <a:r>
              <a:rPr lang="en-US" sz="2000" b="1"/>
              <a:t>DATA TRACKING CAUSES</a:t>
            </a:r>
          </a:p>
          <a:p>
            <a:endParaRPr lang="en-US" sz="2000" b="1"/>
          </a:p>
          <a:p>
            <a:pPr marL="342900" indent="-342900">
              <a:buFont typeface="Arial" panose="020B0604020202020204" pitchFamily="34" charset="0"/>
              <a:buChar char="•"/>
            </a:pPr>
            <a:r>
              <a:rPr lang="en-US" sz="2000"/>
              <a:t>No process for monitoring information that should be updated if it changes over time</a:t>
            </a:r>
          </a:p>
          <a:p>
            <a:endParaRPr lang="en-US" sz="2000"/>
          </a:p>
          <a:p>
            <a:pPr marL="342900" indent="-342900">
              <a:buFont typeface="Arial" panose="020B0604020202020204" pitchFamily="34" charset="0"/>
              <a:buChar char="•"/>
            </a:pPr>
            <a:r>
              <a:rPr lang="en-US" sz="2000"/>
              <a:t>There is a process in place, but it’s not working</a:t>
            </a:r>
          </a:p>
        </p:txBody>
      </p:sp>
      <p:sp>
        <p:nvSpPr>
          <p:cNvPr id="3" name="Arrow: Up 2">
            <a:extLst>
              <a:ext uri="{FF2B5EF4-FFF2-40B4-BE49-F238E27FC236}">
                <a16:creationId xmlns:a16="http://schemas.microsoft.com/office/drawing/2014/main" id="{59D09FB9-7DEA-26E6-60A5-4067C6361A0C}"/>
              </a:ext>
              <a:ext uri="{C183D7F6-B498-43B3-948B-1728B52AA6E4}">
                <adec:decorative xmlns:adec="http://schemas.microsoft.com/office/drawing/2017/decorative" val="1"/>
              </a:ext>
            </a:extLst>
          </p:cNvPr>
          <p:cNvSpPr/>
          <p:nvPr/>
        </p:nvSpPr>
        <p:spPr>
          <a:xfrm rot="3079354">
            <a:off x="5745487" y="37206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06031CD4-3EF2-5DE7-6ACA-605CA537D5B6}"/>
              </a:ext>
              <a:ext uri="{C183D7F6-B498-43B3-948B-1728B52AA6E4}">
                <adec:decorative xmlns:adec="http://schemas.microsoft.com/office/drawing/2017/decorative" val="1"/>
              </a:ext>
            </a:extLst>
          </p:cNvPr>
          <p:cNvSpPr/>
          <p:nvPr/>
        </p:nvSpPr>
        <p:spPr>
          <a:xfrm rot="18799681">
            <a:off x="2901197" y="369925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B211A66D-4B3A-B888-8F0F-DAB023DC0729}"/>
              </a:ext>
            </a:extLst>
          </p:cNvPr>
          <p:cNvSpPr>
            <a:spLocks noGrp="1"/>
          </p:cNvSpPr>
          <p:nvPr>
            <p:ph type="sldNum" sz="quarter" idx="12"/>
          </p:nvPr>
        </p:nvSpPr>
        <p:spPr>
          <a:xfrm>
            <a:off x="10493053" y="6132058"/>
            <a:ext cx="1027291" cy="365125"/>
          </a:xfrm>
        </p:spPr>
        <p:txBody>
          <a:bodyPr/>
          <a:lstStyle/>
          <a:p>
            <a:fld id="{DE8DE8A0-70C5-4585-9A3C-B3A9E7B8F8E9}" type="slidenum">
              <a:rPr lang="en-US" smtClean="0"/>
              <a:t>41</a:t>
            </a:fld>
            <a:endParaRPr lang="en-US"/>
          </a:p>
        </p:txBody>
      </p:sp>
    </p:spTree>
    <p:extLst>
      <p:ext uri="{BB962C8B-B14F-4D97-AF65-F5344CB8AC3E}">
        <p14:creationId xmlns:p14="http://schemas.microsoft.com/office/powerpoint/2010/main" val="11961268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01B6D-47CC-BCAB-6001-444093FA8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69CBD-9531-7678-84A0-234AC78BD11E}"/>
              </a:ext>
            </a:extLst>
          </p:cNvPr>
          <p:cNvSpPr>
            <a:spLocks noGrp="1"/>
          </p:cNvSpPr>
          <p:nvPr>
            <p:ph type="title" idx="4294967295"/>
          </p:nvPr>
        </p:nvSpPr>
        <p:spPr>
          <a:xfrm>
            <a:off x="774923" y="-1083329"/>
            <a:ext cx="10653003" cy="1083329"/>
          </a:xfrm>
        </p:spPr>
        <p:txBody>
          <a:bodyPr vert="horz" lIns="91440" tIns="45720" rIns="91440" bIns="45720" rtlCol="0" anchor="b">
            <a:normAutofit/>
          </a:bodyPr>
          <a:lstStyle/>
          <a:p>
            <a:r>
              <a:rPr lang="en-US"/>
              <a:t>Identifying data errors: data collection</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786BAD43-3B05-05B6-B510-E3649BD60EF8}"/>
              </a:ext>
            </a:extLst>
          </p:cNvPr>
          <p:cNvGraphicFramePr/>
          <p:nvPr>
            <p:extLst>
              <p:ext uri="{D42A27DB-BD31-4B8C-83A1-F6EECF244321}">
                <p14:modId xmlns:p14="http://schemas.microsoft.com/office/powerpoint/2010/main" val="2123668305"/>
              </p:ext>
            </p:extLst>
          </p:nvPr>
        </p:nvGraphicFramePr>
        <p:xfrm>
          <a:off x="572493" y="749442"/>
          <a:ext cx="7768425" cy="535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8EA70A01-99F8-2A8E-A141-A5E7E76B9E9D}"/>
              </a:ext>
              <a:ext uri="{C183D7F6-B498-43B3-948B-1728B52AA6E4}">
                <adec:decorative xmlns:adec="http://schemas.microsoft.com/office/drawing/2017/decorative" val="1"/>
              </a:ext>
            </a:extLst>
          </p:cNvPr>
          <p:cNvSpPr/>
          <p:nvPr/>
        </p:nvSpPr>
        <p:spPr>
          <a:xfrm>
            <a:off x="4294143" y="15059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145411DE-C47D-1C0F-9658-F64893BEC1FC}"/>
              </a:ext>
              <a:ext uri="{C183D7F6-B498-43B3-948B-1728B52AA6E4}">
                <adec:decorative xmlns:adec="http://schemas.microsoft.com/office/drawing/2017/decorative" val="1"/>
              </a:ext>
            </a:extLst>
          </p:cNvPr>
          <p:cNvSpPr/>
          <p:nvPr/>
        </p:nvSpPr>
        <p:spPr>
          <a:xfrm rot="18799681">
            <a:off x="5674222" y="253410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34EEB930-6B70-0578-B57D-FC3C25482DB3}"/>
              </a:ext>
              <a:ext uri="{C183D7F6-B498-43B3-948B-1728B52AA6E4}">
                <adec:decorative xmlns:adec="http://schemas.microsoft.com/office/drawing/2017/decorative" val="1"/>
              </a:ext>
            </a:extLst>
          </p:cNvPr>
          <p:cNvSpPr/>
          <p:nvPr/>
        </p:nvSpPr>
        <p:spPr>
          <a:xfrm>
            <a:off x="4294143" y="260609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E5025CAE-51FF-99AF-C189-40B75D5D36A8}"/>
              </a:ext>
              <a:ext uri="{C183D7F6-B498-43B3-948B-1728B52AA6E4}">
                <adec:decorative xmlns:adec="http://schemas.microsoft.com/office/drawing/2017/decorative" val="1"/>
              </a:ext>
            </a:extLst>
          </p:cNvPr>
          <p:cNvSpPr/>
          <p:nvPr/>
        </p:nvSpPr>
        <p:spPr>
          <a:xfrm rot="3079354">
            <a:off x="2746981" y="2552456"/>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49847CCE-F5B6-6E99-C13B-50CCBD5A5BE9}"/>
              </a:ext>
              <a:ext uri="{C183D7F6-B498-43B3-948B-1728B52AA6E4}">
                <adec:decorative xmlns:adec="http://schemas.microsoft.com/office/drawing/2017/decorative" val="1"/>
              </a:ext>
            </a:extLst>
          </p:cNvPr>
          <p:cNvSpPr/>
          <p:nvPr/>
        </p:nvSpPr>
        <p:spPr>
          <a:xfrm>
            <a:off x="4295912" y="363626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56C2FE98-1636-EA39-253E-444DE19E875D}"/>
              </a:ext>
              <a:ext uri="{C183D7F6-B498-43B3-948B-1728B52AA6E4}">
                <adec:decorative xmlns:adec="http://schemas.microsoft.com/office/drawing/2017/decorative" val="1"/>
              </a:ext>
            </a:extLst>
          </p:cNvPr>
          <p:cNvSpPr/>
          <p:nvPr/>
        </p:nvSpPr>
        <p:spPr>
          <a:xfrm>
            <a:off x="4294144" y="4893362"/>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3" name="TextBox 12">
            <a:extLst>
              <a:ext uri="{FF2B5EF4-FFF2-40B4-BE49-F238E27FC236}">
                <a16:creationId xmlns:a16="http://schemas.microsoft.com/office/drawing/2014/main" id="{EC2A7C9E-8D5B-CC13-284F-02497C3F5595}"/>
              </a:ext>
            </a:extLst>
          </p:cNvPr>
          <p:cNvSpPr txBox="1"/>
          <p:nvPr/>
        </p:nvSpPr>
        <p:spPr>
          <a:xfrm>
            <a:off x="8769354" y="736109"/>
            <a:ext cx="2750990" cy="4093428"/>
          </a:xfrm>
          <a:prstGeom prst="rect">
            <a:avLst/>
          </a:prstGeom>
          <a:noFill/>
        </p:spPr>
        <p:txBody>
          <a:bodyPr wrap="square" rtlCol="0">
            <a:spAutoFit/>
          </a:bodyPr>
          <a:lstStyle/>
          <a:p>
            <a:r>
              <a:rPr lang="en-US" sz="2000" b="1"/>
              <a:t>DATA COLLECTION CAUSES</a:t>
            </a:r>
          </a:p>
          <a:p>
            <a:endParaRPr lang="en-US" sz="2000" b="1"/>
          </a:p>
          <a:p>
            <a:pPr marL="342900" indent="-342900">
              <a:buFont typeface="Arial" panose="020B0604020202020204" pitchFamily="34" charset="0"/>
              <a:buChar char="•"/>
            </a:pPr>
            <a:r>
              <a:rPr lang="en-US" sz="2000"/>
              <a:t>No method of collecting information that must be reported</a:t>
            </a:r>
          </a:p>
          <a:p>
            <a:endParaRPr lang="en-US" sz="2000"/>
          </a:p>
          <a:p>
            <a:pPr marL="342900" indent="-342900">
              <a:buFont typeface="Arial" panose="020B0604020202020204" pitchFamily="34" charset="0"/>
              <a:buChar char="•"/>
            </a:pPr>
            <a:r>
              <a:rPr lang="en-US" sz="2000"/>
              <a:t>A method has been established, but it’s not comprehensive or something about it isn’t working</a:t>
            </a:r>
            <a:endParaRPr lang="en-US" sz="2000" b="1"/>
          </a:p>
        </p:txBody>
      </p:sp>
      <p:sp>
        <p:nvSpPr>
          <p:cNvPr id="3" name="Arrow: Up 2">
            <a:extLst>
              <a:ext uri="{FF2B5EF4-FFF2-40B4-BE49-F238E27FC236}">
                <a16:creationId xmlns:a16="http://schemas.microsoft.com/office/drawing/2014/main" id="{C139E8E6-504D-4768-FFB4-1B48B2A2AEC5}"/>
              </a:ext>
              <a:ext uri="{C183D7F6-B498-43B3-948B-1728B52AA6E4}">
                <adec:decorative xmlns:adec="http://schemas.microsoft.com/office/drawing/2017/decorative" val="1"/>
              </a:ext>
            </a:extLst>
          </p:cNvPr>
          <p:cNvSpPr/>
          <p:nvPr/>
        </p:nvSpPr>
        <p:spPr>
          <a:xfrm rot="3079354">
            <a:off x="5745487" y="37206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6939B27F-F1BF-9405-464C-743D959E5207}"/>
              </a:ext>
              <a:ext uri="{C183D7F6-B498-43B3-948B-1728B52AA6E4}">
                <adec:decorative xmlns:adec="http://schemas.microsoft.com/office/drawing/2017/decorative" val="1"/>
              </a:ext>
            </a:extLst>
          </p:cNvPr>
          <p:cNvSpPr/>
          <p:nvPr/>
        </p:nvSpPr>
        <p:spPr>
          <a:xfrm rot="18799681">
            <a:off x="2901197" y="369925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1C961CD9-E8E2-81F3-08D4-2A05B171CA6A}"/>
              </a:ext>
            </a:extLst>
          </p:cNvPr>
          <p:cNvSpPr>
            <a:spLocks noGrp="1"/>
          </p:cNvSpPr>
          <p:nvPr>
            <p:ph type="sldNum" sz="quarter" idx="12"/>
          </p:nvPr>
        </p:nvSpPr>
        <p:spPr>
          <a:xfrm>
            <a:off x="10647125" y="6267843"/>
            <a:ext cx="1027291" cy="365125"/>
          </a:xfrm>
        </p:spPr>
        <p:txBody>
          <a:bodyPr/>
          <a:lstStyle/>
          <a:p>
            <a:fld id="{DE8DE8A0-70C5-4585-9A3C-B3A9E7B8F8E9}" type="slidenum">
              <a:rPr lang="en-US" smtClean="0"/>
              <a:t>42</a:t>
            </a:fld>
            <a:endParaRPr lang="en-US"/>
          </a:p>
        </p:txBody>
      </p:sp>
    </p:spTree>
    <p:extLst>
      <p:ext uri="{BB962C8B-B14F-4D97-AF65-F5344CB8AC3E}">
        <p14:creationId xmlns:p14="http://schemas.microsoft.com/office/powerpoint/2010/main" val="1547845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8A85B-957C-DD86-A1C6-F67CB3ABB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54BF6-0AF7-F56F-A876-0F253A5980AF}"/>
              </a:ext>
            </a:extLst>
          </p:cNvPr>
          <p:cNvSpPr>
            <a:spLocks noGrp="1"/>
          </p:cNvSpPr>
          <p:nvPr>
            <p:ph type="title" idx="4294967295"/>
          </p:nvPr>
        </p:nvSpPr>
        <p:spPr>
          <a:xfrm>
            <a:off x="774923" y="-1083329"/>
            <a:ext cx="10653003" cy="1083329"/>
          </a:xfrm>
        </p:spPr>
        <p:txBody>
          <a:bodyPr vert="horz" lIns="91440" tIns="45720" rIns="91440" bIns="45720" rtlCol="0" anchor="b">
            <a:normAutofit/>
          </a:bodyPr>
          <a:lstStyle/>
          <a:p>
            <a:r>
              <a:rPr lang="en-US"/>
              <a:t>Identifying data errors: data management</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316D0152-DC16-0E25-20FB-8F2FC0050F48}"/>
              </a:ext>
            </a:extLst>
          </p:cNvPr>
          <p:cNvGraphicFramePr/>
          <p:nvPr>
            <p:extLst>
              <p:ext uri="{D42A27DB-BD31-4B8C-83A1-F6EECF244321}">
                <p14:modId xmlns:p14="http://schemas.microsoft.com/office/powerpoint/2010/main" val="2361771118"/>
              </p:ext>
            </p:extLst>
          </p:nvPr>
        </p:nvGraphicFramePr>
        <p:xfrm>
          <a:off x="572493" y="749442"/>
          <a:ext cx="7768425" cy="535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2EBA8F6A-D27A-0F67-5EFF-38EC9491C27B}"/>
              </a:ext>
              <a:ext uri="{C183D7F6-B498-43B3-948B-1728B52AA6E4}">
                <adec:decorative xmlns:adec="http://schemas.microsoft.com/office/drawing/2017/decorative" val="1"/>
              </a:ext>
            </a:extLst>
          </p:cNvPr>
          <p:cNvSpPr/>
          <p:nvPr/>
        </p:nvSpPr>
        <p:spPr>
          <a:xfrm>
            <a:off x="4294143" y="15059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968C8C69-E58A-E7D7-B432-FBE21DBD4C0E}"/>
              </a:ext>
              <a:ext uri="{C183D7F6-B498-43B3-948B-1728B52AA6E4}">
                <adec:decorative xmlns:adec="http://schemas.microsoft.com/office/drawing/2017/decorative" val="1"/>
              </a:ext>
            </a:extLst>
          </p:cNvPr>
          <p:cNvSpPr/>
          <p:nvPr/>
        </p:nvSpPr>
        <p:spPr>
          <a:xfrm rot="18799681">
            <a:off x="5674222" y="253410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B4E337C1-F3A9-1148-E96F-C53B17BCB727}"/>
              </a:ext>
              <a:ext uri="{C183D7F6-B498-43B3-948B-1728B52AA6E4}">
                <adec:decorative xmlns:adec="http://schemas.microsoft.com/office/drawing/2017/decorative" val="1"/>
              </a:ext>
            </a:extLst>
          </p:cNvPr>
          <p:cNvSpPr/>
          <p:nvPr/>
        </p:nvSpPr>
        <p:spPr>
          <a:xfrm>
            <a:off x="4294143" y="260609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3EB7EF24-6DB7-510C-AABE-4DF0AAAC4C04}"/>
              </a:ext>
              <a:ext uri="{C183D7F6-B498-43B3-948B-1728B52AA6E4}">
                <adec:decorative xmlns:adec="http://schemas.microsoft.com/office/drawing/2017/decorative" val="1"/>
              </a:ext>
            </a:extLst>
          </p:cNvPr>
          <p:cNvSpPr/>
          <p:nvPr/>
        </p:nvSpPr>
        <p:spPr>
          <a:xfrm rot="3079354">
            <a:off x="2746981" y="2552456"/>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18954F86-CDB7-A559-3719-7BBCB1505F0B}"/>
              </a:ext>
              <a:ext uri="{C183D7F6-B498-43B3-948B-1728B52AA6E4}">
                <adec:decorative xmlns:adec="http://schemas.microsoft.com/office/drawing/2017/decorative" val="1"/>
              </a:ext>
            </a:extLst>
          </p:cNvPr>
          <p:cNvSpPr/>
          <p:nvPr/>
        </p:nvSpPr>
        <p:spPr>
          <a:xfrm>
            <a:off x="4295912" y="363626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8DCB8D45-1340-1EF6-6AD0-72C2297DC93F}"/>
              </a:ext>
              <a:ext uri="{C183D7F6-B498-43B3-948B-1728B52AA6E4}">
                <adec:decorative xmlns:adec="http://schemas.microsoft.com/office/drawing/2017/decorative" val="1"/>
              </a:ext>
            </a:extLst>
          </p:cNvPr>
          <p:cNvSpPr/>
          <p:nvPr/>
        </p:nvSpPr>
        <p:spPr>
          <a:xfrm>
            <a:off x="4294144" y="4893362"/>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3" name="TextBox 12">
            <a:extLst>
              <a:ext uri="{FF2B5EF4-FFF2-40B4-BE49-F238E27FC236}">
                <a16:creationId xmlns:a16="http://schemas.microsoft.com/office/drawing/2014/main" id="{C46495F8-B5DE-92A8-2814-DEEC7CEB9B79}"/>
              </a:ext>
            </a:extLst>
          </p:cNvPr>
          <p:cNvSpPr txBox="1"/>
          <p:nvPr/>
        </p:nvSpPr>
        <p:spPr>
          <a:xfrm>
            <a:off x="8755111" y="650651"/>
            <a:ext cx="2750990" cy="4924425"/>
          </a:xfrm>
          <a:prstGeom prst="rect">
            <a:avLst/>
          </a:prstGeom>
          <a:noFill/>
        </p:spPr>
        <p:txBody>
          <a:bodyPr wrap="square" lIns="91440" tIns="45720" rIns="91440" bIns="45720" rtlCol="0" anchor="t">
            <a:spAutoFit/>
          </a:bodyPr>
          <a:lstStyle/>
          <a:p>
            <a:r>
              <a:rPr lang="en-US" sz="2000" b="1"/>
              <a:t>DATA MANAGEMENT CAUSES</a:t>
            </a:r>
          </a:p>
          <a:p>
            <a:endParaRPr lang="en-US" sz="2000" b="1"/>
          </a:p>
          <a:p>
            <a:pPr marL="342900" indent="-342900">
              <a:buFont typeface="Arial" panose="020B0604020202020204" pitchFamily="34" charset="0"/>
              <a:buChar char="•"/>
            </a:pPr>
            <a:r>
              <a:rPr lang="en-US"/>
              <a:t>No policies for how data will be captured,  stored, and updated between reporting periods to ensure it’s comprehensive</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Ineffective methods for converting the information collected into the acceptable file format for WIPS</a:t>
            </a:r>
          </a:p>
          <a:p>
            <a:pPr marL="342900" indent="-342900">
              <a:buFont typeface="Arial" panose="020B0604020202020204" pitchFamily="34" charset="0"/>
              <a:buChar char="•"/>
            </a:pPr>
            <a:endParaRPr lang="en-US"/>
          </a:p>
        </p:txBody>
      </p:sp>
      <p:sp>
        <p:nvSpPr>
          <p:cNvPr id="3" name="Arrow: Up 2">
            <a:extLst>
              <a:ext uri="{FF2B5EF4-FFF2-40B4-BE49-F238E27FC236}">
                <a16:creationId xmlns:a16="http://schemas.microsoft.com/office/drawing/2014/main" id="{353A15AB-72C3-0087-9DAD-A6531626B53B}"/>
              </a:ext>
              <a:ext uri="{C183D7F6-B498-43B3-948B-1728B52AA6E4}">
                <adec:decorative xmlns:adec="http://schemas.microsoft.com/office/drawing/2017/decorative" val="1"/>
              </a:ext>
            </a:extLst>
          </p:cNvPr>
          <p:cNvSpPr/>
          <p:nvPr/>
        </p:nvSpPr>
        <p:spPr>
          <a:xfrm rot="3079354">
            <a:off x="5745487" y="37206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1D3D55F0-4158-1553-D86D-FAE1C50C9F76}"/>
              </a:ext>
              <a:ext uri="{C183D7F6-B498-43B3-948B-1728B52AA6E4}">
                <adec:decorative xmlns:adec="http://schemas.microsoft.com/office/drawing/2017/decorative" val="1"/>
              </a:ext>
            </a:extLst>
          </p:cNvPr>
          <p:cNvSpPr/>
          <p:nvPr/>
        </p:nvSpPr>
        <p:spPr>
          <a:xfrm rot="18799681">
            <a:off x="2901197" y="369925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57B99C01-EC8E-1AF5-8837-A7A53173FB32}"/>
              </a:ext>
            </a:extLst>
          </p:cNvPr>
          <p:cNvSpPr>
            <a:spLocks noGrp="1"/>
          </p:cNvSpPr>
          <p:nvPr>
            <p:ph type="sldNum" sz="quarter" idx="12"/>
          </p:nvPr>
        </p:nvSpPr>
        <p:spPr>
          <a:xfrm>
            <a:off x="10729498" y="6308968"/>
            <a:ext cx="1027291" cy="365125"/>
          </a:xfrm>
        </p:spPr>
        <p:txBody>
          <a:bodyPr/>
          <a:lstStyle/>
          <a:p>
            <a:fld id="{DE8DE8A0-70C5-4585-9A3C-B3A9E7B8F8E9}" type="slidenum">
              <a:rPr lang="en-US" smtClean="0"/>
              <a:t>43</a:t>
            </a:fld>
            <a:endParaRPr lang="en-US"/>
          </a:p>
        </p:txBody>
      </p:sp>
    </p:spTree>
    <p:extLst>
      <p:ext uri="{BB962C8B-B14F-4D97-AF65-F5344CB8AC3E}">
        <p14:creationId xmlns:p14="http://schemas.microsoft.com/office/powerpoint/2010/main" val="121278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B0650-3A88-7B85-0035-CE8CB7E711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8878A9-FCFE-BE22-8E15-EA205C06C95E}"/>
              </a:ext>
            </a:extLst>
          </p:cNvPr>
          <p:cNvSpPr>
            <a:spLocks noGrp="1"/>
          </p:cNvSpPr>
          <p:nvPr>
            <p:ph type="title" idx="4294967295"/>
          </p:nvPr>
        </p:nvSpPr>
        <p:spPr>
          <a:xfrm>
            <a:off x="774923" y="-1083329"/>
            <a:ext cx="10653003" cy="1083329"/>
          </a:xfrm>
        </p:spPr>
        <p:txBody>
          <a:bodyPr vert="horz" lIns="91440" tIns="45720" rIns="91440" bIns="45720" rtlCol="0" anchor="b">
            <a:normAutofit/>
          </a:bodyPr>
          <a:lstStyle/>
          <a:p>
            <a:r>
              <a:rPr lang="en-US"/>
              <a:t>Identifying data errors: reporting knowledge</a:t>
            </a:r>
          </a:p>
        </p:txBody>
      </p:sp>
      <p:graphicFrame>
        <p:nvGraphicFramePr>
          <p:cNvPr id="6" name="Diagram 5" descr="Data management stages are shown as connected blue boxes all feeding into red box labeled &quot;Data is Incorrect.&quot; Blue boxes are: PIRL and QPR knowledge, Data management procedures, Data collection, Data Tracking, Paticipant Follow-up, Data File Submission.">
            <a:extLst>
              <a:ext uri="{FF2B5EF4-FFF2-40B4-BE49-F238E27FC236}">
                <a16:creationId xmlns:a16="http://schemas.microsoft.com/office/drawing/2014/main" id="{4BFA5A4A-9CFE-6B27-E292-A4E9012D615D}"/>
              </a:ext>
            </a:extLst>
          </p:cNvPr>
          <p:cNvGraphicFramePr/>
          <p:nvPr>
            <p:extLst>
              <p:ext uri="{D42A27DB-BD31-4B8C-83A1-F6EECF244321}">
                <p14:modId xmlns:p14="http://schemas.microsoft.com/office/powerpoint/2010/main" val="3942743999"/>
              </p:ext>
            </p:extLst>
          </p:nvPr>
        </p:nvGraphicFramePr>
        <p:xfrm>
          <a:off x="572493" y="749442"/>
          <a:ext cx="7768425" cy="535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Arrow: Up 6">
            <a:extLst>
              <a:ext uri="{FF2B5EF4-FFF2-40B4-BE49-F238E27FC236}">
                <a16:creationId xmlns:a16="http://schemas.microsoft.com/office/drawing/2014/main" id="{348E6B89-49FA-EC88-A8FB-42085939B6DD}"/>
              </a:ext>
              <a:ext uri="{C183D7F6-B498-43B3-948B-1728B52AA6E4}">
                <adec:decorative xmlns:adec="http://schemas.microsoft.com/office/drawing/2017/decorative" val="1"/>
              </a:ext>
            </a:extLst>
          </p:cNvPr>
          <p:cNvSpPr/>
          <p:nvPr/>
        </p:nvSpPr>
        <p:spPr>
          <a:xfrm>
            <a:off x="4294143" y="15059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8" name="Arrow: Up 7">
            <a:extLst>
              <a:ext uri="{FF2B5EF4-FFF2-40B4-BE49-F238E27FC236}">
                <a16:creationId xmlns:a16="http://schemas.microsoft.com/office/drawing/2014/main" id="{E14587FD-50FD-8105-BFA8-024E14003EEF}"/>
              </a:ext>
              <a:ext uri="{C183D7F6-B498-43B3-948B-1728B52AA6E4}">
                <adec:decorative xmlns:adec="http://schemas.microsoft.com/office/drawing/2017/decorative" val="1"/>
              </a:ext>
            </a:extLst>
          </p:cNvPr>
          <p:cNvSpPr/>
          <p:nvPr/>
        </p:nvSpPr>
        <p:spPr>
          <a:xfrm rot="18799681">
            <a:off x="5674222" y="2534100"/>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9" name="Arrow: Up 8">
            <a:extLst>
              <a:ext uri="{FF2B5EF4-FFF2-40B4-BE49-F238E27FC236}">
                <a16:creationId xmlns:a16="http://schemas.microsoft.com/office/drawing/2014/main" id="{AF4AEB08-3B73-8917-E9F2-211776861989}"/>
              </a:ext>
              <a:ext uri="{C183D7F6-B498-43B3-948B-1728B52AA6E4}">
                <adec:decorative xmlns:adec="http://schemas.microsoft.com/office/drawing/2017/decorative" val="1"/>
              </a:ext>
            </a:extLst>
          </p:cNvPr>
          <p:cNvSpPr/>
          <p:nvPr/>
        </p:nvSpPr>
        <p:spPr>
          <a:xfrm>
            <a:off x="4294143" y="260609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0" name="Arrow: Up 9">
            <a:extLst>
              <a:ext uri="{FF2B5EF4-FFF2-40B4-BE49-F238E27FC236}">
                <a16:creationId xmlns:a16="http://schemas.microsoft.com/office/drawing/2014/main" id="{4C8397CC-C1B9-B238-6D9C-3E244B3F5F8F}"/>
              </a:ext>
              <a:ext uri="{C183D7F6-B498-43B3-948B-1728B52AA6E4}">
                <adec:decorative xmlns:adec="http://schemas.microsoft.com/office/drawing/2017/decorative" val="1"/>
              </a:ext>
            </a:extLst>
          </p:cNvPr>
          <p:cNvSpPr/>
          <p:nvPr/>
        </p:nvSpPr>
        <p:spPr>
          <a:xfrm rot="3079354">
            <a:off x="2746981" y="2552456"/>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1" name="Arrow: Up 10">
            <a:extLst>
              <a:ext uri="{FF2B5EF4-FFF2-40B4-BE49-F238E27FC236}">
                <a16:creationId xmlns:a16="http://schemas.microsoft.com/office/drawing/2014/main" id="{063776A4-93E8-6AC8-C49E-21CC0B6FCB81}"/>
              </a:ext>
              <a:ext uri="{C183D7F6-B498-43B3-948B-1728B52AA6E4}">
                <adec:decorative xmlns:adec="http://schemas.microsoft.com/office/drawing/2017/decorative" val="1"/>
              </a:ext>
            </a:extLst>
          </p:cNvPr>
          <p:cNvSpPr/>
          <p:nvPr/>
        </p:nvSpPr>
        <p:spPr>
          <a:xfrm>
            <a:off x="4295912" y="3636264"/>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2" name="Arrow: Up 11">
            <a:extLst>
              <a:ext uri="{FF2B5EF4-FFF2-40B4-BE49-F238E27FC236}">
                <a16:creationId xmlns:a16="http://schemas.microsoft.com/office/drawing/2014/main" id="{55FAD292-0B91-43E5-8254-B2F86F21CEFD}"/>
              </a:ext>
              <a:ext uri="{C183D7F6-B498-43B3-948B-1728B52AA6E4}">
                <adec:decorative xmlns:adec="http://schemas.microsoft.com/office/drawing/2017/decorative" val="1"/>
              </a:ext>
            </a:extLst>
          </p:cNvPr>
          <p:cNvSpPr/>
          <p:nvPr/>
        </p:nvSpPr>
        <p:spPr>
          <a:xfrm>
            <a:off x="4294144" y="4893362"/>
            <a:ext cx="389612" cy="458703"/>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13" name="TextBox 12">
            <a:extLst>
              <a:ext uri="{FF2B5EF4-FFF2-40B4-BE49-F238E27FC236}">
                <a16:creationId xmlns:a16="http://schemas.microsoft.com/office/drawing/2014/main" id="{E659F82F-6F75-1697-87AE-45D45DA7CBDD}"/>
              </a:ext>
            </a:extLst>
          </p:cNvPr>
          <p:cNvSpPr txBox="1"/>
          <p:nvPr/>
        </p:nvSpPr>
        <p:spPr>
          <a:xfrm>
            <a:off x="8769354" y="736109"/>
            <a:ext cx="2750990" cy="3262432"/>
          </a:xfrm>
          <a:prstGeom prst="rect">
            <a:avLst/>
          </a:prstGeom>
          <a:noFill/>
        </p:spPr>
        <p:txBody>
          <a:bodyPr wrap="square" rtlCol="0">
            <a:spAutoFit/>
          </a:bodyPr>
          <a:lstStyle/>
          <a:p>
            <a:r>
              <a:rPr lang="en-US" sz="2000" b="1"/>
              <a:t>REPORTING KNOWLEDGE ISSUES</a:t>
            </a:r>
          </a:p>
          <a:p>
            <a:endParaRPr lang="en-US" sz="2000" b="1"/>
          </a:p>
          <a:p>
            <a:pPr marL="342900" indent="-342900">
              <a:buFont typeface="Arial" panose="020B0604020202020204" pitchFamily="34" charset="0"/>
              <a:buChar char="•"/>
            </a:pPr>
            <a:r>
              <a:rPr lang="en-US"/>
              <a:t>Misunderstanding how an outcome is defined</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Lack of awareness of how the data elements and the QPR outcomes are connected</a:t>
            </a:r>
            <a:endParaRPr lang="en-US" b="1"/>
          </a:p>
        </p:txBody>
      </p:sp>
      <p:sp>
        <p:nvSpPr>
          <p:cNvPr id="3" name="Arrow: Up 2">
            <a:extLst>
              <a:ext uri="{FF2B5EF4-FFF2-40B4-BE49-F238E27FC236}">
                <a16:creationId xmlns:a16="http://schemas.microsoft.com/office/drawing/2014/main" id="{4BBDECBE-3131-DBFC-3FDC-01130680A0CD}"/>
              </a:ext>
              <a:ext uri="{C183D7F6-B498-43B3-948B-1728B52AA6E4}">
                <adec:decorative xmlns:adec="http://schemas.microsoft.com/office/drawing/2017/decorative" val="1"/>
              </a:ext>
            </a:extLst>
          </p:cNvPr>
          <p:cNvSpPr/>
          <p:nvPr/>
        </p:nvSpPr>
        <p:spPr>
          <a:xfrm rot="3079354">
            <a:off x="5745487" y="3720635"/>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Arrow: Up 4">
            <a:extLst>
              <a:ext uri="{FF2B5EF4-FFF2-40B4-BE49-F238E27FC236}">
                <a16:creationId xmlns:a16="http://schemas.microsoft.com/office/drawing/2014/main" id="{E8A6082F-A647-4884-8E94-88AE7F433DF5}"/>
              </a:ext>
              <a:ext uri="{C183D7F6-B498-43B3-948B-1728B52AA6E4}">
                <adec:decorative xmlns:adec="http://schemas.microsoft.com/office/drawing/2017/decorative" val="1"/>
              </a:ext>
            </a:extLst>
          </p:cNvPr>
          <p:cNvSpPr/>
          <p:nvPr/>
        </p:nvSpPr>
        <p:spPr>
          <a:xfrm rot="18799681">
            <a:off x="2901197" y="3699257"/>
            <a:ext cx="389613" cy="516835"/>
          </a:xfrm>
          <a:prstGeom prst="up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4" name="Slide Number Placeholder 3">
            <a:extLst>
              <a:ext uri="{FF2B5EF4-FFF2-40B4-BE49-F238E27FC236}">
                <a16:creationId xmlns:a16="http://schemas.microsoft.com/office/drawing/2014/main" id="{9B03BAAB-81FB-B84B-AFC5-622641D158D4}"/>
              </a:ext>
            </a:extLst>
          </p:cNvPr>
          <p:cNvSpPr>
            <a:spLocks noGrp="1"/>
          </p:cNvSpPr>
          <p:nvPr>
            <p:ph type="sldNum" sz="quarter" idx="12"/>
          </p:nvPr>
        </p:nvSpPr>
        <p:spPr>
          <a:xfrm>
            <a:off x="10885664" y="6212184"/>
            <a:ext cx="1027291" cy="365125"/>
          </a:xfrm>
        </p:spPr>
        <p:txBody>
          <a:bodyPr/>
          <a:lstStyle/>
          <a:p>
            <a:fld id="{DE8DE8A0-70C5-4585-9A3C-B3A9E7B8F8E9}" type="slidenum">
              <a:rPr lang="en-US" smtClean="0"/>
              <a:t>44</a:t>
            </a:fld>
            <a:endParaRPr lang="en-US"/>
          </a:p>
        </p:txBody>
      </p:sp>
    </p:spTree>
    <p:extLst>
      <p:ext uri="{BB962C8B-B14F-4D97-AF65-F5344CB8AC3E}">
        <p14:creationId xmlns:p14="http://schemas.microsoft.com/office/powerpoint/2010/main" val="37880322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D9AE6D7-818B-18FA-F7A9-FC7D110B1D6A}"/>
              </a:ext>
            </a:extLst>
          </p:cNvPr>
          <p:cNvSpPr>
            <a:spLocks noGrp="1"/>
          </p:cNvSpPr>
          <p:nvPr>
            <p:ph type="title"/>
          </p:nvPr>
        </p:nvSpPr>
        <p:spPr/>
        <p:txBody>
          <a:bodyPr/>
          <a:lstStyle/>
          <a:p>
            <a:r>
              <a:rPr lang="en-US"/>
              <a:t>ASK WHY AT EVERY STAGE</a:t>
            </a:r>
          </a:p>
        </p:txBody>
      </p:sp>
      <p:sp>
        <p:nvSpPr>
          <p:cNvPr id="7" name="Content Placeholder 6">
            <a:extLst>
              <a:ext uri="{FF2B5EF4-FFF2-40B4-BE49-F238E27FC236}">
                <a16:creationId xmlns:a16="http://schemas.microsoft.com/office/drawing/2014/main" id="{F5738691-1BF4-521C-662B-D43F4E77BD6A}"/>
              </a:ext>
            </a:extLst>
          </p:cNvPr>
          <p:cNvSpPr>
            <a:spLocks noGrp="1"/>
          </p:cNvSpPr>
          <p:nvPr>
            <p:ph idx="1"/>
          </p:nvPr>
        </p:nvSpPr>
        <p:spPr>
          <a:xfrm>
            <a:off x="767802" y="1981909"/>
            <a:ext cx="10653003" cy="4224225"/>
          </a:xfrm>
        </p:spPr>
        <p:txBody>
          <a:bodyPr>
            <a:normAutofit fontScale="70000" lnSpcReduction="20000"/>
          </a:bodyPr>
          <a:lstStyle/>
          <a:p>
            <a:pPr marL="305435" indent="-305435"/>
            <a:r>
              <a:rPr lang="en-US"/>
              <a:t>When you learn about a reporting issue, investigate each stage separately.</a:t>
            </a:r>
          </a:p>
          <a:p>
            <a:pPr marL="305435" indent="-305435"/>
            <a:r>
              <a:rPr lang="en-US"/>
              <a:t>Start from the direct cause then work backwards:</a:t>
            </a:r>
          </a:p>
          <a:p>
            <a:pPr marL="629920" lvl="1" indent="-305435">
              <a:buClr>
                <a:srgbClr val="2191C9"/>
              </a:buClr>
              <a:buFont typeface="Arial" panose="05040102010807070707" pitchFamily="18" charset="2"/>
            </a:pPr>
            <a:r>
              <a:rPr lang="en-US">
                <a:solidFill>
                  <a:srgbClr val="17406D"/>
                </a:solidFill>
              </a:rPr>
              <a:t>Examine the data file to make sure the code values match your records.</a:t>
            </a:r>
          </a:p>
          <a:p>
            <a:pPr marL="629920" lvl="1" indent="-305435">
              <a:buClr>
                <a:srgbClr val="2191C9"/>
              </a:buClr>
              <a:buFont typeface="Arial" panose="05040102010807070707" pitchFamily="18" charset="2"/>
            </a:pPr>
            <a:r>
              <a:rPr lang="en-US">
                <a:solidFill>
                  <a:srgbClr val="17406D"/>
                </a:solidFill>
              </a:rPr>
              <a:t>Review your follow-up methods to ensure they're effective and are ongoing. </a:t>
            </a:r>
          </a:p>
          <a:p>
            <a:pPr marL="629920" lvl="1" indent="-305435">
              <a:buClr>
                <a:srgbClr val="2191C9"/>
              </a:buClr>
              <a:buFont typeface="Arial" panose="05040102010807070707" pitchFamily="18" charset="2"/>
              <a:buChar char="•"/>
            </a:pPr>
            <a:r>
              <a:rPr lang="en-US">
                <a:solidFill>
                  <a:srgbClr val="17406D"/>
                </a:solidFill>
              </a:rPr>
              <a:t>Review your tracking methods to ensure data is updated regularly.</a:t>
            </a:r>
            <a:endParaRPr lang="en-US"/>
          </a:p>
          <a:p>
            <a:pPr marL="629920" lvl="1" indent="-305435">
              <a:buClr>
                <a:srgbClr val="2191C9"/>
              </a:buClr>
              <a:buFont typeface="Arial" panose="05040102010807070707" pitchFamily="18" charset="2"/>
              <a:buChar char="•"/>
            </a:pPr>
            <a:r>
              <a:rPr lang="en-US">
                <a:solidFill>
                  <a:srgbClr val="17406D"/>
                </a:solidFill>
              </a:rPr>
              <a:t>Review your data collection procedures to ensure everything is captured and the way it is collected is effective.</a:t>
            </a:r>
            <a:endParaRPr lang="en-US"/>
          </a:p>
          <a:p>
            <a:pPr marL="629920" lvl="1" indent="-305435">
              <a:buClr>
                <a:srgbClr val="2191C9"/>
              </a:buClr>
              <a:buFont typeface="Arial" panose="05040102010807070707" pitchFamily="18" charset="2"/>
              <a:buChar char="•"/>
            </a:pPr>
            <a:r>
              <a:rPr lang="en-US">
                <a:solidFill>
                  <a:srgbClr val="17406D"/>
                </a:solidFill>
              </a:rPr>
              <a:t>Review your data management system</a:t>
            </a:r>
          </a:p>
          <a:p>
            <a:pPr marL="629920" lvl="1" indent="-305435">
              <a:buClr>
                <a:srgbClr val="2191C9"/>
              </a:buClr>
              <a:buFont typeface="Arial" panose="05040102010807070707" pitchFamily="18" charset="2"/>
              <a:buChar char="•"/>
            </a:pPr>
            <a:r>
              <a:rPr lang="en-US">
                <a:solidFill>
                  <a:srgbClr val="17406D"/>
                </a:solidFill>
              </a:rPr>
              <a:t>Review the definitions of outcomes and data elements to ensure you're reporting what is required or expected.</a:t>
            </a:r>
          </a:p>
          <a:p>
            <a:pPr marL="305435" indent="-305435"/>
            <a:r>
              <a:rPr lang="en-US" b="1"/>
              <a:t>Note: There may be multiple reasons why data is inaccurate!</a:t>
            </a:r>
          </a:p>
          <a:p>
            <a:pPr marL="305435" indent="-305435"/>
            <a:r>
              <a:rPr lang="en-US" sz="2900"/>
              <a:t>Ask “why” at every stage until you find the root cause.</a:t>
            </a:r>
            <a:endParaRPr lang="en-US" b="1"/>
          </a:p>
        </p:txBody>
      </p:sp>
      <p:sp>
        <p:nvSpPr>
          <p:cNvPr id="5" name="Slide Number Placeholder 4">
            <a:extLst>
              <a:ext uri="{FF2B5EF4-FFF2-40B4-BE49-F238E27FC236}">
                <a16:creationId xmlns:a16="http://schemas.microsoft.com/office/drawing/2014/main" id="{42FC8E2B-35DA-9DDF-0ED6-2F68C32BEAC4}"/>
              </a:ext>
            </a:extLst>
          </p:cNvPr>
          <p:cNvSpPr>
            <a:spLocks noGrp="1"/>
          </p:cNvSpPr>
          <p:nvPr>
            <p:ph type="sldNum" sz="quarter" idx="12"/>
          </p:nvPr>
        </p:nvSpPr>
        <p:spPr/>
        <p:txBody>
          <a:bodyPr/>
          <a:lstStyle/>
          <a:p>
            <a:fld id="{DE8DE8A0-70C5-4585-9A3C-B3A9E7B8F8E9}" type="slidenum">
              <a:rPr lang="en-US" smtClean="0"/>
              <a:pPr/>
              <a:t>45</a:t>
            </a:fld>
            <a:endParaRPr lang="en-US"/>
          </a:p>
        </p:txBody>
      </p:sp>
    </p:spTree>
    <p:extLst>
      <p:ext uri="{BB962C8B-B14F-4D97-AF65-F5344CB8AC3E}">
        <p14:creationId xmlns:p14="http://schemas.microsoft.com/office/powerpoint/2010/main" val="11544033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7D0B4-07EB-A4A4-9433-756388CC9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F445F3-F46B-D331-9B4D-AE58396AD1E8}"/>
              </a:ext>
            </a:extLst>
          </p:cNvPr>
          <p:cNvSpPr>
            <a:spLocks noGrp="1"/>
          </p:cNvSpPr>
          <p:nvPr>
            <p:ph type="title"/>
          </p:nvPr>
        </p:nvSpPr>
        <p:spPr>
          <a:xfrm>
            <a:off x="774923" y="826936"/>
            <a:ext cx="9442503" cy="943868"/>
          </a:xfrm>
        </p:spPr>
        <p:txBody>
          <a:bodyPr>
            <a:normAutofit/>
          </a:bodyPr>
          <a:lstStyle/>
          <a:p>
            <a:r>
              <a:rPr lang="en-US"/>
              <a:t>WHERE TO TURN FOR DIAGNOSIS</a:t>
            </a:r>
          </a:p>
        </p:txBody>
      </p:sp>
      <p:graphicFrame>
        <p:nvGraphicFramePr>
          <p:cNvPr id="4" name="Diagram 3">
            <a:extLst>
              <a:ext uri="{FF2B5EF4-FFF2-40B4-BE49-F238E27FC236}">
                <a16:creationId xmlns:a16="http://schemas.microsoft.com/office/drawing/2014/main" id="{327E25FB-F5CF-F9D5-3A70-BB721FCA6AC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66326697"/>
              </p:ext>
            </p:extLst>
          </p:nvPr>
        </p:nvGraphicFramePr>
        <p:xfrm>
          <a:off x="2302345" y="2003729"/>
          <a:ext cx="7255123" cy="41364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E8EB0E9D-20C0-3B91-00B4-271B605D275D}"/>
              </a:ext>
            </a:extLst>
          </p:cNvPr>
          <p:cNvSpPr txBox="1"/>
          <p:nvPr/>
        </p:nvSpPr>
        <p:spPr>
          <a:xfrm>
            <a:off x="9889655" y="2232955"/>
            <a:ext cx="2025826" cy="3600986"/>
          </a:xfrm>
          <a:prstGeom prst="rect">
            <a:avLst/>
          </a:prstGeom>
          <a:noFill/>
        </p:spPr>
        <p:txBody>
          <a:bodyPr wrap="square" rtlCol="0">
            <a:spAutoFit/>
          </a:bodyPr>
          <a:lstStyle/>
          <a:p>
            <a:pPr marL="342900" indent="-342900">
              <a:buFont typeface="Arial" panose="020B0604020202020204" pitchFamily="34" charset="0"/>
              <a:buChar char="•"/>
            </a:pPr>
            <a:r>
              <a:rPr lang="en-US" sz="1200">
                <a:solidFill>
                  <a:schemeClr val="bg1"/>
                </a:solidFill>
              </a:rPr>
              <a:t>Knowledge</a:t>
            </a:r>
          </a:p>
          <a:p>
            <a:pPr marL="800100" lvl="1" indent="-342900">
              <a:buFont typeface="Arial" panose="020B0604020202020204" pitchFamily="34" charset="0"/>
              <a:buChar char="•"/>
            </a:pPr>
            <a:r>
              <a:rPr lang="en-US" sz="1200">
                <a:solidFill>
                  <a:schemeClr val="bg1"/>
                </a:solidFill>
              </a:rPr>
              <a:t>PIRL</a:t>
            </a:r>
          </a:p>
          <a:p>
            <a:pPr marL="800100" lvl="1" indent="-342900">
              <a:buFont typeface="Arial" panose="020B0604020202020204" pitchFamily="34" charset="0"/>
              <a:buChar char="•"/>
            </a:pPr>
            <a:r>
              <a:rPr lang="en-US" sz="1200">
                <a:solidFill>
                  <a:schemeClr val="bg1"/>
                </a:solidFill>
              </a:rPr>
              <a:t>Performance Handbook</a:t>
            </a:r>
          </a:p>
          <a:p>
            <a:pPr marL="800100" lvl="1" indent="-342900">
              <a:buFont typeface="Arial" panose="020B0604020202020204" pitchFamily="34" charset="0"/>
              <a:buChar char="•"/>
            </a:pPr>
            <a:r>
              <a:rPr lang="en-US" sz="1200">
                <a:solidFill>
                  <a:schemeClr val="bg1"/>
                </a:solidFill>
              </a:rPr>
              <a:t>Handouts</a:t>
            </a:r>
          </a:p>
          <a:p>
            <a:pPr marL="342900" indent="-342900">
              <a:buFont typeface="Arial" panose="020B0604020202020204" pitchFamily="34" charset="0"/>
              <a:buChar char="•"/>
            </a:pPr>
            <a:r>
              <a:rPr lang="en-US" sz="1200">
                <a:solidFill>
                  <a:schemeClr val="bg1"/>
                </a:solidFill>
              </a:rPr>
              <a:t>Data Management</a:t>
            </a:r>
          </a:p>
          <a:p>
            <a:pPr marL="800100" lvl="1" indent="-342900">
              <a:buFont typeface="Arial" panose="020B0604020202020204" pitchFamily="34" charset="0"/>
              <a:buChar char="•"/>
            </a:pPr>
            <a:r>
              <a:rPr lang="en-US" sz="1200">
                <a:solidFill>
                  <a:schemeClr val="bg1"/>
                </a:solidFill>
              </a:rPr>
              <a:t>Storage system</a:t>
            </a:r>
          </a:p>
          <a:p>
            <a:pPr marL="800100" lvl="1" indent="-342900">
              <a:buFont typeface="Arial" panose="020B0604020202020204" pitchFamily="34" charset="0"/>
              <a:buChar char="•"/>
            </a:pPr>
            <a:r>
              <a:rPr lang="en-US" sz="1200">
                <a:solidFill>
                  <a:schemeClr val="bg1"/>
                </a:solidFill>
              </a:rPr>
              <a:t>Participant Records</a:t>
            </a:r>
          </a:p>
          <a:p>
            <a:pPr marL="342900" indent="-342900">
              <a:buFont typeface="Arial" panose="020B0604020202020204" pitchFamily="34" charset="0"/>
              <a:buChar char="•"/>
            </a:pPr>
            <a:r>
              <a:rPr lang="en-US" sz="1200">
                <a:solidFill>
                  <a:schemeClr val="bg1"/>
                </a:solidFill>
              </a:rPr>
              <a:t>Collection Tracking and Follow-Up</a:t>
            </a:r>
          </a:p>
          <a:p>
            <a:pPr marL="800100" lvl="1" indent="-342900">
              <a:buFont typeface="Arial" panose="020B0604020202020204" pitchFamily="34" charset="0"/>
              <a:buChar char="•"/>
            </a:pPr>
            <a:r>
              <a:rPr lang="en-US" sz="1200">
                <a:solidFill>
                  <a:schemeClr val="bg1"/>
                </a:solidFill>
              </a:rPr>
              <a:t>Internal policies and processes</a:t>
            </a:r>
          </a:p>
          <a:p>
            <a:pPr marL="342900" indent="-342900">
              <a:buFont typeface="Arial" panose="020B0604020202020204" pitchFamily="34" charset="0"/>
              <a:buChar char="•"/>
            </a:pPr>
            <a:r>
              <a:rPr lang="en-US" sz="1200">
                <a:solidFill>
                  <a:schemeClr val="bg1"/>
                </a:solidFill>
              </a:rPr>
              <a:t>Data File Submission and Reporting</a:t>
            </a:r>
          </a:p>
          <a:p>
            <a:pPr marL="800100" lvl="1" indent="-342900">
              <a:buFont typeface="Arial" panose="020B0604020202020204" pitchFamily="34" charset="0"/>
              <a:buChar char="•"/>
            </a:pPr>
            <a:r>
              <a:rPr lang="en-US" sz="1200">
                <a:solidFill>
                  <a:schemeClr val="bg1"/>
                </a:solidFill>
              </a:rPr>
              <a:t>Review your data file</a:t>
            </a:r>
          </a:p>
          <a:p>
            <a:pPr marL="800100" lvl="1" indent="-342900">
              <a:buFont typeface="Arial" panose="020B0604020202020204" pitchFamily="34" charset="0"/>
              <a:buChar char="•"/>
            </a:pPr>
            <a:r>
              <a:rPr lang="en-US" sz="1200">
                <a:solidFill>
                  <a:schemeClr val="bg1"/>
                </a:solidFill>
              </a:rPr>
              <a:t>Review your records</a:t>
            </a:r>
          </a:p>
        </p:txBody>
      </p:sp>
      <p:sp>
        <p:nvSpPr>
          <p:cNvPr id="5" name="Slide Number Placeholder 4">
            <a:extLst>
              <a:ext uri="{FF2B5EF4-FFF2-40B4-BE49-F238E27FC236}">
                <a16:creationId xmlns:a16="http://schemas.microsoft.com/office/drawing/2014/main" id="{166D4E34-0E67-4EF3-FFFC-132D32A8B434}"/>
              </a:ext>
            </a:extLst>
          </p:cNvPr>
          <p:cNvSpPr>
            <a:spLocks noGrp="1"/>
          </p:cNvSpPr>
          <p:nvPr>
            <p:ph type="sldNum" sz="quarter" idx="12"/>
          </p:nvPr>
        </p:nvSpPr>
        <p:spPr/>
        <p:txBody>
          <a:bodyPr/>
          <a:lstStyle/>
          <a:p>
            <a:fld id="{DE8DE8A0-70C5-4585-9A3C-B3A9E7B8F8E9}" type="slidenum">
              <a:rPr lang="en-US" dirty="0" smtClean="0"/>
              <a:t>46</a:t>
            </a:fld>
            <a:endParaRPr lang="en-US"/>
          </a:p>
        </p:txBody>
      </p:sp>
    </p:spTree>
    <p:extLst>
      <p:ext uri="{BB962C8B-B14F-4D97-AF65-F5344CB8AC3E}">
        <p14:creationId xmlns:p14="http://schemas.microsoft.com/office/powerpoint/2010/main" val="1445761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89190-158A-4097-BFE1-D1FDBBC9073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2C53DC-B4FE-007D-43B4-67C091E8D2CC}"/>
              </a:ext>
            </a:extLst>
          </p:cNvPr>
          <p:cNvSpPr>
            <a:spLocks noGrp="1"/>
          </p:cNvSpPr>
          <p:nvPr>
            <p:ph type="title"/>
          </p:nvPr>
        </p:nvSpPr>
        <p:spPr>
          <a:xfrm>
            <a:off x="774923" y="687475"/>
            <a:ext cx="10653003" cy="1083329"/>
          </a:xfrm>
        </p:spPr>
        <p:txBody>
          <a:bodyPr anchor="b">
            <a:normAutofit/>
          </a:bodyPr>
          <a:lstStyle/>
          <a:p>
            <a:r>
              <a:rPr lang="en-US"/>
              <a:t>Questions? </a:t>
            </a:r>
            <a:r>
              <a:rPr lang="en-US">
                <a:solidFill>
                  <a:schemeClr val="accent1"/>
                </a:solidFill>
              </a:rPr>
              <a:t>3</a:t>
            </a:r>
          </a:p>
        </p:txBody>
      </p:sp>
      <p:pic>
        <p:nvPicPr>
          <p:cNvPr id="3" name="Picture 2" descr="3D black question marks with one yellow question mark">
            <a:extLst>
              <a:ext uri="{FF2B5EF4-FFF2-40B4-BE49-F238E27FC236}">
                <a16:creationId xmlns:a16="http://schemas.microsoft.com/office/drawing/2014/main" id="{F32D191A-0866-76D6-2179-9226A9ECBE40}"/>
              </a:ext>
            </a:extLst>
          </p:cNvPr>
          <p:cNvPicPr>
            <a:picLocks noChangeAspect="1"/>
          </p:cNvPicPr>
          <p:nvPr/>
        </p:nvPicPr>
        <p:blipFill>
          <a:blip r:embed="rId3">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9A9C16FF-F98E-858C-E565-EB35E47AC79A}"/>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47</a:t>
            </a:fld>
            <a:endParaRPr lang="en-US"/>
          </a:p>
        </p:txBody>
      </p:sp>
    </p:spTree>
    <p:extLst>
      <p:ext uri="{BB962C8B-B14F-4D97-AF65-F5344CB8AC3E}">
        <p14:creationId xmlns:p14="http://schemas.microsoft.com/office/powerpoint/2010/main" val="27015758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463C8-7911-EDB8-E495-8BD07FF97E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A0110C-0423-A9D5-E16B-A51490AC2727}"/>
              </a:ext>
            </a:extLst>
          </p:cNvPr>
          <p:cNvSpPr>
            <a:spLocks noGrp="1"/>
          </p:cNvSpPr>
          <p:nvPr>
            <p:ph type="title"/>
          </p:nvPr>
        </p:nvSpPr>
        <p:spPr>
          <a:xfrm>
            <a:off x="708414" y="3593164"/>
            <a:ext cx="10653001" cy="1504844"/>
          </a:xfrm>
        </p:spPr>
        <p:txBody>
          <a:bodyPr>
            <a:normAutofit fontScale="90000"/>
          </a:bodyPr>
          <a:lstStyle/>
          <a:p>
            <a:r>
              <a:rPr lang="en-US"/>
              <a:t>Practice Scenarios: </a:t>
            </a:r>
            <a:br>
              <a:rPr lang="en-US"/>
            </a:br>
            <a:r>
              <a:rPr lang="en-US"/>
              <a:t>Identifying, diagnosing, AND CORRECTING REPORTING ISSUES</a:t>
            </a:r>
          </a:p>
        </p:txBody>
      </p:sp>
      <p:sp>
        <p:nvSpPr>
          <p:cNvPr id="7" name="Slide Number Placeholder 6">
            <a:extLst>
              <a:ext uri="{FF2B5EF4-FFF2-40B4-BE49-F238E27FC236}">
                <a16:creationId xmlns:a16="http://schemas.microsoft.com/office/drawing/2014/main" id="{77877D78-52CD-C1F3-AC75-36B26D991D21}"/>
              </a:ext>
            </a:extLst>
          </p:cNvPr>
          <p:cNvSpPr>
            <a:spLocks noGrp="1"/>
          </p:cNvSpPr>
          <p:nvPr>
            <p:ph type="sldNum" sz="quarter" idx="12"/>
          </p:nvPr>
        </p:nvSpPr>
        <p:spPr/>
        <p:txBody>
          <a:bodyPr/>
          <a:lstStyle/>
          <a:p>
            <a:fld id="{DE8DE8A0-70C5-4585-9A3C-B3A9E7B8F8E9}" type="slidenum">
              <a:rPr lang="en-US" smtClean="0"/>
              <a:pPr/>
              <a:t>48</a:t>
            </a:fld>
            <a:endParaRPr lang="en-US"/>
          </a:p>
        </p:txBody>
      </p:sp>
    </p:spTree>
    <p:extLst>
      <p:ext uri="{BB962C8B-B14F-4D97-AF65-F5344CB8AC3E}">
        <p14:creationId xmlns:p14="http://schemas.microsoft.com/office/powerpoint/2010/main" val="3843189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a:t>SCENARIO #1: KNOWLEDGE ISSUE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a:xfrm>
            <a:off x="769498" y="1946300"/>
            <a:ext cx="10653003" cy="4224225"/>
          </a:xfrm>
        </p:spPr>
        <p:txBody>
          <a:bodyPr>
            <a:normAutofit fontScale="92500" lnSpcReduction="20000"/>
          </a:bodyPr>
          <a:lstStyle/>
          <a:p>
            <a:pPr marL="0" indent="0">
              <a:buNone/>
            </a:pPr>
            <a:r>
              <a:rPr lang="en-US" b="1"/>
              <a:t>EXAMPLE:</a:t>
            </a:r>
          </a:p>
          <a:p>
            <a:r>
              <a:rPr lang="en-US"/>
              <a:t>Code values for the employment outcomes are not accurate or complete in the data file.</a:t>
            </a:r>
          </a:p>
          <a:p>
            <a:pPr lvl="1"/>
            <a:r>
              <a:rPr lang="en-US" b="1"/>
              <a:t>Why? </a:t>
            </a:r>
          </a:p>
          <a:p>
            <a:r>
              <a:rPr lang="en-US"/>
              <a:t>We didn’t track that information. </a:t>
            </a:r>
          </a:p>
          <a:p>
            <a:pPr lvl="1"/>
            <a:r>
              <a:rPr lang="en-US" b="1"/>
              <a:t>Why?</a:t>
            </a:r>
          </a:p>
          <a:p>
            <a:r>
              <a:rPr lang="en-US"/>
              <a:t>We didn’t realize we needed to track it.</a:t>
            </a:r>
          </a:p>
          <a:p>
            <a:endParaRPr lang="en-US"/>
          </a:p>
          <a:p>
            <a:r>
              <a:rPr lang="en-US" b="1"/>
              <a:t>How would you resolve this reporting issue?</a:t>
            </a:r>
          </a:p>
          <a:p>
            <a:pPr marL="0" indent="0">
              <a:buNone/>
            </a:pPr>
            <a:endParaRPr lang="en-US"/>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dirty="0" smtClean="0"/>
              <a:t>49</a:t>
            </a:fld>
            <a:endParaRPr lang="en-US"/>
          </a:p>
        </p:txBody>
      </p:sp>
    </p:spTree>
    <p:extLst>
      <p:ext uri="{BB962C8B-B14F-4D97-AF65-F5344CB8AC3E}">
        <p14:creationId xmlns:p14="http://schemas.microsoft.com/office/powerpoint/2010/main" val="3124564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19FCD-7B9A-54FC-3512-7FE5BB7733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20A1A-6435-45DC-B8B8-5E1DF24A8E05}"/>
              </a:ext>
            </a:extLst>
          </p:cNvPr>
          <p:cNvSpPr>
            <a:spLocks noGrp="1"/>
          </p:cNvSpPr>
          <p:nvPr>
            <p:ph type="title"/>
          </p:nvPr>
        </p:nvSpPr>
        <p:spPr/>
        <p:txBody>
          <a:bodyPr/>
          <a:lstStyle/>
          <a:p>
            <a:r>
              <a:rPr lang="en-US"/>
              <a:t>SCENARIO #2: FOLLOW UP ISSUE</a:t>
            </a:r>
          </a:p>
        </p:txBody>
      </p:sp>
      <p:sp>
        <p:nvSpPr>
          <p:cNvPr id="3" name="Content Placeholder 2">
            <a:extLst>
              <a:ext uri="{FF2B5EF4-FFF2-40B4-BE49-F238E27FC236}">
                <a16:creationId xmlns:a16="http://schemas.microsoft.com/office/drawing/2014/main" id="{5E0A0648-99DC-8464-E6C2-88660553DB62}"/>
              </a:ext>
            </a:extLst>
          </p:cNvPr>
          <p:cNvSpPr>
            <a:spLocks noGrp="1"/>
          </p:cNvSpPr>
          <p:nvPr>
            <p:ph idx="1"/>
          </p:nvPr>
        </p:nvSpPr>
        <p:spPr>
          <a:xfrm>
            <a:off x="769498" y="1946300"/>
            <a:ext cx="10653003" cy="4224225"/>
          </a:xfrm>
        </p:spPr>
        <p:txBody>
          <a:bodyPr>
            <a:normAutofit fontScale="92500" lnSpcReduction="20000"/>
          </a:bodyPr>
          <a:lstStyle/>
          <a:p>
            <a:pPr marL="0" indent="0">
              <a:buNone/>
            </a:pPr>
            <a:r>
              <a:rPr lang="en-US" b="1"/>
              <a:t>EXAMPLE:</a:t>
            </a:r>
          </a:p>
          <a:p>
            <a:r>
              <a:rPr lang="en-US"/>
              <a:t>Code values for the employment outcomes are not accurate or complete in the data file.</a:t>
            </a:r>
          </a:p>
          <a:p>
            <a:pPr lvl="1"/>
            <a:r>
              <a:rPr lang="en-US" b="1"/>
              <a:t>Why? </a:t>
            </a:r>
          </a:p>
          <a:p>
            <a:r>
              <a:rPr lang="en-US"/>
              <a:t>Participants aren’t responding when we try to follow up. </a:t>
            </a:r>
          </a:p>
          <a:p>
            <a:pPr lvl="1"/>
            <a:r>
              <a:rPr lang="en-US" b="1"/>
              <a:t>Why?</a:t>
            </a:r>
          </a:p>
          <a:p>
            <a:r>
              <a:rPr lang="en-US"/>
              <a:t>Our method of following up is not effective at getting the information.</a:t>
            </a:r>
          </a:p>
          <a:p>
            <a:endParaRPr lang="en-US"/>
          </a:p>
          <a:p>
            <a:r>
              <a:rPr lang="en-US" b="1"/>
              <a:t>How would you resolve this reporting issue?</a:t>
            </a:r>
          </a:p>
          <a:p>
            <a:pPr marL="0" indent="0">
              <a:buNone/>
            </a:pPr>
            <a:endParaRPr lang="en-US"/>
          </a:p>
        </p:txBody>
      </p:sp>
      <p:sp>
        <p:nvSpPr>
          <p:cNvPr id="5" name="Slide Number Placeholder 4">
            <a:extLst>
              <a:ext uri="{FF2B5EF4-FFF2-40B4-BE49-F238E27FC236}">
                <a16:creationId xmlns:a16="http://schemas.microsoft.com/office/drawing/2014/main" id="{C0C4D1E9-9FC0-DFA3-129C-7DA8DF3A1F65}"/>
              </a:ext>
            </a:extLst>
          </p:cNvPr>
          <p:cNvSpPr>
            <a:spLocks noGrp="1"/>
          </p:cNvSpPr>
          <p:nvPr>
            <p:ph type="sldNum" sz="quarter" idx="12"/>
          </p:nvPr>
        </p:nvSpPr>
        <p:spPr/>
        <p:txBody>
          <a:bodyPr/>
          <a:lstStyle/>
          <a:p>
            <a:fld id="{DE8DE8A0-70C5-4585-9A3C-B3A9E7B8F8E9}" type="slidenum">
              <a:rPr lang="en-US" smtClean="0"/>
              <a:t>50</a:t>
            </a:fld>
            <a:endParaRPr lang="en-US"/>
          </a:p>
        </p:txBody>
      </p:sp>
    </p:spTree>
    <p:extLst>
      <p:ext uri="{BB962C8B-B14F-4D97-AF65-F5344CB8AC3E}">
        <p14:creationId xmlns:p14="http://schemas.microsoft.com/office/powerpoint/2010/main" val="20028853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B5CFB-CC24-23EA-B870-51F2C56AF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18361-5D66-5C32-E0E8-CCFF57DEAD67}"/>
              </a:ext>
            </a:extLst>
          </p:cNvPr>
          <p:cNvSpPr>
            <a:spLocks noGrp="1"/>
          </p:cNvSpPr>
          <p:nvPr>
            <p:ph type="title"/>
          </p:nvPr>
        </p:nvSpPr>
        <p:spPr/>
        <p:txBody>
          <a:bodyPr/>
          <a:lstStyle/>
          <a:p>
            <a:r>
              <a:rPr lang="en-US"/>
              <a:t>SCENARIO #3: Data tracking issue </a:t>
            </a:r>
          </a:p>
        </p:txBody>
      </p:sp>
      <p:sp>
        <p:nvSpPr>
          <p:cNvPr id="3" name="Content Placeholder 2">
            <a:extLst>
              <a:ext uri="{FF2B5EF4-FFF2-40B4-BE49-F238E27FC236}">
                <a16:creationId xmlns:a16="http://schemas.microsoft.com/office/drawing/2014/main" id="{4303FB27-47AB-2422-526B-5044E7249463}"/>
              </a:ext>
            </a:extLst>
          </p:cNvPr>
          <p:cNvSpPr>
            <a:spLocks noGrp="1"/>
          </p:cNvSpPr>
          <p:nvPr>
            <p:ph idx="1"/>
          </p:nvPr>
        </p:nvSpPr>
        <p:spPr>
          <a:xfrm>
            <a:off x="769498" y="1946300"/>
            <a:ext cx="10653003" cy="4224225"/>
          </a:xfrm>
        </p:spPr>
        <p:txBody>
          <a:bodyPr>
            <a:normAutofit fontScale="92500" lnSpcReduction="20000"/>
          </a:bodyPr>
          <a:lstStyle/>
          <a:p>
            <a:pPr marL="0" indent="0">
              <a:buNone/>
            </a:pPr>
            <a:r>
              <a:rPr lang="en-US" b="1"/>
              <a:t>EXAMPLE:</a:t>
            </a:r>
          </a:p>
          <a:p>
            <a:r>
              <a:rPr lang="en-US"/>
              <a:t>Code values for credential attainment are not accurate or complete in the data file.</a:t>
            </a:r>
          </a:p>
          <a:p>
            <a:pPr lvl="1"/>
            <a:r>
              <a:rPr lang="en-US" b="1"/>
              <a:t>Why? </a:t>
            </a:r>
          </a:p>
          <a:p>
            <a:r>
              <a:rPr lang="en-US"/>
              <a:t>We haven’t checked in to see if there’s anything to update.</a:t>
            </a:r>
          </a:p>
          <a:p>
            <a:pPr lvl="1"/>
            <a:r>
              <a:rPr lang="en-US" b="1"/>
              <a:t>Why?</a:t>
            </a:r>
          </a:p>
          <a:p>
            <a:r>
              <a:rPr lang="en-US"/>
              <a:t>We forgot.</a:t>
            </a:r>
          </a:p>
          <a:p>
            <a:endParaRPr lang="en-US"/>
          </a:p>
          <a:p>
            <a:r>
              <a:rPr lang="en-US" b="1"/>
              <a:t>How would you resolve this reporting issue?</a:t>
            </a:r>
          </a:p>
          <a:p>
            <a:pPr marL="0" indent="0">
              <a:buNone/>
            </a:pPr>
            <a:endParaRPr lang="en-US"/>
          </a:p>
        </p:txBody>
      </p:sp>
      <p:sp>
        <p:nvSpPr>
          <p:cNvPr id="5" name="Slide Number Placeholder 4">
            <a:extLst>
              <a:ext uri="{FF2B5EF4-FFF2-40B4-BE49-F238E27FC236}">
                <a16:creationId xmlns:a16="http://schemas.microsoft.com/office/drawing/2014/main" id="{15AA51B1-F309-1C7C-6AE5-C37220675555}"/>
              </a:ext>
            </a:extLst>
          </p:cNvPr>
          <p:cNvSpPr>
            <a:spLocks noGrp="1"/>
          </p:cNvSpPr>
          <p:nvPr>
            <p:ph type="sldNum" sz="quarter" idx="12"/>
          </p:nvPr>
        </p:nvSpPr>
        <p:spPr/>
        <p:txBody>
          <a:bodyPr/>
          <a:lstStyle/>
          <a:p>
            <a:fld id="{DE8DE8A0-70C5-4585-9A3C-B3A9E7B8F8E9}" type="slidenum">
              <a:rPr lang="en-US" smtClean="0"/>
              <a:t>51</a:t>
            </a:fld>
            <a:endParaRPr lang="en-US"/>
          </a:p>
        </p:txBody>
      </p:sp>
    </p:spTree>
    <p:extLst>
      <p:ext uri="{BB962C8B-B14F-4D97-AF65-F5344CB8AC3E}">
        <p14:creationId xmlns:p14="http://schemas.microsoft.com/office/powerpoint/2010/main" val="1997760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9D8E5-BB06-D16D-D68F-C1723D4A4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86AD4-C2C6-5635-6D6D-29B1DBBD8C7B}"/>
              </a:ext>
            </a:extLst>
          </p:cNvPr>
          <p:cNvSpPr>
            <a:spLocks noGrp="1"/>
          </p:cNvSpPr>
          <p:nvPr>
            <p:ph type="title"/>
          </p:nvPr>
        </p:nvSpPr>
        <p:spPr/>
        <p:txBody>
          <a:bodyPr/>
          <a:lstStyle/>
          <a:p>
            <a:r>
              <a:rPr lang="en-US"/>
              <a:t>SCENARIO #4: Data COLLECTION ISSUE</a:t>
            </a:r>
          </a:p>
        </p:txBody>
      </p:sp>
      <p:sp>
        <p:nvSpPr>
          <p:cNvPr id="3" name="Content Placeholder 2">
            <a:extLst>
              <a:ext uri="{FF2B5EF4-FFF2-40B4-BE49-F238E27FC236}">
                <a16:creationId xmlns:a16="http://schemas.microsoft.com/office/drawing/2014/main" id="{D8CC6321-23CB-F0B5-C9FD-99FC63C846F7}"/>
              </a:ext>
            </a:extLst>
          </p:cNvPr>
          <p:cNvSpPr>
            <a:spLocks noGrp="1"/>
          </p:cNvSpPr>
          <p:nvPr>
            <p:ph idx="1"/>
          </p:nvPr>
        </p:nvSpPr>
        <p:spPr>
          <a:xfrm>
            <a:off x="769498" y="1946300"/>
            <a:ext cx="10653003" cy="4224225"/>
          </a:xfrm>
        </p:spPr>
        <p:txBody>
          <a:bodyPr>
            <a:normAutofit/>
          </a:bodyPr>
          <a:lstStyle/>
          <a:p>
            <a:pPr marL="0" indent="0">
              <a:buNone/>
            </a:pPr>
            <a:r>
              <a:rPr lang="en-US" sz="2400" b="1"/>
              <a:t>EXAMPLE:</a:t>
            </a:r>
          </a:p>
          <a:p>
            <a:r>
              <a:rPr lang="en-US" sz="2600"/>
              <a:t>Code values for employment status at entry are not accurate or complete in the data file.</a:t>
            </a:r>
          </a:p>
          <a:p>
            <a:pPr lvl="1"/>
            <a:r>
              <a:rPr lang="en-US" sz="2200" b="1"/>
              <a:t>Why? </a:t>
            </a:r>
          </a:p>
          <a:p>
            <a:r>
              <a:rPr lang="en-US" sz="2600"/>
              <a:t>We didn’t ask that information at intake.</a:t>
            </a:r>
          </a:p>
          <a:p>
            <a:pPr lvl="1"/>
            <a:r>
              <a:rPr lang="en-US" sz="2200" b="1"/>
              <a:t>Why?</a:t>
            </a:r>
            <a:endParaRPr lang="en-US" sz="2200"/>
          </a:p>
          <a:p>
            <a:r>
              <a:rPr lang="en-US" sz="2400" b="1"/>
              <a:t>What are some of the possible reasons why a grantee didn’t ask for this information at intake? </a:t>
            </a:r>
          </a:p>
          <a:p>
            <a:pPr marL="0" indent="0">
              <a:buNone/>
            </a:pPr>
            <a:endParaRPr lang="en-US"/>
          </a:p>
        </p:txBody>
      </p:sp>
      <p:sp>
        <p:nvSpPr>
          <p:cNvPr id="5" name="Slide Number Placeholder 4">
            <a:extLst>
              <a:ext uri="{FF2B5EF4-FFF2-40B4-BE49-F238E27FC236}">
                <a16:creationId xmlns:a16="http://schemas.microsoft.com/office/drawing/2014/main" id="{5B81F278-F6EA-C609-8BDD-4B59059CDB82}"/>
              </a:ext>
            </a:extLst>
          </p:cNvPr>
          <p:cNvSpPr>
            <a:spLocks noGrp="1"/>
          </p:cNvSpPr>
          <p:nvPr>
            <p:ph type="sldNum" sz="quarter" idx="12"/>
          </p:nvPr>
        </p:nvSpPr>
        <p:spPr/>
        <p:txBody>
          <a:bodyPr/>
          <a:lstStyle/>
          <a:p>
            <a:fld id="{DE8DE8A0-70C5-4585-9A3C-B3A9E7B8F8E9}" type="slidenum">
              <a:rPr lang="en-US" smtClean="0"/>
              <a:t>52</a:t>
            </a:fld>
            <a:endParaRPr lang="en-US"/>
          </a:p>
        </p:txBody>
      </p:sp>
    </p:spTree>
    <p:extLst>
      <p:ext uri="{BB962C8B-B14F-4D97-AF65-F5344CB8AC3E}">
        <p14:creationId xmlns:p14="http://schemas.microsoft.com/office/powerpoint/2010/main" val="27593531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AFF89-6950-0F05-F790-8B56EACC4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A49B5-A5AE-C349-AF8B-5C99472D0C26}"/>
              </a:ext>
            </a:extLst>
          </p:cNvPr>
          <p:cNvSpPr>
            <a:spLocks noGrp="1"/>
          </p:cNvSpPr>
          <p:nvPr>
            <p:ph type="title"/>
          </p:nvPr>
        </p:nvSpPr>
        <p:spPr/>
        <p:txBody>
          <a:bodyPr/>
          <a:lstStyle/>
          <a:p>
            <a:r>
              <a:rPr lang="en-US"/>
              <a:t>SCENARIO #5: Data management issue</a:t>
            </a:r>
          </a:p>
        </p:txBody>
      </p:sp>
      <p:sp>
        <p:nvSpPr>
          <p:cNvPr id="3" name="Content Placeholder 2">
            <a:extLst>
              <a:ext uri="{FF2B5EF4-FFF2-40B4-BE49-F238E27FC236}">
                <a16:creationId xmlns:a16="http://schemas.microsoft.com/office/drawing/2014/main" id="{4FB98B49-B581-AA3C-FF64-4266AF70DD2F}"/>
              </a:ext>
            </a:extLst>
          </p:cNvPr>
          <p:cNvSpPr>
            <a:spLocks noGrp="1"/>
          </p:cNvSpPr>
          <p:nvPr>
            <p:ph idx="1"/>
          </p:nvPr>
        </p:nvSpPr>
        <p:spPr>
          <a:xfrm>
            <a:off x="769498" y="1946300"/>
            <a:ext cx="10653003" cy="4224225"/>
          </a:xfrm>
        </p:spPr>
        <p:txBody>
          <a:bodyPr>
            <a:normAutofit fontScale="77500" lnSpcReduction="20000"/>
          </a:bodyPr>
          <a:lstStyle/>
          <a:p>
            <a:pPr marL="0" indent="0">
              <a:buNone/>
            </a:pPr>
            <a:r>
              <a:rPr lang="en-US" b="1"/>
              <a:t>EXAMPLE:</a:t>
            </a:r>
          </a:p>
          <a:p>
            <a:r>
              <a:rPr lang="en-US"/>
              <a:t>I heard anecdotally that participants have entered employment, but our QPR says 0. </a:t>
            </a:r>
          </a:p>
          <a:p>
            <a:pPr lvl="1"/>
            <a:r>
              <a:rPr lang="en-US" b="1"/>
              <a:t>Why? </a:t>
            </a:r>
          </a:p>
          <a:p>
            <a:r>
              <a:rPr lang="en-US"/>
              <a:t>Code values for employment status are not accurate or complete in the data file. </a:t>
            </a:r>
          </a:p>
          <a:p>
            <a:pPr lvl="1"/>
            <a:r>
              <a:rPr lang="en-US" b="1"/>
              <a:t>Why?</a:t>
            </a:r>
          </a:p>
          <a:p>
            <a:r>
              <a:rPr lang="en-US"/>
              <a:t>We didn’t have a process in place to ensure that the follow-up information we received was documented in our records in a way that it could be used for reporting purposes.</a:t>
            </a:r>
          </a:p>
          <a:p>
            <a:pPr marL="0" indent="0">
              <a:buNone/>
            </a:pPr>
            <a:r>
              <a:rPr lang="en-US"/>
              <a:t> </a:t>
            </a:r>
          </a:p>
          <a:p>
            <a:pPr marL="0" indent="0">
              <a:buNone/>
            </a:pPr>
            <a:endParaRPr lang="en-US"/>
          </a:p>
          <a:p>
            <a:r>
              <a:rPr lang="en-US" b="1"/>
              <a:t>How would you resolve this reporting issue?</a:t>
            </a:r>
          </a:p>
          <a:p>
            <a:pPr marL="0" indent="0">
              <a:buNone/>
            </a:pPr>
            <a:endParaRPr lang="en-US"/>
          </a:p>
        </p:txBody>
      </p:sp>
      <p:sp>
        <p:nvSpPr>
          <p:cNvPr id="5" name="Slide Number Placeholder 4">
            <a:extLst>
              <a:ext uri="{FF2B5EF4-FFF2-40B4-BE49-F238E27FC236}">
                <a16:creationId xmlns:a16="http://schemas.microsoft.com/office/drawing/2014/main" id="{451245C3-F1A0-A518-210D-243AE621D328}"/>
              </a:ext>
            </a:extLst>
          </p:cNvPr>
          <p:cNvSpPr>
            <a:spLocks noGrp="1"/>
          </p:cNvSpPr>
          <p:nvPr>
            <p:ph type="sldNum" sz="quarter" idx="12"/>
          </p:nvPr>
        </p:nvSpPr>
        <p:spPr/>
        <p:txBody>
          <a:bodyPr/>
          <a:lstStyle/>
          <a:p>
            <a:fld id="{DE8DE8A0-70C5-4585-9A3C-B3A9E7B8F8E9}" type="slidenum">
              <a:rPr lang="en-US" smtClean="0"/>
              <a:t>53</a:t>
            </a:fld>
            <a:endParaRPr lang="en-US"/>
          </a:p>
        </p:txBody>
      </p:sp>
    </p:spTree>
    <p:extLst>
      <p:ext uri="{BB962C8B-B14F-4D97-AF65-F5344CB8AC3E}">
        <p14:creationId xmlns:p14="http://schemas.microsoft.com/office/powerpoint/2010/main" val="196405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8297C-6CAE-97A5-E0AA-4923A0D19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2A942F-5A36-F441-1B03-4FBD83172D1A}"/>
              </a:ext>
            </a:extLst>
          </p:cNvPr>
          <p:cNvSpPr>
            <a:spLocks noGrp="1"/>
          </p:cNvSpPr>
          <p:nvPr>
            <p:ph type="title"/>
          </p:nvPr>
        </p:nvSpPr>
        <p:spPr/>
        <p:txBody>
          <a:bodyPr/>
          <a:lstStyle/>
          <a:p>
            <a:r>
              <a:rPr lang="en-US"/>
              <a:t>SCENARIO #6: Data KNOWLEDGE ISSUE</a:t>
            </a:r>
          </a:p>
        </p:txBody>
      </p:sp>
      <p:sp>
        <p:nvSpPr>
          <p:cNvPr id="3" name="Content Placeholder 2">
            <a:extLst>
              <a:ext uri="{FF2B5EF4-FFF2-40B4-BE49-F238E27FC236}">
                <a16:creationId xmlns:a16="http://schemas.microsoft.com/office/drawing/2014/main" id="{42DC1007-2B9C-CBB2-5C0D-BA76A0E66F98}"/>
              </a:ext>
            </a:extLst>
          </p:cNvPr>
          <p:cNvSpPr>
            <a:spLocks noGrp="1"/>
          </p:cNvSpPr>
          <p:nvPr>
            <p:ph idx="1"/>
          </p:nvPr>
        </p:nvSpPr>
        <p:spPr>
          <a:xfrm>
            <a:off x="769498" y="1946300"/>
            <a:ext cx="10653003" cy="4224225"/>
          </a:xfrm>
        </p:spPr>
        <p:txBody>
          <a:bodyPr>
            <a:normAutofit fontScale="70000" lnSpcReduction="20000"/>
          </a:bodyPr>
          <a:lstStyle/>
          <a:p>
            <a:pPr marL="0" indent="0">
              <a:buNone/>
            </a:pPr>
            <a:r>
              <a:rPr lang="en-US" b="1"/>
              <a:t>EXAMPLE:</a:t>
            </a:r>
          </a:p>
          <a:p>
            <a:r>
              <a:rPr lang="en-US"/>
              <a:t>Code values for employment status are not accurate or complete in the data file.</a:t>
            </a:r>
          </a:p>
          <a:p>
            <a:pPr lvl="1"/>
            <a:r>
              <a:rPr lang="en-US" b="1"/>
              <a:t>Why? </a:t>
            </a:r>
          </a:p>
          <a:p>
            <a:r>
              <a:rPr lang="en-US"/>
              <a:t>WIPS kept giving us errors, so we deleted some of the data in the data file.</a:t>
            </a:r>
          </a:p>
          <a:p>
            <a:pPr lvl="1"/>
            <a:r>
              <a:rPr lang="en-US" b="1"/>
              <a:t>Why did WIPS return errors?</a:t>
            </a:r>
            <a:endParaRPr lang="en-US"/>
          </a:p>
          <a:p>
            <a:r>
              <a:rPr lang="en-US"/>
              <a:t>What we tried to report violated a logic rule.</a:t>
            </a:r>
          </a:p>
          <a:p>
            <a:pPr lvl="1"/>
            <a:r>
              <a:rPr lang="en-US" b="1"/>
              <a:t>Why?</a:t>
            </a:r>
          </a:p>
          <a:p>
            <a:r>
              <a:rPr lang="en-US"/>
              <a:t>We were trying to report participants who were incumbent workers as “entering employment,” which is an invalid employment outcome for that group of participants. </a:t>
            </a:r>
          </a:p>
          <a:p>
            <a:pPr marL="0" indent="0">
              <a:buNone/>
            </a:pPr>
            <a:r>
              <a:rPr lang="en-US"/>
              <a:t> </a:t>
            </a:r>
          </a:p>
          <a:p>
            <a:r>
              <a:rPr lang="en-US" b="1"/>
              <a:t>How would you resolve this reporting issue?</a:t>
            </a:r>
          </a:p>
          <a:p>
            <a:pPr marL="0" indent="0">
              <a:buNone/>
            </a:pPr>
            <a:endParaRPr lang="en-US"/>
          </a:p>
        </p:txBody>
      </p:sp>
      <p:sp>
        <p:nvSpPr>
          <p:cNvPr id="5" name="Slide Number Placeholder 4">
            <a:extLst>
              <a:ext uri="{FF2B5EF4-FFF2-40B4-BE49-F238E27FC236}">
                <a16:creationId xmlns:a16="http://schemas.microsoft.com/office/drawing/2014/main" id="{2489EF85-47D2-5A0E-45EB-3E2863830870}"/>
              </a:ext>
            </a:extLst>
          </p:cNvPr>
          <p:cNvSpPr>
            <a:spLocks noGrp="1"/>
          </p:cNvSpPr>
          <p:nvPr>
            <p:ph type="sldNum" sz="quarter" idx="12"/>
          </p:nvPr>
        </p:nvSpPr>
        <p:spPr/>
        <p:txBody>
          <a:bodyPr/>
          <a:lstStyle/>
          <a:p>
            <a:fld id="{DE8DE8A0-70C5-4585-9A3C-B3A9E7B8F8E9}" type="slidenum">
              <a:rPr lang="en-US" smtClean="0"/>
              <a:t>54</a:t>
            </a:fld>
            <a:endParaRPr lang="en-US"/>
          </a:p>
        </p:txBody>
      </p:sp>
    </p:spTree>
    <p:extLst>
      <p:ext uri="{BB962C8B-B14F-4D97-AF65-F5344CB8AC3E}">
        <p14:creationId xmlns:p14="http://schemas.microsoft.com/office/powerpoint/2010/main" val="27631286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C1A73-EBD1-0B2C-13DD-D33E618C51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1E592-975F-8B5A-01DF-E43538889E68}"/>
              </a:ext>
            </a:extLst>
          </p:cNvPr>
          <p:cNvSpPr>
            <a:spLocks noGrp="1"/>
          </p:cNvSpPr>
          <p:nvPr>
            <p:ph type="title"/>
          </p:nvPr>
        </p:nvSpPr>
        <p:spPr/>
        <p:txBody>
          <a:bodyPr/>
          <a:lstStyle/>
          <a:p>
            <a:r>
              <a:rPr lang="en-US"/>
              <a:t>PREVENTION OF DATA ISSUES</a:t>
            </a:r>
          </a:p>
        </p:txBody>
      </p:sp>
      <p:sp>
        <p:nvSpPr>
          <p:cNvPr id="3" name="Content Placeholder 2">
            <a:extLst>
              <a:ext uri="{FF2B5EF4-FFF2-40B4-BE49-F238E27FC236}">
                <a16:creationId xmlns:a16="http://schemas.microsoft.com/office/drawing/2014/main" id="{31A95AC2-54AF-8E82-6A32-DB2E83965240}"/>
              </a:ext>
            </a:extLst>
          </p:cNvPr>
          <p:cNvSpPr>
            <a:spLocks noGrp="1"/>
          </p:cNvSpPr>
          <p:nvPr>
            <p:ph idx="1"/>
          </p:nvPr>
        </p:nvSpPr>
        <p:spPr>
          <a:xfrm>
            <a:off x="769498" y="1946300"/>
            <a:ext cx="10653003" cy="4224225"/>
          </a:xfrm>
        </p:spPr>
        <p:txBody>
          <a:bodyPr>
            <a:normAutofit/>
          </a:bodyPr>
          <a:lstStyle/>
          <a:p>
            <a:r>
              <a:rPr lang="en-US"/>
              <a:t>Reporting issues can be multi-causal. Ensure you’ve explored the issue to the root cause and corrected it.</a:t>
            </a:r>
          </a:p>
          <a:p>
            <a:r>
              <a:rPr lang="en-US"/>
              <a:t>Monitor the issue to see if the changes in policies or procedures are effective.</a:t>
            </a:r>
          </a:p>
          <a:p>
            <a:r>
              <a:rPr lang="en-US"/>
              <a:t>Be ready to try something new if the issue re-emerges. </a:t>
            </a:r>
          </a:p>
          <a:p>
            <a:pPr marL="0" indent="0">
              <a:buNone/>
            </a:pPr>
            <a:endParaRPr lang="en-US"/>
          </a:p>
        </p:txBody>
      </p:sp>
      <p:sp>
        <p:nvSpPr>
          <p:cNvPr id="5" name="Slide Number Placeholder 4">
            <a:extLst>
              <a:ext uri="{FF2B5EF4-FFF2-40B4-BE49-F238E27FC236}">
                <a16:creationId xmlns:a16="http://schemas.microsoft.com/office/drawing/2014/main" id="{843F2094-FAE8-4861-33B5-0FD0EB2388D2}"/>
              </a:ext>
            </a:extLst>
          </p:cNvPr>
          <p:cNvSpPr>
            <a:spLocks noGrp="1"/>
          </p:cNvSpPr>
          <p:nvPr>
            <p:ph type="sldNum" sz="quarter" idx="12"/>
          </p:nvPr>
        </p:nvSpPr>
        <p:spPr/>
        <p:txBody>
          <a:bodyPr/>
          <a:lstStyle/>
          <a:p>
            <a:fld id="{DE8DE8A0-70C5-4585-9A3C-B3A9E7B8F8E9}" type="slidenum">
              <a:rPr lang="en-US" smtClean="0"/>
              <a:t>55</a:t>
            </a:fld>
            <a:endParaRPr lang="en-US"/>
          </a:p>
        </p:txBody>
      </p:sp>
    </p:spTree>
    <p:extLst>
      <p:ext uri="{BB962C8B-B14F-4D97-AF65-F5344CB8AC3E}">
        <p14:creationId xmlns:p14="http://schemas.microsoft.com/office/powerpoint/2010/main" val="26264007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8C310-80BA-3575-D982-FE3DFD2684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9CB38A-F169-99D1-039F-C338BD880A94}"/>
              </a:ext>
            </a:extLst>
          </p:cNvPr>
          <p:cNvSpPr>
            <a:spLocks noGrp="1"/>
          </p:cNvSpPr>
          <p:nvPr>
            <p:ph type="title"/>
          </p:nvPr>
        </p:nvSpPr>
        <p:spPr>
          <a:xfrm>
            <a:off x="717765" y="753150"/>
            <a:ext cx="10653003" cy="1083329"/>
          </a:xfrm>
        </p:spPr>
        <p:txBody>
          <a:bodyPr>
            <a:normAutofit/>
          </a:bodyPr>
          <a:lstStyle/>
          <a:p>
            <a:r>
              <a:rPr lang="en-US"/>
              <a:t>PREVENTION OF DATA ISSUES (2)</a:t>
            </a:r>
          </a:p>
        </p:txBody>
      </p:sp>
      <p:sp>
        <p:nvSpPr>
          <p:cNvPr id="3" name="Content Placeholder 2">
            <a:extLst>
              <a:ext uri="{FF2B5EF4-FFF2-40B4-BE49-F238E27FC236}">
                <a16:creationId xmlns:a16="http://schemas.microsoft.com/office/drawing/2014/main" id="{416AF7B3-B394-3611-B5ED-2D7C1C12D594}"/>
              </a:ext>
            </a:extLst>
          </p:cNvPr>
          <p:cNvSpPr>
            <a:spLocks noGrp="1"/>
          </p:cNvSpPr>
          <p:nvPr>
            <p:ph idx="1"/>
          </p:nvPr>
        </p:nvSpPr>
        <p:spPr/>
        <p:txBody>
          <a:bodyPr>
            <a:normAutofit/>
          </a:bodyPr>
          <a:lstStyle/>
          <a:p>
            <a:r>
              <a:rPr lang="en-US"/>
              <a:t>Map every data element to a stage of the participant’s journey.</a:t>
            </a:r>
          </a:p>
          <a:p>
            <a:r>
              <a:rPr lang="en-US"/>
              <a:t>Identify the who, what, when, where, and how related to data collection.</a:t>
            </a:r>
          </a:p>
          <a:p>
            <a:r>
              <a:rPr lang="en-US"/>
              <a:t>Establish processes for data that needs to be checked. </a:t>
            </a:r>
          </a:p>
          <a:p>
            <a:r>
              <a:rPr lang="en-US"/>
              <a:t>If the first thing you try doesn’t work, pick something else.  Ask for help. Talk to other grantees. Review the online Community to see if there are any resources with tips or ideas.</a:t>
            </a:r>
          </a:p>
          <a:p>
            <a:endParaRPr lang="en-US"/>
          </a:p>
          <a:p>
            <a:endParaRPr lang="en-US"/>
          </a:p>
        </p:txBody>
      </p:sp>
      <p:sp>
        <p:nvSpPr>
          <p:cNvPr id="5" name="Slide Number Placeholder 4">
            <a:extLst>
              <a:ext uri="{FF2B5EF4-FFF2-40B4-BE49-F238E27FC236}">
                <a16:creationId xmlns:a16="http://schemas.microsoft.com/office/drawing/2014/main" id="{435A27C1-B88F-ADFF-E7D6-5426B6D3EB18}"/>
              </a:ext>
            </a:extLst>
          </p:cNvPr>
          <p:cNvSpPr>
            <a:spLocks noGrp="1"/>
          </p:cNvSpPr>
          <p:nvPr>
            <p:ph type="sldNum" sz="quarter" idx="12"/>
          </p:nvPr>
        </p:nvSpPr>
        <p:spPr/>
        <p:txBody>
          <a:bodyPr/>
          <a:lstStyle/>
          <a:p>
            <a:fld id="{DE8DE8A0-70C5-4585-9A3C-B3A9E7B8F8E9}" type="slidenum">
              <a:rPr lang="en-US" smtClean="0"/>
              <a:t>56</a:t>
            </a:fld>
            <a:endParaRPr lang="en-US"/>
          </a:p>
        </p:txBody>
      </p:sp>
    </p:spTree>
    <p:extLst>
      <p:ext uri="{BB962C8B-B14F-4D97-AF65-F5344CB8AC3E}">
        <p14:creationId xmlns:p14="http://schemas.microsoft.com/office/powerpoint/2010/main" val="366185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F28A-A94F-E1B8-C48F-43410228315E}"/>
              </a:ext>
            </a:extLst>
          </p:cNvPr>
          <p:cNvSpPr>
            <a:spLocks noGrp="1"/>
          </p:cNvSpPr>
          <p:nvPr>
            <p:ph type="title"/>
          </p:nvPr>
        </p:nvSpPr>
        <p:spPr/>
        <p:txBody>
          <a:bodyPr/>
          <a:lstStyle/>
          <a:p>
            <a:r>
              <a:rPr lang="en-US"/>
              <a:t>Investigation conclusions</a:t>
            </a:r>
          </a:p>
        </p:txBody>
      </p:sp>
      <p:sp>
        <p:nvSpPr>
          <p:cNvPr id="3" name="Content Placeholder 2">
            <a:extLst>
              <a:ext uri="{FF2B5EF4-FFF2-40B4-BE49-F238E27FC236}">
                <a16:creationId xmlns:a16="http://schemas.microsoft.com/office/drawing/2014/main" id="{4D5E80FF-4E9B-6CD0-3F44-1E897684675F}"/>
              </a:ext>
            </a:extLst>
          </p:cNvPr>
          <p:cNvSpPr>
            <a:spLocks noGrp="1"/>
          </p:cNvSpPr>
          <p:nvPr>
            <p:ph idx="1"/>
          </p:nvPr>
        </p:nvSpPr>
        <p:spPr/>
        <p:txBody>
          <a:bodyPr>
            <a:normAutofit fontScale="85000" lnSpcReduction="20000"/>
          </a:bodyPr>
          <a:lstStyle/>
          <a:p>
            <a:r>
              <a:rPr lang="en-US"/>
              <a:t>Knowledge deficit</a:t>
            </a:r>
          </a:p>
          <a:p>
            <a:pPr lvl="1"/>
            <a:r>
              <a:rPr lang="en-US"/>
              <a:t>Reading the QPR incorrectly</a:t>
            </a:r>
          </a:p>
          <a:p>
            <a:pPr lvl="1"/>
            <a:r>
              <a:rPr lang="en-US"/>
              <a:t>Not reporting advancement to a new position </a:t>
            </a:r>
          </a:p>
          <a:p>
            <a:r>
              <a:rPr lang="en-US"/>
              <a:t>Official data collection process is not in place</a:t>
            </a:r>
          </a:p>
          <a:p>
            <a:r>
              <a:rPr lang="en-US"/>
              <a:t>Current casual data collection methods are not effective:</a:t>
            </a:r>
          </a:p>
          <a:p>
            <a:pPr lvl="1"/>
            <a:r>
              <a:rPr lang="en-US"/>
              <a:t>Lack of response or participation</a:t>
            </a:r>
          </a:p>
          <a:p>
            <a:pPr lvl="1"/>
            <a:r>
              <a:rPr lang="en-US"/>
              <a:t>Correct information is not sought</a:t>
            </a:r>
          </a:p>
          <a:p>
            <a:r>
              <a:rPr lang="en-US"/>
              <a:t>No one is following up with participants about employment outcomes</a:t>
            </a:r>
          </a:p>
          <a:p>
            <a:r>
              <a:rPr lang="en-US"/>
              <a:t>Manual data entry error</a:t>
            </a:r>
          </a:p>
          <a:p>
            <a:r>
              <a:rPr lang="en-US"/>
              <a:t>Unknown if programmatic issues exist</a:t>
            </a:r>
          </a:p>
          <a:p>
            <a:pPr marL="0" indent="0">
              <a:buNone/>
            </a:pPr>
            <a:endParaRPr lang="en-US"/>
          </a:p>
        </p:txBody>
      </p:sp>
      <p:sp>
        <p:nvSpPr>
          <p:cNvPr id="5" name="Slide Number Placeholder 4">
            <a:extLst>
              <a:ext uri="{FF2B5EF4-FFF2-40B4-BE49-F238E27FC236}">
                <a16:creationId xmlns:a16="http://schemas.microsoft.com/office/drawing/2014/main" id="{5ADF3FD4-3D18-C870-6BB5-D7EFA6EDF787}"/>
              </a:ext>
            </a:extLst>
          </p:cNvPr>
          <p:cNvSpPr>
            <a:spLocks noGrp="1"/>
          </p:cNvSpPr>
          <p:nvPr>
            <p:ph type="sldNum" sz="quarter" idx="12"/>
          </p:nvPr>
        </p:nvSpPr>
        <p:spPr/>
        <p:txBody>
          <a:bodyPr/>
          <a:lstStyle/>
          <a:p>
            <a:fld id="{DE8DE8A0-70C5-4585-9A3C-B3A9E7B8F8E9}" type="slidenum">
              <a:rPr lang="en-US" smtClean="0"/>
              <a:t>57</a:t>
            </a:fld>
            <a:endParaRPr lang="en-US"/>
          </a:p>
        </p:txBody>
      </p:sp>
    </p:spTree>
    <p:extLst>
      <p:ext uri="{BB962C8B-B14F-4D97-AF65-F5344CB8AC3E}">
        <p14:creationId xmlns:p14="http://schemas.microsoft.com/office/powerpoint/2010/main" val="20520165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49A5D-422C-08D4-F0CD-5D1DE1C71D36}"/>
              </a:ext>
            </a:extLst>
          </p:cNvPr>
          <p:cNvSpPr>
            <a:spLocks noGrp="1"/>
          </p:cNvSpPr>
          <p:nvPr>
            <p:ph type="title"/>
          </p:nvPr>
        </p:nvSpPr>
        <p:spPr/>
        <p:txBody>
          <a:bodyPr/>
          <a:lstStyle/>
          <a:p>
            <a:r>
              <a:rPr lang="en-US"/>
              <a:t>TIPS FOR RESOLVING REPORTING ISSUES</a:t>
            </a:r>
          </a:p>
        </p:txBody>
      </p:sp>
      <p:sp>
        <p:nvSpPr>
          <p:cNvPr id="3" name="Content Placeholder 2">
            <a:extLst>
              <a:ext uri="{FF2B5EF4-FFF2-40B4-BE49-F238E27FC236}">
                <a16:creationId xmlns:a16="http://schemas.microsoft.com/office/drawing/2014/main" id="{CDFF0D52-D00D-D226-6EC7-39570F274A5B}"/>
              </a:ext>
            </a:extLst>
          </p:cNvPr>
          <p:cNvSpPr>
            <a:spLocks noGrp="1"/>
          </p:cNvSpPr>
          <p:nvPr>
            <p:ph idx="1"/>
          </p:nvPr>
        </p:nvSpPr>
        <p:spPr/>
        <p:txBody>
          <a:bodyPr>
            <a:normAutofit fontScale="85000" lnSpcReduction="20000"/>
          </a:bodyPr>
          <a:lstStyle/>
          <a:p>
            <a:r>
              <a:rPr lang="en-US"/>
              <a:t>Ensure data file matches your own records.</a:t>
            </a:r>
          </a:p>
          <a:p>
            <a:r>
              <a:rPr lang="en-US"/>
              <a:t>Ensure you and everyone who collects, manages, or reports data truly understands the definitions and data elements. </a:t>
            </a:r>
          </a:p>
          <a:p>
            <a:r>
              <a:rPr lang="en-US">
                <a:solidFill>
                  <a:schemeClr val="accent5">
                    <a:lumMod val="75000"/>
                  </a:schemeClr>
                </a:solidFill>
              </a:rPr>
              <a:t>Focus on the data elements that matter! </a:t>
            </a:r>
          </a:p>
          <a:p>
            <a:r>
              <a:rPr lang="en-US"/>
              <a:t>Have a process in place to collect the right information.</a:t>
            </a:r>
          </a:p>
          <a:p>
            <a:r>
              <a:rPr lang="en-US"/>
              <a:t>Ensure the process builds in regular, ongoing follow up and assign responsibility for that task.</a:t>
            </a:r>
          </a:p>
          <a:p>
            <a:r>
              <a:rPr lang="en-US"/>
              <a:t>Ensure your process or system for generating data files accurately converts information from your records into the correct code values.</a:t>
            </a:r>
          </a:p>
          <a:p>
            <a:r>
              <a:rPr lang="en-US"/>
              <a:t>Adjust or refine processes that don’t work or show signs of being ineffective. </a:t>
            </a:r>
          </a:p>
          <a:p>
            <a:endParaRPr lang="en-US"/>
          </a:p>
          <a:p>
            <a:endParaRPr lang="en-US"/>
          </a:p>
        </p:txBody>
      </p:sp>
      <p:sp>
        <p:nvSpPr>
          <p:cNvPr id="5" name="Slide Number Placeholder 4">
            <a:extLst>
              <a:ext uri="{FF2B5EF4-FFF2-40B4-BE49-F238E27FC236}">
                <a16:creationId xmlns:a16="http://schemas.microsoft.com/office/drawing/2014/main" id="{7484E3F3-6239-AB08-F15A-6352FA398964}"/>
              </a:ext>
            </a:extLst>
          </p:cNvPr>
          <p:cNvSpPr>
            <a:spLocks noGrp="1"/>
          </p:cNvSpPr>
          <p:nvPr>
            <p:ph type="sldNum" sz="quarter" idx="12"/>
          </p:nvPr>
        </p:nvSpPr>
        <p:spPr/>
        <p:txBody>
          <a:bodyPr/>
          <a:lstStyle/>
          <a:p>
            <a:fld id="{DE8DE8A0-70C5-4585-9A3C-B3A9E7B8F8E9}" type="slidenum">
              <a:rPr lang="en-US" smtClean="0"/>
              <a:t>58</a:t>
            </a:fld>
            <a:endParaRPr lang="en-US"/>
          </a:p>
        </p:txBody>
      </p:sp>
    </p:spTree>
    <p:extLst>
      <p:ext uri="{BB962C8B-B14F-4D97-AF65-F5344CB8AC3E}">
        <p14:creationId xmlns:p14="http://schemas.microsoft.com/office/powerpoint/2010/main" val="1202333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a:xfrm>
            <a:off x="774923" y="687475"/>
            <a:ext cx="10653003" cy="1083329"/>
          </a:xfrm>
        </p:spPr>
        <p:txBody>
          <a:bodyPr anchor="b">
            <a:normAutofit/>
          </a:bodyPr>
          <a:lstStyle/>
          <a:p>
            <a:r>
              <a:rPr lang="en-US"/>
              <a:t>Final Questions?</a:t>
            </a:r>
          </a:p>
        </p:txBody>
      </p:sp>
      <p:pic>
        <p:nvPicPr>
          <p:cNvPr id="3" name="Picture 2" descr="3D black question marks with one yellow question mark">
            <a:extLst>
              <a:ext uri="{FF2B5EF4-FFF2-40B4-BE49-F238E27FC236}">
                <a16:creationId xmlns:a16="http://schemas.microsoft.com/office/drawing/2014/main" id="{E9E22064-529B-6193-C117-A9A8BB6FD875}"/>
              </a:ext>
            </a:extLst>
          </p:cNvPr>
          <p:cNvPicPr>
            <a:picLocks noChangeAspect="1"/>
          </p:cNvPicPr>
          <p:nvPr/>
        </p:nvPicPr>
        <p:blipFill>
          <a:blip r:embed="rId3">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59</a:t>
            </a:fld>
            <a:endParaRPr lang="en-US"/>
          </a:p>
        </p:txBody>
      </p:sp>
    </p:spTree>
    <p:extLst>
      <p:ext uri="{BB962C8B-B14F-4D97-AF65-F5344CB8AC3E}">
        <p14:creationId xmlns:p14="http://schemas.microsoft.com/office/powerpoint/2010/main" val="6596912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D5D91E3-2DC4-4238-88A9-D94E40F1C95F}"/>
              </a:ext>
            </a:extLst>
          </p:cNvPr>
          <p:cNvSpPr>
            <a:spLocks noGrp="1"/>
          </p:cNvSpPr>
          <p:nvPr>
            <p:ph type="title"/>
          </p:nvPr>
        </p:nvSpPr>
        <p:spPr/>
        <p:txBody>
          <a:bodyPr/>
          <a:lstStyle/>
          <a:p>
            <a:r>
              <a:rPr lang="en-US"/>
              <a:t>THANK YOU! Contact Us for reporting assistance!</a:t>
            </a:r>
          </a:p>
        </p:txBody>
      </p:sp>
      <p:sp>
        <p:nvSpPr>
          <p:cNvPr id="10" name="Content Placeholder 1">
            <a:extLst>
              <a:ext uri="{FF2B5EF4-FFF2-40B4-BE49-F238E27FC236}">
                <a16:creationId xmlns:a16="http://schemas.microsoft.com/office/drawing/2014/main" id="{17D072C1-DEAC-401F-96BB-20ED24BFE632}"/>
              </a:ext>
            </a:extLst>
          </p:cNvPr>
          <p:cNvSpPr>
            <a:spLocks noGrp="1"/>
          </p:cNvSpPr>
          <p:nvPr>
            <p:ph idx="1"/>
          </p:nvPr>
        </p:nvSpPr>
        <p:spPr>
          <a:xfrm>
            <a:off x="4644842" y="2816508"/>
            <a:ext cx="5755793" cy="1622314"/>
          </a:xfrm>
        </p:spPr>
        <p:txBody>
          <a:bodyPr>
            <a:normAutofit/>
          </a:bodyPr>
          <a:lstStyle/>
          <a:p>
            <a:pPr lvl="0"/>
            <a:r>
              <a:rPr lang="en-US" sz="3600">
                <a:solidFill>
                  <a:schemeClr val="accent2"/>
                </a:solidFill>
                <a:hlinkClick r:id="rId3">
                  <a:extLst>
                    <a:ext uri="{A12FA001-AC4F-418D-AE19-62706E023703}">
                      <ahyp:hlinkClr xmlns:ahyp="http://schemas.microsoft.com/office/drawing/2018/hyperlinkcolor" val="tx"/>
                    </a:ext>
                  </a:extLst>
                </a:hlinkClick>
              </a:rPr>
              <a:t>NursingExpansion@dol.gov</a:t>
            </a:r>
            <a:endParaRPr lang="en-US" sz="3600">
              <a:solidFill>
                <a:schemeClr val="accent2"/>
              </a:solidFill>
            </a:endParaRPr>
          </a:p>
        </p:txBody>
      </p:sp>
      <p:sp>
        <p:nvSpPr>
          <p:cNvPr id="3" name="TextBox 2">
            <a:extLst>
              <a:ext uri="{FF2B5EF4-FFF2-40B4-BE49-F238E27FC236}">
                <a16:creationId xmlns:a16="http://schemas.microsoft.com/office/drawing/2014/main" id="{91E4CE07-94AE-6C3D-13DB-4C87B1AA7266}"/>
              </a:ext>
            </a:extLst>
          </p:cNvPr>
          <p:cNvSpPr txBox="1"/>
          <p:nvPr/>
        </p:nvSpPr>
        <p:spPr>
          <a:xfrm>
            <a:off x="4644842" y="3977157"/>
            <a:ext cx="6094268" cy="461665"/>
          </a:xfrm>
          <a:prstGeom prst="rect">
            <a:avLst/>
          </a:prstGeom>
          <a:noFill/>
        </p:spPr>
        <p:txBody>
          <a:bodyPr wrap="square">
            <a:spAutoFit/>
          </a:bodyPr>
          <a:lstStyle/>
          <a:p>
            <a:r>
              <a:rPr lang="en-US" sz="2400" b="1">
                <a:solidFill>
                  <a:srgbClr val="17406D"/>
                </a:solidFill>
              </a:rPr>
              <a:t>Important:  </a:t>
            </a:r>
            <a:r>
              <a:rPr lang="en-US" sz="2400">
                <a:solidFill>
                  <a:srgbClr val="17406D"/>
                </a:solidFill>
              </a:rPr>
              <a:t>Don’t forget to copy your FPO!</a:t>
            </a:r>
          </a:p>
        </p:txBody>
      </p:sp>
      <p:sp>
        <p:nvSpPr>
          <p:cNvPr id="8" name="Slide Number Placeholder 7">
            <a:extLst>
              <a:ext uri="{FF2B5EF4-FFF2-40B4-BE49-F238E27FC236}">
                <a16:creationId xmlns:a16="http://schemas.microsoft.com/office/drawing/2014/main" id="{9AFA894D-391C-4A69-AFCD-CCE20A773079}"/>
              </a:ext>
            </a:extLst>
          </p:cNvPr>
          <p:cNvSpPr>
            <a:spLocks noGrp="1"/>
          </p:cNvSpPr>
          <p:nvPr>
            <p:ph type="sldNum" sz="quarter" idx="12"/>
          </p:nvPr>
        </p:nvSpPr>
        <p:spPr/>
        <p:txBody>
          <a:bodyPr/>
          <a:lstStyle/>
          <a:p>
            <a:fld id="{DE8DE8A0-70C5-4585-9A3C-B3A9E7B8F8E9}" type="slidenum">
              <a:rPr lang="en-US" smtClean="0"/>
              <a:t>60</a:t>
            </a:fld>
            <a:endParaRPr lang="en-US"/>
          </a:p>
        </p:txBody>
      </p:sp>
    </p:spTree>
    <p:extLst>
      <p:ext uri="{BB962C8B-B14F-4D97-AF65-F5344CB8AC3E}">
        <p14:creationId xmlns:p14="http://schemas.microsoft.com/office/powerpoint/2010/main" val="41469130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ffdaf6f-0bb1-4db7-8f87-1d2383dfd1a9" xsi:nil="true"/>
    <lcf76f155ced4ddcb4097134ff3c332f xmlns="eb53e1c8-0042-4008-9be2-c67b95757d9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4D7893AD5004E49BFA97AFAC5D2E003" ma:contentTypeVersion="15" ma:contentTypeDescription="Create a new document." ma:contentTypeScope="" ma:versionID="a9689cfed5f7b845f48c918c8a80ffb4">
  <xsd:schema xmlns:xsd="http://www.w3.org/2001/XMLSchema" xmlns:xs="http://www.w3.org/2001/XMLSchema" xmlns:p="http://schemas.microsoft.com/office/2006/metadata/properties" xmlns:ns2="eb53e1c8-0042-4008-9be2-c67b95757d90" xmlns:ns3="dffdaf6f-0bb1-4db7-8f87-1d2383dfd1a9" targetNamespace="http://schemas.microsoft.com/office/2006/metadata/properties" ma:root="true" ma:fieldsID="255e9cb2c40a387a180f7d6bf639ab5d" ns2:_="" ns3:_="">
    <xsd:import namespace="eb53e1c8-0042-4008-9be2-c67b95757d90"/>
    <xsd:import namespace="dffdaf6f-0bb1-4db7-8f87-1d2383dfd1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e1c8-0042-4008-9be2-c67b95757d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fdaf6f-0bb1-4db7-8f87-1d2383dfd1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ee23430-87e3-4a66-adf3-3783af702a60}" ma:internalName="TaxCatchAll" ma:showField="CatchAllData" ma:web="dffdaf6f-0bb1-4db7-8f87-1d2383dfd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18A657-DBEE-47A2-9A86-3E105DEE87A0}">
  <ds:schemaRefs>
    <ds:schemaRef ds:uri="dffdaf6f-0bb1-4db7-8f87-1d2383dfd1a9"/>
    <ds:schemaRef ds:uri="http://purl.org/dc/terms/"/>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eb53e1c8-0042-4008-9be2-c67b95757d90"/>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67DE526-7DF6-43C2-8083-B442FEB7C295}">
  <ds:schemaRefs>
    <ds:schemaRef ds:uri="dffdaf6f-0bb1-4db7-8f87-1d2383dfd1a9"/>
    <ds:schemaRef ds:uri="eb53e1c8-0042-4008-9be2-c67b95757d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94809F3-EF76-4551-B0C1-FE5972E6F7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 template theme</Template>
  <TotalTime>8</TotalTime>
  <Words>3433</Words>
  <Application>Microsoft Office PowerPoint</Application>
  <PresentationFormat>Widescreen</PresentationFormat>
  <Paragraphs>645</Paragraphs>
  <Slides>60</Slides>
  <Notes>53</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60</vt:i4>
      </vt:variant>
    </vt:vector>
  </HeadingPairs>
  <TitlesOfParts>
    <vt:vector size="78" baseType="lpstr">
      <vt:lpstr>Aptos</vt:lpstr>
      <vt:lpstr>Arial</vt:lpstr>
      <vt:lpstr>Arial Narrow</vt:lpstr>
      <vt:lpstr>Calibri</vt:lpstr>
      <vt:lpstr>Courier New</vt:lpstr>
      <vt:lpstr>Franklin Gothic Book</vt:lpstr>
      <vt:lpstr>Gill Sans MT</vt:lpstr>
      <vt:lpstr>icon-small</vt:lpstr>
      <vt:lpstr>Roboto</vt:lpstr>
      <vt:lpstr>Segoe UI</vt:lpstr>
      <vt:lpstr>Times New Roman</vt:lpstr>
      <vt:lpstr>Webdings</vt:lpstr>
      <vt:lpstr>Wingdings</vt:lpstr>
      <vt:lpstr>Wingdings 2</vt:lpstr>
      <vt:lpstr>Wingdings 3</vt:lpstr>
      <vt:lpstr>NE template theme</vt:lpstr>
      <vt:lpstr>Content Slides</vt:lpstr>
      <vt:lpstr>1_Transition Slides</vt:lpstr>
      <vt:lpstr>NURSING EXPANSION PROGRAM PROGRESS  YEAR 2 CHECK-IN</vt:lpstr>
      <vt:lpstr>Presenters</vt:lpstr>
      <vt:lpstr>Today’s agenda</vt:lpstr>
      <vt:lpstr>Nursing expansion grant program IMPACT AT THE END OF YEAR 2</vt:lpstr>
      <vt:lpstr>Nursing Expansion Participant Demographics</vt:lpstr>
      <vt:lpstr>Nursing Expansion Employment Status at Program Entry</vt:lpstr>
      <vt:lpstr>Progress toward OUTCOME  targets</vt:lpstr>
      <vt:lpstr>Participants Served - Percent of Target ACHIEVED</vt:lpstr>
      <vt:lpstr>Participants Served Quarter ending 6/30/2025</vt:lpstr>
      <vt:lpstr>Participants BEGAN TRAINING - Percent of  Target ACHIEVED</vt:lpstr>
      <vt:lpstr>Participants Started Training Quarter ending 6/30/2025</vt:lpstr>
      <vt:lpstr>Completed Training Quarter ending 6/30/2025</vt:lpstr>
      <vt:lpstr>Completed Training and obtained a credential Quarter ending 6/30/2025</vt:lpstr>
      <vt:lpstr>Entered employment or advanced to new position Quarter ending 6/30/2025 </vt:lpstr>
      <vt:lpstr>POLL:  How confident are you that the data on  your most recent QPR is accurate? </vt:lpstr>
      <vt:lpstr>COMMON REPORTING ISSUES AND STEPS TO Resolve THEM</vt:lpstr>
      <vt:lpstr>QUESTIONS FOR DISCUSSION</vt:lpstr>
      <vt:lpstr>COMMON REPORTING ISSUES</vt:lpstr>
      <vt:lpstr>  How knowledge of data issues comes to light</vt:lpstr>
      <vt:lpstr>STEPS TO RESOLVE DATA AND REPORTING ISSUES</vt:lpstr>
      <vt:lpstr>Questions?</vt:lpstr>
      <vt:lpstr>IDENTIFYING REPORTING ISSUES</vt:lpstr>
      <vt:lpstr>NURSING EXPANSION PERFORMANCE OUTCOMES</vt:lpstr>
      <vt:lpstr>BECOMING A “DATA DETECTIVE” </vt:lpstr>
      <vt:lpstr>TECHNIQUES FOR identifying POTENTIAL DATA ISSUES: Quarterly PERFORMANCE report (QPR)</vt:lpstr>
      <vt:lpstr>identifying POTENTIAL DATA ISSUES:  Quarterly performance report (QPR)</vt:lpstr>
      <vt:lpstr>QUESTIONS TO CONSIDER AS PART OF YOUR ANALYSIS</vt:lpstr>
      <vt:lpstr>HOW DOL IDENTIFIES POTENTIAL ISSUES IN GRANTEE DATA</vt:lpstr>
      <vt:lpstr>What We Look For </vt:lpstr>
      <vt:lpstr>What We Look For (2) </vt:lpstr>
      <vt:lpstr>What We Look For (3) </vt:lpstr>
      <vt:lpstr>What We Look For (4) </vt:lpstr>
      <vt:lpstr>What We Look For (5) </vt:lpstr>
      <vt:lpstr>Questions? 2</vt:lpstr>
      <vt:lpstr>DIAGNOSING, CORRECTING, AND PREVENTING THE CAUSE OF DATA ISSUES</vt:lpstr>
      <vt:lpstr>STAGES OF THE REPORTING PROCESS</vt:lpstr>
      <vt:lpstr>DIRECT CAUSES OF REPORTING ISSUES</vt:lpstr>
      <vt:lpstr>Identifying data errors</vt:lpstr>
      <vt:lpstr>Identifying data errors: data file submission</vt:lpstr>
      <vt:lpstr>Identifying data errors: participant follow-up</vt:lpstr>
      <vt:lpstr>Identifying data errors: data tracking</vt:lpstr>
      <vt:lpstr>Identifying data errors: data collection</vt:lpstr>
      <vt:lpstr>Identifying data errors: data management</vt:lpstr>
      <vt:lpstr>Identifying data errors: reporting knowledge</vt:lpstr>
      <vt:lpstr>ASK WHY AT EVERY STAGE</vt:lpstr>
      <vt:lpstr>WHERE TO TURN FOR DIAGNOSIS</vt:lpstr>
      <vt:lpstr>Questions? 3</vt:lpstr>
      <vt:lpstr>Practice Scenarios:  Identifying, diagnosing, AND CORRECTING REPORTING ISSUES</vt:lpstr>
      <vt:lpstr>SCENARIO #1: KNOWLEDGE ISSUE</vt:lpstr>
      <vt:lpstr>SCENARIO #2: FOLLOW UP ISSUE</vt:lpstr>
      <vt:lpstr>SCENARIO #3: Data tracking issue </vt:lpstr>
      <vt:lpstr>SCENARIO #4: Data COLLECTION ISSUE</vt:lpstr>
      <vt:lpstr>SCENARIO #5: Data management issue</vt:lpstr>
      <vt:lpstr>SCENARIO #6: Data KNOWLEDGE ISSUE</vt:lpstr>
      <vt:lpstr>PREVENTION OF DATA ISSUES</vt:lpstr>
      <vt:lpstr>PREVENTION OF DATA ISSUES (2)</vt:lpstr>
      <vt:lpstr>Investigation conclusions</vt:lpstr>
      <vt:lpstr>TIPS FOR RESOLVING REPORTING ISSUES</vt:lpstr>
      <vt:lpstr>Final Questions?</vt:lpstr>
      <vt:lpstr>THANK YOU! Contact Us for reporting assistance!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Tessa St. John</dc:creator>
  <cp:lastModifiedBy>St. john, Tessa E - ETA CTR</cp:lastModifiedBy>
  <cp:revision>21</cp:revision>
  <dcterms:created xsi:type="dcterms:W3CDTF">2019-05-17T14:42:38Z</dcterms:created>
  <dcterms:modified xsi:type="dcterms:W3CDTF">2025-10-01T13:56:21Z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0x01010024D7893AD5004E49BFA97AFAC5D2E003</vt:lpwstr>
  </property>
  <property fmtid="{D5CDD505-2E9C-101B-9397-08002B2CF9AE}" pid="3" name="MediaServiceImageTags">
    <vt:lpwstr/>
  </property>
</Properties>
</file>