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notesSlides/notesSlide13.xml" ContentType="application/vnd.openxmlformats-officedocument.presentationml.notesSlide+xml"/>
  <Override PartName="/ppt/tags/tag30.xml" ContentType="application/vnd.openxmlformats-officedocument.presentationml.tags+xml"/>
  <Override PartName="/ppt/notesSlides/notesSlide14.xml" ContentType="application/vnd.openxmlformats-officedocument.presentationml.notesSlide+xml"/>
  <Override PartName="/ppt/tags/tag31.xml" ContentType="application/vnd.openxmlformats-officedocument.presentationml.tags+xml"/>
  <Override PartName="/ppt/notesSlides/notesSlide15.xml" ContentType="application/vnd.openxmlformats-officedocument.presentationml.notesSlide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tags/tag34.xml" ContentType="application/vnd.openxmlformats-officedocument.presentationml.tags+xml"/>
  <Override PartName="/ppt/notesSlides/notesSlide25.xml" ContentType="application/vnd.openxmlformats-officedocument.presentationml.notesSlide+xml"/>
  <Override PartName="/ppt/tags/tag35.xml" ContentType="application/vnd.openxmlformats-officedocument.presentationml.tags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283" r:id="rId5"/>
    <p:sldId id="922" r:id="rId6"/>
    <p:sldId id="323" r:id="rId7"/>
    <p:sldId id="285" r:id="rId8"/>
    <p:sldId id="295" r:id="rId9"/>
    <p:sldId id="296" r:id="rId10"/>
    <p:sldId id="324" r:id="rId11"/>
    <p:sldId id="325" r:id="rId12"/>
    <p:sldId id="297" r:id="rId13"/>
    <p:sldId id="298" r:id="rId14"/>
    <p:sldId id="286" r:id="rId15"/>
    <p:sldId id="301" r:id="rId16"/>
    <p:sldId id="302" r:id="rId17"/>
    <p:sldId id="303" r:id="rId18"/>
    <p:sldId id="305" r:id="rId19"/>
    <p:sldId id="306" r:id="rId20"/>
    <p:sldId id="308" r:id="rId21"/>
    <p:sldId id="332" r:id="rId22"/>
    <p:sldId id="333" r:id="rId23"/>
    <p:sldId id="334" r:id="rId24"/>
    <p:sldId id="335" r:id="rId25"/>
    <p:sldId id="299" r:id="rId26"/>
    <p:sldId id="300" r:id="rId27"/>
    <p:sldId id="330" r:id="rId28"/>
    <p:sldId id="327" r:id="rId29"/>
    <p:sldId id="328" r:id="rId30"/>
    <p:sldId id="32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712" autoAdjust="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E3707582-CE25-4B79-B22B-26B54998102D}"/>
    <pc:docChg chg="modSld">
      <pc:chgData name="Monica Melville" userId="beb78149-d83e-47c9-88a4-88854b4c52f2" providerId="ADAL" clId="{E3707582-CE25-4B79-B22B-26B54998102D}" dt="2019-07-09T20:38:37.683" v="118" actId="962"/>
      <pc:docMkLst>
        <pc:docMk/>
      </pc:docMkLst>
      <pc:sldChg chg="modSp">
        <pc:chgData name="Monica Melville" userId="beb78149-d83e-47c9-88a4-88854b4c52f2" providerId="ADAL" clId="{E3707582-CE25-4B79-B22B-26B54998102D}" dt="2019-07-09T20:38:02.818" v="0" actId="6549"/>
        <pc:sldMkLst>
          <pc:docMk/>
          <pc:sldMk cId="726039344" sldId="283"/>
        </pc:sldMkLst>
        <pc:spChg chg="mod">
          <ac:chgData name="Monica Melville" userId="beb78149-d83e-47c9-88a4-88854b4c52f2" providerId="ADAL" clId="{E3707582-CE25-4B79-B22B-26B54998102D}" dt="2019-07-09T20:38:02.818" v="0" actId="6549"/>
          <ac:spMkLst>
            <pc:docMk/>
            <pc:sldMk cId="726039344" sldId="283"/>
            <ac:spMk id="3" creationId="{6A14F009-65EA-482C-9906-3954D98FA37A}"/>
          </ac:spMkLst>
        </pc:spChg>
      </pc:sldChg>
      <pc:sldChg chg="modSp">
        <pc:chgData name="Monica Melville" userId="beb78149-d83e-47c9-88a4-88854b4c52f2" providerId="ADAL" clId="{E3707582-CE25-4B79-B22B-26B54998102D}" dt="2019-07-09T20:38:37.683" v="118" actId="962"/>
        <pc:sldMkLst>
          <pc:docMk/>
          <pc:sldMk cId="2899165709" sldId="922"/>
        </pc:sldMkLst>
        <pc:picChg chg="mod">
          <ac:chgData name="Monica Melville" userId="beb78149-d83e-47c9-88a4-88854b4c52f2" providerId="ADAL" clId="{E3707582-CE25-4B79-B22B-26B54998102D}" dt="2019-07-09T20:38:37.683" v="118" actId="962"/>
          <ac:picMkLst>
            <pc:docMk/>
            <pc:sldMk cId="2899165709" sldId="922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89C04-F9AB-408B-ACFF-D78700A7F70F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B2D11-DCAA-479C-8972-2DA8BD887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47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493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30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77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4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67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78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40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949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575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071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276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58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789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146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341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010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4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565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74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889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926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533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9543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738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03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2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993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32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686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63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180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730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3920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097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80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584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15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513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8102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5966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895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589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8382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2242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449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125337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3.xml"/><Relationship Id="rId4" Type="http://schemas.openxmlformats.org/officeDocument/2006/relationships/hyperlink" Target="mailto:ETAPerforms@dol.gov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hyperlink" Target="https://www.workforcegps.org/events/2018/02/16/14/00/Using-the-Statistical-Adjustment-Model-for-Negotiating-WIOA-Performance-LevelsEvent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4.xml"/><Relationship Id="rId6" Type="http://schemas.openxmlformats.org/officeDocument/2006/relationships/hyperlink" Target="https://www.doleta.gov/performance/guidance/docs/PY2018-2019-WIOA-Negotiation-Tool.xlsx" TargetMode="External"/><Relationship Id="rId5" Type="http://schemas.openxmlformats.org/officeDocument/2006/relationships/hyperlink" Target="https://www.doleta.gov/performance/guidance/docs/WIOA_Statistical_Model_Methodology_Report-6-24-2016.pdf" TargetMode="External"/><Relationship Id="rId4" Type="http://schemas.openxmlformats.org/officeDocument/2006/relationships/hyperlink" Target="https://www.doleta.gov/performance/guidance/docs/Statistical-Model-Summary-2-16-18.docx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Statistical Adjustment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0252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Module 10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6039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3C1B21-9F47-4D92-8974-EA6941710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6928" y="1504359"/>
            <a:ext cx="5303520" cy="471102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Handout – WIOA Statistical Adjustment Model Variables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AC9E4-4B64-4AA6-AAE9-274AAA7D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B369137-8B93-4090-B07A-4AA128525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857" y="165093"/>
            <a:ext cx="10070592" cy="952507"/>
          </a:xfrm>
        </p:spPr>
        <p:txBody>
          <a:bodyPr/>
          <a:lstStyle/>
          <a:p>
            <a:r>
              <a:rPr lang="en-US" dirty="0"/>
              <a:t>What You Will Need For Modules 10 &amp; 11</a:t>
            </a:r>
          </a:p>
        </p:txBody>
      </p:sp>
      <p:pic>
        <p:nvPicPr>
          <p:cNvPr id="4" name="Content Placeholder 3" descr="Toolbox on top of computer keyboard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1" y="1948873"/>
            <a:ext cx="5456239" cy="382199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916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44ED-7407-434D-AB47-F08592DD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Objectives of this Session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BDDD4E-1C1D-4849-94E1-576C8F467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Statistical Adjustment Model</a:t>
            </a:r>
          </a:p>
          <a:p>
            <a:r>
              <a:rPr lang="en-US" dirty="0"/>
              <a:t>How the model is used in the negotiation and performance evaluation processes</a:t>
            </a:r>
          </a:p>
          <a:p>
            <a:r>
              <a:rPr lang="en-US" dirty="0"/>
              <a:t>Early tests of the model’s performance using reported data from PY 2017</a:t>
            </a:r>
          </a:p>
          <a:p>
            <a:r>
              <a:rPr lang="en-US" dirty="0"/>
              <a:t>Example of the importance of accurately reported data</a:t>
            </a:r>
          </a:p>
        </p:txBody>
      </p:sp>
      <p:sp>
        <p:nvSpPr>
          <p:cNvPr id="3" name="Rectangle 2"/>
          <p:cNvSpPr/>
          <p:nvPr/>
        </p:nvSpPr>
        <p:spPr>
          <a:xfrm>
            <a:off x="1986395" y="4446540"/>
            <a:ext cx="5871904" cy="12326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65760" marR="0" lvl="0" indent="-36576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rgbClr val="F35B2D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Ultimate Objective: Move up one level in your understanding of the model and how it is used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63801-B7F3-4481-AAB7-86BE6D6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764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you know about the Statistical Adjustment Model?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AF273D-897F-48CE-A41A-7805BB6AA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200" y="1420779"/>
            <a:ext cx="10200640" cy="47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1"/>
                </a:solidFill>
              </a:rPr>
              <a:t>How would you rate yourself?</a:t>
            </a:r>
          </a:p>
        </p:txBody>
      </p:sp>
      <p:graphicFrame>
        <p:nvGraphicFramePr>
          <p:cNvPr id="8" name="Table 7" descr="table listing rating descriptions: Beginner, Intermediate, Experienced">
            <a:extLst>
              <a:ext uri="{FF2B5EF4-FFF2-40B4-BE49-F238E27FC236}">
                <a16:creationId xmlns:a16="http://schemas.microsoft.com/office/drawing/2014/main" id="{2F6B575F-C076-4E23-A56F-8145794C28A9}"/>
              </a:ext>
            </a:extLst>
          </p:cNvPr>
          <p:cNvGraphicFramePr>
            <a:graphicFrameLocks noGrp="1"/>
          </p:cNvGraphicFramePr>
          <p:nvPr/>
        </p:nvGraphicFramePr>
        <p:xfrm>
          <a:off x="1590116" y="2108329"/>
          <a:ext cx="9677399" cy="377006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048011">
                  <a:extLst>
                    <a:ext uri="{9D8B030D-6E8A-4147-A177-3AD203B41FA5}">
                      <a16:colId xmlns:a16="http://schemas.microsoft.com/office/drawing/2014/main" val="635156263"/>
                    </a:ext>
                  </a:extLst>
                </a:gridCol>
                <a:gridCol w="7629388">
                  <a:extLst>
                    <a:ext uri="{9D8B030D-6E8A-4147-A177-3AD203B41FA5}">
                      <a16:colId xmlns:a16="http://schemas.microsoft.com/office/drawing/2014/main" val="1986426398"/>
                    </a:ext>
                  </a:extLst>
                </a:gridCol>
              </a:tblGrid>
              <a:tr h="1217417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Experienced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 am</a:t>
                      </a:r>
                      <a:r>
                        <a:rPr lang="en-US" sz="2000" b="0" baseline="0" dirty="0"/>
                        <a:t> very familiar with what the statistical adjustment model is doing and/or how it is used and I am mainly interested in some of the more technical details.</a:t>
                      </a:r>
                      <a:endParaRPr lang="en-US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500546"/>
                  </a:ext>
                </a:extLst>
              </a:tr>
              <a:tr h="12065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Intermediate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 am generally</a:t>
                      </a:r>
                      <a:r>
                        <a:rPr lang="en-US" sz="2000" baseline="0" dirty="0"/>
                        <a:t> familiar with the what the statistical adjustment model is doing and/or how it is used, but there are significant aspects about the model that I am not quite clear about.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9569932"/>
                  </a:ext>
                </a:extLst>
              </a:tr>
              <a:tr h="1346146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Beginner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</a:t>
                      </a:r>
                      <a:r>
                        <a:rPr lang="en-US" sz="2000" baseline="0" dirty="0"/>
                        <a:t> may know that there is a statistical adjustment model and that it is a part of performance, but I don’t really understand what it is doing and/or how it is used.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703270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4768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7B91-9DD0-4665-9E17-F8C50B36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Statistical Adjustment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455CA-DF81-4384-8AE0-33C583D88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420779"/>
            <a:ext cx="6339840" cy="4756184"/>
          </a:xfrm>
        </p:spPr>
        <p:txBody>
          <a:bodyPr>
            <a:normAutofit/>
          </a:bodyPr>
          <a:lstStyle/>
          <a:p>
            <a:r>
              <a:rPr lang="en-US" sz="3200" dirty="0"/>
              <a:t>What does the model do?</a:t>
            </a:r>
          </a:p>
          <a:p>
            <a:r>
              <a:rPr lang="en-US" sz="3200" dirty="0"/>
              <a:t>What are the general components of the model?</a:t>
            </a:r>
          </a:p>
          <a:p>
            <a:r>
              <a:rPr lang="en-US" sz="3200" dirty="0"/>
              <a:t>Why is it important to report accurate data?</a:t>
            </a:r>
          </a:p>
          <a:p>
            <a:endParaRPr lang="en-US" sz="3200" dirty="0"/>
          </a:p>
        </p:txBody>
      </p:sp>
      <p:pic>
        <p:nvPicPr>
          <p:cNvPr id="6" name="Picture 5" descr="words &quot;statistical modeling&quot; over sheet of data">
            <a:extLst>
              <a:ext uri="{FF2B5EF4-FFF2-40B4-BE49-F238E27FC236}">
                <a16:creationId xmlns:a16="http://schemas.microsoft.com/office/drawing/2014/main" id="{0FAD6E2E-8F6D-483A-BE66-0A321C029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476" y="2545075"/>
            <a:ext cx="4368800" cy="2892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AC9E4-4B64-4AA6-AAE9-274AAA7D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0566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the model used – for negotiations?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 the negotiation process:</a:t>
            </a:r>
          </a:p>
          <a:p>
            <a:pPr lvl="1"/>
            <a:r>
              <a:rPr lang="en-US" sz="2800" dirty="0"/>
              <a:t>The model produces an estimate of the expected performance level for each indicator </a:t>
            </a:r>
          </a:p>
          <a:p>
            <a:pPr lvl="1"/>
            <a:r>
              <a:rPr lang="en-US" sz="2800" dirty="0"/>
              <a:t>Historic program data are used </a:t>
            </a:r>
          </a:p>
          <a:p>
            <a:pPr lvl="1"/>
            <a:r>
              <a:rPr lang="en-US" sz="2800" dirty="0"/>
              <a:t>This estimate is a factor in agreeing on a negotiated level of performance</a:t>
            </a:r>
          </a:p>
        </p:txBody>
      </p:sp>
      <p:pic>
        <p:nvPicPr>
          <p:cNvPr id="6" name="Picture 5" descr="Performance icon">
            <a:extLst>
              <a:ext uri="{FF2B5EF4-FFF2-40B4-BE49-F238E27FC236}">
                <a16:creationId xmlns:a16="http://schemas.microsoft.com/office/drawing/2014/main" id="{53FC49FB-82E7-44E0-9655-C8C714719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6" y="3618549"/>
            <a:ext cx="3151233" cy="315123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35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the model used – for evaluation?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 evaluation of performance:</a:t>
            </a:r>
          </a:p>
          <a:p>
            <a:pPr lvl="1"/>
            <a:r>
              <a:rPr lang="en-US" sz="2800" dirty="0"/>
              <a:t>Actual participant outcomes are applied to the model estimates to create the adjustment factor</a:t>
            </a:r>
          </a:p>
          <a:p>
            <a:pPr lvl="1"/>
            <a:r>
              <a:rPr lang="en-US" sz="2800" dirty="0"/>
              <a:t>The adjustment factor is applied to the negotiated level of performance</a:t>
            </a:r>
          </a:p>
          <a:p>
            <a:pPr lvl="1"/>
            <a:r>
              <a:rPr lang="en-US" sz="2800" dirty="0"/>
              <a:t>State performance is measured against the adjusted level of performance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pic>
        <p:nvPicPr>
          <p:cNvPr id="6" name="Picture 5" descr="Performance icon">
            <a:extLst>
              <a:ext uri="{FF2B5EF4-FFF2-40B4-BE49-F238E27FC236}">
                <a16:creationId xmlns:a16="http://schemas.microsoft.com/office/drawing/2014/main" id="{53FC49FB-82E7-44E0-9655-C8C714719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6" y="3846467"/>
            <a:ext cx="3011533" cy="301153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56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19050">
            <a:noFill/>
          </a:ln>
        </p:spPr>
        <p:txBody>
          <a:bodyPr/>
          <a:lstStyle/>
          <a:p>
            <a:r>
              <a:rPr lang="en-US" dirty="0"/>
              <a:t>How the model is used in the negotiation and performance evaluation processes</a:t>
            </a:r>
          </a:p>
        </p:txBody>
      </p:sp>
      <p:grpSp>
        <p:nvGrpSpPr>
          <p:cNvPr id="11" name="Group 10" descr="process flow for negotiation and performance evaluation processes">
            <a:extLst>
              <a:ext uri="{FF2B5EF4-FFF2-40B4-BE49-F238E27FC236}">
                <a16:creationId xmlns:a16="http://schemas.microsoft.com/office/drawing/2014/main" id="{AB708512-8F88-4853-9711-FC2F0B3D1826}"/>
              </a:ext>
            </a:extLst>
          </p:cNvPr>
          <p:cNvGrpSpPr/>
          <p:nvPr/>
        </p:nvGrpSpPr>
        <p:grpSpPr>
          <a:xfrm>
            <a:off x="1711288" y="1519870"/>
            <a:ext cx="8328062" cy="4539407"/>
            <a:chOff x="1711288" y="1519870"/>
            <a:chExt cx="8328062" cy="4539407"/>
          </a:xfrm>
        </p:grpSpPr>
        <p:sp>
          <p:nvSpPr>
            <p:cNvPr id="19" name="U-Turn Arrow 18"/>
            <p:cNvSpPr/>
            <p:nvPr/>
          </p:nvSpPr>
          <p:spPr>
            <a:xfrm flipH="1" flipV="1">
              <a:off x="1909589" y="5050387"/>
              <a:ext cx="7238083" cy="922814"/>
            </a:xfrm>
            <a:prstGeom prst="uturnArrow">
              <a:avLst>
                <a:gd name="adj1" fmla="val 2752"/>
                <a:gd name="adj2" fmla="val 2155"/>
                <a:gd name="adj3" fmla="val 1194"/>
                <a:gd name="adj4" fmla="val 43853"/>
                <a:gd name="adj5" fmla="val 7188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8" name="Straight Arrow Connector 97"/>
            <p:cNvCxnSpPr/>
            <p:nvPr/>
          </p:nvCxnSpPr>
          <p:spPr>
            <a:xfrm>
              <a:off x="5754478" y="4957592"/>
              <a:ext cx="849905" cy="0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endCxn id="14" idx="0"/>
            </p:cNvCxnSpPr>
            <p:nvPr/>
          </p:nvCxnSpPr>
          <p:spPr>
            <a:xfrm flipH="1">
              <a:off x="4037631" y="3307812"/>
              <a:ext cx="1500672" cy="7204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6084983" y="2280491"/>
              <a:ext cx="0" cy="65190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ounded Rectangle 2"/>
            <p:cNvSpPr/>
            <p:nvPr/>
          </p:nvSpPr>
          <p:spPr>
            <a:xfrm>
              <a:off x="2899458" y="1524195"/>
              <a:ext cx="6396879" cy="89535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06181" y="1519870"/>
              <a:ext cx="1028700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Step 1: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663418" y="1597561"/>
              <a:ext cx="4868958" cy="762000"/>
              <a:chOff x="1609725" y="1476375"/>
              <a:chExt cx="4868958" cy="762000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1609725" y="1476375"/>
                <a:ext cx="2314575" cy="7620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States: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Submit </a:t>
                </a:r>
                <a:r>
                  <a:rPr kumimoji="0" lang="en-US" sz="12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Expected Levels of Performance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in State Plans for two program years 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(PYs A &amp; B).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4168029" y="1476375"/>
                <a:ext cx="2310654" cy="76200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DOL/ED: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Produce estimated levels of performance using the statistical adjustment model.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p:grpSp>
        <p:sp>
          <p:nvSpPr>
            <p:cNvPr id="15" name="Rounded Rectangle 14"/>
            <p:cNvSpPr/>
            <p:nvPr/>
          </p:nvSpPr>
          <p:spPr>
            <a:xfrm>
              <a:off x="6604383" y="4649123"/>
              <a:ext cx="3434967" cy="79321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Step 4/Step 6: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DOL/ED determine States' performance success or failure by comparing 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Actual Results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 of PY to the 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Adjusted Levels of Performance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 for PY.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538303" y="2943410"/>
              <a:ext cx="4253581" cy="6477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Step 2: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States and DOL/ED arrive at 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Negotiated Levels of Performance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 for PYs A &amp; B before PY A begins by considering the four factors of performance negotiation.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3275683" y="2313543"/>
              <a:ext cx="418641" cy="512497"/>
            </a:xfrm>
            <a:prstGeom prst="straightConnector1">
              <a:avLst/>
            </a:prstGeom>
            <a:ln w="28575">
              <a:solidFill>
                <a:srgbClr val="A81B0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711288" y="5050387"/>
              <a:ext cx="1366091" cy="10088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3473986" y="3095368"/>
              <a:ext cx="2064316" cy="1"/>
            </a:xfrm>
            <a:prstGeom prst="straightConnector1">
              <a:avLst/>
            </a:prstGeom>
            <a:ln w="28575">
              <a:solidFill>
                <a:srgbClr val="A81B0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2400116" y="2655821"/>
              <a:ext cx="1266698" cy="1091575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A81B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Required State Actions</a:t>
              </a:r>
            </a:p>
          </p:txBody>
        </p:sp>
        <p:sp>
          <p:nvSpPr>
            <p:cNvPr id="116" name="U-Turn Arrow 115"/>
            <p:cNvSpPr/>
            <p:nvPr/>
          </p:nvSpPr>
          <p:spPr>
            <a:xfrm flipH="1" flipV="1">
              <a:off x="3934880" y="5453349"/>
              <a:ext cx="3758564" cy="363556"/>
            </a:xfrm>
            <a:prstGeom prst="uturnArrow">
              <a:avLst>
                <a:gd name="adj1" fmla="val 6819"/>
                <a:gd name="adj2" fmla="val 12879"/>
                <a:gd name="adj3" fmla="val 28031"/>
                <a:gd name="adj4" fmla="val 50000"/>
                <a:gd name="adj5" fmla="val 7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U-Turn Arrow 20"/>
            <p:cNvSpPr/>
            <p:nvPr/>
          </p:nvSpPr>
          <p:spPr>
            <a:xfrm rot="5400000" flipH="1" flipV="1">
              <a:off x="512744" y="3342465"/>
              <a:ext cx="4134538" cy="1126935"/>
            </a:xfrm>
            <a:prstGeom prst="uturnArrow">
              <a:avLst>
                <a:gd name="adj1" fmla="val 2366"/>
                <a:gd name="adj2" fmla="val 4419"/>
                <a:gd name="adj3" fmla="val 9329"/>
                <a:gd name="adj4" fmla="val 46969"/>
                <a:gd name="adj5" fmla="val 75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156444" y="4028264"/>
              <a:ext cx="3762375" cy="150778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Step/3 Step 5: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PY Concludes. DOL/ED process State data on actual outcomes &amp; re-estimate performance levels using the actual characteristics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of participants &amp; economic conditions of PY.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positive or negative difference between the DOL/ED estimates before and after PY are used to adjust the 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Negotiated Levels of Performance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calculate the </a:t>
              </a: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Adjusted Levels of Performance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37760" y="5535998"/>
              <a:ext cx="8923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After PY A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445" y="5705103"/>
              <a:ext cx="1173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During PY B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732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components of the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Model Framework:</a:t>
            </a:r>
          </a:p>
          <a:p>
            <a:pPr marL="457200" lvl="1" indent="0">
              <a:buNone/>
            </a:pPr>
            <a:r>
              <a:rPr lang="en-US" dirty="0"/>
              <a:t>Performance Outcomes adjusted by </a:t>
            </a:r>
            <a:r>
              <a:rPr lang="en-US" dirty="0">
                <a:solidFill>
                  <a:srgbClr val="00B050"/>
                </a:solidFill>
              </a:rPr>
              <a:t>Participant Characteristics 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Economic Factors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00" dirty="0">
              <a:solidFill>
                <a:srgbClr val="00B050"/>
              </a:solidFill>
            </a:endParaRPr>
          </a:p>
          <a:p>
            <a:r>
              <a:rPr lang="en-US" sz="3200" dirty="0"/>
              <a:t>The Model Specifications:</a:t>
            </a:r>
          </a:p>
          <a:p>
            <a:pPr marL="404813" lvl="1" indent="0">
              <a:buNone/>
            </a:pPr>
            <a:r>
              <a:rPr lang="en-US" sz="2600" b="1" dirty="0"/>
              <a:t>Y (specific performance indicator) = 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PC</a:t>
            </a:r>
            <a:r>
              <a:rPr lang="en-US" sz="2600" b="1" baseline="-25000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+ PC</a:t>
            </a:r>
            <a:r>
              <a:rPr lang="en-US" sz="2600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 + … </a:t>
            </a:r>
            <a:r>
              <a:rPr lang="en-US" sz="2600" b="1" dirty="0"/>
              <a:t>+ </a:t>
            </a:r>
            <a:r>
              <a:rPr lang="en-US" sz="2600" b="1" dirty="0">
                <a:solidFill>
                  <a:srgbClr val="7030A0"/>
                </a:solidFill>
              </a:rPr>
              <a:t>EC</a:t>
            </a:r>
            <a:r>
              <a:rPr lang="en-US" sz="2600" b="1" baseline="-25000" dirty="0">
                <a:solidFill>
                  <a:srgbClr val="7030A0"/>
                </a:solidFill>
              </a:rPr>
              <a:t>1</a:t>
            </a:r>
            <a:r>
              <a:rPr lang="en-US" sz="2600" b="1" dirty="0">
                <a:solidFill>
                  <a:srgbClr val="7030A0"/>
                </a:solidFill>
              </a:rPr>
              <a:t> + EC</a:t>
            </a:r>
            <a:r>
              <a:rPr lang="en-US" sz="2600" b="1" baseline="-25000" dirty="0">
                <a:solidFill>
                  <a:srgbClr val="7030A0"/>
                </a:solidFill>
              </a:rPr>
              <a:t>2 </a:t>
            </a:r>
            <a:r>
              <a:rPr lang="en-US" sz="2600" b="1" dirty="0">
                <a:solidFill>
                  <a:srgbClr val="7030A0"/>
                </a:solidFill>
              </a:rPr>
              <a:t>+… </a:t>
            </a:r>
            <a:r>
              <a:rPr lang="en-US" sz="2600" b="1" dirty="0"/>
              <a:t>+  </a:t>
            </a:r>
            <a:r>
              <a:rPr lang="en-US" sz="2600" b="1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600" b="1" baseline="-25000" dirty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600" b="1" dirty="0">
                <a:solidFill>
                  <a:schemeClr val="accent4">
                    <a:lumMod val="75000"/>
                  </a:schemeClr>
                </a:solidFill>
              </a:rPr>
              <a:t> + S</a:t>
            </a:r>
            <a:r>
              <a:rPr lang="en-US" sz="2600" b="1" baseline="-25000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600" b="1" dirty="0">
                <a:solidFill>
                  <a:schemeClr val="accent4">
                    <a:lumMod val="75000"/>
                  </a:schemeClr>
                </a:solidFill>
              </a:rPr>
              <a:t> + …  </a:t>
            </a:r>
            <a:r>
              <a:rPr lang="en-US" sz="2600" b="1" dirty="0"/>
              <a:t>+ b (indicator baseline)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37948" y="4730172"/>
            <a:ext cx="433093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Participant Characteristics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Economic Conditions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5AE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State Fixed Effects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15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data are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PIRL data</a:t>
            </a:r>
          </a:p>
          <a:p>
            <a:pPr lvl="1"/>
            <a:r>
              <a:rPr lang="en-US" sz="2800" dirty="0"/>
              <a:t>46 PIRL elements are currently used in the statistical adjustment model for the participant characteristic variables</a:t>
            </a:r>
          </a:p>
          <a:p>
            <a:pPr lvl="1"/>
            <a:r>
              <a:rPr lang="en-US" sz="2800" dirty="0"/>
              <a:t>Multiple PIRL elements are used to accurately measure performance indicators</a:t>
            </a:r>
          </a:p>
          <a:p>
            <a:pPr lvl="1"/>
            <a:r>
              <a:rPr lang="en-US" sz="2800" dirty="0"/>
              <a:t>Additional PIRL elements (in addition to those in the handout) may be important in the future</a:t>
            </a:r>
          </a:p>
          <a:p>
            <a:r>
              <a:rPr lang="en-US" sz="2800" i="1" dirty="0"/>
              <a:t>The better the data, the better the model!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846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54159-260C-4135-9188-EBC69489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Tests of the Statistical Adjustment Model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EB73D0-CDD9-44CC-9383-55CD9DFEB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Some caveats on these model tests: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339CF-4323-47DA-9330-0A53EBEBE8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adjustment factor</a:t>
            </a:r>
          </a:p>
          <a:p>
            <a:r>
              <a:rPr lang="en-US" sz="2800" dirty="0"/>
              <a:t>The performance level score</a:t>
            </a:r>
          </a:p>
          <a:p>
            <a:r>
              <a:rPr lang="en-US" sz="2800" dirty="0"/>
              <a:t>How the adjusted level compares to the original negotiated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5FA7F-10C3-452C-B510-3044F314D3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Visualizations on the performance of the model that show measures of: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1488F-1296-486C-B836-49E48554C7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original predicted targets and corresponding variable values were estimated using WIA data (PY 2015 and earlier)</a:t>
            </a:r>
          </a:p>
          <a:p>
            <a:r>
              <a:rPr lang="en-US" sz="2800" dirty="0"/>
              <a:t>The “actual” data used is the WIOA PY 2017 reported data</a:t>
            </a:r>
          </a:p>
        </p:txBody>
      </p:sp>
      <p:cxnSp>
        <p:nvCxnSpPr>
          <p:cNvPr id="12" name="Straight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22182" y="1554480"/>
            <a:ext cx="0" cy="39817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F3E84-70F3-46C5-A302-3620F036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9867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Variance of the Adjustment Factor</a:t>
            </a:r>
            <a:br>
              <a:rPr lang="en-US" sz="2400" dirty="0"/>
            </a:br>
            <a:r>
              <a:rPr lang="en-US" sz="1800" dirty="0"/>
              <a:t>Test with reported PY 2017 WIOA Adult data </a:t>
            </a:r>
          </a:p>
        </p:txBody>
      </p:sp>
      <p:pic>
        <p:nvPicPr>
          <p:cNvPr id="7" name="Picture 6" descr="Chart of Q2ER to view the adjustment factor">
            <a:extLst>
              <a:ext uri="{FF2B5EF4-FFF2-40B4-BE49-F238E27FC236}">
                <a16:creationId xmlns:a16="http://schemas.microsoft.com/office/drawing/2014/main" id="{6C048568-6AA2-470A-9E85-A64BB1958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0" y="1543050"/>
            <a:ext cx="4200508" cy="2182557"/>
          </a:xfrm>
          <a:prstGeom prst="rect">
            <a:avLst/>
          </a:prstGeom>
        </p:spPr>
      </p:pic>
      <p:pic>
        <p:nvPicPr>
          <p:cNvPr id="10" name="Picture 9" descr="Chart of Credentials to view the adjustment factor">
            <a:extLst>
              <a:ext uri="{FF2B5EF4-FFF2-40B4-BE49-F238E27FC236}">
                <a16:creationId xmlns:a16="http://schemas.microsoft.com/office/drawing/2014/main" id="{DF087C2F-79D9-454A-BBC8-F130FE9EC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8288" y="1457325"/>
            <a:ext cx="4194412" cy="2182557"/>
          </a:xfrm>
          <a:prstGeom prst="rect">
            <a:avLst/>
          </a:prstGeom>
        </p:spPr>
      </p:pic>
      <p:pic>
        <p:nvPicPr>
          <p:cNvPr id="13" name="Picture 12" descr="Chart of Median Earnings to view the adjustment factor">
            <a:extLst>
              <a:ext uri="{FF2B5EF4-FFF2-40B4-BE49-F238E27FC236}">
                <a16:creationId xmlns:a16="http://schemas.microsoft.com/office/drawing/2014/main" id="{680FEC95-37FD-4EEB-A975-34B77D0BB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2867" y="3663521"/>
            <a:ext cx="6212362" cy="204843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BA778A-9F4A-4325-97D3-E6C5A9C758A5}"/>
              </a:ext>
            </a:extLst>
          </p:cNvPr>
          <p:cNvSpPr/>
          <p:nvPr/>
        </p:nvSpPr>
        <p:spPr>
          <a:xfrm>
            <a:off x="5105400" y="5821319"/>
            <a:ext cx="70029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8965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prstClr val="white"/>
                </a:solidFill>
              </a:rPr>
              <a:t>Variance of the Adjustment Factor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1800" dirty="0">
                <a:solidFill>
                  <a:prstClr val="white"/>
                </a:solidFill>
              </a:rPr>
              <a:t>Test with reported PY 2017 Dislocated Worker data</a:t>
            </a:r>
            <a:endParaRPr lang="en-US" sz="2000" dirty="0"/>
          </a:p>
        </p:txBody>
      </p:sp>
      <p:pic>
        <p:nvPicPr>
          <p:cNvPr id="7" name="Picture 6" descr="Chart of Q2ER to view the adjustment factor">
            <a:extLst>
              <a:ext uri="{FF2B5EF4-FFF2-40B4-BE49-F238E27FC236}">
                <a16:creationId xmlns:a16="http://schemas.microsoft.com/office/drawing/2014/main" id="{51155877-6B0D-4EF7-9167-F05C682AA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0" y="1644008"/>
            <a:ext cx="4145639" cy="2054530"/>
          </a:xfrm>
          <a:prstGeom prst="rect">
            <a:avLst/>
          </a:prstGeom>
        </p:spPr>
      </p:pic>
      <p:pic>
        <p:nvPicPr>
          <p:cNvPr id="9" name="Picture 8" descr="Chart of Credentials to view the adjustment factor">
            <a:extLst>
              <a:ext uri="{FF2B5EF4-FFF2-40B4-BE49-F238E27FC236}">
                <a16:creationId xmlns:a16="http://schemas.microsoft.com/office/drawing/2014/main" id="{365D1E5C-9D3C-4FFC-A97B-375F55594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8287" y="1698877"/>
            <a:ext cx="4194412" cy="1999661"/>
          </a:xfrm>
          <a:prstGeom prst="rect">
            <a:avLst/>
          </a:prstGeom>
        </p:spPr>
      </p:pic>
      <p:pic>
        <p:nvPicPr>
          <p:cNvPr id="12" name="Picture 11" descr="Chart of Median Earnings to view the adjustment factor">
            <a:extLst>
              <a:ext uri="{FF2B5EF4-FFF2-40B4-BE49-F238E27FC236}">
                <a16:creationId xmlns:a16="http://schemas.microsoft.com/office/drawing/2014/main" id="{086F2669-E8E4-41FC-B287-5B3933754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6990" y="3715905"/>
            <a:ext cx="5938019" cy="20606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F524C51-D79B-46CF-9E5F-9C3FF9C6E07D}"/>
              </a:ext>
            </a:extLst>
          </p:cNvPr>
          <p:cNvSpPr/>
          <p:nvPr/>
        </p:nvSpPr>
        <p:spPr>
          <a:xfrm>
            <a:off x="4894940" y="5821319"/>
            <a:ext cx="72133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9330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prstClr val="white"/>
                </a:solidFill>
              </a:rPr>
              <a:t>Variance of the Adjustment Factor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1800" dirty="0">
                <a:solidFill>
                  <a:prstClr val="white"/>
                </a:solidFill>
              </a:rPr>
              <a:t>Test with reported PY 2017 WIOA Youth data</a:t>
            </a:r>
            <a:endParaRPr lang="en-US" sz="2000" dirty="0"/>
          </a:p>
        </p:txBody>
      </p:sp>
      <p:pic>
        <p:nvPicPr>
          <p:cNvPr id="8" name="Picture 7" descr="Chart of Q2ER to view the adjustment factor">
            <a:extLst>
              <a:ext uri="{FF2B5EF4-FFF2-40B4-BE49-F238E27FC236}">
                <a16:creationId xmlns:a16="http://schemas.microsoft.com/office/drawing/2014/main" id="{B28EF4E8-79A7-459F-99FE-AC0357A54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524" y="1537953"/>
            <a:ext cx="3956647" cy="4145639"/>
          </a:xfrm>
          <a:prstGeom prst="rect">
            <a:avLst/>
          </a:prstGeom>
        </p:spPr>
      </p:pic>
      <p:pic>
        <p:nvPicPr>
          <p:cNvPr id="12" name="Picture 11" descr="Chart of Credentials to view the adjustment factor">
            <a:extLst>
              <a:ext uri="{FF2B5EF4-FFF2-40B4-BE49-F238E27FC236}">
                <a16:creationId xmlns:a16="http://schemas.microsoft.com/office/drawing/2014/main" id="{2EA6DB75-5D71-426B-87DB-61AB9EE64B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103" y="1537954"/>
            <a:ext cx="3560373" cy="41456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E7ADBC8-4CD0-453E-A030-C95169F197F1}"/>
              </a:ext>
            </a:extLst>
          </p:cNvPr>
          <p:cNvSpPr/>
          <p:nvPr/>
        </p:nvSpPr>
        <p:spPr>
          <a:xfrm>
            <a:off x="5130800" y="5821319"/>
            <a:ext cx="69775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2818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prstClr val="white"/>
                </a:solidFill>
              </a:rPr>
              <a:t>Variance of Individual Indicator Scores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1800" dirty="0">
                <a:solidFill>
                  <a:prstClr val="white"/>
                </a:solidFill>
              </a:rPr>
              <a:t>Test with reported PY 2017 WIOA Adult data</a:t>
            </a:r>
            <a:endParaRPr lang="en-US" sz="2000" dirty="0"/>
          </a:p>
        </p:txBody>
      </p:sp>
      <p:pic>
        <p:nvPicPr>
          <p:cNvPr id="31" name="Picture 30" descr="Charts of Q2ER, Credentials, and Median Earnings for WIOA Adult">
            <a:extLst>
              <a:ext uri="{FF2B5EF4-FFF2-40B4-BE49-F238E27FC236}">
                <a16:creationId xmlns:a16="http://schemas.microsoft.com/office/drawing/2014/main" id="{C5FF1689-DA5D-4B1A-86F6-408F7CD6E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96" y="1328859"/>
            <a:ext cx="10699407" cy="451143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E14AC01-BC63-4381-BAC3-5174456D8A79}"/>
              </a:ext>
            </a:extLst>
          </p:cNvPr>
          <p:cNvSpPr/>
          <p:nvPr/>
        </p:nvSpPr>
        <p:spPr>
          <a:xfrm>
            <a:off x="4394200" y="5821319"/>
            <a:ext cx="7714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9141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prstClr val="white"/>
                </a:solidFill>
              </a:rPr>
              <a:t>Variance of Individual Indicator Scores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1800" dirty="0">
                <a:solidFill>
                  <a:prstClr val="white"/>
                </a:solidFill>
              </a:rPr>
              <a:t>Test with reported PY 2017 Dislocated Worker data</a:t>
            </a:r>
            <a:endParaRPr lang="en-US" sz="2000" dirty="0"/>
          </a:p>
        </p:txBody>
      </p:sp>
      <p:pic>
        <p:nvPicPr>
          <p:cNvPr id="6" name="Picture 5" descr="Charts of Q2ER, Credentials, and Median Earnings for Dislocated Worker">
            <a:extLst>
              <a:ext uri="{FF2B5EF4-FFF2-40B4-BE49-F238E27FC236}">
                <a16:creationId xmlns:a16="http://schemas.microsoft.com/office/drawing/2014/main" id="{692D685B-5A57-402D-8BB2-7631C9722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48" y="1332414"/>
            <a:ext cx="10705504" cy="452972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FB8D15-1CA1-48DF-816C-1D3560EBA54C}"/>
              </a:ext>
            </a:extLst>
          </p:cNvPr>
          <p:cNvSpPr/>
          <p:nvPr/>
        </p:nvSpPr>
        <p:spPr>
          <a:xfrm>
            <a:off x="4788976" y="5841013"/>
            <a:ext cx="70334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539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prstClr val="white"/>
                </a:solidFill>
              </a:rPr>
              <a:t>Variance of Individual Indicator Scores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1800" dirty="0">
                <a:solidFill>
                  <a:prstClr val="white"/>
                </a:solidFill>
              </a:rPr>
              <a:t>Test with reported PY 2017 WIOA Youth data</a:t>
            </a:r>
            <a:endParaRPr lang="en-US" sz="2000" dirty="0"/>
          </a:p>
        </p:txBody>
      </p:sp>
      <p:pic>
        <p:nvPicPr>
          <p:cNvPr id="6" name="Picture 5" descr="Charts of Q2ER and Median Earnings for WIOA Youth">
            <a:extLst>
              <a:ext uri="{FF2B5EF4-FFF2-40B4-BE49-F238E27FC236}">
                <a16:creationId xmlns:a16="http://schemas.microsoft.com/office/drawing/2014/main" id="{A7C25E86-6CDC-4811-B8CC-143EE2EF3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098" y="1288725"/>
            <a:ext cx="8071804" cy="4566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3E28FB-9709-4494-9DC3-7A1AB02BABCE}"/>
              </a:ext>
            </a:extLst>
          </p:cNvPr>
          <p:cNvSpPr/>
          <p:nvPr/>
        </p:nvSpPr>
        <p:spPr>
          <a:xfrm>
            <a:off x="5313832" y="5833873"/>
            <a:ext cx="6794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448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Proximity to Outcomes: Negotiated Levels vs. Adjusted Levels                                   </a:t>
            </a:r>
            <a:br>
              <a:rPr lang="en-US" sz="2400" dirty="0"/>
            </a:br>
            <a:r>
              <a:rPr lang="en-US" sz="2000" dirty="0">
                <a:solidFill>
                  <a:prstClr val="white"/>
                </a:solidFill>
              </a:rPr>
              <a:t>Test with reported PY 2017 WIOA Adult – Q2ER data</a:t>
            </a:r>
            <a:endParaRPr lang="en-US" sz="2000" dirty="0"/>
          </a:p>
        </p:txBody>
      </p:sp>
      <p:pic>
        <p:nvPicPr>
          <p:cNvPr id="9" name="Picture 8" descr="chart showing Proximity to Outcomes: Negotiated Levels vs. Adjusted Leve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38" y="1341801"/>
            <a:ext cx="10913471" cy="45472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52FEC6-AE41-4BF7-9C7B-75F2FDA3A083}"/>
              </a:ext>
            </a:extLst>
          </p:cNvPr>
          <p:cNvSpPr/>
          <p:nvPr/>
        </p:nvSpPr>
        <p:spPr>
          <a:xfrm>
            <a:off x="5944484" y="5809204"/>
            <a:ext cx="6028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877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prstClr val="white"/>
                </a:solidFill>
              </a:rPr>
              <a:t>Proximity to Outcomes: Negotiated Levels vs. Adjusted Levels                                   </a:t>
            </a:r>
            <a:br>
              <a:rPr lang="en-US" sz="2000" dirty="0">
                <a:solidFill>
                  <a:prstClr val="white"/>
                </a:solidFill>
              </a:rPr>
            </a:br>
            <a:r>
              <a:rPr lang="en-US" sz="2000" dirty="0">
                <a:solidFill>
                  <a:prstClr val="white"/>
                </a:solidFill>
              </a:rPr>
              <a:t>Test with reported PY 2017 WIOA Adult – Median Earnings data</a:t>
            </a:r>
            <a:endParaRPr lang="en-US" dirty="0"/>
          </a:p>
        </p:txBody>
      </p:sp>
      <p:pic>
        <p:nvPicPr>
          <p:cNvPr id="7" name="Picture 6" descr="chart showing Proximity to Outcomes: Negotiated Levels vs. Adjusted Leve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46" y="1342533"/>
            <a:ext cx="10869510" cy="4528963"/>
          </a:xfrm>
          <a:prstGeom prst="rect">
            <a:avLst/>
          </a:prstGeom>
        </p:spPr>
      </p:pic>
      <p:sp>
        <p:nvSpPr>
          <p:cNvPr id="6" name="Rectangle 5" descr="chart showing Proximity to Outcomes: Negotiated Levels vs. Adjusted Levels">
            <a:extLst>
              <a:ext uri="{FF2B5EF4-FFF2-40B4-BE49-F238E27FC236}">
                <a16:creationId xmlns:a16="http://schemas.microsoft.com/office/drawing/2014/main" id="{7752FEC6-AE41-4BF7-9C7B-75F2FDA3A083}"/>
              </a:ext>
            </a:extLst>
          </p:cNvPr>
          <p:cNvSpPr/>
          <p:nvPr/>
        </p:nvSpPr>
        <p:spPr>
          <a:xfrm>
            <a:off x="5944484" y="5809204"/>
            <a:ext cx="6028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334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prstClr val="white"/>
                </a:solidFill>
              </a:rPr>
              <a:t>Proximity to Outcomes: Negotiated Levels vs. Adjusted Levels                                   </a:t>
            </a:r>
            <a:br>
              <a:rPr lang="en-US" sz="2000" dirty="0">
                <a:solidFill>
                  <a:prstClr val="white"/>
                </a:solidFill>
              </a:rPr>
            </a:br>
            <a:r>
              <a:rPr lang="en-US" sz="2000" dirty="0">
                <a:solidFill>
                  <a:prstClr val="white"/>
                </a:solidFill>
              </a:rPr>
              <a:t>Test with reported PY 2017 WIOA Youth – Q2ER data</a:t>
            </a:r>
            <a:endParaRPr lang="en-US" dirty="0"/>
          </a:p>
        </p:txBody>
      </p:sp>
      <p:pic>
        <p:nvPicPr>
          <p:cNvPr id="7" name="Picture 6" descr="chart showing Proximity to Outcomes: Negotiated Levels vs. Adjusted Leve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53" y="1330812"/>
            <a:ext cx="10834339" cy="45143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52FEC6-AE41-4BF7-9C7B-75F2FDA3A083}"/>
              </a:ext>
            </a:extLst>
          </p:cNvPr>
          <p:cNvSpPr/>
          <p:nvPr/>
        </p:nvSpPr>
        <p:spPr>
          <a:xfrm>
            <a:off x="5944484" y="5809204"/>
            <a:ext cx="6028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1084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prstClr val="white"/>
                </a:solidFill>
              </a:rPr>
              <a:t>Proximity to Outcomes: Negotiated Levels vs. Adjusted Levels                                   </a:t>
            </a:r>
            <a:br>
              <a:rPr lang="en-US" sz="2000" dirty="0">
                <a:solidFill>
                  <a:prstClr val="white"/>
                </a:solidFill>
              </a:rPr>
            </a:br>
            <a:r>
              <a:rPr lang="en-US" sz="2000" dirty="0">
                <a:solidFill>
                  <a:prstClr val="white"/>
                </a:solidFill>
              </a:rPr>
              <a:t>Test with reported PY 2017 Wagner-Peyser – Q2ER data</a:t>
            </a:r>
            <a:endParaRPr lang="en-US" dirty="0"/>
          </a:p>
        </p:txBody>
      </p:sp>
      <p:pic>
        <p:nvPicPr>
          <p:cNvPr id="7" name="Picture 6" descr="chart showing Proximity to Outcomes: Negotiated Levels vs. Adjusted Leve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39" y="1339603"/>
            <a:ext cx="10834344" cy="45143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52FEC6-AE41-4BF7-9C7B-75F2FDA3A083}"/>
              </a:ext>
            </a:extLst>
          </p:cNvPr>
          <p:cNvSpPr/>
          <p:nvPr/>
        </p:nvSpPr>
        <p:spPr>
          <a:xfrm>
            <a:off x="5944484" y="5809204"/>
            <a:ext cx="6028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PY 2005-15 WIASRD, PY 2017 WIOA Performance Individual Record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531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Reporting Data Accurately</a:t>
            </a:r>
            <a:br>
              <a:rPr lang="en-US" dirty="0"/>
            </a:br>
            <a:r>
              <a:rPr lang="en-US" sz="2400" dirty="0"/>
              <a:t>An Example</a:t>
            </a:r>
          </a:p>
        </p:txBody>
      </p:sp>
      <p:pic>
        <p:nvPicPr>
          <p:cNvPr id="8" name="Picture 7" descr="Chart of excel file of example for discussion.">
            <a:extLst>
              <a:ext uri="{FF2B5EF4-FFF2-40B4-BE49-F238E27FC236}">
                <a16:creationId xmlns:a16="http://schemas.microsoft.com/office/drawing/2014/main" id="{FB69C3E1-86FE-452E-B261-D9D8850E6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760" y="1292709"/>
            <a:ext cx="5383235" cy="479187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035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Reporting Data Accurately</a:t>
            </a:r>
            <a:br>
              <a:rPr lang="en-US" dirty="0"/>
            </a:br>
            <a:r>
              <a:rPr lang="en-US" sz="2400" dirty="0"/>
              <a:t>An Example (2)</a:t>
            </a:r>
            <a:endParaRPr lang="en-US" dirty="0"/>
          </a:p>
        </p:txBody>
      </p:sp>
      <p:pic>
        <p:nvPicPr>
          <p:cNvPr id="9" name="Picture 8" descr="Chart of Data Reporting Example.">
            <a:extLst>
              <a:ext uri="{FF2B5EF4-FFF2-40B4-BE49-F238E27FC236}">
                <a16:creationId xmlns:a16="http://schemas.microsoft.com/office/drawing/2014/main" id="{71C34BE0-A198-4EE8-8E4F-36085226A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760" y="1562893"/>
            <a:ext cx="8114479" cy="18350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B60273-4DAD-408F-B2E4-89211E129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3511799"/>
            <a:ext cx="11155680" cy="2665164"/>
          </a:xfrm>
        </p:spPr>
        <p:txBody>
          <a:bodyPr/>
          <a:lstStyle/>
          <a:p>
            <a:r>
              <a:rPr lang="en-US" dirty="0"/>
              <a:t>What are the overall impacts:</a:t>
            </a:r>
          </a:p>
          <a:p>
            <a:pPr lvl="1"/>
            <a:r>
              <a:rPr lang="en-US" dirty="0"/>
              <a:t>This variable effect is added to all the other effects and results in an overall adjustment factor of </a:t>
            </a:r>
            <a:r>
              <a:rPr lang="en-US" b="1" dirty="0">
                <a:solidFill>
                  <a:srgbClr val="FF0000"/>
                </a:solidFill>
              </a:rPr>
              <a:t>$31,990</a:t>
            </a:r>
          </a:p>
          <a:p>
            <a:pPr lvl="1"/>
            <a:r>
              <a:rPr lang="en-US" dirty="0"/>
              <a:t>The original negotiated level of $4,709 was increased to </a:t>
            </a:r>
            <a:r>
              <a:rPr lang="en-US" b="1" dirty="0">
                <a:solidFill>
                  <a:srgbClr val="FF0000"/>
                </a:solidFill>
              </a:rPr>
              <a:t>$36,699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606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1D46C-68F0-43A1-9A4B-5298FF588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84F21C-070A-4473-B73B-B459B1D2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09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 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3">
              <a:buClr>
                <a:srgbClr val="1C4489"/>
              </a:buClr>
            </a:pPr>
            <a:endParaRPr lang="en-US" dirty="0"/>
          </a:p>
          <a:p>
            <a:pPr marL="484632" lvl="4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8148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D36C-4C4A-450F-934F-31AF8398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A23D8-9539-41A7-9A06-C8454386A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50" y="1407886"/>
            <a:ext cx="5486400" cy="4672878"/>
          </a:xfrm>
        </p:spPr>
        <p:txBody>
          <a:bodyPr>
            <a:normAutofit/>
          </a:bodyPr>
          <a:lstStyle/>
          <a:p>
            <a:r>
              <a:rPr lang="en-US" sz="2400" dirty="0"/>
              <a:t>Statistical Adjustment Model Summary</a:t>
            </a:r>
          </a:p>
          <a:p>
            <a:pPr lvl="2"/>
            <a:r>
              <a:rPr lang="en-US" sz="2000" dirty="0">
                <a:hlinkClick r:id="rId4"/>
              </a:rPr>
              <a:t>https://www.doleta.gov/performance/guidance/docs/Statistical-Model-Summary-2-16-18.docx</a:t>
            </a:r>
            <a:endParaRPr lang="en-US" sz="2000" dirty="0"/>
          </a:p>
          <a:p>
            <a:pPr>
              <a:spcBef>
                <a:spcPts val="4200"/>
              </a:spcBef>
            </a:pPr>
            <a:r>
              <a:rPr lang="en-US" sz="2400" dirty="0"/>
              <a:t>WIOA Statistical Model Methodology Report</a:t>
            </a:r>
          </a:p>
          <a:p>
            <a:pPr lvl="2"/>
            <a:r>
              <a:rPr lang="en-US" sz="2000" u="sng" dirty="0">
                <a:hlinkClick r:id="rId5"/>
              </a:rPr>
              <a:t>https://www.doleta.gov/performance/guidance/docs/WIOA_Statistical_Model_Methodology_Report-6-24-2016.pdf</a:t>
            </a:r>
            <a:r>
              <a:rPr lang="en-US" sz="2000" u="sng" dirty="0"/>
              <a:t> </a:t>
            </a:r>
            <a:r>
              <a:rPr lang="en-US" sz="2400" dirty="0"/>
              <a:t>     </a:t>
            </a:r>
          </a:p>
          <a:p>
            <a:pPr marL="342900" lvl="2">
              <a:spcBef>
                <a:spcPts val="18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en-US" sz="2400" dirty="0">
              <a:solidFill>
                <a:schemeClr val="tx1"/>
              </a:solidFill>
            </a:endParaRPr>
          </a:p>
          <a:p>
            <a:pPr lvl="2"/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56023-1EA8-42EA-AE2B-81AF6A61D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7652" y="1407886"/>
            <a:ext cx="5486400" cy="4672878"/>
          </a:xfrm>
        </p:spPr>
        <p:txBody>
          <a:bodyPr/>
          <a:lstStyle/>
          <a:p>
            <a:r>
              <a:rPr lang="en-US" sz="2400" dirty="0"/>
              <a:t>WIOA Performance Negotiation Tool</a:t>
            </a:r>
          </a:p>
          <a:p>
            <a:pPr lvl="2"/>
            <a:r>
              <a:rPr lang="en-US" sz="2000" dirty="0">
                <a:hlinkClick r:id="rId6"/>
              </a:rPr>
              <a:t>https://www.doleta.gov/performance/guidance/docs/PY2018-2019-WIOA-Negotiation-Tool.xlsx</a:t>
            </a:r>
            <a:endParaRPr lang="en-US" sz="2000" dirty="0"/>
          </a:p>
          <a:p>
            <a:pPr marL="342900" lvl="2">
              <a:spcBef>
                <a:spcPts val="4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400" u="none" dirty="0">
                <a:solidFill>
                  <a:schemeClr val="tx1"/>
                </a:solidFill>
              </a:rPr>
              <a:t>Using the Statistical Adjustment Model for Negotiation WIOA Performance Levels</a:t>
            </a:r>
          </a:p>
          <a:p>
            <a:pPr lvl="2"/>
            <a:r>
              <a:rPr lang="en-US" sz="2000" dirty="0">
                <a:hlinkClick r:id="rId7"/>
              </a:rPr>
              <a:t>https://www.workforcegps.org/events/2018/02/16/14/00/Using-the-Statistical-Adjustment-Model-for-Negotiating-WIOA-Performance-LevelsEvent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9145D-4676-4548-B879-0069E273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267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0204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74D06C-4F26-4501-AB44-AFC168EAD8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D666A2-9986-4F23-A9B2-C4446C3B8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236FDF-8B7E-435C-9F8B-CCB70889270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57105560-6850-41e4-bf8f-92819038b9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1146</Words>
  <Application>Microsoft Office PowerPoint</Application>
  <PresentationFormat>Widescreen</PresentationFormat>
  <Paragraphs>164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Courier New</vt:lpstr>
      <vt:lpstr>Times New Roman</vt:lpstr>
      <vt:lpstr>Wingdings</vt:lpstr>
      <vt:lpstr>Base Layout for Compliance</vt:lpstr>
      <vt:lpstr>The Statistical Adjustment Model</vt:lpstr>
      <vt:lpstr>What You Will Need For Modules 10 &amp; 11</vt:lpstr>
      <vt:lpstr>The Objectives of this Session</vt:lpstr>
      <vt:lpstr>What do you know about the Statistical Adjustment Model?</vt:lpstr>
      <vt:lpstr>The Statistical Adjustment Model </vt:lpstr>
      <vt:lpstr>How is the model used – for negotiations?</vt:lpstr>
      <vt:lpstr>How is the model used – for evaluation?</vt:lpstr>
      <vt:lpstr>How the model is used in the negotiation and performance evaluation processes</vt:lpstr>
      <vt:lpstr>What are the components of the model?</vt:lpstr>
      <vt:lpstr>What data are important?</vt:lpstr>
      <vt:lpstr>Early Tests of the Statistical Adjustment Model</vt:lpstr>
      <vt:lpstr>Variance of the Adjustment Factor Test with reported PY 2017 WIOA Adult data </vt:lpstr>
      <vt:lpstr>Variance of the Adjustment Factor Test with reported PY 2017 Dislocated Worker data</vt:lpstr>
      <vt:lpstr>Variance of the Adjustment Factor Test with reported PY 2017 WIOA Youth data</vt:lpstr>
      <vt:lpstr>Variance of Individual Indicator Scores Test with reported PY 2017 WIOA Adult data</vt:lpstr>
      <vt:lpstr>Variance of Individual Indicator Scores Test with reported PY 2017 Dislocated Worker data</vt:lpstr>
      <vt:lpstr>Variance of Individual Indicator Scores Test with reported PY 2017 WIOA Youth data</vt:lpstr>
      <vt:lpstr>Proximity to Outcomes: Negotiated Levels vs. Adjusted Levels                                    Test with reported PY 2017 WIOA Adult – Q2ER data</vt:lpstr>
      <vt:lpstr>Proximity to Outcomes: Negotiated Levels vs. Adjusted Levels                                    Test with reported PY 2017 WIOA Adult – Median Earnings data</vt:lpstr>
      <vt:lpstr>Proximity to Outcomes: Negotiated Levels vs. Adjusted Levels                                    Test with reported PY 2017 WIOA Youth – Q2ER data</vt:lpstr>
      <vt:lpstr>Proximity to Outcomes: Negotiated Levels vs. Adjusted Levels                                    Test with reported PY 2017 Wagner-Peyser – Q2ER data</vt:lpstr>
      <vt:lpstr>The Importance of Reporting Data Accurately An Example</vt:lpstr>
      <vt:lpstr>The Importance of Reporting Data Accurately An Example (2)</vt:lpstr>
      <vt:lpstr>Any Questions?</vt:lpstr>
      <vt:lpstr>Contact</vt:lpstr>
      <vt:lpstr>Resources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Statistical Adjustment Model</dc:title>
  <dc:creator>Monica Melville</dc:creator>
  <cp:lastModifiedBy>Monica Melville</cp:lastModifiedBy>
  <cp:revision>1</cp:revision>
  <dcterms:created xsi:type="dcterms:W3CDTF">2019-07-09T15:18:52Z</dcterms:created>
  <dcterms:modified xsi:type="dcterms:W3CDTF">2019-07-09T20:38:43Z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