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omments/modernComment_7FFD9CF9_F0FE71D.xml" ContentType="application/vnd.ms-powerpoint.comments+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comments/modernComment_7FFD9D15_27349F50.xml" ContentType="application/vnd.ms-powerpoint.comments+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359" r:id="rId4"/>
  </p:sldMasterIdLst>
  <p:notesMasterIdLst>
    <p:notesMasterId r:id="rId65"/>
  </p:notesMasterIdLst>
  <p:handoutMasterIdLst>
    <p:handoutMasterId r:id="rId66"/>
  </p:handoutMasterIdLst>
  <p:sldIdLst>
    <p:sldId id="2147327119" r:id="rId5"/>
    <p:sldId id="2147327156" r:id="rId6"/>
    <p:sldId id="2147327111" r:id="rId7"/>
    <p:sldId id="350" r:id="rId8"/>
    <p:sldId id="559" r:id="rId9"/>
    <p:sldId id="561" r:id="rId10"/>
    <p:sldId id="2147327137" r:id="rId11"/>
    <p:sldId id="2147327263" r:id="rId12"/>
    <p:sldId id="2147327221" r:id="rId13"/>
    <p:sldId id="2147327292" r:id="rId14"/>
    <p:sldId id="2147327288" r:id="rId15"/>
    <p:sldId id="2147327296" r:id="rId16"/>
    <p:sldId id="2147327298" r:id="rId17"/>
    <p:sldId id="2147327286" r:id="rId18"/>
    <p:sldId id="2147327231" r:id="rId19"/>
    <p:sldId id="2147327280" r:id="rId20"/>
    <p:sldId id="2147327281" r:id="rId21"/>
    <p:sldId id="2147327291" r:id="rId22"/>
    <p:sldId id="2147327285" r:id="rId23"/>
    <p:sldId id="2147327293" r:id="rId24"/>
    <p:sldId id="2147327150" r:id="rId25"/>
    <p:sldId id="2147327295" r:id="rId26"/>
    <p:sldId id="2147327277" r:id="rId27"/>
    <p:sldId id="2147327278" r:id="rId28"/>
    <p:sldId id="2594" r:id="rId29"/>
    <p:sldId id="2147327254" r:id="rId30"/>
    <p:sldId id="2147327282" r:id="rId31"/>
    <p:sldId id="2147327236" r:id="rId32"/>
    <p:sldId id="2147327289" r:id="rId33"/>
    <p:sldId id="2147327232" r:id="rId34"/>
    <p:sldId id="2147327233" r:id="rId35"/>
    <p:sldId id="2147327258" r:id="rId36"/>
    <p:sldId id="2147327181" r:id="rId37"/>
    <p:sldId id="2147327256" r:id="rId38"/>
    <p:sldId id="2147327220" r:id="rId39"/>
    <p:sldId id="2147327224" r:id="rId40"/>
    <p:sldId id="2147327190" r:id="rId41"/>
    <p:sldId id="2147327179" r:id="rId42"/>
    <p:sldId id="2147327228" r:id="rId43"/>
    <p:sldId id="2147327272" r:id="rId44"/>
    <p:sldId id="2147327225" r:id="rId45"/>
    <p:sldId id="2147327283" r:id="rId46"/>
    <p:sldId id="2147327266" r:id="rId47"/>
    <p:sldId id="2147327243" r:id="rId48"/>
    <p:sldId id="2147327261" r:id="rId49"/>
    <p:sldId id="2147327215" r:id="rId50"/>
    <p:sldId id="2147327244" r:id="rId51"/>
    <p:sldId id="2147327245" r:id="rId52"/>
    <p:sldId id="2147327246" r:id="rId53"/>
    <p:sldId id="2608" r:id="rId54"/>
    <p:sldId id="2147327247" r:id="rId55"/>
    <p:sldId id="2147327248" r:id="rId56"/>
    <p:sldId id="2147327249" r:id="rId57"/>
    <p:sldId id="2147327250" r:id="rId58"/>
    <p:sldId id="2147327251" r:id="rId59"/>
    <p:sldId id="2147327252" r:id="rId60"/>
    <p:sldId id="2147327253" r:id="rId61"/>
    <p:sldId id="2147327284" r:id="rId62"/>
    <p:sldId id="2147327294" r:id="rId63"/>
    <p:sldId id="2147327180" r:id="rId64"/>
  </p:sldIdLst>
  <p:sldSz cx="12188825" cy="6858000"/>
  <p:notesSz cx="6858000" cy="9144000"/>
  <p:defaultTextStyle>
    <a:defPPr>
      <a:defRPr lang="en-US"/>
    </a:defPPr>
    <a:lvl1pPr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1pPr>
    <a:lvl2pPr marL="456407" indent="-2278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2pPr>
    <a:lvl3pPr marL="913607" indent="-4564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3pPr>
    <a:lvl4pPr marL="1370807" indent="-6850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4pPr>
    <a:lvl5pPr marL="1828007" indent="-913607" algn="l" defTabSz="913607" rtl="0" eaLnBrk="0" fontAlgn="base" hangingPunct="0">
      <a:spcBef>
        <a:spcPct val="0"/>
      </a:spcBef>
      <a:spcAft>
        <a:spcPct val="0"/>
      </a:spcAft>
      <a:defRPr sz="1800" kern="1200">
        <a:solidFill>
          <a:schemeClr val="tx1"/>
        </a:solidFill>
        <a:latin typeface="Lato Light" panose="020F0302020204030203" pitchFamily="34" charset="77"/>
        <a:ea typeface="+mn-ea"/>
        <a:cs typeface="+mn-cs"/>
      </a:defRPr>
    </a:lvl5pPr>
    <a:lvl6pPr marL="1143000" algn="l" defTabSz="457200" rtl="0" eaLnBrk="1" latinLnBrk="0" hangingPunct="1">
      <a:defRPr sz="1800" kern="1200">
        <a:solidFill>
          <a:schemeClr val="tx1"/>
        </a:solidFill>
        <a:latin typeface="Lato Light" panose="020F0302020204030203" pitchFamily="34" charset="77"/>
        <a:ea typeface="+mn-ea"/>
        <a:cs typeface="+mn-cs"/>
      </a:defRPr>
    </a:lvl6pPr>
    <a:lvl7pPr marL="1371600" algn="l" defTabSz="457200" rtl="0" eaLnBrk="1" latinLnBrk="0" hangingPunct="1">
      <a:defRPr sz="1800" kern="1200">
        <a:solidFill>
          <a:schemeClr val="tx1"/>
        </a:solidFill>
        <a:latin typeface="Lato Light" panose="020F0302020204030203" pitchFamily="34" charset="77"/>
        <a:ea typeface="+mn-ea"/>
        <a:cs typeface="+mn-cs"/>
      </a:defRPr>
    </a:lvl7pPr>
    <a:lvl8pPr marL="1600200" algn="l" defTabSz="457200" rtl="0" eaLnBrk="1" latinLnBrk="0" hangingPunct="1">
      <a:defRPr sz="1800" kern="1200">
        <a:solidFill>
          <a:schemeClr val="tx1"/>
        </a:solidFill>
        <a:latin typeface="Lato Light" panose="020F0302020204030203" pitchFamily="34" charset="77"/>
        <a:ea typeface="+mn-ea"/>
        <a:cs typeface="+mn-cs"/>
      </a:defRPr>
    </a:lvl8pPr>
    <a:lvl9pPr marL="1828800" algn="l" defTabSz="457200" rtl="0" eaLnBrk="1" latinLnBrk="0" hangingPunct="1">
      <a:defRPr sz="1800" kern="1200">
        <a:solidFill>
          <a:schemeClr val="tx1"/>
        </a:solidFill>
        <a:latin typeface="Lato Light" panose="020F0302020204030203" pitchFamily="34" charset="77"/>
        <a:ea typeface="+mn-ea"/>
        <a:cs typeface="+mn-cs"/>
      </a:defRPr>
    </a:lvl9pPr>
  </p:defaultTextStyle>
  <p:extLst>
    <p:ext uri="{521415D9-36F7-43E2-AB2F-B90AF26B5E84}">
      <p14:sectionLst xmlns:p14="http://schemas.microsoft.com/office/powerpoint/2010/main">
        <p14:section name="Introduction" id="{19AC820D-4412-40FC-8976-1B57E98A8762}">
          <p14:sldIdLst>
            <p14:sldId id="2147327119"/>
          </p14:sldIdLst>
        </p14:section>
        <p14:section name="Content" id="{13F3F25E-F689-44B7-BD14-CEC919648939}">
          <p14:sldIdLst>
            <p14:sldId id="2147327156"/>
            <p14:sldId id="2147327111"/>
            <p14:sldId id="350"/>
            <p14:sldId id="559"/>
            <p14:sldId id="561"/>
            <p14:sldId id="2147327137"/>
            <p14:sldId id="2147327263"/>
            <p14:sldId id="2147327221"/>
            <p14:sldId id="2147327292"/>
            <p14:sldId id="2147327288"/>
            <p14:sldId id="2147327296"/>
            <p14:sldId id="2147327298"/>
            <p14:sldId id="2147327286"/>
            <p14:sldId id="2147327231"/>
            <p14:sldId id="2147327280"/>
            <p14:sldId id="2147327281"/>
            <p14:sldId id="2147327291"/>
            <p14:sldId id="2147327285"/>
            <p14:sldId id="2147327293"/>
            <p14:sldId id="2147327150"/>
            <p14:sldId id="2147327295"/>
            <p14:sldId id="2147327277"/>
            <p14:sldId id="2147327278"/>
            <p14:sldId id="2594"/>
            <p14:sldId id="2147327254"/>
            <p14:sldId id="2147327282"/>
            <p14:sldId id="2147327236"/>
            <p14:sldId id="2147327289"/>
            <p14:sldId id="2147327232"/>
            <p14:sldId id="2147327233"/>
            <p14:sldId id="2147327258"/>
            <p14:sldId id="2147327181"/>
            <p14:sldId id="2147327256"/>
          </p14:sldIdLst>
        </p14:section>
        <p14:section name="Appendix" id="{A328E397-E333-4C07-A38F-B2F3E5A8DB6F}">
          <p14:sldIdLst>
            <p14:sldId id="2147327220"/>
            <p14:sldId id="2147327224"/>
            <p14:sldId id="2147327190"/>
            <p14:sldId id="2147327179"/>
            <p14:sldId id="2147327228"/>
            <p14:sldId id="2147327272"/>
            <p14:sldId id="2147327225"/>
            <p14:sldId id="2147327283"/>
            <p14:sldId id="2147327266"/>
            <p14:sldId id="2147327243"/>
            <p14:sldId id="2147327261"/>
            <p14:sldId id="2147327215"/>
            <p14:sldId id="2147327244"/>
            <p14:sldId id="2147327245"/>
            <p14:sldId id="2147327246"/>
            <p14:sldId id="2608"/>
            <p14:sldId id="2147327247"/>
            <p14:sldId id="2147327248"/>
            <p14:sldId id="2147327249"/>
            <p14:sldId id="2147327250"/>
            <p14:sldId id="2147327251"/>
            <p14:sldId id="2147327252"/>
            <p14:sldId id="2147327253"/>
            <p14:sldId id="2147327284"/>
            <p14:sldId id="2147327294"/>
            <p14:sldId id="2147327180"/>
          </p14:sldIdLst>
        </p14:section>
      </p14:sectionLst>
    </p:ext>
    <p:ext uri="{EFAFB233-063F-42B5-8137-9DF3F51BA10A}">
      <p15:sldGuideLst xmlns:p15="http://schemas.microsoft.com/office/powerpoint/2012/main">
        <p15:guide id="1" orient="horz" pos="2160" userDrawn="1">
          <p15:clr>
            <a:srgbClr val="A4A3A4"/>
          </p15:clr>
        </p15:guide>
        <p15:guide id="2" pos="3794"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70D117-9160-4942-69CC-4067773B16A0}" name="Lewis, Shelia F - ETA" initials="LSFE" userId="S::Lewis.Shelia.F@dol.gov::aef9cce1-c344-458b-b153-c527c8752728" providerId="AD"/>
  <p188:author id="{0C008438-B177-CB6A-6B99-9A9BDF7D6002}" name="Douglas, Natasha R - ETA CTR" initials="DNREC" userId="S::Douglas.Natasha.R@dol.gov::9af6eede-e47d-4065-a1ee-8e1a1a12cdb9" providerId="AD"/>
  <p188:author id="{D2A0543E-C6C0-849F-2B26-5D63E28D5932}" name="Williams, Jessica M - ETA CTR" initials="WJMEC" userId="S::Williams.Jessica.M@dol.gov::90267f8f-e655-4b94-9b1b-b570d9949c4a" providerId="AD"/>
  <p188:author id="{57598556-5975-C04A-0B93-F11864307CA3}" name="Gina Worthey" initials="GW" userId="66d93715b608ce90" providerId="Windows Live"/>
  <p188:author id="{CE4E7C65-2269-8C97-2AE2-11194BB012F1}" name="Williams, Jess [USA]" initials="WJ[" userId="S::612309@bah.com::ce8248af-0ed1-4208-9104-e5e8e5a31ad7" providerId="AD"/>
  <p188:author id="{8CE5F468-2F4B-4B70-DE6F-559762B96890}" name="Cooper-Morrison, Samantha - ETA" initials="CMSE" userId="S::CooperMorrison.S@dol.gov::4c6e0e4c-06d3-4813-a2dd-7e0f144fc1d1" providerId="AD"/>
  <p188:author id="{DC392B6C-5DD4-1DBB-D41A-0C91C257B288}" name="Brady, Maria R - ETA" initials="BE" userId="S::brady.maria.r@dol.gov::e527d73f-0022-48b5-8cdb-0c9a9c7b9eca" providerId="AD"/>
  <p188:author id="{281A8E70-2AAA-3D5B-B66E-7B2350E887FA}" name="Tessa Balka" initials="TB" userId="c42be4b22e1aa0c8" providerId="Windows Live"/>
  <p188:author id="{73B4D470-4128-B4BE-E52D-AA298C5443CC}" name="Cadwallader, Ayreen - ETA" initials="AC" userId="S::Cadwallader.Ayreen@dol.gov::2ef22830-f974-4045-882c-ec7b1d8812ca" providerId="AD"/>
  <p188:author id="{F7FF0F77-B19C-3290-ED18-A6A204DEC3B1}" name="Williams, Jessica M - ETA CTR" initials="WC" userId="S::williams.jessica.m@dol.gov::90267f8f-e655-4b94-9b1b-b570d9949c4a" providerId="AD"/>
  <p188:author id="{5A377287-2095-AE38-B1F7-60D0B9F5BE89}" name="Mitchell, Cierra - ETA" initials="MCE" userId="S::mitchell.cierra@dol.gov::41a4f693-0ab7-4db3-8e2a-9ac339d4f629" providerId="AD"/>
  <p188:author id="{BF5CF093-A3C9-0657-928B-CD43833626DF}" name="Douglas, Natasha R - ETA CTR" initials="DC" userId="S::douglas.natasha.r@dol.gov::9af6eede-e47d-4065-a1ee-8e1a1a12cdb9" providerId="AD"/>
  <p188:author id="{403C3F97-8889-5660-5242-AD1A790FEB85}" name="Cosentino, Victoria - ETA" initials="CE" userId="S::cosentino.victoria@dol.gov::fe2dfcfc-86b7-45d2-828d-ad441dc0425b" providerId="AD"/>
  <p188:author id="{C439079B-737A-8962-8B87-2C19CADEB793}" name="Lewis, Shelia F - ETA" initials="LE" userId="S::lewis.shelia.f@dol.gov::aef9cce1-c344-458b-b153-c527c8752728" providerId="AD"/>
  <p188:author id="{B95B5EA0-82EB-B3C6-8C9C-222E7CD2C9E2}" name="Maroukis, James S - ETA CTR" initials="MJSEC" userId="S::Maroukis.James.S@dol.gov::98571e48-796f-4d2c-a2bb-b5cc1058012b" providerId="AD"/>
  <p188:author id="{915AF5A6-ADCF-9DE3-9DBD-0533A6B6449A}" name="Bennett, Jamie S - ETA" initials="BJSE" userId="S::Bennett.Jamie.S@dol.gov::2658da2f-ba19-4a24-8a77-d9f774ad408e" providerId="AD"/>
  <p188:author id="{910097BC-2ED2-817F-D2F4-D6298790B705}" name="Hauge, Kimberly - ETA" initials="HE" userId="S::hauge.kimberly@dol.gov::1bc28549-ef8c-4b27-8609-92a157c7219a" providerId="AD"/>
  <p188:author id="{8330CAD9-050F-2B1B-1AEE-57B0C982541F}" name="Corbett, Kenyon - ETA" initials="CE" userId="S::corbett.russell.k@dol.gov::a8901be1-7529-4272-87e6-44adb6c78848" providerId="AD"/>
  <p188:author id="{726A43E1-FA41-F7FF-ECAE-06C3AACE466A}" name="Bennett, Jamie S - ETA" initials="BE" userId="S::bennett.jamie.s@dol.gov::2658da2f-ba19-4a24-8a77-d9f774ad408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ina Worthey" initials="GW" lastIdx="2" clrIdx="0">
    <p:extLst>
      <p:ext uri="{19B8F6BF-5375-455C-9EA6-DF929625EA0E}">
        <p15:presenceInfo xmlns:p15="http://schemas.microsoft.com/office/powerpoint/2012/main" userId="66d93715b608ce90" providerId="Windows Live"/>
      </p:ext>
    </p:extLst>
  </p:cmAuthor>
  <p:cmAuthor id="2" name="Tessa Balka" initials="TB" lastIdx="1" clrIdx="1">
    <p:extLst>
      <p:ext uri="{19B8F6BF-5375-455C-9EA6-DF929625EA0E}">
        <p15:presenceInfo xmlns:p15="http://schemas.microsoft.com/office/powerpoint/2012/main" userId="c42be4b22e1aa0c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B700"/>
    <a:srgbClr val="FFCC00"/>
    <a:srgbClr val="009D9C"/>
    <a:srgbClr val="CCCCFF"/>
    <a:srgbClr val="6699FF"/>
    <a:srgbClr val="3333FF"/>
    <a:srgbClr val="FF9900"/>
    <a:srgbClr val="3C2C10"/>
    <a:srgbClr val="83DAE3"/>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184FF8-2DF8-47A0-B79C-E92A91E202E7}" v="1" dt="2026-01-22T20:09:40.614"/>
  </p1510:revLst>
</p1510:revInfo>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794"/>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handoutMaster" Target="handoutMasters/handoutMaster1.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slide" Target="slides/slide47.xml"/><Relationship Id="rId72"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ableStyles" Target="tableStyles.xml"/></Relationships>
</file>

<file path=ppt/comments/modernComment_7FFD9CF9_F0FE71D.xml><?xml version="1.0" encoding="utf-8"?>
<p188:cmLst xmlns:a="http://schemas.openxmlformats.org/drawingml/2006/main" xmlns:r="http://schemas.openxmlformats.org/officeDocument/2006/relationships" xmlns:p188="http://schemas.microsoft.com/office/powerpoint/2018/8/main">
  <p188:cm id="{4D2E1865-E4FC-46E1-8170-5583BA479954}" authorId="{5C70D117-9160-4942-69CC-4067773B16A0}" created="2025-07-01T13:43:10.515">
    <ac:txMkLst xmlns:ac="http://schemas.microsoft.com/office/drawing/2013/main/command">
      <pc:docMk xmlns:pc="http://schemas.microsoft.com/office/powerpoint/2013/main/command"/>
      <pc:sldMk xmlns:pc="http://schemas.microsoft.com/office/powerpoint/2013/main/command" cId="252700445" sldId="2147327225"/>
      <ac:spMk id="5" creationId="{5477B217-301E-5641-867D-49ED61589901}"/>
      <ac:txMk cp="28" len="13">
        <ac:context len="58" hash="1894219857"/>
      </ac:txMk>
    </ac:txMkLst>
    <p188:pos x="5361454" y="268608"/>
    <p188:txBody>
      <a:bodyPr/>
      <a:lstStyle/>
      <a:p>
        <a:r>
          <a:rPr lang="en-US"/>
          <a:t>Revise this slide</a:t>
        </a:r>
      </a:p>
    </p188:txBody>
  </p188:cm>
</p188:cmLst>
</file>

<file path=ppt/comments/modernComment_7FFD9D15_27349F50.xml><?xml version="1.0" encoding="utf-8"?>
<p188:cmLst xmlns:a="http://schemas.openxmlformats.org/drawingml/2006/main" xmlns:r="http://schemas.openxmlformats.org/officeDocument/2006/relationships" xmlns:p188="http://schemas.microsoft.com/office/powerpoint/2018/8/main">
  <p188:cm id="{215F7B4C-4BAF-4E56-8BEC-3D115B387488}" authorId="{8330CAD9-050F-2B1B-1AEE-57B0C982541F}" created="2025-07-09T21:05:36.151">
    <ac:txMkLst xmlns:ac="http://schemas.microsoft.com/office/drawing/2013/main/command">
      <pc:docMk xmlns:pc="http://schemas.microsoft.com/office/powerpoint/2013/main/command"/>
      <pc:sldMk xmlns:pc="http://schemas.microsoft.com/office/powerpoint/2013/main/command" cId="657760080" sldId="2147327253"/>
      <ac:spMk id="8" creationId="{6AFC1581-8D7C-4841-8670-63D53E92951A}"/>
      <ac:txMk cp="651" len="156">
        <ac:context len="813" hash="1305462751"/>
      </ac:txMk>
    </ac:txMkLst>
    <p188:pos x="4633179" y="4504648"/>
    <p188:txBody>
      <a:bodyPr/>
      <a:lstStyle/>
      <a:p>
        <a:r>
          <a:rPr lang="en-US"/>
          <a:t>Color contrast on URLs against this dark background makes them difficult to read. </a:t>
        </a:r>
      </a:p>
    </p188:txBody>
  </p188:cm>
</p188:cmLst>
</file>

<file path=ppt/diagrams/_rels/data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svg"/><Relationship Id="rId7" Type="http://schemas.openxmlformats.org/officeDocument/2006/relationships/image" Target="../media/image35.svg"/><Relationship Id="rId2" Type="http://schemas.openxmlformats.org/officeDocument/2006/relationships/image" Target="../media/image30.png"/><Relationship Id="rId1" Type="http://schemas.openxmlformats.org/officeDocument/2006/relationships/hyperlink" Target="https://ase.workforcegps.org/Performance-Reporting" TargetMode="Externa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 Id="rId9" Type="http://schemas.openxmlformats.org/officeDocument/2006/relationships/image" Target="../media/image37.svg"/></Relationships>
</file>

<file path=ppt/diagrams/_rels/data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ata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2.png"/><Relationship Id="rId7" Type="http://schemas.openxmlformats.org/officeDocument/2006/relationships/image" Target="../media/image35.sv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34.png"/><Relationship Id="rId5" Type="http://schemas.openxmlformats.org/officeDocument/2006/relationships/hyperlink" Target="https://ase.workforcegps.org/Performance-Reporting" TargetMode="External"/><Relationship Id="rId4" Type="http://schemas.openxmlformats.org/officeDocument/2006/relationships/image" Target="../media/image33.svg"/><Relationship Id="rId9" Type="http://schemas.openxmlformats.org/officeDocument/2006/relationships/image" Target="../media/image37.svg"/></Relationships>
</file>

<file path=ppt/diagrams/_rels/drawing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1.svg"/><Relationship Id="rId1" Type="http://schemas.openxmlformats.org/officeDocument/2006/relationships/image" Target="../media/image30.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F0F0FA-8162-40FB-AD0D-617CF620D36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6FD6ED8-D0FF-453E-B58F-994C8AA74A77}">
      <dgm:prSet/>
      <dgm:spPr/>
      <dgm:t>
        <a:bodyPr/>
        <a:lstStyle/>
        <a:p>
          <a:pPr>
            <a:lnSpc>
              <a:spcPct val="100000"/>
            </a:lnSpc>
          </a:pPr>
          <a:r>
            <a:rPr lang="en-US" dirty="0">
              <a:latin typeface="Aptos" panose="020B0004020202020204" pitchFamily="34" charset="0"/>
            </a:rPr>
            <a:t>Obtain access for submitter/certifiers at least 4 weeks prior to the report deadline.</a:t>
          </a:r>
        </a:p>
      </dgm:t>
    </dgm:pt>
    <dgm:pt modelId="{992242E9-B4D0-46EA-823E-DFE9DB451E0D}" type="parTrans" cxnId="{1F64E50B-5423-48B6-A866-860AC81A9D23}">
      <dgm:prSet/>
      <dgm:spPr/>
      <dgm:t>
        <a:bodyPr/>
        <a:lstStyle/>
        <a:p>
          <a:endParaRPr lang="en-US"/>
        </a:p>
      </dgm:t>
    </dgm:pt>
    <dgm:pt modelId="{2F487D46-88F8-47FE-93E4-97A86647D045}" type="sibTrans" cxnId="{1F64E50B-5423-48B6-A866-860AC81A9D23}">
      <dgm:prSet/>
      <dgm:spPr/>
      <dgm:t>
        <a:bodyPr/>
        <a:lstStyle/>
        <a:p>
          <a:endParaRPr lang="en-US"/>
        </a:p>
      </dgm:t>
    </dgm:pt>
    <dgm:pt modelId="{818BB3F3-B080-4373-A10B-6C6E101F3312}">
      <dgm:prSet/>
      <dgm:spPr/>
      <dgm:t>
        <a:bodyPr/>
        <a:lstStyle/>
        <a:p>
          <a:pPr>
            <a:lnSpc>
              <a:spcPct val="100000"/>
            </a:lnSpc>
          </a:pPr>
          <a:r>
            <a:rPr lang="en-US">
              <a:latin typeface="Aptos" panose="020B0004020202020204" pitchFamily="34" charset="0"/>
            </a:rPr>
            <a:t>Are you using the correct version of the </a:t>
          </a:r>
          <a:r>
            <a:rPr lang="en-US">
              <a:latin typeface="Aptos" panose="020B0004020202020204" pitchFamily="34" charset="0"/>
              <a:hlinkClick xmlns:r="http://schemas.openxmlformats.org/officeDocument/2006/relationships" r:id="rId1"/>
            </a:rPr>
            <a:t>Apprenticeship Reporting Resources Spreadsheet</a:t>
          </a:r>
          <a:r>
            <a:rPr lang="en-US">
              <a:latin typeface="Aptos" panose="020B0004020202020204" pitchFamily="34" charset="0"/>
            </a:rPr>
            <a:t>?</a:t>
          </a:r>
        </a:p>
      </dgm:t>
    </dgm:pt>
    <dgm:pt modelId="{33877394-41B4-4CF6-9118-779CBC71B816}" type="parTrans" cxnId="{FB32B054-2892-460F-AA85-ECE9E232A019}">
      <dgm:prSet/>
      <dgm:spPr/>
      <dgm:t>
        <a:bodyPr/>
        <a:lstStyle/>
        <a:p>
          <a:endParaRPr lang="en-US"/>
        </a:p>
      </dgm:t>
    </dgm:pt>
    <dgm:pt modelId="{D6527D5C-2EFD-4C7B-A439-D740B25C8618}" type="sibTrans" cxnId="{FB32B054-2892-460F-AA85-ECE9E232A019}">
      <dgm:prSet/>
      <dgm:spPr/>
      <dgm:t>
        <a:bodyPr/>
        <a:lstStyle/>
        <a:p>
          <a:endParaRPr lang="en-US"/>
        </a:p>
      </dgm:t>
    </dgm:pt>
    <dgm:pt modelId="{E335704E-5B7B-40E7-88E8-FD308B9412CD}">
      <dgm:prSet/>
      <dgm:spPr/>
      <dgm:t>
        <a:bodyPr/>
        <a:lstStyle/>
        <a:p>
          <a:pPr>
            <a:lnSpc>
              <a:spcPct val="100000"/>
            </a:lnSpc>
          </a:pPr>
          <a:r>
            <a:rPr lang="en-US">
              <a:latin typeface="Aptos" panose="020B0004020202020204" pitchFamily="34" charset="0"/>
            </a:rPr>
            <a:t>Are you reporting ALL active participants each quarter? This includes all participants enrolled during the reporting quarter AND those previously enrolled who are still active (carryover).</a:t>
          </a:r>
        </a:p>
      </dgm:t>
    </dgm:pt>
    <dgm:pt modelId="{275E321F-F001-49BE-B90A-1C50718FB9EF}" type="parTrans" cxnId="{837D640C-6B37-47A4-8D5A-338C3191EA56}">
      <dgm:prSet/>
      <dgm:spPr/>
      <dgm:t>
        <a:bodyPr/>
        <a:lstStyle/>
        <a:p>
          <a:endParaRPr lang="en-US"/>
        </a:p>
      </dgm:t>
    </dgm:pt>
    <dgm:pt modelId="{12F84287-75A2-4688-A5FE-83E5277FD525}" type="sibTrans" cxnId="{837D640C-6B37-47A4-8D5A-338C3191EA56}">
      <dgm:prSet/>
      <dgm:spPr/>
      <dgm:t>
        <a:bodyPr/>
        <a:lstStyle/>
        <a:p>
          <a:endParaRPr lang="en-US"/>
        </a:p>
      </dgm:t>
    </dgm:pt>
    <dgm:pt modelId="{670E2FA1-B3A4-4CFB-8FD3-29F75694D56B}">
      <dgm:prSet/>
      <dgm:spPr/>
      <dgm:t>
        <a:bodyPr/>
        <a:lstStyle/>
        <a:p>
          <a:pPr>
            <a:lnSpc>
              <a:spcPct val="100000"/>
            </a:lnSpc>
          </a:pPr>
          <a:r>
            <a:rPr lang="en-US">
              <a:latin typeface="Aptos" panose="020B0004020202020204" pitchFamily="34" charset="0"/>
            </a:rPr>
            <a:t>Be sure that ALL reportable individuals are reported each quarter.  Reportable individuals from previous reporting quarters should not be deleted from the PIRL data file.</a:t>
          </a:r>
        </a:p>
      </dgm:t>
    </dgm:pt>
    <dgm:pt modelId="{040CFC18-85E3-4553-BCBE-B4683B97573B}" type="parTrans" cxnId="{1D43207B-A19F-4C66-A6DD-52B76EDF65EB}">
      <dgm:prSet/>
      <dgm:spPr/>
      <dgm:t>
        <a:bodyPr/>
        <a:lstStyle/>
        <a:p>
          <a:endParaRPr lang="en-US"/>
        </a:p>
      </dgm:t>
    </dgm:pt>
    <dgm:pt modelId="{77370186-40C3-49B6-BC25-A33816553891}" type="sibTrans" cxnId="{1D43207B-A19F-4C66-A6DD-52B76EDF65EB}">
      <dgm:prSet/>
      <dgm:spPr/>
      <dgm:t>
        <a:bodyPr/>
        <a:lstStyle/>
        <a:p>
          <a:endParaRPr lang="en-US"/>
        </a:p>
      </dgm:t>
    </dgm:pt>
    <dgm:pt modelId="{32DB999C-2783-41A0-ABDC-36D97736C509}" type="pres">
      <dgm:prSet presAssocID="{A7F0F0FA-8162-40FB-AD0D-617CF620D369}" presName="root" presStyleCnt="0">
        <dgm:presLayoutVars>
          <dgm:dir/>
          <dgm:resizeHandles val="exact"/>
        </dgm:presLayoutVars>
      </dgm:prSet>
      <dgm:spPr/>
    </dgm:pt>
    <dgm:pt modelId="{49FA6591-C12C-43EE-8602-AA92EE3D9AF6}" type="pres">
      <dgm:prSet presAssocID="{36FD6ED8-D0FF-453E-B58F-994C8AA74A77}" presName="compNode" presStyleCnt="0"/>
      <dgm:spPr/>
    </dgm:pt>
    <dgm:pt modelId="{A18374D0-A82D-4868-96C9-340EBF3A60DB}" type="pres">
      <dgm:prSet presAssocID="{36FD6ED8-D0FF-453E-B58F-994C8AA74A77}" presName="bgRect" presStyleLbl="bgShp" presStyleIdx="0" presStyleCnt="4"/>
      <dgm:spPr/>
    </dgm:pt>
    <dgm:pt modelId="{37D0D993-3C6D-450D-985C-2B4533C4298E}" type="pres">
      <dgm:prSet presAssocID="{36FD6ED8-D0FF-453E-B58F-994C8AA74A77}" presName="iconRect" presStyleLbl="node1" presStyleIdx="0"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Diploma"/>
        </a:ext>
      </dgm:extLst>
    </dgm:pt>
    <dgm:pt modelId="{41B46E81-403D-4CD7-BA67-D143A1713A77}" type="pres">
      <dgm:prSet presAssocID="{36FD6ED8-D0FF-453E-B58F-994C8AA74A77}" presName="spaceRect" presStyleCnt="0"/>
      <dgm:spPr/>
    </dgm:pt>
    <dgm:pt modelId="{7CB31072-5032-462D-99D8-A38A8EE6E887}" type="pres">
      <dgm:prSet presAssocID="{36FD6ED8-D0FF-453E-B58F-994C8AA74A77}" presName="parTx" presStyleLbl="revTx" presStyleIdx="0" presStyleCnt="4">
        <dgm:presLayoutVars>
          <dgm:chMax val="0"/>
          <dgm:chPref val="0"/>
        </dgm:presLayoutVars>
      </dgm:prSet>
      <dgm:spPr/>
    </dgm:pt>
    <dgm:pt modelId="{E31D6663-0B1A-490C-87E1-96A7ED727A3E}" type="pres">
      <dgm:prSet presAssocID="{2F487D46-88F8-47FE-93E4-97A86647D045}" presName="sibTrans" presStyleCnt="0"/>
      <dgm:spPr/>
    </dgm:pt>
    <dgm:pt modelId="{35048BCC-BF1D-480E-B612-9012B2B464C7}" type="pres">
      <dgm:prSet presAssocID="{818BB3F3-B080-4373-A10B-6C6E101F3312}" presName="compNode" presStyleCnt="0"/>
      <dgm:spPr/>
    </dgm:pt>
    <dgm:pt modelId="{69342482-5DF3-442F-9E7D-35C1BD17B795}" type="pres">
      <dgm:prSet presAssocID="{818BB3F3-B080-4373-A10B-6C6E101F3312}" presName="bgRect" presStyleLbl="bgShp" presStyleIdx="1" presStyleCnt="4"/>
      <dgm:spPr/>
    </dgm:pt>
    <dgm:pt modelId="{2B314FE6-27D1-49EC-B5C2-FAEFC3B04CCB}" type="pres">
      <dgm:prSet presAssocID="{818BB3F3-B080-4373-A10B-6C6E101F3312}" presName="iconRect" presStyleLbl="node1" presStyleIdx="1"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dgm:spPr>
      <dgm:extLst>
        <a:ext uri="{E40237B7-FDA0-4F09-8148-C483321AD2D9}">
          <dgm14:cNvPr xmlns:dgm14="http://schemas.microsoft.com/office/drawing/2010/diagram" id="0" name="" descr="Table"/>
        </a:ext>
      </dgm:extLst>
    </dgm:pt>
    <dgm:pt modelId="{7DA7F01D-DA9D-4F05-A5E3-867E36F0EF46}" type="pres">
      <dgm:prSet presAssocID="{818BB3F3-B080-4373-A10B-6C6E101F3312}" presName="spaceRect" presStyleCnt="0"/>
      <dgm:spPr/>
    </dgm:pt>
    <dgm:pt modelId="{644826BB-A1EC-4EC6-A00C-38C0B968352E}" type="pres">
      <dgm:prSet presAssocID="{818BB3F3-B080-4373-A10B-6C6E101F3312}" presName="parTx" presStyleLbl="revTx" presStyleIdx="1" presStyleCnt="4">
        <dgm:presLayoutVars>
          <dgm:chMax val="0"/>
          <dgm:chPref val="0"/>
        </dgm:presLayoutVars>
      </dgm:prSet>
      <dgm:spPr/>
    </dgm:pt>
    <dgm:pt modelId="{F0AE392A-F38C-4457-B7DB-05AA4E3FA95C}" type="pres">
      <dgm:prSet presAssocID="{D6527D5C-2EFD-4C7B-A439-D740B25C8618}" presName="sibTrans" presStyleCnt="0"/>
      <dgm:spPr/>
    </dgm:pt>
    <dgm:pt modelId="{C1A44288-07B6-4F7C-98D9-BBFFF077C724}" type="pres">
      <dgm:prSet presAssocID="{E335704E-5B7B-40E7-88E8-FD308B9412CD}" presName="compNode" presStyleCnt="0"/>
      <dgm:spPr/>
    </dgm:pt>
    <dgm:pt modelId="{CACE7AFB-0E33-4F0A-8F7E-77185C1DF125}" type="pres">
      <dgm:prSet presAssocID="{E335704E-5B7B-40E7-88E8-FD308B9412CD}" presName="bgRect" presStyleLbl="bgShp" presStyleIdx="2" presStyleCnt="4"/>
      <dgm:spPr/>
    </dgm:pt>
    <dgm:pt modelId="{37DB2C8F-2F9C-4A07-8728-8C4602057D68}" type="pres">
      <dgm:prSet presAssocID="{E335704E-5B7B-40E7-88E8-FD308B9412CD}" presName="iconRect" presStyleLbl="node1" presStyleIdx="2" presStyleCnt="4"/>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dgm:spPr>
      <dgm:extLst>
        <a:ext uri="{E40237B7-FDA0-4F09-8148-C483321AD2D9}">
          <dgm14:cNvPr xmlns:dgm14="http://schemas.microsoft.com/office/drawing/2010/diagram" id="0" name="" descr="Monthly calendar"/>
        </a:ext>
      </dgm:extLst>
    </dgm:pt>
    <dgm:pt modelId="{70398F4C-A5F4-4AAD-A52C-68D9B679B3FA}" type="pres">
      <dgm:prSet presAssocID="{E335704E-5B7B-40E7-88E8-FD308B9412CD}" presName="spaceRect" presStyleCnt="0"/>
      <dgm:spPr/>
    </dgm:pt>
    <dgm:pt modelId="{F26A267B-999C-47E9-B98D-B6F1E0B2CE63}" type="pres">
      <dgm:prSet presAssocID="{E335704E-5B7B-40E7-88E8-FD308B9412CD}" presName="parTx" presStyleLbl="revTx" presStyleIdx="2" presStyleCnt="4">
        <dgm:presLayoutVars>
          <dgm:chMax val="0"/>
          <dgm:chPref val="0"/>
        </dgm:presLayoutVars>
      </dgm:prSet>
      <dgm:spPr/>
    </dgm:pt>
    <dgm:pt modelId="{EFC37907-7768-46E2-A996-D94C786676F8}" type="pres">
      <dgm:prSet presAssocID="{12F84287-75A2-4688-A5FE-83E5277FD525}" presName="sibTrans" presStyleCnt="0"/>
      <dgm:spPr/>
    </dgm:pt>
    <dgm:pt modelId="{81D038D5-1BB2-49CB-AEA4-CCAC7537408C}" type="pres">
      <dgm:prSet presAssocID="{670E2FA1-B3A4-4CFB-8FD3-29F75694D56B}" presName="compNode" presStyleCnt="0"/>
      <dgm:spPr/>
    </dgm:pt>
    <dgm:pt modelId="{E597FD52-97E3-4F04-82B4-1B923C7E1F05}" type="pres">
      <dgm:prSet presAssocID="{670E2FA1-B3A4-4CFB-8FD3-29F75694D56B}" presName="bgRect" presStyleLbl="bgShp" presStyleIdx="3" presStyleCnt="4"/>
      <dgm:spPr/>
    </dgm:pt>
    <dgm:pt modelId="{BCB44313-265A-45DB-8D85-7629D17DE822}" type="pres">
      <dgm:prSet presAssocID="{670E2FA1-B3A4-4CFB-8FD3-29F75694D56B}" presName="iconRect" presStyleLbl="node1" presStyleIdx="3" presStyleCnt="4"/>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dgm:spPr>
      <dgm:extLst>
        <a:ext uri="{E40237B7-FDA0-4F09-8148-C483321AD2D9}">
          <dgm14:cNvPr xmlns:dgm14="http://schemas.microsoft.com/office/drawing/2010/diagram" id="0" name="" descr="Open Folder"/>
        </a:ext>
      </dgm:extLst>
    </dgm:pt>
    <dgm:pt modelId="{49FC4ADB-82D5-4CBE-918A-7F51FFFE92A9}" type="pres">
      <dgm:prSet presAssocID="{670E2FA1-B3A4-4CFB-8FD3-29F75694D56B}" presName="spaceRect" presStyleCnt="0"/>
      <dgm:spPr/>
    </dgm:pt>
    <dgm:pt modelId="{78B2DFF4-8442-4132-93ED-D184FAAF4631}" type="pres">
      <dgm:prSet presAssocID="{670E2FA1-B3A4-4CFB-8FD3-29F75694D56B}" presName="parTx" presStyleLbl="revTx" presStyleIdx="3" presStyleCnt="4">
        <dgm:presLayoutVars>
          <dgm:chMax val="0"/>
          <dgm:chPref val="0"/>
        </dgm:presLayoutVars>
      </dgm:prSet>
      <dgm:spPr/>
    </dgm:pt>
  </dgm:ptLst>
  <dgm:cxnLst>
    <dgm:cxn modelId="{1F64E50B-5423-48B6-A866-860AC81A9D23}" srcId="{A7F0F0FA-8162-40FB-AD0D-617CF620D369}" destId="{36FD6ED8-D0FF-453E-B58F-994C8AA74A77}" srcOrd="0" destOrd="0" parTransId="{992242E9-B4D0-46EA-823E-DFE9DB451E0D}" sibTransId="{2F487D46-88F8-47FE-93E4-97A86647D045}"/>
    <dgm:cxn modelId="{837D640C-6B37-47A4-8D5A-338C3191EA56}" srcId="{A7F0F0FA-8162-40FB-AD0D-617CF620D369}" destId="{E335704E-5B7B-40E7-88E8-FD308B9412CD}" srcOrd="2" destOrd="0" parTransId="{275E321F-F001-49BE-B90A-1C50718FB9EF}" sibTransId="{12F84287-75A2-4688-A5FE-83E5277FD525}"/>
    <dgm:cxn modelId="{CFFB7728-AF57-4B86-A242-AAF53D2C3081}" type="presOf" srcId="{36FD6ED8-D0FF-453E-B58F-994C8AA74A77}" destId="{7CB31072-5032-462D-99D8-A38A8EE6E887}" srcOrd="0" destOrd="0" presId="urn:microsoft.com/office/officeart/2018/2/layout/IconVerticalSolidList"/>
    <dgm:cxn modelId="{8B528B2A-CDA4-42D0-B9E4-5D539BC9C50E}" type="presOf" srcId="{670E2FA1-B3A4-4CFB-8FD3-29F75694D56B}" destId="{78B2DFF4-8442-4132-93ED-D184FAAF4631}" srcOrd="0" destOrd="0" presId="urn:microsoft.com/office/officeart/2018/2/layout/IconVerticalSolidList"/>
    <dgm:cxn modelId="{9DBF0068-E0EC-43DE-BEB9-BB0D5813D286}" type="presOf" srcId="{818BB3F3-B080-4373-A10B-6C6E101F3312}" destId="{644826BB-A1EC-4EC6-A00C-38C0B968352E}" srcOrd="0" destOrd="0" presId="urn:microsoft.com/office/officeart/2018/2/layout/IconVerticalSolidList"/>
    <dgm:cxn modelId="{1A7D9269-BD71-4E0C-BCF3-C271DFF6DD1A}" type="presOf" srcId="{A7F0F0FA-8162-40FB-AD0D-617CF620D369}" destId="{32DB999C-2783-41A0-ABDC-36D97736C509}" srcOrd="0" destOrd="0" presId="urn:microsoft.com/office/officeart/2018/2/layout/IconVerticalSolidList"/>
    <dgm:cxn modelId="{FB32B054-2892-460F-AA85-ECE9E232A019}" srcId="{A7F0F0FA-8162-40FB-AD0D-617CF620D369}" destId="{818BB3F3-B080-4373-A10B-6C6E101F3312}" srcOrd="1" destOrd="0" parTransId="{33877394-41B4-4CF6-9118-779CBC71B816}" sibTransId="{D6527D5C-2EFD-4C7B-A439-D740B25C8618}"/>
    <dgm:cxn modelId="{1D43207B-A19F-4C66-A6DD-52B76EDF65EB}" srcId="{A7F0F0FA-8162-40FB-AD0D-617CF620D369}" destId="{670E2FA1-B3A4-4CFB-8FD3-29F75694D56B}" srcOrd="3" destOrd="0" parTransId="{040CFC18-85E3-4553-BCBE-B4683B97573B}" sibTransId="{77370186-40C3-49B6-BC25-A33816553891}"/>
    <dgm:cxn modelId="{6A0B6BD3-5409-433C-BCCC-E3792F26E519}" type="presOf" srcId="{E335704E-5B7B-40E7-88E8-FD308B9412CD}" destId="{F26A267B-999C-47E9-B98D-B6F1E0B2CE63}" srcOrd="0" destOrd="0" presId="urn:microsoft.com/office/officeart/2018/2/layout/IconVerticalSolidList"/>
    <dgm:cxn modelId="{B1FA6B9F-27EF-47FD-87E0-52908A237C4A}" type="presParOf" srcId="{32DB999C-2783-41A0-ABDC-36D97736C509}" destId="{49FA6591-C12C-43EE-8602-AA92EE3D9AF6}" srcOrd="0" destOrd="0" presId="urn:microsoft.com/office/officeart/2018/2/layout/IconVerticalSolidList"/>
    <dgm:cxn modelId="{21DF76F5-4D79-40B8-9D7E-70E4ACA389CE}" type="presParOf" srcId="{49FA6591-C12C-43EE-8602-AA92EE3D9AF6}" destId="{A18374D0-A82D-4868-96C9-340EBF3A60DB}" srcOrd="0" destOrd="0" presId="urn:microsoft.com/office/officeart/2018/2/layout/IconVerticalSolidList"/>
    <dgm:cxn modelId="{39BFF2DB-607C-46C2-8552-4C9B61B7ED05}" type="presParOf" srcId="{49FA6591-C12C-43EE-8602-AA92EE3D9AF6}" destId="{37D0D993-3C6D-450D-985C-2B4533C4298E}" srcOrd="1" destOrd="0" presId="urn:microsoft.com/office/officeart/2018/2/layout/IconVerticalSolidList"/>
    <dgm:cxn modelId="{62CE262E-92A6-4186-B558-6C332EAC3F03}" type="presParOf" srcId="{49FA6591-C12C-43EE-8602-AA92EE3D9AF6}" destId="{41B46E81-403D-4CD7-BA67-D143A1713A77}" srcOrd="2" destOrd="0" presId="urn:microsoft.com/office/officeart/2018/2/layout/IconVerticalSolidList"/>
    <dgm:cxn modelId="{6B93EAB3-6E9C-49BD-9A50-2E31F92A3F19}" type="presParOf" srcId="{49FA6591-C12C-43EE-8602-AA92EE3D9AF6}" destId="{7CB31072-5032-462D-99D8-A38A8EE6E887}" srcOrd="3" destOrd="0" presId="urn:microsoft.com/office/officeart/2018/2/layout/IconVerticalSolidList"/>
    <dgm:cxn modelId="{164BD738-6704-41DC-A9E4-334ADE97DE29}" type="presParOf" srcId="{32DB999C-2783-41A0-ABDC-36D97736C509}" destId="{E31D6663-0B1A-490C-87E1-96A7ED727A3E}" srcOrd="1" destOrd="0" presId="urn:microsoft.com/office/officeart/2018/2/layout/IconVerticalSolidList"/>
    <dgm:cxn modelId="{E1D325CF-C8B6-46FA-949F-0D603695F316}" type="presParOf" srcId="{32DB999C-2783-41A0-ABDC-36D97736C509}" destId="{35048BCC-BF1D-480E-B612-9012B2B464C7}" srcOrd="2" destOrd="0" presId="urn:microsoft.com/office/officeart/2018/2/layout/IconVerticalSolidList"/>
    <dgm:cxn modelId="{0F878591-652A-4D33-9F9A-B3D4394D9166}" type="presParOf" srcId="{35048BCC-BF1D-480E-B612-9012B2B464C7}" destId="{69342482-5DF3-442F-9E7D-35C1BD17B795}" srcOrd="0" destOrd="0" presId="urn:microsoft.com/office/officeart/2018/2/layout/IconVerticalSolidList"/>
    <dgm:cxn modelId="{1DE4417D-F625-4293-9D28-8BAAB12A798C}" type="presParOf" srcId="{35048BCC-BF1D-480E-B612-9012B2B464C7}" destId="{2B314FE6-27D1-49EC-B5C2-FAEFC3B04CCB}" srcOrd="1" destOrd="0" presId="urn:microsoft.com/office/officeart/2018/2/layout/IconVerticalSolidList"/>
    <dgm:cxn modelId="{2C8341C6-C49F-4AAC-8A56-92DF0FE42724}" type="presParOf" srcId="{35048BCC-BF1D-480E-B612-9012B2B464C7}" destId="{7DA7F01D-DA9D-4F05-A5E3-867E36F0EF46}" srcOrd="2" destOrd="0" presId="urn:microsoft.com/office/officeart/2018/2/layout/IconVerticalSolidList"/>
    <dgm:cxn modelId="{731C322C-ACE7-44B5-845A-7CD757277113}" type="presParOf" srcId="{35048BCC-BF1D-480E-B612-9012B2B464C7}" destId="{644826BB-A1EC-4EC6-A00C-38C0B968352E}" srcOrd="3" destOrd="0" presId="urn:microsoft.com/office/officeart/2018/2/layout/IconVerticalSolidList"/>
    <dgm:cxn modelId="{284BDE08-221F-4772-B047-217A7CF4B6D8}" type="presParOf" srcId="{32DB999C-2783-41A0-ABDC-36D97736C509}" destId="{F0AE392A-F38C-4457-B7DB-05AA4E3FA95C}" srcOrd="3" destOrd="0" presId="urn:microsoft.com/office/officeart/2018/2/layout/IconVerticalSolidList"/>
    <dgm:cxn modelId="{A6BC2ECF-F385-4E2B-A923-149117F44E1B}" type="presParOf" srcId="{32DB999C-2783-41A0-ABDC-36D97736C509}" destId="{C1A44288-07B6-4F7C-98D9-BBFFF077C724}" srcOrd="4" destOrd="0" presId="urn:microsoft.com/office/officeart/2018/2/layout/IconVerticalSolidList"/>
    <dgm:cxn modelId="{4F9C1B71-C2C2-46AE-867D-93FB5BB7650F}" type="presParOf" srcId="{C1A44288-07B6-4F7C-98D9-BBFFF077C724}" destId="{CACE7AFB-0E33-4F0A-8F7E-77185C1DF125}" srcOrd="0" destOrd="0" presId="urn:microsoft.com/office/officeart/2018/2/layout/IconVerticalSolidList"/>
    <dgm:cxn modelId="{6B35C31E-6881-4DE1-AFE8-F594BEA1CE7F}" type="presParOf" srcId="{C1A44288-07B6-4F7C-98D9-BBFFF077C724}" destId="{37DB2C8F-2F9C-4A07-8728-8C4602057D68}" srcOrd="1" destOrd="0" presId="urn:microsoft.com/office/officeart/2018/2/layout/IconVerticalSolidList"/>
    <dgm:cxn modelId="{73127AF9-7509-472B-A48F-96FEAA093038}" type="presParOf" srcId="{C1A44288-07B6-4F7C-98D9-BBFFF077C724}" destId="{70398F4C-A5F4-4AAD-A52C-68D9B679B3FA}" srcOrd="2" destOrd="0" presId="urn:microsoft.com/office/officeart/2018/2/layout/IconVerticalSolidList"/>
    <dgm:cxn modelId="{F2C5EC73-4BDB-45FF-ADD0-B0E5FEF3E148}" type="presParOf" srcId="{C1A44288-07B6-4F7C-98D9-BBFFF077C724}" destId="{F26A267B-999C-47E9-B98D-B6F1E0B2CE63}" srcOrd="3" destOrd="0" presId="urn:microsoft.com/office/officeart/2018/2/layout/IconVerticalSolidList"/>
    <dgm:cxn modelId="{3BBA987D-4993-465C-8F50-B4C816F7F66C}" type="presParOf" srcId="{32DB999C-2783-41A0-ABDC-36D97736C509}" destId="{EFC37907-7768-46E2-A996-D94C786676F8}" srcOrd="5" destOrd="0" presId="urn:microsoft.com/office/officeart/2018/2/layout/IconVerticalSolidList"/>
    <dgm:cxn modelId="{4E037A83-D1C1-4BFC-9BAD-22570477898C}" type="presParOf" srcId="{32DB999C-2783-41A0-ABDC-36D97736C509}" destId="{81D038D5-1BB2-49CB-AEA4-CCAC7537408C}" srcOrd="6" destOrd="0" presId="urn:microsoft.com/office/officeart/2018/2/layout/IconVerticalSolidList"/>
    <dgm:cxn modelId="{AA97A385-6C42-4D89-924A-CB435CE0DE55}" type="presParOf" srcId="{81D038D5-1BB2-49CB-AEA4-CCAC7537408C}" destId="{E597FD52-97E3-4F04-82B4-1B923C7E1F05}" srcOrd="0" destOrd="0" presId="urn:microsoft.com/office/officeart/2018/2/layout/IconVerticalSolidList"/>
    <dgm:cxn modelId="{B50BEE14-CE0C-441B-B854-18C36DC77406}" type="presParOf" srcId="{81D038D5-1BB2-49CB-AEA4-CCAC7537408C}" destId="{BCB44313-265A-45DB-8D85-7629D17DE822}" srcOrd="1" destOrd="0" presId="urn:microsoft.com/office/officeart/2018/2/layout/IconVerticalSolidList"/>
    <dgm:cxn modelId="{9AF44D07-F670-4B1A-B935-380F8775ACDB}" type="presParOf" srcId="{81D038D5-1BB2-49CB-AEA4-CCAC7537408C}" destId="{49FC4ADB-82D5-4CBE-918A-7F51FFFE92A9}" srcOrd="2" destOrd="0" presId="urn:microsoft.com/office/officeart/2018/2/layout/IconVerticalSolidList"/>
    <dgm:cxn modelId="{B93BC0D5-BAF3-4921-932B-E8B53DD42240}" type="presParOf" srcId="{81D038D5-1BB2-49CB-AEA4-CCAC7537408C}" destId="{78B2DFF4-8442-4132-93ED-D184FAAF4631}"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F0F0FA-8162-40FB-AD0D-617CF620D36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6FD6ED8-D0FF-453E-B58F-994C8AA74A77}">
      <dgm:prSet/>
      <dgm:spPr/>
      <dgm:t>
        <a:bodyPr/>
        <a:lstStyle/>
        <a:p>
          <a:pPr>
            <a:lnSpc>
              <a:spcPct val="100000"/>
            </a:lnSpc>
          </a:pPr>
          <a:r>
            <a:rPr lang="en-US">
              <a:latin typeface="Aptos" panose="020B0004020202020204" pitchFamily="34" charset="0"/>
            </a:rPr>
            <a:t>Make sure every row in your file has the PIRL 2914 (Apprenticeship Grants Program Status) and the PIRL 2920 (Grant Number) completed.</a:t>
          </a:r>
        </a:p>
      </dgm:t>
    </dgm:pt>
    <dgm:pt modelId="{992242E9-B4D0-46EA-823E-DFE9DB451E0D}" type="parTrans" cxnId="{1F64E50B-5423-48B6-A866-860AC81A9D23}">
      <dgm:prSet/>
      <dgm:spPr/>
      <dgm:t>
        <a:bodyPr/>
        <a:lstStyle/>
        <a:p>
          <a:endParaRPr lang="en-US"/>
        </a:p>
      </dgm:t>
    </dgm:pt>
    <dgm:pt modelId="{2F487D46-88F8-47FE-93E4-97A86647D045}" type="sibTrans" cxnId="{1F64E50B-5423-48B6-A866-860AC81A9D23}">
      <dgm:prSet/>
      <dgm:spPr/>
      <dgm:t>
        <a:bodyPr/>
        <a:lstStyle/>
        <a:p>
          <a:endParaRPr lang="en-US"/>
        </a:p>
      </dgm:t>
    </dgm:pt>
    <dgm:pt modelId="{BB72350A-47B1-47A7-A77A-869C887E78A2}">
      <dgm:prSet/>
      <dgm:spPr/>
      <dgm:t>
        <a:bodyPr/>
        <a:lstStyle/>
        <a:p>
          <a:pPr>
            <a:lnSpc>
              <a:spcPct val="100000"/>
            </a:lnSpc>
          </a:pPr>
          <a:r>
            <a:rPr lang="en-US" b="0" i="0" dirty="0">
              <a:latin typeface="Aptos" panose="020B0004020202020204" pitchFamily="34" charset="0"/>
            </a:rPr>
            <a:t>Be sure you are using the correct Grant Number for PIRL 2920 (Grant Number). </a:t>
          </a:r>
          <a:endParaRPr lang="en-US" dirty="0">
            <a:latin typeface="Aptos" panose="020B0004020202020204" pitchFamily="34" charset="0"/>
          </a:endParaRPr>
        </a:p>
      </dgm:t>
    </dgm:pt>
    <dgm:pt modelId="{6FFA7172-6A9A-4074-9527-B68C8F61DEBB}" type="parTrans" cxnId="{02DA5807-53FA-4A3A-B019-ED4AE73DB3F4}">
      <dgm:prSet/>
      <dgm:spPr/>
      <dgm:t>
        <a:bodyPr/>
        <a:lstStyle/>
        <a:p>
          <a:endParaRPr lang="en-US"/>
        </a:p>
      </dgm:t>
    </dgm:pt>
    <dgm:pt modelId="{DFB9B81D-B0EE-4F4A-A53D-43B38B4D5A84}" type="sibTrans" cxnId="{02DA5807-53FA-4A3A-B019-ED4AE73DB3F4}">
      <dgm:prSet/>
      <dgm:spPr/>
      <dgm:t>
        <a:bodyPr/>
        <a:lstStyle/>
        <a:p>
          <a:endParaRPr lang="en-US"/>
        </a:p>
      </dgm:t>
    </dgm:pt>
    <dgm:pt modelId="{FBFF8DDF-8F37-4EB7-9A14-7E40BE50816D}">
      <dgm:prSet/>
      <dgm:spPr/>
      <dgm:t>
        <a:bodyPr/>
        <a:lstStyle/>
        <a:p>
          <a:pPr>
            <a:lnSpc>
              <a:spcPct val="100000"/>
            </a:lnSpc>
          </a:pPr>
          <a:r>
            <a:rPr lang="en-US" dirty="0">
              <a:latin typeface="Aptos" panose="020B0004020202020204" pitchFamily="34" charset="0"/>
            </a:rPr>
            <a:t>Be sure submitter/certifiers are not uploading the .csv file/PIRL data in the QNR section of WIPS.</a:t>
          </a:r>
        </a:p>
      </dgm:t>
    </dgm:pt>
    <dgm:pt modelId="{ED9C7A2F-E8D8-4793-B305-32A630DC9447}" type="parTrans" cxnId="{D8FC595F-ACC7-47C1-9BA3-86B968DC538C}">
      <dgm:prSet/>
      <dgm:spPr/>
      <dgm:t>
        <a:bodyPr/>
        <a:lstStyle/>
        <a:p>
          <a:endParaRPr lang="en-US"/>
        </a:p>
      </dgm:t>
    </dgm:pt>
    <dgm:pt modelId="{FCCEE994-1A22-4A25-9F0D-EB5101A05EA8}" type="sibTrans" cxnId="{D8FC595F-ACC7-47C1-9BA3-86B968DC538C}">
      <dgm:prSet/>
      <dgm:spPr/>
      <dgm:t>
        <a:bodyPr/>
        <a:lstStyle/>
        <a:p>
          <a:endParaRPr lang="en-US"/>
        </a:p>
      </dgm:t>
    </dgm:pt>
    <dgm:pt modelId="{DB06780A-67B6-4572-B2C3-13CDB79BBD00}">
      <dgm:prSet/>
      <dgm:spPr/>
      <dgm:t>
        <a:bodyPr/>
        <a:lstStyle/>
        <a:p>
          <a:pPr>
            <a:lnSpc>
              <a:spcPct val="100000"/>
            </a:lnSpc>
          </a:pPr>
          <a:r>
            <a:rPr lang="en-US" b="0" i="0" dirty="0">
              <a:latin typeface="Aptos" panose="020B0004020202020204" pitchFamily="34" charset="0"/>
            </a:rPr>
            <a:t>.csv or .txt data files for the QPR should be uploaded in the File Upload section of WIPS.</a:t>
          </a:r>
          <a:endParaRPr lang="en-US" dirty="0">
            <a:latin typeface="Aptos" panose="020B0004020202020204" pitchFamily="34" charset="0"/>
          </a:endParaRPr>
        </a:p>
      </dgm:t>
    </dgm:pt>
    <dgm:pt modelId="{102B20FC-A752-42B1-8AE3-AEAB9D5D2C58}" type="parTrans" cxnId="{5D690AA3-77A0-45EB-92AC-46023ECF7DE6}">
      <dgm:prSet/>
      <dgm:spPr/>
      <dgm:t>
        <a:bodyPr/>
        <a:lstStyle/>
        <a:p>
          <a:endParaRPr lang="en-US"/>
        </a:p>
      </dgm:t>
    </dgm:pt>
    <dgm:pt modelId="{579D44E2-CF84-4735-82D5-EAC47F5167BA}" type="sibTrans" cxnId="{5D690AA3-77A0-45EB-92AC-46023ECF7DE6}">
      <dgm:prSet/>
      <dgm:spPr/>
      <dgm:t>
        <a:bodyPr/>
        <a:lstStyle/>
        <a:p>
          <a:endParaRPr lang="en-US"/>
        </a:p>
      </dgm:t>
    </dgm:pt>
    <dgm:pt modelId="{F20BDEE2-0875-4748-8021-E94A8A90BED1}">
      <dgm:prSet/>
      <dgm:spPr/>
      <dgm:t>
        <a:bodyPr/>
        <a:lstStyle/>
        <a:p>
          <a:pPr>
            <a:lnSpc>
              <a:spcPct val="100000"/>
            </a:lnSpc>
          </a:pPr>
          <a:r>
            <a:rPr lang="en-US" b="0" i="0" dirty="0">
              <a:latin typeface="Aptos" panose="020B0004020202020204" pitchFamily="34" charset="0"/>
            </a:rPr>
            <a:t>QNRs and corresponding attachments like the Indicator Table should be uploaded under the My Reports section of WIPS where it says, “Quarterly Narrative Reports”. </a:t>
          </a:r>
          <a:endParaRPr lang="en-US" dirty="0">
            <a:latin typeface="Aptos" panose="020B0004020202020204" pitchFamily="34" charset="0"/>
          </a:endParaRPr>
        </a:p>
      </dgm:t>
    </dgm:pt>
    <dgm:pt modelId="{14DB5A6D-ADC8-4F7B-ADF4-17A0411EF422}" type="parTrans" cxnId="{A8D9FCA8-D07D-4E33-9E62-6780CA6FB4F5}">
      <dgm:prSet/>
      <dgm:spPr/>
      <dgm:t>
        <a:bodyPr/>
        <a:lstStyle/>
        <a:p>
          <a:endParaRPr lang="en-US"/>
        </a:p>
      </dgm:t>
    </dgm:pt>
    <dgm:pt modelId="{FCD5FB88-FF71-407D-B34D-F4DE4E14E43E}" type="sibTrans" cxnId="{A8D9FCA8-D07D-4E33-9E62-6780CA6FB4F5}">
      <dgm:prSet/>
      <dgm:spPr/>
      <dgm:t>
        <a:bodyPr/>
        <a:lstStyle/>
        <a:p>
          <a:endParaRPr lang="en-US"/>
        </a:p>
      </dgm:t>
    </dgm:pt>
    <dgm:pt modelId="{3BEBA812-3548-4B6A-8978-8BD59C2AF4F1}">
      <dgm:prSet/>
      <dgm:spPr/>
      <dgm:t>
        <a:bodyPr/>
        <a:lstStyle/>
        <a:p>
          <a:pPr>
            <a:lnSpc>
              <a:spcPct val="100000"/>
            </a:lnSpc>
          </a:pPr>
          <a:r>
            <a:rPr lang="en-US">
              <a:latin typeface="Aptos" panose="020B0004020202020204" pitchFamily="34" charset="0"/>
            </a:rPr>
            <a:t>No participant data or PII should be included in the QNR.</a:t>
          </a:r>
        </a:p>
      </dgm:t>
    </dgm:pt>
    <dgm:pt modelId="{DC43A120-8266-4D1D-88E4-DDB438A50103}" type="parTrans" cxnId="{BC9F5CE8-E63A-4488-9FB4-0555E127D00F}">
      <dgm:prSet/>
      <dgm:spPr/>
      <dgm:t>
        <a:bodyPr/>
        <a:lstStyle/>
        <a:p>
          <a:endParaRPr lang="en-US"/>
        </a:p>
      </dgm:t>
    </dgm:pt>
    <dgm:pt modelId="{992430BD-776E-4BDE-BE14-0CC103BF40BB}" type="sibTrans" cxnId="{BC9F5CE8-E63A-4488-9FB4-0555E127D00F}">
      <dgm:prSet/>
      <dgm:spPr/>
      <dgm:t>
        <a:bodyPr/>
        <a:lstStyle/>
        <a:p>
          <a:endParaRPr lang="en-US"/>
        </a:p>
      </dgm:t>
    </dgm:pt>
    <dgm:pt modelId="{32DB999C-2783-41A0-ABDC-36D97736C509}" type="pres">
      <dgm:prSet presAssocID="{A7F0F0FA-8162-40FB-AD0D-617CF620D369}" presName="root" presStyleCnt="0">
        <dgm:presLayoutVars>
          <dgm:dir/>
          <dgm:resizeHandles val="exact"/>
        </dgm:presLayoutVars>
      </dgm:prSet>
      <dgm:spPr/>
    </dgm:pt>
    <dgm:pt modelId="{49FA6591-C12C-43EE-8602-AA92EE3D9AF6}" type="pres">
      <dgm:prSet presAssocID="{36FD6ED8-D0FF-453E-B58F-994C8AA74A77}" presName="compNode" presStyleCnt="0"/>
      <dgm:spPr/>
    </dgm:pt>
    <dgm:pt modelId="{A18374D0-A82D-4868-96C9-340EBF3A60DB}" type="pres">
      <dgm:prSet presAssocID="{36FD6ED8-D0FF-453E-B58F-994C8AA74A77}" presName="bgRect" presStyleLbl="bgShp" presStyleIdx="0" presStyleCnt="6"/>
      <dgm:spPr/>
    </dgm:pt>
    <dgm:pt modelId="{37D0D993-3C6D-450D-985C-2B4533C4298E}" type="pres">
      <dgm:prSet presAssocID="{36FD6ED8-D0FF-453E-B58F-994C8AA74A77}"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a:ext>
      </dgm:extLst>
    </dgm:pt>
    <dgm:pt modelId="{41B46E81-403D-4CD7-BA67-D143A1713A77}" type="pres">
      <dgm:prSet presAssocID="{36FD6ED8-D0FF-453E-B58F-994C8AA74A77}" presName="spaceRect" presStyleCnt="0"/>
      <dgm:spPr/>
    </dgm:pt>
    <dgm:pt modelId="{7CB31072-5032-462D-99D8-A38A8EE6E887}" type="pres">
      <dgm:prSet presAssocID="{36FD6ED8-D0FF-453E-B58F-994C8AA74A77}" presName="parTx" presStyleLbl="revTx" presStyleIdx="0" presStyleCnt="6">
        <dgm:presLayoutVars>
          <dgm:chMax val="0"/>
          <dgm:chPref val="0"/>
        </dgm:presLayoutVars>
      </dgm:prSet>
      <dgm:spPr/>
    </dgm:pt>
    <dgm:pt modelId="{E31D6663-0B1A-490C-87E1-96A7ED727A3E}" type="pres">
      <dgm:prSet presAssocID="{2F487D46-88F8-47FE-93E4-97A86647D045}" presName="sibTrans" presStyleCnt="0"/>
      <dgm:spPr/>
    </dgm:pt>
    <dgm:pt modelId="{201F189B-9B2C-4471-96DA-D3E16CC5BAAB}" type="pres">
      <dgm:prSet presAssocID="{BB72350A-47B1-47A7-A77A-869C887E78A2}" presName="compNode" presStyleCnt="0"/>
      <dgm:spPr/>
    </dgm:pt>
    <dgm:pt modelId="{6D3A00B1-2221-4A87-89D0-4E2A6C876C76}" type="pres">
      <dgm:prSet presAssocID="{BB72350A-47B1-47A7-A77A-869C887E78A2}" presName="bgRect" presStyleLbl="bgShp" presStyleIdx="1" presStyleCnt="6"/>
      <dgm:spPr/>
    </dgm:pt>
    <dgm:pt modelId="{4D16A638-B6C6-412C-86C0-D67233DB073E}" type="pres">
      <dgm:prSet presAssocID="{BB72350A-47B1-47A7-A77A-869C887E78A2}"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rrow Circle"/>
        </a:ext>
      </dgm:extLst>
    </dgm:pt>
    <dgm:pt modelId="{5E8B75CA-6DD9-41C5-B618-3F580725AF75}" type="pres">
      <dgm:prSet presAssocID="{BB72350A-47B1-47A7-A77A-869C887E78A2}" presName="spaceRect" presStyleCnt="0"/>
      <dgm:spPr/>
    </dgm:pt>
    <dgm:pt modelId="{0FDCDA41-2970-4911-AB20-E84EDBEDD26E}" type="pres">
      <dgm:prSet presAssocID="{BB72350A-47B1-47A7-A77A-869C887E78A2}" presName="parTx" presStyleLbl="revTx" presStyleIdx="1" presStyleCnt="6">
        <dgm:presLayoutVars>
          <dgm:chMax val="0"/>
          <dgm:chPref val="0"/>
        </dgm:presLayoutVars>
      </dgm:prSet>
      <dgm:spPr/>
    </dgm:pt>
    <dgm:pt modelId="{79959F08-4D5E-4789-B0D9-86219C5BE6BA}" type="pres">
      <dgm:prSet presAssocID="{DFB9B81D-B0EE-4F4A-A53D-43B38B4D5A84}" presName="sibTrans" presStyleCnt="0"/>
      <dgm:spPr/>
    </dgm:pt>
    <dgm:pt modelId="{DB2B1CDA-0B39-4CD2-948E-B4E37755CA73}" type="pres">
      <dgm:prSet presAssocID="{FBFF8DDF-8F37-4EB7-9A14-7E40BE50816D}" presName="compNode" presStyleCnt="0"/>
      <dgm:spPr/>
    </dgm:pt>
    <dgm:pt modelId="{7CA98836-C56A-44F2-9990-B7D4DAD285D6}" type="pres">
      <dgm:prSet presAssocID="{FBFF8DDF-8F37-4EB7-9A14-7E40BE50816D}" presName="bgRect" presStyleLbl="bgShp" presStyleIdx="2" presStyleCnt="6"/>
      <dgm:spPr/>
    </dgm:pt>
    <dgm:pt modelId="{C74E9074-7C17-4DD1-A4CD-35030A82C212}" type="pres">
      <dgm:prSet presAssocID="{FBFF8DDF-8F37-4EB7-9A14-7E40BE50816D}"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agnifying glass"/>
        </a:ext>
      </dgm:extLst>
    </dgm:pt>
    <dgm:pt modelId="{C167F59A-E03A-43DD-A4D4-6D21B8C7C165}" type="pres">
      <dgm:prSet presAssocID="{FBFF8DDF-8F37-4EB7-9A14-7E40BE50816D}" presName="spaceRect" presStyleCnt="0"/>
      <dgm:spPr/>
    </dgm:pt>
    <dgm:pt modelId="{41768B4B-36BF-4829-9667-BC41CAFDB53C}" type="pres">
      <dgm:prSet presAssocID="{FBFF8DDF-8F37-4EB7-9A14-7E40BE50816D}" presName="parTx" presStyleLbl="revTx" presStyleIdx="2" presStyleCnt="6">
        <dgm:presLayoutVars>
          <dgm:chMax val="0"/>
          <dgm:chPref val="0"/>
        </dgm:presLayoutVars>
      </dgm:prSet>
      <dgm:spPr/>
    </dgm:pt>
    <dgm:pt modelId="{45F62D4E-9DD1-4638-9A90-5E1C2E315FC8}" type="pres">
      <dgm:prSet presAssocID="{FCCEE994-1A22-4A25-9F0D-EB5101A05EA8}" presName="sibTrans" presStyleCnt="0"/>
      <dgm:spPr/>
    </dgm:pt>
    <dgm:pt modelId="{469917CF-E466-49A1-A970-34DE91E916FE}" type="pres">
      <dgm:prSet presAssocID="{DB06780A-67B6-4572-B2C3-13CDB79BBD00}" presName="compNode" presStyleCnt="0"/>
      <dgm:spPr/>
    </dgm:pt>
    <dgm:pt modelId="{D6C67018-ADAB-4428-8C23-C790C1B591AA}" type="pres">
      <dgm:prSet presAssocID="{DB06780A-67B6-4572-B2C3-13CDB79BBD00}" presName="bgRect" presStyleLbl="bgShp" presStyleIdx="3" presStyleCnt="6"/>
      <dgm:spPr/>
    </dgm:pt>
    <dgm:pt modelId="{883299AA-9D2F-41AC-93A1-5EA5C1F6B8AF}" type="pres">
      <dgm:prSet presAssocID="{DB06780A-67B6-4572-B2C3-13CDB79BBD00}" presName="iconRect" presStyleLbl="node1" presStyleIdx="3" presStyleCnt="6"/>
      <dgm:spPr/>
    </dgm:pt>
    <dgm:pt modelId="{7A0DCFF5-D8E0-4E5B-86A1-9EBE41D4C4D8}" type="pres">
      <dgm:prSet presAssocID="{DB06780A-67B6-4572-B2C3-13CDB79BBD00}" presName="spaceRect" presStyleCnt="0"/>
      <dgm:spPr/>
    </dgm:pt>
    <dgm:pt modelId="{625EE5CE-5C55-4317-9FFE-B353830CFC23}" type="pres">
      <dgm:prSet presAssocID="{DB06780A-67B6-4572-B2C3-13CDB79BBD00}" presName="parTx" presStyleLbl="revTx" presStyleIdx="3" presStyleCnt="6">
        <dgm:presLayoutVars>
          <dgm:chMax val="0"/>
          <dgm:chPref val="0"/>
        </dgm:presLayoutVars>
      </dgm:prSet>
      <dgm:spPr/>
    </dgm:pt>
    <dgm:pt modelId="{B193186B-156F-40E5-A4D7-B9A643ED5DD0}" type="pres">
      <dgm:prSet presAssocID="{579D44E2-CF84-4735-82D5-EAC47F5167BA}" presName="sibTrans" presStyleCnt="0"/>
      <dgm:spPr/>
    </dgm:pt>
    <dgm:pt modelId="{270315BB-3B9B-46E9-99BC-FDEC2F807405}" type="pres">
      <dgm:prSet presAssocID="{F20BDEE2-0875-4748-8021-E94A8A90BED1}" presName="compNode" presStyleCnt="0"/>
      <dgm:spPr/>
    </dgm:pt>
    <dgm:pt modelId="{D5D4755F-A0AF-4F04-9A2A-6FA383834DEB}" type="pres">
      <dgm:prSet presAssocID="{F20BDEE2-0875-4748-8021-E94A8A90BED1}" presName="bgRect" presStyleLbl="bgShp" presStyleIdx="4" presStyleCnt="6"/>
      <dgm:spPr/>
    </dgm:pt>
    <dgm:pt modelId="{6E6AF652-BE2D-4511-A4DD-B23FC1CAA19E}" type="pres">
      <dgm:prSet presAssocID="{F20BDEE2-0875-4748-8021-E94A8A90BED1}" presName="iconRect" presStyleLbl="node1" presStyleIdx="4" presStyleCnt="6"/>
      <dgm:spPr/>
    </dgm:pt>
    <dgm:pt modelId="{E15D9C90-B26B-4EDD-A2D9-2AC9C1F1BFC1}" type="pres">
      <dgm:prSet presAssocID="{F20BDEE2-0875-4748-8021-E94A8A90BED1}" presName="spaceRect" presStyleCnt="0"/>
      <dgm:spPr/>
    </dgm:pt>
    <dgm:pt modelId="{9B6E1DFC-2503-49D7-A402-9605FB92E99D}" type="pres">
      <dgm:prSet presAssocID="{F20BDEE2-0875-4748-8021-E94A8A90BED1}" presName="parTx" presStyleLbl="revTx" presStyleIdx="4" presStyleCnt="6">
        <dgm:presLayoutVars>
          <dgm:chMax val="0"/>
          <dgm:chPref val="0"/>
        </dgm:presLayoutVars>
      </dgm:prSet>
      <dgm:spPr/>
    </dgm:pt>
    <dgm:pt modelId="{4D970B0D-25F8-466B-966D-C1A649786216}" type="pres">
      <dgm:prSet presAssocID="{FCD5FB88-FF71-407D-B34D-F4DE4E14E43E}" presName="sibTrans" presStyleCnt="0"/>
      <dgm:spPr/>
    </dgm:pt>
    <dgm:pt modelId="{8DA6A3F4-F65F-4490-9DA2-DFC96BE88ADC}" type="pres">
      <dgm:prSet presAssocID="{3BEBA812-3548-4B6A-8978-8BD59C2AF4F1}" presName="compNode" presStyleCnt="0"/>
      <dgm:spPr/>
    </dgm:pt>
    <dgm:pt modelId="{8804B83C-3E83-416C-81E9-D17FABFCC69E}" type="pres">
      <dgm:prSet presAssocID="{3BEBA812-3548-4B6A-8978-8BD59C2AF4F1}" presName="bgRect" presStyleLbl="bgShp" presStyleIdx="5" presStyleCnt="6"/>
      <dgm:spPr/>
    </dgm:pt>
    <dgm:pt modelId="{EE7759CE-A028-4028-B42B-E110A699DA69}" type="pres">
      <dgm:prSet presAssocID="{3BEBA812-3548-4B6A-8978-8BD59C2AF4F1}" presName="iconRect" presStyleLbl="node1" presStyleIdx="5" presStyleCnt="6"/>
      <dgm:spPr/>
    </dgm:pt>
    <dgm:pt modelId="{F04A70BE-CAA3-4C65-9A39-CF5D80C06A02}" type="pres">
      <dgm:prSet presAssocID="{3BEBA812-3548-4B6A-8978-8BD59C2AF4F1}" presName="spaceRect" presStyleCnt="0"/>
      <dgm:spPr/>
    </dgm:pt>
    <dgm:pt modelId="{460275BD-0587-4B0C-907B-A2A196CCFCC6}" type="pres">
      <dgm:prSet presAssocID="{3BEBA812-3548-4B6A-8978-8BD59C2AF4F1}" presName="parTx" presStyleLbl="revTx" presStyleIdx="5" presStyleCnt="6">
        <dgm:presLayoutVars>
          <dgm:chMax val="0"/>
          <dgm:chPref val="0"/>
        </dgm:presLayoutVars>
      </dgm:prSet>
      <dgm:spPr/>
    </dgm:pt>
  </dgm:ptLst>
  <dgm:cxnLst>
    <dgm:cxn modelId="{02DA5807-53FA-4A3A-B019-ED4AE73DB3F4}" srcId="{A7F0F0FA-8162-40FB-AD0D-617CF620D369}" destId="{BB72350A-47B1-47A7-A77A-869C887E78A2}" srcOrd="1" destOrd="0" parTransId="{6FFA7172-6A9A-4074-9527-B68C8F61DEBB}" sibTransId="{DFB9B81D-B0EE-4F4A-A53D-43B38B4D5A84}"/>
    <dgm:cxn modelId="{1D341409-C093-49AF-B87B-BB85B363C896}" type="presOf" srcId="{FBFF8DDF-8F37-4EB7-9A14-7E40BE50816D}" destId="{41768B4B-36BF-4829-9667-BC41CAFDB53C}" srcOrd="0" destOrd="0" presId="urn:microsoft.com/office/officeart/2018/2/layout/IconVerticalSolidList"/>
    <dgm:cxn modelId="{1F64E50B-5423-48B6-A866-860AC81A9D23}" srcId="{A7F0F0FA-8162-40FB-AD0D-617CF620D369}" destId="{36FD6ED8-D0FF-453E-B58F-994C8AA74A77}" srcOrd="0" destOrd="0" parTransId="{992242E9-B4D0-46EA-823E-DFE9DB451E0D}" sibTransId="{2F487D46-88F8-47FE-93E4-97A86647D045}"/>
    <dgm:cxn modelId="{CFFB7728-AF57-4B86-A242-AAF53D2C3081}" type="presOf" srcId="{36FD6ED8-D0FF-453E-B58F-994C8AA74A77}" destId="{7CB31072-5032-462D-99D8-A38A8EE6E887}" srcOrd="0" destOrd="0" presId="urn:microsoft.com/office/officeart/2018/2/layout/IconVerticalSolidList"/>
    <dgm:cxn modelId="{D8FC595F-ACC7-47C1-9BA3-86B968DC538C}" srcId="{A7F0F0FA-8162-40FB-AD0D-617CF620D369}" destId="{FBFF8DDF-8F37-4EB7-9A14-7E40BE50816D}" srcOrd="2" destOrd="0" parTransId="{ED9C7A2F-E8D8-4793-B305-32A630DC9447}" sibTransId="{FCCEE994-1A22-4A25-9F0D-EB5101A05EA8}"/>
    <dgm:cxn modelId="{1A7D9269-BD71-4E0C-BCF3-C271DFF6DD1A}" type="presOf" srcId="{A7F0F0FA-8162-40FB-AD0D-617CF620D369}" destId="{32DB999C-2783-41A0-ABDC-36D97736C509}" srcOrd="0" destOrd="0" presId="urn:microsoft.com/office/officeart/2018/2/layout/IconVerticalSolidList"/>
    <dgm:cxn modelId="{A6DC6754-E24F-4EDA-87F9-6E7493A074CC}" type="presOf" srcId="{3BEBA812-3548-4B6A-8978-8BD59C2AF4F1}" destId="{460275BD-0587-4B0C-907B-A2A196CCFCC6}" srcOrd="0" destOrd="0" presId="urn:microsoft.com/office/officeart/2018/2/layout/IconVerticalSolidList"/>
    <dgm:cxn modelId="{E23A687D-4477-4B80-9A01-20AF18E90E00}" type="presOf" srcId="{DB06780A-67B6-4572-B2C3-13CDB79BBD00}" destId="{625EE5CE-5C55-4317-9FFE-B353830CFC23}" srcOrd="0" destOrd="0" presId="urn:microsoft.com/office/officeart/2018/2/layout/IconVerticalSolidList"/>
    <dgm:cxn modelId="{D0274987-67D6-4905-A2D0-16CACC47E629}" type="presOf" srcId="{BB72350A-47B1-47A7-A77A-869C887E78A2}" destId="{0FDCDA41-2970-4911-AB20-E84EDBEDD26E}" srcOrd="0" destOrd="0" presId="urn:microsoft.com/office/officeart/2018/2/layout/IconVerticalSolidList"/>
    <dgm:cxn modelId="{5D690AA3-77A0-45EB-92AC-46023ECF7DE6}" srcId="{A7F0F0FA-8162-40FB-AD0D-617CF620D369}" destId="{DB06780A-67B6-4572-B2C3-13CDB79BBD00}" srcOrd="3" destOrd="0" parTransId="{102B20FC-A752-42B1-8AE3-AEAB9D5D2C58}" sibTransId="{579D44E2-CF84-4735-82D5-EAC47F5167BA}"/>
    <dgm:cxn modelId="{A8D9FCA8-D07D-4E33-9E62-6780CA6FB4F5}" srcId="{A7F0F0FA-8162-40FB-AD0D-617CF620D369}" destId="{F20BDEE2-0875-4748-8021-E94A8A90BED1}" srcOrd="4" destOrd="0" parTransId="{14DB5A6D-ADC8-4F7B-ADF4-17A0411EF422}" sibTransId="{FCD5FB88-FF71-407D-B34D-F4DE4E14E43E}"/>
    <dgm:cxn modelId="{E6DEEECE-A724-4DCA-8602-8613ACE3BADA}" type="presOf" srcId="{F20BDEE2-0875-4748-8021-E94A8A90BED1}" destId="{9B6E1DFC-2503-49D7-A402-9605FB92E99D}" srcOrd="0" destOrd="0" presId="urn:microsoft.com/office/officeart/2018/2/layout/IconVerticalSolidList"/>
    <dgm:cxn modelId="{BC9F5CE8-E63A-4488-9FB4-0555E127D00F}" srcId="{A7F0F0FA-8162-40FB-AD0D-617CF620D369}" destId="{3BEBA812-3548-4B6A-8978-8BD59C2AF4F1}" srcOrd="5" destOrd="0" parTransId="{DC43A120-8266-4D1D-88E4-DDB438A50103}" sibTransId="{992430BD-776E-4BDE-BE14-0CC103BF40BB}"/>
    <dgm:cxn modelId="{B1FA6B9F-27EF-47FD-87E0-52908A237C4A}" type="presParOf" srcId="{32DB999C-2783-41A0-ABDC-36D97736C509}" destId="{49FA6591-C12C-43EE-8602-AA92EE3D9AF6}" srcOrd="0" destOrd="0" presId="urn:microsoft.com/office/officeart/2018/2/layout/IconVerticalSolidList"/>
    <dgm:cxn modelId="{21DF76F5-4D79-40B8-9D7E-70E4ACA389CE}" type="presParOf" srcId="{49FA6591-C12C-43EE-8602-AA92EE3D9AF6}" destId="{A18374D0-A82D-4868-96C9-340EBF3A60DB}" srcOrd="0" destOrd="0" presId="urn:microsoft.com/office/officeart/2018/2/layout/IconVerticalSolidList"/>
    <dgm:cxn modelId="{39BFF2DB-607C-46C2-8552-4C9B61B7ED05}" type="presParOf" srcId="{49FA6591-C12C-43EE-8602-AA92EE3D9AF6}" destId="{37D0D993-3C6D-450D-985C-2B4533C4298E}" srcOrd="1" destOrd="0" presId="urn:microsoft.com/office/officeart/2018/2/layout/IconVerticalSolidList"/>
    <dgm:cxn modelId="{62CE262E-92A6-4186-B558-6C332EAC3F03}" type="presParOf" srcId="{49FA6591-C12C-43EE-8602-AA92EE3D9AF6}" destId="{41B46E81-403D-4CD7-BA67-D143A1713A77}" srcOrd="2" destOrd="0" presId="urn:microsoft.com/office/officeart/2018/2/layout/IconVerticalSolidList"/>
    <dgm:cxn modelId="{6B93EAB3-6E9C-49BD-9A50-2E31F92A3F19}" type="presParOf" srcId="{49FA6591-C12C-43EE-8602-AA92EE3D9AF6}" destId="{7CB31072-5032-462D-99D8-A38A8EE6E887}" srcOrd="3" destOrd="0" presId="urn:microsoft.com/office/officeart/2018/2/layout/IconVerticalSolidList"/>
    <dgm:cxn modelId="{164BD738-6704-41DC-A9E4-334ADE97DE29}" type="presParOf" srcId="{32DB999C-2783-41A0-ABDC-36D97736C509}" destId="{E31D6663-0B1A-490C-87E1-96A7ED727A3E}" srcOrd="1" destOrd="0" presId="urn:microsoft.com/office/officeart/2018/2/layout/IconVerticalSolidList"/>
    <dgm:cxn modelId="{D43CC2D1-9EBB-48BE-80F1-80AD68C7BCFF}" type="presParOf" srcId="{32DB999C-2783-41A0-ABDC-36D97736C509}" destId="{201F189B-9B2C-4471-96DA-D3E16CC5BAAB}" srcOrd="2" destOrd="0" presId="urn:microsoft.com/office/officeart/2018/2/layout/IconVerticalSolidList"/>
    <dgm:cxn modelId="{53934EC9-F4FA-4C0D-9BCF-9D5FD96362FF}" type="presParOf" srcId="{201F189B-9B2C-4471-96DA-D3E16CC5BAAB}" destId="{6D3A00B1-2221-4A87-89D0-4E2A6C876C76}" srcOrd="0" destOrd="0" presId="urn:microsoft.com/office/officeart/2018/2/layout/IconVerticalSolidList"/>
    <dgm:cxn modelId="{EB4022B0-0DB8-414D-8A6D-917A16A7700D}" type="presParOf" srcId="{201F189B-9B2C-4471-96DA-D3E16CC5BAAB}" destId="{4D16A638-B6C6-412C-86C0-D67233DB073E}" srcOrd="1" destOrd="0" presId="urn:microsoft.com/office/officeart/2018/2/layout/IconVerticalSolidList"/>
    <dgm:cxn modelId="{3315DF39-BF37-420F-A483-E81CCD8839D1}" type="presParOf" srcId="{201F189B-9B2C-4471-96DA-D3E16CC5BAAB}" destId="{5E8B75CA-6DD9-41C5-B618-3F580725AF75}" srcOrd="2" destOrd="0" presId="urn:microsoft.com/office/officeart/2018/2/layout/IconVerticalSolidList"/>
    <dgm:cxn modelId="{B2EC7020-4454-4AB1-B2BD-0272F96C7C65}" type="presParOf" srcId="{201F189B-9B2C-4471-96DA-D3E16CC5BAAB}" destId="{0FDCDA41-2970-4911-AB20-E84EDBEDD26E}" srcOrd="3" destOrd="0" presId="urn:microsoft.com/office/officeart/2018/2/layout/IconVerticalSolidList"/>
    <dgm:cxn modelId="{6DF63729-23C6-4B97-AC80-DFF66BDBF8A3}" type="presParOf" srcId="{32DB999C-2783-41A0-ABDC-36D97736C509}" destId="{79959F08-4D5E-4789-B0D9-86219C5BE6BA}" srcOrd="3" destOrd="0" presId="urn:microsoft.com/office/officeart/2018/2/layout/IconVerticalSolidList"/>
    <dgm:cxn modelId="{36C183B0-1FE2-42F8-ACBD-55DD3A120270}" type="presParOf" srcId="{32DB999C-2783-41A0-ABDC-36D97736C509}" destId="{DB2B1CDA-0B39-4CD2-948E-B4E37755CA73}" srcOrd="4" destOrd="0" presId="urn:microsoft.com/office/officeart/2018/2/layout/IconVerticalSolidList"/>
    <dgm:cxn modelId="{9F88D58D-33AA-4872-9653-C5179319D90F}" type="presParOf" srcId="{DB2B1CDA-0B39-4CD2-948E-B4E37755CA73}" destId="{7CA98836-C56A-44F2-9990-B7D4DAD285D6}" srcOrd="0" destOrd="0" presId="urn:microsoft.com/office/officeart/2018/2/layout/IconVerticalSolidList"/>
    <dgm:cxn modelId="{D902CFDD-86F2-47A8-96A3-BCBC93C4CFED}" type="presParOf" srcId="{DB2B1CDA-0B39-4CD2-948E-B4E37755CA73}" destId="{C74E9074-7C17-4DD1-A4CD-35030A82C212}" srcOrd="1" destOrd="0" presId="urn:microsoft.com/office/officeart/2018/2/layout/IconVerticalSolidList"/>
    <dgm:cxn modelId="{6509935E-3788-4434-A83A-564C7C90863F}" type="presParOf" srcId="{DB2B1CDA-0B39-4CD2-948E-B4E37755CA73}" destId="{C167F59A-E03A-43DD-A4D4-6D21B8C7C165}" srcOrd="2" destOrd="0" presId="urn:microsoft.com/office/officeart/2018/2/layout/IconVerticalSolidList"/>
    <dgm:cxn modelId="{45227878-51A2-4854-9302-0628166A934C}" type="presParOf" srcId="{DB2B1CDA-0B39-4CD2-948E-B4E37755CA73}" destId="{41768B4B-36BF-4829-9667-BC41CAFDB53C}" srcOrd="3" destOrd="0" presId="urn:microsoft.com/office/officeart/2018/2/layout/IconVerticalSolidList"/>
    <dgm:cxn modelId="{BDCDF058-954B-42E1-AE28-F148CC15F2C0}" type="presParOf" srcId="{32DB999C-2783-41A0-ABDC-36D97736C509}" destId="{45F62D4E-9DD1-4638-9A90-5E1C2E315FC8}" srcOrd="5" destOrd="0" presId="urn:microsoft.com/office/officeart/2018/2/layout/IconVerticalSolidList"/>
    <dgm:cxn modelId="{677A32E8-F13A-40DF-8F88-78F24AFED970}" type="presParOf" srcId="{32DB999C-2783-41A0-ABDC-36D97736C509}" destId="{469917CF-E466-49A1-A970-34DE91E916FE}" srcOrd="6" destOrd="0" presId="urn:microsoft.com/office/officeart/2018/2/layout/IconVerticalSolidList"/>
    <dgm:cxn modelId="{7B6DDE1A-4828-4A70-A46E-4BB104420184}" type="presParOf" srcId="{469917CF-E466-49A1-A970-34DE91E916FE}" destId="{D6C67018-ADAB-4428-8C23-C790C1B591AA}" srcOrd="0" destOrd="0" presId="urn:microsoft.com/office/officeart/2018/2/layout/IconVerticalSolidList"/>
    <dgm:cxn modelId="{F1960901-DF51-47D5-965A-CC4DC211E9E5}" type="presParOf" srcId="{469917CF-E466-49A1-A970-34DE91E916FE}" destId="{883299AA-9D2F-41AC-93A1-5EA5C1F6B8AF}" srcOrd="1" destOrd="0" presId="urn:microsoft.com/office/officeart/2018/2/layout/IconVerticalSolidList"/>
    <dgm:cxn modelId="{9E1BADB5-57DB-4235-BBE6-75473206BBCE}" type="presParOf" srcId="{469917CF-E466-49A1-A970-34DE91E916FE}" destId="{7A0DCFF5-D8E0-4E5B-86A1-9EBE41D4C4D8}" srcOrd="2" destOrd="0" presId="urn:microsoft.com/office/officeart/2018/2/layout/IconVerticalSolidList"/>
    <dgm:cxn modelId="{6B7EFA73-AF56-4D86-AC0D-731B0C74D2E6}" type="presParOf" srcId="{469917CF-E466-49A1-A970-34DE91E916FE}" destId="{625EE5CE-5C55-4317-9FFE-B353830CFC23}" srcOrd="3" destOrd="0" presId="urn:microsoft.com/office/officeart/2018/2/layout/IconVerticalSolidList"/>
    <dgm:cxn modelId="{C68E6E78-D8EA-48D9-84D6-6F1FAC13E456}" type="presParOf" srcId="{32DB999C-2783-41A0-ABDC-36D97736C509}" destId="{B193186B-156F-40E5-A4D7-B9A643ED5DD0}" srcOrd="7" destOrd="0" presId="urn:microsoft.com/office/officeart/2018/2/layout/IconVerticalSolidList"/>
    <dgm:cxn modelId="{3691C524-4637-4A44-B0BD-2D9B48F72CD1}" type="presParOf" srcId="{32DB999C-2783-41A0-ABDC-36D97736C509}" destId="{270315BB-3B9B-46E9-99BC-FDEC2F807405}" srcOrd="8" destOrd="0" presId="urn:microsoft.com/office/officeart/2018/2/layout/IconVerticalSolidList"/>
    <dgm:cxn modelId="{56F3828F-B3FD-4844-A74A-6A769E47930D}" type="presParOf" srcId="{270315BB-3B9B-46E9-99BC-FDEC2F807405}" destId="{D5D4755F-A0AF-4F04-9A2A-6FA383834DEB}" srcOrd="0" destOrd="0" presId="urn:microsoft.com/office/officeart/2018/2/layout/IconVerticalSolidList"/>
    <dgm:cxn modelId="{E1EFE927-1869-4D8B-BC2E-7A8C87C7D958}" type="presParOf" srcId="{270315BB-3B9B-46E9-99BC-FDEC2F807405}" destId="{6E6AF652-BE2D-4511-A4DD-B23FC1CAA19E}" srcOrd="1" destOrd="0" presId="urn:microsoft.com/office/officeart/2018/2/layout/IconVerticalSolidList"/>
    <dgm:cxn modelId="{887A4A40-2EF6-4B68-B3B1-24655F76FC85}" type="presParOf" srcId="{270315BB-3B9B-46E9-99BC-FDEC2F807405}" destId="{E15D9C90-B26B-4EDD-A2D9-2AC9C1F1BFC1}" srcOrd="2" destOrd="0" presId="urn:microsoft.com/office/officeart/2018/2/layout/IconVerticalSolidList"/>
    <dgm:cxn modelId="{381B7365-285F-4521-A51B-2E077CC91530}" type="presParOf" srcId="{270315BB-3B9B-46E9-99BC-FDEC2F807405}" destId="{9B6E1DFC-2503-49D7-A402-9605FB92E99D}" srcOrd="3" destOrd="0" presId="urn:microsoft.com/office/officeart/2018/2/layout/IconVerticalSolidList"/>
    <dgm:cxn modelId="{29780915-129A-4BBC-82EF-EF91882F55E5}" type="presParOf" srcId="{32DB999C-2783-41A0-ABDC-36D97736C509}" destId="{4D970B0D-25F8-466B-966D-C1A649786216}" srcOrd="9" destOrd="0" presId="urn:microsoft.com/office/officeart/2018/2/layout/IconVerticalSolidList"/>
    <dgm:cxn modelId="{CBB85BBE-9518-4FC4-B334-F1223A488775}" type="presParOf" srcId="{32DB999C-2783-41A0-ABDC-36D97736C509}" destId="{8DA6A3F4-F65F-4490-9DA2-DFC96BE88ADC}" srcOrd="10" destOrd="0" presId="urn:microsoft.com/office/officeart/2018/2/layout/IconVerticalSolidList"/>
    <dgm:cxn modelId="{495161DB-D49C-4560-ACE0-97680C827750}" type="presParOf" srcId="{8DA6A3F4-F65F-4490-9DA2-DFC96BE88ADC}" destId="{8804B83C-3E83-416C-81E9-D17FABFCC69E}" srcOrd="0" destOrd="0" presId="urn:microsoft.com/office/officeart/2018/2/layout/IconVerticalSolidList"/>
    <dgm:cxn modelId="{52F1A5D2-BE8D-467C-88D6-689B00B8B917}" type="presParOf" srcId="{8DA6A3F4-F65F-4490-9DA2-DFC96BE88ADC}" destId="{EE7759CE-A028-4028-B42B-E110A699DA69}" srcOrd="1" destOrd="0" presId="urn:microsoft.com/office/officeart/2018/2/layout/IconVerticalSolidList"/>
    <dgm:cxn modelId="{D930E949-5CBB-4E25-8CFC-1C50B93F25C0}" type="presParOf" srcId="{8DA6A3F4-F65F-4490-9DA2-DFC96BE88ADC}" destId="{F04A70BE-CAA3-4C65-9A39-CF5D80C06A02}" srcOrd="2" destOrd="0" presId="urn:microsoft.com/office/officeart/2018/2/layout/IconVerticalSolidList"/>
    <dgm:cxn modelId="{43126869-98DF-49B3-A8B6-78D82F999A5F}" type="presParOf" srcId="{8DA6A3F4-F65F-4490-9DA2-DFC96BE88ADC}" destId="{460275BD-0587-4B0C-907B-A2A196CCFCC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7F0F0FA-8162-40FB-AD0D-617CF620D369}"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36FD6ED8-D0FF-453E-B58F-994C8AA74A77}">
      <dgm:prSet/>
      <dgm:spPr/>
      <dgm:t>
        <a:bodyPr/>
        <a:lstStyle/>
        <a:p>
          <a:pPr>
            <a:lnSpc>
              <a:spcPct val="100000"/>
            </a:lnSpc>
          </a:pPr>
          <a:r>
            <a:rPr lang="en-US">
              <a:solidFill>
                <a:srgbClr val="000000"/>
              </a:solidFill>
              <a:latin typeface="Aptos" panose="020B0004020202020204" pitchFamily="34" charset="0"/>
              <a:ea typeface="Roboto" panose="02000000000000000000" pitchFamily="2" charset="0"/>
              <a:cs typeface="Roboto" panose="02000000000000000000" pitchFamily="2" charset="0"/>
            </a:rPr>
            <a:t>Report all credentials and measurable skill gains?</a:t>
          </a:r>
          <a:endParaRPr lang="en-US"/>
        </a:p>
      </dgm:t>
    </dgm:pt>
    <dgm:pt modelId="{992242E9-B4D0-46EA-823E-DFE9DB451E0D}" type="parTrans" cxnId="{1F64E50B-5423-48B6-A866-860AC81A9D23}">
      <dgm:prSet/>
      <dgm:spPr/>
      <dgm:t>
        <a:bodyPr/>
        <a:lstStyle/>
        <a:p>
          <a:endParaRPr lang="en-US"/>
        </a:p>
      </dgm:t>
    </dgm:pt>
    <dgm:pt modelId="{2F487D46-88F8-47FE-93E4-97A86647D045}" type="sibTrans" cxnId="{1F64E50B-5423-48B6-A866-860AC81A9D23}">
      <dgm:prSet/>
      <dgm:spPr/>
      <dgm:t>
        <a:bodyPr/>
        <a:lstStyle/>
        <a:p>
          <a:endParaRPr lang="en-US"/>
        </a:p>
      </dgm:t>
    </dgm:pt>
    <dgm:pt modelId="{BB72350A-47B1-47A7-A77A-869C887E78A2}">
      <dgm:prSet/>
      <dgm:spPr/>
      <dgm:t>
        <a:bodyPr/>
        <a:lstStyle/>
        <a:p>
          <a:pPr>
            <a:lnSpc>
              <a:spcPct val="100000"/>
            </a:lnSpc>
          </a:pPr>
          <a:r>
            <a:rPr lang="en-US" b="1" i="0">
              <a:solidFill>
                <a:schemeClr val="accent3">
                  <a:lumMod val="75000"/>
                </a:schemeClr>
              </a:solidFill>
              <a:effectLst/>
              <a:latin typeface="Aptos" panose="020B0004020202020204" pitchFamily="34" charset="0"/>
              <a:ea typeface="Roboto" panose="02000000000000000000" pitchFamily="2" charset="0"/>
              <a:cs typeface="Roboto" panose="02000000000000000000" pitchFamily="2" charset="0"/>
            </a:rPr>
            <a:t>Certify</a:t>
          </a:r>
          <a:r>
            <a:rPr lang="en-US" b="0" i="0">
              <a:solidFill>
                <a:srgbClr val="000000"/>
              </a:solidFill>
              <a:effectLst/>
              <a:latin typeface="Aptos" panose="020B0004020202020204" pitchFamily="34" charset="0"/>
              <a:ea typeface="Roboto" panose="02000000000000000000" pitchFamily="2" charset="0"/>
              <a:cs typeface="Roboto" panose="02000000000000000000" pitchFamily="2" charset="0"/>
            </a:rPr>
            <a:t> your PIRL data file! No certification means no report submission.  Do not be concerned about the QPR results if you are certain that your data file is complete and accurate to the best of your knowledge.</a:t>
          </a:r>
          <a:endParaRPr lang="en-US"/>
        </a:p>
      </dgm:t>
    </dgm:pt>
    <dgm:pt modelId="{6FFA7172-6A9A-4074-9527-B68C8F61DEBB}" type="parTrans" cxnId="{02DA5807-53FA-4A3A-B019-ED4AE73DB3F4}">
      <dgm:prSet/>
      <dgm:spPr/>
      <dgm:t>
        <a:bodyPr/>
        <a:lstStyle/>
        <a:p>
          <a:endParaRPr lang="en-US"/>
        </a:p>
      </dgm:t>
    </dgm:pt>
    <dgm:pt modelId="{DFB9B81D-B0EE-4F4A-A53D-43B38B4D5A84}" type="sibTrans" cxnId="{02DA5807-53FA-4A3A-B019-ED4AE73DB3F4}">
      <dgm:prSet/>
      <dgm:spPr/>
      <dgm:t>
        <a:bodyPr/>
        <a:lstStyle/>
        <a:p>
          <a:endParaRPr lang="en-US"/>
        </a:p>
      </dgm:t>
    </dgm:pt>
    <dgm:pt modelId="{FBFF8DDF-8F37-4EB7-9A14-7E40BE50816D}">
      <dgm:prSet/>
      <dgm:spPr/>
      <dgm:t>
        <a:bodyPr/>
        <a:lstStyle/>
        <a:p>
          <a:pPr>
            <a:lnSpc>
              <a:spcPct val="100000"/>
            </a:lnSpc>
          </a:pPr>
          <a:r>
            <a:rPr lang="en-US">
              <a:solidFill>
                <a:srgbClr val="000000"/>
              </a:solidFill>
              <a:latin typeface="Aptos" panose="020B0004020202020204" pitchFamily="34" charset="0"/>
              <a:ea typeface="Roboto" panose="02000000000000000000" pitchFamily="2" charset="0"/>
              <a:cs typeface="Roboto" panose="02000000000000000000" pitchFamily="2" charset="0"/>
            </a:rPr>
            <a:t>Respond to all questions, as applicable, on your Quarterly Narrative Report.</a:t>
          </a:r>
          <a:endParaRPr lang="en-US"/>
        </a:p>
      </dgm:t>
    </dgm:pt>
    <dgm:pt modelId="{ED9C7A2F-E8D8-4793-B305-32A630DC9447}" type="parTrans" cxnId="{D8FC595F-ACC7-47C1-9BA3-86B968DC538C}">
      <dgm:prSet/>
      <dgm:spPr/>
      <dgm:t>
        <a:bodyPr/>
        <a:lstStyle/>
        <a:p>
          <a:endParaRPr lang="en-US"/>
        </a:p>
      </dgm:t>
    </dgm:pt>
    <dgm:pt modelId="{FCCEE994-1A22-4A25-9F0D-EB5101A05EA8}" type="sibTrans" cxnId="{D8FC595F-ACC7-47C1-9BA3-86B968DC538C}">
      <dgm:prSet/>
      <dgm:spPr/>
      <dgm:t>
        <a:bodyPr/>
        <a:lstStyle/>
        <a:p>
          <a:endParaRPr lang="en-US"/>
        </a:p>
      </dgm:t>
    </dgm:pt>
    <dgm:pt modelId="{DB06780A-67B6-4572-B2C3-13CDB79BBD00}">
      <dgm:prSet/>
      <dgm:spPr/>
      <dgm:t>
        <a:bodyPr/>
        <a:lstStyle/>
        <a:p>
          <a:pPr>
            <a:lnSpc>
              <a:spcPct val="100000"/>
            </a:lnSpc>
          </a:pPr>
          <a:r>
            <a:rPr lang="en-US" b="1">
              <a:solidFill>
                <a:schemeClr val="accent3">
                  <a:lumMod val="75000"/>
                </a:schemeClr>
              </a:solidFill>
              <a:latin typeface="Aptos" panose="020B0004020202020204" pitchFamily="34" charset="0"/>
              <a:ea typeface="Roboto" panose="02000000000000000000" pitchFamily="2" charset="0"/>
              <a:cs typeface="Roboto" panose="02000000000000000000" pitchFamily="2" charset="0"/>
            </a:rPr>
            <a:t>Certify</a:t>
          </a:r>
          <a:r>
            <a:rPr lang="en-US">
              <a:solidFill>
                <a:srgbClr val="000000"/>
              </a:solidFill>
              <a:latin typeface="Aptos" panose="020B0004020202020204" pitchFamily="34" charset="0"/>
              <a:ea typeface="Roboto" panose="02000000000000000000" pitchFamily="2" charset="0"/>
              <a:cs typeface="Roboto" panose="02000000000000000000" pitchFamily="2" charset="0"/>
            </a:rPr>
            <a:t> your Quarterly Narrative Report!</a:t>
          </a:r>
          <a:r>
            <a:rPr lang="en-US" b="0" i="0">
              <a:solidFill>
                <a:srgbClr val="000000"/>
              </a:solidFill>
              <a:effectLst/>
              <a:latin typeface="Aptos" panose="020B0004020202020204" pitchFamily="34" charset="0"/>
              <a:ea typeface="Roboto" panose="02000000000000000000" pitchFamily="2" charset="0"/>
              <a:cs typeface="Roboto" panose="02000000000000000000" pitchFamily="2" charset="0"/>
            </a:rPr>
            <a:t> </a:t>
          </a:r>
          <a:endParaRPr lang="en-US"/>
        </a:p>
      </dgm:t>
    </dgm:pt>
    <dgm:pt modelId="{102B20FC-A752-42B1-8AE3-AEAB9D5D2C58}" type="parTrans" cxnId="{5D690AA3-77A0-45EB-92AC-46023ECF7DE6}">
      <dgm:prSet/>
      <dgm:spPr/>
      <dgm:t>
        <a:bodyPr/>
        <a:lstStyle/>
        <a:p>
          <a:endParaRPr lang="en-US"/>
        </a:p>
      </dgm:t>
    </dgm:pt>
    <dgm:pt modelId="{579D44E2-CF84-4735-82D5-EAC47F5167BA}" type="sibTrans" cxnId="{5D690AA3-77A0-45EB-92AC-46023ECF7DE6}">
      <dgm:prSet/>
      <dgm:spPr/>
      <dgm:t>
        <a:bodyPr/>
        <a:lstStyle/>
        <a:p>
          <a:endParaRPr lang="en-US"/>
        </a:p>
      </dgm:t>
    </dgm:pt>
    <dgm:pt modelId="{F20BDEE2-0875-4748-8021-E94A8A90BED1}">
      <dgm:prSet/>
      <dgm:spPr/>
      <dgm:t>
        <a:bodyPr/>
        <a:lstStyle/>
        <a:p>
          <a:pPr>
            <a:lnSpc>
              <a:spcPct val="100000"/>
            </a:lnSpc>
          </a:pPr>
          <a:r>
            <a:rPr lang="en-US">
              <a:solidFill>
                <a:srgbClr val="000000"/>
              </a:solidFill>
              <a:latin typeface="Aptos" panose="020B0004020202020204" pitchFamily="34" charset="0"/>
              <a:ea typeface="Roboto" panose="02000000000000000000" pitchFamily="2" charset="0"/>
              <a:cs typeface="Roboto" panose="02000000000000000000" pitchFamily="2" charset="0"/>
            </a:rPr>
            <a:t>If the grant has closed/sunset/ended, no reporting is required beyond the last quarter of performance!</a:t>
          </a:r>
          <a:endParaRPr lang="en-US"/>
        </a:p>
      </dgm:t>
    </dgm:pt>
    <dgm:pt modelId="{14DB5A6D-ADC8-4F7B-ADF4-17A0411EF422}" type="parTrans" cxnId="{A8D9FCA8-D07D-4E33-9E62-6780CA6FB4F5}">
      <dgm:prSet/>
      <dgm:spPr/>
      <dgm:t>
        <a:bodyPr/>
        <a:lstStyle/>
        <a:p>
          <a:endParaRPr lang="en-US"/>
        </a:p>
      </dgm:t>
    </dgm:pt>
    <dgm:pt modelId="{FCD5FB88-FF71-407D-B34D-F4DE4E14E43E}" type="sibTrans" cxnId="{A8D9FCA8-D07D-4E33-9E62-6780CA6FB4F5}">
      <dgm:prSet/>
      <dgm:spPr/>
      <dgm:t>
        <a:bodyPr/>
        <a:lstStyle/>
        <a:p>
          <a:endParaRPr lang="en-US"/>
        </a:p>
      </dgm:t>
    </dgm:pt>
    <dgm:pt modelId="{32DB999C-2783-41A0-ABDC-36D97736C509}" type="pres">
      <dgm:prSet presAssocID="{A7F0F0FA-8162-40FB-AD0D-617CF620D369}" presName="root" presStyleCnt="0">
        <dgm:presLayoutVars>
          <dgm:dir/>
          <dgm:resizeHandles val="exact"/>
        </dgm:presLayoutVars>
      </dgm:prSet>
      <dgm:spPr/>
    </dgm:pt>
    <dgm:pt modelId="{49FA6591-C12C-43EE-8602-AA92EE3D9AF6}" type="pres">
      <dgm:prSet presAssocID="{36FD6ED8-D0FF-453E-B58F-994C8AA74A77}" presName="compNode" presStyleCnt="0"/>
      <dgm:spPr/>
    </dgm:pt>
    <dgm:pt modelId="{A18374D0-A82D-4868-96C9-340EBF3A60DB}" type="pres">
      <dgm:prSet presAssocID="{36FD6ED8-D0FF-453E-B58F-994C8AA74A77}" presName="bgRect" presStyleLbl="bgShp" presStyleIdx="0" presStyleCnt="5"/>
      <dgm:spPr/>
    </dgm:pt>
    <dgm:pt modelId="{37D0D993-3C6D-450D-985C-2B4533C4298E}" type="pres">
      <dgm:prSet presAssocID="{36FD6ED8-D0FF-453E-B58F-994C8AA74A77}"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iploma"/>
        </a:ext>
      </dgm:extLst>
    </dgm:pt>
    <dgm:pt modelId="{41B46E81-403D-4CD7-BA67-D143A1713A77}" type="pres">
      <dgm:prSet presAssocID="{36FD6ED8-D0FF-453E-B58F-994C8AA74A77}" presName="spaceRect" presStyleCnt="0"/>
      <dgm:spPr/>
    </dgm:pt>
    <dgm:pt modelId="{7CB31072-5032-462D-99D8-A38A8EE6E887}" type="pres">
      <dgm:prSet presAssocID="{36FD6ED8-D0FF-453E-B58F-994C8AA74A77}" presName="parTx" presStyleLbl="revTx" presStyleIdx="0" presStyleCnt="5">
        <dgm:presLayoutVars>
          <dgm:chMax val="0"/>
          <dgm:chPref val="0"/>
        </dgm:presLayoutVars>
      </dgm:prSet>
      <dgm:spPr/>
    </dgm:pt>
    <dgm:pt modelId="{E31D6663-0B1A-490C-87E1-96A7ED727A3E}" type="pres">
      <dgm:prSet presAssocID="{2F487D46-88F8-47FE-93E4-97A86647D045}" presName="sibTrans" presStyleCnt="0"/>
      <dgm:spPr/>
    </dgm:pt>
    <dgm:pt modelId="{201F189B-9B2C-4471-96DA-D3E16CC5BAAB}" type="pres">
      <dgm:prSet presAssocID="{BB72350A-47B1-47A7-A77A-869C887E78A2}" presName="compNode" presStyleCnt="0"/>
      <dgm:spPr/>
    </dgm:pt>
    <dgm:pt modelId="{6D3A00B1-2221-4A87-89D0-4E2A6C876C76}" type="pres">
      <dgm:prSet presAssocID="{BB72350A-47B1-47A7-A77A-869C887E78A2}" presName="bgRect" presStyleLbl="bgShp" presStyleIdx="1" presStyleCnt="5"/>
      <dgm:spPr/>
    </dgm:pt>
    <dgm:pt modelId="{4D16A638-B6C6-412C-86C0-D67233DB073E}" type="pres">
      <dgm:prSet presAssocID="{BB72350A-47B1-47A7-A77A-869C887E78A2}"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Arrow Circle"/>
        </a:ext>
      </dgm:extLst>
    </dgm:pt>
    <dgm:pt modelId="{5E8B75CA-6DD9-41C5-B618-3F580725AF75}" type="pres">
      <dgm:prSet presAssocID="{BB72350A-47B1-47A7-A77A-869C887E78A2}" presName="spaceRect" presStyleCnt="0"/>
      <dgm:spPr/>
    </dgm:pt>
    <dgm:pt modelId="{0FDCDA41-2970-4911-AB20-E84EDBEDD26E}" type="pres">
      <dgm:prSet presAssocID="{BB72350A-47B1-47A7-A77A-869C887E78A2}" presName="parTx" presStyleLbl="revTx" presStyleIdx="1" presStyleCnt="5">
        <dgm:presLayoutVars>
          <dgm:chMax val="0"/>
          <dgm:chPref val="0"/>
        </dgm:presLayoutVars>
      </dgm:prSet>
      <dgm:spPr/>
    </dgm:pt>
    <dgm:pt modelId="{79959F08-4D5E-4789-B0D9-86219C5BE6BA}" type="pres">
      <dgm:prSet presAssocID="{DFB9B81D-B0EE-4F4A-A53D-43B38B4D5A84}" presName="sibTrans" presStyleCnt="0"/>
      <dgm:spPr/>
    </dgm:pt>
    <dgm:pt modelId="{DB2B1CDA-0B39-4CD2-948E-B4E37755CA73}" type="pres">
      <dgm:prSet presAssocID="{FBFF8DDF-8F37-4EB7-9A14-7E40BE50816D}" presName="compNode" presStyleCnt="0"/>
      <dgm:spPr/>
    </dgm:pt>
    <dgm:pt modelId="{7CA98836-C56A-44F2-9990-B7D4DAD285D6}" type="pres">
      <dgm:prSet presAssocID="{FBFF8DDF-8F37-4EB7-9A14-7E40BE50816D}" presName="bgRect" presStyleLbl="bgShp" presStyleIdx="2" presStyleCnt="5"/>
      <dgm:spPr/>
    </dgm:pt>
    <dgm:pt modelId="{C74E9074-7C17-4DD1-A4CD-35030A82C212}" type="pres">
      <dgm:prSet presAssocID="{FBFF8DDF-8F37-4EB7-9A14-7E40BE50816D}"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agnifying glass"/>
        </a:ext>
      </dgm:extLst>
    </dgm:pt>
    <dgm:pt modelId="{C167F59A-E03A-43DD-A4D4-6D21B8C7C165}" type="pres">
      <dgm:prSet presAssocID="{FBFF8DDF-8F37-4EB7-9A14-7E40BE50816D}" presName="spaceRect" presStyleCnt="0"/>
      <dgm:spPr/>
    </dgm:pt>
    <dgm:pt modelId="{41768B4B-36BF-4829-9667-BC41CAFDB53C}" type="pres">
      <dgm:prSet presAssocID="{FBFF8DDF-8F37-4EB7-9A14-7E40BE50816D}" presName="parTx" presStyleLbl="revTx" presStyleIdx="2" presStyleCnt="5">
        <dgm:presLayoutVars>
          <dgm:chMax val="0"/>
          <dgm:chPref val="0"/>
        </dgm:presLayoutVars>
      </dgm:prSet>
      <dgm:spPr/>
    </dgm:pt>
    <dgm:pt modelId="{45F62D4E-9DD1-4638-9A90-5E1C2E315FC8}" type="pres">
      <dgm:prSet presAssocID="{FCCEE994-1A22-4A25-9F0D-EB5101A05EA8}" presName="sibTrans" presStyleCnt="0"/>
      <dgm:spPr/>
    </dgm:pt>
    <dgm:pt modelId="{469917CF-E466-49A1-A970-34DE91E916FE}" type="pres">
      <dgm:prSet presAssocID="{DB06780A-67B6-4572-B2C3-13CDB79BBD00}" presName="compNode" presStyleCnt="0"/>
      <dgm:spPr/>
    </dgm:pt>
    <dgm:pt modelId="{D6C67018-ADAB-4428-8C23-C790C1B591AA}" type="pres">
      <dgm:prSet presAssocID="{DB06780A-67B6-4572-B2C3-13CDB79BBD00}" presName="bgRect" presStyleLbl="bgShp" presStyleIdx="3" presStyleCnt="5"/>
      <dgm:spPr/>
    </dgm:pt>
    <dgm:pt modelId="{883299AA-9D2F-41AC-93A1-5EA5C1F6B8AF}" type="pres">
      <dgm:prSet presAssocID="{DB06780A-67B6-4572-B2C3-13CDB79BBD00}" presName="iconRect" presStyleLbl="node1" presStyleIdx="3" presStyleCnt="5"/>
      <dgm:spPr/>
    </dgm:pt>
    <dgm:pt modelId="{7A0DCFF5-D8E0-4E5B-86A1-9EBE41D4C4D8}" type="pres">
      <dgm:prSet presAssocID="{DB06780A-67B6-4572-B2C3-13CDB79BBD00}" presName="spaceRect" presStyleCnt="0"/>
      <dgm:spPr/>
    </dgm:pt>
    <dgm:pt modelId="{625EE5CE-5C55-4317-9FFE-B353830CFC23}" type="pres">
      <dgm:prSet presAssocID="{DB06780A-67B6-4572-B2C3-13CDB79BBD00}" presName="parTx" presStyleLbl="revTx" presStyleIdx="3" presStyleCnt="5">
        <dgm:presLayoutVars>
          <dgm:chMax val="0"/>
          <dgm:chPref val="0"/>
        </dgm:presLayoutVars>
      </dgm:prSet>
      <dgm:spPr/>
    </dgm:pt>
    <dgm:pt modelId="{B193186B-156F-40E5-A4D7-B9A643ED5DD0}" type="pres">
      <dgm:prSet presAssocID="{579D44E2-CF84-4735-82D5-EAC47F5167BA}" presName="sibTrans" presStyleCnt="0"/>
      <dgm:spPr/>
    </dgm:pt>
    <dgm:pt modelId="{270315BB-3B9B-46E9-99BC-FDEC2F807405}" type="pres">
      <dgm:prSet presAssocID="{F20BDEE2-0875-4748-8021-E94A8A90BED1}" presName="compNode" presStyleCnt="0"/>
      <dgm:spPr/>
    </dgm:pt>
    <dgm:pt modelId="{D5D4755F-A0AF-4F04-9A2A-6FA383834DEB}" type="pres">
      <dgm:prSet presAssocID="{F20BDEE2-0875-4748-8021-E94A8A90BED1}" presName="bgRect" presStyleLbl="bgShp" presStyleIdx="4" presStyleCnt="5"/>
      <dgm:spPr/>
    </dgm:pt>
    <dgm:pt modelId="{6E6AF652-BE2D-4511-A4DD-B23FC1CAA19E}" type="pres">
      <dgm:prSet presAssocID="{F20BDEE2-0875-4748-8021-E94A8A90BED1}" presName="iconRect" presStyleLbl="node1" presStyleIdx="4" presStyleCnt="5"/>
      <dgm:spPr/>
    </dgm:pt>
    <dgm:pt modelId="{E15D9C90-B26B-4EDD-A2D9-2AC9C1F1BFC1}" type="pres">
      <dgm:prSet presAssocID="{F20BDEE2-0875-4748-8021-E94A8A90BED1}" presName="spaceRect" presStyleCnt="0"/>
      <dgm:spPr/>
    </dgm:pt>
    <dgm:pt modelId="{9B6E1DFC-2503-49D7-A402-9605FB92E99D}" type="pres">
      <dgm:prSet presAssocID="{F20BDEE2-0875-4748-8021-E94A8A90BED1}" presName="parTx" presStyleLbl="revTx" presStyleIdx="4" presStyleCnt="5">
        <dgm:presLayoutVars>
          <dgm:chMax val="0"/>
          <dgm:chPref val="0"/>
        </dgm:presLayoutVars>
      </dgm:prSet>
      <dgm:spPr/>
    </dgm:pt>
  </dgm:ptLst>
  <dgm:cxnLst>
    <dgm:cxn modelId="{02DA5807-53FA-4A3A-B019-ED4AE73DB3F4}" srcId="{A7F0F0FA-8162-40FB-AD0D-617CF620D369}" destId="{BB72350A-47B1-47A7-A77A-869C887E78A2}" srcOrd="1" destOrd="0" parTransId="{6FFA7172-6A9A-4074-9527-B68C8F61DEBB}" sibTransId="{DFB9B81D-B0EE-4F4A-A53D-43B38B4D5A84}"/>
    <dgm:cxn modelId="{1D341409-C093-49AF-B87B-BB85B363C896}" type="presOf" srcId="{FBFF8DDF-8F37-4EB7-9A14-7E40BE50816D}" destId="{41768B4B-36BF-4829-9667-BC41CAFDB53C}" srcOrd="0" destOrd="0" presId="urn:microsoft.com/office/officeart/2018/2/layout/IconVerticalSolidList"/>
    <dgm:cxn modelId="{1F64E50B-5423-48B6-A866-860AC81A9D23}" srcId="{A7F0F0FA-8162-40FB-AD0D-617CF620D369}" destId="{36FD6ED8-D0FF-453E-B58F-994C8AA74A77}" srcOrd="0" destOrd="0" parTransId="{992242E9-B4D0-46EA-823E-DFE9DB451E0D}" sibTransId="{2F487D46-88F8-47FE-93E4-97A86647D045}"/>
    <dgm:cxn modelId="{CFFB7728-AF57-4B86-A242-AAF53D2C3081}" type="presOf" srcId="{36FD6ED8-D0FF-453E-B58F-994C8AA74A77}" destId="{7CB31072-5032-462D-99D8-A38A8EE6E887}" srcOrd="0" destOrd="0" presId="urn:microsoft.com/office/officeart/2018/2/layout/IconVerticalSolidList"/>
    <dgm:cxn modelId="{D8FC595F-ACC7-47C1-9BA3-86B968DC538C}" srcId="{A7F0F0FA-8162-40FB-AD0D-617CF620D369}" destId="{FBFF8DDF-8F37-4EB7-9A14-7E40BE50816D}" srcOrd="2" destOrd="0" parTransId="{ED9C7A2F-E8D8-4793-B305-32A630DC9447}" sibTransId="{FCCEE994-1A22-4A25-9F0D-EB5101A05EA8}"/>
    <dgm:cxn modelId="{1A7D9269-BD71-4E0C-BCF3-C271DFF6DD1A}" type="presOf" srcId="{A7F0F0FA-8162-40FB-AD0D-617CF620D369}" destId="{32DB999C-2783-41A0-ABDC-36D97736C509}" srcOrd="0" destOrd="0" presId="urn:microsoft.com/office/officeart/2018/2/layout/IconVerticalSolidList"/>
    <dgm:cxn modelId="{E23A687D-4477-4B80-9A01-20AF18E90E00}" type="presOf" srcId="{DB06780A-67B6-4572-B2C3-13CDB79BBD00}" destId="{625EE5CE-5C55-4317-9FFE-B353830CFC23}" srcOrd="0" destOrd="0" presId="urn:microsoft.com/office/officeart/2018/2/layout/IconVerticalSolidList"/>
    <dgm:cxn modelId="{D0274987-67D6-4905-A2D0-16CACC47E629}" type="presOf" srcId="{BB72350A-47B1-47A7-A77A-869C887E78A2}" destId="{0FDCDA41-2970-4911-AB20-E84EDBEDD26E}" srcOrd="0" destOrd="0" presId="urn:microsoft.com/office/officeart/2018/2/layout/IconVerticalSolidList"/>
    <dgm:cxn modelId="{5D690AA3-77A0-45EB-92AC-46023ECF7DE6}" srcId="{A7F0F0FA-8162-40FB-AD0D-617CF620D369}" destId="{DB06780A-67B6-4572-B2C3-13CDB79BBD00}" srcOrd="3" destOrd="0" parTransId="{102B20FC-A752-42B1-8AE3-AEAB9D5D2C58}" sibTransId="{579D44E2-CF84-4735-82D5-EAC47F5167BA}"/>
    <dgm:cxn modelId="{A8D9FCA8-D07D-4E33-9E62-6780CA6FB4F5}" srcId="{A7F0F0FA-8162-40FB-AD0D-617CF620D369}" destId="{F20BDEE2-0875-4748-8021-E94A8A90BED1}" srcOrd="4" destOrd="0" parTransId="{14DB5A6D-ADC8-4F7B-ADF4-17A0411EF422}" sibTransId="{FCD5FB88-FF71-407D-B34D-F4DE4E14E43E}"/>
    <dgm:cxn modelId="{E6DEEECE-A724-4DCA-8602-8613ACE3BADA}" type="presOf" srcId="{F20BDEE2-0875-4748-8021-E94A8A90BED1}" destId="{9B6E1DFC-2503-49D7-A402-9605FB92E99D}" srcOrd="0" destOrd="0" presId="urn:microsoft.com/office/officeart/2018/2/layout/IconVerticalSolidList"/>
    <dgm:cxn modelId="{B1FA6B9F-27EF-47FD-87E0-52908A237C4A}" type="presParOf" srcId="{32DB999C-2783-41A0-ABDC-36D97736C509}" destId="{49FA6591-C12C-43EE-8602-AA92EE3D9AF6}" srcOrd="0" destOrd="0" presId="urn:microsoft.com/office/officeart/2018/2/layout/IconVerticalSolidList"/>
    <dgm:cxn modelId="{21DF76F5-4D79-40B8-9D7E-70E4ACA389CE}" type="presParOf" srcId="{49FA6591-C12C-43EE-8602-AA92EE3D9AF6}" destId="{A18374D0-A82D-4868-96C9-340EBF3A60DB}" srcOrd="0" destOrd="0" presId="urn:microsoft.com/office/officeart/2018/2/layout/IconVerticalSolidList"/>
    <dgm:cxn modelId="{39BFF2DB-607C-46C2-8552-4C9B61B7ED05}" type="presParOf" srcId="{49FA6591-C12C-43EE-8602-AA92EE3D9AF6}" destId="{37D0D993-3C6D-450D-985C-2B4533C4298E}" srcOrd="1" destOrd="0" presId="urn:microsoft.com/office/officeart/2018/2/layout/IconVerticalSolidList"/>
    <dgm:cxn modelId="{62CE262E-92A6-4186-B558-6C332EAC3F03}" type="presParOf" srcId="{49FA6591-C12C-43EE-8602-AA92EE3D9AF6}" destId="{41B46E81-403D-4CD7-BA67-D143A1713A77}" srcOrd="2" destOrd="0" presId="urn:microsoft.com/office/officeart/2018/2/layout/IconVerticalSolidList"/>
    <dgm:cxn modelId="{6B93EAB3-6E9C-49BD-9A50-2E31F92A3F19}" type="presParOf" srcId="{49FA6591-C12C-43EE-8602-AA92EE3D9AF6}" destId="{7CB31072-5032-462D-99D8-A38A8EE6E887}" srcOrd="3" destOrd="0" presId="urn:microsoft.com/office/officeart/2018/2/layout/IconVerticalSolidList"/>
    <dgm:cxn modelId="{164BD738-6704-41DC-A9E4-334ADE97DE29}" type="presParOf" srcId="{32DB999C-2783-41A0-ABDC-36D97736C509}" destId="{E31D6663-0B1A-490C-87E1-96A7ED727A3E}" srcOrd="1" destOrd="0" presId="urn:microsoft.com/office/officeart/2018/2/layout/IconVerticalSolidList"/>
    <dgm:cxn modelId="{D43CC2D1-9EBB-48BE-80F1-80AD68C7BCFF}" type="presParOf" srcId="{32DB999C-2783-41A0-ABDC-36D97736C509}" destId="{201F189B-9B2C-4471-96DA-D3E16CC5BAAB}" srcOrd="2" destOrd="0" presId="urn:microsoft.com/office/officeart/2018/2/layout/IconVerticalSolidList"/>
    <dgm:cxn modelId="{53934EC9-F4FA-4C0D-9BCF-9D5FD96362FF}" type="presParOf" srcId="{201F189B-9B2C-4471-96DA-D3E16CC5BAAB}" destId="{6D3A00B1-2221-4A87-89D0-4E2A6C876C76}" srcOrd="0" destOrd="0" presId="urn:microsoft.com/office/officeart/2018/2/layout/IconVerticalSolidList"/>
    <dgm:cxn modelId="{EB4022B0-0DB8-414D-8A6D-917A16A7700D}" type="presParOf" srcId="{201F189B-9B2C-4471-96DA-D3E16CC5BAAB}" destId="{4D16A638-B6C6-412C-86C0-D67233DB073E}" srcOrd="1" destOrd="0" presId="urn:microsoft.com/office/officeart/2018/2/layout/IconVerticalSolidList"/>
    <dgm:cxn modelId="{3315DF39-BF37-420F-A483-E81CCD8839D1}" type="presParOf" srcId="{201F189B-9B2C-4471-96DA-D3E16CC5BAAB}" destId="{5E8B75CA-6DD9-41C5-B618-3F580725AF75}" srcOrd="2" destOrd="0" presId="urn:microsoft.com/office/officeart/2018/2/layout/IconVerticalSolidList"/>
    <dgm:cxn modelId="{B2EC7020-4454-4AB1-B2BD-0272F96C7C65}" type="presParOf" srcId="{201F189B-9B2C-4471-96DA-D3E16CC5BAAB}" destId="{0FDCDA41-2970-4911-AB20-E84EDBEDD26E}" srcOrd="3" destOrd="0" presId="urn:microsoft.com/office/officeart/2018/2/layout/IconVerticalSolidList"/>
    <dgm:cxn modelId="{6DF63729-23C6-4B97-AC80-DFF66BDBF8A3}" type="presParOf" srcId="{32DB999C-2783-41A0-ABDC-36D97736C509}" destId="{79959F08-4D5E-4789-B0D9-86219C5BE6BA}" srcOrd="3" destOrd="0" presId="urn:microsoft.com/office/officeart/2018/2/layout/IconVerticalSolidList"/>
    <dgm:cxn modelId="{36C183B0-1FE2-42F8-ACBD-55DD3A120270}" type="presParOf" srcId="{32DB999C-2783-41A0-ABDC-36D97736C509}" destId="{DB2B1CDA-0B39-4CD2-948E-B4E37755CA73}" srcOrd="4" destOrd="0" presId="urn:microsoft.com/office/officeart/2018/2/layout/IconVerticalSolidList"/>
    <dgm:cxn modelId="{9F88D58D-33AA-4872-9653-C5179319D90F}" type="presParOf" srcId="{DB2B1CDA-0B39-4CD2-948E-B4E37755CA73}" destId="{7CA98836-C56A-44F2-9990-B7D4DAD285D6}" srcOrd="0" destOrd="0" presId="urn:microsoft.com/office/officeart/2018/2/layout/IconVerticalSolidList"/>
    <dgm:cxn modelId="{D902CFDD-86F2-47A8-96A3-BCBC93C4CFED}" type="presParOf" srcId="{DB2B1CDA-0B39-4CD2-948E-B4E37755CA73}" destId="{C74E9074-7C17-4DD1-A4CD-35030A82C212}" srcOrd="1" destOrd="0" presId="urn:microsoft.com/office/officeart/2018/2/layout/IconVerticalSolidList"/>
    <dgm:cxn modelId="{6509935E-3788-4434-A83A-564C7C90863F}" type="presParOf" srcId="{DB2B1CDA-0B39-4CD2-948E-B4E37755CA73}" destId="{C167F59A-E03A-43DD-A4D4-6D21B8C7C165}" srcOrd="2" destOrd="0" presId="urn:microsoft.com/office/officeart/2018/2/layout/IconVerticalSolidList"/>
    <dgm:cxn modelId="{45227878-51A2-4854-9302-0628166A934C}" type="presParOf" srcId="{DB2B1CDA-0B39-4CD2-948E-B4E37755CA73}" destId="{41768B4B-36BF-4829-9667-BC41CAFDB53C}" srcOrd="3" destOrd="0" presId="urn:microsoft.com/office/officeart/2018/2/layout/IconVerticalSolidList"/>
    <dgm:cxn modelId="{BDCDF058-954B-42E1-AE28-F148CC15F2C0}" type="presParOf" srcId="{32DB999C-2783-41A0-ABDC-36D97736C509}" destId="{45F62D4E-9DD1-4638-9A90-5E1C2E315FC8}" srcOrd="5" destOrd="0" presId="urn:microsoft.com/office/officeart/2018/2/layout/IconVerticalSolidList"/>
    <dgm:cxn modelId="{677A32E8-F13A-40DF-8F88-78F24AFED970}" type="presParOf" srcId="{32DB999C-2783-41A0-ABDC-36D97736C509}" destId="{469917CF-E466-49A1-A970-34DE91E916FE}" srcOrd="6" destOrd="0" presId="urn:microsoft.com/office/officeart/2018/2/layout/IconVerticalSolidList"/>
    <dgm:cxn modelId="{7B6DDE1A-4828-4A70-A46E-4BB104420184}" type="presParOf" srcId="{469917CF-E466-49A1-A970-34DE91E916FE}" destId="{D6C67018-ADAB-4428-8C23-C790C1B591AA}" srcOrd="0" destOrd="0" presId="urn:microsoft.com/office/officeart/2018/2/layout/IconVerticalSolidList"/>
    <dgm:cxn modelId="{F1960901-DF51-47D5-965A-CC4DC211E9E5}" type="presParOf" srcId="{469917CF-E466-49A1-A970-34DE91E916FE}" destId="{883299AA-9D2F-41AC-93A1-5EA5C1F6B8AF}" srcOrd="1" destOrd="0" presId="urn:microsoft.com/office/officeart/2018/2/layout/IconVerticalSolidList"/>
    <dgm:cxn modelId="{9E1BADB5-57DB-4235-BBE6-75473206BBCE}" type="presParOf" srcId="{469917CF-E466-49A1-A970-34DE91E916FE}" destId="{7A0DCFF5-D8E0-4E5B-86A1-9EBE41D4C4D8}" srcOrd="2" destOrd="0" presId="urn:microsoft.com/office/officeart/2018/2/layout/IconVerticalSolidList"/>
    <dgm:cxn modelId="{6B7EFA73-AF56-4D86-AC0D-731B0C74D2E6}" type="presParOf" srcId="{469917CF-E466-49A1-A970-34DE91E916FE}" destId="{625EE5CE-5C55-4317-9FFE-B353830CFC23}" srcOrd="3" destOrd="0" presId="urn:microsoft.com/office/officeart/2018/2/layout/IconVerticalSolidList"/>
    <dgm:cxn modelId="{C68E6E78-D8EA-48D9-84D6-6F1FAC13E456}" type="presParOf" srcId="{32DB999C-2783-41A0-ABDC-36D97736C509}" destId="{B193186B-156F-40E5-A4D7-B9A643ED5DD0}" srcOrd="7" destOrd="0" presId="urn:microsoft.com/office/officeart/2018/2/layout/IconVerticalSolidList"/>
    <dgm:cxn modelId="{3691C524-4637-4A44-B0BD-2D9B48F72CD1}" type="presParOf" srcId="{32DB999C-2783-41A0-ABDC-36D97736C509}" destId="{270315BB-3B9B-46E9-99BC-FDEC2F807405}" srcOrd="8" destOrd="0" presId="urn:microsoft.com/office/officeart/2018/2/layout/IconVerticalSolidList"/>
    <dgm:cxn modelId="{56F3828F-B3FD-4844-A74A-6A769E47930D}" type="presParOf" srcId="{270315BB-3B9B-46E9-99BC-FDEC2F807405}" destId="{D5D4755F-A0AF-4F04-9A2A-6FA383834DEB}" srcOrd="0" destOrd="0" presId="urn:microsoft.com/office/officeart/2018/2/layout/IconVerticalSolidList"/>
    <dgm:cxn modelId="{E1EFE927-1869-4D8B-BC2E-7A8C87C7D958}" type="presParOf" srcId="{270315BB-3B9B-46E9-99BC-FDEC2F807405}" destId="{6E6AF652-BE2D-4511-A4DD-B23FC1CAA19E}" srcOrd="1" destOrd="0" presId="urn:microsoft.com/office/officeart/2018/2/layout/IconVerticalSolidList"/>
    <dgm:cxn modelId="{887A4A40-2EF6-4B68-B3B1-24655F76FC85}" type="presParOf" srcId="{270315BB-3B9B-46E9-99BC-FDEC2F807405}" destId="{E15D9C90-B26B-4EDD-A2D9-2AC9C1F1BFC1}" srcOrd="2" destOrd="0" presId="urn:microsoft.com/office/officeart/2018/2/layout/IconVerticalSolidList"/>
    <dgm:cxn modelId="{381B7365-285F-4521-A51B-2E077CC91530}" type="presParOf" srcId="{270315BB-3B9B-46E9-99BC-FDEC2F807405}" destId="{9B6E1DFC-2503-49D7-A402-9605FB92E99D}"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374D0-A82D-4868-96C9-340EBF3A60DB}">
      <dsp:nvSpPr>
        <dsp:cNvPr id="0" name=""/>
        <dsp:cNvSpPr/>
      </dsp:nvSpPr>
      <dsp:spPr>
        <a:xfrm>
          <a:off x="0" y="2045"/>
          <a:ext cx="10675731" cy="10365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D0D993-3C6D-450D-985C-2B4533C4298E}">
      <dsp:nvSpPr>
        <dsp:cNvPr id="0" name=""/>
        <dsp:cNvSpPr/>
      </dsp:nvSpPr>
      <dsp:spPr>
        <a:xfrm>
          <a:off x="313559" y="235271"/>
          <a:ext cx="570108" cy="5701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B31072-5032-462D-99D8-A38A8EE6E887}">
      <dsp:nvSpPr>
        <dsp:cNvPr id="0" name=""/>
        <dsp:cNvSpPr/>
      </dsp:nvSpPr>
      <dsp:spPr>
        <a:xfrm>
          <a:off x="1197228" y="2045"/>
          <a:ext cx="9478502" cy="1036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703" tIns="109703" rIns="109703" bIns="109703" numCol="1" spcCol="1270" anchor="ctr" anchorCtr="0">
          <a:noAutofit/>
        </a:bodyPr>
        <a:lstStyle/>
        <a:p>
          <a:pPr marL="0" lvl="0" indent="0" algn="l" defTabSz="800100">
            <a:lnSpc>
              <a:spcPct val="100000"/>
            </a:lnSpc>
            <a:spcBef>
              <a:spcPct val="0"/>
            </a:spcBef>
            <a:spcAft>
              <a:spcPct val="35000"/>
            </a:spcAft>
            <a:buNone/>
          </a:pPr>
          <a:r>
            <a:rPr lang="en-US" sz="1800" kern="1200" dirty="0">
              <a:latin typeface="Aptos" panose="020B0004020202020204" pitchFamily="34" charset="0"/>
            </a:rPr>
            <a:t>Obtain access for submitter/certifiers at least 4 weeks prior to the report deadline.</a:t>
          </a:r>
        </a:p>
      </dsp:txBody>
      <dsp:txXfrm>
        <a:off x="1197228" y="2045"/>
        <a:ext cx="9478502" cy="1036561"/>
      </dsp:txXfrm>
    </dsp:sp>
    <dsp:sp modelId="{69342482-5DF3-442F-9E7D-35C1BD17B795}">
      <dsp:nvSpPr>
        <dsp:cNvPr id="0" name=""/>
        <dsp:cNvSpPr/>
      </dsp:nvSpPr>
      <dsp:spPr>
        <a:xfrm>
          <a:off x="0" y="1297747"/>
          <a:ext cx="10675731" cy="10365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B314FE6-27D1-49EC-B5C2-FAEFC3B04CCB}">
      <dsp:nvSpPr>
        <dsp:cNvPr id="0" name=""/>
        <dsp:cNvSpPr/>
      </dsp:nvSpPr>
      <dsp:spPr>
        <a:xfrm>
          <a:off x="313559" y="1530973"/>
          <a:ext cx="570108" cy="5701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4826BB-A1EC-4EC6-A00C-38C0B968352E}">
      <dsp:nvSpPr>
        <dsp:cNvPr id="0" name=""/>
        <dsp:cNvSpPr/>
      </dsp:nvSpPr>
      <dsp:spPr>
        <a:xfrm>
          <a:off x="1197228" y="1297747"/>
          <a:ext cx="9478502" cy="1036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703" tIns="109703" rIns="109703" bIns="109703" numCol="1" spcCol="1270" anchor="ctr" anchorCtr="0">
          <a:noAutofit/>
        </a:bodyPr>
        <a:lstStyle/>
        <a:p>
          <a:pPr marL="0" lvl="0" indent="0" algn="l" defTabSz="800100">
            <a:lnSpc>
              <a:spcPct val="100000"/>
            </a:lnSpc>
            <a:spcBef>
              <a:spcPct val="0"/>
            </a:spcBef>
            <a:spcAft>
              <a:spcPct val="35000"/>
            </a:spcAft>
            <a:buNone/>
          </a:pPr>
          <a:r>
            <a:rPr lang="en-US" sz="1800" kern="1200">
              <a:latin typeface="Aptos" panose="020B0004020202020204" pitchFamily="34" charset="0"/>
            </a:rPr>
            <a:t>Are you using the correct version of the </a:t>
          </a:r>
          <a:r>
            <a:rPr lang="en-US" sz="1800" kern="1200">
              <a:latin typeface="Aptos" panose="020B0004020202020204" pitchFamily="34" charset="0"/>
              <a:hlinkClick xmlns:r="http://schemas.openxmlformats.org/officeDocument/2006/relationships" r:id="rId5"/>
            </a:rPr>
            <a:t>Apprenticeship Reporting Resources Spreadsheet</a:t>
          </a:r>
          <a:r>
            <a:rPr lang="en-US" sz="1800" kern="1200">
              <a:latin typeface="Aptos" panose="020B0004020202020204" pitchFamily="34" charset="0"/>
            </a:rPr>
            <a:t>?</a:t>
          </a:r>
        </a:p>
      </dsp:txBody>
      <dsp:txXfrm>
        <a:off x="1197228" y="1297747"/>
        <a:ext cx="9478502" cy="1036561"/>
      </dsp:txXfrm>
    </dsp:sp>
    <dsp:sp modelId="{CACE7AFB-0E33-4F0A-8F7E-77185C1DF125}">
      <dsp:nvSpPr>
        <dsp:cNvPr id="0" name=""/>
        <dsp:cNvSpPr/>
      </dsp:nvSpPr>
      <dsp:spPr>
        <a:xfrm>
          <a:off x="0" y="2593449"/>
          <a:ext cx="10675731" cy="10365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DB2C8F-2F9C-4A07-8728-8C4602057D68}">
      <dsp:nvSpPr>
        <dsp:cNvPr id="0" name=""/>
        <dsp:cNvSpPr/>
      </dsp:nvSpPr>
      <dsp:spPr>
        <a:xfrm>
          <a:off x="313559" y="2826675"/>
          <a:ext cx="570108" cy="570108"/>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6A267B-999C-47E9-B98D-B6F1E0B2CE63}">
      <dsp:nvSpPr>
        <dsp:cNvPr id="0" name=""/>
        <dsp:cNvSpPr/>
      </dsp:nvSpPr>
      <dsp:spPr>
        <a:xfrm>
          <a:off x="1197228" y="2593449"/>
          <a:ext cx="9478502" cy="1036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703" tIns="109703" rIns="109703" bIns="109703" numCol="1" spcCol="1270" anchor="ctr" anchorCtr="0">
          <a:noAutofit/>
        </a:bodyPr>
        <a:lstStyle/>
        <a:p>
          <a:pPr marL="0" lvl="0" indent="0" algn="l" defTabSz="800100">
            <a:lnSpc>
              <a:spcPct val="100000"/>
            </a:lnSpc>
            <a:spcBef>
              <a:spcPct val="0"/>
            </a:spcBef>
            <a:spcAft>
              <a:spcPct val="35000"/>
            </a:spcAft>
            <a:buNone/>
          </a:pPr>
          <a:r>
            <a:rPr lang="en-US" sz="1800" kern="1200">
              <a:latin typeface="Aptos" panose="020B0004020202020204" pitchFamily="34" charset="0"/>
            </a:rPr>
            <a:t>Are you reporting ALL active participants each quarter? This includes all participants enrolled during the reporting quarter AND those previously enrolled who are still active (carryover).</a:t>
          </a:r>
        </a:p>
      </dsp:txBody>
      <dsp:txXfrm>
        <a:off x="1197228" y="2593449"/>
        <a:ext cx="9478502" cy="1036561"/>
      </dsp:txXfrm>
    </dsp:sp>
    <dsp:sp modelId="{E597FD52-97E3-4F04-82B4-1B923C7E1F05}">
      <dsp:nvSpPr>
        <dsp:cNvPr id="0" name=""/>
        <dsp:cNvSpPr/>
      </dsp:nvSpPr>
      <dsp:spPr>
        <a:xfrm>
          <a:off x="0" y="3889151"/>
          <a:ext cx="10675731" cy="103656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CB44313-265A-45DB-8D85-7629D17DE822}">
      <dsp:nvSpPr>
        <dsp:cNvPr id="0" name=""/>
        <dsp:cNvSpPr/>
      </dsp:nvSpPr>
      <dsp:spPr>
        <a:xfrm>
          <a:off x="313559" y="4122377"/>
          <a:ext cx="570108" cy="570108"/>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8B2DFF4-8442-4132-93ED-D184FAAF4631}">
      <dsp:nvSpPr>
        <dsp:cNvPr id="0" name=""/>
        <dsp:cNvSpPr/>
      </dsp:nvSpPr>
      <dsp:spPr>
        <a:xfrm>
          <a:off x="1197228" y="3889151"/>
          <a:ext cx="9478502" cy="103656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9703" tIns="109703" rIns="109703" bIns="109703" numCol="1" spcCol="1270" anchor="ctr" anchorCtr="0">
          <a:noAutofit/>
        </a:bodyPr>
        <a:lstStyle/>
        <a:p>
          <a:pPr marL="0" lvl="0" indent="0" algn="l" defTabSz="800100">
            <a:lnSpc>
              <a:spcPct val="100000"/>
            </a:lnSpc>
            <a:spcBef>
              <a:spcPct val="0"/>
            </a:spcBef>
            <a:spcAft>
              <a:spcPct val="35000"/>
            </a:spcAft>
            <a:buNone/>
          </a:pPr>
          <a:r>
            <a:rPr lang="en-US" sz="1800" kern="1200">
              <a:latin typeface="Aptos" panose="020B0004020202020204" pitchFamily="34" charset="0"/>
            </a:rPr>
            <a:t>Be sure that ALL reportable individuals are reported each quarter.  Reportable individuals from previous reporting quarters should not be deleted from the PIRL data file.</a:t>
          </a:r>
        </a:p>
      </dsp:txBody>
      <dsp:txXfrm>
        <a:off x="1197228" y="3889151"/>
        <a:ext cx="9478502" cy="103656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374D0-A82D-4868-96C9-340EBF3A60DB}">
      <dsp:nvSpPr>
        <dsp:cNvPr id="0" name=""/>
        <dsp:cNvSpPr/>
      </dsp:nvSpPr>
      <dsp:spPr>
        <a:xfrm>
          <a:off x="0" y="1594"/>
          <a:ext cx="10675731" cy="679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D0D993-3C6D-450D-985C-2B4533C4298E}">
      <dsp:nvSpPr>
        <dsp:cNvPr id="0" name=""/>
        <dsp:cNvSpPr/>
      </dsp:nvSpPr>
      <dsp:spPr>
        <a:xfrm>
          <a:off x="205473" y="154425"/>
          <a:ext cx="373588" cy="3735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B31072-5032-462D-99D8-A38A8EE6E887}">
      <dsp:nvSpPr>
        <dsp:cNvPr id="0" name=""/>
        <dsp:cNvSpPr/>
      </dsp:nvSpPr>
      <dsp:spPr>
        <a:xfrm>
          <a:off x="784534" y="1594"/>
          <a:ext cx="9891196" cy="679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887" tIns="71887" rIns="71887" bIns="71887" numCol="1" spcCol="1270" anchor="ctr" anchorCtr="0">
          <a:noAutofit/>
        </a:bodyPr>
        <a:lstStyle/>
        <a:p>
          <a:pPr marL="0" lvl="0" indent="0" algn="l" defTabSz="755650">
            <a:lnSpc>
              <a:spcPct val="100000"/>
            </a:lnSpc>
            <a:spcBef>
              <a:spcPct val="0"/>
            </a:spcBef>
            <a:spcAft>
              <a:spcPct val="35000"/>
            </a:spcAft>
            <a:buNone/>
          </a:pPr>
          <a:r>
            <a:rPr lang="en-US" sz="1700" kern="1200">
              <a:latin typeface="Aptos" panose="020B0004020202020204" pitchFamily="34" charset="0"/>
            </a:rPr>
            <a:t>Make sure every row in your file has the PIRL 2914 (Apprenticeship Grants Program Status) and the PIRL 2920 (Grant Number) completed.</a:t>
          </a:r>
        </a:p>
      </dsp:txBody>
      <dsp:txXfrm>
        <a:off x="784534" y="1594"/>
        <a:ext cx="9891196" cy="679251"/>
      </dsp:txXfrm>
    </dsp:sp>
    <dsp:sp modelId="{6D3A00B1-2221-4A87-89D0-4E2A6C876C76}">
      <dsp:nvSpPr>
        <dsp:cNvPr id="0" name=""/>
        <dsp:cNvSpPr/>
      </dsp:nvSpPr>
      <dsp:spPr>
        <a:xfrm>
          <a:off x="0" y="850657"/>
          <a:ext cx="10675731" cy="679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16A638-B6C6-412C-86C0-D67233DB073E}">
      <dsp:nvSpPr>
        <dsp:cNvPr id="0" name=""/>
        <dsp:cNvSpPr/>
      </dsp:nvSpPr>
      <dsp:spPr>
        <a:xfrm>
          <a:off x="205473" y="1003489"/>
          <a:ext cx="373588" cy="3735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DCDA41-2970-4911-AB20-E84EDBEDD26E}">
      <dsp:nvSpPr>
        <dsp:cNvPr id="0" name=""/>
        <dsp:cNvSpPr/>
      </dsp:nvSpPr>
      <dsp:spPr>
        <a:xfrm>
          <a:off x="784534" y="850657"/>
          <a:ext cx="9891196" cy="679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887" tIns="71887" rIns="71887" bIns="71887" numCol="1" spcCol="1270" anchor="ctr" anchorCtr="0">
          <a:noAutofit/>
        </a:bodyPr>
        <a:lstStyle/>
        <a:p>
          <a:pPr marL="0" lvl="0" indent="0" algn="l" defTabSz="755650">
            <a:lnSpc>
              <a:spcPct val="100000"/>
            </a:lnSpc>
            <a:spcBef>
              <a:spcPct val="0"/>
            </a:spcBef>
            <a:spcAft>
              <a:spcPct val="35000"/>
            </a:spcAft>
            <a:buNone/>
          </a:pPr>
          <a:r>
            <a:rPr lang="en-US" sz="1700" b="0" i="0" kern="1200" dirty="0">
              <a:latin typeface="Aptos" panose="020B0004020202020204" pitchFamily="34" charset="0"/>
            </a:rPr>
            <a:t>Be sure you are using the correct Grant Number for PIRL 2920 (Grant Number). </a:t>
          </a:r>
          <a:endParaRPr lang="en-US" sz="1700" kern="1200" dirty="0">
            <a:latin typeface="Aptos" panose="020B0004020202020204" pitchFamily="34" charset="0"/>
          </a:endParaRPr>
        </a:p>
      </dsp:txBody>
      <dsp:txXfrm>
        <a:off x="784534" y="850657"/>
        <a:ext cx="9891196" cy="679251"/>
      </dsp:txXfrm>
    </dsp:sp>
    <dsp:sp modelId="{7CA98836-C56A-44F2-9990-B7D4DAD285D6}">
      <dsp:nvSpPr>
        <dsp:cNvPr id="0" name=""/>
        <dsp:cNvSpPr/>
      </dsp:nvSpPr>
      <dsp:spPr>
        <a:xfrm>
          <a:off x="0" y="1699721"/>
          <a:ext cx="10675731" cy="679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4E9074-7C17-4DD1-A4CD-35030A82C212}">
      <dsp:nvSpPr>
        <dsp:cNvPr id="0" name=""/>
        <dsp:cNvSpPr/>
      </dsp:nvSpPr>
      <dsp:spPr>
        <a:xfrm>
          <a:off x="205473" y="1852553"/>
          <a:ext cx="373588" cy="37358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768B4B-36BF-4829-9667-BC41CAFDB53C}">
      <dsp:nvSpPr>
        <dsp:cNvPr id="0" name=""/>
        <dsp:cNvSpPr/>
      </dsp:nvSpPr>
      <dsp:spPr>
        <a:xfrm>
          <a:off x="784534" y="1699721"/>
          <a:ext cx="9891196" cy="679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887" tIns="71887" rIns="71887" bIns="71887" numCol="1" spcCol="1270" anchor="ctr" anchorCtr="0">
          <a:noAutofit/>
        </a:bodyPr>
        <a:lstStyle/>
        <a:p>
          <a:pPr marL="0" lvl="0" indent="0" algn="l" defTabSz="755650">
            <a:lnSpc>
              <a:spcPct val="100000"/>
            </a:lnSpc>
            <a:spcBef>
              <a:spcPct val="0"/>
            </a:spcBef>
            <a:spcAft>
              <a:spcPct val="35000"/>
            </a:spcAft>
            <a:buNone/>
          </a:pPr>
          <a:r>
            <a:rPr lang="en-US" sz="1700" kern="1200" dirty="0">
              <a:latin typeface="Aptos" panose="020B0004020202020204" pitchFamily="34" charset="0"/>
            </a:rPr>
            <a:t>Be sure submitter/certifiers are not uploading the .csv file/PIRL data in the QNR section of WIPS.</a:t>
          </a:r>
        </a:p>
      </dsp:txBody>
      <dsp:txXfrm>
        <a:off x="784534" y="1699721"/>
        <a:ext cx="9891196" cy="679251"/>
      </dsp:txXfrm>
    </dsp:sp>
    <dsp:sp modelId="{D6C67018-ADAB-4428-8C23-C790C1B591AA}">
      <dsp:nvSpPr>
        <dsp:cNvPr id="0" name=""/>
        <dsp:cNvSpPr/>
      </dsp:nvSpPr>
      <dsp:spPr>
        <a:xfrm>
          <a:off x="0" y="2548785"/>
          <a:ext cx="10675731" cy="679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3299AA-9D2F-41AC-93A1-5EA5C1F6B8AF}">
      <dsp:nvSpPr>
        <dsp:cNvPr id="0" name=""/>
        <dsp:cNvSpPr/>
      </dsp:nvSpPr>
      <dsp:spPr>
        <a:xfrm>
          <a:off x="205473" y="2701616"/>
          <a:ext cx="373588" cy="3735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5EE5CE-5C55-4317-9FFE-B353830CFC23}">
      <dsp:nvSpPr>
        <dsp:cNvPr id="0" name=""/>
        <dsp:cNvSpPr/>
      </dsp:nvSpPr>
      <dsp:spPr>
        <a:xfrm>
          <a:off x="784534" y="2548785"/>
          <a:ext cx="9891196" cy="679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887" tIns="71887" rIns="71887" bIns="71887" numCol="1" spcCol="1270" anchor="ctr" anchorCtr="0">
          <a:noAutofit/>
        </a:bodyPr>
        <a:lstStyle/>
        <a:p>
          <a:pPr marL="0" lvl="0" indent="0" algn="l" defTabSz="755650">
            <a:lnSpc>
              <a:spcPct val="100000"/>
            </a:lnSpc>
            <a:spcBef>
              <a:spcPct val="0"/>
            </a:spcBef>
            <a:spcAft>
              <a:spcPct val="35000"/>
            </a:spcAft>
            <a:buNone/>
          </a:pPr>
          <a:r>
            <a:rPr lang="en-US" sz="1700" b="0" i="0" kern="1200" dirty="0">
              <a:latin typeface="Aptos" panose="020B0004020202020204" pitchFamily="34" charset="0"/>
            </a:rPr>
            <a:t>.csv or .txt data files for the QPR should be uploaded in the File Upload section of WIPS.</a:t>
          </a:r>
          <a:endParaRPr lang="en-US" sz="1700" kern="1200" dirty="0">
            <a:latin typeface="Aptos" panose="020B0004020202020204" pitchFamily="34" charset="0"/>
          </a:endParaRPr>
        </a:p>
      </dsp:txBody>
      <dsp:txXfrm>
        <a:off x="784534" y="2548785"/>
        <a:ext cx="9891196" cy="679251"/>
      </dsp:txXfrm>
    </dsp:sp>
    <dsp:sp modelId="{D5D4755F-A0AF-4F04-9A2A-6FA383834DEB}">
      <dsp:nvSpPr>
        <dsp:cNvPr id="0" name=""/>
        <dsp:cNvSpPr/>
      </dsp:nvSpPr>
      <dsp:spPr>
        <a:xfrm>
          <a:off x="0" y="3397849"/>
          <a:ext cx="10675731" cy="679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6AF652-BE2D-4511-A4DD-B23FC1CAA19E}">
      <dsp:nvSpPr>
        <dsp:cNvPr id="0" name=""/>
        <dsp:cNvSpPr/>
      </dsp:nvSpPr>
      <dsp:spPr>
        <a:xfrm>
          <a:off x="205473" y="3550680"/>
          <a:ext cx="373588" cy="3735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6E1DFC-2503-49D7-A402-9605FB92E99D}">
      <dsp:nvSpPr>
        <dsp:cNvPr id="0" name=""/>
        <dsp:cNvSpPr/>
      </dsp:nvSpPr>
      <dsp:spPr>
        <a:xfrm>
          <a:off x="784534" y="3397849"/>
          <a:ext cx="9891196" cy="679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887" tIns="71887" rIns="71887" bIns="71887" numCol="1" spcCol="1270" anchor="ctr" anchorCtr="0">
          <a:noAutofit/>
        </a:bodyPr>
        <a:lstStyle/>
        <a:p>
          <a:pPr marL="0" lvl="0" indent="0" algn="l" defTabSz="755650">
            <a:lnSpc>
              <a:spcPct val="100000"/>
            </a:lnSpc>
            <a:spcBef>
              <a:spcPct val="0"/>
            </a:spcBef>
            <a:spcAft>
              <a:spcPct val="35000"/>
            </a:spcAft>
            <a:buNone/>
          </a:pPr>
          <a:r>
            <a:rPr lang="en-US" sz="1700" b="0" i="0" kern="1200" dirty="0">
              <a:latin typeface="Aptos" panose="020B0004020202020204" pitchFamily="34" charset="0"/>
            </a:rPr>
            <a:t>QNRs and corresponding attachments like the Indicator Table should be uploaded under the My Reports section of WIPS where it says, “Quarterly Narrative Reports”. </a:t>
          </a:r>
          <a:endParaRPr lang="en-US" sz="1700" kern="1200" dirty="0">
            <a:latin typeface="Aptos" panose="020B0004020202020204" pitchFamily="34" charset="0"/>
          </a:endParaRPr>
        </a:p>
      </dsp:txBody>
      <dsp:txXfrm>
        <a:off x="784534" y="3397849"/>
        <a:ext cx="9891196" cy="679251"/>
      </dsp:txXfrm>
    </dsp:sp>
    <dsp:sp modelId="{8804B83C-3E83-416C-81E9-D17FABFCC69E}">
      <dsp:nvSpPr>
        <dsp:cNvPr id="0" name=""/>
        <dsp:cNvSpPr/>
      </dsp:nvSpPr>
      <dsp:spPr>
        <a:xfrm>
          <a:off x="0" y="4246912"/>
          <a:ext cx="10675731" cy="679251"/>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E7759CE-A028-4028-B42B-E110A699DA69}">
      <dsp:nvSpPr>
        <dsp:cNvPr id="0" name=""/>
        <dsp:cNvSpPr/>
      </dsp:nvSpPr>
      <dsp:spPr>
        <a:xfrm>
          <a:off x="205473" y="4399744"/>
          <a:ext cx="373588" cy="37358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60275BD-0587-4B0C-907B-A2A196CCFCC6}">
      <dsp:nvSpPr>
        <dsp:cNvPr id="0" name=""/>
        <dsp:cNvSpPr/>
      </dsp:nvSpPr>
      <dsp:spPr>
        <a:xfrm>
          <a:off x="784534" y="4246912"/>
          <a:ext cx="9891196" cy="6792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887" tIns="71887" rIns="71887" bIns="71887" numCol="1" spcCol="1270" anchor="ctr" anchorCtr="0">
          <a:noAutofit/>
        </a:bodyPr>
        <a:lstStyle/>
        <a:p>
          <a:pPr marL="0" lvl="0" indent="0" algn="l" defTabSz="755650">
            <a:lnSpc>
              <a:spcPct val="100000"/>
            </a:lnSpc>
            <a:spcBef>
              <a:spcPct val="0"/>
            </a:spcBef>
            <a:spcAft>
              <a:spcPct val="35000"/>
            </a:spcAft>
            <a:buNone/>
          </a:pPr>
          <a:r>
            <a:rPr lang="en-US" sz="1700" kern="1200">
              <a:latin typeface="Aptos" panose="020B0004020202020204" pitchFamily="34" charset="0"/>
            </a:rPr>
            <a:t>No participant data or PII should be included in the QNR.</a:t>
          </a:r>
        </a:p>
      </dsp:txBody>
      <dsp:txXfrm>
        <a:off x="784534" y="4246912"/>
        <a:ext cx="9891196" cy="67925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374D0-A82D-4868-96C9-340EBF3A60DB}">
      <dsp:nvSpPr>
        <dsp:cNvPr id="0" name=""/>
        <dsp:cNvSpPr/>
      </dsp:nvSpPr>
      <dsp:spPr>
        <a:xfrm>
          <a:off x="0" y="3849"/>
          <a:ext cx="10675731" cy="8200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D0D993-3C6D-450D-985C-2B4533C4298E}">
      <dsp:nvSpPr>
        <dsp:cNvPr id="0" name=""/>
        <dsp:cNvSpPr/>
      </dsp:nvSpPr>
      <dsp:spPr>
        <a:xfrm>
          <a:off x="248052" y="188352"/>
          <a:ext cx="451005" cy="4510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B31072-5032-462D-99D8-A38A8EE6E887}">
      <dsp:nvSpPr>
        <dsp:cNvPr id="0" name=""/>
        <dsp:cNvSpPr/>
      </dsp:nvSpPr>
      <dsp:spPr>
        <a:xfrm>
          <a:off x="947111" y="3849"/>
          <a:ext cx="9728619" cy="820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784" tIns="86784" rIns="86784" bIns="86784" numCol="1" spcCol="1270" anchor="ctr" anchorCtr="0">
          <a:noAutofit/>
        </a:bodyPr>
        <a:lstStyle/>
        <a:p>
          <a:pPr marL="0" lvl="0" indent="0" algn="l" defTabSz="711200">
            <a:lnSpc>
              <a:spcPct val="100000"/>
            </a:lnSpc>
            <a:spcBef>
              <a:spcPct val="0"/>
            </a:spcBef>
            <a:spcAft>
              <a:spcPct val="35000"/>
            </a:spcAft>
            <a:buNone/>
          </a:pPr>
          <a:r>
            <a:rPr lang="en-US" sz="1600" kern="1200">
              <a:solidFill>
                <a:srgbClr val="000000"/>
              </a:solidFill>
              <a:latin typeface="Aptos" panose="020B0004020202020204" pitchFamily="34" charset="0"/>
              <a:ea typeface="Roboto" panose="02000000000000000000" pitchFamily="2" charset="0"/>
              <a:cs typeface="Roboto" panose="02000000000000000000" pitchFamily="2" charset="0"/>
            </a:rPr>
            <a:t>Report all credentials and measurable skill gains?</a:t>
          </a:r>
          <a:endParaRPr lang="en-US" sz="1600" kern="1200"/>
        </a:p>
      </dsp:txBody>
      <dsp:txXfrm>
        <a:off x="947111" y="3849"/>
        <a:ext cx="9728619" cy="820009"/>
      </dsp:txXfrm>
    </dsp:sp>
    <dsp:sp modelId="{6D3A00B1-2221-4A87-89D0-4E2A6C876C76}">
      <dsp:nvSpPr>
        <dsp:cNvPr id="0" name=""/>
        <dsp:cNvSpPr/>
      </dsp:nvSpPr>
      <dsp:spPr>
        <a:xfrm>
          <a:off x="0" y="1028861"/>
          <a:ext cx="10675731" cy="8200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D16A638-B6C6-412C-86C0-D67233DB073E}">
      <dsp:nvSpPr>
        <dsp:cNvPr id="0" name=""/>
        <dsp:cNvSpPr/>
      </dsp:nvSpPr>
      <dsp:spPr>
        <a:xfrm>
          <a:off x="248052" y="1213364"/>
          <a:ext cx="451005" cy="4510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DCDA41-2970-4911-AB20-E84EDBEDD26E}">
      <dsp:nvSpPr>
        <dsp:cNvPr id="0" name=""/>
        <dsp:cNvSpPr/>
      </dsp:nvSpPr>
      <dsp:spPr>
        <a:xfrm>
          <a:off x="947111" y="1028861"/>
          <a:ext cx="9728619" cy="820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784" tIns="86784" rIns="86784" bIns="86784" numCol="1" spcCol="1270" anchor="ctr" anchorCtr="0">
          <a:noAutofit/>
        </a:bodyPr>
        <a:lstStyle/>
        <a:p>
          <a:pPr marL="0" lvl="0" indent="0" algn="l" defTabSz="711200">
            <a:lnSpc>
              <a:spcPct val="100000"/>
            </a:lnSpc>
            <a:spcBef>
              <a:spcPct val="0"/>
            </a:spcBef>
            <a:spcAft>
              <a:spcPct val="35000"/>
            </a:spcAft>
            <a:buNone/>
          </a:pPr>
          <a:r>
            <a:rPr lang="en-US" sz="1600" b="1" i="0" kern="1200">
              <a:solidFill>
                <a:schemeClr val="accent3">
                  <a:lumMod val="75000"/>
                </a:schemeClr>
              </a:solidFill>
              <a:effectLst/>
              <a:latin typeface="Aptos" panose="020B0004020202020204" pitchFamily="34" charset="0"/>
              <a:ea typeface="Roboto" panose="02000000000000000000" pitchFamily="2" charset="0"/>
              <a:cs typeface="Roboto" panose="02000000000000000000" pitchFamily="2" charset="0"/>
            </a:rPr>
            <a:t>Certify</a:t>
          </a:r>
          <a:r>
            <a:rPr lang="en-US" sz="1600" b="0" i="0" kern="1200">
              <a:solidFill>
                <a:srgbClr val="000000"/>
              </a:solidFill>
              <a:effectLst/>
              <a:latin typeface="Aptos" panose="020B0004020202020204" pitchFamily="34" charset="0"/>
              <a:ea typeface="Roboto" panose="02000000000000000000" pitchFamily="2" charset="0"/>
              <a:cs typeface="Roboto" panose="02000000000000000000" pitchFamily="2" charset="0"/>
            </a:rPr>
            <a:t> your PIRL data file! No certification means no report submission.  Do not be concerned about the QPR results if you are certain that your data file is complete and accurate to the best of your knowledge.</a:t>
          </a:r>
          <a:endParaRPr lang="en-US" sz="1600" kern="1200"/>
        </a:p>
      </dsp:txBody>
      <dsp:txXfrm>
        <a:off x="947111" y="1028861"/>
        <a:ext cx="9728619" cy="820009"/>
      </dsp:txXfrm>
    </dsp:sp>
    <dsp:sp modelId="{7CA98836-C56A-44F2-9990-B7D4DAD285D6}">
      <dsp:nvSpPr>
        <dsp:cNvPr id="0" name=""/>
        <dsp:cNvSpPr/>
      </dsp:nvSpPr>
      <dsp:spPr>
        <a:xfrm>
          <a:off x="0" y="2053874"/>
          <a:ext cx="10675731" cy="8200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4E9074-7C17-4DD1-A4CD-35030A82C212}">
      <dsp:nvSpPr>
        <dsp:cNvPr id="0" name=""/>
        <dsp:cNvSpPr/>
      </dsp:nvSpPr>
      <dsp:spPr>
        <a:xfrm>
          <a:off x="248052" y="2238376"/>
          <a:ext cx="451005" cy="4510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768B4B-36BF-4829-9667-BC41CAFDB53C}">
      <dsp:nvSpPr>
        <dsp:cNvPr id="0" name=""/>
        <dsp:cNvSpPr/>
      </dsp:nvSpPr>
      <dsp:spPr>
        <a:xfrm>
          <a:off x="947111" y="2053874"/>
          <a:ext cx="9728619" cy="820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784" tIns="86784" rIns="86784" bIns="86784" numCol="1" spcCol="1270" anchor="ctr" anchorCtr="0">
          <a:noAutofit/>
        </a:bodyPr>
        <a:lstStyle/>
        <a:p>
          <a:pPr marL="0" lvl="0" indent="0" algn="l" defTabSz="711200">
            <a:lnSpc>
              <a:spcPct val="100000"/>
            </a:lnSpc>
            <a:spcBef>
              <a:spcPct val="0"/>
            </a:spcBef>
            <a:spcAft>
              <a:spcPct val="35000"/>
            </a:spcAft>
            <a:buNone/>
          </a:pPr>
          <a:r>
            <a:rPr lang="en-US" sz="1600" kern="1200">
              <a:solidFill>
                <a:srgbClr val="000000"/>
              </a:solidFill>
              <a:latin typeface="Aptos" panose="020B0004020202020204" pitchFamily="34" charset="0"/>
              <a:ea typeface="Roboto" panose="02000000000000000000" pitchFamily="2" charset="0"/>
              <a:cs typeface="Roboto" panose="02000000000000000000" pitchFamily="2" charset="0"/>
            </a:rPr>
            <a:t>Respond to all questions, as applicable, on your Quarterly Narrative Report.</a:t>
          </a:r>
          <a:endParaRPr lang="en-US" sz="1600" kern="1200"/>
        </a:p>
      </dsp:txBody>
      <dsp:txXfrm>
        <a:off x="947111" y="2053874"/>
        <a:ext cx="9728619" cy="820009"/>
      </dsp:txXfrm>
    </dsp:sp>
    <dsp:sp modelId="{D6C67018-ADAB-4428-8C23-C790C1B591AA}">
      <dsp:nvSpPr>
        <dsp:cNvPr id="0" name=""/>
        <dsp:cNvSpPr/>
      </dsp:nvSpPr>
      <dsp:spPr>
        <a:xfrm>
          <a:off x="0" y="3078886"/>
          <a:ext cx="10675731" cy="8200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83299AA-9D2F-41AC-93A1-5EA5C1F6B8AF}">
      <dsp:nvSpPr>
        <dsp:cNvPr id="0" name=""/>
        <dsp:cNvSpPr/>
      </dsp:nvSpPr>
      <dsp:spPr>
        <a:xfrm>
          <a:off x="248052" y="3263388"/>
          <a:ext cx="451005" cy="4510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5EE5CE-5C55-4317-9FFE-B353830CFC23}">
      <dsp:nvSpPr>
        <dsp:cNvPr id="0" name=""/>
        <dsp:cNvSpPr/>
      </dsp:nvSpPr>
      <dsp:spPr>
        <a:xfrm>
          <a:off x="947111" y="3078886"/>
          <a:ext cx="9728619" cy="820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784" tIns="86784" rIns="86784" bIns="86784" numCol="1" spcCol="1270" anchor="ctr" anchorCtr="0">
          <a:noAutofit/>
        </a:bodyPr>
        <a:lstStyle/>
        <a:p>
          <a:pPr marL="0" lvl="0" indent="0" algn="l" defTabSz="711200">
            <a:lnSpc>
              <a:spcPct val="100000"/>
            </a:lnSpc>
            <a:spcBef>
              <a:spcPct val="0"/>
            </a:spcBef>
            <a:spcAft>
              <a:spcPct val="35000"/>
            </a:spcAft>
            <a:buNone/>
          </a:pPr>
          <a:r>
            <a:rPr lang="en-US" sz="1600" b="1" kern="1200">
              <a:solidFill>
                <a:schemeClr val="accent3">
                  <a:lumMod val="75000"/>
                </a:schemeClr>
              </a:solidFill>
              <a:latin typeface="Aptos" panose="020B0004020202020204" pitchFamily="34" charset="0"/>
              <a:ea typeface="Roboto" panose="02000000000000000000" pitchFamily="2" charset="0"/>
              <a:cs typeface="Roboto" panose="02000000000000000000" pitchFamily="2" charset="0"/>
            </a:rPr>
            <a:t>Certify</a:t>
          </a:r>
          <a:r>
            <a:rPr lang="en-US" sz="1600" kern="1200">
              <a:solidFill>
                <a:srgbClr val="000000"/>
              </a:solidFill>
              <a:latin typeface="Aptos" panose="020B0004020202020204" pitchFamily="34" charset="0"/>
              <a:ea typeface="Roboto" panose="02000000000000000000" pitchFamily="2" charset="0"/>
              <a:cs typeface="Roboto" panose="02000000000000000000" pitchFamily="2" charset="0"/>
            </a:rPr>
            <a:t> your Quarterly Narrative Report!</a:t>
          </a:r>
          <a:r>
            <a:rPr lang="en-US" sz="1600" b="0" i="0" kern="1200">
              <a:solidFill>
                <a:srgbClr val="000000"/>
              </a:solidFill>
              <a:effectLst/>
              <a:latin typeface="Aptos" panose="020B0004020202020204" pitchFamily="34" charset="0"/>
              <a:ea typeface="Roboto" panose="02000000000000000000" pitchFamily="2" charset="0"/>
              <a:cs typeface="Roboto" panose="02000000000000000000" pitchFamily="2" charset="0"/>
            </a:rPr>
            <a:t> </a:t>
          </a:r>
          <a:endParaRPr lang="en-US" sz="1600" kern="1200"/>
        </a:p>
      </dsp:txBody>
      <dsp:txXfrm>
        <a:off x="947111" y="3078886"/>
        <a:ext cx="9728619" cy="820009"/>
      </dsp:txXfrm>
    </dsp:sp>
    <dsp:sp modelId="{D5D4755F-A0AF-4F04-9A2A-6FA383834DEB}">
      <dsp:nvSpPr>
        <dsp:cNvPr id="0" name=""/>
        <dsp:cNvSpPr/>
      </dsp:nvSpPr>
      <dsp:spPr>
        <a:xfrm>
          <a:off x="0" y="4103898"/>
          <a:ext cx="10675731" cy="82000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E6AF652-BE2D-4511-A4DD-B23FC1CAA19E}">
      <dsp:nvSpPr>
        <dsp:cNvPr id="0" name=""/>
        <dsp:cNvSpPr/>
      </dsp:nvSpPr>
      <dsp:spPr>
        <a:xfrm>
          <a:off x="248052" y="4288400"/>
          <a:ext cx="451005" cy="451005"/>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B6E1DFC-2503-49D7-A402-9605FB92E99D}">
      <dsp:nvSpPr>
        <dsp:cNvPr id="0" name=""/>
        <dsp:cNvSpPr/>
      </dsp:nvSpPr>
      <dsp:spPr>
        <a:xfrm>
          <a:off x="947111" y="4103898"/>
          <a:ext cx="9728619" cy="820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6784" tIns="86784" rIns="86784" bIns="86784" numCol="1" spcCol="1270" anchor="ctr" anchorCtr="0">
          <a:noAutofit/>
        </a:bodyPr>
        <a:lstStyle/>
        <a:p>
          <a:pPr marL="0" lvl="0" indent="0" algn="l" defTabSz="711200">
            <a:lnSpc>
              <a:spcPct val="100000"/>
            </a:lnSpc>
            <a:spcBef>
              <a:spcPct val="0"/>
            </a:spcBef>
            <a:spcAft>
              <a:spcPct val="35000"/>
            </a:spcAft>
            <a:buNone/>
          </a:pPr>
          <a:r>
            <a:rPr lang="en-US" sz="1600" kern="1200">
              <a:solidFill>
                <a:srgbClr val="000000"/>
              </a:solidFill>
              <a:latin typeface="Aptos" panose="020B0004020202020204" pitchFamily="34" charset="0"/>
              <a:ea typeface="Roboto" panose="02000000000000000000" pitchFamily="2" charset="0"/>
              <a:cs typeface="Roboto" panose="02000000000000000000" pitchFamily="2" charset="0"/>
            </a:rPr>
            <a:t>If the grant has closed/sunset/ended, no reporting is required beyond the last quarter of performance!</a:t>
          </a:r>
          <a:endParaRPr lang="en-US" sz="1600" kern="1200"/>
        </a:p>
      </dsp:txBody>
      <dsp:txXfrm>
        <a:off x="947111" y="4103898"/>
        <a:ext cx="9728619" cy="820009"/>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FE91BA-4A9A-3845-8319-C4BFD680EC9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defTabSz="1828434"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A441ED11-B845-1345-A4B2-BAA7803EC97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defTabSz="1828434" eaLnBrk="1" fontAlgn="auto" hangingPunct="1">
              <a:spcBef>
                <a:spcPts val="0"/>
              </a:spcBef>
              <a:spcAft>
                <a:spcPts val="0"/>
              </a:spcAft>
              <a:defRPr sz="1200">
                <a:latin typeface="+mn-lt"/>
              </a:defRPr>
            </a:lvl1pPr>
          </a:lstStyle>
          <a:p>
            <a:pPr>
              <a:defRPr/>
            </a:pPr>
            <a:fld id="{12EC8A90-5DC2-0540-BAA8-88D8751F00F8}" type="datetimeFigureOut">
              <a:rPr lang="en-US"/>
              <a:pPr>
                <a:defRPr/>
              </a:pPr>
              <a:t>1/22/2026</a:t>
            </a:fld>
            <a:endParaRPr lang="en-US"/>
          </a:p>
        </p:txBody>
      </p:sp>
      <p:sp>
        <p:nvSpPr>
          <p:cNvPr id="4" name="Footer Placeholder 3">
            <a:extLst>
              <a:ext uri="{FF2B5EF4-FFF2-40B4-BE49-F238E27FC236}">
                <a16:creationId xmlns:a16="http://schemas.microsoft.com/office/drawing/2014/main" id="{083019F5-3E80-D941-A56D-CF4582E6CF3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defTabSz="1828434" eaLnBrk="1" fontAlgn="auto" hangingPunct="1">
              <a:spcBef>
                <a:spcPts val="0"/>
              </a:spcBef>
              <a:spcAft>
                <a:spcPts val="0"/>
              </a:spcAft>
              <a:defRPr sz="1200">
                <a:latin typeface="+mn-lt"/>
              </a:defRPr>
            </a:lvl1pPr>
          </a:lstStyle>
          <a:p>
            <a:pPr>
              <a:defRPr/>
            </a:pPr>
            <a:endParaRPr lang="en-US"/>
          </a:p>
        </p:txBody>
      </p:sp>
      <p:sp>
        <p:nvSpPr>
          <p:cNvPr id="5" name="Slide Number Placeholder 4">
            <a:extLst>
              <a:ext uri="{FF2B5EF4-FFF2-40B4-BE49-F238E27FC236}">
                <a16:creationId xmlns:a16="http://schemas.microsoft.com/office/drawing/2014/main" id="{45B2537D-10E8-AA49-85D8-63DD79F992CF}"/>
              </a:ext>
            </a:extLst>
          </p:cNvPr>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panose="020F0502020204030204" pitchFamily="34" charset="0"/>
              </a:defRPr>
            </a:lvl1pPr>
          </a:lstStyle>
          <a:p>
            <a:pPr>
              <a:defRPr/>
            </a:pPr>
            <a:fld id="{01F82B96-37DC-E54D-872D-1EFC4602C26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EDCD41C-E11E-CA42-945B-A7CBFBC82FFE}"/>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defTabSz="1828434" eaLnBrk="1" fontAlgn="auto" hangingPunct="1">
              <a:spcBef>
                <a:spcPts val="0"/>
              </a:spcBef>
              <a:spcAft>
                <a:spcPts val="0"/>
              </a:spcAft>
              <a:defRPr sz="1200">
                <a:latin typeface="Calibri Light"/>
              </a:defRPr>
            </a:lvl1pPr>
          </a:lstStyle>
          <a:p>
            <a:pPr>
              <a:defRPr/>
            </a:pPr>
            <a:endParaRPr lang="en-US"/>
          </a:p>
        </p:txBody>
      </p:sp>
      <p:sp>
        <p:nvSpPr>
          <p:cNvPr id="3" name="Date Placeholder 2">
            <a:extLst>
              <a:ext uri="{FF2B5EF4-FFF2-40B4-BE49-F238E27FC236}">
                <a16:creationId xmlns:a16="http://schemas.microsoft.com/office/drawing/2014/main" id="{6CA90808-AF84-2649-95A8-8D05838C6636}"/>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defTabSz="1828434" eaLnBrk="1" fontAlgn="auto" hangingPunct="1">
              <a:spcBef>
                <a:spcPts val="0"/>
              </a:spcBef>
              <a:spcAft>
                <a:spcPts val="0"/>
              </a:spcAft>
              <a:defRPr sz="1200">
                <a:latin typeface="Calibri Light"/>
              </a:defRPr>
            </a:lvl1pPr>
          </a:lstStyle>
          <a:p>
            <a:pPr>
              <a:defRPr/>
            </a:pPr>
            <a:fld id="{D8E7E1E0-BE62-BD44-989E-0D4F0D69334B}" type="datetimeFigureOut">
              <a:rPr lang="en-US"/>
              <a:pPr>
                <a:defRPr/>
              </a:pPr>
              <a:t>1/22/2026</a:t>
            </a:fld>
            <a:endParaRPr lang="en-US"/>
          </a:p>
        </p:txBody>
      </p:sp>
      <p:sp>
        <p:nvSpPr>
          <p:cNvPr id="4" name="Slide Image Placeholder 3">
            <a:extLst>
              <a:ext uri="{FF2B5EF4-FFF2-40B4-BE49-F238E27FC236}">
                <a16:creationId xmlns:a16="http://schemas.microsoft.com/office/drawing/2014/main" id="{089A9811-A1E0-324D-A702-E7666E22C10B}"/>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F9C77EC-5EAB-2D46-8112-9ECD4B164931}"/>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7883E574-FBF7-6A4E-AFD1-4A1AEE18611F}"/>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1828434" eaLnBrk="1" fontAlgn="auto" hangingPunct="1">
              <a:spcBef>
                <a:spcPts val="0"/>
              </a:spcBef>
              <a:spcAft>
                <a:spcPts val="0"/>
              </a:spcAft>
              <a:defRPr sz="1200">
                <a:latin typeface="Calibri Light"/>
              </a:defRPr>
            </a:lvl1pPr>
          </a:lstStyle>
          <a:p>
            <a:pPr>
              <a:defRPr/>
            </a:pPr>
            <a:endParaRPr lang="en-US"/>
          </a:p>
        </p:txBody>
      </p:sp>
      <p:sp>
        <p:nvSpPr>
          <p:cNvPr id="7" name="Slide Number Placeholder 6">
            <a:extLst>
              <a:ext uri="{FF2B5EF4-FFF2-40B4-BE49-F238E27FC236}">
                <a16:creationId xmlns:a16="http://schemas.microsoft.com/office/drawing/2014/main" id="{EE8D0E08-7BAD-2E4E-BD34-0B1CAC8CC863}"/>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atin typeface="Calibri Light" panose="020F0302020204030204" pitchFamily="34" charset="0"/>
              </a:defRPr>
            </a:lvl1pPr>
          </a:lstStyle>
          <a:p>
            <a:pPr>
              <a:defRPr/>
            </a:pPr>
            <a:fld id="{31E048EE-F6E1-1C4C-9881-042DFC316FD7}"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defTabSz="456407" rtl="0" eaLnBrk="0" fontAlgn="base" hangingPunct="0">
      <a:spcBef>
        <a:spcPct val="30000"/>
      </a:spcBef>
      <a:spcAft>
        <a:spcPct val="0"/>
      </a:spcAft>
      <a:defRPr sz="1200" kern="1200">
        <a:solidFill>
          <a:schemeClr val="tx1"/>
        </a:solidFill>
        <a:latin typeface="Calibri Light"/>
        <a:ea typeface="+mn-ea"/>
        <a:cs typeface="+mn-cs"/>
      </a:defRPr>
    </a:lvl1pPr>
    <a:lvl2pPr marL="456407" algn="l" defTabSz="456407" rtl="0" eaLnBrk="0" fontAlgn="base" hangingPunct="0">
      <a:spcBef>
        <a:spcPct val="30000"/>
      </a:spcBef>
      <a:spcAft>
        <a:spcPct val="0"/>
      </a:spcAft>
      <a:defRPr sz="1200" kern="1200">
        <a:solidFill>
          <a:schemeClr val="tx1"/>
        </a:solidFill>
        <a:latin typeface="Calibri Light"/>
        <a:ea typeface="+mn-ea"/>
        <a:cs typeface="+mn-cs"/>
      </a:defRPr>
    </a:lvl2pPr>
    <a:lvl3pPr marL="913607" algn="l" defTabSz="456407" rtl="0" eaLnBrk="0" fontAlgn="base" hangingPunct="0">
      <a:spcBef>
        <a:spcPct val="30000"/>
      </a:spcBef>
      <a:spcAft>
        <a:spcPct val="0"/>
      </a:spcAft>
      <a:defRPr sz="1200" kern="1200">
        <a:solidFill>
          <a:schemeClr val="tx1"/>
        </a:solidFill>
        <a:latin typeface="Calibri Light"/>
        <a:ea typeface="+mn-ea"/>
        <a:cs typeface="+mn-cs"/>
      </a:defRPr>
    </a:lvl3pPr>
    <a:lvl4pPr marL="1370807" algn="l" defTabSz="456407" rtl="0" eaLnBrk="0" fontAlgn="base" hangingPunct="0">
      <a:spcBef>
        <a:spcPct val="30000"/>
      </a:spcBef>
      <a:spcAft>
        <a:spcPct val="0"/>
      </a:spcAft>
      <a:defRPr sz="1200" kern="1200">
        <a:solidFill>
          <a:schemeClr val="tx1"/>
        </a:solidFill>
        <a:latin typeface="Calibri Light"/>
        <a:ea typeface="+mn-ea"/>
        <a:cs typeface="+mn-cs"/>
      </a:defRPr>
    </a:lvl4pPr>
    <a:lvl5pPr marL="1828007" algn="l" defTabSz="456407" rtl="0" eaLnBrk="0" fontAlgn="base" hangingPunct="0">
      <a:spcBef>
        <a:spcPct val="30000"/>
      </a:spcBef>
      <a:spcAft>
        <a:spcPct val="0"/>
      </a:spcAft>
      <a:defRPr sz="1200" kern="1200">
        <a:solidFill>
          <a:schemeClr val="tx1"/>
        </a:solidFill>
        <a:latin typeface="Calibri Light"/>
        <a:ea typeface="+mn-ea"/>
        <a:cs typeface="+mn-cs"/>
      </a:defRPr>
    </a:lvl5pPr>
    <a:lvl6pPr marL="2285543" algn="l" defTabSz="457109" rtl="0" eaLnBrk="1" latinLnBrk="0" hangingPunct="1">
      <a:defRPr sz="1200" kern="1200">
        <a:solidFill>
          <a:schemeClr val="tx1"/>
        </a:solidFill>
        <a:latin typeface="+mn-lt"/>
        <a:ea typeface="+mn-ea"/>
        <a:cs typeface="+mn-cs"/>
      </a:defRPr>
    </a:lvl6pPr>
    <a:lvl7pPr marL="2742652" algn="l" defTabSz="457109" rtl="0" eaLnBrk="1" latinLnBrk="0" hangingPunct="1">
      <a:defRPr sz="1200" kern="1200">
        <a:solidFill>
          <a:schemeClr val="tx1"/>
        </a:solidFill>
        <a:latin typeface="+mn-lt"/>
        <a:ea typeface="+mn-ea"/>
        <a:cs typeface="+mn-cs"/>
      </a:defRPr>
    </a:lvl7pPr>
    <a:lvl8pPr marL="3199760" algn="l" defTabSz="457109" rtl="0" eaLnBrk="1" latinLnBrk="0" hangingPunct="1">
      <a:defRPr sz="1200" kern="1200">
        <a:solidFill>
          <a:schemeClr val="tx1"/>
        </a:solidFill>
        <a:latin typeface="+mn-lt"/>
        <a:ea typeface="+mn-ea"/>
        <a:cs typeface="+mn-cs"/>
      </a:defRPr>
    </a:lvl8pPr>
    <a:lvl9pPr marL="3656869" algn="l" defTabSz="4571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apprenticeship.gov/investments-tax-credits-and-tuition-support/apprenticeship-building-america-aba1#awardee_list"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apprenticeship.gov/investments-tax-credits-and-tuition-support" TargetMode="External"/><Relationship Id="rId5" Type="http://schemas.openxmlformats.org/officeDocument/2006/relationships/hyperlink" Target="https://www.apprenticeship.gov/investments-tax-credits-and-tuition-support/scaling-apprenticeship-readiness-across-building-trades#awardee_list" TargetMode="External"/><Relationship Id="rId4" Type="http://schemas.openxmlformats.org/officeDocument/2006/relationships/hyperlink" Target="https://www.apprenticeship.gov/investments-tax-credits-and-tuition-support/state-apprenticeship-expansion-formula-saef1-grants#awardee_list"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Slide Image Placeholder 1">
            <a:extLst>
              <a:ext uri="{FF2B5EF4-FFF2-40B4-BE49-F238E27FC236}">
                <a16:creationId xmlns:a16="http://schemas.microsoft.com/office/drawing/2014/main" id="{E2FA2C73-F695-2E43-9AB2-CA5173DB643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6" name="Notes Placeholder 2">
            <a:extLst>
              <a:ext uri="{FF2B5EF4-FFF2-40B4-BE49-F238E27FC236}">
                <a16:creationId xmlns:a16="http://schemas.microsoft.com/office/drawing/2014/main" id="{D2A4A319-A3D9-C24F-B743-46ACC576D58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6147" name="Slide Number Placeholder 3">
            <a:extLst>
              <a:ext uri="{FF2B5EF4-FFF2-40B4-BE49-F238E27FC236}">
                <a16:creationId xmlns:a16="http://schemas.microsoft.com/office/drawing/2014/main" id="{1D9E0A58-D6AF-9D42-BE37-16BACC4D2D1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436EBE83-97A9-F647-9F03-CEAF5EA0A851}" type="slidenum">
              <a:rPr lang="en-US" altLang="en-US" sz="1200">
                <a:latin typeface="Calibri Light" panose="020F0302020204030204" pitchFamily="34" charset="0"/>
              </a:rPr>
              <a:pPr/>
              <a:t>1</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1399338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0"/>
          </a:p>
        </p:txBody>
      </p:sp>
      <p:sp>
        <p:nvSpPr>
          <p:cNvPr id="4" name="Slide Number Placeholder 3"/>
          <p:cNvSpPr>
            <a:spLocks noGrp="1"/>
          </p:cNvSpPr>
          <p:nvPr>
            <p:ph type="sldNum" sz="quarter" idx="10"/>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1472955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a:t>
            </a:fld>
            <a:endParaRPr lang="en-US" altLang="en-US"/>
          </a:p>
        </p:txBody>
      </p:sp>
    </p:spTree>
    <p:extLst>
      <p:ext uri="{BB962C8B-B14F-4D97-AF65-F5344CB8AC3E}">
        <p14:creationId xmlns:p14="http://schemas.microsoft.com/office/powerpoint/2010/main" val="62468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Shelia</a:t>
            </a:r>
          </a:p>
        </p:txBody>
      </p:sp>
      <p:sp>
        <p:nvSpPr>
          <p:cNvPr id="4" name="Slide Number Placeholder 3"/>
          <p:cNvSpPr>
            <a:spLocks noGrp="1"/>
          </p:cNvSpPr>
          <p:nvPr>
            <p:ph type="sldNum" sz="quarter" idx="5"/>
          </p:nvPr>
        </p:nvSpPr>
        <p:spPr/>
        <p:txBody>
          <a:bodyPr/>
          <a:lstStyle/>
          <a:p>
            <a:fld id="{A7987C8B-FA66-440C-BD7B-7705FFC6B726}" type="slidenum">
              <a:rPr lang="en-US" smtClean="0"/>
              <a:t>4</a:t>
            </a:fld>
            <a:endParaRPr lang="en-US" dirty="0"/>
          </a:p>
        </p:txBody>
      </p:sp>
    </p:spTree>
    <p:extLst>
      <p:ext uri="{BB962C8B-B14F-4D97-AF65-F5344CB8AC3E}">
        <p14:creationId xmlns:p14="http://schemas.microsoft.com/office/powerpoint/2010/main" val="3471263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DE5B3-A57B-9C67-BA1B-E31BF9D62F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4C0374-3258-0E47-8506-92E5A1A5A0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B75073-5658-9C3D-338B-E1713B5704C0}"/>
              </a:ext>
            </a:extLst>
          </p:cNvPr>
          <p:cNvSpPr>
            <a:spLocks noGrp="1"/>
          </p:cNvSpPr>
          <p:nvPr>
            <p:ph type="body" idx="1"/>
          </p:nvPr>
        </p:nvSpPr>
        <p:spPr/>
        <p:txBody>
          <a:bodyPr/>
          <a:lstStyle/>
          <a:p>
            <a:r>
              <a:rPr lang="en-US" b="1" dirty="0"/>
              <a:t>Shelia </a:t>
            </a:r>
          </a:p>
          <a:p>
            <a:endParaRPr lang="en-US" dirty="0"/>
          </a:p>
          <a:p>
            <a:r>
              <a:rPr lang="en-US" sz="120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Based on what we are seeing, it is very unlikely that we will be able to meet our original plan for having the Apprenticeship  the 12/31/2025 (Q2) report quarter (2/15/2026 due date). With that in mind, we intend to push those back so that the first quarter that grantees would/could use the new QPRs/schemas would be the 3/31/2026 (Q3) report quarter (5/15/2026 due date). </a:t>
            </a:r>
            <a:endParaRPr lang="en-US" dirty="0">
              <a:latin typeface="Roboto" panose="02000000000000000000" pitchFamily="2" charset="0"/>
              <a:ea typeface="Roboto" panose="02000000000000000000" pitchFamily="2" charset="0"/>
              <a:cs typeface="Roboto" panose="02000000000000000000" pitchFamily="2" charset="0"/>
            </a:endParaRPr>
          </a:p>
        </p:txBody>
      </p:sp>
      <p:sp>
        <p:nvSpPr>
          <p:cNvPr id="4" name="Slide Number Placeholder 3">
            <a:extLst>
              <a:ext uri="{FF2B5EF4-FFF2-40B4-BE49-F238E27FC236}">
                <a16:creationId xmlns:a16="http://schemas.microsoft.com/office/drawing/2014/main" id="{8ECA7056-6A87-B413-E626-14971ADE45BA}"/>
              </a:ext>
            </a:extLst>
          </p:cNvPr>
          <p:cNvSpPr>
            <a:spLocks noGrp="1"/>
          </p:cNvSpPr>
          <p:nvPr>
            <p:ph type="sldNum" sz="quarter" idx="5"/>
          </p:nvPr>
        </p:nvSpPr>
        <p:spPr/>
        <p:txBody>
          <a:bodyPr/>
          <a:lstStyle/>
          <a:p>
            <a:fld id="{A7987C8B-FA66-440C-BD7B-7705FFC6B726}" type="slidenum">
              <a:rPr lang="en-US" smtClean="0"/>
              <a:t>5</a:t>
            </a:fld>
            <a:endParaRPr lang="en-US" dirty="0"/>
          </a:p>
        </p:txBody>
      </p:sp>
    </p:spTree>
    <p:extLst>
      <p:ext uri="{BB962C8B-B14F-4D97-AF65-F5344CB8AC3E}">
        <p14:creationId xmlns:p14="http://schemas.microsoft.com/office/powerpoint/2010/main" val="40623962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B16BC-C90B-FEAC-BF8F-02A7051823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BABA7-8832-3271-75B8-E6299A5F09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525904-B19D-3172-5876-327E3C134B03}"/>
              </a:ext>
            </a:extLst>
          </p:cNvPr>
          <p:cNvSpPr>
            <a:spLocks noGrp="1"/>
          </p:cNvSpPr>
          <p:nvPr>
            <p:ph type="body" idx="1"/>
          </p:nvPr>
        </p:nvSpPr>
        <p:spPr/>
        <p:txBody>
          <a:bodyPr/>
          <a:lstStyle/>
          <a:p>
            <a:r>
              <a:rPr lang="en-US" b="1" dirty="0"/>
              <a:t>Shelia </a:t>
            </a:r>
          </a:p>
          <a:p>
            <a:endParaRPr lang="en-US" dirty="0"/>
          </a:p>
        </p:txBody>
      </p:sp>
      <p:sp>
        <p:nvSpPr>
          <p:cNvPr id="4" name="Slide Number Placeholder 3">
            <a:extLst>
              <a:ext uri="{FF2B5EF4-FFF2-40B4-BE49-F238E27FC236}">
                <a16:creationId xmlns:a16="http://schemas.microsoft.com/office/drawing/2014/main" id="{8542D1AA-CF84-3A6B-97E1-7DC2467C11AA}"/>
              </a:ext>
            </a:extLst>
          </p:cNvPr>
          <p:cNvSpPr>
            <a:spLocks noGrp="1"/>
          </p:cNvSpPr>
          <p:nvPr>
            <p:ph type="sldNum" sz="quarter" idx="5"/>
          </p:nvPr>
        </p:nvSpPr>
        <p:spPr/>
        <p:txBody>
          <a:bodyPr/>
          <a:lstStyle/>
          <a:p>
            <a:fld id="{A7987C8B-FA66-440C-BD7B-7705FFC6B726}" type="slidenum">
              <a:rPr lang="en-US" smtClean="0"/>
              <a:t>6</a:t>
            </a:fld>
            <a:endParaRPr lang="en-US" dirty="0"/>
          </a:p>
        </p:txBody>
      </p:sp>
    </p:spTree>
    <p:extLst>
      <p:ext uri="{BB962C8B-B14F-4D97-AF65-F5344CB8AC3E}">
        <p14:creationId xmlns:p14="http://schemas.microsoft.com/office/powerpoint/2010/main" val="1858837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94403D74-58D4-1B4C-8886-C4F0B95FC4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017E9AB9-1FE6-4245-8595-40063BA8EF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B12F9FC6-43C4-7A4D-8C1B-C5A0C50CE3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7</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1722116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D73A7-2AF9-D24F-AD52-9CF4B1875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446284-2BC7-F81E-138A-D6BB8BAF89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08088C-6136-D557-00B1-5EA698E1FD5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046F66-846A-949C-0961-F7FE9BB376E4}"/>
              </a:ext>
            </a:extLst>
          </p:cNvPr>
          <p:cNvSpPr>
            <a:spLocks noGrp="1"/>
          </p:cNvSpPr>
          <p:nvPr>
            <p:ph type="sldNum" sz="quarter" idx="5"/>
          </p:nvPr>
        </p:nvSpPr>
        <p:spPr/>
        <p:txBody>
          <a:bodyPr/>
          <a:lstStyle/>
          <a:p>
            <a:pPr>
              <a:defRPr/>
            </a:pPr>
            <a:fld id="{31E048EE-F6E1-1C4C-9881-042DFC316FD7}" type="slidenum">
              <a:rPr lang="en-US" altLang="en-US" smtClean="0"/>
              <a:pPr>
                <a:defRPr/>
              </a:pPr>
              <a:t>8</a:t>
            </a:fld>
            <a:endParaRPr lang="en-US" altLang="en-US"/>
          </a:p>
        </p:txBody>
      </p:sp>
    </p:spTree>
    <p:extLst>
      <p:ext uri="{BB962C8B-B14F-4D97-AF65-F5344CB8AC3E}">
        <p14:creationId xmlns:p14="http://schemas.microsoft.com/office/powerpoint/2010/main" val="1394850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61126-1DAF-0150-EFB7-33BFF15EE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5C9676-9BFE-A126-A379-C6EACB01E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F049F-9BF3-8EF5-18E4-51A14A7ADA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29445B-819E-9324-8286-4235765683F4}"/>
              </a:ext>
            </a:extLst>
          </p:cNvPr>
          <p:cNvSpPr>
            <a:spLocks noGrp="1"/>
          </p:cNvSpPr>
          <p:nvPr>
            <p:ph type="sldNum" sz="quarter" idx="5"/>
          </p:nvPr>
        </p:nvSpPr>
        <p:spPr/>
        <p:txBody>
          <a:bodyPr/>
          <a:lstStyle/>
          <a:p>
            <a:pPr>
              <a:defRPr/>
            </a:pPr>
            <a:fld id="{31E048EE-F6E1-1C4C-9881-042DFC316FD7}" type="slidenum">
              <a:rPr lang="en-US" altLang="en-US" smtClean="0"/>
              <a:pPr>
                <a:defRPr/>
              </a:pPr>
              <a:t>9</a:t>
            </a:fld>
            <a:endParaRPr lang="en-US" altLang="en-US"/>
          </a:p>
        </p:txBody>
      </p:sp>
    </p:spTree>
    <p:extLst>
      <p:ext uri="{BB962C8B-B14F-4D97-AF65-F5344CB8AC3E}">
        <p14:creationId xmlns:p14="http://schemas.microsoft.com/office/powerpoint/2010/main" val="311505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558151-F9AB-5593-A198-A3691A9678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3C28D-503F-5D0A-4C84-57CEF94D91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BB4C1B-2B6C-B390-6C59-0C4F891D6F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93A68B-F352-81AF-0B40-A71527956C8C}"/>
              </a:ext>
            </a:extLst>
          </p:cNvPr>
          <p:cNvSpPr>
            <a:spLocks noGrp="1"/>
          </p:cNvSpPr>
          <p:nvPr>
            <p:ph type="sldNum" sz="quarter" idx="5"/>
          </p:nvPr>
        </p:nvSpPr>
        <p:spPr/>
        <p:txBody>
          <a:bodyPr/>
          <a:lstStyle/>
          <a:p>
            <a:pPr>
              <a:defRPr/>
            </a:pPr>
            <a:fld id="{31E048EE-F6E1-1C4C-9881-042DFC316FD7}" type="slidenum">
              <a:rPr lang="en-US" altLang="en-US" smtClean="0"/>
              <a:pPr>
                <a:defRPr/>
              </a:pPr>
              <a:t>10</a:t>
            </a:fld>
            <a:endParaRPr lang="en-US" altLang="en-US"/>
          </a:p>
        </p:txBody>
      </p:sp>
    </p:spTree>
    <p:extLst>
      <p:ext uri="{BB962C8B-B14F-4D97-AF65-F5344CB8AC3E}">
        <p14:creationId xmlns:p14="http://schemas.microsoft.com/office/powerpoint/2010/main" val="40885687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6A0AF-5E8D-51FC-D471-BD31E72E62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85BA05-435C-E523-B6D1-33FAE671E4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B71B9E-D22F-5BA2-860E-ABF329B48D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91ED5C4-537B-EB6D-329E-5E0FE0B2CEF9}"/>
              </a:ext>
            </a:extLst>
          </p:cNvPr>
          <p:cNvSpPr>
            <a:spLocks noGrp="1"/>
          </p:cNvSpPr>
          <p:nvPr>
            <p:ph type="sldNum" sz="quarter" idx="5"/>
          </p:nvPr>
        </p:nvSpPr>
        <p:spPr/>
        <p:txBody>
          <a:bodyPr/>
          <a:lstStyle/>
          <a:p>
            <a:pPr>
              <a:defRPr/>
            </a:pPr>
            <a:fld id="{31E048EE-F6E1-1C4C-9881-042DFC316FD7}" type="slidenum">
              <a:rPr lang="en-US" altLang="en-US" smtClean="0"/>
              <a:pPr>
                <a:defRPr/>
              </a:pPr>
              <a:t>11</a:t>
            </a:fld>
            <a:endParaRPr lang="en-US" altLang="en-US"/>
          </a:p>
        </p:txBody>
      </p:sp>
    </p:spTree>
    <p:extLst>
      <p:ext uri="{BB962C8B-B14F-4D97-AF65-F5344CB8AC3E}">
        <p14:creationId xmlns:p14="http://schemas.microsoft.com/office/powerpoint/2010/main" val="39162975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7A913-BAB0-75D6-8EEB-4C37BBA48A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A4C646-82BC-6BAC-14A4-84A89E9DCB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DF50E-823F-A3DB-14C5-68B9D5ADAB1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F2AADFC-461F-35DA-DCF3-D9CB80633894}"/>
              </a:ext>
            </a:extLst>
          </p:cNvPr>
          <p:cNvSpPr>
            <a:spLocks noGrp="1"/>
          </p:cNvSpPr>
          <p:nvPr>
            <p:ph type="sldNum" sz="quarter" idx="5"/>
          </p:nvPr>
        </p:nvSpPr>
        <p:spPr/>
        <p:txBody>
          <a:bodyPr/>
          <a:lstStyle/>
          <a:p>
            <a:pPr>
              <a:defRPr/>
            </a:pPr>
            <a:fld id="{31E048EE-F6E1-1C4C-9881-042DFC316FD7}" type="slidenum">
              <a:rPr lang="en-US" altLang="en-US" smtClean="0"/>
              <a:pPr>
                <a:defRPr/>
              </a:pPr>
              <a:t>12</a:t>
            </a:fld>
            <a:endParaRPr lang="en-US" altLang="en-US"/>
          </a:p>
        </p:txBody>
      </p:sp>
    </p:spTree>
    <p:extLst>
      <p:ext uri="{BB962C8B-B14F-4D97-AF65-F5344CB8AC3E}">
        <p14:creationId xmlns:p14="http://schemas.microsoft.com/office/powerpoint/2010/main" val="21262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a:lnSpc>
                <a:spcPct val="107000"/>
              </a:lnSpc>
              <a:buFont typeface="Wingdings" panose="05000000000000000000" pitchFamily="2" charset="2"/>
              <a:buNone/>
            </a:pPr>
            <a:r>
              <a:rPr lang="en-US" sz="1200" b="1" dirty="0">
                <a:effectLst/>
                <a:latin typeface="Roboto" panose="02000000000000000000" pitchFamily="2" charset="0"/>
                <a:ea typeface="Roboto" panose="02000000000000000000" pitchFamily="2" charset="0"/>
                <a:cs typeface="Roboto" panose="02000000000000000000" pitchFamily="2" charset="0"/>
              </a:rPr>
              <a:t>Shelia</a:t>
            </a:r>
          </a:p>
          <a:p>
            <a:pPr marL="0" marR="0" lvl="0" indent="0" algn="just">
              <a:lnSpc>
                <a:spcPct val="107000"/>
              </a:lnSpc>
              <a:buFont typeface="Wingdings" panose="05000000000000000000" pitchFamily="2" charset="2"/>
              <a:buNone/>
            </a:pPr>
            <a:r>
              <a:rPr lang="en-US" sz="1200" b="1" dirty="0">
                <a:effectLst/>
                <a:latin typeface="Roboto" panose="02000000000000000000" pitchFamily="2" charset="0"/>
                <a:ea typeface="Roboto" panose="02000000000000000000" pitchFamily="2" charset="0"/>
                <a:cs typeface="Roboto" panose="02000000000000000000" pitchFamily="2" charset="0"/>
              </a:rPr>
              <a:t>Not only do grant recipients have reporting requirements, but DOL also has reporting requirements from Congress</a:t>
            </a:r>
          </a:p>
          <a:p>
            <a:pPr marL="742950" marR="0" lvl="1" indent="-285750" algn="just">
              <a:lnSpc>
                <a:spcPct val="107000"/>
              </a:lnSpc>
              <a:buFont typeface="Wingdings" panose="05000000000000000000" pitchFamily="2" charset="2"/>
              <a:buChar char="§"/>
            </a:pPr>
            <a:endParaRPr lang="en-US" sz="1200" b="1" dirty="0">
              <a:effectLst/>
              <a:latin typeface="Roboto" panose="02000000000000000000" pitchFamily="2" charset="0"/>
              <a:ea typeface="Roboto" panose="02000000000000000000" pitchFamily="2" charset="0"/>
              <a:cs typeface="Roboto" panose="02000000000000000000" pitchFamily="2" charset="0"/>
            </a:endParaRPr>
          </a:p>
          <a:p>
            <a:pPr marL="742950" marR="0" lvl="1" indent="-285750" algn="just">
              <a:lnSpc>
                <a:spcPct val="107000"/>
              </a:lnSpc>
              <a:buFont typeface="Wingdings" panose="05000000000000000000" pitchFamily="2" charset="2"/>
              <a:buChar char="§"/>
            </a:pPr>
            <a:r>
              <a:rPr lang="en-US" sz="1200" b="1" dirty="0">
                <a:effectLst/>
                <a:latin typeface="Roboto" panose="02000000000000000000" pitchFamily="2" charset="0"/>
                <a:ea typeface="Roboto" panose="02000000000000000000" pitchFamily="2" charset="0"/>
                <a:cs typeface="Roboto" panose="02000000000000000000" pitchFamily="2" charset="0"/>
              </a:rPr>
              <a:t>Summary</a:t>
            </a:r>
            <a:r>
              <a:rPr lang="en-US" sz="1200" dirty="0">
                <a:effectLst/>
                <a:latin typeface="Roboto" panose="02000000000000000000" pitchFamily="2" charset="0"/>
                <a:ea typeface="Roboto" panose="02000000000000000000" pitchFamily="2" charset="0"/>
                <a:cs typeface="Roboto" panose="02000000000000000000" pitchFamily="2" charset="0"/>
              </a:rPr>
              <a:t> – The Office of Apprenticeship created the Registered Apprenticeship Grant Performance Dashboard</a:t>
            </a:r>
            <a:r>
              <a:rPr lang="en-US" sz="1200" b="1" dirty="0">
                <a:effectLst/>
                <a:latin typeface="Roboto" panose="02000000000000000000" pitchFamily="2" charset="0"/>
                <a:ea typeface="Roboto" panose="02000000000000000000" pitchFamily="2" charset="0"/>
                <a:cs typeface="Roboto" panose="02000000000000000000" pitchFamily="2" charset="0"/>
              </a:rPr>
              <a:t> </a:t>
            </a:r>
            <a:r>
              <a:rPr lang="en-US" sz="1200" dirty="0">
                <a:effectLst/>
                <a:latin typeface="Roboto" panose="02000000000000000000" pitchFamily="2" charset="0"/>
                <a:ea typeface="Roboto" panose="02000000000000000000" pitchFamily="2" charset="0"/>
                <a:cs typeface="Roboto" panose="02000000000000000000" pitchFamily="2" charset="0"/>
              </a:rPr>
              <a:t>to meet a requirement under the Senate Report accompanying Fiscal Year (FY) 24 Appropriations to publicly disclose on its website grantees receiving funding, the number of registered apprentices attributable to each grantee, and the respective employment and earning outcomes of program participants as required under section 116(b)(2)(A)(i) of WIOA. </a:t>
            </a:r>
            <a:endParaRPr lang="en-US" sz="1100" dirty="0">
              <a:effectLst/>
              <a:latin typeface="Roboto" panose="02000000000000000000" pitchFamily="2" charset="0"/>
              <a:ea typeface="Roboto" panose="02000000000000000000" pitchFamily="2" charset="0"/>
              <a:cs typeface="Roboto" panose="02000000000000000000" pitchFamily="2" charset="0"/>
            </a:endParaRPr>
          </a:p>
          <a:p>
            <a:pPr marL="685800" marR="0" algn="just">
              <a:lnSpc>
                <a:spcPct val="107000"/>
              </a:lnSpc>
              <a:buNone/>
            </a:pPr>
            <a:r>
              <a:rPr lang="en-US" sz="1200" dirty="0">
                <a:effectLst/>
                <a:latin typeface="Roboto" panose="02000000000000000000" pitchFamily="2" charset="0"/>
                <a:ea typeface="Roboto" panose="02000000000000000000" pitchFamily="2" charset="0"/>
                <a:cs typeface="Roboto" panose="02000000000000000000" pitchFamily="2" charset="0"/>
              </a:rPr>
              <a:t> </a:t>
            </a:r>
            <a:endParaRPr lang="en-US" sz="1100" dirty="0">
              <a:effectLst/>
              <a:latin typeface="Roboto" panose="02000000000000000000" pitchFamily="2" charset="0"/>
              <a:ea typeface="Roboto" panose="02000000000000000000" pitchFamily="2" charset="0"/>
              <a:cs typeface="Roboto" panose="02000000000000000000" pitchFamily="2" charset="0"/>
            </a:endParaRPr>
          </a:p>
          <a:p>
            <a:pPr marL="685800" marR="0" algn="just">
              <a:lnSpc>
                <a:spcPct val="107000"/>
              </a:lnSpc>
              <a:buNone/>
            </a:pPr>
            <a:r>
              <a:rPr lang="en-US" sz="1200" dirty="0">
                <a:effectLst/>
                <a:latin typeface="Roboto" panose="02000000000000000000" pitchFamily="2" charset="0"/>
                <a:ea typeface="Roboto" panose="02000000000000000000" pitchFamily="2" charset="0"/>
                <a:cs typeface="Roboto" panose="02000000000000000000" pitchFamily="2" charset="0"/>
              </a:rPr>
              <a:t>The dashboard allows users to view Apprenticeship Grantee data currently collected by the Department of Labor’s (the Department) OA. The dashboard covers the following grants and cooperative agreement:</a:t>
            </a:r>
            <a:endParaRPr lang="en-US" sz="1100" dirty="0">
              <a:effectLst/>
              <a:latin typeface="Roboto" panose="02000000000000000000" pitchFamily="2" charset="0"/>
              <a:ea typeface="Roboto" panose="02000000000000000000" pitchFamily="2" charset="0"/>
              <a:cs typeface="Roboto" panose="02000000000000000000" pitchFamily="2" charset="0"/>
            </a:endParaRPr>
          </a:p>
          <a:p>
            <a:pPr marL="1257300" marR="0" lvl="2" indent="-342900" algn="just">
              <a:lnSpc>
                <a:spcPct val="107000"/>
              </a:lnSpc>
              <a:buFont typeface="Symbol" panose="05050102010706020507" pitchFamily="18" charset="2"/>
              <a:buChar char=""/>
            </a:pPr>
            <a:r>
              <a:rPr lang="en-US" sz="1200" u="sng" dirty="0">
                <a:solidFill>
                  <a:srgbClr val="0000FF"/>
                </a:solidFill>
                <a:effectLst/>
                <a:latin typeface="Roboto" panose="02000000000000000000" pitchFamily="2" charset="0"/>
                <a:ea typeface="Roboto" panose="02000000000000000000" pitchFamily="2" charset="0"/>
                <a:cs typeface="Roboto" panose="02000000000000000000" pitchFamily="2" charset="0"/>
                <a:hlinkClick r:id="rId3"/>
              </a:rPr>
              <a:t>Apprenticeship Building America Round 1 (ABA1)</a:t>
            </a:r>
            <a:r>
              <a:rPr lang="en-US" sz="1200" dirty="0">
                <a:effectLst/>
                <a:latin typeface="Roboto" panose="02000000000000000000" pitchFamily="2" charset="0"/>
                <a:ea typeface="Roboto" panose="02000000000000000000" pitchFamily="2" charset="0"/>
                <a:cs typeface="Roboto" panose="02000000000000000000" pitchFamily="2" charset="0"/>
              </a:rPr>
              <a:t>;</a:t>
            </a:r>
            <a:endParaRPr lang="en-US" sz="1100" dirty="0">
              <a:effectLst/>
              <a:latin typeface="Roboto" panose="02000000000000000000" pitchFamily="2" charset="0"/>
              <a:ea typeface="Roboto" panose="02000000000000000000" pitchFamily="2" charset="0"/>
              <a:cs typeface="Roboto" panose="02000000000000000000" pitchFamily="2" charset="0"/>
            </a:endParaRPr>
          </a:p>
          <a:p>
            <a:pPr marL="1257300" marR="0" lvl="2" indent="-342900" algn="just">
              <a:lnSpc>
                <a:spcPct val="107000"/>
              </a:lnSpc>
              <a:buFont typeface="Symbol" panose="05050102010706020507" pitchFamily="18" charset="2"/>
              <a:buChar char=""/>
            </a:pPr>
            <a:r>
              <a:rPr lang="en-US" sz="1200" u="sng" dirty="0">
                <a:solidFill>
                  <a:srgbClr val="0000FF"/>
                </a:solidFill>
                <a:effectLst/>
                <a:latin typeface="Roboto" panose="02000000000000000000" pitchFamily="2" charset="0"/>
                <a:ea typeface="Roboto" panose="02000000000000000000" pitchFamily="2" charset="0"/>
                <a:cs typeface="Roboto" panose="02000000000000000000" pitchFamily="2" charset="0"/>
                <a:hlinkClick r:id="rId4"/>
              </a:rPr>
              <a:t>State Apprenticeship Expansion Formula (SAEF1)</a:t>
            </a:r>
            <a:r>
              <a:rPr lang="en-US" sz="1200" dirty="0">
                <a:effectLst/>
                <a:latin typeface="Roboto" panose="02000000000000000000" pitchFamily="2" charset="0"/>
                <a:ea typeface="Roboto" panose="02000000000000000000" pitchFamily="2" charset="0"/>
                <a:cs typeface="Roboto" panose="02000000000000000000" pitchFamily="2" charset="0"/>
              </a:rPr>
              <a:t>; and</a:t>
            </a:r>
            <a:endParaRPr lang="en-US" sz="1100" dirty="0">
              <a:effectLst/>
              <a:latin typeface="Roboto" panose="02000000000000000000" pitchFamily="2" charset="0"/>
              <a:ea typeface="Roboto" panose="02000000000000000000" pitchFamily="2" charset="0"/>
              <a:cs typeface="Roboto" panose="02000000000000000000" pitchFamily="2" charset="0"/>
            </a:endParaRPr>
          </a:p>
          <a:p>
            <a:pPr marL="1257300" marR="0" lvl="2" indent="-342900" algn="just">
              <a:lnSpc>
                <a:spcPct val="107000"/>
              </a:lnSpc>
              <a:spcAft>
                <a:spcPts val="800"/>
              </a:spcAft>
              <a:buFont typeface="Symbol" panose="05050102010706020507" pitchFamily="18" charset="2"/>
              <a:buChar char=""/>
            </a:pPr>
            <a:r>
              <a:rPr lang="en-US" sz="1200" u="sng" dirty="0">
                <a:solidFill>
                  <a:srgbClr val="0000FF"/>
                </a:solidFill>
                <a:effectLst/>
                <a:latin typeface="Roboto" panose="02000000000000000000" pitchFamily="2" charset="0"/>
                <a:ea typeface="Roboto" panose="02000000000000000000" pitchFamily="2" charset="0"/>
                <a:cs typeface="Roboto" panose="02000000000000000000" pitchFamily="2" charset="0"/>
                <a:hlinkClick r:id="rId5"/>
              </a:rPr>
              <a:t>Scaling Apprenticeship Readiness Across the Building Trades Initiative</a:t>
            </a:r>
            <a:r>
              <a:rPr lang="en-US" sz="1200" dirty="0">
                <a:effectLst/>
                <a:latin typeface="Roboto" panose="02000000000000000000" pitchFamily="2" charset="0"/>
                <a:ea typeface="Roboto" panose="02000000000000000000" pitchFamily="2" charset="0"/>
                <a:cs typeface="Roboto" panose="02000000000000000000" pitchFamily="2" charset="0"/>
              </a:rPr>
              <a:t> (Cooperative Agreement with TradesFutures)</a:t>
            </a:r>
          </a:p>
          <a:p>
            <a:pPr marL="1257300" marR="0" lvl="2" indent="-342900" algn="just">
              <a:lnSpc>
                <a:spcPct val="107000"/>
              </a:lnSpc>
              <a:spcAft>
                <a:spcPts val="800"/>
              </a:spcAft>
              <a:buFont typeface="Symbol" panose="05050102010706020507" pitchFamily="18" charset="2"/>
              <a:buChar char=""/>
            </a:pPr>
            <a:endParaRPr lang="en-US" sz="1200" dirty="0">
              <a:effectLst/>
              <a:latin typeface="Roboto" panose="02000000000000000000" pitchFamily="2" charset="0"/>
              <a:ea typeface="Roboto" panose="02000000000000000000" pitchFamily="2" charset="0"/>
              <a:cs typeface="Roboto" panose="02000000000000000000" pitchFamily="2" charset="0"/>
            </a:endParaRPr>
          </a:p>
          <a:p>
            <a:pPr marL="685800" marR="0" algn="just">
              <a:lnSpc>
                <a:spcPct val="107000"/>
              </a:lnSpc>
              <a:spcAft>
                <a:spcPts val="800"/>
              </a:spcAft>
              <a:buNone/>
            </a:pPr>
            <a:r>
              <a:rPr lang="en-US" sz="1200" dirty="0">
                <a:effectLst/>
                <a:latin typeface="Roboto" panose="02000000000000000000" pitchFamily="2" charset="0"/>
                <a:ea typeface="Roboto" panose="02000000000000000000" pitchFamily="2" charset="0"/>
                <a:cs typeface="Roboto" panose="02000000000000000000" pitchFamily="2" charset="0"/>
              </a:rPr>
              <a:t>The dashboard aggregates data reported by grantees in their quarterly performance reports (QPR) from the Workforce Integrated Performance System (WIPS). Categories of grant information presented include grants that are Participant Serving (i.e., grants that provide participant services to pre-apprentices and registered apprentices) and Capacity Building (i.e., grants that are not providing participant services). Further, for SAEF1, grant information is presented by Funding Option (i.e., base formula and competitive). </a:t>
            </a:r>
            <a:endParaRPr lang="en-US" sz="1100" dirty="0">
              <a:effectLst/>
              <a:latin typeface="Roboto" panose="02000000000000000000" pitchFamily="2" charset="0"/>
              <a:ea typeface="Roboto" panose="02000000000000000000" pitchFamily="2" charset="0"/>
              <a:cs typeface="Roboto" panose="02000000000000000000" pitchFamily="2" charset="0"/>
            </a:endParaRPr>
          </a:p>
          <a:p>
            <a:pPr marL="0" marR="0" algn="just">
              <a:lnSpc>
                <a:spcPct val="107000"/>
              </a:lnSpc>
              <a:spcAft>
                <a:spcPts val="800"/>
              </a:spcAft>
              <a:buNone/>
            </a:pPr>
            <a:r>
              <a:rPr lang="en-US" sz="1200" dirty="0">
                <a:effectLst/>
                <a:latin typeface="Roboto" panose="02000000000000000000" pitchFamily="2" charset="0"/>
                <a:ea typeface="Roboto" panose="02000000000000000000" pitchFamily="2" charset="0"/>
                <a:cs typeface="Roboto" panose="02000000000000000000" pitchFamily="2" charset="0"/>
              </a:rPr>
              <a:t> </a:t>
            </a:r>
            <a:endParaRPr lang="en-US" sz="1100" dirty="0">
              <a:effectLst/>
              <a:latin typeface="Roboto" panose="02000000000000000000" pitchFamily="2" charset="0"/>
              <a:ea typeface="Roboto" panose="02000000000000000000" pitchFamily="2" charset="0"/>
              <a:cs typeface="Roboto" panose="02000000000000000000" pitchFamily="2" charset="0"/>
            </a:endParaRPr>
          </a:p>
          <a:p>
            <a:pPr marL="742950" marR="0" lvl="1" indent="-285750" algn="just">
              <a:lnSpc>
                <a:spcPct val="107000"/>
              </a:lnSpc>
              <a:spcAft>
                <a:spcPts val="800"/>
              </a:spcAft>
              <a:buFont typeface="Wingdings" panose="05000000000000000000" pitchFamily="2" charset="2"/>
              <a:buChar char="§"/>
            </a:pPr>
            <a:r>
              <a:rPr lang="en-US" sz="1200" b="1" dirty="0">
                <a:effectLst/>
                <a:latin typeface="Roboto" panose="02000000000000000000" pitchFamily="2" charset="0"/>
                <a:ea typeface="Roboto" panose="02000000000000000000" pitchFamily="2" charset="0"/>
                <a:cs typeface="Roboto" panose="02000000000000000000" pitchFamily="2" charset="0"/>
              </a:rPr>
              <a:t>Background </a:t>
            </a:r>
            <a:r>
              <a:rPr lang="en-US" sz="1200" dirty="0">
                <a:effectLst/>
                <a:latin typeface="Roboto" panose="02000000000000000000" pitchFamily="2" charset="0"/>
                <a:ea typeface="Roboto" panose="02000000000000000000" pitchFamily="2" charset="0"/>
                <a:cs typeface="Roboto" panose="02000000000000000000" pitchFamily="2" charset="0"/>
              </a:rPr>
              <a:t>– OA prioritizes the growth and expansion of Registered Apprenticeships across industry sectors and all populations as continuing goals for the National Apprenticeship System. To facilitate this ongoing growth and expansion in support of the Department’s efforts, </a:t>
            </a:r>
            <a:r>
              <a:rPr lang="en-US"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OA has awarded several funding opportunities to grantees across the nation. The Registered Apprenticeship Grant Performance Dashboard provides the most complete grant performance information for active grants within Program Year (PY) 2023 (i.e., July 1, 2023 – June 30, 2024) that reported data for the quarter ending June 30, 2024. Grantees that do not appear in the dashboard may not </a:t>
            </a:r>
            <a:r>
              <a:rPr lang="en-US" sz="1200" dirty="0">
                <a:effectLst/>
                <a:latin typeface="Roboto" panose="02000000000000000000" pitchFamily="2" charset="0"/>
                <a:ea typeface="Roboto" panose="02000000000000000000" pitchFamily="2" charset="0"/>
                <a:cs typeface="Roboto" panose="02000000000000000000" pitchFamily="2" charset="0"/>
              </a:rPr>
              <a:t>have had participant activities to report for this quarter or OA may be in the process of providing technical assistance to grantees to verify and validate any potential data discrepancies. Annual updates to the data will be made to ensure the dissemination of accurate and timely grant performance metrics. For more information about OA grants, please visit </a:t>
            </a:r>
            <a:r>
              <a:rPr lang="en-US" sz="1200" u="sng" dirty="0">
                <a:solidFill>
                  <a:srgbClr val="0000FF"/>
                </a:solidFill>
                <a:effectLst/>
                <a:latin typeface="Roboto" panose="02000000000000000000" pitchFamily="2" charset="0"/>
                <a:ea typeface="Roboto" panose="02000000000000000000" pitchFamily="2" charset="0"/>
                <a:cs typeface="Roboto" panose="02000000000000000000" pitchFamily="2" charset="0"/>
                <a:hlinkClick r:id="rId6"/>
              </a:rPr>
              <a:t>https://www.apprenticeship.gov/investments-tax-credits-and-tuition-support</a:t>
            </a:r>
            <a:r>
              <a:rPr lang="en-US" sz="1200" dirty="0">
                <a:solidFill>
                  <a:srgbClr val="000000"/>
                </a:solidFill>
                <a:effectLst/>
                <a:latin typeface="Roboto" panose="02000000000000000000" pitchFamily="2" charset="0"/>
                <a:ea typeface="Roboto" panose="02000000000000000000" pitchFamily="2" charset="0"/>
                <a:cs typeface="Roboto" panose="02000000000000000000" pitchFamily="2" charset="0"/>
              </a:rPr>
              <a:t>.</a:t>
            </a:r>
            <a:endParaRPr lang="en-US" sz="1100" dirty="0">
              <a:effectLst/>
              <a:latin typeface="Roboto" panose="02000000000000000000" pitchFamily="2" charset="0"/>
              <a:ea typeface="Roboto" panose="02000000000000000000" pitchFamily="2" charset="0"/>
              <a:cs typeface="Roboto" panose="02000000000000000000" pitchFamily="2" charset="0"/>
            </a:endParaRPr>
          </a:p>
          <a:p>
            <a:pPr marL="342900" marR="0" lvl="0" indent="-342900" algn="just">
              <a:lnSpc>
                <a:spcPct val="107000"/>
              </a:lnSpc>
              <a:spcAft>
                <a:spcPts val="800"/>
              </a:spcAft>
              <a:buFont typeface="Symbol" panose="05050102010706020507" pitchFamily="18"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1371E43-B689-4B93-99B6-7A2075C3B58F}" type="slidenum">
              <a:rPr lang="en-US" smtClean="0"/>
              <a:t>13</a:t>
            </a:fld>
            <a:endParaRPr lang="en-US"/>
          </a:p>
        </p:txBody>
      </p:sp>
    </p:spTree>
    <p:extLst>
      <p:ext uri="{BB962C8B-B14F-4D97-AF65-F5344CB8AC3E}">
        <p14:creationId xmlns:p14="http://schemas.microsoft.com/office/powerpoint/2010/main" val="42240937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17BBF-03C6-3108-AEBA-9474A2D1ED55}"/>
            </a:ext>
          </a:extLst>
        </p:cNvPr>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B2E009FE-D9FA-B0D8-EB0B-AD5C474FB39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B8C10C7F-D19E-7392-39C9-E1062829FB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01D21E98-FA54-581A-E882-007FCCFD01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14</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29034911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F61126-1DAF-0150-EFB7-33BFF15EE3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5C9676-9BFE-A126-A379-C6EACB01E7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3F049F-9BF3-8EF5-18E4-51A14A7ADA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29445B-819E-9324-8286-4235765683F4}"/>
              </a:ext>
            </a:extLst>
          </p:cNvPr>
          <p:cNvSpPr>
            <a:spLocks noGrp="1"/>
          </p:cNvSpPr>
          <p:nvPr>
            <p:ph type="sldNum" sz="quarter" idx="5"/>
          </p:nvPr>
        </p:nvSpPr>
        <p:spPr/>
        <p:txBody>
          <a:bodyPr/>
          <a:lstStyle/>
          <a:p>
            <a:pPr>
              <a:defRPr/>
            </a:pPr>
            <a:fld id="{31E048EE-F6E1-1C4C-9881-042DFC316FD7}" type="slidenum">
              <a:rPr lang="en-US" altLang="en-US" smtClean="0"/>
              <a:pPr>
                <a:defRPr/>
              </a:pPr>
              <a:t>15</a:t>
            </a:fld>
            <a:endParaRPr lang="en-US" altLang="en-US"/>
          </a:p>
        </p:txBody>
      </p:sp>
    </p:spTree>
    <p:extLst>
      <p:ext uri="{BB962C8B-B14F-4D97-AF65-F5344CB8AC3E}">
        <p14:creationId xmlns:p14="http://schemas.microsoft.com/office/powerpoint/2010/main" val="8562524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12033-0C94-F235-6113-3886933104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356D21-5F8C-D33A-B3E7-2C1234880E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A9102A-D13F-B76B-9617-0AFBDE3BA2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CF01426-C581-FF3F-CBB8-32570F4CDBBE}"/>
              </a:ext>
            </a:extLst>
          </p:cNvPr>
          <p:cNvSpPr>
            <a:spLocks noGrp="1"/>
          </p:cNvSpPr>
          <p:nvPr>
            <p:ph type="sldNum" sz="quarter" idx="5"/>
          </p:nvPr>
        </p:nvSpPr>
        <p:spPr/>
        <p:txBody>
          <a:bodyPr/>
          <a:lstStyle/>
          <a:p>
            <a:pPr>
              <a:defRPr/>
            </a:pPr>
            <a:fld id="{31E048EE-F6E1-1C4C-9881-042DFC316FD7}" type="slidenum">
              <a:rPr lang="en-US" altLang="en-US" smtClean="0"/>
              <a:pPr>
                <a:defRPr/>
              </a:pPr>
              <a:t>16</a:t>
            </a:fld>
            <a:endParaRPr lang="en-US" altLang="en-US"/>
          </a:p>
        </p:txBody>
      </p:sp>
    </p:spTree>
    <p:extLst>
      <p:ext uri="{BB962C8B-B14F-4D97-AF65-F5344CB8AC3E}">
        <p14:creationId xmlns:p14="http://schemas.microsoft.com/office/powerpoint/2010/main" val="13506763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A3838-382F-B539-D756-0A30AF4BC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30000A-E313-C26E-4D76-1A913AB903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A5390-56B0-5BEC-11E3-3209E3ED6E8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A57B74B-ED25-352D-F13A-8FAD6906FB1D}"/>
              </a:ext>
            </a:extLst>
          </p:cNvPr>
          <p:cNvSpPr>
            <a:spLocks noGrp="1"/>
          </p:cNvSpPr>
          <p:nvPr>
            <p:ph type="sldNum" sz="quarter" idx="5"/>
          </p:nvPr>
        </p:nvSpPr>
        <p:spPr/>
        <p:txBody>
          <a:bodyPr/>
          <a:lstStyle/>
          <a:p>
            <a:pPr>
              <a:defRPr/>
            </a:pPr>
            <a:fld id="{31E048EE-F6E1-1C4C-9881-042DFC316FD7}" type="slidenum">
              <a:rPr lang="en-US" altLang="en-US" smtClean="0"/>
              <a:pPr>
                <a:defRPr/>
              </a:pPr>
              <a:t>17</a:t>
            </a:fld>
            <a:endParaRPr lang="en-US" altLang="en-US"/>
          </a:p>
        </p:txBody>
      </p:sp>
    </p:spTree>
    <p:extLst>
      <p:ext uri="{BB962C8B-B14F-4D97-AF65-F5344CB8AC3E}">
        <p14:creationId xmlns:p14="http://schemas.microsoft.com/office/powerpoint/2010/main" val="2096404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0F5C2-CE70-475B-4265-8A58110EC9FD}"/>
            </a:ext>
          </a:extLst>
        </p:cNvPr>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4154119A-EDC3-C8A8-8509-6C9AF3C1DD1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6C875406-A89C-E8FC-987A-CD0DF3503D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BF171BE4-3B23-5EEB-3F3E-A321FE44F0C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18</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42499932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F78CDA-900E-18DB-0F17-29DD59DFD5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2E641-F6EA-1C1E-9B96-B9FEE294E1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EEF546-CD3E-7C22-0402-5EAE9F25C1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9DF3559-EBEC-4306-32F7-77F69BF6332B}"/>
              </a:ext>
            </a:extLst>
          </p:cNvPr>
          <p:cNvSpPr>
            <a:spLocks noGrp="1"/>
          </p:cNvSpPr>
          <p:nvPr>
            <p:ph type="sldNum" sz="quarter" idx="5"/>
          </p:nvPr>
        </p:nvSpPr>
        <p:spPr/>
        <p:txBody>
          <a:bodyPr/>
          <a:lstStyle/>
          <a:p>
            <a:pPr>
              <a:defRPr/>
            </a:pPr>
            <a:fld id="{31E048EE-F6E1-1C4C-9881-042DFC316FD7}" type="slidenum">
              <a:rPr lang="en-US" altLang="en-US" smtClean="0"/>
              <a:pPr>
                <a:defRPr/>
              </a:pPr>
              <a:t>19</a:t>
            </a:fld>
            <a:endParaRPr lang="en-US" altLang="en-US"/>
          </a:p>
        </p:txBody>
      </p:sp>
    </p:spTree>
    <p:extLst>
      <p:ext uri="{BB962C8B-B14F-4D97-AF65-F5344CB8AC3E}">
        <p14:creationId xmlns:p14="http://schemas.microsoft.com/office/powerpoint/2010/main" val="21812472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1C898-F8F7-106B-7293-BF704B85E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425EB-4C8F-5FF9-25BC-C4A109EEAC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6DCAAE-5BB2-33FD-9CD3-3AE8D29126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056FF2-C9DB-2F34-2C65-B641275D4B72}"/>
              </a:ext>
            </a:extLst>
          </p:cNvPr>
          <p:cNvSpPr>
            <a:spLocks noGrp="1"/>
          </p:cNvSpPr>
          <p:nvPr>
            <p:ph type="sldNum" sz="quarter" idx="5"/>
          </p:nvPr>
        </p:nvSpPr>
        <p:spPr/>
        <p:txBody>
          <a:bodyPr/>
          <a:lstStyle/>
          <a:p>
            <a:pPr>
              <a:defRPr/>
            </a:pPr>
            <a:fld id="{31E048EE-F6E1-1C4C-9881-042DFC316FD7}" type="slidenum">
              <a:rPr lang="en-US" altLang="en-US" smtClean="0"/>
              <a:pPr>
                <a:defRPr/>
              </a:pPr>
              <a:t>20</a:t>
            </a:fld>
            <a:endParaRPr lang="en-US" altLang="en-US"/>
          </a:p>
        </p:txBody>
      </p:sp>
    </p:spTree>
    <p:extLst>
      <p:ext uri="{BB962C8B-B14F-4D97-AF65-F5344CB8AC3E}">
        <p14:creationId xmlns:p14="http://schemas.microsoft.com/office/powerpoint/2010/main" val="3304633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94403D74-58D4-1B4C-8886-C4F0B95FC45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017E9AB9-1FE6-4245-8595-40063BA8EF9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B12F9FC6-43C4-7A4D-8C1B-C5A0C50CE31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21</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23164138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22</a:t>
            </a:fld>
            <a:endParaRPr lang="en-US" altLang="en-US"/>
          </a:p>
        </p:txBody>
      </p:sp>
    </p:spTree>
    <p:extLst>
      <p:ext uri="{BB962C8B-B14F-4D97-AF65-F5344CB8AC3E}">
        <p14:creationId xmlns:p14="http://schemas.microsoft.com/office/powerpoint/2010/main" val="7313617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FBBAC6-1658-2DAE-667A-48F3E0CF5905}"/>
            </a:ext>
          </a:extLst>
        </p:cNvPr>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F7735556-35B4-F142-5D8C-93C7B5D5D0A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429C62C9-5CA6-4C20-9413-E8973EB8685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0C5A3C59-DF55-0C5E-3B8A-83B82805871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23</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11613963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27300B-6FFC-44D3-1FC7-94F3C254584E}"/>
            </a:ext>
          </a:extLst>
        </p:cNvPr>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BC4AEA13-ECCB-E2E2-DB10-A1FFEFFDF5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1C98E3B7-2F99-7A84-CEF3-9D03B12399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CD553DE8-DD33-1135-E291-4AF9685CC8F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24</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25246928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25</a:t>
            </a:fld>
            <a:endParaRPr lang="en-US"/>
          </a:p>
        </p:txBody>
      </p:sp>
    </p:spTree>
    <p:extLst>
      <p:ext uri="{BB962C8B-B14F-4D97-AF65-F5344CB8AC3E}">
        <p14:creationId xmlns:p14="http://schemas.microsoft.com/office/powerpoint/2010/main" val="37718766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BC6B0601-D893-43CE-B1C8-E41251358D98}" type="slidenum">
              <a:rPr lang="en-US" smtClean="0"/>
              <a:pPr>
                <a:defRPr/>
              </a:pPr>
              <a:t>26</a:t>
            </a:fld>
            <a:endParaRPr lang="en-US"/>
          </a:p>
        </p:txBody>
      </p:sp>
    </p:spTree>
    <p:extLst>
      <p:ext uri="{BB962C8B-B14F-4D97-AF65-F5344CB8AC3E}">
        <p14:creationId xmlns:p14="http://schemas.microsoft.com/office/powerpoint/2010/main" val="19389967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56FCF-ED8A-166F-260C-1B55441E19A7}"/>
            </a:ext>
          </a:extLst>
        </p:cNvPr>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DBBF31D2-1AA7-5BF0-5833-AE85C6355E3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492FBC18-F166-4090-2FE5-A92DC0C98D4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095DC4AD-72EB-EE8C-A0CF-C1107EC8D31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27</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21855442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Shelia</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28</a:t>
            </a:fld>
            <a:endParaRPr lang="en-US" altLang="en-US"/>
          </a:p>
        </p:txBody>
      </p:sp>
    </p:spTree>
    <p:extLst>
      <p:ext uri="{BB962C8B-B14F-4D97-AF65-F5344CB8AC3E}">
        <p14:creationId xmlns:p14="http://schemas.microsoft.com/office/powerpoint/2010/main" val="23115168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CADAA-D6BF-EA11-B4C9-DDF3FB005E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1E733-96AE-80D3-DECF-BAA26670DF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0F724F-482B-417A-74C3-28F1FFCC9F49}"/>
              </a:ext>
            </a:extLst>
          </p:cNvPr>
          <p:cNvSpPr>
            <a:spLocks noGrp="1"/>
          </p:cNvSpPr>
          <p:nvPr>
            <p:ph type="body" idx="1"/>
          </p:nvPr>
        </p:nvSpPr>
        <p:spPr/>
        <p:txBody>
          <a:bodyPr/>
          <a:lstStyle/>
          <a:p>
            <a:r>
              <a:rPr lang="en-US"/>
              <a:t>Shelia</a:t>
            </a:r>
          </a:p>
        </p:txBody>
      </p:sp>
      <p:sp>
        <p:nvSpPr>
          <p:cNvPr id="4" name="Slide Number Placeholder 3">
            <a:extLst>
              <a:ext uri="{FF2B5EF4-FFF2-40B4-BE49-F238E27FC236}">
                <a16:creationId xmlns:a16="http://schemas.microsoft.com/office/drawing/2014/main" id="{73062764-5180-9A21-D433-1C6C0D477563}"/>
              </a:ext>
            </a:extLst>
          </p:cNvPr>
          <p:cNvSpPr>
            <a:spLocks noGrp="1"/>
          </p:cNvSpPr>
          <p:nvPr>
            <p:ph type="sldNum" sz="quarter" idx="5"/>
          </p:nvPr>
        </p:nvSpPr>
        <p:spPr/>
        <p:txBody>
          <a:bodyPr/>
          <a:lstStyle/>
          <a:p>
            <a:pPr>
              <a:defRPr/>
            </a:pPr>
            <a:fld id="{31E048EE-F6E1-1C4C-9881-042DFC316FD7}" type="slidenum">
              <a:rPr lang="en-US" altLang="en-US" smtClean="0"/>
              <a:pPr>
                <a:defRPr/>
              </a:pPr>
              <a:t>29</a:t>
            </a:fld>
            <a:endParaRPr lang="en-US" altLang="en-US"/>
          </a:p>
        </p:txBody>
      </p:sp>
    </p:spTree>
    <p:extLst>
      <p:ext uri="{BB962C8B-B14F-4D97-AF65-F5344CB8AC3E}">
        <p14:creationId xmlns:p14="http://schemas.microsoft.com/office/powerpoint/2010/main" val="7883899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30</a:t>
            </a:fld>
            <a:endParaRPr lang="en-US" altLang="en-US"/>
          </a:p>
        </p:txBody>
      </p:sp>
    </p:spTree>
    <p:extLst>
      <p:ext uri="{BB962C8B-B14F-4D97-AF65-F5344CB8AC3E}">
        <p14:creationId xmlns:p14="http://schemas.microsoft.com/office/powerpoint/2010/main" val="17626558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31</a:t>
            </a:fld>
            <a:endParaRPr lang="en-US" altLang="en-US"/>
          </a:p>
        </p:txBody>
      </p:sp>
    </p:spTree>
    <p:extLst>
      <p:ext uri="{BB962C8B-B14F-4D97-AF65-F5344CB8AC3E}">
        <p14:creationId xmlns:p14="http://schemas.microsoft.com/office/powerpoint/2010/main" val="39802188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D142D-674B-D117-A133-67744ABB8B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88CE2D-DEC4-0D83-242C-FA4DC30438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C9CAE8-4C74-518F-EA93-6E289D0A9F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A5E406A-BB60-29F9-9E10-1FF571FFEBAF}"/>
              </a:ext>
            </a:extLst>
          </p:cNvPr>
          <p:cNvSpPr>
            <a:spLocks noGrp="1"/>
          </p:cNvSpPr>
          <p:nvPr>
            <p:ph type="sldNum" sz="quarter" idx="5"/>
          </p:nvPr>
        </p:nvSpPr>
        <p:spPr/>
        <p:txBody>
          <a:bodyPr/>
          <a:lstStyle/>
          <a:p>
            <a:pPr>
              <a:defRPr/>
            </a:pPr>
            <a:fld id="{31E048EE-F6E1-1C4C-9881-042DFC316FD7}" type="slidenum">
              <a:rPr lang="en-US" altLang="en-US" smtClean="0"/>
              <a:pPr>
                <a:defRPr/>
              </a:pPr>
              <a:t>32</a:t>
            </a:fld>
            <a:endParaRPr lang="en-US" altLang="en-US"/>
          </a:p>
        </p:txBody>
      </p:sp>
    </p:spTree>
    <p:extLst>
      <p:ext uri="{BB962C8B-B14F-4D97-AF65-F5344CB8AC3E}">
        <p14:creationId xmlns:p14="http://schemas.microsoft.com/office/powerpoint/2010/main" val="35497253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33</a:t>
            </a:fld>
            <a:endParaRPr lang="en-US" altLang="en-US"/>
          </a:p>
        </p:txBody>
      </p:sp>
    </p:spTree>
    <p:extLst>
      <p:ext uri="{BB962C8B-B14F-4D97-AF65-F5344CB8AC3E}">
        <p14:creationId xmlns:p14="http://schemas.microsoft.com/office/powerpoint/2010/main" val="2206621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9BDCB-2A16-BFF6-3918-83416101B0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8039B9-AA68-F6C8-DBAB-BFAE7B3BF2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95C8BB-7FE9-8266-EAF3-D31E08483EC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8F8561-8C01-23F2-F773-08A3F9130A84}"/>
              </a:ext>
            </a:extLst>
          </p:cNvPr>
          <p:cNvSpPr>
            <a:spLocks noGrp="1"/>
          </p:cNvSpPr>
          <p:nvPr>
            <p:ph type="sldNum" sz="quarter" idx="5"/>
          </p:nvPr>
        </p:nvSpPr>
        <p:spPr/>
        <p:txBody>
          <a:bodyPr/>
          <a:lstStyle/>
          <a:p>
            <a:pPr>
              <a:defRPr/>
            </a:pPr>
            <a:fld id="{31E048EE-F6E1-1C4C-9881-042DFC316FD7}" type="slidenum">
              <a:rPr lang="en-US" altLang="en-US" smtClean="0"/>
              <a:pPr>
                <a:defRPr/>
              </a:pPr>
              <a:t>34</a:t>
            </a:fld>
            <a:endParaRPr lang="en-US" altLang="en-US"/>
          </a:p>
        </p:txBody>
      </p:sp>
    </p:spTree>
    <p:extLst>
      <p:ext uri="{BB962C8B-B14F-4D97-AF65-F5344CB8AC3E}">
        <p14:creationId xmlns:p14="http://schemas.microsoft.com/office/powerpoint/2010/main" val="3724237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452CF-07C5-095A-7D9E-B79659661F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864C55-16D8-AC2A-AEBB-85C9A92DB7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9B590F-418A-D752-48AF-B230BAEE19C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B6A84B-7952-9E1D-6543-B3CEECE02154}"/>
              </a:ext>
            </a:extLst>
          </p:cNvPr>
          <p:cNvSpPr>
            <a:spLocks noGrp="1"/>
          </p:cNvSpPr>
          <p:nvPr>
            <p:ph type="sldNum" sz="quarter" idx="5"/>
          </p:nvPr>
        </p:nvSpPr>
        <p:spPr/>
        <p:txBody>
          <a:bodyPr/>
          <a:lstStyle/>
          <a:p>
            <a:pPr>
              <a:defRPr/>
            </a:pPr>
            <a:fld id="{31E048EE-F6E1-1C4C-9881-042DFC316FD7}" type="slidenum">
              <a:rPr lang="en-US" altLang="en-US" smtClean="0"/>
              <a:pPr>
                <a:defRPr/>
              </a:pPr>
              <a:t>35</a:t>
            </a:fld>
            <a:endParaRPr lang="en-US" altLang="en-US"/>
          </a:p>
        </p:txBody>
      </p:sp>
    </p:spTree>
    <p:extLst>
      <p:ext uri="{BB962C8B-B14F-4D97-AF65-F5344CB8AC3E}">
        <p14:creationId xmlns:p14="http://schemas.microsoft.com/office/powerpoint/2010/main" val="34132054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36</a:t>
            </a:fld>
            <a:endParaRPr lang="en-US" altLang="en-US"/>
          </a:p>
        </p:txBody>
      </p:sp>
    </p:spTree>
    <p:extLst>
      <p:ext uri="{BB962C8B-B14F-4D97-AF65-F5344CB8AC3E}">
        <p14:creationId xmlns:p14="http://schemas.microsoft.com/office/powerpoint/2010/main" val="29860599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37</a:t>
            </a:fld>
            <a:endParaRPr lang="en-US" altLang="en-US"/>
          </a:p>
        </p:txBody>
      </p:sp>
    </p:spTree>
    <p:extLst>
      <p:ext uri="{BB962C8B-B14F-4D97-AF65-F5344CB8AC3E}">
        <p14:creationId xmlns:p14="http://schemas.microsoft.com/office/powerpoint/2010/main" val="45023682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38</a:t>
            </a:fld>
            <a:endParaRPr lang="en-US" altLang="en-US"/>
          </a:p>
        </p:txBody>
      </p:sp>
    </p:spTree>
    <p:extLst>
      <p:ext uri="{BB962C8B-B14F-4D97-AF65-F5344CB8AC3E}">
        <p14:creationId xmlns:p14="http://schemas.microsoft.com/office/powerpoint/2010/main" val="147578315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39</a:t>
            </a:fld>
            <a:endParaRPr lang="en-US" altLang="en-US"/>
          </a:p>
        </p:txBody>
      </p:sp>
    </p:spTree>
    <p:extLst>
      <p:ext uri="{BB962C8B-B14F-4D97-AF65-F5344CB8AC3E}">
        <p14:creationId xmlns:p14="http://schemas.microsoft.com/office/powerpoint/2010/main" val="3881287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2858B-2ECF-0B36-035C-EAC30D32AD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FB53DB-008F-D9B4-8B4A-80CD6FFF8F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4C157-1B90-F332-5097-64BD726416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93917B-250D-F6AF-C729-7F77AF12E896}"/>
              </a:ext>
            </a:extLst>
          </p:cNvPr>
          <p:cNvSpPr>
            <a:spLocks noGrp="1"/>
          </p:cNvSpPr>
          <p:nvPr>
            <p:ph type="sldNum" sz="quarter" idx="5"/>
          </p:nvPr>
        </p:nvSpPr>
        <p:spPr/>
        <p:txBody>
          <a:bodyPr/>
          <a:lstStyle/>
          <a:p>
            <a:pPr>
              <a:defRPr/>
            </a:pPr>
            <a:fld id="{31E048EE-F6E1-1C4C-9881-042DFC316FD7}" type="slidenum">
              <a:rPr lang="en-US" altLang="en-US" smtClean="0"/>
              <a:pPr>
                <a:defRPr/>
              </a:pPr>
              <a:t>40</a:t>
            </a:fld>
            <a:endParaRPr lang="en-US" altLang="en-US"/>
          </a:p>
        </p:txBody>
      </p:sp>
    </p:spTree>
    <p:extLst>
      <p:ext uri="{BB962C8B-B14F-4D97-AF65-F5344CB8AC3E}">
        <p14:creationId xmlns:p14="http://schemas.microsoft.com/office/powerpoint/2010/main" val="17145337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41</a:t>
            </a:fld>
            <a:endParaRPr lang="en-US" altLang="en-US"/>
          </a:p>
        </p:txBody>
      </p:sp>
    </p:spTree>
    <p:extLst>
      <p:ext uri="{BB962C8B-B14F-4D97-AF65-F5344CB8AC3E}">
        <p14:creationId xmlns:p14="http://schemas.microsoft.com/office/powerpoint/2010/main" val="19972359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A9C6C-3575-89E5-EDDF-5BDF6B58EECB}"/>
            </a:ext>
          </a:extLst>
        </p:cNvPr>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5CF33AD2-6A33-BBC7-5A59-EE45D325441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11838A68-4269-600A-F3B6-26DE0AA5A6E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A06C5417-79A9-5E62-0C83-C4185B723A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42</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270313500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4A64B-C7F2-8E57-A739-91DFAD2ED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626E23-4F0A-25BC-4C97-9ACCAFE083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3B5AB-B785-D3B0-477D-70B7D73226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65780D-4E2D-10C4-1AA2-74000C661C92}"/>
              </a:ext>
            </a:extLst>
          </p:cNvPr>
          <p:cNvSpPr>
            <a:spLocks noGrp="1"/>
          </p:cNvSpPr>
          <p:nvPr>
            <p:ph type="sldNum" sz="quarter" idx="5"/>
          </p:nvPr>
        </p:nvSpPr>
        <p:spPr/>
        <p:txBody>
          <a:bodyPr/>
          <a:lstStyle/>
          <a:p>
            <a:pPr>
              <a:defRPr/>
            </a:pPr>
            <a:fld id="{31E048EE-F6E1-1C4C-9881-042DFC316FD7}" type="slidenum">
              <a:rPr lang="en-US" altLang="en-US" smtClean="0"/>
              <a:pPr>
                <a:defRPr/>
              </a:pPr>
              <a:t>43</a:t>
            </a:fld>
            <a:endParaRPr lang="en-US" altLang="en-US"/>
          </a:p>
        </p:txBody>
      </p:sp>
    </p:spTree>
    <p:extLst>
      <p:ext uri="{BB962C8B-B14F-4D97-AF65-F5344CB8AC3E}">
        <p14:creationId xmlns:p14="http://schemas.microsoft.com/office/powerpoint/2010/main" val="7473463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44</a:t>
            </a:fld>
            <a:endParaRPr lang="en-US" altLang="en-US"/>
          </a:p>
        </p:txBody>
      </p:sp>
    </p:spTree>
    <p:extLst>
      <p:ext uri="{BB962C8B-B14F-4D97-AF65-F5344CB8AC3E}">
        <p14:creationId xmlns:p14="http://schemas.microsoft.com/office/powerpoint/2010/main" val="34922525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F3420-AAA4-DD55-32E5-D0B102F29A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5A1D8B-779D-8746-9DB3-2DF3FC8667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8E69CF-83DE-B50A-00FC-A1308C8A2F9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F4AC84-D23E-4A06-535F-CF9D7A67573E}"/>
              </a:ext>
            </a:extLst>
          </p:cNvPr>
          <p:cNvSpPr>
            <a:spLocks noGrp="1"/>
          </p:cNvSpPr>
          <p:nvPr>
            <p:ph type="sldNum" sz="quarter" idx="5"/>
          </p:nvPr>
        </p:nvSpPr>
        <p:spPr/>
        <p:txBody>
          <a:bodyPr/>
          <a:lstStyle/>
          <a:p>
            <a:pPr>
              <a:defRPr/>
            </a:pPr>
            <a:fld id="{31E048EE-F6E1-1C4C-9881-042DFC316FD7}" type="slidenum">
              <a:rPr lang="en-US" altLang="en-US" smtClean="0"/>
              <a:pPr>
                <a:defRPr/>
              </a:pPr>
              <a:t>45</a:t>
            </a:fld>
            <a:endParaRPr lang="en-US" altLang="en-US"/>
          </a:p>
        </p:txBody>
      </p:sp>
    </p:spTree>
    <p:extLst>
      <p:ext uri="{BB962C8B-B14F-4D97-AF65-F5344CB8AC3E}">
        <p14:creationId xmlns:p14="http://schemas.microsoft.com/office/powerpoint/2010/main" val="156666228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E5A6D-A68C-8672-238C-6E27A5725F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5A209B-28D3-2790-7FAF-9ACF20B105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D77EF-EB05-8BE5-4D20-D0FEC5D26D0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2CF6F8F-DB87-7A90-2C83-6A03A61808A1}"/>
              </a:ext>
            </a:extLst>
          </p:cNvPr>
          <p:cNvSpPr>
            <a:spLocks noGrp="1"/>
          </p:cNvSpPr>
          <p:nvPr>
            <p:ph type="sldNum" sz="quarter" idx="5"/>
          </p:nvPr>
        </p:nvSpPr>
        <p:spPr/>
        <p:txBody>
          <a:bodyPr/>
          <a:lstStyle/>
          <a:p>
            <a:pPr>
              <a:defRPr/>
            </a:pPr>
            <a:fld id="{31E048EE-F6E1-1C4C-9881-042DFC316FD7}" type="slidenum">
              <a:rPr lang="en-US" altLang="en-US" smtClean="0"/>
              <a:pPr>
                <a:defRPr/>
              </a:pPr>
              <a:t>46</a:t>
            </a:fld>
            <a:endParaRPr lang="en-US" altLang="en-US"/>
          </a:p>
        </p:txBody>
      </p:sp>
    </p:spTree>
    <p:extLst>
      <p:ext uri="{BB962C8B-B14F-4D97-AF65-F5344CB8AC3E}">
        <p14:creationId xmlns:p14="http://schemas.microsoft.com/office/powerpoint/2010/main" val="19710849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47</a:t>
            </a:fld>
            <a:endParaRPr lang="en-US" altLang="en-US"/>
          </a:p>
        </p:txBody>
      </p:sp>
    </p:spTree>
    <p:extLst>
      <p:ext uri="{BB962C8B-B14F-4D97-AF65-F5344CB8AC3E}">
        <p14:creationId xmlns:p14="http://schemas.microsoft.com/office/powerpoint/2010/main" val="7168518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48</a:t>
            </a:fld>
            <a:endParaRPr lang="en-US" altLang="en-US"/>
          </a:p>
        </p:txBody>
      </p:sp>
    </p:spTree>
    <p:extLst>
      <p:ext uri="{BB962C8B-B14F-4D97-AF65-F5344CB8AC3E}">
        <p14:creationId xmlns:p14="http://schemas.microsoft.com/office/powerpoint/2010/main" val="33037231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49</a:t>
            </a:fld>
            <a:endParaRPr lang="en-US" altLang="en-US"/>
          </a:p>
        </p:txBody>
      </p:sp>
    </p:spTree>
    <p:extLst>
      <p:ext uri="{BB962C8B-B14F-4D97-AF65-F5344CB8AC3E}">
        <p14:creationId xmlns:p14="http://schemas.microsoft.com/office/powerpoint/2010/main" val="5313467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50</a:t>
            </a:fld>
            <a:endParaRPr lang="en-US" altLang="en-US"/>
          </a:p>
        </p:txBody>
      </p:sp>
    </p:spTree>
    <p:extLst>
      <p:ext uri="{BB962C8B-B14F-4D97-AF65-F5344CB8AC3E}">
        <p14:creationId xmlns:p14="http://schemas.microsoft.com/office/powerpoint/2010/main" val="1104861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51</a:t>
            </a:fld>
            <a:endParaRPr lang="en-US" altLang="en-US"/>
          </a:p>
        </p:txBody>
      </p:sp>
    </p:spTree>
    <p:extLst>
      <p:ext uri="{BB962C8B-B14F-4D97-AF65-F5344CB8AC3E}">
        <p14:creationId xmlns:p14="http://schemas.microsoft.com/office/powerpoint/2010/main" val="23229629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52</a:t>
            </a:fld>
            <a:endParaRPr lang="en-US" altLang="en-US"/>
          </a:p>
        </p:txBody>
      </p:sp>
    </p:spTree>
    <p:extLst>
      <p:ext uri="{BB962C8B-B14F-4D97-AF65-F5344CB8AC3E}">
        <p14:creationId xmlns:p14="http://schemas.microsoft.com/office/powerpoint/2010/main" val="59316898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53</a:t>
            </a:fld>
            <a:endParaRPr lang="en-US" altLang="en-US"/>
          </a:p>
        </p:txBody>
      </p:sp>
    </p:spTree>
    <p:extLst>
      <p:ext uri="{BB962C8B-B14F-4D97-AF65-F5344CB8AC3E}">
        <p14:creationId xmlns:p14="http://schemas.microsoft.com/office/powerpoint/2010/main" val="168213005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54</a:t>
            </a:fld>
            <a:endParaRPr lang="en-US" altLang="en-US"/>
          </a:p>
        </p:txBody>
      </p:sp>
    </p:spTree>
    <p:extLst>
      <p:ext uri="{BB962C8B-B14F-4D97-AF65-F5344CB8AC3E}">
        <p14:creationId xmlns:p14="http://schemas.microsoft.com/office/powerpoint/2010/main" val="27433452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55</a:t>
            </a:fld>
            <a:endParaRPr lang="en-US" altLang="en-US"/>
          </a:p>
        </p:txBody>
      </p:sp>
    </p:spTree>
    <p:extLst>
      <p:ext uri="{BB962C8B-B14F-4D97-AF65-F5344CB8AC3E}">
        <p14:creationId xmlns:p14="http://schemas.microsoft.com/office/powerpoint/2010/main" val="17427593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56</a:t>
            </a:fld>
            <a:endParaRPr lang="en-US" altLang="en-US"/>
          </a:p>
        </p:txBody>
      </p:sp>
    </p:spTree>
    <p:extLst>
      <p:ext uri="{BB962C8B-B14F-4D97-AF65-F5344CB8AC3E}">
        <p14:creationId xmlns:p14="http://schemas.microsoft.com/office/powerpoint/2010/main" val="227847755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57</a:t>
            </a:fld>
            <a:endParaRPr lang="en-US" altLang="en-US"/>
          </a:p>
        </p:txBody>
      </p:sp>
    </p:spTree>
    <p:extLst>
      <p:ext uri="{BB962C8B-B14F-4D97-AF65-F5344CB8AC3E}">
        <p14:creationId xmlns:p14="http://schemas.microsoft.com/office/powerpoint/2010/main" val="159470416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FF12C-DF8A-07C2-1FCF-9602BD59632E}"/>
            </a:ext>
          </a:extLst>
        </p:cNvPr>
        <p:cNvGrpSpPr/>
        <p:nvPr/>
      </p:nvGrpSpPr>
      <p:grpSpPr>
        <a:xfrm>
          <a:off x="0" y="0"/>
          <a:ext cx="0" cy="0"/>
          <a:chOff x="0" y="0"/>
          <a:chExt cx="0" cy="0"/>
        </a:xfrm>
      </p:grpSpPr>
      <p:sp>
        <p:nvSpPr>
          <p:cNvPr id="112641" name="Slide Image Placeholder 1">
            <a:extLst>
              <a:ext uri="{FF2B5EF4-FFF2-40B4-BE49-F238E27FC236}">
                <a16:creationId xmlns:a16="http://schemas.microsoft.com/office/drawing/2014/main" id="{A8017CA4-F5C5-41C4-0FC3-99F6ABC450B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2" name="Notes Placeholder 2">
            <a:extLst>
              <a:ext uri="{FF2B5EF4-FFF2-40B4-BE49-F238E27FC236}">
                <a16:creationId xmlns:a16="http://schemas.microsoft.com/office/drawing/2014/main" id="{CA00221F-7944-6D10-5191-6715B3C4A6A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Calibri Light" panose="020F0302020204030204" pitchFamily="34" charset="0"/>
            </a:endParaRPr>
          </a:p>
        </p:txBody>
      </p:sp>
      <p:sp>
        <p:nvSpPr>
          <p:cNvPr id="112643" name="Slide Number Placeholder 3">
            <a:extLst>
              <a:ext uri="{FF2B5EF4-FFF2-40B4-BE49-F238E27FC236}">
                <a16:creationId xmlns:a16="http://schemas.microsoft.com/office/drawing/2014/main" id="{DE0D176B-972E-FD10-3D9E-67CFBB844E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600">
                <a:solidFill>
                  <a:schemeClr val="tx1"/>
                </a:solidFill>
                <a:latin typeface="Lato Light" panose="020F0302020204030203" pitchFamily="34" charset="77"/>
              </a:defRPr>
            </a:lvl1pPr>
            <a:lvl2pPr marL="742950" indent="-285750">
              <a:defRPr sz="3600">
                <a:solidFill>
                  <a:schemeClr val="tx1"/>
                </a:solidFill>
                <a:latin typeface="Lato Light" panose="020F0302020204030203" pitchFamily="34" charset="77"/>
              </a:defRPr>
            </a:lvl2pPr>
            <a:lvl3pPr marL="1143000" indent="-228600">
              <a:defRPr sz="3600">
                <a:solidFill>
                  <a:schemeClr val="tx1"/>
                </a:solidFill>
                <a:latin typeface="Lato Light" panose="020F0302020204030203" pitchFamily="34" charset="77"/>
              </a:defRPr>
            </a:lvl3pPr>
            <a:lvl4pPr marL="1600200" indent="-228600">
              <a:defRPr sz="3600">
                <a:solidFill>
                  <a:schemeClr val="tx1"/>
                </a:solidFill>
                <a:latin typeface="Lato Light" panose="020F0302020204030203" pitchFamily="34" charset="77"/>
              </a:defRPr>
            </a:lvl4pPr>
            <a:lvl5pPr marL="2057400" indent="-228600">
              <a:defRPr sz="3600">
                <a:solidFill>
                  <a:schemeClr val="tx1"/>
                </a:solidFill>
                <a:latin typeface="Lato Light" panose="020F0302020204030203" pitchFamily="34" charset="77"/>
              </a:defRPr>
            </a:lvl5pPr>
            <a:lvl6pPr marL="2514600" indent="-228600" defTabSz="1827213" eaLnBrk="0" fontAlgn="base" hangingPunct="0">
              <a:spcBef>
                <a:spcPct val="0"/>
              </a:spcBef>
              <a:spcAft>
                <a:spcPct val="0"/>
              </a:spcAft>
              <a:defRPr sz="3600">
                <a:solidFill>
                  <a:schemeClr val="tx1"/>
                </a:solidFill>
                <a:latin typeface="Lato Light" panose="020F0302020204030203" pitchFamily="34" charset="77"/>
              </a:defRPr>
            </a:lvl6pPr>
            <a:lvl7pPr marL="2971800" indent="-228600" defTabSz="1827213" eaLnBrk="0" fontAlgn="base" hangingPunct="0">
              <a:spcBef>
                <a:spcPct val="0"/>
              </a:spcBef>
              <a:spcAft>
                <a:spcPct val="0"/>
              </a:spcAft>
              <a:defRPr sz="3600">
                <a:solidFill>
                  <a:schemeClr val="tx1"/>
                </a:solidFill>
                <a:latin typeface="Lato Light" panose="020F0302020204030203" pitchFamily="34" charset="77"/>
              </a:defRPr>
            </a:lvl7pPr>
            <a:lvl8pPr marL="3429000" indent="-228600" defTabSz="1827213" eaLnBrk="0" fontAlgn="base" hangingPunct="0">
              <a:spcBef>
                <a:spcPct val="0"/>
              </a:spcBef>
              <a:spcAft>
                <a:spcPct val="0"/>
              </a:spcAft>
              <a:defRPr sz="3600">
                <a:solidFill>
                  <a:schemeClr val="tx1"/>
                </a:solidFill>
                <a:latin typeface="Lato Light" panose="020F0302020204030203" pitchFamily="34" charset="77"/>
              </a:defRPr>
            </a:lvl8pPr>
            <a:lvl9pPr marL="3886200" indent="-228600" defTabSz="1827213" eaLnBrk="0" fontAlgn="base" hangingPunct="0">
              <a:spcBef>
                <a:spcPct val="0"/>
              </a:spcBef>
              <a:spcAft>
                <a:spcPct val="0"/>
              </a:spcAft>
              <a:defRPr sz="3600">
                <a:solidFill>
                  <a:schemeClr val="tx1"/>
                </a:solidFill>
                <a:latin typeface="Lato Light" panose="020F0302020204030203" pitchFamily="34" charset="77"/>
              </a:defRPr>
            </a:lvl9pPr>
          </a:lstStyle>
          <a:p>
            <a:fld id="{CD0E0748-B599-2942-A731-1E8AE43D27CC}" type="slidenum">
              <a:rPr lang="en-US" altLang="en-US" sz="1200">
                <a:latin typeface="Calibri Light" panose="020F0302020204030204" pitchFamily="34" charset="0"/>
              </a:rPr>
              <a:pPr/>
              <a:t>58</a:t>
            </a:fld>
            <a:endParaRPr lang="en-US" altLang="en-US" sz="1200">
              <a:latin typeface="Calibri Light" panose="020F0302020204030204" pitchFamily="34" charset="0"/>
            </a:endParaRPr>
          </a:p>
        </p:txBody>
      </p:sp>
    </p:spTree>
    <p:extLst>
      <p:ext uri="{BB962C8B-B14F-4D97-AF65-F5344CB8AC3E}">
        <p14:creationId xmlns:p14="http://schemas.microsoft.com/office/powerpoint/2010/main" val="331889007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59</a:t>
            </a:fld>
            <a:endParaRPr lang="en-US" altLang="en-US"/>
          </a:p>
        </p:txBody>
      </p:sp>
    </p:spTree>
    <p:extLst>
      <p:ext uri="{BB962C8B-B14F-4D97-AF65-F5344CB8AC3E}">
        <p14:creationId xmlns:p14="http://schemas.microsoft.com/office/powerpoint/2010/main" val="224806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Grantees should forward their calendar invitation from CSG to their federal project officer (FPO).</a:t>
            </a:r>
          </a:p>
        </p:txBody>
      </p:sp>
      <p:sp>
        <p:nvSpPr>
          <p:cNvPr id="4" name="Slide Number Placeholder 3"/>
          <p:cNvSpPr>
            <a:spLocks noGrp="1"/>
          </p:cNvSpPr>
          <p:nvPr>
            <p:ph type="sldNum" sz="quarter" idx="5"/>
          </p:nvPr>
        </p:nvSpPr>
        <p:spPr/>
        <p:txBody>
          <a:bodyPr/>
          <a:lstStyle/>
          <a:p>
            <a:pPr>
              <a:defRPr/>
            </a:pPr>
            <a:fld id="{31E048EE-F6E1-1C4C-9881-042DFC316FD7}" type="slidenum">
              <a:rPr lang="en-US" altLang="en-US" smtClean="0"/>
              <a:pPr>
                <a:defRPr/>
              </a:pPr>
              <a:t>60</a:t>
            </a:fld>
            <a:endParaRPr lang="en-US" altLang="en-US"/>
          </a:p>
        </p:txBody>
      </p:sp>
    </p:spTree>
    <p:extLst>
      <p:ext uri="{BB962C8B-B14F-4D97-AF65-F5344CB8AC3E}">
        <p14:creationId xmlns:p14="http://schemas.microsoft.com/office/powerpoint/2010/main" val="22751818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Master" Target="../slideMasters/slideMaster1.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Master" Target="../slideMasters/slideMaster1.xml"/><Relationship Id="rId1" Type="http://schemas.openxmlformats.org/officeDocument/2006/relationships/tags" Target="../tags/tag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7C7BF84-D9F6-55AE-484B-94E597DA6963}"/>
              </a:ext>
            </a:extLst>
          </p:cNvPr>
          <p:cNvSpPr>
            <a:spLocks noGrp="1"/>
          </p:cNvSpPr>
          <p:nvPr>
            <p:ph type="pic" sz="quarter" idx="14" hasCustomPrompt="1"/>
          </p:nvPr>
        </p:nvSpPr>
        <p:spPr>
          <a:xfrm>
            <a:off x="7449444" y="0"/>
            <a:ext cx="4781883" cy="6858000"/>
          </a:xfrm>
          <a:solidFill>
            <a:schemeClr val="bg1">
              <a:lumMod val="95000"/>
            </a:schemeClr>
          </a:solidFill>
        </p:spPr>
        <p:txBody>
          <a:bodyPr vert="horz" wrap="square" lIns="91440" tIns="45720" rIns="91440" bIns="45720" rtlCol="0" anchor="ctr" anchorCtr="1">
            <a:noAutofit/>
          </a:bodyPr>
          <a:lstStyle>
            <a:lvl1pPr marL="0" indent="0">
              <a:buNone/>
              <a:defRPr lang="en-GB" sz="1799"/>
            </a:lvl1pPr>
          </a:lstStyle>
          <a:p>
            <a:pPr marL="228531" lvl="0" indent="-228531" algn="ctr"/>
            <a:r>
              <a:rPr lang="en-US" noProof="0"/>
              <a:t>Insert Image</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endParaRPr lang="en-US"/>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1018932" y="2137284"/>
            <a:ext cx="3930146" cy="294735"/>
          </a:xfrm>
          <a:prstGeom prst="rect">
            <a:avLst/>
          </a:prstGeom>
        </p:spPr>
        <p:txBody>
          <a:bodyPr vert="horz" lIns="0" tIns="45708" rIns="0" bIns="45708" rtlCol="0" anchor="ctr" anchorCtr="0"/>
          <a:lstStyle>
            <a:lvl1pPr>
              <a:defRPr lang="en-US" sz="900" b="0" spc="300" dirty="0">
                <a:solidFill>
                  <a:schemeClr val="tx2"/>
                </a:solidFill>
                <a:latin typeface="Arial" panose="020B0604020202020204" pitchFamily="34" charset="0"/>
                <a:cs typeface="Arial" panose="020B0604020202020204" pitchFamily="34" charset="0"/>
              </a:defRPr>
            </a:lvl1pPr>
          </a:lstStyle>
          <a:p>
            <a:pPr defTabSz="914400" eaLnBrk="1" hangingPunct="1"/>
            <a:r>
              <a:rPr lang="en-NZ"/>
              <a:t>SECTION XX</a:t>
            </a: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1018932" y="3429782"/>
            <a:ext cx="6215962" cy="1311128"/>
          </a:xfrm>
        </p:spPr>
        <p:txBody>
          <a:bodyPr wrap="square" anchor="t" anchorCtr="0">
            <a:spAutoFit/>
          </a:bodyPr>
          <a:lstStyle>
            <a:lvl1pPr>
              <a:defRPr sz="4400" b="0">
                <a:solidFill>
                  <a:schemeClr val="bg1"/>
                </a:solidFill>
              </a:defRPr>
            </a:lvl1pPr>
          </a:lstStyle>
          <a:p>
            <a:r>
              <a:rPr lang="en-US"/>
              <a:t>CLICK TO EDIT MASTER TITLE STYLE</a:t>
            </a:r>
          </a:p>
        </p:txBody>
      </p:sp>
      <p:pic>
        <p:nvPicPr>
          <p:cNvPr id="2" name="Picture 1">
            <a:extLst>
              <a:ext uri="{FF2B5EF4-FFF2-40B4-BE49-F238E27FC236}">
                <a16:creationId xmlns:a16="http://schemas.microsoft.com/office/drawing/2014/main" id="{6252E9A3-791C-0656-301D-EBD6508BC6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85066" y="657649"/>
            <a:ext cx="2644623" cy="366980"/>
          </a:xfrm>
          <a:prstGeom prst="rect">
            <a:avLst/>
          </a:prstGeom>
        </p:spPr>
      </p:pic>
    </p:spTree>
    <p:extLst>
      <p:ext uri="{BB962C8B-B14F-4D97-AF65-F5344CB8AC3E}">
        <p14:creationId xmlns:p14="http://schemas.microsoft.com/office/powerpoint/2010/main" val="1845388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5" name="Title 1">
            <a:extLst>
              <a:ext uri="{FF2B5EF4-FFF2-40B4-BE49-F238E27FC236}">
                <a16:creationId xmlns:a16="http://schemas.microsoft.com/office/drawing/2014/main" id="{E54027AB-D885-DF4F-9445-717B8E8FBE26}"/>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27672288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9" name="Content Placeholder 2">
            <a:extLst>
              <a:ext uri="{FF2B5EF4-FFF2-40B4-BE49-F238E27FC236}">
                <a16:creationId xmlns:a16="http://schemas.microsoft.com/office/drawing/2014/main" id="{D7977C82-B5B4-FC48-AB8C-91EAA6119067}"/>
              </a:ext>
            </a:extLst>
          </p:cNvPr>
          <p:cNvSpPr>
            <a:spLocks noGrp="1"/>
          </p:cNvSpPr>
          <p:nvPr>
            <p:ph idx="12" hasCustomPrompt="1"/>
          </p:nvPr>
        </p:nvSpPr>
        <p:spPr>
          <a:xfrm>
            <a:off x="837981" y="1448000"/>
            <a:ext cx="1050375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0" name="Title 1">
            <a:extLst>
              <a:ext uri="{FF2B5EF4-FFF2-40B4-BE49-F238E27FC236}">
                <a16:creationId xmlns:a16="http://schemas.microsoft.com/office/drawing/2014/main" id="{77B169F6-E67B-9142-BD40-8381CE5BFA77}"/>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3747519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Picture Placeholder 4">
            <a:extLst>
              <a:ext uri="{FF2B5EF4-FFF2-40B4-BE49-F238E27FC236}">
                <a16:creationId xmlns:a16="http://schemas.microsoft.com/office/drawing/2014/main" id="{87C7BF84-D9F6-55AE-484B-94E597DA6963}"/>
              </a:ext>
            </a:extLst>
          </p:cNvPr>
          <p:cNvSpPr>
            <a:spLocks noGrp="1"/>
          </p:cNvSpPr>
          <p:nvPr>
            <p:ph type="pic" sz="quarter" idx="14" hasCustomPrompt="1"/>
          </p:nvPr>
        </p:nvSpPr>
        <p:spPr>
          <a:xfrm>
            <a:off x="0" y="0"/>
            <a:ext cx="4220482" cy="6858000"/>
          </a:xfrm>
          <a:solidFill>
            <a:schemeClr val="bg1">
              <a:lumMod val="95000"/>
            </a:schemeClr>
          </a:solidFill>
        </p:spPr>
        <p:txBody>
          <a:bodyPr vert="horz" wrap="square" lIns="91440" tIns="45720" rIns="91440" bIns="45720" rtlCol="0" anchor="ctr" anchorCtr="1">
            <a:noAutofit/>
          </a:bodyPr>
          <a:lstStyle>
            <a:lvl1pPr marL="0" indent="0">
              <a:buNone/>
              <a:defRPr lang="en-GB" sz="1799"/>
            </a:lvl1pPr>
          </a:lstStyle>
          <a:p>
            <a:pPr marL="228531" lvl="0" indent="-228531" algn="ctr"/>
            <a:r>
              <a:rPr lang="en-US" noProof="0"/>
              <a:t>Insert Image</a:t>
            </a:r>
          </a:p>
        </p:txBody>
      </p:sp>
      <p:sp>
        <p:nvSpPr>
          <p:cNvPr id="11" name="Content Placeholder 2">
            <a:extLst>
              <a:ext uri="{FF2B5EF4-FFF2-40B4-BE49-F238E27FC236}">
                <a16:creationId xmlns:a16="http://schemas.microsoft.com/office/drawing/2014/main" id="{580F8FBD-70BE-D64B-A605-9444670B776E}"/>
              </a:ext>
            </a:extLst>
          </p:cNvPr>
          <p:cNvSpPr>
            <a:spLocks noGrp="1"/>
          </p:cNvSpPr>
          <p:nvPr>
            <p:ph idx="13" hasCustomPrompt="1"/>
          </p:nvPr>
        </p:nvSpPr>
        <p:spPr>
          <a:xfrm>
            <a:off x="4675403" y="1448000"/>
            <a:ext cx="316231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4675403" y="5726436"/>
            <a:ext cx="6670884"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4675404" y="556050"/>
            <a:ext cx="6215962" cy="867930"/>
          </a:xfrm>
        </p:spPr>
        <p:txBody>
          <a:bodyPr wrap="square" anchor="t" anchorCtr="0">
            <a:spAutoFit/>
          </a:bodyPr>
          <a:lstStyle>
            <a:lvl1pPr>
              <a:defRPr sz="2800" b="0">
                <a:solidFill>
                  <a:schemeClr val="tx1">
                    <a:lumMod val="65000"/>
                    <a:lumOff val="35000"/>
                  </a:schemeClr>
                </a:solidFill>
              </a:defRPr>
            </a:lvl1pPr>
          </a:lstStyle>
          <a:p>
            <a:r>
              <a:rPr lang="en-US"/>
              <a:t>CLICK TO EDIT MASTER TITLE STYLE</a:t>
            </a:r>
          </a:p>
        </p:txBody>
      </p:sp>
      <p:sp>
        <p:nvSpPr>
          <p:cNvPr id="4" name="Content Placeholder 2">
            <a:extLst>
              <a:ext uri="{FF2B5EF4-FFF2-40B4-BE49-F238E27FC236}">
                <a16:creationId xmlns:a16="http://schemas.microsoft.com/office/drawing/2014/main" id="{93481B86-D846-9DBF-4F1A-14D7C86549E7}"/>
              </a:ext>
            </a:extLst>
          </p:cNvPr>
          <p:cNvSpPr>
            <a:spLocks noGrp="1"/>
          </p:cNvSpPr>
          <p:nvPr>
            <p:ph idx="15" hasCustomPrompt="1"/>
          </p:nvPr>
        </p:nvSpPr>
        <p:spPr>
          <a:xfrm>
            <a:off x="8169718" y="1448000"/>
            <a:ext cx="3162311"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Tree>
    <p:extLst>
      <p:ext uri="{BB962C8B-B14F-4D97-AF65-F5344CB8AC3E}">
        <p14:creationId xmlns:p14="http://schemas.microsoft.com/office/powerpoint/2010/main" val="2993970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580F8FBD-70BE-D64B-A605-9444670B776E}"/>
              </a:ext>
            </a:extLst>
          </p:cNvPr>
          <p:cNvSpPr>
            <a:spLocks noGrp="1"/>
          </p:cNvSpPr>
          <p:nvPr>
            <p:ph idx="13" hasCustomPrompt="1"/>
          </p:nvPr>
        </p:nvSpPr>
        <p:spPr>
          <a:xfrm>
            <a:off x="837981" y="1448000"/>
            <a:ext cx="509879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2" name="Content Placeholder 2">
            <a:extLst>
              <a:ext uri="{FF2B5EF4-FFF2-40B4-BE49-F238E27FC236}">
                <a16:creationId xmlns:a16="http://schemas.microsoft.com/office/drawing/2014/main" id="{F8054575-B9FB-3747-9C58-26000E9E51EA}"/>
              </a:ext>
            </a:extLst>
          </p:cNvPr>
          <p:cNvSpPr>
            <a:spLocks noGrp="1"/>
          </p:cNvSpPr>
          <p:nvPr>
            <p:ph idx="14" hasCustomPrompt="1"/>
          </p:nvPr>
        </p:nvSpPr>
        <p:spPr>
          <a:xfrm>
            <a:off x="6247492" y="1447100"/>
            <a:ext cx="509879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7" name="Slide Number Placeholder 5">
            <a:extLst>
              <a:ext uri="{FF2B5EF4-FFF2-40B4-BE49-F238E27FC236}">
                <a16:creationId xmlns:a16="http://schemas.microsoft.com/office/drawing/2014/main" id="{C6ADCEE5-A0E4-3646-AA1F-A1B0A53C3EB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8" name="Footer Placeholder 4">
            <a:extLst>
              <a:ext uri="{FF2B5EF4-FFF2-40B4-BE49-F238E27FC236}">
                <a16:creationId xmlns:a16="http://schemas.microsoft.com/office/drawing/2014/main" id="{4DD8E947-4754-8340-9527-945C0F1FC6A7}"/>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
        <p:nvSpPr>
          <p:cNvPr id="13" name="Title 1">
            <a:extLst>
              <a:ext uri="{FF2B5EF4-FFF2-40B4-BE49-F238E27FC236}">
                <a16:creationId xmlns:a16="http://schemas.microsoft.com/office/drawing/2014/main" id="{D7BD7F25-9F15-114B-BB2E-E8CF3CE50C38}"/>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Tree>
    <p:extLst>
      <p:ext uri="{BB962C8B-B14F-4D97-AF65-F5344CB8AC3E}">
        <p14:creationId xmlns:p14="http://schemas.microsoft.com/office/powerpoint/2010/main" val="374908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837E1B69-BA3B-134C-9565-C79D2A177B92}"/>
              </a:ext>
            </a:extLst>
          </p:cNvPr>
          <p:cNvSpPr>
            <a:spLocks noGrp="1"/>
          </p:cNvSpPr>
          <p:nvPr>
            <p:ph idx="14" hasCustomPrompt="1"/>
          </p:nvPr>
        </p:nvSpPr>
        <p:spPr>
          <a:xfrm>
            <a:off x="837981"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4" name="Content Placeholder 2">
            <a:extLst>
              <a:ext uri="{FF2B5EF4-FFF2-40B4-BE49-F238E27FC236}">
                <a16:creationId xmlns:a16="http://schemas.microsoft.com/office/drawing/2014/main" id="{A377C75E-6280-4E45-BABF-28D7E326DD96}"/>
              </a:ext>
            </a:extLst>
          </p:cNvPr>
          <p:cNvSpPr>
            <a:spLocks noGrp="1"/>
          </p:cNvSpPr>
          <p:nvPr>
            <p:ph idx="15" hasCustomPrompt="1"/>
          </p:nvPr>
        </p:nvSpPr>
        <p:spPr>
          <a:xfrm>
            <a:off x="4488980"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6" name="Content Placeholder 2">
            <a:extLst>
              <a:ext uri="{FF2B5EF4-FFF2-40B4-BE49-F238E27FC236}">
                <a16:creationId xmlns:a16="http://schemas.microsoft.com/office/drawing/2014/main" id="{A549B42C-9DF4-A744-9D0C-3E75855D0D04}"/>
              </a:ext>
            </a:extLst>
          </p:cNvPr>
          <p:cNvSpPr>
            <a:spLocks noGrp="1"/>
          </p:cNvSpPr>
          <p:nvPr>
            <p:ph idx="16" hasCustomPrompt="1"/>
          </p:nvPr>
        </p:nvSpPr>
        <p:spPr>
          <a:xfrm>
            <a:off x="8139979" y="1448000"/>
            <a:ext cx="3201753" cy="4038789"/>
          </a:xfrm>
        </p:spPr>
        <p:txBody>
          <a:bodyPr>
            <a:noAutofit/>
          </a:bodyPr>
          <a:lstStyle>
            <a:lvl1pPr marL="0" indent="0">
              <a:lnSpc>
                <a:spcPct val="120000"/>
              </a:lnSpc>
              <a:spcBef>
                <a:spcPts val="1200"/>
              </a:spcBef>
              <a:buFont typeface="Arial" panose="020B0604020202020204" pitchFamily="34" charset="0"/>
              <a:buNone/>
              <a:defRPr sz="1400">
                <a:solidFill>
                  <a:schemeClr val="tx1">
                    <a:lumMod val="65000"/>
                    <a:lumOff val="35000"/>
                  </a:schemeClr>
                </a:solidFill>
              </a:defRPr>
            </a:lvl1pPr>
            <a:lvl2pPr marL="444389" indent="-311072">
              <a:lnSpc>
                <a:spcPct val="120000"/>
              </a:lnSpc>
              <a:spcBef>
                <a:spcPts val="1200"/>
              </a:spcBef>
              <a:buClrTx/>
              <a:buSzPct val="100000"/>
              <a:buFont typeface="Arial" panose="020B0604020202020204" pitchFamily="34" charset="0"/>
              <a:buChar char="•"/>
              <a:tabLst/>
              <a:defRPr sz="1400">
                <a:solidFill>
                  <a:schemeClr val="tx1">
                    <a:lumMod val="65000"/>
                    <a:lumOff val="35000"/>
                  </a:schemeClr>
                </a:solidFill>
              </a:defRPr>
            </a:lvl2pPr>
            <a:lvl3pPr>
              <a:lnSpc>
                <a:spcPct val="120000"/>
              </a:lnSpc>
              <a:spcBef>
                <a:spcPts val="1200"/>
              </a:spcBef>
              <a:defRPr sz="1400">
                <a:solidFill>
                  <a:schemeClr val="tx1">
                    <a:lumMod val="65000"/>
                    <a:lumOff val="35000"/>
                  </a:schemeClr>
                </a:solidFill>
              </a:defRPr>
            </a:lvl3pPr>
            <a:lvl4pPr>
              <a:defRPr>
                <a:solidFill>
                  <a:schemeClr val="bg2"/>
                </a:solidFill>
              </a:defRPr>
            </a:lvl4pPr>
            <a:lvl5pPr>
              <a:defRPr>
                <a:solidFill>
                  <a:schemeClr val="bg2"/>
                </a:solidFill>
              </a:defRPr>
            </a:lvl5pPr>
          </a:lstStyle>
          <a:p>
            <a:r>
              <a:rPr lang="en-GB"/>
              <a:t>Your text here</a:t>
            </a:r>
          </a:p>
          <a:p>
            <a:pPr lvl="1"/>
            <a:r>
              <a:rPr lang="en-GB"/>
              <a:t>Text level 1</a:t>
            </a:r>
          </a:p>
          <a:p>
            <a:pPr lvl="2"/>
            <a:r>
              <a:rPr lang="en-GB"/>
              <a:t>Text level 2</a:t>
            </a:r>
          </a:p>
        </p:txBody>
      </p:sp>
      <p:sp>
        <p:nvSpPr>
          <p:cNvPr id="10" name="Title 1">
            <a:extLst>
              <a:ext uri="{FF2B5EF4-FFF2-40B4-BE49-F238E27FC236}">
                <a16:creationId xmlns:a16="http://schemas.microsoft.com/office/drawing/2014/main" id="{D9FC7448-BCAB-5A41-BCC6-12E789D74A2F}"/>
              </a:ext>
            </a:extLst>
          </p:cNvPr>
          <p:cNvSpPr>
            <a:spLocks noGrp="1"/>
          </p:cNvSpPr>
          <p:nvPr>
            <p:ph type="title" hasCustomPrompt="1"/>
          </p:nvPr>
        </p:nvSpPr>
        <p:spPr>
          <a:xfrm>
            <a:off x="837981" y="556050"/>
            <a:ext cx="10675731" cy="480131"/>
          </a:xfrm>
        </p:spPr>
        <p:txBody>
          <a:bodyPr anchor="t" anchorCtr="0">
            <a:spAutoFit/>
          </a:bodyPr>
          <a:lstStyle>
            <a:lvl1pPr>
              <a:defRPr sz="2800" b="0">
                <a:solidFill>
                  <a:schemeClr val="tx1">
                    <a:lumMod val="65000"/>
                    <a:lumOff val="35000"/>
                  </a:schemeClr>
                </a:solidFill>
              </a:defRPr>
            </a:lvl1pPr>
          </a:lstStyle>
          <a:p>
            <a:r>
              <a:rPr lang="en-US"/>
              <a:t>CLICK TO EDIT MASTER TITLE STYLE</a:t>
            </a:r>
          </a:p>
        </p:txBody>
      </p:sp>
      <p:sp>
        <p:nvSpPr>
          <p:cNvPr id="9" name="Slide Number Placeholder 5">
            <a:extLst>
              <a:ext uri="{FF2B5EF4-FFF2-40B4-BE49-F238E27FC236}">
                <a16:creationId xmlns:a16="http://schemas.microsoft.com/office/drawing/2014/main" id="{AAE5A6FA-575D-8648-A932-572E96179EEB}"/>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
        <p:nvSpPr>
          <p:cNvPr id="11" name="Footer Placeholder 4">
            <a:extLst>
              <a:ext uri="{FF2B5EF4-FFF2-40B4-BE49-F238E27FC236}">
                <a16:creationId xmlns:a16="http://schemas.microsoft.com/office/drawing/2014/main" id="{4A27D1BC-0D14-2841-8866-720B13FCEE8C}"/>
              </a:ext>
            </a:extLst>
          </p:cNvPr>
          <p:cNvSpPr>
            <a:spLocks noGrp="1"/>
          </p:cNvSpPr>
          <p:nvPr>
            <p:ph type="ftr" sz="quarter" idx="11"/>
          </p:nvPr>
        </p:nvSpPr>
        <p:spPr>
          <a:xfrm>
            <a:off x="842536" y="5726436"/>
            <a:ext cx="10503751" cy="249361"/>
          </a:xfrm>
          <a:prstGeom prst="rect">
            <a:avLst/>
          </a:prstGeom>
        </p:spPr>
        <p:txBody>
          <a:bodyPr vert="horz" lIns="0" tIns="45708" rIns="0" bIns="45708" rtlCol="0" anchor="ctr" anchorCtr="0"/>
          <a:lstStyle>
            <a:lvl1pPr>
              <a:defRPr lang="en-US" sz="900" b="0" dirty="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endParaRPr lang="en-US">
              <a:solidFill>
                <a:schemeClr val="bg1">
                  <a:lumMod val="50000"/>
                </a:schemeClr>
              </a:solidFill>
            </a:endParaRPr>
          </a:p>
        </p:txBody>
      </p:sp>
    </p:spTree>
    <p:extLst>
      <p:ext uri="{BB962C8B-B14F-4D97-AF65-F5344CB8AC3E}">
        <p14:creationId xmlns:p14="http://schemas.microsoft.com/office/powerpoint/2010/main" val="3887929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811D71D3-BA26-3345-8BD5-73D532948D0B}"/>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a:t>
            </a:fld>
            <a:r>
              <a:rPr lang="en-US"/>
              <a:t> </a:t>
            </a:r>
          </a:p>
        </p:txBody>
      </p:sp>
    </p:spTree>
    <p:extLst>
      <p:ext uri="{BB962C8B-B14F-4D97-AF65-F5344CB8AC3E}">
        <p14:creationId xmlns:p14="http://schemas.microsoft.com/office/powerpoint/2010/main" val="1166824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resenters / Moderato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lstStyle>
            <a:lvl1pPr>
              <a:defRPr/>
            </a:lvl1pPr>
          </a:lstStyle>
          <a:p>
            <a:r>
              <a:rPr lang="en-US"/>
              <a:t>Enter title for Speakers / Moderators slide</a:t>
            </a:r>
          </a:p>
        </p:txBody>
      </p:sp>
      <p:sp>
        <p:nvSpPr>
          <p:cNvPr id="3" name="Content Placeholder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8666" y="3798355"/>
            <a:ext cx="564458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4" name="Content Placeholder 3">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8667" y="1254649"/>
            <a:ext cx="564458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5">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8" name="Picture Placeholder 6">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2625" y="1288742"/>
            <a:ext cx="2133044" cy="2133600"/>
          </a:xfrm>
          <a:prstGeom prst="round2DiagRect">
            <a:avLst/>
          </a:prstGeom>
          <a:solidFill>
            <a:srgbClr val="F3F4F4"/>
          </a:solidFill>
          <a:ln>
            <a:solidFill>
              <a:schemeClr val="accent4"/>
            </a:solidFill>
          </a:ln>
        </p:spPr>
        <p:txBody>
          <a:bodyPr/>
          <a:lstStyle>
            <a:lvl1pPr marL="0" marR="0" indent="0" algn="ctr" defTabSz="914126" rtl="0" eaLnBrk="1" fontAlgn="auto" latinLnBrk="0" hangingPunct="1">
              <a:lnSpc>
                <a:spcPct val="95000"/>
              </a:lnSpc>
              <a:spcBef>
                <a:spcPts val="2999"/>
              </a:spcBef>
              <a:spcAft>
                <a:spcPts val="0"/>
              </a:spcAft>
              <a:buClr>
                <a:schemeClr val="accent2"/>
              </a:buClr>
              <a:buSzTx/>
              <a:buFontTx/>
              <a:buNone/>
              <a:tabLst/>
              <a:defRPr sz="1999" b="0" i="1">
                <a:solidFill>
                  <a:schemeClr val="tx2"/>
                </a:solidFill>
              </a:defRPr>
            </a:lvl1pPr>
          </a:lstStyle>
          <a:p>
            <a:pPr marL="0" marR="0" lvl="0" indent="0" algn="ctr" defTabSz="914126" rtl="0" eaLnBrk="1" fontAlgn="auto" latinLnBrk="0" hangingPunct="1">
              <a:lnSpc>
                <a:spcPct val="95000"/>
              </a:lnSpc>
              <a:spcBef>
                <a:spcPts val="2999"/>
              </a:spcBef>
              <a:spcAft>
                <a:spcPts val="0"/>
              </a:spcAft>
              <a:buClr>
                <a:schemeClr val="accent2"/>
              </a:buClr>
              <a:buSzTx/>
              <a:buFontTx/>
              <a:buNone/>
              <a:tabLst/>
              <a:defRPr/>
            </a:pPr>
            <a:r>
              <a:rPr lang="en-US"/>
              <a:t>Click icon to add picture, or drag and drop from your files.</a:t>
            </a:r>
          </a:p>
        </p:txBody>
      </p:sp>
      <p:sp>
        <p:nvSpPr>
          <p:cNvPr id="9" name="Picture Placeholder 6">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1970" y="3832448"/>
            <a:ext cx="2133044" cy="2133600"/>
          </a:xfrm>
          <a:prstGeom prst="round2DiagRect">
            <a:avLst/>
          </a:prstGeom>
          <a:solidFill>
            <a:srgbClr val="F3F4F4"/>
          </a:solidFill>
          <a:ln>
            <a:solidFill>
              <a:schemeClr val="accent4"/>
            </a:solidFill>
          </a:ln>
        </p:spPr>
        <p:txBody>
          <a:bodyPr/>
          <a:lstStyle>
            <a:lvl1pPr marL="0" marR="0" indent="0" algn="ctr" defTabSz="914126" rtl="0" eaLnBrk="1" fontAlgn="auto" latinLnBrk="0" hangingPunct="1">
              <a:lnSpc>
                <a:spcPct val="95000"/>
              </a:lnSpc>
              <a:spcBef>
                <a:spcPts val="2999"/>
              </a:spcBef>
              <a:spcAft>
                <a:spcPts val="0"/>
              </a:spcAft>
              <a:buClr>
                <a:schemeClr val="accent2"/>
              </a:buClr>
              <a:buSzTx/>
              <a:buFontTx/>
              <a:buNone/>
              <a:tabLst/>
              <a:defRPr sz="1999" b="0" i="1">
                <a:solidFill>
                  <a:schemeClr val="tx2"/>
                </a:solidFill>
              </a:defRPr>
            </a:lvl1pPr>
          </a:lstStyle>
          <a:p>
            <a:pPr marL="0" marR="0" lvl="0" indent="0" algn="ctr" defTabSz="914126" rtl="0" eaLnBrk="1" fontAlgn="auto" latinLnBrk="0" hangingPunct="1">
              <a:lnSpc>
                <a:spcPct val="95000"/>
              </a:lnSpc>
              <a:spcBef>
                <a:spcPts val="2999"/>
              </a:spcBef>
              <a:spcAft>
                <a:spcPts val="0"/>
              </a:spcAft>
              <a:buClr>
                <a:schemeClr val="accent2"/>
              </a:buClr>
              <a:buSzTx/>
              <a:buFontTx/>
              <a:buNone/>
              <a:tabLst/>
              <a:defRPr/>
            </a:pPr>
            <a:r>
              <a:rPr lang="en-US"/>
              <a:t>Click icon to add picture, or drag and drop from your files.</a:t>
            </a:r>
          </a:p>
        </p:txBody>
      </p:sp>
      <p:pic>
        <p:nvPicPr>
          <p:cNvPr id="10" name="Graphic 9">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081" cy="457200"/>
          </a:xfrm>
          <a:prstGeom prst="rect">
            <a:avLst/>
          </a:prstGeom>
        </p:spPr>
      </p:pic>
    </p:spTree>
    <p:extLst>
      <p:ext uri="{BB962C8B-B14F-4D97-AF65-F5344CB8AC3E}">
        <p14:creationId xmlns:p14="http://schemas.microsoft.com/office/powerpoint/2010/main" val="1060677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7982" y="1581075"/>
            <a:ext cx="5180251" cy="4351339"/>
          </a:xfrm>
        </p:spPr>
        <p:txBody>
          <a:bodyPr>
            <a:noAutofit/>
          </a:bodyPr>
          <a:lstStyle>
            <a:lvl1pPr>
              <a:defRPr sz="234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592" y="1581075"/>
            <a:ext cx="5180251" cy="4351339"/>
          </a:xfrm>
        </p:spPr>
        <p:txBody>
          <a:bodyPr>
            <a:noAutofit/>
          </a:bodyPr>
          <a:lstStyle>
            <a:lvl1pPr>
              <a:defRPr sz="234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8">
            <a:extLst>
              <a:ext uri="{FF2B5EF4-FFF2-40B4-BE49-F238E27FC236}">
                <a16:creationId xmlns:a16="http://schemas.microsoft.com/office/drawing/2014/main" id="{A6ED0CDA-6D0B-4818-9F36-C4CD31A6276E}"/>
              </a:ext>
            </a:extLst>
          </p:cNvPr>
          <p:cNvSpPr>
            <a:spLocks noGrp="1"/>
          </p:cNvSpPr>
          <p:nvPr>
            <p:ph type="sldNum" sz="quarter" idx="10"/>
          </p:nvPr>
        </p:nvSpPr>
        <p:spPr>
          <a:xfrm>
            <a:off x="9082367" y="6280162"/>
            <a:ext cx="2742486" cy="365125"/>
          </a:xfrm>
        </p:spPr>
        <p:txBody>
          <a:bodyPr/>
          <a:lstStyle>
            <a:lvl1pPr>
              <a:defRPr/>
            </a:lvl1pPr>
          </a:lstStyle>
          <a:p>
            <a:pPr>
              <a:defRPr/>
            </a:pPr>
            <a:fld id="{927935FC-9E27-4DA6-B261-FC4D02B57909}" type="slidenum">
              <a:rPr/>
              <a:pPr>
                <a:defRPr/>
              </a:pPr>
              <a:t>‹#›</a:t>
            </a:fld>
            <a:endParaRPr/>
          </a:p>
        </p:txBody>
      </p:sp>
    </p:spTree>
    <p:extLst>
      <p:ext uri="{BB962C8B-B14F-4D97-AF65-F5344CB8AC3E}">
        <p14:creationId xmlns:p14="http://schemas.microsoft.com/office/powerpoint/2010/main" val="3533719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7982" y="6"/>
            <a:ext cx="10512862" cy="1227139"/>
          </a:xfrm>
        </p:spPr>
        <p:txBody>
          <a:bodyPr/>
          <a:lstStyle/>
          <a:p>
            <a:r>
              <a:rPr lang="en-US"/>
              <a:t>Click to edit Master title style</a:t>
            </a:r>
          </a:p>
        </p:txBody>
      </p:sp>
      <p:sp>
        <p:nvSpPr>
          <p:cNvPr id="3" name="Content Placeholder 2"/>
          <p:cNvSpPr>
            <a:spLocks noGrp="1"/>
          </p:cNvSpPr>
          <p:nvPr>
            <p:ph idx="1"/>
          </p:nvPr>
        </p:nvSpPr>
        <p:spPr/>
        <p:txBody>
          <a:bodyPr/>
          <a:lstStyle>
            <a:lvl1pPr marL="104296" indent="-104296">
              <a:defRPr sz="1440" b="1">
                <a:latin typeface="+mn-lt"/>
              </a:defRPr>
            </a:lvl1pPr>
            <a:lvl2pPr marL="257168" indent="-102866">
              <a:lnSpc>
                <a:spcPct val="100000"/>
              </a:lnSpc>
              <a:spcBef>
                <a:spcPts val="90"/>
              </a:spcBef>
              <a:defRPr sz="1440">
                <a:latin typeface="+mn-lt"/>
              </a:defRPr>
            </a:lvl2pPr>
            <a:lvl3pPr marL="414323" indent="-104296">
              <a:lnSpc>
                <a:spcPct val="100000"/>
              </a:lnSpc>
              <a:spcBef>
                <a:spcPts val="90"/>
              </a:spcBef>
              <a:defRPr sz="1440">
                <a:latin typeface="+mn-lt"/>
              </a:defRPr>
            </a:lvl3pPr>
            <a:lvl4pPr marL="567195" indent="-101439">
              <a:lnSpc>
                <a:spcPct val="100000"/>
              </a:lnSpc>
              <a:spcBef>
                <a:spcPts val="90"/>
              </a:spcBef>
              <a:defRPr sz="1440">
                <a:latin typeface="+mn-lt"/>
              </a:defRPr>
            </a:lvl4pPr>
            <a:lvl5pPr marL="721494" indent="-104296">
              <a:lnSpc>
                <a:spcPct val="100000"/>
              </a:lnSpc>
              <a:spcBef>
                <a:spcPts val="90"/>
              </a:spcBef>
              <a:defRPr sz="144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4">
            <a:extLst>
              <a:ext uri="{FF2B5EF4-FFF2-40B4-BE49-F238E27FC236}">
                <a16:creationId xmlns:a16="http://schemas.microsoft.com/office/drawing/2014/main" id="{51EFF56B-0B27-4B29-A1E1-FB499406649E}"/>
              </a:ext>
            </a:extLst>
          </p:cNvPr>
          <p:cNvSpPr>
            <a:spLocks noGrp="1"/>
          </p:cNvSpPr>
          <p:nvPr>
            <p:ph type="sldNum" sz="quarter" idx="10"/>
          </p:nvPr>
        </p:nvSpPr>
        <p:spPr/>
        <p:txBody>
          <a:bodyPr/>
          <a:lstStyle>
            <a:lvl1pPr>
              <a:defRPr/>
            </a:lvl1pPr>
          </a:lstStyle>
          <a:p>
            <a:pPr>
              <a:defRPr/>
            </a:pPr>
            <a:fld id="{9107742F-C774-4555-8C57-A949329487DD}" type="slidenum">
              <a:rPr/>
              <a:pPr>
                <a:defRPr/>
              </a:pPr>
              <a:t>‹#›</a:t>
            </a:fld>
            <a:endParaRPr/>
          </a:p>
        </p:txBody>
      </p:sp>
    </p:spTree>
    <p:extLst>
      <p:ext uri="{BB962C8B-B14F-4D97-AF65-F5344CB8AC3E}">
        <p14:creationId xmlns:p14="http://schemas.microsoft.com/office/powerpoint/2010/main" val="75751579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Title Slide">
    <p:bg>
      <p:bgPr>
        <a:solidFill>
          <a:srgbClr val="016375"/>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064D6F2-BFFA-3FB4-CA63-B0231CC5DFD8}"/>
              </a:ext>
            </a:extLst>
          </p:cNvPr>
          <p:cNvGrpSpPr/>
          <p:nvPr userDrawn="1"/>
        </p:nvGrpSpPr>
        <p:grpSpPr>
          <a:xfrm>
            <a:off x="253750" y="210043"/>
            <a:ext cx="11627160" cy="6450991"/>
            <a:chOff x="253750" y="210043"/>
            <a:chExt cx="11627160" cy="6450991"/>
          </a:xfrm>
        </p:grpSpPr>
        <p:pic>
          <p:nvPicPr>
            <p:cNvPr id="15" name="Picture 14">
              <a:extLst>
                <a:ext uri="{FF2B5EF4-FFF2-40B4-BE49-F238E27FC236}">
                  <a16:creationId xmlns:a16="http://schemas.microsoft.com/office/drawing/2014/main" id="{8AD1BDF6-3141-5B4B-2C68-3CE6AE5D23F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53750" y="212398"/>
              <a:ext cx="2672091" cy="1992682"/>
            </a:xfrm>
            <a:prstGeom prst="rect">
              <a:avLst/>
            </a:prstGeom>
          </p:spPr>
        </p:pic>
        <p:pic>
          <p:nvPicPr>
            <p:cNvPr id="16" name="Picture Placeholder 19">
              <a:extLst>
                <a:ext uri="{FF2B5EF4-FFF2-40B4-BE49-F238E27FC236}">
                  <a16:creationId xmlns:a16="http://schemas.microsoft.com/office/drawing/2014/main" id="{3358A8B1-7F2F-C36C-B41F-BBEE56C117A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155262" y="4690966"/>
              <a:ext cx="2725648" cy="1947551"/>
            </a:xfrm>
            <a:prstGeom prst="rect">
              <a:avLst/>
            </a:prstGeom>
          </p:spPr>
        </p:pic>
        <p:pic>
          <p:nvPicPr>
            <p:cNvPr id="17" name="Picture 16">
              <a:extLst>
                <a:ext uri="{FF2B5EF4-FFF2-40B4-BE49-F238E27FC236}">
                  <a16:creationId xmlns:a16="http://schemas.microsoft.com/office/drawing/2014/main" id="{BE58E9EE-D0E9-8C02-E8B4-479317B75435}"/>
                </a:ext>
              </a:extLst>
            </p:cNvPr>
            <p:cNvPicPr>
              <a:picLocks/>
            </p:cNvPicPr>
            <p:nvPr/>
          </p:nvPicPr>
          <p:blipFill rotWithShape="1">
            <a:blip r:embed="rId4" cstate="email">
              <a:extLst>
                <a:ext uri="{28A0092B-C50C-407E-A947-70E740481C1C}">
                  <a14:useLocalDpi xmlns:a14="http://schemas.microsoft.com/office/drawing/2010/main"/>
                </a:ext>
              </a:extLst>
            </a:blip>
            <a:srcRect/>
            <a:stretch/>
          </p:blipFill>
          <p:spPr>
            <a:xfrm flipH="1">
              <a:off x="9147833" y="2433911"/>
              <a:ext cx="2701667" cy="1977088"/>
            </a:xfrm>
            <a:prstGeom prst="rect">
              <a:avLst/>
            </a:prstGeom>
          </p:spPr>
        </p:pic>
        <p:pic>
          <p:nvPicPr>
            <p:cNvPr id="18" name="Picture 2" descr="woman in blue tank top standing beside white wall">
              <a:extLst>
                <a:ext uri="{FF2B5EF4-FFF2-40B4-BE49-F238E27FC236}">
                  <a16:creationId xmlns:a16="http://schemas.microsoft.com/office/drawing/2014/main" id="{72C7EB6B-3D24-E807-5B54-17F88F904592}"/>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flipH="1">
              <a:off x="6201249" y="4664634"/>
              <a:ext cx="2678218" cy="1973883"/>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D379FD32-1E8F-6397-A6A1-A88A54BE824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263376" y="4683930"/>
              <a:ext cx="2693437" cy="1977104"/>
            </a:xfrm>
            <a:prstGeom prst="rect">
              <a:avLst/>
            </a:prstGeom>
          </p:spPr>
        </p:pic>
        <p:pic>
          <p:nvPicPr>
            <p:cNvPr id="20" name="Picture 19">
              <a:extLst>
                <a:ext uri="{FF2B5EF4-FFF2-40B4-BE49-F238E27FC236}">
                  <a16:creationId xmlns:a16="http://schemas.microsoft.com/office/drawing/2014/main" id="{EFBF901A-1E01-89C6-CBEE-E68F0EB4E9DE}"/>
                </a:ext>
              </a:extLst>
            </p:cNvPr>
            <p:cNvPicPr>
              <a:picLocks/>
            </p:cNvPicPr>
            <p:nvPr/>
          </p:nvPicPr>
          <p:blipFill rotWithShape="1">
            <a:blip r:embed="rId7" cstate="email">
              <a:extLst>
                <a:ext uri="{28A0092B-C50C-407E-A947-70E740481C1C}">
                  <a14:useLocalDpi xmlns:a14="http://schemas.microsoft.com/office/drawing/2010/main"/>
                </a:ext>
              </a:extLst>
            </a:blip>
            <a:srcRect/>
            <a:stretch/>
          </p:blipFill>
          <p:spPr>
            <a:xfrm>
              <a:off x="3218683" y="4684634"/>
              <a:ext cx="2707202" cy="1976400"/>
            </a:xfrm>
            <a:prstGeom prst="rect">
              <a:avLst/>
            </a:prstGeom>
          </p:spPr>
        </p:pic>
        <p:pic>
          <p:nvPicPr>
            <p:cNvPr id="21" name="Picture 20">
              <a:extLst>
                <a:ext uri="{FF2B5EF4-FFF2-40B4-BE49-F238E27FC236}">
                  <a16:creationId xmlns:a16="http://schemas.microsoft.com/office/drawing/2014/main" id="{B35941E4-6ACD-621C-3EEA-58418A29F191}"/>
                </a:ext>
              </a:extLst>
            </p:cNvPr>
            <p:cNvPicPr>
              <a:picLocks/>
            </p:cNvPicPr>
            <p:nvPr/>
          </p:nvPicPr>
          <p:blipFill rotWithShape="1">
            <a:blip r:embed="rId8" cstate="email">
              <a:extLst>
                <a:ext uri="{28A0092B-C50C-407E-A947-70E740481C1C}">
                  <a14:useLocalDpi xmlns:a14="http://schemas.microsoft.com/office/drawing/2010/main"/>
                </a:ext>
              </a:extLst>
            </a:blip>
            <a:srcRect r="-204"/>
            <a:stretch/>
          </p:blipFill>
          <p:spPr>
            <a:xfrm>
              <a:off x="6178646" y="212398"/>
              <a:ext cx="2707200" cy="1977104"/>
            </a:xfrm>
            <a:prstGeom prst="rect">
              <a:avLst/>
            </a:prstGeom>
          </p:spPr>
        </p:pic>
        <p:pic>
          <p:nvPicPr>
            <p:cNvPr id="22" name="Picture 21">
              <a:extLst>
                <a:ext uri="{FF2B5EF4-FFF2-40B4-BE49-F238E27FC236}">
                  <a16:creationId xmlns:a16="http://schemas.microsoft.com/office/drawing/2014/main" id="{F7A6424E-0D4A-B4B4-DF6D-A273D35B5448}"/>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6189740" y="2449522"/>
              <a:ext cx="2701668" cy="1977105"/>
            </a:xfrm>
            <a:prstGeom prst="rect">
              <a:avLst/>
            </a:prstGeom>
          </p:spPr>
        </p:pic>
        <p:pic>
          <p:nvPicPr>
            <p:cNvPr id="23" name="Picture Placeholder 5">
              <a:extLst>
                <a:ext uri="{FF2B5EF4-FFF2-40B4-BE49-F238E27FC236}">
                  <a16:creationId xmlns:a16="http://schemas.microsoft.com/office/drawing/2014/main" id="{35692060-8A7D-210E-0EC3-0C1E851F3F50}"/>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9155265" y="210043"/>
              <a:ext cx="2705345" cy="1977088"/>
            </a:xfrm>
            <a:prstGeom prst="rect">
              <a:avLst/>
            </a:prstGeom>
            <a:solidFill>
              <a:schemeClr val="bg1">
                <a:lumMod val="95000"/>
              </a:schemeClr>
            </a:solidFill>
          </p:spPr>
        </p:pic>
        <p:pic>
          <p:nvPicPr>
            <p:cNvPr id="24" name="Picture 23">
              <a:extLst>
                <a:ext uri="{FF2B5EF4-FFF2-40B4-BE49-F238E27FC236}">
                  <a16:creationId xmlns:a16="http://schemas.microsoft.com/office/drawing/2014/main" id="{C7543B7B-615F-541B-B60E-D9D76793C7F1}"/>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3213136" y="212399"/>
              <a:ext cx="2707200" cy="1977103"/>
            </a:xfrm>
            <a:prstGeom prst="rect">
              <a:avLst/>
            </a:prstGeom>
          </p:spPr>
        </p:pic>
        <p:pic>
          <p:nvPicPr>
            <p:cNvPr id="25" name="Picture 24">
              <a:extLst>
                <a:ext uri="{FF2B5EF4-FFF2-40B4-BE49-F238E27FC236}">
                  <a16:creationId xmlns:a16="http://schemas.microsoft.com/office/drawing/2014/main" id="{9ED9BEE4-6838-88B5-4918-3EC83CD372D5}"/>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3226366" y="2449515"/>
              <a:ext cx="2693970" cy="1977104"/>
            </a:xfrm>
            <a:prstGeom prst="rect">
              <a:avLst/>
            </a:prstGeom>
          </p:spPr>
        </p:pic>
        <p:pic>
          <p:nvPicPr>
            <p:cNvPr id="26" name="Picture 25">
              <a:extLst>
                <a:ext uri="{FF2B5EF4-FFF2-40B4-BE49-F238E27FC236}">
                  <a16:creationId xmlns:a16="http://schemas.microsoft.com/office/drawing/2014/main" id="{D988AE3B-4ABC-F305-6B10-63A55AD1EAA6}"/>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263376" y="2449523"/>
              <a:ext cx="2678218" cy="1977088"/>
            </a:xfrm>
            <a:prstGeom prst="rect">
              <a:avLst/>
            </a:prstGeom>
          </p:spPr>
        </p:pic>
      </p:grpSp>
      <p:sp>
        <p:nvSpPr>
          <p:cNvPr id="9" name="Rectangle 8">
            <a:extLst>
              <a:ext uri="{FF2B5EF4-FFF2-40B4-BE49-F238E27FC236}">
                <a16:creationId xmlns:a16="http://schemas.microsoft.com/office/drawing/2014/main" id="{D5FCB73D-ADD9-5500-FF63-11B369C26E82}"/>
              </a:ext>
            </a:extLst>
          </p:cNvPr>
          <p:cNvSpPr/>
          <p:nvPr userDrawn="1"/>
        </p:nvSpPr>
        <p:spPr>
          <a:xfrm>
            <a:off x="4296447" y="361781"/>
            <a:ext cx="5499086" cy="5029200"/>
          </a:xfrm>
          <a:prstGeom prst="rect">
            <a:avLst/>
          </a:prstGeom>
          <a:solidFill>
            <a:schemeClr val="bg1">
              <a:alpha val="80000"/>
            </a:schemeClr>
          </a:solidFill>
        </p:spPr>
        <p:txBody>
          <a:bodyPr vert="horz" lIns="91440" tIns="45720" rIns="91440" bIns="45720" rtlCol="0" anchor="ctr">
            <a:normAutofit/>
          </a:bodyPr>
          <a:lstStyle/>
          <a:p>
            <a:pPr lvl="0" defTabSz="914126" eaLnBrk="1" latinLnBrk="0" hangingPunct="1">
              <a:lnSpc>
                <a:spcPct val="90000"/>
              </a:lnSpc>
              <a:buNone/>
            </a:pPr>
            <a:endParaRPr lang="en-US" sz="2800">
              <a:solidFill>
                <a:schemeClr val="tx1">
                  <a:lumMod val="65000"/>
                  <a:lumOff val="35000"/>
                </a:schemeClr>
              </a:solidFill>
              <a:latin typeface="Arial" panose="020B0604020202020204" pitchFamily="34" charset="0"/>
              <a:ea typeface="+mj-ea"/>
              <a:cs typeface="Arial" panose="020B0604020202020204" pitchFamily="34" charset="0"/>
            </a:endParaRPr>
          </a:p>
        </p:txBody>
      </p:sp>
      <p:sp>
        <p:nvSpPr>
          <p:cNvPr id="2" name="Title 1">
            <a:extLst>
              <a:ext uri="{FF2B5EF4-FFF2-40B4-BE49-F238E27FC236}">
                <a16:creationId xmlns:a16="http://schemas.microsoft.com/office/drawing/2014/main" id="{0F6B028F-779F-2830-C711-58D328011458}"/>
              </a:ext>
            </a:extLst>
          </p:cNvPr>
          <p:cNvSpPr>
            <a:spLocks noGrp="1"/>
          </p:cNvSpPr>
          <p:nvPr>
            <p:ph type="title"/>
          </p:nvPr>
        </p:nvSpPr>
        <p:spPr>
          <a:xfrm>
            <a:off x="4296447" y="361781"/>
            <a:ext cx="5499088" cy="3171994"/>
          </a:xfrm>
          <a:noFill/>
        </p:spPr>
        <p:txBody>
          <a:bodyPr/>
          <a:lstStyle>
            <a:lvl1pPr>
              <a:defRPr sz="4800" b="1"/>
            </a:lvl1pPr>
          </a:lstStyle>
          <a:p>
            <a:r>
              <a:rPr lang="en-US"/>
              <a:t>Click to edit Master title style</a:t>
            </a:r>
          </a:p>
        </p:txBody>
      </p:sp>
      <p:sp>
        <p:nvSpPr>
          <p:cNvPr id="4" name="Rectangle 3">
            <a:extLst>
              <a:ext uri="{FF2B5EF4-FFF2-40B4-BE49-F238E27FC236}">
                <a16:creationId xmlns:a16="http://schemas.microsoft.com/office/drawing/2014/main" id="{B64F523E-D0A6-5316-40FD-7875D7D56C90}"/>
              </a:ext>
            </a:extLst>
          </p:cNvPr>
          <p:cNvSpPr/>
          <p:nvPr userDrawn="1"/>
        </p:nvSpPr>
        <p:spPr>
          <a:xfrm>
            <a:off x="2745447" y="361781"/>
            <a:ext cx="1551000" cy="50292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AD5B409-7852-6645-D30D-5E92ADD1860F}"/>
              </a:ext>
            </a:extLst>
          </p:cNvPr>
          <p:cNvSpPr/>
          <p:nvPr userDrawn="1"/>
        </p:nvSpPr>
        <p:spPr>
          <a:xfrm>
            <a:off x="9795534" y="361781"/>
            <a:ext cx="216461" cy="50292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ubtitle 2">
            <a:extLst>
              <a:ext uri="{FF2B5EF4-FFF2-40B4-BE49-F238E27FC236}">
                <a16:creationId xmlns:a16="http://schemas.microsoft.com/office/drawing/2014/main" id="{2EF3A67D-52CA-E501-B2D8-395FCCB28AAE}"/>
              </a:ext>
            </a:extLst>
          </p:cNvPr>
          <p:cNvSpPr>
            <a:spLocks noGrp="1"/>
          </p:cNvSpPr>
          <p:nvPr>
            <p:ph type="subTitle" idx="1"/>
          </p:nvPr>
        </p:nvSpPr>
        <p:spPr>
          <a:xfrm>
            <a:off x="4296446" y="3668703"/>
            <a:ext cx="5499086" cy="1122371"/>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3" name="Picture 12">
            <a:extLst>
              <a:ext uri="{FF2B5EF4-FFF2-40B4-BE49-F238E27FC236}">
                <a16:creationId xmlns:a16="http://schemas.microsoft.com/office/drawing/2014/main" id="{237B1C7F-B668-495E-02F7-1D3EF1AED08C}"/>
              </a:ext>
            </a:extLst>
          </p:cNvPr>
          <p:cNvPicPr>
            <a:picLocks noChangeAspect="1"/>
          </p:cNvPicPr>
          <p:nvPr userDrawn="1"/>
        </p:nvPicPr>
        <p:blipFill>
          <a:blip r:embed="rId14" cstate="email">
            <a:extLst>
              <a:ext uri="{28A0092B-C50C-407E-A947-70E740481C1C}">
                <a14:useLocalDpi xmlns:a14="http://schemas.microsoft.com/office/drawing/2010/main"/>
              </a:ext>
            </a:extLst>
          </a:blip>
          <a:srcRect/>
          <a:stretch/>
        </p:blipFill>
        <p:spPr>
          <a:xfrm>
            <a:off x="4401366" y="4947446"/>
            <a:ext cx="2644623" cy="366980"/>
          </a:xfrm>
          <a:prstGeom prst="rect">
            <a:avLst/>
          </a:prstGeom>
        </p:spPr>
      </p:pic>
      <p:cxnSp>
        <p:nvCxnSpPr>
          <p:cNvPr id="27" name="Straight Connector 26">
            <a:extLst>
              <a:ext uri="{FF2B5EF4-FFF2-40B4-BE49-F238E27FC236}">
                <a16:creationId xmlns:a16="http://schemas.microsoft.com/office/drawing/2014/main" id="{134EFED8-D798-F5EF-13DD-1EB9DEF02B10}"/>
              </a:ext>
            </a:extLst>
          </p:cNvPr>
          <p:cNvCxnSpPr/>
          <p:nvPr userDrawn="1"/>
        </p:nvCxnSpPr>
        <p:spPr>
          <a:xfrm>
            <a:off x="4560304" y="3605046"/>
            <a:ext cx="1661374" cy="0"/>
          </a:xfrm>
          <a:prstGeom prst="line">
            <a:avLst/>
          </a:prstGeom>
          <a:ln w="254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21811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ext ">
    <p:spTree>
      <p:nvGrpSpPr>
        <p:cNvPr id="1" name=""/>
        <p:cNvGrpSpPr/>
        <p:nvPr/>
      </p:nvGrpSpPr>
      <p:grpSpPr>
        <a:xfrm>
          <a:off x="0" y="0"/>
          <a:ext cx="0" cy="0"/>
          <a:chOff x="0" y="0"/>
          <a:chExt cx="0" cy="0"/>
        </a:xfrm>
      </p:grpSpPr>
      <p:sp>
        <p:nvSpPr>
          <p:cNvPr id="3" name="Text Placeholder 10">
            <a:extLst>
              <a:ext uri="{FF2B5EF4-FFF2-40B4-BE49-F238E27FC236}">
                <a16:creationId xmlns:a16="http://schemas.microsoft.com/office/drawing/2014/main" id="{BD748153-E9AF-8190-624E-F7FF71245F85}"/>
              </a:ext>
            </a:extLst>
          </p:cNvPr>
          <p:cNvSpPr>
            <a:spLocks noGrp="1"/>
          </p:cNvSpPr>
          <p:nvPr>
            <p:ph type="body" sz="quarter" idx="12"/>
          </p:nvPr>
        </p:nvSpPr>
        <p:spPr>
          <a:xfrm>
            <a:off x="676099" y="1199471"/>
            <a:ext cx="11265141" cy="4772025"/>
          </a:xfrm>
          <a:prstGeom prst="rect">
            <a:avLst/>
          </a:prstGeom>
        </p:spPr>
        <p:txBody>
          <a:bodyPr/>
          <a:lstStyle>
            <a:lvl1pPr marL="228531" indent="-228531">
              <a:buSzPct val="75000"/>
              <a:buFontTx/>
              <a:buBlip>
                <a:blip r:embed="rId3"/>
              </a:buBlip>
              <a:defRPr sz="1999"/>
            </a:lvl1pPr>
            <a:lvl2pPr>
              <a:defRPr sz="1799"/>
            </a:lvl2pPr>
            <a:lvl3pPr marL="1142657" indent="-228531">
              <a:buFont typeface="Courier New" panose="02070309020205020404" pitchFamily="49" charset="0"/>
              <a:buChar char="o"/>
              <a:defRPr sz="1400"/>
            </a:lvl3pPr>
            <a:lvl4pPr marL="1599720" indent="-228531">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CF744A19-4AC1-421A-38F3-E8B29C848C2C}"/>
              </a:ext>
            </a:extLst>
          </p:cNvPr>
          <p:cNvSpPr>
            <a:spLocks noGrp="1"/>
          </p:cNvSpPr>
          <p:nvPr>
            <p:ph type="title" hasCustomPrompt="1"/>
          </p:nvPr>
        </p:nvSpPr>
        <p:spPr>
          <a:xfrm>
            <a:off x="676099" y="338328"/>
            <a:ext cx="11265141" cy="720724"/>
          </a:xfrm>
          <a:prstGeom prst="rect">
            <a:avLst/>
          </a:prstGeom>
        </p:spPr>
        <p:txBody>
          <a:bodyPr/>
          <a:lstStyle>
            <a:lvl1pPr>
              <a:defRPr sz="3499">
                <a:solidFill>
                  <a:srgbClr val="003366"/>
                </a:solidFill>
                <a:latin typeface="Roboto" panose="02000000000000000000" pitchFamily="2" charset="0"/>
                <a:ea typeface="Roboto" panose="02000000000000000000" pitchFamily="2" charset="0"/>
                <a:cs typeface="Roboto" panose="02000000000000000000" pitchFamily="2" charset="0"/>
              </a:defRPr>
            </a:lvl1pPr>
          </a:lstStyle>
          <a:p>
            <a:r>
              <a:rPr lang="en-US"/>
              <a:t>Slide Title</a:t>
            </a:r>
          </a:p>
        </p:txBody>
      </p:sp>
      <p:sp>
        <p:nvSpPr>
          <p:cNvPr id="4" name="Slide Number Placeholder 5">
            <a:extLst>
              <a:ext uri="{FF2B5EF4-FFF2-40B4-BE49-F238E27FC236}">
                <a16:creationId xmlns:a16="http://schemas.microsoft.com/office/drawing/2014/main" id="{62C542C6-218F-6478-7B4A-D4754A798BAF}"/>
              </a:ext>
            </a:extLst>
          </p:cNvPr>
          <p:cNvSpPr>
            <a:spLocks noGrp="1"/>
          </p:cNvSpPr>
          <p:nvPr>
            <p:ph type="sldNum" sz="quarter" idx="4"/>
          </p:nvPr>
        </p:nvSpPr>
        <p:spPr>
          <a:xfrm>
            <a:off x="11654063" y="6477919"/>
            <a:ext cx="500278" cy="344811"/>
          </a:xfrm>
          <a:prstGeom prst="rect">
            <a:avLst/>
          </a:prstGeom>
        </p:spPr>
        <p:txBody>
          <a:bodyPr vert="horz" lIns="91440" tIns="45720" rIns="91440" bIns="45720" rtlCol="0" anchor="ctr"/>
          <a:lstStyle>
            <a:lvl1pPr algn="r">
              <a:defRPr sz="1799">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a:p>
        </p:txBody>
      </p:sp>
    </p:spTree>
    <p:custDataLst>
      <p:tags r:id="rId1"/>
    </p:custDataLst>
    <p:extLst>
      <p:ext uri="{BB962C8B-B14F-4D97-AF65-F5344CB8AC3E}">
        <p14:creationId xmlns:p14="http://schemas.microsoft.com/office/powerpoint/2010/main" val="5245470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1" y="1"/>
            <a:ext cx="6756849" cy="6145491"/>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799"/>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5060" y="2354344"/>
            <a:ext cx="4313701" cy="1473552"/>
          </a:xfrm>
          <a:prstGeom prst="rect">
            <a:avLst/>
          </a:prstGeom>
        </p:spPr>
        <p:txBody>
          <a:bodyPr/>
          <a:lstStyle>
            <a:lvl1pPr marL="0" indent="0" algn="ctr">
              <a:buNone/>
              <a:defRPr sz="3499"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132" r="3132"/>
          <a:stretch/>
        </p:blipFill>
        <p:spPr>
          <a:xfrm>
            <a:off x="-1" y="1064303"/>
            <a:ext cx="6756850" cy="4117064"/>
          </a:xfrm>
          <a:prstGeom prst="rect">
            <a:avLst/>
          </a:prstGeom>
        </p:spPr>
      </p:pic>
      <p:sp>
        <p:nvSpPr>
          <p:cNvPr id="3" name="Slide Number Placeholder 5">
            <a:extLst>
              <a:ext uri="{FF2B5EF4-FFF2-40B4-BE49-F238E27FC236}">
                <a16:creationId xmlns:a16="http://schemas.microsoft.com/office/drawing/2014/main" id="{FC55BCFF-7CB0-8DD9-8074-96D1E6A829DE}"/>
              </a:ext>
            </a:extLst>
          </p:cNvPr>
          <p:cNvSpPr>
            <a:spLocks noGrp="1"/>
          </p:cNvSpPr>
          <p:nvPr>
            <p:ph type="sldNum" sz="quarter" idx="4"/>
          </p:nvPr>
        </p:nvSpPr>
        <p:spPr>
          <a:xfrm>
            <a:off x="11751794" y="6477919"/>
            <a:ext cx="486748" cy="344811"/>
          </a:xfrm>
          <a:prstGeom prst="rect">
            <a:avLst/>
          </a:prstGeom>
        </p:spPr>
        <p:txBody>
          <a:bodyPr vert="horz" lIns="91440" tIns="45720" rIns="91440" bIns="45720"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564665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5546" y="1564230"/>
            <a:ext cx="5180251"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3904" y="1564230"/>
            <a:ext cx="5180251" cy="4351338"/>
          </a:xfrm>
          <a:prstGeom prst="rect">
            <a:avLst/>
          </a:prstGeom>
        </p:spPr>
        <p:txBody>
          <a:bodyPr/>
          <a:lstStyle>
            <a:lvl1pPr marL="228531" indent="-228531">
              <a:buFontTx/>
              <a:buBlip>
                <a:blip r:embed="rId3"/>
              </a:buBlip>
              <a:defRPr sz="1999"/>
            </a:lvl1pPr>
            <a:lvl2pPr>
              <a:defRPr sz="1799"/>
            </a:lvl2pPr>
            <a:lvl3pPr marL="1142657" indent="-228531">
              <a:buFont typeface="Courier New" panose="02070309020205020404" pitchFamily="49" charset="0"/>
              <a:buChar char="o"/>
              <a:defRPr sz="1400"/>
            </a:lvl3pPr>
            <a:lvl4pPr marL="1599720" indent="-228531">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029" y="365760"/>
            <a:ext cx="10512862" cy="795528"/>
          </a:xfrm>
          <a:prstGeom prst="rect">
            <a:avLst/>
          </a:prstGeom>
        </p:spPr>
        <p:txBody>
          <a:bodyPr/>
          <a:lstStyle>
            <a:lvl1pPr marL="0" indent="0">
              <a:buNone/>
              <a:defRPr sz="3499">
                <a:solidFill>
                  <a:schemeClr val="accent1"/>
                </a:solidFill>
              </a:defRPr>
            </a:lvl1pPr>
          </a:lstStyle>
          <a:p>
            <a:pPr lvl="0"/>
            <a:r>
              <a:rPr lang="en-US"/>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4063" y="6477919"/>
            <a:ext cx="500278" cy="344811"/>
          </a:xfrm>
          <a:prstGeom prst="rect">
            <a:avLst/>
          </a:prstGeom>
        </p:spPr>
        <p:txBody>
          <a:bodyPr vert="horz" lIns="91440" tIns="45720" rIns="91440" bIns="45720" rtlCol="0" anchor="ctr"/>
          <a:lstStyle>
            <a:lvl1pPr algn="r">
              <a:defRPr sz="1799">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70480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7982" y="1825625"/>
            <a:ext cx="10512862" cy="34702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Slide Number Placeholder 5">
            <a:extLst>
              <a:ext uri="{FF2B5EF4-FFF2-40B4-BE49-F238E27FC236}">
                <a16:creationId xmlns:a16="http://schemas.microsoft.com/office/drawing/2014/main" id="{FA1E533C-5C44-E946-B500-4AF0DA0AB01A}"/>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a:t>
            </a:fld>
            <a:endParaRPr lang="en-US"/>
          </a:p>
        </p:txBody>
      </p:sp>
      <p:pic>
        <p:nvPicPr>
          <p:cNvPr id="4" name="Picture 3">
            <a:extLst>
              <a:ext uri="{FF2B5EF4-FFF2-40B4-BE49-F238E27FC236}">
                <a16:creationId xmlns:a16="http://schemas.microsoft.com/office/drawing/2014/main" id="{FA343D10-FEF3-B789-4725-F97B896E23A6}"/>
              </a:ext>
            </a:extLst>
          </p:cNvPr>
          <p:cNvPicPr>
            <a:picLocks noChangeAspect="1"/>
          </p:cNvPicPr>
          <p:nvPr userDrawn="1"/>
        </p:nvPicPr>
        <p:blipFill>
          <a:blip r:embed="rId16">
            <a:extLst>
              <a:ext uri="{28A0092B-C50C-407E-A947-70E740481C1C}">
                <a14:useLocalDpi xmlns:a14="http://schemas.microsoft.com/office/drawing/2010/main" val="0"/>
              </a:ext>
            </a:extLst>
          </a:blip>
          <a:srcRect/>
          <a:stretch/>
        </p:blipFill>
        <p:spPr>
          <a:xfrm>
            <a:off x="9481176" y="6363468"/>
            <a:ext cx="1865113" cy="258812"/>
          </a:xfrm>
          <a:prstGeom prst="rect">
            <a:avLst/>
          </a:prstGeom>
        </p:spPr>
      </p:pic>
    </p:spTree>
    <p:extLst>
      <p:ext uri="{BB962C8B-B14F-4D97-AF65-F5344CB8AC3E}">
        <p14:creationId xmlns:p14="http://schemas.microsoft.com/office/powerpoint/2010/main" val="3132579047"/>
      </p:ext>
    </p:extLst>
  </p:cSld>
  <p:clrMap bg1="lt1" tx1="dk1" bg2="lt2" tx2="dk2" accent1="accent1" accent2="accent2" accent3="accent3" accent4="accent4" accent5="accent5" accent6="accent6" hlink="hlink" folHlink="folHlink"/>
  <p:sldLayoutIdLst>
    <p:sldLayoutId id="2147484455" r:id="rId1"/>
    <p:sldLayoutId id="2147484361" r:id="rId2"/>
    <p:sldLayoutId id="2147484449" r:id="rId3"/>
    <p:sldLayoutId id="2147484454" r:id="rId4"/>
    <p:sldLayoutId id="2147484450" r:id="rId5"/>
    <p:sldLayoutId id="2147484451" r:id="rId6"/>
    <p:sldLayoutId id="2147484366" r:id="rId7"/>
    <p:sldLayoutId id="2147484459" r:id="rId8"/>
    <p:sldLayoutId id="2147484460" r:id="rId9"/>
    <p:sldLayoutId id="2147484461" r:id="rId10"/>
    <p:sldLayoutId id="2147484462" r:id="rId11"/>
    <p:sldLayoutId id="2147484463" r:id="rId12"/>
    <p:sldLayoutId id="2147484464" r:id="rId13"/>
    <p:sldLayoutId id="2147484465" r:id="rId14"/>
  </p:sldLayoutIdLst>
  <p:hf hdr="0" ftr="0" dt="0"/>
  <p:txStyles>
    <p:title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4.xml"/><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4.xml"/><Relationship Id="rId1" Type="http://schemas.openxmlformats.org/officeDocument/2006/relationships/tags" Target="../tags/tag6.xml"/><Relationship Id="rId4" Type="http://schemas.openxmlformats.org/officeDocument/2006/relationships/hyperlink" Target="https://www.dol.gov/agencies/eta/performance/reporting"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hyperlink" Target="https://gymnasticscoaching.com/2007/09/14/sideswipe-americas-got-talen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hyperlink" Target="https://technofaq.org/posts/2019/08/how-to-make-sure-your-business-is-taken-care-of-even-when-youre-not-around/"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dol.gov/agencies/eta/performance/wips/ta"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hyperlink" Target="https://technofaq.org/posts/2019/08/how-to-make-sure-your-business-is-taken-care-of-even-when-youre-not-around/" TargetMode="Externa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hyperlink" Target="https://www.apprenticeship.gov/data-and-statistics/apprenticeship-grants-performance-dashboard" TargetMode="External"/><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hyperlink" Target="https://www.apprenticeship.gov/about-us/legislation-regulations-guidance/bulletin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hyperlink" Target="https://ase.workforcegps.org/Performance-Reportin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hyperlink" Target="https://www.dol.gov/agencies/eta/performance/wips/ta"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hyperlink" Target="https://ase.workforcegps.org/Performance-Reporting"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18/10/relationships/comments" Target="../comments/modernComment_7FFD9CF9_F0FE71D.xml"/><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3" Type="http://schemas.microsoft.com/office/2018/10/relationships/comments" Target="../comments/modernComment_7FFD9D15_27349F50.xml"/><Relationship Id="rId2" Type="http://schemas.openxmlformats.org/officeDocument/2006/relationships/notesSlide" Target="../notesSlides/notesSlide57.xml"/><Relationship Id="rId1" Type="http://schemas.openxmlformats.org/officeDocument/2006/relationships/slideLayout" Target="../slideLayouts/slideLayout9.xml"/><Relationship Id="rId5" Type="http://schemas.openxmlformats.org/officeDocument/2006/relationships/hyperlink" Target="https://d2leuf3vilid4d.cloudfront.net/-/media/D223B33871F64C618FA9DD3AB03EC1A1.ashx?rev=0BD6A0326636D2B86636EAEE5300797E" TargetMode="External"/><Relationship Id="rId4" Type="http://schemas.openxmlformats.org/officeDocument/2006/relationships/hyperlink" Target="https://d2leuf3vilid4d.cloudfront.net/-/media/C5B0BEEBF9224A69887320EF252AC801.ashx?rev=86D1F203451C251433F61CA0FAF6E331" TargetMode="Externa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59.xml"/><Relationship Id="rId1" Type="http://schemas.openxmlformats.org/officeDocument/2006/relationships/slideLayout" Target="../slideLayouts/slideLayout3.xml"/><Relationship Id="rId4" Type="http://schemas.openxmlformats.org/officeDocument/2006/relationships/image" Target="../media/image53.png"/></Relationships>
</file>

<file path=ppt/slides/_rels/slide6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60.xml"/><Relationship Id="rId1" Type="http://schemas.openxmlformats.org/officeDocument/2006/relationships/slideLayout" Target="../slideLayouts/slideLayout3.xml"/><Relationship Id="rId5" Type="http://schemas.openxmlformats.org/officeDocument/2006/relationships/image" Target="../media/image55.png"/><Relationship Id="rId4" Type="http://schemas.openxmlformats.org/officeDocument/2006/relationships/hyperlink" Target="https://web.csg.org/adap-tac/contact-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BA8536F-2EC8-E8D0-2357-2C0BD2DC5EA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4" name="Title 13">
            <a:extLst>
              <a:ext uri="{FF2B5EF4-FFF2-40B4-BE49-F238E27FC236}">
                <a16:creationId xmlns:a16="http://schemas.microsoft.com/office/drawing/2014/main" id="{9E84B13F-1A88-4F48-DF0D-C808E54A3515}"/>
              </a:ext>
            </a:extLst>
          </p:cNvPr>
          <p:cNvSpPr>
            <a:spLocks noGrp="1"/>
          </p:cNvSpPr>
          <p:nvPr>
            <p:ph type="title"/>
          </p:nvPr>
        </p:nvSpPr>
        <p:spPr>
          <a:xfrm>
            <a:off x="4296447" y="361781"/>
            <a:ext cx="5499088" cy="3171994"/>
          </a:xfrm>
        </p:spPr>
        <p:txBody>
          <a:bodyPr>
            <a:normAutofit fontScale="90000"/>
          </a:bodyPr>
          <a:lstStyle/>
          <a:p>
            <a:br>
              <a:rPr lang="en-US" sz="3200" dirty="0"/>
            </a:br>
            <a:br>
              <a:rPr lang="en-US" sz="3200" dirty="0"/>
            </a:br>
            <a:r>
              <a:rPr lang="en-US" sz="4000" dirty="0"/>
              <a:t>Apprenticeship Grants </a:t>
            </a:r>
            <a:br>
              <a:rPr lang="en-US" sz="4000" dirty="0"/>
            </a:br>
            <a:r>
              <a:rPr lang="en-US" sz="4000" dirty="0"/>
              <a:t>WIPS’ Office Hours </a:t>
            </a:r>
            <a:br>
              <a:rPr lang="en-US" sz="4000" dirty="0"/>
            </a:br>
            <a:br>
              <a:rPr lang="en-US" sz="4000" dirty="0"/>
            </a:br>
            <a:br>
              <a:rPr lang="en-US" dirty="0"/>
            </a:br>
            <a:r>
              <a:rPr lang="en-US" sz="2000" b="0" dirty="0"/>
              <a:t>January / February 2026</a:t>
            </a:r>
          </a:p>
        </p:txBody>
      </p:sp>
      <p:sp>
        <p:nvSpPr>
          <p:cNvPr id="16" name="Subtitle 15">
            <a:extLst>
              <a:ext uri="{FF2B5EF4-FFF2-40B4-BE49-F238E27FC236}">
                <a16:creationId xmlns:a16="http://schemas.microsoft.com/office/drawing/2014/main" id="{9334AD82-21EC-C64C-411D-73C4FE89364D}"/>
              </a:ext>
            </a:extLst>
          </p:cNvPr>
          <p:cNvSpPr>
            <a:spLocks noGrp="1"/>
          </p:cNvSpPr>
          <p:nvPr>
            <p:ph type="subTitle" idx="4294967295"/>
          </p:nvPr>
        </p:nvSpPr>
        <p:spPr>
          <a:xfrm>
            <a:off x="4296446" y="3668703"/>
            <a:ext cx="5499086" cy="1122371"/>
          </a:xfrm>
        </p:spPr>
        <p:txBody>
          <a:bodyPr>
            <a:normAutofit/>
          </a:bodyPr>
          <a:lstStyle/>
          <a:p>
            <a:pPr marL="0" indent="0">
              <a:lnSpc>
                <a:spcPct val="100000"/>
              </a:lnSpc>
              <a:spcBef>
                <a:spcPts val="0"/>
              </a:spcBef>
              <a:buNone/>
            </a:pPr>
            <a:r>
              <a:rPr lang="en-US" sz="2000" dirty="0"/>
              <a:t>Facilitated By: Shelia F. Lewis, Maria Brady, and Mary Ricchezza       </a:t>
            </a:r>
          </a:p>
        </p:txBody>
      </p:sp>
    </p:spTree>
    <p:extLst>
      <p:ext uri="{BB962C8B-B14F-4D97-AF65-F5344CB8AC3E}">
        <p14:creationId xmlns:p14="http://schemas.microsoft.com/office/powerpoint/2010/main" val="3075215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8CFE475-3286-D656-F0A9-D0600240E9E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a:xfrm>
            <a:off x="903497" y="0"/>
            <a:ext cx="10512862" cy="1325563"/>
          </a:xfrm>
        </p:spPr>
        <p:txBody>
          <a:bodyPr>
            <a:normAutofit/>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Agenda</a:t>
            </a:r>
          </a:p>
        </p:txBody>
      </p:sp>
      <p:sp>
        <p:nvSpPr>
          <p:cNvPr id="10" name="Content Placeholder 2">
            <a:extLst>
              <a:ext uri="{FF2B5EF4-FFF2-40B4-BE49-F238E27FC236}">
                <a16:creationId xmlns:a16="http://schemas.microsoft.com/office/drawing/2014/main" id="{AB69D432-3218-E9E0-B746-0E9B83AB9743}"/>
              </a:ext>
            </a:extLst>
          </p:cNvPr>
          <p:cNvSpPr>
            <a:spLocks noGrp="1"/>
          </p:cNvSpPr>
          <p:nvPr>
            <p:ph sz="half" idx="1"/>
          </p:nvPr>
        </p:nvSpPr>
        <p:spPr>
          <a:xfrm>
            <a:off x="903497" y="1025179"/>
            <a:ext cx="10128415" cy="5377297"/>
          </a:xfrm>
        </p:spPr>
        <p:txBody>
          <a:bodyPr vert="horz" lIns="91440" tIns="45720" rIns="91440" bIns="45720" numCol="1" rtlCol="0" anchor="t">
            <a:noAutofit/>
          </a:bodyPr>
          <a:lstStyle/>
          <a:p>
            <a:pPr>
              <a:lnSpc>
                <a:spcPct val="150000"/>
              </a:lnSpc>
              <a:spcBef>
                <a:spcPts val="0"/>
              </a:spcBef>
              <a:buClr>
                <a:schemeClr val="tx1"/>
              </a:buClr>
              <a:buFont typeface="Wingdings" panose="05000000000000000000" pitchFamily="2" charset="2"/>
              <a:buChar char="§"/>
            </a:pPr>
            <a:r>
              <a:rPr lang="en-US" sz="2000">
                <a:solidFill>
                  <a:schemeClr val="tx1"/>
                </a:solidFill>
                <a:latin typeface="Aptos" panose="020B0004020202020204" pitchFamily="34" charset="0"/>
              </a:rPr>
              <a:t>About WIPS’ Office Hours</a:t>
            </a:r>
          </a:p>
          <a:p>
            <a:pPr>
              <a:lnSpc>
                <a:spcPct val="150000"/>
              </a:lnSpc>
              <a:spcBef>
                <a:spcPts val="0"/>
              </a:spcBef>
              <a:buClr>
                <a:schemeClr val="tx1"/>
              </a:buClr>
              <a:buFont typeface="Wingdings" panose="05000000000000000000" pitchFamily="2" charset="2"/>
              <a:buChar char="§"/>
            </a:pPr>
            <a:r>
              <a:rPr lang="en-US" sz="2000">
                <a:solidFill>
                  <a:schemeClr val="tx1"/>
                </a:solidFill>
                <a:latin typeface="Aptos" panose="020B0004020202020204" pitchFamily="34" charset="0"/>
              </a:rPr>
              <a:t>Your Ideas, Suggestions, Requests</a:t>
            </a:r>
          </a:p>
          <a:p>
            <a:pPr>
              <a:lnSpc>
                <a:spcPct val="150000"/>
              </a:lnSpc>
              <a:spcBef>
                <a:spcPts val="0"/>
              </a:spcBef>
              <a:buClr>
                <a:schemeClr val="tx1"/>
              </a:buClr>
              <a:buFont typeface="Wingdings" panose="05000000000000000000" pitchFamily="2" charset="2"/>
              <a:buChar char="§"/>
            </a:pPr>
            <a:r>
              <a:rPr lang="en-US" sz="2000">
                <a:solidFill>
                  <a:schemeClr val="tx1"/>
                </a:solidFill>
                <a:latin typeface="Aptos" panose="020B0004020202020204" pitchFamily="34" charset="0"/>
              </a:rPr>
              <a:t>Announcements</a:t>
            </a:r>
          </a:p>
          <a:p>
            <a:pPr>
              <a:lnSpc>
                <a:spcPct val="150000"/>
              </a:lnSpc>
              <a:spcBef>
                <a:spcPts val="0"/>
              </a:spcBef>
              <a:buClr>
                <a:schemeClr val="tx1"/>
              </a:buClr>
              <a:buFont typeface="Wingdings" panose="05000000000000000000" pitchFamily="2" charset="2"/>
              <a:buChar char="§"/>
            </a:pPr>
            <a:r>
              <a:rPr lang="en-US" sz="2000">
                <a:solidFill>
                  <a:schemeClr val="tx1"/>
                </a:solidFill>
                <a:latin typeface="Aptos" panose="020B0004020202020204" pitchFamily="34" charset="0"/>
              </a:rPr>
              <a:t>Reporting Reminders</a:t>
            </a:r>
          </a:p>
          <a:p>
            <a:pPr>
              <a:lnSpc>
                <a:spcPct val="150000"/>
              </a:lnSpc>
              <a:spcBef>
                <a:spcPts val="0"/>
              </a:spcBef>
              <a:buClr>
                <a:schemeClr val="tx1"/>
              </a:buClr>
              <a:buFont typeface="Wingdings" panose="05000000000000000000" pitchFamily="2" charset="2"/>
              <a:buChar char="§"/>
            </a:pPr>
            <a:r>
              <a:rPr lang="en-US" sz="2000">
                <a:solidFill>
                  <a:schemeClr val="tx1"/>
                </a:solidFill>
                <a:latin typeface="Aptos" panose="020B0004020202020204" pitchFamily="34" charset="0"/>
              </a:rPr>
              <a:t>Reporting Checklist</a:t>
            </a:r>
          </a:p>
          <a:p>
            <a:pPr>
              <a:lnSpc>
                <a:spcPct val="150000"/>
              </a:lnSpc>
              <a:spcBef>
                <a:spcPts val="0"/>
              </a:spcBef>
              <a:buClr>
                <a:schemeClr val="tx1"/>
              </a:buClr>
              <a:buFont typeface="Wingdings" panose="05000000000000000000" pitchFamily="2" charset="2"/>
              <a:buChar char="§"/>
            </a:pPr>
            <a:r>
              <a:rPr lang="en-US" sz="2000">
                <a:solidFill>
                  <a:schemeClr val="tx1"/>
                </a:solidFill>
                <a:latin typeface="Aptos" panose="020B0004020202020204" pitchFamily="34" charset="0"/>
              </a:rPr>
              <a:t>Common Reporting Errors/Problems: How to Trouble-shoot and Resolve Them</a:t>
            </a:r>
            <a:endParaRPr lang="en-US" sz="1200">
              <a:latin typeface="Aptos" panose="020B0004020202020204" pitchFamily="34" charset="0"/>
            </a:endParaRPr>
          </a:p>
          <a:p>
            <a:pPr>
              <a:lnSpc>
                <a:spcPct val="150000"/>
              </a:lnSpc>
              <a:spcBef>
                <a:spcPts val="0"/>
              </a:spcBef>
              <a:buClr>
                <a:schemeClr val="tx1"/>
              </a:buClr>
              <a:buFont typeface="Wingdings" panose="05000000000000000000" pitchFamily="2" charset="2"/>
              <a:buChar char="§"/>
            </a:pPr>
            <a:r>
              <a:rPr lang="en-US" sz="2000">
                <a:solidFill>
                  <a:schemeClr val="tx1"/>
                </a:solidFill>
                <a:latin typeface="Aptos" panose="020B0004020202020204" pitchFamily="34" charset="0"/>
              </a:rPr>
              <a:t>Upcoming Events/Deadlines</a:t>
            </a:r>
          </a:p>
          <a:p>
            <a:pPr>
              <a:lnSpc>
                <a:spcPct val="150000"/>
              </a:lnSpc>
              <a:spcBef>
                <a:spcPts val="0"/>
              </a:spcBef>
              <a:buClr>
                <a:schemeClr val="tx1"/>
              </a:buClr>
              <a:buFont typeface="Wingdings" panose="05000000000000000000" pitchFamily="2" charset="2"/>
              <a:buChar char="§"/>
            </a:pPr>
            <a:endParaRPr lang="en-US" sz="2000">
              <a:solidFill>
                <a:schemeClr val="tx1"/>
              </a:solidFill>
              <a:latin typeface="Aptos" panose="020B0004020202020204" pitchFamily="34" charset="0"/>
            </a:endParaRPr>
          </a:p>
          <a:p>
            <a:pPr lvl="1">
              <a:lnSpc>
                <a:spcPct val="150000"/>
              </a:lnSpc>
              <a:spcBef>
                <a:spcPts val="0"/>
              </a:spcBef>
              <a:buClr>
                <a:schemeClr val="tx1"/>
              </a:buClr>
              <a:buFont typeface="Wingdings" panose="05000000000000000000" pitchFamily="2" charset="2"/>
              <a:buChar char="§"/>
            </a:pPr>
            <a:endParaRPr lang="en-US" sz="1200">
              <a:latin typeface="Aptos" panose="020B0004020202020204" pitchFamily="34" charset="0"/>
            </a:endParaRPr>
          </a:p>
          <a:p>
            <a:pPr marL="0" indent="0">
              <a:buClr>
                <a:schemeClr val="tx1"/>
              </a:buClr>
              <a:buNone/>
            </a:pPr>
            <a:endParaRPr lang="en-US" sz="1800"/>
          </a:p>
          <a:p>
            <a:pPr marL="227965" indent="-227965"/>
            <a:endParaRPr lang="en-US" sz="1999"/>
          </a:p>
        </p:txBody>
      </p:sp>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a:xfrm>
            <a:off x="295529" y="6264428"/>
            <a:ext cx="352792" cy="365125"/>
          </a:xfrm>
        </p:spPr>
        <p:txBody>
          <a:bodyPr/>
          <a:lstStyle/>
          <a:p>
            <a:pPr algn="ctr" defTabSz="914126" eaLnBrk="1" fontAlgn="auto" hangingPunct="1">
              <a:spcBef>
                <a:spcPts val="0"/>
              </a:spcBef>
              <a:spcAft>
                <a:spcPts val="0"/>
              </a:spcAft>
              <a:defRPr/>
            </a:pPr>
            <a:fld id="{158B7785-F6D6-45F8-833E-07BD84680091}" type="slidenum">
              <a:rPr lang="en-US">
                <a:solidFill>
                  <a:srgbClr val="2C5261"/>
                </a:solidFill>
                <a:latin typeface="+mn-lt"/>
                <a:cs typeface="+mn-cs"/>
              </a:rPr>
              <a:pPr algn="ctr" defTabSz="914126" eaLnBrk="1" fontAlgn="auto" hangingPunct="1">
                <a:spcBef>
                  <a:spcPts val="0"/>
                </a:spcBef>
                <a:spcAft>
                  <a:spcPts val="0"/>
                </a:spcAft>
                <a:defRPr/>
              </a:pPr>
              <a:t>2</a:t>
            </a:fld>
            <a:endParaRPr lang="en-US">
              <a:solidFill>
                <a:srgbClr val="2C5261"/>
              </a:solidFill>
              <a:latin typeface="+mn-lt"/>
              <a:cs typeface="+mn-cs"/>
            </a:endParaRPr>
          </a:p>
        </p:txBody>
      </p:sp>
      <p:cxnSp>
        <p:nvCxnSpPr>
          <p:cNvPr id="12" name="Straight Connector 11">
            <a:extLst>
              <a:ext uri="{FF2B5EF4-FFF2-40B4-BE49-F238E27FC236}">
                <a16:creationId xmlns:a16="http://schemas.microsoft.com/office/drawing/2014/main" id="{1581B80C-C04F-5006-E802-79C50E0531B0}"/>
              </a:ext>
              <a:ext uri="{C183D7F6-B498-43B3-948B-1728B52AA6E4}">
                <adec:decorative xmlns:adec="http://schemas.microsoft.com/office/drawing/2017/decorative" val="1"/>
              </a:ext>
            </a:extLst>
          </p:cNvPr>
          <p:cNvCxnSpPr>
            <a:cxnSpLocks/>
          </p:cNvCxnSpPr>
          <p:nvPr/>
        </p:nvCxnSpPr>
        <p:spPr>
          <a:xfrm flipH="1">
            <a:off x="903497" y="1057816"/>
            <a:ext cx="665662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026" name="Picture 2">
            <a:extLst>
              <a:ext uri="{FF2B5EF4-FFF2-40B4-BE49-F238E27FC236}">
                <a16:creationId xmlns:a16="http://schemas.microsoft.com/office/drawing/2014/main" id="{18651FEC-14EF-95D7-598E-AC5A8CBBA0C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5375" y="211675"/>
            <a:ext cx="3200400" cy="32004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02256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901BFC8-6E07-9F56-715B-5CDCA327C57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842536" y="253023"/>
            <a:ext cx="10671175"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About Office WIPS’ Hours (for OA-Managed Grants)… </a:t>
            </a:r>
          </a:p>
        </p:txBody>
      </p:sp>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758823" y="1012083"/>
            <a:ext cx="11027793" cy="4979830"/>
          </a:xfrm>
        </p:spPr>
        <p:txBody>
          <a:bodyPr vert="horz" lIns="91440" tIns="45720" rIns="91440" bIns="45720" rtlCol="0" anchor="t">
            <a:noAutofit/>
          </a:bodyPr>
          <a:lstStyle/>
          <a:p>
            <a:pPr marL="342900" indent="-342900" fontAlgn="base">
              <a:lnSpc>
                <a:spcPct val="100000"/>
              </a:lnSpc>
              <a:buClr>
                <a:schemeClr val="tx1"/>
              </a:buClr>
              <a:buFont typeface="Wingdings" panose="05000000000000000000" pitchFamily="2" charset="2"/>
              <a:buChar char="§"/>
            </a:pPr>
            <a:r>
              <a:rPr lang="en-US" sz="2200" b="1" dirty="0">
                <a:solidFill>
                  <a:srgbClr val="C00000"/>
                </a:solidFill>
                <a:latin typeface="Aptos" panose="020B0004020202020204" pitchFamily="34" charset="0"/>
                <a:cs typeface="Arial"/>
              </a:rPr>
              <a:t>This is your time to ask questions, run/upload test files, learn from your peers, etc.  Please take advantage of this opportunity! </a:t>
            </a:r>
            <a:r>
              <a:rPr lang="en-US" sz="2200" b="1" i="1" dirty="0">
                <a:solidFill>
                  <a:srgbClr val="FF0000"/>
                </a:solidFill>
                <a:latin typeface="Aptos" panose="020B0004020202020204" pitchFamily="34" charset="0"/>
                <a:cs typeface="Arial"/>
              </a:rPr>
              <a:t> </a:t>
            </a:r>
            <a:endParaRPr lang="en-US" sz="2200" b="1" i="1" u="none" strike="noStrike" dirty="0">
              <a:solidFill>
                <a:srgbClr val="FF0000"/>
              </a:solidFill>
              <a:effectLst/>
              <a:latin typeface="Aptos" panose="020B0004020202020204" pitchFamily="34" charset="0"/>
              <a:cs typeface="Arial"/>
            </a:endParaRPr>
          </a:p>
          <a:p>
            <a:pPr marL="342900" indent="-342900" algn="l" rtl="0" fontAlgn="base">
              <a:lnSpc>
                <a:spcPct val="100000"/>
              </a:lnSpc>
              <a:buClr>
                <a:schemeClr val="tx1"/>
              </a:buClr>
              <a:buFont typeface="Wingdings" panose="05000000000000000000" pitchFamily="2" charset="2"/>
              <a:buChar char="§"/>
            </a:pPr>
            <a:r>
              <a:rPr lang="en-US" sz="2200" i="0" strike="noStrike" dirty="0">
                <a:solidFill>
                  <a:schemeClr val="tx1"/>
                </a:solidFill>
                <a:effectLst/>
                <a:latin typeface="Aptos" panose="020B0004020202020204" pitchFamily="34" charset="0"/>
                <a:cs typeface="Arial"/>
              </a:rPr>
              <a:t>Submitter/Certifiers should attend (i.e., the person(s) that creates, uploads, and certifies your </a:t>
            </a:r>
            <a:r>
              <a:rPr lang="en-US" sz="2200" dirty="0">
                <a:solidFill>
                  <a:schemeClr val="tx1"/>
                </a:solidFill>
                <a:latin typeface="Aptos" panose="020B0004020202020204" pitchFamily="34" charset="0"/>
                <a:cs typeface="Arial"/>
              </a:rPr>
              <a:t>PIRL </a:t>
            </a:r>
            <a:r>
              <a:rPr lang="en-US" sz="2200" i="0" strike="noStrike" dirty="0">
                <a:solidFill>
                  <a:schemeClr val="tx1"/>
                </a:solidFill>
                <a:effectLst/>
                <a:latin typeface="Aptos" panose="020B0004020202020204" pitchFamily="34" charset="0"/>
                <a:cs typeface="Arial"/>
              </a:rPr>
              <a:t>data files). Program directors, case managers, etc.</a:t>
            </a:r>
            <a:r>
              <a:rPr lang="en-US" sz="2200" dirty="0">
                <a:solidFill>
                  <a:schemeClr val="tx1"/>
                </a:solidFill>
                <a:latin typeface="Aptos" panose="020B0004020202020204" pitchFamily="34" charset="0"/>
                <a:cs typeface="Arial"/>
              </a:rPr>
              <a:t> are welcome too!</a:t>
            </a:r>
            <a:endParaRPr lang="en-US" sz="2200" i="0" strike="noStrike" dirty="0">
              <a:solidFill>
                <a:schemeClr val="tx1"/>
              </a:solidFill>
              <a:effectLst/>
              <a:latin typeface="Aptos" panose="020B0004020202020204" pitchFamily="34" charset="0"/>
              <a:cs typeface="Arial"/>
            </a:endParaRPr>
          </a:p>
          <a:p>
            <a:pPr marL="342900" indent="-342900" algn="l" rtl="0" fontAlgn="base">
              <a:lnSpc>
                <a:spcPct val="100000"/>
              </a:lnSpc>
              <a:buClr>
                <a:schemeClr val="tx1"/>
              </a:buClr>
              <a:buFont typeface="Wingdings" panose="05000000000000000000" pitchFamily="2" charset="2"/>
              <a:buChar char="§"/>
            </a:pPr>
            <a:r>
              <a:rPr lang="en-US" sz="2200" dirty="0">
                <a:solidFill>
                  <a:srgbClr val="000000"/>
                </a:solidFill>
                <a:latin typeface="Aptos" panose="020B0004020202020204" pitchFamily="34" charset="0"/>
                <a:cs typeface="Arial"/>
              </a:rPr>
              <a:t>Ask</a:t>
            </a:r>
            <a:r>
              <a:rPr lang="en-US" sz="2200" b="0" i="0" u="none" strike="noStrike" dirty="0">
                <a:solidFill>
                  <a:srgbClr val="000000"/>
                </a:solidFill>
                <a:effectLst/>
                <a:latin typeface="Aptos" panose="020B0004020202020204" pitchFamily="34" charset="0"/>
                <a:cs typeface="Arial"/>
              </a:rPr>
              <a:t> your data upload questions</a:t>
            </a:r>
          </a:p>
          <a:p>
            <a:pPr marL="342900" indent="-342900" algn="l" rtl="0" fontAlgn="base">
              <a:lnSpc>
                <a:spcPct val="100000"/>
              </a:lnSpc>
              <a:buClr>
                <a:schemeClr val="tx1"/>
              </a:buClr>
              <a:buFont typeface="Wingdings" panose="05000000000000000000" pitchFamily="2" charset="2"/>
              <a:buChar char="§"/>
            </a:pPr>
            <a:r>
              <a:rPr lang="en-US" sz="2200" b="0" i="0" u="none" strike="noStrike" dirty="0">
                <a:solidFill>
                  <a:srgbClr val="000000"/>
                </a:solidFill>
                <a:effectLst/>
                <a:latin typeface="Aptos" panose="020B0004020202020204" pitchFamily="34" charset="0"/>
                <a:cs typeface="Arial"/>
              </a:rPr>
              <a:t>Use this time to upload a small test data file</a:t>
            </a:r>
          </a:p>
          <a:p>
            <a:pPr marL="342900" indent="-342900" algn="l" rtl="0" fontAlgn="base">
              <a:lnSpc>
                <a:spcPct val="100000"/>
              </a:lnSpc>
              <a:buClr>
                <a:schemeClr val="tx1"/>
              </a:buClr>
              <a:buFont typeface="Wingdings" panose="05000000000000000000" pitchFamily="2" charset="2"/>
              <a:buChar char="§"/>
            </a:pPr>
            <a:r>
              <a:rPr lang="en-US" sz="2200" b="0" i="0" u="none" strike="noStrike" dirty="0">
                <a:solidFill>
                  <a:srgbClr val="000000"/>
                </a:solidFill>
                <a:effectLst/>
                <a:latin typeface="Aptos" panose="020B0004020202020204" pitchFamily="34" charset="0"/>
                <a:cs typeface="Arial"/>
              </a:rPr>
              <a:t>Use this time to trouble-shoot file upload issues, data preparation issues, etc.</a:t>
            </a:r>
          </a:p>
          <a:p>
            <a:pPr marL="342900" indent="-342900" algn="l" rtl="0" fontAlgn="base">
              <a:lnSpc>
                <a:spcPct val="100000"/>
              </a:lnSpc>
              <a:buClr>
                <a:schemeClr val="tx1"/>
              </a:buClr>
              <a:buFont typeface="Wingdings" panose="05000000000000000000" pitchFamily="2" charset="2"/>
              <a:buChar char="§"/>
            </a:pPr>
            <a:r>
              <a:rPr lang="en-US" sz="2200" b="0" i="0" u="none" strike="noStrike" dirty="0">
                <a:solidFill>
                  <a:srgbClr val="000000"/>
                </a:solidFill>
                <a:effectLst/>
                <a:latin typeface="Aptos" panose="020B0004020202020204" pitchFamily="34" charset="0"/>
                <a:cs typeface="Arial"/>
              </a:rPr>
              <a:t>Bring data element, WIPS, performance, and reporting issues to ETA’s attention</a:t>
            </a:r>
          </a:p>
          <a:p>
            <a:pPr marL="342900" indent="-342900" algn="l" rtl="0" fontAlgn="base">
              <a:lnSpc>
                <a:spcPct val="100000"/>
              </a:lnSpc>
              <a:buClr>
                <a:schemeClr val="tx1"/>
              </a:buClr>
              <a:buFont typeface="Wingdings" panose="05000000000000000000" pitchFamily="2" charset="2"/>
              <a:buChar char="§"/>
            </a:pPr>
            <a:r>
              <a:rPr lang="en-US" sz="2200" b="0" i="0" u="none" strike="noStrike" dirty="0">
                <a:solidFill>
                  <a:srgbClr val="000000"/>
                </a:solidFill>
                <a:effectLst/>
                <a:latin typeface="Aptos" panose="020B0004020202020204" pitchFamily="34" charset="0"/>
                <a:cs typeface="Arial"/>
              </a:rPr>
              <a:t>Ask other grantees/peers questions</a:t>
            </a:r>
          </a:p>
          <a:p>
            <a:pPr marL="342900" indent="-342900" algn="l" rtl="0" fontAlgn="base">
              <a:lnSpc>
                <a:spcPct val="100000"/>
              </a:lnSpc>
              <a:buClr>
                <a:schemeClr val="tx1"/>
              </a:buClr>
              <a:buFont typeface="Wingdings" panose="05000000000000000000" pitchFamily="2" charset="2"/>
              <a:buChar char="§"/>
            </a:pPr>
            <a:r>
              <a:rPr lang="en-US" sz="2200" dirty="0">
                <a:solidFill>
                  <a:srgbClr val="000000"/>
                </a:solidFill>
                <a:latin typeface="Aptos" panose="020B0004020202020204" pitchFamily="34" charset="0"/>
                <a:cs typeface="Arial"/>
              </a:rPr>
              <a:t>Unexpected QPR results? Let’s look at your data file and find out why.</a:t>
            </a:r>
            <a:endParaRPr lang="en-US" sz="2200" b="0" i="0" u="none" strike="noStrike" dirty="0">
              <a:solidFill>
                <a:srgbClr val="000000"/>
              </a:solidFill>
              <a:effectLst/>
              <a:latin typeface="Aptos" panose="020B0004020202020204" pitchFamily="34" charset="0"/>
              <a:cs typeface="Arial"/>
            </a:endParaRPr>
          </a:p>
          <a:p>
            <a:pPr marL="342900" indent="-342900" fontAlgn="base">
              <a:lnSpc>
                <a:spcPct val="100000"/>
              </a:lnSpc>
              <a:buClr>
                <a:schemeClr val="tx1"/>
              </a:buClr>
              <a:buFont typeface="Wingdings" panose="05000000000000000000" pitchFamily="2" charset="2"/>
              <a:buChar char="§"/>
            </a:pPr>
            <a:r>
              <a:rPr lang="en-US" sz="2200" dirty="0">
                <a:solidFill>
                  <a:srgbClr val="000000"/>
                </a:solidFill>
                <a:latin typeface="Aptos" panose="020B0004020202020204" pitchFamily="34" charset="0"/>
                <a:cs typeface="Arial"/>
              </a:rPr>
              <a:t>Frequency - Generally, 2-3 times after the end of the reporting quarter and before the report due date</a:t>
            </a:r>
          </a:p>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a:t>
            </a:fld>
            <a:endParaRPr lang="en-US"/>
          </a:p>
        </p:txBody>
      </p:sp>
    </p:spTree>
    <p:extLst>
      <p:ext uri="{BB962C8B-B14F-4D97-AF65-F5344CB8AC3E}">
        <p14:creationId xmlns:p14="http://schemas.microsoft.com/office/powerpoint/2010/main" val="1377331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107BD49-1F96-C59B-3B25-B047BFDD7DAE}"/>
              </a:ext>
            </a:extLst>
          </p:cNvPr>
          <p:cNvSpPr>
            <a:spLocks noGrp="1"/>
          </p:cNvSpPr>
          <p:nvPr>
            <p:ph type="title" idx="4294967295"/>
          </p:nvPr>
        </p:nvSpPr>
        <p:spPr>
          <a:xfrm>
            <a:off x="6856214" y="1109314"/>
            <a:ext cx="5153588" cy="4227999"/>
          </a:xfrm>
          <a:prstGeom prst="rect">
            <a:avLst/>
          </a:prstGeom>
          <a:noFill/>
          <a:ln>
            <a:noFill/>
            <a:prstDash/>
          </a:ln>
          <a:effectLst/>
        </p:spPr>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algn="ctr">
              <a:lnSpc>
                <a:spcPct val="100000"/>
              </a:lnSpc>
              <a:spcBef>
                <a:spcPts val="600"/>
              </a:spcBef>
              <a:spcAft>
                <a:spcPts val="600"/>
              </a:spcAft>
              <a:defRPr/>
            </a:pPr>
            <a:br>
              <a:rPr lang="en-US" sz="3499" dirty="0">
                <a:solidFill>
                  <a:schemeClr val="tx2"/>
                </a:solidFill>
                <a:latin typeface="Roboto" panose="02000000000000000000" pitchFamily="2" charset="0"/>
                <a:ea typeface="Roboto" panose="02000000000000000000" pitchFamily="2" charset="0"/>
                <a:cs typeface="Roboto" panose="02000000000000000000" pitchFamily="2" charset="0"/>
              </a:rPr>
            </a:br>
            <a:r>
              <a:rPr lang="en-US" sz="3499" dirty="0">
                <a:solidFill>
                  <a:schemeClr val="tx2"/>
                </a:solidFill>
                <a:latin typeface="Roboto" panose="02000000000000000000" pitchFamily="2" charset="0"/>
                <a:ea typeface="Roboto" panose="02000000000000000000" pitchFamily="2" charset="0"/>
                <a:cs typeface="Roboto" panose="02000000000000000000" pitchFamily="2" charset="0"/>
              </a:rPr>
              <a:t>Transition from</a:t>
            </a:r>
            <a:br>
              <a:rPr lang="en-US" sz="3499" dirty="0">
                <a:solidFill>
                  <a:schemeClr val="tx2"/>
                </a:solidFill>
                <a:latin typeface="Roboto" panose="02000000000000000000" pitchFamily="2" charset="0"/>
                <a:ea typeface="Roboto" panose="02000000000000000000" pitchFamily="2" charset="0"/>
                <a:cs typeface="Roboto" panose="02000000000000000000" pitchFamily="2" charset="0"/>
              </a:rPr>
            </a:br>
            <a:r>
              <a:rPr lang="en-US" sz="3499" dirty="0">
                <a:solidFill>
                  <a:schemeClr val="tx2"/>
                </a:solidFill>
                <a:latin typeface="Roboto" panose="02000000000000000000" pitchFamily="2" charset="0"/>
                <a:ea typeface="Roboto" panose="02000000000000000000" pitchFamily="2" charset="0"/>
                <a:cs typeface="Roboto" panose="02000000000000000000" pitchFamily="2" charset="0"/>
              </a:rPr>
              <a:t>PIRL v.2021</a:t>
            </a:r>
            <a:br>
              <a:rPr lang="en-US" sz="3499" dirty="0">
                <a:solidFill>
                  <a:schemeClr val="tx2"/>
                </a:solidFill>
                <a:latin typeface="Roboto" panose="02000000000000000000" pitchFamily="2" charset="0"/>
                <a:ea typeface="Roboto" panose="02000000000000000000" pitchFamily="2" charset="0"/>
                <a:cs typeface="Roboto" panose="02000000000000000000" pitchFamily="2" charset="0"/>
              </a:rPr>
            </a:br>
            <a:r>
              <a:rPr lang="en-US" sz="3499" dirty="0">
                <a:solidFill>
                  <a:schemeClr val="tx2"/>
                </a:solidFill>
                <a:latin typeface="Roboto" panose="02000000000000000000" pitchFamily="2" charset="0"/>
                <a:ea typeface="Roboto" panose="02000000000000000000" pitchFamily="2" charset="0"/>
                <a:cs typeface="Roboto" panose="02000000000000000000" pitchFamily="2" charset="0"/>
              </a:rPr>
              <a:t>to </a:t>
            </a:r>
            <a:br>
              <a:rPr lang="en-US" sz="3499" dirty="0">
                <a:solidFill>
                  <a:schemeClr val="tx2"/>
                </a:solidFill>
                <a:latin typeface="Roboto" panose="02000000000000000000" pitchFamily="2" charset="0"/>
                <a:ea typeface="Roboto" panose="02000000000000000000" pitchFamily="2" charset="0"/>
                <a:cs typeface="Roboto" panose="02000000000000000000" pitchFamily="2" charset="0"/>
              </a:rPr>
            </a:br>
            <a:r>
              <a:rPr lang="en-US" sz="3499" dirty="0">
                <a:solidFill>
                  <a:schemeClr val="tx2"/>
                </a:solidFill>
                <a:latin typeface="Roboto" panose="02000000000000000000" pitchFamily="2" charset="0"/>
                <a:ea typeface="Roboto" panose="02000000000000000000" pitchFamily="2" charset="0"/>
                <a:cs typeface="Roboto" panose="02000000000000000000" pitchFamily="2" charset="0"/>
              </a:rPr>
              <a:t>PIRL v.2025</a:t>
            </a:r>
          </a:p>
        </p:txBody>
      </p:sp>
      <p:sp>
        <p:nvSpPr>
          <p:cNvPr id="5" name="Slide Number Placeholder 5">
            <a:extLst>
              <a:ext uri="{FF2B5EF4-FFF2-40B4-BE49-F238E27FC236}">
                <a16:creationId xmlns:a16="http://schemas.microsoft.com/office/drawing/2014/main" id="{0AF63709-0BCA-BAE6-84FE-EE4C6B2F94E1}"/>
              </a:ext>
            </a:extLst>
          </p:cNvPr>
          <p:cNvSpPr>
            <a:spLocks noGrp="1"/>
          </p:cNvSpPr>
          <p:nvPr>
            <p:ph type="sldNum" sz="quarter" idx="4"/>
          </p:nvPr>
        </p:nvSpPr>
        <p:spPr>
          <a:xfrm>
            <a:off x="11751794" y="6477125"/>
            <a:ext cx="486748" cy="344721"/>
          </a:xfrm>
          <a:prstGeom prst="rect">
            <a:avLst/>
          </a:prstGeom>
        </p:spPr>
        <p:txBody>
          <a:bodyPr vert="horz" lIns="91416" tIns="45708" rIns="91416" bIns="45708" rtlCol="0" anchor="ctr"/>
          <a:lstStyle>
            <a:lvl1pPr algn="r">
              <a:defRPr sz="16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pPr defTabSz="914126" eaLnBrk="1" fontAlgn="auto" hangingPunct="1">
              <a:spcBef>
                <a:spcPts val="0"/>
              </a:spcBef>
              <a:spcAft>
                <a:spcPts val="0"/>
              </a:spcAft>
              <a:defRPr/>
            </a:pPr>
            <a:fld id="{E1CE52AA-BB93-4FDB-9629-C6421C98F39B}" type="slidenum">
              <a:rPr lang="en-US">
                <a:solidFill>
                  <a:prstClr val="white"/>
                </a:solidFill>
              </a:rPr>
              <a:pPr defTabSz="914126" eaLnBrk="1" fontAlgn="auto" hangingPunct="1">
                <a:spcBef>
                  <a:spcPts val="0"/>
                </a:spcBef>
                <a:spcAft>
                  <a:spcPts val="0"/>
                </a:spcAft>
                <a:defRPr/>
              </a:pPr>
              <a:t>4</a:t>
            </a:fld>
            <a:endParaRPr lang="en-US" dirty="0">
              <a:solidFill>
                <a:prstClr val="white"/>
              </a:solidFill>
            </a:endParaRPr>
          </a:p>
        </p:txBody>
      </p:sp>
    </p:spTree>
    <p:extLst>
      <p:ext uri="{BB962C8B-B14F-4D97-AF65-F5344CB8AC3E}">
        <p14:creationId xmlns:p14="http://schemas.microsoft.com/office/powerpoint/2010/main" val="2714777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2DF06-B0E0-3536-11E6-49622FEB1437}"/>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1227C762-71A4-1C32-8518-2DDA327AC356}"/>
              </a:ext>
            </a:extLst>
          </p:cNvPr>
          <p:cNvSpPr>
            <a:spLocks noGrp="1"/>
          </p:cNvSpPr>
          <p:nvPr>
            <p:ph type="title" idx="4294967295"/>
          </p:nvPr>
        </p:nvSpPr>
        <p:spPr>
          <a:xfrm>
            <a:off x="534759" y="366558"/>
            <a:ext cx="11157803" cy="795321"/>
          </a:xfrm>
          <a:prstGeom prst="rect">
            <a:avLst/>
          </a:prstGeom>
          <a:noFill/>
          <a:ln>
            <a:noFill/>
            <a:prstDash/>
          </a:ln>
          <a:effectLst/>
        </p:spPr>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a:spcBef>
                <a:spcPts val="1000"/>
              </a:spcBef>
              <a:defRPr/>
            </a:pPr>
            <a:r>
              <a:rPr lang="en-US" sz="3199" dirty="0">
                <a:latin typeface="Roboto" panose="02000000000000000000" pitchFamily="2" charset="0"/>
                <a:ea typeface="Roboto" panose="02000000000000000000" pitchFamily="2" charset="0"/>
                <a:cs typeface="Roboto" panose="02000000000000000000" pitchFamily="2" charset="0"/>
              </a:rPr>
              <a:t>REMINDER: ETA-Only Performance Reporting </a:t>
            </a:r>
            <a:br>
              <a:rPr lang="en-US" sz="3199" dirty="0">
                <a:latin typeface="Roboto" panose="02000000000000000000" pitchFamily="2" charset="0"/>
                <a:ea typeface="Roboto" panose="02000000000000000000" pitchFamily="2" charset="0"/>
                <a:cs typeface="Roboto" panose="02000000000000000000" pitchFamily="2" charset="0"/>
              </a:rPr>
            </a:br>
            <a:r>
              <a:rPr lang="en-US" sz="3199" dirty="0">
                <a:latin typeface="Roboto" panose="02000000000000000000" pitchFamily="2" charset="0"/>
                <a:ea typeface="Roboto" panose="02000000000000000000" pitchFamily="2" charset="0"/>
                <a:cs typeface="Roboto" panose="02000000000000000000" pitchFamily="2" charset="0"/>
              </a:rPr>
              <a:t>Information Collection Request (ICR) (1)</a:t>
            </a:r>
            <a:endParaRPr lang="en-US" sz="3199" dirty="0">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2" name="Text Placeholder 1">
            <a:extLst>
              <a:ext uri="{FF2B5EF4-FFF2-40B4-BE49-F238E27FC236}">
                <a16:creationId xmlns:a16="http://schemas.microsoft.com/office/drawing/2014/main" id="{1548044A-17CE-CBD3-4D30-1E5F5F358FE6}"/>
              </a:ext>
            </a:extLst>
          </p:cNvPr>
          <p:cNvSpPr>
            <a:spLocks noGrp="1"/>
          </p:cNvSpPr>
          <p:nvPr/>
        </p:nvSpPr>
        <p:spPr>
          <a:xfrm>
            <a:off x="496260" y="1515789"/>
            <a:ext cx="11157804" cy="4453275"/>
          </a:xfrm>
          <a:prstGeom prst="rect">
            <a:avLst/>
          </a:prstGeom>
          <a:solidFill>
            <a:srgbClr val="E4F1FF"/>
          </a:solidFill>
          <a:ln w="19050">
            <a:solidFill>
              <a:srgbClr val="002060"/>
            </a:solidFill>
          </a:ln>
        </p:spPr>
        <p:txBody>
          <a:bodyPr vert="horz" lIns="91416" tIns="45708" rIns="91416" bIns="45708" rtlCol="0" anchor="ctr">
            <a:normAutofit/>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342797" indent="-342797">
              <a:lnSpc>
                <a:spcPct val="100000"/>
              </a:lnSpc>
              <a:buClr>
                <a:schemeClr val="accent1"/>
              </a:buClr>
              <a:buFont typeface="Wingdings" panose="05000000000000000000" pitchFamily="2" charset="2"/>
              <a:buChar char="q"/>
            </a:pPr>
            <a:r>
              <a:rPr lang="en-US" sz="1999" dirty="0">
                <a:solidFill>
                  <a:schemeClr val="tx1"/>
                </a:solidFill>
              </a:rPr>
              <a:t>What is the new version of the PIRL called? </a:t>
            </a:r>
            <a:r>
              <a:rPr lang="en-US" sz="1999" dirty="0">
                <a:solidFill>
                  <a:srgbClr val="0070C0"/>
                </a:solidFill>
              </a:rPr>
              <a:t>The newly revised PIRL is called “PIRL v.2025”. (The current version was PIRL v.2021.)</a:t>
            </a:r>
          </a:p>
          <a:p>
            <a:pPr marL="342797" indent="-342797">
              <a:lnSpc>
                <a:spcPct val="100000"/>
              </a:lnSpc>
              <a:buClr>
                <a:schemeClr val="accent1"/>
              </a:buClr>
              <a:buFont typeface="Wingdings" panose="05000000000000000000" pitchFamily="2" charset="2"/>
              <a:buChar char="q"/>
            </a:pPr>
            <a:r>
              <a:rPr lang="en-US" sz="1999" dirty="0">
                <a:solidFill>
                  <a:schemeClr val="tx1"/>
                </a:solidFill>
              </a:rPr>
              <a:t>Will the QPR template change? </a:t>
            </a:r>
            <a:r>
              <a:rPr lang="en-US" sz="1999" dirty="0">
                <a:solidFill>
                  <a:srgbClr val="0070C0"/>
                </a:solidFill>
              </a:rPr>
              <a:t>Yes.</a:t>
            </a:r>
          </a:p>
          <a:p>
            <a:pPr marL="342797" indent="-342797">
              <a:lnSpc>
                <a:spcPct val="100000"/>
              </a:lnSpc>
              <a:buClr>
                <a:schemeClr val="accent1"/>
              </a:buClr>
              <a:buFont typeface="Wingdings" panose="05000000000000000000" pitchFamily="2" charset="2"/>
              <a:buChar char="q"/>
            </a:pPr>
            <a:r>
              <a:rPr lang="en-US" sz="1999" dirty="0">
                <a:solidFill>
                  <a:schemeClr val="tx1"/>
                </a:solidFill>
              </a:rPr>
              <a:t>Will the Apprenticeship PIRL Schema change? </a:t>
            </a:r>
            <a:r>
              <a:rPr lang="en-US" sz="1999" dirty="0">
                <a:solidFill>
                  <a:srgbClr val="0070C0"/>
                </a:solidFill>
              </a:rPr>
              <a:t>Yes.</a:t>
            </a:r>
          </a:p>
          <a:p>
            <a:pPr marL="342797" indent="-342797">
              <a:lnSpc>
                <a:spcPct val="100000"/>
              </a:lnSpc>
              <a:buClr>
                <a:schemeClr val="accent1"/>
              </a:buClr>
              <a:buFont typeface="Wingdings" panose="05000000000000000000" pitchFamily="2" charset="2"/>
              <a:buChar char="q"/>
            </a:pPr>
            <a:r>
              <a:rPr lang="en-US" sz="1999" dirty="0">
                <a:solidFill>
                  <a:schemeClr val="tx1"/>
                </a:solidFill>
              </a:rPr>
              <a:t>What will be the effective date for the revised QPR template and PIRL v.2025 for registered apprenticeship grants?  </a:t>
            </a:r>
          </a:p>
          <a:p>
            <a:pPr marL="799860" lvl="1" indent="-342797">
              <a:lnSpc>
                <a:spcPct val="100000"/>
              </a:lnSpc>
              <a:buClr>
                <a:schemeClr val="accent1"/>
              </a:buClr>
              <a:buFont typeface="Courier New" panose="02070309020205020404" pitchFamily="49" charset="0"/>
              <a:buChar char="o"/>
            </a:pPr>
            <a:r>
              <a:rPr lang="en-US" sz="1799" b="0" dirty="0">
                <a:solidFill>
                  <a:srgbClr val="0070C0"/>
                </a:solidFill>
              </a:rPr>
              <a:t>The first quarter that OA grantees could use the new QPR and new AP schema is the March 31, 2026 (Q3) report quarter, due May 15, 2026. This is a change from our previous announcement of December 31, 2025 (Q2)</a:t>
            </a:r>
          </a:p>
          <a:p>
            <a:pPr marL="799860" lvl="1" indent="-342797">
              <a:lnSpc>
                <a:spcPct val="100000"/>
              </a:lnSpc>
              <a:buClr>
                <a:schemeClr val="accent1"/>
              </a:buClr>
              <a:buFont typeface="Courier New" panose="02070309020205020404" pitchFamily="49" charset="0"/>
              <a:buChar char="o"/>
            </a:pPr>
            <a:r>
              <a:rPr lang="en-US" sz="1799" b="0" dirty="0">
                <a:solidFill>
                  <a:srgbClr val="0070C0"/>
                </a:solidFill>
              </a:rPr>
              <a:t>Last date to begin collecting new PIRL v.2025 data elements is July 1, 2026</a:t>
            </a:r>
            <a:endParaRPr lang="en-US" sz="1999" b="0" i="1" dirty="0">
              <a:solidFill>
                <a:srgbClr val="0070C0"/>
              </a:solidFill>
            </a:endParaRPr>
          </a:p>
        </p:txBody>
      </p:sp>
      <p:sp>
        <p:nvSpPr>
          <p:cNvPr id="3" name="Slide Number Placeholder 2">
            <a:extLst>
              <a:ext uri="{FF2B5EF4-FFF2-40B4-BE49-F238E27FC236}">
                <a16:creationId xmlns:a16="http://schemas.microsoft.com/office/drawing/2014/main" id="{D363859E-A444-EBB2-268C-E85D7FB2886F}"/>
              </a:ext>
            </a:extLst>
          </p:cNvPr>
          <p:cNvSpPr>
            <a:spLocks noGrp="1"/>
          </p:cNvSpPr>
          <p:nvPr>
            <p:ph type="sldNum" sz="quarter" idx="4"/>
          </p:nvPr>
        </p:nvSpPr>
        <p:spPr/>
        <p:txBody>
          <a:bodyPr/>
          <a:lstStyle/>
          <a:p>
            <a:fld id="{E1CE52AA-BB93-4FDB-9629-C6421C98F39B}" type="slidenum">
              <a:rPr lang="en-US" smtClean="0"/>
              <a:t>5</a:t>
            </a:fld>
            <a:endParaRPr lang="en-US" dirty="0"/>
          </a:p>
        </p:txBody>
      </p:sp>
    </p:spTree>
    <p:custDataLst>
      <p:tags r:id="rId1"/>
    </p:custDataLst>
    <p:extLst>
      <p:ext uri="{BB962C8B-B14F-4D97-AF65-F5344CB8AC3E}">
        <p14:creationId xmlns:p14="http://schemas.microsoft.com/office/powerpoint/2010/main" val="3090001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3344-E896-47C7-0538-C4823EF3AE8A}"/>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34B7ABF2-1375-953A-0155-3E45D31CB153}"/>
              </a:ext>
            </a:extLst>
          </p:cNvPr>
          <p:cNvSpPr>
            <a:spLocks noGrp="1"/>
          </p:cNvSpPr>
          <p:nvPr>
            <p:ph type="title" idx="4294967295"/>
          </p:nvPr>
        </p:nvSpPr>
        <p:spPr>
          <a:xfrm>
            <a:off x="534759" y="366558"/>
            <a:ext cx="11157803" cy="795321"/>
          </a:xfrm>
          <a:prstGeom prst="rect">
            <a:avLst/>
          </a:prstGeom>
          <a:noFill/>
          <a:ln>
            <a:noFill/>
            <a:prstDash/>
          </a:ln>
          <a:effectLst/>
        </p:spPr>
        <p:txBody>
          <a:bodyPr rot="0" spcFirstLastPara="0" vertOverflow="overflow" horzOverflow="overflow" vert="horz" wrap="square" lIns="91416" tIns="45708" rIns="91416" bIns="45708" numCol="1" spcCol="0" rtlCol="0" fromWordArt="0" anchor="t" anchorCtr="0" forceAA="0" compatLnSpc="1">
            <a:prstTxWarp prst="textNoShape">
              <a:avLst/>
            </a:prstTxWarp>
            <a:noAutofit/>
          </a:bodyPr>
          <a:lstStyle/>
          <a:p>
            <a:pPr>
              <a:spcBef>
                <a:spcPts val="1000"/>
              </a:spcBef>
              <a:defRPr/>
            </a:pPr>
            <a:r>
              <a:rPr lang="en-US" sz="3199" dirty="0">
                <a:latin typeface="Roboto" panose="02000000000000000000" pitchFamily="2" charset="0"/>
                <a:ea typeface="Roboto" panose="02000000000000000000" pitchFamily="2" charset="0"/>
                <a:cs typeface="Roboto" panose="02000000000000000000" pitchFamily="2" charset="0"/>
              </a:rPr>
              <a:t>REMINDER: ETA-Only Performance Reporting </a:t>
            </a:r>
            <a:br>
              <a:rPr lang="en-US" sz="3199" dirty="0">
                <a:latin typeface="Roboto" panose="02000000000000000000" pitchFamily="2" charset="0"/>
                <a:ea typeface="Roboto" panose="02000000000000000000" pitchFamily="2" charset="0"/>
                <a:cs typeface="Roboto" panose="02000000000000000000" pitchFamily="2" charset="0"/>
              </a:rPr>
            </a:br>
            <a:r>
              <a:rPr lang="en-US" sz="3199" dirty="0">
                <a:latin typeface="Roboto" panose="02000000000000000000" pitchFamily="2" charset="0"/>
                <a:ea typeface="Roboto" panose="02000000000000000000" pitchFamily="2" charset="0"/>
                <a:cs typeface="Roboto" panose="02000000000000000000" pitchFamily="2" charset="0"/>
              </a:rPr>
              <a:t>Information Collection Request (ICR) (2)</a:t>
            </a:r>
            <a:endParaRPr lang="en-US" sz="3199" dirty="0">
              <a:solidFill>
                <a:schemeClr val="accent1"/>
              </a:solidFill>
              <a:latin typeface="Roboto" panose="02000000000000000000" pitchFamily="2" charset="0"/>
              <a:ea typeface="Roboto" panose="02000000000000000000" pitchFamily="2" charset="0"/>
              <a:cs typeface="Roboto" panose="02000000000000000000" pitchFamily="2" charset="0"/>
            </a:endParaRPr>
          </a:p>
        </p:txBody>
      </p:sp>
      <p:sp>
        <p:nvSpPr>
          <p:cNvPr id="2" name="Text Placeholder 1">
            <a:extLst>
              <a:ext uri="{FF2B5EF4-FFF2-40B4-BE49-F238E27FC236}">
                <a16:creationId xmlns:a16="http://schemas.microsoft.com/office/drawing/2014/main" id="{A46C0DC1-642D-0F3C-FA93-7140D4CF260D}"/>
              </a:ext>
            </a:extLst>
          </p:cNvPr>
          <p:cNvSpPr>
            <a:spLocks noGrp="1"/>
          </p:cNvSpPr>
          <p:nvPr/>
        </p:nvSpPr>
        <p:spPr>
          <a:xfrm>
            <a:off x="496260" y="1515789"/>
            <a:ext cx="11157804" cy="4453275"/>
          </a:xfrm>
          <a:prstGeom prst="rect">
            <a:avLst/>
          </a:prstGeom>
          <a:solidFill>
            <a:srgbClr val="E4F1FF"/>
          </a:solidFill>
          <a:ln w="19050">
            <a:solidFill>
              <a:srgbClr val="002060"/>
            </a:solidFill>
          </a:ln>
        </p:spPr>
        <p:txBody>
          <a:bodyPr vert="horz" lIns="91416" tIns="45708" rIns="91416" bIns="45708" rtlCol="0" anchor="ctr">
            <a:normAutofit/>
          </a:bodyPr>
          <a:lstStyle>
            <a:lvl1pPr marL="0" indent="0" algn="l" defTabSz="914400" rtl="0" eaLnBrk="1" latinLnBrk="0" hangingPunct="1">
              <a:lnSpc>
                <a:spcPct val="95000"/>
              </a:lnSpc>
              <a:spcBef>
                <a:spcPts val="1800"/>
              </a:spcBef>
              <a:buClr>
                <a:schemeClr val="accent2"/>
              </a:buClr>
              <a:buFont typeface="Wingdings 3" panose="05040102010807070707" pitchFamily="18" charset="2"/>
              <a:buNone/>
              <a:defRPr sz="2800" b="0" kern="1200">
                <a:solidFill>
                  <a:schemeClr val="accent2"/>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bg2">
                    <a:lumMod val="25000"/>
                  </a:schemeClr>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bg2">
                    <a:lumMod val="25000"/>
                  </a:schemeClr>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bg2">
                    <a:lumMod val="25000"/>
                  </a:schemeClr>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bg2">
                    <a:lumMod val="2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57063" indent="-457063">
              <a:lnSpc>
                <a:spcPct val="100000"/>
              </a:lnSpc>
              <a:buClr>
                <a:schemeClr val="accent1"/>
              </a:buClr>
              <a:buFont typeface="+mj-lt"/>
              <a:buAutoNum type="arabicPeriod"/>
            </a:pPr>
            <a:r>
              <a:rPr lang="en-US" sz="1999" dirty="0">
                <a:solidFill>
                  <a:schemeClr val="tx1"/>
                </a:solidFill>
              </a:rPr>
              <a:t>What does this mean for registered apprenticeship reporting?</a:t>
            </a:r>
          </a:p>
          <a:p>
            <a:pPr marL="901319" lvl="1" indent="-457063">
              <a:lnSpc>
                <a:spcPct val="100000"/>
              </a:lnSpc>
              <a:buClr>
                <a:schemeClr val="accent1"/>
              </a:buClr>
              <a:buFont typeface="Wingdings" panose="05000000000000000000" pitchFamily="2" charset="2"/>
              <a:buChar char="§"/>
            </a:pPr>
            <a:r>
              <a:rPr lang="en-US" sz="1999" dirty="0">
                <a:solidFill>
                  <a:schemeClr val="tx1"/>
                </a:solidFill>
              </a:rPr>
              <a:t>The number of data elements to be collected will change</a:t>
            </a:r>
          </a:p>
          <a:p>
            <a:pPr marL="901319" lvl="1" indent="-457063">
              <a:lnSpc>
                <a:spcPct val="100000"/>
              </a:lnSpc>
              <a:buClr>
                <a:schemeClr val="accent1"/>
              </a:buClr>
              <a:buFont typeface="Wingdings" panose="05000000000000000000" pitchFamily="2" charset="2"/>
              <a:buChar char="§"/>
            </a:pPr>
            <a:r>
              <a:rPr lang="en-US" sz="1999" dirty="0">
                <a:solidFill>
                  <a:schemeClr val="tx1"/>
                </a:solidFill>
              </a:rPr>
              <a:t>Some data elements will no longer need to be collected by AP grantees</a:t>
            </a:r>
          </a:p>
          <a:p>
            <a:pPr marL="901319" lvl="1" indent="-457063">
              <a:lnSpc>
                <a:spcPct val="100000"/>
              </a:lnSpc>
              <a:buClr>
                <a:schemeClr val="accent1"/>
              </a:buClr>
              <a:buFont typeface="Wingdings" panose="05000000000000000000" pitchFamily="2" charset="2"/>
              <a:buChar char="§"/>
            </a:pPr>
            <a:r>
              <a:rPr lang="en-US" sz="1999" dirty="0">
                <a:solidFill>
                  <a:schemeClr val="tx1"/>
                </a:solidFill>
              </a:rPr>
              <a:t>Some new data elements have been added to the PIRL</a:t>
            </a:r>
          </a:p>
          <a:p>
            <a:pPr marL="901319" lvl="1" indent="-457063">
              <a:lnSpc>
                <a:spcPct val="100000"/>
              </a:lnSpc>
              <a:buClr>
                <a:schemeClr val="accent1"/>
              </a:buClr>
              <a:buFont typeface="Wingdings" panose="05000000000000000000" pitchFamily="2" charset="2"/>
              <a:buChar char="§"/>
            </a:pPr>
            <a:r>
              <a:rPr lang="en-US" sz="1999" dirty="0">
                <a:solidFill>
                  <a:schemeClr val="tx1"/>
                </a:solidFill>
              </a:rPr>
              <a:t>The number of columns in the PIRL data file will change from 102 to 107</a:t>
            </a:r>
          </a:p>
          <a:p>
            <a:pPr marL="901319" lvl="1" indent="-457063">
              <a:lnSpc>
                <a:spcPct val="100000"/>
              </a:lnSpc>
              <a:buClr>
                <a:schemeClr val="accent1"/>
              </a:buClr>
              <a:buFont typeface="Wingdings" panose="05000000000000000000" pitchFamily="2" charset="2"/>
              <a:buChar char="§"/>
            </a:pPr>
            <a:r>
              <a:rPr lang="en-US" sz="1999" dirty="0">
                <a:solidFill>
                  <a:schemeClr val="tx1"/>
                </a:solidFill>
              </a:rPr>
              <a:t>The QPR template has been revised</a:t>
            </a:r>
          </a:p>
          <a:p>
            <a:pPr marL="901319" lvl="1" indent="-457063">
              <a:lnSpc>
                <a:spcPct val="100000"/>
              </a:lnSpc>
              <a:buClr>
                <a:schemeClr val="accent1"/>
              </a:buClr>
              <a:buFont typeface="Wingdings" panose="05000000000000000000" pitchFamily="2" charset="2"/>
              <a:buChar char="§"/>
            </a:pPr>
            <a:r>
              <a:rPr lang="en-US" sz="1999" dirty="0">
                <a:solidFill>
                  <a:schemeClr val="tx1"/>
                </a:solidFill>
              </a:rPr>
              <a:t>There is no longer a separate youth QPR template</a:t>
            </a:r>
          </a:p>
          <a:p>
            <a:pPr marL="457063" indent="-457063">
              <a:lnSpc>
                <a:spcPct val="100000"/>
              </a:lnSpc>
              <a:buClr>
                <a:schemeClr val="accent1"/>
              </a:buClr>
              <a:buFont typeface="+mj-lt"/>
              <a:buAutoNum type="arabicPeriod"/>
            </a:pPr>
            <a:r>
              <a:rPr lang="en-US" sz="1999" dirty="0">
                <a:solidFill>
                  <a:schemeClr val="tx1"/>
                </a:solidFill>
              </a:rPr>
              <a:t>The revised Apprenticeship Reporting Resource Document is published on WorkforceGPS.</a:t>
            </a:r>
          </a:p>
          <a:p>
            <a:pPr marL="457063" indent="-457063">
              <a:lnSpc>
                <a:spcPct val="100000"/>
              </a:lnSpc>
              <a:buClr>
                <a:schemeClr val="accent1"/>
              </a:buClr>
              <a:buFont typeface="+mj-lt"/>
              <a:buAutoNum type="arabicPeriod"/>
            </a:pPr>
            <a:r>
              <a:rPr lang="en-US" sz="1999" dirty="0">
                <a:solidFill>
                  <a:schemeClr val="tx1"/>
                </a:solidFill>
              </a:rPr>
              <a:t>All ETA changes are published on </a:t>
            </a:r>
            <a:r>
              <a:rPr lang="en-US" sz="1999" dirty="0">
                <a:hlinkClick r:id="rId4"/>
              </a:rPr>
              <a:t>Reporting Requirements | U.S. Department of Labor</a:t>
            </a:r>
            <a:endParaRPr lang="en-US" sz="1999" dirty="0">
              <a:solidFill>
                <a:schemeClr val="tx1"/>
              </a:solidFill>
            </a:endParaRPr>
          </a:p>
          <a:p>
            <a:pPr fontAlgn="base">
              <a:lnSpc>
                <a:spcPct val="100000"/>
              </a:lnSpc>
              <a:buClr>
                <a:schemeClr val="accent1"/>
              </a:buClr>
            </a:pPr>
            <a:endParaRPr lang="en-US" sz="1999" dirty="0">
              <a:solidFill>
                <a:schemeClr val="tx1"/>
              </a:solidFill>
            </a:endParaRPr>
          </a:p>
        </p:txBody>
      </p:sp>
      <p:sp>
        <p:nvSpPr>
          <p:cNvPr id="3" name="Slide Number Placeholder 2">
            <a:extLst>
              <a:ext uri="{FF2B5EF4-FFF2-40B4-BE49-F238E27FC236}">
                <a16:creationId xmlns:a16="http://schemas.microsoft.com/office/drawing/2014/main" id="{DC130708-B407-44DD-68B6-44B2CE3A12AF}"/>
              </a:ext>
            </a:extLst>
          </p:cNvPr>
          <p:cNvSpPr>
            <a:spLocks noGrp="1"/>
          </p:cNvSpPr>
          <p:nvPr>
            <p:ph type="sldNum" sz="quarter" idx="4"/>
          </p:nvPr>
        </p:nvSpPr>
        <p:spPr/>
        <p:txBody>
          <a:bodyPr/>
          <a:lstStyle/>
          <a:p>
            <a:fld id="{E1CE52AA-BB93-4FDB-9629-C6421C98F39B}" type="slidenum">
              <a:rPr lang="en-US" smtClean="0"/>
              <a:t>6</a:t>
            </a:fld>
            <a:endParaRPr lang="en-US" dirty="0"/>
          </a:p>
        </p:txBody>
      </p:sp>
    </p:spTree>
    <p:custDataLst>
      <p:tags r:id="rId1"/>
    </p:custDataLst>
    <p:extLst>
      <p:ext uri="{BB962C8B-B14F-4D97-AF65-F5344CB8AC3E}">
        <p14:creationId xmlns:p14="http://schemas.microsoft.com/office/powerpoint/2010/main" val="3489077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DF1415D-92B0-CBE0-F33E-14F047297C4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2396E72-0D2A-F173-25BC-E4AF8E15675F}"/>
              </a:ext>
              <a:ext uri="{C183D7F6-B498-43B3-948B-1728B52AA6E4}">
                <adec:decorative xmlns:adec="http://schemas.microsoft.com/office/drawing/2017/decorative" val="1"/>
              </a:ext>
            </a:extLst>
          </p:cNvPr>
          <p:cNvGrpSpPr/>
          <p:nvPr/>
        </p:nvGrpSpPr>
        <p:grpSpPr>
          <a:xfrm>
            <a:off x="204403" y="2866184"/>
            <a:ext cx="6907576" cy="2920464"/>
            <a:chOff x="-1278987" y="837956"/>
            <a:chExt cx="11770551" cy="3256657"/>
          </a:xfrm>
        </p:grpSpPr>
        <p:sp>
          <p:nvSpPr>
            <p:cNvPr id="10" name="Rectangle 9">
              <a:extLst>
                <a:ext uri="{FF2B5EF4-FFF2-40B4-BE49-F238E27FC236}">
                  <a16:creationId xmlns:a16="http://schemas.microsoft.com/office/drawing/2014/main" id="{F80F8B21-C573-EC54-E8EF-2C83B1584699}"/>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6C295C-CFFB-2A09-E31F-1B2215140986}"/>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3">
            <a:extLst>
              <a:ext uri="{FF2B5EF4-FFF2-40B4-BE49-F238E27FC236}">
                <a16:creationId xmlns:a16="http://schemas.microsoft.com/office/drawing/2014/main" id="{438CEBC9-B76B-705D-D4FA-AE46E1058152}"/>
              </a:ext>
            </a:extLst>
          </p:cNvPr>
          <p:cNvSpPr>
            <a:spLocks noGrp="1"/>
          </p:cNvSpPr>
          <p:nvPr>
            <p:ph type="title"/>
          </p:nvPr>
        </p:nvSpPr>
        <p:spPr>
          <a:xfrm>
            <a:off x="1021605" y="3670852"/>
            <a:ext cx="5803265" cy="1311128"/>
          </a:xfrm>
        </p:spPr>
        <p:txBody>
          <a:bodyPr/>
          <a:lstStyle/>
          <a:p>
            <a:r>
              <a:rPr lang="en-US" spc="300">
                <a:solidFill>
                  <a:schemeClr val="tx1"/>
                </a:solidFill>
                <a:latin typeface="Arial"/>
                <a:cs typeface="Arial"/>
              </a:rPr>
              <a:t>REPORTING</a:t>
            </a:r>
            <a:br>
              <a:rPr lang="en-US" spc="300">
                <a:solidFill>
                  <a:schemeClr val="tx1"/>
                </a:solidFill>
                <a:latin typeface="Arial"/>
                <a:cs typeface="Arial"/>
              </a:rPr>
            </a:br>
            <a:r>
              <a:rPr lang="en-US" spc="300">
                <a:solidFill>
                  <a:schemeClr val="tx1"/>
                </a:solidFill>
                <a:latin typeface="Arial"/>
                <a:cs typeface="Arial"/>
              </a:rPr>
              <a:t>REMINDERS </a:t>
            </a:r>
            <a:r>
              <a:rPr lang="en-US" b="1" spc="300">
                <a:latin typeface="Arial"/>
                <a:cs typeface="Arial"/>
              </a:rPr>
              <a:t> </a:t>
            </a:r>
          </a:p>
        </p:txBody>
      </p:sp>
      <p:sp>
        <p:nvSpPr>
          <p:cNvPr id="12" name="Slide Number Placeholder 5">
            <a:extLst>
              <a:ext uri="{FF2B5EF4-FFF2-40B4-BE49-F238E27FC236}">
                <a16:creationId xmlns:a16="http://schemas.microsoft.com/office/drawing/2014/main" id="{340380D9-B05B-8D50-2270-D17E82557C59}"/>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7</a:t>
            </a:fld>
            <a:endParaRPr lang="en-US"/>
          </a:p>
        </p:txBody>
      </p:sp>
      <p:pic>
        <p:nvPicPr>
          <p:cNvPr id="9" name="Picture Placeholder 8" descr="Woman writing on sticky note">
            <a:extLst>
              <a:ext uri="{FF2B5EF4-FFF2-40B4-BE49-F238E27FC236}">
                <a16:creationId xmlns:a16="http://schemas.microsoft.com/office/drawing/2014/main" id="{A7946F15-62D4-E2DF-ED75-DB3006973B58}"/>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4960" t="10710" r="25670" b="4911"/>
          <a:stretch/>
        </p:blipFill>
        <p:spPr>
          <a:xfrm>
            <a:off x="7110044" y="0"/>
            <a:ext cx="5078781" cy="5786648"/>
          </a:xfrm>
        </p:spPr>
      </p:pic>
    </p:spTree>
    <p:extLst>
      <p:ext uri="{BB962C8B-B14F-4D97-AF65-F5344CB8AC3E}">
        <p14:creationId xmlns:p14="http://schemas.microsoft.com/office/powerpoint/2010/main" val="2685849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B25CA4-4A8F-F65A-7BB9-6E9EEE2C08CF}"/>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F12C1D33-CF6E-53B6-2494-522AA7E41E0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486B34CE-B73F-C9B8-8348-CBDBCC19179D}"/>
              </a:ext>
            </a:extLst>
          </p:cNvPr>
          <p:cNvSpPr>
            <a:spLocks noGrp="1"/>
          </p:cNvSpPr>
          <p:nvPr>
            <p:ph type="title"/>
          </p:nvPr>
        </p:nvSpPr>
        <p:spPr>
          <a:xfrm>
            <a:off x="675113" y="191966"/>
            <a:ext cx="10675729" cy="538417"/>
          </a:xfrm>
          <a:solidFill>
            <a:schemeClr val="accent3"/>
          </a:solidFill>
        </p:spPr>
        <p:txBody>
          <a:bodyPr/>
          <a:lstStyle/>
          <a:p>
            <a:r>
              <a:rPr lang="en-US" sz="3000" b="1" dirty="0">
                <a:solidFill>
                  <a:schemeClr val="tx1"/>
                </a:solidFill>
                <a:latin typeface="Aptos" panose="020B0004020202020204" pitchFamily="34" charset="0"/>
                <a:cs typeface="Arial"/>
              </a:rPr>
              <a:t>Reporting Reminders: </a:t>
            </a:r>
            <a:r>
              <a:rPr lang="en-US" sz="3200" b="1" dirty="0">
                <a:solidFill>
                  <a:schemeClr val="tx1"/>
                </a:solidFill>
                <a:latin typeface="Aptos" panose="020B0004020202020204" pitchFamily="34" charset="0"/>
                <a:ea typeface="Roboto Black" panose="02000000000000000000" pitchFamily="2" charset="0"/>
                <a:cs typeface="Arial"/>
              </a:rPr>
              <a:t>Important Dates</a:t>
            </a:r>
            <a:r>
              <a:rPr lang="en-US" sz="3200" b="1" dirty="0">
                <a:solidFill>
                  <a:schemeClr val="tx1"/>
                </a:solidFill>
                <a:latin typeface="Aptos" panose="020B0004020202020204" pitchFamily="34" charset="0"/>
                <a:ea typeface="Roboto Black" panose="02000000000000000000" pitchFamily="2" charset="0"/>
              </a:rPr>
              <a:t> (1) </a:t>
            </a:r>
          </a:p>
        </p:txBody>
      </p:sp>
      <p:sp>
        <p:nvSpPr>
          <p:cNvPr id="3" name="Content Placeholder 2">
            <a:extLst>
              <a:ext uri="{FF2B5EF4-FFF2-40B4-BE49-F238E27FC236}">
                <a16:creationId xmlns:a16="http://schemas.microsoft.com/office/drawing/2014/main" id="{D4535EEC-2D30-08B9-6AAD-312339858CD4}"/>
              </a:ext>
            </a:extLst>
          </p:cNvPr>
          <p:cNvSpPr>
            <a:spLocks noGrp="1"/>
          </p:cNvSpPr>
          <p:nvPr>
            <p:ph idx="14"/>
          </p:nvPr>
        </p:nvSpPr>
        <p:spPr>
          <a:xfrm>
            <a:off x="756546" y="1196779"/>
            <a:ext cx="10675731" cy="4549381"/>
          </a:xfrm>
        </p:spPr>
        <p:txBody>
          <a:bodyPr vert="horz" lIns="91440" tIns="45720" rIns="91440" bIns="45720" rtlCol="0" anchor="t">
            <a:noAutofit/>
          </a:bodyPr>
          <a:lstStyle/>
          <a:p>
            <a:pPr marL="342900" indent="-342900" algn="l" rtl="0" fontAlgn="base">
              <a:lnSpc>
                <a:spcPct val="100000"/>
              </a:lnSpc>
              <a:buClr>
                <a:schemeClr val="tx1"/>
              </a:buClr>
              <a:buFont typeface="Wingdings" panose="05000000000000000000" pitchFamily="2" charset="2"/>
              <a:buChar char="§"/>
            </a:pPr>
            <a:r>
              <a:rPr lang="en-US" sz="2400" b="0" i="0" dirty="0">
                <a:solidFill>
                  <a:srgbClr val="000000"/>
                </a:solidFill>
                <a:effectLst/>
                <a:latin typeface="Aptos" panose="020B0004020202020204" pitchFamily="34" charset="0"/>
                <a:cs typeface="Calibri" panose="020F0502020204030204" pitchFamily="34" charset="0"/>
              </a:rPr>
              <a:t>All grantees should submit and </a:t>
            </a:r>
            <a:r>
              <a:rPr lang="en-US" sz="2400" b="1" i="0" dirty="0">
                <a:solidFill>
                  <a:srgbClr val="000000"/>
                </a:solidFill>
                <a:effectLst/>
                <a:latin typeface="Aptos" panose="020B0004020202020204" pitchFamily="34" charset="0"/>
                <a:cs typeface="Calibri" panose="020F0502020204030204" pitchFamily="34" charset="0"/>
              </a:rPr>
              <a:t>certify</a:t>
            </a:r>
            <a:r>
              <a:rPr lang="en-US" sz="2400" b="0" i="0" dirty="0">
                <a:solidFill>
                  <a:srgbClr val="000000"/>
                </a:solidFill>
                <a:effectLst/>
                <a:latin typeface="Aptos" panose="020B0004020202020204" pitchFamily="34" charset="0"/>
                <a:cs typeface="Calibri" panose="020F0502020204030204" pitchFamily="34" charset="0"/>
              </a:rPr>
              <a:t> the data/information uploaded for QPRs and QNRs into WIPS by </a:t>
            </a:r>
            <a:r>
              <a:rPr lang="en-US" sz="2400" b="1" i="0" dirty="0">
                <a:solidFill>
                  <a:srgbClr val="C00000"/>
                </a:solidFill>
                <a:effectLst/>
                <a:latin typeface="Aptos" panose="020B0004020202020204" pitchFamily="34" charset="0"/>
                <a:cs typeface="Calibri" panose="020F0502020204030204" pitchFamily="34" charset="0"/>
              </a:rPr>
              <a:t>11:59pm EST on Sunday, </a:t>
            </a:r>
            <a:r>
              <a:rPr lang="en-US" sz="2400" b="1" dirty="0">
                <a:solidFill>
                  <a:srgbClr val="C00000"/>
                </a:solidFill>
                <a:latin typeface="Aptos" panose="020B0004020202020204" pitchFamily="34" charset="0"/>
                <a:cs typeface="Calibri" panose="020F0502020204030204" pitchFamily="34" charset="0"/>
              </a:rPr>
              <a:t>February 15, 2026</a:t>
            </a:r>
            <a:r>
              <a:rPr lang="en-US" sz="2400" b="0" i="0" dirty="0">
                <a:solidFill>
                  <a:srgbClr val="C00000"/>
                </a:solidFill>
                <a:effectLst/>
                <a:latin typeface="Aptos" panose="020B0004020202020204" pitchFamily="34" charset="0"/>
                <a:cs typeface="Calibri" panose="020F0502020204030204" pitchFamily="34" charset="0"/>
              </a:rPr>
              <a:t>.</a:t>
            </a:r>
          </a:p>
          <a:p>
            <a:pPr marL="342900" indent="-342900" algn="l" rtl="0" fontAlgn="base">
              <a:lnSpc>
                <a:spcPct val="100000"/>
              </a:lnSpc>
              <a:buClr>
                <a:schemeClr val="tx1"/>
              </a:buClr>
              <a:buFont typeface="Wingdings" panose="05000000000000000000" pitchFamily="2" charset="2"/>
              <a:buChar char="§"/>
            </a:pPr>
            <a:r>
              <a:rPr lang="en-US" sz="2400" b="0" i="0" dirty="0">
                <a:solidFill>
                  <a:srgbClr val="000000"/>
                </a:solidFill>
                <a:effectLst/>
                <a:latin typeface="Aptos" panose="020B0004020202020204" pitchFamily="34" charset="0"/>
                <a:cs typeface="Calibri" panose="020F0502020204030204" pitchFamily="34" charset="0"/>
              </a:rPr>
              <a:t>Grantees may begin uploading PIRL data files and QNR information into WIPS anytime after the last day of the reporting quarter.  For example, grantees could </a:t>
            </a:r>
            <a:r>
              <a:rPr lang="en-US" sz="2400" dirty="0">
                <a:solidFill>
                  <a:srgbClr val="000000"/>
                </a:solidFill>
                <a:latin typeface="Aptos" panose="020B0004020202020204" pitchFamily="34" charset="0"/>
                <a:cs typeface="Calibri" panose="020F0502020204030204" pitchFamily="34" charset="0"/>
              </a:rPr>
              <a:t>have began </a:t>
            </a:r>
            <a:r>
              <a:rPr lang="en-US" sz="2400" b="0" i="0" dirty="0">
                <a:solidFill>
                  <a:srgbClr val="000000"/>
                </a:solidFill>
                <a:effectLst/>
                <a:latin typeface="Aptos" panose="020B0004020202020204" pitchFamily="34" charset="0"/>
                <a:cs typeface="Calibri" panose="020F0502020204030204" pitchFamily="34" charset="0"/>
              </a:rPr>
              <a:t>uploading data files on January 1, 2026, for the reporting period that ended December 31, 2025.</a:t>
            </a:r>
          </a:p>
          <a:p>
            <a:pPr marL="342900" indent="-342900" algn="l" rtl="0" fontAlgn="base">
              <a:lnSpc>
                <a:spcPct val="100000"/>
              </a:lnSpc>
              <a:buClr>
                <a:schemeClr val="tx1"/>
              </a:buClr>
              <a:buFont typeface="Wingdings" panose="05000000000000000000" pitchFamily="2" charset="2"/>
              <a:buChar char="§"/>
            </a:pPr>
            <a:r>
              <a:rPr lang="en-US" sz="2400" dirty="0">
                <a:solidFill>
                  <a:srgbClr val="000000"/>
                </a:solidFill>
                <a:latin typeface="Aptos" panose="020B0004020202020204" pitchFamily="34" charset="0"/>
                <a:cs typeface="Calibri" panose="020F0502020204030204" pitchFamily="34" charset="0"/>
              </a:rPr>
              <a:t>G</a:t>
            </a:r>
            <a:r>
              <a:rPr lang="en-US" sz="2400" b="0" i="0" dirty="0">
                <a:solidFill>
                  <a:srgbClr val="000000"/>
                </a:solidFill>
                <a:effectLst/>
                <a:latin typeface="Aptos" panose="020B0004020202020204" pitchFamily="34" charset="0"/>
                <a:cs typeface="Calibri" panose="020F0502020204030204" pitchFamily="34" charset="0"/>
              </a:rPr>
              <a:t>rantees were not able to upload PIRL data files for the quarter ending December 31, 2025 before January 1, 2026. </a:t>
            </a:r>
          </a:p>
          <a:p>
            <a:pPr marL="342900" indent="-342900" algn="l" rtl="0" fontAlgn="base">
              <a:lnSpc>
                <a:spcPct val="100000"/>
              </a:lnSpc>
              <a:buClr>
                <a:schemeClr val="tx1"/>
              </a:buClr>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sp>
        <p:nvSpPr>
          <p:cNvPr id="7" name="Slide Number Placeholder 5">
            <a:extLst>
              <a:ext uri="{FF2B5EF4-FFF2-40B4-BE49-F238E27FC236}">
                <a16:creationId xmlns:a16="http://schemas.microsoft.com/office/drawing/2014/main" id="{EAE33391-D654-400F-BB06-787631E60895}"/>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8</a:t>
            </a:fld>
            <a:endParaRPr lang="en-US"/>
          </a:p>
        </p:txBody>
      </p:sp>
    </p:spTree>
    <p:extLst>
      <p:ext uri="{BB962C8B-B14F-4D97-AF65-F5344CB8AC3E}">
        <p14:creationId xmlns:p14="http://schemas.microsoft.com/office/powerpoint/2010/main" val="3015320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0C7DC-D874-B152-3D6D-2B6B69118CE9}"/>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B7493FD-53DC-09CE-A272-054DF6C0F7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8DF41E12-1517-0857-A997-D181F79DA0F5}"/>
              </a:ext>
            </a:extLst>
          </p:cNvPr>
          <p:cNvSpPr>
            <a:spLocks noGrp="1"/>
          </p:cNvSpPr>
          <p:nvPr>
            <p:ph type="title"/>
          </p:nvPr>
        </p:nvSpPr>
        <p:spPr>
          <a:xfrm>
            <a:off x="675113" y="254169"/>
            <a:ext cx="10675729" cy="535531"/>
          </a:xfrm>
          <a:solidFill>
            <a:schemeClr val="accent3"/>
          </a:solidFill>
        </p:spPr>
        <p:txBody>
          <a:bodyPr/>
          <a:lstStyle/>
          <a:p>
            <a:r>
              <a:rPr lang="en-US" sz="3200" b="1">
                <a:solidFill>
                  <a:schemeClr val="tx1"/>
                </a:solidFill>
                <a:latin typeface="Aptos" panose="020B0004020202020204" pitchFamily="34" charset="0"/>
                <a:cs typeface="Arial"/>
              </a:rPr>
              <a:t>Reporting Reminders: </a:t>
            </a:r>
            <a:r>
              <a:rPr lang="en-US" sz="3200" b="1">
                <a:solidFill>
                  <a:schemeClr val="tx1"/>
                </a:solidFill>
                <a:latin typeface="Aptos" panose="020B0004020202020204" pitchFamily="34" charset="0"/>
                <a:ea typeface="Roboto Black" panose="02000000000000000000" pitchFamily="2" charset="0"/>
                <a:cs typeface="Roboto Black" panose="02000000000000000000" pitchFamily="2" charset="0"/>
              </a:rPr>
              <a:t>PIRL Data Files (2)</a:t>
            </a:r>
            <a:endParaRPr lang="en-US" sz="3600" b="1">
              <a:solidFill>
                <a:schemeClr val="tx1"/>
              </a:solidFill>
              <a:latin typeface="Aptos" panose="020B0004020202020204" pitchFamily="34" charset="0"/>
              <a:ea typeface="Roboto Black" panose="02000000000000000000" pitchFamily="2" charset="0"/>
              <a:cs typeface="Roboto Black" panose="02000000000000000000" pitchFamily="2" charset="0"/>
            </a:endParaRPr>
          </a:p>
        </p:txBody>
      </p:sp>
      <p:sp>
        <p:nvSpPr>
          <p:cNvPr id="3" name="Content Placeholder 2">
            <a:extLst>
              <a:ext uri="{FF2B5EF4-FFF2-40B4-BE49-F238E27FC236}">
                <a16:creationId xmlns:a16="http://schemas.microsoft.com/office/drawing/2014/main" id="{D0EB217E-7E8E-C729-AB0E-6BF99C151786}"/>
              </a:ext>
            </a:extLst>
          </p:cNvPr>
          <p:cNvSpPr>
            <a:spLocks noGrp="1"/>
          </p:cNvSpPr>
          <p:nvPr>
            <p:ph idx="14"/>
          </p:nvPr>
        </p:nvSpPr>
        <p:spPr>
          <a:xfrm>
            <a:off x="702544" y="932053"/>
            <a:ext cx="10675729" cy="4921899"/>
          </a:xfrm>
          <a:solidFill>
            <a:schemeClr val="accent6">
              <a:lumMod val="90000"/>
            </a:schemeClr>
          </a:solidFill>
        </p:spPr>
        <p:txBody>
          <a:bodyPr vert="horz" lIns="91440" tIns="45720" rIns="91440" bIns="45720" rtlCol="0" anchor="t">
            <a:noAutofit/>
          </a:bodyPr>
          <a:lstStyle/>
          <a:p>
            <a:pPr fontAlgn="base">
              <a:lnSpc>
                <a:spcPct val="100000"/>
              </a:lnSpc>
              <a:buClr>
                <a:schemeClr val="accent4"/>
              </a:buClr>
            </a:pPr>
            <a:r>
              <a:rPr lang="en-US" sz="3000" dirty="0">
                <a:solidFill>
                  <a:srgbClr val="000000"/>
                </a:solidFill>
                <a:latin typeface="Aptos" panose="020B0004020202020204" pitchFamily="34" charset="0"/>
                <a:cs typeface="Calibri" panose="020F0502020204030204" pitchFamily="34" charset="0"/>
              </a:rPr>
              <a:t>Data files containing participant information of any kind should </a:t>
            </a:r>
            <a:r>
              <a:rPr lang="en-US" sz="3000" b="1" dirty="0">
                <a:solidFill>
                  <a:srgbClr val="000000"/>
                </a:solidFill>
                <a:latin typeface="Aptos" panose="020B0004020202020204" pitchFamily="34" charset="0"/>
                <a:cs typeface="Calibri" panose="020F0502020204030204" pitchFamily="34" charset="0"/>
              </a:rPr>
              <a:t>never</a:t>
            </a:r>
            <a:r>
              <a:rPr lang="en-US" sz="3000" dirty="0">
                <a:solidFill>
                  <a:srgbClr val="000000"/>
                </a:solidFill>
                <a:latin typeface="Aptos" panose="020B0004020202020204" pitchFamily="34" charset="0"/>
                <a:cs typeface="Calibri" panose="020F0502020204030204" pitchFamily="34" charset="0"/>
              </a:rPr>
              <a:t> be attached to or embedded into the Quarterly Narrative Report (QNR), to a WIPS help desk ticket, or to an email message.</a:t>
            </a:r>
          </a:p>
          <a:p>
            <a:pPr algn="l" rtl="0" fontAlgn="base">
              <a:lnSpc>
                <a:spcPct val="100000"/>
              </a:lnSpc>
              <a:buClr>
                <a:schemeClr val="accent4"/>
              </a:buClr>
            </a:pPr>
            <a:endParaRPr lang="en-US" sz="3000" b="0" i="0" dirty="0">
              <a:solidFill>
                <a:srgbClr val="000000"/>
              </a:solidFill>
              <a:effectLst/>
              <a:latin typeface="+mn-lt"/>
              <a:cs typeface="Calibri" panose="020F0502020204030204" pitchFamily="34" charset="0"/>
            </a:endParaRPr>
          </a:p>
          <a:p>
            <a:pPr algn="l" rtl="0" fontAlgn="base">
              <a:lnSpc>
                <a:spcPct val="100000"/>
              </a:lnSpc>
              <a:buClr>
                <a:schemeClr val="accent4"/>
              </a:buClr>
            </a:pPr>
            <a:endParaRPr lang="en-US" sz="2400" b="0" i="0" dirty="0">
              <a:solidFill>
                <a:srgbClr val="000000"/>
              </a:solidFill>
              <a:effectLst/>
              <a:latin typeface="+mn-lt"/>
              <a:cs typeface="Calibri" panose="020F0502020204030204" pitchFamily="34" charset="0"/>
            </a:endParaRPr>
          </a:p>
          <a:p>
            <a:pPr algn="l" rtl="0" fontAlgn="base">
              <a:lnSpc>
                <a:spcPct val="100000"/>
              </a:lnSpc>
              <a:buClr>
                <a:schemeClr val="accent4"/>
              </a:buClr>
            </a:pPr>
            <a:endParaRPr lang="en-US" sz="2400" b="0" i="0" dirty="0">
              <a:solidFill>
                <a:srgbClr val="000000"/>
              </a:solidFill>
              <a:effectLst/>
              <a:latin typeface="+mn-lt"/>
              <a:cs typeface="Calibri" panose="020F050202020403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marL="342900" indent="-342900" algn="l" rtl="0" fontAlgn="base">
              <a:lnSpc>
                <a:spcPct val="100000"/>
              </a:lnSpc>
              <a:buFont typeface="Wingdings" panose="05000000000000000000" pitchFamily="2" charset="2"/>
              <a:buChar char="§"/>
            </a:pPr>
            <a:endParaRPr lang="en-US" sz="2400" b="0" i="0" dirty="0">
              <a:solidFill>
                <a:srgbClr val="000000"/>
              </a:solidFill>
              <a:effectLst/>
              <a:latin typeface="Arial" panose="020B0604020202020204" pitchFamily="34" charset="0"/>
            </a:endParaRPr>
          </a:p>
          <a:p>
            <a:pPr algn="l" rtl="0" fontAlgn="base">
              <a:lnSpc>
                <a:spcPct val="100000"/>
              </a:lnSpc>
            </a:pPr>
            <a:endParaRPr lang="en-US" sz="2400" b="0" i="0" dirty="0">
              <a:solidFill>
                <a:srgbClr val="000000"/>
              </a:solidFill>
              <a:effectLst/>
              <a:latin typeface="Arial" panose="020B0604020202020204" pitchFamily="34" charset="0"/>
            </a:endParaRPr>
          </a:p>
          <a:p>
            <a:pPr>
              <a:lnSpc>
                <a:spcPct val="110000"/>
              </a:lnSpc>
              <a:spcBef>
                <a:spcPts val="600"/>
              </a:spcBef>
              <a:buClr>
                <a:schemeClr val="accent1"/>
              </a:buClr>
            </a:pPr>
            <a:endParaRPr lang="en-US" sz="1800" dirty="0"/>
          </a:p>
        </p:txBody>
      </p:sp>
      <p:pic>
        <p:nvPicPr>
          <p:cNvPr id="9" name="Picture 8" descr="Email Icon">
            <a:extLst>
              <a:ext uri="{FF2B5EF4-FFF2-40B4-BE49-F238E27FC236}">
                <a16:creationId xmlns:a16="http://schemas.microsoft.com/office/drawing/2014/main" id="{55CB085D-9C02-C014-C517-FB9C56E0A953}"/>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764065" y="3127003"/>
            <a:ext cx="2438400" cy="1828800"/>
          </a:xfrm>
          <a:prstGeom prst="rect">
            <a:avLst/>
          </a:prstGeom>
          <a:ln w="12700">
            <a:solidFill>
              <a:schemeClr val="accent1">
                <a:lumMod val="40000"/>
                <a:lumOff val="60000"/>
              </a:schemeClr>
            </a:solidFill>
          </a:ln>
        </p:spPr>
      </p:pic>
      <p:pic>
        <p:nvPicPr>
          <p:cNvPr id="12" name="Picture 11" descr="Magnifying glass viewing a report ">
            <a:extLst>
              <a:ext uri="{FF2B5EF4-FFF2-40B4-BE49-F238E27FC236}">
                <a16:creationId xmlns:a16="http://schemas.microsoft.com/office/drawing/2014/main" id="{F76002BA-B7D5-0831-2D8D-4F8555B2159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43254" y="3127001"/>
            <a:ext cx="2441448" cy="1828799"/>
          </a:xfrm>
          <a:prstGeom prst="rect">
            <a:avLst/>
          </a:prstGeom>
          <a:ln w="12700">
            <a:solidFill>
              <a:schemeClr val="accent1">
                <a:lumMod val="40000"/>
                <a:lumOff val="60000"/>
              </a:schemeClr>
            </a:solidFill>
          </a:ln>
        </p:spPr>
      </p:pic>
      <p:sp>
        <p:nvSpPr>
          <p:cNvPr id="7" name="Slide Number Placeholder 5">
            <a:extLst>
              <a:ext uri="{FF2B5EF4-FFF2-40B4-BE49-F238E27FC236}">
                <a16:creationId xmlns:a16="http://schemas.microsoft.com/office/drawing/2014/main" id="{C218BFA9-AE16-B745-3D0A-A1B6F434CEC6}"/>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9</a:t>
            </a:fld>
            <a:endParaRPr lang="en-US"/>
          </a:p>
        </p:txBody>
      </p:sp>
      <p:pic>
        <p:nvPicPr>
          <p:cNvPr id="8" name="Picture 7" descr="A picture containing text, businesscard, toy">
            <a:extLst>
              <a:ext uri="{FF2B5EF4-FFF2-40B4-BE49-F238E27FC236}">
                <a16:creationId xmlns:a16="http://schemas.microsoft.com/office/drawing/2014/main" id="{56C210C8-486E-CEFD-CBA7-3D862B1113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56771" y="3127001"/>
            <a:ext cx="2875282" cy="1828800"/>
          </a:xfrm>
          <a:prstGeom prst="rect">
            <a:avLst/>
          </a:prstGeom>
          <a:ln w="12700">
            <a:solidFill>
              <a:schemeClr val="accent1">
                <a:lumMod val="40000"/>
                <a:lumOff val="60000"/>
              </a:schemeClr>
            </a:solidFill>
          </a:ln>
        </p:spPr>
      </p:pic>
    </p:spTree>
    <p:extLst>
      <p:ext uri="{BB962C8B-B14F-4D97-AF65-F5344CB8AC3E}">
        <p14:creationId xmlns:p14="http://schemas.microsoft.com/office/powerpoint/2010/main" val="4192918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3B7DA-0AA7-967F-432B-04A5171EAC89}"/>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F196F51-93C4-F1FC-3883-CA55A75395F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CB0259C9-A499-9C8A-58DC-22E61607D606}"/>
              </a:ext>
            </a:extLst>
          </p:cNvPr>
          <p:cNvSpPr>
            <a:spLocks noGrp="1"/>
          </p:cNvSpPr>
          <p:nvPr>
            <p:ph type="title"/>
          </p:nvPr>
        </p:nvSpPr>
        <p:spPr>
          <a:xfrm>
            <a:off x="675113" y="254169"/>
            <a:ext cx="10675729" cy="535531"/>
          </a:xfrm>
          <a:solidFill>
            <a:schemeClr val="accent3"/>
          </a:solidFill>
        </p:spPr>
        <p:txBody>
          <a:bodyPr/>
          <a:lstStyle/>
          <a:p>
            <a:r>
              <a:rPr lang="en-US" sz="3200" b="1">
                <a:solidFill>
                  <a:schemeClr val="tx1"/>
                </a:solidFill>
                <a:latin typeface="Aptos" panose="020B0004020202020204" pitchFamily="34" charset="0"/>
                <a:cs typeface="Arial"/>
              </a:rPr>
              <a:t>Reporting Reminders: Begin Early</a:t>
            </a:r>
            <a:r>
              <a:rPr lang="en-US" sz="3200" b="1">
                <a:solidFill>
                  <a:schemeClr val="tx1"/>
                </a:solidFill>
                <a:latin typeface="Aptos" panose="020B0004020202020204" pitchFamily="34" charset="0"/>
                <a:ea typeface="Roboto Black" panose="02000000000000000000" pitchFamily="2" charset="0"/>
                <a:cs typeface="Roboto Black" panose="02000000000000000000" pitchFamily="2" charset="0"/>
              </a:rPr>
              <a:t> (3)</a:t>
            </a:r>
            <a:endParaRPr lang="en-US" sz="3600" b="1">
              <a:solidFill>
                <a:schemeClr val="tx1"/>
              </a:solidFill>
              <a:latin typeface="Aptos" panose="020B0004020202020204" pitchFamily="34" charset="0"/>
              <a:ea typeface="Roboto Black" panose="02000000000000000000" pitchFamily="2" charset="0"/>
              <a:cs typeface="Roboto Black" panose="02000000000000000000" pitchFamily="2" charset="0"/>
            </a:endParaRPr>
          </a:p>
        </p:txBody>
      </p:sp>
      <p:sp>
        <p:nvSpPr>
          <p:cNvPr id="7" name="Slide Number Placeholder 5">
            <a:extLst>
              <a:ext uri="{FF2B5EF4-FFF2-40B4-BE49-F238E27FC236}">
                <a16:creationId xmlns:a16="http://schemas.microsoft.com/office/drawing/2014/main" id="{873C5267-C7A6-5DDA-A428-F138E5679FD9}"/>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10</a:t>
            </a:fld>
            <a:endParaRPr lang="en-US"/>
          </a:p>
        </p:txBody>
      </p:sp>
      <p:sp>
        <p:nvSpPr>
          <p:cNvPr id="2" name="Content Placeholder 1">
            <a:extLst>
              <a:ext uri="{FF2B5EF4-FFF2-40B4-BE49-F238E27FC236}">
                <a16:creationId xmlns:a16="http://schemas.microsoft.com/office/drawing/2014/main" id="{81B2672D-BBDC-9821-22A8-CCA893C888CA}"/>
              </a:ext>
            </a:extLst>
          </p:cNvPr>
          <p:cNvSpPr>
            <a:spLocks noGrp="1"/>
          </p:cNvSpPr>
          <p:nvPr>
            <p:ph idx="14"/>
          </p:nvPr>
        </p:nvSpPr>
        <p:spPr>
          <a:xfrm>
            <a:off x="842536" y="1265120"/>
            <a:ext cx="5620245" cy="4632760"/>
          </a:xfrm>
        </p:spPr>
        <p:txBody>
          <a:bodyPr/>
          <a:lstStyle/>
          <a:p>
            <a:pPr algn="ctr"/>
            <a:r>
              <a:rPr lang="en-US" sz="4000">
                <a:latin typeface="Aptos" panose="020B0004020202020204" pitchFamily="34" charset="0"/>
              </a:rPr>
              <a:t>Begin the reporting process </a:t>
            </a:r>
            <a:r>
              <a:rPr lang="en-US" sz="4000" b="1">
                <a:latin typeface="Aptos" panose="020B0004020202020204" pitchFamily="34" charset="0"/>
              </a:rPr>
              <a:t>EARLY</a:t>
            </a:r>
            <a:r>
              <a:rPr lang="en-US" sz="4000">
                <a:latin typeface="Aptos" panose="020B0004020202020204" pitchFamily="34" charset="0"/>
              </a:rPr>
              <a:t>!  Remember - reporting begins with data collection!  </a:t>
            </a:r>
          </a:p>
        </p:txBody>
      </p:sp>
      <p:pic>
        <p:nvPicPr>
          <p:cNvPr id="2050" name="Picture 2" descr="Image result for traditional alarm clock turquoise">
            <a:extLst>
              <a:ext uri="{FF2B5EF4-FFF2-40B4-BE49-F238E27FC236}">
                <a16:creationId xmlns:a16="http://schemas.microsoft.com/office/drawing/2014/main" id="{1119D989-BDBF-B32A-20BB-5AD33BD50E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076" y="1769811"/>
            <a:ext cx="371475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46107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6E098-8091-F222-C14B-C4A40D71235E}"/>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6AB9628-A4DB-CB03-898B-807C9E5C1BE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3FAC3D6F-6DD5-4042-E793-4DF7D95BBD70}"/>
              </a:ext>
            </a:extLst>
          </p:cNvPr>
          <p:cNvSpPr>
            <a:spLocks noGrp="1"/>
          </p:cNvSpPr>
          <p:nvPr>
            <p:ph type="title"/>
          </p:nvPr>
        </p:nvSpPr>
        <p:spPr>
          <a:xfrm>
            <a:off x="675113" y="254169"/>
            <a:ext cx="10675729" cy="535531"/>
          </a:xfrm>
          <a:solidFill>
            <a:schemeClr val="accent3"/>
          </a:solidFill>
        </p:spPr>
        <p:txBody>
          <a:bodyPr/>
          <a:lstStyle/>
          <a:p>
            <a:r>
              <a:rPr lang="en-US" sz="3200" b="1">
                <a:solidFill>
                  <a:schemeClr val="tx1"/>
                </a:solidFill>
                <a:latin typeface="Aptos" panose="020B0004020202020204" pitchFamily="34" charset="0"/>
                <a:cs typeface="Arial"/>
              </a:rPr>
              <a:t>Reporting Reminders: Ask for Help</a:t>
            </a:r>
            <a:r>
              <a:rPr lang="en-US" sz="3200" b="1">
                <a:solidFill>
                  <a:schemeClr val="tx1"/>
                </a:solidFill>
                <a:latin typeface="Aptos" panose="020B0004020202020204" pitchFamily="34" charset="0"/>
                <a:ea typeface="Roboto Black" panose="02000000000000000000" pitchFamily="2" charset="0"/>
                <a:cs typeface="Roboto Black" panose="02000000000000000000" pitchFamily="2" charset="0"/>
              </a:rPr>
              <a:t> (4)</a:t>
            </a:r>
            <a:endParaRPr lang="en-US" sz="3600" b="1">
              <a:solidFill>
                <a:schemeClr val="tx1"/>
              </a:solidFill>
              <a:latin typeface="Aptos" panose="020B0004020202020204" pitchFamily="34" charset="0"/>
              <a:ea typeface="Roboto Black" panose="02000000000000000000" pitchFamily="2" charset="0"/>
              <a:cs typeface="Roboto Black" panose="02000000000000000000" pitchFamily="2" charset="0"/>
            </a:endParaRPr>
          </a:p>
        </p:txBody>
      </p:sp>
      <p:sp>
        <p:nvSpPr>
          <p:cNvPr id="7" name="Slide Number Placeholder 5">
            <a:extLst>
              <a:ext uri="{FF2B5EF4-FFF2-40B4-BE49-F238E27FC236}">
                <a16:creationId xmlns:a16="http://schemas.microsoft.com/office/drawing/2014/main" id="{2BB30FF8-CF42-86CA-D973-E723AAD93556}"/>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11</a:t>
            </a:fld>
            <a:endParaRPr lang="en-US"/>
          </a:p>
        </p:txBody>
      </p:sp>
      <p:sp>
        <p:nvSpPr>
          <p:cNvPr id="2" name="Content Placeholder 1">
            <a:extLst>
              <a:ext uri="{FF2B5EF4-FFF2-40B4-BE49-F238E27FC236}">
                <a16:creationId xmlns:a16="http://schemas.microsoft.com/office/drawing/2014/main" id="{126D5259-0DD5-E2A7-19A1-8CF847FB4FD2}"/>
              </a:ext>
            </a:extLst>
          </p:cNvPr>
          <p:cNvSpPr>
            <a:spLocks noGrp="1"/>
          </p:cNvSpPr>
          <p:nvPr>
            <p:ph idx="14"/>
          </p:nvPr>
        </p:nvSpPr>
        <p:spPr>
          <a:xfrm>
            <a:off x="675112" y="1154825"/>
            <a:ext cx="10675729" cy="887878"/>
          </a:xfrm>
        </p:spPr>
        <p:txBody>
          <a:bodyPr/>
          <a:lstStyle/>
          <a:p>
            <a:pPr algn="ctr"/>
            <a:r>
              <a:rPr lang="en-US" sz="3200" dirty="0">
                <a:latin typeface="Aptos" panose="020B0004020202020204" pitchFamily="34" charset="0"/>
              </a:rPr>
              <a:t>Ask for help </a:t>
            </a:r>
            <a:r>
              <a:rPr lang="en-US" sz="3200" b="1" dirty="0">
                <a:solidFill>
                  <a:schemeClr val="accent1">
                    <a:lumMod val="40000"/>
                    <a:lumOff val="60000"/>
                  </a:schemeClr>
                </a:solidFill>
                <a:latin typeface="Aptos" panose="020B0004020202020204" pitchFamily="34" charset="0"/>
              </a:rPr>
              <a:t>early</a:t>
            </a:r>
            <a:r>
              <a:rPr lang="en-US" sz="3200" dirty="0">
                <a:latin typeface="Aptos" panose="020B0004020202020204" pitchFamily="34" charset="0"/>
              </a:rPr>
              <a:t> and ask </a:t>
            </a:r>
            <a:r>
              <a:rPr lang="en-US" sz="3200" b="1" dirty="0">
                <a:solidFill>
                  <a:schemeClr val="accent1">
                    <a:lumMod val="40000"/>
                    <a:lumOff val="60000"/>
                  </a:schemeClr>
                </a:solidFill>
                <a:latin typeface="Aptos" panose="020B0004020202020204" pitchFamily="34" charset="0"/>
              </a:rPr>
              <a:t>often</a:t>
            </a:r>
            <a:r>
              <a:rPr lang="en-US" sz="3200" dirty="0">
                <a:latin typeface="Aptos" panose="020B0004020202020204" pitchFamily="34" charset="0"/>
              </a:rPr>
              <a:t> as needed! </a:t>
            </a:r>
          </a:p>
        </p:txBody>
      </p:sp>
      <p:pic>
        <p:nvPicPr>
          <p:cNvPr id="4" name="Picture 3" descr="Helpdesk Station ">
            <a:extLst>
              <a:ext uri="{FF2B5EF4-FFF2-40B4-BE49-F238E27FC236}">
                <a16:creationId xmlns:a16="http://schemas.microsoft.com/office/drawing/2014/main" id="{A14FD16C-6D34-704D-FC3D-4636FF160FB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t="10200" b="28939"/>
          <a:stretch>
            <a:fillRect/>
          </a:stretch>
        </p:blipFill>
        <p:spPr>
          <a:xfrm>
            <a:off x="258417" y="2042703"/>
            <a:ext cx="11648661" cy="4172740"/>
          </a:xfrm>
          <a:prstGeom prst="rect">
            <a:avLst/>
          </a:prstGeom>
        </p:spPr>
      </p:pic>
    </p:spTree>
    <p:extLst>
      <p:ext uri="{BB962C8B-B14F-4D97-AF65-F5344CB8AC3E}">
        <p14:creationId xmlns:p14="http://schemas.microsoft.com/office/powerpoint/2010/main" val="4036971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577F0-5FD0-3A01-C518-481085669BA9}"/>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A009BAA-5BAA-78E0-3D84-24A71ECD94D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ACD916E0-061C-48D9-7C72-6FA185F3BA18}"/>
              </a:ext>
            </a:extLst>
          </p:cNvPr>
          <p:cNvSpPr>
            <a:spLocks noGrp="1"/>
          </p:cNvSpPr>
          <p:nvPr>
            <p:ph type="title"/>
          </p:nvPr>
        </p:nvSpPr>
        <p:spPr>
          <a:xfrm>
            <a:off x="675113" y="254169"/>
            <a:ext cx="10675729" cy="535531"/>
          </a:xfrm>
          <a:solidFill>
            <a:schemeClr val="accent3"/>
          </a:solidFill>
        </p:spPr>
        <p:txBody>
          <a:bodyPr/>
          <a:lstStyle/>
          <a:p>
            <a:r>
              <a:rPr lang="en-US" sz="3200" b="1" dirty="0">
                <a:solidFill>
                  <a:schemeClr val="tx1"/>
                </a:solidFill>
                <a:latin typeface="Aptos" panose="020B0004020202020204" pitchFamily="34" charset="0"/>
                <a:cs typeface="Arial"/>
              </a:rPr>
              <a:t>Reporting Reminders: Help Us Help You</a:t>
            </a:r>
            <a:r>
              <a:rPr lang="en-US" sz="3200" b="1" dirty="0">
                <a:solidFill>
                  <a:schemeClr val="tx1"/>
                </a:solidFill>
                <a:latin typeface="Aptos" panose="020B0004020202020204" pitchFamily="34" charset="0"/>
                <a:ea typeface="Roboto Black" panose="02000000000000000000" pitchFamily="2" charset="0"/>
                <a:cs typeface="Roboto Black" panose="02000000000000000000" pitchFamily="2" charset="0"/>
              </a:rPr>
              <a:t> (5)</a:t>
            </a:r>
            <a:endParaRPr lang="en-US" sz="3600" b="1" dirty="0">
              <a:solidFill>
                <a:schemeClr val="tx1"/>
              </a:solidFill>
              <a:latin typeface="Aptos" panose="020B0004020202020204" pitchFamily="34" charset="0"/>
              <a:ea typeface="Roboto Black" panose="02000000000000000000" pitchFamily="2" charset="0"/>
              <a:cs typeface="Roboto Black" panose="02000000000000000000" pitchFamily="2" charset="0"/>
            </a:endParaRPr>
          </a:p>
        </p:txBody>
      </p:sp>
      <p:sp>
        <p:nvSpPr>
          <p:cNvPr id="7" name="Slide Number Placeholder 5">
            <a:extLst>
              <a:ext uri="{FF2B5EF4-FFF2-40B4-BE49-F238E27FC236}">
                <a16:creationId xmlns:a16="http://schemas.microsoft.com/office/drawing/2014/main" id="{385C6C29-7792-4B66-BDE0-EAB5E2A6E3AB}"/>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12</a:t>
            </a:fld>
            <a:endParaRPr lang="en-US"/>
          </a:p>
        </p:txBody>
      </p:sp>
      <p:sp>
        <p:nvSpPr>
          <p:cNvPr id="2" name="Content Placeholder 1">
            <a:extLst>
              <a:ext uri="{FF2B5EF4-FFF2-40B4-BE49-F238E27FC236}">
                <a16:creationId xmlns:a16="http://schemas.microsoft.com/office/drawing/2014/main" id="{8E03CD3D-EAC5-F385-CFD6-826133A85FDE}"/>
              </a:ext>
            </a:extLst>
          </p:cNvPr>
          <p:cNvSpPr>
            <a:spLocks noGrp="1"/>
          </p:cNvSpPr>
          <p:nvPr>
            <p:ph idx="14"/>
          </p:nvPr>
        </p:nvSpPr>
        <p:spPr>
          <a:xfrm>
            <a:off x="675113" y="1154825"/>
            <a:ext cx="6272340" cy="5060618"/>
          </a:xfrm>
        </p:spPr>
        <p:txBody>
          <a:bodyPr/>
          <a:lstStyle/>
          <a:p>
            <a:pPr marL="457200" indent="-457200">
              <a:buFont typeface="Wingdings" panose="05000000000000000000" pitchFamily="2" charset="2"/>
              <a:buChar char="§"/>
            </a:pPr>
            <a:r>
              <a:rPr lang="en-US" sz="1800" dirty="0">
                <a:solidFill>
                  <a:schemeClr val="tx1"/>
                </a:solidFill>
                <a:latin typeface="Aptos" panose="020B0004020202020204" pitchFamily="34" charset="0"/>
              </a:rPr>
              <a:t>Contact the WIPS’ help desk using this link: </a:t>
            </a:r>
            <a:br>
              <a:rPr lang="en-US" sz="1800" dirty="0">
                <a:solidFill>
                  <a:schemeClr val="tx1"/>
                </a:solidFill>
                <a:latin typeface="Aptos" panose="020B0004020202020204" pitchFamily="34" charset="0"/>
              </a:rPr>
            </a:br>
            <a:r>
              <a:rPr lang="en-US" sz="1800" b="0" i="0" u="sng" dirty="0">
                <a:solidFill>
                  <a:srgbClr val="205493"/>
                </a:solidFill>
                <a:effectLst/>
                <a:latin typeface="Aptos" panose="020B0004020202020204" pitchFamily="34" charset="0"/>
                <a:hlinkClick r:id="rId3"/>
              </a:rPr>
              <a:t>WIPS Technical Assistance Request</a:t>
            </a:r>
            <a:r>
              <a:rPr lang="en-US" sz="1800" b="0" i="0" u="sng" dirty="0">
                <a:solidFill>
                  <a:srgbClr val="205493"/>
                </a:solidFill>
                <a:effectLst/>
                <a:latin typeface="Aptos" panose="020B0004020202020204" pitchFamily="34" charset="0"/>
              </a:rPr>
              <a:t>.</a:t>
            </a:r>
          </a:p>
          <a:p>
            <a:pPr marL="457200" indent="-457200">
              <a:buFont typeface="Wingdings" panose="05000000000000000000" pitchFamily="2" charset="2"/>
              <a:buChar char="§"/>
            </a:pPr>
            <a:r>
              <a:rPr lang="en-US" sz="1800" dirty="0">
                <a:solidFill>
                  <a:schemeClr val="tx1"/>
                </a:solidFill>
                <a:latin typeface="Aptos" panose="020B0004020202020204" pitchFamily="34" charset="0"/>
              </a:rPr>
              <a:t>Do not upload your PIRL data file into the help desk ticket or using any other method such as email.</a:t>
            </a:r>
          </a:p>
          <a:p>
            <a:pPr marL="457200" indent="-457200">
              <a:buFont typeface="Wingdings" panose="05000000000000000000" pitchFamily="2" charset="2"/>
              <a:buChar char="§"/>
            </a:pPr>
            <a:r>
              <a:rPr lang="en-US" sz="1800" dirty="0">
                <a:solidFill>
                  <a:schemeClr val="tx1"/>
                </a:solidFill>
                <a:latin typeface="Aptos" panose="020B0004020202020204" pitchFamily="34" charset="0"/>
              </a:rPr>
              <a:t>Provide the file ID for the data file that you uploaded. Doing so enables the WIPS team to access your data file.</a:t>
            </a:r>
          </a:p>
          <a:p>
            <a:pPr marL="457200" indent="-457200">
              <a:buFont typeface="Wingdings" panose="05000000000000000000" pitchFamily="2" charset="2"/>
              <a:buChar char="§"/>
            </a:pPr>
            <a:r>
              <a:rPr lang="en-US" sz="1800" dirty="0">
                <a:solidFill>
                  <a:schemeClr val="tx1"/>
                </a:solidFill>
                <a:latin typeface="Aptos" panose="020B0004020202020204" pitchFamily="34" charset="0"/>
              </a:rPr>
              <a:t>Provide a clear description of the error that you are experiencing.</a:t>
            </a:r>
          </a:p>
          <a:p>
            <a:pPr marL="457200" indent="-457200">
              <a:buFont typeface="Wingdings" panose="05000000000000000000" pitchFamily="2" charset="2"/>
              <a:buChar char="§"/>
            </a:pPr>
            <a:r>
              <a:rPr lang="en-US" sz="1800" b="1" dirty="0">
                <a:solidFill>
                  <a:schemeClr val="tx1"/>
                </a:solidFill>
                <a:latin typeface="Aptos" panose="020B0004020202020204" pitchFamily="34" charset="0"/>
              </a:rPr>
              <a:t>Expect errors</a:t>
            </a:r>
            <a:r>
              <a:rPr lang="en-US" sz="1800" dirty="0">
                <a:solidFill>
                  <a:schemeClr val="tx1"/>
                </a:solidFill>
                <a:latin typeface="Aptos" panose="020B0004020202020204" pitchFamily="34" charset="0"/>
              </a:rPr>
              <a:t>—especially if you are new to uploading PIRL data files! Expect several series or levels of errors. Resolving one set of errors may reveal errors related to another set of PIRL data elements. </a:t>
            </a:r>
          </a:p>
        </p:txBody>
      </p:sp>
      <p:pic>
        <p:nvPicPr>
          <p:cNvPr id="4" name="Picture 3" descr="Helpdesk Station ">
            <a:extLst>
              <a:ext uri="{FF2B5EF4-FFF2-40B4-BE49-F238E27FC236}">
                <a16:creationId xmlns:a16="http://schemas.microsoft.com/office/drawing/2014/main" id="{2951FF59-83DB-3CB1-208F-B45F4538D5C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t="10200" b="28939"/>
          <a:stretch>
            <a:fillRect/>
          </a:stretch>
        </p:blipFill>
        <p:spPr>
          <a:xfrm>
            <a:off x="6991313" y="1154825"/>
            <a:ext cx="4359529" cy="2772595"/>
          </a:xfrm>
          <a:prstGeom prst="rect">
            <a:avLst/>
          </a:prstGeom>
        </p:spPr>
      </p:pic>
    </p:spTree>
    <p:extLst>
      <p:ext uri="{BB962C8B-B14F-4D97-AF65-F5344CB8AC3E}">
        <p14:creationId xmlns:p14="http://schemas.microsoft.com/office/powerpoint/2010/main" val="2089845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6DA64-9B4F-035A-5492-8B938A49C867}"/>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58BF0EE6-6952-9A72-4BC3-BCACCE361C5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40D8DC1-D841-E2DA-33C6-7F78DF86916D}"/>
              </a:ext>
            </a:extLst>
          </p:cNvPr>
          <p:cNvSpPr>
            <a:spLocks noGrp="1"/>
          </p:cNvSpPr>
          <p:nvPr>
            <p:ph type="body" sz="quarter" idx="12"/>
          </p:nvPr>
        </p:nvSpPr>
        <p:spPr>
          <a:xfrm>
            <a:off x="461842" y="5195133"/>
            <a:ext cx="11265141" cy="1052192"/>
          </a:xfrm>
        </p:spPr>
        <p:txBody>
          <a:bodyPr>
            <a:normAutofit lnSpcReduction="10000"/>
          </a:bodyPr>
          <a:lstStyle/>
          <a:p>
            <a:pPr>
              <a:lnSpc>
                <a:spcPct val="100000"/>
              </a:lnSpc>
            </a:pPr>
            <a:r>
              <a:rPr lang="en-US" sz="1400" dirty="0">
                <a:solidFill>
                  <a:srgbClr val="212121"/>
                </a:solidFill>
                <a:latin typeface="Roboto" panose="02000000000000000000" pitchFamily="2" charset="0"/>
                <a:ea typeface="Roboto" panose="02000000000000000000" pitchFamily="2" charset="0"/>
                <a:cs typeface="Roboto" panose="02000000000000000000" pitchFamily="2" charset="0"/>
              </a:rPr>
              <a:t>DOL is required to publish grantee aggregated performance data.  This information is published here: </a:t>
            </a:r>
            <a:r>
              <a:rPr lang="en-US" sz="1400" b="1" dirty="0">
                <a:latin typeface="Roboto" panose="02000000000000000000" pitchFamily="2" charset="0"/>
                <a:ea typeface="Roboto" panose="02000000000000000000" pitchFamily="2" charset="0"/>
                <a:cs typeface="Roboto" panose="02000000000000000000" pitchFamily="2" charset="0"/>
                <a:hlinkClick r:id="rId3">
                  <a:extLst>
                    <a:ext uri="{A12FA001-AC4F-418D-AE19-62706E023703}">
                      <ahyp:hlinkClr xmlns:ahyp="http://schemas.microsoft.com/office/drawing/2018/hyperlinkcolor" val="tx"/>
                    </a:ext>
                  </a:extLst>
                </a:hlinkClick>
              </a:rPr>
              <a:t>Apprenticeship Grants Performance Dashboard | Apprenticeship.gov</a:t>
            </a:r>
            <a:r>
              <a:rPr lang="en-US" sz="1600" dirty="0">
                <a:latin typeface="Roboto" panose="02000000000000000000" pitchFamily="2" charset="0"/>
                <a:ea typeface="Roboto" panose="02000000000000000000" pitchFamily="2" charset="0"/>
                <a:cs typeface="Roboto" panose="02000000000000000000" pitchFamily="2" charset="0"/>
              </a:rPr>
              <a:t>.</a:t>
            </a:r>
            <a:r>
              <a:rPr lang="en-US" sz="1400" dirty="0">
                <a:solidFill>
                  <a:srgbClr val="212121"/>
                </a:solidFill>
                <a:latin typeface="Roboto" panose="02000000000000000000" pitchFamily="2" charset="0"/>
                <a:ea typeface="Roboto" panose="02000000000000000000" pitchFamily="2" charset="0"/>
                <a:cs typeface="Roboto" panose="02000000000000000000" pitchFamily="2" charset="0"/>
              </a:rPr>
              <a:t>  Without your quarterly </a:t>
            </a:r>
            <a:r>
              <a:rPr lang="en-US" sz="1400" b="1" dirty="0">
                <a:latin typeface="Roboto" panose="02000000000000000000" pitchFamily="2" charset="0"/>
                <a:ea typeface="Roboto" panose="02000000000000000000" pitchFamily="2" charset="0"/>
                <a:cs typeface="Roboto" panose="02000000000000000000" pitchFamily="2" charset="0"/>
              </a:rPr>
              <a:t>certified</a:t>
            </a:r>
            <a:r>
              <a:rPr lang="en-US" sz="1400" dirty="0">
                <a:solidFill>
                  <a:srgbClr val="212121"/>
                </a:solidFill>
                <a:latin typeface="Roboto" panose="02000000000000000000" pitchFamily="2" charset="0"/>
                <a:ea typeface="Roboto" panose="02000000000000000000" pitchFamily="2" charset="0"/>
                <a:cs typeface="Roboto" panose="02000000000000000000" pitchFamily="2" charset="0"/>
              </a:rPr>
              <a:t> PIRL data files, DOL will not be able to meet this requirement and your grant’s name will be published without performance data.</a:t>
            </a:r>
          </a:p>
          <a:p>
            <a:r>
              <a:rPr lang="en-US" sz="1400" dirty="0">
                <a:solidFill>
                  <a:srgbClr val="212121"/>
                </a:solidFill>
                <a:latin typeface="Roboto" panose="02000000000000000000" pitchFamily="2" charset="0"/>
                <a:ea typeface="Roboto" panose="02000000000000000000" pitchFamily="2" charset="0"/>
                <a:cs typeface="Roboto" panose="02000000000000000000" pitchFamily="2" charset="0"/>
              </a:rPr>
              <a:t>For more information, please refer to </a:t>
            </a:r>
            <a:r>
              <a:rPr lang="en-US" sz="1400" b="1" u="sng" dirty="0">
                <a:latin typeface="Roboto" panose="02000000000000000000" pitchFamily="2" charset="0"/>
                <a:ea typeface="Roboto" panose="02000000000000000000" pitchFamily="2" charset="0"/>
                <a:cs typeface="Roboto" panose="02000000000000000000" pitchFamily="2" charset="0"/>
                <a:hlinkClick r:id="rId4">
                  <a:extLst>
                    <a:ext uri="{A12FA001-AC4F-418D-AE19-62706E023703}">
                      <ahyp:hlinkClr xmlns:ahyp="http://schemas.microsoft.com/office/drawing/2018/hyperlinkcolor" val="tx"/>
                    </a:ext>
                  </a:extLst>
                </a:hlinkClick>
              </a:rPr>
              <a:t>Bulletin 2025-35</a:t>
            </a:r>
            <a:r>
              <a:rPr lang="en-US" sz="1400" dirty="0">
                <a:latin typeface="Roboto" panose="02000000000000000000" pitchFamily="2" charset="0"/>
                <a:ea typeface="Roboto" panose="02000000000000000000" pitchFamily="2" charset="0"/>
                <a:cs typeface="Roboto" panose="02000000000000000000" pitchFamily="2" charset="0"/>
              </a:rPr>
              <a:t> </a:t>
            </a:r>
            <a:r>
              <a:rPr lang="en-US" sz="1400" dirty="0">
                <a:solidFill>
                  <a:srgbClr val="212121"/>
                </a:solidFill>
                <a:latin typeface="Roboto" panose="02000000000000000000" pitchFamily="2" charset="0"/>
                <a:ea typeface="Roboto" panose="02000000000000000000" pitchFamily="2" charset="0"/>
                <a:cs typeface="Roboto" panose="02000000000000000000" pitchFamily="2" charset="0"/>
              </a:rPr>
              <a:t>on the announcement of the OA Grant Performance Dashboard.</a:t>
            </a:r>
          </a:p>
          <a:p>
            <a:endParaRPr lang="en-US" sz="1600" dirty="0">
              <a:latin typeface="Roboto" panose="02000000000000000000" pitchFamily="2" charset="0"/>
              <a:ea typeface="Roboto" panose="02000000000000000000" pitchFamily="2" charset="0"/>
              <a:cs typeface="Roboto" panose="02000000000000000000" pitchFamily="2" charset="0"/>
            </a:endParaRPr>
          </a:p>
        </p:txBody>
      </p:sp>
      <p:pic>
        <p:nvPicPr>
          <p:cNvPr id="13" name="Picture 12">
            <a:extLst>
              <a:ext uri="{FF2B5EF4-FFF2-40B4-BE49-F238E27FC236}">
                <a16:creationId xmlns:a16="http://schemas.microsoft.com/office/drawing/2014/main" id="{528855AD-B665-7FB1-9397-9FBE635BF29D}"/>
              </a:ext>
              <a:ext uri="{C183D7F6-B498-43B3-948B-1728B52AA6E4}">
                <adec:decorative xmlns:adec="http://schemas.microsoft.com/office/drawing/2017/decorative" val="1"/>
              </a:ext>
            </a:extLst>
          </p:cNvPr>
          <p:cNvPicPr>
            <a:picLocks noChangeAspect="1"/>
          </p:cNvPicPr>
          <p:nvPr/>
        </p:nvPicPr>
        <p:blipFill>
          <a:blip r:embed="rId5"/>
          <a:srcRect t="54187" b="1"/>
          <a:stretch/>
        </p:blipFill>
        <p:spPr>
          <a:xfrm>
            <a:off x="333289" y="915063"/>
            <a:ext cx="11264900" cy="1880241"/>
          </a:xfrm>
          <a:prstGeom prst="rect">
            <a:avLst/>
          </a:prstGeom>
        </p:spPr>
      </p:pic>
      <p:pic>
        <p:nvPicPr>
          <p:cNvPr id="17" name="Picture 16" descr="Screenshot of the Apprenticeship Grant Performance Dashboard. &#10;">
            <a:extLst>
              <a:ext uri="{FF2B5EF4-FFF2-40B4-BE49-F238E27FC236}">
                <a16:creationId xmlns:a16="http://schemas.microsoft.com/office/drawing/2014/main" id="{5A0973A8-F392-A8D1-DDD3-3F873A180674}"/>
              </a:ext>
            </a:extLst>
          </p:cNvPr>
          <p:cNvPicPr>
            <a:picLocks noChangeAspect="1"/>
          </p:cNvPicPr>
          <p:nvPr/>
        </p:nvPicPr>
        <p:blipFill>
          <a:blip r:embed="rId6"/>
          <a:srcRect t="5263" r="11810" b="38365"/>
          <a:stretch/>
        </p:blipFill>
        <p:spPr>
          <a:xfrm>
            <a:off x="2105428" y="2975277"/>
            <a:ext cx="7977967" cy="2039882"/>
          </a:xfrm>
          <a:prstGeom prst="rect">
            <a:avLst/>
          </a:prstGeom>
          <a:ln w="19050">
            <a:solidFill>
              <a:schemeClr val="tx1"/>
            </a:solidFill>
          </a:ln>
        </p:spPr>
      </p:pic>
      <p:sp>
        <p:nvSpPr>
          <p:cNvPr id="6" name="Title 4">
            <a:extLst>
              <a:ext uri="{FF2B5EF4-FFF2-40B4-BE49-F238E27FC236}">
                <a16:creationId xmlns:a16="http://schemas.microsoft.com/office/drawing/2014/main" id="{9B331486-1279-28C6-B376-7DDAE8AD0979}"/>
              </a:ext>
            </a:extLst>
          </p:cNvPr>
          <p:cNvSpPr>
            <a:spLocks noGrp="1"/>
          </p:cNvSpPr>
          <p:nvPr>
            <p:ph type="title"/>
          </p:nvPr>
        </p:nvSpPr>
        <p:spPr>
          <a:xfrm>
            <a:off x="333288" y="91118"/>
            <a:ext cx="11264900" cy="720725"/>
          </a:xfrm>
          <a:solidFill>
            <a:schemeClr val="accent3"/>
          </a:solidFill>
        </p:spPr>
        <p:txBody>
          <a:bodyPr/>
          <a:lstStyle/>
          <a:p>
            <a:r>
              <a:rPr lang="en-US" sz="3200" b="1" dirty="0">
                <a:solidFill>
                  <a:schemeClr val="tx1"/>
                </a:solidFill>
                <a:latin typeface="Aptos" panose="020B0004020202020204" pitchFamily="34" charset="0"/>
                <a:cs typeface="Arial"/>
              </a:rPr>
              <a:t>Reporting Reminders: You Must Report!</a:t>
            </a:r>
            <a:r>
              <a:rPr lang="en-US" sz="3200" b="1" dirty="0">
                <a:solidFill>
                  <a:schemeClr val="tx1"/>
                </a:solidFill>
                <a:latin typeface="Aptos" panose="020B0004020202020204" pitchFamily="34" charset="0"/>
                <a:ea typeface="Roboto Black" panose="02000000000000000000" pitchFamily="2" charset="0"/>
                <a:cs typeface="Roboto Black" panose="02000000000000000000" pitchFamily="2" charset="0"/>
              </a:rPr>
              <a:t> (6)</a:t>
            </a:r>
            <a:endParaRPr lang="en-US" sz="3600" b="1" dirty="0">
              <a:solidFill>
                <a:schemeClr val="tx1"/>
              </a:solidFill>
              <a:latin typeface="Aptos" panose="020B0004020202020204" pitchFamily="34" charset="0"/>
              <a:ea typeface="Roboto Black" panose="02000000000000000000" pitchFamily="2" charset="0"/>
              <a:cs typeface="Roboto Black" panose="02000000000000000000" pitchFamily="2" charset="0"/>
            </a:endParaRPr>
          </a:p>
        </p:txBody>
      </p:sp>
    </p:spTree>
    <p:extLst>
      <p:ext uri="{BB962C8B-B14F-4D97-AF65-F5344CB8AC3E}">
        <p14:creationId xmlns:p14="http://schemas.microsoft.com/office/powerpoint/2010/main" val="2761628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806A4-83A4-A1FF-BE4F-5E99DFC94F48}"/>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B071B76-3E02-3FE0-8B3E-BFECC880FAA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D24C3E-0D9D-9DB4-34EB-3A5A70068072}"/>
              </a:ext>
              <a:ext uri="{C183D7F6-B498-43B3-948B-1728B52AA6E4}">
                <adec:decorative xmlns:adec="http://schemas.microsoft.com/office/drawing/2017/decorative" val="1"/>
              </a:ext>
            </a:extLst>
          </p:cNvPr>
          <p:cNvGrpSpPr/>
          <p:nvPr/>
        </p:nvGrpSpPr>
        <p:grpSpPr>
          <a:xfrm>
            <a:off x="204403" y="2866184"/>
            <a:ext cx="6907576" cy="2920464"/>
            <a:chOff x="-1278987" y="837956"/>
            <a:chExt cx="11770551" cy="3256657"/>
          </a:xfrm>
        </p:grpSpPr>
        <p:sp>
          <p:nvSpPr>
            <p:cNvPr id="10" name="Rectangle 9">
              <a:extLst>
                <a:ext uri="{FF2B5EF4-FFF2-40B4-BE49-F238E27FC236}">
                  <a16:creationId xmlns:a16="http://schemas.microsoft.com/office/drawing/2014/main" id="{FEF2CDAA-FA5F-2F64-1D89-593F53E7E6A5}"/>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2D2CFDA-C1CE-45E3-BF14-0F379611DE72}"/>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3">
            <a:extLst>
              <a:ext uri="{FF2B5EF4-FFF2-40B4-BE49-F238E27FC236}">
                <a16:creationId xmlns:a16="http://schemas.microsoft.com/office/drawing/2014/main" id="{ABFFE658-6C2D-A9A1-02AB-3FFC20419E28}"/>
              </a:ext>
            </a:extLst>
          </p:cNvPr>
          <p:cNvSpPr>
            <a:spLocks noGrp="1"/>
          </p:cNvSpPr>
          <p:nvPr>
            <p:ph type="title"/>
          </p:nvPr>
        </p:nvSpPr>
        <p:spPr>
          <a:xfrm>
            <a:off x="1021605" y="3670852"/>
            <a:ext cx="5803265" cy="1311128"/>
          </a:xfrm>
        </p:spPr>
        <p:txBody>
          <a:bodyPr/>
          <a:lstStyle/>
          <a:p>
            <a:r>
              <a:rPr lang="en-US" spc="300">
                <a:solidFill>
                  <a:schemeClr val="tx1"/>
                </a:solidFill>
                <a:latin typeface="Arial"/>
                <a:cs typeface="Arial"/>
              </a:rPr>
              <a:t>REPORTING</a:t>
            </a:r>
            <a:br>
              <a:rPr lang="en-US" spc="300">
                <a:solidFill>
                  <a:schemeClr val="tx1"/>
                </a:solidFill>
                <a:latin typeface="Arial"/>
                <a:cs typeface="Arial"/>
              </a:rPr>
            </a:br>
            <a:r>
              <a:rPr lang="en-US" spc="300">
                <a:solidFill>
                  <a:schemeClr val="tx1"/>
                </a:solidFill>
                <a:latin typeface="Arial"/>
                <a:cs typeface="Arial"/>
              </a:rPr>
              <a:t>CHECKLIST </a:t>
            </a:r>
            <a:r>
              <a:rPr lang="en-US" b="1" spc="300">
                <a:latin typeface="Arial"/>
                <a:cs typeface="Arial"/>
              </a:rPr>
              <a:t> </a:t>
            </a:r>
          </a:p>
        </p:txBody>
      </p:sp>
      <p:sp>
        <p:nvSpPr>
          <p:cNvPr id="12" name="Slide Number Placeholder 5">
            <a:extLst>
              <a:ext uri="{FF2B5EF4-FFF2-40B4-BE49-F238E27FC236}">
                <a16:creationId xmlns:a16="http://schemas.microsoft.com/office/drawing/2014/main" id="{3EE1C8BA-3B70-2E96-9215-9352FC43CEE2}"/>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14</a:t>
            </a:fld>
            <a:endParaRPr lang="en-US"/>
          </a:p>
        </p:txBody>
      </p:sp>
      <p:pic>
        <p:nvPicPr>
          <p:cNvPr id="4102" name="Picture 6" descr="Checklist | Zammad Features">
            <a:extLst>
              <a:ext uri="{FF2B5EF4-FFF2-40B4-BE49-F238E27FC236}">
                <a16:creationId xmlns:a16="http://schemas.microsoft.com/office/drawing/2014/main" id="{DA1697AD-1D70-D201-42C5-1C622774D8B1}"/>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15139" r="15139"/>
          <a:stretch>
            <a:fillRect/>
          </a:stretch>
        </p:blipFill>
        <p:spPr bwMode="auto">
          <a:xfrm>
            <a:off x="7110044" y="-155448"/>
            <a:ext cx="478188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3219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00C7DC-D874-B152-3D6D-2B6B69118CE9}"/>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DC5373F1-AE7C-7DF4-AA94-5DBC6EB00E3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8DF41E12-1517-0857-A997-D181F79DA0F5}"/>
              </a:ext>
            </a:extLst>
          </p:cNvPr>
          <p:cNvSpPr>
            <a:spLocks noGrp="1"/>
          </p:cNvSpPr>
          <p:nvPr>
            <p:ph type="title"/>
          </p:nvPr>
        </p:nvSpPr>
        <p:spPr>
          <a:xfrm>
            <a:off x="675113" y="254169"/>
            <a:ext cx="10675729" cy="535531"/>
          </a:xfrm>
          <a:solidFill>
            <a:schemeClr val="accent3"/>
          </a:solidFill>
        </p:spPr>
        <p:txBody>
          <a:bodyPr/>
          <a:lstStyle/>
          <a:p>
            <a:r>
              <a:rPr lang="en-US" sz="3000">
                <a:solidFill>
                  <a:schemeClr val="bg1"/>
                </a:solidFill>
                <a:latin typeface="Arial"/>
                <a:cs typeface="Arial"/>
              </a:rPr>
              <a:t> </a:t>
            </a:r>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Quarterly Reporting Checklist (1)</a:t>
            </a:r>
          </a:p>
        </p:txBody>
      </p:sp>
      <p:graphicFrame>
        <p:nvGraphicFramePr>
          <p:cNvPr id="9" name="Content Placeholder 2">
            <a:extLst>
              <a:ext uri="{FF2B5EF4-FFF2-40B4-BE49-F238E27FC236}">
                <a16:creationId xmlns:a16="http://schemas.microsoft.com/office/drawing/2014/main" id="{06FDD7A8-4D1A-B7ED-900C-6023C9D6D347}"/>
              </a:ext>
            </a:extLst>
          </p:cNvPr>
          <p:cNvGraphicFramePr>
            <a:graphicFrameLocks noGrp="1"/>
          </p:cNvGraphicFramePr>
          <p:nvPr>
            <p:ph idx="14"/>
            <p:extLst>
              <p:ext uri="{D42A27DB-BD31-4B8C-83A1-F6EECF244321}">
                <p14:modId xmlns:p14="http://schemas.microsoft.com/office/powerpoint/2010/main" val="4070850450"/>
              </p:ext>
            </p:extLst>
          </p:nvPr>
        </p:nvGraphicFramePr>
        <p:xfrm>
          <a:off x="701682" y="964710"/>
          <a:ext cx="10675731" cy="4927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5">
            <a:extLst>
              <a:ext uri="{FF2B5EF4-FFF2-40B4-BE49-F238E27FC236}">
                <a16:creationId xmlns:a16="http://schemas.microsoft.com/office/drawing/2014/main" id="{C218BFA9-AE16-B745-3D0A-A1B6F434CEC6}"/>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15</a:t>
            </a:fld>
            <a:endParaRPr lang="en-US"/>
          </a:p>
        </p:txBody>
      </p:sp>
    </p:spTree>
    <p:extLst>
      <p:ext uri="{BB962C8B-B14F-4D97-AF65-F5344CB8AC3E}">
        <p14:creationId xmlns:p14="http://schemas.microsoft.com/office/powerpoint/2010/main" val="307253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B9322-1F7C-E3B0-461A-8893BD46960A}"/>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AFABC62-AF9C-8435-86F1-CFA09E37786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E9AD5A34-1E36-E32C-1EED-B2810E47397D}"/>
              </a:ext>
            </a:extLst>
          </p:cNvPr>
          <p:cNvSpPr>
            <a:spLocks noGrp="1"/>
          </p:cNvSpPr>
          <p:nvPr>
            <p:ph type="title"/>
          </p:nvPr>
        </p:nvSpPr>
        <p:spPr>
          <a:xfrm>
            <a:off x="675113" y="254169"/>
            <a:ext cx="10675729" cy="535531"/>
          </a:xfrm>
          <a:solidFill>
            <a:schemeClr val="accent3"/>
          </a:solidFill>
        </p:spPr>
        <p:txBody>
          <a:bodyPr/>
          <a:lstStyle/>
          <a:p>
            <a:r>
              <a:rPr lang="en-US" sz="3000">
                <a:solidFill>
                  <a:schemeClr val="bg1"/>
                </a:solidFill>
                <a:latin typeface="Arial"/>
                <a:cs typeface="Arial"/>
              </a:rPr>
              <a:t> </a:t>
            </a:r>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Quarterly Reporting Checklist (2)</a:t>
            </a:r>
          </a:p>
        </p:txBody>
      </p:sp>
      <p:graphicFrame>
        <p:nvGraphicFramePr>
          <p:cNvPr id="9" name="Content Placeholder 2">
            <a:extLst>
              <a:ext uri="{FF2B5EF4-FFF2-40B4-BE49-F238E27FC236}">
                <a16:creationId xmlns:a16="http://schemas.microsoft.com/office/drawing/2014/main" id="{E92EB3C4-7403-A43B-18DB-B50D789D7D46}"/>
              </a:ext>
            </a:extLst>
          </p:cNvPr>
          <p:cNvGraphicFramePr>
            <a:graphicFrameLocks noGrp="1"/>
          </p:cNvGraphicFramePr>
          <p:nvPr>
            <p:ph idx="14"/>
            <p:extLst>
              <p:ext uri="{D42A27DB-BD31-4B8C-83A1-F6EECF244321}">
                <p14:modId xmlns:p14="http://schemas.microsoft.com/office/powerpoint/2010/main" val="3075650220"/>
              </p:ext>
            </p:extLst>
          </p:nvPr>
        </p:nvGraphicFramePr>
        <p:xfrm>
          <a:off x="701682" y="964710"/>
          <a:ext cx="10675731" cy="4927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5">
            <a:extLst>
              <a:ext uri="{FF2B5EF4-FFF2-40B4-BE49-F238E27FC236}">
                <a16:creationId xmlns:a16="http://schemas.microsoft.com/office/drawing/2014/main" id="{F9B5A2E3-21DB-26DE-0E65-23FA788C5E62}"/>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16</a:t>
            </a:fld>
            <a:endParaRPr lang="en-US"/>
          </a:p>
        </p:txBody>
      </p:sp>
    </p:spTree>
    <p:extLst>
      <p:ext uri="{BB962C8B-B14F-4D97-AF65-F5344CB8AC3E}">
        <p14:creationId xmlns:p14="http://schemas.microsoft.com/office/powerpoint/2010/main" val="1360453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FF254C-C153-2B47-69FA-1380D8A6B409}"/>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4EF0EB9-22FE-CE68-390E-94517DF9ED8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945556A0-9B86-F04F-CAA8-F05B3514DD8F}"/>
              </a:ext>
            </a:extLst>
          </p:cNvPr>
          <p:cNvSpPr>
            <a:spLocks noGrp="1"/>
          </p:cNvSpPr>
          <p:nvPr>
            <p:ph type="title"/>
          </p:nvPr>
        </p:nvSpPr>
        <p:spPr>
          <a:xfrm>
            <a:off x="675113" y="254169"/>
            <a:ext cx="10675729" cy="535531"/>
          </a:xfrm>
          <a:solidFill>
            <a:schemeClr val="accent3"/>
          </a:solidFill>
        </p:spPr>
        <p:txBody>
          <a:bodyPr/>
          <a:lstStyle/>
          <a:p>
            <a:r>
              <a:rPr lang="en-US" sz="3000">
                <a:solidFill>
                  <a:schemeClr val="bg1"/>
                </a:solidFill>
                <a:latin typeface="Arial"/>
                <a:cs typeface="Arial"/>
              </a:rPr>
              <a:t> </a:t>
            </a:r>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Quarterly Reporting Checklist (3)</a:t>
            </a:r>
          </a:p>
        </p:txBody>
      </p:sp>
      <p:graphicFrame>
        <p:nvGraphicFramePr>
          <p:cNvPr id="9" name="Content Placeholder 2">
            <a:extLst>
              <a:ext uri="{FF2B5EF4-FFF2-40B4-BE49-F238E27FC236}">
                <a16:creationId xmlns:a16="http://schemas.microsoft.com/office/drawing/2014/main" id="{4F7F6C1D-2FEE-D21F-A191-315328E182A2}"/>
              </a:ext>
            </a:extLst>
          </p:cNvPr>
          <p:cNvGraphicFramePr>
            <a:graphicFrameLocks noGrp="1"/>
          </p:cNvGraphicFramePr>
          <p:nvPr>
            <p:ph idx="14"/>
            <p:extLst>
              <p:ext uri="{D42A27DB-BD31-4B8C-83A1-F6EECF244321}">
                <p14:modId xmlns:p14="http://schemas.microsoft.com/office/powerpoint/2010/main" val="663245970"/>
              </p:ext>
            </p:extLst>
          </p:nvPr>
        </p:nvGraphicFramePr>
        <p:xfrm>
          <a:off x="701682" y="964710"/>
          <a:ext cx="10675731" cy="4927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5">
            <a:extLst>
              <a:ext uri="{FF2B5EF4-FFF2-40B4-BE49-F238E27FC236}">
                <a16:creationId xmlns:a16="http://schemas.microsoft.com/office/drawing/2014/main" id="{48ED4DE0-130F-2016-C3B1-2B086F8165BF}"/>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17</a:t>
            </a:fld>
            <a:endParaRPr lang="en-US"/>
          </a:p>
        </p:txBody>
      </p:sp>
    </p:spTree>
    <p:extLst>
      <p:ext uri="{BB962C8B-B14F-4D97-AF65-F5344CB8AC3E}">
        <p14:creationId xmlns:p14="http://schemas.microsoft.com/office/powerpoint/2010/main" val="31841229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71659-769E-549A-64D5-A879C28D6960}"/>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F78641C-8914-C870-BCFA-F429937C1A4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4BBC8F38-B9AE-FB91-0E69-040DC276E8C1}"/>
              </a:ext>
              <a:ext uri="{C183D7F6-B498-43B3-948B-1728B52AA6E4}">
                <adec:decorative xmlns:adec="http://schemas.microsoft.com/office/drawing/2017/decorative" val="1"/>
              </a:ext>
            </a:extLst>
          </p:cNvPr>
          <p:cNvGrpSpPr/>
          <p:nvPr/>
        </p:nvGrpSpPr>
        <p:grpSpPr>
          <a:xfrm>
            <a:off x="204403" y="2866184"/>
            <a:ext cx="6907576" cy="2920464"/>
            <a:chOff x="-1278987" y="837956"/>
            <a:chExt cx="11770551" cy="3256657"/>
          </a:xfrm>
        </p:grpSpPr>
        <p:sp>
          <p:nvSpPr>
            <p:cNvPr id="10" name="Rectangle 9">
              <a:extLst>
                <a:ext uri="{FF2B5EF4-FFF2-40B4-BE49-F238E27FC236}">
                  <a16:creationId xmlns:a16="http://schemas.microsoft.com/office/drawing/2014/main" id="{BDD03393-1E9A-BBBE-1516-BF7B68A1E5D9}"/>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E1F9B35-FFE2-A715-0C21-2CAB9E20D72A}"/>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itle 13">
            <a:extLst>
              <a:ext uri="{FF2B5EF4-FFF2-40B4-BE49-F238E27FC236}">
                <a16:creationId xmlns:a16="http://schemas.microsoft.com/office/drawing/2014/main" id="{1E58D9D6-5C05-DB2A-85B8-4093B37CCDF1}"/>
              </a:ext>
            </a:extLst>
          </p:cNvPr>
          <p:cNvSpPr>
            <a:spLocks noGrp="1"/>
          </p:cNvSpPr>
          <p:nvPr>
            <p:ph type="title"/>
          </p:nvPr>
        </p:nvSpPr>
        <p:spPr>
          <a:xfrm>
            <a:off x="922527" y="3030772"/>
            <a:ext cx="5803265" cy="2917722"/>
          </a:xfrm>
        </p:spPr>
        <p:txBody>
          <a:bodyPr/>
          <a:lstStyle/>
          <a:p>
            <a:r>
              <a:rPr lang="en-US" spc="300">
                <a:solidFill>
                  <a:schemeClr val="tx1"/>
                </a:solidFill>
                <a:latin typeface="Arial"/>
                <a:cs typeface="Arial"/>
              </a:rPr>
              <a:t>COMMON REPORTING ERRORS:</a:t>
            </a:r>
            <a:br>
              <a:rPr lang="en-US" spc="300">
                <a:solidFill>
                  <a:schemeClr val="tx1"/>
                </a:solidFill>
                <a:latin typeface="Arial"/>
                <a:cs typeface="Arial"/>
              </a:rPr>
            </a:br>
            <a:r>
              <a:rPr lang="en-US" sz="3200" spc="300">
                <a:solidFill>
                  <a:schemeClr val="tx1"/>
                </a:solidFill>
                <a:latin typeface="Arial"/>
                <a:cs typeface="Arial"/>
              </a:rPr>
              <a:t>How To Trouble-shoot and Resolve Them </a:t>
            </a:r>
            <a:r>
              <a:rPr lang="en-US" sz="3200" b="1" spc="300">
                <a:latin typeface="Arial"/>
                <a:cs typeface="Arial"/>
              </a:rPr>
              <a:t> </a:t>
            </a:r>
            <a:endParaRPr lang="en-US" b="1" spc="300">
              <a:latin typeface="Arial"/>
              <a:cs typeface="Arial"/>
            </a:endParaRPr>
          </a:p>
        </p:txBody>
      </p:sp>
      <p:sp>
        <p:nvSpPr>
          <p:cNvPr id="12" name="Slide Number Placeholder 5">
            <a:extLst>
              <a:ext uri="{FF2B5EF4-FFF2-40B4-BE49-F238E27FC236}">
                <a16:creationId xmlns:a16="http://schemas.microsoft.com/office/drawing/2014/main" id="{61EADA4C-BB71-5CC2-4F55-D69856936640}"/>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18</a:t>
            </a:fld>
            <a:endParaRPr lang="en-US"/>
          </a:p>
        </p:txBody>
      </p:sp>
      <p:pic>
        <p:nvPicPr>
          <p:cNvPr id="3" name="Picture Placeholder 19">
            <a:extLst>
              <a:ext uri="{FF2B5EF4-FFF2-40B4-BE49-F238E27FC236}">
                <a16:creationId xmlns:a16="http://schemas.microsoft.com/office/drawing/2014/main" id="{C7B80100-503D-CE97-3294-CCF634EA2CC6}"/>
              </a:ext>
            </a:extLst>
          </p:cNvPr>
          <p:cNvPicPr>
            <a:picLocks noGrp="1" noChangeAspect="1"/>
          </p:cNvPicPr>
          <p:nvPr>
            <p:ph type="pic" sz="quarter" idx="14"/>
          </p:nvPr>
        </p:nvPicPr>
        <p:blipFill rotWithShape="1">
          <a:blip r:embed="rId3">
            <a:extLst>
              <a:ext uri="{28A0092B-C50C-407E-A947-70E740481C1C}">
                <a14:useLocalDpi xmlns:a14="http://schemas.microsoft.com/office/drawing/2010/main" val="0"/>
              </a:ext>
            </a:extLst>
          </a:blip>
          <a:srcRect l="26762" r="26762"/>
          <a:stretch/>
        </p:blipFill>
        <p:spPr>
          <a:xfrm>
            <a:off x="7450138" y="0"/>
            <a:ext cx="4781550" cy="6858000"/>
          </a:xfrm>
        </p:spPr>
      </p:pic>
    </p:spTree>
    <p:extLst>
      <p:ext uri="{BB962C8B-B14F-4D97-AF65-F5344CB8AC3E}">
        <p14:creationId xmlns:p14="http://schemas.microsoft.com/office/powerpoint/2010/main" val="12363816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B33CB-45B2-7767-5B56-73249B5E5E5F}"/>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6597E1AC-D4DB-B25A-D70C-6B719655D7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7CA25023-136A-9EC6-CB19-7FDA7FF4BBA5}"/>
              </a:ext>
            </a:extLst>
          </p:cNvPr>
          <p:cNvSpPr>
            <a:spLocks noGrp="1"/>
          </p:cNvSpPr>
          <p:nvPr>
            <p:ph type="title"/>
          </p:nvPr>
        </p:nvSpPr>
        <p:spPr>
          <a:xfrm>
            <a:off x="675113" y="254169"/>
            <a:ext cx="10675729" cy="1868012"/>
          </a:xfrm>
          <a:solidFill>
            <a:schemeClr val="accent3"/>
          </a:solidFill>
        </p:spPr>
        <p:txBody>
          <a:bodyPr/>
          <a:lstStyle/>
          <a:p>
            <a:r>
              <a:rPr lang="en-US" sz="3200" b="1">
                <a:solidFill>
                  <a:schemeClr val="tx1"/>
                </a:solidFill>
                <a:latin typeface="Aptos" panose="020B0004020202020204" pitchFamily="34" charset="0"/>
                <a:cs typeface="Arial"/>
              </a:rPr>
              <a:t>QPR Does Produce Expected Results – (e.g., Pre-apprenticeship status: enrolled (AKA: Number of enrolled pre-apprentices during the reporting quarter) (QPR Field F-1a-a)</a:t>
            </a:r>
            <a:endParaRPr lang="en-US" sz="3600" b="1">
              <a:solidFill>
                <a:schemeClr val="tx1"/>
              </a:solidFill>
              <a:latin typeface="Aptos" panose="020B0004020202020204" pitchFamily="34" charset="0"/>
              <a:ea typeface="Roboto Black" panose="02000000000000000000" pitchFamily="2" charset="0"/>
              <a:cs typeface="Roboto Black" panose="02000000000000000000" pitchFamily="2" charset="0"/>
            </a:endParaRPr>
          </a:p>
        </p:txBody>
      </p:sp>
      <p:sp>
        <p:nvSpPr>
          <p:cNvPr id="7" name="Slide Number Placeholder 5">
            <a:extLst>
              <a:ext uri="{FF2B5EF4-FFF2-40B4-BE49-F238E27FC236}">
                <a16:creationId xmlns:a16="http://schemas.microsoft.com/office/drawing/2014/main" id="{E2388098-40BE-19C3-0038-50689B814E8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19</a:t>
            </a:fld>
            <a:endParaRPr lang="en-US"/>
          </a:p>
        </p:txBody>
      </p:sp>
      <p:sp>
        <p:nvSpPr>
          <p:cNvPr id="2" name="Content Placeholder 1">
            <a:extLst>
              <a:ext uri="{FF2B5EF4-FFF2-40B4-BE49-F238E27FC236}">
                <a16:creationId xmlns:a16="http://schemas.microsoft.com/office/drawing/2014/main" id="{B4A36732-7DF4-F889-0E7C-556191BCC4A1}"/>
              </a:ext>
            </a:extLst>
          </p:cNvPr>
          <p:cNvSpPr>
            <a:spLocks noGrp="1"/>
          </p:cNvSpPr>
          <p:nvPr>
            <p:ph idx="14"/>
          </p:nvPr>
        </p:nvSpPr>
        <p:spPr>
          <a:xfrm>
            <a:off x="685545" y="2225240"/>
            <a:ext cx="10675729" cy="4632760"/>
          </a:xfrm>
        </p:spPr>
        <p:txBody>
          <a:bodyPr/>
          <a:lstStyle/>
          <a:p>
            <a:pPr marL="342900" indent="-342900">
              <a:buFont typeface="+mj-lt"/>
              <a:buAutoNum type="arabicPeriod"/>
            </a:pPr>
            <a:r>
              <a:rPr lang="en-US" sz="1600">
                <a:solidFill>
                  <a:schemeClr val="tx1"/>
                </a:solidFill>
                <a:latin typeface="Aptos" panose="020B0004020202020204" pitchFamily="34" charset="0"/>
              </a:rPr>
              <a:t>Begin by reviewing/reading the QPR specification on Tab 9 (Adult QPR Aggregation Rules) of the Performance Reporting Resources spreadsheet:</a:t>
            </a:r>
          </a:p>
          <a:p>
            <a:pPr marL="342900" indent="-342900">
              <a:buFont typeface="+mj-lt"/>
              <a:buAutoNum type="arabicPeriod"/>
            </a:pPr>
            <a:endParaRPr lang="en-US" sz="1600">
              <a:solidFill>
                <a:schemeClr val="tx1"/>
              </a:solidFill>
              <a:latin typeface="Aptos" panose="020B0004020202020204" pitchFamily="34" charset="0"/>
            </a:endParaRPr>
          </a:p>
          <a:p>
            <a:pPr marL="342900" indent="-342900">
              <a:buFont typeface="+mj-lt"/>
              <a:buAutoNum type="arabicPeriod"/>
            </a:pPr>
            <a:endParaRPr lang="en-US" sz="1600">
              <a:solidFill>
                <a:schemeClr val="tx1"/>
              </a:solidFill>
              <a:latin typeface="Aptos" panose="020B0004020202020204" pitchFamily="34" charset="0"/>
            </a:endParaRPr>
          </a:p>
          <a:p>
            <a:pPr marL="342900" indent="-342900">
              <a:buFont typeface="+mj-lt"/>
              <a:buAutoNum type="arabicPeriod"/>
            </a:pPr>
            <a:r>
              <a:rPr lang="en-US" sz="1600">
                <a:solidFill>
                  <a:schemeClr val="tx1"/>
                </a:solidFill>
                <a:latin typeface="Aptos" panose="020B0004020202020204" pitchFamily="34" charset="0"/>
              </a:rPr>
              <a:t>Go to your PIRL data file and verify each data element and code value correspond with the aggregation rule. Adding filters to the PIRL file may help with this step:</a:t>
            </a:r>
          </a:p>
          <a:p>
            <a:pPr marL="342900" indent="-342900">
              <a:buFont typeface="+mj-lt"/>
              <a:buAutoNum type="arabicPeriod"/>
            </a:pPr>
            <a:endParaRPr lang="en-US" sz="1600">
              <a:solidFill>
                <a:schemeClr val="tx1"/>
              </a:solidFill>
              <a:latin typeface="Aptos" panose="020B0004020202020204" pitchFamily="34" charset="0"/>
            </a:endParaRPr>
          </a:p>
          <a:p>
            <a:pPr marL="342900" indent="-342900">
              <a:buFont typeface="+mj-lt"/>
              <a:buAutoNum type="arabicPeriod"/>
            </a:pPr>
            <a:endParaRPr lang="en-US" sz="1600">
              <a:solidFill>
                <a:schemeClr val="tx1"/>
              </a:solidFill>
              <a:latin typeface="Aptos" panose="020B0004020202020204" pitchFamily="34" charset="0"/>
            </a:endParaRPr>
          </a:p>
          <a:p>
            <a:pPr marL="342900" indent="-342900">
              <a:buFont typeface="+mj-lt"/>
              <a:buAutoNum type="arabicPeriod"/>
            </a:pPr>
            <a:endParaRPr lang="en-US" sz="1600">
              <a:solidFill>
                <a:schemeClr val="tx1"/>
              </a:solidFill>
              <a:latin typeface="Aptos" panose="020B0004020202020204" pitchFamily="34" charset="0"/>
            </a:endParaRPr>
          </a:p>
          <a:p>
            <a:pPr marL="787289" lvl="1" indent="-342900">
              <a:buFont typeface="+mj-lt"/>
              <a:buAutoNum type="arabicPeriod"/>
            </a:pPr>
            <a:endParaRPr lang="en-US" sz="1600">
              <a:solidFill>
                <a:schemeClr val="tx1"/>
              </a:solidFill>
              <a:latin typeface="Aptos" panose="020B0004020202020204" pitchFamily="34" charset="0"/>
            </a:endParaRPr>
          </a:p>
        </p:txBody>
      </p:sp>
      <p:sp>
        <p:nvSpPr>
          <p:cNvPr id="6" name="TextBox 5">
            <a:extLst>
              <a:ext uri="{FF2B5EF4-FFF2-40B4-BE49-F238E27FC236}">
                <a16:creationId xmlns:a16="http://schemas.microsoft.com/office/drawing/2014/main" id="{F9F140D5-C720-22C9-06E7-863FD117CE6C}"/>
              </a:ext>
            </a:extLst>
          </p:cNvPr>
          <p:cNvSpPr txBox="1"/>
          <p:nvPr/>
        </p:nvSpPr>
        <p:spPr bwMode="auto">
          <a:xfrm>
            <a:off x="1146240" y="2900327"/>
            <a:ext cx="9658600" cy="965905"/>
          </a:xfrm>
          <a:prstGeom prst="rect">
            <a:avLst/>
          </a:prstGeom>
          <a:solidFill>
            <a:schemeClr val="accent4">
              <a:lumMod val="40000"/>
              <a:lumOff val="60000"/>
            </a:schemeClr>
          </a:solidFill>
          <a:ln>
            <a:solidFill>
              <a:schemeClr val="tx1"/>
            </a:solidFill>
          </a:ln>
        </p:spPr>
        <p:txBody>
          <a:bodyPr wrap="square" rtlCol="0">
            <a:spAutoFit/>
          </a:bodyPr>
          <a:lstStyle/>
          <a:p>
            <a:pPr>
              <a:lnSpc>
                <a:spcPct val="120000"/>
              </a:lnSpc>
            </a:pPr>
            <a:r>
              <a:rPr lang="en-US" sz="1200">
                <a:latin typeface="Aptos" panose="020B0004020202020204" pitchFamily="34" charset="0"/>
                <a:cs typeface="Arial" panose="020B0604020202020204" pitchFamily="34" charset="0"/>
              </a:rPr>
              <a:t>Count of UNIQUE RECORDS where (APPRENTICESHIP GRANT NUMBER [PIRL 2920] is not null) AND (APPRENTICESHIP GRANTS PROGRAM STATUS [PIRL 2914] = 1) AND ((PRE-APPRENTICESHIP PROGRAM STATUS [PIRL 2901] = 1) AND (DATE ENROLLED IN PRE-APPRENTICESHIP [PIRL 2902] is not null) AND (DATE ENROLLED IN PRE-APPRENTICESHIP [PIRL 2902] is within the report period) AND (DATE OF PROGRAM ENTRY [PIRL 900] is not null AND DATE OF PROGRAM ENTRY [PIRL 900] is within the report period)) </a:t>
            </a:r>
          </a:p>
        </p:txBody>
      </p:sp>
      <p:sp>
        <p:nvSpPr>
          <p:cNvPr id="10" name="TextBox 9">
            <a:extLst>
              <a:ext uri="{FF2B5EF4-FFF2-40B4-BE49-F238E27FC236}">
                <a16:creationId xmlns:a16="http://schemas.microsoft.com/office/drawing/2014/main" id="{FA2521FA-0085-45A6-6835-1983035B05E1}"/>
              </a:ext>
            </a:extLst>
          </p:cNvPr>
          <p:cNvSpPr txBox="1"/>
          <p:nvPr/>
        </p:nvSpPr>
        <p:spPr bwMode="auto">
          <a:xfrm>
            <a:off x="1146240" y="4554880"/>
            <a:ext cx="9658600" cy="965905"/>
          </a:xfrm>
          <a:prstGeom prst="rect">
            <a:avLst/>
          </a:prstGeom>
          <a:solidFill>
            <a:schemeClr val="accent4">
              <a:lumMod val="40000"/>
              <a:lumOff val="60000"/>
            </a:schemeClr>
          </a:solidFill>
          <a:ln>
            <a:solidFill>
              <a:schemeClr val="tx1"/>
            </a:solidFill>
          </a:ln>
        </p:spPr>
        <p:txBody>
          <a:bodyPr wrap="square" rtlCol="0">
            <a:spAutoFit/>
          </a:bodyPr>
          <a:lstStyle/>
          <a:p>
            <a:pPr>
              <a:lnSpc>
                <a:spcPct val="120000"/>
              </a:lnSpc>
            </a:pPr>
            <a:r>
              <a:rPr lang="en-US" sz="1200">
                <a:latin typeface="Aptos" panose="020B0004020202020204" pitchFamily="34" charset="0"/>
                <a:cs typeface="Arial" panose="020B0604020202020204" pitchFamily="34" charset="0"/>
              </a:rPr>
              <a:t>Count of UNIQUE RECORDS where (</a:t>
            </a:r>
            <a:r>
              <a:rPr lang="en-US" sz="1200">
                <a:highlight>
                  <a:srgbClr val="C0C0C0"/>
                </a:highlight>
                <a:latin typeface="Aptos" panose="020B0004020202020204" pitchFamily="34" charset="0"/>
                <a:cs typeface="Arial" panose="020B0604020202020204" pitchFamily="34" charset="0"/>
              </a:rPr>
              <a:t>APPRENTICESHIP GRANT NUMBER [PIRL 2920</a:t>
            </a:r>
            <a:r>
              <a:rPr lang="en-US" sz="1200">
                <a:latin typeface="Aptos" panose="020B0004020202020204" pitchFamily="34" charset="0"/>
                <a:cs typeface="Arial" panose="020B0604020202020204" pitchFamily="34" charset="0"/>
              </a:rPr>
              <a:t>] is not null) AND (</a:t>
            </a:r>
            <a:r>
              <a:rPr lang="en-US" sz="1200">
                <a:highlight>
                  <a:srgbClr val="C0C0C0"/>
                </a:highlight>
                <a:latin typeface="Aptos" panose="020B0004020202020204" pitchFamily="34" charset="0"/>
                <a:cs typeface="Arial" panose="020B0604020202020204" pitchFamily="34" charset="0"/>
              </a:rPr>
              <a:t>APPRENTICESHIP GRANTS PROGRAM STATUS [PIRL 2914</a:t>
            </a:r>
            <a:r>
              <a:rPr lang="en-US" sz="1200">
                <a:latin typeface="Aptos" panose="020B0004020202020204" pitchFamily="34" charset="0"/>
                <a:cs typeface="Arial" panose="020B0604020202020204" pitchFamily="34" charset="0"/>
              </a:rPr>
              <a:t>] = 1) AND ((</a:t>
            </a:r>
            <a:r>
              <a:rPr lang="en-US" sz="1200">
                <a:highlight>
                  <a:srgbClr val="C0C0C0"/>
                </a:highlight>
                <a:latin typeface="Aptos" panose="020B0004020202020204" pitchFamily="34" charset="0"/>
                <a:cs typeface="Arial" panose="020B0604020202020204" pitchFamily="34" charset="0"/>
              </a:rPr>
              <a:t>PRE-APPRENTICESHIP PROGRAM STATUS [PIRL 2901</a:t>
            </a:r>
            <a:r>
              <a:rPr lang="en-US" sz="1200">
                <a:latin typeface="Aptos" panose="020B0004020202020204" pitchFamily="34" charset="0"/>
                <a:cs typeface="Arial" panose="020B0604020202020204" pitchFamily="34" charset="0"/>
              </a:rPr>
              <a:t>] = 1) AND (</a:t>
            </a:r>
            <a:r>
              <a:rPr lang="en-US" sz="1200">
                <a:highlight>
                  <a:srgbClr val="C0C0C0"/>
                </a:highlight>
                <a:latin typeface="Aptos" panose="020B0004020202020204" pitchFamily="34" charset="0"/>
                <a:cs typeface="Arial" panose="020B0604020202020204" pitchFamily="34" charset="0"/>
              </a:rPr>
              <a:t>DATE ENROLLED IN PRE-APPRENTICESHIP [PIRL 2902</a:t>
            </a:r>
            <a:r>
              <a:rPr lang="en-US" sz="1200">
                <a:latin typeface="Aptos" panose="020B0004020202020204" pitchFamily="34" charset="0"/>
                <a:cs typeface="Arial" panose="020B0604020202020204" pitchFamily="34" charset="0"/>
              </a:rPr>
              <a:t>] is not null) AND (</a:t>
            </a:r>
            <a:r>
              <a:rPr lang="en-US" sz="1200">
                <a:highlight>
                  <a:srgbClr val="C0C0C0"/>
                </a:highlight>
                <a:latin typeface="Aptos" panose="020B0004020202020204" pitchFamily="34" charset="0"/>
                <a:cs typeface="Arial" panose="020B0604020202020204" pitchFamily="34" charset="0"/>
              </a:rPr>
              <a:t>DATE ENROLLED IN PRE-APPRENTICESHIP [PIRL 2902</a:t>
            </a:r>
            <a:r>
              <a:rPr lang="en-US" sz="1200">
                <a:latin typeface="Aptos" panose="020B0004020202020204" pitchFamily="34" charset="0"/>
                <a:cs typeface="Arial" panose="020B0604020202020204" pitchFamily="34" charset="0"/>
              </a:rPr>
              <a:t>] is within the report period) AND (</a:t>
            </a:r>
            <a:r>
              <a:rPr lang="en-US" sz="1200">
                <a:highlight>
                  <a:srgbClr val="C0C0C0"/>
                </a:highlight>
                <a:latin typeface="Aptos" panose="020B0004020202020204" pitchFamily="34" charset="0"/>
                <a:cs typeface="Arial" panose="020B0604020202020204" pitchFamily="34" charset="0"/>
              </a:rPr>
              <a:t>DATE OF PROGRAM ENTRY [PIRL 900</a:t>
            </a:r>
            <a:r>
              <a:rPr lang="en-US" sz="1200">
                <a:latin typeface="Aptos" panose="020B0004020202020204" pitchFamily="34" charset="0"/>
                <a:cs typeface="Arial" panose="020B0604020202020204" pitchFamily="34" charset="0"/>
              </a:rPr>
              <a:t>] is not null AND </a:t>
            </a:r>
            <a:r>
              <a:rPr lang="en-US" sz="1200">
                <a:highlight>
                  <a:srgbClr val="C0C0C0"/>
                </a:highlight>
                <a:latin typeface="Aptos" panose="020B0004020202020204" pitchFamily="34" charset="0"/>
                <a:cs typeface="Arial" panose="020B0604020202020204" pitchFamily="34" charset="0"/>
              </a:rPr>
              <a:t>DATE OF PROGRAM ENTRY [PIRL 900] </a:t>
            </a:r>
            <a:r>
              <a:rPr lang="en-US" sz="1200">
                <a:latin typeface="Aptos" panose="020B0004020202020204" pitchFamily="34" charset="0"/>
                <a:cs typeface="Arial" panose="020B0604020202020204" pitchFamily="34" charset="0"/>
              </a:rPr>
              <a:t>is within the report period)) </a:t>
            </a:r>
          </a:p>
        </p:txBody>
      </p:sp>
    </p:spTree>
    <p:extLst>
      <p:ext uri="{BB962C8B-B14F-4D97-AF65-F5344CB8AC3E}">
        <p14:creationId xmlns:p14="http://schemas.microsoft.com/office/powerpoint/2010/main" val="39768997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8378C-A70C-0EEC-B48C-859D8B0A59F8}"/>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DD1761C-8F04-09DB-43D5-92A8BC84701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E0EC098-4E36-2763-1704-5EBC7376E05F}"/>
              </a:ext>
            </a:extLst>
          </p:cNvPr>
          <p:cNvSpPr>
            <a:spLocks noGrp="1"/>
          </p:cNvSpPr>
          <p:nvPr>
            <p:ph type="title"/>
          </p:nvPr>
        </p:nvSpPr>
        <p:spPr>
          <a:xfrm>
            <a:off x="675113" y="254169"/>
            <a:ext cx="10675729" cy="538417"/>
          </a:xfrm>
          <a:solidFill>
            <a:schemeClr val="accent3"/>
          </a:solidFill>
        </p:spPr>
        <p:txBody>
          <a:bodyPr/>
          <a:lstStyle/>
          <a:p>
            <a:r>
              <a:rPr lang="en-US" sz="3200" b="1" dirty="0">
                <a:solidFill>
                  <a:schemeClr val="tx1"/>
                </a:solidFill>
                <a:latin typeface="Aptos" panose="020B0004020202020204" pitchFamily="34" charset="0"/>
                <a:cs typeface="Arial"/>
              </a:rPr>
              <a:t>WIPS Column Number Error</a:t>
            </a:r>
            <a:endParaRPr lang="en-US" sz="3600" b="1" dirty="0">
              <a:solidFill>
                <a:schemeClr val="tx1"/>
              </a:solidFill>
              <a:latin typeface="Aptos" panose="020B0004020202020204" pitchFamily="34" charset="0"/>
              <a:ea typeface="Roboto Black" panose="02000000000000000000" pitchFamily="2" charset="0"/>
              <a:cs typeface="Roboto Black" panose="02000000000000000000" pitchFamily="2" charset="0"/>
            </a:endParaRPr>
          </a:p>
        </p:txBody>
      </p:sp>
      <p:sp>
        <p:nvSpPr>
          <p:cNvPr id="7" name="Slide Number Placeholder 5">
            <a:extLst>
              <a:ext uri="{FF2B5EF4-FFF2-40B4-BE49-F238E27FC236}">
                <a16:creationId xmlns:a16="http://schemas.microsoft.com/office/drawing/2014/main" id="{DF02B23E-59FF-2B07-6351-494221E54B1C}"/>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20</a:t>
            </a:fld>
            <a:endParaRPr lang="en-US"/>
          </a:p>
        </p:txBody>
      </p:sp>
      <p:sp>
        <p:nvSpPr>
          <p:cNvPr id="2" name="Content Placeholder 1">
            <a:extLst>
              <a:ext uri="{FF2B5EF4-FFF2-40B4-BE49-F238E27FC236}">
                <a16:creationId xmlns:a16="http://schemas.microsoft.com/office/drawing/2014/main" id="{5C468369-C246-DC5B-619B-8A8676163FE7}"/>
              </a:ext>
            </a:extLst>
          </p:cNvPr>
          <p:cNvSpPr>
            <a:spLocks noGrp="1"/>
          </p:cNvSpPr>
          <p:nvPr>
            <p:ph idx="14"/>
          </p:nvPr>
        </p:nvSpPr>
        <p:spPr>
          <a:xfrm>
            <a:off x="675112" y="1066899"/>
            <a:ext cx="10675729" cy="4632760"/>
          </a:xfrm>
        </p:spPr>
        <p:txBody>
          <a:bodyPr/>
          <a:lstStyle/>
          <a:p>
            <a:r>
              <a:rPr lang="en-US" sz="1600" b="1" dirty="0">
                <a:solidFill>
                  <a:schemeClr val="tx1"/>
                </a:solidFill>
                <a:latin typeface="Aptos" panose="020B0004020202020204" pitchFamily="34" charset="0"/>
              </a:rPr>
              <a:t>The data file uploaded for your Apprenticeship grant must have all columns indicated in the most recent Apprenticeship schema. PIRL data files must have exactly 102 columns </a:t>
            </a:r>
            <a:r>
              <a:rPr lang="en-US" sz="1600" b="1" dirty="0">
                <a:solidFill>
                  <a:srgbClr val="C00000"/>
                </a:solidFill>
                <a:latin typeface="Aptos" panose="020B0004020202020204" pitchFamily="34" charset="0"/>
              </a:rPr>
              <a:t>for the current Apprenticeship Schema (i.e., PIRL v2021)</a:t>
            </a:r>
            <a:r>
              <a:rPr lang="en-US" sz="1600" b="1" dirty="0">
                <a:solidFill>
                  <a:schemeClr val="tx1"/>
                </a:solidFill>
                <a:latin typeface="Aptos" panose="020B0004020202020204" pitchFamily="34" charset="0"/>
              </a:rPr>
              <a:t>. </a:t>
            </a:r>
          </a:p>
          <a:p>
            <a:pPr marL="342900" indent="-342900" fontAlgn="base">
              <a:lnSpc>
                <a:spcPct val="100000"/>
              </a:lnSpc>
              <a:buClr>
                <a:schemeClr val="accent3"/>
              </a:buClr>
              <a:buFont typeface="Wingdings" panose="05000000000000000000" pitchFamily="2" charset="2"/>
              <a:buChar char="q"/>
            </a:pPr>
            <a:r>
              <a:rPr lang="en-US" sz="2000" dirty="0">
                <a:solidFill>
                  <a:schemeClr val="tx1"/>
                </a:solidFill>
                <a:latin typeface="Aptos" panose="020B0004020202020204" pitchFamily="34" charset="0"/>
              </a:rPr>
              <a:t>Check that all column and row headers have been removed.</a:t>
            </a:r>
          </a:p>
          <a:p>
            <a:pPr marL="342900" indent="-342900" fontAlgn="base">
              <a:lnSpc>
                <a:spcPct val="100000"/>
              </a:lnSpc>
              <a:buClr>
                <a:schemeClr val="accent3"/>
              </a:buClr>
              <a:buFont typeface="Wingdings" panose="05000000000000000000" pitchFamily="2" charset="2"/>
              <a:buChar char="q"/>
            </a:pPr>
            <a:r>
              <a:rPr lang="en-US" sz="2000" dirty="0">
                <a:solidFill>
                  <a:schemeClr val="tx1"/>
                </a:solidFill>
                <a:latin typeface="Aptos" panose="020B0004020202020204" pitchFamily="34" charset="0"/>
              </a:rPr>
              <a:t>Check that extra rows and footers have been removed from your PIRL data file.</a:t>
            </a:r>
          </a:p>
          <a:p>
            <a:pPr marL="342900" indent="-342900" fontAlgn="base">
              <a:lnSpc>
                <a:spcPct val="100000"/>
              </a:lnSpc>
              <a:buClr>
                <a:schemeClr val="accent3"/>
              </a:buClr>
              <a:buFont typeface="Wingdings" panose="05000000000000000000" pitchFamily="2" charset="2"/>
              <a:buChar char="q"/>
            </a:pPr>
            <a:r>
              <a:rPr lang="en-US" sz="2000" dirty="0">
                <a:solidFill>
                  <a:schemeClr val="tx1"/>
                </a:solidFill>
                <a:latin typeface="Aptos" panose="020B0004020202020204" pitchFamily="34" charset="0"/>
              </a:rPr>
              <a:t>Check the file for odd formatting, stray characters (i.e., punctuation, spaces, etc.).</a:t>
            </a:r>
          </a:p>
          <a:p>
            <a:pPr marL="342900" indent="-342900" fontAlgn="base">
              <a:lnSpc>
                <a:spcPct val="100000"/>
              </a:lnSpc>
              <a:buClr>
                <a:schemeClr val="accent3"/>
              </a:buClr>
              <a:buFont typeface="Wingdings" panose="05000000000000000000" pitchFamily="2" charset="2"/>
              <a:buChar char="q"/>
            </a:pPr>
            <a:r>
              <a:rPr lang="en-US" sz="2000" dirty="0">
                <a:solidFill>
                  <a:schemeClr val="tx1"/>
                </a:solidFill>
                <a:latin typeface="Aptos" panose="020B0004020202020204" pitchFamily="34" charset="0"/>
              </a:rPr>
              <a:t>Copy/paste the file into </a:t>
            </a:r>
            <a:r>
              <a:rPr lang="en-US" sz="2000" dirty="0" err="1">
                <a:solidFill>
                  <a:schemeClr val="tx1"/>
                </a:solidFill>
                <a:latin typeface="Aptos" panose="020B0004020202020204" pitchFamily="34" charset="0"/>
              </a:rPr>
              <a:t>NotePad</a:t>
            </a:r>
            <a:r>
              <a:rPr lang="en-US" sz="2000" dirty="0">
                <a:solidFill>
                  <a:schemeClr val="tx1"/>
                </a:solidFill>
                <a:latin typeface="Aptos" panose="020B0004020202020204" pitchFamily="34" charset="0"/>
              </a:rPr>
              <a:t> or </a:t>
            </a:r>
            <a:r>
              <a:rPr lang="en-US" sz="2000" dirty="0" err="1">
                <a:solidFill>
                  <a:schemeClr val="tx1"/>
                </a:solidFill>
                <a:latin typeface="Aptos" panose="020B0004020202020204" pitchFamily="34" charset="0"/>
              </a:rPr>
              <a:t>NotePad</a:t>
            </a:r>
            <a:r>
              <a:rPr lang="en-US" sz="2000" dirty="0">
                <a:solidFill>
                  <a:schemeClr val="tx1"/>
                </a:solidFill>
                <a:latin typeface="Aptos" panose="020B0004020202020204" pitchFamily="34" charset="0"/>
              </a:rPr>
              <a:t>++ (preferred). Doing so, usually reveals the source of the error.  Once identified, you may save the file as a .txt and upload it into WIPS.</a:t>
            </a:r>
          </a:p>
          <a:p>
            <a:pPr marL="342900" indent="-342900">
              <a:buFont typeface="+mj-lt"/>
              <a:buAutoNum type="arabicPeriod"/>
            </a:pPr>
            <a:endParaRPr lang="en-US" sz="1600" dirty="0">
              <a:solidFill>
                <a:schemeClr val="tx1"/>
              </a:solidFill>
              <a:latin typeface="Aptos" panose="020B0004020202020204" pitchFamily="34" charset="0"/>
            </a:endParaRPr>
          </a:p>
          <a:p>
            <a:pPr marL="342900" indent="-342900">
              <a:buFont typeface="+mj-lt"/>
              <a:buAutoNum type="arabicPeriod"/>
            </a:pPr>
            <a:endParaRPr lang="en-US" sz="1600" dirty="0">
              <a:solidFill>
                <a:schemeClr val="tx1"/>
              </a:solidFill>
              <a:latin typeface="Aptos" panose="020B0004020202020204" pitchFamily="34" charset="0"/>
            </a:endParaRPr>
          </a:p>
          <a:p>
            <a:pPr marL="342900" indent="-342900">
              <a:buFont typeface="+mj-lt"/>
              <a:buAutoNum type="arabicPeriod"/>
            </a:pPr>
            <a:endParaRPr lang="en-US" sz="1600" dirty="0">
              <a:solidFill>
                <a:schemeClr val="tx1"/>
              </a:solidFill>
              <a:latin typeface="Aptos" panose="020B0004020202020204" pitchFamily="34" charset="0"/>
            </a:endParaRPr>
          </a:p>
          <a:p>
            <a:pPr marL="787289" lvl="1" indent="-342900">
              <a:buFont typeface="+mj-lt"/>
              <a:buAutoNum type="arabicPeriod"/>
            </a:pPr>
            <a:endParaRPr lang="en-US" sz="1600" dirty="0">
              <a:solidFill>
                <a:schemeClr val="tx1"/>
              </a:solidFill>
              <a:latin typeface="Aptos" panose="020B0004020202020204" pitchFamily="34" charset="0"/>
            </a:endParaRPr>
          </a:p>
        </p:txBody>
      </p:sp>
    </p:spTree>
    <p:extLst>
      <p:ext uri="{BB962C8B-B14F-4D97-AF65-F5344CB8AC3E}">
        <p14:creationId xmlns:p14="http://schemas.microsoft.com/office/powerpoint/2010/main" val="16401355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184F14B-8F58-E2D5-1AC6-4814B154DAE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2396E72-0D2A-F173-25BC-E4AF8E15675F}"/>
              </a:ext>
              <a:ext uri="{C183D7F6-B498-43B3-948B-1728B52AA6E4}">
                <adec:decorative xmlns:adec="http://schemas.microsoft.com/office/drawing/2017/decorative" val="1"/>
              </a:ext>
            </a:extLst>
          </p:cNvPr>
          <p:cNvGrpSpPr/>
          <p:nvPr/>
        </p:nvGrpSpPr>
        <p:grpSpPr>
          <a:xfrm>
            <a:off x="541868" y="3061825"/>
            <a:ext cx="6907576" cy="2711976"/>
            <a:chOff x="-1278987" y="837956"/>
            <a:chExt cx="11770551" cy="3256657"/>
          </a:xfrm>
        </p:grpSpPr>
        <p:sp>
          <p:nvSpPr>
            <p:cNvPr id="10" name="Rectangle 9">
              <a:extLst>
                <a:ext uri="{FF2B5EF4-FFF2-40B4-BE49-F238E27FC236}">
                  <a16:creationId xmlns:a16="http://schemas.microsoft.com/office/drawing/2014/main" id="{F80F8B21-C573-EC54-E8EF-2C83B1584699}"/>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56C295C-CFFB-2A09-E31F-1B2215140986}"/>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Title 3">
            <a:extLst>
              <a:ext uri="{FF2B5EF4-FFF2-40B4-BE49-F238E27FC236}">
                <a16:creationId xmlns:a16="http://schemas.microsoft.com/office/drawing/2014/main" id="{1F2DD2E7-9E59-4F4A-6FA3-4F58ACBDF5E2}"/>
              </a:ext>
            </a:extLst>
          </p:cNvPr>
          <p:cNvSpPr>
            <a:spLocks noGrp="1"/>
          </p:cNvSpPr>
          <p:nvPr>
            <p:ph type="title"/>
          </p:nvPr>
        </p:nvSpPr>
        <p:spPr>
          <a:xfrm>
            <a:off x="1018932" y="3755571"/>
            <a:ext cx="6215962" cy="701731"/>
          </a:xfrm>
        </p:spPr>
        <p:txBody>
          <a:bodyPr/>
          <a:lstStyle/>
          <a:p>
            <a:r>
              <a:rPr lang="en-US">
                <a:solidFill>
                  <a:schemeClr val="tx1"/>
                </a:solidFill>
              </a:rPr>
              <a:t>UPCOMING EVENTS</a:t>
            </a:r>
          </a:p>
        </p:txBody>
      </p:sp>
      <p:sp>
        <p:nvSpPr>
          <p:cNvPr id="6" name="Slide Number Placeholder 5">
            <a:extLst>
              <a:ext uri="{FF2B5EF4-FFF2-40B4-BE49-F238E27FC236}">
                <a16:creationId xmlns:a16="http://schemas.microsoft.com/office/drawing/2014/main" id="{D1B83DB4-BAA3-42CD-6EA4-905C7A5868E7}"/>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21</a:t>
            </a:fld>
            <a:endParaRPr lang="en-US"/>
          </a:p>
        </p:txBody>
      </p:sp>
      <p:pic>
        <p:nvPicPr>
          <p:cNvPr id="15" name="Picture Placeholder 14" descr="Clock and calendar on table">
            <a:extLst>
              <a:ext uri="{FF2B5EF4-FFF2-40B4-BE49-F238E27FC236}">
                <a16:creationId xmlns:a16="http://schemas.microsoft.com/office/drawing/2014/main" id="{0D08EC46-9613-136F-F2CC-47F9AE231DEC}"/>
              </a:ext>
              <a:ext uri="{C183D7F6-B498-43B3-948B-1728B52AA6E4}">
                <adec:decorative xmlns:adec="http://schemas.microsoft.com/office/drawing/2017/decorative" val="0"/>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26767" r="26767"/>
          <a:stretch/>
        </p:blipFill>
        <p:spPr>
          <a:xfrm>
            <a:off x="7449444" y="0"/>
            <a:ext cx="4739381" cy="6187654"/>
          </a:xfrm>
        </p:spPr>
      </p:pic>
    </p:spTree>
    <p:extLst>
      <p:ext uri="{BB962C8B-B14F-4D97-AF65-F5344CB8AC3E}">
        <p14:creationId xmlns:p14="http://schemas.microsoft.com/office/powerpoint/2010/main" val="24263601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FD9D289-B369-97B5-1768-9327DCB4916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27E78D0E-7F78-1373-53EE-48FEAC02D576}"/>
              </a:ext>
              <a:ext uri="{C183D7F6-B498-43B3-948B-1728B52AA6E4}">
                <adec:decorative xmlns:adec="http://schemas.microsoft.com/office/drawing/2017/decorative" val="1"/>
              </a:ext>
            </a:extLst>
          </p:cNvPr>
          <p:cNvSpPr/>
          <p:nvPr/>
        </p:nvSpPr>
        <p:spPr>
          <a:xfrm>
            <a:off x="0" y="-742834"/>
            <a:ext cx="1219200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id="{6DD132A1-BBB3-F8A6-EFF5-37A2A97A6B3E}"/>
              </a:ext>
            </a:extLst>
          </p:cNvPr>
          <p:cNvSpPr txBox="1">
            <a:spLocks noGrp="1"/>
          </p:cNvSpPr>
          <p:nvPr>
            <p:ph type="title" idx="4294967295"/>
          </p:nvPr>
        </p:nvSpPr>
        <p:spPr>
          <a:xfrm>
            <a:off x="3251953" y="298303"/>
            <a:ext cx="8759952" cy="590931"/>
          </a:xfrm>
          <a:prstGeom prst="rect">
            <a:avLst/>
          </a:prstGeom>
          <a:solidFill>
            <a:schemeClr val="accent3"/>
          </a:solidFill>
          <a:ln>
            <a:noFill/>
            <a:prstDash/>
          </a:ln>
          <a:effectLst/>
        </p:spPr>
        <p:txBody>
          <a:bodyPr rot="0" spcFirstLastPara="0" vertOverflow="overflow" horzOverflow="overflow" vert="horz" wrap="square" lIns="108000" tIns="45720" rIns="72000" bIns="45720" numCol="1" spcCol="0" rtlCol="0" fromWordArt="0" anchor="t" anchorCtr="0" forceAA="0" compatLnSpc="1">
            <a:prstTxWarp prst="textNoShape">
              <a:avLst/>
            </a:prstTxWarp>
            <a:spAutoFit/>
          </a:bodyPr>
          <a:lstStyle>
            <a:lvl1pPr algn="l" defTabSz="914126" rtl="0" eaLnBrk="1" latinLnBrk="0" hangingPunct="1">
              <a:lnSpc>
                <a:spcPct val="90000"/>
              </a:lnSpc>
              <a:spcBef>
                <a:spcPct val="0"/>
              </a:spcBef>
              <a:buNone/>
              <a:defRPr lang="en-US" sz="4800" b="1" kern="1200" dirty="0">
                <a:solidFill>
                  <a:schemeClr val="bg1"/>
                </a:solidFill>
                <a:latin typeface="Arial" panose="020B0604020202020204" pitchFamily="34" charset="0"/>
                <a:ea typeface="+mj-ea"/>
                <a:cs typeface="Arial" panose="020B0604020202020204" pitchFamily="34" charset="0"/>
              </a:defRPr>
            </a:lvl1pPr>
          </a:lstStyle>
          <a:p>
            <a:pPr marL="0" marR="0" lvl="0" indent="0" algn="ctr" defTabSz="914126" rtl="0" eaLnBrk="1" fontAlgn="base" latinLnBrk="0" hangingPunct="1">
              <a:lnSpc>
                <a:spcPct val="90000"/>
              </a:lnSpc>
              <a:spcBef>
                <a:spcPct val="0"/>
              </a:spcBef>
              <a:spcAft>
                <a:spcPct val="0"/>
              </a:spcAft>
              <a:buClrTx/>
              <a:buSzTx/>
              <a:buFontTx/>
              <a:buNone/>
              <a:tabLst/>
              <a:defRPr/>
            </a:pPr>
            <a:r>
              <a:rPr kumimoji="0" lang="en-ZA" sz="3600" i="0" u="none" strike="noStrike" kern="1200" cap="none" spc="0" normalizeH="0" baseline="0" noProof="0">
                <a:ln>
                  <a:noFill/>
                </a:ln>
                <a:solidFill>
                  <a:schemeClr val="tx1"/>
                </a:solidFill>
                <a:effectLst/>
                <a:uLnTx/>
                <a:uFillTx/>
                <a:latin typeface="Arial"/>
                <a:ea typeface="+mj-ea"/>
                <a:cs typeface="Arial"/>
              </a:rPr>
              <a:t>Thank You For Joining Us Today!</a:t>
            </a:r>
            <a:endParaRPr kumimoji="0" lang="en-ZA" sz="3600" i="0" u="none" strike="noStrike" kern="120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endParaRPr>
          </a:p>
        </p:txBody>
      </p:sp>
      <p:sp>
        <p:nvSpPr>
          <p:cNvPr id="6" name="Title 2">
            <a:extLst>
              <a:ext uri="{FF2B5EF4-FFF2-40B4-BE49-F238E27FC236}">
                <a16:creationId xmlns:a16="http://schemas.microsoft.com/office/drawing/2014/main" id="{39D4BDEF-1607-FDBA-A8AA-73B897618026}"/>
              </a:ext>
            </a:extLst>
          </p:cNvPr>
          <p:cNvSpPr txBox="1">
            <a:spLocks/>
          </p:cNvSpPr>
          <p:nvPr/>
        </p:nvSpPr>
        <p:spPr>
          <a:xfrm>
            <a:off x="5104470" y="1105379"/>
            <a:ext cx="6499202" cy="873316"/>
          </a:xfrm>
          <a:prstGeom prst="rect">
            <a:avLst/>
          </a:prstGeom>
        </p:spPr>
        <p:txBody>
          <a:bodyPr vert="horz" wrap="square" lIns="91440" tIns="45720" rIns="91440" bIns="45720" rtlCol="0" anchor="t" anchorCtr="0">
            <a:spAutoFit/>
          </a:bodyPr>
          <a:lst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a:lstStyle>
          <a:p>
            <a:pPr fontAlgn="auto">
              <a:lnSpc>
                <a:spcPct val="110000"/>
              </a:lnSpc>
              <a:spcAft>
                <a:spcPts val="0"/>
              </a:spcAft>
            </a:pPr>
            <a:r>
              <a:rPr lang="en-ZA" sz="2400" kern="0" dirty="0">
                <a:solidFill>
                  <a:schemeClr val="bg1"/>
                </a:solidFill>
                <a:latin typeface="Arial"/>
                <a:cs typeface="Arial"/>
              </a:rPr>
              <a:t>Let’s continue to </a:t>
            </a:r>
            <a:r>
              <a:rPr lang="en-ZA" sz="2400" b="1" kern="0" dirty="0">
                <a:solidFill>
                  <a:schemeClr val="accent4"/>
                </a:solidFill>
                <a:latin typeface="Arial"/>
                <a:cs typeface="Arial"/>
              </a:rPr>
              <a:t>explore ideas </a:t>
            </a:r>
            <a:br>
              <a:rPr lang="en-ZA" sz="2400" kern="0" dirty="0">
                <a:solidFill>
                  <a:schemeClr val="bg1"/>
                </a:solidFill>
                <a:latin typeface="Arial"/>
                <a:cs typeface="Arial"/>
              </a:rPr>
            </a:br>
            <a:r>
              <a:rPr lang="en-ZA" sz="2400" kern="0" dirty="0">
                <a:solidFill>
                  <a:schemeClr val="bg1"/>
                </a:solidFill>
                <a:latin typeface="Arial"/>
                <a:cs typeface="Arial"/>
              </a:rPr>
              <a:t>to </a:t>
            </a:r>
            <a:r>
              <a:rPr lang="en-ZA" sz="2400" b="1" kern="0" dirty="0">
                <a:solidFill>
                  <a:schemeClr val="accent4"/>
                </a:solidFill>
                <a:latin typeface="Arial"/>
                <a:cs typeface="Arial"/>
              </a:rPr>
              <a:t>grow Registered Apprenticeships</a:t>
            </a:r>
            <a:endParaRPr lang="en-US" sz="3600" b="1" dirty="0">
              <a:solidFill>
                <a:schemeClr val="accent4"/>
              </a:solidFill>
            </a:endParaRPr>
          </a:p>
        </p:txBody>
      </p:sp>
      <p:sp>
        <p:nvSpPr>
          <p:cNvPr id="7" name="Text Placeholder 2">
            <a:extLst>
              <a:ext uri="{FF2B5EF4-FFF2-40B4-BE49-F238E27FC236}">
                <a16:creationId xmlns:a16="http://schemas.microsoft.com/office/drawing/2014/main" id="{CF0DB5ED-D616-AD44-F2AE-7F957DC8C16B}"/>
              </a:ext>
            </a:extLst>
          </p:cNvPr>
          <p:cNvSpPr txBox="1">
            <a:spLocks/>
          </p:cNvSpPr>
          <p:nvPr/>
        </p:nvSpPr>
        <p:spPr>
          <a:xfrm>
            <a:off x="6640896" y="1827101"/>
            <a:ext cx="5194069" cy="1350897"/>
          </a:xfrm>
          <a:prstGeom prst="rect">
            <a:avLst/>
          </a:prstGeom>
          <a:noFill/>
        </p:spPr>
        <p:txBody>
          <a:bodyPr wrap="square" lIns="108000" tIns="180000" rIns="108000" bIns="216000">
            <a:spAutoFit/>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a:lnSpc>
                <a:spcPct val="110000"/>
              </a:lnSpc>
              <a:buNone/>
            </a:pPr>
            <a:r>
              <a:rPr lang="en-US" sz="3200" b="1" dirty="0">
                <a:solidFill>
                  <a:schemeClr val="bg1"/>
                </a:solidFill>
                <a:latin typeface="Arial"/>
                <a:cs typeface="Arial"/>
              </a:rPr>
              <a:t>Any Questions? </a:t>
            </a:r>
          </a:p>
          <a:p>
            <a:pPr marL="0" indent="0">
              <a:lnSpc>
                <a:spcPct val="110000"/>
              </a:lnSpc>
              <a:buNone/>
            </a:pPr>
            <a:r>
              <a:rPr lang="en-US" sz="1800" dirty="0">
                <a:solidFill>
                  <a:schemeClr val="bg1"/>
                </a:solidFill>
                <a:latin typeface="Arial"/>
                <a:cs typeface="Arial"/>
              </a:rPr>
              <a:t>The Office of Apprenticeship is here to help! </a:t>
            </a:r>
            <a:endParaRPr lang="en-US" sz="1800" i="1" dirty="0">
              <a:solidFill>
                <a:schemeClr val="bg1"/>
              </a:solidFill>
            </a:endParaRPr>
          </a:p>
        </p:txBody>
      </p:sp>
      <p:sp>
        <p:nvSpPr>
          <p:cNvPr id="11" name="Text Placeholder 2">
            <a:extLst>
              <a:ext uri="{FF2B5EF4-FFF2-40B4-BE49-F238E27FC236}">
                <a16:creationId xmlns:a16="http://schemas.microsoft.com/office/drawing/2014/main" id="{214E6A9D-227C-F1EE-C927-A9746B490C75}"/>
              </a:ext>
            </a:extLst>
          </p:cNvPr>
          <p:cNvSpPr txBox="1">
            <a:spLocks/>
          </p:cNvSpPr>
          <p:nvPr/>
        </p:nvSpPr>
        <p:spPr>
          <a:xfrm>
            <a:off x="6640896" y="2939520"/>
            <a:ext cx="5100651" cy="2720502"/>
          </a:xfrm>
          <a:prstGeom prst="rect">
            <a:avLst/>
          </a:prstGeom>
          <a:noFill/>
        </p:spPr>
        <p:txBody>
          <a:bodyPr wrap="square" lIns="108000" tIns="180000" rIns="108000" bIns="216000">
            <a:spAutoFit/>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498475" indent="-485775">
              <a:lnSpc>
                <a:spcPct val="110000"/>
              </a:lnSpc>
              <a:spcBef>
                <a:spcPts val="1600"/>
              </a:spcBef>
              <a:buNone/>
            </a:pPr>
            <a:r>
              <a:rPr lang="en-US" sz="1800" dirty="0">
                <a:solidFill>
                  <a:schemeClr val="bg1"/>
                </a:solidFill>
                <a:latin typeface="Arial"/>
                <a:cs typeface="Arial"/>
              </a:rPr>
              <a:t>Contact us at</a:t>
            </a:r>
            <a:r>
              <a:rPr lang="en-US" sz="1800">
                <a:solidFill>
                  <a:schemeClr val="bg1"/>
                </a:solidFill>
                <a:latin typeface="Arial"/>
                <a:cs typeface="Arial"/>
              </a:rPr>
              <a:t>:</a:t>
            </a:r>
            <a:r>
              <a:rPr lang="en-US" sz="1800" b="1">
                <a:solidFill>
                  <a:schemeClr val="bg1"/>
                </a:solidFill>
                <a:latin typeface="Arial"/>
                <a:cs typeface="Arial"/>
              </a:rPr>
              <a:t> </a:t>
            </a:r>
            <a:r>
              <a:rPr lang="en-US" sz="1800">
                <a:solidFill>
                  <a:schemeClr val="bg1"/>
                </a:solidFill>
                <a:latin typeface="Arial"/>
                <a:cs typeface="Arial"/>
              </a:rPr>
              <a:t> </a:t>
            </a:r>
            <a:endParaRPr lang="en-US" sz="1800" dirty="0">
              <a:solidFill>
                <a:schemeClr val="bg1"/>
              </a:solidFill>
              <a:latin typeface="Arial"/>
              <a:cs typeface="Arial"/>
            </a:endParaRPr>
          </a:p>
          <a:p>
            <a:pPr marL="498475" indent="-485775">
              <a:lnSpc>
                <a:spcPct val="110000"/>
              </a:lnSpc>
              <a:spcBef>
                <a:spcPts val="1600"/>
              </a:spcBef>
              <a:buClr>
                <a:schemeClr val="bg1"/>
              </a:buClr>
              <a:buFont typeface="Wingdings" panose="05000000000000000000" pitchFamily="2" charset="2"/>
              <a:buChar char="*"/>
            </a:pPr>
            <a:r>
              <a:rPr lang="en-US" sz="1800" dirty="0">
                <a:solidFill>
                  <a:schemeClr val="bg1"/>
                </a:solidFill>
                <a:latin typeface="Arial"/>
                <a:cs typeface="Arial"/>
              </a:rPr>
              <a:t>SAEEI.Grant@dol.gov ​</a:t>
            </a:r>
          </a:p>
          <a:p>
            <a:pPr marL="498475" indent="-485775">
              <a:lnSpc>
                <a:spcPct val="110000"/>
              </a:lnSpc>
              <a:spcBef>
                <a:spcPts val="1600"/>
              </a:spcBef>
              <a:buClr>
                <a:schemeClr val="bg1"/>
              </a:buClr>
              <a:buFont typeface="Wingdings" panose="05000000000000000000" pitchFamily="2" charset="2"/>
              <a:buChar char="*"/>
            </a:pPr>
            <a:r>
              <a:rPr lang="en-US" sz="1800" dirty="0">
                <a:solidFill>
                  <a:schemeClr val="bg1"/>
                </a:solidFill>
                <a:latin typeface="Arial"/>
                <a:cs typeface="Arial"/>
              </a:rPr>
              <a:t>ABA.Grant@dol.gov </a:t>
            </a:r>
          </a:p>
          <a:p>
            <a:pPr marL="498475" indent="-485775">
              <a:lnSpc>
                <a:spcPct val="110000"/>
              </a:lnSpc>
              <a:spcBef>
                <a:spcPts val="1600"/>
              </a:spcBef>
              <a:buClr>
                <a:schemeClr val="bg1"/>
              </a:buClr>
              <a:buFont typeface="Wingdings" panose="05000000000000000000" pitchFamily="2" charset="2"/>
              <a:buChar char="*"/>
            </a:pPr>
            <a:r>
              <a:rPr lang="en-US" sz="1800" dirty="0">
                <a:solidFill>
                  <a:schemeClr val="bg1"/>
                </a:solidFill>
                <a:latin typeface="Arial"/>
                <a:cs typeface="Arial"/>
              </a:rPr>
              <a:t>ABA2.Grant@dol.gov</a:t>
            </a:r>
          </a:p>
          <a:p>
            <a:pPr marL="498475" indent="-485775">
              <a:lnSpc>
                <a:spcPct val="110000"/>
              </a:lnSpc>
              <a:spcBef>
                <a:spcPts val="1600"/>
              </a:spcBef>
              <a:buClr>
                <a:schemeClr val="bg1"/>
              </a:buClr>
              <a:buFont typeface="Wingdings" panose="05000000000000000000" pitchFamily="2" charset="2"/>
              <a:buChar char="*"/>
            </a:pPr>
            <a:r>
              <a:rPr lang="en-US" sz="1800" dirty="0">
                <a:solidFill>
                  <a:schemeClr val="bg1"/>
                </a:solidFill>
                <a:latin typeface="Arial"/>
                <a:cs typeface="Arial"/>
              </a:rPr>
              <a:t>​SAEF.Grant@dol.gov </a:t>
            </a:r>
          </a:p>
        </p:txBody>
      </p:sp>
      <p:grpSp>
        <p:nvGrpSpPr>
          <p:cNvPr id="8" name="Group 7">
            <a:extLst>
              <a:ext uri="{FF2B5EF4-FFF2-40B4-BE49-F238E27FC236}">
                <a16:creationId xmlns:a16="http://schemas.microsoft.com/office/drawing/2014/main" id="{BAD4F267-2989-532A-07C8-8DB5E7317B54}"/>
              </a:ext>
              <a:ext uri="{C183D7F6-B498-43B3-948B-1728B52AA6E4}">
                <adec:decorative xmlns:adec="http://schemas.microsoft.com/office/drawing/2017/decorative" val="1"/>
              </a:ext>
            </a:extLst>
          </p:cNvPr>
          <p:cNvGrpSpPr/>
          <p:nvPr/>
        </p:nvGrpSpPr>
        <p:grpSpPr>
          <a:xfrm rot="20154223">
            <a:off x="4387437" y="2467582"/>
            <a:ext cx="1730312" cy="1730312"/>
            <a:chOff x="5362142" y="3458976"/>
            <a:chExt cx="833055" cy="833055"/>
          </a:xfrm>
        </p:grpSpPr>
        <p:sp>
          <p:nvSpPr>
            <p:cNvPr id="9" name="Oval 8">
              <a:extLst>
                <a:ext uri="{FF2B5EF4-FFF2-40B4-BE49-F238E27FC236}">
                  <a16:creationId xmlns:a16="http://schemas.microsoft.com/office/drawing/2014/main" id="{4628C4CA-A1E0-72C1-9ADE-C4989189AE0A}"/>
                </a:ext>
              </a:extLst>
            </p:cNvPr>
            <p:cNvSpPr/>
            <p:nvPr/>
          </p:nvSpPr>
          <p:spPr>
            <a:xfrm>
              <a:off x="5362142" y="3458976"/>
              <a:ext cx="833055" cy="83305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hape 2399">
              <a:extLst>
                <a:ext uri="{FF2B5EF4-FFF2-40B4-BE49-F238E27FC236}">
                  <a16:creationId xmlns:a16="http://schemas.microsoft.com/office/drawing/2014/main" id="{D6A6182D-ECCB-3380-D9DB-549FA559726E}"/>
                </a:ext>
              </a:extLst>
            </p:cNvPr>
            <p:cNvSpPr/>
            <p:nvPr/>
          </p:nvSpPr>
          <p:spPr>
            <a:xfrm>
              <a:off x="5501828" y="3598682"/>
              <a:ext cx="553683" cy="553641"/>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874" y="5396"/>
                  </a:moveTo>
                  <a:cubicBezTo>
                    <a:pt x="11493" y="5396"/>
                    <a:pt x="11166" y="5519"/>
                    <a:pt x="10894" y="5766"/>
                  </a:cubicBezTo>
                  <a:cubicBezTo>
                    <a:pt x="10621" y="6013"/>
                    <a:pt x="10484" y="6310"/>
                    <a:pt x="10484" y="6658"/>
                  </a:cubicBezTo>
                  <a:cubicBezTo>
                    <a:pt x="10484" y="7005"/>
                    <a:pt x="10621" y="7301"/>
                    <a:pt x="10894" y="7545"/>
                  </a:cubicBezTo>
                  <a:cubicBezTo>
                    <a:pt x="11166" y="7790"/>
                    <a:pt x="11493" y="7912"/>
                    <a:pt x="11874" y="7912"/>
                  </a:cubicBezTo>
                  <a:cubicBezTo>
                    <a:pt x="12255" y="7912"/>
                    <a:pt x="12581" y="7790"/>
                    <a:pt x="12852" y="7545"/>
                  </a:cubicBezTo>
                  <a:cubicBezTo>
                    <a:pt x="13122" y="7301"/>
                    <a:pt x="13257" y="7005"/>
                    <a:pt x="13257" y="6658"/>
                  </a:cubicBezTo>
                  <a:cubicBezTo>
                    <a:pt x="13257" y="6310"/>
                    <a:pt x="13122" y="6013"/>
                    <a:pt x="12852" y="5766"/>
                  </a:cubicBezTo>
                  <a:cubicBezTo>
                    <a:pt x="12581" y="5519"/>
                    <a:pt x="12255" y="5396"/>
                    <a:pt x="11874" y="5396"/>
                  </a:cubicBezTo>
                  <a:moveTo>
                    <a:pt x="12242" y="15228"/>
                  </a:moveTo>
                  <a:cubicBezTo>
                    <a:pt x="11942" y="15228"/>
                    <a:pt x="11730" y="15180"/>
                    <a:pt x="11608" y="15083"/>
                  </a:cubicBezTo>
                  <a:cubicBezTo>
                    <a:pt x="11486" y="14987"/>
                    <a:pt x="11425" y="14807"/>
                    <a:pt x="11425" y="14542"/>
                  </a:cubicBezTo>
                  <a:cubicBezTo>
                    <a:pt x="11425" y="14436"/>
                    <a:pt x="11444" y="14281"/>
                    <a:pt x="11482" y="14076"/>
                  </a:cubicBezTo>
                  <a:cubicBezTo>
                    <a:pt x="11519" y="13870"/>
                    <a:pt x="11562" y="13687"/>
                    <a:pt x="11609" y="13527"/>
                  </a:cubicBezTo>
                  <a:lnTo>
                    <a:pt x="12189" y="11532"/>
                  </a:lnTo>
                  <a:cubicBezTo>
                    <a:pt x="12246" y="11349"/>
                    <a:pt x="12284" y="11148"/>
                    <a:pt x="12306" y="10929"/>
                  </a:cubicBezTo>
                  <a:cubicBezTo>
                    <a:pt x="12327" y="10709"/>
                    <a:pt x="12337" y="10557"/>
                    <a:pt x="12337" y="10469"/>
                  </a:cubicBezTo>
                  <a:cubicBezTo>
                    <a:pt x="12337" y="10049"/>
                    <a:pt x="12185" y="9707"/>
                    <a:pt x="11882" y="9444"/>
                  </a:cubicBezTo>
                  <a:cubicBezTo>
                    <a:pt x="11578" y="9182"/>
                    <a:pt x="11146" y="9050"/>
                    <a:pt x="10586" y="9050"/>
                  </a:cubicBezTo>
                  <a:cubicBezTo>
                    <a:pt x="10275" y="9050"/>
                    <a:pt x="9945" y="9104"/>
                    <a:pt x="9597" y="9211"/>
                  </a:cubicBezTo>
                  <a:cubicBezTo>
                    <a:pt x="9248" y="9319"/>
                    <a:pt x="8884" y="9448"/>
                    <a:pt x="8502" y="9599"/>
                  </a:cubicBezTo>
                  <a:lnTo>
                    <a:pt x="8347" y="10216"/>
                  </a:lnTo>
                  <a:cubicBezTo>
                    <a:pt x="8460" y="10175"/>
                    <a:pt x="8595" y="10131"/>
                    <a:pt x="8753" y="10085"/>
                  </a:cubicBezTo>
                  <a:cubicBezTo>
                    <a:pt x="8911" y="10040"/>
                    <a:pt x="9066" y="10017"/>
                    <a:pt x="9217" y="10017"/>
                  </a:cubicBezTo>
                  <a:cubicBezTo>
                    <a:pt x="9524" y="10017"/>
                    <a:pt x="9731" y="10068"/>
                    <a:pt x="9839" y="10168"/>
                  </a:cubicBezTo>
                  <a:cubicBezTo>
                    <a:pt x="9948" y="10269"/>
                    <a:pt x="10002" y="10447"/>
                    <a:pt x="10002" y="10703"/>
                  </a:cubicBezTo>
                  <a:cubicBezTo>
                    <a:pt x="10002" y="10844"/>
                    <a:pt x="9985" y="11001"/>
                    <a:pt x="9949" y="11172"/>
                  </a:cubicBezTo>
                  <a:cubicBezTo>
                    <a:pt x="9914" y="11343"/>
                    <a:pt x="9870" y="11526"/>
                    <a:pt x="9818" y="11717"/>
                  </a:cubicBezTo>
                  <a:lnTo>
                    <a:pt x="9235" y="13719"/>
                  </a:lnTo>
                  <a:cubicBezTo>
                    <a:pt x="9184" y="13929"/>
                    <a:pt x="9146" y="14118"/>
                    <a:pt x="9123" y="14285"/>
                  </a:cubicBezTo>
                  <a:cubicBezTo>
                    <a:pt x="9100" y="14451"/>
                    <a:pt x="9088" y="14615"/>
                    <a:pt x="9088" y="14775"/>
                  </a:cubicBezTo>
                  <a:cubicBezTo>
                    <a:pt x="9088" y="15186"/>
                    <a:pt x="9244" y="15526"/>
                    <a:pt x="9556" y="15793"/>
                  </a:cubicBezTo>
                  <a:cubicBezTo>
                    <a:pt x="9869" y="16060"/>
                    <a:pt x="10308" y="16194"/>
                    <a:pt x="10872" y="16194"/>
                  </a:cubicBezTo>
                  <a:cubicBezTo>
                    <a:pt x="11239" y="16194"/>
                    <a:pt x="11561" y="16147"/>
                    <a:pt x="11839" y="16053"/>
                  </a:cubicBezTo>
                  <a:cubicBezTo>
                    <a:pt x="12117" y="15960"/>
                    <a:pt x="12488" y="15824"/>
                    <a:pt x="12954" y="15645"/>
                  </a:cubicBezTo>
                  <a:lnTo>
                    <a:pt x="13109" y="15028"/>
                  </a:lnTo>
                  <a:cubicBezTo>
                    <a:pt x="13029" y="15065"/>
                    <a:pt x="12900" y="15107"/>
                    <a:pt x="12721" y="15155"/>
                  </a:cubicBezTo>
                  <a:cubicBezTo>
                    <a:pt x="12543" y="15204"/>
                    <a:pt x="12383" y="15228"/>
                    <a:pt x="12242" y="15228"/>
                  </a:cubicBezTo>
                </a:path>
              </a:pathLst>
            </a:custGeom>
            <a:solidFill>
              <a:schemeClr val="bg1"/>
            </a:solidFill>
            <a:ln w="12700">
              <a:miter lim="400000"/>
            </a:ln>
          </p:spPr>
          <p:txBody>
            <a:bodyPr lIns="19049" tIns="19049" rIns="19049" bIns="19049" anchor="ctr"/>
            <a:lstStyle/>
            <a:p>
              <a:pPr algn="ctr" defTabSz="228574">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63">
                <a:latin typeface="Arial"/>
                <a:ea typeface="Arial"/>
                <a:cs typeface="Arial"/>
              </a:endParaRPr>
            </a:p>
          </p:txBody>
        </p:sp>
      </p:grpSp>
      <p:pic>
        <p:nvPicPr>
          <p:cNvPr id="4" name="Picture Placeholder 19">
            <a:extLst>
              <a:ext uri="{FF2B5EF4-FFF2-40B4-BE49-F238E27FC236}">
                <a16:creationId xmlns:a16="http://schemas.microsoft.com/office/drawing/2014/main" id="{F51B16E7-F98A-6A9E-FFAC-C8CBD32A4736}"/>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4342" t="2920" r="7014" b="2086"/>
          <a:stretch/>
        </p:blipFill>
        <p:spPr>
          <a:xfrm>
            <a:off x="-22180" y="-578161"/>
            <a:ext cx="3097213" cy="2213045"/>
          </a:xfrm>
          <a:prstGeom prst="rect">
            <a:avLst/>
          </a:prstGeom>
        </p:spPr>
      </p:pic>
      <p:pic>
        <p:nvPicPr>
          <p:cNvPr id="16" name="Picture 2">
            <a:extLst>
              <a:ext uri="{FF2B5EF4-FFF2-40B4-BE49-F238E27FC236}">
                <a16:creationId xmlns:a16="http://schemas.microsoft.com/office/drawing/2014/main" id="{D223CB66-C490-2C79-03F7-8F33E415B5D4}"/>
              </a:ext>
              <a:ext uri="{C183D7F6-B498-43B3-948B-1728B52AA6E4}">
                <adec:decorative xmlns:adec="http://schemas.microsoft.com/office/drawing/2017/decorative" val="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8646" t="4260" r="280" b="6157"/>
          <a:stretch/>
        </p:blipFill>
        <p:spPr bwMode="auto">
          <a:xfrm flipH="1">
            <a:off x="-1217" y="1634884"/>
            <a:ext cx="3076250" cy="226723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854BAE19-48A8-2D37-5D09-E8B99B54C1E3}"/>
              </a:ext>
              <a:ext uri="{C183D7F6-B498-43B3-948B-1728B52AA6E4}">
                <adec:decorative xmlns:adec="http://schemas.microsoft.com/office/drawing/2017/decorative" val="1"/>
              </a:ext>
            </a:extLst>
          </p:cNvPr>
          <p:cNvPicPr>
            <a:picLocks/>
          </p:cNvPicPr>
          <p:nvPr/>
        </p:nvPicPr>
        <p:blipFill rotWithShape="1">
          <a:blip r:embed="rId5">
            <a:extLst>
              <a:ext uri="{28A0092B-C50C-407E-A947-70E740481C1C}">
                <a14:useLocalDpi xmlns:a14="http://schemas.microsoft.com/office/drawing/2010/main" val="0"/>
              </a:ext>
            </a:extLst>
          </a:blip>
          <a:srcRect l="8847" r="-186"/>
          <a:stretch/>
        </p:blipFill>
        <p:spPr>
          <a:xfrm>
            <a:off x="-1217" y="3899699"/>
            <a:ext cx="3097213" cy="2189593"/>
          </a:xfrm>
          <a:prstGeom prst="rect">
            <a:avLst/>
          </a:prstGeom>
        </p:spPr>
      </p:pic>
      <p:sp>
        <p:nvSpPr>
          <p:cNvPr id="2" name="Slide Number Placeholder 1">
            <a:extLst>
              <a:ext uri="{FF2B5EF4-FFF2-40B4-BE49-F238E27FC236}">
                <a16:creationId xmlns:a16="http://schemas.microsoft.com/office/drawing/2014/main" id="{BBC57458-353C-7AF0-4040-CCDB1E6EF418}"/>
              </a:ext>
              <a:ext uri="{C183D7F6-B498-43B3-948B-1728B52AA6E4}">
                <adec:decorative xmlns:adec="http://schemas.microsoft.com/office/drawing/2017/decorative" val="0"/>
              </a:ext>
            </a:extLst>
          </p:cNvPr>
          <p:cNvSpPr>
            <a:spLocks noGrp="1"/>
          </p:cNvSpPr>
          <p:nvPr>
            <p:ph type="sldNum" sz="quarter" idx="4"/>
          </p:nvPr>
        </p:nvSpPr>
        <p:spPr>
          <a:xfrm>
            <a:off x="228600" y="6207752"/>
            <a:ext cx="1676400" cy="519619"/>
          </a:xfrm>
        </p:spPr>
        <p:txBody>
          <a:bodyPr/>
          <a:lstStyle/>
          <a:p>
            <a:pPr defTabSz="914400" eaLnBrk="1" hangingPunct="1"/>
            <a:r>
              <a:rPr lang="en-US">
                <a:solidFill>
                  <a:schemeClr val="bg1"/>
                </a:solidFill>
              </a:rPr>
              <a:t>29</a:t>
            </a:r>
            <a:fld id="{D61AABEC-672F-4B68-B914-690DA978312C}" type="slidenum">
              <a:rPr lang="en-US" smtClean="0">
                <a:solidFill>
                  <a:schemeClr val="bg1"/>
                </a:solidFill>
              </a:rPr>
              <a:pPr defTabSz="914400" eaLnBrk="1" hangingPunct="1"/>
              <a:t>22</a:t>
            </a:fld>
            <a:r>
              <a:rPr lang="en-US">
                <a:solidFill>
                  <a:schemeClr val="bg1"/>
                </a:solidFill>
              </a:rPr>
              <a:t>  29</a:t>
            </a:r>
          </a:p>
        </p:txBody>
      </p:sp>
    </p:spTree>
    <p:extLst>
      <p:ext uri="{BB962C8B-B14F-4D97-AF65-F5344CB8AC3E}">
        <p14:creationId xmlns:p14="http://schemas.microsoft.com/office/powerpoint/2010/main" val="3690284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CA87E-DFD1-EB90-1AD1-2F9AF3EE8860}"/>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F676CF42-4B19-A380-85E8-AEFA3EC00D1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08A88AE0-7EBA-0AFD-B3B6-408F4565AE10}"/>
              </a:ext>
              <a:ext uri="{C183D7F6-B498-43B3-948B-1728B52AA6E4}">
                <adec:decorative xmlns:adec="http://schemas.microsoft.com/office/drawing/2017/decorative" val="1"/>
              </a:ext>
            </a:extLst>
          </p:cNvPr>
          <p:cNvGrpSpPr/>
          <p:nvPr/>
        </p:nvGrpSpPr>
        <p:grpSpPr>
          <a:xfrm>
            <a:off x="255225" y="2876523"/>
            <a:ext cx="6907576" cy="3338919"/>
            <a:chOff x="-1278987" y="837956"/>
            <a:chExt cx="11770551" cy="3256657"/>
          </a:xfrm>
        </p:grpSpPr>
        <p:sp>
          <p:nvSpPr>
            <p:cNvPr id="12" name="Rectangle 11">
              <a:extLst>
                <a:ext uri="{FF2B5EF4-FFF2-40B4-BE49-F238E27FC236}">
                  <a16:creationId xmlns:a16="http://schemas.microsoft.com/office/drawing/2014/main" id="{D7E29615-3F0F-9BF8-783E-9DEC91CF5559}"/>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DE8FC3C-5459-5D66-F86B-F423475FD379}"/>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3">
            <a:extLst>
              <a:ext uri="{FF2B5EF4-FFF2-40B4-BE49-F238E27FC236}">
                <a16:creationId xmlns:a16="http://schemas.microsoft.com/office/drawing/2014/main" id="{A9E36697-F14F-C88D-FEBF-8E88B9D7973A}"/>
              </a:ext>
            </a:extLst>
          </p:cNvPr>
          <p:cNvSpPr>
            <a:spLocks noGrp="1"/>
          </p:cNvSpPr>
          <p:nvPr>
            <p:ph type="title"/>
          </p:nvPr>
        </p:nvSpPr>
        <p:spPr>
          <a:xfrm>
            <a:off x="500743" y="2971800"/>
            <a:ext cx="5965371" cy="2640723"/>
          </a:xfrm>
        </p:spPr>
        <p:txBody>
          <a:bodyPr/>
          <a:lstStyle/>
          <a:p>
            <a:r>
              <a:rPr lang="en-US" spc="300" dirty="0">
                <a:solidFill>
                  <a:schemeClr val="tx1"/>
                </a:solidFill>
                <a:latin typeface="Arial"/>
                <a:cs typeface="Arial"/>
              </a:rPr>
              <a:t>Appendices:</a:t>
            </a:r>
            <a:br>
              <a:rPr lang="en-US" spc="300" dirty="0">
                <a:solidFill>
                  <a:schemeClr val="tx1"/>
                </a:solidFill>
                <a:latin typeface="Arial"/>
                <a:cs typeface="Arial"/>
              </a:rPr>
            </a:br>
            <a:r>
              <a:rPr lang="en-US" spc="300" dirty="0">
                <a:solidFill>
                  <a:schemeClr val="tx1"/>
                </a:solidFill>
                <a:latin typeface="Arial"/>
                <a:cs typeface="Arial"/>
              </a:rPr>
              <a:t>	</a:t>
            </a:r>
            <a:r>
              <a:rPr lang="en-US" sz="3200" spc="300" dirty="0">
                <a:solidFill>
                  <a:schemeClr val="tx1"/>
                </a:solidFill>
                <a:latin typeface="Arial"/>
                <a:cs typeface="Arial"/>
                <a:sym typeface="Wingdings 2" panose="05020102010507070707" pitchFamily="18" charset="2"/>
              </a:rPr>
              <a:t></a:t>
            </a:r>
            <a:r>
              <a:rPr lang="en-US" sz="3200" spc="300" dirty="0">
                <a:solidFill>
                  <a:schemeClr val="tx1"/>
                </a:solidFill>
                <a:latin typeface="Arial"/>
                <a:cs typeface="Arial"/>
              </a:rPr>
              <a:t>WIPS’ Tips</a:t>
            </a:r>
            <a:br>
              <a:rPr lang="en-US" sz="3200" spc="300" dirty="0">
                <a:solidFill>
                  <a:schemeClr val="tx1"/>
                </a:solidFill>
                <a:latin typeface="Arial"/>
                <a:cs typeface="Arial"/>
              </a:rPr>
            </a:br>
            <a:r>
              <a:rPr lang="en-US" sz="3200" spc="300" dirty="0">
                <a:solidFill>
                  <a:schemeClr val="tx1"/>
                </a:solidFill>
                <a:latin typeface="Arial"/>
                <a:cs typeface="Arial"/>
              </a:rPr>
              <a:t>	</a:t>
            </a:r>
            <a:r>
              <a:rPr lang="en-US" sz="3200" spc="300" dirty="0">
                <a:solidFill>
                  <a:schemeClr val="tx1"/>
                </a:solidFill>
                <a:latin typeface="Arial"/>
                <a:cs typeface="Arial"/>
                <a:sym typeface="Wingdings 2" panose="05020102010507070707" pitchFamily="18" charset="2"/>
              </a:rPr>
              <a:t></a:t>
            </a:r>
            <a:r>
              <a:rPr lang="en-US" sz="3200" spc="300" dirty="0">
                <a:solidFill>
                  <a:schemeClr val="tx1"/>
                </a:solidFill>
                <a:latin typeface="Arial"/>
                <a:cs typeface="Arial"/>
              </a:rPr>
              <a:t>Archived Topics</a:t>
            </a:r>
            <a:br>
              <a:rPr lang="en-US" sz="3200" spc="300" dirty="0">
                <a:solidFill>
                  <a:schemeClr val="tx1"/>
                </a:solidFill>
                <a:latin typeface="Arial"/>
                <a:cs typeface="Arial"/>
              </a:rPr>
            </a:br>
            <a:r>
              <a:rPr lang="en-US" sz="3200" spc="300" dirty="0">
                <a:solidFill>
                  <a:schemeClr val="tx1"/>
                </a:solidFill>
                <a:latin typeface="Arial"/>
                <a:cs typeface="Arial"/>
              </a:rPr>
              <a:t>	</a:t>
            </a:r>
            <a:r>
              <a:rPr lang="en-US" sz="3200" spc="300" dirty="0">
                <a:solidFill>
                  <a:schemeClr val="tx1"/>
                </a:solidFill>
                <a:latin typeface="Arial"/>
                <a:cs typeface="Arial"/>
                <a:sym typeface="Wingdings 2" panose="05020102010507070707" pitchFamily="18" charset="2"/>
              </a:rPr>
              <a:t></a:t>
            </a:r>
            <a:r>
              <a:rPr lang="en-US" sz="3200" spc="300" dirty="0">
                <a:solidFill>
                  <a:schemeClr val="tx1"/>
                </a:solidFill>
                <a:latin typeface="Arial"/>
                <a:cs typeface="Arial"/>
              </a:rPr>
              <a:t>Qs and As</a:t>
            </a:r>
            <a:br>
              <a:rPr lang="en-US" sz="3200" spc="300" dirty="0">
                <a:solidFill>
                  <a:schemeClr val="tx1"/>
                </a:solidFill>
                <a:latin typeface="Arial"/>
                <a:cs typeface="Arial"/>
              </a:rPr>
            </a:br>
            <a:r>
              <a:rPr lang="en-US" sz="3200" spc="300" dirty="0">
                <a:solidFill>
                  <a:schemeClr val="tx1"/>
                </a:solidFill>
                <a:latin typeface="Arial"/>
                <a:cs typeface="Arial"/>
              </a:rPr>
              <a:t>	</a:t>
            </a:r>
            <a:r>
              <a:rPr lang="en-US" sz="3200" spc="300" dirty="0">
                <a:solidFill>
                  <a:schemeClr val="tx1"/>
                </a:solidFill>
                <a:latin typeface="Arial"/>
                <a:cs typeface="Arial"/>
                <a:sym typeface="Wingdings 2" panose="05020102010507070707" pitchFamily="18" charset="2"/>
              </a:rPr>
              <a:t></a:t>
            </a:r>
            <a:r>
              <a:rPr lang="en-US" sz="3200" spc="300" dirty="0">
                <a:solidFill>
                  <a:schemeClr val="tx1"/>
                </a:solidFill>
                <a:latin typeface="Arial"/>
                <a:cs typeface="Arial"/>
              </a:rPr>
              <a:t>Resources</a:t>
            </a:r>
            <a:endParaRPr lang="en-US" b="1" spc="300" dirty="0">
              <a:latin typeface="Arial"/>
              <a:cs typeface="Arial"/>
            </a:endParaRPr>
          </a:p>
        </p:txBody>
      </p:sp>
      <p:sp>
        <p:nvSpPr>
          <p:cNvPr id="5" name="Slide Number Placeholder 5">
            <a:extLst>
              <a:ext uri="{FF2B5EF4-FFF2-40B4-BE49-F238E27FC236}">
                <a16:creationId xmlns:a16="http://schemas.microsoft.com/office/drawing/2014/main" id="{432C070F-1C4E-974B-67EE-3C67956D958B}"/>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23</a:t>
            </a:fld>
            <a:r>
              <a:rPr lang="en-US"/>
              <a:t> </a:t>
            </a:r>
          </a:p>
        </p:txBody>
      </p:sp>
      <p:pic>
        <p:nvPicPr>
          <p:cNvPr id="24" name="Picture Placeholder 23">
            <a:extLst>
              <a:ext uri="{FF2B5EF4-FFF2-40B4-BE49-F238E27FC236}">
                <a16:creationId xmlns:a16="http://schemas.microsoft.com/office/drawing/2014/main" id="{A6994478-CD73-945C-2117-CBFAC8FDD4E4}"/>
              </a:ext>
            </a:extLst>
          </p:cNvPr>
          <p:cNvPicPr>
            <a:picLocks noGrp="1" noChangeAspect="1"/>
          </p:cNvPicPr>
          <p:nvPr>
            <p:ph type="pic" sz="quarter" idx="14"/>
          </p:nvPr>
        </p:nvPicPr>
        <p:blipFill>
          <a:blip r:embed="rId3"/>
          <a:srcRect l="25855" r="25855"/>
          <a:stretch>
            <a:fillRect/>
          </a:stretch>
        </p:blipFill>
        <p:spPr>
          <a:xfrm>
            <a:off x="7162802" y="0"/>
            <a:ext cx="5068526" cy="6858000"/>
          </a:xfrm>
          <a:prstGeom prst="rect">
            <a:avLst/>
          </a:prstGeom>
        </p:spPr>
      </p:pic>
    </p:spTree>
    <p:extLst>
      <p:ext uri="{BB962C8B-B14F-4D97-AF65-F5344CB8AC3E}">
        <p14:creationId xmlns:p14="http://schemas.microsoft.com/office/powerpoint/2010/main" val="4289484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56F45-A8D3-9331-24EC-E3C898AC6F70}"/>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474F7566-75DD-E965-64D1-83DB0117CE3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F6B5CB13-F37E-92B8-5007-A0A1C993D265}"/>
              </a:ext>
              <a:ext uri="{C183D7F6-B498-43B3-948B-1728B52AA6E4}">
                <adec:decorative xmlns:adec="http://schemas.microsoft.com/office/drawing/2017/decorative" val="1"/>
              </a:ext>
            </a:extLst>
          </p:cNvPr>
          <p:cNvGrpSpPr/>
          <p:nvPr/>
        </p:nvGrpSpPr>
        <p:grpSpPr>
          <a:xfrm>
            <a:off x="255225" y="2876524"/>
            <a:ext cx="6907576" cy="2920464"/>
            <a:chOff x="-1278987" y="837956"/>
            <a:chExt cx="11770551" cy="3256657"/>
          </a:xfrm>
        </p:grpSpPr>
        <p:sp>
          <p:nvSpPr>
            <p:cNvPr id="12" name="Rectangle 11">
              <a:extLst>
                <a:ext uri="{FF2B5EF4-FFF2-40B4-BE49-F238E27FC236}">
                  <a16:creationId xmlns:a16="http://schemas.microsoft.com/office/drawing/2014/main" id="{C19E3944-DA25-2B01-DF9B-E36C8CA9DCEE}"/>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F32B0BA-DBC5-09F3-BFC5-3AECC17946B4}"/>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3">
            <a:extLst>
              <a:ext uri="{FF2B5EF4-FFF2-40B4-BE49-F238E27FC236}">
                <a16:creationId xmlns:a16="http://schemas.microsoft.com/office/drawing/2014/main" id="{E170CAB4-42E2-A819-A35D-4802C0D55D11}"/>
              </a:ext>
            </a:extLst>
          </p:cNvPr>
          <p:cNvSpPr>
            <a:spLocks noGrp="1"/>
          </p:cNvSpPr>
          <p:nvPr>
            <p:ph type="title"/>
          </p:nvPr>
        </p:nvSpPr>
        <p:spPr>
          <a:xfrm>
            <a:off x="500743" y="3570515"/>
            <a:ext cx="5965371" cy="1144929"/>
          </a:xfrm>
        </p:spPr>
        <p:txBody>
          <a:bodyPr/>
          <a:lstStyle/>
          <a:p>
            <a:r>
              <a:rPr lang="en-US" spc="300" dirty="0">
                <a:solidFill>
                  <a:schemeClr val="tx1"/>
                </a:solidFill>
                <a:latin typeface="Arial"/>
                <a:cs typeface="Arial"/>
              </a:rPr>
              <a:t>APPENDIX </a:t>
            </a:r>
            <a:r>
              <a:rPr lang="en-US" spc="300" dirty="0">
                <a:solidFill>
                  <a:schemeClr val="tx1"/>
                </a:solidFill>
                <a:latin typeface="Arial"/>
                <a:cs typeface="Arial"/>
                <a:sym typeface="Wingdings 2" panose="05020102010507070707" pitchFamily="18" charset="2"/>
              </a:rPr>
              <a:t></a:t>
            </a:r>
            <a:r>
              <a:rPr lang="en-US" spc="300" dirty="0">
                <a:solidFill>
                  <a:schemeClr val="tx1"/>
                </a:solidFill>
                <a:latin typeface="Arial"/>
                <a:cs typeface="Arial"/>
              </a:rPr>
              <a:t>:</a:t>
            </a:r>
            <a:br>
              <a:rPr lang="en-US" spc="300" dirty="0">
                <a:solidFill>
                  <a:schemeClr val="tx1"/>
                </a:solidFill>
                <a:latin typeface="Arial"/>
                <a:cs typeface="Arial"/>
              </a:rPr>
            </a:br>
            <a:r>
              <a:rPr lang="en-US" sz="3200" spc="300" dirty="0">
                <a:solidFill>
                  <a:schemeClr val="tx1"/>
                </a:solidFill>
                <a:latin typeface="Arial"/>
                <a:cs typeface="Arial"/>
              </a:rPr>
              <a:t>WIPS’ TIPS</a:t>
            </a:r>
            <a:r>
              <a:rPr lang="en-US" sz="3200" b="1" spc="300" dirty="0">
                <a:latin typeface="Arial"/>
                <a:cs typeface="Arial"/>
              </a:rPr>
              <a:t> </a:t>
            </a:r>
          </a:p>
        </p:txBody>
      </p:sp>
      <p:sp>
        <p:nvSpPr>
          <p:cNvPr id="5" name="Slide Number Placeholder 5">
            <a:extLst>
              <a:ext uri="{FF2B5EF4-FFF2-40B4-BE49-F238E27FC236}">
                <a16:creationId xmlns:a16="http://schemas.microsoft.com/office/drawing/2014/main" id="{3F3FF654-4D37-1D2A-DFBE-A540A7BE9FD8}"/>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24</a:t>
            </a:fld>
            <a:r>
              <a:rPr lang="en-US"/>
              <a:t> </a:t>
            </a:r>
          </a:p>
        </p:txBody>
      </p:sp>
      <p:pic>
        <p:nvPicPr>
          <p:cNvPr id="5126" name="Picture 6" descr="Tips Tricks Royalty-Free Images ...">
            <a:extLst>
              <a:ext uri="{FF2B5EF4-FFF2-40B4-BE49-F238E27FC236}">
                <a16:creationId xmlns:a16="http://schemas.microsoft.com/office/drawing/2014/main" id="{BD15DF3A-6B0D-5638-3090-7BEFBD4456AC}"/>
              </a:ext>
            </a:extLst>
          </p:cNvPr>
          <p:cNvPicPr>
            <a:picLocks noGrp="1" noChangeAspect="1" noChangeArrowheads="1"/>
          </p:cNvPicPr>
          <p:nvPr>
            <p:ph type="pic" sz="quarter" idx="14"/>
          </p:nvPr>
        </p:nvPicPr>
        <p:blipFill>
          <a:blip r:embed="rId3">
            <a:extLst>
              <a:ext uri="{28A0092B-C50C-407E-A947-70E740481C1C}">
                <a14:useLocalDpi xmlns:a14="http://schemas.microsoft.com/office/drawing/2010/main" val="0"/>
              </a:ext>
            </a:extLst>
          </a:blip>
          <a:srcRect l="23503" r="23503"/>
          <a:stretch>
            <a:fillRect/>
          </a:stretch>
        </p:blipFill>
        <p:spPr bwMode="auto">
          <a:xfrm>
            <a:off x="7162800" y="0"/>
            <a:ext cx="506888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73592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95D39FBF-9723-1FF2-68B9-E644FD61C80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7ADB30B-640E-4B79-8073-843CEF669E01}"/>
              </a:ext>
            </a:extLst>
          </p:cNvPr>
          <p:cNvSpPr>
            <a:spLocks noGrp="1"/>
          </p:cNvSpPr>
          <p:nvPr>
            <p:ph idx="1"/>
          </p:nvPr>
        </p:nvSpPr>
        <p:spPr>
          <a:xfrm>
            <a:off x="941768" y="1184912"/>
            <a:ext cx="9464040" cy="5137080"/>
          </a:xfrm>
        </p:spPr>
        <p:txBody>
          <a:bodyPr>
            <a:normAutofit/>
          </a:bodyPr>
          <a:lstStyle/>
          <a:p>
            <a:pPr marL="342900" indent="-342900">
              <a:buFont typeface="+mj-lt"/>
              <a:buAutoNum type="arabicPeriod"/>
            </a:pPr>
            <a:r>
              <a:rPr lang="en-US" sz="2000" b="0" dirty="0">
                <a:solidFill>
                  <a:schemeClr val="tx1"/>
                </a:solidFill>
              </a:rPr>
              <a:t>Columns that have leading zeros should be formatted as text. If you save your file as a .csv (</a:t>
            </a:r>
            <a:r>
              <a:rPr lang="en-US" sz="2000" b="0" dirty="0">
                <a:solidFill>
                  <a:schemeClr val="tx1"/>
                </a:solidFill>
                <a:latin typeface="+mj-lt"/>
              </a:rPr>
              <a:t>comma separated value)</a:t>
            </a:r>
            <a:r>
              <a:rPr lang="en-US" sz="2000" b="0" dirty="0">
                <a:solidFill>
                  <a:schemeClr val="tx1"/>
                </a:solidFill>
              </a:rPr>
              <a:t> file, every time you open the file Excel will remove the leading zeros, so you must reformat it before closing out the file again. </a:t>
            </a:r>
          </a:p>
          <a:p>
            <a:pPr marL="342900" indent="-342900">
              <a:buFont typeface="+mj-lt"/>
              <a:buAutoNum type="arabicPeriod"/>
            </a:pPr>
            <a:r>
              <a:rPr lang="en-US" sz="2000" b="0" dirty="0">
                <a:solidFill>
                  <a:schemeClr val="tx1"/>
                </a:solidFill>
              </a:rPr>
              <a:t>The data file uploaded for your Apprenticeship grant must have all columns indicated in the most recent </a:t>
            </a:r>
            <a:r>
              <a:rPr lang="en-US" sz="2000" dirty="0">
                <a:solidFill>
                  <a:schemeClr val="tx1"/>
                </a:solidFill>
              </a:rPr>
              <a:t>Apprenticeship schema</a:t>
            </a:r>
            <a:r>
              <a:rPr lang="en-US" sz="2000" b="0" dirty="0">
                <a:solidFill>
                  <a:schemeClr val="tx1"/>
                </a:solidFill>
              </a:rPr>
              <a:t>. (Schema is short for ‘schematic’, or the combination of PIRL data elements for Apprenticeship.)</a:t>
            </a:r>
          </a:p>
          <a:p>
            <a:pPr marL="342900" indent="-342900">
              <a:buFont typeface="+mj-lt"/>
              <a:buAutoNum type="arabicPeriod"/>
            </a:pPr>
            <a:r>
              <a:rPr lang="en-US" sz="2000" b="0" dirty="0">
                <a:solidFill>
                  <a:schemeClr val="tx1"/>
                </a:solidFill>
              </a:rPr>
              <a:t>CSV files must have exactly 102 columns </a:t>
            </a:r>
            <a:r>
              <a:rPr lang="en-US" sz="2000" dirty="0">
                <a:solidFill>
                  <a:srgbClr val="C00000"/>
                </a:solidFill>
              </a:rPr>
              <a:t>for the current Apprenticeship Schema (i.e., PIRL v2021)</a:t>
            </a:r>
            <a:r>
              <a:rPr lang="en-US" sz="2000" b="0" dirty="0">
                <a:solidFill>
                  <a:schemeClr val="tx1"/>
                </a:solidFill>
              </a:rPr>
              <a:t>. </a:t>
            </a:r>
          </a:p>
          <a:p>
            <a:pPr marL="342900" indent="-342900">
              <a:buFont typeface="+mj-lt"/>
              <a:buAutoNum type="arabicPeriod"/>
            </a:pPr>
            <a:r>
              <a:rPr lang="en-US" sz="2000" b="0" dirty="0">
                <a:solidFill>
                  <a:schemeClr val="tx1"/>
                </a:solidFill>
              </a:rPr>
              <a:t>Column headers and extra rows or footers must be removed prior to uploading data files in WIPS.</a:t>
            </a:r>
          </a:p>
          <a:p>
            <a:pPr marL="342900" indent="-342900">
              <a:buFont typeface="+mj-lt"/>
              <a:buAutoNum type="arabicPeriod"/>
            </a:pPr>
            <a:r>
              <a:rPr lang="en-US" sz="2000" b="0" dirty="0">
                <a:solidFill>
                  <a:schemeClr val="tx1"/>
                </a:solidFill>
              </a:rPr>
              <a:t>WIPS will accept .txt, .csv or .</a:t>
            </a:r>
            <a:r>
              <a:rPr lang="en-US" sz="2000" b="0" dirty="0" err="1">
                <a:solidFill>
                  <a:schemeClr val="tx1"/>
                </a:solidFill>
              </a:rPr>
              <a:t>gzip</a:t>
            </a:r>
            <a:r>
              <a:rPr lang="en-US" sz="2000" b="0" dirty="0">
                <a:solidFill>
                  <a:schemeClr val="tx1"/>
                </a:solidFill>
              </a:rPr>
              <a:t> files. We recommend utilizing the .csv format whenever possible.</a:t>
            </a:r>
          </a:p>
          <a:p>
            <a:pPr marL="342900" indent="-342900">
              <a:buFont typeface="+mj-lt"/>
              <a:buAutoNum type="arabicPeriod"/>
            </a:pPr>
            <a:r>
              <a:rPr lang="en-US" sz="2000" b="0" dirty="0">
                <a:solidFill>
                  <a:schemeClr val="tx1"/>
                </a:solidFill>
              </a:rPr>
              <a:t>When testing your PIRL file, instead of uploading all participant records, try a smaller number like 5 – 10 records.</a:t>
            </a:r>
          </a:p>
          <a:p>
            <a:pPr marL="342900" indent="-342900">
              <a:buFont typeface="+mj-lt"/>
              <a:buAutoNum type="arabicPeriod"/>
            </a:pPr>
            <a:endParaRPr lang="en-US" dirty="0"/>
          </a:p>
        </p:txBody>
      </p:sp>
      <p:sp>
        <p:nvSpPr>
          <p:cNvPr id="4" name="Slide Number Placeholder 3">
            <a:extLst>
              <a:ext uri="{FF2B5EF4-FFF2-40B4-BE49-F238E27FC236}">
                <a16:creationId xmlns:a16="http://schemas.microsoft.com/office/drawing/2014/main" id="{DE67D7ED-9ACD-4C37-93BE-CECC6F0492A9}"/>
              </a:ext>
            </a:extLst>
          </p:cNvPr>
          <p:cNvSpPr>
            <a:spLocks noGrp="1"/>
          </p:cNvSpPr>
          <p:nvPr>
            <p:ph type="sldNum" sz="quarter" idx="10"/>
          </p:nvPr>
        </p:nvSpPr>
        <p:spPr/>
        <p:txBody>
          <a:bodyPr/>
          <a:lstStyle/>
          <a:p>
            <a:pPr>
              <a:defRPr/>
            </a:pPr>
            <a:fld id="{9107742F-C774-4555-8C57-A949329487DD}" type="slidenum">
              <a:rPr lang="en-US" smtClean="0"/>
              <a:pPr>
                <a:defRPr/>
              </a:pPr>
              <a:t>25</a:t>
            </a:fld>
            <a:endParaRPr lang="en-US"/>
          </a:p>
        </p:txBody>
      </p:sp>
      <p:sp>
        <p:nvSpPr>
          <p:cNvPr id="7" name="Title 4">
            <a:extLst>
              <a:ext uri="{FF2B5EF4-FFF2-40B4-BE49-F238E27FC236}">
                <a16:creationId xmlns:a16="http://schemas.microsoft.com/office/drawing/2014/main" id="{A11B2066-761E-9B2F-B39B-1600BA10488D}"/>
              </a:ext>
            </a:extLst>
          </p:cNvPr>
          <p:cNvSpPr>
            <a:spLocks noGrp="1"/>
          </p:cNvSpPr>
          <p:nvPr>
            <p:ph type="title"/>
          </p:nvPr>
        </p:nvSpPr>
        <p:spPr>
          <a:xfrm>
            <a:off x="842536" y="165940"/>
            <a:ext cx="10512425" cy="760396"/>
          </a:xfrm>
          <a:solidFill>
            <a:schemeClr val="accent3"/>
          </a:solidFill>
        </p:spPr>
        <p:txBody>
          <a:bodyPr/>
          <a:lstStyle/>
          <a:p>
            <a:r>
              <a:rPr lang="en-US" sz="3200" dirty="0">
                <a:solidFill>
                  <a:schemeClr val="tx1"/>
                </a:solidFill>
                <a:latin typeface="Roboto Black" panose="02000000000000000000" pitchFamily="2" charset="0"/>
                <a:ea typeface="Roboto Black" panose="02000000000000000000" pitchFamily="2" charset="0"/>
                <a:cs typeface="Roboto Black" panose="02000000000000000000" pitchFamily="2" charset="0"/>
              </a:rPr>
              <a:t>WIPS’ Tips (1)</a:t>
            </a:r>
          </a:p>
        </p:txBody>
      </p:sp>
    </p:spTree>
    <p:extLst>
      <p:ext uri="{BB962C8B-B14F-4D97-AF65-F5344CB8AC3E}">
        <p14:creationId xmlns:p14="http://schemas.microsoft.com/office/powerpoint/2010/main" val="2422293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0953305-57ED-C206-8B03-022EB7108D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62A35ECA-A0DC-438F-266B-D7A1819A906D}"/>
              </a:ext>
            </a:extLst>
          </p:cNvPr>
          <p:cNvSpPr txBox="1">
            <a:spLocks/>
          </p:cNvSpPr>
          <p:nvPr/>
        </p:nvSpPr>
        <p:spPr>
          <a:xfrm>
            <a:off x="1022416" y="842003"/>
            <a:ext cx="10323873" cy="1098492"/>
          </a:xfrm>
          <a:prstGeom prst="rect">
            <a:avLst/>
          </a:prstGeom>
        </p:spPr>
        <p:txBody>
          <a:bodyPr vert="horz" lIns="91440" tIns="45720" rIns="91440" bIns="45720" rtlCol="0" anchor="ctr">
            <a:normAutofit fontScale="97500" lnSpcReduction="10000"/>
          </a:bodyPr>
          <a:lst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a:lstStyle>
          <a:p>
            <a:pPr fontAlgn="auto">
              <a:spcAft>
                <a:spcPts val="0"/>
              </a:spcAft>
            </a:pPr>
            <a:br>
              <a:rPr lang="en-US" sz="3200">
                <a:solidFill>
                  <a:schemeClr val="tx1"/>
                </a:solidFill>
              </a:rPr>
            </a:br>
            <a:r>
              <a:rPr lang="en-US" sz="3200">
                <a:solidFill>
                  <a:schemeClr val="tx1"/>
                </a:solidFill>
              </a:rPr>
              <a:t>Converting Participant Records into a .csv File</a:t>
            </a:r>
            <a:r>
              <a:rPr lang="en-US" b="1">
                <a:solidFill>
                  <a:schemeClr val="tx1"/>
                </a:solidFill>
              </a:rPr>
              <a:t>	</a:t>
            </a:r>
          </a:p>
        </p:txBody>
      </p:sp>
      <p:sp>
        <p:nvSpPr>
          <p:cNvPr id="3" name="Content Placeholder 2">
            <a:extLst>
              <a:ext uri="{FF2B5EF4-FFF2-40B4-BE49-F238E27FC236}">
                <a16:creationId xmlns:a16="http://schemas.microsoft.com/office/drawing/2014/main" id="{F7ADB30B-640E-4B79-8073-843CEF669E01}"/>
              </a:ext>
            </a:extLst>
          </p:cNvPr>
          <p:cNvSpPr>
            <a:spLocks noGrp="1"/>
          </p:cNvSpPr>
          <p:nvPr>
            <p:ph idx="1"/>
          </p:nvPr>
        </p:nvSpPr>
        <p:spPr>
          <a:xfrm>
            <a:off x="1195328" y="1992085"/>
            <a:ext cx="9631104" cy="2303509"/>
          </a:xfrm>
        </p:spPr>
        <p:txBody>
          <a:bodyPr>
            <a:normAutofit/>
          </a:bodyPr>
          <a:lstStyle/>
          <a:p>
            <a:pPr marL="342900" indent="-342900">
              <a:buFont typeface="Wingdings" panose="05000000000000000000" pitchFamily="2" charset="2"/>
              <a:buChar char="§"/>
            </a:pPr>
            <a:r>
              <a:rPr lang="en-US" sz="2000" b="0" dirty="0">
                <a:solidFill>
                  <a:schemeClr val="tx1"/>
                </a:solidFill>
                <a:latin typeface="+mj-lt"/>
              </a:rPr>
              <a:t>Converting participant-level data entered into an Excel spreadsheet or case management system to be saved into a table structured format that WIPS will be able to read</a:t>
            </a:r>
          </a:p>
          <a:p>
            <a:pPr marL="342900" indent="-342900">
              <a:buFont typeface="Wingdings" panose="05000000000000000000" pitchFamily="2" charset="2"/>
              <a:buChar char="§"/>
            </a:pPr>
            <a:r>
              <a:rPr lang="en-US" sz="2000" b="0" dirty="0">
                <a:solidFill>
                  <a:schemeClr val="tx1"/>
                </a:solidFill>
                <a:latin typeface="+mj-lt"/>
              </a:rPr>
              <a:t>Those who use an Excel file to input their participant level data will save their Excel files as a .csv file prior to uploading the file into WIPS</a:t>
            </a:r>
          </a:p>
        </p:txBody>
      </p:sp>
      <p:sp>
        <p:nvSpPr>
          <p:cNvPr id="4" name="Slide Number Placeholder 3">
            <a:extLst>
              <a:ext uri="{FF2B5EF4-FFF2-40B4-BE49-F238E27FC236}">
                <a16:creationId xmlns:a16="http://schemas.microsoft.com/office/drawing/2014/main" id="{DE67D7ED-9ACD-4C37-93BE-CECC6F0492A9}"/>
              </a:ext>
            </a:extLst>
          </p:cNvPr>
          <p:cNvSpPr>
            <a:spLocks noGrp="1"/>
          </p:cNvSpPr>
          <p:nvPr>
            <p:ph type="sldNum" sz="quarter" idx="10"/>
          </p:nvPr>
        </p:nvSpPr>
        <p:spPr/>
        <p:txBody>
          <a:bodyPr/>
          <a:lstStyle/>
          <a:p>
            <a:pPr>
              <a:defRPr/>
            </a:pPr>
            <a:fld id="{9107742F-C774-4555-8C57-A949329487DD}" type="slidenum">
              <a:rPr lang="en-US" smtClean="0"/>
              <a:pPr>
                <a:defRPr/>
              </a:pPr>
              <a:t>26</a:t>
            </a:fld>
            <a:endParaRPr lang="en-US"/>
          </a:p>
        </p:txBody>
      </p:sp>
      <p:pic>
        <p:nvPicPr>
          <p:cNvPr id="5" name="Picture 4" descr="Sample CSV file ">
            <a:extLst>
              <a:ext uri="{FF2B5EF4-FFF2-40B4-BE49-F238E27FC236}">
                <a16:creationId xmlns:a16="http://schemas.microsoft.com/office/drawing/2014/main" id="{3AA3A491-F404-62C1-2CD5-9D48F3B76E2F}"/>
              </a:ext>
            </a:extLst>
          </p:cNvPr>
          <p:cNvPicPr>
            <a:picLocks noChangeAspect="1"/>
          </p:cNvPicPr>
          <p:nvPr/>
        </p:nvPicPr>
        <p:blipFill>
          <a:blip r:embed="rId3"/>
          <a:stretch>
            <a:fillRect/>
          </a:stretch>
        </p:blipFill>
        <p:spPr>
          <a:xfrm>
            <a:off x="1018932" y="4007438"/>
            <a:ext cx="10143992" cy="1520957"/>
          </a:xfrm>
          <a:prstGeom prst="rect">
            <a:avLst/>
          </a:prstGeom>
          <a:ln w="19050">
            <a:solidFill>
              <a:srgbClr val="5D7D95"/>
            </a:solidFill>
          </a:ln>
        </p:spPr>
      </p:pic>
      <p:sp>
        <p:nvSpPr>
          <p:cNvPr id="9" name="Title 4">
            <a:extLst>
              <a:ext uri="{FF2B5EF4-FFF2-40B4-BE49-F238E27FC236}">
                <a16:creationId xmlns:a16="http://schemas.microsoft.com/office/drawing/2014/main" id="{FDC4B915-4D4F-5294-B04F-3ED23F18A2D8}"/>
              </a:ext>
            </a:extLst>
          </p:cNvPr>
          <p:cNvSpPr>
            <a:spLocks noGrp="1"/>
          </p:cNvSpPr>
          <p:nvPr>
            <p:ph type="title"/>
          </p:nvPr>
        </p:nvSpPr>
        <p:spPr>
          <a:xfrm>
            <a:off x="838200" y="0"/>
            <a:ext cx="10512425" cy="1227138"/>
          </a:xfrm>
          <a:solidFill>
            <a:schemeClr val="accent3"/>
          </a:solidFill>
        </p:spPr>
        <p:txBody>
          <a:bodyPr/>
          <a:lstStyle/>
          <a:p>
            <a:r>
              <a:rPr lang="en-US" sz="3200" dirty="0">
                <a:solidFill>
                  <a:schemeClr val="tx1"/>
                </a:solidFill>
                <a:latin typeface="Roboto Black" panose="02000000000000000000" pitchFamily="2" charset="0"/>
                <a:ea typeface="Roboto Black" panose="02000000000000000000" pitchFamily="2" charset="0"/>
                <a:cs typeface="Roboto Black" panose="02000000000000000000" pitchFamily="2" charset="0"/>
              </a:rPr>
              <a:t>WIPS’ Tips (2)</a:t>
            </a:r>
          </a:p>
        </p:txBody>
      </p:sp>
    </p:spTree>
    <p:extLst>
      <p:ext uri="{BB962C8B-B14F-4D97-AF65-F5344CB8AC3E}">
        <p14:creationId xmlns:p14="http://schemas.microsoft.com/office/powerpoint/2010/main" val="14810163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5B1E0-C296-874F-A596-9A0C5E2C66CD}"/>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2E52FAD-1201-1DB1-C5F7-06CEFBABA52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BAC2F11A-507C-3323-274D-11631A3F6DD2}"/>
              </a:ext>
              <a:ext uri="{C183D7F6-B498-43B3-948B-1728B52AA6E4}">
                <adec:decorative xmlns:adec="http://schemas.microsoft.com/office/drawing/2017/decorative" val="1"/>
              </a:ext>
            </a:extLst>
          </p:cNvPr>
          <p:cNvGrpSpPr/>
          <p:nvPr/>
        </p:nvGrpSpPr>
        <p:grpSpPr>
          <a:xfrm>
            <a:off x="255225" y="2876524"/>
            <a:ext cx="6907576" cy="2920464"/>
            <a:chOff x="-1278987" y="837956"/>
            <a:chExt cx="11770551" cy="3256657"/>
          </a:xfrm>
        </p:grpSpPr>
        <p:sp>
          <p:nvSpPr>
            <p:cNvPr id="12" name="Rectangle 11">
              <a:extLst>
                <a:ext uri="{FF2B5EF4-FFF2-40B4-BE49-F238E27FC236}">
                  <a16:creationId xmlns:a16="http://schemas.microsoft.com/office/drawing/2014/main" id="{C120FEFC-2E26-4199-8A0C-01520C23C448}"/>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24EF221-65EA-0311-7295-8508A8C260A6}"/>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3">
            <a:extLst>
              <a:ext uri="{FF2B5EF4-FFF2-40B4-BE49-F238E27FC236}">
                <a16:creationId xmlns:a16="http://schemas.microsoft.com/office/drawing/2014/main" id="{67737D70-7F39-55C7-4265-8238E2C1F0C9}"/>
              </a:ext>
            </a:extLst>
          </p:cNvPr>
          <p:cNvSpPr>
            <a:spLocks noGrp="1"/>
          </p:cNvSpPr>
          <p:nvPr>
            <p:ph type="title"/>
          </p:nvPr>
        </p:nvSpPr>
        <p:spPr>
          <a:xfrm>
            <a:off x="500743" y="3570515"/>
            <a:ext cx="5965371" cy="1144929"/>
          </a:xfrm>
        </p:spPr>
        <p:txBody>
          <a:bodyPr/>
          <a:lstStyle/>
          <a:p>
            <a:r>
              <a:rPr lang="en-US" spc="300">
                <a:solidFill>
                  <a:schemeClr val="tx1"/>
                </a:solidFill>
                <a:latin typeface="Arial"/>
                <a:cs typeface="Arial"/>
              </a:rPr>
              <a:t>APPENDIX </a:t>
            </a:r>
            <a:r>
              <a:rPr lang="en-US" spc="300">
                <a:solidFill>
                  <a:schemeClr val="tx1"/>
                </a:solidFill>
                <a:latin typeface="Arial"/>
                <a:cs typeface="Arial"/>
                <a:sym typeface="Wingdings 2" panose="05020102010507070707" pitchFamily="18" charset="2"/>
              </a:rPr>
              <a:t></a:t>
            </a:r>
            <a:r>
              <a:rPr lang="en-US" spc="300">
                <a:solidFill>
                  <a:schemeClr val="tx1"/>
                </a:solidFill>
                <a:latin typeface="Arial"/>
                <a:cs typeface="Arial"/>
              </a:rPr>
              <a:t>:</a:t>
            </a:r>
            <a:br>
              <a:rPr lang="en-US" spc="300">
                <a:solidFill>
                  <a:schemeClr val="tx1"/>
                </a:solidFill>
                <a:latin typeface="Arial"/>
                <a:cs typeface="Arial"/>
              </a:rPr>
            </a:br>
            <a:r>
              <a:rPr lang="en-US" sz="3200" spc="300">
                <a:solidFill>
                  <a:schemeClr val="tx1"/>
                </a:solidFill>
                <a:latin typeface="Arial"/>
                <a:cs typeface="Arial"/>
              </a:rPr>
              <a:t>ARCHIVED TOPICS</a:t>
            </a:r>
            <a:r>
              <a:rPr lang="en-US" sz="3200" b="1" spc="300">
                <a:solidFill>
                  <a:schemeClr val="tx1"/>
                </a:solidFill>
                <a:latin typeface="Arial"/>
                <a:cs typeface="Arial"/>
              </a:rPr>
              <a:t> </a:t>
            </a:r>
            <a:r>
              <a:rPr lang="en-US" sz="3200" b="1" spc="300">
                <a:latin typeface="Arial"/>
                <a:cs typeface="Arial"/>
              </a:rPr>
              <a:t> </a:t>
            </a:r>
          </a:p>
        </p:txBody>
      </p:sp>
      <p:sp>
        <p:nvSpPr>
          <p:cNvPr id="5" name="Slide Number Placeholder 5">
            <a:extLst>
              <a:ext uri="{FF2B5EF4-FFF2-40B4-BE49-F238E27FC236}">
                <a16:creationId xmlns:a16="http://schemas.microsoft.com/office/drawing/2014/main" id="{42605C16-C56A-DA68-01BE-6F3E21241582}"/>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27</a:t>
            </a:fld>
            <a:r>
              <a:rPr lang="en-US"/>
              <a:t> </a:t>
            </a:r>
          </a:p>
        </p:txBody>
      </p:sp>
      <p:sp>
        <p:nvSpPr>
          <p:cNvPr id="3" name="Picture Placeholder 2">
            <a:extLst>
              <a:ext uri="{FF2B5EF4-FFF2-40B4-BE49-F238E27FC236}">
                <a16:creationId xmlns:a16="http://schemas.microsoft.com/office/drawing/2014/main" id="{6D485716-0962-0974-CCF9-4F0D27271DB0}"/>
              </a:ext>
            </a:extLst>
          </p:cNvPr>
          <p:cNvSpPr>
            <a:spLocks noGrp="1"/>
          </p:cNvSpPr>
          <p:nvPr>
            <p:ph type="pic" sz="quarter" idx="14"/>
          </p:nvPr>
        </p:nvSpPr>
        <p:spPr>
          <a:xfrm>
            <a:off x="7162802" y="0"/>
            <a:ext cx="5068526" cy="6858000"/>
          </a:xfrm>
        </p:spPr>
        <p:txBody>
          <a:bodyPr/>
          <a:lstStyle/>
          <a:p>
            <a:endParaRPr lang="en-US"/>
          </a:p>
        </p:txBody>
      </p:sp>
    </p:spTree>
    <p:extLst>
      <p:ext uri="{BB962C8B-B14F-4D97-AF65-F5344CB8AC3E}">
        <p14:creationId xmlns:p14="http://schemas.microsoft.com/office/powerpoint/2010/main" val="1923121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2EFAA82-F4E9-BBBF-FD24-0C0E8333FFB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197462"/>
            <a:ext cx="10675727"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Collecting Social Security Numbers (SSNs) (1) </a:t>
            </a:r>
          </a:p>
        </p:txBody>
      </p:sp>
      <p:sp>
        <p:nvSpPr>
          <p:cNvPr id="6" name="Content Placeholder 5">
            <a:extLst>
              <a:ext uri="{FF2B5EF4-FFF2-40B4-BE49-F238E27FC236}">
                <a16:creationId xmlns:a16="http://schemas.microsoft.com/office/drawing/2014/main" id="{DF67F740-2B4C-F390-847F-71C2DFCEB4FE}"/>
              </a:ext>
            </a:extLst>
          </p:cNvPr>
          <p:cNvSpPr>
            <a:spLocks noGrp="1"/>
          </p:cNvSpPr>
          <p:nvPr>
            <p:ph idx="14"/>
          </p:nvPr>
        </p:nvSpPr>
        <p:spPr>
          <a:xfrm>
            <a:off x="837981" y="863604"/>
            <a:ext cx="10388819" cy="5351838"/>
          </a:xfrm>
        </p:spPr>
        <p:txBody>
          <a:bodyPr/>
          <a:lstStyle/>
          <a:p>
            <a:pPr marL="228600" indent="-228600" defTabSz="914400" fontAlgn="base">
              <a:lnSpc>
                <a:spcPct val="90000"/>
              </a:lnSpc>
              <a:spcBef>
                <a:spcPts val="1000"/>
              </a:spcBef>
              <a:spcAft>
                <a:spcPct val="0"/>
              </a:spcAft>
              <a:buFont typeface="Wingdings" panose="05000000000000000000" pitchFamily="2" charset="2"/>
              <a:buChar char="§"/>
            </a:pPr>
            <a:r>
              <a:rPr lang="en-US" sz="2400">
                <a:solidFill>
                  <a:schemeClr val="tx1"/>
                </a:solidFill>
                <a:latin typeface="Aptos" panose="020B0004020202020204" pitchFamily="34" charset="0"/>
                <a:cs typeface="Arial"/>
              </a:rPr>
              <a:t>The collection and reporting of SSNs is essential for the wage and employment data after an individual has exited the program (i.e., completed their pre-apprenticeship or RAP)</a:t>
            </a:r>
          </a:p>
          <a:p>
            <a:pPr marL="228600" indent="-228600" defTabSz="914400" fontAlgn="base">
              <a:lnSpc>
                <a:spcPct val="90000"/>
              </a:lnSpc>
              <a:spcBef>
                <a:spcPts val="1000"/>
              </a:spcBef>
              <a:spcAft>
                <a:spcPct val="0"/>
              </a:spcAft>
              <a:buFont typeface="Wingdings" panose="05000000000000000000" pitchFamily="2" charset="2"/>
              <a:buChar char="§"/>
            </a:pPr>
            <a:r>
              <a:rPr lang="en-US" sz="2400" b="1">
                <a:solidFill>
                  <a:schemeClr val="tx1"/>
                </a:solidFill>
                <a:latin typeface="Aptos" panose="020B0004020202020204" pitchFamily="34" charset="0"/>
                <a:cs typeface="Arial"/>
              </a:rPr>
              <a:t>Non-State</a:t>
            </a:r>
            <a:r>
              <a:rPr lang="en-US" sz="2400">
                <a:solidFill>
                  <a:schemeClr val="tx1"/>
                </a:solidFill>
                <a:latin typeface="Aptos" panose="020B0004020202020204" pitchFamily="34" charset="0"/>
                <a:cs typeface="Arial"/>
              </a:rPr>
              <a:t> grantees and </a:t>
            </a:r>
            <a:r>
              <a:rPr lang="en-US" sz="2400" b="1">
                <a:solidFill>
                  <a:schemeClr val="tx1"/>
                </a:solidFill>
                <a:latin typeface="Aptos" panose="020B0004020202020204" pitchFamily="34" charset="0"/>
                <a:cs typeface="Arial"/>
              </a:rPr>
              <a:t>state grantees not affiliated with a state workforce agencies </a:t>
            </a:r>
            <a:r>
              <a:rPr lang="en-US" sz="2400">
                <a:solidFill>
                  <a:schemeClr val="tx1"/>
                </a:solidFill>
                <a:latin typeface="Aptos" panose="020B0004020202020204" pitchFamily="34" charset="0"/>
                <a:cs typeface="Arial"/>
              </a:rPr>
              <a:t>are expected to collect and report SSNs from participants.  </a:t>
            </a:r>
          </a:p>
          <a:p>
            <a:pPr marL="228600" indent="-228600" defTabSz="914400" fontAlgn="base">
              <a:lnSpc>
                <a:spcPct val="90000"/>
              </a:lnSpc>
              <a:spcBef>
                <a:spcPts val="1000"/>
              </a:spcBef>
              <a:spcAft>
                <a:spcPct val="0"/>
              </a:spcAft>
              <a:buFont typeface="Wingdings" panose="05000000000000000000" pitchFamily="2" charset="2"/>
              <a:buChar char="§"/>
            </a:pPr>
            <a:r>
              <a:rPr lang="en-US" sz="2400">
                <a:solidFill>
                  <a:schemeClr val="tx1"/>
                </a:solidFill>
                <a:latin typeface="Aptos" panose="020B0004020202020204" pitchFamily="34" charset="0"/>
                <a:cs typeface="Arial"/>
              </a:rPr>
              <a:t>However, while OA grantees are required to request participants’ SSNs, participants cannot be denied services if they choose to not disclose their SSN.  Grantees should also ensure that when they are collecting this information from participants, they inform the participants of the reason for requesting SSNs, in accordance with the American Competitiveness and Workforce Improvement Act.</a:t>
            </a:r>
          </a:p>
          <a:p>
            <a:pPr marL="228600" indent="-228600" defTabSz="914400" fontAlgn="base">
              <a:lnSpc>
                <a:spcPct val="90000"/>
              </a:lnSpc>
              <a:spcBef>
                <a:spcPts val="1000"/>
              </a:spcBef>
              <a:spcAft>
                <a:spcPct val="0"/>
              </a:spcAft>
              <a:buFont typeface="Wingdings" panose="05000000000000000000" pitchFamily="2" charset="2"/>
              <a:buChar char="§"/>
            </a:pPr>
            <a:r>
              <a:rPr lang="en-US" sz="2400">
                <a:solidFill>
                  <a:schemeClr val="tx1"/>
                </a:solidFill>
                <a:latin typeface="Aptos" panose="020B0004020202020204" pitchFamily="34" charset="0"/>
                <a:cs typeface="Arial"/>
              </a:rPr>
              <a:t>Use disclaimer statements on intake documents telling participants why their SSNs are requested.  </a:t>
            </a:r>
          </a:p>
          <a:p>
            <a:pPr marL="228600" indent="-228600" defTabSz="914400" fontAlgn="base">
              <a:lnSpc>
                <a:spcPct val="90000"/>
              </a:lnSpc>
              <a:spcBef>
                <a:spcPts val="1000"/>
              </a:spcBef>
              <a:spcAft>
                <a:spcPct val="0"/>
              </a:spcAft>
              <a:buFont typeface="Wingdings" panose="05000000000000000000" pitchFamily="2" charset="2"/>
              <a:buChar char="§"/>
            </a:pPr>
            <a:endParaRPr lang="en-US" sz="2000">
              <a:solidFill>
                <a:schemeClr val="tx1"/>
              </a:solidFill>
              <a:latin typeface="+mn-lt"/>
              <a:cs typeface="Arial"/>
            </a:endParaRPr>
          </a:p>
          <a:p>
            <a:pPr marL="228600" indent="-228600" defTabSz="914400" fontAlgn="base">
              <a:lnSpc>
                <a:spcPct val="90000"/>
              </a:lnSpc>
              <a:spcBef>
                <a:spcPts val="1000"/>
              </a:spcBef>
              <a:spcAft>
                <a:spcPct val="0"/>
              </a:spcAft>
              <a:buFont typeface="Wingdings" panose="05000000000000000000" pitchFamily="2" charset="2"/>
              <a:buChar char="§"/>
            </a:pPr>
            <a:endParaRPr lang="en-US" sz="2000">
              <a:solidFill>
                <a:schemeClr val="tx1"/>
              </a:solidFill>
              <a:latin typeface="+mn-lt"/>
              <a:cs typeface="Arial"/>
            </a:endParaRPr>
          </a:p>
        </p:txBody>
      </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28</a:t>
            </a:fld>
            <a:endParaRPr lang="en-US"/>
          </a:p>
        </p:txBody>
      </p:sp>
    </p:spTree>
    <p:extLst>
      <p:ext uri="{BB962C8B-B14F-4D97-AF65-F5344CB8AC3E}">
        <p14:creationId xmlns:p14="http://schemas.microsoft.com/office/powerpoint/2010/main" val="423209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3487A-DC59-EBEA-F2E9-7326F2F50CAB}"/>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8D181E3-BB28-042B-7AF3-FD6F3435C444}"/>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16DD2731-2042-228C-C367-42CBCD2EE804}"/>
              </a:ext>
            </a:extLst>
          </p:cNvPr>
          <p:cNvSpPr>
            <a:spLocks noGrp="1"/>
          </p:cNvSpPr>
          <p:nvPr>
            <p:ph type="title"/>
          </p:nvPr>
        </p:nvSpPr>
        <p:spPr>
          <a:xfrm>
            <a:off x="675115" y="197462"/>
            <a:ext cx="10675727"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Collecting Social Security Numbers (SSNs) (2) </a:t>
            </a:r>
          </a:p>
        </p:txBody>
      </p:sp>
      <p:sp>
        <p:nvSpPr>
          <p:cNvPr id="6" name="Content Placeholder 5">
            <a:extLst>
              <a:ext uri="{FF2B5EF4-FFF2-40B4-BE49-F238E27FC236}">
                <a16:creationId xmlns:a16="http://schemas.microsoft.com/office/drawing/2014/main" id="{6EFB7E82-CC72-0BD6-6E6C-A8D92AFEE4B4}"/>
              </a:ext>
            </a:extLst>
          </p:cNvPr>
          <p:cNvSpPr>
            <a:spLocks noGrp="1"/>
          </p:cNvSpPr>
          <p:nvPr>
            <p:ph idx="14"/>
          </p:nvPr>
        </p:nvSpPr>
        <p:spPr>
          <a:xfrm>
            <a:off x="837981" y="863604"/>
            <a:ext cx="10388819" cy="5351838"/>
          </a:xfrm>
        </p:spPr>
        <p:txBody>
          <a:bodyPr/>
          <a:lstStyle/>
          <a:p>
            <a:pPr marL="228600" indent="-228600" defTabSz="914400" fontAlgn="base">
              <a:lnSpc>
                <a:spcPct val="90000"/>
              </a:lnSpc>
              <a:spcBef>
                <a:spcPts val="1000"/>
              </a:spcBef>
              <a:spcAft>
                <a:spcPct val="0"/>
              </a:spcAft>
              <a:buFont typeface="Wingdings" panose="05000000000000000000" pitchFamily="2" charset="2"/>
              <a:buChar char="§"/>
            </a:pPr>
            <a:r>
              <a:rPr lang="en-US" sz="2400">
                <a:solidFill>
                  <a:schemeClr val="tx1"/>
                </a:solidFill>
                <a:latin typeface="Aptos" panose="020B0004020202020204" pitchFamily="34" charset="0"/>
                <a:cs typeface="Arial"/>
              </a:rPr>
              <a:t>Congress requires OA to report performance outcomes by grantee name on public-facing websites such as apprenticeship.gov. When SSNs are not reported; this may lead to rows of blanks instead of wage and employment outcomes to be published on websites.  When this happens grantee stakeholders (i.e., Congress, governors, etc.) often have questions. To avoid this situation, grantees should collect and report SSNs.</a:t>
            </a:r>
          </a:p>
          <a:p>
            <a:pPr marL="228600" marR="0" indent="-228600" defTabSz="914400" fontAlgn="base">
              <a:lnSpc>
                <a:spcPct val="90000"/>
              </a:lnSpc>
              <a:spcBef>
                <a:spcPts val="1000"/>
              </a:spcBef>
              <a:spcAft>
                <a:spcPct val="0"/>
              </a:spcAft>
              <a:buFont typeface="Wingdings" panose="05000000000000000000" pitchFamily="2" charset="2"/>
              <a:buChar char="§"/>
            </a:pPr>
            <a:r>
              <a:rPr lang="en-US" sz="2400">
                <a:solidFill>
                  <a:schemeClr val="tx1"/>
                </a:solidFill>
                <a:latin typeface="Aptos" panose="020B0004020202020204" pitchFamily="34" charset="0"/>
                <a:cs typeface="Arial"/>
              </a:rPr>
              <a:t>Additionally, the publication of blanks could “raise questions in Congress about the success of a grantee and whether grants funds are being spent in an appropriate manner.  Not being able to tell your story accurately is likely to be noticed through quarterly roll-up reports from the Department of Labor to Congress.</a:t>
            </a:r>
          </a:p>
          <a:p>
            <a:pPr marL="228600" indent="-228600" defTabSz="914400" fontAlgn="base">
              <a:lnSpc>
                <a:spcPct val="90000"/>
              </a:lnSpc>
              <a:spcBef>
                <a:spcPts val="1000"/>
              </a:spcBef>
              <a:spcAft>
                <a:spcPct val="0"/>
              </a:spcAft>
              <a:buFont typeface="Wingdings" panose="05000000000000000000" pitchFamily="2" charset="2"/>
              <a:buChar char="§"/>
            </a:pPr>
            <a:endParaRPr lang="en-US" sz="2000">
              <a:solidFill>
                <a:schemeClr val="tx1"/>
              </a:solidFill>
              <a:latin typeface="+mn-lt"/>
              <a:cs typeface="Arial"/>
            </a:endParaRPr>
          </a:p>
          <a:p>
            <a:pPr marL="228600" indent="-228600" defTabSz="914400" fontAlgn="base">
              <a:lnSpc>
                <a:spcPct val="90000"/>
              </a:lnSpc>
              <a:spcBef>
                <a:spcPts val="1000"/>
              </a:spcBef>
              <a:spcAft>
                <a:spcPct val="0"/>
              </a:spcAft>
              <a:buFont typeface="Wingdings" panose="05000000000000000000" pitchFamily="2" charset="2"/>
              <a:buChar char="§"/>
            </a:pPr>
            <a:endParaRPr lang="en-US" sz="2000">
              <a:solidFill>
                <a:schemeClr val="tx1"/>
              </a:solidFill>
              <a:latin typeface="+mn-lt"/>
              <a:cs typeface="Arial"/>
            </a:endParaRPr>
          </a:p>
        </p:txBody>
      </p:sp>
      <p:sp>
        <p:nvSpPr>
          <p:cNvPr id="7" name="Slide Number Placeholder 5">
            <a:extLst>
              <a:ext uri="{FF2B5EF4-FFF2-40B4-BE49-F238E27FC236}">
                <a16:creationId xmlns:a16="http://schemas.microsoft.com/office/drawing/2014/main" id="{D554B736-325D-6E45-4AFB-E57E19E64458}"/>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29</a:t>
            </a:fld>
            <a:endParaRPr lang="en-US"/>
          </a:p>
        </p:txBody>
      </p:sp>
    </p:spTree>
    <p:extLst>
      <p:ext uri="{BB962C8B-B14F-4D97-AF65-F5344CB8AC3E}">
        <p14:creationId xmlns:p14="http://schemas.microsoft.com/office/powerpoint/2010/main" val="32653018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C5A51D57-A512-B4CD-8B50-1FF42DC0F43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82827" y="179866"/>
            <a:ext cx="10675727"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Reportable Individuals </a:t>
            </a:r>
          </a:p>
        </p:txBody>
      </p:sp>
      <p:sp>
        <p:nvSpPr>
          <p:cNvPr id="2" name="Text Placeholder 5">
            <a:extLst>
              <a:ext uri="{FF2B5EF4-FFF2-40B4-BE49-F238E27FC236}">
                <a16:creationId xmlns:a16="http://schemas.microsoft.com/office/drawing/2014/main" id="{A8D7707C-0A9A-A6A5-31C9-DB8F1994AA09}"/>
              </a:ext>
            </a:extLst>
          </p:cNvPr>
          <p:cNvSpPr>
            <a:spLocks noGrp="1"/>
          </p:cNvSpPr>
          <p:nvPr/>
        </p:nvSpPr>
        <p:spPr>
          <a:xfrm>
            <a:off x="682827" y="800096"/>
            <a:ext cx="10974271" cy="3567338"/>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Tx/>
              <a:buBlip>
                <a:blip r:embed="rId3"/>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sz="1800"/>
              <a:t>Reportable Individuals enter a RAP that was developed with grant funds, but they do not receive a direct, grant-funded service; therefore, they are not considered “participants” – Refer to TA Aid on Reportable Individuals located at </a:t>
            </a:r>
            <a:r>
              <a:rPr lang="en-US" sz="1800">
                <a:hlinkClick r:id="rId4"/>
              </a:rPr>
              <a:t>WorkforceGPS Performance Reporting</a:t>
            </a:r>
            <a:r>
              <a:rPr lang="en-US" sz="1800"/>
              <a:t>. Reportable Individuals are NOT participants under </a:t>
            </a:r>
          </a:p>
          <a:p>
            <a:pPr marL="457200" lvl="1" indent="0">
              <a:buNone/>
            </a:pPr>
            <a:endParaRPr lang="en-US">
              <a:cs typeface="Arial" panose="020B0604020202020204"/>
            </a:endParaRPr>
          </a:p>
          <a:p>
            <a:pPr>
              <a:buFont typeface="Wingdings" panose="05000000000000000000" pitchFamily="2" charset="2"/>
              <a:buChar char="§"/>
            </a:pPr>
            <a:r>
              <a:rPr lang="en-US" sz="1800"/>
              <a:t>To track and report reportable individuals, grantees must indicate the OBS number and the following PIRL data elements:</a:t>
            </a:r>
          </a:p>
          <a:p>
            <a:pPr lvl="1"/>
            <a:r>
              <a:rPr lang="en-US" sz="1600" b="1"/>
              <a:t>OBS Number</a:t>
            </a:r>
          </a:p>
          <a:p>
            <a:pPr lvl="1"/>
            <a:r>
              <a:rPr lang="en-US" sz="1600" b="1"/>
              <a:t>PIRL 100 </a:t>
            </a:r>
            <a:r>
              <a:rPr lang="en-US" sz="1600"/>
              <a:t>– Unique individual identifier</a:t>
            </a:r>
            <a:endParaRPr lang="en-US" sz="1600">
              <a:cs typeface="Arial"/>
            </a:endParaRPr>
          </a:p>
          <a:p>
            <a:pPr lvl="1"/>
            <a:r>
              <a:rPr lang="en-US" sz="1600" b="1"/>
              <a:t>PIRL 1007 </a:t>
            </a:r>
            <a:r>
              <a:rPr lang="en-US" sz="1600"/>
              <a:t>– Date of most recent reportable individual contact (Date individual registers in an apprenticeship program)</a:t>
            </a:r>
            <a:endParaRPr lang="en-US" sz="1600">
              <a:cs typeface="Arial"/>
            </a:endParaRPr>
          </a:p>
          <a:p>
            <a:pPr lvl="1"/>
            <a:r>
              <a:rPr lang="en-US" sz="1600" b="1"/>
              <a:t>PIRL 2914 </a:t>
            </a:r>
            <a:r>
              <a:rPr lang="en-US" sz="1600"/>
              <a:t>– Apprenticeship grants program status (funding stream identifier).  </a:t>
            </a:r>
            <a:r>
              <a:rPr lang="en-US" sz="1600" b="1"/>
              <a:t>All reportable individuals should be coded as "2" for Data Element 2914.  </a:t>
            </a:r>
            <a:endParaRPr lang="en-US" sz="1600" b="1">
              <a:cs typeface="Arial"/>
            </a:endParaRPr>
          </a:p>
          <a:p>
            <a:pPr lvl="1"/>
            <a:r>
              <a:rPr lang="en-US" sz="1600" b="1"/>
              <a:t>PIRL 2920 </a:t>
            </a:r>
            <a:r>
              <a:rPr lang="en-US" sz="1600"/>
              <a:t>– Apprenticeship grant number </a:t>
            </a:r>
            <a:endParaRPr lang="en-US" sz="1600">
              <a:cs typeface="Arial"/>
            </a:endParaRPr>
          </a:p>
          <a:p>
            <a:pPr lvl="1"/>
            <a:endParaRPr lang="en-US" sz="1400">
              <a:cs typeface="Arial"/>
            </a:endParaRPr>
          </a:p>
        </p:txBody>
      </p:sp>
      <p:sp>
        <p:nvSpPr>
          <p:cNvPr id="4" name="Rectangle 3">
            <a:extLst>
              <a:ext uri="{FF2B5EF4-FFF2-40B4-BE49-F238E27FC236}">
                <a16:creationId xmlns:a16="http://schemas.microsoft.com/office/drawing/2014/main" id="{41486E2A-CB39-7CC1-63B6-B7F7A677FC52}"/>
              </a:ext>
            </a:extLst>
          </p:cNvPr>
          <p:cNvSpPr/>
          <p:nvPr/>
        </p:nvSpPr>
        <p:spPr>
          <a:xfrm>
            <a:off x="835461" y="4713799"/>
            <a:ext cx="10508305" cy="1492744"/>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a:r>
              <a:rPr lang="en-US" sz="1400" b="1" dirty="0">
                <a:solidFill>
                  <a:schemeClr val="tx1"/>
                </a:solidFill>
              </a:rPr>
              <a:t>Note: Reportable Individuals should not be removed/deleted from grantee PIRL data files. Grantees do not receive</a:t>
            </a:r>
          </a:p>
          <a:p>
            <a:pPr lvl="1"/>
            <a:r>
              <a:rPr lang="en-US" sz="1400" b="1" dirty="0">
                <a:solidFill>
                  <a:schemeClr val="tx1"/>
                </a:solidFill>
              </a:rPr>
              <a:t>credit for any reportable individual removed/deleted from PIRL data files.  That is, when reportable individuals are </a:t>
            </a:r>
          </a:p>
          <a:p>
            <a:pPr lvl="1"/>
            <a:r>
              <a:rPr lang="en-US" sz="1400" b="1" dirty="0">
                <a:solidFill>
                  <a:schemeClr val="tx1"/>
                </a:solidFill>
              </a:rPr>
              <a:t>removed/deleted, WIPS is not able to calculate the cumulative number from the beginning of the grant’s period of</a:t>
            </a:r>
          </a:p>
          <a:p>
            <a:pPr lvl="1"/>
            <a:r>
              <a:rPr lang="en-US" sz="1400" b="1" dirty="0">
                <a:solidFill>
                  <a:schemeClr val="tx1"/>
                </a:solidFill>
              </a:rPr>
              <a:t>performance on the Quarterly Performance Report (QPR).</a:t>
            </a:r>
          </a:p>
        </p:txBody>
      </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30</a:t>
            </a:fld>
            <a:endParaRPr lang="en-US"/>
          </a:p>
        </p:txBody>
      </p:sp>
    </p:spTree>
    <p:extLst>
      <p:ext uri="{BB962C8B-B14F-4D97-AF65-F5344CB8AC3E}">
        <p14:creationId xmlns:p14="http://schemas.microsoft.com/office/powerpoint/2010/main" val="19467102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608464B2-0B2E-9559-CDAA-55E9F16E6C7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197462"/>
            <a:ext cx="10675727" cy="978729"/>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Overwriting PIRL Data Files (Quarterly Performance Reports)</a:t>
            </a:r>
          </a:p>
        </p:txBody>
      </p:sp>
      <p:pic>
        <p:nvPicPr>
          <p:cNvPr id="6" name="Picture 2" descr="WIPS notice requesting to overwrite previous QPR">
            <a:extLst>
              <a:ext uri="{FF2B5EF4-FFF2-40B4-BE49-F238E27FC236}">
                <a16:creationId xmlns:a16="http://schemas.microsoft.com/office/drawing/2014/main" id="{EBA1F3B1-336E-5195-5ABB-90C54EA0F0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0690" y="1296625"/>
            <a:ext cx="6440198" cy="106962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8E631739-650B-4BBB-8981-AACFA279E0C7}"/>
              </a:ext>
            </a:extLst>
          </p:cNvPr>
          <p:cNvSpPr txBox="1"/>
          <p:nvPr/>
        </p:nvSpPr>
        <p:spPr bwMode="auto">
          <a:xfrm>
            <a:off x="842536" y="2962048"/>
            <a:ext cx="10609233" cy="1558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marL="285750" indent="-285750">
              <a:buFont typeface="Wingdings" panose="05000000000000000000" pitchFamily="2" charset="2"/>
              <a:buChar char="§"/>
            </a:pPr>
            <a:r>
              <a:rPr lang="en-US" sz="1600">
                <a:latin typeface="+mj-lt"/>
                <a:ea typeface="Roboto"/>
                <a:cs typeface="Roboto"/>
              </a:rPr>
              <a:t>When attempting to certify QPR data for the same reporting period that has a certified QPR data file, a warning message appears about overwriting the original file (see above). </a:t>
            </a:r>
          </a:p>
          <a:p>
            <a:endParaRPr lang="en-US" sz="1600">
              <a:latin typeface="+mj-lt"/>
              <a:ea typeface="Roboto" panose="02000000000000000000" pitchFamily="2" charset="0"/>
              <a:cs typeface="Roboto" panose="02000000000000000000" pitchFamily="2" charset="0"/>
            </a:endParaRPr>
          </a:p>
          <a:p>
            <a:pPr marL="285750" indent="-285750">
              <a:buFont typeface="Wingdings" panose="05000000000000000000" pitchFamily="2" charset="2"/>
              <a:buChar char="§"/>
            </a:pPr>
            <a:r>
              <a:rPr lang="en-US" sz="1600">
                <a:latin typeface="+mj-lt"/>
                <a:ea typeface="Roboto"/>
                <a:cs typeface="Roboto"/>
              </a:rPr>
              <a:t>Clicking </a:t>
            </a:r>
            <a:r>
              <a:rPr lang="en-US" sz="1600" b="1">
                <a:latin typeface="+mj-lt"/>
                <a:ea typeface="Roboto"/>
                <a:cs typeface="Roboto"/>
              </a:rPr>
              <a:t>CONTINUE</a:t>
            </a:r>
            <a:r>
              <a:rPr lang="en-US" sz="1600">
                <a:latin typeface="+mj-lt"/>
                <a:ea typeface="Roboto"/>
                <a:cs typeface="Roboto"/>
              </a:rPr>
              <a:t> certifies the updated report and shows a Certification Overwritten status for the older version. </a:t>
            </a:r>
            <a:endParaRPr lang="en-US" sz="1600">
              <a:latin typeface="+mj-lt"/>
              <a:ea typeface="Roboto" panose="02000000000000000000" pitchFamily="2" charset="0"/>
              <a:cs typeface="Roboto" panose="02000000000000000000" pitchFamily="2" charset="0"/>
            </a:endParaRPr>
          </a:p>
          <a:p>
            <a:pPr marL="285750" indent="-285750" algn="l">
              <a:lnSpc>
                <a:spcPct val="120000"/>
              </a:lnSpc>
              <a:buFont typeface="Wingdings" panose="05000000000000000000" pitchFamily="2" charset="2"/>
              <a:buChar char="§"/>
            </a:pPr>
            <a:endParaRPr lang="en-US" sz="1400">
              <a:solidFill>
                <a:schemeClr val="tx1">
                  <a:lumMod val="65000"/>
                  <a:lumOff val="35000"/>
                </a:schemeClr>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41486E2A-CB39-7CC1-63B6-B7F7A677FC52}"/>
              </a:ext>
            </a:extLst>
          </p:cNvPr>
          <p:cNvSpPr/>
          <p:nvPr/>
        </p:nvSpPr>
        <p:spPr>
          <a:xfrm>
            <a:off x="1018932" y="4607370"/>
            <a:ext cx="9589082" cy="827314"/>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1"/>
            <a:r>
              <a:rPr lang="en-US" sz="1400" b="1">
                <a:solidFill>
                  <a:schemeClr val="tx1"/>
                </a:solidFill>
              </a:rPr>
              <a:t>Note: Only one PIRL data file per selected program within the same quarter may be certified and reported. </a:t>
            </a:r>
          </a:p>
        </p:txBody>
      </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31</a:t>
            </a:fld>
            <a:endParaRPr lang="en-US"/>
          </a:p>
        </p:txBody>
      </p:sp>
      <p:sp>
        <p:nvSpPr>
          <p:cNvPr id="2" name="Arrow: Right 1">
            <a:extLst>
              <a:ext uri="{FF2B5EF4-FFF2-40B4-BE49-F238E27FC236}">
                <a16:creationId xmlns:a16="http://schemas.microsoft.com/office/drawing/2014/main" id="{40D68E0C-1FDD-7103-D436-0621195C3938}"/>
              </a:ext>
              <a:ext uri="{C183D7F6-B498-43B3-948B-1728B52AA6E4}">
                <adec:decorative xmlns:adec="http://schemas.microsoft.com/office/drawing/2017/decorative" val="1"/>
              </a:ext>
            </a:extLst>
          </p:cNvPr>
          <p:cNvSpPr/>
          <p:nvPr/>
        </p:nvSpPr>
        <p:spPr>
          <a:xfrm rot="9190722">
            <a:off x="9359013" y="1505773"/>
            <a:ext cx="1588979" cy="630936"/>
          </a:xfrm>
          <a:prstGeom prst="rightArrow">
            <a:avLst/>
          </a:prstGeom>
          <a:solidFill>
            <a:srgbClr val="FFCC00"/>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C000"/>
              </a:solidFill>
            </a:endParaRPr>
          </a:p>
        </p:txBody>
      </p:sp>
    </p:spTree>
    <p:extLst>
      <p:ext uri="{BB962C8B-B14F-4D97-AF65-F5344CB8AC3E}">
        <p14:creationId xmlns:p14="http://schemas.microsoft.com/office/powerpoint/2010/main" val="8192855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C52366-2938-D39D-9E78-64BA2320BF5D}"/>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CF9E939-7E8E-3D42-C7F7-DB79E1CF8F3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A1C111AE-FEEC-DB77-ED40-9D0D7886D7E9}"/>
              </a:ext>
            </a:extLst>
          </p:cNvPr>
          <p:cNvSpPr>
            <a:spLocks noGrp="1"/>
          </p:cNvSpPr>
          <p:nvPr>
            <p:ph type="title"/>
          </p:nvPr>
        </p:nvSpPr>
        <p:spPr>
          <a:xfrm>
            <a:off x="675115" y="197462"/>
            <a:ext cx="10675727"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Updated Logic Rule </a:t>
            </a:r>
          </a:p>
        </p:txBody>
      </p:sp>
      <p:sp>
        <p:nvSpPr>
          <p:cNvPr id="2" name="Text Placeholder 5">
            <a:extLst>
              <a:ext uri="{FF2B5EF4-FFF2-40B4-BE49-F238E27FC236}">
                <a16:creationId xmlns:a16="http://schemas.microsoft.com/office/drawing/2014/main" id="{1541A04C-7E4F-C798-56EE-8CDFA3785B7D}"/>
              </a:ext>
            </a:extLst>
          </p:cNvPr>
          <p:cNvSpPr>
            <a:spLocks noGrp="1"/>
          </p:cNvSpPr>
          <p:nvPr/>
        </p:nvSpPr>
        <p:spPr>
          <a:xfrm>
            <a:off x="576105" y="1263711"/>
            <a:ext cx="11036613" cy="4479167"/>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Tx/>
              <a:buBlip>
                <a:blip r:embed="rId3"/>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
            </a:pPr>
            <a:r>
              <a:rPr lang="en-US">
                <a:cs typeface="Arial"/>
              </a:rPr>
              <a:t>Grantees can use either code value “1” or “0” for data element PIRL 1300 (Received Training) for apprentices. </a:t>
            </a:r>
          </a:p>
          <a:p>
            <a:pPr marL="0" indent="0">
              <a:buNone/>
            </a:pPr>
            <a:endParaRPr lang="en-US">
              <a:cs typeface="Arial"/>
            </a:endParaRPr>
          </a:p>
          <a:p>
            <a:pPr>
              <a:buFont typeface="Wingdings" panose="05000000000000000000" pitchFamily="2" charset="2"/>
              <a:buChar char="§"/>
            </a:pPr>
            <a:r>
              <a:rPr lang="en-US">
                <a:cs typeface="Arial"/>
              </a:rPr>
              <a:t>Prior to this update, if the code value for data element PIRL 2907(Apprenticeship Program Status) equaled “1”, then PIRL 1300 also had to equal “1”. </a:t>
            </a:r>
          </a:p>
          <a:p>
            <a:pPr marL="0" indent="0">
              <a:buNone/>
            </a:pPr>
            <a:endParaRPr lang="en-US">
              <a:cs typeface="Arial"/>
            </a:endParaRPr>
          </a:p>
          <a:p>
            <a:pPr>
              <a:buFont typeface="Wingdings" panose="05000000000000000000" pitchFamily="2" charset="2"/>
              <a:buChar char="§"/>
            </a:pPr>
            <a:r>
              <a:rPr lang="en-US">
                <a:cs typeface="Arial"/>
              </a:rPr>
              <a:t>This way if grantees have participants who are co-enrolled in more than one Apprenticeship Grant, they are not forced to use code value “1” for both programs. </a:t>
            </a:r>
          </a:p>
          <a:p>
            <a:pPr marL="0" indent="0">
              <a:buNone/>
            </a:pPr>
            <a:endParaRPr lang="en-US">
              <a:cs typeface="Arial"/>
            </a:endParaRPr>
          </a:p>
          <a:p>
            <a:pPr>
              <a:buFont typeface="Wingdings" panose="05000000000000000000" pitchFamily="2" charset="2"/>
              <a:buChar char="§"/>
            </a:pPr>
            <a:r>
              <a:rPr lang="en-US">
                <a:highlight>
                  <a:srgbClr val="FFCC00"/>
                </a:highlight>
                <a:cs typeface="Arial"/>
              </a:rPr>
              <a:t>Please note that all Registered Apprenticeship Programs should have a training aspect. All apprentices should be enrolled in training, and that should be recorded in the grantee’s data file. </a:t>
            </a:r>
          </a:p>
        </p:txBody>
      </p:sp>
      <p:sp>
        <p:nvSpPr>
          <p:cNvPr id="7" name="Slide Number Placeholder 5">
            <a:extLst>
              <a:ext uri="{FF2B5EF4-FFF2-40B4-BE49-F238E27FC236}">
                <a16:creationId xmlns:a16="http://schemas.microsoft.com/office/drawing/2014/main" id="{DD5C4C0A-3E6E-B952-51C0-26543D15F2BD}"/>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32</a:t>
            </a:fld>
            <a:endParaRPr lang="en-US"/>
          </a:p>
        </p:txBody>
      </p:sp>
    </p:spTree>
    <p:extLst>
      <p:ext uri="{BB962C8B-B14F-4D97-AF65-F5344CB8AC3E}">
        <p14:creationId xmlns:p14="http://schemas.microsoft.com/office/powerpoint/2010/main" val="17800726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0DC4D74-5258-B363-C833-5E3E43EABB9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28459" y="277432"/>
            <a:ext cx="10838598" cy="535531"/>
          </a:xfrm>
          <a:solidFill>
            <a:schemeClr val="accent3"/>
          </a:solidFill>
        </p:spPr>
        <p:txBody>
          <a:bodyPr/>
          <a:lstStyle/>
          <a:p>
            <a:r>
              <a:rPr lang="en-US" sz="3200" dirty="0">
                <a:solidFill>
                  <a:schemeClr val="tx1"/>
                </a:solidFill>
                <a:latin typeface="Roboto Black" panose="02000000000000000000" pitchFamily="2" charset="0"/>
                <a:ea typeface="Roboto Black" panose="02000000000000000000" pitchFamily="2" charset="0"/>
                <a:cs typeface="Roboto Black" panose="02000000000000000000" pitchFamily="2" charset="0"/>
              </a:rPr>
              <a:t>Obtaining Access to WIPS (1)</a:t>
            </a:r>
          </a:p>
        </p:txBody>
      </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33</a:t>
            </a:fld>
            <a:endParaRPr lang="en-US"/>
          </a:p>
        </p:txBody>
      </p:sp>
      <p:sp>
        <p:nvSpPr>
          <p:cNvPr id="2" name="TextBox 5">
            <a:extLst>
              <a:ext uri="{FF2B5EF4-FFF2-40B4-BE49-F238E27FC236}">
                <a16:creationId xmlns:a16="http://schemas.microsoft.com/office/drawing/2014/main" id="{32E224AC-338D-203B-B49D-6866B7BE1EF3}"/>
              </a:ext>
            </a:extLst>
          </p:cNvPr>
          <p:cNvSpPr txBox="1"/>
          <p:nvPr/>
        </p:nvSpPr>
        <p:spPr>
          <a:xfrm>
            <a:off x="522514" y="914390"/>
            <a:ext cx="7239000" cy="5940088"/>
          </a:xfrm>
          <a:prstGeom prst="rect">
            <a:avLst/>
          </a:prstGeom>
          <a:solidFill>
            <a:schemeClr val="bg1"/>
          </a:solidFill>
          <a:ln>
            <a:solidFill>
              <a:schemeClr val="bg1"/>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Wingdings" panose="05000000000000000000" pitchFamily="2" charset="2"/>
              <a:buChar char="§"/>
            </a:pPr>
            <a:r>
              <a:rPr lang="en-US" sz="2000" dirty="0">
                <a:latin typeface="Aptos" panose="020B0004020202020204" pitchFamily="34" charset="0"/>
                <a:ea typeface="Roboto" panose="02000000000000000000" pitchFamily="2" charset="0"/>
                <a:cs typeface="Roboto" panose="02000000000000000000" pitchFamily="2" charset="0"/>
              </a:rPr>
              <a:t>OA-managed grants require grantees to submit a WIPS Technical Assistance Request with the WIPS AI Demographic Portal Designation form attached for system access. </a:t>
            </a:r>
          </a:p>
          <a:p>
            <a:endParaRPr lang="en-US" sz="2000" dirty="0">
              <a:latin typeface="Aptos" panose="020B0004020202020204" pitchFamily="34"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
            </a:pPr>
            <a:r>
              <a:rPr lang="en-US" sz="2000" dirty="0">
                <a:latin typeface="Aptos" panose="020B0004020202020204" pitchFamily="34" charset="0"/>
                <a:ea typeface="Roboto" panose="02000000000000000000" pitchFamily="2" charset="0"/>
                <a:cs typeface="Roboto" panose="02000000000000000000" pitchFamily="2" charset="0"/>
              </a:rPr>
              <a:t>This process must be completed for each assigned apprenticeship grant.  </a:t>
            </a:r>
          </a:p>
          <a:p>
            <a:endParaRPr lang="en-US" sz="2000" dirty="0">
              <a:latin typeface="Aptos" panose="020B0004020202020204" pitchFamily="34"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
            </a:pPr>
            <a:r>
              <a:rPr lang="en-US" sz="2000" dirty="0">
                <a:latin typeface="Aptos" panose="020B0004020202020204" pitchFamily="34" charset="0"/>
                <a:ea typeface="Roboto" panose="02000000000000000000" pitchFamily="2" charset="0"/>
                <a:cs typeface="Roboto" panose="02000000000000000000" pitchFamily="2" charset="0"/>
              </a:rPr>
              <a:t>Each OA-managed grant can have (3) submitter/certifiers. </a:t>
            </a:r>
          </a:p>
          <a:p>
            <a:pPr marL="285750" indent="-285750">
              <a:buFont typeface="Wingdings" panose="05000000000000000000" pitchFamily="2" charset="2"/>
              <a:buChar char="§"/>
            </a:pPr>
            <a:endParaRPr lang="en-US" sz="2000" dirty="0">
              <a:latin typeface="Aptos" panose="020B0004020202020204" pitchFamily="34"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
            </a:pPr>
            <a:r>
              <a:rPr lang="en-US" sz="2000" dirty="0">
                <a:highlight>
                  <a:srgbClr val="FFFF00"/>
                </a:highlight>
                <a:latin typeface="Aptos" panose="020B0004020202020204" pitchFamily="34" charset="0"/>
                <a:ea typeface="Roboto" panose="02000000000000000000" pitchFamily="2" charset="0"/>
                <a:cs typeface="Roboto" panose="02000000000000000000" pitchFamily="2" charset="0"/>
              </a:rPr>
              <a:t>Individuals needing WIPS’ access should submit their work-related email address (i.e., no Gmail, Hotmail, etc. email addresses)</a:t>
            </a:r>
          </a:p>
          <a:p>
            <a:endParaRPr lang="en-US" sz="2000" dirty="0">
              <a:latin typeface="Aptos" panose="020B0004020202020204" pitchFamily="34"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
            </a:pPr>
            <a:r>
              <a:rPr lang="en-US" sz="2000" dirty="0">
                <a:latin typeface="Aptos" panose="020B0004020202020204" pitchFamily="34" charset="0"/>
                <a:ea typeface="Roboto" panose="02000000000000000000" pitchFamily="2" charset="0"/>
                <a:cs typeface="Roboto" panose="02000000000000000000" pitchFamily="2" charset="0"/>
              </a:rPr>
              <a:t>Please request WIPS access at least four weeks prior to the report due date.  </a:t>
            </a:r>
          </a:p>
          <a:p>
            <a:pPr marL="285750" indent="-285750">
              <a:buFont typeface="Wingdings" panose="05000000000000000000" pitchFamily="2" charset="2"/>
              <a:buChar char="§"/>
            </a:pPr>
            <a:endParaRPr lang="en-US" sz="2000" dirty="0">
              <a:latin typeface="Aptos" panose="020B0004020202020204" pitchFamily="34" charset="0"/>
              <a:ea typeface="Roboto" panose="02000000000000000000" pitchFamily="2" charset="0"/>
              <a:cs typeface="Roboto" panose="02000000000000000000" pitchFamily="2" charset="0"/>
            </a:endParaRPr>
          </a:p>
          <a:p>
            <a:pPr marL="285750" indent="-285750">
              <a:buFont typeface="Wingdings" panose="05000000000000000000" pitchFamily="2" charset="2"/>
              <a:buChar char="§"/>
            </a:pPr>
            <a:r>
              <a:rPr lang="en-US" sz="2000" dirty="0">
                <a:latin typeface="Aptos" panose="020B0004020202020204" pitchFamily="34" charset="0"/>
                <a:ea typeface="Roboto" panose="02000000000000000000" pitchFamily="2" charset="0"/>
                <a:cs typeface="Roboto" panose="02000000000000000000" pitchFamily="2" charset="0"/>
              </a:rPr>
              <a:t>WIPS’ access will expire if there is no activity for 90 days.  Set a reminder to login at least once/month to remain active.</a:t>
            </a:r>
          </a:p>
          <a:p>
            <a:pPr marL="285750" indent="-285750">
              <a:buFont typeface="Wingdings" panose="05000000000000000000" pitchFamily="2" charset="2"/>
              <a:buChar char="§"/>
            </a:pPr>
            <a:endParaRPr lang="en-US" sz="2000" dirty="0">
              <a:latin typeface="Aptos" panose="020B0004020202020204" pitchFamily="34" charset="0"/>
              <a:ea typeface="Roboto" panose="02000000000000000000" pitchFamily="2" charset="0"/>
              <a:cs typeface="Roboto" panose="02000000000000000000" pitchFamily="2" charset="0"/>
            </a:endParaRPr>
          </a:p>
        </p:txBody>
      </p:sp>
      <p:pic>
        <p:nvPicPr>
          <p:cNvPr id="1026" name="Picture 2" descr="U.S. Department of Labor WIPS/ AI Demographic Portal Designation form">
            <a:extLst>
              <a:ext uri="{FF2B5EF4-FFF2-40B4-BE49-F238E27FC236}">
                <a16:creationId xmlns:a16="http://schemas.microsoft.com/office/drawing/2014/main" id="{81BAACB4-F325-45DA-B056-F9D714F268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86058" y="1578429"/>
            <a:ext cx="3281000" cy="4038600"/>
          </a:xfrm>
          <a:prstGeom prst="rect">
            <a:avLst/>
          </a:prstGeom>
          <a:solidFill>
            <a:schemeClr val="accent3">
              <a:lumMod val="75000"/>
            </a:schemeClr>
          </a:solidFill>
        </p:spPr>
      </p:pic>
    </p:spTree>
    <p:extLst>
      <p:ext uri="{BB962C8B-B14F-4D97-AF65-F5344CB8AC3E}">
        <p14:creationId xmlns:p14="http://schemas.microsoft.com/office/powerpoint/2010/main" val="2470639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74DE4-D424-AED6-0457-4BE9E75ABAE5}"/>
            </a:ext>
          </a:extLst>
        </p:cNvPr>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05AFAE12-372D-297F-8367-3FE0B770BF7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DF61F2B0-B9C2-8266-B73D-1FAF994CF251}"/>
              </a:ext>
            </a:extLst>
          </p:cNvPr>
          <p:cNvSpPr>
            <a:spLocks noGrp="1"/>
          </p:cNvSpPr>
          <p:nvPr>
            <p:ph type="title"/>
          </p:nvPr>
        </p:nvSpPr>
        <p:spPr>
          <a:xfrm>
            <a:off x="628459" y="277432"/>
            <a:ext cx="10838598"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Obtaining Access to WIPS (2)</a:t>
            </a:r>
          </a:p>
        </p:txBody>
      </p:sp>
      <p:sp>
        <p:nvSpPr>
          <p:cNvPr id="3" name="Content Placeholder 2">
            <a:extLst>
              <a:ext uri="{FF2B5EF4-FFF2-40B4-BE49-F238E27FC236}">
                <a16:creationId xmlns:a16="http://schemas.microsoft.com/office/drawing/2014/main" id="{FE8989E3-2E28-D198-007A-F897E13D9718}"/>
              </a:ext>
            </a:extLst>
          </p:cNvPr>
          <p:cNvSpPr>
            <a:spLocks noGrp="1"/>
          </p:cNvSpPr>
          <p:nvPr>
            <p:ph idx="14"/>
          </p:nvPr>
        </p:nvSpPr>
        <p:spPr>
          <a:xfrm>
            <a:off x="628458" y="960121"/>
            <a:ext cx="11106341" cy="5255322"/>
          </a:xfrm>
        </p:spPr>
        <p:txBody>
          <a:bodyPr vert="horz" lIns="91440" tIns="45720" rIns="91440" bIns="45720" rtlCol="0" anchor="t">
            <a:noAutofit/>
          </a:bodyPr>
          <a:lstStyle/>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Go to the following link: </a:t>
            </a:r>
            <a:r>
              <a:rPr lang="en-US" sz="1600">
                <a:latin typeface="Aptos" panose="020B0004020202020204" pitchFamily="34" charset="0"/>
                <a:ea typeface="Roboto" panose="02000000000000000000" pitchFamily="2" charset="0"/>
                <a:cs typeface="Roboto" panose="02000000000000000000" pitchFamily="2" charset="0"/>
                <a:hlinkClick r:id="rId3"/>
              </a:rPr>
              <a:t>WIPS Technical Assistance Request | U.S. Department of Labor (dol.gov)</a:t>
            </a:r>
            <a:r>
              <a:rPr lang="en-US" sz="1600">
                <a:latin typeface="Aptos" panose="020B0004020202020204" pitchFamily="34" charset="0"/>
                <a:ea typeface="Roboto" panose="02000000000000000000" pitchFamily="2" charset="0"/>
                <a:cs typeface="Roboto" panose="02000000000000000000" pitchFamily="2" charset="0"/>
              </a:rPr>
              <a:t> </a:t>
            </a:r>
            <a:endPar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endParaRPr>
          </a:p>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Complete the fields labeled Name, WIPS Email Address, WIPS User Role, and Program Related to this WIPS Inquiry (check the Registered Apprenticeship box). </a:t>
            </a:r>
          </a:p>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Once you check Registered Apprenticeship, you will be required to fill out the Registered Apprenticeship Grant # field. Also, a new field labeled Signed WIPS/AI Demographic Portal Designation Form will appear with an icon next to it. </a:t>
            </a:r>
          </a:p>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If you click on the icon, you’ll see the following message, “Office of Apprenticeship grantees must also complete and upload a signed WIPS/AI Demographic Portal Designation Form, found on the Apprenticeship Grants Performance Reporting WorkforceGPS page to request WIPS access.” </a:t>
            </a:r>
            <a:endParaRPr lang="en-US" sz="1600">
              <a:solidFill>
                <a:srgbClr val="000000"/>
              </a:solidFill>
              <a:latin typeface="Aptos" panose="020B0004020202020204" pitchFamily="34" charset="0"/>
              <a:ea typeface="Roboto" panose="02000000000000000000" pitchFamily="2" charset="0"/>
              <a:cs typeface="Roboto" panose="02000000000000000000" pitchFamily="2" charset="0"/>
            </a:endParaRPr>
          </a:p>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Click on the </a:t>
            </a:r>
            <a:r>
              <a:rPr lang="en-US" sz="1600">
                <a:latin typeface="Aptos" panose="020B0004020202020204" pitchFamily="34" charset="0"/>
                <a:ea typeface="Roboto" panose="02000000000000000000" pitchFamily="2" charset="0"/>
                <a:cs typeface="Roboto" panose="02000000000000000000" pitchFamily="2" charset="0"/>
                <a:hlinkClick r:id="rId4"/>
              </a:rPr>
              <a:t>WorkforceGPS - Performance Reporting</a:t>
            </a:r>
            <a:r>
              <a:rPr lang="en-US" sz="1600">
                <a:latin typeface="Aptos" panose="020B0004020202020204" pitchFamily="34" charset="0"/>
                <a:ea typeface="Roboto" panose="02000000000000000000" pitchFamily="2" charset="0"/>
                <a:cs typeface="Roboto" panose="02000000000000000000" pitchFamily="2" charset="0"/>
              </a:rPr>
              <a:t> </a:t>
            </a: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hyperlink to go to the WorkforceGPS page and then download the form labeled WIPS/AI Demographics Portal Designation Form on the page. </a:t>
            </a:r>
          </a:p>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Fill out the form accordingly and list staff who need access to the RAPIDS Apprenticeship Information (AI) Demographic Portal as well. </a:t>
            </a:r>
            <a:r>
              <a:rPr lang="en-US" sz="1600" b="1" i="0">
                <a:solidFill>
                  <a:srgbClr val="000000"/>
                </a:solidFill>
                <a:effectLst/>
                <a:latin typeface="Aptos" panose="020B0004020202020204" pitchFamily="34" charset="0"/>
                <a:ea typeface="Roboto" panose="02000000000000000000" pitchFamily="2" charset="0"/>
                <a:cs typeface="Roboto" panose="02000000000000000000" pitchFamily="2" charset="0"/>
              </a:rPr>
              <a:t>NOTE:</a:t>
            </a: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  Access to the portal does not grant access to RAPIDS</a:t>
            </a:r>
            <a:r>
              <a:rPr lang="en-US" sz="1600" b="0" i="0" u="sng">
                <a:solidFill>
                  <a:srgbClr val="000000"/>
                </a:solidFill>
                <a:effectLst/>
                <a:latin typeface="Aptos" panose="020B0004020202020204" pitchFamily="34" charset="0"/>
                <a:ea typeface="Roboto" panose="02000000000000000000" pitchFamily="2" charset="0"/>
                <a:cs typeface="Roboto" panose="02000000000000000000" pitchFamily="2" charset="0"/>
              </a:rPr>
              <a:t>. </a:t>
            </a:r>
          </a:p>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Have your Authorized Representative sign the form.</a:t>
            </a:r>
          </a:p>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Upload the completed and signed form under the field labeled Signed WIPS/AI Demographic Portal Designation Form. </a:t>
            </a:r>
          </a:p>
          <a:p>
            <a:pPr marL="342900" indent="-342900" algn="l" rtl="0" fontAlgn="base">
              <a:lnSpc>
                <a:spcPct val="100000"/>
              </a:lnSpc>
              <a:buClr>
                <a:schemeClr val="tx1"/>
              </a:buClr>
              <a:buFont typeface="Wingdings" panose="05000000000000000000" pitchFamily="2" charset="2"/>
              <a:buChar char="§"/>
            </a:pPr>
            <a:r>
              <a:rPr lang="en-US" sz="1600" b="0" i="0">
                <a:solidFill>
                  <a:srgbClr val="000000"/>
                </a:solidFill>
                <a:effectLst/>
                <a:latin typeface="Aptos" panose="020B0004020202020204" pitchFamily="34" charset="0"/>
                <a:ea typeface="Roboto" panose="02000000000000000000" pitchFamily="2" charset="0"/>
                <a:cs typeface="Roboto" panose="02000000000000000000" pitchFamily="2" charset="0"/>
              </a:rPr>
              <a:t>Click the submit button at the bottom. </a:t>
            </a:r>
          </a:p>
          <a:p>
            <a:pPr>
              <a:lnSpc>
                <a:spcPct val="110000"/>
              </a:lnSpc>
              <a:spcBef>
                <a:spcPts val="600"/>
              </a:spcBef>
              <a:buClr>
                <a:schemeClr val="accent1"/>
              </a:buClr>
            </a:pPr>
            <a:endParaRPr lang="en-US" sz="1800"/>
          </a:p>
        </p:txBody>
      </p:sp>
      <p:sp>
        <p:nvSpPr>
          <p:cNvPr id="7" name="Slide Number Placeholder 5">
            <a:extLst>
              <a:ext uri="{FF2B5EF4-FFF2-40B4-BE49-F238E27FC236}">
                <a16:creationId xmlns:a16="http://schemas.microsoft.com/office/drawing/2014/main" id="{207FB9B4-13E7-CC07-E9EC-09317B7F8221}"/>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34</a:t>
            </a:fld>
            <a:endParaRPr lang="en-US"/>
          </a:p>
        </p:txBody>
      </p:sp>
    </p:spTree>
    <p:extLst>
      <p:ext uri="{BB962C8B-B14F-4D97-AF65-F5344CB8AC3E}">
        <p14:creationId xmlns:p14="http://schemas.microsoft.com/office/powerpoint/2010/main" val="10005636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6616A-19AD-DA53-3068-57C101CEF21F}"/>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745D54B7-1D18-A66C-02D8-A1F928DD071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0C3CC601-D024-0D19-3903-80DAC5EBE1B3}"/>
              </a:ext>
            </a:extLst>
          </p:cNvPr>
          <p:cNvSpPr>
            <a:spLocks noGrp="1"/>
          </p:cNvSpPr>
          <p:nvPr>
            <p:ph type="title"/>
          </p:nvPr>
        </p:nvSpPr>
        <p:spPr>
          <a:xfrm>
            <a:off x="675112" y="332355"/>
            <a:ext cx="10838598" cy="535531"/>
          </a:xfrm>
          <a:solidFill>
            <a:schemeClr val="accent3"/>
          </a:solidFill>
        </p:spPr>
        <p:txBody>
          <a:bodyPr/>
          <a:lstStyle/>
          <a:p>
            <a:r>
              <a:rPr lang="en-US" sz="3200">
                <a:solidFill>
                  <a:schemeClr val="bg1"/>
                </a:solidFill>
                <a:latin typeface="Arial"/>
                <a:cs typeface="Arial"/>
              </a:rPr>
              <a:t> </a:t>
            </a:r>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Reading/Interpreting the QPR (1) </a:t>
            </a:r>
          </a:p>
        </p:txBody>
      </p:sp>
      <p:pic>
        <p:nvPicPr>
          <p:cNvPr id="12" name="Picture 11" descr="Sample Quarterly Performance Report (QPR)">
            <a:extLst>
              <a:ext uri="{FF2B5EF4-FFF2-40B4-BE49-F238E27FC236}">
                <a16:creationId xmlns:a16="http://schemas.microsoft.com/office/drawing/2014/main" id="{846AE48F-DF38-364B-4BD2-2F6E967432CC}"/>
              </a:ext>
            </a:extLst>
          </p:cNvPr>
          <p:cNvPicPr>
            <a:picLocks noChangeAspect="1"/>
          </p:cNvPicPr>
          <p:nvPr/>
        </p:nvPicPr>
        <p:blipFill rotWithShape="1">
          <a:blip r:embed="rId3">
            <a:extLst>
              <a:ext uri="{28A0092B-C50C-407E-A947-70E740481C1C}">
                <a14:useLocalDpi xmlns:a14="http://schemas.microsoft.com/office/drawing/2010/main" val="0"/>
              </a:ext>
            </a:extLst>
          </a:blip>
          <a:srcRect t="8401"/>
          <a:stretch/>
        </p:blipFill>
        <p:spPr>
          <a:xfrm>
            <a:off x="842534" y="1199306"/>
            <a:ext cx="6624184" cy="4098673"/>
          </a:xfrm>
          <a:prstGeom prst="rect">
            <a:avLst/>
          </a:prstGeom>
          <a:ln>
            <a:solidFill>
              <a:schemeClr val="tx1"/>
            </a:solidFill>
          </a:ln>
        </p:spPr>
      </p:pic>
      <p:sp>
        <p:nvSpPr>
          <p:cNvPr id="2" name="TextBox 1">
            <a:extLst>
              <a:ext uri="{FF2B5EF4-FFF2-40B4-BE49-F238E27FC236}">
                <a16:creationId xmlns:a16="http://schemas.microsoft.com/office/drawing/2014/main" id="{81A061AF-65D6-5595-B3E4-80A0F5D3D22B}"/>
              </a:ext>
            </a:extLst>
          </p:cNvPr>
          <p:cNvSpPr txBox="1"/>
          <p:nvPr/>
        </p:nvSpPr>
        <p:spPr bwMode="auto">
          <a:xfrm>
            <a:off x="7493614" y="1399044"/>
            <a:ext cx="3497115" cy="585610"/>
          </a:xfrm>
          <a:prstGeom prst="rect">
            <a:avLst/>
          </a:prstGeom>
          <a:solidFill>
            <a:schemeClr val="accent2"/>
          </a:solidFill>
          <a:ln>
            <a:noFill/>
          </a:ln>
        </p:spPr>
        <p:txBody>
          <a:bodyPr wrap="square" rtlCol="0">
            <a:spAutoFit/>
          </a:bodyPr>
          <a:lstStyle/>
          <a:p>
            <a:pPr algn="l">
              <a:lnSpc>
                <a:spcPct val="120000"/>
              </a:lnSpc>
            </a:pPr>
            <a:r>
              <a:rPr lang="en-US" sz="1400">
                <a:latin typeface="Arial" panose="020B0604020202020204" pitchFamily="34" charset="0"/>
                <a:cs typeface="Arial" panose="020B0604020202020204" pitchFamily="34" charset="0"/>
              </a:rPr>
              <a:t>In the </a:t>
            </a:r>
            <a:r>
              <a:rPr lang="en-US" sz="1400" b="1">
                <a:latin typeface="Arial" panose="020B0604020202020204" pitchFamily="34" charset="0"/>
                <a:cs typeface="Arial" panose="020B0604020202020204" pitchFamily="34" charset="0"/>
              </a:rPr>
              <a:t>Time Period </a:t>
            </a:r>
            <a:r>
              <a:rPr lang="en-US" sz="1400">
                <a:latin typeface="Arial" panose="020B0604020202020204" pitchFamily="34" charset="0"/>
                <a:cs typeface="Arial" panose="020B0604020202020204" pitchFamily="34" charset="0"/>
              </a:rPr>
              <a:t>section select the Quarterly “view”.</a:t>
            </a:r>
          </a:p>
        </p:txBody>
      </p:sp>
      <p:sp>
        <p:nvSpPr>
          <p:cNvPr id="13" name="TextBox 12">
            <a:extLst>
              <a:ext uri="{FF2B5EF4-FFF2-40B4-BE49-F238E27FC236}">
                <a16:creationId xmlns:a16="http://schemas.microsoft.com/office/drawing/2014/main" id="{0B1B82FA-F3EF-3BA9-87D6-2116B3FBE293}"/>
              </a:ext>
            </a:extLst>
          </p:cNvPr>
          <p:cNvSpPr txBox="1"/>
          <p:nvPr/>
        </p:nvSpPr>
        <p:spPr bwMode="auto">
          <a:xfrm>
            <a:off x="7466720" y="2123767"/>
            <a:ext cx="3524009" cy="2653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a:lnSpc>
                <a:spcPct val="120000"/>
              </a:lnSpc>
            </a:pPr>
            <a:r>
              <a:rPr lang="en-US">
                <a:latin typeface="Arial" panose="020B0604020202020204" pitchFamily="34" charset="0"/>
                <a:cs typeface="Arial" panose="020B0604020202020204" pitchFamily="34" charset="0"/>
              </a:rPr>
              <a:t>Problem:  An Apprenticeship Grantee was facing issues with the following: </a:t>
            </a:r>
          </a:p>
          <a:p>
            <a:pPr marL="285750" indent="-285750" algn="l">
              <a:lnSpc>
                <a:spcPct val="120000"/>
              </a:lnSpc>
              <a:buFont typeface="Arial" panose="020B0604020202020204" pitchFamily="34" charset="0"/>
              <a:buChar char="•"/>
            </a:pPr>
            <a:r>
              <a:rPr lang="en-US">
                <a:latin typeface="Arial" panose="020B0604020202020204" pitchFamily="34" charset="0"/>
                <a:cs typeface="Arial" panose="020B0604020202020204" pitchFamily="34" charset="0"/>
              </a:rPr>
              <a:t>Total Participants </a:t>
            </a:r>
          </a:p>
          <a:p>
            <a:pPr marL="285750" indent="-285750" algn="l">
              <a:lnSpc>
                <a:spcPct val="120000"/>
              </a:lnSpc>
              <a:buFont typeface="Arial" panose="020B0604020202020204" pitchFamily="34" charset="0"/>
              <a:buChar char="•"/>
            </a:pPr>
            <a:r>
              <a:rPr lang="en-US">
                <a:latin typeface="Arial" panose="020B0604020202020204" pitchFamily="34" charset="0"/>
                <a:cs typeface="Arial" panose="020B0604020202020204" pitchFamily="34" charset="0"/>
              </a:rPr>
              <a:t>Total </a:t>
            </a:r>
            <a:r>
              <a:rPr lang="en-US" err="1">
                <a:latin typeface="Arial" panose="020B0604020202020204" pitchFamily="34" charset="0"/>
                <a:cs typeface="Arial" panose="020B0604020202020204" pitchFamily="34" charset="0"/>
              </a:rPr>
              <a:t>Exiters</a:t>
            </a:r>
            <a:r>
              <a:rPr lang="en-US">
                <a:latin typeface="Arial" panose="020B0604020202020204" pitchFamily="34" charset="0"/>
                <a:cs typeface="Arial" panose="020B0604020202020204" pitchFamily="34" charset="0"/>
              </a:rPr>
              <a:t> </a:t>
            </a:r>
          </a:p>
          <a:p>
            <a:pPr marL="285750" indent="-285750" algn="l">
              <a:lnSpc>
                <a:spcPct val="120000"/>
              </a:lnSpc>
              <a:buFont typeface="Arial" panose="020B0604020202020204" pitchFamily="34" charset="0"/>
              <a:buChar char="•"/>
            </a:pPr>
            <a:r>
              <a:rPr lang="en-US">
                <a:latin typeface="Arial" panose="020B0604020202020204" pitchFamily="34" charset="0"/>
                <a:cs typeface="Arial" panose="020B0604020202020204" pitchFamily="34" charset="0"/>
              </a:rPr>
              <a:t>Demographic categories (i.e., sex, race, and ethnicity)</a:t>
            </a:r>
          </a:p>
          <a:p>
            <a:pPr marL="285750" indent="-285750" algn="l">
              <a:lnSpc>
                <a:spcPct val="120000"/>
              </a:lnSpc>
              <a:buFont typeface="Arial" panose="020B0604020202020204" pitchFamily="34" charset="0"/>
              <a:buChar char="•"/>
            </a:pPr>
            <a:endParaRPr lang="en-US" sz="1400">
              <a:solidFill>
                <a:schemeClr val="tx1">
                  <a:lumMod val="65000"/>
                  <a:lumOff val="35000"/>
                </a:schemeClr>
              </a:solidFill>
              <a:latin typeface="Arial" panose="020B0604020202020204" pitchFamily="34" charset="0"/>
              <a:cs typeface="Arial" panose="020B0604020202020204" pitchFamily="34" charset="0"/>
            </a:endParaRPr>
          </a:p>
        </p:txBody>
      </p:sp>
      <p:cxnSp>
        <p:nvCxnSpPr>
          <p:cNvPr id="6" name="Straight Arrow Connector 5">
            <a:extLst>
              <a:ext uri="{FF2B5EF4-FFF2-40B4-BE49-F238E27FC236}">
                <a16:creationId xmlns:a16="http://schemas.microsoft.com/office/drawing/2014/main" id="{78EEB00F-245B-B8B7-B629-C2715EE48D57}"/>
              </a:ext>
              <a:ext uri="{C183D7F6-B498-43B3-948B-1728B52AA6E4}">
                <adec:decorative xmlns:adec="http://schemas.microsoft.com/office/drawing/2017/decorative" val="1"/>
              </a:ext>
            </a:extLst>
          </p:cNvPr>
          <p:cNvCxnSpPr>
            <a:cxnSpLocks/>
            <a:stCxn id="2" idx="1"/>
          </p:cNvCxnSpPr>
          <p:nvPr/>
        </p:nvCxnSpPr>
        <p:spPr>
          <a:xfrm flipH="1">
            <a:off x="2626659" y="1691849"/>
            <a:ext cx="4866955" cy="221508"/>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1528761A-2040-7E10-89E9-B6F509AE2443}"/>
              </a:ext>
              <a:ext uri="{C183D7F6-B498-43B3-948B-1728B52AA6E4}">
                <adec:decorative xmlns:adec="http://schemas.microsoft.com/office/drawing/2017/decorative" val="1"/>
              </a:ext>
            </a:extLst>
          </p:cNvPr>
          <p:cNvCxnSpPr>
            <a:cxnSpLocks/>
          </p:cNvCxnSpPr>
          <p:nvPr/>
        </p:nvCxnSpPr>
        <p:spPr>
          <a:xfrm flipV="1">
            <a:off x="2182904" y="1800553"/>
            <a:ext cx="165847" cy="200771"/>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6" name="Straight Connector 15">
            <a:extLst>
              <a:ext uri="{FF2B5EF4-FFF2-40B4-BE49-F238E27FC236}">
                <a16:creationId xmlns:a16="http://schemas.microsoft.com/office/drawing/2014/main" id="{29C02271-1144-6ECD-C7EF-112F8D996DCE}"/>
              </a:ext>
              <a:ext uri="{C183D7F6-B498-43B3-948B-1728B52AA6E4}">
                <adec:decorative xmlns:adec="http://schemas.microsoft.com/office/drawing/2017/decorative" val="1"/>
              </a:ext>
            </a:extLst>
          </p:cNvPr>
          <p:cNvCxnSpPr/>
          <p:nvPr/>
        </p:nvCxnSpPr>
        <p:spPr>
          <a:xfrm>
            <a:off x="2178424" y="1800553"/>
            <a:ext cx="125506" cy="200771"/>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7" name="Slide Number Placeholder 5">
            <a:extLst>
              <a:ext uri="{FF2B5EF4-FFF2-40B4-BE49-F238E27FC236}">
                <a16:creationId xmlns:a16="http://schemas.microsoft.com/office/drawing/2014/main" id="{765EF7A0-F76B-42E7-9A08-CCE25E218449}"/>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35</a:t>
            </a:fld>
            <a:endParaRPr lang="en-US"/>
          </a:p>
        </p:txBody>
      </p:sp>
    </p:spTree>
    <p:extLst>
      <p:ext uri="{BB962C8B-B14F-4D97-AF65-F5344CB8AC3E}">
        <p14:creationId xmlns:p14="http://schemas.microsoft.com/office/powerpoint/2010/main" val="2418115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6DB5382-E778-C4F1-3BBA-A0EA1CCC789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61949" y="277432"/>
            <a:ext cx="10838598"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Reading/Interpreting the QPR (2)</a:t>
            </a:r>
          </a:p>
        </p:txBody>
      </p:sp>
      <p:sp>
        <p:nvSpPr>
          <p:cNvPr id="4" name="TextBox 3">
            <a:extLst>
              <a:ext uri="{FF2B5EF4-FFF2-40B4-BE49-F238E27FC236}">
                <a16:creationId xmlns:a16="http://schemas.microsoft.com/office/drawing/2014/main" id="{5C88591E-EFB6-638E-A793-FDFB9695AC49}"/>
              </a:ext>
            </a:extLst>
          </p:cNvPr>
          <p:cNvSpPr txBox="1"/>
          <p:nvPr/>
        </p:nvSpPr>
        <p:spPr bwMode="auto">
          <a:xfrm>
            <a:off x="661950" y="1167612"/>
            <a:ext cx="10838597"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sz="2000">
                <a:solidFill>
                  <a:srgbClr val="000000"/>
                </a:solidFill>
                <a:latin typeface="Aptos" panose="020B0004020202020204" pitchFamily="34" charset="0"/>
                <a:cs typeface="Arial"/>
              </a:rPr>
              <a:t>Sections of the QPR are not aggregated in the same manner:</a:t>
            </a:r>
          </a:p>
          <a:p>
            <a:pPr marL="799307" lvl="1" indent="-342900">
              <a:buFont typeface="Wingdings" panose="05000000000000000000" pitchFamily="2" charset="2"/>
              <a:buChar char="§"/>
            </a:pPr>
            <a:r>
              <a:rPr lang="en-US" sz="2000" b="1">
                <a:solidFill>
                  <a:srgbClr val="000000"/>
                </a:solidFill>
                <a:latin typeface="Aptos" panose="020B0004020202020204" pitchFamily="34" charset="0"/>
              </a:rPr>
              <a:t>Section A (Summary Information) </a:t>
            </a:r>
            <a:r>
              <a:rPr lang="en-US" sz="2000">
                <a:solidFill>
                  <a:srgbClr val="000000"/>
                </a:solidFill>
                <a:latin typeface="Aptos" panose="020B0004020202020204" pitchFamily="34" charset="0"/>
              </a:rPr>
              <a:t>counts </a:t>
            </a:r>
            <a:r>
              <a:rPr lang="en-US" sz="2000" b="1">
                <a:solidFill>
                  <a:srgbClr val="000000"/>
                </a:solidFill>
                <a:latin typeface="Aptos" panose="020B0004020202020204" pitchFamily="34" charset="0"/>
              </a:rPr>
              <a:t>Total Participants </a:t>
            </a:r>
            <a:r>
              <a:rPr lang="en-US" sz="2000">
                <a:solidFill>
                  <a:srgbClr val="000000"/>
                </a:solidFill>
                <a:latin typeface="Aptos" panose="020B0004020202020204" pitchFamily="34" charset="0"/>
              </a:rPr>
              <a:t>to include newly enrolled during the reporting quarter </a:t>
            </a:r>
            <a:r>
              <a:rPr lang="en-US" sz="2000" b="1">
                <a:latin typeface="Aptos" panose="020B0004020202020204" pitchFamily="34" charset="0"/>
              </a:rPr>
              <a:t>+</a:t>
            </a:r>
            <a:r>
              <a:rPr lang="en-US" sz="2000">
                <a:solidFill>
                  <a:srgbClr val="000000"/>
                </a:solidFill>
                <a:latin typeface="Aptos" panose="020B0004020202020204" pitchFamily="34" charset="0"/>
              </a:rPr>
              <a:t> participants who were enrolled in prior quarters </a:t>
            </a:r>
            <a:r>
              <a:rPr lang="en-US" sz="2000" b="1">
                <a:solidFill>
                  <a:srgbClr val="000000"/>
                </a:solidFill>
                <a:latin typeface="Aptos" panose="020B0004020202020204" pitchFamily="34" charset="0"/>
              </a:rPr>
              <a:t>AND</a:t>
            </a:r>
            <a:r>
              <a:rPr lang="en-US" sz="2000">
                <a:solidFill>
                  <a:srgbClr val="000000"/>
                </a:solidFill>
                <a:latin typeface="Aptos" panose="020B0004020202020204" pitchFamily="34" charset="0"/>
              </a:rPr>
              <a:t> who are still actively receiving services (carryover).</a:t>
            </a:r>
          </a:p>
          <a:p>
            <a:pPr marL="799307" lvl="1" indent="-342900">
              <a:buFont typeface="Wingdings" panose="05000000000000000000" pitchFamily="2" charset="2"/>
              <a:buChar char="§"/>
            </a:pPr>
            <a:endParaRPr lang="en-US" sz="2000">
              <a:solidFill>
                <a:srgbClr val="000000"/>
              </a:solidFill>
              <a:latin typeface="Aptos" panose="020B0004020202020204" pitchFamily="34" charset="0"/>
            </a:endParaRPr>
          </a:p>
          <a:p>
            <a:pPr marL="799307" lvl="1" indent="-342900">
              <a:buFont typeface="Wingdings" panose="05000000000000000000" pitchFamily="2" charset="2"/>
              <a:buChar char="§"/>
            </a:pPr>
            <a:r>
              <a:rPr lang="en-US" sz="2000" b="1">
                <a:solidFill>
                  <a:srgbClr val="000000"/>
                </a:solidFill>
                <a:latin typeface="Aptos" panose="020B0004020202020204" pitchFamily="34" charset="0"/>
              </a:rPr>
              <a:t>Section A (Summary Information) counts Total </a:t>
            </a:r>
            <a:r>
              <a:rPr lang="en-US" sz="2000" b="1" err="1">
                <a:solidFill>
                  <a:srgbClr val="000000"/>
                </a:solidFill>
                <a:latin typeface="Aptos" panose="020B0004020202020204" pitchFamily="34" charset="0"/>
              </a:rPr>
              <a:t>Exiters</a:t>
            </a:r>
            <a:r>
              <a:rPr lang="en-US" sz="2000" b="1">
                <a:solidFill>
                  <a:srgbClr val="000000"/>
                </a:solidFill>
                <a:latin typeface="Aptos" panose="020B0004020202020204" pitchFamily="34" charset="0"/>
              </a:rPr>
              <a:t> </a:t>
            </a:r>
            <a:r>
              <a:rPr lang="en-US" sz="2000">
                <a:solidFill>
                  <a:srgbClr val="000000"/>
                </a:solidFill>
                <a:latin typeface="Aptos" panose="020B0004020202020204" pitchFamily="34" charset="0"/>
              </a:rPr>
              <a:t>to include participants who exited prior to the current reporting quarter.</a:t>
            </a:r>
          </a:p>
          <a:p>
            <a:pPr marL="799307" lvl="1" indent="-342900">
              <a:buFont typeface="Wingdings" panose="05000000000000000000" pitchFamily="2" charset="2"/>
              <a:buChar char="§"/>
            </a:pPr>
            <a:endParaRPr lang="en-US" sz="2000" i="1" u="sng">
              <a:solidFill>
                <a:srgbClr val="000000"/>
              </a:solidFill>
              <a:latin typeface="Aptos" panose="020B0004020202020204" pitchFamily="34" charset="0"/>
            </a:endParaRPr>
          </a:p>
          <a:p>
            <a:pPr marL="799307" lvl="1" indent="-342900">
              <a:buFont typeface="Wingdings" panose="05000000000000000000" pitchFamily="2" charset="2"/>
              <a:buChar char="§"/>
            </a:pPr>
            <a:r>
              <a:rPr lang="en-US" sz="2000" b="1">
                <a:solidFill>
                  <a:srgbClr val="000000"/>
                </a:solidFill>
                <a:latin typeface="Aptos" panose="020B0004020202020204" pitchFamily="34" charset="0"/>
              </a:rPr>
              <a:t>Section F2 (Registered Apprenticeship Program Status) </a:t>
            </a:r>
            <a:r>
              <a:rPr lang="en-US" sz="2000">
                <a:solidFill>
                  <a:srgbClr val="000000"/>
                </a:solidFill>
                <a:latin typeface="Aptos" panose="020B0004020202020204" pitchFamily="34" charset="0"/>
              </a:rPr>
              <a:t>counts apprentices who started or exited their RAPs </a:t>
            </a:r>
            <a:r>
              <a:rPr lang="en-US" sz="2000" b="1">
                <a:solidFill>
                  <a:srgbClr val="000000"/>
                </a:solidFill>
                <a:latin typeface="Aptos" panose="020B0004020202020204" pitchFamily="34" charset="0"/>
              </a:rPr>
              <a:t>within the reporting period.</a:t>
            </a:r>
            <a:r>
              <a:rPr lang="en-US" sz="2000">
                <a:solidFill>
                  <a:srgbClr val="000000"/>
                </a:solidFill>
                <a:latin typeface="Aptos" panose="020B0004020202020204" pitchFamily="34" charset="0"/>
              </a:rPr>
              <a:t> </a:t>
            </a:r>
          </a:p>
          <a:p>
            <a:pPr marL="799307" lvl="1" indent="-342900">
              <a:buFont typeface="Wingdings" panose="05000000000000000000" pitchFamily="2" charset="2"/>
              <a:buChar char="§"/>
            </a:pPr>
            <a:endParaRPr lang="en-US" sz="2000">
              <a:solidFill>
                <a:srgbClr val="000000"/>
              </a:solidFill>
              <a:latin typeface="Aptos" panose="020B0004020202020204" pitchFamily="34" charset="0"/>
            </a:endParaRPr>
          </a:p>
          <a:p>
            <a:pPr marL="799307" lvl="1" indent="-342900">
              <a:buFont typeface="Wingdings" panose="05000000000000000000" pitchFamily="2" charset="2"/>
              <a:buChar char="§"/>
            </a:pPr>
            <a:r>
              <a:rPr lang="en-US" sz="2000" b="1">
                <a:solidFill>
                  <a:srgbClr val="000000"/>
                </a:solidFill>
                <a:latin typeface="Aptos" panose="020B0004020202020204" pitchFamily="34" charset="0"/>
              </a:rPr>
              <a:t>Section F3 (Type of Registered Apprenticeship Program Training Approach) </a:t>
            </a:r>
            <a:r>
              <a:rPr lang="en-US" sz="2000">
                <a:solidFill>
                  <a:srgbClr val="000000"/>
                </a:solidFill>
                <a:latin typeface="Aptos" panose="020B0004020202020204" pitchFamily="34" charset="0"/>
              </a:rPr>
              <a:t>of the QPR count </a:t>
            </a:r>
            <a:r>
              <a:rPr lang="en-US" sz="2000" b="1">
                <a:solidFill>
                  <a:srgbClr val="000000"/>
                </a:solidFill>
                <a:latin typeface="Aptos" panose="020B0004020202020204" pitchFamily="34" charset="0"/>
              </a:rPr>
              <a:t>all</a:t>
            </a:r>
            <a:r>
              <a:rPr lang="en-US" sz="2000">
                <a:solidFill>
                  <a:srgbClr val="000000"/>
                </a:solidFill>
                <a:latin typeface="Aptos" panose="020B0004020202020204" pitchFamily="34" charset="0"/>
              </a:rPr>
              <a:t> apprentices who are still in the program (i.e. those who were enrolled during previous reporting periods (carryover) and those who were enrolled during the current reporting period). </a:t>
            </a:r>
            <a:endParaRPr lang="en-US" sz="2000" b="0" i="0">
              <a:solidFill>
                <a:srgbClr val="000000"/>
              </a:solidFill>
              <a:effectLst/>
              <a:latin typeface="Aptos" panose="020B0004020202020204" pitchFamily="34" charset="0"/>
            </a:endParaRPr>
          </a:p>
        </p:txBody>
      </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36</a:t>
            </a:fld>
            <a:endParaRPr lang="en-US"/>
          </a:p>
        </p:txBody>
      </p:sp>
    </p:spTree>
    <p:extLst>
      <p:ext uri="{BB962C8B-B14F-4D97-AF65-F5344CB8AC3E}">
        <p14:creationId xmlns:p14="http://schemas.microsoft.com/office/powerpoint/2010/main" val="1005748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24695238-9CFC-97C3-E50C-43805E008E5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439271" y="169542"/>
            <a:ext cx="11194748"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Data Elements Used for Pre-Apprentices (1)</a:t>
            </a:r>
          </a:p>
        </p:txBody>
      </p:sp>
      <p:graphicFrame>
        <p:nvGraphicFramePr>
          <p:cNvPr id="4" name="Table 5">
            <a:extLst>
              <a:ext uri="{FF2B5EF4-FFF2-40B4-BE49-F238E27FC236}">
                <a16:creationId xmlns:a16="http://schemas.microsoft.com/office/drawing/2014/main" id="{5C3167C9-5B13-9D36-1BC4-987098B8C266}"/>
              </a:ext>
            </a:extLst>
          </p:cNvPr>
          <p:cNvGraphicFramePr>
            <a:graphicFrameLocks noGrp="1"/>
          </p:cNvGraphicFramePr>
          <p:nvPr>
            <p:extLst>
              <p:ext uri="{D42A27DB-BD31-4B8C-83A1-F6EECF244321}">
                <p14:modId xmlns:p14="http://schemas.microsoft.com/office/powerpoint/2010/main" val="2847690256"/>
              </p:ext>
            </p:extLst>
          </p:nvPr>
        </p:nvGraphicFramePr>
        <p:xfrm>
          <a:off x="2693774" y="838627"/>
          <a:ext cx="5760584" cy="5849831"/>
        </p:xfrm>
        <a:graphic>
          <a:graphicData uri="http://schemas.openxmlformats.org/drawingml/2006/table">
            <a:tbl>
              <a:tblPr firstRow="1" bandRow="1">
                <a:tableStyleId>{5C22544A-7EE6-4342-B048-85BDC9FD1C3A}</a:tableStyleId>
              </a:tblPr>
              <a:tblGrid>
                <a:gridCol w="1440146">
                  <a:extLst>
                    <a:ext uri="{9D8B030D-6E8A-4147-A177-3AD203B41FA5}">
                      <a16:colId xmlns:a16="http://schemas.microsoft.com/office/drawing/2014/main" val="4234918257"/>
                    </a:ext>
                  </a:extLst>
                </a:gridCol>
                <a:gridCol w="1440146">
                  <a:extLst>
                    <a:ext uri="{9D8B030D-6E8A-4147-A177-3AD203B41FA5}">
                      <a16:colId xmlns:a16="http://schemas.microsoft.com/office/drawing/2014/main" val="31184127"/>
                    </a:ext>
                  </a:extLst>
                </a:gridCol>
                <a:gridCol w="1440146">
                  <a:extLst>
                    <a:ext uri="{9D8B030D-6E8A-4147-A177-3AD203B41FA5}">
                      <a16:colId xmlns:a16="http://schemas.microsoft.com/office/drawing/2014/main" val="1042459962"/>
                    </a:ext>
                  </a:extLst>
                </a:gridCol>
                <a:gridCol w="1440146">
                  <a:extLst>
                    <a:ext uri="{9D8B030D-6E8A-4147-A177-3AD203B41FA5}">
                      <a16:colId xmlns:a16="http://schemas.microsoft.com/office/drawing/2014/main" val="3534920607"/>
                    </a:ext>
                  </a:extLst>
                </a:gridCol>
              </a:tblGrid>
              <a:tr h="650059">
                <a:tc gridSpan="4">
                  <a:txBody>
                    <a:bodyPr/>
                    <a:lstStyle/>
                    <a:p>
                      <a:pPr algn="ctr"/>
                      <a:r>
                        <a:rPr lang="en-US" sz="1800" b="0">
                          <a:solidFill>
                            <a:schemeClr val="tx1"/>
                          </a:solidFill>
                          <a:latin typeface="Aptos" panose="020B0004020202020204" pitchFamily="34" charset="0"/>
                        </a:rPr>
                        <a:t>OBS Number</a:t>
                      </a:r>
                    </a:p>
                  </a:txBody>
                  <a:tcPr anchor="ctr">
                    <a:solidFill>
                      <a:schemeClr val="accent3"/>
                    </a:solidFill>
                  </a:tcPr>
                </a:tc>
                <a:tc hMerge="1">
                  <a:txBody>
                    <a:bodyPr/>
                    <a:lstStyle/>
                    <a:p>
                      <a:pPr algn="l"/>
                      <a:endParaRPr lang="en-US" sz="1800" b="0">
                        <a:solidFill>
                          <a:schemeClr val="tx1"/>
                        </a:solidFill>
                        <a:latin typeface="Aptos" panose="020B0004020202020204" pitchFamily="34" charset="0"/>
                      </a:endParaRPr>
                    </a:p>
                  </a:txBody>
                  <a:tcPr anchor="ctr">
                    <a:solidFill>
                      <a:schemeClr val="accent3"/>
                    </a:solidFill>
                  </a:tcPr>
                </a:tc>
                <a:tc hMerge="1">
                  <a:txBody>
                    <a:bodyPr/>
                    <a:lstStyle/>
                    <a:p>
                      <a:pPr algn="l"/>
                      <a:endParaRPr lang="en-US" sz="1800" b="0">
                        <a:solidFill>
                          <a:schemeClr val="tx1"/>
                        </a:solidFill>
                        <a:latin typeface="Aptos" panose="020B0004020202020204" pitchFamily="34" charset="0"/>
                      </a:endParaRPr>
                    </a:p>
                  </a:txBody>
                  <a:tcPr anchor="ctr">
                    <a:solidFill>
                      <a:schemeClr val="accent3"/>
                    </a:solidFill>
                  </a:tcPr>
                </a:tc>
                <a:tc hMerge="1">
                  <a:txBody>
                    <a:bodyPr/>
                    <a:lstStyle/>
                    <a:p>
                      <a:pPr algn="l"/>
                      <a:endParaRPr lang="en-US" sz="1800" b="0">
                        <a:solidFill>
                          <a:schemeClr val="tx1"/>
                        </a:solidFill>
                        <a:latin typeface="Aptos" panose="020B0004020202020204" pitchFamily="34" charset="0"/>
                      </a:endParaRPr>
                    </a:p>
                  </a:txBody>
                  <a:tcPr anchor="ctr">
                    <a:solidFill>
                      <a:schemeClr val="accent3"/>
                    </a:solidFill>
                  </a:tcPr>
                </a:tc>
                <a:extLst>
                  <a:ext uri="{0D108BD9-81ED-4DB2-BD59-A6C34878D82A}">
                    <a16:rowId xmlns:a16="http://schemas.microsoft.com/office/drawing/2014/main" val="288691877"/>
                  </a:ext>
                </a:extLst>
              </a:tr>
              <a:tr h="650059">
                <a:tc>
                  <a:txBody>
                    <a:bodyPr/>
                    <a:lstStyle/>
                    <a:p>
                      <a:pPr algn="l"/>
                      <a:r>
                        <a:rPr lang="en-US" sz="1800">
                          <a:latin typeface="Aptos" panose="020B0004020202020204" pitchFamily="34" charset="0"/>
                        </a:rPr>
                        <a:t>PIRL 100</a:t>
                      </a:r>
                    </a:p>
                  </a:txBody>
                  <a:tcPr anchor="ctr"/>
                </a:tc>
                <a:tc>
                  <a:txBody>
                    <a:bodyPr/>
                    <a:lstStyle/>
                    <a:p>
                      <a:pPr algn="l"/>
                      <a:r>
                        <a:rPr lang="en-US" sz="1800">
                          <a:latin typeface="Aptos" panose="020B0004020202020204" pitchFamily="34" charset="0"/>
                        </a:rPr>
                        <a:t>PIRL 211</a:t>
                      </a:r>
                    </a:p>
                  </a:txBody>
                  <a:tcPr anchor="ctr"/>
                </a:tc>
                <a:tc>
                  <a:txBody>
                    <a:bodyPr/>
                    <a:lstStyle/>
                    <a:p>
                      <a:pPr algn="l"/>
                      <a:r>
                        <a:rPr lang="en-US" sz="1800">
                          <a:latin typeface="Aptos" panose="020B0004020202020204" pitchFamily="34" charset="0"/>
                        </a:rPr>
                        <a:t>PIRL 407</a:t>
                      </a:r>
                    </a:p>
                  </a:txBody>
                  <a:tcPr anchor="ctr"/>
                </a:tc>
                <a:tc>
                  <a:txBody>
                    <a:bodyPr/>
                    <a:lstStyle/>
                    <a:p>
                      <a:pPr lvl="0" algn="l">
                        <a:buNone/>
                      </a:pPr>
                      <a:r>
                        <a:rPr lang="en-US" sz="1800">
                          <a:latin typeface="Aptos" panose="020B0004020202020204" pitchFamily="34" charset="0"/>
                        </a:rPr>
                        <a:t>PIRL 2901</a:t>
                      </a:r>
                    </a:p>
                  </a:txBody>
                  <a:tcPr anchor="ctr"/>
                </a:tc>
                <a:extLst>
                  <a:ext uri="{0D108BD9-81ED-4DB2-BD59-A6C34878D82A}">
                    <a16:rowId xmlns:a16="http://schemas.microsoft.com/office/drawing/2014/main" val="364598780"/>
                  </a:ext>
                </a:extLst>
              </a:tr>
              <a:tr h="650059">
                <a:tc>
                  <a:txBody>
                    <a:bodyPr/>
                    <a:lstStyle/>
                    <a:p>
                      <a:pPr algn="l"/>
                      <a:r>
                        <a:rPr lang="en-US" sz="1800">
                          <a:latin typeface="Aptos" panose="020B0004020202020204" pitchFamily="34" charset="0"/>
                        </a:rPr>
                        <a:t>PIRL 101</a:t>
                      </a:r>
                    </a:p>
                  </a:txBody>
                  <a:tcPr anchor="ctr">
                    <a:solidFill>
                      <a:schemeClr val="accent3"/>
                    </a:solidFill>
                  </a:tcPr>
                </a:tc>
                <a:tc>
                  <a:txBody>
                    <a:bodyPr/>
                    <a:lstStyle/>
                    <a:p>
                      <a:pPr algn="l"/>
                      <a:r>
                        <a:rPr lang="en-US" sz="1800">
                          <a:latin typeface="Aptos" panose="020B0004020202020204" pitchFamily="34" charset="0"/>
                        </a:rPr>
                        <a:t>PIRL 212</a:t>
                      </a:r>
                    </a:p>
                  </a:txBody>
                  <a:tcPr anchor="ctr">
                    <a:solidFill>
                      <a:schemeClr val="accent3"/>
                    </a:solidFill>
                  </a:tcPr>
                </a:tc>
                <a:tc>
                  <a:txBody>
                    <a:bodyPr/>
                    <a:lstStyle/>
                    <a:p>
                      <a:pPr algn="l"/>
                      <a:r>
                        <a:rPr lang="en-US" sz="1800">
                          <a:latin typeface="Aptos" panose="020B0004020202020204" pitchFamily="34" charset="0"/>
                        </a:rPr>
                        <a:t>PIRL 408</a:t>
                      </a:r>
                    </a:p>
                  </a:txBody>
                  <a:tcPr anchor="ctr">
                    <a:solidFill>
                      <a:schemeClr val="accent3"/>
                    </a:solidFill>
                  </a:tcPr>
                </a:tc>
                <a:tc>
                  <a:txBody>
                    <a:bodyPr/>
                    <a:lstStyle/>
                    <a:p>
                      <a:pPr lvl="0" algn="l">
                        <a:buNone/>
                      </a:pPr>
                      <a:r>
                        <a:rPr lang="en-US" sz="1800">
                          <a:latin typeface="Aptos" panose="020B0004020202020204" pitchFamily="34" charset="0"/>
                        </a:rPr>
                        <a:t>PIRL 2902</a:t>
                      </a:r>
                    </a:p>
                  </a:txBody>
                  <a:tcPr anchor="ctr">
                    <a:solidFill>
                      <a:schemeClr val="accent3"/>
                    </a:solidFill>
                  </a:tcPr>
                </a:tc>
                <a:extLst>
                  <a:ext uri="{0D108BD9-81ED-4DB2-BD59-A6C34878D82A}">
                    <a16:rowId xmlns:a16="http://schemas.microsoft.com/office/drawing/2014/main" val="3464426996"/>
                  </a:ext>
                </a:extLst>
              </a:tr>
              <a:tr h="649359">
                <a:tc>
                  <a:txBody>
                    <a:bodyPr/>
                    <a:lstStyle/>
                    <a:p>
                      <a:pPr algn="l"/>
                      <a:r>
                        <a:rPr lang="en-US" sz="1800">
                          <a:latin typeface="Aptos" panose="020B0004020202020204" pitchFamily="34" charset="0"/>
                        </a:rPr>
                        <a:t>PIRL 102</a:t>
                      </a:r>
                    </a:p>
                  </a:txBody>
                  <a:tcPr anchor="ctr"/>
                </a:tc>
                <a:tc>
                  <a:txBody>
                    <a:bodyPr/>
                    <a:lstStyle/>
                    <a:p>
                      <a:pPr algn="l"/>
                      <a:r>
                        <a:rPr lang="en-US" sz="1800">
                          <a:latin typeface="Aptos" panose="020B0004020202020204" pitchFamily="34" charset="0"/>
                        </a:rPr>
                        <a:t>PIRL 213</a:t>
                      </a:r>
                    </a:p>
                  </a:txBody>
                  <a:tcPr anchor="ctr"/>
                </a:tc>
                <a:tc>
                  <a:txBody>
                    <a:bodyPr/>
                    <a:lstStyle/>
                    <a:p>
                      <a:pPr algn="l"/>
                      <a:r>
                        <a:rPr lang="en-US" sz="1800">
                          <a:latin typeface="Aptos" panose="020B0004020202020204" pitchFamily="34" charset="0"/>
                        </a:rPr>
                        <a:t>PIRL 409</a:t>
                      </a:r>
                    </a:p>
                  </a:txBody>
                  <a:tcPr anchor="ctr"/>
                </a:tc>
                <a:tc>
                  <a:txBody>
                    <a:bodyPr/>
                    <a:lstStyle/>
                    <a:p>
                      <a:pPr lvl="0" algn="l">
                        <a:buNone/>
                      </a:pPr>
                      <a:r>
                        <a:rPr lang="en-US" sz="1800">
                          <a:latin typeface="Aptos" panose="020B0004020202020204" pitchFamily="34" charset="0"/>
                        </a:rPr>
                        <a:t>PIRL 2903</a:t>
                      </a:r>
                    </a:p>
                  </a:txBody>
                  <a:tcPr anchor="ctr"/>
                </a:tc>
                <a:extLst>
                  <a:ext uri="{0D108BD9-81ED-4DB2-BD59-A6C34878D82A}">
                    <a16:rowId xmlns:a16="http://schemas.microsoft.com/office/drawing/2014/main" val="4017159206"/>
                  </a:ext>
                </a:extLst>
              </a:tr>
              <a:tr h="650059">
                <a:tc>
                  <a:txBody>
                    <a:bodyPr/>
                    <a:lstStyle/>
                    <a:p>
                      <a:pPr algn="l"/>
                      <a:r>
                        <a:rPr lang="en-US" sz="1800">
                          <a:latin typeface="Aptos" panose="020B0004020202020204" pitchFamily="34" charset="0"/>
                        </a:rPr>
                        <a:t>PIRL 103</a:t>
                      </a:r>
                    </a:p>
                  </a:txBody>
                  <a:tcPr anchor="ctr">
                    <a:solidFill>
                      <a:schemeClr val="accent3"/>
                    </a:solidFill>
                  </a:tcPr>
                </a:tc>
                <a:tc>
                  <a:txBody>
                    <a:bodyPr/>
                    <a:lstStyle/>
                    <a:p>
                      <a:pPr algn="l"/>
                      <a:r>
                        <a:rPr lang="en-US" sz="1800">
                          <a:latin typeface="Aptos" panose="020B0004020202020204" pitchFamily="34" charset="0"/>
                        </a:rPr>
                        <a:t>PIRL 214</a:t>
                      </a:r>
                    </a:p>
                  </a:txBody>
                  <a:tcPr anchor="ctr">
                    <a:solidFill>
                      <a:schemeClr val="accent3"/>
                    </a:solidFill>
                  </a:tcPr>
                </a:tc>
                <a:tc>
                  <a:txBody>
                    <a:bodyPr/>
                    <a:lstStyle/>
                    <a:p>
                      <a:pPr algn="l"/>
                      <a:r>
                        <a:rPr lang="en-US" sz="1800">
                          <a:latin typeface="Aptos" panose="020B0004020202020204" pitchFamily="34" charset="0"/>
                        </a:rPr>
                        <a:t>PIRL 900</a:t>
                      </a:r>
                    </a:p>
                  </a:txBody>
                  <a:tcPr anchor="ctr">
                    <a:solidFill>
                      <a:schemeClr val="accent3"/>
                    </a:solidFill>
                  </a:tcPr>
                </a:tc>
                <a:tc>
                  <a:txBody>
                    <a:bodyPr/>
                    <a:lstStyle/>
                    <a:p>
                      <a:pPr lvl="0" algn="l">
                        <a:buNone/>
                      </a:pPr>
                      <a:r>
                        <a:rPr lang="en-US" sz="1800" b="0">
                          <a:solidFill>
                            <a:schemeClr val="tx1"/>
                          </a:solidFill>
                          <a:latin typeface="Aptos" panose="020B0004020202020204" pitchFamily="34" charset="0"/>
                        </a:rPr>
                        <a:t>PIRL 2904</a:t>
                      </a:r>
                    </a:p>
                  </a:txBody>
                  <a:tcPr anchor="ctr">
                    <a:solidFill>
                      <a:schemeClr val="accent3"/>
                    </a:solidFill>
                  </a:tcPr>
                </a:tc>
                <a:extLst>
                  <a:ext uri="{0D108BD9-81ED-4DB2-BD59-A6C34878D82A}">
                    <a16:rowId xmlns:a16="http://schemas.microsoft.com/office/drawing/2014/main" val="3959104039"/>
                  </a:ext>
                </a:extLst>
              </a:tr>
              <a:tr h="650059">
                <a:tc>
                  <a:txBody>
                    <a:bodyPr/>
                    <a:lstStyle/>
                    <a:p>
                      <a:pPr algn="l"/>
                      <a:r>
                        <a:rPr lang="en-US" sz="1800">
                          <a:latin typeface="Aptos" panose="020B0004020202020204" pitchFamily="34" charset="0"/>
                        </a:rPr>
                        <a:t>PIRL 200</a:t>
                      </a:r>
                    </a:p>
                  </a:txBody>
                  <a:tcPr anchor="ctr"/>
                </a:tc>
                <a:tc>
                  <a:txBody>
                    <a:bodyPr/>
                    <a:lstStyle/>
                    <a:p>
                      <a:pPr algn="l"/>
                      <a:r>
                        <a:rPr lang="en-US" sz="1800">
                          <a:latin typeface="Aptos" panose="020B0004020202020204" pitchFamily="34" charset="0"/>
                        </a:rPr>
                        <a:t>PIRL 215</a:t>
                      </a:r>
                    </a:p>
                  </a:txBody>
                  <a:tcPr anchor="ctr"/>
                </a:tc>
                <a:tc>
                  <a:txBody>
                    <a:bodyPr/>
                    <a:lstStyle/>
                    <a:p>
                      <a:pPr algn="l"/>
                      <a:r>
                        <a:rPr lang="en-US" sz="1800" b="0">
                          <a:solidFill>
                            <a:schemeClr val="tx1"/>
                          </a:solidFill>
                          <a:latin typeface="Aptos" panose="020B0004020202020204" pitchFamily="34" charset="0"/>
                        </a:rPr>
                        <a:t>PIRL 901</a:t>
                      </a:r>
                    </a:p>
                  </a:txBody>
                  <a:tcPr anchor="ctr"/>
                </a:tc>
                <a:tc>
                  <a:txBody>
                    <a:bodyPr/>
                    <a:lstStyle/>
                    <a:p>
                      <a:pPr lvl="0" algn="l">
                        <a:buNone/>
                      </a:pPr>
                      <a:r>
                        <a:rPr lang="en-US" sz="1800" b="0" i="0" u="none" strike="noStrike" noProof="0">
                          <a:solidFill>
                            <a:srgbClr val="000000"/>
                          </a:solidFill>
                          <a:latin typeface="Aptos" panose="020B0004020202020204" pitchFamily="34" charset="0"/>
                        </a:rPr>
                        <a:t>PIRL 2905</a:t>
                      </a:r>
                      <a:endParaRPr lang="en-US" sz="1800">
                        <a:latin typeface="Aptos" panose="020B0004020202020204" pitchFamily="34" charset="0"/>
                      </a:endParaRPr>
                    </a:p>
                  </a:txBody>
                  <a:tcPr anchor="ctr"/>
                </a:tc>
                <a:extLst>
                  <a:ext uri="{0D108BD9-81ED-4DB2-BD59-A6C34878D82A}">
                    <a16:rowId xmlns:a16="http://schemas.microsoft.com/office/drawing/2014/main" val="2447175947"/>
                  </a:ext>
                </a:extLst>
              </a:tr>
              <a:tr h="650059">
                <a:tc>
                  <a:txBody>
                    <a:bodyPr/>
                    <a:lstStyle/>
                    <a:p>
                      <a:pPr algn="l"/>
                      <a:r>
                        <a:rPr lang="en-US" sz="1800">
                          <a:latin typeface="Aptos" panose="020B0004020202020204" pitchFamily="34" charset="0"/>
                        </a:rPr>
                        <a:t>PIRL 201</a:t>
                      </a:r>
                    </a:p>
                  </a:txBody>
                  <a:tcPr anchor="ctr">
                    <a:solidFill>
                      <a:schemeClr val="accent3"/>
                    </a:solidFill>
                  </a:tcPr>
                </a:tc>
                <a:tc>
                  <a:txBody>
                    <a:bodyPr/>
                    <a:lstStyle/>
                    <a:p>
                      <a:pPr algn="l"/>
                      <a:r>
                        <a:rPr lang="en-US" sz="1800" b="0">
                          <a:solidFill>
                            <a:schemeClr val="tx1"/>
                          </a:solidFill>
                          <a:latin typeface="Aptos" panose="020B0004020202020204" pitchFamily="34" charset="0"/>
                        </a:rPr>
                        <a:t>PIRL 300</a:t>
                      </a:r>
                    </a:p>
                  </a:txBody>
                  <a:tcPr anchor="ctr">
                    <a:solidFill>
                      <a:schemeClr val="accent3"/>
                    </a:solidFill>
                  </a:tcPr>
                </a:tc>
                <a:tc>
                  <a:txBody>
                    <a:bodyPr/>
                    <a:lstStyle/>
                    <a:p>
                      <a:pPr algn="l"/>
                      <a:r>
                        <a:rPr lang="en-US" sz="1800">
                          <a:latin typeface="Aptos" panose="020B0004020202020204" pitchFamily="34" charset="0"/>
                        </a:rPr>
                        <a:t>PIRL 907</a:t>
                      </a:r>
                    </a:p>
                  </a:txBody>
                  <a:tcPr anchor="ctr">
                    <a:solidFill>
                      <a:schemeClr val="accent3"/>
                    </a:solidFill>
                  </a:tcPr>
                </a:tc>
                <a:tc>
                  <a:txBody>
                    <a:bodyPr/>
                    <a:lstStyle/>
                    <a:p>
                      <a:pPr lvl="0" algn="l">
                        <a:buNone/>
                      </a:pPr>
                      <a:r>
                        <a:rPr lang="en-US" sz="1800">
                          <a:latin typeface="Aptos" panose="020B0004020202020204" pitchFamily="34" charset="0"/>
                        </a:rPr>
                        <a:t>PIRL 2913</a:t>
                      </a:r>
                    </a:p>
                  </a:txBody>
                  <a:tcPr anchor="ctr">
                    <a:solidFill>
                      <a:schemeClr val="accent3"/>
                    </a:solidFill>
                  </a:tcPr>
                </a:tc>
                <a:extLst>
                  <a:ext uri="{0D108BD9-81ED-4DB2-BD59-A6C34878D82A}">
                    <a16:rowId xmlns:a16="http://schemas.microsoft.com/office/drawing/2014/main" val="742879326"/>
                  </a:ext>
                </a:extLst>
              </a:tr>
              <a:tr h="650059">
                <a:tc>
                  <a:txBody>
                    <a:bodyPr/>
                    <a:lstStyle/>
                    <a:p>
                      <a:pPr algn="l"/>
                      <a:r>
                        <a:rPr lang="en-US" sz="1800" b="0">
                          <a:solidFill>
                            <a:schemeClr val="tx1"/>
                          </a:solidFill>
                          <a:latin typeface="Aptos" panose="020B0004020202020204" pitchFamily="34" charset="0"/>
                        </a:rPr>
                        <a:t>PIRL 202</a:t>
                      </a:r>
                    </a:p>
                  </a:txBody>
                  <a:tcPr anchor="ctr">
                    <a:solidFill>
                      <a:schemeClr val="bg1">
                        <a:lumMod val="85000"/>
                      </a:schemeClr>
                    </a:solidFill>
                  </a:tcPr>
                </a:tc>
                <a:tc>
                  <a:txBody>
                    <a:bodyPr/>
                    <a:lstStyle/>
                    <a:p>
                      <a:pPr algn="l"/>
                      <a:r>
                        <a:rPr lang="en-US" sz="1800">
                          <a:latin typeface="Aptos" panose="020B0004020202020204" pitchFamily="34" charset="0"/>
                        </a:rPr>
                        <a:t>PIRL 400</a:t>
                      </a:r>
                    </a:p>
                  </a:txBody>
                  <a:tcPr anchor="ctr">
                    <a:solidFill>
                      <a:schemeClr val="bg1">
                        <a:lumMod val="85000"/>
                      </a:schemeClr>
                    </a:solidFill>
                  </a:tcPr>
                </a:tc>
                <a:tc>
                  <a:txBody>
                    <a:bodyPr/>
                    <a:lstStyle/>
                    <a:p>
                      <a:pPr algn="l"/>
                      <a:r>
                        <a:rPr lang="en-US" sz="1800">
                          <a:latin typeface="Aptos" panose="020B0004020202020204" pitchFamily="34" charset="0"/>
                        </a:rPr>
                        <a:t>PIRL 923</a:t>
                      </a:r>
                    </a:p>
                  </a:txBody>
                  <a:tcPr anchor="ctr">
                    <a:solidFill>
                      <a:schemeClr val="bg1">
                        <a:lumMod val="85000"/>
                      </a:schemeClr>
                    </a:solidFill>
                  </a:tcPr>
                </a:tc>
                <a:tc>
                  <a:txBody>
                    <a:bodyPr/>
                    <a:lstStyle/>
                    <a:p>
                      <a:pPr lvl="0" algn="l">
                        <a:buNone/>
                      </a:pPr>
                      <a:r>
                        <a:rPr lang="en-US" sz="1800">
                          <a:latin typeface="Aptos" panose="020B0004020202020204" pitchFamily="34" charset="0"/>
                        </a:rPr>
                        <a:t>PIRL 2914</a:t>
                      </a:r>
                    </a:p>
                  </a:txBody>
                  <a:tcPr anchor="ctr">
                    <a:solidFill>
                      <a:schemeClr val="bg1">
                        <a:lumMod val="85000"/>
                      </a:schemeClr>
                    </a:solidFill>
                  </a:tcPr>
                </a:tc>
                <a:extLst>
                  <a:ext uri="{0D108BD9-81ED-4DB2-BD59-A6C34878D82A}">
                    <a16:rowId xmlns:a16="http://schemas.microsoft.com/office/drawing/2014/main" val="4154471963"/>
                  </a:ext>
                </a:extLst>
              </a:tr>
              <a:tr h="650059">
                <a:tc>
                  <a:txBody>
                    <a:bodyPr/>
                    <a:lstStyle/>
                    <a:p>
                      <a:pPr algn="l"/>
                      <a:r>
                        <a:rPr lang="en-US" sz="1800">
                          <a:latin typeface="Aptos" panose="020B0004020202020204" pitchFamily="34" charset="0"/>
                        </a:rPr>
                        <a:t>PIRL 210</a:t>
                      </a:r>
                    </a:p>
                  </a:txBody>
                  <a:tcPr anchor="ctr">
                    <a:solidFill>
                      <a:schemeClr val="accent3"/>
                    </a:solidFill>
                  </a:tcPr>
                </a:tc>
                <a:tc>
                  <a:txBody>
                    <a:bodyPr/>
                    <a:lstStyle/>
                    <a:p>
                      <a:pPr algn="l"/>
                      <a:r>
                        <a:rPr lang="en-US" sz="1800">
                          <a:latin typeface="Aptos" panose="020B0004020202020204" pitchFamily="34" charset="0"/>
                        </a:rPr>
                        <a:t>PIRL 402</a:t>
                      </a:r>
                    </a:p>
                  </a:txBody>
                  <a:tcPr anchor="ctr">
                    <a:solidFill>
                      <a:schemeClr val="accent3"/>
                    </a:solidFill>
                  </a:tcPr>
                </a:tc>
                <a:tc>
                  <a:txBody>
                    <a:bodyPr/>
                    <a:lstStyle/>
                    <a:p>
                      <a:pPr lvl="0" algn="l">
                        <a:buNone/>
                      </a:pPr>
                      <a:r>
                        <a:rPr lang="en-US" sz="1800">
                          <a:latin typeface="Aptos" panose="020B0004020202020204" pitchFamily="34" charset="0"/>
                        </a:rPr>
                        <a:t>PIRL 2700</a:t>
                      </a:r>
                    </a:p>
                  </a:txBody>
                  <a:tcPr anchor="ctr">
                    <a:solidFill>
                      <a:schemeClr val="accent3"/>
                    </a:solidFill>
                  </a:tcPr>
                </a:tc>
                <a:tc>
                  <a:txBody>
                    <a:bodyPr/>
                    <a:lstStyle/>
                    <a:p>
                      <a:pPr lvl="0" algn="l">
                        <a:buNone/>
                      </a:pPr>
                      <a:r>
                        <a:rPr lang="en-US" sz="1800">
                          <a:latin typeface="Aptos" panose="020B0004020202020204" pitchFamily="34" charset="0"/>
                        </a:rPr>
                        <a:t>PIRL 2920</a:t>
                      </a:r>
                    </a:p>
                  </a:txBody>
                  <a:tcPr anchor="ctr">
                    <a:solidFill>
                      <a:schemeClr val="accent3"/>
                    </a:solidFill>
                  </a:tcPr>
                </a:tc>
                <a:extLst>
                  <a:ext uri="{0D108BD9-81ED-4DB2-BD59-A6C34878D82A}">
                    <a16:rowId xmlns:a16="http://schemas.microsoft.com/office/drawing/2014/main" val="3521237319"/>
                  </a:ext>
                </a:extLst>
              </a:tr>
            </a:tbl>
          </a:graphicData>
        </a:graphic>
      </p:graphicFrame>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37</a:t>
            </a:fld>
            <a:endParaRPr lang="en-US"/>
          </a:p>
        </p:txBody>
      </p:sp>
    </p:spTree>
    <p:extLst>
      <p:ext uri="{BB962C8B-B14F-4D97-AF65-F5344CB8AC3E}">
        <p14:creationId xmlns:p14="http://schemas.microsoft.com/office/powerpoint/2010/main" val="13613212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A11C37CB-1F98-B50E-2638-179C92C1314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675115" y="277432"/>
            <a:ext cx="10675727"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Data Elements Used for Pre-Apprentices (2) </a:t>
            </a:r>
          </a:p>
        </p:txBody>
      </p:sp>
      <p:graphicFrame>
        <p:nvGraphicFramePr>
          <p:cNvPr id="8" name="Table 7">
            <a:extLst>
              <a:ext uri="{FF2B5EF4-FFF2-40B4-BE49-F238E27FC236}">
                <a16:creationId xmlns:a16="http://schemas.microsoft.com/office/drawing/2014/main" id="{73BD0EB3-8F42-775F-0743-7CB8A9650155}"/>
              </a:ext>
            </a:extLst>
          </p:cNvPr>
          <p:cNvGraphicFramePr>
            <a:graphicFrameLocks noGrp="1"/>
          </p:cNvGraphicFramePr>
          <p:nvPr>
            <p:extLst>
              <p:ext uri="{D42A27DB-BD31-4B8C-83A1-F6EECF244321}">
                <p14:modId xmlns:p14="http://schemas.microsoft.com/office/powerpoint/2010/main" val="677384174"/>
              </p:ext>
            </p:extLst>
          </p:nvPr>
        </p:nvGraphicFramePr>
        <p:xfrm>
          <a:off x="670562" y="886900"/>
          <a:ext cx="10675728" cy="5760443"/>
        </p:xfrm>
        <a:graphic>
          <a:graphicData uri="http://schemas.openxmlformats.org/drawingml/2006/table">
            <a:tbl>
              <a:tblPr firstRow="1" bandRow="1">
                <a:tableStyleId>{5C22544A-7EE6-4342-B048-85BDC9FD1C3A}</a:tableStyleId>
              </a:tblPr>
              <a:tblGrid>
                <a:gridCol w="3758219">
                  <a:extLst>
                    <a:ext uri="{9D8B030D-6E8A-4147-A177-3AD203B41FA5}">
                      <a16:colId xmlns:a16="http://schemas.microsoft.com/office/drawing/2014/main" val="3136316015"/>
                    </a:ext>
                  </a:extLst>
                </a:gridCol>
                <a:gridCol w="1553378">
                  <a:extLst>
                    <a:ext uri="{9D8B030D-6E8A-4147-A177-3AD203B41FA5}">
                      <a16:colId xmlns:a16="http://schemas.microsoft.com/office/drawing/2014/main" val="3790129739"/>
                    </a:ext>
                  </a:extLst>
                </a:gridCol>
                <a:gridCol w="5364131">
                  <a:extLst>
                    <a:ext uri="{9D8B030D-6E8A-4147-A177-3AD203B41FA5}">
                      <a16:colId xmlns:a16="http://schemas.microsoft.com/office/drawing/2014/main" val="1705586194"/>
                    </a:ext>
                  </a:extLst>
                </a:gridCol>
              </a:tblGrid>
              <a:tr h="656797">
                <a:tc>
                  <a:txBody>
                    <a:bodyPr/>
                    <a:lstStyle/>
                    <a:p>
                      <a:pPr marL="0" marR="0" lvl="0" indent="0" algn="ctr" defTabSz="914126" rtl="0" eaLnBrk="1" fontAlgn="base" latinLnBrk="0" hangingPunct="1">
                        <a:lnSpc>
                          <a:spcPct val="100000"/>
                        </a:lnSpc>
                        <a:spcBef>
                          <a:spcPts val="0"/>
                        </a:spcBef>
                        <a:spcAft>
                          <a:spcPts val="0"/>
                        </a:spcAft>
                        <a:buClrTx/>
                        <a:buSzTx/>
                        <a:buFontTx/>
                        <a:buNone/>
                        <a:tabLst/>
                        <a:defRPr/>
                      </a:pPr>
                      <a:r>
                        <a:rPr lang="en-US" sz="1600">
                          <a:latin typeface="Arial" panose="020B0604020202020204" pitchFamily="34" charset="0"/>
                        </a:rPr>
                        <a:t>These data elements no longer apply the quarter</a:t>
                      </a:r>
                      <a:r>
                        <a:rPr lang="en-US" sz="1600" b="1">
                          <a:latin typeface="Arial" panose="020B0604020202020204" pitchFamily="34" charset="0"/>
                        </a:rPr>
                        <a:t> </a:t>
                      </a:r>
                      <a:r>
                        <a:rPr lang="en-US" sz="1600">
                          <a:latin typeface="Arial" panose="020B0604020202020204" pitchFamily="34" charset="0"/>
                        </a:rPr>
                        <a:t>after a pre-apprentice has transitioned to a registered apprenticeship</a:t>
                      </a:r>
                    </a:p>
                  </a:txBody>
                  <a:tcPr/>
                </a:tc>
                <a:tc gridSpan="2">
                  <a:txBody>
                    <a:bodyPr/>
                    <a:lstStyle/>
                    <a:p>
                      <a:pPr algn="ctr"/>
                      <a:r>
                        <a:rPr lang="en-US" sz="1600">
                          <a:solidFill>
                            <a:schemeClr val="bg1"/>
                          </a:solidFill>
                          <a:latin typeface="Aptos" panose="020B0004020202020204" pitchFamily="34" charset="0"/>
                          <a:cs typeface="Arial"/>
                        </a:rPr>
                        <a:t>These data elements apply to individuals who are participants in a registered apprenticeship program</a:t>
                      </a:r>
                      <a:endParaRPr lang="en-US" sz="1600"/>
                    </a:p>
                  </a:txBody>
                  <a:tcPr/>
                </a:tc>
                <a:tc hMerge="1">
                  <a:txBody>
                    <a:bodyPr/>
                    <a:lstStyle/>
                    <a:p>
                      <a:pPr algn="ctr" fontAlgn="base"/>
                      <a:endParaRPr lang="en-US" b="1">
                        <a:solidFill>
                          <a:srgbClr val="FFFFFF"/>
                        </a:solidFill>
                        <a:effectLst/>
                      </a:endParaRPr>
                    </a:p>
                  </a:txBody>
                  <a:tcPr/>
                </a:tc>
                <a:extLst>
                  <a:ext uri="{0D108BD9-81ED-4DB2-BD59-A6C34878D82A}">
                    <a16:rowId xmlns:a16="http://schemas.microsoft.com/office/drawing/2014/main" val="1564864938"/>
                  </a:ext>
                </a:extLst>
              </a:tr>
              <a:tr h="370859">
                <a:tc>
                  <a:txBody>
                    <a:bodyPr/>
                    <a:lstStyle/>
                    <a:p>
                      <a:pPr algn="ctr" fontAlgn="base"/>
                      <a:r>
                        <a:rPr lang="en-US" sz="1500" b="1" dirty="0">
                          <a:effectLst/>
                        </a:rPr>
                        <a:t>Data ​Element​</a:t>
                      </a:r>
                      <a:endParaRPr lang="en-US" sz="1500" b="1" dirty="0">
                        <a:solidFill>
                          <a:srgbClr val="FFFFFF"/>
                        </a:solidFill>
                        <a:effectLst/>
                      </a:endParaRPr>
                    </a:p>
                  </a:txBody>
                  <a:tcPr anchor="ctr"/>
                </a:tc>
                <a:tc>
                  <a:txBody>
                    <a:bodyPr/>
                    <a:lstStyle/>
                    <a:p>
                      <a:pPr algn="ctr" fontAlgn="base"/>
                      <a:r>
                        <a:rPr lang="en-US" sz="1500" b="1" dirty="0">
                          <a:solidFill>
                            <a:schemeClr val="tx1"/>
                          </a:solidFill>
                          <a:effectLst/>
                        </a:rPr>
                        <a:t>Data Element</a:t>
                      </a:r>
                    </a:p>
                  </a:txBody>
                  <a:tcPr anchor="ctr"/>
                </a:tc>
                <a:tc>
                  <a:txBody>
                    <a:bodyPr/>
                    <a:lstStyle/>
                    <a:p>
                      <a:pPr algn="ctr" fontAlgn="base"/>
                      <a:r>
                        <a:rPr lang="en-US" sz="1500" b="1" dirty="0">
                          <a:effectLst/>
                        </a:rPr>
                        <a:t>Also Used for ​Pre-Apprenticeship​</a:t>
                      </a:r>
                      <a:endParaRPr lang="en-US" sz="1500" b="1" dirty="0">
                        <a:solidFill>
                          <a:srgbClr val="FFFFFF"/>
                        </a:solidFill>
                        <a:effectLst/>
                      </a:endParaRPr>
                    </a:p>
                  </a:txBody>
                  <a:tcPr anchor="ctr"/>
                </a:tc>
                <a:extLst>
                  <a:ext uri="{0D108BD9-81ED-4DB2-BD59-A6C34878D82A}">
                    <a16:rowId xmlns:a16="http://schemas.microsoft.com/office/drawing/2014/main" val="2850423058"/>
                  </a:ext>
                </a:extLst>
              </a:tr>
              <a:tr h="360232">
                <a:tc>
                  <a:txBody>
                    <a:bodyPr/>
                    <a:lstStyle/>
                    <a:p>
                      <a:pPr marL="0" marR="0" lvl="0" indent="0" algn="ctr" defTabSz="914126" rtl="0" eaLnBrk="1" fontAlgn="base" latinLnBrk="0" hangingPunct="1">
                        <a:lnSpc>
                          <a:spcPct val="100000"/>
                        </a:lnSpc>
                        <a:spcBef>
                          <a:spcPts val="0"/>
                        </a:spcBef>
                        <a:spcAft>
                          <a:spcPts val="0"/>
                        </a:spcAft>
                        <a:buClrTx/>
                        <a:buSzTx/>
                        <a:buFontTx/>
                        <a:buNone/>
                        <a:tabLst/>
                        <a:defRPr/>
                      </a:pPr>
                      <a:r>
                        <a:rPr lang="en-US" sz="1500" dirty="0">
                          <a:latin typeface="+mn-lt"/>
                        </a:rPr>
                        <a:t>PIRL 2901</a:t>
                      </a:r>
                    </a:p>
                  </a:txBody>
                  <a:tcPr anchor="ctr"/>
                </a:tc>
                <a:tc>
                  <a:txBody>
                    <a:bodyPr/>
                    <a:lstStyle/>
                    <a:p>
                      <a:pPr algn="ctr" fontAlgn="base"/>
                      <a:r>
                        <a:rPr lang="en-US" sz="1500">
                          <a:effectLst/>
                        </a:rPr>
                        <a:t>PIRL 2900​</a:t>
                      </a:r>
                    </a:p>
                  </a:txBody>
                  <a:tcPr anchor="ctr"/>
                </a:tc>
                <a:tc>
                  <a:txBody>
                    <a:bodyPr/>
                    <a:lstStyle/>
                    <a:p>
                      <a:pPr algn="ctr" fontAlgn="auto"/>
                      <a:r>
                        <a:rPr lang="en-US" sz="1500">
                          <a:effectLst/>
                        </a:rPr>
                        <a:t>​</a:t>
                      </a:r>
                      <a:endParaRPr lang="en-US" sz="1500">
                        <a:effectLst/>
                        <a:latin typeface="Arial" panose="020B0604020202020204" pitchFamily="34" charset="0"/>
                      </a:endParaRPr>
                    </a:p>
                  </a:txBody>
                  <a:tcPr anchor="ctr"/>
                </a:tc>
                <a:extLst>
                  <a:ext uri="{0D108BD9-81ED-4DB2-BD59-A6C34878D82A}">
                    <a16:rowId xmlns:a16="http://schemas.microsoft.com/office/drawing/2014/main" val="1980137248"/>
                  </a:ext>
                </a:extLst>
              </a:tr>
              <a:tr h="360232">
                <a:tc>
                  <a:txBody>
                    <a:bodyPr/>
                    <a:lstStyle/>
                    <a:p>
                      <a:pPr marL="0" marR="0" lvl="0" indent="0" algn="ctr" defTabSz="914126" rtl="0" eaLnBrk="1" fontAlgn="base" latinLnBrk="0" hangingPunct="1">
                        <a:lnSpc>
                          <a:spcPct val="100000"/>
                        </a:lnSpc>
                        <a:spcBef>
                          <a:spcPts val="0"/>
                        </a:spcBef>
                        <a:spcAft>
                          <a:spcPts val="0"/>
                        </a:spcAft>
                        <a:buClrTx/>
                        <a:buSzTx/>
                        <a:buFontTx/>
                        <a:buNone/>
                        <a:tabLst/>
                        <a:defRPr/>
                      </a:pPr>
                      <a:r>
                        <a:rPr lang="en-US" sz="1500">
                          <a:latin typeface="+mn-lt"/>
                        </a:rPr>
                        <a:t>PIRL 2902 </a:t>
                      </a:r>
                    </a:p>
                  </a:txBody>
                  <a:tcPr anchor="ctr"/>
                </a:tc>
                <a:tc>
                  <a:txBody>
                    <a:bodyPr/>
                    <a:lstStyle/>
                    <a:p>
                      <a:pPr algn="ctr" fontAlgn="base"/>
                      <a:r>
                        <a:rPr lang="en-US" sz="1500" dirty="0">
                          <a:effectLst/>
                        </a:rPr>
                        <a:t>PIRL 2907​</a:t>
                      </a:r>
                    </a:p>
                  </a:txBody>
                  <a:tcPr anchor="ctr"/>
                </a:tc>
                <a:tc>
                  <a:txBody>
                    <a:bodyPr/>
                    <a:lstStyle/>
                    <a:p>
                      <a:pPr algn="ctr" fontAlgn="auto"/>
                      <a:r>
                        <a:rPr lang="en-US" sz="1500">
                          <a:effectLst/>
                        </a:rPr>
                        <a:t>​</a:t>
                      </a:r>
                      <a:endParaRPr lang="en-US" sz="1500">
                        <a:effectLst/>
                        <a:latin typeface="Arial" panose="020B0604020202020204" pitchFamily="34" charset="0"/>
                      </a:endParaRPr>
                    </a:p>
                  </a:txBody>
                  <a:tcPr anchor="ctr"/>
                </a:tc>
                <a:extLst>
                  <a:ext uri="{0D108BD9-81ED-4DB2-BD59-A6C34878D82A}">
                    <a16:rowId xmlns:a16="http://schemas.microsoft.com/office/drawing/2014/main" val="2664895133"/>
                  </a:ext>
                </a:extLst>
              </a:tr>
              <a:tr h="360232">
                <a:tc>
                  <a:txBody>
                    <a:bodyPr/>
                    <a:lstStyle/>
                    <a:p>
                      <a:pPr marL="0" marR="0" lvl="0" indent="0" algn="ctr" defTabSz="914126" rtl="0" eaLnBrk="1" fontAlgn="base" latinLnBrk="0" hangingPunct="1">
                        <a:lnSpc>
                          <a:spcPct val="100000"/>
                        </a:lnSpc>
                        <a:spcBef>
                          <a:spcPts val="0"/>
                        </a:spcBef>
                        <a:spcAft>
                          <a:spcPts val="0"/>
                        </a:spcAft>
                        <a:buClrTx/>
                        <a:buSzTx/>
                        <a:buFontTx/>
                        <a:buNone/>
                        <a:tabLst/>
                        <a:defRPr/>
                      </a:pPr>
                      <a:r>
                        <a:rPr lang="en-US" sz="1500">
                          <a:latin typeface="+mn-lt"/>
                        </a:rPr>
                        <a:t>PIRL 2903 </a:t>
                      </a:r>
                    </a:p>
                  </a:txBody>
                  <a:tcPr anchor="ctr"/>
                </a:tc>
                <a:tc>
                  <a:txBody>
                    <a:bodyPr/>
                    <a:lstStyle/>
                    <a:p>
                      <a:pPr algn="ctr" fontAlgn="base"/>
                      <a:r>
                        <a:rPr lang="en-US" sz="1500" dirty="0">
                          <a:effectLst/>
                        </a:rPr>
                        <a:t>PIRL 2908​</a:t>
                      </a:r>
                    </a:p>
                  </a:txBody>
                  <a:tcPr anchor="ctr"/>
                </a:tc>
                <a:tc>
                  <a:txBody>
                    <a:bodyPr/>
                    <a:lstStyle/>
                    <a:p>
                      <a:pPr algn="ctr" fontAlgn="auto"/>
                      <a:r>
                        <a:rPr lang="en-US" sz="1500" dirty="0">
                          <a:effectLst/>
                        </a:rPr>
                        <a:t>​</a:t>
                      </a:r>
                      <a:endParaRPr lang="en-US" sz="1500" dirty="0">
                        <a:effectLst/>
                        <a:latin typeface="Arial" panose="020B0604020202020204" pitchFamily="34" charset="0"/>
                      </a:endParaRPr>
                    </a:p>
                  </a:txBody>
                  <a:tcPr anchor="ctr"/>
                </a:tc>
                <a:extLst>
                  <a:ext uri="{0D108BD9-81ED-4DB2-BD59-A6C34878D82A}">
                    <a16:rowId xmlns:a16="http://schemas.microsoft.com/office/drawing/2014/main" val="1762321494"/>
                  </a:ext>
                </a:extLst>
              </a:tr>
              <a:tr h="360232">
                <a:tc>
                  <a:txBody>
                    <a:bodyPr/>
                    <a:lstStyle/>
                    <a:p>
                      <a:pPr marL="0" marR="0" lvl="0" indent="0" algn="ctr" defTabSz="914126" rtl="0" eaLnBrk="1" fontAlgn="base" latinLnBrk="0" hangingPunct="1">
                        <a:lnSpc>
                          <a:spcPct val="100000"/>
                        </a:lnSpc>
                        <a:spcBef>
                          <a:spcPts val="0"/>
                        </a:spcBef>
                        <a:spcAft>
                          <a:spcPts val="0"/>
                        </a:spcAft>
                        <a:buClrTx/>
                        <a:buSzTx/>
                        <a:buFontTx/>
                        <a:buNone/>
                        <a:tabLst/>
                        <a:defRPr/>
                      </a:pPr>
                      <a:r>
                        <a:rPr lang="en-US" sz="1500">
                          <a:latin typeface="+mn-lt"/>
                        </a:rPr>
                        <a:t>PIRL 2904</a:t>
                      </a:r>
                    </a:p>
                  </a:txBody>
                  <a:tcPr anchor="ctr"/>
                </a:tc>
                <a:tc>
                  <a:txBody>
                    <a:bodyPr/>
                    <a:lstStyle/>
                    <a:p>
                      <a:pPr algn="ctr" fontAlgn="base"/>
                      <a:r>
                        <a:rPr lang="en-US" sz="1500">
                          <a:effectLst/>
                        </a:rPr>
                        <a:t>PIRL 2909​</a:t>
                      </a:r>
                    </a:p>
                  </a:txBody>
                  <a:tcPr anchor="ctr"/>
                </a:tc>
                <a:tc>
                  <a:txBody>
                    <a:bodyPr/>
                    <a:lstStyle/>
                    <a:p>
                      <a:pPr algn="ctr" fontAlgn="auto"/>
                      <a:r>
                        <a:rPr lang="en-US" sz="1500">
                          <a:effectLst/>
                        </a:rPr>
                        <a:t>​</a:t>
                      </a:r>
                      <a:endParaRPr lang="en-US" sz="1500">
                        <a:effectLst/>
                        <a:latin typeface="Arial" panose="020B0604020202020204" pitchFamily="34" charset="0"/>
                      </a:endParaRPr>
                    </a:p>
                  </a:txBody>
                  <a:tcPr anchor="ctr"/>
                </a:tc>
                <a:extLst>
                  <a:ext uri="{0D108BD9-81ED-4DB2-BD59-A6C34878D82A}">
                    <a16:rowId xmlns:a16="http://schemas.microsoft.com/office/drawing/2014/main" val="1271705609"/>
                  </a:ext>
                </a:extLst>
              </a:tr>
              <a:tr h="360232">
                <a:tc>
                  <a:txBody>
                    <a:bodyPr/>
                    <a:lstStyle/>
                    <a:p>
                      <a:pPr marL="0" marR="0" lvl="0" indent="0" algn="ctr" defTabSz="914126" rtl="0" eaLnBrk="1" fontAlgn="base" latinLnBrk="0" hangingPunct="1">
                        <a:lnSpc>
                          <a:spcPct val="100000"/>
                        </a:lnSpc>
                        <a:spcBef>
                          <a:spcPts val="0"/>
                        </a:spcBef>
                        <a:spcAft>
                          <a:spcPts val="0"/>
                        </a:spcAft>
                        <a:buClrTx/>
                        <a:buSzTx/>
                        <a:buFontTx/>
                        <a:buNone/>
                        <a:tabLst/>
                        <a:defRPr/>
                      </a:pPr>
                      <a:r>
                        <a:rPr lang="en-US" sz="1500" dirty="0">
                          <a:latin typeface="+mn-lt"/>
                        </a:rPr>
                        <a:t>PIRL 2905 </a:t>
                      </a:r>
                    </a:p>
                  </a:txBody>
                  <a:tcPr anchor="ctr"/>
                </a:tc>
                <a:tc>
                  <a:txBody>
                    <a:bodyPr/>
                    <a:lstStyle/>
                    <a:p>
                      <a:pPr algn="ctr" fontAlgn="base"/>
                      <a:r>
                        <a:rPr lang="en-US" sz="1500" dirty="0">
                          <a:effectLst/>
                        </a:rPr>
                        <a:t>PIRL 2910</a:t>
                      </a:r>
                    </a:p>
                  </a:txBody>
                  <a:tcPr anchor="ctr"/>
                </a:tc>
                <a:tc>
                  <a:txBody>
                    <a:bodyPr/>
                    <a:lstStyle/>
                    <a:p>
                      <a:pPr algn="ctr" fontAlgn="auto"/>
                      <a:endParaRPr lang="en-US" sz="1500">
                        <a:effectLst/>
                        <a:latin typeface="Arial" panose="020B0604020202020204" pitchFamily="34" charset="0"/>
                      </a:endParaRPr>
                    </a:p>
                  </a:txBody>
                  <a:tcPr anchor="ctr"/>
                </a:tc>
                <a:extLst>
                  <a:ext uri="{0D108BD9-81ED-4DB2-BD59-A6C34878D82A}">
                    <a16:rowId xmlns:a16="http://schemas.microsoft.com/office/drawing/2014/main" val="727224087"/>
                  </a:ext>
                </a:extLst>
              </a:tr>
              <a:tr h="360232">
                <a:tc>
                  <a:txBody>
                    <a:bodyPr/>
                    <a:lstStyle/>
                    <a:p>
                      <a:pPr algn="ctr" fontAlgn="base"/>
                      <a:endParaRPr lang="en-US" sz="1500">
                        <a:effectLst/>
                      </a:endParaRPr>
                    </a:p>
                  </a:txBody>
                  <a:tcPr anchor="ctr"/>
                </a:tc>
                <a:tc>
                  <a:txBody>
                    <a:bodyPr/>
                    <a:lstStyle/>
                    <a:p>
                      <a:pPr algn="ctr" fontAlgn="base"/>
                      <a:r>
                        <a:rPr lang="en-US" sz="1500" dirty="0">
                          <a:effectLst/>
                        </a:rPr>
                        <a:t>PIRL 2911</a:t>
                      </a:r>
                    </a:p>
                  </a:txBody>
                  <a:tcPr anchor="ctr"/>
                </a:tc>
                <a:tc>
                  <a:txBody>
                    <a:bodyPr/>
                    <a:lstStyle/>
                    <a:p>
                      <a:pPr algn="ctr" fontAlgn="auto"/>
                      <a:endParaRPr lang="en-US" sz="1500">
                        <a:effectLst/>
                        <a:latin typeface="Arial" panose="020B0604020202020204" pitchFamily="34" charset="0"/>
                      </a:endParaRPr>
                    </a:p>
                  </a:txBody>
                  <a:tcPr anchor="ctr"/>
                </a:tc>
                <a:extLst>
                  <a:ext uri="{0D108BD9-81ED-4DB2-BD59-A6C34878D82A}">
                    <a16:rowId xmlns:a16="http://schemas.microsoft.com/office/drawing/2014/main" val="3392482999"/>
                  </a:ext>
                </a:extLst>
              </a:tr>
              <a:tr h="360232">
                <a:tc>
                  <a:txBody>
                    <a:bodyPr/>
                    <a:lstStyle/>
                    <a:p>
                      <a:pPr algn="ctr" fontAlgn="base"/>
                      <a:endParaRPr lang="en-US" sz="1500">
                        <a:effectLst/>
                      </a:endParaRPr>
                    </a:p>
                  </a:txBody>
                  <a:tcPr anchor="ctr"/>
                </a:tc>
                <a:tc>
                  <a:txBody>
                    <a:bodyPr/>
                    <a:lstStyle/>
                    <a:p>
                      <a:pPr algn="ctr" fontAlgn="base"/>
                      <a:r>
                        <a:rPr lang="en-US" sz="1500" dirty="0">
                          <a:effectLst/>
                        </a:rPr>
                        <a:t>PIRL 2912​</a:t>
                      </a:r>
                    </a:p>
                  </a:txBody>
                  <a:tcPr anchor="ctr"/>
                </a:tc>
                <a:tc>
                  <a:txBody>
                    <a:bodyPr/>
                    <a:lstStyle/>
                    <a:p>
                      <a:pPr algn="ctr" fontAlgn="auto"/>
                      <a:r>
                        <a:rPr lang="en-US" sz="1500" dirty="0">
                          <a:effectLst/>
                        </a:rPr>
                        <a:t>​</a:t>
                      </a:r>
                      <a:endParaRPr lang="en-US" sz="1500" dirty="0">
                        <a:effectLst/>
                        <a:latin typeface="Arial" panose="020B0604020202020204" pitchFamily="34" charset="0"/>
                      </a:endParaRPr>
                    </a:p>
                  </a:txBody>
                  <a:tcPr anchor="ctr"/>
                </a:tc>
                <a:extLst>
                  <a:ext uri="{0D108BD9-81ED-4DB2-BD59-A6C34878D82A}">
                    <a16:rowId xmlns:a16="http://schemas.microsoft.com/office/drawing/2014/main" val="329173591"/>
                  </a:ext>
                </a:extLst>
              </a:tr>
              <a:tr h="360232">
                <a:tc>
                  <a:txBody>
                    <a:bodyPr/>
                    <a:lstStyle/>
                    <a:p>
                      <a:pPr algn="ctr" fontAlgn="base"/>
                      <a:endParaRPr lang="en-US" sz="1500">
                        <a:effectLst/>
                      </a:endParaRPr>
                    </a:p>
                  </a:txBody>
                  <a:tcPr anchor="ctr"/>
                </a:tc>
                <a:tc>
                  <a:txBody>
                    <a:bodyPr/>
                    <a:lstStyle/>
                    <a:p>
                      <a:pPr algn="ctr" fontAlgn="base"/>
                      <a:r>
                        <a:rPr lang="en-US" sz="1500" dirty="0">
                          <a:effectLst/>
                        </a:rPr>
                        <a:t>PIRL 2913​</a:t>
                      </a:r>
                    </a:p>
                  </a:txBody>
                  <a:tcPr anchor="ctr"/>
                </a:tc>
                <a:tc>
                  <a:txBody>
                    <a:bodyPr/>
                    <a:lstStyle/>
                    <a:p>
                      <a:pPr algn="ctr" fontAlgn="auto"/>
                      <a:r>
                        <a:rPr lang="en-US" sz="1500" dirty="0">
                          <a:effectLst/>
                        </a:rPr>
                        <a:t>​</a:t>
                      </a:r>
                      <a:endParaRPr lang="en-US" sz="1500" dirty="0">
                        <a:effectLst/>
                        <a:latin typeface="Arial" panose="020B0604020202020204" pitchFamily="34" charset="0"/>
                      </a:endParaRPr>
                    </a:p>
                  </a:txBody>
                  <a:tcPr anchor="ctr"/>
                </a:tc>
                <a:extLst>
                  <a:ext uri="{0D108BD9-81ED-4DB2-BD59-A6C34878D82A}">
                    <a16:rowId xmlns:a16="http://schemas.microsoft.com/office/drawing/2014/main" val="1771831682"/>
                  </a:ext>
                </a:extLst>
              </a:tr>
              <a:tr h="360232">
                <a:tc>
                  <a:txBody>
                    <a:bodyPr/>
                    <a:lstStyle/>
                    <a:p>
                      <a:pPr algn="ctr" fontAlgn="base"/>
                      <a:endParaRPr lang="en-US" sz="1500">
                        <a:effectLst/>
                      </a:endParaRPr>
                    </a:p>
                  </a:txBody>
                  <a:tcPr anchor="ctr"/>
                </a:tc>
                <a:tc>
                  <a:txBody>
                    <a:bodyPr/>
                    <a:lstStyle/>
                    <a:p>
                      <a:pPr algn="ctr" fontAlgn="base"/>
                      <a:r>
                        <a:rPr lang="en-US" sz="1500">
                          <a:effectLst/>
                        </a:rPr>
                        <a:t>PIRL 2914​</a:t>
                      </a:r>
                    </a:p>
                  </a:txBody>
                  <a:tcPr anchor="ctr"/>
                </a:tc>
                <a:tc>
                  <a:txBody>
                    <a:bodyPr/>
                    <a:lstStyle/>
                    <a:p>
                      <a:pPr algn="ctr" fontAlgn="base"/>
                      <a:r>
                        <a:rPr lang="en-US" sz="1500" dirty="0">
                          <a:effectLst/>
                        </a:rPr>
                        <a:t>X​</a:t>
                      </a:r>
                    </a:p>
                  </a:txBody>
                  <a:tcPr anchor="ctr"/>
                </a:tc>
                <a:extLst>
                  <a:ext uri="{0D108BD9-81ED-4DB2-BD59-A6C34878D82A}">
                    <a16:rowId xmlns:a16="http://schemas.microsoft.com/office/drawing/2014/main" val="3999458710"/>
                  </a:ext>
                </a:extLst>
              </a:tr>
              <a:tr h="360232">
                <a:tc>
                  <a:txBody>
                    <a:bodyPr/>
                    <a:lstStyle/>
                    <a:p>
                      <a:pPr algn="ctr" fontAlgn="base"/>
                      <a:endParaRPr lang="en-US" sz="1500">
                        <a:effectLst/>
                      </a:endParaRPr>
                    </a:p>
                  </a:txBody>
                  <a:tcPr anchor="ctr"/>
                </a:tc>
                <a:tc>
                  <a:txBody>
                    <a:bodyPr/>
                    <a:lstStyle/>
                    <a:p>
                      <a:pPr algn="ctr" fontAlgn="base"/>
                      <a:r>
                        <a:rPr lang="en-US" sz="1500">
                          <a:effectLst/>
                        </a:rPr>
                        <a:t>PIRL 2917</a:t>
                      </a:r>
                    </a:p>
                  </a:txBody>
                  <a:tcPr anchor="ctr"/>
                </a:tc>
                <a:tc>
                  <a:txBody>
                    <a:bodyPr/>
                    <a:lstStyle/>
                    <a:p>
                      <a:pPr algn="ctr" fontAlgn="auto"/>
                      <a:endParaRPr lang="en-US" sz="1500" dirty="0">
                        <a:effectLst/>
                        <a:latin typeface="Arial" panose="020B0604020202020204" pitchFamily="34" charset="0"/>
                      </a:endParaRPr>
                    </a:p>
                  </a:txBody>
                  <a:tcPr anchor="ctr"/>
                </a:tc>
                <a:extLst>
                  <a:ext uri="{0D108BD9-81ED-4DB2-BD59-A6C34878D82A}">
                    <a16:rowId xmlns:a16="http://schemas.microsoft.com/office/drawing/2014/main" val="4281095886"/>
                  </a:ext>
                </a:extLst>
              </a:tr>
              <a:tr h="360232">
                <a:tc>
                  <a:txBody>
                    <a:bodyPr/>
                    <a:lstStyle/>
                    <a:p>
                      <a:pPr algn="ctr" fontAlgn="base"/>
                      <a:endParaRPr lang="en-US" sz="1500">
                        <a:effectLst/>
                      </a:endParaRPr>
                    </a:p>
                  </a:txBody>
                  <a:tcPr anchor="ctr"/>
                </a:tc>
                <a:tc>
                  <a:txBody>
                    <a:bodyPr/>
                    <a:lstStyle/>
                    <a:p>
                      <a:pPr algn="ctr" fontAlgn="base"/>
                      <a:r>
                        <a:rPr lang="en-US" sz="1500">
                          <a:effectLst/>
                        </a:rPr>
                        <a:t>PIRL 2918​</a:t>
                      </a:r>
                    </a:p>
                  </a:txBody>
                  <a:tcPr anchor="ctr"/>
                </a:tc>
                <a:tc>
                  <a:txBody>
                    <a:bodyPr/>
                    <a:lstStyle/>
                    <a:p>
                      <a:pPr algn="ctr" fontAlgn="auto"/>
                      <a:r>
                        <a:rPr lang="en-US" sz="1500" dirty="0">
                          <a:effectLst/>
                        </a:rPr>
                        <a:t>​</a:t>
                      </a:r>
                      <a:endParaRPr lang="en-US" sz="1500" dirty="0">
                        <a:effectLst/>
                        <a:latin typeface="Arial" panose="020B0604020202020204" pitchFamily="34" charset="0"/>
                      </a:endParaRPr>
                    </a:p>
                  </a:txBody>
                  <a:tcPr anchor="ctr"/>
                </a:tc>
                <a:extLst>
                  <a:ext uri="{0D108BD9-81ED-4DB2-BD59-A6C34878D82A}">
                    <a16:rowId xmlns:a16="http://schemas.microsoft.com/office/drawing/2014/main" val="3840372617"/>
                  </a:ext>
                </a:extLst>
              </a:tr>
              <a:tr h="360232">
                <a:tc>
                  <a:txBody>
                    <a:bodyPr/>
                    <a:lstStyle/>
                    <a:p>
                      <a:pPr algn="ctr" fontAlgn="base"/>
                      <a:endParaRPr lang="en-US" sz="1500">
                        <a:effectLst/>
                      </a:endParaRPr>
                    </a:p>
                  </a:txBody>
                  <a:tcPr anchor="ctr"/>
                </a:tc>
                <a:tc>
                  <a:txBody>
                    <a:bodyPr/>
                    <a:lstStyle/>
                    <a:p>
                      <a:pPr algn="ctr" fontAlgn="base"/>
                      <a:r>
                        <a:rPr lang="en-US" sz="1500">
                          <a:effectLst/>
                        </a:rPr>
                        <a:t>PIRL 2920​</a:t>
                      </a:r>
                    </a:p>
                  </a:txBody>
                  <a:tcPr anchor="ctr"/>
                </a:tc>
                <a:tc>
                  <a:txBody>
                    <a:bodyPr/>
                    <a:lstStyle/>
                    <a:p>
                      <a:pPr algn="ctr" fontAlgn="base"/>
                      <a:r>
                        <a:rPr lang="en-US" sz="1500" dirty="0">
                          <a:effectLst/>
                        </a:rPr>
                        <a:t>X​</a:t>
                      </a:r>
                    </a:p>
                  </a:txBody>
                  <a:tcPr anchor="ctr"/>
                </a:tc>
                <a:extLst>
                  <a:ext uri="{0D108BD9-81ED-4DB2-BD59-A6C34878D82A}">
                    <a16:rowId xmlns:a16="http://schemas.microsoft.com/office/drawing/2014/main" val="2604755887"/>
                  </a:ext>
                </a:extLst>
              </a:tr>
            </a:tbl>
          </a:graphicData>
        </a:graphic>
      </p:graphicFrame>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38</a:t>
            </a:fld>
            <a:endParaRPr lang="en-US"/>
          </a:p>
        </p:txBody>
      </p:sp>
    </p:spTree>
    <p:extLst>
      <p:ext uri="{BB962C8B-B14F-4D97-AF65-F5344CB8AC3E}">
        <p14:creationId xmlns:p14="http://schemas.microsoft.com/office/powerpoint/2010/main" val="2491123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7705587-06A0-0219-7AA0-55AA075579D9}"/>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439271" y="169542"/>
            <a:ext cx="11194748"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Pre-Apprentice Reporting Scenarios (1) </a:t>
            </a:r>
          </a:p>
        </p:txBody>
      </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39</a:t>
            </a:fld>
            <a:endParaRPr lang="en-US"/>
          </a:p>
        </p:txBody>
      </p:sp>
      <p:graphicFrame>
        <p:nvGraphicFramePr>
          <p:cNvPr id="2" name="Table 1" descr="Table explaining scenarios for coding pre-apprentices">
            <a:extLst>
              <a:ext uri="{FF2B5EF4-FFF2-40B4-BE49-F238E27FC236}">
                <a16:creationId xmlns:a16="http://schemas.microsoft.com/office/drawing/2014/main" id="{2C59AE0C-2F4F-29E0-EF41-F9269B357EBD}"/>
              </a:ext>
            </a:extLst>
          </p:cNvPr>
          <p:cNvGraphicFramePr>
            <a:graphicFrameLocks noGrp="1"/>
          </p:cNvGraphicFramePr>
          <p:nvPr>
            <p:extLst>
              <p:ext uri="{D42A27DB-BD31-4B8C-83A1-F6EECF244321}">
                <p14:modId xmlns:p14="http://schemas.microsoft.com/office/powerpoint/2010/main" val="3691895382"/>
              </p:ext>
            </p:extLst>
          </p:nvPr>
        </p:nvGraphicFramePr>
        <p:xfrm>
          <a:off x="439270" y="936625"/>
          <a:ext cx="11194749" cy="5083189"/>
        </p:xfrm>
        <a:graphic>
          <a:graphicData uri="http://schemas.openxmlformats.org/drawingml/2006/table">
            <a:tbl>
              <a:tblPr firstRow="1" bandRow="1">
                <a:tableStyleId>{5C22544A-7EE6-4342-B048-85BDC9FD1C3A}</a:tableStyleId>
              </a:tblPr>
              <a:tblGrid>
                <a:gridCol w="4012987">
                  <a:extLst>
                    <a:ext uri="{9D8B030D-6E8A-4147-A177-3AD203B41FA5}">
                      <a16:colId xmlns:a16="http://schemas.microsoft.com/office/drawing/2014/main" val="1893820182"/>
                    </a:ext>
                  </a:extLst>
                </a:gridCol>
                <a:gridCol w="7181762">
                  <a:extLst>
                    <a:ext uri="{9D8B030D-6E8A-4147-A177-3AD203B41FA5}">
                      <a16:colId xmlns:a16="http://schemas.microsoft.com/office/drawing/2014/main" val="3435083497"/>
                    </a:ext>
                  </a:extLst>
                </a:gridCol>
              </a:tblGrid>
              <a:tr h="378033">
                <a:tc>
                  <a:txBody>
                    <a:bodyPr/>
                    <a:lstStyle/>
                    <a:p>
                      <a:r>
                        <a:rPr lang="en-US" sz="1600">
                          <a:latin typeface="Aptos" panose="020B0004020202020204" pitchFamily="34" charset="0"/>
                        </a:rPr>
                        <a:t>Scenario</a:t>
                      </a:r>
                    </a:p>
                  </a:txBody>
                  <a:tcPr/>
                </a:tc>
                <a:tc>
                  <a:txBody>
                    <a:bodyPr/>
                    <a:lstStyle/>
                    <a:p>
                      <a:r>
                        <a:rPr lang="en-US" sz="1600">
                          <a:latin typeface="Aptos" panose="020B0004020202020204" pitchFamily="34" charset="0"/>
                        </a:rPr>
                        <a:t>PIRL Data Elements</a:t>
                      </a:r>
                    </a:p>
                  </a:txBody>
                  <a:tcPr/>
                </a:tc>
                <a:extLst>
                  <a:ext uri="{0D108BD9-81ED-4DB2-BD59-A6C34878D82A}">
                    <a16:rowId xmlns:a16="http://schemas.microsoft.com/office/drawing/2014/main" val="4070618583"/>
                  </a:ext>
                </a:extLst>
              </a:tr>
              <a:tr h="1337162">
                <a:tc>
                  <a:txBody>
                    <a:bodyPr/>
                    <a:lstStyle/>
                    <a:p>
                      <a:r>
                        <a:rPr lang="en-US" sz="1400" kern="1200">
                          <a:solidFill>
                            <a:schemeClr val="dk1"/>
                          </a:solidFill>
                          <a:effectLst/>
                          <a:latin typeface="Aptos" panose="020B0004020202020204" pitchFamily="34" charset="0"/>
                          <a:ea typeface="Calibri" panose="020F0502020204030204" pitchFamily="34" charset="0"/>
                          <a:cs typeface="Calibri" panose="020F0502020204030204" pitchFamily="34" charset="0"/>
                        </a:rPr>
                        <a:t>If the pre-apprentice is enrolled in a pre-apprenticeship</a:t>
                      </a:r>
                      <a:endParaRPr lang="en-US" sz="1400">
                        <a:latin typeface="Aptos" panose="020B0004020202020204" pitchFamily="34" charset="0"/>
                        <a:ea typeface="Calibri" panose="020F0502020204030204" pitchFamily="34" charset="0"/>
                        <a:cs typeface="Calibri" panose="020F0502020204030204" pitchFamily="34" charset="0"/>
                      </a:endParaRPr>
                    </a:p>
                  </a:txBody>
                  <a:tcPr/>
                </a:tc>
                <a:tc>
                  <a:txBody>
                    <a:bodyPr/>
                    <a:lstStyle/>
                    <a:p>
                      <a:r>
                        <a:rPr lang="en-US" sz="1400" kern="1200">
                          <a:solidFill>
                            <a:schemeClr val="dk1"/>
                          </a:solidFill>
                          <a:effectLst/>
                          <a:latin typeface="Aptos" panose="020B0004020202020204" pitchFamily="34" charset="0"/>
                          <a:ea typeface="Calibri" panose="020F0502020204030204" pitchFamily="34" charset="0"/>
                          <a:cs typeface="Calibri" panose="020F0502020204030204" pitchFamily="34" charset="0"/>
                        </a:rPr>
                        <a:t>PIRL 900 = MUST BE COMPLETED</a:t>
                      </a:r>
                    </a:p>
                    <a:p>
                      <a:r>
                        <a:rPr lang="en-US" sz="1400" kern="1200">
                          <a:solidFill>
                            <a:schemeClr val="dk1"/>
                          </a:solidFill>
                          <a:effectLst/>
                          <a:latin typeface="Aptos" panose="020B0004020202020204" pitchFamily="34" charset="0"/>
                          <a:ea typeface="Calibri" panose="020F0502020204030204" pitchFamily="34" charset="0"/>
                          <a:cs typeface="Calibri" panose="020F0502020204030204" pitchFamily="34" charset="0"/>
                        </a:rPr>
                        <a:t>PIRL 2901 = 1</a:t>
                      </a:r>
                    </a:p>
                    <a:p>
                      <a:r>
                        <a:rPr lang="en-US" sz="1400" kern="1200">
                          <a:solidFill>
                            <a:schemeClr val="dk1"/>
                          </a:solidFill>
                          <a:effectLst/>
                          <a:latin typeface="Aptos" panose="020B0004020202020204" pitchFamily="34" charset="0"/>
                          <a:ea typeface="Calibri" panose="020F0502020204030204" pitchFamily="34" charset="0"/>
                          <a:cs typeface="Calibri" panose="020F0502020204030204" pitchFamily="34" charset="0"/>
                        </a:rPr>
                        <a:t>PIRL 2902 = MUST BE COMPLETED</a:t>
                      </a:r>
                    </a:p>
                    <a:p>
                      <a:r>
                        <a:rPr lang="en-US" sz="1400" kern="1200">
                          <a:solidFill>
                            <a:schemeClr val="dk1"/>
                          </a:solidFill>
                          <a:effectLst/>
                          <a:latin typeface="Aptos" panose="020B0004020202020204" pitchFamily="34" charset="0"/>
                          <a:ea typeface="Calibri" panose="020F0502020204030204" pitchFamily="34" charset="0"/>
                          <a:cs typeface="Calibri" panose="020F0502020204030204" pitchFamily="34" charset="0"/>
                        </a:rPr>
                        <a:t>PIRL 2903 = MUST BE COMPLETED</a:t>
                      </a:r>
                    </a:p>
                    <a:p>
                      <a:r>
                        <a:rPr lang="en-US" sz="1400" kern="1200">
                          <a:solidFill>
                            <a:schemeClr val="dk1"/>
                          </a:solidFill>
                          <a:effectLst/>
                          <a:latin typeface="Aptos" panose="020B0004020202020204" pitchFamily="34" charset="0"/>
                          <a:ea typeface="Calibri" panose="020F0502020204030204" pitchFamily="34" charset="0"/>
                          <a:cs typeface="Calibri" panose="020F0502020204030204" pitchFamily="34" charset="0"/>
                        </a:rPr>
                        <a:t>PIRL 2907 = LEAVE BLANK</a:t>
                      </a:r>
                    </a:p>
                    <a:p>
                      <a:r>
                        <a:rPr lang="en-US" sz="1400" kern="1200">
                          <a:solidFill>
                            <a:schemeClr val="dk1"/>
                          </a:solidFill>
                          <a:effectLst/>
                          <a:latin typeface="Aptos" panose="020B0004020202020204" pitchFamily="34" charset="0"/>
                          <a:ea typeface="Calibri" panose="020F0502020204030204" pitchFamily="34" charset="0"/>
                          <a:cs typeface="Calibri" panose="020F0502020204030204" pitchFamily="34" charset="0"/>
                        </a:rPr>
                        <a:t>PIRL 2914 = 1</a:t>
                      </a:r>
                      <a:endParaRPr lang="en-US" sz="1100">
                        <a:latin typeface="Aptos" panose="020B000402020202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118640676"/>
                  </a:ext>
                </a:extLst>
              </a:tr>
              <a:tr h="1542878">
                <a:tc>
                  <a:txBody>
                    <a:bodyPr/>
                    <a:lstStyle/>
                    <a:p>
                      <a:r>
                        <a:rPr lang="en-US" sz="1400" dirty="0">
                          <a:latin typeface="Aptos" panose="020B0004020202020204" pitchFamily="34" charset="0"/>
                          <a:ea typeface="Calibri" panose="020F0502020204030204" pitchFamily="34" charset="0"/>
                          <a:cs typeface="Calibri" panose="020F0502020204030204" pitchFamily="34" charset="0"/>
                        </a:rPr>
                        <a:t>If the pre-apprentice has cancelled or withdrawn from a pre-apprenticeship</a:t>
                      </a:r>
                    </a:p>
                  </a:txBody>
                  <a:tcPr/>
                </a:tc>
                <a:tc>
                  <a:txBody>
                    <a:bodyPr/>
                    <a:lstStyle/>
                    <a:p>
                      <a:r>
                        <a:rPr lang="en-US" sz="1400" dirty="0">
                          <a:latin typeface="Aptos" panose="020B0004020202020204" pitchFamily="34" charset="0"/>
                          <a:ea typeface="Calibri" panose="020F0502020204030204" pitchFamily="34" charset="0"/>
                          <a:cs typeface="Calibri" panose="020F0502020204030204" pitchFamily="34" charset="0"/>
                        </a:rPr>
                        <a:t>PIRL 900 = MUST BE COMPLETED</a:t>
                      </a:r>
                    </a:p>
                    <a:p>
                      <a:r>
                        <a:rPr lang="en-US" sz="1400" dirty="0">
                          <a:latin typeface="Aptos" panose="020B0004020202020204" pitchFamily="34" charset="0"/>
                          <a:ea typeface="Calibri" panose="020F0502020204030204" pitchFamily="34" charset="0"/>
                          <a:cs typeface="Calibri" panose="020F0502020204030204" pitchFamily="34" charset="0"/>
                        </a:rPr>
                        <a:t>PIRL 901 = MUST BE COMPLETED</a:t>
                      </a:r>
                    </a:p>
                    <a:p>
                      <a:r>
                        <a:rPr lang="en-US" sz="1400" dirty="0">
                          <a:latin typeface="Aptos" panose="020B0004020202020204" pitchFamily="34" charset="0"/>
                          <a:ea typeface="Calibri" panose="020F0502020204030204" pitchFamily="34" charset="0"/>
                          <a:cs typeface="Calibri" panose="020F0502020204030204" pitchFamily="34" charset="0"/>
                        </a:rPr>
                        <a:t>PIRL 2901 = 2</a:t>
                      </a:r>
                    </a:p>
                    <a:p>
                      <a:r>
                        <a:rPr lang="en-US" sz="1400" dirty="0">
                          <a:latin typeface="Aptos" panose="020B0004020202020204" pitchFamily="34" charset="0"/>
                          <a:ea typeface="Calibri" panose="020F0502020204030204" pitchFamily="34" charset="0"/>
                          <a:cs typeface="Calibri" panose="020F0502020204030204" pitchFamily="34" charset="0"/>
                        </a:rPr>
                        <a:t>PIRL 2902 = MUST BE COMPLETED</a:t>
                      </a:r>
                    </a:p>
                    <a:p>
                      <a:r>
                        <a:rPr lang="en-US" sz="1400" dirty="0">
                          <a:latin typeface="Aptos" panose="020B0004020202020204" pitchFamily="34" charset="0"/>
                          <a:ea typeface="Calibri" panose="020F0502020204030204" pitchFamily="34" charset="0"/>
                          <a:cs typeface="Calibri" panose="020F0502020204030204" pitchFamily="34" charset="0"/>
                        </a:rPr>
                        <a:t>PIRL 2905 = LEAVE BLANK</a:t>
                      </a:r>
                    </a:p>
                    <a:p>
                      <a:r>
                        <a:rPr lang="en-US" sz="1400" dirty="0">
                          <a:latin typeface="Aptos" panose="020B0004020202020204" pitchFamily="34" charset="0"/>
                          <a:ea typeface="Calibri" panose="020F0502020204030204" pitchFamily="34" charset="0"/>
                          <a:cs typeface="Calibri" panose="020F0502020204030204" pitchFamily="34" charset="0"/>
                        </a:rPr>
                        <a:t>PIRL 2907 = LEAVE BLANK </a:t>
                      </a:r>
                    </a:p>
                    <a:p>
                      <a:r>
                        <a:rPr lang="en-US" sz="1400" dirty="0">
                          <a:latin typeface="Aptos" panose="020B0004020202020204" pitchFamily="34" charset="0"/>
                          <a:ea typeface="Calibri" panose="020F0502020204030204" pitchFamily="34" charset="0"/>
                          <a:cs typeface="Calibri" panose="020F0502020204030204" pitchFamily="34" charset="0"/>
                        </a:rPr>
                        <a:t>PIRL 2914 = 1</a:t>
                      </a:r>
                      <a:endParaRPr lang="en-US" sz="1100" dirty="0">
                        <a:latin typeface="Aptos" panose="020B000402020202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554808873"/>
                  </a:ext>
                </a:extLst>
              </a:tr>
              <a:tr h="1748596">
                <a:tc>
                  <a:txBody>
                    <a:bodyPr/>
                    <a:lstStyle/>
                    <a:p>
                      <a:r>
                        <a:rPr lang="en-US" sz="1400">
                          <a:latin typeface="Aptos" panose="020B0004020202020204" pitchFamily="34" charset="0"/>
                          <a:ea typeface="Calibri" panose="020F0502020204030204" pitchFamily="34" charset="0"/>
                          <a:cs typeface="Calibri" panose="020F0502020204030204" pitchFamily="34" charset="0"/>
                        </a:rPr>
                        <a:t>If the pre-apprentice has completed their pre-apprenticeship program but has </a:t>
                      </a:r>
                      <a:r>
                        <a:rPr lang="en-US" sz="1400" b="1" u="none">
                          <a:latin typeface="Aptos" panose="020B0004020202020204" pitchFamily="34" charset="0"/>
                          <a:ea typeface="Calibri" panose="020F0502020204030204" pitchFamily="34" charset="0"/>
                          <a:cs typeface="Calibri" panose="020F0502020204030204" pitchFamily="34" charset="0"/>
                        </a:rPr>
                        <a:t>NOT</a:t>
                      </a:r>
                      <a:r>
                        <a:rPr lang="en-US" sz="1400" u="none">
                          <a:latin typeface="Aptos" panose="020B0004020202020204" pitchFamily="34" charset="0"/>
                          <a:ea typeface="Calibri" panose="020F0502020204030204" pitchFamily="34" charset="0"/>
                          <a:cs typeface="Calibri" panose="020F0502020204030204" pitchFamily="34" charset="0"/>
                        </a:rPr>
                        <a:t> </a:t>
                      </a:r>
                      <a:r>
                        <a:rPr lang="en-US" sz="1400">
                          <a:latin typeface="Aptos" panose="020B0004020202020204" pitchFamily="34" charset="0"/>
                          <a:ea typeface="Calibri" panose="020F0502020204030204" pitchFamily="34" charset="0"/>
                          <a:cs typeface="Calibri" panose="020F0502020204030204" pitchFamily="34" charset="0"/>
                        </a:rPr>
                        <a:t>transitioned into a registered apprenticeship yet</a:t>
                      </a:r>
                    </a:p>
                  </a:txBody>
                  <a:tcPr/>
                </a:tc>
                <a:tc>
                  <a:txBody>
                    <a:bodyPr/>
                    <a:lstStyle/>
                    <a:p>
                      <a:r>
                        <a:rPr lang="en-US" sz="1400" dirty="0">
                          <a:latin typeface="Aptos" panose="020B0004020202020204" pitchFamily="34" charset="0"/>
                          <a:ea typeface="Calibri" panose="020F0502020204030204" pitchFamily="34" charset="0"/>
                          <a:cs typeface="Calibri" panose="020F0502020204030204" pitchFamily="34" charset="0"/>
                        </a:rPr>
                        <a:t>PIRL 900 = MUST BE COMPLETED</a:t>
                      </a:r>
                    </a:p>
                    <a:p>
                      <a:r>
                        <a:rPr lang="en-US" sz="1400" dirty="0">
                          <a:solidFill>
                            <a:schemeClr val="tx1"/>
                          </a:solidFill>
                          <a:highlight>
                            <a:srgbClr val="FFCC00"/>
                          </a:highlight>
                          <a:latin typeface="Aptos" panose="020B0004020202020204" pitchFamily="34" charset="0"/>
                          <a:ea typeface="Calibri" panose="020F0502020204030204" pitchFamily="34" charset="0"/>
                          <a:cs typeface="Calibri" panose="020F0502020204030204" pitchFamily="34" charset="0"/>
                        </a:rPr>
                        <a:t>PIRL 901 = MUST NOT BE BLANK IF THEY HAVE COMPLETED THEIR PRE-APPRENTICESHP</a:t>
                      </a:r>
                    </a:p>
                    <a:p>
                      <a:r>
                        <a:rPr lang="en-US" sz="1400" dirty="0">
                          <a:latin typeface="Aptos" panose="020B0004020202020204" pitchFamily="34" charset="0"/>
                          <a:ea typeface="Calibri" panose="020F0502020204030204" pitchFamily="34" charset="0"/>
                          <a:cs typeface="Calibri" panose="020F0502020204030204" pitchFamily="34" charset="0"/>
                        </a:rPr>
                        <a:t>PIRL 2901= 3 </a:t>
                      </a:r>
                    </a:p>
                    <a:p>
                      <a:r>
                        <a:rPr lang="en-US" sz="1400" dirty="0">
                          <a:latin typeface="Aptos" panose="020B0004020202020204" pitchFamily="34" charset="0"/>
                          <a:ea typeface="Calibri" panose="020F0502020204030204" pitchFamily="34" charset="0"/>
                          <a:cs typeface="Calibri" panose="020F0502020204030204" pitchFamily="34" charset="0"/>
                        </a:rPr>
                        <a:t>PIRL 2902 = MUST BE COMPLETED</a:t>
                      </a:r>
                    </a:p>
                    <a:p>
                      <a:r>
                        <a:rPr lang="en-US" sz="1400" dirty="0">
                          <a:latin typeface="Aptos" panose="020B0004020202020204" pitchFamily="34" charset="0"/>
                          <a:ea typeface="Calibri" panose="020F0502020204030204" pitchFamily="34" charset="0"/>
                          <a:cs typeface="Calibri" panose="020F0502020204030204" pitchFamily="34" charset="0"/>
                        </a:rPr>
                        <a:t>PIRL 2905 = MUST BE COMPLETED</a:t>
                      </a:r>
                    </a:p>
                    <a:p>
                      <a:r>
                        <a:rPr lang="en-US" sz="1400" dirty="0">
                          <a:latin typeface="Aptos" panose="020B0004020202020204" pitchFamily="34" charset="0"/>
                          <a:ea typeface="Calibri" panose="020F0502020204030204" pitchFamily="34" charset="0"/>
                          <a:cs typeface="Calibri" panose="020F0502020204030204" pitchFamily="34" charset="0"/>
                        </a:rPr>
                        <a:t>PIRL 2907 = LEAVE BLANK</a:t>
                      </a:r>
                    </a:p>
                    <a:p>
                      <a:r>
                        <a:rPr lang="en-US" sz="1400" dirty="0">
                          <a:latin typeface="Aptos" panose="020B0004020202020204" pitchFamily="34" charset="0"/>
                          <a:ea typeface="Calibri" panose="020F0502020204030204" pitchFamily="34" charset="0"/>
                          <a:cs typeface="Calibri" panose="020F0502020204030204" pitchFamily="34" charset="0"/>
                        </a:rPr>
                        <a:t>PIRL 2914 = 1</a:t>
                      </a:r>
                      <a:endParaRPr lang="en-US" sz="1100" dirty="0">
                        <a:latin typeface="Aptos" panose="020B000402020202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989500605"/>
                  </a:ext>
                </a:extLst>
              </a:tr>
            </a:tbl>
          </a:graphicData>
        </a:graphic>
      </p:graphicFrame>
    </p:spTree>
    <p:extLst>
      <p:ext uri="{BB962C8B-B14F-4D97-AF65-F5344CB8AC3E}">
        <p14:creationId xmlns:p14="http://schemas.microsoft.com/office/powerpoint/2010/main" val="31981094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D38A3-46C9-CB98-5A5D-9D40A7E80AA0}"/>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7FA57F2-B56A-C8A3-72CA-D45DFC02511B}"/>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DE7708CC-BDE1-F4C1-BB5A-A6A17F770EF2}"/>
              </a:ext>
            </a:extLst>
          </p:cNvPr>
          <p:cNvSpPr>
            <a:spLocks noGrp="1"/>
          </p:cNvSpPr>
          <p:nvPr>
            <p:ph type="title"/>
          </p:nvPr>
        </p:nvSpPr>
        <p:spPr>
          <a:xfrm>
            <a:off x="439271" y="169542"/>
            <a:ext cx="11194748" cy="535531"/>
          </a:xfrm>
          <a:solidFill>
            <a:schemeClr val="accent3"/>
          </a:solidFill>
        </p:spPr>
        <p:txBody>
          <a:bodyPr/>
          <a:lstStyle/>
          <a:p>
            <a:r>
              <a:rPr lang="en-US" sz="3200">
                <a:solidFill>
                  <a:schemeClr val="tx1"/>
                </a:solidFill>
                <a:latin typeface="Roboto Black" panose="02000000000000000000" pitchFamily="2" charset="0"/>
                <a:ea typeface="Roboto Black" panose="02000000000000000000" pitchFamily="2" charset="0"/>
                <a:cs typeface="Roboto Black" panose="02000000000000000000" pitchFamily="2" charset="0"/>
              </a:rPr>
              <a:t>Pre-Apprentice Reporting Scenarios (2) </a:t>
            </a:r>
          </a:p>
        </p:txBody>
      </p:sp>
      <p:sp>
        <p:nvSpPr>
          <p:cNvPr id="7" name="Slide Number Placeholder 5">
            <a:extLst>
              <a:ext uri="{FF2B5EF4-FFF2-40B4-BE49-F238E27FC236}">
                <a16:creationId xmlns:a16="http://schemas.microsoft.com/office/drawing/2014/main" id="{62124317-24C0-1FE3-01B9-43F1B4ED21E6}"/>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40</a:t>
            </a:fld>
            <a:endParaRPr lang="en-US"/>
          </a:p>
        </p:txBody>
      </p:sp>
      <p:graphicFrame>
        <p:nvGraphicFramePr>
          <p:cNvPr id="2" name="Table 1" descr="Table explaining scenarios for coding pre-apprentices">
            <a:extLst>
              <a:ext uri="{FF2B5EF4-FFF2-40B4-BE49-F238E27FC236}">
                <a16:creationId xmlns:a16="http://schemas.microsoft.com/office/drawing/2014/main" id="{F99F86DF-2F8F-B646-09C8-F46F7155A67A}"/>
              </a:ext>
            </a:extLst>
          </p:cNvPr>
          <p:cNvGraphicFramePr>
            <a:graphicFrameLocks noGrp="1"/>
          </p:cNvGraphicFramePr>
          <p:nvPr>
            <p:extLst>
              <p:ext uri="{D42A27DB-BD31-4B8C-83A1-F6EECF244321}">
                <p14:modId xmlns:p14="http://schemas.microsoft.com/office/powerpoint/2010/main" val="1686413470"/>
              </p:ext>
            </p:extLst>
          </p:nvPr>
        </p:nvGraphicFramePr>
        <p:xfrm>
          <a:off x="439270" y="1015969"/>
          <a:ext cx="11194747" cy="4836191"/>
        </p:xfrm>
        <a:graphic>
          <a:graphicData uri="http://schemas.openxmlformats.org/drawingml/2006/table">
            <a:tbl>
              <a:tblPr firstRow="1" bandRow="1">
                <a:tableStyleId>{5C22544A-7EE6-4342-B048-85BDC9FD1C3A}</a:tableStyleId>
              </a:tblPr>
              <a:tblGrid>
                <a:gridCol w="5570773">
                  <a:extLst>
                    <a:ext uri="{9D8B030D-6E8A-4147-A177-3AD203B41FA5}">
                      <a16:colId xmlns:a16="http://schemas.microsoft.com/office/drawing/2014/main" val="1893820182"/>
                    </a:ext>
                  </a:extLst>
                </a:gridCol>
                <a:gridCol w="5623974">
                  <a:extLst>
                    <a:ext uri="{9D8B030D-6E8A-4147-A177-3AD203B41FA5}">
                      <a16:colId xmlns:a16="http://schemas.microsoft.com/office/drawing/2014/main" val="3435083497"/>
                    </a:ext>
                  </a:extLst>
                </a:gridCol>
              </a:tblGrid>
              <a:tr h="401351">
                <a:tc>
                  <a:txBody>
                    <a:bodyPr/>
                    <a:lstStyle/>
                    <a:p>
                      <a:r>
                        <a:rPr lang="en-US" sz="1600"/>
                        <a:t>Scenario</a:t>
                      </a:r>
                    </a:p>
                  </a:txBody>
                  <a:tcPr/>
                </a:tc>
                <a:tc>
                  <a:txBody>
                    <a:bodyPr/>
                    <a:lstStyle/>
                    <a:p>
                      <a:r>
                        <a:rPr lang="en-US" sz="1600"/>
                        <a:t>PIRL Data Elements</a:t>
                      </a:r>
                    </a:p>
                  </a:txBody>
                  <a:tcPr/>
                </a:tc>
                <a:extLst>
                  <a:ext uri="{0D108BD9-81ED-4DB2-BD59-A6C34878D82A}">
                    <a16:rowId xmlns:a16="http://schemas.microsoft.com/office/drawing/2014/main" val="4070618583"/>
                  </a:ext>
                </a:extLst>
              </a:tr>
              <a:tr h="4156948">
                <a:tc>
                  <a:txBody>
                    <a:bodyPr/>
                    <a:lstStyle/>
                    <a:p>
                      <a:r>
                        <a:rPr lang="en-US" sz="1400">
                          <a:latin typeface="Aptos" panose="020B0004020202020204" pitchFamily="34" charset="0"/>
                          <a:ea typeface="Calibri" panose="020F0502020204030204" pitchFamily="34" charset="0"/>
                          <a:cs typeface="Calibri" panose="020F0502020204030204" pitchFamily="34" charset="0"/>
                        </a:rPr>
                        <a:t>If the pre-apprentice has completed their pre-apprenticeship program </a:t>
                      </a:r>
                      <a:r>
                        <a:rPr lang="en-US" sz="1400" b="1" u="none">
                          <a:latin typeface="Aptos" panose="020B0004020202020204" pitchFamily="34" charset="0"/>
                          <a:ea typeface="Calibri" panose="020F0502020204030204" pitchFamily="34" charset="0"/>
                          <a:cs typeface="Calibri" panose="020F0502020204030204" pitchFamily="34" charset="0"/>
                        </a:rPr>
                        <a:t>AND</a:t>
                      </a:r>
                      <a:r>
                        <a:rPr lang="en-US" sz="1400">
                          <a:latin typeface="Aptos" panose="020B0004020202020204" pitchFamily="34" charset="0"/>
                          <a:ea typeface="Calibri" panose="020F0502020204030204" pitchFamily="34" charset="0"/>
                          <a:cs typeface="Calibri" panose="020F0502020204030204" pitchFamily="34" charset="0"/>
                        </a:rPr>
                        <a:t> transitioned into a registered apprenticeship </a:t>
                      </a:r>
                      <a:r>
                        <a:rPr lang="en-US" sz="1400" b="1" u="none">
                          <a:highlight>
                            <a:srgbClr val="FFCC00"/>
                          </a:highlight>
                          <a:latin typeface="Aptos" panose="020B0004020202020204" pitchFamily="34" charset="0"/>
                          <a:ea typeface="Calibri" panose="020F0502020204030204" pitchFamily="34" charset="0"/>
                          <a:cs typeface="Calibri" panose="020F0502020204030204" pitchFamily="34" charset="0"/>
                        </a:rPr>
                        <a:t>MANAGED BY THE SAME GRANTEE</a:t>
                      </a:r>
                    </a:p>
                  </a:txBody>
                  <a:tcPr/>
                </a:tc>
                <a:tc>
                  <a:txBody>
                    <a:bodyPr/>
                    <a:lstStyle/>
                    <a:p>
                      <a:r>
                        <a:rPr lang="en-US" sz="1400" dirty="0">
                          <a:latin typeface="Aptos" panose="020B0004020202020204" pitchFamily="34" charset="0"/>
                          <a:ea typeface="Calibri" panose="020F0502020204030204" pitchFamily="34" charset="0"/>
                          <a:cs typeface="Calibri" panose="020F0502020204030204" pitchFamily="34" charset="0"/>
                        </a:rPr>
                        <a:t>PIRL 900 = MUST BE COMPLETED</a:t>
                      </a:r>
                    </a:p>
                    <a:p>
                      <a:r>
                        <a:rPr lang="en-US" sz="1400" dirty="0">
                          <a:latin typeface="Aptos" panose="020B0004020202020204" pitchFamily="34" charset="0"/>
                          <a:ea typeface="Calibri" panose="020F0502020204030204" pitchFamily="34" charset="0"/>
                          <a:cs typeface="Calibri" panose="020F0502020204030204" pitchFamily="34" charset="0"/>
                        </a:rPr>
                        <a:t>PIRL 901 = LEAVE BLANK</a:t>
                      </a:r>
                    </a:p>
                    <a:p>
                      <a:r>
                        <a:rPr lang="en-US" sz="1400" dirty="0">
                          <a:latin typeface="Aptos" panose="020B0004020202020204" pitchFamily="34" charset="0"/>
                          <a:ea typeface="Calibri" panose="020F0502020204030204" pitchFamily="34" charset="0"/>
                          <a:cs typeface="Calibri" panose="020F0502020204030204" pitchFamily="34" charset="0"/>
                        </a:rPr>
                        <a:t>PIRL 2901 = 4</a:t>
                      </a:r>
                    </a:p>
                    <a:p>
                      <a:r>
                        <a:rPr lang="en-US" sz="1400" dirty="0">
                          <a:latin typeface="Aptos" panose="020B0004020202020204" pitchFamily="34" charset="0"/>
                          <a:ea typeface="Calibri" panose="020F0502020204030204" pitchFamily="34" charset="0"/>
                          <a:cs typeface="Calibri" panose="020F0502020204030204" pitchFamily="34" charset="0"/>
                        </a:rPr>
                        <a:t>PIRL 2902 = MUST BE COMPLETED</a:t>
                      </a:r>
                    </a:p>
                    <a:p>
                      <a:r>
                        <a:rPr lang="en-US" sz="1400" dirty="0">
                          <a:latin typeface="Aptos" panose="020B0004020202020204" pitchFamily="34" charset="0"/>
                          <a:ea typeface="Calibri" panose="020F0502020204030204" pitchFamily="34" charset="0"/>
                          <a:cs typeface="Calibri" panose="020F0502020204030204" pitchFamily="34" charset="0"/>
                        </a:rPr>
                        <a:t>PIRL 2905 = MUST BE COMPLETED </a:t>
                      </a:r>
                    </a:p>
                    <a:p>
                      <a:r>
                        <a:rPr lang="en-US" sz="1400" dirty="0">
                          <a:latin typeface="Aptos" panose="020B0004020202020204" pitchFamily="34" charset="0"/>
                          <a:ea typeface="Calibri" panose="020F0502020204030204" pitchFamily="34" charset="0"/>
                          <a:cs typeface="Calibri" panose="020F0502020204030204" pitchFamily="34" charset="0"/>
                        </a:rPr>
                        <a:t>PIRL 2907 = 1</a:t>
                      </a:r>
                    </a:p>
                    <a:p>
                      <a:r>
                        <a:rPr lang="en-US" sz="1400" dirty="0">
                          <a:latin typeface="Aptos" panose="020B0004020202020204" pitchFamily="34" charset="0"/>
                          <a:ea typeface="Calibri" panose="020F0502020204030204" pitchFamily="34" charset="0"/>
                          <a:cs typeface="Calibri" panose="020F0502020204030204" pitchFamily="34" charset="0"/>
                        </a:rPr>
                        <a:t>PIRL 2908 = MUST BE COMPLETED</a:t>
                      </a:r>
                    </a:p>
                    <a:p>
                      <a:r>
                        <a:rPr lang="en-US" sz="1400" dirty="0">
                          <a:latin typeface="Aptos" panose="020B0004020202020204" pitchFamily="34" charset="0"/>
                          <a:ea typeface="Calibri" panose="020F0502020204030204" pitchFamily="34" charset="0"/>
                          <a:cs typeface="Calibri" panose="020F0502020204030204" pitchFamily="34" charset="0"/>
                        </a:rPr>
                        <a:t>PIRL 2914 = 1</a:t>
                      </a:r>
                    </a:p>
                    <a:p>
                      <a:r>
                        <a:rPr lang="en-US" sz="1400" dirty="0">
                          <a:latin typeface="Aptos" panose="020B0004020202020204" pitchFamily="34" charset="0"/>
                          <a:ea typeface="Calibri" panose="020F0502020204030204" pitchFamily="34" charset="0"/>
                          <a:cs typeface="Calibri" panose="020F0502020204030204" pitchFamily="34" charset="0"/>
                        </a:rPr>
                        <a:t>PIRL 1300 = 1</a:t>
                      </a:r>
                    </a:p>
                    <a:p>
                      <a:r>
                        <a:rPr lang="en-US" sz="1400" dirty="0">
                          <a:latin typeface="Aptos" panose="020B0004020202020204" pitchFamily="34" charset="0"/>
                          <a:ea typeface="Calibri" panose="020F0502020204030204" pitchFamily="34" charset="0"/>
                          <a:cs typeface="Calibri" panose="020F0502020204030204" pitchFamily="34" charset="0"/>
                        </a:rPr>
                        <a:t>PIRL 1302 = enter date received training</a:t>
                      </a:r>
                    </a:p>
                    <a:p>
                      <a:r>
                        <a:rPr lang="en-US" sz="1400" dirty="0">
                          <a:latin typeface="Aptos" panose="020B0004020202020204" pitchFamily="34" charset="0"/>
                          <a:ea typeface="Calibri" panose="020F0502020204030204" pitchFamily="34" charset="0"/>
                          <a:cs typeface="Calibri" panose="020F0502020204030204" pitchFamily="34" charset="0"/>
                        </a:rPr>
                        <a:t>PIRL 1303 = 09 (registered apprenticeship)</a:t>
                      </a:r>
                    </a:p>
                    <a:p>
                      <a:r>
                        <a:rPr lang="en-US" sz="1400" dirty="0">
                          <a:latin typeface="Aptos" panose="020B0004020202020204" pitchFamily="34" charset="0"/>
                          <a:ea typeface="Calibri" panose="020F0502020204030204" pitchFamily="34" charset="0"/>
                          <a:cs typeface="Calibri" panose="020F0502020204030204" pitchFamily="34" charset="0"/>
                        </a:rPr>
                        <a:t>PIRL 1306 = enter O*Net code</a:t>
                      </a:r>
                    </a:p>
                    <a:p>
                      <a:r>
                        <a:rPr lang="en-US" sz="1400" dirty="0">
                          <a:latin typeface="Aptos" panose="020B0004020202020204" pitchFamily="34" charset="0"/>
                          <a:ea typeface="Calibri" panose="020F0502020204030204" pitchFamily="34" charset="0"/>
                          <a:cs typeface="Calibri" panose="020F0502020204030204" pitchFamily="34" charset="0"/>
                        </a:rPr>
                        <a:t>PIRL 1307 = leave blank</a:t>
                      </a:r>
                    </a:p>
                    <a:p>
                      <a:r>
                        <a:rPr lang="en-US" sz="1400" dirty="0">
                          <a:latin typeface="Aptos" panose="020B0004020202020204" pitchFamily="34" charset="0"/>
                          <a:ea typeface="Calibri" panose="020F0502020204030204" pitchFamily="34" charset="0"/>
                          <a:cs typeface="Calibri" panose="020F0502020204030204" pitchFamily="34" charset="0"/>
                        </a:rPr>
                        <a:t>PIRL 1610 = leave blank</a:t>
                      </a:r>
                    </a:p>
                    <a:p>
                      <a:r>
                        <a:rPr lang="en-US" sz="1400" dirty="0">
                          <a:latin typeface="Aptos" panose="020B0004020202020204" pitchFamily="34" charset="0"/>
                          <a:ea typeface="Calibri" panose="020F0502020204030204" pitchFamily="34" charset="0"/>
                          <a:cs typeface="Calibri" panose="020F0502020204030204" pitchFamily="34" charset="0"/>
                        </a:rPr>
                        <a:t>PIRL 1703 = leave blank</a:t>
                      </a:r>
                    </a:p>
                    <a:p>
                      <a:r>
                        <a:rPr lang="en-US" sz="1400" dirty="0">
                          <a:latin typeface="Aptos" panose="020B0004020202020204" pitchFamily="34" charset="0"/>
                          <a:ea typeface="Calibri" panose="020F0502020204030204" pitchFamily="34" charset="0"/>
                          <a:cs typeface="Calibri" panose="020F0502020204030204" pitchFamily="34" charset="0"/>
                        </a:rPr>
                        <a:t>PIRL 1704 = leave blank</a:t>
                      </a:r>
                    </a:p>
                    <a:p>
                      <a:r>
                        <a:rPr lang="en-US" sz="1400" dirty="0">
                          <a:latin typeface="Aptos" panose="020B0004020202020204" pitchFamily="34" charset="0"/>
                          <a:ea typeface="Calibri" panose="020F0502020204030204" pitchFamily="34" charset="0"/>
                          <a:cs typeface="Calibri" panose="020F0502020204030204" pitchFamily="34" charset="0"/>
                        </a:rPr>
                        <a:t>PIRL 1705 = leave blank</a:t>
                      </a:r>
                    </a:p>
                    <a:p>
                      <a:r>
                        <a:rPr lang="en-US" sz="1400" dirty="0">
                          <a:latin typeface="Aptos" panose="020B0004020202020204" pitchFamily="34" charset="0"/>
                          <a:ea typeface="Calibri" panose="020F0502020204030204" pitchFamily="34" charset="0"/>
                          <a:cs typeface="Calibri" panose="020F0502020204030204" pitchFamily="34" charset="0"/>
                        </a:rPr>
                        <a:t>PIRL 1706 = leave blank</a:t>
                      </a:r>
                    </a:p>
                    <a:p>
                      <a:endParaRPr lang="en-US" sz="1100" dirty="0">
                        <a:latin typeface="Aptos" panose="020B0004020202020204" pitchFamily="34" charset="0"/>
                        <a:ea typeface="Calibri" panose="020F0502020204030204" pitchFamily="34" charset="0"/>
                        <a:cs typeface="Calibri" panose="020F0502020204030204" pitchFamily="34" charset="0"/>
                      </a:endParaRPr>
                    </a:p>
                    <a:p>
                      <a:endParaRPr lang="en-US" sz="1100" dirty="0">
                        <a:latin typeface="Aptos" panose="020B0004020202020204" pitchFamily="34" charset="0"/>
                        <a:ea typeface="Calibri" panose="020F0502020204030204" pitchFamily="34" charset="0"/>
                        <a:cs typeface="Calibri" panose="020F0502020204030204" pitchFamily="34" charset="0"/>
                      </a:endParaRPr>
                    </a:p>
                    <a:p>
                      <a:endParaRPr lang="en-US" sz="1100" dirty="0">
                        <a:latin typeface="Aptos" panose="020B000402020202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433259835"/>
                  </a:ext>
                </a:extLst>
              </a:tr>
            </a:tbl>
          </a:graphicData>
        </a:graphic>
      </p:graphicFrame>
    </p:spTree>
    <p:extLst>
      <p:ext uri="{BB962C8B-B14F-4D97-AF65-F5344CB8AC3E}">
        <p14:creationId xmlns:p14="http://schemas.microsoft.com/office/powerpoint/2010/main" val="3777531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E7AA4DE-18B5-0EF3-7374-F779D28AF98E}"/>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5477B217-301E-5641-867D-49ED61589901}"/>
              </a:ext>
            </a:extLst>
          </p:cNvPr>
          <p:cNvSpPr>
            <a:spLocks noGrp="1"/>
          </p:cNvSpPr>
          <p:nvPr>
            <p:ph type="title"/>
          </p:nvPr>
        </p:nvSpPr>
        <p:spPr>
          <a:xfrm>
            <a:off x="439271" y="169542"/>
            <a:ext cx="11194748" cy="424732"/>
          </a:xfrm>
          <a:solidFill>
            <a:schemeClr val="accent3"/>
          </a:solidFill>
        </p:spPr>
        <p:txBody>
          <a:bodyPr/>
          <a:lstStyle/>
          <a:p>
            <a:r>
              <a:rPr lang="en-US" sz="2400">
                <a:solidFill>
                  <a:schemeClr val="tx1"/>
                </a:solidFill>
                <a:latin typeface="Roboto Black" panose="02000000000000000000" pitchFamily="2" charset="0"/>
                <a:ea typeface="Roboto Black" panose="02000000000000000000" pitchFamily="2" charset="0"/>
                <a:cs typeface="Roboto Black" panose="02000000000000000000" pitchFamily="2" charset="0"/>
              </a:rPr>
              <a:t>PIRL Data Elements Used for Apprenticeship Entry and Exit</a:t>
            </a:r>
            <a:endParaRPr lang="en-US" sz="3600">
              <a:solidFill>
                <a:schemeClr val="tx1"/>
              </a:solidFill>
              <a:latin typeface="Roboto Black" panose="02000000000000000000" pitchFamily="2" charset="0"/>
              <a:ea typeface="Roboto Black" panose="02000000000000000000" pitchFamily="2" charset="0"/>
              <a:cs typeface="Roboto Black" panose="02000000000000000000" pitchFamily="2" charset="0"/>
            </a:endParaRPr>
          </a:p>
        </p:txBody>
      </p:sp>
      <p:graphicFrame>
        <p:nvGraphicFramePr>
          <p:cNvPr id="2" name="Table 1">
            <a:extLst>
              <a:ext uri="{FF2B5EF4-FFF2-40B4-BE49-F238E27FC236}">
                <a16:creationId xmlns:a16="http://schemas.microsoft.com/office/drawing/2014/main" id="{2C59AE0C-2F4F-29E0-EF41-F9269B357EBD}"/>
              </a:ext>
            </a:extLst>
          </p:cNvPr>
          <p:cNvGraphicFramePr>
            <a:graphicFrameLocks noGrp="1"/>
          </p:cNvGraphicFramePr>
          <p:nvPr>
            <p:extLst>
              <p:ext uri="{D42A27DB-BD31-4B8C-83A1-F6EECF244321}">
                <p14:modId xmlns:p14="http://schemas.microsoft.com/office/powerpoint/2010/main" val="2648384403"/>
              </p:ext>
            </p:extLst>
          </p:nvPr>
        </p:nvGraphicFramePr>
        <p:xfrm>
          <a:off x="957943" y="765650"/>
          <a:ext cx="10319657" cy="4571873"/>
        </p:xfrm>
        <a:graphic>
          <a:graphicData uri="http://schemas.openxmlformats.org/drawingml/2006/table">
            <a:tbl>
              <a:tblPr firstRow="1" bandRow="1">
                <a:tableStyleId>{5C22544A-7EE6-4342-B048-85BDC9FD1C3A}</a:tableStyleId>
              </a:tblPr>
              <a:tblGrid>
                <a:gridCol w="6134753">
                  <a:extLst>
                    <a:ext uri="{9D8B030D-6E8A-4147-A177-3AD203B41FA5}">
                      <a16:colId xmlns:a16="http://schemas.microsoft.com/office/drawing/2014/main" val="1893820182"/>
                    </a:ext>
                  </a:extLst>
                </a:gridCol>
                <a:gridCol w="4184904">
                  <a:extLst>
                    <a:ext uri="{9D8B030D-6E8A-4147-A177-3AD203B41FA5}">
                      <a16:colId xmlns:a16="http://schemas.microsoft.com/office/drawing/2014/main" val="3435083497"/>
                    </a:ext>
                  </a:extLst>
                </a:gridCol>
              </a:tblGrid>
              <a:tr h="289905">
                <a:tc>
                  <a:txBody>
                    <a:bodyPr/>
                    <a:lstStyle/>
                    <a:p>
                      <a:r>
                        <a:rPr lang="en-US"/>
                        <a:t>Scenario</a:t>
                      </a:r>
                    </a:p>
                  </a:txBody>
                  <a:tcPr/>
                </a:tc>
                <a:tc>
                  <a:txBody>
                    <a:bodyPr/>
                    <a:lstStyle/>
                    <a:p>
                      <a:r>
                        <a:rPr lang="en-US"/>
                        <a:t>PIRL Data Elements</a:t>
                      </a:r>
                    </a:p>
                  </a:txBody>
                  <a:tcPr/>
                </a:tc>
                <a:extLst>
                  <a:ext uri="{0D108BD9-81ED-4DB2-BD59-A6C34878D82A}">
                    <a16:rowId xmlns:a16="http://schemas.microsoft.com/office/drawing/2014/main" val="4070618583"/>
                  </a:ext>
                </a:extLst>
              </a:tr>
              <a:tr h="700735">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400" dirty="0"/>
                        <a:t>If the pre-apprentice has completed their pre-apprenticeship </a:t>
                      </a:r>
                      <a:r>
                        <a:rPr lang="en-US" sz="1400" b="1" u="none" dirty="0">
                          <a:highlight>
                            <a:srgbClr val="FFB700"/>
                          </a:highlight>
                        </a:rPr>
                        <a:t>AND</a:t>
                      </a:r>
                      <a:r>
                        <a:rPr lang="en-US" sz="1400" dirty="0">
                          <a:highlight>
                            <a:srgbClr val="FFB700"/>
                          </a:highlight>
                        </a:rPr>
                        <a:t> </a:t>
                      </a:r>
                      <a:r>
                        <a:rPr lang="en-US" sz="1400" dirty="0"/>
                        <a:t>transitioned into a registered apprenticeship program </a:t>
                      </a:r>
                      <a:r>
                        <a:rPr lang="en-US" sz="1400" b="1" u="none" dirty="0">
                          <a:highlight>
                            <a:srgbClr val="FFB700"/>
                          </a:highlight>
                        </a:rPr>
                        <a:t>NOT MANAGED BY THE GRANTEE</a:t>
                      </a:r>
                    </a:p>
                  </a:txBody>
                  <a:tcPr/>
                </a:tc>
                <a:tc>
                  <a:txBody>
                    <a:bodyPr/>
                    <a:lstStyle/>
                    <a:p>
                      <a:r>
                        <a:rPr lang="en-US" sz="1200"/>
                        <a:t>PIRL 900 = MUST BE COMPLETED</a:t>
                      </a:r>
                    </a:p>
                    <a:p>
                      <a:r>
                        <a:rPr lang="en-US" sz="1200"/>
                        <a:t>PIRL 901 = MUST BE COMPLETED</a:t>
                      </a:r>
                    </a:p>
                    <a:p>
                      <a:r>
                        <a:rPr lang="en-US" sz="1200"/>
                        <a:t>PIRL 2901 = 3</a:t>
                      </a:r>
                    </a:p>
                    <a:p>
                      <a:r>
                        <a:rPr lang="en-US" sz="1200"/>
                        <a:t>PIRL 2902 = MUST BE COMPLETED</a:t>
                      </a:r>
                    </a:p>
                    <a:p>
                      <a:r>
                        <a:rPr lang="en-US" sz="1200"/>
                        <a:t>PIRL 2905 = MUST BE COMPLETED</a:t>
                      </a:r>
                    </a:p>
                    <a:p>
                      <a:r>
                        <a:rPr lang="en-US" sz="1200"/>
                        <a:t>PIRL 2907 = LEAVE BLANK</a:t>
                      </a:r>
                    </a:p>
                    <a:p>
                      <a:r>
                        <a:rPr lang="en-US" sz="1200"/>
                        <a:t>PIRL 2914 = 1</a:t>
                      </a:r>
                    </a:p>
                  </a:txBody>
                  <a:tcPr/>
                </a:tc>
                <a:extLst>
                  <a:ext uri="{0D108BD9-81ED-4DB2-BD59-A6C34878D82A}">
                    <a16:rowId xmlns:a16="http://schemas.microsoft.com/office/drawing/2014/main" val="1893346200"/>
                  </a:ext>
                </a:extLst>
              </a:tr>
              <a:tr h="700735">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400"/>
                        <a:t>If the registered apprentice is enrolled into a registered apprenticeship program</a:t>
                      </a:r>
                    </a:p>
                  </a:txBody>
                  <a:tcPr/>
                </a:tc>
                <a:tc>
                  <a:txBody>
                    <a:bodyPr/>
                    <a:lstStyle/>
                    <a:p>
                      <a:r>
                        <a:rPr lang="en-US" sz="1200"/>
                        <a:t>PIRL 900 = MUST BE COMPLETED</a:t>
                      </a:r>
                    </a:p>
                    <a:p>
                      <a:r>
                        <a:rPr lang="en-US" sz="1200"/>
                        <a:t>PIRL 2907 = 1</a:t>
                      </a:r>
                    </a:p>
                    <a:p>
                      <a:r>
                        <a:rPr lang="en-US" sz="1200"/>
                        <a:t>PIRL 2908 = MUST BE COMPLETED</a:t>
                      </a:r>
                    </a:p>
                    <a:p>
                      <a:r>
                        <a:rPr lang="en-US" sz="1200"/>
                        <a:t>PIRL 2914 = 1</a:t>
                      </a:r>
                    </a:p>
                  </a:txBody>
                  <a:tcPr/>
                </a:tc>
                <a:extLst>
                  <a:ext uri="{0D108BD9-81ED-4DB2-BD59-A6C34878D82A}">
                    <a16:rowId xmlns:a16="http://schemas.microsoft.com/office/drawing/2014/main" val="379374732"/>
                  </a:ext>
                </a:extLst>
              </a:tr>
              <a:tr h="700735">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400"/>
                        <a:t>If the registered apprentice has cancelled or withdrawn from a registered apprenticeship program</a:t>
                      </a:r>
                    </a:p>
                    <a:p>
                      <a:endParaRPr lang="en-US" sz="1400"/>
                    </a:p>
                  </a:txBody>
                  <a:tcPr/>
                </a:tc>
                <a:tc>
                  <a:txBody>
                    <a:bodyPr/>
                    <a:lstStyle/>
                    <a:p>
                      <a:r>
                        <a:rPr lang="en-US" sz="1200"/>
                        <a:t>PIRL 900 = MUST BE COMPLETED</a:t>
                      </a:r>
                    </a:p>
                    <a:p>
                      <a:r>
                        <a:rPr lang="en-US" sz="1200"/>
                        <a:t>PIRL 901 = MUST BE COMPLETED </a:t>
                      </a:r>
                    </a:p>
                    <a:p>
                      <a:r>
                        <a:rPr lang="en-US" sz="1200"/>
                        <a:t>PIRL 2907 = 2</a:t>
                      </a:r>
                    </a:p>
                    <a:p>
                      <a:r>
                        <a:rPr lang="en-US" sz="1200"/>
                        <a:t>PIRL 2908 = MUST BE COMPLETED</a:t>
                      </a:r>
                    </a:p>
                    <a:p>
                      <a:r>
                        <a:rPr lang="en-US" sz="1200"/>
                        <a:t>PIRL 2914 = 1</a:t>
                      </a:r>
                    </a:p>
                  </a:txBody>
                  <a:tcPr/>
                </a:tc>
                <a:extLst>
                  <a:ext uri="{0D108BD9-81ED-4DB2-BD59-A6C34878D82A}">
                    <a16:rowId xmlns:a16="http://schemas.microsoft.com/office/drawing/2014/main" val="2118640676"/>
                  </a:ext>
                </a:extLst>
              </a:tr>
              <a:tr h="700735">
                <a:tc>
                  <a:txBody>
                    <a:bodyPr/>
                    <a:lstStyle/>
                    <a:p>
                      <a:pPr marL="0" marR="0" lvl="0" indent="0" algn="l" defTabSz="914126" rtl="0" eaLnBrk="1" fontAlgn="auto" latinLnBrk="0" hangingPunct="1">
                        <a:lnSpc>
                          <a:spcPct val="100000"/>
                        </a:lnSpc>
                        <a:spcBef>
                          <a:spcPts val="0"/>
                        </a:spcBef>
                        <a:spcAft>
                          <a:spcPts val="0"/>
                        </a:spcAft>
                        <a:buClrTx/>
                        <a:buSzTx/>
                        <a:buFontTx/>
                        <a:buNone/>
                        <a:tabLst/>
                        <a:defRPr/>
                      </a:pPr>
                      <a:r>
                        <a:rPr lang="en-US" sz="1400"/>
                        <a:t>If the registered apprentice has completed a registered apprenticeship program</a:t>
                      </a:r>
                    </a:p>
                  </a:txBody>
                  <a:tcPr/>
                </a:tc>
                <a:tc>
                  <a:txBody>
                    <a:bodyPr/>
                    <a:lstStyle/>
                    <a:p>
                      <a:r>
                        <a:rPr lang="en-US" sz="1200" dirty="0"/>
                        <a:t>PIRL 900 = MUST BE COMPLETED</a:t>
                      </a:r>
                    </a:p>
                    <a:p>
                      <a:r>
                        <a:rPr lang="en-US" sz="1200" dirty="0"/>
                        <a:t>PIRL 901 = MUST BE COMPLETED </a:t>
                      </a:r>
                    </a:p>
                    <a:p>
                      <a:r>
                        <a:rPr lang="en-US" sz="1200" dirty="0"/>
                        <a:t>PIRL 2907 = 3</a:t>
                      </a:r>
                    </a:p>
                    <a:p>
                      <a:r>
                        <a:rPr lang="en-US" sz="1200" dirty="0"/>
                        <a:t>PIRL 2908 = MUST BE COMPLETED</a:t>
                      </a:r>
                    </a:p>
                    <a:p>
                      <a:r>
                        <a:rPr lang="en-US" sz="1200" dirty="0"/>
                        <a:t>PIRL 2914 = 1</a:t>
                      </a:r>
                    </a:p>
                  </a:txBody>
                  <a:tcPr/>
                </a:tc>
                <a:extLst>
                  <a:ext uri="{0D108BD9-81ED-4DB2-BD59-A6C34878D82A}">
                    <a16:rowId xmlns:a16="http://schemas.microsoft.com/office/drawing/2014/main" val="554808873"/>
                  </a:ext>
                </a:extLst>
              </a:tr>
            </a:tbl>
          </a:graphicData>
        </a:graphic>
      </p:graphicFrame>
      <p:sp>
        <p:nvSpPr>
          <p:cNvPr id="3" name="Content Placeholder 2">
            <a:extLst>
              <a:ext uri="{FF2B5EF4-FFF2-40B4-BE49-F238E27FC236}">
                <a16:creationId xmlns:a16="http://schemas.microsoft.com/office/drawing/2014/main" id="{2ABBD991-8D91-1E47-6A54-CC261E3C44F4}"/>
              </a:ext>
            </a:extLst>
          </p:cNvPr>
          <p:cNvSpPr>
            <a:spLocks noGrp="1"/>
          </p:cNvSpPr>
          <p:nvPr>
            <p:ph idx="14"/>
          </p:nvPr>
        </p:nvSpPr>
        <p:spPr>
          <a:xfrm>
            <a:off x="587830" y="5508900"/>
            <a:ext cx="11046190" cy="706544"/>
          </a:xfrm>
          <a:solidFill>
            <a:schemeClr val="accent3"/>
          </a:solidFill>
        </p:spPr>
        <p:txBody>
          <a:bodyPr vert="horz" lIns="91440" tIns="45720" rIns="91440" bIns="45720" rtlCol="0" anchor="t">
            <a:noAutofit/>
          </a:bodyPr>
          <a:lstStyle/>
          <a:p>
            <a:pPr rtl="0" fontAlgn="base">
              <a:lnSpc>
                <a:spcPct val="100000"/>
              </a:lnSpc>
            </a:pPr>
            <a:r>
              <a:rPr lang="en-US" sz="1600" b="1" i="0">
                <a:solidFill>
                  <a:schemeClr val="tx1"/>
                </a:solidFill>
                <a:effectLst/>
                <a:latin typeface="Arial" panose="020B0604020202020204" pitchFamily="34" charset="0"/>
              </a:rPr>
              <a:t>Note: THESE ARE NOT UPDATED LOGIC RULES. </a:t>
            </a:r>
            <a:r>
              <a:rPr lang="en-US" sz="1600" b="1">
                <a:solidFill>
                  <a:schemeClr val="tx1"/>
                </a:solidFill>
              </a:rPr>
              <a:t>This is guidance on how to fill out the required data elements based on current logic rules in the Apprenticeship (AP) Schema.</a:t>
            </a:r>
            <a:endParaRPr lang="en-US" sz="1600" b="1" i="0">
              <a:solidFill>
                <a:schemeClr val="tx1"/>
              </a:solidFill>
              <a:effectLst/>
              <a:latin typeface="Arial" panose="020B0604020202020204" pitchFamily="34" charset="0"/>
            </a:endParaRPr>
          </a:p>
          <a:p>
            <a:pPr algn="l" rtl="0" fontAlgn="base">
              <a:lnSpc>
                <a:spcPct val="100000"/>
              </a:lnSpc>
            </a:pPr>
            <a:endParaRPr lang="en-US" sz="2400" b="0" i="0">
              <a:solidFill>
                <a:srgbClr val="000000"/>
              </a:solidFill>
              <a:effectLst/>
              <a:latin typeface="Arial" panose="020B0604020202020204" pitchFamily="34" charset="0"/>
            </a:endParaRPr>
          </a:p>
        </p:txBody>
      </p:sp>
      <p:sp>
        <p:nvSpPr>
          <p:cNvPr id="7" name="Slide Number Placeholder 5">
            <a:extLst>
              <a:ext uri="{FF2B5EF4-FFF2-40B4-BE49-F238E27FC236}">
                <a16:creationId xmlns:a16="http://schemas.microsoft.com/office/drawing/2014/main" id="{CBE5BB58-720C-0B20-BEE3-E30A65B82A2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41</a:t>
            </a:fld>
            <a:endParaRPr lang="en-US"/>
          </a:p>
        </p:txBody>
      </p:sp>
    </p:spTree>
    <p:extLst>
      <p:ext uri="{BB962C8B-B14F-4D97-AF65-F5344CB8AC3E}">
        <p14:creationId xmlns:p14="http://schemas.microsoft.com/office/powerpoint/2010/main" val="252700445"/>
      </p:ext>
    </p:extLst>
  </p:cSld>
  <p:clrMapOvr>
    <a:masterClrMapping/>
  </p:clrMapOvr>
  <p:extLst>
    <p:ext uri="{6950BFC3-D8DA-4A85-94F7-54DA5524770B}">
      <p188:commentRel xmlns:p188="http://schemas.microsoft.com/office/powerpoint/2018/8/main" r:id="rId3"/>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EE291-0168-3822-D60D-0B7C433B2AF4}"/>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399E00FA-E664-F70F-69F3-649F80A109F7}"/>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581F9330-E8EB-F786-8710-A3082E965FE5}"/>
              </a:ext>
              <a:ext uri="{C183D7F6-B498-43B3-948B-1728B52AA6E4}">
                <adec:decorative xmlns:adec="http://schemas.microsoft.com/office/drawing/2017/decorative" val="1"/>
              </a:ext>
            </a:extLst>
          </p:cNvPr>
          <p:cNvGrpSpPr/>
          <p:nvPr/>
        </p:nvGrpSpPr>
        <p:grpSpPr>
          <a:xfrm>
            <a:off x="255225" y="2876524"/>
            <a:ext cx="6907576" cy="2920464"/>
            <a:chOff x="-1278987" y="837956"/>
            <a:chExt cx="11770551" cy="3256657"/>
          </a:xfrm>
        </p:grpSpPr>
        <p:sp>
          <p:nvSpPr>
            <p:cNvPr id="12" name="Rectangle 11">
              <a:extLst>
                <a:ext uri="{FF2B5EF4-FFF2-40B4-BE49-F238E27FC236}">
                  <a16:creationId xmlns:a16="http://schemas.microsoft.com/office/drawing/2014/main" id="{F17F59D8-F715-CC6C-BA5E-E3FCC935D00F}"/>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210BAB7-2689-6318-5710-FCEDEFD07EE8}"/>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3">
            <a:extLst>
              <a:ext uri="{FF2B5EF4-FFF2-40B4-BE49-F238E27FC236}">
                <a16:creationId xmlns:a16="http://schemas.microsoft.com/office/drawing/2014/main" id="{5EE4F2EF-98C1-A1F3-6E53-6193B2BDF777}"/>
              </a:ext>
            </a:extLst>
          </p:cNvPr>
          <p:cNvSpPr>
            <a:spLocks noGrp="1"/>
          </p:cNvSpPr>
          <p:nvPr>
            <p:ph type="title"/>
          </p:nvPr>
        </p:nvSpPr>
        <p:spPr>
          <a:xfrm>
            <a:off x="500743" y="3570515"/>
            <a:ext cx="5965371" cy="1144929"/>
          </a:xfrm>
        </p:spPr>
        <p:txBody>
          <a:bodyPr/>
          <a:lstStyle/>
          <a:p>
            <a:r>
              <a:rPr lang="en-US" spc="300">
                <a:solidFill>
                  <a:schemeClr val="tx1"/>
                </a:solidFill>
                <a:latin typeface="Arial"/>
                <a:cs typeface="Arial"/>
              </a:rPr>
              <a:t>APPENDIX </a:t>
            </a:r>
            <a:r>
              <a:rPr lang="en-US" spc="300">
                <a:solidFill>
                  <a:schemeClr val="tx1"/>
                </a:solidFill>
                <a:latin typeface="Arial"/>
                <a:cs typeface="Arial"/>
                <a:sym typeface="Wingdings 2" panose="05020102010507070707" pitchFamily="18" charset="2"/>
              </a:rPr>
              <a:t></a:t>
            </a:r>
            <a:r>
              <a:rPr lang="en-US" spc="300">
                <a:solidFill>
                  <a:schemeClr val="tx1"/>
                </a:solidFill>
                <a:latin typeface="Arial"/>
                <a:cs typeface="Arial"/>
              </a:rPr>
              <a:t>:</a:t>
            </a:r>
            <a:br>
              <a:rPr lang="en-US" spc="300">
                <a:solidFill>
                  <a:schemeClr val="tx1"/>
                </a:solidFill>
                <a:latin typeface="Arial"/>
                <a:cs typeface="Arial"/>
              </a:rPr>
            </a:br>
            <a:r>
              <a:rPr lang="en-US" sz="3200" spc="300">
                <a:solidFill>
                  <a:schemeClr val="tx1"/>
                </a:solidFill>
                <a:latin typeface="Arial"/>
                <a:cs typeface="Arial"/>
              </a:rPr>
              <a:t>Questions and Answers</a:t>
            </a:r>
            <a:r>
              <a:rPr lang="en-US" sz="3200" b="1" spc="300">
                <a:solidFill>
                  <a:schemeClr val="tx1"/>
                </a:solidFill>
                <a:latin typeface="Arial"/>
                <a:cs typeface="Arial"/>
              </a:rPr>
              <a:t> </a:t>
            </a:r>
            <a:r>
              <a:rPr lang="en-US" sz="3200" b="1" spc="300">
                <a:latin typeface="Arial"/>
                <a:cs typeface="Arial"/>
              </a:rPr>
              <a:t> </a:t>
            </a:r>
          </a:p>
        </p:txBody>
      </p:sp>
      <p:sp>
        <p:nvSpPr>
          <p:cNvPr id="5" name="Slide Number Placeholder 5">
            <a:extLst>
              <a:ext uri="{FF2B5EF4-FFF2-40B4-BE49-F238E27FC236}">
                <a16:creationId xmlns:a16="http://schemas.microsoft.com/office/drawing/2014/main" id="{136093A0-F2D1-0942-DFFA-E961178FCD14}"/>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42</a:t>
            </a:fld>
            <a:r>
              <a:rPr lang="en-US"/>
              <a:t> </a:t>
            </a:r>
          </a:p>
        </p:txBody>
      </p:sp>
      <p:sp>
        <p:nvSpPr>
          <p:cNvPr id="3" name="Picture Placeholder 2">
            <a:extLst>
              <a:ext uri="{FF2B5EF4-FFF2-40B4-BE49-F238E27FC236}">
                <a16:creationId xmlns:a16="http://schemas.microsoft.com/office/drawing/2014/main" id="{1B47C852-C698-2C09-068B-71FB6B09FB0B}"/>
              </a:ext>
            </a:extLst>
          </p:cNvPr>
          <p:cNvSpPr>
            <a:spLocks noGrp="1"/>
          </p:cNvSpPr>
          <p:nvPr>
            <p:ph type="pic" sz="quarter" idx="14"/>
          </p:nvPr>
        </p:nvSpPr>
        <p:spPr>
          <a:xfrm>
            <a:off x="7162802" y="0"/>
            <a:ext cx="5068526" cy="6858000"/>
          </a:xfrm>
        </p:spPr>
        <p:txBody>
          <a:bodyPr/>
          <a:lstStyle/>
          <a:p>
            <a:endParaRPr lang="en-US"/>
          </a:p>
        </p:txBody>
      </p:sp>
    </p:spTree>
    <p:extLst>
      <p:ext uri="{BB962C8B-B14F-4D97-AF65-F5344CB8AC3E}">
        <p14:creationId xmlns:p14="http://schemas.microsoft.com/office/powerpoint/2010/main" val="399525836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7302944E-57FB-37CD-8B3D-CCE0025C664E}"/>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BD70E3B-AFFD-A98A-482F-2A6C394BF1D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7886D353-0EC5-097B-DBDE-E14A327D2085}"/>
              </a:ext>
            </a:extLst>
          </p:cNvPr>
          <p:cNvSpPr>
            <a:spLocks noGrp="1"/>
          </p:cNvSpPr>
          <p:nvPr>
            <p:ph type="title"/>
          </p:nvPr>
        </p:nvSpPr>
        <p:spPr>
          <a:xfrm>
            <a:off x="712195" y="277432"/>
            <a:ext cx="10764433" cy="646331"/>
          </a:xfrm>
          <a:noFill/>
        </p:spPr>
        <p:txBody>
          <a:bodyPr/>
          <a:lstStyle/>
          <a:p>
            <a:r>
              <a:rPr lang="en-US" sz="4000">
                <a:solidFill>
                  <a:schemeClr val="bg1"/>
                </a:solidFill>
                <a:latin typeface="+mj-lt"/>
                <a:ea typeface="Roboto Black"/>
                <a:cs typeface="Roboto Black"/>
              </a:rPr>
              <a:t>Final QPRs and QNRs at the End of the POP.</a:t>
            </a:r>
          </a:p>
        </p:txBody>
      </p:sp>
      <p:sp>
        <p:nvSpPr>
          <p:cNvPr id="6" name="Content Placeholder 6">
            <a:extLst>
              <a:ext uri="{FF2B5EF4-FFF2-40B4-BE49-F238E27FC236}">
                <a16:creationId xmlns:a16="http://schemas.microsoft.com/office/drawing/2014/main" id="{507B961E-96C9-4963-A4FB-F39EFD6588D1}"/>
              </a:ext>
            </a:extLst>
          </p:cNvPr>
          <p:cNvSpPr txBox="1">
            <a:spLocks/>
          </p:cNvSpPr>
          <p:nvPr/>
        </p:nvSpPr>
        <p:spPr>
          <a:xfrm>
            <a:off x="165100" y="1268818"/>
            <a:ext cx="5096453" cy="3910617"/>
          </a:xfrm>
          <a:prstGeom prst="rect">
            <a:avLst/>
          </a:prstGeom>
        </p:spPr>
        <p:txBody>
          <a:bodyPr>
            <a:normAutofit/>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2400" b="1">
                <a:solidFill>
                  <a:srgbClr val="FFFFFF"/>
                </a:solidFill>
                <a:latin typeface="+mj-lt"/>
              </a:rPr>
              <a:t>Question:</a:t>
            </a:r>
          </a:p>
          <a:p>
            <a:r>
              <a:rPr lang="en-US" sz="2400">
                <a:solidFill>
                  <a:schemeClr val="bg1"/>
                </a:solidFill>
                <a:latin typeface="+mj-lt"/>
                <a:ea typeface="Roboto Black" panose="02000000000000000000" pitchFamily="2" charset="0"/>
                <a:cs typeface="Roboto Black" panose="02000000000000000000" pitchFamily="2" charset="0"/>
              </a:rPr>
              <a:t>When is the final QNR and QPR due for grants that have reached the end of their period of performance (POP)? </a:t>
            </a:r>
            <a:endParaRPr lang="en-US" sz="1600">
              <a:latin typeface="+mj-lt"/>
            </a:endParaRPr>
          </a:p>
        </p:txBody>
      </p:sp>
      <p:sp>
        <p:nvSpPr>
          <p:cNvPr id="2" name="Text Placeholder 5">
            <a:extLst>
              <a:ext uri="{FF2B5EF4-FFF2-40B4-BE49-F238E27FC236}">
                <a16:creationId xmlns:a16="http://schemas.microsoft.com/office/drawing/2014/main" id="{7F8E155B-CBB8-5D1A-2368-8D59B80B7DF8}"/>
              </a:ext>
            </a:extLst>
          </p:cNvPr>
          <p:cNvSpPr>
            <a:spLocks noGrp="1"/>
          </p:cNvSpPr>
          <p:nvPr/>
        </p:nvSpPr>
        <p:spPr>
          <a:xfrm>
            <a:off x="5412509" y="1105080"/>
            <a:ext cx="6392383" cy="4943404"/>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Tx/>
              <a:buBlip>
                <a:blip r:embed="rId3"/>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a:solidFill>
                  <a:srgbClr val="FFFFFF"/>
                </a:solidFill>
              </a:rPr>
              <a:t>Answer:</a:t>
            </a:r>
          </a:p>
          <a:p>
            <a:pPr marL="0" indent="0">
              <a:buNone/>
            </a:pPr>
            <a:r>
              <a:rPr lang="en-US" sz="1800">
                <a:solidFill>
                  <a:schemeClr val="bg1"/>
                </a:solidFill>
                <a:latin typeface="Aptos" panose="020B0004020202020204" pitchFamily="34" charset="0"/>
                <a:cs typeface="Arial"/>
              </a:rPr>
              <a:t>Final QPRs and QNRs are due on August 15, 2025, for grants whose period of performance ends on June 30*.  No additional reporting is required. This includes reporting for participants who are employed after the grant’s POP.  </a:t>
            </a:r>
            <a:r>
              <a:rPr lang="en-US" sz="1800">
                <a:solidFill>
                  <a:schemeClr val="bg1"/>
                </a:solidFill>
                <a:effectLst/>
                <a:latin typeface="Aptos" panose="020B0004020202020204" pitchFamily="34" charset="0"/>
                <a:cs typeface="Arial"/>
              </a:rPr>
              <a:t>The following OA-managed grants are no longer active and no longer require QPRs or QNRs.  All grant numbers associated with these grants should no longer be used/uploaded in grantee PIRL data files.</a:t>
            </a:r>
          </a:p>
          <a:p>
            <a:pPr>
              <a:buFont typeface="Wingdings" panose="05000000000000000000" pitchFamily="2" charset="2"/>
              <a:buChar char="§"/>
            </a:pPr>
            <a:r>
              <a:rPr lang="en-US" sz="1800">
                <a:solidFill>
                  <a:schemeClr val="bg1"/>
                </a:solidFill>
                <a:effectLst/>
                <a:latin typeface="Aptos" panose="020B0004020202020204" pitchFamily="34" charset="0"/>
                <a:cs typeface="Arial"/>
              </a:rPr>
              <a:t>ASE – Apprenticeship State Expansion Grant</a:t>
            </a:r>
          </a:p>
          <a:p>
            <a:pPr>
              <a:buFont typeface="Wingdings" panose="05000000000000000000" pitchFamily="2" charset="2"/>
              <a:buChar char="§"/>
            </a:pPr>
            <a:r>
              <a:rPr lang="en-US" sz="1800">
                <a:solidFill>
                  <a:schemeClr val="bg1"/>
                </a:solidFill>
                <a:latin typeface="Aptos" panose="020B0004020202020204" pitchFamily="34" charset="0"/>
                <a:cs typeface="Arial"/>
              </a:rPr>
              <a:t>SAE16 – State Apprenticeship Expansion 2016 Grant</a:t>
            </a:r>
          </a:p>
          <a:p>
            <a:pPr>
              <a:buFont typeface="Wingdings" panose="05000000000000000000" pitchFamily="2" charset="2"/>
              <a:buChar char="§"/>
            </a:pPr>
            <a:r>
              <a:rPr lang="en-US" sz="1800">
                <a:solidFill>
                  <a:schemeClr val="bg1"/>
                </a:solidFill>
                <a:latin typeface="Aptos" panose="020B0004020202020204" pitchFamily="34" charset="0"/>
                <a:cs typeface="Arial"/>
              </a:rPr>
              <a:t>SAE2020 – State Apprenticeship Expansion 2020 Grant</a:t>
            </a:r>
          </a:p>
          <a:p>
            <a:pPr>
              <a:buFont typeface="Wingdings" panose="05000000000000000000" pitchFamily="2" charset="2"/>
              <a:buChar char="§"/>
            </a:pPr>
            <a:r>
              <a:rPr lang="en-US" sz="1800">
                <a:solidFill>
                  <a:schemeClr val="bg1"/>
                </a:solidFill>
                <a:effectLst/>
                <a:latin typeface="Aptos" panose="020B0004020202020204" pitchFamily="34" charset="0"/>
                <a:cs typeface="Arial"/>
              </a:rPr>
              <a:t>YARG – Youth Apprenticeship Readiness Grant</a:t>
            </a:r>
          </a:p>
          <a:p>
            <a:pPr>
              <a:buFont typeface="Wingdings" panose="05000000000000000000" pitchFamily="2" charset="2"/>
              <a:buChar char="§"/>
            </a:pPr>
            <a:endParaRPr lang="en-US" sz="1600">
              <a:effectLst/>
            </a:endParaRPr>
          </a:p>
          <a:p>
            <a:pPr marL="0" indent="0">
              <a:lnSpc>
                <a:spcPct val="150000"/>
              </a:lnSpc>
              <a:buNone/>
            </a:pPr>
            <a:r>
              <a:rPr lang="en-US" sz="1400">
                <a:solidFill>
                  <a:schemeClr val="accent1">
                    <a:lumMod val="60000"/>
                    <a:lumOff val="40000"/>
                  </a:schemeClr>
                </a:solidFill>
              </a:rPr>
              <a:t>*The reporting quarter for the SAEEI grant is April 1 – June 30, 2025.  The final QPR and QNR are due on August 15, 2025.  After the PIRL data file and the QNR have been certified in WIPS, no additional reporting is required.</a:t>
            </a:r>
            <a:endParaRPr lang="en-US" sz="1400">
              <a:solidFill>
                <a:schemeClr val="accent1">
                  <a:lumMod val="60000"/>
                  <a:lumOff val="40000"/>
                </a:schemeClr>
              </a:solidFill>
              <a:effectLst/>
              <a:cs typeface="Arial"/>
            </a:endParaRPr>
          </a:p>
          <a:p>
            <a:pPr marL="800100" lvl="1" indent="-342900">
              <a:buFont typeface="+mj-lt"/>
              <a:buAutoNum type="arabicPeriod"/>
            </a:pPr>
            <a:endParaRPr lang="en-US">
              <a:effectLst/>
            </a:endParaRPr>
          </a:p>
          <a:p>
            <a:pPr marL="0" indent="0">
              <a:buNone/>
            </a:pPr>
            <a:endParaRPr lang="en-US">
              <a:cs typeface="Arial"/>
            </a:endParaRPr>
          </a:p>
        </p:txBody>
      </p:sp>
      <p:sp>
        <p:nvSpPr>
          <p:cNvPr id="7" name="Slide Number Placeholder 5">
            <a:extLst>
              <a:ext uri="{FF2B5EF4-FFF2-40B4-BE49-F238E27FC236}">
                <a16:creationId xmlns:a16="http://schemas.microsoft.com/office/drawing/2014/main" id="{3E777C95-C99A-BBD6-3A49-0207D53779C2}"/>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43</a:t>
            </a:fld>
            <a:endParaRPr lang="en-US"/>
          </a:p>
        </p:txBody>
      </p:sp>
      <p:cxnSp>
        <p:nvCxnSpPr>
          <p:cNvPr id="9" name="Straight Connector 8">
            <a:extLst>
              <a:ext uri="{FF2B5EF4-FFF2-40B4-BE49-F238E27FC236}">
                <a16:creationId xmlns:a16="http://schemas.microsoft.com/office/drawing/2014/main" id="{B075094E-5A63-2C70-57E5-52A754C3BB39}"/>
              </a:ext>
              <a:ext uri="{C183D7F6-B498-43B3-948B-1728B52AA6E4}">
                <adec:decorative xmlns:adec="http://schemas.microsoft.com/office/drawing/2017/decorative" val="1"/>
              </a:ext>
            </a:extLst>
          </p:cNvPr>
          <p:cNvCxnSpPr/>
          <p:nvPr/>
        </p:nvCxnSpPr>
        <p:spPr>
          <a:xfrm>
            <a:off x="684487" y="175724"/>
            <a:ext cx="0" cy="84974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875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C98D9CF-D582-CE7C-5EFC-B396400EE82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1" y="620742"/>
            <a:ext cx="10512862" cy="1325563"/>
          </a:xfrm>
        </p:spPr>
        <p:txBody>
          <a:bodyPr>
            <a:normAutofit/>
          </a:bodyPr>
          <a:lstStyle/>
          <a:p>
            <a:r>
              <a:rPr lang="en-US">
                <a:solidFill>
                  <a:srgbClr val="FFFFFF"/>
                </a:solidFill>
              </a:rPr>
              <a:t>QPR/QNR Quarterly Submission Process</a:t>
            </a:r>
          </a:p>
        </p:txBody>
      </p:sp>
      <p:cxnSp>
        <p:nvCxnSpPr>
          <p:cNvPr id="20" name="Straight Connector 19">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a:bodyPr>
          <a:lstStyle/>
          <a:p>
            <a:pPr marL="0" indent="0">
              <a:buNone/>
            </a:pPr>
            <a:r>
              <a:rPr lang="en-US" sz="2400" b="1">
                <a:solidFill>
                  <a:srgbClr val="FFFFFF"/>
                </a:solidFill>
              </a:rPr>
              <a:t>Question:</a:t>
            </a:r>
          </a:p>
          <a:p>
            <a:pPr marL="0" indent="0">
              <a:buNone/>
            </a:pPr>
            <a:r>
              <a:rPr lang="en-US" sz="2400">
                <a:solidFill>
                  <a:srgbClr val="FFFFFF"/>
                </a:solidFill>
              </a:rPr>
              <a:t>Is the QPR/QNR quarterly submission process changing from WIPS to another system?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096453" cy="3910618"/>
          </a:xfrm>
        </p:spPr>
        <p:txBody>
          <a:bodyPr>
            <a:normAutofit/>
          </a:bodyPr>
          <a:lstStyle/>
          <a:p>
            <a:pPr marL="0" indent="0">
              <a:spcBef>
                <a:spcPts val="1200"/>
              </a:spcBef>
              <a:buNone/>
            </a:pPr>
            <a:r>
              <a:rPr lang="en-US" sz="2400" b="1">
                <a:solidFill>
                  <a:srgbClr val="FFFFFF"/>
                </a:solidFill>
              </a:rPr>
              <a:t>Answer:</a:t>
            </a:r>
          </a:p>
          <a:p>
            <a:pPr marL="0" indent="0">
              <a:buNone/>
            </a:pPr>
            <a:r>
              <a:rPr lang="en-US" sz="2400">
                <a:solidFill>
                  <a:srgbClr val="FFFFFF"/>
                </a:solidFill>
              </a:rPr>
              <a:t>WIPS is the official performance reporting system for OA quarterly performance reports. All apprenticeship grantees should upload and certify their data utilizing WIPS.   </a:t>
            </a:r>
          </a:p>
          <a:p>
            <a:pPr marL="0" indent="0">
              <a:buNone/>
            </a:pPr>
            <a:endParaRPr lang="en-US" sz="24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44</a:t>
            </a:fld>
            <a:endParaRPr lang="en-US">
              <a:solidFill>
                <a:srgbClr val="FFFFFF"/>
              </a:solidFill>
            </a:endParaRPr>
          </a:p>
        </p:txBody>
      </p:sp>
    </p:spTree>
    <p:extLst>
      <p:ext uri="{BB962C8B-B14F-4D97-AF65-F5344CB8AC3E}">
        <p14:creationId xmlns:p14="http://schemas.microsoft.com/office/powerpoint/2010/main" val="981433445"/>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95C13DA9-0470-65A3-0F09-EA637A58CC58}"/>
            </a:ext>
          </a:extLst>
        </p:cNvPr>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947FEB57-4A2D-D2DC-C1CC-827AB1F29B2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A416F97C-4105-3779-041B-9CAE699F49EA}"/>
              </a:ext>
            </a:extLst>
          </p:cNvPr>
          <p:cNvSpPr>
            <a:spLocks noGrp="1"/>
          </p:cNvSpPr>
          <p:nvPr>
            <p:ph type="title"/>
          </p:nvPr>
        </p:nvSpPr>
        <p:spPr>
          <a:xfrm>
            <a:off x="1718825" y="578725"/>
            <a:ext cx="8293394" cy="701731"/>
          </a:xfrm>
          <a:solidFill>
            <a:schemeClr val="accent1"/>
          </a:solidFill>
        </p:spPr>
        <p:txBody>
          <a:bodyPr/>
          <a:lstStyle/>
          <a:p>
            <a:r>
              <a:rPr lang="en-US" sz="4400">
                <a:solidFill>
                  <a:schemeClr val="bg1"/>
                </a:solidFill>
                <a:latin typeface="+mj-lt"/>
                <a:ea typeface="Roboto Black"/>
                <a:cs typeface="Roboto Black"/>
              </a:rPr>
              <a:t>Direct, Grant-Funded Services</a:t>
            </a:r>
          </a:p>
        </p:txBody>
      </p:sp>
      <p:sp>
        <p:nvSpPr>
          <p:cNvPr id="2" name="Text Placeholder 5">
            <a:extLst>
              <a:ext uri="{FF2B5EF4-FFF2-40B4-BE49-F238E27FC236}">
                <a16:creationId xmlns:a16="http://schemas.microsoft.com/office/drawing/2014/main" id="{C8CC8A20-74F7-2A51-D114-643D1AC67C5A}"/>
              </a:ext>
            </a:extLst>
          </p:cNvPr>
          <p:cNvSpPr>
            <a:spLocks noGrp="1"/>
          </p:cNvSpPr>
          <p:nvPr/>
        </p:nvSpPr>
        <p:spPr>
          <a:xfrm>
            <a:off x="5430982" y="1429055"/>
            <a:ext cx="5919860" cy="4148489"/>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Tx/>
              <a:buBlip>
                <a:blip r:embed="rId3"/>
              </a:buBlip>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Courier New" panose="02070309020205020404" pitchFamily="49" charset="0"/>
              <a:buChar char="o"/>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Wingdings" panose="05000000000000000000" pitchFamily="2" charset="2"/>
              <a:buChar char="§"/>
              <a:defRPr sz="1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solidFill>
                  <a:srgbClr val="FFFFFF"/>
                </a:solidFill>
              </a:rPr>
              <a:t>Answer:</a:t>
            </a:r>
          </a:p>
          <a:p>
            <a:pPr marL="0" indent="0">
              <a:buNone/>
            </a:pPr>
            <a:r>
              <a:rPr lang="en-US">
                <a:solidFill>
                  <a:schemeClr val="bg1"/>
                </a:solidFill>
                <a:cs typeface="Arial"/>
              </a:rPr>
              <a:t>Direct, grant-funded services for </a:t>
            </a:r>
            <a:r>
              <a:rPr lang="en-US">
                <a:solidFill>
                  <a:schemeClr val="bg1"/>
                </a:solidFill>
                <a:effectLst/>
                <a:cs typeface="Arial"/>
              </a:rPr>
              <a:t>OA-managed grants include:</a:t>
            </a:r>
          </a:p>
          <a:p>
            <a:pPr marL="0" indent="0">
              <a:buNone/>
            </a:pPr>
            <a:endParaRPr lang="en-US" sz="1800">
              <a:cs typeface="Arial"/>
            </a:endParaRPr>
          </a:p>
          <a:p>
            <a:pPr>
              <a:buFont typeface="Wingdings" panose="05000000000000000000" pitchFamily="2" charset="2"/>
              <a:buChar char="§"/>
            </a:pPr>
            <a:r>
              <a:rPr lang="en-US" sz="1800" b="1">
                <a:solidFill>
                  <a:schemeClr val="accent1">
                    <a:lumMod val="60000"/>
                    <a:lumOff val="40000"/>
                  </a:schemeClr>
                </a:solidFill>
                <a:cs typeface="Arial"/>
              </a:rPr>
              <a:t>On-the-Job Learning (OJL) </a:t>
            </a:r>
            <a:r>
              <a:rPr lang="en-US" sz="1800">
                <a:solidFill>
                  <a:schemeClr val="bg1"/>
                </a:solidFill>
                <a:cs typeface="Arial"/>
              </a:rPr>
              <a:t>– AKA On-the-Job Training (OJT) – paid OJL/OJT under the supervision of experienced professionals</a:t>
            </a:r>
          </a:p>
          <a:p>
            <a:pPr>
              <a:buFont typeface="Wingdings" panose="05000000000000000000" pitchFamily="2" charset="2"/>
              <a:buChar char="§"/>
            </a:pPr>
            <a:r>
              <a:rPr lang="en-US" sz="1800" b="1">
                <a:solidFill>
                  <a:schemeClr val="accent1">
                    <a:lumMod val="60000"/>
                    <a:lumOff val="40000"/>
                  </a:schemeClr>
                </a:solidFill>
                <a:effectLst/>
                <a:cs typeface="Arial"/>
              </a:rPr>
              <a:t>Related Instruction (RI) </a:t>
            </a:r>
            <a:r>
              <a:rPr lang="en-US" sz="1800">
                <a:solidFill>
                  <a:schemeClr val="bg1"/>
                </a:solidFill>
                <a:effectLst/>
                <a:cs typeface="Arial"/>
              </a:rPr>
              <a:t>– instruction which complements OJL/OJT, provides registered apprentices with theoretical knowledge and skills</a:t>
            </a:r>
          </a:p>
          <a:p>
            <a:pPr>
              <a:buFont typeface="Wingdings" panose="05000000000000000000" pitchFamily="2" charset="2"/>
              <a:buChar char="§"/>
            </a:pPr>
            <a:r>
              <a:rPr lang="en-US" sz="1800" b="1">
                <a:solidFill>
                  <a:schemeClr val="accent1">
                    <a:lumMod val="60000"/>
                    <a:lumOff val="40000"/>
                  </a:schemeClr>
                </a:solidFill>
                <a:cs typeface="Arial"/>
              </a:rPr>
              <a:t>Supportive Services (SS) </a:t>
            </a:r>
            <a:r>
              <a:rPr lang="en-US" sz="1800">
                <a:solidFill>
                  <a:schemeClr val="bg1"/>
                </a:solidFill>
                <a:cs typeface="Arial"/>
              </a:rPr>
              <a:t>–</a:t>
            </a:r>
            <a:r>
              <a:rPr lang="en-US" sz="1800" b="1">
                <a:solidFill>
                  <a:schemeClr val="bg1"/>
                </a:solidFill>
                <a:cs typeface="Arial"/>
              </a:rPr>
              <a:t> </a:t>
            </a:r>
            <a:r>
              <a:rPr lang="en-US" sz="1800">
                <a:solidFill>
                  <a:schemeClr val="bg1"/>
                </a:solidFill>
                <a:cs typeface="Arial"/>
              </a:rPr>
              <a:t>range of services designed to help apprentices succeed, both in their training and in their personal lives (e.g., childcare assistance, transportation assistance, uniforms, tools, etc.)</a:t>
            </a:r>
          </a:p>
          <a:p>
            <a:pPr marL="0" indent="0">
              <a:buNone/>
            </a:pPr>
            <a:endParaRPr lang="en-US" sz="2400">
              <a:effectLst/>
              <a:cs typeface="Arial"/>
            </a:endParaRPr>
          </a:p>
          <a:p>
            <a:pPr>
              <a:buFont typeface="Wingdings" panose="05000000000000000000" pitchFamily="2" charset="2"/>
              <a:buChar char="§"/>
            </a:pPr>
            <a:endParaRPr lang="en-US">
              <a:effectLst/>
            </a:endParaRPr>
          </a:p>
          <a:p>
            <a:pPr marL="800100" lvl="1" indent="-342900">
              <a:buFont typeface="+mj-lt"/>
              <a:buAutoNum type="arabicPeriod"/>
            </a:pPr>
            <a:endParaRPr lang="en-US">
              <a:effectLst/>
            </a:endParaRPr>
          </a:p>
          <a:p>
            <a:pPr marL="0" indent="0">
              <a:buNone/>
            </a:pPr>
            <a:endParaRPr lang="en-US">
              <a:cs typeface="Arial"/>
            </a:endParaRPr>
          </a:p>
        </p:txBody>
      </p:sp>
      <p:sp>
        <p:nvSpPr>
          <p:cNvPr id="7" name="Slide Number Placeholder 5">
            <a:extLst>
              <a:ext uri="{FF2B5EF4-FFF2-40B4-BE49-F238E27FC236}">
                <a16:creationId xmlns:a16="http://schemas.microsoft.com/office/drawing/2014/main" id="{26580560-6571-1A88-94C4-0506495AA21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45</a:t>
            </a:fld>
            <a:endParaRPr lang="en-US"/>
          </a:p>
        </p:txBody>
      </p:sp>
      <p:sp>
        <p:nvSpPr>
          <p:cNvPr id="3" name="Content Placeholder 6">
            <a:extLst>
              <a:ext uri="{FF2B5EF4-FFF2-40B4-BE49-F238E27FC236}">
                <a16:creationId xmlns:a16="http://schemas.microsoft.com/office/drawing/2014/main" id="{65A2CEA5-D2B6-7955-A314-F521ECED73E6}"/>
              </a:ext>
            </a:extLst>
          </p:cNvPr>
          <p:cNvSpPr txBox="1">
            <a:spLocks/>
          </p:cNvSpPr>
          <p:nvPr/>
        </p:nvSpPr>
        <p:spPr>
          <a:xfrm>
            <a:off x="459290" y="1429055"/>
            <a:ext cx="5096453" cy="3910617"/>
          </a:xfrm>
          <a:prstGeom prst="rect">
            <a:avLst/>
          </a:prstGeom>
        </p:spPr>
        <p:txBody>
          <a:bodyPr>
            <a:normAutofit/>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2400" b="1">
                <a:solidFill>
                  <a:srgbClr val="FFFFFF"/>
                </a:solidFill>
              </a:rPr>
              <a:t>Question:</a:t>
            </a:r>
          </a:p>
          <a:p>
            <a:pPr marL="0" indent="0" fontAlgn="auto">
              <a:spcAft>
                <a:spcPts val="0"/>
              </a:spcAft>
              <a:buFont typeface="Arial" panose="020B0604020202020204" pitchFamily="34" charset="0"/>
              <a:buNone/>
            </a:pPr>
            <a:r>
              <a:rPr lang="en-US" sz="2400">
                <a:solidFill>
                  <a:schemeClr val="bg1"/>
                </a:solidFill>
                <a:latin typeface="+mn-lt"/>
                <a:ea typeface="Roboto Black" panose="02000000000000000000" pitchFamily="2" charset="0"/>
                <a:cs typeface="Roboto Black" panose="02000000000000000000" pitchFamily="2" charset="0"/>
              </a:rPr>
              <a:t>What are direct, grant-funded services for registered apprenticeship grants?</a:t>
            </a:r>
            <a:endParaRPr lang="en-US" sz="2400">
              <a:solidFill>
                <a:schemeClr val="bg1"/>
              </a:solidFill>
              <a:latin typeface="+mn-lt"/>
            </a:endParaRPr>
          </a:p>
        </p:txBody>
      </p:sp>
      <p:cxnSp>
        <p:nvCxnSpPr>
          <p:cNvPr id="4" name="Straight Connector 3">
            <a:extLst>
              <a:ext uri="{FF2B5EF4-FFF2-40B4-BE49-F238E27FC236}">
                <a16:creationId xmlns:a16="http://schemas.microsoft.com/office/drawing/2014/main" id="{60232ADE-1D65-95B6-0081-C281716DB1EF}"/>
              </a:ext>
              <a:ext uri="{C183D7F6-B498-43B3-948B-1728B52AA6E4}">
                <adec:decorative xmlns:adec="http://schemas.microsoft.com/office/drawing/2017/decorative" val="1"/>
              </a:ext>
            </a:extLst>
          </p:cNvPr>
          <p:cNvCxnSpPr/>
          <p:nvPr/>
        </p:nvCxnSpPr>
        <p:spPr>
          <a:xfrm>
            <a:off x="1718825" y="522998"/>
            <a:ext cx="0" cy="849745"/>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35004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A45AA661-9889-A388-B423-69FB086A9E76}"/>
            </a:ext>
          </a:extLst>
        </p:cNvPr>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16B7DF23-6794-CDE3-34B3-6371A18E299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5" name="Title 4">
            <a:extLst>
              <a:ext uri="{FF2B5EF4-FFF2-40B4-BE49-F238E27FC236}">
                <a16:creationId xmlns:a16="http://schemas.microsoft.com/office/drawing/2014/main" id="{FD2B7A3B-9393-4C6E-718B-C9FC0C4C8D5E}"/>
              </a:ext>
            </a:extLst>
          </p:cNvPr>
          <p:cNvSpPr>
            <a:spLocks noGrp="1"/>
          </p:cNvSpPr>
          <p:nvPr>
            <p:ph type="title"/>
          </p:nvPr>
        </p:nvSpPr>
        <p:spPr>
          <a:xfrm>
            <a:off x="770261" y="175724"/>
            <a:ext cx="5417075" cy="535531"/>
          </a:xfrm>
          <a:solidFill>
            <a:schemeClr val="accent1"/>
          </a:solidFill>
        </p:spPr>
        <p:txBody>
          <a:bodyPr/>
          <a:lstStyle/>
          <a:p>
            <a:r>
              <a:rPr lang="en-US" sz="3200">
                <a:solidFill>
                  <a:schemeClr val="bg1"/>
                </a:solidFill>
                <a:latin typeface="+mj-lt"/>
                <a:ea typeface="Roboto Black" panose="02000000000000000000" pitchFamily="2" charset="0"/>
                <a:cs typeface="Roboto Black" panose="02000000000000000000" pitchFamily="2" charset="0"/>
              </a:rPr>
              <a:t>Post-Exit Data Elements</a:t>
            </a:r>
          </a:p>
        </p:txBody>
      </p:sp>
      <p:sp>
        <p:nvSpPr>
          <p:cNvPr id="13" name="Content Placeholder 6">
            <a:extLst>
              <a:ext uri="{FF2B5EF4-FFF2-40B4-BE49-F238E27FC236}">
                <a16:creationId xmlns:a16="http://schemas.microsoft.com/office/drawing/2014/main" id="{B4AC1E4A-2310-CA40-E58F-54A94897DD0D}"/>
              </a:ext>
            </a:extLst>
          </p:cNvPr>
          <p:cNvSpPr txBox="1">
            <a:spLocks/>
          </p:cNvSpPr>
          <p:nvPr/>
        </p:nvSpPr>
        <p:spPr>
          <a:xfrm>
            <a:off x="598714" y="835587"/>
            <a:ext cx="10915000" cy="682317"/>
          </a:xfrm>
          <a:prstGeom prst="rect">
            <a:avLst/>
          </a:prstGeom>
          <a:solidFill>
            <a:schemeClr val="accent3"/>
          </a:solidFill>
          <a:ln>
            <a:solidFill>
              <a:schemeClr val="tx1"/>
            </a:solidFill>
          </a:ln>
        </p:spPr>
        <p:txBody>
          <a:bodyPr/>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800" b="1">
                <a:solidFill>
                  <a:schemeClr val="tx1"/>
                </a:solidFill>
              </a:rPr>
              <a:t>Question:</a:t>
            </a:r>
          </a:p>
          <a:p>
            <a:pPr marL="0" indent="0" fontAlgn="auto">
              <a:spcAft>
                <a:spcPts val="0"/>
              </a:spcAft>
              <a:buFont typeface="Arial" panose="020B0604020202020204" pitchFamily="34" charset="0"/>
              <a:buNone/>
            </a:pPr>
            <a:r>
              <a:rPr lang="en-US" sz="1800">
                <a:solidFill>
                  <a:schemeClr val="tx1"/>
                </a:solidFill>
              </a:rPr>
              <a:t>How should grants complete post-exit data elements (PIRL 1600 - 1607 and PIRL 1703 - 1706)?</a:t>
            </a:r>
          </a:p>
        </p:txBody>
      </p:sp>
      <p:sp>
        <p:nvSpPr>
          <p:cNvPr id="15" name="Content Placeholder 7">
            <a:extLst>
              <a:ext uri="{FF2B5EF4-FFF2-40B4-BE49-F238E27FC236}">
                <a16:creationId xmlns:a16="http://schemas.microsoft.com/office/drawing/2014/main" id="{3024834D-77D3-6FC1-7251-ABEC0A11ACF8}"/>
              </a:ext>
            </a:extLst>
          </p:cNvPr>
          <p:cNvSpPr txBox="1">
            <a:spLocks/>
          </p:cNvSpPr>
          <p:nvPr/>
        </p:nvSpPr>
        <p:spPr>
          <a:xfrm>
            <a:off x="598714" y="1536192"/>
            <a:ext cx="10915000" cy="4730062"/>
          </a:xfrm>
          <a:prstGeom prst="rect">
            <a:avLst/>
          </a:prstGeom>
          <a:solidFill>
            <a:schemeClr val="accent5">
              <a:lumMod val="20000"/>
              <a:lumOff val="80000"/>
            </a:schemeClr>
          </a:solidFill>
          <a:ln>
            <a:solidFill>
              <a:schemeClr val="tx1"/>
            </a:solidFill>
          </a:ln>
        </p:spPr>
        <p:txBody>
          <a:bodyPr lIns="91440" tIns="45720" rIns="91440" bIns="45720" anchor="t"/>
          <a:lst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en-US" sz="1600" b="1">
                <a:solidFill>
                  <a:schemeClr val="tx1"/>
                </a:solidFill>
                <a:latin typeface="+mn-lt"/>
              </a:rPr>
              <a:t>Answer: </a:t>
            </a:r>
          </a:p>
          <a:p>
            <a:pPr marL="0" indent="0" fontAlgn="auto">
              <a:spcAft>
                <a:spcPts val="0"/>
              </a:spcAft>
              <a:buFont typeface="Arial" panose="020B0604020202020204" pitchFamily="34" charset="0"/>
              <a:buNone/>
            </a:pPr>
            <a:r>
              <a:rPr lang="en-US" sz="1600" b="1">
                <a:solidFill>
                  <a:schemeClr val="tx1"/>
                </a:solidFill>
                <a:latin typeface="+mn-lt"/>
                <a:cs typeface="Arial"/>
              </a:rPr>
              <a:t>Once PIRL 901 (Program Exit Date) is filled out, you must fill out the post-exit PIRL data elements.</a:t>
            </a:r>
            <a:endParaRPr lang="en-US" sz="1600">
              <a:solidFill>
                <a:schemeClr val="tx1"/>
              </a:solidFill>
              <a:latin typeface="+mn-lt"/>
              <a:cs typeface="Arial"/>
            </a:endParaRPr>
          </a:p>
          <a:p>
            <a:pPr marL="227965" indent="-227965" fontAlgn="auto">
              <a:spcAft>
                <a:spcPts val="0"/>
              </a:spcAft>
            </a:pPr>
            <a:r>
              <a:rPr lang="en-US" sz="1600">
                <a:solidFill>
                  <a:schemeClr val="tx1"/>
                </a:solidFill>
                <a:latin typeface="+mn-lt"/>
              </a:rPr>
              <a:t>If the value you input for 1600: Employed in 1st Quarter After Exit Quarter (WIOA) is “0”, then you must input “0” for 1601:Type of Employment Match 1st Quarter After Exit Quarter (WIOA). </a:t>
            </a:r>
          </a:p>
          <a:p>
            <a:pPr marL="227965" indent="-227965" fontAlgn="auto">
              <a:spcAft>
                <a:spcPts val="0"/>
              </a:spcAft>
            </a:pPr>
            <a:r>
              <a:rPr lang="en-US" sz="1600">
                <a:solidFill>
                  <a:schemeClr val="tx1"/>
                </a:solidFill>
                <a:latin typeface="+mn-lt"/>
              </a:rPr>
              <a:t>If the value you input for 1600: Employed in 1st Quarter After Exit Quarter (WIOA) is “9”, then you must input “5” for 1601:Type of Employment Match 1st Quarter After Exit Quarter (WIOA). </a:t>
            </a:r>
          </a:p>
          <a:p>
            <a:pPr marL="227965" indent="-227965" fontAlgn="auto">
              <a:spcAft>
                <a:spcPts val="0"/>
              </a:spcAft>
            </a:pPr>
            <a:r>
              <a:rPr lang="en-US" sz="1600">
                <a:solidFill>
                  <a:schemeClr val="tx1"/>
                </a:solidFill>
                <a:latin typeface="+mn-lt"/>
              </a:rPr>
              <a:t>“0” represents “No” for data elements 1600, 1602, 1604, and 1606 and “Not employed” for data elements 1601, 1603, 1605, and 1607. </a:t>
            </a:r>
          </a:p>
          <a:p>
            <a:pPr marL="227965" indent="-227965" fontAlgn="auto">
              <a:spcAft>
                <a:spcPts val="0"/>
              </a:spcAft>
            </a:pPr>
            <a:r>
              <a:rPr lang="en-US" sz="1600">
                <a:solidFill>
                  <a:schemeClr val="tx1"/>
                </a:solidFill>
                <a:latin typeface="+mn-lt"/>
                <a:cs typeface="Arial"/>
              </a:rPr>
              <a:t>While “9” represents “Information not available yet” for data elements 1600, 1602, 1604, “5” represents this for data elements 1601, 1603, 1605, and 1607.</a:t>
            </a:r>
          </a:p>
          <a:p>
            <a:pPr marL="227965" indent="-227965" fontAlgn="auto">
              <a:spcAft>
                <a:spcPts val="0"/>
              </a:spcAft>
            </a:pPr>
            <a:r>
              <a:rPr lang="en-US" sz="1600" b="1">
                <a:solidFill>
                  <a:schemeClr val="tx1"/>
                </a:solidFill>
                <a:latin typeface="+mn-lt"/>
              </a:rPr>
              <a:t>Please note that after a certain number of quarters, you MUST put “0” for PIRL 1600-1607. WIPS will not accept “5” or “9”.</a:t>
            </a:r>
          </a:p>
          <a:p>
            <a:pPr marL="227965" indent="-227965" fontAlgn="auto">
              <a:spcAft>
                <a:spcPts val="0"/>
              </a:spcAft>
            </a:pPr>
            <a:r>
              <a:rPr lang="en-US" sz="1600">
                <a:solidFill>
                  <a:schemeClr val="tx1"/>
                </a:solidFill>
                <a:latin typeface="+mn-lt"/>
                <a:cs typeface="Arial"/>
              </a:rPr>
              <a:t>For data elements PIRL 1703-1706 (Wages x Quarter After Exit), leave blank!</a:t>
            </a:r>
          </a:p>
          <a:p>
            <a:pPr marL="0" indent="0">
              <a:spcAft>
                <a:spcPts val="0"/>
              </a:spcAft>
              <a:buNone/>
            </a:pPr>
            <a:r>
              <a:rPr lang="en-US" sz="1600" b="1">
                <a:solidFill>
                  <a:schemeClr val="tx1"/>
                </a:solidFill>
                <a:latin typeface="+mn-lt"/>
                <a:cs typeface="Arial"/>
              </a:rPr>
              <a:t>Note:</a:t>
            </a:r>
            <a:r>
              <a:rPr lang="en-US" sz="1600">
                <a:solidFill>
                  <a:schemeClr val="tx1"/>
                </a:solidFill>
                <a:latin typeface="+mn-lt"/>
                <a:cs typeface="Arial"/>
              </a:rPr>
              <a:t> </a:t>
            </a:r>
            <a:r>
              <a:rPr lang="en-US" sz="1600">
                <a:solidFill>
                  <a:schemeClr val="tx1"/>
                </a:solidFill>
                <a:effectLst/>
                <a:latin typeface="+mn-lt"/>
                <a:ea typeface="Times New Roman" panose="02020603050405020304" pitchFamily="18" charset="0"/>
                <a:cs typeface="Times New Roman"/>
              </a:rPr>
              <a:t>For grantees that </a:t>
            </a:r>
            <a:r>
              <a:rPr lang="en-US" sz="1600" b="1">
                <a:solidFill>
                  <a:schemeClr val="tx1"/>
                </a:solidFill>
                <a:effectLst/>
                <a:latin typeface="+mn-lt"/>
                <a:ea typeface="Times New Roman" panose="02020603050405020304" pitchFamily="18" charset="0"/>
                <a:cs typeface="Times New Roman"/>
              </a:rPr>
              <a:t>do not</a:t>
            </a:r>
            <a:r>
              <a:rPr lang="en-US" sz="1600">
                <a:solidFill>
                  <a:schemeClr val="tx1"/>
                </a:solidFill>
                <a:effectLst/>
                <a:latin typeface="+mn-lt"/>
                <a:ea typeface="Times New Roman" panose="02020603050405020304" pitchFamily="18" charset="0"/>
                <a:cs typeface="Times New Roman"/>
              </a:rPr>
              <a:t> intend to collect and report </a:t>
            </a:r>
            <a:r>
              <a:rPr lang="en-US" sz="1600" i="1">
                <a:solidFill>
                  <a:schemeClr val="tx1"/>
                </a:solidFill>
                <a:effectLst/>
                <a:latin typeface="+mn-lt"/>
                <a:ea typeface="Times New Roman" panose="02020603050405020304" pitchFamily="18" charset="0"/>
                <a:cs typeface="Times New Roman"/>
              </a:rPr>
              <a:t>supplemental</a:t>
            </a:r>
            <a:r>
              <a:rPr lang="en-US" sz="1600">
                <a:solidFill>
                  <a:schemeClr val="tx1"/>
                </a:solidFill>
                <a:effectLst/>
                <a:latin typeface="+mn-lt"/>
                <a:ea typeface="Times New Roman" panose="02020603050405020304" pitchFamily="18" charset="0"/>
                <a:cs typeface="Times New Roman"/>
              </a:rPr>
              <a:t> employment and earnings information, DOL strongly recommends always leave these data elements blank</a:t>
            </a:r>
            <a:r>
              <a:rPr lang="en-US" sz="1600">
                <a:solidFill>
                  <a:schemeClr val="tx1"/>
                </a:solidFill>
                <a:latin typeface="+mn-lt"/>
                <a:ea typeface="Times New Roman" panose="02020603050405020304" pitchFamily="18" charset="0"/>
                <a:cs typeface="Times New Roman"/>
              </a:rPr>
              <a:t>.</a:t>
            </a:r>
            <a:endParaRPr lang="en-US" sz="1600">
              <a:solidFill>
                <a:schemeClr val="tx1"/>
              </a:solidFill>
              <a:effectLst/>
              <a:latin typeface="+mn-lt"/>
              <a:ea typeface="Aptos" panose="020B0004020202020204" pitchFamily="34" charset="0"/>
              <a:cs typeface="Times New Roman" panose="02020603050405020304" pitchFamily="18" charset="0"/>
            </a:endParaRPr>
          </a:p>
          <a:p>
            <a:pPr marL="0" indent="0">
              <a:spcAft>
                <a:spcPts val="0"/>
              </a:spcAft>
              <a:buNone/>
            </a:pPr>
            <a:endParaRPr lang="en-US" sz="1600">
              <a:solidFill>
                <a:schemeClr val="tx1"/>
              </a:solidFill>
            </a:endParaRPr>
          </a:p>
        </p:txBody>
      </p:sp>
      <p:sp>
        <p:nvSpPr>
          <p:cNvPr id="7" name="Slide Number Placeholder 5">
            <a:extLst>
              <a:ext uri="{FF2B5EF4-FFF2-40B4-BE49-F238E27FC236}">
                <a16:creationId xmlns:a16="http://schemas.microsoft.com/office/drawing/2014/main" id="{C2301B44-8F31-B67C-98FD-C322F3E530F2}"/>
              </a:ext>
            </a:extLst>
          </p:cNvPr>
          <p:cNvSpPr>
            <a:spLocks noGrp="1"/>
          </p:cNvSpPr>
          <p:nvPr>
            <p:ph type="sldNum" sz="quarter" idx="4"/>
          </p:nvPr>
        </p:nvSpPr>
        <p:spPr>
          <a:xfrm>
            <a:off x="816429" y="6215443"/>
            <a:ext cx="378899" cy="642557"/>
          </a:xfrm>
          <a:prstGeom prst="rect">
            <a:avLst/>
          </a:prstGeom>
        </p:spPr>
        <p:txBody>
          <a:bodyPr vert="horz" lIns="0" tIns="45708" rIns="0" bIns="45708" rtlCol="0" anchor="ctr"/>
          <a:lstStyle>
            <a:lvl1pPr algn="l">
              <a:defRPr lang="en-GB" sz="900" b="0" smtClean="0">
                <a:solidFill>
                  <a:schemeClr val="bg1">
                    <a:lumMod val="50000"/>
                  </a:schemeClr>
                </a:solidFill>
                <a:latin typeface="Arial" panose="020B0604020202020204" pitchFamily="34" charset="0"/>
                <a:cs typeface="Arial" panose="020B0604020202020204" pitchFamily="34" charset="0"/>
              </a:defRPr>
            </a:lvl1pPr>
          </a:lstStyle>
          <a:p>
            <a:pPr defTabSz="914400" eaLnBrk="1" hangingPunct="1"/>
            <a:fld id="{D61AABEC-672F-4B68-B914-690DA978312C}" type="slidenum">
              <a:rPr lang="en-US" smtClean="0"/>
              <a:pPr defTabSz="914400" eaLnBrk="1" hangingPunct="1"/>
              <a:t>46</a:t>
            </a:fld>
            <a:endParaRPr lang="en-US"/>
          </a:p>
        </p:txBody>
      </p:sp>
      <p:cxnSp>
        <p:nvCxnSpPr>
          <p:cNvPr id="2" name="Straight Connector 1">
            <a:extLst>
              <a:ext uri="{FF2B5EF4-FFF2-40B4-BE49-F238E27FC236}">
                <a16:creationId xmlns:a16="http://schemas.microsoft.com/office/drawing/2014/main" id="{EAE0FC76-3FAC-E87E-04DC-DF3647BDBF95}"/>
              </a:ext>
              <a:ext uri="{C183D7F6-B498-43B3-948B-1728B52AA6E4}">
                <adec:decorative xmlns:adec="http://schemas.microsoft.com/office/drawing/2017/decorative" val="1"/>
              </a:ext>
            </a:extLst>
          </p:cNvPr>
          <p:cNvCxnSpPr>
            <a:cxnSpLocks/>
          </p:cNvCxnSpPr>
          <p:nvPr/>
        </p:nvCxnSpPr>
        <p:spPr>
          <a:xfrm>
            <a:off x="770261" y="77094"/>
            <a:ext cx="0" cy="692639"/>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16285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A8131FD-F9B2-D1EE-43A7-298B623E683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1" y="620742"/>
            <a:ext cx="10512862" cy="1325563"/>
          </a:xfrm>
        </p:spPr>
        <p:txBody>
          <a:bodyPr>
            <a:normAutofit/>
          </a:bodyPr>
          <a:lstStyle/>
          <a:p>
            <a:r>
              <a:rPr lang="en-US">
                <a:solidFill>
                  <a:srgbClr val="FFFFFF"/>
                </a:solidFill>
              </a:rPr>
              <a:t>QPR Time Period Views</a:t>
            </a:r>
          </a:p>
        </p:txBody>
      </p:sp>
      <p:cxnSp>
        <p:nvCxnSpPr>
          <p:cNvPr id="20" name="Straight Connector 19">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a:bodyPr>
          <a:lstStyle/>
          <a:p>
            <a:pPr marL="0" indent="0">
              <a:buNone/>
            </a:pPr>
            <a:r>
              <a:rPr lang="en-US" sz="2400" b="1">
                <a:solidFill>
                  <a:srgbClr val="FFFFFF"/>
                </a:solidFill>
              </a:rPr>
              <a:t>Question:</a:t>
            </a:r>
          </a:p>
          <a:p>
            <a:pPr marL="0" indent="0">
              <a:buNone/>
            </a:pPr>
            <a:r>
              <a:rPr lang="en-US" sz="2400">
                <a:solidFill>
                  <a:srgbClr val="FFFFFF"/>
                </a:solidFill>
              </a:rPr>
              <a:t>Why is the “quarterly” QPR view the same as the “program-to-date” QPR view in WIPS?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096453" cy="3910618"/>
          </a:xfrm>
        </p:spPr>
        <p:txBody>
          <a:bodyPr>
            <a:normAutofit/>
          </a:bodyPr>
          <a:lstStyle/>
          <a:p>
            <a:pPr marL="0" indent="0">
              <a:buNone/>
            </a:pPr>
            <a:r>
              <a:rPr lang="en-US" sz="2200" b="1">
                <a:solidFill>
                  <a:srgbClr val="FFFFFF"/>
                </a:solidFill>
              </a:rPr>
              <a:t>Answer:</a:t>
            </a:r>
          </a:p>
          <a:p>
            <a:pPr marL="0" indent="0">
              <a:buNone/>
            </a:pPr>
            <a:r>
              <a:rPr lang="en-US" sz="2200">
                <a:solidFill>
                  <a:srgbClr val="FFFFFF"/>
                </a:solidFill>
              </a:rPr>
              <a:t>When you toggle between different views of the QPR in WIPS (e.g., Quarterly and Program to Date), it's not going to change because it isn't looking at a database where all the previous quarters' data is stored. </a:t>
            </a:r>
          </a:p>
          <a:p>
            <a:pPr marL="0" indent="0">
              <a:buNone/>
            </a:pPr>
            <a:r>
              <a:rPr lang="en-US" sz="2200">
                <a:solidFill>
                  <a:srgbClr val="FFFFFF"/>
                </a:solidFill>
              </a:rPr>
              <a:t>Instead, it's simply looking at the data from the single file that you have uploaded. This decision was made by the WIPS team awhile back. </a:t>
            </a: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47</a:t>
            </a:fld>
            <a:endParaRPr lang="en-US">
              <a:solidFill>
                <a:srgbClr val="FFFFFF"/>
              </a:solidFill>
            </a:endParaRPr>
          </a:p>
        </p:txBody>
      </p:sp>
    </p:spTree>
    <p:extLst>
      <p:ext uri="{BB962C8B-B14F-4D97-AF65-F5344CB8AC3E}">
        <p14:creationId xmlns:p14="http://schemas.microsoft.com/office/powerpoint/2010/main" val="2917950069"/>
      </p:ext>
    </p:extLst>
  </p:cSld>
  <p:clrMapOvr>
    <a:overrideClrMapping bg1="dk1" tx1="lt1" bg2="dk2" tx2="lt2" accent1="accent1" accent2="accent2" accent3="accent3" accent4="accent4" accent5="accent5" accent6="accent6" hlink="hlink" folHlink="folHlink"/>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F6874D0-AA7A-04B7-B712-3F79A4BF3262}"/>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5">
            <a:extLst>
              <a:ext uri="{FF2B5EF4-FFF2-40B4-BE49-F238E27FC236}">
                <a16:creationId xmlns:a16="http://schemas.microsoft.com/office/drawing/2014/main" id="{2F879D46-161B-B67D-7AE5-D430D90A0ABC}"/>
              </a:ext>
            </a:extLst>
          </p:cNvPr>
          <p:cNvSpPr>
            <a:spLocks noGrp="1"/>
          </p:cNvSpPr>
          <p:nvPr>
            <p:ph type="title"/>
          </p:nvPr>
        </p:nvSpPr>
        <p:spPr>
          <a:xfrm>
            <a:off x="837981" y="620742"/>
            <a:ext cx="10512862" cy="1325563"/>
          </a:xfrm>
        </p:spPr>
        <p:txBody>
          <a:bodyPr>
            <a:normAutofit/>
          </a:bodyPr>
          <a:lstStyle/>
          <a:p>
            <a:r>
              <a:rPr lang="en-US">
                <a:solidFill>
                  <a:srgbClr val="FFFFFF"/>
                </a:solidFill>
              </a:rPr>
              <a:t>Certifying QPRs in WIPS</a:t>
            </a:r>
          </a:p>
        </p:txBody>
      </p:sp>
      <p:cxnSp>
        <p:nvCxnSpPr>
          <p:cNvPr id="20" name="Straight Connector 19">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fontScale="85000" lnSpcReduction="10000"/>
          </a:bodyPr>
          <a:lstStyle/>
          <a:p>
            <a:pPr marL="0" indent="0">
              <a:buNone/>
            </a:pPr>
            <a:r>
              <a:rPr lang="en-US" sz="2400" b="1">
                <a:solidFill>
                  <a:srgbClr val="FFFFFF"/>
                </a:solidFill>
              </a:rPr>
              <a:t>Question:</a:t>
            </a:r>
          </a:p>
          <a:p>
            <a:pPr marL="0" indent="0">
              <a:buNone/>
            </a:pPr>
            <a:r>
              <a:rPr lang="en-US" sz="2400">
                <a:solidFill>
                  <a:srgbClr val="FFFFFF"/>
                </a:solidFill>
              </a:rPr>
              <a:t>Do grantees have to certify their QPRs in WIPS?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4"/>
            <a:ext cx="5096453" cy="4090005"/>
          </a:xfrm>
        </p:spPr>
        <p:txBody>
          <a:bodyPr>
            <a:normAutofit fontScale="85000" lnSpcReduction="10000"/>
          </a:bodyPr>
          <a:lstStyle/>
          <a:p>
            <a:pPr marL="0" indent="0">
              <a:buNone/>
            </a:pPr>
            <a:r>
              <a:rPr lang="en-US" sz="2000" b="1">
                <a:solidFill>
                  <a:srgbClr val="FFFFFF"/>
                </a:solidFill>
              </a:rPr>
              <a:t>Answer:</a:t>
            </a:r>
          </a:p>
          <a:p>
            <a:pPr marL="0" indent="0">
              <a:lnSpc>
                <a:spcPct val="110000"/>
              </a:lnSpc>
              <a:buNone/>
            </a:pPr>
            <a:r>
              <a:rPr lang="en-US" sz="2000">
                <a:solidFill>
                  <a:srgbClr val="FFFFFF"/>
                </a:solidFill>
              </a:rPr>
              <a:t>Grantees certify that their data are complete, true, and accurate.  Apprenticeship grantees should click on the certify button regardless of whether the QPR results are what is expected.  </a:t>
            </a:r>
          </a:p>
          <a:p>
            <a:pPr marL="0" indent="0">
              <a:lnSpc>
                <a:spcPct val="110000"/>
              </a:lnSpc>
              <a:buNone/>
            </a:pPr>
            <a:r>
              <a:rPr lang="en-US" sz="2000">
                <a:solidFill>
                  <a:srgbClr val="FFFFFF"/>
                </a:solidFill>
              </a:rPr>
              <a:t>This step is important so that grantee data is transferred into the WIPS data warehouse. When data is transferred into the data warehouse, it becomes available for:</a:t>
            </a:r>
          </a:p>
          <a:p>
            <a:pPr marL="457200" indent="-457200">
              <a:buAutoNum type="arabicParenR"/>
            </a:pPr>
            <a:r>
              <a:rPr lang="en-US" sz="2000">
                <a:solidFill>
                  <a:srgbClr val="FFFFFF"/>
                </a:solidFill>
              </a:rPr>
              <a:t>Evaluation studies;</a:t>
            </a:r>
          </a:p>
          <a:p>
            <a:pPr marL="457200" indent="-457200">
              <a:buAutoNum type="arabicParenR"/>
            </a:pPr>
            <a:r>
              <a:rPr lang="en-US" sz="2000">
                <a:solidFill>
                  <a:srgbClr val="FFFFFF"/>
                </a:solidFill>
              </a:rPr>
              <a:t>Data analysis;</a:t>
            </a:r>
          </a:p>
          <a:p>
            <a:pPr marL="457200" indent="-457200">
              <a:buAutoNum type="arabicParenR"/>
            </a:pPr>
            <a:r>
              <a:rPr lang="en-US" sz="2000">
                <a:solidFill>
                  <a:srgbClr val="FFFFFF"/>
                </a:solidFill>
              </a:rPr>
              <a:t>WIPS’ QPR testing; and</a:t>
            </a:r>
          </a:p>
          <a:p>
            <a:pPr marL="457200" indent="-457200">
              <a:buAutoNum type="arabicParenR"/>
            </a:pPr>
            <a:r>
              <a:rPr lang="en-US" sz="2000">
                <a:solidFill>
                  <a:srgbClr val="FFFFFF"/>
                </a:solidFill>
              </a:rPr>
              <a:t>Apprenticeship grants online data dashboard</a:t>
            </a: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48</a:t>
            </a:fld>
            <a:endParaRPr lang="en-US">
              <a:solidFill>
                <a:srgbClr val="FFFFFF"/>
              </a:solidFill>
            </a:endParaRPr>
          </a:p>
        </p:txBody>
      </p:sp>
    </p:spTree>
    <p:extLst>
      <p:ext uri="{BB962C8B-B14F-4D97-AF65-F5344CB8AC3E}">
        <p14:creationId xmlns:p14="http://schemas.microsoft.com/office/powerpoint/2010/main" val="3371407194"/>
      </p:ext>
    </p:extLst>
  </p:cSld>
  <p:clrMapOvr>
    <a:overrideClrMapping bg1="dk1" tx1="lt1" bg2="dk2" tx2="lt2" accent1="accent1" accent2="accent2" accent3="accent3" accent4="accent4" accent5="accent5" accent6="accent6" hlink="hlink" folHlink="folHlink"/>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426E321-80EA-2EFC-1EB6-FB19C82AA14C}"/>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310AC91-82DD-494B-89B1-9B94ABF97F6C}"/>
              </a:ext>
            </a:extLst>
          </p:cNvPr>
          <p:cNvSpPr>
            <a:spLocks noGrp="1"/>
          </p:cNvSpPr>
          <p:nvPr>
            <p:ph type="title"/>
          </p:nvPr>
        </p:nvSpPr>
        <p:spPr>
          <a:xfrm>
            <a:off x="837981" y="620742"/>
            <a:ext cx="10512862" cy="1325563"/>
          </a:xfrm>
        </p:spPr>
        <p:txBody>
          <a:bodyPr>
            <a:normAutofit/>
          </a:bodyPr>
          <a:lstStyle/>
          <a:p>
            <a:r>
              <a:rPr lang="en-US">
                <a:solidFill>
                  <a:srgbClr val="FFFFFF"/>
                </a:solidFill>
              </a:rPr>
              <a:t>Uploading PIRL Data Files for Previous Quarters </a:t>
            </a:r>
          </a:p>
        </p:txBody>
      </p:sp>
      <p:cxnSp>
        <p:nvCxnSpPr>
          <p:cNvPr id="15" name="Straight Connector 1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lnSpcReduction="10000"/>
          </a:bodyPr>
          <a:lstStyle/>
          <a:p>
            <a:pPr marL="0" indent="0">
              <a:buNone/>
            </a:pPr>
            <a:r>
              <a:rPr lang="en-US" sz="2400" b="1">
                <a:solidFill>
                  <a:srgbClr val="FFFFFF"/>
                </a:solidFill>
                <a:latin typeface="Aptos" panose="020B0004020202020204" pitchFamily="34" charset="0"/>
              </a:rPr>
              <a:t>Question:</a:t>
            </a:r>
          </a:p>
          <a:p>
            <a:pPr marL="0" indent="0">
              <a:buNone/>
            </a:pPr>
            <a:r>
              <a:rPr lang="en-US" sz="2400">
                <a:solidFill>
                  <a:srgbClr val="FFFFFF"/>
                </a:solidFill>
                <a:latin typeface="Aptos" panose="020B0004020202020204" pitchFamily="34" charset="0"/>
              </a:rPr>
              <a:t>Can I upload PIRL data files for previous reporting quarters into WIPS?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096453" cy="3910618"/>
          </a:xfrm>
        </p:spPr>
        <p:txBody>
          <a:bodyPr vert="horz" lIns="91440" tIns="45720" rIns="91440" bIns="45720" rtlCol="0" anchor="t">
            <a:normAutofit lnSpcReduction="10000"/>
          </a:bodyPr>
          <a:lstStyle/>
          <a:p>
            <a:pPr marL="0" indent="0">
              <a:buNone/>
            </a:pPr>
            <a:r>
              <a:rPr lang="en-US" sz="2400" b="1">
                <a:solidFill>
                  <a:srgbClr val="FFFFFF"/>
                </a:solidFill>
                <a:latin typeface="Aptos"/>
                <a:cs typeface="Arial"/>
              </a:rPr>
              <a:t>Answer:</a:t>
            </a:r>
          </a:p>
          <a:p>
            <a:pPr marL="0" indent="0">
              <a:lnSpc>
                <a:spcPct val="100000"/>
              </a:lnSpc>
              <a:buNone/>
            </a:pPr>
            <a:r>
              <a:rPr lang="en-US" sz="2000">
                <a:solidFill>
                  <a:srgbClr val="FFFFFF"/>
                </a:solidFill>
                <a:latin typeface="Aptos"/>
                <a:cs typeface="Arial"/>
              </a:rPr>
              <a:t>In most cases, yes.  However, there is an exception. Since the PIRL was last updated effective July 1, 2021, grantees are not able to upload PIRL data files from reporting periods before the quarter ending September 30, 2021. Therefore, any PIRL data files for reporting periods prior to September 30, 2021, will not be accepted by WIPS. </a:t>
            </a:r>
          </a:p>
          <a:p>
            <a:pPr marL="0" indent="0">
              <a:lnSpc>
                <a:spcPct val="100000"/>
              </a:lnSpc>
              <a:buNone/>
            </a:pPr>
            <a:r>
              <a:rPr lang="en-US" sz="2000">
                <a:solidFill>
                  <a:srgbClr val="FFFFFF"/>
                </a:solidFill>
                <a:latin typeface="Aptos"/>
                <a:cs typeface="Arial"/>
              </a:rPr>
              <a:t>Also, the earliest reports that are available in WIPS for apprenticeship grants are from the quarter ending December 31, 2020.</a:t>
            </a:r>
          </a:p>
          <a:p>
            <a:pPr marL="0" indent="0">
              <a:buNone/>
            </a:pPr>
            <a:endParaRPr lang="en-US" sz="2000">
              <a:solidFill>
                <a:srgbClr val="FFFFFF"/>
              </a:solidFill>
            </a:endParaRPr>
          </a:p>
          <a:p>
            <a:pPr marL="227965" indent="-227965">
              <a:buFont typeface="Wingdings" panose="05000000000000000000" pitchFamily="2" charset="2"/>
              <a:buChar char="§"/>
            </a:pPr>
            <a:endParaRPr lang="en-US" sz="20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spcAft>
                <a:spcPts val="600"/>
              </a:spcAft>
              <a:defRPr/>
            </a:pPr>
            <a:fld id="{E86BA8B1-2D59-4F30-AEEC-9E25A53D8097}" type="slidenum">
              <a:rPr lang="en-US">
                <a:solidFill>
                  <a:srgbClr val="FFFFFF"/>
                </a:solidFill>
              </a:rPr>
              <a:pPr>
                <a:spcAft>
                  <a:spcPts val="600"/>
                </a:spcAft>
                <a:defRPr/>
              </a:pPr>
              <a:t>49</a:t>
            </a:fld>
            <a:endParaRPr lang="en-US">
              <a:solidFill>
                <a:srgbClr val="FFFFFF"/>
              </a:solidFill>
            </a:endParaRPr>
          </a:p>
        </p:txBody>
      </p:sp>
    </p:spTree>
    <p:extLst>
      <p:ext uri="{BB962C8B-B14F-4D97-AF65-F5344CB8AC3E}">
        <p14:creationId xmlns:p14="http://schemas.microsoft.com/office/powerpoint/2010/main" val="70854035"/>
      </p:ext>
    </p:extLst>
  </p:cSld>
  <p:clrMapOvr>
    <a:overrideClrMapping bg1="dk1" tx1="lt1" bg2="dk2" tx2="lt2" accent1="accent1" accent2="accent2" accent3="accent3" accent4="accent4" accent5="accent5" accent6="accent6" hlink="hlink" folHlink="folHlink"/>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A2DF0369-162B-4C94-AC87-2D66C0742FD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5">
            <a:extLst>
              <a:ext uri="{FF2B5EF4-FFF2-40B4-BE49-F238E27FC236}">
                <a16:creationId xmlns:a16="http://schemas.microsoft.com/office/drawing/2014/main" id="{CCF73334-F95D-FB63-E017-7717459D4C5F}"/>
              </a:ext>
            </a:extLst>
          </p:cNvPr>
          <p:cNvSpPr txBox="1">
            <a:spLocks noGrp="1"/>
          </p:cNvSpPr>
          <p:nvPr>
            <p:ph type="title" idx="4294967295"/>
          </p:nvPr>
        </p:nvSpPr>
        <p:spPr>
          <a:xfrm>
            <a:off x="837981" y="620742"/>
            <a:ext cx="10512862" cy="1325563"/>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lvl1pPr algn="l" defTabSz="914126" rtl="0" eaLnBrk="1" latinLnBrk="0" hangingPunct="1">
              <a:lnSpc>
                <a:spcPct val="90000"/>
              </a:lnSpc>
              <a:spcBef>
                <a:spcPct val="0"/>
              </a:spcBef>
              <a:buNone/>
              <a:defRPr sz="4399" kern="1200">
                <a:solidFill>
                  <a:schemeClr val="tx1">
                    <a:lumMod val="65000"/>
                    <a:lumOff val="35000"/>
                  </a:schemeClr>
                </a:solidFill>
                <a:latin typeface="Arial" panose="020B0604020202020204" pitchFamily="34" charset="0"/>
                <a:ea typeface="+mj-ea"/>
                <a:cs typeface="Arial" panose="020B0604020202020204" pitchFamily="34" charset="0"/>
              </a:defRPr>
            </a:lvl1pPr>
          </a:lstStyle>
          <a:p>
            <a:pPr marL="0" marR="0" lvl="0" indent="0" defTabSz="914126" rtl="0" eaLnBrk="1" fontAlgn="auto" latinLnBrk="0" hangingPunct="1">
              <a:spcBef>
                <a:spcPct val="0"/>
              </a:spcBef>
              <a:spcAft>
                <a:spcPts val="0"/>
              </a:spcAft>
              <a:buClrTx/>
              <a:buSzTx/>
              <a:buFontTx/>
              <a:buNone/>
              <a:tabLst/>
              <a:defRPr/>
            </a:pPr>
            <a:r>
              <a:rPr kumimoji="0" lang="en-US"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PIRL Apprenticeship (AP) Schema</a:t>
            </a:r>
          </a:p>
        </p:txBody>
      </p:sp>
      <p:cxnSp>
        <p:nvCxnSpPr>
          <p:cNvPr id="16" name="Straight Connector 15">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081273"/>
            <a:ext cx="5096453" cy="3910617"/>
          </a:xfrm>
        </p:spPr>
        <p:txBody>
          <a:bodyPr>
            <a:normAutofit fontScale="85000" lnSpcReduction="20000"/>
          </a:bodyPr>
          <a:lstStyle/>
          <a:p>
            <a:pPr marL="0" indent="0">
              <a:buNone/>
            </a:pPr>
            <a:r>
              <a:rPr lang="en-US" sz="2400" b="1">
                <a:solidFill>
                  <a:srgbClr val="FFFFFF"/>
                </a:solidFill>
                <a:latin typeface="Aptos"/>
              </a:rPr>
              <a:t>Question:</a:t>
            </a:r>
          </a:p>
          <a:p>
            <a:pPr marL="0" indent="0">
              <a:lnSpc>
                <a:spcPct val="120000"/>
              </a:lnSpc>
              <a:buNone/>
            </a:pPr>
            <a:r>
              <a:rPr lang="en-US" sz="2400">
                <a:solidFill>
                  <a:srgbClr val="FFFFFF"/>
                </a:solidFill>
                <a:latin typeface="Aptos"/>
              </a:rPr>
              <a:t>Should grantees report on all required data elements in the Apprenticeship Schema?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448353" y="2081273"/>
            <a:ext cx="5096453" cy="4280759"/>
          </a:xfrm>
        </p:spPr>
        <p:txBody>
          <a:bodyPr vert="horz" lIns="91440" tIns="45720" rIns="91440" bIns="45720" rtlCol="0" anchor="t">
            <a:normAutofit fontScale="85000" lnSpcReduction="20000"/>
          </a:bodyPr>
          <a:lstStyle/>
          <a:p>
            <a:pPr marL="0" indent="0">
              <a:buNone/>
            </a:pPr>
            <a:r>
              <a:rPr lang="en-US" sz="2400" b="1">
                <a:solidFill>
                  <a:srgbClr val="FFFFFF"/>
                </a:solidFill>
                <a:latin typeface="Aptos"/>
                <a:cs typeface="Arial"/>
              </a:rPr>
              <a:t>Answer:</a:t>
            </a:r>
          </a:p>
          <a:p>
            <a:pPr marL="0" indent="0">
              <a:lnSpc>
                <a:spcPct val="120000"/>
              </a:lnSpc>
              <a:buNone/>
            </a:pPr>
            <a:r>
              <a:rPr lang="en-US" sz="1900">
                <a:solidFill>
                  <a:srgbClr val="FFFFFF"/>
                </a:solidFill>
                <a:latin typeface="+mn-lt"/>
                <a:cs typeface="Arial"/>
              </a:rPr>
              <a:t>Apprenticeship grantees should report on the required (“R”) Data Elements under the Apprenticeship column (column W) as shown in Tab 1 ETA-9172 (Full PIRL). Tab 2 AP Schema shows the PIRL Data Elements collected by Apprenticeship Grants using WIPS for reporting. Tab 2 is a subset of Tab 1 and represents the apprenticeship schema. Grantees should collect each data element in the apprenticeship schema, as applicable to each participant/individual*.  In other words, every data element may not apply to each participant. Therefore, grantees should follow the instructions for each data element. </a:t>
            </a:r>
          </a:p>
          <a:p>
            <a:pPr marL="0" indent="0">
              <a:lnSpc>
                <a:spcPct val="120000"/>
              </a:lnSpc>
              <a:buNone/>
            </a:pPr>
            <a:r>
              <a:rPr lang="en-US" sz="1900">
                <a:solidFill>
                  <a:srgbClr val="FFFFFF"/>
                </a:solidFill>
                <a:latin typeface="+mn-lt"/>
              </a:rPr>
              <a:t>*Both reportable individuals and pre-apprentices have specific data elements that must be completed for each.</a:t>
            </a:r>
          </a:p>
          <a:p>
            <a:pPr marL="0" indent="0">
              <a:buNone/>
            </a:pPr>
            <a:endParaRPr lang="en-US" sz="1800">
              <a:solidFill>
                <a:srgbClr val="FFFFFF"/>
              </a:solidFill>
            </a:endParaRPr>
          </a:p>
          <a:p>
            <a:pPr marL="227965" indent="-227965">
              <a:buFont typeface="Wingdings" panose="05000000000000000000" pitchFamily="2" charset="2"/>
              <a:buChar char="§"/>
            </a:pPr>
            <a:endParaRPr lang="en-US" sz="15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50</a:t>
            </a:fld>
            <a:endParaRPr lang="en-US">
              <a:solidFill>
                <a:srgbClr val="FFFFFF"/>
              </a:solidFill>
            </a:endParaRPr>
          </a:p>
        </p:txBody>
      </p:sp>
    </p:spTree>
    <p:extLst>
      <p:ext uri="{BB962C8B-B14F-4D97-AF65-F5344CB8AC3E}">
        <p14:creationId xmlns:p14="http://schemas.microsoft.com/office/powerpoint/2010/main" val="4104399656"/>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03210966-2B9C-9774-820F-5185C207517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A310AC91-82DD-494B-89B1-9B94ABF97F6C}"/>
              </a:ext>
            </a:extLst>
          </p:cNvPr>
          <p:cNvSpPr>
            <a:spLocks noGrp="1"/>
          </p:cNvSpPr>
          <p:nvPr>
            <p:ph type="title"/>
          </p:nvPr>
        </p:nvSpPr>
        <p:spPr>
          <a:xfrm>
            <a:off x="837981" y="620742"/>
            <a:ext cx="10512862" cy="1325563"/>
          </a:xfrm>
        </p:spPr>
        <p:txBody>
          <a:bodyPr>
            <a:normAutofit/>
          </a:bodyPr>
          <a:lstStyle/>
          <a:p>
            <a:r>
              <a:rPr lang="en-US">
                <a:solidFill>
                  <a:srgbClr val="FFFFFF"/>
                </a:solidFill>
              </a:rPr>
              <a:t>Full PIRL Apprenticeship Section </a:t>
            </a:r>
          </a:p>
        </p:txBody>
      </p:sp>
      <p:cxnSp>
        <p:nvCxnSpPr>
          <p:cNvPr id="15" name="Straight Connector 1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a:bodyPr>
          <a:lstStyle/>
          <a:p>
            <a:pPr marL="0" indent="0">
              <a:buNone/>
            </a:pPr>
            <a:r>
              <a:rPr lang="en-US" sz="2200" b="1">
                <a:solidFill>
                  <a:srgbClr val="FFFFFF"/>
                </a:solidFill>
              </a:rPr>
              <a:t>Question:</a:t>
            </a:r>
          </a:p>
          <a:p>
            <a:pPr marL="0" indent="0">
              <a:buNone/>
            </a:pPr>
            <a:r>
              <a:rPr lang="en-US" sz="2200">
                <a:solidFill>
                  <a:srgbClr val="FFFFFF"/>
                </a:solidFill>
              </a:rPr>
              <a:t>Should grantees complete Section E.10 – Registered Apprenticeship of the Full PIRL Schema?</a:t>
            </a:r>
            <a:endParaRPr lang="en-US" sz="2200" b="1">
              <a:solidFill>
                <a:srgbClr val="FFFFFF"/>
              </a:solidFill>
            </a:endParaRP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096453" cy="3910618"/>
          </a:xfrm>
        </p:spPr>
        <p:txBody>
          <a:bodyPr vert="horz" lIns="91440" tIns="45720" rIns="91440" bIns="45720" rtlCol="0" anchor="t">
            <a:normAutofit/>
          </a:bodyPr>
          <a:lstStyle/>
          <a:p>
            <a:pPr marL="0" indent="0">
              <a:buNone/>
            </a:pPr>
            <a:r>
              <a:rPr lang="en-US" sz="2200" b="1">
                <a:solidFill>
                  <a:srgbClr val="FFFFFF"/>
                </a:solidFill>
              </a:rPr>
              <a:t>Answer:</a:t>
            </a:r>
          </a:p>
          <a:p>
            <a:pPr marL="0" indent="0">
              <a:buNone/>
            </a:pPr>
            <a:r>
              <a:rPr lang="en-US" sz="2200">
                <a:solidFill>
                  <a:srgbClr val="FFFFFF"/>
                </a:solidFill>
                <a:latin typeface="Arial"/>
                <a:cs typeface="Arial"/>
              </a:rPr>
              <a:t>Data elements required to be collected by Apprenticeship grantees are indicated by an ‘R’ in the Apprenticeship column (column W) of the Full PIRL Schema.  The PIRL data elements listed in Section E.10 are all selected with an ‘R’ in column W; therefore, they are required to be collected by Apprenticeship grantees, as applicable to each individual enrolled.</a:t>
            </a:r>
          </a:p>
          <a:p>
            <a:pPr marL="227965" indent="-227965">
              <a:buFont typeface="Wingdings" panose="05000000000000000000" pitchFamily="2" charset="2"/>
              <a:buChar char="§"/>
            </a:pPr>
            <a:endParaRPr lang="en-US" sz="22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51</a:t>
            </a:fld>
            <a:endParaRPr lang="en-US">
              <a:solidFill>
                <a:srgbClr val="FFFFFF"/>
              </a:solidFill>
            </a:endParaRPr>
          </a:p>
        </p:txBody>
      </p:sp>
    </p:spTree>
    <p:extLst>
      <p:ext uri="{BB962C8B-B14F-4D97-AF65-F5344CB8AC3E}">
        <p14:creationId xmlns:p14="http://schemas.microsoft.com/office/powerpoint/2010/main" val="60179626"/>
      </p:ext>
    </p:extLst>
  </p:cSld>
  <p:clrMapOvr>
    <a:overrideClrMapping bg1="dk1" tx1="lt1" bg2="dk2" tx2="lt2" accent1="accent1" accent2="accent2" accent3="accent3" accent4="accent4" accent5="accent5" accent6="accent6" hlink="hlink" folHlink="folHlink"/>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D460C6CE-C43C-AB19-9FFB-0F06A6EEF088}"/>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5">
            <a:extLst>
              <a:ext uri="{FF2B5EF4-FFF2-40B4-BE49-F238E27FC236}">
                <a16:creationId xmlns:a16="http://schemas.microsoft.com/office/drawing/2014/main" id="{B5C43D48-FD85-D2B3-49E0-334947502825}"/>
              </a:ext>
            </a:extLst>
          </p:cNvPr>
          <p:cNvSpPr>
            <a:spLocks noGrp="1"/>
          </p:cNvSpPr>
          <p:nvPr>
            <p:ph type="title"/>
          </p:nvPr>
        </p:nvSpPr>
        <p:spPr>
          <a:xfrm>
            <a:off x="837981" y="620742"/>
            <a:ext cx="10512862" cy="1325563"/>
          </a:xfrm>
        </p:spPr>
        <p:txBody>
          <a:bodyPr>
            <a:normAutofit/>
          </a:bodyPr>
          <a:lstStyle/>
          <a:p>
            <a:r>
              <a:rPr lang="en-US">
                <a:solidFill>
                  <a:srgbClr val="FFFFFF"/>
                </a:solidFill>
              </a:rPr>
              <a:t>File Format Error</a:t>
            </a:r>
          </a:p>
        </p:txBody>
      </p:sp>
      <p:cxnSp>
        <p:nvCxnSpPr>
          <p:cNvPr id="15" name="Straight Connector 1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a:bodyPr>
          <a:lstStyle/>
          <a:p>
            <a:pPr marL="0" indent="0">
              <a:buNone/>
            </a:pPr>
            <a:r>
              <a:rPr lang="en-US" sz="2400" b="1">
                <a:solidFill>
                  <a:srgbClr val="FFFFFF"/>
                </a:solidFill>
              </a:rPr>
              <a:t>Question:</a:t>
            </a:r>
          </a:p>
          <a:p>
            <a:pPr marL="0" indent="0">
              <a:buNone/>
            </a:pPr>
            <a:r>
              <a:rPr lang="en-US" sz="2400">
                <a:solidFill>
                  <a:srgbClr val="FFFFFF"/>
                </a:solidFill>
              </a:rPr>
              <a:t>Why am I getting a file format error in WIPS when my PIRL data file only has 102 columns?</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096453" cy="3910618"/>
          </a:xfrm>
        </p:spPr>
        <p:txBody>
          <a:bodyPr vert="horz" lIns="91440" tIns="45720" rIns="91440" bIns="45720" rtlCol="0" anchor="t">
            <a:normAutofit/>
          </a:bodyPr>
          <a:lstStyle/>
          <a:p>
            <a:pPr marL="0" indent="0">
              <a:buNone/>
            </a:pPr>
            <a:r>
              <a:rPr lang="en-US" sz="2400" b="1">
                <a:solidFill>
                  <a:srgbClr val="FFFFFF"/>
                </a:solidFill>
                <a:latin typeface="Arial"/>
                <a:cs typeface="Arial"/>
              </a:rPr>
              <a:t>Answer:</a:t>
            </a:r>
          </a:p>
          <a:p>
            <a:pPr marL="0" indent="0">
              <a:buNone/>
            </a:pPr>
            <a:r>
              <a:rPr lang="en-US" sz="1700">
                <a:solidFill>
                  <a:srgbClr val="FFFFFF"/>
                </a:solidFill>
              </a:rPr>
              <a:t>Sometimes certain cells are formatted to have wrap-around text. Please make sure you do the following to avoid getting a column error in WIPS:</a:t>
            </a:r>
          </a:p>
          <a:p>
            <a:pPr marL="227965" indent="-227965">
              <a:buFont typeface="Wingdings" panose="05000000000000000000" pitchFamily="2" charset="2"/>
              <a:buChar char="§"/>
            </a:pPr>
            <a:r>
              <a:rPr lang="en-US" sz="1700">
                <a:solidFill>
                  <a:srgbClr val="FFFFFF"/>
                </a:solidFill>
              </a:rPr>
              <a:t>Remove headers from your file</a:t>
            </a:r>
          </a:p>
          <a:p>
            <a:pPr marL="227965" indent="-227965">
              <a:buFont typeface="Wingdings" panose="05000000000000000000" pitchFamily="2" charset="2"/>
              <a:buChar char="§"/>
            </a:pPr>
            <a:r>
              <a:rPr lang="en-US" sz="1700">
                <a:solidFill>
                  <a:srgbClr val="FFFFFF"/>
                </a:solidFill>
              </a:rPr>
              <a:t>Delete/clear anything after the 102</a:t>
            </a:r>
            <a:r>
              <a:rPr lang="en-US" sz="1700" baseline="30000">
                <a:solidFill>
                  <a:srgbClr val="FFFFFF"/>
                </a:solidFill>
              </a:rPr>
              <a:t>nd</a:t>
            </a:r>
            <a:r>
              <a:rPr lang="en-US" sz="1700">
                <a:solidFill>
                  <a:srgbClr val="FFFFFF"/>
                </a:solidFill>
              </a:rPr>
              <a:t> column in your file </a:t>
            </a:r>
          </a:p>
          <a:p>
            <a:pPr marL="227965" indent="-227965">
              <a:buFont typeface="Wingdings" panose="05000000000000000000" pitchFamily="2" charset="2"/>
              <a:buChar char="§"/>
            </a:pPr>
            <a:r>
              <a:rPr lang="en-US" sz="1700">
                <a:solidFill>
                  <a:srgbClr val="FFFFFF"/>
                </a:solidFill>
              </a:rPr>
              <a:t>Highlight your rows and columns and de-select the Text Wrap formatting in Excel</a:t>
            </a:r>
          </a:p>
          <a:p>
            <a:pPr marL="227965" indent="-227965">
              <a:buFont typeface="Wingdings" panose="05000000000000000000" pitchFamily="2" charset="2"/>
              <a:buChar char="§"/>
            </a:pPr>
            <a:r>
              <a:rPr lang="en-US" sz="1700">
                <a:solidFill>
                  <a:srgbClr val="FFFFFF"/>
                </a:solidFill>
              </a:rPr>
              <a:t>If the preceding steps do not clear the column number error, copy/paste your .csv file into </a:t>
            </a:r>
            <a:r>
              <a:rPr lang="en-US" sz="1700" err="1">
                <a:solidFill>
                  <a:srgbClr val="FFFFFF"/>
                </a:solidFill>
              </a:rPr>
              <a:t>NotePad</a:t>
            </a:r>
            <a:r>
              <a:rPr lang="en-US" sz="1700">
                <a:solidFill>
                  <a:srgbClr val="FFFFFF"/>
                </a:solidFill>
              </a:rPr>
              <a:t> or </a:t>
            </a:r>
            <a:r>
              <a:rPr lang="en-US" sz="1700" err="1">
                <a:solidFill>
                  <a:srgbClr val="FFFFFF"/>
                </a:solidFill>
              </a:rPr>
              <a:t>NotePad</a:t>
            </a:r>
            <a:r>
              <a:rPr lang="en-US" sz="1700">
                <a:solidFill>
                  <a:srgbClr val="FFFFFF"/>
                </a:solidFill>
              </a:rPr>
              <a:t>++</a:t>
            </a:r>
          </a:p>
          <a:p>
            <a:pPr marL="227965" indent="-227965">
              <a:buFont typeface="Wingdings" panose="05000000000000000000" pitchFamily="2" charset="2"/>
              <a:buChar char="§"/>
            </a:pPr>
            <a:endParaRPr lang="en-US" sz="17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52</a:t>
            </a:fld>
            <a:endParaRPr lang="en-US">
              <a:solidFill>
                <a:srgbClr val="FFFFFF"/>
              </a:solidFill>
            </a:endParaRPr>
          </a:p>
        </p:txBody>
      </p:sp>
    </p:spTree>
    <p:extLst>
      <p:ext uri="{BB962C8B-B14F-4D97-AF65-F5344CB8AC3E}">
        <p14:creationId xmlns:p14="http://schemas.microsoft.com/office/powerpoint/2010/main" val="1125316804"/>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3216BCD5-FA69-71A7-A8E2-A8252BE284D5}"/>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5">
            <a:extLst>
              <a:ext uri="{FF2B5EF4-FFF2-40B4-BE49-F238E27FC236}">
                <a16:creationId xmlns:a16="http://schemas.microsoft.com/office/drawing/2014/main" id="{27C2781D-3A1E-8E92-9F29-75E696D5B588}"/>
              </a:ext>
            </a:extLst>
          </p:cNvPr>
          <p:cNvSpPr>
            <a:spLocks noGrp="1"/>
          </p:cNvSpPr>
          <p:nvPr>
            <p:ph type="title"/>
          </p:nvPr>
        </p:nvSpPr>
        <p:spPr>
          <a:xfrm>
            <a:off x="837981" y="620742"/>
            <a:ext cx="10512862" cy="1325563"/>
          </a:xfrm>
        </p:spPr>
        <p:txBody>
          <a:bodyPr>
            <a:normAutofit/>
          </a:bodyPr>
          <a:lstStyle/>
          <a:p>
            <a:r>
              <a:rPr lang="en-US">
                <a:solidFill>
                  <a:srgbClr val="FFFFFF"/>
                </a:solidFill>
              </a:rPr>
              <a:t>DOL Data File Requests</a:t>
            </a:r>
          </a:p>
        </p:txBody>
      </p:sp>
      <p:cxnSp>
        <p:nvCxnSpPr>
          <p:cNvPr id="15" name="Straight Connector 1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a:bodyPr>
          <a:lstStyle/>
          <a:p>
            <a:pPr marL="0" indent="0">
              <a:buNone/>
            </a:pPr>
            <a:r>
              <a:rPr lang="en-US" sz="2400" b="1">
                <a:solidFill>
                  <a:srgbClr val="FFFFFF"/>
                </a:solidFill>
              </a:rPr>
              <a:t>Question: </a:t>
            </a:r>
          </a:p>
          <a:p>
            <a:pPr marL="0" indent="0">
              <a:buNone/>
            </a:pPr>
            <a:r>
              <a:rPr lang="en-US" sz="2400">
                <a:solidFill>
                  <a:srgbClr val="FFFFFF"/>
                </a:solidFill>
              </a:rPr>
              <a:t>If DOL asks grantees to submit the data file by email, how should PII be protected?</a:t>
            </a:r>
          </a:p>
          <a:p>
            <a:pPr marL="0" indent="0">
              <a:buNone/>
            </a:pPr>
            <a:r>
              <a:rPr lang="en-US" sz="2400" b="1">
                <a:solidFill>
                  <a:srgbClr val="FFFFFF"/>
                </a:solidFill>
              </a:rPr>
              <a:t> </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096453" cy="3910618"/>
          </a:xfrm>
        </p:spPr>
        <p:txBody>
          <a:bodyPr vert="horz" lIns="91440" tIns="45720" rIns="91440" bIns="45720" rtlCol="0" anchor="t">
            <a:normAutofit/>
          </a:bodyPr>
          <a:lstStyle/>
          <a:p>
            <a:pPr marL="0" indent="0">
              <a:buNone/>
            </a:pPr>
            <a:r>
              <a:rPr lang="en-US" sz="1700" b="1">
                <a:solidFill>
                  <a:srgbClr val="FFFFFF"/>
                </a:solidFill>
              </a:rPr>
              <a:t>Answer:</a:t>
            </a:r>
          </a:p>
          <a:p>
            <a:pPr marL="0" indent="0">
              <a:buNone/>
            </a:pPr>
            <a:r>
              <a:rPr lang="en-US" sz="1700">
                <a:solidFill>
                  <a:srgbClr val="FFFFFF"/>
                </a:solidFill>
                <a:latin typeface="Arial"/>
                <a:cs typeface="Arial"/>
              </a:rPr>
              <a:t>DOL will not ask grantees to submit raw data files (i.e., .csv) via email.  Electronic mail systems do not support the secure transmission of PII. </a:t>
            </a:r>
          </a:p>
          <a:p>
            <a:pPr marL="0" indent="0">
              <a:buNone/>
            </a:pPr>
            <a:r>
              <a:rPr lang="en-US" sz="1700">
                <a:solidFill>
                  <a:srgbClr val="FFFFFF"/>
                </a:solidFill>
              </a:rPr>
              <a:t>Grantees should submit their data files only through WIPS. The WIPS Help Desk exists on an email platform, so data files should not be transmitted when seeking assistance from the Help Desk.  If Grantees are not able to certify their QPR in WIPS, they should seek technical assistance from ETA.  </a:t>
            </a:r>
          </a:p>
          <a:p>
            <a:pPr marL="0" indent="0">
              <a:buNone/>
            </a:pPr>
            <a:r>
              <a:rPr lang="en-US" sz="1700" b="1">
                <a:solidFill>
                  <a:srgbClr val="FFFFFF"/>
                </a:solidFill>
              </a:rPr>
              <a:t>Data files should never be transmitted via email and should never be attached to the Quarterly Narrative Report (QNR)!</a:t>
            </a:r>
            <a:r>
              <a:rPr lang="en-US" sz="1700">
                <a:solidFill>
                  <a:srgbClr val="FFFFFF"/>
                </a:solidFill>
              </a:rPr>
              <a:t>  </a:t>
            </a:r>
            <a:endParaRPr lang="en-US" sz="1700" b="1">
              <a:solidFill>
                <a:srgbClr val="FFFFFF"/>
              </a:solidFill>
            </a:endParaRPr>
          </a:p>
          <a:p>
            <a:pPr marL="227965" indent="-227965">
              <a:buFont typeface="Wingdings" panose="05000000000000000000" pitchFamily="2" charset="2"/>
              <a:buChar char="§"/>
            </a:pPr>
            <a:endParaRPr lang="en-US" sz="17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spcAft>
                <a:spcPts val="600"/>
              </a:spcAft>
              <a:defRPr/>
            </a:pPr>
            <a:fld id="{E86BA8B1-2D59-4F30-AEEC-9E25A53D8097}" type="slidenum">
              <a:rPr lang="en-US">
                <a:solidFill>
                  <a:srgbClr val="FFFFFF"/>
                </a:solidFill>
              </a:rPr>
              <a:pPr>
                <a:spcAft>
                  <a:spcPts val="600"/>
                </a:spcAft>
                <a:defRPr/>
              </a:pPr>
              <a:t>53</a:t>
            </a:fld>
            <a:endParaRPr lang="en-US">
              <a:solidFill>
                <a:srgbClr val="FFFFFF"/>
              </a:solidFill>
            </a:endParaRPr>
          </a:p>
        </p:txBody>
      </p:sp>
    </p:spTree>
    <p:extLst>
      <p:ext uri="{BB962C8B-B14F-4D97-AF65-F5344CB8AC3E}">
        <p14:creationId xmlns:p14="http://schemas.microsoft.com/office/powerpoint/2010/main" val="3565314997"/>
      </p:ext>
    </p:extLst>
  </p:cSld>
  <p:clrMapOvr>
    <a:overrideClrMapping bg1="dk1" tx1="lt1" bg2="dk2" tx2="lt2" accent1="accent1" accent2="accent2" accent3="accent3" accent4="accent4" accent5="accent5" accent6="accent6" hlink="hlink" folHlink="folHlink"/>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F2979E08-A31E-F49D-D3ED-10D0BE8D59A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5">
            <a:extLst>
              <a:ext uri="{FF2B5EF4-FFF2-40B4-BE49-F238E27FC236}">
                <a16:creationId xmlns:a16="http://schemas.microsoft.com/office/drawing/2014/main" id="{B06AFD4D-2757-D739-718F-BE50D8305165}"/>
              </a:ext>
            </a:extLst>
          </p:cNvPr>
          <p:cNvSpPr>
            <a:spLocks noGrp="1"/>
          </p:cNvSpPr>
          <p:nvPr>
            <p:ph type="title"/>
          </p:nvPr>
        </p:nvSpPr>
        <p:spPr>
          <a:xfrm>
            <a:off x="837981" y="620742"/>
            <a:ext cx="10512862" cy="1325563"/>
          </a:xfrm>
        </p:spPr>
        <p:txBody>
          <a:bodyPr>
            <a:normAutofit/>
          </a:bodyPr>
          <a:lstStyle/>
          <a:p>
            <a:r>
              <a:rPr lang="en-US">
                <a:solidFill>
                  <a:srgbClr val="FFFFFF"/>
                </a:solidFill>
              </a:rPr>
              <a:t>Reporting Participant Information </a:t>
            </a:r>
          </a:p>
        </p:txBody>
      </p:sp>
      <p:cxnSp>
        <p:nvCxnSpPr>
          <p:cNvPr id="15" name="Straight Connector 1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a:bodyPr>
          <a:lstStyle/>
          <a:p>
            <a:pPr marL="0" indent="0">
              <a:buNone/>
            </a:pPr>
            <a:r>
              <a:rPr lang="en-US" sz="2400" b="1">
                <a:solidFill>
                  <a:srgbClr val="FFFFFF"/>
                </a:solidFill>
              </a:rPr>
              <a:t>Question:</a:t>
            </a:r>
          </a:p>
          <a:p>
            <a:pPr marL="0" indent="0">
              <a:buNone/>
            </a:pPr>
            <a:r>
              <a:rPr lang="en-US" sz="2400">
                <a:solidFill>
                  <a:srgbClr val="FFFFFF"/>
                </a:solidFill>
              </a:rPr>
              <a:t>Should grantees update all participant information and add new participants each quarter during the grant’s period of performance?</a:t>
            </a: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560298" cy="3910618"/>
          </a:xfrm>
        </p:spPr>
        <p:txBody>
          <a:bodyPr vert="horz" lIns="91440" tIns="45720" rIns="91440" bIns="45720" rtlCol="0" anchor="t">
            <a:noAutofit/>
          </a:bodyPr>
          <a:lstStyle/>
          <a:p>
            <a:pPr marL="0" indent="0">
              <a:buNone/>
            </a:pPr>
            <a:r>
              <a:rPr lang="en-US" sz="1800" b="1">
                <a:solidFill>
                  <a:srgbClr val="FFFFFF"/>
                </a:solidFill>
              </a:rPr>
              <a:t>Answer:</a:t>
            </a:r>
          </a:p>
          <a:p>
            <a:pPr marL="0" indent="0">
              <a:buNone/>
            </a:pPr>
            <a:r>
              <a:rPr lang="en-US" sz="1800">
                <a:solidFill>
                  <a:srgbClr val="FFFFFF"/>
                </a:solidFill>
                <a:latin typeface="Arial"/>
                <a:cs typeface="Arial"/>
              </a:rPr>
              <a:t>Yes. Grantees should report on ALL participants—new and existing—every quarter until individuals are no longer enrolled in the program.  Each quarter, individual records for each participant are updated with new information, as appropriate.  PII is not likely to change, but information on services received is likely to change from one quarter to the next, as the participant progresses through the program.  </a:t>
            </a:r>
          </a:p>
          <a:p>
            <a:pPr marL="0" indent="0">
              <a:buNone/>
            </a:pPr>
            <a:r>
              <a:rPr lang="en-US" sz="1800">
                <a:solidFill>
                  <a:srgbClr val="FFFFFF"/>
                </a:solidFill>
                <a:latin typeface="Arial"/>
                <a:cs typeface="Arial"/>
              </a:rPr>
              <a:t>In summary, each data file should contain both new enrollees AND existing participants from previous quarters.  Participants who were enrolled in a previous reporting quarter AND who are also still enrolled in the current reporting quarter are also known as “carryover”.</a:t>
            </a:r>
          </a:p>
          <a:p>
            <a:pPr marL="227965" indent="-227965">
              <a:buFont typeface="Wingdings" panose="05000000000000000000" pitchFamily="2" charset="2"/>
              <a:buChar char="§"/>
            </a:pPr>
            <a:endParaRPr lang="en-US" sz="18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54</a:t>
            </a:fld>
            <a:endParaRPr lang="en-US">
              <a:solidFill>
                <a:srgbClr val="FFFFFF"/>
              </a:solidFill>
            </a:endParaRPr>
          </a:p>
        </p:txBody>
      </p:sp>
    </p:spTree>
    <p:extLst>
      <p:ext uri="{BB962C8B-B14F-4D97-AF65-F5344CB8AC3E}">
        <p14:creationId xmlns:p14="http://schemas.microsoft.com/office/powerpoint/2010/main" val="1711532636"/>
      </p:ext>
    </p:extLst>
  </p:cSld>
  <p:clrMapOvr>
    <a:overrideClrMapping bg1="dk1" tx1="lt1" bg2="dk2" tx2="lt2" accent1="accent1" accent2="accent2" accent3="accent3" accent4="accent4" accent5="accent5" accent6="accent6" hlink="hlink" folHlink="folHlink"/>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2D0395B5-D443-B39F-7D9B-5AE9DF34984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5">
            <a:extLst>
              <a:ext uri="{FF2B5EF4-FFF2-40B4-BE49-F238E27FC236}">
                <a16:creationId xmlns:a16="http://schemas.microsoft.com/office/drawing/2014/main" id="{B06AFD4D-2757-D739-718F-BE50D8305165}"/>
              </a:ext>
            </a:extLst>
          </p:cNvPr>
          <p:cNvSpPr>
            <a:spLocks noGrp="1"/>
          </p:cNvSpPr>
          <p:nvPr>
            <p:ph type="title"/>
          </p:nvPr>
        </p:nvSpPr>
        <p:spPr>
          <a:xfrm>
            <a:off x="837981" y="620742"/>
            <a:ext cx="10512862" cy="1325563"/>
          </a:xfrm>
        </p:spPr>
        <p:txBody>
          <a:bodyPr>
            <a:normAutofit/>
          </a:bodyPr>
          <a:lstStyle/>
          <a:p>
            <a:r>
              <a:rPr lang="en-US">
                <a:solidFill>
                  <a:srgbClr val="FFFFFF"/>
                </a:solidFill>
              </a:rPr>
              <a:t>Grantee Reporting Staff Responsibilities </a:t>
            </a:r>
          </a:p>
        </p:txBody>
      </p:sp>
      <p:cxnSp>
        <p:nvCxnSpPr>
          <p:cNvPr id="15" name="Straight Connector 1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lnSpcReduction="10000"/>
          </a:bodyPr>
          <a:lstStyle/>
          <a:p>
            <a:pPr marL="0" indent="0">
              <a:buNone/>
            </a:pPr>
            <a:r>
              <a:rPr lang="en-US" sz="2400" b="1">
                <a:solidFill>
                  <a:srgbClr val="FFFFFF"/>
                </a:solidFill>
              </a:rPr>
              <a:t>Question:</a:t>
            </a:r>
          </a:p>
          <a:p>
            <a:pPr marL="0" indent="0">
              <a:buNone/>
            </a:pPr>
            <a:r>
              <a:rPr lang="en-US" sz="2400">
                <a:solidFill>
                  <a:srgbClr val="FFFFFF"/>
                </a:solidFill>
              </a:rPr>
              <a:t>What are the responsibilities of grantee reporting staff?</a:t>
            </a:r>
          </a:p>
          <a:p>
            <a:pPr marL="0" indent="0">
              <a:buNone/>
            </a:pPr>
            <a:endParaRPr lang="en-US" sz="2400" b="1">
              <a:solidFill>
                <a:srgbClr val="FFFFFF"/>
              </a:solidFill>
            </a:endParaRP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096453" cy="3910618"/>
          </a:xfrm>
        </p:spPr>
        <p:txBody>
          <a:bodyPr>
            <a:normAutofit lnSpcReduction="10000"/>
          </a:bodyPr>
          <a:lstStyle/>
          <a:p>
            <a:pPr marL="0" indent="0">
              <a:buNone/>
            </a:pPr>
            <a:r>
              <a:rPr lang="en-US" sz="2200" b="1">
                <a:solidFill>
                  <a:srgbClr val="FFFFFF"/>
                </a:solidFill>
              </a:rPr>
              <a:t>Answer:</a:t>
            </a:r>
          </a:p>
          <a:p>
            <a:pPr marL="0" indent="0">
              <a:lnSpc>
                <a:spcPct val="100000"/>
              </a:lnSpc>
              <a:buNone/>
            </a:pPr>
            <a:r>
              <a:rPr lang="en-US" sz="2200">
                <a:solidFill>
                  <a:srgbClr val="FFFFFF"/>
                </a:solidFill>
              </a:rPr>
              <a:t>All organizations/grantees are different and often manage more than one grant. ETA is not able to provide a job description for their reporting staff. ETA supports many different reporting/performance professionals—many with different responsibilities and job descriptions, which literally run the gamut!  This question would be best answered by other grantees that have a similar organizational structure.</a:t>
            </a:r>
          </a:p>
          <a:p>
            <a:pPr marL="0" indent="0">
              <a:buNone/>
            </a:pPr>
            <a:endParaRPr lang="en-US" sz="22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55</a:t>
            </a:fld>
            <a:endParaRPr lang="en-US">
              <a:solidFill>
                <a:srgbClr val="FFFFFF"/>
              </a:solidFill>
            </a:endParaRPr>
          </a:p>
        </p:txBody>
      </p:sp>
    </p:spTree>
    <p:extLst>
      <p:ext uri="{BB962C8B-B14F-4D97-AF65-F5344CB8AC3E}">
        <p14:creationId xmlns:p14="http://schemas.microsoft.com/office/powerpoint/2010/main" val="1443690424"/>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4423C7ED-A4A3-41B6-CFE1-251C77941B2F}"/>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5">
            <a:extLst>
              <a:ext uri="{FF2B5EF4-FFF2-40B4-BE49-F238E27FC236}">
                <a16:creationId xmlns:a16="http://schemas.microsoft.com/office/drawing/2014/main" id="{B06AFD4D-2757-D739-718F-BE50D8305165}"/>
              </a:ext>
            </a:extLst>
          </p:cNvPr>
          <p:cNvSpPr>
            <a:spLocks noGrp="1"/>
          </p:cNvSpPr>
          <p:nvPr>
            <p:ph type="title"/>
          </p:nvPr>
        </p:nvSpPr>
        <p:spPr>
          <a:xfrm>
            <a:off x="837981" y="620742"/>
            <a:ext cx="10512862" cy="1325563"/>
          </a:xfrm>
        </p:spPr>
        <p:txBody>
          <a:bodyPr>
            <a:normAutofit/>
          </a:bodyPr>
          <a:lstStyle/>
          <a:p>
            <a:r>
              <a:rPr lang="en-US">
                <a:solidFill>
                  <a:srgbClr val="FFFFFF"/>
                </a:solidFill>
              </a:rPr>
              <a:t>“No Program Flag” Error </a:t>
            </a:r>
          </a:p>
        </p:txBody>
      </p:sp>
      <p:cxnSp>
        <p:nvCxnSpPr>
          <p:cNvPr id="15" name="Straight Connector 1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1" y="2266345"/>
            <a:ext cx="5096453" cy="3910617"/>
          </a:xfrm>
        </p:spPr>
        <p:txBody>
          <a:bodyPr>
            <a:normAutofit lnSpcReduction="10000"/>
          </a:bodyPr>
          <a:lstStyle/>
          <a:p>
            <a:pPr marL="0" indent="0">
              <a:buNone/>
            </a:pPr>
            <a:r>
              <a:rPr lang="en-US" sz="2400" b="1">
                <a:solidFill>
                  <a:srgbClr val="FFFFFF"/>
                </a:solidFill>
              </a:rPr>
              <a:t>Question:</a:t>
            </a:r>
          </a:p>
          <a:p>
            <a:pPr marL="0" indent="0">
              <a:buNone/>
            </a:pPr>
            <a:r>
              <a:rPr lang="en-US" sz="2400">
                <a:solidFill>
                  <a:srgbClr val="FFFFFF"/>
                </a:solidFill>
              </a:rPr>
              <a:t>Why am I receiving a “No Program Flag” error in WIPS when I try to upload my PIRL data file?</a:t>
            </a:r>
          </a:p>
          <a:p>
            <a:pPr marL="0" indent="0">
              <a:buNone/>
            </a:pPr>
            <a:endParaRPr lang="en-US" sz="2400" b="1">
              <a:solidFill>
                <a:srgbClr val="FFFFFF"/>
              </a:solidFill>
            </a:endParaRP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6254390" y="2266345"/>
            <a:ext cx="5521974" cy="3910618"/>
          </a:xfrm>
        </p:spPr>
        <p:txBody>
          <a:bodyPr>
            <a:normAutofit lnSpcReduction="10000"/>
          </a:bodyPr>
          <a:lstStyle/>
          <a:p>
            <a:pPr marL="0" indent="0">
              <a:buNone/>
            </a:pPr>
            <a:r>
              <a:rPr lang="en-US" sz="2000" b="1">
                <a:solidFill>
                  <a:srgbClr val="FFFFFF"/>
                </a:solidFill>
              </a:rPr>
              <a:t>Answer:</a:t>
            </a:r>
          </a:p>
          <a:p>
            <a:pPr marL="0" indent="0" fontAlgn="auto">
              <a:lnSpc>
                <a:spcPct val="100000"/>
              </a:lnSpc>
              <a:spcAft>
                <a:spcPts val="0"/>
              </a:spcAft>
              <a:buFont typeface="Arial" panose="020B0604020202020204" pitchFamily="34" charset="0"/>
              <a:buNone/>
            </a:pPr>
            <a:r>
              <a:rPr lang="en-US" sz="2000">
                <a:solidFill>
                  <a:srgbClr val="FFFFFF"/>
                </a:solidFill>
              </a:rPr>
              <a:t>This error means that PIRL 2914 (Apprenticeship Grant Program Status) is not filled out in the file you’re trying to upload. For example, if you’re attempting to upload a .csv file and none of the rows have anything for data element 2914, then WIPS will trigger the No Program Flag error. </a:t>
            </a:r>
          </a:p>
          <a:p>
            <a:pPr marL="0" indent="0" fontAlgn="auto">
              <a:lnSpc>
                <a:spcPct val="100000"/>
              </a:lnSpc>
              <a:spcAft>
                <a:spcPts val="0"/>
              </a:spcAft>
              <a:buFont typeface="Arial" panose="020B0604020202020204" pitchFamily="34" charset="0"/>
              <a:buNone/>
            </a:pPr>
            <a:r>
              <a:rPr lang="en-US" sz="2000">
                <a:solidFill>
                  <a:srgbClr val="FFFFFF"/>
                </a:solidFill>
              </a:rPr>
              <a:t>Please remember to use code value 1 for participants (pre-apprentices and registered apprentices) and code value 2 for reportable individuals for PIRL 2914.</a:t>
            </a:r>
          </a:p>
          <a:p>
            <a:pPr marL="0" indent="0">
              <a:buNone/>
            </a:pPr>
            <a:endParaRPr lang="en-US" sz="1900" b="1">
              <a:solidFill>
                <a:srgbClr val="FFFFFF"/>
              </a:solidFill>
            </a:endParaRPr>
          </a:p>
          <a:p>
            <a:pPr>
              <a:buFont typeface="Wingdings" panose="05000000000000000000" pitchFamily="2" charset="2"/>
              <a:buChar char="§"/>
            </a:pPr>
            <a:endParaRPr lang="en-US" sz="19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lgn="r">
              <a:spcAft>
                <a:spcPts val="600"/>
              </a:spcAft>
              <a:defRPr/>
            </a:pPr>
            <a:fld id="{E86BA8B1-2D59-4F30-AEEC-9E25A53D8097}" type="slidenum">
              <a:rPr lang="en-US">
                <a:solidFill>
                  <a:srgbClr val="FFFFFF"/>
                </a:solidFill>
              </a:rPr>
              <a:pPr algn="r">
                <a:spcAft>
                  <a:spcPts val="600"/>
                </a:spcAft>
                <a:defRPr/>
              </a:pPr>
              <a:t>56</a:t>
            </a:fld>
            <a:endParaRPr lang="en-US">
              <a:solidFill>
                <a:srgbClr val="FFFFFF"/>
              </a:solidFill>
            </a:endParaRPr>
          </a:p>
        </p:txBody>
      </p:sp>
    </p:spTree>
    <p:extLst>
      <p:ext uri="{BB962C8B-B14F-4D97-AF65-F5344CB8AC3E}">
        <p14:creationId xmlns:p14="http://schemas.microsoft.com/office/powerpoint/2010/main" val="718151521"/>
      </p:ext>
    </p:extLst>
  </p:cSld>
  <p:clrMapOvr>
    <a:overrideClrMapping bg1="dk1" tx1="lt1" bg2="dk2" tx2="lt2" accent1="accent1" accent2="accent2" accent3="accent3" accent4="accent4" accent5="accent5" accent6="accent6" hlink="hlink" folHlink="folHlink"/>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6F3C7459-B843-6CE2-682B-518CC8D9230A}"/>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10F24D38-B79E-44B4-830E-043F45D96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5">
            <a:extLst>
              <a:ext uri="{FF2B5EF4-FFF2-40B4-BE49-F238E27FC236}">
                <a16:creationId xmlns:a16="http://schemas.microsoft.com/office/drawing/2014/main" id="{B06AFD4D-2757-D739-718F-BE50D8305165}"/>
              </a:ext>
            </a:extLst>
          </p:cNvPr>
          <p:cNvSpPr>
            <a:spLocks noGrp="1"/>
          </p:cNvSpPr>
          <p:nvPr>
            <p:ph type="title"/>
          </p:nvPr>
        </p:nvSpPr>
        <p:spPr>
          <a:xfrm>
            <a:off x="837981" y="620742"/>
            <a:ext cx="10512862" cy="1325563"/>
          </a:xfrm>
        </p:spPr>
        <p:txBody>
          <a:bodyPr>
            <a:normAutofit/>
          </a:bodyPr>
          <a:lstStyle/>
          <a:p>
            <a:r>
              <a:rPr lang="en-US">
                <a:solidFill>
                  <a:srgbClr val="FFFFFF"/>
                </a:solidFill>
              </a:rPr>
              <a:t>Reporting on Reportable Individuals </a:t>
            </a:r>
          </a:p>
        </p:txBody>
      </p:sp>
      <p:cxnSp>
        <p:nvCxnSpPr>
          <p:cNvPr id="15" name="Straight Connector 14">
            <a:extLst>
              <a:ext uri="{FF2B5EF4-FFF2-40B4-BE49-F238E27FC236}">
                <a16:creationId xmlns:a16="http://schemas.microsoft.com/office/drawing/2014/main" id="{FC469874-256B-45B3-A79C-7591B4BA1E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1801" y="826324"/>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B61A018B-7F24-4DB3-B996-2388A96EBC94}"/>
              </a:ext>
            </a:extLst>
          </p:cNvPr>
          <p:cNvSpPr>
            <a:spLocks noGrp="1"/>
          </p:cNvSpPr>
          <p:nvPr>
            <p:ph sz="half" idx="1"/>
          </p:nvPr>
        </p:nvSpPr>
        <p:spPr>
          <a:xfrm>
            <a:off x="837982" y="1740724"/>
            <a:ext cx="5096453" cy="4230658"/>
          </a:xfrm>
        </p:spPr>
        <p:txBody>
          <a:bodyPr>
            <a:normAutofit fontScale="92500" lnSpcReduction="20000"/>
          </a:bodyPr>
          <a:lstStyle/>
          <a:p>
            <a:pPr marL="0" indent="0">
              <a:buNone/>
            </a:pPr>
            <a:r>
              <a:rPr lang="en-US" sz="2000" b="1">
                <a:solidFill>
                  <a:srgbClr val="FFFFFF"/>
                </a:solidFill>
              </a:rPr>
              <a:t>Question:</a:t>
            </a:r>
          </a:p>
          <a:p>
            <a:pPr marL="0" indent="0">
              <a:lnSpc>
                <a:spcPct val="110000"/>
              </a:lnSpc>
              <a:buNone/>
            </a:pPr>
            <a:r>
              <a:rPr lang="en-US" sz="2000">
                <a:solidFill>
                  <a:srgbClr val="FFFFFF"/>
                </a:solidFill>
              </a:rPr>
              <a:t>Should reportable Individuals be reported on the Quarterly Performance Report (QPR) or via the Quarterly Narrative Report (QNR)?</a:t>
            </a:r>
          </a:p>
          <a:p>
            <a:pPr marL="0" indent="0">
              <a:buNone/>
            </a:pPr>
            <a:endParaRPr lang="en-US" sz="2400" b="1">
              <a:solidFill>
                <a:srgbClr val="FFFFFF"/>
              </a:solidFill>
            </a:endParaRPr>
          </a:p>
        </p:txBody>
      </p:sp>
      <p:sp>
        <p:nvSpPr>
          <p:cNvPr id="8" name="Content Placeholder 7">
            <a:extLst>
              <a:ext uri="{FF2B5EF4-FFF2-40B4-BE49-F238E27FC236}">
                <a16:creationId xmlns:a16="http://schemas.microsoft.com/office/drawing/2014/main" id="{6AFC1581-8D7C-4841-8670-63D53E92951A}"/>
              </a:ext>
            </a:extLst>
          </p:cNvPr>
          <p:cNvSpPr>
            <a:spLocks noGrp="1"/>
          </p:cNvSpPr>
          <p:nvPr>
            <p:ph sz="half" idx="2"/>
          </p:nvPr>
        </p:nvSpPr>
        <p:spPr>
          <a:xfrm>
            <a:off x="5877339" y="1738373"/>
            <a:ext cx="5819361" cy="4617977"/>
          </a:xfrm>
        </p:spPr>
        <p:txBody>
          <a:bodyPr vert="horz" lIns="91440" tIns="45720" rIns="91440" bIns="45720" rtlCol="0" anchor="t">
            <a:normAutofit fontScale="92500" lnSpcReduction="20000"/>
          </a:bodyPr>
          <a:lstStyle/>
          <a:p>
            <a:pPr marL="0" indent="0">
              <a:buNone/>
            </a:pPr>
            <a:r>
              <a:rPr lang="en-US" sz="1600" b="1">
                <a:solidFill>
                  <a:srgbClr val="FFFFFF"/>
                </a:solidFill>
              </a:rPr>
              <a:t>Answer:</a:t>
            </a:r>
          </a:p>
          <a:p>
            <a:pPr marL="0" indent="0" fontAlgn="auto">
              <a:lnSpc>
                <a:spcPct val="110000"/>
              </a:lnSpc>
              <a:spcAft>
                <a:spcPts val="0"/>
              </a:spcAft>
              <a:buFont typeface="Arial" panose="020B0604020202020204" pitchFamily="34" charset="0"/>
              <a:buNone/>
            </a:pPr>
            <a:r>
              <a:rPr lang="en-US" sz="1600">
                <a:solidFill>
                  <a:srgbClr val="FFFFFF"/>
                </a:solidFill>
                <a:latin typeface="Arial"/>
                <a:cs typeface="Arial"/>
              </a:rPr>
              <a:t>Grantees should report reportable Individuals every quarter on the QPR.  In other words, once a reportable individual is reported on a PIRL data file, they should not be removed from subsequent PIRL data files.  Since reportable individuals are registered apprentices who do not receive direct, grant funded services, grantees should only report the OBS number, and the four (4) data elements listed below in their PIRL data file:</a:t>
            </a:r>
          </a:p>
          <a:p>
            <a:pPr lvl="1">
              <a:lnSpc>
                <a:spcPct val="110000"/>
              </a:lnSpc>
              <a:buFont typeface="Wingdings" panose="05000000000000000000" pitchFamily="2" charset="2"/>
              <a:buChar char="§"/>
            </a:pPr>
            <a:r>
              <a:rPr lang="en-US" sz="1600">
                <a:solidFill>
                  <a:srgbClr val="FFFFFF"/>
                </a:solidFill>
              </a:rPr>
              <a:t>OBS Number</a:t>
            </a:r>
          </a:p>
          <a:p>
            <a:pPr lvl="1">
              <a:lnSpc>
                <a:spcPct val="110000"/>
              </a:lnSpc>
              <a:buFont typeface="Wingdings" panose="05000000000000000000" pitchFamily="2" charset="2"/>
              <a:buChar char="§"/>
            </a:pPr>
            <a:r>
              <a:rPr lang="en-US" sz="1600">
                <a:solidFill>
                  <a:srgbClr val="FFFFFF"/>
                </a:solidFill>
              </a:rPr>
              <a:t>PIRL 100 (Unique Individual Identifier)</a:t>
            </a:r>
          </a:p>
          <a:p>
            <a:pPr lvl="1">
              <a:lnSpc>
                <a:spcPct val="110000"/>
              </a:lnSpc>
              <a:buFont typeface="Wingdings" panose="05000000000000000000" pitchFamily="2" charset="2"/>
              <a:buChar char="§"/>
            </a:pPr>
            <a:r>
              <a:rPr lang="en-US" sz="1600">
                <a:solidFill>
                  <a:srgbClr val="FFFFFF"/>
                </a:solidFill>
              </a:rPr>
              <a:t>PIRL 1007 (Date of Most Recent Reportable Individual Contact)</a:t>
            </a:r>
          </a:p>
          <a:p>
            <a:pPr lvl="1">
              <a:lnSpc>
                <a:spcPct val="110000"/>
              </a:lnSpc>
              <a:buFont typeface="Wingdings" panose="05000000000000000000" pitchFamily="2" charset="2"/>
              <a:buChar char="§"/>
            </a:pPr>
            <a:r>
              <a:rPr lang="en-US" sz="1600">
                <a:solidFill>
                  <a:srgbClr val="FFFFFF"/>
                </a:solidFill>
              </a:rPr>
              <a:t>PIRL 2914 (Apprenticeship Grant Program Status)</a:t>
            </a:r>
          </a:p>
          <a:p>
            <a:pPr lvl="1">
              <a:lnSpc>
                <a:spcPct val="110000"/>
              </a:lnSpc>
              <a:buFont typeface="Wingdings" panose="05000000000000000000" pitchFamily="2" charset="2"/>
              <a:buChar char="§"/>
            </a:pPr>
            <a:r>
              <a:rPr lang="en-US" sz="1600">
                <a:solidFill>
                  <a:srgbClr val="FFFFFF"/>
                </a:solidFill>
              </a:rPr>
              <a:t>PIRL 2920 (Apprenticeship Grant Number)</a:t>
            </a:r>
          </a:p>
          <a:p>
            <a:pPr marL="0" indent="0">
              <a:buNone/>
            </a:pPr>
            <a:r>
              <a:rPr lang="en-US" sz="1600" b="1">
                <a:solidFill>
                  <a:srgbClr val="FFFFFF"/>
                </a:solidFill>
              </a:rPr>
              <a:t>Resources:</a:t>
            </a:r>
            <a:endParaRPr lang="en-US" sz="1600" b="1">
              <a:solidFill>
                <a:srgbClr val="FFFFFF"/>
              </a:solidFill>
              <a:hlinkClick r:id="rId4">
                <a:extLst>
                  <a:ext uri="{A12FA001-AC4F-418D-AE19-62706E023703}">
                    <ahyp:hlinkClr xmlns:ahyp="http://schemas.microsoft.com/office/drawing/2018/hyperlinkcolor" val="tx"/>
                  </a:ext>
                </a:extLst>
              </a:hlinkClick>
            </a:endParaRPr>
          </a:p>
          <a:p>
            <a:pPr marL="342900" indent="-342900">
              <a:lnSpc>
                <a:spcPct val="120000"/>
              </a:lnSpc>
              <a:buFont typeface="+mj-lt"/>
              <a:buAutoNum type="arabicPeriod"/>
            </a:pPr>
            <a:r>
              <a:rPr lang="en-US" sz="1600">
                <a:solidFill>
                  <a:srgbClr val="FFFFFF"/>
                </a:solidFill>
                <a:hlinkClick r:id="rId4">
                  <a:extLst>
                    <a:ext uri="{A12FA001-AC4F-418D-AE19-62706E023703}">
                      <ahyp:hlinkClr xmlns:ahyp="http://schemas.microsoft.com/office/drawing/2018/hyperlinkcolor" val="tx"/>
                    </a:ext>
                  </a:extLst>
                </a:hlinkClick>
              </a:rPr>
              <a:t>Performance Reporting TA – Interpretation/Application of Reportable Individuals Across Apprenticeship Grants</a:t>
            </a:r>
            <a:endParaRPr lang="en-US" sz="1600">
              <a:solidFill>
                <a:srgbClr val="FFFFFF"/>
              </a:solidFill>
            </a:endParaRPr>
          </a:p>
          <a:p>
            <a:pPr marL="342900" indent="-342900">
              <a:lnSpc>
                <a:spcPct val="120000"/>
              </a:lnSpc>
              <a:buFont typeface="+mj-lt"/>
              <a:buAutoNum type="arabicPeriod"/>
            </a:pPr>
            <a:r>
              <a:rPr lang="en-US" sz="1600">
                <a:solidFill>
                  <a:srgbClr val="FFFFFF"/>
                </a:solidFill>
                <a:hlinkClick r:id="rId5">
                  <a:extLst>
                    <a:ext uri="{A12FA001-AC4F-418D-AE19-62706E023703}">
                      <ahyp:hlinkClr xmlns:ahyp="http://schemas.microsoft.com/office/drawing/2018/hyperlinkcolor" val="tx"/>
                    </a:ext>
                  </a:extLst>
                </a:hlinkClick>
              </a:rPr>
              <a:t>Performance Reporting TA – Types of Individuals</a:t>
            </a:r>
            <a:endParaRPr lang="en-US" sz="1600">
              <a:solidFill>
                <a:srgbClr val="FFFFFF"/>
              </a:solidFill>
            </a:endParaRPr>
          </a:p>
          <a:p>
            <a:pPr fontAlgn="auto">
              <a:spcAft>
                <a:spcPts val="0"/>
              </a:spcAft>
              <a:buFont typeface="Wingdings" panose="05000000000000000000" pitchFamily="2" charset="2"/>
              <a:buChar char="§"/>
            </a:pPr>
            <a:endParaRPr lang="en-US" sz="1300">
              <a:solidFill>
                <a:srgbClr val="FFFFFF"/>
              </a:solidFill>
            </a:endParaRPr>
          </a:p>
          <a:p>
            <a:pPr marL="0" indent="0" fontAlgn="auto">
              <a:spcAft>
                <a:spcPts val="0"/>
              </a:spcAft>
              <a:buNone/>
            </a:pPr>
            <a:endParaRPr lang="en-US" sz="1300">
              <a:solidFill>
                <a:srgbClr val="FFFFFF"/>
              </a:solidFill>
            </a:endParaRPr>
          </a:p>
          <a:p>
            <a:pPr marL="0" indent="0">
              <a:buNone/>
            </a:pPr>
            <a:endParaRPr lang="en-US" sz="1300">
              <a:solidFill>
                <a:srgbClr val="FFFFFF"/>
              </a:solidFill>
              <a:hlinkClick r:id="rId4">
                <a:extLst>
                  <a:ext uri="{A12FA001-AC4F-418D-AE19-62706E023703}">
                    <ahyp:hlinkClr xmlns:ahyp="http://schemas.microsoft.com/office/drawing/2018/hyperlinkcolor" val="tx"/>
                  </a:ext>
                </a:extLst>
              </a:hlinkClick>
            </a:endParaRPr>
          </a:p>
          <a:p>
            <a:pPr marL="0" indent="0">
              <a:buNone/>
            </a:pPr>
            <a:endParaRPr lang="en-US" sz="1300" b="1">
              <a:solidFill>
                <a:srgbClr val="FFFFFF"/>
              </a:solidFill>
            </a:endParaRPr>
          </a:p>
          <a:p>
            <a:pPr>
              <a:buFont typeface="Wingdings" panose="05000000000000000000" pitchFamily="2" charset="2"/>
              <a:buChar char="§"/>
            </a:pPr>
            <a:endParaRPr lang="en-US" sz="1300">
              <a:solidFill>
                <a:srgbClr val="FFFFFF"/>
              </a:solidFill>
            </a:endParaRPr>
          </a:p>
        </p:txBody>
      </p:sp>
      <p:sp>
        <p:nvSpPr>
          <p:cNvPr id="4" name="Slide Number Placeholder 3">
            <a:extLst>
              <a:ext uri="{FF2B5EF4-FFF2-40B4-BE49-F238E27FC236}">
                <a16:creationId xmlns:a16="http://schemas.microsoft.com/office/drawing/2014/main" id="{77C5094A-1ABC-4729-9D53-B5B84ECB5C59}"/>
              </a:ext>
            </a:extLst>
          </p:cNvPr>
          <p:cNvSpPr>
            <a:spLocks noGrp="1"/>
          </p:cNvSpPr>
          <p:nvPr>
            <p:ph type="sldNum" sz="quarter" idx="10"/>
          </p:nvPr>
        </p:nvSpPr>
        <p:spPr>
          <a:xfrm>
            <a:off x="8608357" y="6356350"/>
            <a:ext cx="2742486" cy="365125"/>
          </a:xfrm>
        </p:spPr>
        <p:txBody>
          <a:bodyPr>
            <a:normAutofit/>
          </a:bodyPr>
          <a:lstStyle/>
          <a:p>
            <a:pPr>
              <a:spcAft>
                <a:spcPts val="600"/>
              </a:spcAft>
              <a:defRPr/>
            </a:pPr>
            <a:fld id="{E86BA8B1-2D59-4F30-AEEC-9E25A53D8097}" type="slidenum">
              <a:rPr lang="en-US">
                <a:solidFill>
                  <a:srgbClr val="FFFFFF"/>
                </a:solidFill>
              </a:rPr>
              <a:pPr>
                <a:spcAft>
                  <a:spcPts val="600"/>
                </a:spcAft>
                <a:defRPr/>
              </a:pPr>
              <a:t>57</a:t>
            </a:fld>
            <a:endParaRPr lang="en-US">
              <a:solidFill>
                <a:srgbClr val="FFFFFF"/>
              </a:solidFill>
            </a:endParaRPr>
          </a:p>
        </p:txBody>
      </p:sp>
    </p:spTree>
    <p:extLst>
      <p:ext uri="{BB962C8B-B14F-4D97-AF65-F5344CB8AC3E}">
        <p14:creationId xmlns:p14="http://schemas.microsoft.com/office/powerpoint/2010/main" val="657760080"/>
      </p:ext>
    </p:extLst>
  </p:cSld>
  <p:clrMapOvr>
    <a:overrideClrMapping bg1="dk1" tx1="lt1" bg2="dk2" tx2="lt2" accent1="accent1" accent2="accent2" accent3="accent3" accent4="accent4" accent5="accent5" accent6="accent6" hlink="hlink" folHlink="folHlink"/>
  </p:clrMapOvr>
  <p:extLst>
    <p:ext uri="{6950BFC3-D8DA-4A85-94F7-54DA5524770B}">
      <p188:commentRel xmlns:p188="http://schemas.microsoft.com/office/powerpoint/2018/8/main" r:id="rId3"/>
    </p:ext>
  </p:extLs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AE0C6-3A21-7FDA-5D88-72F59064087A}"/>
            </a:ext>
          </a:extLst>
        </p:cNvPr>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184C61EA-E15A-2BC5-68E5-B5ACAA3F18E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6F372054-345F-5D9E-80A0-7F0CEDEDB1BC}"/>
              </a:ext>
              <a:ext uri="{C183D7F6-B498-43B3-948B-1728B52AA6E4}">
                <adec:decorative xmlns:adec="http://schemas.microsoft.com/office/drawing/2017/decorative" val="1"/>
              </a:ext>
            </a:extLst>
          </p:cNvPr>
          <p:cNvGrpSpPr/>
          <p:nvPr/>
        </p:nvGrpSpPr>
        <p:grpSpPr>
          <a:xfrm>
            <a:off x="255225" y="2876524"/>
            <a:ext cx="6907576" cy="2920464"/>
            <a:chOff x="-1278987" y="837956"/>
            <a:chExt cx="11770551" cy="3256657"/>
          </a:xfrm>
        </p:grpSpPr>
        <p:sp>
          <p:nvSpPr>
            <p:cNvPr id="12" name="Rectangle 11">
              <a:extLst>
                <a:ext uri="{FF2B5EF4-FFF2-40B4-BE49-F238E27FC236}">
                  <a16:creationId xmlns:a16="http://schemas.microsoft.com/office/drawing/2014/main" id="{447288A9-EED8-AF81-BAD7-C2E93869B89A}"/>
                </a:ext>
              </a:extLst>
            </p:cNvPr>
            <p:cNvSpPr/>
            <p:nvPr/>
          </p:nvSpPr>
          <p:spPr>
            <a:xfrm>
              <a:off x="10243010" y="837956"/>
              <a:ext cx="248554" cy="3256657"/>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AE7ACED-C338-CCBC-7E53-34025D9090DC}"/>
                </a:ext>
              </a:extLst>
            </p:cNvPr>
            <p:cNvSpPr/>
            <p:nvPr/>
          </p:nvSpPr>
          <p:spPr>
            <a:xfrm>
              <a:off x="-1278987" y="837956"/>
              <a:ext cx="11526573" cy="3256657"/>
            </a:xfrm>
            <a:prstGeom prst="rect">
              <a:avLst/>
            </a:prstGeom>
            <a:solidFill>
              <a:schemeClr val="accent3">
                <a:alpha val="88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itle 13">
            <a:extLst>
              <a:ext uri="{FF2B5EF4-FFF2-40B4-BE49-F238E27FC236}">
                <a16:creationId xmlns:a16="http://schemas.microsoft.com/office/drawing/2014/main" id="{D3CD99A4-324C-FA6B-365F-E27923881D2B}"/>
              </a:ext>
            </a:extLst>
          </p:cNvPr>
          <p:cNvSpPr>
            <a:spLocks noGrp="1"/>
          </p:cNvSpPr>
          <p:nvPr>
            <p:ph type="title"/>
          </p:nvPr>
        </p:nvSpPr>
        <p:spPr>
          <a:xfrm>
            <a:off x="500743" y="3570515"/>
            <a:ext cx="5965371" cy="1144929"/>
          </a:xfrm>
        </p:spPr>
        <p:txBody>
          <a:bodyPr/>
          <a:lstStyle/>
          <a:p>
            <a:r>
              <a:rPr lang="en-US" spc="300">
                <a:solidFill>
                  <a:schemeClr val="tx1"/>
                </a:solidFill>
                <a:latin typeface="Arial"/>
                <a:cs typeface="Arial"/>
              </a:rPr>
              <a:t>APPENDIX </a:t>
            </a:r>
            <a:r>
              <a:rPr lang="en-US" spc="300">
                <a:solidFill>
                  <a:schemeClr val="tx1"/>
                </a:solidFill>
                <a:latin typeface="Arial"/>
                <a:cs typeface="Arial"/>
                <a:sym typeface="Wingdings 2" panose="05020102010507070707" pitchFamily="18" charset="2"/>
              </a:rPr>
              <a:t></a:t>
            </a:r>
            <a:r>
              <a:rPr lang="en-US" spc="300">
                <a:solidFill>
                  <a:schemeClr val="tx1"/>
                </a:solidFill>
                <a:latin typeface="Arial"/>
                <a:cs typeface="Arial"/>
              </a:rPr>
              <a:t>:</a:t>
            </a:r>
            <a:br>
              <a:rPr lang="en-US" spc="300">
                <a:solidFill>
                  <a:schemeClr val="tx1"/>
                </a:solidFill>
                <a:latin typeface="Arial"/>
                <a:cs typeface="Arial"/>
              </a:rPr>
            </a:br>
            <a:r>
              <a:rPr lang="en-US" sz="3200" spc="300">
                <a:solidFill>
                  <a:schemeClr val="tx1"/>
                </a:solidFill>
                <a:latin typeface="Arial"/>
                <a:cs typeface="Arial"/>
              </a:rPr>
              <a:t>Resources</a:t>
            </a:r>
            <a:r>
              <a:rPr lang="en-US" sz="3200" b="1" spc="300">
                <a:solidFill>
                  <a:schemeClr val="tx1"/>
                </a:solidFill>
                <a:latin typeface="Arial"/>
                <a:cs typeface="Arial"/>
              </a:rPr>
              <a:t> </a:t>
            </a:r>
            <a:r>
              <a:rPr lang="en-US" sz="3200" b="1" spc="300">
                <a:latin typeface="Arial"/>
                <a:cs typeface="Arial"/>
              </a:rPr>
              <a:t> </a:t>
            </a:r>
          </a:p>
        </p:txBody>
      </p:sp>
      <p:sp>
        <p:nvSpPr>
          <p:cNvPr id="5" name="Slide Number Placeholder 5">
            <a:extLst>
              <a:ext uri="{FF2B5EF4-FFF2-40B4-BE49-F238E27FC236}">
                <a16:creationId xmlns:a16="http://schemas.microsoft.com/office/drawing/2014/main" id="{838F6106-4C68-EBF5-AD63-8F5676C6E5D6}"/>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58</a:t>
            </a:fld>
            <a:r>
              <a:rPr lang="en-US"/>
              <a:t> </a:t>
            </a:r>
          </a:p>
        </p:txBody>
      </p:sp>
      <p:sp>
        <p:nvSpPr>
          <p:cNvPr id="3" name="Picture Placeholder 2">
            <a:extLst>
              <a:ext uri="{FF2B5EF4-FFF2-40B4-BE49-F238E27FC236}">
                <a16:creationId xmlns:a16="http://schemas.microsoft.com/office/drawing/2014/main" id="{CE4F1E55-F24C-8F3F-C699-2841D29147C6}"/>
              </a:ext>
            </a:extLst>
          </p:cNvPr>
          <p:cNvSpPr>
            <a:spLocks noGrp="1"/>
          </p:cNvSpPr>
          <p:nvPr>
            <p:ph type="pic" sz="quarter" idx="14"/>
          </p:nvPr>
        </p:nvSpPr>
        <p:spPr>
          <a:xfrm>
            <a:off x="7162802" y="0"/>
            <a:ext cx="5068526" cy="6858000"/>
          </a:xfrm>
        </p:spPr>
        <p:txBody>
          <a:bodyPr/>
          <a:lstStyle/>
          <a:p>
            <a:endParaRPr lang="en-US"/>
          </a:p>
        </p:txBody>
      </p:sp>
    </p:spTree>
    <p:extLst>
      <p:ext uri="{BB962C8B-B14F-4D97-AF65-F5344CB8AC3E}">
        <p14:creationId xmlns:p14="http://schemas.microsoft.com/office/powerpoint/2010/main" val="6476489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FB3AEB1-B0BA-3E36-4F66-D88C72A7B8DD}"/>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42A0A590-C209-1656-8F07-CFAD2B397FEE}"/>
              </a:ext>
            </a:extLst>
          </p:cNvPr>
          <p:cNvSpPr>
            <a:spLocks noGrp="1"/>
          </p:cNvSpPr>
          <p:nvPr>
            <p:ph type="sldNum" sz="quarter" idx="4"/>
          </p:nvPr>
        </p:nvSpPr>
        <p:spPr/>
        <p:txBody>
          <a:bodyPr/>
          <a:lstStyle/>
          <a:p>
            <a:pPr defTabSz="914400" eaLnBrk="1" hangingPunct="1"/>
            <a:fld id="{D61AABEC-672F-4B68-B914-690DA978312C}" type="slidenum">
              <a:rPr lang="en-US" smtClean="0"/>
              <a:pPr defTabSz="914400" eaLnBrk="1" hangingPunct="1"/>
              <a:t>59</a:t>
            </a:fld>
            <a:r>
              <a:rPr lang="en-US"/>
              <a:t> </a:t>
            </a:r>
          </a:p>
        </p:txBody>
      </p:sp>
      <p:sp>
        <p:nvSpPr>
          <p:cNvPr id="6" name="Content Placeholder 5">
            <a:extLst>
              <a:ext uri="{FF2B5EF4-FFF2-40B4-BE49-F238E27FC236}">
                <a16:creationId xmlns:a16="http://schemas.microsoft.com/office/drawing/2014/main" id="{7B80E588-F505-DE4C-8CAB-EB86A2224B61}"/>
              </a:ext>
              <a:ext uri="{C183D7F6-B498-43B3-948B-1728B52AA6E4}">
                <adec:decorative xmlns:adec="http://schemas.microsoft.com/office/drawing/2017/decorative" val="1"/>
              </a:ext>
            </a:extLst>
          </p:cNvPr>
          <p:cNvSpPr>
            <a:spLocks noGrp="1"/>
          </p:cNvSpPr>
          <p:nvPr>
            <p:ph idx="12"/>
          </p:nvPr>
        </p:nvSpPr>
        <p:spPr>
          <a:xfrm>
            <a:off x="746541" y="308112"/>
            <a:ext cx="10503751" cy="5288016"/>
          </a:xfrm>
          <a:prstGeom prst="rect">
            <a:avLst/>
          </a:prstGeom>
          <a:solidFill>
            <a:srgbClr val="16112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algn="ctr">
              <a:spcAft>
                <a:spcPts val="120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p>
        </p:txBody>
      </p:sp>
      <p:pic>
        <p:nvPicPr>
          <p:cNvPr id="7" name="Picture 6" descr="An instructor directing an apprentice.  ">
            <a:extLst>
              <a:ext uri="{FF2B5EF4-FFF2-40B4-BE49-F238E27FC236}">
                <a16:creationId xmlns:a16="http://schemas.microsoft.com/office/drawing/2014/main" id="{7BB03F78-CA77-2C0D-0F4F-8D7567FE81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98132" y="2072886"/>
            <a:ext cx="5852160" cy="3907015"/>
          </a:xfrm>
          <a:prstGeom prst="rect">
            <a:avLst/>
          </a:prstGeom>
          <a:noFill/>
        </p:spPr>
      </p:pic>
      <p:sp>
        <p:nvSpPr>
          <p:cNvPr id="8" name="Text Box 2">
            <a:extLst>
              <a:ext uri="{FF2B5EF4-FFF2-40B4-BE49-F238E27FC236}">
                <a16:creationId xmlns:a16="http://schemas.microsoft.com/office/drawing/2014/main" id="{919766EA-1E1E-16C2-710E-CD3AEF478CFD}"/>
              </a:ext>
            </a:extLst>
          </p:cNvPr>
          <p:cNvSpPr txBox="1">
            <a:spLocks noChangeArrowheads="1"/>
          </p:cNvSpPr>
          <p:nvPr/>
        </p:nvSpPr>
        <p:spPr bwMode="auto">
          <a:xfrm>
            <a:off x="1113790" y="565702"/>
            <a:ext cx="5937885" cy="778510"/>
          </a:xfrm>
          <a:prstGeom prst="rect">
            <a:avLst/>
          </a:prstGeom>
          <a:noFill/>
          <a:ln w="9525">
            <a:noFill/>
            <a:miter lim="800000"/>
            <a:headEnd/>
            <a:tailEnd/>
          </a:ln>
        </p:spPr>
        <p:txBody>
          <a:bodyPr rot="0" vert="horz" wrap="square" lIns="91440" tIns="45720" rIns="91440" bIns="45720" anchor="t" anchorCtr="0">
            <a:spAutoFit/>
          </a:bodyPr>
          <a:lstStyle/>
          <a:p>
            <a:pPr marL="0" marR="0">
              <a:spcAft>
                <a:spcPts val="1200"/>
              </a:spcAft>
            </a:pPr>
            <a:r>
              <a:rPr lang="en-US" sz="3600">
                <a:solidFill>
                  <a:srgbClr val="E7E6E6"/>
                </a:solidFill>
                <a:effectLst/>
                <a:latin typeface="Arial" panose="020B0604020202020204" pitchFamily="34" charset="0"/>
                <a:ea typeface="Calibri" panose="020F0502020204030204" pitchFamily="34" charset="0"/>
                <a:cs typeface="Arial" panose="020B0604020202020204" pitchFamily="34" charset="0"/>
              </a:rPr>
              <a:t>Office of Apprenticeship</a:t>
            </a:r>
            <a:endParaRPr lang="en-US" sz="1200">
              <a:effectLst/>
              <a:latin typeface="Times New Roman" panose="02020603050405020304" pitchFamily="18" charset="0"/>
              <a:ea typeface="Calibri" panose="020F0502020204030204" pitchFamily="34" charset="0"/>
              <a:cs typeface="Arial" panose="020B0604020202020204" pitchFamily="34" charset="0"/>
            </a:endParaRPr>
          </a:p>
        </p:txBody>
      </p:sp>
      <p:sp>
        <p:nvSpPr>
          <p:cNvPr id="9" name="Text Box 2">
            <a:extLst>
              <a:ext uri="{FF2B5EF4-FFF2-40B4-BE49-F238E27FC236}">
                <a16:creationId xmlns:a16="http://schemas.microsoft.com/office/drawing/2014/main" id="{0AFA8CEA-F42F-3FB8-41B4-7AA801AEE238}"/>
              </a:ext>
            </a:extLst>
          </p:cNvPr>
          <p:cNvSpPr txBox="1">
            <a:spLocks noChangeArrowheads="1"/>
          </p:cNvSpPr>
          <p:nvPr/>
        </p:nvSpPr>
        <p:spPr bwMode="auto">
          <a:xfrm>
            <a:off x="1113789" y="1158367"/>
            <a:ext cx="5937885" cy="1304290"/>
          </a:xfrm>
          <a:prstGeom prst="rect">
            <a:avLst/>
          </a:prstGeom>
          <a:noFill/>
          <a:ln w="9525">
            <a:noFill/>
            <a:miter lim="800000"/>
            <a:headEnd/>
            <a:tailEnd/>
          </a:ln>
        </p:spPr>
        <p:txBody>
          <a:bodyPr rot="0" vert="horz" wrap="square" lIns="91440" tIns="45720" rIns="91440" bIns="45720" anchor="t" anchorCtr="0">
            <a:spAutoFit/>
          </a:bodyPr>
          <a:lstStyle/>
          <a:p>
            <a:pPr marL="0" marR="0">
              <a:spcAft>
                <a:spcPts val="1200"/>
              </a:spcAft>
            </a:pPr>
            <a:r>
              <a:rPr lang="en-US" sz="3600">
                <a:solidFill>
                  <a:srgbClr val="B4C6E7"/>
                </a:solidFill>
                <a:effectLst/>
                <a:latin typeface="Arial" panose="020B0604020202020204" pitchFamily="34" charset="0"/>
                <a:ea typeface="Calibri" panose="020F0502020204030204" pitchFamily="34" charset="0"/>
                <a:cs typeface="Arial" panose="020B0604020202020204" pitchFamily="34" charset="0"/>
              </a:rPr>
              <a:t>Performance Reporting      Resource Guide</a:t>
            </a:r>
            <a:endParaRPr lang="en-US" sz="1200">
              <a:effectLst/>
              <a:latin typeface="Times New Roman" panose="02020603050405020304" pitchFamily="18" charset="0"/>
              <a:ea typeface="Calibri" panose="020F0502020204030204" pitchFamily="34" charset="0"/>
              <a:cs typeface="Arial" panose="020B0604020202020204" pitchFamily="34" charset="0"/>
            </a:endParaRPr>
          </a:p>
        </p:txBody>
      </p:sp>
      <p:pic>
        <p:nvPicPr>
          <p:cNvPr id="10" name="Picture 9" descr="Logo, company name&#10;&#10;Description automatically generated">
            <a:extLst>
              <a:ext uri="{FF2B5EF4-FFF2-40B4-BE49-F238E27FC236}">
                <a16:creationId xmlns:a16="http://schemas.microsoft.com/office/drawing/2014/main" id="{1A2BC412-CEB4-592E-0CC8-CF773E2CC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49905" y="645069"/>
            <a:ext cx="807720" cy="807720"/>
          </a:xfrm>
          <a:prstGeom prst="rect">
            <a:avLst/>
          </a:prstGeom>
        </p:spPr>
      </p:pic>
      <p:sp>
        <p:nvSpPr>
          <p:cNvPr id="11" name="Text Box 12">
            <a:extLst>
              <a:ext uri="{FF2B5EF4-FFF2-40B4-BE49-F238E27FC236}">
                <a16:creationId xmlns:a16="http://schemas.microsoft.com/office/drawing/2014/main" id="{F05542C9-3EF9-31F2-6846-363CCF8F3A23}"/>
              </a:ext>
            </a:extLst>
          </p:cNvPr>
          <p:cNvSpPr txBox="1"/>
          <p:nvPr/>
        </p:nvSpPr>
        <p:spPr>
          <a:xfrm>
            <a:off x="746540" y="4140971"/>
            <a:ext cx="5489668" cy="91440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nSpc>
                <a:spcPct val="150000"/>
              </a:lnSpc>
              <a:buNone/>
            </a:pPr>
            <a:r>
              <a:rPr lang="en-US" sz="1200">
                <a:solidFill>
                  <a:srgbClr val="E7E6E6"/>
                </a:solidFill>
                <a:effectLst/>
                <a:latin typeface="Arial" panose="020B0604020202020204" pitchFamily="34" charset="0"/>
                <a:ea typeface="Yu Mincho" panose="02020400000000000000" pitchFamily="18" charset="-128"/>
                <a:cs typeface="Arial" panose="020B0604020202020204" pitchFamily="34" charset="0"/>
              </a:rPr>
              <a:t>     </a:t>
            </a:r>
            <a:endParaRPr lang="en-US" sz="1100">
              <a:effectLst/>
              <a:latin typeface="Calibri" panose="020F0502020204030204" pitchFamily="34" charset="0"/>
              <a:ea typeface="Yu Mincho" panose="02020400000000000000" pitchFamily="18" charset="-128"/>
              <a:cs typeface="Arial" panose="020B0604020202020204" pitchFamily="34" charset="0"/>
            </a:endParaRPr>
          </a:p>
          <a:p>
            <a:pPr marL="0" marR="0">
              <a:lnSpc>
                <a:spcPct val="150000"/>
              </a:lnSpc>
              <a:buNone/>
            </a:pPr>
            <a:r>
              <a:rPr lang="en-US" sz="1200">
                <a:solidFill>
                  <a:srgbClr val="E7E6E6"/>
                </a:solidFill>
                <a:effectLst/>
                <a:latin typeface="Arial" panose="020B0604020202020204" pitchFamily="34" charset="0"/>
                <a:ea typeface="Yu Mincho" panose="02020400000000000000" pitchFamily="18" charset="-128"/>
                <a:cs typeface="Arial" panose="020B0604020202020204" pitchFamily="34" charset="0"/>
              </a:rPr>
              <a:t>U. S. Department of Labor</a:t>
            </a:r>
          </a:p>
          <a:p>
            <a:pPr marL="0" marR="0">
              <a:lnSpc>
                <a:spcPct val="150000"/>
              </a:lnSpc>
              <a:buNone/>
            </a:pPr>
            <a:r>
              <a:rPr lang="en-US" sz="1200">
                <a:solidFill>
                  <a:srgbClr val="E7E6E6"/>
                </a:solidFill>
                <a:effectLst/>
                <a:latin typeface="Arial" panose="020B0604020202020204" pitchFamily="34" charset="0"/>
                <a:ea typeface="Yu Mincho" panose="02020400000000000000" pitchFamily="18" charset="-128"/>
                <a:cs typeface="Arial" panose="020B0604020202020204" pitchFamily="34" charset="0"/>
              </a:rPr>
              <a:t>Reporting Resources for Office of Apprenticeship-Managed Grants</a:t>
            </a:r>
            <a:endParaRPr lang="en-US" sz="1100">
              <a:effectLst/>
              <a:latin typeface="Calibri" panose="020F0502020204030204" pitchFamily="34" charset="0"/>
              <a:ea typeface="Yu Mincho" panose="02020400000000000000" pitchFamily="18" charset="-128"/>
              <a:cs typeface="Arial" panose="020B0604020202020204" pitchFamily="34" charset="0"/>
            </a:endParaRPr>
          </a:p>
          <a:p>
            <a:pPr marL="0" marR="0">
              <a:lnSpc>
                <a:spcPct val="150000"/>
              </a:lnSpc>
              <a:buNone/>
            </a:pPr>
            <a:r>
              <a:rPr lang="en-US" sz="1200">
                <a:solidFill>
                  <a:srgbClr val="E7E6E6"/>
                </a:solidFill>
                <a:latin typeface="Arial" panose="020B0604020202020204" pitchFamily="34" charset="0"/>
                <a:ea typeface="Yu Mincho" panose="02020400000000000000" pitchFamily="18" charset="-128"/>
                <a:cs typeface="Arial" panose="020B0604020202020204" pitchFamily="34" charset="0"/>
              </a:rPr>
              <a:t>July </a:t>
            </a:r>
            <a:r>
              <a:rPr lang="en-US" sz="1200">
                <a:solidFill>
                  <a:srgbClr val="E7E6E6"/>
                </a:solidFill>
                <a:effectLst/>
                <a:latin typeface="Arial" panose="020B0604020202020204" pitchFamily="34" charset="0"/>
                <a:ea typeface="Yu Mincho" panose="02020400000000000000" pitchFamily="18" charset="-128"/>
                <a:cs typeface="Arial" panose="020B0604020202020204" pitchFamily="34" charset="0"/>
              </a:rPr>
              <a:t>2025</a:t>
            </a:r>
            <a:endParaRPr lang="en-US" sz="1100">
              <a:effectLst/>
              <a:latin typeface="Calibri" panose="020F0502020204030204" pitchFamily="34" charset="0"/>
              <a:ea typeface="Yu Mincho" panose="02020400000000000000" pitchFamily="18" charset="-128"/>
              <a:cs typeface="Arial" panose="020B0604020202020204" pitchFamily="34" charset="0"/>
            </a:endParaRPr>
          </a:p>
          <a:p>
            <a:pPr marL="0" marR="0">
              <a:spcAft>
                <a:spcPts val="1200"/>
              </a:spcAft>
            </a:pPr>
            <a:r>
              <a:rPr lang="en-US" sz="1200">
                <a:effectLst/>
                <a:latin typeface="Times New Roman" panose="02020603050405020304" pitchFamily="18" charset="0"/>
                <a:ea typeface="Calibri" panose="020F0502020204030204" pitchFamily="34" charset="0"/>
                <a:cs typeface="Arial" panose="020B0604020202020204" pitchFamily="34" charset="0"/>
              </a:rPr>
              <a:t> </a:t>
            </a:r>
          </a:p>
        </p:txBody>
      </p:sp>
      <p:cxnSp>
        <p:nvCxnSpPr>
          <p:cNvPr id="12" name="Straight Connector 11">
            <a:extLst>
              <a:ext uri="{FF2B5EF4-FFF2-40B4-BE49-F238E27FC236}">
                <a16:creationId xmlns:a16="http://schemas.microsoft.com/office/drawing/2014/main" id="{68D91DD4-3AB0-23C7-3F49-120757CE715E}"/>
              </a:ext>
              <a:ext uri="{C183D7F6-B498-43B3-948B-1728B52AA6E4}">
                <adec:decorative xmlns:adec="http://schemas.microsoft.com/office/drawing/2017/decorative" val="1"/>
              </a:ext>
            </a:extLst>
          </p:cNvPr>
          <p:cNvCxnSpPr/>
          <p:nvPr/>
        </p:nvCxnSpPr>
        <p:spPr>
          <a:xfrm>
            <a:off x="861000" y="4380484"/>
            <a:ext cx="668655" cy="0"/>
          </a:xfrm>
          <a:prstGeom prst="line">
            <a:avLst/>
          </a:prstGeom>
          <a:ln w="19050">
            <a:solidFill>
              <a:srgbClr val="CCCCFF"/>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43994302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6585537-4658-C715-732A-A2396797C800}"/>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pic>
        <p:nvPicPr>
          <p:cNvPr id="3074" name="Picture 2" descr="Two people looking at a computer">
            <a:extLst>
              <a:ext uri="{FF2B5EF4-FFF2-40B4-BE49-F238E27FC236}">
                <a16:creationId xmlns:a16="http://schemas.microsoft.com/office/drawing/2014/main" id="{05CF0DF1-9365-8DA9-13B0-BEA2DDAD76A0}"/>
              </a:ext>
              <a:ext uri="{C183D7F6-B498-43B3-948B-1728B52AA6E4}">
                <adec:decorative xmlns:adec="http://schemas.microsoft.com/office/drawing/2017/decorative" val="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228" r="37768"/>
          <a:stretch/>
        </p:blipFill>
        <p:spPr bwMode="auto">
          <a:xfrm>
            <a:off x="0" y="0"/>
            <a:ext cx="5039585" cy="6235830"/>
          </a:xfrm>
          <a:prstGeom prst="rect">
            <a:avLst/>
          </a:prstGeom>
          <a:noFill/>
          <a:extLst>
            <a:ext uri="{909E8E84-426E-40DD-AFC4-6F175D3DCCD1}">
              <a14:hiddenFill xmlns:a14="http://schemas.microsoft.com/office/drawing/2010/main">
                <a:solidFill>
                  <a:srgbClr val="FFFFFF"/>
                </a:solidFill>
              </a14:hiddenFill>
            </a:ext>
          </a:extLst>
        </p:spPr>
      </p:pic>
      <p:sp>
        <p:nvSpPr>
          <p:cNvPr id="14" name="Slide Number Placeholder 5">
            <a:extLst>
              <a:ext uri="{FF2B5EF4-FFF2-40B4-BE49-F238E27FC236}">
                <a16:creationId xmlns:a16="http://schemas.microsoft.com/office/drawing/2014/main" id="{98EBC1D6-2878-29C1-ECC8-4879B11928EE}"/>
              </a:ext>
            </a:extLst>
          </p:cNvPr>
          <p:cNvSpPr>
            <a:spLocks noGrp="1"/>
          </p:cNvSpPr>
          <p:nvPr>
            <p:ph type="sldNum" sz="quarter" idx="4"/>
          </p:nvPr>
        </p:nvSpPr>
        <p:spPr>
          <a:xfrm>
            <a:off x="842536" y="6215443"/>
            <a:ext cx="352792" cy="365125"/>
          </a:xfrm>
          <a:prstGeom prst="rect">
            <a:avLst/>
          </a:prstGeom>
        </p:spPr>
        <p:txBody>
          <a:bodyPr vert="horz" lIns="0" tIns="45708" rIns="0" bIns="45708" rtlCol="0" anchor="ctr"/>
          <a:lstStyle>
            <a:lvl1pPr algn="r">
              <a:defRPr lang="en-GB" sz="900" b="0" smtClean="0">
                <a:solidFill>
                  <a:schemeClr val="bg1">
                    <a:lumMod val="50000"/>
                  </a:schemeClr>
                </a:solidFill>
                <a:latin typeface="Arial" panose="020B0604020202020204" pitchFamily="34" charset="0"/>
                <a:cs typeface="Arial" panose="020B0604020202020204" pitchFamily="34" charset="0"/>
              </a:defRPr>
            </a:lvl1pPr>
          </a:lstStyle>
          <a:p>
            <a:pPr algn="l" defTabSz="914400" eaLnBrk="1" hangingPunct="1"/>
            <a:fld id="{D61AABEC-672F-4B68-B914-690DA978312C}" type="slidenum">
              <a:rPr lang="en-US" smtClean="0"/>
              <a:pPr algn="l" defTabSz="914400" eaLnBrk="1" hangingPunct="1"/>
              <a:t>60</a:t>
            </a:fld>
            <a:r>
              <a:rPr lang="en-US"/>
              <a:t> </a:t>
            </a:r>
          </a:p>
        </p:txBody>
      </p:sp>
      <p:sp>
        <p:nvSpPr>
          <p:cNvPr id="13" name="Title 2">
            <a:extLst>
              <a:ext uri="{FF2B5EF4-FFF2-40B4-BE49-F238E27FC236}">
                <a16:creationId xmlns:a16="http://schemas.microsoft.com/office/drawing/2014/main" id="{7B1234DC-4175-A1AE-8B62-67A4EB11749F}"/>
              </a:ext>
            </a:extLst>
          </p:cNvPr>
          <p:cNvSpPr>
            <a:spLocks noGrp="1"/>
          </p:cNvSpPr>
          <p:nvPr>
            <p:ph type="title"/>
          </p:nvPr>
        </p:nvSpPr>
        <p:spPr>
          <a:xfrm>
            <a:off x="6120987" y="154140"/>
            <a:ext cx="4770601" cy="507831"/>
          </a:xfrm>
          <a:solidFill>
            <a:schemeClr val="bg1"/>
          </a:solidFill>
        </p:spPr>
        <p:txBody>
          <a:bodyPr wrap="none"/>
          <a:lstStyle/>
          <a:p>
            <a:pPr algn="ctr"/>
            <a:r>
              <a:rPr lang="en-US" sz="3000" dirty="0">
                <a:solidFill>
                  <a:schemeClr val="tx1"/>
                </a:solidFill>
                <a:latin typeface="Arial"/>
                <a:cs typeface="Arial"/>
              </a:rPr>
              <a:t>CSG Technical Assistance </a:t>
            </a:r>
            <a:endParaRPr lang="en-US" sz="3000" dirty="0">
              <a:solidFill>
                <a:schemeClr val="tx1"/>
              </a:solidFill>
            </a:endParaRPr>
          </a:p>
        </p:txBody>
      </p:sp>
      <p:sp>
        <p:nvSpPr>
          <p:cNvPr id="8" name="Content Placeholder 7">
            <a:extLst>
              <a:ext uri="{FF2B5EF4-FFF2-40B4-BE49-F238E27FC236}">
                <a16:creationId xmlns:a16="http://schemas.microsoft.com/office/drawing/2014/main" id="{97986278-CB56-F0AE-A5BF-E96D9689AF85}"/>
              </a:ext>
            </a:extLst>
          </p:cNvPr>
          <p:cNvSpPr>
            <a:spLocks noGrp="1"/>
          </p:cNvSpPr>
          <p:nvPr>
            <p:ph idx="12"/>
          </p:nvPr>
        </p:nvSpPr>
        <p:spPr>
          <a:xfrm>
            <a:off x="5050916" y="871343"/>
            <a:ext cx="6527807" cy="5709225"/>
          </a:xfrm>
        </p:spPr>
        <p:txBody>
          <a:bodyPr vert="horz" lIns="91440" tIns="45720" rIns="91440" bIns="45720" rtlCol="0" anchor="t">
            <a:noAutofit/>
          </a:bodyPr>
          <a:lstStyle/>
          <a:p>
            <a:pPr marL="114300">
              <a:lnSpc>
                <a:spcPct val="110000"/>
              </a:lnSpc>
            </a:pPr>
            <a:r>
              <a:rPr lang="en-US" sz="2000" dirty="0">
                <a:solidFill>
                  <a:schemeClr val="tx1"/>
                </a:solidFill>
                <a:latin typeface="+mn-lt"/>
                <a:cs typeface="Arial"/>
              </a:rPr>
              <a:t>The Council for State Governments (CSG) provides one-on-one assistance to apprenticeship grantee with:</a:t>
            </a:r>
            <a:endParaRPr lang="en-US" sz="2000" dirty="0">
              <a:solidFill>
                <a:schemeClr val="tx1"/>
              </a:solidFill>
              <a:latin typeface="+mn-lt"/>
            </a:endParaRPr>
          </a:p>
          <a:p>
            <a:pPr marL="1371600" lvl="2" indent="-457200">
              <a:lnSpc>
                <a:spcPct val="100000"/>
              </a:lnSpc>
              <a:spcBef>
                <a:spcPts val="600"/>
              </a:spcBef>
              <a:buClr>
                <a:schemeClr val="tx1"/>
              </a:buClr>
              <a:buFont typeface="Wingdings" panose="05000000000000000000" pitchFamily="2" charset="2"/>
              <a:buChar char="§"/>
            </a:pPr>
            <a:r>
              <a:rPr lang="en-US" sz="1800" dirty="0">
                <a:solidFill>
                  <a:schemeClr val="tx1"/>
                </a:solidFill>
                <a:latin typeface="+mn-lt"/>
                <a:cs typeface="Arial"/>
              </a:rPr>
              <a:t>Creating data files </a:t>
            </a:r>
          </a:p>
          <a:p>
            <a:pPr marL="1371600" lvl="2" indent="-457200">
              <a:lnSpc>
                <a:spcPct val="100000"/>
              </a:lnSpc>
              <a:spcBef>
                <a:spcPts val="600"/>
              </a:spcBef>
              <a:buClr>
                <a:schemeClr val="tx1"/>
              </a:buClr>
              <a:buFont typeface="Wingdings" panose="05000000000000000000" pitchFamily="2" charset="2"/>
              <a:buChar char="§"/>
            </a:pPr>
            <a:r>
              <a:rPr lang="en-US" sz="1800" dirty="0">
                <a:solidFill>
                  <a:schemeClr val="tx1"/>
                </a:solidFill>
                <a:latin typeface="+mn-lt"/>
                <a:cs typeface="Arial"/>
              </a:rPr>
              <a:t>Uploading data files </a:t>
            </a:r>
          </a:p>
          <a:p>
            <a:pPr marL="1371600" lvl="2" indent="-457200">
              <a:lnSpc>
                <a:spcPct val="100000"/>
              </a:lnSpc>
              <a:spcBef>
                <a:spcPts val="600"/>
              </a:spcBef>
              <a:buClr>
                <a:schemeClr val="tx1"/>
              </a:buClr>
              <a:buFont typeface="Wingdings" panose="05000000000000000000" pitchFamily="2" charset="2"/>
              <a:buChar char="§"/>
            </a:pPr>
            <a:r>
              <a:rPr lang="en-US" sz="1800" dirty="0">
                <a:solidFill>
                  <a:schemeClr val="tx1"/>
                </a:solidFill>
                <a:latin typeface="+mn-lt"/>
                <a:cs typeface="Arial"/>
              </a:rPr>
              <a:t>Troubleshooting data files </a:t>
            </a:r>
          </a:p>
          <a:p>
            <a:pPr marL="914400" lvl="2" indent="0">
              <a:lnSpc>
                <a:spcPct val="100000"/>
              </a:lnSpc>
              <a:spcBef>
                <a:spcPts val="600"/>
              </a:spcBef>
              <a:buClr>
                <a:schemeClr val="tx1"/>
              </a:buClr>
              <a:buNone/>
            </a:pPr>
            <a:endParaRPr lang="en-US" sz="1800" dirty="0">
              <a:solidFill>
                <a:schemeClr val="tx1"/>
              </a:solidFill>
              <a:latin typeface="+mn-lt"/>
              <a:cs typeface="Arial"/>
            </a:endParaRPr>
          </a:p>
          <a:p>
            <a:pPr marL="114300" algn="ctr">
              <a:lnSpc>
                <a:spcPct val="110000"/>
              </a:lnSpc>
            </a:pPr>
            <a:r>
              <a:rPr lang="en-US" sz="2000" b="1" dirty="0">
                <a:latin typeface="+mn-lt"/>
                <a:cs typeface="Arial"/>
                <a:hlinkClick r:id="rId4"/>
              </a:rPr>
              <a:t>Contact CSG – Apprenticeship Data Alignment and Performance Technical Assistance Center </a:t>
            </a:r>
            <a:endParaRPr lang="en-US" sz="2000" b="1" dirty="0">
              <a:latin typeface="+mn-lt"/>
              <a:cs typeface="Arial"/>
            </a:endParaRPr>
          </a:p>
          <a:p>
            <a:pPr marL="114300" algn="ctr">
              <a:lnSpc>
                <a:spcPct val="110000"/>
              </a:lnSpc>
            </a:pPr>
            <a:r>
              <a:rPr lang="en-US" sz="2000" b="1" dirty="0">
                <a:solidFill>
                  <a:schemeClr val="tx1"/>
                </a:solidFill>
                <a:highlight>
                  <a:srgbClr val="C0C0C0"/>
                </a:highlight>
                <a:latin typeface="+mn-lt"/>
              </a:rPr>
              <a:t>Grantees should forward their invitation for technical assistance to their federal project officer (FPO) </a:t>
            </a:r>
          </a:p>
        </p:txBody>
      </p:sp>
      <p:sp>
        <p:nvSpPr>
          <p:cNvPr id="2" name="Arrow: Right 1" descr="Black arrow with red text pointing to hyperlink for contacting CSG.">
            <a:extLst>
              <a:ext uri="{FF2B5EF4-FFF2-40B4-BE49-F238E27FC236}">
                <a16:creationId xmlns:a16="http://schemas.microsoft.com/office/drawing/2014/main" id="{7AD6FCB7-CCCA-136D-830E-673B2A278647}"/>
              </a:ext>
              <a:ext uri="{C183D7F6-B498-43B3-948B-1728B52AA6E4}">
                <adec:decorative xmlns:adec="http://schemas.microsoft.com/office/drawing/2017/decorative" val="0"/>
              </a:ext>
            </a:extLst>
          </p:cNvPr>
          <p:cNvSpPr/>
          <p:nvPr/>
        </p:nvSpPr>
        <p:spPr>
          <a:xfrm rot="8368008">
            <a:off x="9529152" y="1819039"/>
            <a:ext cx="2515477" cy="1014984"/>
          </a:xfrm>
          <a:prstGeom prst="rightArrow">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618B763-FB06-8D96-983B-BF8D32F7029D}"/>
              </a:ext>
            </a:extLst>
          </p:cNvPr>
          <p:cNvSpPr txBox="1"/>
          <p:nvPr/>
        </p:nvSpPr>
        <p:spPr bwMode="auto">
          <a:xfrm rot="19181863">
            <a:off x="9728986" y="1871113"/>
            <a:ext cx="2475508" cy="522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l">
              <a:lnSpc>
                <a:spcPct val="120000"/>
              </a:lnSpc>
            </a:pPr>
            <a:r>
              <a:rPr lang="en-US" sz="1200" dirty="0">
                <a:solidFill>
                  <a:srgbClr val="FF0000"/>
                </a:solidFill>
                <a:latin typeface="Aptos" panose="020B0004020202020204" pitchFamily="34" charset="0"/>
                <a:cs typeface="Arial" panose="020B0604020202020204" pitchFamily="34" charset="0"/>
              </a:rPr>
              <a:t>Click here to set up an appointment with CSG.</a:t>
            </a:r>
          </a:p>
        </p:txBody>
      </p:sp>
      <p:pic>
        <p:nvPicPr>
          <p:cNvPr id="1026" name="Picture 2" descr="Blue and white logo for The Council of State Governments">
            <a:extLst>
              <a:ext uri="{FF2B5EF4-FFF2-40B4-BE49-F238E27FC236}">
                <a16:creationId xmlns:a16="http://schemas.microsoft.com/office/drawing/2014/main" id="{0D678E28-758C-5293-E7D9-3272298CD635}"/>
              </a:ext>
              <a:ext uri="{C183D7F6-B498-43B3-948B-1728B52AA6E4}">
                <adec:decorative xmlns:adec="http://schemas.microsoft.com/office/drawing/2017/decorative" val="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62256" y="5215455"/>
            <a:ext cx="2905125" cy="1038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44937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Apprenticeship">
      <a:dk1>
        <a:srgbClr val="000000"/>
      </a:dk1>
      <a:lt1>
        <a:srgbClr val="FFFFFF"/>
      </a:lt1>
      <a:dk2>
        <a:srgbClr val="5E5E5E"/>
      </a:dk2>
      <a:lt2>
        <a:srgbClr val="D5D5D5"/>
      </a:lt2>
      <a:accent1>
        <a:srgbClr val="016375"/>
      </a:accent1>
      <a:accent2>
        <a:srgbClr val="FA5333"/>
      </a:accent2>
      <a:accent3>
        <a:srgbClr val="89CDDD"/>
      </a:accent3>
      <a:accent4>
        <a:srgbClr val="FEB42A"/>
      </a:accent4>
      <a:accent5>
        <a:srgbClr val="405363"/>
      </a:accent5>
      <a:accent6>
        <a:srgbClr val="E8E8E8"/>
      </a:accent6>
      <a:hlink>
        <a:srgbClr val="0000FF"/>
      </a:hlink>
      <a:folHlink>
        <a:srgbClr val="FF00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85000"/>
            <a:lumOff val="15000"/>
          </a:schemeClr>
        </a:solidFill>
        <a:ln>
          <a:noFill/>
        </a:ln>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none" rtlCol="0">
        <a:spAutoFit/>
      </a:bodyPr>
      <a:lstStyle>
        <a:defPPr algn="l">
          <a:lnSpc>
            <a:spcPct val="120000"/>
          </a:lnSpc>
          <a:defRPr sz="1400" dirty="0" smtClean="0">
            <a:solidFill>
              <a:schemeClr val="tx1">
                <a:lumMod val="65000"/>
                <a:lumOff val="35000"/>
              </a:schemeClr>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23d9ea61-c044-4080-a8a6-a79ccb1fca21">
      <UserInfo>
        <DisplayName>Douglas, Natasha R - ETA CTR</DisplayName>
        <AccountId>74</AccountId>
        <AccountType/>
      </UserInfo>
      <UserInfo>
        <DisplayName>Lewis, Shelia F - ETA</DisplayName>
        <AccountId>26</AccountId>
        <AccountType/>
      </UserInfo>
      <UserInfo>
        <DisplayName>Summers, Adrienne MS - ETA</DisplayName>
        <AccountId>111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6091FA234D3D1478086B34254C46C60" ma:contentTypeVersion="10" ma:contentTypeDescription="Create a new document." ma:contentTypeScope="" ma:versionID="276365afb9aa0063c23287cfc46919b6">
  <xsd:schema xmlns:xsd="http://www.w3.org/2001/XMLSchema" xmlns:xs="http://www.w3.org/2001/XMLSchema" xmlns:p="http://schemas.microsoft.com/office/2006/metadata/properties" xmlns:ns2="d3d35b80-b011-46a4-bf4b-8fee648aa311" xmlns:ns3="23d9ea61-c044-4080-a8a6-a79ccb1fca21" targetNamespace="http://schemas.microsoft.com/office/2006/metadata/properties" ma:root="true" ma:fieldsID="093329bafbbc86f39a2e4f48658d87bd" ns2:_="" ns3:_="">
    <xsd:import namespace="d3d35b80-b011-46a4-bf4b-8fee648aa311"/>
    <xsd:import namespace="23d9ea61-c044-4080-a8a6-a79ccb1fca21"/>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d35b80-b011-46a4-bf4b-8fee648aa31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earchProperties" ma:index="1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d9ea61-c044-4080-a8a6-a79ccb1fca2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478993E-91DD-4B2C-A706-8D016D7F7B73}">
  <ds:schemaRefs>
    <ds:schemaRef ds:uri="http://purl.org/dc/terms/"/>
    <ds:schemaRef ds:uri="http://www.w3.org/XML/1998/namespace"/>
    <ds:schemaRef ds:uri="http://purl.org/dc/elements/1.1/"/>
    <ds:schemaRef ds:uri="http://purl.org/dc/dcmitype/"/>
    <ds:schemaRef ds:uri="http://schemas.microsoft.com/office/infopath/2007/PartnerControls"/>
    <ds:schemaRef ds:uri="http://schemas.openxmlformats.org/package/2006/metadata/core-properties"/>
    <ds:schemaRef ds:uri="http://schemas.microsoft.com/office/2006/documentManagement/types"/>
    <ds:schemaRef ds:uri="23d9ea61-c044-4080-a8a6-a79ccb1fca21"/>
    <ds:schemaRef ds:uri="d3d35b80-b011-46a4-bf4b-8fee648aa311"/>
    <ds:schemaRef ds:uri="http://schemas.microsoft.com/office/2006/metadata/properties"/>
  </ds:schemaRefs>
</ds:datastoreItem>
</file>

<file path=customXml/itemProps2.xml><?xml version="1.0" encoding="utf-8"?>
<ds:datastoreItem xmlns:ds="http://schemas.openxmlformats.org/officeDocument/2006/customXml" ds:itemID="{8E61B6C1-F9F0-4541-81E0-41E39A63498B}">
  <ds:schemaRefs>
    <ds:schemaRef ds:uri="23d9ea61-c044-4080-a8a6-a79ccb1fca21"/>
    <ds:schemaRef ds:uri="d3d35b80-b011-46a4-bf4b-8fee648aa31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26505E-7181-4DD0-A48C-DDB03212E9B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4795</TotalTime>
  <Words>6636</Words>
  <Application>Microsoft Office PowerPoint</Application>
  <PresentationFormat>Custom</PresentationFormat>
  <Paragraphs>624</Paragraphs>
  <Slides>60</Slides>
  <Notes>60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60</vt:i4>
      </vt:variant>
    </vt:vector>
  </HeadingPairs>
  <TitlesOfParts>
    <vt:vector size="72" baseType="lpstr">
      <vt:lpstr>Aptos</vt:lpstr>
      <vt:lpstr>Arial</vt:lpstr>
      <vt:lpstr>Calibri</vt:lpstr>
      <vt:lpstr>Calibri Light</vt:lpstr>
      <vt:lpstr>Courier New</vt:lpstr>
      <vt:lpstr>Lato Light</vt:lpstr>
      <vt:lpstr>Roboto</vt:lpstr>
      <vt:lpstr>Roboto Black</vt:lpstr>
      <vt:lpstr>Symbol</vt:lpstr>
      <vt:lpstr>Times New Roman</vt:lpstr>
      <vt:lpstr>Wingdings</vt:lpstr>
      <vt:lpstr>Default Theme</vt:lpstr>
      <vt:lpstr>  Apprenticeship Grants  WIPS’ Office Hours    January / February 2026</vt:lpstr>
      <vt:lpstr>Agenda</vt:lpstr>
      <vt:lpstr>About Office WIPS’ Hours (for OA-Managed Grants)… </vt:lpstr>
      <vt:lpstr> Transition from PIRL v.2021 to  PIRL v.2025</vt:lpstr>
      <vt:lpstr>REMINDER: ETA-Only Performance Reporting  Information Collection Request (ICR) (1)</vt:lpstr>
      <vt:lpstr>REMINDER: ETA-Only Performance Reporting  Information Collection Request (ICR) (2)</vt:lpstr>
      <vt:lpstr>REPORTING REMINDERS  </vt:lpstr>
      <vt:lpstr>Reporting Reminders: Important Dates (1) </vt:lpstr>
      <vt:lpstr>Reporting Reminders: PIRL Data Files (2)</vt:lpstr>
      <vt:lpstr>Reporting Reminders: Begin Early (3)</vt:lpstr>
      <vt:lpstr>Reporting Reminders: Ask for Help (4)</vt:lpstr>
      <vt:lpstr>Reporting Reminders: Help Us Help You (5)</vt:lpstr>
      <vt:lpstr>Reporting Reminders: You Must Report! (6)</vt:lpstr>
      <vt:lpstr>REPORTING CHECKLIST  </vt:lpstr>
      <vt:lpstr> Quarterly Reporting Checklist (1)</vt:lpstr>
      <vt:lpstr> Quarterly Reporting Checklist (2)</vt:lpstr>
      <vt:lpstr> Quarterly Reporting Checklist (3)</vt:lpstr>
      <vt:lpstr>COMMON REPORTING ERRORS: How To Trouble-shoot and Resolve Them  </vt:lpstr>
      <vt:lpstr>QPR Does Produce Expected Results – (e.g., Pre-apprenticeship status: enrolled (AKA: Number of enrolled pre-apprentices during the reporting quarter) (QPR Field F-1a-a)</vt:lpstr>
      <vt:lpstr>WIPS Column Number Error</vt:lpstr>
      <vt:lpstr>UPCOMING EVENTS</vt:lpstr>
      <vt:lpstr>Thank You For Joining Us Today!</vt:lpstr>
      <vt:lpstr>Appendices:  WIPS’ Tips  Archived Topics  Qs and As  Resources</vt:lpstr>
      <vt:lpstr>APPENDIX : WIPS’ TIPS </vt:lpstr>
      <vt:lpstr>WIPS’ Tips (1)</vt:lpstr>
      <vt:lpstr>WIPS’ Tips (2)</vt:lpstr>
      <vt:lpstr>APPENDIX : ARCHIVED TOPICS  </vt:lpstr>
      <vt:lpstr>Collecting Social Security Numbers (SSNs) (1) </vt:lpstr>
      <vt:lpstr>Collecting Social Security Numbers (SSNs) (2) </vt:lpstr>
      <vt:lpstr>Reportable Individuals </vt:lpstr>
      <vt:lpstr>Overwriting PIRL Data Files (Quarterly Performance Reports)</vt:lpstr>
      <vt:lpstr>Updated Logic Rule </vt:lpstr>
      <vt:lpstr>Obtaining Access to WIPS (1)</vt:lpstr>
      <vt:lpstr>Obtaining Access to WIPS (2)</vt:lpstr>
      <vt:lpstr> Reading/Interpreting the QPR (1) </vt:lpstr>
      <vt:lpstr>Reading/Interpreting the QPR (2)</vt:lpstr>
      <vt:lpstr>Data Elements Used for Pre-Apprentices (1)</vt:lpstr>
      <vt:lpstr>Data Elements Used for Pre-Apprentices (2) </vt:lpstr>
      <vt:lpstr>Pre-Apprentice Reporting Scenarios (1) </vt:lpstr>
      <vt:lpstr>Pre-Apprentice Reporting Scenarios (2) </vt:lpstr>
      <vt:lpstr>PIRL Data Elements Used for Apprenticeship Entry and Exit</vt:lpstr>
      <vt:lpstr>APPENDIX : Questions and Answers  </vt:lpstr>
      <vt:lpstr>Final QPRs and QNRs at the End of the POP.</vt:lpstr>
      <vt:lpstr>QPR/QNR Quarterly Submission Process</vt:lpstr>
      <vt:lpstr>Direct, Grant-Funded Services</vt:lpstr>
      <vt:lpstr>Post-Exit Data Elements</vt:lpstr>
      <vt:lpstr>QPR Time Period Views</vt:lpstr>
      <vt:lpstr>Certifying QPRs in WIPS</vt:lpstr>
      <vt:lpstr>Uploading PIRL Data Files for Previous Quarters </vt:lpstr>
      <vt:lpstr>PIRL Apprenticeship (AP) Schema</vt:lpstr>
      <vt:lpstr>Full PIRL Apprenticeship Section </vt:lpstr>
      <vt:lpstr>File Format Error</vt:lpstr>
      <vt:lpstr>DOL Data File Requests</vt:lpstr>
      <vt:lpstr>Reporting Participant Information </vt:lpstr>
      <vt:lpstr>Grantee Reporting Staff Responsibilities </vt:lpstr>
      <vt:lpstr>“No Program Flag” Error </vt:lpstr>
      <vt:lpstr>Reporting on Reportable Individuals </vt:lpstr>
      <vt:lpstr>APPENDIX : Resources  </vt:lpstr>
      <vt:lpstr>PowerPoint Presentation</vt:lpstr>
      <vt:lpstr>CSG Technical Assistance </vt:lpstr>
    </vt:vector>
  </TitlesOfParts>
  <Manager/>
  <Company>Louis Twelve Design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Verzus PowerPoint Template</dc:title>
  <dc:subject/>
  <dc:creator>Louis Twelve</dc:creator>
  <cp:keywords/>
  <dc:description/>
  <cp:lastModifiedBy>Ricchezza, Mary C - ETA</cp:lastModifiedBy>
  <cp:revision>5</cp:revision>
  <dcterms:created xsi:type="dcterms:W3CDTF">2014-11-12T21:47:38Z</dcterms:created>
  <dcterms:modified xsi:type="dcterms:W3CDTF">2026-01-22T20:09:41Z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0x010100A6091FA234D3D1478086B34254C46C60</vt:lpwstr>
  </property>
</Properties>
</file>