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717" r:id="rId6"/>
    <p:sldMasterId id="2147483749" r:id="rId7"/>
  </p:sldMasterIdLst>
  <p:notesMasterIdLst>
    <p:notesMasterId r:id="rId22"/>
  </p:notesMasterIdLst>
  <p:sldIdLst>
    <p:sldId id="512" r:id="rId8"/>
    <p:sldId id="523" r:id="rId9"/>
    <p:sldId id="590" r:id="rId10"/>
    <p:sldId id="574" r:id="rId11"/>
    <p:sldId id="578" r:id="rId12"/>
    <p:sldId id="586" r:id="rId13"/>
    <p:sldId id="587" r:id="rId14"/>
    <p:sldId id="591" r:id="rId15"/>
    <p:sldId id="592" r:id="rId16"/>
    <p:sldId id="593" r:id="rId17"/>
    <p:sldId id="588" r:id="rId18"/>
    <p:sldId id="589" r:id="rId19"/>
    <p:sldId id="564" r:id="rId20"/>
    <p:sldId id="57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60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3AF609-A398-31CD-A84A-8BC397AE0093}" name="Jenuwine, Hannah R - ETA" initials="JE" userId="S::jenuwine.hannah.r@dol.gov::74f5e587-ff43-4004-94d7-4e937a4c1b3c" providerId="AD"/>
  <p188:author id="{372BDA18-1438-23CC-1142-13F338A2398F}" name="Abdullah, Putri R - ETA" initials="APRE" userId="S::Abdullah.Putri.R@dol.gov::35e0e26f-8c5c-4c0a-af4a-8d06c3ddfc58" providerId="AD"/>
  <p188:author id="{8C54BE4C-80C8-94BF-ECDF-444C323B1073}" name="Cowns, Jennifer F - ETA CTR" initials="CJFEC" userId="S::Cowns.Jennifer.F@dol.gov::cf9dc657-90ef-4cab-b0b5-e6706fdb9eb1" providerId="AD"/>
  <p188:author id="{F6CDD651-27CD-020B-4F0D-5A716F5B2A45}" name="Jenuwine, Hannah R - ETA" initials="" userId="S::Jenuwine.Hannah.R@dol.gov::74f5e587-ff43-4004-94d7-4e937a4c1b3c" providerId="AD"/>
  <p188:author id="{2F6EE672-D27E-31BC-B226-49D318066F16}" name="Christina Stocks - ETA" initials="CS" userId="Christina Stocks - ETA" providerId="None"/>
  <p188:author id="{D5A7F77F-CC03-A153-8F5F-871721F73169}" name="Scheib, Gregory - ETA" initials="SGE" userId="S::Scheib.Gregory@dol.gov::ae37127a-3cf5-48e7-a338-85663afcaef7" providerId="AD"/>
  <p188:author id="{99D8F1DF-9179-D62F-B323-FB64596310B0}" name="Jennifer Cowns" initials="JC" userId="S::jennifer.cowns@safalpartners.com::c8959f4d-51a8-4bd9-b274-b156c9774b2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adwallader, Ayreen - ETA" initials="CA-E" lastIdx="5" clrIdx="0">
    <p:extLst>
      <p:ext uri="{19B8F6BF-5375-455C-9EA6-DF929625EA0E}">
        <p15:presenceInfo xmlns:p15="http://schemas.microsoft.com/office/powerpoint/2012/main" userId="S-1-5-21-2522062978-2635407418-847139880-34989" providerId="AD"/>
      </p:ext>
    </p:extLst>
  </p:cmAuthor>
  <p:cmAuthor id="2" name="Mauro, Kevin M - ETA CTR" initials="MKM-EC" lastIdx="10" clrIdx="1">
    <p:extLst>
      <p:ext uri="{19B8F6BF-5375-455C-9EA6-DF929625EA0E}">
        <p15:presenceInfo xmlns:p15="http://schemas.microsoft.com/office/powerpoint/2012/main" userId="S-1-5-21-2522062978-2635407418-847139880-46726" providerId="AD"/>
      </p:ext>
    </p:extLst>
  </p:cmAuthor>
  <p:cmAuthor id="3" name="Milstead, Kristen - ETA" initials="MK-E" lastIdx="67" clrIdx="2">
    <p:extLst>
      <p:ext uri="{19B8F6BF-5375-455C-9EA6-DF929625EA0E}">
        <p15:presenceInfo xmlns:p15="http://schemas.microsoft.com/office/powerpoint/2012/main" userId="S-1-5-21-2522062978-2635407418-847139880-31071" providerId="AD"/>
      </p:ext>
    </p:extLst>
  </p:cmAuthor>
  <p:cmAuthor id="4" name="Milstead, Kristen - ETA" initials="MK-E [2]" lastIdx="28" clrIdx="3">
    <p:extLst>
      <p:ext uri="{19B8F6BF-5375-455C-9EA6-DF929625EA0E}">
        <p15:presenceInfo xmlns:p15="http://schemas.microsoft.com/office/powerpoint/2012/main" userId="S-1-5-21-430767753-2305446740-1188461881-72284" providerId="AD"/>
      </p:ext>
    </p:extLst>
  </p:cmAuthor>
  <p:cmAuthor id="5" name="Cadwallader, Ayreen - ETA" initials="CA-E [2]" lastIdx="8" clrIdx="4">
    <p:extLst>
      <p:ext uri="{19B8F6BF-5375-455C-9EA6-DF929625EA0E}">
        <p15:presenceInfo xmlns:p15="http://schemas.microsoft.com/office/powerpoint/2012/main" userId="S-1-5-21-430767753-2305446740-1188461881-72942" providerId="AD"/>
      </p:ext>
    </p:extLst>
  </p:cmAuthor>
  <p:cmAuthor id="6" name="Kelley, Maya - ETA" initials="KM-E" lastIdx="8" clrIdx="5">
    <p:extLst>
      <p:ext uri="{19B8F6BF-5375-455C-9EA6-DF929625EA0E}">
        <p15:presenceInfo xmlns:p15="http://schemas.microsoft.com/office/powerpoint/2012/main" userId="S-1-5-21-430767753-2305446740-1188461881-725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FF5E6"/>
    <a:srgbClr val="C3EBD0"/>
    <a:srgbClr val="1F5B33"/>
    <a:srgbClr val="D7CCCD"/>
    <a:srgbClr val="2C5261"/>
    <a:srgbClr val="7A232F"/>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11FEEE8-8E2B-4513-B560-551D51DC5913}" v="1" dt="2026-07-31T18:04:29.3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59091" autoAdjust="0"/>
  </p:normalViewPr>
  <p:slideViewPr>
    <p:cSldViewPr snapToGrid="0">
      <p:cViewPr varScale="1">
        <p:scale>
          <a:sx n="40" d="100"/>
          <a:sy n="40" d="100"/>
        </p:scale>
        <p:origin x="2290" y="264"/>
      </p:cViewPr>
      <p:guideLst>
        <p:guide orient="horz" pos="600"/>
        <p:guide pos="384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4.xml"/><Relationship Id="rId7"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4.xml"/><Relationship Id="rId24"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8.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notesMaster" Target="notesMasters/notesMaster1.xml"/><Relationship Id="rId27" Type="http://schemas.openxmlformats.org/officeDocument/2006/relationships/tableStyles" Target="tableStyles.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uwine, Hannah R - ETA" userId="74f5e587-ff43-4004-94d7-4e937a4c1b3c" providerId="ADAL" clId="{1E5CE00E-E5C0-4B82-9F24-F3179D60510D}"/>
    <pc:docChg chg="undo custSel addSld delSld modSld sldOrd delMainMaster">
      <pc:chgData name="Jenuwine, Hannah R - ETA" userId="74f5e587-ff43-4004-94d7-4e937a4c1b3c" providerId="ADAL" clId="{1E5CE00E-E5C0-4B82-9F24-F3179D60510D}" dt="2026-07-29T17:29:31.561" v="5352" actId="15"/>
      <pc:docMkLst>
        <pc:docMk/>
      </pc:docMkLst>
      <pc:sldChg chg="modSp">
        <pc:chgData name="Jenuwine, Hannah R - ETA" userId="74f5e587-ff43-4004-94d7-4e937a4c1b3c" providerId="ADAL" clId="{1E5CE00E-E5C0-4B82-9F24-F3179D60510D}" dt="2026-07-10T13:08:44.087" v="6" actId="20577"/>
        <pc:sldMkLst>
          <pc:docMk/>
          <pc:sldMk cId="471600097" sldId="512"/>
        </pc:sldMkLst>
        <pc:spChg chg="mod">
          <ac:chgData name="Jenuwine, Hannah R - ETA" userId="74f5e587-ff43-4004-94d7-4e937a4c1b3c" providerId="ADAL" clId="{1E5CE00E-E5C0-4B82-9F24-F3179D60510D}" dt="2026-07-10T13:08:44.087" v="6" actId="20577"/>
          <ac:spMkLst>
            <pc:docMk/>
            <pc:sldMk cId="471600097" sldId="512"/>
            <ac:spMk id="6" creationId="{598BEB77-3236-A31A-9F11-C9D246624DB0}"/>
          </ac:spMkLst>
        </pc:spChg>
      </pc:sldChg>
      <pc:sldChg chg="modSp mod">
        <pc:chgData name="Jenuwine, Hannah R - ETA" userId="74f5e587-ff43-4004-94d7-4e937a4c1b3c" providerId="ADAL" clId="{1E5CE00E-E5C0-4B82-9F24-F3179D60510D}" dt="2026-07-29T12:08:44.281" v="2374" actId="5793"/>
        <pc:sldMkLst>
          <pc:docMk/>
          <pc:sldMk cId="3103379586" sldId="523"/>
        </pc:sldMkLst>
        <pc:spChg chg="mod">
          <ac:chgData name="Jenuwine, Hannah R - ETA" userId="74f5e587-ff43-4004-94d7-4e937a4c1b3c" providerId="ADAL" clId="{1E5CE00E-E5C0-4B82-9F24-F3179D60510D}" dt="2026-07-29T12:08:44.281" v="2374" actId="5793"/>
          <ac:spMkLst>
            <pc:docMk/>
            <pc:sldMk cId="3103379586" sldId="523"/>
            <ac:spMk id="5" creationId="{926C8CB3-5BD8-6AC8-8799-396986A64C54}"/>
          </ac:spMkLst>
        </pc:spChg>
      </pc:sldChg>
      <pc:sldChg chg="modSp mod">
        <pc:chgData name="Jenuwine, Hannah R - ETA" userId="74f5e587-ff43-4004-94d7-4e937a4c1b3c" providerId="ADAL" clId="{1E5CE00E-E5C0-4B82-9F24-F3179D60510D}" dt="2026-07-29T12:22:39.324" v="3178" actId="20577"/>
        <pc:sldMkLst>
          <pc:docMk/>
          <pc:sldMk cId="3734656339" sldId="564"/>
        </pc:sldMkLst>
        <pc:spChg chg="mod">
          <ac:chgData name="Jenuwine, Hannah R - ETA" userId="74f5e587-ff43-4004-94d7-4e937a4c1b3c" providerId="ADAL" clId="{1E5CE00E-E5C0-4B82-9F24-F3179D60510D}" dt="2026-07-29T12:22:39.324" v="3178" actId="20577"/>
          <ac:spMkLst>
            <pc:docMk/>
            <pc:sldMk cId="3734656339" sldId="564"/>
            <ac:spMk id="4" creationId="{62A134AF-A26B-3D02-E504-38B8D5A9C107}"/>
          </ac:spMkLst>
        </pc:spChg>
      </pc:sldChg>
      <pc:sldChg chg="addSp modSp mod">
        <pc:chgData name="Jenuwine, Hannah R - ETA" userId="74f5e587-ff43-4004-94d7-4e937a4c1b3c" providerId="ADAL" clId="{1E5CE00E-E5C0-4B82-9F24-F3179D60510D}" dt="2026-07-10T14:58:56.250" v="1855" actId="207"/>
        <pc:sldMkLst>
          <pc:docMk/>
          <pc:sldMk cId="3947513276" sldId="574"/>
        </pc:sldMkLst>
        <pc:spChg chg="mod">
          <ac:chgData name="Jenuwine, Hannah R - ETA" userId="74f5e587-ff43-4004-94d7-4e937a4c1b3c" providerId="ADAL" clId="{1E5CE00E-E5C0-4B82-9F24-F3179D60510D}" dt="2026-07-10T14:58:11.902" v="1837" actId="20577"/>
          <ac:spMkLst>
            <pc:docMk/>
            <pc:sldMk cId="3947513276" sldId="574"/>
            <ac:spMk id="3" creationId="{3F55DD82-E449-FEFB-4DE4-D654FA9B4C7D}"/>
          </ac:spMkLst>
        </pc:spChg>
        <pc:spChg chg="mod">
          <ac:chgData name="Jenuwine, Hannah R - ETA" userId="74f5e587-ff43-4004-94d7-4e937a4c1b3c" providerId="ADAL" clId="{1E5CE00E-E5C0-4B82-9F24-F3179D60510D}" dt="2026-07-10T14:58:56.250" v="1855" actId="207"/>
          <ac:spMkLst>
            <pc:docMk/>
            <pc:sldMk cId="3947513276" sldId="574"/>
            <ac:spMk id="5" creationId="{C4F0FB68-31C7-277D-8F43-332604D13603}"/>
          </ac:spMkLst>
        </pc:spChg>
      </pc:sldChg>
      <pc:sldChg chg="modSp mod">
        <pc:chgData name="Jenuwine, Hannah R - ETA" userId="74f5e587-ff43-4004-94d7-4e937a4c1b3c" providerId="ADAL" clId="{1E5CE00E-E5C0-4B82-9F24-F3179D60510D}" dt="2026-07-10T13:21:47.627" v="798" actId="20577"/>
        <pc:sldMkLst>
          <pc:docMk/>
          <pc:sldMk cId="4206582127" sldId="578"/>
        </pc:sldMkLst>
        <pc:spChg chg="mod">
          <ac:chgData name="Jenuwine, Hannah R - ETA" userId="74f5e587-ff43-4004-94d7-4e937a4c1b3c" providerId="ADAL" clId="{1E5CE00E-E5C0-4B82-9F24-F3179D60510D}" dt="2026-07-10T13:21:47.627" v="798" actId="20577"/>
          <ac:spMkLst>
            <pc:docMk/>
            <pc:sldMk cId="4206582127" sldId="578"/>
            <ac:spMk id="3" creationId="{DB266409-4CA6-4F21-9311-4CBF1B6589A0}"/>
          </ac:spMkLst>
        </pc:spChg>
        <pc:spChg chg="mod">
          <ac:chgData name="Jenuwine, Hannah R - ETA" userId="74f5e587-ff43-4004-94d7-4e937a4c1b3c" providerId="ADAL" clId="{1E5CE00E-E5C0-4B82-9F24-F3179D60510D}" dt="2026-07-10T13:21:32.910" v="793" actId="20577"/>
          <ac:spMkLst>
            <pc:docMk/>
            <pc:sldMk cId="4206582127" sldId="578"/>
            <ac:spMk id="5" creationId="{AF8F269F-E1AC-954C-B133-57BED8A5884C}"/>
          </ac:spMkLst>
        </pc:spChg>
      </pc:sldChg>
      <pc:sldChg chg="modSp add mod">
        <pc:chgData name="Jenuwine, Hannah R - ETA" userId="74f5e587-ff43-4004-94d7-4e937a4c1b3c" providerId="ADAL" clId="{1E5CE00E-E5C0-4B82-9F24-F3179D60510D}" dt="2026-07-10T13:23:17.755" v="889" actId="27636"/>
        <pc:sldMkLst>
          <pc:docMk/>
          <pc:sldMk cId="119644432" sldId="586"/>
        </pc:sldMkLst>
        <pc:spChg chg="mod">
          <ac:chgData name="Jenuwine, Hannah R - ETA" userId="74f5e587-ff43-4004-94d7-4e937a4c1b3c" providerId="ADAL" clId="{1E5CE00E-E5C0-4B82-9F24-F3179D60510D}" dt="2026-07-10T13:21:51.470" v="802" actId="20577"/>
          <ac:spMkLst>
            <pc:docMk/>
            <pc:sldMk cId="119644432" sldId="586"/>
            <ac:spMk id="3" creationId="{980F529F-B16D-87C9-D8C0-5A5C2B4E8E10}"/>
          </ac:spMkLst>
        </pc:spChg>
        <pc:spChg chg="mod">
          <ac:chgData name="Jenuwine, Hannah R - ETA" userId="74f5e587-ff43-4004-94d7-4e937a4c1b3c" providerId="ADAL" clId="{1E5CE00E-E5C0-4B82-9F24-F3179D60510D}" dt="2026-07-10T13:23:17.755" v="889" actId="27636"/>
          <ac:spMkLst>
            <pc:docMk/>
            <pc:sldMk cId="119644432" sldId="586"/>
            <ac:spMk id="5" creationId="{6CDEC5C9-E932-DC3F-C9FF-DBBCC8CC8568}"/>
          </ac:spMkLst>
        </pc:spChg>
      </pc:sldChg>
      <pc:sldChg chg="modSp add mod">
        <pc:chgData name="Jenuwine, Hannah R - ETA" userId="74f5e587-ff43-4004-94d7-4e937a4c1b3c" providerId="ADAL" clId="{1E5CE00E-E5C0-4B82-9F24-F3179D60510D}" dt="2026-07-10T14:43:35.412" v="1184" actId="20577"/>
        <pc:sldMkLst>
          <pc:docMk/>
          <pc:sldMk cId="1545616475" sldId="587"/>
        </pc:sldMkLst>
        <pc:spChg chg="mod">
          <ac:chgData name="Jenuwine, Hannah R - ETA" userId="74f5e587-ff43-4004-94d7-4e937a4c1b3c" providerId="ADAL" clId="{1E5CE00E-E5C0-4B82-9F24-F3179D60510D}" dt="2026-07-10T13:23:29.532" v="892" actId="20577"/>
          <ac:spMkLst>
            <pc:docMk/>
            <pc:sldMk cId="1545616475" sldId="587"/>
            <ac:spMk id="3" creationId="{E9419A79-06DE-3C40-A4E9-B81E1F421897}"/>
          </ac:spMkLst>
        </pc:spChg>
        <pc:spChg chg="mod">
          <ac:chgData name="Jenuwine, Hannah R - ETA" userId="74f5e587-ff43-4004-94d7-4e937a4c1b3c" providerId="ADAL" clId="{1E5CE00E-E5C0-4B82-9F24-F3179D60510D}" dt="2026-07-10T14:43:35.412" v="1184" actId="20577"/>
          <ac:spMkLst>
            <pc:docMk/>
            <pc:sldMk cId="1545616475" sldId="587"/>
            <ac:spMk id="5" creationId="{F98CF1AE-196D-9923-E648-C4D43D1D9E3E}"/>
          </ac:spMkLst>
        </pc:spChg>
      </pc:sldChg>
      <pc:sldChg chg="modSp add mod modCm modNotesTx">
        <pc:chgData name="Jenuwine, Hannah R - ETA" userId="74f5e587-ff43-4004-94d7-4e937a4c1b3c" providerId="ADAL" clId="{1E5CE00E-E5C0-4B82-9F24-F3179D60510D}" dt="2026-07-29T12:52:23.406" v="4901" actId="255"/>
        <pc:sldMkLst>
          <pc:docMk/>
          <pc:sldMk cId="2849809558" sldId="588"/>
        </pc:sldMkLst>
        <pc:spChg chg="mod">
          <ac:chgData name="Jenuwine, Hannah R - ETA" userId="74f5e587-ff43-4004-94d7-4e937a4c1b3c" providerId="ADAL" clId="{1E5CE00E-E5C0-4B82-9F24-F3179D60510D}" dt="2026-07-29T12:52:23.406" v="4901" actId="255"/>
          <ac:spMkLst>
            <pc:docMk/>
            <pc:sldMk cId="2849809558" sldId="588"/>
            <ac:spMk id="3" creationId="{E376E4E8-391F-97CB-055C-31B9F2CB851E}"/>
          </ac:spMkLst>
        </pc:spChg>
        <pc:spChg chg="mod">
          <ac:chgData name="Jenuwine, Hannah R - ETA" userId="74f5e587-ff43-4004-94d7-4e937a4c1b3c" providerId="ADAL" clId="{1E5CE00E-E5C0-4B82-9F24-F3179D60510D}" dt="2026-07-10T14:45:34.515" v="1246" actId="20577"/>
          <ac:spMkLst>
            <pc:docMk/>
            <pc:sldMk cId="2849809558" sldId="588"/>
            <ac:spMk id="5" creationId="{4CA0C5D2-9039-9F1E-4577-799C24DB7E90}"/>
          </ac:spMkLst>
        </pc:spChg>
        <pc:extLst>
          <p:ext xmlns:p="http://schemas.openxmlformats.org/presentationml/2006/main" uri="{D6D511B9-2390-475A-947B-AFAB55BFBCF1}">
            <pc226:cmChg xmlns:pc226="http://schemas.microsoft.com/office/powerpoint/2022/06/main/command" chg="mod">
              <pc226:chgData name="Jenuwine, Hannah R - ETA" userId="74f5e587-ff43-4004-94d7-4e937a4c1b3c" providerId="ADAL" clId="{1E5CE00E-E5C0-4B82-9F24-F3179D60510D}" dt="2026-07-29T12:11:40.926" v="2376" actId="20577"/>
              <pc2:cmMkLst xmlns:pc2="http://schemas.microsoft.com/office/powerpoint/2019/9/main/command">
                <pc:docMk/>
                <pc:sldMk cId="2849809558" sldId="588"/>
                <pc2:cmMk id="{4228F929-F42F-4B36-961E-EEBBA06700C5}"/>
              </pc2:cmMkLst>
            </pc226:cmChg>
          </p:ext>
        </pc:extLst>
      </pc:sldChg>
      <pc:sldChg chg="modSp add mod">
        <pc:chgData name="Jenuwine, Hannah R - ETA" userId="74f5e587-ff43-4004-94d7-4e937a4c1b3c" providerId="ADAL" clId="{1E5CE00E-E5C0-4B82-9F24-F3179D60510D}" dt="2026-07-10T15:00:31.025" v="1896" actId="113"/>
        <pc:sldMkLst>
          <pc:docMk/>
          <pc:sldMk cId="1744268288" sldId="589"/>
        </pc:sldMkLst>
        <pc:spChg chg="mod">
          <ac:chgData name="Jenuwine, Hannah R - ETA" userId="74f5e587-ff43-4004-94d7-4e937a4c1b3c" providerId="ADAL" clId="{1E5CE00E-E5C0-4B82-9F24-F3179D60510D}" dt="2026-07-10T14:48:07.678" v="1394" actId="20577"/>
          <ac:spMkLst>
            <pc:docMk/>
            <pc:sldMk cId="1744268288" sldId="589"/>
            <ac:spMk id="3" creationId="{EDBA688B-4CB4-39CD-F695-AA3C3026C5F1}"/>
          </ac:spMkLst>
        </pc:spChg>
        <pc:spChg chg="mod">
          <ac:chgData name="Jenuwine, Hannah R - ETA" userId="74f5e587-ff43-4004-94d7-4e937a4c1b3c" providerId="ADAL" clId="{1E5CE00E-E5C0-4B82-9F24-F3179D60510D}" dt="2026-07-10T15:00:31.025" v="1896" actId="113"/>
          <ac:spMkLst>
            <pc:docMk/>
            <pc:sldMk cId="1744268288" sldId="589"/>
            <ac:spMk id="5" creationId="{73724ED9-DE04-C4F6-CA4F-145C65C179BF}"/>
          </ac:spMkLst>
        </pc:spChg>
      </pc:sldChg>
      <pc:sldChg chg="modSp add mod modNotesTx">
        <pc:chgData name="Jenuwine, Hannah R - ETA" userId="74f5e587-ff43-4004-94d7-4e937a4c1b3c" providerId="ADAL" clId="{1E5CE00E-E5C0-4B82-9F24-F3179D60510D}" dt="2026-07-29T13:10:28.717" v="4924" actId="20577"/>
        <pc:sldMkLst>
          <pc:docMk/>
          <pc:sldMk cId="1608085067" sldId="590"/>
        </pc:sldMkLst>
        <pc:spChg chg="mod">
          <ac:chgData name="Jenuwine, Hannah R - ETA" userId="74f5e587-ff43-4004-94d7-4e937a4c1b3c" providerId="ADAL" clId="{1E5CE00E-E5C0-4B82-9F24-F3179D60510D}" dt="2026-07-29T12:03:04.320" v="2070" actId="20577"/>
          <ac:spMkLst>
            <pc:docMk/>
            <pc:sldMk cId="1608085067" sldId="590"/>
            <ac:spMk id="3" creationId="{AEE288C7-189F-4E99-162B-CAC347731B61}"/>
          </ac:spMkLst>
        </pc:spChg>
        <pc:spChg chg="mod">
          <ac:chgData name="Jenuwine, Hannah R - ETA" userId="74f5e587-ff43-4004-94d7-4e937a4c1b3c" providerId="ADAL" clId="{1E5CE00E-E5C0-4B82-9F24-F3179D60510D}" dt="2026-07-29T13:10:28.717" v="4924" actId="20577"/>
          <ac:spMkLst>
            <pc:docMk/>
            <pc:sldMk cId="1608085067" sldId="590"/>
            <ac:spMk id="5" creationId="{8ABAA76F-19C0-60A6-8E77-8AFC63755A5B}"/>
          </ac:spMkLst>
        </pc:spChg>
      </pc:sldChg>
      <pc:sldChg chg="modSp add mod">
        <pc:chgData name="Jenuwine, Hannah R - ETA" userId="74f5e587-ff43-4004-94d7-4e937a4c1b3c" providerId="ADAL" clId="{1E5CE00E-E5C0-4B82-9F24-F3179D60510D}" dt="2026-07-29T13:21:36.236" v="4940" actId="20577"/>
        <pc:sldMkLst>
          <pc:docMk/>
          <pc:sldMk cId="498590958" sldId="591"/>
        </pc:sldMkLst>
        <pc:spChg chg="mod">
          <ac:chgData name="Jenuwine, Hannah R - ETA" userId="74f5e587-ff43-4004-94d7-4e937a4c1b3c" providerId="ADAL" clId="{1E5CE00E-E5C0-4B82-9F24-F3179D60510D}" dt="2026-07-29T12:24:57.397" v="3186" actId="14100"/>
          <ac:spMkLst>
            <pc:docMk/>
            <pc:sldMk cId="498590958" sldId="591"/>
            <ac:spMk id="3" creationId="{ACBE365A-2559-11D9-0F0B-5EB3837C2618}"/>
          </ac:spMkLst>
        </pc:spChg>
        <pc:spChg chg="mod">
          <ac:chgData name="Jenuwine, Hannah R - ETA" userId="74f5e587-ff43-4004-94d7-4e937a4c1b3c" providerId="ADAL" clId="{1E5CE00E-E5C0-4B82-9F24-F3179D60510D}" dt="2026-07-29T13:21:36.236" v="4940" actId="20577"/>
          <ac:spMkLst>
            <pc:docMk/>
            <pc:sldMk cId="498590958" sldId="591"/>
            <ac:spMk id="5" creationId="{45D643DA-8496-519B-D0AC-62EDA2DCDDA4}"/>
          </ac:spMkLst>
        </pc:spChg>
      </pc:sldChg>
      <pc:sldChg chg="modSp add mod">
        <pc:chgData name="Jenuwine, Hannah R - ETA" userId="74f5e587-ff43-4004-94d7-4e937a4c1b3c" providerId="ADAL" clId="{1E5CE00E-E5C0-4B82-9F24-F3179D60510D}" dt="2026-07-29T12:44:26.437" v="4246" actId="113"/>
        <pc:sldMkLst>
          <pc:docMk/>
          <pc:sldMk cId="2937137905" sldId="592"/>
        </pc:sldMkLst>
        <pc:spChg chg="mod">
          <ac:chgData name="Jenuwine, Hannah R - ETA" userId="74f5e587-ff43-4004-94d7-4e937a4c1b3c" providerId="ADAL" clId="{1E5CE00E-E5C0-4B82-9F24-F3179D60510D}" dt="2026-07-29T12:26:52.236" v="3189" actId="20577"/>
          <ac:spMkLst>
            <pc:docMk/>
            <pc:sldMk cId="2937137905" sldId="592"/>
            <ac:spMk id="3" creationId="{18F46103-67E0-A63D-0D2A-49DBCD215EB3}"/>
          </ac:spMkLst>
        </pc:spChg>
        <pc:spChg chg="mod">
          <ac:chgData name="Jenuwine, Hannah R - ETA" userId="74f5e587-ff43-4004-94d7-4e937a4c1b3c" providerId="ADAL" clId="{1E5CE00E-E5C0-4B82-9F24-F3179D60510D}" dt="2026-07-29T12:44:26.437" v="4246" actId="113"/>
          <ac:spMkLst>
            <pc:docMk/>
            <pc:sldMk cId="2937137905" sldId="592"/>
            <ac:spMk id="5" creationId="{CC5909CB-78DA-F3BC-AAD4-0235D30C2BAA}"/>
          </ac:spMkLst>
        </pc:spChg>
      </pc:sldChg>
      <pc:sldChg chg="modSp add mod ord modNotesTx">
        <pc:chgData name="Jenuwine, Hannah R - ETA" userId="74f5e587-ff43-4004-94d7-4e937a4c1b3c" providerId="ADAL" clId="{1E5CE00E-E5C0-4B82-9F24-F3179D60510D}" dt="2026-07-29T17:29:31.561" v="5352" actId="15"/>
        <pc:sldMkLst>
          <pc:docMk/>
          <pc:sldMk cId="2387560987" sldId="593"/>
        </pc:sldMkLst>
        <pc:spChg chg="mod">
          <ac:chgData name="Jenuwine, Hannah R - ETA" userId="74f5e587-ff43-4004-94d7-4e937a4c1b3c" providerId="ADAL" clId="{1E5CE00E-E5C0-4B82-9F24-F3179D60510D}" dt="2026-07-29T12:45:26.462" v="4251" actId="20577"/>
          <ac:spMkLst>
            <pc:docMk/>
            <pc:sldMk cId="2387560987" sldId="593"/>
            <ac:spMk id="3" creationId="{FC687B5E-2E8F-C6CE-1F63-D447095682E2}"/>
          </ac:spMkLst>
        </pc:spChg>
        <pc:spChg chg="mod">
          <ac:chgData name="Jenuwine, Hannah R - ETA" userId="74f5e587-ff43-4004-94d7-4e937a4c1b3c" providerId="ADAL" clId="{1E5CE00E-E5C0-4B82-9F24-F3179D60510D}" dt="2026-07-29T17:29:31.561" v="5352" actId="15"/>
          <ac:spMkLst>
            <pc:docMk/>
            <pc:sldMk cId="2387560987" sldId="593"/>
            <ac:spMk id="5" creationId="{6BAB27B5-FBCF-C4ED-2EC2-2A5BF6B9DFCE}"/>
          </ac:spMkLst>
        </pc:spChg>
      </pc:sldChg>
    </pc:docChg>
  </pc:docChgLst>
  <pc:docChgLst>
    <pc:chgData name="Jenuwine, Hannah R - ETA" userId="S::jenuwine.hannah.r@dol.gov::74f5e587-ff43-4004-94d7-4e937a4c1b3c" providerId="AD" clId="Web-{60B74C92-A324-190F-5096-4C9DD3B44E20}"/>
    <pc:docChg chg="modSld">
      <pc:chgData name="Jenuwine, Hannah R - ETA" userId="S::jenuwine.hannah.r@dol.gov::74f5e587-ff43-4004-94d7-4e937a4c1b3c" providerId="AD" clId="Web-{60B74C92-A324-190F-5096-4C9DD3B44E20}" dt="2026-07-22T16:05:04.943" v="9" actId="20577"/>
      <pc:docMkLst>
        <pc:docMk/>
      </pc:docMkLst>
      <pc:sldChg chg="modSp">
        <pc:chgData name="Jenuwine, Hannah R - ETA" userId="S::jenuwine.hannah.r@dol.gov::74f5e587-ff43-4004-94d7-4e937a4c1b3c" providerId="AD" clId="Web-{60B74C92-A324-190F-5096-4C9DD3B44E20}" dt="2026-07-22T16:05:04.943" v="9" actId="20577"/>
        <pc:sldMkLst>
          <pc:docMk/>
          <pc:sldMk cId="3103379586" sldId="523"/>
        </pc:sldMkLst>
        <pc:spChg chg="mod">
          <ac:chgData name="Jenuwine, Hannah R - ETA" userId="S::jenuwine.hannah.r@dol.gov::74f5e587-ff43-4004-94d7-4e937a4c1b3c" providerId="AD" clId="Web-{60B74C92-A324-190F-5096-4C9DD3B44E20}" dt="2026-07-22T16:05:04.943" v="9" actId="20577"/>
          <ac:spMkLst>
            <pc:docMk/>
            <pc:sldMk cId="3103379586" sldId="523"/>
            <ac:spMk id="5" creationId="{926C8CB3-5BD8-6AC8-8799-396986A64C54}"/>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7/31/2026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30101967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buFont typeface="Arial" panose="020B0604020202020204" pitchFamily="34" charset="0"/>
              <a:buNone/>
            </a:pPr>
            <a:r>
              <a:rPr lang="en-US" sz="1800" b="0" i="0" u="none" strike="noStrike" baseline="0" dirty="0">
                <a:solidFill>
                  <a:srgbClr val="000000"/>
                </a:solidFill>
                <a:latin typeface="Calibri" panose="020F0502020204030204" pitchFamily="34" charset="0"/>
              </a:rPr>
              <a:t>Data QC TPs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Please be assured that receiving a feedback letter from the WORC Program Office team is not punitive action. We provide you with letters, as needed, to help with issues that may prevent your reports from representing your grant’s success accurately. In some cases, when operational challenges appear to exist, our goal is to help you find a solution early.   </a:t>
            </a:r>
            <a:endParaRPr lang="en-US" sz="1800" b="0" i="0" u="none" strike="noStrike" baseline="0" dirty="0">
              <a:solidFill>
                <a:srgbClr val="000000"/>
              </a:solidFill>
              <a:latin typeface="Calibri" panose="020F0502020204030204" pitchFamily="34" charset="0"/>
            </a:endParaRPr>
          </a:p>
          <a:p>
            <a:pPr marL="285750" indent="-285750" algn="l">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If an error was made in the QPR, please make corrections to your next report. In the future, if performance data corrections cause reductions in outcomes, please include an explanation in the narrative report. This will allow us to differentiate intentional corrections from reporting errors.   </a:t>
            </a:r>
          </a:p>
          <a:p>
            <a:pPr marL="0" indent="0" algn="l">
              <a:buFont typeface="Arial" panose="020B0604020202020204" pitchFamily="34" charset="0"/>
              <a:buNone/>
            </a:pPr>
            <a:endParaRPr lang="en-US" sz="1800" b="0" i="0" u="none" strike="noStrike" baseline="0" dirty="0">
              <a:solidFill>
                <a:srgbClr val="000000"/>
              </a:solidFill>
              <a:latin typeface="Calibri" panose="020F0502020204030204" pitchFamily="34" charset="0"/>
            </a:endParaRPr>
          </a:p>
          <a:p>
            <a:pPr marL="0" indent="0" algn="l">
              <a:buFont typeface="Arial" panose="020B0604020202020204" pitchFamily="34" charset="0"/>
              <a:buNone/>
            </a:pPr>
            <a:endParaRPr lang="en-US" sz="1800" b="0" i="0" u="none" strike="noStrike" baseline="0" dirty="0">
              <a:solidFill>
                <a:srgbClr val="000000"/>
              </a:solidFill>
              <a:latin typeface="Calibri" panose="020F0502020204030204" pitchFamily="34" charset="0"/>
            </a:endParaRPr>
          </a:p>
          <a:p>
            <a:pPr marL="0" indent="0" algn="l">
              <a:buFont typeface="Arial" panose="020B0604020202020204" pitchFamily="34" charset="0"/>
              <a:buNone/>
            </a:pPr>
            <a:r>
              <a:rPr lang="en-US" sz="1800" b="0" i="0" u="none" strike="noStrike" baseline="0" dirty="0">
                <a:solidFill>
                  <a:srgbClr val="000000"/>
                </a:solidFill>
                <a:latin typeface="Calibri" panose="020F0502020204030204" pitchFamily="34" charset="0"/>
              </a:rPr>
              <a:t>PIRL TPs</a:t>
            </a:r>
          </a:p>
          <a:p>
            <a:pPr marL="285750" indent="-285750" algn="l">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We have gotten some questions about the rollout of the new 2025 Demo PIRL, which you may have heard about via other DOL grants or partners.</a:t>
            </a:r>
          </a:p>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a:p>
            <a:pPr marL="285750" indent="-285750" algn="l">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While the new PIRL will be available in WIPS for the upcoming reporting deadline, WORC Round 4-6 grantees will continue using the 2021 Demo PIRL until the end of their grant period of performance. When submitting your QPR, you should still choose the 2021 Demo PIRL from the dropdown options. No changes are needed in how you collect and report your data for this grant. </a:t>
            </a:r>
          </a:p>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17849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7CA98-8725-BEA1-D161-D63BA34B7E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AE4A5B-5943-DB21-A0F0-49AECC5551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A05707-732C-B6BD-2640-A842A8616CB6}"/>
              </a:ext>
            </a:extLst>
          </p:cNvPr>
          <p:cNvSpPr>
            <a:spLocks noGrp="1"/>
          </p:cNvSpPr>
          <p:nvPr>
            <p:ph type="body" idx="1"/>
          </p:nvPr>
        </p:nvSpPr>
        <p:spPr/>
        <p:txBody>
          <a:bodyPr/>
          <a:lstStyle/>
          <a:p>
            <a:pPr marL="0" indent="0" algn="l">
              <a:buFont typeface="Arial" panose="020B0604020202020204" pitchFamily="34" charset="0"/>
              <a:buNone/>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9AFD9497-0EE3-5893-E8BB-15F4BCF900F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5032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33731-655F-A88B-4604-885EB763DE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F7AA6-0B41-705E-F42B-93F168C73C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30000DA-6715-AB4D-3663-ACBAA55DC416}"/>
              </a:ext>
            </a:extLst>
          </p:cNvPr>
          <p:cNvSpPr>
            <a:spLocks noGrp="1"/>
          </p:cNvSpPr>
          <p:nvPr>
            <p:ph type="body" idx="1"/>
          </p:nvPr>
        </p:nvSpPr>
        <p:spPr/>
        <p:txBody>
          <a:bodyPr/>
          <a:lstStyle/>
          <a:p>
            <a:r>
              <a:rPr lang="en-US" sz="1200" b="1" kern="1200" dirty="0">
                <a:solidFill>
                  <a:schemeClr val="tx1"/>
                </a:solidFill>
                <a:effectLst/>
                <a:latin typeface="+mn-lt"/>
                <a:ea typeface="+mn-ea"/>
                <a:cs typeface="+mn-cs"/>
              </a:rPr>
              <a:t>Can the WORC Program Serve Incumbent Workers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Yes, WORC grantees can serve incumbent workers. The FOA definition is as follows: “[incumbent worker] refers to individuals who are employed but need employment and training services to secure full-time employment, advance in their careers, or retain their current occupations. This includes workers who are paid low- and medium-wages who would benefit from upgrading their skills to retain employment or advance in their careers, and workers who are currently working part-time”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If they are serving incumbent workers, should WORC grantees report a value of “5” (DWG Grant) in DE 907 or should it be “0” (No) in the WIPS file?</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WORC grantees should enter 0 = no for DE 907.  Being a “recipient of incumbent worker training” carries a very specific definition for DE 907 and this type of incumbent worker training is not something that the WORC initiative is measuring.  If serving incumbent workers is part of the approved scope of work, please include any details about incumbent worker training, including the number individuals served, in the QNR.</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If they can, should WORC grantees report employment in DE 2118 (Date Entered Employment) for incumbent workers?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Yes, please track 2118 and remember that corresponding source documentation is required to verify employment. The FOA guidance for a positive employment outcome is as follows “incumbent workers entering a career pathway in jobs paying above average for the area.” Leave DE 2118 blank if the participant has not achieved this outcome</a:t>
            </a:r>
          </a:p>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6CA4183E-E293-F61B-B121-E08CE907215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717317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CD0511-6450-AD7C-6DC5-F063C2E160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AEFFE-4BC4-9E62-2CDA-BFA6A7815D2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73F384-A2EB-03BF-3090-8A21A6C3BF7B}"/>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FCA521E6-B1D3-CF01-74B8-1EE5260F8BC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92965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EE5A5D-429A-2F04-E4A8-04F2937FD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FC948C-A19A-5FCE-6795-F06C38B2CE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4CB91D-2B86-03D4-7996-967E46459466}"/>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050CF821-13FE-7A94-BDCC-3AFAFC80D15D}"/>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114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66780-B6DD-7118-3DD0-D172F11A1C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7FC85C-581B-0B36-5C3B-0CB58EF0A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E4BCB-A02E-B1E5-8155-E7FF3C3493DE}"/>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83475377-A0EB-6B90-FC6E-F4D691F0F042}"/>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82430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621191-BE88-0DFE-5A4C-3945E88347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926F73-2E3D-8AAC-01E5-04ABB6B028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4AFB4F-BC1F-46AC-AF45-40FA1D83F6A8}"/>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E39F3622-DDBE-42AB-FB07-EFFD31A99DA6}"/>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06427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62EF52-CBEE-BA94-5DEF-7E95A4B53E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B60F552-EC7E-1965-A809-E90C958BBFB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DE769B-C254-E627-C04C-AA2F192FC037}"/>
              </a:ext>
            </a:extLst>
          </p:cNvPr>
          <p:cNvSpPr>
            <a:spLocks noGrp="1"/>
          </p:cNvSpPr>
          <p:nvPr>
            <p:ph type="body" idx="1"/>
          </p:nvPr>
        </p:nvSpPr>
        <p:spPr/>
        <p:txBody>
          <a:bodyPr/>
          <a:lstStyle/>
          <a:p>
            <a:pPr marL="285750" indent="-285750" algn="l">
              <a:buFont typeface="Arial" panose="020B0604020202020204" pitchFamily="34" charset="0"/>
              <a:buChar char="•"/>
            </a:pPr>
            <a:endParaRPr lang="en-US" sz="1800" b="0" i="0" u="none" strike="noStrike" baseline="0" dirty="0">
              <a:solidFill>
                <a:srgbClr val="000000"/>
              </a:solidFill>
              <a:latin typeface="Calibri" panose="020F0502020204030204" pitchFamily="34" charset="0"/>
            </a:endParaRPr>
          </a:p>
        </p:txBody>
      </p:sp>
      <p:sp>
        <p:nvSpPr>
          <p:cNvPr id="4" name="Slide Number Placeholder 3">
            <a:extLst>
              <a:ext uri="{FF2B5EF4-FFF2-40B4-BE49-F238E27FC236}">
                <a16:creationId xmlns:a16="http://schemas.microsoft.com/office/drawing/2014/main" id="{9EC2ADAE-9D45-7833-EB33-4501437F99E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73704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435617-2D94-2844-89E3-64674FACAD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9A82A4-1021-BDCB-6A53-674FA39E38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A27C55-0956-3344-9FAC-1C18F374E11C}"/>
              </a:ext>
            </a:extLst>
          </p:cNvPr>
          <p:cNvSpPr>
            <a:spLocks noGrp="1"/>
          </p:cNvSpPr>
          <p:nvPr>
            <p:ph type="body" idx="1"/>
          </p:nvPr>
        </p:nvSpPr>
        <p:spPr/>
        <p:txBody>
          <a:bodyPr/>
          <a:lstStyle/>
          <a:p>
            <a:pPr marL="0" indent="0" algn="l">
              <a:buFont typeface="Arial" panose="020B0604020202020204" pitchFamily="34" charset="0"/>
              <a:buNone/>
            </a:pPr>
            <a:r>
              <a:rPr lang="en-US" sz="1800" b="0" i="0" u="none" strike="noStrike" baseline="0" dirty="0">
                <a:solidFill>
                  <a:srgbClr val="000000"/>
                </a:solidFill>
                <a:latin typeface="Calibri" panose="020F0502020204030204" pitchFamily="34" charset="0"/>
              </a:rPr>
              <a:t>**Whether or not you are doing Registered Apprenticeships: Section F employment outcomes aggregate on DE 2118 (Date entered employment)– even if you’re relying on SSNs/CRIS for WIOA employment outcomes, still enter the date the participant entered employment in 2118. This is a real-time measure that will aggregate on your QPR every quarter– CRIS data has a lag to it.</a:t>
            </a:r>
          </a:p>
        </p:txBody>
      </p:sp>
      <p:sp>
        <p:nvSpPr>
          <p:cNvPr id="4" name="Slide Number Placeholder 3">
            <a:extLst>
              <a:ext uri="{FF2B5EF4-FFF2-40B4-BE49-F238E27FC236}">
                <a16:creationId xmlns:a16="http://schemas.microsoft.com/office/drawing/2014/main" id="{F72210E3-48DC-65A1-D3B4-3843C6B5B5AE}"/>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97164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DB98A2-E764-9B1E-ECA0-73311E53B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407F01-655F-22CD-0381-4265927738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AA7CC1-C205-2CF2-1150-ACEEA4D80D77}"/>
              </a:ext>
            </a:extLst>
          </p:cNvPr>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baseline="0" dirty="0">
                <a:solidFill>
                  <a:srgbClr val="000000"/>
                </a:solidFill>
                <a:latin typeface="Calibri" panose="020F0502020204030204" pitchFamily="34" charset="0"/>
              </a:rPr>
              <a:t>Reminder, we went over who is a participant during last quarter’s office hours: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200" dirty="0">
                <a:solidFill>
                  <a:schemeClr val="tx1"/>
                </a:solidFill>
                <a:latin typeface="+mn-lt"/>
                <a:ea typeface="+mn-ea"/>
                <a:cs typeface="+mn-cs"/>
              </a:rPr>
              <a:t>Individuals are considered participants </a:t>
            </a:r>
            <a:r>
              <a:rPr lang="en-US" sz="1800" dirty="0"/>
              <a:t>(and therefore reportable on a QPR toward outcomes) when they receive </a:t>
            </a:r>
            <a:r>
              <a:rPr lang="en-US" sz="1800" b="1" dirty="0"/>
              <a:t>grant-funded services, beyond a determination of eligibility.</a:t>
            </a:r>
          </a:p>
          <a:p>
            <a:pPr marL="628650" lvl="1" indent="-171450">
              <a:buFont typeface="Arial" panose="020B0604020202020204" pitchFamily="34" charset="0"/>
              <a:buChar char="•"/>
            </a:pPr>
            <a:endParaRPr lang="en-US" sz="1800" kern="1200" dirty="0">
              <a:solidFill>
                <a:schemeClr val="tx1"/>
              </a:solidFill>
              <a:latin typeface="+mn-lt"/>
              <a:ea typeface="+mn-ea"/>
              <a:cs typeface="+mn-cs"/>
            </a:endParaRPr>
          </a:p>
          <a:p>
            <a:pPr marL="628650" lvl="1" indent="-171450">
              <a:buFont typeface="Arial" panose="020B0604020202020204" pitchFamily="34" charset="0"/>
              <a:buChar char="•"/>
            </a:pPr>
            <a:endParaRPr lang="en-US" sz="18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E89B7AB7-3F8F-B6B6-A16E-496032F0328A}"/>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0350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5D081-123D-633D-BD33-95A6AAAFC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DBF2D-AF2D-BEC0-E0EC-58069F621E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B268E9F-A88E-0A06-9487-09920B57D9DF}"/>
              </a:ext>
            </a:extLst>
          </p:cNvPr>
          <p:cNvSpPr>
            <a:spLocks noGrp="1"/>
          </p:cNvSpPr>
          <p:nvPr>
            <p:ph type="body" idx="1"/>
          </p:nvPr>
        </p:nvSpPr>
        <p:spPr/>
        <p:txBody>
          <a:bodyPr/>
          <a:lstStyle/>
          <a:p>
            <a:pPr marL="285750" indent="-285750" algn="l">
              <a:buFont typeface="Arial" panose="020B0604020202020204" pitchFamily="34" charset="0"/>
              <a:buChar char="•"/>
            </a:pPr>
            <a:r>
              <a:rPr lang="en-US" sz="1800" b="0" i="0" u="none" strike="noStrike" baseline="0" dirty="0">
                <a:solidFill>
                  <a:srgbClr val="000000"/>
                </a:solidFill>
                <a:latin typeface="Calibri" panose="020F0502020204030204" pitchFamily="34" charset="0"/>
              </a:rPr>
              <a:t>WORC eligibility is pretty broad: </a:t>
            </a:r>
          </a:p>
          <a:p>
            <a:pPr marL="628650" lvl="1" indent="-171450">
              <a:buFont typeface="Arial" panose="020B0604020202020204" pitchFamily="34" charset="0"/>
              <a:buChar char="•"/>
            </a:pPr>
            <a:r>
              <a:rPr lang="en-US" sz="1800" kern="1200" dirty="0">
                <a:solidFill>
                  <a:schemeClr val="tx1"/>
                </a:solidFill>
                <a:latin typeface="+mn-lt"/>
                <a:ea typeface="+mn-ea"/>
                <a:cs typeface="+mn-cs"/>
              </a:rPr>
              <a:t>New Entrants to the Workforce: For the purposes of this FOA, the category of “new entrants to the workforce” refers to those who have never worked before or who have been out of the workforce for a long enough time to make it as if they are entering the workforce for the first time. For example, this may include, but is not limited to, the long-term unemployed, formerly incarcerated individuals, caregivers returning to the workforce, and new Americans such as refugees or immigrants. Also eligible, consistent with Federal and state wage and employment laws, are youth who are enrolled in high school and are currently eligible or will be eligible to be employed during or within six months after the end of the grant period, or youth who have dropped out of school and are seeking their first full-time job. </a:t>
            </a:r>
          </a:p>
          <a:p>
            <a:pPr marL="628650" lvl="1" indent="-171450">
              <a:buFont typeface="Arial" panose="020B0604020202020204" pitchFamily="34" charset="0"/>
              <a:buChar char="•"/>
            </a:pPr>
            <a:r>
              <a:rPr lang="en-US" sz="1800" kern="1200" dirty="0">
                <a:solidFill>
                  <a:schemeClr val="tx1"/>
                </a:solidFill>
                <a:latin typeface="+mn-lt"/>
                <a:ea typeface="+mn-ea"/>
                <a:cs typeface="+mn-cs"/>
              </a:rPr>
              <a:t>Dislocated Workers: For the purposes of this FOA, this term refers to the definition found at Section 3(15) of WIOA. This definition can be found beginning on the bottom of page 7 of the WIOA public law at https://www.congress.gov/113/plaws/publ128/PLAW-113publ128.pdf (PL 113-128, 128 STAT. 1425 at 1428). The term generally means someone who was laid off, let go, or lost their job through no fault of their own. Applicants can also work with a local American Job Center or other public workforce development entity that frequently interprets and applies this definition. </a:t>
            </a:r>
          </a:p>
          <a:p>
            <a:pPr marL="628650" lvl="1" indent="-171450">
              <a:buFont typeface="Arial" panose="020B0604020202020204" pitchFamily="34" charset="0"/>
              <a:buChar char="•"/>
            </a:pPr>
            <a:r>
              <a:rPr lang="en-US" sz="1800" kern="1200" dirty="0">
                <a:solidFill>
                  <a:schemeClr val="tx1"/>
                </a:solidFill>
                <a:latin typeface="+mn-lt"/>
                <a:ea typeface="+mn-ea"/>
                <a:cs typeface="+mn-cs"/>
              </a:rPr>
              <a:t>Incumbent Workers: For the purposes of this FOA, this term refers to individuals who are employed but need employment and training services to secure full-time employment, advance in their careers, or retain their employment. This could include workers who are “under-employed” based on wages or other factors who would benefit from upgrading their skills to retain employment or advance in their careers, and workers who are currently working part-time. </a:t>
            </a:r>
          </a:p>
          <a:p>
            <a:pPr marL="628650" lvl="1" indent="-171450">
              <a:buFont typeface="Arial" panose="020B0604020202020204" pitchFamily="34" charset="0"/>
              <a:buChar char="•"/>
            </a:pPr>
            <a:endParaRPr lang="en-US" sz="1800" kern="1200" dirty="0">
              <a:solidFill>
                <a:schemeClr val="tx1"/>
              </a:solidFill>
              <a:latin typeface="+mn-lt"/>
              <a:ea typeface="+mn-ea"/>
              <a:cs typeface="+mn-cs"/>
            </a:endParaRPr>
          </a:p>
          <a:p>
            <a:pPr marL="628650" lvl="1" indent="-171450">
              <a:buFont typeface="Arial" panose="020B0604020202020204" pitchFamily="34" charset="0"/>
              <a:buChar char="•"/>
            </a:pPr>
            <a:endParaRPr lang="en-US" sz="1800" kern="1200" dirty="0">
              <a:solidFill>
                <a:schemeClr val="tx1"/>
              </a:solidFill>
              <a:latin typeface="+mn-lt"/>
              <a:ea typeface="+mn-ea"/>
              <a:cs typeface="+mn-cs"/>
            </a:endParaRPr>
          </a:p>
        </p:txBody>
      </p:sp>
      <p:sp>
        <p:nvSpPr>
          <p:cNvPr id="4" name="Slide Number Placeholder 3">
            <a:extLst>
              <a:ext uri="{FF2B5EF4-FFF2-40B4-BE49-F238E27FC236}">
                <a16:creationId xmlns:a16="http://schemas.microsoft.com/office/drawing/2014/main" id="{94EF6C44-6C1B-AD75-B197-6F1A27CEEB2C}"/>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95935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5092727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C4B24-78F0-4922-5E03-0518E6CCD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18A51-7045-A4A5-544B-B14C78485A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D4A3B69-CA12-4B4D-3755-589A5AF18E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7200" b="0" i="0" u="none" strike="noStrike" kern="1200" cap="none" spc="0" normalizeH="0" baseline="0" noProof="0">
              <a:ln>
                <a:noFill/>
              </a:ln>
              <a:solidFill>
                <a:prstClr val="black"/>
              </a:solidFill>
              <a:effectLst/>
              <a:uLnTx/>
              <a:uFillTx/>
              <a:latin typeface="Calibri" panose="020F0502020204030204" pitchFamily="34" charset="0"/>
              <a:ea typeface="Calibri" panose="020F0502020204030204" pitchFamily="34" charset="0"/>
              <a:cs typeface="+mn-cs"/>
            </a:endParaRPr>
          </a:p>
        </p:txBody>
      </p:sp>
      <p:sp>
        <p:nvSpPr>
          <p:cNvPr id="4" name="Slide Number Placeholder 3">
            <a:extLst>
              <a:ext uri="{FF2B5EF4-FFF2-40B4-BE49-F238E27FC236}">
                <a16:creationId xmlns:a16="http://schemas.microsoft.com/office/drawing/2014/main" id="{7BC4D263-46E6-493A-45D2-6E25D10374C1}"/>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B342BB8-3F7E-4150-BE07-912221E53E6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76241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3.svg"/><Relationship Id="rId1" Type="http://schemas.openxmlformats.org/officeDocument/2006/relationships/slideMaster" Target="../slideMasters/slideMaster3.xml"/><Relationship Id="rId5" Type="http://schemas.openxmlformats.org/officeDocument/2006/relationships/image" Target="../media/image1.emf"/><Relationship Id="rId4" Type="http://schemas.openxmlformats.org/officeDocument/2006/relationships/image" Target="../media/image5.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emf"/><Relationship Id="rId1" Type="http://schemas.openxmlformats.org/officeDocument/2006/relationships/slideMaster" Target="../slideMasters/slideMaster3.xml"/><Relationship Id="rId4" Type="http://schemas.microsoft.com/office/2007/relationships/hdphoto" Target="../media/hdphoto2.wdp"/></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and Content w circles">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
        <p:nvSpPr>
          <p:cNvPr id="7" name="Text Placeholder 6">
            <a:extLst>
              <a:ext uri="{FF2B5EF4-FFF2-40B4-BE49-F238E27FC236}">
                <a16:creationId xmlns:a16="http://schemas.microsoft.com/office/drawing/2014/main" id="{5C6AA843-79FC-E283-D597-16464EFFF12E}"/>
              </a:ext>
            </a:extLst>
          </p:cNvPr>
          <p:cNvSpPr>
            <a:spLocks noGrp="1"/>
          </p:cNvSpPr>
          <p:nvPr>
            <p:ph type="body" sz="quarter" idx="13"/>
          </p:nvPr>
        </p:nvSpPr>
        <p:spPr>
          <a:xfrm>
            <a:off x="6764338" y="1903413"/>
            <a:ext cx="1624012" cy="87788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266543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endParaRPr lang="en-US"/>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5"/>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99978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413016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2049523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8838407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33334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46875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2851988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353460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987089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7321179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Presenters / Moderato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lstStyle>
            <a:lvl1pPr>
              <a:defRPr/>
            </a:lvl1pPr>
          </a:lstStyle>
          <a:p>
            <a:r>
              <a:rPr lang="en-US"/>
              <a:t>Enter title for Speakers / Moderators slide</a:t>
            </a:r>
          </a:p>
        </p:txBody>
      </p:sp>
      <p:sp>
        <p:nvSpPr>
          <p:cNvPr id="3" name="Content Placeholder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4" name="Content Placeholder 3">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a:t>FirstName </a:t>
            </a:r>
            <a:r>
              <a:rPr lang="en-US" err="1"/>
              <a:t>LastName</a:t>
            </a:r>
            <a:endParaRPr lang="en-US"/>
          </a:p>
          <a:p>
            <a:pPr lvl="1"/>
            <a:r>
              <a:rPr lang="en-US"/>
              <a:t>Position</a:t>
            </a:r>
          </a:p>
          <a:p>
            <a:pPr lvl="2"/>
            <a:r>
              <a:rPr lang="en-US"/>
              <a:t>Organization</a:t>
            </a:r>
          </a:p>
          <a:p>
            <a:pPr lvl="3"/>
            <a:r>
              <a:rPr lang="en-US"/>
              <a:t>Email</a:t>
            </a:r>
          </a:p>
          <a:p>
            <a:pPr lvl="4"/>
            <a:r>
              <a:rPr lang="en-US"/>
              <a:t>Phone</a:t>
            </a:r>
          </a:p>
        </p:txBody>
      </p:sp>
      <p:sp>
        <p:nvSpPr>
          <p:cNvPr id="6" name="Footer Placeholder 5">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8" name="Picture Placeholder 6">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sp>
        <p:nvSpPr>
          <p:cNvPr id="9" name="Picture Placeholder 6">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a:t>Click icon to add picture, or drag and drop from your files.</a:t>
            </a:r>
          </a:p>
        </p:txBody>
      </p:sp>
      <p:pic>
        <p:nvPicPr>
          <p:cNvPr id="10" name="Graphic 9">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cstate="hqprint">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237959"/>
            <a:ext cx="457200" cy="457200"/>
          </a:xfrm>
          <a:prstGeom prst="rect">
            <a:avLst/>
          </a:prstGeom>
        </p:spPr>
      </p:pic>
    </p:spTree>
    <p:extLst>
      <p:ext uri="{BB962C8B-B14F-4D97-AF65-F5344CB8AC3E}">
        <p14:creationId xmlns:p14="http://schemas.microsoft.com/office/powerpoint/2010/main" val="5843393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image" Target="../media/image1.emf"/></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image" Target="../media/image1.emf"/><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3.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microsoft.com/office/2007/relationships/hdphoto" Target="../media/hdphoto2.wdp"/><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5" cstate="hqprint">
            <a:alphaModFix amt="70000"/>
            <a:extLst>
              <a:ext uri="{BEBA8EAE-BF5A-486C-A8C5-ECC9F3942E4B}">
                <a14:imgProps xmlns:a14="http://schemas.microsoft.com/office/drawing/2010/main">
                  <a14:imgLayer r:embed="rId6">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718" r:id="rId1"/>
    <p:sldLayoutId id="2147483762" r:id="rId2"/>
  </p:sldLayoutIdLst>
  <p:hf hdr="0" ftr="0" dt="0"/>
  <p:txStyles>
    <p:titleStyle>
      <a:lvl1pPr algn="l" defTabSz="914400" rtl="0" eaLnBrk="1" latinLnBrk="0" hangingPunct="1">
        <a:lnSpc>
          <a:spcPct val="90000"/>
        </a:lnSpc>
        <a:spcBef>
          <a:spcPct val="0"/>
        </a:spcBef>
        <a:buNone/>
        <a:defRPr sz="3200" b="1" i="0" u="none"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3"/>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4">
            <a:alphaModFix amt="70000"/>
            <a:extLst>
              <a:ext uri="{BEBA8EAE-BF5A-486C-A8C5-ECC9F3942E4B}">
                <a14:imgProps xmlns:a14="http://schemas.microsoft.com/office/drawing/2010/main">
                  <a14:imgLayer r:embed="rId15">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a:p>
        </p:txBody>
      </p:sp>
    </p:spTree>
    <p:extLst>
      <p:ext uri="{BB962C8B-B14F-4D97-AF65-F5344CB8AC3E}">
        <p14:creationId xmlns:p14="http://schemas.microsoft.com/office/powerpoint/2010/main" val="196582840"/>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3.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cc02.safelinks.protection.outlook.com/?url=https%3A%2F%2Fworc.workforcegps.org%2Fresources%2F2026%2F07%2F01%2F15%2F36%2FClosing-Out-Your-Workforce-Opportunity-for-Rural-Communities-WORC-Grant&amp;data=05%7C02%7Cjenuwine.hannah.r%40dol.gov%7C14588ea878f34aabe3b108dee80aa9ac%7C75a6305472044e0c9126adab971d4aca%7C0%7C0%7C639203329659149284%7CUnknown%7CTWFpbGZsb3d8eyJFbXB0eU1hcGkiOnRydWUsIlYiOiIwLjAuMDAwMCIsIlAiOiJXaW4zMiIsIkFOIjoiTWFpbCIsIldUIjoyfQ%3D%3D%7C0%7C%7C%7C&amp;sdata=obTKay8%2FVuN4qsXADxZvRv0KgUIxrApK2f8qD6tJD64%3D&amp;reserved=0"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gcc02.safelinks.protection.outlook.com/?url=https%3A%2F%2Fwww.onetonline.org%2F&amp;data=05%7C02%7CWORC%40dol.gov%7Cdfdb3d8d5aab4562bf8508dedd2c4635%7C75a6305472044e0c9126adab971d4aca%7C0%7C0%7C639191379710408376%7CUnknown%7CTWFpbGZsb3d8eyJFbXB0eU1hcGkiOnRydWUsIlYiOiIwLjAuMDAwMCIsIlAiOiJXaW4zMiIsIkFOIjoiTWFpbCIsIldUIjoyfQ%3D%3D%7C0%7C%7C%7C&amp;sdata=qJT7R0BXSHTOPqOMcwkaDDLXuIkkHEG5QZyXT51GHug%3D&amp;reserved=0"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gcc02.safelinks.protection.outlook.com/?url=https%3A%2F%2Fwww.ecfr.gov%2Fcurrent%2Ftitle-20%2Fchapter-V%2Fpart-681%2Fsubpart-B%2Fsection-681.220&amp;data=05%7C02%7CWORC%40dol.gov%7Cdfdb3d8d5aab4562bf8508dedd2c4635%7C75a6305472044e0c9126adab971d4aca%7C0%7C0%7C639191379710168055%7CUnknown%7CTWFpbGZsb3d8eyJFbXB0eU1hcGkiOnRydWUsIlYiOiIwLjAuMDAwMCIsIlAiOiJXaW4zMiIsIkFOIjoiTWFpbCIsIldUIjoyfQ%3D%3D%7C0%7C%7C%7C&amp;sdata=8cyu5n%2FgckYH9nXJQFoLskT5l0wlyS92cM%2BhmgCotTE%3D&amp;reserved=0"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hyperlink" Target="https://dwg.workforcegps.org/resources/2022/06/01/19/15/DWG-Performance-Reporting-WORC-Round-4"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mailto:WORC@dol.gov"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mailto:Jenuwine.Hannah.R@dol.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0" name="Rectangle 49">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a:extLst>
              <a:ext uri="{FF2B5EF4-FFF2-40B4-BE49-F238E27FC236}">
                <a16:creationId xmlns:a16="http://schemas.microsoft.com/office/drawing/2014/main" id="{E4A09107-6F71-C662-515F-941B0C1CE8BD}"/>
              </a:ext>
              <a:ext uri="{C183D7F6-B498-43B3-948B-1728B52AA6E4}">
                <adec:decorative xmlns:adec="http://schemas.microsoft.com/office/drawing/2017/decorative" val="1"/>
              </a:ext>
            </a:extLst>
          </p:cNvPr>
          <p:cNvPicPr>
            <a:picLocks noChangeAspect="1"/>
          </p:cNvPicPr>
          <p:nvPr/>
        </p:nvPicPr>
        <p:blipFill rotWithShape="1">
          <a:blip r:embed="rId3">
            <a:alphaModFix amt="25000"/>
            <a:extLst>
              <a:ext uri="{BEBA8EAE-BF5A-486C-A8C5-ECC9F3942E4B}">
                <a14:imgProps xmlns:a14="http://schemas.microsoft.com/office/drawing/2010/main">
                  <a14:imgLayer r:embed="rId4">
                    <a14:imgEffect>
                      <a14:artisticTexturizer trans="81000"/>
                    </a14:imgEffect>
                    <a14:imgEffect>
                      <a14:colorTemperature colorTemp="4700"/>
                    </a14:imgEffect>
                    <a14:imgEffect>
                      <a14:saturation sat="66000"/>
                    </a14:imgEffect>
                  </a14:imgLayer>
                </a14:imgProps>
              </a:ext>
              <a:ext uri="{28A0092B-C50C-407E-A947-70E740481C1C}">
                <a14:useLocalDpi xmlns:a14="http://schemas.microsoft.com/office/drawing/2010/main" val="0"/>
              </a:ext>
            </a:extLst>
          </a:blip>
          <a:srcRect t="13712" r="-1" b="1997"/>
          <a:stretch/>
        </p:blipFill>
        <p:spPr>
          <a:xfrm>
            <a:off x="20" y="10"/>
            <a:ext cx="12188930" cy="6857990"/>
          </a:xfrm>
          <a:prstGeom prst="rect">
            <a:avLst/>
          </a:prstGeom>
          <a:effectLst>
            <a:outerShdw blurRad="50800" dist="50800" dir="5400000" algn="ctr" rotWithShape="0">
              <a:srgbClr val="000000">
                <a:alpha val="0"/>
              </a:srgbClr>
            </a:outerShdw>
          </a:effectLst>
        </p:spPr>
      </p:pic>
      <p:sp>
        <p:nvSpPr>
          <p:cNvPr id="5" name="Title 4">
            <a:extLst>
              <a:ext uri="{FF2B5EF4-FFF2-40B4-BE49-F238E27FC236}">
                <a16:creationId xmlns:a16="http://schemas.microsoft.com/office/drawing/2014/main" id="{D3DB1F55-D6D6-01CD-5337-8298C3DCC810}"/>
              </a:ext>
            </a:extLst>
          </p:cNvPr>
          <p:cNvSpPr>
            <a:spLocks noGrp="1"/>
          </p:cNvSpPr>
          <p:nvPr>
            <p:ph type="ctrTitle"/>
          </p:nvPr>
        </p:nvSpPr>
        <p:spPr>
          <a:xfrm>
            <a:off x="1524000" y="1122363"/>
            <a:ext cx="9144000" cy="3063240"/>
          </a:xfrm>
        </p:spPr>
        <p:txBody>
          <a:bodyPr>
            <a:normAutofit/>
          </a:bodyPr>
          <a:lstStyle/>
          <a:p>
            <a:r>
              <a:rPr lang="en-US" sz="5600" dirty="0">
                <a:solidFill>
                  <a:schemeClr val="bg1"/>
                </a:solidFill>
              </a:rPr>
              <a:t>Reporting Mini-Refresher: </a:t>
            </a:r>
            <a:br>
              <a:rPr lang="en-US" sz="5600" dirty="0">
                <a:solidFill>
                  <a:schemeClr val="bg1"/>
                </a:solidFill>
              </a:rPr>
            </a:br>
            <a:r>
              <a:rPr lang="en-US" sz="5600" b="0" dirty="0">
                <a:solidFill>
                  <a:schemeClr val="bg1"/>
                </a:solidFill>
              </a:rPr>
              <a:t>WIPS Tips</a:t>
            </a:r>
          </a:p>
        </p:txBody>
      </p:sp>
      <p:sp>
        <p:nvSpPr>
          <p:cNvPr id="6" name="Subtitle 5">
            <a:extLst>
              <a:ext uri="{FF2B5EF4-FFF2-40B4-BE49-F238E27FC236}">
                <a16:creationId xmlns:a16="http://schemas.microsoft.com/office/drawing/2014/main" id="{598BEB77-3236-A31A-9F11-C9D246624DB0}"/>
              </a:ext>
            </a:extLst>
          </p:cNvPr>
          <p:cNvSpPr>
            <a:spLocks noGrp="1"/>
          </p:cNvSpPr>
          <p:nvPr>
            <p:ph type="subTitle" idx="1"/>
          </p:nvPr>
        </p:nvSpPr>
        <p:spPr>
          <a:xfrm>
            <a:off x="1527048" y="4599432"/>
            <a:ext cx="9144000" cy="1536192"/>
          </a:xfrm>
        </p:spPr>
        <p:txBody>
          <a:bodyPr>
            <a:normAutofit/>
          </a:bodyPr>
          <a:lstStyle/>
          <a:p>
            <a:r>
              <a:rPr lang="en-US" dirty="0">
                <a:solidFill>
                  <a:schemeClr val="bg1"/>
                </a:solidFill>
              </a:rPr>
              <a:t>Quarter Ending June 30, 2026</a:t>
            </a:r>
          </a:p>
        </p:txBody>
      </p:sp>
      <p:sp>
        <p:nvSpPr>
          <p:cNvPr id="51"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sX0" fmla="*/ 0 w 4243589"/>
              <a:gd name="csY0" fmla="*/ 0 h 18288"/>
              <a:gd name="csX1" fmla="*/ 478919 w 4243589"/>
              <a:gd name="csY1" fmla="*/ 0 h 18288"/>
              <a:gd name="csX2" fmla="*/ 957839 w 4243589"/>
              <a:gd name="csY2" fmla="*/ 0 h 18288"/>
              <a:gd name="csX3" fmla="*/ 1521630 w 4243589"/>
              <a:gd name="csY3" fmla="*/ 0 h 18288"/>
              <a:gd name="csX4" fmla="*/ 2212729 w 4243589"/>
              <a:gd name="csY4" fmla="*/ 0 h 18288"/>
              <a:gd name="csX5" fmla="*/ 2734084 w 4243589"/>
              <a:gd name="csY5" fmla="*/ 0 h 18288"/>
              <a:gd name="csX6" fmla="*/ 3255439 w 4243589"/>
              <a:gd name="csY6" fmla="*/ 0 h 18288"/>
              <a:gd name="csX7" fmla="*/ 4243589 w 4243589"/>
              <a:gd name="csY7" fmla="*/ 0 h 18288"/>
              <a:gd name="csX8" fmla="*/ 4243589 w 4243589"/>
              <a:gd name="csY8" fmla="*/ 18288 h 18288"/>
              <a:gd name="csX9" fmla="*/ 3594926 w 4243589"/>
              <a:gd name="csY9" fmla="*/ 18288 h 18288"/>
              <a:gd name="csX10" fmla="*/ 3073571 w 4243589"/>
              <a:gd name="csY10" fmla="*/ 18288 h 18288"/>
              <a:gd name="csX11" fmla="*/ 2552216 w 4243589"/>
              <a:gd name="csY11" fmla="*/ 18288 h 18288"/>
              <a:gd name="csX12" fmla="*/ 1903553 w 4243589"/>
              <a:gd name="csY12" fmla="*/ 18288 h 18288"/>
              <a:gd name="csX13" fmla="*/ 1212454 w 4243589"/>
              <a:gd name="csY13" fmla="*/ 18288 h 18288"/>
              <a:gd name="csX14" fmla="*/ 733535 w 4243589"/>
              <a:gd name="csY14" fmla="*/ 18288 h 18288"/>
              <a:gd name="csX15" fmla="*/ 0 w 4243589"/>
              <a:gd name="csY15" fmla="*/ 18288 h 18288"/>
              <a:gd name="csX16" fmla="*/ 0 w 4243589"/>
              <a:gd name="csY16" fmla="*/ 0 h 182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chemeClr val="bg1">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71600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
                                        </p:tgtEl>
                                        <p:attrNameLst>
                                          <p:attrName>style.visibility</p:attrName>
                                        </p:attrNameLst>
                                      </p:cBhvr>
                                      <p:to>
                                        <p:strVal val="visible"/>
                                      </p:to>
                                    </p:set>
                                    <p:animEffect transition="in" filter="fade">
                                      <p:cBhvr>
                                        <p:cTn id="7" dur="700"/>
                                        <p:tgtEl>
                                          <p:spTgt spid="5"/>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7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a:solidFill>
                  <a:srgbClr val="FFFFFF"/>
                </a:solidFill>
                <a:latin typeface="+mj-lt"/>
                <a:ea typeface="+mj-ea"/>
                <a:cs typeface="+mj-cs"/>
              </a:rPr>
              <a:t>General Announcements &amp; Reminders</a:t>
            </a:r>
          </a:p>
        </p:txBody>
      </p:sp>
      <p:sp>
        <p:nvSpPr>
          <p:cNvPr id="5" name="Content Placeholder 4">
            <a:extLst>
              <a:ext uri="{FF2B5EF4-FFF2-40B4-BE49-F238E27FC236}">
                <a16:creationId xmlns:a16="http://schemas.microsoft.com/office/drawing/2014/main" id="{926C8CB3-5BD8-6AC8-8799-396986A64C54}"/>
              </a:ext>
            </a:extLst>
          </p:cNvPr>
          <p:cNvSpPr>
            <a:spLocks noGrp="1"/>
          </p:cNvSpPr>
          <p:nvPr>
            <p:ph idx="1"/>
          </p:nvPr>
        </p:nvSpPr>
        <p:spPr>
          <a:xfrm>
            <a:off x="826477" y="1705708"/>
            <a:ext cx="10589143" cy="4803427"/>
          </a:xfrm>
        </p:spPr>
        <p:txBody>
          <a:bodyPr vert="horz" lIns="91440" tIns="45720" rIns="91440" bIns="45720" rtlCol="0" anchor="t">
            <a:normAutofit/>
          </a:bodyPr>
          <a:lstStyle/>
          <a:p>
            <a:r>
              <a:rPr lang="en-US" dirty="0"/>
              <a:t>Keep using the Demo 2021 Participant Individual Record Layout (PIRL) </a:t>
            </a:r>
          </a:p>
          <a:p>
            <a:r>
              <a:rPr lang="en-US" dirty="0"/>
              <a:t>The Program Office has started to do data quality checks, so you may get an email from us if we see what seems to be an anomaly in your data trends</a:t>
            </a:r>
          </a:p>
          <a:p>
            <a:r>
              <a:rPr lang="en-US" dirty="0"/>
              <a:t>Quarterly Performance Reports (QPRs) are cumulative quarter to quarter</a:t>
            </a:r>
          </a:p>
          <a:p>
            <a:r>
              <a:rPr lang="en-US" dirty="0"/>
              <a:t>DOL is onboarding a new technical assistance contractor (Safal Partners) to help with performance reporting </a:t>
            </a:r>
          </a:p>
          <a:p>
            <a:pPr lvl="1"/>
            <a:r>
              <a:rPr lang="en-US" dirty="0">
                <a:solidFill>
                  <a:schemeClr val="tx1"/>
                </a:solidFill>
              </a:rPr>
              <a:t>Jennifer Cowns, Senior Analyst </a:t>
            </a:r>
          </a:p>
          <a:p>
            <a:pPr marL="457200" lvl="1" indent="0">
              <a:buNone/>
            </a:pPr>
            <a:endParaRPr lang="en-US" dirty="0">
              <a:solidFill>
                <a:schemeClr val="tx1"/>
              </a:solidFill>
              <a:ea typeface="Calibri"/>
              <a:cs typeface="Calibri"/>
            </a:endParaRPr>
          </a:p>
          <a:p>
            <a:pPr marL="457200" lvl="1" indent="0">
              <a:buClr>
                <a:srgbClr val="005A7C"/>
              </a:buClr>
              <a:buNone/>
            </a:pPr>
            <a:endParaRPr lang="en-US" dirty="0">
              <a:solidFill>
                <a:srgbClr val="242021"/>
              </a:solidFill>
              <a:ea typeface="Calibri" panose="020F0502020204030204"/>
              <a:cs typeface="Calibri" panose="020F0502020204030204"/>
            </a:endParaRPr>
          </a:p>
          <a:p>
            <a:pPr lvl="1">
              <a:buClr>
                <a:srgbClr val="005A7C"/>
              </a:buClr>
            </a:pPr>
            <a:endParaRPr lang="en-US" dirty="0">
              <a:solidFill>
                <a:srgbClr val="3A4040"/>
              </a:solidFill>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1E0339F7-AD1E-5FDA-2562-16C17DDC13D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2</a:t>
            </a:fld>
            <a:endParaRPr lang="en-US" sz="1100">
              <a:solidFill>
                <a:schemeClr val="tx1">
                  <a:lumMod val="50000"/>
                  <a:lumOff val="50000"/>
                </a:schemeClr>
              </a:solidFill>
            </a:endParaRPr>
          </a:p>
        </p:txBody>
      </p:sp>
    </p:spTree>
    <p:extLst>
      <p:ext uri="{BB962C8B-B14F-4D97-AF65-F5344CB8AC3E}">
        <p14:creationId xmlns:p14="http://schemas.microsoft.com/office/powerpoint/2010/main" val="3103379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E2791B3-EC9C-1664-C76A-226DFDA01811}"/>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274893C-A72C-9822-9645-7DD230E20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C02F9371-9538-920C-62CE-55DB96E40A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3EAA40D2-1491-5E36-3B85-32EF5061CE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4E86412-7A8F-762E-DE64-097585DC26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EE288C7-189F-4E99-162B-CAC347731B61}"/>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For Grants Ending 9/30/26</a:t>
            </a:r>
          </a:p>
        </p:txBody>
      </p:sp>
      <p:sp>
        <p:nvSpPr>
          <p:cNvPr id="5" name="Content Placeholder 4">
            <a:extLst>
              <a:ext uri="{FF2B5EF4-FFF2-40B4-BE49-F238E27FC236}">
                <a16:creationId xmlns:a16="http://schemas.microsoft.com/office/drawing/2014/main" id="{8ABAA76F-19C0-60A6-8E77-8AFC63755A5B}"/>
              </a:ext>
            </a:extLst>
          </p:cNvPr>
          <p:cNvSpPr>
            <a:spLocks noGrp="1"/>
          </p:cNvSpPr>
          <p:nvPr>
            <p:ph idx="1"/>
          </p:nvPr>
        </p:nvSpPr>
        <p:spPr>
          <a:xfrm>
            <a:off x="826477" y="1705708"/>
            <a:ext cx="10589143" cy="5115081"/>
          </a:xfrm>
        </p:spPr>
        <p:txBody>
          <a:bodyPr vert="horz" lIns="91440" tIns="45720" rIns="91440" bIns="45720" rtlCol="0" anchor="t">
            <a:normAutofit lnSpcReduction="10000"/>
          </a:bodyPr>
          <a:lstStyle/>
          <a:p>
            <a:r>
              <a:rPr lang="en-US" dirty="0"/>
              <a:t>Invitation to WORC Closeout Office Hours sent (as Outlook invite/Teams meeting)</a:t>
            </a:r>
          </a:p>
          <a:p>
            <a:pPr lvl="1"/>
            <a:r>
              <a:rPr lang="en-US" dirty="0">
                <a:solidFill>
                  <a:schemeClr val="tx1"/>
                </a:solidFill>
              </a:rPr>
              <a:t>Monday, August 17, 1:00-2:00 PM Eastern</a:t>
            </a:r>
          </a:p>
          <a:p>
            <a:pPr lvl="1"/>
            <a:r>
              <a:rPr lang="en-US" dirty="0"/>
              <a:t>View the webinar recording of </a:t>
            </a:r>
            <a:r>
              <a:rPr lang="en-US" u="sng" dirty="0">
                <a:hlinkClick r:id="rId3"/>
              </a:rPr>
              <a:t>Closing Out Your WORC Grant</a:t>
            </a:r>
            <a:r>
              <a:rPr lang="en-US" dirty="0"/>
              <a:t> on WorkforceGPS, which Avery Malone presented last August</a:t>
            </a:r>
          </a:p>
          <a:p>
            <a:pPr lvl="1"/>
            <a:r>
              <a:rPr lang="en-US" dirty="0"/>
              <a:t>Come with questions</a:t>
            </a:r>
          </a:p>
          <a:p>
            <a:r>
              <a:rPr lang="en-US" dirty="0"/>
              <a:t>Your LAST performance reports will be due on November 15, 2026</a:t>
            </a:r>
          </a:p>
          <a:p>
            <a:pPr lvl="1"/>
            <a:r>
              <a:rPr lang="en-US" dirty="0"/>
              <a:t>This is a Sunday, still due by that date</a:t>
            </a:r>
          </a:p>
          <a:p>
            <a:pPr lvl="1"/>
            <a:r>
              <a:rPr lang="en-US" dirty="0"/>
              <a:t>QPR is still cumulative, like always</a:t>
            </a:r>
          </a:p>
          <a:p>
            <a:pPr lvl="1"/>
            <a:r>
              <a:rPr lang="en-US" dirty="0"/>
              <a:t>QNR can cover quarterly accomplishments (like normal) but should be treated as a cumulative report summarizing major accomplishments from the whole grant period</a:t>
            </a:r>
          </a:p>
          <a:p>
            <a:pPr lvl="1"/>
            <a:endParaRPr lang="en-US" sz="2600" dirty="0">
              <a:solidFill>
                <a:schemeClr val="tx1"/>
              </a:solidFill>
            </a:endParaRPr>
          </a:p>
          <a:p>
            <a:endParaRPr lang="en-US" sz="2800" dirty="0">
              <a:solidFill>
                <a:schemeClr val="tx1"/>
              </a:solidFill>
            </a:endParaRPr>
          </a:p>
          <a:p>
            <a:pPr lvl="1"/>
            <a:endParaRPr lang="en-US" dirty="0">
              <a:solidFill>
                <a:schemeClr val="tx1"/>
              </a:solidFill>
              <a:ea typeface="Calibri"/>
              <a:cs typeface="Calibri"/>
            </a:endParaRPr>
          </a:p>
          <a:p>
            <a:pPr marL="457200" lvl="1" indent="0">
              <a:buClr>
                <a:srgbClr val="005A7C"/>
              </a:buClr>
              <a:buNone/>
            </a:pPr>
            <a:endParaRPr lang="en-US" dirty="0">
              <a:solidFill>
                <a:srgbClr val="242021"/>
              </a:solidFill>
              <a:ea typeface="Calibri" panose="020F0502020204030204"/>
              <a:cs typeface="Calibri" panose="020F0502020204030204"/>
            </a:endParaRPr>
          </a:p>
          <a:p>
            <a:pPr lvl="1">
              <a:buClr>
                <a:srgbClr val="005A7C"/>
              </a:buClr>
            </a:pPr>
            <a:endParaRPr lang="en-US" dirty="0">
              <a:solidFill>
                <a:srgbClr val="3A4040"/>
              </a:solidFill>
              <a:ea typeface="Calibri" panose="020F0502020204030204"/>
              <a:cs typeface="Calibri" panose="020F0502020204030204"/>
            </a:endParaRPr>
          </a:p>
          <a:p>
            <a:endParaRPr lang="en-US" dirty="0">
              <a:ea typeface="Calibri" panose="020F0502020204030204"/>
              <a:cs typeface="Calibri" panose="020F0502020204030204"/>
            </a:endParaRPr>
          </a:p>
        </p:txBody>
      </p:sp>
      <p:sp>
        <p:nvSpPr>
          <p:cNvPr id="2" name="Slide Number Placeholder 1">
            <a:extLst>
              <a:ext uri="{FF2B5EF4-FFF2-40B4-BE49-F238E27FC236}">
                <a16:creationId xmlns:a16="http://schemas.microsoft.com/office/drawing/2014/main" id="{909F7716-612C-E0C0-4D18-3D7BAB392D6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3</a:t>
            </a:fld>
            <a:endParaRPr lang="en-US" sz="1100">
              <a:solidFill>
                <a:schemeClr val="tx1">
                  <a:lumMod val="50000"/>
                  <a:lumOff val="50000"/>
                </a:schemeClr>
              </a:solidFill>
            </a:endParaRPr>
          </a:p>
        </p:txBody>
      </p:sp>
    </p:spTree>
    <p:extLst>
      <p:ext uri="{BB962C8B-B14F-4D97-AF65-F5344CB8AC3E}">
        <p14:creationId xmlns:p14="http://schemas.microsoft.com/office/powerpoint/2010/main" val="16080850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61A7B64-41DC-1254-09B7-D72B3AD3C3C6}"/>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D90CF7D7-DE8C-55BE-9654-21B568FF4A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39DB72B8-6F05-F5CC-8F93-2CAA1CDA94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24C9BC41-E41C-5199-0C3F-E6D3379EEA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CA018971-DEF2-25E5-1570-E4645F4D67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F55DD82-E449-FEFB-4DE4-D654FA9B4C7D}"/>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#1: Reporting Incumbent Workers (IWs)</a:t>
            </a:r>
          </a:p>
        </p:txBody>
      </p:sp>
      <p:sp>
        <p:nvSpPr>
          <p:cNvPr id="5" name="Content Placeholder 4">
            <a:extLst>
              <a:ext uri="{FF2B5EF4-FFF2-40B4-BE49-F238E27FC236}">
                <a16:creationId xmlns:a16="http://schemas.microsoft.com/office/drawing/2014/main" id="{C4F0FB68-31C7-277D-8F43-332604D13603}"/>
              </a:ext>
            </a:extLst>
          </p:cNvPr>
          <p:cNvSpPr>
            <a:spLocks noGrp="1"/>
          </p:cNvSpPr>
          <p:nvPr>
            <p:ph idx="1"/>
          </p:nvPr>
        </p:nvSpPr>
        <p:spPr>
          <a:xfrm>
            <a:off x="984738" y="1668497"/>
            <a:ext cx="10199077" cy="4840638"/>
          </a:xfrm>
        </p:spPr>
        <p:txBody>
          <a:bodyPr>
            <a:normAutofit/>
          </a:bodyPr>
          <a:lstStyle/>
          <a:p>
            <a:r>
              <a:rPr lang="en-US" b="1" dirty="0"/>
              <a:t>DE 400 </a:t>
            </a:r>
            <a:r>
              <a:rPr lang="en-US" dirty="0"/>
              <a:t>(Employment Status at Program Entry) is 1 = Employed for IWs</a:t>
            </a:r>
          </a:p>
          <a:p>
            <a:r>
              <a:rPr lang="en-US" dirty="0"/>
              <a:t>WORC grantees enter “0 = No” for </a:t>
            </a:r>
            <a:r>
              <a:rPr lang="en-US" b="1" dirty="0"/>
              <a:t>DE 907 </a:t>
            </a:r>
            <a:r>
              <a:rPr lang="en-US" dirty="0"/>
              <a:t>(Recipient of Incumbent Worker Training)</a:t>
            </a:r>
          </a:p>
          <a:p>
            <a:pPr lvl="1"/>
            <a:r>
              <a:rPr lang="en-US" dirty="0">
                <a:solidFill>
                  <a:schemeClr val="tx1"/>
                </a:solidFill>
              </a:rPr>
              <a:t>Being a “recipient of incumbent worker training” carries a very specific definition for DE 907 and this type of incumbent worker training is not something that the WORC initiative is measuring</a:t>
            </a:r>
          </a:p>
          <a:p>
            <a:r>
              <a:rPr lang="en-US" dirty="0"/>
              <a:t>Highlight serving incumbent workers on QNR</a:t>
            </a:r>
          </a:p>
          <a:p>
            <a:r>
              <a:rPr lang="en-US" dirty="0"/>
              <a:t>Track IWs in </a:t>
            </a:r>
            <a:r>
              <a:rPr lang="en-US" b="1" dirty="0"/>
              <a:t>DE 2118 </a:t>
            </a:r>
            <a:r>
              <a:rPr lang="en-US" dirty="0"/>
              <a:t>(Date Entered Employment) if they are “entering a career pathway in jobs paying above average for the area” </a:t>
            </a:r>
          </a:p>
          <a:p>
            <a:r>
              <a:rPr lang="en-US" dirty="0"/>
              <a:t>Leave other IW </a:t>
            </a:r>
            <a:r>
              <a:rPr lang="en-US" b="1" dirty="0"/>
              <a:t>DEs 2119, 2120, 2122, and 2124 </a:t>
            </a:r>
            <a:r>
              <a:rPr lang="en-US" dirty="0"/>
              <a:t>blank</a:t>
            </a:r>
          </a:p>
          <a:p>
            <a:endParaRPr lang="en-US" dirty="0"/>
          </a:p>
        </p:txBody>
      </p:sp>
      <p:sp>
        <p:nvSpPr>
          <p:cNvPr id="2" name="Slide Number Placeholder 1">
            <a:extLst>
              <a:ext uri="{FF2B5EF4-FFF2-40B4-BE49-F238E27FC236}">
                <a16:creationId xmlns:a16="http://schemas.microsoft.com/office/drawing/2014/main" id="{B218C79D-A393-2837-6410-CB614681311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4</a:t>
            </a:fld>
            <a:endParaRPr lang="en-US" sz="1100">
              <a:solidFill>
                <a:schemeClr val="tx1">
                  <a:lumMod val="50000"/>
                  <a:lumOff val="50000"/>
                </a:schemeClr>
              </a:solidFill>
            </a:endParaRPr>
          </a:p>
        </p:txBody>
      </p:sp>
    </p:spTree>
    <p:extLst>
      <p:ext uri="{BB962C8B-B14F-4D97-AF65-F5344CB8AC3E}">
        <p14:creationId xmlns:p14="http://schemas.microsoft.com/office/powerpoint/2010/main" val="39475132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8E9862B-F725-9713-4F0E-0D218DC2A7D4}"/>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07A8BFE1-A75F-C218-1A86-6E1AB99AF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5ABF7EE8-831B-F18D-46D7-123FDBD15F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F2990F93-24D1-0A8B-3559-6D21B170D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EF0649C0-7FCD-A131-6C50-8B64A3DCD6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B266409-4CA6-4F21-9311-4CBF1B6589A0}"/>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#2: Reporting Pre-Apprentices (1)</a:t>
            </a:r>
          </a:p>
        </p:txBody>
      </p:sp>
      <p:sp>
        <p:nvSpPr>
          <p:cNvPr id="5" name="Content Placeholder 4">
            <a:extLst>
              <a:ext uri="{FF2B5EF4-FFF2-40B4-BE49-F238E27FC236}">
                <a16:creationId xmlns:a16="http://schemas.microsoft.com/office/drawing/2014/main" id="{AF8F269F-E1AC-954C-B133-57BED8A5884C}"/>
              </a:ext>
            </a:extLst>
          </p:cNvPr>
          <p:cNvSpPr>
            <a:spLocks noGrp="1"/>
          </p:cNvSpPr>
          <p:nvPr>
            <p:ph idx="1"/>
          </p:nvPr>
        </p:nvSpPr>
        <p:spPr>
          <a:xfrm>
            <a:off x="984738" y="1668497"/>
            <a:ext cx="10199077" cy="4787167"/>
          </a:xfrm>
        </p:spPr>
        <p:txBody>
          <a:bodyPr>
            <a:normAutofit/>
          </a:bodyPr>
          <a:lstStyle/>
          <a:p>
            <a:r>
              <a:rPr lang="en-US" dirty="0"/>
              <a:t>The work experience and training components of a pre-apprenticeship are recorded separately in different data elements</a:t>
            </a:r>
          </a:p>
          <a:p>
            <a:pPr lvl="1"/>
            <a:r>
              <a:rPr lang="en-US" dirty="0">
                <a:solidFill>
                  <a:schemeClr val="tx1"/>
                </a:solidFill>
              </a:rPr>
              <a:t>Work experience component is an “Individualized Career Service”</a:t>
            </a:r>
          </a:p>
          <a:p>
            <a:pPr lvl="1"/>
            <a:r>
              <a:rPr lang="en-US" dirty="0">
                <a:solidFill>
                  <a:schemeClr val="tx1"/>
                </a:solidFill>
              </a:rPr>
              <a:t>Training component is “Education/Job Training Activities” </a:t>
            </a:r>
          </a:p>
          <a:p>
            <a:endParaRPr lang="en-US" dirty="0"/>
          </a:p>
          <a:p>
            <a:endParaRPr lang="en-US" dirty="0"/>
          </a:p>
        </p:txBody>
      </p:sp>
      <p:sp>
        <p:nvSpPr>
          <p:cNvPr id="2" name="Slide Number Placeholder 1">
            <a:extLst>
              <a:ext uri="{FF2B5EF4-FFF2-40B4-BE49-F238E27FC236}">
                <a16:creationId xmlns:a16="http://schemas.microsoft.com/office/drawing/2014/main" id="{8E5E763F-4A88-3174-7434-9167B2F84D8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5</a:t>
            </a:fld>
            <a:endParaRPr lang="en-US" sz="1100">
              <a:solidFill>
                <a:schemeClr val="tx1">
                  <a:lumMod val="50000"/>
                  <a:lumOff val="50000"/>
                </a:schemeClr>
              </a:solidFill>
            </a:endParaRPr>
          </a:p>
        </p:txBody>
      </p:sp>
    </p:spTree>
    <p:extLst>
      <p:ext uri="{BB962C8B-B14F-4D97-AF65-F5344CB8AC3E}">
        <p14:creationId xmlns:p14="http://schemas.microsoft.com/office/powerpoint/2010/main" val="42065821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B6A9C19-912A-8427-0031-5F8123F12A0B}"/>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9102DE95-057B-AEA0-10AB-F553B58C3C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2FF1E78A-289A-BA30-8F48-5B21FEB21B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59D28704-0B40-8C24-C0FC-4965C55AFE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97F1A696-E963-74EA-470E-808DA2BFA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980F529F-B16D-87C9-D8C0-5A5C2B4E8E10}"/>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#2: Reporting Pre-Apprentices (2)</a:t>
            </a:r>
          </a:p>
        </p:txBody>
      </p:sp>
      <p:sp>
        <p:nvSpPr>
          <p:cNvPr id="5" name="Content Placeholder 4">
            <a:extLst>
              <a:ext uri="{FF2B5EF4-FFF2-40B4-BE49-F238E27FC236}">
                <a16:creationId xmlns:a16="http://schemas.microsoft.com/office/drawing/2014/main" id="{6CDEC5C9-E932-DC3F-C9FF-DBBCC8CC8568}"/>
              </a:ext>
            </a:extLst>
          </p:cNvPr>
          <p:cNvSpPr>
            <a:spLocks noGrp="1"/>
          </p:cNvSpPr>
          <p:nvPr>
            <p:ph idx="1"/>
          </p:nvPr>
        </p:nvSpPr>
        <p:spPr>
          <a:xfrm>
            <a:off x="984738" y="1668497"/>
            <a:ext cx="10199077" cy="4787167"/>
          </a:xfrm>
        </p:spPr>
        <p:txBody>
          <a:bodyPr>
            <a:normAutofit/>
          </a:bodyPr>
          <a:lstStyle/>
          <a:p>
            <a:r>
              <a:rPr lang="en-US" dirty="0"/>
              <a:t>Work experience gets reported in 1200 series</a:t>
            </a:r>
          </a:p>
          <a:p>
            <a:pPr lvl="1"/>
            <a:r>
              <a:rPr lang="en-US" b="1" dirty="0">
                <a:solidFill>
                  <a:schemeClr val="tx1"/>
                </a:solidFill>
              </a:rPr>
              <a:t>1200</a:t>
            </a:r>
            <a:r>
              <a:rPr lang="en-US" dirty="0">
                <a:solidFill>
                  <a:schemeClr val="tx1"/>
                </a:solidFill>
              </a:rPr>
              <a:t> (Date of First Individualized Career Service): Date started work experience component of pre-apprenticeship (unless there was another individualized career service provided before that)</a:t>
            </a:r>
          </a:p>
          <a:p>
            <a:pPr lvl="1"/>
            <a:r>
              <a:rPr lang="en-US" b="1" dirty="0">
                <a:solidFill>
                  <a:schemeClr val="tx1"/>
                </a:solidFill>
              </a:rPr>
              <a:t>1201</a:t>
            </a:r>
            <a:r>
              <a:rPr lang="en-US" dirty="0">
                <a:solidFill>
                  <a:schemeClr val="tx1"/>
                </a:solidFill>
              </a:rPr>
              <a:t> (Most Recent Date Received Individualized Career Service): Most recent date in work experience/completed work experience</a:t>
            </a:r>
          </a:p>
          <a:p>
            <a:pPr lvl="1"/>
            <a:r>
              <a:rPr lang="en-US" b="1" dirty="0">
                <a:solidFill>
                  <a:schemeClr val="tx1"/>
                </a:solidFill>
              </a:rPr>
              <a:t>1205</a:t>
            </a:r>
            <a:r>
              <a:rPr lang="en-US" dirty="0">
                <a:solidFill>
                  <a:schemeClr val="tx1"/>
                </a:solidFill>
              </a:rPr>
              <a:t> (Type of Work Experience): Record 3 if the participant participated in a pre-apprenticeship program</a:t>
            </a:r>
          </a:p>
          <a:p>
            <a:pPr marL="457200" lvl="1" indent="0">
              <a:buNone/>
            </a:pPr>
            <a:endParaRPr lang="en-US" dirty="0">
              <a:solidFill>
                <a:schemeClr val="tx1"/>
              </a:solidFill>
            </a:endParaRPr>
          </a:p>
          <a:p>
            <a:endParaRPr lang="en-US" dirty="0">
              <a:solidFill>
                <a:schemeClr val="tx1"/>
              </a:solidFill>
            </a:endParaRPr>
          </a:p>
          <a:p>
            <a:endParaRPr lang="en-US" dirty="0"/>
          </a:p>
          <a:p>
            <a:endParaRPr lang="en-US" dirty="0"/>
          </a:p>
        </p:txBody>
      </p:sp>
      <p:sp>
        <p:nvSpPr>
          <p:cNvPr id="2" name="Slide Number Placeholder 1">
            <a:extLst>
              <a:ext uri="{FF2B5EF4-FFF2-40B4-BE49-F238E27FC236}">
                <a16:creationId xmlns:a16="http://schemas.microsoft.com/office/drawing/2014/main" id="{A788C819-E4A9-C775-62A4-ED00DC1E0BCA}"/>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6</a:t>
            </a:fld>
            <a:endParaRPr lang="en-US" sz="1100">
              <a:solidFill>
                <a:schemeClr val="tx1">
                  <a:lumMod val="50000"/>
                  <a:lumOff val="50000"/>
                </a:schemeClr>
              </a:solidFill>
            </a:endParaRPr>
          </a:p>
        </p:txBody>
      </p:sp>
    </p:spTree>
    <p:extLst>
      <p:ext uri="{BB962C8B-B14F-4D97-AF65-F5344CB8AC3E}">
        <p14:creationId xmlns:p14="http://schemas.microsoft.com/office/powerpoint/2010/main" val="1196444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D0CB103-627B-A8A1-7A1B-DC2548E408CA}"/>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1C95006D-DF96-26F5-13E8-090950709B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28FA4C38-B9AE-A3A4-EB25-2D5F88A49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75C96C06-85CD-55B4-6965-7AF00CB67D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FBC27D79-29F0-204F-F7B6-5C3D72F046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9419A79-06DE-3C40-A4E9-B81E1F421897}"/>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#2: Reporting Pre-Apprentices (3)</a:t>
            </a:r>
          </a:p>
        </p:txBody>
      </p:sp>
      <p:sp>
        <p:nvSpPr>
          <p:cNvPr id="5" name="Content Placeholder 4">
            <a:extLst>
              <a:ext uri="{FF2B5EF4-FFF2-40B4-BE49-F238E27FC236}">
                <a16:creationId xmlns:a16="http://schemas.microsoft.com/office/drawing/2014/main" id="{F98CF1AE-196D-9923-E648-C4D43D1D9E3E}"/>
              </a:ext>
            </a:extLst>
          </p:cNvPr>
          <p:cNvSpPr>
            <a:spLocks noGrp="1"/>
          </p:cNvSpPr>
          <p:nvPr>
            <p:ph idx="1"/>
          </p:nvPr>
        </p:nvSpPr>
        <p:spPr>
          <a:xfrm>
            <a:off x="984738" y="1668497"/>
            <a:ext cx="10199077" cy="4787167"/>
          </a:xfrm>
        </p:spPr>
        <p:txBody>
          <a:bodyPr>
            <a:normAutofit/>
          </a:bodyPr>
          <a:lstStyle/>
          <a:p>
            <a:r>
              <a:rPr lang="en-US" dirty="0"/>
              <a:t>Training gets reported in 1300 series</a:t>
            </a:r>
          </a:p>
          <a:p>
            <a:pPr lvl="1"/>
            <a:r>
              <a:rPr lang="en-US" b="1" dirty="0">
                <a:solidFill>
                  <a:schemeClr val="tx1"/>
                </a:solidFill>
              </a:rPr>
              <a:t>1300</a:t>
            </a:r>
            <a:r>
              <a:rPr lang="en-US" dirty="0">
                <a:solidFill>
                  <a:schemeClr val="tx1"/>
                </a:solidFill>
              </a:rPr>
              <a:t> (Received Training): 1 = Yes</a:t>
            </a:r>
          </a:p>
          <a:p>
            <a:pPr lvl="1"/>
            <a:r>
              <a:rPr lang="en-US" b="1" dirty="0">
                <a:solidFill>
                  <a:schemeClr val="tx1"/>
                </a:solidFill>
              </a:rPr>
              <a:t>1302</a:t>
            </a:r>
            <a:r>
              <a:rPr lang="en-US" dirty="0">
                <a:solidFill>
                  <a:schemeClr val="tx1"/>
                </a:solidFill>
              </a:rPr>
              <a:t> (Date Entered Training #1): Date started training component </a:t>
            </a:r>
          </a:p>
          <a:p>
            <a:pPr lvl="1"/>
            <a:r>
              <a:rPr lang="en-US" b="1" dirty="0">
                <a:solidFill>
                  <a:schemeClr val="tx1"/>
                </a:solidFill>
              </a:rPr>
              <a:t>1303</a:t>
            </a:r>
            <a:r>
              <a:rPr lang="en-US" dirty="0">
                <a:solidFill>
                  <a:schemeClr val="tx1"/>
                </a:solidFill>
              </a:rPr>
              <a:t> (Type of Training Service #1): Likely 01 = OJT (non-WIOA Youth) or 06 = Occupational Skills Training (non-WIOA Youth)</a:t>
            </a:r>
          </a:p>
          <a:p>
            <a:pPr lvl="2"/>
            <a:r>
              <a:rPr lang="en-US" dirty="0">
                <a:solidFill>
                  <a:schemeClr val="tx1"/>
                </a:solidFill>
              </a:rPr>
              <a:t>This data element should capture the training component of a pre-apprenticeship program that is separate from the work experience component                                                                                                                                                                                                                                                                                                                                       </a:t>
            </a:r>
          </a:p>
          <a:p>
            <a:pPr lvl="1"/>
            <a:r>
              <a:rPr lang="en-US" b="1" dirty="0">
                <a:solidFill>
                  <a:schemeClr val="tx1"/>
                </a:solidFill>
              </a:rPr>
              <a:t>1306</a:t>
            </a:r>
            <a:r>
              <a:rPr lang="en-US" dirty="0">
                <a:solidFill>
                  <a:schemeClr val="tx1"/>
                </a:solidFill>
              </a:rPr>
              <a:t> (Occupational Skills Training Code #1): </a:t>
            </a:r>
            <a:r>
              <a:rPr lang="en-US" dirty="0">
                <a:solidFill>
                  <a:schemeClr val="tx1"/>
                </a:solidFill>
                <a:hlinkClick r:id="rId3"/>
              </a:rPr>
              <a:t>ONET</a:t>
            </a:r>
            <a:r>
              <a:rPr lang="en-US" dirty="0">
                <a:solidFill>
                  <a:schemeClr val="tx1"/>
                </a:solidFill>
              </a:rPr>
              <a:t> code aligned to training content (not necessarily aligned to the job someone goes into after training)</a:t>
            </a:r>
          </a:p>
          <a:p>
            <a:pPr lvl="1"/>
            <a:r>
              <a:rPr lang="en-US" b="1" dirty="0">
                <a:solidFill>
                  <a:schemeClr val="tx1"/>
                </a:solidFill>
              </a:rPr>
              <a:t>1307</a:t>
            </a:r>
            <a:r>
              <a:rPr lang="en-US" dirty="0">
                <a:solidFill>
                  <a:schemeClr val="tx1"/>
                </a:solidFill>
              </a:rPr>
              <a:t> (Training Completed #1): Date completed training component </a:t>
            </a:r>
          </a:p>
          <a:p>
            <a:pPr marL="457200" lvl="1" indent="0">
              <a:buNone/>
            </a:pPr>
            <a:endParaRPr lang="en-US" dirty="0">
              <a:solidFill>
                <a:schemeClr val="tx1"/>
              </a:solidFill>
            </a:endParaRPr>
          </a:p>
          <a:p>
            <a:endParaRPr lang="en-US" dirty="0">
              <a:solidFill>
                <a:schemeClr val="tx1"/>
              </a:solidFill>
            </a:endParaRPr>
          </a:p>
          <a:p>
            <a:endParaRPr lang="en-US" dirty="0"/>
          </a:p>
          <a:p>
            <a:endParaRPr lang="en-US" dirty="0"/>
          </a:p>
        </p:txBody>
      </p:sp>
      <p:sp>
        <p:nvSpPr>
          <p:cNvPr id="2" name="Slide Number Placeholder 1">
            <a:extLst>
              <a:ext uri="{FF2B5EF4-FFF2-40B4-BE49-F238E27FC236}">
                <a16:creationId xmlns:a16="http://schemas.microsoft.com/office/drawing/2014/main" id="{B6FDB398-C1EB-96DB-7A5E-A45143DC76F2}"/>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7</a:t>
            </a:fld>
            <a:endParaRPr lang="en-US" sz="1100">
              <a:solidFill>
                <a:schemeClr val="tx1">
                  <a:lumMod val="50000"/>
                  <a:lumOff val="50000"/>
                </a:schemeClr>
              </a:solidFill>
            </a:endParaRPr>
          </a:p>
        </p:txBody>
      </p:sp>
    </p:spTree>
    <p:extLst>
      <p:ext uri="{BB962C8B-B14F-4D97-AF65-F5344CB8AC3E}">
        <p14:creationId xmlns:p14="http://schemas.microsoft.com/office/powerpoint/2010/main" val="1545616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97227A7-2D9E-BEE6-C631-8ECAD073F1B2}"/>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A555426A-7A0E-3048-9536-F9CFEC135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1E335936-40EC-4F8D-BB47-BF682BFD24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3E83B6B3-D40A-6AA4-9F86-D945D1A005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35521EC4-47B5-C5A9-46CF-45044948176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CBE365A-2559-11D9-0F0B-5EB3837C2618}"/>
              </a:ext>
            </a:extLst>
          </p:cNvPr>
          <p:cNvSpPr>
            <a:spLocks noGrp="1"/>
          </p:cNvSpPr>
          <p:nvPr>
            <p:ph type="title"/>
          </p:nvPr>
        </p:nvSpPr>
        <p:spPr>
          <a:xfrm>
            <a:off x="984739" y="348865"/>
            <a:ext cx="10719582"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#3: Reporting Registered Apprentices (1)</a:t>
            </a:r>
          </a:p>
        </p:txBody>
      </p:sp>
      <p:sp>
        <p:nvSpPr>
          <p:cNvPr id="5" name="Content Placeholder 4">
            <a:extLst>
              <a:ext uri="{FF2B5EF4-FFF2-40B4-BE49-F238E27FC236}">
                <a16:creationId xmlns:a16="http://schemas.microsoft.com/office/drawing/2014/main" id="{45D643DA-8496-519B-D0AC-62EDA2DCDDA4}"/>
              </a:ext>
            </a:extLst>
          </p:cNvPr>
          <p:cNvSpPr>
            <a:spLocks noGrp="1"/>
          </p:cNvSpPr>
          <p:nvPr>
            <p:ph idx="1"/>
          </p:nvPr>
        </p:nvSpPr>
        <p:spPr>
          <a:xfrm>
            <a:off x="984738" y="1668497"/>
            <a:ext cx="10199077" cy="4787167"/>
          </a:xfrm>
        </p:spPr>
        <p:txBody>
          <a:bodyPr>
            <a:normAutofit fontScale="92500"/>
          </a:bodyPr>
          <a:lstStyle/>
          <a:p>
            <a:r>
              <a:rPr lang="en-US" dirty="0">
                <a:solidFill>
                  <a:schemeClr val="tx1"/>
                </a:solidFill>
              </a:rPr>
              <a:t>Relevant non-employment DEs</a:t>
            </a:r>
          </a:p>
          <a:p>
            <a:pPr lvl="1"/>
            <a:r>
              <a:rPr lang="en-US" dirty="0">
                <a:solidFill>
                  <a:schemeClr val="tx1"/>
                </a:solidFill>
              </a:rPr>
              <a:t>Record as 1 = RAP in DE 931 (Apprenticeship Program)</a:t>
            </a:r>
          </a:p>
          <a:p>
            <a:pPr lvl="1"/>
            <a:r>
              <a:rPr lang="en-US" dirty="0">
                <a:solidFill>
                  <a:schemeClr val="tx1"/>
                </a:solidFill>
              </a:rPr>
              <a:t>Record as 09 = Registered Apprenticeship in DE 1303/1310/1315 (Type of Training Service 1/2/3)</a:t>
            </a:r>
          </a:p>
          <a:p>
            <a:pPr lvl="1"/>
            <a:r>
              <a:rPr lang="en-US" dirty="0">
                <a:solidFill>
                  <a:schemeClr val="tx1"/>
                </a:solidFill>
              </a:rPr>
              <a:t>Record credential as 5 = Occupational Certificate in DE 1800/1802/1804 (Type of Recognized Credential 1/2/3)</a:t>
            </a:r>
          </a:p>
          <a:p>
            <a:r>
              <a:rPr lang="en-US" dirty="0"/>
              <a:t>Registered Apprentices are considered employed on the day they are hired by the employer for the Registered Apprenticeship</a:t>
            </a:r>
          </a:p>
          <a:p>
            <a:pPr lvl="1"/>
            <a:r>
              <a:rPr lang="en-US" dirty="0">
                <a:solidFill>
                  <a:schemeClr val="tx1"/>
                </a:solidFill>
              </a:rPr>
              <a:t>This is the date that should be entered into DE 2118 (Date Entered Employment)</a:t>
            </a:r>
          </a:p>
          <a:p>
            <a:pPr lvl="1"/>
            <a:r>
              <a:rPr lang="en-US" dirty="0">
                <a:solidFill>
                  <a:schemeClr val="tx1"/>
                </a:solidFill>
              </a:rPr>
              <a:t>Likely the same date as DE 1302/1309/1314 (Date Entered Training 1/2/3) BUT it is possible for the dates to be different if your model has front-loaded training (training before employment starts)</a:t>
            </a:r>
          </a:p>
          <a:p>
            <a:endParaRPr lang="en-US" dirty="0"/>
          </a:p>
          <a:p>
            <a:endParaRPr lang="en-US" dirty="0"/>
          </a:p>
        </p:txBody>
      </p:sp>
      <p:sp>
        <p:nvSpPr>
          <p:cNvPr id="2" name="Slide Number Placeholder 1">
            <a:extLst>
              <a:ext uri="{FF2B5EF4-FFF2-40B4-BE49-F238E27FC236}">
                <a16:creationId xmlns:a16="http://schemas.microsoft.com/office/drawing/2014/main" id="{41C89EE7-0DAA-8A28-58BB-B508CD440A94}"/>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8</a:t>
            </a:fld>
            <a:endParaRPr lang="en-US" sz="1100">
              <a:solidFill>
                <a:schemeClr val="tx1">
                  <a:lumMod val="50000"/>
                  <a:lumOff val="50000"/>
                </a:schemeClr>
              </a:solidFill>
            </a:endParaRPr>
          </a:p>
        </p:txBody>
      </p:sp>
    </p:spTree>
    <p:extLst>
      <p:ext uri="{BB962C8B-B14F-4D97-AF65-F5344CB8AC3E}">
        <p14:creationId xmlns:p14="http://schemas.microsoft.com/office/powerpoint/2010/main" val="4985909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F5F2A3B-0A1D-691B-9578-6548F72082C5}"/>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BBD69FCA-8C27-D848-B268-3E6DD9A81C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EA64D730-1D2A-EA9E-CC9B-76E1031B2F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3FF9E9C-100F-3C5E-63F1-E0759F79AC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126F17F1-7110-B309-BCA4-AEDF6FBC02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8F46103-67E0-A63D-0D2A-49DBCD215EB3}"/>
              </a:ext>
            </a:extLst>
          </p:cNvPr>
          <p:cNvSpPr>
            <a:spLocks noGrp="1"/>
          </p:cNvSpPr>
          <p:nvPr>
            <p:ph type="title"/>
          </p:nvPr>
        </p:nvSpPr>
        <p:spPr>
          <a:xfrm>
            <a:off x="984739" y="348865"/>
            <a:ext cx="10719582"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#3: Reporting Registered Apprentices (2)</a:t>
            </a:r>
          </a:p>
        </p:txBody>
      </p:sp>
      <p:sp>
        <p:nvSpPr>
          <p:cNvPr id="5" name="Content Placeholder 4">
            <a:extLst>
              <a:ext uri="{FF2B5EF4-FFF2-40B4-BE49-F238E27FC236}">
                <a16:creationId xmlns:a16="http://schemas.microsoft.com/office/drawing/2014/main" id="{CC5909CB-78DA-F3BC-AAD4-0235D30C2BAA}"/>
              </a:ext>
            </a:extLst>
          </p:cNvPr>
          <p:cNvSpPr>
            <a:spLocks noGrp="1"/>
          </p:cNvSpPr>
          <p:nvPr>
            <p:ph idx="1"/>
          </p:nvPr>
        </p:nvSpPr>
        <p:spPr>
          <a:xfrm>
            <a:off x="39624" y="1668497"/>
            <a:ext cx="12112752" cy="5152292"/>
          </a:xfrm>
        </p:spPr>
        <p:txBody>
          <a:bodyPr>
            <a:normAutofit lnSpcReduction="10000"/>
          </a:bodyPr>
          <a:lstStyle/>
          <a:p>
            <a:r>
              <a:rPr lang="en-US" dirty="0">
                <a:solidFill>
                  <a:schemeClr val="tx1"/>
                </a:solidFill>
              </a:rPr>
              <a:t>How to record employment…</a:t>
            </a:r>
          </a:p>
          <a:p>
            <a:pPr lvl="1"/>
            <a:r>
              <a:rPr lang="en-US" b="1" dirty="0">
                <a:solidFill>
                  <a:schemeClr val="tx1"/>
                </a:solidFill>
              </a:rPr>
              <a:t>If you have participants’ Social Security Numbers (SSNs)</a:t>
            </a:r>
          </a:p>
          <a:p>
            <a:pPr lvl="2"/>
            <a:r>
              <a:rPr lang="en-US" dirty="0">
                <a:solidFill>
                  <a:schemeClr val="tx1"/>
                </a:solidFill>
              </a:rPr>
              <a:t>Record 0 = No for DE 1600-1607 (Employment DEs)</a:t>
            </a:r>
          </a:p>
          <a:p>
            <a:pPr lvl="2"/>
            <a:r>
              <a:rPr lang="en-US" dirty="0">
                <a:solidFill>
                  <a:schemeClr val="tx1"/>
                </a:solidFill>
              </a:rPr>
              <a:t>Record 0 for DE 1703-1706 (Wage DEs)</a:t>
            </a:r>
          </a:p>
          <a:p>
            <a:pPr lvl="2"/>
            <a:r>
              <a:rPr lang="en-US" dirty="0"/>
              <a:t>DOL will collect participants’ employment and wage data on your behalf with CRIS data</a:t>
            </a:r>
          </a:p>
          <a:p>
            <a:pPr lvl="1"/>
            <a:r>
              <a:rPr lang="en-US" b="1" dirty="0"/>
              <a:t>If you DO NOT have participants’ SSNs, but have employment/wage data</a:t>
            </a:r>
          </a:p>
          <a:p>
            <a:pPr lvl="2"/>
            <a:r>
              <a:rPr lang="en-US" dirty="0"/>
              <a:t>Collect and report on the 1600/1700 data series</a:t>
            </a:r>
          </a:p>
          <a:p>
            <a:pPr lvl="2"/>
            <a:r>
              <a:rPr lang="en-US" dirty="0"/>
              <a:t>2 = Yes, Registered Apprenticeship in DE 1600/1602/1604/1606 (Employed 1</a:t>
            </a:r>
            <a:r>
              <a:rPr lang="en-US" baseline="30000" dirty="0"/>
              <a:t>st</a:t>
            </a:r>
            <a:r>
              <a:rPr lang="en-US" dirty="0"/>
              <a:t>/2</a:t>
            </a:r>
            <a:r>
              <a:rPr lang="en-US" baseline="30000" dirty="0"/>
              <a:t>nd</a:t>
            </a:r>
            <a:r>
              <a:rPr lang="en-US" dirty="0"/>
              <a:t>/3</a:t>
            </a:r>
            <a:r>
              <a:rPr lang="en-US" baseline="30000" dirty="0"/>
              <a:t>rd</a:t>
            </a:r>
            <a:r>
              <a:rPr lang="en-US" dirty="0"/>
              <a:t>/4</a:t>
            </a:r>
            <a:r>
              <a:rPr lang="en-US" baseline="30000" dirty="0"/>
              <a:t>th</a:t>
            </a:r>
            <a:r>
              <a:rPr lang="en-US" dirty="0"/>
              <a:t> Quarter After Exit)</a:t>
            </a:r>
          </a:p>
          <a:p>
            <a:pPr lvl="1"/>
            <a:r>
              <a:rPr lang="en-US" b="1" dirty="0"/>
              <a:t>If you DO NOT have participants’ SSNs, and DO NOT have employment/wage data</a:t>
            </a:r>
          </a:p>
          <a:p>
            <a:pPr lvl="2"/>
            <a:r>
              <a:rPr lang="en-US" dirty="0"/>
              <a:t>Record 0 = No (not employed) in 1600</a:t>
            </a:r>
          </a:p>
          <a:p>
            <a:pPr lvl="2"/>
            <a:r>
              <a:rPr lang="en-US" dirty="0"/>
              <a:t>Leave 1700 series blank</a:t>
            </a:r>
          </a:p>
          <a:p>
            <a:pPr lvl="2"/>
            <a:r>
              <a:rPr lang="en-US" dirty="0"/>
              <a:t>Use DE 2118 (Date Entered Employment) to document a participant’s employment</a:t>
            </a:r>
          </a:p>
          <a:p>
            <a:pPr lvl="2"/>
            <a:endParaRPr lang="en-US" b="1" dirty="0"/>
          </a:p>
          <a:p>
            <a:pPr lvl="1"/>
            <a:endParaRPr lang="en-US" dirty="0"/>
          </a:p>
          <a:p>
            <a:pPr marL="1371600" lvl="3" indent="0">
              <a:buNone/>
            </a:pPr>
            <a:endParaRPr lang="en-US" dirty="0"/>
          </a:p>
          <a:p>
            <a:pPr lvl="2"/>
            <a:endParaRPr lang="en-US" dirty="0">
              <a:solidFill>
                <a:schemeClr val="tx1"/>
              </a:solidFill>
            </a:endParaRPr>
          </a:p>
          <a:p>
            <a:pPr marL="1371600" lvl="3" indent="0">
              <a:buNone/>
            </a:pPr>
            <a:endParaRPr lang="en-US" dirty="0">
              <a:solidFill>
                <a:schemeClr val="tx1"/>
              </a:solidFill>
            </a:endParaRPr>
          </a:p>
          <a:p>
            <a:pPr lvl="2"/>
            <a:endParaRPr lang="en-US" dirty="0">
              <a:solidFill>
                <a:schemeClr val="tx1"/>
              </a:solidFill>
            </a:endParaRPr>
          </a:p>
          <a:p>
            <a:endParaRPr lang="en-US" dirty="0"/>
          </a:p>
          <a:p>
            <a:endParaRPr lang="en-US" dirty="0"/>
          </a:p>
        </p:txBody>
      </p:sp>
      <p:sp>
        <p:nvSpPr>
          <p:cNvPr id="2" name="Slide Number Placeholder 1">
            <a:extLst>
              <a:ext uri="{FF2B5EF4-FFF2-40B4-BE49-F238E27FC236}">
                <a16:creationId xmlns:a16="http://schemas.microsoft.com/office/drawing/2014/main" id="{80EC3071-FA33-A7C8-8DD8-8FD40466C214}"/>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9</a:t>
            </a:fld>
            <a:endParaRPr lang="en-US" sz="1100">
              <a:solidFill>
                <a:schemeClr val="tx1">
                  <a:lumMod val="50000"/>
                  <a:lumOff val="50000"/>
                </a:schemeClr>
              </a:solidFill>
            </a:endParaRPr>
          </a:p>
        </p:txBody>
      </p:sp>
    </p:spTree>
    <p:extLst>
      <p:ext uri="{BB962C8B-B14F-4D97-AF65-F5344CB8AC3E}">
        <p14:creationId xmlns:p14="http://schemas.microsoft.com/office/powerpoint/2010/main" val="29371379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E2DBCC9-35B4-771B-FCC8-6631318AAB77}"/>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EFB50994-EFB6-E71B-D647-63906A96B0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645D8C6F-7700-2885-E615-B7B951CB55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ECE0BAD9-DC33-3A1E-60D0-A0E42A57A0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80200BA1-F29D-5C15-ED99-0BEA9BD6E6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FC687B5E-2E8F-C6CE-1F63-D447095682E2}"/>
              </a:ext>
            </a:extLst>
          </p:cNvPr>
          <p:cNvSpPr>
            <a:spLocks noGrp="1"/>
          </p:cNvSpPr>
          <p:nvPr>
            <p:ph type="title"/>
          </p:nvPr>
        </p:nvSpPr>
        <p:spPr>
          <a:xfrm>
            <a:off x="984739" y="348865"/>
            <a:ext cx="10719582"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#3: Reporting Registered Apprentices (3)</a:t>
            </a:r>
          </a:p>
        </p:txBody>
      </p:sp>
      <p:sp>
        <p:nvSpPr>
          <p:cNvPr id="5" name="Content Placeholder 4">
            <a:extLst>
              <a:ext uri="{FF2B5EF4-FFF2-40B4-BE49-F238E27FC236}">
                <a16:creationId xmlns:a16="http://schemas.microsoft.com/office/drawing/2014/main" id="{6BAB27B5-FBCF-C4ED-2EC2-2A5BF6B9DFCE}"/>
              </a:ext>
            </a:extLst>
          </p:cNvPr>
          <p:cNvSpPr>
            <a:spLocks noGrp="1"/>
          </p:cNvSpPr>
          <p:nvPr>
            <p:ph idx="1"/>
          </p:nvPr>
        </p:nvSpPr>
        <p:spPr>
          <a:xfrm>
            <a:off x="39624" y="1668497"/>
            <a:ext cx="12112752" cy="5152292"/>
          </a:xfrm>
        </p:spPr>
        <p:txBody>
          <a:bodyPr>
            <a:normAutofit fontScale="92500" lnSpcReduction="10000"/>
          </a:bodyPr>
          <a:lstStyle/>
          <a:p>
            <a:r>
              <a:rPr lang="en-US" dirty="0"/>
              <a:t>Section F. Other Employment Outcomes on the QPR</a:t>
            </a:r>
          </a:p>
          <a:p>
            <a:pPr lvl="1"/>
            <a:r>
              <a:rPr lang="en-US" b="1" dirty="0"/>
              <a:t>F-1: Unemployed Participants Who Entered Unsubsidized Employment</a:t>
            </a:r>
          </a:p>
          <a:p>
            <a:pPr lvl="2"/>
            <a:r>
              <a:rPr lang="en-US" dirty="0"/>
              <a:t>This outcome will count all participants who have a date for entered employment in DE 2118 within the reporting period</a:t>
            </a:r>
          </a:p>
          <a:p>
            <a:pPr lvl="1"/>
            <a:r>
              <a:rPr lang="en-US" b="1" dirty="0"/>
              <a:t>F-2: Unemployed Participants Who Entered Unsubsidized Training-Related Employment </a:t>
            </a:r>
          </a:p>
          <a:p>
            <a:pPr lvl="2"/>
            <a:r>
              <a:rPr lang="en-US" dirty="0"/>
              <a:t>This outcome will count all participants who have a date for entered employment in DE 2118 AND DE 2126 (Entered Training-Related Employment) is recorded as 1 = YES within the reporting period</a:t>
            </a:r>
          </a:p>
          <a:p>
            <a:pPr lvl="1"/>
            <a:r>
              <a:rPr lang="en-US" b="1" dirty="0"/>
              <a:t>F-3: Unemployed Participants Who Completed an Education/Job Training Program and Entered </a:t>
            </a:r>
            <a:r>
              <a:rPr lang="en-US" b="1"/>
              <a:t>Unsubsidized Employment</a:t>
            </a:r>
          </a:p>
          <a:p>
            <a:pPr lvl="2"/>
            <a:r>
              <a:rPr lang="en-US"/>
              <a:t>This </a:t>
            </a:r>
            <a:r>
              <a:rPr lang="en-US" dirty="0"/>
              <a:t>outcome will count all participants who have a date for entered employment in DE 2118 AFTER the date DE 1813 (Date Completed During Program Participation an Education or Training Program Leading to a Recognized Credential or Employment)</a:t>
            </a:r>
          </a:p>
          <a:p>
            <a:pPr lvl="2"/>
            <a:r>
              <a:rPr lang="en-US" dirty="0"/>
              <a:t>This will not capture data for Registered Apprentices, since they enter employment before they complete the program</a:t>
            </a:r>
          </a:p>
          <a:p>
            <a:pPr lvl="2"/>
            <a:r>
              <a:rPr lang="en-US" dirty="0"/>
              <a:t>We look at the QPRs in aggregate, so we will see Registered Apprenticeship employment outcomes captured elsewhere</a:t>
            </a:r>
          </a:p>
          <a:p>
            <a:pPr lvl="2"/>
            <a:endParaRPr lang="en-US" dirty="0"/>
          </a:p>
          <a:p>
            <a:endParaRPr lang="en-US" dirty="0"/>
          </a:p>
        </p:txBody>
      </p:sp>
      <p:sp>
        <p:nvSpPr>
          <p:cNvPr id="2" name="Slide Number Placeholder 1">
            <a:extLst>
              <a:ext uri="{FF2B5EF4-FFF2-40B4-BE49-F238E27FC236}">
                <a16:creationId xmlns:a16="http://schemas.microsoft.com/office/drawing/2014/main" id="{F9D89564-98C3-9674-CCE5-71A39EEA9C36}"/>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10</a:t>
            </a:fld>
            <a:endParaRPr lang="en-US" sz="1100">
              <a:solidFill>
                <a:schemeClr val="tx1">
                  <a:lumMod val="50000"/>
                  <a:lumOff val="50000"/>
                </a:schemeClr>
              </a:solidFill>
            </a:endParaRPr>
          </a:p>
        </p:txBody>
      </p:sp>
    </p:spTree>
    <p:extLst>
      <p:ext uri="{BB962C8B-B14F-4D97-AF65-F5344CB8AC3E}">
        <p14:creationId xmlns:p14="http://schemas.microsoft.com/office/powerpoint/2010/main" val="23875609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A43DAAD-F51B-DA53-95BC-28779797359A}"/>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99C040C2-E660-B41B-03C8-4BC031FAA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02029ABC-2447-D540-5937-AD1CAE2826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D3E59CE4-44A7-937F-22EE-457BA317D3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6A667C6D-A041-D9D2-AEB0-BD15A8A45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376E4E8-391F-97CB-055C-31B9F2CB851E}"/>
              </a:ext>
            </a:extLst>
          </p:cNvPr>
          <p:cNvSpPr>
            <a:spLocks noGrp="1"/>
          </p:cNvSpPr>
          <p:nvPr>
            <p:ph type="title"/>
          </p:nvPr>
        </p:nvSpPr>
        <p:spPr>
          <a:xfrm>
            <a:off x="0" y="348865"/>
            <a:ext cx="12191998"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WIPS TIP #4: Enrolling Existing Students into Grant Program</a:t>
            </a:r>
          </a:p>
        </p:txBody>
      </p:sp>
      <p:sp>
        <p:nvSpPr>
          <p:cNvPr id="5" name="Content Placeholder 4">
            <a:extLst>
              <a:ext uri="{FF2B5EF4-FFF2-40B4-BE49-F238E27FC236}">
                <a16:creationId xmlns:a16="http://schemas.microsoft.com/office/drawing/2014/main" id="{4CA0C5D2-9039-9F1E-4577-799C24DB7E90}"/>
              </a:ext>
            </a:extLst>
          </p:cNvPr>
          <p:cNvSpPr>
            <a:spLocks noGrp="1"/>
          </p:cNvSpPr>
          <p:nvPr>
            <p:ph idx="1"/>
          </p:nvPr>
        </p:nvSpPr>
        <p:spPr>
          <a:xfrm>
            <a:off x="984738" y="1668497"/>
            <a:ext cx="10199077" cy="4787167"/>
          </a:xfrm>
        </p:spPr>
        <p:txBody>
          <a:bodyPr>
            <a:normAutofit/>
          </a:bodyPr>
          <a:lstStyle/>
          <a:p>
            <a:r>
              <a:rPr lang="en-US" dirty="0"/>
              <a:t>Individuals are considered participants (and therefore reportable on a QPR toward outcomes) when they receive </a:t>
            </a:r>
            <a:r>
              <a:rPr lang="en-US" b="1" dirty="0"/>
              <a:t>grant-funded services, beyond a determination of eligibility</a:t>
            </a:r>
            <a:r>
              <a:rPr lang="en-US" dirty="0"/>
              <a:t>.</a:t>
            </a:r>
          </a:p>
          <a:p>
            <a:r>
              <a:rPr lang="en-US" dirty="0"/>
              <a:t>So, if existing students who were already your organization’s training program were </a:t>
            </a:r>
            <a:r>
              <a:rPr lang="en-US" b="1" dirty="0"/>
              <a:t>A)</a:t>
            </a:r>
            <a:r>
              <a:rPr lang="en-US" dirty="0"/>
              <a:t> evaluated for eligibility, </a:t>
            </a:r>
            <a:r>
              <a:rPr lang="en-US" b="1" dirty="0"/>
              <a:t>B)</a:t>
            </a:r>
            <a:r>
              <a:rPr lang="en-US" dirty="0"/>
              <a:t> determined to be eligible for the WORC grant, and </a:t>
            </a:r>
            <a:r>
              <a:rPr lang="en-US" b="1" dirty="0"/>
              <a:t>C)</a:t>
            </a:r>
            <a:r>
              <a:rPr lang="en-US" dirty="0"/>
              <a:t> received grant-funded services, they could be enrolled in the grant program and be counted as a participant starting on the day they were determined eligible (ideally Day 1 of the grant). </a:t>
            </a:r>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9807439C-5D04-3521-CAEB-BA23E3FB251F}"/>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11</a:t>
            </a:fld>
            <a:endParaRPr lang="en-US" sz="1100">
              <a:solidFill>
                <a:schemeClr val="tx1">
                  <a:lumMod val="50000"/>
                  <a:lumOff val="50000"/>
                </a:schemeClr>
              </a:solidFill>
            </a:endParaRPr>
          </a:p>
        </p:txBody>
      </p:sp>
    </p:spTree>
    <p:extLst>
      <p:ext uri="{BB962C8B-B14F-4D97-AF65-F5344CB8AC3E}">
        <p14:creationId xmlns:p14="http://schemas.microsoft.com/office/powerpoint/2010/main" val="28498095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91E0F6-8AFB-DBCF-410F-01A8F1D90D35}"/>
            </a:ext>
          </a:extLst>
        </p:cNvPr>
        <p:cNvGrpSpPr/>
        <p:nvPr/>
      </p:nvGrpSpPr>
      <p:grpSpPr>
        <a:xfrm>
          <a:off x="0" y="0"/>
          <a:ext cx="0" cy="0"/>
          <a:chOff x="0" y="0"/>
          <a:chExt cx="0" cy="0"/>
        </a:xfrm>
      </p:grpSpPr>
      <p:sp useBgFill="1">
        <p:nvSpPr>
          <p:cNvPr id="117" name="Rectangle 116">
            <a:extLst>
              <a:ext uri="{FF2B5EF4-FFF2-40B4-BE49-F238E27FC236}">
                <a16:creationId xmlns:a16="http://schemas.microsoft.com/office/drawing/2014/main" id="{DDDB951C-D329-BA93-82B3-2B1ADEA9BC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9" name="Rectangle 118">
            <a:extLst>
              <a:ext uri="{FF2B5EF4-FFF2-40B4-BE49-F238E27FC236}">
                <a16:creationId xmlns:a16="http://schemas.microsoft.com/office/drawing/2014/main" id="{056CA31F-A917-735C-4A6D-CB12BEAA0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A65D8E26-D0F3-234E-5AE6-FFABFA156C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0B9BCAFE-0A85-856C-3334-63721DFB8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EDBA688B-4CB4-39CD-F695-AA3C3026C5F1}"/>
              </a:ext>
            </a:extLst>
          </p:cNvPr>
          <p:cNvSpPr>
            <a:spLocks noGrp="1"/>
          </p:cNvSpPr>
          <p:nvPr>
            <p:ph type="title"/>
          </p:nvPr>
        </p:nvSpPr>
        <p:spPr>
          <a:xfrm>
            <a:off x="1371597" y="348865"/>
            <a:ext cx="10044023" cy="877729"/>
          </a:xfrm>
        </p:spPr>
        <p:txBody>
          <a:bodyPr vert="horz" lIns="91440" tIns="45720" rIns="91440" bIns="45720" rtlCol="0" anchor="ctr">
            <a:normAutofit/>
          </a:bodyPr>
          <a:lstStyle/>
          <a:p>
            <a:r>
              <a:rPr lang="en-US" sz="4000" kern="1200" dirty="0">
                <a:solidFill>
                  <a:srgbClr val="FFFFFF"/>
                </a:solidFill>
                <a:latin typeface="+mj-lt"/>
                <a:ea typeface="+mj-ea"/>
                <a:cs typeface="+mj-cs"/>
              </a:rPr>
              <a:t>Reminders on Participant Eligibility</a:t>
            </a:r>
          </a:p>
        </p:txBody>
      </p:sp>
      <p:sp>
        <p:nvSpPr>
          <p:cNvPr id="5" name="Content Placeholder 4">
            <a:extLst>
              <a:ext uri="{FF2B5EF4-FFF2-40B4-BE49-F238E27FC236}">
                <a16:creationId xmlns:a16="http://schemas.microsoft.com/office/drawing/2014/main" id="{73724ED9-DE04-C4F6-CA4F-145C65C179BF}"/>
              </a:ext>
            </a:extLst>
          </p:cNvPr>
          <p:cNvSpPr>
            <a:spLocks noGrp="1"/>
          </p:cNvSpPr>
          <p:nvPr>
            <p:ph idx="1"/>
          </p:nvPr>
        </p:nvSpPr>
        <p:spPr>
          <a:xfrm>
            <a:off x="984738" y="1668497"/>
            <a:ext cx="10199077" cy="4787167"/>
          </a:xfrm>
        </p:spPr>
        <p:txBody>
          <a:bodyPr>
            <a:normAutofit/>
          </a:bodyPr>
          <a:lstStyle/>
          <a:p>
            <a:r>
              <a:rPr lang="en-US" dirty="0"/>
              <a:t>WORC participant eligibility is pretty broad:</a:t>
            </a:r>
          </a:p>
          <a:p>
            <a:pPr lvl="1"/>
            <a:r>
              <a:rPr lang="en-US" b="1" dirty="0">
                <a:solidFill>
                  <a:schemeClr val="tx1"/>
                </a:solidFill>
              </a:rPr>
              <a:t>One of three targeted categories</a:t>
            </a:r>
          </a:p>
          <a:p>
            <a:pPr lvl="2"/>
            <a:r>
              <a:rPr lang="en-US" sz="2400" dirty="0">
                <a:solidFill>
                  <a:schemeClr val="tx1"/>
                </a:solidFill>
              </a:rPr>
              <a:t>New Entrants to the Workforce</a:t>
            </a:r>
          </a:p>
          <a:p>
            <a:pPr lvl="3"/>
            <a:r>
              <a:rPr lang="en-US" sz="2400" dirty="0">
                <a:solidFill>
                  <a:schemeClr val="tx1"/>
                </a:solidFill>
              </a:rPr>
              <a:t>Includes youth but must be at least 14 years old to align with </a:t>
            </a:r>
            <a:r>
              <a:rPr lang="en-US" sz="2400" u="sng" dirty="0">
                <a:hlinkClick r:id="rId3"/>
              </a:rPr>
              <a:t>WIOA regulations</a:t>
            </a:r>
            <a:endParaRPr lang="en-US" sz="2400" dirty="0"/>
          </a:p>
          <a:p>
            <a:pPr lvl="2"/>
            <a:r>
              <a:rPr lang="en-US" sz="2400" dirty="0">
                <a:solidFill>
                  <a:schemeClr val="tx1"/>
                </a:solidFill>
              </a:rPr>
              <a:t>Dislocated Workers</a:t>
            </a:r>
          </a:p>
          <a:p>
            <a:pPr lvl="2"/>
            <a:r>
              <a:rPr lang="en-US" sz="2400" dirty="0">
                <a:solidFill>
                  <a:schemeClr val="tx1"/>
                </a:solidFill>
              </a:rPr>
              <a:t>Incumbent Workers</a:t>
            </a:r>
          </a:p>
          <a:p>
            <a:pPr lvl="1"/>
            <a:r>
              <a:rPr lang="en-US" b="1" dirty="0">
                <a:solidFill>
                  <a:schemeClr val="tx1"/>
                </a:solidFill>
              </a:rPr>
              <a:t>Relation to WORC Region</a:t>
            </a:r>
          </a:p>
          <a:p>
            <a:pPr lvl="2"/>
            <a:r>
              <a:rPr lang="en-US" sz="2400" dirty="0">
                <a:solidFill>
                  <a:schemeClr val="tx1"/>
                </a:solidFill>
              </a:rPr>
              <a:t>WORC 4: Live in WORC Region</a:t>
            </a:r>
          </a:p>
          <a:p>
            <a:pPr lvl="2"/>
            <a:r>
              <a:rPr lang="en-US" sz="2400" dirty="0">
                <a:solidFill>
                  <a:schemeClr val="tx1"/>
                </a:solidFill>
              </a:rPr>
              <a:t>WORC 5 and 6: Live or work in WORC Region</a:t>
            </a:r>
          </a:p>
          <a:p>
            <a:endParaRPr lang="en-US" dirty="0"/>
          </a:p>
          <a:p>
            <a:endParaRPr lang="en-US" dirty="0"/>
          </a:p>
          <a:p>
            <a:endParaRPr lang="en-US" dirty="0"/>
          </a:p>
          <a:p>
            <a:endParaRPr lang="en-US" dirty="0"/>
          </a:p>
        </p:txBody>
      </p:sp>
      <p:sp>
        <p:nvSpPr>
          <p:cNvPr id="2" name="Slide Number Placeholder 1">
            <a:extLst>
              <a:ext uri="{FF2B5EF4-FFF2-40B4-BE49-F238E27FC236}">
                <a16:creationId xmlns:a16="http://schemas.microsoft.com/office/drawing/2014/main" id="{165FAB8B-2295-557F-42B9-B13C7F77E7F5}"/>
              </a:ext>
            </a:extLst>
          </p:cNvPr>
          <p:cNvSpPr>
            <a:spLocks noGrp="1"/>
          </p:cNvSpPr>
          <p:nvPr>
            <p:ph type="sldNum" sz="quarter" idx="12"/>
          </p:nvPr>
        </p:nvSpPr>
        <p:spPr>
          <a:xfrm>
            <a:off x="11704320" y="6455664"/>
            <a:ext cx="448056" cy="365125"/>
          </a:xfrm>
        </p:spPr>
        <p:txBody>
          <a:bodyPr vert="horz" lIns="91440" tIns="45720" rIns="91440" bIns="45720" rtlCol="0" anchor="ctr">
            <a:normAutofit/>
          </a:bodyPr>
          <a:lstStyle/>
          <a:p>
            <a:pPr algn="r">
              <a:spcAft>
                <a:spcPts val="600"/>
              </a:spcAft>
            </a:pPr>
            <a:fld id="{158B7785-F6D6-45F8-833E-07BD84680091}" type="slidenum">
              <a:rPr lang="en-US" sz="1100">
                <a:solidFill>
                  <a:schemeClr val="tx1">
                    <a:lumMod val="50000"/>
                    <a:lumOff val="50000"/>
                  </a:schemeClr>
                </a:solidFill>
              </a:rPr>
              <a:pPr algn="r">
                <a:spcAft>
                  <a:spcPts val="600"/>
                </a:spcAft>
              </a:pPr>
              <a:t>12</a:t>
            </a:fld>
            <a:endParaRPr lang="en-US" sz="1100">
              <a:solidFill>
                <a:schemeClr val="tx1">
                  <a:lumMod val="50000"/>
                  <a:lumOff val="50000"/>
                </a:schemeClr>
              </a:solidFill>
            </a:endParaRPr>
          </a:p>
        </p:txBody>
      </p:sp>
    </p:spTree>
    <p:extLst>
      <p:ext uri="{BB962C8B-B14F-4D97-AF65-F5344CB8AC3E}">
        <p14:creationId xmlns:p14="http://schemas.microsoft.com/office/powerpoint/2010/main" val="17442682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Content Placeholder 5">
            <a:extLst>
              <a:ext uri="{FF2B5EF4-FFF2-40B4-BE49-F238E27FC236}">
                <a16:creationId xmlns:a16="http://schemas.microsoft.com/office/drawing/2014/main" id="{698EB846-CD97-54B4-B8FA-4F15B22C260B}"/>
              </a:ext>
              <a:ext uri="{C183D7F6-B498-43B3-948B-1728B52AA6E4}">
                <adec:decorative xmlns:adec="http://schemas.microsoft.com/office/drawing/2017/decorative" val="1"/>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l="5884" r="-1" b="-1"/>
          <a:stretch/>
        </p:blipFill>
        <p:spPr>
          <a:xfrm>
            <a:off x="2522356" y="10"/>
            <a:ext cx="9669642" cy="6857990"/>
          </a:xfrm>
          <a:prstGeom prst="rect">
            <a:avLst/>
          </a:prstGeom>
        </p:spPr>
      </p:pic>
      <p:sp>
        <p:nvSpPr>
          <p:cNvPr id="26" name="Rectangle 2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2EC8FD3-B7A3-4668-F06F-078DB40335B6}"/>
              </a:ext>
            </a:extLst>
          </p:cNvPr>
          <p:cNvSpPr>
            <a:spLocks noGrp="1"/>
          </p:cNvSpPr>
          <p:nvPr>
            <p:ph type="title"/>
          </p:nvPr>
        </p:nvSpPr>
        <p:spPr>
          <a:xfrm>
            <a:off x="600075" y="365125"/>
            <a:ext cx="4238143" cy="873366"/>
          </a:xfrm>
        </p:spPr>
        <p:txBody>
          <a:bodyPr vert="horz" lIns="91440" tIns="45720" rIns="91440" bIns="45720" rtlCol="0" anchor="ctr">
            <a:normAutofit/>
          </a:bodyPr>
          <a:lstStyle/>
          <a:p>
            <a:r>
              <a:rPr lang="en-US" sz="4000">
                <a:solidFill>
                  <a:schemeClr val="tx1"/>
                </a:solidFill>
                <a:latin typeface="+mj-lt"/>
              </a:rPr>
              <a:t>Reminders</a:t>
            </a:r>
          </a:p>
        </p:txBody>
      </p:sp>
      <p:sp>
        <p:nvSpPr>
          <p:cNvPr id="4" name="Text Placeholder 3">
            <a:extLst>
              <a:ext uri="{FF2B5EF4-FFF2-40B4-BE49-F238E27FC236}">
                <a16:creationId xmlns:a16="http://schemas.microsoft.com/office/drawing/2014/main" id="{62A134AF-A26B-3D02-E504-38B8D5A9C107}"/>
              </a:ext>
            </a:extLst>
          </p:cNvPr>
          <p:cNvSpPr>
            <a:spLocks noGrp="1"/>
          </p:cNvSpPr>
          <p:nvPr>
            <p:ph type="body" sz="quarter" idx="13"/>
          </p:nvPr>
        </p:nvSpPr>
        <p:spPr>
          <a:xfrm>
            <a:off x="520861" y="1238491"/>
            <a:ext cx="5093875" cy="5482984"/>
          </a:xfrm>
        </p:spPr>
        <p:txBody>
          <a:bodyPr vert="horz" lIns="91440" tIns="45720" rIns="91440" bIns="45720" rtlCol="0">
            <a:noAutofit/>
          </a:bodyPr>
          <a:lstStyle/>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dirty="0">
                <a:solidFill>
                  <a:schemeClr val="tx1"/>
                </a:solidFill>
              </a:rPr>
              <a:t>Quarterly Progress Reports for the quarter ending June 30, 2026, are due </a:t>
            </a:r>
            <a:r>
              <a:rPr lang="en-US" b="1" dirty="0">
                <a:solidFill>
                  <a:schemeClr val="tx1"/>
                </a:solidFill>
              </a:rPr>
              <a:t>Saturday, August 15, 2026</a:t>
            </a:r>
            <a:r>
              <a:rPr lang="en-US" dirty="0">
                <a:solidFill>
                  <a:schemeClr val="tx1"/>
                </a:solidFill>
              </a:rPr>
              <a:t>. </a:t>
            </a:r>
          </a:p>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dirty="0">
                <a:solidFill>
                  <a:schemeClr val="tx1"/>
                </a:solidFill>
              </a:rPr>
              <a:t>Upload your date files early, so that we can help troubleshoot as needed</a:t>
            </a:r>
          </a:p>
          <a:p>
            <a:pPr marL="400050" marR="0" lvl="1" indent="-285750" fontAlgn="auto">
              <a:lnSpc>
                <a:spcPct val="110000"/>
              </a:lnSpc>
              <a:spcBef>
                <a:spcPts val="1000"/>
              </a:spcBef>
              <a:spcAft>
                <a:spcPts val="600"/>
              </a:spcAft>
              <a:buClr>
                <a:srgbClr val="2C5261"/>
              </a:buClr>
              <a:buSzTx/>
              <a:buFont typeface="Wingdings 3" panose="05040102010807070707" pitchFamily="18" charset="2"/>
              <a:buChar char=""/>
              <a:tabLst/>
              <a:defRPr/>
            </a:pPr>
            <a:r>
              <a:rPr lang="en-US" dirty="0">
                <a:solidFill>
                  <a:schemeClr val="tx1"/>
                </a:solidFill>
              </a:rPr>
              <a:t>WIPS tends to slow down due to high traffic in the couple days before/after a deadline</a:t>
            </a:r>
          </a:p>
          <a:p>
            <a:pPr marL="400050">
              <a:lnSpc>
                <a:spcPct val="90000"/>
              </a:lnSpc>
              <a:spcBef>
                <a:spcPts val="1000"/>
              </a:spcBef>
              <a:buClr>
                <a:srgbClr val="2C5261"/>
              </a:buClr>
              <a:buFont typeface="Arial" panose="020B0604020202020204" pitchFamily="34" charset="0"/>
              <a:buChar char="•"/>
              <a:defRPr/>
            </a:pPr>
            <a:r>
              <a:rPr lang="en-US" sz="2400" b="1" dirty="0">
                <a:hlinkClick r:id="rId4"/>
              </a:rPr>
              <a:t>WORC Performance Reporting Resources</a:t>
            </a:r>
            <a:endParaRPr lang="en-US" sz="2400" dirty="0"/>
          </a:p>
        </p:txBody>
      </p:sp>
      <p:sp>
        <p:nvSpPr>
          <p:cNvPr id="2" name="Slide Number Placeholder 1">
            <a:extLst>
              <a:ext uri="{FF2B5EF4-FFF2-40B4-BE49-F238E27FC236}">
                <a16:creationId xmlns:a16="http://schemas.microsoft.com/office/drawing/2014/main" id="{08C0EDE7-EDEA-FE6F-2733-9D16D960DB62}"/>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pPr algn="r">
              <a:spcAft>
                <a:spcPts val="600"/>
              </a:spcAft>
              <a:defRPr/>
            </a:pPr>
            <a:fld id="{158B7785-F6D6-45F8-833E-07BD84680091}" type="slidenum">
              <a:rPr lang="en-US" sz="1200" smtClean="0"/>
              <a:pPr algn="r">
                <a:spcAft>
                  <a:spcPts val="600"/>
                </a:spcAft>
                <a:defRPr/>
              </a:pPr>
              <a:t>13</a:t>
            </a:fld>
            <a:endParaRPr lang="en-US" sz="1200"/>
          </a:p>
        </p:txBody>
      </p:sp>
    </p:spTree>
    <p:extLst>
      <p:ext uri="{BB962C8B-B14F-4D97-AF65-F5344CB8AC3E}">
        <p14:creationId xmlns:p14="http://schemas.microsoft.com/office/powerpoint/2010/main" val="37346563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597853E-C07E-80C4-D77C-CFA6F54FC39F}"/>
            </a:ext>
          </a:extLst>
        </p:cNvPr>
        <p:cNvGrpSpPr/>
        <p:nvPr/>
      </p:nvGrpSpPr>
      <p:grpSpPr>
        <a:xfrm>
          <a:off x="0" y="0"/>
          <a:ext cx="0" cy="0"/>
          <a:chOff x="0" y="0"/>
          <a:chExt cx="0" cy="0"/>
        </a:xfrm>
      </p:grpSpPr>
      <p:sp useBgFill="1">
        <p:nvSpPr>
          <p:cNvPr id="88" name="Rectangle 87">
            <a:extLst>
              <a:ext uri="{FF2B5EF4-FFF2-40B4-BE49-F238E27FC236}">
                <a16:creationId xmlns:a16="http://schemas.microsoft.com/office/drawing/2014/main" id="{A50F5B90-DA56-44EB-851A-C25E4DA6AE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0" name="Rectangle 89">
            <a:extLst>
              <a:ext uri="{FF2B5EF4-FFF2-40B4-BE49-F238E27FC236}">
                <a16:creationId xmlns:a16="http://schemas.microsoft.com/office/drawing/2014/main" id="{796B7028-45B2-5BD4-5F86-941936CE7D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B2528B01-7BDB-F95A-DF85-C0C7A507F6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0A321715-D978-1B29-EFA4-BD5C4D8D7B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F34024B7-038F-59BD-AF74-A9688207D5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Freeform: Shape 97">
            <a:extLst>
              <a:ext uri="{FF2B5EF4-FFF2-40B4-BE49-F238E27FC236}">
                <a16:creationId xmlns:a16="http://schemas.microsoft.com/office/drawing/2014/main" id="{2EE24605-32E8-E9A3-D01E-089F7E90A02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0" name="Rectangle 99">
            <a:extLst>
              <a:ext uri="{FF2B5EF4-FFF2-40B4-BE49-F238E27FC236}">
                <a16:creationId xmlns:a16="http://schemas.microsoft.com/office/drawing/2014/main" id="{A792CBE7-3E53-3110-F736-8A87D60670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87D62E1-4448-B9F5-6C89-6BFE48242E16}"/>
              </a:ext>
            </a:extLst>
          </p:cNvPr>
          <p:cNvSpPr>
            <a:spLocks noGrp="1"/>
          </p:cNvSpPr>
          <p:nvPr>
            <p:ph type="title"/>
          </p:nvPr>
        </p:nvSpPr>
        <p:spPr>
          <a:xfrm>
            <a:off x="466722" y="586855"/>
            <a:ext cx="3201366" cy="3387497"/>
          </a:xfrm>
        </p:spPr>
        <p:txBody>
          <a:bodyPr vert="horz" lIns="91440" tIns="45720" rIns="91440" bIns="45720" rtlCol="0" anchor="b">
            <a:normAutofit/>
          </a:bodyPr>
          <a:lstStyle/>
          <a:p>
            <a:pPr algn="r"/>
            <a:r>
              <a:rPr lang="en-US" sz="4000" kern="1200">
                <a:solidFill>
                  <a:srgbClr val="FFFFFF"/>
                </a:solidFill>
                <a:latin typeface="+mj-lt"/>
                <a:ea typeface="+mj-ea"/>
                <a:cs typeface="+mj-cs"/>
              </a:rPr>
              <a:t>How to Contact the Program Office</a:t>
            </a:r>
          </a:p>
        </p:txBody>
      </p:sp>
      <p:sp>
        <p:nvSpPr>
          <p:cNvPr id="4" name="Content Placeholder 3">
            <a:extLst>
              <a:ext uri="{FF2B5EF4-FFF2-40B4-BE49-F238E27FC236}">
                <a16:creationId xmlns:a16="http://schemas.microsoft.com/office/drawing/2014/main" id="{06200312-CE1B-B007-D389-CF79BF4FFD98}"/>
              </a:ext>
            </a:extLst>
          </p:cNvPr>
          <p:cNvSpPr>
            <a:spLocks noGrp="1"/>
          </p:cNvSpPr>
          <p:nvPr>
            <p:ph idx="1"/>
          </p:nvPr>
        </p:nvSpPr>
        <p:spPr>
          <a:xfrm>
            <a:off x="4367696" y="263770"/>
            <a:ext cx="5848966" cy="6206042"/>
          </a:xfrm>
        </p:spPr>
        <p:txBody>
          <a:bodyPr vert="horz" lIns="91440" tIns="45720" rIns="91440" bIns="45720" rtlCol="0" anchor="ctr">
            <a:noAutofit/>
          </a:bodyPr>
          <a:lstStyle/>
          <a:p>
            <a:pPr marL="0" indent="0">
              <a:lnSpc>
                <a:spcPct val="100000"/>
              </a:lnSpc>
              <a:spcBef>
                <a:spcPts val="0"/>
              </a:spcBef>
              <a:buClrTx/>
              <a:buNone/>
              <a:defRPr/>
            </a:pPr>
            <a:r>
              <a:rPr lang="en-US" sz="2300" b="1"/>
              <a:t>WORC Mailbox </a:t>
            </a:r>
          </a:p>
          <a:p>
            <a:pPr marL="0" indent="0">
              <a:lnSpc>
                <a:spcPct val="100000"/>
              </a:lnSpc>
              <a:spcBef>
                <a:spcPts val="0"/>
              </a:spcBef>
              <a:buClrTx/>
              <a:buNone/>
              <a:defRPr/>
            </a:pPr>
            <a:r>
              <a:rPr lang="en-US" sz="2300" dirty="0">
                <a:solidFill>
                  <a:prstClr val="black"/>
                </a:solidFill>
                <a:latin typeface="Calibri"/>
                <a:ea typeface="Calibri"/>
                <a:cs typeface="Calibri"/>
                <a:hlinkClick r:id="rId3">
                  <a:extLst>
                    <a:ext uri="{A12FA001-AC4F-418D-AE19-62706E023703}">
                      <ahyp:hlinkClr xmlns:ahyp="http://schemas.microsoft.com/office/drawing/2018/hyperlinkcolor" val="tx"/>
                    </a:ext>
                  </a:extLst>
                </a:hlinkClick>
              </a:rPr>
              <a:t>WORC@dol.gov</a:t>
            </a:r>
            <a:endParaRPr lang="en-US" sz="2300" dirty="0">
              <a:solidFill>
                <a:prstClr val="black"/>
              </a:solidFill>
              <a:latin typeface="Calibri"/>
              <a:ea typeface="Calibri"/>
              <a:cs typeface="Calibri"/>
            </a:endParaRPr>
          </a:p>
          <a:p>
            <a:pPr marL="0" lvl="0" indent="0">
              <a:lnSpc>
                <a:spcPct val="100000"/>
              </a:lnSpc>
              <a:spcBef>
                <a:spcPts val="0"/>
              </a:spcBef>
              <a:buClrTx/>
              <a:buNone/>
              <a:defRPr/>
            </a:pPr>
            <a:endParaRPr lang="en-US" sz="2300"/>
          </a:p>
          <a:p>
            <a:pPr marL="0" lvl="0" indent="0">
              <a:lnSpc>
                <a:spcPct val="100000"/>
              </a:lnSpc>
              <a:spcBef>
                <a:spcPts val="0"/>
              </a:spcBef>
              <a:buClrTx/>
              <a:buNone/>
              <a:defRPr/>
            </a:pPr>
            <a:endParaRPr lang="en-US" sz="2300"/>
          </a:p>
          <a:p>
            <a:pPr marL="0" lvl="0" indent="0">
              <a:lnSpc>
                <a:spcPct val="100000"/>
              </a:lnSpc>
              <a:spcBef>
                <a:spcPts val="0"/>
              </a:spcBef>
              <a:buClrTx/>
              <a:buNone/>
              <a:defRPr/>
            </a:pPr>
            <a:r>
              <a:rPr lang="en-US" sz="2300" b="1"/>
              <a:t>Hannah Jenuwine</a:t>
            </a:r>
          </a:p>
          <a:p>
            <a:pPr marL="0" lvl="0" indent="0">
              <a:lnSpc>
                <a:spcPct val="100000"/>
              </a:lnSpc>
              <a:spcBef>
                <a:spcPts val="0"/>
              </a:spcBef>
              <a:buClrTx/>
              <a:buNone/>
              <a:defRPr/>
            </a:pPr>
            <a:r>
              <a:rPr lang="en-US" sz="2300">
                <a:solidFill>
                  <a:prstClr val="black"/>
                </a:solidFill>
                <a:latin typeface="Calibri" panose="020F0502020204030204" pitchFamily="34" charset="0"/>
                <a:ea typeface="Calibri" panose="020F0502020204030204" pitchFamily="34" charset="0"/>
              </a:rPr>
              <a:t>WORC Program Lead</a:t>
            </a:r>
          </a:p>
          <a:p>
            <a:pPr marL="0" lvl="0" indent="0">
              <a:lnSpc>
                <a:spcPct val="100000"/>
              </a:lnSpc>
              <a:spcBef>
                <a:spcPts val="0"/>
              </a:spcBef>
              <a:buClrTx/>
              <a:buNone/>
              <a:defRPr/>
            </a:pPr>
            <a:r>
              <a:rPr lang="en-US" sz="2300" dirty="0">
                <a:solidFill>
                  <a:prstClr val="black"/>
                </a:solidFill>
                <a:latin typeface="Calibri"/>
                <a:ea typeface="Calibri"/>
                <a:cs typeface="Calibri"/>
                <a:hlinkClick r:id="rId4">
                  <a:extLst>
                    <a:ext uri="{A12FA001-AC4F-418D-AE19-62706E023703}">
                      <ahyp:hlinkClr xmlns:ahyp="http://schemas.microsoft.com/office/drawing/2018/hyperlinkcolor" val="tx"/>
                    </a:ext>
                  </a:extLst>
                </a:hlinkClick>
              </a:rPr>
              <a:t>Jenuwine.Hannah.R@dol.gov</a:t>
            </a:r>
            <a:r>
              <a:rPr lang="en-US" sz="2300" dirty="0">
                <a:solidFill>
                  <a:prstClr val="black"/>
                </a:solidFill>
                <a:latin typeface="Calibri"/>
                <a:ea typeface="Calibri"/>
                <a:cs typeface="Calibri"/>
              </a:rPr>
              <a:t> </a:t>
            </a:r>
          </a:p>
          <a:p>
            <a:pPr marL="0" lvl="0" indent="0">
              <a:lnSpc>
                <a:spcPct val="100000"/>
              </a:lnSpc>
              <a:spcBef>
                <a:spcPts val="0"/>
              </a:spcBef>
              <a:buClrTx/>
              <a:buNone/>
              <a:defRPr/>
            </a:pPr>
            <a:r>
              <a:rPr lang="en-US" sz="2300">
                <a:solidFill>
                  <a:prstClr val="black"/>
                </a:solidFill>
                <a:latin typeface="Calibri" panose="020F0502020204030204" pitchFamily="34" charset="0"/>
                <a:ea typeface="Calibri" panose="020F0502020204030204" pitchFamily="34" charset="0"/>
              </a:rPr>
              <a:t>202-693-2845</a:t>
            </a:r>
          </a:p>
          <a:p>
            <a:pPr marL="0" lvl="0" indent="0">
              <a:lnSpc>
                <a:spcPct val="100000"/>
              </a:lnSpc>
              <a:spcBef>
                <a:spcPts val="0"/>
              </a:spcBef>
              <a:buClrTx/>
              <a:buNone/>
              <a:defRPr/>
            </a:pPr>
            <a:endParaRPr lang="en-US" sz="2300">
              <a:solidFill>
                <a:prstClr val="black"/>
              </a:solidFill>
              <a:latin typeface="Calibri" panose="020F0502020204030204" pitchFamily="34" charset="0"/>
              <a:ea typeface="Calibri" panose="020F0502020204030204" pitchFamily="34" charset="0"/>
            </a:endParaRPr>
          </a:p>
        </p:txBody>
      </p:sp>
      <p:sp>
        <p:nvSpPr>
          <p:cNvPr id="2" name="Slide Number Placeholder 1">
            <a:extLst>
              <a:ext uri="{FF2B5EF4-FFF2-40B4-BE49-F238E27FC236}">
                <a16:creationId xmlns:a16="http://schemas.microsoft.com/office/drawing/2014/main" id="{2B1D8D53-7398-3C64-64EB-96245D0F6409}"/>
              </a:ext>
            </a:extLst>
          </p:cNvPr>
          <p:cNvSpPr>
            <a:spLocks noGrp="1"/>
          </p:cNvSpPr>
          <p:nvPr>
            <p:ph type="sldNum" sz="quarter" idx="12"/>
          </p:nvPr>
        </p:nvSpPr>
        <p:spPr/>
        <p:txBody>
          <a:bodyPr/>
          <a:lstStyle/>
          <a:p>
            <a:fld id="{158B7785-F6D6-45F8-833E-07BD84680091}" type="slidenum">
              <a:rPr lang="en-US" smtClean="0"/>
              <a:t>14</a:t>
            </a:fld>
            <a:endParaRPr lang="en-US"/>
          </a:p>
        </p:txBody>
      </p:sp>
    </p:spTree>
    <p:extLst>
      <p:ext uri="{BB962C8B-B14F-4D97-AF65-F5344CB8AC3E}">
        <p14:creationId xmlns:p14="http://schemas.microsoft.com/office/powerpoint/2010/main" val="85572050"/>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ffdaf6f-0bb1-4db7-8f87-1d2383dfd1a9" xsi:nil="true"/>
    <lcf76f155ced4ddcb4097134ff3c332f xmlns="eb53e1c8-0042-4008-9be2-c67b95757d90">
      <Terms xmlns="http://schemas.microsoft.com/office/infopath/2007/PartnerControls"/>
    </lcf76f155ced4ddcb4097134ff3c332f>
    <For_x0020_which_x0020_grant_x0020_program_x0020_would_x0020_you_x0020_like_x0020_to_x0020_make_x0020_changes_x003f_ xmlns="eb53e1c8-0042-4008-9be2-c67b95757d90" xsi:nil="true"/>
    <Notes xmlns="eb53e1c8-0042-4008-9be2-c67b95757d90" xsi:nil="true"/>
  </documentManagement>
</p:properties>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ct:contentTypeSchema xmlns:ct="http://schemas.microsoft.com/office/2006/metadata/contentType" xmlns:ma="http://schemas.microsoft.com/office/2006/metadata/properties/metaAttributes" ct:_="" ma:_="" ma:contentTypeName="Document" ma:contentTypeID="0x01010024D7893AD5004E49BFA97AFAC5D2E003" ma:contentTypeVersion="17" ma:contentTypeDescription="Create a new document." ma:contentTypeScope="" ma:versionID="63c52b86b7124234f12b232d55f6b00d">
  <xsd:schema xmlns:xsd="http://www.w3.org/2001/XMLSchema" xmlns:xs="http://www.w3.org/2001/XMLSchema" xmlns:p="http://schemas.microsoft.com/office/2006/metadata/properties" xmlns:ns2="eb53e1c8-0042-4008-9be2-c67b95757d90" xmlns:ns3="dffdaf6f-0bb1-4db7-8f87-1d2383dfd1a9" targetNamespace="http://schemas.microsoft.com/office/2006/metadata/properties" ma:root="true" ma:fieldsID="335ccb681a78fa7b36e8d4c1ad3c0a91" ns2:_="" ns3:_="">
    <xsd:import namespace="eb53e1c8-0042-4008-9be2-c67b95757d90"/>
    <xsd:import namespace="dffdaf6f-0bb1-4db7-8f87-1d2383dfd1a9"/>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Location" minOccurs="0"/>
                <xsd:element ref="ns2:For_x0020_which_x0020_grant_x0020_program_x0020_would_x0020_you_x0020_like_x0020_to_x0020_make_x0020_changes_x003f_" minOccurs="0"/>
                <xsd:element ref="ns2:Not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53e1c8-0042-4008-9be2-c67b95757d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Location" ma:index="22" nillable="true" ma:displayName="Location" ma:indexed="true" ma:internalName="MediaServiceLocation" ma:readOnly="true">
      <xsd:simpleType>
        <xsd:restriction base="dms:Text"/>
      </xsd:simpleType>
    </xsd:element>
    <xsd:element name="For_x0020_which_x0020_grant_x0020_program_x0020_would_x0020_you_x0020_like_x0020_to_x0020_make_x0020_changes_x003f_" ma:index="23" nillable="true" ma:displayName="For which grant program would you like to make changes?" ma:format="Dropdown" ma:internalName="For_x0020_which_x0020_grant_x0020_program_x0020_would_x0020_you_x0020_like_x0020_to_x0020_make_x0020_changes_x003f_">
      <xsd:simpleType>
        <xsd:restriction base="dms:Choice">
          <xsd:enumeration value="Building Pathways to Infrastructure"/>
          <xsd:enumeration value="Critical Sectors Job Quality"/>
          <xsd:enumeration value="Industry-Driven Skills Training Fund"/>
          <xsd:enumeration value="Nursing Expansion"/>
          <xsd:enumeration value="One Workforce"/>
          <xsd:enumeration value="Rural Healthcare"/>
          <xsd:enumeration value="Strengthening Community Colleges"/>
        </xsd:restriction>
      </xsd:simpleType>
    </xsd:element>
    <xsd:element name="Notes" ma:index="24" nillable="true" ma:displayName="Notes" ma:description="Include key notes about the file or file version" ma:format="Dropdown" ma:internalName="Notes">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ffdaf6f-0bb1-4db7-8f87-1d2383dfd1a9"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6ee23430-87e3-4a66-adf3-3783af702a60}" ma:internalName="TaxCatchAll" ma:showField="CatchAllData" ma:web="dffdaf6f-0bb1-4db7-8f87-1d2383dfd1a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31C0F8C-77AB-4D1D-A5E6-04053A10C835}">
  <ds:schemaRefs>
    <ds:schemaRef ds:uri="http://www.w3.org/XML/1998/namespace"/>
    <ds:schemaRef ds:uri="http://schemas.microsoft.com/office/2006/metadata/properties"/>
    <ds:schemaRef ds:uri="http://purl.org/dc/terms/"/>
    <ds:schemaRef ds:uri="http://purl.org/dc/elements/1.1/"/>
    <ds:schemaRef ds:uri="dffdaf6f-0bb1-4db7-8f87-1d2383dfd1a9"/>
    <ds:schemaRef ds:uri="http://schemas.microsoft.com/office/2006/documentManagement/types"/>
    <ds:schemaRef ds:uri="eb53e1c8-0042-4008-9be2-c67b95757d90"/>
    <ds:schemaRef ds:uri="http://schemas.microsoft.com/office/infopath/2007/PartnerControls"/>
    <ds:schemaRef ds:uri="http://schemas.openxmlformats.org/package/2006/metadata/core-properties"/>
    <ds:schemaRef ds:uri="http://purl.org/dc/dcmitype/"/>
  </ds:schemaRefs>
</ds:datastoreItem>
</file>

<file path=customXml/itemProps2.xml><?xml version="1.0" encoding="utf-8"?>
<ds:datastoreItem xmlns:ds="http://schemas.openxmlformats.org/officeDocument/2006/customXml" ds:itemID="{A870AE42-B7EF-4425-8E23-8E4BA26DAB5C}">
  <ds:schemaRefs>
    <ds:schemaRef ds:uri=""/>
    <ds:schemaRef ds:uri="http://www.net-centric.com/PAWPP"/>
  </ds:schemaRefs>
</ds:datastoreItem>
</file>

<file path=customXml/itemProps3.xml><?xml version="1.0" encoding="utf-8"?>
<ds:datastoreItem xmlns:ds="http://schemas.openxmlformats.org/officeDocument/2006/customXml" ds:itemID="{5DA4121C-99CD-4698-9366-C894F4DC8F1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53e1c8-0042-4008-9be2-c67b95757d90"/>
    <ds:schemaRef ds:uri="dffdaf6f-0bb1-4db7-8f87-1d2383dfd1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DB3BDFC-BE99-46ED-AA73-0ACA3F3ABC4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483</TotalTime>
  <Words>2281</Words>
  <Application>Microsoft Office PowerPoint</Application>
  <PresentationFormat>Widescreen</PresentationFormat>
  <Paragraphs>170</Paragraphs>
  <Slides>14</Slides>
  <Notes>14</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14</vt:i4>
      </vt:variant>
    </vt:vector>
  </HeadingPairs>
  <TitlesOfParts>
    <vt:vector size="20" baseType="lpstr">
      <vt:lpstr>Arial</vt:lpstr>
      <vt:lpstr>Calibri</vt:lpstr>
      <vt:lpstr>Wingdings 3</vt:lpstr>
      <vt:lpstr>General Content</vt:lpstr>
      <vt:lpstr>General Content</vt:lpstr>
      <vt:lpstr>1_General Content</vt:lpstr>
      <vt:lpstr>Reporting Mini-Refresher:  WIPS Tips</vt:lpstr>
      <vt:lpstr>General Announcements &amp; Reminders</vt:lpstr>
      <vt:lpstr>For Grants Ending 9/30/26</vt:lpstr>
      <vt:lpstr>WIPS TIP #1: Reporting Incumbent Workers (IWs)</vt:lpstr>
      <vt:lpstr>WIPS TIP #2: Reporting Pre-Apprentices (1)</vt:lpstr>
      <vt:lpstr>WIPS TIP #2: Reporting Pre-Apprentices (2)</vt:lpstr>
      <vt:lpstr>WIPS TIP #2: Reporting Pre-Apprentices (3)</vt:lpstr>
      <vt:lpstr>WIPS TIP #3: Reporting Registered Apprentices (1)</vt:lpstr>
      <vt:lpstr>WIPS TIP #3: Reporting Registered Apprentices (2)</vt:lpstr>
      <vt:lpstr>WIPS TIP #3: Reporting Registered Apprentices (3)</vt:lpstr>
      <vt:lpstr>WIPS TIP #4: Enrolling Existing Students into Grant Program</vt:lpstr>
      <vt:lpstr>Reminders on Participant Eligibility</vt:lpstr>
      <vt:lpstr>Reminders</vt:lpstr>
      <vt:lpstr>How to Contact the Program Office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WORC Office Hours Slide Deck July/August 2026</dc:title>
  <dc:creator>United States Department of Labor</dc:creator>
  <cp:lastModifiedBy>Stocks, Christina E - ETA</cp:lastModifiedBy>
  <cp:revision>21</cp:revision>
  <dcterms:created xsi:type="dcterms:W3CDTF">2019-06-21T16:58:05Z</dcterms:created>
  <dcterms:modified xsi:type="dcterms:W3CDTF">2026-07-31T18:04:40Z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0x01010024D7893AD5004E49BFA97AFAC5D2E003</vt:lpwstr>
  </property>
  <property fmtid="{D5CDD505-2E9C-101B-9397-08002B2CF9AE}" pid="3" name="MediaServiceImageTags">
    <vt:lpwstr/>
  </property>
</Properties>
</file>