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53" r:id="rId5"/>
    <p:sldMasterId id="2147483781" r:id="rId6"/>
  </p:sldMasterIdLst>
  <p:notesMasterIdLst>
    <p:notesMasterId r:id="rId38"/>
  </p:notesMasterIdLst>
  <p:sldIdLst>
    <p:sldId id="1032" r:id="rId7"/>
    <p:sldId id="1034" r:id="rId8"/>
    <p:sldId id="7017" r:id="rId9"/>
    <p:sldId id="7025" r:id="rId10"/>
    <p:sldId id="7026" r:id="rId11"/>
    <p:sldId id="7046" r:id="rId12"/>
    <p:sldId id="2147327157" r:id="rId13"/>
    <p:sldId id="7047" r:id="rId14"/>
    <p:sldId id="7044" r:id="rId15"/>
    <p:sldId id="7021" r:id="rId16"/>
    <p:sldId id="7024" r:id="rId17"/>
    <p:sldId id="7043" r:id="rId18"/>
    <p:sldId id="7048" r:id="rId19"/>
    <p:sldId id="7020" r:id="rId20"/>
    <p:sldId id="7049" r:id="rId21"/>
    <p:sldId id="7013" r:id="rId22"/>
    <p:sldId id="7003" r:id="rId23"/>
    <p:sldId id="3958" r:id="rId24"/>
    <p:sldId id="7014" r:id="rId25"/>
    <p:sldId id="7001" r:id="rId26"/>
    <p:sldId id="7000" r:id="rId27"/>
    <p:sldId id="7045" r:id="rId28"/>
    <p:sldId id="6995" r:id="rId29"/>
    <p:sldId id="292" r:id="rId30"/>
    <p:sldId id="274" r:id="rId31"/>
    <p:sldId id="499" r:id="rId32"/>
    <p:sldId id="7027" r:id="rId33"/>
    <p:sldId id="7042" r:id="rId34"/>
    <p:sldId id="7015" r:id="rId35"/>
    <p:sldId id="7053" r:id="rId36"/>
    <p:sldId id="7051"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9C1E36-465D-59F0-EFC8-A741D86F7F23}" name="Ouellette, Mark" initials="MO" userId="S::18854@icf.com::c4213909-9583-4347-87a1-f872d1e27665" providerId="AD"/>
  <p188:author id="{569D973E-A619-3D3D-3881-3FA00CB055D1}" name="Hampton, Marcia - ETA" initials="HME" userId="S::hampton.marcia@dol.gov::8d1ff06b-3e80-415e-b831-61f5dd051129" providerId="AD"/>
  <p188:author id="{D21C4B5A-8E4E-83B7-BF3E-1C80F6C3B026}" name="Brown, Bridget" initials="BB" userId="S::38730@icf.com::232016af-c6b4-4130-bbe3-6876772feb2f" providerId="AD"/>
  <p188:author id="{4C8B63B2-B89D-6ED5-7F32-7673061A1284}" name="Ouellette, Mark" initials="OM" userId="S::18854@Icf.com::c4213909-9583-4347-87a1-f872d1e27665" providerId="AD"/>
  <p188:author id="{AF0667CC-7464-D3B8-93FE-AA602BAE90EF}" name="Caban, Juliette" initials="CJ" userId="S::63319@icf.com::547a4ba3-2dba-4324-bd91-9c672b696e44" providerId="AD"/>
  <p188:author id="{023191D5-1CCE-3A87-0C67-74AFEE68A40A}" name="Cowan, Sally" initials="SC" userId="S::14950@icf.com::b89c37e4-96b1-4323-b23d-630430eaf1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Shelly, Jay [USA]" initials="SJ[" lastIdx="15" clrIdx="6">
    <p:extLst>
      <p:ext uri="{19B8F6BF-5375-455C-9EA6-DF929625EA0E}">
        <p15:presenceInfo xmlns:p15="http://schemas.microsoft.com/office/powerpoint/2012/main" userId="S::606836@bah.com::b626ca4f-baa9-42d1-b543-2fcf0fcad4f2" providerId="AD"/>
      </p:ext>
    </p:extLst>
  </p:cmAuthor>
  <p:cmAuthor id="1" name="Gaston, Patricia [USA]" initials="G[" lastIdx="2" clrIdx="0">
    <p:extLst>
      <p:ext uri="{19B8F6BF-5375-455C-9EA6-DF929625EA0E}">
        <p15:presenceInfo xmlns:p15="http://schemas.microsoft.com/office/powerpoint/2012/main" userId="S::529551@bah.com::937930c7-9317-46ce-b200-90233de45839" providerId="AD"/>
      </p:ext>
    </p:extLst>
  </p:cmAuthor>
  <p:cmAuthor id="8" name="Stephen, Edwige [USA]" initials="S[" lastIdx="1" clrIdx="7">
    <p:extLst>
      <p:ext uri="{19B8F6BF-5375-455C-9EA6-DF929625EA0E}">
        <p15:presenceInfo xmlns:p15="http://schemas.microsoft.com/office/powerpoint/2012/main" userId="S::511054@bah.com::8780722a-67b3-41ec-b89f-f5d2a7ebd407" providerId="AD"/>
      </p:ext>
    </p:extLst>
  </p:cmAuthor>
  <p:cmAuthor id="2" name="Sutton, Christopher [USA]" initials="SC[" lastIdx="27" clrIdx="1">
    <p:extLst>
      <p:ext uri="{19B8F6BF-5375-455C-9EA6-DF929625EA0E}">
        <p15:presenceInfo xmlns:p15="http://schemas.microsoft.com/office/powerpoint/2012/main" userId="S-1-5-21-1314303383-2379350573-4036118543-270070" providerId="AD"/>
      </p:ext>
    </p:extLst>
  </p:cmAuthor>
  <p:cmAuthor id="9" name="Diep, Jessica - ETA" initials="DE" lastIdx="2" clrIdx="8">
    <p:extLst>
      <p:ext uri="{19B8F6BF-5375-455C-9EA6-DF929625EA0E}">
        <p15:presenceInfo xmlns:p15="http://schemas.microsoft.com/office/powerpoint/2012/main" userId="S::diep.jessica@dol.gov::6f78db55-b13e-4af0-8470-137a45b3ec52" providerId="AD"/>
      </p:ext>
    </p:extLst>
  </p:cmAuthor>
  <p:cmAuthor id="3" name="Jones, Taylor [USA]" initials="JT[" lastIdx="1" clrIdx="2">
    <p:extLst>
      <p:ext uri="{19B8F6BF-5375-455C-9EA6-DF929625EA0E}">
        <p15:presenceInfo xmlns:p15="http://schemas.microsoft.com/office/powerpoint/2012/main" userId="S-1-5-21-1314303383-2379350573-4036118543-615029" providerId="AD"/>
      </p:ext>
    </p:extLst>
  </p:cmAuthor>
  <p:cmAuthor id="4" name="Jones, Taylor [USA]" initials="J[" lastIdx="2" clrIdx="3">
    <p:extLst>
      <p:ext uri="{19B8F6BF-5375-455C-9EA6-DF929625EA0E}">
        <p15:presenceInfo xmlns:p15="http://schemas.microsoft.com/office/powerpoint/2012/main" userId="S::591738@bah.com::3c193048-c43b-4ef4-839f-f15170f4f335" providerId="AD"/>
      </p:ext>
    </p:extLst>
  </p:cmAuthor>
  <p:cmAuthor id="5" name="McPherson, Andrew A [USA]" initials="MAA[" lastIdx="9" clrIdx="4">
    <p:extLst>
      <p:ext uri="{19B8F6BF-5375-455C-9EA6-DF929625EA0E}">
        <p15:presenceInfo xmlns:p15="http://schemas.microsoft.com/office/powerpoint/2012/main" userId="S-1-5-21-1314303383-2379350573-4036118543-555745" providerId="AD"/>
      </p:ext>
    </p:extLst>
  </p:cmAuthor>
  <p:cmAuthor id="6" name="Sutton, Christopher [USA]" initials="SC[ [2]" lastIdx="40" clrIdx="5">
    <p:extLst>
      <p:ext uri="{19B8F6BF-5375-455C-9EA6-DF929625EA0E}">
        <p15:presenceInfo xmlns:p15="http://schemas.microsoft.com/office/powerpoint/2012/main" userId="S::537068@bah.com::3fda6a77-0e4e-4e98-b1c9-9076d714157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3A82"/>
    <a:srgbClr val="035157"/>
    <a:srgbClr val="F98630"/>
    <a:srgbClr val="0052B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8C2EC0-FDDD-419D-A772-45F72F12ACD3}" v="1635" dt="2024-09-06T18:28:10.306"/>
  </p1510:revLst>
</p1510:revInfo>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01" autoAdjust="0"/>
    <p:restoredTop sz="86412" autoAdjust="0"/>
  </p:normalViewPr>
  <p:slideViewPr>
    <p:cSldViewPr snapToGrid="0">
      <p:cViewPr>
        <p:scale>
          <a:sx n="60" d="100"/>
          <a:sy n="60" d="100"/>
        </p:scale>
        <p:origin x="96" y="656"/>
      </p:cViewPr>
      <p:guideLst/>
    </p:cSldViewPr>
  </p:slideViewPr>
  <p:outlineViewPr>
    <p:cViewPr>
      <p:scale>
        <a:sx n="33" d="100"/>
        <a:sy n="33" d="100"/>
      </p:scale>
      <p:origin x="0" y="-12456"/>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commentAuthors" Target="commentAuthor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45EC06-8F1D-471F-AD19-09B4974E0D96}" type="datetimeFigureOut">
              <a:rPr lang="en-US" smtClean="0"/>
              <a:t>9/6/2024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5816A0-E17A-46C7-80AE-9A9AB2855491}" type="slidenum">
              <a:rPr lang="en-US" smtClean="0"/>
              <a:t>‹#›</a:t>
            </a:fld>
            <a:endParaRPr lang="en-US"/>
          </a:p>
        </p:txBody>
      </p:sp>
    </p:spTree>
    <p:extLst>
      <p:ext uri="{BB962C8B-B14F-4D97-AF65-F5344CB8AC3E}">
        <p14:creationId xmlns:p14="http://schemas.microsoft.com/office/powerpoint/2010/main" val="1220645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D511DD-DAB9-1647-97C7-AACDE6029B44}" type="slidenum">
              <a:rPr lang="en-US" smtClean="0"/>
              <a:t>1</a:t>
            </a:fld>
            <a:endParaRPr lang="en-US"/>
          </a:p>
        </p:txBody>
      </p:sp>
    </p:spTree>
    <p:extLst>
      <p:ext uri="{BB962C8B-B14F-4D97-AF65-F5344CB8AC3E}">
        <p14:creationId xmlns:p14="http://schemas.microsoft.com/office/powerpoint/2010/main" val="2757798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5816A0-E17A-46C7-80AE-9A9AB2855491}" type="slidenum">
              <a:rPr lang="en-US" smtClean="0"/>
              <a:t>2</a:t>
            </a:fld>
            <a:endParaRPr lang="en-US"/>
          </a:p>
        </p:txBody>
      </p:sp>
    </p:spTree>
    <p:extLst>
      <p:ext uri="{BB962C8B-B14F-4D97-AF65-F5344CB8AC3E}">
        <p14:creationId xmlns:p14="http://schemas.microsoft.com/office/powerpoint/2010/main" val="3525379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5816A0-E17A-46C7-80AE-9A9AB2855491}" type="slidenum">
              <a:rPr lang="en-US" smtClean="0"/>
              <a:t>4</a:t>
            </a:fld>
            <a:endParaRPr lang="en-US"/>
          </a:p>
        </p:txBody>
      </p:sp>
    </p:spTree>
    <p:extLst>
      <p:ext uri="{BB962C8B-B14F-4D97-AF65-F5344CB8AC3E}">
        <p14:creationId xmlns:p14="http://schemas.microsoft.com/office/powerpoint/2010/main" val="3486408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5816A0-E17A-46C7-80AE-9A9AB2855491}" type="slidenum">
              <a:rPr lang="en-US" smtClean="0"/>
              <a:t>5</a:t>
            </a:fld>
            <a:endParaRPr lang="en-US"/>
          </a:p>
        </p:txBody>
      </p:sp>
    </p:spTree>
    <p:extLst>
      <p:ext uri="{BB962C8B-B14F-4D97-AF65-F5344CB8AC3E}">
        <p14:creationId xmlns:p14="http://schemas.microsoft.com/office/powerpoint/2010/main" val="4257285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5816A0-E17A-46C7-80AE-9A9AB2855491}" type="slidenum">
              <a:rPr lang="en-US" smtClean="0"/>
              <a:t>6</a:t>
            </a:fld>
            <a:endParaRPr lang="en-US"/>
          </a:p>
        </p:txBody>
      </p:sp>
    </p:spTree>
    <p:extLst>
      <p:ext uri="{BB962C8B-B14F-4D97-AF65-F5344CB8AC3E}">
        <p14:creationId xmlns:p14="http://schemas.microsoft.com/office/powerpoint/2010/main" val="2703590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Shelia</a:t>
            </a:r>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3111164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5816A0-E17A-46C7-80AE-9A9AB2855491}" type="slidenum">
              <a:rPr lang="en-US" smtClean="0"/>
              <a:t>8</a:t>
            </a:fld>
            <a:endParaRPr lang="en-US"/>
          </a:p>
        </p:txBody>
      </p:sp>
    </p:spTree>
    <p:extLst>
      <p:ext uri="{BB962C8B-B14F-4D97-AF65-F5344CB8AC3E}">
        <p14:creationId xmlns:p14="http://schemas.microsoft.com/office/powerpoint/2010/main" val="840768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5816A0-E17A-46C7-80AE-9A9AB2855491}" type="slidenum">
              <a:rPr lang="en-US" smtClean="0"/>
              <a:t>10</a:t>
            </a:fld>
            <a:endParaRPr lang="en-US"/>
          </a:p>
        </p:txBody>
      </p:sp>
    </p:spTree>
    <p:extLst>
      <p:ext uri="{BB962C8B-B14F-4D97-AF65-F5344CB8AC3E}">
        <p14:creationId xmlns:p14="http://schemas.microsoft.com/office/powerpoint/2010/main" val="2479168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5816A0-E17A-46C7-80AE-9A9AB2855491}" type="slidenum">
              <a:rPr lang="en-US" smtClean="0"/>
              <a:t>11</a:t>
            </a:fld>
            <a:endParaRPr lang="en-US"/>
          </a:p>
        </p:txBody>
      </p:sp>
    </p:spTree>
    <p:extLst>
      <p:ext uri="{BB962C8B-B14F-4D97-AF65-F5344CB8AC3E}">
        <p14:creationId xmlns:p14="http://schemas.microsoft.com/office/powerpoint/2010/main" val="1450713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5816A0-E17A-46C7-80AE-9A9AB2855491}" type="slidenum">
              <a:rPr lang="en-US" smtClean="0"/>
              <a:t>14</a:t>
            </a:fld>
            <a:endParaRPr lang="en-US"/>
          </a:p>
        </p:txBody>
      </p:sp>
    </p:spTree>
    <p:extLst>
      <p:ext uri="{BB962C8B-B14F-4D97-AF65-F5344CB8AC3E}">
        <p14:creationId xmlns:p14="http://schemas.microsoft.com/office/powerpoint/2010/main" val="4258051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23842B-1715-4DE6-B466-7AE8F036C212}" type="slidenum">
              <a:rPr lang="en-US" smtClean="0"/>
              <a:t>17</a:t>
            </a:fld>
            <a:endParaRPr lang="en-US"/>
          </a:p>
        </p:txBody>
      </p:sp>
    </p:spTree>
    <p:extLst>
      <p:ext uri="{BB962C8B-B14F-4D97-AF65-F5344CB8AC3E}">
        <p14:creationId xmlns:p14="http://schemas.microsoft.com/office/powerpoint/2010/main" val="1606589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23842B-1715-4DE6-B466-7AE8F036C212}" type="slidenum">
              <a:rPr lang="en-US" smtClean="0"/>
              <a:t>18</a:t>
            </a:fld>
            <a:endParaRPr lang="en-US"/>
          </a:p>
        </p:txBody>
      </p:sp>
    </p:spTree>
    <p:extLst>
      <p:ext uri="{BB962C8B-B14F-4D97-AF65-F5344CB8AC3E}">
        <p14:creationId xmlns:p14="http://schemas.microsoft.com/office/powerpoint/2010/main" val="3229420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Call out on </a:t>
            </a:r>
            <a:r>
              <a:rPr lang="en-US" err="1"/>
              <a:t>WorkforceGPS</a:t>
            </a:r>
            <a:endParaRPr lang="en-US"/>
          </a:p>
          <a:p>
            <a:endParaRPr lang="en-US"/>
          </a:p>
          <a:p>
            <a:r>
              <a:rPr lang="en-US"/>
              <a:t>RA101 – whole series</a:t>
            </a:r>
          </a:p>
        </p:txBody>
      </p:sp>
      <p:sp>
        <p:nvSpPr>
          <p:cNvPr id="4" name="Slide Number Placeholder 3"/>
          <p:cNvSpPr>
            <a:spLocks noGrp="1"/>
          </p:cNvSpPr>
          <p:nvPr>
            <p:ph type="sldNum" sz="quarter" idx="5"/>
          </p:nvPr>
        </p:nvSpPr>
        <p:spPr/>
        <p:txBody>
          <a:bodyPr/>
          <a:lstStyle/>
          <a:p>
            <a:fld id="{8623842B-1715-4DE6-B466-7AE8F036C212}" type="slidenum">
              <a:rPr lang="en-US" smtClean="0"/>
              <a:t>20</a:t>
            </a:fld>
            <a:endParaRPr lang="en-US"/>
          </a:p>
        </p:txBody>
      </p:sp>
    </p:spTree>
    <p:extLst>
      <p:ext uri="{BB962C8B-B14F-4D97-AF65-F5344CB8AC3E}">
        <p14:creationId xmlns:p14="http://schemas.microsoft.com/office/powerpoint/2010/main" val="1015518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Call out like EEO resources</a:t>
            </a:r>
          </a:p>
        </p:txBody>
      </p:sp>
      <p:sp>
        <p:nvSpPr>
          <p:cNvPr id="4" name="Slide Number Placeholder 3"/>
          <p:cNvSpPr>
            <a:spLocks noGrp="1"/>
          </p:cNvSpPr>
          <p:nvPr>
            <p:ph type="sldNum" sz="quarter" idx="5"/>
          </p:nvPr>
        </p:nvSpPr>
        <p:spPr/>
        <p:txBody>
          <a:bodyPr/>
          <a:lstStyle/>
          <a:p>
            <a:fld id="{8623842B-1715-4DE6-B466-7AE8F036C212}" type="slidenum">
              <a:rPr lang="en-US" smtClean="0"/>
              <a:t>21</a:t>
            </a:fld>
            <a:endParaRPr lang="en-US"/>
          </a:p>
        </p:txBody>
      </p:sp>
    </p:spTree>
    <p:extLst>
      <p:ext uri="{BB962C8B-B14F-4D97-AF65-F5344CB8AC3E}">
        <p14:creationId xmlns:p14="http://schemas.microsoft.com/office/powerpoint/2010/main" val="447750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rPr>
              <a:t> </a:t>
            </a: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665604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4207894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E5D2D58-1C20-4F31-BDFB-A9C91DD8F579}" type="slidenum">
              <a:rPr lang="en-US" smtClean="0"/>
              <a:t>26</a:t>
            </a:fld>
            <a:endParaRPr lang="en-US"/>
          </a:p>
        </p:txBody>
      </p:sp>
    </p:spTree>
    <p:extLst>
      <p:ext uri="{BB962C8B-B14F-4D97-AF65-F5344CB8AC3E}">
        <p14:creationId xmlns:p14="http://schemas.microsoft.com/office/powerpoint/2010/main" val="3448478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5816A0-E17A-46C7-80AE-9A9AB2855491}" type="slidenum">
              <a:rPr lang="en-US" smtClean="0"/>
              <a:t>27</a:t>
            </a:fld>
            <a:endParaRPr lang="en-US"/>
          </a:p>
        </p:txBody>
      </p:sp>
    </p:spTree>
    <p:extLst>
      <p:ext uri="{BB962C8B-B14F-4D97-AF65-F5344CB8AC3E}">
        <p14:creationId xmlns:p14="http://schemas.microsoft.com/office/powerpoint/2010/main" val="4218256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300"/>
              </a:spcBef>
              <a:spcAft>
                <a:spcPts val="300"/>
              </a:spcAft>
            </a:pPr>
            <a:r>
              <a:rPr lang="en-US" sz="1200">
                <a:effectLst/>
                <a:latin typeface="Montserrat" panose="00000500000000000000" pitchFamily="2" charset="0"/>
                <a:ea typeface="Arial Narrow" panose="020B0606020202030204" pitchFamily="34" charset="0"/>
                <a:cs typeface="Arial Narrow" panose="020B0606020202030204" pitchFamily="34" charset="0"/>
              </a:rPr>
              <a:t>ICF utilized a multi-stage TA assessment process that measure the impact of TA </a:t>
            </a:r>
            <a:r>
              <a:rPr lang="en-US" sz="1200">
                <a:effectLst/>
                <a:latin typeface="Montserrat" panose="00000500000000000000" pitchFamily="2" charset="0"/>
                <a:ea typeface="Aptos" panose="020B0004020202020204" pitchFamily="34" charset="0"/>
                <a:cs typeface="Times New Roman (Body CS)"/>
              </a:rPr>
              <a:t>across four key learning stages: awareness, consideration, conversation, and</a:t>
            </a:r>
            <a:r>
              <a:rPr lang="en-US" sz="1200" spc="-35">
                <a:effectLst/>
                <a:latin typeface="Montserrat" panose="00000500000000000000" pitchFamily="2" charset="0"/>
                <a:ea typeface="Aptos" panose="020B0004020202020204" pitchFamily="34" charset="0"/>
                <a:cs typeface="Times New Roman (Body CS)"/>
              </a:rPr>
              <a:t> </a:t>
            </a:r>
            <a:r>
              <a:rPr lang="en-US" sz="1200">
                <a:effectLst/>
                <a:latin typeface="Montserrat" panose="00000500000000000000" pitchFamily="2" charset="0"/>
                <a:ea typeface="Aptos" panose="020B0004020202020204" pitchFamily="34" charset="0"/>
                <a:cs typeface="Times New Roman (Body CS)"/>
              </a:rPr>
              <a:t>connection. </a:t>
            </a:r>
            <a:endParaRPr lang="en-US" sz="1200">
              <a:effectLst/>
              <a:latin typeface="DM Sans" pitchFamily="2" charset="0"/>
              <a:ea typeface="Aptos" panose="020B0004020202020204" pitchFamily="34" charset="0"/>
              <a:cs typeface="Times New Roman (Body CS)"/>
            </a:endParaRPr>
          </a:p>
          <a:p>
            <a:pPr marL="0" marR="0">
              <a:spcBef>
                <a:spcPts val="300"/>
              </a:spcBef>
              <a:spcAft>
                <a:spcPts val="300"/>
              </a:spcAft>
            </a:pPr>
            <a:r>
              <a:rPr lang="en-US" sz="1200">
                <a:effectLst/>
                <a:latin typeface="Montserrat" panose="00000500000000000000" pitchFamily="2" charset="0"/>
                <a:ea typeface="Aptos" panose="020B0004020202020204" pitchFamily="34" charset="0"/>
                <a:cs typeface="Times New Roman (Body CS)"/>
              </a:rPr>
              <a:t>Awareness – extent to which recipients participate in TA, value it and find it relevant</a:t>
            </a:r>
            <a:endParaRPr lang="en-US" sz="1200">
              <a:effectLst/>
              <a:latin typeface="DM Sans" pitchFamily="2" charset="0"/>
              <a:ea typeface="Aptos" panose="020B0004020202020204" pitchFamily="34" charset="0"/>
              <a:cs typeface="Times New Roman (Body CS)"/>
            </a:endParaRPr>
          </a:p>
          <a:p>
            <a:pPr marL="0" marR="0">
              <a:spcBef>
                <a:spcPts val="300"/>
              </a:spcBef>
              <a:spcAft>
                <a:spcPts val="300"/>
              </a:spcAft>
            </a:pPr>
            <a:r>
              <a:rPr lang="en-US" sz="1200">
                <a:effectLst/>
                <a:latin typeface="Montserrat" panose="00000500000000000000" pitchFamily="2" charset="0"/>
                <a:ea typeface="Aptos" panose="020B0004020202020204" pitchFamily="34" charset="0"/>
                <a:cs typeface="Times New Roman (Body CS)"/>
              </a:rPr>
              <a:t>Consideration – extent to which recipients develop new knowledge and skills and know how to apply it.</a:t>
            </a:r>
            <a:endParaRPr lang="en-US" sz="1200">
              <a:effectLst/>
              <a:latin typeface="DM Sans" pitchFamily="2" charset="0"/>
              <a:ea typeface="Aptos" panose="020B0004020202020204" pitchFamily="34" charset="0"/>
              <a:cs typeface="Times New Roman (Body CS)"/>
            </a:endParaRPr>
          </a:p>
          <a:p>
            <a:pPr marL="0" marR="0">
              <a:spcBef>
                <a:spcPts val="300"/>
              </a:spcBef>
              <a:spcAft>
                <a:spcPts val="300"/>
              </a:spcAft>
            </a:pPr>
            <a:r>
              <a:rPr lang="en-US" sz="1200">
                <a:effectLst/>
                <a:latin typeface="Montserrat" panose="00000500000000000000" pitchFamily="2" charset="0"/>
                <a:ea typeface="Aptos" panose="020B0004020202020204" pitchFamily="34" charset="0"/>
                <a:cs typeface="Times New Roman (Body CS)"/>
              </a:rPr>
              <a:t>Conversion – extent to which grantees change their work styles and adopt new, evidence-informed practices based on TA received. </a:t>
            </a:r>
            <a:endParaRPr lang="en-US" sz="1200">
              <a:effectLst/>
              <a:latin typeface="DM Sans" pitchFamily="2" charset="0"/>
              <a:ea typeface="Aptos" panose="020B0004020202020204" pitchFamily="34" charset="0"/>
              <a:cs typeface="Times New Roman (Body CS)"/>
            </a:endParaRPr>
          </a:p>
          <a:p>
            <a:pPr marL="0" marR="0">
              <a:spcBef>
                <a:spcPts val="300"/>
              </a:spcBef>
              <a:spcAft>
                <a:spcPts val="300"/>
              </a:spcAft>
            </a:pPr>
            <a:r>
              <a:rPr lang="en-US" sz="1200">
                <a:effectLst/>
                <a:latin typeface="Montserrat" panose="00000500000000000000" pitchFamily="2" charset="0"/>
                <a:ea typeface="Aptos" panose="020B0004020202020204" pitchFamily="34" charset="0"/>
                <a:cs typeface="Times New Roman (Body CS)"/>
              </a:rPr>
              <a:t>Connection – Measures the extent to which key outcomes are achieved for job seekers and businesses who receive services provided by TA recipients </a:t>
            </a:r>
          </a:p>
          <a:p>
            <a:pPr marL="0" marR="0">
              <a:spcBef>
                <a:spcPts val="300"/>
              </a:spcBef>
              <a:spcAft>
                <a:spcPts val="300"/>
              </a:spcAft>
            </a:pPr>
            <a:endParaRPr lang="en-US" sz="1200">
              <a:effectLst/>
              <a:latin typeface="Montserrat" panose="00000500000000000000" pitchFamily="2" charset="0"/>
              <a:ea typeface="Aptos" panose="020B0004020202020204" pitchFamily="34" charset="0"/>
              <a:cs typeface="Times New Roman (Body CS)"/>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lang="en-US" sz="1800">
                <a:effectLst/>
                <a:latin typeface="Montserrat" panose="00000500000000000000" pitchFamily="2" charset="0"/>
                <a:ea typeface="Aptos" panose="020B0004020202020204" pitchFamily="34" charset="0"/>
                <a:cs typeface="Times New Roman (Body CS)"/>
              </a:rPr>
              <a:t>The metrics are customized to each strategy to illuminate areas for continuous improvement. </a:t>
            </a:r>
            <a:r>
              <a:rPr lang="en-US" sz="1800">
                <a:effectLst/>
                <a:latin typeface="Montserrat" panose="00000500000000000000" pitchFamily="2" charset="0"/>
                <a:ea typeface="Arial Narrow" panose="020B0606020202030204" pitchFamily="34" charset="0"/>
                <a:cs typeface="Arial Narrow" panose="020B0606020202030204" pitchFamily="34" charset="0"/>
              </a:rPr>
              <a:t>Data collection activities are conducted on a continuous basis.</a:t>
            </a:r>
          </a:p>
          <a:p>
            <a:pPr marL="0" marR="0" lvl="0" indent="0" algn="l" defTabSz="914400" rtl="0" eaLnBrk="1" fontAlgn="auto" latinLnBrk="0" hangingPunct="1">
              <a:lnSpc>
                <a:spcPct val="100000"/>
              </a:lnSpc>
              <a:spcBef>
                <a:spcPts val="300"/>
              </a:spcBef>
              <a:spcAft>
                <a:spcPts val="300"/>
              </a:spcAft>
              <a:buClrTx/>
              <a:buSzTx/>
              <a:buFontTx/>
              <a:buNone/>
              <a:tabLst/>
              <a:defRPr/>
            </a:pPr>
            <a:endParaRPr lang="en-US" sz="1800">
              <a:effectLst/>
              <a:latin typeface="Montserrat" panose="00000500000000000000" pitchFamily="2"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lang="en-US" sz="1800">
              <a:effectLst/>
              <a:latin typeface="Montserrat" panose="00000500000000000000" pitchFamily="2" charset="0"/>
              <a:ea typeface="Arial Narrow" panose="020B0606020202030204" pitchFamily="34" charset="0"/>
              <a:cs typeface="Arial Narrow" panose="020B0606020202030204" pitchFamily="34" charset="0"/>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lang="en-US" sz="1800">
              <a:effectLst/>
              <a:latin typeface="Montserrat" panose="00000500000000000000" pitchFamily="2" charset="0"/>
              <a:ea typeface="Aptos" panose="020B0004020202020204" pitchFamily="34" charset="0"/>
              <a:cs typeface="Times New Roman (Body CS)"/>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lang="en-US" sz="1800">
                <a:effectLst/>
                <a:latin typeface="Avenir LT Std 45 Book"/>
                <a:ea typeface="Calibri" panose="020F0502020204030204" pitchFamily="34" charset="0"/>
                <a:cs typeface="Arial" panose="020B0604020202020204" pitchFamily="34" charset="0"/>
              </a:rPr>
              <a:t>The Grantee satisfaction survey was sent to all 39 ABA grantees by their coach and 26 grantees completed the survey yielding a 67% response rate. The Coach feedback form mimicked the grantee satisfaction survey and provided input from the coaches on their assessment of grantees engagement, satisfaction, application and improvement since beginning their TA efforts. 38 of 39 coaches completed the feedback forms yielding a 97% response rate.   The next several slides detail the findings of the first iteration of this semi-annual survey. </a:t>
            </a:r>
          </a:p>
          <a:p>
            <a:pPr marL="0" marR="0" lvl="0" indent="0" algn="l" defTabSz="914400" rtl="0" eaLnBrk="1" fontAlgn="auto" latinLnBrk="0" hangingPunct="1">
              <a:lnSpc>
                <a:spcPct val="100000"/>
              </a:lnSpc>
              <a:spcBef>
                <a:spcPts val="300"/>
              </a:spcBef>
              <a:spcAft>
                <a:spcPts val="300"/>
              </a:spcAft>
              <a:buClrTx/>
              <a:buSzTx/>
              <a:buFontTx/>
              <a:buNone/>
              <a:tabLst/>
              <a:defRPr/>
            </a:pPr>
            <a:endParaRPr lang="en-US" sz="1800">
              <a:effectLst/>
              <a:latin typeface="DM Sans" pitchFamily="2" charset="0"/>
              <a:ea typeface="Aptos" panose="020B0004020202020204" pitchFamily="34" charset="0"/>
              <a:cs typeface="Times New Roman (Body CS)"/>
            </a:endParaRPr>
          </a:p>
          <a:p>
            <a:pPr marL="0" marR="0">
              <a:spcBef>
                <a:spcPts val="300"/>
              </a:spcBef>
              <a:spcAft>
                <a:spcPts val="300"/>
              </a:spcAft>
            </a:pPr>
            <a:endParaRPr lang="en-US" sz="1200">
              <a:effectLst/>
              <a:latin typeface="DM Sans" pitchFamily="2" charset="0"/>
              <a:ea typeface="Aptos" panose="020B0004020202020204" pitchFamily="34" charset="0"/>
              <a:cs typeface="Times New Roman (Body CS)"/>
            </a:endParaRPr>
          </a:p>
          <a:p>
            <a:endParaRPr lang="en-US"/>
          </a:p>
        </p:txBody>
      </p:sp>
      <p:sp>
        <p:nvSpPr>
          <p:cNvPr id="4" name="Slide Number Placeholder 3"/>
          <p:cNvSpPr>
            <a:spLocks noGrp="1"/>
          </p:cNvSpPr>
          <p:nvPr>
            <p:ph type="sldNum" sz="quarter" idx="5"/>
          </p:nvPr>
        </p:nvSpPr>
        <p:spPr/>
        <p:txBody>
          <a:bodyPr/>
          <a:lstStyle/>
          <a:p>
            <a:fld id="{20BAD44F-05D5-7047-95CD-97C135C0C177}" type="slidenum">
              <a:rPr lang="en-US" smtClean="0"/>
              <a:t>28</a:t>
            </a:fld>
            <a:endParaRPr lang="en-US"/>
          </a:p>
        </p:txBody>
      </p:sp>
    </p:spTree>
    <p:extLst>
      <p:ext uri="{BB962C8B-B14F-4D97-AF65-F5344CB8AC3E}">
        <p14:creationId xmlns:p14="http://schemas.microsoft.com/office/powerpoint/2010/main" val="3080011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5816A0-E17A-46C7-80AE-9A9AB2855491}" type="slidenum">
              <a:rPr lang="en-US" smtClean="0"/>
              <a:t>30</a:t>
            </a:fld>
            <a:endParaRPr lang="en-US"/>
          </a:p>
        </p:txBody>
      </p:sp>
    </p:spTree>
    <p:extLst>
      <p:ext uri="{BB962C8B-B14F-4D97-AF65-F5344CB8AC3E}">
        <p14:creationId xmlns:p14="http://schemas.microsoft.com/office/powerpoint/2010/main" val="2938753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External 2">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16BE186-2F52-9149-3C23-A8B09BD3AF1C}"/>
              </a:ext>
            </a:extLst>
          </p:cNvPr>
          <p:cNvPicPr>
            <a:picLocks noChangeAspect="1"/>
          </p:cNvPicPr>
          <p:nvPr userDrawn="1"/>
        </p:nvPicPr>
        <p:blipFill>
          <a:blip r:embed="rId2">
            <a:extLst>
              <a:ext uri="{28A0092B-C50C-407E-A947-70E740481C1C}">
                <a14:useLocalDpi xmlns:a14="http://schemas.microsoft.com/office/drawing/2010/main" val="0"/>
              </a:ext>
            </a:extLst>
          </a:blip>
          <a:srcRect l="12391" r="12391"/>
          <a:stretch/>
        </p:blipFill>
        <p:spPr>
          <a:xfrm>
            <a:off x="4463844" y="0"/>
            <a:ext cx="7728156" cy="6858000"/>
          </a:xfrm>
          <a:prstGeom prst="rect">
            <a:avLst/>
          </a:prstGeom>
        </p:spPr>
      </p:pic>
      <p:sp>
        <p:nvSpPr>
          <p:cNvPr id="4" name="Rectangle 3">
            <a:extLst>
              <a:ext uri="{FF2B5EF4-FFF2-40B4-BE49-F238E27FC236}">
                <a16:creationId xmlns:a16="http://schemas.microsoft.com/office/drawing/2014/main" id="{D1BB6B06-D83D-2683-BEA5-331509B8B772}"/>
              </a:ext>
            </a:extLst>
          </p:cNvPr>
          <p:cNvSpPr/>
          <p:nvPr userDrawn="1"/>
        </p:nvSpPr>
        <p:spPr>
          <a:xfrm>
            <a:off x="4463844" y="0"/>
            <a:ext cx="7728155" cy="6858000"/>
          </a:xfrm>
          <a:prstGeom prst="rect">
            <a:avLst/>
          </a:prstGeom>
          <a:solidFill>
            <a:srgbClr val="053A8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988774" y="1250723"/>
            <a:ext cx="6819764" cy="2387600"/>
          </a:xfrm>
        </p:spPr>
        <p:txBody>
          <a:bodyPr anchor="b">
            <a:normAutofit/>
          </a:bodyPr>
          <a:lstStyle>
            <a:lvl1pPr algn="l">
              <a:lnSpc>
                <a:spcPct val="90000"/>
              </a:lnSpc>
              <a:defRPr sz="4800" spc="30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4988773" y="4015752"/>
            <a:ext cx="6819765" cy="628248"/>
          </a:xfrm>
        </p:spPr>
        <p:txBody>
          <a:bodyPr>
            <a:normAutofit/>
          </a:bodyPr>
          <a:lstStyle>
            <a:lvl1pPr marL="0" indent="0" algn="l">
              <a:buNone/>
              <a:defRPr sz="1400" b="0" i="0" cap="none" spc="0" baseline="0">
                <a:solidFill>
                  <a:schemeClr val="bg1"/>
                </a:solidFill>
                <a:latin typeface="Avenir Medium" panose="02000503020000020003" pitchFamily="2" charset="0"/>
                <a:ea typeface="Avenir Medium" panose="02000503020000020003" pitchFamily="2" charset="0"/>
                <a:cs typeface="Avenir Medium"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7" name="Text Placeholder 16"/>
          <p:cNvSpPr>
            <a:spLocks noGrp="1"/>
          </p:cNvSpPr>
          <p:nvPr>
            <p:ph type="body" sz="quarter" idx="10" hasCustomPrompt="1"/>
          </p:nvPr>
        </p:nvSpPr>
        <p:spPr>
          <a:xfrm>
            <a:off x="4988774" y="5928912"/>
            <a:ext cx="5010151" cy="346075"/>
          </a:xfrm>
        </p:spPr>
        <p:txBody>
          <a:bodyPr>
            <a:normAutofit/>
          </a:bodyPr>
          <a:lstStyle>
            <a:lvl1pPr marL="0" indent="0">
              <a:buNone/>
              <a:defRPr sz="1200" b="0" i="0" cap="all" spc="100" baseline="0">
                <a:solidFill>
                  <a:schemeClr val="bg1"/>
                </a:solidFill>
                <a:latin typeface="Montserrat Medium" pitchFamily="2" charset="77"/>
                <a:ea typeface="Montserrat Medium" pitchFamily="2" charset="77"/>
                <a:cs typeface="Calibri" charset="0"/>
              </a:defRPr>
            </a:lvl1pPr>
            <a:lvl2pPr>
              <a:defRPr>
                <a:solidFill>
                  <a:schemeClr val="bg1"/>
                </a:solidFill>
                <a:latin typeface="Calibri" charset="0"/>
                <a:ea typeface="Calibri" charset="0"/>
                <a:cs typeface="Calibri" charset="0"/>
              </a:defRPr>
            </a:lvl2pPr>
            <a:lvl3pPr>
              <a:defRPr>
                <a:solidFill>
                  <a:schemeClr val="bg1"/>
                </a:solidFill>
                <a:latin typeface="Calibri" charset="0"/>
                <a:ea typeface="Calibri" charset="0"/>
                <a:cs typeface="Calibri" charset="0"/>
              </a:defRPr>
            </a:lvl3pPr>
            <a:lvl4pPr>
              <a:defRPr>
                <a:solidFill>
                  <a:schemeClr val="bg1"/>
                </a:solidFill>
                <a:latin typeface="Calibri" charset="0"/>
                <a:ea typeface="Calibri" charset="0"/>
                <a:cs typeface="Calibri" charset="0"/>
              </a:defRPr>
            </a:lvl4pPr>
            <a:lvl5pPr>
              <a:defRPr>
                <a:solidFill>
                  <a:schemeClr val="bg1"/>
                </a:solidFill>
                <a:latin typeface="Calibri" charset="0"/>
                <a:ea typeface="Calibri" charset="0"/>
                <a:cs typeface="Calibri" charset="0"/>
              </a:defRPr>
            </a:lvl5pPr>
          </a:lstStyle>
          <a:p>
            <a:pPr lvl="0"/>
            <a:r>
              <a:rPr lang="en-US"/>
              <a:t>Month Year</a:t>
            </a:r>
          </a:p>
        </p:txBody>
      </p:sp>
      <p:pic>
        <p:nvPicPr>
          <p:cNvPr id="13" name="Picture 12">
            <a:extLst>
              <a:ext uri="{FF2B5EF4-FFF2-40B4-BE49-F238E27FC236}">
                <a16:creationId xmlns:a16="http://schemas.microsoft.com/office/drawing/2014/main" id="{C4F15F60-953C-163F-12D1-AC30704CEAD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80599" y="2497394"/>
            <a:ext cx="4020780" cy="1648519"/>
          </a:xfrm>
          <a:prstGeom prst="rect">
            <a:avLst/>
          </a:prstGeom>
        </p:spPr>
      </p:pic>
    </p:spTree>
    <p:extLst>
      <p:ext uri="{BB962C8B-B14F-4D97-AF65-F5344CB8AC3E}">
        <p14:creationId xmlns:p14="http://schemas.microsoft.com/office/powerpoint/2010/main" val="1953647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5C1AE-595C-4D4F-B96A-C72C60B1730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C26C2DB-E21A-4767-B4A4-EDA72CF65901}"/>
              </a:ext>
            </a:extLst>
          </p:cNvPr>
          <p:cNvSpPr>
            <a:spLocks noGrp="1"/>
          </p:cNvSpPr>
          <p:nvPr>
            <p:ph type="sldNum" sz="quarter" idx="10"/>
          </p:nvPr>
        </p:nvSpPr>
        <p:spPr/>
        <p:txBody>
          <a:bodyPr/>
          <a:lstStyle/>
          <a:p>
            <a:fld id="{EACE6E22-E655-5947-A8B4-6F095FBA2C12}" type="slidenum">
              <a:rPr lang="en-US" smtClean="0"/>
              <a:pPr/>
              <a:t>‹#›</a:t>
            </a:fld>
            <a:endParaRPr lang="en-US"/>
          </a:p>
        </p:txBody>
      </p:sp>
    </p:spTree>
    <p:extLst>
      <p:ext uri="{BB962C8B-B14F-4D97-AF65-F5344CB8AC3E}">
        <p14:creationId xmlns:p14="http://schemas.microsoft.com/office/powerpoint/2010/main" val="4097155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C Divider ">
    <p:bg>
      <p:bgPr>
        <a:blipFill dpi="0" rotWithShape="1">
          <a:blip r:embed="rId2">
            <a:alphaModFix amt="82000"/>
            <a:lum/>
          </a:blip>
          <a:srcRect/>
          <a:stretch>
            <a:fillRect t="-9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BDD58-F5BD-6C98-27E0-9146A672BE06}"/>
              </a:ext>
            </a:extLst>
          </p:cNvPr>
          <p:cNvSpPr/>
          <p:nvPr userDrawn="1"/>
        </p:nvSpPr>
        <p:spPr>
          <a:xfrm>
            <a:off x="0" y="0"/>
            <a:ext cx="12192000" cy="6858000"/>
          </a:xfrm>
          <a:prstGeom prst="rect">
            <a:avLst/>
          </a:prstGeom>
          <a:solidFill>
            <a:srgbClr val="053A82">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65760" y="3594"/>
            <a:ext cx="11437704" cy="6854405"/>
          </a:xfrm>
          <a:noFill/>
        </p:spPr>
        <p:txBody>
          <a:bodyPr anchor="ctr">
            <a:noAutofit/>
          </a:bodyPr>
          <a:lstStyle>
            <a:lvl1pPr algn="ctr">
              <a:defRPr sz="6000" spc="200" baseline="0">
                <a:solidFill>
                  <a:schemeClr val="bg1"/>
                </a:solidFill>
              </a:defRPr>
            </a:lvl1pPr>
          </a:lstStyle>
          <a:p>
            <a:r>
              <a:rPr lang="en-US"/>
              <a:t>Divider heading</a:t>
            </a:r>
          </a:p>
        </p:txBody>
      </p:sp>
    </p:spTree>
    <p:extLst>
      <p:ext uri="{BB962C8B-B14F-4D97-AF65-F5344CB8AC3E}">
        <p14:creationId xmlns:p14="http://schemas.microsoft.com/office/powerpoint/2010/main" val="373161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LI Divider">
    <p:bg>
      <p:bgPr>
        <a:blipFill dpi="0" rotWithShape="1">
          <a:blip r:embed="rId2">
            <a:alphaModFix amt="25378"/>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5760" y="3594"/>
            <a:ext cx="11437704" cy="6854405"/>
          </a:xfrm>
        </p:spPr>
        <p:txBody>
          <a:bodyPr anchor="ctr">
            <a:noAutofit/>
          </a:bodyPr>
          <a:lstStyle>
            <a:lvl1pPr algn="ctr">
              <a:defRPr sz="6000" spc="200" baseline="0">
                <a:solidFill>
                  <a:srgbClr val="053A82"/>
                </a:solidFill>
              </a:defRPr>
            </a:lvl1pPr>
          </a:lstStyle>
          <a:p>
            <a:r>
              <a:rPr lang="en-US"/>
              <a:t>Divider heading</a:t>
            </a:r>
          </a:p>
        </p:txBody>
      </p:sp>
    </p:spTree>
    <p:extLst>
      <p:ext uri="{BB962C8B-B14F-4D97-AF65-F5344CB8AC3E}">
        <p14:creationId xmlns:p14="http://schemas.microsoft.com/office/powerpoint/2010/main" val="1579583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Rectangle 5"/>
          <p:cNvSpPr/>
          <p:nvPr userDrawn="1"/>
        </p:nvSpPr>
        <p:spPr>
          <a:xfrm>
            <a:off x="395845" y="1"/>
            <a:ext cx="11796156"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lide Number Placeholder 2"/>
          <p:cNvSpPr>
            <a:spLocks noGrp="1"/>
          </p:cNvSpPr>
          <p:nvPr>
            <p:ph type="sldNum" sz="quarter" idx="10"/>
          </p:nvPr>
        </p:nvSpPr>
        <p:spPr/>
        <p:txBody>
          <a:bodyPr/>
          <a:lstStyle>
            <a:lvl1pPr>
              <a:defRPr sz="1000"/>
            </a:lvl1pPr>
          </a:lstStyle>
          <a:p>
            <a:fld id="{EACE6E22-E655-5947-A8B4-6F095FBA2C12}" type="slidenum">
              <a:rPr lang="en-US" smtClean="0"/>
              <a:pPr/>
              <a:t>‹#›</a:t>
            </a:fld>
            <a:endParaRPr lang="en-US"/>
          </a:p>
        </p:txBody>
      </p:sp>
      <p:sp>
        <p:nvSpPr>
          <p:cNvPr id="11" name="Title 1"/>
          <p:cNvSpPr>
            <a:spLocks noGrp="1"/>
          </p:cNvSpPr>
          <p:nvPr>
            <p:ph type="title" hasCustomPrompt="1"/>
          </p:nvPr>
        </p:nvSpPr>
        <p:spPr>
          <a:xfrm>
            <a:off x="883477" y="758952"/>
            <a:ext cx="10272203" cy="3566160"/>
          </a:xfrm>
        </p:spPr>
        <p:txBody>
          <a:bodyPr anchor="b" anchorCtr="0">
            <a:normAutofit/>
          </a:bodyPr>
          <a:lstStyle>
            <a:lvl1pPr>
              <a:lnSpc>
                <a:spcPct val="85000"/>
              </a:lnSpc>
              <a:defRPr sz="4500" b="0">
                <a:solidFill>
                  <a:srgbClr val="053A82"/>
                </a:solidFill>
              </a:defRPr>
            </a:lvl1pPr>
          </a:lstStyle>
          <a:p>
            <a:r>
              <a:rPr lang="en-US"/>
              <a:t>Section heading</a:t>
            </a:r>
          </a:p>
        </p:txBody>
      </p:sp>
      <p:cxnSp>
        <p:nvCxnSpPr>
          <p:cNvPr id="12" name="Straight Connector 11"/>
          <p:cNvCxnSpPr/>
          <p:nvPr userDrawn="1"/>
        </p:nvCxnSpPr>
        <p:spPr>
          <a:xfrm>
            <a:off x="883477" y="4343400"/>
            <a:ext cx="1027220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C6F70F4-FD6E-A2F3-D7B7-EDDD292CC717}"/>
              </a:ext>
            </a:extLst>
          </p:cNvPr>
          <p:cNvCxnSpPr>
            <a:cxnSpLocks/>
          </p:cNvCxnSpPr>
          <p:nvPr userDrawn="1"/>
        </p:nvCxnSpPr>
        <p:spPr>
          <a:xfrm>
            <a:off x="3302000" y="6395370"/>
            <a:ext cx="740664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8B0EC04-CAA3-0E96-4841-34B8C36611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8071" y="6183062"/>
            <a:ext cx="2444716" cy="435473"/>
          </a:xfrm>
          <a:prstGeom prst="rect">
            <a:avLst/>
          </a:prstGeom>
        </p:spPr>
      </p:pic>
    </p:spTree>
    <p:extLst>
      <p:ext uri="{BB962C8B-B14F-4D97-AF65-F5344CB8AC3E}">
        <p14:creationId xmlns:p14="http://schemas.microsoft.com/office/powerpoint/2010/main" val="1739663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F TOC Wide 2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Table of Contents</a:t>
            </a:r>
          </a:p>
        </p:txBody>
      </p:sp>
      <p:sp>
        <p:nvSpPr>
          <p:cNvPr id="3" name="Slide Number Placeholder 2"/>
          <p:cNvSpPr>
            <a:spLocks noGrp="1"/>
          </p:cNvSpPr>
          <p:nvPr>
            <p:ph type="sldNum" sz="quarter" idx="10"/>
          </p:nvPr>
        </p:nvSpPr>
        <p:spPr/>
        <p:txBody>
          <a:bodyPr/>
          <a:lstStyle>
            <a:lvl1pPr>
              <a:defRPr sz="1000"/>
            </a:lvl1pPr>
          </a:lstStyle>
          <a:p>
            <a:fld id="{EACE6E22-E655-5947-A8B4-6F095FBA2C12}" type="slidenum">
              <a:rPr lang="en-US" smtClean="0"/>
              <a:pPr/>
              <a:t>‹#›</a:t>
            </a:fld>
            <a:endParaRPr lang="en-US"/>
          </a:p>
        </p:txBody>
      </p:sp>
      <p:sp>
        <p:nvSpPr>
          <p:cNvPr id="10" name="Content Placeholder 8"/>
          <p:cNvSpPr>
            <a:spLocks noGrp="1"/>
          </p:cNvSpPr>
          <p:nvPr>
            <p:ph sz="quarter" idx="13" hasCustomPrompt="1"/>
          </p:nvPr>
        </p:nvSpPr>
        <p:spPr>
          <a:xfrm>
            <a:off x="883477" y="1550022"/>
            <a:ext cx="4823483" cy="4387316"/>
          </a:xfrm>
        </p:spPr>
        <p:txBody>
          <a:bodyPr/>
          <a:lstStyle>
            <a:lvl1pPr marL="0" indent="0">
              <a:spcBef>
                <a:spcPts val="1200"/>
              </a:spcBef>
              <a:buFont typeface="Arial" panose="020B0604020202020204" pitchFamily="34" charset="0"/>
              <a:buNone/>
              <a:tabLst>
                <a:tab pos="2336800" algn="r"/>
                <a:tab pos="3543300" algn="r"/>
              </a:tabLst>
              <a:defRPr sz="1600" b="1" i="0" baseline="0">
                <a:solidFill>
                  <a:schemeClr val="tx1">
                    <a:lumMod val="65000"/>
                    <a:lumOff val="35000"/>
                  </a:schemeClr>
                </a:solidFill>
                <a:latin typeface="Montserrat SemiBold" pitchFamily="2" charset="77"/>
                <a:ea typeface="Montserrat SemiBold" pitchFamily="2" charset="77"/>
                <a:cs typeface="Montserrat SemiBold" pitchFamily="2" charset="77"/>
              </a:defRPr>
            </a:lvl1pPr>
            <a:lvl2pPr marL="271463" indent="0">
              <a:spcBef>
                <a:spcPts val="300"/>
              </a:spcBef>
              <a:buClr>
                <a:srgbClr val="053A82"/>
              </a:buClr>
              <a:buFont typeface="Arial" panose="020B0604020202020204" pitchFamily="34" charset="0"/>
              <a:buNone/>
              <a:tabLst>
                <a:tab pos="2336800" algn="r"/>
                <a:tab pos="3543300" algn="r"/>
              </a:tabLst>
              <a:defRPr sz="1400"/>
            </a:lvl2pPr>
          </a:lstStyle>
          <a:p>
            <a:pPr lvl="0"/>
            <a:r>
              <a:rPr lang="en-US"/>
              <a:t>Section</a:t>
            </a:r>
          </a:p>
          <a:p>
            <a:pPr lvl="1"/>
            <a:r>
              <a:rPr lang="en-US"/>
              <a:t>Subsection</a:t>
            </a:r>
          </a:p>
        </p:txBody>
      </p:sp>
      <p:sp>
        <p:nvSpPr>
          <p:cNvPr id="13" name="Content Placeholder 8"/>
          <p:cNvSpPr>
            <a:spLocks noGrp="1"/>
          </p:cNvSpPr>
          <p:nvPr>
            <p:ph sz="quarter" idx="14" hasCustomPrompt="1"/>
          </p:nvPr>
        </p:nvSpPr>
        <p:spPr>
          <a:xfrm>
            <a:off x="6530316" y="1550022"/>
            <a:ext cx="4823483" cy="4387316"/>
          </a:xfrm>
        </p:spPr>
        <p:txBody>
          <a:bodyPr/>
          <a:lstStyle>
            <a:lvl1pPr marL="0" indent="0">
              <a:spcBef>
                <a:spcPts val="1200"/>
              </a:spcBef>
              <a:buFont typeface="Wingdings" pitchFamily="2" charset="2"/>
              <a:buNone/>
              <a:tabLst>
                <a:tab pos="2336800" algn="r"/>
                <a:tab pos="3543300" algn="r"/>
              </a:tabLst>
              <a:defRPr sz="1600" b="1" i="0" baseline="0">
                <a:solidFill>
                  <a:schemeClr val="tx1">
                    <a:lumMod val="65000"/>
                    <a:lumOff val="35000"/>
                  </a:schemeClr>
                </a:solidFill>
                <a:latin typeface="Montserrat SemiBold" pitchFamily="2" charset="77"/>
                <a:ea typeface="Montserrat SemiBold" pitchFamily="2" charset="77"/>
                <a:cs typeface="Montserrat SemiBold" pitchFamily="2" charset="77"/>
              </a:defRPr>
            </a:lvl1pPr>
            <a:lvl2pPr marL="557213" indent="-285750">
              <a:spcBef>
                <a:spcPts val="300"/>
              </a:spcBef>
              <a:buClr>
                <a:srgbClr val="053A82"/>
              </a:buClr>
              <a:buFont typeface="Wingdings" pitchFamily="2" charset="2"/>
              <a:buChar char="§"/>
              <a:tabLst>
                <a:tab pos="2336800" algn="r"/>
                <a:tab pos="3543300" algn="r"/>
              </a:tabLst>
              <a:defRPr sz="1400"/>
            </a:lvl2pPr>
          </a:lstStyle>
          <a:p>
            <a:pPr lvl="0"/>
            <a:r>
              <a:rPr lang="en-US"/>
              <a:t>Section</a:t>
            </a:r>
          </a:p>
          <a:p>
            <a:pPr lvl="1"/>
            <a:r>
              <a:rPr lang="en-US"/>
              <a:t>Subsection</a:t>
            </a:r>
          </a:p>
        </p:txBody>
      </p:sp>
    </p:spTree>
    <p:extLst>
      <p:ext uri="{BB962C8B-B14F-4D97-AF65-F5344CB8AC3E}">
        <p14:creationId xmlns:p14="http://schemas.microsoft.com/office/powerpoint/2010/main" val="566981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F TOC Wide 3 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Table of Contents</a:t>
            </a:r>
          </a:p>
        </p:txBody>
      </p:sp>
      <p:sp>
        <p:nvSpPr>
          <p:cNvPr id="3" name="Slide Number Placeholder 2"/>
          <p:cNvSpPr>
            <a:spLocks noGrp="1"/>
          </p:cNvSpPr>
          <p:nvPr>
            <p:ph type="sldNum" sz="quarter" idx="10"/>
          </p:nvPr>
        </p:nvSpPr>
        <p:spPr/>
        <p:txBody>
          <a:bodyPr/>
          <a:lstStyle>
            <a:lvl1pPr>
              <a:defRPr sz="1000"/>
            </a:lvl1pPr>
          </a:lstStyle>
          <a:p>
            <a:fld id="{EACE6E22-E655-5947-A8B4-6F095FBA2C12}" type="slidenum">
              <a:rPr lang="en-US" smtClean="0"/>
              <a:pPr/>
              <a:t>‹#›</a:t>
            </a:fld>
            <a:endParaRPr lang="en-US"/>
          </a:p>
        </p:txBody>
      </p:sp>
      <p:sp>
        <p:nvSpPr>
          <p:cNvPr id="10" name="Content Placeholder 8"/>
          <p:cNvSpPr>
            <a:spLocks noGrp="1"/>
          </p:cNvSpPr>
          <p:nvPr>
            <p:ph sz="quarter" idx="13" hasCustomPrompt="1"/>
          </p:nvPr>
        </p:nvSpPr>
        <p:spPr>
          <a:xfrm>
            <a:off x="883477" y="1550021"/>
            <a:ext cx="3248256" cy="4329669"/>
          </a:xfrm>
        </p:spPr>
        <p:txBody>
          <a:bodyPr/>
          <a:lstStyle>
            <a:lvl1pPr marL="0" indent="0">
              <a:spcBef>
                <a:spcPts val="1200"/>
              </a:spcBef>
              <a:buNone/>
              <a:tabLst>
                <a:tab pos="2336800" algn="r"/>
                <a:tab pos="3543300" algn="r"/>
              </a:tabLst>
              <a:defRPr sz="1600" b="1" i="0" baseline="0">
                <a:solidFill>
                  <a:schemeClr val="tx1">
                    <a:lumMod val="65000"/>
                    <a:lumOff val="35000"/>
                  </a:schemeClr>
                </a:solidFill>
                <a:latin typeface="Montserrat SemiBold" pitchFamily="2" charset="77"/>
                <a:ea typeface="Montserrat SemiBold" pitchFamily="2" charset="77"/>
                <a:cs typeface="Montserrat SemiBold" pitchFamily="2" charset="77"/>
              </a:defRPr>
            </a:lvl1pPr>
            <a:lvl2pPr marL="557213" indent="-285750">
              <a:spcBef>
                <a:spcPts val="300"/>
              </a:spcBef>
              <a:buClr>
                <a:srgbClr val="053A82"/>
              </a:buClr>
              <a:buFont typeface="Wingdings" pitchFamily="2" charset="2"/>
              <a:buChar char="§"/>
              <a:tabLst>
                <a:tab pos="2336800" algn="r"/>
                <a:tab pos="3543300" algn="r"/>
              </a:tabLst>
              <a:defRPr sz="1400"/>
            </a:lvl2pPr>
          </a:lstStyle>
          <a:p>
            <a:pPr lvl="0"/>
            <a:r>
              <a:rPr lang="en-US"/>
              <a:t>Section</a:t>
            </a:r>
          </a:p>
          <a:p>
            <a:pPr lvl="1"/>
            <a:r>
              <a:rPr lang="en-US"/>
              <a:t>Subsection</a:t>
            </a:r>
          </a:p>
        </p:txBody>
      </p:sp>
      <p:sp>
        <p:nvSpPr>
          <p:cNvPr id="13" name="Content Placeholder 8"/>
          <p:cNvSpPr>
            <a:spLocks noGrp="1"/>
          </p:cNvSpPr>
          <p:nvPr>
            <p:ph sz="quarter" idx="14" hasCustomPrompt="1"/>
          </p:nvPr>
        </p:nvSpPr>
        <p:spPr>
          <a:xfrm>
            <a:off x="4494511" y="1550021"/>
            <a:ext cx="3248256" cy="4329669"/>
          </a:xfrm>
        </p:spPr>
        <p:txBody>
          <a:bodyPr/>
          <a:lstStyle>
            <a:lvl1pPr marL="0" indent="0">
              <a:spcBef>
                <a:spcPts val="1200"/>
              </a:spcBef>
              <a:buNone/>
              <a:tabLst>
                <a:tab pos="2336800" algn="r"/>
                <a:tab pos="3543300" algn="r"/>
              </a:tabLst>
              <a:defRPr sz="1600" b="1" i="0" baseline="0">
                <a:solidFill>
                  <a:schemeClr val="tx1">
                    <a:lumMod val="65000"/>
                    <a:lumOff val="35000"/>
                  </a:schemeClr>
                </a:solidFill>
                <a:latin typeface="Montserrat SemiBold" pitchFamily="2" charset="77"/>
                <a:ea typeface="Montserrat SemiBold" pitchFamily="2" charset="77"/>
                <a:cs typeface="Montserrat SemiBold" pitchFamily="2" charset="77"/>
              </a:defRPr>
            </a:lvl1pPr>
            <a:lvl2pPr marL="271463" indent="0">
              <a:spcBef>
                <a:spcPts val="300"/>
              </a:spcBef>
              <a:buNone/>
              <a:tabLst>
                <a:tab pos="2336800" algn="r"/>
                <a:tab pos="3543300" algn="r"/>
              </a:tabLst>
              <a:defRPr sz="1400"/>
            </a:lvl2pPr>
          </a:lstStyle>
          <a:p>
            <a:pPr lvl="0"/>
            <a:r>
              <a:rPr lang="en-US"/>
              <a:t>Section</a:t>
            </a:r>
          </a:p>
          <a:p>
            <a:pPr lvl="1"/>
            <a:r>
              <a:rPr lang="en-US"/>
              <a:t>Subsection</a:t>
            </a:r>
          </a:p>
        </p:txBody>
      </p:sp>
      <p:sp>
        <p:nvSpPr>
          <p:cNvPr id="14" name="Content Placeholder 8"/>
          <p:cNvSpPr>
            <a:spLocks noGrp="1"/>
          </p:cNvSpPr>
          <p:nvPr>
            <p:ph sz="quarter" idx="15" hasCustomPrompt="1"/>
          </p:nvPr>
        </p:nvSpPr>
        <p:spPr>
          <a:xfrm>
            <a:off x="8105543" y="1550021"/>
            <a:ext cx="3248256" cy="4329669"/>
          </a:xfrm>
        </p:spPr>
        <p:txBody>
          <a:bodyPr/>
          <a:lstStyle>
            <a:lvl1pPr marL="50800" indent="0">
              <a:spcBef>
                <a:spcPts val="1200"/>
              </a:spcBef>
              <a:buNone/>
              <a:tabLst>
                <a:tab pos="2336800" algn="r"/>
                <a:tab pos="3543300" algn="r"/>
              </a:tabLst>
              <a:defRPr sz="1600" b="1" i="0" baseline="0">
                <a:solidFill>
                  <a:schemeClr val="tx1">
                    <a:lumMod val="65000"/>
                    <a:lumOff val="35000"/>
                  </a:schemeClr>
                </a:solidFill>
                <a:latin typeface="Montserrat SemiBold" pitchFamily="2" charset="77"/>
                <a:ea typeface="Montserrat SemiBold" pitchFamily="2" charset="77"/>
                <a:cs typeface="Montserrat SemiBold" pitchFamily="2" charset="77"/>
              </a:defRPr>
            </a:lvl1pPr>
            <a:lvl2pPr marL="271463" indent="0">
              <a:spcBef>
                <a:spcPts val="300"/>
              </a:spcBef>
              <a:buNone/>
              <a:tabLst>
                <a:tab pos="2336800" algn="r"/>
                <a:tab pos="3543300" algn="r"/>
              </a:tabLst>
              <a:defRPr sz="1400"/>
            </a:lvl2pPr>
          </a:lstStyle>
          <a:p>
            <a:pPr lvl="0"/>
            <a:r>
              <a:rPr lang="en-US"/>
              <a:t>Section</a:t>
            </a:r>
          </a:p>
          <a:p>
            <a:pPr lvl="1"/>
            <a:r>
              <a:rPr lang="en-US"/>
              <a:t>Subsection</a:t>
            </a:r>
          </a:p>
        </p:txBody>
      </p:sp>
      <p:cxnSp>
        <p:nvCxnSpPr>
          <p:cNvPr id="15" name="Straight Connector 14"/>
          <p:cNvCxnSpPr>
            <a:cxnSpLocks/>
          </p:cNvCxnSpPr>
          <p:nvPr userDrawn="1"/>
        </p:nvCxnSpPr>
        <p:spPr>
          <a:xfrm>
            <a:off x="4281333" y="1550021"/>
            <a:ext cx="0" cy="432966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userDrawn="1"/>
        </p:nvCxnSpPr>
        <p:spPr>
          <a:xfrm>
            <a:off x="7888133" y="1550021"/>
            <a:ext cx="0" cy="432966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182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F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z="1000"/>
            </a:lvl1pPr>
          </a:lstStyle>
          <a:p>
            <a:fld id="{EACE6E22-E655-5947-A8B4-6F095FBA2C12}" type="slidenum">
              <a:rPr lang="en-US" smtClean="0"/>
              <a:pPr/>
              <a:t>‹#›</a:t>
            </a:fld>
            <a:endParaRPr lang="en-US"/>
          </a:p>
        </p:txBody>
      </p:sp>
      <p:sp>
        <p:nvSpPr>
          <p:cNvPr id="6" name="Text Placeholder 2"/>
          <p:cNvSpPr>
            <a:spLocks noGrp="1"/>
          </p:cNvSpPr>
          <p:nvPr>
            <p:ph idx="1"/>
          </p:nvPr>
        </p:nvSpPr>
        <p:spPr>
          <a:xfrm>
            <a:off x="883478" y="1578595"/>
            <a:ext cx="10470321" cy="4271599"/>
          </a:xfrm>
          <a:prstGeom prst="rect">
            <a:avLst/>
          </a:prstGeom>
        </p:spPr>
        <p:txBody>
          <a:bodyPr vert="horz" lIns="0" tIns="0" rIns="0" bIns="0" rtlCol="0">
            <a:noAutofit/>
          </a:bodyPr>
          <a:lstStyle>
            <a:lvl3pPr>
              <a:defRPr>
                <a:solidFill>
                  <a:schemeClr val="tx1">
                    <a:lumMod val="75000"/>
                    <a:lumOff val="25000"/>
                  </a:schemeClr>
                </a:solidFill>
              </a:defRPr>
            </a:lvl3p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Level 3 is an optional subhead. </a:t>
            </a:r>
          </a:p>
          <a:p>
            <a:pPr lvl="3"/>
            <a:r>
              <a:rPr lang="en-US"/>
              <a:t>Level 4 is an optional short description. </a:t>
            </a:r>
          </a:p>
          <a:p>
            <a:pPr lvl="4"/>
            <a:r>
              <a:rPr lang="en-US"/>
              <a:t>Level 5 is used for source information or footnotes.</a:t>
            </a:r>
          </a:p>
        </p:txBody>
      </p:sp>
    </p:spTree>
    <p:extLst>
      <p:ext uri="{BB962C8B-B14F-4D97-AF65-F5344CB8AC3E}">
        <p14:creationId xmlns:p14="http://schemas.microsoft.com/office/powerpoint/2010/main" val="2239545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LF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z="1000"/>
            </a:lvl1pPr>
          </a:lstStyle>
          <a:p>
            <a:fld id="{EACE6E22-E655-5947-A8B4-6F095FBA2C12}" type="slidenum">
              <a:rPr lang="en-US" smtClean="0"/>
              <a:pPr/>
              <a:t>‹#›</a:t>
            </a:fld>
            <a:endParaRPr lang="en-US"/>
          </a:p>
        </p:txBody>
      </p:sp>
      <p:sp>
        <p:nvSpPr>
          <p:cNvPr id="8" name="Text Placeholder 2"/>
          <p:cNvSpPr>
            <a:spLocks noGrp="1"/>
          </p:cNvSpPr>
          <p:nvPr>
            <p:ph idx="1"/>
          </p:nvPr>
        </p:nvSpPr>
        <p:spPr>
          <a:xfrm>
            <a:off x="883478" y="1578595"/>
            <a:ext cx="10470321" cy="4271599"/>
          </a:xfrm>
          <a:prstGeom prst="rect">
            <a:avLst/>
          </a:prstGeom>
        </p:spPr>
        <p:txBody>
          <a:bodyPr vert="horz" lIns="0" tIns="0" rIns="0" bIns="0" rtlCol="0">
            <a:noAutofit/>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Level 3 is an optional subhead. </a:t>
            </a:r>
          </a:p>
          <a:p>
            <a:pPr lvl="3"/>
            <a:r>
              <a:rPr lang="en-US"/>
              <a:t>Level 4 is an optional short description. </a:t>
            </a:r>
          </a:p>
          <a:p>
            <a:pPr lvl="4"/>
            <a:r>
              <a:rPr lang="en-US"/>
              <a:t>Level 5 is used for source information or footnotes.</a:t>
            </a:r>
          </a:p>
        </p:txBody>
      </p:sp>
    </p:spTree>
    <p:extLst>
      <p:ext uri="{BB962C8B-B14F-4D97-AF65-F5344CB8AC3E}">
        <p14:creationId xmlns:p14="http://schemas.microsoft.com/office/powerpoint/2010/main" val="2414853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F Content Two Column">
    <p:spTree>
      <p:nvGrpSpPr>
        <p:cNvPr id="1" name=""/>
        <p:cNvGrpSpPr/>
        <p:nvPr/>
      </p:nvGrpSpPr>
      <p:grpSpPr>
        <a:xfrm>
          <a:off x="0" y="0"/>
          <a:ext cx="0" cy="0"/>
          <a:chOff x="0" y="0"/>
          <a:chExt cx="0" cy="0"/>
        </a:xfrm>
      </p:grpSpPr>
      <p:sp>
        <p:nvSpPr>
          <p:cNvPr id="9" name="Content Placeholder 8"/>
          <p:cNvSpPr>
            <a:spLocks noGrp="1"/>
          </p:cNvSpPr>
          <p:nvPr>
            <p:ph sz="quarter" idx="12" hasCustomPrompt="1"/>
          </p:nvPr>
        </p:nvSpPr>
        <p:spPr>
          <a:xfrm>
            <a:off x="6472296" y="1550022"/>
            <a:ext cx="4881504" cy="4290340"/>
          </a:xfrm>
        </p:spPr>
        <p:txBody>
          <a:bodyPr/>
          <a:lstStyle>
            <a:lvl1pPr>
              <a:defRPr>
                <a:solidFill>
                  <a:schemeClr val="tx1"/>
                </a:solidFill>
              </a:defRPr>
            </a:lvl1p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Level 3 is an optional subhead. </a:t>
            </a:r>
          </a:p>
          <a:p>
            <a:pPr lvl="3"/>
            <a:r>
              <a:rPr lang="en-US"/>
              <a:t>Level 4 is an optional short description. </a:t>
            </a:r>
          </a:p>
          <a:p>
            <a:pPr lvl="4"/>
            <a:r>
              <a:rPr lang="en-US"/>
              <a:t>Level 5 is used for source information or footnotes.</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z="1000"/>
            </a:lvl1pPr>
          </a:lstStyle>
          <a:p>
            <a:fld id="{EACE6E22-E655-5947-A8B4-6F095FBA2C12}" type="slidenum">
              <a:rPr lang="en-US" smtClean="0"/>
              <a:pPr/>
              <a:t>‹#›</a:t>
            </a:fld>
            <a:endParaRPr lang="en-US"/>
          </a:p>
        </p:txBody>
      </p:sp>
      <p:sp>
        <p:nvSpPr>
          <p:cNvPr id="10" name="Content Placeholder 8"/>
          <p:cNvSpPr>
            <a:spLocks noGrp="1"/>
          </p:cNvSpPr>
          <p:nvPr>
            <p:ph sz="quarter" idx="13" hasCustomPrompt="1"/>
          </p:nvPr>
        </p:nvSpPr>
        <p:spPr>
          <a:xfrm>
            <a:off x="883477" y="1550022"/>
            <a:ext cx="4796211" cy="4290340"/>
          </a:xfrm>
        </p:spPr>
        <p:txBody>
          <a:bodyPr/>
          <a:lstStyle>
            <a:lvl1pPr>
              <a:defRPr baseline="0">
                <a:solidFill>
                  <a:schemeClr val="tx1"/>
                </a:solidFill>
              </a:defRPr>
            </a:lvl1p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Level 3 is an optional subhead. </a:t>
            </a:r>
          </a:p>
          <a:p>
            <a:pPr lvl="3"/>
            <a:r>
              <a:rPr lang="en-US"/>
              <a:t>Level 4 is an optional short description. </a:t>
            </a:r>
          </a:p>
          <a:p>
            <a:pPr lvl="4"/>
            <a:r>
              <a:rPr lang="en-US"/>
              <a:t>Level 5 is used for source information or footnotes.</a:t>
            </a:r>
          </a:p>
        </p:txBody>
      </p:sp>
    </p:spTree>
    <p:extLst>
      <p:ext uri="{BB962C8B-B14F-4D97-AF65-F5344CB8AC3E}">
        <p14:creationId xmlns:p14="http://schemas.microsoft.com/office/powerpoint/2010/main" val="2473068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F Content Call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z="1000"/>
            </a:lvl1pPr>
          </a:lstStyle>
          <a:p>
            <a:fld id="{EACE6E22-E655-5947-A8B4-6F095FBA2C12}" type="slidenum">
              <a:rPr lang="en-US" smtClean="0"/>
              <a:pPr/>
              <a:t>‹#›</a:t>
            </a:fld>
            <a:endParaRPr lang="en-US"/>
          </a:p>
        </p:txBody>
      </p:sp>
      <p:sp>
        <p:nvSpPr>
          <p:cNvPr id="7" name="Text Placeholder 6"/>
          <p:cNvSpPr>
            <a:spLocks noGrp="1"/>
          </p:cNvSpPr>
          <p:nvPr>
            <p:ph type="body" sz="quarter" idx="15" hasCustomPrompt="1"/>
          </p:nvPr>
        </p:nvSpPr>
        <p:spPr>
          <a:xfrm>
            <a:off x="882651" y="1547813"/>
            <a:ext cx="3058583" cy="4302381"/>
          </a:xfrm>
        </p:spPr>
        <p:txBody>
          <a:bodyPr/>
          <a:lstStyle>
            <a:lvl1pPr marL="0" indent="0">
              <a:buNone/>
              <a:defRPr sz="1400" b="1" i="0" u="none" cap="none" spc="0" baseline="0">
                <a:solidFill>
                  <a:schemeClr val="accent4"/>
                </a:solidFill>
                <a:latin typeface="+mn-lt"/>
              </a:defRPr>
            </a:lvl1pPr>
          </a:lstStyle>
          <a:p>
            <a:pPr lvl="0"/>
            <a:r>
              <a:rPr lang="en-US" b="0" i="1" cap="none" spc="0">
                <a:latin typeface="Georgia" charset="0"/>
                <a:ea typeface="Georgia" charset="0"/>
                <a:cs typeface="Georgia" charset="0"/>
              </a:rPr>
              <a:t>Call out goes here. This is a pull quote or description for a chart or graphic.</a:t>
            </a:r>
          </a:p>
        </p:txBody>
      </p:sp>
      <p:sp>
        <p:nvSpPr>
          <p:cNvPr id="9" name="Content Placeholder 8"/>
          <p:cNvSpPr>
            <a:spLocks noGrp="1"/>
          </p:cNvSpPr>
          <p:nvPr>
            <p:ph sz="quarter" idx="16" hasCustomPrompt="1"/>
          </p:nvPr>
        </p:nvSpPr>
        <p:spPr>
          <a:xfrm>
            <a:off x="4315884" y="1547813"/>
            <a:ext cx="7078133" cy="4302381"/>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Level 3 is an optional subhead. </a:t>
            </a:r>
          </a:p>
          <a:p>
            <a:pPr lvl="3"/>
            <a:r>
              <a:rPr lang="en-US"/>
              <a:t>Level 4 is an optional short description. </a:t>
            </a:r>
          </a:p>
          <a:p>
            <a:pPr lvl="4"/>
            <a:r>
              <a:rPr lang="en-US"/>
              <a:t>Level 5 is used for source information or footnotes.</a:t>
            </a:r>
          </a:p>
        </p:txBody>
      </p:sp>
    </p:spTree>
    <p:extLst>
      <p:ext uri="{BB962C8B-B14F-4D97-AF65-F5344CB8AC3E}">
        <p14:creationId xmlns:p14="http://schemas.microsoft.com/office/powerpoint/2010/main" val="3810926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F Table">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83477" y="5512940"/>
            <a:ext cx="10470323" cy="414338"/>
          </a:xfrm>
        </p:spPr>
        <p:txBody>
          <a:bodyPr anchor="b">
            <a:noAutofit/>
          </a:bodyPr>
          <a:lstStyle>
            <a:lvl1pPr marL="0" indent="0">
              <a:buNone/>
              <a:defRPr sz="1100" b="0" i="1" cap="none" spc="0" baseline="0">
                <a:solidFill>
                  <a:schemeClr val="tx1">
                    <a:lumMod val="65000"/>
                    <a:lumOff val="35000"/>
                  </a:schemeClr>
                </a:solidFill>
                <a:latin typeface="Avenir Light Oblique" panose="020B0402020203090204" pitchFamily="34" charset="77"/>
              </a:defRPr>
            </a:lvl1pPr>
          </a:lstStyle>
          <a:p>
            <a:pPr lvl="0"/>
            <a:r>
              <a:rPr lang="en-US"/>
              <a:t>Level 5 is a footnote or a place for source information.</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883477" y="1550021"/>
            <a:ext cx="10470323" cy="900217"/>
          </a:xfrm>
        </p:spPr>
        <p:txBody>
          <a:bodyPr/>
          <a:lstStyle>
            <a:lvl1pPr marL="285750" indent="-285750">
              <a:spcBef>
                <a:spcPts val="1200"/>
              </a:spcBef>
              <a:buFont typeface="Wingdings" pitchFamily="2" charset="2"/>
              <a:buChar char="§"/>
              <a:defRPr b="1" cap="all" spc="100" baseline="0">
                <a:solidFill>
                  <a:schemeClr val="tx1">
                    <a:lumMod val="85000"/>
                    <a:lumOff val="15000"/>
                  </a:schemeClr>
                </a:solidFill>
              </a:defRPr>
            </a:lvl1pPr>
            <a:lvl2pPr marL="293688" indent="-285750">
              <a:spcBef>
                <a:spcPts val="600"/>
              </a:spcBef>
              <a:spcAft>
                <a:spcPts val="600"/>
              </a:spcAft>
              <a:buClr>
                <a:srgbClr val="053A82"/>
              </a:buClr>
              <a:buFont typeface="Wingdings" pitchFamily="2" charset="2"/>
              <a:buChar char="§"/>
              <a:tabLst/>
              <a:defRPr sz="1400" b="0" i="1">
                <a:solidFill>
                  <a:schemeClr val="tx1">
                    <a:lumMod val="85000"/>
                    <a:lumOff val="15000"/>
                  </a:schemeClr>
                </a:solidFill>
                <a:latin typeface="Avenir Book Oblique" panose="02000503020000020003" pitchFamily="2" charset="0"/>
                <a:ea typeface="Avenir Book Oblique" panose="02000503020000020003" pitchFamily="2" charset="0"/>
                <a:cs typeface="Avenir Book Oblique" panose="02000503020000020003" pitchFamily="2" charset="0"/>
              </a:defRPr>
            </a:lvl2pPr>
          </a:lstStyle>
          <a:p>
            <a:pPr lvl="0"/>
            <a:r>
              <a:rPr lang="en-US"/>
              <a:t>Click to edit Master text styles</a:t>
            </a:r>
          </a:p>
          <a:p>
            <a:pPr lvl="1"/>
            <a:r>
              <a:rPr lang="en-US"/>
              <a:t>Second level</a:t>
            </a:r>
          </a:p>
        </p:txBody>
      </p:sp>
      <p:sp>
        <p:nvSpPr>
          <p:cNvPr id="15" name="Slide Number Placeholder 2"/>
          <p:cNvSpPr>
            <a:spLocks noGrp="1"/>
          </p:cNvSpPr>
          <p:nvPr>
            <p:ph type="sldNum" sz="quarter" idx="10"/>
          </p:nvPr>
        </p:nvSpPr>
        <p:spPr>
          <a:xfrm>
            <a:off x="10744199" y="6400800"/>
            <a:ext cx="609600" cy="457200"/>
          </a:xfrm>
        </p:spPr>
        <p:txBody>
          <a:bodyPr/>
          <a:lstStyle>
            <a:lvl1pPr>
              <a:defRPr sz="1000"/>
            </a:lvl1pPr>
          </a:lstStyle>
          <a:p>
            <a:fld id="{EACE6E22-E655-5947-A8B4-6F095FBA2C12}" type="slidenum">
              <a:rPr lang="en-US" smtClean="0"/>
              <a:pPr/>
              <a:t>‹#›</a:t>
            </a:fld>
            <a:endParaRPr lang="en-US"/>
          </a:p>
        </p:txBody>
      </p:sp>
    </p:spTree>
    <p:extLst>
      <p:ext uri="{BB962C8B-B14F-4D97-AF65-F5344CB8AC3E}">
        <p14:creationId xmlns:p14="http://schemas.microsoft.com/office/powerpoint/2010/main" val="1744658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F Two Char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hart Placeholder 4"/>
          <p:cNvSpPr>
            <a:spLocks noGrp="1"/>
          </p:cNvSpPr>
          <p:nvPr>
            <p:ph type="chart" sz="quarter" idx="12"/>
          </p:nvPr>
        </p:nvSpPr>
        <p:spPr>
          <a:xfrm>
            <a:off x="882651" y="2781559"/>
            <a:ext cx="4961877" cy="2616352"/>
          </a:xfrm>
        </p:spPr>
        <p:txBody>
          <a:bodyPr/>
          <a:lstStyle/>
          <a:p>
            <a:r>
              <a:rPr lang="en-US"/>
              <a:t>Click icon to add chart</a:t>
            </a:r>
          </a:p>
        </p:txBody>
      </p:sp>
      <p:sp>
        <p:nvSpPr>
          <p:cNvPr id="11" name="Chart Placeholder 4"/>
          <p:cNvSpPr>
            <a:spLocks noGrp="1"/>
          </p:cNvSpPr>
          <p:nvPr>
            <p:ph type="chart" sz="quarter" idx="13"/>
          </p:nvPr>
        </p:nvSpPr>
        <p:spPr>
          <a:xfrm>
            <a:off x="6391922" y="2780286"/>
            <a:ext cx="4961877" cy="2616352"/>
          </a:xfrm>
        </p:spPr>
        <p:txBody>
          <a:bodyPr/>
          <a:lstStyle/>
          <a:p>
            <a:r>
              <a:rPr lang="en-US"/>
              <a:t>Click icon to add chart</a:t>
            </a:r>
          </a:p>
        </p:txBody>
      </p:sp>
      <p:sp>
        <p:nvSpPr>
          <p:cNvPr id="16" name="Text Placeholder 4"/>
          <p:cNvSpPr>
            <a:spLocks noGrp="1"/>
          </p:cNvSpPr>
          <p:nvPr>
            <p:ph type="body" sz="quarter" idx="14" hasCustomPrompt="1"/>
          </p:nvPr>
        </p:nvSpPr>
        <p:spPr>
          <a:xfrm>
            <a:off x="883477" y="5570860"/>
            <a:ext cx="10470323" cy="414338"/>
          </a:xfrm>
        </p:spPr>
        <p:txBody>
          <a:bodyPr anchor="b"/>
          <a:lstStyle>
            <a:lvl1pPr marL="0" indent="0">
              <a:buNone/>
              <a:defRPr lang="en-US" sz="1100" b="0" i="1" kern="1200" cap="none" spc="0" baseline="0" dirty="0" smtClean="0">
                <a:solidFill>
                  <a:schemeClr val="tx1">
                    <a:lumMod val="65000"/>
                    <a:lumOff val="35000"/>
                  </a:schemeClr>
                </a:solidFill>
                <a:latin typeface="Avenir Light Oblique" panose="020B0402020203090204" pitchFamily="34" charset="77"/>
                <a:ea typeface="Avenir Light Oblique" panose="020B0402020203090204" pitchFamily="34" charset="77"/>
                <a:cs typeface="Calibri" charset="0"/>
              </a:defRPr>
            </a:lvl1pPr>
          </a:lstStyle>
          <a:p>
            <a:pPr lvl="0"/>
            <a:r>
              <a:rPr lang="en-US"/>
              <a:t>Level 5 is a footnote or a place for source information.</a:t>
            </a:r>
          </a:p>
        </p:txBody>
      </p:sp>
      <p:sp>
        <p:nvSpPr>
          <p:cNvPr id="10" name="Text Placeholder 9"/>
          <p:cNvSpPr>
            <a:spLocks noGrp="1"/>
          </p:cNvSpPr>
          <p:nvPr>
            <p:ph type="body" sz="quarter" idx="17" hasCustomPrompt="1"/>
          </p:nvPr>
        </p:nvSpPr>
        <p:spPr>
          <a:xfrm>
            <a:off x="882651" y="1557118"/>
            <a:ext cx="10471149" cy="1095151"/>
          </a:xfrm>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b="0" i="0" cap="none" spc="0" baseline="0">
                <a:solidFill>
                  <a:schemeClr val="tx1">
                    <a:lumMod val="85000"/>
                    <a:lumOff val="15000"/>
                  </a:schemeClr>
                </a:solidFill>
                <a:latin typeface="Avenir Book" panose="02000503020000020003" pitchFamily="2" charset="0"/>
              </a:defRPr>
            </a:lvl1pPr>
            <a:lvl2pPr>
              <a:defRPr spc="0"/>
            </a:lvl2pPr>
            <a:lvl3pPr>
              <a:defRPr spc="0"/>
            </a:lvl3pPr>
            <a:lvl4pPr>
              <a:defRPr spc="0"/>
            </a:lvl4pPr>
            <a:lvl5pPr>
              <a:defRPr spc="0"/>
            </a:lvl5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Level 1 big intro text goes here to explain the chart. Level 1 big intro text goes here to explain the chart. Level 1 big intro text goes here to explain the chart. Level 1 big intro text goes here to explain the chart.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en-US"/>
          </a:p>
          <a:p>
            <a:pPr lvl="0"/>
            <a:endParaRPr lang="en-US"/>
          </a:p>
        </p:txBody>
      </p:sp>
      <p:sp>
        <p:nvSpPr>
          <p:cNvPr id="14" name="Slide Number Placeholder 2"/>
          <p:cNvSpPr>
            <a:spLocks noGrp="1"/>
          </p:cNvSpPr>
          <p:nvPr>
            <p:ph type="sldNum" sz="quarter" idx="10"/>
          </p:nvPr>
        </p:nvSpPr>
        <p:spPr>
          <a:xfrm>
            <a:off x="10744199" y="6400800"/>
            <a:ext cx="609600" cy="457200"/>
          </a:xfrm>
        </p:spPr>
        <p:txBody>
          <a:bodyPr/>
          <a:lstStyle>
            <a:lvl1pPr>
              <a:defRPr sz="1000"/>
            </a:lvl1pPr>
          </a:lstStyle>
          <a:p>
            <a:fld id="{EACE6E22-E655-5947-A8B4-6F095FBA2C12}" type="slidenum">
              <a:rPr lang="en-US" smtClean="0"/>
              <a:pPr/>
              <a:t>‹#›</a:t>
            </a:fld>
            <a:endParaRPr lang="en-US"/>
          </a:p>
        </p:txBody>
      </p:sp>
    </p:spTree>
    <p:extLst>
      <p:ext uri="{BB962C8B-B14F-4D97-AF65-F5344CB8AC3E}">
        <p14:creationId xmlns:p14="http://schemas.microsoft.com/office/powerpoint/2010/main" val="3669541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F Photo/Wide Chart/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Text Placeholder 9"/>
          <p:cNvSpPr>
            <a:spLocks noGrp="1"/>
          </p:cNvSpPr>
          <p:nvPr>
            <p:ph type="body" sz="quarter" idx="17" hasCustomPrompt="1"/>
          </p:nvPr>
        </p:nvSpPr>
        <p:spPr>
          <a:xfrm>
            <a:off x="882651" y="1571705"/>
            <a:ext cx="10471149" cy="902828"/>
          </a:xfrm>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b="0" i="0" cap="none" spc="0" baseline="0">
                <a:solidFill>
                  <a:schemeClr val="tx1">
                    <a:lumMod val="85000"/>
                    <a:lumOff val="15000"/>
                  </a:schemeClr>
                </a:solidFill>
                <a:latin typeface="Avenir Book" panose="02000503020000020003" pitchFamily="2" charset="0"/>
              </a:defRPr>
            </a:lvl1pPr>
            <a:lvl2pPr>
              <a:defRPr spc="0"/>
            </a:lvl2pPr>
            <a:lvl3pPr>
              <a:defRPr spc="0"/>
            </a:lvl3pPr>
            <a:lvl4pPr>
              <a:defRPr spc="0"/>
            </a:lvl4pPr>
            <a:lvl5pPr>
              <a:defRPr spc="0"/>
            </a:lvl5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Level 1 caption text goes here to explain the chart. Level 1 big intro text goes here to explain the chart. Level 1 big intro text goes here to explain the chart. Level 1 big intro text goes here to explain the chart.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en-US"/>
          </a:p>
          <a:p>
            <a:pPr lvl="0"/>
            <a:endParaRPr lang="en-US"/>
          </a:p>
        </p:txBody>
      </p:sp>
      <p:sp>
        <p:nvSpPr>
          <p:cNvPr id="4" name="Picture Placeholder 3"/>
          <p:cNvSpPr>
            <a:spLocks noGrp="1"/>
          </p:cNvSpPr>
          <p:nvPr>
            <p:ph type="pic" sz="quarter" idx="18" hasCustomPrompt="1"/>
          </p:nvPr>
        </p:nvSpPr>
        <p:spPr>
          <a:xfrm>
            <a:off x="882651" y="2626425"/>
            <a:ext cx="10471149" cy="3223769"/>
          </a:xfrm>
        </p:spPr>
        <p:txBody>
          <a:bodyPr/>
          <a:lstStyle/>
          <a:p>
            <a:r>
              <a:rPr lang="en-US"/>
              <a:t>Click to add chart/picture/graphic</a:t>
            </a:r>
          </a:p>
        </p:txBody>
      </p:sp>
      <p:sp>
        <p:nvSpPr>
          <p:cNvPr id="14" name="Slide Number Placeholder 2"/>
          <p:cNvSpPr>
            <a:spLocks noGrp="1"/>
          </p:cNvSpPr>
          <p:nvPr>
            <p:ph type="sldNum" sz="quarter" idx="10"/>
          </p:nvPr>
        </p:nvSpPr>
        <p:spPr>
          <a:xfrm>
            <a:off x="10744199" y="6400800"/>
            <a:ext cx="609600" cy="457200"/>
          </a:xfrm>
        </p:spPr>
        <p:txBody>
          <a:bodyPr/>
          <a:lstStyle>
            <a:lvl1pPr>
              <a:defRPr sz="1000"/>
            </a:lvl1pPr>
          </a:lstStyle>
          <a:p>
            <a:fld id="{EACE6E22-E655-5947-A8B4-6F095FBA2C12}" type="slidenum">
              <a:rPr lang="en-US" smtClean="0"/>
              <a:pPr/>
              <a:t>‹#›</a:t>
            </a:fld>
            <a:endParaRPr lang="en-US"/>
          </a:p>
        </p:txBody>
      </p:sp>
    </p:spTree>
    <p:extLst>
      <p:ext uri="{BB962C8B-B14F-4D97-AF65-F5344CB8AC3E}">
        <p14:creationId xmlns:p14="http://schemas.microsoft.com/office/powerpoint/2010/main" val="1736858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F Char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z="1000"/>
            </a:lvl1pPr>
          </a:lstStyle>
          <a:p>
            <a:fld id="{EACE6E22-E655-5947-A8B4-6F095FBA2C12}" type="slidenum">
              <a:rPr lang="en-US" smtClean="0"/>
              <a:pPr/>
              <a:t>‹#›</a:t>
            </a:fld>
            <a:endParaRPr lang="en-US"/>
          </a:p>
        </p:txBody>
      </p:sp>
      <p:sp>
        <p:nvSpPr>
          <p:cNvPr id="13" name="Chart Placeholder 12"/>
          <p:cNvSpPr>
            <a:spLocks noGrp="1"/>
          </p:cNvSpPr>
          <p:nvPr>
            <p:ph type="chart" sz="quarter" idx="13"/>
          </p:nvPr>
        </p:nvSpPr>
        <p:spPr>
          <a:xfrm>
            <a:off x="5789342" y="1570277"/>
            <a:ext cx="5564457" cy="3968130"/>
          </a:xfrm>
        </p:spPr>
        <p:txBody>
          <a:bodyPr/>
          <a:lstStyle/>
          <a:p>
            <a:r>
              <a:rPr lang="en-US"/>
              <a:t>Click icon to add chart</a:t>
            </a:r>
          </a:p>
        </p:txBody>
      </p:sp>
      <p:sp>
        <p:nvSpPr>
          <p:cNvPr id="8" name="Text Placeholder 4"/>
          <p:cNvSpPr>
            <a:spLocks noGrp="1"/>
          </p:cNvSpPr>
          <p:nvPr>
            <p:ph type="body" sz="quarter" idx="14" hasCustomPrompt="1"/>
          </p:nvPr>
        </p:nvSpPr>
        <p:spPr>
          <a:xfrm>
            <a:off x="5789341" y="5648134"/>
            <a:ext cx="5564459" cy="414338"/>
          </a:xfrm>
        </p:spPr>
        <p:txBody>
          <a:bodyPr anchor="b"/>
          <a:lstStyle>
            <a:lvl1pPr marL="0" indent="0">
              <a:buNone/>
              <a:defRPr lang="en-US" sz="1100" b="0" i="1" kern="1200" cap="none" spc="0" baseline="0" dirty="0" smtClean="0">
                <a:solidFill>
                  <a:schemeClr val="tx1">
                    <a:lumMod val="65000"/>
                    <a:lumOff val="35000"/>
                  </a:schemeClr>
                </a:solidFill>
                <a:latin typeface="Avenir Light Oblique" panose="020B0402020203090204" pitchFamily="34" charset="77"/>
                <a:ea typeface="Avenir Light Oblique" panose="020B0402020203090204" pitchFamily="34" charset="77"/>
                <a:cs typeface="Calibri" charset="0"/>
              </a:defRPr>
            </a:lvl1pPr>
          </a:lstStyle>
          <a:p>
            <a:pPr lvl="0"/>
            <a:r>
              <a:rPr lang="en-US"/>
              <a:t>Level 5 is a footnote or a place for source information.</a:t>
            </a:r>
          </a:p>
        </p:txBody>
      </p:sp>
      <p:sp>
        <p:nvSpPr>
          <p:cNvPr id="6" name="Text Placeholder 5"/>
          <p:cNvSpPr>
            <a:spLocks noGrp="1"/>
          </p:cNvSpPr>
          <p:nvPr>
            <p:ph type="body" sz="quarter" idx="15" hasCustomPrompt="1"/>
          </p:nvPr>
        </p:nvSpPr>
        <p:spPr>
          <a:xfrm>
            <a:off x="882651" y="1570038"/>
            <a:ext cx="4603749" cy="4306696"/>
          </a:xfrm>
        </p:spPr>
        <p:txBody>
          <a:bodyPr/>
          <a:lstStyle>
            <a:lvl1pPr marL="285750" marR="0" indent="-285750" algn="l" defTabSz="914400" rtl="0" eaLnBrk="1" fontAlgn="auto" latinLnBrk="0" hangingPunct="1">
              <a:lnSpc>
                <a:spcPct val="100000"/>
              </a:lnSpc>
              <a:spcBef>
                <a:spcPts val="600"/>
              </a:spcBef>
              <a:spcAft>
                <a:spcPts val="0"/>
              </a:spcAft>
              <a:buClr>
                <a:srgbClr val="053A82"/>
              </a:buClr>
              <a:buSzTx/>
              <a:buFont typeface="Wingdings" pitchFamily="2" charset="2"/>
              <a:buChar char="§"/>
              <a:tabLst/>
              <a:defRPr sz="1400"/>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Level 1 caption text goes here to explain the chart. Level 1 big intro text goes here to explain the chart. Level 1 big intro text goes here to explain the chart. Level 1 big intro text goes here to explain the chart.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019285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F Closin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Thank You</a:t>
            </a:r>
          </a:p>
        </p:txBody>
      </p:sp>
      <p:sp>
        <p:nvSpPr>
          <p:cNvPr id="6" name="Text Placeholder 5"/>
          <p:cNvSpPr>
            <a:spLocks noGrp="1"/>
          </p:cNvSpPr>
          <p:nvPr>
            <p:ph type="body" sz="quarter" idx="12" hasCustomPrompt="1"/>
          </p:nvPr>
        </p:nvSpPr>
        <p:spPr>
          <a:xfrm>
            <a:off x="883478" y="1549401"/>
            <a:ext cx="10470321" cy="803275"/>
          </a:xfrm>
        </p:spPr>
        <p:txBody>
          <a:bodyPr/>
          <a:lstStyle>
            <a:lvl1pPr marL="0" indent="0">
              <a:buNone/>
              <a:defRPr b="0" i="0" cap="none" spc="0" baseline="0">
                <a:solidFill>
                  <a:schemeClr val="tx1">
                    <a:lumMod val="85000"/>
                    <a:lumOff val="15000"/>
                  </a:schemeClr>
                </a:solidFill>
                <a:latin typeface="Avenir Book" panose="02000503020000020003" pitchFamily="2" charset="0"/>
              </a:defRPr>
            </a:lvl1pPr>
          </a:lstStyle>
          <a:p>
            <a:pPr lvl="0"/>
            <a:r>
              <a:rPr lang="en-US"/>
              <a:t>For more information about XXX, contact…</a:t>
            </a:r>
          </a:p>
        </p:txBody>
      </p:sp>
      <p:sp>
        <p:nvSpPr>
          <p:cNvPr id="19" name="Picture Placeholder 18"/>
          <p:cNvSpPr>
            <a:spLocks noGrp="1"/>
          </p:cNvSpPr>
          <p:nvPr>
            <p:ph type="pic" sz="quarter" idx="13"/>
          </p:nvPr>
        </p:nvSpPr>
        <p:spPr>
          <a:xfrm>
            <a:off x="883477" y="2487427"/>
            <a:ext cx="2316480" cy="1737360"/>
          </a:xfrm>
        </p:spPr>
        <p:txBody>
          <a:bodyPr/>
          <a:lstStyle>
            <a:lvl1pPr marL="0" indent="0">
              <a:buNone/>
              <a:defRPr/>
            </a:lvl1pPr>
          </a:lstStyle>
          <a:p>
            <a:r>
              <a:rPr lang="en-US"/>
              <a:t>Drag picture to placeholder or click icon to add</a:t>
            </a:r>
          </a:p>
        </p:txBody>
      </p:sp>
      <p:sp>
        <p:nvSpPr>
          <p:cNvPr id="20" name="Text Placeholder 5"/>
          <p:cNvSpPr>
            <a:spLocks noGrp="1"/>
          </p:cNvSpPr>
          <p:nvPr>
            <p:ph type="body" sz="quarter" idx="14" hasCustomPrompt="1"/>
          </p:nvPr>
        </p:nvSpPr>
        <p:spPr>
          <a:xfrm>
            <a:off x="883477" y="4389691"/>
            <a:ext cx="2316480" cy="1429719"/>
          </a:xfrm>
        </p:spPr>
        <p:txBody>
          <a:bodyPr lIns="45720" tIns="45720" rIns="45720" bIns="45720">
            <a:noAutofit/>
          </a:bodyPr>
          <a:lstStyle>
            <a:lvl1pPr marL="0" indent="0">
              <a:spcAft>
                <a:spcPts val="400"/>
              </a:spcAft>
              <a:buNone/>
              <a:defRPr sz="1200" b="1" cap="none" baseline="0">
                <a:solidFill>
                  <a:schemeClr val="accent1"/>
                </a:solidFill>
              </a:defRPr>
            </a:lvl1pPr>
            <a:lvl2pPr marL="11113" marR="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sz="1100" baseline="0"/>
            </a:lvl2pPr>
          </a:lstStyle>
          <a:p>
            <a:pPr lvl="0"/>
            <a:r>
              <a:rPr lang="en-US"/>
              <a:t>FIRST LASTNAME</a:t>
            </a:r>
          </a:p>
          <a:p>
            <a:pPr lvl="1"/>
            <a:r>
              <a:rPr lang="en-US"/>
              <a:t>Title Second Level</a:t>
            </a:r>
          </a:p>
          <a:p>
            <a:pPr lvl="1"/>
            <a:r>
              <a:rPr lang="en-US"/>
              <a:t>Title Second Level</a:t>
            </a:r>
          </a:p>
          <a:p>
            <a:pPr lvl="1"/>
            <a:r>
              <a:rPr lang="en-US"/>
              <a:t>Email Second Level</a:t>
            </a:r>
          </a:p>
          <a:p>
            <a:pPr lvl="1"/>
            <a:r>
              <a:rPr lang="en-US"/>
              <a:t>Phone Second Level</a:t>
            </a:r>
          </a:p>
          <a:p>
            <a:pPr lvl="1"/>
            <a:endParaRPr lang="en-US"/>
          </a:p>
        </p:txBody>
      </p:sp>
      <p:sp>
        <p:nvSpPr>
          <p:cNvPr id="30" name="Picture Placeholder 18"/>
          <p:cNvSpPr>
            <a:spLocks noGrp="1"/>
          </p:cNvSpPr>
          <p:nvPr>
            <p:ph type="pic" sz="quarter" idx="15"/>
          </p:nvPr>
        </p:nvSpPr>
        <p:spPr>
          <a:xfrm>
            <a:off x="3582893" y="2487427"/>
            <a:ext cx="2316480" cy="1737360"/>
          </a:xfrm>
        </p:spPr>
        <p:txBody>
          <a:bodyPr/>
          <a:lstStyle>
            <a:lvl1pPr marL="0" indent="0">
              <a:buNone/>
              <a:defRPr/>
            </a:lvl1pPr>
          </a:lstStyle>
          <a:p>
            <a:r>
              <a:rPr lang="en-US"/>
              <a:t>Drag picture to placeholder or click icon to add</a:t>
            </a:r>
          </a:p>
        </p:txBody>
      </p:sp>
      <p:sp>
        <p:nvSpPr>
          <p:cNvPr id="31" name="Text Placeholder 5"/>
          <p:cNvSpPr>
            <a:spLocks noGrp="1"/>
          </p:cNvSpPr>
          <p:nvPr>
            <p:ph type="body" sz="quarter" idx="16" hasCustomPrompt="1"/>
          </p:nvPr>
        </p:nvSpPr>
        <p:spPr>
          <a:xfrm>
            <a:off x="3582893" y="4389691"/>
            <a:ext cx="2316480" cy="1429719"/>
          </a:xfrm>
        </p:spPr>
        <p:txBody>
          <a:bodyPr lIns="45720" tIns="45720" rIns="45720" bIns="45720">
            <a:noAutofit/>
          </a:bodyPr>
          <a:lstStyle>
            <a:lvl1pPr marL="0" indent="0">
              <a:spcAft>
                <a:spcPts val="400"/>
              </a:spcAft>
              <a:buNone/>
              <a:defRPr sz="1200" b="1" cap="none" baseline="0">
                <a:solidFill>
                  <a:schemeClr val="accent1"/>
                </a:solidFill>
              </a:defRPr>
            </a:lvl1pPr>
            <a:lvl2pPr marL="11113" marR="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sz="1100" baseline="0"/>
            </a:lvl2pPr>
          </a:lstStyle>
          <a:p>
            <a:pPr lvl="0"/>
            <a:r>
              <a:rPr lang="en-US"/>
              <a:t>FIRST LASTNAME</a:t>
            </a:r>
          </a:p>
          <a:p>
            <a:pPr lvl="1"/>
            <a:r>
              <a:rPr lang="en-US"/>
              <a:t>Title Second Level</a:t>
            </a:r>
          </a:p>
          <a:p>
            <a:pPr lvl="1"/>
            <a:r>
              <a:rPr lang="en-US"/>
              <a:t>Title Second Level</a:t>
            </a:r>
          </a:p>
          <a:p>
            <a:pPr lvl="1"/>
            <a:r>
              <a:rPr lang="en-US"/>
              <a:t>Email Second Level</a:t>
            </a:r>
          </a:p>
          <a:p>
            <a:pPr lvl="1"/>
            <a:r>
              <a:rPr lang="en-US"/>
              <a:t>Phone Second Level</a:t>
            </a:r>
          </a:p>
          <a:p>
            <a:pPr lvl="1"/>
            <a:endParaRPr lang="en-US"/>
          </a:p>
        </p:txBody>
      </p:sp>
      <p:sp>
        <p:nvSpPr>
          <p:cNvPr id="32" name="Picture Placeholder 18"/>
          <p:cNvSpPr>
            <a:spLocks noGrp="1"/>
          </p:cNvSpPr>
          <p:nvPr>
            <p:ph type="pic" sz="quarter" idx="17"/>
          </p:nvPr>
        </p:nvSpPr>
        <p:spPr>
          <a:xfrm>
            <a:off x="6282309" y="2487427"/>
            <a:ext cx="2316480" cy="1737360"/>
          </a:xfrm>
        </p:spPr>
        <p:txBody>
          <a:bodyPr/>
          <a:lstStyle>
            <a:lvl1pPr marL="0" indent="0">
              <a:buNone/>
              <a:defRPr/>
            </a:lvl1pPr>
          </a:lstStyle>
          <a:p>
            <a:r>
              <a:rPr lang="en-US"/>
              <a:t>Drag picture to placeholder or click icon to add</a:t>
            </a:r>
          </a:p>
        </p:txBody>
      </p:sp>
      <p:sp>
        <p:nvSpPr>
          <p:cNvPr id="33" name="Text Placeholder 5"/>
          <p:cNvSpPr>
            <a:spLocks noGrp="1"/>
          </p:cNvSpPr>
          <p:nvPr>
            <p:ph type="body" sz="quarter" idx="18" hasCustomPrompt="1"/>
          </p:nvPr>
        </p:nvSpPr>
        <p:spPr>
          <a:xfrm>
            <a:off x="6282309" y="4389691"/>
            <a:ext cx="2316480" cy="1429719"/>
          </a:xfrm>
        </p:spPr>
        <p:txBody>
          <a:bodyPr lIns="45720" tIns="45720" rIns="45720" bIns="45720">
            <a:noAutofit/>
          </a:bodyPr>
          <a:lstStyle>
            <a:lvl1pPr marL="0" indent="0">
              <a:spcAft>
                <a:spcPts val="400"/>
              </a:spcAft>
              <a:buNone/>
              <a:defRPr sz="1200" b="1" cap="none" baseline="0">
                <a:solidFill>
                  <a:schemeClr val="accent1"/>
                </a:solidFill>
              </a:defRPr>
            </a:lvl1pPr>
            <a:lvl2pPr marL="11113" marR="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sz="1100" baseline="0"/>
            </a:lvl2pPr>
          </a:lstStyle>
          <a:p>
            <a:pPr lvl="0"/>
            <a:r>
              <a:rPr lang="en-US"/>
              <a:t>FIRST LASTNAME</a:t>
            </a:r>
          </a:p>
          <a:p>
            <a:pPr lvl="1"/>
            <a:r>
              <a:rPr lang="en-US"/>
              <a:t>Title Second Level</a:t>
            </a:r>
          </a:p>
          <a:p>
            <a:pPr lvl="1"/>
            <a:r>
              <a:rPr lang="en-US"/>
              <a:t>Title Second Level</a:t>
            </a:r>
          </a:p>
          <a:p>
            <a:pPr lvl="1"/>
            <a:r>
              <a:rPr lang="en-US"/>
              <a:t>Email Second Level</a:t>
            </a:r>
          </a:p>
          <a:p>
            <a:pPr lvl="1"/>
            <a:r>
              <a:rPr lang="en-US"/>
              <a:t>Phone Second Level</a:t>
            </a:r>
          </a:p>
          <a:p>
            <a:pPr lvl="1"/>
            <a:endParaRPr lang="en-US"/>
          </a:p>
        </p:txBody>
      </p:sp>
      <p:sp>
        <p:nvSpPr>
          <p:cNvPr id="34" name="Picture Placeholder 18"/>
          <p:cNvSpPr>
            <a:spLocks noGrp="1"/>
          </p:cNvSpPr>
          <p:nvPr>
            <p:ph type="pic" sz="quarter" idx="19"/>
          </p:nvPr>
        </p:nvSpPr>
        <p:spPr>
          <a:xfrm>
            <a:off x="8981725" y="2487427"/>
            <a:ext cx="2316480" cy="1737360"/>
          </a:xfrm>
        </p:spPr>
        <p:txBody>
          <a:bodyPr/>
          <a:lstStyle>
            <a:lvl1pPr marL="0" indent="0">
              <a:buNone/>
              <a:defRPr/>
            </a:lvl1pPr>
          </a:lstStyle>
          <a:p>
            <a:r>
              <a:rPr lang="en-US"/>
              <a:t>Drag picture to placeholder or click icon to add</a:t>
            </a:r>
          </a:p>
        </p:txBody>
      </p:sp>
      <p:sp>
        <p:nvSpPr>
          <p:cNvPr id="35" name="Text Placeholder 5"/>
          <p:cNvSpPr>
            <a:spLocks noGrp="1"/>
          </p:cNvSpPr>
          <p:nvPr>
            <p:ph type="body" sz="quarter" idx="20" hasCustomPrompt="1"/>
          </p:nvPr>
        </p:nvSpPr>
        <p:spPr>
          <a:xfrm>
            <a:off x="8981725" y="4389691"/>
            <a:ext cx="2316480" cy="1429719"/>
          </a:xfrm>
        </p:spPr>
        <p:txBody>
          <a:bodyPr lIns="45720" tIns="45720" rIns="45720" bIns="45720">
            <a:noAutofit/>
          </a:bodyPr>
          <a:lstStyle>
            <a:lvl1pPr marL="0" indent="0">
              <a:spcAft>
                <a:spcPts val="400"/>
              </a:spcAft>
              <a:buNone/>
              <a:defRPr sz="1200" b="1" cap="none" baseline="0">
                <a:solidFill>
                  <a:schemeClr val="accent1"/>
                </a:solidFill>
              </a:defRPr>
            </a:lvl1pPr>
            <a:lvl2pPr marL="11113" marR="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sz="1100" baseline="0"/>
            </a:lvl2pPr>
          </a:lstStyle>
          <a:p>
            <a:pPr lvl="0"/>
            <a:r>
              <a:rPr lang="en-US"/>
              <a:t>FIRST LASTNAME</a:t>
            </a:r>
          </a:p>
          <a:p>
            <a:pPr lvl="1"/>
            <a:r>
              <a:rPr lang="en-US"/>
              <a:t>Title Second Level</a:t>
            </a:r>
          </a:p>
          <a:p>
            <a:pPr lvl="1"/>
            <a:r>
              <a:rPr lang="en-US"/>
              <a:t>Title Second Level</a:t>
            </a:r>
          </a:p>
          <a:p>
            <a:pPr lvl="1"/>
            <a:r>
              <a:rPr lang="en-US"/>
              <a:t>Email Second Level</a:t>
            </a:r>
          </a:p>
          <a:p>
            <a:pPr lvl="1"/>
            <a:r>
              <a:rPr lang="en-US"/>
              <a:t>Phone Second Level</a:t>
            </a:r>
          </a:p>
          <a:p>
            <a:pPr lvl="1"/>
            <a:endParaRPr lang="en-US"/>
          </a:p>
        </p:txBody>
      </p:sp>
      <p:sp>
        <p:nvSpPr>
          <p:cNvPr id="3" name="Slide Number Placeholder 15">
            <a:extLst>
              <a:ext uri="{FF2B5EF4-FFF2-40B4-BE49-F238E27FC236}">
                <a16:creationId xmlns:a16="http://schemas.microsoft.com/office/drawing/2014/main" id="{9F791998-F98D-D532-0251-C8793981E41C}"/>
              </a:ext>
            </a:extLst>
          </p:cNvPr>
          <p:cNvSpPr>
            <a:spLocks noGrp="1"/>
          </p:cNvSpPr>
          <p:nvPr>
            <p:ph type="sldNum" sz="quarter" idx="4"/>
          </p:nvPr>
        </p:nvSpPr>
        <p:spPr>
          <a:xfrm>
            <a:off x="10744199" y="6172199"/>
            <a:ext cx="609600" cy="457200"/>
          </a:xfrm>
          <a:prstGeom prst="rect">
            <a:avLst/>
          </a:prstGeom>
        </p:spPr>
        <p:txBody>
          <a:bodyPr vert="horz" lIns="91440" tIns="45720" rIns="91440" bIns="45720" rtlCol="0" anchor="ctr"/>
          <a:lstStyle>
            <a:lvl1pPr algn="r">
              <a:defRPr sz="1000">
                <a:solidFill>
                  <a:sysClr val="windowText" lastClr="000000"/>
                </a:solidFill>
              </a:defRPr>
            </a:lvl1pPr>
          </a:lstStyle>
          <a:p>
            <a:fld id="{EACE6E22-E655-5947-A8B4-6F095FBA2C12}" type="slidenum">
              <a:rPr lang="en-US" smtClean="0"/>
              <a:pPr/>
              <a:t>‹#›</a:t>
            </a:fld>
            <a:endParaRPr lang="en-US"/>
          </a:p>
        </p:txBody>
      </p:sp>
    </p:spTree>
    <p:extLst>
      <p:ext uri="{BB962C8B-B14F-4D97-AF65-F5344CB8AC3E}">
        <p14:creationId xmlns:p14="http://schemas.microsoft.com/office/powerpoint/2010/main" val="13918087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F Blue Text Callout">
    <p:spTree>
      <p:nvGrpSpPr>
        <p:cNvPr id="1" name=""/>
        <p:cNvGrpSpPr/>
        <p:nvPr/>
      </p:nvGrpSpPr>
      <p:grpSpPr>
        <a:xfrm>
          <a:off x="0" y="0"/>
          <a:ext cx="0" cy="0"/>
          <a:chOff x="0" y="0"/>
          <a:chExt cx="0" cy="0"/>
        </a:xfrm>
      </p:grpSpPr>
      <p:sp>
        <p:nvSpPr>
          <p:cNvPr id="11" name="Rectangle 10"/>
          <p:cNvSpPr/>
          <p:nvPr userDrawn="1"/>
        </p:nvSpPr>
        <p:spPr>
          <a:xfrm>
            <a:off x="395845" y="1"/>
            <a:ext cx="11796156"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83478" y="993811"/>
            <a:ext cx="10470321" cy="981308"/>
          </a:xfrm>
        </p:spPr>
        <p:txBody>
          <a:bodyPr/>
          <a:lstStyle/>
          <a:p>
            <a:r>
              <a:rPr lang="en-US"/>
              <a:t>Click to edit Master title style</a:t>
            </a:r>
          </a:p>
        </p:txBody>
      </p:sp>
      <p:sp>
        <p:nvSpPr>
          <p:cNvPr id="7" name="Text Placeholder 4"/>
          <p:cNvSpPr>
            <a:spLocks noGrp="1"/>
          </p:cNvSpPr>
          <p:nvPr>
            <p:ph type="body" sz="quarter" idx="12" hasCustomPrompt="1"/>
          </p:nvPr>
        </p:nvSpPr>
        <p:spPr>
          <a:xfrm>
            <a:off x="882651" y="2108200"/>
            <a:ext cx="10471149" cy="3755982"/>
          </a:xfrm>
        </p:spPr>
        <p:txBody>
          <a:bodyPr>
            <a:noAutofit/>
          </a:bodyPr>
          <a:lstStyle>
            <a:lvl1pPr marL="0" indent="0">
              <a:spcBef>
                <a:spcPts val="1200"/>
              </a:spcBef>
              <a:buNone/>
              <a:defRPr sz="1800" b="0" i="0" cap="none">
                <a:solidFill>
                  <a:schemeClr val="tx1">
                    <a:lumMod val="85000"/>
                    <a:lumOff val="15000"/>
                  </a:schemeClr>
                </a:solidFill>
                <a:latin typeface="Avenir Book" panose="02000503020000020003" pitchFamily="2" charset="0"/>
              </a:defRPr>
            </a:lvl1pPr>
          </a:lstStyle>
          <a:p>
            <a:pPr lvl="0"/>
            <a:r>
              <a:rPr lang="en-US"/>
              <a:t>Edit master text styles</a:t>
            </a:r>
          </a:p>
        </p:txBody>
      </p:sp>
      <p:sp>
        <p:nvSpPr>
          <p:cNvPr id="8" name="Slide Number Placeholder 15">
            <a:extLst>
              <a:ext uri="{FF2B5EF4-FFF2-40B4-BE49-F238E27FC236}">
                <a16:creationId xmlns:a16="http://schemas.microsoft.com/office/drawing/2014/main" id="{4EDF0695-8D72-C189-6BD0-5006EE0EF016}"/>
              </a:ext>
            </a:extLst>
          </p:cNvPr>
          <p:cNvSpPr>
            <a:spLocks noGrp="1"/>
          </p:cNvSpPr>
          <p:nvPr>
            <p:ph type="sldNum" sz="quarter" idx="4"/>
          </p:nvPr>
        </p:nvSpPr>
        <p:spPr>
          <a:xfrm>
            <a:off x="10744199" y="6172199"/>
            <a:ext cx="609600" cy="457200"/>
          </a:xfrm>
          <a:prstGeom prst="rect">
            <a:avLst/>
          </a:prstGeom>
        </p:spPr>
        <p:txBody>
          <a:bodyPr vert="horz" lIns="91440" tIns="45720" rIns="91440" bIns="45720" rtlCol="0" anchor="ctr"/>
          <a:lstStyle>
            <a:lvl1pPr algn="r">
              <a:defRPr sz="1000">
                <a:solidFill>
                  <a:sysClr val="windowText" lastClr="000000"/>
                </a:solidFill>
              </a:defRPr>
            </a:lvl1pPr>
          </a:lstStyle>
          <a:p>
            <a:fld id="{EACE6E22-E655-5947-A8B4-6F095FBA2C12}" type="slidenum">
              <a:rPr lang="en-US" smtClean="0"/>
              <a:pPr/>
              <a:t>‹#›</a:t>
            </a:fld>
            <a:endParaRPr lang="en-US"/>
          </a:p>
        </p:txBody>
      </p:sp>
      <p:cxnSp>
        <p:nvCxnSpPr>
          <p:cNvPr id="3" name="Straight Connector 2">
            <a:extLst>
              <a:ext uri="{FF2B5EF4-FFF2-40B4-BE49-F238E27FC236}">
                <a16:creationId xmlns:a16="http://schemas.microsoft.com/office/drawing/2014/main" id="{2701591E-F631-40B8-8798-22571EE02578}"/>
              </a:ext>
            </a:extLst>
          </p:cNvPr>
          <p:cNvCxnSpPr>
            <a:cxnSpLocks/>
          </p:cNvCxnSpPr>
          <p:nvPr userDrawn="1"/>
        </p:nvCxnSpPr>
        <p:spPr>
          <a:xfrm>
            <a:off x="3302000" y="6395370"/>
            <a:ext cx="740664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0168038-C8D0-A260-917C-C4FBA75B2AC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8071" y="6183062"/>
            <a:ext cx="2444716" cy="435473"/>
          </a:xfrm>
          <a:prstGeom prst="rect">
            <a:avLst/>
          </a:prstGeom>
        </p:spPr>
      </p:pic>
    </p:spTree>
    <p:extLst>
      <p:ext uri="{BB962C8B-B14F-4D97-AF65-F5344CB8AC3E}">
        <p14:creationId xmlns:p14="http://schemas.microsoft.com/office/powerpoint/2010/main" val="14646137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allout/Quote Layout">
    <p:spTree>
      <p:nvGrpSpPr>
        <p:cNvPr id="1" name=""/>
        <p:cNvGrpSpPr/>
        <p:nvPr/>
      </p:nvGrpSpPr>
      <p:grpSpPr>
        <a:xfrm>
          <a:off x="0" y="0"/>
          <a:ext cx="0" cy="0"/>
          <a:chOff x="0" y="0"/>
          <a:chExt cx="0" cy="0"/>
        </a:xfrm>
      </p:grpSpPr>
      <p:sp>
        <p:nvSpPr>
          <p:cNvPr id="12" name="Content Placeholder 11"/>
          <p:cNvSpPr>
            <a:spLocks noGrp="1"/>
          </p:cNvSpPr>
          <p:nvPr>
            <p:ph sz="quarter" idx="14"/>
          </p:nvPr>
        </p:nvSpPr>
        <p:spPr>
          <a:xfrm>
            <a:off x="4315884" y="1547814"/>
            <a:ext cx="7078133" cy="4302940"/>
          </a:xfrm>
        </p:spPr>
        <p:txBody>
          <a:bodyPr/>
          <a:lstStyle>
            <a:lvl1pPr>
              <a:defRPr>
                <a:solidFill>
                  <a:schemeClr val="tx1"/>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hasCustomPrompt="1"/>
          </p:nvPr>
        </p:nvSpPr>
        <p:spPr>
          <a:xfrm>
            <a:off x="891777" y="1547255"/>
            <a:ext cx="3049800" cy="4302940"/>
          </a:xfrm>
        </p:spPr>
        <p:txBody>
          <a:bodyPr>
            <a:normAutofit/>
          </a:bodyPr>
          <a:lstStyle>
            <a:lvl1pPr marL="0" indent="0">
              <a:buNone/>
              <a:defRPr>
                <a:solidFill>
                  <a:schemeClr val="accent4"/>
                </a:solidFill>
                <a:latin typeface="ITC Avant Garde Std Md" panose="020B0602020202020204" pitchFamily="34" charset="77"/>
              </a:defRPr>
            </a:lvl1pPr>
            <a:lvl6pPr marL="0" indent="0">
              <a:buFontTx/>
              <a:buNone/>
              <a:defRPr baseline="0"/>
            </a:lvl6pPr>
            <a:lvl7pPr marL="0" indent="0">
              <a:lnSpc>
                <a:spcPct val="100000"/>
              </a:lnSpc>
              <a:spcBef>
                <a:spcPts val="600"/>
              </a:spcBef>
              <a:buFontTx/>
              <a:buNone/>
              <a:defRPr sz="1600" baseline="0">
                <a:solidFill>
                  <a:schemeClr val="accent2"/>
                </a:solidFill>
              </a:defRPr>
            </a:lvl7pPr>
          </a:lstStyle>
          <a:p>
            <a:pPr lvl="0"/>
            <a:r>
              <a:rPr lang="en-US" b="0" i="1" cap="none" spc="0">
                <a:latin typeface="Georgia" charset="0"/>
                <a:ea typeface="Georgia" charset="0"/>
                <a:cs typeface="Georgia" charset="0"/>
              </a:rPr>
              <a:t>Call out goes here. This is a pull quote or description for a chart or graphic.</a:t>
            </a:r>
          </a:p>
        </p:txBody>
      </p:sp>
      <p:sp>
        <p:nvSpPr>
          <p:cNvPr id="4" name="Slide Number Placeholder 15">
            <a:extLst>
              <a:ext uri="{FF2B5EF4-FFF2-40B4-BE49-F238E27FC236}">
                <a16:creationId xmlns:a16="http://schemas.microsoft.com/office/drawing/2014/main" id="{5A676A6B-10E1-DB82-FCCD-9A85348EA861}"/>
              </a:ext>
            </a:extLst>
          </p:cNvPr>
          <p:cNvSpPr>
            <a:spLocks noGrp="1"/>
          </p:cNvSpPr>
          <p:nvPr>
            <p:ph type="sldNum" sz="quarter" idx="4"/>
          </p:nvPr>
        </p:nvSpPr>
        <p:spPr>
          <a:xfrm>
            <a:off x="10744199" y="6172199"/>
            <a:ext cx="609600" cy="457200"/>
          </a:xfrm>
          <a:prstGeom prst="rect">
            <a:avLst/>
          </a:prstGeom>
        </p:spPr>
        <p:txBody>
          <a:bodyPr vert="horz" lIns="91440" tIns="45720" rIns="91440" bIns="45720" rtlCol="0" anchor="ctr"/>
          <a:lstStyle>
            <a:lvl1pPr algn="r">
              <a:defRPr sz="1000">
                <a:solidFill>
                  <a:sysClr val="windowText" lastClr="000000"/>
                </a:solidFill>
              </a:defRPr>
            </a:lvl1pPr>
          </a:lstStyle>
          <a:p>
            <a:fld id="{EACE6E22-E655-5947-A8B4-6F095FBA2C12}" type="slidenum">
              <a:rPr lang="en-US" smtClean="0"/>
              <a:pPr/>
              <a:t>‹#›</a:t>
            </a:fld>
            <a:endParaRPr lang="en-US"/>
          </a:p>
        </p:txBody>
      </p:sp>
    </p:spTree>
    <p:extLst>
      <p:ext uri="{BB962C8B-B14F-4D97-AF65-F5344CB8AC3E}">
        <p14:creationId xmlns:p14="http://schemas.microsoft.com/office/powerpoint/2010/main" val="1795611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F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3398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6723B-3B33-46C8-80EC-35D1E64E7A6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44538B3-0787-499B-B3D7-ABD38A9FC1D6}"/>
              </a:ext>
            </a:extLst>
          </p:cNvPr>
          <p:cNvSpPr>
            <a:spLocks noGrp="1"/>
          </p:cNvSpPr>
          <p:nvPr>
            <p:ph type="sldNum" sz="quarter" idx="10"/>
          </p:nvPr>
        </p:nvSpPr>
        <p:spPr/>
        <p:txBody>
          <a:bodyPr/>
          <a:lstStyle/>
          <a:p>
            <a:fld id="{EACE6E22-E655-5947-A8B4-6F095FBA2C12}" type="slidenum">
              <a:rPr lang="en-US" smtClean="0"/>
              <a:pPr/>
              <a:t>‹#›</a:t>
            </a:fld>
            <a:endParaRPr lang="en-US"/>
          </a:p>
        </p:txBody>
      </p:sp>
    </p:spTree>
    <p:extLst>
      <p:ext uri="{BB962C8B-B14F-4D97-AF65-F5344CB8AC3E}">
        <p14:creationId xmlns:p14="http://schemas.microsoft.com/office/powerpoint/2010/main" val="17382253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LI TOC">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Table of contents</a:t>
            </a:r>
          </a:p>
        </p:txBody>
      </p:sp>
      <p:sp>
        <p:nvSpPr>
          <p:cNvPr id="3" name="Content Placeholder 2"/>
          <p:cNvSpPr>
            <a:spLocks noGrp="1"/>
          </p:cNvSpPr>
          <p:nvPr>
            <p:ph idx="1" hasCustomPrompt="1"/>
          </p:nvPr>
        </p:nvSpPr>
        <p:spPr/>
        <p:txBody>
          <a:bodyPr/>
          <a:lstStyle>
            <a:lvl1pPr marL="0" indent="0">
              <a:spcBef>
                <a:spcPts val="1800"/>
              </a:spcBef>
              <a:buNone/>
              <a:defRPr b="1" i="0" cap="none" spc="0" baseline="0">
                <a:solidFill>
                  <a:schemeClr val="tx1">
                    <a:lumMod val="75000"/>
                    <a:lumOff val="25000"/>
                  </a:schemeClr>
                </a:solidFill>
                <a:latin typeface="Montserrat SemiBold" pitchFamily="2" charset="77"/>
                <a:ea typeface="Montserrat SemiBold" pitchFamily="2" charset="77"/>
                <a:cs typeface="Montserrat SemiBold" pitchFamily="2" charset="77"/>
              </a:defRPr>
            </a:lvl1pPr>
            <a:lvl2pPr marL="457200" indent="0">
              <a:spcBef>
                <a:spcPts val="1200"/>
              </a:spcBef>
              <a:buClr>
                <a:srgbClr val="053A82"/>
              </a:buClr>
              <a:buFont typeface="Wingdings" pitchFamily="2" charset="2"/>
              <a:buNone/>
              <a:tabLst/>
              <a:defRPr sz="1200"/>
            </a:lvl2pPr>
          </a:lstStyle>
          <a:p>
            <a:pPr lvl="0"/>
            <a:r>
              <a:rPr lang="en-US"/>
              <a:t>Section 1</a:t>
            </a:r>
          </a:p>
          <a:p>
            <a:pPr lvl="1"/>
            <a:r>
              <a:rPr lang="en-US"/>
              <a:t>Subsection</a:t>
            </a:r>
          </a:p>
        </p:txBody>
      </p:sp>
      <p:sp>
        <p:nvSpPr>
          <p:cNvPr id="5" name="Slide Number Placeholder 4"/>
          <p:cNvSpPr>
            <a:spLocks noGrp="1"/>
          </p:cNvSpPr>
          <p:nvPr>
            <p:ph type="sldNum" sz="quarter" idx="11"/>
          </p:nvPr>
        </p:nvSpPr>
        <p:spPr/>
        <p:txBody>
          <a:bodyPr/>
          <a:lstStyle/>
          <a:p>
            <a:fld id="{EACE6E22-E655-5947-A8B4-6F095FBA2C12}" type="slidenum">
              <a:rPr lang="en-US" smtClean="0"/>
              <a:pPr/>
              <a:t>‹#›</a:t>
            </a:fld>
            <a:endParaRPr lang="en-US"/>
          </a:p>
        </p:txBody>
      </p:sp>
    </p:spTree>
    <p:extLst>
      <p:ext uri="{BB962C8B-B14F-4D97-AF65-F5344CB8AC3E}">
        <p14:creationId xmlns:p14="http://schemas.microsoft.com/office/powerpoint/2010/main" val="952714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AD245-7AC3-5210-F997-16E6045D70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D7B0B1-45EA-A494-0F6C-57079E5881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808B62-E49E-0218-20ED-9971455C67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D395A5-1900-D805-0B7B-BAF8F59866E3}"/>
              </a:ext>
            </a:extLst>
          </p:cNvPr>
          <p:cNvSpPr>
            <a:spLocks noGrp="1"/>
          </p:cNvSpPr>
          <p:nvPr>
            <p:ph type="dt" sz="half" idx="10"/>
          </p:nvPr>
        </p:nvSpPr>
        <p:spPr/>
        <p:txBody>
          <a:bodyPr/>
          <a:lstStyle/>
          <a:p>
            <a:fld id="{3E676CFC-0A71-4B49-9134-6D0A47074716}" type="datetimeFigureOut">
              <a:rPr lang="en-US" smtClean="0"/>
              <a:t>9/6/2024</a:t>
            </a:fld>
            <a:endParaRPr lang="en-US"/>
          </a:p>
        </p:txBody>
      </p:sp>
      <p:sp>
        <p:nvSpPr>
          <p:cNvPr id="6" name="Footer Placeholder 5">
            <a:extLst>
              <a:ext uri="{FF2B5EF4-FFF2-40B4-BE49-F238E27FC236}">
                <a16:creationId xmlns:a16="http://schemas.microsoft.com/office/drawing/2014/main" id="{47E0E2A7-1677-57BB-97F7-6B0003E92E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A15203-2861-4155-2FC6-1847209675FB}"/>
              </a:ext>
            </a:extLst>
          </p:cNvPr>
          <p:cNvSpPr>
            <a:spLocks noGrp="1"/>
          </p:cNvSpPr>
          <p:nvPr>
            <p:ph type="sldNum" sz="quarter" idx="12"/>
          </p:nvPr>
        </p:nvSpPr>
        <p:spPr/>
        <p:txBody>
          <a:bodyPr/>
          <a:lstStyle/>
          <a:p>
            <a:fld id="{477FC9DF-CBCB-45FE-A4F3-5EC38A3F2136}" type="slidenum">
              <a:rPr lang="en-US" smtClean="0"/>
              <a:t>‹#›</a:t>
            </a:fld>
            <a:endParaRPr lang="en-US"/>
          </a:p>
        </p:txBody>
      </p:sp>
    </p:spTree>
    <p:extLst>
      <p:ext uri="{BB962C8B-B14F-4D97-AF65-F5344CB8AC3E}">
        <p14:creationId xmlns:p14="http://schemas.microsoft.com/office/powerpoint/2010/main" val="505228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38690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a:xfrm>
            <a:off x="603250" y="1397000"/>
            <a:ext cx="10699750" cy="4530990"/>
          </a:xfrm>
          <a:prstGeom prst="rect">
            <a:avLst/>
          </a:prstGeom>
        </p:spPr>
        <p:txBody>
          <a:bodyPr/>
          <a:lstStyle>
            <a:lvl1pPr marL="0" indent="0">
              <a:spcAft>
                <a:spcPts val="0"/>
              </a:spcAft>
              <a:buNone/>
              <a:defRPr/>
            </a:lvl1pPr>
            <a:lvl2pPr marL="190492" indent="0">
              <a:spcAft>
                <a:spcPts val="0"/>
              </a:spcAft>
              <a:buNone/>
              <a:defRPr/>
            </a:lvl2pPr>
            <a:lvl3pPr marL="380985" indent="0">
              <a:spcAft>
                <a:spcPts val="0"/>
              </a:spcAft>
              <a:buNone/>
              <a:defRPr/>
            </a:lvl3pPr>
            <a:lvl4pPr marL="571477" indent="0">
              <a:spcAft>
                <a:spcPts val="0"/>
              </a:spcAft>
              <a:buNone/>
              <a:defRPr/>
            </a:lvl4pPr>
            <a:lvl5pPr marL="761970" indent="0">
              <a:spcAft>
                <a:spcPts val="0"/>
              </a:spcAft>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1FCE27FE-A84A-634B-BD98-961138AC1FB4}"/>
              </a:ext>
            </a:extLst>
          </p:cNvPr>
          <p:cNvSpPr txBox="1">
            <a:spLocks/>
          </p:cNvSpPr>
          <p:nvPr userDrawn="1"/>
        </p:nvSpPr>
        <p:spPr>
          <a:xfrm>
            <a:off x="9494645" y="6389968"/>
            <a:ext cx="2411186" cy="365125"/>
          </a:xfrm>
          <a:prstGeom prst="rect">
            <a:avLst/>
          </a:prstGeom>
        </p:spPr>
        <p:txBody>
          <a:bodyPr vert="horz" lIns="76200" tIns="38100" rIns="76200" bIns="38100" rtlCol="0" anchor="ctr"/>
          <a:lstStyle>
            <a:defPPr>
              <a:defRPr lang="en-US"/>
            </a:defPPr>
            <a:lvl1pPr marL="0" algn="r" defTabSz="457200" rtl="0" eaLnBrk="1" latinLnBrk="0" hangingPunct="1">
              <a:defRPr sz="900" kern="1200">
                <a:solidFill>
                  <a:schemeClr val="accent6"/>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4092C-9B9C-9748-AC6A-F06C9D03AD52}" type="slidenum">
              <a:rPr lang="en-US" sz="750" smtClean="0"/>
              <a:pPr/>
              <a:t>‹#›</a:t>
            </a:fld>
            <a:endParaRPr lang="en-US" sz="750"/>
          </a:p>
        </p:txBody>
      </p:sp>
      <p:cxnSp>
        <p:nvCxnSpPr>
          <p:cNvPr id="11" name="Straight Connector 10">
            <a:extLst>
              <a:ext uri="{FF2B5EF4-FFF2-40B4-BE49-F238E27FC236}">
                <a16:creationId xmlns:a16="http://schemas.microsoft.com/office/drawing/2014/main" id="{CEF17E21-4941-C146-BA82-77106C1DC6DB}"/>
              </a:ext>
            </a:extLst>
          </p:cNvPr>
          <p:cNvCxnSpPr>
            <a:cxnSpLocks/>
          </p:cNvCxnSpPr>
          <p:nvPr userDrawn="1"/>
        </p:nvCxnSpPr>
        <p:spPr>
          <a:xfrm>
            <a:off x="445975" y="860908"/>
            <a:ext cx="1123183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BB1A649-D322-4F4C-9989-F8625216A825}"/>
              </a:ext>
            </a:extLst>
          </p:cNvPr>
          <p:cNvSpPr>
            <a:spLocks noGrp="1"/>
          </p:cNvSpPr>
          <p:nvPr>
            <p:ph type="title"/>
          </p:nvPr>
        </p:nvSpPr>
        <p:spPr>
          <a:xfrm>
            <a:off x="450500" y="101251"/>
            <a:ext cx="11093500" cy="756750"/>
          </a:xfrm>
        </p:spPr>
        <p:txBody>
          <a:bodyPr/>
          <a:lstStyle>
            <a:lvl1pPr>
              <a:defRPr sz="2500">
                <a:latin typeface="+mj-lt"/>
              </a:defRPr>
            </a:lvl1pPr>
          </a:lstStyle>
          <a:p>
            <a:r>
              <a:rPr lang="en-US"/>
              <a:t>Click to edit Master title style</a:t>
            </a:r>
          </a:p>
        </p:txBody>
      </p:sp>
    </p:spTree>
    <p:extLst>
      <p:ext uri="{BB962C8B-B14F-4D97-AF65-F5344CB8AC3E}">
        <p14:creationId xmlns:p14="http://schemas.microsoft.com/office/powerpoint/2010/main" val="1508306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37E1B69-BA3B-134C-9565-C79D2A177B92}"/>
              </a:ext>
            </a:extLst>
          </p:cNvPr>
          <p:cNvSpPr>
            <a:spLocks noGrp="1"/>
          </p:cNvSpPr>
          <p:nvPr>
            <p:ph idx="14" hasCustomPrompt="1"/>
          </p:nvPr>
        </p:nvSpPr>
        <p:spPr>
          <a:xfrm>
            <a:off x="838200" y="1448001"/>
            <a:ext cx="3202587"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4" name="Content Placeholder 2">
            <a:extLst>
              <a:ext uri="{FF2B5EF4-FFF2-40B4-BE49-F238E27FC236}">
                <a16:creationId xmlns:a16="http://schemas.microsoft.com/office/drawing/2014/main" id="{A377C75E-6280-4E45-BABF-28D7E326DD96}"/>
              </a:ext>
            </a:extLst>
          </p:cNvPr>
          <p:cNvSpPr>
            <a:spLocks noGrp="1"/>
          </p:cNvSpPr>
          <p:nvPr>
            <p:ph idx="15" hasCustomPrompt="1"/>
          </p:nvPr>
        </p:nvSpPr>
        <p:spPr>
          <a:xfrm>
            <a:off x="4490150" y="1448001"/>
            <a:ext cx="3202587"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6" name="Content Placeholder 2">
            <a:extLst>
              <a:ext uri="{FF2B5EF4-FFF2-40B4-BE49-F238E27FC236}">
                <a16:creationId xmlns:a16="http://schemas.microsoft.com/office/drawing/2014/main" id="{A549B42C-9DF4-A744-9D0C-3E75855D0D04}"/>
              </a:ext>
            </a:extLst>
          </p:cNvPr>
          <p:cNvSpPr>
            <a:spLocks noGrp="1"/>
          </p:cNvSpPr>
          <p:nvPr>
            <p:ph idx="16" hasCustomPrompt="1"/>
          </p:nvPr>
        </p:nvSpPr>
        <p:spPr>
          <a:xfrm>
            <a:off x="8142100" y="1448001"/>
            <a:ext cx="3202587"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0" name="Title 1">
            <a:extLst>
              <a:ext uri="{FF2B5EF4-FFF2-40B4-BE49-F238E27FC236}">
                <a16:creationId xmlns:a16="http://schemas.microsoft.com/office/drawing/2014/main" id="{D9FC7448-BCAB-5A41-BCC6-12E789D74A2F}"/>
              </a:ext>
            </a:extLst>
          </p:cNvPr>
          <p:cNvSpPr>
            <a:spLocks noGrp="1"/>
          </p:cNvSpPr>
          <p:nvPr>
            <p:ph type="title" hasCustomPrompt="1"/>
          </p:nvPr>
        </p:nvSpPr>
        <p:spPr>
          <a:xfrm>
            <a:off x="838200" y="556051"/>
            <a:ext cx="10678512"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
        <p:nvSpPr>
          <p:cNvPr id="9" name="Slide Number Placeholder 5">
            <a:extLst>
              <a:ext uri="{FF2B5EF4-FFF2-40B4-BE49-F238E27FC236}">
                <a16:creationId xmlns:a16="http://schemas.microsoft.com/office/drawing/2014/main" id="{AAE5A6FA-575D-8648-A932-572E96179EEB}"/>
              </a:ext>
            </a:extLst>
          </p:cNvPr>
          <p:cNvSpPr>
            <a:spLocks noGrp="1"/>
          </p:cNvSpPr>
          <p:nvPr>
            <p:ph type="sldNum" sz="quarter" idx="4"/>
          </p:nvPr>
        </p:nvSpPr>
        <p:spPr>
          <a:xfrm>
            <a:off x="842755" y="6215444"/>
            <a:ext cx="352884"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a:fld id="{D61AABEC-672F-4B68-B914-690DA978312C}" type="slidenum">
              <a:rPr lang="en-US" smtClean="0"/>
              <a:pPr algn="l"/>
              <a:t>‹#›</a:t>
            </a:fld>
            <a:r>
              <a:rPr lang="en-US"/>
              <a:t> </a:t>
            </a:r>
          </a:p>
        </p:txBody>
      </p:sp>
      <p:sp>
        <p:nvSpPr>
          <p:cNvPr id="11" name="Footer Placeholder 4">
            <a:extLst>
              <a:ext uri="{FF2B5EF4-FFF2-40B4-BE49-F238E27FC236}">
                <a16:creationId xmlns:a16="http://schemas.microsoft.com/office/drawing/2014/main" id="{4A27D1BC-0D14-2841-8866-720B13FCEE8C}"/>
              </a:ext>
            </a:extLst>
          </p:cNvPr>
          <p:cNvSpPr>
            <a:spLocks noGrp="1"/>
          </p:cNvSpPr>
          <p:nvPr>
            <p:ph type="ftr" sz="quarter" idx="11"/>
          </p:nvPr>
        </p:nvSpPr>
        <p:spPr>
          <a:xfrm>
            <a:off x="842756" y="5726437"/>
            <a:ext cx="10506487"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0984143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0CD59-F069-43A9-8878-EC8BD7B425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2B645A-F1C4-4439-AE0D-6AF6BE9B46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76A4D2-9759-49E7-997C-F2F14A71EDC7}"/>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5" name="Footer Placeholder 4">
            <a:extLst>
              <a:ext uri="{FF2B5EF4-FFF2-40B4-BE49-F238E27FC236}">
                <a16:creationId xmlns:a16="http://schemas.microsoft.com/office/drawing/2014/main" id="{D13F8769-6EBE-4314-80B6-72FEAA78FE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51188F-D5F0-46E3-A26B-E844DDE4789A}"/>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686474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FD85D-A1E4-443C-AA7E-DE085E76FE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766751-35A7-4C39-91DE-5859419689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87CE6E-4AAB-4294-858A-D7A02959B877}"/>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5" name="Footer Placeholder 4">
            <a:extLst>
              <a:ext uri="{FF2B5EF4-FFF2-40B4-BE49-F238E27FC236}">
                <a16:creationId xmlns:a16="http://schemas.microsoft.com/office/drawing/2014/main" id="{5C5F2A4D-D03C-4466-97B2-2906FDC308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A8720F-153A-4B86-87B2-ECDC40513FAD}"/>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33382172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2094E-51E6-48AB-849D-3FC6BF5FC3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0837FF-E1AF-44AA-B304-8924EC8032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F687BF-E218-42C7-BF11-E7B809C86111}"/>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5" name="Footer Placeholder 4">
            <a:extLst>
              <a:ext uri="{FF2B5EF4-FFF2-40B4-BE49-F238E27FC236}">
                <a16:creationId xmlns:a16="http://schemas.microsoft.com/office/drawing/2014/main" id="{EE770411-A2A6-4AD5-9693-E14A77B8D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3C1E4E-68DE-4513-8463-F2C616571AB5}"/>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11308026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8C48-7746-4202-A84F-4DEB4FC5E8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BD45D4-E965-4C0C-B223-177FAC38A8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D918C0-4EF3-4FE3-96BB-EDD6870D22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88F4F0-4EB0-4D67-8DD2-44771725A076}"/>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6" name="Footer Placeholder 5">
            <a:extLst>
              <a:ext uri="{FF2B5EF4-FFF2-40B4-BE49-F238E27FC236}">
                <a16:creationId xmlns:a16="http://schemas.microsoft.com/office/drawing/2014/main" id="{06E2D172-202C-49CA-8F10-57CA9E90A0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8282F7-0B90-4E0C-AC60-39BA3EFB545B}"/>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10771449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0997-433A-40EB-934D-404A36C997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E5DB26-BE61-4A5B-BD62-29E3B6D41E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BB947A-A48D-4721-824C-D703AC9B2E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E68CF9-BEDA-45FA-8DBD-DE50036A91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F9F82C-6364-4114-8CC2-2C07704994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387C25-1ACB-43EA-918C-DC5ECC04126C}"/>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8" name="Footer Placeholder 7">
            <a:extLst>
              <a:ext uri="{FF2B5EF4-FFF2-40B4-BE49-F238E27FC236}">
                <a16:creationId xmlns:a16="http://schemas.microsoft.com/office/drawing/2014/main" id="{F7166C8B-D0E0-43D4-BA9F-BE53E45E7C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FCC011-5A06-476C-A93C-19392415BBD9}"/>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42532138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FCE9F-024A-46D6-A533-CE3B807D84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EB1A73-C075-436C-9D16-5CED9F2040C3}"/>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4" name="Footer Placeholder 3">
            <a:extLst>
              <a:ext uri="{FF2B5EF4-FFF2-40B4-BE49-F238E27FC236}">
                <a16:creationId xmlns:a16="http://schemas.microsoft.com/office/drawing/2014/main" id="{9630909D-8BDF-40A5-BC42-E028AA1BD7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55A12E-4FAF-419F-8DE5-7BCE10948B2F}"/>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20004439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89878-D536-425B-9876-2B6F9F827C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D4EBCA-F2C7-43A2-963D-242597D24C4E}"/>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4" name="Footer Placeholder 3">
            <a:extLst>
              <a:ext uri="{FF2B5EF4-FFF2-40B4-BE49-F238E27FC236}">
                <a16:creationId xmlns:a16="http://schemas.microsoft.com/office/drawing/2014/main" id="{F9B42DE9-1C50-4302-BE65-11CE23951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F6ACD2-07E8-47F7-B4C5-842446914707}"/>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40201971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D13AC-F56A-4389-AB62-077FC8B8D7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0A12FF-3C9B-4550-9BAE-421E7FAB42E1}"/>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4" name="Footer Placeholder 3">
            <a:extLst>
              <a:ext uri="{FF2B5EF4-FFF2-40B4-BE49-F238E27FC236}">
                <a16:creationId xmlns:a16="http://schemas.microsoft.com/office/drawing/2014/main" id="{34841192-8113-4F03-A891-8C674E429F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A7CF7-DA41-4C6B-BCDD-D6A164D4A5A5}"/>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4110541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92EEEA-36AA-441A-87A0-83369B852C41}"/>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3" name="Footer Placeholder 2">
            <a:extLst>
              <a:ext uri="{FF2B5EF4-FFF2-40B4-BE49-F238E27FC236}">
                <a16:creationId xmlns:a16="http://schemas.microsoft.com/office/drawing/2014/main" id="{5FE254EA-0FF8-47D1-83C0-1E1792ABEF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892781-76ED-4596-8897-971AA1FEC326}"/>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10784463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83C9C-B4BB-423D-8D93-1189A85D6B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3A0BE0-4E02-4335-BEFD-8C5348FC6D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5B59B1-B2AF-449B-B13B-C262FF7898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DD0806-2C03-4440-8644-D1FB8AE7834C}"/>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6" name="Footer Placeholder 5">
            <a:extLst>
              <a:ext uri="{FF2B5EF4-FFF2-40B4-BE49-F238E27FC236}">
                <a16:creationId xmlns:a16="http://schemas.microsoft.com/office/drawing/2014/main" id="{0678DCE0-AA1D-49E4-A3E6-21D60F9B46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12EB98-925B-4AAF-91E6-0D09A10578CA}"/>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29308264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4E4D5-8510-44E5-9800-01B050EF0E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2B3404-A173-400B-B441-DE559B7F80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28BBB7-2CBC-451A-88CC-B68604018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EE4A19-819A-41E4-9F89-733A6D465C73}"/>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6" name="Footer Placeholder 5">
            <a:extLst>
              <a:ext uri="{FF2B5EF4-FFF2-40B4-BE49-F238E27FC236}">
                <a16:creationId xmlns:a16="http://schemas.microsoft.com/office/drawing/2014/main" id="{2F5EABD9-A548-403A-9AB2-57C50AF6F4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3150EE-F9A5-4D95-9514-325FCFCC988F}"/>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1519265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86FF1-29D2-4CF8-A239-75906F1B7F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B54BBC-FD0F-4C36-B016-05367F3149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83D396-2943-45A6-81D7-8CD283B6A33E}"/>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5" name="Footer Placeholder 4">
            <a:extLst>
              <a:ext uri="{FF2B5EF4-FFF2-40B4-BE49-F238E27FC236}">
                <a16:creationId xmlns:a16="http://schemas.microsoft.com/office/drawing/2014/main" id="{2548EEAC-4094-416B-8A5A-4CCD4BD18B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41A86B-0A0C-48B7-BFBA-0118BFA77D88}"/>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3948093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198DEA-68EB-466D-8A6C-FEAEC598F3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C06F56-BA49-4F0F-A0A7-9982F90A8A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C9BF55-8D74-4D99-AC22-057A2DDF68FD}"/>
              </a:ext>
            </a:extLst>
          </p:cNvPr>
          <p:cNvSpPr>
            <a:spLocks noGrp="1"/>
          </p:cNvSpPr>
          <p:nvPr>
            <p:ph type="dt" sz="half" idx="10"/>
          </p:nvPr>
        </p:nvSpPr>
        <p:spPr/>
        <p:txBody>
          <a:bodyPr/>
          <a:lstStyle/>
          <a:p>
            <a:fld id="{FA03C2C0-D264-403B-BEDE-5FA3B3E70416}" type="datetimeFigureOut">
              <a:rPr lang="en-US" smtClean="0"/>
              <a:t>9/6/2024</a:t>
            </a:fld>
            <a:endParaRPr lang="en-US"/>
          </a:p>
        </p:txBody>
      </p:sp>
      <p:sp>
        <p:nvSpPr>
          <p:cNvPr id="5" name="Footer Placeholder 4">
            <a:extLst>
              <a:ext uri="{FF2B5EF4-FFF2-40B4-BE49-F238E27FC236}">
                <a16:creationId xmlns:a16="http://schemas.microsoft.com/office/drawing/2014/main" id="{80AE4E33-050C-4785-8ECC-CF50D887A8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CCEA02-B0E0-43B6-B0DB-98C35C23B920}"/>
              </a:ext>
            </a:extLst>
          </p:cNvPr>
          <p:cNvSpPr>
            <a:spLocks noGrp="1"/>
          </p:cNvSpPr>
          <p:nvPr>
            <p:ph type="sldNum" sz="quarter" idx="12"/>
          </p:nvPr>
        </p:nvSpPr>
        <p:spPr/>
        <p:txBody>
          <a:bodyPr/>
          <a:lstStyle/>
          <a:p>
            <a:fld id="{E828FD24-999A-447B-BC77-A67763755D90}" type="slidenum">
              <a:rPr lang="en-US" smtClean="0"/>
              <a:t>‹#›</a:t>
            </a:fld>
            <a:endParaRPr lang="en-US"/>
          </a:p>
        </p:txBody>
      </p:sp>
    </p:spTree>
    <p:extLst>
      <p:ext uri="{BB962C8B-B14F-4D97-AF65-F5344CB8AC3E}">
        <p14:creationId xmlns:p14="http://schemas.microsoft.com/office/powerpoint/2010/main" val="3791110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5ADE5-D948-492C-A6EC-0920F6FC20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8A9806-65AB-45AD-BE5F-259A27EFF3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15509-BC84-4DC6-A53A-963A49D46572}"/>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5" name="Footer Placeholder 4">
            <a:extLst>
              <a:ext uri="{FF2B5EF4-FFF2-40B4-BE49-F238E27FC236}">
                <a16:creationId xmlns:a16="http://schemas.microsoft.com/office/drawing/2014/main" id="{DD001791-392D-436C-9AA2-79B30100AD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14F59-D299-4CD0-9D9B-201E48ED770A}"/>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24108268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29706-ABE1-44DE-A09C-65ACB0E47B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70EAE0-5472-420D-BF86-C4D7127E6D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8C2F5B-02AB-4452-99AF-6BBDC03E16E3}"/>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5" name="Footer Placeholder 4">
            <a:extLst>
              <a:ext uri="{FF2B5EF4-FFF2-40B4-BE49-F238E27FC236}">
                <a16:creationId xmlns:a16="http://schemas.microsoft.com/office/drawing/2014/main" id="{02213886-3BC5-448F-BDAA-96B0273C3C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D1C37-5F6B-4121-A6DD-72741BD1FBF4}"/>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2294548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43EBD-0098-4AD4-9927-65F6E36A15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2F4602-7FEF-4849-9558-1B0AC06FB4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A6810D-BE61-4278-9990-A91801A6D90A}"/>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5" name="Footer Placeholder 4">
            <a:extLst>
              <a:ext uri="{FF2B5EF4-FFF2-40B4-BE49-F238E27FC236}">
                <a16:creationId xmlns:a16="http://schemas.microsoft.com/office/drawing/2014/main" id="{2BAF4C39-B1B4-43D1-8E21-EE5E2166A0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F2B85-DE17-4983-88C4-D0F068F02860}"/>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1871618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C0465-F016-4528-AE95-340C53F0ED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312BE1-8A20-4A39-AFFC-259A656915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6A4EF2-FC4F-44AC-A84E-96284E17D7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646FA2-DABE-4F5A-B521-FC9DE2DA2526}"/>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6" name="Footer Placeholder 5">
            <a:extLst>
              <a:ext uri="{FF2B5EF4-FFF2-40B4-BE49-F238E27FC236}">
                <a16:creationId xmlns:a16="http://schemas.microsoft.com/office/drawing/2014/main" id="{5D3D9C32-EC31-42EA-B34A-93144458A1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EC6D28-A30F-4496-A4C8-59B0A07BB3CE}"/>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38222926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AADE-E461-44DD-849C-4130B30A85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DE99F8-FEA7-45C8-AD2C-9B0569B289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BF036C-0B25-4BE6-94DD-3A80F42BB7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DD82EE-1BE0-4DEB-98CC-FA3B1D3D3D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0E475C-06DE-40EE-BDE9-C61C34FCAF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E609D8-1712-49C8-AA56-72E279A62C43}"/>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8" name="Footer Placeholder 7">
            <a:extLst>
              <a:ext uri="{FF2B5EF4-FFF2-40B4-BE49-F238E27FC236}">
                <a16:creationId xmlns:a16="http://schemas.microsoft.com/office/drawing/2014/main" id="{8838AFF0-C1A8-44F5-A80E-A62F47DBED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979DE4-66FA-4C93-A9B1-46852EAF28C5}"/>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40865705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D0F76-846A-4BFA-BFEC-4E4F32070F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C86D6F-29BA-4736-908B-ABE106863EB1}"/>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4" name="Footer Placeholder 3">
            <a:extLst>
              <a:ext uri="{FF2B5EF4-FFF2-40B4-BE49-F238E27FC236}">
                <a16:creationId xmlns:a16="http://schemas.microsoft.com/office/drawing/2014/main" id="{79F101AE-CEE9-4ED7-BC0D-5BEC84096F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AC95D6-0F1B-4798-8D7B-A53186447F5A}"/>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20784960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55BDA2-CA09-4245-BBB7-06192B85EA1D}"/>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3" name="Footer Placeholder 2">
            <a:extLst>
              <a:ext uri="{FF2B5EF4-FFF2-40B4-BE49-F238E27FC236}">
                <a16:creationId xmlns:a16="http://schemas.microsoft.com/office/drawing/2014/main" id="{DF2906C6-6554-4DBE-8544-91DA662F8E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626B5D-A83B-4926-93C0-BB0CB872EB46}"/>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41602622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1DDF-0D8B-4F19-BEE5-01DE175BF6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D0CF38-392E-4DF4-99CE-5AFAFB176E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EFBB07-524A-4CE1-BD7A-37BC40D96E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E75D09-8ACC-47BA-B61F-459418130D1E}"/>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6" name="Footer Placeholder 5">
            <a:extLst>
              <a:ext uri="{FF2B5EF4-FFF2-40B4-BE49-F238E27FC236}">
                <a16:creationId xmlns:a16="http://schemas.microsoft.com/office/drawing/2014/main" id="{4C942330-BD96-476C-8DD8-FF43CB9925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3C94E1-954A-498E-B3F3-114ED9693DF0}"/>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25393500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9F2C-C3FB-4C5A-89DE-9E3F289CF6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2FA7924-158E-4A62-9FDC-8F3C96DC84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3FA308-7D14-46F8-AFC7-2B3499A636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2522FF-EA98-40AE-8AFF-6DA1F69C81D4}"/>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6" name="Footer Placeholder 5">
            <a:extLst>
              <a:ext uri="{FF2B5EF4-FFF2-40B4-BE49-F238E27FC236}">
                <a16:creationId xmlns:a16="http://schemas.microsoft.com/office/drawing/2014/main" id="{1B5B40BA-1011-446A-AAD2-0E6731E335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A61670-60C2-4EC4-9BA4-234BA73FAF85}"/>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11813333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7059-760A-4BBA-9946-99862E351D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F66144-C2A6-4C1C-8AD1-C45E1DD938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979E77-5862-434F-989B-586676E8EA56}"/>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5" name="Footer Placeholder 4">
            <a:extLst>
              <a:ext uri="{FF2B5EF4-FFF2-40B4-BE49-F238E27FC236}">
                <a16:creationId xmlns:a16="http://schemas.microsoft.com/office/drawing/2014/main" id="{7703BB08-99FB-4102-AEEF-5BAC8A051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129E3D-8425-4AB1-B815-849795D80FDB}"/>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38113597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5B863D-FFB4-467F-B8FE-2A2C2A5689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A40242-EEA8-4364-B35B-FD43156799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52537D-7D45-499D-8D6F-1B6AFCBE50F9}"/>
              </a:ext>
            </a:extLst>
          </p:cNvPr>
          <p:cNvSpPr>
            <a:spLocks noGrp="1"/>
          </p:cNvSpPr>
          <p:nvPr>
            <p:ph type="dt" sz="half" idx="10"/>
          </p:nvPr>
        </p:nvSpPr>
        <p:spPr/>
        <p:txBody>
          <a:bodyPr/>
          <a:lstStyle/>
          <a:p>
            <a:fld id="{9C037C72-BFB9-4D0F-9DEF-D775CDC19B62}" type="datetimeFigureOut">
              <a:rPr lang="en-US" smtClean="0"/>
              <a:t>9/6/2024</a:t>
            </a:fld>
            <a:endParaRPr lang="en-US"/>
          </a:p>
        </p:txBody>
      </p:sp>
      <p:sp>
        <p:nvSpPr>
          <p:cNvPr id="5" name="Footer Placeholder 4">
            <a:extLst>
              <a:ext uri="{FF2B5EF4-FFF2-40B4-BE49-F238E27FC236}">
                <a16:creationId xmlns:a16="http://schemas.microsoft.com/office/drawing/2014/main" id="{C988D879-8B6C-4E1E-9671-DAD081A41F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B7238F-041C-4DA8-AE74-0B882FC89EE0}"/>
              </a:ext>
            </a:extLst>
          </p:cNvPr>
          <p:cNvSpPr>
            <a:spLocks noGrp="1"/>
          </p:cNvSpPr>
          <p:nvPr>
            <p:ph type="sldNum" sz="quarter" idx="12"/>
          </p:nvPr>
        </p:nvSpPr>
        <p:spPr/>
        <p:txBody>
          <a:bodyPr/>
          <a:lstStyle/>
          <a:p>
            <a:fld id="{970A58F6-A253-4E68-BD59-5AF28E0B2522}" type="slidenum">
              <a:rPr lang="en-US" smtClean="0"/>
              <a:t>‹#›</a:t>
            </a:fld>
            <a:endParaRPr lang="en-US"/>
          </a:p>
        </p:txBody>
      </p:sp>
    </p:spTree>
    <p:extLst>
      <p:ext uri="{BB962C8B-B14F-4D97-AF65-F5344CB8AC3E}">
        <p14:creationId xmlns:p14="http://schemas.microsoft.com/office/powerpoint/2010/main" val="3815180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3.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Slide Number Placeholder 15"/>
          <p:cNvSpPr>
            <a:spLocks noGrp="1"/>
          </p:cNvSpPr>
          <p:nvPr>
            <p:ph type="sldNum" sz="quarter" idx="4"/>
          </p:nvPr>
        </p:nvSpPr>
        <p:spPr>
          <a:xfrm>
            <a:off x="10744199" y="6172199"/>
            <a:ext cx="609600" cy="457200"/>
          </a:xfrm>
          <a:prstGeom prst="rect">
            <a:avLst/>
          </a:prstGeom>
        </p:spPr>
        <p:txBody>
          <a:bodyPr vert="horz" lIns="91440" tIns="45720" rIns="91440" bIns="45720" rtlCol="0" anchor="ctr"/>
          <a:lstStyle>
            <a:lvl1pPr algn="r">
              <a:defRPr sz="1000" b="1" i="0">
                <a:solidFill>
                  <a:schemeClr val="tx1">
                    <a:lumMod val="65000"/>
                    <a:lumOff val="35000"/>
                  </a:schemeClr>
                </a:solidFill>
                <a:latin typeface="Montserrat SemiBold" pitchFamily="2" charset="77"/>
              </a:defRPr>
            </a:lvl1pPr>
          </a:lstStyle>
          <a:p>
            <a:fld id="{EACE6E22-E655-5947-A8B4-6F095FBA2C12}" type="slidenum">
              <a:rPr lang="en-US" smtClean="0"/>
              <a:pPr/>
              <a:t>‹#›</a:t>
            </a:fld>
            <a:endParaRPr lang="en-US"/>
          </a:p>
        </p:txBody>
      </p:sp>
      <p:sp>
        <p:nvSpPr>
          <p:cNvPr id="2" name="Title Placeholder 1"/>
          <p:cNvSpPr>
            <a:spLocks noGrp="1"/>
          </p:cNvSpPr>
          <p:nvPr>
            <p:ph type="title"/>
          </p:nvPr>
        </p:nvSpPr>
        <p:spPr>
          <a:xfrm>
            <a:off x="883478" y="173773"/>
            <a:ext cx="10470321" cy="981308"/>
          </a:xfrm>
          <a:prstGeom prst="rect">
            <a:avLst/>
          </a:prstGeom>
        </p:spPr>
        <p:txBody>
          <a:bodyPr vert="horz" lIns="0" tIns="0" rIns="0" bIns="0" rtlCol="0" anchor="b">
            <a:noAutofit/>
          </a:bodyPr>
          <a:lstStyle/>
          <a:p>
            <a:r>
              <a:rPr lang="en-US"/>
              <a:t>Click to edit Master title style</a:t>
            </a:r>
          </a:p>
        </p:txBody>
      </p:sp>
      <p:sp>
        <p:nvSpPr>
          <p:cNvPr id="3" name="Text Placeholder 2"/>
          <p:cNvSpPr>
            <a:spLocks noGrp="1"/>
          </p:cNvSpPr>
          <p:nvPr>
            <p:ph type="body" idx="1"/>
          </p:nvPr>
        </p:nvSpPr>
        <p:spPr>
          <a:xfrm>
            <a:off x="883478" y="1578596"/>
            <a:ext cx="10470321" cy="4371268"/>
          </a:xfrm>
          <a:prstGeom prst="rect">
            <a:avLst/>
          </a:prstGeom>
        </p:spPr>
        <p:txBody>
          <a:bodyPr vert="horz" lIns="0" tIns="0" rIns="0" bIns="0" rtlCol="0">
            <a:noAutofit/>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Level 3 is an optional subhead. </a:t>
            </a:r>
          </a:p>
          <a:p>
            <a:pPr lvl="3"/>
            <a:r>
              <a:rPr lang="en-US"/>
              <a:t>Level 4 is an optional short description. </a:t>
            </a:r>
          </a:p>
          <a:p>
            <a:pPr lvl="4"/>
            <a:r>
              <a:rPr lang="en-US"/>
              <a:t>Level 5 is used for source information or footnotes.</a:t>
            </a:r>
          </a:p>
        </p:txBody>
      </p:sp>
      <p:sp>
        <p:nvSpPr>
          <p:cNvPr id="7" name="Rectangle 6"/>
          <p:cNvSpPr/>
          <p:nvPr userDrawn="1"/>
        </p:nvSpPr>
        <p:spPr bwMode="auto">
          <a:xfrm>
            <a:off x="0" y="1"/>
            <a:ext cx="365760" cy="6857999"/>
          </a:xfrm>
          <a:prstGeom prst="rect">
            <a:avLst/>
          </a:prstGeom>
          <a:solidFill>
            <a:srgbClr val="053A8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chemeClr val="bg1"/>
                </a:solidFill>
              </a:rPr>
              <a:t> </a:t>
            </a:r>
          </a:p>
        </p:txBody>
      </p:sp>
      <p:cxnSp>
        <p:nvCxnSpPr>
          <p:cNvPr id="8" name="Straight Connector 7"/>
          <p:cNvCxnSpPr/>
          <p:nvPr userDrawn="1"/>
        </p:nvCxnSpPr>
        <p:spPr>
          <a:xfrm>
            <a:off x="883480" y="1276283"/>
            <a:ext cx="10470321"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userDrawn="1"/>
        </p:nvCxnSpPr>
        <p:spPr>
          <a:xfrm>
            <a:off x="3302000" y="6395370"/>
            <a:ext cx="740664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4EE389FD-0F9B-2D97-D503-3488AC9E3BBF}"/>
              </a:ext>
            </a:extLst>
          </p:cNvPr>
          <p:cNvPicPr>
            <a:picLocks noChangeAspect="1"/>
          </p:cNvPicPr>
          <p:nvPr userDrawn="1"/>
        </p:nvPicPr>
        <p:blipFill>
          <a:blip r:embed="rId27">
            <a:extLst>
              <a:ext uri="{28A0092B-C50C-407E-A947-70E740481C1C}">
                <a14:useLocalDpi xmlns:a14="http://schemas.microsoft.com/office/drawing/2010/main" val="0"/>
              </a:ext>
            </a:extLst>
          </a:blip>
          <a:srcRect/>
          <a:stretch/>
        </p:blipFill>
        <p:spPr>
          <a:xfrm>
            <a:off x="768071" y="6183062"/>
            <a:ext cx="2444716" cy="435473"/>
          </a:xfrm>
          <a:prstGeom prst="rect">
            <a:avLst/>
          </a:prstGeom>
        </p:spPr>
      </p:pic>
    </p:spTree>
    <p:extLst>
      <p:ext uri="{BB962C8B-B14F-4D97-AF65-F5344CB8AC3E}">
        <p14:creationId xmlns:p14="http://schemas.microsoft.com/office/powerpoint/2010/main" val="1315777922"/>
      </p:ext>
    </p:extLst>
  </p:cSld>
  <p:clrMap bg1="lt1" tx1="dk1" bg2="lt2" tx2="dk2" accent1="accent1" accent2="accent2" accent3="accent3" accent4="accent4" accent5="accent5" accent6="accent6" hlink="hlink" folHlink="folHlink"/>
  <p:sldLayoutIdLst>
    <p:sldLayoutId id="2147483661" r:id="rId1"/>
    <p:sldLayoutId id="2147483765"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6" r:id="rId13"/>
    <p:sldLayoutId id="2147483677" r:id="rId14"/>
    <p:sldLayoutId id="2147483678" r:id="rId15"/>
    <p:sldLayoutId id="2147483679" r:id="rId16"/>
    <p:sldLayoutId id="2147483680" r:id="rId17"/>
    <p:sldLayoutId id="2147483681" r:id="rId18"/>
    <p:sldLayoutId id="2147483682" r:id="rId19"/>
    <p:sldLayoutId id="2147483766" r:id="rId20"/>
    <p:sldLayoutId id="2147483832" r:id="rId21"/>
    <p:sldLayoutId id="2147483836" r:id="rId22"/>
    <p:sldLayoutId id="2147483839" r:id="rId23"/>
    <p:sldLayoutId id="2147483840" r:id="rId24"/>
    <p:sldLayoutId id="2147483841" r:id="rId25"/>
  </p:sldLayoutIdLst>
  <p:hf hdr="0" dt="0"/>
  <p:txStyles>
    <p:titleStyle>
      <a:lvl1pPr algn="l" defTabSz="914400" rtl="0" eaLnBrk="1" latinLnBrk="0" hangingPunct="1">
        <a:lnSpc>
          <a:spcPct val="90000"/>
        </a:lnSpc>
        <a:spcBef>
          <a:spcPct val="0"/>
        </a:spcBef>
        <a:buNone/>
        <a:defRPr sz="2800" b="1" i="0" kern="1200" cap="all" spc="0" baseline="0">
          <a:solidFill>
            <a:srgbClr val="053A82"/>
          </a:solidFill>
          <a:latin typeface="Montserrat SemiBold" pitchFamily="2" charset="77"/>
          <a:ea typeface="Montserrat SemiBold" pitchFamily="2" charset="77"/>
          <a:cs typeface="Montserrat SemiBold" pitchFamily="2" charset="77"/>
        </a:defRPr>
      </a:lvl1pPr>
    </p:titleStyle>
    <p:bodyStyle>
      <a:lvl1pPr marL="285750" indent="-285750" algn="l" defTabSz="914400" rtl="0" eaLnBrk="1" latinLnBrk="0" hangingPunct="1">
        <a:lnSpc>
          <a:spcPct val="100000"/>
        </a:lnSpc>
        <a:spcBef>
          <a:spcPts val="600"/>
        </a:spcBef>
        <a:buClr>
          <a:srgbClr val="053A82"/>
        </a:buClr>
        <a:buFont typeface="Wingdings" pitchFamily="2" charset="2"/>
        <a:buChar char="§"/>
        <a:defRPr sz="1600" b="0" i="0" kern="1200" cap="none" spc="0" baseline="0">
          <a:solidFill>
            <a:schemeClr val="tx1">
              <a:lumMod val="85000"/>
              <a:lumOff val="15000"/>
            </a:schemeClr>
          </a:solidFill>
          <a:latin typeface="Avenir Book" panose="02000503020000020003" pitchFamily="2" charset="0"/>
          <a:ea typeface="+mn-ea"/>
          <a:cs typeface="+mn-cs"/>
        </a:defRPr>
      </a:lvl1pPr>
      <a:lvl2pPr marL="515938" indent="-244475" algn="l" defTabSz="914400" rtl="0" eaLnBrk="1" latinLnBrk="0" hangingPunct="1">
        <a:lnSpc>
          <a:spcPct val="100000"/>
        </a:lnSpc>
        <a:spcBef>
          <a:spcPts val="0"/>
        </a:spcBef>
        <a:spcAft>
          <a:spcPts val="0"/>
        </a:spcAft>
        <a:buFont typeface="LucidaGrande" charset="0"/>
        <a:buChar char="-"/>
        <a:tabLst/>
        <a:defRPr sz="1600" b="0" i="0" kern="1200">
          <a:solidFill>
            <a:schemeClr val="tx1">
              <a:lumMod val="85000"/>
              <a:lumOff val="15000"/>
            </a:schemeClr>
          </a:solidFill>
          <a:latin typeface="Avenir Book" panose="02000503020000020003" pitchFamily="2" charset="0"/>
          <a:ea typeface="Avenir Book" panose="02000503020000020003" pitchFamily="2" charset="0"/>
          <a:cs typeface="Calibri" charset="0"/>
        </a:defRPr>
      </a:lvl2pPr>
      <a:lvl3pPr marL="11113" indent="0" algn="l" defTabSz="914400" rtl="0" eaLnBrk="1" latinLnBrk="0" hangingPunct="1">
        <a:lnSpc>
          <a:spcPct val="100000"/>
        </a:lnSpc>
        <a:spcBef>
          <a:spcPts val="1200"/>
        </a:spcBef>
        <a:buFont typeface="Arial" panose="020B0604020202020204" pitchFamily="34" charset="0"/>
        <a:buNone/>
        <a:tabLst/>
        <a:defRPr sz="1600" b="1" i="0" kern="1200" cap="all" spc="100" baseline="0">
          <a:solidFill>
            <a:schemeClr val="tx1">
              <a:lumMod val="75000"/>
              <a:lumOff val="25000"/>
            </a:schemeClr>
          </a:solidFill>
          <a:latin typeface="Montserrat SemiBold" pitchFamily="2" charset="77"/>
          <a:ea typeface="+mn-ea"/>
          <a:cs typeface="+mn-cs"/>
        </a:defRPr>
      </a:lvl3pPr>
      <a:lvl4pPr marL="7938" indent="0" algn="l" defTabSz="914400" rtl="0" eaLnBrk="1" latinLnBrk="0" hangingPunct="1">
        <a:lnSpc>
          <a:spcPct val="100000"/>
        </a:lnSpc>
        <a:spcBef>
          <a:spcPts val="0"/>
        </a:spcBef>
        <a:buFont typeface=".AppleSystemUIFont" charset="-120"/>
        <a:buNone/>
        <a:tabLst/>
        <a:defRPr sz="1400" b="0" i="1" kern="1200">
          <a:solidFill>
            <a:schemeClr val="tx1">
              <a:lumMod val="85000"/>
              <a:lumOff val="15000"/>
            </a:schemeClr>
          </a:solidFill>
          <a:latin typeface="Avenir Book Oblique" panose="02000503020000020003" pitchFamily="2" charset="0"/>
          <a:ea typeface="Avenir Book Oblique" panose="02000503020000020003" pitchFamily="2" charset="0"/>
          <a:cs typeface="Avenir Book Oblique" panose="02000503020000020003" pitchFamily="2" charset="0"/>
        </a:defRPr>
      </a:lvl4pPr>
      <a:lvl5pPr marL="11113" indent="0" algn="l" defTabSz="914400" rtl="0" eaLnBrk="1" latinLnBrk="0" hangingPunct="1">
        <a:lnSpc>
          <a:spcPct val="100000"/>
        </a:lnSpc>
        <a:spcBef>
          <a:spcPts val="1200"/>
        </a:spcBef>
        <a:buFont typeface="Arial" panose="020B0604020202020204" pitchFamily="34" charset="0"/>
        <a:buNone/>
        <a:tabLst/>
        <a:defRPr sz="1100" b="0" i="1" kern="1200">
          <a:solidFill>
            <a:schemeClr val="tx1">
              <a:lumMod val="65000"/>
              <a:lumOff val="35000"/>
            </a:schemeClr>
          </a:solidFill>
          <a:latin typeface="Avenir Light Oblique" panose="020B0402020203090204" pitchFamily="34" charset="77"/>
          <a:ea typeface="Avenir Light Oblique" panose="020B0402020203090204" pitchFamily="34" charset="77"/>
          <a:cs typeface="Calibri" charset="0"/>
        </a:defRPr>
      </a:lvl5pPr>
      <a:lvl6pPr marL="0" indent="0" algn="l" defTabSz="914400" rtl="0" eaLnBrk="1" latinLnBrk="0" hangingPunct="1">
        <a:lnSpc>
          <a:spcPct val="90000"/>
        </a:lnSpc>
        <a:spcBef>
          <a:spcPts val="500"/>
        </a:spcBef>
        <a:buFontTx/>
        <a:buNone/>
        <a:defRPr sz="1400" i="1" kern="1200">
          <a:solidFill>
            <a:schemeClr val="accent5"/>
          </a:solidFill>
          <a:latin typeface="Georgia" panose="02040502050405020303" pitchFamily="18"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733C95-A45D-4EEA-A383-BF089CED0E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62191C-7FC5-4688-99A8-1877D4AABD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E37E0-1C17-4AFD-B324-AEC945F2C8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03C2C0-D264-403B-BEDE-5FA3B3E70416}" type="datetimeFigureOut">
              <a:rPr lang="en-US" smtClean="0"/>
              <a:t>9/6/2024</a:t>
            </a:fld>
            <a:endParaRPr lang="en-US"/>
          </a:p>
        </p:txBody>
      </p:sp>
      <p:sp>
        <p:nvSpPr>
          <p:cNvPr id="5" name="Footer Placeholder 4">
            <a:extLst>
              <a:ext uri="{FF2B5EF4-FFF2-40B4-BE49-F238E27FC236}">
                <a16:creationId xmlns:a16="http://schemas.microsoft.com/office/drawing/2014/main" id="{2EA643DA-2C38-4D8F-90C7-C6D9A14B96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42ED78-3533-44D6-8DE4-F724142BBB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8FD24-999A-447B-BC77-A67763755D90}" type="slidenum">
              <a:rPr lang="en-US" smtClean="0"/>
              <a:t>‹#›</a:t>
            </a:fld>
            <a:endParaRPr lang="en-US"/>
          </a:p>
        </p:txBody>
      </p:sp>
    </p:spTree>
    <p:extLst>
      <p:ext uri="{BB962C8B-B14F-4D97-AF65-F5344CB8AC3E}">
        <p14:creationId xmlns:p14="http://schemas.microsoft.com/office/powerpoint/2010/main" val="148070916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79" r:id="rId6"/>
    <p:sldLayoutId id="2147483780" r:id="rId7"/>
    <p:sldLayoutId id="2147483759" r:id="rId8"/>
    <p:sldLayoutId id="2147483760" r:id="rId9"/>
    <p:sldLayoutId id="2147483761" r:id="rId10"/>
    <p:sldLayoutId id="2147483762" r:id="rId11"/>
    <p:sldLayoutId id="2147483763" r:id="rId12"/>
    <p:sldLayoutId id="214748376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410D8B-1D42-446C-BC23-DD00AFA93E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442FE0-0391-45BD-B28D-782D4B3CA9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6B4CE8-D515-4FB3-90C3-5AB6028AE7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037C72-BFB9-4D0F-9DEF-D775CDC19B62}" type="datetimeFigureOut">
              <a:rPr lang="en-US" smtClean="0"/>
              <a:t>9/6/2024</a:t>
            </a:fld>
            <a:endParaRPr lang="en-US"/>
          </a:p>
        </p:txBody>
      </p:sp>
      <p:sp>
        <p:nvSpPr>
          <p:cNvPr id="5" name="Footer Placeholder 4">
            <a:extLst>
              <a:ext uri="{FF2B5EF4-FFF2-40B4-BE49-F238E27FC236}">
                <a16:creationId xmlns:a16="http://schemas.microsoft.com/office/drawing/2014/main" id="{FD5274AA-24F5-4BA7-996B-9820F9B4A0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C5819A-BEBC-44B7-B5D0-86D8748B4E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0A58F6-A253-4E68-BD59-5AF28E0B2522}" type="slidenum">
              <a:rPr lang="en-US" smtClean="0"/>
              <a:t>‹#›</a:t>
            </a:fld>
            <a:endParaRPr lang="en-US"/>
          </a:p>
        </p:txBody>
      </p:sp>
    </p:spTree>
    <p:extLst>
      <p:ext uri="{BB962C8B-B14F-4D97-AF65-F5344CB8AC3E}">
        <p14:creationId xmlns:p14="http://schemas.microsoft.com/office/powerpoint/2010/main" val="250494058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aba.workforcegps.org/"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https://spreadsheetweb.com/how-to-avoid-formatting-change-in-csv-files-in-excel/" TargetMode="External"/><Relationship Id="rId2" Type="http://schemas.openxmlformats.org/officeDocument/2006/relationships/hyperlink" Target="https://ase.workforcegps.org/Performance-Reporting" TargetMode="Externa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hyperlink" Target="https://d2leuf3vilid4d.cloudfront.net/-/media/1FE8E72E00DB49F58EA36891820E3761.ashx?rev=27B0868EAF2743902A263BB98AAE0ADB" TargetMode="Externa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hyperlink" Target="mailto:ABA.Grant@icf.com" TargetMode="Externa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1.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hyperlink" Target="https://www.dol.gov/agencies/ofccp/compliance-assistance/self-id-forms-video" TargetMode="External"/><Relationship Id="rId2" Type="http://schemas.openxmlformats.org/officeDocument/2006/relationships/hyperlink" Target="https://www.apprenticeship.gov/sites/default/files/29_cf_30_regs_only.pdf" TargetMode="External"/><Relationship Id="rId1" Type="http://schemas.openxmlformats.org/officeDocument/2006/relationships/slideLayout" Target="../slideLayouts/slideLayout22.xml"/><Relationship Id="rId5" Type="http://schemas.openxmlformats.org/officeDocument/2006/relationships/hyperlink" Target="https://rise.articulate.com/share/rMO3lm66XDUsv4-rEI8WmMgkLxLsic6E#/" TargetMode="External"/><Relationship Id="rId4" Type="http://schemas.openxmlformats.org/officeDocument/2006/relationships/hyperlink" Target="https://rise.articulate.com/share/qSfP0cjuu9PTvAxqjcYARK1tF_hb_oIw#/"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jff.org/moving-beyond-box-when-fair-chance-hiring-means-advancement-not-just-employment/" TargetMode="External"/><Relationship Id="rId3" Type="http://schemas.openxmlformats.org/officeDocument/2006/relationships/hyperlink" Target="https://www.apprenticeship.gov/employers/diversity-equity-inclusion-accessibility" TargetMode="External"/><Relationship Id="rId7" Type="http://schemas.openxmlformats.org/officeDocument/2006/relationships/hyperlink" Target="https://www.jff.org/we-go-where-they-need-us-be-power-community-colleges-support-learners-reentry/" TargetMode="External"/><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hyperlink" Target="https://www.jff.org/apprenticeship-shaped-my-post-prison-life-employers-will-benefit-from-others-like-me/" TargetMode="External"/><Relationship Id="rId5" Type="http://schemas.openxmlformats.org/officeDocument/2006/relationships/hyperlink" Target="https://www.apprenticeship.gov/sites/default/files/RegisteredApprenticeshipReport_R4_0.pdf" TargetMode="External"/><Relationship Id="rId10" Type="http://schemas.openxmlformats.org/officeDocument/2006/relationships/hyperlink" Target="https://h1bsa.workforcegps.org/resources/2022/02/23/20/20/Equitable-Recruitment-and-Retention-Roundtables" TargetMode="External"/><Relationship Id="rId4" Type="http://schemas.openxmlformats.org/officeDocument/2006/relationships/hyperlink" Target="https://www.apprenticeship.gov/employers/diversity-equity-inclusion-accessibility/deia-resources" TargetMode="External"/><Relationship Id="rId9" Type="http://schemas.openxmlformats.org/officeDocument/2006/relationships/hyperlink" Target="https://www.washingtontechnology.org/wp-content/uploads/2023/06/DEI-Insights-Report_May31.pdf"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54957" y="308253"/>
            <a:ext cx="6819765" cy="4631737"/>
          </a:xfrm>
        </p:spPr>
        <p:txBody>
          <a:bodyPr>
            <a:normAutofit/>
          </a:bodyPr>
          <a:lstStyle/>
          <a:p>
            <a:r>
              <a:rPr lang="en-US" sz="3200" b="1" dirty="0">
                <a:latin typeface="Montserrat SemiBold"/>
              </a:rPr>
              <a:t>ICF </a:t>
            </a:r>
            <a:r>
              <a:rPr lang="en-US" sz="3200" dirty="0">
                <a:latin typeface="Montserrat SemiBold"/>
              </a:rPr>
              <a:t>ABA2 Orientation</a:t>
            </a:r>
            <a:br>
              <a:rPr lang="en-US" sz="3200" b="1" dirty="0"/>
            </a:br>
            <a:br>
              <a:rPr lang="en-US" sz="3200" b="1" dirty="0"/>
            </a:br>
            <a:endParaRPr lang="en-US" sz="3200" b="1" dirty="0">
              <a:solidFill>
                <a:schemeClr val="accent6"/>
              </a:solidFill>
            </a:endParaRPr>
          </a:p>
        </p:txBody>
      </p:sp>
      <p:sp>
        <p:nvSpPr>
          <p:cNvPr id="5" name="Text Placeholder 4">
            <a:extLst>
              <a:ext uri="{FF2B5EF4-FFF2-40B4-BE49-F238E27FC236}">
                <a16:creationId xmlns:a16="http://schemas.microsoft.com/office/drawing/2014/main" id="{816189DE-976C-4BFA-AAED-8A278C71F6FC}"/>
              </a:ext>
            </a:extLst>
          </p:cNvPr>
          <p:cNvSpPr>
            <a:spLocks noGrp="1"/>
          </p:cNvSpPr>
          <p:nvPr>
            <p:ph type="body" sz="quarter" idx="10"/>
          </p:nvPr>
        </p:nvSpPr>
        <p:spPr>
          <a:xfrm>
            <a:off x="4988772" y="5928912"/>
            <a:ext cx="5010151" cy="346075"/>
          </a:xfrm>
        </p:spPr>
        <p:txBody>
          <a:bodyPr/>
          <a:lstStyle/>
          <a:p>
            <a:r>
              <a:rPr lang="en-US"/>
              <a:t>August 28, 2024</a:t>
            </a:r>
          </a:p>
        </p:txBody>
      </p:sp>
      <p:sp>
        <p:nvSpPr>
          <p:cNvPr id="4" name="Subtitle 3">
            <a:extLst>
              <a:ext uri="{FF2B5EF4-FFF2-40B4-BE49-F238E27FC236}">
                <a16:creationId xmlns:a16="http://schemas.microsoft.com/office/drawing/2014/main" id="{6ABD0388-7974-9E5F-4B39-DA7DE0850870}"/>
              </a:ext>
              <a:ext uri="{C183D7F6-B498-43B3-948B-1728B52AA6E4}">
                <adec:decorative xmlns:adec="http://schemas.microsoft.com/office/drawing/2017/decorative" val="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98086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28B6-7C1C-4BF4-8239-83C33F7CB01E}"/>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1A8FA54D-2D26-4466-B71B-64ADD309A70F}"/>
              </a:ext>
            </a:extLst>
          </p:cNvPr>
          <p:cNvSpPr>
            <a:spLocks noGrp="1"/>
          </p:cNvSpPr>
          <p:nvPr>
            <p:ph idx="1"/>
          </p:nvPr>
        </p:nvSpPr>
        <p:spPr>
          <a:xfrm>
            <a:off x="1080247" y="1478006"/>
            <a:ext cx="10470321" cy="4371268"/>
          </a:xfrm>
        </p:spPr>
        <p:txBody>
          <a:bodyPr vert="horz" lIns="0" tIns="0" rIns="0" bIns="0" rtlCol="0" anchor="t">
            <a:noAutofit/>
          </a:bodyPr>
          <a:lstStyle/>
          <a:p>
            <a:pPr marL="469900" indent="-457200">
              <a:lnSpc>
                <a:spcPct val="100000"/>
              </a:lnSpc>
              <a:spcBef>
                <a:spcPts val="1200"/>
              </a:spcBef>
              <a:buFont typeface="Wingdings 3"/>
              <a:buChar char=""/>
              <a:tabLst>
                <a:tab pos="469900" algn="l"/>
                <a:tab pos="470534" algn="l"/>
              </a:tabLst>
            </a:pPr>
            <a:r>
              <a:rPr lang="en-US" spc="-5">
                <a:solidFill>
                  <a:schemeClr val="tx1">
                    <a:lumMod val="85000"/>
                    <a:lumOff val="15000"/>
                  </a:schemeClr>
                </a:solidFill>
                <a:latin typeface="Montserrat SemiBold"/>
                <a:cs typeface="Calibri"/>
              </a:rPr>
              <a:t>Welcome and Coaches’ Introduction</a:t>
            </a:r>
            <a:endParaRPr lang="en-US">
              <a:solidFill>
                <a:schemeClr val="tx1">
                  <a:lumMod val="85000"/>
                  <a:lumOff val="15000"/>
                </a:schemeClr>
              </a:solidFill>
              <a:latin typeface="Montserrat SemiBold"/>
              <a:cs typeface="Calibri"/>
            </a:endParaRPr>
          </a:p>
          <a:p>
            <a:pPr marL="469900" indent="-457200">
              <a:lnSpc>
                <a:spcPct val="100000"/>
              </a:lnSpc>
              <a:spcBef>
                <a:spcPts val="1170"/>
              </a:spcBef>
              <a:buFont typeface="Wingdings 3"/>
              <a:buChar char=""/>
              <a:tabLst>
                <a:tab pos="469900" algn="l"/>
                <a:tab pos="470534" algn="l"/>
              </a:tabLst>
            </a:pPr>
            <a:r>
              <a:rPr lang="en-US" b="0" spc="-20">
                <a:solidFill>
                  <a:schemeClr val="tx1">
                    <a:lumMod val="85000"/>
                    <a:lumOff val="15000"/>
                  </a:schemeClr>
                </a:solidFill>
                <a:latin typeface="Montserrat SemiBold"/>
                <a:cs typeface="Calibri"/>
              </a:rPr>
              <a:t>ICF TA Resources</a:t>
            </a:r>
          </a:p>
          <a:p>
            <a:pPr marL="927100" lvl="1" indent="-457200">
              <a:spcBef>
                <a:spcPts val="1170"/>
              </a:spcBef>
              <a:buFont typeface="Wingdings 3"/>
              <a:buChar char=""/>
              <a:tabLst>
                <a:tab pos="469900" algn="l"/>
                <a:tab pos="470534" algn="l"/>
              </a:tabLst>
            </a:pPr>
            <a:r>
              <a:rPr lang="en-US" sz="1600" spc="-20">
                <a:latin typeface="Montserrat Medium" panose="00000600000000000000" pitchFamily="2" charset="0"/>
                <a:cs typeface="Calibri"/>
              </a:rPr>
              <a:t>Community of Practice</a:t>
            </a:r>
          </a:p>
          <a:p>
            <a:pPr marL="927100" lvl="1" indent="-457200">
              <a:spcBef>
                <a:spcPts val="1170"/>
              </a:spcBef>
              <a:buFont typeface="Wingdings 3"/>
              <a:buChar char=""/>
              <a:tabLst>
                <a:tab pos="469900" algn="l"/>
                <a:tab pos="470534" algn="l"/>
              </a:tabLst>
            </a:pPr>
            <a:r>
              <a:rPr lang="en-US" sz="1600" spc="-15">
                <a:latin typeface="Montserrat Medium" panose="00000600000000000000" pitchFamily="2" charset="0"/>
                <a:cs typeface="Calibri"/>
              </a:rPr>
              <a:t>Coaching Overview</a:t>
            </a:r>
            <a:endParaRPr lang="en-US" sz="1600">
              <a:latin typeface="Montserrat Medium" panose="00000600000000000000" pitchFamily="2" charset="0"/>
              <a:cs typeface="Calibri"/>
            </a:endParaRPr>
          </a:p>
          <a:p>
            <a:pPr marL="927100" lvl="1" indent="-457200">
              <a:spcBef>
                <a:spcPts val="1170"/>
              </a:spcBef>
              <a:buFont typeface="Wingdings 3"/>
              <a:buChar char=""/>
              <a:tabLst>
                <a:tab pos="469900" algn="l"/>
                <a:tab pos="470534" algn="l"/>
              </a:tabLst>
            </a:pPr>
            <a:r>
              <a:rPr lang="en-US" sz="1600" spc="-20">
                <a:latin typeface="Montserrat Medium" panose="00000600000000000000" pitchFamily="2" charset="0"/>
                <a:cs typeface="Calibri"/>
              </a:rPr>
              <a:t>Quarterly Reporting</a:t>
            </a:r>
          </a:p>
          <a:p>
            <a:pPr marL="927100" lvl="1" indent="-457200">
              <a:spcBef>
                <a:spcPts val="1170"/>
              </a:spcBef>
              <a:buFont typeface="Wingdings 3"/>
              <a:buChar char=""/>
              <a:tabLst>
                <a:tab pos="469900" algn="l"/>
                <a:tab pos="470534" algn="l"/>
              </a:tabLst>
            </a:pPr>
            <a:r>
              <a:rPr lang="en-US" sz="1600" spc="-20">
                <a:latin typeface="Montserrat Medium" panose="00000600000000000000" pitchFamily="2" charset="0"/>
                <a:cs typeface="Calibri"/>
              </a:rPr>
              <a:t>Webinars and Peer-to-Peer Exchanges</a:t>
            </a:r>
          </a:p>
          <a:p>
            <a:pPr marL="927100" lvl="1" indent="-457200">
              <a:spcBef>
                <a:spcPts val="1170"/>
              </a:spcBef>
              <a:buFont typeface="Wingdings 3"/>
              <a:buChar char=""/>
              <a:tabLst>
                <a:tab pos="469900" algn="l"/>
                <a:tab pos="470534" algn="l"/>
              </a:tabLst>
            </a:pPr>
            <a:r>
              <a:rPr lang="en-US" sz="1600" spc="-20">
                <a:latin typeface="Montserrat Medium" panose="00000600000000000000" pitchFamily="2" charset="0"/>
                <a:cs typeface="Calibri"/>
              </a:rPr>
              <a:t>ABA Content Specific Resources</a:t>
            </a:r>
          </a:p>
          <a:p>
            <a:pPr marL="469900" indent="-457200">
              <a:spcBef>
                <a:spcPts val="1170"/>
              </a:spcBef>
              <a:buFont typeface="Wingdings 3"/>
              <a:buChar char=""/>
              <a:tabLst>
                <a:tab pos="469900" algn="l"/>
                <a:tab pos="470534" algn="l"/>
              </a:tabLst>
            </a:pPr>
            <a:r>
              <a:rPr lang="en-US" b="0" spc="-20">
                <a:solidFill>
                  <a:schemeClr val="tx1">
                    <a:lumMod val="85000"/>
                    <a:lumOff val="15000"/>
                  </a:schemeClr>
                </a:solidFill>
                <a:latin typeface="Montserrat SemiBold"/>
                <a:cs typeface="Calibri"/>
              </a:rPr>
              <a:t>Other OA Investments</a:t>
            </a:r>
          </a:p>
          <a:p>
            <a:pPr marL="469900" indent="-457200">
              <a:spcBef>
                <a:spcPts val="1170"/>
              </a:spcBef>
              <a:buFont typeface="Wingdings 3"/>
              <a:buChar char=""/>
              <a:tabLst>
                <a:tab pos="469900" algn="l"/>
                <a:tab pos="470534" algn="l"/>
              </a:tabLst>
            </a:pPr>
            <a:r>
              <a:rPr lang="en-US" spc="-20">
                <a:solidFill>
                  <a:schemeClr val="tx1">
                    <a:lumMod val="85000"/>
                    <a:lumOff val="15000"/>
                  </a:schemeClr>
                </a:solidFill>
                <a:latin typeface="Montserrat SemiBold"/>
                <a:cs typeface="Calibri"/>
              </a:rPr>
              <a:t>Other Apprenticeship Resources</a:t>
            </a:r>
          </a:p>
          <a:p>
            <a:pPr marL="469900" indent="-457200">
              <a:spcBef>
                <a:spcPts val="1170"/>
              </a:spcBef>
              <a:buFont typeface="Wingdings 3"/>
              <a:buChar char=""/>
              <a:tabLst>
                <a:tab pos="469900" algn="l"/>
                <a:tab pos="470534" algn="l"/>
              </a:tabLst>
            </a:pPr>
            <a:r>
              <a:rPr lang="en-US" spc="-20">
                <a:solidFill>
                  <a:schemeClr val="tx1">
                    <a:lumMod val="85000"/>
                    <a:lumOff val="15000"/>
                  </a:schemeClr>
                </a:solidFill>
                <a:latin typeface="Montserrat SemiBold"/>
                <a:cs typeface="Calibri"/>
              </a:rPr>
              <a:t>TA Evaluation</a:t>
            </a:r>
          </a:p>
          <a:p>
            <a:pPr marL="469900" indent="-457200">
              <a:spcBef>
                <a:spcPts val="1170"/>
              </a:spcBef>
              <a:buFont typeface="Wingdings 3"/>
              <a:buChar char=""/>
              <a:tabLst>
                <a:tab pos="469900" algn="l"/>
                <a:tab pos="470534" algn="l"/>
              </a:tabLst>
            </a:pPr>
            <a:r>
              <a:rPr lang="en-US" spc="-20">
                <a:solidFill>
                  <a:schemeClr val="tx1">
                    <a:lumMod val="85000"/>
                    <a:lumOff val="15000"/>
                  </a:schemeClr>
                </a:solidFill>
                <a:latin typeface="Montserrat SemiBold"/>
                <a:cs typeface="Calibri"/>
              </a:rPr>
              <a:t>Questions</a:t>
            </a:r>
            <a:endParaRPr lang="en-US">
              <a:solidFill>
                <a:schemeClr val="tx1">
                  <a:lumMod val="85000"/>
                  <a:lumOff val="15000"/>
                </a:schemeClr>
              </a:solidFill>
              <a:latin typeface="Montserrat SemiBold"/>
              <a:cs typeface="Calibri"/>
            </a:endParaRPr>
          </a:p>
          <a:p>
            <a:endParaRPr lang="en-US"/>
          </a:p>
        </p:txBody>
      </p:sp>
      <p:sp>
        <p:nvSpPr>
          <p:cNvPr id="5" name="Slide Number Placeholder 4">
            <a:extLst>
              <a:ext uri="{FF2B5EF4-FFF2-40B4-BE49-F238E27FC236}">
                <a16:creationId xmlns:a16="http://schemas.microsoft.com/office/drawing/2014/main" id="{3CD4AB72-60DB-4963-A78F-9F0235864CEB}"/>
              </a:ext>
            </a:extLst>
          </p:cNvPr>
          <p:cNvSpPr>
            <a:spLocks noGrp="1"/>
          </p:cNvSpPr>
          <p:nvPr>
            <p:ph type="sldNum" sz="quarter" idx="11"/>
          </p:nvPr>
        </p:nvSpPr>
        <p:spPr/>
        <p:txBody>
          <a:bodyPr/>
          <a:lstStyle/>
          <a:p>
            <a:fld id="{EACE6E22-E655-5947-A8B4-6F095FBA2C12}" type="slidenum">
              <a:rPr lang="en-US" smtClean="0"/>
              <a:pPr/>
              <a:t>2</a:t>
            </a:fld>
            <a:endParaRPr lang="en-US"/>
          </a:p>
        </p:txBody>
      </p:sp>
    </p:spTree>
    <p:extLst>
      <p:ext uri="{BB962C8B-B14F-4D97-AF65-F5344CB8AC3E}">
        <p14:creationId xmlns:p14="http://schemas.microsoft.com/office/powerpoint/2010/main" val="2979985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143B-17BD-9E8C-8137-BE62AD20F0CC}"/>
              </a:ext>
            </a:extLst>
          </p:cNvPr>
          <p:cNvSpPr>
            <a:spLocks noGrp="1"/>
          </p:cNvSpPr>
          <p:nvPr>
            <p:ph type="title"/>
          </p:nvPr>
        </p:nvSpPr>
        <p:spPr/>
        <p:txBody>
          <a:bodyPr/>
          <a:lstStyle/>
          <a:p>
            <a:r>
              <a:rPr lang="en-US"/>
              <a:t>Welcome and Introductions</a:t>
            </a:r>
          </a:p>
        </p:txBody>
      </p:sp>
    </p:spTree>
    <p:extLst>
      <p:ext uri="{BB962C8B-B14F-4D97-AF65-F5344CB8AC3E}">
        <p14:creationId xmlns:p14="http://schemas.microsoft.com/office/powerpoint/2010/main" val="60899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C992E-1175-70EF-0AE9-86D97B1D38BE}"/>
              </a:ext>
            </a:extLst>
          </p:cNvPr>
          <p:cNvSpPr>
            <a:spLocks noGrp="1"/>
          </p:cNvSpPr>
          <p:nvPr>
            <p:ph type="title"/>
          </p:nvPr>
        </p:nvSpPr>
        <p:spPr/>
        <p:txBody>
          <a:bodyPr/>
          <a:lstStyle/>
          <a:p>
            <a:r>
              <a:rPr lang="en-US"/>
              <a:t>TA Resources</a:t>
            </a:r>
          </a:p>
        </p:txBody>
      </p:sp>
    </p:spTree>
    <p:extLst>
      <p:ext uri="{BB962C8B-B14F-4D97-AF65-F5344CB8AC3E}">
        <p14:creationId xmlns:p14="http://schemas.microsoft.com/office/powerpoint/2010/main" val="1256056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29776-73CE-6E45-C76A-4225194DE46D}"/>
              </a:ext>
            </a:extLst>
          </p:cNvPr>
          <p:cNvSpPr>
            <a:spLocks noGrp="1"/>
          </p:cNvSpPr>
          <p:nvPr>
            <p:ph type="title"/>
          </p:nvPr>
        </p:nvSpPr>
        <p:spPr/>
        <p:txBody>
          <a:bodyPr/>
          <a:lstStyle/>
          <a:p>
            <a:r>
              <a:rPr lang="en-US" dirty="0"/>
              <a:t>Community of practice</a:t>
            </a:r>
          </a:p>
        </p:txBody>
      </p:sp>
      <p:sp>
        <p:nvSpPr>
          <p:cNvPr id="4" name="Content Placeholder 3">
            <a:extLst>
              <a:ext uri="{FF2B5EF4-FFF2-40B4-BE49-F238E27FC236}">
                <a16:creationId xmlns:a16="http://schemas.microsoft.com/office/drawing/2014/main" id="{0E303435-EB76-8E26-0510-E0D47964DBB7}"/>
              </a:ext>
            </a:extLst>
          </p:cNvPr>
          <p:cNvSpPr>
            <a:spLocks noGrp="1"/>
          </p:cNvSpPr>
          <p:nvPr>
            <p:ph idx="1"/>
          </p:nvPr>
        </p:nvSpPr>
        <p:spPr>
          <a:xfrm>
            <a:off x="883478" y="1556408"/>
            <a:ext cx="10470321" cy="1404821"/>
          </a:xfrm>
        </p:spPr>
        <p:txBody>
          <a:bodyPr/>
          <a:lstStyle/>
          <a:p>
            <a:pPr marL="0" indent="0">
              <a:buNone/>
            </a:pPr>
            <a:r>
              <a:rPr lang="en-US" sz="2800" b="1" u="sng">
                <a:latin typeface="Montserrat SemiBold" panose="00000700000000000000" pitchFamily="2" charset="0"/>
              </a:rPr>
              <a:t>Community of Practice (COP):</a:t>
            </a:r>
            <a:r>
              <a:rPr lang="en-US" sz="2800" b="1">
                <a:latin typeface="Montserrat SemiBold" panose="00000700000000000000" pitchFamily="2" charset="0"/>
              </a:rPr>
              <a:t> </a:t>
            </a:r>
            <a:r>
              <a:rPr lang="en-US" sz="2800">
                <a:latin typeface="Montserrat SemiBold" panose="00000700000000000000" pitchFamily="2" charset="0"/>
              </a:rPr>
              <a:t>Provides an on-line collection of apprenticeship information, tools, resources, and best practices.</a:t>
            </a:r>
          </a:p>
          <a:p>
            <a:endParaRPr lang="en-US" sz="2800">
              <a:latin typeface="Montserrat SemiBold" panose="00000700000000000000" pitchFamily="2" charset="0"/>
            </a:endParaRPr>
          </a:p>
          <a:p>
            <a:endParaRPr lang="en-US"/>
          </a:p>
        </p:txBody>
      </p:sp>
      <p:sp>
        <p:nvSpPr>
          <p:cNvPr id="5" name="TextBox 4">
            <a:extLst>
              <a:ext uri="{FF2B5EF4-FFF2-40B4-BE49-F238E27FC236}">
                <a16:creationId xmlns:a16="http://schemas.microsoft.com/office/drawing/2014/main" id="{B6078D2E-7EDE-2DCC-E558-A0FD9C426F73}"/>
              </a:ext>
            </a:extLst>
          </p:cNvPr>
          <p:cNvSpPr txBox="1"/>
          <p:nvPr/>
        </p:nvSpPr>
        <p:spPr>
          <a:xfrm>
            <a:off x="2483677" y="2961229"/>
            <a:ext cx="9270788" cy="2532668"/>
          </a:xfrm>
          <a:prstGeom prst="rect">
            <a:avLst/>
          </a:prstGeom>
          <a:noFill/>
        </p:spPr>
        <p:txBody>
          <a:bodyPr wrap="square" numCol="2" rtlCol="0">
            <a:normAutofit fontScale="92500" lnSpcReduction="20000"/>
          </a:bodyPr>
          <a:lstStyle/>
          <a:p>
            <a:pPr lvl="1">
              <a:lnSpc>
                <a:spcPct val="170000"/>
              </a:lnSpc>
              <a:buFont typeface="Wingdings" panose="05000000000000000000" pitchFamily="2" charset="2"/>
              <a:buChar char="§"/>
            </a:pPr>
            <a:r>
              <a:rPr lang="en-US" sz="2800">
                <a:solidFill>
                  <a:schemeClr val="tx1">
                    <a:lumMod val="85000"/>
                    <a:lumOff val="15000"/>
                  </a:schemeClr>
                </a:solidFill>
                <a:latin typeface="Montserrat SemiBold" panose="00000700000000000000" pitchFamily="2" charset="0"/>
              </a:rPr>
              <a:t> Tip Sheet </a:t>
            </a:r>
          </a:p>
          <a:p>
            <a:pPr lvl="1">
              <a:lnSpc>
                <a:spcPct val="170000"/>
              </a:lnSpc>
              <a:buFont typeface="Wingdings" panose="05000000000000000000" pitchFamily="2" charset="2"/>
              <a:buChar char="§"/>
            </a:pPr>
            <a:r>
              <a:rPr lang="en-US" sz="2800">
                <a:solidFill>
                  <a:schemeClr val="tx1">
                    <a:lumMod val="85000"/>
                    <a:lumOff val="15000"/>
                  </a:schemeClr>
                </a:solidFill>
                <a:latin typeface="Montserrat SemiBold" panose="00000700000000000000" pitchFamily="2" charset="0"/>
              </a:rPr>
              <a:t> Fact Sheets </a:t>
            </a:r>
          </a:p>
          <a:p>
            <a:pPr lvl="1">
              <a:lnSpc>
                <a:spcPct val="170000"/>
              </a:lnSpc>
              <a:buFont typeface="Wingdings" panose="05000000000000000000" pitchFamily="2" charset="2"/>
              <a:buChar char="§"/>
            </a:pPr>
            <a:r>
              <a:rPr lang="en-US" sz="2800">
                <a:solidFill>
                  <a:schemeClr val="tx1">
                    <a:lumMod val="85000"/>
                    <a:lumOff val="15000"/>
                  </a:schemeClr>
                </a:solidFill>
                <a:latin typeface="Montserrat SemiBold" panose="00000700000000000000" pitchFamily="2" charset="0"/>
              </a:rPr>
              <a:t> White Papers </a:t>
            </a:r>
          </a:p>
          <a:p>
            <a:pPr lvl="1">
              <a:lnSpc>
                <a:spcPct val="170000"/>
              </a:lnSpc>
              <a:buFont typeface="Wingdings" panose="05000000000000000000" pitchFamily="2" charset="2"/>
              <a:buChar char="§"/>
            </a:pPr>
            <a:endParaRPr lang="en-US" sz="2800">
              <a:solidFill>
                <a:schemeClr val="tx1">
                  <a:lumMod val="85000"/>
                  <a:lumOff val="15000"/>
                </a:schemeClr>
              </a:solidFill>
              <a:latin typeface="Montserrat SemiBold" panose="00000700000000000000" pitchFamily="2" charset="0"/>
            </a:endParaRPr>
          </a:p>
          <a:p>
            <a:pPr lvl="1">
              <a:lnSpc>
                <a:spcPct val="170000"/>
              </a:lnSpc>
              <a:buFont typeface="Wingdings" panose="05000000000000000000" pitchFamily="2" charset="2"/>
              <a:buChar char="§"/>
            </a:pPr>
            <a:r>
              <a:rPr lang="en-US" sz="2800">
                <a:solidFill>
                  <a:schemeClr val="tx1">
                    <a:lumMod val="85000"/>
                    <a:lumOff val="15000"/>
                  </a:schemeClr>
                </a:solidFill>
                <a:latin typeface="Montserrat SemiBold" panose="00000700000000000000" pitchFamily="2" charset="0"/>
              </a:rPr>
              <a:t> Guides </a:t>
            </a:r>
          </a:p>
          <a:p>
            <a:pPr lvl="1">
              <a:lnSpc>
                <a:spcPct val="170000"/>
              </a:lnSpc>
              <a:buFont typeface="Wingdings" panose="05000000000000000000" pitchFamily="2" charset="2"/>
              <a:buChar char="§"/>
            </a:pPr>
            <a:r>
              <a:rPr lang="en-US" sz="2800">
                <a:solidFill>
                  <a:schemeClr val="tx1">
                    <a:lumMod val="85000"/>
                    <a:lumOff val="15000"/>
                  </a:schemeClr>
                </a:solidFill>
                <a:latin typeface="Montserrat SemiBold" panose="00000700000000000000" pitchFamily="2" charset="0"/>
              </a:rPr>
              <a:t> Manual</a:t>
            </a:r>
          </a:p>
          <a:p>
            <a:pPr lvl="1">
              <a:lnSpc>
                <a:spcPct val="170000"/>
              </a:lnSpc>
              <a:buFont typeface="Wingdings" panose="05000000000000000000" pitchFamily="2" charset="2"/>
              <a:buChar char="§"/>
            </a:pPr>
            <a:r>
              <a:rPr lang="en-US" sz="2800">
                <a:solidFill>
                  <a:schemeClr val="tx1">
                    <a:lumMod val="85000"/>
                    <a:lumOff val="15000"/>
                  </a:schemeClr>
                </a:solidFill>
                <a:latin typeface="Montserrat SemiBold" panose="00000700000000000000" pitchFamily="2" charset="0"/>
              </a:rPr>
              <a:t> Toolkits</a:t>
            </a:r>
          </a:p>
          <a:p>
            <a:pPr>
              <a:lnSpc>
                <a:spcPct val="170000"/>
              </a:lnSpc>
            </a:pPr>
            <a:endParaRPr lang="en-US" sz="2800">
              <a:solidFill>
                <a:schemeClr val="tx1">
                  <a:lumMod val="85000"/>
                  <a:lumOff val="15000"/>
                </a:schemeClr>
              </a:solidFill>
            </a:endParaRPr>
          </a:p>
        </p:txBody>
      </p:sp>
      <p:sp>
        <p:nvSpPr>
          <p:cNvPr id="7" name="TextBox 6">
            <a:extLst>
              <a:ext uri="{FF2B5EF4-FFF2-40B4-BE49-F238E27FC236}">
                <a16:creationId xmlns:a16="http://schemas.microsoft.com/office/drawing/2014/main" id="{FC7BB2E8-FF6B-BFE4-1FB1-22BBDE38B43F}"/>
              </a:ext>
            </a:extLst>
          </p:cNvPr>
          <p:cNvSpPr txBox="1"/>
          <p:nvPr/>
        </p:nvSpPr>
        <p:spPr>
          <a:xfrm>
            <a:off x="3044288" y="5301592"/>
            <a:ext cx="6103424" cy="612182"/>
          </a:xfrm>
          <a:prstGeom prst="rect">
            <a:avLst/>
          </a:prstGeom>
          <a:noFill/>
        </p:spPr>
        <p:txBody>
          <a:bodyPr wrap="square" rtlCol="0">
            <a:noAutofit/>
          </a:bodyPr>
          <a:lstStyle/>
          <a:p>
            <a:pPr algn="ctr"/>
            <a:r>
              <a:rPr lang="en-US" sz="2800">
                <a:latin typeface="Montserrat SemiBold" panose="00000700000000000000" pitchFamily="2" charset="0"/>
                <a:hlinkClick r:id="rId3"/>
              </a:rPr>
              <a:t>https://aba.workforcegps.org/</a:t>
            </a:r>
            <a:endParaRPr lang="en-US" sz="2800">
              <a:latin typeface="Montserrat SemiBold" panose="00000700000000000000" pitchFamily="2" charset="0"/>
            </a:endParaRPr>
          </a:p>
        </p:txBody>
      </p:sp>
      <p:sp>
        <p:nvSpPr>
          <p:cNvPr id="3" name="Slide Number Placeholder 2">
            <a:extLst>
              <a:ext uri="{FF2B5EF4-FFF2-40B4-BE49-F238E27FC236}">
                <a16:creationId xmlns:a16="http://schemas.microsoft.com/office/drawing/2014/main" id="{F615552D-2D97-62F3-895D-10001CF983FE}"/>
              </a:ext>
            </a:extLst>
          </p:cNvPr>
          <p:cNvSpPr>
            <a:spLocks noGrp="1"/>
          </p:cNvSpPr>
          <p:nvPr>
            <p:ph type="sldNum" sz="quarter" idx="10"/>
          </p:nvPr>
        </p:nvSpPr>
        <p:spPr/>
        <p:txBody>
          <a:bodyPr/>
          <a:lstStyle/>
          <a:p>
            <a:fld id="{EACE6E22-E655-5947-A8B4-6F095FBA2C12}" type="slidenum">
              <a:rPr lang="en-US" smtClean="0"/>
              <a:pPr/>
              <a:t>5</a:t>
            </a:fld>
            <a:endParaRPr lang="en-US"/>
          </a:p>
        </p:txBody>
      </p:sp>
    </p:spTree>
    <p:extLst>
      <p:ext uri="{BB962C8B-B14F-4D97-AF65-F5344CB8AC3E}">
        <p14:creationId xmlns:p14="http://schemas.microsoft.com/office/powerpoint/2010/main" val="1845560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06EB-0E9D-B2C4-4463-6A435277D781}"/>
              </a:ext>
            </a:extLst>
          </p:cNvPr>
          <p:cNvSpPr>
            <a:spLocks noGrp="1"/>
          </p:cNvSpPr>
          <p:nvPr>
            <p:ph type="title"/>
          </p:nvPr>
        </p:nvSpPr>
        <p:spPr/>
        <p:txBody>
          <a:bodyPr/>
          <a:lstStyle/>
          <a:p>
            <a:r>
              <a:rPr lang="en-US" dirty="0"/>
              <a:t>Technical assistance and coaching support</a:t>
            </a:r>
          </a:p>
        </p:txBody>
      </p:sp>
      <p:sp>
        <p:nvSpPr>
          <p:cNvPr id="11" name="Rectangle: Rounded Corners 10">
            <a:extLst>
              <a:ext uri="{FF2B5EF4-FFF2-40B4-BE49-F238E27FC236}">
                <a16:creationId xmlns:a16="http://schemas.microsoft.com/office/drawing/2014/main" id="{13C8BF7C-B943-F4D5-73C4-A70CE8570194}"/>
              </a:ext>
            </a:extLst>
          </p:cNvPr>
          <p:cNvSpPr/>
          <p:nvPr/>
        </p:nvSpPr>
        <p:spPr>
          <a:xfrm>
            <a:off x="1479751" y="1523712"/>
            <a:ext cx="9232491" cy="752167"/>
          </a:xfrm>
          <a:prstGeom prst="roundRect">
            <a:avLst/>
          </a:prstGeom>
          <a:solidFill>
            <a:srgbClr val="FFFFFF"/>
          </a:solidFill>
          <a:ln>
            <a:solidFill>
              <a:srgbClr val="F986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solidFill>
                  <a:schemeClr val="tx1">
                    <a:lumMod val="85000"/>
                    <a:lumOff val="15000"/>
                  </a:schemeClr>
                </a:solidFill>
                <a:latin typeface="Montserrat SemiBold" panose="00000700000000000000" pitchFamily="2" charset="0"/>
              </a:rPr>
              <a:t>Subject matter expertise and customized technical assistance </a:t>
            </a:r>
          </a:p>
        </p:txBody>
      </p:sp>
      <p:sp>
        <p:nvSpPr>
          <p:cNvPr id="7" name="Rectangle: Rounded Corners 6">
            <a:extLst>
              <a:ext uri="{FF2B5EF4-FFF2-40B4-BE49-F238E27FC236}">
                <a16:creationId xmlns:a16="http://schemas.microsoft.com/office/drawing/2014/main" id="{6448EDF4-95E8-0634-844D-58782DAC122B}"/>
              </a:ext>
            </a:extLst>
          </p:cNvPr>
          <p:cNvSpPr/>
          <p:nvPr/>
        </p:nvSpPr>
        <p:spPr>
          <a:xfrm>
            <a:off x="1479754" y="2366882"/>
            <a:ext cx="9232491" cy="752167"/>
          </a:xfrm>
          <a:prstGeom prst="roundRect">
            <a:avLst/>
          </a:prstGeom>
          <a:solidFill>
            <a:srgbClr val="FFFFFF"/>
          </a:solidFill>
          <a:ln>
            <a:solidFill>
              <a:srgbClr val="F986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solidFill>
                  <a:schemeClr val="tx1">
                    <a:lumMod val="85000"/>
                    <a:lumOff val="15000"/>
                  </a:schemeClr>
                </a:solidFill>
                <a:latin typeface="Montserrat SemiBold" panose="00000700000000000000" pitchFamily="2" charset="0"/>
              </a:rPr>
              <a:t>One-on one coaching by a dedicated TA coach who will provide grantees with personalized support to address challenges</a:t>
            </a:r>
          </a:p>
        </p:txBody>
      </p:sp>
      <p:sp>
        <p:nvSpPr>
          <p:cNvPr id="8" name="Rectangle: Rounded Corners 7">
            <a:extLst>
              <a:ext uri="{FF2B5EF4-FFF2-40B4-BE49-F238E27FC236}">
                <a16:creationId xmlns:a16="http://schemas.microsoft.com/office/drawing/2014/main" id="{334EC7AD-1AA6-B0FE-8C5B-0FB1079A69DB}"/>
              </a:ext>
            </a:extLst>
          </p:cNvPr>
          <p:cNvSpPr/>
          <p:nvPr/>
        </p:nvSpPr>
        <p:spPr>
          <a:xfrm>
            <a:off x="1479752" y="3271554"/>
            <a:ext cx="9232491" cy="752167"/>
          </a:xfrm>
          <a:prstGeom prst="roundRect">
            <a:avLst/>
          </a:prstGeom>
          <a:solidFill>
            <a:srgbClr val="FFFFFF"/>
          </a:solidFill>
          <a:ln>
            <a:solidFill>
              <a:srgbClr val="F986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solidFill>
                  <a:schemeClr val="tx1">
                    <a:lumMod val="85000"/>
                    <a:lumOff val="15000"/>
                  </a:schemeClr>
                </a:solidFill>
                <a:latin typeface="Montserrat SemiBold" panose="00000700000000000000" pitchFamily="2" charset="0"/>
              </a:rPr>
              <a:t>Individual or small-group conversations with experts in the field designed to inform strategy and address challenges</a:t>
            </a:r>
          </a:p>
        </p:txBody>
      </p:sp>
      <p:sp>
        <p:nvSpPr>
          <p:cNvPr id="9" name="Rectangle: Rounded Corners 8">
            <a:extLst>
              <a:ext uri="{FF2B5EF4-FFF2-40B4-BE49-F238E27FC236}">
                <a16:creationId xmlns:a16="http://schemas.microsoft.com/office/drawing/2014/main" id="{150295C7-5F2B-8A95-F8CF-665D5F908B15}"/>
              </a:ext>
            </a:extLst>
          </p:cNvPr>
          <p:cNvSpPr/>
          <p:nvPr/>
        </p:nvSpPr>
        <p:spPr>
          <a:xfrm>
            <a:off x="1479752" y="4176227"/>
            <a:ext cx="9232491" cy="752167"/>
          </a:xfrm>
          <a:prstGeom prst="roundRect">
            <a:avLst/>
          </a:prstGeom>
          <a:solidFill>
            <a:srgbClr val="FFFFFF"/>
          </a:solidFill>
          <a:ln>
            <a:solidFill>
              <a:srgbClr val="F986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solidFill>
                  <a:schemeClr val="tx1">
                    <a:lumMod val="85000"/>
                    <a:lumOff val="15000"/>
                  </a:schemeClr>
                </a:solidFill>
                <a:latin typeface="Montserrat SemiBold" panose="00000700000000000000" pitchFamily="2" charset="0"/>
              </a:rPr>
              <a:t>Intensive TA provided on-site or virtually by coaches and subject matter experts</a:t>
            </a:r>
          </a:p>
        </p:txBody>
      </p:sp>
      <p:sp>
        <p:nvSpPr>
          <p:cNvPr id="10" name="Rectangle: Rounded Corners 9">
            <a:extLst>
              <a:ext uri="{FF2B5EF4-FFF2-40B4-BE49-F238E27FC236}">
                <a16:creationId xmlns:a16="http://schemas.microsoft.com/office/drawing/2014/main" id="{40852480-BF13-2E91-C4B9-A7CB07609377}"/>
              </a:ext>
            </a:extLst>
          </p:cNvPr>
          <p:cNvSpPr/>
          <p:nvPr/>
        </p:nvSpPr>
        <p:spPr>
          <a:xfrm>
            <a:off x="1479751" y="5051401"/>
            <a:ext cx="9232491" cy="752167"/>
          </a:xfrm>
          <a:prstGeom prst="roundRect">
            <a:avLst/>
          </a:prstGeom>
          <a:solidFill>
            <a:srgbClr val="FFFFFF"/>
          </a:solidFill>
          <a:ln>
            <a:solidFill>
              <a:srgbClr val="F986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solidFill>
                  <a:schemeClr val="tx1">
                    <a:lumMod val="85000"/>
                    <a:lumOff val="15000"/>
                  </a:schemeClr>
                </a:solidFill>
                <a:latin typeface="Montserrat SemiBold" panose="00000700000000000000" pitchFamily="2" charset="0"/>
              </a:rPr>
              <a:t>Support in submitting quarterly reports</a:t>
            </a:r>
          </a:p>
        </p:txBody>
      </p:sp>
      <p:sp>
        <p:nvSpPr>
          <p:cNvPr id="3" name="Slide Number Placeholder 2">
            <a:extLst>
              <a:ext uri="{FF2B5EF4-FFF2-40B4-BE49-F238E27FC236}">
                <a16:creationId xmlns:a16="http://schemas.microsoft.com/office/drawing/2014/main" id="{E1BFED2B-0A60-1DA6-9CFB-8013FDB6FEB1}"/>
              </a:ext>
            </a:extLst>
          </p:cNvPr>
          <p:cNvSpPr>
            <a:spLocks noGrp="1"/>
          </p:cNvSpPr>
          <p:nvPr>
            <p:ph type="sldNum" sz="quarter" idx="10"/>
          </p:nvPr>
        </p:nvSpPr>
        <p:spPr/>
        <p:txBody>
          <a:bodyPr/>
          <a:lstStyle/>
          <a:p>
            <a:fld id="{EACE6E22-E655-5947-A8B4-6F095FBA2C12}" type="slidenum">
              <a:rPr lang="en-US" smtClean="0"/>
              <a:pPr/>
              <a:t>6</a:t>
            </a:fld>
            <a:endParaRPr lang="en-US"/>
          </a:p>
        </p:txBody>
      </p:sp>
    </p:spTree>
    <p:extLst>
      <p:ext uri="{BB962C8B-B14F-4D97-AF65-F5344CB8AC3E}">
        <p14:creationId xmlns:p14="http://schemas.microsoft.com/office/powerpoint/2010/main" val="24131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49502-2C10-BA4A-A5DD-B186BB2C1758}"/>
              </a:ext>
            </a:extLst>
          </p:cNvPr>
          <p:cNvSpPr>
            <a:spLocks noGrp="1"/>
          </p:cNvSpPr>
          <p:nvPr>
            <p:ph type="title"/>
          </p:nvPr>
        </p:nvSpPr>
        <p:spPr>
          <a:xfrm>
            <a:off x="838200" y="556051"/>
            <a:ext cx="10678512" cy="480131"/>
          </a:xfrm>
        </p:spPr>
        <p:txBody>
          <a:bodyPr/>
          <a:lstStyle/>
          <a:p>
            <a:r>
              <a:rPr lang="en-US" dirty="0"/>
              <a:t>QUARTERLY REPORT </a:t>
            </a:r>
            <a:r>
              <a:rPr lang="en-US" b="1" dirty="0">
                <a:solidFill>
                  <a:schemeClr val="accent2"/>
                </a:solidFill>
              </a:rPr>
              <a:t>DUE DATES</a:t>
            </a:r>
          </a:p>
        </p:txBody>
      </p:sp>
      <p:cxnSp>
        <p:nvCxnSpPr>
          <p:cNvPr id="8" name="Straight Connector 7">
            <a:extLst>
              <a:ext uri="{FF2B5EF4-FFF2-40B4-BE49-F238E27FC236}">
                <a16:creationId xmlns:a16="http://schemas.microsoft.com/office/drawing/2014/main" id="{058F3F16-ECBE-95AA-64DD-2D157E910F6A}"/>
              </a:ext>
              <a:ext uri="{C183D7F6-B498-43B3-948B-1728B52AA6E4}">
                <adec:decorative xmlns:adec="http://schemas.microsoft.com/office/drawing/2017/decorative" val="1"/>
              </a:ext>
            </a:extLst>
          </p:cNvPr>
          <p:cNvCxnSpPr>
            <a:cxnSpLocks/>
          </p:cNvCxnSpPr>
          <p:nvPr/>
        </p:nvCxnSpPr>
        <p:spPr>
          <a:xfrm flipH="1">
            <a:off x="893758" y="6215443"/>
            <a:ext cx="1062154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222F63F-0833-8C67-6CF9-50E82D5B5645}"/>
              </a:ext>
              <a:ext uri="{C183D7F6-B498-43B3-948B-1728B52AA6E4}">
                <adec:decorative xmlns:adec="http://schemas.microsoft.com/office/drawing/2017/decorative" val="1"/>
              </a:ext>
            </a:extLst>
          </p:cNvPr>
          <p:cNvCxnSpPr>
            <a:cxnSpLocks/>
          </p:cNvCxnSpPr>
          <p:nvPr/>
        </p:nvCxnSpPr>
        <p:spPr>
          <a:xfrm flipH="1">
            <a:off x="832113" y="1135022"/>
            <a:ext cx="1073658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B1BE64F7-1FCD-2FBE-0455-6EDBCC210144}"/>
              </a:ext>
            </a:extLst>
          </p:cNvPr>
          <p:cNvSpPr>
            <a:spLocks noGrp="1"/>
          </p:cNvSpPr>
          <p:nvPr>
            <p:ph type="sldNum" sz="quarter" idx="4"/>
          </p:nvPr>
        </p:nvSpPr>
        <p:spPr>
          <a:xfrm>
            <a:off x="844124" y="6215444"/>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fld id="{D61AABEC-672F-4B68-B914-690DA978312C}" type="slidenum">
              <a:rPr lang="en-US" smtClean="0"/>
              <a:pPr/>
              <a:t>7</a:t>
            </a:fld>
            <a:endParaRPr lang="en-US"/>
          </a:p>
        </p:txBody>
      </p:sp>
      <p:sp>
        <p:nvSpPr>
          <p:cNvPr id="12" name="Text Placeholder 3">
            <a:extLst>
              <a:ext uri="{FF2B5EF4-FFF2-40B4-BE49-F238E27FC236}">
                <a16:creationId xmlns:a16="http://schemas.microsoft.com/office/drawing/2014/main" id="{E1E71ACF-B4EF-6148-B5EF-2939AFCCEABE}"/>
              </a:ext>
            </a:extLst>
          </p:cNvPr>
          <p:cNvSpPr txBox="1">
            <a:spLocks/>
          </p:cNvSpPr>
          <p:nvPr/>
        </p:nvSpPr>
        <p:spPr>
          <a:xfrm>
            <a:off x="531892" y="4912416"/>
            <a:ext cx="10981079" cy="1150743"/>
          </a:xfrm>
          <a:prstGeom prst="rect">
            <a:avLst/>
          </a:prstGeom>
          <a:solidFill>
            <a:schemeClr val="bg1">
              <a:lumMod val="85000"/>
            </a:schemeClr>
          </a:solidFill>
          <a:ln w="12700">
            <a:solidFill>
              <a:schemeClr val="accent2"/>
            </a:solidFill>
          </a:ln>
        </p:spPr>
        <p:txBody>
          <a:bodyPr lIns="91440" tIns="45720" rIns="91440" bIns="45720" anchor="ct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indent="0" algn="ctr">
              <a:spcBef>
                <a:spcPts val="600"/>
              </a:spcBef>
              <a:buNone/>
            </a:pPr>
            <a:r>
              <a:rPr lang="en-US" sz="2400" b="1">
                <a:solidFill>
                  <a:schemeClr val="tx1"/>
                </a:solidFill>
                <a:latin typeface="Arial"/>
                <a:cs typeface="Arial"/>
              </a:rPr>
              <a:t>Your 1</a:t>
            </a:r>
            <a:r>
              <a:rPr lang="en-US" sz="2400" b="1" baseline="30000">
                <a:solidFill>
                  <a:schemeClr val="tx1"/>
                </a:solidFill>
                <a:latin typeface="Arial"/>
                <a:cs typeface="Arial"/>
              </a:rPr>
              <a:t>st</a:t>
            </a:r>
            <a:r>
              <a:rPr lang="en-US" sz="2400" b="1">
                <a:solidFill>
                  <a:schemeClr val="tx1"/>
                </a:solidFill>
                <a:latin typeface="Arial"/>
                <a:cs typeface="Arial"/>
              </a:rPr>
              <a:t> reports are due no later than 11:59 pm EDT, November 15, 2024</a:t>
            </a:r>
            <a:endParaRPr lang="en-US" sz="2400" b="1">
              <a:solidFill>
                <a:schemeClr val="tx1"/>
              </a:solidFill>
            </a:endParaRPr>
          </a:p>
          <a:p>
            <a:pPr marL="0" indent="0" algn="ctr">
              <a:lnSpc>
                <a:spcPct val="100000"/>
              </a:lnSpc>
              <a:spcBef>
                <a:spcPts val="600"/>
              </a:spcBef>
              <a:buNone/>
            </a:pPr>
            <a:r>
              <a:rPr lang="en-US" sz="2400" b="1">
                <a:solidFill>
                  <a:schemeClr val="tx1"/>
                </a:solidFill>
                <a:latin typeface="Arial"/>
                <a:cs typeface="Arial"/>
              </a:rPr>
              <a:t>This report will cover activities from July 1 thru September 30, 2024. </a:t>
            </a:r>
            <a:endParaRPr lang="en-US" sz="2800" b="1">
              <a:solidFill>
                <a:schemeClr val="tx1"/>
              </a:solidFill>
            </a:endParaRPr>
          </a:p>
        </p:txBody>
      </p:sp>
      <p:graphicFrame>
        <p:nvGraphicFramePr>
          <p:cNvPr id="3" name="Table 2">
            <a:extLst>
              <a:ext uri="{FF2B5EF4-FFF2-40B4-BE49-F238E27FC236}">
                <a16:creationId xmlns:a16="http://schemas.microsoft.com/office/drawing/2014/main" id="{63B5A980-6692-E57C-B4CE-CB4B79537A00}"/>
              </a:ext>
            </a:extLst>
          </p:cNvPr>
          <p:cNvGraphicFramePr>
            <a:graphicFrameLocks noGrp="1"/>
          </p:cNvGraphicFramePr>
          <p:nvPr>
            <p:extLst>
              <p:ext uri="{D42A27DB-BD31-4B8C-83A1-F6EECF244321}">
                <p14:modId xmlns:p14="http://schemas.microsoft.com/office/powerpoint/2010/main" val="2127684454"/>
              </p:ext>
            </p:extLst>
          </p:nvPr>
        </p:nvGraphicFramePr>
        <p:xfrm>
          <a:off x="1385920" y="2211162"/>
          <a:ext cx="9420160" cy="2571660"/>
        </p:xfrm>
        <a:graphic>
          <a:graphicData uri="http://schemas.openxmlformats.org/drawingml/2006/table">
            <a:tbl>
              <a:tblPr firstRow="1" firstCol="1" bandRow="1">
                <a:tableStyleId>{5940675A-B579-460E-94D1-54222C63F5DA}</a:tableStyleId>
              </a:tblPr>
              <a:tblGrid>
                <a:gridCol w="3264658">
                  <a:extLst>
                    <a:ext uri="{9D8B030D-6E8A-4147-A177-3AD203B41FA5}">
                      <a16:colId xmlns:a16="http://schemas.microsoft.com/office/drawing/2014/main" val="2448356562"/>
                    </a:ext>
                  </a:extLst>
                </a:gridCol>
                <a:gridCol w="3264658">
                  <a:extLst>
                    <a:ext uri="{9D8B030D-6E8A-4147-A177-3AD203B41FA5}">
                      <a16:colId xmlns:a16="http://schemas.microsoft.com/office/drawing/2014/main" val="20000"/>
                    </a:ext>
                  </a:extLst>
                </a:gridCol>
                <a:gridCol w="2890844">
                  <a:extLst>
                    <a:ext uri="{9D8B030D-6E8A-4147-A177-3AD203B41FA5}">
                      <a16:colId xmlns:a16="http://schemas.microsoft.com/office/drawing/2014/main" val="20001"/>
                    </a:ext>
                  </a:extLst>
                </a:gridCol>
              </a:tblGrid>
              <a:tr h="0">
                <a:tc>
                  <a:txBody>
                    <a:bodyPr/>
                    <a:lstStyle/>
                    <a:p>
                      <a:pPr marL="0" marR="0" algn="ctr">
                        <a:lnSpc>
                          <a:spcPct val="115000"/>
                        </a:lnSpc>
                        <a:spcBef>
                          <a:spcPts val="0"/>
                        </a:spcBef>
                        <a:spcAft>
                          <a:spcPts val="0"/>
                        </a:spcAft>
                      </a:pPr>
                      <a:r>
                        <a:rPr lang="en-US" sz="2000">
                          <a:effectLst/>
                        </a:rPr>
                        <a:t>Report Activities</a:t>
                      </a:r>
                    </a:p>
                    <a:p>
                      <a:pPr marL="0" marR="0" algn="ctr">
                        <a:lnSpc>
                          <a:spcPct val="115000"/>
                        </a:lnSpc>
                        <a:spcBef>
                          <a:spcPts val="0"/>
                        </a:spcBef>
                        <a:spcAft>
                          <a:spcPts val="0"/>
                        </a:spcAft>
                      </a:pPr>
                      <a:r>
                        <a:rPr lang="en-US" sz="2000">
                          <a:effectLst/>
                        </a:rPr>
                        <a:t>Occurring Between</a:t>
                      </a:r>
                      <a:endParaRPr lang="en-US" sz="200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a:effectLst/>
                        </a:rPr>
                        <a:t>Quarter End Date</a:t>
                      </a:r>
                      <a:endParaRPr lang="en-US" sz="200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a:effectLst/>
                        </a:rPr>
                        <a:t>Report Due Date</a:t>
                      </a:r>
                      <a:endParaRPr lang="en-US" sz="2000" b="1">
                        <a:effectLst/>
                        <a:latin typeface="Calibri"/>
                        <a:ea typeface="Calibri"/>
                        <a:cs typeface="Times New Roman"/>
                      </a:endParaRPr>
                    </a:p>
                  </a:txBody>
                  <a:tcPr anchor="ctr"/>
                </a:tc>
                <a:extLst>
                  <a:ext uri="{0D108BD9-81ED-4DB2-BD59-A6C34878D82A}">
                    <a16:rowId xmlns:a16="http://schemas.microsoft.com/office/drawing/2014/main" val="10000"/>
                  </a:ext>
                </a:extLst>
              </a:tr>
              <a:tr h="489726">
                <a:tc>
                  <a:txBody>
                    <a:bodyPr/>
                    <a:lstStyle/>
                    <a:p>
                      <a:pPr marL="0" marR="0" algn="ctr">
                        <a:lnSpc>
                          <a:spcPct val="115000"/>
                        </a:lnSpc>
                        <a:spcBef>
                          <a:spcPts val="0"/>
                        </a:spcBef>
                        <a:spcAft>
                          <a:spcPts val="0"/>
                        </a:spcAft>
                      </a:pPr>
                      <a:r>
                        <a:rPr lang="en-US" sz="2000">
                          <a:effectLst/>
                        </a:rPr>
                        <a:t>July 1 – September 30</a:t>
                      </a:r>
                      <a:endParaRPr lang="en-US" sz="2000" b="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a:effectLst/>
                        </a:rPr>
                        <a:t>September 30</a:t>
                      </a:r>
                      <a:endParaRPr lang="en-US" sz="200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a:effectLst/>
                        </a:rPr>
                        <a:t>November 15</a:t>
                      </a:r>
                      <a:endParaRPr lang="en-US" sz="2000">
                        <a:effectLst/>
                        <a:latin typeface="Calibri"/>
                        <a:ea typeface="Calibri"/>
                        <a:cs typeface="Times New Roman"/>
                      </a:endParaRPr>
                    </a:p>
                  </a:txBody>
                  <a:tcPr anchor="ctr"/>
                </a:tc>
                <a:extLst>
                  <a:ext uri="{0D108BD9-81ED-4DB2-BD59-A6C34878D82A}">
                    <a16:rowId xmlns:a16="http://schemas.microsoft.com/office/drawing/2014/main" val="10003"/>
                  </a:ext>
                </a:extLst>
              </a:tr>
              <a:tr h="467156">
                <a:tc>
                  <a:txBody>
                    <a:bodyPr/>
                    <a:lstStyle/>
                    <a:p>
                      <a:pPr marL="0" marR="0" algn="ctr">
                        <a:lnSpc>
                          <a:spcPct val="115000"/>
                        </a:lnSpc>
                        <a:spcBef>
                          <a:spcPts val="0"/>
                        </a:spcBef>
                        <a:spcAft>
                          <a:spcPts val="0"/>
                        </a:spcAft>
                      </a:pPr>
                      <a:r>
                        <a:rPr lang="en-US" sz="2000">
                          <a:effectLst/>
                        </a:rPr>
                        <a:t>October 1 – December 31</a:t>
                      </a:r>
                      <a:endParaRPr lang="en-US" sz="2000" b="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a:effectLst/>
                        </a:rPr>
                        <a:t>December 31</a:t>
                      </a:r>
                      <a:endParaRPr lang="en-US" sz="200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a:effectLst/>
                        </a:rPr>
                        <a:t>February 15</a:t>
                      </a:r>
                      <a:endParaRPr lang="en-US" sz="2000">
                        <a:effectLst/>
                        <a:latin typeface="Calibri"/>
                        <a:ea typeface="Calibri"/>
                        <a:cs typeface="Times New Roman"/>
                      </a:endParaRPr>
                    </a:p>
                  </a:txBody>
                  <a:tcPr anchor="ctr"/>
                </a:tc>
                <a:extLst>
                  <a:ext uri="{0D108BD9-81ED-4DB2-BD59-A6C34878D82A}">
                    <a16:rowId xmlns:a16="http://schemas.microsoft.com/office/drawing/2014/main" val="10004"/>
                  </a:ext>
                </a:extLst>
              </a:tr>
              <a:tr h="467156">
                <a:tc>
                  <a:txBody>
                    <a:bodyPr/>
                    <a:lstStyle/>
                    <a:p>
                      <a:pPr marL="0" marR="0" algn="ctr">
                        <a:lnSpc>
                          <a:spcPct val="115000"/>
                        </a:lnSpc>
                        <a:spcBef>
                          <a:spcPts val="0"/>
                        </a:spcBef>
                        <a:spcAft>
                          <a:spcPts val="0"/>
                        </a:spcAft>
                      </a:pPr>
                      <a:r>
                        <a:rPr lang="en-US" sz="2000">
                          <a:effectLst/>
                        </a:rPr>
                        <a:t>January 1 – March 31</a:t>
                      </a:r>
                      <a:endParaRPr lang="en-US" sz="2000" b="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a:effectLst/>
                        </a:rPr>
                        <a:t>March 31</a:t>
                      </a:r>
                      <a:endParaRPr lang="en-US" sz="200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a:effectLst/>
                        </a:rPr>
                        <a:t>May 15</a:t>
                      </a:r>
                      <a:endParaRPr lang="en-US" sz="2000">
                        <a:effectLst/>
                        <a:latin typeface="Calibri"/>
                        <a:ea typeface="Calibri"/>
                        <a:cs typeface="Times New Roman"/>
                      </a:endParaRPr>
                    </a:p>
                  </a:txBody>
                  <a:tcPr anchor="ctr"/>
                </a:tc>
                <a:extLst>
                  <a:ext uri="{0D108BD9-81ED-4DB2-BD59-A6C34878D82A}">
                    <a16:rowId xmlns:a16="http://schemas.microsoft.com/office/drawing/2014/main" val="2820467736"/>
                  </a:ext>
                </a:extLst>
              </a:tr>
              <a:tr h="467156">
                <a:tc>
                  <a:txBody>
                    <a:bodyPr/>
                    <a:lstStyle/>
                    <a:p>
                      <a:pPr marL="0" marR="0" algn="ctr">
                        <a:lnSpc>
                          <a:spcPct val="115000"/>
                        </a:lnSpc>
                        <a:spcBef>
                          <a:spcPts val="0"/>
                        </a:spcBef>
                        <a:spcAft>
                          <a:spcPts val="0"/>
                        </a:spcAft>
                      </a:pPr>
                      <a:r>
                        <a:rPr lang="en-US" sz="2000">
                          <a:effectLst/>
                        </a:rPr>
                        <a:t>April 1 – June 30</a:t>
                      </a:r>
                      <a:endParaRPr lang="en-US" sz="2000" b="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a:effectLst/>
                        </a:rPr>
                        <a:t>June 30</a:t>
                      </a:r>
                      <a:endParaRPr lang="en-US" sz="2000">
                        <a:effectLst/>
                        <a:latin typeface="Calibri"/>
                        <a:ea typeface="Calibri"/>
                        <a:cs typeface="Times New Roman"/>
                      </a:endParaRPr>
                    </a:p>
                  </a:txBody>
                  <a:tcPr marL="0" marR="0" marT="0" marB="0" anchor="ctr"/>
                </a:tc>
                <a:tc>
                  <a:txBody>
                    <a:bodyPr/>
                    <a:lstStyle/>
                    <a:p>
                      <a:pPr marL="0" marR="0" algn="ctr">
                        <a:lnSpc>
                          <a:spcPct val="115000"/>
                        </a:lnSpc>
                        <a:spcBef>
                          <a:spcPts val="0"/>
                        </a:spcBef>
                        <a:spcAft>
                          <a:spcPts val="0"/>
                        </a:spcAft>
                      </a:pPr>
                      <a:r>
                        <a:rPr lang="en-US" sz="2000" dirty="0">
                          <a:effectLst/>
                        </a:rPr>
                        <a:t>August 15</a:t>
                      </a:r>
                      <a:endParaRPr lang="en-US" sz="2000" dirty="0">
                        <a:effectLst/>
                        <a:latin typeface="Calibri"/>
                        <a:ea typeface="Calibri"/>
                        <a:cs typeface="Times New Roman"/>
                      </a:endParaRPr>
                    </a:p>
                  </a:txBody>
                  <a:tcPr anchor="ctr"/>
                </a:tc>
                <a:extLst>
                  <a:ext uri="{0D108BD9-81ED-4DB2-BD59-A6C34878D82A}">
                    <a16:rowId xmlns:a16="http://schemas.microsoft.com/office/drawing/2014/main" val="777148505"/>
                  </a:ext>
                </a:extLst>
              </a:tr>
            </a:tbl>
          </a:graphicData>
        </a:graphic>
      </p:graphicFrame>
      <p:sp>
        <p:nvSpPr>
          <p:cNvPr id="20" name="Text Placeholder 3">
            <a:extLst>
              <a:ext uri="{FF2B5EF4-FFF2-40B4-BE49-F238E27FC236}">
                <a16:creationId xmlns:a16="http://schemas.microsoft.com/office/drawing/2014/main" id="{8C3AB97E-C54F-CDEF-B477-8095B3A2FF66}"/>
              </a:ext>
            </a:extLst>
          </p:cNvPr>
          <p:cNvSpPr txBox="1">
            <a:spLocks/>
          </p:cNvSpPr>
          <p:nvPr/>
        </p:nvSpPr>
        <p:spPr>
          <a:xfrm>
            <a:off x="1385920" y="1323783"/>
            <a:ext cx="9420160" cy="752447"/>
          </a:xfrm>
          <a:prstGeom prst="rect">
            <a:avLst/>
          </a:prstGeom>
          <a:solidFill>
            <a:schemeClr val="accent3"/>
          </a:solidFill>
          <a:ln w="12700">
            <a:solidFill>
              <a:schemeClr val="accent2"/>
            </a:solidFill>
          </a:ln>
        </p:spPr>
        <p:txBody>
          <a:bodyPr anchor="ct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indent="0" algn="ctr">
              <a:lnSpc>
                <a:spcPct val="100000"/>
              </a:lnSpc>
              <a:spcBef>
                <a:spcPts val="0"/>
              </a:spcBef>
              <a:buNone/>
              <a:defRPr/>
            </a:pPr>
            <a:r>
              <a:rPr lang="en-US" sz="2400" b="1">
                <a:solidFill>
                  <a:schemeClr val="bg1"/>
                </a:solidFill>
                <a:latin typeface="Calibri"/>
              </a:rPr>
              <a:t>Each grantee must submit the quarterly reports required.</a:t>
            </a:r>
          </a:p>
          <a:p>
            <a:pPr marL="57150" lvl="1" indent="0" algn="ctr">
              <a:lnSpc>
                <a:spcPct val="100000"/>
              </a:lnSpc>
              <a:spcBef>
                <a:spcPts val="0"/>
              </a:spcBef>
              <a:buNone/>
              <a:defRPr/>
            </a:pPr>
            <a:r>
              <a:rPr lang="en-US" sz="2000">
                <a:solidFill>
                  <a:schemeClr val="bg1"/>
                </a:solidFill>
                <a:latin typeface="Calibri"/>
              </a:rPr>
              <a:t>They are due no later than the </a:t>
            </a:r>
            <a:r>
              <a:rPr lang="en-US" sz="2000" u="sng">
                <a:solidFill>
                  <a:schemeClr val="bg1"/>
                </a:solidFill>
                <a:latin typeface="Calibri"/>
              </a:rPr>
              <a:t>report due dates</a:t>
            </a:r>
            <a:r>
              <a:rPr lang="en-US" sz="2000">
                <a:solidFill>
                  <a:schemeClr val="bg1"/>
                </a:solidFill>
                <a:latin typeface="Calibri"/>
              </a:rPr>
              <a:t> listed below:</a:t>
            </a:r>
          </a:p>
        </p:txBody>
      </p:sp>
    </p:spTree>
    <p:extLst>
      <p:ext uri="{BB962C8B-B14F-4D97-AF65-F5344CB8AC3E}">
        <p14:creationId xmlns:p14="http://schemas.microsoft.com/office/powerpoint/2010/main" val="502366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32BD9-90BC-980C-F8FD-A4010037DC2D}"/>
              </a:ext>
            </a:extLst>
          </p:cNvPr>
          <p:cNvSpPr>
            <a:spLocks noGrp="1"/>
          </p:cNvSpPr>
          <p:nvPr>
            <p:ph type="title"/>
          </p:nvPr>
        </p:nvSpPr>
        <p:spPr/>
        <p:txBody>
          <a:bodyPr/>
          <a:lstStyle/>
          <a:p>
            <a:r>
              <a:rPr lang="en-US" dirty="0"/>
              <a:t>QNR Tips</a:t>
            </a:r>
          </a:p>
        </p:txBody>
      </p:sp>
      <p:cxnSp>
        <p:nvCxnSpPr>
          <p:cNvPr id="8" name="Straight Connector 7">
            <a:extLst>
              <a:ext uri="{FF2B5EF4-FFF2-40B4-BE49-F238E27FC236}">
                <a16:creationId xmlns:a16="http://schemas.microsoft.com/office/drawing/2014/main" id="{4DEF6C34-5C0C-343C-49DF-13315A6F3D76}"/>
              </a:ext>
              <a:ext uri="{C183D7F6-B498-43B3-948B-1728B52AA6E4}">
                <adec:decorative xmlns:adec="http://schemas.microsoft.com/office/drawing/2017/decorative" val="1"/>
              </a:ext>
            </a:extLst>
          </p:cNvPr>
          <p:cNvCxnSpPr>
            <a:cxnSpLocks/>
          </p:cNvCxnSpPr>
          <p:nvPr/>
        </p:nvCxnSpPr>
        <p:spPr>
          <a:xfrm>
            <a:off x="2529349" y="2227006"/>
            <a:ext cx="0" cy="280219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EFB2B34-0207-3700-4741-17FC67C0CFEB}"/>
              </a:ext>
              <a:ext uri="{C183D7F6-B498-43B3-948B-1728B52AA6E4}">
                <adec:decorative xmlns:adec="http://schemas.microsoft.com/office/drawing/2017/decorative" val="1"/>
              </a:ext>
            </a:extLst>
          </p:cNvPr>
          <p:cNvCxnSpPr>
            <a:cxnSpLocks/>
          </p:cNvCxnSpPr>
          <p:nvPr/>
        </p:nvCxnSpPr>
        <p:spPr>
          <a:xfrm>
            <a:off x="5137358" y="2227006"/>
            <a:ext cx="0" cy="28021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738F480-FF14-922B-2287-A23584B129BC}"/>
              </a:ext>
              <a:ext uri="{C183D7F6-B498-43B3-948B-1728B52AA6E4}">
                <adec:decorative xmlns:adec="http://schemas.microsoft.com/office/drawing/2017/decorative" val="1"/>
              </a:ext>
            </a:extLst>
          </p:cNvPr>
          <p:cNvCxnSpPr>
            <a:cxnSpLocks/>
          </p:cNvCxnSpPr>
          <p:nvPr/>
        </p:nvCxnSpPr>
        <p:spPr>
          <a:xfrm>
            <a:off x="7408609" y="2227006"/>
            <a:ext cx="0" cy="28021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C435B29-9572-4AE5-8C4A-529B159E7D22}"/>
              </a:ext>
              <a:ext uri="{C183D7F6-B498-43B3-948B-1728B52AA6E4}">
                <adec:decorative xmlns:adec="http://schemas.microsoft.com/office/drawing/2017/decorative" val="1"/>
              </a:ext>
            </a:extLst>
          </p:cNvPr>
          <p:cNvCxnSpPr>
            <a:cxnSpLocks/>
          </p:cNvCxnSpPr>
          <p:nvPr/>
        </p:nvCxnSpPr>
        <p:spPr>
          <a:xfrm>
            <a:off x="9753604" y="2227006"/>
            <a:ext cx="0" cy="2802194"/>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3C55B41-7A3B-E196-291B-2560722A6527}"/>
              </a:ext>
            </a:extLst>
          </p:cNvPr>
          <p:cNvSpPr txBox="1"/>
          <p:nvPr/>
        </p:nvSpPr>
        <p:spPr>
          <a:xfrm>
            <a:off x="701277" y="1731444"/>
            <a:ext cx="1710130" cy="2154436"/>
          </a:xfrm>
          <a:prstGeom prst="rect">
            <a:avLst/>
          </a:prstGeom>
          <a:noFill/>
        </p:spPr>
        <p:txBody>
          <a:bodyPr wrap="square" rtlCol="0">
            <a:spAutoFit/>
          </a:bodyPr>
          <a:lstStyle/>
          <a:p>
            <a:r>
              <a:rPr lang="en-US" b="1" kern="100">
                <a:effectLst/>
                <a:latin typeface="Montserrat SemiBold" panose="00000700000000000000" pitchFamily="2" charset="0"/>
                <a:ea typeface="Aptos" panose="020B0004020202020204" pitchFamily="34" charset="0"/>
                <a:cs typeface="Times New Roman" panose="02020603050405020304" pitchFamily="18" charset="0"/>
              </a:rPr>
              <a:t>Clarity and Conciseness:</a:t>
            </a:r>
          </a:p>
          <a:p>
            <a:r>
              <a:rPr lang="en-US" sz="1600" kern="100">
                <a:effectLst/>
                <a:latin typeface="Montserrat Light" panose="00000400000000000000" pitchFamily="2" charset="0"/>
                <a:ea typeface="Aptos" panose="020B0004020202020204" pitchFamily="34" charset="0"/>
                <a:cs typeface="Times New Roman" panose="02020603050405020304" pitchFamily="18" charset="0"/>
              </a:rPr>
              <a:t>Answer all </a:t>
            </a:r>
            <a:r>
              <a:rPr lang="en-US" sz="1600" kern="100">
                <a:effectLst/>
                <a:latin typeface="Montserrat Light" panose="020F0502020204030204" pitchFamily="2" charset="0"/>
                <a:ea typeface="Aptos" panose="020B0004020202020204" pitchFamily="34" charset="0"/>
                <a:cs typeface="Times New Roman" panose="02020603050405020304" pitchFamily="18" charset="0"/>
              </a:rPr>
              <a:t>questions and not unnecessary jargon.</a:t>
            </a:r>
          </a:p>
          <a:p>
            <a:endParaRPr lang="en-US"/>
          </a:p>
        </p:txBody>
      </p:sp>
      <p:sp>
        <p:nvSpPr>
          <p:cNvPr id="21" name="TextBox 20">
            <a:extLst>
              <a:ext uri="{FF2B5EF4-FFF2-40B4-BE49-F238E27FC236}">
                <a16:creationId xmlns:a16="http://schemas.microsoft.com/office/drawing/2014/main" id="{C9533889-22AB-2B7B-5F23-CD901A94A2D0}"/>
              </a:ext>
            </a:extLst>
          </p:cNvPr>
          <p:cNvSpPr txBox="1"/>
          <p:nvPr/>
        </p:nvSpPr>
        <p:spPr>
          <a:xfrm>
            <a:off x="2675591" y="1737439"/>
            <a:ext cx="2308044" cy="4093428"/>
          </a:xfrm>
          <a:prstGeom prst="rect">
            <a:avLst/>
          </a:prstGeom>
          <a:noFill/>
        </p:spPr>
        <p:txBody>
          <a:bodyPr wrap="square" rtlCol="0">
            <a:spAutoFit/>
          </a:bodyPr>
          <a:lstStyle/>
          <a:p>
            <a:pPr marR="0" lvl="0">
              <a:spcBef>
                <a:spcPts val="0"/>
              </a:spcBef>
              <a:spcAft>
                <a:spcPts val="0"/>
              </a:spcAft>
              <a:buSzPct val="100000"/>
              <a:tabLst>
                <a:tab pos="457200" algn="l"/>
              </a:tabLst>
            </a:pPr>
            <a:r>
              <a:rPr lang="en-US" kern="100">
                <a:effectLst/>
                <a:latin typeface="Montserrat SemiBold" panose="00000700000000000000" pitchFamily="2" charset="0"/>
                <a:ea typeface="Aptos" panose="020B0004020202020204" pitchFamily="34" charset="0"/>
                <a:cs typeface="Times New Roman" panose="02020603050405020304" pitchFamily="18" charset="0"/>
              </a:rPr>
              <a:t>Structured Format:</a:t>
            </a:r>
            <a:endParaRPr lang="en-US" kern="100">
              <a:latin typeface="Montserrat SemiBold" panose="00000700000000000000" pitchFamily="2" charset="0"/>
              <a:ea typeface="Aptos" panose="020B0004020202020204" pitchFamily="34" charset="0"/>
              <a:cs typeface="Times New Roman" panose="02020603050405020304" pitchFamily="18" charset="0"/>
            </a:endParaRPr>
          </a:p>
          <a:p>
            <a:pPr marR="0" lvl="0">
              <a:spcBef>
                <a:spcPts val="0"/>
              </a:spcBef>
              <a:spcAft>
                <a:spcPts val="0"/>
              </a:spcAft>
              <a:buSzPct val="100000"/>
              <a:tabLst>
                <a:tab pos="457200" algn="l"/>
              </a:tabLst>
            </a:pPr>
            <a:r>
              <a:rPr lang="en-US" sz="1600" kern="100">
                <a:effectLst/>
                <a:latin typeface="Montserrat Light" panose="00000400000000000000" pitchFamily="2" charset="0"/>
                <a:ea typeface="Aptos" panose="020B0004020202020204" pitchFamily="34" charset="0"/>
                <a:cs typeface="Times New Roman" panose="02020603050405020304" pitchFamily="18" charset="0"/>
              </a:rPr>
              <a:t>The report follows a structured format, with distinct sections for different topics. This makes it easier to navigate the report and find information – their format is actually optimal as they respond by section, rather than one large summary narrative. </a:t>
            </a:r>
          </a:p>
        </p:txBody>
      </p:sp>
      <p:sp>
        <p:nvSpPr>
          <p:cNvPr id="22" name="TextBox 21">
            <a:extLst>
              <a:ext uri="{FF2B5EF4-FFF2-40B4-BE49-F238E27FC236}">
                <a16:creationId xmlns:a16="http://schemas.microsoft.com/office/drawing/2014/main" id="{7C3B54CC-47BA-B49C-718F-8E348244E0FE}"/>
              </a:ext>
            </a:extLst>
          </p:cNvPr>
          <p:cNvSpPr txBox="1"/>
          <p:nvPr/>
        </p:nvSpPr>
        <p:spPr>
          <a:xfrm>
            <a:off x="5232346" y="1731444"/>
            <a:ext cx="2081276" cy="2862322"/>
          </a:xfrm>
          <a:prstGeom prst="rect">
            <a:avLst/>
          </a:prstGeom>
          <a:noFill/>
        </p:spPr>
        <p:txBody>
          <a:bodyPr wrap="square" rtlCol="0">
            <a:spAutoFit/>
          </a:bodyPr>
          <a:lstStyle/>
          <a:p>
            <a:pPr marR="0" lvl="0">
              <a:spcBef>
                <a:spcPts val="0"/>
              </a:spcBef>
              <a:spcAft>
                <a:spcPts val="0"/>
              </a:spcAft>
              <a:buSzPct val="100000"/>
              <a:tabLst>
                <a:tab pos="457200" algn="l"/>
              </a:tabLst>
            </a:pPr>
            <a:r>
              <a:rPr lang="en-US" kern="100">
                <a:effectLst/>
                <a:latin typeface="Montserrat SemiBold" panose="00000700000000000000" pitchFamily="2" charset="0"/>
                <a:ea typeface="Aptos" panose="020B0004020202020204" pitchFamily="34" charset="0"/>
                <a:cs typeface="Times New Roman" panose="02020603050405020304" pitchFamily="18" charset="0"/>
              </a:rPr>
              <a:t>Detailed Information: </a:t>
            </a:r>
            <a:r>
              <a:rPr lang="en-US" sz="1600" kern="100">
                <a:effectLst/>
                <a:latin typeface="Montserrat Light" panose="00000400000000000000" pitchFamily="2" charset="0"/>
                <a:ea typeface="Aptos" panose="020B0004020202020204" pitchFamily="34" charset="0"/>
                <a:cs typeface="Times New Roman" panose="02020603050405020304" pitchFamily="18" charset="0"/>
              </a:rPr>
              <a:t>Provide detailed information about their activities, such as their proactive communication efforts and partnership development. </a:t>
            </a:r>
          </a:p>
        </p:txBody>
      </p:sp>
      <p:sp>
        <p:nvSpPr>
          <p:cNvPr id="23" name="TextBox 22">
            <a:extLst>
              <a:ext uri="{FF2B5EF4-FFF2-40B4-BE49-F238E27FC236}">
                <a16:creationId xmlns:a16="http://schemas.microsoft.com/office/drawing/2014/main" id="{3023754F-322D-6EEC-47A4-8876077CBFDC}"/>
              </a:ext>
            </a:extLst>
          </p:cNvPr>
          <p:cNvSpPr txBox="1"/>
          <p:nvPr/>
        </p:nvSpPr>
        <p:spPr>
          <a:xfrm>
            <a:off x="7549507" y="1731444"/>
            <a:ext cx="2081276" cy="2162387"/>
          </a:xfrm>
          <a:prstGeom prst="rect">
            <a:avLst/>
          </a:prstGeom>
          <a:noFill/>
        </p:spPr>
        <p:txBody>
          <a:bodyPr wrap="square" rtlCol="0">
            <a:spAutoFit/>
          </a:bodyPr>
          <a:lstStyle/>
          <a:p>
            <a:pPr marR="0" lvl="0">
              <a:spcBef>
                <a:spcPts val="0"/>
              </a:spcBef>
              <a:spcAft>
                <a:spcPts val="0"/>
              </a:spcAft>
              <a:buSzPct val="100000"/>
              <a:tabLst>
                <a:tab pos="457200" algn="l"/>
              </a:tabLst>
            </a:pPr>
            <a:r>
              <a:rPr lang="en-US" kern="100">
                <a:effectLst/>
                <a:latin typeface="Montserrat SemiBold" panose="00000700000000000000" pitchFamily="2" charset="0"/>
                <a:ea typeface="Aptos" panose="020B0004020202020204" pitchFamily="34" charset="0"/>
                <a:cs typeface="Times New Roman" panose="02020603050405020304" pitchFamily="18" charset="0"/>
              </a:rPr>
              <a:t>Focus on Key Issues: </a:t>
            </a:r>
          </a:p>
          <a:p>
            <a:pPr marR="0" lvl="0">
              <a:spcBef>
                <a:spcPts val="0"/>
              </a:spcBef>
              <a:spcAft>
                <a:spcPts val="0"/>
              </a:spcAft>
              <a:buSzPct val="100000"/>
              <a:tabLst>
                <a:tab pos="457200" algn="l"/>
              </a:tabLst>
            </a:pPr>
            <a:r>
              <a:rPr lang="en-US" sz="1600" kern="100">
                <a:effectLst/>
                <a:latin typeface="Montserrat Light" panose="00000400000000000000" pitchFamily="2" charset="0"/>
                <a:ea typeface="Aptos" panose="020B0004020202020204" pitchFamily="34" charset="0"/>
                <a:cs typeface="Times New Roman" panose="02020603050405020304" pitchFamily="18" charset="0"/>
              </a:rPr>
              <a:t>Highlight key issues, such as the need for guidance from DOL and the impact on their project progress.  </a:t>
            </a:r>
          </a:p>
        </p:txBody>
      </p:sp>
      <p:sp>
        <p:nvSpPr>
          <p:cNvPr id="26" name="TextBox 25">
            <a:extLst>
              <a:ext uri="{FF2B5EF4-FFF2-40B4-BE49-F238E27FC236}">
                <a16:creationId xmlns:a16="http://schemas.microsoft.com/office/drawing/2014/main" id="{5EB2E6AA-673F-FE8A-C847-33297A36C731}"/>
              </a:ext>
            </a:extLst>
          </p:cNvPr>
          <p:cNvSpPr txBox="1"/>
          <p:nvPr/>
        </p:nvSpPr>
        <p:spPr>
          <a:xfrm>
            <a:off x="9876426" y="1731444"/>
            <a:ext cx="1951780" cy="3323987"/>
          </a:xfrm>
          <a:prstGeom prst="rect">
            <a:avLst/>
          </a:prstGeom>
          <a:noFill/>
        </p:spPr>
        <p:txBody>
          <a:bodyPr wrap="square" rtlCol="0">
            <a:spAutoFit/>
          </a:bodyPr>
          <a:lstStyle/>
          <a:p>
            <a:pPr marR="0" lvl="0">
              <a:spcBef>
                <a:spcPts val="0"/>
              </a:spcBef>
              <a:spcAft>
                <a:spcPts val="800"/>
              </a:spcAft>
              <a:buSzPct val="100000"/>
              <a:tabLst>
                <a:tab pos="457200" algn="l"/>
              </a:tabLst>
            </a:pPr>
            <a:r>
              <a:rPr lang="en-US" kern="100">
                <a:effectLst/>
                <a:latin typeface="Montserrat SemiBold" panose="00000700000000000000" pitchFamily="2" charset="0"/>
                <a:ea typeface="Aptos" panose="020B0004020202020204" pitchFamily="34" charset="0"/>
                <a:cs typeface="Times New Roman" panose="02020603050405020304" pitchFamily="18" charset="0"/>
              </a:rPr>
              <a:t>Use of Data: </a:t>
            </a:r>
            <a:r>
              <a:rPr lang="en-US" sz="1600" kern="100">
                <a:effectLst/>
                <a:latin typeface="Montserrat Light" panose="00000400000000000000" pitchFamily="2" charset="0"/>
                <a:ea typeface="Aptos" panose="020B0004020202020204" pitchFamily="34" charset="0"/>
                <a:cs typeface="Times New Roman" panose="02020603050405020304" pitchFamily="18" charset="0"/>
              </a:rPr>
              <a:t>Where applicable, the report uses data to support their points, which adds credibility to their statements and helps to provide a more objective view of their performance.</a:t>
            </a:r>
          </a:p>
        </p:txBody>
      </p:sp>
      <p:sp>
        <p:nvSpPr>
          <p:cNvPr id="3" name="Slide Number Placeholder 2">
            <a:extLst>
              <a:ext uri="{FF2B5EF4-FFF2-40B4-BE49-F238E27FC236}">
                <a16:creationId xmlns:a16="http://schemas.microsoft.com/office/drawing/2014/main" id="{D42C6A53-EC0A-A52E-18BA-4C08161171B3}"/>
              </a:ext>
            </a:extLst>
          </p:cNvPr>
          <p:cNvSpPr>
            <a:spLocks noGrp="1"/>
          </p:cNvSpPr>
          <p:nvPr>
            <p:ph type="sldNum" sz="quarter" idx="10"/>
          </p:nvPr>
        </p:nvSpPr>
        <p:spPr/>
        <p:txBody>
          <a:bodyPr/>
          <a:lstStyle/>
          <a:p>
            <a:fld id="{EACE6E22-E655-5947-A8B4-6F095FBA2C12}" type="slidenum">
              <a:rPr lang="en-US" smtClean="0"/>
              <a:pPr/>
              <a:t>8</a:t>
            </a:fld>
            <a:endParaRPr lang="en-US"/>
          </a:p>
        </p:txBody>
      </p:sp>
    </p:spTree>
    <p:extLst>
      <p:ext uri="{BB962C8B-B14F-4D97-AF65-F5344CB8AC3E}">
        <p14:creationId xmlns:p14="http://schemas.microsoft.com/office/powerpoint/2010/main" val="3103457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68B40763-A0B9-1B1A-BBFA-CFA757C54A0A}"/>
              </a:ext>
            </a:extLst>
          </p:cNvPr>
          <p:cNvSpPr>
            <a:spLocks noGrp="1"/>
          </p:cNvSpPr>
          <p:nvPr>
            <p:ph type="title"/>
          </p:nvPr>
        </p:nvSpPr>
        <p:spPr/>
        <p:txBody>
          <a:bodyPr/>
          <a:lstStyle/>
          <a:p>
            <a:r>
              <a:rPr lang="en-US" dirty="0"/>
              <a:t>Using </a:t>
            </a:r>
            <a:r>
              <a:rPr lang="en-US" dirty="0" err="1"/>
              <a:t>qnr</a:t>
            </a:r>
            <a:r>
              <a:rPr lang="en-US" cap="none" dirty="0" err="1"/>
              <a:t>s</a:t>
            </a:r>
            <a:r>
              <a:rPr lang="en-US" dirty="0"/>
              <a:t> to tell a story</a:t>
            </a:r>
          </a:p>
        </p:txBody>
      </p:sp>
      <p:pic>
        <p:nvPicPr>
          <p:cNvPr id="9" name="Picture 8" descr="Screenshot of an ABA1 grantees return on investment support which includes a summary of the program and its ROI">
            <a:extLst>
              <a:ext uri="{FF2B5EF4-FFF2-40B4-BE49-F238E27FC236}">
                <a16:creationId xmlns:a16="http://schemas.microsoft.com/office/drawing/2014/main" id="{47A30F79-5F4A-2726-DC7A-1C6F4DF914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478" y="1501951"/>
            <a:ext cx="5109507" cy="4414918"/>
          </a:xfrm>
          <a:prstGeom prst="rect">
            <a:avLst/>
          </a:prstGeom>
        </p:spPr>
      </p:pic>
      <p:pic>
        <p:nvPicPr>
          <p:cNvPr id="7" name="Picture 6" descr="A screenshot of a table with performance measure highlights in context of current status to making a target">
            <a:extLst>
              <a:ext uri="{FF2B5EF4-FFF2-40B4-BE49-F238E27FC236}">
                <a16:creationId xmlns:a16="http://schemas.microsoft.com/office/drawing/2014/main" id="{FAF799FD-1FF6-938F-710E-C8C7010338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8638" y="1501951"/>
            <a:ext cx="5774665" cy="4507305"/>
          </a:xfrm>
          <a:prstGeom prst="rect">
            <a:avLst/>
          </a:prstGeom>
        </p:spPr>
      </p:pic>
    </p:spTree>
    <p:extLst>
      <p:ext uri="{BB962C8B-B14F-4D97-AF65-F5344CB8AC3E}">
        <p14:creationId xmlns:p14="http://schemas.microsoft.com/office/powerpoint/2010/main" val="2954128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1CFDE-D789-CDFB-9AF4-D814F6BC8EF8}"/>
              </a:ext>
            </a:extLst>
          </p:cNvPr>
          <p:cNvSpPr>
            <a:spLocks noGrp="1"/>
          </p:cNvSpPr>
          <p:nvPr>
            <p:ph type="title"/>
          </p:nvPr>
        </p:nvSpPr>
        <p:spPr/>
        <p:txBody>
          <a:bodyPr/>
          <a:lstStyle/>
          <a:p>
            <a:r>
              <a:rPr lang="en-US" dirty="0"/>
              <a:t>ABA2 Grantees 1 &amp; 2</a:t>
            </a:r>
          </a:p>
        </p:txBody>
      </p:sp>
      <p:sp>
        <p:nvSpPr>
          <p:cNvPr id="3" name="Slide Number Placeholder 2">
            <a:extLst>
              <a:ext uri="{FF2B5EF4-FFF2-40B4-BE49-F238E27FC236}">
                <a16:creationId xmlns:a16="http://schemas.microsoft.com/office/drawing/2014/main" id="{A50E0B61-4DF5-56B3-30B0-FD7B6D6337C8}"/>
              </a:ext>
            </a:extLst>
          </p:cNvPr>
          <p:cNvSpPr>
            <a:spLocks noGrp="1"/>
          </p:cNvSpPr>
          <p:nvPr>
            <p:ph type="sldNum" sz="quarter" idx="10"/>
          </p:nvPr>
        </p:nvSpPr>
        <p:spPr/>
        <p:txBody>
          <a:bodyPr/>
          <a:lstStyle/>
          <a:p>
            <a:fld id="{EACE6E22-E655-5947-A8B4-6F095FBA2C12}" type="slidenum">
              <a:rPr lang="en-US" smtClean="0"/>
              <a:pPr/>
              <a:t>10</a:t>
            </a:fld>
            <a:endParaRPr lang="en-US"/>
          </a:p>
        </p:txBody>
      </p:sp>
      <p:graphicFrame>
        <p:nvGraphicFramePr>
          <p:cNvPr id="8" name="Content Placeholder 7">
            <a:extLst>
              <a:ext uri="{FF2B5EF4-FFF2-40B4-BE49-F238E27FC236}">
                <a16:creationId xmlns:a16="http://schemas.microsoft.com/office/drawing/2014/main" id="{492DB539-CAE3-BE5D-77DB-A8A0B704F1B1}"/>
              </a:ext>
            </a:extLst>
          </p:cNvPr>
          <p:cNvGraphicFramePr>
            <a:graphicFrameLocks noGrp="1"/>
          </p:cNvGraphicFramePr>
          <p:nvPr>
            <p:ph idx="1"/>
            <p:extLst>
              <p:ext uri="{D42A27DB-BD31-4B8C-83A1-F6EECF244321}">
                <p14:modId xmlns:p14="http://schemas.microsoft.com/office/powerpoint/2010/main" val="92544048"/>
              </p:ext>
            </p:extLst>
          </p:nvPr>
        </p:nvGraphicFramePr>
        <p:xfrm>
          <a:off x="883479" y="1484243"/>
          <a:ext cx="10470320" cy="4593659"/>
        </p:xfrm>
        <a:graphic>
          <a:graphicData uri="http://schemas.openxmlformats.org/drawingml/2006/table">
            <a:tbl>
              <a:tblPr firstRow="1">
                <a:tableStyleId>{5DA37D80-6434-44D0-A028-1B22A696006F}</a:tableStyleId>
              </a:tblPr>
              <a:tblGrid>
                <a:gridCol w="269992">
                  <a:extLst>
                    <a:ext uri="{9D8B030D-6E8A-4147-A177-3AD203B41FA5}">
                      <a16:colId xmlns:a16="http://schemas.microsoft.com/office/drawing/2014/main" val="2513924830"/>
                    </a:ext>
                  </a:extLst>
                </a:gridCol>
                <a:gridCol w="3176712">
                  <a:extLst>
                    <a:ext uri="{9D8B030D-6E8A-4147-A177-3AD203B41FA5}">
                      <a16:colId xmlns:a16="http://schemas.microsoft.com/office/drawing/2014/main" val="1420344774"/>
                    </a:ext>
                  </a:extLst>
                </a:gridCol>
                <a:gridCol w="1755904">
                  <a:extLst>
                    <a:ext uri="{9D8B030D-6E8A-4147-A177-3AD203B41FA5}">
                      <a16:colId xmlns:a16="http://schemas.microsoft.com/office/drawing/2014/main" val="1199767451"/>
                    </a:ext>
                  </a:extLst>
                </a:gridCol>
                <a:gridCol w="1755904">
                  <a:extLst>
                    <a:ext uri="{9D8B030D-6E8A-4147-A177-3AD203B41FA5}">
                      <a16:colId xmlns:a16="http://schemas.microsoft.com/office/drawing/2014/main" val="3439660893"/>
                    </a:ext>
                  </a:extLst>
                </a:gridCol>
                <a:gridCol w="1755904">
                  <a:extLst>
                    <a:ext uri="{9D8B030D-6E8A-4147-A177-3AD203B41FA5}">
                      <a16:colId xmlns:a16="http://schemas.microsoft.com/office/drawing/2014/main" val="2404354257"/>
                    </a:ext>
                  </a:extLst>
                </a:gridCol>
                <a:gridCol w="1755904">
                  <a:extLst>
                    <a:ext uri="{9D8B030D-6E8A-4147-A177-3AD203B41FA5}">
                      <a16:colId xmlns:a16="http://schemas.microsoft.com/office/drawing/2014/main" val="3493612491"/>
                    </a:ext>
                  </a:extLst>
                </a:gridCol>
              </a:tblGrid>
              <a:tr h="511178">
                <a:tc gridSpan="4">
                  <a:txBody>
                    <a:bodyPr/>
                    <a:lstStyle/>
                    <a:p>
                      <a:pPr algn="ctr" fontAlgn="ctr"/>
                      <a:r>
                        <a:rPr lang="en-US" sz="1800" u="none" strike="noStrike">
                          <a:effectLst/>
                        </a:rPr>
                        <a:t>ABA2 PERFORMANCE MEASURES for CATEGORIES 1 &amp; 2</a:t>
                      </a:r>
                      <a:endParaRPr lang="en-US" sz="1800" b="1" i="0" u="none" strike="noStrike">
                        <a:solidFill>
                          <a:srgbClr val="000000"/>
                        </a:solidFill>
                        <a:effectLst/>
                        <a:latin typeface="Aptos Narrow" panose="020B0004020202020204" pitchFamily="34" charset="0"/>
                      </a:endParaRPr>
                    </a:p>
                  </a:txBody>
                  <a:tcPr marL="5443" marR="5443" marT="5443"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l" fontAlgn="ctr"/>
                      <a:r>
                        <a:rPr lang="en-US" sz="1800" u="none" strike="noStrike">
                          <a:effectLst/>
                        </a:rPr>
                        <a:t>Quarter ending:</a:t>
                      </a:r>
                      <a:endParaRPr lang="en-US" sz="1800" b="1" i="0" u="none" strike="noStrike">
                        <a:solidFill>
                          <a:srgbClr val="104861"/>
                        </a:solidFill>
                        <a:effectLst/>
                        <a:latin typeface="Aptos Narrow" panose="020B0004020202020204" pitchFamily="34" charset="0"/>
                      </a:endParaRPr>
                    </a:p>
                  </a:txBody>
                  <a:tcPr marL="5443" marR="5443" marT="5443" marB="0" anchor="ctr"/>
                </a:tc>
                <a:tc hMerge="1">
                  <a:txBody>
                    <a:bodyPr/>
                    <a:lstStyle/>
                    <a:p>
                      <a:endParaRPr lang="en-US"/>
                    </a:p>
                  </a:txBody>
                  <a:tcPr/>
                </a:tc>
                <a:extLst>
                  <a:ext uri="{0D108BD9-81ED-4DB2-BD59-A6C34878D82A}">
                    <a16:rowId xmlns:a16="http://schemas.microsoft.com/office/drawing/2014/main" val="1779062316"/>
                  </a:ext>
                </a:extLst>
              </a:tr>
              <a:tr h="404510">
                <a:tc gridSpan="2">
                  <a:txBody>
                    <a:bodyPr/>
                    <a:lstStyle/>
                    <a:p>
                      <a:pPr algn="l" fontAlgn="ctr"/>
                      <a:r>
                        <a:rPr lang="en-US" sz="1800" u="none" strike="noStrike">
                          <a:effectLst/>
                        </a:rPr>
                        <a:t>[Grant number]</a:t>
                      </a:r>
                      <a:endParaRPr lang="en-US" sz="1800" b="1" i="0" u="none" strike="noStrike">
                        <a:solidFill>
                          <a:srgbClr val="104861"/>
                        </a:solidFill>
                        <a:effectLst/>
                        <a:latin typeface="Aptos Narrow" panose="020B0004020202020204" pitchFamily="34" charset="0"/>
                      </a:endParaRPr>
                    </a:p>
                  </a:txBody>
                  <a:tcPr marL="5443" marR="5443" marT="5443" marB="0" anchor="ctr"/>
                </a:tc>
                <a:tc hMerge="1">
                  <a:txBody>
                    <a:bodyPr/>
                    <a:lstStyle/>
                    <a:p>
                      <a:endParaRPr lang="en-US"/>
                    </a:p>
                  </a:txBody>
                  <a:tcPr/>
                </a:tc>
                <a:tc gridSpan="4">
                  <a:txBody>
                    <a:bodyPr/>
                    <a:lstStyle/>
                    <a:p>
                      <a:pPr algn="l" fontAlgn="ctr"/>
                      <a:r>
                        <a:rPr lang="en-US" sz="1800" u="none" strike="noStrike">
                          <a:effectLst/>
                        </a:rPr>
                        <a:t>[Grantee name]</a:t>
                      </a:r>
                      <a:endParaRPr lang="en-US" sz="1800" b="1" i="0" u="none" strike="noStrike">
                        <a:solidFill>
                          <a:srgbClr val="104861"/>
                        </a:solidFill>
                        <a:effectLst/>
                        <a:latin typeface="Aptos Narrow" panose="020B0004020202020204" pitchFamily="34" charset="0"/>
                      </a:endParaRPr>
                    </a:p>
                  </a:txBody>
                  <a:tcPr marL="5443" marR="5443" marT="5443"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32533014"/>
                  </a:ext>
                </a:extLst>
              </a:tr>
              <a:tr h="1212145">
                <a:tc>
                  <a:txBody>
                    <a:bodyPr/>
                    <a:lstStyle/>
                    <a:p>
                      <a:pPr algn="ctr"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5443" marR="5443" marT="5443" marB="0" anchor="b"/>
                </a:tc>
                <a:tc>
                  <a:txBody>
                    <a:bodyPr/>
                    <a:lstStyle/>
                    <a:p>
                      <a:pPr algn="l" fontAlgn="ctr"/>
                      <a:r>
                        <a:rPr lang="en-US" sz="1800" u="none" strike="noStrike">
                          <a:effectLst/>
                        </a:rPr>
                        <a:t>Program Outputs</a:t>
                      </a:r>
                      <a:endParaRPr lang="en-US" sz="1800" b="1" i="0" u="none" strike="noStrike">
                        <a:solidFill>
                          <a:srgbClr val="000000"/>
                        </a:solidFill>
                        <a:effectLst/>
                        <a:latin typeface="Aptos Narrow" panose="020B0004020202020204" pitchFamily="34" charset="0"/>
                      </a:endParaRPr>
                    </a:p>
                  </a:txBody>
                  <a:tcPr marL="5443" marR="5443" marT="5443" marB="0" anchor="ctr"/>
                </a:tc>
                <a:tc>
                  <a:txBody>
                    <a:bodyPr/>
                    <a:lstStyle/>
                    <a:p>
                      <a:pPr algn="ctr" fontAlgn="ctr"/>
                      <a:r>
                        <a:rPr lang="en-US" sz="1800" u="none" strike="noStrike">
                          <a:effectLst/>
                        </a:rPr>
                        <a:t>Targets                                    (Cumulative 4-year total)</a:t>
                      </a:r>
                      <a:endParaRPr lang="en-US" sz="1800" b="0" i="0" u="none" strike="noStrike">
                        <a:solidFill>
                          <a:srgbClr val="000000"/>
                        </a:solidFill>
                        <a:effectLst/>
                        <a:latin typeface="Aptos Narrow" panose="020B0004020202020204" pitchFamily="34" charset="0"/>
                      </a:endParaRPr>
                    </a:p>
                  </a:txBody>
                  <a:tcPr marL="5443" marR="5443" marT="5443" marB="0" anchor="ctr"/>
                </a:tc>
                <a:tc>
                  <a:txBody>
                    <a:bodyPr/>
                    <a:lstStyle/>
                    <a:p>
                      <a:pPr algn="ctr" fontAlgn="ctr"/>
                      <a:r>
                        <a:rPr lang="en-US" sz="1800" u="none" strike="noStrike">
                          <a:effectLst/>
                        </a:rPr>
                        <a:t>Previous Quarter's "Cumulative (Program-to-Date)"</a:t>
                      </a:r>
                      <a:endParaRPr lang="en-US" sz="1800" b="1" i="0" u="none" strike="noStrike">
                        <a:solidFill>
                          <a:srgbClr val="000000"/>
                        </a:solidFill>
                        <a:effectLst/>
                        <a:latin typeface="Aptos Narrow" panose="020B0004020202020204" pitchFamily="34" charset="0"/>
                      </a:endParaRPr>
                    </a:p>
                  </a:txBody>
                  <a:tcPr marL="5443" marR="5443" marT="5443" marB="0" anchor="ctr"/>
                </a:tc>
                <a:tc>
                  <a:txBody>
                    <a:bodyPr/>
                    <a:lstStyle/>
                    <a:p>
                      <a:pPr algn="ctr" fontAlgn="ctr"/>
                      <a:r>
                        <a:rPr lang="en-US" sz="1800" u="none" strike="noStrike">
                          <a:effectLst/>
                        </a:rPr>
                        <a:t>Current Quarter</a:t>
                      </a:r>
                      <a:endParaRPr lang="en-US" sz="1800" b="1" i="0" u="none" strike="noStrike">
                        <a:solidFill>
                          <a:srgbClr val="000000"/>
                        </a:solidFill>
                        <a:effectLst/>
                        <a:latin typeface="Aptos Narrow" panose="020B0004020202020204" pitchFamily="34" charset="0"/>
                      </a:endParaRPr>
                    </a:p>
                  </a:txBody>
                  <a:tcPr marL="5443" marR="5443" marT="5443" marB="0" anchor="ctr"/>
                </a:tc>
                <a:tc>
                  <a:txBody>
                    <a:bodyPr/>
                    <a:lstStyle/>
                    <a:p>
                      <a:pPr algn="ctr" fontAlgn="ctr"/>
                      <a:r>
                        <a:rPr lang="en-US" sz="1800" u="none" strike="noStrike">
                          <a:effectLst/>
                        </a:rPr>
                        <a:t>Cumulative                      (Program-to-Date)</a:t>
                      </a:r>
                      <a:endParaRPr lang="en-US" sz="1800" b="1" i="0" u="none" strike="noStrike">
                        <a:solidFill>
                          <a:srgbClr val="000000"/>
                        </a:solidFill>
                        <a:effectLst/>
                        <a:latin typeface="Aptos Narrow" panose="020B0004020202020204" pitchFamily="34" charset="0"/>
                      </a:endParaRPr>
                    </a:p>
                  </a:txBody>
                  <a:tcPr marL="5443" marR="5443" marT="5443" marB="0" anchor="ctr"/>
                </a:tc>
                <a:extLst>
                  <a:ext uri="{0D108BD9-81ED-4DB2-BD59-A6C34878D82A}">
                    <a16:rowId xmlns:a16="http://schemas.microsoft.com/office/drawing/2014/main" val="3319031118"/>
                  </a:ext>
                </a:extLst>
              </a:tr>
              <a:tr h="404510">
                <a:tc>
                  <a:txBody>
                    <a:bodyPr/>
                    <a:lstStyle/>
                    <a:p>
                      <a:pPr algn="ctr" fontAlgn="ctr"/>
                      <a:r>
                        <a:rPr lang="en-US" sz="1100" u="none" strike="noStrike">
                          <a:effectLst/>
                        </a:rPr>
                        <a:t>1</a:t>
                      </a:r>
                      <a:endParaRPr lang="en-US" sz="1100" b="0" i="0" u="none" strike="noStrike">
                        <a:solidFill>
                          <a:srgbClr val="000000"/>
                        </a:solidFill>
                        <a:effectLst/>
                        <a:latin typeface="Aptos Narrow" panose="020B0004020202020204" pitchFamily="34" charset="0"/>
                      </a:endParaRPr>
                    </a:p>
                  </a:txBody>
                  <a:tcPr marL="5443" marR="5443" marT="5443" marB="0" anchor="ctr"/>
                </a:tc>
                <a:tc>
                  <a:txBody>
                    <a:bodyPr/>
                    <a:lstStyle/>
                    <a:p>
                      <a:pPr algn="l" fontAlgn="ctr"/>
                      <a:r>
                        <a:rPr lang="en-US" sz="1800" u="none" strike="noStrike">
                          <a:effectLst/>
                        </a:rPr>
                        <a:t>Total number of RAPs developed</a:t>
                      </a:r>
                      <a:endParaRPr lang="en-US" sz="1800" b="0" i="0" u="none" strike="noStrike">
                        <a:solidFill>
                          <a:srgbClr val="000000"/>
                        </a:solidFill>
                        <a:effectLst/>
                        <a:latin typeface="Aptos Narrow" panose="020B0004020202020204" pitchFamily="34" charset="0"/>
                      </a:endParaRPr>
                    </a:p>
                  </a:txBody>
                  <a:tcPr marL="5443" marR="5443" marT="5443" marB="0" anchor="ctr"/>
                </a:tc>
                <a:tc>
                  <a:txBody>
                    <a:bodyPr/>
                    <a:lstStyle/>
                    <a:p>
                      <a:pPr algn="l" fontAlgn="t"/>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tc>
                <a:tc>
                  <a:txBody>
                    <a:bodyPr/>
                    <a:lstStyle/>
                    <a:p>
                      <a:pPr algn="l" fontAlgn="t"/>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tc>
                <a:tc>
                  <a:txBody>
                    <a:bodyPr/>
                    <a:lstStyle/>
                    <a:p>
                      <a:pPr algn="l" fontAlgn="b"/>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nchor="b"/>
                </a:tc>
                <a:tc>
                  <a:txBody>
                    <a:bodyPr/>
                    <a:lstStyle/>
                    <a:p>
                      <a:pPr algn="ctr" fontAlgn="b"/>
                      <a:r>
                        <a:rPr lang="en-US" sz="1800" u="none" strike="noStrike">
                          <a:effectLst/>
                        </a:rPr>
                        <a:t>0</a:t>
                      </a:r>
                      <a:endParaRPr lang="en-US" sz="1800" b="0" i="0" u="none" strike="noStrike">
                        <a:solidFill>
                          <a:srgbClr val="000000"/>
                        </a:solidFill>
                        <a:effectLst/>
                        <a:latin typeface="Aptos Narrow" panose="020B0004020202020204" pitchFamily="34" charset="0"/>
                      </a:endParaRPr>
                    </a:p>
                  </a:txBody>
                  <a:tcPr marL="5443" marR="5443" marT="5443" marB="0" anchor="b"/>
                </a:tc>
                <a:extLst>
                  <a:ext uri="{0D108BD9-81ED-4DB2-BD59-A6C34878D82A}">
                    <a16:rowId xmlns:a16="http://schemas.microsoft.com/office/drawing/2014/main" val="1444659477"/>
                  </a:ext>
                </a:extLst>
              </a:tr>
              <a:tr h="404510">
                <a:tc>
                  <a:txBody>
                    <a:bodyPr/>
                    <a:lstStyle/>
                    <a:p>
                      <a:pPr algn="ctr" fontAlgn="ctr"/>
                      <a:r>
                        <a:rPr lang="en-US" sz="1100" u="none" strike="noStrike">
                          <a:effectLst/>
                        </a:rPr>
                        <a:t>2</a:t>
                      </a:r>
                      <a:endParaRPr lang="en-US" sz="1100" b="0" i="0" u="none" strike="noStrike">
                        <a:solidFill>
                          <a:srgbClr val="000000"/>
                        </a:solidFill>
                        <a:effectLst/>
                        <a:latin typeface="Aptos Narrow" panose="020B0004020202020204" pitchFamily="34" charset="0"/>
                      </a:endParaRPr>
                    </a:p>
                  </a:txBody>
                  <a:tcPr marL="5443" marR="5443" marT="5443" marB="0" anchor="ctr"/>
                </a:tc>
                <a:tc>
                  <a:txBody>
                    <a:bodyPr/>
                    <a:lstStyle/>
                    <a:p>
                      <a:pPr algn="l" fontAlgn="ctr"/>
                      <a:r>
                        <a:rPr lang="en-US" sz="1800" u="none" strike="noStrike">
                          <a:effectLst/>
                        </a:rPr>
                        <a:t>Total number of RAPs expanded</a:t>
                      </a:r>
                      <a:endParaRPr lang="en-US" sz="1800" b="0" i="0" u="none" strike="noStrike">
                        <a:solidFill>
                          <a:srgbClr val="000000"/>
                        </a:solidFill>
                        <a:effectLst/>
                        <a:latin typeface="Aptos Narrow" panose="020B0004020202020204" pitchFamily="34" charset="0"/>
                      </a:endParaRPr>
                    </a:p>
                  </a:txBody>
                  <a:tcPr marL="5443" marR="5443" marT="5443" marB="0" anchor="ctr"/>
                </a:tc>
                <a:tc>
                  <a:txBody>
                    <a:bodyPr/>
                    <a:lstStyle/>
                    <a:p>
                      <a:pPr algn="l" fontAlgn="t"/>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tc>
                <a:tc>
                  <a:txBody>
                    <a:bodyPr/>
                    <a:lstStyle/>
                    <a:p>
                      <a:pPr algn="l" fontAlgn="t"/>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tc>
                <a:tc>
                  <a:txBody>
                    <a:bodyPr/>
                    <a:lstStyle/>
                    <a:p>
                      <a:pPr algn="l" fontAlgn="b"/>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nchor="b"/>
                </a:tc>
                <a:tc>
                  <a:txBody>
                    <a:bodyPr/>
                    <a:lstStyle/>
                    <a:p>
                      <a:pPr algn="ctr" fontAlgn="b"/>
                      <a:r>
                        <a:rPr lang="en-US" sz="1800" u="none" strike="noStrike">
                          <a:effectLst/>
                        </a:rPr>
                        <a:t>0</a:t>
                      </a:r>
                      <a:endParaRPr lang="en-US" sz="1800" b="0" i="0" u="none" strike="noStrike">
                        <a:solidFill>
                          <a:srgbClr val="000000"/>
                        </a:solidFill>
                        <a:effectLst/>
                        <a:latin typeface="Aptos Narrow" panose="020B0004020202020204" pitchFamily="34" charset="0"/>
                      </a:endParaRPr>
                    </a:p>
                  </a:txBody>
                  <a:tcPr marL="5443" marR="5443" marT="5443" marB="0" anchor="b"/>
                </a:tc>
                <a:extLst>
                  <a:ext uri="{0D108BD9-81ED-4DB2-BD59-A6C34878D82A}">
                    <a16:rowId xmlns:a16="http://schemas.microsoft.com/office/drawing/2014/main" val="2946434419"/>
                  </a:ext>
                </a:extLst>
              </a:tr>
              <a:tr h="807635">
                <a:tc>
                  <a:txBody>
                    <a:bodyPr/>
                    <a:lstStyle/>
                    <a:p>
                      <a:pPr algn="ctr" fontAlgn="ctr"/>
                      <a:r>
                        <a:rPr lang="en-US" sz="1100" u="none" strike="noStrike">
                          <a:effectLst/>
                        </a:rPr>
                        <a:t>3</a:t>
                      </a:r>
                      <a:endParaRPr lang="en-US" sz="1100" b="0" i="0" u="none" strike="noStrike">
                        <a:solidFill>
                          <a:srgbClr val="000000"/>
                        </a:solidFill>
                        <a:effectLst/>
                        <a:latin typeface="Aptos Narrow" panose="020B0004020202020204" pitchFamily="34" charset="0"/>
                      </a:endParaRPr>
                    </a:p>
                  </a:txBody>
                  <a:tcPr marL="5443" marR="5443" marT="5443" marB="0" anchor="ctr"/>
                </a:tc>
                <a:tc>
                  <a:txBody>
                    <a:bodyPr/>
                    <a:lstStyle/>
                    <a:p>
                      <a:pPr algn="l" fontAlgn="ctr"/>
                      <a:r>
                        <a:rPr lang="en-US" sz="1800" u="none" strike="noStrike">
                          <a:effectLst/>
                        </a:rPr>
                        <a:t>Total number of pre-apprenticeships developed (as applicable)</a:t>
                      </a:r>
                      <a:endParaRPr lang="en-US" sz="1800" b="0" i="0" u="none" strike="noStrike">
                        <a:solidFill>
                          <a:srgbClr val="000000"/>
                        </a:solidFill>
                        <a:effectLst/>
                        <a:latin typeface="Aptos Narrow" panose="020B0004020202020204" pitchFamily="34" charset="0"/>
                      </a:endParaRPr>
                    </a:p>
                  </a:txBody>
                  <a:tcPr marL="5443" marR="5443" marT="5443" marB="0" anchor="ctr"/>
                </a:tc>
                <a:tc>
                  <a:txBody>
                    <a:bodyPr/>
                    <a:lstStyle/>
                    <a:p>
                      <a:pPr algn="l" fontAlgn="t"/>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tc>
                <a:tc>
                  <a:txBody>
                    <a:bodyPr/>
                    <a:lstStyle/>
                    <a:p>
                      <a:pPr algn="l" fontAlgn="t"/>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tc>
                <a:tc>
                  <a:txBody>
                    <a:bodyPr/>
                    <a:lstStyle/>
                    <a:p>
                      <a:pPr algn="l" fontAlgn="b"/>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nchor="b"/>
                </a:tc>
                <a:tc>
                  <a:txBody>
                    <a:bodyPr/>
                    <a:lstStyle/>
                    <a:p>
                      <a:pPr algn="ctr" fontAlgn="b"/>
                      <a:r>
                        <a:rPr lang="en-US" sz="1800" u="none" strike="noStrike">
                          <a:effectLst/>
                        </a:rPr>
                        <a:t>0</a:t>
                      </a:r>
                      <a:endParaRPr lang="en-US" sz="1800" b="0" i="0" u="none" strike="noStrike">
                        <a:solidFill>
                          <a:srgbClr val="000000"/>
                        </a:solidFill>
                        <a:effectLst/>
                        <a:latin typeface="Aptos Narrow" panose="020B0004020202020204" pitchFamily="34" charset="0"/>
                      </a:endParaRPr>
                    </a:p>
                  </a:txBody>
                  <a:tcPr marL="5443" marR="5443" marT="5443" marB="0" anchor="b"/>
                </a:tc>
                <a:extLst>
                  <a:ext uri="{0D108BD9-81ED-4DB2-BD59-A6C34878D82A}">
                    <a16:rowId xmlns:a16="http://schemas.microsoft.com/office/drawing/2014/main" val="822188379"/>
                  </a:ext>
                </a:extLst>
              </a:tr>
              <a:tr h="807635">
                <a:tc>
                  <a:txBody>
                    <a:bodyPr/>
                    <a:lstStyle/>
                    <a:p>
                      <a:pPr algn="ctr" fontAlgn="ctr"/>
                      <a:r>
                        <a:rPr lang="en-US" sz="1100" u="none" strike="noStrike">
                          <a:effectLst/>
                        </a:rPr>
                        <a:t>4</a:t>
                      </a:r>
                      <a:endParaRPr lang="en-US" sz="1100" b="0" i="0" u="none" strike="noStrike">
                        <a:solidFill>
                          <a:srgbClr val="000000"/>
                        </a:solidFill>
                        <a:effectLst/>
                        <a:latin typeface="Aptos Narrow" panose="020B0004020202020204" pitchFamily="34" charset="0"/>
                      </a:endParaRPr>
                    </a:p>
                  </a:txBody>
                  <a:tcPr marL="5443" marR="5443" marT="5443" marB="0" anchor="ctr"/>
                </a:tc>
                <a:tc>
                  <a:txBody>
                    <a:bodyPr/>
                    <a:lstStyle/>
                    <a:p>
                      <a:pPr algn="l" fontAlgn="ctr"/>
                      <a:r>
                        <a:rPr lang="en-US" sz="1800" u="none" strike="noStrike">
                          <a:effectLst/>
                        </a:rPr>
                        <a:t>Total number of pre-apprenticeships expanded (as applicable)</a:t>
                      </a:r>
                      <a:endParaRPr lang="en-US" sz="1800" b="0" i="0" u="none" strike="noStrike">
                        <a:solidFill>
                          <a:srgbClr val="000000"/>
                        </a:solidFill>
                        <a:effectLst/>
                        <a:latin typeface="Aptos Narrow" panose="020B0004020202020204" pitchFamily="34" charset="0"/>
                      </a:endParaRPr>
                    </a:p>
                  </a:txBody>
                  <a:tcPr marL="5443" marR="5443" marT="5443" marB="0" anchor="ctr"/>
                </a:tc>
                <a:tc>
                  <a:txBody>
                    <a:bodyPr/>
                    <a:lstStyle/>
                    <a:p>
                      <a:pPr algn="l" fontAlgn="t"/>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tc>
                <a:tc>
                  <a:txBody>
                    <a:bodyPr/>
                    <a:lstStyle/>
                    <a:p>
                      <a:pPr algn="l" fontAlgn="t"/>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tc>
                <a:tc>
                  <a:txBody>
                    <a:bodyPr/>
                    <a:lstStyle/>
                    <a:p>
                      <a:pPr algn="l" fontAlgn="b"/>
                      <a:r>
                        <a:rPr lang="en-US" sz="1800" u="none" strike="noStrike">
                          <a:effectLst/>
                        </a:rPr>
                        <a:t> </a:t>
                      </a:r>
                      <a:endParaRPr lang="en-US" sz="1800" b="0" i="0" u="none" strike="noStrike">
                        <a:solidFill>
                          <a:srgbClr val="000000"/>
                        </a:solidFill>
                        <a:effectLst/>
                        <a:latin typeface="Aptos Narrow" panose="020B0004020202020204" pitchFamily="34" charset="0"/>
                      </a:endParaRPr>
                    </a:p>
                  </a:txBody>
                  <a:tcPr marL="5443" marR="5443" marT="5443" marB="0" anchor="b"/>
                </a:tc>
                <a:tc>
                  <a:txBody>
                    <a:bodyPr/>
                    <a:lstStyle/>
                    <a:p>
                      <a:pPr algn="ctr" fontAlgn="b"/>
                      <a:r>
                        <a:rPr lang="en-US" sz="1800" u="none" strike="noStrike" dirty="0">
                          <a:effectLst/>
                        </a:rPr>
                        <a:t>0</a:t>
                      </a:r>
                      <a:endParaRPr lang="en-US" sz="1800" b="0" i="0" u="none" strike="noStrike" dirty="0">
                        <a:solidFill>
                          <a:srgbClr val="000000"/>
                        </a:solidFill>
                        <a:effectLst/>
                        <a:latin typeface="Aptos Narrow" panose="020B0004020202020204" pitchFamily="34" charset="0"/>
                      </a:endParaRPr>
                    </a:p>
                  </a:txBody>
                  <a:tcPr marL="5443" marR="5443" marT="5443" marB="0" anchor="b"/>
                </a:tc>
                <a:extLst>
                  <a:ext uri="{0D108BD9-81ED-4DB2-BD59-A6C34878D82A}">
                    <a16:rowId xmlns:a16="http://schemas.microsoft.com/office/drawing/2014/main" val="882328178"/>
                  </a:ext>
                </a:extLst>
              </a:tr>
            </a:tbl>
          </a:graphicData>
        </a:graphic>
      </p:graphicFrame>
    </p:spTree>
    <p:extLst>
      <p:ext uri="{BB962C8B-B14F-4D97-AF65-F5344CB8AC3E}">
        <p14:creationId xmlns:p14="http://schemas.microsoft.com/office/powerpoint/2010/main" val="4001993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698CA3-0107-69E2-BE68-3FF7A4365F24}"/>
              </a:ext>
            </a:extLst>
          </p:cNvPr>
          <p:cNvSpPr>
            <a:spLocks noGrp="1"/>
          </p:cNvSpPr>
          <p:nvPr>
            <p:ph type="title" idx="4294967295"/>
          </p:nvPr>
        </p:nvSpPr>
        <p:spPr>
          <a:xfrm>
            <a:off x="883478" y="-981308"/>
            <a:ext cx="10470321" cy="981308"/>
          </a:xfrm>
        </p:spPr>
        <p:txBody>
          <a:bodyPr vert="horz" lIns="0" tIns="0" rIns="0" bIns="0" rtlCol="0" anchor="b">
            <a:noAutofit/>
          </a:bodyPr>
          <a:lstStyle/>
          <a:p>
            <a:r>
              <a:rPr lang="en-US" dirty="0"/>
              <a:t>Category 3 performance measures</a:t>
            </a:r>
          </a:p>
        </p:txBody>
      </p:sp>
      <p:graphicFrame>
        <p:nvGraphicFramePr>
          <p:cNvPr id="2" name="Content Placeholder 4">
            <a:extLst>
              <a:ext uri="{FF2B5EF4-FFF2-40B4-BE49-F238E27FC236}">
                <a16:creationId xmlns:a16="http://schemas.microsoft.com/office/drawing/2014/main" id="{4626EE5E-0D17-F31A-05B2-A71F8039D6C7}"/>
              </a:ext>
            </a:extLst>
          </p:cNvPr>
          <p:cNvGraphicFramePr>
            <a:graphicFrameLocks/>
          </p:cNvGraphicFramePr>
          <p:nvPr>
            <p:extLst>
              <p:ext uri="{D42A27DB-BD31-4B8C-83A1-F6EECF244321}">
                <p14:modId xmlns:p14="http://schemas.microsoft.com/office/powerpoint/2010/main" val="1758877264"/>
              </p:ext>
            </p:extLst>
          </p:nvPr>
        </p:nvGraphicFramePr>
        <p:xfrm>
          <a:off x="331306" y="229460"/>
          <a:ext cx="11529388" cy="6399079"/>
        </p:xfrm>
        <a:graphic>
          <a:graphicData uri="http://schemas.openxmlformats.org/drawingml/2006/table">
            <a:tbl>
              <a:tblPr firstRow="1">
                <a:tableStyleId>{5DA37D80-6434-44D0-A028-1B22A696006F}</a:tableStyleId>
              </a:tblPr>
              <a:tblGrid>
                <a:gridCol w="807642">
                  <a:extLst>
                    <a:ext uri="{9D8B030D-6E8A-4147-A177-3AD203B41FA5}">
                      <a16:colId xmlns:a16="http://schemas.microsoft.com/office/drawing/2014/main" val="3244122919"/>
                    </a:ext>
                  </a:extLst>
                </a:gridCol>
                <a:gridCol w="4260610">
                  <a:extLst>
                    <a:ext uri="{9D8B030D-6E8A-4147-A177-3AD203B41FA5}">
                      <a16:colId xmlns:a16="http://schemas.microsoft.com/office/drawing/2014/main" val="16635632"/>
                    </a:ext>
                  </a:extLst>
                </a:gridCol>
                <a:gridCol w="807642">
                  <a:extLst>
                    <a:ext uri="{9D8B030D-6E8A-4147-A177-3AD203B41FA5}">
                      <a16:colId xmlns:a16="http://schemas.microsoft.com/office/drawing/2014/main" val="4275752891"/>
                    </a:ext>
                  </a:extLst>
                </a:gridCol>
                <a:gridCol w="807642">
                  <a:extLst>
                    <a:ext uri="{9D8B030D-6E8A-4147-A177-3AD203B41FA5}">
                      <a16:colId xmlns:a16="http://schemas.microsoft.com/office/drawing/2014/main" val="1671749765"/>
                    </a:ext>
                  </a:extLst>
                </a:gridCol>
                <a:gridCol w="807642">
                  <a:extLst>
                    <a:ext uri="{9D8B030D-6E8A-4147-A177-3AD203B41FA5}">
                      <a16:colId xmlns:a16="http://schemas.microsoft.com/office/drawing/2014/main" val="2232448782"/>
                    </a:ext>
                  </a:extLst>
                </a:gridCol>
                <a:gridCol w="807642">
                  <a:extLst>
                    <a:ext uri="{9D8B030D-6E8A-4147-A177-3AD203B41FA5}">
                      <a16:colId xmlns:a16="http://schemas.microsoft.com/office/drawing/2014/main" val="830110211"/>
                    </a:ext>
                  </a:extLst>
                </a:gridCol>
                <a:gridCol w="807642">
                  <a:extLst>
                    <a:ext uri="{9D8B030D-6E8A-4147-A177-3AD203B41FA5}">
                      <a16:colId xmlns:a16="http://schemas.microsoft.com/office/drawing/2014/main" val="3302815594"/>
                    </a:ext>
                  </a:extLst>
                </a:gridCol>
                <a:gridCol w="807642">
                  <a:extLst>
                    <a:ext uri="{9D8B030D-6E8A-4147-A177-3AD203B41FA5}">
                      <a16:colId xmlns:a16="http://schemas.microsoft.com/office/drawing/2014/main" val="1951785710"/>
                    </a:ext>
                  </a:extLst>
                </a:gridCol>
                <a:gridCol w="807642">
                  <a:extLst>
                    <a:ext uri="{9D8B030D-6E8A-4147-A177-3AD203B41FA5}">
                      <a16:colId xmlns:a16="http://schemas.microsoft.com/office/drawing/2014/main" val="3433403042"/>
                    </a:ext>
                  </a:extLst>
                </a:gridCol>
                <a:gridCol w="807642">
                  <a:extLst>
                    <a:ext uri="{9D8B030D-6E8A-4147-A177-3AD203B41FA5}">
                      <a16:colId xmlns:a16="http://schemas.microsoft.com/office/drawing/2014/main" val="1231502809"/>
                    </a:ext>
                  </a:extLst>
                </a:gridCol>
              </a:tblGrid>
              <a:tr h="300898">
                <a:tc gridSpan="5">
                  <a:txBody>
                    <a:bodyPr/>
                    <a:lstStyle/>
                    <a:p>
                      <a:pPr algn="ctr" fontAlgn="ctr"/>
                      <a:r>
                        <a:rPr lang="en-US" sz="1400" u="none" strike="noStrike">
                          <a:effectLst/>
                        </a:rPr>
                        <a:t>ABA2 PERFORMANCE MEASURES FOR REGISTERED APPRENTICESHIP HUBS (CATEGORY 3)</a:t>
                      </a:r>
                      <a:endParaRPr lang="en-US" sz="1400" b="1" i="0" u="none" strike="noStrike">
                        <a:solidFill>
                          <a:srgbClr val="000000"/>
                        </a:solidFill>
                        <a:effectLst/>
                        <a:latin typeface="Aptos Narrow" panose="020B0004020202020204" pitchFamily="34"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l" fontAlgn="ctr"/>
                      <a:r>
                        <a:rPr lang="en-US" sz="1400" u="none" strike="noStrike">
                          <a:effectLst/>
                        </a:rPr>
                        <a:t>Quarter ending:</a:t>
                      </a:r>
                      <a:endParaRPr lang="en-US" sz="1400" b="1" i="0" u="none" strike="noStrike">
                        <a:solidFill>
                          <a:srgbClr val="104861"/>
                        </a:solidFill>
                        <a:effectLst/>
                        <a:latin typeface="Aptos Narrow" panose="020B0004020202020204" pitchFamily="34"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97623190"/>
                  </a:ext>
                </a:extLst>
              </a:tr>
              <a:tr h="224751">
                <a:tc gridSpan="2">
                  <a:txBody>
                    <a:bodyPr/>
                    <a:lstStyle/>
                    <a:p>
                      <a:pPr algn="l" fontAlgn="ctr"/>
                      <a:r>
                        <a:rPr lang="en-US" sz="1400" u="none" strike="noStrike">
                          <a:effectLst/>
                        </a:rPr>
                        <a:t>[Grant number]</a:t>
                      </a:r>
                      <a:endParaRPr lang="en-US" sz="1400" b="1" i="0" u="none" strike="noStrike">
                        <a:solidFill>
                          <a:srgbClr val="104861"/>
                        </a:solidFill>
                        <a:effectLst/>
                        <a:latin typeface="Aptos Narrow" panose="020B0004020202020204" pitchFamily="34" charset="0"/>
                      </a:endParaRPr>
                    </a:p>
                  </a:txBody>
                  <a:tcPr marL="0" marR="0" marT="0" marB="0" anchor="ctr"/>
                </a:tc>
                <a:tc hMerge="1">
                  <a:txBody>
                    <a:bodyPr/>
                    <a:lstStyle/>
                    <a:p>
                      <a:endParaRPr lang="en-US"/>
                    </a:p>
                  </a:txBody>
                  <a:tcPr/>
                </a:tc>
                <a:tc gridSpan="8">
                  <a:txBody>
                    <a:bodyPr/>
                    <a:lstStyle/>
                    <a:p>
                      <a:pPr algn="l" fontAlgn="ctr"/>
                      <a:r>
                        <a:rPr lang="en-US" sz="1400" u="none" strike="noStrike">
                          <a:effectLst/>
                        </a:rPr>
                        <a:t>[Grantee name]</a:t>
                      </a:r>
                      <a:endParaRPr lang="en-US" sz="1400" b="1" i="0" u="none" strike="noStrike">
                        <a:solidFill>
                          <a:srgbClr val="104861"/>
                        </a:solidFill>
                        <a:effectLst/>
                        <a:latin typeface="Aptos Narrow" panose="020B0004020202020204" pitchFamily="34"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2514571"/>
                  </a:ext>
                </a:extLst>
              </a:tr>
              <a:tr h="674252">
                <a:tc>
                  <a:txBody>
                    <a:bodyPr/>
                    <a:lstStyle/>
                    <a:p>
                      <a:pPr algn="ctr" fontAlgn="b"/>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b"/>
                </a:tc>
                <a:tc>
                  <a:txBody>
                    <a:bodyPr/>
                    <a:lstStyle/>
                    <a:p>
                      <a:pPr algn="l" fontAlgn="ctr"/>
                      <a:r>
                        <a:rPr lang="en-US" sz="1400" u="none" strike="noStrike">
                          <a:effectLst/>
                        </a:rPr>
                        <a:t>Program Outputs</a:t>
                      </a:r>
                      <a:endParaRPr lang="en-US" sz="1400" b="1" i="0" u="none" strike="noStrike">
                        <a:solidFill>
                          <a:srgbClr val="000000"/>
                        </a:solidFill>
                        <a:effectLst/>
                        <a:latin typeface="Aptos Narrow" panose="020B0004020202020204" pitchFamily="34" charset="0"/>
                      </a:endParaRPr>
                    </a:p>
                  </a:txBody>
                  <a:tcPr marL="0" marR="0" marT="0" marB="0" anchor="ctr"/>
                </a:tc>
                <a:tc gridSpan="2">
                  <a:txBody>
                    <a:bodyPr/>
                    <a:lstStyle/>
                    <a:p>
                      <a:pPr algn="ctr" fontAlgn="ctr"/>
                      <a:r>
                        <a:rPr lang="en-US" sz="1400" u="none" strike="noStrike">
                          <a:effectLst/>
                        </a:rPr>
                        <a:t>Targets </a:t>
                      </a:r>
                      <a:br>
                        <a:rPr lang="en-US" sz="1400" u="none" strike="noStrike">
                          <a:effectLst/>
                        </a:rPr>
                      </a:br>
                      <a:r>
                        <a:rPr lang="en-US" sz="1400" u="none" strike="noStrike">
                          <a:effectLst/>
                        </a:rPr>
                        <a:t>(Cumulative 4-year total)</a:t>
                      </a:r>
                      <a:endParaRPr lang="en-US" sz="1400" b="1" i="0" u="none" strike="noStrike">
                        <a:solidFill>
                          <a:srgbClr val="000000"/>
                        </a:solidFill>
                        <a:effectLst/>
                        <a:latin typeface="Calibri" panose="020F0502020204030204" pitchFamily="34" charset="0"/>
                      </a:endParaRPr>
                    </a:p>
                  </a:txBody>
                  <a:tcPr marL="0" marR="0" marT="0" marB="0" anchor="ctr"/>
                </a:tc>
                <a:tc hMerge="1">
                  <a:txBody>
                    <a:bodyPr/>
                    <a:lstStyle/>
                    <a:p>
                      <a:endParaRPr lang="en-US"/>
                    </a:p>
                  </a:txBody>
                  <a:tcPr/>
                </a:tc>
                <a:tc gridSpan="2">
                  <a:txBody>
                    <a:bodyPr/>
                    <a:lstStyle/>
                    <a:p>
                      <a:pPr algn="ctr" fontAlgn="ctr"/>
                      <a:r>
                        <a:rPr lang="en-US" sz="1400" u="none" strike="noStrike">
                          <a:effectLst/>
                        </a:rPr>
                        <a:t>Previous Quarter's "Cumulative                      (Program-to-Date)"</a:t>
                      </a:r>
                      <a:endParaRPr lang="en-US" sz="1400" b="1" i="0" u="none" strike="noStrike">
                        <a:solidFill>
                          <a:srgbClr val="000000"/>
                        </a:solidFill>
                        <a:effectLst/>
                        <a:latin typeface="Aptos Narrow" panose="020B0004020202020204" pitchFamily="34" charset="0"/>
                      </a:endParaRPr>
                    </a:p>
                  </a:txBody>
                  <a:tcPr marL="0" marR="0" marT="0" marB="0" anchor="ctr"/>
                </a:tc>
                <a:tc hMerge="1">
                  <a:txBody>
                    <a:bodyPr/>
                    <a:lstStyle/>
                    <a:p>
                      <a:endParaRPr lang="en-US"/>
                    </a:p>
                  </a:txBody>
                  <a:tcPr/>
                </a:tc>
                <a:tc gridSpan="2">
                  <a:txBody>
                    <a:bodyPr/>
                    <a:lstStyle/>
                    <a:p>
                      <a:pPr algn="ctr" fontAlgn="ctr"/>
                      <a:r>
                        <a:rPr lang="en-US" sz="1400" u="none" strike="noStrike">
                          <a:effectLst/>
                        </a:rPr>
                        <a:t>Current Quarter</a:t>
                      </a:r>
                      <a:endParaRPr lang="en-US" sz="1400" b="1" i="0" u="none" strike="noStrike">
                        <a:solidFill>
                          <a:srgbClr val="000000"/>
                        </a:solidFill>
                        <a:effectLst/>
                        <a:latin typeface="Aptos Narrow" panose="020B0004020202020204" pitchFamily="34" charset="0"/>
                      </a:endParaRPr>
                    </a:p>
                  </a:txBody>
                  <a:tcPr marL="0" marR="0" marT="0" marB="0" anchor="ctr"/>
                </a:tc>
                <a:tc hMerge="1">
                  <a:txBody>
                    <a:bodyPr/>
                    <a:lstStyle/>
                    <a:p>
                      <a:endParaRPr lang="en-US"/>
                    </a:p>
                  </a:txBody>
                  <a:tcPr/>
                </a:tc>
                <a:tc gridSpan="2">
                  <a:txBody>
                    <a:bodyPr/>
                    <a:lstStyle/>
                    <a:p>
                      <a:pPr algn="ctr" fontAlgn="ctr"/>
                      <a:r>
                        <a:rPr lang="en-US" sz="1400" u="none" strike="noStrike">
                          <a:effectLst/>
                        </a:rPr>
                        <a:t>Cumulative                      (Program-to-Date)</a:t>
                      </a:r>
                      <a:endParaRPr lang="en-US" sz="1400" b="1" i="0" u="none" strike="noStrike">
                        <a:solidFill>
                          <a:srgbClr val="000000"/>
                        </a:solidFill>
                        <a:effectLst/>
                        <a:latin typeface="Aptos Narrow" panose="020B0004020202020204" pitchFamily="34" charset="0"/>
                      </a:endParaRPr>
                    </a:p>
                  </a:txBody>
                  <a:tcPr marL="0" marR="0" marT="0" marB="0" anchor="ctr"/>
                </a:tc>
                <a:tc hMerge="1">
                  <a:txBody>
                    <a:bodyPr/>
                    <a:lstStyle/>
                    <a:p>
                      <a:endParaRPr lang="en-US"/>
                    </a:p>
                  </a:txBody>
                  <a:tcPr/>
                </a:tc>
                <a:extLst>
                  <a:ext uri="{0D108BD9-81ED-4DB2-BD59-A6C34878D82A}">
                    <a16:rowId xmlns:a16="http://schemas.microsoft.com/office/drawing/2014/main" val="1665188873"/>
                  </a:ext>
                </a:extLst>
              </a:tr>
              <a:tr h="224751">
                <a:tc>
                  <a:txBody>
                    <a:bodyPr/>
                    <a:lstStyle/>
                    <a:p>
                      <a:pPr algn="ctr" fontAlgn="ctr"/>
                      <a:r>
                        <a:rPr lang="en-US" sz="1400" u="none" strike="noStrike">
                          <a:effectLst/>
                        </a:rPr>
                        <a:t>1</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number of RAPs developed</a:t>
                      </a:r>
                      <a:endParaRPr lang="en-US" sz="1400" b="0" i="0" u="none" strike="noStrike">
                        <a:solidFill>
                          <a:srgbClr val="000000"/>
                        </a:solidFill>
                        <a:effectLst/>
                        <a:latin typeface="Aptos Narrow" panose="020B0004020202020204" pitchFamily="34" charset="0"/>
                      </a:endParaRPr>
                    </a:p>
                  </a:txBody>
                  <a:tcPr marL="0" marR="0" marT="0" marB="0" anchor="ct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b"/>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tc gridSpan="2">
                  <a:txBody>
                    <a:bodyPr/>
                    <a:lstStyle/>
                    <a:p>
                      <a:pPr algn="ct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extLst>
                  <a:ext uri="{0D108BD9-81ED-4DB2-BD59-A6C34878D82A}">
                    <a16:rowId xmlns:a16="http://schemas.microsoft.com/office/drawing/2014/main" val="3741836688"/>
                  </a:ext>
                </a:extLst>
              </a:tr>
              <a:tr h="224751">
                <a:tc>
                  <a:txBody>
                    <a:bodyPr/>
                    <a:lstStyle/>
                    <a:p>
                      <a:pPr algn="ctr" fontAlgn="ctr"/>
                      <a:r>
                        <a:rPr lang="en-US" sz="1400" u="none" strike="noStrike">
                          <a:effectLst/>
                        </a:rPr>
                        <a:t>2</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number of RAPs expanded</a:t>
                      </a:r>
                      <a:endParaRPr lang="en-US" sz="1400" b="0" i="0" u="none" strike="noStrike">
                        <a:solidFill>
                          <a:srgbClr val="000000"/>
                        </a:solidFill>
                        <a:effectLst/>
                        <a:latin typeface="Aptos Narrow" panose="020B0004020202020204" pitchFamily="34" charset="0"/>
                      </a:endParaRPr>
                    </a:p>
                  </a:txBody>
                  <a:tcPr marL="0" marR="0" marT="0" marB="0" anchor="ct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b"/>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tc gridSpan="2">
                  <a:txBody>
                    <a:bodyPr/>
                    <a:lstStyle/>
                    <a:p>
                      <a:pPr algn="ct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extLst>
                  <a:ext uri="{0D108BD9-81ED-4DB2-BD59-A6C34878D82A}">
                    <a16:rowId xmlns:a16="http://schemas.microsoft.com/office/drawing/2014/main" val="1178773380"/>
                  </a:ext>
                </a:extLst>
              </a:tr>
              <a:tr h="457093">
                <a:tc>
                  <a:txBody>
                    <a:bodyPr/>
                    <a:lstStyle/>
                    <a:p>
                      <a:pPr algn="ctr" fontAlgn="ctr"/>
                      <a:r>
                        <a:rPr lang="en-US" sz="1400" u="none" strike="noStrike">
                          <a:effectLst/>
                        </a:rPr>
                        <a:t>3</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number of pre-apprenticeships developed (as applicable)</a:t>
                      </a:r>
                      <a:endParaRPr lang="en-US" sz="1400" b="0" i="0" u="none" strike="noStrike">
                        <a:solidFill>
                          <a:srgbClr val="000000"/>
                        </a:solidFill>
                        <a:effectLst/>
                        <a:latin typeface="Aptos Narrow" panose="020B0004020202020204" pitchFamily="34" charset="0"/>
                      </a:endParaRPr>
                    </a:p>
                  </a:txBody>
                  <a:tcPr marL="0" marR="0" marT="0" marB="0" anchor="ct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b"/>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tc gridSpan="2">
                  <a:txBody>
                    <a:bodyPr/>
                    <a:lstStyle/>
                    <a:p>
                      <a:pPr algn="ct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extLst>
                  <a:ext uri="{0D108BD9-81ED-4DB2-BD59-A6C34878D82A}">
                    <a16:rowId xmlns:a16="http://schemas.microsoft.com/office/drawing/2014/main" val="2906080686"/>
                  </a:ext>
                </a:extLst>
              </a:tr>
              <a:tr h="457093">
                <a:tc>
                  <a:txBody>
                    <a:bodyPr/>
                    <a:lstStyle/>
                    <a:p>
                      <a:pPr algn="ctr" fontAlgn="ctr"/>
                      <a:r>
                        <a:rPr lang="en-US" sz="1400" u="none" strike="noStrike">
                          <a:effectLst/>
                        </a:rPr>
                        <a:t>4</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number of pre-apprenticeships expanded (as applicable)</a:t>
                      </a:r>
                      <a:endParaRPr lang="en-US" sz="1400" b="0" i="0" u="none" strike="noStrike">
                        <a:solidFill>
                          <a:srgbClr val="000000"/>
                        </a:solidFill>
                        <a:effectLst/>
                        <a:latin typeface="Aptos Narrow" panose="020B0004020202020204" pitchFamily="34" charset="0"/>
                      </a:endParaRPr>
                    </a:p>
                  </a:txBody>
                  <a:tcPr marL="0" marR="0" marT="0" marB="0" anchor="ct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b"/>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tc gridSpan="2">
                  <a:txBody>
                    <a:bodyPr/>
                    <a:lstStyle/>
                    <a:p>
                      <a:pPr algn="ct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extLst>
                  <a:ext uri="{0D108BD9-81ED-4DB2-BD59-A6C34878D82A}">
                    <a16:rowId xmlns:a16="http://schemas.microsoft.com/office/drawing/2014/main" val="4211478365"/>
                  </a:ext>
                </a:extLst>
              </a:tr>
              <a:tr h="304554">
                <a:tc>
                  <a:txBody>
                    <a:bodyPr/>
                    <a:lstStyle/>
                    <a:p>
                      <a:pPr algn="ctr" fontAlgn="ctr"/>
                      <a:r>
                        <a:rPr lang="en-US" sz="1400" u="none" strike="noStrike">
                          <a:effectLst/>
                        </a:rPr>
                        <a:t>5</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number of stakeholder's engaged</a:t>
                      </a:r>
                      <a:endParaRPr lang="en-US" sz="1400" b="0" i="0" u="none" strike="noStrike">
                        <a:solidFill>
                          <a:srgbClr val="000000"/>
                        </a:solidFill>
                        <a:effectLst/>
                        <a:latin typeface="Aptos Narrow" panose="020B0004020202020204" pitchFamily="34" charset="0"/>
                      </a:endParaRPr>
                    </a:p>
                  </a:txBody>
                  <a:tcPr marL="0" marR="0" marT="0" marB="0" anchor="ct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b"/>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tc gridSpan="2">
                  <a:txBody>
                    <a:bodyPr/>
                    <a:lstStyle/>
                    <a:p>
                      <a:pPr algn="ct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extLst>
                  <a:ext uri="{0D108BD9-81ED-4DB2-BD59-A6C34878D82A}">
                    <a16:rowId xmlns:a16="http://schemas.microsoft.com/office/drawing/2014/main" val="165209496"/>
                  </a:ext>
                </a:extLst>
              </a:tr>
              <a:tr h="449501">
                <a:tc rowSpan="2">
                  <a:txBody>
                    <a:bodyPr/>
                    <a:lstStyle/>
                    <a:p>
                      <a:pPr algn="ctr" fontAlgn="ctr"/>
                      <a:r>
                        <a:rPr lang="en-US" sz="1400" u="none" strike="noStrike">
                          <a:effectLst/>
                        </a:rPr>
                        <a:t>6</a:t>
                      </a:r>
                      <a:endParaRPr lang="en-US" sz="1400" b="0" i="0" u="none" strike="noStrike">
                        <a:solidFill>
                          <a:srgbClr val="000000"/>
                        </a:solidFill>
                        <a:effectLst/>
                        <a:latin typeface="Aptos Narrow" panose="020B0004020202020204" pitchFamily="34" charset="0"/>
                      </a:endParaRPr>
                    </a:p>
                  </a:txBody>
                  <a:tcPr marL="0" marR="0" marT="0" marB="0" anchor="ctr"/>
                </a:tc>
                <a:tc rowSpan="2">
                  <a:txBody>
                    <a:bodyPr/>
                    <a:lstStyle/>
                    <a:p>
                      <a:pPr algn="l" fontAlgn="ctr"/>
                      <a:r>
                        <a:rPr lang="en-US" sz="1400" u="none" strike="noStrike">
                          <a:effectLst/>
                        </a:rPr>
                        <a:t>Total number of employers receiving incentive funding, including total amount of funds to be awarded in incentive funding</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Employers:</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Employers:</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Employers:</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Employers:</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146229689"/>
                  </a:ext>
                </a:extLst>
              </a:tr>
              <a:tr h="449501">
                <a:tc vMerge="1">
                  <a:txBody>
                    <a:bodyPr/>
                    <a:lstStyle/>
                    <a:p>
                      <a:endParaRPr lang="en-US"/>
                    </a:p>
                  </a:txBody>
                  <a:tcPr/>
                </a:tc>
                <a:tc vMerge="1">
                  <a:txBody>
                    <a:bodyPr/>
                    <a:lstStyle/>
                    <a:p>
                      <a:endParaRPr lang="en-US"/>
                    </a:p>
                  </a:txBody>
                  <a:tcPr/>
                </a:tc>
                <a:tc>
                  <a:txBody>
                    <a:bodyPr/>
                    <a:lstStyle/>
                    <a:p>
                      <a:pPr algn="l" fontAlgn="ctr"/>
                      <a:r>
                        <a:rPr lang="en-US" sz="1400" u="none" strike="noStrike">
                          <a:effectLst/>
                        </a:rPr>
                        <a:t>Total Funds:</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Funds:</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Funds:</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Funds:</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4114410360"/>
                  </a:ext>
                </a:extLst>
              </a:tr>
              <a:tr h="304554">
                <a:tc>
                  <a:txBody>
                    <a:bodyPr/>
                    <a:lstStyle/>
                    <a:p>
                      <a:pPr algn="ctr" fontAlgn="ctr"/>
                      <a:r>
                        <a:rPr lang="en-US" sz="1400" u="none" strike="noStrike">
                          <a:effectLst/>
                        </a:rPr>
                        <a:t>7</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number of technical assistance resources created</a:t>
                      </a:r>
                      <a:endParaRPr lang="en-US" sz="1400" b="0" i="0" u="none" strike="noStrike">
                        <a:solidFill>
                          <a:srgbClr val="000000"/>
                        </a:solidFill>
                        <a:effectLst/>
                        <a:latin typeface="Aptos Narrow" panose="020B0004020202020204" pitchFamily="34" charset="0"/>
                      </a:endParaRPr>
                    </a:p>
                  </a:txBody>
                  <a:tcPr marL="0" marR="0" marT="0" marB="0" anchor="ct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b"/>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tc gridSpan="2">
                  <a:txBody>
                    <a:bodyPr/>
                    <a:lstStyle/>
                    <a:p>
                      <a:pPr algn="ct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extLst>
                  <a:ext uri="{0D108BD9-81ED-4DB2-BD59-A6C34878D82A}">
                    <a16:rowId xmlns:a16="http://schemas.microsoft.com/office/drawing/2014/main" val="1208665617"/>
                  </a:ext>
                </a:extLst>
              </a:tr>
              <a:tr h="224751">
                <a:tc>
                  <a:txBody>
                    <a:bodyPr/>
                    <a:lstStyle/>
                    <a:p>
                      <a:pPr algn="ctr" fontAlgn="ctr"/>
                      <a:r>
                        <a:rPr lang="en-US" sz="1400" u="none" strike="noStrike">
                          <a:effectLst/>
                        </a:rPr>
                        <a:t>8</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number of new sponsors </a:t>
                      </a:r>
                      <a:endParaRPr lang="en-US" sz="1400" b="0" i="0" u="none" strike="noStrike">
                        <a:solidFill>
                          <a:srgbClr val="000000"/>
                        </a:solidFill>
                        <a:effectLst/>
                        <a:latin typeface="Aptos Narrow" panose="020B0004020202020204" pitchFamily="34" charset="0"/>
                      </a:endParaRPr>
                    </a:p>
                  </a:txBody>
                  <a:tcPr marL="0" marR="0" marT="0" marB="0" anchor="ct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b"/>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tc gridSpan="2">
                  <a:txBody>
                    <a:bodyPr/>
                    <a:lstStyle/>
                    <a:p>
                      <a:pPr algn="ctr" fontAlgn="b"/>
                      <a:r>
                        <a:rPr lang="en-US" sz="1400" u="none" strike="noStrike">
                          <a:effectLst/>
                        </a:rPr>
                        <a:t>0</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extLst>
                  <a:ext uri="{0D108BD9-81ED-4DB2-BD59-A6C34878D82A}">
                    <a16:rowId xmlns:a16="http://schemas.microsoft.com/office/drawing/2014/main" val="3462408442"/>
                  </a:ext>
                </a:extLst>
              </a:tr>
              <a:tr h="1348504">
                <a:tc>
                  <a:txBody>
                    <a:bodyPr/>
                    <a:lstStyle/>
                    <a:p>
                      <a:pPr algn="ctr" fontAlgn="ctr"/>
                      <a:r>
                        <a:rPr lang="en-US" sz="1400" u="none" strike="noStrike">
                          <a:effectLst/>
                        </a:rPr>
                        <a:t>9</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number of individuals enrolled in a RAP that was developed using ABA grant funds (i.e., Reportable Individuals)</a:t>
                      </a:r>
                      <a:endParaRPr lang="en-US" sz="1400" b="0" i="0" u="none" strike="noStrike">
                        <a:solidFill>
                          <a:srgbClr val="000000"/>
                        </a:solidFill>
                        <a:effectLst/>
                        <a:latin typeface="Calibri" panose="020F0502020204030204" pitchFamily="34" charset="0"/>
                      </a:endParaRPr>
                    </a:p>
                  </a:txBody>
                  <a:tcPr marL="0" marR="0" marT="0" marB="0" anchor="ct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6">
                  <a:txBody>
                    <a:bodyPr/>
                    <a:lstStyle/>
                    <a:p>
                      <a:pPr algn="l" fontAlgn="ctr"/>
                      <a:r>
                        <a:rPr lang="en-US" sz="1400" u="none" strike="noStrike">
                          <a:effectLst/>
                        </a:rPr>
                        <a:t>The "Total number of individuals enrolled in a RAP that was developed using ABA2 grant funds" will be reported into WIPS using four required PIRL data elements for reportable individuals: PIRL 100 (Unique Individual Identifier), PIRL 1007 (Date of Most Recent Reportable Individual Contact), PIRL 2914 (Apprenticeship Grant Program Status), and PIRL 2920 (Apprenticeship Grant Number).</a:t>
                      </a:r>
                      <a:endParaRPr lang="en-US" sz="1400" b="0" i="0" u="none" strike="noStrike">
                        <a:solidFill>
                          <a:srgbClr val="000000"/>
                        </a:solidFill>
                        <a:effectLst/>
                        <a:latin typeface="Aptos Narrow" panose="020B0004020202020204" pitchFamily="34"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6908628"/>
                  </a:ext>
                </a:extLst>
              </a:tr>
              <a:tr h="609109">
                <a:tc>
                  <a:txBody>
                    <a:bodyPr/>
                    <a:lstStyle/>
                    <a:p>
                      <a:pPr algn="ctr" fontAlgn="ctr"/>
                      <a:r>
                        <a:rPr lang="en-US" sz="1400" u="none" strike="noStrike">
                          <a:effectLst/>
                        </a:rPr>
                        <a:t>10</a:t>
                      </a:r>
                      <a:endParaRPr lang="en-US" sz="1400" b="0" i="0" u="none" strike="noStrike">
                        <a:solidFill>
                          <a:srgbClr val="000000"/>
                        </a:solidFill>
                        <a:effectLst/>
                        <a:latin typeface="Aptos Narrow" panose="020B0004020202020204" pitchFamily="34" charset="0"/>
                      </a:endParaRPr>
                    </a:p>
                  </a:txBody>
                  <a:tcPr marL="0" marR="0" marT="0" marB="0" anchor="ctr"/>
                </a:tc>
                <a:tc>
                  <a:txBody>
                    <a:bodyPr/>
                    <a:lstStyle/>
                    <a:p>
                      <a:pPr algn="l" fontAlgn="ctr"/>
                      <a:r>
                        <a:rPr lang="en-US" sz="1400" u="none" strike="noStrike">
                          <a:effectLst/>
                        </a:rPr>
                        <a:t>Total number of individuals enrolled in a pre-apprenticeship that was developed using ABA grant funds</a:t>
                      </a:r>
                      <a:endParaRPr lang="en-US" sz="1400" b="0" i="0" u="none" strike="noStrike">
                        <a:solidFill>
                          <a:srgbClr val="000000"/>
                        </a:solidFill>
                        <a:effectLst/>
                        <a:latin typeface="Aptos Narrow" panose="020B0004020202020204" pitchFamily="34" charset="0"/>
                      </a:endParaRPr>
                    </a:p>
                  </a:txBody>
                  <a:tcPr marL="0" marR="0" marT="0" marB="0" anchor="ct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t"/>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tc>
                <a:tc hMerge="1">
                  <a:txBody>
                    <a:bodyPr/>
                    <a:lstStyle/>
                    <a:p>
                      <a:endParaRPr lang="en-US"/>
                    </a:p>
                  </a:txBody>
                  <a:tcPr/>
                </a:tc>
                <a:tc gridSpan="2">
                  <a:txBody>
                    <a:bodyPr/>
                    <a:lstStyle/>
                    <a:p>
                      <a:pPr algn="l" fontAlgn="b"/>
                      <a:r>
                        <a:rPr lang="en-US" sz="1400" u="none" strike="noStrike">
                          <a:effectLst/>
                        </a:rPr>
                        <a:t> </a:t>
                      </a:r>
                      <a:endParaRPr lang="en-US" sz="1400" b="0" i="0" u="none" strike="noStrike">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tc gridSpan="2">
                  <a:txBody>
                    <a:bodyPr/>
                    <a:lstStyle/>
                    <a:p>
                      <a:pPr algn="ctr" fontAlgn="b"/>
                      <a:r>
                        <a:rPr lang="en-US" sz="1400" u="none" strike="noStrike" dirty="0">
                          <a:effectLst/>
                        </a:rPr>
                        <a:t>0</a:t>
                      </a:r>
                      <a:endParaRPr lang="en-US" sz="1400" b="0" i="0" u="none" strike="noStrike" dirty="0">
                        <a:solidFill>
                          <a:srgbClr val="000000"/>
                        </a:solidFill>
                        <a:effectLst/>
                        <a:latin typeface="Aptos Narrow" panose="020B0004020202020204" pitchFamily="34" charset="0"/>
                      </a:endParaRPr>
                    </a:p>
                  </a:txBody>
                  <a:tcPr marL="0" marR="0" marT="0" marB="0" anchor="b"/>
                </a:tc>
                <a:tc hMerge="1">
                  <a:txBody>
                    <a:bodyPr/>
                    <a:lstStyle/>
                    <a:p>
                      <a:endParaRPr lang="en-US"/>
                    </a:p>
                  </a:txBody>
                  <a:tcPr/>
                </a:tc>
                <a:extLst>
                  <a:ext uri="{0D108BD9-81ED-4DB2-BD59-A6C34878D82A}">
                    <a16:rowId xmlns:a16="http://schemas.microsoft.com/office/drawing/2014/main" val="2915193388"/>
                  </a:ext>
                </a:extLst>
              </a:tr>
            </a:tbl>
          </a:graphicData>
        </a:graphic>
      </p:graphicFrame>
    </p:spTree>
    <p:extLst>
      <p:ext uri="{BB962C8B-B14F-4D97-AF65-F5344CB8AC3E}">
        <p14:creationId xmlns:p14="http://schemas.microsoft.com/office/powerpoint/2010/main" val="2940033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1CA5F-13BD-CA15-D5E6-8470248D05C8}"/>
              </a:ext>
            </a:extLst>
          </p:cNvPr>
          <p:cNvSpPr>
            <a:spLocks noGrp="1"/>
          </p:cNvSpPr>
          <p:nvPr>
            <p:ph type="title"/>
          </p:nvPr>
        </p:nvSpPr>
        <p:spPr/>
        <p:txBody>
          <a:bodyPr/>
          <a:lstStyle/>
          <a:p>
            <a:r>
              <a:rPr lang="en-US" err="1"/>
              <a:t>QpR</a:t>
            </a:r>
            <a:r>
              <a:rPr lang="en-US"/>
              <a:t> tips</a:t>
            </a:r>
          </a:p>
        </p:txBody>
      </p:sp>
      <p:sp>
        <p:nvSpPr>
          <p:cNvPr id="3" name="Slide Number Placeholder 2">
            <a:extLst>
              <a:ext uri="{FF2B5EF4-FFF2-40B4-BE49-F238E27FC236}">
                <a16:creationId xmlns:a16="http://schemas.microsoft.com/office/drawing/2014/main" id="{5D71194A-8E7D-0B8E-3BC8-7AC2A4EB9379}"/>
              </a:ext>
            </a:extLst>
          </p:cNvPr>
          <p:cNvSpPr>
            <a:spLocks noGrp="1"/>
          </p:cNvSpPr>
          <p:nvPr>
            <p:ph type="sldNum" sz="quarter" idx="10"/>
          </p:nvPr>
        </p:nvSpPr>
        <p:spPr/>
        <p:txBody>
          <a:bodyPr/>
          <a:lstStyle/>
          <a:p>
            <a:fld id="{EACE6E22-E655-5947-A8B4-6F095FBA2C12}" type="slidenum">
              <a:rPr lang="en-US" smtClean="0"/>
              <a:pPr/>
              <a:t>12</a:t>
            </a:fld>
            <a:endParaRPr lang="en-US"/>
          </a:p>
        </p:txBody>
      </p:sp>
      <p:sp>
        <p:nvSpPr>
          <p:cNvPr id="4" name="Content Placeholder 3">
            <a:extLst>
              <a:ext uri="{FF2B5EF4-FFF2-40B4-BE49-F238E27FC236}">
                <a16:creationId xmlns:a16="http://schemas.microsoft.com/office/drawing/2014/main" id="{7C44206E-1D5B-8E9F-8A90-35F37654111D}"/>
              </a:ext>
            </a:extLst>
          </p:cNvPr>
          <p:cNvSpPr>
            <a:spLocks noGrp="1"/>
          </p:cNvSpPr>
          <p:nvPr>
            <p:ph idx="1"/>
          </p:nvPr>
        </p:nvSpPr>
        <p:spPr>
          <a:xfrm>
            <a:off x="883478" y="1717626"/>
            <a:ext cx="10470321" cy="4122735"/>
          </a:xfrm>
        </p:spPr>
        <p:txBody>
          <a:bodyPr/>
          <a:lstStyle/>
          <a:p>
            <a:pPr marR="0" lvl="0">
              <a:spcBef>
                <a:spcPts val="0"/>
              </a:spcBef>
              <a:spcAft>
                <a:spcPts val="0"/>
              </a:spcAft>
              <a:buSzPct val="100000"/>
              <a:tabLst>
                <a:tab pos="457200" algn="l"/>
              </a:tabLst>
            </a:pP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Every quarter, </a:t>
            </a:r>
            <a:r>
              <a:rPr lang="en-US" sz="2000" b="1">
                <a:solidFill>
                  <a:srgbClr val="053A82"/>
                </a:solidFill>
                <a:effectLst/>
                <a:latin typeface="Montserrat Medium" panose="00000600000000000000" pitchFamily="2" charset="0"/>
                <a:ea typeface="Aptos" panose="020B0004020202020204" pitchFamily="34" charset="0"/>
                <a:cs typeface="Aptos" panose="020B0004020202020204" pitchFamily="34" charset="0"/>
              </a:rPr>
              <a:t>double-check the ABA Performance Reporting site </a:t>
            </a: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for the latest schema and edit checks: </a:t>
            </a:r>
            <a:r>
              <a:rPr lang="en-US" sz="2000" u="sng">
                <a:solidFill>
                  <a:srgbClr val="F98630"/>
                </a:solidFill>
                <a:effectLst/>
                <a:latin typeface="Montserrat Medium" panose="00000600000000000000" pitchFamily="2" charset="0"/>
                <a:ea typeface="Aptos" panose="020B0004020202020204" pitchFamily="34" charset="0"/>
                <a:cs typeface="Aptos" panose="020B0004020202020204" pitchFamily="34" charset="0"/>
                <a:hlinkClick r:id="rId2">
                  <a:extLst>
                    <a:ext uri="{A12FA001-AC4F-418D-AE19-62706E023703}">
                      <ahyp:hlinkClr xmlns:ahyp="http://schemas.microsoft.com/office/drawing/2018/hyperlinkcolor" val="tx"/>
                    </a:ext>
                  </a:extLst>
                </a:hlinkClick>
              </a:rPr>
              <a:t>https://ase.workforcegps.org/Performance-Reporting</a:t>
            </a:r>
            <a:endParaRPr lang="en-US" sz="2000" u="sng">
              <a:solidFill>
                <a:srgbClr val="F98630"/>
              </a:solidFill>
              <a:effectLst/>
              <a:latin typeface="Montserrat Medium" panose="00000600000000000000" pitchFamily="2" charset="0"/>
              <a:ea typeface="Aptos" panose="020B0004020202020204" pitchFamily="34" charset="0"/>
              <a:cs typeface="Aptos" panose="020B0004020202020204" pitchFamily="34" charset="0"/>
            </a:endParaRPr>
          </a:p>
          <a:p>
            <a:pPr marL="0" marR="0" lvl="0" indent="0">
              <a:spcBef>
                <a:spcPts val="0"/>
              </a:spcBef>
              <a:spcAft>
                <a:spcPts val="0"/>
              </a:spcAft>
              <a:buSzPts val="1000"/>
              <a:buNone/>
              <a:tabLst>
                <a:tab pos="457200" algn="l"/>
              </a:tabLst>
            </a:pPr>
            <a:endParaRPr lang="en-US" sz="2000">
              <a:solidFill>
                <a:srgbClr val="F98630"/>
              </a:solidFill>
              <a:effectLst/>
              <a:latin typeface="Montserrat Medium" panose="00000600000000000000" pitchFamily="2" charset="0"/>
              <a:ea typeface="Aptos" panose="020B0004020202020204" pitchFamily="34" charset="0"/>
              <a:cs typeface="Aptos" panose="020B0004020202020204" pitchFamily="34" charset="0"/>
            </a:endParaRPr>
          </a:p>
          <a:p>
            <a:pPr>
              <a:spcBef>
                <a:spcPts val="0"/>
              </a:spcBef>
              <a:buSzPct val="100000"/>
              <a:tabLst>
                <a:tab pos="457200" algn="l"/>
              </a:tabLst>
            </a:pP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Always </a:t>
            </a:r>
            <a:r>
              <a:rPr lang="en-US" sz="2000" b="1">
                <a:solidFill>
                  <a:srgbClr val="053A82"/>
                </a:solidFill>
                <a:effectLst/>
                <a:latin typeface="Montserrat Medium" panose="00000600000000000000" pitchFamily="2" charset="0"/>
                <a:ea typeface="Aptos" panose="020B0004020202020204" pitchFamily="34" charset="0"/>
                <a:cs typeface="Aptos" panose="020B0004020202020204" pitchFamily="34" charset="0"/>
              </a:rPr>
              <a:t>edit and upload your PIRL to WIPS in .csv format </a:t>
            </a: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to avoid data reformatting, Excel will reformat your data and remove leading zeros*.</a:t>
            </a:r>
          </a:p>
          <a:p>
            <a:pPr marL="742950" marR="0" lvl="1" indent="-285750">
              <a:spcBef>
                <a:spcPts val="0"/>
              </a:spcBef>
              <a:spcAft>
                <a:spcPts val="0"/>
              </a:spcAft>
              <a:buClr>
                <a:srgbClr val="053A82"/>
              </a:buClr>
              <a:buSzPct val="100000"/>
              <a:buFont typeface="Wingdings" panose="05000000000000000000" pitchFamily="2" charset="2"/>
              <a:buChar char="§"/>
              <a:tabLst>
                <a:tab pos="914400" algn="l"/>
              </a:tabLst>
            </a:pPr>
            <a:r>
              <a:rPr lang="en-US" sz="2000" i="1">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For experienced users, there are methods to use Excel without reformatting data: </a:t>
            </a:r>
            <a:r>
              <a:rPr lang="en-US" sz="2000" i="1" u="sng">
                <a:solidFill>
                  <a:srgbClr val="F98630"/>
                </a:solidFill>
                <a:effectLst/>
                <a:latin typeface="Montserrat Medium" panose="00000600000000000000" pitchFamily="2" charset="0"/>
                <a:ea typeface="Aptos" panose="020B0004020202020204" pitchFamily="34" charset="0"/>
                <a:cs typeface="Aptos" panose="020B0004020202020204" pitchFamily="34" charset="0"/>
                <a:hlinkClick r:id="rId3">
                  <a:extLst>
                    <a:ext uri="{A12FA001-AC4F-418D-AE19-62706E023703}">
                      <ahyp:hlinkClr xmlns:ahyp="http://schemas.microsoft.com/office/drawing/2018/hyperlinkcolor" val="tx"/>
                    </a:ext>
                  </a:extLst>
                </a:hlinkClick>
              </a:rPr>
              <a:t>https://spreadsheetweb.com/how-to-avoid-formatting-change-in-csv-files-in-excel/</a:t>
            </a:r>
            <a:endParaRPr lang="en-US" sz="2000" i="1" u="sng">
              <a:solidFill>
                <a:srgbClr val="F98630"/>
              </a:solidFill>
              <a:effectLst/>
              <a:latin typeface="Montserrat Medium" panose="00000600000000000000" pitchFamily="2" charset="0"/>
              <a:ea typeface="Aptos" panose="020B0004020202020204" pitchFamily="34" charset="0"/>
              <a:cs typeface="Aptos" panose="020B0004020202020204" pitchFamily="34" charset="0"/>
            </a:endParaRPr>
          </a:p>
          <a:p>
            <a:pPr marL="742950" marR="0" lvl="1" indent="-285750">
              <a:spcBef>
                <a:spcPts val="0"/>
              </a:spcBef>
              <a:spcAft>
                <a:spcPts val="0"/>
              </a:spcAft>
              <a:buClr>
                <a:srgbClr val="053A82"/>
              </a:buClr>
              <a:buSzPct val="100000"/>
              <a:buFont typeface="Wingdings" panose="05000000000000000000" pitchFamily="2" charset="2"/>
              <a:buChar char="§"/>
              <a:tabLst>
                <a:tab pos="914400" algn="l"/>
              </a:tabLst>
            </a:pPr>
            <a:endParaRPr lang="en-US" sz="2000" i="1" u="sng">
              <a:solidFill>
                <a:srgbClr val="F98630"/>
              </a:solidFill>
              <a:latin typeface="Montserrat Medium" panose="00000600000000000000" pitchFamily="2" charset="0"/>
              <a:ea typeface="Aptos" panose="020B0004020202020204" pitchFamily="34" charset="0"/>
              <a:cs typeface="Aptos" panose="020B0004020202020204" pitchFamily="34" charset="0"/>
            </a:endParaRPr>
          </a:p>
          <a:p>
            <a:pPr>
              <a:spcBef>
                <a:spcPts val="0"/>
              </a:spcBef>
              <a:buSzPct val="100000"/>
              <a:tabLst>
                <a:tab pos="457200" algn="l"/>
              </a:tabLst>
            </a:pPr>
            <a:r>
              <a:rPr lang="en-US" sz="2000" b="1">
                <a:solidFill>
                  <a:srgbClr val="053A82"/>
                </a:solidFill>
                <a:effectLst/>
                <a:latin typeface="Montserrat Medium" panose="00000600000000000000" pitchFamily="2" charset="0"/>
                <a:ea typeface="Aptos" panose="020B0004020202020204" pitchFamily="34" charset="0"/>
                <a:cs typeface="Aptos" panose="020B0004020202020204" pitchFamily="34" charset="0"/>
              </a:rPr>
              <a:t>The PIRL is cumulative, </a:t>
            </a: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so previously submitted records will need to be updated with every quarterly submission.</a:t>
            </a:r>
          </a:p>
          <a:p>
            <a:pPr marL="742950" marR="0" lvl="1" indent="-285750">
              <a:spcBef>
                <a:spcPts val="0"/>
              </a:spcBef>
              <a:spcAft>
                <a:spcPts val="0"/>
              </a:spcAft>
              <a:buClr>
                <a:srgbClr val="053A82"/>
              </a:buClr>
              <a:buSzPct val="100000"/>
              <a:buFont typeface="Wingdings" panose="05000000000000000000" pitchFamily="2" charset="2"/>
              <a:buChar char="§"/>
              <a:tabLst>
                <a:tab pos="914400" algn="l"/>
              </a:tabLst>
            </a:pP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The PIRL contains up to 16 rolling quarters. Remove records only if they have not had any activity for over 16 quarters. </a:t>
            </a:r>
          </a:p>
          <a:p>
            <a:pPr lvl="3">
              <a:buSzPct val="100000"/>
              <a:tabLst>
                <a:tab pos="457200" algn="l"/>
              </a:tabLst>
            </a:pPr>
            <a:endParaRPr lang="en-US" sz="18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endParaRPr>
          </a:p>
          <a:p>
            <a:pPr marL="0" marR="0" lvl="0" indent="0">
              <a:spcBef>
                <a:spcPts val="0"/>
              </a:spcBef>
              <a:spcAft>
                <a:spcPts val="0"/>
              </a:spcAft>
              <a:buSzPts val="1000"/>
              <a:buNone/>
              <a:tabLst>
                <a:tab pos="457200" algn="l"/>
              </a:tabLst>
            </a:pPr>
            <a:endPar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422483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1CA5F-13BD-CA15-D5E6-8470248D05C8}"/>
              </a:ext>
            </a:extLst>
          </p:cNvPr>
          <p:cNvSpPr>
            <a:spLocks noGrp="1"/>
          </p:cNvSpPr>
          <p:nvPr>
            <p:ph type="title"/>
          </p:nvPr>
        </p:nvSpPr>
        <p:spPr/>
        <p:txBody>
          <a:bodyPr/>
          <a:lstStyle/>
          <a:p>
            <a:r>
              <a:rPr lang="en-US" dirty="0" err="1"/>
              <a:t>QpR</a:t>
            </a:r>
            <a:r>
              <a:rPr lang="en-US" dirty="0"/>
              <a:t> tips</a:t>
            </a:r>
          </a:p>
        </p:txBody>
      </p:sp>
      <p:sp>
        <p:nvSpPr>
          <p:cNvPr id="4" name="Content Placeholder 3">
            <a:extLst>
              <a:ext uri="{FF2B5EF4-FFF2-40B4-BE49-F238E27FC236}">
                <a16:creationId xmlns:a16="http://schemas.microsoft.com/office/drawing/2014/main" id="{7C44206E-1D5B-8E9F-8A90-35F37654111D}"/>
              </a:ext>
            </a:extLst>
          </p:cNvPr>
          <p:cNvSpPr>
            <a:spLocks noGrp="1"/>
          </p:cNvSpPr>
          <p:nvPr>
            <p:ph idx="1"/>
          </p:nvPr>
        </p:nvSpPr>
        <p:spPr>
          <a:xfrm>
            <a:off x="883478" y="1665929"/>
            <a:ext cx="10664509" cy="2447975"/>
          </a:xfrm>
        </p:spPr>
        <p:txBody>
          <a:bodyPr/>
          <a:lstStyle/>
          <a:p>
            <a:pPr>
              <a:spcBef>
                <a:spcPts val="0"/>
              </a:spcBef>
              <a:buSzPct val="100000"/>
              <a:tabLst>
                <a:tab pos="457200" algn="l"/>
              </a:tabLst>
            </a:pP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The number of </a:t>
            </a:r>
            <a:r>
              <a:rPr lang="en-US" sz="2000" b="1">
                <a:solidFill>
                  <a:srgbClr val="053A82"/>
                </a:solidFill>
                <a:effectLst/>
                <a:latin typeface="Montserrat Medium" panose="00000600000000000000" pitchFamily="2" charset="0"/>
                <a:ea typeface="Aptos" panose="020B0004020202020204" pitchFamily="34" charset="0"/>
                <a:cs typeface="Aptos" panose="020B0004020202020204" pitchFamily="34" charset="0"/>
              </a:rPr>
              <a:t>required PIRL elements that must contain data depends on the type of service provided</a:t>
            </a:r>
            <a:r>
              <a:rPr lang="en-US" sz="2000">
                <a:solidFill>
                  <a:srgbClr val="053A82"/>
                </a:solidFill>
                <a:effectLst/>
                <a:latin typeface="Montserrat Medium" panose="00000600000000000000" pitchFamily="2" charset="0"/>
                <a:ea typeface="Aptos" panose="020B0004020202020204" pitchFamily="34" charset="0"/>
                <a:cs typeface="Aptos" panose="020B0004020202020204" pitchFamily="34" charset="0"/>
              </a:rPr>
              <a:t>. </a:t>
            </a: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Regardless of the type of record, your PIRL file will always have 102 columns. The </a:t>
            </a:r>
            <a:r>
              <a:rPr lang="en-US" sz="2000" b="1">
                <a:solidFill>
                  <a:srgbClr val="F98630"/>
                </a:solidFill>
                <a:effectLst/>
                <a:latin typeface="Montserrat Medium" panose="00000600000000000000" pitchFamily="2" charset="0"/>
                <a:ea typeface="Aptos" panose="020B0004020202020204" pitchFamily="34" charset="0"/>
                <a:cs typeface="Aptos" panose="020B0004020202020204" pitchFamily="34" charset="0"/>
                <a:hlinkClick r:id="rId2">
                  <a:extLst>
                    <a:ext uri="{A12FA001-AC4F-418D-AE19-62706E023703}">
                      <ahyp:hlinkClr xmlns:ahyp="http://schemas.microsoft.com/office/drawing/2018/hyperlinkcolor" val="tx"/>
                    </a:ext>
                  </a:extLst>
                </a:hlinkClick>
              </a:rPr>
              <a:t>AP Schema</a:t>
            </a:r>
            <a:r>
              <a:rPr lang="en-US" sz="2000" b="1">
                <a:solidFill>
                  <a:srgbClr val="F98630"/>
                </a:solidFill>
                <a:effectLst/>
                <a:latin typeface="Montserrat Medium" panose="00000600000000000000" pitchFamily="2" charset="0"/>
                <a:ea typeface="Aptos" panose="020B0004020202020204" pitchFamily="34" charset="0"/>
                <a:cs typeface="Aptos" panose="020B0004020202020204" pitchFamily="34" charset="0"/>
              </a:rPr>
              <a:t> </a:t>
            </a: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Aptos" panose="020B0004020202020204" pitchFamily="34" charset="0"/>
              </a:rPr>
              <a:t>contains handy column filters to choose from:</a:t>
            </a:r>
          </a:p>
          <a:p>
            <a:pPr marL="742950" marR="0" lvl="1" indent="-285750">
              <a:spcBef>
                <a:spcPts val="0"/>
              </a:spcBef>
              <a:spcAft>
                <a:spcPts val="0"/>
              </a:spcAft>
              <a:buClr>
                <a:srgbClr val="053A82"/>
              </a:buClr>
              <a:buSzPct val="100000"/>
              <a:buFont typeface="Wingdings" panose="05000000000000000000" pitchFamily="2" charset="2"/>
              <a:buChar char="§"/>
              <a:tabLst>
                <a:tab pos="914400" algn="l"/>
              </a:tabLst>
            </a:pPr>
            <a:r>
              <a:rPr lang="en-US" sz="2000" u="sng">
                <a:solidFill>
                  <a:schemeClr val="tx1">
                    <a:lumMod val="75000"/>
                    <a:lumOff val="25000"/>
                  </a:schemeClr>
                </a:solidFill>
                <a:effectLst/>
                <a:latin typeface="Montserrat Medium" panose="00000600000000000000" pitchFamily="2" charset="0"/>
                <a:ea typeface="Aptos" panose="020B0004020202020204" pitchFamily="34" charset="0"/>
                <a:cs typeface="Times New Roman" panose="02020603050405020304" pitchFamily="18" charset="0"/>
              </a:rPr>
              <a:t>Reportable Individuals</a:t>
            </a: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Times New Roman" panose="02020603050405020304" pitchFamily="18" charset="0"/>
              </a:rPr>
              <a:t>: 5 required elements</a:t>
            </a:r>
          </a:p>
          <a:p>
            <a:pPr marL="742950" marR="0" lvl="1" indent="-285750">
              <a:spcBef>
                <a:spcPts val="0"/>
              </a:spcBef>
              <a:spcAft>
                <a:spcPts val="0"/>
              </a:spcAft>
              <a:buClr>
                <a:srgbClr val="053A82"/>
              </a:buClr>
              <a:buSzPct val="100000"/>
              <a:buFont typeface="Wingdings" panose="05000000000000000000" pitchFamily="2" charset="2"/>
              <a:buChar char="§"/>
              <a:tabLst>
                <a:tab pos="914400" algn="l"/>
              </a:tabLst>
            </a:pPr>
            <a:r>
              <a:rPr lang="en-US" sz="2000" u="sng">
                <a:solidFill>
                  <a:schemeClr val="tx1">
                    <a:lumMod val="75000"/>
                    <a:lumOff val="25000"/>
                  </a:schemeClr>
                </a:solidFill>
                <a:effectLst/>
                <a:latin typeface="Montserrat Medium" panose="00000600000000000000" pitchFamily="2" charset="0"/>
                <a:ea typeface="Aptos" panose="020B0004020202020204" pitchFamily="34" charset="0"/>
                <a:cs typeface="Times New Roman" panose="02020603050405020304" pitchFamily="18" charset="0"/>
              </a:rPr>
              <a:t>Pre-Apprenticeships</a:t>
            </a: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Times New Roman" panose="02020603050405020304" pitchFamily="18" charset="0"/>
              </a:rPr>
              <a:t>: 49 required elements</a:t>
            </a:r>
          </a:p>
          <a:p>
            <a:pPr marL="742950" marR="0" lvl="1" indent="-285750">
              <a:spcBef>
                <a:spcPts val="0"/>
              </a:spcBef>
              <a:spcAft>
                <a:spcPts val="0"/>
              </a:spcAft>
              <a:buClr>
                <a:srgbClr val="053A82"/>
              </a:buClr>
              <a:buSzPct val="100000"/>
              <a:buFont typeface="Wingdings" panose="05000000000000000000" pitchFamily="2" charset="2"/>
              <a:buChar char="§"/>
              <a:tabLst>
                <a:tab pos="914400" algn="l"/>
              </a:tabLst>
            </a:pPr>
            <a:r>
              <a:rPr lang="en-US" sz="2000" u="sng">
                <a:solidFill>
                  <a:schemeClr val="tx1">
                    <a:lumMod val="75000"/>
                    <a:lumOff val="25000"/>
                  </a:schemeClr>
                </a:solidFill>
                <a:effectLst/>
                <a:latin typeface="Montserrat Medium" panose="00000600000000000000" pitchFamily="2" charset="0"/>
                <a:ea typeface="Aptos" panose="020B0004020202020204" pitchFamily="34" charset="0"/>
                <a:cs typeface="Times New Roman" panose="02020603050405020304" pitchFamily="18" charset="0"/>
              </a:rPr>
              <a:t>Apprenticeships</a:t>
            </a:r>
            <a:r>
              <a:rPr lang="en-US" sz="2000">
                <a:solidFill>
                  <a:schemeClr val="tx1">
                    <a:lumMod val="75000"/>
                    <a:lumOff val="25000"/>
                  </a:schemeClr>
                </a:solidFill>
                <a:effectLst/>
                <a:latin typeface="Montserrat Medium" panose="00000600000000000000" pitchFamily="2" charset="0"/>
                <a:ea typeface="Aptos" panose="020B0004020202020204" pitchFamily="34" charset="0"/>
                <a:cs typeface="Times New Roman" panose="02020603050405020304" pitchFamily="18" charset="0"/>
              </a:rPr>
              <a:t>: 102 required elements</a:t>
            </a:r>
            <a:endParaRPr lang="en-US" sz="2000" b="1">
              <a:solidFill>
                <a:srgbClr val="053A82"/>
              </a:solidFill>
              <a:effectLst/>
              <a:latin typeface="Montserrat Medium" panose="00000600000000000000" pitchFamily="2" charset="0"/>
              <a:ea typeface="Aptos" panose="020B0004020202020204" pitchFamily="34" charset="0"/>
              <a:cs typeface="Aptos" panose="020B0004020202020204" pitchFamily="34" charset="0"/>
            </a:endParaRPr>
          </a:p>
        </p:txBody>
      </p:sp>
      <p:sp>
        <p:nvSpPr>
          <p:cNvPr id="5" name="TextBox 4">
            <a:extLst>
              <a:ext uri="{FF2B5EF4-FFF2-40B4-BE49-F238E27FC236}">
                <a16:creationId xmlns:a16="http://schemas.microsoft.com/office/drawing/2014/main" id="{2E302421-A8A4-27A2-1D77-03A160471325}"/>
              </a:ext>
            </a:extLst>
          </p:cNvPr>
          <p:cNvSpPr txBox="1"/>
          <p:nvPr/>
        </p:nvSpPr>
        <p:spPr>
          <a:xfrm>
            <a:off x="1176124" y="4361074"/>
            <a:ext cx="9839751" cy="830997"/>
          </a:xfrm>
          <a:prstGeom prst="rect">
            <a:avLst/>
          </a:prstGeom>
          <a:noFill/>
        </p:spPr>
        <p:txBody>
          <a:bodyPr wrap="square" rtlCol="0">
            <a:spAutoFit/>
          </a:bodyPr>
          <a:lstStyle/>
          <a:p>
            <a:pPr algn="ctr"/>
            <a:r>
              <a:rPr lang="en-US" sz="2400" b="1">
                <a:solidFill>
                  <a:srgbClr val="053A82"/>
                </a:solidFill>
                <a:effectLst/>
                <a:latin typeface="Montserrat Medium" panose="00000600000000000000" pitchFamily="2" charset="0"/>
                <a:ea typeface="Aptos" panose="020B0004020202020204" pitchFamily="34" charset="0"/>
                <a:cs typeface="Aptos" panose="020B0004020202020204" pitchFamily="34" charset="0"/>
              </a:rPr>
              <a:t>Feel free to contact Scott Wheeler with any of your data/reporting questions. </a:t>
            </a:r>
          </a:p>
        </p:txBody>
      </p:sp>
      <p:sp>
        <p:nvSpPr>
          <p:cNvPr id="3" name="Slide Number Placeholder 2">
            <a:extLst>
              <a:ext uri="{FF2B5EF4-FFF2-40B4-BE49-F238E27FC236}">
                <a16:creationId xmlns:a16="http://schemas.microsoft.com/office/drawing/2014/main" id="{5D71194A-8E7D-0B8E-3BC8-7AC2A4EB9379}"/>
              </a:ext>
            </a:extLst>
          </p:cNvPr>
          <p:cNvSpPr>
            <a:spLocks noGrp="1"/>
          </p:cNvSpPr>
          <p:nvPr>
            <p:ph type="sldNum" sz="quarter" idx="10"/>
          </p:nvPr>
        </p:nvSpPr>
        <p:spPr/>
        <p:txBody>
          <a:bodyPr/>
          <a:lstStyle/>
          <a:p>
            <a:fld id="{EACE6E22-E655-5947-A8B4-6F095FBA2C12}" type="slidenum">
              <a:rPr lang="en-US" smtClean="0"/>
              <a:pPr/>
              <a:t>13</a:t>
            </a:fld>
            <a:endParaRPr lang="en-US"/>
          </a:p>
        </p:txBody>
      </p:sp>
    </p:spTree>
    <p:extLst>
      <p:ext uri="{BB962C8B-B14F-4D97-AF65-F5344CB8AC3E}">
        <p14:creationId xmlns:p14="http://schemas.microsoft.com/office/powerpoint/2010/main" val="2829243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00C88-2E54-4B23-1F96-7E5DCBB477C3}"/>
              </a:ext>
            </a:extLst>
          </p:cNvPr>
          <p:cNvSpPr>
            <a:spLocks noGrp="1"/>
          </p:cNvSpPr>
          <p:nvPr>
            <p:ph type="title"/>
          </p:nvPr>
        </p:nvSpPr>
        <p:spPr/>
        <p:txBody>
          <a:bodyPr/>
          <a:lstStyle/>
          <a:p>
            <a:r>
              <a:rPr lang="en-US"/>
              <a:t>Coaches’ next steps</a:t>
            </a:r>
          </a:p>
        </p:txBody>
      </p:sp>
      <p:sp>
        <p:nvSpPr>
          <p:cNvPr id="3" name="Slide Number Placeholder 2">
            <a:extLst>
              <a:ext uri="{FF2B5EF4-FFF2-40B4-BE49-F238E27FC236}">
                <a16:creationId xmlns:a16="http://schemas.microsoft.com/office/drawing/2014/main" id="{5B3EBE92-3C88-36EB-960A-CAC471FC893E}"/>
              </a:ext>
            </a:extLst>
          </p:cNvPr>
          <p:cNvSpPr>
            <a:spLocks noGrp="1"/>
          </p:cNvSpPr>
          <p:nvPr>
            <p:ph type="sldNum" sz="quarter" idx="10"/>
          </p:nvPr>
        </p:nvSpPr>
        <p:spPr/>
        <p:txBody>
          <a:bodyPr/>
          <a:lstStyle/>
          <a:p>
            <a:fld id="{EACE6E22-E655-5947-A8B4-6F095FBA2C12}" type="slidenum">
              <a:rPr lang="en-US" smtClean="0"/>
              <a:pPr/>
              <a:t>14</a:t>
            </a:fld>
            <a:endParaRPr lang="en-US"/>
          </a:p>
        </p:txBody>
      </p:sp>
      <p:sp>
        <p:nvSpPr>
          <p:cNvPr id="4" name="Content Placeholder 3">
            <a:extLst>
              <a:ext uri="{FF2B5EF4-FFF2-40B4-BE49-F238E27FC236}">
                <a16:creationId xmlns:a16="http://schemas.microsoft.com/office/drawing/2014/main" id="{6B246857-F489-713A-4CEB-1067D671C489}"/>
              </a:ext>
            </a:extLst>
          </p:cNvPr>
          <p:cNvSpPr>
            <a:spLocks noGrp="1"/>
          </p:cNvSpPr>
          <p:nvPr>
            <p:ph idx="1"/>
          </p:nvPr>
        </p:nvSpPr>
        <p:spPr>
          <a:xfrm>
            <a:off x="1028503" y="1595590"/>
            <a:ext cx="10325296" cy="4271599"/>
          </a:xfrm>
        </p:spPr>
        <p:txBody>
          <a:bodyPr/>
          <a:lstStyle/>
          <a:p>
            <a:pPr>
              <a:spcAft>
                <a:spcPts val="1200"/>
              </a:spcAft>
            </a:pPr>
            <a:r>
              <a:rPr lang="en-US" sz="2400" b="1">
                <a:latin typeface="Montserrat SemiBold" panose="00000700000000000000" pitchFamily="2" charset="0"/>
              </a:rPr>
              <a:t>First 6 Months:</a:t>
            </a:r>
          </a:p>
          <a:p>
            <a:pPr lvl="1">
              <a:buClr>
                <a:srgbClr val="053A82"/>
              </a:buClr>
              <a:buFont typeface="Wingdings" panose="05000000000000000000" pitchFamily="2" charset="2"/>
              <a:buChar char="§"/>
            </a:pPr>
            <a:r>
              <a:rPr lang="en-US" sz="2400">
                <a:latin typeface="Montserrat Medium" panose="00000600000000000000" pitchFamily="2" charset="0"/>
              </a:rPr>
              <a:t>Set up cadence for coaches’ meetings</a:t>
            </a:r>
          </a:p>
          <a:p>
            <a:pPr marL="271463" lvl="1" indent="0">
              <a:buClr>
                <a:srgbClr val="053A82"/>
              </a:buClr>
              <a:buNone/>
            </a:pPr>
            <a:endParaRPr lang="en-US" sz="2400">
              <a:latin typeface="Montserrat Medium" panose="00000600000000000000" pitchFamily="2" charset="0"/>
            </a:endParaRPr>
          </a:p>
          <a:p>
            <a:pPr lvl="1">
              <a:buClr>
                <a:srgbClr val="053A82"/>
              </a:buClr>
              <a:buFont typeface="Wingdings" panose="05000000000000000000" pitchFamily="2" charset="2"/>
              <a:buChar char="§"/>
            </a:pPr>
            <a:r>
              <a:rPr lang="en-US" sz="2400">
                <a:latin typeface="Montserrat Medium" panose="00000600000000000000" pitchFamily="2" charset="0"/>
              </a:rPr>
              <a:t>Review workplan for project including strategies to meet grant performance metrics</a:t>
            </a:r>
          </a:p>
          <a:p>
            <a:pPr marL="271463" lvl="1" indent="0">
              <a:buClr>
                <a:srgbClr val="053A82"/>
              </a:buClr>
              <a:buNone/>
            </a:pPr>
            <a:endParaRPr lang="en-US" sz="2400">
              <a:latin typeface="Montserrat Medium" panose="00000600000000000000" pitchFamily="2" charset="0"/>
            </a:endParaRPr>
          </a:p>
          <a:p>
            <a:pPr lvl="1">
              <a:buClr>
                <a:srgbClr val="053A82"/>
              </a:buClr>
              <a:buFont typeface="Wingdings" panose="05000000000000000000" pitchFamily="2" charset="2"/>
              <a:buChar char="§"/>
            </a:pPr>
            <a:r>
              <a:rPr lang="en-US" sz="2400">
                <a:latin typeface="Montserrat Medium" panose="00000600000000000000" pitchFamily="2" charset="0"/>
              </a:rPr>
              <a:t>Provide on-going guidance, support, encouragement, solutioning</a:t>
            </a:r>
          </a:p>
          <a:p>
            <a:endParaRPr lang="en-US"/>
          </a:p>
        </p:txBody>
      </p:sp>
    </p:spTree>
    <p:extLst>
      <p:ext uri="{BB962C8B-B14F-4D97-AF65-F5344CB8AC3E}">
        <p14:creationId xmlns:p14="http://schemas.microsoft.com/office/powerpoint/2010/main" val="1672171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45EAC-54FA-C6B1-CCEB-EE3F009B095B}"/>
              </a:ext>
            </a:extLst>
          </p:cNvPr>
          <p:cNvSpPr>
            <a:spLocks noGrp="1"/>
          </p:cNvSpPr>
          <p:nvPr>
            <p:ph type="title"/>
          </p:nvPr>
        </p:nvSpPr>
        <p:spPr/>
        <p:txBody>
          <a:bodyPr/>
          <a:lstStyle/>
          <a:p>
            <a:r>
              <a:rPr lang="en-US"/>
              <a:t>Additional Resources</a:t>
            </a:r>
          </a:p>
        </p:txBody>
      </p:sp>
      <p:sp>
        <p:nvSpPr>
          <p:cNvPr id="3" name="Slide Number Placeholder 2">
            <a:extLst>
              <a:ext uri="{FF2B5EF4-FFF2-40B4-BE49-F238E27FC236}">
                <a16:creationId xmlns:a16="http://schemas.microsoft.com/office/drawing/2014/main" id="{B818BB1A-3892-6CA0-06D1-05E33710C336}"/>
              </a:ext>
            </a:extLst>
          </p:cNvPr>
          <p:cNvSpPr>
            <a:spLocks noGrp="1"/>
          </p:cNvSpPr>
          <p:nvPr>
            <p:ph type="sldNum" sz="quarter" idx="10"/>
          </p:nvPr>
        </p:nvSpPr>
        <p:spPr/>
        <p:txBody>
          <a:bodyPr/>
          <a:lstStyle/>
          <a:p>
            <a:fld id="{EACE6E22-E655-5947-A8B4-6F095FBA2C12}" type="slidenum">
              <a:rPr lang="en-US" smtClean="0"/>
              <a:pPr/>
              <a:t>15</a:t>
            </a:fld>
            <a:endParaRPr lang="en-US"/>
          </a:p>
        </p:txBody>
      </p:sp>
      <p:sp>
        <p:nvSpPr>
          <p:cNvPr id="4" name="Content Placeholder 3">
            <a:extLst>
              <a:ext uri="{FF2B5EF4-FFF2-40B4-BE49-F238E27FC236}">
                <a16:creationId xmlns:a16="http://schemas.microsoft.com/office/drawing/2014/main" id="{1B4D9524-B42D-9466-B358-4617124A08F1}"/>
              </a:ext>
            </a:extLst>
          </p:cNvPr>
          <p:cNvSpPr>
            <a:spLocks noGrp="1"/>
          </p:cNvSpPr>
          <p:nvPr>
            <p:ph idx="1"/>
          </p:nvPr>
        </p:nvSpPr>
        <p:spPr>
          <a:xfrm>
            <a:off x="860839" y="5649150"/>
            <a:ext cx="10470321" cy="353443"/>
          </a:xfrm>
        </p:spPr>
        <p:txBody>
          <a:bodyPr/>
          <a:lstStyle/>
          <a:p>
            <a:pPr marL="0" indent="0" algn="ctr">
              <a:buNone/>
            </a:pPr>
            <a:r>
              <a:rPr lang="en-US" sz="1800">
                <a:latin typeface="Montserrat SemiBold" panose="00000700000000000000" pitchFamily="2" charset="0"/>
              </a:rPr>
              <a:t>Additional Questions: </a:t>
            </a:r>
            <a:r>
              <a:rPr lang="en-US" sz="1800">
                <a:latin typeface="Montserrat SemiBold" panose="00000700000000000000" pitchFamily="2" charset="0"/>
                <a:hlinkClick r:id="rId2"/>
              </a:rPr>
              <a:t>ABA.Grant@icf.com</a:t>
            </a:r>
            <a:r>
              <a:rPr lang="en-US" sz="1800">
                <a:latin typeface="Montserrat SemiBold" panose="00000700000000000000" pitchFamily="2" charset="0"/>
              </a:rPr>
              <a:t> </a:t>
            </a:r>
          </a:p>
          <a:p>
            <a:pPr marL="342900" indent="-342900">
              <a:buFont typeface="Arial" panose="020B0604020202020204" pitchFamily="34" charset="0"/>
              <a:buChar char="•"/>
            </a:pPr>
            <a:endParaRPr lang="en-US" sz="1600">
              <a:latin typeface="Montserrat SemiBold" panose="00000700000000000000" pitchFamily="2" charset="0"/>
            </a:endParaRPr>
          </a:p>
          <a:p>
            <a:endParaRPr lang="en-US"/>
          </a:p>
        </p:txBody>
      </p:sp>
      <p:sp>
        <p:nvSpPr>
          <p:cNvPr id="5" name="Rectangle: Rounded Corners 4">
            <a:extLst>
              <a:ext uri="{FF2B5EF4-FFF2-40B4-BE49-F238E27FC236}">
                <a16:creationId xmlns:a16="http://schemas.microsoft.com/office/drawing/2014/main" id="{61D27D73-231C-3AEB-3DD5-F3271BEEAE7A}"/>
              </a:ext>
            </a:extLst>
          </p:cNvPr>
          <p:cNvSpPr/>
          <p:nvPr/>
        </p:nvSpPr>
        <p:spPr>
          <a:xfrm>
            <a:off x="776747" y="1739752"/>
            <a:ext cx="2507226" cy="3421626"/>
          </a:xfrm>
          <a:prstGeom prst="roundRect">
            <a:avLst/>
          </a:prstGeom>
          <a:solidFill>
            <a:schemeClr val="bg1"/>
          </a:solidFill>
          <a:ln>
            <a:solidFill>
              <a:srgbClr val="F986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b="1">
                <a:solidFill>
                  <a:schemeClr val="tx1">
                    <a:lumMod val="85000"/>
                    <a:lumOff val="15000"/>
                  </a:schemeClr>
                </a:solidFill>
                <a:latin typeface="Montserrat SemiBold" panose="00000700000000000000" pitchFamily="2" charset="0"/>
              </a:rPr>
              <a:t>Monthly Newsletter: </a:t>
            </a:r>
            <a:r>
              <a:rPr lang="en-US" sz="1800">
                <a:solidFill>
                  <a:schemeClr val="tx1">
                    <a:lumMod val="85000"/>
                    <a:lumOff val="15000"/>
                  </a:schemeClr>
                </a:solidFill>
                <a:latin typeface="Montserrat Light" panose="00000400000000000000" pitchFamily="2" charset="0"/>
              </a:rPr>
              <a:t>Provides shared resources, best practices, grants management tools, and announces upcoming events</a:t>
            </a:r>
            <a:r>
              <a:rPr lang="en-US">
                <a:solidFill>
                  <a:schemeClr val="tx1">
                    <a:lumMod val="85000"/>
                    <a:lumOff val="15000"/>
                  </a:schemeClr>
                </a:solidFill>
                <a:latin typeface="Montserrat Light" panose="00000400000000000000" pitchFamily="2" charset="0"/>
              </a:rPr>
              <a:t>.</a:t>
            </a:r>
            <a:endParaRPr lang="en-US" sz="1800">
              <a:latin typeface="Montserrat Light" panose="00000400000000000000" pitchFamily="2" charset="0"/>
            </a:endParaRPr>
          </a:p>
        </p:txBody>
      </p:sp>
      <p:sp>
        <p:nvSpPr>
          <p:cNvPr id="6" name="Rectangle: Rounded Corners 5">
            <a:extLst>
              <a:ext uri="{FF2B5EF4-FFF2-40B4-BE49-F238E27FC236}">
                <a16:creationId xmlns:a16="http://schemas.microsoft.com/office/drawing/2014/main" id="{E54E21AA-DAB8-1181-4AC3-93B3A305A6DF}"/>
              </a:ext>
            </a:extLst>
          </p:cNvPr>
          <p:cNvSpPr/>
          <p:nvPr/>
        </p:nvSpPr>
        <p:spPr>
          <a:xfrm>
            <a:off x="3588773" y="1739752"/>
            <a:ext cx="2507226" cy="3421626"/>
          </a:xfrm>
          <a:prstGeom prst="roundRect">
            <a:avLst/>
          </a:prstGeom>
          <a:solidFill>
            <a:schemeClr val="bg1"/>
          </a:solidFill>
          <a:ln>
            <a:solidFill>
              <a:srgbClr val="F986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b="1">
                <a:solidFill>
                  <a:schemeClr val="tx1">
                    <a:lumMod val="85000"/>
                    <a:lumOff val="15000"/>
                  </a:schemeClr>
                </a:solidFill>
                <a:latin typeface="Montserrat SemiBold" panose="00000700000000000000" pitchFamily="2" charset="0"/>
              </a:rPr>
              <a:t>Webinars/Peer to Peer:</a:t>
            </a:r>
          </a:p>
          <a:p>
            <a:r>
              <a:rPr lang="en-US" sz="1800">
                <a:solidFill>
                  <a:schemeClr val="tx1">
                    <a:lumMod val="85000"/>
                    <a:lumOff val="15000"/>
                  </a:schemeClr>
                </a:solidFill>
                <a:latin typeface="Montserrat Light" panose="00000400000000000000" pitchFamily="2" charset="0"/>
              </a:rPr>
              <a:t>Provides peer-to-peer opportunities to address questions impacting a number of grantees.</a:t>
            </a:r>
          </a:p>
        </p:txBody>
      </p:sp>
      <p:sp>
        <p:nvSpPr>
          <p:cNvPr id="7" name="Rectangle: Rounded Corners 6">
            <a:extLst>
              <a:ext uri="{FF2B5EF4-FFF2-40B4-BE49-F238E27FC236}">
                <a16:creationId xmlns:a16="http://schemas.microsoft.com/office/drawing/2014/main" id="{BBB43EA4-E824-91F4-6548-EE5B0728F6CA}"/>
              </a:ext>
            </a:extLst>
          </p:cNvPr>
          <p:cNvSpPr/>
          <p:nvPr/>
        </p:nvSpPr>
        <p:spPr>
          <a:xfrm>
            <a:off x="6400799" y="1739752"/>
            <a:ext cx="2507226" cy="3421626"/>
          </a:xfrm>
          <a:prstGeom prst="roundRect">
            <a:avLst/>
          </a:prstGeom>
          <a:solidFill>
            <a:schemeClr val="bg1"/>
          </a:solidFill>
          <a:ln>
            <a:solidFill>
              <a:srgbClr val="F986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a:solidFill>
                  <a:schemeClr val="tx1">
                    <a:lumMod val="85000"/>
                    <a:lumOff val="15000"/>
                  </a:schemeClr>
                </a:solidFill>
                <a:latin typeface="Montserrat SemiBold" panose="00000700000000000000" pitchFamily="2" charset="0"/>
              </a:rPr>
              <a:t>Site Visits and Multi-Site Convenings: </a:t>
            </a:r>
          </a:p>
          <a:p>
            <a:r>
              <a:rPr lang="en-US" sz="1800">
                <a:solidFill>
                  <a:schemeClr val="tx1">
                    <a:lumMod val="85000"/>
                    <a:lumOff val="15000"/>
                  </a:schemeClr>
                </a:solidFill>
                <a:latin typeface="Montserrat Light" panose="00000400000000000000" pitchFamily="2" charset="0"/>
              </a:rPr>
              <a:t>To support grantees in learning from one another on innovations, and promising.</a:t>
            </a:r>
            <a:endParaRPr lang="en-US" sz="1800">
              <a:latin typeface="Montserrat Light" panose="00000400000000000000" pitchFamily="2" charset="0"/>
            </a:endParaRPr>
          </a:p>
        </p:txBody>
      </p:sp>
      <p:sp>
        <p:nvSpPr>
          <p:cNvPr id="8" name="Rectangle: Rounded Corners 7">
            <a:extLst>
              <a:ext uri="{FF2B5EF4-FFF2-40B4-BE49-F238E27FC236}">
                <a16:creationId xmlns:a16="http://schemas.microsoft.com/office/drawing/2014/main" id="{2D040357-9658-5CBA-6C3E-125A29F485CF}"/>
              </a:ext>
            </a:extLst>
          </p:cNvPr>
          <p:cNvSpPr/>
          <p:nvPr/>
        </p:nvSpPr>
        <p:spPr>
          <a:xfrm>
            <a:off x="9212825" y="1739752"/>
            <a:ext cx="2507226" cy="3421626"/>
          </a:xfrm>
          <a:prstGeom prst="roundRect">
            <a:avLst/>
          </a:prstGeom>
          <a:solidFill>
            <a:schemeClr val="bg1"/>
          </a:solidFill>
          <a:ln>
            <a:solidFill>
              <a:srgbClr val="F986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a:solidFill>
                  <a:schemeClr val="tx1">
                    <a:lumMod val="85000"/>
                    <a:lumOff val="15000"/>
                  </a:schemeClr>
                </a:solidFill>
                <a:latin typeface="Montserrat SemiBold" panose="00000700000000000000" pitchFamily="2" charset="0"/>
              </a:rPr>
              <a:t>Annual National Convening: </a:t>
            </a:r>
            <a:br>
              <a:rPr lang="en-US" sz="1800">
                <a:solidFill>
                  <a:schemeClr val="tx1">
                    <a:lumMod val="85000"/>
                    <a:lumOff val="15000"/>
                  </a:schemeClr>
                </a:solidFill>
                <a:latin typeface="Montserrat SemiBold" panose="00000700000000000000" pitchFamily="2" charset="0"/>
              </a:rPr>
            </a:br>
            <a:r>
              <a:rPr lang="en-US" sz="1800">
                <a:solidFill>
                  <a:schemeClr val="tx1">
                    <a:lumMod val="85000"/>
                    <a:lumOff val="15000"/>
                  </a:schemeClr>
                </a:solidFill>
                <a:latin typeface="Montserrat Light" panose="00000400000000000000" pitchFamily="2" charset="0"/>
              </a:rPr>
              <a:t>To share resources and discuss activities and findings.</a:t>
            </a:r>
          </a:p>
        </p:txBody>
      </p:sp>
    </p:spTree>
    <p:extLst>
      <p:ext uri="{BB962C8B-B14F-4D97-AF65-F5344CB8AC3E}">
        <p14:creationId xmlns:p14="http://schemas.microsoft.com/office/powerpoint/2010/main" val="2416119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F2F288-FA0E-469F-A17A-52161CB099B2}"/>
              </a:ext>
            </a:extLst>
          </p:cNvPr>
          <p:cNvSpPr>
            <a:spLocks noGrp="1"/>
          </p:cNvSpPr>
          <p:nvPr>
            <p:ph type="title"/>
          </p:nvPr>
        </p:nvSpPr>
        <p:spPr/>
        <p:txBody>
          <a:bodyPr>
            <a:normAutofit/>
          </a:bodyPr>
          <a:lstStyle/>
          <a:p>
            <a:r>
              <a:rPr lang="en-US" sz="5400" dirty="0"/>
              <a:t>OA Investments</a:t>
            </a:r>
          </a:p>
        </p:txBody>
      </p:sp>
      <p:sp>
        <p:nvSpPr>
          <p:cNvPr id="2" name="Slide Number Placeholder 1">
            <a:extLst>
              <a:ext uri="{FF2B5EF4-FFF2-40B4-BE49-F238E27FC236}">
                <a16:creationId xmlns:a16="http://schemas.microsoft.com/office/drawing/2014/main" id="{1B96C878-D1B2-4051-94D1-585F669C74CA}"/>
              </a:ext>
            </a:extLst>
          </p:cNvPr>
          <p:cNvSpPr>
            <a:spLocks noGrp="1"/>
          </p:cNvSpPr>
          <p:nvPr>
            <p:ph type="sldNum" sz="quarter" idx="10"/>
          </p:nvPr>
        </p:nvSpPr>
        <p:spPr/>
        <p:txBody>
          <a:bodyPr/>
          <a:lstStyle/>
          <a:p>
            <a:fld id="{EACE6E22-E655-5947-A8B4-6F095FBA2C12}" type="slidenum">
              <a:rPr lang="en-US" smtClean="0"/>
              <a:pPr/>
              <a:t>16</a:t>
            </a:fld>
            <a:endParaRPr lang="en-US"/>
          </a:p>
        </p:txBody>
      </p:sp>
    </p:spTree>
    <p:extLst>
      <p:ext uri="{BB962C8B-B14F-4D97-AF65-F5344CB8AC3E}">
        <p14:creationId xmlns:p14="http://schemas.microsoft.com/office/powerpoint/2010/main" val="624168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7F14-63B0-ADD8-B683-FA7F560D7911}"/>
              </a:ext>
            </a:extLst>
          </p:cNvPr>
          <p:cNvSpPr>
            <a:spLocks noGrp="1"/>
          </p:cNvSpPr>
          <p:nvPr>
            <p:ph type="title"/>
          </p:nvPr>
        </p:nvSpPr>
        <p:spPr/>
        <p:txBody>
          <a:bodyPr/>
          <a:lstStyle/>
          <a:p>
            <a:r>
              <a:rPr lang="en-US" dirty="0"/>
              <a:t>DOL Investment 	</a:t>
            </a:r>
          </a:p>
        </p:txBody>
      </p:sp>
      <p:sp>
        <p:nvSpPr>
          <p:cNvPr id="3" name="Content Placeholder 2">
            <a:extLst>
              <a:ext uri="{FF2B5EF4-FFF2-40B4-BE49-F238E27FC236}">
                <a16:creationId xmlns:a16="http://schemas.microsoft.com/office/drawing/2014/main" id="{3F4C70B2-CE87-EDE7-7F79-85C1AD58ECBE}"/>
              </a:ext>
            </a:extLst>
          </p:cNvPr>
          <p:cNvSpPr>
            <a:spLocks noGrp="1"/>
          </p:cNvSpPr>
          <p:nvPr>
            <p:ph idx="1"/>
          </p:nvPr>
        </p:nvSpPr>
        <p:spPr>
          <a:xfrm>
            <a:off x="9598927" y="2256767"/>
            <a:ext cx="2341282" cy="2501434"/>
          </a:xfrm>
        </p:spPr>
        <p:txBody>
          <a:bodyPr>
            <a:normAutofit/>
          </a:bodyPr>
          <a:lstStyle/>
          <a:p>
            <a:pPr marL="0" indent="0">
              <a:buNone/>
            </a:pPr>
            <a:r>
              <a:rPr lang="en-US"/>
              <a:t> </a:t>
            </a:r>
          </a:p>
        </p:txBody>
      </p:sp>
      <p:pic>
        <p:nvPicPr>
          <p:cNvPr id="4" name="Picture 3" descr="A map of the united states showing the number of ABA grantees in each state">
            <a:extLst>
              <a:ext uri="{FF2B5EF4-FFF2-40B4-BE49-F238E27FC236}">
                <a16:creationId xmlns:a16="http://schemas.microsoft.com/office/drawing/2014/main" id="{EFFE3DA1-7928-98F4-4977-C87223E83850}"/>
              </a:ext>
            </a:extLst>
          </p:cNvPr>
          <p:cNvPicPr>
            <a:picLocks noChangeAspect="1"/>
          </p:cNvPicPr>
          <p:nvPr/>
        </p:nvPicPr>
        <p:blipFill>
          <a:blip r:embed="rId3"/>
          <a:stretch>
            <a:fillRect/>
          </a:stretch>
        </p:blipFill>
        <p:spPr>
          <a:xfrm>
            <a:off x="1493144" y="1349225"/>
            <a:ext cx="9508435" cy="4794592"/>
          </a:xfrm>
          <a:prstGeom prst="rect">
            <a:avLst/>
          </a:prstGeom>
        </p:spPr>
      </p:pic>
    </p:spTree>
    <p:extLst>
      <p:ext uri="{BB962C8B-B14F-4D97-AF65-F5344CB8AC3E}">
        <p14:creationId xmlns:p14="http://schemas.microsoft.com/office/powerpoint/2010/main" val="1646189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D0668-669F-205A-1D8A-19F9D2C5AE32}"/>
              </a:ext>
            </a:extLst>
          </p:cNvPr>
          <p:cNvSpPr>
            <a:spLocks noGrp="1"/>
          </p:cNvSpPr>
          <p:nvPr>
            <p:ph type="title"/>
          </p:nvPr>
        </p:nvSpPr>
        <p:spPr>
          <a:xfrm>
            <a:off x="609600" y="153090"/>
            <a:ext cx="10972800" cy="1093561"/>
          </a:xfrm>
        </p:spPr>
        <p:txBody>
          <a:bodyPr>
            <a:normAutofit/>
          </a:bodyPr>
          <a:lstStyle/>
          <a:p>
            <a:r>
              <a:rPr lang="en-US" b="1"/>
              <a:t>Additional Intermediary Funds – National or Regional in Focus</a:t>
            </a:r>
          </a:p>
        </p:txBody>
      </p:sp>
      <p:sp>
        <p:nvSpPr>
          <p:cNvPr id="3" name="Content Placeholder 2">
            <a:extLst>
              <a:ext uri="{FF2B5EF4-FFF2-40B4-BE49-F238E27FC236}">
                <a16:creationId xmlns:a16="http://schemas.microsoft.com/office/drawing/2014/main" id="{04349147-4283-3993-6C1F-8ABC4A319DCB}"/>
              </a:ext>
            </a:extLst>
          </p:cNvPr>
          <p:cNvSpPr>
            <a:spLocks noGrp="1"/>
          </p:cNvSpPr>
          <p:nvPr>
            <p:ph idx="1"/>
          </p:nvPr>
        </p:nvSpPr>
        <p:spPr>
          <a:xfrm>
            <a:off x="860839" y="1777440"/>
            <a:ext cx="10470321" cy="3303120"/>
          </a:xfrm>
        </p:spPr>
        <p:txBody>
          <a:bodyPr/>
          <a:lstStyle/>
          <a:p>
            <a:pPr marL="457200" indent="-457200">
              <a:buFont typeface="Wingdings" panose="05000000000000000000" pitchFamily="2" charset="2"/>
              <a:buChar char="§"/>
            </a:pPr>
            <a:r>
              <a:rPr lang="en-US" sz="2800"/>
              <a:t>Apprenticeship Expansion and Modernization Fund</a:t>
            </a:r>
          </a:p>
          <a:p>
            <a:pPr marL="914400" lvl="1" indent="-457200">
              <a:buFont typeface="Wingdings" panose="05000000000000000000" pitchFamily="2" charset="2"/>
              <a:buChar char="§"/>
            </a:pPr>
            <a:r>
              <a:rPr lang="en-US" sz="2800"/>
              <a:t>3 Grantees</a:t>
            </a:r>
          </a:p>
          <a:p>
            <a:pPr marL="457200" indent="-457200">
              <a:buFont typeface="Wingdings" panose="05000000000000000000" pitchFamily="2" charset="2"/>
              <a:buChar char="§"/>
            </a:pPr>
            <a:r>
              <a:rPr lang="en-US" sz="2800"/>
              <a:t>Industry Intermediaries (2 Rounds)</a:t>
            </a:r>
          </a:p>
          <a:p>
            <a:pPr marL="914400" lvl="1" indent="-457200">
              <a:buFont typeface="Wingdings" panose="05000000000000000000" pitchFamily="2" charset="2"/>
              <a:buChar char="§"/>
            </a:pPr>
            <a:r>
              <a:rPr lang="en-US" sz="2800"/>
              <a:t>16 Grantees</a:t>
            </a:r>
          </a:p>
        </p:txBody>
      </p:sp>
    </p:spTree>
    <p:extLst>
      <p:ext uri="{BB962C8B-B14F-4D97-AF65-F5344CB8AC3E}">
        <p14:creationId xmlns:p14="http://schemas.microsoft.com/office/powerpoint/2010/main" val="133012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F2F288-FA0E-469F-A17A-52161CB099B2}"/>
              </a:ext>
            </a:extLst>
          </p:cNvPr>
          <p:cNvSpPr>
            <a:spLocks noGrp="1"/>
          </p:cNvSpPr>
          <p:nvPr>
            <p:ph type="title"/>
          </p:nvPr>
        </p:nvSpPr>
        <p:spPr/>
        <p:txBody>
          <a:bodyPr>
            <a:normAutofit/>
          </a:bodyPr>
          <a:lstStyle/>
          <a:p>
            <a:r>
              <a:rPr lang="en-US" sz="4400" dirty="0"/>
              <a:t>Additional resources</a:t>
            </a:r>
          </a:p>
        </p:txBody>
      </p:sp>
      <p:sp>
        <p:nvSpPr>
          <p:cNvPr id="2" name="Slide Number Placeholder 1">
            <a:extLst>
              <a:ext uri="{FF2B5EF4-FFF2-40B4-BE49-F238E27FC236}">
                <a16:creationId xmlns:a16="http://schemas.microsoft.com/office/drawing/2014/main" id="{1B96C878-D1B2-4051-94D1-585F669C74CA}"/>
              </a:ext>
            </a:extLst>
          </p:cNvPr>
          <p:cNvSpPr>
            <a:spLocks noGrp="1"/>
          </p:cNvSpPr>
          <p:nvPr>
            <p:ph type="sldNum" sz="quarter" idx="10"/>
          </p:nvPr>
        </p:nvSpPr>
        <p:spPr/>
        <p:txBody>
          <a:bodyPr/>
          <a:lstStyle/>
          <a:p>
            <a:fld id="{EACE6E22-E655-5947-A8B4-6F095FBA2C12}" type="slidenum">
              <a:rPr lang="en-US" smtClean="0"/>
              <a:pPr/>
              <a:t>19</a:t>
            </a:fld>
            <a:endParaRPr lang="en-US"/>
          </a:p>
        </p:txBody>
      </p:sp>
    </p:spTree>
    <p:extLst>
      <p:ext uri="{BB962C8B-B14F-4D97-AF65-F5344CB8AC3E}">
        <p14:creationId xmlns:p14="http://schemas.microsoft.com/office/powerpoint/2010/main" val="56913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86EF5-2168-7DCC-93FC-D19CC5EEC09D}"/>
              </a:ext>
            </a:extLst>
          </p:cNvPr>
          <p:cNvSpPr>
            <a:spLocks noGrp="1"/>
          </p:cNvSpPr>
          <p:nvPr>
            <p:ph type="title"/>
          </p:nvPr>
        </p:nvSpPr>
        <p:spPr/>
        <p:txBody>
          <a:bodyPr/>
          <a:lstStyle/>
          <a:p>
            <a:r>
              <a:rPr lang="en-US" dirty="0" err="1"/>
              <a:t>WorkforceGPS</a:t>
            </a:r>
            <a:r>
              <a:rPr lang="en-US" dirty="0"/>
              <a:t>	</a:t>
            </a:r>
          </a:p>
        </p:txBody>
      </p:sp>
      <p:sp>
        <p:nvSpPr>
          <p:cNvPr id="3" name="TextBox 2">
            <a:extLst>
              <a:ext uri="{FF2B5EF4-FFF2-40B4-BE49-F238E27FC236}">
                <a16:creationId xmlns:a16="http://schemas.microsoft.com/office/drawing/2014/main" id="{44CABE3A-E278-F913-1404-48FE95FF30A5}"/>
              </a:ext>
            </a:extLst>
          </p:cNvPr>
          <p:cNvSpPr txBox="1"/>
          <p:nvPr/>
        </p:nvSpPr>
        <p:spPr>
          <a:xfrm>
            <a:off x="8201027" y="1725136"/>
            <a:ext cx="3152772" cy="3970318"/>
          </a:xfrm>
          <a:prstGeom prst="rect">
            <a:avLst/>
          </a:prstGeom>
          <a:noFill/>
        </p:spPr>
        <p:txBody>
          <a:bodyPr wrap="square" rtlCol="0">
            <a:spAutoFit/>
          </a:bodyPr>
          <a:lstStyle/>
          <a:p>
            <a:pPr marL="285750" indent="-285750">
              <a:buFont typeface="Wingdings" panose="05000000000000000000" pitchFamily="2" charset="2"/>
              <a:buChar char="§"/>
            </a:pPr>
            <a:r>
              <a:rPr lang="en-US">
                <a:solidFill>
                  <a:srgbClr val="053A82"/>
                </a:solidFill>
                <a:latin typeface="Montserrat Medium" panose="00000600000000000000" pitchFamily="2" charset="0"/>
              </a:rPr>
              <a:t>Host Community of Practice</a:t>
            </a:r>
          </a:p>
          <a:p>
            <a:pPr marL="285750" indent="-285750">
              <a:buFont typeface="Wingdings" panose="05000000000000000000" pitchFamily="2" charset="2"/>
              <a:buChar char="§"/>
            </a:pPr>
            <a:endParaRPr lang="en-US">
              <a:solidFill>
                <a:srgbClr val="053A82"/>
              </a:solidFill>
              <a:latin typeface="Montserrat Medium" panose="00000600000000000000" pitchFamily="2" charset="0"/>
            </a:endParaRPr>
          </a:p>
          <a:p>
            <a:pPr marL="285750" indent="-285750">
              <a:buFont typeface="Wingdings" panose="05000000000000000000" pitchFamily="2" charset="2"/>
              <a:buChar char="§"/>
            </a:pPr>
            <a:r>
              <a:rPr lang="en-US">
                <a:solidFill>
                  <a:srgbClr val="053A82"/>
                </a:solidFill>
                <a:latin typeface="Montserrat Medium" panose="00000600000000000000" pitchFamily="2" charset="0"/>
              </a:rPr>
              <a:t>DOL Webinars on a number of topics</a:t>
            </a:r>
          </a:p>
          <a:p>
            <a:pPr marL="285750" indent="-285750">
              <a:buFont typeface="Wingdings" panose="05000000000000000000" pitchFamily="2" charset="2"/>
              <a:buChar char="§"/>
            </a:pPr>
            <a:endParaRPr lang="en-US">
              <a:solidFill>
                <a:srgbClr val="053A82"/>
              </a:solidFill>
              <a:latin typeface="Montserrat Medium" panose="00000600000000000000" pitchFamily="2" charset="0"/>
            </a:endParaRPr>
          </a:p>
          <a:p>
            <a:pPr marL="285750" indent="-285750">
              <a:buFont typeface="Wingdings" panose="05000000000000000000" pitchFamily="2" charset="2"/>
              <a:buChar char="§"/>
            </a:pPr>
            <a:r>
              <a:rPr lang="en-US">
                <a:solidFill>
                  <a:srgbClr val="053A82"/>
                </a:solidFill>
                <a:latin typeface="Montserrat Medium" panose="00000600000000000000" pitchFamily="2" charset="0"/>
              </a:rPr>
              <a:t>Youth Connections Community of Practice</a:t>
            </a:r>
          </a:p>
          <a:p>
            <a:pPr marL="285750" indent="-285750">
              <a:buFont typeface="Wingdings" panose="05000000000000000000" pitchFamily="2" charset="2"/>
              <a:buChar char="§"/>
            </a:pPr>
            <a:endParaRPr lang="en-US">
              <a:solidFill>
                <a:srgbClr val="053A82"/>
              </a:solidFill>
              <a:latin typeface="Montserrat Medium" panose="00000600000000000000" pitchFamily="2" charset="0"/>
            </a:endParaRPr>
          </a:p>
          <a:p>
            <a:pPr marL="285750" indent="-285750">
              <a:buFont typeface="Wingdings" panose="05000000000000000000" pitchFamily="2" charset="2"/>
              <a:buChar char="§"/>
            </a:pPr>
            <a:r>
              <a:rPr lang="en-US">
                <a:solidFill>
                  <a:srgbClr val="053A82"/>
                </a:solidFill>
                <a:latin typeface="Montserrat Medium" panose="00000600000000000000" pitchFamily="2" charset="0"/>
              </a:rPr>
              <a:t>Resources and Publications</a:t>
            </a:r>
          </a:p>
          <a:p>
            <a:pPr marL="285750" indent="-285750">
              <a:buFont typeface="Wingdings" panose="05000000000000000000" pitchFamily="2" charset="2"/>
              <a:buChar char="§"/>
            </a:pPr>
            <a:endParaRPr lang="en-US">
              <a:solidFill>
                <a:srgbClr val="053A82"/>
              </a:solidFill>
              <a:latin typeface="Montserrat Medium" panose="00000600000000000000" pitchFamily="2" charset="0"/>
            </a:endParaRPr>
          </a:p>
          <a:p>
            <a:pPr marL="285750" indent="-285750">
              <a:buFont typeface="Wingdings" panose="05000000000000000000" pitchFamily="2" charset="2"/>
              <a:buChar char="§"/>
            </a:pPr>
            <a:r>
              <a:rPr lang="en-US">
                <a:solidFill>
                  <a:srgbClr val="053A82"/>
                </a:solidFill>
                <a:latin typeface="Montserrat Medium" panose="00000600000000000000" pitchFamily="2" charset="0"/>
              </a:rPr>
              <a:t>Future Webinars</a:t>
            </a:r>
          </a:p>
        </p:txBody>
      </p:sp>
      <p:pic>
        <p:nvPicPr>
          <p:cNvPr id="5" name="Picture 4" descr="Screenshot of the Apprenticeships: Closing the Skills Gap community on workforce gps">
            <a:extLst>
              <a:ext uri="{FF2B5EF4-FFF2-40B4-BE49-F238E27FC236}">
                <a16:creationId xmlns:a16="http://schemas.microsoft.com/office/drawing/2014/main" id="{87967758-4F03-EFBA-56DA-0C1A8CED5DDD}"/>
              </a:ext>
            </a:extLst>
          </p:cNvPr>
          <p:cNvPicPr>
            <a:picLocks noChangeAspect="1"/>
          </p:cNvPicPr>
          <p:nvPr/>
        </p:nvPicPr>
        <p:blipFill rotWithShape="1">
          <a:blip r:embed="rId3">
            <a:extLst>
              <a:ext uri="{28A0092B-C50C-407E-A947-70E740481C1C}">
                <a14:useLocalDpi xmlns:a14="http://schemas.microsoft.com/office/drawing/2010/main" val="0"/>
              </a:ext>
            </a:extLst>
          </a:blip>
          <a:srcRect l="18881" r="21800" b="10004"/>
          <a:stretch/>
        </p:blipFill>
        <p:spPr>
          <a:xfrm>
            <a:off x="4154560" y="2480548"/>
            <a:ext cx="3517827" cy="3725549"/>
          </a:xfrm>
          <a:prstGeom prst="rect">
            <a:avLst/>
          </a:prstGeom>
        </p:spPr>
      </p:pic>
      <p:pic>
        <p:nvPicPr>
          <p:cNvPr id="9" name="Picture 8" descr="screenshot of the workforce gps welcome page">
            <a:extLst>
              <a:ext uri="{FF2B5EF4-FFF2-40B4-BE49-F238E27FC236}">
                <a16:creationId xmlns:a16="http://schemas.microsoft.com/office/drawing/2014/main" id="{E2E8B80E-5BB1-5596-F644-B019A03FAC8C}"/>
              </a:ext>
            </a:extLst>
          </p:cNvPr>
          <p:cNvPicPr>
            <a:picLocks noChangeAspect="1"/>
          </p:cNvPicPr>
          <p:nvPr/>
        </p:nvPicPr>
        <p:blipFill rotWithShape="1">
          <a:blip r:embed="rId4">
            <a:extLst>
              <a:ext uri="{28A0092B-C50C-407E-A947-70E740481C1C}">
                <a14:useLocalDpi xmlns:a14="http://schemas.microsoft.com/office/drawing/2010/main" val="0"/>
              </a:ext>
            </a:extLst>
          </a:blip>
          <a:srcRect l="14307" r="14144" b="55108"/>
          <a:stretch/>
        </p:blipFill>
        <p:spPr>
          <a:xfrm>
            <a:off x="881888" y="1528763"/>
            <a:ext cx="3563476" cy="1879493"/>
          </a:xfrm>
          <a:prstGeom prst="rect">
            <a:avLst/>
          </a:prstGeom>
        </p:spPr>
      </p:pic>
    </p:spTree>
    <p:extLst>
      <p:ext uri="{BB962C8B-B14F-4D97-AF65-F5344CB8AC3E}">
        <p14:creationId xmlns:p14="http://schemas.microsoft.com/office/powerpoint/2010/main" val="1379396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403A0-4045-400F-04D4-6FE2513BBD1F}"/>
              </a:ext>
            </a:extLst>
          </p:cNvPr>
          <p:cNvSpPr>
            <a:spLocks noGrp="1"/>
          </p:cNvSpPr>
          <p:nvPr>
            <p:ph type="title"/>
          </p:nvPr>
        </p:nvSpPr>
        <p:spPr/>
        <p:txBody>
          <a:bodyPr/>
          <a:lstStyle/>
          <a:p>
            <a:r>
              <a:rPr lang="en-US" dirty="0"/>
              <a:t>Apprenticeship.gov</a:t>
            </a:r>
          </a:p>
        </p:txBody>
      </p:sp>
      <p:sp>
        <p:nvSpPr>
          <p:cNvPr id="3" name="TextBox 2">
            <a:extLst>
              <a:ext uri="{FF2B5EF4-FFF2-40B4-BE49-F238E27FC236}">
                <a16:creationId xmlns:a16="http://schemas.microsoft.com/office/drawing/2014/main" id="{EADA9CB6-8467-11E8-EAB0-29ED47E705EF}"/>
              </a:ext>
            </a:extLst>
          </p:cNvPr>
          <p:cNvSpPr txBox="1"/>
          <p:nvPr/>
        </p:nvSpPr>
        <p:spPr>
          <a:xfrm>
            <a:off x="7944998" y="1582340"/>
            <a:ext cx="3408801" cy="3693319"/>
          </a:xfrm>
          <a:prstGeom prst="rect">
            <a:avLst/>
          </a:prstGeom>
          <a:noFill/>
        </p:spPr>
        <p:txBody>
          <a:bodyPr wrap="square" rtlCol="0">
            <a:spAutoFit/>
          </a:bodyPr>
          <a:lstStyle/>
          <a:p>
            <a:pPr marL="285750" indent="-285750">
              <a:buFont typeface="Wingdings" panose="05000000000000000000" pitchFamily="2" charset="2"/>
              <a:buChar char="§"/>
            </a:pPr>
            <a:r>
              <a:rPr lang="en-US" i="0">
                <a:solidFill>
                  <a:srgbClr val="053A82"/>
                </a:solidFill>
                <a:effectLst/>
                <a:latin typeface="Montserrat Medium" panose="00000600000000000000" pitchFamily="2" charset="0"/>
              </a:rPr>
              <a:t>One-stop shop</a:t>
            </a:r>
          </a:p>
          <a:p>
            <a:pPr marL="285750" indent="-285750">
              <a:buFont typeface="Wingdings" panose="05000000000000000000" pitchFamily="2" charset="2"/>
              <a:buChar char="§"/>
            </a:pPr>
            <a:endParaRPr lang="en-US">
              <a:solidFill>
                <a:srgbClr val="053A82"/>
              </a:solidFill>
              <a:latin typeface="Montserrat Medium" panose="00000600000000000000" pitchFamily="2" charset="0"/>
            </a:endParaRPr>
          </a:p>
          <a:p>
            <a:pPr marL="285750" indent="-285750">
              <a:buFont typeface="Wingdings" panose="05000000000000000000" pitchFamily="2" charset="2"/>
              <a:buChar char="§"/>
            </a:pPr>
            <a:r>
              <a:rPr lang="en-US" i="0">
                <a:solidFill>
                  <a:srgbClr val="053A82"/>
                </a:solidFill>
                <a:effectLst/>
                <a:latin typeface="Montserrat Medium" panose="00000600000000000000" pitchFamily="2" charset="0"/>
              </a:rPr>
              <a:t>Resources for employers</a:t>
            </a:r>
          </a:p>
          <a:p>
            <a:pPr marL="285750" indent="-285750">
              <a:buFont typeface="Wingdings" panose="05000000000000000000" pitchFamily="2" charset="2"/>
              <a:buChar char="§"/>
            </a:pPr>
            <a:endParaRPr lang="en-US">
              <a:solidFill>
                <a:srgbClr val="053A82"/>
              </a:solidFill>
              <a:latin typeface="Montserrat Medium" panose="00000600000000000000" pitchFamily="2" charset="0"/>
            </a:endParaRPr>
          </a:p>
          <a:p>
            <a:pPr marL="285750" indent="-285750">
              <a:buFont typeface="Wingdings" panose="05000000000000000000" pitchFamily="2" charset="2"/>
              <a:buChar char="§"/>
            </a:pPr>
            <a:r>
              <a:rPr lang="en-US">
                <a:solidFill>
                  <a:srgbClr val="053A82"/>
                </a:solidFill>
                <a:latin typeface="Montserrat Medium" panose="00000600000000000000" pitchFamily="2" charset="0"/>
              </a:rPr>
              <a:t>Resources for sponsors</a:t>
            </a:r>
          </a:p>
          <a:p>
            <a:pPr marL="285750" indent="-285750">
              <a:buFont typeface="Wingdings" panose="05000000000000000000" pitchFamily="2" charset="2"/>
              <a:buChar char="§"/>
            </a:pPr>
            <a:endParaRPr lang="en-US">
              <a:solidFill>
                <a:srgbClr val="053A82"/>
              </a:solidFill>
              <a:latin typeface="Montserrat Medium" panose="00000600000000000000" pitchFamily="2" charset="0"/>
            </a:endParaRPr>
          </a:p>
          <a:p>
            <a:pPr marL="285750" indent="-285750">
              <a:buFont typeface="Wingdings" panose="05000000000000000000" pitchFamily="2" charset="2"/>
              <a:buChar char="§"/>
            </a:pPr>
            <a:r>
              <a:rPr lang="en-US">
                <a:solidFill>
                  <a:srgbClr val="053A82"/>
                </a:solidFill>
                <a:latin typeface="Montserrat Medium" panose="00000600000000000000" pitchFamily="2" charset="0"/>
              </a:rPr>
              <a:t>Resources for career seekers</a:t>
            </a:r>
          </a:p>
          <a:p>
            <a:pPr marL="285750" indent="-285750">
              <a:buFont typeface="Wingdings" panose="05000000000000000000" pitchFamily="2" charset="2"/>
              <a:buChar char="§"/>
            </a:pPr>
            <a:endParaRPr lang="en-US">
              <a:solidFill>
                <a:srgbClr val="053A82"/>
              </a:solidFill>
              <a:latin typeface="Montserrat Medium" panose="00000600000000000000" pitchFamily="2" charset="0"/>
            </a:endParaRPr>
          </a:p>
          <a:p>
            <a:pPr marL="285750" indent="-285750">
              <a:buFont typeface="Wingdings" panose="05000000000000000000" pitchFamily="2" charset="2"/>
              <a:buChar char="§"/>
            </a:pPr>
            <a:r>
              <a:rPr lang="en-US">
                <a:solidFill>
                  <a:srgbClr val="053A82"/>
                </a:solidFill>
                <a:latin typeface="Montserrat Medium" panose="00000600000000000000" pitchFamily="2" charset="0"/>
              </a:rPr>
              <a:t>Fact sheets, tools</a:t>
            </a:r>
          </a:p>
          <a:p>
            <a:pPr marL="285750" indent="-285750">
              <a:buFont typeface="Wingdings" panose="05000000000000000000" pitchFamily="2" charset="2"/>
              <a:buChar char="§"/>
            </a:pPr>
            <a:endParaRPr lang="en-US">
              <a:solidFill>
                <a:srgbClr val="053A82"/>
              </a:solidFill>
              <a:latin typeface="Montserrat Medium" panose="00000600000000000000" pitchFamily="2" charset="0"/>
            </a:endParaRPr>
          </a:p>
          <a:p>
            <a:pPr marL="285750" indent="-285750">
              <a:buFont typeface="Wingdings" panose="05000000000000000000" pitchFamily="2" charset="2"/>
              <a:buChar char="§"/>
            </a:pPr>
            <a:r>
              <a:rPr lang="en-US">
                <a:solidFill>
                  <a:srgbClr val="053A82"/>
                </a:solidFill>
                <a:latin typeface="Montserrat Medium" panose="00000600000000000000" pitchFamily="2" charset="0"/>
              </a:rPr>
              <a:t>News and Updates</a:t>
            </a:r>
            <a:endParaRPr lang="en-US" b="1">
              <a:solidFill>
                <a:srgbClr val="053A82"/>
              </a:solidFill>
              <a:latin typeface="Roboto" panose="02000000000000000000" pitchFamily="2" charset="0"/>
            </a:endParaRPr>
          </a:p>
          <a:p>
            <a:endParaRPr lang="en-US"/>
          </a:p>
        </p:txBody>
      </p:sp>
      <p:pic>
        <p:nvPicPr>
          <p:cNvPr id="9" name="Picture 8" descr="screenshot of the registered apprenticeship page on apprenticeship.gov">
            <a:extLst>
              <a:ext uri="{FF2B5EF4-FFF2-40B4-BE49-F238E27FC236}">
                <a16:creationId xmlns:a16="http://schemas.microsoft.com/office/drawing/2014/main" id="{4355F143-C9BB-6663-D78B-9F82109477FE}"/>
              </a:ext>
            </a:extLst>
          </p:cNvPr>
          <p:cNvPicPr>
            <a:picLocks noChangeAspect="1"/>
          </p:cNvPicPr>
          <p:nvPr/>
        </p:nvPicPr>
        <p:blipFill rotWithShape="1">
          <a:blip r:embed="rId3">
            <a:extLst>
              <a:ext uri="{28A0092B-C50C-407E-A947-70E740481C1C}">
                <a14:useLocalDpi xmlns:a14="http://schemas.microsoft.com/office/drawing/2010/main" val="0"/>
              </a:ext>
            </a:extLst>
          </a:blip>
          <a:srcRect l="5749" t="2707" r="8984" b="22668"/>
          <a:stretch/>
        </p:blipFill>
        <p:spPr>
          <a:xfrm>
            <a:off x="3555519" y="3346704"/>
            <a:ext cx="3877056" cy="2688971"/>
          </a:xfrm>
          <a:prstGeom prst="rect">
            <a:avLst/>
          </a:prstGeom>
        </p:spPr>
      </p:pic>
      <p:pic>
        <p:nvPicPr>
          <p:cNvPr id="7" name="Picture 6" descr="apprenticeship.gov homepage">
            <a:extLst>
              <a:ext uri="{FF2B5EF4-FFF2-40B4-BE49-F238E27FC236}">
                <a16:creationId xmlns:a16="http://schemas.microsoft.com/office/drawing/2014/main" id="{FF0A5DF6-D6E0-E487-9D18-8F23C2566AC6}"/>
              </a:ext>
            </a:extLst>
          </p:cNvPr>
          <p:cNvPicPr>
            <a:picLocks noChangeAspect="1"/>
          </p:cNvPicPr>
          <p:nvPr/>
        </p:nvPicPr>
        <p:blipFill rotWithShape="1">
          <a:blip r:embed="rId4">
            <a:extLst>
              <a:ext uri="{28A0092B-C50C-407E-A947-70E740481C1C}">
                <a14:useLocalDpi xmlns:a14="http://schemas.microsoft.com/office/drawing/2010/main" val="0"/>
              </a:ext>
            </a:extLst>
          </a:blip>
          <a:srcRect l="21298" r="11048" b="18934"/>
          <a:stretch/>
        </p:blipFill>
        <p:spPr>
          <a:xfrm>
            <a:off x="670560" y="1292446"/>
            <a:ext cx="3808450" cy="2089792"/>
          </a:xfrm>
          <a:prstGeom prst="rect">
            <a:avLst/>
          </a:prstGeom>
        </p:spPr>
      </p:pic>
    </p:spTree>
    <p:extLst>
      <p:ext uri="{BB962C8B-B14F-4D97-AF65-F5344CB8AC3E}">
        <p14:creationId xmlns:p14="http://schemas.microsoft.com/office/powerpoint/2010/main" val="1942274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04C3F-8746-FF49-9E71-8081977C3238}"/>
              </a:ext>
            </a:extLst>
          </p:cNvPr>
          <p:cNvSpPr>
            <a:spLocks noGrp="1"/>
          </p:cNvSpPr>
          <p:nvPr>
            <p:ph type="title"/>
          </p:nvPr>
        </p:nvSpPr>
        <p:spPr/>
        <p:txBody>
          <a:bodyPr/>
          <a:lstStyle/>
          <a:p>
            <a:r>
              <a:rPr lang="en-US" dirty="0"/>
              <a:t>Registered apprenticeship academy</a:t>
            </a:r>
          </a:p>
        </p:txBody>
      </p:sp>
      <p:pic>
        <p:nvPicPr>
          <p:cNvPr id="6" name="Picture 5" descr="screenshot of a Registered Apprenticeship Academy flyer which includes a summary of its purpose">
            <a:extLst>
              <a:ext uri="{FF2B5EF4-FFF2-40B4-BE49-F238E27FC236}">
                <a16:creationId xmlns:a16="http://schemas.microsoft.com/office/drawing/2014/main" id="{5225A19A-F597-1406-EA7E-E6027D6060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987" y="1660269"/>
            <a:ext cx="7557373" cy="4257675"/>
          </a:xfrm>
          <a:prstGeom prst="rect">
            <a:avLst/>
          </a:prstGeom>
        </p:spPr>
      </p:pic>
      <p:sp>
        <p:nvSpPr>
          <p:cNvPr id="9" name="TextBox 8">
            <a:extLst>
              <a:ext uri="{FF2B5EF4-FFF2-40B4-BE49-F238E27FC236}">
                <a16:creationId xmlns:a16="http://schemas.microsoft.com/office/drawing/2014/main" id="{07B4D63C-B507-809B-3EB4-1B5BE0F68A6C}"/>
              </a:ext>
            </a:extLst>
          </p:cNvPr>
          <p:cNvSpPr txBox="1"/>
          <p:nvPr/>
        </p:nvSpPr>
        <p:spPr>
          <a:xfrm>
            <a:off x="8172451" y="3586876"/>
            <a:ext cx="3671887" cy="2585323"/>
          </a:xfrm>
          <a:prstGeom prst="rect">
            <a:avLst/>
          </a:prstGeom>
          <a:noFill/>
        </p:spPr>
        <p:txBody>
          <a:bodyPr wrap="square" rtlCol="0">
            <a:spAutoFit/>
          </a:bodyPr>
          <a:lstStyle/>
          <a:p>
            <a:r>
              <a:rPr lang="en-US" sz="1800" i="0" u="none" strike="noStrike">
                <a:solidFill>
                  <a:srgbClr val="053A82"/>
                </a:solidFill>
                <a:effectLst/>
                <a:latin typeface="Montserrat Medium" panose="00000600000000000000" pitchFamily="2" charset="0"/>
              </a:rPr>
              <a:t>Grantees fall under the DOL-Funded Investment Partners catalog on the Registered Apprenticeship Academy. </a:t>
            </a:r>
            <a:r>
              <a:rPr lang="en-US" sz="1800" i="0" u="none" strike="noStrike">
                <a:solidFill>
                  <a:srgbClr val="053A82"/>
                </a:solidFill>
                <a:effectLst/>
                <a:latin typeface="Montserrat Light" panose="00000400000000000000" pitchFamily="2" charset="0"/>
              </a:rPr>
              <a:t>Resources include registered apprenticeship overview, program administration, EEO, outreach and recruitment and more! </a:t>
            </a:r>
            <a:endParaRPr lang="en-US">
              <a:solidFill>
                <a:srgbClr val="053A82"/>
              </a:solidFill>
              <a:latin typeface="Montserrat Light" panose="00000400000000000000" pitchFamily="2" charset="0"/>
            </a:endParaRPr>
          </a:p>
        </p:txBody>
      </p:sp>
      <p:pic>
        <p:nvPicPr>
          <p:cNvPr id="1026" name="Picture 2" descr="screenshot of the &quot;find your catalog&quot; page on the registered apprenticeship academy">
            <a:extLst>
              <a:ext uri="{FF2B5EF4-FFF2-40B4-BE49-F238E27FC236}">
                <a16:creationId xmlns:a16="http://schemas.microsoft.com/office/drawing/2014/main" id="{26FE7BF8-414B-B82D-D727-AAE8B7EE55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3545" y="1515188"/>
            <a:ext cx="4777931" cy="191381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14E4E852-3B7A-3D06-F463-42B465AD3A70}"/>
              </a:ext>
            </a:extLst>
          </p:cNvPr>
          <p:cNvSpPr>
            <a:spLocks noGrp="1"/>
          </p:cNvSpPr>
          <p:nvPr>
            <p:ph type="sldNum" sz="quarter" idx="10"/>
          </p:nvPr>
        </p:nvSpPr>
        <p:spPr/>
        <p:txBody>
          <a:bodyPr/>
          <a:lstStyle/>
          <a:p>
            <a:fld id="{EACE6E22-E655-5947-A8B4-6F095FBA2C12}" type="slidenum">
              <a:rPr lang="en-US" smtClean="0"/>
              <a:pPr/>
              <a:t>22</a:t>
            </a:fld>
            <a:endParaRPr lang="en-US"/>
          </a:p>
        </p:txBody>
      </p:sp>
    </p:spTree>
    <p:extLst>
      <p:ext uri="{BB962C8B-B14F-4D97-AF65-F5344CB8AC3E}">
        <p14:creationId xmlns:p14="http://schemas.microsoft.com/office/powerpoint/2010/main" val="2897397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8FB44-E193-4612-9628-B1D045415D87}"/>
              </a:ext>
            </a:extLst>
          </p:cNvPr>
          <p:cNvSpPr>
            <a:spLocks noGrp="1"/>
          </p:cNvSpPr>
          <p:nvPr>
            <p:ph type="title"/>
          </p:nvPr>
        </p:nvSpPr>
        <p:spPr/>
        <p:txBody>
          <a:bodyPr/>
          <a:lstStyle/>
          <a:p>
            <a:r>
              <a:rPr lang="en-US" dirty="0"/>
              <a:t>RA TA Centers Program Overview </a:t>
            </a:r>
          </a:p>
        </p:txBody>
      </p:sp>
      <p:sp>
        <p:nvSpPr>
          <p:cNvPr id="9" name="Rectangle 8">
            <a:extLst>
              <a:ext uri="{FF2B5EF4-FFF2-40B4-BE49-F238E27FC236}">
                <a16:creationId xmlns:a16="http://schemas.microsoft.com/office/drawing/2014/main" id="{EEE21D19-B3E6-4962-AE19-DA347358137A}"/>
              </a:ext>
              <a:ext uri="{C183D7F6-B498-43B3-948B-1728B52AA6E4}">
                <adec:decorative xmlns:adec="http://schemas.microsoft.com/office/drawing/2017/decorative" val="1"/>
              </a:ext>
            </a:extLst>
          </p:cNvPr>
          <p:cNvSpPr/>
          <p:nvPr/>
        </p:nvSpPr>
        <p:spPr>
          <a:xfrm>
            <a:off x="526473" y="2986183"/>
            <a:ext cx="10972800" cy="588045"/>
          </a:xfrm>
          <a:prstGeom prst="rect">
            <a:avLst/>
          </a:prstGeom>
          <a:solidFill>
            <a:srgbClr val="3671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F6BD0BD-D884-422F-B470-4803F524E2F8}"/>
              </a:ext>
              <a:ext uri="{C183D7F6-B498-43B3-948B-1728B52AA6E4}">
                <adec:decorative xmlns:adec="http://schemas.microsoft.com/office/drawing/2017/decorative" val="1"/>
              </a:ext>
            </a:extLst>
          </p:cNvPr>
          <p:cNvSpPr/>
          <p:nvPr/>
        </p:nvSpPr>
        <p:spPr>
          <a:xfrm>
            <a:off x="954476" y="2394941"/>
            <a:ext cx="1956816" cy="2003555"/>
          </a:xfrm>
          <a:prstGeom prst="ellipse">
            <a:avLst/>
          </a:prstGeom>
          <a:solidFill>
            <a:schemeClr val="bg1"/>
          </a:solidFill>
          <a:ln w="50800">
            <a:solidFill>
              <a:srgbClr val="3671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AE9A34D-C224-41C5-AE69-0951E9EB8B47}"/>
              </a:ext>
            </a:extLst>
          </p:cNvPr>
          <p:cNvSpPr txBox="1"/>
          <p:nvPr/>
        </p:nvSpPr>
        <p:spPr>
          <a:xfrm>
            <a:off x="1026369" y="2888886"/>
            <a:ext cx="1813030" cy="1015663"/>
          </a:xfrm>
          <a:prstGeom prst="rect">
            <a:avLst/>
          </a:prstGeom>
          <a:noFill/>
        </p:spPr>
        <p:txBody>
          <a:bodyPr wrap="square" rtlCol="0">
            <a:spAutoFit/>
          </a:bodyPr>
          <a:lstStyle/>
          <a:p>
            <a:pPr algn="ctr"/>
            <a:r>
              <a:rPr lang="en-US" sz="2000"/>
              <a:t>Diversity and Inclusion Center	</a:t>
            </a:r>
          </a:p>
        </p:txBody>
      </p:sp>
      <p:sp>
        <p:nvSpPr>
          <p:cNvPr id="12" name="Oval 11">
            <a:extLst>
              <a:ext uri="{FF2B5EF4-FFF2-40B4-BE49-F238E27FC236}">
                <a16:creationId xmlns:a16="http://schemas.microsoft.com/office/drawing/2014/main" id="{7BDF0D23-39A4-4D19-9AA1-83F2100CAC08}"/>
              </a:ext>
              <a:ext uri="{C183D7F6-B498-43B3-948B-1728B52AA6E4}">
                <adec:decorative xmlns:adec="http://schemas.microsoft.com/office/drawing/2017/decorative" val="1"/>
              </a:ext>
            </a:extLst>
          </p:cNvPr>
          <p:cNvSpPr/>
          <p:nvPr/>
        </p:nvSpPr>
        <p:spPr>
          <a:xfrm>
            <a:off x="3689538" y="2465694"/>
            <a:ext cx="1956816" cy="2003555"/>
          </a:xfrm>
          <a:prstGeom prst="ellipse">
            <a:avLst/>
          </a:prstGeom>
          <a:solidFill>
            <a:schemeClr val="bg1"/>
          </a:solidFill>
          <a:ln w="50800">
            <a:solidFill>
              <a:srgbClr val="3671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2578F51-274F-4CEA-95BA-6227250D9AE9}"/>
              </a:ext>
            </a:extLst>
          </p:cNvPr>
          <p:cNvSpPr txBox="1"/>
          <p:nvPr/>
        </p:nvSpPr>
        <p:spPr>
          <a:xfrm>
            <a:off x="3762141" y="2651862"/>
            <a:ext cx="1811610" cy="1631216"/>
          </a:xfrm>
          <a:prstGeom prst="rect">
            <a:avLst/>
          </a:prstGeom>
          <a:noFill/>
        </p:spPr>
        <p:txBody>
          <a:bodyPr wrap="square" rtlCol="0">
            <a:spAutoFit/>
          </a:bodyPr>
          <a:lstStyle/>
          <a:p>
            <a:pPr algn="ctr"/>
            <a:r>
              <a:rPr lang="en-US" sz="2000"/>
              <a:t>Strategic Partnerships and System Alignment Center</a:t>
            </a:r>
          </a:p>
        </p:txBody>
      </p:sp>
      <p:sp>
        <p:nvSpPr>
          <p:cNvPr id="14" name="Oval 13">
            <a:extLst>
              <a:ext uri="{FF2B5EF4-FFF2-40B4-BE49-F238E27FC236}">
                <a16:creationId xmlns:a16="http://schemas.microsoft.com/office/drawing/2014/main" id="{95DE8B3F-AF24-47AE-8A31-AA07F6E7D573}"/>
              </a:ext>
              <a:ext uri="{C183D7F6-B498-43B3-948B-1728B52AA6E4}">
                <adec:decorative xmlns:adec="http://schemas.microsoft.com/office/drawing/2017/decorative" val="1"/>
              </a:ext>
            </a:extLst>
          </p:cNvPr>
          <p:cNvSpPr/>
          <p:nvPr/>
        </p:nvSpPr>
        <p:spPr>
          <a:xfrm>
            <a:off x="6520458" y="2394941"/>
            <a:ext cx="1956816" cy="2003555"/>
          </a:xfrm>
          <a:prstGeom prst="ellipse">
            <a:avLst/>
          </a:prstGeom>
          <a:solidFill>
            <a:schemeClr val="bg1"/>
          </a:solidFill>
          <a:ln w="50800">
            <a:solidFill>
              <a:srgbClr val="3671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BF51839-C74B-464C-A8FE-942B468539ED}"/>
              </a:ext>
            </a:extLst>
          </p:cNvPr>
          <p:cNvSpPr txBox="1"/>
          <p:nvPr/>
        </p:nvSpPr>
        <p:spPr>
          <a:xfrm>
            <a:off x="6520458" y="2805751"/>
            <a:ext cx="1956816" cy="1323439"/>
          </a:xfrm>
          <a:prstGeom prst="rect">
            <a:avLst/>
          </a:prstGeom>
          <a:noFill/>
        </p:spPr>
        <p:txBody>
          <a:bodyPr wrap="square" rtlCol="0">
            <a:spAutoFit/>
          </a:bodyPr>
          <a:lstStyle/>
          <a:p>
            <a:pPr algn="ctr"/>
            <a:r>
              <a:rPr lang="en-US" sz="2000"/>
              <a:t>Apprenticeship Occupations and Standards Center</a:t>
            </a:r>
          </a:p>
        </p:txBody>
      </p:sp>
      <p:sp>
        <p:nvSpPr>
          <p:cNvPr id="16" name="Oval 15">
            <a:extLst>
              <a:ext uri="{FF2B5EF4-FFF2-40B4-BE49-F238E27FC236}">
                <a16:creationId xmlns:a16="http://schemas.microsoft.com/office/drawing/2014/main" id="{AEDBFC14-2224-4C61-AC46-85CD52356FE4}"/>
              </a:ext>
              <a:ext uri="{C183D7F6-B498-43B3-948B-1728B52AA6E4}">
                <adec:decorative xmlns:adec="http://schemas.microsoft.com/office/drawing/2017/decorative" val="1"/>
              </a:ext>
            </a:extLst>
          </p:cNvPr>
          <p:cNvSpPr/>
          <p:nvPr/>
        </p:nvSpPr>
        <p:spPr>
          <a:xfrm>
            <a:off x="9255520" y="2377774"/>
            <a:ext cx="1956816" cy="2003555"/>
          </a:xfrm>
          <a:prstGeom prst="ellipse">
            <a:avLst/>
          </a:prstGeom>
          <a:solidFill>
            <a:schemeClr val="bg1"/>
          </a:solidFill>
          <a:ln w="50800">
            <a:solidFill>
              <a:srgbClr val="3671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D9F31D0-93E1-480F-8775-B958ECB12441}"/>
              </a:ext>
            </a:extLst>
          </p:cNvPr>
          <p:cNvSpPr txBox="1"/>
          <p:nvPr/>
        </p:nvSpPr>
        <p:spPr>
          <a:xfrm>
            <a:off x="9367914" y="2581110"/>
            <a:ext cx="1732028" cy="1631216"/>
          </a:xfrm>
          <a:prstGeom prst="rect">
            <a:avLst/>
          </a:prstGeom>
          <a:noFill/>
        </p:spPr>
        <p:txBody>
          <a:bodyPr wrap="square" rtlCol="0">
            <a:spAutoFit/>
          </a:bodyPr>
          <a:lstStyle/>
          <a:p>
            <a:pPr algn="ctr"/>
            <a:r>
              <a:rPr lang="en-US" sz="2000"/>
              <a:t>Data and Performance and Best Practices Center</a:t>
            </a:r>
          </a:p>
        </p:txBody>
      </p:sp>
      <p:sp>
        <p:nvSpPr>
          <p:cNvPr id="5" name="Slide Number Placeholder 4">
            <a:extLst>
              <a:ext uri="{FF2B5EF4-FFF2-40B4-BE49-F238E27FC236}">
                <a16:creationId xmlns:a16="http://schemas.microsoft.com/office/drawing/2014/main" id="{4AFA8EA1-C374-4785-889E-AA1EFAB902B6}"/>
              </a:ext>
            </a:extLst>
          </p:cNvPr>
          <p:cNvSpPr>
            <a:spLocks noGrp="1"/>
          </p:cNvSpPr>
          <p:nvPr>
            <p:ph type="sldNum" sz="quarter" idx="12"/>
          </p:nvPr>
        </p:nvSpPr>
        <p:spPr/>
        <p:txBody>
          <a:bodyPr/>
          <a:lstStyle/>
          <a:p>
            <a:r>
              <a:rPr lang="en-US"/>
              <a:t> </a:t>
            </a:r>
          </a:p>
        </p:txBody>
      </p:sp>
    </p:spTree>
    <p:extLst>
      <p:ext uri="{BB962C8B-B14F-4D97-AF65-F5344CB8AC3E}">
        <p14:creationId xmlns:p14="http://schemas.microsoft.com/office/powerpoint/2010/main" val="267013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3B89BE-E387-4544-B4EC-4F67AF8B0332}"/>
              </a:ext>
            </a:extLst>
          </p:cNvPr>
          <p:cNvSpPr>
            <a:spLocks noGrp="1"/>
          </p:cNvSpPr>
          <p:nvPr>
            <p:ph type="title"/>
          </p:nvPr>
        </p:nvSpPr>
        <p:spPr>
          <a:xfrm>
            <a:off x="838200" y="87611"/>
            <a:ext cx="10515600" cy="874892"/>
          </a:xfrm>
        </p:spPr>
        <p:txBody>
          <a:bodyPr/>
          <a:lstStyle/>
          <a:p>
            <a:r>
              <a:rPr lang="en-US" dirty="0"/>
              <a:t>EEO Resources</a:t>
            </a:r>
          </a:p>
        </p:txBody>
      </p:sp>
      <p:sp>
        <p:nvSpPr>
          <p:cNvPr id="9" name="TextBox 8">
            <a:extLst>
              <a:ext uri="{FF2B5EF4-FFF2-40B4-BE49-F238E27FC236}">
                <a16:creationId xmlns:a16="http://schemas.microsoft.com/office/drawing/2014/main" id="{87755F1F-82BF-6428-FAD4-1A3F782606A0}"/>
              </a:ext>
            </a:extLst>
          </p:cNvPr>
          <p:cNvSpPr txBox="1"/>
          <p:nvPr/>
        </p:nvSpPr>
        <p:spPr>
          <a:xfrm>
            <a:off x="767120" y="874291"/>
            <a:ext cx="6096000" cy="461665"/>
          </a:xfrm>
          <a:prstGeom prst="rect">
            <a:avLst/>
          </a:prstGeom>
          <a:noFill/>
        </p:spPr>
        <p:txBody>
          <a:bodyPr wrap="square">
            <a:spAutoFit/>
          </a:bodyPr>
          <a:lstStyle/>
          <a:p>
            <a:r>
              <a:rPr lang="en-US" sz="2400" u="sng">
                <a:solidFill>
                  <a:schemeClr val="accent5"/>
                </a:solidFill>
              </a:rPr>
              <a:t>www.apprenticeship.gov/eeo/sponsors</a:t>
            </a:r>
            <a:endParaRPr lang="en-US" sz="2400">
              <a:solidFill>
                <a:schemeClr val="accent5"/>
              </a:solidFill>
            </a:endParaRPr>
          </a:p>
        </p:txBody>
      </p:sp>
      <p:pic>
        <p:nvPicPr>
          <p:cNvPr id="7" name="Content Placeholder 6" descr="screenshot of the sponsors page on apprenticeship.gov">
            <a:extLst>
              <a:ext uri="{FF2B5EF4-FFF2-40B4-BE49-F238E27FC236}">
                <a16:creationId xmlns:a16="http://schemas.microsoft.com/office/drawing/2014/main" id="{9DC9E70E-D691-2A21-4E25-C188174DA371}"/>
              </a:ext>
            </a:extLst>
          </p:cNvPr>
          <p:cNvPicPr>
            <a:picLocks noGrp="1" noChangeAspect="1"/>
          </p:cNvPicPr>
          <p:nvPr>
            <p:ph idx="1"/>
          </p:nvPr>
        </p:nvPicPr>
        <p:blipFill>
          <a:blip r:embed="rId3"/>
          <a:stretch>
            <a:fillRect/>
          </a:stretch>
        </p:blipFill>
        <p:spPr>
          <a:xfrm>
            <a:off x="504825" y="1479559"/>
            <a:ext cx="7207671" cy="4609245"/>
          </a:xfrm>
          <a:prstGeom prst="rect">
            <a:avLst/>
          </a:prstGeom>
          <a:solidFill>
            <a:schemeClr val="accent1">
              <a:lumMod val="60000"/>
              <a:lumOff val="40000"/>
            </a:schemeClr>
          </a:solidFill>
        </p:spPr>
      </p:pic>
      <p:sp>
        <p:nvSpPr>
          <p:cNvPr id="8" name="Text Placeholder 3">
            <a:extLst>
              <a:ext uri="{FF2B5EF4-FFF2-40B4-BE49-F238E27FC236}">
                <a16:creationId xmlns:a16="http://schemas.microsoft.com/office/drawing/2014/main" id="{6618C1E6-1638-04B6-04E3-3293447F258B}"/>
              </a:ext>
            </a:extLst>
          </p:cNvPr>
          <p:cNvSpPr txBox="1">
            <a:spLocks/>
          </p:cNvSpPr>
          <p:nvPr/>
        </p:nvSpPr>
        <p:spPr>
          <a:xfrm>
            <a:off x="7863954" y="1440449"/>
            <a:ext cx="3823221" cy="4715469"/>
          </a:xfrm>
          <a:prstGeom prst="rect">
            <a:avLst/>
          </a:prstGeom>
          <a:solidFill>
            <a:srgbClr val="053A82"/>
          </a:solidFill>
        </p:spPr>
        <p:txBody>
          <a:bodyPr>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344488">
              <a:buClr>
                <a:srgbClr val="F98630"/>
              </a:buClr>
              <a:buFont typeface="Wingdings" panose="05000000000000000000" pitchFamily="2" charset="2"/>
              <a:buChar char="§"/>
            </a:pPr>
            <a:r>
              <a:rPr lang="en-US" sz="2100">
                <a:solidFill>
                  <a:schemeClr val="bg1"/>
                </a:solidFill>
                <a:latin typeface="Montserrat Medium" panose="00000600000000000000" pitchFamily="2" charset="0"/>
              </a:rPr>
              <a:t>EEO Pledge</a:t>
            </a:r>
          </a:p>
          <a:p>
            <a:pPr marL="571500" indent="-344488">
              <a:buClr>
                <a:srgbClr val="F98630"/>
              </a:buClr>
              <a:buFont typeface="Wingdings" panose="05000000000000000000" pitchFamily="2" charset="2"/>
              <a:buChar char="§"/>
            </a:pPr>
            <a:r>
              <a:rPr lang="en-US" sz="2100">
                <a:solidFill>
                  <a:schemeClr val="bg1"/>
                </a:solidFill>
                <a:latin typeface="Montserrat Medium" panose="00000600000000000000" pitchFamily="2" charset="0"/>
              </a:rPr>
              <a:t>Anti-Harassment Training</a:t>
            </a:r>
          </a:p>
          <a:p>
            <a:pPr marL="571500" indent="-344488">
              <a:buClr>
                <a:srgbClr val="F98630"/>
              </a:buClr>
              <a:buFont typeface="Wingdings" panose="05000000000000000000" pitchFamily="2" charset="2"/>
              <a:buChar char="§"/>
            </a:pPr>
            <a:r>
              <a:rPr lang="en-US" sz="2100">
                <a:solidFill>
                  <a:schemeClr val="bg1"/>
                </a:solidFill>
                <a:latin typeface="Montserrat Medium" panose="00000600000000000000" pitchFamily="2" charset="0"/>
              </a:rPr>
              <a:t>Complaints Filing </a:t>
            </a:r>
          </a:p>
          <a:p>
            <a:pPr marL="571500" indent="-344488">
              <a:buClr>
                <a:srgbClr val="F98630"/>
              </a:buClr>
              <a:buFont typeface="Wingdings" panose="05000000000000000000" pitchFamily="2" charset="2"/>
              <a:buChar char="§"/>
            </a:pPr>
            <a:r>
              <a:rPr lang="en-US" sz="2100">
                <a:solidFill>
                  <a:schemeClr val="bg1"/>
                </a:solidFill>
                <a:latin typeface="Montserrat Medium" panose="00000600000000000000" pitchFamily="2" charset="0"/>
              </a:rPr>
              <a:t>Information and Form</a:t>
            </a:r>
          </a:p>
          <a:p>
            <a:pPr marL="571500" indent="-344488">
              <a:buClr>
                <a:srgbClr val="F98630"/>
              </a:buClr>
              <a:buFont typeface="Wingdings" panose="05000000000000000000" pitchFamily="2" charset="2"/>
              <a:buChar char="§"/>
            </a:pPr>
            <a:r>
              <a:rPr lang="en-US" sz="2100">
                <a:solidFill>
                  <a:schemeClr val="bg1"/>
                </a:solidFill>
                <a:latin typeface="Montserrat Medium" panose="00000600000000000000" pitchFamily="2" charset="0"/>
              </a:rPr>
              <a:t>Quick Reference Guides (e.g., reporting)</a:t>
            </a:r>
          </a:p>
          <a:p>
            <a:pPr marL="571500" indent="-344488">
              <a:buClr>
                <a:srgbClr val="F98630"/>
              </a:buClr>
              <a:buFont typeface="Wingdings" panose="05000000000000000000" pitchFamily="2" charset="2"/>
              <a:buChar char="§"/>
            </a:pPr>
            <a:r>
              <a:rPr lang="en-US" sz="2100">
                <a:solidFill>
                  <a:schemeClr val="bg1"/>
                </a:solidFill>
                <a:latin typeface="Montserrat Medium" panose="00000600000000000000" pitchFamily="2" charset="0"/>
              </a:rPr>
              <a:t>FAQs</a:t>
            </a:r>
          </a:p>
          <a:p>
            <a:pPr marL="571500" indent="-344488">
              <a:buClr>
                <a:srgbClr val="F98630"/>
              </a:buClr>
              <a:buFont typeface="Wingdings" panose="05000000000000000000" pitchFamily="2" charset="2"/>
              <a:buChar char="§"/>
            </a:pPr>
            <a:r>
              <a:rPr lang="en-US" sz="2100">
                <a:solidFill>
                  <a:schemeClr val="bg1"/>
                </a:solidFill>
                <a:latin typeface="Montserrat Medium" panose="00000600000000000000" pitchFamily="2" charset="0"/>
              </a:rPr>
              <a:t>Webinars</a:t>
            </a:r>
          </a:p>
        </p:txBody>
      </p:sp>
    </p:spTree>
    <p:extLst>
      <p:ext uri="{BB962C8B-B14F-4D97-AF65-F5344CB8AC3E}">
        <p14:creationId xmlns:p14="http://schemas.microsoft.com/office/powerpoint/2010/main" val="2469210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r>
              <a:rPr lang="en-US"/>
              <a:t> </a:t>
            </a:r>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a:t>Additional 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883478" y="1566833"/>
            <a:ext cx="4945822" cy="4509489"/>
          </a:xfrm>
        </p:spPr>
        <p:txBody>
          <a:bodyPr vert="horz" lIns="0" tIns="0" rIns="0" bIns="0" rtlCol="0" anchor="t">
            <a:normAutofit lnSpcReduction="10000"/>
          </a:bodyPr>
          <a:lstStyle/>
          <a:p>
            <a:pPr marL="0" indent="0">
              <a:buNone/>
            </a:pPr>
            <a:r>
              <a:rPr lang="en-US" sz="1800" b="1">
                <a:solidFill>
                  <a:srgbClr val="053A82"/>
                </a:solidFill>
                <a:latin typeface="Montserrat"/>
              </a:rPr>
              <a:t>Written Materials</a:t>
            </a:r>
          </a:p>
          <a:p>
            <a:pPr marL="0" indent="0">
              <a:buNone/>
            </a:pPr>
            <a:endParaRPr lang="en-US">
              <a:latin typeface="Montserrat SemiBold"/>
            </a:endParaRPr>
          </a:p>
          <a:p>
            <a:pPr marL="0" indent="0">
              <a:buNone/>
            </a:pPr>
            <a:r>
              <a:rPr lang="en-US" b="1">
                <a:solidFill>
                  <a:schemeClr val="bg2">
                    <a:lumMod val="25000"/>
                  </a:schemeClr>
                </a:solidFill>
                <a:latin typeface="Montserrat"/>
              </a:rPr>
              <a:t>EEO in Registered Apprenticeship</a:t>
            </a:r>
          </a:p>
          <a:p>
            <a:pPr marL="296545" lvl="2" indent="-285750">
              <a:buChar char="•"/>
            </a:pPr>
            <a:r>
              <a:rPr lang="en-US" b="0" cap="none" spc="0">
                <a:solidFill>
                  <a:schemeClr val="bg2">
                    <a:lumMod val="25000"/>
                  </a:schemeClr>
                </a:solidFill>
                <a:latin typeface="Montserrat"/>
              </a:rPr>
              <a:t>https://www.apprenticeship.gov/eeo</a:t>
            </a:r>
          </a:p>
          <a:p>
            <a:pPr marL="0" indent="0">
              <a:buNone/>
            </a:pPr>
            <a:r>
              <a:rPr lang="en-US" b="1">
                <a:solidFill>
                  <a:schemeClr val="bg2">
                    <a:lumMod val="25000"/>
                  </a:schemeClr>
                </a:solidFill>
                <a:latin typeface="Montserrat"/>
              </a:rPr>
              <a:t>EEO Regulations for RAPs</a:t>
            </a:r>
          </a:p>
          <a:p>
            <a:pPr marL="296545" lvl="2" indent="-285750">
              <a:buChar char="•"/>
            </a:pPr>
            <a:r>
              <a:rPr lang="en-US" b="0" cap="none" spc="0">
                <a:solidFill>
                  <a:schemeClr val="bg2">
                    <a:lumMod val="25000"/>
                  </a:schemeClr>
                </a:solidFill>
                <a:latin typeface="Montserrat"/>
                <a:hlinkClick r:id="rId2">
                  <a:extLst>
                    <a:ext uri="{A12FA001-AC4F-418D-AE19-62706E023703}">
                      <ahyp:hlinkClr xmlns:ahyp="http://schemas.microsoft.com/office/drawing/2018/hyperlinkcolor" val="tx"/>
                    </a:ext>
                  </a:extLst>
                </a:hlinkClick>
              </a:rPr>
              <a:t>https://www.apprenticeship.gov/sites/default/files/29_cf_30_regs_only.pdf</a:t>
            </a:r>
          </a:p>
          <a:p>
            <a:pPr marL="10795" lvl="2"/>
            <a:r>
              <a:rPr lang="en-US" cap="none" spc="0">
                <a:solidFill>
                  <a:schemeClr val="bg2">
                    <a:lumMod val="25000"/>
                  </a:schemeClr>
                </a:solidFill>
                <a:latin typeface="Montserrat"/>
              </a:rPr>
              <a:t>Sponsor Quick Reference Guides</a:t>
            </a:r>
          </a:p>
          <a:p>
            <a:pPr marL="296545" lvl="2" indent="-285750">
              <a:buChar char="•"/>
            </a:pPr>
            <a:r>
              <a:rPr lang="en-US" b="0" cap="none" spc="0">
                <a:solidFill>
                  <a:schemeClr val="bg2">
                    <a:lumMod val="25000"/>
                  </a:schemeClr>
                </a:solidFill>
                <a:latin typeface="Montserrat"/>
              </a:rPr>
              <a:t>https://www.apprenticeship.gov/eeo/sponsors/learn-about-eeo</a:t>
            </a:r>
          </a:p>
          <a:p>
            <a:pPr marL="0" indent="0">
              <a:buNone/>
            </a:pPr>
            <a:r>
              <a:rPr lang="en-US" b="1">
                <a:solidFill>
                  <a:schemeClr val="bg2">
                    <a:lumMod val="25000"/>
                  </a:schemeClr>
                </a:solidFill>
                <a:latin typeface="Montserrat"/>
              </a:rPr>
              <a:t>Recordkeeping Reference Guide</a:t>
            </a:r>
          </a:p>
          <a:p>
            <a:pPr marL="296545" lvl="2" indent="-285750">
              <a:buChar char="•"/>
            </a:pPr>
            <a:r>
              <a:rPr lang="en-US" b="0" cap="none" spc="0">
                <a:solidFill>
                  <a:schemeClr val="bg2">
                    <a:lumMod val="25000"/>
                  </a:schemeClr>
                </a:solidFill>
                <a:latin typeface="Montserrat"/>
              </a:rPr>
              <a:t>https://www.apprenticeship.gov/sites/default/files/sponsor-quick-reference-guide-record-keeping.pdf</a:t>
            </a:r>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a:xfrm>
            <a:off x="6362698" y="1566833"/>
            <a:ext cx="4945823" cy="4595753"/>
          </a:xfrm>
        </p:spPr>
        <p:txBody>
          <a:bodyPr vert="horz" lIns="0" tIns="0" rIns="0" bIns="0" rtlCol="0" anchor="t">
            <a:normAutofit lnSpcReduction="10000"/>
          </a:bodyPr>
          <a:lstStyle/>
          <a:p>
            <a:pPr marL="0" indent="0">
              <a:buNone/>
            </a:pPr>
            <a:r>
              <a:rPr lang="en-US" sz="1800" b="1">
                <a:solidFill>
                  <a:srgbClr val="053A82"/>
                </a:solidFill>
                <a:latin typeface="Montserrat"/>
              </a:rPr>
              <a:t>RA Academy Training</a:t>
            </a:r>
          </a:p>
          <a:p>
            <a:pPr marL="0" indent="0">
              <a:buNone/>
            </a:pPr>
            <a:endParaRPr lang="en-US">
              <a:solidFill>
                <a:srgbClr val="262626"/>
              </a:solidFill>
              <a:latin typeface="Montserrat"/>
            </a:endParaRPr>
          </a:p>
          <a:p>
            <a:pPr marL="0" indent="0">
              <a:buNone/>
            </a:pPr>
            <a:r>
              <a:rPr lang="en-US" b="1">
                <a:solidFill>
                  <a:schemeClr val="bg2">
                    <a:lumMod val="25000"/>
                  </a:schemeClr>
                </a:solidFill>
                <a:latin typeface="Montserrat"/>
              </a:rPr>
              <a:t>Disability Inclusion Starts with You</a:t>
            </a:r>
          </a:p>
          <a:p>
            <a:r>
              <a:rPr lang="en-US">
                <a:solidFill>
                  <a:schemeClr val="bg2">
                    <a:lumMod val="25000"/>
                  </a:schemeClr>
                </a:solidFill>
                <a:latin typeface="Montserrat"/>
                <a:hlinkClick r:id="rId3">
                  <a:extLst>
                    <a:ext uri="{A12FA001-AC4F-418D-AE19-62706E023703}">
                      <ahyp:hlinkClr xmlns:ahyp="http://schemas.microsoft.com/office/drawing/2018/hyperlinkcolor" val="tx"/>
                    </a:ext>
                  </a:extLst>
                </a:hlinkClick>
              </a:rPr>
              <a:t>https://www.dol.gov/agencies/ofccp/compliance-assistance/self-id-forms-video</a:t>
            </a:r>
            <a:endParaRPr lang="en-US">
              <a:solidFill>
                <a:schemeClr val="bg2">
                  <a:lumMod val="25000"/>
                </a:schemeClr>
              </a:solidFill>
              <a:latin typeface="Montserrat"/>
            </a:endParaRPr>
          </a:p>
          <a:p>
            <a:pPr marL="0" indent="0">
              <a:buNone/>
            </a:pPr>
            <a:endParaRPr lang="en-US" b="1">
              <a:solidFill>
                <a:schemeClr val="bg2">
                  <a:lumMod val="25000"/>
                </a:schemeClr>
              </a:solidFill>
              <a:latin typeface="Montserrat"/>
            </a:endParaRPr>
          </a:p>
          <a:p>
            <a:pPr marL="0" indent="0">
              <a:buNone/>
            </a:pPr>
            <a:r>
              <a:rPr lang="en-US" b="1">
                <a:solidFill>
                  <a:schemeClr val="bg2">
                    <a:lumMod val="25000"/>
                  </a:schemeClr>
                </a:solidFill>
                <a:latin typeface="Montserrat"/>
              </a:rPr>
              <a:t>Meeting EEO Requirements through Affirmative Action Programs</a:t>
            </a:r>
            <a:endParaRPr lang="en-US">
              <a:solidFill>
                <a:schemeClr val="bg2">
                  <a:lumMod val="25000"/>
                </a:schemeClr>
              </a:solidFill>
              <a:latin typeface="Montserrat"/>
            </a:endParaRPr>
          </a:p>
          <a:p>
            <a:r>
              <a:rPr lang="en-US">
                <a:solidFill>
                  <a:schemeClr val="bg2">
                    <a:lumMod val="25000"/>
                  </a:schemeClr>
                </a:solidFill>
                <a:latin typeface="Montserrat"/>
                <a:hlinkClick r:id="rId4">
                  <a:extLst>
                    <a:ext uri="{A12FA001-AC4F-418D-AE19-62706E023703}">
                      <ahyp:hlinkClr xmlns:ahyp="http://schemas.microsoft.com/office/drawing/2018/hyperlinkcolor" val="tx"/>
                    </a:ext>
                  </a:extLst>
                </a:hlinkClick>
              </a:rPr>
              <a:t>https://rise.articulate.com/share/qSfP0cjuu9PTvAxqjcYARK1tF_hb_oIw#/</a:t>
            </a:r>
            <a:endParaRPr lang="en-US">
              <a:solidFill>
                <a:schemeClr val="bg2">
                  <a:lumMod val="25000"/>
                </a:schemeClr>
              </a:solidFill>
              <a:latin typeface="Montserrat"/>
            </a:endParaRPr>
          </a:p>
          <a:p>
            <a:pPr marL="0" indent="0">
              <a:buNone/>
            </a:pPr>
            <a:endParaRPr lang="en-US" b="1">
              <a:solidFill>
                <a:schemeClr val="bg2">
                  <a:lumMod val="25000"/>
                </a:schemeClr>
              </a:solidFill>
              <a:latin typeface="Montserrat"/>
            </a:endParaRPr>
          </a:p>
          <a:p>
            <a:pPr marL="0" indent="0">
              <a:buNone/>
            </a:pPr>
            <a:r>
              <a:rPr lang="en-US" b="1">
                <a:solidFill>
                  <a:schemeClr val="bg2">
                    <a:lumMod val="25000"/>
                  </a:schemeClr>
                </a:solidFill>
                <a:latin typeface="Montserrat"/>
              </a:rPr>
              <a:t>EEO Requirements for Registered Apprenticeship Programs with Five or More Apprentices</a:t>
            </a:r>
          </a:p>
          <a:p>
            <a:r>
              <a:rPr lang="en-US">
                <a:solidFill>
                  <a:schemeClr val="bg2">
                    <a:lumMod val="25000"/>
                  </a:schemeClr>
                </a:solidFill>
                <a:latin typeface="Montserrat"/>
                <a:hlinkClick r:id="rId5">
                  <a:extLst>
                    <a:ext uri="{A12FA001-AC4F-418D-AE19-62706E023703}">
                      <ahyp:hlinkClr xmlns:ahyp="http://schemas.microsoft.com/office/drawing/2018/hyperlinkcolor" val="tx"/>
                    </a:ext>
                  </a:extLst>
                </a:hlinkClick>
              </a:rPr>
              <a:t>https://rise.articulate.com/share/rMO3lm66XDUsv4-rEI8WmMgkLxLsic6E#/</a:t>
            </a:r>
            <a:endParaRPr lang="en-US">
              <a:solidFill>
                <a:schemeClr val="bg2">
                  <a:lumMod val="25000"/>
                </a:schemeClr>
              </a:solidFill>
              <a:latin typeface="Montserrat"/>
            </a:endParaRPr>
          </a:p>
          <a:p>
            <a:pPr marL="0" indent="0">
              <a:buNone/>
            </a:pPr>
            <a:endParaRPr lang="en-US" b="1">
              <a:solidFill>
                <a:srgbClr val="415364"/>
              </a:solidFill>
            </a:endParaRPr>
          </a:p>
        </p:txBody>
      </p:sp>
    </p:spTree>
    <p:extLst>
      <p:ext uri="{BB962C8B-B14F-4D97-AF65-F5344CB8AC3E}">
        <p14:creationId xmlns:p14="http://schemas.microsoft.com/office/powerpoint/2010/main" val="1677857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798F92-A7C2-44AD-AA96-20FB3B25DEBA}"/>
              </a:ext>
            </a:extLst>
          </p:cNvPr>
          <p:cNvSpPr>
            <a:spLocks noGrp="1"/>
          </p:cNvSpPr>
          <p:nvPr>
            <p:ph type="title"/>
          </p:nvPr>
        </p:nvSpPr>
        <p:spPr/>
        <p:txBody>
          <a:bodyPr/>
          <a:lstStyle/>
          <a:p>
            <a:r>
              <a:rPr lang="en-US" dirty="0"/>
              <a:t>DEIA Resources</a:t>
            </a:r>
          </a:p>
        </p:txBody>
      </p:sp>
      <p:sp>
        <p:nvSpPr>
          <p:cNvPr id="5" name="Scroll: Horizontal 4">
            <a:extLst>
              <a:ext uri="{FF2B5EF4-FFF2-40B4-BE49-F238E27FC236}">
                <a16:creationId xmlns:a16="http://schemas.microsoft.com/office/drawing/2014/main" id="{4DF53984-57D7-D262-E7F0-1AE582900661}"/>
              </a:ext>
            </a:extLst>
          </p:cNvPr>
          <p:cNvSpPr/>
          <p:nvPr/>
        </p:nvSpPr>
        <p:spPr>
          <a:xfrm>
            <a:off x="6273606" y="136525"/>
            <a:ext cx="4536634" cy="1898601"/>
          </a:xfrm>
          <a:prstGeom prst="horizontalScroll">
            <a:avLst/>
          </a:prstGeom>
          <a:solidFill>
            <a:schemeClr val="accent5">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0" indent="0" algn="l">
              <a:buNone/>
            </a:pPr>
            <a:r>
              <a:rPr lang="en-US" sz="1600" i="1">
                <a:effectLst/>
                <a:latin typeface="Montserrat Medium" panose="00000600000000000000" pitchFamily="2" charset="0"/>
                <a:ea typeface="Aptos" panose="020B0004020202020204" pitchFamily="34" charset="0"/>
                <a:cs typeface="Aptos" panose="020B0004020202020204" pitchFamily="34" charset="0"/>
              </a:rPr>
              <a:t>Please visit the DEIA </a:t>
            </a:r>
            <a:r>
              <a:rPr lang="en-US" sz="1600" b="1" i="1" u="sng">
                <a:solidFill>
                  <a:srgbClr val="053A82"/>
                </a:solidFill>
                <a:effectLst/>
                <a:latin typeface="Montserrat Medium" panose="00000600000000000000" pitchFamily="2" charset="0"/>
                <a:ea typeface="Aptos" panose="020B0004020202020204" pitchFamily="34" charset="0"/>
                <a:cs typeface="Aptos" panose="020B0004020202020204" pitchFamily="34" charset="0"/>
                <a:hlinkClick r:id="rId3">
                  <a:extLst>
                    <a:ext uri="{A12FA001-AC4F-418D-AE19-62706E023703}">
                      <ahyp:hlinkClr xmlns:ahyp="http://schemas.microsoft.com/office/drawing/2018/hyperlinkcolor" val="tx"/>
                    </a:ext>
                  </a:extLst>
                </a:hlinkClick>
              </a:rPr>
              <a:t>homepage</a:t>
            </a:r>
            <a:r>
              <a:rPr lang="en-US" sz="1600" i="1">
                <a:effectLst/>
                <a:latin typeface="Montserrat Medium" panose="00000600000000000000" pitchFamily="2" charset="0"/>
                <a:ea typeface="Aptos" panose="020B0004020202020204" pitchFamily="34" charset="0"/>
                <a:cs typeface="Aptos" panose="020B0004020202020204" pitchFamily="34" charset="0"/>
              </a:rPr>
              <a:t> and </a:t>
            </a:r>
            <a:r>
              <a:rPr lang="en-US" sz="1600" b="1" i="1" u="sng">
                <a:solidFill>
                  <a:srgbClr val="053A82"/>
                </a:solidFill>
                <a:effectLst/>
                <a:latin typeface="Montserrat Medium" panose="00000600000000000000" pitchFamily="2" charset="0"/>
                <a:ea typeface="Aptos" panose="020B0004020202020204" pitchFamily="34" charset="0"/>
                <a:cs typeface="Aptos" panose="020B0004020202020204" pitchFamily="34" charset="0"/>
                <a:hlinkClick r:id="rId4">
                  <a:extLst>
                    <a:ext uri="{A12FA001-AC4F-418D-AE19-62706E023703}">
                      <ahyp:hlinkClr xmlns:ahyp="http://schemas.microsoft.com/office/drawing/2018/hyperlinkcolor" val="tx"/>
                    </a:ext>
                  </a:extLst>
                </a:hlinkClick>
              </a:rPr>
              <a:t>resource page</a:t>
            </a:r>
            <a:r>
              <a:rPr lang="en-US" sz="1600" b="1" i="1">
                <a:solidFill>
                  <a:srgbClr val="053A82"/>
                </a:solidFill>
                <a:effectLst/>
                <a:latin typeface="Montserrat Medium" panose="00000600000000000000" pitchFamily="2" charset="0"/>
                <a:ea typeface="Aptos" panose="020B0004020202020204" pitchFamily="34" charset="0"/>
                <a:cs typeface="Aptos" panose="020B0004020202020204" pitchFamily="34" charset="0"/>
              </a:rPr>
              <a:t> </a:t>
            </a:r>
            <a:r>
              <a:rPr lang="en-US" sz="1600" i="1">
                <a:effectLst/>
                <a:latin typeface="Montserrat Medium" panose="00000600000000000000" pitchFamily="2" charset="0"/>
                <a:ea typeface="Aptos" panose="020B0004020202020204" pitchFamily="34" charset="0"/>
                <a:cs typeface="Aptos" panose="020B0004020202020204" pitchFamily="34" charset="0"/>
              </a:rPr>
              <a:t>on apprenticeship.gov for more information on DEIA in Registered Apprenticeship</a:t>
            </a:r>
            <a:endParaRPr lang="en-US" sz="1600" b="1" i="0" u="sng">
              <a:solidFill>
                <a:srgbClr val="007E83"/>
              </a:solidFill>
              <a:highlight>
                <a:srgbClr val="FFFFFF"/>
              </a:highlight>
              <a:latin typeface="Montserrat Medium" panose="00000600000000000000" pitchFamily="2" charset="0"/>
              <a:hlinkClick r:id="rId5"/>
            </a:endParaRPr>
          </a:p>
        </p:txBody>
      </p:sp>
      <p:sp>
        <p:nvSpPr>
          <p:cNvPr id="4" name="Content Placeholder 3">
            <a:extLst>
              <a:ext uri="{FF2B5EF4-FFF2-40B4-BE49-F238E27FC236}">
                <a16:creationId xmlns:a16="http://schemas.microsoft.com/office/drawing/2014/main" id="{DE47F475-A873-42BA-A99B-47CCE1E9D541}"/>
              </a:ext>
            </a:extLst>
          </p:cNvPr>
          <p:cNvSpPr>
            <a:spLocks noGrp="1"/>
          </p:cNvSpPr>
          <p:nvPr>
            <p:ph idx="1"/>
          </p:nvPr>
        </p:nvSpPr>
        <p:spPr>
          <a:xfrm>
            <a:off x="883478" y="2072374"/>
            <a:ext cx="10470321" cy="4002631"/>
          </a:xfrm>
        </p:spPr>
        <p:txBody>
          <a:bodyPr vert="horz" lIns="91440" tIns="45720" rIns="91440" bIns="45720" rtlCol="0" anchor="t">
            <a:normAutofit fontScale="70000" lnSpcReduction="20000"/>
          </a:bodyPr>
          <a:lstStyle/>
          <a:p>
            <a:pPr algn="l">
              <a:buFont typeface="Arial" panose="020B0604020202020204" pitchFamily="34" charset="0"/>
              <a:buChar char="•"/>
            </a:pPr>
            <a:r>
              <a:rPr lang="en-US" sz="2300" b="1">
                <a:solidFill>
                  <a:srgbClr val="053A82"/>
                </a:solidFill>
                <a:latin typeface="Montserrat Medium" panose="00000600000000000000" pitchFamily="2" charset="0"/>
                <a:ea typeface="+mn-lt"/>
                <a:cs typeface="+mn-lt"/>
              </a:rPr>
              <a:t> </a:t>
            </a:r>
            <a:r>
              <a:rPr lang="en-US" sz="2300" b="1" i="0" u="sng">
                <a:solidFill>
                  <a:srgbClr val="053A82"/>
                </a:solidFill>
                <a:effectLst/>
                <a:highlight>
                  <a:srgbClr val="FFFFFF"/>
                </a:highlight>
                <a:latin typeface="Montserrat Medium" panose="00000600000000000000" pitchFamily="2" charset="0"/>
                <a:hlinkClick r:id="rId5">
                  <a:extLst>
                    <a:ext uri="{A12FA001-AC4F-418D-AE19-62706E023703}">
                      <ahyp:hlinkClr xmlns:ahyp="http://schemas.microsoft.com/office/drawing/2018/hyperlinkcolor" val="tx"/>
                    </a:ext>
                  </a:extLst>
                </a:hlinkClick>
              </a:rPr>
              <a:t>An Untapped Opportunity: Registered Apprenticeship at Minority Serving Institutions</a:t>
            </a:r>
            <a:r>
              <a:rPr lang="en-US" sz="2300" b="0" i="0">
                <a:solidFill>
                  <a:srgbClr val="053A82"/>
                </a:solidFill>
                <a:effectLst/>
                <a:highlight>
                  <a:srgbClr val="FFFFFF"/>
                </a:highlight>
                <a:latin typeface="Montserrat Medium" panose="00000600000000000000" pitchFamily="2" charset="0"/>
              </a:rPr>
              <a:t> </a:t>
            </a:r>
            <a:r>
              <a:rPr lang="en-US" sz="2300" b="0" i="0">
                <a:solidFill>
                  <a:srgbClr val="212121"/>
                </a:solidFill>
                <a:effectLst/>
                <a:highlight>
                  <a:srgbClr val="FFFFFF"/>
                </a:highlight>
                <a:latin typeface="Montserrat Medium" panose="00000600000000000000" pitchFamily="2" charset="0"/>
              </a:rPr>
              <a:t>- This report highlights the current state of registered apprenticeship across Minority Serving Institutions. It highlights institutions that have robust registered apprenticeship programs so that readers can better understand the strengths and challenges of RA at MSIs.</a:t>
            </a:r>
          </a:p>
          <a:p>
            <a:pPr algn="l">
              <a:buFont typeface="Arial" panose="020B0604020202020204" pitchFamily="34" charset="0"/>
              <a:buChar char="•"/>
            </a:pPr>
            <a:r>
              <a:rPr lang="en-US" sz="2300" b="1" i="0" u="sng">
                <a:solidFill>
                  <a:srgbClr val="053A82"/>
                </a:solidFill>
                <a:effectLst/>
                <a:highlight>
                  <a:srgbClr val="FFFFFF"/>
                </a:highlight>
                <a:latin typeface="Montserrat Medium" panose="00000600000000000000" pitchFamily="2" charset="0"/>
                <a:hlinkClick r:id="rId6">
                  <a:extLst>
                    <a:ext uri="{A12FA001-AC4F-418D-AE19-62706E023703}">
                      <ahyp:hlinkClr xmlns:ahyp="http://schemas.microsoft.com/office/drawing/2018/hyperlinkcolor" val="tx"/>
                    </a:ext>
                  </a:extLst>
                </a:hlinkClick>
              </a:rPr>
              <a:t>Apprenticeship Shaped My Post-Prison Life</a:t>
            </a:r>
            <a:r>
              <a:rPr lang="en-US" sz="2300" b="0" i="0">
                <a:solidFill>
                  <a:srgbClr val="053A82"/>
                </a:solidFill>
                <a:effectLst/>
                <a:highlight>
                  <a:srgbClr val="FFFFFF"/>
                </a:highlight>
                <a:latin typeface="Montserrat Medium" panose="00000600000000000000" pitchFamily="2" charset="0"/>
              </a:rPr>
              <a:t> - </a:t>
            </a:r>
            <a:r>
              <a:rPr lang="en-US" sz="2300" b="0" i="0">
                <a:solidFill>
                  <a:srgbClr val="212121"/>
                </a:solidFill>
                <a:effectLst/>
                <a:highlight>
                  <a:srgbClr val="FFFFFF"/>
                </a:highlight>
                <a:latin typeface="Montserrat Medium" panose="00000600000000000000" pitchFamily="2" charset="0"/>
              </a:rPr>
              <a:t>Partnerships between employers and prison industries are a win for companies, the economy, and aspiring workers after incarceration.</a:t>
            </a:r>
          </a:p>
          <a:p>
            <a:pPr algn="l">
              <a:buFont typeface="Arial" panose="020B0604020202020204" pitchFamily="34" charset="0"/>
              <a:buChar char="•"/>
            </a:pPr>
            <a:r>
              <a:rPr lang="en-US" sz="2300" b="1" i="0" u="sng">
                <a:solidFill>
                  <a:srgbClr val="053A82"/>
                </a:solidFill>
                <a:effectLst/>
                <a:highlight>
                  <a:srgbClr val="FFFFFF"/>
                </a:highlight>
                <a:latin typeface="Montserrat Medium" panose="00000600000000000000" pitchFamily="2" charset="0"/>
                <a:hlinkClick r:id="rId7">
                  <a:extLst>
                    <a:ext uri="{A12FA001-AC4F-418D-AE19-62706E023703}">
                      <ahyp:hlinkClr xmlns:ahyp="http://schemas.microsoft.com/office/drawing/2018/hyperlinkcolor" val="tx"/>
                    </a:ext>
                  </a:extLst>
                </a:hlinkClick>
              </a:rPr>
              <a:t>We Go Where They Need Us to Be: The Power of Community Colleges to Support Learners in Reentry</a:t>
            </a:r>
            <a:r>
              <a:rPr lang="en-US" sz="2300" b="0" i="0">
                <a:solidFill>
                  <a:srgbClr val="053A82"/>
                </a:solidFill>
                <a:effectLst/>
                <a:highlight>
                  <a:srgbClr val="FFFFFF"/>
                </a:highlight>
                <a:latin typeface="Montserrat Medium" panose="00000600000000000000" pitchFamily="2" charset="0"/>
              </a:rPr>
              <a:t> </a:t>
            </a:r>
            <a:r>
              <a:rPr lang="en-US" sz="2300" b="0" i="0">
                <a:solidFill>
                  <a:srgbClr val="212121"/>
                </a:solidFill>
                <a:effectLst/>
                <a:highlight>
                  <a:srgbClr val="FFFFFF"/>
                </a:highlight>
                <a:latin typeface="Montserrat Medium" panose="00000600000000000000" pitchFamily="2" charset="0"/>
              </a:rPr>
              <a:t>- What it looks like when community colleges embrace postsecondary education in corrections and reentry programs as a core part of their mission.</a:t>
            </a:r>
          </a:p>
          <a:p>
            <a:pPr algn="l">
              <a:buFont typeface="Arial" panose="020B0604020202020204" pitchFamily="34" charset="0"/>
              <a:buChar char="•"/>
            </a:pPr>
            <a:r>
              <a:rPr lang="en-US" sz="2300" b="1" i="0" u="sng">
                <a:solidFill>
                  <a:srgbClr val="053A82"/>
                </a:solidFill>
                <a:effectLst/>
                <a:highlight>
                  <a:srgbClr val="FFFFFF"/>
                </a:highlight>
                <a:latin typeface="Montserrat Medium" panose="00000600000000000000" pitchFamily="2" charset="0"/>
                <a:hlinkClick r:id="rId8">
                  <a:extLst>
                    <a:ext uri="{A12FA001-AC4F-418D-AE19-62706E023703}">
                      <ahyp:hlinkClr xmlns:ahyp="http://schemas.microsoft.com/office/drawing/2018/hyperlinkcolor" val="tx"/>
                    </a:ext>
                  </a:extLst>
                </a:hlinkClick>
              </a:rPr>
              <a:t>Moving Beyond the Box: When Fair Chance Hiring Means Advancement Not Just Employment</a:t>
            </a:r>
            <a:r>
              <a:rPr lang="en-US" sz="2300" b="0" i="0">
                <a:solidFill>
                  <a:srgbClr val="053A82"/>
                </a:solidFill>
                <a:effectLst/>
                <a:highlight>
                  <a:srgbClr val="FFFFFF"/>
                </a:highlight>
                <a:latin typeface="Montserrat Medium" panose="00000600000000000000" pitchFamily="2" charset="0"/>
              </a:rPr>
              <a:t> - </a:t>
            </a:r>
            <a:r>
              <a:rPr lang="en-US" sz="2300" b="0" i="0">
                <a:solidFill>
                  <a:srgbClr val="212121"/>
                </a:solidFill>
                <a:effectLst/>
                <a:highlight>
                  <a:srgbClr val="FFFFFF"/>
                </a:highlight>
                <a:latin typeface="Montserrat Medium" panose="00000600000000000000" pitchFamily="2" charset="0"/>
              </a:rPr>
              <a:t>Leaders in corporate policy share three key strategies for building growth and economic advancement for people with records.</a:t>
            </a:r>
          </a:p>
          <a:p>
            <a:pPr algn="l">
              <a:buFont typeface="Arial" panose="020B0604020202020204" pitchFamily="34" charset="0"/>
              <a:buChar char="•"/>
            </a:pPr>
            <a:r>
              <a:rPr lang="en-US" sz="2300" b="1" i="0" u="sng">
                <a:solidFill>
                  <a:srgbClr val="053A82"/>
                </a:solidFill>
                <a:effectLst/>
                <a:highlight>
                  <a:srgbClr val="FFFFFF"/>
                </a:highlight>
                <a:latin typeface="Montserrat Medium" panose="00000600000000000000" pitchFamily="2" charset="0"/>
                <a:hlinkClick r:id="rId9">
                  <a:extLst>
                    <a:ext uri="{A12FA001-AC4F-418D-AE19-62706E023703}">
                      <ahyp:hlinkClr xmlns:ahyp="http://schemas.microsoft.com/office/drawing/2018/hyperlinkcolor" val="tx"/>
                    </a:ext>
                  </a:extLst>
                </a:hlinkClick>
              </a:rPr>
              <a:t>WTIA Diversity, Equity, and Inclusion 2023-2024 Insights Report</a:t>
            </a:r>
            <a:r>
              <a:rPr lang="en-US" sz="2300" b="1" i="0">
                <a:solidFill>
                  <a:srgbClr val="053A82"/>
                </a:solidFill>
                <a:effectLst/>
                <a:highlight>
                  <a:srgbClr val="FFFFFF"/>
                </a:highlight>
                <a:latin typeface="Montserrat Medium" panose="00000600000000000000" pitchFamily="2" charset="0"/>
              </a:rPr>
              <a:t> – </a:t>
            </a:r>
            <a:r>
              <a:rPr lang="en-US" sz="2300" b="0" i="0">
                <a:solidFill>
                  <a:srgbClr val="212121"/>
                </a:solidFill>
                <a:effectLst/>
                <a:highlight>
                  <a:srgbClr val="FFFFFF"/>
                </a:highlight>
                <a:latin typeface="Montserrat Medium" panose="00000600000000000000" pitchFamily="2" charset="0"/>
              </a:rPr>
              <a:t>The WTIA DEI Center of Excellence engaged approximately 70 technology companies in a mixed-methods study of DEI practices in their organizations to glean insights and best practices.  </a:t>
            </a:r>
          </a:p>
          <a:p>
            <a:pPr marL="0" indent="0">
              <a:lnSpc>
                <a:spcPct val="110000"/>
              </a:lnSpc>
              <a:spcBef>
                <a:spcPts val="0"/>
              </a:spcBef>
              <a:buClr>
                <a:srgbClr val="7A232F"/>
              </a:buClr>
              <a:buNone/>
            </a:pPr>
            <a:endParaRPr lang="en-US" sz="2400">
              <a:solidFill>
                <a:srgbClr val="3A4040"/>
              </a:solidFill>
              <a:latin typeface="Montserrat SemiBold"/>
              <a:ea typeface="+mn-lt"/>
              <a:cs typeface="+mn-lt"/>
              <a:hlinkClick r:id="rId10"/>
            </a:endParaRPr>
          </a:p>
          <a:p>
            <a:pPr marL="0" indent="0">
              <a:lnSpc>
                <a:spcPct val="110000"/>
              </a:lnSpc>
              <a:spcBef>
                <a:spcPts val="2400"/>
              </a:spcBef>
              <a:buClr>
                <a:srgbClr val="7A232F"/>
              </a:buClr>
              <a:buNone/>
            </a:pPr>
            <a:endParaRPr lang="en-US">
              <a:solidFill>
                <a:srgbClr val="242021"/>
              </a:solidFill>
              <a:ea typeface="Calibri" panose="020F0502020204030204"/>
              <a:cs typeface="Calibri" panose="020F0502020204030204"/>
            </a:endParaRPr>
          </a:p>
        </p:txBody>
      </p:sp>
      <p:sp>
        <p:nvSpPr>
          <p:cNvPr id="2" name="Slide Number Placeholder 1">
            <a:extLst>
              <a:ext uri="{FF2B5EF4-FFF2-40B4-BE49-F238E27FC236}">
                <a16:creationId xmlns:a16="http://schemas.microsoft.com/office/drawing/2014/main" id="{19DEEE06-4515-4B17-83D0-42F68C71F7A0}"/>
              </a:ext>
            </a:extLst>
          </p:cNvPr>
          <p:cNvSpPr>
            <a:spLocks noGrp="1" noRot="1" noMove="1" noResize="1" noEditPoints="1" noAdjustHandles="1" noChangeArrowheads="1" noChangeShapeType="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7FC9DF-CBCB-45FE-A4F3-5EC38A3F2136}" type="slidenum">
              <a:rPr lang="en-US" smtClean="0"/>
              <a:pPr/>
              <a:t>26</a:t>
            </a:fld>
            <a:endParaRPr lang="en-US"/>
          </a:p>
        </p:txBody>
      </p:sp>
    </p:spTree>
    <p:extLst>
      <p:ext uri="{BB962C8B-B14F-4D97-AF65-F5344CB8AC3E}">
        <p14:creationId xmlns:p14="http://schemas.microsoft.com/office/powerpoint/2010/main" val="3721666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80473-E14E-77FE-8B74-F2240200B803}"/>
              </a:ext>
            </a:extLst>
          </p:cNvPr>
          <p:cNvSpPr>
            <a:spLocks noGrp="1"/>
          </p:cNvSpPr>
          <p:nvPr>
            <p:ph type="title"/>
          </p:nvPr>
        </p:nvSpPr>
        <p:spPr/>
        <p:txBody>
          <a:bodyPr/>
          <a:lstStyle/>
          <a:p>
            <a:r>
              <a:rPr lang="en-US"/>
              <a:t>TA Evaluation</a:t>
            </a:r>
          </a:p>
        </p:txBody>
      </p:sp>
    </p:spTree>
    <p:extLst>
      <p:ext uri="{BB962C8B-B14F-4D97-AF65-F5344CB8AC3E}">
        <p14:creationId xmlns:p14="http://schemas.microsoft.com/office/powerpoint/2010/main" val="3876028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018555-BF39-8FE8-5D83-72EB6F37A2EC}"/>
              </a:ext>
            </a:extLst>
          </p:cNvPr>
          <p:cNvSpPr>
            <a:spLocks noGrp="1"/>
          </p:cNvSpPr>
          <p:nvPr>
            <p:ph type="title"/>
          </p:nvPr>
        </p:nvSpPr>
        <p:spPr>
          <a:xfrm>
            <a:off x="450500" y="68120"/>
            <a:ext cx="11093500" cy="756750"/>
          </a:xfrm>
        </p:spPr>
        <p:txBody>
          <a:bodyPr/>
          <a:lstStyle/>
          <a:p>
            <a:r>
              <a:rPr lang="en-US" dirty="0"/>
              <a:t>TA Evaluations Methods</a:t>
            </a:r>
          </a:p>
        </p:txBody>
      </p:sp>
      <p:graphicFrame>
        <p:nvGraphicFramePr>
          <p:cNvPr id="4" name="Table 3">
            <a:extLst>
              <a:ext uri="{FF2B5EF4-FFF2-40B4-BE49-F238E27FC236}">
                <a16:creationId xmlns:a16="http://schemas.microsoft.com/office/drawing/2014/main" id="{EDA94AE5-AB59-5B4E-E5E7-B9B90B7F8B40}"/>
              </a:ext>
            </a:extLst>
          </p:cNvPr>
          <p:cNvGraphicFramePr>
            <a:graphicFrameLocks noGrp="1"/>
          </p:cNvGraphicFramePr>
          <p:nvPr>
            <p:extLst>
              <p:ext uri="{D42A27DB-BD31-4B8C-83A1-F6EECF244321}">
                <p14:modId xmlns:p14="http://schemas.microsoft.com/office/powerpoint/2010/main" val="3825900304"/>
              </p:ext>
            </p:extLst>
          </p:nvPr>
        </p:nvGraphicFramePr>
        <p:xfrm>
          <a:off x="575791" y="1064729"/>
          <a:ext cx="11040417" cy="5041323"/>
        </p:xfrm>
        <a:graphic>
          <a:graphicData uri="http://schemas.openxmlformats.org/drawingml/2006/table">
            <a:tbl>
              <a:tblPr firstRow="1" bandRow="1">
                <a:tableStyleId>{5940675A-B579-460E-94D1-54222C63F5DA}</a:tableStyleId>
              </a:tblPr>
              <a:tblGrid>
                <a:gridCol w="2760104">
                  <a:extLst>
                    <a:ext uri="{9D8B030D-6E8A-4147-A177-3AD203B41FA5}">
                      <a16:colId xmlns:a16="http://schemas.microsoft.com/office/drawing/2014/main" val="1764084959"/>
                    </a:ext>
                  </a:extLst>
                </a:gridCol>
                <a:gridCol w="2760104">
                  <a:extLst>
                    <a:ext uri="{9D8B030D-6E8A-4147-A177-3AD203B41FA5}">
                      <a16:colId xmlns:a16="http://schemas.microsoft.com/office/drawing/2014/main" val="736523254"/>
                    </a:ext>
                  </a:extLst>
                </a:gridCol>
                <a:gridCol w="3305741">
                  <a:extLst>
                    <a:ext uri="{9D8B030D-6E8A-4147-A177-3AD203B41FA5}">
                      <a16:colId xmlns:a16="http://schemas.microsoft.com/office/drawing/2014/main" val="583433741"/>
                    </a:ext>
                  </a:extLst>
                </a:gridCol>
                <a:gridCol w="2214468">
                  <a:extLst>
                    <a:ext uri="{9D8B030D-6E8A-4147-A177-3AD203B41FA5}">
                      <a16:colId xmlns:a16="http://schemas.microsoft.com/office/drawing/2014/main" val="3284636297"/>
                    </a:ext>
                  </a:extLst>
                </a:gridCol>
              </a:tblGrid>
              <a:tr h="320463">
                <a:tc>
                  <a:txBody>
                    <a:bodyPr/>
                    <a:lstStyle/>
                    <a:p>
                      <a:pPr algn="ctr"/>
                      <a:r>
                        <a:rPr lang="en-US" sz="1400"/>
                        <a:t>Domain</a:t>
                      </a:r>
                    </a:p>
                  </a:txBody>
                  <a:tcPr marL="76200" marR="76200" marT="38100" marB="38100" anchor="ctr"/>
                </a:tc>
                <a:tc>
                  <a:txBody>
                    <a:bodyPr/>
                    <a:lstStyle/>
                    <a:p>
                      <a:pPr algn="ctr"/>
                      <a:r>
                        <a:rPr lang="en-US" sz="1400"/>
                        <a:t>Activity </a:t>
                      </a:r>
                    </a:p>
                  </a:txBody>
                  <a:tcPr marL="76200" marR="76200" marT="38100" marB="38100" anchor="ctr"/>
                </a:tc>
                <a:tc>
                  <a:txBody>
                    <a:bodyPr/>
                    <a:lstStyle/>
                    <a:p>
                      <a:pPr algn="ctr"/>
                      <a:r>
                        <a:rPr lang="en-US" sz="1400" dirty="0"/>
                        <a:t>Metrics</a:t>
                      </a:r>
                    </a:p>
                  </a:txBody>
                  <a:tcPr marL="76200" marR="76200" marT="38100" marB="38100" anchor="ctr"/>
                </a:tc>
                <a:tc>
                  <a:txBody>
                    <a:bodyPr/>
                    <a:lstStyle/>
                    <a:p>
                      <a:pPr algn="ctr"/>
                      <a:r>
                        <a:rPr lang="en-US" sz="1400" dirty="0"/>
                        <a:t>Instrument</a:t>
                      </a:r>
                    </a:p>
                  </a:txBody>
                  <a:tcPr marL="76200" marR="76200" marT="38100" marB="38100" anchor="ctr"/>
                </a:tc>
                <a:extLst>
                  <a:ext uri="{0D108BD9-81ED-4DB2-BD59-A6C34878D82A}">
                    <a16:rowId xmlns:a16="http://schemas.microsoft.com/office/drawing/2014/main" val="115977578"/>
                  </a:ext>
                </a:extLst>
              </a:tr>
              <a:tr h="1014867">
                <a:tc>
                  <a:txBody>
                    <a:bodyPr/>
                    <a:lstStyle/>
                    <a:p>
                      <a:pPr marL="0" marR="0">
                        <a:spcBef>
                          <a:spcPts val="0"/>
                        </a:spcBef>
                        <a:spcAft>
                          <a:spcPts val="0"/>
                        </a:spcAft>
                      </a:pPr>
                      <a:r>
                        <a:rPr lang="en-US" sz="1400">
                          <a:effectLst/>
                        </a:rPr>
                        <a:t>Awareness (Reaction)</a:t>
                      </a:r>
                    </a:p>
                    <a:p>
                      <a:pPr marL="891540" marR="0" lvl="1" indent="-342900">
                        <a:lnSpc>
                          <a:spcPct val="107000"/>
                        </a:lnSpc>
                        <a:spcBef>
                          <a:spcPts val="400"/>
                        </a:spcBef>
                        <a:spcAft>
                          <a:spcPts val="0"/>
                        </a:spcAft>
                        <a:buFont typeface="Symbol" panose="05050102010706020507" pitchFamily="18" charset="2"/>
                        <a:buChar char=""/>
                      </a:pPr>
                      <a:r>
                        <a:rPr lang="en-US" sz="1400" kern="0">
                          <a:effectLst/>
                        </a:rPr>
                        <a:t>Satisfaction</a:t>
                      </a:r>
                      <a:endParaRPr lang="en-US" sz="1400" kern="100">
                        <a:effectLst/>
                      </a:endParaRPr>
                    </a:p>
                    <a:p>
                      <a:pPr marL="891540" marR="0" lvl="1" indent="-342900">
                        <a:lnSpc>
                          <a:spcPct val="107000"/>
                        </a:lnSpc>
                        <a:spcBef>
                          <a:spcPts val="400"/>
                        </a:spcBef>
                        <a:spcAft>
                          <a:spcPts val="0"/>
                        </a:spcAft>
                        <a:buFont typeface="Symbol" panose="05050102010706020507" pitchFamily="18" charset="2"/>
                        <a:buChar char=""/>
                      </a:pPr>
                      <a:r>
                        <a:rPr lang="en-US" sz="1400" kern="0">
                          <a:effectLst/>
                        </a:rPr>
                        <a:t>Engagement </a:t>
                      </a:r>
                      <a:endParaRPr lang="en-US" sz="1400" kern="100">
                        <a:effectLst/>
                      </a:endParaRPr>
                    </a:p>
                    <a:p>
                      <a:pPr marL="891540" marR="0" lvl="1" indent="-342900">
                        <a:lnSpc>
                          <a:spcPct val="107000"/>
                        </a:lnSpc>
                        <a:spcBef>
                          <a:spcPts val="400"/>
                        </a:spcBef>
                        <a:spcAft>
                          <a:spcPts val="0"/>
                        </a:spcAft>
                        <a:buFont typeface="Symbol" panose="05050102010706020507" pitchFamily="18" charset="2"/>
                        <a:buChar char=""/>
                      </a:pPr>
                      <a:r>
                        <a:rPr lang="en-US" sz="1400" kern="0">
                          <a:effectLst/>
                        </a:rPr>
                        <a:t>Relevance </a:t>
                      </a:r>
                      <a:endParaRPr lang="en-US" sz="1400" kern="100">
                        <a:effectLst/>
                        <a:latin typeface="+mn-lt"/>
                        <a:ea typeface="Aptos" panose="020B0004020202020204" pitchFamily="34" charset="0"/>
                        <a:cs typeface="Times New Roman" panose="02020603050405020304" pitchFamily="18" charset="0"/>
                      </a:endParaRPr>
                    </a:p>
                  </a:txBody>
                  <a:tcPr marL="57150" marR="57150" marT="0" marB="0"/>
                </a:tc>
                <a:tc>
                  <a:txBody>
                    <a:bodyPr/>
                    <a:lstStyle/>
                    <a:p>
                      <a:pPr marL="285750" marR="0" indent="-285750" algn="l">
                        <a:spcBef>
                          <a:spcPts val="0"/>
                        </a:spcBef>
                        <a:spcAft>
                          <a:spcPts val="0"/>
                        </a:spcAft>
                        <a:buFont typeface="Arial" panose="020B0604020202020204" pitchFamily="34" charset="0"/>
                        <a:buChar char="•"/>
                      </a:pPr>
                      <a:r>
                        <a:rPr lang="en-US" sz="1400">
                          <a:effectLst/>
                        </a:rPr>
                        <a:t>Webinars </a:t>
                      </a:r>
                    </a:p>
                    <a:p>
                      <a:pPr marL="285750" marR="0" lvl="0" indent="-285750" algn="l" defTabSz="109728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effectLst/>
                        </a:rPr>
                        <a:t>Conference/Peer to Peer Exchange Engagements</a:t>
                      </a:r>
                    </a:p>
                    <a:p>
                      <a:pPr marL="0" marR="0" indent="0" algn="l">
                        <a:spcBef>
                          <a:spcPts val="0"/>
                        </a:spcBef>
                        <a:spcAft>
                          <a:spcPts val="0"/>
                        </a:spcAft>
                      </a:pPr>
                      <a:endParaRPr lang="en-US" sz="1400">
                        <a:effectLst/>
                        <a:latin typeface="+mn-lt"/>
                        <a:ea typeface="Calibri" panose="020F0502020204030204" pitchFamily="34" charset="0"/>
                        <a:cs typeface="Times New Roman (Body CS)"/>
                      </a:endParaRPr>
                    </a:p>
                  </a:txBody>
                  <a:tcPr marL="57150" marR="57150" marT="0" marB="0"/>
                </a:tc>
                <a:tc>
                  <a:txBody>
                    <a:bodyPr/>
                    <a:lstStyle/>
                    <a:p>
                      <a:pPr marL="342900" marR="0" lvl="0" indent="-342900" algn="l">
                        <a:spcBef>
                          <a:spcPts val="0"/>
                        </a:spcBef>
                        <a:spcAft>
                          <a:spcPts val="0"/>
                        </a:spcAft>
                        <a:buFont typeface="Symbol" panose="05050102010706020507" pitchFamily="18" charset="2"/>
                        <a:buChar char=""/>
                      </a:pPr>
                      <a:r>
                        <a:rPr lang="en-US" sz="1400">
                          <a:effectLst/>
                        </a:rPr>
                        <a:t>Number of registrants and participants</a:t>
                      </a:r>
                    </a:p>
                    <a:p>
                      <a:pPr marL="342900" marR="0" lvl="0" indent="-342900" algn="l">
                        <a:spcBef>
                          <a:spcPts val="0"/>
                        </a:spcBef>
                        <a:spcAft>
                          <a:spcPts val="0"/>
                        </a:spcAft>
                        <a:buFont typeface="Symbol" panose="05050102010706020507" pitchFamily="18" charset="2"/>
                        <a:buChar char=""/>
                      </a:pPr>
                      <a:r>
                        <a:rPr lang="en-US" sz="1400">
                          <a:effectLst/>
                        </a:rPr>
                        <a:t>Post-activity feedback survey results</a:t>
                      </a:r>
                    </a:p>
                    <a:p>
                      <a:pPr marL="342900" marR="0" lvl="0" indent="-342900" algn="l">
                        <a:spcBef>
                          <a:spcPts val="0"/>
                        </a:spcBef>
                        <a:spcAft>
                          <a:spcPts val="0"/>
                        </a:spcAft>
                        <a:buFont typeface="Symbol" panose="05050102010706020507" pitchFamily="18" charset="2"/>
                        <a:buChar char=""/>
                      </a:pPr>
                      <a:r>
                        <a:rPr lang="en-US" sz="1400">
                          <a:effectLst/>
                        </a:rPr>
                        <a:t>Number of session attendees</a:t>
                      </a:r>
                    </a:p>
                    <a:p>
                      <a:pPr marL="342900" marR="0" lvl="0" indent="-342900" algn="l">
                        <a:spcBef>
                          <a:spcPts val="0"/>
                        </a:spcBef>
                        <a:spcAft>
                          <a:spcPts val="0"/>
                        </a:spcAft>
                        <a:buFont typeface="Symbol" panose="05050102010706020507" pitchFamily="18" charset="2"/>
                        <a:buChar char=""/>
                      </a:pPr>
                      <a:r>
                        <a:rPr lang="en-US" sz="1400">
                          <a:effectLst/>
                        </a:rPr>
                        <a:t>Post- feedback survey results</a:t>
                      </a:r>
                    </a:p>
                    <a:p>
                      <a:pPr marL="0" marR="0" lvl="0" indent="0" algn="l">
                        <a:spcBef>
                          <a:spcPts val="0"/>
                        </a:spcBef>
                        <a:spcAft>
                          <a:spcPts val="0"/>
                        </a:spcAft>
                        <a:buFont typeface="Symbol" panose="05050102010706020507" pitchFamily="18" charset="2"/>
                        <a:buNone/>
                      </a:pPr>
                      <a:r>
                        <a:rPr lang="en-US" sz="1400">
                          <a:effectLst/>
                        </a:rPr>
                        <a:t> </a:t>
                      </a:r>
                      <a:endParaRPr lang="en-US" sz="1400">
                        <a:effectLst/>
                        <a:latin typeface="+mn-lt"/>
                        <a:ea typeface="Calibri" panose="020F0502020204030204" pitchFamily="34" charset="0"/>
                        <a:cs typeface="Times New Roman (Body CS)"/>
                      </a:endParaRPr>
                    </a:p>
                  </a:txBody>
                  <a:tcPr marL="57150" marR="57150" marT="0" marB="0"/>
                </a:tc>
                <a:tc>
                  <a:txBody>
                    <a:bodyPr/>
                    <a:lstStyle/>
                    <a:p>
                      <a:pPr marL="342900" marR="0" lvl="0" indent="-342900" algn="l">
                        <a:spcBef>
                          <a:spcPts val="0"/>
                        </a:spcBef>
                        <a:spcAft>
                          <a:spcPts val="0"/>
                        </a:spcAft>
                        <a:buFont typeface="Symbol" panose="05050102010706020507" pitchFamily="18" charset="2"/>
                        <a:buChar char=""/>
                      </a:pPr>
                      <a:r>
                        <a:rPr lang="en-US" sz="1400">
                          <a:effectLst/>
                        </a:rPr>
                        <a:t>Tracking spreadsheet</a:t>
                      </a:r>
                    </a:p>
                    <a:p>
                      <a:pPr marL="342900" marR="0" lvl="0" indent="-342900" algn="l">
                        <a:spcBef>
                          <a:spcPts val="0"/>
                        </a:spcBef>
                        <a:spcAft>
                          <a:spcPts val="0"/>
                        </a:spcAft>
                        <a:buFont typeface="Symbol" panose="05050102010706020507" pitchFamily="18" charset="2"/>
                        <a:buChar char=""/>
                      </a:pPr>
                      <a:r>
                        <a:rPr lang="en-US" sz="1400">
                          <a:effectLst/>
                        </a:rPr>
                        <a:t>Webinar poll</a:t>
                      </a:r>
                    </a:p>
                    <a:p>
                      <a:pPr marL="342900" marR="0" lvl="0" indent="-342900" algn="l">
                        <a:spcBef>
                          <a:spcPts val="0"/>
                        </a:spcBef>
                        <a:spcAft>
                          <a:spcPts val="0"/>
                        </a:spcAft>
                        <a:buFont typeface="Symbol" panose="05050102010706020507" pitchFamily="18" charset="2"/>
                        <a:buChar char=""/>
                      </a:pPr>
                      <a:r>
                        <a:rPr lang="en-US" sz="1400">
                          <a:effectLst/>
                        </a:rPr>
                        <a:t>Survey</a:t>
                      </a:r>
                    </a:p>
                    <a:p>
                      <a:pPr marL="342900" marR="0" lvl="0" indent="-342900" algn="l">
                        <a:spcBef>
                          <a:spcPts val="0"/>
                        </a:spcBef>
                        <a:spcAft>
                          <a:spcPts val="0"/>
                        </a:spcAft>
                        <a:buFont typeface="Symbol" panose="05050102010706020507" pitchFamily="18" charset="2"/>
                        <a:buChar char=""/>
                      </a:pPr>
                      <a:endParaRPr lang="en-US" sz="1400">
                        <a:effectLst/>
                        <a:latin typeface="+mn-lt"/>
                        <a:ea typeface="Calibri" panose="020F0502020204030204" pitchFamily="34" charset="0"/>
                        <a:cs typeface="Times New Roman (Body CS)"/>
                      </a:endParaRPr>
                    </a:p>
                  </a:txBody>
                  <a:tcPr marL="57150" marR="57150" marT="0" marB="0"/>
                </a:tc>
                <a:extLst>
                  <a:ext uri="{0D108BD9-81ED-4DB2-BD59-A6C34878D82A}">
                    <a16:rowId xmlns:a16="http://schemas.microsoft.com/office/drawing/2014/main" val="838411262"/>
                  </a:ext>
                </a:extLst>
              </a:tr>
              <a:tr h="1826760">
                <a:tc>
                  <a:txBody>
                    <a:bodyPr/>
                    <a:lstStyle/>
                    <a:p>
                      <a:pPr marL="0" marR="0">
                        <a:spcBef>
                          <a:spcPts val="0"/>
                        </a:spcBef>
                        <a:spcAft>
                          <a:spcPts val="0"/>
                        </a:spcAft>
                      </a:pPr>
                      <a:r>
                        <a:rPr lang="en-US" sz="1400">
                          <a:effectLst/>
                        </a:rPr>
                        <a:t>Consideration (Learning)</a:t>
                      </a:r>
                    </a:p>
                    <a:p>
                      <a:pPr marL="891540" marR="0" lvl="1" indent="-342900">
                        <a:lnSpc>
                          <a:spcPct val="107000"/>
                        </a:lnSpc>
                        <a:spcBef>
                          <a:spcPts val="400"/>
                        </a:spcBef>
                        <a:spcAft>
                          <a:spcPts val="0"/>
                        </a:spcAft>
                        <a:buFont typeface="Symbol" panose="05050102010706020507" pitchFamily="18" charset="2"/>
                        <a:buChar char=""/>
                      </a:pPr>
                      <a:r>
                        <a:rPr lang="en-US" sz="1400" kern="0">
                          <a:effectLst/>
                        </a:rPr>
                        <a:t>Knowledge</a:t>
                      </a:r>
                      <a:endParaRPr lang="en-US" sz="1400" kern="100">
                        <a:effectLst/>
                      </a:endParaRPr>
                    </a:p>
                    <a:p>
                      <a:pPr marL="891540" marR="0" lvl="1" indent="-342900">
                        <a:lnSpc>
                          <a:spcPct val="107000"/>
                        </a:lnSpc>
                        <a:spcBef>
                          <a:spcPts val="400"/>
                        </a:spcBef>
                        <a:spcAft>
                          <a:spcPts val="0"/>
                        </a:spcAft>
                        <a:buFont typeface="Symbol" panose="05050102010706020507" pitchFamily="18" charset="2"/>
                        <a:buChar char=""/>
                      </a:pPr>
                      <a:r>
                        <a:rPr lang="en-US" sz="1400" kern="0">
                          <a:effectLst/>
                        </a:rPr>
                        <a:t>Skills</a:t>
                      </a:r>
                      <a:endParaRPr lang="en-US" sz="1400" kern="100">
                        <a:effectLst/>
                      </a:endParaRPr>
                    </a:p>
                    <a:p>
                      <a:pPr marL="891540" marR="0" lvl="1" indent="-342900">
                        <a:lnSpc>
                          <a:spcPct val="107000"/>
                        </a:lnSpc>
                        <a:spcBef>
                          <a:spcPts val="400"/>
                        </a:spcBef>
                        <a:spcAft>
                          <a:spcPts val="0"/>
                        </a:spcAft>
                        <a:buFont typeface="Symbol" panose="05050102010706020507" pitchFamily="18" charset="2"/>
                        <a:buChar char=""/>
                      </a:pPr>
                      <a:r>
                        <a:rPr lang="en-US" sz="1400" kern="0">
                          <a:effectLst/>
                        </a:rPr>
                        <a:t>Attitude</a:t>
                      </a:r>
                      <a:endParaRPr lang="en-US" sz="1400" kern="100">
                        <a:effectLst/>
                      </a:endParaRPr>
                    </a:p>
                    <a:p>
                      <a:pPr marL="891540" marR="0" lvl="1" indent="-342900">
                        <a:lnSpc>
                          <a:spcPct val="107000"/>
                        </a:lnSpc>
                        <a:spcBef>
                          <a:spcPts val="400"/>
                        </a:spcBef>
                        <a:spcAft>
                          <a:spcPts val="0"/>
                        </a:spcAft>
                        <a:buFont typeface="Symbol" panose="05050102010706020507" pitchFamily="18" charset="2"/>
                        <a:buChar char=""/>
                      </a:pPr>
                      <a:r>
                        <a:rPr lang="en-US" sz="1400" kern="0">
                          <a:effectLst/>
                        </a:rPr>
                        <a:t>Confidence </a:t>
                      </a:r>
                      <a:endParaRPr lang="en-US" sz="1400" kern="100">
                        <a:effectLst/>
                      </a:endParaRPr>
                    </a:p>
                    <a:p>
                      <a:pPr marL="891540" marR="0" lvl="1" indent="-342900">
                        <a:lnSpc>
                          <a:spcPct val="107000"/>
                        </a:lnSpc>
                        <a:spcBef>
                          <a:spcPts val="400"/>
                        </a:spcBef>
                        <a:spcAft>
                          <a:spcPts val="0"/>
                        </a:spcAft>
                        <a:buFont typeface="Symbol" panose="05050102010706020507" pitchFamily="18" charset="2"/>
                        <a:buChar char=""/>
                      </a:pPr>
                      <a:r>
                        <a:rPr lang="en-US" sz="1400" kern="0">
                          <a:effectLst/>
                        </a:rPr>
                        <a:t>Commitment </a:t>
                      </a:r>
                      <a:endParaRPr lang="en-US" sz="1400" kern="100">
                        <a:effectLst/>
                        <a:latin typeface="+mn-lt"/>
                        <a:ea typeface="Aptos" panose="020B0004020202020204" pitchFamily="34" charset="0"/>
                        <a:cs typeface="Times New Roman" panose="02020603050405020304" pitchFamily="18" charset="0"/>
                      </a:endParaRPr>
                    </a:p>
                  </a:txBody>
                  <a:tcPr marL="57150" marR="57150" marT="0" marB="0"/>
                </a:tc>
                <a:tc>
                  <a:txBody>
                    <a:bodyPr/>
                    <a:lstStyle/>
                    <a:p>
                      <a:pPr marL="285750" marR="0" indent="-285750" algn="l">
                        <a:spcBef>
                          <a:spcPts val="0"/>
                        </a:spcBef>
                        <a:spcAft>
                          <a:spcPts val="0"/>
                        </a:spcAft>
                        <a:buFont typeface="Arial" panose="020B0604020202020204" pitchFamily="34" charset="0"/>
                        <a:buChar char="•"/>
                      </a:pPr>
                      <a:r>
                        <a:rPr lang="en-US" sz="1400">
                          <a:effectLst/>
                        </a:rPr>
                        <a:t>Coach Feedback </a:t>
                      </a:r>
                    </a:p>
                    <a:p>
                      <a:pPr marL="285750" marR="0" lvl="0" indent="-285750" algn="l" defTabSz="109728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effectLst/>
                        </a:rPr>
                        <a:t>Grantee Feedback </a:t>
                      </a:r>
                      <a:endParaRPr lang="en-US" sz="1400">
                        <a:effectLst/>
                        <a:latin typeface="+mn-lt"/>
                        <a:ea typeface="Calibri" panose="020F0502020204030204" pitchFamily="34" charset="0"/>
                        <a:cs typeface="Times New Roman (Body CS)"/>
                      </a:endParaRPr>
                    </a:p>
                  </a:txBody>
                  <a:tcPr marL="57150" marR="57150" marT="0" marB="0"/>
                </a:tc>
                <a:tc>
                  <a:txBody>
                    <a:bodyPr/>
                    <a:lstStyle/>
                    <a:p>
                      <a:pPr marL="342900" marR="0" lvl="0" indent="-342900" algn="l">
                        <a:spcBef>
                          <a:spcPts val="0"/>
                        </a:spcBef>
                        <a:spcAft>
                          <a:spcPts val="0"/>
                        </a:spcAft>
                        <a:buFont typeface="Symbol" panose="05050102010706020507" pitchFamily="18" charset="2"/>
                        <a:buChar char=""/>
                      </a:pPr>
                      <a:r>
                        <a:rPr lang="en-US" sz="1400">
                          <a:effectLst/>
                        </a:rPr>
                        <a:t>Improvement in status</a:t>
                      </a:r>
                    </a:p>
                    <a:p>
                      <a:pPr marL="342900" marR="0" lvl="0" indent="-342900" algn="l">
                        <a:spcBef>
                          <a:spcPts val="0"/>
                        </a:spcBef>
                        <a:spcAft>
                          <a:spcPts val="0"/>
                        </a:spcAft>
                        <a:buFont typeface="Symbol" panose="05050102010706020507" pitchFamily="18" charset="2"/>
                        <a:buChar char=""/>
                      </a:pPr>
                      <a:r>
                        <a:rPr lang="en-US" sz="1400">
                          <a:effectLst/>
                        </a:rPr>
                        <a:t>Meeting Goals</a:t>
                      </a:r>
                    </a:p>
                    <a:p>
                      <a:pPr marL="342900" marR="0" lvl="0" indent="-342900" algn="l">
                        <a:spcBef>
                          <a:spcPts val="0"/>
                        </a:spcBef>
                        <a:spcAft>
                          <a:spcPts val="0"/>
                        </a:spcAft>
                        <a:buFont typeface="Symbol" panose="05050102010706020507" pitchFamily="18" charset="2"/>
                        <a:buChar char=""/>
                      </a:pPr>
                      <a:r>
                        <a:rPr lang="en-US" sz="1400">
                          <a:effectLst/>
                        </a:rPr>
                        <a:t>Knowledge gains in the Grant requirements, RAs, Employer engagement, etc.</a:t>
                      </a:r>
                    </a:p>
                    <a:p>
                      <a:pPr marL="342900" marR="0" lvl="0" indent="-342900" algn="l" defTabSz="109728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en-US" sz="1400">
                          <a:effectLst/>
                        </a:rPr>
                        <a:t>Satisfaction with effectiveness of Coach and TA</a:t>
                      </a:r>
                    </a:p>
                    <a:p>
                      <a:pPr marL="342900" marR="0" lvl="0" indent="-342900" algn="l" defTabSz="109728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en-US" sz="1400">
                          <a:effectLst/>
                        </a:rPr>
                        <a:t>Alignment of grantee and coach expectations and perceptions</a:t>
                      </a:r>
                      <a:endParaRPr lang="en-US" sz="1400">
                        <a:effectLst/>
                        <a:latin typeface="+mn-lt"/>
                        <a:ea typeface="Calibri" panose="020F0502020204030204" pitchFamily="34" charset="0"/>
                        <a:cs typeface="Times New Roman (Body CS)"/>
                      </a:endParaRPr>
                    </a:p>
                  </a:txBody>
                  <a:tcPr marL="57150" marR="57150" marT="0" marB="0"/>
                </a:tc>
                <a:tc>
                  <a:txBody>
                    <a:bodyPr/>
                    <a:lstStyle/>
                    <a:p>
                      <a:pPr marL="342900" marR="0" lvl="0" indent="-342900" algn="l">
                        <a:spcBef>
                          <a:spcPts val="0"/>
                        </a:spcBef>
                        <a:spcAft>
                          <a:spcPts val="0"/>
                        </a:spcAft>
                        <a:buFont typeface="Symbol" panose="05050102010706020507" pitchFamily="18" charset="2"/>
                        <a:buChar char=""/>
                      </a:pPr>
                      <a:r>
                        <a:rPr lang="en-US" sz="1400">
                          <a:effectLst/>
                        </a:rPr>
                        <a:t>Coach Feedback Form</a:t>
                      </a:r>
                    </a:p>
                    <a:p>
                      <a:pPr marL="342900" marR="0" lvl="0" indent="-342900" algn="l" defTabSz="109728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en-US" sz="1400">
                          <a:effectLst/>
                        </a:rPr>
                        <a:t>Grantee Survey</a:t>
                      </a:r>
                      <a:endParaRPr lang="en-US" sz="1400">
                        <a:effectLst/>
                        <a:latin typeface="+mn-lt"/>
                        <a:ea typeface="Calibri" panose="020F0502020204030204" pitchFamily="34" charset="0"/>
                        <a:cs typeface="Times New Roman (Body CS)"/>
                      </a:endParaRPr>
                    </a:p>
                  </a:txBody>
                  <a:tcPr marL="57150" marR="57150" marT="0" marB="0"/>
                </a:tc>
                <a:extLst>
                  <a:ext uri="{0D108BD9-81ED-4DB2-BD59-A6C34878D82A}">
                    <a16:rowId xmlns:a16="http://schemas.microsoft.com/office/drawing/2014/main" val="2656926492"/>
                  </a:ext>
                </a:extLst>
              </a:tr>
              <a:tr h="880380">
                <a:tc>
                  <a:txBody>
                    <a:bodyPr/>
                    <a:lstStyle/>
                    <a:p>
                      <a:pPr marL="0" marR="0">
                        <a:spcBef>
                          <a:spcPts val="400"/>
                        </a:spcBef>
                        <a:spcAft>
                          <a:spcPts val="0"/>
                        </a:spcAft>
                      </a:pPr>
                      <a:r>
                        <a:rPr lang="en-US" sz="1400">
                          <a:effectLst/>
                        </a:rPr>
                        <a:t>Conversion (Behavior)</a:t>
                      </a:r>
                    </a:p>
                    <a:p>
                      <a:pPr marL="891540" marR="0" lvl="1" indent="-342900">
                        <a:spcBef>
                          <a:spcPts val="400"/>
                        </a:spcBef>
                        <a:spcAft>
                          <a:spcPts val="0"/>
                        </a:spcAft>
                        <a:buFont typeface="Symbol" panose="05050102010706020507" pitchFamily="18" charset="2"/>
                        <a:buChar char=""/>
                      </a:pPr>
                      <a:r>
                        <a:rPr lang="en-US" sz="1400">
                          <a:effectLst/>
                        </a:rPr>
                        <a:t>Application</a:t>
                      </a:r>
                      <a:endParaRPr lang="en-US" sz="1400">
                        <a:effectLst/>
                        <a:latin typeface="+mn-lt"/>
                        <a:ea typeface="Aptos" panose="020B0004020202020204" pitchFamily="34" charset="0"/>
                        <a:cs typeface="Times New Roman" panose="02020603050405020304" pitchFamily="18" charset="0"/>
                      </a:endParaRPr>
                    </a:p>
                  </a:txBody>
                  <a:tcPr marL="57150" marR="57150" marT="0" marB="0"/>
                </a:tc>
                <a:tc>
                  <a:txBody>
                    <a:bodyPr/>
                    <a:lstStyle/>
                    <a:p>
                      <a:pPr marL="285750" marR="0" indent="-285750" algn="l">
                        <a:spcBef>
                          <a:spcPts val="0"/>
                        </a:spcBef>
                        <a:spcAft>
                          <a:spcPts val="0"/>
                        </a:spcAft>
                        <a:buFont typeface="Arial" panose="020B0604020202020204" pitchFamily="34" charset="0"/>
                        <a:buChar char="•"/>
                      </a:pPr>
                      <a:r>
                        <a:rPr lang="en-US" sz="1400">
                          <a:effectLst/>
                        </a:rPr>
                        <a:t>Performance Measures </a:t>
                      </a:r>
                      <a:endParaRPr lang="en-US" sz="1400">
                        <a:effectLst/>
                        <a:latin typeface="+mn-lt"/>
                        <a:ea typeface="Calibri" panose="020F0502020204030204" pitchFamily="34" charset="0"/>
                        <a:cs typeface="Times New Roman (Body CS)"/>
                      </a:endParaRPr>
                    </a:p>
                  </a:txBody>
                  <a:tcPr marL="57150" marR="57150" marT="0" marB="0"/>
                </a:tc>
                <a:tc>
                  <a:txBody>
                    <a:bodyPr/>
                    <a:lstStyle/>
                    <a:p>
                      <a:pPr marL="342900" marR="0" lvl="0" indent="-342900" algn="l">
                        <a:spcBef>
                          <a:spcPts val="0"/>
                        </a:spcBef>
                        <a:spcAft>
                          <a:spcPts val="0"/>
                        </a:spcAft>
                        <a:buFont typeface="Symbol" panose="05050102010706020507" pitchFamily="18" charset="2"/>
                        <a:buChar char=""/>
                      </a:pPr>
                      <a:r>
                        <a:rPr lang="en-US" sz="1400">
                          <a:effectLst/>
                        </a:rPr>
                        <a:t>Total number of RAPs developed/expanded</a:t>
                      </a:r>
                    </a:p>
                    <a:p>
                      <a:pPr marL="342900" marR="0" lvl="0" indent="-342900" algn="l">
                        <a:spcBef>
                          <a:spcPts val="0"/>
                        </a:spcBef>
                        <a:spcAft>
                          <a:spcPts val="0"/>
                        </a:spcAft>
                        <a:buFont typeface="Symbol" panose="05050102010706020507" pitchFamily="18" charset="2"/>
                        <a:buChar char=""/>
                      </a:pPr>
                      <a:r>
                        <a:rPr lang="en-US" sz="1400">
                          <a:effectLst/>
                        </a:rPr>
                        <a:t>Total number of pre-apprenticeships developed/expanded (as applicable)</a:t>
                      </a:r>
                      <a:endParaRPr lang="en-US" sz="1400">
                        <a:effectLst/>
                        <a:latin typeface="+mn-lt"/>
                        <a:ea typeface="Calibri" panose="020F0502020204030204" pitchFamily="34" charset="0"/>
                        <a:cs typeface="Times New Roman (Body CS)"/>
                      </a:endParaRPr>
                    </a:p>
                  </a:txBody>
                  <a:tcPr marL="57150" marR="57150" marT="0" marB="0"/>
                </a:tc>
                <a:tc>
                  <a:txBody>
                    <a:bodyPr/>
                    <a:lstStyle/>
                    <a:p>
                      <a:pPr marL="342900" marR="0" lvl="0" indent="-342900" algn="l">
                        <a:spcBef>
                          <a:spcPts val="0"/>
                        </a:spcBef>
                        <a:spcAft>
                          <a:spcPts val="0"/>
                        </a:spcAft>
                        <a:buFont typeface="Symbol" panose="05050102010706020507" pitchFamily="18" charset="2"/>
                        <a:buChar char=""/>
                      </a:pPr>
                      <a:r>
                        <a:rPr lang="en-US" sz="1400">
                          <a:effectLst/>
                        </a:rPr>
                        <a:t>ABA Quarterly Narrative Report and Quarterly Performance Report</a:t>
                      </a:r>
                    </a:p>
                    <a:p>
                      <a:pPr marL="342900" marR="0" lvl="0" indent="-342900" algn="l">
                        <a:spcBef>
                          <a:spcPts val="0"/>
                        </a:spcBef>
                        <a:spcAft>
                          <a:spcPts val="0"/>
                        </a:spcAft>
                        <a:buFont typeface="Symbol" panose="05050102010706020507" pitchFamily="18" charset="2"/>
                        <a:buChar char=""/>
                      </a:pPr>
                      <a:r>
                        <a:rPr lang="en-US" sz="1400">
                          <a:effectLst/>
                        </a:rPr>
                        <a:t>Coach Feedback Form</a:t>
                      </a:r>
                      <a:endParaRPr lang="en-US" sz="1400">
                        <a:effectLst/>
                        <a:latin typeface="+mn-lt"/>
                        <a:ea typeface="Calibri" panose="020F0502020204030204" pitchFamily="34" charset="0"/>
                        <a:cs typeface="Times New Roman (Body CS)"/>
                      </a:endParaRPr>
                    </a:p>
                  </a:txBody>
                  <a:tcPr marL="57150" marR="57150" marT="0" marB="0"/>
                </a:tc>
                <a:extLst>
                  <a:ext uri="{0D108BD9-81ED-4DB2-BD59-A6C34878D82A}">
                    <a16:rowId xmlns:a16="http://schemas.microsoft.com/office/drawing/2014/main" val="2012091664"/>
                  </a:ext>
                </a:extLst>
              </a:tr>
              <a:tr h="847583">
                <a:tc>
                  <a:txBody>
                    <a:bodyPr/>
                    <a:lstStyle/>
                    <a:p>
                      <a:pPr marL="0" marR="0">
                        <a:spcBef>
                          <a:spcPts val="0"/>
                        </a:spcBef>
                        <a:spcAft>
                          <a:spcPts val="0"/>
                        </a:spcAft>
                      </a:pPr>
                      <a:r>
                        <a:rPr lang="en-US" sz="1400">
                          <a:effectLst/>
                        </a:rPr>
                        <a:t>Connection (Results)</a:t>
                      </a:r>
                    </a:p>
                    <a:p>
                      <a:pPr marL="891540" marR="0" lvl="1" indent="-342900">
                        <a:lnSpc>
                          <a:spcPct val="107000"/>
                        </a:lnSpc>
                        <a:spcBef>
                          <a:spcPts val="400"/>
                        </a:spcBef>
                        <a:spcAft>
                          <a:spcPts val="0"/>
                        </a:spcAft>
                        <a:buFont typeface="Symbol" panose="05050102010706020507" pitchFamily="18" charset="2"/>
                        <a:buChar char=""/>
                      </a:pPr>
                      <a:r>
                        <a:rPr lang="en-US" sz="1400" kern="0">
                          <a:effectLst/>
                        </a:rPr>
                        <a:t>Improvement in KPIs</a:t>
                      </a:r>
                      <a:endParaRPr lang="en-US" sz="1400" kern="100">
                        <a:effectLst/>
                        <a:latin typeface="+mn-lt"/>
                        <a:ea typeface="Aptos" panose="020B0004020202020204" pitchFamily="34" charset="0"/>
                        <a:cs typeface="Times New Roman" panose="02020603050405020304" pitchFamily="18" charset="0"/>
                      </a:endParaRPr>
                    </a:p>
                  </a:txBody>
                  <a:tcPr marL="57150" marR="57150" marT="0" marB="0"/>
                </a:tc>
                <a:tc>
                  <a:txBody>
                    <a:bodyPr/>
                    <a:lstStyle/>
                    <a:p>
                      <a:pPr marL="285750" marR="0" indent="-285750" algn="l">
                        <a:spcBef>
                          <a:spcPts val="0"/>
                        </a:spcBef>
                        <a:spcAft>
                          <a:spcPts val="0"/>
                        </a:spcAft>
                        <a:buFont typeface="Arial" panose="020B0604020202020204" pitchFamily="34" charset="0"/>
                        <a:buChar char="•"/>
                      </a:pPr>
                      <a:r>
                        <a:rPr lang="en-US" sz="1400">
                          <a:effectLst/>
                        </a:rPr>
                        <a:t>Coach Feedback </a:t>
                      </a:r>
                    </a:p>
                    <a:p>
                      <a:pPr marL="285750" marR="0" indent="-285750" algn="l">
                        <a:spcBef>
                          <a:spcPts val="0"/>
                        </a:spcBef>
                        <a:spcAft>
                          <a:spcPts val="0"/>
                        </a:spcAft>
                        <a:buFont typeface="Arial" panose="020B0604020202020204" pitchFamily="34" charset="0"/>
                        <a:buChar char="•"/>
                      </a:pPr>
                      <a:r>
                        <a:rPr lang="en-US" sz="1400">
                          <a:effectLst/>
                        </a:rPr>
                        <a:t>Changes in Grantee Performance (at risk/low, medium, or high)</a:t>
                      </a:r>
                      <a:endParaRPr lang="en-US" sz="1400">
                        <a:effectLst/>
                        <a:latin typeface="+mn-lt"/>
                        <a:ea typeface="Calibri" panose="020F0502020204030204" pitchFamily="34" charset="0"/>
                        <a:cs typeface="Times New Roman (Body CS)"/>
                      </a:endParaRPr>
                    </a:p>
                  </a:txBody>
                  <a:tcPr marL="57150" marR="57150" marT="0" marB="0"/>
                </a:tc>
                <a:tc>
                  <a:txBody>
                    <a:bodyPr/>
                    <a:lstStyle/>
                    <a:p>
                      <a:pPr marL="342900" marR="0" lvl="0" indent="-342900" algn="l">
                        <a:spcBef>
                          <a:spcPts val="0"/>
                        </a:spcBef>
                        <a:spcAft>
                          <a:spcPts val="0"/>
                        </a:spcAft>
                        <a:buFont typeface="Symbol" panose="05050102010706020507" pitchFamily="18" charset="2"/>
                        <a:buChar char=""/>
                      </a:pPr>
                      <a:r>
                        <a:rPr lang="en-US" sz="1400">
                          <a:effectLst/>
                        </a:rPr>
                        <a:t>Improvement in KPIs and Grantee Tier status</a:t>
                      </a:r>
                    </a:p>
                    <a:p>
                      <a:pPr marL="342900" marR="0" lvl="0" indent="-342900" algn="l">
                        <a:spcBef>
                          <a:spcPts val="0"/>
                        </a:spcBef>
                        <a:spcAft>
                          <a:spcPts val="0"/>
                        </a:spcAft>
                        <a:buFont typeface="Symbol" panose="05050102010706020507" pitchFamily="18" charset="2"/>
                        <a:buChar char=""/>
                      </a:pPr>
                      <a:r>
                        <a:rPr lang="en-US" sz="1400">
                          <a:effectLst/>
                        </a:rPr>
                        <a:t>Changes in performance from baseline to follow-on</a:t>
                      </a:r>
                      <a:endParaRPr lang="en-US" sz="1400">
                        <a:effectLst/>
                        <a:latin typeface="+mn-lt"/>
                        <a:ea typeface="Calibri" panose="020F0502020204030204" pitchFamily="34" charset="0"/>
                        <a:cs typeface="Times New Roman (Body CS)"/>
                      </a:endParaRPr>
                    </a:p>
                  </a:txBody>
                  <a:tcPr marL="57150" marR="57150" marT="0" marB="0"/>
                </a:tc>
                <a:tc>
                  <a:txBody>
                    <a:bodyPr/>
                    <a:lstStyle/>
                    <a:p>
                      <a:pPr marL="342900" marR="0" lvl="0" indent="-342900" algn="l">
                        <a:spcBef>
                          <a:spcPts val="0"/>
                        </a:spcBef>
                        <a:spcAft>
                          <a:spcPts val="0"/>
                        </a:spcAft>
                        <a:buFont typeface="Symbol" panose="05050102010706020507" pitchFamily="18" charset="2"/>
                        <a:buChar char=""/>
                      </a:pPr>
                      <a:r>
                        <a:rPr lang="en-US" sz="1400" dirty="0">
                          <a:effectLst/>
                        </a:rPr>
                        <a:t>Baseline Assessment </a:t>
                      </a:r>
                    </a:p>
                    <a:p>
                      <a:pPr marL="342900" marR="0" lvl="0" indent="-342900" algn="l" defTabSz="109728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en-US" sz="1400" dirty="0">
                          <a:effectLst/>
                        </a:rPr>
                        <a:t>Grantee Tier Assessment </a:t>
                      </a:r>
                    </a:p>
                    <a:p>
                      <a:pPr marL="342900" marR="0" lvl="0" indent="-342900" algn="l">
                        <a:spcBef>
                          <a:spcPts val="0"/>
                        </a:spcBef>
                        <a:spcAft>
                          <a:spcPts val="0"/>
                        </a:spcAft>
                        <a:buFont typeface="Symbol" panose="05050102010706020507" pitchFamily="18" charset="2"/>
                        <a:buChar char=""/>
                      </a:pPr>
                      <a:r>
                        <a:rPr lang="en-US" sz="1400" dirty="0">
                          <a:effectLst/>
                        </a:rPr>
                        <a:t>Coach Feedback Form</a:t>
                      </a:r>
                      <a:endParaRPr lang="en-US" sz="1400" dirty="0">
                        <a:effectLst/>
                        <a:latin typeface="+mn-lt"/>
                        <a:ea typeface="Calibri" panose="020F0502020204030204" pitchFamily="34" charset="0"/>
                        <a:cs typeface="Times New Roman (Body CS)"/>
                      </a:endParaRPr>
                    </a:p>
                  </a:txBody>
                  <a:tcPr marL="57150" marR="57150" marT="0" marB="0"/>
                </a:tc>
                <a:extLst>
                  <a:ext uri="{0D108BD9-81ED-4DB2-BD59-A6C34878D82A}">
                    <a16:rowId xmlns:a16="http://schemas.microsoft.com/office/drawing/2014/main" val="3782653098"/>
                  </a:ext>
                </a:extLst>
              </a:tr>
            </a:tbl>
          </a:graphicData>
        </a:graphic>
      </p:graphicFrame>
    </p:spTree>
    <p:extLst>
      <p:ext uri="{BB962C8B-B14F-4D97-AF65-F5344CB8AC3E}">
        <p14:creationId xmlns:p14="http://schemas.microsoft.com/office/powerpoint/2010/main" val="120292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E1812-F15A-4DF2-AF27-113A8DCFE453}"/>
              </a:ext>
            </a:extLst>
          </p:cNvPr>
          <p:cNvSpPr>
            <a:spLocks noGrp="1"/>
          </p:cNvSpPr>
          <p:nvPr>
            <p:ph type="title"/>
          </p:nvPr>
        </p:nvSpPr>
        <p:spPr>
          <a:xfrm>
            <a:off x="365760" y="3594"/>
            <a:ext cx="11437704" cy="6854405"/>
          </a:xfrm>
        </p:spPr>
        <p:txBody>
          <a:bodyPr/>
          <a:lstStyle/>
          <a:p>
            <a:r>
              <a:rPr lang="en-US"/>
              <a:t>Questions/discussion</a:t>
            </a:r>
          </a:p>
        </p:txBody>
      </p:sp>
    </p:spTree>
    <p:extLst>
      <p:ext uri="{BB962C8B-B14F-4D97-AF65-F5344CB8AC3E}">
        <p14:creationId xmlns:p14="http://schemas.microsoft.com/office/powerpoint/2010/main" val="3300424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C6E65-F894-6114-0913-437A7283C435}"/>
              </a:ext>
            </a:extLst>
          </p:cNvPr>
          <p:cNvSpPr>
            <a:spLocks noGrp="1"/>
          </p:cNvSpPr>
          <p:nvPr>
            <p:ph type="title" idx="4294967295"/>
          </p:nvPr>
        </p:nvSpPr>
        <p:spPr>
          <a:xfrm>
            <a:off x="883478" y="-981308"/>
            <a:ext cx="10470321" cy="981308"/>
          </a:xfrm>
        </p:spPr>
        <p:txBody>
          <a:bodyPr vert="horz" lIns="0" tIns="0" rIns="0" bIns="0" rtlCol="0" anchor="b">
            <a:noAutofit/>
          </a:bodyPr>
          <a:lstStyle/>
          <a:p>
            <a:r>
              <a:rPr lang="en-US" dirty="0"/>
              <a:t>National Apprenticeship Week 2024</a:t>
            </a:r>
          </a:p>
        </p:txBody>
      </p:sp>
      <p:pic>
        <p:nvPicPr>
          <p:cNvPr id="6" name="Content Placeholder 5" descr="A blue and red banner with white text">
            <a:extLst>
              <a:ext uri="{FF2B5EF4-FFF2-40B4-BE49-F238E27FC236}">
                <a16:creationId xmlns:a16="http://schemas.microsoft.com/office/drawing/2014/main" id="{34892896-1D43-2B8A-CFEC-71C152E553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12" y="279555"/>
            <a:ext cx="11695013" cy="6578445"/>
          </a:xfrm>
          <a:prstGeom prst="rect">
            <a:avLst/>
          </a:prstGeom>
        </p:spPr>
      </p:pic>
    </p:spTree>
    <p:extLst>
      <p:ext uri="{BB962C8B-B14F-4D97-AF65-F5344CB8AC3E}">
        <p14:creationId xmlns:p14="http://schemas.microsoft.com/office/powerpoint/2010/main" val="2889377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CE12-44FE-0939-3A34-EA25E9663AFB}"/>
              </a:ext>
            </a:extLst>
          </p:cNvPr>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1409002619"/>
      </p:ext>
    </p:extLst>
  </p:cSld>
  <p:clrMapOvr>
    <a:masterClrMapping/>
  </p:clrMapOvr>
</p:sld>
</file>

<file path=ppt/theme/theme1.xml><?xml version="1.0" encoding="utf-8"?>
<a:theme xmlns:a="http://schemas.openxmlformats.org/drawingml/2006/main" name="LF Master">
  <a:themeElements>
    <a:clrScheme name="Custom 7">
      <a:dk1>
        <a:srgbClr val="000000"/>
      </a:dk1>
      <a:lt1>
        <a:srgbClr val="FFFFFF"/>
      </a:lt1>
      <a:dk2>
        <a:srgbClr val="243646"/>
      </a:dk2>
      <a:lt2>
        <a:srgbClr val="E7E6E6"/>
      </a:lt2>
      <a:accent1>
        <a:srgbClr val="035157"/>
      </a:accent1>
      <a:accent2>
        <a:srgbClr val="00A6B7"/>
      </a:accent2>
      <a:accent3>
        <a:srgbClr val="243646"/>
      </a:accent3>
      <a:accent4>
        <a:srgbClr val="73A74C"/>
      </a:accent4>
      <a:accent5>
        <a:srgbClr val="D3461E"/>
      </a:accent5>
      <a:accent6>
        <a:srgbClr val="D6E25A"/>
      </a:accent6>
      <a:hlink>
        <a:srgbClr val="035157"/>
      </a:hlink>
      <a:folHlink>
        <a:srgbClr val="00A6B7"/>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dard PPT Library" id="{783ECF07-4A72-844F-8872-632527700D18}" vid="{C0074912-5F25-544F-B620-41E46A8FB69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A2C66FBF548A47B7104D04C5892AAE" ma:contentTypeVersion="17" ma:contentTypeDescription="Create a new document." ma:contentTypeScope="" ma:versionID="d61cf480b80b74ce651ec0d29c711e2c">
  <xsd:schema xmlns:xsd="http://www.w3.org/2001/XMLSchema" xmlns:xs="http://www.w3.org/2001/XMLSchema" xmlns:p="http://schemas.microsoft.com/office/2006/metadata/properties" xmlns:ns2="4ea6ec83-0ce8-4e93-90f3-1e2c7606c935" xmlns:ns3="23d47072-0488-4598-a6f1-638b7c22795c" targetNamespace="http://schemas.microsoft.com/office/2006/metadata/properties" ma:root="true" ma:fieldsID="d2d6aaf4be31bded4c8c32854b8baff5" ns2:_="" ns3:_="">
    <xsd:import namespace="4ea6ec83-0ce8-4e93-90f3-1e2c7606c935"/>
    <xsd:import namespace="23d47072-0488-4598-a6f1-638b7c22795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a6ec83-0ce8-4e93-90f3-1e2c7606c9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856f2ee-118d-42e8-91de-064c9a66b68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Notes" ma:index="23" nillable="true" ma:displayName="Notes" ma:format="Dropdown" ma:internalName="Notes">
      <xsd:simpleType>
        <xsd:restriction base="dms:Note">
          <xsd:maxLength value="255"/>
        </xsd:restrictio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d47072-0488-4598-a6f1-638b7c22795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9ad90fc8-5ea8-47f5-896d-2130ee527867}" ma:internalName="TaxCatchAll" ma:showField="CatchAllData" ma:web="23d47072-0488-4598-a6f1-638b7c2279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s xmlns="4ea6ec83-0ce8-4e93-90f3-1e2c7606c935" xsi:nil="true"/>
    <lcf76f155ced4ddcb4097134ff3c332f xmlns="4ea6ec83-0ce8-4e93-90f3-1e2c7606c935">
      <Terms xmlns="http://schemas.microsoft.com/office/infopath/2007/PartnerControls"/>
    </lcf76f155ced4ddcb4097134ff3c332f>
    <TaxCatchAll xmlns="23d47072-0488-4598-a6f1-638b7c22795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730189-BC51-4803-851B-39A2C465BE2C}">
  <ds:schemaRefs>
    <ds:schemaRef ds:uri="23d47072-0488-4598-a6f1-638b7c22795c"/>
    <ds:schemaRef ds:uri="4ea6ec83-0ce8-4e93-90f3-1e2c7606c9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BC05434-59D0-4666-BE30-1C59E31AF503}">
  <ds:schemaRefs>
    <ds:schemaRef ds:uri="http://purl.org/dc/dcmitype/"/>
    <ds:schemaRef ds:uri="4ea6ec83-0ce8-4e93-90f3-1e2c7606c935"/>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purl.org/dc/elements/1.1/"/>
    <ds:schemaRef ds:uri="http://schemas.openxmlformats.org/package/2006/metadata/core-properties"/>
    <ds:schemaRef ds:uri="23d47072-0488-4598-a6f1-638b7c22795c"/>
    <ds:schemaRef ds:uri="http://purl.org/dc/terms/"/>
  </ds:schemaRefs>
</ds:datastoreItem>
</file>

<file path=customXml/itemProps3.xml><?xml version="1.0" encoding="utf-8"?>
<ds:datastoreItem xmlns:ds="http://schemas.openxmlformats.org/officeDocument/2006/customXml" ds:itemID="{28DB7896-0E65-4BD8-B6A2-EF573CB79D9A}">
  <ds:schemaRefs>
    <ds:schemaRef ds:uri="http://schemas.microsoft.com/sharepoint/v3/contenttype/forms"/>
  </ds:schemaRefs>
</ds:datastoreItem>
</file>

<file path=docMetadata/LabelInfo.xml><?xml version="1.0" encoding="utf-8"?>
<clbl:labelList xmlns:clbl="http://schemas.microsoft.com/office/2020/mipLabelMetadata">
  <clbl:label id="{cf90b97b-be46-4a00-9700-81ce4ff1b7f6}" enabled="0" method="" siteId="{cf90b97b-be46-4a00-9700-81ce4ff1b7f6}" removed="1"/>
</clbl:labelList>
</file>

<file path=docProps/app.xml><?xml version="1.0" encoding="utf-8"?>
<Properties xmlns="http://schemas.openxmlformats.org/officeDocument/2006/extended-properties" xmlns:vt="http://schemas.openxmlformats.org/officeDocument/2006/docPropsVTypes">
  <TotalTime>0</TotalTime>
  <Words>2110</Words>
  <Application>Microsoft Office PowerPoint</Application>
  <PresentationFormat>Widescreen</PresentationFormat>
  <Paragraphs>391</Paragraphs>
  <Slides>31</Slides>
  <Notes>20</Notes>
  <HiddenSlides>0</HiddenSlides>
  <MMClips>0</MMClips>
  <ScaleCrop>false</ScaleCrop>
  <HeadingPairs>
    <vt:vector size="6" baseType="variant">
      <vt:variant>
        <vt:lpstr>Fonts Used</vt:lpstr>
      </vt:variant>
      <vt:variant>
        <vt:i4>22</vt:i4>
      </vt:variant>
      <vt:variant>
        <vt:lpstr>Theme</vt:lpstr>
      </vt:variant>
      <vt:variant>
        <vt:i4>3</vt:i4>
      </vt:variant>
      <vt:variant>
        <vt:lpstr>Slide Titles</vt:lpstr>
      </vt:variant>
      <vt:variant>
        <vt:i4>31</vt:i4>
      </vt:variant>
    </vt:vector>
  </HeadingPairs>
  <TitlesOfParts>
    <vt:vector size="56" baseType="lpstr">
      <vt:lpstr>.AppleSystemUIFont</vt:lpstr>
      <vt:lpstr>Aptos Narrow</vt:lpstr>
      <vt:lpstr>Arial</vt:lpstr>
      <vt:lpstr>Avenir Book</vt:lpstr>
      <vt:lpstr>Avenir Book Oblique</vt:lpstr>
      <vt:lpstr>Avenir Light Oblique</vt:lpstr>
      <vt:lpstr>Avenir LT Std 45 Book</vt:lpstr>
      <vt:lpstr>Avenir Medium</vt:lpstr>
      <vt:lpstr>Calibri</vt:lpstr>
      <vt:lpstr>Calibri Light</vt:lpstr>
      <vt:lpstr>DM Sans</vt:lpstr>
      <vt:lpstr>Georgia</vt:lpstr>
      <vt:lpstr>ITC Avant Garde Std Md</vt:lpstr>
      <vt:lpstr>LucidaGrande</vt:lpstr>
      <vt:lpstr>Montserrat</vt:lpstr>
      <vt:lpstr>Montserrat Light</vt:lpstr>
      <vt:lpstr>Montserrat Medium</vt:lpstr>
      <vt:lpstr>Montserrat SemiBold</vt:lpstr>
      <vt:lpstr>Roboto</vt:lpstr>
      <vt:lpstr>Symbol</vt:lpstr>
      <vt:lpstr>Wingdings</vt:lpstr>
      <vt:lpstr>Wingdings 3</vt:lpstr>
      <vt:lpstr>LF Master</vt:lpstr>
      <vt:lpstr>Custom Design</vt:lpstr>
      <vt:lpstr>2_Custom Design</vt:lpstr>
      <vt:lpstr>ICF ABA2 Orientation  </vt:lpstr>
      <vt:lpstr>Agenda</vt:lpstr>
      <vt:lpstr>Welcome and Introductions</vt:lpstr>
      <vt:lpstr>TA Resources</vt:lpstr>
      <vt:lpstr>Community of practice</vt:lpstr>
      <vt:lpstr>Technical assistance and coaching support</vt:lpstr>
      <vt:lpstr>QUARTERLY REPORT DUE DATES</vt:lpstr>
      <vt:lpstr>QNR Tips</vt:lpstr>
      <vt:lpstr>Using qnrs to tell a story</vt:lpstr>
      <vt:lpstr>ABA2 Grantees 1 &amp; 2</vt:lpstr>
      <vt:lpstr>Category 3 performance measures</vt:lpstr>
      <vt:lpstr>QpR tips</vt:lpstr>
      <vt:lpstr>QpR tips</vt:lpstr>
      <vt:lpstr>Coaches’ next steps</vt:lpstr>
      <vt:lpstr>Additional Resources</vt:lpstr>
      <vt:lpstr>OA Investments</vt:lpstr>
      <vt:lpstr>DOL Investment  </vt:lpstr>
      <vt:lpstr>Additional Intermediary Funds – National or Regional in Focus</vt:lpstr>
      <vt:lpstr>Additional resources</vt:lpstr>
      <vt:lpstr>WorkforceGPS </vt:lpstr>
      <vt:lpstr>Apprenticeship.gov</vt:lpstr>
      <vt:lpstr>Registered apprenticeship academy</vt:lpstr>
      <vt:lpstr>RA TA Centers Program Overview </vt:lpstr>
      <vt:lpstr>EEO Resources</vt:lpstr>
      <vt:lpstr>Additional Resources:</vt:lpstr>
      <vt:lpstr>DEIA Resources</vt:lpstr>
      <vt:lpstr>TA Evaluation</vt:lpstr>
      <vt:lpstr>TA Evaluations Methods</vt:lpstr>
      <vt:lpstr>Questions/discussion</vt:lpstr>
      <vt:lpstr>National Apprenticeship Week 2024</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McPherson, Andrew A [USA]</dc:creator>
  <cp:lastModifiedBy>O'Connell, Anna</cp:lastModifiedBy>
  <cp:revision>2</cp:revision>
  <dcterms:created xsi:type="dcterms:W3CDTF">2018-11-14T18:16:14Z</dcterms:created>
  <dcterms:modified xsi:type="dcterms:W3CDTF">2024-09-06T18:28:24Z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0x0101002EA2C66FBF548A47B7104D04C5892AAE</vt:lpwstr>
  </property>
  <property fmtid="{D5CDD505-2E9C-101B-9397-08002B2CF9AE}" pid="3" name="AuthorIds_UIVersion_84992">
    <vt:lpwstr>17760</vt:lpwstr>
  </property>
  <property fmtid="{D5CDD505-2E9C-101B-9397-08002B2CF9AE}" pid="4" name="MediaServiceImageTags">
    <vt:lpwstr/>
  </property>
</Properties>
</file>