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9"/>
  </p:notesMasterIdLst>
  <p:sldIdLst>
    <p:sldId id="283" r:id="rId2"/>
    <p:sldId id="256" r:id="rId3"/>
    <p:sldId id="257" r:id="rId4"/>
    <p:sldId id="258" r:id="rId5"/>
    <p:sldId id="259" r:id="rId6"/>
    <p:sldId id="260" r:id="rId7"/>
    <p:sldId id="261" r:id="rId8"/>
    <p:sldId id="262" r:id="rId9"/>
    <p:sldId id="263" r:id="rId10"/>
    <p:sldId id="264" r:id="rId11"/>
    <p:sldId id="265" r:id="rId12"/>
    <p:sldId id="266" r:id="rId13"/>
    <p:sldId id="267" r:id="rId14"/>
    <p:sldId id="269" r:id="rId15"/>
    <p:sldId id="270"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Lst>
  <p:sldSz cx="9144000" cy="5143500" type="screen16x9"/>
  <p:notesSz cx="6858000" cy="9144000"/>
  <p:embeddedFontLst>
    <p:embeddedFont>
      <p:font typeface="Calibri" panose="020F0502020204030204" pitchFamily="34" charset="0"/>
      <p:regular r:id="rId30"/>
      <p:bold r:id="rId31"/>
      <p:italic r:id="rId32"/>
      <p:boldItalic r:id="rId33"/>
    </p:embeddedFont>
    <p:embeddedFont>
      <p:font typeface="Montserrat" panose="00000500000000000000" pitchFamily="2" charset="0"/>
      <p:regular r:id="rId34"/>
      <p:bold r:id="rId35"/>
      <p:italic r:id="rId36"/>
      <p:boldItalic r:id="rId37"/>
    </p:embeddedFont>
    <p:embeddedFont>
      <p:font typeface="Roboto" panose="02000000000000000000" pitchFamily="2"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2" roundtripDataSignature="AMtx7mhq5Zuuq+O5Q7JG41Qxh+zwHYTeZ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banez, Laura - ETA" initials="IL-E" lastIdx="8" clrIdx="0">
    <p:extLst>
      <p:ext uri="{19B8F6BF-5375-455C-9EA6-DF929625EA0E}">
        <p15:presenceInfo xmlns:p15="http://schemas.microsoft.com/office/powerpoint/2012/main" userId="S-1-5-21-430767753-2305446740-1188461881-72628" providerId="AD"/>
      </p:ext>
    </p:extLst>
  </p:cmAuthor>
  <p:cmAuthor id="2" name="Tramontana, Laura A - ETA" initials="TLA-E" lastIdx="22" clrIdx="1">
    <p:extLst>
      <p:ext uri="{19B8F6BF-5375-455C-9EA6-DF929625EA0E}">
        <p15:presenceInfo xmlns:p15="http://schemas.microsoft.com/office/powerpoint/2012/main" userId="S-1-5-21-430767753-2305446740-1188461881-71894" providerId="AD"/>
      </p:ext>
    </p:extLst>
  </p:cmAuthor>
  <p:cmAuthor id="3" name="Ted Lynch" initials="TL" lastIdx="5" clrIdx="2">
    <p:extLst>
      <p:ext uri="{19B8F6BF-5375-455C-9EA6-DF929625EA0E}">
        <p15:presenceInfo xmlns:p15="http://schemas.microsoft.com/office/powerpoint/2012/main" userId="S-1-5-21-2167319944-4075495185-2446244191-131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88F"/>
    <a:srgbClr val="800000"/>
    <a:srgbClr val="002136"/>
    <a:srgbClr val="004773"/>
    <a:srgbClr val="200E8C"/>
    <a:srgbClr val="00337F"/>
    <a:srgbClr val="5D6770"/>
    <a:srgbClr val="00A6CF"/>
    <a:srgbClr val="00A614"/>
    <a:srgbClr val="D65C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64" autoAdjust="0"/>
    <p:restoredTop sz="63882" autoAdjust="0"/>
  </p:normalViewPr>
  <p:slideViewPr>
    <p:cSldViewPr snapToGrid="0">
      <p:cViewPr varScale="1">
        <p:scale>
          <a:sx n="56" d="100"/>
          <a:sy n="56" d="100"/>
        </p:scale>
        <p:origin x="1452" y="44"/>
      </p:cViewPr>
      <p:guideLst>
        <p:guide orient="horz" pos="1620"/>
        <p:guide pos="2880"/>
      </p:guideLst>
    </p:cSldViewPr>
  </p:slideViewPr>
  <p:outlineViewPr>
    <p:cViewPr>
      <p:scale>
        <a:sx n="33" d="100"/>
        <a:sy n="33" d="100"/>
      </p:scale>
      <p:origin x="0" y="-405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21" Type="http://schemas.openxmlformats.org/officeDocument/2006/relationships/slide" Target="slides/slide20.xml"/><Relationship Id="rId34" Type="http://schemas.openxmlformats.org/officeDocument/2006/relationships/font" Target="fonts/font5.fntdata"/><Relationship Id="rId42" Type="http://customschemas.google.com/relationships/presentationmetadata" Target="meta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1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2200" b="1" i="0" u="none" strike="noStrike" kern="1200" baseline="0">
                <a:solidFill>
                  <a:schemeClr val="dk1">
                    <a:lumMod val="65000"/>
                    <a:lumOff val="35000"/>
                  </a:schemeClr>
                </a:solidFill>
                <a:latin typeface="+mn-lt"/>
                <a:ea typeface="+mn-ea"/>
                <a:cs typeface="+mn-cs"/>
              </a:defRPr>
            </a:pPr>
            <a:r>
              <a:rPr lang="en-US" dirty="0">
                <a:solidFill>
                  <a:srgbClr val="200E8C"/>
                </a:solidFill>
                <a:latin typeface="Avenir"/>
              </a:rPr>
              <a:t>Potential Victims of Labor Trafficking in Agriculture Work Authorization Status at time of Exploitation</a:t>
            </a:r>
          </a:p>
        </c:rich>
      </c:tx>
      <c:layout>
        <c:manualLayout>
          <c:xMode val="edge"/>
          <c:yMode val="edge"/>
          <c:x val="0.11107339759280396"/>
          <c:y val="0"/>
        </c:manualLayout>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Potential Victims of Labor Trafficking in Agriculture Work Authorization Status at time of Exploitation</c:v>
                </c:pt>
              </c:strCache>
            </c:strRef>
          </c:tx>
          <c:spPr>
            <a:solidFill>
              <a:srgbClr val="0070C0"/>
            </a:solidFill>
          </c:spPr>
          <c:dPt>
            <c:idx val="0"/>
            <c:bubble3D val="0"/>
            <c:spPr>
              <a:solidFill>
                <a:srgbClr val="00A6CF"/>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1-2867-461B-9071-21090A3F0262}"/>
              </c:ext>
            </c:extLst>
          </c:dPt>
          <c:dPt>
            <c:idx val="1"/>
            <c:bubble3D val="0"/>
            <c:spPr>
              <a:solidFill>
                <a:srgbClr val="A8C14C"/>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3-2867-461B-9071-21090A3F0262}"/>
              </c:ext>
            </c:extLst>
          </c:dPt>
          <c:dPt>
            <c:idx val="2"/>
            <c:bubble3D val="0"/>
            <c:spPr>
              <a:solidFill>
                <a:srgbClr val="D65C56"/>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5-2867-461B-9071-21090A3F0262}"/>
              </c:ext>
            </c:extLst>
          </c:dPt>
          <c:dPt>
            <c:idx val="3"/>
            <c:bubble3D val="0"/>
            <c:spPr>
              <a:solidFill>
                <a:srgbClr val="5D6770"/>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7-2867-461B-9071-21090A3F0262}"/>
              </c:ext>
            </c:extLst>
          </c:dPt>
          <c:dLbls>
            <c:dLbl>
              <c:idx val="0"/>
              <c:layout>
                <c:manualLayout>
                  <c:x val="1.5205052493437556E-3"/>
                  <c:y val="-9.0392224409448815E-2"/>
                </c:manualLayout>
              </c:layout>
              <c:tx>
                <c:rich>
                  <a:bodyPr/>
                  <a:lstStyle/>
                  <a:p>
                    <a:fld id="{A8624D71-2E68-4666-B46A-690C3AE5426E}" type="CATEGORYNAME">
                      <a:rPr lang="en-US">
                        <a:solidFill>
                          <a:schemeClr val="tx1"/>
                        </a:solidFill>
                      </a:rPr>
                      <a:pPr/>
                      <a:t>[CATEGORY NAME]</a:t>
                    </a:fld>
                    <a:r>
                      <a:rPr lang="en-US" baseline="0" dirty="0"/>
                      <a:t>
</a:t>
                    </a:r>
                    <a:fld id="{408FDC45-7B0D-48BB-B7E1-421B46D7E9AA}" type="PERCENTAGE">
                      <a:rPr lang="en-US" baseline="0">
                        <a:solidFill>
                          <a:schemeClr val="tx1"/>
                        </a:solidFill>
                      </a:rPr>
                      <a:pPr/>
                      <a:t>[PERCENTAGE]</a:t>
                    </a:fld>
                    <a:endParaRPr lang="en-US" baseline="0" dirty="0"/>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867-461B-9071-21090A3F0262}"/>
                </c:ext>
              </c:extLst>
            </c:dLbl>
            <c:dLbl>
              <c:idx val="1"/>
              <c:layout>
                <c:manualLayout>
                  <c:x val="-2.8392880577427823E-2"/>
                  <c:y val="2.7960137795275591E-2"/>
                </c:manualLayout>
              </c:layout>
              <c:tx>
                <c:rich>
                  <a:bodyPr/>
                  <a:lstStyle/>
                  <a:p>
                    <a:fld id="{EC219C14-8C39-42DB-AC2D-4DF6170A5C4B}" type="CATEGORYNAME">
                      <a:rPr lang="en-US">
                        <a:solidFill>
                          <a:schemeClr val="tx1"/>
                        </a:solidFill>
                      </a:rPr>
                      <a:pPr/>
                      <a:t>[CATEGORY NAME]</a:t>
                    </a:fld>
                    <a:r>
                      <a:rPr lang="en-US" baseline="0" dirty="0"/>
                      <a:t>
</a:t>
                    </a:r>
                    <a:fld id="{60C9F27B-0D1D-4682-8CCB-84E0A1790B29}" type="PERCENTAGE">
                      <a:rPr lang="en-US" baseline="0">
                        <a:solidFill>
                          <a:schemeClr val="tx1"/>
                        </a:solidFill>
                      </a:rPr>
                      <a:pPr/>
                      <a:t>[PERCENTAGE]</a:t>
                    </a:fld>
                    <a:endParaRPr lang="en-US" baseline="0" dirty="0"/>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2867-461B-9071-21090A3F0262}"/>
                </c:ext>
              </c:extLst>
            </c:dLbl>
            <c:dLbl>
              <c:idx val="2"/>
              <c:layout>
                <c:manualLayout>
                  <c:x val="-0.17666322178477695"/>
                  <c:y val="9.2942913385826775E-2"/>
                </c:manualLayout>
              </c:layout>
              <c:tx>
                <c:rich>
                  <a:bodyPr/>
                  <a:lstStyle/>
                  <a:p>
                    <a:fld id="{3F6C0D9B-A14E-4FF5-8AFD-7C978E3A0DE8}" type="CATEGORYNAME">
                      <a:rPr lang="en-US">
                        <a:solidFill>
                          <a:schemeClr val="tx1"/>
                        </a:solidFill>
                      </a:rPr>
                      <a:pPr/>
                      <a:t>[CATEGORY NAME]</a:t>
                    </a:fld>
                    <a:r>
                      <a:rPr lang="en-US" baseline="0" dirty="0">
                        <a:solidFill>
                          <a:schemeClr val="tx1"/>
                        </a:solidFill>
                      </a:rPr>
                      <a:t>
</a:t>
                    </a:r>
                    <a:fld id="{5FA5A7B2-9E0C-4A3B-AF80-85672873A678}" type="PERCENTAGE">
                      <a:rPr lang="en-US" baseline="0">
                        <a:solidFill>
                          <a:schemeClr val="tx1"/>
                        </a:solidFill>
                      </a:rPr>
                      <a:pPr/>
                      <a:t>[PERCENTAGE]</a:t>
                    </a:fld>
                    <a:endParaRPr lang="en-US" baseline="0" dirty="0">
                      <a:solidFill>
                        <a:schemeClr val="tx1"/>
                      </a:solidFill>
                    </a:endParaRP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2867-461B-9071-21090A3F0262}"/>
                </c:ext>
              </c:extLst>
            </c:dLbl>
            <c:dLbl>
              <c:idx val="3"/>
              <c:layout>
                <c:manualLayout>
                  <c:x val="0.13103618828617325"/>
                  <c:y val="5.2440698818897666E-2"/>
                </c:manualLayout>
              </c:layout>
              <c:tx>
                <c:rich>
                  <a:bodyPr/>
                  <a:lstStyle/>
                  <a:p>
                    <a:fld id="{D695EF51-FA65-41A8-8278-EE67F93A6ED9}" type="CATEGORYNAME">
                      <a:rPr lang="en-US">
                        <a:solidFill>
                          <a:schemeClr val="tx1"/>
                        </a:solidFill>
                      </a:rPr>
                      <a:pPr/>
                      <a:t>[CATEGORY NAME]</a:t>
                    </a:fld>
                    <a:r>
                      <a:rPr lang="en-US" baseline="0" dirty="0">
                        <a:solidFill>
                          <a:schemeClr val="tx1"/>
                        </a:solidFill>
                      </a:rPr>
                      <a:t>
</a:t>
                    </a:r>
                    <a:fld id="{96EDDA70-8328-44CD-8910-937523A56167}" type="PERCENTAGE">
                      <a:rPr lang="en-US" baseline="0">
                        <a:solidFill>
                          <a:schemeClr val="tx1"/>
                        </a:solidFill>
                      </a:rPr>
                      <a:pPr/>
                      <a:t>[PERCENTAGE]</a:t>
                    </a:fld>
                    <a:endParaRPr lang="en-US" baseline="0" dirty="0">
                      <a:solidFill>
                        <a:schemeClr val="tx1"/>
                      </a:solidFill>
                    </a:endParaRP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2867-461B-9071-21090A3F026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solidFill>
                    <a:latin typeface="Avenir"/>
                    <a:ea typeface="+mn-ea"/>
                    <a:cs typeface="+mn-cs"/>
                  </a:defRPr>
                </a:pPr>
                <a:endParaRPr lang="en-US"/>
              </a:p>
            </c:txPr>
            <c:dLblPos val="inEnd"/>
            <c:showLegendKey val="0"/>
            <c:showVal val="0"/>
            <c:showCatName val="1"/>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Temporary Visas</c:v>
                </c:pt>
                <c:pt idx="1">
                  <c:v>Unknown</c:v>
                </c:pt>
                <c:pt idx="2">
                  <c:v>Undocumented </c:v>
                </c:pt>
                <c:pt idx="3">
                  <c:v>U.S. Citizens</c:v>
                </c:pt>
              </c:strCache>
            </c:strRef>
          </c:cat>
          <c:val>
            <c:numRef>
              <c:f>Sheet1!$B$2:$B$5</c:f>
              <c:numCache>
                <c:formatCode>General</c:formatCode>
                <c:ptCount val="4"/>
                <c:pt idx="0">
                  <c:v>3012</c:v>
                </c:pt>
                <c:pt idx="1">
                  <c:v>1794</c:v>
                </c:pt>
                <c:pt idx="2">
                  <c:v>112</c:v>
                </c:pt>
                <c:pt idx="3">
                  <c:v>34</c:v>
                </c:pt>
              </c:numCache>
            </c:numRef>
          </c:val>
          <c:extLst>
            <c:ext xmlns:c16="http://schemas.microsoft.com/office/drawing/2014/chart" uri="{C3380CC4-5D6E-409C-BE32-E72D297353CC}">
              <c16:uniqueId val="{00000008-2867-461B-9071-21090A3F0262}"/>
            </c:ext>
          </c:extLst>
        </c:ser>
        <c:dLbls>
          <c:dLblPos val="in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5">
  <a:schemeClr val="accent5"/>
</cs:colorStyle>
</file>

<file path=ppt/charts/style1.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1197" kern="1200"/>
  </cs:axisTitle>
  <cs:categoryAxis>
    <cs:lnRef idx="0"/>
    <cs:fillRef idx="0"/>
    <cs:effectRef idx="0"/>
    <cs:fontRef idx="minor">
      <a:schemeClr val="dk1">
        <a:lumMod val="65000"/>
        <a:lumOff val="35000"/>
      </a:schemeClr>
    </cs:fontRef>
    <cs:defRPr sz="1197"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1197"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22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228797810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polarisproject.org/resources/the-latino-face-of-human-trafficking-and-exploitation-in-the-united-states/"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r>
              <a:rPr lang="en-US" b="1" dirty="0"/>
              <a:t>Timmy</a:t>
            </a:r>
            <a:r>
              <a:rPr lang="en-US" b="1" baseline="0" dirty="0"/>
              <a:t> Dudley:  </a:t>
            </a:r>
            <a:r>
              <a:rPr lang="en-US" baseline="0" dirty="0"/>
              <a:t>Hello, The United States Department of Labor, Employment and Training Administration (ETA) presents this webcast in collaboration with Polaris, which is a Non-Governmental Organization that receives funding from the U.S. Department of Health and Human Services to operate the U.S. National Human Trafficking Hotline. This webcast is for State Workforce Agency staff, including State Monitor Advocates, outreach staff, and other Employment Service staff. Through this webcast, Polaris will present information on labor trafficking, which is intended to help staff identify and respond to trafficking indicators and to understand their role in referring potential trafficking to enforcement agencies. </a:t>
            </a:r>
          </a:p>
          <a:p>
            <a:pPr marL="158750" indent="0">
              <a:buNone/>
            </a:pPr>
            <a:endParaRPr lang="en-US" baseline="0" dirty="0"/>
          </a:p>
          <a:p>
            <a:pPr marL="158750" indent="0">
              <a:buNone/>
            </a:pPr>
            <a:r>
              <a:rPr lang="en-US" baseline="0" dirty="0"/>
              <a:t>This webcast will help State Workforce Agency Employment Service staff, including American Job Center staff, migrant and seasonal farmworker (MSFW) outreach staff, and State Monitor Advocates identify potential signs of labor trafficking, which they must document as either Apparent Violations or, if applicable, as complaints filed through the Employment Service and Employment-Related Law Complaint System.  For specific guidance on how to document and refer Apparent Violations and Complaints, please consult your state’s State Monitor Advocate or your ETA Regional Monitor Advocate. Contact information for those individuals is provided at the end of this presentation.  </a:t>
            </a:r>
          </a:p>
          <a:p>
            <a:pPr marL="158750" indent="0">
              <a:buNone/>
            </a:pPr>
            <a:endParaRPr lang="en-US" baseline="0" dirty="0"/>
          </a:p>
          <a:p>
            <a:pPr marL="158750" indent="0">
              <a:buNone/>
            </a:pPr>
            <a:r>
              <a:rPr lang="en-US" baseline="0" dirty="0"/>
              <a:t>I am Timmy Dudley, speaking for the ETA National Monitor Advocate team, and I would like to introduce Ted Lynch from Polaris, who will present information for the remainder of this webcast.</a:t>
            </a:r>
            <a:endParaRPr lang="en-US" dirty="0"/>
          </a:p>
        </p:txBody>
      </p:sp>
    </p:spTree>
    <p:extLst>
      <p:ext uri="{BB962C8B-B14F-4D97-AF65-F5344CB8AC3E}">
        <p14:creationId xmlns:p14="http://schemas.microsoft.com/office/powerpoint/2010/main" val="22609593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eb500a9a8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geb500a9a83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indent="0">
              <a:buNone/>
            </a:pPr>
            <a:r>
              <a:rPr lang="en-US" sz="1100" b="0" i="0" u="none" strike="noStrike" cap="none" dirty="0">
                <a:solidFill>
                  <a:srgbClr val="000000"/>
                </a:solidFill>
                <a:effectLst/>
                <a:latin typeface="Arial"/>
                <a:ea typeface="Arial"/>
                <a:cs typeface="Arial"/>
                <a:sym typeface="Arial"/>
              </a:rPr>
              <a:t>For over a decade, Polaris has assisted more than sixty thousand victims and survivors through the US National Human Trafficking Hotline, and built the largest known US data set on the crime that illuminates how human trafficking works, in real time, and turns knowledge into targeted systems-level strategies to disrupt and prevent human trafficking. Polaris has a wealth of information on trafficking in agriculture and today, we will share resources that the hotline provides, statistics on trafficking in agriculture, and tips for outreach staff to use if they encounter possible situations and victims of trafficking while conducting outreach.</a:t>
            </a:r>
          </a:p>
          <a:p>
            <a:pPr marL="158750" indent="0">
              <a:buNone/>
            </a:pPr>
            <a:r>
              <a:rPr lang="en-US" sz="1100" b="0" i="0" u="none" strike="noStrike" cap="none" dirty="0">
                <a:solidFill>
                  <a:srgbClr val="000000"/>
                </a:solidFill>
                <a:effectLst/>
                <a:latin typeface="Arial"/>
                <a:ea typeface="Arial"/>
                <a:cs typeface="Arial"/>
                <a:sym typeface="Arial"/>
              </a:rPr>
              <a:t>The figures, views and information presented here, unless otherwise cited or sourced, do not represent the views or positions of the U.S. DOL. </a:t>
            </a:r>
          </a:p>
          <a:p>
            <a:pPr marL="0" lvl="0" indent="0" algn="l" rtl="0">
              <a:lnSpc>
                <a:spcPct val="100000"/>
              </a:lnSpc>
              <a:spcBef>
                <a:spcPts val="0"/>
              </a:spcBef>
              <a:spcAft>
                <a:spcPts val="0"/>
              </a:spcAft>
              <a:buSzPts val="1100"/>
              <a:buNone/>
            </a:pPr>
            <a:endParaRPr b="1" dirty="0"/>
          </a:p>
        </p:txBody>
      </p:sp>
    </p:spTree>
    <p:extLst>
      <p:ext uri="{BB962C8B-B14F-4D97-AF65-F5344CB8AC3E}">
        <p14:creationId xmlns:p14="http://schemas.microsoft.com/office/powerpoint/2010/main" val="1061066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0" name="Google Shape;90;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100" dirty="0">
                <a:latin typeface="Avenir"/>
                <a:ea typeface="Avenir"/>
                <a:cs typeface="Avenir"/>
                <a:sym typeface="Avenir"/>
              </a:rPr>
              <a:t>State Monitor Advocates (SMA) and Employment Service outreach staff come into contact with hundreds of thousands of migrant and seasonal farmworkers every year in the course of their </a:t>
            </a:r>
            <a:r>
              <a:rPr lang="en" dirty="0">
                <a:latin typeface="Avenir"/>
                <a:ea typeface="Avenir"/>
                <a:cs typeface="Avenir"/>
                <a:sym typeface="Avenir"/>
              </a:rPr>
              <a:t>duties</a:t>
            </a:r>
            <a:r>
              <a:rPr lang="en" sz="1100" dirty="0">
                <a:latin typeface="Avenir"/>
                <a:ea typeface="Avenir"/>
                <a:cs typeface="Avenir"/>
                <a:sym typeface="Avenir"/>
              </a:rPr>
              <a:t>. During this time, SMAs and outreach staff should be alert to observe the working and living conditions of farmworkers. If there are signs of trafficking, staff should log and refer these cases to the appropriate enforcement agencies. </a:t>
            </a:r>
            <a:endParaRPr dirty="0"/>
          </a:p>
          <a:p>
            <a:pPr marL="0" lvl="0" indent="0" algn="l" rtl="0">
              <a:lnSpc>
                <a:spcPct val="100000"/>
              </a:lnSpc>
              <a:spcBef>
                <a:spcPts val="0"/>
              </a:spcBef>
              <a:spcAft>
                <a:spcPts val="0"/>
              </a:spcAft>
              <a:buSzPts val="1100"/>
              <a:buNone/>
            </a:pPr>
            <a:endParaRPr sz="1100" dirty="0">
              <a:latin typeface="Avenir"/>
              <a:ea typeface="Avenir"/>
              <a:cs typeface="Avenir"/>
              <a:sym typeface="Avenir"/>
            </a:endParaRPr>
          </a:p>
          <a:p>
            <a:pPr marL="0" lvl="0" indent="0" algn="l" rtl="0">
              <a:lnSpc>
                <a:spcPct val="100000"/>
              </a:lnSpc>
              <a:spcBef>
                <a:spcPts val="0"/>
              </a:spcBef>
              <a:spcAft>
                <a:spcPts val="0"/>
              </a:spcAft>
              <a:buSzPts val="1100"/>
              <a:buNone/>
            </a:pPr>
            <a:r>
              <a:rPr lang="en" sz="1100" dirty="0">
                <a:latin typeface="Avenir"/>
                <a:ea typeface="Avenir"/>
                <a:cs typeface="Avenir"/>
                <a:sym typeface="Avenir"/>
              </a:rPr>
              <a:t>Educational engagement with agricultural employers and growers are also a critical preventative measure to help employers</a:t>
            </a:r>
            <a:r>
              <a:rPr lang="en" sz="1100" baseline="0" dirty="0">
                <a:latin typeface="Avenir"/>
                <a:ea typeface="Avenir"/>
                <a:cs typeface="Avenir"/>
                <a:sym typeface="Avenir"/>
              </a:rPr>
              <a:t> and </a:t>
            </a:r>
            <a:r>
              <a:rPr lang="en" sz="1100" dirty="0">
                <a:latin typeface="Avenir"/>
                <a:ea typeface="Avenir"/>
                <a:cs typeface="Avenir"/>
                <a:sym typeface="Avenir"/>
              </a:rPr>
              <a:t>growers get into compliance and understand the risks of trafficking and exploitation in their supply chains if they don’t have strong checks and processes in place. Polaris values your collaboration in the fight against labor trafficking and appreciates your participation in this webcast.</a:t>
            </a:r>
            <a:endParaRPr sz="1100" dirty="0">
              <a:latin typeface="Avenir"/>
              <a:ea typeface="Avenir"/>
              <a:cs typeface="Avenir"/>
              <a:sym typeface="Avenir"/>
            </a:endParaRPr>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41260088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3: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sz="1100" dirty="0">
                <a:solidFill>
                  <a:schemeClr val="dk1"/>
                </a:solidFill>
                <a:highlight>
                  <a:schemeClr val="lt1"/>
                </a:highlight>
                <a:latin typeface="Avenir"/>
                <a:ea typeface="Avenir"/>
                <a:cs typeface="Avenir"/>
                <a:sym typeface="Avenir"/>
              </a:rPr>
              <a:t>During this webcast we will introduce Polaris and talk about the National Human </a:t>
            </a:r>
            <a:r>
              <a:rPr lang="en" dirty="0">
                <a:solidFill>
                  <a:schemeClr val="dk1"/>
                </a:solidFill>
                <a:highlight>
                  <a:schemeClr val="lt1"/>
                </a:highlight>
                <a:latin typeface="Avenir"/>
                <a:ea typeface="Avenir"/>
                <a:cs typeface="Avenir"/>
                <a:sym typeface="Avenir"/>
              </a:rPr>
              <a:t>T</a:t>
            </a:r>
            <a:r>
              <a:rPr lang="en" sz="1100" dirty="0">
                <a:solidFill>
                  <a:schemeClr val="dk1"/>
                </a:solidFill>
                <a:highlight>
                  <a:schemeClr val="lt1"/>
                </a:highlight>
                <a:latin typeface="Avenir"/>
                <a:ea typeface="Avenir"/>
                <a:cs typeface="Avenir"/>
                <a:sym typeface="Avenir"/>
              </a:rPr>
              <a:t>rafficking Hotline before moving to a broad overview of Human Trafficking including definitions</a:t>
            </a:r>
            <a:r>
              <a:rPr lang="en" dirty="0">
                <a:solidFill>
                  <a:schemeClr val="dk1"/>
                </a:solidFill>
                <a:highlight>
                  <a:schemeClr val="lt1"/>
                </a:highlight>
                <a:latin typeface="Avenir"/>
                <a:ea typeface="Avenir"/>
                <a:cs typeface="Avenir"/>
                <a:sym typeface="Avenir"/>
              </a:rPr>
              <a:t> of the criminal</a:t>
            </a:r>
            <a:r>
              <a:rPr lang="en" sz="1100" dirty="0">
                <a:solidFill>
                  <a:schemeClr val="dk1"/>
                </a:solidFill>
                <a:highlight>
                  <a:schemeClr val="lt1"/>
                </a:highlight>
                <a:latin typeface="Avenir"/>
                <a:ea typeface="Avenir"/>
                <a:cs typeface="Avenir"/>
                <a:sym typeface="Avenir"/>
              </a:rPr>
              <a:t> law. Then we will go over some relevant hotline data on labor trafficking in agriculture. </a:t>
            </a:r>
            <a:endParaRPr dirty="0">
              <a:solidFill>
                <a:schemeClr val="dk1"/>
              </a:solidFill>
              <a:latin typeface="Avenir"/>
              <a:ea typeface="Avenir"/>
              <a:cs typeface="Avenir"/>
              <a:sym typeface="Avenir"/>
            </a:endParaRPr>
          </a:p>
          <a:p>
            <a:pPr marL="0" lvl="0" indent="0" algn="l" rtl="0">
              <a:lnSpc>
                <a:spcPct val="100000"/>
              </a:lnSpc>
              <a:spcBef>
                <a:spcPts val="0"/>
              </a:spcBef>
              <a:spcAft>
                <a:spcPts val="0"/>
              </a:spcAft>
              <a:buSzPts val="1400"/>
              <a:buNone/>
            </a:pPr>
            <a:r>
              <a:rPr lang="en" dirty="0">
                <a:solidFill>
                  <a:schemeClr val="dk1"/>
                </a:solidFill>
                <a:highlight>
                  <a:schemeClr val="lt1"/>
                </a:highlight>
                <a:latin typeface="Avenir"/>
                <a:ea typeface="Avenir"/>
                <a:cs typeface="Avenir"/>
                <a:sym typeface="Avenir"/>
              </a:rPr>
              <a:t>We will finish up by discussing some </a:t>
            </a:r>
            <a:r>
              <a:rPr lang="en" sz="1100" dirty="0">
                <a:solidFill>
                  <a:schemeClr val="dk1"/>
                </a:solidFill>
                <a:highlight>
                  <a:schemeClr val="lt1"/>
                </a:highlight>
                <a:latin typeface="Avenir"/>
                <a:ea typeface="Avenir"/>
                <a:cs typeface="Avenir"/>
                <a:sym typeface="Avenir"/>
              </a:rPr>
              <a:t>tips for any staff in direct contact with farm workers on how to </a:t>
            </a:r>
            <a:r>
              <a:rPr lang="en" dirty="0">
                <a:solidFill>
                  <a:schemeClr val="dk1"/>
                </a:solidFill>
                <a:highlight>
                  <a:schemeClr val="lt1"/>
                </a:highlight>
                <a:latin typeface="Avenir"/>
                <a:ea typeface="Avenir"/>
                <a:cs typeface="Avenir"/>
                <a:sym typeface="Avenir"/>
              </a:rPr>
              <a:t>assess for labor trafficking.</a:t>
            </a:r>
            <a:endParaRPr sz="1100" dirty="0">
              <a:solidFill>
                <a:schemeClr val="dk1"/>
              </a:solidFill>
              <a:highlight>
                <a:schemeClr val="lt1"/>
              </a:highlight>
              <a:latin typeface="Avenir"/>
              <a:ea typeface="Avenir"/>
              <a:cs typeface="Avenir"/>
              <a:sym typeface="Avenir"/>
            </a:endParaRPr>
          </a:p>
          <a:p>
            <a:pPr marL="0" lvl="0" indent="0" algn="l" rtl="0">
              <a:lnSpc>
                <a:spcPct val="100000"/>
              </a:lnSpc>
              <a:spcBef>
                <a:spcPts val="0"/>
              </a:spcBef>
              <a:spcAft>
                <a:spcPts val="0"/>
              </a:spcAft>
              <a:buSzPts val="1400"/>
              <a:buNone/>
            </a:pPr>
            <a:endParaRPr sz="1100" dirty="0">
              <a:solidFill>
                <a:schemeClr val="dk2"/>
              </a:solidFill>
              <a:highlight>
                <a:schemeClr val="lt1"/>
              </a:highlight>
              <a:latin typeface="Avenir"/>
              <a:ea typeface="Avenir"/>
              <a:cs typeface="Avenir"/>
              <a:sym typeface="Avenir"/>
            </a:endParaRPr>
          </a:p>
          <a:p>
            <a:pPr marL="45720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Clr>
                <a:schemeClr val="dk1"/>
              </a:buClr>
              <a:buSzPts val="1100"/>
              <a:buFont typeface="Arial"/>
              <a:buNone/>
            </a:pPr>
            <a:endParaRPr dirty="0"/>
          </a:p>
          <a:p>
            <a:pPr marL="0" lvl="0" indent="0" algn="l" rtl="0">
              <a:lnSpc>
                <a:spcPct val="100000"/>
              </a:lnSpc>
              <a:spcBef>
                <a:spcPts val="0"/>
              </a:spcBef>
              <a:spcAft>
                <a:spcPts val="0"/>
              </a:spcAft>
              <a:buSzPts val="1400"/>
              <a:buNone/>
            </a:pPr>
            <a:endParaRPr dirty="0"/>
          </a:p>
        </p:txBody>
      </p:sp>
      <p:sp>
        <p:nvSpPr>
          <p:cNvPr id="97" name="Google Shape;97;p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4</a:t>
            </a:fld>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8604010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4" name="Google Shape;10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rtl="0"/>
            <a:r>
              <a:rPr lang="en-US" sz="1100" b="0" i="0" u="none" strike="noStrike" cap="none" dirty="0">
                <a:solidFill>
                  <a:srgbClr val="000000"/>
                </a:solidFill>
                <a:effectLst/>
                <a:latin typeface="Arial"/>
                <a:ea typeface="Arial"/>
                <a:cs typeface="Arial"/>
                <a:sym typeface="Arial"/>
              </a:rPr>
              <a:t>Polaris is an anti-trafficking organization founded in 2002. We are pioneers in the use of technology to address trafficking in the U.S. and through the National Human Trafficking Hotline have built the largest known U.S. data set on actual trafficking experiences. </a:t>
            </a:r>
            <a:endParaRPr lang="en-US" b="0" dirty="0">
              <a:effectLst/>
            </a:endParaRPr>
          </a:p>
          <a:p>
            <a:pPr rtl="0"/>
            <a:r>
              <a:rPr lang="en-US" sz="1100" b="0" i="0" u="none" strike="noStrike" cap="none" dirty="0">
                <a:solidFill>
                  <a:srgbClr val="000000"/>
                </a:solidFill>
                <a:effectLst/>
                <a:latin typeface="Arial"/>
                <a:ea typeface="Arial"/>
                <a:cs typeface="Arial"/>
                <a:sym typeface="Arial"/>
              </a:rPr>
              <a:t>Many of you may be familiar with the National Human Trafficking Hotline, but we also have three strategic initiatives that focus on preventative strategies.</a:t>
            </a:r>
            <a:endParaRPr lang="en-US" b="0" dirty="0">
              <a:effectLst/>
            </a:endParaRPr>
          </a:p>
          <a:p>
            <a:pPr rtl="0"/>
            <a:r>
              <a:rPr lang="en-US" sz="1100" b="0" i="0" u="none" strike="noStrike" cap="none" dirty="0">
                <a:solidFill>
                  <a:srgbClr val="000000"/>
                </a:solidFill>
                <a:effectLst/>
                <a:latin typeface="Arial"/>
                <a:ea typeface="Arial"/>
                <a:cs typeface="Arial"/>
                <a:sym typeface="Arial"/>
              </a:rPr>
              <a:t>One team focusing on sex trafficking working with cities, another focused on engaging with financial institutions and the financial industry to develop red flags and ways to identify links between money laundering and proceeds from trafficking, and then the Labor Trafficking Strategic Initiative, which I am a part of. Our team is primarily focused on labor trafficking in Agriculture at this time, and in our work in the US, the H-2A visa program. </a:t>
            </a:r>
          </a:p>
          <a:p>
            <a:pPr rtl="0"/>
            <a:r>
              <a:rPr lang="en-US" sz="1100" b="0" i="0" u="none" strike="noStrike" cap="none" dirty="0">
                <a:solidFill>
                  <a:srgbClr val="000000"/>
                </a:solidFill>
                <a:effectLst/>
                <a:latin typeface="Arial"/>
                <a:ea typeface="Arial"/>
                <a:cs typeface="Arial"/>
                <a:sym typeface="Arial"/>
              </a:rPr>
              <a:t>Additionally we have a Government Policy and Strategic Advocacy team that works with Congress advocate for the reauthorizations of the TVPA, the field’s defining legislation, but also looks at other legislations and state initiatives that might affect vulnerabilities or advance protections for survivors and vulnerable populations.</a:t>
            </a:r>
            <a:endParaRPr lang="en-US" b="0" dirty="0">
              <a:effectLst/>
            </a:endParaRPr>
          </a:p>
          <a:p>
            <a:endParaRPr dirty="0">
              <a:solidFill>
                <a:schemeClr val="dk1"/>
              </a:solidFill>
            </a:endParaRPr>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29447542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5:notes"/>
          <p:cNvSpPr>
            <a:spLocks noGrp="1" noRot="1" noChangeAspect="1"/>
          </p:cNvSpPr>
          <p:nvPr>
            <p:ph type="sldImg" idx="2"/>
          </p:nvPr>
        </p:nvSpPr>
        <p:spPr>
          <a:xfrm>
            <a:off x="381000" y="685800"/>
            <a:ext cx="6094413"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5" name="Google Shape;115;p5:notes"/>
          <p:cNvSpPr txBox="1">
            <a:spLocks noGrp="1"/>
          </p:cNvSpPr>
          <p:nvPr>
            <p:ph type="body" idx="1"/>
          </p:nvPr>
        </p:nvSpPr>
        <p:spPr>
          <a:xfrm>
            <a:off x="914401" y="4343401"/>
            <a:ext cx="5029200" cy="4114800"/>
          </a:xfrm>
          <a:prstGeom prst="rect">
            <a:avLst/>
          </a:prstGeom>
          <a:noFill/>
          <a:ln>
            <a:noFill/>
          </a:ln>
        </p:spPr>
        <p:txBody>
          <a:bodyPr spcFirstLastPara="1" wrap="square" lIns="91275" tIns="45625" rIns="91275" bIns="45625" anchor="t" anchorCtr="0">
            <a:noAutofit/>
          </a:bodyPr>
          <a:lstStyle/>
          <a:p>
            <a:pPr marL="158750" indent="0">
              <a:buNone/>
            </a:pPr>
            <a:r>
              <a:rPr lang="en-US" sz="1100" b="0" i="0" u="none" strike="noStrike" cap="none" dirty="0">
                <a:solidFill>
                  <a:srgbClr val="000000"/>
                </a:solidFill>
                <a:effectLst/>
                <a:latin typeface="Arial"/>
                <a:ea typeface="Arial"/>
                <a:cs typeface="Arial"/>
                <a:sym typeface="Arial"/>
              </a:rPr>
              <a:t>The National Hotline serves three key functions: </a:t>
            </a:r>
          </a:p>
          <a:p>
            <a:r>
              <a:rPr lang="en-US" sz="1100" b="0" i="0" u="none" strike="noStrike" cap="none" dirty="0">
                <a:solidFill>
                  <a:srgbClr val="000000"/>
                </a:solidFill>
                <a:effectLst/>
                <a:latin typeface="Arial"/>
                <a:ea typeface="Arial"/>
                <a:cs typeface="Arial"/>
                <a:sym typeface="Arial"/>
              </a:rPr>
              <a:t>It is a confidential crisis and tip line where victims, survivors, or their family and friends can call in and be connected to resources depending on their wishes and needs</a:t>
            </a:r>
          </a:p>
          <a:p>
            <a:r>
              <a:rPr lang="en-US" sz="1100" b="0" i="0" u="none" strike="noStrike" cap="none" dirty="0">
                <a:solidFill>
                  <a:srgbClr val="000000"/>
                </a:solidFill>
                <a:effectLst/>
                <a:latin typeface="Arial"/>
                <a:ea typeface="Arial"/>
                <a:cs typeface="Arial"/>
                <a:sym typeface="Arial"/>
              </a:rPr>
              <a:t>It is a robust national referral and response network, which includes an avenue for reporting human trafficking situations to specially trained and trusted law enforcement contacts across the country. </a:t>
            </a:r>
          </a:p>
          <a:p>
            <a:r>
              <a:rPr lang="en-US" sz="1100" b="0" i="0" u="none" strike="noStrike" cap="none" dirty="0">
                <a:solidFill>
                  <a:srgbClr val="000000"/>
                </a:solidFill>
                <a:effectLst/>
                <a:latin typeface="Arial"/>
                <a:ea typeface="Arial"/>
                <a:cs typeface="Arial"/>
                <a:sym typeface="Arial"/>
              </a:rPr>
              <a:t>Lastly it is also a resource for hotline data and trends</a:t>
            </a:r>
          </a:p>
          <a:p>
            <a:endParaRPr lang="en-US" sz="1100" b="0" i="0" u="none" strike="noStrike" cap="none" dirty="0">
              <a:solidFill>
                <a:srgbClr val="000000"/>
              </a:solidFill>
              <a:effectLst/>
              <a:latin typeface="Arial"/>
              <a:ea typeface="Arial"/>
              <a:cs typeface="Arial"/>
              <a:sym typeface="Arial"/>
            </a:endParaRPr>
          </a:p>
          <a:p>
            <a:pPr marL="158750" indent="0">
              <a:buNone/>
            </a:pPr>
            <a:r>
              <a:rPr lang="en-US" sz="1100" b="0" i="0" u="none" strike="noStrike" cap="none" dirty="0">
                <a:solidFill>
                  <a:srgbClr val="000000"/>
                </a:solidFill>
                <a:effectLst/>
                <a:latin typeface="Arial"/>
                <a:ea typeface="Arial"/>
                <a:cs typeface="Arial"/>
                <a:sym typeface="Arial"/>
              </a:rPr>
              <a:t>The advantages of having one single national hotline instead of statewide or local hotlines are:</a:t>
            </a:r>
          </a:p>
          <a:p>
            <a:r>
              <a:rPr lang="en-US" sz="1100" b="0" i="0" u="none" strike="noStrike" cap="none" dirty="0">
                <a:solidFill>
                  <a:srgbClr val="000000"/>
                </a:solidFill>
                <a:effectLst/>
                <a:latin typeface="Arial"/>
                <a:ea typeface="Arial"/>
                <a:cs typeface="Arial"/>
                <a:sym typeface="Arial"/>
              </a:rPr>
              <a:t>It is a center for national coordination of cases across states.</a:t>
            </a:r>
          </a:p>
          <a:p>
            <a:r>
              <a:rPr lang="en-US" sz="1100" b="0" i="0" u="none" strike="noStrike" cap="none" dirty="0">
                <a:solidFill>
                  <a:srgbClr val="000000"/>
                </a:solidFill>
                <a:effectLst/>
                <a:latin typeface="Arial"/>
                <a:ea typeface="Arial"/>
                <a:cs typeface="Arial"/>
                <a:sym typeface="Arial"/>
              </a:rPr>
              <a:t>Second, it has financial stability and law enforcement recognition &amp; credibility due to government funding, but also has NGO independence which is important for victims and survivors that don’t want to have to interact with law enforcement to access services.</a:t>
            </a:r>
          </a:p>
          <a:p>
            <a:r>
              <a:rPr lang="en-US" sz="1100" b="0" i="0" u="none" strike="noStrike" cap="none" dirty="0">
                <a:solidFill>
                  <a:srgbClr val="000000"/>
                </a:solidFill>
                <a:effectLst/>
                <a:latin typeface="Arial"/>
                <a:ea typeface="Arial"/>
                <a:cs typeface="Arial"/>
                <a:sym typeface="Arial"/>
              </a:rPr>
              <a:t>It is one easily memorable number which</a:t>
            </a:r>
            <a:r>
              <a:rPr lang="en-US" sz="1100" b="0" i="0" u="none" strike="noStrike" cap="none" baseline="0" dirty="0">
                <a:solidFill>
                  <a:srgbClr val="000000"/>
                </a:solidFill>
                <a:effectLst/>
                <a:latin typeface="Arial"/>
                <a:ea typeface="Arial"/>
                <a:cs typeface="Arial"/>
                <a:sym typeface="Arial"/>
              </a:rPr>
              <a:t> is also</a:t>
            </a:r>
            <a:r>
              <a:rPr lang="en-US" sz="1100" b="0" i="0" u="none" strike="noStrike" cap="none" dirty="0">
                <a:solidFill>
                  <a:srgbClr val="000000"/>
                </a:solidFill>
                <a:effectLst/>
                <a:latin typeface="Arial"/>
                <a:ea typeface="Arial"/>
                <a:cs typeface="Arial"/>
                <a:sym typeface="Arial"/>
              </a:rPr>
              <a:t> the best way to not duplicate efforts in promotion.</a:t>
            </a:r>
          </a:p>
          <a:p>
            <a:r>
              <a:rPr lang="en-US" sz="1100" b="0" i="0" u="none" strike="noStrike" cap="none" dirty="0">
                <a:solidFill>
                  <a:srgbClr val="000000"/>
                </a:solidFill>
                <a:effectLst/>
                <a:latin typeface="Arial"/>
                <a:ea typeface="Arial"/>
                <a:cs typeface="Arial"/>
                <a:sym typeface="Arial"/>
              </a:rPr>
              <a:t>And lastly it’s a data hub on the right scale to draw some broader conclusions at the regional and national level. </a:t>
            </a:r>
          </a:p>
        </p:txBody>
      </p:sp>
    </p:spTree>
    <p:extLst>
      <p:ext uri="{BB962C8B-B14F-4D97-AF65-F5344CB8AC3E}">
        <p14:creationId xmlns:p14="http://schemas.microsoft.com/office/powerpoint/2010/main" val="34639702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Now</a:t>
            </a:r>
            <a:r>
              <a:rPr lang="en-US" baseline="0" dirty="0"/>
              <a:t> we will get into what human trafficking is as defined by federal law, and how Polaris thinks about the different components of the crime. </a:t>
            </a:r>
            <a:endParaRPr dirty="0"/>
          </a:p>
        </p:txBody>
      </p:sp>
      <p:sp>
        <p:nvSpPr>
          <p:cNvPr id="121" name="Google Shape;12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928307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 name="Google Shape;126;p9: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 sz="1100" dirty="0">
                <a:solidFill>
                  <a:schemeClr val="dk2"/>
                </a:solidFill>
                <a:highlight>
                  <a:srgbClr val="FFFFFF"/>
                </a:highlight>
                <a:latin typeface="Avenir"/>
                <a:ea typeface="Avenir"/>
                <a:cs typeface="Avenir"/>
                <a:sym typeface="Avenir"/>
              </a:rPr>
              <a:t>Sex trafficking is when a commercial sex act is induced by force, fraud, or coercion, or in which the person induced to perform such act has not</a:t>
            </a:r>
            <a:r>
              <a:rPr lang="en" dirty="0">
                <a:solidFill>
                  <a:schemeClr val="dk2"/>
                </a:solidFill>
                <a:highlight>
                  <a:srgbClr val="FFFFFF"/>
                </a:highlight>
                <a:latin typeface="Avenir"/>
                <a:ea typeface="Avenir"/>
                <a:cs typeface="Avenir"/>
                <a:sym typeface="Avenir"/>
              </a:rPr>
              <a:t> yet turned</a:t>
            </a:r>
            <a:r>
              <a:rPr lang="en" sz="1100" dirty="0">
                <a:solidFill>
                  <a:schemeClr val="dk2"/>
                </a:solidFill>
                <a:highlight>
                  <a:srgbClr val="FFFFFF"/>
                </a:highlight>
                <a:latin typeface="Avenir"/>
                <a:ea typeface="Avenir"/>
                <a:cs typeface="Avenir"/>
                <a:sym typeface="Avenir"/>
              </a:rPr>
              <a:t> 18 years of age. What this means is that for sex trafficking it is not necessary to prove Force, Fraud or Coercion for someone under the age of 18- a minor. </a:t>
            </a:r>
            <a:endParaRPr sz="1100" dirty="0">
              <a:solidFill>
                <a:schemeClr val="dk2"/>
              </a:solidFill>
              <a:highlight>
                <a:srgbClr val="FFFFFF"/>
              </a:highlight>
              <a:latin typeface="Avenir"/>
              <a:ea typeface="Avenir"/>
              <a:cs typeface="Avenir"/>
              <a:sym typeface="Avenir"/>
            </a:endParaRPr>
          </a:p>
          <a:p>
            <a:pPr marL="0" lvl="0" indent="0" algn="l" rtl="0">
              <a:lnSpc>
                <a:spcPct val="100000"/>
              </a:lnSpc>
              <a:spcBef>
                <a:spcPts val="0"/>
              </a:spcBef>
              <a:spcAft>
                <a:spcPts val="0"/>
              </a:spcAft>
              <a:buSzPts val="1400"/>
              <a:buNone/>
            </a:pPr>
            <a:endParaRPr dirty="0">
              <a:solidFill>
                <a:schemeClr val="dk2"/>
              </a:solidFill>
              <a:highlight>
                <a:srgbClr val="FFFFFF"/>
              </a:highlight>
              <a:latin typeface="Avenir"/>
              <a:ea typeface="Avenir"/>
              <a:cs typeface="Avenir"/>
              <a:sym typeface="Avenir"/>
            </a:endParaRPr>
          </a:p>
          <a:p>
            <a:pPr marL="0" lvl="0" indent="0" algn="l" rtl="0">
              <a:lnSpc>
                <a:spcPct val="100000"/>
              </a:lnSpc>
              <a:spcBef>
                <a:spcPts val="0"/>
              </a:spcBef>
              <a:spcAft>
                <a:spcPts val="0"/>
              </a:spcAft>
              <a:buSzPts val="1400"/>
              <a:buNone/>
            </a:pPr>
            <a:r>
              <a:rPr lang="en" dirty="0">
                <a:solidFill>
                  <a:schemeClr val="dk2"/>
                </a:solidFill>
                <a:highlight>
                  <a:srgbClr val="FFFFFF"/>
                </a:highlight>
                <a:latin typeface="Avenir"/>
                <a:ea typeface="Avenir"/>
                <a:cs typeface="Avenir"/>
                <a:sym typeface="Avenir"/>
              </a:rPr>
              <a:t>Labor trafficking is defined as the recruitment, harboring, transportation, provision, or obtaining of a person for labor or services, through the use of force, fraud or coercion for the purpose of subjection to involuntary servitude, peonage, debt bondage, or slavery.</a:t>
            </a:r>
            <a:endParaRPr dirty="0">
              <a:solidFill>
                <a:schemeClr val="dk2"/>
              </a:solidFill>
              <a:highlight>
                <a:srgbClr val="FFFFFF"/>
              </a:highlight>
              <a:latin typeface="Avenir"/>
              <a:ea typeface="Avenir"/>
              <a:cs typeface="Avenir"/>
              <a:sym typeface="Avenir"/>
            </a:endParaRPr>
          </a:p>
          <a:p>
            <a:pPr marL="0" lvl="0" indent="0" algn="l" rtl="0">
              <a:lnSpc>
                <a:spcPct val="100000"/>
              </a:lnSpc>
              <a:spcBef>
                <a:spcPts val="0"/>
              </a:spcBef>
              <a:spcAft>
                <a:spcPts val="0"/>
              </a:spcAft>
              <a:buSzPts val="1400"/>
              <a:buNone/>
            </a:pPr>
            <a:endParaRPr dirty="0">
              <a:solidFill>
                <a:schemeClr val="dk2"/>
              </a:solidFill>
              <a:highlight>
                <a:srgbClr val="FFFFFF"/>
              </a:highlight>
              <a:latin typeface="Avenir"/>
              <a:ea typeface="Avenir"/>
              <a:cs typeface="Avenir"/>
              <a:sym typeface="Avenir"/>
            </a:endParaRPr>
          </a:p>
          <a:p>
            <a:pPr marL="0" lvl="0" indent="0" algn="l" rtl="0">
              <a:lnSpc>
                <a:spcPct val="100000"/>
              </a:lnSpc>
              <a:spcBef>
                <a:spcPts val="0"/>
              </a:spcBef>
              <a:spcAft>
                <a:spcPts val="0"/>
              </a:spcAft>
              <a:buSzPts val="1400"/>
              <a:buNone/>
            </a:pPr>
            <a:r>
              <a:rPr lang="en" dirty="0">
                <a:solidFill>
                  <a:schemeClr val="dk2"/>
                </a:solidFill>
                <a:highlight>
                  <a:srgbClr val="FFFFFF"/>
                </a:highlight>
                <a:latin typeface="Avenir"/>
                <a:ea typeface="Avenir"/>
                <a:cs typeface="Avenir"/>
                <a:sym typeface="Avenir"/>
              </a:rPr>
              <a:t>We’ll be focusing here on labor trafficking, specifically labor trafficking in agriculture. </a:t>
            </a:r>
            <a:r>
              <a:rPr lang="en" sz="1100" dirty="0">
                <a:solidFill>
                  <a:srgbClr val="000000"/>
                </a:solidFill>
                <a:highlight>
                  <a:srgbClr val="FFFFFF"/>
                </a:highlight>
                <a:latin typeface="Arial"/>
                <a:ea typeface="Arial"/>
                <a:cs typeface="Arial"/>
                <a:sym typeface="Arial"/>
              </a:rPr>
              <a:t> </a:t>
            </a:r>
            <a:endParaRPr sz="1100" dirty="0">
              <a:solidFill>
                <a:schemeClr val="dk2"/>
              </a:solidFill>
              <a:highlight>
                <a:srgbClr val="FFFFFF"/>
              </a:highlight>
              <a:latin typeface="Avenir"/>
              <a:ea typeface="Avenir"/>
              <a:cs typeface="Avenir"/>
              <a:sym typeface="Avenir"/>
            </a:endParaRPr>
          </a:p>
        </p:txBody>
      </p:sp>
      <p:sp>
        <p:nvSpPr>
          <p:cNvPr id="127" name="Google Shape;127;p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8</a:t>
            </a:fld>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3580433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eb0190f687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geb0190f687_0_0: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dirty="0">
              <a:latin typeface="Avenir"/>
              <a:ea typeface="Avenir"/>
              <a:cs typeface="Avenir"/>
              <a:sym typeface="Avenir"/>
            </a:endParaRPr>
          </a:p>
          <a:p>
            <a:pPr marL="0" lvl="0" indent="0" algn="l" rtl="0">
              <a:spcBef>
                <a:spcPts val="0"/>
              </a:spcBef>
              <a:spcAft>
                <a:spcPts val="0"/>
              </a:spcAft>
              <a:buClr>
                <a:schemeClr val="dk1"/>
              </a:buClr>
              <a:buSzPts val="1400"/>
              <a:buFont typeface="Arial"/>
              <a:buNone/>
            </a:pPr>
            <a:r>
              <a:rPr lang="en" dirty="0">
                <a:solidFill>
                  <a:schemeClr val="dk1"/>
                </a:solidFill>
                <a:latin typeface="Avenir"/>
                <a:ea typeface="Avenir"/>
                <a:cs typeface="Avenir"/>
                <a:sym typeface="Avenir"/>
              </a:rPr>
              <a:t>The Hotline operates off of the federal definition of human trafficking, which is represented here by the A-M-P Model, which helps hotline advocates through the assessment process on calls.</a:t>
            </a:r>
          </a:p>
          <a:p>
            <a:pPr marL="0" lvl="0" indent="0" algn="l" rtl="0">
              <a:spcBef>
                <a:spcPts val="0"/>
              </a:spcBef>
              <a:spcAft>
                <a:spcPts val="0"/>
              </a:spcAft>
              <a:buClr>
                <a:schemeClr val="dk1"/>
              </a:buClr>
              <a:buSzPts val="1400"/>
              <a:buFont typeface="Arial"/>
              <a:buNone/>
            </a:pPr>
            <a:endParaRPr lang="en" sz="1100" b="0" i="0" u="none" strike="noStrike" cap="none" dirty="0">
              <a:solidFill>
                <a:schemeClr val="dk1"/>
              </a:solidFill>
              <a:effectLst/>
              <a:latin typeface="Avenir"/>
              <a:ea typeface="Arial"/>
              <a:cs typeface="Arial"/>
              <a:sym typeface="Avenir"/>
            </a:endParaRPr>
          </a:p>
          <a:p>
            <a:pPr marL="0" lvl="0" indent="0" algn="l" rtl="0">
              <a:spcBef>
                <a:spcPts val="0"/>
              </a:spcBef>
              <a:spcAft>
                <a:spcPts val="0"/>
              </a:spcAft>
              <a:buClr>
                <a:schemeClr val="dk1"/>
              </a:buClr>
              <a:buSzPts val="1400"/>
              <a:buFont typeface="Arial"/>
              <a:buNone/>
            </a:pPr>
            <a:r>
              <a:rPr lang="en-US" sz="1100" b="0" i="0" u="none" strike="noStrike" cap="none" dirty="0">
                <a:solidFill>
                  <a:srgbClr val="000000"/>
                </a:solidFill>
                <a:effectLst/>
                <a:latin typeface="Arial"/>
                <a:ea typeface="Arial"/>
                <a:cs typeface="Arial"/>
                <a:sym typeface="Arial"/>
              </a:rPr>
              <a:t>To fit the federal definition of trafficking, the situation must have an action: recruit, harbor, transport, provide, or obtain. A means which can be a form of Force, Fraud, or Coercion,  and be for the purpose of either commercial sex acts or forced labor or services.  </a:t>
            </a:r>
          </a:p>
          <a:p>
            <a:pPr marL="0" lvl="0" indent="0" algn="l" rtl="0">
              <a:spcBef>
                <a:spcPts val="0"/>
              </a:spcBef>
              <a:spcAft>
                <a:spcPts val="0"/>
              </a:spcAft>
              <a:buClr>
                <a:schemeClr val="dk1"/>
              </a:buClr>
              <a:buSzPts val="1400"/>
              <a:buFont typeface="Arial"/>
              <a:buNone/>
            </a:pPr>
            <a:endParaRPr dirty="0">
              <a:solidFill>
                <a:schemeClr val="dk1"/>
              </a:solidFill>
              <a:latin typeface="Avenir"/>
              <a:ea typeface="Avenir"/>
              <a:cs typeface="Avenir"/>
              <a:sym typeface="Avenir"/>
            </a:endParaRPr>
          </a:p>
          <a:p>
            <a:pPr marL="0" lvl="0" indent="0" algn="l" rtl="0">
              <a:spcBef>
                <a:spcPts val="0"/>
              </a:spcBef>
              <a:spcAft>
                <a:spcPts val="0"/>
              </a:spcAft>
              <a:buClr>
                <a:schemeClr val="dk1"/>
              </a:buClr>
              <a:buSzPts val="1400"/>
              <a:buFont typeface="Arial"/>
              <a:buNone/>
            </a:pPr>
            <a:r>
              <a:rPr lang="en" dirty="0">
                <a:solidFill>
                  <a:schemeClr val="dk1"/>
                </a:solidFill>
                <a:latin typeface="Avenir"/>
                <a:ea typeface="Avenir"/>
                <a:cs typeface="Avenir"/>
                <a:sym typeface="Avenir"/>
              </a:rPr>
              <a:t>The Means which needs to include at least one element of either force, fraud or coercion differenciates a situation of labor trafficking vs a labor exploitation situation. </a:t>
            </a:r>
            <a:endParaRPr dirty="0"/>
          </a:p>
        </p:txBody>
      </p:sp>
      <p:sp>
        <p:nvSpPr>
          <p:cNvPr id="134" name="Google Shape;134;geb0190f687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9</a:t>
            </a:fld>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6021659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p8: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158750" indent="0">
              <a:buNone/>
            </a:pPr>
            <a:r>
              <a:rPr lang="en-US" sz="1100" b="0" i="0" u="none" strike="noStrike" cap="none" dirty="0">
                <a:solidFill>
                  <a:srgbClr val="000000"/>
                </a:solidFill>
                <a:effectLst/>
                <a:latin typeface="Arial"/>
                <a:ea typeface="Arial"/>
                <a:cs typeface="Arial"/>
                <a:sym typeface="Arial"/>
              </a:rPr>
              <a:t>When we begin talking about human trafficking, there are always myths and misconceptions that are disseminated or widely held. A few myths include the following:</a:t>
            </a:r>
          </a:p>
          <a:p>
            <a:r>
              <a:rPr lang="en-US" sz="1100" b="0" i="0" u="none" strike="noStrike" cap="none" dirty="0">
                <a:solidFill>
                  <a:srgbClr val="000000"/>
                </a:solidFill>
                <a:effectLst/>
                <a:latin typeface="Arial"/>
                <a:ea typeface="Arial"/>
                <a:cs typeface="Arial"/>
                <a:sym typeface="Arial"/>
              </a:rPr>
              <a:t>One is that trafficking victims are complete strangers that target unknown people, This is False, many times the trafficker is already known to the victim or worker whether that be a family member, community member, recruiter or employer that has learned about the vulnerabilities that a worker might have.</a:t>
            </a:r>
          </a:p>
          <a:p>
            <a:r>
              <a:rPr lang="en-US" sz="1100" b="0" i="0" u="none" strike="noStrike" cap="none" dirty="0">
                <a:solidFill>
                  <a:srgbClr val="000000"/>
                </a:solidFill>
                <a:effectLst/>
                <a:latin typeface="Arial"/>
                <a:ea typeface="Arial"/>
                <a:cs typeface="Arial"/>
                <a:sym typeface="Arial"/>
              </a:rPr>
              <a:t>Another is that trafficking requires state or international border crossing- This is also False, that is a description of human smuggling, which can be a part of some trafficking situations but is not actually a requirement, victims can be trafficked in their hometowns and even their own homes. Many labor trafficking situation involving foreign nationals have an aspect of traveling and entering the US but that part isn’t a defining part of the trafficking situation, although it can be a risk factor.</a:t>
            </a:r>
          </a:p>
          <a:p>
            <a:r>
              <a:rPr lang="en-US" sz="1100" b="0" i="0" u="none" strike="noStrike" cap="none" dirty="0">
                <a:solidFill>
                  <a:srgbClr val="000000"/>
                </a:solidFill>
                <a:effectLst/>
                <a:latin typeface="Arial"/>
                <a:ea typeface="Arial"/>
                <a:cs typeface="Arial"/>
                <a:sym typeface="Arial"/>
              </a:rPr>
              <a:t>Trafficking victims will always leave the situation when offered help or when they come into contact with someone outside the situation.. This is also False- many victims do not immediately identify as victims of trafficking and may not be ready to leave their situation at the point of an unexpected intervention or access point if they haven’t thought through what their next steps might look like. This is especially true in labor trafficking in agriculture.</a:t>
            </a:r>
          </a:p>
          <a:p>
            <a:r>
              <a:rPr lang="en-US" sz="1100" b="0" i="0" u="none" strike="noStrike" cap="none" dirty="0">
                <a:solidFill>
                  <a:srgbClr val="000000"/>
                </a:solidFill>
                <a:effectLst/>
                <a:latin typeface="Arial"/>
                <a:ea typeface="Arial"/>
                <a:cs typeface="Arial"/>
                <a:sym typeface="Arial"/>
              </a:rPr>
              <a:t>Another Myth is that Trafficking victims must be kidnapped or physically restrained. This is not required and Polaris sees and documents a lot of nonviolent coercion such as debt bondage, fraud, threats and document confiscation. Unfortunately this prevents a lot of labor trafficking cases from being identified or investigated because it might not fit someone’s idea of what trafficking is ‘supposed to look like’</a:t>
            </a:r>
          </a:p>
        </p:txBody>
      </p:sp>
      <p:sp>
        <p:nvSpPr>
          <p:cNvPr id="151" name="Google Shape;151;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10</a:t>
            </a:fld>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3633003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p22: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dirty="0"/>
              <a:t>It's important to remember that many aspects of labor trafficking and labor exploitation are similar and both involve exploitative working conditions. The main difference between labor trafficking and labor exploitation is that, in trafficking situations, there are elements of force, fraud and coercion and limited freedom of movement. It can be a little more difficult to tell if someone can really leave in many visa sponsored situations because the visa is typically tied to one employer and workers do not have the option to seek other employment. Traffickers can exploit that vulnerability further if they choose. The Hotline provides different legal referrals for labor trafficking and labor exploitation situations and may offer to report a labor trafficking situation to our law enforcement contacts for investigative consideration. Labor exploitation cases also receive legal assistance referrals and referrals to the applicable labor agency like WHD, OSHA or EEOC.</a:t>
            </a:r>
            <a:endParaRPr dirty="0"/>
          </a:p>
        </p:txBody>
      </p:sp>
      <p:sp>
        <p:nvSpPr>
          <p:cNvPr id="161" name="Google Shape;161;p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11</a:t>
            </a:fld>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6240348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2:notes"/>
          <p:cNvSpPr>
            <a:spLocks noGrp="1" noRot="1" noChangeAspect="1"/>
          </p:cNvSpPr>
          <p:nvPr>
            <p:ph type="sldImg" idx="2"/>
          </p:nvPr>
        </p:nvSpPr>
        <p:spPr>
          <a:xfrm>
            <a:off x="381000" y="685800"/>
            <a:ext cx="6094413"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2" name="Google Shape;172;p12:notes"/>
          <p:cNvSpPr txBox="1">
            <a:spLocks noGrp="1"/>
          </p:cNvSpPr>
          <p:nvPr>
            <p:ph type="body" idx="1"/>
          </p:nvPr>
        </p:nvSpPr>
        <p:spPr>
          <a:xfrm>
            <a:off x="914401" y="4343401"/>
            <a:ext cx="5029200" cy="4114800"/>
          </a:xfrm>
          <a:prstGeom prst="rect">
            <a:avLst/>
          </a:prstGeom>
          <a:noFill/>
          <a:ln>
            <a:noFill/>
          </a:ln>
        </p:spPr>
        <p:txBody>
          <a:bodyPr spcFirstLastPara="1" wrap="square" lIns="91275" tIns="45625" rIns="91275" bIns="45625" anchor="t" anchorCtr="0">
            <a:noAutofit/>
          </a:bodyPr>
          <a:lstStyle/>
          <a:p>
            <a:pPr marL="158750" indent="0">
              <a:buNone/>
            </a:pPr>
            <a:r>
              <a:rPr lang="en-US" sz="1100" b="0" i="0" u="none" strike="noStrike" cap="none" dirty="0">
                <a:solidFill>
                  <a:srgbClr val="000000"/>
                </a:solidFill>
                <a:effectLst/>
                <a:latin typeface="Arial"/>
                <a:ea typeface="Arial"/>
                <a:cs typeface="Arial"/>
                <a:sym typeface="Arial"/>
              </a:rPr>
              <a:t>In 2017 Polaris conducted an analysis of 10 years worth of hotline cases with high and moderate likelihood of trafficking to classify cases by business-type and industry. Before these distinctions we really only had the distinctions between sex and labor trafficking. However, someone working in domestic work for a diplomat is likely facing something very different from someone picking oranges who also has a different situation from a victim in construction. </a:t>
            </a:r>
          </a:p>
          <a:p>
            <a:pPr marL="158750" indent="0">
              <a:buNone/>
            </a:pPr>
            <a:endParaRPr lang="en-US" sz="1100" b="0" i="0" u="none" strike="noStrike" cap="none" dirty="0">
              <a:solidFill>
                <a:srgbClr val="000000"/>
              </a:solidFill>
              <a:effectLst/>
              <a:latin typeface="Arial"/>
              <a:ea typeface="Arial"/>
              <a:cs typeface="Arial"/>
              <a:sym typeface="Arial"/>
            </a:endParaRPr>
          </a:p>
          <a:p>
            <a:pPr marL="158750" indent="0">
              <a:buNone/>
            </a:pPr>
            <a:r>
              <a:rPr lang="en-US" sz="1100" b="0" i="0" u="none" strike="noStrike" cap="none" dirty="0">
                <a:solidFill>
                  <a:srgbClr val="000000"/>
                </a:solidFill>
                <a:effectLst/>
                <a:latin typeface="Arial"/>
                <a:ea typeface="Arial"/>
                <a:cs typeface="Arial"/>
                <a:sym typeface="Arial"/>
              </a:rPr>
              <a:t>The typology looked at what matters most to traffickers, their money and business models to better understand what interventions might work against them. In this report over 400 cases of labor trafficking in Agriculture were analyzed. </a:t>
            </a:r>
          </a:p>
          <a:p>
            <a:pPr marL="158750" indent="0">
              <a:buNone/>
            </a:pPr>
            <a:endParaRPr lang="en-US" sz="1100" b="0" i="0" u="none" strike="noStrike" cap="none" dirty="0">
              <a:solidFill>
                <a:srgbClr val="000000"/>
              </a:solidFill>
              <a:effectLst/>
              <a:latin typeface="Arial"/>
              <a:ea typeface="Arial"/>
              <a:cs typeface="Arial"/>
              <a:sym typeface="Arial"/>
            </a:endParaRPr>
          </a:p>
          <a:p>
            <a:pPr marL="158750" indent="0">
              <a:buNone/>
            </a:pPr>
            <a:r>
              <a:rPr lang="en-US" sz="1100" b="0" i="0" u="none" strike="noStrike" cap="none" dirty="0">
                <a:solidFill>
                  <a:srgbClr val="000000"/>
                </a:solidFill>
                <a:effectLst/>
                <a:latin typeface="Arial"/>
                <a:ea typeface="Arial"/>
                <a:cs typeface="Arial"/>
                <a:sym typeface="Arial"/>
              </a:rPr>
              <a:t>If we analyze the nationalities and backgrounds of potential victims identified by the NHTH in agriculture, and labor trafficking typologies more broadly, the majority of victims are from or have backgrounds from Latin America and the Caribbean countries. More about this can be found in Polaris’s report titled </a:t>
            </a:r>
            <a:r>
              <a:rPr lang="en-US" sz="1100" b="0" i="0" u="sng" strike="noStrike" cap="none" dirty="0">
                <a:solidFill>
                  <a:srgbClr val="000000"/>
                </a:solidFill>
                <a:effectLst/>
                <a:latin typeface="Arial"/>
                <a:ea typeface="Arial"/>
                <a:cs typeface="Arial"/>
                <a:sym typeface="Arial"/>
                <a:hlinkClick r:id="rId3"/>
              </a:rPr>
              <a:t>The Latino Face of Human Trafficking</a:t>
            </a:r>
            <a:endParaRPr lang="en-US"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25399075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69850" indent="0">
              <a:spcBef>
                <a:spcPts val="600"/>
              </a:spcBef>
              <a:buClr>
                <a:schemeClr val="dk2"/>
              </a:buClr>
              <a:buSzPts val="2500"/>
              <a:buNone/>
            </a:pPr>
            <a:r>
              <a:rPr lang="en-US" sz="1100" b="0" i="0" u="none" strike="noStrike" cap="none" dirty="0">
                <a:solidFill>
                  <a:srgbClr val="000000"/>
                </a:solidFill>
                <a:effectLst/>
                <a:latin typeface="Arial"/>
                <a:ea typeface="Arial"/>
                <a:cs typeface="Arial"/>
                <a:sym typeface="Arial"/>
              </a:rPr>
              <a:t>Polaris holds the largest known data set on human trafficking in North America, which grew out of more than a decade of operating the U.S. National Human Trafficking Hotline. Internally, we scour the data for patterns and other information that form the underpinning of our pilot programs, policy decisions and long-term strategies. Every year, Polaris publishes data based on calls, text messages, </a:t>
            </a:r>
            <a:r>
              <a:rPr lang="en-US" sz="1100" b="0" i="0" u="none" strike="noStrike" cap="none" dirty="0" err="1">
                <a:solidFill>
                  <a:srgbClr val="000000"/>
                </a:solidFill>
                <a:effectLst/>
                <a:latin typeface="Arial"/>
                <a:ea typeface="Arial"/>
                <a:cs typeface="Arial"/>
                <a:sym typeface="Arial"/>
              </a:rPr>
              <a:t>webforms</a:t>
            </a:r>
            <a:r>
              <a:rPr lang="en-US" sz="1100" b="0" i="0" u="none" strike="noStrike" cap="none" dirty="0">
                <a:solidFill>
                  <a:srgbClr val="000000"/>
                </a:solidFill>
                <a:effectLst/>
                <a:latin typeface="Arial"/>
                <a:ea typeface="Arial"/>
                <a:cs typeface="Arial"/>
                <a:sym typeface="Arial"/>
              </a:rPr>
              <a:t>, emails and webchats with the U.S. National Human Trafficking Hotline. This data, while limited and self-selecting, offers important insights into patterns of sex and labor trafficking in North America,</a:t>
            </a:r>
            <a:r>
              <a:rPr lang="en-US" sz="1100" b="0" i="0" u="none" strike="noStrike" cap="none" baseline="0" dirty="0">
                <a:solidFill>
                  <a:srgbClr val="000000"/>
                </a:solidFill>
                <a:effectLst/>
                <a:latin typeface="Arial"/>
                <a:ea typeface="Arial"/>
                <a:cs typeface="Arial"/>
                <a:sym typeface="Arial"/>
              </a:rPr>
              <a:t> and has lead Polaris to target programming on labor trafficking in agriculture, among other focuses. </a:t>
            </a:r>
            <a:endParaRPr dirty="0"/>
          </a:p>
        </p:txBody>
      </p:sp>
      <p:sp>
        <p:nvSpPr>
          <p:cNvPr id="179" name="Google Shape;179;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992904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2" name="Google Shape;192;p16: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r>
              <a:rPr lang="en-US" sz="1100" b="0" i="0" u="none" strike="noStrike" cap="none" dirty="0">
                <a:solidFill>
                  <a:srgbClr val="000000"/>
                </a:solidFill>
                <a:effectLst/>
                <a:latin typeface="Arial"/>
                <a:ea typeface="Arial"/>
                <a:cs typeface="Arial"/>
                <a:sym typeface="Arial"/>
              </a:rPr>
              <a:t>Just considering labor trafficking in 2020, agriculture had the 2</a:t>
            </a:r>
            <a:r>
              <a:rPr lang="en-US" sz="1100" b="0" i="0" u="none" strike="noStrike" cap="none" baseline="30000" dirty="0">
                <a:solidFill>
                  <a:srgbClr val="000000"/>
                </a:solidFill>
                <a:effectLst/>
                <a:latin typeface="Arial"/>
                <a:ea typeface="Arial"/>
                <a:cs typeface="Arial"/>
                <a:sym typeface="Arial"/>
              </a:rPr>
              <a:t>nd</a:t>
            </a:r>
            <a:r>
              <a:rPr lang="en-US" sz="1100" b="0" i="0" u="none" strike="noStrike" cap="none" dirty="0">
                <a:solidFill>
                  <a:srgbClr val="000000"/>
                </a:solidFill>
                <a:effectLst/>
                <a:latin typeface="Arial"/>
                <a:ea typeface="Arial"/>
                <a:cs typeface="Arial"/>
                <a:sym typeface="Arial"/>
              </a:rPr>
              <a:t> most cases of all the labor trafficking industries we track, after domestic work. </a:t>
            </a:r>
          </a:p>
          <a:p>
            <a:r>
              <a:rPr lang="en-US" sz="1100" b="0" i="0" u="none" strike="noStrike" cap="none" dirty="0">
                <a:solidFill>
                  <a:srgbClr val="000000"/>
                </a:solidFill>
                <a:effectLst/>
                <a:latin typeface="Arial"/>
                <a:ea typeface="Arial"/>
                <a:cs typeface="Arial"/>
                <a:sym typeface="Arial"/>
              </a:rPr>
              <a:t>When looking at number of victims identified in those cases, we see that many more victims were identified in agriculture than any other venues of labor trafficking. </a:t>
            </a:r>
          </a:p>
          <a:p>
            <a:r>
              <a:rPr lang="en-US" sz="1100" b="0" i="0" u="none" strike="noStrike" cap="none" dirty="0">
                <a:solidFill>
                  <a:srgbClr val="000000"/>
                </a:solidFill>
                <a:effectLst/>
                <a:latin typeface="Arial"/>
                <a:ea typeface="Arial"/>
                <a:cs typeface="Arial"/>
                <a:sym typeface="Arial"/>
              </a:rPr>
              <a:t>The hotline defines the venue of </a:t>
            </a:r>
            <a:r>
              <a:rPr lang="en-US" sz="1100" b="1" i="0" u="none" strike="noStrike" cap="none" dirty="0">
                <a:solidFill>
                  <a:srgbClr val="000000"/>
                </a:solidFill>
                <a:effectLst/>
                <a:latin typeface="Arial"/>
                <a:ea typeface="Arial"/>
                <a:cs typeface="Arial"/>
                <a:sym typeface="Arial"/>
              </a:rPr>
              <a:t>Agriculture/Farms/Animal Husbandry </a:t>
            </a:r>
            <a:r>
              <a:rPr lang="en-US" sz="1100" b="0" i="0" u="none" strike="noStrike" cap="none" dirty="0">
                <a:solidFill>
                  <a:srgbClr val="000000"/>
                </a:solidFill>
                <a:effectLst/>
                <a:latin typeface="Arial"/>
                <a:ea typeface="Arial"/>
                <a:cs typeface="Arial"/>
                <a:sym typeface="Arial"/>
              </a:rPr>
              <a:t>A farming business primarily engaged in growing crops, cultivating soil, or rearing animals for their byproducts.</a:t>
            </a:r>
          </a:p>
          <a:p>
            <a:r>
              <a:rPr lang="en-US" sz="1100" b="0" i="0" u="none" strike="noStrike" cap="none" dirty="0">
                <a:solidFill>
                  <a:srgbClr val="000000"/>
                </a:solidFill>
                <a:effectLst/>
                <a:latin typeface="Arial"/>
                <a:ea typeface="Arial"/>
                <a:cs typeface="Arial"/>
                <a:sym typeface="Arial"/>
              </a:rPr>
              <a:t>Within Agriculture we also track sub-venues or sub- industries- a few include:</a:t>
            </a:r>
          </a:p>
          <a:p>
            <a:r>
              <a:rPr lang="en-US" sz="1100" b="1" i="0" u="none" strike="noStrike" cap="none" dirty="0">
                <a:solidFill>
                  <a:srgbClr val="000000"/>
                </a:solidFill>
                <a:effectLst/>
                <a:latin typeface="Arial"/>
                <a:ea typeface="Arial"/>
                <a:cs typeface="Arial"/>
                <a:sym typeface="Arial"/>
              </a:rPr>
              <a:t>Cattle</a:t>
            </a:r>
            <a:endParaRPr lang="en-US" sz="1100" b="0" i="0" u="none" strike="noStrike" cap="none" dirty="0">
              <a:solidFill>
                <a:srgbClr val="000000"/>
              </a:solidFill>
              <a:effectLst/>
              <a:latin typeface="Arial"/>
              <a:ea typeface="Arial"/>
              <a:cs typeface="Arial"/>
              <a:sym typeface="Arial"/>
            </a:endParaRPr>
          </a:p>
          <a:p>
            <a:r>
              <a:rPr lang="en-US" sz="1100" b="1" i="0" u="none" strike="noStrike" cap="none" dirty="0">
                <a:solidFill>
                  <a:srgbClr val="000000"/>
                </a:solidFill>
                <a:effectLst/>
                <a:latin typeface="Arial"/>
                <a:ea typeface="Arial"/>
                <a:cs typeface="Arial"/>
                <a:sym typeface="Arial"/>
              </a:rPr>
              <a:t>Hogs/Pigs	</a:t>
            </a:r>
            <a:endParaRPr lang="en-US" sz="1100" b="0" i="0" u="none" strike="noStrike" cap="none" dirty="0">
              <a:solidFill>
                <a:srgbClr val="000000"/>
              </a:solidFill>
              <a:effectLst/>
              <a:latin typeface="Arial"/>
              <a:ea typeface="Arial"/>
              <a:cs typeface="Arial"/>
              <a:sym typeface="Arial"/>
            </a:endParaRPr>
          </a:p>
          <a:p>
            <a:r>
              <a:rPr lang="en-US" sz="1100" b="1" i="0" u="none" strike="noStrike" cap="none" dirty="0">
                <a:solidFill>
                  <a:srgbClr val="000000"/>
                </a:solidFill>
                <a:effectLst/>
                <a:latin typeface="Arial"/>
                <a:ea typeface="Arial"/>
                <a:cs typeface="Arial"/>
                <a:sym typeface="Arial"/>
              </a:rPr>
              <a:t>Honey/Beekeeping/Apiculture</a:t>
            </a:r>
            <a:endParaRPr lang="en-US" sz="1100" b="0" i="0" u="none" strike="noStrike" cap="none" dirty="0">
              <a:solidFill>
                <a:srgbClr val="000000"/>
              </a:solidFill>
              <a:effectLst/>
              <a:latin typeface="Arial"/>
              <a:ea typeface="Arial"/>
              <a:cs typeface="Arial"/>
              <a:sym typeface="Arial"/>
            </a:endParaRPr>
          </a:p>
          <a:p>
            <a:r>
              <a:rPr lang="en-US" sz="1100" b="1" i="0" u="none" strike="noStrike" cap="none" dirty="0">
                <a:solidFill>
                  <a:srgbClr val="000000"/>
                </a:solidFill>
                <a:effectLst/>
                <a:latin typeface="Arial"/>
                <a:ea typeface="Arial"/>
                <a:cs typeface="Arial"/>
                <a:sym typeface="Arial"/>
              </a:rPr>
              <a:t>Onions</a:t>
            </a:r>
            <a:endParaRPr lang="en-US" sz="1100" b="0" i="0" u="none" strike="noStrike" cap="none" dirty="0">
              <a:solidFill>
                <a:srgbClr val="000000"/>
              </a:solidFill>
              <a:effectLst/>
              <a:latin typeface="Arial"/>
              <a:ea typeface="Arial"/>
              <a:cs typeface="Arial"/>
              <a:sym typeface="Arial"/>
            </a:endParaRPr>
          </a:p>
          <a:p>
            <a:r>
              <a:rPr lang="en-US" sz="1100" b="1" i="0" u="none" strike="noStrike" cap="none" dirty="0">
                <a:solidFill>
                  <a:srgbClr val="000000"/>
                </a:solidFill>
                <a:effectLst/>
                <a:latin typeface="Arial"/>
                <a:ea typeface="Arial"/>
                <a:cs typeface="Arial"/>
                <a:sym typeface="Arial"/>
              </a:rPr>
              <a:t>Oranges</a:t>
            </a:r>
            <a:endParaRPr lang="en-US" sz="1100" b="0" i="0" u="none" strike="noStrike" cap="none" dirty="0">
              <a:solidFill>
                <a:srgbClr val="000000"/>
              </a:solidFill>
              <a:effectLst/>
              <a:latin typeface="Arial"/>
              <a:ea typeface="Arial"/>
              <a:cs typeface="Arial"/>
              <a:sym typeface="Arial"/>
            </a:endParaRPr>
          </a:p>
          <a:p>
            <a:r>
              <a:rPr lang="en-US" sz="1100" b="1" i="0" u="none" strike="noStrike" cap="none" dirty="0">
                <a:solidFill>
                  <a:srgbClr val="000000"/>
                </a:solidFill>
                <a:effectLst/>
                <a:latin typeface="Arial"/>
                <a:ea typeface="Arial"/>
                <a:cs typeface="Arial"/>
                <a:sym typeface="Arial"/>
              </a:rPr>
              <a:t>Poultry/Eggs</a:t>
            </a:r>
            <a:endParaRPr lang="en-US" sz="1100" b="0" i="0" u="none" strike="noStrike" cap="none" dirty="0">
              <a:solidFill>
                <a:srgbClr val="000000"/>
              </a:solidFill>
              <a:effectLst/>
              <a:latin typeface="Arial"/>
              <a:ea typeface="Arial"/>
              <a:cs typeface="Arial"/>
              <a:sym typeface="Arial"/>
            </a:endParaRPr>
          </a:p>
          <a:p>
            <a:r>
              <a:rPr lang="en-US" sz="1100" b="1" i="0" u="none" strike="noStrike" cap="none" dirty="0">
                <a:solidFill>
                  <a:srgbClr val="000000"/>
                </a:solidFill>
                <a:effectLst/>
                <a:latin typeface="Arial"/>
                <a:ea typeface="Arial"/>
                <a:cs typeface="Arial"/>
                <a:sym typeface="Arial"/>
              </a:rPr>
              <a:t>Sheep/Goats</a:t>
            </a:r>
            <a:endParaRPr lang="en-US" sz="1100" b="0" i="0" u="none" strike="noStrike" cap="none" dirty="0">
              <a:solidFill>
                <a:srgbClr val="000000"/>
              </a:solidFill>
              <a:effectLst/>
              <a:latin typeface="Arial"/>
              <a:ea typeface="Arial"/>
              <a:cs typeface="Arial"/>
              <a:sym typeface="Arial"/>
            </a:endParaRPr>
          </a:p>
          <a:p>
            <a:r>
              <a:rPr lang="en-US" sz="1100" b="1" i="0" u="none" strike="noStrike" cap="none" dirty="0">
                <a:solidFill>
                  <a:srgbClr val="000000"/>
                </a:solidFill>
                <a:effectLst/>
                <a:latin typeface="Arial"/>
                <a:ea typeface="Arial"/>
                <a:cs typeface="Arial"/>
                <a:sym typeface="Arial"/>
              </a:rPr>
              <a:t>Strawberries</a:t>
            </a:r>
            <a:endParaRPr lang="en-US" sz="1100" b="0" i="0" u="none" strike="noStrike" cap="none" dirty="0">
              <a:solidFill>
                <a:srgbClr val="000000"/>
              </a:solidFill>
              <a:effectLst/>
              <a:latin typeface="Arial"/>
              <a:ea typeface="Arial"/>
              <a:cs typeface="Arial"/>
              <a:sym typeface="Arial"/>
            </a:endParaRPr>
          </a:p>
          <a:p>
            <a:r>
              <a:rPr lang="en-US" sz="1100" b="1" i="0" u="none" strike="noStrike" cap="none" dirty="0">
                <a:solidFill>
                  <a:srgbClr val="000000"/>
                </a:solidFill>
                <a:effectLst/>
                <a:latin typeface="Arial"/>
                <a:ea typeface="Arial"/>
                <a:cs typeface="Arial"/>
                <a:sym typeface="Arial"/>
              </a:rPr>
              <a:t>Tobacco</a:t>
            </a:r>
            <a:endParaRPr lang="en-US" sz="1100" b="0" i="0" u="none" strike="noStrike" cap="none" dirty="0">
              <a:solidFill>
                <a:srgbClr val="000000"/>
              </a:solidFill>
              <a:effectLst/>
              <a:latin typeface="Arial"/>
              <a:ea typeface="Arial"/>
              <a:cs typeface="Arial"/>
              <a:sym typeface="Arial"/>
            </a:endParaRPr>
          </a:p>
          <a:p>
            <a:r>
              <a:rPr lang="en-US" sz="1100" b="1" i="0" u="none" strike="noStrike" cap="none" dirty="0">
                <a:solidFill>
                  <a:srgbClr val="000000"/>
                </a:solidFill>
                <a:effectLst/>
                <a:latin typeface="Arial"/>
                <a:ea typeface="Arial"/>
                <a:cs typeface="Arial"/>
                <a:sym typeface="Arial"/>
              </a:rPr>
              <a:t>Tomatoes</a:t>
            </a:r>
            <a:endParaRPr lang="en-US" sz="1100" b="0" i="0" u="none" strike="noStrike" cap="none" dirty="0">
              <a:solidFill>
                <a:srgbClr val="000000"/>
              </a:solidFill>
              <a:effectLst/>
              <a:latin typeface="Arial"/>
              <a:ea typeface="Arial"/>
              <a:cs typeface="Arial"/>
              <a:sym typeface="Arial"/>
            </a:endParaRPr>
          </a:p>
          <a:p>
            <a:pPr marL="158750" lvl="0" indent="0" rtl="0" fontAlgn="base">
              <a:buNone/>
            </a:pPr>
            <a:endParaRPr lang="en-US" sz="1100" b="0" i="0" u="none" strike="noStrike" cap="none" dirty="0">
              <a:solidFill>
                <a:srgbClr val="000000"/>
              </a:solidFill>
              <a:effectLst/>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193" name="Google Shape;193;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14</a:t>
            </a:fld>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5155075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p17: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r>
              <a:rPr lang="en-US" sz="1100" b="0" i="0" u="none" strike="noStrike" cap="none" dirty="0">
                <a:solidFill>
                  <a:srgbClr val="000000"/>
                </a:solidFill>
                <a:effectLst/>
                <a:latin typeface="Arial"/>
                <a:ea typeface="Arial"/>
                <a:cs typeface="Arial"/>
                <a:sym typeface="Arial"/>
              </a:rPr>
              <a:t>We see that the top risk and vulnerability factors for Labor trafficking are recent migration or relocation, economic hardship which can cover many different forms such as debt or just lack of economic opportunity, unstable housing situations and substance dependence or abuse.</a:t>
            </a:r>
          </a:p>
          <a:p>
            <a:r>
              <a:rPr lang="en-US" sz="1100" b="0" i="0" u="none" strike="noStrike" cap="none" dirty="0">
                <a:solidFill>
                  <a:srgbClr val="000000"/>
                </a:solidFill>
                <a:effectLst/>
                <a:latin typeface="Arial"/>
                <a:ea typeface="Arial"/>
                <a:cs typeface="Arial"/>
                <a:sym typeface="Arial"/>
              </a:rPr>
              <a:t>Looking at the most common forms of force, fraud and coercion, we have withholding pay or wage theft, which unfortunately is very common outside of trafficking situations too, but can also be a factor in trafficking situations if it plays a factor in someone’s ability to physically leave a situation or keeps them working longer because they still think they will eventually see that money. </a:t>
            </a:r>
          </a:p>
          <a:p>
            <a:r>
              <a:rPr lang="en-US" sz="1100" b="0" i="0" u="none" strike="noStrike" cap="none" dirty="0">
                <a:solidFill>
                  <a:srgbClr val="000000"/>
                </a:solidFill>
                <a:effectLst/>
                <a:latin typeface="Arial"/>
                <a:ea typeface="Arial"/>
                <a:cs typeface="Arial"/>
                <a:sym typeface="Arial"/>
              </a:rPr>
              <a:t>Next, excessive working hours, when this is used as a form of FFC,  means workers are being required to do mandatory, non-voluntary overtime or face retaliation or other punishment.</a:t>
            </a:r>
          </a:p>
          <a:p>
            <a:r>
              <a:rPr lang="en-US" sz="1100" b="0" i="0" u="none" strike="noStrike" cap="none" dirty="0">
                <a:solidFill>
                  <a:srgbClr val="000000"/>
                </a:solidFill>
                <a:effectLst/>
                <a:latin typeface="Arial"/>
                <a:ea typeface="Arial"/>
                <a:cs typeface="Arial"/>
                <a:sym typeface="Arial"/>
              </a:rPr>
              <a:t>Threats to report to immigration authorities or threats to deport workers are also commonly used. </a:t>
            </a:r>
            <a:r>
              <a:rPr lang="en-US" sz="1100" b="0" i="0" u="none" strike="noStrike" cap="none" dirty="0" err="1">
                <a:solidFill>
                  <a:srgbClr val="000000"/>
                </a:solidFill>
                <a:effectLst/>
                <a:latin typeface="Arial"/>
                <a:ea typeface="Arial"/>
                <a:cs typeface="Arial"/>
                <a:sym typeface="Arial"/>
              </a:rPr>
              <a:t>WIthholds</a:t>
            </a:r>
            <a:r>
              <a:rPr lang="en-US" sz="1100" b="0" i="0" u="none" strike="noStrike" cap="none" dirty="0">
                <a:solidFill>
                  <a:srgbClr val="000000"/>
                </a:solidFill>
                <a:effectLst/>
                <a:latin typeface="Arial"/>
                <a:ea typeface="Arial"/>
                <a:cs typeface="Arial"/>
                <a:sym typeface="Arial"/>
              </a:rPr>
              <a:t>/denies needs could be related to access to food and water or workers ability to access financial services to send home money, even access to phones. </a:t>
            </a:r>
          </a:p>
          <a:p>
            <a:r>
              <a:rPr lang="en-US" sz="1100" b="0" i="0" u="none" strike="noStrike" cap="none" dirty="0">
                <a:solidFill>
                  <a:srgbClr val="000000"/>
                </a:solidFill>
                <a:effectLst/>
                <a:latin typeface="Arial"/>
                <a:ea typeface="Arial"/>
                <a:cs typeface="Arial"/>
                <a:sym typeface="Arial"/>
              </a:rPr>
              <a:t>And</a:t>
            </a:r>
            <a:r>
              <a:rPr lang="en-US" sz="1100" b="0" i="0" u="none" strike="noStrike" cap="none" baseline="0" dirty="0">
                <a:solidFill>
                  <a:srgbClr val="000000"/>
                </a:solidFill>
                <a:effectLst/>
                <a:latin typeface="Arial"/>
                <a:ea typeface="Arial"/>
                <a:cs typeface="Arial"/>
                <a:sym typeface="Arial"/>
              </a:rPr>
              <a:t> finally </a:t>
            </a:r>
            <a:r>
              <a:rPr lang="en-US" sz="1100" b="0" i="0" u="none" strike="noStrike" cap="none" dirty="0">
                <a:solidFill>
                  <a:srgbClr val="000000"/>
                </a:solidFill>
                <a:effectLst/>
                <a:latin typeface="Arial"/>
                <a:ea typeface="Arial"/>
                <a:cs typeface="Arial"/>
                <a:sym typeface="Arial"/>
              </a:rPr>
              <a:t>verbal abuse and manipulation can take many forms and have racist, sexist and homophobic undertones meant to belittle and break down workers and usually accompanies threats. </a:t>
            </a:r>
          </a:p>
        </p:txBody>
      </p:sp>
      <p:sp>
        <p:nvSpPr>
          <p:cNvPr id="201" name="Google Shape;201;p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15</a:t>
            </a:fld>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3753405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eb36085bb9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eb36085bb9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As mentioned before, the hotline’s main purpose isn’t to gather data, but to connect victims and survivors with the services they need at that moment, because of this, as well as due to fear, many victims of labor trafficking in agriculture are not always asked about their status or are not comfortable disclosing this information, which is also fine and contributes to the large percentage or workers and victims with unknown status. </a:t>
            </a:r>
            <a:r>
              <a:rPr lang="en-US" strike="noStrike" baseline="0" dirty="0"/>
              <a:t>Over 60% of potential victims were identified as working in the US through temporary visa programs.  It is possible that larger numbers of individuals working on temporary visa programs contact Polaris, compared to individuals who identify themselves as US citizens or undocumented workers, because the US Department of State provides a pamphlet that educates workers employed through temporary visa programs about their rights before they enter the US.  This may result in greater awareness about their rights, including that they may contact the hotline to seek help.  This indicates that proactive education and outreach regarding trafficking may result in potential victims seeking help more frequently.  It is important that other agricultural worker populations also know about their rights, so they may receive help as well.  State Workforce Agency outreach workers can be important resources to educate farmworkers in this way, in addition to identifying trafficking indicators in the field."</a:t>
            </a:r>
            <a:endParaRPr strike="noStrike" baseline="0" dirty="0"/>
          </a:p>
        </p:txBody>
      </p:sp>
    </p:spTree>
    <p:extLst>
      <p:ext uri="{BB962C8B-B14F-4D97-AF65-F5344CB8AC3E}">
        <p14:creationId xmlns:p14="http://schemas.microsoft.com/office/powerpoint/2010/main" val="8233883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eb36085bb9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4" name="Google Shape;224;geb36085bb9_0_0: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dirty="0"/>
              <a:t>Here are the top potential victim totals by state, and unsurprisingly, these totals mirror the states with high levels of agricultural activity. While we certainly hear about labor trafficking in ranching, shepherding, animal husbandry and other agricultural activities like dairy and eggs, most of the victims we identify in agriculture are working in a vegetable, fruit and produce harvesting.</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 dirty="0"/>
              <a:t>Looking at this, someone might think that if we just concentrated on Georgia we could address a lot of trafficking, and that might be true, but also this is an example of where a lot of the caveats to our data are demonstrated. Georgie adopted E-Verify across the board in the agriculture sector before many other states. This means that employers were pushed to move to the</a:t>
            </a:r>
            <a:r>
              <a:rPr lang="en" baseline="0" dirty="0"/>
              <a:t> a temporary visa </a:t>
            </a:r>
            <a:r>
              <a:rPr lang="en" dirty="0"/>
              <a:t>program to comply, and the use of FLCs, foreign labor contractors is also widespread. </a:t>
            </a:r>
            <a:endParaRPr dirty="0"/>
          </a:p>
          <a:p>
            <a:pPr marL="0" lvl="0" indent="0" algn="l" rtl="0">
              <a:lnSpc>
                <a:spcPct val="100000"/>
              </a:lnSpc>
              <a:spcBef>
                <a:spcPts val="0"/>
              </a:spcBef>
              <a:spcAft>
                <a:spcPts val="0"/>
              </a:spcAft>
              <a:buSzPts val="1400"/>
              <a:buNone/>
            </a:pPr>
            <a:r>
              <a:rPr lang="en" dirty="0"/>
              <a:t>Temporary visa workers are more likely to know about the National Human Trafficking Hotline and feel comfortable calling in about a variety of issues vs undocumented and even US citizen workers that don’t have the same engagement or access opportunities due to the Know Your</a:t>
            </a:r>
            <a:r>
              <a:rPr lang="en" baseline="0" dirty="0"/>
              <a:t> Rights Pamphlet given to visa holders and other outreach efforts</a:t>
            </a:r>
            <a:r>
              <a:rPr lang="en" dirty="0"/>
              <a:t>. </a:t>
            </a:r>
          </a:p>
          <a:p>
            <a:pPr marL="0" lvl="0" indent="0" algn="l" rtl="0">
              <a:lnSpc>
                <a:spcPct val="100000"/>
              </a:lnSpc>
              <a:spcBef>
                <a:spcPts val="600"/>
              </a:spcBef>
              <a:spcAft>
                <a:spcPts val="0"/>
              </a:spcAft>
              <a:buNone/>
            </a:pPr>
            <a:endParaRPr lang="en-US" sz="1100" dirty="0">
              <a:latin typeface="Avenir"/>
              <a:ea typeface="Avenir"/>
              <a:cs typeface="Avenir"/>
              <a:sym typeface="Avenir"/>
            </a:endParaRPr>
          </a:p>
          <a:p>
            <a:pPr marL="0" lvl="0" indent="0" algn="l" rtl="0">
              <a:lnSpc>
                <a:spcPct val="100000"/>
              </a:lnSpc>
              <a:spcBef>
                <a:spcPts val="600"/>
              </a:spcBef>
              <a:spcAft>
                <a:spcPts val="0"/>
              </a:spcAft>
              <a:buNone/>
            </a:pPr>
            <a:r>
              <a:rPr lang="en-US" sz="800" dirty="0">
                <a:latin typeface="Arial" panose="020B0604020202020204" pitchFamily="34" charset="0"/>
                <a:ea typeface="Avenir"/>
                <a:cs typeface="Arial" panose="020B0604020202020204" pitchFamily="34" charset="0"/>
                <a:sym typeface="Avenir"/>
              </a:rPr>
              <a:t>Hotline data does not show prevalence of human trafficking- it is an estimate that depends on a local community’s awareness of how to identify human trafficking along with awareness of the National Human Trafficking Hotline as a resource. </a:t>
            </a:r>
            <a:r>
              <a:rPr lang="en-US" sz="800" dirty="0">
                <a:solidFill>
                  <a:schemeClr val="dk1"/>
                </a:solidFill>
                <a:latin typeface="Arial" panose="020B0604020202020204" pitchFamily="34" charset="0"/>
                <a:ea typeface="Avenir"/>
                <a:cs typeface="Arial" panose="020B0604020202020204" pitchFamily="34" charset="0"/>
                <a:sym typeface="Avenir"/>
              </a:rPr>
              <a:t>Paradoxically, areas around the country that are doing more to combat human trafficking may appear to have higher rates of trafficking or call volume if hotline statistics are misrepresented and used as a measure of prevalence of trafficking. </a:t>
            </a:r>
            <a:endParaRPr lang="en-US" sz="800" dirty="0">
              <a:latin typeface="Arial" panose="020B0604020202020204" pitchFamily="34" charset="0"/>
              <a:ea typeface="Avenir"/>
              <a:cs typeface="Arial" panose="020B0604020202020204" pitchFamily="34" charset="0"/>
              <a:sym typeface="Avenir"/>
            </a:endParaRPr>
          </a:p>
          <a:p>
            <a:pPr marL="0" lvl="0" indent="0" algn="l" rtl="0">
              <a:lnSpc>
                <a:spcPct val="100000"/>
              </a:lnSpc>
              <a:spcBef>
                <a:spcPts val="600"/>
              </a:spcBef>
              <a:spcAft>
                <a:spcPts val="0"/>
              </a:spcAft>
              <a:buNone/>
            </a:pPr>
            <a:r>
              <a:rPr lang="en-US" sz="800" dirty="0">
                <a:latin typeface="Arial" panose="020B0604020202020204" pitchFamily="34" charset="0"/>
                <a:ea typeface="Avenir"/>
                <a:cs typeface="Arial" panose="020B0604020202020204" pitchFamily="34" charset="0"/>
                <a:sym typeface="Avenir"/>
              </a:rPr>
              <a:t>Additionally, the hotline is operated with the primary priority of assisting victims and survivors with their immediate needs when they contact the hotline. This means that collecting data, is a secondary priority.</a:t>
            </a:r>
            <a:endParaRPr lang="en-US" sz="800" dirty="0">
              <a:latin typeface="Arial" panose="020B0604020202020204" pitchFamily="34" charset="0"/>
              <a:cs typeface="Arial" panose="020B0604020202020204" pitchFamily="34" charset="0"/>
            </a:endParaRPr>
          </a:p>
          <a:p>
            <a:pPr marL="0" lvl="0" indent="0" algn="l" rtl="0">
              <a:lnSpc>
                <a:spcPct val="100000"/>
              </a:lnSpc>
              <a:spcBef>
                <a:spcPts val="0"/>
              </a:spcBef>
              <a:spcAft>
                <a:spcPts val="0"/>
              </a:spcAft>
              <a:buNone/>
            </a:pPr>
            <a:r>
              <a:rPr lang="en-US" sz="800" dirty="0">
                <a:latin typeface="Arial" panose="020B0604020202020204" pitchFamily="34" charset="0"/>
                <a:ea typeface="Avenir"/>
                <a:cs typeface="Arial" panose="020B0604020202020204" pitchFamily="34" charset="0"/>
                <a:sym typeface="Avenir"/>
              </a:rPr>
              <a:t>Polaris and the anti-trafficking movement  have also been able to engage with certain victim populations better then others, leading to uneven representation in hotline data as well based on victims likely identifying at different rates. When citing or referencing data from the National Human Trafficking Hotline it is important to explain exactly what is being represented.</a:t>
            </a:r>
          </a:p>
          <a:p>
            <a:pPr marL="0" lvl="0" indent="0" algn="l" rtl="0">
              <a:lnSpc>
                <a:spcPct val="100000"/>
              </a:lnSpc>
              <a:spcBef>
                <a:spcPts val="0"/>
              </a:spcBef>
              <a:spcAft>
                <a:spcPts val="0"/>
              </a:spcAft>
              <a:buSzPts val="1400"/>
              <a:buNone/>
            </a:pPr>
            <a:endParaRPr sz="800" dirty="0"/>
          </a:p>
        </p:txBody>
      </p:sp>
      <p:sp>
        <p:nvSpPr>
          <p:cNvPr id="225" name="Google Shape;225;geb36085bb9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17</a:t>
            </a:fld>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2389870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eb36085bb9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eb36085bb9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sz="1100" b="0" i="0" u="none" strike="noStrike" cap="none" dirty="0">
                <a:solidFill>
                  <a:srgbClr val="000000"/>
                </a:solidFill>
                <a:effectLst/>
                <a:latin typeface="Arial"/>
                <a:ea typeface="Arial"/>
                <a:cs typeface="Arial"/>
                <a:sym typeface="Arial"/>
              </a:rPr>
              <a:t>Apart from collecting data on location and victim status, the National Human Trafficking Hotline collects and analyzes data on the different types of Force, Fraud and Coercion. Many victims likely face a mix of the various types of coercion, fraud and some even experience direct force. When the general public thinks about human trafficking, even if they are thinking about labor trafficking, chances are they are imagining situations that have strong aspects of force, but as we can see many of the situations the hotline analyzed involving victims in agriculture in the past two years did not have aspects of physical abuse, physical confinement such as locking workers in their housing, or other types of force. However, the majority had aspects of Fraud and Coercion, 54% experienced excessive working hours and 55% threats to report to immigration authorities. To learn more read our analysis entitled Labor Exploitation and Trafficking of Agricultural Workers During the Pandemic</a:t>
            </a:r>
          </a:p>
        </p:txBody>
      </p:sp>
    </p:spTree>
    <p:extLst>
      <p:ext uri="{BB962C8B-B14F-4D97-AF65-F5344CB8AC3E}">
        <p14:creationId xmlns:p14="http://schemas.microsoft.com/office/powerpoint/2010/main" val="24888235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eb36085bb9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eb36085bb9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100" b="0" i="0" u="none" strike="noStrike" cap="none" dirty="0">
                <a:solidFill>
                  <a:srgbClr val="000000"/>
                </a:solidFill>
                <a:effectLst/>
                <a:latin typeface="Arial"/>
                <a:ea typeface="Arial"/>
                <a:cs typeface="Arial"/>
                <a:sym typeface="Arial"/>
              </a:rPr>
              <a:t>In the same analysis we looked at two time periods immediately before the pandemic (April 1st, 2019-Sept30th 2019), (Oct 1st 2019-March 31st 2020) and one period during the first year of the pandemic (April 1st 2020-Sept 30th 2020) to try and see if the types of force, fraud and coercion that workers reported facing changed during the COVID-19 pandemic. </a:t>
            </a:r>
          </a:p>
          <a:p>
            <a:r>
              <a:rPr lang="en-US" sz="1100" b="0" i="0" u="none" strike="noStrike" cap="none" dirty="0">
                <a:solidFill>
                  <a:srgbClr val="000000"/>
                </a:solidFill>
                <a:effectLst/>
                <a:latin typeface="Arial"/>
                <a:ea typeface="Arial"/>
                <a:cs typeface="Arial"/>
                <a:sym typeface="Arial"/>
              </a:rPr>
              <a:t>Some takeaways were that we saw an increase in the percentage of victims that reported experiencing having their needs withheld. Many employers also put in more rules and controls on their workers movements to try and prevent the spread of the virus which could have also contributed to this.</a:t>
            </a:r>
          </a:p>
          <a:p>
            <a:r>
              <a:rPr lang="en-US" sz="1100" b="0" i="0" u="none" strike="noStrike" cap="none" dirty="0">
                <a:solidFill>
                  <a:srgbClr val="000000"/>
                </a:solidFill>
                <a:effectLst/>
                <a:latin typeface="Arial"/>
                <a:ea typeface="Arial"/>
                <a:cs typeface="Arial"/>
                <a:sym typeface="Arial"/>
              </a:rPr>
              <a:t>Stalking and threats to harm victim or family members slightly increased as well. </a:t>
            </a:r>
          </a:p>
          <a:p>
            <a:r>
              <a:rPr lang="en-US" sz="1100" b="0" i="0" u="none" strike="noStrike" cap="none" dirty="0">
                <a:solidFill>
                  <a:srgbClr val="000000"/>
                </a:solidFill>
                <a:effectLst/>
                <a:latin typeface="Arial"/>
                <a:ea typeface="Arial"/>
                <a:cs typeface="Arial"/>
                <a:sym typeface="Arial"/>
              </a:rPr>
              <a:t>Threats to report to immigration decreased from 70 and 89% before the pandemic to 50% during the pandemic, and withholding or destruction of documents also decreased. </a:t>
            </a:r>
          </a:p>
          <a:p>
            <a:r>
              <a:rPr lang="en-US" sz="1100" b="0" i="0" u="none" strike="noStrike" cap="none" dirty="0">
                <a:solidFill>
                  <a:srgbClr val="000000"/>
                </a:solidFill>
                <a:effectLst/>
                <a:latin typeface="Arial"/>
                <a:ea typeface="Arial"/>
                <a:cs typeface="Arial"/>
                <a:sym typeface="Arial"/>
              </a:rPr>
              <a:t>Despite being declared essential, the use of debt and limiting access to medical attention also increased for agricultural workers during the period analyzed. </a:t>
            </a:r>
          </a:p>
          <a:p>
            <a:pPr marL="158750" indent="0">
              <a:buNone/>
            </a:pPr>
            <a:endParaRPr dirty="0"/>
          </a:p>
        </p:txBody>
      </p:sp>
    </p:spTree>
    <p:extLst>
      <p:ext uri="{BB962C8B-B14F-4D97-AF65-F5344CB8AC3E}">
        <p14:creationId xmlns:p14="http://schemas.microsoft.com/office/powerpoint/2010/main" val="12053645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Now that we’ve gone through what human trafficking is, and some data on labor</a:t>
            </a:r>
            <a:r>
              <a:rPr lang="en-US" baseline="0" dirty="0"/>
              <a:t> trafficking in agriculture, we’ll talk about some of the best practices that Polaris uses for assessing for human trafficking that may be relevant for interactions SMAs and Employment Staff outreach teams have with agricultural workers.</a:t>
            </a:r>
            <a:endParaRPr dirty="0"/>
          </a:p>
        </p:txBody>
      </p:sp>
      <p:sp>
        <p:nvSpPr>
          <p:cNvPr id="244" name="Google Shape;244;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057949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eb500a9a83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9" name="Google Shape;249;geb500a9a83_0_6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Polaris staff are trained on the following procedures when receiving calls on the National</a:t>
            </a:r>
            <a:r>
              <a:rPr lang="en-US" baseline="0" dirty="0"/>
              <a:t> Human Trafficking Hotline</a:t>
            </a:r>
            <a:r>
              <a:rPr lang="en-US" dirty="0"/>
              <a:t>.  It may be helpful for staff to ask similar questions to determine whether individuals may be victims of trafficking and to document key information to make appropriate referrals.</a:t>
            </a:r>
          </a:p>
          <a:p>
            <a:pPr marL="228600" lvl="0" indent="-228600" algn="l" rtl="0">
              <a:lnSpc>
                <a:spcPct val="100000"/>
              </a:lnSpc>
              <a:spcBef>
                <a:spcPts val="0"/>
              </a:spcBef>
              <a:spcAft>
                <a:spcPts val="0"/>
              </a:spcAft>
              <a:buSzPts val="1100"/>
              <a:buFont typeface="+mj-lt"/>
              <a:buAutoNum type="arabicPeriod"/>
            </a:pPr>
            <a:r>
              <a:rPr lang="en-US" dirty="0"/>
              <a:t>Make sure to do a safety assessment and planning for future communication such as a callback number, who else has access or uses the phone and when the best time to call might be. Safety planning about anyone that might be around to overhear also gets at the level of monitoring and force, fraud or coercion right off the bat.</a:t>
            </a:r>
          </a:p>
          <a:p>
            <a:pPr marL="228600" lvl="0" indent="-228600" algn="l" rtl="0">
              <a:lnSpc>
                <a:spcPct val="100000"/>
              </a:lnSpc>
              <a:spcBef>
                <a:spcPts val="0"/>
              </a:spcBef>
              <a:spcAft>
                <a:spcPts val="0"/>
              </a:spcAft>
              <a:buSzPts val="1100"/>
              <a:buAutoNum type="arabicPeriod"/>
            </a:pPr>
            <a:r>
              <a:rPr lang="en-US" dirty="0"/>
              <a:t>Typically if someone is calling into a line, then the presenting issue will come right out- the reason that the caller is calling. This could be a wage and hour issue, or a contract violation. Trafficking victims typically don’t identify a whole trafficking situation off the bat nor identify as a victim of anything. Sometimes a worker will call in simply seeking to transfer their visa to a new employer without offering much of a reason for why. It is important to focus in on the ‘why’ they want to leave their job, and start by asking questions related to that, while reassuring workers that they won’t get into any trouble by providing this information.</a:t>
            </a:r>
          </a:p>
          <a:p>
            <a:pPr marL="228600" lvl="0" indent="-228600" algn="l" rtl="0">
              <a:lnSpc>
                <a:spcPct val="100000"/>
              </a:lnSpc>
              <a:spcBef>
                <a:spcPts val="0"/>
              </a:spcBef>
              <a:spcAft>
                <a:spcPts val="0"/>
              </a:spcAft>
              <a:buSzPts val="1100"/>
              <a:buAutoNum type="arabicPeriod"/>
            </a:pPr>
            <a:r>
              <a:rPr lang="en-US" dirty="0"/>
              <a:t>The third part is going over the working conditions, pay, housing conditions, recruitment process, all the details to figure out whether any FFC is being implemented. We ask about housing, pay, possible debts to try and get a better understanding of whether the employer or a supervisor has created an environment of dependence for their workers and then also continue on to ask about more explicit methods of control like document confiscation, explicit threats and physical abuse.</a:t>
            </a:r>
          </a:p>
          <a:p>
            <a:pPr marL="228600" lvl="0" indent="-228600" algn="l" rtl="0">
              <a:lnSpc>
                <a:spcPct val="100000"/>
              </a:lnSpc>
              <a:spcBef>
                <a:spcPts val="0"/>
              </a:spcBef>
              <a:spcAft>
                <a:spcPts val="0"/>
              </a:spcAft>
              <a:buSzPts val="1100"/>
              <a:buAutoNum type="arabicPeriod"/>
            </a:pPr>
            <a:r>
              <a:rPr lang="en-US" dirty="0"/>
              <a:t>Rounding out the call we usually explain any options and next steps that will be taken by the worker and the hotline and repeating this so both entities are on the same side about what to expect. This may include the worker reaching out directly to other local referrals, setting up a time to facilitate a warm transfer, or discussing what interacting with law enforcement might look like and how the worker would want to interact with them,</a:t>
            </a:r>
            <a:r>
              <a:rPr lang="en-US" baseline="0" dirty="0"/>
              <a:t> if they want to be</a:t>
            </a:r>
            <a:r>
              <a:rPr lang="en-US" dirty="0"/>
              <a:t> anonymous or have their information passed along. </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7836867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4" name="Google Shape;274;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SzPts val="1100"/>
              <a:buNone/>
            </a:pPr>
            <a:r>
              <a:rPr lang="en-US" dirty="0"/>
              <a:t>While doing outreach in the field you have the opportunity to witness and document many signs of labor exploitation that may also factor into a labor trafficking situation. It is unlikely that you would be able to witness, without speaking with anyone, enough signs of force, fraud or coercion to make a strong trafficking determination unless you witnessed severe physical abuse or workers housed in prison-like conditions, which any savvy trafficker would avoid or conceal. It is also important to remember that your presence may make workers or victims feel nervous if they have been coached about interacting with you or any outsiders and think they may face retaliation if they speak up or are seen speaking with you. Workers may also not speak up in small groups due to fear that one of their fellow workers may report back</a:t>
            </a:r>
            <a:r>
              <a:rPr lang="en-US" baseline="0" dirty="0"/>
              <a:t> on them and we</a:t>
            </a:r>
            <a:r>
              <a:rPr lang="en-US" dirty="0"/>
              <a:t> have even seen situations where the main exploiter doesn’t actually have a supervisory role but is another worker.</a:t>
            </a:r>
          </a:p>
          <a:p>
            <a:pPr marL="158750" lvl="0" indent="0" algn="l" rtl="0">
              <a:lnSpc>
                <a:spcPct val="100000"/>
              </a:lnSpc>
              <a:spcBef>
                <a:spcPts val="0"/>
              </a:spcBef>
              <a:spcAft>
                <a:spcPts val="0"/>
              </a:spcAft>
              <a:buSzPts val="1100"/>
              <a:buNone/>
            </a:pPr>
            <a:endParaRPr lang="en-US" dirty="0"/>
          </a:p>
          <a:p>
            <a:pPr marL="158750" lvl="0" indent="0" algn="l" rtl="0">
              <a:lnSpc>
                <a:spcPct val="100000"/>
              </a:lnSpc>
              <a:spcBef>
                <a:spcPts val="0"/>
              </a:spcBef>
              <a:spcAft>
                <a:spcPts val="0"/>
              </a:spcAft>
              <a:buSzPts val="1100"/>
              <a:buNone/>
            </a:pPr>
            <a:r>
              <a:rPr lang="en-US" dirty="0"/>
              <a:t>In the field or at housing sites you want to document any issues or irregularities in housing, access to water, bathrooms, kitchens, that you normally would.</a:t>
            </a:r>
            <a:r>
              <a:rPr lang="en-US" b="0" dirty="0">
                <a:solidFill>
                  <a:srgbClr val="FF0000"/>
                </a:solidFill>
              </a:rPr>
              <a:t> In suspected trafficking situations,</a:t>
            </a:r>
            <a:r>
              <a:rPr lang="en-US" b="0" baseline="0" dirty="0">
                <a:solidFill>
                  <a:srgbClr val="FF0000"/>
                </a:solidFill>
              </a:rPr>
              <a:t> it is</a:t>
            </a:r>
            <a:r>
              <a:rPr lang="en-US" b="0" dirty="0">
                <a:solidFill>
                  <a:srgbClr val="FF0000"/>
                </a:solidFill>
              </a:rPr>
              <a:t> also helpfu</a:t>
            </a:r>
            <a:r>
              <a:rPr lang="en-US" b="0" dirty="0"/>
              <a:t>l to observe</a:t>
            </a:r>
            <a:r>
              <a:rPr lang="en-US" b="0" baseline="0" dirty="0"/>
              <a:t> whether there are </a:t>
            </a:r>
            <a:r>
              <a:rPr lang="en-US" dirty="0"/>
              <a:t>surveillance camera</a:t>
            </a:r>
            <a:r>
              <a:rPr lang="en-US" dirty="0">
                <a:solidFill>
                  <a:srgbClr val="FF0000"/>
                </a:solidFill>
              </a:rPr>
              <a:t>s</a:t>
            </a:r>
            <a:r>
              <a:rPr lang="en-US" dirty="0"/>
              <a:t>, locks on the outside of doors</a:t>
            </a:r>
            <a:r>
              <a:rPr lang="en-US" baseline="0" dirty="0"/>
              <a:t> or</a:t>
            </a:r>
            <a:r>
              <a:rPr lang="en-US" dirty="0"/>
              <a:t> bars on windows that would indicate monitoring and surveillance over </a:t>
            </a:r>
            <a:r>
              <a:rPr lang="en-US" b="0" dirty="0"/>
              <a:t>normal security. </a:t>
            </a:r>
          </a:p>
          <a:p>
            <a:pPr marL="158750" lvl="0" indent="0" algn="l" rtl="0">
              <a:lnSpc>
                <a:spcPct val="100000"/>
              </a:lnSpc>
              <a:spcBef>
                <a:spcPts val="0"/>
              </a:spcBef>
              <a:spcAft>
                <a:spcPts val="0"/>
              </a:spcAft>
              <a:buSzPts val="1100"/>
              <a:buNone/>
            </a:pPr>
            <a:endParaRPr lang="en-US" dirty="0"/>
          </a:p>
          <a:p>
            <a:pPr marL="158750" lvl="0" indent="0" algn="l" rtl="0">
              <a:lnSpc>
                <a:spcPct val="100000"/>
              </a:lnSpc>
              <a:spcBef>
                <a:spcPts val="0"/>
              </a:spcBef>
              <a:spcAft>
                <a:spcPts val="0"/>
              </a:spcAft>
              <a:buSzPts val="1100"/>
              <a:buNone/>
            </a:pPr>
            <a:r>
              <a:rPr lang="en-US" dirty="0"/>
              <a:t>If you are able to speak with one or more workers that are comfortable speaking with you, you can ask similar questions to the on-call labor assessment to try and figure out if any force, fraud and coercion is present by asking about their journey to the farm.</a:t>
            </a:r>
            <a:r>
              <a:rPr lang="en-US" baseline="0" dirty="0"/>
              <a:t>  </a:t>
            </a:r>
            <a:r>
              <a:rPr lang="en-US" b="0" baseline="0" dirty="0"/>
              <a:t>This may include:</a:t>
            </a:r>
            <a:r>
              <a:rPr lang="en-US" b="0" dirty="0"/>
              <a:t> </a:t>
            </a:r>
          </a:p>
          <a:p>
            <a:pPr marL="457200" lvl="0" indent="-298450" algn="l" rtl="0">
              <a:lnSpc>
                <a:spcPct val="100000"/>
              </a:lnSpc>
              <a:spcBef>
                <a:spcPts val="0"/>
              </a:spcBef>
              <a:spcAft>
                <a:spcPts val="0"/>
              </a:spcAft>
              <a:buSzPts val="1100"/>
              <a:buChar char="●"/>
            </a:pPr>
            <a:r>
              <a:rPr lang="en-US" dirty="0"/>
              <a:t>if they received their reimbursements and if they are still working off the investment they made to get here -to try and get at whether there is a debt bondage or debt manipulation situation. </a:t>
            </a:r>
          </a:p>
          <a:p>
            <a:pPr marL="457200" lvl="0" indent="-298450" algn="l" rtl="0">
              <a:lnSpc>
                <a:spcPct val="100000"/>
              </a:lnSpc>
              <a:spcBef>
                <a:spcPts val="0"/>
              </a:spcBef>
              <a:spcAft>
                <a:spcPts val="0"/>
              </a:spcAft>
              <a:buSzPts val="1100"/>
              <a:buChar char="●"/>
            </a:pPr>
            <a:r>
              <a:rPr lang="en-US" b="0" strike="noStrike" dirty="0"/>
              <a:t>If</a:t>
            </a:r>
            <a:r>
              <a:rPr lang="en-US" b="0" dirty="0"/>
              <a:t> they have a written </a:t>
            </a:r>
            <a:r>
              <a:rPr lang="en-US" dirty="0"/>
              <a:t>contract and whether the work is in line with what the contract stated. </a:t>
            </a:r>
          </a:p>
          <a:p>
            <a:pPr marL="457200" lvl="0" indent="-298450" algn="l" rtl="0">
              <a:lnSpc>
                <a:spcPct val="100000"/>
              </a:lnSpc>
              <a:spcBef>
                <a:spcPts val="0"/>
              </a:spcBef>
              <a:spcAft>
                <a:spcPts val="0"/>
              </a:spcAft>
              <a:buSzPts val="1100"/>
              <a:buChar char="●"/>
            </a:pPr>
            <a:r>
              <a:rPr lang="en-US" b="0" strike="noStrike" dirty="0"/>
              <a:t>Their</a:t>
            </a:r>
            <a:r>
              <a:rPr lang="en-US" b="0" strike="noStrike" baseline="0" dirty="0"/>
              <a:t> workload: </a:t>
            </a:r>
            <a:r>
              <a:rPr lang="en-US" dirty="0"/>
              <a:t>whether they are getting enough or too many hours, whether they are getting </a:t>
            </a:r>
            <a:r>
              <a:rPr lang="en-US" b="0" dirty="0"/>
              <a:t>paid what was promised in the contract </a:t>
            </a:r>
            <a:r>
              <a:rPr lang="en-US" dirty="0"/>
              <a:t>and if they get breaks.</a:t>
            </a:r>
          </a:p>
          <a:p>
            <a:pPr marL="457200" lvl="0" indent="-298450" algn="l" rtl="0">
              <a:lnSpc>
                <a:spcPct val="100000"/>
              </a:lnSpc>
              <a:spcBef>
                <a:spcPts val="0"/>
              </a:spcBef>
              <a:spcAft>
                <a:spcPts val="0"/>
              </a:spcAft>
              <a:buSzPts val="1100"/>
              <a:buChar char="●"/>
            </a:pPr>
            <a:r>
              <a:rPr lang="en-US" b="0" strike="noStrike" dirty="0"/>
              <a:t>Whether </a:t>
            </a:r>
            <a:r>
              <a:rPr lang="en-US" dirty="0"/>
              <a:t>anyone has gotten seriously hurt and needed to get medical attention? If so did it happen in a timely manner?</a:t>
            </a:r>
          </a:p>
          <a:p>
            <a:pPr marL="457200" lvl="0" indent="-298450" algn="l" rtl="0">
              <a:lnSpc>
                <a:spcPct val="100000"/>
              </a:lnSpc>
              <a:spcBef>
                <a:spcPts val="0"/>
              </a:spcBef>
              <a:spcAft>
                <a:spcPts val="0"/>
              </a:spcAft>
              <a:buSzPts val="1100"/>
              <a:buChar char="●"/>
            </a:pPr>
            <a:r>
              <a:rPr lang="en-US" dirty="0"/>
              <a:t>If the workers still seem comfortable answering questions you can advance to more serious questions like whether they have ever been threatened with deportation, blacklisting or </a:t>
            </a:r>
            <a:r>
              <a:rPr lang="en-US" baseline="0" dirty="0"/>
              <a:t>having the</a:t>
            </a:r>
            <a:r>
              <a:rPr lang="en-US" dirty="0"/>
              <a:t> police called</a:t>
            </a:r>
            <a:r>
              <a:rPr lang="en-US" baseline="0" dirty="0"/>
              <a:t> on them</a:t>
            </a:r>
            <a:r>
              <a:rPr lang="en-US" dirty="0"/>
              <a:t>? </a:t>
            </a:r>
          </a:p>
          <a:p>
            <a:pPr marL="158750" lvl="0" indent="0" algn="l" rtl="0">
              <a:lnSpc>
                <a:spcPct val="100000"/>
              </a:lnSpc>
              <a:spcBef>
                <a:spcPts val="0"/>
              </a:spcBef>
              <a:spcAft>
                <a:spcPts val="0"/>
              </a:spcAft>
              <a:buSzPts val="1100"/>
              <a:buNone/>
            </a:pPr>
            <a:r>
              <a:rPr lang="en-US" dirty="0"/>
              <a:t>At some point you may determine that continued questioning isn’t productive and isn’t building trust. At this point it may be appropriate to give out contact information for your office, the local enforcement agency, or the National Human Trafficking Hotline. </a:t>
            </a:r>
            <a:r>
              <a:rPr lang="en-US" b="0" dirty="0"/>
              <a:t>Please</a:t>
            </a:r>
            <a:r>
              <a:rPr lang="en-US" b="0" baseline="0" dirty="0"/>
              <a:t> note that any time a State Workforce Agency, Employment Service office employee, or outreach staff observes, has reason to believe, or is in receipt of information regarding suspected trafficking situations, they must document the suspected violation and refer the information to the Employment Service Office Manager.  All apparent violations and complaints involving suspected trafficking should be referred immediately to the appropriate enforcement agency in writing. </a:t>
            </a:r>
            <a:endParaRPr lang="en-US" b="0" dirty="0"/>
          </a:p>
          <a:p>
            <a:pPr marL="158750" lvl="0" indent="0" algn="l" rtl="0">
              <a:lnSpc>
                <a:spcPct val="100000"/>
              </a:lnSpc>
              <a:spcBef>
                <a:spcPts val="0"/>
              </a:spcBef>
              <a:spcAft>
                <a:spcPts val="0"/>
              </a:spcAft>
              <a:buSzPts val="1100"/>
              <a:buNone/>
            </a:pPr>
            <a:endParaRPr lang="en-US" dirty="0"/>
          </a:p>
          <a:p>
            <a:pPr marL="158750" lvl="0" indent="0" algn="l" rtl="0">
              <a:lnSpc>
                <a:spcPct val="100000"/>
              </a:lnSpc>
              <a:spcBef>
                <a:spcPts val="0"/>
              </a:spcBef>
              <a:spcAft>
                <a:spcPts val="0"/>
              </a:spcAft>
              <a:buSzPts val="1100"/>
              <a:buNone/>
            </a:pPr>
            <a:endParaRPr lang="en-US" b="1" dirty="0"/>
          </a:p>
          <a:p>
            <a:pPr marL="15875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9404194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eb500a9a83_0_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9" name="Google Shape;289;geb500a9a83_0_1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Whether you are on a</a:t>
            </a:r>
            <a:r>
              <a:rPr lang="en-US" baseline="0" dirty="0"/>
              <a:t> call</a:t>
            </a:r>
            <a:r>
              <a:rPr lang="en-US" dirty="0"/>
              <a:t> or in person it is important to be aware of the worker’s surroundings and what they may be thinking, who they could be worried about listening in, and the amount of trust they have to put in you to take a risk and communicate truthfully if they are actually in a trafficking situation. </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It's important to be victim and worker centered- this means outlining the steps that you will take with the information they provide because in the end they have the best sense about how to navigate the immediate risks in their situation. The approach </a:t>
            </a:r>
            <a:r>
              <a:rPr lang="en-US" b="0" dirty="0"/>
              <a:t>Polaris</a:t>
            </a:r>
            <a:r>
              <a:rPr lang="en-US" b="0" baseline="0" dirty="0"/>
              <a:t> takes </a:t>
            </a:r>
            <a:r>
              <a:rPr lang="en-US" dirty="0"/>
              <a:t>is to inform workers if they ask questions, but not to push a certain course of action such as pursuing enforcement intervention. </a:t>
            </a:r>
            <a:r>
              <a:rPr lang="en-US" b="0" dirty="0"/>
              <a:t>State Workforce Agencies, Employment Service office employees, and outreach staff must document and</a:t>
            </a:r>
            <a:r>
              <a:rPr lang="en-US" b="0" baseline="0" dirty="0"/>
              <a:t> refer </a:t>
            </a:r>
            <a:r>
              <a:rPr lang="en-US" b="0" dirty="0"/>
              <a:t>all suspected trafficking</a:t>
            </a:r>
            <a:r>
              <a:rPr lang="en-US" b="0" baseline="0" dirty="0"/>
              <a:t>. </a:t>
            </a:r>
            <a:r>
              <a:rPr lang="en-US" b="0" dirty="0"/>
              <a:t>It </a:t>
            </a:r>
            <a:r>
              <a:rPr lang="en-US" dirty="0"/>
              <a:t>is importation to let workers know what they can expect and what your obligations are, whether it will lead to follow-up from other agencies and </a:t>
            </a:r>
            <a:r>
              <a:rPr lang="en-US" b="0" dirty="0"/>
              <a:t>that</a:t>
            </a:r>
            <a:r>
              <a:rPr lang="en-US" dirty="0"/>
              <a:t> their information</a:t>
            </a:r>
            <a:r>
              <a:rPr lang="en-US" baseline="0" dirty="0"/>
              <a:t> </a:t>
            </a:r>
            <a:r>
              <a:rPr lang="en-US" b="0" dirty="0"/>
              <a:t>will be kept confidential to the maximum extent possible, consistent with applicable law.</a:t>
            </a:r>
            <a:r>
              <a:rPr lang="en-US" dirty="0"/>
              <a:t> </a:t>
            </a:r>
            <a:endParaRPr lang="en-US" b="0" dirty="0"/>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-Especially with trafficking and sexual assault or harassment victims its important to keep in mind that trauma from the situation can prevent accurate or chronological recall of a situation and its important to be patient. If you have to point out inconsistencies to clarify what happened you need to do so in a caring and gentle way, remember this isn’t an interrogation of the victim. </a:t>
            </a:r>
            <a:r>
              <a:rPr lang="en-US" dirty="0">
                <a:solidFill>
                  <a:schemeClr val="dk1"/>
                </a:solidFill>
              </a:rPr>
              <a:t>If someone is in crisis, you may need to take a break from asking questions about the work situation or incident you are trying to assess for, and use grounding techniques. These</a:t>
            </a:r>
            <a:r>
              <a:rPr lang="en-US" baseline="0" dirty="0">
                <a:solidFill>
                  <a:schemeClr val="dk1"/>
                </a:solidFill>
              </a:rPr>
              <a:t> could include a</a:t>
            </a:r>
            <a:r>
              <a:rPr lang="en-US" dirty="0">
                <a:solidFill>
                  <a:schemeClr val="dk1"/>
                </a:solidFill>
              </a:rPr>
              <a:t>sking them to be mindful of their breathing, count and list blue objects around them, drink a glass of water, ask them if they want a friend</a:t>
            </a:r>
            <a:r>
              <a:rPr lang="en-US" baseline="0" dirty="0">
                <a:solidFill>
                  <a:schemeClr val="dk1"/>
                </a:solidFill>
              </a:rPr>
              <a:t> or </a:t>
            </a:r>
            <a:r>
              <a:rPr lang="en-US" dirty="0">
                <a:solidFill>
                  <a:schemeClr val="dk1"/>
                </a:solidFill>
              </a:rPr>
              <a:t>family member, someone they trust to be with them during an interview.</a:t>
            </a:r>
          </a:p>
          <a:p>
            <a:pPr marL="0" lvl="0" indent="0" algn="l" rtl="0">
              <a:spcBef>
                <a:spcPts val="0"/>
              </a:spcBef>
              <a:spcAft>
                <a:spcPts val="0"/>
              </a:spcAft>
              <a:buClr>
                <a:schemeClr val="dk1"/>
              </a:buClr>
              <a:buSzPts val="1100"/>
              <a:buFont typeface="Arial"/>
              <a:buNone/>
            </a:pPr>
            <a:endParaRPr lang="en-US" dirty="0"/>
          </a:p>
          <a:p>
            <a:pPr marL="0" lvl="0" indent="0" algn="l" rtl="0">
              <a:lnSpc>
                <a:spcPct val="100000"/>
              </a:lnSpc>
              <a:spcBef>
                <a:spcPts val="0"/>
              </a:spcBef>
              <a:spcAft>
                <a:spcPts val="0"/>
              </a:spcAft>
              <a:buSzPts val="1100"/>
              <a:buNone/>
            </a:pPr>
            <a:r>
              <a:rPr lang="en-US" dirty="0"/>
              <a:t>-Although the role of SMAs and ES isn’t enforcement, you can help </a:t>
            </a:r>
            <a:r>
              <a:rPr lang="en-US" b="0" dirty="0"/>
              <a:t>by</a:t>
            </a:r>
            <a:r>
              <a:rPr lang="en-US" b="1" dirty="0"/>
              <a:t> </a:t>
            </a:r>
            <a:r>
              <a:rPr lang="en-US" dirty="0"/>
              <a:t>documenting violations plus any elements of force fraud or coercion that a trafficker may be utilizing. This requires you to put yourself in the worker’s shoes a little bit because coercion depends on their perspective. For instance, one of the common elements for force, fraud and coercion that Polaris learns about is the threat of deportation</a:t>
            </a:r>
            <a:r>
              <a:rPr lang="en-US" b="1" dirty="0"/>
              <a:t>,</a:t>
            </a:r>
            <a:r>
              <a:rPr lang="en-US" dirty="0"/>
              <a:t> even for those with visas</a:t>
            </a:r>
            <a:r>
              <a:rPr lang="en-US" b="1" dirty="0"/>
              <a:t>,</a:t>
            </a:r>
            <a:r>
              <a:rPr lang="en-US" dirty="0"/>
              <a:t> or blacklisting. Its also important to get the context surrounding any threats because it will have to be connected to the purpose- forced labor. Other signs of FFC that you could document would be severe deductions to wages being withheld so that workers can’t get together enough money to leave. </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The </a:t>
            </a:r>
            <a:r>
              <a:rPr lang="en-US" b="0" dirty="0"/>
              <a:t>resources</a:t>
            </a:r>
            <a:r>
              <a:rPr lang="en-US" b="1" dirty="0"/>
              <a:t> </a:t>
            </a:r>
            <a:r>
              <a:rPr lang="en-US" dirty="0"/>
              <a:t>offered depend on the requests of the worker. Likely the worker will want you to answer questions that you might not be</a:t>
            </a:r>
            <a:r>
              <a:rPr lang="en-US" baseline="0" dirty="0"/>
              <a:t> able to</a:t>
            </a:r>
            <a:r>
              <a:rPr lang="en-US" dirty="0"/>
              <a:t> answer</a:t>
            </a:r>
            <a:r>
              <a:rPr lang="en-US" baseline="0" dirty="0"/>
              <a:t> </a:t>
            </a:r>
            <a:r>
              <a:rPr lang="en-US" dirty="0"/>
              <a:t>or that are outside of your purview, so it is important to have legal aid referrals to offer for those questions. It is also important to have referrals to enforcement agencies even if you are going to elevate a complaint so they can pursue it directly if they wish.</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20182737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eb7f84f304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eb7f84f304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If you are looking for outreach materials, Polaris has designed a toolkit in Spanish for H-2A workers that discusses their rights and protections. The toolkit has easy to follow case studies and self-assessments for workers and who they should call for certain non-trafficking employment issues. It is available in a mobile version and a printable PDF.  </a:t>
            </a:r>
            <a:endParaRPr dirty="0"/>
          </a:p>
        </p:txBody>
      </p:sp>
    </p:spTree>
    <p:extLst>
      <p:ext uri="{BB962C8B-B14F-4D97-AF65-F5344CB8AC3E}">
        <p14:creationId xmlns:p14="http://schemas.microsoft.com/office/powerpoint/2010/main" val="11094271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7" name="Google Shape;327;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indent="0">
              <a:buNone/>
            </a:pPr>
            <a:r>
              <a:rPr lang="en-US" sz="1100" b="0" i="0" u="none" strike="noStrike" cap="none" dirty="0">
                <a:solidFill>
                  <a:srgbClr val="000000"/>
                </a:solidFill>
                <a:effectLst/>
                <a:latin typeface="Arial"/>
                <a:ea typeface="Arial"/>
                <a:cs typeface="Arial"/>
                <a:sym typeface="Arial"/>
              </a:rPr>
              <a:t>Please reach out to me directly or the general Polaris email, info@polarisproject.org if you are interested in learning more about the specific hotline data for your state, wish to collaborate, have feedback on the presentation or want to discuss a specific situation.</a:t>
            </a:r>
          </a:p>
        </p:txBody>
      </p:sp>
    </p:spTree>
    <p:extLst>
      <p:ext uri="{BB962C8B-B14F-4D97-AF65-F5344CB8AC3E}">
        <p14:creationId xmlns:p14="http://schemas.microsoft.com/office/powerpoint/2010/main" val="21198978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33" name="Google Shape;333;p3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300"/>
              <a:buFont typeface="Calibri"/>
              <a:buNone/>
            </a:pPr>
            <a:r>
              <a:rPr lang="en" dirty="0"/>
              <a:t>Thank you for your participation. The National Human Trafficking Hotline is available 24/7, 365 days a year in English and Spanish and with additional languages via interpreter. The hotline is available through webchat, phone or sms. </a:t>
            </a:r>
            <a:endParaRPr dirty="0"/>
          </a:p>
        </p:txBody>
      </p:sp>
    </p:spTree>
    <p:extLst>
      <p:ext uri="{BB962C8B-B14F-4D97-AF65-F5344CB8AC3E}">
        <p14:creationId xmlns:p14="http://schemas.microsoft.com/office/powerpoint/2010/main" val="42902651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r>
              <a:rPr lang="en-US" b="1" dirty="0"/>
              <a:t>Timmy</a:t>
            </a:r>
            <a:r>
              <a:rPr lang="en-US" b="1" baseline="0" dirty="0"/>
              <a:t> Dudley:  </a:t>
            </a:r>
            <a:r>
              <a:rPr lang="en-US" baseline="0" dirty="0"/>
              <a:t>Thank you, Ted, for this great information.  </a:t>
            </a:r>
          </a:p>
          <a:p>
            <a:pPr marL="158750" indent="0">
              <a:buNone/>
            </a:pPr>
            <a:endParaRPr lang="en-US" baseline="0" dirty="0"/>
          </a:p>
          <a:p>
            <a:pPr marL="158750" indent="0">
              <a:buNone/>
            </a:pPr>
            <a:r>
              <a:rPr lang="en-US" baseline="0" dirty="0"/>
              <a:t>If you have any questions regarding the content of this webcast or how State Workforce Agency staff should respond to potential trafficking situations, please contact your State Monitor Advocate or ETA Regional Monitor Advocate, using the contact information available through the link on this slide.  </a:t>
            </a:r>
          </a:p>
          <a:p>
            <a:pPr marL="158750" indent="0">
              <a:buNone/>
            </a:pPr>
            <a:endParaRPr lang="en-US" baseline="0" dirty="0"/>
          </a:p>
          <a:p>
            <a:pPr marL="158750" indent="0">
              <a:buNone/>
            </a:pPr>
            <a:r>
              <a:rPr lang="en-US" baseline="0" dirty="0"/>
              <a:t>Please remember that whenever a State Workforce Agency, Employment Service office employee, or outreach staff observes, has reason to believe, or is in receipt of information regarding suspected labor trafficking, they must document the suspected violation and refer the information to the Employment Service Office Manager, as an apparent violation.  Additionally, all complaints must be documented and processed according to ETA regulations for the Employment Service and Employment-Related Law Complaint System.  Links to the applicable ETA regulations are provided on this slide.  For specific guidance on how to document and refer Apparent Violations and Complaints, please consult your state’s State Monitor Advocate or your ETA Regional Monitor Advocate. </a:t>
            </a:r>
          </a:p>
          <a:p>
            <a:pPr marL="158750" indent="0">
              <a:buNone/>
            </a:pPr>
            <a:endParaRPr lang="en-US" baseline="0" dirty="0"/>
          </a:p>
          <a:p>
            <a:pPr marL="158750" indent="0">
              <a:buNone/>
            </a:pPr>
            <a:r>
              <a:rPr lang="en-US" baseline="0" dirty="0"/>
              <a:t>We appreciate your time and your important work to identify and process Apparent Violations and Complaints involving potential labor trafficking.  Thank you.</a:t>
            </a:r>
            <a:endParaRPr lang="en-US" dirty="0"/>
          </a:p>
        </p:txBody>
      </p:sp>
    </p:spTree>
    <p:extLst>
      <p:ext uri="{BB962C8B-B14F-4D97-AF65-F5344CB8AC3E}">
        <p14:creationId xmlns:p14="http://schemas.microsoft.com/office/powerpoint/2010/main" val="1462689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
        <p:cNvGrpSpPr/>
        <p:nvPr/>
      </p:nvGrpSpPr>
      <p:grpSpPr>
        <a:xfrm>
          <a:off x="0" y="0"/>
          <a:ext cx="0" cy="0"/>
          <a:chOff x="0" y="0"/>
          <a:chExt cx="0" cy="0"/>
        </a:xfrm>
      </p:grpSpPr>
      <p:sp>
        <p:nvSpPr>
          <p:cNvPr id="10" name="Google Shape;10;p3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1" name="Google Shape;11;p33"/>
          <p:cNvSpPr txBox="1">
            <a:spLocks noGrp="1"/>
          </p:cNvSpPr>
          <p:nvPr>
            <p:ph type="sldNum" idx="12"/>
          </p:nvPr>
        </p:nvSpPr>
        <p:spPr>
          <a:xfrm>
            <a:off x="8472459"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2"/>
        <p:cNvGrpSpPr/>
        <p:nvPr/>
      </p:nvGrpSpPr>
      <p:grpSpPr>
        <a:xfrm>
          <a:off x="0" y="0"/>
          <a:ext cx="0" cy="0"/>
          <a:chOff x="0" y="0"/>
          <a:chExt cx="0" cy="0"/>
        </a:xfrm>
      </p:grpSpPr>
      <p:sp>
        <p:nvSpPr>
          <p:cNvPr id="13" name="Google Shape;13;p3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solidFill>
                  <a:srgbClr val="243A7A"/>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4" name="Google Shape;14;p3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00000"/>
              </a:lnSpc>
              <a:spcBef>
                <a:spcPts val="0"/>
              </a:spcBef>
              <a:spcAft>
                <a:spcPts val="0"/>
              </a:spcAft>
              <a:buClr>
                <a:srgbClr val="000000"/>
              </a:buClr>
              <a:buSzPts val="1800"/>
              <a:buFont typeface="Calibri"/>
              <a:buChar char="●"/>
              <a:defRPr sz="1400" b="0" i="0" u="none" strike="noStrike" cap="none">
                <a:solidFill>
                  <a:schemeClr val="dk1"/>
                </a:solidFill>
                <a:latin typeface="Calibri"/>
                <a:ea typeface="Calibri"/>
                <a:cs typeface="Calibri"/>
                <a:sym typeface="Calibri"/>
              </a:defRPr>
            </a:lvl1pPr>
            <a:lvl2pPr marL="914400" marR="0" lvl="1" indent="-317500" algn="l" rtl="0">
              <a:lnSpc>
                <a:spcPct val="100000"/>
              </a:lnSpc>
              <a:spcBef>
                <a:spcPts val="1600"/>
              </a:spcBef>
              <a:spcAft>
                <a:spcPts val="0"/>
              </a:spcAft>
              <a:buClr>
                <a:srgbClr val="000000"/>
              </a:buClr>
              <a:buSzPts val="1400"/>
              <a:buFont typeface="Calibri"/>
              <a:buChar char="○"/>
              <a:defRPr sz="1400" b="0" i="0" u="none" strike="noStrike" cap="none">
                <a:solidFill>
                  <a:srgbClr val="000000"/>
                </a:solidFill>
                <a:latin typeface="Calibri"/>
                <a:ea typeface="Calibri"/>
                <a:cs typeface="Calibri"/>
                <a:sym typeface="Calibri"/>
              </a:defRPr>
            </a:lvl2pPr>
            <a:lvl3pPr marL="1371600" marR="0" lvl="2" indent="-317500" algn="l" rtl="0">
              <a:lnSpc>
                <a:spcPct val="100000"/>
              </a:lnSpc>
              <a:spcBef>
                <a:spcPts val="1600"/>
              </a:spcBef>
              <a:spcAft>
                <a:spcPts val="0"/>
              </a:spcAft>
              <a:buClr>
                <a:srgbClr val="000000"/>
              </a:buClr>
              <a:buSzPts val="1400"/>
              <a:buFont typeface="Calibri"/>
              <a:buChar char="■"/>
              <a:defRPr sz="1400" b="0" i="0" u="none" strike="noStrike" cap="none">
                <a:solidFill>
                  <a:srgbClr val="000000"/>
                </a:solidFill>
                <a:latin typeface="Calibri"/>
                <a:ea typeface="Calibri"/>
                <a:cs typeface="Calibri"/>
                <a:sym typeface="Calibri"/>
              </a:defRPr>
            </a:lvl3pPr>
            <a:lvl4pPr marL="1828800" marR="0" lvl="3" indent="-317500" algn="l" rtl="0">
              <a:lnSpc>
                <a:spcPct val="100000"/>
              </a:lnSpc>
              <a:spcBef>
                <a:spcPts val="1600"/>
              </a:spcBef>
              <a:spcAft>
                <a:spcPts val="0"/>
              </a:spcAft>
              <a:buClr>
                <a:srgbClr val="000000"/>
              </a:buClr>
              <a:buSzPts val="1400"/>
              <a:buFont typeface="Calibri"/>
              <a:buChar char="●"/>
              <a:defRPr sz="1400" b="0" i="0" u="none" strike="noStrike" cap="none">
                <a:solidFill>
                  <a:srgbClr val="000000"/>
                </a:solidFill>
                <a:latin typeface="Calibri"/>
                <a:ea typeface="Calibri"/>
                <a:cs typeface="Calibri"/>
                <a:sym typeface="Calibri"/>
              </a:defRPr>
            </a:lvl4pPr>
            <a:lvl5pPr marL="2286000" marR="0" lvl="4" indent="-317500" algn="l" rtl="0">
              <a:lnSpc>
                <a:spcPct val="100000"/>
              </a:lnSpc>
              <a:spcBef>
                <a:spcPts val="1600"/>
              </a:spcBef>
              <a:spcAft>
                <a:spcPts val="0"/>
              </a:spcAft>
              <a:buClr>
                <a:srgbClr val="000000"/>
              </a:buClr>
              <a:buSzPts val="1400"/>
              <a:buFont typeface="Calibri"/>
              <a:buChar char="○"/>
              <a:defRPr sz="1400" b="0" i="0" u="none" strike="noStrike" cap="none">
                <a:solidFill>
                  <a:srgbClr val="000000"/>
                </a:solidFill>
                <a:latin typeface="Calibri"/>
                <a:ea typeface="Calibri"/>
                <a:cs typeface="Calibri"/>
                <a:sym typeface="Calibri"/>
              </a:defRPr>
            </a:lvl5pPr>
            <a:lvl6pPr marL="2743200" marR="0" lvl="5" indent="-317500" algn="l" rtl="0">
              <a:lnSpc>
                <a:spcPct val="100000"/>
              </a:lnSpc>
              <a:spcBef>
                <a:spcPts val="1600"/>
              </a:spcBef>
              <a:spcAft>
                <a:spcPts val="0"/>
              </a:spcAft>
              <a:buClr>
                <a:srgbClr val="000000"/>
              </a:buClr>
              <a:buSzPts val="1400"/>
              <a:buFont typeface="Calibri"/>
              <a:buChar char="■"/>
              <a:defRPr sz="1400" b="0" i="0" u="none" strike="noStrike" cap="none">
                <a:solidFill>
                  <a:srgbClr val="000000"/>
                </a:solidFill>
                <a:latin typeface="Calibri"/>
                <a:ea typeface="Calibri"/>
                <a:cs typeface="Calibri"/>
                <a:sym typeface="Calibri"/>
              </a:defRPr>
            </a:lvl6pPr>
            <a:lvl7pPr marL="3200400" marR="0" lvl="6" indent="-317500" algn="l" rtl="0">
              <a:lnSpc>
                <a:spcPct val="100000"/>
              </a:lnSpc>
              <a:spcBef>
                <a:spcPts val="1600"/>
              </a:spcBef>
              <a:spcAft>
                <a:spcPts val="0"/>
              </a:spcAft>
              <a:buClr>
                <a:srgbClr val="000000"/>
              </a:buClr>
              <a:buSzPts val="1400"/>
              <a:buFont typeface="Calibri"/>
              <a:buChar char="●"/>
              <a:defRPr sz="1400" b="0" i="0" u="none" strike="noStrike" cap="none">
                <a:solidFill>
                  <a:srgbClr val="000000"/>
                </a:solidFill>
                <a:latin typeface="Calibri"/>
                <a:ea typeface="Calibri"/>
                <a:cs typeface="Calibri"/>
                <a:sym typeface="Calibri"/>
              </a:defRPr>
            </a:lvl7pPr>
            <a:lvl8pPr marL="3657600" marR="0" lvl="7" indent="-317500" algn="l" rtl="0">
              <a:lnSpc>
                <a:spcPct val="100000"/>
              </a:lnSpc>
              <a:spcBef>
                <a:spcPts val="1600"/>
              </a:spcBef>
              <a:spcAft>
                <a:spcPts val="0"/>
              </a:spcAft>
              <a:buClr>
                <a:srgbClr val="000000"/>
              </a:buClr>
              <a:buSzPts val="1400"/>
              <a:buFont typeface="Calibri"/>
              <a:buChar char="○"/>
              <a:defRPr sz="1400" b="0" i="0" u="none" strike="noStrike" cap="none">
                <a:solidFill>
                  <a:srgbClr val="000000"/>
                </a:solidFill>
                <a:latin typeface="Calibri"/>
                <a:ea typeface="Calibri"/>
                <a:cs typeface="Calibri"/>
                <a:sym typeface="Calibri"/>
              </a:defRPr>
            </a:lvl8pPr>
            <a:lvl9pPr marL="4114800" marR="0" lvl="8" indent="-317500" algn="l" rtl="0">
              <a:lnSpc>
                <a:spcPct val="100000"/>
              </a:lnSpc>
              <a:spcBef>
                <a:spcPts val="1600"/>
              </a:spcBef>
              <a:spcAft>
                <a:spcPts val="1600"/>
              </a:spcAft>
              <a:buClr>
                <a:srgbClr val="000000"/>
              </a:buClr>
              <a:buSzPts val="1400"/>
              <a:buFont typeface="Calibri"/>
              <a:buChar char="■"/>
              <a:defRPr sz="1400" b="0" i="0" u="none" strike="noStrike" cap="none">
                <a:solidFill>
                  <a:srgbClr val="000000"/>
                </a:solidFill>
                <a:latin typeface="Calibri"/>
                <a:ea typeface="Calibri"/>
                <a:cs typeface="Calibri"/>
                <a:sym typeface="Calibri"/>
              </a:defRPr>
            </a:lvl9pPr>
          </a:lstStyle>
          <a:p>
            <a:endParaRPr/>
          </a:p>
        </p:txBody>
      </p:sp>
      <p:sp>
        <p:nvSpPr>
          <p:cNvPr id="15" name="Google Shape;15;p34"/>
          <p:cNvSpPr txBox="1">
            <a:spLocks noGrp="1"/>
          </p:cNvSpPr>
          <p:nvPr>
            <p:ph type="sldNum" idx="12"/>
          </p:nvPr>
        </p:nvSpPr>
        <p:spPr>
          <a:xfrm>
            <a:off x="8472459"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
        <p:cNvGrpSpPr/>
        <p:nvPr/>
      </p:nvGrpSpPr>
      <p:grpSpPr>
        <a:xfrm>
          <a:off x="0" y="0"/>
          <a:ext cx="0" cy="0"/>
          <a:chOff x="0" y="0"/>
          <a:chExt cx="0" cy="0"/>
        </a:xfrm>
      </p:grpSpPr>
      <p:sp>
        <p:nvSpPr>
          <p:cNvPr id="17" name="Google Shape;17;p3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8" name="Google Shape;18;p35"/>
          <p:cNvSpPr txBox="1">
            <a:spLocks noGrp="1"/>
          </p:cNvSpPr>
          <p:nvPr>
            <p:ph type="sldNum" idx="12"/>
          </p:nvPr>
        </p:nvSpPr>
        <p:spPr>
          <a:xfrm>
            <a:off x="8472459"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9"/>
        <p:cNvGrpSpPr/>
        <p:nvPr/>
      </p:nvGrpSpPr>
      <p:grpSpPr>
        <a:xfrm>
          <a:off x="0" y="0"/>
          <a:ext cx="0" cy="0"/>
          <a:chOff x="0" y="0"/>
          <a:chExt cx="0" cy="0"/>
        </a:xfrm>
      </p:grpSpPr>
      <p:sp>
        <p:nvSpPr>
          <p:cNvPr id="20" name="Google Shape;20;p3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solidFill>
                  <a:srgbClr val="243A7A"/>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1" name="Google Shape;21;p36"/>
          <p:cNvSpPr txBox="1">
            <a:spLocks noGrp="1"/>
          </p:cNvSpPr>
          <p:nvPr>
            <p:ph type="body" idx="1"/>
          </p:nvPr>
        </p:nvSpPr>
        <p:spPr>
          <a:xfrm>
            <a:off x="311701" y="1152475"/>
            <a:ext cx="3999900" cy="34164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Calibri"/>
              <a:buChar char="●"/>
              <a:defRPr sz="1400" b="0" i="0" u="none" strike="noStrike" cap="none">
                <a:solidFill>
                  <a:srgbClr val="000000"/>
                </a:solidFill>
                <a:latin typeface="Calibri"/>
                <a:ea typeface="Calibri"/>
                <a:cs typeface="Calibri"/>
                <a:sym typeface="Calibri"/>
              </a:defRPr>
            </a:lvl1pPr>
            <a:lvl2pPr marL="914400" marR="0" lvl="1" indent="-304800" algn="l" rtl="0">
              <a:lnSpc>
                <a:spcPct val="100000"/>
              </a:lnSpc>
              <a:spcBef>
                <a:spcPts val="1600"/>
              </a:spcBef>
              <a:spcAft>
                <a:spcPts val="0"/>
              </a:spcAft>
              <a:buClr>
                <a:srgbClr val="000000"/>
              </a:buClr>
              <a:buSzPts val="1200"/>
              <a:buFont typeface="Calibri"/>
              <a:buChar char="○"/>
              <a:defRPr sz="1200" b="0" i="0" u="none" strike="noStrike" cap="none">
                <a:solidFill>
                  <a:srgbClr val="000000"/>
                </a:solidFill>
                <a:latin typeface="Calibri"/>
                <a:ea typeface="Calibri"/>
                <a:cs typeface="Calibri"/>
                <a:sym typeface="Calibri"/>
              </a:defRPr>
            </a:lvl2pPr>
            <a:lvl3pPr marL="1371600" marR="0" lvl="2" indent="-304800" algn="l" rtl="0">
              <a:lnSpc>
                <a:spcPct val="100000"/>
              </a:lnSpc>
              <a:spcBef>
                <a:spcPts val="1600"/>
              </a:spcBef>
              <a:spcAft>
                <a:spcPts val="0"/>
              </a:spcAft>
              <a:buClr>
                <a:srgbClr val="000000"/>
              </a:buClr>
              <a:buSzPts val="1200"/>
              <a:buFont typeface="Calibri"/>
              <a:buChar char="■"/>
              <a:defRPr sz="1200" b="0" i="0" u="none" strike="noStrike" cap="none">
                <a:solidFill>
                  <a:srgbClr val="000000"/>
                </a:solidFill>
                <a:latin typeface="Calibri"/>
                <a:ea typeface="Calibri"/>
                <a:cs typeface="Calibri"/>
                <a:sym typeface="Calibri"/>
              </a:defRPr>
            </a:lvl3pPr>
            <a:lvl4pPr marL="1828800" marR="0" lvl="3" indent="-304800" algn="l" rtl="0">
              <a:lnSpc>
                <a:spcPct val="100000"/>
              </a:lnSpc>
              <a:spcBef>
                <a:spcPts val="1600"/>
              </a:spcBef>
              <a:spcAft>
                <a:spcPts val="0"/>
              </a:spcAft>
              <a:buClr>
                <a:srgbClr val="000000"/>
              </a:buClr>
              <a:buSzPts val="1200"/>
              <a:buFont typeface="Calibri"/>
              <a:buChar char="●"/>
              <a:defRPr sz="1200" b="0" i="0" u="none" strike="noStrike" cap="none">
                <a:solidFill>
                  <a:srgbClr val="000000"/>
                </a:solidFill>
                <a:latin typeface="Calibri"/>
                <a:ea typeface="Calibri"/>
                <a:cs typeface="Calibri"/>
                <a:sym typeface="Calibri"/>
              </a:defRPr>
            </a:lvl4pPr>
            <a:lvl5pPr marL="2286000" marR="0" lvl="4" indent="-304800" algn="l" rtl="0">
              <a:lnSpc>
                <a:spcPct val="100000"/>
              </a:lnSpc>
              <a:spcBef>
                <a:spcPts val="1600"/>
              </a:spcBef>
              <a:spcAft>
                <a:spcPts val="0"/>
              </a:spcAft>
              <a:buClr>
                <a:srgbClr val="000000"/>
              </a:buClr>
              <a:buSzPts val="1200"/>
              <a:buFont typeface="Calibri"/>
              <a:buChar char="○"/>
              <a:defRPr sz="1200" b="0" i="0" u="none" strike="noStrike" cap="none">
                <a:solidFill>
                  <a:srgbClr val="000000"/>
                </a:solidFill>
                <a:latin typeface="Calibri"/>
                <a:ea typeface="Calibri"/>
                <a:cs typeface="Calibri"/>
                <a:sym typeface="Calibri"/>
              </a:defRPr>
            </a:lvl5pPr>
            <a:lvl6pPr marL="2743200" marR="0" lvl="5" indent="-304800" algn="l" rtl="0">
              <a:lnSpc>
                <a:spcPct val="100000"/>
              </a:lnSpc>
              <a:spcBef>
                <a:spcPts val="1600"/>
              </a:spcBef>
              <a:spcAft>
                <a:spcPts val="0"/>
              </a:spcAft>
              <a:buClr>
                <a:srgbClr val="000000"/>
              </a:buClr>
              <a:buSzPts val="1200"/>
              <a:buFont typeface="Calibri"/>
              <a:buChar char="■"/>
              <a:defRPr sz="1200" b="0" i="0" u="none" strike="noStrike" cap="none">
                <a:solidFill>
                  <a:srgbClr val="000000"/>
                </a:solidFill>
                <a:latin typeface="Calibri"/>
                <a:ea typeface="Calibri"/>
                <a:cs typeface="Calibri"/>
                <a:sym typeface="Calibri"/>
              </a:defRPr>
            </a:lvl6pPr>
            <a:lvl7pPr marL="3200400" marR="0" lvl="6" indent="-304800" algn="l" rtl="0">
              <a:lnSpc>
                <a:spcPct val="100000"/>
              </a:lnSpc>
              <a:spcBef>
                <a:spcPts val="1600"/>
              </a:spcBef>
              <a:spcAft>
                <a:spcPts val="0"/>
              </a:spcAft>
              <a:buClr>
                <a:srgbClr val="000000"/>
              </a:buClr>
              <a:buSzPts val="1200"/>
              <a:buFont typeface="Calibri"/>
              <a:buChar char="●"/>
              <a:defRPr sz="1200" b="0" i="0" u="none" strike="noStrike" cap="none">
                <a:solidFill>
                  <a:srgbClr val="000000"/>
                </a:solidFill>
                <a:latin typeface="Calibri"/>
                <a:ea typeface="Calibri"/>
                <a:cs typeface="Calibri"/>
                <a:sym typeface="Calibri"/>
              </a:defRPr>
            </a:lvl7pPr>
            <a:lvl8pPr marL="3657600" marR="0" lvl="7" indent="-304800" algn="l" rtl="0">
              <a:lnSpc>
                <a:spcPct val="100000"/>
              </a:lnSpc>
              <a:spcBef>
                <a:spcPts val="1600"/>
              </a:spcBef>
              <a:spcAft>
                <a:spcPts val="0"/>
              </a:spcAft>
              <a:buClr>
                <a:srgbClr val="000000"/>
              </a:buClr>
              <a:buSzPts val="1200"/>
              <a:buFont typeface="Calibri"/>
              <a:buChar char="○"/>
              <a:defRPr sz="1200" b="0" i="0" u="none" strike="noStrike" cap="none">
                <a:solidFill>
                  <a:srgbClr val="000000"/>
                </a:solidFill>
                <a:latin typeface="Calibri"/>
                <a:ea typeface="Calibri"/>
                <a:cs typeface="Calibri"/>
                <a:sym typeface="Calibri"/>
              </a:defRPr>
            </a:lvl8pPr>
            <a:lvl9pPr marL="4114800" marR="0" lvl="8" indent="-304800" algn="l" rtl="0">
              <a:lnSpc>
                <a:spcPct val="100000"/>
              </a:lnSpc>
              <a:spcBef>
                <a:spcPts val="1600"/>
              </a:spcBef>
              <a:spcAft>
                <a:spcPts val="1600"/>
              </a:spcAft>
              <a:buClr>
                <a:srgbClr val="000000"/>
              </a:buClr>
              <a:buSzPts val="1200"/>
              <a:buFont typeface="Calibri"/>
              <a:buChar char="■"/>
              <a:defRPr sz="1200" b="0" i="0" u="none" strike="noStrike" cap="none">
                <a:solidFill>
                  <a:srgbClr val="000000"/>
                </a:solidFill>
                <a:latin typeface="Calibri"/>
                <a:ea typeface="Calibri"/>
                <a:cs typeface="Calibri"/>
                <a:sym typeface="Calibri"/>
              </a:defRPr>
            </a:lvl9pPr>
          </a:lstStyle>
          <a:p>
            <a:endParaRPr/>
          </a:p>
        </p:txBody>
      </p:sp>
      <p:sp>
        <p:nvSpPr>
          <p:cNvPr id="22" name="Google Shape;22;p36"/>
          <p:cNvSpPr txBox="1">
            <a:spLocks noGrp="1"/>
          </p:cNvSpPr>
          <p:nvPr>
            <p:ph type="body" idx="2"/>
          </p:nvPr>
        </p:nvSpPr>
        <p:spPr>
          <a:xfrm>
            <a:off x="4832401" y="1152475"/>
            <a:ext cx="3999900" cy="34164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Calibri"/>
              <a:buChar char="●"/>
              <a:defRPr sz="1400" b="0" i="0" u="none" strike="noStrike" cap="none">
                <a:solidFill>
                  <a:srgbClr val="000000"/>
                </a:solidFill>
                <a:latin typeface="Calibri"/>
                <a:ea typeface="Calibri"/>
                <a:cs typeface="Calibri"/>
                <a:sym typeface="Calibri"/>
              </a:defRPr>
            </a:lvl1pPr>
            <a:lvl2pPr marL="914400" marR="0" lvl="1" indent="-304800" algn="l" rtl="0">
              <a:lnSpc>
                <a:spcPct val="100000"/>
              </a:lnSpc>
              <a:spcBef>
                <a:spcPts val="1600"/>
              </a:spcBef>
              <a:spcAft>
                <a:spcPts val="0"/>
              </a:spcAft>
              <a:buClr>
                <a:srgbClr val="000000"/>
              </a:buClr>
              <a:buSzPts val="1200"/>
              <a:buFont typeface="Calibri"/>
              <a:buChar char="○"/>
              <a:defRPr sz="1200" b="0" i="0" u="none" strike="noStrike" cap="none">
                <a:solidFill>
                  <a:srgbClr val="000000"/>
                </a:solidFill>
                <a:latin typeface="Calibri"/>
                <a:ea typeface="Calibri"/>
                <a:cs typeface="Calibri"/>
                <a:sym typeface="Calibri"/>
              </a:defRPr>
            </a:lvl2pPr>
            <a:lvl3pPr marL="1371600" marR="0" lvl="2" indent="-304800" algn="l" rtl="0">
              <a:lnSpc>
                <a:spcPct val="100000"/>
              </a:lnSpc>
              <a:spcBef>
                <a:spcPts val="1600"/>
              </a:spcBef>
              <a:spcAft>
                <a:spcPts val="0"/>
              </a:spcAft>
              <a:buClr>
                <a:srgbClr val="000000"/>
              </a:buClr>
              <a:buSzPts val="1200"/>
              <a:buFont typeface="Calibri"/>
              <a:buChar char="■"/>
              <a:defRPr sz="1200" b="0" i="0" u="none" strike="noStrike" cap="none">
                <a:solidFill>
                  <a:srgbClr val="000000"/>
                </a:solidFill>
                <a:latin typeface="Calibri"/>
                <a:ea typeface="Calibri"/>
                <a:cs typeface="Calibri"/>
                <a:sym typeface="Calibri"/>
              </a:defRPr>
            </a:lvl3pPr>
            <a:lvl4pPr marL="1828800" marR="0" lvl="3" indent="-304800" algn="l" rtl="0">
              <a:lnSpc>
                <a:spcPct val="100000"/>
              </a:lnSpc>
              <a:spcBef>
                <a:spcPts val="1600"/>
              </a:spcBef>
              <a:spcAft>
                <a:spcPts val="0"/>
              </a:spcAft>
              <a:buClr>
                <a:srgbClr val="000000"/>
              </a:buClr>
              <a:buSzPts val="1200"/>
              <a:buFont typeface="Calibri"/>
              <a:buChar char="●"/>
              <a:defRPr sz="1200" b="0" i="0" u="none" strike="noStrike" cap="none">
                <a:solidFill>
                  <a:srgbClr val="000000"/>
                </a:solidFill>
                <a:latin typeface="Calibri"/>
                <a:ea typeface="Calibri"/>
                <a:cs typeface="Calibri"/>
                <a:sym typeface="Calibri"/>
              </a:defRPr>
            </a:lvl4pPr>
            <a:lvl5pPr marL="2286000" marR="0" lvl="4" indent="-304800" algn="l" rtl="0">
              <a:lnSpc>
                <a:spcPct val="100000"/>
              </a:lnSpc>
              <a:spcBef>
                <a:spcPts val="1600"/>
              </a:spcBef>
              <a:spcAft>
                <a:spcPts val="0"/>
              </a:spcAft>
              <a:buClr>
                <a:srgbClr val="000000"/>
              </a:buClr>
              <a:buSzPts val="1200"/>
              <a:buFont typeface="Calibri"/>
              <a:buChar char="○"/>
              <a:defRPr sz="1200" b="0" i="0" u="none" strike="noStrike" cap="none">
                <a:solidFill>
                  <a:srgbClr val="000000"/>
                </a:solidFill>
                <a:latin typeface="Calibri"/>
                <a:ea typeface="Calibri"/>
                <a:cs typeface="Calibri"/>
                <a:sym typeface="Calibri"/>
              </a:defRPr>
            </a:lvl5pPr>
            <a:lvl6pPr marL="2743200" marR="0" lvl="5" indent="-304800" algn="l" rtl="0">
              <a:lnSpc>
                <a:spcPct val="100000"/>
              </a:lnSpc>
              <a:spcBef>
                <a:spcPts val="1600"/>
              </a:spcBef>
              <a:spcAft>
                <a:spcPts val="0"/>
              </a:spcAft>
              <a:buClr>
                <a:srgbClr val="000000"/>
              </a:buClr>
              <a:buSzPts val="1200"/>
              <a:buFont typeface="Calibri"/>
              <a:buChar char="■"/>
              <a:defRPr sz="1200" b="0" i="0" u="none" strike="noStrike" cap="none">
                <a:solidFill>
                  <a:srgbClr val="000000"/>
                </a:solidFill>
                <a:latin typeface="Calibri"/>
                <a:ea typeface="Calibri"/>
                <a:cs typeface="Calibri"/>
                <a:sym typeface="Calibri"/>
              </a:defRPr>
            </a:lvl6pPr>
            <a:lvl7pPr marL="3200400" marR="0" lvl="6" indent="-304800" algn="l" rtl="0">
              <a:lnSpc>
                <a:spcPct val="100000"/>
              </a:lnSpc>
              <a:spcBef>
                <a:spcPts val="1600"/>
              </a:spcBef>
              <a:spcAft>
                <a:spcPts val="0"/>
              </a:spcAft>
              <a:buClr>
                <a:srgbClr val="000000"/>
              </a:buClr>
              <a:buSzPts val="1200"/>
              <a:buFont typeface="Calibri"/>
              <a:buChar char="●"/>
              <a:defRPr sz="1200" b="0" i="0" u="none" strike="noStrike" cap="none">
                <a:solidFill>
                  <a:srgbClr val="000000"/>
                </a:solidFill>
                <a:latin typeface="Calibri"/>
                <a:ea typeface="Calibri"/>
                <a:cs typeface="Calibri"/>
                <a:sym typeface="Calibri"/>
              </a:defRPr>
            </a:lvl7pPr>
            <a:lvl8pPr marL="3657600" marR="0" lvl="7" indent="-304800" algn="l" rtl="0">
              <a:lnSpc>
                <a:spcPct val="100000"/>
              </a:lnSpc>
              <a:spcBef>
                <a:spcPts val="1600"/>
              </a:spcBef>
              <a:spcAft>
                <a:spcPts val="0"/>
              </a:spcAft>
              <a:buClr>
                <a:srgbClr val="000000"/>
              </a:buClr>
              <a:buSzPts val="1200"/>
              <a:buFont typeface="Calibri"/>
              <a:buChar char="○"/>
              <a:defRPr sz="1200" b="0" i="0" u="none" strike="noStrike" cap="none">
                <a:solidFill>
                  <a:srgbClr val="000000"/>
                </a:solidFill>
                <a:latin typeface="Calibri"/>
                <a:ea typeface="Calibri"/>
                <a:cs typeface="Calibri"/>
                <a:sym typeface="Calibri"/>
              </a:defRPr>
            </a:lvl8pPr>
            <a:lvl9pPr marL="4114800" marR="0" lvl="8" indent="-304800" algn="l" rtl="0">
              <a:lnSpc>
                <a:spcPct val="100000"/>
              </a:lnSpc>
              <a:spcBef>
                <a:spcPts val="1600"/>
              </a:spcBef>
              <a:spcAft>
                <a:spcPts val="1600"/>
              </a:spcAft>
              <a:buClr>
                <a:srgbClr val="000000"/>
              </a:buClr>
              <a:buSzPts val="1200"/>
              <a:buFont typeface="Calibri"/>
              <a:buChar char="■"/>
              <a:defRPr sz="1200" b="0" i="0" u="none" strike="noStrike" cap="none">
                <a:solidFill>
                  <a:srgbClr val="000000"/>
                </a:solidFill>
                <a:latin typeface="Calibri"/>
                <a:ea typeface="Calibri"/>
                <a:cs typeface="Calibri"/>
                <a:sym typeface="Calibri"/>
              </a:defRPr>
            </a:lvl9pPr>
          </a:lstStyle>
          <a:p>
            <a:endParaRPr/>
          </a:p>
        </p:txBody>
      </p:sp>
      <p:sp>
        <p:nvSpPr>
          <p:cNvPr id="23" name="Google Shape;23;p36"/>
          <p:cNvSpPr txBox="1">
            <a:spLocks noGrp="1"/>
          </p:cNvSpPr>
          <p:nvPr>
            <p:ph type="sldNum" idx="12"/>
          </p:nvPr>
        </p:nvSpPr>
        <p:spPr>
          <a:xfrm>
            <a:off x="8472459"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Title and Content">
  <p:cSld name="1_Title and Content_1">
    <p:spTree>
      <p:nvGrpSpPr>
        <p:cNvPr id="1" name="Shape 24"/>
        <p:cNvGrpSpPr/>
        <p:nvPr/>
      </p:nvGrpSpPr>
      <p:grpSpPr>
        <a:xfrm>
          <a:off x="0" y="0"/>
          <a:ext cx="0" cy="0"/>
          <a:chOff x="0" y="0"/>
          <a:chExt cx="0" cy="0"/>
        </a:xfrm>
      </p:grpSpPr>
      <p:sp>
        <p:nvSpPr>
          <p:cNvPr id="25" name="Google Shape;25;p37"/>
          <p:cNvSpPr txBox="1">
            <a:spLocks noGrp="1"/>
          </p:cNvSpPr>
          <p:nvPr>
            <p:ph type="body" idx="1"/>
          </p:nvPr>
        </p:nvSpPr>
        <p:spPr>
          <a:xfrm>
            <a:off x="457200" y="1200150"/>
            <a:ext cx="8229600" cy="394335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1pPr>
            <a:lvl2pPr marL="914400" marR="0" lvl="1"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2pPr>
            <a:lvl3pPr marL="1371600" marR="0" lvl="2"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3pPr>
            <a:lvl4pPr marL="1828800" marR="0" lvl="3"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4pPr>
            <a:lvl5pPr marL="2286000" marR="0" lvl="4"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5pPr>
            <a:lvl6pPr marL="2743200" marR="0" lvl="5"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6pPr>
            <a:lvl7pPr marL="3200400" marR="0" lvl="6"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7pPr>
            <a:lvl8pPr marL="3657600" marR="0" lvl="7"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8pPr>
            <a:lvl9pPr marL="4114800" marR="0" lvl="8"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9pPr>
          </a:lstStyle>
          <a:p>
            <a:endParaRPr/>
          </a:p>
        </p:txBody>
      </p:sp>
      <p:sp>
        <p:nvSpPr>
          <p:cNvPr id="26" name="Google Shape;26;p37"/>
          <p:cNvSpPr txBox="1">
            <a:spLocks noGrp="1"/>
          </p:cNvSpPr>
          <p:nvPr>
            <p:ph type="title"/>
          </p:nvPr>
        </p:nvSpPr>
        <p:spPr>
          <a:xfrm>
            <a:off x="457200" y="69059"/>
            <a:ext cx="8229600" cy="113107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1pPr>
            <a:lvl2pPr marR="0" lvl="1"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2pPr>
            <a:lvl3pPr marR="0" lvl="2"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3pPr>
            <a:lvl4pPr marR="0" lvl="3"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4pPr>
            <a:lvl5pPr marR="0" lvl="4"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5pPr>
            <a:lvl6pPr marR="0" lvl="5"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6pPr>
            <a:lvl7pPr marR="0" lvl="6"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7pPr>
            <a:lvl8pPr marR="0" lvl="7"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8pPr>
            <a:lvl9pPr marR="0" lvl="8"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
        <p:cNvGrpSpPr/>
        <p:nvPr/>
      </p:nvGrpSpPr>
      <p:grpSpPr>
        <a:xfrm>
          <a:off x="0" y="0"/>
          <a:ext cx="0" cy="0"/>
          <a:chOff x="0" y="0"/>
          <a:chExt cx="0" cy="0"/>
        </a:xfrm>
      </p:grpSpPr>
      <p:sp>
        <p:nvSpPr>
          <p:cNvPr id="28" name="Google Shape;28;p38"/>
          <p:cNvSpPr txBox="1">
            <a:spLocks noGrp="1"/>
          </p:cNvSpPr>
          <p:nvPr>
            <p:ph type="sldNum" idx="12"/>
          </p:nvPr>
        </p:nvSpPr>
        <p:spPr>
          <a:xfrm>
            <a:off x="8472459"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9"/>
        <p:cNvGrpSpPr/>
        <p:nvPr/>
      </p:nvGrpSpPr>
      <p:grpSpPr>
        <a:xfrm>
          <a:off x="0" y="0"/>
          <a:ext cx="0" cy="0"/>
          <a:chOff x="0" y="0"/>
          <a:chExt cx="0" cy="0"/>
        </a:xfrm>
      </p:grpSpPr>
      <p:sp>
        <p:nvSpPr>
          <p:cNvPr id="30" name="Google Shape;30;p39"/>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31" name="Google Shape;31;p39"/>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Autofit/>
          </a:bodyPr>
          <a:lstStyle>
            <a:lvl1pPr marR="0" lvl="0" algn="ctr" rtl="0">
              <a:lnSpc>
                <a:spcPct val="100000"/>
              </a:lnSpc>
              <a:spcBef>
                <a:spcPts val="0"/>
              </a:spcBef>
              <a:spcAft>
                <a:spcPts val="0"/>
              </a:spcAft>
              <a:buClr>
                <a:srgbClr val="000000"/>
              </a:buClr>
              <a:buSzPts val="2800"/>
              <a:buFont typeface="Calibri"/>
              <a:buNone/>
              <a:defRPr sz="2800" b="0" i="0" u="none" strike="noStrike" cap="none">
                <a:solidFill>
                  <a:schemeClr val="dk2"/>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2pPr>
            <a:lvl3pPr marR="0" lvl="2"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3pPr>
            <a:lvl4pPr marR="0" lvl="3"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4pPr>
            <a:lvl5pPr marR="0" lvl="4"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5pPr>
            <a:lvl6pPr marR="0" lvl="5"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6pPr>
            <a:lvl7pPr marR="0" lvl="6"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7pPr>
            <a:lvl8pPr marR="0" lvl="7"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8pPr>
            <a:lvl9pPr marR="0" lvl="8"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9pPr>
          </a:lstStyle>
          <a:p>
            <a:endParaRPr/>
          </a:p>
        </p:txBody>
      </p:sp>
      <p:sp>
        <p:nvSpPr>
          <p:cNvPr id="32" name="Google Shape;32;p39"/>
          <p:cNvSpPr txBox="1">
            <a:spLocks noGrp="1"/>
          </p:cNvSpPr>
          <p:nvPr>
            <p:ph type="sldNum" idx="12"/>
          </p:nvPr>
        </p:nvSpPr>
        <p:spPr>
          <a:xfrm>
            <a:off x="8472459"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3"/>
        <p:cNvGrpSpPr/>
        <p:nvPr/>
      </p:nvGrpSpPr>
      <p:grpSpPr>
        <a:xfrm>
          <a:off x="0" y="0"/>
          <a:ext cx="0" cy="0"/>
          <a:chOff x="0" y="0"/>
          <a:chExt cx="0" cy="0"/>
        </a:xfrm>
      </p:grpSpPr>
      <p:sp>
        <p:nvSpPr>
          <p:cNvPr id="34" name="Google Shape;34;p40"/>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5" name="Google Shape;35;p40"/>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Autofit/>
          </a:bodyPr>
          <a:lstStyle>
            <a:lvl1pPr marL="457200" marR="0" lvl="0" indent="-304800" algn="l" rtl="0">
              <a:lnSpc>
                <a:spcPct val="100000"/>
              </a:lnSpc>
              <a:spcBef>
                <a:spcPts val="0"/>
              </a:spcBef>
              <a:spcAft>
                <a:spcPts val="0"/>
              </a:spcAft>
              <a:buClr>
                <a:srgbClr val="000000"/>
              </a:buClr>
              <a:buSzPts val="1200"/>
              <a:buFont typeface="Calibri"/>
              <a:buChar char="●"/>
              <a:defRPr sz="1200" b="0" i="0" u="none" strike="noStrike" cap="none">
                <a:solidFill>
                  <a:schemeClr val="dk2"/>
                </a:solidFill>
                <a:latin typeface="Calibri"/>
                <a:ea typeface="Calibri"/>
                <a:cs typeface="Calibri"/>
                <a:sym typeface="Calibri"/>
              </a:defRPr>
            </a:lvl1pPr>
            <a:lvl2pPr marL="914400" marR="0" lvl="1" indent="-304800" algn="l" rtl="0">
              <a:lnSpc>
                <a:spcPct val="100000"/>
              </a:lnSpc>
              <a:spcBef>
                <a:spcPts val="1600"/>
              </a:spcBef>
              <a:spcAft>
                <a:spcPts val="0"/>
              </a:spcAft>
              <a:buClr>
                <a:srgbClr val="000000"/>
              </a:buClr>
              <a:buSzPts val="1200"/>
              <a:buFont typeface="Calibri"/>
              <a:buChar char="○"/>
              <a:defRPr sz="1200" b="0" i="0" u="none" strike="noStrike" cap="none">
                <a:solidFill>
                  <a:srgbClr val="000000"/>
                </a:solidFill>
                <a:latin typeface="Calibri"/>
                <a:ea typeface="Calibri"/>
                <a:cs typeface="Calibri"/>
                <a:sym typeface="Calibri"/>
              </a:defRPr>
            </a:lvl2pPr>
            <a:lvl3pPr marL="1371600" marR="0" lvl="2" indent="-304800" algn="l" rtl="0">
              <a:lnSpc>
                <a:spcPct val="100000"/>
              </a:lnSpc>
              <a:spcBef>
                <a:spcPts val="1600"/>
              </a:spcBef>
              <a:spcAft>
                <a:spcPts val="0"/>
              </a:spcAft>
              <a:buClr>
                <a:srgbClr val="000000"/>
              </a:buClr>
              <a:buSzPts val="1200"/>
              <a:buFont typeface="Calibri"/>
              <a:buChar char="■"/>
              <a:defRPr sz="1200" b="0" i="0" u="none" strike="noStrike" cap="none">
                <a:solidFill>
                  <a:srgbClr val="000000"/>
                </a:solidFill>
                <a:latin typeface="Calibri"/>
                <a:ea typeface="Calibri"/>
                <a:cs typeface="Calibri"/>
                <a:sym typeface="Calibri"/>
              </a:defRPr>
            </a:lvl3pPr>
            <a:lvl4pPr marL="1828800" marR="0" lvl="3" indent="-304800" algn="l" rtl="0">
              <a:lnSpc>
                <a:spcPct val="100000"/>
              </a:lnSpc>
              <a:spcBef>
                <a:spcPts val="1600"/>
              </a:spcBef>
              <a:spcAft>
                <a:spcPts val="0"/>
              </a:spcAft>
              <a:buClr>
                <a:srgbClr val="000000"/>
              </a:buClr>
              <a:buSzPts val="1200"/>
              <a:buFont typeface="Calibri"/>
              <a:buChar char="●"/>
              <a:defRPr sz="1200" b="0" i="0" u="none" strike="noStrike" cap="none">
                <a:solidFill>
                  <a:srgbClr val="000000"/>
                </a:solidFill>
                <a:latin typeface="Calibri"/>
                <a:ea typeface="Calibri"/>
                <a:cs typeface="Calibri"/>
                <a:sym typeface="Calibri"/>
              </a:defRPr>
            </a:lvl4pPr>
            <a:lvl5pPr marL="2286000" marR="0" lvl="4" indent="-304800" algn="l" rtl="0">
              <a:lnSpc>
                <a:spcPct val="100000"/>
              </a:lnSpc>
              <a:spcBef>
                <a:spcPts val="1600"/>
              </a:spcBef>
              <a:spcAft>
                <a:spcPts val="0"/>
              </a:spcAft>
              <a:buClr>
                <a:srgbClr val="000000"/>
              </a:buClr>
              <a:buSzPts val="1200"/>
              <a:buFont typeface="Calibri"/>
              <a:buChar char="○"/>
              <a:defRPr sz="1200" b="0" i="0" u="none" strike="noStrike" cap="none">
                <a:solidFill>
                  <a:srgbClr val="000000"/>
                </a:solidFill>
                <a:latin typeface="Calibri"/>
                <a:ea typeface="Calibri"/>
                <a:cs typeface="Calibri"/>
                <a:sym typeface="Calibri"/>
              </a:defRPr>
            </a:lvl5pPr>
            <a:lvl6pPr marL="2743200" marR="0" lvl="5" indent="-304800" algn="l" rtl="0">
              <a:lnSpc>
                <a:spcPct val="100000"/>
              </a:lnSpc>
              <a:spcBef>
                <a:spcPts val="1600"/>
              </a:spcBef>
              <a:spcAft>
                <a:spcPts val="0"/>
              </a:spcAft>
              <a:buClr>
                <a:srgbClr val="000000"/>
              </a:buClr>
              <a:buSzPts val="1200"/>
              <a:buFont typeface="Calibri"/>
              <a:buChar char="■"/>
              <a:defRPr sz="1200" b="0" i="0" u="none" strike="noStrike" cap="none">
                <a:solidFill>
                  <a:srgbClr val="000000"/>
                </a:solidFill>
                <a:latin typeface="Calibri"/>
                <a:ea typeface="Calibri"/>
                <a:cs typeface="Calibri"/>
                <a:sym typeface="Calibri"/>
              </a:defRPr>
            </a:lvl6pPr>
            <a:lvl7pPr marL="3200400" marR="0" lvl="6" indent="-304800" algn="l" rtl="0">
              <a:lnSpc>
                <a:spcPct val="100000"/>
              </a:lnSpc>
              <a:spcBef>
                <a:spcPts val="1600"/>
              </a:spcBef>
              <a:spcAft>
                <a:spcPts val="0"/>
              </a:spcAft>
              <a:buClr>
                <a:srgbClr val="000000"/>
              </a:buClr>
              <a:buSzPts val="1200"/>
              <a:buFont typeface="Calibri"/>
              <a:buChar char="●"/>
              <a:defRPr sz="1200" b="0" i="0" u="none" strike="noStrike" cap="none">
                <a:solidFill>
                  <a:srgbClr val="000000"/>
                </a:solidFill>
                <a:latin typeface="Calibri"/>
                <a:ea typeface="Calibri"/>
                <a:cs typeface="Calibri"/>
                <a:sym typeface="Calibri"/>
              </a:defRPr>
            </a:lvl7pPr>
            <a:lvl8pPr marL="3657600" marR="0" lvl="7" indent="-304800" algn="l" rtl="0">
              <a:lnSpc>
                <a:spcPct val="100000"/>
              </a:lnSpc>
              <a:spcBef>
                <a:spcPts val="1600"/>
              </a:spcBef>
              <a:spcAft>
                <a:spcPts val="0"/>
              </a:spcAft>
              <a:buClr>
                <a:srgbClr val="000000"/>
              </a:buClr>
              <a:buSzPts val="1200"/>
              <a:buFont typeface="Calibri"/>
              <a:buChar char="○"/>
              <a:defRPr sz="1200" b="0" i="0" u="none" strike="noStrike" cap="none">
                <a:solidFill>
                  <a:srgbClr val="000000"/>
                </a:solidFill>
                <a:latin typeface="Calibri"/>
                <a:ea typeface="Calibri"/>
                <a:cs typeface="Calibri"/>
                <a:sym typeface="Calibri"/>
              </a:defRPr>
            </a:lvl8pPr>
            <a:lvl9pPr marL="4114800" marR="0" lvl="8" indent="-304800" algn="l" rtl="0">
              <a:lnSpc>
                <a:spcPct val="100000"/>
              </a:lnSpc>
              <a:spcBef>
                <a:spcPts val="1600"/>
              </a:spcBef>
              <a:spcAft>
                <a:spcPts val="1600"/>
              </a:spcAft>
              <a:buClr>
                <a:srgbClr val="000000"/>
              </a:buClr>
              <a:buSzPts val="1200"/>
              <a:buFont typeface="Calibri"/>
              <a:buChar char="■"/>
              <a:defRPr sz="1200" b="0" i="0" u="none" strike="noStrike" cap="none">
                <a:solidFill>
                  <a:srgbClr val="000000"/>
                </a:solidFill>
                <a:latin typeface="Calibri"/>
                <a:ea typeface="Calibri"/>
                <a:cs typeface="Calibri"/>
                <a:sym typeface="Calibri"/>
              </a:defRPr>
            </a:lvl9pPr>
          </a:lstStyle>
          <a:p>
            <a:endParaRPr/>
          </a:p>
        </p:txBody>
      </p:sp>
      <p:sp>
        <p:nvSpPr>
          <p:cNvPr id="36" name="Google Shape;36;p40"/>
          <p:cNvSpPr txBox="1">
            <a:spLocks noGrp="1"/>
          </p:cNvSpPr>
          <p:nvPr>
            <p:ph type="sldNum" idx="12"/>
          </p:nvPr>
        </p:nvSpPr>
        <p:spPr>
          <a:xfrm>
            <a:off x="8472459"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7"/>
        <p:cNvGrpSpPr/>
        <p:nvPr/>
      </p:nvGrpSpPr>
      <p:grpSpPr>
        <a:xfrm>
          <a:off x="0" y="0"/>
          <a:ext cx="0" cy="0"/>
          <a:chOff x="0" y="0"/>
          <a:chExt cx="0" cy="0"/>
        </a:xfrm>
      </p:grpSpPr>
      <p:sp>
        <p:nvSpPr>
          <p:cNvPr id="38" name="Google Shape;38;p41"/>
          <p:cNvSpPr txBox="1">
            <a:spLocks noGrp="1"/>
          </p:cNvSpPr>
          <p:nvPr>
            <p:ph type="title"/>
          </p:nvPr>
        </p:nvSpPr>
        <p:spPr>
          <a:xfrm>
            <a:off x="490251"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9" name="Google Shape;39;p41"/>
          <p:cNvSpPr txBox="1">
            <a:spLocks noGrp="1"/>
          </p:cNvSpPr>
          <p:nvPr>
            <p:ph type="sldNum" idx="12"/>
          </p:nvPr>
        </p:nvSpPr>
        <p:spPr>
          <a:xfrm>
            <a:off x="8472459"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0"/>
        <p:cNvGrpSpPr/>
        <p:nvPr/>
      </p:nvGrpSpPr>
      <p:grpSpPr>
        <a:xfrm>
          <a:off x="0" y="0"/>
          <a:ext cx="0" cy="0"/>
          <a:chOff x="0" y="0"/>
          <a:chExt cx="0" cy="0"/>
        </a:xfrm>
      </p:grpSpPr>
      <p:sp>
        <p:nvSpPr>
          <p:cNvPr id="41" name="Google Shape;41;p42"/>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2" name="Google Shape;42;p42"/>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3" name="Google Shape;43;p42"/>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marR="0" lvl="0" algn="ctr" rtl="0">
              <a:lnSpc>
                <a:spcPct val="100000"/>
              </a:lnSpc>
              <a:spcBef>
                <a:spcPts val="0"/>
              </a:spcBef>
              <a:spcAft>
                <a:spcPts val="0"/>
              </a:spcAft>
              <a:buClr>
                <a:srgbClr val="000000"/>
              </a:buClr>
              <a:buSzPts val="2100"/>
              <a:buFont typeface="Calibri"/>
              <a:buNone/>
              <a:defRPr sz="2100" b="0" i="0" u="none" strike="noStrike" cap="none">
                <a:solidFill>
                  <a:schemeClr val="dk2"/>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2pPr>
            <a:lvl3pPr marR="0" lvl="2" algn="ctr"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3pPr>
            <a:lvl4pPr marR="0" lvl="3" algn="ctr"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4pPr>
            <a:lvl5pPr marR="0" lvl="4" algn="ctr"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5pPr>
            <a:lvl6pPr marR="0" lvl="5" algn="ctr"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6pPr>
            <a:lvl7pPr marR="0" lvl="6" algn="ctr"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7pPr>
            <a:lvl8pPr marR="0" lvl="7" algn="ctr"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8pPr>
            <a:lvl9pPr marR="0" lvl="8" algn="ctr" rtl="0">
              <a:lnSpc>
                <a:spcPct val="100000"/>
              </a:lnSpc>
              <a:spcBef>
                <a:spcPts val="0"/>
              </a:spcBef>
              <a:spcAft>
                <a:spcPts val="0"/>
              </a:spcAft>
              <a:buClr>
                <a:srgbClr val="000000"/>
              </a:buClr>
              <a:buSzPts val="2100"/>
              <a:buFont typeface="Arial"/>
              <a:buNone/>
              <a:defRPr sz="2100" b="0" i="0" u="none" strike="noStrike" cap="none">
                <a:solidFill>
                  <a:srgbClr val="000000"/>
                </a:solidFill>
                <a:latin typeface="Arial"/>
                <a:ea typeface="Arial"/>
                <a:cs typeface="Arial"/>
                <a:sym typeface="Arial"/>
              </a:defRPr>
            </a:lvl9pPr>
          </a:lstStyle>
          <a:p>
            <a:endParaRPr/>
          </a:p>
        </p:txBody>
      </p:sp>
      <p:sp>
        <p:nvSpPr>
          <p:cNvPr id="44" name="Google Shape;44;p42"/>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marR="0" lvl="0" indent="-342900" algn="l" rtl="0">
              <a:lnSpc>
                <a:spcPct val="100000"/>
              </a:lnSpc>
              <a:spcBef>
                <a:spcPts val="0"/>
              </a:spcBef>
              <a:spcAft>
                <a:spcPts val="0"/>
              </a:spcAft>
              <a:buClr>
                <a:srgbClr val="000000"/>
              </a:buClr>
              <a:buSzPts val="1800"/>
              <a:buFont typeface="Calibri"/>
              <a:buChar char="●"/>
              <a:defRPr sz="1400" b="0" i="0" u="none" strike="noStrike" cap="none">
                <a:solidFill>
                  <a:schemeClr val="dk2"/>
                </a:solidFill>
                <a:latin typeface="Calibri"/>
                <a:ea typeface="Calibri"/>
                <a:cs typeface="Calibri"/>
                <a:sym typeface="Calibri"/>
              </a:defRPr>
            </a:lvl1pPr>
            <a:lvl2pPr marL="914400" marR="0" lvl="1" indent="-317500" algn="l" rtl="0">
              <a:lnSpc>
                <a:spcPct val="100000"/>
              </a:lnSpc>
              <a:spcBef>
                <a:spcPts val="1600"/>
              </a:spcBef>
              <a:spcAft>
                <a:spcPts val="0"/>
              </a:spcAft>
              <a:buClr>
                <a:srgbClr val="000000"/>
              </a:buClr>
              <a:buSzPts val="1400"/>
              <a:buFont typeface="Calibri"/>
              <a:buChar char="○"/>
              <a:defRPr sz="1400" b="0" i="0" u="none" strike="noStrike" cap="none">
                <a:solidFill>
                  <a:srgbClr val="000000"/>
                </a:solidFill>
                <a:latin typeface="Calibri"/>
                <a:ea typeface="Calibri"/>
                <a:cs typeface="Calibri"/>
                <a:sym typeface="Calibri"/>
              </a:defRPr>
            </a:lvl2pPr>
            <a:lvl3pPr marL="1371600" marR="0" lvl="2" indent="-317500" algn="l" rtl="0">
              <a:lnSpc>
                <a:spcPct val="100000"/>
              </a:lnSpc>
              <a:spcBef>
                <a:spcPts val="1600"/>
              </a:spcBef>
              <a:spcAft>
                <a:spcPts val="0"/>
              </a:spcAft>
              <a:buClr>
                <a:srgbClr val="000000"/>
              </a:buClr>
              <a:buSzPts val="1400"/>
              <a:buFont typeface="Calibri"/>
              <a:buChar char="■"/>
              <a:defRPr sz="1400" b="0" i="0" u="none" strike="noStrike" cap="none">
                <a:solidFill>
                  <a:srgbClr val="000000"/>
                </a:solidFill>
                <a:latin typeface="Calibri"/>
                <a:ea typeface="Calibri"/>
                <a:cs typeface="Calibri"/>
                <a:sym typeface="Calibri"/>
              </a:defRPr>
            </a:lvl3pPr>
            <a:lvl4pPr marL="1828800" marR="0" lvl="3" indent="-317500" algn="l" rtl="0">
              <a:lnSpc>
                <a:spcPct val="100000"/>
              </a:lnSpc>
              <a:spcBef>
                <a:spcPts val="1600"/>
              </a:spcBef>
              <a:spcAft>
                <a:spcPts val="0"/>
              </a:spcAft>
              <a:buClr>
                <a:srgbClr val="000000"/>
              </a:buClr>
              <a:buSzPts val="1400"/>
              <a:buFont typeface="Calibri"/>
              <a:buChar char="●"/>
              <a:defRPr sz="1400" b="0" i="0" u="none" strike="noStrike" cap="none">
                <a:solidFill>
                  <a:srgbClr val="000000"/>
                </a:solidFill>
                <a:latin typeface="Calibri"/>
                <a:ea typeface="Calibri"/>
                <a:cs typeface="Calibri"/>
                <a:sym typeface="Calibri"/>
              </a:defRPr>
            </a:lvl4pPr>
            <a:lvl5pPr marL="2286000" marR="0" lvl="4" indent="-317500" algn="l" rtl="0">
              <a:lnSpc>
                <a:spcPct val="100000"/>
              </a:lnSpc>
              <a:spcBef>
                <a:spcPts val="1600"/>
              </a:spcBef>
              <a:spcAft>
                <a:spcPts val="0"/>
              </a:spcAft>
              <a:buClr>
                <a:srgbClr val="000000"/>
              </a:buClr>
              <a:buSzPts val="1400"/>
              <a:buFont typeface="Calibri"/>
              <a:buChar char="○"/>
              <a:defRPr sz="1400" b="0" i="0" u="none" strike="noStrike" cap="none">
                <a:solidFill>
                  <a:srgbClr val="000000"/>
                </a:solidFill>
                <a:latin typeface="Calibri"/>
                <a:ea typeface="Calibri"/>
                <a:cs typeface="Calibri"/>
                <a:sym typeface="Calibri"/>
              </a:defRPr>
            </a:lvl5pPr>
            <a:lvl6pPr marL="2743200" marR="0" lvl="5" indent="-317500" algn="l" rtl="0">
              <a:lnSpc>
                <a:spcPct val="100000"/>
              </a:lnSpc>
              <a:spcBef>
                <a:spcPts val="1600"/>
              </a:spcBef>
              <a:spcAft>
                <a:spcPts val="0"/>
              </a:spcAft>
              <a:buClr>
                <a:srgbClr val="000000"/>
              </a:buClr>
              <a:buSzPts val="1400"/>
              <a:buFont typeface="Calibri"/>
              <a:buChar char="■"/>
              <a:defRPr sz="1400" b="0" i="0" u="none" strike="noStrike" cap="none">
                <a:solidFill>
                  <a:srgbClr val="000000"/>
                </a:solidFill>
                <a:latin typeface="Calibri"/>
                <a:ea typeface="Calibri"/>
                <a:cs typeface="Calibri"/>
                <a:sym typeface="Calibri"/>
              </a:defRPr>
            </a:lvl6pPr>
            <a:lvl7pPr marL="3200400" marR="0" lvl="6" indent="-317500" algn="l" rtl="0">
              <a:lnSpc>
                <a:spcPct val="100000"/>
              </a:lnSpc>
              <a:spcBef>
                <a:spcPts val="1600"/>
              </a:spcBef>
              <a:spcAft>
                <a:spcPts val="0"/>
              </a:spcAft>
              <a:buClr>
                <a:srgbClr val="000000"/>
              </a:buClr>
              <a:buSzPts val="1400"/>
              <a:buFont typeface="Calibri"/>
              <a:buChar char="●"/>
              <a:defRPr sz="1400" b="0" i="0" u="none" strike="noStrike" cap="none">
                <a:solidFill>
                  <a:srgbClr val="000000"/>
                </a:solidFill>
                <a:latin typeface="Calibri"/>
                <a:ea typeface="Calibri"/>
                <a:cs typeface="Calibri"/>
                <a:sym typeface="Calibri"/>
              </a:defRPr>
            </a:lvl7pPr>
            <a:lvl8pPr marL="3657600" marR="0" lvl="7" indent="-317500" algn="l" rtl="0">
              <a:lnSpc>
                <a:spcPct val="100000"/>
              </a:lnSpc>
              <a:spcBef>
                <a:spcPts val="1600"/>
              </a:spcBef>
              <a:spcAft>
                <a:spcPts val="0"/>
              </a:spcAft>
              <a:buClr>
                <a:srgbClr val="000000"/>
              </a:buClr>
              <a:buSzPts val="1400"/>
              <a:buFont typeface="Calibri"/>
              <a:buChar char="○"/>
              <a:defRPr sz="1400" b="0" i="0" u="none" strike="noStrike" cap="none">
                <a:solidFill>
                  <a:srgbClr val="000000"/>
                </a:solidFill>
                <a:latin typeface="Calibri"/>
                <a:ea typeface="Calibri"/>
                <a:cs typeface="Calibri"/>
                <a:sym typeface="Calibri"/>
              </a:defRPr>
            </a:lvl8pPr>
            <a:lvl9pPr marL="4114800" marR="0" lvl="8" indent="-317500" algn="l" rtl="0">
              <a:lnSpc>
                <a:spcPct val="100000"/>
              </a:lnSpc>
              <a:spcBef>
                <a:spcPts val="1600"/>
              </a:spcBef>
              <a:spcAft>
                <a:spcPts val="1600"/>
              </a:spcAft>
              <a:buClr>
                <a:srgbClr val="000000"/>
              </a:buClr>
              <a:buSzPts val="1400"/>
              <a:buFont typeface="Calibri"/>
              <a:buChar char="■"/>
              <a:defRPr sz="1400" b="0" i="0" u="none" strike="noStrike" cap="none">
                <a:solidFill>
                  <a:srgbClr val="000000"/>
                </a:solidFill>
                <a:latin typeface="Calibri"/>
                <a:ea typeface="Calibri"/>
                <a:cs typeface="Calibri"/>
                <a:sym typeface="Calibri"/>
              </a:defRPr>
            </a:lvl9pPr>
          </a:lstStyle>
          <a:p>
            <a:endParaRPr/>
          </a:p>
        </p:txBody>
      </p:sp>
      <p:sp>
        <p:nvSpPr>
          <p:cNvPr id="45" name="Google Shape;45;p42"/>
          <p:cNvSpPr txBox="1">
            <a:spLocks noGrp="1"/>
          </p:cNvSpPr>
          <p:nvPr>
            <p:ph type="sldNum" idx="12"/>
          </p:nvPr>
        </p:nvSpPr>
        <p:spPr>
          <a:xfrm>
            <a:off x="8472459"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6"/>
        <p:cNvGrpSpPr/>
        <p:nvPr/>
      </p:nvGrpSpPr>
      <p:grpSpPr>
        <a:xfrm>
          <a:off x="0" y="0"/>
          <a:ext cx="0" cy="0"/>
          <a:chOff x="0" y="0"/>
          <a:chExt cx="0" cy="0"/>
        </a:xfrm>
      </p:grpSpPr>
      <p:sp>
        <p:nvSpPr>
          <p:cNvPr id="47" name="Google Shape;47;p43"/>
          <p:cNvSpPr txBox="1">
            <a:spLocks noGrp="1"/>
          </p:cNvSpPr>
          <p:nvPr>
            <p:ph type="body" idx="1"/>
          </p:nvPr>
        </p:nvSpPr>
        <p:spPr>
          <a:xfrm>
            <a:off x="311700" y="3808000"/>
            <a:ext cx="5998800" cy="605100"/>
          </a:xfrm>
          <a:prstGeom prst="rect">
            <a:avLst/>
          </a:prstGeom>
          <a:noFill/>
          <a:ln>
            <a:noFill/>
          </a:ln>
        </p:spPr>
        <p:txBody>
          <a:bodyPr spcFirstLastPara="1" wrap="square" lIns="91425" tIns="91425" rIns="91425" bIns="91425" anchor="ctr" anchorCtr="0">
            <a:noAutofit/>
          </a:bodyPr>
          <a:lstStyle>
            <a:lvl1pPr marL="457200" marR="0" lvl="0" indent="-228600" algn="l" rtl="0">
              <a:lnSpc>
                <a:spcPct val="100000"/>
              </a:lnSpc>
              <a:spcBef>
                <a:spcPts val="0"/>
              </a:spcBef>
              <a:spcAft>
                <a:spcPts val="0"/>
              </a:spcAft>
              <a:buClr>
                <a:srgbClr val="000000"/>
              </a:buClr>
              <a:buSzPts val="1800"/>
              <a:buFont typeface="Calibri"/>
              <a:buNone/>
              <a:defRPr sz="1400" b="0" i="0" u="none" strike="noStrike" cap="none">
                <a:solidFill>
                  <a:schemeClr val="dk2"/>
                </a:solidFill>
                <a:latin typeface="Calibri"/>
                <a:ea typeface="Calibri"/>
                <a:cs typeface="Calibri"/>
                <a:sym typeface="Calibri"/>
              </a:defRPr>
            </a:lvl1pPr>
          </a:lstStyle>
          <a:p>
            <a:endParaRPr/>
          </a:p>
        </p:txBody>
      </p:sp>
      <p:sp>
        <p:nvSpPr>
          <p:cNvPr id="48" name="Google Shape;48;p43"/>
          <p:cNvSpPr txBox="1">
            <a:spLocks noGrp="1"/>
          </p:cNvSpPr>
          <p:nvPr>
            <p:ph type="sldNum" idx="12"/>
          </p:nvPr>
        </p:nvSpPr>
        <p:spPr>
          <a:xfrm>
            <a:off x="8472459"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9"/>
        <p:cNvGrpSpPr/>
        <p:nvPr/>
      </p:nvGrpSpPr>
      <p:grpSpPr>
        <a:xfrm>
          <a:off x="0" y="0"/>
          <a:ext cx="0" cy="0"/>
          <a:chOff x="0" y="0"/>
          <a:chExt cx="0" cy="0"/>
        </a:xfrm>
      </p:grpSpPr>
      <p:sp>
        <p:nvSpPr>
          <p:cNvPr id="50" name="Google Shape;50;p44"/>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1" name="Google Shape;51;p44"/>
          <p:cNvSpPr txBox="1">
            <a:spLocks noGrp="1"/>
          </p:cNvSpPr>
          <p:nvPr>
            <p:ph type="sldNum" idx="12"/>
          </p:nvPr>
        </p:nvSpPr>
        <p:spPr>
          <a:xfrm>
            <a:off x="8472459"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52"/>
        <p:cNvGrpSpPr/>
        <p:nvPr/>
      </p:nvGrpSpPr>
      <p:grpSpPr>
        <a:xfrm>
          <a:off x="0" y="0"/>
          <a:ext cx="0" cy="0"/>
          <a:chOff x="0" y="0"/>
          <a:chExt cx="0" cy="0"/>
        </a:xfrm>
      </p:grpSpPr>
      <p:sp>
        <p:nvSpPr>
          <p:cNvPr id="53" name="Google Shape;53;p45"/>
          <p:cNvSpPr txBox="1">
            <a:spLocks noGrp="1"/>
          </p:cNvSpPr>
          <p:nvPr>
            <p:ph type="body" idx="1"/>
          </p:nvPr>
        </p:nvSpPr>
        <p:spPr>
          <a:xfrm>
            <a:off x="457200" y="1200150"/>
            <a:ext cx="8229600" cy="3394472"/>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00337F"/>
              </a:buClr>
              <a:buSzPts val="3200"/>
              <a:buFont typeface="Arial"/>
              <a:buChar char="•"/>
              <a:defRPr sz="3200" b="1" i="0" u="none" strike="noStrike" cap="none">
                <a:solidFill>
                  <a:srgbClr val="00337F"/>
                </a:solidFill>
                <a:latin typeface="Avenir"/>
                <a:ea typeface="Avenir"/>
                <a:cs typeface="Avenir"/>
                <a:sym typeface="Avenir"/>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Avenir"/>
                <a:ea typeface="Avenir"/>
                <a:cs typeface="Avenir"/>
                <a:sym typeface="Avenir"/>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venir"/>
                <a:ea typeface="Avenir"/>
                <a:cs typeface="Avenir"/>
                <a:sym typeface="Avenir"/>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4" name="Google Shape;54;p45"/>
          <p:cNvSpPr/>
          <p:nvPr/>
        </p:nvSpPr>
        <p:spPr>
          <a:xfrm>
            <a:off x="0" y="0"/>
            <a:ext cx="9144000" cy="1028700"/>
          </a:xfrm>
          <a:prstGeom prst="rect">
            <a:avLst/>
          </a:prstGeom>
          <a:solidFill>
            <a:srgbClr val="00337F"/>
          </a:solidFill>
          <a:ln w="9525" cap="flat" cmpd="sng">
            <a:solidFill>
              <a:srgbClr val="4A7DBA"/>
            </a:solidFill>
            <a:prstDash val="solid"/>
            <a:round/>
            <a:headEnd type="none" w="sm" len="sm"/>
            <a:tailEnd type="none" w="sm" len="sm"/>
          </a:ln>
          <a:effectLst>
            <a:outerShdw blurRad="40000" dist="23000" dir="5400000" rotWithShape="0">
              <a:srgbClr val="000000">
                <a:alpha val="3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FFFFFF"/>
              </a:solidFill>
              <a:latin typeface="Calibri"/>
              <a:ea typeface="Calibri"/>
              <a:cs typeface="Calibri"/>
              <a:sym typeface="Calibri"/>
            </a:endParaRPr>
          </a:p>
        </p:txBody>
      </p:sp>
      <p:sp>
        <p:nvSpPr>
          <p:cNvPr id="55" name="Google Shape;55;p45"/>
          <p:cNvSpPr txBox="1">
            <a:spLocks noGrp="1"/>
          </p:cNvSpPr>
          <p:nvPr>
            <p:ph type="title"/>
          </p:nvPr>
        </p:nvSpPr>
        <p:spPr>
          <a:xfrm>
            <a:off x="457200" y="205978"/>
            <a:ext cx="8229600" cy="85725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lt1"/>
              </a:buClr>
              <a:buSzPts val="4400"/>
              <a:buFont typeface="Avenir"/>
              <a:buNone/>
              <a:defRPr sz="4400" b="1" i="0" u="none" strike="noStrike" cap="none">
                <a:solidFill>
                  <a:schemeClr val="lt1"/>
                </a:solidFill>
                <a:latin typeface="Avenir"/>
                <a:ea typeface="Avenir"/>
                <a:cs typeface="Avenir"/>
                <a:sym typeface="Avenir"/>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56"/>
        <p:cNvGrpSpPr/>
        <p:nvPr/>
      </p:nvGrpSpPr>
      <p:grpSpPr>
        <a:xfrm>
          <a:off x="0" y="0"/>
          <a:ext cx="0" cy="0"/>
          <a:chOff x="0" y="0"/>
          <a:chExt cx="0" cy="0"/>
        </a:xfrm>
      </p:grpSpPr>
      <p:sp>
        <p:nvSpPr>
          <p:cNvPr id="57" name="Google Shape;57;p46"/>
          <p:cNvSpPr/>
          <p:nvPr/>
        </p:nvSpPr>
        <p:spPr>
          <a:xfrm>
            <a:off x="0" y="0"/>
            <a:ext cx="9144000" cy="1028700"/>
          </a:xfrm>
          <a:prstGeom prst="rect">
            <a:avLst/>
          </a:prstGeom>
          <a:solidFill>
            <a:srgbClr val="00337F"/>
          </a:solidFill>
          <a:ln w="9525" cap="flat" cmpd="sng">
            <a:solidFill>
              <a:srgbClr val="4A7EBB"/>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595959"/>
              </a:solidFill>
              <a:latin typeface="Calibri"/>
              <a:ea typeface="Calibri"/>
              <a:cs typeface="Calibri"/>
              <a:sym typeface="Calibri"/>
            </a:endParaRPr>
          </a:p>
        </p:txBody>
      </p:sp>
      <p:pic>
        <p:nvPicPr>
          <p:cNvPr id="58" name="Google Shape;58;p46" descr="/Users/sesepauldesign/Desktop/polaris_Logo_RGB_smalluse.png"/>
          <p:cNvPicPr preferRelativeResize="0"/>
          <p:nvPr/>
        </p:nvPicPr>
        <p:blipFill rotWithShape="1">
          <a:blip r:embed="rId2">
            <a:alphaModFix amt="7200"/>
          </a:blip>
          <a:srcRect/>
          <a:stretch/>
        </p:blipFill>
        <p:spPr>
          <a:xfrm>
            <a:off x="8236305" y="4832573"/>
            <a:ext cx="509321" cy="168529"/>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59"/>
        <p:cNvGrpSpPr/>
        <p:nvPr/>
      </p:nvGrpSpPr>
      <p:grpSpPr>
        <a:xfrm>
          <a:off x="0" y="0"/>
          <a:ext cx="0" cy="0"/>
          <a:chOff x="0" y="0"/>
          <a:chExt cx="0" cy="0"/>
        </a:xfrm>
      </p:grpSpPr>
      <p:sp>
        <p:nvSpPr>
          <p:cNvPr id="60" name="Google Shape;60;p47"/>
          <p:cNvSpPr txBox="1">
            <a:spLocks noGrp="1"/>
          </p:cNvSpPr>
          <p:nvPr>
            <p:ph type="body" idx="1"/>
          </p:nvPr>
        </p:nvSpPr>
        <p:spPr>
          <a:xfrm>
            <a:off x="457200" y="1200150"/>
            <a:ext cx="4038600" cy="394335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600"/>
              </a:spcBef>
              <a:spcAft>
                <a:spcPts val="0"/>
              </a:spcAft>
              <a:buClr>
                <a:srgbClr val="6D6E71"/>
              </a:buClr>
              <a:buSzPts val="2800"/>
              <a:buFont typeface="Arial"/>
              <a:buChar char="•"/>
              <a:defRPr sz="2800" b="0" i="0" u="none" strike="noStrike" cap="none">
                <a:solidFill>
                  <a:srgbClr val="808080"/>
                </a:solidFill>
                <a:latin typeface="Calibri"/>
                <a:ea typeface="Calibri"/>
                <a:cs typeface="Calibri"/>
                <a:sym typeface="Calibri"/>
              </a:defRPr>
            </a:lvl1pPr>
            <a:lvl2pPr marL="914400" marR="0" lvl="1" indent="-406400" algn="l" rtl="0">
              <a:lnSpc>
                <a:spcPct val="100000"/>
              </a:lnSpc>
              <a:spcBef>
                <a:spcPts val="600"/>
              </a:spcBef>
              <a:spcAft>
                <a:spcPts val="0"/>
              </a:spcAft>
              <a:buClr>
                <a:srgbClr val="6D6E71"/>
              </a:buClr>
              <a:buSzPts val="2800"/>
              <a:buFont typeface="Arial"/>
              <a:buChar char="–"/>
              <a:defRPr sz="2800" b="0" i="0" u="none" strike="noStrike" cap="none">
                <a:solidFill>
                  <a:srgbClr val="808080"/>
                </a:solidFill>
                <a:latin typeface="Calibri"/>
                <a:ea typeface="Calibri"/>
                <a:cs typeface="Calibri"/>
                <a:sym typeface="Calibri"/>
              </a:defRPr>
            </a:lvl2pPr>
            <a:lvl3pPr marL="1371600" marR="0" lvl="2" indent="-406400" algn="l" rtl="0">
              <a:lnSpc>
                <a:spcPct val="100000"/>
              </a:lnSpc>
              <a:spcBef>
                <a:spcPts val="600"/>
              </a:spcBef>
              <a:spcAft>
                <a:spcPts val="0"/>
              </a:spcAft>
              <a:buClr>
                <a:srgbClr val="6D6E71"/>
              </a:buClr>
              <a:buSzPts val="2800"/>
              <a:buFont typeface="Arial"/>
              <a:buChar char="•"/>
              <a:defRPr sz="2800" b="0" i="0" u="none" strike="noStrike" cap="none">
                <a:solidFill>
                  <a:srgbClr val="808080"/>
                </a:solidFill>
                <a:latin typeface="Calibri"/>
                <a:ea typeface="Calibri"/>
                <a:cs typeface="Calibri"/>
                <a:sym typeface="Calibri"/>
              </a:defRPr>
            </a:lvl3pPr>
            <a:lvl4pPr marL="1828800" marR="0" lvl="3" indent="-406400" algn="l" rtl="0">
              <a:lnSpc>
                <a:spcPct val="100000"/>
              </a:lnSpc>
              <a:spcBef>
                <a:spcPts val="600"/>
              </a:spcBef>
              <a:spcAft>
                <a:spcPts val="0"/>
              </a:spcAft>
              <a:buClr>
                <a:srgbClr val="6D6E71"/>
              </a:buClr>
              <a:buSzPts val="2800"/>
              <a:buFont typeface="Arial"/>
              <a:buChar char="–"/>
              <a:defRPr sz="2800" b="0" i="0" u="none" strike="noStrike" cap="none">
                <a:solidFill>
                  <a:srgbClr val="808080"/>
                </a:solidFill>
                <a:latin typeface="Calibri"/>
                <a:ea typeface="Calibri"/>
                <a:cs typeface="Calibri"/>
                <a:sym typeface="Calibri"/>
              </a:defRPr>
            </a:lvl4pPr>
            <a:lvl5pPr marL="2286000" marR="0" lvl="4" indent="-406400" algn="l" rtl="0">
              <a:lnSpc>
                <a:spcPct val="100000"/>
              </a:lnSpc>
              <a:spcBef>
                <a:spcPts val="600"/>
              </a:spcBef>
              <a:spcAft>
                <a:spcPts val="0"/>
              </a:spcAft>
              <a:buClr>
                <a:srgbClr val="6D6E71"/>
              </a:buClr>
              <a:buSzPts val="2800"/>
              <a:buFont typeface="Arial"/>
              <a:buChar char="»"/>
              <a:defRPr sz="2800" b="0" i="0" u="none" strike="noStrike" cap="none">
                <a:solidFill>
                  <a:srgbClr val="808080"/>
                </a:solidFill>
                <a:latin typeface="Calibri"/>
                <a:ea typeface="Calibri"/>
                <a:cs typeface="Calibri"/>
                <a:sym typeface="Calibri"/>
              </a:defRPr>
            </a:lvl5pPr>
            <a:lvl6pPr marL="2743200" marR="0" lvl="5"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6pPr>
            <a:lvl7pPr marL="3200400" marR="0" lvl="6"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7pPr>
            <a:lvl8pPr marL="3657600" marR="0" lvl="7"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8pPr>
            <a:lvl9pPr marL="4114800" marR="0" lvl="8"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9pPr>
          </a:lstStyle>
          <a:p>
            <a:endParaRPr/>
          </a:p>
        </p:txBody>
      </p:sp>
      <p:sp>
        <p:nvSpPr>
          <p:cNvPr id="61" name="Google Shape;61;p47"/>
          <p:cNvSpPr/>
          <p:nvPr/>
        </p:nvSpPr>
        <p:spPr>
          <a:xfrm>
            <a:off x="0" y="0"/>
            <a:ext cx="9144000" cy="1028700"/>
          </a:xfrm>
          <a:prstGeom prst="rect">
            <a:avLst/>
          </a:prstGeom>
          <a:solidFill>
            <a:srgbClr val="00337F"/>
          </a:solidFill>
          <a:ln w="9525" cap="flat" cmpd="sng">
            <a:solidFill>
              <a:srgbClr val="C9C5A7"/>
            </a:solidFill>
            <a:prstDash val="solid"/>
            <a:round/>
            <a:headEnd type="none" w="sm" len="sm"/>
            <a:tailEnd type="none" w="sm" len="sm"/>
          </a:ln>
          <a:effectLst>
            <a:outerShdw blurRad="38100" dist="23000" dir="5400000" rotWithShape="0">
              <a:srgbClr val="000000">
                <a:alpha val="33725"/>
              </a:srgbClr>
            </a:outerShdw>
          </a:effectLst>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595959"/>
              </a:solidFill>
              <a:latin typeface="Calibri"/>
              <a:ea typeface="Calibri"/>
              <a:cs typeface="Calibri"/>
              <a:sym typeface="Calibri"/>
            </a:endParaRPr>
          </a:p>
        </p:txBody>
      </p:sp>
      <p:sp>
        <p:nvSpPr>
          <p:cNvPr id="62" name="Google Shape;62;p47"/>
          <p:cNvSpPr txBox="1">
            <a:spLocks noGrp="1"/>
          </p:cNvSpPr>
          <p:nvPr>
            <p:ph type="title"/>
          </p:nvPr>
        </p:nvSpPr>
        <p:spPr>
          <a:xfrm>
            <a:off x="457200" y="69059"/>
            <a:ext cx="8229600" cy="113107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1pPr>
            <a:lvl2pPr marR="0" lvl="1"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2pPr>
            <a:lvl3pPr marR="0" lvl="2"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3pPr>
            <a:lvl4pPr marR="0" lvl="3"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4pPr>
            <a:lvl5pPr marR="0" lvl="4"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5pPr>
            <a:lvl6pPr marR="0" lvl="5"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6pPr>
            <a:lvl7pPr marR="0" lvl="6"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7pPr>
            <a:lvl8pPr marR="0" lvl="7"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8pPr>
            <a:lvl9pPr marR="0" lvl="8"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9pPr>
          </a:lstStyle>
          <a:p>
            <a:endParaRPr/>
          </a:p>
        </p:txBody>
      </p:sp>
      <p:pic>
        <p:nvPicPr>
          <p:cNvPr id="63" name="Google Shape;63;p47" descr="/Users/sesepauldesign/Desktop/polaris_Logo_RGB_smalluse.png"/>
          <p:cNvPicPr preferRelativeResize="0"/>
          <p:nvPr/>
        </p:nvPicPr>
        <p:blipFill rotWithShape="1">
          <a:blip r:embed="rId2">
            <a:alphaModFix/>
          </a:blip>
          <a:srcRect/>
          <a:stretch/>
        </p:blipFill>
        <p:spPr>
          <a:xfrm>
            <a:off x="7696202" y="4736638"/>
            <a:ext cx="914399" cy="302563"/>
          </a:xfrm>
          <a:prstGeom prst="rect">
            <a:avLst/>
          </a:prstGeom>
          <a:noFill/>
          <a:ln>
            <a:noFill/>
          </a:ln>
        </p:spPr>
      </p:pic>
      <p:pic>
        <p:nvPicPr>
          <p:cNvPr id="64" name="Google Shape;64;p47" descr="/Users/sesepauldesign/Documents/CLIENTS/PolarisProject_xxx14_Stationery/polaris_StarSilo.png"/>
          <p:cNvPicPr preferRelativeResize="0"/>
          <p:nvPr/>
        </p:nvPicPr>
        <p:blipFill rotWithShape="1">
          <a:blip r:embed="rId3">
            <a:alphaModFix/>
          </a:blip>
          <a:srcRect/>
          <a:stretch/>
        </p:blipFill>
        <p:spPr>
          <a:xfrm>
            <a:off x="182915" y="120009"/>
            <a:ext cx="171451" cy="171451"/>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65"/>
        <p:cNvGrpSpPr/>
        <p:nvPr/>
      </p:nvGrpSpPr>
      <p:grpSpPr>
        <a:xfrm>
          <a:off x="0" y="0"/>
          <a:ext cx="0" cy="0"/>
          <a:chOff x="0" y="0"/>
          <a:chExt cx="0" cy="0"/>
        </a:xfrm>
      </p:grpSpPr>
      <p:sp>
        <p:nvSpPr>
          <p:cNvPr id="66" name="Google Shape;66;p48"/>
          <p:cNvSpPr txBox="1">
            <a:spLocks noGrp="1"/>
          </p:cNvSpPr>
          <p:nvPr>
            <p:ph type="body" idx="1"/>
          </p:nvPr>
        </p:nvSpPr>
        <p:spPr>
          <a:xfrm>
            <a:off x="457200" y="1200150"/>
            <a:ext cx="8229600" cy="394335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1pPr>
            <a:lvl2pPr marL="914400" marR="0" lvl="1"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2pPr>
            <a:lvl3pPr marL="1371600" marR="0" lvl="2"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3pPr>
            <a:lvl4pPr marL="1828800" marR="0" lvl="3"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4pPr>
            <a:lvl5pPr marL="2286000" marR="0" lvl="4"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5pPr>
            <a:lvl6pPr marL="2743200" marR="0" lvl="5"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6pPr>
            <a:lvl7pPr marL="3200400" marR="0" lvl="6"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7pPr>
            <a:lvl8pPr marL="3657600" marR="0" lvl="7"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8pPr>
            <a:lvl9pPr marL="4114800" marR="0" lvl="8"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9pPr>
          </a:lstStyle>
          <a:p>
            <a:endParaRPr/>
          </a:p>
        </p:txBody>
      </p:sp>
      <p:sp>
        <p:nvSpPr>
          <p:cNvPr id="67" name="Google Shape;67;p48"/>
          <p:cNvSpPr/>
          <p:nvPr/>
        </p:nvSpPr>
        <p:spPr>
          <a:xfrm>
            <a:off x="0" y="0"/>
            <a:ext cx="9144000" cy="1028700"/>
          </a:xfrm>
          <a:prstGeom prst="rect">
            <a:avLst/>
          </a:prstGeom>
          <a:solidFill>
            <a:srgbClr val="00337F"/>
          </a:solidFill>
          <a:ln w="9525" cap="flat" cmpd="sng">
            <a:solidFill>
              <a:srgbClr val="C8C4A7"/>
            </a:solidFill>
            <a:prstDash val="solid"/>
            <a:round/>
            <a:headEnd type="none" w="sm" len="sm"/>
            <a:tailEnd type="none" w="sm" len="sm"/>
          </a:ln>
          <a:effectLst>
            <a:outerShdw blurRad="40000" dist="23000" dir="5400000" rotWithShape="0">
              <a:srgbClr val="000000">
                <a:alpha val="3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FFFFFF"/>
              </a:solidFill>
              <a:latin typeface="Arial"/>
              <a:ea typeface="Arial"/>
              <a:cs typeface="Arial"/>
              <a:sym typeface="Arial"/>
            </a:endParaRPr>
          </a:p>
        </p:txBody>
      </p:sp>
      <p:sp>
        <p:nvSpPr>
          <p:cNvPr id="68" name="Google Shape;68;p48"/>
          <p:cNvSpPr txBox="1">
            <a:spLocks noGrp="1"/>
          </p:cNvSpPr>
          <p:nvPr>
            <p:ph type="title"/>
          </p:nvPr>
        </p:nvSpPr>
        <p:spPr>
          <a:xfrm>
            <a:off x="457200" y="205978"/>
            <a:ext cx="8229600" cy="85725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R="0" lvl="1"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2pPr>
            <a:lvl3pPr marR="0" lvl="2"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3pPr>
            <a:lvl4pPr marR="0" lvl="3"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4pPr>
            <a:lvl5pPr marR="0" lvl="4"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5pPr>
            <a:lvl6pPr marR="0" lvl="5"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6pPr>
            <a:lvl7pPr marR="0" lvl="6"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7pPr>
            <a:lvl8pPr marR="0" lvl="7"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8pPr>
            <a:lvl9pPr marR="0" lvl="8"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9pPr>
          </a:lstStyle>
          <a:p>
            <a:endParaRPr/>
          </a:p>
        </p:txBody>
      </p:sp>
      <p:pic>
        <p:nvPicPr>
          <p:cNvPr id="69" name="Google Shape;69;p48" descr="/Users/sesepauldesign/Desktop/polaris_Logo_RGB_smalluse.png"/>
          <p:cNvPicPr preferRelativeResize="0"/>
          <p:nvPr/>
        </p:nvPicPr>
        <p:blipFill rotWithShape="1">
          <a:blip r:embed="rId2">
            <a:alphaModFix/>
          </a:blip>
          <a:srcRect/>
          <a:stretch/>
        </p:blipFill>
        <p:spPr>
          <a:xfrm>
            <a:off x="7696200" y="4736638"/>
            <a:ext cx="914400" cy="302563"/>
          </a:xfrm>
          <a:prstGeom prst="rect">
            <a:avLst/>
          </a:prstGeom>
          <a:noFill/>
          <a:ln>
            <a:noFill/>
          </a:ln>
        </p:spPr>
      </p:pic>
      <p:pic>
        <p:nvPicPr>
          <p:cNvPr id="70" name="Google Shape;70;p48" descr="/Users/sesepauldesign/Documents/CLIENTS/PolarisProject_xxx14_Stationery/polaris_StarSilo.png"/>
          <p:cNvPicPr preferRelativeResize="0"/>
          <p:nvPr/>
        </p:nvPicPr>
        <p:blipFill rotWithShape="1">
          <a:blip r:embed="rId3">
            <a:alphaModFix/>
          </a:blip>
          <a:srcRect/>
          <a:stretch/>
        </p:blipFill>
        <p:spPr>
          <a:xfrm>
            <a:off x="182915" y="120009"/>
            <a:ext cx="171451" cy="171450"/>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_Two Content">
  <p:cSld name="1_Two Content">
    <p:spTree>
      <p:nvGrpSpPr>
        <p:cNvPr id="1" name="Shape 71"/>
        <p:cNvGrpSpPr/>
        <p:nvPr/>
      </p:nvGrpSpPr>
      <p:grpSpPr>
        <a:xfrm>
          <a:off x="0" y="0"/>
          <a:ext cx="0" cy="0"/>
          <a:chOff x="0" y="0"/>
          <a:chExt cx="0" cy="0"/>
        </a:xfrm>
      </p:grpSpPr>
      <p:sp>
        <p:nvSpPr>
          <p:cNvPr id="72" name="Google Shape;72;p49"/>
          <p:cNvSpPr txBox="1">
            <a:spLocks noGrp="1"/>
          </p:cNvSpPr>
          <p:nvPr>
            <p:ph type="body" idx="1"/>
          </p:nvPr>
        </p:nvSpPr>
        <p:spPr>
          <a:xfrm>
            <a:off x="457200" y="1200150"/>
            <a:ext cx="4038600" cy="394335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600"/>
              </a:spcBef>
              <a:spcAft>
                <a:spcPts val="0"/>
              </a:spcAft>
              <a:buClr>
                <a:srgbClr val="6D6E71"/>
              </a:buClr>
              <a:buSzPts val="2800"/>
              <a:buFont typeface="Arial"/>
              <a:buChar char="•"/>
              <a:defRPr sz="2800" b="0" i="0" u="none" strike="noStrike" cap="none">
                <a:solidFill>
                  <a:srgbClr val="808080"/>
                </a:solidFill>
                <a:latin typeface="Calibri"/>
                <a:ea typeface="Calibri"/>
                <a:cs typeface="Calibri"/>
                <a:sym typeface="Calibri"/>
              </a:defRPr>
            </a:lvl1pPr>
            <a:lvl2pPr marL="914400" marR="0" lvl="1" indent="-406400" algn="l" rtl="0">
              <a:lnSpc>
                <a:spcPct val="100000"/>
              </a:lnSpc>
              <a:spcBef>
                <a:spcPts val="600"/>
              </a:spcBef>
              <a:spcAft>
                <a:spcPts val="0"/>
              </a:spcAft>
              <a:buClr>
                <a:srgbClr val="6D6E71"/>
              </a:buClr>
              <a:buSzPts val="2800"/>
              <a:buFont typeface="Arial"/>
              <a:buChar char="–"/>
              <a:defRPr sz="2800" b="0" i="0" u="none" strike="noStrike" cap="none">
                <a:solidFill>
                  <a:srgbClr val="808080"/>
                </a:solidFill>
                <a:latin typeface="Calibri"/>
                <a:ea typeface="Calibri"/>
                <a:cs typeface="Calibri"/>
                <a:sym typeface="Calibri"/>
              </a:defRPr>
            </a:lvl2pPr>
            <a:lvl3pPr marL="1371600" marR="0" lvl="2" indent="-406400" algn="l" rtl="0">
              <a:lnSpc>
                <a:spcPct val="100000"/>
              </a:lnSpc>
              <a:spcBef>
                <a:spcPts val="600"/>
              </a:spcBef>
              <a:spcAft>
                <a:spcPts val="0"/>
              </a:spcAft>
              <a:buClr>
                <a:srgbClr val="6D6E71"/>
              </a:buClr>
              <a:buSzPts val="2800"/>
              <a:buFont typeface="Arial"/>
              <a:buChar char="•"/>
              <a:defRPr sz="2800" b="0" i="0" u="none" strike="noStrike" cap="none">
                <a:solidFill>
                  <a:srgbClr val="808080"/>
                </a:solidFill>
                <a:latin typeface="Calibri"/>
                <a:ea typeface="Calibri"/>
                <a:cs typeface="Calibri"/>
                <a:sym typeface="Calibri"/>
              </a:defRPr>
            </a:lvl3pPr>
            <a:lvl4pPr marL="1828800" marR="0" lvl="3" indent="-406400" algn="l" rtl="0">
              <a:lnSpc>
                <a:spcPct val="100000"/>
              </a:lnSpc>
              <a:spcBef>
                <a:spcPts val="600"/>
              </a:spcBef>
              <a:spcAft>
                <a:spcPts val="0"/>
              </a:spcAft>
              <a:buClr>
                <a:srgbClr val="6D6E71"/>
              </a:buClr>
              <a:buSzPts val="2800"/>
              <a:buFont typeface="Arial"/>
              <a:buChar char="–"/>
              <a:defRPr sz="2800" b="0" i="0" u="none" strike="noStrike" cap="none">
                <a:solidFill>
                  <a:srgbClr val="808080"/>
                </a:solidFill>
                <a:latin typeface="Calibri"/>
                <a:ea typeface="Calibri"/>
                <a:cs typeface="Calibri"/>
                <a:sym typeface="Calibri"/>
              </a:defRPr>
            </a:lvl4pPr>
            <a:lvl5pPr marL="2286000" marR="0" lvl="4" indent="-406400" algn="l" rtl="0">
              <a:lnSpc>
                <a:spcPct val="100000"/>
              </a:lnSpc>
              <a:spcBef>
                <a:spcPts val="600"/>
              </a:spcBef>
              <a:spcAft>
                <a:spcPts val="0"/>
              </a:spcAft>
              <a:buClr>
                <a:srgbClr val="6D6E71"/>
              </a:buClr>
              <a:buSzPts val="2800"/>
              <a:buFont typeface="Arial"/>
              <a:buChar char="»"/>
              <a:defRPr sz="2800" b="0" i="0" u="none" strike="noStrike" cap="none">
                <a:solidFill>
                  <a:srgbClr val="808080"/>
                </a:solidFill>
                <a:latin typeface="Calibri"/>
                <a:ea typeface="Calibri"/>
                <a:cs typeface="Calibri"/>
                <a:sym typeface="Calibri"/>
              </a:defRPr>
            </a:lvl5pPr>
            <a:lvl6pPr marL="2743200" marR="0" lvl="5"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6pPr>
            <a:lvl7pPr marL="3200400" marR="0" lvl="6"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7pPr>
            <a:lvl8pPr marL="3657600" marR="0" lvl="7"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8pPr>
            <a:lvl9pPr marL="4114800" marR="0" lvl="8"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9pPr>
          </a:lstStyle>
          <a:p>
            <a:endParaRPr/>
          </a:p>
        </p:txBody>
      </p:sp>
      <p:sp>
        <p:nvSpPr>
          <p:cNvPr id="73" name="Google Shape;73;p49"/>
          <p:cNvSpPr txBox="1">
            <a:spLocks noGrp="1"/>
          </p:cNvSpPr>
          <p:nvPr>
            <p:ph type="title"/>
          </p:nvPr>
        </p:nvSpPr>
        <p:spPr>
          <a:xfrm>
            <a:off x="457200" y="69059"/>
            <a:ext cx="8229600" cy="113107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1pPr>
            <a:lvl2pPr marR="0" lvl="1"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2pPr>
            <a:lvl3pPr marR="0" lvl="2"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3pPr>
            <a:lvl4pPr marR="0" lvl="3"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4pPr>
            <a:lvl5pPr marR="0" lvl="4"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5pPr>
            <a:lvl6pPr marR="0" lvl="5"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6pPr>
            <a:lvl7pPr marR="0" lvl="6"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7pPr>
            <a:lvl8pPr marR="0" lvl="7"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8pPr>
            <a:lvl9pPr marR="0" lvl="8"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74"/>
        <p:cNvGrpSpPr/>
        <p:nvPr/>
      </p:nvGrpSpPr>
      <p:grpSpPr>
        <a:xfrm>
          <a:off x="0" y="0"/>
          <a:ext cx="0" cy="0"/>
          <a:chOff x="0" y="0"/>
          <a:chExt cx="0" cy="0"/>
        </a:xfrm>
      </p:grpSpPr>
      <p:sp>
        <p:nvSpPr>
          <p:cNvPr id="75" name="Google Shape;75;p50"/>
          <p:cNvSpPr txBox="1">
            <a:spLocks noGrp="1"/>
          </p:cNvSpPr>
          <p:nvPr>
            <p:ph type="body" idx="1"/>
          </p:nvPr>
        </p:nvSpPr>
        <p:spPr>
          <a:xfrm>
            <a:off x="457200" y="1200150"/>
            <a:ext cx="8229600" cy="394335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1pPr>
            <a:lvl2pPr marL="914400" marR="0" lvl="1"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2pPr>
            <a:lvl3pPr marL="1371600" marR="0" lvl="2"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3pPr>
            <a:lvl4pPr marL="1828800" marR="0" lvl="3"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4pPr>
            <a:lvl5pPr marL="2286000" marR="0" lvl="4"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5pPr>
            <a:lvl6pPr marL="2743200" marR="0" lvl="5"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6pPr>
            <a:lvl7pPr marL="3200400" marR="0" lvl="6"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7pPr>
            <a:lvl8pPr marL="3657600" marR="0" lvl="7"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8pPr>
            <a:lvl9pPr marL="4114800" marR="0" lvl="8" indent="-431800" algn="l" rtl="0">
              <a:lnSpc>
                <a:spcPct val="100000"/>
              </a:lnSpc>
              <a:spcBef>
                <a:spcPts val="700"/>
              </a:spcBef>
              <a:spcAft>
                <a:spcPts val="0"/>
              </a:spcAft>
              <a:buClr>
                <a:srgbClr val="6D6E71"/>
              </a:buClr>
              <a:buSzPts val="3200"/>
              <a:buFont typeface="Arial"/>
              <a:buChar char="•"/>
              <a:defRPr sz="3200" b="0" i="0" u="none" strike="noStrike" cap="none">
                <a:solidFill>
                  <a:srgbClr val="808080"/>
                </a:solidFill>
                <a:latin typeface="Calibri"/>
                <a:ea typeface="Calibri"/>
                <a:cs typeface="Calibri"/>
                <a:sym typeface="Calibri"/>
              </a:defRPr>
            </a:lvl9pPr>
          </a:lstStyle>
          <a:p>
            <a:endParaRPr/>
          </a:p>
        </p:txBody>
      </p:sp>
      <p:sp>
        <p:nvSpPr>
          <p:cNvPr id="76" name="Google Shape;76;p50"/>
          <p:cNvSpPr/>
          <p:nvPr/>
        </p:nvSpPr>
        <p:spPr>
          <a:xfrm>
            <a:off x="0" y="0"/>
            <a:ext cx="9144000" cy="1028700"/>
          </a:xfrm>
          <a:prstGeom prst="rect">
            <a:avLst/>
          </a:prstGeom>
          <a:solidFill>
            <a:srgbClr val="00337F"/>
          </a:solidFill>
          <a:ln w="9525" cap="flat" cmpd="sng">
            <a:solidFill>
              <a:srgbClr val="C8C4A7"/>
            </a:solidFill>
            <a:prstDash val="solid"/>
            <a:round/>
            <a:headEnd type="none" w="sm" len="sm"/>
            <a:tailEnd type="none" w="sm" len="sm"/>
          </a:ln>
          <a:effectLst>
            <a:outerShdw blurRad="40000" dist="23000" dir="5400000" rotWithShape="0">
              <a:srgbClr val="000000">
                <a:alpha val="3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FFFFFF"/>
              </a:solidFill>
              <a:latin typeface="Arial"/>
              <a:ea typeface="Arial"/>
              <a:cs typeface="Arial"/>
              <a:sym typeface="Arial"/>
            </a:endParaRPr>
          </a:p>
        </p:txBody>
      </p:sp>
      <p:sp>
        <p:nvSpPr>
          <p:cNvPr id="77" name="Google Shape;77;p50"/>
          <p:cNvSpPr txBox="1">
            <a:spLocks noGrp="1"/>
          </p:cNvSpPr>
          <p:nvPr>
            <p:ph type="title"/>
          </p:nvPr>
        </p:nvSpPr>
        <p:spPr>
          <a:xfrm>
            <a:off x="457200" y="205978"/>
            <a:ext cx="8229600" cy="85725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R="0" lvl="1"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2pPr>
            <a:lvl3pPr marR="0" lvl="2"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3pPr>
            <a:lvl4pPr marR="0" lvl="3"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4pPr>
            <a:lvl5pPr marR="0" lvl="4"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5pPr>
            <a:lvl6pPr marR="0" lvl="5"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6pPr>
            <a:lvl7pPr marR="0" lvl="6"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7pPr>
            <a:lvl8pPr marR="0" lvl="7"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8pPr>
            <a:lvl9pPr marR="0" lvl="8" algn="l">
              <a:lnSpc>
                <a:spcPct val="100000"/>
              </a:lnSpc>
              <a:spcBef>
                <a:spcPts val="0"/>
              </a:spcBef>
              <a:spcAft>
                <a:spcPts val="0"/>
              </a:spcAft>
              <a:buClr>
                <a:srgbClr val="FFFFFF"/>
              </a:buClr>
              <a:buSzPts val="4400"/>
              <a:buFont typeface="Calibri"/>
              <a:buNone/>
              <a:defRPr sz="4400" b="0" i="0" u="none" strike="noStrike" cap="none">
                <a:solidFill>
                  <a:srgbClr val="FFFFFF"/>
                </a:solidFill>
                <a:latin typeface="Calibri"/>
                <a:ea typeface="Calibri"/>
                <a:cs typeface="Calibri"/>
                <a:sym typeface="Calibri"/>
              </a:defRPr>
            </a:lvl9pPr>
          </a:lstStyle>
          <a:p>
            <a:endParaRPr/>
          </a:p>
        </p:txBody>
      </p:sp>
      <p:pic>
        <p:nvPicPr>
          <p:cNvPr id="78" name="Google Shape;78;p50" descr="/Users/sesepauldesign/Desktop/polaris_Logo_RGB_smalluse.png"/>
          <p:cNvPicPr preferRelativeResize="0"/>
          <p:nvPr/>
        </p:nvPicPr>
        <p:blipFill rotWithShape="1">
          <a:blip r:embed="rId2">
            <a:alphaModFix/>
          </a:blip>
          <a:srcRect/>
          <a:stretch/>
        </p:blipFill>
        <p:spPr>
          <a:xfrm>
            <a:off x="7696200" y="4736638"/>
            <a:ext cx="914400" cy="302563"/>
          </a:xfrm>
          <a:prstGeom prst="rect">
            <a:avLst/>
          </a:prstGeom>
          <a:noFill/>
          <a:ln>
            <a:noFill/>
          </a:ln>
        </p:spPr>
      </p:pic>
      <p:pic>
        <p:nvPicPr>
          <p:cNvPr id="79" name="Google Shape;79;p50" descr="/Users/sesepauldesign/Documents/CLIENTS/PolarisProject_xxx14_Stationery/polaris_StarSilo.png"/>
          <p:cNvPicPr preferRelativeResize="0"/>
          <p:nvPr/>
        </p:nvPicPr>
        <p:blipFill rotWithShape="1">
          <a:blip r:embed="rId3">
            <a:alphaModFix/>
          </a:blip>
          <a:srcRect/>
          <a:stretch/>
        </p:blipFill>
        <p:spPr>
          <a:xfrm>
            <a:off x="182915" y="120009"/>
            <a:ext cx="171451" cy="17145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20">
            <a:alphaModFix/>
          </a:blip>
          <a:stretch>
            <a:fillRect/>
          </a:stretch>
        </a:blipFill>
        <a:effectLst/>
      </p:bgPr>
    </p:bg>
    <p:spTree>
      <p:nvGrpSpPr>
        <p:cNvPr id="1" name="Shape 5"/>
        <p:cNvGrpSpPr/>
        <p:nvPr/>
      </p:nvGrpSpPr>
      <p:grpSpPr>
        <a:xfrm>
          <a:off x="0" y="0"/>
          <a:ext cx="0" cy="0"/>
          <a:chOff x="0" y="0"/>
          <a:chExt cx="0" cy="0"/>
        </a:xfrm>
      </p:grpSpPr>
      <p:sp>
        <p:nvSpPr>
          <p:cNvPr id="6" name="Google Shape;6;p3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Calibri"/>
              <a:buNone/>
              <a:defRPr sz="28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32"/>
          <p:cNvSpPr txBox="1">
            <a:spLocks noGrp="1"/>
          </p:cNvSpPr>
          <p:nvPr>
            <p:ph type="sldNum" idx="12"/>
          </p:nvPr>
        </p:nvSpPr>
        <p:spPr>
          <a:xfrm>
            <a:off x="8472459"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dirty="0"/>
          </a:p>
        </p:txBody>
      </p:sp>
      <p:pic>
        <p:nvPicPr>
          <p:cNvPr id="8" name="Google Shape;8;p32"/>
          <p:cNvPicPr preferRelativeResize="0"/>
          <p:nvPr/>
        </p:nvPicPr>
        <p:blipFill rotWithShape="1">
          <a:blip r:embed="rId21">
            <a:alphaModFix/>
          </a:blip>
          <a:srcRect/>
          <a:stretch/>
        </p:blipFill>
        <p:spPr>
          <a:xfrm>
            <a:off x="55801" y="4742450"/>
            <a:ext cx="970476" cy="25685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polarisproject.org/resources/the-typology-of-modern-slavery-defining-sex-and-labor-trafficking-in-the-united-state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hyperlink" Target="https://polarisproject.org/resources/labor-exploitation-and-trafficking-of-agricultural-workers-during-the-pandemic/"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hyperlink" Target="https://polarisproject.org/resources/labor-exploitation-and-trafficking-of-agricultural-workers-during-the-pandemic/"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polarisproject.org/resources/the-latino-face-of-human-trafficking-and-exploitation-in-the-united-states/"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mailto:tlynch@polarisproject.org"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hyperlink" Target="https://www.ecfr.gov/current/title-20/chapter-V/part-658/subpart-E" TargetMode="External"/><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hyperlink" Target="https://www.dol.gov/agencies/eta/agriculture/monitor-advocate-system/contact" TargetMode="External"/><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1575"/>
            <a:ext cx="9155575" cy="52080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2">
            <a:extLst>
              <a:ext uri="{FF2B5EF4-FFF2-40B4-BE49-F238E27FC236}">
                <a16:creationId xmlns:a16="http://schemas.microsoft.com/office/drawing/2014/main" id="{EBF54E9F-EE23-4326-AFBD-5DC41FCD0D5C}"/>
              </a:ext>
            </a:extLst>
          </p:cNvPr>
          <p:cNvSpPr txBox="1">
            <a:spLocks/>
          </p:cNvSpPr>
          <p:nvPr/>
        </p:nvSpPr>
        <p:spPr>
          <a:xfrm>
            <a:off x="1261158" y="1149038"/>
            <a:ext cx="6783729" cy="1801187"/>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lang="en-US" sz="60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800000"/>
                </a:solidFill>
                <a:effectLst>
                  <a:innerShdw blurRad="76200" dist="38100" dir="18900000">
                    <a:srgbClr val="7A232E">
                      <a:lumMod val="75000"/>
                      <a:alpha val="70000"/>
                    </a:srgbClr>
                  </a:innerShdw>
                </a:effectLst>
                <a:uLnTx/>
                <a:uFillTx/>
                <a:latin typeface="Arial" panose="020B0604020202020204"/>
                <a:ea typeface="+mj-ea"/>
                <a:cs typeface="+mj-cs"/>
              </a:rPr>
              <a:t>Labor Trafficking in U.S. Agriculture:</a:t>
            </a:r>
            <a:br>
              <a:rPr kumimoji="0" lang="en-US" sz="2400" b="1" i="0" u="none" strike="noStrike" kern="1200" cap="none" spc="0" normalizeH="0" baseline="0" noProof="0" dirty="0">
                <a:ln>
                  <a:noFill/>
                </a:ln>
                <a:solidFill>
                  <a:srgbClr val="800000"/>
                </a:solidFill>
                <a:effectLst>
                  <a:innerShdw blurRad="76200" dist="38100" dir="18900000">
                    <a:srgbClr val="7A232E">
                      <a:lumMod val="75000"/>
                      <a:alpha val="70000"/>
                    </a:srgbClr>
                  </a:innerShdw>
                </a:effectLst>
                <a:uLnTx/>
                <a:uFillTx/>
                <a:latin typeface="Arial" panose="020B0604020202020204"/>
                <a:ea typeface="+mj-ea"/>
                <a:cs typeface="+mj-cs"/>
              </a:rPr>
            </a:br>
            <a:r>
              <a:rPr kumimoji="0" lang="en-US" sz="2400" b="1" i="0" u="none" strike="noStrike" kern="1200" cap="none" spc="0" normalizeH="0" baseline="0" noProof="0" dirty="0">
                <a:ln>
                  <a:noFill/>
                </a:ln>
                <a:solidFill>
                  <a:srgbClr val="800000"/>
                </a:solidFill>
                <a:effectLst>
                  <a:innerShdw blurRad="76200" dist="38100" dir="18900000">
                    <a:srgbClr val="7A232E">
                      <a:lumMod val="75000"/>
                      <a:alpha val="70000"/>
                    </a:srgbClr>
                  </a:innerShdw>
                </a:effectLst>
                <a:uLnTx/>
                <a:uFillTx/>
                <a:latin typeface="Arial" panose="020B0604020202020204"/>
                <a:ea typeface="+mj-ea"/>
                <a:cs typeface="+mj-cs"/>
              </a:rPr>
              <a:t> </a:t>
            </a:r>
            <a:br>
              <a:rPr kumimoji="0" lang="en-US" sz="2400" b="1" i="0" u="none" strike="noStrike" kern="1200" cap="none" spc="0" normalizeH="0" baseline="0" noProof="0" dirty="0">
                <a:ln>
                  <a:noFill/>
                </a:ln>
                <a:solidFill>
                  <a:srgbClr val="800000"/>
                </a:solidFill>
                <a:effectLst>
                  <a:innerShdw blurRad="76200" dist="38100" dir="18900000">
                    <a:srgbClr val="7A232E">
                      <a:lumMod val="75000"/>
                      <a:alpha val="70000"/>
                    </a:srgbClr>
                  </a:innerShdw>
                </a:effectLst>
                <a:uLnTx/>
                <a:uFillTx/>
                <a:latin typeface="Arial" panose="020B0604020202020204"/>
                <a:ea typeface="+mj-ea"/>
                <a:cs typeface="+mj-cs"/>
              </a:rPr>
            </a:br>
            <a:r>
              <a:rPr kumimoji="0" lang="en-US" sz="2000" b="1" i="0" u="none" strike="noStrike" kern="1200" cap="none" spc="0" normalizeH="0" baseline="0" noProof="0" dirty="0">
                <a:ln>
                  <a:noFill/>
                </a:ln>
                <a:solidFill>
                  <a:srgbClr val="800000"/>
                </a:solidFill>
                <a:effectLst>
                  <a:innerShdw blurRad="76200" dist="38100" dir="18900000">
                    <a:srgbClr val="7A232E">
                      <a:lumMod val="75000"/>
                      <a:alpha val="70000"/>
                    </a:srgbClr>
                  </a:innerShdw>
                </a:effectLst>
                <a:uLnTx/>
                <a:uFillTx/>
                <a:latin typeface="Arial" panose="020B0604020202020204"/>
                <a:ea typeface="+mj-ea"/>
                <a:cs typeface="+mj-cs"/>
              </a:rPr>
              <a:t>Information to Help Employment Service Staff Respond to Potential Trafficking</a:t>
            </a:r>
          </a:p>
        </p:txBody>
      </p:sp>
      <p:grpSp>
        <p:nvGrpSpPr>
          <p:cNvPr id="15" name="Group 14"/>
          <p:cNvGrpSpPr/>
          <p:nvPr/>
        </p:nvGrpSpPr>
        <p:grpSpPr>
          <a:xfrm>
            <a:off x="1393851" y="3479671"/>
            <a:ext cx="5880296" cy="1258390"/>
            <a:chOff x="1081328" y="3479671"/>
            <a:chExt cx="5880296" cy="1258390"/>
          </a:xfrm>
        </p:grpSpPr>
        <p:pic>
          <p:nvPicPr>
            <p:cNvPr id="10" name="Picture 9"/>
            <p:cNvPicPr>
              <a:picLocks noChangeAspect="1"/>
            </p:cNvPicPr>
            <p:nvPr/>
          </p:nvPicPr>
          <p:blipFill>
            <a:blip r:embed="rId3"/>
            <a:stretch>
              <a:fillRect/>
            </a:stretch>
          </p:blipFill>
          <p:spPr>
            <a:xfrm>
              <a:off x="4530885" y="3579599"/>
              <a:ext cx="2430739" cy="934527"/>
            </a:xfrm>
            <a:prstGeom prst="rect">
              <a:avLst/>
            </a:prstGeom>
          </p:spPr>
        </p:pic>
        <p:pic>
          <p:nvPicPr>
            <p:cNvPr id="11" name="Picture 10"/>
            <p:cNvPicPr>
              <a:picLocks noChangeAspect="1"/>
            </p:cNvPicPr>
            <p:nvPr/>
          </p:nvPicPr>
          <p:blipFill>
            <a:blip r:embed="rId4"/>
            <a:stretch>
              <a:fillRect/>
            </a:stretch>
          </p:blipFill>
          <p:spPr>
            <a:xfrm>
              <a:off x="1081328" y="3479671"/>
              <a:ext cx="2761467" cy="1258390"/>
            </a:xfrm>
            <a:prstGeom prst="rect">
              <a:avLst/>
            </a:prstGeom>
          </p:spPr>
        </p:pic>
        <p:cxnSp>
          <p:nvCxnSpPr>
            <p:cNvPr id="13" name="Straight Connector 12"/>
            <p:cNvCxnSpPr/>
            <p:nvPr/>
          </p:nvCxnSpPr>
          <p:spPr>
            <a:xfrm>
              <a:off x="4155311" y="3533299"/>
              <a:ext cx="0" cy="1050274"/>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grpSp>
      <p:pic>
        <p:nvPicPr>
          <p:cNvPr id="14" name="Picture 13"/>
          <p:cNvPicPr>
            <a:picLocks noChangeAspect="1"/>
          </p:cNvPicPr>
          <p:nvPr/>
        </p:nvPicPr>
        <p:blipFill>
          <a:blip r:embed="rId5"/>
          <a:stretch>
            <a:fillRect/>
          </a:stretch>
        </p:blipFill>
        <p:spPr>
          <a:xfrm>
            <a:off x="109386" y="4738061"/>
            <a:ext cx="2352675" cy="352425"/>
          </a:xfrm>
          <a:prstGeom prst="rect">
            <a:avLst/>
          </a:prstGeom>
        </p:spPr>
      </p:pic>
      <p:pic>
        <p:nvPicPr>
          <p:cNvPr id="23" name="Picture 22"/>
          <p:cNvPicPr>
            <a:picLocks noChangeAspect="1"/>
          </p:cNvPicPr>
          <p:nvPr/>
        </p:nvPicPr>
        <p:blipFill rotWithShape="1">
          <a:blip r:embed="rId6"/>
          <a:srcRect r="17640" b="2013"/>
          <a:stretch/>
        </p:blipFill>
        <p:spPr>
          <a:xfrm>
            <a:off x="7696441" y="229500"/>
            <a:ext cx="1459134" cy="4955959"/>
          </a:xfrm>
          <a:prstGeom prst="rect">
            <a:avLst/>
          </a:prstGeom>
        </p:spPr>
      </p:pic>
      <p:pic>
        <p:nvPicPr>
          <p:cNvPr id="24" name="Picture 23"/>
          <p:cNvPicPr>
            <a:picLocks noChangeAspect="1"/>
          </p:cNvPicPr>
          <p:nvPr/>
        </p:nvPicPr>
        <p:blipFill rotWithShape="1">
          <a:blip r:embed="rId6"/>
          <a:srcRect r="17640" b="2013"/>
          <a:stretch/>
        </p:blipFill>
        <p:spPr>
          <a:xfrm rot="5400000" flipH="1">
            <a:off x="1748414" y="-1759988"/>
            <a:ext cx="1459134" cy="4955959"/>
          </a:xfrm>
          <a:prstGeom prst="rect">
            <a:avLst/>
          </a:prstGeom>
        </p:spPr>
      </p:pic>
      <p:pic>
        <p:nvPicPr>
          <p:cNvPr id="1026" name="Picture 2" descr="https://labornet.dol.gov/OPA/Seal/images/DOL-MasterLogo_White300.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450" y="67184"/>
            <a:ext cx="835641" cy="835641"/>
          </a:xfrm>
          <a:prstGeom prst="rect">
            <a:avLst/>
          </a:prstGeom>
          <a:noFill/>
          <a:extLst>
            <a:ext uri="{909E8E84-426E-40DD-AFC4-6F175D3DCCD1}">
              <a14:hiddenFill xmlns:a14="http://schemas.microsoft.com/office/drawing/2010/main">
                <a:solidFill>
                  <a:srgbClr val="FFFFFF"/>
                </a:solidFill>
              </a14:hiddenFill>
            </a:ext>
          </a:extLst>
        </p:spPr>
      </p:pic>
      <p:sp>
        <p:nvSpPr>
          <p:cNvPr id="26" name="Text Placeholder 1">
            <a:extLst>
              <a:ext uri="{FF2B5EF4-FFF2-40B4-BE49-F238E27FC236}">
                <a16:creationId xmlns:a16="http://schemas.microsoft.com/office/drawing/2014/main" id="{0B7FF2BB-E1BF-49EA-A117-CAD4FED05404}"/>
              </a:ext>
            </a:extLst>
          </p:cNvPr>
          <p:cNvSpPr txBox="1">
            <a:spLocks/>
          </p:cNvSpPr>
          <p:nvPr/>
        </p:nvSpPr>
        <p:spPr>
          <a:xfrm>
            <a:off x="806881" y="52040"/>
            <a:ext cx="1350882" cy="40616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algn="ctr"/>
            <a:r>
              <a:rPr lang="en-US" dirty="0">
                <a:solidFill>
                  <a:schemeClr val="bg1"/>
                </a:solidFill>
              </a:rPr>
              <a:t>January 2022</a:t>
            </a:r>
          </a:p>
        </p:txBody>
      </p:sp>
    </p:spTree>
    <p:extLst>
      <p:ext uri="{BB962C8B-B14F-4D97-AF65-F5344CB8AC3E}">
        <p14:creationId xmlns:p14="http://schemas.microsoft.com/office/powerpoint/2010/main" val="2553587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geb500a9a83_0_0"/>
          <p:cNvSpPr txBox="1">
            <a:spLocks noGrp="1"/>
          </p:cNvSpPr>
          <p:nvPr>
            <p:ph type="ctrTitle"/>
          </p:nvPr>
        </p:nvSpPr>
        <p:spPr>
          <a:xfrm>
            <a:off x="311708" y="944630"/>
            <a:ext cx="8520600" cy="1497900"/>
          </a:xfrm>
          <a:prstGeom prst="rect">
            <a:avLst/>
          </a:prstGeom>
          <a:noFill/>
          <a:ln>
            <a:noFill/>
          </a:ln>
        </p:spPr>
        <p:txBody>
          <a:bodyPr spcFirstLastPara="1" wrap="square" lIns="91425" tIns="91425" rIns="91425" bIns="91425" anchor="b" anchorCtr="0">
            <a:noAutofit/>
          </a:bodyPr>
          <a:lstStyle/>
          <a:p>
            <a:r>
              <a:rPr lang="en" sz="3000" dirty="0">
                <a:solidFill>
                  <a:srgbClr val="243A7A"/>
                </a:solidFill>
                <a:latin typeface="Montserrat"/>
                <a:ea typeface="Montserrat"/>
                <a:cs typeface="Montserrat"/>
                <a:sym typeface="Montserrat"/>
              </a:rPr>
              <a:t>Labor Trafficking in U.S. Agriculture</a:t>
            </a:r>
            <a:endParaRPr sz="3000" dirty="0">
              <a:solidFill>
                <a:srgbClr val="243A7A"/>
              </a:solidFill>
              <a:latin typeface="Montserrat"/>
              <a:ea typeface="Montserrat"/>
              <a:cs typeface="Montserrat"/>
              <a:sym typeface="Montserrat"/>
            </a:endParaRPr>
          </a:p>
          <a:p>
            <a:endParaRPr sz="3500" dirty="0">
              <a:solidFill>
                <a:srgbClr val="243A7A"/>
              </a:solidFill>
            </a:endParaRPr>
          </a:p>
          <a:p>
            <a:endParaRPr sz="2200" dirty="0">
              <a:solidFill>
                <a:srgbClr val="243A7A"/>
              </a:solidFill>
            </a:endParaRPr>
          </a:p>
        </p:txBody>
      </p:sp>
      <p:sp>
        <p:nvSpPr>
          <p:cNvPr id="85" name="Google Shape;85;geb500a9a83_0_0"/>
          <p:cNvSpPr txBox="1">
            <a:spLocks noGrp="1"/>
          </p:cNvSpPr>
          <p:nvPr>
            <p:ph type="ctrTitle"/>
          </p:nvPr>
        </p:nvSpPr>
        <p:spPr>
          <a:xfrm>
            <a:off x="-47975" y="2110152"/>
            <a:ext cx="8520600" cy="761400"/>
          </a:xfrm>
          <a:prstGeom prst="rect">
            <a:avLst/>
          </a:prstGeom>
          <a:noFill/>
          <a:ln>
            <a:noFill/>
          </a:ln>
        </p:spPr>
        <p:txBody>
          <a:bodyPr spcFirstLastPara="1" wrap="square" lIns="91425" tIns="91425" rIns="91425" bIns="91425" anchor="b" anchorCtr="0">
            <a:noAutofit/>
          </a:bodyPr>
          <a:lstStyle/>
          <a:p>
            <a:r>
              <a:rPr lang="en" sz="1400" dirty="0">
                <a:solidFill>
                  <a:srgbClr val="243A7A"/>
                </a:solidFill>
                <a:latin typeface="Montserrat"/>
                <a:ea typeface="Montserrat"/>
                <a:cs typeface="Montserrat"/>
                <a:sym typeface="Montserrat"/>
              </a:rPr>
              <a:t>Ted Lynch</a:t>
            </a:r>
            <a:endParaRPr sz="1400" dirty="0">
              <a:solidFill>
                <a:srgbClr val="243A7A"/>
              </a:solidFill>
              <a:latin typeface="Montserrat"/>
              <a:ea typeface="Montserrat"/>
              <a:cs typeface="Montserrat"/>
              <a:sym typeface="Montserrat"/>
            </a:endParaRPr>
          </a:p>
          <a:p>
            <a:r>
              <a:rPr lang="en" sz="1400" dirty="0">
                <a:solidFill>
                  <a:srgbClr val="243A7A"/>
                </a:solidFill>
                <a:latin typeface="Montserrat"/>
                <a:ea typeface="Montserrat"/>
                <a:cs typeface="Montserrat"/>
                <a:sym typeface="Montserrat"/>
              </a:rPr>
              <a:t>Strategic Initiative on Labor Trafficking</a:t>
            </a:r>
            <a:endParaRPr sz="1400" dirty="0">
              <a:latin typeface="Montserrat"/>
              <a:ea typeface="Montserrat"/>
              <a:cs typeface="Montserrat"/>
              <a:sym typeface="Montserrat"/>
            </a:endParaRPr>
          </a:p>
        </p:txBody>
      </p:sp>
      <p:pic>
        <p:nvPicPr>
          <p:cNvPr id="86" name="Google Shape;86;geb500a9a83_0_0"/>
          <p:cNvPicPr preferRelativeResize="0"/>
          <p:nvPr/>
        </p:nvPicPr>
        <p:blipFill rotWithShape="1">
          <a:blip r:embed="rId4">
            <a:alphaModFix/>
          </a:blip>
          <a:srcRect/>
          <a:stretch/>
        </p:blipFill>
        <p:spPr>
          <a:xfrm>
            <a:off x="8124900" y="4124425"/>
            <a:ext cx="1019100" cy="1019075"/>
          </a:xfrm>
          <a:prstGeom prst="rect">
            <a:avLst/>
          </a:prstGeom>
          <a:noFill/>
          <a:ln>
            <a:noFill/>
          </a:ln>
        </p:spPr>
      </p:pic>
      <p:sp>
        <p:nvSpPr>
          <p:cNvPr id="87" name="Google Shape;87;geb500a9a83_0_0"/>
          <p:cNvSpPr txBox="1"/>
          <p:nvPr/>
        </p:nvSpPr>
        <p:spPr>
          <a:xfrm>
            <a:off x="1390775" y="4400150"/>
            <a:ext cx="5826900" cy="831300"/>
          </a:xfrm>
          <a:prstGeom prst="rect">
            <a:avLst/>
          </a:prstGeom>
          <a:noFill/>
          <a:ln>
            <a:noFill/>
          </a:ln>
        </p:spPr>
        <p:txBody>
          <a:bodyPr spcFirstLastPara="1" wrap="square" lIns="91425" tIns="91425" rIns="91425" bIns="91425" anchor="t" anchorCtr="0">
            <a:spAutoFit/>
          </a:bodyPr>
          <a:lstStyle/>
          <a:p>
            <a:pPr algn="ctr"/>
            <a:r>
              <a:rPr lang="en">
                <a:solidFill>
                  <a:schemeClr val="dk1"/>
                </a:solidFill>
                <a:latin typeface="Avenir"/>
                <a:ea typeface="Avenir"/>
                <a:cs typeface="Avenir"/>
                <a:sym typeface="Avenir"/>
              </a:rPr>
              <a:t>The views, figures and contents of this presentation represent the position of Polaris, </a:t>
            </a:r>
            <a:r>
              <a:rPr lang="en">
                <a:solidFill>
                  <a:schemeClr val="dk1"/>
                </a:solidFill>
                <a:latin typeface="Avenir"/>
                <a:ea typeface="Avenir"/>
                <a:cs typeface="Avenir"/>
                <a:sym typeface="Avenir"/>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a non-governmental organization, not necessarily those of the U.S. Department of Labor or the U.S. Government.</a:t>
            </a:r>
            <a:endParaRPr dirty="0">
              <a:latin typeface="Avenir"/>
              <a:ea typeface="Avenir"/>
              <a:cs typeface="Avenir"/>
              <a:sym typeface="Aveni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2"/>
          <p:cNvSpPr txBox="1">
            <a:spLocks noGrp="1"/>
          </p:cNvSpPr>
          <p:nvPr>
            <p:ph type="title"/>
          </p:nvPr>
        </p:nvSpPr>
        <p:spPr>
          <a:xfrm>
            <a:off x="311700" y="263125"/>
            <a:ext cx="8520600" cy="889500"/>
          </a:xfrm>
          <a:prstGeom prst="rect">
            <a:avLst/>
          </a:prstGeom>
          <a:noFill/>
          <a:ln>
            <a:noFill/>
          </a:ln>
        </p:spPr>
        <p:txBody>
          <a:bodyPr spcFirstLastPara="1" wrap="square" lIns="91425" tIns="91425" rIns="91425" bIns="91425" anchor="t" anchorCtr="0">
            <a:noAutofit/>
          </a:bodyPr>
          <a:lstStyle/>
          <a:p>
            <a:pPr algn="ctr"/>
            <a:r>
              <a:rPr lang="en" sz="2500">
                <a:latin typeface="Montserrat"/>
                <a:ea typeface="Montserrat"/>
                <a:cs typeface="Montserrat"/>
                <a:sym typeface="Montserrat"/>
              </a:rPr>
              <a:t>You play a critical role in identifying and preventing labor trafficking! </a:t>
            </a:r>
            <a:endParaRPr sz="2500" dirty="0">
              <a:latin typeface="Montserrat"/>
              <a:ea typeface="Montserrat"/>
              <a:cs typeface="Montserrat"/>
              <a:sym typeface="Montserrat"/>
            </a:endParaRPr>
          </a:p>
        </p:txBody>
      </p:sp>
      <p:sp>
        <p:nvSpPr>
          <p:cNvPr id="93" name="Google Shape;93;p2"/>
          <p:cNvSpPr txBox="1">
            <a:spLocks noGrp="1"/>
          </p:cNvSpPr>
          <p:nvPr>
            <p:ph type="body" idx="1"/>
          </p:nvPr>
        </p:nvSpPr>
        <p:spPr>
          <a:xfrm>
            <a:off x="311700" y="1432100"/>
            <a:ext cx="8520600" cy="2921100"/>
          </a:xfrm>
          <a:prstGeom prst="rect">
            <a:avLst/>
          </a:prstGeom>
          <a:noFill/>
          <a:ln>
            <a:noFill/>
          </a:ln>
        </p:spPr>
        <p:txBody>
          <a:bodyPr spcFirstLastPara="1" wrap="square" lIns="91425" tIns="91425" rIns="91425" bIns="91425" anchor="t" anchorCtr="0">
            <a:noAutofit/>
          </a:bodyPr>
          <a:lstStyle/>
          <a:p>
            <a:pPr marL="0" indent="0">
              <a:buNone/>
            </a:pPr>
            <a:r>
              <a:rPr lang="en" sz="1700" dirty="0">
                <a:latin typeface="Avenir"/>
                <a:ea typeface="Avenir"/>
                <a:cs typeface="Avenir"/>
                <a:sym typeface="Avenir"/>
              </a:rPr>
              <a:t>Workforce development professionals such as State Monitor Advocates (SMA) and Employment Service outreach staff come into contact with hundreds of thousands farmworkers every year while conducting outreach, field visits, and field checks. Outreach staff observe the working and living conditions of MSFWs and, upon observation or upon receipt of information regarding a suspected violation of Federal or State employment-related law, including labor trafficking, they are responsible for logging the incident and referring these cases to enforcement agencies as appropriate. </a:t>
            </a:r>
            <a:endParaRPr sz="1700" dirty="0">
              <a:latin typeface="Avenir"/>
              <a:ea typeface="Avenir"/>
              <a:cs typeface="Avenir"/>
              <a:sym typeface="Avenir"/>
            </a:endParaRPr>
          </a:p>
          <a:p>
            <a:pPr marL="0" indent="0">
              <a:buNone/>
            </a:pPr>
            <a:endParaRPr sz="1700" dirty="0">
              <a:latin typeface="Avenir"/>
              <a:ea typeface="Avenir"/>
              <a:cs typeface="Avenir"/>
              <a:sym typeface="Avenir"/>
            </a:endParaRPr>
          </a:p>
          <a:p>
            <a:pPr marL="0" indent="0">
              <a:buNone/>
            </a:pPr>
            <a:r>
              <a:rPr lang="en" sz="1700" dirty="0">
                <a:latin typeface="Avenir"/>
                <a:ea typeface="Avenir"/>
                <a:cs typeface="Avenir"/>
                <a:sym typeface="Avenir"/>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Additionally, educational engagement is a critical preventive </a:t>
            </a:r>
            <a:r>
              <a:rPr lang="en" sz="1700" dirty="0">
                <a:latin typeface="Avenir"/>
                <a:ea typeface="Avenir"/>
                <a:cs typeface="Avenir"/>
                <a:sym typeface="Avenir"/>
              </a:rPr>
              <a:t>measure, and SMAs and outreach staff are able to educate and help agricultural employers with compliance and understand the risks of trafficking and exploitation in their supply chains. </a:t>
            </a:r>
            <a:endParaRPr sz="1700" dirty="0">
              <a:latin typeface="Avenir"/>
              <a:ea typeface="Avenir"/>
              <a:cs typeface="Avenir"/>
              <a:sym typeface="Avenir"/>
            </a:endParaRPr>
          </a:p>
          <a:p>
            <a:pPr marL="0" indent="0">
              <a:buNone/>
            </a:pPr>
            <a:endParaRPr sz="1700" dirty="0">
              <a:latin typeface="Avenir"/>
              <a:ea typeface="Avenir"/>
              <a:cs typeface="Avenir"/>
              <a:sym typeface="Avenir"/>
            </a:endParaRPr>
          </a:p>
          <a:p>
            <a:pPr marL="0" indent="0">
              <a:buClr>
                <a:schemeClr val="dk1"/>
              </a:buClr>
              <a:buSzPts val="1100"/>
              <a:buNone/>
            </a:pPr>
            <a:r>
              <a:rPr lang="en" sz="1700" dirty="0">
                <a:latin typeface="Avenir"/>
                <a:ea typeface="Avenir"/>
                <a:cs typeface="Avenir"/>
                <a:sym typeface="Avenir"/>
              </a:rPr>
              <a:t>  </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ctr" anchorCtr="0">
            <a:noAutofit/>
          </a:bodyPr>
          <a:lstStyle/>
          <a:p>
            <a:pPr algn="ctr">
              <a:buSzPts val="4400"/>
            </a:pPr>
            <a:r>
              <a:rPr lang="en" sz="3200">
                <a:latin typeface="Montserrat"/>
                <a:ea typeface="Montserrat"/>
                <a:cs typeface="Montserrat"/>
                <a:sym typeface="Montserrat"/>
              </a:rPr>
              <a:t>Overview</a:t>
            </a:r>
            <a:endParaRPr sz="3200" dirty="0">
              <a:latin typeface="Montserrat"/>
              <a:ea typeface="Montserrat"/>
              <a:cs typeface="Montserrat"/>
              <a:sym typeface="Montserrat"/>
            </a:endParaRPr>
          </a:p>
        </p:txBody>
      </p:sp>
      <p:sp>
        <p:nvSpPr>
          <p:cNvPr id="100" name="Google Shape;100;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indent="-393700">
              <a:lnSpc>
                <a:spcPct val="150000"/>
              </a:lnSpc>
              <a:buClr>
                <a:schemeClr val="dk2"/>
              </a:buClr>
              <a:buSzPts val="2600"/>
              <a:buFont typeface="Avenir"/>
              <a:buChar char="•"/>
            </a:pPr>
            <a:r>
              <a:rPr lang="en" sz="2600" dirty="0">
                <a:solidFill>
                  <a:schemeClr val="dk2"/>
                </a:solidFill>
                <a:latin typeface="Avenir"/>
                <a:ea typeface="Avenir"/>
                <a:cs typeface="Avenir"/>
                <a:sym typeface="Avenir"/>
              </a:rPr>
              <a:t>Polaris and the National Human Trafficking Hotline</a:t>
            </a:r>
            <a:endParaRPr sz="2600" dirty="0">
              <a:solidFill>
                <a:schemeClr val="dk2"/>
              </a:solidFill>
              <a:latin typeface="Avenir"/>
              <a:ea typeface="Avenir"/>
              <a:cs typeface="Avenir"/>
              <a:sym typeface="Avenir"/>
            </a:endParaRPr>
          </a:p>
          <a:p>
            <a:pPr indent="-393700">
              <a:lnSpc>
                <a:spcPct val="150000"/>
              </a:lnSpc>
              <a:spcBef>
                <a:spcPts val="700"/>
              </a:spcBef>
              <a:buClr>
                <a:schemeClr val="dk2"/>
              </a:buClr>
              <a:buSzPts val="2600"/>
              <a:buFont typeface="Avenir"/>
              <a:buChar char="•"/>
            </a:pPr>
            <a:r>
              <a:rPr lang="en" sz="2600" dirty="0">
                <a:solidFill>
                  <a:schemeClr val="dk2"/>
                </a:solidFill>
                <a:latin typeface="Avenir"/>
                <a:ea typeface="Avenir"/>
                <a:cs typeface="Avenir"/>
                <a:sym typeface="Avenir"/>
              </a:rPr>
              <a:t>Human Trafficking 101</a:t>
            </a:r>
            <a:endParaRPr sz="2600" dirty="0">
              <a:solidFill>
                <a:schemeClr val="dk2"/>
              </a:solidFill>
              <a:latin typeface="Avenir"/>
              <a:ea typeface="Avenir"/>
              <a:cs typeface="Avenir"/>
              <a:sym typeface="Avenir"/>
            </a:endParaRPr>
          </a:p>
          <a:p>
            <a:pPr indent="-393700">
              <a:lnSpc>
                <a:spcPct val="150000"/>
              </a:lnSpc>
              <a:buClr>
                <a:schemeClr val="dk2"/>
              </a:buClr>
              <a:buSzPts val="2600"/>
              <a:buFont typeface="Avenir"/>
              <a:buChar char="•"/>
            </a:pPr>
            <a:r>
              <a:rPr lang="en" sz="2600" dirty="0">
                <a:solidFill>
                  <a:schemeClr val="dk2"/>
                </a:solidFill>
                <a:latin typeface="Avenir"/>
                <a:ea typeface="Avenir"/>
                <a:cs typeface="Avenir"/>
                <a:sym typeface="Avenir"/>
              </a:rPr>
              <a:t>Hotline Data on Labor Trafficking in Agriculture</a:t>
            </a:r>
            <a:endParaRPr sz="2600" dirty="0">
              <a:solidFill>
                <a:schemeClr val="dk2"/>
              </a:solidFill>
              <a:latin typeface="Avenir"/>
              <a:ea typeface="Avenir"/>
              <a:cs typeface="Avenir"/>
              <a:sym typeface="Avenir"/>
            </a:endParaRPr>
          </a:p>
          <a:p>
            <a:pPr indent="-393700">
              <a:lnSpc>
                <a:spcPct val="150000"/>
              </a:lnSpc>
              <a:buClr>
                <a:schemeClr val="dk2"/>
              </a:buClr>
              <a:buSzPts val="2600"/>
              <a:buFont typeface="Avenir"/>
              <a:buChar char="•"/>
            </a:pPr>
            <a:r>
              <a:rPr lang="en" sz="2600" dirty="0">
                <a:solidFill>
                  <a:schemeClr val="dk2"/>
                </a:solidFill>
                <a:latin typeface="Avenir"/>
                <a:ea typeface="Avenir"/>
                <a:cs typeface="Avenir"/>
                <a:sym typeface="Avenir"/>
              </a:rPr>
              <a:t>Tips for Outreach Staff</a:t>
            </a:r>
            <a:endParaRPr sz="2600" dirty="0">
              <a:solidFill>
                <a:schemeClr val="dk2"/>
              </a:solidFill>
              <a:latin typeface="Avenir"/>
              <a:ea typeface="Avenir"/>
              <a:cs typeface="Avenir"/>
              <a:sym typeface="Avenir"/>
            </a:endParaRPr>
          </a:p>
          <a:p>
            <a:pPr marL="0" indent="0">
              <a:lnSpc>
                <a:spcPct val="115000"/>
              </a:lnSpc>
              <a:buNone/>
            </a:pPr>
            <a:endParaRPr sz="2600" dirty="0">
              <a:solidFill>
                <a:schemeClr val="dk2"/>
              </a:solidFill>
              <a:latin typeface="Avenir"/>
              <a:ea typeface="Avenir"/>
              <a:cs typeface="Avenir"/>
              <a:sym typeface="Avenir"/>
            </a:endParaRPr>
          </a:p>
          <a:p>
            <a:pPr marL="0" indent="0">
              <a:lnSpc>
                <a:spcPct val="115000"/>
              </a:lnSpc>
              <a:buNone/>
            </a:pPr>
            <a:endParaRPr sz="2600" dirty="0">
              <a:solidFill>
                <a:schemeClr val="dk2"/>
              </a:solidFill>
              <a:latin typeface="Avenir"/>
              <a:ea typeface="Avenir"/>
              <a:cs typeface="Avenir"/>
              <a:sym typeface="Avenir"/>
            </a:endParaRPr>
          </a:p>
        </p:txBody>
      </p:sp>
      <p:sp>
        <p:nvSpPr>
          <p:cNvPr id="101" name="Google Shape;101;p3"/>
          <p:cNvSpPr/>
          <p:nvPr/>
        </p:nvSpPr>
        <p:spPr>
          <a:xfrm>
            <a:off x="4454820" y="2417864"/>
            <a:ext cx="234360" cy="307777"/>
          </a:xfrm>
          <a:prstGeom prst="rect">
            <a:avLst/>
          </a:prstGeom>
          <a:noFill/>
          <a:ln>
            <a:noFill/>
          </a:ln>
        </p:spPr>
        <p:txBody>
          <a:bodyPr spcFirstLastPara="1" wrap="square" lIns="91425" tIns="45700" rIns="91425" bIns="45700" anchor="t" anchorCtr="0">
            <a:spAutoFit/>
          </a:bodyPr>
          <a:lstStyle/>
          <a:p>
            <a:pPr>
              <a:buSzPts val="1400"/>
            </a:pPr>
            <a:r>
              <a:rPr lang="en"/>
              <a:t> </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pic>
        <p:nvPicPr>
          <p:cNvPr id="106" name="Google Shape;106;p4"/>
          <p:cNvPicPr preferRelativeResize="0"/>
          <p:nvPr/>
        </p:nvPicPr>
        <p:blipFill rotWithShape="1">
          <a:blip r:embed="rId3">
            <a:alphaModFix/>
          </a:blip>
          <a:srcRect/>
          <a:stretch/>
        </p:blipFill>
        <p:spPr>
          <a:xfrm>
            <a:off x="17585" y="35170"/>
            <a:ext cx="9143990" cy="5143500"/>
          </a:xfrm>
          <a:prstGeom prst="rect">
            <a:avLst/>
          </a:prstGeom>
          <a:noFill/>
          <a:ln>
            <a:noFill/>
          </a:ln>
        </p:spPr>
      </p:pic>
      <p:pic>
        <p:nvPicPr>
          <p:cNvPr id="107" name="Google Shape;107;p4"/>
          <p:cNvPicPr preferRelativeResize="0"/>
          <p:nvPr/>
        </p:nvPicPr>
        <p:blipFill rotWithShape="1">
          <a:blip r:embed="rId4">
            <a:alphaModFix/>
          </a:blip>
          <a:srcRect/>
          <a:stretch/>
        </p:blipFill>
        <p:spPr>
          <a:xfrm>
            <a:off x="1983202" y="391148"/>
            <a:ext cx="5177601" cy="1510149"/>
          </a:xfrm>
          <a:prstGeom prst="rect">
            <a:avLst/>
          </a:prstGeom>
          <a:noFill/>
          <a:ln>
            <a:noFill/>
          </a:ln>
        </p:spPr>
      </p:pic>
      <p:sp>
        <p:nvSpPr>
          <p:cNvPr id="108" name="Google Shape;108;p4"/>
          <p:cNvSpPr txBox="1"/>
          <p:nvPr/>
        </p:nvSpPr>
        <p:spPr>
          <a:xfrm>
            <a:off x="185300" y="2869000"/>
            <a:ext cx="1797900" cy="1631185"/>
          </a:xfrm>
          <a:prstGeom prst="rect">
            <a:avLst/>
          </a:prstGeom>
          <a:noFill/>
          <a:ln>
            <a:noFill/>
          </a:ln>
        </p:spPr>
        <p:txBody>
          <a:bodyPr spcFirstLastPara="1" wrap="square" lIns="91425" tIns="91425" rIns="91425" bIns="91425" anchor="t" anchorCtr="0">
            <a:spAutoFit/>
          </a:bodyPr>
          <a:lstStyle/>
          <a:p>
            <a:pPr>
              <a:buSzPts val="1600"/>
            </a:pPr>
            <a:r>
              <a:rPr lang="en" sz="1600" b="1">
                <a:solidFill>
                  <a:srgbClr val="FFFFFF"/>
                </a:solidFill>
                <a:latin typeface="Avenir"/>
                <a:ea typeface="Avenir"/>
                <a:cs typeface="Avenir"/>
                <a:sym typeface="Avenir"/>
              </a:rPr>
              <a:t>Strategic Initiatives</a:t>
            </a:r>
            <a:endParaRPr sz="1600" b="1" dirty="0">
              <a:solidFill>
                <a:srgbClr val="FFFFFF"/>
              </a:solidFill>
              <a:latin typeface="Avenir"/>
              <a:ea typeface="Avenir"/>
              <a:cs typeface="Avenir"/>
              <a:sym typeface="Avenir"/>
            </a:endParaRPr>
          </a:p>
          <a:p>
            <a:pPr>
              <a:buSzPts val="1400"/>
            </a:pPr>
            <a:endParaRPr b="1" dirty="0">
              <a:solidFill>
                <a:srgbClr val="FFFFFF"/>
              </a:solidFill>
              <a:latin typeface="Avenir"/>
              <a:ea typeface="Avenir"/>
              <a:cs typeface="Avenir"/>
              <a:sym typeface="Avenir"/>
            </a:endParaRPr>
          </a:p>
          <a:p>
            <a:pPr marL="457200" indent="-304800">
              <a:buClr>
                <a:srgbClr val="FFFFFF"/>
              </a:buClr>
              <a:buSzPts val="1200"/>
              <a:buFont typeface="Montserrat"/>
              <a:buChar char="●"/>
            </a:pPr>
            <a:r>
              <a:rPr lang="en" sz="1200">
                <a:solidFill>
                  <a:srgbClr val="FFFFFF"/>
                </a:solidFill>
                <a:latin typeface="Avenir"/>
                <a:ea typeface="Avenir"/>
                <a:cs typeface="Avenir"/>
                <a:sym typeface="Avenir"/>
              </a:rPr>
              <a:t>Labor Trafficking</a:t>
            </a:r>
            <a:endParaRPr sz="1200" dirty="0">
              <a:solidFill>
                <a:srgbClr val="FFFFFF"/>
              </a:solidFill>
              <a:latin typeface="Avenir"/>
              <a:ea typeface="Avenir"/>
              <a:cs typeface="Avenir"/>
              <a:sym typeface="Avenir"/>
            </a:endParaRPr>
          </a:p>
          <a:p>
            <a:pPr marL="457200" indent="-304800">
              <a:buClr>
                <a:srgbClr val="FFFFFF"/>
              </a:buClr>
              <a:buSzPts val="1200"/>
              <a:buFont typeface="Montserrat"/>
              <a:buChar char="●"/>
            </a:pPr>
            <a:r>
              <a:rPr lang="en" sz="1200">
                <a:solidFill>
                  <a:srgbClr val="FFFFFF"/>
                </a:solidFill>
                <a:latin typeface="Avenir"/>
                <a:ea typeface="Avenir"/>
                <a:cs typeface="Avenir"/>
                <a:sym typeface="Avenir"/>
              </a:rPr>
              <a:t>Sex Trafficking</a:t>
            </a:r>
            <a:endParaRPr sz="1200" dirty="0">
              <a:solidFill>
                <a:srgbClr val="FFFFFF"/>
              </a:solidFill>
              <a:latin typeface="Avenir"/>
              <a:ea typeface="Avenir"/>
              <a:cs typeface="Avenir"/>
              <a:sym typeface="Avenir"/>
            </a:endParaRPr>
          </a:p>
          <a:p>
            <a:pPr marL="457200" indent="-304800">
              <a:buClr>
                <a:srgbClr val="FFFFFF"/>
              </a:buClr>
              <a:buSzPts val="1200"/>
              <a:buFont typeface="Montserrat"/>
              <a:buChar char="●"/>
            </a:pPr>
            <a:r>
              <a:rPr lang="en" sz="1200">
                <a:solidFill>
                  <a:srgbClr val="FFFFFF"/>
                </a:solidFill>
                <a:latin typeface="Avenir"/>
                <a:ea typeface="Avenir"/>
                <a:cs typeface="Avenir"/>
                <a:sym typeface="Avenir"/>
              </a:rPr>
              <a:t>Financial Systems</a:t>
            </a:r>
            <a:endParaRPr sz="1200" dirty="0">
              <a:solidFill>
                <a:srgbClr val="FFFFFF"/>
              </a:solidFill>
              <a:latin typeface="Avenir"/>
              <a:ea typeface="Avenir"/>
              <a:cs typeface="Avenir"/>
              <a:sym typeface="Avenir"/>
            </a:endParaRPr>
          </a:p>
        </p:txBody>
      </p:sp>
      <p:sp>
        <p:nvSpPr>
          <p:cNvPr id="109" name="Google Shape;109;p4"/>
          <p:cNvSpPr txBox="1"/>
          <p:nvPr/>
        </p:nvSpPr>
        <p:spPr>
          <a:xfrm>
            <a:off x="1840550" y="2869000"/>
            <a:ext cx="1797900" cy="923400"/>
          </a:xfrm>
          <a:prstGeom prst="rect">
            <a:avLst/>
          </a:prstGeom>
          <a:noFill/>
          <a:ln>
            <a:noFill/>
          </a:ln>
        </p:spPr>
        <p:txBody>
          <a:bodyPr spcFirstLastPara="1" wrap="square" lIns="91425" tIns="91425" rIns="91425" bIns="91425" anchor="t" anchorCtr="0">
            <a:spAutoFit/>
          </a:bodyPr>
          <a:lstStyle/>
          <a:p>
            <a:pPr>
              <a:buSzPts val="1600"/>
            </a:pPr>
            <a:r>
              <a:rPr lang="en" sz="1600" b="1">
                <a:solidFill>
                  <a:srgbClr val="FFFFFF"/>
                </a:solidFill>
                <a:latin typeface="Avenir"/>
                <a:ea typeface="Avenir"/>
                <a:cs typeface="Avenir"/>
                <a:sym typeface="Avenir"/>
              </a:rPr>
              <a:t>Learning, Innovations &amp; Data Systems</a:t>
            </a:r>
            <a:endParaRPr sz="1600" b="1" dirty="0">
              <a:solidFill>
                <a:srgbClr val="FFFFFF"/>
              </a:solidFill>
              <a:latin typeface="Avenir"/>
              <a:ea typeface="Avenir"/>
              <a:cs typeface="Avenir"/>
              <a:sym typeface="Avenir"/>
            </a:endParaRPr>
          </a:p>
        </p:txBody>
      </p:sp>
      <p:sp>
        <p:nvSpPr>
          <p:cNvPr id="110" name="Google Shape;110;p4"/>
          <p:cNvSpPr txBox="1"/>
          <p:nvPr/>
        </p:nvSpPr>
        <p:spPr>
          <a:xfrm>
            <a:off x="3638450" y="2869000"/>
            <a:ext cx="1797900" cy="677100"/>
          </a:xfrm>
          <a:prstGeom prst="rect">
            <a:avLst/>
          </a:prstGeom>
          <a:noFill/>
          <a:ln>
            <a:noFill/>
          </a:ln>
        </p:spPr>
        <p:txBody>
          <a:bodyPr spcFirstLastPara="1" wrap="square" lIns="91425" tIns="91425" rIns="91425" bIns="91425" anchor="t" anchorCtr="0">
            <a:spAutoFit/>
          </a:bodyPr>
          <a:lstStyle/>
          <a:p>
            <a:pPr>
              <a:buSzPts val="1600"/>
            </a:pPr>
            <a:r>
              <a:rPr lang="en" sz="1600" b="1">
                <a:solidFill>
                  <a:srgbClr val="FFFFFF"/>
                </a:solidFill>
                <a:latin typeface="Avenir"/>
                <a:ea typeface="Avenir"/>
                <a:cs typeface="Avenir"/>
                <a:sym typeface="Avenir"/>
              </a:rPr>
              <a:t>Survivor Engagement</a:t>
            </a:r>
            <a:endParaRPr sz="1600" b="1" dirty="0">
              <a:solidFill>
                <a:srgbClr val="FFFFFF"/>
              </a:solidFill>
              <a:latin typeface="Avenir"/>
              <a:ea typeface="Avenir"/>
              <a:cs typeface="Avenir"/>
              <a:sym typeface="Avenir"/>
            </a:endParaRPr>
          </a:p>
        </p:txBody>
      </p:sp>
      <p:sp>
        <p:nvSpPr>
          <p:cNvPr id="111" name="Google Shape;111;p4"/>
          <p:cNvSpPr txBox="1"/>
          <p:nvPr/>
        </p:nvSpPr>
        <p:spPr>
          <a:xfrm>
            <a:off x="5481275" y="2792800"/>
            <a:ext cx="1797900" cy="1169700"/>
          </a:xfrm>
          <a:prstGeom prst="rect">
            <a:avLst/>
          </a:prstGeom>
          <a:noFill/>
          <a:ln>
            <a:noFill/>
          </a:ln>
        </p:spPr>
        <p:txBody>
          <a:bodyPr spcFirstLastPara="1" wrap="square" lIns="91425" tIns="91425" rIns="91425" bIns="91425" anchor="t" anchorCtr="0">
            <a:spAutoFit/>
          </a:bodyPr>
          <a:lstStyle/>
          <a:p>
            <a:pPr>
              <a:buSzPts val="1600"/>
            </a:pPr>
            <a:r>
              <a:rPr lang="en" sz="1600" b="1">
                <a:solidFill>
                  <a:srgbClr val="FFFFFF"/>
                </a:solidFill>
                <a:latin typeface="Avenir"/>
                <a:ea typeface="Avenir"/>
                <a:cs typeface="Avenir"/>
                <a:sym typeface="Avenir"/>
              </a:rPr>
              <a:t>Government Policy &amp; Strategic Advocacy</a:t>
            </a:r>
            <a:endParaRPr sz="1600" b="1" dirty="0">
              <a:solidFill>
                <a:srgbClr val="FFFFFF"/>
              </a:solidFill>
              <a:latin typeface="Avenir"/>
              <a:ea typeface="Avenir"/>
              <a:cs typeface="Avenir"/>
              <a:sym typeface="Avenir"/>
            </a:endParaRPr>
          </a:p>
        </p:txBody>
      </p:sp>
      <p:sp>
        <p:nvSpPr>
          <p:cNvPr id="112" name="Google Shape;112;p4"/>
          <p:cNvSpPr txBox="1"/>
          <p:nvPr/>
        </p:nvSpPr>
        <p:spPr>
          <a:xfrm>
            <a:off x="7431575" y="2792800"/>
            <a:ext cx="1797900" cy="1169700"/>
          </a:xfrm>
          <a:prstGeom prst="rect">
            <a:avLst/>
          </a:prstGeom>
          <a:noFill/>
          <a:ln>
            <a:noFill/>
          </a:ln>
        </p:spPr>
        <p:txBody>
          <a:bodyPr spcFirstLastPara="1" wrap="square" lIns="91425" tIns="91425" rIns="91425" bIns="91425" anchor="t" anchorCtr="0">
            <a:spAutoFit/>
          </a:bodyPr>
          <a:lstStyle/>
          <a:p>
            <a:pPr>
              <a:buSzPts val="1600"/>
            </a:pPr>
            <a:r>
              <a:rPr lang="en" sz="1600" b="1">
                <a:solidFill>
                  <a:srgbClr val="FFFFFF"/>
                </a:solidFill>
                <a:latin typeface="Avenir"/>
                <a:ea typeface="Avenir"/>
                <a:cs typeface="Avenir"/>
                <a:sym typeface="Avenir"/>
              </a:rPr>
              <a:t>U.S. National Human Trafficking Hotline</a:t>
            </a:r>
            <a:endParaRPr sz="1600" b="1" dirty="0">
              <a:solidFill>
                <a:srgbClr val="FFFFFF"/>
              </a:solidFill>
              <a:latin typeface="Avenir"/>
              <a:ea typeface="Avenir"/>
              <a:cs typeface="Avenir"/>
              <a:sym typeface="Aveni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5"/>
          <p:cNvSpPr txBox="1">
            <a:spLocks noGrp="1"/>
          </p:cNvSpPr>
          <p:nvPr>
            <p:ph type="title" idx="4294967295"/>
          </p:nvPr>
        </p:nvSpPr>
        <p:spPr>
          <a:xfrm>
            <a:off x="457200" y="92536"/>
            <a:ext cx="8229600" cy="967725"/>
          </a:xfrm>
          <a:prstGeom prst="rect">
            <a:avLst/>
          </a:prstGeom>
          <a:noFill/>
          <a:ln>
            <a:noFill/>
          </a:ln>
        </p:spPr>
        <p:txBody>
          <a:bodyPr spcFirstLastPara="1" wrap="square" lIns="0" tIns="0" rIns="0" bIns="0" anchor="ctr" anchorCtr="0">
            <a:noAutofit/>
          </a:bodyPr>
          <a:lstStyle/>
          <a:p>
            <a:pPr algn="ctr">
              <a:buClr>
                <a:srgbClr val="FFFFFF"/>
              </a:buClr>
              <a:buSzPts val="1000"/>
            </a:pPr>
            <a:r>
              <a:rPr lang="en" sz="3500" dirty="0">
                <a:solidFill>
                  <a:srgbClr val="243A7A"/>
                </a:solidFill>
                <a:latin typeface="Montserrat"/>
                <a:ea typeface="Montserrat"/>
                <a:cs typeface="Montserrat"/>
                <a:sym typeface="Montserrat"/>
              </a:rPr>
              <a:t>HT Hotline main Functions</a:t>
            </a:r>
            <a:endParaRPr sz="2300" dirty="0">
              <a:solidFill>
                <a:srgbClr val="243A7A"/>
              </a:solidFill>
              <a:latin typeface="Montserrat"/>
              <a:ea typeface="Montserrat"/>
              <a:cs typeface="Montserrat"/>
              <a:sym typeface="Montserrat"/>
            </a:endParaRPr>
          </a:p>
        </p:txBody>
      </p:sp>
      <p:pic>
        <p:nvPicPr>
          <p:cNvPr id="118" name="Google Shape;118;p5"/>
          <p:cNvPicPr preferRelativeResize="0"/>
          <p:nvPr/>
        </p:nvPicPr>
        <p:blipFill rotWithShape="1">
          <a:blip r:embed="rId3">
            <a:alphaModFix/>
          </a:blip>
          <a:srcRect/>
          <a:stretch/>
        </p:blipFill>
        <p:spPr>
          <a:xfrm>
            <a:off x="1516566" y="1429726"/>
            <a:ext cx="6110868" cy="2936306"/>
          </a:xfrm>
          <a:prstGeom prst="rect">
            <a:avLst/>
          </a:prstGeom>
          <a:noFill/>
          <a:ln w="28575" cap="flat" cmpd="sng">
            <a:solidFill>
              <a:schemeClr val="dk1"/>
            </a:solidFill>
            <a:prstDash val="solid"/>
            <a:round/>
            <a:headEnd type="none" w="sm" len="sm"/>
            <a:tailEnd type="none" w="sm" len="sm"/>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6"/>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p>
            <a:r>
              <a:rPr lang="en">
                <a:solidFill>
                  <a:srgbClr val="243A7A"/>
                </a:solidFill>
                <a:latin typeface="Montserrat"/>
                <a:ea typeface="Montserrat"/>
                <a:cs typeface="Montserrat"/>
                <a:sym typeface="Montserrat"/>
              </a:rPr>
              <a:t>Human Trafficking 101</a:t>
            </a:r>
            <a:endParaRPr dirty="0">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9"/>
          <p:cNvSpPr txBox="1">
            <a:spLocks noGrp="1"/>
          </p:cNvSpPr>
          <p:nvPr>
            <p:ph type="body" idx="1"/>
          </p:nvPr>
        </p:nvSpPr>
        <p:spPr>
          <a:xfrm>
            <a:off x="311700" y="1645425"/>
            <a:ext cx="8520600" cy="2623800"/>
          </a:xfrm>
          <a:prstGeom prst="rect">
            <a:avLst/>
          </a:prstGeom>
          <a:noFill/>
          <a:ln>
            <a:noFill/>
          </a:ln>
        </p:spPr>
        <p:txBody>
          <a:bodyPr spcFirstLastPara="1" wrap="square" lIns="91425" tIns="91425" rIns="91425" bIns="91425" anchor="t" anchorCtr="0">
            <a:noAutofit/>
          </a:bodyPr>
          <a:lstStyle/>
          <a:p>
            <a:pPr marL="0" indent="0" algn="ctr">
              <a:lnSpc>
                <a:spcPct val="138000"/>
              </a:lnSpc>
              <a:buClr>
                <a:schemeClr val="dk1"/>
              </a:buClr>
              <a:buSzPts val="1100"/>
              <a:buNone/>
            </a:pPr>
            <a:r>
              <a:rPr lang="en" sz="1600" dirty="0">
                <a:latin typeface="Avenir"/>
                <a:ea typeface="Avenir"/>
                <a:cs typeface="Avenir"/>
                <a:sym typeface="Avenir"/>
              </a:rPr>
              <a:t>a) Sex trafficking in which a commercial sex act is induced by force, fraud, or coercion, or in which the person induced to perform such act has not attained 18 years of age; or</a:t>
            </a:r>
            <a:endParaRPr sz="1600" dirty="0">
              <a:latin typeface="Avenir"/>
              <a:ea typeface="Avenir"/>
              <a:cs typeface="Avenir"/>
              <a:sym typeface="Avenir"/>
            </a:endParaRPr>
          </a:p>
          <a:p>
            <a:pPr marL="292100" indent="-279400">
              <a:lnSpc>
                <a:spcPct val="138000"/>
              </a:lnSpc>
              <a:buClr>
                <a:schemeClr val="dk1"/>
              </a:buClr>
              <a:buSzPts val="1100"/>
              <a:buNone/>
            </a:pPr>
            <a:endParaRPr sz="1600" dirty="0">
              <a:latin typeface="Avenir"/>
              <a:ea typeface="Avenir"/>
              <a:cs typeface="Avenir"/>
              <a:sym typeface="Avenir"/>
            </a:endParaRPr>
          </a:p>
          <a:p>
            <a:pPr marL="12700" indent="0" algn="ctr">
              <a:lnSpc>
                <a:spcPct val="138000"/>
              </a:lnSpc>
              <a:buClr>
                <a:schemeClr val="dk1"/>
              </a:buClr>
              <a:buSzPts val="1100"/>
              <a:buNone/>
            </a:pPr>
            <a:r>
              <a:rPr lang="en" sz="1600" dirty="0">
                <a:latin typeface="Avenir"/>
                <a:ea typeface="Avenir"/>
                <a:cs typeface="Avenir"/>
                <a:sym typeface="Avenir"/>
              </a:rPr>
              <a:t>b) The recruitment, harboring, transportation, provision, or obtaining of a person for labor or services, through the use of force, fraud, or coercion for the purpose of subjection to involuntary servitude, peonage, debt bondage, or slavery. (22 U.S.C. § 7102(9)).</a:t>
            </a:r>
            <a:endParaRPr sz="1600" dirty="0">
              <a:latin typeface="Avenir"/>
              <a:ea typeface="Avenir"/>
              <a:cs typeface="Avenir"/>
              <a:sym typeface="Avenir"/>
            </a:endParaRPr>
          </a:p>
          <a:p>
            <a:pPr marL="0" indent="0">
              <a:spcBef>
                <a:spcPts val="640"/>
              </a:spcBef>
              <a:buSzPts val="3200"/>
              <a:buNone/>
            </a:pPr>
            <a:endParaRPr dirty="0">
              <a:solidFill>
                <a:schemeClr val="dk2"/>
              </a:solidFill>
              <a:latin typeface="Avenir"/>
              <a:ea typeface="Avenir"/>
              <a:cs typeface="Avenir"/>
              <a:sym typeface="Avenir"/>
            </a:endParaRPr>
          </a:p>
        </p:txBody>
      </p:sp>
      <p:sp>
        <p:nvSpPr>
          <p:cNvPr id="130" name="Google Shape;130;p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ctr" anchorCtr="0">
            <a:noAutofit/>
          </a:bodyPr>
          <a:lstStyle/>
          <a:p>
            <a:pPr marL="12700" algn="ctr">
              <a:lnSpc>
                <a:spcPct val="138000"/>
              </a:lnSpc>
              <a:buSzPts val="1100"/>
            </a:pPr>
            <a:r>
              <a:rPr lang="en" sz="2400">
                <a:latin typeface="Montserrat"/>
                <a:ea typeface="Montserrat"/>
                <a:cs typeface="Montserrat"/>
                <a:sym typeface="Montserrat"/>
              </a:rPr>
              <a:t>The Trafficking Victims Protection Act of 2000 and subsequent re-authorizations define human trafficking:</a:t>
            </a:r>
            <a:endParaRPr sz="4800" dirty="0">
              <a:latin typeface="Montserrat"/>
              <a:ea typeface="Montserrat"/>
              <a:cs typeface="Montserrat"/>
              <a:sym typeface="Montserra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geb0190f687_0_0"/>
          <p:cNvSpPr txBox="1">
            <a:spLocks noGrp="1"/>
          </p:cNvSpPr>
          <p:nvPr>
            <p:ph type="title"/>
          </p:nvPr>
        </p:nvSpPr>
        <p:spPr>
          <a:xfrm>
            <a:off x="311700" y="159275"/>
            <a:ext cx="8520600" cy="748500"/>
          </a:xfrm>
          <a:prstGeom prst="rect">
            <a:avLst/>
          </a:prstGeom>
          <a:noFill/>
          <a:ln>
            <a:noFill/>
          </a:ln>
        </p:spPr>
        <p:txBody>
          <a:bodyPr spcFirstLastPara="1" wrap="square" lIns="91425" tIns="91425" rIns="91425" bIns="91425" anchor="ctr" anchorCtr="0">
            <a:noAutofit/>
          </a:bodyPr>
          <a:lstStyle/>
          <a:p>
            <a:pPr algn="ctr">
              <a:buSzPts val="4400"/>
            </a:pPr>
            <a:r>
              <a:rPr lang="en" sz="3600">
                <a:latin typeface="Montserrat"/>
                <a:ea typeface="Montserrat"/>
                <a:cs typeface="Montserrat"/>
                <a:sym typeface="Montserrat"/>
              </a:rPr>
              <a:t>A-M-P Model</a:t>
            </a:r>
            <a:endParaRPr sz="3600" dirty="0">
              <a:latin typeface="Montserrat"/>
              <a:ea typeface="Montserrat"/>
              <a:cs typeface="Montserrat"/>
              <a:sym typeface="Montserrat"/>
            </a:endParaRPr>
          </a:p>
        </p:txBody>
      </p:sp>
      <p:grpSp>
        <p:nvGrpSpPr>
          <p:cNvPr id="137" name="Google Shape;137;geb0190f687_0_0"/>
          <p:cNvGrpSpPr/>
          <p:nvPr/>
        </p:nvGrpSpPr>
        <p:grpSpPr>
          <a:xfrm>
            <a:off x="471125" y="1062916"/>
            <a:ext cx="8201772" cy="3032716"/>
            <a:chOff x="457200" y="2000600"/>
            <a:chExt cx="8201772" cy="4043622"/>
          </a:xfrm>
        </p:grpSpPr>
        <p:grpSp>
          <p:nvGrpSpPr>
            <p:cNvPr id="138" name="Google Shape;138;geb0190f687_0_0"/>
            <p:cNvGrpSpPr/>
            <p:nvPr/>
          </p:nvGrpSpPr>
          <p:grpSpPr>
            <a:xfrm>
              <a:off x="457200" y="2005707"/>
              <a:ext cx="2057400" cy="3976114"/>
              <a:chOff x="457200" y="2210427"/>
              <a:chExt cx="2057400" cy="3976114"/>
            </a:xfrm>
          </p:grpSpPr>
          <p:sp>
            <p:nvSpPr>
              <p:cNvPr id="139" name="Google Shape;139;geb0190f687_0_0"/>
              <p:cNvSpPr txBox="1"/>
              <p:nvPr/>
            </p:nvSpPr>
            <p:spPr>
              <a:xfrm>
                <a:off x="457200" y="2210427"/>
                <a:ext cx="2057400" cy="523200"/>
              </a:xfrm>
              <a:prstGeom prst="rect">
                <a:avLst/>
              </a:prstGeom>
              <a:solidFill>
                <a:srgbClr val="00A5D0"/>
              </a:solidFill>
              <a:ln>
                <a:noFill/>
              </a:ln>
            </p:spPr>
            <p:txBody>
              <a:bodyPr spcFirstLastPara="1" wrap="square" lIns="91425" tIns="45700" rIns="91425" bIns="45700" anchor="ctr" anchorCtr="0">
                <a:noAutofit/>
              </a:bodyPr>
              <a:lstStyle/>
              <a:p>
                <a:pPr algn="ctr">
                  <a:buSzPts val="2800"/>
                </a:pPr>
                <a:r>
                  <a:rPr lang="en" sz="2800">
                    <a:solidFill>
                      <a:srgbClr val="FFFFFF"/>
                    </a:solidFill>
                    <a:latin typeface="Montserrat"/>
                    <a:ea typeface="Montserrat"/>
                    <a:cs typeface="Montserrat"/>
                    <a:sym typeface="Montserrat"/>
                  </a:rPr>
                  <a:t>Action*</a:t>
                </a:r>
                <a:endParaRPr dirty="0">
                  <a:latin typeface="Montserrat"/>
                  <a:ea typeface="Montserrat"/>
                  <a:cs typeface="Montserrat"/>
                  <a:sym typeface="Montserrat"/>
                </a:endParaRPr>
              </a:p>
            </p:txBody>
          </p:sp>
          <p:sp>
            <p:nvSpPr>
              <p:cNvPr id="140" name="Google Shape;140;geb0190f687_0_0"/>
              <p:cNvSpPr txBox="1"/>
              <p:nvPr/>
            </p:nvSpPr>
            <p:spPr>
              <a:xfrm>
                <a:off x="457200" y="2916541"/>
                <a:ext cx="2057400" cy="3270000"/>
              </a:xfrm>
              <a:prstGeom prst="rect">
                <a:avLst/>
              </a:prstGeom>
              <a:noFill/>
              <a:ln w="9525" cap="flat" cmpd="sng">
                <a:solidFill>
                  <a:schemeClr val="dk2"/>
                </a:solidFill>
                <a:prstDash val="solid"/>
                <a:round/>
                <a:headEnd type="none" w="sm" len="sm"/>
                <a:tailEnd type="none" w="sm" len="sm"/>
              </a:ln>
            </p:spPr>
            <p:txBody>
              <a:bodyPr spcFirstLastPara="1" wrap="square" lIns="91425" tIns="45700" rIns="91425" bIns="45700" anchor="t" anchorCtr="0">
                <a:noAutofit/>
              </a:bodyPr>
              <a:lstStyle/>
              <a:p>
                <a:pPr marL="457200" indent="-304800">
                  <a:buClr>
                    <a:srgbClr val="00337F"/>
                  </a:buClr>
                  <a:buSzPts val="1200"/>
                  <a:buFont typeface="Avenir"/>
                  <a:buChar char="●"/>
                </a:pPr>
                <a:r>
                  <a:rPr lang="en" sz="1900">
                    <a:solidFill>
                      <a:srgbClr val="595959"/>
                    </a:solidFill>
                    <a:latin typeface="Avenir"/>
                    <a:ea typeface="Avenir"/>
                    <a:cs typeface="Avenir"/>
                    <a:sym typeface="Avenir"/>
                  </a:rPr>
                  <a:t>Recruits</a:t>
                </a:r>
                <a:endParaRPr sz="1900" dirty="0">
                  <a:solidFill>
                    <a:srgbClr val="595959"/>
                  </a:solidFill>
                  <a:latin typeface="Avenir"/>
                  <a:ea typeface="Avenir"/>
                  <a:cs typeface="Avenir"/>
                  <a:sym typeface="Avenir"/>
                </a:endParaRPr>
              </a:p>
              <a:p>
                <a:pPr marL="457200" indent="-304800">
                  <a:buClr>
                    <a:srgbClr val="00337F"/>
                  </a:buClr>
                  <a:buSzPts val="1200"/>
                  <a:buFont typeface="Avenir"/>
                  <a:buChar char="●"/>
                </a:pPr>
                <a:r>
                  <a:rPr lang="en" sz="1900">
                    <a:solidFill>
                      <a:srgbClr val="595959"/>
                    </a:solidFill>
                    <a:latin typeface="Avenir"/>
                    <a:ea typeface="Avenir"/>
                    <a:cs typeface="Avenir"/>
                    <a:sym typeface="Avenir"/>
                  </a:rPr>
                  <a:t>Harbors</a:t>
                </a:r>
                <a:endParaRPr sz="1900" dirty="0">
                  <a:solidFill>
                    <a:srgbClr val="595959"/>
                  </a:solidFill>
                  <a:latin typeface="Avenir"/>
                  <a:ea typeface="Avenir"/>
                  <a:cs typeface="Avenir"/>
                  <a:sym typeface="Avenir"/>
                </a:endParaRPr>
              </a:p>
              <a:p>
                <a:pPr marL="457200" indent="-304800">
                  <a:buClr>
                    <a:srgbClr val="00337F"/>
                  </a:buClr>
                  <a:buSzPts val="1200"/>
                  <a:buFont typeface="Avenir"/>
                  <a:buChar char="●"/>
                </a:pPr>
                <a:r>
                  <a:rPr lang="en" sz="1900">
                    <a:solidFill>
                      <a:srgbClr val="595959"/>
                    </a:solidFill>
                    <a:latin typeface="Avenir"/>
                    <a:ea typeface="Avenir"/>
                    <a:cs typeface="Avenir"/>
                    <a:sym typeface="Avenir"/>
                  </a:rPr>
                  <a:t>Transports</a:t>
                </a:r>
                <a:endParaRPr sz="1900" dirty="0">
                  <a:solidFill>
                    <a:srgbClr val="595959"/>
                  </a:solidFill>
                  <a:latin typeface="Avenir"/>
                  <a:ea typeface="Avenir"/>
                  <a:cs typeface="Avenir"/>
                  <a:sym typeface="Avenir"/>
                </a:endParaRPr>
              </a:p>
              <a:p>
                <a:pPr marL="457200" indent="-304800">
                  <a:buClr>
                    <a:srgbClr val="00337F"/>
                  </a:buClr>
                  <a:buSzPts val="1200"/>
                  <a:buFont typeface="Avenir"/>
                  <a:buChar char="●"/>
                </a:pPr>
                <a:r>
                  <a:rPr lang="en" sz="1900">
                    <a:solidFill>
                      <a:srgbClr val="595959"/>
                    </a:solidFill>
                    <a:latin typeface="Avenir"/>
                    <a:ea typeface="Avenir"/>
                    <a:cs typeface="Avenir"/>
                    <a:sym typeface="Avenir"/>
                  </a:rPr>
                  <a:t>Provides</a:t>
                </a:r>
                <a:endParaRPr sz="1900" dirty="0">
                  <a:solidFill>
                    <a:srgbClr val="595959"/>
                  </a:solidFill>
                  <a:latin typeface="Avenir"/>
                  <a:ea typeface="Avenir"/>
                  <a:cs typeface="Avenir"/>
                  <a:sym typeface="Avenir"/>
                </a:endParaRPr>
              </a:p>
              <a:p>
                <a:pPr marL="457200" indent="-304800">
                  <a:buClr>
                    <a:srgbClr val="00337F"/>
                  </a:buClr>
                  <a:buSzPts val="1200"/>
                  <a:buFont typeface="Avenir"/>
                  <a:buChar char="●"/>
                </a:pPr>
                <a:r>
                  <a:rPr lang="en" sz="1900">
                    <a:solidFill>
                      <a:srgbClr val="595959"/>
                    </a:solidFill>
                    <a:latin typeface="Avenir"/>
                    <a:ea typeface="Avenir"/>
                    <a:cs typeface="Avenir"/>
                    <a:sym typeface="Avenir"/>
                  </a:rPr>
                  <a:t>Obtains      (or so attempts)</a:t>
                </a:r>
                <a:endParaRPr sz="1900" dirty="0">
                  <a:solidFill>
                    <a:srgbClr val="595959"/>
                  </a:solidFill>
                  <a:latin typeface="Avenir"/>
                  <a:ea typeface="Avenir"/>
                  <a:cs typeface="Avenir"/>
                  <a:sym typeface="Avenir"/>
                </a:endParaRPr>
              </a:p>
              <a:p>
                <a:pPr>
                  <a:buSzPts val="1800"/>
                </a:pPr>
                <a:endParaRPr sz="1800" dirty="0">
                  <a:solidFill>
                    <a:srgbClr val="00337F"/>
                  </a:solidFill>
                  <a:latin typeface="Montserrat"/>
                  <a:ea typeface="Montserrat"/>
                  <a:cs typeface="Montserrat"/>
                  <a:sym typeface="Montserrat"/>
                </a:endParaRPr>
              </a:p>
              <a:p>
                <a:pPr>
                  <a:buSzPts val="1050"/>
                </a:pPr>
                <a:endParaRPr sz="1050" dirty="0">
                  <a:solidFill>
                    <a:srgbClr val="00337F"/>
                  </a:solidFill>
                  <a:latin typeface="Montserrat"/>
                  <a:ea typeface="Montserrat"/>
                  <a:cs typeface="Montserrat"/>
                  <a:sym typeface="Montserrat"/>
                </a:endParaRPr>
              </a:p>
              <a:p>
                <a:pPr>
                  <a:buSzPts val="1800"/>
                </a:pPr>
                <a:endParaRPr sz="1800" dirty="0">
                  <a:solidFill>
                    <a:srgbClr val="00337F"/>
                  </a:solidFill>
                  <a:latin typeface="Montserrat"/>
                  <a:ea typeface="Montserrat"/>
                  <a:cs typeface="Montserrat"/>
                  <a:sym typeface="Montserrat"/>
                </a:endParaRPr>
              </a:p>
            </p:txBody>
          </p:sp>
        </p:grpSp>
        <p:grpSp>
          <p:nvGrpSpPr>
            <p:cNvPr id="141" name="Google Shape;141;geb0190f687_0_0"/>
            <p:cNvGrpSpPr/>
            <p:nvPr/>
          </p:nvGrpSpPr>
          <p:grpSpPr>
            <a:xfrm>
              <a:off x="2615480" y="2000600"/>
              <a:ext cx="3840600" cy="4043622"/>
              <a:chOff x="2615480" y="2207110"/>
              <a:chExt cx="3840600" cy="4094807"/>
            </a:xfrm>
          </p:grpSpPr>
          <p:sp>
            <p:nvSpPr>
              <p:cNvPr id="142" name="Google Shape;142;geb0190f687_0_0"/>
              <p:cNvSpPr txBox="1"/>
              <p:nvPr/>
            </p:nvSpPr>
            <p:spPr>
              <a:xfrm>
                <a:off x="2615480" y="2207110"/>
                <a:ext cx="3840600" cy="529800"/>
              </a:xfrm>
              <a:prstGeom prst="rect">
                <a:avLst/>
              </a:prstGeom>
              <a:solidFill>
                <a:srgbClr val="00337F"/>
              </a:solidFill>
              <a:ln>
                <a:noFill/>
              </a:ln>
            </p:spPr>
            <p:txBody>
              <a:bodyPr spcFirstLastPara="1" wrap="square" lIns="91425" tIns="45700" rIns="91425" bIns="45700" anchor="ctr" anchorCtr="0">
                <a:noAutofit/>
              </a:bodyPr>
              <a:lstStyle/>
              <a:p>
                <a:pPr algn="ctr">
                  <a:buSzPts val="2800"/>
                </a:pPr>
                <a:r>
                  <a:rPr lang="en" sz="2800">
                    <a:solidFill>
                      <a:srgbClr val="FFFFFF"/>
                    </a:solidFill>
                    <a:latin typeface="Montserrat"/>
                    <a:ea typeface="Montserrat"/>
                    <a:cs typeface="Montserrat"/>
                    <a:sym typeface="Montserrat"/>
                  </a:rPr>
                  <a:t>Means</a:t>
                </a:r>
                <a:r>
                  <a:rPr lang="en" sz="2800">
                    <a:solidFill>
                      <a:srgbClr val="FFFFFF"/>
                    </a:solidFill>
                    <a:latin typeface="Avenir"/>
                    <a:ea typeface="Avenir"/>
                    <a:cs typeface="Avenir"/>
                    <a:sym typeface="Avenir"/>
                  </a:rPr>
                  <a:t>**</a:t>
                </a:r>
                <a:endParaRPr dirty="0">
                  <a:latin typeface="Avenir"/>
                  <a:ea typeface="Avenir"/>
                  <a:cs typeface="Avenir"/>
                  <a:sym typeface="Avenir"/>
                </a:endParaRPr>
              </a:p>
            </p:txBody>
          </p:sp>
          <p:sp>
            <p:nvSpPr>
              <p:cNvPr id="143" name="Google Shape;143;geb0190f687_0_0"/>
              <p:cNvSpPr txBox="1"/>
              <p:nvPr/>
            </p:nvSpPr>
            <p:spPr>
              <a:xfrm>
                <a:off x="2615480" y="2935917"/>
                <a:ext cx="3840600" cy="3366000"/>
              </a:xfrm>
              <a:prstGeom prst="rect">
                <a:avLst/>
              </a:prstGeom>
              <a:noFill/>
              <a:ln w="9525" cap="flat" cmpd="sng">
                <a:solidFill>
                  <a:schemeClr val="dk2"/>
                </a:solidFill>
                <a:prstDash val="solid"/>
                <a:round/>
                <a:headEnd type="none" w="sm" len="sm"/>
                <a:tailEnd type="none" w="sm" len="sm"/>
              </a:ln>
            </p:spPr>
            <p:txBody>
              <a:bodyPr spcFirstLastPara="1" wrap="square" lIns="91425" tIns="45700" rIns="91425" bIns="45700" anchor="t" anchorCtr="0">
                <a:noAutofit/>
              </a:bodyPr>
              <a:lstStyle/>
              <a:p>
                <a:pPr marL="285750" indent="-247650">
                  <a:buClr>
                    <a:srgbClr val="00337F"/>
                  </a:buClr>
                  <a:buSzPts val="1800"/>
                  <a:buFont typeface="Avenir"/>
                  <a:buChar char="•"/>
                </a:pPr>
                <a:r>
                  <a:rPr lang="en" sz="1900">
                    <a:solidFill>
                      <a:srgbClr val="595959"/>
                    </a:solidFill>
                    <a:latin typeface="Avenir"/>
                    <a:ea typeface="Avenir"/>
                    <a:cs typeface="Avenir"/>
                    <a:sym typeface="Avenir"/>
                  </a:rPr>
                  <a:t>Force</a:t>
                </a:r>
                <a:r>
                  <a:rPr lang="en" sz="1300">
                    <a:solidFill>
                      <a:schemeClr val="accent3"/>
                    </a:solidFill>
                    <a:latin typeface="Avenir"/>
                    <a:ea typeface="Avenir"/>
                    <a:cs typeface="Avenir"/>
                    <a:sym typeface="Avenir"/>
                  </a:rPr>
                  <a:t> </a:t>
                </a:r>
                <a:r>
                  <a:rPr lang="en" sz="1300">
                    <a:solidFill>
                      <a:srgbClr val="595959"/>
                    </a:solidFill>
                    <a:latin typeface="Avenir"/>
                    <a:ea typeface="Avenir"/>
                    <a:cs typeface="Avenir"/>
                    <a:sym typeface="Avenir"/>
                  </a:rPr>
                  <a:t>(Physical assault, sexual assault, confinement)</a:t>
                </a:r>
                <a:endParaRPr sz="1300" dirty="0">
                  <a:latin typeface="Avenir"/>
                  <a:ea typeface="Avenir"/>
                  <a:cs typeface="Avenir"/>
                  <a:sym typeface="Avenir"/>
                </a:endParaRPr>
              </a:p>
              <a:p>
                <a:pPr marL="285750" indent="-247650">
                  <a:buClr>
                    <a:srgbClr val="595959"/>
                  </a:buClr>
                  <a:buSzPts val="600"/>
                </a:pPr>
                <a:endParaRPr sz="1300" dirty="0">
                  <a:solidFill>
                    <a:srgbClr val="595959"/>
                  </a:solidFill>
                  <a:latin typeface="Avenir"/>
                  <a:ea typeface="Avenir"/>
                  <a:cs typeface="Avenir"/>
                  <a:sym typeface="Avenir"/>
                </a:endParaRPr>
              </a:p>
              <a:p>
                <a:pPr marL="285750" indent="-247650">
                  <a:buClr>
                    <a:srgbClr val="00337F"/>
                  </a:buClr>
                  <a:buSzPts val="1800"/>
                  <a:buFont typeface="Avenir"/>
                  <a:buChar char="•"/>
                </a:pPr>
                <a:r>
                  <a:rPr lang="en" sz="1900">
                    <a:solidFill>
                      <a:srgbClr val="595959"/>
                    </a:solidFill>
                    <a:latin typeface="Avenir"/>
                    <a:ea typeface="Avenir"/>
                    <a:cs typeface="Avenir"/>
                    <a:sym typeface="Avenir"/>
                  </a:rPr>
                  <a:t>Fraud </a:t>
                </a:r>
                <a:r>
                  <a:rPr lang="en" sz="1300">
                    <a:solidFill>
                      <a:srgbClr val="595959"/>
                    </a:solidFill>
                    <a:latin typeface="Avenir"/>
                    <a:ea typeface="Avenir"/>
                    <a:cs typeface="Avenir"/>
                    <a:sym typeface="Avenir"/>
                  </a:rPr>
                  <a:t>(False promises about work/living conditions, withholding wages)</a:t>
                </a:r>
                <a:endParaRPr sz="1300" dirty="0">
                  <a:latin typeface="Avenir"/>
                  <a:ea typeface="Avenir"/>
                  <a:cs typeface="Avenir"/>
                  <a:sym typeface="Avenir"/>
                </a:endParaRPr>
              </a:p>
              <a:p>
                <a:pPr>
                  <a:buSzPts val="2000"/>
                </a:pPr>
                <a:endParaRPr sz="1300" dirty="0">
                  <a:solidFill>
                    <a:srgbClr val="595959"/>
                  </a:solidFill>
                  <a:latin typeface="Avenir"/>
                  <a:ea typeface="Avenir"/>
                  <a:cs typeface="Avenir"/>
                  <a:sym typeface="Avenir"/>
                </a:endParaRPr>
              </a:p>
              <a:p>
                <a:pPr marL="285750" indent="-247650">
                  <a:buClr>
                    <a:srgbClr val="00337F"/>
                  </a:buClr>
                  <a:buSzPts val="1800"/>
                  <a:buFont typeface="Avenir"/>
                  <a:buChar char="•"/>
                </a:pPr>
                <a:r>
                  <a:rPr lang="en" sz="1900">
                    <a:solidFill>
                      <a:srgbClr val="595959"/>
                    </a:solidFill>
                    <a:latin typeface="Avenir"/>
                    <a:ea typeface="Avenir"/>
                    <a:cs typeface="Avenir"/>
                    <a:sym typeface="Avenir"/>
                  </a:rPr>
                  <a:t>Coercion</a:t>
                </a:r>
                <a:r>
                  <a:rPr lang="en" sz="1300">
                    <a:solidFill>
                      <a:srgbClr val="595959"/>
                    </a:solidFill>
                    <a:latin typeface="Avenir"/>
                    <a:ea typeface="Avenir"/>
                    <a:cs typeface="Avenir"/>
                    <a:sym typeface="Avenir"/>
                  </a:rPr>
                  <a:t> (Threats of harm or deportation, debt bondage, psychological manipulation, confiscation of documents)</a:t>
                </a:r>
                <a:endParaRPr sz="1300" dirty="0">
                  <a:solidFill>
                    <a:srgbClr val="595959"/>
                  </a:solidFill>
                  <a:latin typeface="Avenir"/>
                  <a:ea typeface="Avenir"/>
                  <a:cs typeface="Avenir"/>
                  <a:sym typeface="Avenir"/>
                </a:endParaRPr>
              </a:p>
            </p:txBody>
          </p:sp>
        </p:grpSp>
        <p:grpSp>
          <p:nvGrpSpPr>
            <p:cNvPr id="144" name="Google Shape;144;geb0190f687_0_0"/>
            <p:cNvGrpSpPr/>
            <p:nvPr/>
          </p:nvGrpSpPr>
          <p:grpSpPr>
            <a:xfrm>
              <a:off x="6573672" y="2005707"/>
              <a:ext cx="2085300" cy="4030113"/>
              <a:chOff x="6573672" y="2210427"/>
              <a:chExt cx="2085300" cy="4030113"/>
            </a:xfrm>
          </p:grpSpPr>
          <p:sp>
            <p:nvSpPr>
              <p:cNvPr id="145" name="Google Shape;145;geb0190f687_0_0"/>
              <p:cNvSpPr txBox="1"/>
              <p:nvPr/>
            </p:nvSpPr>
            <p:spPr>
              <a:xfrm>
                <a:off x="6573672" y="2210427"/>
                <a:ext cx="2057400" cy="523200"/>
              </a:xfrm>
              <a:prstGeom prst="rect">
                <a:avLst/>
              </a:prstGeom>
              <a:solidFill>
                <a:srgbClr val="00A5D0"/>
              </a:solidFill>
              <a:ln>
                <a:noFill/>
              </a:ln>
            </p:spPr>
            <p:txBody>
              <a:bodyPr spcFirstLastPara="1" wrap="square" lIns="91425" tIns="45700" rIns="91425" bIns="45700" anchor="ctr" anchorCtr="0">
                <a:noAutofit/>
              </a:bodyPr>
              <a:lstStyle/>
              <a:p>
                <a:pPr algn="ctr">
                  <a:buSzPts val="2800"/>
                </a:pPr>
                <a:r>
                  <a:rPr lang="en" sz="2800">
                    <a:solidFill>
                      <a:srgbClr val="FFFFFF"/>
                    </a:solidFill>
                    <a:latin typeface="Montserrat"/>
                    <a:ea typeface="Montserrat"/>
                    <a:cs typeface="Montserrat"/>
                    <a:sym typeface="Montserrat"/>
                  </a:rPr>
                  <a:t>Purpose</a:t>
                </a:r>
                <a:endParaRPr dirty="0">
                  <a:latin typeface="Montserrat"/>
                  <a:ea typeface="Montserrat"/>
                  <a:cs typeface="Montserrat"/>
                  <a:sym typeface="Montserrat"/>
                </a:endParaRPr>
              </a:p>
            </p:txBody>
          </p:sp>
          <p:sp>
            <p:nvSpPr>
              <p:cNvPr id="146" name="Google Shape;146;geb0190f687_0_0"/>
              <p:cNvSpPr txBox="1"/>
              <p:nvPr/>
            </p:nvSpPr>
            <p:spPr>
              <a:xfrm>
                <a:off x="6573672" y="2916540"/>
                <a:ext cx="2085300" cy="3324000"/>
              </a:xfrm>
              <a:prstGeom prst="rect">
                <a:avLst/>
              </a:prstGeom>
              <a:noFill/>
              <a:ln w="9525" cap="flat" cmpd="sng">
                <a:solidFill>
                  <a:schemeClr val="dk2"/>
                </a:solidFill>
                <a:prstDash val="solid"/>
                <a:round/>
                <a:headEnd type="none" w="sm" len="sm"/>
                <a:tailEnd type="none" w="sm" len="sm"/>
              </a:ln>
            </p:spPr>
            <p:txBody>
              <a:bodyPr spcFirstLastPara="1" wrap="square" lIns="91425" tIns="45700" rIns="91425" bIns="45700" anchor="t" anchorCtr="0">
                <a:noAutofit/>
              </a:bodyPr>
              <a:lstStyle/>
              <a:p>
                <a:pPr marL="285750" indent="-317500">
                  <a:buClr>
                    <a:srgbClr val="00337F"/>
                  </a:buClr>
                  <a:buSzPts val="2900"/>
                  <a:buFont typeface="Avenir"/>
                  <a:buChar char="•"/>
                </a:pPr>
                <a:r>
                  <a:rPr lang="en" sz="1800">
                    <a:solidFill>
                      <a:srgbClr val="595959"/>
                    </a:solidFill>
                    <a:latin typeface="Avenir"/>
                    <a:ea typeface="Avenir"/>
                    <a:cs typeface="Avenir"/>
                    <a:sym typeface="Avenir"/>
                  </a:rPr>
                  <a:t>Commercial sex act(s)</a:t>
                </a:r>
                <a:endParaRPr sz="1800" dirty="0">
                  <a:solidFill>
                    <a:srgbClr val="595959"/>
                  </a:solidFill>
                  <a:latin typeface="Avenir"/>
                  <a:ea typeface="Avenir"/>
                  <a:cs typeface="Avenir"/>
                  <a:sym typeface="Avenir"/>
                </a:endParaRPr>
              </a:p>
              <a:p>
                <a:pPr marL="285750" indent="-247650">
                  <a:buClr>
                    <a:srgbClr val="595959"/>
                  </a:buClr>
                  <a:buSzPts val="600"/>
                </a:pPr>
                <a:endParaRPr sz="1800" dirty="0">
                  <a:solidFill>
                    <a:srgbClr val="595959"/>
                  </a:solidFill>
                  <a:latin typeface="Avenir"/>
                  <a:ea typeface="Avenir"/>
                  <a:cs typeface="Avenir"/>
                  <a:sym typeface="Avenir"/>
                </a:endParaRPr>
              </a:p>
              <a:p>
                <a:pPr marL="285750" indent="-317500">
                  <a:buClr>
                    <a:srgbClr val="00337F"/>
                  </a:buClr>
                  <a:buSzPts val="2900"/>
                  <a:buFont typeface="Avenir"/>
                  <a:buChar char="•"/>
                </a:pPr>
                <a:r>
                  <a:rPr lang="en" sz="1800">
                    <a:solidFill>
                      <a:srgbClr val="595959"/>
                    </a:solidFill>
                    <a:latin typeface="Avenir"/>
                    <a:ea typeface="Avenir"/>
                    <a:cs typeface="Avenir"/>
                    <a:sym typeface="Avenir"/>
                  </a:rPr>
                  <a:t>Forced labor or services</a:t>
                </a:r>
                <a:endParaRPr sz="1800" dirty="0">
                  <a:solidFill>
                    <a:srgbClr val="595959"/>
                  </a:solidFill>
                  <a:latin typeface="Avenir"/>
                  <a:ea typeface="Avenir"/>
                  <a:cs typeface="Avenir"/>
                  <a:sym typeface="Avenir"/>
                </a:endParaRPr>
              </a:p>
              <a:p>
                <a:pPr marL="285750" indent="-133350">
                  <a:buClr>
                    <a:srgbClr val="595959"/>
                  </a:buClr>
                  <a:buSzPts val="2400"/>
                </a:pPr>
                <a:endParaRPr sz="2400" b="1" dirty="0">
                  <a:solidFill>
                    <a:srgbClr val="00337F"/>
                  </a:solidFill>
                  <a:latin typeface="Calibri"/>
                  <a:ea typeface="Calibri"/>
                  <a:cs typeface="Calibri"/>
                  <a:sym typeface="Calibri"/>
                </a:endParaRPr>
              </a:p>
              <a:p>
                <a:pPr marL="285750" indent="-171450">
                  <a:buClr>
                    <a:srgbClr val="595959"/>
                  </a:buClr>
                  <a:buSzPts val="1800"/>
                </a:pPr>
                <a:endParaRPr sz="1800" b="1" dirty="0">
                  <a:solidFill>
                    <a:srgbClr val="00337F"/>
                  </a:solidFill>
                  <a:latin typeface="Calibri"/>
                  <a:ea typeface="Calibri"/>
                  <a:cs typeface="Calibri"/>
                  <a:sym typeface="Calibri"/>
                </a:endParaRPr>
              </a:p>
              <a:p>
                <a:pPr>
                  <a:buSzPts val="2400"/>
                </a:pPr>
                <a:endParaRPr sz="2400" b="1" dirty="0">
                  <a:solidFill>
                    <a:srgbClr val="00337F"/>
                  </a:solidFill>
                  <a:latin typeface="Calibri"/>
                  <a:ea typeface="Calibri"/>
                  <a:cs typeface="Calibri"/>
                  <a:sym typeface="Calibri"/>
                </a:endParaRPr>
              </a:p>
              <a:p>
                <a:pPr>
                  <a:buSzPts val="2400"/>
                </a:pPr>
                <a:endParaRPr sz="2400" b="1" dirty="0">
                  <a:solidFill>
                    <a:srgbClr val="00337F"/>
                  </a:solidFill>
                  <a:latin typeface="Calibri"/>
                  <a:ea typeface="Calibri"/>
                  <a:cs typeface="Calibri"/>
                  <a:sym typeface="Calibri"/>
                </a:endParaRPr>
              </a:p>
              <a:p>
                <a:pPr>
                  <a:buSzPts val="1800"/>
                </a:pPr>
                <a:endParaRPr sz="1800" dirty="0">
                  <a:solidFill>
                    <a:srgbClr val="595959"/>
                  </a:solidFill>
                  <a:latin typeface="Calibri"/>
                  <a:ea typeface="Calibri"/>
                  <a:cs typeface="Calibri"/>
                  <a:sym typeface="Calibri"/>
                </a:endParaRPr>
              </a:p>
            </p:txBody>
          </p:sp>
        </p:grpSp>
      </p:grpSp>
      <p:sp>
        <p:nvSpPr>
          <p:cNvPr id="147" name="Google Shape;147;geb0190f687_0_0"/>
          <p:cNvSpPr txBox="1"/>
          <p:nvPr/>
        </p:nvSpPr>
        <p:spPr>
          <a:xfrm>
            <a:off x="1074750" y="4250775"/>
            <a:ext cx="7584300" cy="748500"/>
          </a:xfrm>
          <a:prstGeom prst="rect">
            <a:avLst/>
          </a:prstGeom>
          <a:noFill/>
          <a:ln>
            <a:noFill/>
          </a:ln>
        </p:spPr>
        <p:txBody>
          <a:bodyPr spcFirstLastPara="1" wrap="square" lIns="91425" tIns="45700" rIns="91425" bIns="45700" anchor="t" anchorCtr="0">
            <a:noAutofit/>
          </a:bodyPr>
          <a:lstStyle/>
          <a:p>
            <a:pPr>
              <a:buSzPts val="1600"/>
            </a:pPr>
            <a:r>
              <a:rPr lang="en" sz="1300" i="1">
                <a:solidFill>
                  <a:srgbClr val="595959"/>
                </a:solidFill>
                <a:latin typeface="Calibri"/>
                <a:ea typeface="Calibri"/>
                <a:cs typeface="Calibri"/>
                <a:sym typeface="Calibri"/>
              </a:rPr>
              <a:t>*Additional actions that constitute sex trafficking, but not labor trafficking, include patronizes, solicits, and knowingly advertises.</a:t>
            </a:r>
            <a:endParaRPr sz="1100" dirty="0"/>
          </a:p>
          <a:p>
            <a:pPr>
              <a:buSzPts val="1600"/>
            </a:pPr>
            <a:r>
              <a:rPr lang="en" sz="1300" i="1">
                <a:solidFill>
                  <a:srgbClr val="595959"/>
                </a:solidFill>
                <a:latin typeface="Calibri"/>
                <a:ea typeface="Calibri"/>
                <a:cs typeface="Calibri"/>
                <a:sym typeface="Calibri"/>
              </a:rPr>
              <a:t>**Neither force, nor fraud, nor coercion are required to be shown for minors under the age of 18 induced into commercial sex acts.</a:t>
            </a:r>
            <a:endParaRPr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ctr" anchorCtr="0">
            <a:noAutofit/>
          </a:bodyPr>
          <a:lstStyle/>
          <a:p>
            <a:pPr algn="ctr">
              <a:buSzPts val="4400"/>
            </a:pPr>
            <a:r>
              <a:rPr lang="en" sz="4400" dirty="0">
                <a:latin typeface="Montserrat"/>
                <a:ea typeface="Montserrat"/>
                <a:cs typeface="Montserrat"/>
                <a:sym typeface="Montserrat"/>
              </a:rPr>
              <a:t>Some facts about HT</a:t>
            </a:r>
            <a:endParaRPr sz="4400" dirty="0">
              <a:latin typeface="Montserrat"/>
              <a:ea typeface="Montserrat"/>
              <a:cs typeface="Montserrat"/>
              <a:sym typeface="Montserrat"/>
            </a:endParaRPr>
          </a:p>
        </p:txBody>
      </p:sp>
      <p:sp>
        <p:nvSpPr>
          <p:cNvPr id="154" name="Google Shape;154;p8"/>
          <p:cNvSpPr txBox="1"/>
          <p:nvPr/>
        </p:nvSpPr>
        <p:spPr>
          <a:xfrm>
            <a:off x="764270" y="1177636"/>
            <a:ext cx="3480300" cy="1611537"/>
          </a:xfrm>
          <a:prstGeom prst="rect">
            <a:avLst/>
          </a:prstGeom>
          <a:solidFill>
            <a:srgbClr val="0944A1"/>
          </a:solidFill>
          <a:ln>
            <a:noFill/>
          </a:ln>
        </p:spPr>
        <p:txBody>
          <a:bodyPr spcFirstLastPara="1" wrap="square" lIns="91425" tIns="45700" rIns="91425" bIns="45700" anchor="ctr" anchorCtr="0">
            <a:noAutofit/>
          </a:bodyPr>
          <a:lstStyle/>
          <a:p>
            <a:pPr algn="ctr">
              <a:buSzPts val="1800"/>
            </a:pPr>
            <a:r>
              <a:rPr lang="en" sz="1800">
                <a:solidFill>
                  <a:schemeClr val="lt1"/>
                </a:solidFill>
                <a:latin typeface="Avenir"/>
                <a:ea typeface="Avenir"/>
                <a:cs typeface="Avenir"/>
                <a:sym typeface="Avenir"/>
              </a:rPr>
              <a:t>The trafficker is usually already known to workers before the exploitation starts.</a:t>
            </a:r>
            <a:endParaRPr sz="1800" dirty="0">
              <a:solidFill>
                <a:schemeClr val="lt1"/>
              </a:solidFill>
              <a:latin typeface="Avenir"/>
              <a:ea typeface="Avenir"/>
              <a:cs typeface="Avenir"/>
              <a:sym typeface="Avenir"/>
            </a:endParaRPr>
          </a:p>
        </p:txBody>
      </p:sp>
      <p:sp>
        <p:nvSpPr>
          <p:cNvPr id="155" name="Google Shape;155;p8"/>
          <p:cNvSpPr txBox="1"/>
          <p:nvPr/>
        </p:nvSpPr>
        <p:spPr>
          <a:xfrm>
            <a:off x="4790568" y="1205345"/>
            <a:ext cx="3480301" cy="1583828"/>
          </a:xfrm>
          <a:prstGeom prst="rect">
            <a:avLst/>
          </a:prstGeom>
          <a:solidFill>
            <a:srgbClr val="00AED2"/>
          </a:solidFill>
          <a:ln>
            <a:noFill/>
          </a:ln>
        </p:spPr>
        <p:txBody>
          <a:bodyPr spcFirstLastPara="1" wrap="square" lIns="91425" tIns="45700" rIns="91425" bIns="45700" anchor="ctr" anchorCtr="0">
            <a:noAutofit/>
          </a:bodyPr>
          <a:lstStyle/>
          <a:p>
            <a:pPr algn="ctr">
              <a:buClr>
                <a:schemeClr val="dk1"/>
              </a:buClr>
              <a:buSzPts val="1800"/>
            </a:pPr>
            <a:r>
              <a:rPr lang="en" sz="1800">
                <a:solidFill>
                  <a:srgbClr val="FFFFFF"/>
                </a:solidFill>
                <a:latin typeface="Avenir"/>
                <a:ea typeface="Avenir"/>
                <a:cs typeface="Avenir"/>
                <a:sym typeface="Avenir"/>
              </a:rPr>
              <a:t>Trafficking does not requires state or international </a:t>
            </a:r>
            <a:br>
              <a:rPr lang="en" sz="1800">
                <a:solidFill>
                  <a:srgbClr val="FFFFFF"/>
                </a:solidFill>
                <a:latin typeface="Avenir"/>
                <a:ea typeface="Avenir"/>
                <a:cs typeface="Avenir"/>
                <a:sym typeface="Avenir"/>
              </a:rPr>
            </a:br>
            <a:r>
              <a:rPr lang="en" sz="1800">
                <a:solidFill>
                  <a:srgbClr val="FFFFFF"/>
                </a:solidFill>
                <a:latin typeface="Avenir"/>
                <a:ea typeface="Avenir"/>
                <a:cs typeface="Avenir"/>
                <a:sym typeface="Avenir"/>
              </a:rPr>
              <a:t>border crossing.</a:t>
            </a:r>
            <a:endParaRPr sz="1800" dirty="0">
              <a:solidFill>
                <a:srgbClr val="FFFFFF"/>
              </a:solidFill>
              <a:latin typeface="Avenir"/>
              <a:ea typeface="Avenir"/>
              <a:cs typeface="Avenir"/>
              <a:sym typeface="Avenir"/>
            </a:endParaRPr>
          </a:p>
        </p:txBody>
      </p:sp>
      <p:sp>
        <p:nvSpPr>
          <p:cNvPr id="156" name="Google Shape;156;p8"/>
          <p:cNvSpPr txBox="1"/>
          <p:nvPr/>
        </p:nvSpPr>
        <p:spPr>
          <a:xfrm>
            <a:off x="764270" y="2949084"/>
            <a:ext cx="3480300" cy="1581221"/>
          </a:xfrm>
          <a:prstGeom prst="rect">
            <a:avLst/>
          </a:prstGeom>
          <a:solidFill>
            <a:srgbClr val="00AED2"/>
          </a:solidFill>
          <a:ln>
            <a:noFill/>
          </a:ln>
        </p:spPr>
        <p:txBody>
          <a:bodyPr spcFirstLastPara="1" wrap="square" lIns="91425" tIns="45700" rIns="91425" bIns="45700" anchor="ctr" anchorCtr="0">
            <a:noAutofit/>
          </a:bodyPr>
          <a:lstStyle/>
          <a:p>
            <a:pPr algn="ctr">
              <a:buSzPts val="1600"/>
            </a:pPr>
            <a:r>
              <a:rPr lang="en" sz="1600">
                <a:solidFill>
                  <a:schemeClr val="lt1"/>
                </a:solidFill>
                <a:latin typeface="Avenir"/>
                <a:ea typeface="Avenir"/>
                <a:cs typeface="Avenir"/>
                <a:sym typeface="Avenir"/>
              </a:rPr>
              <a:t>Many  do not immediately identify as victims of trafficking and may not be ready to leave their situation at a point of intervention.</a:t>
            </a:r>
            <a:endParaRPr sz="1600" dirty="0">
              <a:solidFill>
                <a:schemeClr val="lt1"/>
              </a:solidFill>
              <a:latin typeface="Avenir"/>
              <a:ea typeface="Avenir"/>
              <a:cs typeface="Avenir"/>
              <a:sym typeface="Avenir"/>
            </a:endParaRPr>
          </a:p>
        </p:txBody>
      </p:sp>
      <p:sp>
        <p:nvSpPr>
          <p:cNvPr id="157" name="Google Shape;157;p8"/>
          <p:cNvSpPr txBox="1"/>
          <p:nvPr/>
        </p:nvSpPr>
        <p:spPr>
          <a:xfrm>
            <a:off x="4790567" y="2976795"/>
            <a:ext cx="3480300" cy="1540683"/>
          </a:xfrm>
          <a:prstGeom prst="rect">
            <a:avLst/>
          </a:prstGeom>
          <a:solidFill>
            <a:srgbClr val="0944A1"/>
          </a:solidFill>
          <a:ln>
            <a:noFill/>
          </a:ln>
        </p:spPr>
        <p:txBody>
          <a:bodyPr spcFirstLastPara="1" wrap="square" lIns="91425" tIns="45700" rIns="91425" bIns="45700" anchor="ctr" anchorCtr="0">
            <a:noAutofit/>
          </a:bodyPr>
          <a:lstStyle/>
          <a:p>
            <a:pPr algn="ctr">
              <a:buSzPts val="1800"/>
            </a:pPr>
            <a:r>
              <a:rPr lang="en" sz="1800">
                <a:solidFill>
                  <a:schemeClr val="lt1"/>
                </a:solidFill>
                <a:latin typeface="Avenir"/>
                <a:ea typeface="Avenir"/>
                <a:cs typeface="Avenir"/>
                <a:sym typeface="Avenir"/>
              </a:rPr>
              <a:t>Labor Trafficking frequently includes fraud, nonviolent coercion, threats, and debt bondage.</a:t>
            </a:r>
            <a:endParaRPr sz="1800" dirty="0">
              <a:solidFill>
                <a:schemeClr val="lt1"/>
              </a:solidFill>
              <a:latin typeface="Avenir"/>
              <a:ea typeface="Avenir"/>
              <a:cs typeface="Avenir"/>
              <a:sym typeface="Aveni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2"/>
          <p:cNvSpPr txBox="1">
            <a:spLocks noGrp="1"/>
          </p:cNvSpPr>
          <p:nvPr>
            <p:ph type="title"/>
          </p:nvPr>
        </p:nvSpPr>
        <p:spPr>
          <a:xfrm>
            <a:off x="291152" y="236005"/>
            <a:ext cx="8520600" cy="572700"/>
          </a:xfrm>
          <a:prstGeom prst="rect">
            <a:avLst/>
          </a:prstGeom>
          <a:noFill/>
          <a:ln>
            <a:noFill/>
          </a:ln>
        </p:spPr>
        <p:txBody>
          <a:bodyPr spcFirstLastPara="1" wrap="square" lIns="91425" tIns="91425" rIns="91425" bIns="91425" anchor="ctr" anchorCtr="0">
            <a:noAutofit/>
          </a:bodyPr>
          <a:lstStyle/>
          <a:p>
            <a:pPr algn="ctr">
              <a:buSzPts val="4400"/>
            </a:pPr>
            <a:r>
              <a:rPr lang="en" sz="3800">
                <a:latin typeface="Montserrat"/>
                <a:ea typeface="Montserrat"/>
                <a:cs typeface="Montserrat"/>
                <a:sym typeface="Montserrat"/>
              </a:rPr>
              <a:t>Labor Trafficking vs Exploitation</a:t>
            </a:r>
            <a:endParaRPr sz="3800" dirty="0">
              <a:latin typeface="Montserrat"/>
              <a:ea typeface="Montserrat"/>
              <a:cs typeface="Montserrat"/>
              <a:sym typeface="Montserrat"/>
            </a:endParaRPr>
          </a:p>
        </p:txBody>
      </p:sp>
      <p:grpSp>
        <p:nvGrpSpPr>
          <p:cNvPr id="164" name="Google Shape;164;p22"/>
          <p:cNvGrpSpPr/>
          <p:nvPr/>
        </p:nvGrpSpPr>
        <p:grpSpPr>
          <a:xfrm>
            <a:off x="647698" y="1028709"/>
            <a:ext cx="7619970" cy="3762760"/>
            <a:chOff x="522824" y="103239"/>
            <a:chExt cx="7508839" cy="4700512"/>
          </a:xfrm>
        </p:grpSpPr>
        <p:sp>
          <p:nvSpPr>
            <p:cNvPr id="165" name="Google Shape;165;p22"/>
            <p:cNvSpPr/>
            <p:nvPr/>
          </p:nvSpPr>
          <p:spPr>
            <a:xfrm>
              <a:off x="522824" y="103239"/>
              <a:ext cx="4544400" cy="4661400"/>
            </a:xfrm>
            <a:prstGeom prst="ellipse">
              <a:avLst/>
            </a:prstGeom>
            <a:solidFill>
              <a:srgbClr val="0944A1"/>
            </a:solidFill>
            <a:ln w="254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dirty="0">
                <a:solidFill>
                  <a:srgbClr val="0C58D3"/>
                </a:solidFill>
              </a:endParaRPr>
            </a:p>
          </p:txBody>
        </p:sp>
        <p:sp>
          <p:nvSpPr>
            <p:cNvPr id="166" name="Google Shape;166;p22"/>
            <p:cNvSpPr txBox="1"/>
            <p:nvPr/>
          </p:nvSpPr>
          <p:spPr>
            <a:xfrm>
              <a:off x="1160192" y="1031345"/>
              <a:ext cx="2216100" cy="3183600"/>
            </a:xfrm>
            <a:prstGeom prst="rect">
              <a:avLst/>
            </a:prstGeom>
            <a:noFill/>
            <a:ln>
              <a:noFill/>
            </a:ln>
          </p:spPr>
          <p:txBody>
            <a:bodyPr spcFirstLastPara="1" wrap="square" lIns="0" tIns="0" rIns="0" bIns="0" anchor="ctr" anchorCtr="0">
              <a:noAutofit/>
            </a:bodyPr>
            <a:lstStyle/>
            <a:p>
              <a:pPr marL="457200" indent="-355600">
                <a:lnSpc>
                  <a:spcPct val="90000"/>
                </a:lnSpc>
                <a:buClr>
                  <a:schemeClr val="lt2"/>
                </a:buClr>
                <a:buSzPts val="2000"/>
                <a:buFont typeface="Avenir"/>
                <a:buChar char="●"/>
              </a:pPr>
              <a:r>
                <a:rPr lang="en" sz="2000">
                  <a:solidFill>
                    <a:schemeClr val="lt2"/>
                  </a:solidFill>
                  <a:latin typeface="Avenir"/>
                  <a:ea typeface="Avenir"/>
                  <a:cs typeface="Avenir"/>
                  <a:sym typeface="Avenir"/>
                </a:rPr>
                <a:t>Force, Fraud, or Coercion</a:t>
              </a:r>
              <a:endParaRPr sz="1000" dirty="0">
                <a:solidFill>
                  <a:schemeClr val="lt2"/>
                </a:solidFill>
                <a:latin typeface="Avenir"/>
                <a:ea typeface="Avenir"/>
                <a:cs typeface="Avenir"/>
                <a:sym typeface="Avenir"/>
              </a:endParaRPr>
            </a:p>
            <a:p>
              <a:pPr marL="457200" indent="-355600">
                <a:lnSpc>
                  <a:spcPct val="90000"/>
                </a:lnSpc>
                <a:buClr>
                  <a:schemeClr val="lt2"/>
                </a:buClr>
                <a:buSzPts val="2000"/>
                <a:buFont typeface="Avenir"/>
                <a:buChar char="●"/>
              </a:pPr>
              <a:r>
                <a:rPr lang="en" sz="2000">
                  <a:solidFill>
                    <a:schemeClr val="lt2"/>
                  </a:solidFill>
                  <a:latin typeface="Avenir"/>
                  <a:ea typeface="Avenir"/>
                  <a:cs typeface="Avenir"/>
                  <a:sym typeface="Avenir"/>
                </a:rPr>
                <a:t>Limited freedom </a:t>
              </a:r>
              <a:br>
                <a:rPr lang="en" sz="2000">
                  <a:solidFill>
                    <a:schemeClr val="lt2"/>
                  </a:solidFill>
                  <a:latin typeface="Avenir"/>
                  <a:ea typeface="Avenir"/>
                  <a:cs typeface="Avenir"/>
                  <a:sym typeface="Avenir"/>
                </a:rPr>
              </a:br>
              <a:r>
                <a:rPr lang="en" sz="2000">
                  <a:solidFill>
                    <a:schemeClr val="lt2"/>
                  </a:solidFill>
                  <a:latin typeface="Avenir"/>
                  <a:ea typeface="Avenir"/>
                  <a:cs typeface="Avenir"/>
                  <a:sym typeface="Avenir"/>
                </a:rPr>
                <a:t>to move </a:t>
              </a:r>
              <a:endParaRPr sz="1000" dirty="0">
                <a:solidFill>
                  <a:schemeClr val="lt2"/>
                </a:solidFill>
                <a:latin typeface="Avenir"/>
                <a:ea typeface="Avenir"/>
                <a:cs typeface="Avenir"/>
                <a:sym typeface="Avenir"/>
              </a:endParaRPr>
            </a:p>
            <a:p>
              <a:pPr marL="457200" indent="-355600">
                <a:lnSpc>
                  <a:spcPct val="90000"/>
                </a:lnSpc>
                <a:buClr>
                  <a:srgbClr val="FFFFFF"/>
                </a:buClr>
                <a:buSzPts val="2000"/>
                <a:buFont typeface="Avenir"/>
                <a:buChar char="●"/>
              </a:pPr>
              <a:r>
                <a:rPr lang="en" sz="2000">
                  <a:solidFill>
                    <a:schemeClr val="lt2"/>
                  </a:solidFill>
                  <a:latin typeface="Avenir"/>
                  <a:ea typeface="Avenir"/>
                  <a:cs typeface="Avenir"/>
                  <a:sym typeface="Avenir"/>
                </a:rPr>
                <a:t>Cannot leave without serious harm/ repercussions</a:t>
              </a:r>
              <a:r>
                <a:rPr lang="en" sz="2000">
                  <a:solidFill>
                    <a:srgbClr val="FFFFFF"/>
                  </a:solidFill>
                  <a:latin typeface="Avenir"/>
                  <a:ea typeface="Avenir"/>
                  <a:cs typeface="Avenir"/>
                  <a:sym typeface="Avenir"/>
                </a:rPr>
                <a:t> </a:t>
              </a:r>
              <a:endParaRPr sz="2000" dirty="0">
                <a:solidFill>
                  <a:srgbClr val="FFFFFF"/>
                </a:solidFill>
                <a:latin typeface="Avenir"/>
                <a:ea typeface="Avenir"/>
                <a:cs typeface="Avenir"/>
                <a:sym typeface="Avenir"/>
              </a:endParaRPr>
            </a:p>
          </p:txBody>
        </p:sp>
        <p:sp>
          <p:nvSpPr>
            <p:cNvPr id="167" name="Google Shape;167;p22"/>
            <p:cNvSpPr/>
            <p:nvPr/>
          </p:nvSpPr>
          <p:spPr>
            <a:xfrm>
              <a:off x="3376263" y="142351"/>
              <a:ext cx="4655400" cy="4661400"/>
            </a:xfrm>
            <a:prstGeom prst="ellipse">
              <a:avLst/>
            </a:prstGeom>
            <a:solidFill>
              <a:srgbClr val="BABDCC">
                <a:alpha val="48630"/>
              </a:srgbClr>
            </a:solidFill>
            <a:ln w="254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dirty="0"/>
            </a:p>
          </p:txBody>
        </p:sp>
        <p:sp>
          <p:nvSpPr>
            <p:cNvPr id="168" name="Google Shape;168;p22"/>
            <p:cNvSpPr txBox="1"/>
            <p:nvPr/>
          </p:nvSpPr>
          <p:spPr>
            <a:xfrm>
              <a:off x="5067280" y="692018"/>
              <a:ext cx="2516682" cy="3561900"/>
            </a:xfrm>
            <a:prstGeom prst="rect">
              <a:avLst/>
            </a:prstGeom>
            <a:noFill/>
            <a:ln>
              <a:noFill/>
            </a:ln>
          </p:spPr>
          <p:txBody>
            <a:bodyPr spcFirstLastPara="1" wrap="square" lIns="0" tIns="0" rIns="0" bIns="0" anchor="ctr" anchorCtr="0">
              <a:noAutofit/>
            </a:bodyPr>
            <a:lstStyle/>
            <a:p>
              <a:pPr marL="457200" indent="-381000">
                <a:lnSpc>
                  <a:spcPct val="90000"/>
                </a:lnSpc>
                <a:buClr>
                  <a:schemeClr val="accent3"/>
                </a:buClr>
                <a:buSzPts val="2400"/>
                <a:buFont typeface="Avenir"/>
                <a:buChar char="●"/>
              </a:pPr>
              <a:r>
                <a:rPr lang="en" sz="2400">
                  <a:solidFill>
                    <a:schemeClr val="accent3"/>
                  </a:solidFill>
                  <a:latin typeface="Avenir"/>
                  <a:ea typeface="Avenir"/>
                  <a:cs typeface="Avenir"/>
                  <a:sym typeface="Avenir"/>
                </a:rPr>
                <a:t>Freedom to move</a:t>
              </a:r>
              <a:endParaRPr dirty="0">
                <a:solidFill>
                  <a:schemeClr val="accent3"/>
                </a:solidFill>
                <a:latin typeface="Avenir"/>
                <a:ea typeface="Avenir"/>
                <a:cs typeface="Avenir"/>
                <a:sym typeface="Avenir"/>
              </a:endParaRPr>
            </a:p>
            <a:p>
              <a:pPr marL="457200" indent="-381000">
                <a:lnSpc>
                  <a:spcPct val="90000"/>
                </a:lnSpc>
                <a:buClr>
                  <a:schemeClr val="accent3"/>
                </a:buClr>
                <a:buSzPts val="2400"/>
                <a:buFont typeface="Avenir"/>
                <a:buChar char="●"/>
              </a:pPr>
              <a:r>
                <a:rPr lang="en" sz="2400">
                  <a:solidFill>
                    <a:schemeClr val="accent3"/>
                  </a:solidFill>
                  <a:latin typeface="Avenir"/>
                  <a:ea typeface="Avenir"/>
                  <a:cs typeface="Avenir"/>
                  <a:sym typeface="Avenir"/>
                </a:rPr>
                <a:t>Freedom to leave WITHOUT serious harm/ repercussions</a:t>
              </a:r>
              <a:endParaRPr dirty="0">
                <a:solidFill>
                  <a:schemeClr val="accent3"/>
                </a:solidFill>
                <a:latin typeface="Avenir"/>
                <a:ea typeface="Avenir"/>
                <a:cs typeface="Avenir"/>
                <a:sym typeface="Avenir"/>
              </a:endParaRPr>
            </a:p>
          </p:txBody>
        </p:sp>
      </p:grpSp>
      <p:sp>
        <p:nvSpPr>
          <p:cNvPr id="169" name="Google Shape;169;p22"/>
          <p:cNvSpPr txBox="1"/>
          <p:nvPr/>
        </p:nvSpPr>
        <p:spPr>
          <a:xfrm>
            <a:off x="3573576" y="1844700"/>
            <a:ext cx="1768200" cy="1454100"/>
          </a:xfrm>
          <a:prstGeom prst="rect">
            <a:avLst/>
          </a:prstGeom>
          <a:noFill/>
          <a:ln>
            <a:noFill/>
          </a:ln>
        </p:spPr>
        <p:txBody>
          <a:bodyPr spcFirstLastPara="1" wrap="square" lIns="91425" tIns="45700" rIns="91425" bIns="45700" anchor="t" anchorCtr="0">
            <a:noAutofit/>
          </a:bodyPr>
          <a:lstStyle/>
          <a:p>
            <a:pPr algn="ctr">
              <a:buSzPts val="2000"/>
            </a:pPr>
            <a:r>
              <a:rPr lang="en" sz="2000">
                <a:solidFill>
                  <a:schemeClr val="lt1"/>
                </a:solidFill>
                <a:latin typeface="Avenir"/>
                <a:ea typeface="Avenir"/>
                <a:cs typeface="Avenir"/>
                <a:sym typeface="Avenir"/>
              </a:rPr>
              <a:t>Unfair </a:t>
            </a:r>
            <a:endParaRPr dirty="0">
              <a:solidFill>
                <a:schemeClr val="lt1"/>
              </a:solidFill>
              <a:latin typeface="Avenir"/>
              <a:ea typeface="Avenir"/>
              <a:cs typeface="Avenir"/>
              <a:sym typeface="Avenir"/>
            </a:endParaRPr>
          </a:p>
          <a:p>
            <a:pPr algn="ctr">
              <a:buSzPts val="2000"/>
            </a:pPr>
            <a:r>
              <a:rPr lang="en" sz="2000">
                <a:solidFill>
                  <a:schemeClr val="lt1"/>
                </a:solidFill>
                <a:latin typeface="Avenir"/>
                <a:ea typeface="Avenir"/>
                <a:cs typeface="Avenir"/>
                <a:sym typeface="Avenir"/>
              </a:rPr>
              <a:t>Wages</a:t>
            </a:r>
            <a:endParaRPr dirty="0">
              <a:solidFill>
                <a:schemeClr val="lt1"/>
              </a:solidFill>
              <a:latin typeface="Avenir"/>
              <a:ea typeface="Avenir"/>
              <a:cs typeface="Avenir"/>
              <a:sym typeface="Avenir"/>
            </a:endParaRPr>
          </a:p>
          <a:p>
            <a:pPr algn="ctr">
              <a:buSzPts val="2000"/>
            </a:pPr>
            <a:r>
              <a:rPr lang="en" sz="2000">
                <a:solidFill>
                  <a:schemeClr val="lt1"/>
                </a:solidFill>
                <a:latin typeface="Avenir"/>
                <a:ea typeface="Avenir"/>
                <a:cs typeface="Avenir"/>
                <a:sym typeface="Avenir"/>
              </a:rPr>
              <a:t>&amp;</a:t>
            </a:r>
            <a:endParaRPr sz="2000" dirty="0">
              <a:solidFill>
                <a:schemeClr val="lt1"/>
              </a:solidFill>
              <a:latin typeface="Avenir"/>
              <a:ea typeface="Avenir"/>
              <a:cs typeface="Avenir"/>
              <a:sym typeface="Avenir"/>
            </a:endParaRPr>
          </a:p>
          <a:p>
            <a:pPr algn="ctr">
              <a:buSzPts val="2000"/>
            </a:pPr>
            <a:r>
              <a:rPr lang="en" sz="2000">
                <a:solidFill>
                  <a:schemeClr val="lt1"/>
                </a:solidFill>
                <a:latin typeface="Avenir"/>
                <a:ea typeface="Avenir"/>
                <a:cs typeface="Avenir"/>
                <a:sym typeface="Avenir"/>
              </a:rPr>
              <a:t>Poor living and working conditions</a:t>
            </a:r>
            <a:endParaRPr sz="2000" dirty="0">
              <a:solidFill>
                <a:schemeClr val="lt1"/>
              </a:solidFill>
              <a:latin typeface="Avenir"/>
              <a:ea typeface="Avenir"/>
              <a:cs typeface="Avenir"/>
              <a:sym typeface="Aveni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12"/>
          <p:cNvSpPr txBox="1">
            <a:spLocks noGrp="1"/>
          </p:cNvSpPr>
          <p:nvPr>
            <p:ph type="title" idx="4294967295"/>
          </p:nvPr>
        </p:nvSpPr>
        <p:spPr>
          <a:xfrm>
            <a:off x="457200" y="139450"/>
            <a:ext cx="8229600" cy="595754"/>
          </a:xfrm>
          <a:prstGeom prst="rect">
            <a:avLst/>
          </a:prstGeom>
          <a:noFill/>
          <a:ln>
            <a:noFill/>
          </a:ln>
        </p:spPr>
        <p:txBody>
          <a:bodyPr spcFirstLastPara="1" wrap="square" lIns="0" tIns="0" rIns="0" bIns="0" anchor="ctr" anchorCtr="0">
            <a:noAutofit/>
          </a:bodyPr>
          <a:lstStyle/>
          <a:p>
            <a:pPr algn="ctr">
              <a:buClr>
                <a:schemeClr val="lt1"/>
              </a:buClr>
              <a:buSzPts val="4400"/>
            </a:pPr>
            <a:r>
              <a:rPr lang="en" sz="4000" dirty="0">
                <a:solidFill>
                  <a:srgbClr val="243A7A"/>
                </a:solidFill>
                <a:latin typeface="Montserrat"/>
                <a:ea typeface="Montserrat"/>
                <a:cs typeface="Montserrat"/>
                <a:sym typeface="Montserrat"/>
              </a:rPr>
              <a:t>The Typology: 25 Types</a:t>
            </a:r>
            <a:endParaRPr sz="4000" dirty="0">
              <a:solidFill>
                <a:srgbClr val="243A7A"/>
              </a:solidFill>
              <a:latin typeface="Montserrat"/>
              <a:ea typeface="Montserrat"/>
              <a:cs typeface="Montserrat"/>
              <a:sym typeface="Montserrat"/>
            </a:endParaRPr>
          </a:p>
        </p:txBody>
      </p:sp>
      <p:sp>
        <p:nvSpPr>
          <p:cNvPr id="176" name="Google Shape;176;p12"/>
          <p:cNvSpPr txBox="1"/>
          <p:nvPr/>
        </p:nvSpPr>
        <p:spPr>
          <a:xfrm>
            <a:off x="7449416" y="742295"/>
            <a:ext cx="1694584" cy="3970318"/>
          </a:xfrm>
          <a:prstGeom prst="rect">
            <a:avLst/>
          </a:prstGeom>
          <a:solidFill>
            <a:schemeClr val="lt1"/>
          </a:solidFill>
          <a:ln w="25400"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a:buSzPts val="1400"/>
            </a:pPr>
            <a:r>
              <a:rPr lang="en" b="1" dirty="0">
                <a:solidFill>
                  <a:schemeClr val="dk1"/>
                </a:solidFill>
              </a:rPr>
              <a:t>Data Source: </a:t>
            </a:r>
            <a:r>
              <a:rPr lang="en" dirty="0">
                <a:solidFill>
                  <a:schemeClr val="dk1"/>
                </a:solidFill>
              </a:rPr>
              <a:t>Polaris, ‘The Typology of Modern Slavery: Defining Sex ad Labor Trafficking in the United States </a:t>
            </a:r>
            <a:r>
              <a:rPr lang="en" i="1" u="sng" dirty="0">
                <a:solidFill>
                  <a:schemeClr val="dk1"/>
                </a:solidFill>
                <a:hlinkClick r:id="rId3">
                  <a:extLst>
                    <a:ext uri="{A12FA001-AC4F-418D-AE19-62706E023703}">
                      <ahyp:hlinkClr xmlns:ahyp="http://schemas.microsoft.com/office/drawing/2018/hyperlinkcolor" val="tx"/>
                    </a:ext>
                  </a:extLst>
                </a:hlinkClick>
              </a:rPr>
              <a:t>https://polarisproject.org/resources/the-typology-of-modern-slavery-defining-sex-and-labor-trafficking-in-the-united-states/</a:t>
            </a:r>
            <a:endParaRPr i="1" dirty="0">
              <a:solidFill>
                <a:schemeClr val="dk1"/>
              </a:solidFill>
            </a:endParaRPr>
          </a:p>
          <a:p>
            <a:pPr>
              <a:buSzPts val="1400"/>
            </a:pPr>
            <a:r>
              <a:rPr lang="en" dirty="0">
                <a:solidFill>
                  <a:schemeClr val="dk1"/>
                </a:solidFill>
              </a:rPr>
              <a:t>2007-2017 analysis of hotline case data</a:t>
            </a:r>
            <a:endParaRPr dirty="0"/>
          </a:p>
          <a:p>
            <a:pPr>
              <a:buSzPts val="1400"/>
            </a:pPr>
            <a:endParaRPr i="1" dirty="0">
              <a:solidFill>
                <a:schemeClr val="dk1"/>
              </a:solidFill>
            </a:endParaRPr>
          </a:p>
        </p:txBody>
      </p:sp>
      <p:sp>
        <p:nvSpPr>
          <p:cNvPr id="4" name="Rectangle 3"/>
          <p:cNvSpPr/>
          <p:nvPr/>
        </p:nvSpPr>
        <p:spPr>
          <a:xfrm>
            <a:off x="4454820" y="2417864"/>
            <a:ext cx="234360" cy="307777"/>
          </a:xfrm>
          <a:prstGeom prst="rect">
            <a:avLst/>
          </a:prstGeom>
        </p:spPr>
        <p:txBody>
          <a:bodyPr wrap="none">
            <a:spAutoFit/>
          </a:bodyPr>
          <a:lstStyle/>
          <a:p>
            <a:r>
              <a:rPr lang="en-US" dirty="0"/>
              <a:t> </a:t>
            </a:r>
            <a:endParaRPr lang="es-ES_tradnl" dirty="0"/>
          </a:p>
        </p:txBody>
      </p:sp>
      <p:sp>
        <p:nvSpPr>
          <p:cNvPr id="5" name="Rectangle 4"/>
          <p:cNvSpPr/>
          <p:nvPr/>
        </p:nvSpPr>
        <p:spPr>
          <a:xfrm>
            <a:off x="4454820" y="2417864"/>
            <a:ext cx="234360" cy="307777"/>
          </a:xfrm>
          <a:prstGeom prst="rect">
            <a:avLst/>
          </a:prstGeom>
        </p:spPr>
        <p:txBody>
          <a:bodyPr wrap="none">
            <a:spAutoFit/>
          </a:bodyPr>
          <a:lstStyle/>
          <a:p>
            <a:r>
              <a:rPr lang="en-US" dirty="0"/>
              <a:t> </a:t>
            </a:r>
            <a:endParaRPr lang="es-ES_tradnl"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853" y="735204"/>
            <a:ext cx="7250249" cy="397740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13"/>
          <p:cNvSpPr txBox="1">
            <a:spLocks noGrp="1"/>
          </p:cNvSpPr>
          <p:nvPr>
            <p:ph type="title"/>
          </p:nvPr>
        </p:nvSpPr>
        <p:spPr>
          <a:xfrm>
            <a:off x="311700" y="2246100"/>
            <a:ext cx="8520600" cy="841800"/>
          </a:xfrm>
          <a:prstGeom prst="rect">
            <a:avLst/>
          </a:prstGeom>
          <a:noFill/>
          <a:ln>
            <a:noFill/>
          </a:ln>
        </p:spPr>
        <p:txBody>
          <a:bodyPr spcFirstLastPara="1" wrap="square" lIns="91425" tIns="91425" rIns="91425" bIns="91425" anchor="ctr" anchorCtr="0">
            <a:noAutofit/>
          </a:bodyPr>
          <a:lstStyle/>
          <a:p>
            <a:r>
              <a:rPr lang="en">
                <a:solidFill>
                  <a:srgbClr val="243A7A"/>
                </a:solidFill>
                <a:latin typeface="Montserrat"/>
                <a:ea typeface="Montserrat"/>
                <a:cs typeface="Montserrat"/>
                <a:sym typeface="Montserrat"/>
              </a:rPr>
              <a:t>Human Trafficking Data</a:t>
            </a:r>
            <a:endParaRPr dirty="0">
              <a:latin typeface="Montserrat"/>
              <a:ea typeface="Montserrat"/>
              <a:cs typeface="Montserrat"/>
              <a:sym typeface="Montserra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16"/>
          <p:cNvSpPr txBox="1">
            <a:spLocks noGrp="1"/>
          </p:cNvSpPr>
          <p:nvPr>
            <p:ph type="body" idx="1"/>
          </p:nvPr>
        </p:nvSpPr>
        <p:spPr>
          <a:xfrm>
            <a:off x="457200" y="992738"/>
            <a:ext cx="8229600" cy="3943200"/>
          </a:xfrm>
          <a:prstGeom prst="rect">
            <a:avLst/>
          </a:prstGeom>
          <a:noFill/>
          <a:ln>
            <a:noFill/>
          </a:ln>
        </p:spPr>
        <p:txBody>
          <a:bodyPr spcFirstLastPara="1" wrap="square" lIns="91425" tIns="91425" rIns="91425" bIns="91425" anchor="t" anchorCtr="0">
            <a:noAutofit/>
          </a:bodyPr>
          <a:lstStyle/>
          <a:p>
            <a:pPr marL="0" indent="0">
              <a:buNone/>
            </a:pPr>
            <a:r>
              <a:rPr lang="en" sz="2700" dirty="0">
                <a:solidFill>
                  <a:schemeClr val="accent5"/>
                </a:solidFill>
                <a:latin typeface="Avenir"/>
                <a:ea typeface="Avenir"/>
                <a:cs typeface="Avenir"/>
                <a:sym typeface="Avenir"/>
              </a:rPr>
              <a:t>Top 3 Industries by Case: </a:t>
            </a:r>
            <a:endParaRPr sz="2700" dirty="0">
              <a:solidFill>
                <a:schemeClr val="accent5"/>
              </a:solidFill>
              <a:latin typeface="Avenir"/>
              <a:ea typeface="Avenir"/>
              <a:cs typeface="Avenir"/>
              <a:sym typeface="Avenir"/>
            </a:endParaRPr>
          </a:p>
          <a:p>
            <a:pPr marL="914400" indent="-342900">
              <a:buClr>
                <a:schemeClr val="dk2"/>
              </a:buClr>
              <a:buSzPts val="1800"/>
              <a:buFont typeface="Avenir"/>
              <a:buAutoNum type="arabicPeriod"/>
            </a:pPr>
            <a:r>
              <a:rPr lang="en" sz="1800" dirty="0">
                <a:solidFill>
                  <a:schemeClr val="dk2"/>
                </a:solidFill>
                <a:latin typeface="Avenir"/>
                <a:ea typeface="Avenir"/>
                <a:cs typeface="Avenir"/>
                <a:sym typeface="Avenir"/>
              </a:rPr>
              <a:t>Domestic Work (184)</a:t>
            </a:r>
            <a:endParaRPr sz="1800" dirty="0">
              <a:solidFill>
                <a:schemeClr val="dk2"/>
              </a:solidFill>
              <a:latin typeface="Avenir"/>
              <a:ea typeface="Avenir"/>
              <a:cs typeface="Avenir"/>
              <a:sym typeface="Avenir"/>
            </a:endParaRPr>
          </a:p>
          <a:p>
            <a:pPr marL="914400" indent="-342900">
              <a:spcBef>
                <a:spcPts val="0"/>
              </a:spcBef>
              <a:buClr>
                <a:schemeClr val="dk2"/>
              </a:buClr>
              <a:buSzPts val="1800"/>
              <a:buFont typeface="Avenir"/>
              <a:buAutoNum type="arabicPeriod"/>
            </a:pPr>
            <a:r>
              <a:rPr lang="en" sz="1800" dirty="0">
                <a:solidFill>
                  <a:schemeClr val="dk2"/>
                </a:solidFill>
                <a:latin typeface="Avenir"/>
                <a:ea typeface="Avenir"/>
                <a:cs typeface="Avenir"/>
                <a:sym typeface="Avenir"/>
              </a:rPr>
              <a:t>Agriculture and Animal Husbandry (79)</a:t>
            </a:r>
            <a:endParaRPr sz="1800" dirty="0">
              <a:solidFill>
                <a:schemeClr val="dk2"/>
              </a:solidFill>
              <a:latin typeface="Avenir"/>
              <a:ea typeface="Avenir"/>
              <a:cs typeface="Avenir"/>
              <a:sym typeface="Avenir"/>
            </a:endParaRPr>
          </a:p>
          <a:p>
            <a:pPr marL="914400" indent="-342900">
              <a:spcBef>
                <a:spcPts val="0"/>
              </a:spcBef>
              <a:buClr>
                <a:schemeClr val="dk2"/>
              </a:buClr>
              <a:buSzPts val="1800"/>
              <a:buFont typeface="Avenir"/>
              <a:buAutoNum type="arabicPeriod"/>
            </a:pPr>
            <a:r>
              <a:rPr lang="en" sz="1800" dirty="0">
                <a:solidFill>
                  <a:schemeClr val="dk2"/>
                </a:solidFill>
                <a:latin typeface="Avenir"/>
                <a:ea typeface="Avenir"/>
                <a:cs typeface="Avenir"/>
                <a:sym typeface="Avenir"/>
              </a:rPr>
              <a:t>Construction (63)</a:t>
            </a:r>
            <a:endParaRPr sz="1800" dirty="0">
              <a:solidFill>
                <a:schemeClr val="dk2"/>
              </a:solidFill>
              <a:latin typeface="Avenir"/>
              <a:ea typeface="Avenir"/>
              <a:cs typeface="Avenir"/>
              <a:sym typeface="Avenir"/>
            </a:endParaRPr>
          </a:p>
          <a:p>
            <a:pPr marL="0" indent="0">
              <a:buNone/>
            </a:pPr>
            <a:r>
              <a:rPr lang="en" sz="2700" dirty="0">
                <a:solidFill>
                  <a:schemeClr val="accent5"/>
                </a:solidFill>
                <a:latin typeface="Avenir"/>
                <a:ea typeface="Avenir"/>
                <a:cs typeface="Avenir"/>
                <a:sym typeface="Avenir"/>
              </a:rPr>
              <a:t>Top 3 Industries by Number of Victims Identified</a:t>
            </a:r>
            <a:endParaRPr sz="2700" dirty="0">
              <a:solidFill>
                <a:schemeClr val="accent5"/>
              </a:solidFill>
              <a:latin typeface="Avenir"/>
              <a:ea typeface="Avenir"/>
              <a:cs typeface="Avenir"/>
              <a:sym typeface="Avenir"/>
            </a:endParaRPr>
          </a:p>
          <a:p>
            <a:pPr marL="914400" indent="-342900">
              <a:buClr>
                <a:schemeClr val="dk2"/>
              </a:buClr>
              <a:buSzPts val="1800"/>
              <a:buFont typeface="Avenir"/>
              <a:buAutoNum type="arabicPeriod"/>
            </a:pPr>
            <a:r>
              <a:rPr lang="en" sz="1800" dirty="0">
                <a:solidFill>
                  <a:schemeClr val="dk2"/>
                </a:solidFill>
                <a:latin typeface="Avenir"/>
                <a:ea typeface="Avenir"/>
                <a:cs typeface="Avenir"/>
                <a:sym typeface="Avenir"/>
              </a:rPr>
              <a:t>Agriculture and Animal Husbandry (1094)</a:t>
            </a:r>
            <a:endParaRPr sz="1800" dirty="0">
              <a:solidFill>
                <a:schemeClr val="dk2"/>
              </a:solidFill>
              <a:latin typeface="Avenir"/>
              <a:ea typeface="Avenir"/>
              <a:cs typeface="Avenir"/>
              <a:sym typeface="Avenir"/>
            </a:endParaRPr>
          </a:p>
          <a:p>
            <a:pPr marL="914400" indent="-342900">
              <a:spcBef>
                <a:spcPts val="0"/>
              </a:spcBef>
              <a:buClr>
                <a:schemeClr val="dk2"/>
              </a:buClr>
              <a:buSzPts val="1800"/>
              <a:buFont typeface="Avenir"/>
              <a:buAutoNum type="arabicPeriod"/>
            </a:pPr>
            <a:r>
              <a:rPr lang="en" sz="1800" dirty="0">
                <a:solidFill>
                  <a:schemeClr val="dk2"/>
                </a:solidFill>
                <a:latin typeface="Avenir"/>
                <a:ea typeface="Avenir"/>
                <a:cs typeface="Avenir"/>
                <a:sym typeface="Avenir"/>
              </a:rPr>
              <a:t>Domestic Work (297)</a:t>
            </a:r>
            <a:endParaRPr sz="1800" dirty="0">
              <a:solidFill>
                <a:schemeClr val="dk2"/>
              </a:solidFill>
              <a:latin typeface="Avenir"/>
              <a:ea typeface="Avenir"/>
              <a:cs typeface="Avenir"/>
              <a:sym typeface="Avenir"/>
            </a:endParaRPr>
          </a:p>
          <a:p>
            <a:pPr marL="914400" indent="-342900">
              <a:spcBef>
                <a:spcPts val="0"/>
              </a:spcBef>
              <a:buClr>
                <a:schemeClr val="dk2"/>
              </a:buClr>
              <a:buSzPts val="1800"/>
              <a:buFont typeface="Avenir"/>
              <a:buAutoNum type="arabicPeriod"/>
            </a:pPr>
            <a:r>
              <a:rPr lang="en" sz="1800" dirty="0">
                <a:solidFill>
                  <a:schemeClr val="dk2"/>
                </a:solidFill>
                <a:latin typeface="Avenir"/>
                <a:ea typeface="Avenir"/>
                <a:cs typeface="Avenir"/>
                <a:sym typeface="Avenir"/>
              </a:rPr>
              <a:t>Construction (242)</a:t>
            </a:r>
            <a:endParaRPr sz="1800" dirty="0">
              <a:solidFill>
                <a:schemeClr val="dk2"/>
              </a:solidFill>
              <a:latin typeface="Avenir"/>
              <a:ea typeface="Avenir"/>
              <a:cs typeface="Avenir"/>
              <a:sym typeface="Avenir"/>
            </a:endParaRPr>
          </a:p>
          <a:p>
            <a:pPr marL="0" indent="0">
              <a:spcBef>
                <a:spcPts val="0"/>
              </a:spcBef>
              <a:buNone/>
            </a:pPr>
            <a:endParaRPr sz="1800" dirty="0">
              <a:solidFill>
                <a:schemeClr val="dk2"/>
              </a:solidFill>
              <a:latin typeface="Avenir"/>
              <a:ea typeface="Avenir"/>
              <a:cs typeface="Avenir"/>
              <a:sym typeface="Avenir"/>
            </a:endParaRPr>
          </a:p>
        </p:txBody>
      </p:sp>
      <p:sp>
        <p:nvSpPr>
          <p:cNvPr id="196" name="Google Shape;196;p16"/>
          <p:cNvSpPr txBox="1">
            <a:spLocks noGrp="1"/>
          </p:cNvSpPr>
          <p:nvPr>
            <p:ph type="title"/>
          </p:nvPr>
        </p:nvSpPr>
        <p:spPr>
          <a:xfrm>
            <a:off x="0" y="-56275"/>
            <a:ext cx="8686800" cy="1131000"/>
          </a:xfrm>
          <a:prstGeom prst="rect">
            <a:avLst/>
          </a:prstGeom>
          <a:noFill/>
          <a:ln>
            <a:noFill/>
          </a:ln>
        </p:spPr>
        <p:txBody>
          <a:bodyPr spcFirstLastPara="1" wrap="square" lIns="91425" tIns="91425" rIns="91425" bIns="91425" anchor="ctr" anchorCtr="0">
            <a:noAutofit/>
          </a:bodyPr>
          <a:lstStyle/>
          <a:p>
            <a:pPr algn="ctr"/>
            <a:r>
              <a:rPr lang="en" sz="3700" b="1">
                <a:solidFill>
                  <a:srgbClr val="243A7A"/>
                </a:solidFill>
                <a:latin typeface="Montserrat"/>
                <a:ea typeface="Montserrat"/>
                <a:cs typeface="Montserrat"/>
                <a:sym typeface="Montserrat"/>
              </a:rPr>
              <a:t>2020 Labor Trafficking Highlights</a:t>
            </a:r>
            <a:endParaRPr sz="3700" b="1" dirty="0">
              <a:solidFill>
                <a:srgbClr val="243A7A"/>
              </a:solidFill>
              <a:latin typeface="Montserrat"/>
              <a:ea typeface="Montserrat"/>
              <a:cs typeface="Montserrat"/>
              <a:sym typeface="Montserrat"/>
            </a:endParaRPr>
          </a:p>
        </p:txBody>
      </p:sp>
      <p:sp>
        <p:nvSpPr>
          <p:cNvPr id="197" name="Google Shape;197;p16"/>
          <p:cNvSpPr txBox="1"/>
          <p:nvPr/>
        </p:nvSpPr>
        <p:spPr>
          <a:xfrm>
            <a:off x="1320800" y="4584571"/>
            <a:ext cx="7569300" cy="307800"/>
          </a:xfrm>
          <a:prstGeom prst="rect">
            <a:avLst/>
          </a:prstGeom>
          <a:noFill/>
          <a:ln>
            <a:noFill/>
          </a:ln>
        </p:spPr>
        <p:txBody>
          <a:bodyPr spcFirstLastPara="1" wrap="square" lIns="91425" tIns="45700" rIns="91425" bIns="45700" anchor="t" anchorCtr="0">
            <a:spAutoFit/>
          </a:bodyPr>
          <a:lstStyle/>
          <a:p>
            <a:pPr>
              <a:buSzPts val="1400"/>
            </a:pPr>
            <a:r>
              <a:rPr lang="en"/>
              <a:t>Data Source: </a:t>
            </a:r>
            <a:r>
              <a:rPr lang="en" i="1"/>
              <a:t>Polaris, National Human Trafficking Hotline</a:t>
            </a: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1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p>
            <a:pPr marL="0" indent="0">
              <a:spcBef>
                <a:spcPts val="700"/>
              </a:spcBef>
              <a:buSzPts val="3200"/>
              <a:buNone/>
            </a:pPr>
            <a:r>
              <a:rPr lang="en" sz="2200">
                <a:solidFill>
                  <a:schemeClr val="accent5"/>
                </a:solidFill>
                <a:latin typeface="Avenir"/>
                <a:ea typeface="Avenir"/>
                <a:cs typeface="Avenir"/>
                <a:sym typeface="Avenir"/>
              </a:rPr>
              <a:t>Top Risk and Vulnerability Factors:</a:t>
            </a:r>
            <a:endParaRPr sz="2200" dirty="0">
              <a:solidFill>
                <a:schemeClr val="accent5"/>
              </a:solidFill>
              <a:latin typeface="Avenir"/>
              <a:ea typeface="Avenir"/>
              <a:cs typeface="Avenir"/>
              <a:sym typeface="Avenir"/>
            </a:endParaRPr>
          </a:p>
          <a:p>
            <a:pPr marL="914400" indent="-342900">
              <a:spcBef>
                <a:spcPts val="700"/>
              </a:spcBef>
              <a:buClr>
                <a:schemeClr val="dk2"/>
              </a:buClr>
              <a:buSzPts val="1800"/>
              <a:buFont typeface="Avenir"/>
              <a:buAutoNum type="arabicPeriod"/>
            </a:pPr>
            <a:r>
              <a:rPr lang="en" sz="1800">
                <a:solidFill>
                  <a:schemeClr val="dk2"/>
                </a:solidFill>
                <a:latin typeface="Avenir"/>
                <a:ea typeface="Avenir"/>
                <a:cs typeface="Avenir"/>
                <a:sym typeface="Avenir"/>
              </a:rPr>
              <a:t>Recent Migration or Relocation</a:t>
            </a:r>
            <a:endParaRPr sz="1800" dirty="0">
              <a:solidFill>
                <a:schemeClr val="dk2"/>
              </a:solidFill>
              <a:latin typeface="Avenir"/>
              <a:ea typeface="Avenir"/>
              <a:cs typeface="Avenir"/>
              <a:sym typeface="Avenir"/>
            </a:endParaRPr>
          </a:p>
          <a:p>
            <a:pPr marL="914400" indent="-342900">
              <a:buClr>
                <a:schemeClr val="dk2"/>
              </a:buClr>
              <a:buSzPts val="1800"/>
              <a:buFont typeface="Avenir"/>
              <a:buAutoNum type="arabicPeriod"/>
            </a:pPr>
            <a:r>
              <a:rPr lang="en" sz="1800">
                <a:solidFill>
                  <a:schemeClr val="dk2"/>
                </a:solidFill>
                <a:latin typeface="Avenir"/>
                <a:ea typeface="Avenir"/>
                <a:cs typeface="Avenir"/>
                <a:sym typeface="Avenir"/>
              </a:rPr>
              <a:t>Economic Hardship (self reported)</a:t>
            </a:r>
            <a:endParaRPr sz="1800" dirty="0">
              <a:solidFill>
                <a:schemeClr val="dk2"/>
              </a:solidFill>
              <a:latin typeface="Avenir"/>
              <a:ea typeface="Avenir"/>
              <a:cs typeface="Avenir"/>
              <a:sym typeface="Avenir"/>
            </a:endParaRPr>
          </a:p>
          <a:p>
            <a:pPr marL="914400" indent="-342900">
              <a:buClr>
                <a:schemeClr val="dk2"/>
              </a:buClr>
              <a:buSzPts val="1800"/>
              <a:buFont typeface="Avenir"/>
              <a:buAutoNum type="arabicPeriod"/>
            </a:pPr>
            <a:r>
              <a:rPr lang="en" sz="1800">
                <a:solidFill>
                  <a:schemeClr val="dk2"/>
                </a:solidFill>
                <a:latin typeface="Avenir"/>
                <a:ea typeface="Avenir"/>
                <a:cs typeface="Avenir"/>
                <a:sym typeface="Avenir"/>
              </a:rPr>
              <a:t>Unstable Housing</a:t>
            </a:r>
            <a:endParaRPr sz="1800" dirty="0">
              <a:solidFill>
                <a:schemeClr val="dk2"/>
              </a:solidFill>
              <a:latin typeface="Avenir"/>
              <a:ea typeface="Avenir"/>
              <a:cs typeface="Avenir"/>
              <a:sym typeface="Avenir"/>
            </a:endParaRPr>
          </a:p>
          <a:p>
            <a:pPr marL="914400" indent="-342900">
              <a:buClr>
                <a:schemeClr val="dk2"/>
              </a:buClr>
              <a:buSzPts val="1800"/>
              <a:buFont typeface="Avenir"/>
              <a:buAutoNum type="arabicPeriod"/>
            </a:pPr>
            <a:r>
              <a:rPr lang="en" sz="1800">
                <a:solidFill>
                  <a:schemeClr val="dk2"/>
                </a:solidFill>
                <a:latin typeface="Avenir"/>
                <a:ea typeface="Avenir"/>
                <a:cs typeface="Avenir"/>
                <a:sym typeface="Avenir"/>
              </a:rPr>
              <a:t>Substance Concern</a:t>
            </a:r>
            <a:endParaRPr sz="1800" dirty="0">
              <a:solidFill>
                <a:schemeClr val="dk2"/>
              </a:solidFill>
              <a:latin typeface="Avenir"/>
              <a:ea typeface="Avenir"/>
              <a:cs typeface="Avenir"/>
              <a:sym typeface="Avenir"/>
            </a:endParaRPr>
          </a:p>
          <a:p>
            <a:pPr indent="0">
              <a:buNone/>
            </a:pPr>
            <a:endParaRPr sz="1800" dirty="0">
              <a:solidFill>
                <a:schemeClr val="dk2"/>
              </a:solidFill>
              <a:latin typeface="Avenir"/>
              <a:ea typeface="Avenir"/>
              <a:cs typeface="Avenir"/>
              <a:sym typeface="Avenir"/>
            </a:endParaRPr>
          </a:p>
        </p:txBody>
      </p:sp>
      <p:sp>
        <p:nvSpPr>
          <p:cNvPr id="204" name="Google Shape;204;p1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ctr" anchorCtr="0">
            <a:noAutofit/>
          </a:bodyPr>
          <a:lstStyle/>
          <a:p>
            <a:pPr algn="ctr">
              <a:buSzPts val="4400"/>
            </a:pPr>
            <a:r>
              <a:rPr lang="en" sz="3500">
                <a:latin typeface="Montserrat"/>
                <a:ea typeface="Montserrat"/>
                <a:cs typeface="Montserrat"/>
                <a:sym typeface="Montserrat"/>
              </a:rPr>
              <a:t>2020 Labor Trafficking Highlights</a:t>
            </a:r>
            <a:endParaRPr sz="3500" dirty="0">
              <a:latin typeface="Montserrat"/>
              <a:ea typeface="Montserrat"/>
              <a:cs typeface="Montserrat"/>
              <a:sym typeface="Montserrat"/>
            </a:endParaRPr>
          </a:p>
        </p:txBody>
      </p:sp>
      <p:sp>
        <p:nvSpPr>
          <p:cNvPr id="205" name="Google Shape;205;p17"/>
          <p:cNvSpPr txBox="1">
            <a:spLocks noGrp="1"/>
          </p:cNvSpPr>
          <p:nvPr>
            <p:ph type="body" idx="2"/>
          </p:nvPr>
        </p:nvSpPr>
        <p:spPr>
          <a:xfrm>
            <a:off x="4311600" y="1152475"/>
            <a:ext cx="4659300" cy="3416400"/>
          </a:xfrm>
          <a:prstGeom prst="rect">
            <a:avLst/>
          </a:prstGeom>
          <a:noFill/>
          <a:ln>
            <a:noFill/>
          </a:ln>
        </p:spPr>
        <p:txBody>
          <a:bodyPr spcFirstLastPara="1" wrap="square" lIns="91425" tIns="91425" rIns="91425" bIns="91425" anchor="t" anchorCtr="0">
            <a:noAutofit/>
          </a:bodyPr>
          <a:lstStyle/>
          <a:p>
            <a:pPr marL="0" indent="0">
              <a:spcBef>
                <a:spcPts val="700"/>
              </a:spcBef>
              <a:buClr>
                <a:schemeClr val="dk1"/>
              </a:buClr>
              <a:buSzPts val="3200"/>
              <a:buNone/>
            </a:pPr>
            <a:r>
              <a:rPr lang="en" sz="2200">
                <a:solidFill>
                  <a:schemeClr val="accent5"/>
                </a:solidFill>
                <a:latin typeface="Avenir"/>
                <a:ea typeface="Avenir"/>
                <a:cs typeface="Avenir"/>
                <a:sym typeface="Avenir"/>
              </a:rPr>
              <a:t>Top forms of Force Fraud and Coercion:</a:t>
            </a:r>
            <a:endParaRPr sz="2200" dirty="0">
              <a:solidFill>
                <a:schemeClr val="accent5"/>
              </a:solidFill>
              <a:latin typeface="Avenir"/>
              <a:ea typeface="Avenir"/>
              <a:cs typeface="Avenir"/>
              <a:sym typeface="Avenir"/>
            </a:endParaRPr>
          </a:p>
          <a:p>
            <a:pPr marL="914400" indent="-342900">
              <a:spcBef>
                <a:spcPts val="700"/>
              </a:spcBef>
              <a:buClr>
                <a:schemeClr val="dk2"/>
              </a:buClr>
              <a:buSzPts val="1800"/>
              <a:buFont typeface="Avenir"/>
              <a:buAutoNum type="arabicPeriod"/>
            </a:pPr>
            <a:r>
              <a:rPr lang="en" sz="1800">
                <a:solidFill>
                  <a:schemeClr val="dk2"/>
                </a:solidFill>
                <a:latin typeface="Avenir"/>
                <a:ea typeface="Avenir"/>
                <a:cs typeface="Avenir"/>
                <a:sym typeface="Avenir"/>
              </a:rPr>
              <a:t>Withholding Pay/Earnings</a:t>
            </a:r>
            <a:endParaRPr sz="1800" dirty="0">
              <a:solidFill>
                <a:schemeClr val="dk2"/>
              </a:solidFill>
              <a:latin typeface="Avenir"/>
              <a:ea typeface="Avenir"/>
              <a:cs typeface="Avenir"/>
              <a:sym typeface="Avenir"/>
            </a:endParaRPr>
          </a:p>
          <a:p>
            <a:pPr marL="914400" indent="-342900">
              <a:buClr>
                <a:schemeClr val="dk2"/>
              </a:buClr>
              <a:buSzPts val="1800"/>
              <a:buFont typeface="Avenir"/>
              <a:buAutoNum type="arabicPeriod"/>
            </a:pPr>
            <a:r>
              <a:rPr lang="en" sz="1800">
                <a:solidFill>
                  <a:schemeClr val="dk2"/>
                </a:solidFill>
                <a:latin typeface="Avenir"/>
                <a:ea typeface="Avenir"/>
                <a:cs typeface="Avenir"/>
                <a:sym typeface="Avenir"/>
              </a:rPr>
              <a:t>Excess Working Hours</a:t>
            </a:r>
            <a:endParaRPr sz="1800" dirty="0">
              <a:solidFill>
                <a:schemeClr val="dk2"/>
              </a:solidFill>
              <a:latin typeface="Avenir"/>
              <a:ea typeface="Avenir"/>
              <a:cs typeface="Avenir"/>
              <a:sym typeface="Avenir"/>
            </a:endParaRPr>
          </a:p>
          <a:p>
            <a:pPr marL="914400" indent="-342900">
              <a:buClr>
                <a:schemeClr val="dk2"/>
              </a:buClr>
              <a:buSzPts val="1800"/>
              <a:buFont typeface="Avenir"/>
              <a:buAutoNum type="arabicPeriod"/>
            </a:pPr>
            <a:r>
              <a:rPr lang="en" sz="1800">
                <a:solidFill>
                  <a:schemeClr val="dk2"/>
                </a:solidFill>
                <a:latin typeface="Avenir"/>
                <a:ea typeface="Avenir"/>
                <a:cs typeface="Avenir"/>
                <a:sym typeface="Avenir"/>
              </a:rPr>
              <a:t>Threats to Report to Immigration</a:t>
            </a:r>
            <a:endParaRPr sz="1800" dirty="0">
              <a:solidFill>
                <a:schemeClr val="dk2"/>
              </a:solidFill>
              <a:latin typeface="Avenir"/>
              <a:ea typeface="Avenir"/>
              <a:cs typeface="Avenir"/>
              <a:sym typeface="Avenir"/>
            </a:endParaRPr>
          </a:p>
          <a:p>
            <a:pPr marL="914400" indent="-342900">
              <a:buClr>
                <a:schemeClr val="dk2"/>
              </a:buClr>
              <a:buSzPts val="1800"/>
              <a:buFont typeface="Avenir"/>
              <a:buAutoNum type="arabicPeriod"/>
            </a:pPr>
            <a:r>
              <a:rPr lang="en" sz="1800">
                <a:solidFill>
                  <a:schemeClr val="dk2"/>
                </a:solidFill>
                <a:latin typeface="Avenir"/>
                <a:ea typeface="Avenir"/>
                <a:cs typeface="Avenir"/>
                <a:sym typeface="Avenir"/>
              </a:rPr>
              <a:t>Withholds/Denies Needs</a:t>
            </a:r>
            <a:endParaRPr sz="1800" dirty="0">
              <a:solidFill>
                <a:schemeClr val="dk2"/>
              </a:solidFill>
              <a:latin typeface="Avenir"/>
              <a:ea typeface="Avenir"/>
              <a:cs typeface="Avenir"/>
              <a:sym typeface="Avenir"/>
            </a:endParaRPr>
          </a:p>
          <a:p>
            <a:pPr marL="914400" indent="-342900">
              <a:buClr>
                <a:schemeClr val="dk2"/>
              </a:buClr>
              <a:buSzPts val="1800"/>
              <a:buFont typeface="Avenir"/>
              <a:buAutoNum type="arabicPeriod"/>
            </a:pPr>
            <a:r>
              <a:rPr lang="en" sz="1800">
                <a:solidFill>
                  <a:schemeClr val="dk2"/>
                </a:solidFill>
                <a:latin typeface="Avenir"/>
                <a:ea typeface="Avenir"/>
                <a:cs typeface="Avenir"/>
                <a:sym typeface="Avenir"/>
              </a:rPr>
              <a:t>Verbal Abuse/Manipulation</a:t>
            </a:r>
            <a:endParaRPr sz="1800" dirty="0">
              <a:solidFill>
                <a:schemeClr val="dk2"/>
              </a:solidFill>
              <a:latin typeface="Avenir"/>
              <a:ea typeface="Avenir"/>
              <a:cs typeface="Avenir"/>
              <a:sym typeface="Avenir"/>
            </a:endParaRPr>
          </a:p>
          <a:p>
            <a:pPr marL="0" indent="0">
              <a:buNone/>
            </a:pPr>
            <a:endParaRPr dirty="0">
              <a:solidFill>
                <a:schemeClr val="dk2"/>
              </a:solidFill>
            </a:endParaRPr>
          </a:p>
        </p:txBody>
      </p:sp>
      <p:sp>
        <p:nvSpPr>
          <p:cNvPr id="206" name="Google Shape;206;p17"/>
          <p:cNvSpPr txBox="1"/>
          <p:nvPr/>
        </p:nvSpPr>
        <p:spPr>
          <a:xfrm>
            <a:off x="1202267" y="4568875"/>
            <a:ext cx="7629900" cy="523200"/>
          </a:xfrm>
          <a:prstGeom prst="rect">
            <a:avLst/>
          </a:prstGeom>
          <a:noFill/>
          <a:ln>
            <a:noFill/>
          </a:ln>
        </p:spPr>
        <p:txBody>
          <a:bodyPr spcFirstLastPara="1" wrap="square" lIns="91425" tIns="45700" rIns="91425" bIns="45700" anchor="t" anchorCtr="0">
            <a:spAutoFit/>
          </a:bodyPr>
          <a:lstStyle/>
          <a:p>
            <a:pPr>
              <a:buSzPts val="1400"/>
            </a:pPr>
            <a:r>
              <a:rPr lang="en"/>
              <a:t>Data Source: Polaris, National Human Trafficking Hotline</a:t>
            </a:r>
            <a:endParaRPr dirty="0"/>
          </a:p>
          <a:p>
            <a:pPr>
              <a:buSzPts val="1400"/>
            </a:pPr>
            <a:r>
              <a:rPr lang="en"/>
              <a:t> </a:t>
            </a: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21" name="Google Shape;221;geb36085bb9_0_23"/>
          <p:cNvSpPr txBox="1"/>
          <p:nvPr/>
        </p:nvSpPr>
        <p:spPr>
          <a:xfrm>
            <a:off x="1790854" y="4603750"/>
            <a:ext cx="5547300" cy="400200"/>
          </a:xfrm>
          <a:prstGeom prst="rect">
            <a:avLst/>
          </a:prstGeom>
          <a:noFill/>
          <a:ln>
            <a:noFill/>
          </a:ln>
        </p:spPr>
        <p:txBody>
          <a:bodyPr spcFirstLastPara="1" wrap="square" lIns="91425" tIns="91425" rIns="91425" bIns="91425" anchor="t" anchorCtr="0">
            <a:spAutoFit/>
          </a:bodyPr>
          <a:lstStyle/>
          <a:p>
            <a:r>
              <a:rPr lang="en" dirty="0">
                <a:solidFill>
                  <a:schemeClr val="dk1"/>
                </a:solidFill>
                <a:latin typeface="Avenir"/>
              </a:rPr>
              <a:t>Data Source: Polaris/National Human Trafficking Hotline</a:t>
            </a:r>
            <a:endParaRPr dirty="0">
              <a:solidFill>
                <a:schemeClr val="dk1"/>
              </a:solidFill>
              <a:latin typeface="Avenir"/>
            </a:endParaRPr>
          </a:p>
        </p:txBody>
      </p:sp>
      <p:graphicFrame>
        <p:nvGraphicFramePr>
          <p:cNvPr id="13" name="Chart 12"/>
          <p:cNvGraphicFramePr/>
          <p:nvPr>
            <p:extLst>
              <p:ext uri="{D42A27DB-BD31-4B8C-83A1-F6EECF244321}">
                <p14:modId xmlns:p14="http://schemas.microsoft.com/office/powerpoint/2010/main" val="1833215193"/>
              </p:ext>
            </p:extLst>
          </p:nvPr>
        </p:nvGraphicFramePr>
        <p:xfrm>
          <a:off x="134911" y="0"/>
          <a:ext cx="8859187" cy="460375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geb36085bb9_0_0"/>
          <p:cNvSpPr txBox="1"/>
          <p:nvPr/>
        </p:nvSpPr>
        <p:spPr>
          <a:xfrm>
            <a:off x="1473200" y="4835725"/>
            <a:ext cx="6212100" cy="307800"/>
          </a:xfrm>
          <a:prstGeom prst="rect">
            <a:avLst/>
          </a:prstGeom>
          <a:noFill/>
          <a:ln>
            <a:noFill/>
          </a:ln>
        </p:spPr>
        <p:txBody>
          <a:bodyPr spcFirstLastPara="1" wrap="square" lIns="91425" tIns="45700" rIns="91425" bIns="45700" anchor="t" anchorCtr="0">
            <a:spAutoFit/>
          </a:bodyPr>
          <a:lstStyle/>
          <a:p>
            <a:pPr>
              <a:buSzPts val="1400"/>
            </a:pPr>
            <a:r>
              <a:rPr lang="en"/>
              <a:t>Data Source: Polaris/National Human Trafficking Hotline</a:t>
            </a:r>
            <a:endParaRPr dirty="0"/>
          </a:p>
        </p:txBody>
      </p:sp>
      <p:sp>
        <p:nvSpPr>
          <p:cNvPr id="228" name="Google Shape;228;geb36085bb9_0_0"/>
          <p:cNvSpPr txBox="1"/>
          <p:nvPr/>
        </p:nvSpPr>
        <p:spPr>
          <a:xfrm>
            <a:off x="0" y="986602"/>
            <a:ext cx="1194600" cy="2031285"/>
          </a:xfrm>
          <a:prstGeom prst="rect">
            <a:avLst/>
          </a:prstGeom>
          <a:noFill/>
          <a:ln>
            <a:noFill/>
          </a:ln>
        </p:spPr>
        <p:txBody>
          <a:bodyPr spcFirstLastPara="1" wrap="square" lIns="91425" tIns="45700" rIns="91425" bIns="45700" anchor="t" anchorCtr="0">
            <a:spAutoFit/>
          </a:bodyPr>
          <a:lstStyle/>
          <a:p>
            <a:pPr>
              <a:buSzPts val="1400"/>
            </a:pPr>
            <a:r>
              <a:rPr lang="en" dirty="0">
                <a:latin typeface="Avenir"/>
                <a:ea typeface="Avenir"/>
                <a:cs typeface="Avenir"/>
                <a:sym typeface="Avenir"/>
              </a:rPr>
              <a:t>Data is of Potential Victims of Labor Trafficking in Agriculture for top states, 2018-2020</a:t>
            </a:r>
            <a:endParaRPr dirty="0">
              <a:latin typeface="Avenir"/>
              <a:ea typeface="Avenir"/>
              <a:cs typeface="Avenir"/>
              <a:sym typeface="Avenir"/>
            </a:endParaRPr>
          </a:p>
        </p:txBody>
      </p:sp>
      <p:pic>
        <p:nvPicPr>
          <p:cNvPr id="1026" name="Picture 2" descr="https://lh5.googleusercontent.com/5zblnPE_UCKh3TStTTanPR7jqZX44xho0BBAAHeO9QLPfn9AUdg_XIYAfc30ldyMAYj_jVUy4kzDuY1l7xP1wRPM0yd_jOvFcx1B9uhz2mcSgCt0at1RIisn7zyEBNyLdBcgiGbe2YY=s16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4602" y="157857"/>
            <a:ext cx="7222655" cy="4466008"/>
          </a:xfrm>
          <a:prstGeom prst="rect">
            <a:avLst/>
          </a:prstGeom>
          <a:noFill/>
          <a:ln>
            <a:solidFill>
              <a:schemeClr val="bg1">
                <a:lumMod val="85000"/>
              </a:schemeClr>
            </a:solidFill>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5" name="Google Shape;235;geb36085bb9_0_10"/>
          <p:cNvSpPr txBox="1"/>
          <p:nvPr/>
        </p:nvSpPr>
        <p:spPr>
          <a:xfrm>
            <a:off x="747725" y="4599902"/>
            <a:ext cx="8396400" cy="400079"/>
          </a:xfrm>
          <a:prstGeom prst="rect">
            <a:avLst/>
          </a:prstGeom>
          <a:noFill/>
          <a:ln>
            <a:noFill/>
          </a:ln>
        </p:spPr>
        <p:txBody>
          <a:bodyPr spcFirstLastPara="1" wrap="square" lIns="91425" tIns="91425" rIns="91425" bIns="91425" anchor="t" anchorCtr="0">
            <a:spAutoFit/>
          </a:bodyPr>
          <a:lstStyle/>
          <a:p>
            <a:pPr algn="ctr"/>
            <a:r>
              <a:rPr lang="en" dirty="0">
                <a:latin typeface="Avenir LT Std 65 Medium" panose="020B0603020203020204" pitchFamily="34" charset="0"/>
              </a:rPr>
              <a:t>Source: Polaris, </a:t>
            </a:r>
            <a:r>
              <a:rPr lang="en" i="1" u="sng" dirty="0">
                <a:solidFill>
                  <a:schemeClr val="hlink"/>
                </a:solidFill>
                <a:latin typeface="Avenir LT Std 65 Medium" panose="020B0603020203020204" pitchFamily="34" charset="0"/>
                <a:hlinkClick r:id="rId3"/>
              </a:rPr>
              <a:t>Labor Exploitation and Trafficking of Agricultural Workers During the Pandemic</a:t>
            </a:r>
            <a:endParaRPr i="1" dirty="0">
              <a:latin typeface="Avenir LT Std 65 Medium" panose="020B0603020203020204" pitchFamily="34" charset="0"/>
            </a:endParaRPr>
          </a:p>
        </p:txBody>
      </p:sp>
      <p:pic>
        <p:nvPicPr>
          <p:cNvPr id="3" name="Picture 2">
            <a:extLst>
              <a:ext uri="{FF2B5EF4-FFF2-40B4-BE49-F238E27FC236}">
                <a16:creationId xmlns:a16="http://schemas.microsoft.com/office/drawing/2014/main" id="{14602D49-4F64-4FBC-872A-3280B52FE72E}"/>
              </a:ext>
            </a:extLst>
          </p:cNvPr>
          <p:cNvPicPr>
            <a:picLocks noChangeAspect="1"/>
          </p:cNvPicPr>
          <p:nvPr/>
        </p:nvPicPr>
        <p:blipFill>
          <a:blip r:embed="rId4"/>
          <a:stretch>
            <a:fillRect/>
          </a:stretch>
        </p:blipFill>
        <p:spPr>
          <a:xfrm>
            <a:off x="972000" y="443178"/>
            <a:ext cx="7200000" cy="4257143"/>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1" name="Google Shape;241;geb36085bb9_0_16"/>
          <p:cNvSpPr txBox="1"/>
          <p:nvPr/>
        </p:nvSpPr>
        <p:spPr>
          <a:xfrm>
            <a:off x="747600" y="4622552"/>
            <a:ext cx="8396400" cy="400079"/>
          </a:xfrm>
          <a:prstGeom prst="rect">
            <a:avLst/>
          </a:prstGeom>
          <a:noFill/>
          <a:ln>
            <a:noFill/>
          </a:ln>
        </p:spPr>
        <p:txBody>
          <a:bodyPr spcFirstLastPara="1" wrap="square" lIns="91425" tIns="91425" rIns="91425" bIns="91425" anchor="t" anchorCtr="0">
            <a:spAutoFit/>
          </a:bodyPr>
          <a:lstStyle/>
          <a:p>
            <a:pPr algn="ctr"/>
            <a:r>
              <a:rPr lang="en" dirty="0"/>
              <a:t>Source: Polaris </a:t>
            </a:r>
            <a:r>
              <a:rPr lang="en" i="1" u="sng" dirty="0">
                <a:solidFill>
                  <a:schemeClr val="hlink"/>
                </a:solidFill>
                <a:hlinkClick r:id="rId3"/>
              </a:rPr>
              <a:t>Labor Exploitation and Trafficking of Agricultural Workers During the Pandemic</a:t>
            </a:r>
            <a:endParaRPr i="1" dirty="0"/>
          </a:p>
        </p:txBody>
      </p:sp>
      <p:pic>
        <p:nvPicPr>
          <p:cNvPr id="3" name="Picture 2">
            <a:extLst>
              <a:ext uri="{FF2B5EF4-FFF2-40B4-BE49-F238E27FC236}">
                <a16:creationId xmlns:a16="http://schemas.microsoft.com/office/drawing/2014/main" id="{8F43FAE3-AEB1-4722-BAF5-187F483C8030}"/>
              </a:ext>
            </a:extLst>
          </p:cNvPr>
          <p:cNvPicPr>
            <a:picLocks noChangeAspect="1"/>
          </p:cNvPicPr>
          <p:nvPr/>
        </p:nvPicPr>
        <p:blipFill>
          <a:blip r:embed="rId4"/>
          <a:stretch>
            <a:fillRect/>
          </a:stretch>
        </p:blipFill>
        <p:spPr>
          <a:xfrm>
            <a:off x="1738666" y="13067"/>
            <a:ext cx="5666667" cy="474181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25"/>
          <p:cNvSpPr txBox="1">
            <a:spLocks noGrp="1"/>
          </p:cNvSpPr>
          <p:nvPr>
            <p:ph type="title"/>
          </p:nvPr>
        </p:nvSpPr>
        <p:spPr>
          <a:xfrm>
            <a:off x="311700" y="1714500"/>
            <a:ext cx="8660850" cy="1278150"/>
          </a:xfrm>
          <a:prstGeom prst="rect">
            <a:avLst/>
          </a:prstGeom>
          <a:noFill/>
          <a:ln>
            <a:noFill/>
          </a:ln>
        </p:spPr>
        <p:txBody>
          <a:bodyPr spcFirstLastPara="1" wrap="square" lIns="91425" tIns="91425" rIns="91425" bIns="91425" anchor="ctr" anchorCtr="0">
            <a:noAutofit/>
          </a:bodyPr>
          <a:lstStyle/>
          <a:p>
            <a:r>
              <a:rPr lang="en" dirty="0">
                <a:solidFill>
                  <a:srgbClr val="243A7A"/>
                </a:solidFill>
                <a:latin typeface="Montserrat"/>
                <a:ea typeface="Montserrat"/>
                <a:cs typeface="Montserrat"/>
                <a:sym typeface="Montserrat"/>
              </a:rPr>
              <a:t>Best Practices While Assessing for Labor Trafficking </a:t>
            </a:r>
            <a:endParaRPr dirty="0">
              <a:latin typeface="Montserrat"/>
              <a:ea typeface="Montserrat"/>
              <a:cs typeface="Montserrat"/>
              <a:sym typeface="Montserra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geb500a9a83_0_61"/>
          <p:cNvSpPr txBox="1">
            <a:spLocks noGrp="1"/>
          </p:cNvSpPr>
          <p:nvPr>
            <p:ph type="title"/>
          </p:nvPr>
        </p:nvSpPr>
        <p:spPr>
          <a:xfrm>
            <a:off x="311700" y="185100"/>
            <a:ext cx="8520600" cy="912000"/>
          </a:xfrm>
          <a:prstGeom prst="rect">
            <a:avLst/>
          </a:prstGeom>
          <a:noFill/>
          <a:ln>
            <a:noFill/>
          </a:ln>
        </p:spPr>
        <p:txBody>
          <a:bodyPr spcFirstLastPara="1" wrap="square" lIns="91425" tIns="91425" rIns="91425" bIns="91425" anchor="t" anchorCtr="0">
            <a:noAutofit/>
          </a:bodyPr>
          <a:lstStyle/>
          <a:p>
            <a:pPr algn="ctr"/>
            <a:r>
              <a:rPr lang="en" sz="2300" dirty="0">
                <a:latin typeface="Montserrat"/>
                <a:ea typeface="Montserrat"/>
                <a:cs typeface="Montserrat"/>
                <a:sym typeface="Montserrat"/>
              </a:rPr>
              <a:t>Labor Trafficking Assessments General Steps             On Calls to the National Human Trafficking Hotline</a:t>
            </a:r>
            <a:endParaRPr sz="2300" dirty="0">
              <a:latin typeface="Montserrat"/>
              <a:ea typeface="Montserrat"/>
              <a:cs typeface="Montserrat"/>
              <a:sym typeface="Montserrat"/>
            </a:endParaRPr>
          </a:p>
        </p:txBody>
      </p:sp>
      <p:grpSp>
        <p:nvGrpSpPr>
          <p:cNvPr id="252" name="Google Shape;252;geb500a9a83_0_61"/>
          <p:cNvGrpSpPr/>
          <p:nvPr/>
        </p:nvGrpSpPr>
        <p:grpSpPr>
          <a:xfrm>
            <a:off x="363524" y="1258050"/>
            <a:ext cx="2878674" cy="2657254"/>
            <a:chOff x="363524" y="1258050"/>
            <a:chExt cx="2878674" cy="2657254"/>
          </a:xfrm>
        </p:grpSpPr>
        <p:sp>
          <p:nvSpPr>
            <p:cNvPr id="253" name="Google Shape;253;geb500a9a83_0_61"/>
            <p:cNvSpPr/>
            <p:nvPr/>
          </p:nvSpPr>
          <p:spPr>
            <a:xfrm rot="2700000">
              <a:off x="1356161" y="1011412"/>
              <a:ext cx="561726" cy="3040276"/>
            </a:xfrm>
            <a:prstGeom prst="roundRect">
              <a:avLst>
                <a:gd name="adj" fmla="val 50000"/>
              </a:avLst>
            </a:prstGeom>
            <a:solidFill>
              <a:srgbClr val="0944A1"/>
            </a:solidFill>
            <a:ln>
              <a:noFill/>
            </a:ln>
          </p:spPr>
          <p:txBody>
            <a:bodyPr spcFirstLastPara="1" wrap="square" lIns="91425" tIns="91425" rIns="91425" bIns="91425" anchor="ctr" anchorCtr="0">
              <a:noAutofit/>
            </a:bodyPr>
            <a:lstStyle/>
            <a:p>
              <a:pPr>
                <a:buSzPts val="1400"/>
              </a:pPr>
              <a:endParaRPr dirty="0"/>
            </a:p>
          </p:txBody>
        </p:sp>
        <p:sp>
          <p:nvSpPr>
            <p:cNvPr id="254" name="Google Shape;254;geb500a9a83_0_61"/>
            <p:cNvSpPr/>
            <p:nvPr/>
          </p:nvSpPr>
          <p:spPr>
            <a:xfrm>
              <a:off x="580539" y="3205393"/>
              <a:ext cx="374100" cy="374100"/>
            </a:xfrm>
            <a:prstGeom prst="ellipse">
              <a:avLst/>
            </a:prstGeom>
            <a:solidFill>
              <a:srgbClr val="FFFFFF"/>
            </a:solidFill>
            <a:ln>
              <a:noFill/>
            </a:ln>
            <a:effectLst>
              <a:outerShdw blurRad="228600" dist="50800" dir="5400000" algn="tl" rotWithShape="0">
                <a:srgbClr val="000000">
                  <a:alpha val="54120"/>
                </a:srgbClr>
              </a:outerShdw>
            </a:effectLst>
          </p:spPr>
          <p:txBody>
            <a:bodyPr spcFirstLastPara="1" wrap="square" lIns="91425" tIns="91425" rIns="91425" bIns="91425" anchor="ctr" anchorCtr="0">
              <a:noAutofit/>
            </a:bodyPr>
            <a:lstStyle/>
            <a:p>
              <a:pPr algn="ctr">
                <a:buSzPts val="1200"/>
              </a:pPr>
              <a:r>
                <a:rPr lang="en" sz="1200" b="1">
                  <a:solidFill>
                    <a:srgbClr val="0944A1"/>
                  </a:solidFill>
                  <a:latin typeface="Roboto"/>
                  <a:ea typeface="Roboto"/>
                  <a:cs typeface="Roboto"/>
                  <a:sym typeface="Roboto"/>
                </a:rPr>
                <a:t>1</a:t>
              </a:r>
              <a:endParaRPr sz="1200" b="1" dirty="0">
                <a:solidFill>
                  <a:srgbClr val="0944A1"/>
                </a:solidFill>
                <a:latin typeface="Roboto"/>
                <a:ea typeface="Roboto"/>
                <a:cs typeface="Roboto"/>
                <a:sym typeface="Roboto"/>
              </a:endParaRPr>
            </a:p>
          </p:txBody>
        </p:sp>
        <p:sp>
          <p:nvSpPr>
            <p:cNvPr id="255" name="Google Shape;255;geb500a9a83_0_61"/>
            <p:cNvSpPr txBox="1"/>
            <p:nvPr/>
          </p:nvSpPr>
          <p:spPr>
            <a:xfrm rot="-2700000">
              <a:off x="567889" y="2239754"/>
              <a:ext cx="2336422" cy="393293"/>
            </a:xfrm>
            <a:prstGeom prst="rect">
              <a:avLst/>
            </a:prstGeom>
            <a:noFill/>
            <a:ln>
              <a:noFill/>
            </a:ln>
          </p:spPr>
          <p:txBody>
            <a:bodyPr spcFirstLastPara="1" wrap="square" lIns="91425" tIns="91425" rIns="91425" bIns="91425" anchor="ctr" anchorCtr="0">
              <a:noAutofit/>
            </a:bodyPr>
            <a:lstStyle/>
            <a:p>
              <a:pPr>
                <a:lnSpc>
                  <a:spcPct val="115000"/>
                </a:lnSpc>
                <a:buSzPts val="1200"/>
              </a:pPr>
              <a:r>
                <a:rPr lang="en" sz="1300">
                  <a:solidFill>
                    <a:srgbClr val="FFFFFF"/>
                  </a:solidFill>
                  <a:latin typeface="Montserrat"/>
                  <a:ea typeface="Montserrat"/>
                  <a:cs typeface="Montserrat"/>
                  <a:sym typeface="Montserrat"/>
                </a:rPr>
                <a:t>Safety Check/ Communication Planning </a:t>
              </a:r>
              <a:endParaRPr sz="900" dirty="0">
                <a:solidFill>
                  <a:srgbClr val="FFFFFF"/>
                </a:solidFill>
                <a:latin typeface="Montserrat"/>
                <a:ea typeface="Montserrat"/>
                <a:cs typeface="Montserrat"/>
                <a:sym typeface="Montserrat"/>
              </a:endParaRPr>
            </a:p>
          </p:txBody>
        </p:sp>
        <p:sp>
          <p:nvSpPr>
            <p:cNvPr id="256" name="Google Shape;256;geb500a9a83_0_61"/>
            <p:cNvSpPr txBox="1"/>
            <p:nvPr/>
          </p:nvSpPr>
          <p:spPr>
            <a:xfrm rot="-2700000">
              <a:off x="1105684" y="2519131"/>
              <a:ext cx="2203628" cy="722946"/>
            </a:xfrm>
            <a:prstGeom prst="rect">
              <a:avLst/>
            </a:prstGeom>
            <a:noFill/>
            <a:ln>
              <a:noFill/>
            </a:ln>
          </p:spPr>
          <p:txBody>
            <a:bodyPr spcFirstLastPara="1" wrap="square" lIns="91425" tIns="91425" rIns="91425" bIns="91425" anchor="t" anchorCtr="0">
              <a:noAutofit/>
            </a:bodyPr>
            <a:lstStyle/>
            <a:p>
              <a:pPr>
                <a:spcAft>
                  <a:spcPts val="1600"/>
                </a:spcAft>
                <a:buSzPts val="800"/>
              </a:pPr>
              <a:endParaRPr sz="800" dirty="0">
                <a:latin typeface="Roboto"/>
                <a:ea typeface="Roboto"/>
                <a:cs typeface="Roboto"/>
                <a:sym typeface="Roboto"/>
              </a:endParaRPr>
            </a:p>
          </p:txBody>
        </p:sp>
      </p:grpSp>
      <p:grpSp>
        <p:nvGrpSpPr>
          <p:cNvPr id="257" name="Google Shape;257;geb500a9a83_0_61"/>
          <p:cNvGrpSpPr/>
          <p:nvPr/>
        </p:nvGrpSpPr>
        <p:grpSpPr>
          <a:xfrm>
            <a:off x="2273748" y="1258052"/>
            <a:ext cx="2900577" cy="2679153"/>
            <a:chOff x="2273746" y="1258050"/>
            <a:chExt cx="2900577" cy="2679153"/>
          </a:xfrm>
        </p:grpSpPr>
        <p:sp>
          <p:nvSpPr>
            <p:cNvPr id="258" name="Google Shape;258;geb500a9a83_0_61"/>
            <p:cNvSpPr/>
            <p:nvPr/>
          </p:nvSpPr>
          <p:spPr>
            <a:xfrm rot="2700000">
              <a:off x="3266383" y="1011412"/>
              <a:ext cx="561726" cy="3040276"/>
            </a:xfrm>
            <a:prstGeom prst="roundRect">
              <a:avLst>
                <a:gd name="adj" fmla="val 50000"/>
              </a:avLst>
            </a:prstGeom>
            <a:solidFill>
              <a:srgbClr val="0C58D3"/>
            </a:solidFill>
            <a:ln>
              <a:noFill/>
            </a:ln>
          </p:spPr>
          <p:txBody>
            <a:bodyPr spcFirstLastPara="1" wrap="square" lIns="91425" tIns="91425" rIns="91425" bIns="91425" anchor="ctr" anchorCtr="0">
              <a:noAutofit/>
            </a:bodyPr>
            <a:lstStyle/>
            <a:p>
              <a:pPr>
                <a:buSzPts val="1400"/>
              </a:pPr>
              <a:endParaRPr dirty="0"/>
            </a:p>
          </p:txBody>
        </p:sp>
        <p:sp>
          <p:nvSpPr>
            <p:cNvPr id="259" name="Google Shape;259;geb500a9a83_0_61"/>
            <p:cNvSpPr/>
            <p:nvPr/>
          </p:nvSpPr>
          <p:spPr>
            <a:xfrm>
              <a:off x="2490761" y="3205393"/>
              <a:ext cx="374100" cy="374100"/>
            </a:xfrm>
            <a:prstGeom prst="ellipse">
              <a:avLst/>
            </a:prstGeom>
            <a:solidFill>
              <a:srgbClr val="FFFFFF"/>
            </a:solidFill>
            <a:ln>
              <a:noFill/>
            </a:ln>
            <a:effectLst>
              <a:outerShdw blurRad="228600" dist="50800" dir="5400000" algn="tl" rotWithShape="0">
                <a:srgbClr val="000000">
                  <a:alpha val="54120"/>
                </a:srgbClr>
              </a:outerShdw>
            </a:effectLst>
          </p:spPr>
          <p:txBody>
            <a:bodyPr spcFirstLastPara="1" wrap="square" lIns="91425" tIns="91425" rIns="91425" bIns="91425" anchor="ctr" anchorCtr="0">
              <a:noAutofit/>
            </a:bodyPr>
            <a:lstStyle/>
            <a:p>
              <a:pPr algn="ctr">
                <a:buSzPts val="1200"/>
              </a:pPr>
              <a:r>
                <a:rPr lang="en" sz="1200" b="1">
                  <a:solidFill>
                    <a:srgbClr val="0C58D3"/>
                  </a:solidFill>
                  <a:latin typeface="Roboto"/>
                  <a:ea typeface="Roboto"/>
                  <a:cs typeface="Roboto"/>
                  <a:sym typeface="Roboto"/>
                </a:rPr>
                <a:t>2</a:t>
              </a:r>
              <a:endParaRPr sz="1200" b="1" dirty="0">
                <a:solidFill>
                  <a:srgbClr val="0C58D3"/>
                </a:solidFill>
                <a:latin typeface="Roboto"/>
                <a:ea typeface="Roboto"/>
                <a:cs typeface="Roboto"/>
                <a:sym typeface="Roboto"/>
              </a:endParaRPr>
            </a:p>
          </p:txBody>
        </p:sp>
        <p:sp>
          <p:nvSpPr>
            <p:cNvPr id="260" name="Google Shape;260;geb500a9a83_0_61"/>
            <p:cNvSpPr txBox="1"/>
            <p:nvPr/>
          </p:nvSpPr>
          <p:spPr>
            <a:xfrm rot="-2700000">
              <a:off x="2473968" y="2237954"/>
              <a:ext cx="2341513" cy="393293"/>
            </a:xfrm>
            <a:prstGeom prst="rect">
              <a:avLst/>
            </a:prstGeom>
            <a:noFill/>
            <a:ln>
              <a:noFill/>
            </a:ln>
          </p:spPr>
          <p:txBody>
            <a:bodyPr spcFirstLastPara="1" wrap="square" lIns="91425" tIns="91425" rIns="91425" bIns="91425" anchor="ctr" anchorCtr="0">
              <a:noAutofit/>
            </a:bodyPr>
            <a:lstStyle/>
            <a:p>
              <a:pPr>
                <a:lnSpc>
                  <a:spcPct val="115000"/>
                </a:lnSpc>
                <a:buSzPts val="1200"/>
              </a:pPr>
              <a:r>
                <a:rPr lang="en" sz="1500">
                  <a:solidFill>
                    <a:srgbClr val="FFFFFF"/>
                  </a:solidFill>
                  <a:latin typeface="Montserrat"/>
                  <a:ea typeface="Montserrat"/>
                  <a:cs typeface="Montserrat"/>
                  <a:sym typeface="Montserrat"/>
                </a:rPr>
                <a:t>Presenting </a:t>
              </a:r>
              <a:r>
                <a:rPr lang="en" sz="1500">
                  <a:solidFill>
                    <a:srgbClr val="FFFFFF"/>
                  </a:solidFill>
                  <a:latin typeface="Roboto"/>
                  <a:ea typeface="Roboto"/>
                  <a:cs typeface="Roboto"/>
                  <a:sym typeface="Roboto"/>
                </a:rPr>
                <a:t>Issue</a:t>
              </a:r>
              <a:endParaRPr sz="1100" dirty="0">
                <a:solidFill>
                  <a:srgbClr val="FFFFFF"/>
                </a:solidFill>
                <a:latin typeface="Roboto"/>
                <a:ea typeface="Roboto"/>
                <a:cs typeface="Roboto"/>
                <a:sym typeface="Roboto"/>
              </a:endParaRPr>
            </a:p>
          </p:txBody>
        </p:sp>
        <p:sp>
          <p:nvSpPr>
            <p:cNvPr id="261" name="Google Shape;261;geb500a9a83_0_61"/>
            <p:cNvSpPr txBox="1"/>
            <p:nvPr/>
          </p:nvSpPr>
          <p:spPr>
            <a:xfrm rot="-2700000">
              <a:off x="3026859" y="2514594"/>
              <a:ext cx="2203628" cy="753917"/>
            </a:xfrm>
            <a:prstGeom prst="rect">
              <a:avLst/>
            </a:prstGeom>
            <a:noFill/>
            <a:ln>
              <a:noFill/>
            </a:ln>
          </p:spPr>
          <p:txBody>
            <a:bodyPr spcFirstLastPara="1" wrap="square" lIns="91425" tIns="91425" rIns="91425" bIns="91425" anchor="t" anchorCtr="0">
              <a:noAutofit/>
            </a:bodyPr>
            <a:lstStyle/>
            <a:p>
              <a:pPr>
                <a:spcAft>
                  <a:spcPts val="1600"/>
                </a:spcAft>
                <a:buSzPts val="800"/>
              </a:pPr>
              <a:endParaRPr sz="800" b="1" dirty="0">
                <a:latin typeface="Roboto"/>
                <a:ea typeface="Roboto"/>
                <a:cs typeface="Roboto"/>
                <a:sym typeface="Roboto"/>
              </a:endParaRPr>
            </a:p>
          </p:txBody>
        </p:sp>
      </p:grpSp>
      <p:grpSp>
        <p:nvGrpSpPr>
          <p:cNvPr id="262" name="Google Shape;262;geb500a9a83_0_61"/>
          <p:cNvGrpSpPr/>
          <p:nvPr/>
        </p:nvGrpSpPr>
        <p:grpSpPr>
          <a:xfrm>
            <a:off x="4193764" y="1258050"/>
            <a:ext cx="2726286" cy="2547000"/>
            <a:chOff x="4193764" y="1258050"/>
            <a:chExt cx="2726286" cy="2547000"/>
          </a:xfrm>
        </p:grpSpPr>
        <p:sp>
          <p:nvSpPr>
            <p:cNvPr id="263" name="Google Shape;263;geb500a9a83_0_61"/>
            <p:cNvSpPr/>
            <p:nvPr/>
          </p:nvSpPr>
          <p:spPr>
            <a:xfrm rot="2700000">
              <a:off x="5186401" y="1011412"/>
              <a:ext cx="561726" cy="3040276"/>
            </a:xfrm>
            <a:prstGeom prst="roundRect">
              <a:avLst>
                <a:gd name="adj" fmla="val 50000"/>
              </a:avLst>
            </a:prstGeom>
            <a:solidFill>
              <a:srgbClr val="0D5DDF"/>
            </a:solidFill>
            <a:ln>
              <a:noFill/>
            </a:ln>
          </p:spPr>
          <p:txBody>
            <a:bodyPr spcFirstLastPara="1" wrap="square" lIns="91425" tIns="91425" rIns="91425" bIns="91425" anchor="ctr" anchorCtr="0">
              <a:noAutofit/>
            </a:bodyPr>
            <a:lstStyle/>
            <a:p>
              <a:pPr>
                <a:buSzPts val="1400"/>
              </a:pPr>
              <a:endParaRPr dirty="0"/>
            </a:p>
          </p:txBody>
        </p:sp>
        <p:sp>
          <p:nvSpPr>
            <p:cNvPr id="264" name="Google Shape;264;geb500a9a83_0_61"/>
            <p:cNvSpPr/>
            <p:nvPr/>
          </p:nvSpPr>
          <p:spPr>
            <a:xfrm>
              <a:off x="4410780" y="3205393"/>
              <a:ext cx="374100" cy="374100"/>
            </a:xfrm>
            <a:prstGeom prst="ellipse">
              <a:avLst/>
            </a:prstGeom>
            <a:solidFill>
              <a:srgbClr val="FFFFFF"/>
            </a:solidFill>
            <a:ln>
              <a:noFill/>
            </a:ln>
            <a:effectLst>
              <a:outerShdw blurRad="228600" dist="50800" dir="5400000" algn="tl" rotWithShape="0">
                <a:srgbClr val="000000">
                  <a:alpha val="54120"/>
                </a:srgbClr>
              </a:outerShdw>
            </a:effectLst>
          </p:spPr>
          <p:txBody>
            <a:bodyPr spcFirstLastPara="1" wrap="square" lIns="91425" tIns="91425" rIns="91425" bIns="91425" anchor="ctr" anchorCtr="0">
              <a:noAutofit/>
            </a:bodyPr>
            <a:lstStyle/>
            <a:p>
              <a:pPr algn="ctr">
                <a:buSzPts val="1200"/>
              </a:pPr>
              <a:r>
                <a:rPr lang="en" sz="1200" b="1">
                  <a:solidFill>
                    <a:srgbClr val="0D5DDF"/>
                  </a:solidFill>
                  <a:latin typeface="Roboto"/>
                  <a:ea typeface="Roboto"/>
                  <a:cs typeface="Roboto"/>
                  <a:sym typeface="Roboto"/>
                </a:rPr>
                <a:t>3</a:t>
              </a:r>
              <a:endParaRPr sz="1200" b="1" dirty="0">
                <a:solidFill>
                  <a:srgbClr val="0D5DDF"/>
                </a:solidFill>
                <a:latin typeface="Roboto"/>
                <a:ea typeface="Roboto"/>
                <a:cs typeface="Roboto"/>
                <a:sym typeface="Roboto"/>
              </a:endParaRPr>
            </a:p>
          </p:txBody>
        </p:sp>
        <p:sp>
          <p:nvSpPr>
            <p:cNvPr id="265" name="Google Shape;265;geb500a9a83_0_61"/>
            <p:cNvSpPr txBox="1"/>
            <p:nvPr/>
          </p:nvSpPr>
          <p:spPr>
            <a:xfrm rot="-2700000">
              <a:off x="4400124" y="2240504"/>
              <a:ext cx="2334301" cy="393293"/>
            </a:xfrm>
            <a:prstGeom prst="rect">
              <a:avLst/>
            </a:prstGeom>
            <a:noFill/>
            <a:ln>
              <a:noFill/>
            </a:ln>
          </p:spPr>
          <p:txBody>
            <a:bodyPr spcFirstLastPara="1" wrap="square" lIns="91425" tIns="91425" rIns="91425" bIns="91425" anchor="ctr" anchorCtr="0">
              <a:noAutofit/>
            </a:bodyPr>
            <a:lstStyle/>
            <a:p>
              <a:pPr>
                <a:lnSpc>
                  <a:spcPct val="115000"/>
                </a:lnSpc>
                <a:buSzPts val="1200"/>
              </a:pPr>
              <a:r>
                <a:rPr lang="en" sz="1100">
                  <a:solidFill>
                    <a:srgbClr val="FFFFFF"/>
                  </a:solidFill>
                  <a:latin typeface="Montserrat"/>
                  <a:ea typeface="Montserrat"/>
                  <a:cs typeface="Montserrat"/>
                  <a:sym typeface="Montserrat"/>
                </a:rPr>
                <a:t>W</a:t>
              </a:r>
              <a:r>
                <a:rPr lang="en" sz="1000">
                  <a:solidFill>
                    <a:srgbClr val="FFFFFF"/>
                  </a:solidFill>
                  <a:latin typeface="Montserrat"/>
                  <a:ea typeface="Montserrat"/>
                  <a:cs typeface="Montserrat"/>
                  <a:sym typeface="Montserrat"/>
                </a:rPr>
                <a:t>orking Conditions, Pay, Housing Conditions, Recruitment Process</a:t>
              </a:r>
              <a:endParaRPr sz="600" dirty="0">
                <a:solidFill>
                  <a:srgbClr val="FFFFFF"/>
                </a:solidFill>
                <a:latin typeface="Montserrat"/>
                <a:ea typeface="Montserrat"/>
                <a:cs typeface="Montserrat"/>
                <a:sym typeface="Montserrat"/>
              </a:endParaRPr>
            </a:p>
          </p:txBody>
        </p:sp>
        <p:sp>
          <p:nvSpPr>
            <p:cNvPr id="266" name="Google Shape;266;geb500a9a83_0_61"/>
            <p:cNvSpPr txBox="1"/>
            <p:nvPr/>
          </p:nvSpPr>
          <p:spPr>
            <a:xfrm rot="-2700000">
              <a:off x="4859736" y="2550697"/>
              <a:ext cx="2203628" cy="507420"/>
            </a:xfrm>
            <a:prstGeom prst="rect">
              <a:avLst/>
            </a:prstGeom>
            <a:noFill/>
            <a:ln>
              <a:noFill/>
            </a:ln>
          </p:spPr>
          <p:txBody>
            <a:bodyPr spcFirstLastPara="1" wrap="square" lIns="91425" tIns="91425" rIns="91425" bIns="91425" anchor="t" anchorCtr="0">
              <a:noAutofit/>
            </a:bodyPr>
            <a:lstStyle/>
            <a:p>
              <a:pPr>
                <a:spcAft>
                  <a:spcPts val="1600"/>
                </a:spcAft>
                <a:buSzPts val="800"/>
              </a:pPr>
              <a:endParaRPr sz="800" b="1" dirty="0">
                <a:latin typeface="Roboto"/>
                <a:ea typeface="Roboto"/>
                <a:cs typeface="Roboto"/>
                <a:sym typeface="Roboto"/>
              </a:endParaRPr>
            </a:p>
          </p:txBody>
        </p:sp>
      </p:grpSp>
      <p:grpSp>
        <p:nvGrpSpPr>
          <p:cNvPr id="267" name="Google Shape;267;geb500a9a83_0_61"/>
          <p:cNvGrpSpPr/>
          <p:nvPr/>
        </p:nvGrpSpPr>
        <p:grpSpPr>
          <a:xfrm>
            <a:off x="6103986" y="1258052"/>
            <a:ext cx="2903888" cy="2682451"/>
            <a:chOff x="6103986" y="1258050"/>
            <a:chExt cx="2903888" cy="2682451"/>
          </a:xfrm>
        </p:grpSpPr>
        <p:sp>
          <p:nvSpPr>
            <p:cNvPr id="268" name="Google Shape;268;geb500a9a83_0_61"/>
            <p:cNvSpPr/>
            <p:nvPr/>
          </p:nvSpPr>
          <p:spPr>
            <a:xfrm rot="2700000">
              <a:off x="7096623" y="1011412"/>
              <a:ext cx="561726" cy="3040276"/>
            </a:xfrm>
            <a:prstGeom prst="roundRect">
              <a:avLst>
                <a:gd name="adj" fmla="val 50000"/>
              </a:avLst>
            </a:prstGeom>
            <a:solidFill>
              <a:srgbClr val="0E65F0"/>
            </a:solidFill>
            <a:ln>
              <a:noFill/>
            </a:ln>
          </p:spPr>
          <p:txBody>
            <a:bodyPr spcFirstLastPara="1" wrap="square" lIns="91425" tIns="91425" rIns="91425" bIns="91425" anchor="ctr" anchorCtr="0">
              <a:noAutofit/>
            </a:bodyPr>
            <a:lstStyle/>
            <a:p>
              <a:pPr>
                <a:buSzPts val="1400"/>
              </a:pPr>
              <a:endParaRPr dirty="0"/>
            </a:p>
          </p:txBody>
        </p:sp>
        <p:sp>
          <p:nvSpPr>
            <p:cNvPr id="269" name="Google Shape;269;geb500a9a83_0_61"/>
            <p:cNvSpPr/>
            <p:nvPr/>
          </p:nvSpPr>
          <p:spPr>
            <a:xfrm>
              <a:off x="6321002" y="3205393"/>
              <a:ext cx="374100" cy="374100"/>
            </a:xfrm>
            <a:prstGeom prst="ellipse">
              <a:avLst/>
            </a:prstGeom>
            <a:solidFill>
              <a:srgbClr val="FFFFFF"/>
            </a:solidFill>
            <a:ln>
              <a:noFill/>
            </a:ln>
            <a:effectLst>
              <a:outerShdw blurRad="228600" dist="50800" dir="5400000" algn="tl" rotWithShape="0">
                <a:srgbClr val="000000">
                  <a:alpha val="54120"/>
                </a:srgbClr>
              </a:outerShdw>
            </a:effectLst>
          </p:spPr>
          <p:txBody>
            <a:bodyPr spcFirstLastPara="1" wrap="square" lIns="91425" tIns="91425" rIns="91425" bIns="91425" anchor="ctr" anchorCtr="0">
              <a:noAutofit/>
            </a:bodyPr>
            <a:lstStyle/>
            <a:p>
              <a:pPr>
                <a:buSzPts val="1200"/>
              </a:pPr>
              <a:r>
                <a:rPr lang="en" sz="1200" b="1">
                  <a:solidFill>
                    <a:srgbClr val="0E65F0"/>
                  </a:solidFill>
                  <a:latin typeface="Roboto"/>
                  <a:ea typeface="Roboto"/>
                  <a:cs typeface="Roboto"/>
                  <a:sym typeface="Roboto"/>
                </a:rPr>
                <a:t>4</a:t>
              </a:r>
              <a:endParaRPr sz="1200" b="1" dirty="0">
                <a:solidFill>
                  <a:srgbClr val="0E65F0"/>
                </a:solidFill>
                <a:latin typeface="Roboto"/>
                <a:ea typeface="Roboto"/>
                <a:cs typeface="Roboto"/>
                <a:sym typeface="Roboto"/>
              </a:endParaRPr>
            </a:p>
          </p:txBody>
        </p:sp>
        <p:sp>
          <p:nvSpPr>
            <p:cNvPr id="270" name="Google Shape;270;geb500a9a83_0_61"/>
            <p:cNvSpPr txBox="1"/>
            <p:nvPr/>
          </p:nvSpPr>
          <p:spPr>
            <a:xfrm rot="-2700000">
              <a:off x="6306241" y="2238854"/>
              <a:ext cx="2338968" cy="393293"/>
            </a:xfrm>
            <a:prstGeom prst="rect">
              <a:avLst/>
            </a:prstGeom>
            <a:noFill/>
            <a:ln>
              <a:noFill/>
            </a:ln>
          </p:spPr>
          <p:txBody>
            <a:bodyPr spcFirstLastPara="1" wrap="square" lIns="91425" tIns="91425" rIns="91425" bIns="91425" anchor="ctr" anchorCtr="0">
              <a:noAutofit/>
            </a:bodyPr>
            <a:lstStyle/>
            <a:p>
              <a:pPr>
                <a:lnSpc>
                  <a:spcPct val="115000"/>
                </a:lnSpc>
                <a:buSzPts val="1200"/>
              </a:pPr>
              <a:r>
                <a:rPr lang="en" sz="1000">
                  <a:solidFill>
                    <a:srgbClr val="FFFFFF"/>
                  </a:solidFill>
                  <a:latin typeface="Montserrat"/>
                  <a:ea typeface="Montserrat"/>
                  <a:cs typeface="Montserrat"/>
                  <a:sym typeface="Montserrat"/>
                </a:rPr>
                <a:t>Explaining options and walking through possible  next steps</a:t>
              </a:r>
              <a:endParaRPr sz="600" dirty="0">
                <a:solidFill>
                  <a:srgbClr val="FFFFFF"/>
                </a:solidFill>
                <a:latin typeface="Montserrat"/>
                <a:ea typeface="Montserrat"/>
                <a:cs typeface="Montserrat"/>
                <a:sym typeface="Montserrat"/>
              </a:endParaRPr>
            </a:p>
          </p:txBody>
        </p:sp>
        <p:sp>
          <p:nvSpPr>
            <p:cNvPr id="271" name="Google Shape;271;geb500a9a83_0_61"/>
            <p:cNvSpPr txBox="1"/>
            <p:nvPr/>
          </p:nvSpPr>
          <p:spPr>
            <a:xfrm rot="-2700000">
              <a:off x="6858761" y="2513909"/>
              <a:ext cx="2203628" cy="758584"/>
            </a:xfrm>
            <a:prstGeom prst="rect">
              <a:avLst/>
            </a:prstGeom>
            <a:noFill/>
            <a:ln>
              <a:noFill/>
            </a:ln>
          </p:spPr>
          <p:txBody>
            <a:bodyPr spcFirstLastPara="1" wrap="square" lIns="91425" tIns="91425" rIns="91425" bIns="91425" anchor="t" anchorCtr="0">
              <a:noAutofit/>
            </a:bodyPr>
            <a:lstStyle/>
            <a:p>
              <a:pPr>
                <a:spcAft>
                  <a:spcPts val="1600"/>
                </a:spcAft>
                <a:buSzPts val="800"/>
              </a:pPr>
              <a:endParaRPr sz="800" b="1" dirty="0">
                <a:latin typeface="Roboto"/>
                <a:ea typeface="Roboto"/>
                <a:cs typeface="Roboto"/>
                <a:sym typeface="Roboto"/>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27"/>
          <p:cNvSpPr txBox="1">
            <a:spLocks noGrp="1"/>
          </p:cNvSpPr>
          <p:nvPr>
            <p:ph type="title"/>
          </p:nvPr>
        </p:nvSpPr>
        <p:spPr>
          <a:xfrm>
            <a:off x="289927" y="-127675"/>
            <a:ext cx="8520600" cy="572700"/>
          </a:xfrm>
          <a:prstGeom prst="rect">
            <a:avLst/>
          </a:prstGeom>
          <a:noFill/>
          <a:ln>
            <a:noFill/>
          </a:ln>
        </p:spPr>
        <p:txBody>
          <a:bodyPr spcFirstLastPara="1" wrap="square" lIns="91425" tIns="91425" rIns="91425" bIns="91425" anchor="t" anchorCtr="0">
            <a:noAutofit/>
          </a:bodyPr>
          <a:lstStyle/>
          <a:p>
            <a:pPr algn="ctr"/>
            <a:r>
              <a:rPr lang="en" dirty="0">
                <a:latin typeface="Montserrat"/>
                <a:ea typeface="Montserrat"/>
                <a:cs typeface="Montserrat"/>
                <a:sym typeface="Montserrat"/>
              </a:rPr>
              <a:t>Signs of Labor Exploitation In the Field</a:t>
            </a:r>
            <a:endParaRPr dirty="0">
              <a:latin typeface="Montserrat"/>
              <a:ea typeface="Montserrat"/>
              <a:cs typeface="Montserrat"/>
              <a:sym typeface="Montserrat"/>
            </a:endParaRPr>
          </a:p>
        </p:txBody>
      </p:sp>
      <p:grpSp>
        <p:nvGrpSpPr>
          <p:cNvPr id="277" name="Google Shape;277;p27"/>
          <p:cNvGrpSpPr/>
          <p:nvPr/>
        </p:nvGrpSpPr>
        <p:grpSpPr>
          <a:xfrm>
            <a:off x="960037" y="580570"/>
            <a:ext cx="7559849" cy="4281884"/>
            <a:chOff x="-40425" y="0"/>
            <a:chExt cx="7559849" cy="4281884"/>
          </a:xfrm>
        </p:grpSpPr>
        <p:sp>
          <p:nvSpPr>
            <p:cNvPr id="278" name="Google Shape;278;p27"/>
            <p:cNvSpPr/>
            <p:nvPr/>
          </p:nvSpPr>
          <p:spPr>
            <a:xfrm rot="-5400000">
              <a:off x="809385" y="-809385"/>
              <a:ext cx="2140942" cy="3759712"/>
            </a:xfrm>
            <a:prstGeom prst="round1Rect">
              <a:avLst>
                <a:gd name="adj" fmla="val 16667"/>
              </a:avLst>
            </a:prstGeom>
            <a:solidFill>
              <a:srgbClr val="0944A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dirty="0"/>
            </a:p>
          </p:txBody>
        </p:sp>
        <p:sp>
          <p:nvSpPr>
            <p:cNvPr id="279" name="Google Shape;279;p27"/>
            <p:cNvSpPr txBox="1"/>
            <p:nvPr/>
          </p:nvSpPr>
          <p:spPr>
            <a:xfrm>
              <a:off x="-1" y="0"/>
              <a:ext cx="3759712" cy="2083435"/>
            </a:xfrm>
            <a:prstGeom prst="rect">
              <a:avLst/>
            </a:prstGeom>
            <a:noFill/>
            <a:ln>
              <a:noFill/>
            </a:ln>
          </p:spPr>
          <p:txBody>
            <a:bodyPr spcFirstLastPara="1" wrap="square" lIns="99550" tIns="99550" rIns="99550" bIns="99550" anchor="t" anchorCtr="0">
              <a:noAutofit/>
            </a:bodyPr>
            <a:lstStyle/>
            <a:p>
              <a:pPr>
                <a:lnSpc>
                  <a:spcPct val="90000"/>
                </a:lnSpc>
                <a:buSzPts val="1400"/>
              </a:pPr>
              <a:r>
                <a:rPr lang="en" dirty="0">
                  <a:solidFill>
                    <a:schemeClr val="lt1"/>
                  </a:solidFill>
                  <a:latin typeface="Avenir"/>
                  <a:ea typeface="Avenir"/>
                  <a:cs typeface="Avenir"/>
                  <a:sym typeface="Avenir"/>
                </a:rPr>
                <a:t>Observations:</a:t>
              </a:r>
              <a:endParaRPr dirty="0">
                <a:solidFill>
                  <a:schemeClr val="lt1"/>
                </a:solidFill>
              </a:endParaRPr>
            </a:p>
            <a:p>
              <a:pPr marL="57150" lvl="1" indent="-69850">
                <a:lnSpc>
                  <a:spcPct val="90000"/>
                </a:lnSpc>
                <a:spcBef>
                  <a:spcPts val="490"/>
                </a:spcBef>
                <a:buClr>
                  <a:schemeClr val="lt1"/>
                </a:buClr>
                <a:buSzPts val="1100"/>
                <a:buFont typeface="Arial"/>
                <a:buChar char="••"/>
              </a:pPr>
              <a:r>
                <a:rPr lang="en" dirty="0">
                  <a:solidFill>
                    <a:schemeClr val="lt1"/>
                  </a:solidFill>
                  <a:latin typeface="Avenir"/>
                  <a:ea typeface="Avenir"/>
                  <a:cs typeface="Avenir"/>
                  <a:sym typeface="Avenir"/>
                </a:rPr>
                <a:t>Surveillance cameras</a:t>
              </a:r>
              <a:endParaRPr dirty="0">
                <a:solidFill>
                  <a:schemeClr val="lt1"/>
                </a:solidFill>
              </a:endParaRPr>
            </a:p>
            <a:p>
              <a:pPr marL="57150" lvl="1" indent="-69850">
                <a:lnSpc>
                  <a:spcPct val="90000"/>
                </a:lnSpc>
                <a:spcBef>
                  <a:spcPts val="165"/>
                </a:spcBef>
                <a:buClr>
                  <a:schemeClr val="lt1"/>
                </a:buClr>
                <a:buSzPts val="1100"/>
                <a:buFont typeface="Arial"/>
                <a:buChar char="••"/>
              </a:pPr>
              <a:r>
                <a:rPr lang="en" dirty="0">
                  <a:solidFill>
                    <a:schemeClr val="lt1"/>
                  </a:solidFill>
                  <a:latin typeface="Avenir"/>
                  <a:ea typeface="Avenir"/>
                  <a:cs typeface="Avenir"/>
                  <a:sym typeface="Avenir"/>
                </a:rPr>
                <a:t>Exterior locks, bars on windows, restraints</a:t>
              </a:r>
              <a:endParaRPr dirty="0">
                <a:solidFill>
                  <a:schemeClr val="lt1"/>
                </a:solidFill>
              </a:endParaRPr>
            </a:p>
            <a:p>
              <a:pPr marL="57150" lvl="1" indent="-69850">
                <a:lnSpc>
                  <a:spcPct val="90000"/>
                </a:lnSpc>
                <a:spcBef>
                  <a:spcPts val="165"/>
                </a:spcBef>
                <a:buClr>
                  <a:schemeClr val="lt1"/>
                </a:buClr>
                <a:buSzPts val="1100"/>
                <a:buFont typeface="Arial"/>
                <a:buChar char="••"/>
              </a:pPr>
              <a:r>
                <a:rPr lang="en" dirty="0">
                  <a:solidFill>
                    <a:schemeClr val="lt1"/>
                  </a:solidFill>
                  <a:latin typeface="Avenir"/>
                  <a:ea typeface="Avenir"/>
                  <a:cs typeface="Avenir"/>
                  <a:sym typeface="Avenir"/>
                </a:rPr>
                <a:t>Denied access to specific areas</a:t>
              </a:r>
              <a:endParaRPr dirty="0">
                <a:solidFill>
                  <a:schemeClr val="lt1"/>
                </a:solidFill>
              </a:endParaRPr>
            </a:p>
            <a:p>
              <a:pPr marL="57150" lvl="1" indent="-69850">
                <a:lnSpc>
                  <a:spcPct val="90000"/>
                </a:lnSpc>
                <a:spcBef>
                  <a:spcPts val="165"/>
                </a:spcBef>
                <a:buClr>
                  <a:schemeClr val="lt1"/>
                </a:buClr>
                <a:buSzPts val="1100"/>
                <a:buFont typeface="Arial"/>
                <a:buChar char="••"/>
              </a:pPr>
              <a:r>
                <a:rPr lang="en" dirty="0">
                  <a:solidFill>
                    <a:schemeClr val="lt1"/>
                  </a:solidFill>
                  <a:latin typeface="Avenir"/>
                  <a:ea typeface="Avenir"/>
                  <a:cs typeface="Avenir"/>
                  <a:sym typeface="Avenir"/>
                </a:rPr>
                <a:t>Poor or unhealthy living arrangements</a:t>
              </a:r>
              <a:endParaRPr dirty="0">
                <a:solidFill>
                  <a:schemeClr val="lt1"/>
                </a:solidFill>
              </a:endParaRPr>
            </a:p>
            <a:p>
              <a:pPr marL="57150" lvl="1" indent="-69850">
                <a:lnSpc>
                  <a:spcPct val="90000"/>
                </a:lnSpc>
                <a:spcBef>
                  <a:spcPts val="165"/>
                </a:spcBef>
                <a:buClr>
                  <a:schemeClr val="lt1"/>
                </a:buClr>
                <a:buSzPts val="1100"/>
                <a:buFont typeface="Arial"/>
                <a:buChar char="••"/>
              </a:pPr>
              <a:r>
                <a:rPr lang="en" dirty="0">
                  <a:solidFill>
                    <a:schemeClr val="lt1"/>
                  </a:solidFill>
                  <a:latin typeface="Avenir"/>
                  <a:ea typeface="Avenir"/>
                  <a:cs typeface="Avenir"/>
                  <a:sym typeface="Avenir"/>
                </a:rPr>
                <a:t>Access to water </a:t>
              </a:r>
              <a:endParaRPr dirty="0">
                <a:solidFill>
                  <a:schemeClr val="lt1"/>
                </a:solidFill>
                <a:latin typeface="Avenir"/>
                <a:ea typeface="Avenir"/>
                <a:cs typeface="Avenir"/>
                <a:sym typeface="Avenir"/>
              </a:endParaRPr>
            </a:p>
            <a:p>
              <a:pPr marL="57150" lvl="1" indent="-69850">
                <a:lnSpc>
                  <a:spcPct val="90000"/>
                </a:lnSpc>
                <a:spcBef>
                  <a:spcPts val="165"/>
                </a:spcBef>
                <a:buClr>
                  <a:schemeClr val="lt1"/>
                </a:buClr>
                <a:buSzPts val="1100"/>
                <a:buFont typeface="Arial"/>
                <a:buChar char="••"/>
              </a:pPr>
              <a:r>
                <a:rPr lang="en" dirty="0">
                  <a:solidFill>
                    <a:schemeClr val="lt1"/>
                  </a:solidFill>
                  <a:latin typeface="Avenir"/>
                  <a:ea typeface="Avenir"/>
                  <a:cs typeface="Avenir"/>
                  <a:sym typeface="Avenir"/>
                </a:rPr>
                <a:t>Weapons </a:t>
              </a:r>
              <a:endParaRPr dirty="0">
                <a:solidFill>
                  <a:schemeClr val="lt1"/>
                </a:solidFill>
              </a:endParaRPr>
            </a:p>
            <a:p>
              <a:pPr marL="57150" lvl="1">
                <a:lnSpc>
                  <a:spcPct val="90000"/>
                </a:lnSpc>
                <a:spcBef>
                  <a:spcPts val="165"/>
                </a:spcBef>
                <a:buSzPts val="1100"/>
              </a:pPr>
              <a:endParaRPr sz="1100" dirty="0">
                <a:solidFill>
                  <a:schemeClr val="lt1"/>
                </a:solidFill>
                <a:latin typeface="Avenir"/>
                <a:ea typeface="Avenir"/>
                <a:cs typeface="Avenir"/>
                <a:sym typeface="Avenir"/>
              </a:endParaRPr>
            </a:p>
          </p:txBody>
        </p:sp>
        <p:sp>
          <p:nvSpPr>
            <p:cNvPr id="280" name="Google Shape;280;p27"/>
            <p:cNvSpPr/>
            <p:nvPr/>
          </p:nvSpPr>
          <p:spPr>
            <a:xfrm>
              <a:off x="3759712" y="17405"/>
              <a:ext cx="3759712" cy="2140942"/>
            </a:xfrm>
            <a:prstGeom prst="round1Rect">
              <a:avLst>
                <a:gd name="adj" fmla="val 16667"/>
              </a:avLst>
            </a:prstGeom>
            <a:solidFill>
              <a:srgbClr val="00206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dirty="0"/>
            </a:p>
          </p:txBody>
        </p:sp>
        <p:sp>
          <p:nvSpPr>
            <p:cNvPr id="281" name="Google Shape;281;p27"/>
            <p:cNvSpPr txBox="1"/>
            <p:nvPr/>
          </p:nvSpPr>
          <p:spPr>
            <a:xfrm>
              <a:off x="3759712" y="17405"/>
              <a:ext cx="3759712" cy="1605706"/>
            </a:xfrm>
            <a:prstGeom prst="rect">
              <a:avLst/>
            </a:prstGeom>
            <a:noFill/>
            <a:ln>
              <a:noFill/>
            </a:ln>
          </p:spPr>
          <p:txBody>
            <a:bodyPr spcFirstLastPara="1" wrap="square" lIns="99550" tIns="99550" rIns="99550" bIns="99550" anchor="t" anchorCtr="0">
              <a:noAutofit/>
            </a:bodyPr>
            <a:lstStyle/>
            <a:p>
              <a:pPr>
                <a:lnSpc>
                  <a:spcPct val="90000"/>
                </a:lnSpc>
                <a:buSzPts val="1400"/>
              </a:pPr>
              <a:r>
                <a:rPr lang="en" dirty="0">
                  <a:solidFill>
                    <a:schemeClr val="lt1"/>
                  </a:solidFill>
                  <a:latin typeface="Avenir"/>
                  <a:ea typeface="Avenir"/>
                  <a:cs typeface="Avenir"/>
                  <a:sym typeface="Avenir"/>
                </a:rPr>
                <a:t>Keep in Mind:</a:t>
              </a:r>
              <a:endParaRPr dirty="0">
                <a:solidFill>
                  <a:schemeClr val="lt1"/>
                </a:solidFill>
                <a:latin typeface="Avenir"/>
                <a:ea typeface="Avenir"/>
                <a:cs typeface="Avenir"/>
                <a:sym typeface="Avenir"/>
              </a:endParaRPr>
            </a:p>
            <a:p>
              <a:pPr marL="57150" lvl="1" indent="-69850">
                <a:lnSpc>
                  <a:spcPct val="90000"/>
                </a:lnSpc>
                <a:spcBef>
                  <a:spcPts val="490"/>
                </a:spcBef>
                <a:buSzPts val="1100"/>
                <a:buFont typeface="Arial"/>
                <a:buChar char="••"/>
              </a:pPr>
              <a:r>
                <a:rPr lang="en" dirty="0">
                  <a:solidFill>
                    <a:schemeClr val="lt1"/>
                  </a:solidFill>
                  <a:latin typeface="Avenir"/>
                  <a:ea typeface="Avenir"/>
                  <a:cs typeface="Avenir"/>
                  <a:sym typeface="Avenir"/>
                </a:rPr>
                <a:t>Note workers willingness to engage or talk</a:t>
              </a:r>
              <a:endParaRPr dirty="0">
                <a:solidFill>
                  <a:schemeClr val="lt1"/>
                </a:solidFill>
                <a:latin typeface="Avenir"/>
                <a:ea typeface="Avenir"/>
                <a:cs typeface="Avenir"/>
                <a:sym typeface="Avenir"/>
              </a:endParaRPr>
            </a:p>
            <a:p>
              <a:pPr marL="57150" lvl="1" indent="-69850">
                <a:lnSpc>
                  <a:spcPct val="90000"/>
                </a:lnSpc>
                <a:spcBef>
                  <a:spcPts val="165"/>
                </a:spcBef>
                <a:buSzPts val="1100"/>
                <a:buFont typeface="Arial"/>
                <a:buChar char="••"/>
              </a:pPr>
              <a:r>
                <a:rPr lang="en" dirty="0">
                  <a:solidFill>
                    <a:schemeClr val="lt1"/>
                  </a:solidFill>
                  <a:latin typeface="Avenir"/>
                  <a:ea typeface="Avenir"/>
                  <a:cs typeface="Avenir"/>
                  <a:sym typeface="Avenir"/>
                </a:rPr>
                <a:t>Workers may be concerned about being seen speaking with outsiders</a:t>
              </a:r>
              <a:endParaRPr dirty="0">
                <a:solidFill>
                  <a:schemeClr val="lt1"/>
                </a:solidFill>
                <a:latin typeface="Avenir"/>
                <a:ea typeface="Avenir"/>
                <a:cs typeface="Avenir"/>
                <a:sym typeface="Avenir"/>
              </a:endParaRPr>
            </a:p>
            <a:p>
              <a:pPr marL="57150" lvl="1" indent="-69850">
                <a:lnSpc>
                  <a:spcPct val="90000"/>
                </a:lnSpc>
                <a:spcBef>
                  <a:spcPts val="165"/>
                </a:spcBef>
                <a:buSzPts val="1100"/>
                <a:buFont typeface="Arial"/>
                <a:buChar char="••"/>
              </a:pPr>
              <a:r>
                <a:rPr lang="en" dirty="0">
                  <a:solidFill>
                    <a:schemeClr val="lt1"/>
                  </a:solidFill>
                  <a:latin typeface="Avenir"/>
                  <a:ea typeface="Avenir"/>
                  <a:cs typeface="Avenir"/>
                  <a:sym typeface="Avenir"/>
                </a:rPr>
                <a:t>They may be concerned about their fellow workers reporting on them to management</a:t>
              </a:r>
              <a:endParaRPr dirty="0">
                <a:solidFill>
                  <a:schemeClr val="lt1"/>
                </a:solidFill>
                <a:latin typeface="Avenir"/>
                <a:ea typeface="Avenir"/>
                <a:cs typeface="Avenir"/>
                <a:sym typeface="Avenir"/>
              </a:endParaRPr>
            </a:p>
            <a:p>
              <a:pPr marL="57150" lvl="1" indent="-69850">
                <a:lnSpc>
                  <a:spcPct val="90000"/>
                </a:lnSpc>
                <a:spcBef>
                  <a:spcPts val="165"/>
                </a:spcBef>
                <a:buSzPts val="1100"/>
                <a:buFont typeface="Arial"/>
                <a:buChar char="••"/>
              </a:pPr>
              <a:r>
                <a:rPr lang="en" dirty="0">
                  <a:solidFill>
                    <a:schemeClr val="lt1"/>
                  </a:solidFill>
                  <a:latin typeface="Avenir"/>
                  <a:ea typeface="Avenir"/>
                  <a:cs typeface="Avenir"/>
                  <a:sym typeface="Avenir"/>
                </a:rPr>
                <a:t>Proactively offer materials so workers don’t feel like they need to opt-in to receive them</a:t>
              </a:r>
              <a:endParaRPr dirty="0">
                <a:solidFill>
                  <a:schemeClr val="lt1"/>
                </a:solidFill>
                <a:latin typeface="Avenir"/>
                <a:ea typeface="Avenir"/>
                <a:cs typeface="Avenir"/>
                <a:sym typeface="Avenir"/>
              </a:endParaRPr>
            </a:p>
          </p:txBody>
        </p:sp>
        <p:sp>
          <p:nvSpPr>
            <p:cNvPr id="282" name="Google Shape;282;p27"/>
            <p:cNvSpPr/>
            <p:nvPr/>
          </p:nvSpPr>
          <p:spPr>
            <a:xfrm rot="10800000">
              <a:off x="0" y="2140942"/>
              <a:ext cx="3759712" cy="2140942"/>
            </a:xfrm>
            <a:prstGeom prst="round1Rect">
              <a:avLst>
                <a:gd name="adj" fmla="val 16667"/>
              </a:avLst>
            </a:prstGeom>
            <a:solidFill>
              <a:srgbClr val="00206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dirty="0"/>
            </a:p>
          </p:txBody>
        </p:sp>
        <p:sp>
          <p:nvSpPr>
            <p:cNvPr id="283" name="Google Shape;283;p27"/>
            <p:cNvSpPr txBox="1"/>
            <p:nvPr/>
          </p:nvSpPr>
          <p:spPr>
            <a:xfrm>
              <a:off x="-40425" y="2158353"/>
              <a:ext cx="3759600" cy="1605600"/>
            </a:xfrm>
            <a:prstGeom prst="rect">
              <a:avLst/>
            </a:prstGeom>
            <a:noFill/>
            <a:ln>
              <a:noFill/>
            </a:ln>
          </p:spPr>
          <p:txBody>
            <a:bodyPr spcFirstLastPara="1" wrap="square" lIns="99550" tIns="99550" rIns="99550" bIns="99550" anchor="t" anchorCtr="0">
              <a:noAutofit/>
            </a:bodyPr>
            <a:lstStyle/>
            <a:p>
              <a:pPr>
                <a:lnSpc>
                  <a:spcPct val="90000"/>
                </a:lnSpc>
                <a:buSzPts val="1400"/>
              </a:pPr>
              <a:r>
                <a:rPr lang="en" sz="1300" dirty="0">
                  <a:solidFill>
                    <a:schemeClr val="lt1"/>
                  </a:solidFill>
                  <a:latin typeface="Avenir"/>
                  <a:ea typeface="Avenir"/>
                  <a:cs typeface="Avenir"/>
                  <a:sym typeface="Avenir"/>
                </a:rPr>
                <a:t>Assessing for Trafficking:</a:t>
              </a:r>
              <a:endParaRPr sz="1300" dirty="0">
                <a:solidFill>
                  <a:schemeClr val="lt1"/>
                </a:solidFill>
                <a:latin typeface="Avenir"/>
                <a:ea typeface="Avenir"/>
                <a:cs typeface="Avenir"/>
                <a:sym typeface="Avenir"/>
              </a:endParaRPr>
            </a:p>
            <a:p>
              <a:pPr marL="57150" lvl="1" indent="-69850">
                <a:lnSpc>
                  <a:spcPct val="90000"/>
                </a:lnSpc>
                <a:spcBef>
                  <a:spcPts val="490"/>
                </a:spcBef>
                <a:buSzPts val="1100"/>
                <a:buFont typeface="Arial"/>
                <a:buChar char="••"/>
              </a:pPr>
              <a:r>
                <a:rPr lang="en" sz="1300" dirty="0">
                  <a:solidFill>
                    <a:schemeClr val="lt1"/>
                  </a:solidFill>
                  <a:latin typeface="Avenir"/>
                  <a:ea typeface="Avenir"/>
                  <a:cs typeface="Avenir"/>
                  <a:sym typeface="Avenir"/>
                </a:rPr>
                <a:t>Absent a presenting issue, start with lower risk questions around Force, Fraud &amp; Coercion</a:t>
              </a:r>
              <a:endParaRPr sz="1300" dirty="0">
                <a:solidFill>
                  <a:schemeClr val="lt1"/>
                </a:solidFill>
                <a:latin typeface="Avenir"/>
                <a:ea typeface="Avenir"/>
                <a:cs typeface="Avenir"/>
                <a:sym typeface="Avenir"/>
              </a:endParaRPr>
            </a:p>
            <a:p>
              <a:pPr marL="57150" lvl="1" indent="-69850">
                <a:lnSpc>
                  <a:spcPct val="90000"/>
                </a:lnSpc>
                <a:spcBef>
                  <a:spcPts val="165"/>
                </a:spcBef>
                <a:buSzPts val="1100"/>
                <a:buFont typeface="Arial"/>
                <a:buChar char="••"/>
              </a:pPr>
              <a:r>
                <a:rPr lang="en" sz="1300" dirty="0">
                  <a:solidFill>
                    <a:schemeClr val="lt1"/>
                  </a:solidFill>
                  <a:latin typeface="Avenir"/>
                  <a:ea typeface="Avenir"/>
                  <a:cs typeface="Avenir"/>
                  <a:sym typeface="Avenir"/>
                </a:rPr>
                <a:t> Ask about housing, food, if their work hours, and pay is adequate, if they are paying off debt or covering their costs, &amp; whether they can send money home.</a:t>
              </a:r>
              <a:endParaRPr sz="1300" dirty="0">
                <a:solidFill>
                  <a:schemeClr val="lt1"/>
                </a:solidFill>
                <a:latin typeface="Avenir"/>
                <a:ea typeface="Avenir"/>
                <a:cs typeface="Avenir"/>
                <a:sym typeface="Avenir"/>
              </a:endParaRPr>
            </a:p>
            <a:p>
              <a:pPr marL="57150" lvl="1" indent="-69850">
                <a:lnSpc>
                  <a:spcPct val="90000"/>
                </a:lnSpc>
                <a:spcBef>
                  <a:spcPts val="165"/>
                </a:spcBef>
                <a:buSzPts val="1100"/>
                <a:buFont typeface="Arial"/>
                <a:buChar char="••"/>
              </a:pPr>
              <a:r>
                <a:rPr lang="en" sz="1300" dirty="0">
                  <a:solidFill>
                    <a:schemeClr val="lt1"/>
                  </a:solidFill>
                  <a:latin typeface="Avenir"/>
                  <a:ea typeface="Avenir"/>
                  <a:cs typeface="Avenir"/>
                  <a:sym typeface="Avenir"/>
                </a:rPr>
                <a:t>If anyone has gotten hurt and what happened (did they get medical attention), why did they get hurt</a:t>
              </a:r>
            </a:p>
            <a:p>
              <a:pPr marL="57150" lvl="1" indent="-69850">
                <a:lnSpc>
                  <a:spcPct val="90000"/>
                </a:lnSpc>
                <a:spcBef>
                  <a:spcPts val="165"/>
                </a:spcBef>
                <a:buSzPts val="1100"/>
                <a:buFont typeface="Arial"/>
                <a:buChar char="••"/>
              </a:pPr>
              <a:endParaRPr dirty="0">
                <a:solidFill>
                  <a:schemeClr val="lt1"/>
                </a:solidFill>
                <a:latin typeface="Avenir"/>
                <a:ea typeface="Avenir"/>
                <a:cs typeface="Avenir"/>
                <a:sym typeface="Avenir"/>
              </a:endParaRPr>
            </a:p>
          </p:txBody>
        </p:sp>
        <p:sp>
          <p:nvSpPr>
            <p:cNvPr id="284" name="Google Shape;284;p27"/>
            <p:cNvSpPr/>
            <p:nvPr/>
          </p:nvSpPr>
          <p:spPr>
            <a:xfrm rot="5400000">
              <a:off x="4569097" y="1331557"/>
              <a:ext cx="2140942" cy="3759712"/>
            </a:xfrm>
            <a:prstGeom prst="round1Rect">
              <a:avLst>
                <a:gd name="adj" fmla="val 16667"/>
              </a:avLst>
            </a:prstGeom>
            <a:solidFill>
              <a:srgbClr val="0944A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dirty="0"/>
            </a:p>
          </p:txBody>
        </p:sp>
        <p:sp>
          <p:nvSpPr>
            <p:cNvPr id="285" name="Google Shape;285;p27"/>
            <p:cNvSpPr txBox="1"/>
            <p:nvPr/>
          </p:nvSpPr>
          <p:spPr>
            <a:xfrm>
              <a:off x="3759599" y="2158353"/>
              <a:ext cx="3759600" cy="1605600"/>
            </a:xfrm>
            <a:prstGeom prst="rect">
              <a:avLst/>
            </a:prstGeom>
            <a:noFill/>
            <a:ln>
              <a:noFill/>
            </a:ln>
          </p:spPr>
          <p:txBody>
            <a:bodyPr spcFirstLastPara="1" wrap="square" lIns="99550" tIns="99550" rIns="99550" bIns="99550" anchor="t" anchorCtr="0">
              <a:noAutofit/>
            </a:bodyPr>
            <a:lstStyle/>
            <a:p>
              <a:pPr>
                <a:lnSpc>
                  <a:spcPct val="90000"/>
                </a:lnSpc>
                <a:buSzPts val="1400"/>
              </a:pPr>
              <a:r>
                <a:rPr lang="en" sz="1250" dirty="0">
                  <a:solidFill>
                    <a:schemeClr val="lt1"/>
                  </a:solidFill>
                  <a:latin typeface="Avenir"/>
                  <a:ea typeface="Avenir"/>
                  <a:cs typeface="Avenir"/>
                  <a:sym typeface="Avenir"/>
                </a:rPr>
                <a:t>Assessment for Trafficking</a:t>
              </a:r>
              <a:endParaRPr sz="1250" dirty="0">
                <a:solidFill>
                  <a:schemeClr val="lt1"/>
                </a:solidFill>
                <a:latin typeface="Avenir"/>
                <a:ea typeface="Avenir"/>
                <a:cs typeface="Avenir"/>
                <a:sym typeface="Avenir"/>
              </a:endParaRPr>
            </a:p>
            <a:p>
              <a:pPr marL="57150" lvl="1" indent="-69850">
                <a:lnSpc>
                  <a:spcPct val="90000"/>
                </a:lnSpc>
                <a:spcBef>
                  <a:spcPts val="490"/>
                </a:spcBef>
                <a:buClr>
                  <a:schemeClr val="lt1"/>
                </a:buClr>
                <a:buSzPts val="1100"/>
                <a:buFont typeface="Arial"/>
                <a:buChar char="••"/>
              </a:pPr>
              <a:r>
                <a:rPr lang="en" sz="1250" dirty="0">
                  <a:solidFill>
                    <a:schemeClr val="lt1"/>
                  </a:solidFill>
                  <a:latin typeface="Avenir"/>
                  <a:ea typeface="Avenir"/>
                  <a:cs typeface="Avenir"/>
                  <a:sym typeface="Avenir"/>
                </a:rPr>
                <a:t>If workers are still open then you can escalate the questioning to threats around blacklisting, police or immigration involvement, physical abuse, retaliation and document confiscation or destruction</a:t>
              </a:r>
              <a:endParaRPr sz="1250" dirty="0">
                <a:solidFill>
                  <a:schemeClr val="lt1"/>
                </a:solidFill>
                <a:latin typeface="Avenir"/>
                <a:ea typeface="Avenir"/>
                <a:cs typeface="Avenir"/>
                <a:sym typeface="Avenir"/>
              </a:endParaRPr>
            </a:p>
            <a:p>
              <a:pPr marL="57150" lvl="1" indent="-69850">
                <a:lnSpc>
                  <a:spcPct val="90000"/>
                </a:lnSpc>
                <a:spcBef>
                  <a:spcPts val="165"/>
                </a:spcBef>
                <a:buClr>
                  <a:schemeClr val="lt1"/>
                </a:buClr>
                <a:buSzPts val="1100"/>
                <a:buFont typeface="Arial"/>
                <a:buChar char="••"/>
              </a:pPr>
              <a:r>
                <a:rPr lang="en" sz="1250" dirty="0">
                  <a:solidFill>
                    <a:schemeClr val="lt1"/>
                  </a:solidFill>
                  <a:latin typeface="Avenir"/>
                  <a:ea typeface="Avenir"/>
                  <a:cs typeface="Avenir"/>
                  <a:sym typeface="Avenir"/>
                </a:rPr>
                <a:t>It’s important to wrap up questioning when it becomes clear that conversation is no longer productive.</a:t>
              </a:r>
              <a:endParaRPr sz="1250" dirty="0">
                <a:solidFill>
                  <a:schemeClr val="lt1"/>
                </a:solidFill>
                <a:latin typeface="Avenir"/>
                <a:ea typeface="Avenir"/>
                <a:cs typeface="Avenir"/>
                <a:sym typeface="Avenir"/>
              </a:endParaRPr>
            </a:p>
            <a:p>
              <a:pPr marL="57150" lvl="1" indent="-50800">
                <a:lnSpc>
                  <a:spcPct val="90000"/>
                </a:lnSpc>
                <a:spcBef>
                  <a:spcPts val="165"/>
                </a:spcBef>
                <a:buClr>
                  <a:schemeClr val="lt1"/>
                </a:buClr>
                <a:buSzPts val="800"/>
                <a:buFont typeface="Avenir"/>
                <a:buChar char="••"/>
              </a:pPr>
              <a:r>
                <a:rPr lang="en" sz="1250" dirty="0">
                  <a:solidFill>
                    <a:schemeClr val="lt1"/>
                  </a:solidFill>
                  <a:latin typeface="Avenir"/>
                  <a:ea typeface="Avenir"/>
                  <a:cs typeface="Avenir"/>
                  <a:sym typeface="Avenir"/>
                </a:rPr>
                <a:t> When possible leave information for workers to reach out later</a:t>
              </a:r>
              <a:endParaRPr sz="1250" dirty="0">
                <a:solidFill>
                  <a:schemeClr val="lt1"/>
                </a:solidFill>
                <a:latin typeface="Avenir"/>
                <a:ea typeface="Avenir"/>
                <a:cs typeface="Avenir"/>
                <a:sym typeface="Avenir"/>
              </a:endParaRPr>
            </a:p>
            <a:p>
              <a:pPr marL="914400">
                <a:lnSpc>
                  <a:spcPct val="90000"/>
                </a:lnSpc>
                <a:spcBef>
                  <a:spcPts val="165"/>
                </a:spcBef>
              </a:pPr>
              <a:endParaRPr sz="1100" dirty="0">
                <a:solidFill>
                  <a:srgbClr val="00717D"/>
                </a:solidFill>
                <a:latin typeface="Avenir"/>
                <a:ea typeface="Avenir"/>
                <a:cs typeface="Avenir"/>
                <a:sym typeface="Avenir"/>
              </a:endParaRPr>
            </a:p>
            <a:p>
              <a:pPr marL="57150" lvl="1">
                <a:lnSpc>
                  <a:spcPct val="90000"/>
                </a:lnSpc>
                <a:spcBef>
                  <a:spcPts val="165"/>
                </a:spcBef>
                <a:buSzPts val="1400"/>
              </a:pPr>
              <a:endParaRPr dirty="0">
                <a:solidFill>
                  <a:schemeClr val="lt1"/>
                </a:solidFill>
                <a:latin typeface="Avenir"/>
                <a:ea typeface="Avenir"/>
                <a:cs typeface="Avenir"/>
                <a:sym typeface="Avenir"/>
              </a:endParaRPr>
            </a:p>
          </p:txBody>
        </p:sp>
        <p:sp>
          <p:nvSpPr>
            <p:cNvPr id="286" name="Google Shape;286;p27"/>
            <p:cNvSpPr txBox="1"/>
            <p:nvPr/>
          </p:nvSpPr>
          <p:spPr>
            <a:xfrm>
              <a:off x="3233590" y="1991176"/>
              <a:ext cx="1591800" cy="572700"/>
            </a:xfrm>
            <a:prstGeom prst="rect">
              <a:avLst/>
            </a:prstGeom>
            <a:noFill/>
            <a:ln>
              <a:noFill/>
            </a:ln>
          </p:spPr>
          <p:txBody>
            <a:bodyPr spcFirstLastPara="1" wrap="square" lIns="38100" tIns="38100" rIns="38100" bIns="38100" anchor="ctr" anchorCtr="0">
              <a:noAutofit/>
            </a:bodyPr>
            <a:lstStyle/>
            <a:p>
              <a:pPr algn="ctr">
                <a:lnSpc>
                  <a:spcPct val="90000"/>
                </a:lnSpc>
                <a:buSzPts val="1000"/>
              </a:pPr>
              <a:endParaRPr sz="1000" dirty="0">
                <a:latin typeface="Avenir"/>
                <a:ea typeface="Avenir"/>
                <a:cs typeface="Avenir"/>
                <a:sym typeface="Avenir"/>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geb500a9a83_0_138"/>
          <p:cNvSpPr txBox="1">
            <a:spLocks noGrp="1"/>
          </p:cNvSpPr>
          <p:nvPr>
            <p:ph type="title"/>
          </p:nvPr>
        </p:nvSpPr>
        <p:spPr>
          <a:xfrm>
            <a:off x="311700" y="246700"/>
            <a:ext cx="8520600" cy="572700"/>
          </a:xfrm>
          <a:prstGeom prst="rect">
            <a:avLst/>
          </a:prstGeom>
          <a:noFill/>
          <a:ln>
            <a:noFill/>
          </a:ln>
        </p:spPr>
        <p:txBody>
          <a:bodyPr spcFirstLastPara="1" wrap="square" lIns="91425" tIns="91425" rIns="91425" bIns="91425" anchor="t" anchorCtr="0">
            <a:noAutofit/>
          </a:bodyPr>
          <a:lstStyle/>
          <a:p>
            <a:pPr algn="ctr"/>
            <a:r>
              <a:rPr lang="en" sz="2400" dirty="0">
                <a:latin typeface="Montserrat"/>
                <a:ea typeface="Montserrat"/>
                <a:cs typeface="Montserrat"/>
                <a:sym typeface="Montserrat"/>
              </a:rPr>
              <a:t>General Tips for Engaging with Victims</a:t>
            </a:r>
            <a:endParaRPr sz="2400" dirty="0">
              <a:latin typeface="Montserrat"/>
              <a:ea typeface="Montserrat"/>
              <a:cs typeface="Montserrat"/>
              <a:sym typeface="Montserrat"/>
            </a:endParaRPr>
          </a:p>
        </p:txBody>
      </p:sp>
      <p:grpSp>
        <p:nvGrpSpPr>
          <p:cNvPr id="292" name="Google Shape;292;geb500a9a83_0_138"/>
          <p:cNvGrpSpPr/>
          <p:nvPr/>
        </p:nvGrpSpPr>
        <p:grpSpPr>
          <a:xfrm>
            <a:off x="323525" y="2259725"/>
            <a:ext cx="2952113" cy="1550100"/>
            <a:chOff x="323525" y="2259725"/>
            <a:chExt cx="2952113" cy="1550100"/>
          </a:xfrm>
        </p:grpSpPr>
        <p:sp>
          <p:nvSpPr>
            <p:cNvPr id="293" name="Google Shape;293;geb500a9a83_0_138"/>
            <p:cNvSpPr txBox="1"/>
            <p:nvPr/>
          </p:nvSpPr>
          <p:spPr>
            <a:xfrm>
              <a:off x="323525" y="2259725"/>
              <a:ext cx="2124000" cy="1550100"/>
            </a:xfrm>
            <a:prstGeom prst="rect">
              <a:avLst/>
            </a:prstGeom>
            <a:noFill/>
            <a:ln>
              <a:noFill/>
            </a:ln>
          </p:spPr>
          <p:txBody>
            <a:bodyPr spcFirstLastPara="1" wrap="square" lIns="91425" tIns="91425" rIns="91425" bIns="91425" anchor="ctr" anchorCtr="0">
              <a:noAutofit/>
            </a:bodyPr>
            <a:lstStyle/>
            <a:p>
              <a:pPr algn="r">
                <a:buSzPts val="1200"/>
              </a:pPr>
              <a:r>
                <a:rPr lang="en" sz="1200" b="1" dirty="0">
                  <a:latin typeface="Montserrat"/>
                  <a:ea typeface="Montserrat"/>
                  <a:cs typeface="Montserrat"/>
                  <a:sym typeface="Montserrat"/>
                </a:rPr>
                <a:t>Your role is to empower them with information, and make appropriate referrals.</a:t>
              </a:r>
              <a:endParaRPr sz="1200" b="1" dirty="0">
                <a:latin typeface="Montserrat"/>
                <a:ea typeface="Montserrat"/>
                <a:cs typeface="Montserrat"/>
                <a:sym typeface="Montserrat"/>
              </a:endParaRPr>
            </a:p>
            <a:p>
              <a:pPr algn="r">
                <a:buSzPts val="800"/>
              </a:pPr>
              <a:endParaRPr sz="800" b="1" dirty="0">
                <a:latin typeface="Roboto"/>
                <a:ea typeface="Roboto"/>
                <a:cs typeface="Roboto"/>
                <a:sym typeface="Roboto"/>
              </a:endParaRPr>
            </a:p>
            <a:p>
              <a:pPr algn="r">
                <a:spcAft>
                  <a:spcPts val="1600"/>
                </a:spcAft>
                <a:buSzPts val="800"/>
              </a:pPr>
              <a:r>
                <a:rPr lang="en" sz="800" dirty="0">
                  <a:latin typeface="Roboto"/>
                  <a:ea typeface="Roboto"/>
                  <a:cs typeface="Roboto"/>
                  <a:sym typeface="Roboto"/>
                </a:rPr>
                <a:t> </a:t>
              </a:r>
              <a:endParaRPr sz="800" b="1" dirty="0">
                <a:latin typeface="Roboto"/>
                <a:ea typeface="Roboto"/>
                <a:cs typeface="Roboto"/>
                <a:sym typeface="Roboto"/>
              </a:endParaRPr>
            </a:p>
          </p:txBody>
        </p:sp>
        <p:cxnSp>
          <p:nvCxnSpPr>
            <p:cNvPr id="294" name="Google Shape;294;geb500a9a83_0_138"/>
            <p:cNvCxnSpPr/>
            <p:nvPr/>
          </p:nvCxnSpPr>
          <p:spPr>
            <a:xfrm rot="10800000">
              <a:off x="2642038" y="2647950"/>
              <a:ext cx="633600" cy="0"/>
            </a:xfrm>
            <a:prstGeom prst="straightConnector1">
              <a:avLst/>
            </a:prstGeom>
            <a:noFill/>
            <a:ln w="9525" cap="flat" cmpd="sng">
              <a:solidFill>
                <a:srgbClr val="249C90"/>
              </a:solidFill>
              <a:prstDash val="solid"/>
              <a:round/>
              <a:headEnd type="none" w="sm" len="sm"/>
              <a:tailEnd type="oval" w="med" len="med"/>
            </a:ln>
          </p:spPr>
        </p:cxnSp>
      </p:grpSp>
      <p:grpSp>
        <p:nvGrpSpPr>
          <p:cNvPr id="295" name="Google Shape;295;geb500a9a83_0_138"/>
          <p:cNvGrpSpPr/>
          <p:nvPr/>
        </p:nvGrpSpPr>
        <p:grpSpPr>
          <a:xfrm>
            <a:off x="5209838" y="1060350"/>
            <a:ext cx="3610650" cy="1289700"/>
            <a:chOff x="5209838" y="1060350"/>
            <a:chExt cx="3610650" cy="1289700"/>
          </a:xfrm>
        </p:grpSpPr>
        <p:sp>
          <p:nvSpPr>
            <p:cNvPr id="296" name="Google Shape;296;geb500a9a83_0_138"/>
            <p:cNvSpPr txBox="1"/>
            <p:nvPr/>
          </p:nvSpPr>
          <p:spPr>
            <a:xfrm>
              <a:off x="6696488" y="1060350"/>
              <a:ext cx="2124000" cy="1289700"/>
            </a:xfrm>
            <a:prstGeom prst="rect">
              <a:avLst/>
            </a:prstGeom>
            <a:noFill/>
            <a:ln>
              <a:noFill/>
            </a:ln>
          </p:spPr>
          <p:txBody>
            <a:bodyPr spcFirstLastPara="1" wrap="square" lIns="91425" tIns="91425" rIns="91425" bIns="91425" anchor="ctr" anchorCtr="0">
              <a:noAutofit/>
            </a:bodyPr>
            <a:lstStyle/>
            <a:p>
              <a:pPr>
                <a:buSzPts val="1200"/>
              </a:pPr>
              <a:r>
                <a:rPr lang="en" sz="1200" b="1">
                  <a:latin typeface="Montserrat"/>
                  <a:ea typeface="Montserrat"/>
                  <a:cs typeface="Montserrat"/>
                  <a:sym typeface="Montserrat"/>
                </a:rPr>
                <a:t>Help navigate through steps and options to prioritize and address  immediate, short term and long term needs</a:t>
              </a:r>
              <a:endParaRPr sz="1200" b="1" dirty="0">
                <a:latin typeface="Montserrat"/>
                <a:ea typeface="Montserrat"/>
                <a:cs typeface="Montserrat"/>
                <a:sym typeface="Montserrat"/>
              </a:endParaRPr>
            </a:p>
            <a:p>
              <a:pPr>
                <a:buSzPts val="800"/>
              </a:pPr>
              <a:endParaRPr sz="800" b="1" dirty="0">
                <a:latin typeface="Roboto"/>
                <a:ea typeface="Roboto"/>
                <a:cs typeface="Roboto"/>
                <a:sym typeface="Roboto"/>
              </a:endParaRPr>
            </a:p>
            <a:p>
              <a:pPr>
                <a:spcAft>
                  <a:spcPts val="1600"/>
                </a:spcAft>
                <a:buSzPts val="800"/>
              </a:pPr>
              <a:endParaRPr sz="800" b="1" dirty="0">
                <a:latin typeface="Roboto"/>
                <a:ea typeface="Roboto"/>
                <a:cs typeface="Roboto"/>
                <a:sym typeface="Roboto"/>
              </a:endParaRPr>
            </a:p>
          </p:txBody>
        </p:sp>
        <p:cxnSp>
          <p:nvCxnSpPr>
            <p:cNvPr id="297" name="Google Shape;297;geb500a9a83_0_138"/>
            <p:cNvCxnSpPr/>
            <p:nvPr/>
          </p:nvCxnSpPr>
          <p:spPr>
            <a:xfrm>
              <a:off x="5209838" y="1705200"/>
              <a:ext cx="1286700" cy="0"/>
            </a:xfrm>
            <a:prstGeom prst="straightConnector1">
              <a:avLst/>
            </a:prstGeom>
            <a:noFill/>
            <a:ln w="9525" cap="flat" cmpd="sng">
              <a:solidFill>
                <a:srgbClr val="155B54"/>
              </a:solidFill>
              <a:prstDash val="solid"/>
              <a:round/>
              <a:headEnd type="none" w="sm" len="sm"/>
              <a:tailEnd type="oval" w="med" len="med"/>
            </a:ln>
          </p:spPr>
        </p:cxnSp>
      </p:grpSp>
      <p:grpSp>
        <p:nvGrpSpPr>
          <p:cNvPr id="298" name="Google Shape;298;geb500a9a83_0_138"/>
          <p:cNvGrpSpPr/>
          <p:nvPr/>
        </p:nvGrpSpPr>
        <p:grpSpPr>
          <a:xfrm>
            <a:off x="5209838" y="3020450"/>
            <a:ext cx="3610650" cy="1289700"/>
            <a:chOff x="5209838" y="3020450"/>
            <a:chExt cx="3610650" cy="1289700"/>
          </a:xfrm>
        </p:grpSpPr>
        <p:sp>
          <p:nvSpPr>
            <p:cNvPr id="299" name="Google Shape;299;geb500a9a83_0_138"/>
            <p:cNvSpPr txBox="1"/>
            <p:nvPr/>
          </p:nvSpPr>
          <p:spPr>
            <a:xfrm>
              <a:off x="6696488" y="3020450"/>
              <a:ext cx="2124000" cy="1289700"/>
            </a:xfrm>
            <a:prstGeom prst="rect">
              <a:avLst/>
            </a:prstGeom>
            <a:noFill/>
            <a:ln>
              <a:noFill/>
            </a:ln>
          </p:spPr>
          <p:txBody>
            <a:bodyPr spcFirstLastPara="1" wrap="square" lIns="91425" tIns="91425" rIns="91425" bIns="91425" anchor="ctr" anchorCtr="0">
              <a:noAutofit/>
            </a:bodyPr>
            <a:lstStyle/>
            <a:p>
              <a:pPr>
                <a:buSzPts val="1200"/>
              </a:pPr>
              <a:r>
                <a:rPr lang="en" sz="1200" b="1">
                  <a:latin typeface="Montserrat"/>
                  <a:ea typeface="Montserrat"/>
                  <a:cs typeface="Montserrat"/>
                  <a:sym typeface="Montserrat"/>
                </a:rPr>
                <a:t>Understanding how trauma affects recall and responses to questioning- especially if still in a situation.</a:t>
              </a:r>
              <a:endParaRPr sz="1200" b="1" dirty="0">
                <a:latin typeface="Montserrat"/>
                <a:ea typeface="Montserrat"/>
                <a:cs typeface="Montserrat"/>
                <a:sym typeface="Montserrat"/>
              </a:endParaRPr>
            </a:p>
            <a:p>
              <a:pPr>
                <a:buSzPts val="800"/>
              </a:pPr>
              <a:endParaRPr sz="800" b="1" dirty="0">
                <a:latin typeface="Roboto"/>
                <a:ea typeface="Roboto"/>
                <a:cs typeface="Roboto"/>
                <a:sym typeface="Roboto"/>
              </a:endParaRPr>
            </a:p>
            <a:p>
              <a:pPr>
                <a:spcAft>
                  <a:spcPts val="1600"/>
                </a:spcAft>
                <a:buSzPts val="800"/>
              </a:pPr>
              <a:endParaRPr sz="800" b="1" dirty="0">
                <a:latin typeface="Roboto"/>
                <a:ea typeface="Roboto"/>
                <a:cs typeface="Roboto"/>
                <a:sym typeface="Roboto"/>
              </a:endParaRPr>
            </a:p>
          </p:txBody>
        </p:sp>
        <p:cxnSp>
          <p:nvCxnSpPr>
            <p:cNvPr id="300" name="Google Shape;300;geb500a9a83_0_138"/>
            <p:cNvCxnSpPr/>
            <p:nvPr/>
          </p:nvCxnSpPr>
          <p:spPr>
            <a:xfrm>
              <a:off x="5209838" y="3648300"/>
              <a:ext cx="1286700" cy="0"/>
            </a:xfrm>
            <a:prstGeom prst="straightConnector1">
              <a:avLst/>
            </a:prstGeom>
            <a:noFill/>
            <a:ln w="9525" cap="flat" cmpd="sng">
              <a:solidFill>
                <a:srgbClr val="1D7E74"/>
              </a:solidFill>
              <a:prstDash val="solid"/>
              <a:round/>
              <a:headEnd type="none" w="sm" len="sm"/>
              <a:tailEnd type="oval" w="med" len="med"/>
            </a:ln>
          </p:spPr>
        </p:cxnSp>
      </p:grpSp>
      <p:grpSp>
        <p:nvGrpSpPr>
          <p:cNvPr id="301" name="Google Shape;301;geb500a9a83_0_138"/>
          <p:cNvGrpSpPr/>
          <p:nvPr/>
        </p:nvGrpSpPr>
        <p:grpSpPr>
          <a:xfrm>
            <a:off x="2576456" y="819400"/>
            <a:ext cx="3991080" cy="3939189"/>
            <a:chOff x="2662213" y="676343"/>
            <a:chExt cx="3814835" cy="3790597"/>
          </a:xfrm>
        </p:grpSpPr>
        <p:sp>
          <p:nvSpPr>
            <p:cNvPr id="302" name="Google Shape;302;geb500a9a83_0_138"/>
            <p:cNvSpPr/>
            <p:nvPr/>
          </p:nvSpPr>
          <p:spPr>
            <a:xfrm rot="3600185">
              <a:off x="3169983" y="1184511"/>
              <a:ext cx="2774659" cy="2774659"/>
            </a:xfrm>
            <a:prstGeom prst="blockArc">
              <a:avLst>
                <a:gd name="adj1" fmla="val 12622480"/>
                <a:gd name="adj2" fmla="val 19781569"/>
                <a:gd name="adj3" fmla="val 20773"/>
              </a:avLst>
            </a:prstGeom>
            <a:solidFill>
              <a:srgbClr val="155B54"/>
            </a:solidFill>
            <a:ln>
              <a:noFill/>
            </a:ln>
          </p:spPr>
          <p:txBody>
            <a:bodyPr spcFirstLastPara="1" wrap="square" lIns="91425" tIns="91425" rIns="91425" bIns="91425" anchor="ctr" anchorCtr="0">
              <a:noAutofit/>
            </a:bodyPr>
            <a:lstStyle/>
            <a:p>
              <a:pPr>
                <a:buSzPts val="1400"/>
              </a:pPr>
              <a:endParaRPr dirty="0"/>
            </a:p>
          </p:txBody>
        </p:sp>
        <p:sp>
          <p:nvSpPr>
            <p:cNvPr id="303" name="Google Shape;303;geb500a9a83_0_138"/>
            <p:cNvSpPr/>
            <p:nvPr/>
          </p:nvSpPr>
          <p:spPr>
            <a:xfrm rot="10800000">
              <a:off x="3183490" y="1163229"/>
              <a:ext cx="2774700" cy="2774700"/>
            </a:xfrm>
            <a:prstGeom prst="blockArc">
              <a:avLst>
                <a:gd name="adj1" fmla="val 12622480"/>
                <a:gd name="adj2" fmla="val 19662822"/>
                <a:gd name="adj3" fmla="val 20729"/>
              </a:avLst>
            </a:prstGeom>
            <a:solidFill>
              <a:srgbClr val="1D7E74"/>
            </a:solidFill>
            <a:ln>
              <a:noFill/>
            </a:ln>
          </p:spPr>
          <p:txBody>
            <a:bodyPr spcFirstLastPara="1" wrap="square" lIns="91425" tIns="91425" rIns="91425" bIns="91425" anchor="ctr" anchorCtr="0">
              <a:noAutofit/>
            </a:bodyPr>
            <a:lstStyle/>
            <a:p>
              <a:pPr>
                <a:buSzPts val="1400"/>
              </a:pPr>
              <a:endParaRPr dirty="0"/>
            </a:p>
          </p:txBody>
        </p:sp>
        <p:sp>
          <p:nvSpPr>
            <p:cNvPr id="304" name="Google Shape;304;geb500a9a83_0_138"/>
            <p:cNvSpPr/>
            <p:nvPr/>
          </p:nvSpPr>
          <p:spPr>
            <a:xfrm rot="-3600185">
              <a:off x="3194618" y="1184114"/>
              <a:ext cx="2774659" cy="2774659"/>
            </a:xfrm>
            <a:prstGeom prst="blockArc">
              <a:avLst>
                <a:gd name="adj1" fmla="val 12622480"/>
                <a:gd name="adj2" fmla="val 19703271"/>
                <a:gd name="adj3" fmla="val 20851"/>
              </a:avLst>
            </a:prstGeom>
            <a:solidFill>
              <a:srgbClr val="249C90"/>
            </a:solidFill>
            <a:ln>
              <a:noFill/>
            </a:ln>
          </p:spPr>
          <p:txBody>
            <a:bodyPr spcFirstLastPara="1" wrap="square" lIns="91425" tIns="91425" rIns="91425" bIns="91425" anchor="ctr" anchorCtr="0">
              <a:noAutofit/>
            </a:bodyPr>
            <a:lstStyle/>
            <a:p>
              <a:pPr>
                <a:buSzPts val="1400"/>
              </a:pPr>
              <a:endParaRPr dirty="0"/>
            </a:p>
          </p:txBody>
        </p:sp>
        <p:grpSp>
          <p:nvGrpSpPr>
            <p:cNvPr id="305" name="Google Shape;305;geb500a9a83_0_138"/>
            <p:cNvGrpSpPr/>
            <p:nvPr/>
          </p:nvGrpSpPr>
          <p:grpSpPr>
            <a:xfrm rot="-7200165">
              <a:off x="3337706" y="2826832"/>
              <a:ext cx="585011" cy="585536"/>
              <a:chOff x="1967628" y="812211"/>
              <a:chExt cx="588000" cy="588000"/>
            </a:xfrm>
          </p:grpSpPr>
          <p:sp>
            <p:nvSpPr>
              <p:cNvPr id="306" name="Google Shape;306;geb500a9a83_0_138"/>
              <p:cNvSpPr/>
              <p:nvPr/>
            </p:nvSpPr>
            <p:spPr>
              <a:xfrm rot="39023">
                <a:off x="1970909" y="815492"/>
                <a:ext cx="581437" cy="581437"/>
              </a:xfrm>
              <a:prstGeom prst="pie">
                <a:avLst>
                  <a:gd name="adj1" fmla="val 6190354"/>
                  <a:gd name="adj2" fmla="val 14996165"/>
                </a:avLst>
              </a:prstGeom>
              <a:solidFill>
                <a:srgbClr val="249C90"/>
              </a:solidFill>
              <a:ln>
                <a:noFill/>
              </a:ln>
              <a:effectLst>
                <a:outerShdw blurRad="142875" algn="bl" rotWithShape="0">
                  <a:srgbClr val="000000">
                    <a:alpha val="42350"/>
                  </a:srgbClr>
                </a:outerShdw>
              </a:effectLst>
            </p:spPr>
            <p:txBody>
              <a:bodyPr spcFirstLastPara="1" wrap="square" lIns="91425" tIns="91425" rIns="91425" bIns="91425" anchor="ctr" anchorCtr="0">
                <a:noAutofit/>
              </a:bodyPr>
              <a:lstStyle/>
              <a:p>
                <a:pPr>
                  <a:buSzPts val="1400"/>
                </a:pPr>
                <a:endParaRPr dirty="0"/>
              </a:p>
            </p:txBody>
          </p:sp>
          <p:sp>
            <p:nvSpPr>
              <p:cNvPr id="307" name="Google Shape;307;geb500a9a83_0_138"/>
              <p:cNvSpPr/>
              <p:nvPr/>
            </p:nvSpPr>
            <p:spPr>
              <a:xfrm rot="10800000">
                <a:off x="1970875" y="815525"/>
                <a:ext cx="581400" cy="581400"/>
              </a:xfrm>
              <a:prstGeom prst="pie">
                <a:avLst>
                  <a:gd name="adj1" fmla="val 4028252"/>
                  <a:gd name="adj2" fmla="val 17183677"/>
                </a:avLst>
              </a:prstGeom>
              <a:solidFill>
                <a:srgbClr val="249C90"/>
              </a:solidFill>
              <a:ln>
                <a:noFill/>
              </a:ln>
            </p:spPr>
            <p:txBody>
              <a:bodyPr spcFirstLastPara="1" wrap="square" lIns="91425" tIns="91425" rIns="91425" bIns="91425" anchor="ctr" anchorCtr="0">
                <a:noAutofit/>
              </a:bodyPr>
              <a:lstStyle/>
              <a:p>
                <a:pPr>
                  <a:buSzPts val="1400"/>
                </a:pPr>
                <a:endParaRPr dirty="0"/>
              </a:p>
            </p:txBody>
          </p:sp>
        </p:grpSp>
        <p:grpSp>
          <p:nvGrpSpPr>
            <p:cNvPr id="308" name="Google Shape;308;geb500a9a83_0_138"/>
            <p:cNvGrpSpPr/>
            <p:nvPr/>
          </p:nvGrpSpPr>
          <p:grpSpPr>
            <a:xfrm>
              <a:off x="4264101" y="1180333"/>
              <a:ext cx="585001" cy="585530"/>
              <a:chOff x="1970048" y="811613"/>
              <a:chExt cx="588000" cy="588000"/>
            </a:xfrm>
          </p:grpSpPr>
          <p:sp>
            <p:nvSpPr>
              <p:cNvPr id="309" name="Google Shape;309;geb500a9a83_0_138"/>
              <p:cNvSpPr/>
              <p:nvPr/>
            </p:nvSpPr>
            <p:spPr>
              <a:xfrm rot="39023">
                <a:off x="1973329" y="814894"/>
                <a:ext cx="581437" cy="581437"/>
              </a:xfrm>
              <a:prstGeom prst="pie">
                <a:avLst>
                  <a:gd name="adj1" fmla="val 6190354"/>
                  <a:gd name="adj2" fmla="val 14996165"/>
                </a:avLst>
              </a:prstGeom>
              <a:solidFill>
                <a:srgbClr val="155B54"/>
              </a:solidFill>
              <a:ln>
                <a:noFill/>
              </a:ln>
              <a:effectLst>
                <a:outerShdw blurRad="142875" algn="bl" rotWithShape="0">
                  <a:srgbClr val="000000">
                    <a:alpha val="42350"/>
                  </a:srgbClr>
                </a:outerShdw>
              </a:effectLst>
            </p:spPr>
            <p:txBody>
              <a:bodyPr spcFirstLastPara="1" wrap="square" lIns="91425" tIns="91425" rIns="91425" bIns="91425" anchor="ctr" anchorCtr="0">
                <a:noAutofit/>
              </a:bodyPr>
              <a:lstStyle/>
              <a:p>
                <a:pPr>
                  <a:buSzPts val="1400"/>
                </a:pPr>
                <a:endParaRPr dirty="0"/>
              </a:p>
            </p:txBody>
          </p:sp>
          <p:sp>
            <p:nvSpPr>
              <p:cNvPr id="310" name="Google Shape;310;geb500a9a83_0_138"/>
              <p:cNvSpPr/>
              <p:nvPr/>
            </p:nvSpPr>
            <p:spPr>
              <a:xfrm rot="10800000">
                <a:off x="1973295" y="814927"/>
                <a:ext cx="581400" cy="581400"/>
              </a:xfrm>
              <a:prstGeom prst="pie">
                <a:avLst>
                  <a:gd name="adj1" fmla="val 4028252"/>
                  <a:gd name="adj2" fmla="val 17183677"/>
                </a:avLst>
              </a:prstGeom>
              <a:solidFill>
                <a:srgbClr val="155B54"/>
              </a:solidFill>
              <a:ln>
                <a:noFill/>
              </a:ln>
            </p:spPr>
            <p:txBody>
              <a:bodyPr spcFirstLastPara="1" wrap="square" lIns="91425" tIns="91425" rIns="91425" bIns="91425" anchor="ctr" anchorCtr="0">
                <a:noAutofit/>
              </a:bodyPr>
              <a:lstStyle/>
              <a:p>
                <a:pPr>
                  <a:buSzPts val="1400"/>
                </a:pPr>
                <a:endParaRPr dirty="0"/>
              </a:p>
            </p:txBody>
          </p:sp>
        </p:grpSp>
        <p:grpSp>
          <p:nvGrpSpPr>
            <p:cNvPr id="311" name="Google Shape;311;geb500a9a83_0_138"/>
            <p:cNvGrpSpPr/>
            <p:nvPr/>
          </p:nvGrpSpPr>
          <p:grpSpPr>
            <a:xfrm rot="7200165">
              <a:off x="5229898" y="2804772"/>
              <a:ext cx="585011" cy="585536"/>
              <a:chOff x="1977085" y="811649"/>
              <a:chExt cx="588000" cy="588000"/>
            </a:xfrm>
          </p:grpSpPr>
          <p:sp>
            <p:nvSpPr>
              <p:cNvPr id="312" name="Google Shape;312;geb500a9a83_0_138"/>
              <p:cNvSpPr/>
              <p:nvPr/>
            </p:nvSpPr>
            <p:spPr>
              <a:xfrm rot="39023">
                <a:off x="1980366" y="814930"/>
                <a:ext cx="581437" cy="581437"/>
              </a:xfrm>
              <a:prstGeom prst="pie">
                <a:avLst>
                  <a:gd name="adj1" fmla="val 6190354"/>
                  <a:gd name="adj2" fmla="val 14996165"/>
                </a:avLst>
              </a:prstGeom>
              <a:solidFill>
                <a:srgbClr val="1D7E74"/>
              </a:solidFill>
              <a:ln>
                <a:noFill/>
              </a:ln>
              <a:effectLst>
                <a:outerShdw blurRad="142875" algn="bl" rotWithShape="0">
                  <a:srgbClr val="000000">
                    <a:alpha val="42350"/>
                  </a:srgbClr>
                </a:outerShdw>
              </a:effectLst>
            </p:spPr>
            <p:txBody>
              <a:bodyPr spcFirstLastPara="1" wrap="square" lIns="91425" tIns="91425" rIns="91425" bIns="91425" anchor="ctr" anchorCtr="0">
                <a:noAutofit/>
              </a:bodyPr>
              <a:lstStyle/>
              <a:p>
                <a:pPr>
                  <a:buSzPts val="1400"/>
                </a:pPr>
                <a:endParaRPr dirty="0"/>
              </a:p>
            </p:txBody>
          </p:sp>
          <p:sp>
            <p:nvSpPr>
              <p:cNvPr id="313" name="Google Shape;313;geb500a9a83_0_138"/>
              <p:cNvSpPr/>
              <p:nvPr/>
            </p:nvSpPr>
            <p:spPr>
              <a:xfrm rot="10800000">
                <a:off x="1980332" y="814963"/>
                <a:ext cx="581400" cy="581400"/>
              </a:xfrm>
              <a:prstGeom prst="pie">
                <a:avLst>
                  <a:gd name="adj1" fmla="val 4028252"/>
                  <a:gd name="adj2" fmla="val 17183677"/>
                </a:avLst>
              </a:prstGeom>
              <a:solidFill>
                <a:srgbClr val="1D7E74"/>
              </a:solidFill>
              <a:ln>
                <a:noFill/>
              </a:ln>
            </p:spPr>
            <p:txBody>
              <a:bodyPr spcFirstLastPara="1" wrap="square" lIns="91425" tIns="91425" rIns="91425" bIns="91425" anchor="ctr" anchorCtr="0">
                <a:noAutofit/>
              </a:bodyPr>
              <a:lstStyle/>
              <a:p>
                <a:pPr>
                  <a:buSzPts val="1400"/>
                </a:pPr>
                <a:endParaRPr dirty="0"/>
              </a:p>
            </p:txBody>
          </p:sp>
        </p:grpSp>
        <p:sp>
          <p:nvSpPr>
            <p:cNvPr id="314" name="Google Shape;314;geb500a9a83_0_138"/>
            <p:cNvSpPr txBox="1"/>
            <p:nvPr/>
          </p:nvSpPr>
          <p:spPr>
            <a:xfrm>
              <a:off x="4187634" y="1255300"/>
              <a:ext cx="1178700" cy="507300"/>
            </a:xfrm>
            <a:prstGeom prst="rect">
              <a:avLst/>
            </a:prstGeom>
            <a:noFill/>
            <a:ln>
              <a:noFill/>
            </a:ln>
          </p:spPr>
          <p:txBody>
            <a:bodyPr spcFirstLastPara="1" wrap="square" lIns="91425" tIns="91425" rIns="91425" bIns="91425" anchor="t" anchorCtr="0">
              <a:noAutofit/>
            </a:bodyPr>
            <a:lstStyle/>
            <a:p>
              <a:pPr algn="ctr">
                <a:buSzPts val="1000"/>
              </a:pPr>
              <a:r>
                <a:rPr lang="en" sz="1000">
                  <a:solidFill>
                    <a:srgbClr val="F3F3F3"/>
                  </a:solidFill>
                  <a:latin typeface="Montserrat"/>
                  <a:ea typeface="Montserrat"/>
                  <a:cs typeface="Montserrat"/>
                  <a:sym typeface="Montserrat"/>
                </a:rPr>
                <a:t>Documenting and Referrals</a:t>
              </a:r>
              <a:endParaRPr sz="1000" dirty="0">
                <a:solidFill>
                  <a:srgbClr val="F3F3F3"/>
                </a:solidFill>
                <a:latin typeface="Montserrat"/>
                <a:ea typeface="Montserrat"/>
                <a:cs typeface="Montserrat"/>
                <a:sym typeface="Montserrat"/>
              </a:endParaRPr>
            </a:p>
          </p:txBody>
        </p:sp>
        <p:sp>
          <p:nvSpPr>
            <p:cNvPr id="315" name="Google Shape;315;geb500a9a83_0_138"/>
            <p:cNvSpPr txBox="1"/>
            <p:nvPr/>
          </p:nvSpPr>
          <p:spPr>
            <a:xfrm rot="-149196">
              <a:off x="3076996" y="2671396"/>
              <a:ext cx="1009551" cy="533301"/>
            </a:xfrm>
            <a:prstGeom prst="rect">
              <a:avLst/>
            </a:prstGeom>
            <a:noFill/>
            <a:ln>
              <a:noFill/>
            </a:ln>
          </p:spPr>
          <p:txBody>
            <a:bodyPr spcFirstLastPara="1" wrap="square" lIns="91425" tIns="91425" rIns="91425" bIns="91425" anchor="t" anchorCtr="0">
              <a:noAutofit/>
            </a:bodyPr>
            <a:lstStyle/>
            <a:p>
              <a:pPr algn="ctr">
                <a:buSzPts val="1100"/>
              </a:pPr>
              <a:r>
                <a:rPr lang="en" sz="1100">
                  <a:solidFill>
                    <a:srgbClr val="FFFFFF"/>
                  </a:solidFill>
                  <a:latin typeface="Montserrat"/>
                  <a:ea typeface="Montserrat"/>
                  <a:cs typeface="Montserrat"/>
                  <a:sym typeface="Montserrat"/>
                </a:rPr>
                <a:t>worker centered</a:t>
              </a:r>
              <a:endParaRPr sz="1100" dirty="0">
                <a:solidFill>
                  <a:srgbClr val="FFFFFF"/>
                </a:solidFill>
                <a:latin typeface="Montserrat"/>
                <a:ea typeface="Montserrat"/>
                <a:cs typeface="Montserrat"/>
                <a:sym typeface="Montserrat"/>
              </a:endParaRPr>
            </a:p>
          </p:txBody>
        </p:sp>
        <p:sp>
          <p:nvSpPr>
            <p:cNvPr id="316" name="Google Shape;316;geb500a9a83_0_138"/>
            <p:cNvSpPr txBox="1"/>
            <p:nvPr/>
          </p:nvSpPr>
          <p:spPr>
            <a:xfrm>
              <a:off x="5069286" y="2859017"/>
              <a:ext cx="906300" cy="655800"/>
            </a:xfrm>
            <a:prstGeom prst="rect">
              <a:avLst/>
            </a:prstGeom>
            <a:noFill/>
            <a:ln>
              <a:noFill/>
            </a:ln>
          </p:spPr>
          <p:txBody>
            <a:bodyPr spcFirstLastPara="1" wrap="square" lIns="91425" tIns="91425" rIns="91425" bIns="91425" anchor="t" anchorCtr="0">
              <a:noAutofit/>
            </a:bodyPr>
            <a:lstStyle/>
            <a:p>
              <a:pPr algn="ctr">
                <a:buSzPts val="1000"/>
              </a:pPr>
              <a:r>
                <a:rPr lang="en" sz="1000">
                  <a:solidFill>
                    <a:srgbClr val="FFFFFF"/>
                  </a:solidFill>
                  <a:latin typeface="Montserrat"/>
                  <a:ea typeface="Montserrat"/>
                  <a:cs typeface="Montserrat"/>
                  <a:sym typeface="Montserrat"/>
                </a:rPr>
                <a:t>Trauma informed </a:t>
              </a:r>
              <a:endParaRPr sz="1000" dirty="0">
                <a:solidFill>
                  <a:srgbClr val="FFFFFF"/>
                </a:solidFill>
                <a:latin typeface="Montserrat"/>
                <a:ea typeface="Montserrat"/>
                <a:cs typeface="Montserrat"/>
                <a:sym typeface="Montserrat"/>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geb7f84f304_0_4"/>
          <p:cNvSpPr txBox="1">
            <a:spLocks noGrp="1"/>
          </p:cNvSpPr>
          <p:nvPr>
            <p:ph type="title"/>
          </p:nvPr>
        </p:nvSpPr>
        <p:spPr>
          <a:xfrm>
            <a:off x="311700" y="221875"/>
            <a:ext cx="8520600" cy="1017600"/>
          </a:xfrm>
          <a:prstGeom prst="rect">
            <a:avLst/>
          </a:prstGeom>
        </p:spPr>
        <p:txBody>
          <a:bodyPr spcFirstLastPara="1" wrap="square" lIns="91425" tIns="91425" rIns="91425" bIns="91425" anchor="t" anchorCtr="0">
            <a:noAutofit/>
          </a:bodyPr>
          <a:lstStyle/>
          <a:p>
            <a:pPr algn="ctr"/>
            <a:r>
              <a:rPr lang="en" sz="2500" dirty="0">
                <a:latin typeface="Montserrat"/>
                <a:ea typeface="Montserrat"/>
                <a:cs typeface="Montserrat"/>
                <a:sym typeface="Montserrat"/>
              </a:rPr>
              <a:t>Additional Reading and Resources from Polaris</a:t>
            </a:r>
            <a:endParaRPr sz="2500" dirty="0">
              <a:latin typeface="Montserrat"/>
              <a:ea typeface="Montserrat"/>
              <a:cs typeface="Montserrat"/>
              <a:sym typeface="Montserrat"/>
            </a:endParaRPr>
          </a:p>
        </p:txBody>
      </p:sp>
      <p:sp>
        <p:nvSpPr>
          <p:cNvPr id="322" name="Google Shape;322;geb7f84f304_0_4"/>
          <p:cNvSpPr txBox="1">
            <a:spLocks noGrp="1"/>
          </p:cNvSpPr>
          <p:nvPr>
            <p:ph type="body" idx="1"/>
          </p:nvPr>
        </p:nvSpPr>
        <p:spPr>
          <a:xfrm>
            <a:off x="311700" y="928188"/>
            <a:ext cx="8520600" cy="3416400"/>
          </a:xfrm>
          <a:prstGeom prst="rect">
            <a:avLst/>
          </a:prstGeom>
        </p:spPr>
        <p:txBody>
          <a:bodyPr spcFirstLastPara="1" wrap="square" lIns="91425" tIns="91425" rIns="91425" bIns="91425" anchor="t" anchorCtr="0">
            <a:noAutofit/>
          </a:bodyPr>
          <a:lstStyle/>
          <a:p>
            <a:pPr marL="285750" indent="-285750"/>
            <a:r>
              <a:rPr lang="en-US" sz="1800" b="1" dirty="0">
                <a:solidFill>
                  <a:schemeClr val="tx1"/>
                </a:solidFill>
                <a:latin typeface="Montserrat" panose="020B0604020202020204" charset="0"/>
                <a:hlinkClick r:id="rId3"/>
              </a:rPr>
              <a:t>Gu</a:t>
            </a:r>
            <a:r>
              <a:rPr lang="es-MX" sz="1800" b="1" dirty="0">
                <a:solidFill>
                  <a:schemeClr val="tx1"/>
                </a:solidFill>
                <a:latin typeface="Montserrat" panose="020B0604020202020204" charset="0"/>
                <a:hlinkClick r:id="rId3"/>
              </a:rPr>
              <a:t>ia esencial para trabajadores del campo (Agricultural worker toolkit) in PDF</a:t>
            </a:r>
            <a:r>
              <a:rPr lang="es-MX" sz="1800" b="1" dirty="0">
                <a:latin typeface="Montserrat" panose="020B0604020202020204" charset="0"/>
                <a:hlinkClick r:id="rId3"/>
              </a:rPr>
              <a:t>-</a:t>
            </a:r>
            <a:r>
              <a:rPr lang="es-MX" sz="1800" b="1" dirty="0">
                <a:solidFill>
                  <a:srgbClr val="200E8C"/>
                </a:solidFill>
                <a:latin typeface="Montserrat" panose="020B0604020202020204" charset="0"/>
                <a:hlinkClick r:id="rId3"/>
              </a:rPr>
              <a:t>https://polarisproject.org/resources/guia-esencial-para-trabajadores-del-campo/</a:t>
            </a:r>
            <a:r>
              <a:rPr lang="es-MX" sz="1800" b="1" dirty="0">
                <a:latin typeface="Montserrat" panose="020B0604020202020204" charset="0"/>
                <a:hlinkClick r:id="rId3"/>
              </a:rPr>
              <a:t> </a:t>
            </a:r>
            <a:r>
              <a:rPr lang="en-US" sz="1800" b="1" dirty="0">
                <a:latin typeface="Montserrat" panose="020B0604020202020204" charset="0"/>
                <a:hlinkClick r:id="rId3"/>
              </a:rPr>
              <a:t>&amp;  mobile version- </a:t>
            </a:r>
            <a:r>
              <a:rPr lang="en-US" sz="1800" b="1" dirty="0">
                <a:solidFill>
                  <a:schemeClr val="tx1"/>
                </a:solidFill>
                <a:latin typeface="Montserrat" panose="020B0604020202020204" charset="0"/>
                <a:hlinkClick r:id="rId3"/>
              </a:rPr>
              <a:t>https://polarisproject.org/visas-h2a-guia-esencial-para-las-y-los-trabajadores-esenciales-del-campo/</a:t>
            </a:r>
          </a:p>
          <a:p>
            <a:pPr marL="0" indent="0">
              <a:buNone/>
            </a:pPr>
            <a:endParaRPr lang="en-US" sz="1800" b="1" dirty="0">
              <a:solidFill>
                <a:schemeClr val="tx1"/>
              </a:solidFill>
              <a:latin typeface="Montserrat" panose="020B0604020202020204" charset="0"/>
              <a:hlinkClick r:id="rId3"/>
            </a:endParaRPr>
          </a:p>
          <a:p>
            <a:pPr marL="285750" indent="-285750"/>
            <a:r>
              <a:rPr lang="en-US" sz="1800" b="1" dirty="0">
                <a:solidFill>
                  <a:schemeClr val="tx1"/>
                </a:solidFill>
                <a:latin typeface="Montserrat" panose="020B0604020202020204" charset="0"/>
                <a:hlinkClick r:id="rId3"/>
              </a:rPr>
              <a:t>Labor Exploitation and Trafficking of Agricultural Workers During the Pandemic</a:t>
            </a:r>
          </a:p>
          <a:p>
            <a:pPr marL="0" indent="0">
              <a:buNone/>
            </a:pPr>
            <a:endParaRPr lang="en-US" sz="1800" b="1" dirty="0">
              <a:solidFill>
                <a:schemeClr val="tx1"/>
              </a:solidFill>
              <a:latin typeface="Montserrat" panose="020B0604020202020204" charset="0"/>
              <a:hlinkClick r:id="rId3"/>
            </a:endParaRPr>
          </a:p>
          <a:p>
            <a:pPr marL="285750" indent="-285750"/>
            <a:r>
              <a:rPr lang="en-US" sz="1800" b="1" dirty="0">
                <a:solidFill>
                  <a:schemeClr val="tx1"/>
                </a:solidFill>
                <a:latin typeface="Montserrat" panose="020B0604020202020204" charset="0"/>
                <a:hlinkClick r:id="rId3"/>
              </a:rPr>
              <a:t>Recruitment, Human Trafficking and Temporary Visa Workers</a:t>
            </a:r>
          </a:p>
          <a:p>
            <a:pPr marL="285750" indent="-285750"/>
            <a:endParaRPr lang="en-US" sz="1800" b="1" dirty="0">
              <a:solidFill>
                <a:schemeClr val="tx1"/>
              </a:solidFill>
              <a:latin typeface="Montserrat" panose="020B0604020202020204" charset="0"/>
              <a:hlinkClick r:id="rId3"/>
            </a:endParaRPr>
          </a:p>
          <a:p>
            <a:pPr marL="285750" indent="-285750"/>
            <a:r>
              <a:rPr lang="en-US" sz="1800" b="1" dirty="0">
                <a:solidFill>
                  <a:schemeClr val="tx1"/>
                </a:solidFill>
                <a:latin typeface="Montserrat" panose="020B0604020202020204" charset="0"/>
                <a:hlinkClick r:id="rId3"/>
              </a:rPr>
              <a:t>The Latino Face of Human Trafficking and Exploitation in the United States</a:t>
            </a:r>
            <a:endParaRPr sz="1800" b="1" dirty="0">
              <a:solidFill>
                <a:schemeClr val="tx1"/>
              </a:solidFill>
              <a:latin typeface="Montserrat" panose="020B0604020202020204" charset="0"/>
              <a:hlinkClick r:id="rId3"/>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30"/>
          <p:cNvSpPr txBox="1">
            <a:spLocks noGrp="1"/>
          </p:cNvSpPr>
          <p:nvPr>
            <p:ph type="title"/>
          </p:nvPr>
        </p:nvSpPr>
        <p:spPr>
          <a:xfrm>
            <a:off x="218600" y="421750"/>
            <a:ext cx="8520600" cy="572700"/>
          </a:xfrm>
          <a:prstGeom prst="rect">
            <a:avLst/>
          </a:prstGeom>
          <a:noFill/>
          <a:ln>
            <a:noFill/>
          </a:ln>
        </p:spPr>
        <p:txBody>
          <a:bodyPr spcFirstLastPara="1" wrap="square" lIns="91425" tIns="91425" rIns="91425" bIns="91425" anchor="t" anchorCtr="0">
            <a:noAutofit/>
          </a:bodyPr>
          <a:lstStyle/>
          <a:p>
            <a:r>
              <a:rPr lang="en">
                <a:latin typeface="Montserrat"/>
                <a:ea typeface="Montserrat"/>
                <a:cs typeface="Montserrat"/>
                <a:sym typeface="Montserrat"/>
              </a:rPr>
              <a:t>We want to hear from you!</a:t>
            </a:r>
            <a:endParaRPr dirty="0">
              <a:latin typeface="Montserrat"/>
              <a:ea typeface="Montserrat"/>
              <a:cs typeface="Montserrat"/>
              <a:sym typeface="Montserrat"/>
            </a:endParaRPr>
          </a:p>
        </p:txBody>
      </p:sp>
      <p:sp>
        <p:nvSpPr>
          <p:cNvPr id="330" name="Google Shape;330;p30"/>
          <p:cNvSpPr txBox="1">
            <a:spLocks noGrp="1"/>
          </p:cNvSpPr>
          <p:nvPr>
            <p:ph type="body" idx="1"/>
          </p:nvPr>
        </p:nvSpPr>
        <p:spPr>
          <a:xfrm>
            <a:off x="311700" y="1152476"/>
            <a:ext cx="8520600" cy="3084245"/>
          </a:xfrm>
          <a:prstGeom prst="rect">
            <a:avLst/>
          </a:prstGeom>
          <a:noFill/>
          <a:ln>
            <a:noFill/>
          </a:ln>
        </p:spPr>
        <p:txBody>
          <a:bodyPr spcFirstLastPara="1" wrap="square" lIns="91425" tIns="91425" rIns="91425" bIns="91425" anchor="t" anchorCtr="0">
            <a:noAutofit/>
          </a:bodyPr>
          <a:lstStyle/>
          <a:p>
            <a:pPr marL="0" indent="0" algn="ctr">
              <a:buNone/>
            </a:pPr>
            <a:r>
              <a:rPr lang="en" sz="2400" dirty="0">
                <a:latin typeface="Avenir"/>
                <a:ea typeface="Avenir"/>
                <a:cs typeface="Avenir"/>
                <a:sym typeface="Avenir"/>
              </a:rPr>
              <a:t>Contact </a:t>
            </a:r>
            <a:r>
              <a:rPr lang="en" sz="2400" u="sng" dirty="0">
                <a:solidFill>
                  <a:schemeClr val="hlink"/>
                </a:solidFill>
                <a:latin typeface="Avenir"/>
                <a:ea typeface="Avenir"/>
                <a:cs typeface="Avenir"/>
                <a:sym typeface="Avenir"/>
                <a:hlinkClick r:id="rId3"/>
              </a:rPr>
              <a:t>tlynch@polarisproject.org</a:t>
            </a:r>
            <a:r>
              <a:rPr lang="en" sz="2400" dirty="0">
                <a:latin typeface="Avenir"/>
                <a:ea typeface="Avenir"/>
                <a:cs typeface="Avenir"/>
                <a:sym typeface="Avenir"/>
              </a:rPr>
              <a:t> if you would like to connect with Polaris’s Strategic Initiative on Labor Trafficking.</a:t>
            </a:r>
            <a:endParaRPr sz="2400" dirty="0">
              <a:latin typeface="Avenir"/>
              <a:ea typeface="Avenir"/>
              <a:cs typeface="Avenir"/>
              <a:sym typeface="Avenir"/>
            </a:endParaRPr>
          </a:p>
          <a:p>
            <a:pPr marL="0" indent="0" algn="ctr">
              <a:buNone/>
            </a:pPr>
            <a:endParaRPr sz="2400" dirty="0">
              <a:latin typeface="Avenir"/>
              <a:ea typeface="Avenir"/>
              <a:cs typeface="Avenir"/>
              <a:sym typeface="Avenir"/>
            </a:endParaRPr>
          </a:p>
          <a:p>
            <a:pPr marL="0" indent="0">
              <a:buNone/>
            </a:pPr>
            <a:endParaRPr sz="1700" dirty="0">
              <a:latin typeface="Avenir"/>
              <a:ea typeface="Avenir"/>
              <a:cs typeface="Avenir"/>
              <a:sym typeface="Aveni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31"/>
          <p:cNvSpPr txBox="1"/>
          <p:nvPr/>
        </p:nvSpPr>
        <p:spPr>
          <a:xfrm>
            <a:off x="3" y="6"/>
            <a:ext cx="8859000" cy="2169900"/>
          </a:xfrm>
          <a:prstGeom prst="rect">
            <a:avLst/>
          </a:prstGeom>
          <a:noFill/>
          <a:ln>
            <a:noFill/>
          </a:ln>
        </p:spPr>
        <p:txBody>
          <a:bodyPr spcFirstLastPara="1" wrap="square" lIns="45700" tIns="45700" rIns="45700" bIns="45700" anchor="t" anchorCtr="0">
            <a:noAutofit/>
          </a:bodyPr>
          <a:lstStyle/>
          <a:p>
            <a:pPr algn="ctr">
              <a:buClr>
                <a:schemeClr val="lt1"/>
              </a:buClr>
              <a:buSzPts val="1500"/>
            </a:pPr>
            <a:r>
              <a:rPr lang="en" sz="5700" b="1">
                <a:solidFill>
                  <a:srgbClr val="243A7A"/>
                </a:solidFill>
                <a:latin typeface="Montserrat"/>
                <a:ea typeface="Montserrat"/>
                <a:cs typeface="Montserrat"/>
                <a:sym typeface="Montserrat"/>
              </a:rPr>
              <a:t>Thank You!</a:t>
            </a:r>
            <a:endParaRPr sz="1100" b="1" dirty="0">
              <a:solidFill>
                <a:srgbClr val="243A7A"/>
              </a:solidFill>
              <a:latin typeface="Montserrat"/>
              <a:ea typeface="Montserrat"/>
              <a:cs typeface="Montserrat"/>
              <a:sym typeface="Montserrat"/>
            </a:endParaRPr>
          </a:p>
          <a:p>
            <a:pPr algn="ctr">
              <a:buClr>
                <a:schemeClr val="lt1"/>
              </a:buClr>
              <a:buSzPts val="700"/>
            </a:pPr>
            <a:endParaRPr sz="2800" dirty="0">
              <a:solidFill>
                <a:schemeClr val="accent5"/>
              </a:solidFill>
              <a:latin typeface="Avenir"/>
              <a:ea typeface="Avenir"/>
              <a:cs typeface="Avenir"/>
              <a:sym typeface="Avenir"/>
            </a:endParaRPr>
          </a:p>
          <a:p>
            <a:pPr algn="ctr">
              <a:buClr>
                <a:schemeClr val="lt1"/>
              </a:buClr>
              <a:buSzPts val="450"/>
            </a:pPr>
            <a:endParaRPr dirty="0">
              <a:solidFill>
                <a:schemeClr val="accent5"/>
              </a:solidFill>
            </a:endParaRPr>
          </a:p>
          <a:p>
            <a:pPr algn="ctr">
              <a:buClr>
                <a:schemeClr val="lt1"/>
              </a:buClr>
              <a:buSzPts val="450"/>
            </a:pPr>
            <a:endParaRPr sz="1800" dirty="0">
              <a:solidFill>
                <a:schemeClr val="lt1"/>
              </a:solidFill>
              <a:latin typeface="Avenir"/>
              <a:ea typeface="Avenir"/>
              <a:cs typeface="Avenir"/>
              <a:sym typeface="Avenir"/>
            </a:endParaRPr>
          </a:p>
          <a:p>
            <a:pPr algn="ctr">
              <a:buClr>
                <a:schemeClr val="lt1"/>
              </a:buClr>
              <a:buSzPts val="200"/>
            </a:pPr>
            <a:endParaRPr sz="800" dirty="0">
              <a:solidFill>
                <a:schemeClr val="lt1"/>
              </a:solidFill>
              <a:latin typeface="Avenir"/>
              <a:ea typeface="Avenir"/>
              <a:cs typeface="Avenir"/>
              <a:sym typeface="Avenir"/>
            </a:endParaRPr>
          </a:p>
          <a:p>
            <a:pPr algn="ctr">
              <a:buClr>
                <a:schemeClr val="lt1"/>
              </a:buClr>
              <a:buSzPts val="450"/>
            </a:pPr>
            <a:endParaRPr sz="1800" dirty="0">
              <a:solidFill>
                <a:schemeClr val="lt1"/>
              </a:solidFill>
              <a:latin typeface="Avenir"/>
              <a:ea typeface="Avenir"/>
              <a:cs typeface="Avenir"/>
              <a:sym typeface="Avenir"/>
            </a:endParaRPr>
          </a:p>
          <a:p>
            <a:pPr algn="ctr">
              <a:buClr>
                <a:schemeClr val="lt1"/>
              </a:buClr>
              <a:buSzPts val="800"/>
            </a:pPr>
            <a:endParaRPr sz="3200" dirty="0">
              <a:solidFill>
                <a:schemeClr val="lt1"/>
              </a:solidFill>
              <a:latin typeface="Avenir"/>
              <a:ea typeface="Avenir"/>
              <a:cs typeface="Avenir"/>
              <a:sym typeface="Avenir"/>
            </a:endParaRPr>
          </a:p>
        </p:txBody>
      </p:sp>
      <p:pic>
        <p:nvPicPr>
          <p:cNvPr id="336" name="Google Shape;336;p31"/>
          <p:cNvPicPr preferRelativeResize="0"/>
          <p:nvPr/>
        </p:nvPicPr>
        <p:blipFill rotWithShape="1">
          <a:blip r:embed="rId3">
            <a:alphaModFix/>
          </a:blip>
          <a:srcRect/>
          <a:stretch/>
        </p:blipFill>
        <p:spPr>
          <a:xfrm>
            <a:off x="6699765" y="4110188"/>
            <a:ext cx="851568" cy="851568"/>
          </a:xfrm>
          <a:prstGeom prst="rect">
            <a:avLst/>
          </a:prstGeom>
          <a:noFill/>
          <a:ln>
            <a:noFill/>
          </a:ln>
        </p:spPr>
      </p:pic>
      <p:pic>
        <p:nvPicPr>
          <p:cNvPr id="337" name="Google Shape;337;p31"/>
          <p:cNvPicPr preferRelativeResize="0"/>
          <p:nvPr/>
        </p:nvPicPr>
        <p:blipFill rotWithShape="1">
          <a:blip r:embed="rId4">
            <a:alphaModFix/>
          </a:blip>
          <a:srcRect/>
          <a:stretch/>
        </p:blipFill>
        <p:spPr>
          <a:xfrm>
            <a:off x="1143000" y="1032706"/>
            <a:ext cx="6858000" cy="3929052"/>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1575"/>
            <a:ext cx="9155575" cy="52080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a:blip r:embed="rId3"/>
          <a:stretch>
            <a:fillRect/>
          </a:stretch>
        </p:blipFill>
        <p:spPr>
          <a:xfrm>
            <a:off x="109386" y="4738061"/>
            <a:ext cx="2352675" cy="352425"/>
          </a:xfrm>
          <a:prstGeom prst="rect">
            <a:avLst/>
          </a:prstGeom>
        </p:spPr>
      </p:pic>
      <p:pic>
        <p:nvPicPr>
          <p:cNvPr id="24" name="Picture 23"/>
          <p:cNvPicPr>
            <a:picLocks noChangeAspect="1"/>
          </p:cNvPicPr>
          <p:nvPr/>
        </p:nvPicPr>
        <p:blipFill rotWithShape="1">
          <a:blip r:embed="rId4"/>
          <a:srcRect r="17640" b="2013"/>
          <a:stretch/>
        </p:blipFill>
        <p:spPr>
          <a:xfrm rot="5400000" flipH="1">
            <a:off x="1748414" y="-1759988"/>
            <a:ext cx="1459134" cy="4955959"/>
          </a:xfrm>
          <a:prstGeom prst="rect">
            <a:avLst/>
          </a:prstGeom>
        </p:spPr>
      </p:pic>
      <p:pic>
        <p:nvPicPr>
          <p:cNvPr id="23" name="Picture 22"/>
          <p:cNvPicPr>
            <a:picLocks noChangeAspect="1"/>
          </p:cNvPicPr>
          <p:nvPr/>
        </p:nvPicPr>
        <p:blipFill rotWithShape="1">
          <a:blip r:embed="rId4"/>
          <a:srcRect r="17640" b="2013"/>
          <a:stretch/>
        </p:blipFill>
        <p:spPr>
          <a:xfrm>
            <a:off x="7696441" y="229500"/>
            <a:ext cx="1459134" cy="4955959"/>
          </a:xfrm>
          <a:prstGeom prst="rect">
            <a:avLst/>
          </a:prstGeom>
        </p:spPr>
      </p:pic>
      <p:pic>
        <p:nvPicPr>
          <p:cNvPr id="1026" name="Picture 2" descr="https://labornet.dol.gov/OPA/Seal/images/DOL-MasterLogo_White300.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450" y="67184"/>
            <a:ext cx="835641" cy="83564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2">
            <a:extLst>
              <a:ext uri="{FF2B5EF4-FFF2-40B4-BE49-F238E27FC236}">
                <a16:creationId xmlns:a16="http://schemas.microsoft.com/office/drawing/2014/main" id="{EBF54E9F-EE23-4326-AFBD-5DC41FCD0D5C}"/>
              </a:ext>
            </a:extLst>
          </p:cNvPr>
          <p:cNvSpPr txBox="1">
            <a:spLocks/>
          </p:cNvSpPr>
          <p:nvPr/>
        </p:nvSpPr>
        <p:spPr>
          <a:xfrm>
            <a:off x="806881" y="1377305"/>
            <a:ext cx="6783729" cy="592226"/>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lang="en-US" sz="60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stStyle>
          <a:p>
            <a:pPr lvl="0" algn="l">
              <a:buClrTx/>
            </a:pPr>
            <a:r>
              <a:rPr lang="en-US" sz="1800" b="0" dirty="0">
                <a:solidFill>
                  <a:srgbClr val="800000"/>
                </a:solidFill>
                <a:effectLst>
                  <a:innerShdw blurRad="76200" dist="38100" dir="18900000">
                    <a:srgbClr val="7A232E">
                      <a:lumMod val="75000"/>
                      <a:alpha val="70000"/>
                    </a:srgbClr>
                  </a:innerShdw>
                </a:effectLst>
              </a:rPr>
              <a:t>For questions, please contact your State Monitor Advocate or ETA Regional Monitor Advocate</a:t>
            </a:r>
          </a:p>
        </p:txBody>
      </p:sp>
      <p:sp>
        <p:nvSpPr>
          <p:cNvPr id="26" name="Text Placeholder 1">
            <a:extLst>
              <a:ext uri="{FF2B5EF4-FFF2-40B4-BE49-F238E27FC236}">
                <a16:creationId xmlns:a16="http://schemas.microsoft.com/office/drawing/2014/main" id="{0B7FF2BB-E1BF-49EA-A117-CAD4FED05404}"/>
              </a:ext>
            </a:extLst>
          </p:cNvPr>
          <p:cNvSpPr txBox="1">
            <a:spLocks/>
          </p:cNvSpPr>
          <p:nvPr/>
        </p:nvSpPr>
        <p:spPr>
          <a:xfrm>
            <a:off x="806881" y="52040"/>
            <a:ext cx="1350882" cy="40616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algn="ctr"/>
            <a:r>
              <a:rPr lang="en-US" dirty="0">
                <a:solidFill>
                  <a:schemeClr val="bg1"/>
                </a:solidFill>
              </a:rPr>
              <a:t>January 2022</a:t>
            </a:r>
          </a:p>
        </p:txBody>
      </p:sp>
      <p:sp>
        <p:nvSpPr>
          <p:cNvPr id="2" name="TextBox 1"/>
          <p:cNvSpPr txBox="1"/>
          <p:nvPr/>
        </p:nvSpPr>
        <p:spPr>
          <a:xfrm>
            <a:off x="1232934" y="2122085"/>
            <a:ext cx="7135562" cy="738664"/>
          </a:xfrm>
          <a:prstGeom prst="rect">
            <a:avLst/>
          </a:prstGeom>
          <a:noFill/>
        </p:spPr>
        <p:txBody>
          <a:bodyPr wrap="square" rtlCol="0">
            <a:spAutoFit/>
          </a:bodyPr>
          <a:lstStyle/>
          <a:p>
            <a:r>
              <a:rPr lang="en-US" dirty="0"/>
              <a:t>Contact Information for Monitor Advocates is available at: </a:t>
            </a:r>
          </a:p>
          <a:p>
            <a:pPr lvl="4" defTabSz="463550"/>
            <a:r>
              <a:rPr lang="en-US" dirty="0"/>
              <a:t>	</a:t>
            </a:r>
          </a:p>
          <a:p>
            <a:pPr lvl="4" defTabSz="463550"/>
            <a:r>
              <a:rPr lang="en-US" dirty="0"/>
              <a:t>	</a:t>
            </a:r>
            <a:r>
              <a:rPr lang="en-US" dirty="0">
                <a:hlinkClick r:id="rId6"/>
              </a:rPr>
              <a:t>https://www.dol.gov/agencies/eta/agriculture/monitor-advocate-system/contact</a:t>
            </a:r>
            <a:r>
              <a:rPr lang="en-US" dirty="0"/>
              <a:t>   </a:t>
            </a:r>
          </a:p>
        </p:txBody>
      </p:sp>
      <p:sp>
        <p:nvSpPr>
          <p:cNvPr id="16" name="Title 2">
            <a:extLst>
              <a:ext uri="{FF2B5EF4-FFF2-40B4-BE49-F238E27FC236}">
                <a16:creationId xmlns:a16="http://schemas.microsoft.com/office/drawing/2014/main" id="{EBF54E9F-EE23-4326-AFBD-5DC41FCD0D5C}"/>
              </a:ext>
            </a:extLst>
          </p:cNvPr>
          <p:cNvSpPr txBox="1">
            <a:spLocks/>
          </p:cNvSpPr>
          <p:nvPr/>
        </p:nvSpPr>
        <p:spPr>
          <a:xfrm>
            <a:off x="806880" y="3358411"/>
            <a:ext cx="6783729" cy="1083249"/>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lang="en-US" sz="60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stStyle>
          <a:p>
            <a:pPr lvl="0" algn="l">
              <a:buClrTx/>
            </a:pPr>
            <a:r>
              <a:rPr lang="en-US" sz="1800" b="0" dirty="0">
                <a:solidFill>
                  <a:srgbClr val="800000"/>
                </a:solidFill>
                <a:effectLst>
                  <a:innerShdw blurRad="76200" dist="38100" dir="18900000">
                    <a:srgbClr val="7A232E">
                      <a:lumMod val="75000"/>
                      <a:alpha val="70000"/>
                    </a:srgbClr>
                  </a:innerShdw>
                </a:effectLst>
              </a:rPr>
              <a:t>ETA Regulations for the Employment Service and Employment-Related Law Complaint System, including Apparent Violations</a:t>
            </a:r>
          </a:p>
          <a:p>
            <a:pPr lvl="0" algn="l">
              <a:buClrTx/>
            </a:pPr>
            <a:endParaRPr lang="en-US" sz="1800" b="0" dirty="0">
              <a:solidFill>
                <a:srgbClr val="800000"/>
              </a:solidFill>
              <a:effectLst>
                <a:innerShdw blurRad="76200" dist="38100" dir="18900000">
                  <a:srgbClr val="7A232E">
                    <a:lumMod val="75000"/>
                    <a:alpha val="70000"/>
                  </a:srgbClr>
                </a:innerShdw>
              </a:effectLst>
            </a:endParaRPr>
          </a:p>
          <a:p>
            <a:pPr lvl="0" algn="l">
              <a:buClrTx/>
            </a:pPr>
            <a:r>
              <a:rPr lang="en-US" sz="1800" b="0" dirty="0">
                <a:solidFill>
                  <a:srgbClr val="800000"/>
                </a:solidFill>
                <a:effectLst>
                  <a:innerShdw blurRad="76200" dist="38100" dir="18900000">
                    <a:srgbClr val="7A232E">
                      <a:lumMod val="75000"/>
                      <a:alpha val="70000"/>
                    </a:srgbClr>
                  </a:innerShdw>
                </a:effectLst>
              </a:rPr>
              <a:t>	</a:t>
            </a:r>
            <a:r>
              <a:rPr lang="en-US" sz="1400" b="0" dirty="0">
                <a:solidFill>
                  <a:srgbClr val="800000"/>
                </a:solidFill>
                <a:effectLst>
                  <a:innerShdw blurRad="76200" dist="38100" dir="18900000">
                    <a:srgbClr val="7A232E">
                      <a:lumMod val="75000"/>
                      <a:alpha val="70000"/>
                    </a:srgbClr>
                  </a:innerShdw>
                </a:effectLst>
                <a:hlinkClick r:id="rId7"/>
              </a:rPr>
              <a:t>20 CFR 658 Subpart E</a:t>
            </a:r>
            <a:endParaRPr lang="en-US" sz="1400" b="0" dirty="0">
              <a:solidFill>
                <a:srgbClr val="800000"/>
              </a:solidFill>
              <a:effectLst>
                <a:innerShdw blurRad="76200" dist="38100" dir="18900000">
                  <a:srgbClr val="7A232E">
                    <a:lumMod val="75000"/>
                    <a:alpha val="70000"/>
                  </a:srgbClr>
                </a:innerShdw>
              </a:effectLst>
            </a:endParaRPr>
          </a:p>
        </p:txBody>
      </p:sp>
    </p:spTree>
    <p:extLst>
      <p:ext uri="{BB962C8B-B14F-4D97-AF65-F5344CB8AC3E}">
        <p14:creationId xmlns:p14="http://schemas.microsoft.com/office/powerpoint/2010/main" val="712919327"/>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5122</TotalTime>
  <Words>6694</Words>
  <Application>Microsoft Office PowerPoint</Application>
  <PresentationFormat>On-screen Show (16:9)</PresentationFormat>
  <Paragraphs>306</Paragraphs>
  <Slides>27</Slides>
  <Notes>27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Avenir LT Std 65 Medium</vt:lpstr>
      <vt:lpstr>Arial</vt:lpstr>
      <vt:lpstr>Avenir</vt:lpstr>
      <vt:lpstr>Calibri</vt:lpstr>
      <vt:lpstr>Montserrat</vt:lpstr>
      <vt:lpstr>Roboto</vt:lpstr>
      <vt:lpstr>Simple Light</vt:lpstr>
      <vt:lpstr>PowerPoint Presentation</vt:lpstr>
      <vt:lpstr>Labor Trafficking in U.S. Agriculture  </vt:lpstr>
      <vt:lpstr>You play a critical role in identifying and preventing labor trafficking! </vt:lpstr>
      <vt:lpstr>Overview</vt:lpstr>
      <vt:lpstr>PowerPoint Presentation</vt:lpstr>
      <vt:lpstr>HT Hotline main Functions</vt:lpstr>
      <vt:lpstr>Human Trafficking 101</vt:lpstr>
      <vt:lpstr>The Trafficking Victims Protection Act of 2000 and subsequent re-authorizations define human trafficking:</vt:lpstr>
      <vt:lpstr>A-M-P Model</vt:lpstr>
      <vt:lpstr>Some facts about HT</vt:lpstr>
      <vt:lpstr>Labor Trafficking vs Exploitation</vt:lpstr>
      <vt:lpstr>The Typology: 25 Types</vt:lpstr>
      <vt:lpstr>Human Trafficking Data</vt:lpstr>
      <vt:lpstr>2020 Labor Trafficking Highlights</vt:lpstr>
      <vt:lpstr>2020 Labor Trafficking Highlights</vt:lpstr>
      <vt:lpstr>PowerPoint Presentation</vt:lpstr>
      <vt:lpstr>PowerPoint Presentation</vt:lpstr>
      <vt:lpstr>PowerPoint Presentation</vt:lpstr>
      <vt:lpstr>PowerPoint Presentation</vt:lpstr>
      <vt:lpstr>Best Practices While Assessing for Labor Trafficking </vt:lpstr>
      <vt:lpstr>Labor Trafficking Assessments General Steps             On Calls to the National Human Trafficking Hotline</vt:lpstr>
      <vt:lpstr>Signs of Labor Exploitation In the Field</vt:lpstr>
      <vt:lpstr>General Tips for Engaging with Victims</vt:lpstr>
      <vt:lpstr>Additional Reading and Resources from Polaris</vt:lpstr>
      <vt:lpstr>We want to hear from you!</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Labor Trafficking in U.S. Agriculture</dc:title>
  <dc:creator>Ted Lynch</dc:creator>
  <cp:lastModifiedBy>Dudley, Timmy T - ETA</cp:lastModifiedBy>
  <cp:revision>112</cp:revision>
  <dcterms:modified xsi:type="dcterms:W3CDTF">2022-01-24T21:54:48Z</dcterms:modified>
</cp:coreProperties>
</file>