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tags/tag8.xml" ContentType="application/vnd.openxmlformats-officedocument.presentationml.tags+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37"/>
  </p:notesMasterIdLst>
  <p:sldIdLst>
    <p:sldId id="256" r:id="rId10"/>
    <p:sldId id="296" r:id="rId11"/>
    <p:sldId id="295" r:id="rId12"/>
    <p:sldId id="286" r:id="rId13"/>
    <p:sldId id="309" r:id="rId14"/>
    <p:sldId id="282" r:id="rId15"/>
    <p:sldId id="310" r:id="rId16"/>
    <p:sldId id="312" r:id="rId17"/>
    <p:sldId id="324" r:id="rId18"/>
    <p:sldId id="323" r:id="rId19"/>
    <p:sldId id="325" r:id="rId20"/>
    <p:sldId id="311" r:id="rId21"/>
    <p:sldId id="313" r:id="rId22"/>
    <p:sldId id="289" r:id="rId23"/>
    <p:sldId id="315" r:id="rId24"/>
    <p:sldId id="314" r:id="rId25"/>
    <p:sldId id="316" r:id="rId26"/>
    <p:sldId id="317" r:id="rId27"/>
    <p:sldId id="318" r:id="rId28"/>
    <p:sldId id="285" r:id="rId29"/>
    <p:sldId id="319" r:id="rId30"/>
    <p:sldId id="321" r:id="rId31"/>
    <p:sldId id="320" r:id="rId32"/>
    <p:sldId id="322" r:id="rId33"/>
    <p:sldId id="281" r:id="rId34"/>
    <p:sldId id="274" r:id="rId35"/>
    <p:sldId id="297" r:id="rId36"/>
  </p:sldIdLst>
  <p:sldSz cx="12192000" cy="6858000"/>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36507D-3BD3-E483-49F7-5338146F7837}" name="Tramontana, Laura A - ETA" initials="TE" userId="S::tramontana.laura.a@dol.gov::014c31b9-c55c-48a2-b41b-ee4fddda48d0" providerId="AD"/>
  <p188:author id="{CE898897-2F04-EA4E-15E0-0EBCD90CF751}" name="Hall, Tarsha R - ETA" initials="TH" userId="S::Hall.Tarsha.R@dol.gov::d082f2fa-9bc7-4a67-9cce-9014672da657" providerId="AD"/>
  <p188:author id="{A5A526EC-1AB7-292E-0F87-CE38B6451FD6}" name="Fleck, Heather - ETA" initials="FHE" userId="S::fleck.heather@dol.gov::1afcaa00-e095-4841-87ec-4a7a2e8aa36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microsoft.com/office/2016/11/relationships/changesInfo" Target="changesInfos/changesInfo1.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dia Johnson" userId="6df23cc5-0fe6-4afb-bd20-79b1ff91c580" providerId="ADAL" clId="{26F6DEEF-7A25-4A63-A1C7-154B773EAE7F}"/>
    <pc:docChg chg="custSel modSld replTag delTag">
      <pc:chgData name="India Johnson" userId="6df23cc5-0fe6-4afb-bd20-79b1ff91c580" providerId="ADAL" clId="{26F6DEEF-7A25-4A63-A1C7-154B773EAE7F}" dt="2023-12-12T03:28:49.650" v="35"/>
      <pc:docMkLst>
        <pc:docMk/>
      </pc:docMkLst>
      <pc:sldChg chg="modSp mod replTag delTag">
        <pc:chgData name="India Johnson" userId="6df23cc5-0fe6-4afb-bd20-79b1ff91c580" providerId="ADAL" clId="{26F6DEEF-7A25-4A63-A1C7-154B773EAE7F}" dt="2023-12-12T03:28:41.477" v="31" actId="33524"/>
        <pc:sldMkLst>
          <pc:docMk/>
          <pc:sldMk cId="2663552957" sldId="256"/>
        </pc:sldMkLst>
        <pc:spChg chg="mod">
          <ac:chgData name="India Johnson" userId="6df23cc5-0fe6-4afb-bd20-79b1ff91c580" providerId="ADAL" clId="{26F6DEEF-7A25-4A63-A1C7-154B773EAE7F}" dt="2023-12-12T03:28:41.477" v="31" actId="33524"/>
          <ac:spMkLst>
            <pc:docMk/>
            <pc:sldMk cId="2663552957" sldId="256"/>
            <ac:spMk id="9" creationId="{F685FEE7-9073-4872-AA27-FBCEF01F2136}"/>
          </ac:spMkLst>
        </pc:spChg>
      </pc:sldChg>
      <pc:sldChg chg="replTag delTag">
        <pc:chgData name="India Johnson" userId="6df23cc5-0fe6-4afb-bd20-79b1ff91c580" providerId="ADAL" clId="{26F6DEEF-7A25-4A63-A1C7-154B773EAE7F}" dt="2023-12-12T03:28:31.161" v="26"/>
        <pc:sldMkLst>
          <pc:docMk/>
          <pc:sldMk cId="446202047" sldId="286"/>
        </pc:sldMkLst>
      </pc:sldChg>
      <pc:sldChg chg="replTag delTag">
        <pc:chgData name="India Johnson" userId="6df23cc5-0fe6-4afb-bd20-79b1ff91c580" providerId="ADAL" clId="{26F6DEEF-7A25-4A63-A1C7-154B773EAE7F}" dt="2023-12-12T03:28:49.650" v="35"/>
        <pc:sldMkLst>
          <pc:docMk/>
          <pc:sldMk cId="409103388" sldId="295"/>
        </pc:sldMkLst>
      </pc:sldChg>
      <pc:sldChg chg="replTag delTag">
        <pc:chgData name="India Johnson" userId="6df23cc5-0fe6-4afb-bd20-79b1ff91c580" providerId="ADAL" clId="{26F6DEEF-7A25-4A63-A1C7-154B773EAE7F}" dt="2023-12-12T03:28:47.174" v="33"/>
        <pc:sldMkLst>
          <pc:docMk/>
          <pc:sldMk cId="404930690" sldId="29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12/11/2023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3592613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120009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3025707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2203786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2435420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3940827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2971146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41240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3186017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2646248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2616828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1394487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3320091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627013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3192136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19142338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368721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754555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ags" Target="../tags/tag3.xml"/><Relationship Id="rId5" Type="http://schemas.openxmlformats.org/officeDocument/2006/relationships/image" Target="../media/image36.png"/><Relationship Id="rId4" Type="http://schemas.openxmlformats.org/officeDocument/2006/relationships/image" Target="../media/image3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hyperlink" Target="https://www.federalregister.gov/documents/2023/11/24/2023-25372/wagner-peyser-act-staffin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view.officeapps.live.com/op/view.aspx?src=https%3A%2F%2Fwww.dol.gov%2Fsites%2Fdolgov%2Ffiles%2FETA%2Fwioa%2Fpdfs%2FOMB%2520approved%2520State%2520Plan%2520ICR_1205-0522_5_4_2023.docx&amp;wdOrigin=BROWSELINK"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5.xml"/><Relationship Id="rId1" Type="http://schemas.openxmlformats.org/officeDocument/2006/relationships/tags" Target="../tags/tag6.xml"/><Relationship Id="rId5" Type="http://schemas.openxmlformats.org/officeDocument/2006/relationships/hyperlink" Target="https://www.dol.gov/agencies/eta/agriculture/monitor-advocate-system/contact" TargetMode="External"/><Relationship Id="rId4" Type="http://schemas.openxmlformats.org/officeDocument/2006/relationships/hyperlink" Target="https://www.dol.gov/agencies/eta/regions"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hyperlink" Target="https://www.dol.gov/agencies/eta/agriculture/monitor-advocate-system" TargetMode="External"/><Relationship Id="rId2" Type="http://schemas.openxmlformats.org/officeDocument/2006/relationships/slideLayout" Target="../slideLayouts/slideLayout15.xml"/><Relationship Id="rId1" Type="http://schemas.openxmlformats.org/officeDocument/2006/relationships/tags" Target="../tags/tag7.xml"/><Relationship Id="rId6" Type="http://schemas.openxmlformats.org/officeDocument/2006/relationships/hyperlink" Target="https://www.dol.gov/agencies/eta/american-job-centers/wagner-peyser" TargetMode="External"/><Relationship Id="rId5" Type="http://schemas.openxmlformats.org/officeDocument/2006/relationships/hyperlink" Target="https://www.dol.gov/agencies/eta/advisories/ten-10-23" TargetMode="External"/><Relationship Id="rId4" Type="http://schemas.openxmlformats.org/officeDocument/2006/relationships/hyperlink" Target="https://www.federalregister.gov/documents/2023/11/24/2023-25372/wagner-peyser-act-staffing"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6.xml"/><Relationship Id="rId1" Type="http://schemas.openxmlformats.org/officeDocument/2006/relationships/tags" Target="../tags/tag8.xml"/><Relationship Id="rId4" Type="http://schemas.openxmlformats.org/officeDocument/2006/relationships/hyperlink" Target="Support@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5305425" y="2313782"/>
            <a:ext cx="6406925" cy="2230436"/>
          </a:xfrm>
        </p:spPr>
        <p:txBody>
          <a:bodyPr>
            <a:normAutofit/>
          </a:bodyPr>
          <a:lstStyle/>
          <a:p>
            <a:r>
              <a:rPr lang="en-US"/>
              <a:t>2023 Wagner-</a:t>
            </a:r>
            <a:r>
              <a:rPr lang="en-US" err="1"/>
              <a:t>Peyser</a:t>
            </a:r>
            <a:r>
              <a:rPr lang="en-US"/>
              <a:t> Act Final Rule</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December 2023</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2</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a:t>Speakers</a:t>
            </a:r>
          </a:p>
        </p:txBody>
      </p:sp>
      <p:sp>
        <p:nvSpPr>
          <p:cNvPr id="2" name="Content Placeholder 1">
            <a:extLst>
              <a:ext uri="{FF2B5EF4-FFF2-40B4-BE49-F238E27FC236}">
                <a16:creationId xmlns:a16="http://schemas.microsoft.com/office/drawing/2014/main" id="{B0B12A84-8A87-899A-DAEC-DE297D42BE37}"/>
              </a:ext>
            </a:extLst>
          </p:cNvPr>
          <p:cNvSpPr>
            <a:spLocks noGrp="1"/>
          </p:cNvSpPr>
          <p:nvPr>
            <p:ph sz="half" idx="2"/>
          </p:nvPr>
        </p:nvSpPr>
        <p:spPr/>
        <p:txBody>
          <a:bodyPr/>
          <a:lstStyle/>
          <a:p>
            <a:r>
              <a:rPr lang="en-US">
                <a:ea typeface="+mn-lt"/>
                <a:cs typeface="+mn-lt"/>
              </a:rPr>
              <a:t>Heather Fleck</a:t>
            </a:r>
            <a:endParaRPr lang="en-US" b="0">
              <a:ea typeface="+mn-lt"/>
              <a:cs typeface="+mn-lt"/>
            </a:endParaRPr>
          </a:p>
          <a:p>
            <a:pPr lvl="1">
              <a:lnSpc>
                <a:spcPct val="100000"/>
              </a:lnSpc>
              <a:spcBef>
                <a:spcPts val="200"/>
              </a:spcBef>
            </a:pPr>
            <a:r>
              <a:rPr lang="en-US" b="0" i="1">
                <a:solidFill>
                  <a:schemeClr val="tx1"/>
                </a:solidFill>
                <a:latin typeface="Calibri"/>
                <a:ea typeface="+mn-lt"/>
                <a:cs typeface="+mn-lt"/>
              </a:rPr>
              <a:t>Unit Chief, Adult Services</a:t>
            </a:r>
            <a:r>
              <a:rPr lang="en-US" b="0" i="0">
                <a:solidFill>
                  <a:schemeClr val="tx1"/>
                </a:solidFill>
                <a:latin typeface="Calibri"/>
                <a:ea typeface="+mn-lt"/>
                <a:cs typeface="+mn-lt"/>
              </a:rPr>
              <a:t> </a:t>
            </a:r>
          </a:p>
          <a:p>
            <a:pPr lvl="1">
              <a:lnSpc>
                <a:spcPct val="100000"/>
              </a:lnSpc>
              <a:spcBef>
                <a:spcPts val="200"/>
              </a:spcBef>
            </a:pPr>
            <a:r>
              <a:rPr lang="en-US" i="0">
                <a:solidFill>
                  <a:schemeClr val="tx1"/>
                </a:solidFill>
                <a:latin typeface="Calibri"/>
                <a:ea typeface="+mn-lt"/>
                <a:cs typeface="+mn-lt"/>
              </a:rPr>
              <a:t>Employment and Training Administration</a:t>
            </a:r>
            <a:endParaRPr lang="en-US" b="0" i="0">
              <a:solidFill>
                <a:schemeClr val="tx1"/>
              </a:solidFill>
              <a:latin typeface="Calibri"/>
              <a:ea typeface="+mn-lt"/>
              <a:cs typeface="+mn-lt"/>
            </a:endParaRPr>
          </a:p>
          <a:p>
            <a:pPr lvl="1">
              <a:lnSpc>
                <a:spcPct val="100000"/>
              </a:lnSpc>
              <a:spcBef>
                <a:spcPts val="200"/>
              </a:spcBef>
            </a:pPr>
            <a:r>
              <a:rPr lang="en-US" i="0">
                <a:solidFill>
                  <a:schemeClr val="tx1"/>
                </a:solidFill>
                <a:latin typeface="Calibri"/>
                <a:ea typeface="+mn-lt"/>
                <a:cs typeface="+mn-lt"/>
              </a:rPr>
              <a:t>Office of Workforce Investment</a:t>
            </a:r>
            <a:endParaRPr lang="en-US" b="0" i="0">
              <a:solidFill>
                <a:schemeClr val="tx1"/>
              </a:solidFill>
              <a:latin typeface="Calibri"/>
              <a:cs typeface="Calibri" panose="020F0502020204030204"/>
            </a:endParaRPr>
          </a:p>
          <a:p>
            <a:endParaRPr lang="en-US"/>
          </a:p>
        </p:txBody>
      </p:sp>
      <p:pic>
        <p:nvPicPr>
          <p:cNvPr id="12" name="Picture Placeholder 11" descr="Headshot of Timmy Dudley">
            <a:extLst>
              <a:ext uri="{FF2B5EF4-FFF2-40B4-BE49-F238E27FC236}">
                <a16:creationId xmlns:a16="http://schemas.microsoft.com/office/drawing/2014/main" id="{69FA8691-BC52-452D-5B6D-F1D5C323B25F}"/>
              </a:ext>
            </a:extLst>
          </p:cNvPr>
          <p:cNvPicPr>
            <a:picLocks noGrp="1" noChangeAspect="1"/>
          </p:cNvPicPr>
          <p:nvPr>
            <p:ph type="pic" sz="quarter" idx="14"/>
          </p:nvPr>
        </p:nvPicPr>
        <p:blipFill>
          <a:blip r:embed="rId4"/>
          <a:srcRect l="10663" r="10663"/>
          <a:stretch/>
        </p:blipFill>
        <p:spPr/>
      </p:pic>
      <p:sp>
        <p:nvSpPr>
          <p:cNvPr id="9" name="Content Placeholder 8">
            <a:extLst>
              <a:ext uri="{FF2B5EF4-FFF2-40B4-BE49-F238E27FC236}">
                <a16:creationId xmlns:a16="http://schemas.microsoft.com/office/drawing/2014/main" id="{D9A418EB-75AD-44C6-8706-B14F9390C784}"/>
              </a:ext>
            </a:extLst>
          </p:cNvPr>
          <p:cNvSpPr>
            <a:spLocks noGrp="1"/>
          </p:cNvSpPr>
          <p:nvPr>
            <p:ph sz="half" idx="1"/>
          </p:nvPr>
        </p:nvSpPr>
        <p:spPr>
          <a:xfrm>
            <a:off x="4439822" y="3798354"/>
            <a:ext cx="6740884" cy="2201789"/>
          </a:xfrm>
        </p:spPr>
        <p:txBody>
          <a:bodyPr/>
          <a:lstStyle/>
          <a:p>
            <a:r>
              <a:rPr lang="en-US">
                <a:cs typeface="Calibri"/>
              </a:rPr>
              <a:t>Timmy Dudley</a:t>
            </a:r>
          </a:p>
          <a:p>
            <a:pPr lvl="1"/>
            <a:r>
              <a:rPr lang="en-US">
                <a:latin typeface="Calibri"/>
                <a:cs typeface="Calibri"/>
              </a:rPr>
              <a:t>Workforce Analyst / National Monitor Advocate Team</a:t>
            </a:r>
          </a:p>
          <a:p>
            <a:pPr lvl="2"/>
            <a:r>
              <a:rPr lang="en-US"/>
              <a:t>Employment and Training Administration</a:t>
            </a:r>
          </a:p>
          <a:p>
            <a:pPr lvl="2"/>
            <a:r>
              <a:rPr lang="en-US"/>
              <a:t>Office of Workforce Investment</a:t>
            </a:r>
          </a:p>
          <a:p>
            <a:pPr lvl="2"/>
            <a:endParaRPr lang="en-US">
              <a:cs typeface="Calibri"/>
            </a:endParaRPr>
          </a:p>
        </p:txBody>
      </p:sp>
      <p:pic>
        <p:nvPicPr>
          <p:cNvPr id="10" name="Picture Placeholder 9" descr="Headshot of Heather Fleck">
            <a:extLst>
              <a:ext uri="{FF2B5EF4-FFF2-40B4-BE49-F238E27FC236}">
                <a16:creationId xmlns:a16="http://schemas.microsoft.com/office/drawing/2014/main" id="{089CE273-F565-AA3B-7617-80D3F27A8E6D}"/>
              </a:ext>
            </a:extLst>
          </p:cNvPr>
          <p:cNvPicPr>
            <a:picLocks noGrp="1" noChangeAspect="1"/>
          </p:cNvPicPr>
          <p:nvPr>
            <p:ph type="pic" sz="quarter" idx="13"/>
          </p:nvPr>
        </p:nvPicPr>
        <p:blipFill>
          <a:blip r:embed="rId5"/>
          <a:srcRect t="1359" b="1359"/>
          <a:stretch/>
        </p:blipFill>
        <p:spPr/>
      </p:pic>
    </p:spTree>
    <p:custDataLst>
      <p:tags r:id="rId1"/>
    </p:custDataLst>
    <p:extLst>
      <p:ext uri="{BB962C8B-B14F-4D97-AF65-F5344CB8AC3E}">
        <p14:creationId xmlns:p14="http://schemas.microsoft.com/office/powerpoint/2010/main" val="40493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3</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a:t>Objectives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a:xfrm>
            <a:off x="634416" y="832592"/>
            <a:ext cx="11081334" cy="4634308"/>
          </a:xfrm>
        </p:spPr>
        <p:txBody>
          <a:bodyPr/>
          <a:lstStyle/>
          <a:p>
            <a:r>
              <a:rPr lang="en-US"/>
              <a:t>To provide a summary of changes described in the 2023 Wagner-Peyser Act (W-P) Final Rule (Final Rule)</a:t>
            </a:r>
          </a:p>
          <a:p>
            <a:r>
              <a:rPr lang="en-US"/>
              <a:t>To provide initial guidance to states regarding the impact of the rule on Workforce Innovation and Opportunity Act (WIOA) Unified or Combined State Plan submissions for 2024 and 2026</a:t>
            </a:r>
          </a:p>
        </p:txBody>
      </p:sp>
    </p:spTree>
    <p:custDataLst>
      <p:tags r:id="rId1"/>
    </p:custDataLst>
    <p:extLst>
      <p:ext uri="{BB962C8B-B14F-4D97-AF65-F5344CB8AC3E}">
        <p14:creationId xmlns:p14="http://schemas.microsoft.com/office/powerpoint/2010/main" val="409103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a:xfrm>
            <a:off x="682556" y="189104"/>
            <a:ext cx="11081334" cy="786384"/>
          </a:xfrm>
        </p:spPr>
        <p:txBody>
          <a:bodyPr/>
          <a:lstStyle/>
          <a:p>
            <a:r>
              <a:rPr lang="en-US"/>
              <a:t>Overview of Changes to the W-P Final Rule</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41864" y="1146576"/>
            <a:ext cx="10515600" cy="5175111"/>
          </a:xfrm>
        </p:spPr>
        <p:txBody>
          <a:bodyPr vert="horz" lIns="91440" tIns="45720" rIns="91440" bIns="45720" rtlCol="0" anchor="t">
            <a:noAutofit/>
          </a:bodyPr>
          <a:lstStyle/>
          <a:p>
            <a:r>
              <a:rPr lang="en-US"/>
              <a:t>Published November 24, 2023, at </a:t>
            </a:r>
            <a:r>
              <a:rPr lang="en-US">
                <a:hlinkClick r:id="rId4"/>
              </a:rPr>
              <a:t>88 FR 82658</a:t>
            </a:r>
            <a:r>
              <a:rPr lang="en-US"/>
              <a:t>. </a:t>
            </a:r>
          </a:p>
          <a:p>
            <a:pPr lvl="1"/>
            <a:r>
              <a:rPr lang="en-US">
                <a:solidFill>
                  <a:schemeClr val="tx1"/>
                </a:solidFill>
              </a:rPr>
              <a:t>Date effective: January 23, 2024. </a:t>
            </a:r>
            <a:endParaRPr lang="en-US">
              <a:solidFill>
                <a:schemeClr val="tx1"/>
              </a:solidFill>
              <a:cs typeface="Calibri"/>
            </a:endParaRPr>
          </a:p>
          <a:p>
            <a:pPr lvl="1"/>
            <a:r>
              <a:rPr lang="en-US">
                <a:solidFill>
                  <a:schemeClr val="tx1"/>
                </a:solidFill>
              </a:rPr>
              <a:t>Compliance date for states: January 22, 2026.</a:t>
            </a:r>
            <a:endParaRPr lang="en-US">
              <a:solidFill>
                <a:schemeClr val="tx1"/>
              </a:solidFill>
              <a:cs typeface="Calibri"/>
            </a:endParaRPr>
          </a:p>
          <a:p>
            <a:r>
              <a:rPr lang="en-US"/>
              <a:t>Requires all states</a:t>
            </a:r>
            <a:r>
              <a:rPr lang="en-US" i="1"/>
              <a:t>, except Colorado, Massachusetts and Michigan</a:t>
            </a:r>
            <a:r>
              <a:rPr lang="en-US"/>
              <a:t>, to use State merit staff to provide Wagner-Peyser Act Employment Service services.</a:t>
            </a:r>
            <a:endParaRPr lang="en-US">
              <a:cs typeface="Calibri"/>
            </a:endParaRPr>
          </a:p>
          <a:p>
            <a:r>
              <a:rPr lang="en-US"/>
              <a:t>Strengthens the provision of services to migrant and seasonal farmworkers (MSFW) at 20 CFR parts 651, 652, 653, 654, and 658.</a:t>
            </a:r>
            <a:endParaRPr lang="en-US">
              <a:cs typeface="Calibri"/>
            </a:endParaRPr>
          </a:p>
          <a:p>
            <a:r>
              <a:rPr lang="en-US"/>
              <a:t>Enhances the worker protections afforded by the Monitor Advocate System and the Employment Service and Employment-Related Law Complaint System.</a:t>
            </a:r>
            <a:endParaRPr lang="en-US">
              <a:cs typeface="Calibri"/>
            </a:endParaRPr>
          </a:p>
          <a:p>
            <a:endParaRPr lang="en-US"/>
          </a:p>
        </p:txBody>
      </p:sp>
    </p:spTree>
    <p:custDataLst>
      <p:tags r:id="rId1"/>
    </p:custDataLst>
    <p:extLst>
      <p:ext uri="{BB962C8B-B14F-4D97-AF65-F5344CB8AC3E}">
        <p14:creationId xmlns:p14="http://schemas.microsoft.com/office/powerpoint/2010/main" val="446202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848611-93F0-BBA2-EAF9-93E9A9E7BA15}"/>
              </a:ext>
            </a:extLst>
          </p:cNvPr>
          <p:cNvSpPr>
            <a:spLocks noGrp="1"/>
          </p:cNvSpPr>
          <p:nvPr>
            <p:ph type="sldNum" sz="quarter" idx="12"/>
          </p:nvPr>
        </p:nvSpPr>
        <p:spPr/>
        <p:txBody>
          <a:bodyPr/>
          <a:lstStyle/>
          <a:p>
            <a:fld id="{158B7785-F6D6-45F8-833E-07BD84680091}" type="slidenum">
              <a:rPr lang="en-US" smtClean="0"/>
              <a:t>5</a:t>
            </a:fld>
            <a:endParaRPr lang="en-US"/>
          </a:p>
        </p:txBody>
      </p:sp>
      <p:sp>
        <p:nvSpPr>
          <p:cNvPr id="7" name="Title 6">
            <a:extLst>
              <a:ext uri="{FF2B5EF4-FFF2-40B4-BE49-F238E27FC236}">
                <a16:creationId xmlns:a16="http://schemas.microsoft.com/office/drawing/2014/main" id="{4772F626-9F6C-DE40-DBBA-4C47D341997D}"/>
              </a:ext>
            </a:extLst>
          </p:cNvPr>
          <p:cNvSpPr>
            <a:spLocks noGrp="1"/>
          </p:cNvSpPr>
          <p:nvPr>
            <p:ph type="title"/>
          </p:nvPr>
        </p:nvSpPr>
        <p:spPr/>
        <p:txBody>
          <a:bodyPr/>
          <a:lstStyle/>
          <a:p>
            <a:r>
              <a:rPr lang="en-US"/>
              <a:t>Changes to State Merit Staffing for ES</a:t>
            </a:r>
          </a:p>
        </p:txBody>
      </p:sp>
      <p:sp>
        <p:nvSpPr>
          <p:cNvPr id="8" name="Content Placeholder 7">
            <a:extLst>
              <a:ext uri="{FF2B5EF4-FFF2-40B4-BE49-F238E27FC236}">
                <a16:creationId xmlns:a16="http://schemas.microsoft.com/office/drawing/2014/main" id="{A226E99D-B577-644B-D5CC-23BD9A28AD82}"/>
              </a:ext>
            </a:extLst>
          </p:cNvPr>
          <p:cNvSpPr>
            <a:spLocks noGrp="1"/>
          </p:cNvSpPr>
          <p:nvPr>
            <p:ph idx="1"/>
          </p:nvPr>
        </p:nvSpPr>
        <p:spPr>
          <a:xfrm>
            <a:off x="555333" y="1081224"/>
            <a:ext cx="11081334" cy="5039517"/>
          </a:xfrm>
        </p:spPr>
        <p:txBody>
          <a:bodyPr vert="horz" lIns="91440" tIns="45720" rIns="91440" bIns="45720" rtlCol="0" anchor="t">
            <a:normAutofit/>
          </a:bodyPr>
          <a:lstStyle/>
          <a:p>
            <a:r>
              <a:rPr lang="en-US"/>
              <a:t>All states must use state merit staff to provide all Employment Service services </a:t>
            </a:r>
            <a:r>
              <a:rPr lang="en-US" i="1"/>
              <a:t>except Colorado, Massachusetts </a:t>
            </a:r>
            <a:r>
              <a:rPr lang="en-US"/>
              <a:t>and</a:t>
            </a:r>
            <a:r>
              <a:rPr lang="en-US" i="1"/>
              <a:t> Michigan</a:t>
            </a:r>
            <a:r>
              <a:rPr lang="en-US"/>
              <a:t>.</a:t>
            </a:r>
          </a:p>
          <a:p>
            <a:pPr lvl="1"/>
            <a:r>
              <a:rPr lang="en-US"/>
              <a:t>States that have implemented staffing flexibility under the Wagner-Peyser Act Staffing Flexibility Final Rule (2020 final rule) must use state merit staff to provide Wagner-Peyser Act Employment Service services.</a:t>
            </a:r>
            <a:endParaRPr lang="en-US">
              <a:cs typeface="Calibri"/>
            </a:endParaRPr>
          </a:p>
          <a:p>
            <a:pPr lvl="1"/>
            <a:r>
              <a:rPr lang="en-US"/>
              <a:t>Colorado, Massachusetts, and Michigan may use the service-delivery models authorized prior to February 5, 2020 and must participate in rigorous multistate evaluation activities conducted by the Department. </a:t>
            </a:r>
            <a:endParaRPr lang="en-US">
              <a:cs typeface="Calibri"/>
            </a:endParaRPr>
          </a:p>
          <a:p>
            <a:r>
              <a:rPr lang="en-US"/>
              <a:t>All states are required to use State merit staff to perform State Monitor Advocate (SMA) functions at § 653.108, including Colorado, Massachusetts, and Michigan.</a:t>
            </a:r>
            <a:endParaRPr lang="en-US">
              <a:cs typeface="Calibri"/>
            </a:endParaRPr>
          </a:p>
        </p:txBody>
      </p:sp>
    </p:spTree>
    <p:extLst>
      <p:ext uri="{BB962C8B-B14F-4D97-AF65-F5344CB8AC3E}">
        <p14:creationId xmlns:p14="http://schemas.microsoft.com/office/powerpoint/2010/main" val="1875026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6</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554860" y="1405870"/>
            <a:ext cx="7061199" cy="2769546"/>
          </a:xfrm>
        </p:spPr>
        <p:txBody>
          <a:bodyPr/>
          <a:lstStyle/>
          <a:p>
            <a:r>
              <a:rPr lang="en-US"/>
              <a:t>Employment Service Services to MSFWs</a:t>
            </a:r>
          </a:p>
        </p:txBody>
      </p:sp>
    </p:spTree>
    <p:extLst>
      <p:ext uri="{BB962C8B-B14F-4D97-AF65-F5344CB8AC3E}">
        <p14:creationId xmlns:p14="http://schemas.microsoft.com/office/powerpoint/2010/main" val="315891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A2217D-1747-48C6-92AB-CDB850D20AD8}"/>
              </a:ext>
            </a:extLst>
          </p:cNvPr>
          <p:cNvSpPr>
            <a:spLocks noGrp="1"/>
          </p:cNvSpPr>
          <p:nvPr>
            <p:ph type="sldNum" sz="quarter" idx="12"/>
          </p:nvPr>
        </p:nvSpPr>
        <p:spPr/>
        <p:txBody>
          <a:bodyPr/>
          <a:lstStyle/>
          <a:p>
            <a:fld id="{158B7785-F6D6-45F8-833E-07BD84680091}" type="slidenum">
              <a:rPr lang="en-US" smtClean="0"/>
              <a:t>7</a:t>
            </a:fld>
            <a:endParaRPr lang="en-US"/>
          </a:p>
        </p:txBody>
      </p:sp>
      <p:sp>
        <p:nvSpPr>
          <p:cNvPr id="3" name="Title 2">
            <a:extLst>
              <a:ext uri="{FF2B5EF4-FFF2-40B4-BE49-F238E27FC236}">
                <a16:creationId xmlns:a16="http://schemas.microsoft.com/office/drawing/2014/main" id="{1DC21387-96EB-A339-7961-55F622D38AFA}"/>
              </a:ext>
            </a:extLst>
          </p:cNvPr>
          <p:cNvSpPr>
            <a:spLocks noGrp="1"/>
          </p:cNvSpPr>
          <p:nvPr>
            <p:ph type="title"/>
          </p:nvPr>
        </p:nvSpPr>
        <p:spPr/>
        <p:txBody>
          <a:bodyPr/>
          <a:lstStyle/>
          <a:p>
            <a:r>
              <a:rPr lang="en-US"/>
              <a:t>Employment Service Services to MSFWs (1)</a:t>
            </a:r>
          </a:p>
        </p:txBody>
      </p:sp>
      <p:sp>
        <p:nvSpPr>
          <p:cNvPr id="4" name="Text Placeholder 3">
            <a:extLst>
              <a:ext uri="{FF2B5EF4-FFF2-40B4-BE49-F238E27FC236}">
                <a16:creationId xmlns:a16="http://schemas.microsoft.com/office/drawing/2014/main" id="{F81AB8EE-72E1-A57B-A1B2-204CEFCF35F6}"/>
              </a:ext>
            </a:extLst>
          </p:cNvPr>
          <p:cNvSpPr>
            <a:spLocks noGrp="1"/>
          </p:cNvSpPr>
          <p:nvPr>
            <p:ph type="body" idx="1"/>
          </p:nvPr>
        </p:nvSpPr>
        <p:spPr>
          <a:xfrm>
            <a:off x="821203" y="999279"/>
            <a:ext cx="10552770" cy="600888"/>
          </a:xfrm>
        </p:spPr>
        <p:txBody>
          <a:bodyPr/>
          <a:lstStyle/>
          <a:p>
            <a:r>
              <a:rPr lang="en-US"/>
              <a:t>Revision of Defined Terms at 20 CFR 651.10 </a:t>
            </a:r>
          </a:p>
        </p:txBody>
      </p:sp>
      <p:sp>
        <p:nvSpPr>
          <p:cNvPr id="7" name="Content Placeholder 6">
            <a:extLst>
              <a:ext uri="{FF2B5EF4-FFF2-40B4-BE49-F238E27FC236}">
                <a16:creationId xmlns:a16="http://schemas.microsoft.com/office/drawing/2014/main" id="{C58396B7-67BF-30FB-0C0B-05B18D72EDE9}"/>
              </a:ext>
            </a:extLst>
          </p:cNvPr>
          <p:cNvSpPr>
            <a:spLocks noGrp="1"/>
          </p:cNvSpPr>
          <p:nvPr>
            <p:ph sz="half" idx="2"/>
          </p:nvPr>
        </p:nvSpPr>
        <p:spPr>
          <a:xfrm>
            <a:off x="421618" y="1711098"/>
            <a:ext cx="11602842" cy="4655125"/>
          </a:xfrm>
        </p:spPr>
        <p:txBody>
          <a:bodyPr vert="horz" lIns="91440" tIns="45720" rIns="91440" bIns="45720" rtlCol="0" anchor="t">
            <a:noAutofit/>
          </a:bodyPr>
          <a:lstStyle/>
          <a:p>
            <a:r>
              <a:rPr lang="en-US" i="1"/>
              <a:t>Apparent Violation</a:t>
            </a:r>
            <a:endParaRPr lang="en-US" i="1">
              <a:cs typeface="Calibri"/>
            </a:endParaRPr>
          </a:p>
          <a:p>
            <a:pPr lvl="1"/>
            <a:r>
              <a:rPr lang="en-US" sz="2400"/>
              <a:t>A definition of </a:t>
            </a:r>
            <a:r>
              <a:rPr lang="en-US" sz="2400" i="1"/>
              <a:t>apparent violation </a:t>
            </a:r>
            <a:r>
              <a:rPr lang="en-US" sz="2400"/>
              <a:t>has been added to clarify that the term means a suspected violation of employment-related laws or employment service regulations by an employer, which an Employment Service staff member observes, has reason to believe, or regarding which an Employment Service staff member receives information (other than a complaint).</a:t>
            </a:r>
            <a:endParaRPr lang="en-US" sz="2400">
              <a:cs typeface="Calibri"/>
            </a:endParaRPr>
          </a:p>
          <a:p>
            <a:r>
              <a:rPr lang="en-US" i="1"/>
              <a:t>Complaint System Representative</a:t>
            </a:r>
            <a:endParaRPr lang="en-US" i="1">
              <a:cs typeface="Calibri"/>
            </a:endParaRPr>
          </a:p>
          <a:p>
            <a:pPr lvl="1"/>
            <a:r>
              <a:rPr lang="en-US" sz="2400"/>
              <a:t>The definition of </a:t>
            </a:r>
            <a:r>
              <a:rPr lang="en-US" sz="2400" i="1"/>
              <a:t>complaint system representative</a:t>
            </a:r>
            <a:r>
              <a:rPr lang="en-US" sz="2400"/>
              <a:t> has been revised to specify that complaint system representatives must be trained. </a:t>
            </a:r>
            <a:endParaRPr lang="en-US" sz="2400">
              <a:cs typeface="Calibri"/>
            </a:endParaRPr>
          </a:p>
          <a:p>
            <a:endParaRPr lang="en-US">
              <a:cs typeface="Calibri"/>
            </a:endParaRPr>
          </a:p>
        </p:txBody>
      </p:sp>
    </p:spTree>
    <p:extLst>
      <p:ext uri="{BB962C8B-B14F-4D97-AF65-F5344CB8AC3E}">
        <p14:creationId xmlns:p14="http://schemas.microsoft.com/office/powerpoint/2010/main" val="642612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A2217D-1747-48C6-92AB-CDB850D20AD8}"/>
              </a:ext>
            </a:extLst>
          </p:cNvPr>
          <p:cNvSpPr>
            <a:spLocks noGrp="1"/>
          </p:cNvSpPr>
          <p:nvPr>
            <p:ph type="sldNum" sz="quarter" idx="12"/>
          </p:nvPr>
        </p:nvSpPr>
        <p:spPr/>
        <p:txBody>
          <a:bodyPr/>
          <a:lstStyle/>
          <a:p>
            <a:fld id="{158B7785-F6D6-45F8-833E-07BD84680091}" type="slidenum">
              <a:rPr lang="en-US" smtClean="0"/>
              <a:t>8</a:t>
            </a:fld>
            <a:endParaRPr lang="en-US"/>
          </a:p>
        </p:txBody>
      </p:sp>
      <p:sp>
        <p:nvSpPr>
          <p:cNvPr id="3" name="Title 2">
            <a:extLst>
              <a:ext uri="{FF2B5EF4-FFF2-40B4-BE49-F238E27FC236}">
                <a16:creationId xmlns:a16="http://schemas.microsoft.com/office/drawing/2014/main" id="{1DC21387-96EB-A339-7961-55F622D38AFA}"/>
              </a:ext>
            </a:extLst>
          </p:cNvPr>
          <p:cNvSpPr>
            <a:spLocks noGrp="1"/>
          </p:cNvSpPr>
          <p:nvPr>
            <p:ph type="title"/>
          </p:nvPr>
        </p:nvSpPr>
        <p:spPr>
          <a:xfrm>
            <a:off x="805866" y="74963"/>
            <a:ext cx="11081334" cy="786384"/>
          </a:xfrm>
        </p:spPr>
        <p:txBody>
          <a:bodyPr/>
          <a:lstStyle/>
          <a:p>
            <a:r>
              <a:rPr lang="en-US"/>
              <a:t>Employment Service Services to MSFWs (2)</a:t>
            </a:r>
          </a:p>
        </p:txBody>
      </p:sp>
      <p:sp>
        <p:nvSpPr>
          <p:cNvPr id="4" name="Text Placeholder 3">
            <a:extLst>
              <a:ext uri="{FF2B5EF4-FFF2-40B4-BE49-F238E27FC236}">
                <a16:creationId xmlns:a16="http://schemas.microsoft.com/office/drawing/2014/main" id="{C1D2D0BE-20D2-BD29-91B7-E947F41E5188}"/>
              </a:ext>
            </a:extLst>
          </p:cNvPr>
          <p:cNvSpPr>
            <a:spLocks noGrp="1"/>
          </p:cNvSpPr>
          <p:nvPr>
            <p:ph type="body" idx="1"/>
          </p:nvPr>
        </p:nvSpPr>
        <p:spPr/>
        <p:txBody>
          <a:bodyPr/>
          <a:lstStyle/>
          <a:p>
            <a:r>
              <a:rPr lang="en-US"/>
              <a:t>Revision of Defined Terms at 20 CFR 651.10 cont’d</a:t>
            </a:r>
          </a:p>
        </p:txBody>
      </p:sp>
      <p:sp>
        <p:nvSpPr>
          <p:cNvPr id="7" name="Content Placeholder 6">
            <a:extLst>
              <a:ext uri="{FF2B5EF4-FFF2-40B4-BE49-F238E27FC236}">
                <a16:creationId xmlns:a16="http://schemas.microsoft.com/office/drawing/2014/main" id="{C58396B7-67BF-30FB-0C0B-05B18D72EDE9}"/>
              </a:ext>
            </a:extLst>
          </p:cNvPr>
          <p:cNvSpPr>
            <a:spLocks noGrp="1"/>
          </p:cNvSpPr>
          <p:nvPr>
            <p:ph sz="half" idx="2"/>
          </p:nvPr>
        </p:nvSpPr>
        <p:spPr>
          <a:xfrm>
            <a:off x="839788" y="1899164"/>
            <a:ext cx="10515600" cy="4281427"/>
          </a:xfrm>
        </p:spPr>
        <p:txBody>
          <a:bodyPr vert="horz" lIns="91440" tIns="45720" rIns="91440" bIns="45720" rtlCol="0" anchor="t">
            <a:noAutofit/>
          </a:bodyPr>
          <a:lstStyle/>
          <a:p>
            <a:r>
              <a:rPr lang="en-US" sz="1400" i="1">
                <a:cs typeface="Calibri" panose="020F0502020204030204"/>
              </a:rPr>
              <a:t>Field Checks </a:t>
            </a:r>
          </a:p>
          <a:p>
            <a:pPr lvl="1"/>
            <a:r>
              <a:rPr lang="en-US" sz="1400">
                <a:cs typeface="Calibri"/>
              </a:rPr>
              <a:t>The definition of </a:t>
            </a:r>
            <a:r>
              <a:rPr lang="en-US" sz="1400" i="1">
                <a:cs typeface="Calibri"/>
              </a:rPr>
              <a:t>field checks</a:t>
            </a:r>
            <a:r>
              <a:rPr lang="en-US" sz="1400">
                <a:cs typeface="Calibri"/>
              </a:rPr>
              <a:t> has been revised to replace the term job order with clearance order.</a:t>
            </a:r>
          </a:p>
          <a:p>
            <a:pPr lvl="1"/>
            <a:r>
              <a:rPr lang="en-US" sz="1400">
                <a:cs typeface="Calibri"/>
              </a:rPr>
              <a:t>The revised definition specifies that field checks may be conducted by non-Employment Service state staff, in addition to Employment Service or Federal staff.</a:t>
            </a:r>
          </a:p>
          <a:p>
            <a:pPr lvl="1"/>
            <a:r>
              <a:rPr lang="en-US" sz="1400">
                <a:cs typeface="Calibri"/>
              </a:rPr>
              <a:t>The final rule clarifies that State Workforce Agencies may use enforcement agency staff from state or Federal enforcement agency (or agencies) that they have entered into an arrangement with to conduct field checks.</a:t>
            </a:r>
          </a:p>
          <a:p>
            <a:pPr lvl="1"/>
            <a:r>
              <a:rPr lang="en-US" sz="1400">
                <a:cs typeface="Calibri"/>
              </a:rPr>
              <a:t>The word random has been removed from the definition to clarify that field checks may be targeted, where necessary, to respond to known or suspected compliance issues.</a:t>
            </a:r>
          </a:p>
          <a:p>
            <a:r>
              <a:rPr lang="en-US" sz="1400" i="1"/>
              <a:t>Field</a:t>
            </a:r>
            <a:r>
              <a:rPr lang="en-US" sz="1400" i="1">
                <a:solidFill>
                  <a:srgbClr val="242021"/>
                </a:solidFill>
              </a:rPr>
              <a:t> Visits</a:t>
            </a:r>
            <a:endParaRPr lang="en-US" sz="1400" i="1">
              <a:cs typeface="Calibri"/>
            </a:endParaRPr>
          </a:p>
          <a:p>
            <a:pPr lvl="1"/>
            <a:r>
              <a:rPr lang="en-US" sz="1400">
                <a:solidFill>
                  <a:srgbClr val="242021"/>
                </a:solidFill>
              </a:rPr>
              <a:t>The definition of </a:t>
            </a:r>
            <a:r>
              <a:rPr lang="en-US" sz="1400" i="1">
                <a:solidFill>
                  <a:srgbClr val="242021"/>
                </a:solidFill>
              </a:rPr>
              <a:t>field visits</a:t>
            </a:r>
            <a:r>
              <a:rPr lang="en-US" sz="1400">
                <a:solidFill>
                  <a:srgbClr val="242021"/>
                </a:solidFill>
              </a:rPr>
              <a:t> has been revised to clarify that field visits are announced and may be conducted by the monitor advocates, including SMAs, Regional Monitor Advocates, and the National Monitor Advocate (NMA) and NMA staff. </a:t>
            </a:r>
            <a:endParaRPr lang="en-US" sz="1400">
              <a:cs typeface="Calibri"/>
            </a:endParaRPr>
          </a:p>
          <a:p>
            <a:pPr lvl="1"/>
            <a:r>
              <a:rPr lang="en-US" sz="1400">
                <a:solidFill>
                  <a:srgbClr val="242021"/>
                </a:solidFill>
              </a:rPr>
              <a:t>The final rule adds that field visits include discussions of farmworker rights and protections to help ensure these issues are consistently addressed. </a:t>
            </a:r>
            <a:endParaRPr lang="en-US" sz="1400">
              <a:solidFill>
                <a:srgbClr val="242021"/>
              </a:solidFill>
              <a:cs typeface="Calibri"/>
            </a:endParaRPr>
          </a:p>
          <a:p>
            <a:pPr lvl="1"/>
            <a:r>
              <a:rPr lang="en-US" sz="1400">
                <a:solidFill>
                  <a:srgbClr val="242021"/>
                </a:solidFill>
              </a:rPr>
              <a:t>The final rule clarifies that field visits may also occur at places where MSFWs gather.</a:t>
            </a:r>
            <a:endParaRPr lang="en-US" sz="1400">
              <a:solidFill>
                <a:srgbClr val="242021"/>
              </a:solidFill>
              <a:cs typeface="Calibri"/>
            </a:endParaRPr>
          </a:p>
          <a:p>
            <a:pPr lvl="1"/>
            <a:r>
              <a:rPr lang="en-US" sz="1400">
                <a:solidFill>
                  <a:srgbClr val="242021"/>
                </a:solidFill>
              </a:rPr>
              <a:t>The purpose of an SMA field visit is to discuss the State Workforce Agency’s provision of Employment Service services and obtain input on the adequacy of those services from MSFWs, crew leaders, and employers, not to provide direct Employment Service.</a:t>
            </a:r>
            <a:endParaRPr lang="en-US" sz="1400">
              <a:solidFill>
                <a:srgbClr val="242021"/>
              </a:solidFill>
              <a:cs typeface="Calibri"/>
            </a:endParaRPr>
          </a:p>
          <a:p>
            <a:pPr lvl="1"/>
            <a:endParaRPr lang="en-US" sz="1600" i="1">
              <a:solidFill>
                <a:srgbClr val="242021"/>
              </a:solidFill>
              <a:cs typeface="Calibri"/>
            </a:endParaRPr>
          </a:p>
          <a:p>
            <a:pPr>
              <a:buClr>
                <a:srgbClr val="7A232F"/>
              </a:buClr>
            </a:pPr>
            <a:endParaRPr lang="en-US" sz="1800" i="1">
              <a:solidFill>
                <a:srgbClr val="242021"/>
              </a:solidFill>
              <a:cs typeface="Calibri"/>
            </a:endParaRPr>
          </a:p>
        </p:txBody>
      </p:sp>
    </p:spTree>
    <p:extLst>
      <p:ext uri="{BB962C8B-B14F-4D97-AF65-F5344CB8AC3E}">
        <p14:creationId xmlns:p14="http://schemas.microsoft.com/office/powerpoint/2010/main" val="2141025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A2217D-1747-48C6-92AB-CDB850D20AD8}"/>
              </a:ext>
            </a:extLst>
          </p:cNvPr>
          <p:cNvSpPr>
            <a:spLocks noGrp="1"/>
          </p:cNvSpPr>
          <p:nvPr>
            <p:ph type="sldNum" sz="quarter" idx="12"/>
          </p:nvPr>
        </p:nvSpPr>
        <p:spPr/>
        <p:txBody>
          <a:bodyPr/>
          <a:lstStyle/>
          <a:p>
            <a:fld id="{158B7785-F6D6-45F8-833E-07BD84680091}" type="slidenum">
              <a:rPr lang="en-US" smtClean="0"/>
              <a:t>9</a:t>
            </a:fld>
            <a:endParaRPr lang="en-US"/>
          </a:p>
        </p:txBody>
      </p:sp>
      <p:sp>
        <p:nvSpPr>
          <p:cNvPr id="3" name="Title 2">
            <a:extLst>
              <a:ext uri="{FF2B5EF4-FFF2-40B4-BE49-F238E27FC236}">
                <a16:creationId xmlns:a16="http://schemas.microsoft.com/office/drawing/2014/main" id="{1DC21387-96EB-A339-7961-55F622D38AFA}"/>
              </a:ext>
            </a:extLst>
          </p:cNvPr>
          <p:cNvSpPr>
            <a:spLocks noGrp="1"/>
          </p:cNvSpPr>
          <p:nvPr>
            <p:ph type="title"/>
          </p:nvPr>
        </p:nvSpPr>
        <p:spPr/>
        <p:txBody>
          <a:bodyPr/>
          <a:lstStyle/>
          <a:p>
            <a:r>
              <a:rPr lang="en-US"/>
              <a:t>Employment Service Services to MSFWs (3)</a:t>
            </a:r>
          </a:p>
        </p:txBody>
      </p:sp>
      <p:sp>
        <p:nvSpPr>
          <p:cNvPr id="4" name="Text Placeholder 3">
            <a:extLst>
              <a:ext uri="{FF2B5EF4-FFF2-40B4-BE49-F238E27FC236}">
                <a16:creationId xmlns:a16="http://schemas.microsoft.com/office/drawing/2014/main" id="{C1D2D0BE-20D2-BD29-91B7-E947F41E5188}"/>
              </a:ext>
            </a:extLst>
          </p:cNvPr>
          <p:cNvSpPr>
            <a:spLocks noGrp="1"/>
          </p:cNvSpPr>
          <p:nvPr>
            <p:ph type="body" idx="1"/>
          </p:nvPr>
        </p:nvSpPr>
        <p:spPr/>
        <p:txBody>
          <a:bodyPr/>
          <a:lstStyle/>
          <a:p>
            <a:r>
              <a:rPr lang="en-US"/>
              <a:t>Revision of Defined Terms at 20 CFR 651.10 cont’d</a:t>
            </a:r>
          </a:p>
        </p:txBody>
      </p:sp>
      <p:sp>
        <p:nvSpPr>
          <p:cNvPr id="7" name="Content Placeholder 6">
            <a:extLst>
              <a:ext uri="{FF2B5EF4-FFF2-40B4-BE49-F238E27FC236}">
                <a16:creationId xmlns:a16="http://schemas.microsoft.com/office/drawing/2014/main" id="{C58396B7-67BF-30FB-0C0B-05B18D72EDE9}"/>
              </a:ext>
            </a:extLst>
          </p:cNvPr>
          <p:cNvSpPr>
            <a:spLocks noGrp="1"/>
          </p:cNvSpPr>
          <p:nvPr>
            <p:ph sz="half" idx="2"/>
          </p:nvPr>
        </p:nvSpPr>
        <p:spPr/>
        <p:txBody>
          <a:bodyPr vert="horz" lIns="91440" tIns="45720" rIns="91440" bIns="45720" rtlCol="0" anchor="t">
            <a:noAutofit/>
          </a:bodyPr>
          <a:lstStyle/>
          <a:p>
            <a:r>
              <a:rPr lang="en-US" sz="1800" i="1"/>
              <a:t>Interstate and Intrastate Clearance Order</a:t>
            </a:r>
            <a:endParaRPr lang="en-US" sz="1800" i="1">
              <a:cs typeface="Calibri"/>
            </a:endParaRPr>
          </a:p>
          <a:p>
            <a:pPr lvl="1"/>
            <a:r>
              <a:rPr lang="en-US" sz="1800"/>
              <a:t>Clearance order replaces the term job order in the definitions of </a:t>
            </a:r>
            <a:r>
              <a:rPr lang="en-US" sz="1800" i="1"/>
              <a:t>interstate and intrastate clearance order.</a:t>
            </a:r>
            <a:endParaRPr lang="en-US" sz="1800"/>
          </a:p>
          <a:p>
            <a:pPr lvl="1"/>
            <a:r>
              <a:rPr lang="en-US" sz="1800" i="1"/>
              <a:t>Intrastate clearance orders</a:t>
            </a:r>
            <a:r>
              <a:rPr lang="en-US" sz="1800"/>
              <a:t> must be circulated to all Employment Service offices within the state.</a:t>
            </a:r>
            <a:endParaRPr lang="en-US" sz="1800">
              <a:cs typeface="Calibri"/>
            </a:endParaRPr>
          </a:p>
          <a:p>
            <a:r>
              <a:rPr lang="en-US" sz="1800" i="1"/>
              <a:t>Migrant Farmworker and Seasonal Farmworker</a:t>
            </a:r>
            <a:endParaRPr lang="en-US" sz="1800" i="1">
              <a:cs typeface="Calibri"/>
            </a:endParaRPr>
          </a:p>
          <a:p>
            <a:pPr lvl="1"/>
            <a:r>
              <a:rPr lang="en-US" sz="1800"/>
              <a:t>The </a:t>
            </a:r>
            <a:r>
              <a:rPr lang="en-US" sz="1800" i="1"/>
              <a:t>exclusion of full-time students </a:t>
            </a:r>
            <a:r>
              <a:rPr lang="en-US" sz="1800"/>
              <a:t>has been removed</a:t>
            </a:r>
            <a:r>
              <a:rPr lang="en-US" sz="1800" i="1"/>
              <a:t> </a:t>
            </a:r>
            <a:r>
              <a:rPr lang="en-US" sz="1800"/>
              <a:t>from the definition of migrant farmworker and seasonal farmworker to make the benefits and protections of the Monitor Advocate System available to full-time students.</a:t>
            </a:r>
            <a:endParaRPr lang="en-US" sz="1800">
              <a:cs typeface="Calibri"/>
            </a:endParaRPr>
          </a:p>
          <a:p>
            <a:r>
              <a:rPr lang="en-US" sz="1800" i="1"/>
              <a:t>Outreach Staff</a:t>
            </a:r>
            <a:endParaRPr lang="en-US" sz="1800" i="1">
              <a:cs typeface="Calibri"/>
            </a:endParaRPr>
          </a:p>
          <a:p>
            <a:pPr lvl="1"/>
            <a:r>
              <a:rPr lang="en-US" sz="1800"/>
              <a:t>The revised definition of </a:t>
            </a:r>
            <a:r>
              <a:rPr lang="en-US" sz="1800" i="1"/>
              <a:t>outreach staff </a:t>
            </a:r>
            <a:r>
              <a:rPr lang="en-US" sz="1800"/>
              <a:t>clarifies that SMAs are not outreach staff and that SMAs cannot fulfill the State Workforce Agency’s responsibility to provide outreach staff under § 653.107(a).</a:t>
            </a:r>
            <a:endParaRPr lang="en-US" sz="1800">
              <a:cs typeface="Calibri"/>
            </a:endParaRPr>
          </a:p>
        </p:txBody>
      </p:sp>
    </p:spTree>
    <p:extLst>
      <p:ext uri="{BB962C8B-B14F-4D97-AF65-F5344CB8AC3E}">
        <p14:creationId xmlns:p14="http://schemas.microsoft.com/office/powerpoint/2010/main" val="848989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A2217D-1747-48C6-92AB-CDB850D20AD8}"/>
              </a:ext>
            </a:extLst>
          </p:cNvPr>
          <p:cNvSpPr>
            <a:spLocks noGrp="1"/>
          </p:cNvSpPr>
          <p:nvPr>
            <p:ph type="sldNum" sz="quarter" idx="12"/>
          </p:nvPr>
        </p:nvSpPr>
        <p:spPr/>
        <p:txBody>
          <a:bodyPr/>
          <a:lstStyle/>
          <a:p>
            <a:fld id="{158B7785-F6D6-45F8-833E-07BD84680091}" type="slidenum">
              <a:rPr lang="en-US" smtClean="0"/>
              <a:t>10</a:t>
            </a:fld>
            <a:endParaRPr lang="en-US"/>
          </a:p>
        </p:txBody>
      </p:sp>
      <p:sp>
        <p:nvSpPr>
          <p:cNvPr id="3" name="Title 2">
            <a:extLst>
              <a:ext uri="{FF2B5EF4-FFF2-40B4-BE49-F238E27FC236}">
                <a16:creationId xmlns:a16="http://schemas.microsoft.com/office/drawing/2014/main" id="{1DC21387-96EB-A339-7961-55F622D38AFA}"/>
              </a:ext>
            </a:extLst>
          </p:cNvPr>
          <p:cNvSpPr>
            <a:spLocks noGrp="1"/>
          </p:cNvSpPr>
          <p:nvPr>
            <p:ph type="title"/>
          </p:nvPr>
        </p:nvSpPr>
        <p:spPr/>
        <p:txBody>
          <a:bodyPr/>
          <a:lstStyle/>
          <a:p>
            <a:r>
              <a:rPr lang="en-US"/>
              <a:t>Employment Service Services to MSFWs (4)</a:t>
            </a:r>
          </a:p>
        </p:txBody>
      </p:sp>
      <p:sp>
        <p:nvSpPr>
          <p:cNvPr id="4" name="Text Placeholder 3">
            <a:extLst>
              <a:ext uri="{FF2B5EF4-FFF2-40B4-BE49-F238E27FC236}">
                <a16:creationId xmlns:a16="http://schemas.microsoft.com/office/drawing/2014/main" id="{C1D2D0BE-20D2-BD29-91B7-E947F41E5188}"/>
              </a:ext>
            </a:extLst>
          </p:cNvPr>
          <p:cNvSpPr>
            <a:spLocks noGrp="1"/>
          </p:cNvSpPr>
          <p:nvPr>
            <p:ph type="body" idx="1"/>
          </p:nvPr>
        </p:nvSpPr>
        <p:spPr/>
        <p:txBody>
          <a:bodyPr/>
          <a:lstStyle/>
          <a:p>
            <a:r>
              <a:rPr lang="en-US"/>
              <a:t>Revision of Defined Terms at 20 CFR 651.10 cont’d</a:t>
            </a:r>
          </a:p>
        </p:txBody>
      </p:sp>
      <p:sp>
        <p:nvSpPr>
          <p:cNvPr id="7" name="Content Placeholder 6">
            <a:extLst>
              <a:ext uri="{FF2B5EF4-FFF2-40B4-BE49-F238E27FC236}">
                <a16:creationId xmlns:a16="http://schemas.microsoft.com/office/drawing/2014/main" id="{C58396B7-67BF-30FB-0C0B-05B18D72EDE9}"/>
              </a:ext>
            </a:extLst>
          </p:cNvPr>
          <p:cNvSpPr>
            <a:spLocks noGrp="1"/>
          </p:cNvSpPr>
          <p:nvPr>
            <p:ph sz="half" idx="2"/>
          </p:nvPr>
        </p:nvSpPr>
        <p:spPr/>
        <p:txBody>
          <a:bodyPr vert="horz" lIns="91440" tIns="45720" rIns="91440" bIns="45720" rtlCol="0" anchor="t">
            <a:normAutofit/>
          </a:bodyPr>
          <a:lstStyle/>
          <a:p>
            <a:r>
              <a:rPr lang="en-US" sz="2000" i="1"/>
              <a:t>Significant MSFW States and Significant MSFW One-Stop Center </a:t>
            </a:r>
            <a:endParaRPr lang="en-US" sz="2000" i="1">
              <a:cs typeface="Calibri"/>
            </a:endParaRPr>
          </a:p>
          <a:p>
            <a:pPr lvl="1"/>
            <a:r>
              <a:rPr lang="en-US" sz="2000"/>
              <a:t>The revision to the definitions of </a:t>
            </a:r>
            <a:r>
              <a:rPr lang="en-US" sz="2000" i="1"/>
              <a:t>significant MSFW states and significant MSFW one-stop centers </a:t>
            </a:r>
            <a:r>
              <a:rPr lang="en-US" sz="2000"/>
              <a:t>removes the requirement that ETA make designations annually, so the Department can better rely on multiple data sources that are published in intervals up to every five years.</a:t>
            </a:r>
            <a:endParaRPr lang="en-US" sz="2000">
              <a:cs typeface="Calibri"/>
            </a:endParaRPr>
          </a:p>
          <a:p>
            <a:pPr lvl="1"/>
            <a:r>
              <a:rPr lang="en-US" sz="2000">
                <a:cs typeface="Calibri"/>
              </a:rPr>
              <a:t>The criteria for significant MSFW states have been broadened to include data sources other than the number of Employment Service participants in the states.</a:t>
            </a:r>
          </a:p>
          <a:p>
            <a:pPr lvl="1"/>
            <a:r>
              <a:rPr lang="en-US" sz="2000"/>
              <a:t>The definition of significant MSFW one-stop centers has been revised to include Employment Service offices where MSFWs account for 10 percent or more of reportable individuals in the Employment Service annually, instead of only considering the number of MSFW participants.</a:t>
            </a:r>
            <a:endParaRPr lang="en-US" sz="2000">
              <a:cs typeface="Calibri"/>
            </a:endParaRPr>
          </a:p>
        </p:txBody>
      </p:sp>
    </p:spTree>
    <p:extLst>
      <p:ext uri="{BB962C8B-B14F-4D97-AF65-F5344CB8AC3E}">
        <p14:creationId xmlns:p14="http://schemas.microsoft.com/office/powerpoint/2010/main" val="2866676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A2217D-1747-48C6-92AB-CDB850D20AD8}"/>
              </a:ext>
            </a:extLst>
          </p:cNvPr>
          <p:cNvSpPr>
            <a:spLocks noGrp="1"/>
          </p:cNvSpPr>
          <p:nvPr>
            <p:ph type="sldNum" sz="quarter" idx="12"/>
          </p:nvPr>
        </p:nvSpPr>
        <p:spPr/>
        <p:txBody>
          <a:bodyPr/>
          <a:lstStyle/>
          <a:p>
            <a:fld id="{158B7785-F6D6-45F8-833E-07BD84680091}" type="slidenum">
              <a:rPr lang="en-US" smtClean="0"/>
              <a:t>11</a:t>
            </a:fld>
            <a:endParaRPr lang="en-US"/>
          </a:p>
        </p:txBody>
      </p:sp>
      <p:sp>
        <p:nvSpPr>
          <p:cNvPr id="3" name="Title 2">
            <a:extLst>
              <a:ext uri="{FF2B5EF4-FFF2-40B4-BE49-F238E27FC236}">
                <a16:creationId xmlns:a16="http://schemas.microsoft.com/office/drawing/2014/main" id="{1DC21387-96EB-A339-7961-55F622D38AFA}"/>
              </a:ext>
            </a:extLst>
          </p:cNvPr>
          <p:cNvSpPr>
            <a:spLocks noGrp="1"/>
          </p:cNvSpPr>
          <p:nvPr>
            <p:ph type="title"/>
          </p:nvPr>
        </p:nvSpPr>
        <p:spPr/>
        <p:txBody>
          <a:bodyPr/>
          <a:lstStyle/>
          <a:p>
            <a:r>
              <a:rPr lang="en-US" dirty="0"/>
              <a:t>Employment Service Services to MSFWs (5)</a:t>
            </a:r>
          </a:p>
        </p:txBody>
      </p:sp>
      <p:sp>
        <p:nvSpPr>
          <p:cNvPr id="4" name="Text Placeholder 3">
            <a:extLst>
              <a:ext uri="{FF2B5EF4-FFF2-40B4-BE49-F238E27FC236}">
                <a16:creationId xmlns:a16="http://schemas.microsoft.com/office/drawing/2014/main" id="{C1D2D0BE-20D2-BD29-91B7-E947F41E5188}"/>
              </a:ext>
            </a:extLst>
          </p:cNvPr>
          <p:cNvSpPr>
            <a:spLocks noGrp="1"/>
          </p:cNvSpPr>
          <p:nvPr>
            <p:ph type="body" idx="1"/>
          </p:nvPr>
        </p:nvSpPr>
        <p:spPr/>
        <p:txBody>
          <a:bodyPr/>
          <a:lstStyle/>
          <a:p>
            <a:r>
              <a:rPr lang="en-US"/>
              <a:t>Revision of Defined Terms at 20 CFR 651.10 cont’d</a:t>
            </a:r>
          </a:p>
        </p:txBody>
      </p:sp>
      <p:sp>
        <p:nvSpPr>
          <p:cNvPr id="7" name="Content Placeholder 6">
            <a:extLst>
              <a:ext uri="{FF2B5EF4-FFF2-40B4-BE49-F238E27FC236}">
                <a16:creationId xmlns:a16="http://schemas.microsoft.com/office/drawing/2014/main" id="{C58396B7-67BF-30FB-0C0B-05B18D72EDE9}"/>
              </a:ext>
            </a:extLst>
          </p:cNvPr>
          <p:cNvSpPr>
            <a:spLocks noGrp="1"/>
          </p:cNvSpPr>
          <p:nvPr>
            <p:ph sz="half" idx="2"/>
          </p:nvPr>
        </p:nvSpPr>
        <p:spPr/>
        <p:txBody>
          <a:bodyPr vert="horz" lIns="91440" tIns="45720" rIns="91440" bIns="45720" rtlCol="0" anchor="t">
            <a:normAutofit/>
          </a:bodyPr>
          <a:lstStyle/>
          <a:p>
            <a:r>
              <a:rPr lang="en-US" sz="2200" i="1"/>
              <a:t>Significant Multilingual MSFW One-Stop Centers </a:t>
            </a:r>
            <a:endParaRPr lang="en-US" sz="2200" i="1">
              <a:cs typeface="Calibri"/>
            </a:endParaRPr>
          </a:p>
          <a:p>
            <a:pPr lvl="1"/>
            <a:r>
              <a:rPr lang="en-US"/>
              <a:t>The final rule removes the definition of </a:t>
            </a:r>
            <a:r>
              <a:rPr lang="en-US" i="1"/>
              <a:t>significant multilingual MSFW one-stop centers </a:t>
            </a:r>
            <a:r>
              <a:rPr lang="en-US"/>
              <a:t>because all one-stop centers must comply with the comprehensive language access requirements in 29 CFR 38.9, which prohibit discrimination on the basis of national origin, including limited English proficiency (LEP).</a:t>
            </a:r>
            <a:endParaRPr lang="en-US">
              <a:cs typeface="Calibri"/>
            </a:endParaRPr>
          </a:p>
          <a:p>
            <a:pPr lvl="1"/>
            <a:r>
              <a:rPr lang="en-US"/>
              <a:t>The final rule establishes that language access requirements apply to services that Employment Service recipients provide to all individuals with LEP at all one-stop centers and are broader than the existing requirements for significant multilingual MSFW one-stop centers.</a:t>
            </a:r>
            <a:endParaRPr lang="en-US">
              <a:cs typeface="Calibri"/>
            </a:endParaRPr>
          </a:p>
        </p:txBody>
      </p:sp>
    </p:spTree>
    <p:extLst>
      <p:ext uri="{BB962C8B-B14F-4D97-AF65-F5344CB8AC3E}">
        <p14:creationId xmlns:p14="http://schemas.microsoft.com/office/powerpoint/2010/main" val="2305322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56C04A-2BCD-1801-44AF-E9AEDE5F651F}"/>
              </a:ext>
            </a:extLst>
          </p:cNvPr>
          <p:cNvSpPr>
            <a:spLocks noGrp="1"/>
          </p:cNvSpPr>
          <p:nvPr>
            <p:ph type="sldNum" sz="quarter" idx="12"/>
          </p:nvPr>
        </p:nvSpPr>
        <p:spPr/>
        <p:txBody>
          <a:bodyPr/>
          <a:lstStyle/>
          <a:p>
            <a:fld id="{158B7785-F6D6-45F8-833E-07BD84680091}" type="slidenum">
              <a:rPr lang="en-US" smtClean="0"/>
              <a:t>12</a:t>
            </a:fld>
            <a:endParaRPr lang="en-US"/>
          </a:p>
        </p:txBody>
      </p:sp>
      <p:sp>
        <p:nvSpPr>
          <p:cNvPr id="7" name="Title 6">
            <a:extLst>
              <a:ext uri="{FF2B5EF4-FFF2-40B4-BE49-F238E27FC236}">
                <a16:creationId xmlns:a16="http://schemas.microsoft.com/office/drawing/2014/main" id="{E3876681-55C9-CE44-B30D-3DD4864C23F1}"/>
              </a:ext>
            </a:extLst>
          </p:cNvPr>
          <p:cNvSpPr>
            <a:spLocks noGrp="1"/>
          </p:cNvSpPr>
          <p:nvPr>
            <p:ph type="title"/>
          </p:nvPr>
        </p:nvSpPr>
        <p:spPr/>
        <p:txBody>
          <a:bodyPr/>
          <a:lstStyle/>
          <a:p>
            <a:r>
              <a:rPr lang="en-US" dirty="0"/>
              <a:t>Employment Service Services to MSFWs (6)</a:t>
            </a:r>
          </a:p>
        </p:txBody>
      </p:sp>
      <p:sp>
        <p:nvSpPr>
          <p:cNvPr id="3" name="Text Placeholder 2">
            <a:extLst>
              <a:ext uri="{FF2B5EF4-FFF2-40B4-BE49-F238E27FC236}">
                <a16:creationId xmlns:a16="http://schemas.microsoft.com/office/drawing/2014/main" id="{C7E3D556-4DAA-48B4-E854-F944A83615C2}"/>
              </a:ext>
            </a:extLst>
          </p:cNvPr>
          <p:cNvSpPr>
            <a:spLocks noGrp="1"/>
          </p:cNvSpPr>
          <p:nvPr>
            <p:ph type="body" idx="1"/>
          </p:nvPr>
        </p:nvSpPr>
        <p:spPr/>
        <p:txBody>
          <a:bodyPr/>
          <a:lstStyle/>
          <a:p>
            <a:r>
              <a:rPr lang="en-US"/>
              <a:t>Provision of All Workforce Development Services to MSFWs</a:t>
            </a:r>
          </a:p>
        </p:txBody>
      </p:sp>
      <p:sp>
        <p:nvSpPr>
          <p:cNvPr id="8" name="Content Placeholder 7">
            <a:extLst>
              <a:ext uri="{FF2B5EF4-FFF2-40B4-BE49-F238E27FC236}">
                <a16:creationId xmlns:a16="http://schemas.microsoft.com/office/drawing/2014/main" id="{7DD1892B-7823-2101-8336-59CD898A6215}"/>
              </a:ext>
            </a:extLst>
          </p:cNvPr>
          <p:cNvSpPr>
            <a:spLocks noGrp="1"/>
          </p:cNvSpPr>
          <p:nvPr>
            <p:ph sz="half" idx="2"/>
          </p:nvPr>
        </p:nvSpPr>
        <p:spPr/>
        <p:txBody>
          <a:bodyPr vert="horz" lIns="91440" tIns="45720" rIns="91440" bIns="45720" rtlCol="0" anchor="t">
            <a:noAutofit/>
          </a:bodyPr>
          <a:lstStyle/>
          <a:p>
            <a:r>
              <a:rPr lang="en-US" b="1"/>
              <a:t>§ 653 Subpart B </a:t>
            </a:r>
          </a:p>
          <a:p>
            <a:pPr lvl="1"/>
            <a:r>
              <a:rPr lang="en-US"/>
              <a:t>The purpose of § 653 subpart B has been amended to clarify that the provision of services for MSFWs must be consistent with the requirement that all services of the workforce development system be available to all job seekers in an equitable “and nondiscriminatory”</a:t>
            </a:r>
            <a:r>
              <a:rPr lang="en-US" i="1"/>
              <a:t> </a:t>
            </a:r>
            <a:r>
              <a:rPr lang="en-US"/>
              <a:t>fashion. </a:t>
            </a:r>
            <a:endParaRPr lang="en-US">
              <a:cs typeface="Calibri"/>
            </a:endParaRPr>
          </a:p>
          <a:p>
            <a:r>
              <a:rPr lang="en-US" b="1"/>
              <a:t>§ 653.101 </a:t>
            </a:r>
            <a:endParaRPr lang="en-US" b="1">
              <a:cs typeface="Calibri"/>
            </a:endParaRPr>
          </a:p>
          <a:p>
            <a:pPr lvl="1"/>
            <a:r>
              <a:rPr lang="en-US"/>
              <a:t>The revision to § 653.101 specifies that State Workforce Agencies must ensure Employment Service staff at one-stop centers tailor Employment Service services based on the individual MSFW preferences, needs, skills, and the availability of job and training opportunities so MSFWs can reasonably participate in the Employment Service.</a:t>
            </a:r>
            <a:endParaRPr lang="en-US">
              <a:cs typeface="Calibri"/>
            </a:endParaRPr>
          </a:p>
        </p:txBody>
      </p:sp>
    </p:spTree>
    <p:extLst>
      <p:ext uri="{BB962C8B-B14F-4D97-AF65-F5344CB8AC3E}">
        <p14:creationId xmlns:p14="http://schemas.microsoft.com/office/powerpoint/2010/main" val="3104220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13</a:t>
            </a:fld>
            <a:endParaRPr lang="en-US"/>
          </a:p>
        </p:txBody>
      </p:sp>
      <p:sp>
        <p:nvSpPr>
          <p:cNvPr id="2" name="Title 1">
            <a:extLst>
              <a:ext uri="{FF2B5EF4-FFF2-40B4-BE49-F238E27FC236}">
                <a16:creationId xmlns:a16="http://schemas.microsoft.com/office/drawing/2014/main" id="{6AAED6C7-665C-AB5D-1458-195862874DBD}"/>
              </a:ext>
            </a:extLst>
          </p:cNvPr>
          <p:cNvSpPr>
            <a:spLocks noGrp="1"/>
          </p:cNvSpPr>
          <p:nvPr>
            <p:ph type="title"/>
          </p:nvPr>
        </p:nvSpPr>
        <p:spPr/>
        <p:txBody>
          <a:bodyPr/>
          <a:lstStyle/>
          <a:p>
            <a:r>
              <a:rPr lang="en-US"/>
              <a:t>Employment Service Services to MSFWs (7)</a:t>
            </a:r>
          </a:p>
        </p:txBody>
      </p:sp>
      <p:sp>
        <p:nvSpPr>
          <p:cNvPr id="13" name="Text Placeholder 12">
            <a:extLst>
              <a:ext uri="{FF2B5EF4-FFF2-40B4-BE49-F238E27FC236}">
                <a16:creationId xmlns:a16="http://schemas.microsoft.com/office/drawing/2014/main" id="{10E0EB3C-6D86-7984-B49C-7BC41D8BB264}"/>
              </a:ext>
            </a:extLst>
          </p:cNvPr>
          <p:cNvSpPr>
            <a:spLocks noGrp="1"/>
          </p:cNvSpPr>
          <p:nvPr>
            <p:ph type="body" idx="1"/>
          </p:nvPr>
        </p:nvSpPr>
        <p:spPr/>
        <p:txBody>
          <a:bodyPr/>
          <a:lstStyle/>
          <a:p>
            <a:r>
              <a:rPr lang="en-US"/>
              <a:t>Strengthening Outreach to MSFWs                                    20 CFR 653.107 </a:t>
            </a:r>
          </a:p>
        </p:txBody>
      </p:sp>
      <p:sp>
        <p:nvSpPr>
          <p:cNvPr id="14" name="Content Placeholder 13">
            <a:extLst>
              <a:ext uri="{FF2B5EF4-FFF2-40B4-BE49-F238E27FC236}">
                <a16:creationId xmlns:a16="http://schemas.microsoft.com/office/drawing/2014/main" id="{CDF089C3-5721-3F39-08A6-C1815FD37503}"/>
              </a:ext>
            </a:extLst>
          </p:cNvPr>
          <p:cNvSpPr>
            <a:spLocks noGrp="1"/>
          </p:cNvSpPr>
          <p:nvPr>
            <p:ph sz="half" idx="2"/>
          </p:nvPr>
        </p:nvSpPr>
        <p:spPr>
          <a:xfrm>
            <a:off x="839788" y="2042430"/>
            <a:ext cx="10515600" cy="4199785"/>
          </a:xfrm>
        </p:spPr>
        <p:txBody>
          <a:bodyPr vert="horz" lIns="91440" tIns="45720" rIns="91440" bIns="45720" rtlCol="0" anchor="t">
            <a:noAutofit/>
          </a:bodyPr>
          <a:lstStyle/>
          <a:p>
            <a:r>
              <a:rPr lang="en-US" sz="2000"/>
              <a:t>States are required to conduct outreach to MSFWs in all of the State Workforce Agencies' service area and to contact a majority of the MSFWs in the state annually. </a:t>
            </a:r>
            <a:endParaRPr lang="pt-BR" sz="2000">
              <a:cs typeface="Calibri"/>
            </a:endParaRPr>
          </a:p>
          <a:p>
            <a:r>
              <a:rPr lang="en-US" sz="2000">
                <a:cs typeface="Calibri" panose="020F0502020204030204"/>
              </a:rPr>
              <a:t>The final rule clarifies that outreach staff must conduct outreach on an ongoing basis and the National Farmworker Jobs Program (NFJP) grantee activities do not substitute for State Workforce Agency outreach responsibilities. </a:t>
            </a:r>
          </a:p>
          <a:p>
            <a:r>
              <a:rPr lang="en-US" sz="2000"/>
              <a:t>Outreach staffing levels must align with and be supported by information about the estimated number of farmworkers and farmworker activity in the state, as demonstrated in the State’s Agricultural Outreach Plan. </a:t>
            </a:r>
            <a:endParaRPr lang="en-US" sz="2000">
              <a:cs typeface="Calibri" panose="020F0502020204030204"/>
            </a:endParaRPr>
          </a:p>
          <a:p>
            <a:r>
              <a:rPr lang="en-US" sz="2000">
                <a:cs typeface="Calibri" panose="020F0502020204030204"/>
              </a:rPr>
              <a:t>The State Workforce Agency's outreach responsibilities must include conducting thorough outreach efforts with extensive follow-up activities identified at § 653.107(b)(5) in all states, not only in supply states.</a:t>
            </a:r>
          </a:p>
          <a:p>
            <a:endParaRPr lang="en-US">
              <a:cs typeface="Calibri" panose="020F0502020204030204"/>
            </a:endParaRPr>
          </a:p>
        </p:txBody>
      </p:sp>
    </p:spTree>
    <p:extLst>
      <p:ext uri="{BB962C8B-B14F-4D97-AF65-F5344CB8AC3E}">
        <p14:creationId xmlns:p14="http://schemas.microsoft.com/office/powerpoint/2010/main" val="1164761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14</a:t>
            </a:fld>
            <a:endParaRPr lang="en-US"/>
          </a:p>
        </p:txBody>
      </p:sp>
      <p:sp>
        <p:nvSpPr>
          <p:cNvPr id="2" name="Title 1">
            <a:extLst>
              <a:ext uri="{FF2B5EF4-FFF2-40B4-BE49-F238E27FC236}">
                <a16:creationId xmlns:a16="http://schemas.microsoft.com/office/drawing/2014/main" id="{6AAED6C7-665C-AB5D-1458-195862874DBD}"/>
              </a:ext>
            </a:extLst>
          </p:cNvPr>
          <p:cNvSpPr>
            <a:spLocks noGrp="1"/>
          </p:cNvSpPr>
          <p:nvPr>
            <p:ph type="title"/>
          </p:nvPr>
        </p:nvSpPr>
        <p:spPr/>
        <p:txBody>
          <a:bodyPr/>
          <a:lstStyle/>
          <a:p>
            <a:r>
              <a:rPr lang="en-US"/>
              <a:t>Employment Service Services to MSFWs (8)</a:t>
            </a:r>
          </a:p>
        </p:txBody>
      </p:sp>
      <p:sp>
        <p:nvSpPr>
          <p:cNvPr id="13" name="Text Placeholder 12">
            <a:extLst>
              <a:ext uri="{FF2B5EF4-FFF2-40B4-BE49-F238E27FC236}">
                <a16:creationId xmlns:a16="http://schemas.microsoft.com/office/drawing/2014/main" id="{10E0EB3C-6D86-7984-B49C-7BC41D8BB264}"/>
              </a:ext>
            </a:extLst>
          </p:cNvPr>
          <p:cNvSpPr>
            <a:spLocks noGrp="1"/>
          </p:cNvSpPr>
          <p:nvPr>
            <p:ph type="body" idx="1"/>
          </p:nvPr>
        </p:nvSpPr>
        <p:spPr/>
        <p:txBody>
          <a:bodyPr/>
          <a:lstStyle/>
          <a:p>
            <a:r>
              <a:rPr lang="en-US"/>
              <a:t>Strengthening Outreach to MSFWs cont'd</a:t>
            </a:r>
          </a:p>
        </p:txBody>
      </p:sp>
      <p:sp>
        <p:nvSpPr>
          <p:cNvPr id="14" name="Content Placeholder 13">
            <a:extLst>
              <a:ext uri="{FF2B5EF4-FFF2-40B4-BE49-F238E27FC236}">
                <a16:creationId xmlns:a16="http://schemas.microsoft.com/office/drawing/2014/main" id="{CDF089C3-5721-3F39-08A6-C1815FD37503}"/>
              </a:ext>
            </a:extLst>
          </p:cNvPr>
          <p:cNvSpPr>
            <a:spLocks noGrp="1"/>
          </p:cNvSpPr>
          <p:nvPr>
            <p:ph sz="half" idx="2"/>
          </p:nvPr>
        </p:nvSpPr>
        <p:spPr/>
        <p:txBody>
          <a:bodyPr vert="horz" lIns="91440" tIns="45720" rIns="91440" bIns="45720" rtlCol="0" anchor="t">
            <a:noAutofit/>
          </a:bodyPr>
          <a:lstStyle/>
          <a:p>
            <a:r>
              <a:rPr lang="en-US"/>
              <a:t>State Workforce Agencies must put a strong emphasis on hiring and assigning candidates who meet the criteria at </a:t>
            </a:r>
            <a:r>
              <a:rPr lang="pt-BR"/>
              <a:t>20 CFR 653.107(a)(3)(i)(</a:t>
            </a:r>
            <a:r>
              <a:rPr lang="pt-BR" err="1"/>
              <a:t>ii</a:t>
            </a:r>
            <a:r>
              <a:rPr lang="pt-BR"/>
              <a:t>).</a:t>
            </a:r>
          </a:p>
          <a:p>
            <a:r>
              <a:rPr lang="en-US"/>
              <a:t>State Workforce Agencies must inform farmworker organizations and other organizations with expertise concerning MSFWs of outreach staff job openings and encourage them to refer qualified applicants to apply. </a:t>
            </a:r>
            <a:endParaRPr lang="en-US">
              <a:cs typeface="Calibri"/>
            </a:endParaRPr>
          </a:p>
          <a:p>
            <a:r>
              <a:rPr lang="en-US">
                <a:cs typeface="Calibri"/>
              </a:rPr>
              <a:t>The SMA’s Annual Summary must include a summary and analysis of the outreach efforts undertaken by all significant and non-significant MSFW Employment Service offices, as well as the results of those efforts, and an analysis of whether the outreach levels and results were adequate.</a:t>
            </a:r>
          </a:p>
          <a:p>
            <a:endParaRPr lang="en-US">
              <a:cs typeface="Calibri"/>
            </a:endParaRPr>
          </a:p>
        </p:txBody>
      </p:sp>
    </p:spTree>
    <p:extLst>
      <p:ext uri="{BB962C8B-B14F-4D97-AF65-F5344CB8AC3E}">
        <p14:creationId xmlns:p14="http://schemas.microsoft.com/office/powerpoint/2010/main" val="4073743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3D5429-3A54-8997-E173-6150E0CBA116}"/>
              </a:ext>
            </a:extLst>
          </p:cNvPr>
          <p:cNvSpPr>
            <a:spLocks noGrp="1"/>
          </p:cNvSpPr>
          <p:nvPr>
            <p:ph type="sldNum" sz="quarter" idx="12"/>
          </p:nvPr>
        </p:nvSpPr>
        <p:spPr/>
        <p:txBody>
          <a:bodyPr/>
          <a:lstStyle/>
          <a:p>
            <a:fld id="{158B7785-F6D6-45F8-833E-07BD84680091}" type="slidenum">
              <a:rPr lang="en-US" smtClean="0"/>
              <a:t>15</a:t>
            </a:fld>
            <a:endParaRPr lang="en-US"/>
          </a:p>
        </p:txBody>
      </p:sp>
      <p:sp>
        <p:nvSpPr>
          <p:cNvPr id="3" name="Title 2">
            <a:extLst>
              <a:ext uri="{FF2B5EF4-FFF2-40B4-BE49-F238E27FC236}">
                <a16:creationId xmlns:a16="http://schemas.microsoft.com/office/drawing/2014/main" id="{394552BC-0DC6-E5A9-65AA-D25222CD7731}"/>
              </a:ext>
            </a:extLst>
          </p:cNvPr>
          <p:cNvSpPr>
            <a:spLocks noGrp="1"/>
          </p:cNvSpPr>
          <p:nvPr>
            <p:ph type="title"/>
          </p:nvPr>
        </p:nvSpPr>
        <p:spPr/>
        <p:txBody>
          <a:bodyPr/>
          <a:lstStyle/>
          <a:p>
            <a:r>
              <a:rPr lang="en-US"/>
              <a:t>Employment Service Services to MSFWs (9)</a:t>
            </a:r>
          </a:p>
        </p:txBody>
      </p:sp>
      <p:sp>
        <p:nvSpPr>
          <p:cNvPr id="4" name="Text Placeholder 3">
            <a:extLst>
              <a:ext uri="{FF2B5EF4-FFF2-40B4-BE49-F238E27FC236}">
                <a16:creationId xmlns:a16="http://schemas.microsoft.com/office/drawing/2014/main" id="{3574EA70-B6F5-30DD-2C60-F0F93C21560E}"/>
              </a:ext>
            </a:extLst>
          </p:cNvPr>
          <p:cNvSpPr>
            <a:spLocks noGrp="1"/>
          </p:cNvSpPr>
          <p:nvPr>
            <p:ph type="body" idx="1"/>
          </p:nvPr>
        </p:nvSpPr>
        <p:spPr/>
        <p:txBody>
          <a:bodyPr/>
          <a:lstStyle/>
          <a:p>
            <a:r>
              <a:rPr lang="en-US"/>
              <a:t>Strengthening the Role of the State Monitor Advocate (SMA)</a:t>
            </a:r>
          </a:p>
        </p:txBody>
      </p:sp>
      <p:sp>
        <p:nvSpPr>
          <p:cNvPr id="5" name="Content Placeholder 4">
            <a:extLst>
              <a:ext uri="{FF2B5EF4-FFF2-40B4-BE49-F238E27FC236}">
                <a16:creationId xmlns:a16="http://schemas.microsoft.com/office/drawing/2014/main" id="{E06BB53A-BF91-B5C5-E830-16871163CAEA}"/>
              </a:ext>
            </a:extLst>
          </p:cNvPr>
          <p:cNvSpPr>
            <a:spLocks noGrp="1"/>
          </p:cNvSpPr>
          <p:nvPr>
            <p:ph sz="half" idx="2"/>
          </p:nvPr>
        </p:nvSpPr>
        <p:spPr>
          <a:xfrm>
            <a:off x="805866" y="1970118"/>
            <a:ext cx="10515600" cy="4552965"/>
          </a:xfrm>
        </p:spPr>
        <p:txBody>
          <a:bodyPr vert="horz" lIns="91440" tIns="45720" rIns="91440" bIns="45720" rtlCol="0" anchor="t">
            <a:noAutofit/>
          </a:bodyPr>
          <a:lstStyle/>
          <a:p>
            <a:r>
              <a:rPr lang="en-US" sz="1700">
                <a:cs typeface="Calibri"/>
              </a:rPr>
              <a:t>The State Administrator or Employment Service staff are prohibited from retaliating against an SMA for performing required monitoring activities.</a:t>
            </a:r>
          </a:p>
          <a:p>
            <a:r>
              <a:rPr lang="en-US" sz="1700"/>
              <a:t>State Workforce Agencies must put a strong emphasis on hiring candidates who meet the criteria at § 653.108(b).</a:t>
            </a:r>
            <a:endParaRPr lang="en-US" sz="1700">
              <a:cs typeface="Calibri"/>
            </a:endParaRPr>
          </a:p>
          <a:p>
            <a:r>
              <a:rPr lang="en-US" sz="1700"/>
              <a:t>SMA must be a senior-level ES official with the authority necessary to effectively carry out their duties.</a:t>
            </a:r>
            <a:endParaRPr lang="en-US" sz="1700">
              <a:cs typeface="Calibri"/>
            </a:endParaRPr>
          </a:p>
          <a:p>
            <a:r>
              <a:rPr lang="en-US" sz="1700"/>
              <a:t>SMA must have the knowledge, skills, and abilities necessary to fulfill the responsibilities as described in the rule.</a:t>
            </a:r>
            <a:endParaRPr lang="en-US" sz="1700">
              <a:cs typeface="Calibri"/>
            </a:endParaRPr>
          </a:p>
          <a:p>
            <a:r>
              <a:rPr lang="en-US" sz="1700"/>
              <a:t>SMA must have sufficient authority, staff, resources, and access to top management necessary to effectively fulfill the role.</a:t>
            </a:r>
            <a:endParaRPr lang="en-US" sz="1700">
              <a:cs typeface="Calibri"/>
            </a:endParaRPr>
          </a:p>
          <a:p>
            <a:r>
              <a:rPr lang="en-US" sz="1700"/>
              <a:t>SMAs and SMA staff are prohibited from performing work that conflicts with any of the SMA’s duties, such as outreach, complaint processing, or Agricultural Recruitment System processing.</a:t>
            </a:r>
            <a:endParaRPr lang="en-US" sz="1700">
              <a:cs typeface="Calibri"/>
            </a:endParaRPr>
          </a:p>
          <a:p>
            <a:r>
              <a:rPr lang="en-US" sz="1700"/>
              <a:t>The SMA is required to establish an ongoing liaison with the State-level Equal Opportunity Officer (EO Officer) to enhance equity and inclusion for farmworkers. </a:t>
            </a:r>
            <a:endParaRPr lang="en-US" sz="1700">
              <a:cs typeface="Calibri"/>
            </a:endParaRPr>
          </a:p>
        </p:txBody>
      </p:sp>
    </p:spTree>
    <p:extLst>
      <p:ext uri="{BB962C8B-B14F-4D97-AF65-F5344CB8AC3E}">
        <p14:creationId xmlns:p14="http://schemas.microsoft.com/office/powerpoint/2010/main" val="1530742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708F26-1C1C-ACF4-F7C9-28C1FF19A5A7}"/>
              </a:ext>
            </a:extLst>
          </p:cNvPr>
          <p:cNvSpPr>
            <a:spLocks noGrp="1"/>
          </p:cNvSpPr>
          <p:nvPr>
            <p:ph type="sldNum" sz="quarter" idx="12"/>
          </p:nvPr>
        </p:nvSpPr>
        <p:spPr/>
        <p:txBody>
          <a:bodyPr/>
          <a:lstStyle/>
          <a:p>
            <a:fld id="{158B7785-F6D6-45F8-833E-07BD84680091}" type="slidenum">
              <a:rPr lang="en-US" smtClean="0"/>
              <a:t>16</a:t>
            </a:fld>
            <a:endParaRPr lang="en-US"/>
          </a:p>
        </p:txBody>
      </p:sp>
      <p:sp>
        <p:nvSpPr>
          <p:cNvPr id="3" name="Title 2">
            <a:extLst>
              <a:ext uri="{FF2B5EF4-FFF2-40B4-BE49-F238E27FC236}">
                <a16:creationId xmlns:a16="http://schemas.microsoft.com/office/drawing/2014/main" id="{A80D7448-6364-F2C6-BE40-876647E353E4}"/>
              </a:ext>
            </a:extLst>
          </p:cNvPr>
          <p:cNvSpPr>
            <a:spLocks noGrp="1"/>
          </p:cNvSpPr>
          <p:nvPr>
            <p:ph type="title"/>
          </p:nvPr>
        </p:nvSpPr>
        <p:spPr/>
        <p:txBody>
          <a:bodyPr/>
          <a:lstStyle/>
          <a:p>
            <a:r>
              <a:rPr lang="en-US"/>
              <a:t>Employment Service Services to MSFWs (10)</a:t>
            </a:r>
          </a:p>
        </p:txBody>
      </p:sp>
      <p:sp>
        <p:nvSpPr>
          <p:cNvPr id="4" name="Text Placeholder 3">
            <a:extLst>
              <a:ext uri="{FF2B5EF4-FFF2-40B4-BE49-F238E27FC236}">
                <a16:creationId xmlns:a16="http://schemas.microsoft.com/office/drawing/2014/main" id="{DECA6B6D-3B0B-25E8-C1C0-333B48228A6A}"/>
              </a:ext>
            </a:extLst>
          </p:cNvPr>
          <p:cNvSpPr>
            <a:spLocks noGrp="1"/>
          </p:cNvSpPr>
          <p:nvPr>
            <p:ph type="body" idx="1"/>
          </p:nvPr>
        </p:nvSpPr>
        <p:spPr/>
        <p:txBody>
          <a:bodyPr/>
          <a:lstStyle/>
          <a:p>
            <a:r>
              <a:rPr lang="en-US"/>
              <a:t>Data Requirements</a:t>
            </a:r>
          </a:p>
        </p:txBody>
      </p:sp>
      <p:sp>
        <p:nvSpPr>
          <p:cNvPr id="5" name="Content Placeholder 4">
            <a:extLst>
              <a:ext uri="{FF2B5EF4-FFF2-40B4-BE49-F238E27FC236}">
                <a16:creationId xmlns:a16="http://schemas.microsoft.com/office/drawing/2014/main" id="{AFE68D48-7504-0211-1BF5-E5618C5F8271}"/>
              </a:ext>
            </a:extLst>
          </p:cNvPr>
          <p:cNvSpPr>
            <a:spLocks noGrp="1"/>
          </p:cNvSpPr>
          <p:nvPr>
            <p:ph sz="half" idx="2"/>
          </p:nvPr>
        </p:nvSpPr>
        <p:spPr>
          <a:xfrm>
            <a:off x="839788" y="1823464"/>
            <a:ext cx="10515600" cy="4199785"/>
          </a:xfrm>
        </p:spPr>
        <p:txBody>
          <a:bodyPr vert="horz" lIns="91440" tIns="45720" rIns="91440" bIns="45720" rtlCol="0" anchor="t">
            <a:noAutofit/>
          </a:bodyPr>
          <a:lstStyle/>
          <a:p>
            <a:r>
              <a:rPr lang="en-US" sz="1800"/>
              <a:t>State Workforce Agencies are required to record MSFW status of reportable individuals.</a:t>
            </a:r>
            <a:endParaRPr lang="en-US" sz="1800">
              <a:cs typeface="Calibri"/>
            </a:endParaRPr>
          </a:p>
          <a:p>
            <a:pPr lvl="1"/>
            <a:r>
              <a:rPr lang="en-US" sz="1800"/>
              <a:t>This change may help State Workforce Agencies, SMAs, and ETA better understand the number of MSFWs who engage in the Employment Service and the degree of their engagement. </a:t>
            </a:r>
            <a:endParaRPr lang="en-US" sz="1800">
              <a:cs typeface="Calibri"/>
            </a:endParaRPr>
          </a:p>
          <a:p>
            <a:endParaRPr lang="en-US"/>
          </a:p>
          <a:p>
            <a:endParaRPr lang="en-US">
              <a:cs typeface="Calibri" panose="020F0502020204030204"/>
            </a:endParaRPr>
          </a:p>
          <a:p>
            <a:r>
              <a:rPr lang="en-US" sz="1800"/>
              <a:t>State Workforce Agencies must comply with the language access and assistance requirements at 29 CFR 38.9 with regard to all individuals with limited English proficiency (LEP), including MSFWs who are limited English proficient individuals, as defined at 29 CFR 38.4(</a:t>
            </a:r>
            <a:r>
              <a:rPr lang="en-US" sz="1800" err="1"/>
              <a:t>hh</a:t>
            </a:r>
            <a:r>
              <a:rPr lang="en-US" sz="1800"/>
              <a:t>).</a:t>
            </a:r>
            <a:endParaRPr lang="en-US" sz="1800">
              <a:cs typeface="Calibri"/>
            </a:endParaRPr>
          </a:p>
          <a:p>
            <a:pPr lvl="1"/>
            <a:r>
              <a:rPr lang="en-US" sz="1800"/>
              <a:t>The final rule removes references to significant multilingual MSFW one-stop centers and other references regarding providing services to MSFWs in their native language.</a:t>
            </a:r>
            <a:endParaRPr lang="en-US" sz="1800">
              <a:cs typeface="Calibri"/>
            </a:endParaRPr>
          </a:p>
        </p:txBody>
      </p:sp>
      <p:sp>
        <p:nvSpPr>
          <p:cNvPr id="7" name="Text Placeholder 3">
            <a:extLst>
              <a:ext uri="{FF2B5EF4-FFF2-40B4-BE49-F238E27FC236}">
                <a16:creationId xmlns:a16="http://schemas.microsoft.com/office/drawing/2014/main" id="{C1C65A56-FFCB-8307-9B7B-DAB0711C5B07}"/>
              </a:ext>
            </a:extLst>
          </p:cNvPr>
          <p:cNvSpPr txBox="1">
            <a:spLocks/>
          </p:cNvSpPr>
          <p:nvPr/>
        </p:nvSpPr>
        <p:spPr>
          <a:xfrm>
            <a:off x="804888" y="3243979"/>
            <a:ext cx="10515600" cy="823912"/>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t>Language Access Requirements</a:t>
            </a:r>
          </a:p>
        </p:txBody>
      </p:sp>
    </p:spTree>
    <p:extLst>
      <p:ext uri="{BB962C8B-B14F-4D97-AF65-F5344CB8AC3E}">
        <p14:creationId xmlns:p14="http://schemas.microsoft.com/office/powerpoint/2010/main" val="3731283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38DD32-A697-9D1F-2B65-3CFA81F5BADF}"/>
              </a:ext>
            </a:extLst>
          </p:cNvPr>
          <p:cNvSpPr>
            <a:spLocks noGrp="1"/>
          </p:cNvSpPr>
          <p:nvPr>
            <p:ph type="sldNum" sz="quarter" idx="12"/>
          </p:nvPr>
        </p:nvSpPr>
        <p:spPr/>
        <p:txBody>
          <a:bodyPr/>
          <a:lstStyle/>
          <a:p>
            <a:fld id="{158B7785-F6D6-45F8-833E-07BD84680091}" type="slidenum">
              <a:rPr lang="en-US" smtClean="0"/>
              <a:t>17</a:t>
            </a:fld>
            <a:endParaRPr lang="en-US"/>
          </a:p>
        </p:txBody>
      </p:sp>
      <p:sp>
        <p:nvSpPr>
          <p:cNvPr id="3" name="Title 2">
            <a:extLst>
              <a:ext uri="{FF2B5EF4-FFF2-40B4-BE49-F238E27FC236}">
                <a16:creationId xmlns:a16="http://schemas.microsoft.com/office/drawing/2014/main" id="{E33E634C-25AF-3D09-F33E-65043F3FE324}"/>
              </a:ext>
            </a:extLst>
          </p:cNvPr>
          <p:cNvSpPr>
            <a:spLocks noGrp="1"/>
          </p:cNvSpPr>
          <p:nvPr>
            <p:ph type="title"/>
          </p:nvPr>
        </p:nvSpPr>
        <p:spPr/>
        <p:txBody>
          <a:bodyPr/>
          <a:lstStyle/>
          <a:p>
            <a:r>
              <a:rPr lang="en-US"/>
              <a:t>Employment Service Services to MSFWs (11)</a:t>
            </a:r>
          </a:p>
        </p:txBody>
      </p:sp>
      <p:sp>
        <p:nvSpPr>
          <p:cNvPr id="4" name="Text Placeholder 3">
            <a:extLst>
              <a:ext uri="{FF2B5EF4-FFF2-40B4-BE49-F238E27FC236}">
                <a16:creationId xmlns:a16="http://schemas.microsoft.com/office/drawing/2014/main" id="{A5BAC886-5D65-C255-A886-C8550C2A5EBF}"/>
              </a:ext>
            </a:extLst>
          </p:cNvPr>
          <p:cNvSpPr>
            <a:spLocks noGrp="1"/>
          </p:cNvSpPr>
          <p:nvPr>
            <p:ph type="body" idx="1"/>
          </p:nvPr>
        </p:nvSpPr>
        <p:spPr/>
        <p:txBody>
          <a:bodyPr/>
          <a:lstStyle/>
          <a:p>
            <a:r>
              <a:rPr lang="en-US"/>
              <a:t>Revised Complaint System Regulations</a:t>
            </a:r>
          </a:p>
        </p:txBody>
      </p:sp>
      <p:sp>
        <p:nvSpPr>
          <p:cNvPr id="5" name="Content Placeholder 4">
            <a:extLst>
              <a:ext uri="{FF2B5EF4-FFF2-40B4-BE49-F238E27FC236}">
                <a16:creationId xmlns:a16="http://schemas.microsoft.com/office/drawing/2014/main" id="{AE5BDE28-0CF3-5BC6-264A-A2AE1F754D53}"/>
              </a:ext>
            </a:extLst>
          </p:cNvPr>
          <p:cNvSpPr>
            <a:spLocks noGrp="1"/>
          </p:cNvSpPr>
          <p:nvPr>
            <p:ph sz="half" idx="2"/>
          </p:nvPr>
        </p:nvSpPr>
        <p:spPr>
          <a:xfrm>
            <a:off x="839788" y="1823191"/>
            <a:ext cx="10515600" cy="4533159"/>
          </a:xfrm>
        </p:spPr>
        <p:txBody>
          <a:bodyPr vert="horz" lIns="91440" tIns="45720" rIns="91440" bIns="45720" rtlCol="0" anchor="t">
            <a:noAutofit/>
          </a:bodyPr>
          <a:lstStyle/>
          <a:p>
            <a:r>
              <a:rPr lang="en-US"/>
              <a:t>The State Administrator is prohibited from assigning the SMA as the Complaint System Representative. </a:t>
            </a:r>
          </a:p>
          <a:p>
            <a:pPr lvl="1"/>
            <a:r>
              <a:rPr lang="en-US"/>
              <a:t>Monthly follow up on MSFW-related complaints must be conducted by a Complaint System Representative, not the SMA. This change removes potential conflicts of interest.</a:t>
            </a:r>
            <a:endParaRPr lang="en-US">
              <a:cs typeface="Calibri"/>
            </a:endParaRPr>
          </a:p>
          <a:p>
            <a:r>
              <a:rPr lang="en-US"/>
              <a:t>The scope of contact methods complainants may provide when filing complaints now includes any other helpful means of contact.</a:t>
            </a:r>
            <a:endParaRPr lang="en-US">
              <a:cs typeface="Calibri"/>
            </a:endParaRPr>
          </a:p>
          <a:p>
            <a:r>
              <a:rPr lang="en-US"/>
              <a:t>Language requiring SMAs to take direct actions—such as making determinations and referrals—on complaints has been removed.</a:t>
            </a:r>
            <a:endParaRPr lang="en-US">
              <a:cs typeface="Calibri"/>
            </a:endParaRPr>
          </a:p>
          <a:p>
            <a:r>
              <a:rPr lang="en-US"/>
              <a:t>The process for referring complaints involving nondiscrimination laws has been simplified.</a:t>
            </a:r>
            <a:endParaRPr lang="en-US">
              <a:cs typeface="Calibri"/>
            </a:endParaRPr>
          </a:p>
        </p:txBody>
      </p:sp>
    </p:spTree>
    <p:extLst>
      <p:ext uri="{BB962C8B-B14F-4D97-AF65-F5344CB8AC3E}">
        <p14:creationId xmlns:p14="http://schemas.microsoft.com/office/powerpoint/2010/main" val="1016192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38DD32-A697-9D1F-2B65-3CFA81F5BADF}"/>
              </a:ext>
            </a:extLst>
          </p:cNvPr>
          <p:cNvSpPr>
            <a:spLocks noGrp="1"/>
          </p:cNvSpPr>
          <p:nvPr>
            <p:ph type="sldNum" sz="quarter" idx="12"/>
          </p:nvPr>
        </p:nvSpPr>
        <p:spPr/>
        <p:txBody>
          <a:bodyPr/>
          <a:lstStyle/>
          <a:p>
            <a:fld id="{158B7785-F6D6-45F8-833E-07BD84680091}" type="slidenum">
              <a:rPr lang="en-US" smtClean="0"/>
              <a:t>18</a:t>
            </a:fld>
            <a:endParaRPr lang="en-US"/>
          </a:p>
        </p:txBody>
      </p:sp>
      <p:sp>
        <p:nvSpPr>
          <p:cNvPr id="3" name="Title 2">
            <a:extLst>
              <a:ext uri="{FF2B5EF4-FFF2-40B4-BE49-F238E27FC236}">
                <a16:creationId xmlns:a16="http://schemas.microsoft.com/office/drawing/2014/main" id="{E33E634C-25AF-3D09-F33E-65043F3FE324}"/>
              </a:ext>
            </a:extLst>
          </p:cNvPr>
          <p:cNvSpPr>
            <a:spLocks noGrp="1"/>
          </p:cNvSpPr>
          <p:nvPr>
            <p:ph type="title"/>
          </p:nvPr>
        </p:nvSpPr>
        <p:spPr/>
        <p:txBody>
          <a:bodyPr/>
          <a:lstStyle/>
          <a:p>
            <a:r>
              <a:rPr lang="en-US"/>
              <a:t>Employment Service Services to MSFWs (12)</a:t>
            </a:r>
          </a:p>
        </p:txBody>
      </p:sp>
      <p:sp>
        <p:nvSpPr>
          <p:cNvPr id="4" name="Text Placeholder 3">
            <a:extLst>
              <a:ext uri="{FF2B5EF4-FFF2-40B4-BE49-F238E27FC236}">
                <a16:creationId xmlns:a16="http://schemas.microsoft.com/office/drawing/2014/main" id="{A5BAC886-5D65-C255-A886-C8550C2A5EBF}"/>
              </a:ext>
            </a:extLst>
          </p:cNvPr>
          <p:cNvSpPr>
            <a:spLocks noGrp="1"/>
          </p:cNvSpPr>
          <p:nvPr>
            <p:ph type="body" idx="1"/>
          </p:nvPr>
        </p:nvSpPr>
        <p:spPr/>
        <p:txBody>
          <a:bodyPr/>
          <a:lstStyle/>
          <a:p>
            <a:r>
              <a:rPr lang="en-US"/>
              <a:t>Revised Complaint System Regulations cont'd</a:t>
            </a:r>
          </a:p>
        </p:txBody>
      </p:sp>
      <p:sp>
        <p:nvSpPr>
          <p:cNvPr id="5" name="Content Placeholder 4">
            <a:extLst>
              <a:ext uri="{FF2B5EF4-FFF2-40B4-BE49-F238E27FC236}">
                <a16:creationId xmlns:a16="http://schemas.microsoft.com/office/drawing/2014/main" id="{AE5BDE28-0CF3-5BC6-264A-A2AE1F754D53}"/>
              </a:ext>
            </a:extLst>
          </p:cNvPr>
          <p:cNvSpPr>
            <a:spLocks noGrp="1"/>
          </p:cNvSpPr>
          <p:nvPr>
            <p:ph sz="half" idx="2"/>
          </p:nvPr>
        </p:nvSpPr>
        <p:spPr>
          <a:xfrm>
            <a:off x="839788" y="2050915"/>
            <a:ext cx="10515600" cy="4305435"/>
          </a:xfrm>
        </p:spPr>
        <p:txBody>
          <a:bodyPr vert="horz" lIns="91440" tIns="45720" rIns="91440" bIns="45720" rtlCol="0" anchor="t">
            <a:noAutofit/>
          </a:bodyPr>
          <a:lstStyle/>
          <a:p>
            <a:r>
              <a:rPr lang="en-US" sz="2200"/>
              <a:t>Changes to § 658.419 </a:t>
            </a:r>
            <a:endParaRPr lang="en-US" sz="2200">
              <a:cs typeface="Calibri"/>
            </a:endParaRPr>
          </a:p>
          <a:p>
            <a:pPr lvl="1"/>
            <a:r>
              <a:rPr lang="en-US"/>
              <a:t>The final rule clarifies that apparent violations processed as directed by § 658.419 are those that an Employment Service staff observes, has reason to believe, or about which they receive information other than through field checks. </a:t>
            </a:r>
            <a:endParaRPr lang="en-US">
              <a:cs typeface="Calibri"/>
            </a:endParaRPr>
          </a:p>
          <a:p>
            <a:pPr lvl="1">
              <a:buClr>
                <a:srgbClr val="005A7C"/>
              </a:buClr>
            </a:pPr>
            <a:r>
              <a:rPr lang="en-US">
                <a:solidFill>
                  <a:srgbClr val="3A4040"/>
                </a:solidFill>
                <a:cs typeface="Calibri"/>
              </a:rPr>
              <a:t>Employment Service Office Managers must ensure apparent violations are documented in the Complaint System log as described at § 658.410.</a:t>
            </a:r>
            <a:endParaRPr lang="en-US"/>
          </a:p>
          <a:p>
            <a:pPr lvl="1">
              <a:buClr>
                <a:srgbClr val="005A7C"/>
              </a:buClr>
            </a:pPr>
            <a:r>
              <a:rPr lang="en-US">
                <a:solidFill>
                  <a:srgbClr val="3A4040"/>
                </a:solidFill>
                <a:cs typeface="Calibri"/>
              </a:rPr>
              <a:t>Apparent violations that involve alleged violations of nondiscrimination laws must be documented in the Complaint System log and immediately referred to the State-level EO Officer.</a:t>
            </a:r>
            <a:endParaRPr lang="en-US">
              <a:cs typeface="Calibri"/>
            </a:endParaRPr>
          </a:p>
        </p:txBody>
      </p:sp>
    </p:spTree>
    <p:extLst>
      <p:ext uri="{BB962C8B-B14F-4D97-AF65-F5344CB8AC3E}">
        <p14:creationId xmlns:p14="http://schemas.microsoft.com/office/powerpoint/2010/main" val="3833506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B9566A-39CF-0BA1-C4E6-9D6984511E2A}"/>
              </a:ext>
            </a:extLst>
          </p:cNvPr>
          <p:cNvSpPr>
            <a:spLocks noGrp="1"/>
          </p:cNvSpPr>
          <p:nvPr>
            <p:ph type="title"/>
          </p:nvPr>
        </p:nvSpPr>
        <p:spPr/>
        <p:txBody>
          <a:bodyPr/>
          <a:lstStyle/>
          <a:p>
            <a:r>
              <a:rPr lang="en-US"/>
              <a:t>ETA Regional and National Offices</a:t>
            </a:r>
          </a:p>
        </p:txBody>
      </p:sp>
      <p:sp>
        <p:nvSpPr>
          <p:cNvPr id="5" name="Text Placeholder 4">
            <a:extLst>
              <a:ext uri="{FF2B5EF4-FFF2-40B4-BE49-F238E27FC236}">
                <a16:creationId xmlns:a16="http://schemas.microsoft.com/office/drawing/2014/main" id="{BC2658BF-7707-0800-58F9-D9428228FCCC}"/>
              </a:ext>
            </a:extLst>
          </p:cNvPr>
          <p:cNvSpPr>
            <a:spLocks noGrp="1"/>
          </p:cNvSpPr>
          <p:nvPr>
            <p:ph type="body" idx="1"/>
          </p:nvPr>
        </p:nvSpPr>
        <p:spPr/>
        <p:txBody>
          <a:bodyPr/>
          <a:lstStyle/>
          <a:p>
            <a:r>
              <a:rPr lang="en-US"/>
              <a:t>Revised Responsibilities </a:t>
            </a:r>
          </a:p>
        </p:txBody>
      </p:sp>
    </p:spTree>
    <p:extLst>
      <p:ext uri="{BB962C8B-B14F-4D97-AF65-F5344CB8AC3E}">
        <p14:creationId xmlns:p14="http://schemas.microsoft.com/office/powerpoint/2010/main" val="2652215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20</a:t>
            </a:fld>
            <a:endParaRPr lang="en-US"/>
          </a:p>
        </p:txBody>
      </p:sp>
      <p:sp>
        <p:nvSpPr>
          <p:cNvPr id="2" name="Title 1">
            <a:extLst>
              <a:ext uri="{FF2B5EF4-FFF2-40B4-BE49-F238E27FC236}">
                <a16:creationId xmlns:a16="http://schemas.microsoft.com/office/drawing/2014/main" id="{440095A5-8D30-3761-DE22-E51CBF272EB6}"/>
              </a:ext>
            </a:extLst>
          </p:cNvPr>
          <p:cNvSpPr>
            <a:spLocks noGrp="1"/>
          </p:cNvSpPr>
          <p:nvPr>
            <p:ph type="title"/>
          </p:nvPr>
        </p:nvSpPr>
        <p:spPr/>
        <p:txBody>
          <a:bodyPr/>
          <a:lstStyle/>
          <a:p>
            <a:r>
              <a:rPr lang="en-US"/>
              <a:t>ETA Regional Offices </a:t>
            </a:r>
          </a:p>
        </p:txBody>
      </p:sp>
      <p:sp>
        <p:nvSpPr>
          <p:cNvPr id="9" name="Text Placeholder 8">
            <a:extLst>
              <a:ext uri="{FF2B5EF4-FFF2-40B4-BE49-F238E27FC236}">
                <a16:creationId xmlns:a16="http://schemas.microsoft.com/office/drawing/2014/main" id="{5EB0353C-8015-D6C9-4385-712299D6D940}"/>
              </a:ext>
            </a:extLst>
          </p:cNvPr>
          <p:cNvSpPr>
            <a:spLocks noGrp="1"/>
          </p:cNvSpPr>
          <p:nvPr>
            <p:ph type="body" idx="1"/>
          </p:nvPr>
        </p:nvSpPr>
        <p:spPr/>
        <p:txBody>
          <a:bodyPr/>
          <a:lstStyle/>
          <a:p>
            <a:r>
              <a:rPr lang="en-US"/>
              <a:t>Revised Responsibilities</a:t>
            </a:r>
          </a:p>
        </p:txBody>
      </p:sp>
      <p:sp>
        <p:nvSpPr>
          <p:cNvPr id="10" name="Content Placeholder 9">
            <a:extLst>
              <a:ext uri="{FF2B5EF4-FFF2-40B4-BE49-F238E27FC236}">
                <a16:creationId xmlns:a16="http://schemas.microsoft.com/office/drawing/2014/main" id="{AC2EE210-189F-FE3A-2E56-157580D81716}"/>
              </a:ext>
            </a:extLst>
          </p:cNvPr>
          <p:cNvSpPr>
            <a:spLocks noGrp="1"/>
          </p:cNvSpPr>
          <p:nvPr>
            <p:ph sz="half" idx="2"/>
          </p:nvPr>
        </p:nvSpPr>
        <p:spPr/>
        <p:txBody>
          <a:bodyPr vert="horz" lIns="91440" tIns="45720" rIns="91440" bIns="45720" rtlCol="0" anchor="t">
            <a:noAutofit/>
          </a:bodyPr>
          <a:lstStyle/>
          <a:p>
            <a:r>
              <a:rPr lang="en-US"/>
              <a:t>Complaints</a:t>
            </a:r>
          </a:p>
          <a:p>
            <a:pPr lvl="1"/>
            <a:r>
              <a:rPr lang="en-US"/>
              <a:t>ETA regional offices must log and immediately refer complaints alleging violations of nondiscrimination laws to the appropriate State-level EO Officer(s).</a:t>
            </a:r>
            <a:endParaRPr lang="en-US">
              <a:cs typeface="Calibri"/>
            </a:endParaRPr>
          </a:p>
          <a:p>
            <a:pPr lvl="1"/>
            <a:r>
              <a:rPr lang="en-US"/>
              <a:t>§ 658.420(b)(2) has been removed from the regulations. 	</a:t>
            </a:r>
            <a:endParaRPr lang="en-US">
              <a:cs typeface="Calibri"/>
            </a:endParaRPr>
          </a:p>
          <a:p>
            <a:pPr lvl="2"/>
            <a:r>
              <a:rPr lang="en-US"/>
              <a:t>Complaints alleging discrimination based on genetic information now fall under the simplified procedures at § 658.420(b)(1).</a:t>
            </a:r>
            <a:endParaRPr lang="en-US">
              <a:cs typeface="Calibri"/>
            </a:endParaRPr>
          </a:p>
          <a:p>
            <a:pPr lvl="1"/>
            <a:r>
              <a:rPr lang="en-US"/>
              <a:t>The revisions to § 658.420(c) clarify that an ETA regional office should process an employment-related law complaint in accordance with § 658.422.</a:t>
            </a:r>
            <a:endParaRPr lang="en-US">
              <a:cs typeface="Calibri"/>
            </a:endParaRPr>
          </a:p>
          <a:p>
            <a:endParaRPr lang="en-US"/>
          </a:p>
        </p:txBody>
      </p:sp>
    </p:spTree>
    <p:extLst>
      <p:ext uri="{BB962C8B-B14F-4D97-AF65-F5344CB8AC3E}">
        <p14:creationId xmlns:p14="http://schemas.microsoft.com/office/powerpoint/2010/main" val="2848932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2" name="Title 1">
            <a:extLst>
              <a:ext uri="{FF2B5EF4-FFF2-40B4-BE49-F238E27FC236}">
                <a16:creationId xmlns:a16="http://schemas.microsoft.com/office/drawing/2014/main" id="{440095A5-8D30-3761-DE22-E51CBF272EB6}"/>
              </a:ext>
            </a:extLst>
          </p:cNvPr>
          <p:cNvSpPr>
            <a:spLocks noGrp="1"/>
          </p:cNvSpPr>
          <p:nvPr>
            <p:ph type="title"/>
          </p:nvPr>
        </p:nvSpPr>
        <p:spPr/>
        <p:txBody>
          <a:bodyPr/>
          <a:lstStyle/>
          <a:p>
            <a:r>
              <a:rPr lang="en-US"/>
              <a:t>ETA National and Regional Offices </a:t>
            </a:r>
          </a:p>
        </p:txBody>
      </p:sp>
      <p:sp>
        <p:nvSpPr>
          <p:cNvPr id="9" name="Text Placeholder 8">
            <a:extLst>
              <a:ext uri="{FF2B5EF4-FFF2-40B4-BE49-F238E27FC236}">
                <a16:creationId xmlns:a16="http://schemas.microsoft.com/office/drawing/2014/main" id="{5EB0353C-8015-D6C9-4385-712299D6D940}"/>
              </a:ext>
            </a:extLst>
          </p:cNvPr>
          <p:cNvSpPr>
            <a:spLocks noGrp="1"/>
          </p:cNvSpPr>
          <p:nvPr>
            <p:ph type="body" idx="1"/>
          </p:nvPr>
        </p:nvSpPr>
        <p:spPr/>
        <p:txBody>
          <a:bodyPr/>
          <a:lstStyle/>
          <a:p>
            <a:r>
              <a:rPr lang="en-US"/>
              <a:t>Revised Responsibilities</a:t>
            </a:r>
          </a:p>
        </p:txBody>
      </p:sp>
      <p:sp>
        <p:nvSpPr>
          <p:cNvPr id="10" name="Content Placeholder 9">
            <a:extLst>
              <a:ext uri="{FF2B5EF4-FFF2-40B4-BE49-F238E27FC236}">
                <a16:creationId xmlns:a16="http://schemas.microsoft.com/office/drawing/2014/main" id="{AC2EE210-189F-FE3A-2E56-157580D81716}"/>
              </a:ext>
            </a:extLst>
          </p:cNvPr>
          <p:cNvSpPr>
            <a:spLocks noGrp="1"/>
          </p:cNvSpPr>
          <p:nvPr>
            <p:ph sz="half" idx="2"/>
          </p:nvPr>
        </p:nvSpPr>
        <p:spPr/>
        <p:txBody>
          <a:bodyPr vert="horz" lIns="91440" tIns="45720" rIns="91440" bIns="45720" rtlCol="0" anchor="t">
            <a:noAutofit/>
          </a:bodyPr>
          <a:lstStyle/>
          <a:p>
            <a:r>
              <a:rPr lang="en-US" b="1"/>
              <a:t>Training Requirements</a:t>
            </a:r>
          </a:p>
          <a:p>
            <a:pPr lvl="1"/>
            <a:r>
              <a:rPr lang="en-US"/>
              <a:t>Regional Monitor Advocates are required to participate in training sessions offered by the National Office and additional training sessions necessary to maintain competency and enhance understanding of issues farmworkers face.</a:t>
            </a:r>
            <a:endParaRPr lang="en-US">
              <a:cs typeface="Calibri"/>
            </a:endParaRPr>
          </a:p>
          <a:p>
            <a:r>
              <a:rPr lang="en-US" b="1"/>
              <a:t>Field Checks</a:t>
            </a:r>
            <a:endParaRPr lang="en-US" b="1">
              <a:cs typeface="Calibri"/>
            </a:endParaRPr>
          </a:p>
          <a:p>
            <a:pPr lvl="1"/>
            <a:r>
              <a:rPr lang="en-US"/>
              <a:t>The word </a:t>
            </a:r>
            <a:r>
              <a:rPr lang="en-US" i="1"/>
              <a:t>random </a:t>
            </a:r>
            <a:r>
              <a:rPr lang="en-US"/>
              <a:t>has been removed from § 658.603(d)(7) and </a:t>
            </a:r>
            <a:r>
              <a:rPr lang="pt-BR"/>
              <a:t>§ 658.602(n)(2). </a:t>
            </a:r>
            <a:endParaRPr lang="pt-BR">
              <a:cs typeface="Calibri"/>
            </a:endParaRPr>
          </a:p>
          <a:p>
            <a:pPr lvl="2"/>
            <a:r>
              <a:rPr lang="en-US"/>
              <a:t>This change clarifies that the Regional Administrator (RA) and the National Monitor Advocate’s (NMA) selection of migrant camps or work sites to conduct field checks does not need to be random, but may be targeted, where necessary, to respond to known or suspected compliance issues, thereby improving MSFW worker protection.</a:t>
            </a:r>
            <a:endParaRPr lang="en-US">
              <a:cs typeface="Calibri"/>
            </a:endParaRPr>
          </a:p>
          <a:p>
            <a:endParaRPr lang="en-US"/>
          </a:p>
          <a:p>
            <a:endParaRPr lang="en-US"/>
          </a:p>
        </p:txBody>
      </p:sp>
    </p:spTree>
    <p:extLst>
      <p:ext uri="{BB962C8B-B14F-4D97-AF65-F5344CB8AC3E}">
        <p14:creationId xmlns:p14="http://schemas.microsoft.com/office/powerpoint/2010/main" val="3281365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22</a:t>
            </a:fld>
            <a:endParaRPr lang="en-US"/>
          </a:p>
        </p:txBody>
      </p:sp>
      <p:sp>
        <p:nvSpPr>
          <p:cNvPr id="2" name="Title 1">
            <a:extLst>
              <a:ext uri="{FF2B5EF4-FFF2-40B4-BE49-F238E27FC236}">
                <a16:creationId xmlns:a16="http://schemas.microsoft.com/office/drawing/2014/main" id="{440095A5-8D30-3761-DE22-E51CBF272EB6}"/>
              </a:ext>
            </a:extLst>
          </p:cNvPr>
          <p:cNvSpPr>
            <a:spLocks noGrp="1"/>
          </p:cNvSpPr>
          <p:nvPr>
            <p:ph type="title"/>
          </p:nvPr>
        </p:nvSpPr>
        <p:spPr/>
        <p:txBody>
          <a:bodyPr/>
          <a:lstStyle/>
          <a:p>
            <a:r>
              <a:rPr lang="en-US"/>
              <a:t>ETA National and Regional Offices (2)</a:t>
            </a:r>
          </a:p>
        </p:txBody>
      </p:sp>
      <p:sp>
        <p:nvSpPr>
          <p:cNvPr id="9" name="Text Placeholder 8">
            <a:extLst>
              <a:ext uri="{FF2B5EF4-FFF2-40B4-BE49-F238E27FC236}">
                <a16:creationId xmlns:a16="http://schemas.microsoft.com/office/drawing/2014/main" id="{5EB0353C-8015-D6C9-4385-712299D6D940}"/>
              </a:ext>
            </a:extLst>
          </p:cNvPr>
          <p:cNvSpPr>
            <a:spLocks noGrp="1"/>
          </p:cNvSpPr>
          <p:nvPr>
            <p:ph type="body" idx="1"/>
          </p:nvPr>
        </p:nvSpPr>
        <p:spPr/>
        <p:txBody>
          <a:bodyPr>
            <a:normAutofit lnSpcReduction="10000"/>
          </a:bodyPr>
          <a:lstStyle/>
          <a:p>
            <a:r>
              <a:rPr lang="en-US"/>
              <a:t>Subpart H: Federal Application of Remedial Action to State Workforce Agencies</a:t>
            </a:r>
          </a:p>
        </p:txBody>
      </p:sp>
      <p:sp>
        <p:nvSpPr>
          <p:cNvPr id="10" name="Content Placeholder 9">
            <a:extLst>
              <a:ext uri="{FF2B5EF4-FFF2-40B4-BE49-F238E27FC236}">
                <a16:creationId xmlns:a16="http://schemas.microsoft.com/office/drawing/2014/main" id="{AC2EE210-189F-FE3A-2E56-157580D81716}"/>
              </a:ext>
            </a:extLst>
          </p:cNvPr>
          <p:cNvSpPr>
            <a:spLocks noGrp="1"/>
          </p:cNvSpPr>
          <p:nvPr>
            <p:ph sz="half" idx="2"/>
          </p:nvPr>
        </p:nvSpPr>
        <p:spPr/>
        <p:txBody>
          <a:bodyPr vert="horz" lIns="91440" tIns="45720" rIns="91440" bIns="45720" rtlCol="0" anchor="t">
            <a:noAutofit/>
          </a:bodyPr>
          <a:lstStyle/>
          <a:p>
            <a:r>
              <a:rPr lang="en-US"/>
              <a:t>References to the Regional Monitor Advocates have been added to § 658.702(f)(2) in two places.</a:t>
            </a:r>
          </a:p>
          <a:p>
            <a:pPr lvl="1"/>
            <a:r>
              <a:rPr lang="en-US"/>
              <a:t>The RA must provide increased notifications to Regional Monitor Advocates when findings and noncompliance involve services to MSFWs or the Complaint System, under § 658.702.</a:t>
            </a:r>
            <a:endParaRPr lang="en-US">
              <a:cs typeface="Calibri"/>
            </a:endParaRPr>
          </a:p>
          <a:p>
            <a:pPr lvl="1"/>
            <a:r>
              <a:rPr lang="en-US"/>
              <a:t>In addition to the NMA, copies of the RA’s notification to the State Workforce Agency of the decertification proceedings must be sent to the Regional Monitor Advocate. </a:t>
            </a:r>
            <a:endParaRPr lang="en-US">
              <a:cs typeface="Calibri" panose="020F0502020204030204"/>
            </a:endParaRPr>
          </a:p>
          <a:p>
            <a:r>
              <a:rPr lang="en-US"/>
              <a:t>§ 658.707(a) has been amended to specify that any State Workforce Agency that has received a Notice of Remedial Action under § 658.707(a) may also request a hearing by filing a written request with the RA within 20 business days of the State Workforce Agency’s receipt of the notice. </a:t>
            </a:r>
            <a:endParaRPr lang="en-US">
              <a:cs typeface="Calibri"/>
            </a:endParaRPr>
          </a:p>
          <a:p>
            <a:endParaRPr lang="en-US"/>
          </a:p>
          <a:p>
            <a:endParaRPr lang="en-US"/>
          </a:p>
        </p:txBody>
      </p:sp>
    </p:spTree>
    <p:extLst>
      <p:ext uri="{BB962C8B-B14F-4D97-AF65-F5344CB8AC3E}">
        <p14:creationId xmlns:p14="http://schemas.microsoft.com/office/powerpoint/2010/main" val="1223970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23</a:t>
            </a:fld>
            <a:endParaRPr lang="en-US"/>
          </a:p>
        </p:txBody>
      </p:sp>
      <p:sp>
        <p:nvSpPr>
          <p:cNvPr id="2" name="Title 1">
            <a:extLst>
              <a:ext uri="{FF2B5EF4-FFF2-40B4-BE49-F238E27FC236}">
                <a16:creationId xmlns:a16="http://schemas.microsoft.com/office/drawing/2014/main" id="{440095A5-8D30-3761-DE22-E51CBF272EB6}"/>
              </a:ext>
            </a:extLst>
          </p:cNvPr>
          <p:cNvSpPr>
            <a:spLocks noGrp="1"/>
          </p:cNvSpPr>
          <p:nvPr>
            <p:ph type="title"/>
          </p:nvPr>
        </p:nvSpPr>
        <p:spPr/>
        <p:txBody>
          <a:bodyPr/>
          <a:lstStyle/>
          <a:p>
            <a:r>
              <a:rPr lang="en-US"/>
              <a:t>Technical Edits</a:t>
            </a:r>
          </a:p>
        </p:txBody>
      </p:sp>
      <p:sp>
        <p:nvSpPr>
          <p:cNvPr id="9" name="Text Placeholder 8">
            <a:extLst>
              <a:ext uri="{FF2B5EF4-FFF2-40B4-BE49-F238E27FC236}">
                <a16:creationId xmlns:a16="http://schemas.microsoft.com/office/drawing/2014/main" id="{5EB0353C-8015-D6C9-4385-712299D6D940}"/>
              </a:ext>
            </a:extLst>
          </p:cNvPr>
          <p:cNvSpPr>
            <a:spLocks noGrp="1"/>
          </p:cNvSpPr>
          <p:nvPr>
            <p:ph type="body" idx="4294967295"/>
          </p:nvPr>
        </p:nvSpPr>
        <p:spPr>
          <a:xfrm>
            <a:off x="805866" y="1158613"/>
            <a:ext cx="10515600" cy="4722016"/>
          </a:xfrm>
        </p:spPr>
        <p:txBody>
          <a:bodyPr vert="horz" lIns="91440" tIns="45720" rIns="91440" bIns="45720" rtlCol="0" anchor="t">
            <a:normAutofit fontScale="92500"/>
          </a:bodyPr>
          <a:lstStyle/>
          <a:p>
            <a:r>
              <a:rPr lang="en-US"/>
              <a:t>Technical edits have been made throughout §§ 651, 652, 653, and 658 to simplify and standardize terminology as well as improve usage of plain language.</a:t>
            </a:r>
          </a:p>
          <a:p>
            <a:pPr lvl="1"/>
            <a:r>
              <a:rPr lang="en-US">
                <a:solidFill>
                  <a:srgbClr val="242021"/>
                </a:solidFill>
                <a:cs typeface="Calibri"/>
              </a:rPr>
              <a:t>For example:</a:t>
            </a:r>
          </a:p>
          <a:p>
            <a:pPr lvl="2"/>
            <a:r>
              <a:rPr lang="en-US"/>
              <a:t>Employment services has been changed to Wagner-Peyser Act services.</a:t>
            </a:r>
            <a:endParaRPr lang="en-US">
              <a:cs typeface="Calibri"/>
            </a:endParaRPr>
          </a:p>
          <a:p>
            <a:pPr lvl="2"/>
            <a:r>
              <a:rPr lang="en-US"/>
              <a:t>Services provided under the Wagner-Peyser Act has been changed to Employment Service services.</a:t>
            </a:r>
            <a:endParaRPr lang="en-US">
              <a:cs typeface="Calibri"/>
            </a:endParaRPr>
          </a:p>
          <a:p>
            <a:pPr lvl="2"/>
            <a:r>
              <a:rPr lang="en-US"/>
              <a:t>Employment office has been changed to Employment Service office.</a:t>
            </a:r>
            <a:endParaRPr lang="en-US">
              <a:cs typeface="Calibri"/>
            </a:endParaRPr>
          </a:p>
          <a:p>
            <a:pPr lvl="2"/>
            <a:r>
              <a:rPr lang="en-US"/>
              <a:t>Wagner-Peyser Act participants has been changed to Employment Service participants.</a:t>
            </a:r>
            <a:endParaRPr lang="en-US">
              <a:cs typeface="Calibri"/>
            </a:endParaRPr>
          </a:p>
          <a:p>
            <a:pPr lvl="2"/>
            <a:r>
              <a:rPr lang="en-US"/>
              <a:t> “A” has been changed to “An” where necessary.</a:t>
            </a:r>
            <a:endParaRPr lang="en-US">
              <a:cs typeface="Calibri"/>
            </a:endParaRPr>
          </a:p>
          <a:p>
            <a:r>
              <a:rPr lang="en-US"/>
              <a:t>Gender-inclusive language has been added within the regulatory text.</a:t>
            </a:r>
          </a:p>
          <a:p>
            <a:pPr lvl="1"/>
            <a:r>
              <a:rPr lang="en-US"/>
              <a:t>For example, “he/she” has been replaced by “their” or other appropriate pronouns.</a:t>
            </a:r>
            <a:endParaRPr lang="en-US">
              <a:cs typeface="Calibri"/>
            </a:endParaRPr>
          </a:p>
        </p:txBody>
      </p:sp>
    </p:spTree>
    <p:extLst>
      <p:ext uri="{BB962C8B-B14F-4D97-AF65-F5344CB8AC3E}">
        <p14:creationId xmlns:p14="http://schemas.microsoft.com/office/powerpoint/2010/main" val="3821959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3F50DB-C6E9-A305-99FC-C6A92F895CAE}"/>
              </a:ext>
            </a:extLst>
          </p:cNvPr>
          <p:cNvSpPr>
            <a:spLocks noGrp="1"/>
          </p:cNvSpPr>
          <p:nvPr>
            <p:ph type="sldNum" sz="quarter" idx="12"/>
          </p:nvPr>
        </p:nvSpPr>
        <p:spPr/>
        <p:txBody>
          <a:bodyPr/>
          <a:lstStyle/>
          <a:p>
            <a:fld id="{158B7785-F6D6-45F8-833E-07BD84680091}" type="slidenum">
              <a:rPr lang="en-US" smtClean="0"/>
              <a:t>24</a:t>
            </a:fld>
            <a:endParaRPr lang="en-US"/>
          </a:p>
        </p:txBody>
      </p:sp>
      <p:sp>
        <p:nvSpPr>
          <p:cNvPr id="3" name="Title 2">
            <a:extLst>
              <a:ext uri="{FF2B5EF4-FFF2-40B4-BE49-F238E27FC236}">
                <a16:creationId xmlns:a16="http://schemas.microsoft.com/office/drawing/2014/main" id="{D0485443-E3E4-7530-FACD-8BCCB240308D}"/>
              </a:ext>
            </a:extLst>
          </p:cNvPr>
          <p:cNvSpPr>
            <a:spLocks noGrp="1"/>
          </p:cNvSpPr>
          <p:nvPr>
            <p:ph type="title"/>
          </p:nvPr>
        </p:nvSpPr>
        <p:spPr/>
        <p:txBody>
          <a:bodyPr/>
          <a:lstStyle/>
          <a:p>
            <a:r>
              <a:rPr lang="en-US"/>
              <a:t>WIOA State Plan Requirements</a:t>
            </a:r>
          </a:p>
        </p:txBody>
      </p:sp>
      <p:sp>
        <p:nvSpPr>
          <p:cNvPr id="4" name="Content Placeholder 3">
            <a:extLst>
              <a:ext uri="{FF2B5EF4-FFF2-40B4-BE49-F238E27FC236}">
                <a16:creationId xmlns:a16="http://schemas.microsoft.com/office/drawing/2014/main" id="{3ABEED3E-BA5C-F971-289B-E0CE9C8A2D06}"/>
              </a:ext>
            </a:extLst>
          </p:cNvPr>
          <p:cNvSpPr>
            <a:spLocks noGrp="1"/>
          </p:cNvSpPr>
          <p:nvPr>
            <p:ph idx="1"/>
          </p:nvPr>
        </p:nvSpPr>
        <p:spPr/>
        <p:txBody>
          <a:bodyPr vert="horz" lIns="91440" tIns="45720" rIns="91440" bIns="45720" rtlCol="0" anchor="t">
            <a:normAutofit/>
          </a:bodyPr>
          <a:lstStyle/>
          <a:p>
            <a:r>
              <a:rPr lang="en-US"/>
              <a:t>Because states are allowed up to 24 months to come into compliance with the rule, the revised requirements of the Wagner-Peyser section of the WIOA State Plan will be effective Program Year (PY) 2026.</a:t>
            </a:r>
          </a:p>
          <a:p>
            <a:r>
              <a:rPr lang="en-US" dirty="0"/>
              <a:t>States must use the requirements identified in </a:t>
            </a:r>
            <a:r>
              <a:rPr lang="en-US" dirty="0">
                <a:hlinkClick r:id="rId2"/>
              </a:rPr>
              <a:t>OMB approved State Plan ICR_1205-0522_5_4_2023.docx (live.com)</a:t>
            </a:r>
            <a:r>
              <a:rPr lang="en-US"/>
              <a:t> for the PY 2024 WIOA State Plan.</a:t>
            </a:r>
            <a:endParaRPr lang="en-US">
              <a:cs typeface="Calibri"/>
            </a:endParaRPr>
          </a:p>
          <a:p>
            <a:r>
              <a:rPr lang="en-US" u="sng"/>
              <a:t>Optional for the PY 2024 WIOA State Plan</a:t>
            </a:r>
            <a:endParaRPr lang="en-US" u="sng">
              <a:cs typeface="Calibri"/>
            </a:endParaRPr>
          </a:p>
          <a:p>
            <a:pPr lvl="1"/>
            <a:r>
              <a:rPr lang="en-US"/>
              <a:t>States may include a description of planned activities or milestones for transitioning to a merit-staff service delivery model and implementation of the new MSFW Employment Service requirements, as described in the staffing final rule. </a:t>
            </a:r>
            <a:endParaRPr lang="en-US">
              <a:cs typeface="Calibri"/>
            </a:endParaRPr>
          </a:p>
        </p:txBody>
      </p:sp>
    </p:spTree>
    <p:extLst>
      <p:ext uri="{BB962C8B-B14F-4D97-AF65-F5344CB8AC3E}">
        <p14:creationId xmlns:p14="http://schemas.microsoft.com/office/powerpoint/2010/main" val="2441293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25</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a:xfrm>
            <a:off x="444405" y="3534508"/>
            <a:ext cx="5274503" cy="2732643"/>
          </a:xfrm>
        </p:spPr>
        <p:txBody>
          <a:bodyPr>
            <a:normAutofit/>
          </a:bodyPr>
          <a:lstStyle/>
          <a:p>
            <a:r>
              <a:rPr lang="en-US"/>
              <a:t>Please contact your </a:t>
            </a:r>
            <a:r>
              <a:rPr lang="en-US">
                <a:hlinkClick r:id="rId4"/>
              </a:rPr>
              <a:t>ETA Regional Office</a:t>
            </a:r>
            <a:r>
              <a:rPr lang="en-US"/>
              <a:t> for questions.</a:t>
            </a:r>
            <a:endParaRPr lang="en-US">
              <a:cs typeface="Calibri"/>
            </a:endParaRPr>
          </a:p>
          <a:p>
            <a:endParaRPr lang="en-US">
              <a:cs typeface="Calibri"/>
            </a:endParaRPr>
          </a:p>
          <a:p>
            <a:r>
              <a:rPr lang="en-US"/>
              <a:t>For questions specific to MSFW-related regulations, please </a:t>
            </a:r>
            <a:r>
              <a:rPr lang="en-US">
                <a:hlinkClick r:id="rId5"/>
              </a:rPr>
              <a:t>contact your Regional Monitor Advocate</a:t>
            </a:r>
            <a:r>
              <a:rPr lang="en-US"/>
              <a:t>.</a:t>
            </a:r>
            <a:endParaRPr lang="en-US">
              <a:cs typeface="Calibri"/>
            </a:endParaRPr>
          </a:p>
        </p:txBody>
      </p:sp>
    </p:spTree>
    <p:custDataLst>
      <p:tags r:id="rId1"/>
    </p:custDataLst>
    <p:extLst>
      <p:ext uri="{BB962C8B-B14F-4D97-AF65-F5344CB8AC3E}">
        <p14:creationId xmlns:p14="http://schemas.microsoft.com/office/powerpoint/2010/main" val="983620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26</a:t>
            </a:fld>
            <a:endParaRPr lang="en-US"/>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p:txBody>
          <a:bodyPr/>
          <a:lstStyle/>
          <a:p>
            <a:r>
              <a:rPr lang="en-US"/>
              <a:t>Resources:</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818662" y="1161144"/>
            <a:ext cx="10222522" cy="5015820"/>
          </a:xfrm>
        </p:spPr>
        <p:txBody>
          <a:bodyPr vert="horz" lIns="91440" tIns="45720" rIns="91440" bIns="45720" rtlCol="0" anchor="t">
            <a:noAutofit/>
          </a:bodyPr>
          <a:lstStyle/>
          <a:p>
            <a:pPr>
              <a:lnSpc>
                <a:spcPct val="100000"/>
              </a:lnSpc>
              <a:spcBef>
                <a:spcPts val="0"/>
              </a:spcBef>
            </a:pPr>
            <a:r>
              <a:rPr lang="en-US">
                <a:hlinkClick r:id="rId4"/>
              </a:rPr>
              <a:t>Wagner-Peyser Act Staffing Final Rule </a:t>
            </a:r>
            <a:endParaRPr lang="en-US"/>
          </a:p>
          <a:p>
            <a:pPr>
              <a:lnSpc>
                <a:spcPct val="100000"/>
              </a:lnSpc>
              <a:spcBef>
                <a:spcPts val="0"/>
              </a:spcBef>
            </a:pPr>
            <a:endParaRPr lang="en-US"/>
          </a:p>
          <a:p>
            <a:r>
              <a:rPr lang="en-US" u="sng">
                <a:ea typeface="+mn-lt"/>
                <a:cs typeface="+mn-lt"/>
                <a:hlinkClick r:id="rId5"/>
              </a:rPr>
              <a:t>Training and Employment Notice 10-23, Announcing the Release of the Wagner-Peyser Act Staffing Final Rule</a:t>
            </a:r>
            <a:endParaRPr lang="en-US">
              <a:ea typeface="+mn-lt"/>
              <a:cs typeface="+mn-lt"/>
            </a:endParaRPr>
          </a:p>
          <a:p>
            <a:endParaRPr lang="en-US"/>
          </a:p>
          <a:p>
            <a:r>
              <a:rPr lang="en-US">
                <a:hlinkClick r:id="rId6"/>
              </a:rPr>
              <a:t>Wagner-Peyser Act of 1933</a:t>
            </a:r>
            <a:endParaRPr lang="en-US">
              <a:cs typeface="Calibri"/>
            </a:endParaRPr>
          </a:p>
          <a:p>
            <a:endParaRPr lang="en-US">
              <a:cs typeface="Calibri"/>
            </a:endParaRPr>
          </a:p>
          <a:p>
            <a:r>
              <a:rPr lang="en-US">
                <a:cs typeface="Calibri"/>
                <a:hlinkClick r:id="rId7"/>
              </a:rPr>
              <a:t>Monitor Advocate System Webpage</a:t>
            </a:r>
            <a:endParaRPr lang="en-US">
              <a:cs typeface="Calibri"/>
            </a:endParaRPr>
          </a:p>
        </p:txBody>
      </p:sp>
    </p:spTree>
    <p:custDataLst>
      <p:tags r:id="rId1"/>
    </p:custDataLst>
    <p:extLst>
      <p:ext uri="{BB962C8B-B14F-4D97-AF65-F5344CB8AC3E}">
        <p14:creationId xmlns:p14="http://schemas.microsoft.com/office/powerpoint/2010/main" val="1677857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a:t>Need help?  Email: </a:t>
            </a:r>
            <a:r>
              <a:rPr lang="en-US">
                <a:hlinkClick r:id="rId4"/>
              </a:rPr>
              <a:t>Support@workforceGPS.org</a:t>
            </a:r>
            <a:endParaRPr lang="en-US"/>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2.xml><?xml version="1.0" encoding="utf-8"?>
<ct:contentTypeSchema xmlns:ct="http://schemas.microsoft.com/office/2006/metadata/contentType" xmlns:ma="http://schemas.microsoft.com/office/2006/metadata/properties/metaAttributes" ct:_="" ma:_="" ma:contentTypeName="Document" ma:contentTypeID="0x010100FC82BBDCC32AD74AB640967B88EF271F" ma:contentTypeVersion="25" ma:contentTypeDescription="Create a new document." ma:contentTypeScope="" ma:versionID="ec41d0824327515762ae4a8a0dd93d50">
  <xsd:schema xmlns:xsd="http://www.w3.org/2001/XMLSchema" xmlns:xs="http://www.w3.org/2001/XMLSchema" xmlns:p="http://schemas.microsoft.com/office/2006/metadata/properties" xmlns:ns1="http://schemas.microsoft.com/sharepoint/v3" xmlns:ns2="56ea17bb-c96d-4826-b465-01eec0dd23dd" xmlns:ns3="05d88611-e516-4d1a-b12e-39107e78b3d0" targetNamespace="http://schemas.microsoft.com/office/2006/metadata/properties" ma:root="true" ma:fieldsID="dcccc7f3b021689c323f31f2812160a9" ns1:_="" ns2:_="" ns3:_="">
    <xsd:import namespace="http://schemas.microsoft.com/sharepoint/v3"/>
    <xsd:import namespace="56ea17bb-c96d-4826-b465-01eec0dd23dd"/>
    <xsd:import namespace="05d88611-e516-4d1a-b12e-39107e78b3d0"/>
    <xsd:element name="properties">
      <xsd:complexType>
        <xsd:sequence>
          <xsd:element name="documentManagement">
            <xsd:complexType>
              <xsd:all>
                <xsd:element ref="ns2:UniqueSourceRef" minOccurs="0"/>
                <xsd:element ref="ns2:FileHash" minOccurs="0"/>
                <xsd:element ref="ns3:SharedWithUsers" minOccurs="0"/>
                <xsd:element ref="ns3:SharedWithDetails" minOccurs="0"/>
                <xsd:element ref="ns3:SharingHintHash" minOccurs="0"/>
                <xsd:element ref="ns3:LastSharedByTime" minOccurs="0"/>
                <xsd:element ref="ns3:LastSharedByUser" minOccurs="0"/>
                <xsd:element ref="ns1:DetailLink"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TagforRe_x002d_Or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etailLink" ma:index="15" nillable="true" ma:displayName="Detail Link" ma:description="Link for page for clicking through for details " ma:internalName="Detail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6ea17bb-c96d-4826-b465-01eec0dd23dd" elementFormDefault="qualified">
    <xsd:import namespace="http://schemas.microsoft.com/office/2006/documentManagement/types"/>
    <xsd:import namespace="http://schemas.microsoft.com/office/infopath/2007/PartnerControls"/>
    <xsd:element name="UniqueSourceRef" ma:index="8" nillable="true" ma:displayName="UniqueSourceRef" ma:internalName="UniqueSourceRef">
      <xsd:simpleType>
        <xsd:restriction base="dms:Note">
          <xsd:maxLength value="255"/>
        </xsd:restriction>
      </xsd:simpleType>
    </xsd:element>
    <xsd:element name="FileHash" ma:index="9" nillable="true" ma:displayName="FileHash" ma:internalName="FileHash">
      <xsd:simpleType>
        <xsd:restriction base="dms:Note">
          <xsd:maxLength value="255"/>
        </xsd:restriction>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AutoTags" ma:index="19" nillable="true" ma:displayName="MediaServiceAutoTags" ma:description="" ma:internalName="MediaServiceAutoTags"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Location" ma:index="21" nillable="true" ma:displayName="MediaServiceLocation" ma:internalName="MediaServiceLocation"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TagforRe_x002d_Org" ma:index="32" nillable="true" ma:displayName="Tag for Re-Org" ma:format="Dropdown" ma:internalName="TagforRe_x002d_Org">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5d88611-e516-4d1a-b12e-39107e78b3d0"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element name="LastSharedByTime" ma:index="13" nillable="true" ma:displayName="Last Shared By Time" ma:description="" ma:internalName="LastSharedByTime" ma:readOnly="true">
      <xsd:simpleType>
        <xsd:restriction base="dms:DateTime"/>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TaxCatchAll" ma:index="29" nillable="true" ma:displayName="Taxonomy Catch All Column" ma:hidden="true" ma:list="{b0c5c2e3-fb76-4642-9669-5f51cb299f84}" ma:internalName="TaxCatchAll" ma:showField="CatchAllData" ma:web="05d88611-e516-4d1a-b12e-39107e78b3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SharedWithUsers xmlns="05d88611-e516-4d1a-b12e-39107e78b3d0">
      <UserInfo>
        <DisplayName>Dudley, Timmy T - ETA</DisplayName>
        <AccountId>24</AccountId>
        <AccountType/>
      </UserInfo>
    </SharedWithUsers>
    <lcf76f155ced4ddcb4097134ff3c332f xmlns="56ea17bb-c96d-4826-b465-01eec0dd23dd">
      <Terms xmlns="http://schemas.microsoft.com/office/infopath/2007/PartnerControls"/>
    </lcf76f155ced4ddcb4097134ff3c332f>
    <FileHash xmlns="56ea17bb-c96d-4826-b465-01eec0dd23dd" xsi:nil="true"/>
    <DetailLink xmlns="http://schemas.microsoft.com/sharepoint/v3">
      <Url xsi:nil="true"/>
      <Description xsi:nil="true"/>
    </DetailLink>
    <TagforRe_x002d_Org xmlns="56ea17bb-c96d-4826-b465-01eec0dd23dd" xsi:nil="true"/>
    <UniqueSourceRef xmlns="56ea17bb-c96d-4826-b465-01eec0dd23dd" xsi:nil="true"/>
    <TaxCatchAll xmlns="05d88611-e516-4d1a-b12e-39107e78b3d0" xsi:nil="true"/>
  </documentManagement>
</p:properties>
</file>

<file path=customXml/itemProps1.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2.xml><?xml version="1.0" encoding="utf-8"?>
<ds:datastoreItem xmlns:ds="http://schemas.openxmlformats.org/officeDocument/2006/customXml" ds:itemID="{D9A288BE-A713-4201-84EA-FA87B6167D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6ea17bb-c96d-4826-b465-01eec0dd23dd"/>
    <ds:schemaRef ds:uri="05d88611-e516-4d1a-b12e-39107e78b3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5667FA-33BB-4AC0-B21B-6F3ED9C028A8}">
  <ds:schemaRefs>
    <ds:schemaRef ds:uri="http://schemas.microsoft.com/sharepoint/v3/contenttype/forms"/>
  </ds:schemaRefs>
</ds:datastoreItem>
</file>

<file path=customXml/itemProps4.xml><?xml version="1.0" encoding="utf-8"?>
<ds:datastoreItem xmlns:ds="http://schemas.openxmlformats.org/officeDocument/2006/customXml" ds:itemID="{62E137F4-5DB3-4AB1-90B9-9A9EF1138135}">
  <ds:schemaRefs>
    <ds:schemaRef ds:uri="http://schemas.openxmlformats.org/package/2006/metadata/core-properties"/>
    <ds:schemaRef ds:uri="http://schemas.microsoft.com/office/infopath/2007/PartnerControls"/>
    <ds:schemaRef ds:uri="http://purl.org/dc/elements/1.1/"/>
    <ds:schemaRef ds:uri="56ea17bb-c96d-4826-b465-01eec0dd23dd"/>
    <ds:schemaRef ds:uri="http://purl.org/dc/terms/"/>
    <ds:schemaRef ds:uri="http://schemas.microsoft.com/sharepoint/v3"/>
    <ds:schemaRef ds:uri="http://purl.org/dc/dcmitype/"/>
    <ds:schemaRef ds:uri="05d88611-e516-4d1a-b12e-39107e78b3d0"/>
    <ds:schemaRef ds:uri="http://schemas.microsoft.com/office/2006/documentManagement/typ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647</TotalTime>
  <Words>2680</Words>
  <Application>Microsoft Office PowerPoint</Application>
  <PresentationFormat>Widescreen</PresentationFormat>
  <Paragraphs>207</Paragraphs>
  <Slides>27</Slides>
  <Notes>19</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27</vt:i4>
      </vt:variant>
    </vt:vector>
  </HeadingPairs>
  <TitlesOfParts>
    <vt:vector size="40"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2023 Wagner-Peyser Act Final Rule</vt:lpstr>
      <vt:lpstr>Speakers</vt:lpstr>
      <vt:lpstr>Objectives</vt:lpstr>
      <vt:lpstr>Overview of Changes to the W-P Final Rule</vt:lpstr>
      <vt:lpstr>Changes to State Merit Staffing for ES</vt:lpstr>
      <vt:lpstr>Employment Service Services to MSFWs</vt:lpstr>
      <vt:lpstr>Employment Service Services to MSFWs (1)</vt:lpstr>
      <vt:lpstr>Employment Service Services to MSFWs (2)</vt:lpstr>
      <vt:lpstr>Employment Service Services to MSFWs (3)</vt:lpstr>
      <vt:lpstr>Employment Service Services to MSFWs (4)</vt:lpstr>
      <vt:lpstr>Employment Service Services to MSFWs (5)</vt:lpstr>
      <vt:lpstr>Employment Service Services to MSFWs (6)</vt:lpstr>
      <vt:lpstr>Employment Service Services to MSFWs (7)</vt:lpstr>
      <vt:lpstr>Employment Service Services to MSFWs (8)</vt:lpstr>
      <vt:lpstr>Employment Service Services to MSFWs (9)</vt:lpstr>
      <vt:lpstr>Employment Service Services to MSFWs (10)</vt:lpstr>
      <vt:lpstr>Employment Service Services to MSFWs (11)</vt:lpstr>
      <vt:lpstr>Employment Service Services to MSFWs (12)</vt:lpstr>
      <vt:lpstr>ETA Regional and National Offices</vt:lpstr>
      <vt:lpstr>ETA Regional Offices </vt:lpstr>
      <vt:lpstr>ETA National and Regional Offices </vt:lpstr>
      <vt:lpstr>ETA National and Regional Offices (2)</vt:lpstr>
      <vt:lpstr>Technical Edits</vt:lpstr>
      <vt:lpstr>WIOA State Plan Requirements</vt:lpstr>
      <vt:lpstr>Any Questions?</vt:lpstr>
      <vt:lpstr>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India Johnson</cp:lastModifiedBy>
  <cp:revision>9</cp:revision>
  <dcterms:created xsi:type="dcterms:W3CDTF">2019-06-21T16:58:05Z</dcterms:created>
  <dcterms:modified xsi:type="dcterms:W3CDTF">2023-12-12T03:28:50Z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0x010100FC82BBDCC32AD74AB640967B88EF271F</vt:lpwstr>
  </property>
  <property fmtid="{D5CDD505-2E9C-101B-9397-08002B2CF9AE}" pid="5" name="MediaServiceImageTags">
    <vt:lpwstr/>
  </property>
</Properties>
</file>