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1"/>
  </p:notesMasterIdLst>
  <p:sldIdLst>
    <p:sldId id="256" r:id="rId5"/>
    <p:sldId id="264" r:id="rId6"/>
    <p:sldId id="646" r:id="rId7"/>
    <p:sldId id="648" r:id="rId8"/>
    <p:sldId id="653" r:id="rId9"/>
    <p:sldId id="647" r:id="rId10"/>
    <p:sldId id="651" r:id="rId11"/>
    <p:sldId id="649" r:id="rId12"/>
    <p:sldId id="650" r:id="rId13"/>
    <p:sldId id="652" r:id="rId14"/>
    <p:sldId id="658" r:id="rId15"/>
    <p:sldId id="561" r:id="rId16"/>
    <p:sldId id="353" r:id="rId17"/>
    <p:sldId id="661" r:id="rId18"/>
    <p:sldId id="657" r:id="rId19"/>
    <p:sldId id="286" r:id="rId20"/>
    <p:sldId id="309" r:id="rId21"/>
    <p:sldId id="310" r:id="rId22"/>
    <p:sldId id="654" r:id="rId23"/>
    <p:sldId id="655" r:id="rId24"/>
    <p:sldId id="333" r:id="rId25"/>
    <p:sldId id="560" r:id="rId26"/>
    <p:sldId id="314" r:id="rId27"/>
    <p:sldId id="371" r:id="rId28"/>
    <p:sldId id="275" r:id="rId29"/>
    <p:sldId id="263"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1B2F434-F0C5-40A3-C994-326AD689C48F}" name="Dawn James-Taylor" initials="DJ" userId="S::Jamestaylor.Dawn.M@dol.gov::e3ee7793-31e2-4340-a773-e56fc6402dfa" providerId="AD"/>
  <p188:author id="{4673EB6C-B2D9-4EDF-7F29-AB5E91D9FBFB}" name="Rodriguez, Ashley R - ETA" initials="RE" userId="S::rodriguez.ashley.r@dol.gov::38997d06-e865-420f-bd9b-7258ea8ba866" providerId="AD"/>
  <p188:author id="{C983C384-0E00-6677-DE8A-5BF249397DBA}" name="Stocks, Christina E - ETA" initials="CS" userId="Stocks, Christina E - ETA" providerId="None"/>
  <p188:author id="{468CB7CB-3494-6E10-6475-30062EB2CA33}" name="Fraga, Lynn - ETA" initials="FE" userId="S::fraga.lynn@dol.gov::2b96285a-8492-44f4-a00d-e817ce3b970d" providerId="AD"/>
  <p188:author id="{C5CCF4D7-F7F7-5717-591B-1834A64A992B}" name="Rietzke, Steven - ETA" initials="RSE" userId="S::Rietzke.Steven@dol.gov::9fe751ef-b54f-4739-8dda-10bcd78e3a0f" providerId="AD"/>
  <p188:author id="{88EA1ADF-025A-9179-3268-9D95F4051320}" name="Wills, Carla - ETA" initials="WE" userId="S::wills.carla@dol.gov::294cd8d0-6e67-43b4-9b72-e4f9531127a7" providerId="AD"/>
  <p188:author id="{474E09E0-1D2A-6E33-D9DA-9454758B5095}" name="Fraga, Lynn - ETA" initials="LF" userId="S::Fraga.Lynn@dol.gov::2b96285a-8492-44f4-a00d-e817ce3b970d" providerId="AD"/>
  <p188:author id="{B83E1DEB-8510-2FCC-BE05-D8D3765B52E7}" name="Rietzke, Steven - ETA" initials="RE" userId="S::rietzke.steven@dol.gov::9fe751ef-b54f-4739-8dda-10bcd78e3a0f" providerId="AD"/>
  <p188:author id="{BC4708F3-888F-63EE-38EE-AB82A2795367}" name="Ibanez, Laura - ETA" initials="ILE" userId="S::ibanez.laura@dol.gov::b4627283-90e8-4107-927c-727821da8be6" providerId="AD"/>
  <p188:author id="{1E9EE7FE-6E8C-0730-D449-5D7BBB9064CC}" name="Rodriguez, Ashley R - ETA" initials="RARE" userId="S::Rodriguez.Ashley.R@dol.gov::38997d06-e865-420f-bd9b-7258ea8ba866" providerId="AD"/>
  <p188:author id="{EBA905FF-B3BE-CE2B-3376-F38A6395D938}" name="Dawn James-Taylor" initials="DJ" userId="S::jamestaylor.dawn.m@dol.gov::e3ee7793-31e2-4340-a773-e56fc6402df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664" autoAdjust="0"/>
  </p:normalViewPr>
  <p:slideViewPr>
    <p:cSldViewPr snapToGrid="0">
      <p:cViewPr varScale="1">
        <p:scale>
          <a:sx n="96" d="100"/>
          <a:sy n="96" d="100"/>
        </p:scale>
        <p:origin x="111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943706-47A5-4A58-A014-39E436F711D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ECC7DBC-939E-46A6-8201-DA6D0DFA02F1}">
      <dgm:prSet/>
      <dgm:spPr/>
      <dgm:t>
        <a:bodyPr/>
        <a:lstStyle/>
        <a:p>
          <a:r>
            <a:rPr lang="en-US" b="0" i="0" baseline="0" dirty="0"/>
            <a:t>Responsive applications will fully integrate five core elements in their project design, which are: </a:t>
          </a:r>
          <a:endParaRPr lang="en-US" dirty="0"/>
        </a:p>
      </dgm:t>
    </dgm:pt>
    <dgm:pt modelId="{3DCB9ACA-8ABA-4785-8922-FFA5B833258B}" type="parTrans" cxnId="{4538827D-C2A2-4E9D-A122-756407D7C6DD}">
      <dgm:prSet/>
      <dgm:spPr/>
      <dgm:t>
        <a:bodyPr/>
        <a:lstStyle/>
        <a:p>
          <a:endParaRPr lang="en-US"/>
        </a:p>
      </dgm:t>
    </dgm:pt>
    <dgm:pt modelId="{A6C67115-164B-48AA-9AD9-0B1E38EFF0BE}" type="sibTrans" cxnId="{4538827D-C2A2-4E9D-A122-756407D7C6DD}">
      <dgm:prSet/>
      <dgm:spPr/>
      <dgm:t>
        <a:bodyPr/>
        <a:lstStyle/>
        <a:p>
          <a:endParaRPr lang="en-US"/>
        </a:p>
      </dgm:t>
    </dgm:pt>
    <dgm:pt modelId="{35595168-3D17-44AF-8828-C8DEC5C89E67}">
      <dgm:prSet/>
      <dgm:spPr/>
      <dgm:t>
        <a:bodyPr/>
        <a:lstStyle/>
        <a:p>
          <a:pPr>
            <a:buFont typeface="+mj-lt"/>
            <a:buAutoNum type="arabicParenR"/>
          </a:pPr>
          <a:r>
            <a:rPr lang="en-US" b="0" i="0" baseline="0" dirty="0"/>
            <a:t>Good Jobs Principles; </a:t>
          </a:r>
          <a:endParaRPr lang="en-US" dirty="0"/>
        </a:p>
      </dgm:t>
    </dgm:pt>
    <dgm:pt modelId="{1AD1873F-AF87-4039-9FCC-F5EAEFAE86B2}" type="parTrans" cxnId="{0B242B7F-A71E-4751-9A88-BC6E347A6E2B}">
      <dgm:prSet/>
      <dgm:spPr/>
      <dgm:t>
        <a:bodyPr/>
        <a:lstStyle/>
        <a:p>
          <a:endParaRPr lang="en-US"/>
        </a:p>
      </dgm:t>
    </dgm:pt>
    <dgm:pt modelId="{5EA70A8B-CDFA-4488-84E5-5DCF5AB64D74}" type="sibTrans" cxnId="{0B242B7F-A71E-4751-9A88-BC6E347A6E2B}">
      <dgm:prSet/>
      <dgm:spPr/>
      <dgm:t>
        <a:bodyPr/>
        <a:lstStyle/>
        <a:p>
          <a:endParaRPr lang="en-US"/>
        </a:p>
      </dgm:t>
    </dgm:pt>
    <dgm:pt modelId="{39C24BFE-CF7F-41F8-B40F-ECCF95702B91}">
      <dgm:prSet/>
      <dgm:spPr/>
      <dgm:t>
        <a:bodyPr/>
        <a:lstStyle/>
        <a:p>
          <a:pPr>
            <a:buFont typeface="+mj-lt"/>
            <a:buAutoNum type="arabicParenR"/>
          </a:pPr>
          <a:r>
            <a:rPr lang="en-US" b="0" i="0" baseline="0" dirty="0"/>
            <a:t>Worker-c</a:t>
          </a:r>
          <a:r>
            <a:rPr lang="en-US" dirty="0"/>
            <a:t>entered </a:t>
          </a:r>
          <a:r>
            <a:rPr lang="en-US" b="0" i="0" baseline="0" dirty="0"/>
            <a:t>Sector-based Training and Employer Partnerships; </a:t>
          </a:r>
          <a:endParaRPr lang="en-US" dirty="0"/>
        </a:p>
      </dgm:t>
    </dgm:pt>
    <dgm:pt modelId="{4B0733DB-C18B-4660-9F91-65D548062F77}" type="parTrans" cxnId="{A9557B34-FFB7-40AC-8B7A-467D92217030}">
      <dgm:prSet/>
      <dgm:spPr/>
      <dgm:t>
        <a:bodyPr/>
        <a:lstStyle/>
        <a:p>
          <a:endParaRPr lang="en-US"/>
        </a:p>
      </dgm:t>
    </dgm:pt>
    <dgm:pt modelId="{6D93997C-BC48-4EF0-9AA2-2F4E74A6F3C1}" type="sibTrans" cxnId="{A9557B34-FFB7-40AC-8B7A-467D92217030}">
      <dgm:prSet/>
      <dgm:spPr/>
      <dgm:t>
        <a:bodyPr/>
        <a:lstStyle/>
        <a:p>
          <a:endParaRPr lang="en-US"/>
        </a:p>
      </dgm:t>
    </dgm:pt>
    <dgm:pt modelId="{EF4AB72F-6A5F-4D5A-8127-23BCA9CED883}">
      <dgm:prSet/>
      <dgm:spPr/>
      <dgm:t>
        <a:bodyPr/>
        <a:lstStyle/>
        <a:p>
          <a:pPr>
            <a:buFont typeface="+mj-lt"/>
            <a:buAutoNum type="arabicParenR"/>
          </a:pPr>
          <a:r>
            <a:rPr lang="en-US" b="0" i="0" baseline="0" dirty="0"/>
            <a:t>Other Strategic Partnerships; </a:t>
          </a:r>
          <a:endParaRPr lang="en-US" dirty="0"/>
        </a:p>
      </dgm:t>
    </dgm:pt>
    <dgm:pt modelId="{38B20ADC-5FE8-455E-9FF6-55767B462753}" type="parTrans" cxnId="{7EA71FAE-04FC-42E0-AB63-F2DD33D32693}">
      <dgm:prSet/>
      <dgm:spPr/>
      <dgm:t>
        <a:bodyPr/>
        <a:lstStyle/>
        <a:p>
          <a:endParaRPr lang="en-US"/>
        </a:p>
      </dgm:t>
    </dgm:pt>
    <dgm:pt modelId="{F94E6677-2FC6-49A4-AE71-7871D800E42E}" type="sibTrans" cxnId="{7EA71FAE-04FC-42E0-AB63-F2DD33D32693}">
      <dgm:prSet/>
      <dgm:spPr/>
      <dgm:t>
        <a:bodyPr/>
        <a:lstStyle/>
        <a:p>
          <a:endParaRPr lang="en-US"/>
        </a:p>
      </dgm:t>
    </dgm:pt>
    <dgm:pt modelId="{BBFC1687-3A32-4266-A299-8162C3A2A11A}">
      <dgm:prSet/>
      <dgm:spPr/>
      <dgm:t>
        <a:bodyPr/>
        <a:lstStyle/>
        <a:p>
          <a:pPr>
            <a:buFont typeface="+mj-lt"/>
            <a:buAutoNum type="arabicParenR"/>
          </a:pPr>
          <a:r>
            <a:rPr lang="en-US" b="0" i="0" baseline="0" dirty="0"/>
            <a:t>Outreach, Enrollment, and Referral; and </a:t>
          </a:r>
          <a:endParaRPr lang="en-US" dirty="0"/>
        </a:p>
      </dgm:t>
    </dgm:pt>
    <dgm:pt modelId="{1DC1F687-274C-4596-A33F-B95CB51F99A9}" type="parTrans" cxnId="{446C6E86-569F-4AD0-B0B6-F634D76BD31F}">
      <dgm:prSet/>
      <dgm:spPr/>
      <dgm:t>
        <a:bodyPr/>
        <a:lstStyle/>
        <a:p>
          <a:endParaRPr lang="en-US"/>
        </a:p>
      </dgm:t>
    </dgm:pt>
    <dgm:pt modelId="{937DD4F9-6F47-4FA7-B994-659A129BB645}" type="sibTrans" cxnId="{446C6E86-569F-4AD0-B0B6-F634D76BD31F}">
      <dgm:prSet/>
      <dgm:spPr/>
      <dgm:t>
        <a:bodyPr/>
        <a:lstStyle/>
        <a:p>
          <a:endParaRPr lang="en-US"/>
        </a:p>
      </dgm:t>
    </dgm:pt>
    <dgm:pt modelId="{6D678D8E-4BE2-43DD-8624-540A9CA648F0}">
      <dgm:prSet/>
      <dgm:spPr/>
      <dgm:t>
        <a:bodyPr/>
        <a:lstStyle/>
        <a:p>
          <a:pPr>
            <a:buFont typeface="+mj-lt"/>
            <a:buAutoNum type="arabicParenR"/>
          </a:pPr>
          <a:r>
            <a:rPr lang="en-US" b="0" i="0" baseline="0" dirty="0"/>
            <a:t>Case Management. </a:t>
          </a:r>
          <a:endParaRPr lang="en-US" dirty="0"/>
        </a:p>
      </dgm:t>
    </dgm:pt>
    <dgm:pt modelId="{881B1620-CA3C-477D-B11F-6A0F0E7EC781}" type="parTrans" cxnId="{FD1B11EC-2E2E-40CA-8FF0-9103A1C6DC63}">
      <dgm:prSet/>
      <dgm:spPr/>
      <dgm:t>
        <a:bodyPr/>
        <a:lstStyle/>
        <a:p>
          <a:endParaRPr lang="en-US"/>
        </a:p>
      </dgm:t>
    </dgm:pt>
    <dgm:pt modelId="{33195D0F-5302-4DA8-842D-4C8B5C798384}" type="sibTrans" cxnId="{FD1B11EC-2E2E-40CA-8FF0-9103A1C6DC63}">
      <dgm:prSet/>
      <dgm:spPr/>
      <dgm:t>
        <a:bodyPr/>
        <a:lstStyle/>
        <a:p>
          <a:endParaRPr lang="en-US"/>
        </a:p>
      </dgm:t>
    </dgm:pt>
    <dgm:pt modelId="{AD0FEB78-4354-4E9D-8F4F-7FD38B6C74D9}" type="pres">
      <dgm:prSet presAssocID="{2E943706-47A5-4A58-A014-39E436F711D2}" presName="linear" presStyleCnt="0">
        <dgm:presLayoutVars>
          <dgm:animLvl val="lvl"/>
          <dgm:resizeHandles val="exact"/>
        </dgm:presLayoutVars>
      </dgm:prSet>
      <dgm:spPr/>
    </dgm:pt>
    <dgm:pt modelId="{D4547F2B-36D0-4F36-BBAF-C33E94AD6D40}" type="pres">
      <dgm:prSet presAssocID="{DECC7DBC-939E-46A6-8201-DA6D0DFA02F1}" presName="parentText" presStyleLbl="node1" presStyleIdx="0" presStyleCnt="1">
        <dgm:presLayoutVars>
          <dgm:chMax val="0"/>
          <dgm:bulletEnabled val="1"/>
        </dgm:presLayoutVars>
      </dgm:prSet>
      <dgm:spPr/>
    </dgm:pt>
    <dgm:pt modelId="{8026C6B7-9D67-4980-BD4F-33E70A1E4ACF}" type="pres">
      <dgm:prSet presAssocID="{DECC7DBC-939E-46A6-8201-DA6D0DFA02F1}" presName="childText" presStyleLbl="revTx" presStyleIdx="0" presStyleCnt="1">
        <dgm:presLayoutVars>
          <dgm:bulletEnabled val="1"/>
        </dgm:presLayoutVars>
      </dgm:prSet>
      <dgm:spPr/>
    </dgm:pt>
  </dgm:ptLst>
  <dgm:cxnLst>
    <dgm:cxn modelId="{7C501514-E5C5-4345-865A-9E7CE5B2CCFC}" type="presOf" srcId="{DECC7DBC-939E-46A6-8201-DA6D0DFA02F1}" destId="{D4547F2B-36D0-4F36-BBAF-C33E94AD6D40}" srcOrd="0" destOrd="0" presId="urn:microsoft.com/office/officeart/2005/8/layout/vList2"/>
    <dgm:cxn modelId="{A9557B34-FFB7-40AC-8B7A-467D92217030}" srcId="{DECC7DBC-939E-46A6-8201-DA6D0DFA02F1}" destId="{39C24BFE-CF7F-41F8-B40F-ECCF95702B91}" srcOrd="1" destOrd="0" parTransId="{4B0733DB-C18B-4660-9F91-65D548062F77}" sibTransId="{6D93997C-BC48-4EF0-9AA2-2F4E74A6F3C1}"/>
    <dgm:cxn modelId="{3738113E-E8D1-47FF-93EE-55ED46517411}" type="presOf" srcId="{6D678D8E-4BE2-43DD-8624-540A9CA648F0}" destId="{8026C6B7-9D67-4980-BD4F-33E70A1E4ACF}" srcOrd="0" destOrd="4" presId="urn:microsoft.com/office/officeart/2005/8/layout/vList2"/>
    <dgm:cxn modelId="{4538827D-C2A2-4E9D-A122-756407D7C6DD}" srcId="{2E943706-47A5-4A58-A014-39E436F711D2}" destId="{DECC7DBC-939E-46A6-8201-DA6D0DFA02F1}" srcOrd="0" destOrd="0" parTransId="{3DCB9ACA-8ABA-4785-8922-FFA5B833258B}" sibTransId="{A6C67115-164B-48AA-9AD9-0B1E38EFF0BE}"/>
    <dgm:cxn modelId="{0B242B7F-A71E-4751-9A88-BC6E347A6E2B}" srcId="{DECC7DBC-939E-46A6-8201-DA6D0DFA02F1}" destId="{35595168-3D17-44AF-8828-C8DEC5C89E67}" srcOrd="0" destOrd="0" parTransId="{1AD1873F-AF87-4039-9FCC-F5EAEFAE86B2}" sibTransId="{5EA70A8B-CDFA-4488-84E5-5DCF5AB64D74}"/>
    <dgm:cxn modelId="{446C6E86-569F-4AD0-B0B6-F634D76BD31F}" srcId="{DECC7DBC-939E-46A6-8201-DA6D0DFA02F1}" destId="{BBFC1687-3A32-4266-A299-8162C3A2A11A}" srcOrd="3" destOrd="0" parTransId="{1DC1F687-274C-4596-A33F-B95CB51F99A9}" sibTransId="{937DD4F9-6F47-4FA7-B994-659A129BB645}"/>
    <dgm:cxn modelId="{7E811E8C-DA33-4999-8E86-78D5B1E3F810}" type="presOf" srcId="{2E943706-47A5-4A58-A014-39E436F711D2}" destId="{AD0FEB78-4354-4E9D-8F4F-7FD38B6C74D9}" srcOrd="0" destOrd="0" presId="urn:microsoft.com/office/officeart/2005/8/layout/vList2"/>
    <dgm:cxn modelId="{C4F71797-46D9-4C93-8E80-3E03826AFAD6}" type="presOf" srcId="{35595168-3D17-44AF-8828-C8DEC5C89E67}" destId="{8026C6B7-9D67-4980-BD4F-33E70A1E4ACF}" srcOrd="0" destOrd="0" presId="urn:microsoft.com/office/officeart/2005/8/layout/vList2"/>
    <dgm:cxn modelId="{7EA71FAE-04FC-42E0-AB63-F2DD33D32693}" srcId="{DECC7DBC-939E-46A6-8201-DA6D0DFA02F1}" destId="{EF4AB72F-6A5F-4D5A-8127-23BCA9CED883}" srcOrd="2" destOrd="0" parTransId="{38B20ADC-5FE8-455E-9FF6-55767B462753}" sibTransId="{F94E6677-2FC6-49A4-AE71-7871D800E42E}"/>
    <dgm:cxn modelId="{17245FC0-5549-43B7-AD30-7BC38D550919}" type="presOf" srcId="{EF4AB72F-6A5F-4D5A-8127-23BCA9CED883}" destId="{8026C6B7-9D67-4980-BD4F-33E70A1E4ACF}" srcOrd="0" destOrd="2" presId="urn:microsoft.com/office/officeart/2005/8/layout/vList2"/>
    <dgm:cxn modelId="{7C388BC0-D8A4-4DB4-86D2-4A726A3B0121}" type="presOf" srcId="{39C24BFE-CF7F-41F8-B40F-ECCF95702B91}" destId="{8026C6B7-9D67-4980-BD4F-33E70A1E4ACF}" srcOrd="0" destOrd="1" presId="urn:microsoft.com/office/officeart/2005/8/layout/vList2"/>
    <dgm:cxn modelId="{0BDDA0E4-5060-425A-BF7B-BF9B59686315}" type="presOf" srcId="{BBFC1687-3A32-4266-A299-8162C3A2A11A}" destId="{8026C6B7-9D67-4980-BD4F-33E70A1E4ACF}" srcOrd="0" destOrd="3" presId="urn:microsoft.com/office/officeart/2005/8/layout/vList2"/>
    <dgm:cxn modelId="{FD1B11EC-2E2E-40CA-8FF0-9103A1C6DC63}" srcId="{DECC7DBC-939E-46A6-8201-DA6D0DFA02F1}" destId="{6D678D8E-4BE2-43DD-8624-540A9CA648F0}" srcOrd="4" destOrd="0" parTransId="{881B1620-CA3C-477D-B11F-6A0F0E7EC781}" sibTransId="{33195D0F-5302-4DA8-842D-4C8B5C798384}"/>
    <dgm:cxn modelId="{DA8E9A8E-BA2B-4373-AF76-44781E430AF5}" type="presParOf" srcId="{AD0FEB78-4354-4E9D-8F4F-7FD38B6C74D9}" destId="{D4547F2B-36D0-4F36-BBAF-C33E94AD6D40}" srcOrd="0" destOrd="0" presId="urn:microsoft.com/office/officeart/2005/8/layout/vList2"/>
    <dgm:cxn modelId="{C577E0C2-EAC1-42C0-A746-AF9933E80120}" type="presParOf" srcId="{AD0FEB78-4354-4E9D-8F4F-7FD38B6C74D9}" destId="{8026C6B7-9D67-4980-BD4F-33E70A1E4ACF}"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547F2B-36D0-4F36-BBAF-C33E94AD6D40}">
      <dsp:nvSpPr>
        <dsp:cNvPr id="0" name=""/>
        <dsp:cNvSpPr/>
      </dsp:nvSpPr>
      <dsp:spPr>
        <a:xfrm>
          <a:off x="0" y="43748"/>
          <a:ext cx="10515600" cy="14320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b="0" i="0" kern="1200" baseline="0" dirty="0"/>
            <a:t>Responsive applications will fully integrate five core elements in their project design, which are: </a:t>
          </a:r>
          <a:endParaRPr lang="en-US" sz="3600" kern="1200" dirty="0"/>
        </a:p>
      </dsp:txBody>
      <dsp:txXfrm>
        <a:off x="69908" y="113656"/>
        <a:ext cx="10375784" cy="1292264"/>
      </dsp:txXfrm>
    </dsp:sp>
    <dsp:sp modelId="{8026C6B7-9D67-4980-BD4F-33E70A1E4ACF}">
      <dsp:nvSpPr>
        <dsp:cNvPr id="0" name=""/>
        <dsp:cNvSpPr/>
      </dsp:nvSpPr>
      <dsp:spPr>
        <a:xfrm>
          <a:off x="0" y="1475829"/>
          <a:ext cx="10515600" cy="2831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45720" rIns="256032" bIns="45720" numCol="1" spcCol="1270" anchor="t" anchorCtr="0">
          <a:noAutofit/>
        </a:bodyPr>
        <a:lstStyle/>
        <a:p>
          <a:pPr marL="285750" lvl="1" indent="-285750" algn="l" defTabSz="1244600">
            <a:lnSpc>
              <a:spcPct val="90000"/>
            </a:lnSpc>
            <a:spcBef>
              <a:spcPct val="0"/>
            </a:spcBef>
            <a:spcAft>
              <a:spcPct val="20000"/>
            </a:spcAft>
            <a:buFont typeface="+mj-lt"/>
            <a:buAutoNum type="arabicParenR"/>
          </a:pPr>
          <a:r>
            <a:rPr lang="en-US" sz="2800" b="0" i="0" kern="1200" baseline="0" dirty="0"/>
            <a:t>Good Jobs Principles; </a:t>
          </a:r>
          <a:endParaRPr lang="en-US" sz="2800" kern="1200" dirty="0"/>
        </a:p>
        <a:p>
          <a:pPr marL="285750" lvl="1" indent="-285750" algn="l" defTabSz="1244600">
            <a:lnSpc>
              <a:spcPct val="90000"/>
            </a:lnSpc>
            <a:spcBef>
              <a:spcPct val="0"/>
            </a:spcBef>
            <a:spcAft>
              <a:spcPct val="20000"/>
            </a:spcAft>
            <a:buFont typeface="+mj-lt"/>
            <a:buAutoNum type="arabicParenR"/>
          </a:pPr>
          <a:r>
            <a:rPr lang="en-US" sz="2800" b="0" i="0" kern="1200" baseline="0" dirty="0"/>
            <a:t>Worker-c</a:t>
          </a:r>
          <a:r>
            <a:rPr lang="en-US" sz="2800" kern="1200" dirty="0"/>
            <a:t>entered </a:t>
          </a:r>
          <a:r>
            <a:rPr lang="en-US" sz="2800" b="0" i="0" kern="1200" baseline="0" dirty="0"/>
            <a:t>Sector-based Training and Employer Partnerships; </a:t>
          </a:r>
          <a:endParaRPr lang="en-US" sz="2800" kern="1200" dirty="0"/>
        </a:p>
        <a:p>
          <a:pPr marL="285750" lvl="1" indent="-285750" algn="l" defTabSz="1244600">
            <a:lnSpc>
              <a:spcPct val="90000"/>
            </a:lnSpc>
            <a:spcBef>
              <a:spcPct val="0"/>
            </a:spcBef>
            <a:spcAft>
              <a:spcPct val="20000"/>
            </a:spcAft>
            <a:buFont typeface="+mj-lt"/>
            <a:buAutoNum type="arabicParenR"/>
          </a:pPr>
          <a:r>
            <a:rPr lang="en-US" sz="2800" b="0" i="0" kern="1200" baseline="0" dirty="0"/>
            <a:t>Other Strategic Partnerships; </a:t>
          </a:r>
          <a:endParaRPr lang="en-US" sz="2800" kern="1200" dirty="0"/>
        </a:p>
        <a:p>
          <a:pPr marL="285750" lvl="1" indent="-285750" algn="l" defTabSz="1244600">
            <a:lnSpc>
              <a:spcPct val="90000"/>
            </a:lnSpc>
            <a:spcBef>
              <a:spcPct val="0"/>
            </a:spcBef>
            <a:spcAft>
              <a:spcPct val="20000"/>
            </a:spcAft>
            <a:buFont typeface="+mj-lt"/>
            <a:buAutoNum type="arabicParenR"/>
          </a:pPr>
          <a:r>
            <a:rPr lang="en-US" sz="2800" b="0" i="0" kern="1200" baseline="0" dirty="0"/>
            <a:t>Outreach, Enrollment, and Referral; and </a:t>
          </a:r>
          <a:endParaRPr lang="en-US" sz="2800" kern="1200" dirty="0"/>
        </a:p>
        <a:p>
          <a:pPr marL="285750" lvl="1" indent="-285750" algn="l" defTabSz="1244600">
            <a:lnSpc>
              <a:spcPct val="90000"/>
            </a:lnSpc>
            <a:spcBef>
              <a:spcPct val="0"/>
            </a:spcBef>
            <a:spcAft>
              <a:spcPct val="20000"/>
            </a:spcAft>
            <a:buFont typeface="+mj-lt"/>
            <a:buAutoNum type="arabicParenR"/>
          </a:pPr>
          <a:r>
            <a:rPr lang="en-US" sz="2800" b="0" i="0" kern="1200" baseline="0" dirty="0"/>
            <a:t>Case Management. </a:t>
          </a:r>
          <a:endParaRPr lang="en-US" sz="2800" kern="1200" dirty="0"/>
        </a:p>
      </dsp:txBody>
      <dsp:txXfrm>
        <a:off x="0" y="1475829"/>
        <a:ext cx="10515600" cy="28317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7D255E-9CE8-4D28-9043-FD1A9379D265}" type="datetimeFigureOut">
              <a:rPr lang="en-US" smtClean="0"/>
              <a:t>4/3/2024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65A5E2-D911-4808-84B4-99B25E681644}" type="slidenum">
              <a:rPr lang="en-US" smtClean="0"/>
              <a:t>‹#›</a:t>
            </a:fld>
            <a:endParaRPr lang="en-US" dirty="0"/>
          </a:p>
        </p:txBody>
      </p:sp>
    </p:spTree>
    <p:extLst>
      <p:ext uri="{BB962C8B-B14F-4D97-AF65-F5344CB8AC3E}">
        <p14:creationId xmlns:p14="http://schemas.microsoft.com/office/powerpoint/2010/main" val="210710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65A5E2-D911-4808-84B4-99B25E681644}" type="slidenum">
              <a:rPr lang="en-US" smtClean="0"/>
              <a:t>1</a:t>
            </a:fld>
            <a:endParaRPr lang="en-US" dirty="0"/>
          </a:p>
        </p:txBody>
      </p:sp>
    </p:spTree>
    <p:extLst>
      <p:ext uri="{BB962C8B-B14F-4D97-AF65-F5344CB8AC3E}">
        <p14:creationId xmlns:p14="http://schemas.microsoft.com/office/powerpoint/2010/main" val="716700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D08842-BFB1-4C26-9625-0C6766BD1995}" type="slidenum">
              <a:rPr lang="en-US" smtClean="0"/>
              <a:t>2</a:t>
            </a:fld>
            <a:endParaRPr lang="en-US" dirty="0"/>
          </a:p>
        </p:txBody>
      </p:sp>
    </p:spTree>
    <p:extLst>
      <p:ext uri="{BB962C8B-B14F-4D97-AF65-F5344CB8AC3E}">
        <p14:creationId xmlns:p14="http://schemas.microsoft.com/office/powerpoint/2010/main" val="3613767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65A5E2-D911-4808-84B4-99B25E681644}" type="slidenum">
              <a:rPr lang="en-US" smtClean="0"/>
              <a:t>3</a:t>
            </a:fld>
            <a:endParaRPr lang="en-US" dirty="0"/>
          </a:p>
        </p:txBody>
      </p:sp>
    </p:spTree>
    <p:extLst>
      <p:ext uri="{BB962C8B-B14F-4D97-AF65-F5344CB8AC3E}">
        <p14:creationId xmlns:p14="http://schemas.microsoft.com/office/powerpoint/2010/main" val="583204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65A5E2-D911-4808-84B4-99B25E681644}" type="slidenum">
              <a:rPr lang="en-US" smtClean="0"/>
              <a:t>4</a:t>
            </a:fld>
            <a:endParaRPr lang="en-US" dirty="0"/>
          </a:p>
        </p:txBody>
      </p:sp>
    </p:spTree>
    <p:extLst>
      <p:ext uri="{BB962C8B-B14F-4D97-AF65-F5344CB8AC3E}">
        <p14:creationId xmlns:p14="http://schemas.microsoft.com/office/powerpoint/2010/main" val="2039103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65A5E2-D911-4808-84B4-99B25E681644}" type="slidenum">
              <a:rPr lang="en-US" smtClean="0"/>
              <a:t>5</a:t>
            </a:fld>
            <a:endParaRPr lang="en-US" dirty="0"/>
          </a:p>
        </p:txBody>
      </p:sp>
    </p:spTree>
    <p:extLst>
      <p:ext uri="{BB962C8B-B14F-4D97-AF65-F5344CB8AC3E}">
        <p14:creationId xmlns:p14="http://schemas.microsoft.com/office/powerpoint/2010/main" val="889296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65A5E2-D911-4808-84B4-99B25E681644}" type="slidenum">
              <a:rPr lang="en-US" smtClean="0"/>
              <a:t>6</a:t>
            </a:fld>
            <a:endParaRPr lang="en-US" dirty="0"/>
          </a:p>
        </p:txBody>
      </p:sp>
    </p:spTree>
    <p:extLst>
      <p:ext uri="{BB962C8B-B14F-4D97-AF65-F5344CB8AC3E}">
        <p14:creationId xmlns:p14="http://schemas.microsoft.com/office/powerpoint/2010/main" val="700671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65A5E2-D911-4808-84B4-99B25E681644}" type="slidenum">
              <a:rPr lang="en-US" smtClean="0"/>
              <a:t>7</a:t>
            </a:fld>
            <a:endParaRPr lang="en-US" dirty="0"/>
          </a:p>
        </p:txBody>
      </p:sp>
    </p:spTree>
    <p:extLst>
      <p:ext uri="{BB962C8B-B14F-4D97-AF65-F5344CB8AC3E}">
        <p14:creationId xmlns:p14="http://schemas.microsoft.com/office/powerpoint/2010/main" val="30190088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65A5E2-D911-4808-84B4-99B25E681644}" type="slidenum">
              <a:rPr lang="en-US" smtClean="0"/>
              <a:t>8</a:t>
            </a:fld>
            <a:endParaRPr lang="en-US" dirty="0"/>
          </a:p>
        </p:txBody>
      </p:sp>
    </p:spTree>
    <p:extLst>
      <p:ext uri="{BB962C8B-B14F-4D97-AF65-F5344CB8AC3E}">
        <p14:creationId xmlns:p14="http://schemas.microsoft.com/office/powerpoint/2010/main" val="2581710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65A5E2-D911-4808-84B4-99B25E681644}" type="slidenum">
              <a:rPr lang="en-US" smtClean="0"/>
              <a:t>9</a:t>
            </a:fld>
            <a:endParaRPr lang="en-US" dirty="0"/>
          </a:p>
        </p:txBody>
      </p:sp>
    </p:spTree>
    <p:extLst>
      <p:ext uri="{BB962C8B-B14F-4D97-AF65-F5344CB8AC3E}">
        <p14:creationId xmlns:p14="http://schemas.microsoft.com/office/powerpoint/2010/main" val="2564938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65A5E2-D911-4808-84B4-99B25E681644}" type="slidenum">
              <a:rPr lang="en-US" smtClean="0"/>
              <a:t>10</a:t>
            </a:fld>
            <a:endParaRPr lang="en-US" dirty="0"/>
          </a:p>
        </p:txBody>
      </p:sp>
    </p:spTree>
    <p:extLst>
      <p:ext uri="{BB962C8B-B14F-4D97-AF65-F5344CB8AC3E}">
        <p14:creationId xmlns:p14="http://schemas.microsoft.com/office/powerpoint/2010/main" val="2922034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65A5E2-D911-4808-84B4-99B25E681644}" type="slidenum">
              <a:rPr lang="en-US" smtClean="0"/>
              <a:t>11</a:t>
            </a:fld>
            <a:endParaRPr lang="en-US" dirty="0"/>
          </a:p>
        </p:txBody>
      </p:sp>
    </p:spTree>
    <p:extLst>
      <p:ext uri="{BB962C8B-B14F-4D97-AF65-F5344CB8AC3E}">
        <p14:creationId xmlns:p14="http://schemas.microsoft.com/office/powerpoint/2010/main" val="15945342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65A5E2-D911-4808-84B4-99B25E681644}" type="slidenum">
              <a:rPr lang="en-US" smtClean="0"/>
              <a:t>12</a:t>
            </a:fld>
            <a:endParaRPr lang="en-US" dirty="0"/>
          </a:p>
        </p:txBody>
      </p:sp>
    </p:spTree>
    <p:extLst>
      <p:ext uri="{BB962C8B-B14F-4D97-AF65-F5344CB8AC3E}">
        <p14:creationId xmlns:p14="http://schemas.microsoft.com/office/powerpoint/2010/main" val="4902258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990" indent="-17399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13</a:t>
            </a:fld>
            <a:endParaRPr lang="en-US" dirty="0"/>
          </a:p>
        </p:txBody>
      </p:sp>
    </p:spTree>
    <p:extLst>
      <p:ext uri="{BB962C8B-B14F-4D97-AF65-F5344CB8AC3E}">
        <p14:creationId xmlns:p14="http://schemas.microsoft.com/office/powerpoint/2010/main" val="26479295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65A5E2-D911-4808-84B4-99B25E681644}" type="slidenum">
              <a:rPr lang="en-US" smtClean="0"/>
              <a:t>14</a:t>
            </a:fld>
            <a:endParaRPr lang="en-US" dirty="0"/>
          </a:p>
        </p:txBody>
      </p:sp>
    </p:spTree>
    <p:extLst>
      <p:ext uri="{BB962C8B-B14F-4D97-AF65-F5344CB8AC3E}">
        <p14:creationId xmlns:p14="http://schemas.microsoft.com/office/powerpoint/2010/main" val="32377587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65A5E2-D911-4808-84B4-99B25E681644}" type="slidenum">
              <a:rPr lang="en-US" smtClean="0"/>
              <a:t>15</a:t>
            </a:fld>
            <a:endParaRPr lang="en-US" dirty="0"/>
          </a:p>
        </p:txBody>
      </p:sp>
    </p:spTree>
    <p:extLst>
      <p:ext uri="{BB962C8B-B14F-4D97-AF65-F5344CB8AC3E}">
        <p14:creationId xmlns:p14="http://schemas.microsoft.com/office/powerpoint/2010/main" val="20108689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16</a:t>
            </a:fld>
            <a:endParaRPr lang="en-US" dirty="0"/>
          </a:p>
        </p:txBody>
      </p:sp>
    </p:spTree>
    <p:extLst>
      <p:ext uri="{BB962C8B-B14F-4D97-AF65-F5344CB8AC3E}">
        <p14:creationId xmlns:p14="http://schemas.microsoft.com/office/powerpoint/2010/main" val="29329321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17</a:t>
            </a:fld>
            <a:endParaRPr lang="en-US" dirty="0"/>
          </a:p>
        </p:txBody>
      </p:sp>
    </p:spTree>
    <p:extLst>
      <p:ext uri="{BB962C8B-B14F-4D97-AF65-F5344CB8AC3E}">
        <p14:creationId xmlns:p14="http://schemas.microsoft.com/office/powerpoint/2010/main" val="561031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18</a:t>
            </a:fld>
            <a:endParaRPr lang="en-US" dirty="0"/>
          </a:p>
        </p:txBody>
      </p:sp>
    </p:spTree>
    <p:extLst>
      <p:ext uri="{BB962C8B-B14F-4D97-AF65-F5344CB8AC3E}">
        <p14:creationId xmlns:p14="http://schemas.microsoft.com/office/powerpoint/2010/main" val="9010958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19</a:t>
            </a:fld>
            <a:endParaRPr lang="en-US" dirty="0"/>
          </a:p>
        </p:txBody>
      </p:sp>
    </p:spTree>
    <p:extLst>
      <p:ext uri="{BB962C8B-B14F-4D97-AF65-F5344CB8AC3E}">
        <p14:creationId xmlns:p14="http://schemas.microsoft.com/office/powerpoint/2010/main" val="12247250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20</a:t>
            </a:fld>
            <a:endParaRPr lang="en-US" dirty="0"/>
          </a:p>
        </p:txBody>
      </p:sp>
    </p:spTree>
    <p:extLst>
      <p:ext uri="{BB962C8B-B14F-4D97-AF65-F5344CB8AC3E}">
        <p14:creationId xmlns:p14="http://schemas.microsoft.com/office/powerpoint/2010/main" val="38567615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305">
              <a:defRPr/>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21</a:t>
            </a:fld>
            <a:endParaRPr lang="en-US" dirty="0"/>
          </a:p>
        </p:txBody>
      </p:sp>
    </p:spTree>
    <p:extLst>
      <p:ext uri="{BB962C8B-B14F-4D97-AF65-F5344CB8AC3E}">
        <p14:creationId xmlns:p14="http://schemas.microsoft.com/office/powerpoint/2010/main" val="29545629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305">
              <a:defRPr/>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22</a:t>
            </a:fld>
            <a:endParaRPr lang="en-US" dirty="0"/>
          </a:p>
        </p:txBody>
      </p:sp>
    </p:spTree>
    <p:extLst>
      <p:ext uri="{BB962C8B-B14F-4D97-AF65-F5344CB8AC3E}">
        <p14:creationId xmlns:p14="http://schemas.microsoft.com/office/powerpoint/2010/main" val="40239488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305">
              <a:defRPr/>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23</a:t>
            </a:fld>
            <a:endParaRPr lang="en-US" dirty="0"/>
          </a:p>
        </p:txBody>
      </p:sp>
    </p:spTree>
    <p:extLst>
      <p:ext uri="{BB962C8B-B14F-4D97-AF65-F5344CB8AC3E}">
        <p14:creationId xmlns:p14="http://schemas.microsoft.com/office/powerpoint/2010/main" val="31088559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24</a:t>
            </a:fld>
            <a:endParaRPr lang="en-US" dirty="0"/>
          </a:p>
        </p:txBody>
      </p:sp>
    </p:spTree>
    <p:extLst>
      <p:ext uri="{BB962C8B-B14F-4D97-AF65-F5344CB8AC3E}">
        <p14:creationId xmlns:p14="http://schemas.microsoft.com/office/powerpoint/2010/main" val="35415758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305">
              <a:defRPr/>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25</a:t>
            </a:fld>
            <a:endParaRPr lang="en-US" dirty="0"/>
          </a:p>
        </p:txBody>
      </p:sp>
    </p:spTree>
    <p:extLst>
      <p:ext uri="{BB962C8B-B14F-4D97-AF65-F5344CB8AC3E}">
        <p14:creationId xmlns:p14="http://schemas.microsoft.com/office/powerpoint/2010/main" val="5903199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D08842-BFB1-4C26-9625-0C6766BD1995}" type="slidenum">
              <a:rPr lang="en-US" smtClean="0"/>
              <a:t>26</a:t>
            </a:fld>
            <a:endParaRPr lang="en-US" dirty="0"/>
          </a:p>
        </p:txBody>
      </p:sp>
    </p:spTree>
    <p:extLst>
      <p:ext uri="{BB962C8B-B14F-4D97-AF65-F5344CB8AC3E}">
        <p14:creationId xmlns:p14="http://schemas.microsoft.com/office/powerpoint/2010/main" val="7042964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24E164-4948-A968-95FE-A0E1E711D7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79AB7FD-5922-4206-8D2B-23A97A54EDDF}"/>
              </a:ext>
            </a:extLst>
          </p:cNvPr>
          <p:cNvSpPr>
            <a:spLocks noGrp="1"/>
          </p:cNvSpPr>
          <p:nvPr>
            <p:ph type="ctrTitle"/>
          </p:nvPr>
        </p:nvSpPr>
        <p:spPr>
          <a:xfrm>
            <a:off x="1524000" y="803036"/>
            <a:ext cx="9144000" cy="2387600"/>
          </a:xfrm>
        </p:spPr>
        <p:txBody>
          <a:bodyPr anchor="b">
            <a:normAutofit/>
          </a:bodyPr>
          <a:lstStyle>
            <a:lvl1pPr algn="ctr">
              <a:lnSpc>
                <a:spcPct val="105000"/>
              </a:lnSpc>
              <a:defRPr sz="4800" b="1">
                <a:solidFill>
                  <a:srgbClr val="203B4E"/>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486CABA5-3BB3-432F-AE33-5E1EF1EF5CAD}"/>
              </a:ext>
            </a:extLst>
          </p:cNvPr>
          <p:cNvSpPr>
            <a:spLocks noGrp="1"/>
          </p:cNvSpPr>
          <p:nvPr>
            <p:ph type="subTitle" idx="1"/>
          </p:nvPr>
        </p:nvSpPr>
        <p:spPr>
          <a:xfrm>
            <a:off x="1524000" y="3658129"/>
            <a:ext cx="9144000" cy="552712"/>
          </a:xfrm>
        </p:spPr>
        <p:txBody>
          <a:bodyPr>
            <a:normAutofit/>
          </a:bodyPr>
          <a:lstStyle>
            <a:lvl1pPr marL="0" indent="0" algn="ctr">
              <a:buNone/>
              <a:defRPr sz="2400" b="0" cap="all" baseline="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B68E76C1-5295-48A6-BB50-1F7EF40C9F81}"/>
              </a:ext>
            </a:extLst>
          </p:cNvPr>
          <p:cNvSpPr>
            <a:spLocks noGrp="1"/>
          </p:cNvSpPr>
          <p:nvPr>
            <p:ph type="sldNum" sz="quarter" idx="12"/>
          </p:nvPr>
        </p:nvSpPr>
        <p:spPr/>
        <p:txBody>
          <a:bodyPr/>
          <a:lstStyle/>
          <a:p>
            <a:fld id="{9A2D029C-4977-4DB2-BA24-2EA1D1361ECE}" type="slidenum">
              <a:rPr lang="en-US" smtClean="0"/>
              <a:t>‹#›</a:t>
            </a:fld>
            <a:endParaRPr lang="en-US" dirty="0"/>
          </a:p>
        </p:txBody>
      </p:sp>
    </p:spTree>
    <p:extLst>
      <p:ext uri="{BB962C8B-B14F-4D97-AF65-F5344CB8AC3E}">
        <p14:creationId xmlns:p14="http://schemas.microsoft.com/office/powerpoint/2010/main" val="2076545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713FA-3CC5-4D93-AB8B-86DEBC6E2A53}"/>
              </a:ext>
            </a:extLst>
          </p:cNvPr>
          <p:cNvSpPr>
            <a:spLocks noGrp="1"/>
          </p:cNvSpPr>
          <p:nvPr>
            <p:ph type="title"/>
          </p:nvPr>
        </p:nvSpPr>
        <p:spPr>
          <a:xfrm>
            <a:off x="1520792" y="136525"/>
            <a:ext cx="9144000" cy="1085501"/>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9C9F69D-2DEA-471F-BB67-1D75BB07387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446C87-5142-46E8-B309-EBAC3F6169E2}"/>
              </a:ext>
            </a:extLst>
          </p:cNvPr>
          <p:cNvSpPr>
            <a:spLocks noGrp="1"/>
          </p:cNvSpPr>
          <p:nvPr>
            <p:ph type="dt" sz="half" idx="10"/>
          </p:nvPr>
        </p:nvSpPr>
        <p:spPr>
          <a:xfrm>
            <a:off x="838200" y="6356350"/>
            <a:ext cx="2743200" cy="365125"/>
          </a:xfrm>
          <a:prstGeom prst="rect">
            <a:avLst/>
          </a:prstGeom>
        </p:spPr>
        <p:txBody>
          <a:bodyPr/>
          <a:lstStyle/>
          <a:p>
            <a:fld id="{47D6C85F-9096-4F71-9E3B-FD4F5D108A0C}" type="datetime1">
              <a:rPr lang="en-US" smtClean="0"/>
              <a:t>4/3/2024</a:t>
            </a:fld>
            <a:endParaRPr lang="en-US" dirty="0"/>
          </a:p>
        </p:txBody>
      </p:sp>
      <p:sp>
        <p:nvSpPr>
          <p:cNvPr id="6" name="Slide Number Placeholder 5">
            <a:extLst>
              <a:ext uri="{FF2B5EF4-FFF2-40B4-BE49-F238E27FC236}">
                <a16:creationId xmlns:a16="http://schemas.microsoft.com/office/drawing/2014/main" id="{C1383519-39A8-4B59-BC6D-2825B26EC283}"/>
              </a:ext>
            </a:extLst>
          </p:cNvPr>
          <p:cNvSpPr>
            <a:spLocks noGrp="1"/>
          </p:cNvSpPr>
          <p:nvPr>
            <p:ph type="sldNum" sz="quarter" idx="12"/>
          </p:nvPr>
        </p:nvSpPr>
        <p:spPr/>
        <p:txBody>
          <a:bodyPr/>
          <a:lstStyle/>
          <a:p>
            <a:fld id="{9A2D029C-4977-4DB2-BA24-2EA1D1361ECE}" type="slidenum">
              <a:rPr lang="en-US" smtClean="0"/>
              <a:t>‹#›</a:t>
            </a:fld>
            <a:endParaRPr lang="en-US" dirty="0"/>
          </a:p>
        </p:txBody>
      </p:sp>
    </p:spTree>
    <p:extLst>
      <p:ext uri="{BB962C8B-B14F-4D97-AF65-F5344CB8AC3E}">
        <p14:creationId xmlns:p14="http://schemas.microsoft.com/office/powerpoint/2010/main" val="2614808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5D594-FEBD-415A-AA44-03DD23D75739}"/>
              </a:ext>
            </a:extLst>
          </p:cNvPr>
          <p:cNvSpPr>
            <a:spLocks noGrp="1"/>
          </p:cNvSpPr>
          <p:nvPr>
            <p:ph type="title"/>
          </p:nvPr>
        </p:nvSpPr>
        <p:spPr>
          <a:xfrm>
            <a:off x="831850" y="1472545"/>
            <a:ext cx="10515600" cy="2852737"/>
          </a:xfrm>
        </p:spPr>
        <p:txBody>
          <a:bodyPr anchor="ctr" anchorCtr="0">
            <a:normAutofit/>
          </a:bodyPr>
          <a:lstStyle>
            <a:lvl1pPr>
              <a:lnSpc>
                <a:spcPct val="105000"/>
              </a:lnSpc>
              <a:defRPr sz="5200"/>
            </a:lvl1pPr>
          </a:lstStyle>
          <a:p>
            <a:r>
              <a:rPr lang="en-US"/>
              <a:t>Click to edit Master title style</a:t>
            </a:r>
          </a:p>
        </p:txBody>
      </p:sp>
      <p:sp>
        <p:nvSpPr>
          <p:cNvPr id="3" name="Text Placeholder 2">
            <a:extLst>
              <a:ext uri="{FF2B5EF4-FFF2-40B4-BE49-F238E27FC236}">
                <a16:creationId xmlns:a16="http://schemas.microsoft.com/office/drawing/2014/main" id="{13417D02-A987-43C4-9C32-03C9BB4DE8CF}"/>
              </a:ext>
            </a:extLst>
          </p:cNvPr>
          <p:cNvSpPr>
            <a:spLocks noGrp="1"/>
          </p:cNvSpPr>
          <p:nvPr>
            <p:ph type="body" idx="1"/>
          </p:nvPr>
        </p:nvSpPr>
        <p:spPr>
          <a:xfrm>
            <a:off x="831850" y="4790867"/>
            <a:ext cx="10515600" cy="1189176"/>
          </a:xfrm>
        </p:spPr>
        <p:txBody>
          <a:bodyPr/>
          <a:lstStyle>
            <a:lvl1pPr marL="0" indent="0" algn="ctr">
              <a:buNone/>
              <a:defRPr sz="2400" cap="all" baseline="0">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3F8B47-8C1B-40C3-A6B7-F8AC5471EC30}"/>
              </a:ext>
            </a:extLst>
          </p:cNvPr>
          <p:cNvSpPr>
            <a:spLocks noGrp="1"/>
          </p:cNvSpPr>
          <p:nvPr>
            <p:ph type="dt" sz="half" idx="10"/>
          </p:nvPr>
        </p:nvSpPr>
        <p:spPr>
          <a:xfrm>
            <a:off x="838200" y="6356350"/>
            <a:ext cx="2743200" cy="365125"/>
          </a:xfrm>
          <a:prstGeom prst="rect">
            <a:avLst/>
          </a:prstGeom>
        </p:spPr>
        <p:txBody>
          <a:bodyPr/>
          <a:lstStyle/>
          <a:p>
            <a:fld id="{77FD81A5-7885-4218-90CE-F8FF3C0A1043}" type="datetime1">
              <a:rPr lang="en-US" smtClean="0"/>
              <a:t>4/3/2024</a:t>
            </a:fld>
            <a:endParaRPr lang="en-US" dirty="0"/>
          </a:p>
        </p:txBody>
      </p:sp>
      <p:sp>
        <p:nvSpPr>
          <p:cNvPr id="6" name="Slide Number Placeholder 5">
            <a:extLst>
              <a:ext uri="{FF2B5EF4-FFF2-40B4-BE49-F238E27FC236}">
                <a16:creationId xmlns:a16="http://schemas.microsoft.com/office/drawing/2014/main" id="{17F31A4B-DAF7-41C7-A711-13F725CAF85C}"/>
              </a:ext>
            </a:extLst>
          </p:cNvPr>
          <p:cNvSpPr>
            <a:spLocks noGrp="1"/>
          </p:cNvSpPr>
          <p:nvPr>
            <p:ph type="sldNum" sz="quarter" idx="12"/>
          </p:nvPr>
        </p:nvSpPr>
        <p:spPr/>
        <p:txBody>
          <a:bodyPr/>
          <a:lstStyle/>
          <a:p>
            <a:fld id="{9A2D029C-4977-4DB2-BA24-2EA1D1361ECE}" type="slidenum">
              <a:rPr lang="en-US" smtClean="0"/>
              <a:t>‹#›</a:t>
            </a:fld>
            <a:endParaRPr lang="en-US" dirty="0"/>
          </a:p>
        </p:txBody>
      </p:sp>
    </p:spTree>
    <p:extLst>
      <p:ext uri="{BB962C8B-B14F-4D97-AF65-F5344CB8AC3E}">
        <p14:creationId xmlns:p14="http://schemas.microsoft.com/office/powerpoint/2010/main" val="2505721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EE1F1-018C-4D58-ACA3-D5F2E3D4FE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011021-3F9B-4640-A35C-BF076BB6F5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6FA2B8-0D40-4715-B7A1-4B293E7EAA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7FC1961-3F93-4181-9510-CA1A79BD03F1}"/>
              </a:ext>
            </a:extLst>
          </p:cNvPr>
          <p:cNvSpPr>
            <a:spLocks noGrp="1"/>
          </p:cNvSpPr>
          <p:nvPr>
            <p:ph type="dt" sz="half" idx="10"/>
          </p:nvPr>
        </p:nvSpPr>
        <p:spPr>
          <a:xfrm>
            <a:off x="838200" y="6356350"/>
            <a:ext cx="2743200" cy="365125"/>
          </a:xfrm>
          <a:prstGeom prst="rect">
            <a:avLst/>
          </a:prstGeom>
        </p:spPr>
        <p:txBody>
          <a:bodyPr/>
          <a:lstStyle/>
          <a:p>
            <a:fld id="{B77AE0EA-767B-470D-AFFC-3A04766E199D}" type="datetime1">
              <a:rPr lang="en-US" smtClean="0"/>
              <a:t>4/3/2024</a:t>
            </a:fld>
            <a:endParaRPr lang="en-US" dirty="0"/>
          </a:p>
        </p:txBody>
      </p:sp>
      <p:sp>
        <p:nvSpPr>
          <p:cNvPr id="7" name="Slide Number Placeholder 6">
            <a:extLst>
              <a:ext uri="{FF2B5EF4-FFF2-40B4-BE49-F238E27FC236}">
                <a16:creationId xmlns:a16="http://schemas.microsoft.com/office/drawing/2014/main" id="{78737297-ECF1-4E81-98D6-0BDACDAFFF87}"/>
              </a:ext>
            </a:extLst>
          </p:cNvPr>
          <p:cNvSpPr>
            <a:spLocks noGrp="1"/>
          </p:cNvSpPr>
          <p:nvPr>
            <p:ph type="sldNum" sz="quarter" idx="12"/>
          </p:nvPr>
        </p:nvSpPr>
        <p:spPr/>
        <p:txBody>
          <a:bodyPr/>
          <a:lstStyle/>
          <a:p>
            <a:fld id="{9A2D029C-4977-4DB2-BA24-2EA1D1361ECE}" type="slidenum">
              <a:rPr lang="en-US" smtClean="0"/>
              <a:t>‹#›</a:t>
            </a:fld>
            <a:endParaRPr lang="en-US" dirty="0"/>
          </a:p>
        </p:txBody>
      </p:sp>
    </p:spTree>
    <p:extLst>
      <p:ext uri="{BB962C8B-B14F-4D97-AF65-F5344CB8AC3E}">
        <p14:creationId xmlns:p14="http://schemas.microsoft.com/office/powerpoint/2010/main" val="2440586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4FEEF-E5B9-467B-A06F-CC9FEDD9974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C831A6B-CC39-4ED5-95F7-7595A8015B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560122-3466-4268-8D0D-0F754B090C5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1EEB1A7-93E2-44AA-A2DE-A12CAB13C2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62BFC5-D543-4D09-838B-30BD0C4CE8F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1FA8CC-8871-40C1-A6F1-D87B45D87C6C}"/>
              </a:ext>
            </a:extLst>
          </p:cNvPr>
          <p:cNvSpPr>
            <a:spLocks noGrp="1"/>
          </p:cNvSpPr>
          <p:nvPr>
            <p:ph type="dt" sz="half" idx="10"/>
          </p:nvPr>
        </p:nvSpPr>
        <p:spPr>
          <a:xfrm>
            <a:off x="838200" y="6356350"/>
            <a:ext cx="2743200" cy="365125"/>
          </a:xfrm>
          <a:prstGeom prst="rect">
            <a:avLst/>
          </a:prstGeom>
        </p:spPr>
        <p:txBody>
          <a:bodyPr/>
          <a:lstStyle/>
          <a:p>
            <a:fld id="{504D2BB9-1117-429D-88F6-1F4EA8708AAC}" type="datetime1">
              <a:rPr lang="en-US" smtClean="0"/>
              <a:t>4/3/2024</a:t>
            </a:fld>
            <a:endParaRPr lang="en-US" dirty="0"/>
          </a:p>
        </p:txBody>
      </p:sp>
      <p:sp>
        <p:nvSpPr>
          <p:cNvPr id="9" name="Slide Number Placeholder 8">
            <a:extLst>
              <a:ext uri="{FF2B5EF4-FFF2-40B4-BE49-F238E27FC236}">
                <a16:creationId xmlns:a16="http://schemas.microsoft.com/office/drawing/2014/main" id="{EA743890-FAD1-4A0F-A4DB-BEBC410D65C2}"/>
              </a:ext>
            </a:extLst>
          </p:cNvPr>
          <p:cNvSpPr>
            <a:spLocks noGrp="1"/>
          </p:cNvSpPr>
          <p:nvPr>
            <p:ph type="sldNum" sz="quarter" idx="12"/>
          </p:nvPr>
        </p:nvSpPr>
        <p:spPr/>
        <p:txBody>
          <a:bodyPr/>
          <a:lstStyle/>
          <a:p>
            <a:fld id="{9A2D029C-4977-4DB2-BA24-2EA1D1361ECE}" type="slidenum">
              <a:rPr lang="en-US" smtClean="0"/>
              <a:t>‹#›</a:t>
            </a:fld>
            <a:endParaRPr lang="en-US" dirty="0"/>
          </a:p>
        </p:txBody>
      </p:sp>
    </p:spTree>
    <p:extLst>
      <p:ext uri="{BB962C8B-B14F-4D97-AF65-F5344CB8AC3E}">
        <p14:creationId xmlns:p14="http://schemas.microsoft.com/office/powerpoint/2010/main" val="1158820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4A13A-DA19-4E8F-873C-D2C40E3529B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4433C58-84DF-4D3D-9DFD-B5CF01608E2A}"/>
              </a:ext>
            </a:extLst>
          </p:cNvPr>
          <p:cNvSpPr>
            <a:spLocks noGrp="1"/>
          </p:cNvSpPr>
          <p:nvPr>
            <p:ph type="dt" sz="half" idx="10"/>
          </p:nvPr>
        </p:nvSpPr>
        <p:spPr>
          <a:xfrm>
            <a:off x="838200" y="6356350"/>
            <a:ext cx="2743200" cy="365125"/>
          </a:xfrm>
          <a:prstGeom prst="rect">
            <a:avLst/>
          </a:prstGeom>
        </p:spPr>
        <p:txBody>
          <a:bodyPr/>
          <a:lstStyle/>
          <a:p>
            <a:fld id="{C767FDF9-E1D1-45C1-AA70-25160038DE0A}" type="datetime1">
              <a:rPr lang="en-US" smtClean="0"/>
              <a:t>4/3/2024</a:t>
            </a:fld>
            <a:endParaRPr lang="en-US" dirty="0"/>
          </a:p>
        </p:txBody>
      </p:sp>
      <p:sp>
        <p:nvSpPr>
          <p:cNvPr id="5" name="Slide Number Placeholder 4">
            <a:extLst>
              <a:ext uri="{FF2B5EF4-FFF2-40B4-BE49-F238E27FC236}">
                <a16:creationId xmlns:a16="http://schemas.microsoft.com/office/drawing/2014/main" id="{864F2FAD-D791-4B36-B9B4-24F1EE61A1E9}"/>
              </a:ext>
            </a:extLst>
          </p:cNvPr>
          <p:cNvSpPr>
            <a:spLocks noGrp="1"/>
          </p:cNvSpPr>
          <p:nvPr>
            <p:ph type="sldNum" sz="quarter" idx="12"/>
          </p:nvPr>
        </p:nvSpPr>
        <p:spPr/>
        <p:txBody>
          <a:bodyPr/>
          <a:lstStyle/>
          <a:p>
            <a:fld id="{9A2D029C-4977-4DB2-BA24-2EA1D1361ECE}" type="slidenum">
              <a:rPr lang="en-US" smtClean="0"/>
              <a:t>‹#›</a:t>
            </a:fld>
            <a:endParaRPr lang="en-US" dirty="0"/>
          </a:p>
        </p:txBody>
      </p:sp>
    </p:spTree>
    <p:extLst>
      <p:ext uri="{BB962C8B-B14F-4D97-AF65-F5344CB8AC3E}">
        <p14:creationId xmlns:p14="http://schemas.microsoft.com/office/powerpoint/2010/main" val="4292809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1FEC8B-4959-4AB0-BD5C-AE1F03D8771C}"/>
              </a:ext>
            </a:extLst>
          </p:cNvPr>
          <p:cNvSpPr>
            <a:spLocks noGrp="1"/>
          </p:cNvSpPr>
          <p:nvPr>
            <p:ph type="dt" sz="half" idx="10"/>
          </p:nvPr>
        </p:nvSpPr>
        <p:spPr>
          <a:xfrm>
            <a:off x="838200" y="6356350"/>
            <a:ext cx="2743200" cy="365125"/>
          </a:xfrm>
          <a:prstGeom prst="rect">
            <a:avLst/>
          </a:prstGeom>
        </p:spPr>
        <p:txBody>
          <a:bodyPr/>
          <a:lstStyle/>
          <a:p>
            <a:fld id="{E3574977-797F-40AF-9A16-94EFB495CFF2}" type="datetime1">
              <a:rPr lang="en-US" smtClean="0"/>
              <a:t>4/3/2024</a:t>
            </a:fld>
            <a:endParaRPr lang="en-US" dirty="0"/>
          </a:p>
        </p:txBody>
      </p:sp>
      <p:sp>
        <p:nvSpPr>
          <p:cNvPr id="4" name="Slide Number Placeholder 3">
            <a:extLst>
              <a:ext uri="{FF2B5EF4-FFF2-40B4-BE49-F238E27FC236}">
                <a16:creationId xmlns:a16="http://schemas.microsoft.com/office/drawing/2014/main" id="{C8F26986-FE9C-4301-910F-95F762315A60}"/>
              </a:ext>
            </a:extLst>
          </p:cNvPr>
          <p:cNvSpPr>
            <a:spLocks noGrp="1"/>
          </p:cNvSpPr>
          <p:nvPr>
            <p:ph type="sldNum" sz="quarter" idx="12"/>
          </p:nvPr>
        </p:nvSpPr>
        <p:spPr/>
        <p:txBody>
          <a:bodyPr/>
          <a:lstStyle/>
          <a:p>
            <a:fld id="{9A2D029C-4977-4DB2-BA24-2EA1D1361ECE}" type="slidenum">
              <a:rPr lang="en-US" smtClean="0"/>
              <a:t>‹#›</a:t>
            </a:fld>
            <a:endParaRPr lang="en-US" dirty="0"/>
          </a:p>
        </p:txBody>
      </p:sp>
    </p:spTree>
    <p:extLst>
      <p:ext uri="{BB962C8B-B14F-4D97-AF65-F5344CB8AC3E}">
        <p14:creationId xmlns:p14="http://schemas.microsoft.com/office/powerpoint/2010/main" val="705115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672E3-0A29-4678-872E-089A57C1054B}"/>
              </a:ext>
            </a:extLst>
          </p:cNvPr>
          <p:cNvSpPr>
            <a:spLocks noGrp="1"/>
          </p:cNvSpPr>
          <p:nvPr>
            <p:ph type="title"/>
          </p:nvPr>
        </p:nvSpPr>
        <p:spPr>
          <a:xfrm>
            <a:off x="4427020" y="2033086"/>
            <a:ext cx="5826685" cy="1292442"/>
          </a:xfrm>
        </p:spPr>
        <p:txBody>
          <a:bodyPr anchor="b" anchorCtr="0">
            <a:no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1B18B301-B8D0-410A-9BCA-8FCCCD2FF705}"/>
              </a:ext>
            </a:extLst>
          </p:cNvPr>
          <p:cNvSpPr>
            <a:spLocks noGrp="1"/>
          </p:cNvSpPr>
          <p:nvPr>
            <p:ph type="body" sz="half" idx="2"/>
          </p:nvPr>
        </p:nvSpPr>
        <p:spPr>
          <a:xfrm>
            <a:off x="4427020" y="3573637"/>
            <a:ext cx="5826685" cy="1292442"/>
          </a:xfrm>
        </p:spPr>
        <p:txBody>
          <a:bodyPr>
            <a:normAutofit/>
          </a:bodyPr>
          <a:lstStyle>
            <a:lvl1pPr marL="0" indent="0" algn="ctr">
              <a:buNone/>
              <a:defRPr sz="3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827E1C-4095-4AE0-82D8-009E65374B39}"/>
              </a:ext>
            </a:extLst>
          </p:cNvPr>
          <p:cNvSpPr>
            <a:spLocks noGrp="1"/>
          </p:cNvSpPr>
          <p:nvPr>
            <p:ph type="dt" sz="half" idx="10"/>
          </p:nvPr>
        </p:nvSpPr>
        <p:spPr>
          <a:xfrm>
            <a:off x="838200" y="6356350"/>
            <a:ext cx="2743200" cy="365125"/>
          </a:xfrm>
          <a:prstGeom prst="rect">
            <a:avLst/>
          </a:prstGeom>
        </p:spPr>
        <p:txBody>
          <a:bodyPr/>
          <a:lstStyle/>
          <a:p>
            <a:fld id="{40A3C833-49BA-4ADB-86D4-D91C36AB5C6F}" type="datetime1">
              <a:rPr lang="en-US" smtClean="0"/>
              <a:t>4/3/2024</a:t>
            </a:fld>
            <a:endParaRPr lang="en-US" dirty="0"/>
          </a:p>
        </p:txBody>
      </p:sp>
      <p:sp>
        <p:nvSpPr>
          <p:cNvPr id="7" name="Slide Number Placeholder 6">
            <a:extLst>
              <a:ext uri="{FF2B5EF4-FFF2-40B4-BE49-F238E27FC236}">
                <a16:creationId xmlns:a16="http://schemas.microsoft.com/office/drawing/2014/main" id="{001D4A8F-5527-4638-ABA7-987196AF81D2}"/>
              </a:ext>
            </a:extLst>
          </p:cNvPr>
          <p:cNvSpPr>
            <a:spLocks noGrp="1"/>
          </p:cNvSpPr>
          <p:nvPr>
            <p:ph type="sldNum" sz="quarter" idx="12"/>
          </p:nvPr>
        </p:nvSpPr>
        <p:spPr/>
        <p:txBody>
          <a:bodyPr/>
          <a:lstStyle/>
          <a:p>
            <a:fld id="{9A2D029C-4977-4DB2-BA24-2EA1D1361ECE}" type="slidenum">
              <a:rPr lang="en-US" smtClean="0"/>
              <a:t>‹#›</a:t>
            </a:fld>
            <a:endParaRPr lang="en-US" dirty="0"/>
          </a:p>
        </p:txBody>
      </p:sp>
      <p:sp>
        <p:nvSpPr>
          <p:cNvPr id="8" name="Picture Placeholder 4">
            <a:extLst>
              <a:ext uri="{FF2B5EF4-FFF2-40B4-BE49-F238E27FC236}">
                <a16:creationId xmlns:a16="http://schemas.microsoft.com/office/drawing/2014/main" id="{A2C08AD0-91B8-40F0-BF6B-759BA1CB232A}"/>
              </a:ext>
            </a:extLst>
          </p:cNvPr>
          <p:cNvSpPr>
            <a:spLocks noGrp="1" noChangeAspect="1"/>
          </p:cNvSpPr>
          <p:nvPr>
            <p:ph type="pic" sz="quarter" idx="13" hasCustomPrompt="1"/>
          </p:nvPr>
        </p:nvSpPr>
        <p:spPr>
          <a:xfrm>
            <a:off x="1776393" y="1852613"/>
            <a:ext cx="2650627" cy="3200400"/>
          </a:xfrm>
          <a:ln w="28575">
            <a:solidFill>
              <a:srgbClr val="F7931D"/>
            </a:solidFill>
          </a:ln>
        </p:spPr>
        <p:txBody>
          <a:bodyPr>
            <a:normAutofit/>
          </a:bodyPr>
          <a:lstStyle>
            <a:lvl1pPr marL="0" indent="0" algn="ctr">
              <a:buNone/>
              <a:defRPr sz="2000"/>
            </a:lvl1pPr>
          </a:lstStyle>
          <a:p>
            <a:r>
              <a:rPr lang="en-US" dirty="0"/>
              <a:t>Click to insert photo</a:t>
            </a:r>
          </a:p>
        </p:txBody>
      </p:sp>
      <p:cxnSp>
        <p:nvCxnSpPr>
          <p:cNvPr id="9" name="Straight Connector 8">
            <a:extLst>
              <a:ext uri="{FF2B5EF4-FFF2-40B4-BE49-F238E27FC236}">
                <a16:creationId xmlns:a16="http://schemas.microsoft.com/office/drawing/2014/main" id="{0DF6DE30-BF87-4B5E-BE9B-413AF3CAE618}"/>
              </a:ext>
            </a:extLst>
          </p:cNvPr>
          <p:cNvCxnSpPr>
            <a:cxnSpLocks/>
          </p:cNvCxnSpPr>
          <p:nvPr userDrawn="1"/>
        </p:nvCxnSpPr>
        <p:spPr>
          <a:xfrm>
            <a:off x="4427020" y="3448500"/>
            <a:ext cx="5826685" cy="0"/>
          </a:xfrm>
          <a:prstGeom prst="line">
            <a:avLst/>
          </a:prstGeom>
          <a:ln w="28575">
            <a:solidFill>
              <a:srgbClr val="F7931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0329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4A13A-DA19-4E8F-873C-D2C40E3529B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4433C58-84DF-4D3D-9DFD-B5CF01608E2A}"/>
              </a:ext>
            </a:extLst>
          </p:cNvPr>
          <p:cNvSpPr>
            <a:spLocks noGrp="1"/>
          </p:cNvSpPr>
          <p:nvPr>
            <p:ph type="dt" sz="half" idx="10"/>
          </p:nvPr>
        </p:nvSpPr>
        <p:spPr>
          <a:xfrm>
            <a:off x="838200" y="6356350"/>
            <a:ext cx="2743200" cy="365125"/>
          </a:xfrm>
          <a:prstGeom prst="rect">
            <a:avLst/>
          </a:prstGeom>
        </p:spPr>
        <p:txBody>
          <a:bodyPr/>
          <a:lstStyle/>
          <a:p>
            <a:fld id="{1D568C73-6744-4817-8B2C-3B5ED98DB654}" type="datetime1">
              <a:rPr lang="en-US" smtClean="0"/>
              <a:t>4/3/2024</a:t>
            </a:fld>
            <a:endParaRPr lang="en-US" dirty="0"/>
          </a:p>
        </p:txBody>
      </p:sp>
      <p:sp>
        <p:nvSpPr>
          <p:cNvPr id="5" name="Slide Number Placeholder 4">
            <a:extLst>
              <a:ext uri="{FF2B5EF4-FFF2-40B4-BE49-F238E27FC236}">
                <a16:creationId xmlns:a16="http://schemas.microsoft.com/office/drawing/2014/main" id="{864F2FAD-D791-4B36-B9B4-24F1EE61A1E9}"/>
              </a:ext>
            </a:extLst>
          </p:cNvPr>
          <p:cNvSpPr>
            <a:spLocks noGrp="1"/>
          </p:cNvSpPr>
          <p:nvPr>
            <p:ph type="sldNum" sz="quarter" idx="12"/>
          </p:nvPr>
        </p:nvSpPr>
        <p:spPr/>
        <p:txBody>
          <a:bodyPr/>
          <a:lstStyle/>
          <a:p>
            <a:fld id="{9A2D029C-4977-4DB2-BA24-2EA1D1361ECE}" type="slidenum">
              <a:rPr lang="en-US" smtClean="0"/>
              <a:t>‹#›</a:t>
            </a:fld>
            <a:endParaRPr lang="en-US" dirty="0"/>
          </a:p>
        </p:txBody>
      </p:sp>
      <p:sp>
        <p:nvSpPr>
          <p:cNvPr id="6" name="Text Placeholder 9">
            <a:extLst>
              <a:ext uri="{FF2B5EF4-FFF2-40B4-BE49-F238E27FC236}">
                <a16:creationId xmlns:a16="http://schemas.microsoft.com/office/drawing/2014/main" id="{2A255635-5E79-4BB3-A183-F8E39F068C61}"/>
              </a:ext>
            </a:extLst>
          </p:cNvPr>
          <p:cNvSpPr>
            <a:spLocks noGrp="1"/>
          </p:cNvSpPr>
          <p:nvPr>
            <p:ph type="body" sz="quarter" idx="15"/>
          </p:nvPr>
        </p:nvSpPr>
        <p:spPr>
          <a:xfrm>
            <a:off x="1157795" y="4931152"/>
            <a:ext cx="4674833" cy="1153968"/>
          </a:xfrm>
        </p:spPr>
        <p:txBody>
          <a:bodyPr>
            <a:normAutofit/>
          </a:bodyPr>
          <a:lstStyle>
            <a:lvl1pPr marL="0" indent="0" algn="ctr">
              <a:lnSpc>
                <a:spcPct val="100000"/>
              </a:lnSpc>
              <a:spcBef>
                <a:spcPts val="600"/>
              </a:spcBef>
              <a:buNone/>
              <a:defRPr sz="2800"/>
            </a:lvl1pPr>
            <a:lvl2pPr marL="457200" indent="0">
              <a:buNone/>
              <a:defRPr/>
            </a:lvl2pPr>
          </a:lstStyle>
          <a:p>
            <a:pPr lvl="0"/>
            <a:r>
              <a:rPr lang="en-US"/>
              <a:t>Click to edit Master text styles</a:t>
            </a:r>
          </a:p>
        </p:txBody>
      </p:sp>
      <p:sp>
        <p:nvSpPr>
          <p:cNvPr id="7" name="Text Placeholder 9">
            <a:extLst>
              <a:ext uri="{FF2B5EF4-FFF2-40B4-BE49-F238E27FC236}">
                <a16:creationId xmlns:a16="http://schemas.microsoft.com/office/drawing/2014/main" id="{7276AF4A-9A57-4D39-A53F-B07807A9251F}"/>
              </a:ext>
            </a:extLst>
          </p:cNvPr>
          <p:cNvSpPr>
            <a:spLocks noGrp="1"/>
          </p:cNvSpPr>
          <p:nvPr>
            <p:ph type="body" sz="quarter" idx="17"/>
          </p:nvPr>
        </p:nvSpPr>
        <p:spPr>
          <a:xfrm>
            <a:off x="6359372" y="4931153"/>
            <a:ext cx="4672584" cy="1153968"/>
          </a:xfrm>
        </p:spPr>
        <p:txBody>
          <a:bodyPr>
            <a:normAutofit/>
          </a:bodyPr>
          <a:lstStyle>
            <a:lvl1pPr marL="0" indent="0" algn="ctr">
              <a:lnSpc>
                <a:spcPct val="100000"/>
              </a:lnSpc>
              <a:spcBef>
                <a:spcPts val="600"/>
              </a:spcBef>
              <a:buNone/>
              <a:defRPr sz="2800"/>
            </a:lvl1pPr>
            <a:lvl2pPr marL="457200" indent="0">
              <a:buNone/>
              <a:defRPr/>
            </a:lvl2pPr>
          </a:lstStyle>
          <a:p>
            <a:pPr lvl="0"/>
            <a:r>
              <a:rPr lang="en-US"/>
              <a:t>Click to edit Master text styles</a:t>
            </a:r>
          </a:p>
        </p:txBody>
      </p:sp>
      <p:sp>
        <p:nvSpPr>
          <p:cNvPr id="8" name="Picture Placeholder 4">
            <a:extLst>
              <a:ext uri="{FF2B5EF4-FFF2-40B4-BE49-F238E27FC236}">
                <a16:creationId xmlns:a16="http://schemas.microsoft.com/office/drawing/2014/main" id="{31C113BF-89F0-48FA-888E-26A39A6FFC20}"/>
              </a:ext>
            </a:extLst>
          </p:cNvPr>
          <p:cNvSpPr>
            <a:spLocks noGrp="1" noChangeAspect="1"/>
          </p:cNvSpPr>
          <p:nvPr>
            <p:ph type="pic" sz="quarter" idx="13" hasCustomPrompt="1"/>
          </p:nvPr>
        </p:nvSpPr>
        <p:spPr>
          <a:xfrm>
            <a:off x="2209800" y="1770490"/>
            <a:ext cx="2560320" cy="3091362"/>
          </a:xfrm>
          <a:ln w="28575">
            <a:solidFill>
              <a:srgbClr val="F7931D"/>
            </a:solidFill>
          </a:ln>
        </p:spPr>
        <p:txBody>
          <a:bodyPr>
            <a:normAutofit/>
          </a:bodyPr>
          <a:lstStyle>
            <a:lvl1pPr marL="0" indent="0" algn="ctr">
              <a:buNone/>
              <a:defRPr sz="2000"/>
            </a:lvl1pPr>
          </a:lstStyle>
          <a:p>
            <a:r>
              <a:rPr lang="en-US" dirty="0"/>
              <a:t>Click to insert photo</a:t>
            </a:r>
          </a:p>
        </p:txBody>
      </p:sp>
      <p:sp>
        <p:nvSpPr>
          <p:cNvPr id="9" name="Picture Placeholder 4">
            <a:extLst>
              <a:ext uri="{FF2B5EF4-FFF2-40B4-BE49-F238E27FC236}">
                <a16:creationId xmlns:a16="http://schemas.microsoft.com/office/drawing/2014/main" id="{647E75DC-F006-4BF4-99F0-99EDB0905EA0}"/>
              </a:ext>
            </a:extLst>
          </p:cNvPr>
          <p:cNvSpPr>
            <a:spLocks noGrp="1" noChangeAspect="1"/>
          </p:cNvSpPr>
          <p:nvPr>
            <p:ph type="pic" sz="quarter" idx="18" hasCustomPrompt="1"/>
          </p:nvPr>
        </p:nvSpPr>
        <p:spPr>
          <a:xfrm>
            <a:off x="7415504" y="1770490"/>
            <a:ext cx="2560320" cy="3091362"/>
          </a:xfrm>
          <a:ln w="28575">
            <a:solidFill>
              <a:srgbClr val="F7931D"/>
            </a:solidFill>
          </a:ln>
        </p:spPr>
        <p:txBody>
          <a:bodyPr>
            <a:normAutofit/>
          </a:bodyPr>
          <a:lstStyle>
            <a:lvl1pPr marL="0" indent="0" algn="ctr">
              <a:buNone/>
              <a:defRPr sz="2000"/>
            </a:lvl1pPr>
          </a:lstStyle>
          <a:p>
            <a:r>
              <a:rPr lang="en-US" dirty="0"/>
              <a:t>Click to insert photo</a:t>
            </a:r>
          </a:p>
        </p:txBody>
      </p:sp>
    </p:spTree>
    <p:extLst>
      <p:ext uri="{BB962C8B-B14F-4D97-AF65-F5344CB8AC3E}">
        <p14:creationId xmlns:p14="http://schemas.microsoft.com/office/powerpoint/2010/main" val="2577079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D617E-6B79-44C9-99A1-A001533995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5BDBF89-2F30-4160-9358-9752289A49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414D50D-6B2E-4022-964E-5F85FA1021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7A8606-5ED1-4455-AAF4-32BF44E0F040}"/>
              </a:ext>
            </a:extLst>
          </p:cNvPr>
          <p:cNvSpPr>
            <a:spLocks noGrp="1"/>
          </p:cNvSpPr>
          <p:nvPr>
            <p:ph type="dt" sz="half" idx="10"/>
          </p:nvPr>
        </p:nvSpPr>
        <p:spPr>
          <a:xfrm>
            <a:off x="838200" y="6356350"/>
            <a:ext cx="2743200" cy="365125"/>
          </a:xfrm>
          <a:prstGeom prst="rect">
            <a:avLst/>
          </a:prstGeom>
        </p:spPr>
        <p:txBody>
          <a:bodyPr/>
          <a:lstStyle/>
          <a:p>
            <a:fld id="{301ADC0D-67C3-4414-A32E-1B166B4C8EC3}" type="datetime1">
              <a:rPr lang="en-US" smtClean="0"/>
              <a:t>4/3/2024</a:t>
            </a:fld>
            <a:endParaRPr lang="en-US" dirty="0"/>
          </a:p>
        </p:txBody>
      </p:sp>
      <p:sp>
        <p:nvSpPr>
          <p:cNvPr id="6" name="Footer Placeholder 5">
            <a:extLst>
              <a:ext uri="{FF2B5EF4-FFF2-40B4-BE49-F238E27FC236}">
                <a16:creationId xmlns:a16="http://schemas.microsoft.com/office/drawing/2014/main" id="{27746686-1F7B-4879-A213-0F5933AB84D5}"/>
              </a:ext>
            </a:extLst>
          </p:cNvPr>
          <p:cNvSpPr>
            <a:spLocks noGrp="1"/>
          </p:cNvSpPr>
          <p:nvPr>
            <p:ph type="ftr" sz="quarter" idx="11"/>
          </p:nvPr>
        </p:nvSpPr>
        <p:spPr>
          <a:xfrm>
            <a:off x="4038600" y="6356350"/>
            <a:ext cx="4114800" cy="365125"/>
          </a:xfrm>
          <a:prstGeom prst="rect">
            <a:avLst/>
          </a:prstGeom>
        </p:spPr>
        <p:txBody>
          <a:bodyPr/>
          <a:lstStyle/>
          <a:p>
            <a:r>
              <a:rPr lang="en-US" dirty="0"/>
              <a:t>The United States Department of Labor, Employment and Training Administration</a:t>
            </a:r>
          </a:p>
        </p:txBody>
      </p:sp>
      <p:sp>
        <p:nvSpPr>
          <p:cNvPr id="7" name="Slide Number Placeholder 6">
            <a:extLst>
              <a:ext uri="{FF2B5EF4-FFF2-40B4-BE49-F238E27FC236}">
                <a16:creationId xmlns:a16="http://schemas.microsoft.com/office/drawing/2014/main" id="{95E81568-C797-4340-90EB-F74E95DF9AAA}"/>
              </a:ext>
            </a:extLst>
          </p:cNvPr>
          <p:cNvSpPr>
            <a:spLocks noGrp="1"/>
          </p:cNvSpPr>
          <p:nvPr>
            <p:ph type="sldNum" sz="quarter" idx="12"/>
          </p:nvPr>
        </p:nvSpPr>
        <p:spPr/>
        <p:txBody>
          <a:bodyPr/>
          <a:lstStyle/>
          <a:p>
            <a:fld id="{9A2D029C-4977-4DB2-BA24-2EA1D1361ECE}" type="slidenum">
              <a:rPr lang="en-US" smtClean="0"/>
              <a:t>‹#›</a:t>
            </a:fld>
            <a:endParaRPr lang="en-US" dirty="0"/>
          </a:p>
        </p:txBody>
      </p:sp>
    </p:spTree>
    <p:extLst>
      <p:ext uri="{BB962C8B-B14F-4D97-AF65-F5344CB8AC3E}">
        <p14:creationId xmlns:p14="http://schemas.microsoft.com/office/powerpoint/2010/main" val="2779378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89718-C94A-4CF0-ACAA-731E8A0A8FA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D915E3-8773-4305-BDDA-4F524932DDD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C95452-9955-4AD3-A8FF-6103AE64C971}"/>
              </a:ext>
            </a:extLst>
          </p:cNvPr>
          <p:cNvSpPr>
            <a:spLocks noGrp="1"/>
          </p:cNvSpPr>
          <p:nvPr>
            <p:ph type="dt" sz="half" idx="10"/>
          </p:nvPr>
        </p:nvSpPr>
        <p:spPr>
          <a:xfrm>
            <a:off x="838200" y="6356350"/>
            <a:ext cx="2743200" cy="365125"/>
          </a:xfrm>
          <a:prstGeom prst="rect">
            <a:avLst/>
          </a:prstGeom>
        </p:spPr>
        <p:txBody>
          <a:bodyPr/>
          <a:lstStyle/>
          <a:p>
            <a:fld id="{045EAE41-C215-48DE-9472-497934D31914}" type="datetime1">
              <a:rPr lang="en-US" smtClean="0"/>
              <a:t>4/3/2024</a:t>
            </a:fld>
            <a:endParaRPr lang="en-US" dirty="0"/>
          </a:p>
        </p:txBody>
      </p:sp>
      <p:sp>
        <p:nvSpPr>
          <p:cNvPr id="6" name="Slide Number Placeholder 5">
            <a:extLst>
              <a:ext uri="{FF2B5EF4-FFF2-40B4-BE49-F238E27FC236}">
                <a16:creationId xmlns:a16="http://schemas.microsoft.com/office/drawing/2014/main" id="{3B0AB9B5-D2D3-4995-BE66-ADFE82F77AE8}"/>
              </a:ext>
            </a:extLst>
          </p:cNvPr>
          <p:cNvSpPr>
            <a:spLocks noGrp="1"/>
          </p:cNvSpPr>
          <p:nvPr>
            <p:ph type="sldNum" sz="quarter" idx="12"/>
          </p:nvPr>
        </p:nvSpPr>
        <p:spPr/>
        <p:txBody>
          <a:bodyPr/>
          <a:lstStyle/>
          <a:p>
            <a:fld id="{9A2D029C-4977-4DB2-BA24-2EA1D1361ECE}" type="slidenum">
              <a:rPr lang="en-US" smtClean="0"/>
              <a:t>‹#›</a:t>
            </a:fld>
            <a:endParaRPr lang="en-US" dirty="0"/>
          </a:p>
        </p:txBody>
      </p:sp>
    </p:spTree>
    <p:extLst>
      <p:ext uri="{BB962C8B-B14F-4D97-AF65-F5344CB8AC3E}">
        <p14:creationId xmlns:p14="http://schemas.microsoft.com/office/powerpoint/2010/main" val="40060978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25404B-B9D6-41B9-813C-40883CB3E1F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33A048-022E-4C06-AF79-08D97DBE488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BC5A21-736B-4199-BFA3-CC832DAFF400}"/>
              </a:ext>
            </a:extLst>
          </p:cNvPr>
          <p:cNvSpPr>
            <a:spLocks noGrp="1"/>
          </p:cNvSpPr>
          <p:nvPr>
            <p:ph type="dt" sz="half" idx="10"/>
          </p:nvPr>
        </p:nvSpPr>
        <p:spPr>
          <a:xfrm>
            <a:off x="838200" y="6356350"/>
            <a:ext cx="2743200" cy="365125"/>
          </a:xfrm>
          <a:prstGeom prst="rect">
            <a:avLst/>
          </a:prstGeom>
        </p:spPr>
        <p:txBody>
          <a:bodyPr/>
          <a:lstStyle/>
          <a:p>
            <a:fld id="{50E9895A-10E5-40C2-AB67-E02ED0102899}" type="datetime1">
              <a:rPr lang="en-US" smtClean="0"/>
              <a:t>4/3/2024</a:t>
            </a:fld>
            <a:endParaRPr lang="en-US" dirty="0"/>
          </a:p>
        </p:txBody>
      </p:sp>
      <p:sp>
        <p:nvSpPr>
          <p:cNvPr id="6" name="Slide Number Placeholder 5">
            <a:extLst>
              <a:ext uri="{FF2B5EF4-FFF2-40B4-BE49-F238E27FC236}">
                <a16:creationId xmlns:a16="http://schemas.microsoft.com/office/drawing/2014/main" id="{E9239855-0374-4457-9CDA-6B58D178F56D}"/>
              </a:ext>
            </a:extLst>
          </p:cNvPr>
          <p:cNvSpPr>
            <a:spLocks noGrp="1"/>
          </p:cNvSpPr>
          <p:nvPr>
            <p:ph type="sldNum" sz="quarter" idx="12"/>
          </p:nvPr>
        </p:nvSpPr>
        <p:spPr/>
        <p:txBody>
          <a:bodyPr/>
          <a:lstStyle/>
          <a:p>
            <a:fld id="{9A2D029C-4977-4DB2-BA24-2EA1D1361ECE}" type="slidenum">
              <a:rPr lang="en-US" smtClean="0"/>
              <a:t>‹#›</a:t>
            </a:fld>
            <a:endParaRPr lang="en-US" dirty="0"/>
          </a:p>
        </p:txBody>
      </p:sp>
    </p:spTree>
    <p:extLst>
      <p:ext uri="{BB962C8B-B14F-4D97-AF65-F5344CB8AC3E}">
        <p14:creationId xmlns:p14="http://schemas.microsoft.com/office/powerpoint/2010/main" val="2104082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dirty="0"/>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dirty="0"/>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502192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369511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46FA787-174B-1A92-7EF5-5102270117F3}"/>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937EC63C-1CC6-4318-AF35-B4704748F0ED}"/>
              </a:ext>
            </a:extLst>
          </p:cNvPr>
          <p:cNvSpPr>
            <a:spLocks noGrp="1"/>
          </p:cNvSpPr>
          <p:nvPr>
            <p:ph type="title"/>
          </p:nvPr>
        </p:nvSpPr>
        <p:spPr>
          <a:xfrm>
            <a:off x="838200" y="131007"/>
            <a:ext cx="10515600" cy="1085501"/>
          </a:xfrm>
          <a:prstGeom prst="rect">
            <a:avLst/>
          </a:prstGeom>
        </p:spPr>
        <p:txBody>
          <a:bodyPr vert="horz" lIns="91440" tIns="45720" rIns="91440" bIns="45720" rtlCol="0" anchor="b"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716DFE92-B63B-402F-AE60-A7195F2EC4D4}"/>
              </a:ext>
            </a:extLst>
          </p:cNvPr>
          <p:cNvSpPr>
            <a:spLocks noGrp="1"/>
          </p:cNvSpPr>
          <p:nvPr>
            <p:ph type="body" idx="1"/>
          </p:nvPr>
        </p:nvSpPr>
        <p:spPr>
          <a:xfrm>
            <a:off x="838200" y="1613519"/>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887A7EF3-39F9-47F9-9831-73496B475628}"/>
              </a:ext>
            </a:extLst>
          </p:cNvPr>
          <p:cNvSpPr>
            <a:spLocks noGrp="1"/>
          </p:cNvSpPr>
          <p:nvPr>
            <p:ph type="sldNum" sz="quarter" idx="4"/>
          </p:nvPr>
        </p:nvSpPr>
        <p:spPr>
          <a:xfrm>
            <a:off x="11527609" y="6487709"/>
            <a:ext cx="701335" cy="365125"/>
          </a:xfrm>
          <a:prstGeom prst="rect">
            <a:avLst/>
          </a:prstGeom>
        </p:spPr>
        <p:txBody>
          <a:bodyPr vert="horz" lIns="91440" tIns="45720" rIns="91440" bIns="45720" rtlCol="0" anchor="ctr"/>
          <a:lstStyle>
            <a:lvl1pPr algn="ctr">
              <a:defRPr sz="1100" b="1">
                <a:solidFill>
                  <a:schemeClr val="bg1"/>
                </a:solidFill>
                <a:latin typeface="Arial" panose="020B0604020202020204" pitchFamily="34" charset="0"/>
                <a:cs typeface="Arial" panose="020B0604020202020204" pitchFamily="34" charset="0"/>
              </a:defRPr>
            </a:lvl1pPr>
          </a:lstStyle>
          <a:p>
            <a:fld id="{9A2D029C-4977-4DB2-BA24-2EA1D1361ECE}" type="slidenum">
              <a:rPr lang="en-US" smtClean="0"/>
              <a:pPr/>
              <a:t>‹#›</a:t>
            </a:fld>
            <a:endParaRPr lang="en-US" dirty="0"/>
          </a:p>
        </p:txBody>
      </p:sp>
      <p:sp>
        <p:nvSpPr>
          <p:cNvPr id="5" name="TextBox 4">
            <a:extLst>
              <a:ext uri="{FF2B5EF4-FFF2-40B4-BE49-F238E27FC236}">
                <a16:creationId xmlns:a16="http://schemas.microsoft.com/office/drawing/2014/main" id="{A1F43256-EBF0-8605-B3AF-31C886799AF3}"/>
              </a:ext>
            </a:extLst>
          </p:cNvPr>
          <p:cNvSpPr txBox="1"/>
          <p:nvPr userDrawn="1"/>
        </p:nvSpPr>
        <p:spPr>
          <a:xfrm>
            <a:off x="2013526" y="6529015"/>
            <a:ext cx="8183419" cy="307777"/>
          </a:xfrm>
          <a:prstGeom prst="rect">
            <a:avLst/>
          </a:prstGeom>
          <a:noFill/>
        </p:spPr>
        <p:txBody>
          <a:bodyPr wrap="square" rtlCol="0">
            <a:spAutoFit/>
          </a:bodyPr>
          <a:lstStyle/>
          <a:p>
            <a:pPr algn="ctr"/>
            <a:r>
              <a:rPr lang="en-US" sz="1400" dirty="0">
                <a:solidFill>
                  <a:schemeClr val="bg1"/>
                </a:solidFill>
              </a:rPr>
              <a:t>The United States Department of Labor, Employment and Training Administration</a:t>
            </a:r>
          </a:p>
        </p:txBody>
      </p:sp>
    </p:spTree>
    <p:extLst>
      <p:ext uri="{BB962C8B-B14F-4D97-AF65-F5344CB8AC3E}">
        <p14:creationId xmlns:p14="http://schemas.microsoft.com/office/powerpoint/2010/main" val="2668967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dt="0"/>
  <p:txStyles>
    <p:titleStyle>
      <a:lvl1pPr algn="ctr" defTabSz="914400" rtl="0" eaLnBrk="1" latinLnBrk="0" hangingPunct="1">
        <a:lnSpc>
          <a:spcPct val="100000"/>
        </a:lnSpc>
        <a:spcBef>
          <a:spcPct val="0"/>
        </a:spcBef>
        <a:buNone/>
        <a:defRPr sz="3200" b="1" kern="1200" cap="all" baseline="0">
          <a:solidFill>
            <a:srgbClr val="203B4E"/>
          </a:solidFill>
          <a:latin typeface="Arial" panose="020B0604020202020204" pitchFamily="34" charset="0"/>
          <a:ea typeface="+mj-ea"/>
          <a:cs typeface="Arial" panose="020B0604020202020204" pitchFamily="34" charset="0"/>
        </a:defRPr>
      </a:lvl1pPr>
    </p:titleStyle>
    <p:bodyStyle>
      <a:lvl1pPr marL="288925" indent="-288925" algn="l" defTabSz="914400" rtl="0" eaLnBrk="1" latinLnBrk="0" hangingPunct="1">
        <a:lnSpc>
          <a:spcPct val="100000"/>
        </a:lnSpc>
        <a:spcBef>
          <a:spcPts val="1000"/>
        </a:spcBef>
        <a:spcAft>
          <a:spcPts val="0"/>
        </a:spcAft>
        <a:buClr>
          <a:srgbClr val="F7931D"/>
        </a:buClr>
        <a:buFont typeface="Wingdings" panose="05000000000000000000" pitchFamily="2" charset="2"/>
        <a:buChar char="§"/>
        <a:defRPr sz="2600" kern="1200">
          <a:solidFill>
            <a:schemeClr val="tx1"/>
          </a:solidFill>
          <a:latin typeface="Arial" panose="020B0604020202020204" pitchFamily="34" charset="0"/>
          <a:ea typeface="+mn-ea"/>
          <a:cs typeface="Arial" panose="020B0604020202020204" pitchFamily="34" charset="0"/>
        </a:defRPr>
      </a:lvl1pPr>
      <a:lvl2pPr marL="741363" indent="-284163" algn="l" defTabSz="914400" rtl="0" eaLnBrk="1" latinLnBrk="0" hangingPunct="1">
        <a:lnSpc>
          <a:spcPct val="100000"/>
        </a:lnSpc>
        <a:spcBef>
          <a:spcPts val="600"/>
        </a:spcBef>
        <a:spcAft>
          <a:spcPts val="0"/>
        </a:spcAft>
        <a:buClr>
          <a:srgbClr val="F7931D"/>
        </a:buClr>
        <a:buFont typeface="Courier New" panose="02070309020205020404" pitchFamily="49"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600"/>
        </a:spcBef>
        <a:spcAft>
          <a:spcPts val="0"/>
        </a:spcAft>
        <a:buClr>
          <a:srgbClr val="F7931D"/>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hyperlink" Target="https://www.sam.gov/" TargetMode="External"/><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hyperlink" Target="https://www.grants.gov/" TargetMode="External"/><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hyperlink" Target="mailto:support@grants.gov" TargetMode="External"/><Relationship Id="rId2" Type="http://schemas.openxmlformats.org/officeDocument/2006/relationships/notesSlide" Target="../notesSlides/notesSlide24.xml"/><Relationship Id="rId1" Type="http://schemas.openxmlformats.org/officeDocument/2006/relationships/slideLayout" Target="../slideLayouts/slideLayout14.xml"/><Relationship Id="rId4" Type="http://schemas.openxmlformats.org/officeDocument/2006/relationships/hyperlink" Target="mailto:Peters.Tiffany.A@dol.gov"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D43EB54-E92A-EA3B-5F83-AB028429C8ED}"/>
              </a:ext>
            </a:extLst>
          </p:cNvPr>
          <p:cNvSpPr txBox="1"/>
          <p:nvPr/>
        </p:nvSpPr>
        <p:spPr>
          <a:xfrm>
            <a:off x="609599" y="334296"/>
            <a:ext cx="2074607" cy="1631216"/>
          </a:xfrm>
          <a:prstGeom prst="rect">
            <a:avLst/>
          </a:prstGeom>
          <a:noFill/>
        </p:spPr>
        <p:txBody>
          <a:bodyPr wrap="square" rtlCol="0">
            <a:spAutoFit/>
          </a:bodyPr>
          <a:lstStyle/>
          <a:p>
            <a:pPr algn="ctr"/>
            <a:r>
              <a:rPr lang="en-US" sz="2500" b="1" dirty="0">
                <a:solidFill>
                  <a:schemeClr val="bg1"/>
                </a:solidFill>
                <a:latin typeface="Arial" panose="020B0604020202020204" pitchFamily="34" charset="0"/>
                <a:cs typeface="Arial" panose="020B0604020202020204" pitchFamily="34" charset="0"/>
              </a:rPr>
              <a:t>National Farmworker</a:t>
            </a:r>
          </a:p>
          <a:p>
            <a:pPr algn="ctr"/>
            <a:r>
              <a:rPr lang="en-US" sz="2500" b="1" dirty="0">
                <a:solidFill>
                  <a:schemeClr val="bg1"/>
                </a:solidFill>
                <a:latin typeface="Arial" panose="020B0604020202020204" pitchFamily="34" charset="0"/>
                <a:cs typeface="Arial" panose="020B0604020202020204" pitchFamily="34" charset="0"/>
              </a:rPr>
              <a:t>Jobs Program</a:t>
            </a:r>
          </a:p>
        </p:txBody>
      </p:sp>
      <p:sp>
        <p:nvSpPr>
          <p:cNvPr id="2" name="Title 1">
            <a:extLst>
              <a:ext uri="{FF2B5EF4-FFF2-40B4-BE49-F238E27FC236}">
                <a16:creationId xmlns:a16="http://schemas.microsoft.com/office/drawing/2014/main" id="{FABF8DEA-D0E5-46A6-BCC5-85B51005DDDF}"/>
              </a:ext>
            </a:extLst>
          </p:cNvPr>
          <p:cNvSpPr>
            <a:spLocks noGrp="1"/>
          </p:cNvSpPr>
          <p:nvPr>
            <p:ph type="ctrTitle"/>
          </p:nvPr>
        </p:nvSpPr>
        <p:spPr>
          <a:xfrm>
            <a:off x="3192460" y="1344934"/>
            <a:ext cx="8571711" cy="2400665"/>
          </a:xfrm>
        </p:spPr>
        <p:txBody>
          <a:bodyPr>
            <a:normAutofit fontScale="90000"/>
          </a:bodyPr>
          <a:lstStyle/>
          <a:p>
            <a:br>
              <a:rPr lang="en-US" sz="4000" dirty="0"/>
            </a:br>
            <a:br>
              <a:rPr lang="en-US" sz="2800" dirty="0"/>
            </a:br>
            <a:r>
              <a:rPr lang="en-US" sz="2800" dirty="0"/>
              <a:t>Prospective Applicant Webcast for 2024 Funding Opportunity Announcement: Career Services and Training Grants</a:t>
            </a:r>
            <a:br>
              <a:rPr lang="en-US" sz="2800" dirty="0"/>
            </a:br>
            <a:br>
              <a:rPr lang="en-US" sz="1800" dirty="0">
                <a:effectLst/>
                <a:latin typeface="Calibri" panose="020F0502020204030204" pitchFamily="34" charset="0"/>
                <a:ea typeface="Calibri" panose="020F0502020204030204" pitchFamily="34" charset="0"/>
                <a:cs typeface="Arial" panose="020B0604020202020204" pitchFamily="34" charset="0"/>
              </a:rPr>
            </a:br>
            <a:br>
              <a:rPr lang="en-US" sz="2800" dirty="0"/>
            </a:br>
            <a:br>
              <a:rPr lang="en-US" sz="2800" dirty="0"/>
            </a:br>
            <a:endParaRPr lang="en-US" sz="2800" dirty="0"/>
          </a:p>
        </p:txBody>
      </p:sp>
      <p:sp>
        <p:nvSpPr>
          <p:cNvPr id="9" name="Subtitle 8">
            <a:extLst>
              <a:ext uri="{FF2B5EF4-FFF2-40B4-BE49-F238E27FC236}">
                <a16:creationId xmlns:a16="http://schemas.microsoft.com/office/drawing/2014/main" id="{E01F8F10-4AFC-8C39-D4B8-172B6202F701}"/>
              </a:ext>
            </a:extLst>
          </p:cNvPr>
          <p:cNvSpPr>
            <a:spLocks noGrp="1"/>
          </p:cNvSpPr>
          <p:nvPr>
            <p:ph type="subTitle" idx="1"/>
          </p:nvPr>
        </p:nvSpPr>
        <p:spPr>
          <a:xfrm>
            <a:off x="2906315" y="2456000"/>
            <a:ext cx="9144000" cy="552712"/>
          </a:xfrm>
        </p:spPr>
        <p:txBody>
          <a:bodyPr/>
          <a:lstStyle/>
          <a:p>
            <a:r>
              <a:rPr lang="en-US" dirty="0"/>
              <a:t>FOA-ETA-24-15</a:t>
            </a:r>
          </a:p>
        </p:txBody>
      </p:sp>
      <p:sp>
        <p:nvSpPr>
          <p:cNvPr id="7" name="TextBox 6">
            <a:extLst>
              <a:ext uri="{FF2B5EF4-FFF2-40B4-BE49-F238E27FC236}">
                <a16:creationId xmlns:a16="http://schemas.microsoft.com/office/drawing/2014/main" id="{145612CA-80A8-51A4-BE0B-EE16645B413E}"/>
              </a:ext>
            </a:extLst>
          </p:cNvPr>
          <p:cNvSpPr txBox="1"/>
          <p:nvPr/>
        </p:nvSpPr>
        <p:spPr>
          <a:xfrm>
            <a:off x="2033016" y="6232877"/>
            <a:ext cx="8183419" cy="369332"/>
          </a:xfrm>
          <a:prstGeom prst="rect">
            <a:avLst/>
          </a:prstGeom>
          <a:noFill/>
        </p:spPr>
        <p:txBody>
          <a:bodyPr wrap="square" rtlCol="0">
            <a:spAutoFit/>
          </a:bodyPr>
          <a:lstStyle/>
          <a:p>
            <a:pPr algn="ctr"/>
            <a:r>
              <a:rPr lang="en-US" dirty="0">
                <a:solidFill>
                  <a:schemeClr val="bg1"/>
                </a:solidFill>
              </a:rPr>
              <a:t>The United States Department of Labor, Employment and Training Administration</a:t>
            </a:r>
          </a:p>
        </p:txBody>
      </p:sp>
      <p:pic>
        <p:nvPicPr>
          <p:cNvPr id="8" name="Picture 7" descr="Photo of a farmworker on a tractor.">
            <a:extLst>
              <a:ext uri="{FF2B5EF4-FFF2-40B4-BE49-F238E27FC236}">
                <a16:creationId xmlns:a16="http://schemas.microsoft.com/office/drawing/2014/main" id="{980E879F-7F53-C24A-BB45-C750DFBE4707}"/>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1" y="4402000"/>
            <a:ext cx="4085695" cy="2468880"/>
          </a:xfrm>
          <a:prstGeom prst="rect">
            <a:avLst/>
          </a:prstGeom>
        </p:spPr>
      </p:pic>
      <p:pic>
        <p:nvPicPr>
          <p:cNvPr id="10" name="Picture 9" descr="Photo of farmworkers sorting at conveyors.">
            <a:extLst>
              <a:ext uri="{FF2B5EF4-FFF2-40B4-BE49-F238E27FC236}">
                <a16:creationId xmlns:a16="http://schemas.microsoft.com/office/drawing/2014/main" id="{50A93467-2FE6-BD4D-682B-0E8B9A9C2719}"/>
              </a:ex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7900" y="4398952"/>
            <a:ext cx="4066032" cy="2471928"/>
          </a:xfrm>
          <a:prstGeom prst="rect">
            <a:avLst/>
          </a:prstGeom>
        </p:spPr>
      </p:pic>
      <p:pic>
        <p:nvPicPr>
          <p:cNvPr id="12" name="Picture 11" descr="Photo of a farmworker in the field.">
            <a:extLst>
              <a:ext uri="{FF2B5EF4-FFF2-40B4-BE49-F238E27FC236}">
                <a16:creationId xmlns:a16="http://schemas.microsoft.com/office/drawing/2014/main" id="{9DB80B48-1329-0DFD-AB73-93B32F0A652D}"/>
              </a:ext>
              <a:ext uri="{C183D7F6-B498-43B3-948B-1728B52AA6E4}">
                <adec:decorative xmlns:adec="http://schemas.microsoft.com/office/drawing/2017/decorative" val="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5799" y="4398952"/>
            <a:ext cx="4066032" cy="2471928"/>
          </a:xfrm>
          <a:prstGeom prst="rect">
            <a:avLst/>
          </a:prstGeom>
        </p:spPr>
      </p:pic>
    </p:spTree>
    <p:extLst>
      <p:ext uri="{BB962C8B-B14F-4D97-AF65-F5344CB8AC3E}">
        <p14:creationId xmlns:p14="http://schemas.microsoft.com/office/powerpoint/2010/main" val="2531028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53858-FEBE-5E51-880F-9CD610E40B2E}"/>
              </a:ext>
            </a:extLst>
          </p:cNvPr>
          <p:cNvSpPr>
            <a:spLocks noGrp="1"/>
          </p:cNvSpPr>
          <p:nvPr>
            <p:ph type="title"/>
          </p:nvPr>
        </p:nvSpPr>
        <p:spPr/>
        <p:txBody>
          <a:bodyPr/>
          <a:lstStyle/>
          <a:p>
            <a:pPr algn="l"/>
            <a:r>
              <a:rPr lang="en-US" dirty="0"/>
              <a:t>Objectives</a:t>
            </a:r>
          </a:p>
        </p:txBody>
      </p:sp>
      <p:sp>
        <p:nvSpPr>
          <p:cNvPr id="3" name="Content Placeholder 2">
            <a:extLst>
              <a:ext uri="{FF2B5EF4-FFF2-40B4-BE49-F238E27FC236}">
                <a16:creationId xmlns:a16="http://schemas.microsoft.com/office/drawing/2014/main" id="{4ADDCB37-00F8-1F25-6667-FB1B72F28913}"/>
              </a:ext>
            </a:extLst>
          </p:cNvPr>
          <p:cNvSpPr>
            <a:spLocks noGrp="1"/>
          </p:cNvSpPr>
          <p:nvPr>
            <p:ph idx="1"/>
          </p:nvPr>
        </p:nvSpPr>
        <p:spPr/>
        <p:txBody>
          <a:bodyPr vert="horz" lIns="91440" tIns="45720" rIns="91440" bIns="45720" rtlCol="0" anchor="t">
            <a:normAutofit fontScale="92500" lnSpcReduction="10000"/>
          </a:bodyPr>
          <a:lstStyle/>
          <a:p>
            <a:pPr marL="342900" indent="-342900"/>
            <a:r>
              <a:rPr lang="en-US" sz="3200" dirty="0">
                <a:latin typeface="Arial"/>
                <a:cs typeface="Arial"/>
              </a:rPr>
              <a:t>Program Purpose</a:t>
            </a:r>
          </a:p>
          <a:p>
            <a:pPr marL="342900" indent="-342900"/>
            <a:r>
              <a:rPr lang="en-US" sz="3200" dirty="0">
                <a:latin typeface="Arial"/>
                <a:cs typeface="Arial"/>
              </a:rPr>
              <a:t>Project Design</a:t>
            </a:r>
          </a:p>
          <a:p>
            <a:pPr marL="342900" indent="-342900"/>
            <a:r>
              <a:rPr lang="en-US" sz="3200" dirty="0">
                <a:latin typeface="Arial"/>
                <a:cs typeface="Arial"/>
              </a:rPr>
              <a:t>WIOA Performance Indicators and Additional Performance Indicators</a:t>
            </a:r>
            <a:endParaRPr lang="en-US" sz="3200" dirty="0">
              <a:solidFill>
                <a:schemeClr val="tx1"/>
              </a:solidFill>
              <a:latin typeface="Arial"/>
              <a:cs typeface="Arial"/>
            </a:endParaRPr>
          </a:p>
          <a:p>
            <a:pPr marL="342900" indent="-342900"/>
            <a:r>
              <a:rPr lang="en-US" sz="3200" dirty="0">
                <a:latin typeface="Arial"/>
                <a:cs typeface="Arial"/>
              </a:rPr>
              <a:t>Award Information</a:t>
            </a:r>
          </a:p>
          <a:p>
            <a:pPr marL="342900" indent="-342900"/>
            <a:r>
              <a:rPr lang="en-US" sz="3200" dirty="0">
                <a:latin typeface="Arial"/>
                <a:cs typeface="Arial"/>
              </a:rPr>
              <a:t>Eligibility for Applicants</a:t>
            </a:r>
          </a:p>
          <a:p>
            <a:pPr marL="342900" indent="-342900">
              <a:buFont typeface="Wingdings" panose="05000000000000000000" pitchFamily="2" charset="2"/>
              <a:buChar char="§"/>
            </a:pPr>
            <a:r>
              <a:rPr lang="en-US" sz="3200" dirty="0">
                <a:latin typeface="Arial"/>
                <a:cs typeface="Arial"/>
              </a:rPr>
              <a:t>Application Submission Requirements</a:t>
            </a:r>
          </a:p>
          <a:p>
            <a:pPr marL="342900" indent="-342900">
              <a:buFont typeface="Wingdings" panose="05000000000000000000" pitchFamily="2" charset="2"/>
              <a:buChar char="§"/>
            </a:pPr>
            <a:r>
              <a:rPr lang="en-US" sz="3200" dirty="0">
                <a:latin typeface="Arial"/>
                <a:cs typeface="Arial"/>
              </a:rPr>
              <a:t>Application Review Information</a:t>
            </a:r>
            <a:endParaRPr lang="en-US" sz="3200" dirty="0">
              <a:solidFill>
                <a:schemeClr val="tx1"/>
              </a:solidFill>
              <a:latin typeface="Arial"/>
              <a:cs typeface="Arial"/>
            </a:endParaRPr>
          </a:p>
          <a:p>
            <a:pPr marL="342900" indent="-342900">
              <a:buFont typeface="Wingdings" panose="05000000000000000000" pitchFamily="2" charset="2"/>
              <a:buChar char="§"/>
            </a:pPr>
            <a:endParaRPr lang="en-US" sz="3200" dirty="0">
              <a:solidFill>
                <a:schemeClr val="tx1"/>
              </a:solidFill>
              <a:latin typeface="Arial" panose="020B0604020202020204" pitchFamily="34" charset="0"/>
              <a:cs typeface="Arial" panose="020B0604020202020204" pitchFamily="34" charset="0"/>
            </a:endParaRPr>
          </a:p>
          <a:p>
            <a:pPr marL="0" indent="0">
              <a:buNone/>
            </a:pPr>
            <a:endParaRPr lang="en-US" dirty="0"/>
          </a:p>
        </p:txBody>
      </p:sp>
      <p:sp>
        <p:nvSpPr>
          <p:cNvPr id="4" name="Slide Number Placeholder 3">
            <a:extLst>
              <a:ext uri="{FF2B5EF4-FFF2-40B4-BE49-F238E27FC236}">
                <a16:creationId xmlns:a16="http://schemas.microsoft.com/office/drawing/2014/main" id="{BF57CA45-BBE2-9BB7-DDB6-8C1EC6F3F26C}"/>
              </a:ext>
            </a:extLst>
          </p:cNvPr>
          <p:cNvSpPr>
            <a:spLocks noGrp="1"/>
          </p:cNvSpPr>
          <p:nvPr>
            <p:ph type="sldNum" sz="quarter" idx="12"/>
          </p:nvPr>
        </p:nvSpPr>
        <p:spPr/>
        <p:txBody>
          <a:bodyPr/>
          <a:lstStyle/>
          <a:p>
            <a:fld id="{9A2D029C-4977-4DB2-BA24-2EA1D1361ECE}" type="slidenum">
              <a:rPr lang="en-US" smtClean="0"/>
              <a:t>2</a:t>
            </a:fld>
            <a:endParaRPr lang="en-US" dirty="0"/>
          </a:p>
        </p:txBody>
      </p:sp>
    </p:spTree>
    <p:extLst>
      <p:ext uri="{BB962C8B-B14F-4D97-AF65-F5344CB8AC3E}">
        <p14:creationId xmlns:p14="http://schemas.microsoft.com/office/powerpoint/2010/main" val="179652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2263A-9BDA-CC5E-33DA-A4BA0A56186A}"/>
              </a:ext>
            </a:extLst>
          </p:cNvPr>
          <p:cNvSpPr>
            <a:spLocks noGrp="1"/>
          </p:cNvSpPr>
          <p:nvPr>
            <p:ph type="title"/>
          </p:nvPr>
        </p:nvSpPr>
        <p:spPr/>
        <p:txBody>
          <a:bodyPr/>
          <a:lstStyle/>
          <a:p>
            <a:pPr algn="l"/>
            <a:r>
              <a:rPr lang="en-US" dirty="0"/>
              <a:t>Program Purpose</a:t>
            </a:r>
          </a:p>
        </p:txBody>
      </p:sp>
      <p:sp>
        <p:nvSpPr>
          <p:cNvPr id="3" name="Content Placeholder 2">
            <a:extLst>
              <a:ext uri="{FF2B5EF4-FFF2-40B4-BE49-F238E27FC236}">
                <a16:creationId xmlns:a16="http://schemas.microsoft.com/office/drawing/2014/main" id="{306D0851-08D0-16CE-F6A6-C401B54960B0}"/>
              </a:ext>
            </a:extLst>
          </p:cNvPr>
          <p:cNvSpPr>
            <a:spLocks noGrp="1"/>
          </p:cNvSpPr>
          <p:nvPr>
            <p:ph idx="1"/>
          </p:nvPr>
        </p:nvSpPr>
        <p:spPr/>
        <p:txBody>
          <a:bodyPr/>
          <a:lstStyle/>
          <a:p>
            <a:pPr lvl="0"/>
            <a:r>
              <a:rPr lang="en-US" dirty="0">
                <a:solidFill>
                  <a:srgbClr val="000000"/>
                </a:solidFill>
                <a:ea typeface="Times New Roman" panose="02020603050405020304" pitchFamily="18" charset="0"/>
              </a:rPr>
              <a:t>S</a:t>
            </a:r>
            <a:r>
              <a:rPr lang="en-US" dirty="0">
                <a:solidFill>
                  <a:srgbClr val="000000"/>
                </a:solidFill>
                <a:effectLst/>
                <a:ea typeface="Times New Roman" panose="02020603050405020304" pitchFamily="18" charset="0"/>
              </a:rPr>
              <a:t>trengthen the ability of migrant and seasonal farmworkers and their dependents </a:t>
            </a:r>
            <a:r>
              <a:rPr lang="en-US" dirty="0">
                <a:solidFill>
                  <a:srgbClr val="000000"/>
                </a:solidFill>
                <a:effectLst/>
                <a:ea typeface="Times New Roman" panose="02020603050405020304" pitchFamily="18" charset="0"/>
                <a:cs typeface="Segoe UI" panose="020B0502040204020203" pitchFamily="34" charset="0"/>
              </a:rPr>
              <a:t>to acquire necessary skills to either stabilize or advance in their agricultural jobs or obtain employment in new industries.</a:t>
            </a:r>
            <a:r>
              <a:rPr lang="en-US" dirty="0">
                <a:solidFill>
                  <a:srgbClr val="000000"/>
                </a:solidFill>
                <a:effectLst/>
                <a:ea typeface="Times New Roman" panose="02020603050405020304" pitchFamily="18" charset="0"/>
              </a:rPr>
              <a:t> </a:t>
            </a:r>
          </a:p>
          <a:p>
            <a:pPr lvl="0"/>
            <a:r>
              <a:rPr lang="en-US" dirty="0">
                <a:solidFill>
                  <a:srgbClr val="000000"/>
                </a:solidFill>
                <a:ea typeface="Times New Roman" panose="02020603050405020304" pitchFamily="18" charset="0"/>
              </a:rPr>
              <a:t>F</a:t>
            </a:r>
            <a:r>
              <a:rPr lang="en-US" dirty="0">
                <a:solidFill>
                  <a:srgbClr val="000000"/>
                </a:solidFill>
                <a:effectLst/>
                <a:ea typeface="Times New Roman" panose="02020603050405020304" pitchFamily="18" charset="0"/>
              </a:rPr>
              <a:t>acilitate the delivery of workforce solutions that are responsive to the needs of workers and employers of one to three targeted sector(s). </a:t>
            </a:r>
          </a:p>
          <a:p>
            <a:r>
              <a:rPr lang="en-US" dirty="0"/>
              <a:t>Provide quality career services and training opportunities that lead to industry-recognized credentials and good jobs in agriculture and non-agriculture sectors to eligible migrant and seasonal farmworkers and their dependents.</a:t>
            </a:r>
          </a:p>
          <a:p>
            <a:endParaRPr lang="en-US" dirty="0"/>
          </a:p>
        </p:txBody>
      </p:sp>
      <p:sp>
        <p:nvSpPr>
          <p:cNvPr id="4" name="Slide Number Placeholder 3">
            <a:extLst>
              <a:ext uri="{FF2B5EF4-FFF2-40B4-BE49-F238E27FC236}">
                <a16:creationId xmlns:a16="http://schemas.microsoft.com/office/drawing/2014/main" id="{08FB425C-92E9-4070-3B6A-D643B4DB2370}"/>
              </a:ext>
            </a:extLst>
          </p:cNvPr>
          <p:cNvSpPr>
            <a:spLocks noGrp="1"/>
          </p:cNvSpPr>
          <p:nvPr>
            <p:ph type="sldNum" sz="quarter" idx="12"/>
          </p:nvPr>
        </p:nvSpPr>
        <p:spPr/>
        <p:txBody>
          <a:bodyPr/>
          <a:lstStyle/>
          <a:p>
            <a:fld id="{9A2D029C-4977-4DB2-BA24-2EA1D1361ECE}" type="slidenum">
              <a:rPr lang="en-US" smtClean="0"/>
              <a:t>3</a:t>
            </a:fld>
            <a:endParaRPr lang="en-US" dirty="0"/>
          </a:p>
        </p:txBody>
      </p:sp>
    </p:spTree>
    <p:extLst>
      <p:ext uri="{BB962C8B-B14F-4D97-AF65-F5344CB8AC3E}">
        <p14:creationId xmlns:p14="http://schemas.microsoft.com/office/powerpoint/2010/main" val="2284860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7BA20-C9D1-1A65-8B92-8AEE1467FFC3}"/>
              </a:ext>
            </a:extLst>
          </p:cNvPr>
          <p:cNvSpPr>
            <a:spLocks noGrp="1"/>
          </p:cNvSpPr>
          <p:nvPr>
            <p:ph type="title"/>
          </p:nvPr>
        </p:nvSpPr>
        <p:spPr/>
        <p:txBody>
          <a:bodyPr/>
          <a:lstStyle/>
          <a:p>
            <a:pPr algn="l"/>
            <a:r>
              <a:rPr lang="en-US" dirty="0"/>
              <a:t>Eligible participants</a:t>
            </a:r>
          </a:p>
        </p:txBody>
      </p:sp>
      <p:sp>
        <p:nvSpPr>
          <p:cNvPr id="3" name="Content Placeholder 2">
            <a:extLst>
              <a:ext uri="{FF2B5EF4-FFF2-40B4-BE49-F238E27FC236}">
                <a16:creationId xmlns:a16="http://schemas.microsoft.com/office/drawing/2014/main" id="{318B26DC-E10B-99FC-3505-9E4946A493AF}"/>
              </a:ext>
            </a:extLst>
          </p:cNvPr>
          <p:cNvSpPr>
            <a:spLocks noGrp="1"/>
          </p:cNvSpPr>
          <p:nvPr>
            <p:ph idx="1"/>
          </p:nvPr>
        </p:nvSpPr>
        <p:spPr/>
        <p:txBody>
          <a:bodyPr vert="horz" lIns="91440" tIns="45720" rIns="91440" bIns="45720" rtlCol="0" anchor="t">
            <a:normAutofit/>
          </a:bodyPr>
          <a:lstStyle/>
          <a:p>
            <a:r>
              <a:rPr lang="en-US" sz="1800" dirty="0">
                <a:solidFill>
                  <a:srgbClr val="000000"/>
                </a:solidFill>
                <a:latin typeface="Arial"/>
                <a:cs typeface="Arial"/>
              </a:rPr>
              <a:t>Eligible participants include adults, ages 18 and older, and youth, ages 14-24. </a:t>
            </a:r>
            <a:endParaRPr lang="en-US" sz="1800" dirty="0">
              <a:solidFill>
                <a:srgbClr val="000000"/>
              </a:solidFill>
            </a:endParaRPr>
          </a:p>
          <a:p>
            <a:r>
              <a:rPr lang="en-US" sz="1800" b="0" i="0" u="none" strike="noStrike" baseline="0" dirty="0">
                <a:solidFill>
                  <a:srgbClr val="000000"/>
                </a:solidFill>
                <a:latin typeface="Arial"/>
                <a:cs typeface="Arial"/>
              </a:rPr>
              <a:t>Participants may receive services as an eligible seasonal farmworker adult, eligible migrant farmworker adult, and eligible migrant and seasonal farmworker youth, who are l</a:t>
            </a:r>
            <a:r>
              <a:rPr lang="en-US" sz="1800" dirty="0">
                <a:solidFill>
                  <a:srgbClr val="000000"/>
                </a:solidFill>
                <a:latin typeface="Arial"/>
                <a:cs typeface="Arial"/>
              </a:rPr>
              <a:t>ow-income and employed in farmwork, as determined via the procedures described in Training and Employment Guidance Letter No. 18-16 Change 1 or in successive guidance. </a:t>
            </a:r>
            <a:endParaRPr lang="en-US" sz="1800" dirty="0">
              <a:solidFill>
                <a:srgbClr val="000000"/>
              </a:solidFill>
            </a:endParaRPr>
          </a:p>
          <a:p>
            <a:r>
              <a:rPr lang="en-US" sz="1800" b="0" i="0" u="none" strike="noStrike" baseline="0" dirty="0">
                <a:solidFill>
                  <a:srgbClr val="000000"/>
                </a:solidFill>
                <a:latin typeface="Arial"/>
                <a:cs typeface="Arial"/>
              </a:rPr>
              <a:t>Additionally, participants may receive services as a dependent adult of eligible migrant and seasonal farmworker or a dependent youth of an eligible migrant and seasonal farmworker, as defined </a:t>
            </a:r>
            <a:r>
              <a:rPr lang="en-US" sz="1800" b="0" i="0" u="none" strike="noStrike" baseline="0" dirty="0">
                <a:latin typeface="Arial"/>
                <a:cs typeface="Arial"/>
              </a:rPr>
              <a:t>in 20 CFR 685.110.</a:t>
            </a:r>
          </a:p>
          <a:p>
            <a:r>
              <a:rPr lang="en-US" sz="1800" dirty="0">
                <a:solidFill>
                  <a:srgbClr val="000000"/>
                </a:solidFill>
                <a:latin typeface="Arial"/>
                <a:cs typeface="Arial"/>
              </a:rPr>
              <a:t>Other key requirements for participants receiving services are described in the funding opportunity announcement.</a:t>
            </a:r>
          </a:p>
          <a:p>
            <a:endParaRPr lang="en-US" sz="1800" b="0" i="0" u="none" strike="noStrike" baseline="0" dirty="0">
              <a:solidFill>
                <a:srgbClr val="000000"/>
              </a:solidFill>
              <a:latin typeface="Times New Roman" panose="02020603050405020304" pitchFamily="18" charset="0"/>
            </a:endParaRPr>
          </a:p>
        </p:txBody>
      </p:sp>
      <p:sp>
        <p:nvSpPr>
          <p:cNvPr id="4" name="Slide Number Placeholder 3">
            <a:extLst>
              <a:ext uri="{FF2B5EF4-FFF2-40B4-BE49-F238E27FC236}">
                <a16:creationId xmlns:a16="http://schemas.microsoft.com/office/drawing/2014/main" id="{B9A38DEB-86A3-BB91-33AC-70C5BA5BF072}"/>
              </a:ext>
            </a:extLst>
          </p:cNvPr>
          <p:cNvSpPr>
            <a:spLocks noGrp="1"/>
          </p:cNvSpPr>
          <p:nvPr>
            <p:ph type="sldNum" sz="quarter" idx="12"/>
          </p:nvPr>
        </p:nvSpPr>
        <p:spPr/>
        <p:txBody>
          <a:bodyPr/>
          <a:lstStyle/>
          <a:p>
            <a:fld id="{9A2D029C-4977-4DB2-BA24-2EA1D1361ECE}" type="slidenum">
              <a:rPr lang="en-US" smtClean="0"/>
              <a:t>4</a:t>
            </a:fld>
            <a:endParaRPr lang="en-US" dirty="0"/>
          </a:p>
        </p:txBody>
      </p:sp>
    </p:spTree>
    <p:extLst>
      <p:ext uri="{BB962C8B-B14F-4D97-AF65-F5344CB8AC3E}">
        <p14:creationId xmlns:p14="http://schemas.microsoft.com/office/powerpoint/2010/main" val="1441505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Rectangle 6">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90CFB119-D3B9-F5E0-9E82-FE2846EF45BA}"/>
              </a:ext>
            </a:extLst>
          </p:cNvPr>
          <p:cNvSpPr>
            <a:spLocks noGrp="1"/>
          </p:cNvSpPr>
          <p:nvPr>
            <p:ph type="title"/>
          </p:nvPr>
        </p:nvSpPr>
        <p:spPr>
          <a:xfrm>
            <a:off x="3315031" y="1380754"/>
            <a:ext cx="5561938" cy="2513516"/>
          </a:xfrm>
        </p:spPr>
        <p:txBody>
          <a:bodyPr vert="horz" lIns="91440" tIns="45720" rIns="91440" bIns="45720" rtlCol="0" anchor="b">
            <a:normAutofit/>
          </a:bodyPr>
          <a:lstStyle/>
          <a:p>
            <a:pPr>
              <a:lnSpc>
                <a:spcPct val="90000"/>
              </a:lnSpc>
            </a:pPr>
            <a:r>
              <a:rPr lang="en-US" sz="6000" kern="1200" dirty="0">
                <a:solidFill>
                  <a:schemeClr val="tx1"/>
                </a:solidFill>
                <a:latin typeface="+mj-lt"/>
                <a:ea typeface="+mj-ea"/>
                <a:cs typeface="+mj-cs"/>
              </a:rPr>
              <a:t>Period of Performance</a:t>
            </a:r>
          </a:p>
        </p:txBody>
      </p:sp>
      <p:sp>
        <p:nvSpPr>
          <p:cNvPr id="3" name="Content Placeholder 2">
            <a:extLst>
              <a:ext uri="{FF2B5EF4-FFF2-40B4-BE49-F238E27FC236}">
                <a16:creationId xmlns:a16="http://schemas.microsoft.com/office/drawing/2014/main" id="{4CEDDBC0-D568-B115-BB12-01558CAA53A5}"/>
              </a:ext>
            </a:extLst>
          </p:cNvPr>
          <p:cNvSpPr>
            <a:spLocks noGrp="1"/>
          </p:cNvSpPr>
          <p:nvPr>
            <p:ph idx="1"/>
          </p:nvPr>
        </p:nvSpPr>
        <p:spPr>
          <a:xfrm>
            <a:off x="3315031" y="4076802"/>
            <a:ext cx="5561938" cy="1534587"/>
          </a:xfrm>
        </p:spPr>
        <p:txBody>
          <a:bodyPr vert="horz" lIns="91440" tIns="45720" rIns="91440" bIns="45720" rtlCol="0">
            <a:normAutofit/>
          </a:bodyPr>
          <a:lstStyle/>
          <a:p>
            <a:pPr marL="0" indent="0" algn="ctr">
              <a:lnSpc>
                <a:spcPct val="90000"/>
              </a:lnSpc>
              <a:buNone/>
            </a:pPr>
            <a:r>
              <a:rPr lang="en-US" sz="2400" b="0" i="0" u="none" strike="noStrike" kern="1200" baseline="0" dirty="0">
                <a:solidFill>
                  <a:schemeClr val="tx1"/>
                </a:solidFill>
                <a:latin typeface="+mn-lt"/>
                <a:ea typeface="+mn-ea"/>
                <a:cs typeface="+mn-cs"/>
              </a:rPr>
              <a:t>51 months:</a:t>
            </a:r>
          </a:p>
          <a:p>
            <a:pPr marL="0" indent="0" algn="ctr">
              <a:lnSpc>
                <a:spcPct val="90000"/>
              </a:lnSpc>
              <a:buNone/>
            </a:pPr>
            <a:r>
              <a:rPr lang="en-US" sz="2400" b="0" i="0" u="none" strike="noStrike" kern="1200" baseline="0" dirty="0">
                <a:solidFill>
                  <a:schemeClr val="tx1"/>
                </a:solidFill>
                <a:latin typeface="+mn-lt"/>
                <a:ea typeface="+mn-ea"/>
                <a:cs typeface="+mn-cs"/>
              </a:rPr>
              <a:t>Starts July 1, 2024, and ends September 30, 2028 </a:t>
            </a:r>
            <a:endParaRPr lang="en-US" sz="2400" kern="1200" dirty="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AE147FF0-775D-05FD-AC7B-D30619B97054}"/>
              </a:ext>
            </a:extLst>
          </p:cNvPr>
          <p:cNvSpPr>
            <a:spLocks noGrp="1"/>
          </p:cNvSpPr>
          <p:nvPr>
            <p:ph type="sldNum" sz="quarter" idx="12"/>
          </p:nvPr>
        </p:nvSpPr>
        <p:spPr>
          <a:xfrm>
            <a:off x="10467444" y="6356350"/>
            <a:ext cx="886355" cy="365125"/>
          </a:xfrm>
        </p:spPr>
        <p:txBody>
          <a:bodyPr vert="horz" lIns="91440" tIns="45720" rIns="91440" bIns="45720" rtlCol="0" anchor="ctr">
            <a:normAutofit/>
          </a:bodyPr>
          <a:lstStyle/>
          <a:p>
            <a:pPr algn="r">
              <a:spcAft>
                <a:spcPts val="600"/>
              </a:spcAft>
            </a:pPr>
            <a:fld id="{9A2D029C-4977-4DB2-BA24-2EA1D1361ECE}" type="slidenum">
              <a:rPr lang="en-US" sz="1200">
                <a:solidFill>
                  <a:srgbClr val="FFFFFF"/>
                </a:solidFill>
                <a:latin typeface="+mn-lt"/>
                <a:cs typeface="+mn-cs"/>
              </a:rPr>
              <a:pPr algn="r">
                <a:spcAft>
                  <a:spcPts val="600"/>
                </a:spcAft>
              </a:pPr>
              <a:t>5</a:t>
            </a:fld>
            <a:endParaRPr lang="en-US" sz="1200" dirty="0">
              <a:solidFill>
                <a:srgbClr val="FFFFFF"/>
              </a:solidFill>
              <a:latin typeface="+mn-lt"/>
              <a:cs typeface="+mn-cs"/>
            </a:endParaRPr>
          </a:p>
        </p:txBody>
      </p:sp>
      <p:sp>
        <p:nvSpPr>
          <p:cNvPr id="12" name="Arc 11">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 name="Oval 18">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74070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DF593-A33B-F8C2-4055-4F12841F8ADC}"/>
              </a:ext>
            </a:extLst>
          </p:cNvPr>
          <p:cNvSpPr>
            <a:spLocks noGrp="1"/>
          </p:cNvSpPr>
          <p:nvPr>
            <p:ph type="title"/>
          </p:nvPr>
        </p:nvSpPr>
        <p:spPr/>
        <p:txBody>
          <a:bodyPr/>
          <a:lstStyle/>
          <a:p>
            <a:pPr algn="l"/>
            <a:r>
              <a:rPr lang="en-US" dirty="0"/>
              <a:t>Project Design</a:t>
            </a:r>
          </a:p>
        </p:txBody>
      </p:sp>
      <p:sp>
        <p:nvSpPr>
          <p:cNvPr id="4" name="Slide Number Placeholder 3">
            <a:extLst>
              <a:ext uri="{FF2B5EF4-FFF2-40B4-BE49-F238E27FC236}">
                <a16:creationId xmlns:a16="http://schemas.microsoft.com/office/drawing/2014/main" id="{80F045DB-F8A0-AD2D-0329-79937F9BDA1B}"/>
              </a:ext>
            </a:extLst>
          </p:cNvPr>
          <p:cNvSpPr>
            <a:spLocks noGrp="1"/>
          </p:cNvSpPr>
          <p:nvPr>
            <p:ph type="sldNum" sz="quarter" idx="12"/>
          </p:nvPr>
        </p:nvSpPr>
        <p:spPr/>
        <p:txBody>
          <a:bodyPr/>
          <a:lstStyle/>
          <a:p>
            <a:fld id="{9A2D029C-4977-4DB2-BA24-2EA1D1361ECE}" type="slidenum">
              <a:rPr lang="en-US" smtClean="0"/>
              <a:t>6</a:t>
            </a:fld>
            <a:endParaRPr lang="en-US" dirty="0"/>
          </a:p>
        </p:txBody>
      </p:sp>
      <p:sp>
        <p:nvSpPr>
          <p:cNvPr id="6" name="TextBox 5">
            <a:extLst>
              <a:ext uri="{FF2B5EF4-FFF2-40B4-BE49-F238E27FC236}">
                <a16:creationId xmlns:a16="http://schemas.microsoft.com/office/drawing/2014/main" id="{87A7AD0D-AFF2-E1FA-4A88-79C630D15E8F}"/>
              </a:ext>
            </a:extLst>
          </p:cNvPr>
          <p:cNvSpPr txBox="1"/>
          <p:nvPr/>
        </p:nvSpPr>
        <p:spPr>
          <a:xfrm>
            <a:off x="4676776" y="2990850"/>
            <a:ext cx="914400" cy="954107"/>
          </a:xfrm>
          <a:prstGeom prst="rect">
            <a:avLst/>
          </a:prstGeom>
          <a:noFill/>
        </p:spPr>
        <p:txBody>
          <a:bodyPr wrap="square" rtlCol="0">
            <a:spAutoFit/>
          </a:bodyPr>
          <a:lstStyle/>
          <a:p>
            <a:pPr algn="ctr"/>
            <a:r>
              <a:rPr lang="en-US" sz="1400" dirty="0">
                <a:solidFill>
                  <a:schemeClr val="bg1"/>
                </a:solidFill>
                <a:latin typeface="Arial" panose="020B0604020202020204" pitchFamily="34" charset="0"/>
                <a:cs typeface="Arial" panose="020B0604020202020204" pitchFamily="34" charset="0"/>
              </a:rPr>
              <a:t>Good Jobs Principles</a:t>
            </a:r>
          </a:p>
        </p:txBody>
      </p:sp>
      <p:sp>
        <p:nvSpPr>
          <p:cNvPr id="7" name="TextBox 6">
            <a:extLst>
              <a:ext uri="{FF2B5EF4-FFF2-40B4-BE49-F238E27FC236}">
                <a16:creationId xmlns:a16="http://schemas.microsoft.com/office/drawing/2014/main" id="{12FA5E99-1F48-6500-35A6-9C83FEB0BF0B}"/>
              </a:ext>
            </a:extLst>
          </p:cNvPr>
          <p:cNvSpPr txBox="1"/>
          <p:nvPr/>
        </p:nvSpPr>
        <p:spPr>
          <a:xfrm>
            <a:off x="6454742" y="3789188"/>
            <a:ext cx="1733550" cy="1231106"/>
          </a:xfrm>
          <a:prstGeom prst="rect">
            <a:avLst/>
          </a:prstGeom>
          <a:noFill/>
        </p:spPr>
        <p:txBody>
          <a:bodyPr wrap="square" rtlCol="0">
            <a:spAutoFit/>
          </a:bodyPr>
          <a:lstStyle/>
          <a:p>
            <a:pPr algn="l"/>
            <a:endParaRPr lang="en-US" sz="1400" b="0" i="0" u="none" strike="noStrike" baseline="0" dirty="0">
              <a:solidFill>
                <a:srgbClr val="000000"/>
              </a:solidFill>
              <a:latin typeface="Times New Roman" panose="02020603050405020304" pitchFamily="18" charset="0"/>
            </a:endParaRPr>
          </a:p>
          <a:p>
            <a:r>
              <a:rPr lang="en-US" sz="1400" b="1" i="0" u="none" strike="noStrike" baseline="0" dirty="0">
                <a:solidFill>
                  <a:schemeClr val="bg1"/>
                </a:solidFill>
                <a:latin typeface="Times New Roman" panose="02020603050405020304" pitchFamily="18" charset="0"/>
              </a:rPr>
              <a:t>Outreach, Enrollment and Referral </a:t>
            </a:r>
            <a:endParaRPr lang="en-US" sz="1400" b="0" i="0" u="none" strike="noStrike" baseline="0" dirty="0">
              <a:solidFill>
                <a:schemeClr val="bg1"/>
              </a:solidFill>
              <a:latin typeface="Times New Roman" panose="02020603050405020304" pitchFamily="18" charset="0"/>
            </a:endParaRPr>
          </a:p>
          <a:p>
            <a:endParaRPr lang="en-US" dirty="0"/>
          </a:p>
        </p:txBody>
      </p:sp>
      <p:graphicFrame>
        <p:nvGraphicFramePr>
          <p:cNvPr id="13" name="Content Placeholder 9">
            <a:extLst>
              <a:ext uri="{FF2B5EF4-FFF2-40B4-BE49-F238E27FC236}">
                <a16:creationId xmlns:a16="http://schemas.microsoft.com/office/drawing/2014/main" id="{A24052BE-E9EC-5E41-8985-9F7A3D38FEC7}"/>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1970485216"/>
              </p:ext>
            </p:extLst>
          </p:nvPr>
        </p:nvGraphicFramePr>
        <p:xfrm>
          <a:off x="838200" y="1613519"/>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01524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7FB6335-8BE0-E019-8143-57263FD8FDCC}"/>
              </a:ext>
            </a:extLst>
          </p:cNvPr>
          <p:cNvSpPr>
            <a:spLocks noGrp="1"/>
          </p:cNvSpPr>
          <p:nvPr>
            <p:ph type="title"/>
          </p:nvPr>
        </p:nvSpPr>
        <p:spPr>
          <a:xfrm>
            <a:off x="841248" y="548640"/>
            <a:ext cx="3600860" cy="5431536"/>
          </a:xfrm>
        </p:spPr>
        <p:txBody>
          <a:bodyPr>
            <a:normAutofit/>
          </a:bodyPr>
          <a:lstStyle/>
          <a:p>
            <a:r>
              <a:rPr lang="en-US" sz="3400" dirty="0"/>
              <a:t>WIOA Performance INDICATORS</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24A68B0-CD4F-6BCB-102B-D1D99EC82162}"/>
              </a:ext>
            </a:extLst>
          </p:cNvPr>
          <p:cNvSpPr>
            <a:spLocks noGrp="1"/>
          </p:cNvSpPr>
          <p:nvPr>
            <p:ph idx="1"/>
          </p:nvPr>
        </p:nvSpPr>
        <p:spPr>
          <a:xfrm>
            <a:off x="5126418" y="552091"/>
            <a:ext cx="6224335" cy="5431536"/>
          </a:xfrm>
        </p:spPr>
        <p:txBody>
          <a:bodyPr anchor="ctr">
            <a:normAutofit/>
          </a:bodyPr>
          <a:lstStyle/>
          <a:p>
            <a:r>
              <a:rPr lang="en-US" sz="2400" b="0" i="0" u="none" strike="noStrike" baseline="0" dirty="0"/>
              <a:t>Applicants are not required to propose targets for WIOA performance indicators in their application for this funding opportunity announcement. </a:t>
            </a:r>
          </a:p>
          <a:p>
            <a:r>
              <a:rPr lang="en-US" sz="2400" b="0" i="0" u="none" strike="noStrike" baseline="0" dirty="0">
                <a:solidFill>
                  <a:srgbClr val="000000"/>
                </a:solidFill>
              </a:rPr>
              <a:t>In general, in NFJP, grantees provide services to individuals as a reportable individual or a participant. Reportable individuals are not counted towards performance calculations and participants are counted towards performance calculations. </a:t>
            </a:r>
            <a:endParaRPr lang="en-US" sz="2400" b="0" i="0" u="none" strike="noStrike" baseline="0" dirty="0"/>
          </a:p>
          <a:p>
            <a:endParaRPr lang="en-US" sz="2200" dirty="0"/>
          </a:p>
        </p:txBody>
      </p:sp>
      <p:sp>
        <p:nvSpPr>
          <p:cNvPr id="4" name="Slide Number Placeholder 3">
            <a:extLst>
              <a:ext uri="{FF2B5EF4-FFF2-40B4-BE49-F238E27FC236}">
                <a16:creationId xmlns:a16="http://schemas.microsoft.com/office/drawing/2014/main" id="{28EFE8AE-AA04-96B6-9F78-B56645D3F8BC}"/>
              </a:ext>
            </a:extLst>
          </p:cNvPr>
          <p:cNvSpPr>
            <a:spLocks noGrp="1"/>
          </p:cNvSpPr>
          <p:nvPr>
            <p:ph type="sldNum" sz="quarter" idx="12"/>
          </p:nvPr>
        </p:nvSpPr>
        <p:spPr>
          <a:xfrm>
            <a:off x="8610600" y="6356350"/>
            <a:ext cx="2743200" cy="365125"/>
          </a:xfrm>
        </p:spPr>
        <p:txBody>
          <a:bodyPr>
            <a:normAutofit/>
          </a:bodyPr>
          <a:lstStyle/>
          <a:p>
            <a:pPr>
              <a:spcAft>
                <a:spcPts val="600"/>
              </a:spcAft>
            </a:pPr>
            <a:fld id="{9A2D029C-4977-4DB2-BA24-2EA1D1361ECE}" type="slidenum">
              <a:rPr lang="en-US" smtClean="0"/>
              <a:pPr>
                <a:spcAft>
                  <a:spcPts val="600"/>
                </a:spcAft>
              </a:pPr>
              <a:t>7</a:t>
            </a:fld>
            <a:endParaRPr lang="en-US" dirty="0"/>
          </a:p>
        </p:txBody>
      </p:sp>
    </p:spTree>
    <p:extLst>
      <p:ext uri="{BB962C8B-B14F-4D97-AF65-F5344CB8AC3E}">
        <p14:creationId xmlns:p14="http://schemas.microsoft.com/office/powerpoint/2010/main" val="2630466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EDF38C-F3A0-5C92-40AF-09606E22AD86}"/>
              </a:ext>
            </a:extLst>
          </p:cNvPr>
          <p:cNvSpPr>
            <a:spLocks noGrp="1"/>
          </p:cNvSpPr>
          <p:nvPr>
            <p:ph type="title"/>
          </p:nvPr>
        </p:nvSpPr>
        <p:spPr>
          <a:xfrm>
            <a:off x="841248" y="548640"/>
            <a:ext cx="3600860" cy="5431536"/>
          </a:xfrm>
        </p:spPr>
        <p:txBody>
          <a:bodyPr>
            <a:normAutofit/>
          </a:bodyPr>
          <a:lstStyle/>
          <a:p>
            <a:r>
              <a:rPr lang="en-US" sz="3400" dirty="0"/>
              <a:t>WIOA Performance indicators for Adult participants</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AC4ABB9-C443-C605-C5C1-748D4AB4C0C0}"/>
              </a:ext>
            </a:extLst>
          </p:cNvPr>
          <p:cNvSpPr>
            <a:spLocks noGrp="1"/>
          </p:cNvSpPr>
          <p:nvPr>
            <p:ph idx="1"/>
          </p:nvPr>
        </p:nvSpPr>
        <p:spPr>
          <a:xfrm>
            <a:off x="5126418" y="552091"/>
            <a:ext cx="6224335" cy="5431536"/>
          </a:xfrm>
        </p:spPr>
        <p:txBody>
          <a:bodyPr anchor="ctr">
            <a:normAutofit/>
          </a:bodyPr>
          <a:lstStyle/>
          <a:p>
            <a:pPr marL="0" indent="0">
              <a:lnSpc>
                <a:spcPct val="90000"/>
              </a:lnSpc>
              <a:buNone/>
            </a:pPr>
            <a:r>
              <a:rPr lang="en-US" sz="1400" b="0" i="0" u="none" strike="noStrike" baseline="0" dirty="0">
                <a:latin typeface="Arial"/>
                <a:cs typeface="Arial"/>
              </a:rPr>
              <a:t>If a grantee plans to enroll adult participants, the Department will establish goals for the following adult performance indicators:</a:t>
            </a:r>
            <a:r>
              <a:rPr lang="en-US" sz="1400" dirty="0">
                <a:latin typeface="Arial"/>
                <a:cs typeface="Arial"/>
              </a:rPr>
              <a:t> </a:t>
            </a:r>
            <a:endParaRPr lang="en-US" sz="1400" b="0" i="0" u="none" strike="noStrike" baseline="0" dirty="0"/>
          </a:p>
          <a:p>
            <a:pPr marL="0" indent="0">
              <a:lnSpc>
                <a:spcPct val="90000"/>
              </a:lnSpc>
              <a:buNone/>
            </a:pPr>
            <a:r>
              <a:rPr lang="en-US" sz="1400" b="1" i="0" u="none" strike="noStrike" baseline="0" dirty="0">
                <a:latin typeface="Arial"/>
                <a:cs typeface="Arial"/>
              </a:rPr>
              <a:t>NFJP Adult Measures:</a:t>
            </a:r>
            <a:endParaRPr lang="en-US" sz="1400" dirty="0">
              <a:latin typeface="Arial"/>
              <a:cs typeface="Arial"/>
            </a:endParaRPr>
          </a:p>
          <a:p>
            <a:pPr>
              <a:lnSpc>
                <a:spcPct val="90000"/>
              </a:lnSpc>
            </a:pPr>
            <a:r>
              <a:rPr lang="en-US" sz="1400" b="0" i="0" u="none" strike="noStrike" baseline="0" dirty="0">
                <a:latin typeface="Arial"/>
                <a:cs typeface="Arial"/>
              </a:rPr>
              <a:t>Employment Rate - 2nd Quarter After Exit</a:t>
            </a:r>
          </a:p>
          <a:p>
            <a:pPr>
              <a:lnSpc>
                <a:spcPct val="90000"/>
              </a:lnSpc>
            </a:pPr>
            <a:r>
              <a:rPr lang="en-US" sz="1400" b="0" i="0" u="none" strike="noStrike" baseline="0" dirty="0">
                <a:latin typeface="Arial"/>
                <a:cs typeface="Arial"/>
              </a:rPr>
              <a:t>Employment Rate - 4th Quarter After Exit</a:t>
            </a:r>
          </a:p>
          <a:p>
            <a:pPr>
              <a:lnSpc>
                <a:spcPct val="90000"/>
              </a:lnSpc>
            </a:pPr>
            <a:r>
              <a:rPr lang="en-US" sz="1400" b="0" i="0" u="none" strike="noStrike" baseline="0" dirty="0">
                <a:latin typeface="Arial"/>
                <a:cs typeface="Arial"/>
              </a:rPr>
              <a:t>Median Earnings - 2nd Quarter After Exit</a:t>
            </a:r>
          </a:p>
          <a:p>
            <a:pPr>
              <a:lnSpc>
                <a:spcPct val="90000"/>
              </a:lnSpc>
            </a:pPr>
            <a:r>
              <a:rPr lang="en-US" sz="1400" b="0" i="0" u="none" strike="noStrike" baseline="0" dirty="0">
                <a:latin typeface="Arial"/>
                <a:cs typeface="Arial"/>
              </a:rPr>
              <a:t>Credential Attainment: Percentage of those participants enrolled in an education or training program (excluding those in on-the-job training (OJT) and customized training) who attain a recognized postsecondary credential or a secondary school diploma or its recognized equivalent during participation in or within one year after exit.</a:t>
            </a:r>
            <a:r>
              <a:rPr lang="en-US" sz="1400" dirty="0">
                <a:latin typeface="Arial"/>
                <a:cs typeface="Arial"/>
              </a:rPr>
              <a:t> </a:t>
            </a:r>
            <a:endParaRPr lang="en-US" sz="1400" b="0" i="0" u="none" strike="noStrike" baseline="0" dirty="0"/>
          </a:p>
          <a:p>
            <a:pPr>
              <a:lnSpc>
                <a:spcPct val="90000"/>
              </a:lnSpc>
            </a:pPr>
            <a:r>
              <a:rPr lang="en-US" sz="1400" b="0" i="0" u="none" strike="noStrike" baseline="0" dirty="0">
                <a:latin typeface="Arial"/>
                <a:cs typeface="Arial"/>
              </a:rPr>
              <a:t>Measurable Skill Gains: Percentage of participants who, during a program year, are in an education or training program that leads to a recognized postsecondary credential or employment and who are achieving measurable skill gains, defined as documented academic, technical, occupational, or other forms of progress, towards such a credential or employment; and</a:t>
            </a:r>
            <a:r>
              <a:rPr lang="en-US" sz="1400" dirty="0">
                <a:latin typeface="Arial"/>
                <a:cs typeface="Arial"/>
              </a:rPr>
              <a:t> </a:t>
            </a:r>
            <a:endParaRPr lang="en-US" sz="1400" b="0" i="0" u="none" strike="noStrike" baseline="0" dirty="0"/>
          </a:p>
          <a:p>
            <a:pPr>
              <a:lnSpc>
                <a:spcPct val="90000"/>
              </a:lnSpc>
            </a:pPr>
            <a:r>
              <a:rPr lang="en-US" sz="1400" b="0" i="0" u="none" strike="noStrike" baseline="0" dirty="0">
                <a:latin typeface="Arial"/>
                <a:cs typeface="Arial"/>
              </a:rPr>
              <a:t>Effectiveness in Serving Employers: Percentage of participants who exit and are employed with the same employer in the second and fourth quarters after exit.</a:t>
            </a:r>
            <a:r>
              <a:rPr lang="en-US" sz="1400" dirty="0">
                <a:latin typeface="Arial"/>
                <a:cs typeface="Arial"/>
              </a:rPr>
              <a:t> </a:t>
            </a:r>
            <a:endParaRPr lang="en-US" sz="1400" b="0" i="0" u="none" strike="noStrike" baseline="0" dirty="0"/>
          </a:p>
          <a:p>
            <a:pPr>
              <a:lnSpc>
                <a:spcPct val="90000"/>
              </a:lnSpc>
            </a:pPr>
            <a:endParaRPr lang="en-US" sz="1000" dirty="0"/>
          </a:p>
        </p:txBody>
      </p:sp>
      <p:sp>
        <p:nvSpPr>
          <p:cNvPr id="4" name="Slide Number Placeholder 3">
            <a:extLst>
              <a:ext uri="{FF2B5EF4-FFF2-40B4-BE49-F238E27FC236}">
                <a16:creationId xmlns:a16="http://schemas.microsoft.com/office/drawing/2014/main" id="{B16CDF54-1976-20ED-853C-9A343582EFF0}"/>
              </a:ext>
            </a:extLst>
          </p:cNvPr>
          <p:cNvSpPr>
            <a:spLocks noGrp="1"/>
          </p:cNvSpPr>
          <p:nvPr>
            <p:ph type="sldNum" sz="quarter" idx="12"/>
          </p:nvPr>
        </p:nvSpPr>
        <p:spPr>
          <a:xfrm>
            <a:off x="8610600" y="6356350"/>
            <a:ext cx="2743200" cy="365125"/>
          </a:xfrm>
        </p:spPr>
        <p:txBody>
          <a:bodyPr>
            <a:normAutofit/>
          </a:bodyPr>
          <a:lstStyle/>
          <a:p>
            <a:pPr>
              <a:spcAft>
                <a:spcPts val="600"/>
              </a:spcAft>
            </a:pPr>
            <a:fld id="{9A2D029C-4977-4DB2-BA24-2EA1D1361ECE}" type="slidenum">
              <a:rPr lang="en-US" smtClean="0"/>
              <a:pPr>
                <a:spcAft>
                  <a:spcPts val="600"/>
                </a:spcAft>
              </a:pPr>
              <a:t>8</a:t>
            </a:fld>
            <a:endParaRPr lang="en-US" dirty="0"/>
          </a:p>
        </p:txBody>
      </p:sp>
    </p:spTree>
    <p:extLst>
      <p:ext uri="{BB962C8B-B14F-4D97-AF65-F5344CB8AC3E}">
        <p14:creationId xmlns:p14="http://schemas.microsoft.com/office/powerpoint/2010/main" val="2513603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0D0B2D1-00AA-4C62-33B5-3D936BAB4B72}"/>
              </a:ext>
            </a:extLst>
          </p:cNvPr>
          <p:cNvSpPr>
            <a:spLocks noGrp="1"/>
          </p:cNvSpPr>
          <p:nvPr>
            <p:ph type="title"/>
          </p:nvPr>
        </p:nvSpPr>
        <p:spPr>
          <a:xfrm>
            <a:off x="841248" y="548640"/>
            <a:ext cx="3600860" cy="5431536"/>
          </a:xfrm>
        </p:spPr>
        <p:txBody>
          <a:bodyPr>
            <a:normAutofit/>
          </a:bodyPr>
          <a:lstStyle/>
          <a:p>
            <a:r>
              <a:rPr lang="en-US" sz="3400" dirty="0"/>
              <a:t>Wioa Performance indicators for youth participants</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F38446B-1D8A-C953-8EBC-567157772F92}"/>
              </a:ext>
            </a:extLst>
          </p:cNvPr>
          <p:cNvSpPr>
            <a:spLocks noGrp="1"/>
          </p:cNvSpPr>
          <p:nvPr>
            <p:ph idx="1"/>
          </p:nvPr>
        </p:nvSpPr>
        <p:spPr>
          <a:xfrm>
            <a:off x="5126418" y="525780"/>
            <a:ext cx="6224335" cy="5431536"/>
          </a:xfrm>
        </p:spPr>
        <p:txBody>
          <a:bodyPr anchor="ctr">
            <a:normAutofit/>
          </a:bodyPr>
          <a:lstStyle/>
          <a:p>
            <a:pPr marL="0" indent="0">
              <a:lnSpc>
                <a:spcPct val="90000"/>
              </a:lnSpc>
              <a:buNone/>
            </a:pPr>
            <a:r>
              <a:rPr lang="en-US" sz="1400" b="0" i="0" u="none" strike="noStrike" baseline="0" dirty="0"/>
              <a:t>If a grantee plans to enroll youth participants, the Department will establish goals for the following youth performance indicators: </a:t>
            </a:r>
          </a:p>
          <a:p>
            <a:pPr marL="0" indent="0">
              <a:lnSpc>
                <a:spcPct val="90000"/>
              </a:lnSpc>
              <a:buNone/>
            </a:pPr>
            <a:r>
              <a:rPr lang="en-US" sz="1400" b="1" i="0" u="none" strike="noStrike" baseline="0" dirty="0"/>
              <a:t>NFJP Youth Measures: </a:t>
            </a:r>
            <a:endParaRPr lang="en-US" sz="1400" b="0" i="0" u="none" strike="noStrike" baseline="0" dirty="0"/>
          </a:p>
          <a:p>
            <a:pPr>
              <a:lnSpc>
                <a:spcPct val="90000"/>
              </a:lnSpc>
            </a:pPr>
            <a:r>
              <a:rPr lang="en-US" sz="1400" b="0" i="0" u="none" strike="noStrike" baseline="0" dirty="0"/>
              <a:t>Education and Employment Rate - 2nd Quarter After Exit</a:t>
            </a:r>
          </a:p>
          <a:p>
            <a:pPr>
              <a:lnSpc>
                <a:spcPct val="90000"/>
              </a:lnSpc>
            </a:pPr>
            <a:r>
              <a:rPr lang="en-US" sz="1400" b="0" i="0" u="none" strike="noStrike" baseline="0" dirty="0"/>
              <a:t>Education and Employment Rate - 4th Quarter After Exit</a:t>
            </a:r>
          </a:p>
          <a:p>
            <a:pPr>
              <a:lnSpc>
                <a:spcPct val="90000"/>
              </a:lnSpc>
            </a:pPr>
            <a:r>
              <a:rPr lang="en-US" sz="1400" b="0" i="0" u="none" strike="noStrike" baseline="0" dirty="0"/>
              <a:t>Median Earnings - 2nd Quarter After Exit</a:t>
            </a:r>
          </a:p>
          <a:p>
            <a:pPr>
              <a:lnSpc>
                <a:spcPct val="90000"/>
              </a:lnSpc>
            </a:pPr>
            <a:r>
              <a:rPr lang="en-US" sz="1400" b="0" i="0" u="none" strike="noStrike" baseline="0" dirty="0"/>
              <a:t>Credential Attainment: The percentage of those participants enrolled in an education or training program (excluding those in on-the-job training (OJT) and customized training) who attain a recognized postsecondary credential or a secondary school diploma, or its recognized equivalent, during participation in or within one year after exit from the program. </a:t>
            </a:r>
          </a:p>
          <a:p>
            <a:pPr>
              <a:lnSpc>
                <a:spcPct val="90000"/>
              </a:lnSpc>
            </a:pPr>
            <a:r>
              <a:rPr lang="en-US" sz="1400" b="0" i="0" u="none" strike="noStrike" baseline="0" dirty="0"/>
              <a:t>Measurable Skill Gains: Percentage of program participants who, during a program year, are in an education or training program that leads to a recognized postsecondary credential or employment and who are achieving measurable skill gains, defined as documented academic, technical, occupational, or other forms of progress, toward such a credential or employment; and </a:t>
            </a:r>
          </a:p>
          <a:p>
            <a:pPr>
              <a:lnSpc>
                <a:spcPct val="90000"/>
              </a:lnSpc>
            </a:pPr>
            <a:r>
              <a:rPr lang="en-US" sz="1400" b="0" i="0" u="none" strike="noStrike" baseline="0" dirty="0"/>
              <a:t>Effectiveness in Serving Employers: Percentage of participants who exit and are employed with the same employer in the second and fourth quarters after exit. </a:t>
            </a:r>
          </a:p>
          <a:p>
            <a:pPr>
              <a:lnSpc>
                <a:spcPct val="90000"/>
              </a:lnSpc>
            </a:pPr>
            <a:endParaRPr lang="en-US" sz="1500" dirty="0"/>
          </a:p>
        </p:txBody>
      </p:sp>
      <p:sp>
        <p:nvSpPr>
          <p:cNvPr id="4" name="Slide Number Placeholder 3">
            <a:extLst>
              <a:ext uri="{FF2B5EF4-FFF2-40B4-BE49-F238E27FC236}">
                <a16:creationId xmlns:a16="http://schemas.microsoft.com/office/drawing/2014/main" id="{41788AF5-2A29-6CB2-6852-F4113E8FC85B}"/>
              </a:ext>
            </a:extLst>
          </p:cNvPr>
          <p:cNvSpPr>
            <a:spLocks noGrp="1"/>
          </p:cNvSpPr>
          <p:nvPr>
            <p:ph type="sldNum" sz="quarter" idx="12"/>
          </p:nvPr>
        </p:nvSpPr>
        <p:spPr>
          <a:xfrm>
            <a:off x="8610600" y="6356350"/>
            <a:ext cx="2743200" cy="365125"/>
          </a:xfrm>
        </p:spPr>
        <p:txBody>
          <a:bodyPr>
            <a:normAutofit/>
          </a:bodyPr>
          <a:lstStyle/>
          <a:p>
            <a:pPr>
              <a:spcAft>
                <a:spcPts val="600"/>
              </a:spcAft>
            </a:pPr>
            <a:fld id="{9A2D029C-4977-4DB2-BA24-2EA1D1361ECE}" type="slidenum">
              <a:rPr lang="en-US" smtClean="0"/>
              <a:pPr>
                <a:spcAft>
                  <a:spcPts val="600"/>
                </a:spcAft>
              </a:pPr>
              <a:t>9</a:t>
            </a:fld>
            <a:endParaRPr lang="en-US" dirty="0"/>
          </a:p>
        </p:txBody>
      </p:sp>
    </p:spTree>
    <p:extLst>
      <p:ext uri="{BB962C8B-B14F-4D97-AF65-F5344CB8AC3E}">
        <p14:creationId xmlns:p14="http://schemas.microsoft.com/office/powerpoint/2010/main" val="2565079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FC72E14-53D0-48FF-03B8-B1BB4082849C}"/>
              </a:ext>
            </a:extLst>
          </p:cNvPr>
          <p:cNvSpPr>
            <a:spLocks noGrp="1"/>
          </p:cNvSpPr>
          <p:nvPr>
            <p:ph type="title"/>
          </p:nvPr>
        </p:nvSpPr>
        <p:spPr>
          <a:xfrm>
            <a:off x="841248" y="548640"/>
            <a:ext cx="3600860" cy="5431536"/>
          </a:xfrm>
        </p:spPr>
        <p:txBody>
          <a:bodyPr>
            <a:normAutofit/>
          </a:bodyPr>
          <a:lstStyle/>
          <a:p>
            <a:pPr>
              <a:lnSpc>
                <a:spcPct val="90000"/>
              </a:lnSpc>
            </a:pPr>
            <a:r>
              <a:rPr lang="en-US" sz="3400" dirty="0"/>
              <a:t>Additional Performance Indicators</a:t>
            </a:r>
            <a:br>
              <a:rPr lang="en-US" sz="3400" dirty="0"/>
            </a:br>
            <a:endParaRPr lang="en-US" sz="3400" dirty="0"/>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25D140D-D3C4-0B4F-CDFB-F0BFF3D7E426}"/>
              </a:ext>
            </a:extLst>
          </p:cNvPr>
          <p:cNvSpPr>
            <a:spLocks noGrp="1"/>
          </p:cNvSpPr>
          <p:nvPr>
            <p:ph idx="1"/>
          </p:nvPr>
        </p:nvSpPr>
        <p:spPr>
          <a:xfrm>
            <a:off x="5126418" y="552091"/>
            <a:ext cx="6224335" cy="5431536"/>
          </a:xfrm>
        </p:spPr>
        <p:txBody>
          <a:bodyPr anchor="ctr">
            <a:normAutofit/>
          </a:bodyPr>
          <a:lstStyle/>
          <a:p>
            <a:pPr marL="0" indent="0">
              <a:buNone/>
            </a:pPr>
            <a:endParaRPr lang="en-US" sz="2000" dirty="0"/>
          </a:p>
          <a:p>
            <a:r>
              <a:rPr lang="en-US" sz="2000" b="0" i="0" u="none" strike="noStrike" baseline="0" dirty="0">
                <a:latin typeface="Arial"/>
                <a:cs typeface="Arial"/>
              </a:rPr>
              <a:t>Under this </a:t>
            </a:r>
            <a:r>
              <a:rPr lang="en-US" sz="2000" dirty="0">
                <a:latin typeface="Arial"/>
                <a:cs typeface="Arial"/>
              </a:rPr>
              <a:t>Funding Opportunity Announcement</a:t>
            </a:r>
            <a:r>
              <a:rPr lang="en-US" sz="2000" b="0" i="0" u="none" strike="noStrike" baseline="0" dirty="0">
                <a:latin typeface="Arial"/>
                <a:cs typeface="Arial"/>
              </a:rPr>
              <a:t>, applicants are required to propose goals for additional performance indicators, which are</a:t>
            </a:r>
            <a:r>
              <a:rPr lang="en-US" sz="2000" dirty="0">
                <a:latin typeface="Arial"/>
                <a:cs typeface="Arial"/>
              </a:rPr>
              <a:t>: </a:t>
            </a:r>
            <a:endParaRPr lang="en-US" sz="2000" b="0" i="0" u="none" strike="noStrike" baseline="0" dirty="0">
              <a:latin typeface="Arial"/>
            </a:endParaRPr>
          </a:p>
          <a:p>
            <a:pPr marL="741045" lvl="1" indent="-283845"/>
            <a:r>
              <a:rPr lang="en-US" sz="1800" dirty="0">
                <a:latin typeface="Arial"/>
                <a:cs typeface="Arial"/>
              </a:rPr>
              <a:t>O</a:t>
            </a:r>
            <a:r>
              <a:rPr lang="en-US" sz="1800" b="0" i="0" u="none" strike="noStrike" baseline="0" dirty="0">
                <a:latin typeface="Arial"/>
                <a:cs typeface="Arial"/>
              </a:rPr>
              <a:t>utreach contacts;</a:t>
            </a:r>
            <a:r>
              <a:rPr lang="en-US" sz="1800" dirty="0">
                <a:latin typeface="Arial"/>
                <a:cs typeface="Arial"/>
              </a:rPr>
              <a:t> </a:t>
            </a:r>
          </a:p>
          <a:p>
            <a:pPr marL="741045" lvl="1" indent="-283845"/>
            <a:r>
              <a:rPr lang="en-US" sz="1800" dirty="0">
                <a:latin typeface="Arial"/>
                <a:cs typeface="Arial"/>
              </a:rPr>
              <a:t>P</a:t>
            </a:r>
            <a:r>
              <a:rPr lang="en-US" sz="1800" b="0" i="0" u="none" strike="noStrike" baseline="0" dirty="0">
                <a:latin typeface="Arial"/>
                <a:cs typeface="Arial"/>
              </a:rPr>
              <a:t>articipant enrollment levels</a:t>
            </a:r>
            <a:r>
              <a:rPr lang="en-US" sz="1800" dirty="0">
                <a:latin typeface="Arial"/>
                <a:cs typeface="Arial"/>
              </a:rPr>
              <a:t>; and </a:t>
            </a:r>
            <a:endParaRPr lang="en-US" sz="1800" dirty="0">
              <a:latin typeface="Arial"/>
            </a:endParaRPr>
          </a:p>
          <a:p>
            <a:pPr marL="741045" lvl="1" indent="-283845"/>
            <a:r>
              <a:rPr lang="en-US" sz="1800" dirty="0">
                <a:latin typeface="Arial"/>
                <a:cs typeface="Arial"/>
              </a:rPr>
              <a:t>S</a:t>
            </a:r>
            <a:r>
              <a:rPr lang="en-US" sz="1800" b="0" i="0" u="none" strike="noStrike" baseline="0" dirty="0">
                <a:latin typeface="Arial"/>
                <a:cs typeface="Arial"/>
              </a:rPr>
              <a:t>ubset of performance indicators to measure progress towards achieving goals for a minimum of two good job principles.</a:t>
            </a:r>
            <a:r>
              <a:rPr lang="en-US" sz="1800" dirty="0">
                <a:latin typeface="Arial"/>
                <a:cs typeface="Arial"/>
              </a:rPr>
              <a:t> </a:t>
            </a:r>
            <a:endParaRPr lang="en-US" sz="1800" dirty="0">
              <a:latin typeface="Arial"/>
            </a:endParaRPr>
          </a:p>
        </p:txBody>
      </p:sp>
      <p:sp>
        <p:nvSpPr>
          <p:cNvPr id="4" name="Slide Number Placeholder 3">
            <a:extLst>
              <a:ext uri="{FF2B5EF4-FFF2-40B4-BE49-F238E27FC236}">
                <a16:creationId xmlns:a16="http://schemas.microsoft.com/office/drawing/2014/main" id="{6BDEE43F-0A8C-1E15-E4B1-36D8F111ABF6}"/>
              </a:ext>
            </a:extLst>
          </p:cNvPr>
          <p:cNvSpPr>
            <a:spLocks noGrp="1"/>
          </p:cNvSpPr>
          <p:nvPr>
            <p:ph type="sldNum" sz="quarter" idx="12"/>
          </p:nvPr>
        </p:nvSpPr>
        <p:spPr>
          <a:xfrm>
            <a:off x="8610600" y="6356350"/>
            <a:ext cx="2743200" cy="365125"/>
          </a:xfrm>
        </p:spPr>
        <p:txBody>
          <a:bodyPr>
            <a:normAutofit/>
          </a:bodyPr>
          <a:lstStyle/>
          <a:p>
            <a:pPr>
              <a:spcAft>
                <a:spcPts val="600"/>
              </a:spcAft>
            </a:pPr>
            <a:fld id="{9A2D029C-4977-4DB2-BA24-2EA1D1361ECE}" type="slidenum">
              <a:rPr lang="en-US" smtClean="0"/>
              <a:pPr>
                <a:spcAft>
                  <a:spcPts val="600"/>
                </a:spcAft>
              </a:pPr>
              <a:t>10</a:t>
            </a:fld>
            <a:endParaRPr lang="en-US" dirty="0"/>
          </a:p>
        </p:txBody>
      </p:sp>
    </p:spTree>
    <p:extLst>
      <p:ext uri="{BB962C8B-B14F-4D97-AF65-F5344CB8AC3E}">
        <p14:creationId xmlns:p14="http://schemas.microsoft.com/office/powerpoint/2010/main" val="2741288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9F6EA-CE23-9E98-1DDD-11AFB3BB56CA}"/>
              </a:ext>
            </a:extLst>
          </p:cNvPr>
          <p:cNvSpPr>
            <a:spLocks noGrp="1"/>
          </p:cNvSpPr>
          <p:nvPr>
            <p:ph type="title"/>
          </p:nvPr>
        </p:nvSpPr>
        <p:spPr/>
        <p:txBody>
          <a:bodyPr/>
          <a:lstStyle/>
          <a:p>
            <a:pPr algn="l"/>
            <a:r>
              <a:rPr lang="en-US" dirty="0"/>
              <a:t>Eligible applicants</a:t>
            </a:r>
          </a:p>
        </p:txBody>
      </p:sp>
      <p:sp>
        <p:nvSpPr>
          <p:cNvPr id="3" name="Content Placeholder 2">
            <a:extLst>
              <a:ext uri="{FF2B5EF4-FFF2-40B4-BE49-F238E27FC236}">
                <a16:creationId xmlns:a16="http://schemas.microsoft.com/office/drawing/2014/main" id="{38DCFB31-0B9E-FC5F-A23B-3B912D5467A2}"/>
              </a:ext>
            </a:extLst>
          </p:cNvPr>
          <p:cNvSpPr>
            <a:spLocks noGrp="1"/>
          </p:cNvSpPr>
          <p:nvPr>
            <p:ph idx="1"/>
          </p:nvPr>
        </p:nvSpPr>
        <p:spPr/>
        <p:txBody>
          <a:bodyPr vert="horz" lIns="91440" tIns="45720" rIns="91440" bIns="45720" rtlCol="0" anchor="t">
            <a:normAutofit/>
          </a:bodyPr>
          <a:lstStyle/>
          <a:p>
            <a:r>
              <a:rPr lang="en-US" sz="1800" dirty="0">
                <a:solidFill>
                  <a:srgbClr val="000000"/>
                </a:solidFill>
                <a:latin typeface="Arial"/>
                <a:cs typeface="Arial"/>
              </a:rPr>
              <a:t>T</a:t>
            </a:r>
            <a:r>
              <a:rPr lang="en-US" sz="1800" b="0" i="0" u="none" strike="noStrike" baseline="0" dirty="0">
                <a:solidFill>
                  <a:srgbClr val="000000"/>
                </a:solidFill>
                <a:latin typeface="Arial"/>
                <a:cs typeface="Arial"/>
              </a:rPr>
              <a:t>o be eligible to receive an NFJP grant, an entity must have: 1) an understanding of the problems of eligible migrant and seasonal farmworkers, including their dependents; 2) a familiarity with the agricultural industries and the labor market needs of the proposed service area; and 3) the ability to demonstrate a capacity to administer and deliver effectively a diversified program of workforce investment activities, including youth workforce investment activities, and related assistance for eligible migrant and seasonal farmworkers.</a:t>
            </a:r>
            <a:r>
              <a:rPr lang="en-US" sz="1800" dirty="0">
                <a:solidFill>
                  <a:srgbClr val="000000"/>
                </a:solidFill>
                <a:latin typeface="Arial"/>
                <a:cs typeface="Arial"/>
              </a:rPr>
              <a:t> </a:t>
            </a:r>
            <a:endParaRPr lang="en-US" sz="1800" b="0" i="0" u="none" strike="noStrike" baseline="0" dirty="0">
              <a:solidFill>
                <a:srgbClr val="000000"/>
              </a:solidFill>
              <a:latin typeface="Arial"/>
            </a:endParaRPr>
          </a:p>
          <a:p>
            <a:r>
              <a:rPr lang="en-US" sz="1800" b="0" i="0" u="none" strike="noStrike" baseline="0" dirty="0">
                <a:solidFill>
                  <a:srgbClr val="000000"/>
                </a:solidFill>
                <a:latin typeface="Arial"/>
                <a:cs typeface="Arial"/>
              </a:rPr>
              <a:t>The Department encourages education and training providers, advocacy organizations, labor or worker organizations, industry representatives, and organizations that provide services to farmworkers and other populations facing multiple barriers to employment to consider applying for this Announcement.</a:t>
            </a:r>
            <a:r>
              <a:rPr lang="en-US" sz="1800" dirty="0">
                <a:solidFill>
                  <a:srgbClr val="000000"/>
                </a:solidFill>
                <a:latin typeface="Arial"/>
                <a:cs typeface="Arial"/>
              </a:rPr>
              <a:t> </a:t>
            </a:r>
            <a:endParaRPr lang="en-US" sz="1800" b="0" i="0" u="none" strike="noStrike" baseline="0" dirty="0">
              <a:solidFill>
                <a:srgbClr val="000000"/>
              </a:solidFill>
              <a:latin typeface="Arial"/>
            </a:endParaRPr>
          </a:p>
          <a:p>
            <a:pPr marL="0" indent="0">
              <a:buNone/>
            </a:pPr>
            <a:endParaRPr lang="en-US" dirty="0"/>
          </a:p>
        </p:txBody>
      </p:sp>
      <p:sp>
        <p:nvSpPr>
          <p:cNvPr id="4" name="Slide Number Placeholder 3">
            <a:extLst>
              <a:ext uri="{FF2B5EF4-FFF2-40B4-BE49-F238E27FC236}">
                <a16:creationId xmlns:a16="http://schemas.microsoft.com/office/drawing/2014/main" id="{3CE6BD50-52E7-8020-4A71-AD177EC45388}"/>
              </a:ext>
            </a:extLst>
          </p:cNvPr>
          <p:cNvSpPr>
            <a:spLocks noGrp="1"/>
          </p:cNvSpPr>
          <p:nvPr>
            <p:ph type="sldNum" sz="quarter" idx="12"/>
          </p:nvPr>
        </p:nvSpPr>
        <p:spPr/>
        <p:txBody>
          <a:bodyPr/>
          <a:lstStyle/>
          <a:p>
            <a:fld id="{9A2D029C-4977-4DB2-BA24-2EA1D1361ECE}" type="slidenum">
              <a:rPr lang="en-US" smtClean="0"/>
              <a:t>11</a:t>
            </a:fld>
            <a:endParaRPr lang="en-US" dirty="0"/>
          </a:p>
        </p:txBody>
      </p:sp>
    </p:spTree>
    <p:extLst>
      <p:ext uri="{BB962C8B-B14F-4D97-AF65-F5344CB8AC3E}">
        <p14:creationId xmlns:p14="http://schemas.microsoft.com/office/powerpoint/2010/main" val="3009791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F8F9B79-9E65-973F-D0B3-B05808D6F549}"/>
              </a:ext>
            </a:extLst>
          </p:cNvPr>
          <p:cNvSpPr>
            <a:spLocks noGrp="1"/>
          </p:cNvSpPr>
          <p:nvPr>
            <p:ph type="sldNum" sz="quarter" idx="12"/>
          </p:nvPr>
        </p:nvSpPr>
        <p:spPr/>
        <p:txBody>
          <a:bodyPr/>
          <a:lstStyle/>
          <a:p>
            <a:fld id="{158B7785-F6D6-45F8-833E-07BD84680091}" type="slidenum">
              <a:rPr lang="en-US" smtClean="0"/>
              <a:t>12</a:t>
            </a:fld>
            <a:endParaRPr lang="en-US" dirty="0"/>
          </a:p>
        </p:txBody>
      </p:sp>
      <p:sp>
        <p:nvSpPr>
          <p:cNvPr id="3" name="Title 2">
            <a:extLst>
              <a:ext uri="{FF2B5EF4-FFF2-40B4-BE49-F238E27FC236}">
                <a16:creationId xmlns:a16="http://schemas.microsoft.com/office/drawing/2014/main" id="{874FEE76-D5E1-C155-6116-CA29B670C126}"/>
              </a:ext>
            </a:extLst>
          </p:cNvPr>
          <p:cNvSpPr>
            <a:spLocks noGrp="1"/>
          </p:cNvSpPr>
          <p:nvPr>
            <p:ph type="title"/>
          </p:nvPr>
        </p:nvSpPr>
        <p:spPr/>
        <p:txBody>
          <a:bodyPr/>
          <a:lstStyle/>
          <a:p>
            <a:pPr algn="l"/>
            <a:r>
              <a:rPr lang="en-US" dirty="0"/>
              <a:t>Applicant Categories </a:t>
            </a:r>
          </a:p>
        </p:txBody>
      </p:sp>
      <p:sp>
        <p:nvSpPr>
          <p:cNvPr id="4" name="Text Placeholder 3">
            <a:extLst>
              <a:ext uri="{FF2B5EF4-FFF2-40B4-BE49-F238E27FC236}">
                <a16:creationId xmlns:a16="http://schemas.microsoft.com/office/drawing/2014/main" id="{9148C8CD-AE34-2CCA-C148-64A281F51409}"/>
              </a:ext>
            </a:extLst>
          </p:cNvPr>
          <p:cNvSpPr>
            <a:spLocks noGrp="1"/>
          </p:cNvSpPr>
          <p:nvPr>
            <p:ph type="body" idx="1"/>
          </p:nvPr>
        </p:nvSpPr>
        <p:spPr/>
        <p:txBody>
          <a:bodyPr/>
          <a:lstStyle/>
          <a:p>
            <a:pPr algn="ctr"/>
            <a:r>
              <a:rPr lang="en-US" dirty="0"/>
              <a:t>Category A	</a:t>
            </a:r>
          </a:p>
        </p:txBody>
      </p:sp>
      <p:sp>
        <p:nvSpPr>
          <p:cNvPr id="5" name="Content Placeholder 4">
            <a:extLst>
              <a:ext uri="{FF2B5EF4-FFF2-40B4-BE49-F238E27FC236}">
                <a16:creationId xmlns:a16="http://schemas.microsoft.com/office/drawing/2014/main" id="{716802CA-2639-7553-DBF3-4719B84CAF4B}"/>
              </a:ext>
            </a:extLst>
          </p:cNvPr>
          <p:cNvSpPr>
            <a:spLocks noGrp="1"/>
          </p:cNvSpPr>
          <p:nvPr>
            <p:ph sz="half" idx="2"/>
          </p:nvPr>
        </p:nvSpPr>
        <p:spPr>
          <a:xfrm>
            <a:off x="665163" y="2335469"/>
            <a:ext cx="5157787" cy="3684588"/>
          </a:xfrm>
        </p:spPr>
        <p:txBody>
          <a:bodyPr vert="horz" lIns="91440" tIns="45720" rIns="91440" bIns="45720" rtlCol="0" anchor="t">
            <a:normAutofit/>
          </a:bodyPr>
          <a:lstStyle/>
          <a:p>
            <a:pPr algn="l"/>
            <a:endParaRPr lang="en-US" sz="1800" b="0" i="0" u="none" strike="noStrike" baseline="0" dirty="0">
              <a:solidFill>
                <a:srgbClr val="000000"/>
              </a:solidFill>
              <a:latin typeface="Times New Roman" panose="02020603050405020304" pitchFamily="18" charset="0"/>
            </a:endParaRPr>
          </a:p>
          <a:p>
            <a:r>
              <a:rPr lang="en-US" sz="1800" b="0" i="0" u="none" strike="noStrike" baseline="0" dirty="0">
                <a:solidFill>
                  <a:srgbClr val="000000"/>
                </a:solidFill>
                <a:latin typeface="Arial"/>
                <a:cs typeface="Arial"/>
              </a:rPr>
              <a:t>Category A Applicant: DOL intends to award at least 50 percent of the total available grant competition funding to applicants that received an NFJP award in the most recent competition cycle (program years 2020-2023).</a:t>
            </a:r>
            <a:r>
              <a:rPr lang="en-US" sz="1800" dirty="0">
                <a:solidFill>
                  <a:srgbClr val="000000"/>
                </a:solidFill>
                <a:latin typeface="Arial"/>
                <a:cs typeface="Arial"/>
              </a:rPr>
              <a:t> </a:t>
            </a:r>
            <a:endParaRPr lang="en-US" sz="1800" b="0" i="0" u="none" strike="noStrike" baseline="0" dirty="0">
              <a:solidFill>
                <a:srgbClr val="000000"/>
              </a:solidFill>
              <a:latin typeface="Arial"/>
            </a:endParaRPr>
          </a:p>
          <a:p>
            <a:pPr marL="0" indent="0">
              <a:buNone/>
            </a:pPr>
            <a:endParaRPr lang="en-US" dirty="0"/>
          </a:p>
        </p:txBody>
      </p:sp>
      <p:sp>
        <p:nvSpPr>
          <p:cNvPr id="6" name="Text Placeholder 5">
            <a:extLst>
              <a:ext uri="{FF2B5EF4-FFF2-40B4-BE49-F238E27FC236}">
                <a16:creationId xmlns:a16="http://schemas.microsoft.com/office/drawing/2014/main" id="{626B0009-B4B7-E966-1DD3-D2A8BD2D2D25}"/>
              </a:ext>
            </a:extLst>
          </p:cNvPr>
          <p:cNvSpPr>
            <a:spLocks noGrp="1"/>
          </p:cNvSpPr>
          <p:nvPr>
            <p:ph type="body" sz="quarter" idx="3"/>
          </p:nvPr>
        </p:nvSpPr>
        <p:spPr/>
        <p:txBody>
          <a:bodyPr/>
          <a:lstStyle/>
          <a:p>
            <a:pPr algn="ctr"/>
            <a:r>
              <a:rPr lang="en-US" dirty="0"/>
              <a:t>Category B</a:t>
            </a:r>
          </a:p>
        </p:txBody>
      </p:sp>
      <p:sp>
        <p:nvSpPr>
          <p:cNvPr id="7" name="Content Placeholder 6">
            <a:extLst>
              <a:ext uri="{FF2B5EF4-FFF2-40B4-BE49-F238E27FC236}">
                <a16:creationId xmlns:a16="http://schemas.microsoft.com/office/drawing/2014/main" id="{5A6D6931-D6B8-B3BE-6A77-D8018B8D7215}"/>
              </a:ext>
            </a:extLst>
          </p:cNvPr>
          <p:cNvSpPr>
            <a:spLocks noGrp="1"/>
          </p:cNvSpPr>
          <p:nvPr>
            <p:ph sz="quarter" idx="4"/>
          </p:nvPr>
        </p:nvSpPr>
        <p:spPr>
          <a:xfrm>
            <a:off x="6172200" y="2335469"/>
            <a:ext cx="5183188" cy="3684588"/>
          </a:xfrm>
        </p:spPr>
        <p:txBody>
          <a:bodyPr vert="horz" lIns="91440" tIns="45720" rIns="91440" bIns="45720" rtlCol="0" anchor="t">
            <a:normAutofit/>
          </a:bodyPr>
          <a:lstStyle/>
          <a:p>
            <a:pPr algn="l"/>
            <a:endParaRPr lang="en-US" sz="1800" b="0" i="0" u="none" strike="noStrike" baseline="0" dirty="0">
              <a:solidFill>
                <a:srgbClr val="000000"/>
              </a:solidFill>
              <a:latin typeface="Times New Roman" panose="02020603050405020304" pitchFamily="18" charset="0"/>
            </a:endParaRPr>
          </a:p>
          <a:p>
            <a:r>
              <a:rPr lang="en-US" sz="1800" b="0" i="0" u="none" strike="noStrike" baseline="0" dirty="0">
                <a:solidFill>
                  <a:srgbClr val="000000"/>
                </a:solidFill>
                <a:latin typeface="Arial"/>
                <a:cs typeface="Arial"/>
              </a:rPr>
              <a:t>Category B Applicant: DOL intends to award the remainder of the grant funds to other eligible applicants that did not receive an NFJP award in the most recent competition cycle (program years 2020-2023).</a:t>
            </a:r>
            <a:r>
              <a:rPr lang="en-US" sz="1800" dirty="0">
                <a:solidFill>
                  <a:srgbClr val="000000"/>
                </a:solidFill>
                <a:latin typeface="Arial"/>
                <a:cs typeface="Arial"/>
              </a:rPr>
              <a:t> </a:t>
            </a:r>
            <a:endParaRPr lang="en-US" sz="1800" b="0" i="0" u="none" strike="noStrike" baseline="0" dirty="0">
              <a:solidFill>
                <a:srgbClr val="000000"/>
              </a:solidFill>
              <a:latin typeface="Arial"/>
            </a:endParaRPr>
          </a:p>
        </p:txBody>
      </p:sp>
    </p:spTree>
    <p:extLst>
      <p:ext uri="{BB962C8B-B14F-4D97-AF65-F5344CB8AC3E}">
        <p14:creationId xmlns:p14="http://schemas.microsoft.com/office/powerpoint/2010/main" val="701273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13</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a:xfrm>
            <a:off x="1441404" y="392372"/>
            <a:ext cx="11081334" cy="786384"/>
          </a:xfrm>
        </p:spPr>
        <p:txBody>
          <a:bodyPr>
            <a:normAutofit/>
          </a:bodyPr>
          <a:lstStyle/>
          <a:p>
            <a:pPr algn="l"/>
            <a:r>
              <a:rPr lang="en-US" dirty="0"/>
              <a:t>Award Information</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985553" y="1183965"/>
            <a:ext cx="10012114" cy="4739426"/>
          </a:xfrm>
        </p:spPr>
        <p:txBody>
          <a:bodyPr vert="horz" lIns="91440" tIns="45720" rIns="91440" bIns="45720" rtlCol="0" anchor="t">
            <a:noAutofit/>
          </a:bodyPr>
          <a:lstStyle/>
          <a:p>
            <a:r>
              <a:rPr lang="en-US" sz="1600" dirty="0">
                <a:latin typeface="Arial"/>
                <a:cs typeface="Arial"/>
              </a:rPr>
              <a:t>Approximately $90 million will be used to fund approximately 50-75 grants. </a:t>
            </a:r>
            <a:endParaRPr lang="en-US" sz="1600" b="0" i="0" u="none" strike="noStrike" baseline="0" dirty="0">
              <a:solidFill>
                <a:srgbClr val="000000"/>
              </a:solidFill>
              <a:latin typeface="Arial"/>
            </a:endParaRPr>
          </a:p>
          <a:p>
            <a:pPr marL="741045" lvl="1" indent="-283845"/>
            <a:r>
              <a:rPr lang="en-US" sz="1600" b="0" i="0" u="none" strike="noStrike" baseline="0" dirty="0">
                <a:solidFill>
                  <a:srgbClr val="000000"/>
                </a:solidFill>
                <a:latin typeface="Arial"/>
                <a:cs typeface="Arial"/>
              </a:rPr>
              <a:t>CA Allotment: DOL intends to award up to seven grants for CA. Each grant will be approximately $1 million to $8 million.</a:t>
            </a:r>
            <a:r>
              <a:rPr lang="en-US" sz="1600" dirty="0">
                <a:solidFill>
                  <a:srgbClr val="000000"/>
                </a:solidFill>
                <a:latin typeface="Arial"/>
                <a:cs typeface="Arial"/>
              </a:rPr>
              <a:t> </a:t>
            </a:r>
            <a:endParaRPr lang="en-US" sz="1600" b="0" i="0" u="none" strike="noStrike" baseline="0" dirty="0">
              <a:solidFill>
                <a:srgbClr val="000000"/>
              </a:solidFill>
              <a:latin typeface="Arial"/>
            </a:endParaRPr>
          </a:p>
          <a:p>
            <a:pPr marL="741045" lvl="1" indent="-283845"/>
            <a:r>
              <a:rPr lang="en-US" sz="1600" b="0" i="0" u="none" strike="noStrike" baseline="0" dirty="0">
                <a:solidFill>
                  <a:srgbClr val="000000"/>
                </a:solidFill>
                <a:latin typeface="Arial"/>
                <a:cs typeface="Arial"/>
              </a:rPr>
              <a:t>AZ, FL, ID, IL, MI, NY, NC, OR, PR, TX, and WA Allotments: DOL intends to award a grant in each of these states, and may award up to two grants in any of these states. Each grant will be approximately $1 million to $4.9 million.</a:t>
            </a:r>
            <a:r>
              <a:rPr lang="en-US" sz="1600" dirty="0">
                <a:solidFill>
                  <a:srgbClr val="000000"/>
                </a:solidFill>
                <a:latin typeface="Arial"/>
                <a:cs typeface="Arial"/>
              </a:rPr>
              <a:t> </a:t>
            </a:r>
            <a:endParaRPr lang="en-US" sz="1600" b="0" i="0" u="none" strike="noStrike" baseline="0" dirty="0">
              <a:solidFill>
                <a:srgbClr val="000000"/>
              </a:solidFill>
              <a:latin typeface="Arial"/>
            </a:endParaRPr>
          </a:p>
          <a:p>
            <a:pPr marL="741045" lvl="1" indent="-283845"/>
            <a:r>
              <a:rPr lang="en-US" sz="1600" b="0" i="0" u="none" strike="noStrike" baseline="0" dirty="0">
                <a:solidFill>
                  <a:srgbClr val="000000"/>
                </a:solidFill>
                <a:latin typeface="Arial"/>
                <a:cs typeface="Arial"/>
              </a:rPr>
              <a:t>AL, AR, CO, CT, DE, GA, HI, IA, IN, KS, KY, LA, MA, ME, MD, MN, MO, MS, MT, ND, NE, NH, NJ, NM, NV, OH, OK, PA, RI, SC, SD, TN, UT, VA, WV, VT, WI, and WY Allotments: DOL intends to award one grant for each state. Each grant will be approximately $70,000 to $1.9 million.</a:t>
            </a:r>
            <a:r>
              <a:rPr lang="en-US" sz="1600" dirty="0">
                <a:solidFill>
                  <a:srgbClr val="000000"/>
                </a:solidFill>
                <a:latin typeface="Arial"/>
                <a:cs typeface="Arial"/>
              </a:rPr>
              <a:t> </a:t>
            </a:r>
            <a:endParaRPr lang="en-US" sz="1600" b="0" i="0" u="none" strike="noStrike" baseline="0" dirty="0">
              <a:solidFill>
                <a:srgbClr val="000000"/>
              </a:solidFill>
              <a:latin typeface="Arial"/>
            </a:endParaRPr>
          </a:p>
          <a:p>
            <a:r>
              <a:rPr lang="en-US" sz="1600" b="0" i="0" u="none" strike="noStrike" baseline="0" dirty="0">
                <a:solidFill>
                  <a:srgbClr val="000000"/>
                </a:solidFill>
                <a:latin typeface="Arial"/>
                <a:cs typeface="Arial"/>
              </a:rPr>
              <a:t>Under this funding opportunity announcement, in instances where the Department does not receive any competitive applications from eligible applicants in a given state, the Department will not reopen this competition to seek prospective applicants to provide services in that state.</a:t>
            </a:r>
            <a:r>
              <a:rPr lang="en-US" sz="1600" dirty="0">
                <a:solidFill>
                  <a:srgbClr val="000000"/>
                </a:solidFill>
                <a:latin typeface="Arial"/>
                <a:cs typeface="Arial"/>
              </a:rPr>
              <a:t> </a:t>
            </a:r>
            <a:endParaRPr lang="en-US" sz="1600" dirty="0">
              <a:effectLst/>
              <a:latin typeface="Arial"/>
              <a:ea typeface="Calibri" panose="020F0502020204030204" pitchFamily="34" charset="0"/>
            </a:endParaRPr>
          </a:p>
        </p:txBody>
      </p:sp>
    </p:spTree>
    <p:extLst>
      <p:ext uri="{BB962C8B-B14F-4D97-AF65-F5344CB8AC3E}">
        <p14:creationId xmlns:p14="http://schemas.microsoft.com/office/powerpoint/2010/main" val="2965285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F1CFDD6-2518-F04C-7A24-236F40C72ADD}"/>
              </a:ext>
            </a:extLst>
          </p:cNvPr>
          <p:cNvSpPr>
            <a:spLocks noGrp="1"/>
          </p:cNvSpPr>
          <p:nvPr>
            <p:ph type="title" idx="4294967295"/>
          </p:nvPr>
        </p:nvSpPr>
        <p:spPr>
          <a:xfrm>
            <a:off x="841248" y="548640"/>
            <a:ext cx="3600860" cy="5431536"/>
          </a:xfrm>
        </p:spPr>
        <p:txBody>
          <a:bodyPr vert="horz" lIns="91440" tIns="45720" rIns="91440" bIns="45720" rtlCol="0" anchor="ctr">
            <a:normAutofit/>
          </a:bodyPr>
          <a:lstStyle/>
          <a:p>
            <a:pPr algn="l">
              <a:lnSpc>
                <a:spcPct val="90000"/>
              </a:lnSpc>
            </a:pPr>
            <a:r>
              <a:rPr lang="en-US" sz="4600" kern="1200" dirty="0">
                <a:solidFill>
                  <a:schemeClr val="tx1"/>
                </a:solidFill>
                <a:latin typeface="+mj-lt"/>
                <a:ea typeface="+mj-ea"/>
                <a:cs typeface="+mj-cs"/>
              </a:rPr>
              <a:t>Guidelines for minimum number of participants to be enrolled</a:t>
            </a:r>
          </a:p>
        </p:txBody>
      </p:sp>
      <p:sp>
        <p:nvSpPr>
          <p:cNvPr id="12"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1AEC7BFD-8CBA-0A2E-36C7-5E956BAF391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lgn="r">
              <a:spcAft>
                <a:spcPts val="600"/>
              </a:spcAft>
            </a:pPr>
            <a:fld id="{9A2D029C-4977-4DB2-BA24-2EA1D1361ECE}" type="slidenum">
              <a:rPr lang="en-US" sz="1200" dirty="0" smtClean="0">
                <a:solidFill>
                  <a:schemeClr val="tx1">
                    <a:tint val="75000"/>
                  </a:schemeClr>
                </a:solidFill>
                <a:latin typeface="+mn-lt"/>
                <a:cs typeface="+mn-cs"/>
              </a:rPr>
              <a:pPr algn="r">
                <a:spcAft>
                  <a:spcPts val="600"/>
                </a:spcAft>
              </a:pPr>
              <a:t>14</a:t>
            </a:fld>
            <a:endParaRPr lang="en-US" sz="1200" dirty="0">
              <a:solidFill>
                <a:schemeClr val="tx1">
                  <a:tint val="75000"/>
                </a:schemeClr>
              </a:solidFill>
              <a:latin typeface="+mn-lt"/>
              <a:cs typeface="+mn-cs"/>
            </a:endParaRPr>
          </a:p>
        </p:txBody>
      </p:sp>
      <p:sp>
        <p:nvSpPr>
          <p:cNvPr id="6" name="TextBox 5">
            <a:extLst>
              <a:ext uri="{FF2B5EF4-FFF2-40B4-BE49-F238E27FC236}">
                <a16:creationId xmlns:a16="http://schemas.microsoft.com/office/drawing/2014/main" id="{0347ECC5-3CE1-6D8C-39E5-4E5BE8D40C5E}"/>
              </a:ext>
            </a:extLst>
          </p:cNvPr>
          <p:cNvSpPr txBox="1"/>
          <p:nvPr/>
        </p:nvSpPr>
        <p:spPr>
          <a:xfrm>
            <a:off x="5158451" y="682907"/>
            <a:ext cx="6900440" cy="57554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600" dirty="0"/>
              <a:t>Applicants must request grant funding that is commensurate with the scope and scale of the project proposed. To ensure requested grant funds are providing the greatest benefit and leading to quality services for all participants, applicants must propose minimum number of enrolled participants for program year 2024, July 1, 2024 – June 30, 2025, which are based on the amount of funds requested by the applicant. ​</a:t>
            </a:r>
            <a:endParaRPr lang="en-US" sz="1600" dirty="0">
              <a:cs typeface="Calibri"/>
            </a:endParaRPr>
          </a:p>
          <a:p>
            <a:pPr marL="285750" indent="-285750">
              <a:buFont typeface="Arial"/>
              <a:buChar char="•"/>
            </a:pPr>
            <a:endParaRPr lang="en-US" sz="1600" dirty="0">
              <a:cs typeface="Calibri"/>
            </a:endParaRPr>
          </a:p>
          <a:p>
            <a:pPr marL="285750" indent="-285750">
              <a:buFont typeface="Arial"/>
              <a:buChar char="•"/>
            </a:pPr>
            <a:r>
              <a:rPr lang="en-US" sz="1600" dirty="0">
                <a:ea typeface="+mn-lt"/>
                <a:cs typeface="+mn-lt"/>
              </a:rPr>
              <a:t>The Department is encouraging applicants to consider these guidelines as well as other factors such as the proposed design of their program and services, including migrant and seasonal farmworkers’ and their dependents’ needs, essential supportive services that help participants successfully complete program, geographic location, industry demands, costs of career services and training, when determining the minimum number of enrolled participants.  </a:t>
            </a:r>
            <a:endParaRPr lang="en-US" sz="1600" dirty="0">
              <a:cs typeface="Calibri"/>
            </a:endParaRPr>
          </a:p>
          <a:p>
            <a:pPr marL="285750" indent="-285750">
              <a:buFont typeface="Arial"/>
              <a:buChar char="•"/>
            </a:pPr>
            <a:endParaRPr lang="en-US" sz="1600" dirty="0">
              <a:ea typeface="+mn-lt"/>
              <a:cs typeface="+mn-lt"/>
            </a:endParaRPr>
          </a:p>
          <a:p>
            <a:pPr marL="285750" indent="-285750">
              <a:buFont typeface="Arial"/>
              <a:buChar char="•"/>
            </a:pPr>
            <a:r>
              <a:rPr lang="en-US" sz="1600" dirty="0">
                <a:ea typeface="+mn-lt"/>
                <a:cs typeface="+mn-lt"/>
              </a:rPr>
              <a:t>If the proposed minimum number of participants to be enrolled is higher or lower than the guidelines, applicants must explain the difference and use available data to support their explanation (for example, when determining the minimum number of participants to be enrolled consider your estimated cost-per-participant range, the type of services that will be included in your proposed project design, costs for sector specific training, and the type of supportive services that participants need to successfully engage in the program and realize their career goals).  </a:t>
            </a:r>
            <a:endParaRPr lang="en-US" sz="1600" dirty="0">
              <a:cs typeface="Calibri"/>
            </a:endParaRPr>
          </a:p>
          <a:p>
            <a:pPr marL="285750" indent="-285750">
              <a:buFont typeface="Arial"/>
              <a:buChar char="•"/>
            </a:pPr>
            <a:endParaRPr lang="en-US" sz="1600" dirty="0">
              <a:cs typeface="Calibri"/>
            </a:endParaRPr>
          </a:p>
        </p:txBody>
      </p:sp>
    </p:spTree>
    <p:extLst>
      <p:ext uri="{BB962C8B-B14F-4D97-AF65-F5344CB8AC3E}">
        <p14:creationId xmlns:p14="http://schemas.microsoft.com/office/powerpoint/2010/main" val="303985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D32D5-4845-2B7C-9D15-10078B0E888C}"/>
              </a:ext>
            </a:extLst>
          </p:cNvPr>
          <p:cNvSpPr>
            <a:spLocks noGrp="1"/>
          </p:cNvSpPr>
          <p:nvPr>
            <p:ph type="title"/>
          </p:nvPr>
        </p:nvSpPr>
        <p:spPr>
          <a:xfrm>
            <a:off x="1439917" y="-153823"/>
            <a:ext cx="10515600" cy="1325563"/>
          </a:xfrm>
        </p:spPr>
        <p:txBody>
          <a:bodyPr/>
          <a:lstStyle/>
          <a:p>
            <a:pPr algn="l"/>
            <a:r>
              <a:rPr lang="en-US" dirty="0"/>
              <a:t>Other information</a:t>
            </a:r>
          </a:p>
        </p:txBody>
      </p:sp>
      <p:sp>
        <p:nvSpPr>
          <p:cNvPr id="4" name="Content Placeholder 3">
            <a:extLst>
              <a:ext uri="{FF2B5EF4-FFF2-40B4-BE49-F238E27FC236}">
                <a16:creationId xmlns:a16="http://schemas.microsoft.com/office/drawing/2014/main" id="{D26E6273-1F0D-FEA9-6387-F944F7116FF0}"/>
              </a:ext>
            </a:extLst>
          </p:cNvPr>
          <p:cNvSpPr>
            <a:spLocks noGrp="1"/>
          </p:cNvSpPr>
          <p:nvPr>
            <p:ph sz="half" idx="2"/>
          </p:nvPr>
        </p:nvSpPr>
        <p:spPr>
          <a:xfrm>
            <a:off x="518652" y="1219508"/>
            <a:ext cx="9053512" cy="3684588"/>
          </a:xfrm>
        </p:spPr>
        <p:txBody>
          <a:bodyPr>
            <a:noAutofit/>
          </a:bodyPr>
          <a:lstStyle/>
          <a:p>
            <a:pPr marL="0" indent="0">
              <a:buNone/>
            </a:pPr>
            <a:r>
              <a:rPr lang="en-US" sz="1200" b="1" i="0" u="none" strike="noStrike" baseline="0" dirty="0"/>
              <a:t>A. WEB-BASED RESOURCES </a:t>
            </a:r>
            <a:endParaRPr lang="en-US" sz="1200" b="0" i="0" u="none" strike="noStrike" baseline="0" dirty="0"/>
          </a:p>
          <a:p>
            <a:r>
              <a:rPr lang="en-US" sz="1200" b="0" i="0" u="none" strike="noStrike" baseline="0" dirty="0"/>
              <a:t>CareerOneStop portal</a:t>
            </a:r>
          </a:p>
          <a:p>
            <a:r>
              <a:rPr lang="en-US" sz="1200" b="0" i="0" u="none" strike="noStrike" baseline="0" dirty="0"/>
              <a:t>Service Locator function within the CareerOneStop </a:t>
            </a:r>
          </a:p>
          <a:p>
            <a:r>
              <a:rPr lang="en-US" sz="1200" dirty="0"/>
              <a:t>D</a:t>
            </a:r>
            <a:r>
              <a:rPr lang="en-US" sz="1200" b="0" i="0" u="none" strike="noStrike" baseline="0" dirty="0"/>
              <a:t>irectory of the nation's American Job Centers, also known as one-stop centers</a:t>
            </a:r>
          </a:p>
          <a:p>
            <a:r>
              <a:rPr lang="en-US" sz="1200" b="0" i="0" u="none" strike="noStrike" baseline="0" dirty="0"/>
              <a:t>Occupational Information Network (O*NET) Online </a:t>
            </a:r>
          </a:p>
          <a:p>
            <a:pPr marL="0" indent="0">
              <a:buNone/>
            </a:pPr>
            <a:r>
              <a:rPr lang="en-US" sz="1200" b="1" i="0" u="none" strike="noStrike" baseline="0" dirty="0"/>
              <a:t>B. INDUSTRY COMPETENCY MODELS AND CAREER CLUSTERS </a:t>
            </a:r>
            <a:endParaRPr lang="en-US" sz="1200" b="0" i="0" u="none" strike="noStrike" baseline="0" dirty="0"/>
          </a:p>
          <a:p>
            <a:r>
              <a:rPr lang="en-US" sz="1200" b="0" i="0" u="none" strike="noStrike" baseline="0" dirty="0"/>
              <a:t>Competency Model Clearinghouse </a:t>
            </a:r>
          </a:p>
          <a:p>
            <a:pPr marL="0" indent="0">
              <a:buNone/>
            </a:pPr>
            <a:r>
              <a:rPr lang="en-US" sz="1200" b="1" i="0" u="none" strike="noStrike" baseline="0" dirty="0"/>
              <a:t>C. WORKFORCEGPS RESOURCES </a:t>
            </a:r>
            <a:endParaRPr lang="en-US" sz="1200" b="0" i="0" u="none" strike="noStrike" baseline="0" dirty="0"/>
          </a:p>
          <a:p>
            <a:r>
              <a:rPr lang="en-US" sz="1200" b="0" i="0" u="none" strike="noStrike" baseline="0" dirty="0"/>
              <a:t>WorkforceGPS </a:t>
            </a:r>
          </a:p>
          <a:p>
            <a:r>
              <a:rPr lang="en-US" sz="1200" dirty="0"/>
              <a:t>O</a:t>
            </a:r>
            <a:r>
              <a:rPr lang="en-US" sz="1200" b="0" i="0" u="none" strike="noStrike" baseline="0" dirty="0"/>
              <a:t>nline tutorials, “Grant Applications 101: A Plain English Guide to ETA Competitive Grants,” and “Grants Application 101: Budgetary Forms - SF-424, 424A, 424B, and Budget Narrative”</a:t>
            </a:r>
          </a:p>
          <a:p>
            <a:r>
              <a:rPr lang="en-US" sz="1200" b="0" i="0" u="none" strike="noStrike" baseline="0" dirty="0"/>
              <a:t>Workforce System Strategies resources </a:t>
            </a:r>
          </a:p>
          <a:p>
            <a:r>
              <a:rPr lang="en-US" sz="1200" b="0" i="0" u="none" strike="noStrike" baseline="0" dirty="0"/>
              <a:t>Grant application and Management portal </a:t>
            </a:r>
          </a:p>
          <a:p>
            <a:r>
              <a:rPr lang="en-US" sz="1200" b="0" i="0" u="none" strike="noStrike" baseline="0" dirty="0"/>
              <a:t>NFJP resources available on the Agricultural Connection community of practice</a:t>
            </a:r>
          </a:p>
          <a:p>
            <a:pPr marL="0" indent="0">
              <a:buNone/>
            </a:pPr>
            <a:r>
              <a:rPr lang="en-US" sz="1200" b="1" i="0" u="none" strike="noStrike" baseline="0" dirty="0"/>
              <a:t>D. SKILLSCOMMONS RESOURCES </a:t>
            </a:r>
            <a:endParaRPr lang="en-US" sz="1200" b="0" i="0" u="none" strike="noStrike" baseline="0" dirty="0"/>
          </a:p>
          <a:p>
            <a:r>
              <a:rPr lang="en-US" sz="1200" b="0" i="0" u="none" strike="noStrike" baseline="0" dirty="0"/>
              <a:t>SkillsCommons</a:t>
            </a:r>
            <a:endParaRPr lang="en-US" sz="1200" dirty="0"/>
          </a:p>
        </p:txBody>
      </p:sp>
      <p:sp>
        <p:nvSpPr>
          <p:cNvPr id="7" name="Slide Number Placeholder 6">
            <a:extLst>
              <a:ext uri="{FF2B5EF4-FFF2-40B4-BE49-F238E27FC236}">
                <a16:creationId xmlns:a16="http://schemas.microsoft.com/office/drawing/2014/main" id="{CDA65829-C127-80CE-D3D0-4954EDB8E9A9}"/>
              </a:ext>
            </a:extLst>
          </p:cNvPr>
          <p:cNvSpPr>
            <a:spLocks noGrp="1"/>
          </p:cNvSpPr>
          <p:nvPr>
            <p:ph type="sldNum" sz="quarter" idx="12"/>
          </p:nvPr>
        </p:nvSpPr>
        <p:spPr/>
        <p:txBody>
          <a:bodyPr/>
          <a:lstStyle/>
          <a:p>
            <a:fld id="{9A2D029C-4977-4DB2-BA24-2EA1D1361ECE}" type="slidenum">
              <a:rPr lang="en-US" smtClean="0"/>
              <a:t>15</a:t>
            </a:fld>
            <a:endParaRPr lang="en-US" dirty="0"/>
          </a:p>
        </p:txBody>
      </p:sp>
    </p:spTree>
    <p:extLst>
      <p:ext uri="{BB962C8B-B14F-4D97-AF65-F5344CB8AC3E}">
        <p14:creationId xmlns:p14="http://schemas.microsoft.com/office/powerpoint/2010/main" val="763894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16</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a:xfrm>
            <a:off x="1410926" y="270877"/>
            <a:ext cx="11081334" cy="786384"/>
          </a:xfrm>
        </p:spPr>
        <p:txBody>
          <a:bodyPr>
            <a:normAutofit/>
          </a:bodyPr>
          <a:lstStyle/>
          <a:p>
            <a:pPr algn="l"/>
            <a:r>
              <a:rPr lang="en-US" dirty="0">
                <a:latin typeface="Arial"/>
                <a:cs typeface="Arial"/>
              </a:rPr>
              <a:t>Content and Form of Application Submission</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1410926" y="1870531"/>
            <a:ext cx="9634063" cy="3581298"/>
          </a:xfrm>
        </p:spPr>
        <p:txBody>
          <a:bodyPr vert="horz" lIns="91440" tIns="45720" rIns="91440" bIns="45720" rtlCol="0" anchor="t">
            <a:noAutofit/>
          </a:bodyPr>
          <a:lstStyle/>
          <a:p>
            <a:r>
              <a:rPr lang="en-US" sz="3200" dirty="0">
                <a:latin typeface="Arial"/>
                <a:cs typeface="Arial"/>
              </a:rPr>
              <a:t>SF-424 Application For Federal Assistance</a:t>
            </a:r>
          </a:p>
          <a:p>
            <a:r>
              <a:rPr lang="en-US" sz="3200" dirty="0">
                <a:latin typeface="Arial"/>
                <a:cs typeface="Arial"/>
              </a:rPr>
              <a:t>Project Budget (SF-424A and Budget Narrative)</a:t>
            </a:r>
          </a:p>
          <a:p>
            <a:r>
              <a:rPr lang="en-US" sz="3200" dirty="0">
                <a:latin typeface="Arial"/>
                <a:cs typeface="Arial"/>
              </a:rPr>
              <a:t>Project Narrative</a:t>
            </a:r>
          </a:p>
          <a:p>
            <a:r>
              <a:rPr lang="en-US" sz="3200" dirty="0">
                <a:latin typeface="Arial"/>
                <a:cs typeface="Arial"/>
              </a:rPr>
              <a:t>Attachments to the Project Narrative</a:t>
            </a:r>
          </a:p>
        </p:txBody>
      </p:sp>
    </p:spTree>
    <p:extLst>
      <p:ext uri="{BB962C8B-B14F-4D97-AF65-F5344CB8AC3E}">
        <p14:creationId xmlns:p14="http://schemas.microsoft.com/office/powerpoint/2010/main" val="446202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17</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a:xfrm>
            <a:off x="-945858" y="344001"/>
            <a:ext cx="11081334" cy="786384"/>
          </a:xfrm>
        </p:spPr>
        <p:txBody>
          <a:bodyPr/>
          <a:lstStyle/>
          <a:p>
            <a:r>
              <a:rPr lang="en-US" dirty="0"/>
              <a:t>SF-424 and Project Budget</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1008717" y="1436914"/>
            <a:ext cx="10515600" cy="4683968"/>
          </a:xfrm>
        </p:spPr>
        <p:txBody>
          <a:bodyPr vert="horz" lIns="91440" tIns="45720" rIns="91440" bIns="45720" rtlCol="0" anchor="t">
            <a:noAutofit/>
          </a:bodyPr>
          <a:lstStyle/>
          <a:p>
            <a:r>
              <a:rPr lang="en-US" sz="3200" dirty="0">
                <a:latin typeface="Arial"/>
                <a:cs typeface="Arial"/>
              </a:rPr>
              <a:t>SF-424 Application For Federal Assistance:</a:t>
            </a:r>
          </a:p>
          <a:p>
            <a:pPr marL="741045" lvl="1" indent="-283845"/>
            <a:r>
              <a:rPr lang="en-US" sz="3200" dirty="0">
                <a:latin typeface="Arial"/>
                <a:cs typeface="Arial"/>
              </a:rPr>
              <a:t>Must contain the Unique Entity Identifier (UEI)</a:t>
            </a:r>
          </a:p>
          <a:p>
            <a:pPr marL="741045" lvl="1" indent="-283845"/>
            <a:r>
              <a:rPr lang="en-US" sz="3200" dirty="0">
                <a:latin typeface="Arial"/>
                <a:cs typeface="Arial"/>
              </a:rPr>
              <a:t>Must register with System for Award Management (SAM) at </a:t>
            </a:r>
            <a:r>
              <a:rPr lang="en-US" sz="3200" dirty="0">
                <a:latin typeface="Arial"/>
                <a:cs typeface="Arial"/>
                <a:hlinkClick r:id="rId3"/>
              </a:rPr>
              <a:t>https://www.sam.gov</a:t>
            </a:r>
            <a:endParaRPr lang="en-US" sz="3200" dirty="0">
              <a:latin typeface="Arial"/>
              <a:cs typeface="Arial"/>
            </a:endParaRPr>
          </a:p>
          <a:p>
            <a:pPr marL="741045" lvl="1" indent="-283845"/>
            <a:r>
              <a:rPr lang="en-US" sz="3200" dirty="0">
                <a:latin typeface="Arial"/>
                <a:cs typeface="Arial"/>
              </a:rPr>
              <a:t>Must complete Field 14, </a:t>
            </a:r>
            <a:r>
              <a:rPr lang="en-US" sz="3200" i="1" dirty="0">
                <a:latin typeface="Arial"/>
                <a:cs typeface="Arial"/>
              </a:rPr>
              <a:t>Areas Affected by Project</a:t>
            </a:r>
            <a:r>
              <a:rPr lang="en-US" sz="3200" dirty="0">
                <a:latin typeface="Arial"/>
                <a:cs typeface="Arial"/>
              </a:rPr>
              <a:t>.</a:t>
            </a:r>
          </a:p>
          <a:p>
            <a:pPr marL="741045" lvl="1" indent="-283845"/>
            <a:endParaRPr lang="en-US" sz="900" dirty="0">
              <a:latin typeface="Arial"/>
              <a:cs typeface="Arial"/>
            </a:endParaRPr>
          </a:p>
          <a:p>
            <a:pPr marL="288925" lvl="1" indent="-288925">
              <a:spcBef>
                <a:spcPts val="1000"/>
              </a:spcBef>
              <a:buFont typeface="Wingdings" panose="05000000000000000000" pitchFamily="2" charset="2"/>
              <a:buChar char="§"/>
            </a:pPr>
            <a:r>
              <a:rPr lang="en-US" sz="3200" dirty="0">
                <a:latin typeface="Arial"/>
                <a:cs typeface="Arial"/>
              </a:rPr>
              <a:t>Project Budget: </a:t>
            </a:r>
          </a:p>
          <a:p>
            <a:pPr marL="741045" lvl="1" indent="-283845"/>
            <a:r>
              <a:rPr lang="en-US" sz="3200" dirty="0">
                <a:latin typeface="Arial"/>
                <a:cs typeface="Arial"/>
              </a:rPr>
              <a:t>SF-424A: Budget Information Form</a:t>
            </a:r>
          </a:p>
          <a:p>
            <a:pPr marL="741045" lvl="1" indent="-283845"/>
            <a:r>
              <a:rPr lang="en-US" sz="3200" dirty="0">
                <a:latin typeface="Arial"/>
                <a:cs typeface="Arial"/>
              </a:rPr>
              <a:t>Budget Narrative</a:t>
            </a:r>
          </a:p>
        </p:txBody>
      </p:sp>
    </p:spTree>
    <p:extLst>
      <p:ext uri="{BB962C8B-B14F-4D97-AF65-F5344CB8AC3E}">
        <p14:creationId xmlns:p14="http://schemas.microsoft.com/office/powerpoint/2010/main" val="528184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18</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a:xfrm>
            <a:off x="-580571" y="157314"/>
            <a:ext cx="11081334" cy="786384"/>
          </a:xfrm>
        </p:spPr>
        <p:txBody>
          <a:bodyPr>
            <a:normAutofit/>
          </a:bodyPr>
          <a:lstStyle/>
          <a:p>
            <a:r>
              <a:rPr lang="en-US" sz="3600" dirty="0"/>
              <a:t>Project Narrative</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04754" y="1380452"/>
            <a:ext cx="10515600" cy="4927042"/>
          </a:xfrm>
        </p:spPr>
        <p:txBody>
          <a:bodyPr vert="horz" lIns="91440" tIns="45720" rIns="91440" bIns="45720" rtlCol="0" anchor="t">
            <a:noAutofit/>
          </a:bodyPr>
          <a:lstStyle/>
          <a:p>
            <a:r>
              <a:rPr lang="en-US" sz="3200" dirty="0">
                <a:latin typeface="Arial"/>
                <a:cs typeface="Arial"/>
              </a:rPr>
              <a:t>Guidelines are found in Section IV.B.3 of the Funding Opportunity Announcement.  </a:t>
            </a:r>
          </a:p>
          <a:p>
            <a:pPr marL="0" indent="0">
              <a:buNone/>
            </a:pPr>
            <a:endParaRPr lang="en-US" sz="1000" dirty="0">
              <a:latin typeface="Arial"/>
              <a:cs typeface="Arial"/>
            </a:endParaRPr>
          </a:p>
          <a:p>
            <a:r>
              <a:rPr lang="en-US" sz="3200" dirty="0">
                <a:latin typeface="Arial"/>
                <a:cs typeface="Arial"/>
              </a:rPr>
              <a:t>Limited to 25 double-spaced, single-sided 8.5 x 11-inch pages with Times New Roman 12-point text font and   1-inch margins.  You must number the Project Narrative beginning with page number 1.</a:t>
            </a:r>
          </a:p>
          <a:p>
            <a:endParaRPr lang="en-US" sz="1000" dirty="0">
              <a:latin typeface="Arial"/>
              <a:cs typeface="Arial"/>
            </a:endParaRPr>
          </a:p>
          <a:p>
            <a:r>
              <a:rPr lang="en-US" sz="3200" dirty="0">
                <a:latin typeface="Arial"/>
                <a:cs typeface="Arial"/>
              </a:rPr>
              <a:t>Evaluated using the evaluation criteria explained in Section IV.B.3. and summarized in Section V.A.</a:t>
            </a:r>
          </a:p>
        </p:txBody>
      </p:sp>
    </p:spTree>
    <p:extLst>
      <p:ext uri="{BB962C8B-B14F-4D97-AF65-F5344CB8AC3E}">
        <p14:creationId xmlns:p14="http://schemas.microsoft.com/office/powerpoint/2010/main" val="16842926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19</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a:xfrm>
            <a:off x="1110666" y="424987"/>
            <a:ext cx="11081334" cy="786384"/>
          </a:xfrm>
        </p:spPr>
        <p:txBody>
          <a:bodyPr>
            <a:normAutofit/>
          </a:bodyPr>
          <a:lstStyle/>
          <a:p>
            <a:r>
              <a:rPr lang="en-US" sz="3600" dirty="0"/>
              <a:t>Attachments to the Project Narrative</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901098" y="1446844"/>
            <a:ext cx="10515600" cy="4199785"/>
          </a:xfrm>
        </p:spPr>
        <p:txBody>
          <a:bodyPr vert="horz" lIns="91440" tIns="45720" rIns="91440" bIns="45720" rtlCol="0" anchor="t">
            <a:noAutofit/>
          </a:bodyPr>
          <a:lstStyle/>
          <a:p>
            <a:pPr marL="0" indent="0">
              <a:buNone/>
            </a:pPr>
            <a:r>
              <a:rPr lang="en-US" sz="2800" dirty="0"/>
              <a:t>In addition to the Project Narrative, applicants must submit attachments.</a:t>
            </a:r>
          </a:p>
          <a:p>
            <a:r>
              <a:rPr lang="en-US" sz="2800" dirty="0"/>
              <a:t>Must be clearly labeled as Attachments.</a:t>
            </a:r>
          </a:p>
          <a:p>
            <a:r>
              <a:rPr lang="en-US" sz="2800" dirty="0">
                <a:latin typeface="Arial"/>
                <a:cs typeface="Arial"/>
              </a:rPr>
              <a:t>Attachments listed in Section IV.B.4 of the funding opportunity announcement are excluded from the page limit.</a:t>
            </a:r>
          </a:p>
          <a:p>
            <a:r>
              <a:rPr lang="en-US" sz="2800" dirty="0"/>
              <a:t>No additional materials will be considered.</a:t>
            </a:r>
          </a:p>
          <a:p>
            <a:r>
              <a:rPr lang="en-US" sz="2800" dirty="0">
                <a:latin typeface="Arial"/>
                <a:cs typeface="Arial"/>
              </a:rPr>
              <a:t>See Section IV.B.4 for information on valid attachment file names.</a:t>
            </a:r>
          </a:p>
        </p:txBody>
      </p:sp>
    </p:spTree>
    <p:extLst>
      <p:ext uri="{BB962C8B-B14F-4D97-AF65-F5344CB8AC3E}">
        <p14:creationId xmlns:p14="http://schemas.microsoft.com/office/powerpoint/2010/main" val="1923661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20</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a:xfrm>
            <a:off x="278324" y="206213"/>
            <a:ext cx="11081334" cy="786384"/>
          </a:xfrm>
        </p:spPr>
        <p:txBody>
          <a:bodyPr/>
          <a:lstStyle/>
          <a:p>
            <a:r>
              <a:rPr lang="en-US" dirty="0"/>
              <a:t>Application Screening Criteria</a:t>
            </a:r>
          </a:p>
        </p:txBody>
      </p:sp>
      <p:pic>
        <p:nvPicPr>
          <p:cNvPr id="7" name="Picture 6">
            <a:extLst>
              <a:ext uri="{FF2B5EF4-FFF2-40B4-BE49-F238E27FC236}">
                <a16:creationId xmlns:a16="http://schemas.microsoft.com/office/drawing/2014/main" id="{5267AD07-5C12-E142-701F-AC81F1F0973D}"/>
              </a:ext>
            </a:extLst>
          </p:cNvPr>
          <p:cNvPicPr>
            <a:picLocks noChangeAspect="1"/>
          </p:cNvPicPr>
          <p:nvPr/>
        </p:nvPicPr>
        <p:blipFill>
          <a:blip r:embed="rId3"/>
          <a:stretch>
            <a:fillRect/>
          </a:stretch>
        </p:blipFill>
        <p:spPr>
          <a:xfrm>
            <a:off x="2525720" y="872449"/>
            <a:ext cx="6473901" cy="5700073"/>
          </a:xfrm>
          <a:prstGeom prst="rect">
            <a:avLst/>
          </a:prstGeom>
        </p:spPr>
      </p:pic>
    </p:spTree>
    <p:extLst>
      <p:ext uri="{BB962C8B-B14F-4D97-AF65-F5344CB8AC3E}">
        <p14:creationId xmlns:p14="http://schemas.microsoft.com/office/powerpoint/2010/main" val="17099622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nSpc>
                <a:spcPct val="90000"/>
              </a:lnSpc>
            </a:pPr>
            <a:r>
              <a:rPr lang="en-US" sz="3600" kern="1200" dirty="0">
                <a:solidFill>
                  <a:srgbClr val="FFFFFF"/>
                </a:solidFill>
                <a:latin typeface="+mj-lt"/>
                <a:ea typeface="+mj-ea"/>
                <a:cs typeface="+mj-cs"/>
              </a:rPr>
              <a:t>Evaluation Criteria</a:t>
            </a:r>
          </a:p>
        </p:txBody>
      </p:sp>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a:xfrm>
            <a:off x="11034184" y="6356350"/>
            <a:ext cx="514349" cy="365125"/>
          </a:xfrm>
        </p:spPr>
        <p:txBody>
          <a:bodyPr vert="horz" lIns="91440" tIns="45720" rIns="91440" bIns="45720" rtlCol="0" anchor="ctr">
            <a:normAutofit/>
          </a:bodyPr>
          <a:lstStyle/>
          <a:p>
            <a:pPr algn="r">
              <a:spcAft>
                <a:spcPts val="600"/>
              </a:spcAft>
            </a:pPr>
            <a:fld id="{158B7785-F6D6-45F8-833E-07BD84680091}" type="slidenum">
              <a:rPr lang="en-US" sz="1200" dirty="0">
                <a:solidFill>
                  <a:schemeClr val="tx1">
                    <a:alpha val="80000"/>
                  </a:schemeClr>
                </a:solidFill>
                <a:latin typeface="+mn-lt"/>
                <a:cs typeface="+mn-cs"/>
              </a:rPr>
              <a:pPr algn="r">
                <a:spcAft>
                  <a:spcPts val="600"/>
                </a:spcAft>
              </a:pPr>
              <a:t>21</a:t>
            </a:fld>
            <a:endParaRPr lang="en-US" sz="1200" dirty="0">
              <a:solidFill>
                <a:schemeClr val="tx1">
                  <a:alpha val="80000"/>
                </a:schemeClr>
              </a:solidFill>
              <a:latin typeface="+mn-lt"/>
              <a:cs typeface="+mn-cs"/>
            </a:endParaRPr>
          </a:p>
        </p:txBody>
      </p:sp>
      <p:graphicFrame>
        <p:nvGraphicFramePr>
          <p:cNvPr id="26" name="Table 25">
            <a:extLst>
              <a:ext uri="{FF2B5EF4-FFF2-40B4-BE49-F238E27FC236}">
                <a16:creationId xmlns:a16="http://schemas.microsoft.com/office/drawing/2014/main" id="{87535CD6-E607-737E-E5AD-CC279F57E8BD}"/>
              </a:ext>
            </a:extLst>
          </p:cNvPr>
          <p:cNvGraphicFramePr>
            <a:graphicFrameLocks noGrp="1"/>
          </p:cNvGraphicFramePr>
          <p:nvPr>
            <p:extLst>
              <p:ext uri="{D42A27DB-BD31-4B8C-83A1-F6EECF244321}">
                <p14:modId xmlns:p14="http://schemas.microsoft.com/office/powerpoint/2010/main" val="3060232673"/>
              </p:ext>
            </p:extLst>
          </p:nvPr>
        </p:nvGraphicFramePr>
        <p:xfrm>
          <a:off x="4777316" y="1453763"/>
          <a:ext cx="6780700" cy="3907732"/>
        </p:xfrm>
        <a:graphic>
          <a:graphicData uri="http://schemas.openxmlformats.org/drawingml/2006/table">
            <a:tbl>
              <a:tblPr firstRow="1" firstCol="1" bandRow="1">
                <a:tableStyleId>{5C22544A-7EE6-4342-B048-85BDC9FD1C3A}</a:tableStyleId>
              </a:tblPr>
              <a:tblGrid>
                <a:gridCol w="4593360">
                  <a:extLst>
                    <a:ext uri="{9D8B030D-6E8A-4147-A177-3AD203B41FA5}">
                      <a16:colId xmlns:a16="http://schemas.microsoft.com/office/drawing/2014/main" val="2491943332"/>
                    </a:ext>
                  </a:extLst>
                </a:gridCol>
                <a:gridCol w="2187340">
                  <a:extLst>
                    <a:ext uri="{9D8B030D-6E8A-4147-A177-3AD203B41FA5}">
                      <a16:colId xmlns:a16="http://schemas.microsoft.com/office/drawing/2014/main" val="1751223858"/>
                    </a:ext>
                  </a:extLst>
                </a:gridCol>
              </a:tblGrid>
              <a:tr h="372924">
                <a:tc>
                  <a:txBody>
                    <a:bodyPr/>
                    <a:lstStyle/>
                    <a:p>
                      <a:pPr marL="0" marR="0" algn="ctr">
                        <a:lnSpc>
                          <a:spcPct val="107000"/>
                        </a:lnSpc>
                        <a:spcBef>
                          <a:spcPts val="0"/>
                        </a:spcBef>
                        <a:spcAft>
                          <a:spcPts val="0"/>
                        </a:spcAft>
                      </a:pPr>
                      <a:r>
                        <a:rPr lang="en-US" sz="2000" b="1" kern="100" dirty="0">
                          <a:solidFill>
                            <a:schemeClr val="tx1"/>
                          </a:solidFill>
                          <a:effectLst/>
                          <a:latin typeface="Calibri"/>
                          <a:ea typeface="Calibri" panose="020F0502020204030204" pitchFamily="34" charset="0"/>
                          <a:cs typeface="Times New Roman"/>
                        </a:rPr>
                        <a:t>Criterion</a:t>
                      </a:r>
                      <a:endParaRPr lang="en-US" sz="2000" kern="100" dirty="0">
                        <a:solidFill>
                          <a:schemeClr val="tx1"/>
                        </a:solidFill>
                        <a:effectLst/>
                        <a:latin typeface="Calibri"/>
                        <a:ea typeface="Calibri" panose="020F0502020204030204" pitchFamily="34" charset="0"/>
                        <a:cs typeface="Times New Roman"/>
                      </a:endParaRPr>
                    </a:p>
                  </a:txBody>
                  <a:tcPr marL="122942" marR="1229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2000" b="1" kern="100" dirty="0">
                          <a:solidFill>
                            <a:schemeClr val="tx1"/>
                          </a:solidFill>
                          <a:effectLst/>
                          <a:latin typeface="Calibri"/>
                          <a:ea typeface="Calibri" panose="020F0502020204030204" pitchFamily="34" charset="0"/>
                          <a:cs typeface="Times New Roman"/>
                        </a:rPr>
                        <a:t>Points Maximum</a:t>
                      </a:r>
                      <a:endParaRPr lang="en-US" sz="2000" kern="100" dirty="0">
                        <a:solidFill>
                          <a:schemeClr val="tx1"/>
                        </a:solidFill>
                        <a:effectLst/>
                        <a:latin typeface="Calibri"/>
                        <a:ea typeface="Calibri" panose="020F0502020204030204" pitchFamily="34" charset="0"/>
                        <a:cs typeface="Times New Roman"/>
                      </a:endParaRPr>
                    </a:p>
                  </a:txBody>
                  <a:tcPr marL="122942" marR="1229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89732934"/>
                  </a:ext>
                </a:extLst>
              </a:tr>
              <a:tr h="372924">
                <a:tc>
                  <a:txBody>
                    <a:bodyPr/>
                    <a:lstStyle/>
                    <a:p>
                      <a:pPr marL="342900" marR="0" lvl="0" indent="-342900">
                        <a:lnSpc>
                          <a:spcPct val="107000"/>
                        </a:lnSpc>
                        <a:spcBef>
                          <a:spcPts val="0"/>
                        </a:spcBef>
                        <a:spcAft>
                          <a:spcPts val="0"/>
                        </a:spcAft>
                        <a:buFont typeface="+mj-lt"/>
                        <a:buAutoNum type="arabicPeriod"/>
                      </a:pPr>
                      <a:r>
                        <a:rPr lang="en-US" sz="2000" kern="100" dirty="0">
                          <a:solidFill>
                            <a:schemeClr val="tx1"/>
                          </a:solidFill>
                          <a:effectLst/>
                          <a:latin typeface="Calibri"/>
                          <a:ea typeface="Calibri" panose="020F0502020204030204" pitchFamily="34" charset="0"/>
                          <a:cs typeface="Times New Roman"/>
                        </a:rPr>
                        <a:t>Statement of Need</a:t>
                      </a:r>
                    </a:p>
                  </a:txBody>
                  <a:tcPr marL="122942" marR="1229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2000" b="1" kern="100" dirty="0">
                          <a:solidFill>
                            <a:schemeClr val="tx1"/>
                          </a:solidFill>
                          <a:effectLst/>
                          <a:latin typeface="Calibri"/>
                          <a:ea typeface="Calibri" panose="020F0502020204030204" pitchFamily="34" charset="0"/>
                          <a:cs typeface="Times New Roman"/>
                        </a:rPr>
                        <a:t>10 Points Total</a:t>
                      </a:r>
                    </a:p>
                  </a:txBody>
                  <a:tcPr marL="122942" marR="1229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9290323"/>
                  </a:ext>
                </a:extLst>
              </a:tr>
              <a:tr h="372924">
                <a:tc>
                  <a:txBody>
                    <a:bodyPr/>
                    <a:lstStyle/>
                    <a:p>
                      <a:pPr marL="0" marR="0" lvl="0" indent="0">
                        <a:lnSpc>
                          <a:spcPct val="107000"/>
                        </a:lnSpc>
                        <a:spcBef>
                          <a:spcPts val="0"/>
                        </a:spcBef>
                        <a:spcAft>
                          <a:spcPts val="0"/>
                        </a:spcAft>
                        <a:buNone/>
                      </a:pPr>
                      <a:r>
                        <a:rPr lang="en-US" sz="2000" kern="100" dirty="0">
                          <a:solidFill>
                            <a:schemeClr val="tx1"/>
                          </a:solidFill>
                          <a:effectLst/>
                          <a:latin typeface="Calibri"/>
                          <a:ea typeface="Calibri" panose="020F0502020204030204" pitchFamily="34" charset="0"/>
                          <a:cs typeface="Times New Roman"/>
                        </a:rPr>
                        <a:t>2. Project Design</a:t>
                      </a:r>
                    </a:p>
                  </a:txBody>
                  <a:tcPr marL="122942" marR="1229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2000" b="1" kern="100" dirty="0">
                          <a:solidFill>
                            <a:schemeClr val="tx1"/>
                          </a:solidFill>
                          <a:effectLst/>
                          <a:latin typeface="Calibri"/>
                          <a:ea typeface="Calibri" panose="020F0502020204030204" pitchFamily="34" charset="0"/>
                          <a:cs typeface="Times New Roman"/>
                        </a:rPr>
                        <a:t>40 Points Total</a:t>
                      </a:r>
                    </a:p>
                  </a:txBody>
                  <a:tcPr marL="122942" marR="1229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42534219"/>
                  </a:ext>
                </a:extLst>
              </a:tr>
              <a:tr h="694509">
                <a:tc>
                  <a:txBody>
                    <a:bodyPr/>
                    <a:lstStyle/>
                    <a:p>
                      <a:pPr marL="0" marR="0" lvl="0" indent="0">
                        <a:lnSpc>
                          <a:spcPct val="107000"/>
                        </a:lnSpc>
                        <a:spcBef>
                          <a:spcPts val="0"/>
                        </a:spcBef>
                        <a:spcAft>
                          <a:spcPts val="0"/>
                        </a:spcAft>
                        <a:buNone/>
                      </a:pPr>
                      <a:r>
                        <a:rPr lang="en-US" sz="2000" kern="100" dirty="0">
                          <a:solidFill>
                            <a:schemeClr val="tx1"/>
                          </a:solidFill>
                          <a:effectLst/>
                          <a:latin typeface="Calibri"/>
                          <a:ea typeface="Calibri" panose="020F0502020204030204" pitchFamily="34" charset="0"/>
                          <a:cs typeface="Times New Roman"/>
                        </a:rPr>
                        <a:t>3. Organizational, Administrative, and Fiscal Capacity</a:t>
                      </a:r>
                    </a:p>
                  </a:txBody>
                  <a:tcPr marL="122942" marR="1229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2000" b="1" kern="100" dirty="0">
                          <a:solidFill>
                            <a:schemeClr val="tx1"/>
                          </a:solidFill>
                          <a:effectLst/>
                          <a:latin typeface="Calibri"/>
                          <a:ea typeface="Calibri" panose="020F0502020204030204" pitchFamily="34" charset="0"/>
                          <a:cs typeface="Times New Roman"/>
                        </a:rPr>
                        <a:t>24 Points Total</a:t>
                      </a:r>
                    </a:p>
                  </a:txBody>
                  <a:tcPr marL="122942" marR="1229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9713270"/>
                  </a:ext>
                </a:extLst>
              </a:tr>
              <a:tr h="694509">
                <a:tc>
                  <a:txBody>
                    <a:bodyPr/>
                    <a:lstStyle/>
                    <a:p>
                      <a:pPr marL="0" marR="0">
                        <a:lnSpc>
                          <a:spcPct val="107000"/>
                        </a:lnSpc>
                        <a:spcBef>
                          <a:spcPts val="0"/>
                        </a:spcBef>
                        <a:spcAft>
                          <a:spcPts val="0"/>
                        </a:spcAft>
                      </a:pPr>
                      <a:r>
                        <a:rPr lang="en-US" sz="2000" kern="100" dirty="0">
                          <a:solidFill>
                            <a:schemeClr val="tx1"/>
                          </a:solidFill>
                          <a:effectLst/>
                          <a:latin typeface="Calibri"/>
                          <a:ea typeface="Calibri" panose="020F0502020204030204" pitchFamily="34" charset="0"/>
                          <a:cs typeface="Times New Roman"/>
                        </a:rPr>
                        <a:t>4A. Past Performance – Category A Only</a:t>
                      </a:r>
                    </a:p>
                  </a:txBody>
                  <a:tcPr marL="122942" marR="1229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2000" b="1" kern="100" dirty="0">
                          <a:solidFill>
                            <a:schemeClr val="tx1"/>
                          </a:solidFill>
                          <a:effectLst/>
                          <a:latin typeface="Calibri"/>
                          <a:ea typeface="Calibri" panose="020F0502020204030204" pitchFamily="34" charset="0"/>
                          <a:cs typeface="Times New Roman"/>
                        </a:rPr>
                        <a:t>18 Points Total</a:t>
                      </a:r>
                    </a:p>
                  </a:txBody>
                  <a:tcPr marL="122942" marR="1229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63317617"/>
                  </a:ext>
                </a:extLst>
              </a:tr>
              <a:tr h="694509">
                <a:tc>
                  <a:txBody>
                    <a:bodyPr/>
                    <a:lstStyle/>
                    <a:p>
                      <a:pPr marL="0" marR="0">
                        <a:lnSpc>
                          <a:spcPct val="107000"/>
                        </a:lnSpc>
                        <a:spcBef>
                          <a:spcPts val="0"/>
                        </a:spcBef>
                        <a:spcAft>
                          <a:spcPts val="0"/>
                        </a:spcAft>
                      </a:pPr>
                      <a:r>
                        <a:rPr lang="en-US" sz="2000" kern="100" dirty="0">
                          <a:solidFill>
                            <a:schemeClr val="tx1"/>
                          </a:solidFill>
                          <a:effectLst/>
                          <a:latin typeface="Calibri"/>
                          <a:ea typeface="Calibri" panose="020F0502020204030204" pitchFamily="34" charset="0"/>
                          <a:cs typeface="Times New Roman"/>
                        </a:rPr>
                        <a:t>4B. Past Performance – Category B Only</a:t>
                      </a:r>
                    </a:p>
                  </a:txBody>
                  <a:tcPr marL="122942" marR="1229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2000" b="1" kern="100" dirty="0">
                          <a:solidFill>
                            <a:schemeClr val="tx1"/>
                          </a:solidFill>
                          <a:effectLst/>
                          <a:latin typeface="Calibri"/>
                          <a:ea typeface="Calibri" panose="020F0502020204030204" pitchFamily="34" charset="0"/>
                          <a:cs typeface="Times New Roman"/>
                        </a:rPr>
                        <a:t>18 Points Total</a:t>
                      </a:r>
                    </a:p>
                  </a:txBody>
                  <a:tcPr marL="122942" marR="1229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44639554"/>
                  </a:ext>
                </a:extLst>
              </a:tr>
              <a:tr h="372924">
                <a:tc>
                  <a:txBody>
                    <a:bodyPr/>
                    <a:lstStyle/>
                    <a:p>
                      <a:pPr marL="342900" marR="0" lvl="0" indent="-342900">
                        <a:lnSpc>
                          <a:spcPct val="107000"/>
                        </a:lnSpc>
                        <a:spcBef>
                          <a:spcPts val="0"/>
                        </a:spcBef>
                        <a:spcAft>
                          <a:spcPts val="0"/>
                        </a:spcAft>
                        <a:buFont typeface="+mj-lt"/>
                        <a:buAutoNum type="arabicPeriod" startAt="5"/>
                      </a:pPr>
                      <a:r>
                        <a:rPr lang="en-US" sz="2000" kern="100" dirty="0">
                          <a:solidFill>
                            <a:schemeClr val="tx1"/>
                          </a:solidFill>
                          <a:effectLst/>
                          <a:latin typeface="Calibri"/>
                          <a:ea typeface="Calibri" panose="020F0502020204030204" pitchFamily="34" charset="0"/>
                          <a:cs typeface="Times New Roman"/>
                        </a:rPr>
                        <a:t>Budget and Budget Justification</a:t>
                      </a:r>
                    </a:p>
                  </a:txBody>
                  <a:tcPr marL="122942" marR="1229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2000" b="1" kern="100" dirty="0">
                          <a:solidFill>
                            <a:schemeClr val="tx1"/>
                          </a:solidFill>
                          <a:effectLst/>
                          <a:latin typeface="Calibri"/>
                          <a:ea typeface="Calibri" panose="020F0502020204030204" pitchFamily="34" charset="0"/>
                          <a:cs typeface="Times New Roman"/>
                        </a:rPr>
                        <a:t>8 Points Total</a:t>
                      </a:r>
                    </a:p>
                  </a:txBody>
                  <a:tcPr marL="122942" marR="1229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30565135"/>
                  </a:ext>
                </a:extLst>
              </a:tr>
              <a:tr h="332509">
                <a:tc>
                  <a:txBody>
                    <a:bodyPr/>
                    <a:lstStyle/>
                    <a:p>
                      <a:pPr marL="0" marR="0" algn="ctr">
                        <a:lnSpc>
                          <a:spcPct val="107000"/>
                        </a:lnSpc>
                        <a:spcBef>
                          <a:spcPts val="0"/>
                        </a:spcBef>
                        <a:spcAft>
                          <a:spcPts val="0"/>
                        </a:spcAft>
                      </a:pPr>
                      <a:r>
                        <a:rPr lang="en-US" sz="2000" b="1" kern="100" dirty="0">
                          <a:solidFill>
                            <a:schemeClr val="tx1"/>
                          </a:solidFill>
                          <a:effectLst/>
                          <a:latin typeface="Calibri"/>
                          <a:ea typeface="Calibri" panose="020F0502020204030204" pitchFamily="34" charset="0"/>
                          <a:cs typeface="Times New Roman"/>
                        </a:rPr>
                        <a:t>Total</a:t>
                      </a:r>
                      <a:endParaRPr lang="en-US" sz="2000" kern="100" dirty="0">
                        <a:solidFill>
                          <a:schemeClr val="tx1"/>
                        </a:solidFill>
                        <a:effectLst/>
                        <a:latin typeface="Calibri"/>
                        <a:ea typeface="Calibri" panose="020F0502020204030204" pitchFamily="34" charset="0"/>
                        <a:cs typeface="Times New Roman"/>
                      </a:endParaRPr>
                    </a:p>
                  </a:txBody>
                  <a:tcPr marL="122942" marR="1229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2000" b="1" kern="100" dirty="0">
                          <a:solidFill>
                            <a:schemeClr val="tx1"/>
                          </a:solidFill>
                          <a:effectLst/>
                          <a:latin typeface="Calibri"/>
                          <a:ea typeface="Calibri" panose="020F0502020204030204" pitchFamily="34" charset="0"/>
                          <a:cs typeface="Times New Roman"/>
                        </a:rPr>
                        <a:t>100</a:t>
                      </a:r>
                      <a:endParaRPr lang="en-US" sz="2000" kern="100" dirty="0">
                        <a:solidFill>
                          <a:schemeClr val="tx1"/>
                        </a:solidFill>
                        <a:effectLst/>
                        <a:latin typeface="Calibri"/>
                        <a:ea typeface="Calibri" panose="020F0502020204030204" pitchFamily="34" charset="0"/>
                        <a:cs typeface="Times New Roman"/>
                      </a:endParaRPr>
                    </a:p>
                  </a:txBody>
                  <a:tcPr marL="122942" marR="1229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8892570"/>
                  </a:ext>
                </a:extLst>
              </a:tr>
            </a:tbl>
          </a:graphicData>
        </a:graphic>
      </p:graphicFrame>
    </p:spTree>
    <p:extLst>
      <p:ext uri="{BB962C8B-B14F-4D97-AF65-F5344CB8AC3E}">
        <p14:creationId xmlns:p14="http://schemas.microsoft.com/office/powerpoint/2010/main" val="3532143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22</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a:xfrm>
            <a:off x="-1112272" y="414070"/>
            <a:ext cx="11081334" cy="786384"/>
          </a:xfrm>
        </p:spPr>
        <p:txBody>
          <a:bodyPr/>
          <a:lstStyle/>
          <a:p>
            <a:r>
              <a:rPr lang="en-US" dirty="0">
                <a:latin typeface="Arial"/>
                <a:cs typeface="Arial"/>
              </a:rPr>
              <a:t>Evaluation Criteria cont.</a:t>
            </a:r>
            <a:endParaRPr lang="en-US" dirty="0"/>
          </a:p>
        </p:txBody>
      </p:sp>
      <p:pic>
        <p:nvPicPr>
          <p:cNvPr id="2" name="Picture 1" descr="This chart contains additional evaluation criteria.">
            <a:extLst>
              <a:ext uri="{FF2B5EF4-FFF2-40B4-BE49-F238E27FC236}">
                <a16:creationId xmlns:a16="http://schemas.microsoft.com/office/drawing/2014/main" id="{18499E69-2811-3C34-2972-507777457050}"/>
              </a:ext>
            </a:extLst>
          </p:cNvPr>
          <p:cNvPicPr>
            <a:picLocks noChangeAspect="1"/>
          </p:cNvPicPr>
          <p:nvPr/>
        </p:nvPicPr>
        <p:blipFill>
          <a:blip r:embed="rId3"/>
          <a:stretch>
            <a:fillRect/>
          </a:stretch>
        </p:blipFill>
        <p:spPr>
          <a:xfrm>
            <a:off x="1790700" y="1428750"/>
            <a:ext cx="8610600" cy="4000500"/>
          </a:xfrm>
          <a:prstGeom prst="rect">
            <a:avLst/>
          </a:prstGeom>
        </p:spPr>
      </p:pic>
    </p:spTree>
    <p:extLst>
      <p:ext uri="{BB962C8B-B14F-4D97-AF65-F5344CB8AC3E}">
        <p14:creationId xmlns:p14="http://schemas.microsoft.com/office/powerpoint/2010/main" val="12016681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23</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a:xfrm>
            <a:off x="-1436341" y="440346"/>
            <a:ext cx="11081334" cy="786384"/>
          </a:xfrm>
        </p:spPr>
        <p:txBody>
          <a:bodyPr/>
          <a:lstStyle/>
          <a:p>
            <a:r>
              <a:rPr lang="en-US" dirty="0"/>
              <a:t>APPLICATION Submission</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8200" y="1453243"/>
            <a:ext cx="10515600" cy="4964411"/>
          </a:xfrm>
        </p:spPr>
        <p:txBody>
          <a:bodyPr vert="horz" lIns="91440" tIns="45720" rIns="91440" bIns="45720" rtlCol="0" anchor="t">
            <a:noAutofit/>
          </a:bodyPr>
          <a:lstStyle/>
          <a:p>
            <a:r>
              <a:rPr lang="en-US" sz="2800" dirty="0">
                <a:solidFill>
                  <a:srgbClr val="000000"/>
                </a:solidFill>
                <a:latin typeface="Arial"/>
                <a:cs typeface="Arial"/>
              </a:rPr>
              <a:t>Funding Opportunity Announcement Closing Date is              </a:t>
            </a:r>
            <a:r>
              <a:rPr lang="en-US" sz="2800" dirty="0">
                <a:solidFill>
                  <a:srgbClr val="FF0000"/>
                </a:solidFill>
                <a:latin typeface="Arial"/>
                <a:cs typeface="Arial"/>
              </a:rPr>
              <a:t>May 3, 2024.  </a:t>
            </a:r>
            <a:endParaRPr lang="en-US" sz="2800" b="0" i="0" u="none" strike="noStrike" baseline="0" dirty="0">
              <a:solidFill>
                <a:srgbClr val="FF0000"/>
              </a:solidFill>
            </a:endParaRPr>
          </a:p>
          <a:p>
            <a:r>
              <a:rPr lang="en-US" sz="2800" b="0" i="0" u="none" strike="noStrike" baseline="0" dirty="0">
                <a:solidFill>
                  <a:srgbClr val="000000"/>
                </a:solidFill>
                <a:latin typeface="Arial"/>
                <a:cs typeface="Arial"/>
              </a:rPr>
              <a:t>You must submit your application electronically on </a:t>
            </a:r>
            <a:r>
              <a:rPr lang="en-US" sz="2800" b="0" i="0" u="none" strike="noStrike" baseline="0" dirty="0">
                <a:solidFill>
                  <a:srgbClr val="000000"/>
                </a:solidFill>
                <a:latin typeface="Arial"/>
                <a:cs typeface="Arial"/>
                <a:hlinkClick r:id="rId3"/>
              </a:rPr>
              <a:t>https://www.grants.gov</a:t>
            </a:r>
            <a:r>
              <a:rPr lang="en-US" sz="2800" b="0" i="0" u="none" strike="noStrike" baseline="0" dirty="0">
                <a:solidFill>
                  <a:srgbClr val="000000"/>
                </a:solidFill>
                <a:latin typeface="Arial"/>
                <a:cs typeface="Arial"/>
              </a:rPr>
              <a:t> </a:t>
            </a:r>
            <a:r>
              <a:rPr lang="en-US" sz="2800" b="1" i="0" u="none" strike="noStrike" baseline="0" dirty="0">
                <a:solidFill>
                  <a:srgbClr val="000000"/>
                </a:solidFill>
                <a:latin typeface="Arial"/>
                <a:cs typeface="Arial"/>
              </a:rPr>
              <a:t>no later than 11:59 p.m. Eastern Time on the closing date.</a:t>
            </a:r>
            <a:r>
              <a:rPr lang="en-US" sz="2800" b="1" dirty="0">
                <a:solidFill>
                  <a:srgbClr val="000000"/>
                </a:solidFill>
                <a:latin typeface="Arial"/>
                <a:cs typeface="Arial"/>
              </a:rPr>
              <a:t> </a:t>
            </a:r>
            <a:endParaRPr lang="en-US" sz="2800" b="1" i="0" u="none" strike="noStrike" baseline="0" dirty="0">
              <a:solidFill>
                <a:srgbClr val="000000"/>
              </a:solidFill>
            </a:endParaRPr>
          </a:p>
          <a:p>
            <a:r>
              <a:rPr lang="en-US" sz="2800" dirty="0">
                <a:latin typeface="Arial"/>
                <a:cs typeface="Arial"/>
              </a:rPr>
              <a:t>No applications submitted in hardcopy by mail or hand delivery (including overnight delivery) will be accepted for this funding opportunity.</a:t>
            </a:r>
          </a:p>
        </p:txBody>
      </p:sp>
    </p:spTree>
    <p:extLst>
      <p:ext uri="{BB962C8B-B14F-4D97-AF65-F5344CB8AC3E}">
        <p14:creationId xmlns:p14="http://schemas.microsoft.com/office/powerpoint/2010/main" val="11004590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F393657-EB2C-4A63-BBD8-0CBC1241FF8C}"/>
              </a:ext>
            </a:extLst>
          </p:cNvPr>
          <p:cNvSpPr>
            <a:spLocks noGrp="1"/>
          </p:cNvSpPr>
          <p:nvPr>
            <p:ph type="sldNum" sz="quarter" idx="12"/>
          </p:nvPr>
        </p:nvSpPr>
        <p:spPr/>
        <p:txBody>
          <a:bodyPr/>
          <a:lstStyle/>
          <a:p>
            <a:fld id="{158B7785-F6D6-45F8-833E-07BD84680091}" type="slidenum">
              <a:rPr lang="en-US" smtClean="0"/>
              <a:t>24</a:t>
            </a:fld>
            <a:endParaRPr lang="en-US" dirty="0"/>
          </a:p>
        </p:txBody>
      </p:sp>
      <p:sp>
        <p:nvSpPr>
          <p:cNvPr id="3" name="Title 2">
            <a:extLst>
              <a:ext uri="{FF2B5EF4-FFF2-40B4-BE49-F238E27FC236}">
                <a16:creationId xmlns:a16="http://schemas.microsoft.com/office/drawing/2014/main" id="{4BCD3225-8484-4E1B-A200-FF00979A2B14}"/>
              </a:ext>
            </a:extLst>
          </p:cNvPr>
          <p:cNvSpPr>
            <a:spLocks noGrp="1"/>
          </p:cNvSpPr>
          <p:nvPr>
            <p:ph type="title"/>
          </p:nvPr>
        </p:nvSpPr>
        <p:spPr>
          <a:xfrm>
            <a:off x="-200914" y="346364"/>
            <a:ext cx="13122830" cy="786384"/>
          </a:xfrm>
        </p:spPr>
        <p:txBody>
          <a:bodyPr/>
          <a:lstStyle/>
          <a:p>
            <a:r>
              <a:rPr lang="en-US" dirty="0"/>
              <a:t>Questions during the application process</a:t>
            </a:r>
          </a:p>
        </p:txBody>
      </p:sp>
      <p:sp>
        <p:nvSpPr>
          <p:cNvPr id="5" name="Content Placeholder 4">
            <a:extLst>
              <a:ext uri="{FF2B5EF4-FFF2-40B4-BE49-F238E27FC236}">
                <a16:creationId xmlns:a16="http://schemas.microsoft.com/office/drawing/2014/main" id="{82F9FB15-7128-4F45-B66D-6B15E76B9723}"/>
              </a:ext>
            </a:extLst>
          </p:cNvPr>
          <p:cNvSpPr>
            <a:spLocks noGrp="1"/>
          </p:cNvSpPr>
          <p:nvPr>
            <p:ph sz="half" idx="2"/>
          </p:nvPr>
        </p:nvSpPr>
        <p:spPr>
          <a:xfrm>
            <a:off x="726233" y="1335369"/>
            <a:ext cx="10801376" cy="4747098"/>
          </a:xfrm>
        </p:spPr>
        <p:txBody>
          <a:bodyPr vert="horz" lIns="91440" tIns="45720" rIns="91440" bIns="45720" rtlCol="0" anchor="t">
            <a:noAutofit/>
          </a:bodyPr>
          <a:lstStyle/>
          <a:p>
            <a:r>
              <a:rPr lang="en-US" b="1" dirty="0">
                <a:latin typeface="Arial"/>
                <a:cs typeface="Arial"/>
              </a:rPr>
              <a:t>For Questions on the Funding Opportunity Announcement:  </a:t>
            </a:r>
          </a:p>
          <a:p>
            <a:pPr marL="741045" lvl="1" indent="-283845">
              <a:buChar char="o"/>
            </a:pPr>
            <a:r>
              <a:rPr lang="en-US" dirty="0">
                <a:latin typeface="Arial"/>
                <a:cs typeface="Arial"/>
              </a:rPr>
              <a:t>Email NFJP.OGM@dol.gov and reference </a:t>
            </a:r>
            <a:r>
              <a:rPr lang="en-US" i="1" dirty="0">
                <a:latin typeface="Arial"/>
                <a:cs typeface="Arial"/>
              </a:rPr>
              <a:t>FOA-ETA-24-15 </a:t>
            </a:r>
            <a:r>
              <a:rPr lang="en-US" dirty="0">
                <a:latin typeface="Arial"/>
                <a:cs typeface="Arial"/>
              </a:rPr>
              <a:t>in the subject line. </a:t>
            </a:r>
          </a:p>
          <a:p>
            <a:endParaRPr lang="en-US" b="1" dirty="0">
              <a:latin typeface="Arial"/>
              <a:cs typeface="Arial"/>
            </a:endParaRPr>
          </a:p>
          <a:p>
            <a:r>
              <a:rPr lang="en-US" b="1" dirty="0">
                <a:latin typeface="Arial"/>
                <a:cs typeface="Arial"/>
              </a:rPr>
              <a:t>For Questions and Help Regarding Application Submission Difficulties in Grants.gov:</a:t>
            </a:r>
            <a:endParaRPr lang="en-US" dirty="0">
              <a:latin typeface="Arial"/>
              <a:cs typeface="Arial"/>
            </a:endParaRPr>
          </a:p>
          <a:p>
            <a:pPr marL="1193800" indent="-447675">
              <a:buFont typeface="Courier New" panose="02070309020205020404" pitchFamily="49" charset="0"/>
              <a:buChar char="o"/>
            </a:pPr>
            <a:r>
              <a:rPr lang="en-US" dirty="0">
                <a:latin typeface="Arial"/>
                <a:cs typeface="Arial"/>
              </a:rPr>
              <a:t>Call:  1-800-518-4726 or 606-545-5035 to speak to a Customer Support Representative</a:t>
            </a:r>
          </a:p>
          <a:p>
            <a:pPr marL="1193800" indent="-447675">
              <a:buFont typeface="Courier New" panose="02070309020205020404" pitchFamily="49" charset="0"/>
              <a:buChar char="o"/>
            </a:pPr>
            <a:r>
              <a:rPr lang="en-US" dirty="0">
                <a:latin typeface="Arial"/>
                <a:cs typeface="Arial"/>
              </a:rPr>
              <a:t>E</a:t>
            </a:r>
            <a:r>
              <a:rPr lang="en-US" sz="2400" dirty="0">
                <a:latin typeface="Arial"/>
                <a:cs typeface="Arial"/>
              </a:rPr>
              <a:t>mail: </a:t>
            </a:r>
            <a:r>
              <a:rPr lang="en-US" sz="2400" dirty="0">
                <a:latin typeface="Arial"/>
                <a:cs typeface="Arial"/>
                <a:hlinkClick r:id="rId3">
                  <a:extLst>
                    <a:ext uri="{A12FA001-AC4F-418D-AE19-62706E023703}">
                      <ahyp:hlinkClr xmlns:ahyp="http://schemas.microsoft.com/office/drawing/2018/hyperlinkcolor" val="tx"/>
                    </a:ext>
                  </a:extLst>
                </a:hlinkClick>
              </a:rPr>
              <a:t>support@grants.gov</a:t>
            </a:r>
            <a:endParaRPr lang="en-US" sz="2400" dirty="0">
              <a:latin typeface="Arial"/>
              <a:cs typeface="Arial"/>
            </a:endParaRPr>
          </a:p>
          <a:p>
            <a:pPr marL="1193800" indent="-447675">
              <a:buFont typeface="Courier New" panose="02070309020205020404" pitchFamily="49" charset="0"/>
              <a:buChar char="o"/>
            </a:pPr>
            <a:r>
              <a:rPr lang="en-US" dirty="0">
                <a:latin typeface="Arial"/>
                <a:cs typeface="Arial"/>
              </a:rPr>
              <a:t>Grants.gov Contact Center is open 24 hours a day, 7 days a week but closed on federal holidays. </a:t>
            </a:r>
          </a:p>
          <a:p>
            <a:pPr marL="1193800" indent="-447675">
              <a:buFont typeface="Courier New" panose="02070309020205020404" pitchFamily="49" charset="0"/>
              <a:buChar char="o"/>
            </a:pPr>
            <a:endParaRPr lang="en-US" dirty="0"/>
          </a:p>
          <a:p>
            <a:endParaRPr lang="en-US" dirty="0"/>
          </a:p>
          <a:p>
            <a:endParaRPr lang="en-US" dirty="0"/>
          </a:p>
          <a:p>
            <a:endParaRPr lang="en-US" dirty="0"/>
          </a:p>
          <a:p>
            <a:r>
              <a:rPr lang="en-US" dirty="0">
                <a:latin typeface="Arial"/>
                <a:cs typeface="Arial"/>
              </a:rPr>
              <a:t>Technical Questions - contact Tiffany Peters, Grants Management Specialist, Office of Grants Management, at </a:t>
            </a:r>
            <a:r>
              <a:rPr lang="en-US" dirty="0">
                <a:latin typeface="Arial"/>
                <a:cs typeface="Arial"/>
                <a:hlinkClick r:id="rId4"/>
              </a:rPr>
              <a:t>Peters.Tiffany.A@dol.gov</a:t>
            </a:r>
            <a:r>
              <a:rPr lang="en-US" dirty="0">
                <a:latin typeface="Arial"/>
                <a:cs typeface="Arial"/>
              </a:rPr>
              <a:t>, along with question(s), include a contact name.  </a:t>
            </a:r>
            <a:endParaRPr lang="en-US" dirty="0"/>
          </a:p>
        </p:txBody>
      </p:sp>
    </p:spTree>
    <p:extLst>
      <p:ext uri="{BB962C8B-B14F-4D97-AF65-F5344CB8AC3E}">
        <p14:creationId xmlns:p14="http://schemas.microsoft.com/office/powerpoint/2010/main" val="39280846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310239A-EFD5-402F-9334-E74F444BC377}"/>
              </a:ext>
            </a:extLst>
          </p:cNvPr>
          <p:cNvSpPr>
            <a:spLocks noGrp="1"/>
          </p:cNvSpPr>
          <p:nvPr>
            <p:ph type="sldNum" sz="quarter" idx="12"/>
          </p:nvPr>
        </p:nvSpPr>
        <p:spPr/>
        <p:txBody>
          <a:bodyPr/>
          <a:lstStyle/>
          <a:p>
            <a:fld id="{158B7785-F6D6-45F8-833E-07BD84680091}" type="slidenum">
              <a:rPr lang="en-US" smtClean="0"/>
              <a:pPr/>
              <a:t>25</a:t>
            </a:fld>
            <a:endParaRPr lang="en-US" dirty="0"/>
          </a:p>
        </p:txBody>
      </p:sp>
      <p:sp>
        <p:nvSpPr>
          <p:cNvPr id="3" name="Title 2">
            <a:extLst>
              <a:ext uri="{FF2B5EF4-FFF2-40B4-BE49-F238E27FC236}">
                <a16:creationId xmlns:a16="http://schemas.microsoft.com/office/drawing/2014/main" id="{2736EE3D-A03A-4136-8E8D-E53087731073}"/>
              </a:ext>
            </a:extLst>
          </p:cNvPr>
          <p:cNvSpPr>
            <a:spLocks noGrp="1"/>
          </p:cNvSpPr>
          <p:nvPr>
            <p:ph type="title"/>
          </p:nvPr>
        </p:nvSpPr>
        <p:spPr>
          <a:xfrm>
            <a:off x="820683" y="131007"/>
            <a:ext cx="7248635" cy="1111776"/>
          </a:xfrm>
        </p:spPr>
        <p:txBody>
          <a:bodyPr/>
          <a:lstStyle/>
          <a:p>
            <a:r>
              <a:rPr lang="en-US" dirty="0"/>
              <a:t>For More Information</a:t>
            </a:r>
          </a:p>
        </p:txBody>
      </p:sp>
      <p:sp>
        <p:nvSpPr>
          <p:cNvPr id="2" name="Content Placeholder 1">
            <a:extLst>
              <a:ext uri="{FF2B5EF4-FFF2-40B4-BE49-F238E27FC236}">
                <a16:creationId xmlns:a16="http://schemas.microsoft.com/office/drawing/2014/main" id="{12EEC628-7E2F-40C6-A897-049EE29442C3}"/>
              </a:ext>
            </a:extLst>
          </p:cNvPr>
          <p:cNvSpPr>
            <a:spLocks noGrp="1"/>
          </p:cNvSpPr>
          <p:nvPr>
            <p:ph idx="1"/>
          </p:nvPr>
        </p:nvSpPr>
        <p:spPr>
          <a:xfrm>
            <a:off x="1746148" y="1242549"/>
            <a:ext cx="7244177" cy="5039517"/>
          </a:xfrm>
        </p:spPr>
        <p:txBody>
          <a:bodyPr>
            <a:normAutofit/>
          </a:bodyPr>
          <a:lstStyle/>
          <a:p>
            <a:r>
              <a:rPr lang="en-US" dirty="0">
                <a:latin typeface="Arial"/>
                <a:cs typeface="Arial"/>
              </a:rPr>
              <a:t>Questions: NFJP.OGM@dol.gov</a:t>
            </a:r>
            <a:endParaRPr lang="en-US" dirty="0"/>
          </a:p>
          <a:p>
            <a:pPr marL="741045" lvl="1" indent="-283845"/>
            <a:r>
              <a:rPr lang="en-US" sz="2400" dirty="0">
                <a:latin typeface="Arial"/>
                <a:cs typeface="Arial"/>
              </a:rPr>
              <a:t>Grants Management Specialist, OGM</a:t>
            </a:r>
          </a:p>
          <a:p>
            <a:pPr lvl="2"/>
            <a:r>
              <a:rPr lang="en-US" sz="2400" dirty="0">
                <a:latin typeface="Arial"/>
                <a:cs typeface="Arial"/>
              </a:rPr>
              <a:t>U.S. Department of Labor</a:t>
            </a:r>
          </a:p>
          <a:p>
            <a:pPr marL="914400" lvl="2" indent="0">
              <a:buNone/>
            </a:pPr>
            <a:endParaRPr lang="en-US" sz="2800" dirty="0">
              <a:effectLst/>
              <a:latin typeface="Calibri" panose="020F0502020204030204" pitchFamily="34" charset="0"/>
              <a:ea typeface="Calibri" panose="020F0502020204030204" pitchFamily="34" charset="0"/>
            </a:endParaRPr>
          </a:p>
          <a:p>
            <a:pPr lvl="2"/>
            <a:endParaRPr lang="en-US" sz="2800" dirty="0"/>
          </a:p>
        </p:txBody>
      </p:sp>
    </p:spTree>
    <p:extLst>
      <p:ext uri="{BB962C8B-B14F-4D97-AF65-F5344CB8AC3E}">
        <p14:creationId xmlns:p14="http://schemas.microsoft.com/office/powerpoint/2010/main" val="10975839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24" name="Rectangle 3123">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25" name="Freeform: Shape 3124">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26" name="Freeform: Shape 3125">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dirty="0"/>
          </a:p>
        </p:txBody>
      </p:sp>
      <p:sp>
        <p:nvSpPr>
          <p:cNvPr id="3127" name="Freeform: Shape 3126">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28" name="Freeform: Shape 3127">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dirty="0"/>
          </a:p>
        </p:txBody>
      </p:sp>
      <p:sp>
        <p:nvSpPr>
          <p:cNvPr id="3129" name="Freeform: Shape 3128">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dirty="0"/>
          </a:p>
        </p:txBody>
      </p:sp>
      <p:pic>
        <p:nvPicPr>
          <p:cNvPr id="3075" name="Picture 6" descr="Close-up of thank you text on blue table.">
            <a:extLst>
              <a:ext uri="{FF2B5EF4-FFF2-40B4-BE49-F238E27FC236}">
                <a16:creationId xmlns:a16="http://schemas.microsoft.com/office/drawing/2014/main" id="{9AC6197D-9D01-CECB-010D-ADF5E19A4D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655" r="15594" b="-1"/>
          <a:stretch/>
        </p:blipFill>
        <p:spPr bwMode="auto">
          <a:xfrm>
            <a:off x="1893524" y="602873"/>
            <a:ext cx="4911055" cy="4930847"/>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2E939C8B-592C-4DA7-85B6-04B0E3EC2D6D}"/>
              </a:ext>
            </a:extLst>
          </p:cNvPr>
          <p:cNvSpPr>
            <a:spLocks noGrp="1"/>
          </p:cNvSpPr>
          <p:nvPr>
            <p:ph type="sldNum" sz="quarter" idx="12"/>
          </p:nvPr>
        </p:nvSpPr>
        <p:spPr>
          <a:xfrm>
            <a:off x="530529" y="6356350"/>
            <a:ext cx="1054989" cy="365125"/>
          </a:xfrm>
        </p:spPr>
        <p:txBody>
          <a:bodyPr vert="horz" lIns="91440" tIns="45720" rIns="91440" bIns="45720" rtlCol="0" anchor="ctr">
            <a:normAutofit/>
          </a:bodyPr>
          <a:lstStyle/>
          <a:p>
            <a:pPr algn="l">
              <a:spcAft>
                <a:spcPts val="600"/>
              </a:spcAft>
              <a:defRPr/>
            </a:pPr>
            <a:fld id="{9A2D029C-4977-4DB2-BA24-2EA1D1361ECE}" type="slidenum">
              <a:rPr lang="en-US" sz="1200" b="0" smtClean="0">
                <a:solidFill>
                  <a:prstClr val="black">
                    <a:tint val="75000"/>
                  </a:prstClr>
                </a:solidFill>
                <a:latin typeface="Calibri" panose="020F0502020204030204"/>
                <a:cs typeface="+mn-cs"/>
              </a:rPr>
              <a:pPr algn="l">
                <a:spcAft>
                  <a:spcPts val="600"/>
                </a:spcAft>
                <a:defRPr/>
              </a:pPr>
              <a:t>26</a:t>
            </a:fld>
            <a:endParaRPr lang="en-US" sz="1200" b="0" dirty="0">
              <a:solidFill>
                <a:prstClr val="black">
                  <a:tint val="75000"/>
                </a:prstClr>
              </a:solidFill>
              <a:latin typeface="Calibri" panose="020F0502020204030204"/>
              <a:cs typeface="+mn-cs"/>
            </a:endParaRPr>
          </a:p>
        </p:txBody>
      </p:sp>
      <p:sp>
        <p:nvSpPr>
          <p:cNvPr id="3130" name="Freeform: Shape 3129">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itle 3">
            <a:extLst>
              <a:ext uri="{FF2B5EF4-FFF2-40B4-BE49-F238E27FC236}">
                <a16:creationId xmlns:a16="http://schemas.microsoft.com/office/drawing/2014/main" id="{49B61C67-1631-6832-9037-479F73A34784}"/>
              </a:ext>
            </a:extLst>
          </p:cNvPr>
          <p:cNvSpPr>
            <a:spLocks noGrp="1"/>
          </p:cNvSpPr>
          <p:nvPr>
            <p:ph type="title"/>
          </p:nvPr>
        </p:nvSpPr>
        <p:spPr>
          <a:xfrm>
            <a:off x="838200" y="-1085501"/>
            <a:ext cx="10515600" cy="1085501"/>
          </a:xfrm>
        </p:spPr>
        <p:txBody>
          <a:bodyPr vert="horz" lIns="91440" tIns="45720" rIns="91440" bIns="45720" rtlCol="0" anchor="b" anchorCtr="0">
            <a:normAutofit/>
          </a:bodyPr>
          <a:lstStyle/>
          <a:p>
            <a:r>
              <a:rPr lang="en-US" dirty="0"/>
              <a:t>Thank You </a:t>
            </a:r>
          </a:p>
        </p:txBody>
      </p:sp>
    </p:spTree>
    <p:extLst>
      <p:ext uri="{BB962C8B-B14F-4D97-AF65-F5344CB8AC3E}">
        <p14:creationId xmlns:p14="http://schemas.microsoft.com/office/powerpoint/2010/main" val="178027646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aab0ff63-8f6a-4a52-8dcc-73ee34ba60f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23A07B81D72D44598C9C00FA16850C1" ma:contentTypeVersion="15" ma:contentTypeDescription="Create a new document." ma:contentTypeScope="" ma:versionID="028d281f327589f7e77743bb054818ea">
  <xsd:schema xmlns:xsd="http://www.w3.org/2001/XMLSchema" xmlns:xs="http://www.w3.org/2001/XMLSchema" xmlns:p="http://schemas.microsoft.com/office/2006/metadata/properties" xmlns:ns3="aab0ff63-8f6a-4a52-8dcc-73ee34ba60fe" xmlns:ns4="32d18871-2a71-41f8-b53e-69b1fe991f2d" targetNamespace="http://schemas.microsoft.com/office/2006/metadata/properties" ma:root="true" ma:fieldsID="b05d084b59ef6084362a43e4e4a63873" ns3:_="" ns4:_="">
    <xsd:import namespace="aab0ff63-8f6a-4a52-8dcc-73ee34ba60fe"/>
    <xsd:import namespace="32d18871-2a71-41f8-b53e-69b1fe991f2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_activity" minOccurs="0"/>
                <xsd:element ref="ns3:MediaServiceDateTaken" minOccurs="0"/>
                <xsd:element ref="ns3:MediaServiceLocation"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b0ff63-8f6a-4a52-8dcc-73ee34ba60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_activity" ma:index="17" nillable="true" ma:displayName="_activity" ma:hidden="true" ma:internalName="_activity">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2d18871-2a71-41f8-b53e-69b1fe991f2d"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877CF11-7835-4946-BC86-18B8B842C6BA}">
  <ds:schemaRefs>
    <ds:schemaRef ds:uri="http://schemas.microsoft.com/sharepoint/v3/contenttype/forms"/>
  </ds:schemaRefs>
</ds:datastoreItem>
</file>

<file path=customXml/itemProps2.xml><?xml version="1.0" encoding="utf-8"?>
<ds:datastoreItem xmlns:ds="http://schemas.openxmlformats.org/officeDocument/2006/customXml" ds:itemID="{D8C0B58D-17AA-460B-A1CD-7D7CFA307D97}">
  <ds:schemaRefs>
    <ds:schemaRef ds:uri="32d18871-2a71-41f8-b53e-69b1fe991f2d"/>
    <ds:schemaRef ds:uri="http://purl.org/dc/elements/1.1/"/>
    <ds:schemaRef ds:uri="http://www.w3.org/XML/1998/namespace"/>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purl.org/dc/dcmitype/"/>
    <ds:schemaRef ds:uri="aab0ff63-8f6a-4a52-8dcc-73ee34ba60fe"/>
    <ds:schemaRef ds:uri="http://purl.org/dc/terms/"/>
  </ds:schemaRefs>
</ds:datastoreItem>
</file>

<file path=customXml/itemProps3.xml><?xml version="1.0" encoding="utf-8"?>
<ds:datastoreItem xmlns:ds="http://schemas.openxmlformats.org/officeDocument/2006/customXml" ds:itemID="{B5D1160B-D679-4BAF-8279-D0D8D703CB43}">
  <ds:schemaRefs>
    <ds:schemaRef ds:uri="32d18871-2a71-41f8-b53e-69b1fe991f2d"/>
    <ds:schemaRef ds:uri="aab0ff63-8f6a-4a52-8dcc-73ee34ba60f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5</TotalTime>
  <Words>2210</Words>
  <Application>Microsoft Office PowerPoint</Application>
  <PresentationFormat>Widescreen</PresentationFormat>
  <Paragraphs>218</Paragraphs>
  <Slides>26</Slides>
  <Notes>26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Courier New</vt:lpstr>
      <vt:lpstr>Times New Roman</vt:lpstr>
      <vt:lpstr>Wingdings</vt:lpstr>
      <vt:lpstr>1_Office Theme</vt:lpstr>
      <vt:lpstr>  Prospective Applicant Webcast for 2024 Funding Opportunity Announcement: Career Services and Training Grants    </vt:lpstr>
      <vt:lpstr>Objectives</vt:lpstr>
      <vt:lpstr>Program Purpose</vt:lpstr>
      <vt:lpstr>Eligible participants</vt:lpstr>
      <vt:lpstr>Period of Performance</vt:lpstr>
      <vt:lpstr>Project Design</vt:lpstr>
      <vt:lpstr>WIOA Performance INDICATORS</vt:lpstr>
      <vt:lpstr>WIOA Performance indicators for Adult participants</vt:lpstr>
      <vt:lpstr>Wioa Performance indicators for youth participants</vt:lpstr>
      <vt:lpstr>Additional Performance Indicators </vt:lpstr>
      <vt:lpstr>Eligible applicants</vt:lpstr>
      <vt:lpstr>Applicant Categories </vt:lpstr>
      <vt:lpstr>Award Information</vt:lpstr>
      <vt:lpstr>Guidelines for minimum number of participants to be enrolled</vt:lpstr>
      <vt:lpstr>Other information</vt:lpstr>
      <vt:lpstr>Content and Form of Application Submission</vt:lpstr>
      <vt:lpstr>SF-424 and Project Budget</vt:lpstr>
      <vt:lpstr>Project Narrative</vt:lpstr>
      <vt:lpstr>Attachments to the Project Narrative</vt:lpstr>
      <vt:lpstr>Application Screening Criteria</vt:lpstr>
      <vt:lpstr>Evaluation Criteria</vt:lpstr>
      <vt:lpstr>Evaluation Criteria cont.</vt:lpstr>
      <vt:lpstr>APPLICATION Submission</vt:lpstr>
      <vt:lpstr>Questions during the application process</vt:lpstr>
      <vt:lpstr>For More Information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CST Grantees  Performance Office Hours</dc:title>
  <dc:creator>Ibanez, Laura - ETA</dc:creator>
  <cp:lastModifiedBy>Samantha Doak</cp:lastModifiedBy>
  <cp:revision>7</cp:revision>
  <dcterms:created xsi:type="dcterms:W3CDTF">2023-03-01T20:38:18Z</dcterms:created>
  <dcterms:modified xsi:type="dcterms:W3CDTF">2024-04-03T21:28:33Z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0x010100F23A07B81D72D44598C9C00FA16850C1</vt:lpwstr>
  </property>
</Properties>
</file>