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9" r:id="rId3"/>
    <p:sldId id="258" r:id="rId4"/>
    <p:sldId id="261" r:id="rId5"/>
  </p:sldIdLst>
  <p:sldSz cx="7772400" cy="10058400"/>
  <p:notesSz cx="6858000" cy="9144000"/>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AC54"/>
    <a:srgbClr val="196A98"/>
    <a:srgbClr val="EAE6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76" autoAdjust="0"/>
  </p:normalViewPr>
  <p:slideViewPr>
    <p:cSldViewPr snapToGrid="0" snapToObjects="1">
      <p:cViewPr varScale="1">
        <p:scale>
          <a:sx n="41" d="100"/>
          <a:sy n="41" d="100"/>
        </p:scale>
        <p:origin x="2172" y="54"/>
      </p:cViewPr>
      <p:guideLst>
        <p:guide orient="horz" pos="3168"/>
        <p:guide pos="24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E7963F-5C56-EA48-9D23-12E00BE42F6E}" type="datetimeFigureOut">
              <a:rPr lang="en-US" smtClean="0"/>
              <a:t>3/28/2018</a:t>
            </a:fld>
            <a:endParaRPr lang="en-US"/>
          </a:p>
        </p:txBody>
      </p:sp>
      <p:sp>
        <p:nvSpPr>
          <p:cNvPr id="4" name="Slide Image Placeholder 3"/>
          <p:cNvSpPr>
            <a:spLocks noGrp="1" noRot="1" noChangeAspect="1"/>
          </p:cNvSpPr>
          <p:nvPr>
            <p:ph type="sldImg" idx="2"/>
          </p:nvPr>
        </p:nvSpPr>
        <p:spPr>
          <a:xfrm>
            <a:off x="2103438" y="685800"/>
            <a:ext cx="26511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450EC0-F8F1-F84B-AD44-9CF1FC27BF37}" type="slidenum">
              <a:rPr lang="en-US" smtClean="0"/>
              <a:t>‹#›</a:t>
            </a:fld>
            <a:endParaRPr lang="en-US"/>
          </a:p>
        </p:txBody>
      </p:sp>
    </p:spTree>
    <p:extLst>
      <p:ext uri="{BB962C8B-B14F-4D97-AF65-F5344CB8AC3E}">
        <p14:creationId xmlns:p14="http://schemas.microsoft.com/office/powerpoint/2010/main" val="1776622802"/>
      </p:ext>
    </p:extLst>
  </p:cSld>
  <p:clrMap bg1="lt1" tx1="dk1" bg2="lt2" tx2="dk2" accent1="accent1" accent2="accent2" accent3="accent3" accent4="accent4" accent5="accent5" accent6="accent6" hlink="hlink" folHlink="folHlink"/>
  <p:notesStyle>
    <a:lvl1pPr marL="0" algn="l" defTabSz="509412" rtl="0" eaLnBrk="1" latinLnBrk="0" hangingPunct="1">
      <a:defRPr sz="1300" kern="1200">
        <a:solidFill>
          <a:schemeClr val="tx1"/>
        </a:solidFill>
        <a:latin typeface="+mn-lt"/>
        <a:ea typeface="+mn-ea"/>
        <a:cs typeface="+mn-cs"/>
      </a:defRPr>
    </a:lvl1pPr>
    <a:lvl2pPr marL="509412" algn="l" defTabSz="509412" rtl="0" eaLnBrk="1" latinLnBrk="0" hangingPunct="1">
      <a:defRPr sz="1300" kern="1200">
        <a:solidFill>
          <a:schemeClr val="tx1"/>
        </a:solidFill>
        <a:latin typeface="+mn-lt"/>
        <a:ea typeface="+mn-ea"/>
        <a:cs typeface="+mn-cs"/>
      </a:defRPr>
    </a:lvl2pPr>
    <a:lvl3pPr marL="1018824" algn="l" defTabSz="509412" rtl="0" eaLnBrk="1" latinLnBrk="0" hangingPunct="1">
      <a:defRPr sz="1300" kern="1200">
        <a:solidFill>
          <a:schemeClr val="tx1"/>
        </a:solidFill>
        <a:latin typeface="+mn-lt"/>
        <a:ea typeface="+mn-ea"/>
        <a:cs typeface="+mn-cs"/>
      </a:defRPr>
    </a:lvl3pPr>
    <a:lvl4pPr marL="1528237" algn="l" defTabSz="509412" rtl="0" eaLnBrk="1" latinLnBrk="0" hangingPunct="1">
      <a:defRPr sz="1300" kern="1200">
        <a:solidFill>
          <a:schemeClr val="tx1"/>
        </a:solidFill>
        <a:latin typeface="+mn-lt"/>
        <a:ea typeface="+mn-ea"/>
        <a:cs typeface="+mn-cs"/>
      </a:defRPr>
    </a:lvl4pPr>
    <a:lvl5pPr marL="2037649" algn="l" defTabSz="509412" rtl="0" eaLnBrk="1" latinLnBrk="0" hangingPunct="1">
      <a:defRPr sz="1300" kern="1200">
        <a:solidFill>
          <a:schemeClr val="tx1"/>
        </a:solidFill>
        <a:latin typeface="+mn-lt"/>
        <a:ea typeface="+mn-ea"/>
        <a:cs typeface="+mn-cs"/>
      </a:defRPr>
    </a:lvl5pPr>
    <a:lvl6pPr marL="2547061" algn="l" defTabSz="509412" rtl="0" eaLnBrk="1" latinLnBrk="0" hangingPunct="1">
      <a:defRPr sz="1300" kern="1200">
        <a:solidFill>
          <a:schemeClr val="tx1"/>
        </a:solidFill>
        <a:latin typeface="+mn-lt"/>
        <a:ea typeface="+mn-ea"/>
        <a:cs typeface="+mn-cs"/>
      </a:defRPr>
    </a:lvl6pPr>
    <a:lvl7pPr marL="3056473" algn="l" defTabSz="509412" rtl="0" eaLnBrk="1" latinLnBrk="0" hangingPunct="1">
      <a:defRPr sz="1300" kern="1200">
        <a:solidFill>
          <a:schemeClr val="tx1"/>
        </a:solidFill>
        <a:latin typeface="+mn-lt"/>
        <a:ea typeface="+mn-ea"/>
        <a:cs typeface="+mn-cs"/>
      </a:defRPr>
    </a:lvl7pPr>
    <a:lvl8pPr marL="3565886" algn="l" defTabSz="509412" rtl="0" eaLnBrk="1" latinLnBrk="0" hangingPunct="1">
      <a:defRPr sz="1300" kern="1200">
        <a:solidFill>
          <a:schemeClr val="tx1"/>
        </a:solidFill>
        <a:latin typeface="+mn-lt"/>
        <a:ea typeface="+mn-ea"/>
        <a:cs typeface="+mn-cs"/>
      </a:defRPr>
    </a:lvl8pPr>
    <a:lvl9pPr marL="4075298" algn="l" defTabSz="509412"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Font option is Impact. 3 </a:t>
            </a:r>
            <a:r>
              <a:rPr lang="en-US" smtClean="0"/>
              <a:t>Picture</a:t>
            </a:r>
            <a:r>
              <a:rPr lang="en-US" baseline="0" smtClean="0"/>
              <a:t> design.</a:t>
            </a:r>
            <a:endParaRPr lang="en-US" dirty="0"/>
          </a:p>
        </p:txBody>
      </p:sp>
      <p:sp>
        <p:nvSpPr>
          <p:cNvPr id="4" name="Slide Number Placeholder 3"/>
          <p:cNvSpPr>
            <a:spLocks noGrp="1"/>
          </p:cNvSpPr>
          <p:nvPr>
            <p:ph type="sldNum" sz="quarter" idx="10"/>
          </p:nvPr>
        </p:nvSpPr>
        <p:spPr/>
        <p:txBody>
          <a:bodyPr/>
          <a:lstStyle/>
          <a:p>
            <a:fld id="{D7450EC0-F8F1-F84B-AD44-9CF1FC27BF37}" type="slidenum">
              <a:rPr lang="en-US" smtClean="0"/>
              <a:t>1</a:t>
            </a:fld>
            <a:endParaRPr lang="en-US"/>
          </a:p>
        </p:txBody>
      </p:sp>
    </p:spTree>
    <p:extLst>
      <p:ext uri="{BB962C8B-B14F-4D97-AF65-F5344CB8AC3E}">
        <p14:creationId xmlns:p14="http://schemas.microsoft.com/office/powerpoint/2010/main" val="3572833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 – Font option is Calibri – One large image</a:t>
            </a:r>
            <a:endParaRPr lang="en-US" dirty="0"/>
          </a:p>
        </p:txBody>
      </p:sp>
      <p:sp>
        <p:nvSpPr>
          <p:cNvPr id="4" name="Slide Number Placeholder 3"/>
          <p:cNvSpPr>
            <a:spLocks noGrp="1"/>
          </p:cNvSpPr>
          <p:nvPr>
            <p:ph type="sldNum" sz="quarter" idx="10"/>
          </p:nvPr>
        </p:nvSpPr>
        <p:spPr/>
        <p:txBody>
          <a:bodyPr/>
          <a:lstStyle/>
          <a:p>
            <a:fld id="{D7450EC0-F8F1-F84B-AD44-9CF1FC27BF37}" type="slidenum">
              <a:rPr lang="en-US" smtClean="0"/>
              <a:t>2</a:t>
            </a:fld>
            <a:endParaRPr lang="en-US"/>
          </a:p>
        </p:txBody>
      </p:sp>
    </p:spTree>
    <p:extLst>
      <p:ext uri="{BB962C8B-B14F-4D97-AF65-F5344CB8AC3E}">
        <p14:creationId xmlns:p14="http://schemas.microsoft.com/office/powerpoint/2010/main" val="2775288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Collection of sized images a user could “plug and play” in their design.</a:t>
            </a:r>
            <a:endParaRPr lang="en-US" dirty="0"/>
          </a:p>
        </p:txBody>
      </p:sp>
      <p:sp>
        <p:nvSpPr>
          <p:cNvPr id="4" name="Slide Number Placeholder 3"/>
          <p:cNvSpPr>
            <a:spLocks noGrp="1"/>
          </p:cNvSpPr>
          <p:nvPr>
            <p:ph type="sldNum" sz="quarter" idx="10"/>
          </p:nvPr>
        </p:nvSpPr>
        <p:spPr/>
        <p:txBody>
          <a:bodyPr/>
          <a:lstStyle/>
          <a:p>
            <a:fld id="{D7450EC0-F8F1-F84B-AD44-9CF1FC27BF37}" type="slidenum">
              <a:rPr lang="en-US" smtClean="0"/>
              <a:t>3</a:t>
            </a:fld>
            <a:endParaRPr lang="en-US"/>
          </a:p>
        </p:txBody>
      </p:sp>
    </p:spTree>
    <p:extLst>
      <p:ext uri="{BB962C8B-B14F-4D97-AF65-F5344CB8AC3E}">
        <p14:creationId xmlns:p14="http://schemas.microsoft.com/office/powerpoint/2010/main" val="125368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6"/>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509412" indent="0" algn="ctr">
              <a:buNone/>
              <a:defRPr>
                <a:solidFill>
                  <a:schemeClr val="tx1">
                    <a:tint val="75000"/>
                  </a:schemeClr>
                </a:solidFill>
              </a:defRPr>
            </a:lvl2pPr>
            <a:lvl3pPr marL="1018824" indent="0" algn="ctr">
              <a:buNone/>
              <a:defRPr>
                <a:solidFill>
                  <a:schemeClr val="tx1">
                    <a:tint val="75000"/>
                  </a:schemeClr>
                </a:solidFill>
              </a:defRPr>
            </a:lvl3pPr>
            <a:lvl4pPr marL="1528237" indent="0" algn="ctr">
              <a:buNone/>
              <a:defRPr>
                <a:solidFill>
                  <a:schemeClr val="tx1">
                    <a:tint val="75000"/>
                  </a:schemeClr>
                </a:solidFill>
              </a:defRPr>
            </a:lvl4pPr>
            <a:lvl5pPr marL="2037649" indent="0" algn="ctr">
              <a:buNone/>
              <a:defRPr>
                <a:solidFill>
                  <a:schemeClr val="tx1">
                    <a:tint val="75000"/>
                  </a:schemeClr>
                </a:solidFill>
              </a:defRPr>
            </a:lvl5pPr>
            <a:lvl6pPr marL="2547061" indent="0" algn="ctr">
              <a:buNone/>
              <a:defRPr>
                <a:solidFill>
                  <a:schemeClr val="tx1">
                    <a:tint val="75000"/>
                  </a:schemeClr>
                </a:solidFill>
              </a:defRPr>
            </a:lvl6pPr>
            <a:lvl7pPr marL="3056473" indent="0" algn="ctr">
              <a:buNone/>
              <a:defRPr>
                <a:solidFill>
                  <a:schemeClr val="tx1">
                    <a:tint val="75000"/>
                  </a:schemeClr>
                </a:solidFill>
              </a:defRPr>
            </a:lvl7pPr>
            <a:lvl8pPr marL="3565886" indent="0" algn="ctr">
              <a:buNone/>
              <a:defRPr>
                <a:solidFill>
                  <a:schemeClr val="tx1">
                    <a:tint val="75000"/>
                  </a:schemeClr>
                </a:solidFill>
              </a:defRPr>
            </a:lvl8pPr>
            <a:lvl9pPr marL="407529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5930FF-25E1-8744-AE59-F77E68B1D790}"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2916559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5930FF-25E1-8744-AE59-F77E68B1D790}"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1474896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200">
                <a:solidFill>
                  <a:schemeClr val="tx1">
                    <a:tint val="75000"/>
                  </a:schemeClr>
                </a:solidFill>
              </a:defRPr>
            </a:lvl1pPr>
            <a:lvl2pPr marL="509412" indent="0">
              <a:buNone/>
              <a:defRPr sz="2000">
                <a:solidFill>
                  <a:schemeClr val="tx1">
                    <a:tint val="75000"/>
                  </a:schemeClr>
                </a:solidFill>
              </a:defRPr>
            </a:lvl2pPr>
            <a:lvl3pPr marL="1018824" indent="0">
              <a:buNone/>
              <a:defRPr sz="1800">
                <a:solidFill>
                  <a:schemeClr val="tx1">
                    <a:tint val="75000"/>
                  </a:schemeClr>
                </a:solidFill>
              </a:defRPr>
            </a:lvl3pPr>
            <a:lvl4pPr marL="1528237" indent="0">
              <a:buNone/>
              <a:defRPr sz="1600">
                <a:solidFill>
                  <a:schemeClr val="tx1">
                    <a:tint val="75000"/>
                  </a:schemeClr>
                </a:solidFill>
              </a:defRPr>
            </a:lvl4pPr>
            <a:lvl5pPr marL="2037649" indent="0">
              <a:buNone/>
              <a:defRPr sz="1600">
                <a:solidFill>
                  <a:schemeClr val="tx1">
                    <a:tint val="75000"/>
                  </a:schemeClr>
                </a:solidFill>
              </a:defRPr>
            </a:lvl5pPr>
            <a:lvl6pPr marL="2547061" indent="0">
              <a:buNone/>
              <a:defRPr sz="1600">
                <a:solidFill>
                  <a:schemeClr val="tx1">
                    <a:tint val="75000"/>
                  </a:schemeClr>
                </a:solidFill>
              </a:defRPr>
            </a:lvl6pPr>
            <a:lvl7pPr marL="3056473" indent="0">
              <a:buNone/>
              <a:defRPr sz="1600">
                <a:solidFill>
                  <a:schemeClr val="tx1">
                    <a:tint val="75000"/>
                  </a:schemeClr>
                </a:solidFill>
              </a:defRPr>
            </a:lvl7pPr>
            <a:lvl8pPr marL="3565886" indent="0">
              <a:buNone/>
              <a:defRPr sz="1600">
                <a:solidFill>
                  <a:schemeClr val="tx1">
                    <a:tint val="75000"/>
                  </a:schemeClr>
                </a:solidFill>
              </a:defRPr>
            </a:lvl8pPr>
            <a:lvl9pPr marL="4075298"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5930FF-25E1-8744-AE59-F77E68B1D790}"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1961142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27752" y="2658957"/>
            <a:ext cx="3782298" cy="7525174"/>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39591" y="2658957"/>
            <a:ext cx="3782298" cy="7525174"/>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5930FF-25E1-8744-AE59-F77E68B1D790}" type="datetimeFigureOut">
              <a:rPr lang="en-US" smtClean="0"/>
              <a:t>3/28/2018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2164974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700" b="1"/>
            </a:lvl1pPr>
            <a:lvl2pPr marL="509412" indent="0">
              <a:buNone/>
              <a:defRPr sz="2200" b="1"/>
            </a:lvl2pPr>
            <a:lvl3pPr marL="1018824" indent="0">
              <a:buNone/>
              <a:defRPr sz="2000" b="1"/>
            </a:lvl3pPr>
            <a:lvl4pPr marL="1528237" indent="0">
              <a:buNone/>
              <a:defRPr sz="1800" b="1"/>
            </a:lvl4pPr>
            <a:lvl5pPr marL="2037649" indent="0">
              <a:buNone/>
              <a:defRPr sz="1800" b="1"/>
            </a:lvl5pPr>
            <a:lvl6pPr marL="2547061" indent="0">
              <a:buNone/>
              <a:defRPr sz="1800" b="1"/>
            </a:lvl6pPr>
            <a:lvl7pPr marL="3056473" indent="0">
              <a:buNone/>
              <a:defRPr sz="1800" b="1"/>
            </a:lvl7pPr>
            <a:lvl8pPr marL="3565886" indent="0">
              <a:buNone/>
              <a:defRPr sz="1800" b="1"/>
            </a:lvl8pPr>
            <a:lvl9pPr marL="4075298"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55930FF-25E1-8744-AE59-F77E68B1D790}" type="datetimeFigureOut">
              <a:rPr lang="en-US" smtClean="0"/>
              <a:t>3/28/2018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2221808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5930FF-25E1-8744-AE59-F77E68B1D790}" type="datetimeFigureOut">
              <a:rPr lang="en-US" smtClean="0"/>
              <a:t>3/28/2018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169966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930FF-25E1-8744-AE59-F77E68B1D790}" type="datetimeFigureOut">
              <a:rPr lang="en-US" smtClean="0"/>
              <a:t>3/28/2018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227453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1" y="400474"/>
            <a:ext cx="2557066" cy="170434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038793" y="400474"/>
            <a:ext cx="4344988" cy="8584566"/>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1" y="2104814"/>
            <a:ext cx="2557066" cy="6880226"/>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5930FF-25E1-8744-AE59-F77E68B1D790}" type="datetimeFigureOut">
              <a:rPr lang="en-US" smtClean="0"/>
              <a:t>3/28/2018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1797453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6"/>
            <a:ext cx="4663440" cy="6035040"/>
          </a:xfrm>
        </p:spPr>
        <p:txBody>
          <a:bodyPr/>
          <a:lstStyle>
            <a:lvl1pPr marL="0" indent="0">
              <a:buNone/>
              <a:defRPr sz="3600"/>
            </a:lvl1pPr>
            <a:lvl2pPr marL="509412" indent="0">
              <a:buNone/>
              <a:defRPr sz="3100"/>
            </a:lvl2pPr>
            <a:lvl3pPr marL="1018824" indent="0">
              <a:buNone/>
              <a:defRPr sz="2700"/>
            </a:lvl3pPr>
            <a:lvl4pPr marL="1528237" indent="0">
              <a:buNone/>
              <a:defRPr sz="2200"/>
            </a:lvl4pPr>
            <a:lvl5pPr marL="2037649" indent="0">
              <a:buNone/>
              <a:defRPr sz="2200"/>
            </a:lvl5pPr>
            <a:lvl6pPr marL="2547061" indent="0">
              <a:buNone/>
              <a:defRPr sz="2200"/>
            </a:lvl6pPr>
            <a:lvl7pPr marL="3056473" indent="0">
              <a:buNone/>
              <a:defRPr sz="2200"/>
            </a:lvl7pPr>
            <a:lvl8pPr marL="3565886" indent="0">
              <a:buNone/>
              <a:defRPr sz="2200"/>
            </a:lvl8pPr>
            <a:lvl9pPr marL="4075298" indent="0">
              <a:buNone/>
              <a:defRPr sz="2200"/>
            </a:lvl9pPr>
          </a:lstStyle>
          <a:p>
            <a:endParaRPr lang="en-US"/>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600"/>
            </a:lvl1pPr>
            <a:lvl2pPr marL="509412" indent="0">
              <a:buNone/>
              <a:defRPr sz="1300"/>
            </a:lvl2pPr>
            <a:lvl3pPr marL="1018824" indent="0">
              <a:buNone/>
              <a:defRPr sz="1100"/>
            </a:lvl3pPr>
            <a:lvl4pPr marL="1528237" indent="0">
              <a:buNone/>
              <a:defRPr sz="1000"/>
            </a:lvl4pPr>
            <a:lvl5pPr marL="2037649" indent="0">
              <a:buNone/>
              <a:defRPr sz="1000"/>
            </a:lvl5pPr>
            <a:lvl6pPr marL="2547061" indent="0">
              <a:buNone/>
              <a:defRPr sz="1000"/>
            </a:lvl6pPr>
            <a:lvl7pPr marL="3056473" indent="0">
              <a:buNone/>
              <a:defRPr sz="1000"/>
            </a:lvl7pPr>
            <a:lvl8pPr marL="3565886" indent="0">
              <a:buNone/>
              <a:defRPr sz="1000"/>
            </a:lvl8pPr>
            <a:lvl9pPr marL="407529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5930FF-25E1-8744-AE59-F77E68B1D790}" type="datetimeFigureOut">
              <a:rPr lang="en-US" smtClean="0"/>
              <a:t>3/28/2018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1153534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5930FF-25E1-8744-AE59-F77E68B1D790}"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251334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99029" y="456354"/>
            <a:ext cx="1922860" cy="972777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7753" y="456354"/>
            <a:ext cx="5641737" cy="972777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5930FF-25E1-8744-AE59-F77E68B1D790}"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9A05-EF1A-9140-A086-19D80711A449}" type="slidenum">
              <a:rPr lang="en-US" smtClean="0"/>
              <a:t>‹#›</a:t>
            </a:fld>
            <a:endParaRPr lang="en-US"/>
          </a:p>
        </p:txBody>
      </p:sp>
    </p:spTree>
    <p:extLst>
      <p:ext uri="{BB962C8B-B14F-4D97-AF65-F5344CB8AC3E}">
        <p14:creationId xmlns:p14="http://schemas.microsoft.com/office/powerpoint/2010/main" val="1782577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101882" tIns="50941" rIns="101882" bIns="5094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88620" y="2346961"/>
            <a:ext cx="6995160" cy="6638079"/>
          </a:xfrm>
          <a:prstGeom prst="rect">
            <a:avLst/>
          </a:prstGeom>
        </p:spPr>
        <p:txBody>
          <a:bodyPr vert="horz" lIns="101882" tIns="50941" rIns="101882" bIns="5094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88620" y="9322648"/>
            <a:ext cx="1813560" cy="535516"/>
          </a:xfrm>
          <a:prstGeom prst="rect">
            <a:avLst/>
          </a:prstGeom>
        </p:spPr>
        <p:txBody>
          <a:bodyPr vert="horz" lIns="101882" tIns="50941" rIns="101882" bIns="50941" rtlCol="0" anchor="ctr"/>
          <a:lstStyle>
            <a:lvl1pPr algn="l">
              <a:defRPr sz="1300">
                <a:solidFill>
                  <a:schemeClr val="tx1">
                    <a:tint val="75000"/>
                  </a:schemeClr>
                </a:solidFill>
              </a:defRPr>
            </a:lvl1pPr>
          </a:lstStyle>
          <a:p>
            <a:fld id="{055930FF-25E1-8744-AE59-F77E68B1D790}" type="datetimeFigureOut">
              <a:rPr lang="en-US" smtClean="0"/>
              <a:t>3/28/2018</a:t>
            </a:fld>
            <a:endParaRPr lang="en-US"/>
          </a:p>
        </p:txBody>
      </p:sp>
      <p:sp>
        <p:nvSpPr>
          <p:cNvPr id="5" name="Footer Placeholder 4"/>
          <p:cNvSpPr>
            <a:spLocks noGrp="1"/>
          </p:cNvSpPr>
          <p:nvPr>
            <p:ph type="ftr" sz="quarter" idx="3"/>
          </p:nvPr>
        </p:nvSpPr>
        <p:spPr>
          <a:xfrm>
            <a:off x="2655570" y="9322648"/>
            <a:ext cx="2461260" cy="535516"/>
          </a:xfrm>
          <a:prstGeom prst="rect">
            <a:avLst/>
          </a:prstGeom>
        </p:spPr>
        <p:txBody>
          <a:bodyPr vert="horz" lIns="101882" tIns="50941" rIns="101882" bIns="50941"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48"/>
            <a:ext cx="1813560" cy="535516"/>
          </a:xfrm>
          <a:prstGeom prst="rect">
            <a:avLst/>
          </a:prstGeom>
        </p:spPr>
        <p:txBody>
          <a:bodyPr vert="horz" lIns="101882" tIns="50941" rIns="101882" bIns="50941" rtlCol="0" anchor="ctr"/>
          <a:lstStyle>
            <a:lvl1pPr algn="r">
              <a:defRPr sz="1300">
                <a:solidFill>
                  <a:schemeClr val="tx1">
                    <a:tint val="75000"/>
                  </a:schemeClr>
                </a:solidFill>
              </a:defRPr>
            </a:lvl1pPr>
          </a:lstStyle>
          <a:p>
            <a:fld id="{DEE29A05-EF1A-9140-A086-19D80711A449}" type="slidenum">
              <a:rPr lang="en-US" smtClean="0"/>
              <a:t>‹#›</a:t>
            </a:fld>
            <a:endParaRPr lang="en-US"/>
          </a:p>
        </p:txBody>
      </p:sp>
    </p:spTree>
    <p:extLst>
      <p:ext uri="{BB962C8B-B14F-4D97-AF65-F5344CB8AC3E}">
        <p14:creationId xmlns:p14="http://schemas.microsoft.com/office/powerpoint/2010/main" val="2330122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09412" rtl="0" eaLnBrk="1" latinLnBrk="0" hangingPunct="1">
        <a:spcBef>
          <a:spcPct val="0"/>
        </a:spcBef>
        <a:buNone/>
        <a:defRPr sz="4900" kern="1200">
          <a:solidFill>
            <a:schemeClr val="tx1"/>
          </a:solidFill>
          <a:latin typeface="+mj-lt"/>
          <a:ea typeface="+mj-ea"/>
          <a:cs typeface="+mj-cs"/>
        </a:defRPr>
      </a:lvl1pPr>
    </p:titleStyle>
    <p:bodyStyle>
      <a:lvl1pPr marL="382059" indent="-382059" algn="l" defTabSz="509412" rtl="0" eaLnBrk="1" latinLnBrk="0" hangingPunct="1">
        <a:spcBef>
          <a:spcPct val="20000"/>
        </a:spcBef>
        <a:buFont typeface="Arial"/>
        <a:buChar char="•"/>
        <a:defRPr sz="3600" kern="1200">
          <a:solidFill>
            <a:schemeClr val="tx1"/>
          </a:solidFill>
          <a:latin typeface="+mn-lt"/>
          <a:ea typeface="+mn-ea"/>
          <a:cs typeface="+mn-cs"/>
        </a:defRPr>
      </a:lvl1pPr>
      <a:lvl2pPr marL="827795" indent="-318383" algn="l" defTabSz="509412" rtl="0" eaLnBrk="1" latinLnBrk="0" hangingPunct="1">
        <a:spcBef>
          <a:spcPct val="20000"/>
        </a:spcBef>
        <a:buFont typeface="Arial"/>
        <a:buChar char="–"/>
        <a:defRPr sz="3100" kern="1200">
          <a:solidFill>
            <a:schemeClr val="tx1"/>
          </a:solidFill>
          <a:latin typeface="+mn-lt"/>
          <a:ea typeface="+mn-ea"/>
          <a:cs typeface="+mn-cs"/>
        </a:defRPr>
      </a:lvl2pPr>
      <a:lvl3pPr marL="1273531" indent="-254706" algn="l" defTabSz="509412" rtl="0" eaLnBrk="1" latinLnBrk="0" hangingPunct="1">
        <a:spcBef>
          <a:spcPct val="20000"/>
        </a:spcBef>
        <a:buFont typeface="Arial"/>
        <a:buChar char="•"/>
        <a:defRPr sz="2700" kern="1200">
          <a:solidFill>
            <a:schemeClr val="tx1"/>
          </a:solidFill>
          <a:latin typeface="+mn-lt"/>
          <a:ea typeface="+mn-ea"/>
          <a:cs typeface="+mn-cs"/>
        </a:defRPr>
      </a:lvl3pPr>
      <a:lvl4pPr marL="1782943" indent="-254706" algn="l" defTabSz="509412" rtl="0" eaLnBrk="1" latinLnBrk="0" hangingPunct="1">
        <a:spcBef>
          <a:spcPct val="20000"/>
        </a:spcBef>
        <a:buFont typeface="Arial"/>
        <a:buChar char="–"/>
        <a:defRPr sz="2200" kern="1200">
          <a:solidFill>
            <a:schemeClr val="tx1"/>
          </a:solidFill>
          <a:latin typeface="+mn-lt"/>
          <a:ea typeface="+mn-ea"/>
          <a:cs typeface="+mn-cs"/>
        </a:defRPr>
      </a:lvl4pPr>
      <a:lvl5pPr marL="2292355" indent="-254706" algn="l" defTabSz="509412" rtl="0" eaLnBrk="1" latinLnBrk="0" hangingPunct="1">
        <a:spcBef>
          <a:spcPct val="20000"/>
        </a:spcBef>
        <a:buFont typeface="Arial"/>
        <a:buChar char="»"/>
        <a:defRPr sz="2200" kern="1200">
          <a:solidFill>
            <a:schemeClr val="tx1"/>
          </a:solidFill>
          <a:latin typeface="+mn-lt"/>
          <a:ea typeface="+mn-ea"/>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1.png"/><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hyperlink" Target="http://www.ua.org/women"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hyperlink" Target="http://www.ua.org/women"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7.jpg"/><Relationship Id="rId7"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6.jpg"/><Relationship Id="rId4" Type="http://schemas.openxmlformats.org/officeDocument/2006/relationships/image" Target="../media/image8.jpg"/><Relationship Id="rId9"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7772400" cy="10058400"/>
          </a:xfrm>
          <a:prstGeom prst="rect">
            <a:avLst/>
          </a:prstGeom>
          <a:solidFill>
            <a:srgbClr val="196A98"/>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187781" y="0"/>
            <a:ext cx="7772399" cy="2092881"/>
          </a:xfrm>
          <a:prstGeom prst="rect">
            <a:avLst/>
          </a:prstGeom>
          <a:noFill/>
        </p:spPr>
        <p:txBody>
          <a:bodyPr wrap="square" rtlCol="0">
            <a:spAutoFit/>
          </a:bodyPr>
          <a:lstStyle/>
          <a:p>
            <a:pPr algn="ctr"/>
            <a:r>
              <a:rPr lang="en-US" sz="13000" b="1" spc="3500" dirty="0" smtClean="0">
                <a:solidFill>
                  <a:srgbClr val="EAE6E0"/>
                </a:solidFill>
                <a:latin typeface="Impact"/>
                <a:cs typeface="Impact"/>
              </a:rPr>
              <a:t>WOMEN</a:t>
            </a:r>
            <a:endParaRPr lang="en-US" sz="13000" b="1" spc="3500" dirty="0">
              <a:solidFill>
                <a:srgbClr val="EAE6E0"/>
              </a:solidFill>
              <a:latin typeface="Impact"/>
              <a:cs typeface="Impact"/>
            </a:endParaRPr>
          </a:p>
        </p:txBody>
      </p:sp>
      <p:sp>
        <p:nvSpPr>
          <p:cNvPr id="7" name="TextBox 6"/>
          <p:cNvSpPr txBox="1"/>
          <p:nvPr/>
        </p:nvSpPr>
        <p:spPr>
          <a:xfrm>
            <a:off x="187781" y="5619969"/>
            <a:ext cx="7584618" cy="938719"/>
          </a:xfrm>
          <a:prstGeom prst="rect">
            <a:avLst/>
          </a:prstGeom>
          <a:noFill/>
        </p:spPr>
        <p:txBody>
          <a:bodyPr wrap="square" rtlCol="0">
            <a:spAutoFit/>
          </a:bodyPr>
          <a:lstStyle/>
          <a:p>
            <a:pPr algn="ctr"/>
            <a:r>
              <a:rPr lang="en-US" sz="5500" dirty="0" smtClean="0">
                <a:solidFill>
                  <a:srgbClr val="EAE6E0"/>
                </a:solidFill>
                <a:latin typeface="Impact"/>
                <a:cs typeface="Impact"/>
              </a:rPr>
              <a:t>Earn Good Money With</a:t>
            </a:r>
            <a:endParaRPr lang="en-US" sz="5500" dirty="0">
              <a:solidFill>
                <a:srgbClr val="EAE6E0"/>
              </a:solidFill>
              <a:latin typeface="Impact"/>
              <a:cs typeface="Impact"/>
            </a:endParaRPr>
          </a:p>
        </p:txBody>
      </p:sp>
      <p:sp>
        <p:nvSpPr>
          <p:cNvPr id="9" name="TextBox 8"/>
          <p:cNvSpPr txBox="1"/>
          <p:nvPr/>
        </p:nvSpPr>
        <p:spPr>
          <a:xfrm>
            <a:off x="187781" y="6354874"/>
            <a:ext cx="7584619" cy="1092607"/>
          </a:xfrm>
          <a:prstGeom prst="rect">
            <a:avLst/>
          </a:prstGeom>
          <a:noFill/>
        </p:spPr>
        <p:txBody>
          <a:bodyPr wrap="square" rtlCol="0">
            <a:spAutoFit/>
          </a:bodyPr>
          <a:lstStyle/>
          <a:p>
            <a:pPr algn="ctr"/>
            <a:r>
              <a:rPr lang="en-US" sz="6500" spc="1000" dirty="0" smtClean="0">
                <a:solidFill>
                  <a:srgbClr val="EAE6E0"/>
                </a:solidFill>
                <a:latin typeface="Impact"/>
                <a:cs typeface="Impact"/>
              </a:rPr>
              <a:t>APPRENTICESHIP</a:t>
            </a:r>
            <a:endParaRPr lang="en-US" sz="6500" spc="1000" dirty="0">
              <a:solidFill>
                <a:srgbClr val="EAE6E0"/>
              </a:solidFill>
              <a:latin typeface="Impact"/>
              <a:cs typeface="Impact"/>
            </a:endParaRPr>
          </a:p>
        </p:txBody>
      </p:sp>
      <p:pic>
        <p:nvPicPr>
          <p:cNvPr id="16" name="Picture 15" descr="bottom-banner.png"/>
          <p:cNvPicPr>
            <a:picLocks noChangeAspect="1"/>
          </p:cNvPicPr>
          <p:nvPr/>
        </p:nvPicPr>
        <p:blipFill rotWithShape="1">
          <a:blip r:embed="rId3">
            <a:extLst>
              <a:ext uri="{28A0092B-C50C-407E-A947-70E740481C1C}">
                <a14:useLocalDpi xmlns:a14="http://schemas.microsoft.com/office/drawing/2010/main" val="0"/>
              </a:ext>
            </a:extLst>
          </a:blip>
          <a:srcRect l="7325" r="8790"/>
          <a:stretch/>
        </p:blipFill>
        <p:spPr>
          <a:xfrm>
            <a:off x="0" y="7576556"/>
            <a:ext cx="7882795" cy="2572399"/>
          </a:xfrm>
          <a:prstGeom prst="rect">
            <a:avLst/>
          </a:prstGeom>
        </p:spPr>
      </p:pic>
      <p:sp>
        <p:nvSpPr>
          <p:cNvPr id="18" name="TextBox 17"/>
          <p:cNvSpPr txBox="1"/>
          <p:nvPr/>
        </p:nvSpPr>
        <p:spPr>
          <a:xfrm>
            <a:off x="343318" y="7835846"/>
            <a:ext cx="4568719" cy="584776"/>
          </a:xfrm>
          <a:prstGeom prst="rect">
            <a:avLst/>
          </a:prstGeom>
          <a:noFill/>
        </p:spPr>
        <p:txBody>
          <a:bodyPr wrap="square" rtlCol="0">
            <a:spAutoFit/>
          </a:bodyPr>
          <a:lstStyle/>
          <a:p>
            <a:r>
              <a:rPr lang="en-US" sz="1600" dirty="0" smtClean="0"/>
              <a:t>Women, for employment and training for high skills and high pay jobs, considering joining</a:t>
            </a:r>
            <a:endParaRPr lang="en-US" sz="1600" dirty="0"/>
          </a:p>
        </p:txBody>
      </p:sp>
      <p:sp>
        <p:nvSpPr>
          <p:cNvPr id="19" name="TextBox 18"/>
          <p:cNvSpPr txBox="1"/>
          <p:nvPr/>
        </p:nvSpPr>
        <p:spPr>
          <a:xfrm>
            <a:off x="343318" y="8420622"/>
            <a:ext cx="5623009" cy="646331"/>
          </a:xfrm>
          <a:prstGeom prst="rect">
            <a:avLst/>
          </a:prstGeom>
          <a:noFill/>
        </p:spPr>
        <p:txBody>
          <a:bodyPr wrap="square" rtlCol="0">
            <a:spAutoFit/>
          </a:bodyPr>
          <a:lstStyle/>
          <a:p>
            <a:r>
              <a:rPr lang="en-US" sz="3600" b="1" dirty="0" smtClean="0">
                <a:solidFill>
                  <a:srgbClr val="C3AC54"/>
                </a:solidFill>
              </a:rPr>
              <a:t>Plumbers Local Union #123</a:t>
            </a:r>
            <a:endParaRPr lang="en-US" sz="3600" b="1" dirty="0">
              <a:solidFill>
                <a:srgbClr val="C3AC54"/>
              </a:solidFill>
            </a:endParaRPr>
          </a:p>
        </p:txBody>
      </p:sp>
      <p:sp>
        <p:nvSpPr>
          <p:cNvPr id="20" name="TextBox 19"/>
          <p:cNvSpPr txBox="1"/>
          <p:nvPr/>
        </p:nvSpPr>
        <p:spPr>
          <a:xfrm>
            <a:off x="343317" y="9066953"/>
            <a:ext cx="4568719" cy="830997"/>
          </a:xfrm>
          <a:prstGeom prst="rect">
            <a:avLst/>
          </a:prstGeom>
          <a:noFill/>
        </p:spPr>
        <p:txBody>
          <a:bodyPr wrap="square" rtlCol="0">
            <a:spAutoFit/>
          </a:bodyPr>
          <a:lstStyle/>
          <a:p>
            <a:r>
              <a:rPr lang="en-US" sz="1600" dirty="0" smtClean="0"/>
              <a:t>OPEN HOUSE | 09.27.2018 | Saturday | 4:00 PM</a:t>
            </a:r>
            <a:br>
              <a:rPr lang="en-US" sz="1600" dirty="0" smtClean="0"/>
            </a:br>
            <a:r>
              <a:rPr lang="en-US" sz="1600" dirty="0" smtClean="0"/>
              <a:t>Community Building | 215 Andy Street</a:t>
            </a:r>
          </a:p>
          <a:p>
            <a:r>
              <a:rPr lang="en-US" sz="1600" dirty="0" smtClean="0"/>
              <a:t>Sioux Falls | South Dakota</a:t>
            </a:r>
            <a:endParaRPr lang="en-US" sz="1600" dirty="0"/>
          </a:p>
        </p:txBody>
      </p:sp>
      <p:pic>
        <p:nvPicPr>
          <p:cNvPr id="21" name="Picture 20" descr="United-Association-–-Union-of-Plumbers-Fitters-Welders-Service-Techs.png"/>
          <p:cNvPicPr>
            <a:picLocks noChangeAspect="1"/>
          </p:cNvPicPr>
          <p:nvPr/>
        </p:nvPicPr>
        <p:blipFill rotWithShape="1">
          <a:blip r:embed="rId4">
            <a:extLst>
              <a:ext uri="{28A0092B-C50C-407E-A947-70E740481C1C}">
                <a14:useLocalDpi xmlns:a14="http://schemas.microsoft.com/office/drawing/2010/main" val="0"/>
              </a:ext>
            </a:extLst>
          </a:blip>
          <a:srcRect l="20803" r="22117"/>
          <a:stretch/>
        </p:blipFill>
        <p:spPr>
          <a:xfrm>
            <a:off x="5726716" y="7835846"/>
            <a:ext cx="1858112" cy="1489725"/>
          </a:xfrm>
          <a:prstGeom prst="rect">
            <a:avLst/>
          </a:prstGeom>
        </p:spPr>
      </p:pic>
      <p:sp>
        <p:nvSpPr>
          <p:cNvPr id="22" name="TextBox 21"/>
          <p:cNvSpPr txBox="1"/>
          <p:nvPr/>
        </p:nvSpPr>
        <p:spPr>
          <a:xfrm>
            <a:off x="4571358" y="9653447"/>
            <a:ext cx="3074495" cy="323165"/>
          </a:xfrm>
          <a:prstGeom prst="rect">
            <a:avLst/>
          </a:prstGeom>
          <a:noFill/>
        </p:spPr>
        <p:txBody>
          <a:bodyPr wrap="square" rtlCol="0">
            <a:spAutoFit/>
          </a:bodyPr>
          <a:lstStyle/>
          <a:p>
            <a:r>
              <a:rPr lang="en-US" sz="1500" dirty="0" smtClean="0">
                <a:solidFill>
                  <a:srgbClr val="000000"/>
                </a:solidFill>
                <a:hlinkClick r:id="rId5"/>
              </a:rPr>
              <a:t>www.ua.org/women</a:t>
            </a:r>
            <a:r>
              <a:rPr lang="en-US" sz="1500" dirty="0" smtClean="0">
                <a:solidFill>
                  <a:srgbClr val="000000"/>
                </a:solidFill>
              </a:rPr>
              <a:t> | 410-269-2000</a:t>
            </a:r>
            <a:endParaRPr lang="en-US" sz="1500" dirty="0">
              <a:solidFill>
                <a:srgbClr val="000000"/>
              </a:solidFill>
            </a:endParaRPr>
          </a:p>
        </p:txBody>
      </p:sp>
      <p:pic>
        <p:nvPicPr>
          <p:cNvPr id="28" name="Picture 27" descr="79.jpg"/>
          <p:cNvPicPr>
            <a:picLocks noChangeAspect="1"/>
          </p:cNvPicPr>
          <p:nvPr/>
        </p:nvPicPr>
        <p:blipFill rotWithShape="1">
          <a:blip r:embed="rId6">
            <a:extLst>
              <a:ext uri="{28A0092B-C50C-407E-A947-70E740481C1C}">
                <a14:useLocalDpi xmlns:a14="http://schemas.microsoft.com/office/drawing/2010/main" val="0"/>
              </a:ext>
            </a:extLst>
          </a:blip>
          <a:srcRect l="11340" t="6358" r="2321" b="22976"/>
          <a:stretch/>
        </p:blipFill>
        <p:spPr>
          <a:xfrm>
            <a:off x="4073981" y="1837092"/>
            <a:ext cx="3352748" cy="1829450"/>
          </a:xfrm>
          <a:prstGeom prst="rect">
            <a:avLst/>
          </a:prstGeom>
        </p:spPr>
      </p:pic>
      <p:pic>
        <p:nvPicPr>
          <p:cNvPr id="31" name="Picture 30" descr="26.jpg"/>
          <p:cNvPicPr>
            <a:picLocks noChangeAspect="1"/>
          </p:cNvPicPr>
          <p:nvPr/>
        </p:nvPicPr>
        <p:blipFill rotWithShape="1">
          <a:blip r:embed="rId7">
            <a:extLst>
              <a:ext uri="{28A0092B-C50C-407E-A947-70E740481C1C}">
                <a14:useLocalDpi xmlns:a14="http://schemas.microsoft.com/office/drawing/2010/main" val="0"/>
              </a:ext>
            </a:extLst>
          </a:blip>
          <a:srcRect b="26396"/>
          <a:stretch/>
        </p:blipFill>
        <p:spPr>
          <a:xfrm>
            <a:off x="478771" y="1843391"/>
            <a:ext cx="3382111" cy="3734031"/>
          </a:xfrm>
          <a:prstGeom prst="rect">
            <a:avLst/>
          </a:prstGeom>
        </p:spPr>
      </p:pic>
      <p:pic>
        <p:nvPicPr>
          <p:cNvPr id="32" name="Picture 31" descr="51.jpg"/>
          <p:cNvPicPr>
            <a:picLocks noChangeAspect="1"/>
          </p:cNvPicPr>
          <p:nvPr/>
        </p:nvPicPr>
        <p:blipFill rotWithShape="1">
          <a:blip r:embed="rId8">
            <a:extLst>
              <a:ext uri="{28A0092B-C50C-407E-A947-70E740481C1C}">
                <a14:useLocalDpi xmlns:a14="http://schemas.microsoft.com/office/drawing/2010/main" val="0"/>
              </a:ext>
            </a:extLst>
          </a:blip>
          <a:srcRect t="38088" b="25852"/>
          <a:stretch/>
        </p:blipFill>
        <p:spPr>
          <a:xfrm>
            <a:off x="4073981" y="3751302"/>
            <a:ext cx="3369255" cy="1822458"/>
          </a:xfrm>
          <a:prstGeom prst="rect">
            <a:avLst/>
          </a:prstGeom>
        </p:spPr>
      </p:pic>
    </p:spTree>
    <p:extLst>
      <p:ext uri="{BB962C8B-B14F-4D97-AF65-F5344CB8AC3E}">
        <p14:creationId xmlns:p14="http://schemas.microsoft.com/office/powerpoint/2010/main" val="472121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7772400" cy="10058400"/>
          </a:xfrm>
          <a:prstGeom prst="rect">
            <a:avLst/>
          </a:prstGeom>
          <a:solidFill>
            <a:srgbClr val="196A98"/>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bottom-banner.png"/>
          <p:cNvPicPr>
            <a:picLocks noChangeAspect="1"/>
          </p:cNvPicPr>
          <p:nvPr/>
        </p:nvPicPr>
        <p:blipFill rotWithShape="1">
          <a:blip r:embed="rId3">
            <a:extLst>
              <a:ext uri="{28A0092B-C50C-407E-A947-70E740481C1C}">
                <a14:useLocalDpi xmlns:a14="http://schemas.microsoft.com/office/drawing/2010/main" val="0"/>
              </a:ext>
            </a:extLst>
          </a:blip>
          <a:srcRect l="7325" r="8790"/>
          <a:stretch/>
        </p:blipFill>
        <p:spPr>
          <a:xfrm>
            <a:off x="-1" y="7045074"/>
            <a:ext cx="7772401" cy="3127744"/>
          </a:xfrm>
          <a:prstGeom prst="rect">
            <a:avLst/>
          </a:prstGeom>
        </p:spPr>
      </p:pic>
      <p:sp>
        <p:nvSpPr>
          <p:cNvPr id="18" name="TextBox 17"/>
          <p:cNvSpPr txBox="1"/>
          <p:nvPr/>
        </p:nvSpPr>
        <p:spPr>
          <a:xfrm>
            <a:off x="343318" y="7471572"/>
            <a:ext cx="4568719" cy="646331"/>
          </a:xfrm>
          <a:prstGeom prst="rect">
            <a:avLst/>
          </a:prstGeom>
          <a:noFill/>
        </p:spPr>
        <p:txBody>
          <a:bodyPr wrap="square" rtlCol="0">
            <a:spAutoFit/>
          </a:bodyPr>
          <a:lstStyle/>
          <a:p>
            <a:r>
              <a:rPr lang="en-US" sz="1800" b="1" dirty="0" smtClean="0"/>
              <a:t>Women, for employment and training for high skills and high pay jobs, considering joining</a:t>
            </a:r>
            <a:endParaRPr lang="en-US" sz="1800" b="1" dirty="0"/>
          </a:p>
        </p:txBody>
      </p:sp>
      <p:sp>
        <p:nvSpPr>
          <p:cNvPr id="19" name="TextBox 18"/>
          <p:cNvSpPr txBox="1"/>
          <p:nvPr/>
        </p:nvSpPr>
        <p:spPr>
          <a:xfrm>
            <a:off x="343318" y="8077996"/>
            <a:ext cx="5623009" cy="646331"/>
          </a:xfrm>
          <a:prstGeom prst="rect">
            <a:avLst/>
          </a:prstGeom>
          <a:noFill/>
        </p:spPr>
        <p:txBody>
          <a:bodyPr wrap="square" rtlCol="0">
            <a:spAutoFit/>
          </a:bodyPr>
          <a:lstStyle/>
          <a:p>
            <a:r>
              <a:rPr lang="en-US" sz="3600" b="1" dirty="0" smtClean="0">
                <a:solidFill>
                  <a:srgbClr val="C3AC54"/>
                </a:solidFill>
              </a:rPr>
              <a:t>Plumbers Local Union #123</a:t>
            </a:r>
            <a:endParaRPr lang="en-US" sz="3600" b="1" dirty="0">
              <a:solidFill>
                <a:srgbClr val="C3AC54"/>
              </a:solidFill>
            </a:endParaRPr>
          </a:p>
        </p:txBody>
      </p:sp>
      <p:sp>
        <p:nvSpPr>
          <p:cNvPr id="20" name="TextBox 19"/>
          <p:cNvSpPr txBox="1"/>
          <p:nvPr/>
        </p:nvSpPr>
        <p:spPr>
          <a:xfrm>
            <a:off x="343318" y="8838186"/>
            <a:ext cx="4568719" cy="830997"/>
          </a:xfrm>
          <a:prstGeom prst="rect">
            <a:avLst/>
          </a:prstGeom>
          <a:noFill/>
        </p:spPr>
        <p:txBody>
          <a:bodyPr wrap="square" rtlCol="0">
            <a:spAutoFit/>
          </a:bodyPr>
          <a:lstStyle/>
          <a:p>
            <a:r>
              <a:rPr lang="en-US" sz="1600" dirty="0" smtClean="0"/>
              <a:t>OPEN HOUSE | 09.27.2018 | Saturday | 4:00 PM</a:t>
            </a:r>
            <a:br>
              <a:rPr lang="en-US" sz="1600" dirty="0" smtClean="0"/>
            </a:br>
            <a:r>
              <a:rPr lang="en-US" sz="1600" dirty="0" smtClean="0"/>
              <a:t>Community Building | 215 Andy Street</a:t>
            </a:r>
          </a:p>
          <a:p>
            <a:r>
              <a:rPr lang="en-US" sz="1600" dirty="0" smtClean="0"/>
              <a:t>Sioux Falls | South Dakota</a:t>
            </a:r>
            <a:endParaRPr lang="en-US" sz="1600" dirty="0"/>
          </a:p>
        </p:txBody>
      </p:sp>
      <p:pic>
        <p:nvPicPr>
          <p:cNvPr id="21" name="Picture 20" descr="United-Association-–-Union-of-Plumbers-Fitters-Welders-Service-Techs.png"/>
          <p:cNvPicPr>
            <a:picLocks noChangeAspect="1"/>
          </p:cNvPicPr>
          <p:nvPr/>
        </p:nvPicPr>
        <p:blipFill rotWithShape="1">
          <a:blip r:embed="rId4">
            <a:extLst>
              <a:ext uri="{28A0092B-C50C-407E-A947-70E740481C1C}">
                <a14:useLocalDpi xmlns:a14="http://schemas.microsoft.com/office/drawing/2010/main" val="0"/>
              </a:ext>
            </a:extLst>
          </a:blip>
          <a:srcRect l="20803" r="22117"/>
          <a:stretch/>
        </p:blipFill>
        <p:spPr>
          <a:xfrm>
            <a:off x="5787742" y="7471572"/>
            <a:ext cx="1858112" cy="1489725"/>
          </a:xfrm>
          <a:prstGeom prst="rect">
            <a:avLst/>
          </a:prstGeom>
        </p:spPr>
      </p:pic>
      <p:sp>
        <p:nvSpPr>
          <p:cNvPr id="22" name="TextBox 21"/>
          <p:cNvSpPr txBox="1"/>
          <p:nvPr/>
        </p:nvSpPr>
        <p:spPr>
          <a:xfrm>
            <a:off x="4571358" y="9351180"/>
            <a:ext cx="3074495" cy="323165"/>
          </a:xfrm>
          <a:prstGeom prst="rect">
            <a:avLst/>
          </a:prstGeom>
          <a:noFill/>
        </p:spPr>
        <p:txBody>
          <a:bodyPr wrap="square" rtlCol="0">
            <a:spAutoFit/>
          </a:bodyPr>
          <a:lstStyle/>
          <a:p>
            <a:r>
              <a:rPr lang="en-US" sz="1500" dirty="0" smtClean="0">
                <a:solidFill>
                  <a:srgbClr val="000000"/>
                </a:solidFill>
                <a:hlinkClick r:id="rId5"/>
              </a:rPr>
              <a:t>www.ua.org/women</a:t>
            </a:r>
            <a:r>
              <a:rPr lang="en-US" sz="1500" dirty="0" smtClean="0">
                <a:solidFill>
                  <a:srgbClr val="000000"/>
                </a:solidFill>
              </a:rPr>
              <a:t> | 410-269-2000</a:t>
            </a:r>
            <a:endParaRPr lang="en-US" sz="1500" dirty="0">
              <a:solidFill>
                <a:srgbClr val="000000"/>
              </a:solidFill>
            </a:endParaRPr>
          </a:p>
        </p:txBody>
      </p:sp>
      <p:sp>
        <p:nvSpPr>
          <p:cNvPr id="13" name="TextBox 12"/>
          <p:cNvSpPr txBox="1"/>
          <p:nvPr/>
        </p:nvSpPr>
        <p:spPr>
          <a:xfrm>
            <a:off x="-1" y="-227639"/>
            <a:ext cx="7772401" cy="2246769"/>
          </a:xfrm>
          <a:prstGeom prst="rect">
            <a:avLst/>
          </a:prstGeom>
          <a:noFill/>
        </p:spPr>
        <p:txBody>
          <a:bodyPr wrap="square" rtlCol="0">
            <a:spAutoFit/>
          </a:bodyPr>
          <a:lstStyle/>
          <a:p>
            <a:pPr algn="ctr"/>
            <a:r>
              <a:rPr lang="en-US" sz="14000" b="1" spc="1100" dirty="0" smtClean="0">
                <a:solidFill>
                  <a:srgbClr val="EAE6E0"/>
                </a:solidFill>
                <a:latin typeface="Calibri"/>
                <a:cs typeface="Calibri"/>
              </a:rPr>
              <a:t>WOMEN</a:t>
            </a:r>
            <a:endParaRPr lang="en-US" sz="14000" b="1" spc="1100" dirty="0">
              <a:solidFill>
                <a:srgbClr val="EAE6E0"/>
              </a:solidFill>
              <a:latin typeface="Calibri"/>
              <a:cs typeface="Calibri"/>
            </a:endParaRPr>
          </a:p>
        </p:txBody>
      </p:sp>
      <p:sp>
        <p:nvSpPr>
          <p:cNvPr id="15" name="TextBox 14"/>
          <p:cNvSpPr txBox="1"/>
          <p:nvPr/>
        </p:nvSpPr>
        <p:spPr>
          <a:xfrm>
            <a:off x="-2" y="5433162"/>
            <a:ext cx="7772402" cy="1554272"/>
          </a:xfrm>
          <a:prstGeom prst="rect">
            <a:avLst/>
          </a:prstGeom>
          <a:noFill/>
        </p:spPr>
        <p:txBody>
          <a:bodyPr wrap="square" rtlCol="0">
            <a:spAutoFit/>
          </a:bodyPr>
          <a:lstStyle/>
          <a:p>
            <a:pPr algn="ctr"/>
            <a:r>
              <a:rPr lang="en-US" sz="9500" b="1" dirty="0" smtClean="0">
                <a:solidFill>
                  <a:srgbClr val="EAE6E0"/>
                </a:solidFill>
                <a:latin typeface="Calibri"/>
                <a:cs typeface="Calibri"/>
              </a:rPr>
              <a:t>APPLY NOW!</a:t>
            </a:r>
          </a:p>
        </p:txBody>
      </p:sp>
      <p:pic>
        <p:nvPicPr>
          <p:cNvPr id="12" name="Picture 11" descr="78.jpg"/>
          <p:cNvPicPr>
            <a:picLocks noChangeAspect="1"/>
          </p:cNvPicPr>
          <p:nvPr/>
        </p:nvPicPr>
        <p:blipFill rotWithShape="1">
          <a:blip r:embed="rId6">
            <a:extLst>
              <a:ext uri="{28A0092B-C50C-407E-A947-70E740481C1C}">
                <a14:useLocalDpi xmlns:a14="http://schemas.microsoft.com/office/drawing/2010/main" val="0"/>
              </a:ext>
            </a:extLst>
          </a:blip>
          <a:srcRect t="14334" r="31176" b="30691"/>
          <a:stretch/>
        </p:blipFill>
        <p:spPr>
          <a:xfrm>
            <a:off x="716568" y="2031586"/>
            <a:ext cx="6468003" cy="3444370"/>
          </a:xfrm>
          <a:prstGeom prst="rect">
            <a:avLst/>
          </a:prstGeom>
        </p:spPr>
      </p:pic>
    </p:spTree>
    <p:extLst>
      <p:ext uri="{BB962C8B-B14F-4D97-AF65-F5344CB8AC3E}">
        <p14:creationId xmlns:p14="http://schemas.microsoft.com/office/powerpoint/2010/main" val="2770340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69.jpg"/>
          <p:cNvPicPr>
            <a:picLocks noChangeAspect="1"/>
          </p:cNvPicPr>
          <p:nvPr/>
        </p:nvPicPr>
        <p:blipFill rotWithShape="1">
          <a:blip r:embed="rId3">
            <a:extLst>
              <a:ext uri="{28A0092B-C50C-407E-A947-70E740481C1C}">
                <a14:useLocalDpi xmlns:a14="http://schemas.microsoft.com/office/drawing/2010/main" val="0"/>
              </a:ext>
            </a:extLst>
          </a:blip>
          <a:srcRect l="-222" t="13674" r="16971" b="20169"/>
          <a:stretch/>
        </p:blipFill>
        <p:spPr>
          <a:xfrm>
            <a:off x="487967" y="376903"/>
            <a:ext cx="3442048" cy="1823548"/>
          </a:xfrm>
          <a:prstGeom prst="rect">
            <a:avLst/>
          </a:prstGeom>
        </p:spPr>
      </p:pic>
      <p:pic>
        <p:nvPicPr>
          <p:cNvPr id="14" name="Picture 13" descr="77.jpg"/>
          <p:cNvPicPr>
            <a:picLocks noChangeAspect="1"/>
          </p:cNvPicPr>
          <p:nvPr/>
        </p:nvPicPr>
        <p:blipFill rotWithShape="1">
          <a:blip r:embed="rId4">
            <a:extLst>
              <a:ext uri="{28A0092B-C50C-407E-A947-70E740481C1C}">
                <a14:useLocalDpi xmlns:a14="http://schemas.microsoft.com/office/drawing/2010/main" val="0"/>
              </a:ext>
            </a:extLst>
          </a:blip>
          <a:srcRect t="7054" r="7289" b="19049"/>
          <a:stretch/>
        </p:blipFill>
        <p:spPr>
          <a:xfrm>
            <a:off x="487967" y="2200451"/>
            <a:ext cx="3442048" cy="1821303"/>
          </a:xfrm>
          <a:prstGeom prst="rect">
            <a:avLst/>
          </a:prstGeom>
        </p:spPr>
      </p:pic>
      <p:pic>
        <p:nvPicPr>
          <p:cNvPr id="15" name="Picture 14" descr="78.jpg"/>
          <p:cNvPicPr>
            <a:picLocks noChangeAspect="1"/>
          </p:cNvPicPr>
          <p:nvPr/>
        </p:nvPicPr>
        <p:blipFill rotWithShape="1">
          <a:blip r:embed="rId5">
            <a:extLst>
              <a:ext uri="{28A0092B-C50C-407E-A947-70E740481C1C}">
                <a14:useLocalDpi xmlns:a14="http://schemas.microsoft.com/office/drawing/2010/main" val="0"/>
              </a:ext>
            </a:extLst>
          </a:blip>
          <a:srcRect t="14334" r="31176" b="30691"/>
          <a:stretch/>
        </p:blipFill>
        <p:spPr>
          <a:xfrm>
            <a:off x="487968" y="4021753"/>
            <a:ext cx="3424877" cy="1823831"/>
          </a:xfrm>
          <a:prstGeom prst="rect">
            <a:avLst/>
          </a:prstGeom>
        </p:spPr>
      </p:pic>
      <p:pic>
        <p:nvPicPr>
          <p:cNvPr id="16" name="Picture 15" descr="amanda shamblin.jpg"/>
          <p:cNvPicPr>
            <a:picLocks noChangeAspect="1"/>
          </p:cNvPicPr>
          <p:nvPr/>
        </p:nvPicPr>
        <p:blipFill rotWithShape="1">
          <a:blip r:embed="rId6">
            <a:extLst>
              <a:ext uri="{28A0092B-C50C-407E-A947-70E740481C1C}">
                <a14:useLocalDpi xmlns:a14="http://schemas.microsoft.com/office/drawing/2010/main" val="0"/>
              </a:ext>
            </a:extLst>
          </a:blip>
          <a:srcRect t="17110"/>
          <a:stretch/>
        </p:blipFill>
        <p:spPr>
          <a:xfrm>
            <a:off x="4131525" y="287723"/>
            <a:ext cx="3382112" cy="3734030"/>
          </a:xfrm>
          <a:prstGeom prst="rect">
            <a:avLst/>
          </a:prstGeom>
        </p:spPr>
      </p:pic>
      <p:pic>
        <p:nvPicPr>
          <p:cNvPr id="17" name="Picture 16" descr="79.jpg"/>
          <p:cNvPicPr>
            <a:picLocks noChangeAspect="1"/>
          </p:cNvPicPr>
          <p:nvPr/>
        </p:nvPicPr>
        <p:blipFill rotWithShape="1">
          <a:blip r:embed="rId7">
            <a:extLst>
              <a:ext uri="{28A0092B-C50C-407E-A947-70E740481C1C}">
                <a14:useLocalDpi xmlns:a14="http://schemas.microsoft.com/office/drawing/2010/main" val="0"/>
              </a:ext>
            </a:extLst>
          </a:blip>
          <a:srcRect l="8947" t="6358" r="2321" b="22976"/>
          <a:stretch/>
        </p:blipFill>
        <p:spPr>
          <a:xfrm>
            <a:off x="496016" y="5941436"/>
            <a:ext cx="3433999" cy="1823254"/>
          </a:xfrm>
          <a:prstGeom prst="rect">
            <a:avLst/>
          </a:prstGeom>
        </p:spPr>
      </p:pic>
      <p:pic>
        <p:nvPicPr>
          <p:cNvPr id="18" name="Picture 17" descr="51.jpg"/>
          <p:cNvPicPr>
            <a:picLocks noChangeAspect="1"/>
          </p:cNvPicPr>
          <p:nvPr/>
        </p:nvPicPr>
        <p:blipFill rotWithShape="1">
          <a:blip r:embed="rId8">
            <a:extLst>
              <a:ext uri="{28A0092B-C50C-407E-A947-70E740481C1C}">
                <a14:useLocalDpi xmlns:a14="http://schemas.microsoft.com/office/drawing/2010/main" val="0"/>
              </a:ext>
            </a:extLst>
          </a:blip>
          <a:srcRect l="-2" t="38088" r="750" b="25852"/>
          <a:stretch/>
        </p:blipFill>
        <p:spPr>
          <a:xfrm>
            <a:off x="496016" y="7872524"/>
            <a:ext cx="3433999" cy="1871526"/>
          </a:xfrm>
          <a:prstGeom prst="rect">
            <a:avLst/>
          </a:prstGeom>
        </p:spPr>
      </p:pic>
      <p:pic>
        <p:nvPicPr>
          <p:cNvPr id="8" name="Picture 7" descr="26.jpg"/>
          <p:cNvPicPr>
            <a:picLocks noChangeAspect="1"/>
          </p:cNvPicPr>
          <p:nvPr/>
        </p:nvPicPr>
        <p:blipFill rotWithShape="1">
          <a:blip r:embed="rId9">
            <a:extLst>
              <a:ext uri="{28A0092B-C50C-407E-A947-70E740481C1C}">
                <a14:useLocalDpi xmlns:a14="http://schemas.microsoft.com/office/drawing/2010/main" val="0"/>
              </a:ext>
            </a:extLst>
          </a:blip>
          <a:srcRect b="26396"/>
          <a:stretch/>
        </p:blipFill>
        <p:spPr>
          <a:xfrm>
            <a:off x="4131526" y="4305263"/>
            <a:ext cx="3382111" cy="3734031"/>
          </a:xfrm>
          <a:prstGeom prst="rect">
            <a:avLst/>
          </a:prstGeom>
        </p:spPr>
      </p:pic>
    </p:spTree>
    <p:extLst>
      <p:ext uri="{BB962C8B-B14F-4D97-AF65-F5344CB8AC3E}">
        <p14:creationId xmlns:p14="http://schemas.microsoft.com/office/powerpoint/2010/main" val="1263416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age-group.png"/>
          <p:cNvPicPr>
            <a:picLocks noChangeAspect="1"/>
          </p:cNvPicPr>
          <p:nvPr/>
        </p:nvPicPr>
        <p:blipFill rotWithShape="1">
          <a:blip r:embed="rId2">
            <a:extLst>
              <a:ext uri="{28A0092B-C50C-407E-A947-70E740481C1C}">
                <a14:useLocalDpi xmlns:a14="http://schemas.microsoft.com/office/drawing/2010/main" val="0"/>
              </a:ext>
            </a:extLst>
          </a:blip>
          <a:srcRect t="6987" b="7827"/>
          <a:stretch/>
        </p:blipFill>
        <p:spPr>
          <a:xfrm>
            <a:off x="366021" y="317520"/>
            <a:ext cx="6918960" cy="3871317"/>
          </a:xfrm>
          <a:prstGeom prst="rect">
            <a:avLst/>
          </a:prstGeom>
        </p:spPr>
      </p:pic>
      <p:sp>
        <p:nvSpPr>
          <p:cNvPr id="4" name="TextBox 3"/>
          <p:cNvSpPr txBox="1"/>
          <p:nvPr/>
        </p:nvSpPr>
        <p:spPr>
          <a:xfrm>
            <a:off x="366021" y="7858945"/>
            <a:ext cx="6918960" cy="738664"/>
          </a:xfrm>
          <a:prstGeom prst="rect">
            <a:avLst/>
          </a:prstGeom>
          <a:noFill/>
        </p:spPr>
        <p:txBody>
          <a:bodyPr wrap="square" rtlCol="0">
            <a:spAutoFit/>
          </a:bodyPr>
          <a:lstStyle/>
          <a:p>
            <a:r>
              <a:rPr lang="en-US" sz="1400" i="1" dirty="0" smtClean="0"/>
              <a:t>This recruitment flyer template tool was developed by West Virginia Women Work, Inc. and was made possible by the U.S. Department of Labor Equity Partners Initiative contract with Chicago Women in Trades. Photos courtesy of Oregon Tradeswomen, Inc. </a:t>
            </a:r>
            <a:endParaRPr lang="en-US" sz="1400" i="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53" y="8801101"/>
            <a:ext cx="758598" cy="70709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6905" y="8792815"/>
            <a:ext cx="1503056" cy="666303"/>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39428" b="39143"/>
          <a:stretch/>
        </p:blipFill>
        <p:spPr>
          <a:xfrm>
            <a:off x="3704525" y="8792815"/>
            <a:ext cx="2291839" cy="491109"/>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0928" y="8804144"/>
            <a:ext cx="704053" cy="704053"/>
          </a:xfrm>
          <a:prstGeom prst="rect">
            <a:avLst/>
          </a:prstGeom>
        </p:spPr>
      </p:pic>
    </p:spTree>
    <p:extLst>
      <p:ext uri="{BB962C8B-B14F-4D97-AF65-F5344CB8AC3E}">
        <p14:creationId xmlns:p14="http://schemas.microsoft.com/office/powerpoint/2010/main" val="1003800787"/>
      </p:ext>
    </p:extLst>
  </p:cSld>
  <p:clrMapOvr>
    <a:masterClrMapping/>
  </p:clrMapOvr>
</p:sld>
</file>

<file path=ppt/theme/theme1.xml><?xml version="1.0" encoding="utf-8"?>
<a:theme xmlns:a="http://schemas.openxmlformats.org/drawingml/2006/main" name="Office Theme">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42617"/>
      </a:hlink>
      <a:folHlink>
        <a:srgbClr val="14261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183</TotalTime>
  <Words>158</Words>
  <Application>Microsoft Office PowerPoint</Application>
  <PresentationFormat>Custom</PresentationFormat>
  <Paragraphs>22</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Impact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Barkhurst</dc:creator>
  <cp:lastModifiedBy>Alexander Hollister</cp:lastModifiedBy>
  <cp:revision>17</cp:revision>
  <dcterms:created xsi:type="dcterms:W3CDTF">2017-05-18T15:26:05Z</dcterms:created>
  <dcterms:modified xsi:type="dcterms:W3CDTF">2018-03-28T15:13:21Z</dcterms:modified>
</cp:coreProperties>
</file>