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48"/>
  </p:notesMasterIdLst>
  <p:sldIdLst>
    <p:sldId id="256" r:id="rId7"/>
    <p:sldId id="343" r:id="rId8"/>
    <p:sldId id="265" r:id="rId9"/>
    <p:sldId id="306" r:id="rId10"/>
    <p:sldId id="295" r:id="rId11"/>
    <p:sldId id="323" r:id="rId12"/>
    <p:sldId id="319" r:id="rId13"/>
    <p:sldId id="336" r:id="rId14"/>
    <p:sldId id="352" r:id="rId15"/>
    <p:sldId id="354" r:id="rId16"/>
    <p:sldId id="355" r:id="rId17"/>
    <p:sldId id="356" r:id="rId18"/>
    <p:sldId id="357" r:id="rId19"/>
    <p:sldId id="353" r:id="rId20"/>
    <p:sldId id="335" r:id="rId21"/>
    <p:sldId id="358" r:id="rId22"/>
    <p:sldId id="337" r:id="rId23"/>
    <p:sldId id="359" r:id="rId24"/>
    <p:sldId id="347" r:id="rId25"/>
    <p:sldId id="341" r:id="rId26"/>
    <p:sldId id="360" r:id="rId27"/>
    <p:sldId id="361" r:id="rId28"/>
    <p:sldId id="348" r:id="rId29"/>
    <p:sldId id="307" r:id="rId30"/>
    <p:sldId id="315" r:id="rId31"/>
    <p:sldId id="346" r:id="rId32"/>
    <p:sldId id="316" r:id="rId33"/>
    <p:sldId id="334" r:id="rId34"/>
    <p:sldId id="282" r:id="rId35"/>
    <p:sldId id="286" r:id="rId36"/>
    <p:sldId id="309" r:id="rId37"/>
    <p:sldId id="349" r:id="rId38"/>
    <p:sldId id="311" r:id="rId39"/>
    <p:sldId id="312" r:id="rId40"/>
    <p:sldId id="333" r:id="rId41"/>
    <p:sldId id="351" r:id="rId42"/>
    <p:sldId id="314" r:id="rId43"/>
    <p:sldId id="362" r:id="rId44"/>
    <p:sldId id="363" r:id="rId45"/>
    <p:sldId id="275" r:id="rId46"/>
    <p:sldId id="297" r:id="rId47"/>
  </p:sldIdLst>
  <p:sldSz cx="12192000" cy="6858000"/>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KME" userId="S::Kelley.Maya@dol.gov::83ade065-5288-4493-8835-6389baaea1a6" providerId="AD"/>
  <p188:author id="{B72FFD75-4010-F7FF-28DD-91DD65C75497}" name="Kelley, Maya - ETA" initials="KE" userId="S::kelley.maya@dol.gov::83ade065-5288-4493-8835-6389baaea1a6" providerId="AD"/>
  <p188:author id="{D5A7F77F-CC03-A153-8F5F-871721F73169}" name="Scheib, Gregory - ETA" initials="SGE" userId="S::Scheib.Gregory@dol.gov::ae37127a-3cf5-48e7-a338-85663afcaef7" providerId="AD"/>
  <p188:author id="{F7893D8D-6A6E-9639-8C40-2F6D7843749F}" name="Smith, Jenn - ETA" initials="SE" userId="S::smith.jenn@dol.gov::51c1642c-1557-4ea6-b52a-1b9e4622c7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tin, Cheryl L - ETA" initials="MCL-E" lastIdx="3" clrIdx="0">
    <p:extLst>
      <p:ext uri="{19B8F6BF-5375-455C-9EA6-DF929625EA0E}">
        <p15:presenceInfo xmlns:p15="http://schemas.microsoft.com/office/powerpoint/2012/main" userId="S-1-5-21-2522062978-2635407418-847139880-4132" providerId="AD"/>
      </p:ext>
    </p:extLst>
  </p:cmAuthor>
  <p:cmAuthor id="2" name="Fernkas, Robin - ETA" initials="FR-E" lastIdx="4" clrIdx="1">
    <p:extLst>
      <p:ext uri="{19B8F6BF-5375-455C-9EA6-DF929625EA0E}">
        <p15:presenceInfo xmlns:p15="http://schemas.microsoft.com/office/powerpoint/2012/main" userId="S-1-5-21-2522062978-2635407418-847139880-5192" providerId="AD"/>
      </p:ext>
    </p:extLst>
  </p:cmAuthor>
  <p:cmAuthor id="3" name="Agia, Eugenie L - ETA" initials="AEL-E" lastIdx="2" clrIdx="2">
    <p:extLst>
      <p:ext uri="{19B8F6BF-5375-455C-9EA6-DF929625EA0E}">
        <p15:presenceInfo xmlns:p15="http://schemas.microsoft.com/office/powerpoint/2012/main" userId="S-1-5-21-2522062978-2635407418-847139880-66632" providerId="AD"/>
      </p:ext>
    </p:extLst>
  </p:cmAuthor>
  <p:cmAuthor id="4" name="Scheib, Gregory - ETA" initials="GPS" lastIdx="5" clrIdx="3">
    <p:extLst>
      <p:ext uri="{19B8F6BF-5375-455C-9EA6-DF929625EA0E}">
        <p15:presenceInfo xmlns:p15="http://schemas.microsoft.com/office/powerpoint/2012/main" userId="Scheib, Gregory - ETA" providerId="None"/>
      </p:ext>
    </p:extLst>
  </p:cmAuthor>
  <p:cmAuthor id="5" name="Chism, Andrea N - ETA" initials="CAN-E" lastIdx="1" clrIdx="4">
    <p:extLst>
      <p:ext uri="{19B8F6BF-5375-455C-9EA6-DF929625EA0E}">
        <p15:presenceInfo xmlns:p15="http://schemas.microsoft.com/office/powerpoint/2012/main" userId="S-1-5-21-430767753-2305446740-1188461881-729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F03369-DB05-4891-8805-D02EC6BECAF2}" v="35" dt="2022-09-26T17:55:10.394"/>
    <p1510:client id="{38EC5603-042C-ADE1-F07B-D02166092B70}" v="3" dt="2022-09-28T11:25:32.041"/>
    <p1510:client id="{44857C2D-3EF4-97E1-BE3D-F66DCEDE194F}" v="54" dt="2022-09-28T12:43:02.366"/>
    <p1510:client id="{4A6F6D4E-3088-6734-EF55-1452C4D990B0}" v="2" dt="2022-09-23T16:00:09.071"/>
    <p1510:client id="{63F37BD7-1632-5467-11E4-107A6A8235B7}" v="13" dt="2022-09-27T17:13:15.077"/>
    <p1510:client id="{75F7353B-2D50-21C5-F1F7-3DDE2A10C8AD}" v="3" dt="2022-09-26T18:11:46.659"/>
    <p1510:client id="{9DAAE512-1AEF-B310-0F04-A2BF22323B5C}" v="272" dt="2022-09-28T06:34:44.967"/>
    <p1510:client id="{BDBDCBE0-DC7C-43EE-A9DC-21129B1E3543}" v="2037" dt="2022-09-23T17:41:24.796"/>
    <p1510:client id="{CC65D029-1CDB-4033-B743-54CDADDB9442}" v="288" dt="2022-09-23T17:51:39.4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slideMaster" Target="slideMasters/slideMaster1.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4.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10/3/2022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bphc.hrsa.gov/qualityimprovement/strategicpartnerships/ncapca/associations.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mailto:roach.denise@dol.gov"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grants.gov/"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Maya</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Welcome to this pre-recorded webcast for Prospective</a:t>
            </a:r>
            <a:r>
              <a:rPr lang="en-US" baseline="0"/>
              <a:t> Applicants for ETA’s Funding Opportunity Announcement 22-16, titled DOL Nursing Expansion Grant Program</a:t>
            </a:r>
            <a:r>
              <a:rPr lang="en-US" sz="1200"/>
              <a:t>. </a:t>
            </a:r>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13715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9" defTabSz="931774">
              <a:spcBef>
                <a:spcPct val="20000"/>
              </a:spcBef>
              <a:buClr>
                <a:prstClr val="black">
                  <a:lumMod val="50000"/>
                  <a:lumOff val="50000"/>
                </a:prstClr>
              </a:buClr>
              <a:defRPr/>
            </a:pPr>
            <a:r>
              <a:rPr lang="en-US" b="1"/>
              <a:t>Maya:</a:t>
            </a:r>
          </a:p>
          <a:p>
            <a:pPr marL="46589" defTabSz="931774">
              <a:spcBef>
                <a:spcPct val="20000"/>
              </a:spcBef>
              <a:buClr>
                <a:prstClr val="black">
                  <a:lumMod val="50000"/>
                  <a:lumOff val="50000"/>
                </a:prstClr>
              </a:buClr>
              <a:defRPr/>
            </a:pPr>
            <a:r>
              <a:rPr lang="en-US" b="0"/>
              <a:t>Thank you for joining us for today’s Webcast.</a:t>
            </a:r>
            <a:r>
              <a:rPr lang="en-US" b="0" baseline="0"/>
              <a:t>  To help you follow along, </a:t>
            </a:r>
            <a:r>
              <a:rPr lang="en-US">
                <a:solidFill>
                  <a:prstClr val="black">
                    <a:lumMod val="85000"/>
                  </a:prstClr>
                </a:solidFill>
              </a:rPr>
              <a:t>we recommend you have a hard copy of the FOA handy when viewing this Webcast.  Additionally, when applying for ETA competitive grants, we recommend that you use our Web-Based Toolkit for Prospective Applicants at the link on this slide.  </a:t>
            </a:r>
          </a:p>
          <a:p>
            <a:endParaRPr lang="en-US"/>
          </a:p>
        </p:txBody>
      </p:sp>
      <p:sp>
        <p:nvSpPr>
          <p:cNvPr id="4" name="Slide Number Placeholder 3"/>
          <p:cNvSpPr>
            <a:spLocks noGrp="1"/>
          </p:cNvSpPr>
          <p:nvPr>
            <p:ph type="sldNum" sz="quarter" idx="10"/>
          </p:nvPr>
        </p:nvSpPr>
        <p:spPr/>
        <p:txBody>
          <a:bodyPr/>
          <a:lstStyle/>
          <a:p>
            <a:fld id="{A0118022-50D0-43CE-B9C3-944277464A3B}" type="slidenum">
              <a:rPr lang="en-US" smtClean="0"/>
              <a:t>2</a:t>
            </a:fld>
            <a:endParaRPr lang="en-US"/>
          </a:p>
        </p:txBody>
      </p:sp>
    </p:spTree>
    <p:extLst>
      <p:ext uri="{BB962C8B-B14F-4D97-AF65-F5344CB8AC3E}">
        <p14:creationId xmlns:p14="http://schemas.microsoft.com/office/powerpoint/2010/main" val="64582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Maya: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Today, you’ll be hearing from Jenn Smith, Division Chief, for the Division of Strategic Investments (DSI):</a:t>
            </a:r>
            <a:r>
              <a:rPr lang="en-US" b="0"/>
              <a:t> </a:t>
            </a:r>
            <a:r>
              <a:rPr lang="en-US" baseline="0"/>
              <a:t>myself, Maya Kelley, a Program Manager in DSI; and Greg Scheib, who is a Workforce Analyst in DSI.  </a:t>
            </a:r>
            <a:r>
              <a:rPr lang="en-US" b="0"/>
              <a:t>We are from what is often called the DOL </a:t>
            </a:r>
            <a:r>
              <a:rPr lang="en-US" b="0" u="sng"/>
              <a:t>Program Office</a:t>
            </a:r>
            <a:r>
              <a:rPr lang="en-US" b="0" u="sng" baseline="0"/>
              <a:t> </a:t>
            </a:r>
            <a:r>
              <a:rPr lang="en-US" b="0" baseline="0"/>
              <a:t>for this grant. </a:t>
            </a:r>
            <a:endParaRPr lang="en-US" b="1"/>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51154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Maya</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 are two representatives</a:t>
            </a:r>
            <a:r>
              <a:rPr lang="en-US" baseline="0"/>
              <a:t> that we closely work with in </a:t>
            </a:r>
            <a:r>
              <a:rPr lang="en-US"/>
              <a:t>ETA’s Office of Grants Management:</a:t>
            </a:r>
            <a:endParaRPr lang="en-US">
              <a:cs typeface="Calibri"/>
            </a:endParaRPr>
          </a:p>
          <a:p>
            <a:pPr marL="171450" indent="-171450">
              <a:buFontTx/>
              <a:buChar char="-"/>
              <a:defRPr/>
            </a:pPr>
            <a:r>
              <a:rPr lang="en-US" baseline="0"/>
              <a:t>Brinda Ruggles is the Grant Officer for the DOL Nursing Expansion grants; and</a:t>
            </a:r>
            <a:r>
              <a:rPr lang="en-US"/>
              <a:t> </a:t>
            </a:r>
            <a:endParaRPr lang="en-US" baseline="0">
              <a:cs typeface="Calibri"/>
            </a:endParaRPr>
          </a:p>
          <a:p>
            <a:pPr marL="171450" indent="-171450">
              <a:buFontTx/>
              <a:buChar char="-"/>
              <a:defRPr/>
            </a:pPr>
            <a:r>
              <a:rPr lang="en-US"/>
              <a:t>Daniela </a:t>
            </a:r>
            <a:r>
              <a:rPr lang="en-US" err="1"/>
              <a:t>Petchik</a:t>
            </a:r>
            <a:r>
              <a:rPr lang="en-US" baseline="0"/>
              <a:t> is </a:t>
            </a:r>
            <a:r>
              <a:rPr lang="en-US"/>
              <a:t>the</a:t>
            </a:r>
            <a:r>
              <a:rPr lang="en-US" baseline="0"/>
              <a:t> Grants Management Specialist for this Funding Opportunity.</a:t>
            </a:r>
            <a:r>
              <a:rPr lang="en-US"/>
              <a:t> </a:t>
            </a:r>
            <a:r>
              <a:rPr lang="en-US" baseline="0"/>
              <a:t> </a:t>
            </a:r>
            <a:r>
              <a:rPr lang="en-US" b="0" baseline="0"/>
              <a:t>Please remember that while the FOA is open, </a:t>
            </a:r>
            <a:r>
              <a:rPr lang="en-US" b="0" u="sng" baseline="0"/>
              <a:t>all</a:t>
            </a:r>
            <a:r>
              <a:rPr lang="en-US" b="0" baseline="0"/>
              <a:t> questions about this grant must be directed to </a:t>
            </a:r>
            <a:r>
              <a:rPr lang="en-US"/>
              <a:t>Daniela </a:t>
            </a:r>
            <a:r>
              <a:rPr lang="en-US" err="1"/>
              <a:t>Petchik</a:t>
            </a:r>
            <a:r>
              <a:rPr lang="en-US" b="0" baseline="0"/>
              <a:t>.</a:t>
            </a:r>
            <a:r>
              <a:rPr lang="en-US"/>
              <a:t> </a:t>
            </a:r>
            <a:r>
              <a:rPr lang="en-US" b="0" baseline="0"/>
              <a:t> Contact information for </a:t>
            </a:r>
            <a:r>
              <a:rPr lang="en-US"/>
              <a:t>Daniela </a:t>
            </a:r>
            <a:r>
              <a:rPr lang="en-US" b="0" baseline="0"/>
              <a:t>can be found on page </a:t>
            </a:r>
            <a:r>
              <a:rPr lang="en-US"/>
              <a:t>85 </a:t>
            </a:r>
            <a:r>
              <a:rPr lang="en-US" b="0" baseline="0"/>
              <a:t>of the FOA, and later in these slides.</a:t>
            </a:r>
            <a:r>
              <a:rPr lang="en-US"/>
              <a:t> </a:t>
            </a:r>
            <a:endParaRPr lang="en-US" b="0">
              <a:cs typeface="Calibri"/>
            </a:endParaRPr>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413309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a:t>Maya</a:t>
            </a:r>
            <a:r>
              <a:rPr lang="en-US"/>
              <a:t>:</a:t>
            </a:r>
            <a:r>
              <a:rPr lang="en-US" baseline="0"/>
              <a:t>  </a:t>
            </a:r>
          </a:p>
          <a:p>
            <a:pPr>
              <a:spcBef>
                <a:spcPct val="0"/>
              </a:spcBef>
            </a:pPr>
            <a:r>
              <a:rPr lang="en-US" baseline="0"/>
              <a:t>Today we will focus on </a:t>
            </a:r>
            <a:r>
              <a:rPr lang="en-US" baseline="0">
                <a:solidFill>
                  <a:srgbClr val="FF0000"/>
                </a:solidFill>
              </a:rPr>
              <a:t>three</a:t>
            </a:r>
            <a:r>
              <a:rPr lang="en-US" baseline="0"/>
              <a:t> key areas of the FOA: </a:t>
            </a:r>
          </a:p>
          <a:p>
            <a:pPr marL="457200" indent="-457200">
              <a:spcBef>
                <a:spcPct val="0"/>
              </a:spcBef>
              <a:buFont typeface="Arial" panose="020B0604020202020204" pitchFamily="34" charset="0"/>
              <a:buChar char="•"/>
            </a:pPr>
            <a:r>
              <a:rPr lang="en-US" sz="3200">
                <a:latin typeface="Arial" charset="0"/>
                <a:cs typeface="Arial" charset="0"/>
              </a:rPr>
              <a:t>Program Purpose, Project Design, and</a:t>
            </a:r>
            <a:r>
              <a:rPr lang="en-US" sz="3200" baseline="0">
                <a:latin typeface="Arial" charset="0"/>
                <a:cs typeface="Arial" charset="0"/>
              </a:rPr>
              <a:t> Expected Outcomes</a:t>
            </a:r>
            <a:endParaRPr lang="en-US" sz="3200">
              <a:latin typeface="Arial" charset="0"/>
              <a:cs typeface="Arial" charset="0"/>
            </a:endParaRPr>
          </a:p>
          <a:p>
            <a:pPr marL="457200" indent="-457200">
              <a:spcBef>
                <a:spcPct val="0"/>
              </a:spcBef>
              <a:buFont typeface="Arial" panose="020B0604020202020204" pitchFamily="34" charset="0"/>
              <a:buChar char="•"/>
            </a:pPr>
            <a:r>
              <a:rPr lang="en-US" sz="3200">
                <a:latin typeface="Arial" charset="0"/>
                <a:cs typeface="Arial" charset="0"/>
              </a:rPr>
              <a:t>Award Information, Eligibility, and </a:t>
            </a:r>
            <a:r>
              <a:rPr lang="en-US" sz="3200" baseline="0">
                <a:latin typeface="Arial" charset="0"/>
                <a:cs typeface="Arial" charset="0"/>
              </a:rPr>
              <a:t>Partnerships and </a:t>
            </a:r>
          </a:p>
          <a:p>
            <a:pPr marL="457200" indent="-457200">
              <a:spcBef>
                <a:spcPct val="0"/>
              </a:spcBef>
              <a:buFont typeface="Arial" panose="020B0604020202020204" pitchFamily="34" charset="0"/>
              <a:buChar char="•"/>
            </a:pPr>
            <a:r>
              <a:rPr lang="en-US" sz="3200">
                <a:latin typeface="Arial" charset="0"/>
                <a:cs typeface="Arial" charset="0"/>
              </a:rPr>
              <a:t>Application Submission Requirements</a:t>
            </a:r>
          </a:p>
          <a:p>
            <a:pPr marL="0" indent="0">
              <a:spcBef>
                <a:spcPct val="0"/>
              </a:spcBef>
              <a:buFont typeface="Arial" panose="020B0604020202020204" pitchFamily="34" charset="0"/>
              <a:buNone/>
            </a:pPr>
            <a:endParaRPr lang="en-US" sz="3200">
              <a:latin typeface="Arial" charset="0"/>
              <a:cs typeface="Arial" charset="0"/>
            </a:endParaRPr>
          </a:p>
          <a:p>
            <a:pPr marL="0" indent="0">
              <a:spcBef>
                <a:spcPct val="0"/>
              </a:spcBef>
              <a:buFont typeface="Arial" panose="020B0604020202020204" pitchFamily="34" charset="0"/>
              <a:buNone/>
            </a:pPr>
            <a:r>
              <a:rPr lang="en-US" sz="3200"/>
              <a:t>I’ll turn it over to now to Jenn Smith to get us started… Jenn?</a:t>
            </a:r>
          </a:p>
          <a:p>
            <a:endParaRPr lang="en-US" b="1"/>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299094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Jenn: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Thanks, Maya.</a:t>
            </a:r>
            <a:r>
              <a:rPr lang="en-US" sz="1200" kern="1200">
                <a:solidFill>
                  <a:schemeClr val="tx1"/>
                </a:solidFill>
                <a:effectLst/>
                <a:latin typeface="+mn-lt"/>
                <a:ea typeface="+mn-ea"/>
                <a:cs typeface="+mn-cs"/>
              </a:rPr>
              <a:t> And</a:t>
            </a:r>
            <a:r>
              <a:rPr lang="en-US" sz="1200" kern="1200" baseline="0">
                <a:solidFill>
                  <a:schemeClr val="tx1"/>
                </a:solidFill>
                <a:effectLst/>
                <a:latin typeface="+mn-lt"/>
                <a:ea typeface="+mn-ea"/>
                <a:cs typeface="+mn-cs"/>
              </a:rPr>
              <a:t> t</a:t>
            </a:r>
            <a:r>
              <a:rPr lang="en-US" sz="1200" kern="1200">
                <a:solidFill>
                  <a:schemeClr val="tx1"/>
                </a:solidFill>
                <a:effectLst/>
                <a:latin typeface="+mn-lt"/>
                <a:ea typeface="+mn-ea"/>
                <a:cs typeface="+mn-cs"/>
              </a:rPr>
              <a:t>hank you to everyone joining us today. We are glad that you are making the time to view this important presentation, and we believe it will be helpful in preparing your response to this funding opportunity announcement.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In</a:t>
            </a:r>
            <a:r>
              <a:rPr lang="en-US" b="0" baseline="0"/>
              <a:t> the next few slides, I will go over the program’s purpose and design, as well as the geographic scope.  Everything we cover in this webcast is from the DOL Nursing Grant Program Funding Opportunity Announcement, </a:t>
            </a:r>
            <a:r>
              <a:rPr lang="en-US" b="0" strike="noStrike" baseline="0"/>
              <a:t>but this is </a:t>
            </a:r>
            <a:r>
              <a:rPr lang="en-US" b="0" baseline="0"/>
              <a:t>only a summary of key aspects of the FOA.  </a:t>
            </a:r>
            <a:r>
              <a:rPr lang="en-US" b="0" strike="noStrike" baseline="0"/>
              <a:t>We</a:t>
            </a:r>
            <a:r>
              <a:rPr lang="en-US" b="0" baseline="0"/>
              <a:t> strongly encourage you to read the FOA it in its entirety before considering whether to apply for the funding and submitting an application.  </a:t>
            </a: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103737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Jenn: </a:t>
            </a:r>
          </a:p>
          <a:p>
            <a:r>
              <a:rPr lang="en-US" sz="1800">
                <a:solidFill>
                  <a:srgbClr val="000000"/>
                </a:solidFill>
                <a:effectLst/>
                <a:latin typeface="Times New Roman" panose="02020603050405020304" pitchFamily="18" charset="0"/>
                <a:ea typeface="Times New Roman" panose="02020603050405020304" pitchFamily="18" charset="0"/>
              </a:rPr>
              <a:t>The U.S. is facing a healthcare workforce crisis, particularly for nurses, due to a variety of factors, many of which impact job quality, including an aging healthcare workforce; lack of qualified instructors, educators, and preceptors; workload intensity and burnout; high patient-to-nurse ratios; and an increased demand for healthcare workers, all compounded by the global COVID-19 pandemic.</a:t>
            </a:r>
          </a:p>
          <a:p>
            <a:endParaRPr lang="en-US" sz="1800" b="0" kern="1200">
              <a:solidFill>
                <a:srgbClr val="000000"/>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212121"/>
                </a:solidFill>
                <a:effectLst/>
                <a:latin typeface="Source Sans Pro" panose="020B0503030403020204" pitchFamily="34" charset="0"/>
                <a:ea typeface="Times New Roman" panose="02020603050405020304" pitchFamily="18" charset="0"/>
                <a:cs typeface="Times New Roman" panose="02020603050405020304" pitchFamily="18" charset="0"/>
              </a:rPr>
              <a:t>To address the nursing workforce needs, the Department of Labor’s Nursing Expansion program aims to both increase the number of</a:t>
            </a:r>
            <a:r>
              <a:rPr lang="en-US" sz="1800">
                <a:solidFill>
                  <a:srgbClr val="000000"/>
                </a:solidFill>
                <a:effectLst/>
                <a:latin typeface="Source Sans Pro" panose="020B0503030403020204" pitchFamily="34" charset="0"/>
                <a:ea typeface="Times New Roman" panose="02020603050405020304" pitchFamily="18" charset="0"/>
                <a:cs typeface="Times New Roman" panose="02020603050405020304" pitchFamily="18" charset="0"/>
              </a:rPr>
              <a:t> nursing instructors and educators and to expand and diversify the pipeline of nursing professionals who can fill quality jobs to boost the nation’s healthcare systems. This grant program places an emphasis on training individuals from historically marginalized and underrepresented populations to address the growing health equity gap in underserved communities and lack of diversity in the healthcare workforce, particularly within the middle- to high-skilled nursing professions.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b="0" kern="1200">
              <a:solidFill>
                <a:schemeClr val="tx1"/>
              </a:solidFill>
              <a:effectLst/>
              <a:latin typeface="+mn-lt"/>
              <a:ea typeface="+mn-ea"/>
              <a:cs typeface="+mn-cs"/>
            </a:endParaRPr>
          </a:p>
          <a:p>
            <a:pPr>
              <a:defRPr/>
            </a:pPr>
            <a:r>
              <a:rPr lang="en-US" sz="1200" b="0" kern="1200">
                <a:solidFill>
                  <a:schemeClr val="tx1"/>
                </a:solidFill>
                <a:effectLst/>
                <a:latin typeface="+mn-lt"/>
                <a:ea typeface="+mn-ea"/>
                <a:cs typeface="+mn-cs"/>
              </a:rPr>
              <a:t>This program will serve individuals </a:t>
            </a:r>
            <a:r>
              <a:rPr lang="en-US" sz="1200" b="0" strike="noStrike" kern="1200">
                <a:solidFill>
                  <a:schemeClr val="tx1"/>
                </a:solidFill>
                <a:effectLst/>
                <a:latin typeface="+mn-lt"/>
                <a:ea typeface="+mn-ea"/>
                <a:cs typeface="+mn-cs"/>
              </a:rPr>
              <a:t>who are</a:t>
            </a:r>
            <a:r>
              <a:rPr lang="en-US" sz="1200" b="0" strike="noStrike" kern="1200" baseline="0">
                <a:solidFill>
                  <a:schemeClr val="tx1"/>
                </a:solidFill>
                <a:effectLst/>
                <a:latin typeface="+mn-lt"/>
                <a:ea typeface="+mn-ea"/>
                <a:cs typeface="+mn-cs"/>
              </a:rPr>
              <a:t> </a:t>
            </a:r>
            <a:r>
              <a:rPr lang="en-US" sz="1200" b="0" kern="1200">
                <a:solidFill>
                  <a:schemeClr val="tx1"/>
                </a:solidFill>
                <a:effectLst/>
                <a:latin typeface="+mn-lt"/>
                <a:ea typeface="+mn-ea"/>
                <a:cs typeface="+mn-cs"/>
              </a:rPr>
              <a:t>unemployed, underemployed, or incumbent workers.</a:t>
            </a:r>
            <a:r>
              <a:rPr lang="en-US"/>
              <a:t> </a:t>
            </a:r>
            <a:r>
              <a:rPr lang="en-US" sz="1200" b="0" kern="1200">
                <a:solidFill>
                  <a:schemeClr val="tx1"/>
                </a:solidFill>
                <a:effectLst/>
                <a:latin typeface="+mn-lt"/>
                <a:ea typeface="+mn-ea"/>
                <a:cs typeface="+mn-cs"/>
              </a:rPr>
              <a:t> </a:t>
            </a:r>
            <a:r>
              <a:rPr lang="en-US" sz="1200" b="0" strike="noStrike" kern="1200">
                <a:solidFill>
                  <a:schemeClr val="tx1"/>
                </a:solidFill>
                <a:effectLst/>
                <a:latin typeface="+mn-lt"/>
                <a:ea typeface="+mn-ea"/>
                <a:cs typeface="+mn-cs"/>
              </a:rPr>
              <a:t>P</a:t>
            </a:r>
            <a:r>
              <a:rPr lang="en-US" sz="1200" b="0" kern="1200">
                <a:solidFill>
                  <a:schemeClr val="tx1"/>
                </a:solidFill>
                <a:effectLst/>
                <a:latin typeface="+mn-lt"/>
                <a:ea typeface="+mn-ea"/>
                <a:cs typeface="+mn-cs"/>
              </a:rPr>
              <a:t>articipants served through this grant program must be at least 17 years old and not currently enrolled in secondary school within a local educational agency</a:t>
            </a:r>
            <a:r>
              <a:rPr lang="en-US"/>
              <a:t>, such as a high</a:t>
            </a:r>
            <a:r>
              <a:rPr lang="en-US" sz="1200" b="0" kern="1200">
                <a:solidFill>
                  <a:schemeClr val="tx1"/>
                </a:solidFill>
                <a:effectLst/>
                <a:latin typeface="+mn-lt"/>
                <a:ea typeface="+mn-ea"/>
                <a:cs typeface="+mn-cs"/>
              </a:rPr>
              <a:t> school</a:t>
            </a:r>
            <a:r>
              <a:rPr lang="en-US"/>
              <a:t>.   </a:t>
            </a:r>
            <a:endParaRPr lang="en-US" sz="1200" b="0" kern="120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These are H-1B Skills Training grants which means they are financed by a user fee paid by employers to bring foreign workers into the U.S. under the H-1B nonimmigrant visa program, and intended to </a:t>
            </a:r>
            <a:r>
              <a:rPr lang="en-US" sz="1800">
                <a:effectLst/>
                <a:latin typeface="Times New Roman" panose="02020603050405020304" pitchFamily="18" charset="0"/>
                <a:ea typeface="Times New Roman" panose="02020603050405020304" pitchFamily="18" charset="0"/>
              </a:rPr>
              <a:t>provide workers training and related activities to assist them in gaining the skills and competencies needed to obtain or upgrade employment in high-growth industries or economic sectors.</a:t>
            </a:r>
            <a:endParaRPr lang="en-US" sz="1800">
              <a:solidFill>
                <a:srgbClr val="000000"/>
              </a:solidFill>
              <a:effectLst/>
              <a:latin typeface="Helvetica" panose="020B0604020202020204" pitchFamily="34" charset="0"/>
              <a:ea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1849296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a:t>Jenn: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Now let’s get into the various elements of the project design for this grant program.  To achieve the goals of the FOA, applicants are required to propose research and evidence-based solutions that address </a:t>
            </a:r>
            <a:r>
              <a:rPr lang="en-US" sz="1800" u="sng">
                <a:solidFill>
                  <a:srgbClr val="000000"/>
                </a:solidFill>
                <a:effectLst/>
                <a:latin typeface="Times New Roman" panose="02020603050405020304" pitchFamily="18" charset="0"/>
                <a:ea typeface="Times New Roman" panose="02020603050405020304" pitchFamily="18" charset="0"/>
              </a:rPr>
              <a:t>one</a:t>
            </a:r>
            <a:r>
              <a:rPr lang="en-US" sz="1800">
                <a:solidFill>
                  <a:srgbClr val="000000"/>
                </a:solidFill>
                <a:effectLst/>
                <a:latin typeface="Times New Roman" panose="02020603050405020304" pitchFamily="18" charset="0"/>
                <a:ea typeface="Times New Roman" panose="02020603050405020304" pitchFamily="18" charset="0"/>
              </a:rPr>
              <a:t> of the following two training tracks: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Times New Roman" panose="02020603050405020304" pitchFamily="18" charset="0"/>
              <a:ea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Helvetica" panose="020B0604020202020204" pitchFamily="34" charset="0"/>
              </a:rPr>
              <a:t>The </a:t>
            </a:r>
            <a:r>
              <a:rPr lang="en-US" sz="1800" b="1">
                <a:solidFill>
                  <a:srgbClr val="000000"/>
                </a:solidFill>
                <a:effectLst/>
                <a:latin typeface="Times New Roman" panose="02020603050405020304" pitchFamily="18" charset="0"/>
                <a:ea typeface="Times New Roman" panose="02020603050405020304" pitchFamily="18" charset="0"/>
              </a:rPr>
              <a:t>Nurse Education Professional Track</a:t>
            </a:r>
            <a:r>
              <a:rPr lang="en-US" sz="1800" b="0">
                <a:solidFill>
                  <a:srgbClr val="000000"/>
                </a:solidFill>
                <a:effectLst/>
                <a:latin typeface="Times New Roman" panose="02020603050405020304" pitchFamily="18" charset="0"/>
                <a:ea typeface="Times New Roman" panose="02020603050405020304" pitchFamily="18" charset="0"/>
              </a:rPr>
              <a:t> is intended to increase </a:t>
            </a:r>
            <a:r>
              <a:rPr lang="en-US" sz="1800">
                <a:solidFill>
                  <a:srgbClr val="000000"/>
                </a:solidFill>
                <a:effectLst/>
                <a:latin typeface="Times New Roman" panose="02020603050405020304" pitchFamily="18" charset="0"/>
                <a:ea typeface="Times New Roman" panose="02020603050405020304" pitchFamily="18" charset="0"/>
              </a:rPr>
              <a:t>Nursing Instructors and Educators to Train the Next Generation Healthcare Workforce and Build Resilient Healthcare Systems.</a:t>
            </a: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b="1">
              <a:solidFill>
                <a:srgbClr val="000000"/>
              </a:solidFill>
              <a:effectLst/>
              <a:latin typeface="Helvetica"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000000"/>
              </a:solidFill>
              <a:effectLst/>
              <a:latin typeface="Helvetica"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This FOA will fund projects to bolster the nursing instructor and educator infrastructure by developing innovative strategies for recruiting and training current and former nurses to transition their nursing careers, in whole or in part, from a healthcare clinician focus to a nurse education focus.</a:t>
            </a:r>
            <a:endParaRPr lang="en-US" sz="1800">
              <a:solidFill>
                <a:srgbClr val="000000"/>
              </a:solidFill>
              <a:effectLst/>
              <a:latin typeface="Helvetica"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Helvetica"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Additionally, this FOA will support projects that develop innovative strategies that address critical obstacles which inhibit individuals from achieving the required advanced degrees and certifications necessary to move into nurse education occupations. Applicants must foster strategic partnerships and design training programs that address these challenges to make instructors and educators a desirable occupation. </a:t>
            </a:r>
            <a:endParaRPr lang="en-US" sz="1800">
              <a:solidFill>
                <a:srgbClr val="000000"/>
              </a:solidFill>
              <a:effectLst/>
              <a:latin typeface="Helvetica" panose="020B0604020202020204" pitchFamily="34" charset="0"/>
              <a:ea typeface="Helvetica" panose="020B0604020202020204" pitchFamily="34" charset="0"/>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a:t>
            </a:r>
            <a:r>
              <a:rPr lang="en-US" sz="1800" b="1">
                <a:solidFill>
                  <a:srgbClr val="000000"/>
                </a:solidFill>
                <a:effectLst/>
                <a:latin typeface="Times New Roman" panose="02020603050405020304" pitchFamily="18" charset="0"/>
                <a:ea typeface="Times New Roman" panose="02020603050405020304" pitchFamily="18" charset="0"/>
              </a:rPr>
              <a:t>Nursing Career Pathways Track </a:t>
            </a:r>
            <a:r>
              <a:rPr lang="en-US" sz="1800" b="0">
                <a:solidFill>
                  <a:srgbClr val="000000"/>
                </a:solidFill>
                <a:effectLst/>
                <a:latin typeface="Times New Roman" panose="02020603050405020304" pitchFamily="18" charset="0"/>
                <a:ea typeface="Times New Roman" panose="02020603050405020304" pitchFamily="18" charset="0"/>
              </a:rPr>
              <a:t>is intended to e</a:t>
            </a:r>
            <a:r>
              <a:rPr lang="en-US" sz="1800">
                <a:solidFill>
                  <a:srgbClr val="000000"/>
                </a:solidFill>
                <a:effectLst/>
                <a:latin typeface="Times New Roman" panose="02020603050405020304" pitchFamily="18" charset="0"/>
                <a:ea typeface="Times New Roman" panose="02020603050405020304" pitchFamily="18" charset="0"/>
              </a:rPr>
              <a:t>xpand the pipeline of nursing professionals.</a:t>
            </a:r>
          </a:p>
          <a:p>
            <a:endParaRPr lang="en-US" sz="1800">
              <a:solidFill>
                <a:srgbClr val="000000"/>
              </a:solidFill>
              <a:effectLst/>
              <a:latin typeface="Times New Roman" panose="02020603050405020304" pitchFamily="18" charset="0"/>
              <a:ea typeface="Helvetica" panose="020B0604020202020204" pitchFamily="34" charset="0"/>
            </a:endParaRPr>
          </a:p>
          <a:p>
            <a:r>
              <a:rPr lang="en-US" sz="1800">
                <a:solidFill>
                  <a:srgbClr val="000000"/>
                </a:solidFill>
                <a:effectLst/>
                <a:latin typeface="Times New Roman" panose="02020603050405020304" pitchFamily="18" charset="0"/>
                <a:ea typeface="Helvetica" panose="020B0604020202020204" pitchFamily="34" charset="0"/>
              </a:rPr>
              <a:t>This will be done by </a:t>
            </a:r>
            <a:r>
              <a:rPr lang="en-US" sz="1800">
                <a:solidFill>
                  <a:srgbClr val="000000"/>
                </a:solidFill>
                <a:effectLst/>
                <a:latin typeface="Helvetica" panose="020B0604020202020204" pitchFamily="34" charset="0"/>
                <a:ea typeface="Helvetica" panose="020B0604020202020204" pitchFamily="34" charset="0"/>
              </a:rPr>
              <a:t>p</a:t>
            </a:r>
            <a:r>
              <a:rPr lang="en-US" sz="1800">
                <a:solidFill>
                  <a:srgbClr val="000000"/>
                </a:solidFill>
                <a:effectLst/>
                <a:latin typeface="Times New Roman" panose="02020603050405020304" pitchFamily="18" charset="0"/>
                <a:ea typeface="Times New Roman" panose="02020603050405020304" pitchFamily="18" charset="0"/>
              </a:rPr>
              <a:t>roviding nursing career pathways training and employment programs to train participants as frontline healthcare professionals and paraprofessionals, including direct care workers, seeking to advance to quality jobs along the nursing career pathway.</a:t>
            </a:r>
          </a:p>
          <a:p>
            <a:pPr marL="0" marR="0" lvl="0" indent="0">
              <a:spcBef>
                <a:spcPts val="0"/>
              </a:spcBef>
              <a:spcAft>
                <a:spcPts val="700"/>
              </a:spcAft>
              <a:buFont typeface="Arial" panose="020B0604020202020204" pitchFamily="34" charset="0"/>
              <a:buNone/>
            </a:pPr>
            <a:endParaRPr lang="en-US" sz="1800">
              <a:solidFill>
                <a:srgbClr val="000000"/>
              </a:solidFill>
              <a:effectLst/>
              <a:latin typeface="Times New Roman" panose="02020603050405020304" pitchFamily="18" charset="0"/>
              <a:ea typeface="Times New Roman" panose="02020603050405020304" pitchFamily="18" charset="0"/>
            </a:endParaRPr>
          </a:p>
          <a:p>
            <a:pPr marL="0" marR="0" lvl="0" indent="0">
              <a:spcBef>
                <a:spcPts val="0"/>
              </a:spcBef>
              <a:spcAft>
                <a:spcPts val="700"/>
              </a:spcAft>
              <a:buFont typeface="Arial" panose="020B0604020202020204" pitchFamily="34" charset="0"/>
              <a:buNone/>
            </a:pPr>
            <a:r>
              <a:rPr lang="en-US" sz="1800">
                <a:solidFill>
                  <a:srgbClr val="000000"/>
                </a:solidFill>
                <a:effectLst/>
                <a:latin typeface="Times New Roman" panose="02020603050405020304" pitchFamily="18" charset="0"/>
                <a:ea typeface="Times New Roman" panose="02020603050405020304" pitchFamily="18" charset="0"/>
              </a:rPr>
              <a:t>A key aspect of nursing training is the mentorship of an experienced nurse (referred to as preceptors) during a nurse trainee’s clinical rotation. </a:t>
            </a:r>
            <a:r>
              <a:rPr lang="en-US" sz="1800">
                <a:solidFill>
                  <a:srgbClr val="000000"/>
                </a:solidFill>
                <a:effectLst/>
                <a:latin typeface="Times New Roman" panose="02020603050405020304" pitchFamily="18" charset="0"/>
                <a:ea typeface="Helvetica" panose="020B0604020202020204" pitchFamily="34" charset="0"/>
              </a:rPr>
              <a:t>Preceptors are experienced nursing professionals who provide one-on-one relationships with students to help them develop clinical skills and competencies, gain practical experience working with patients in the work environments, understand the clinical setting and the patient population, and acclimate to the role of a professional nurse. These preceptor duties are in addition to a nurse’s regular day-to-day duties, and often are done for no additional monetary or non-monetary compensation. </a:t>
            </a:r>
          </a:p>
          <a:p>
            <a:pPr marL="0" marR="0" lvl="0" indent="0">
              <a:spcBef>
                <a:spcPts val="0"/>
              </a:spcBef>
              <a:spcAft>
                <a:spcPts val="700"/>
              </a:spcAft>
              <a:buFont typeface="Arial" panose="020B0604020202020204" pitchFamily="34" charset="0"/>
              <a:buNone/>
            </a:pPr>
            <a:endParaRPr lang="en-US" sz="1800">
              <a:solidFill>
                <a:srgbClr val="000000"/>
              </a:solidFill>
              <a:effectLst/>
              <a:latin typeface="Times New Roman" panose="02020603050405020304" pitchFamily="18" charset="0"/>
              <a:ea typeface="Helvetica" panose="020B0604020202020204" pitchFamily="34" charset="0"/>
            </a:endParaRPr>
          </a:p>
          <a:p>
            <a:pPr marL="0" marR="0" lvl="0" indent="0">
              <a:spcBef>
                <a:spcPts val="0"/>
              </a:spcBef>
              <a:spcAft>
                <a:spcPts val="700"/>
              </a:spcAft>
              <a:buFont typeface="Arial" panose="020B0604020202020204" pitchFamily="34" charset="0"/>
              <a:buNone/>
            </a:pPr>
            <a:r>
              <a:rPr lang="en-US" sz="1800">
                <a:solidFill>
                  <a:srgbClr val="000000"/>
                </a:solidFill>
                <a:effectLst/>
                <a:latin typeface="Times New Roman" panose="02020603050405020304" pitchFamily="18" charset="0"/>
                <a:ea typeface="Helvetica" panose="020B0604020202020204" pitchFamily="34" charset="0"/>
              </a:rPr>
              <a:t>This track requires applicants to address this issue as part of their workforce development strategy by using partnership agreements with their employer partners to ensure reduced administrative barriers, time carved out of the regular schedule for the preceptor work, and incentives or additional pay for taking on the preceptor role; and</a:t>
            </a:r>
            <a:r>
              <a:rPr lang="en-US" sz="1800">
                <a:solidFill>
                  <a:srgbClr val="000000"/>
                </a:solidFill>
                <a:effectLst/>
                <a:latin typeface="Times New Roman" panose="02020603050405020304" pitchFamily="18" charset="0"/>
                <a:ea typeface="Times New Roman" panose="02020603050405020304" pitchFamily="18" charset="0"/>
              </a:rPr>
              <a:t> applicants must describe the strategy to support the increased uptake of experienced nursing professionals who will become preceptors to mentor and prepare a new generation of nurses.</a:t>
            </a:r>
            <a:r>
              <a:rPr lang="en-US" sz="1800">
                <a:solidFill>
                  <a:srgbClr val="000000"/>
                </a:solidFill>
                <a:effectLst/>
                <a:latin typeface="Helvetica" panose="020B0604020202020204" pitchFamily="34" charset="0"/>
                <a:ea typeface="Helvetica" panose="020B0604020202020204" pitchFamily="34" charset="0"/>
              </a:rPr>
              <a:t> </a:t>
            </a:r>
            <a:endParaRPr lang="en-US" sz="1800">
              <a:solidFill>
                <a:srgbClr val="000000"/>
              </a:solidFill>
              <a:effectLst/>
              <a:latin typeface="Times New Roman" panose="02020603050405020304" pitchFamily="18" charset="0"/>
              <a:ea typeface="Times New Roman" panose="02020603050405020304" pitchFamily="18" charset="0"/>
            </a:endParaRPr>
          </a:p>
          <a:p>
            <a:pPr marL="0" marR="0" lvl="0" indent="0">
              <a:spcBef>
                <a:spcPts val="0"/>
              </a:spcBef>
              <a:spcAft>
                <a:spcPts val="700"/>
              </a:spcAft>
              <a:buFont typeface="Arial" panose="020B0604020202020204" pitchFamily="34" charset="0"/>
              <a:buNone/>
            </a:pPr>
            <a:endParaRPr lang="en-US" sz="1800">
              <a:solidFill>
                <a:srgbClr val="000000"/>
              </a:solidFill>
              <a:effectLst/>
              <a:latin typeface="Times New Roman" panose="02020603050405020304" pitchFamily="18" charset="0"/>
              <a:ea typeface="Times New Roman" panose="02020603050405020304" pitchFamily="18" charset="0"/>
            </a:endParaRPr>
          </a:p>
          <a:p>
            <a:pPr marL="0" marR="0" lvl="0" indent="0">
              <a:spcBef>
                <a:spcPts val="0"/>
              </a:spcBef>
              <a:spcAft>
                <a:spcPts val="700"/>
              </a:spcAft>
              <a:buFont typeface="Arial" panose="020B0604020202020204" pitchFamily="34" charset="0"/>
              <a:buNone/>
            </a:pPr>
            <a:r>
              <a:rPr lang="en-US" sz="1800">
                <a:solidFill>
                  <a:srgbClr val="000000"/>
                </a:solidFill>
                <a:effectLst/>
                <a:latin typeface="Times New Roman" panose="02020603050405020304" pitchFamily="18" charset="0"/>
                <a:ea typeface="Times New Roman" panose="02020603050405020304" pitchFamily="18" charset="0"/>
              </a:rPr>
              <a:t>Additionally, Applicants should also consider ways to address the growing need for mental health services provided by healthcare professionals, creating career pathways to behavioral health nurses and psychiatric nurse practitioners.</a:t>
            </a:r>
            <a:endParaRPr lang="en-US" sz="1800">
              <a:solidFill>
                <a:srgbClr val="000000"/>
              </a:solidFill>
              <a:effectLst/>
              <a:latin typeface="Helvetica" panose="020B0604020202020204" pitchFamily="34" charset="0"/>
              <a:ea typeface="Helvetica" panose="020B0604020202020204" pitchFamily="34" charset="0"/>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231231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a:t>Jenn: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This grant program is grounded in the principles of worker-centered sector strategies. A sector strategy is a systems approach to workforce development that involves a public-private partnership of multiple employers within an industry, that brings together educational institutions, economic development agencies, workforce development systems, and labor, worker, and community organizations to identify and collaboratively meet the workforce needs of that industry within a given labor market. Sector strategies often bring together partners that jointly execute a career pathways model.</a:t>
            </a:r>
            <a:br>
              <a:rPr lang="en-US" sz="1800">
                <a:solidFill>
                  <a:srgbClr val="000000"/>
                </a:solidFill>
                <a:effectLst/>
                <a:latin typeface="Times New Roman" panose="02020603050405020304" pitchFamily="18" charset="0"/>
                <a:ea typeface="Times New Roman" panose="02020603050405020304" pitchFamily="18" charset="0"/>
              </a:rPr>
            </a:br>
            <a:br>
              <a:rPr lang="en-US" sz="1800">
                <a:solidFill>
                  <a:srgbClr val="000000"/>
                </a:solidFill>
                <a:effectLst/>
                <a:latin typeface="Times New Roman" panose="02020603050405020304" pitchFamily="18" charset="0"/>
                <a:ea typeface="Times New Roman" panose="02020603050405020304" pitchFamily="18" charset="0"/>
              </a:rPr>
            </a:br>
            <a:r>
              <a:rPr lang="en-US" sz="1800">
                <a:solidFill>
                  <a:srgbClr val="000000"/>
                </a:solidFill>
                <a:effectLst/>
                <a:latin typeface="Times New Roman" panose="02020603050405020304" pitchFamily="18" charset="0"/>
                <a:ea typeface="Times New Roman" panose="02020603050405020304" pitchFamily="18" charset="0"/>
              </a:rPr>
              <a:t>Applicants must propose training programs that are industry-driven and worker-centered to ensure the training meets nursing and nurse education sector needs while also engaging worker voices to create a safe, high quality work environment that supports recruitment and retention. For example, this may include featuring adequate staffing, family sustaining wages, robust safety and health protocols, and practices that promote diversity, equity, inclusion, and accessibility.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a:solidFill>
                <a:srgbClr val="000000"/>
              </a:solidFill>
              <a:effectLst/>
              <a:latin typeface="Times New Roman" panose="02020603050405020304" pitchFamily="18" charset="0"/>
              <a:ea typeface="+mn-ea"/>
              <a:cs typeface="+mn-cs"/>
            </a:endParaRPr>
          </a:p>
          <a:p>
            <a:pPr marL="0" marR="0">
              <a:spcBef>
                <a:spcPts val="0"/>
              </a:spcBef>
              <a:spcAft>
                <a:spcPts val="700"/>
              </a:spcAft>
            </a:pPr>
            <a:r>
              <a:rPr lang="en-US" sz="1800">
                <a:solidFill>
                  <a:srgbClr val="000000"/>
                </a:solidFill>
                <a:effectLst/>
                <a:latin typeface="Times New Roman" panose="02020603050405020304" pitchFamily="18" charset="0"/>
                <a:ea typeface="Times New Roman" panose="02020603050405020304" pitchFamily="18" charset="0"/>
              </a:rPr>
              <a:t>Worker-centered sector strategies promote systems change and worker power to build an economy based on equity, skills, innovation, and shared prosperity in which:</a:t>
            </a:r>
            <a:endParaRPr lang="en-US" sz="1800">
              <a:solidFill>
                <a:srgbClr val="000000"/>
              </a:solidFill>
              <a:effectLst/>
              <a:latin typeface="Helvetica" panose="020B0604020202020204" pitchFamily="34" charset="0"/>
              <a:ea typeface="Helvetica" panose="020B0604020202020204" pitchFamily="34" charset="0"/>
            </a:endParaRPr>
          </a:p>
          <a:p>
            <a:pPr marL="342900" marR="0" lvl="0" indent="-342900">
              <a:spcBef>
                <a:spcPts val="0"/>
              </a:spcBef>
              <a:spcAft>
                <a:spcPts val="100"/>
              </a:spcAft>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Workers gain access to the appropriate training programs to help them achieve success on the job and advance along a career pathway to quality jobs;</a:t>
            </a:r>
            <a:endParaRPr lang="en-US" sz="1800">
              <a:solidFill>
                <a:srgbClr val="000000"/>
              </a:solidFill>
              <a:effectLst/>
              <a:latin typeface="Symbol" panose="05050102010706020507" pitchFamily="18" charset="2"/>
              <a:ea typeface="Helvetica" panose="020B0604020202020204" pitchFamily="34" charset="0"/>
            </a:endParaRPr>
          </a:p>
          <a:p>
            <a:pPr marL="342900" marR="0" lvl="0" indent="-342900">
              <a:spcBef>
                <a:spcPts val="100"/>
              </a:spcBef>
              <a:spcAft>
                <a:spcPts val="100"/>
              </a:spcAft>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Employers gain a high-performing workforce that improves productivity, service quality, and market competitiveness;</a:t>
            </a:r>
            <a:endParaRPr lang="en-US" sz="1800">
              <a:solidFill>
                <a:srgbClr val="000000"/>
              </a:solidFill>
              <a:effectLst/>
              <a:latin typeface="Symbol" panose="05050102010706020507" pitchFamily="18" charset="2"/>
              <a:ea typeface="Helvetica" panose="020B0604020202020204" pitchFamily="34" charset="0"/>
            </a:endParaRPr>
          </a:p>
          <a:p>
            <a:pPr marL="342900" marR="0" lvl="0" indent="-342900">
              <a:spcBef>
                <a:spcPts val="100"/>
              </a:spcBef>
              <a:spcAft>
                <a:spcPts val="100"/>
              </a:spcAft>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Worker organizations and unions set industry standards and set higher wages when workers are training to meet employers’ needs; and</a:t>
            </a:r>
          </a:p>
          <a:p>
            <a:pPr marL="342900" marR="0" lvl="0" indent="-342900">
              <a:spcBef>
                <a:spcPts val="100"/>
              </a:spcBef>
              <a:spcAft>
                <a:spcPts val="100"/>
              </a:spcAft>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Communities become more resilient by working alongside labor and worker organizations and employers to develop recruitment pipelines, equitable employment opportunities, and other worker-centered systems that empower communities. </a:t>
            </a: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2003686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a:t>Jenn: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Through this grant program, DOL will advance worker-centered sector strategies by focusing on three cross-cutting principles: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a:solidFill>
                  <a:srgbClr val="000000"/>
                </a:solidFill>
                <a:effectLst/>
                <a:latin typeface="Times New Roman" panose="02020603050405020304" pitchFamily="18" charset="0"/>
                <a:ea typeface="Times New Roman" panose="02020603050405020304" pitchFamily="18" charset="0"/>
              </a:rPr>
              <a:t>Diversity, equity, inclusion, and accessibility;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a:solidFill>
                  <a:srgbClr val="000000"/>
                </a:solidFill>
                <a:effectLst/>
                <a:latin typeface="Times New Roman" panose="02020603050405020304" pitchFamily="18" charset="0"/>
                <a:ea typeface="Times New Roman" panose="02020603050405020304" pitchFamily="18" charset="0"/>
              </a:rPr>
              <a:t>Career pathways; and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800">
                <a:solidFill>
                  <a:srgbClr val="000000"/>
                </a:solidFill>
                <a:effectLst/>
                <a:latin typeface="Times New Roman" panose="02020603050405020304" pitchFamily="18" charset="0"/>
                <a:ea typeface="Times New Roman" panose="02020603050405020304" pitchFamily="18" charset="0"/>
              </a:rPr>
              <a:t>Job quality.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The next few slides will provide an overview of each of these principles.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Times New Roman" panose="02020603050405020304" pitchFamily="18" charset="0"/>
              <a:ea typeface="Helvetica" panose="020B0604020202020204" pitchFamily="34" charset="0"/>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423485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defRPr/>
            </a:pPr>
            <a:r>
              <a:rPr lang="en-US" b="1"/>
              <a:t>Jenn: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Times New Roman" panose="02020603050405020304" pitchFamily="18" charset="0"/>
              <a:ea typeface="Helvetica" panose="020B0604020202020204" pitchFamily="34" charset="0"/>
            </a:endParaRPr>
          </a:p>
          <a:p>
            <a:pPr>
              <a:defRPr/>
            </a:pPr>
            <a:r>
              <a:rPr lang="en-US" sz="1800" b="1">
                <a:solidFill>
                  <a:srgbClr val="000000"/>
                </a:solidFill>
                <a:effectLst/>
                <a:latin typeface="Times New Roman"/>
                <a:ea typeface="Times New Roman" panose="02020603050405020304" pitchFamily="18" charset="0"/>
                <a:cs typeface="Times New Roman"/>
              </a:rPr>
              <a:t>Cross-Cutting Principle 1: Strategies for Ensuring Diversity, Equity, Inclusion, and Accessibility</a:t>
            </a:r>
            <a:r>
              <a:rPr lang="en-US" sz="1800" b="1">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Helvetica" panose="020B0604020202020204" pitchFamily="34" charset="0"/>
              <a:ea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Times" panose="02020603050405020304" pitchFamily="18" charset="0"/>
              <a:ea typeface="Times"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000000"/>
                </a:solidFill>
                <a:effectLst/>
                <a:latin typeface="Times"/>
                <a:ea typeface="Times" panose="02020603050405020304" pitchFamily="18" charset="0"/>
                <a:cs typeface="Times"/>
              </a:rPr>
              <a:t>Ensuring diversity, equity, inclusion and accessibility is a fundamental principle of worker-centered sector strategies. Worker-centered sector strategies create pathways to economic prosperity for those who have been historically marginalized by discrimination, economic exclusion, and exploitation, including individuals who are people of color, justice-impacted, and housing insecure, as well as women, immigrants, and other populations that experience economic and social inequities in the applicable service area.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a:solidFill>
                <a:srgbClr val="000000"/>
              </a:solidFill>
              <a:effectLst/>
              <a:latin typeface="Times" panose="02020603050405020304" pitchFamily="18" charset="0"/>
              <a:ea typeface="Helvetica"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000000"/>
                </a:solidFill>
                <a:effectLst/>
                <a:latin typeface="Times New Roman"/>
                <a:ea typeface="Times New Roman" panose="02020603050405020304" pitchFamily="18" charset="0"/>
                <a:cs typeface="Times New Roman"/>
              </a:rPr>
              <a:t>Applicants must propose strategies that advance equity and embed these strategies in the grant program design. Applicants should be intentional and proactive in designing programs and strategies that ensure the greatest levels of equity. This includes demonstrating how the proposed program will be developed with the input of impacted workers, worker organizations, or labor-management partnerships; incorporates the lived experience of nurses from historically marginalized or underrepresented populations; and utilizes recruitment and supportive services that attract and advance historically marginalized and underrepresented populations in the healthcare professions within their service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a:solidFill>
                <a:srgbClr val="000000"/>
              </a:solidFill>
              <a:effectLst/>
              <a:latin typeface="Times New Roman" panose="02020603050405020304" pitchFamily="18" charset="0"/>
              <a:ea typeface="Helvetica" panose="020B0604020202020204" pitchFamily="34" charset="0"/>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205404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a:t>Jenn: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a:solidFill>
                  <a:srgbClr val="000000"/>
                </a:solidFill>
                <a:effectLst/>
                <a:latin typeface="Times New Roman" panose="02020603050405020304" pitchFamily="18" charset="0"/>
                <a:ea typeface="Times New Roman" panose="02020603050405020304" pitchFamily="18" charset="0"/>
              </a:rPr>
              <a:t>Cross Cutting Principle 2: Career Pathways </a:t>
            </a:r>
            <a:endParaRPr lang="en-US" sz="1800">
              <a:solidFill>
                <a:srgbClr val="000000"/>
              </a:solidFill>
              <a:effectLst/>
              <a:latin typeface="Helvetica" panose="020B0604020202020204" pitchFamily="34" charset="0"/>
              <a:ea typeface="Helvetica" panose="020B0604020202020204" pitchFamily="34" charset="0"/>
            </a:endParaRPr>
          </a:p>
          <a:p>
            <a:pPr marL="285750" marR="0" indent="-285750">
              <a:spcBef>
                <a:spcPts val="0"/>
              </a:spcBef>
              <a:spcAft>
                <a:spcPts val="700"/>
              </a:spcAft>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Worker-centered sector strategies incorporate career pathways strategies by aligning education and training programs with industry needs. They represent a strategic approach to building employer-driven, regional talent pipelines by addressing skill gaps and creating meaningful career pathways to quality jobs for diverse workers in important regional industries. </a:t>
            </a:r>
            <a:endParaRPr lang="en-US" sz="1800">
              <a:solidFill>
                <a:srgbClr val="000000"/>
              </a:solidFill>
              <a:effectLst/>
              <a:latin typeface="Helvetica" panose="020B0604020202020204" pitchFamily="34" charset="0"/>
              <a:ea typeface="Helvetica" panose="020B0604020202020204" pitchFamily="34" charset="0"/>
            </a:endParaRPr>
          </a:p>
          <a:p>
            <a:pPr marL="285750" indent="-285750">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This grant program seeks to advance strategies that support participants to enter career pathways programs for nurse education professional occupations and nursing occupations. </a:t>
            </a:r>
          </a:p>
          <a:p>
            <a:pPr marL="285750" indent="-285750">
              <a:buFont typeface="Arial" panose="020B0604020202020204" pitchFamily="34" charset="0"/>
              <a:buChar char="•"/>
            </a:pPr>
            <a:r>
              <a:rPr lang="en-US" sz="1800">
                <a:solidFill>
                  <a:srgbClr val="000000"/>
                </a:solidFill>
                <a:effectLst/>
                <a:latin typeface="Times New Roman"/>
                <a:ea typeface="Times New Roman" panose="02020603050405020304" pitchFamily="18" charset="0"/>
                <a:cs typeface="Times New Roman"/>
              </a:rPr>
              <a:t>The DOL Nursing Expansion Grant Program will require training along a career pathway that focuses on the skills, competencies, and credentials needed for middle- to high-skilled nursing occupations</a:t>
            </a:r>
            <a:r>
              <a:rPr lang="en-US" sz="1800">
                <a:solidFill>
                  <a:srgbClr val="000000"/>
                </a:solidFill>
                <a:latin typeface="Times New Roman"/>
                <a:ea typeface="Times New Roman" panose="02020603050405020304" pitchFamily="18" charset="0"/>
                <a:cs typeface="Times New Roman"/>
              </a:rPr>
              <a:t>; for example,</a:t>
            </a:r>
            <a:r>
              <a:rPr lang="en-US" sz="1800">
                <a:solidFill>
                  <a:srgbClr val="000000"/>
                </a:solidFill>
                <a:effectLst/>
                <a:latin typeface="Times New Roman"/>
                <a:ea typeface="Times New Roman" panose="02020603050405020304" pitchFamily="18" charset="0"/>
                <a:cs typeface="Times New Roman"/>
              </a:rPr>
              <a:t> a current Certified Nursing Assistant </a:t>
            </a:r>
            <a:r>
              <a:rPr lang="en-US" sz="1800">
                <a:solidFill>
                  <a:srgbClr val="000000"/>
                </a:solidFill>
                <a:latin typeface="Times New Roman"/>
                <a:ea typeface="Times New Roman" panose="02020603050405020304" pitchFamily="18" charset="0"/>
                <a:cs typeface="Times New Roman"/>
              </a:rPr>
              <a:t>taking</a:t>
            </a:r>
            <a:r>
              <a:rPr lang="en-US" sz="1800">
                <a:solidFill>
                  <a:srgbClr val="000000"/>
                </a:solidFill>
                <a:effectLst/>
                <a:latin typeface="Times New Roman"/>
                <a:ea typeface="Times New Roman" panose="02020603050405020304" pitchFamily="18" charset="0"/>
                <a:cs typeface="Times New Roman"/>
              </a:rPr>
              <a:t> training along a career pathway to a Licensed Practical Nurse</a:t>
            </a:r>
            <a:r>
              <a:rPr lang="en-US" sz="1800">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Times New Roman"/>
              <a:ea typeface="Times New Roman" panose="02020603050405020304" pitchFamily="18" charset="0"/>
              <a:cs typeface="Times New Roman"/>
            </a:endParaRPr>
          </a:p>
          <a:p>
            <a:pPr marL="285750" indent="-285750">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To support the Nurse Education Professional Track, applicants must design career pathways programs for current and former nurses that have the degree, licensure, and years of experience that will support the transition from a healthcare clinician to a nurse education professional. </a:t>
            </a:r>
          </a:p>
          <a:p>
            <a:pPr marL="285750" indent="-285750">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For the Nursing Career Pathways Track, applicants must propose projects that describe the nursing career pathway; identify entry and exit points; describe certificate, credential, and license attainment; and outline the expected employment outcomes, including wages and increased roles and responsibilities.</a:t>
            </a:r>
            <a:endParaRPr lang="en-US" sz="1800">
              <a:solidFill>
                <a:srgbClr val="000000"/>
              </a:solidFill>
              <a:effectLst/>
              <a:latin typeface="Helvetica" panose="020B0604020202020204" pitchFamily="34" charset="0"/>
              <a:ea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Helvetica" panose="020B0604020202020204" pitchFamily="34" charset="0"/>
              <a:ea typeface="Helvetica" panose="020B0604020202020204" pitchFamily="34" charset="0"/>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758382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a:t>Jenn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000000"/>
                </a:solidFill>
                <a:effectLst/>
                <a:latin typeface="Times New Roman" panose="02020603050405020304" pitchFamily="18" charset="0"/>
                <a:ea typeface="Times New Roman" panose="02020603050405020304" pitchFamily="18" charset="0"/>
              </a:rPr>
              <a:t>Cross Cutting Principle 3: Approaches for Increasing Job Quality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For the purposes of this FOA, good quality jobs are jobs that pay family-sustaining wages with wage progression, benefits, access to paid leave, opportunities for career advancement through training and education and, to the strongest extent possible, a platform for worker voice to support all workers and ensure fair pay and safe working conditions</a:t>
            </a:r>
            <a:r>
              <a:rPr lang="en-US" sz="1800" b="1">
                <a:solidFill>
                  <a:srgbClr val="000000"/>
                </a:solidFill>
                <a:effectLst/>
                <a:latin typeface="Times New Roman" panose="02020603050405020304" pitchFamily="18" charset="0"/>
                <a:ea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000000"/>
              </a:solidFill>
              <a:effectLst/>
              <a:latin typeface="Times New Roman" panose="02020603050405020304" pitchFamily="18" charset="0"/>
              <a:ea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To support an increase in job quality for nursing professionals, the DOL Nursing Expansion Grant Program will require applicants to incorporate the Department’s eight principles of job quality which include:</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Recruitment and Hiring</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Benefits</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Diversity, Equity, Inclusion, and Accessibility</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Empowerment and Representation</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Job Security and Working Conditions</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Organizational Culture</a:t>
            </a:r>
            <a:endParaRPr lang="en-US" sz="1800">
              <a:solidFill>
                <a:srgbClr val="151515"/>
              </a:solidFill>
              <a:effectLst/>
              <a:ea typeface="Times New Roman" panose="02020603050405020304" pitchFamily="18" charset="0"/>
            </a:endParaRP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Pay </a:t>
            </a:r>
          </a:p>
          <a:p>
            <a:pPr marL="457200" lvl="0" indent="-457200">
              <a:spcBef>
                <a:spcPts val="0"/>
              </a:spcBef>
              <a:buFont typeface="+mj-lt"/>
              <a:buAutoNum type="arabicPeriod"/>
            </a:pPr>
            <a:r>
              <a:rPr lang="en-US" sz="1800" i="1">
                <a:solidFill>
                  <a:srgbClr val="151515"/>
                </a:solidFill>
                <a:effectLst/>
                <a:ea typeface="Times New Roman" panose="02020603050405020304" pitchFamily="18" charset="0"/>
              </a:rPr>
              <a:t>Skills and Career Advancement</a:t>
            </a:r>
            <a:endParaRPr lang="en-US" sz="1800">
              <a:solidFill>
                <a:srgbClr val="000000"/>
              </a:solidFill>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Helvetica" panose="020B0604020202020204" pitchFamily="34" charset="0"/>
              <a:ea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Helvetica"/>
                <a:ea typeface="Helvetica" panose="020B0604020202020204" pitchFamily="34" charset="0"/>
                <a:cs typeface="Helvetica"/>
              </a:rPr>
              <a:t>See page xx of the FOA for further detail on each of these principles.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I’m now going to pass this over to Greg Scheib to talk about project design issues and grant performance outcomes.</a:t>
            </a:r>
          </a:p>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1950646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defRPr/>
            </a:pPr>
            <a:r>
              <a:rPr lang="en-US" b="1" dirty="0"/>
              <a:t>Greg: </a:t>
            </a:r>
            <a:endParaRPr lang="en-US" dirty="0"/>
          </a:p>
          <a:p>
            <a:pPr lvl="0"/>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achieve the DOL Nursing Expansion Grant Program goals, successful applicants will design their grant projects from </a:t>
            </a:r>
            <a:r>
              <a:rPr lang="en-US" dirty="0"/>
              <a:t>both </a:t>
            </a:r>
            <a:r>
              <a:rPr lang="en-US" sz="1800" dirty="0">
                <a:latin typeface="Times New Roman"/>
                <a:cs typeface="Times New Roman"/>
              </a:rPr>
              <a:t>a</a:t>
            </a:r>
            <a:r>
              <a:rPr lang="en-US" sz="1800" dirty="0">
                <a:solidFill>
                  <a:srgbClr val="000000"/>
                </a:solidFill>
                <a:effectLst/>
                <a:latin typeface="Times New Roman"/>
                <a:ea typeface="Times New Roman" panose="02020603050405020304" pitchFamily="18" charset="0"/>
                <a:cs typeface="Times New Roman"/>
              </a:rPr>
              <a:t> strategic level</a:t>
            </a:r>
            <a:r>
              <a:rPr lang="en-US" sz="1800" dirty="0">
                <a:solidFill>
                  <a:srgbClr val="000000"/>
                </a:solidFill>
                <a:latin typeface="Times New Roman"/>
                <a:ea typeface="Times New Roman" panose="02020603050405020304" pitchFamily="18" charset="0"/>
                <a:cs typeface="Times New Roman"/>
              </a:rPr>
              <a:t> - </a:t>
            </a:r>
            <a:r>
              <a:rPr lang="en-US" sz="1800" dirty="0">
                <a:solidFill>
                  <a:srgbClr val="000000"/>
                </a:solidFill>
                <a:effectLst/>
                <a:latin typeface="Times New Roman"/>
                <a:ea typeface="Times New Roman" panose="02020603050405020304" pitchFamily="18" charset="0"/>
                <a:cs typeface="Times New Roman"/>
              </a:rPr>
              <a:t> such as describing their planned activities for convening sector partnerships, assessing the healthcare needs within a particular geographic scope, and devising a comprehensive workforce strategy; and</a:t>
            </a:r>
            <a:r>
              <a:rPr lang="en-US" sz="1800" dirty="0">
                <a:solidFill>
                  <a:srgbClr val="000000"/>
                </a:solidFill>
                <a:latin typeface="Times New Roman"/>
                <a:ea typeface="Times New Roman" panose="02020603050405020304" pitchFamily="18" charset="0"/>
                <a:cs typeface="Times New Roman"/>
              </a:rPr>
              <a:t> </a:t>
            </a:r>
          </a:p>
          <a:p>
            <a:endParaRPr lang="en-US" sz="1800">
              <a:solidFill>
                <a:srgbClr val="000000"/>
              </a:solidFill>
              <a:latin typeface="Times New Roman"/>
              <a:ea typeface="Times New Roman" panose="02020603050405020304" pitchFamily="18" charset="0"/>
              <a:cs typeface="Times New Roman"/>
            </a:endParaRPr>
          </a:p>
          <a:p>
            <a:r>
              <a:rPr lang="en-US" sz="1800" dirty="0">
                <a:solidFill>
                  <a:srgbClr val="000000"/>
                </a:solidFill>
                <a:latin typeface="Times New Roman"/>
                <a:ea typeface="Times New Roman" panose="02020603050405020304" pitchFamily="18" charset="0"/>
                <a:cs typeface="Times New Roman"/>
              </a:rPr>
              <a:t>From </a:t>
            </a:r>
            <a:r>
              <a:rPr lang="en-US" sz="1800" dirty="0">
                <a:solidFill>
                  <a:srgbClr val="000000"/>
                </a:solidFill>
                <a:effectLst/>
                <a:latin typeface="Times New Roman"/>
                <a:ea typeface="Times New Roman" panose="02020603050405020304" pitchFamily="18" charset="0"/>
                <a:cs typeface="Times New Roman"/>
              </a:rPr>
              <a:t>an operational level, such as incorporating in their plans how they will implement their comprehensive workforce strategy and deploy the training activities.</a:t>
            </a:r>
            <a:endParaRPr lang="en-US" sz="1800" dirty="0">
              <a:solidFill>
                <a:srgbClr val="000000"/>
              </a:solidFill>
              <a:effectLst/>
              <a:latin typeface="Times New Roman"/>
              <a:ea typeface="Helvetica" panose="020B0604020202020204" pitchFamily="34" charset="0"/>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7338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a:t>Greg:  </a:t>
            </a:r>
          </a:p>
          <a:p>
            <a:pPr marL="0" marR="0" lvl="0" indent="0">
              <a:lnSpc>
                <a:spcPct val="107000"/>
              </a:lnSpc>
              <a:spcBef>
                <a:spcPts val="0"/>
              </a:spcBef>
              <a:spcAft>
                <a:spcPts val="700"/>
              </a:spcAft>
              <a:buFont typeface="Symbol" panose="05050102010706020507" pitchFamily="18" charset="2"/>
              <a:buNone/>
            </a:pPr>
            <a:r>
              <a:rPr lang="en-US" sz="1800">
                <a:solidFill>
                  <a:srgbClr val="000000"/>
                </a:solidFill>
                <a:effectLst/>
                <a:latin typeface="Times New Roman" panose="02020603050405020304" pitchFamily="18" charset="0"/>
                <a:ea typeface="Times New Roman" panose="02020603050405020304" pitchFamily="18" charset="0"/>
              </a:rPr>
              <a:t>Grant proposals must address the following activities:</a:t>
            </a:r>
            <a:endParaRPr lang="en-US" sz="1800">
              <a:solidFill>
                <a:srgbClr val="000000"/>
              </a:solidFill>
              <a:effectLst/>
              <a:latin typeface="Helvetica" panose="020B0604020202020204" pitchFamily="34" charset="0"/>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Developing or expanding sector strategy partnerships of public and private sector entities that include worker voice;</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Engaging healthcare providers, employers, workers, labor, and education and training institutions in the adoption and deployment of employment and training services to address specific nurse education professional occupations and nursing occupations which are in-demand in the proposed service area;</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Advancing diversity, equity, inclusion, and accessibility through strategies to recruit and serve individuals from historically marginalized and underrepresented populations;</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Expanding career pathways in the healthcare sector that focus on the skills, competencies, and credentials needed for middle- to high-skilled nurse education professional and nursing occupations, including Registered Apprenticeships.</a:t>
            </a:r>
            <a:endParaRPr lang="en-US" sz="1800">
              <a:solidFill>
                <a:srgbClr val="000000"/>
              </a:solidFill>
              <a:effectLst/>
              <a:latin typeface="Helvetica" panose="020B0604020202020204" pitchFamily="34" charset="0"/>
              <a:ea typeface="Helvetica" panose="020B0604020202020204" pitchFamily="34" charset="0"/>
            </a:endParaRPr>
          </a:p>
          <a:p>
            <a:pPr marL="0" lvl="0" indent="0">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2424152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a:t>Greg:  </a:t>
            </a:r>
          </a:p>
          <a:p>
            <a:pPr>
              <a:spcBef>
                <a:spcPct val="0"/>
              </a:spcBef>
            </a:pPr>
            <a:endParaRPr lang="en-US" b="1"/>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a:solidFill>
                  <a:srgbClr val="000000"/>
                </a:solidFill>
                <a:effectLst/>
                <a:latin typeface="Times New Roman"/>
                <a:ea typeface="Times New Roman" panose="02020603050405020304" pitchFamily="18" charset="0"/>
                <a:cs typeface="Times New Roman"/>
              </a:rPr>
              <a:t>Additionally, proposals must address the following activities:</a:t>
            </a:r>
            <a:endParaRPr lang="en-US" b="1">
              <a:latin typeface="Times New Roman"/>
              <a:cs typeface="Times New Roman"/>
            </a:endParaRPr>
          </a:p>
          <a:p>
            <a:pPr marL="0" indent="0">
              <a:buFont typeface="Arial" panose="020B0604020202020204" pitchFamily="34" charset="0"/>
              <a:buNone/>
            </a:pPr>
            <a:endParaRPr lang="en-US" sz="1800" kern="1200">
              <a:solidFill>
                <a:schemeClr val="tx1"/>
              </a:solidFill>
              <a:effectLst/>
              <a:latin typeface="+mn-lt"/>
              <a:ea typeface="+mn-ea"/>
              <a:cs typeface="+mn-cs"/>
            </a:endParaRPr>
          </a:p>
          <a:p>
            <a:pPr marL="342900" marR="0" lvl="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a:ea typeface="Times New Roman" panose="02020603050405020304" pitchFamily="18" charset="0"/>
                <a:cs typeface="Times New Roman"/>
              </a:rPr>
              <a:t>Utilizing training program models with demonstrated evidence of success in serving the targeted population(s), especially models shown by rigorous program evaluations to have positive impacts on participants’ employment and earnings outcomes;</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a:ea typeface="Times New Roman" panose="02020603050405020304" pitchFamily="18" charset="0"/>
                <a:cs typeface="Times New Roman"/>
              </a:rPr>
              <a:t>Offering high-quality training options (including work-based learning training models) to prepare individuals to successfully move into middle- to high-skilled employment in nurse education professional and nursing occupations;</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a:ea typeface="Times New Roman" panose="02020603050405020304" pitchFamily="18" charset="0"/>
                <a:cs typeface="Times New Roman"/>
              </a:rPr>
              <a:t>Providing robust supportive services to participants who need them to ensure individuals can participate and complete </a:t>
            </a:r>
            <a:r>
              <a:rPr lang="en-US" sz="1800">
                <a:solidFill>
                  <a:srgbClr val="000000"/>
                </a:solidFill>
                <a:latin typeface="Times New Roman"/>
                <a:ea typeface="Times New Roman" panose="02020603050405020304" pitchFamily="18" charset="0"/>
                <a:cs typeface="Times New Roman"/>
              </a:rPr>
              <a:t>their</a:t>
            </a:r>
            <a:r>
              <a:rPr lang="en-US" sz="1800">
                <a:solidFill>
                  <a:srgbClr val="000000"/>
                </a:solidFill>
                <a:effectLst/>
                <a:latin typeface="Times New Roman"/>
                <a:ea typeface="Times New Roman" panose="02020603050405020304" pitchFamily="18" charset="0"/>
                <a:cs typeface="Times New Roman"/>
              </a:rPr>
              <a:t> training </a:t>
            </a:r>
            <a:r>
              <a:rPr lang="en-US" sz="1800">
                <a:solidFill>
                  <a:srgbClr val="000000"/>
                </a:solidFill>
                <a:latin typeface="Times New Roman"/>
                <a:ea typeface="Times New Roman" panose="02020603050405020304" pitchFamily="18" charset="0"/>
                <a:cs typeface="Times New Roman"/>
              </a:rPr>
              <a:t>programs</a:t>
            </a:r>
            <a:r>
              <a:rPr lang="en-US" sz="1800">
                <a:solidFill>
                  <a:srgbClr val="000000"/>
                </a:solidFill>
                <a:effectLst/>
                <a:latin typeface="Times New Roman"/>
                <a:ea typeface="Times New Roman" panose="02020603050405020304" pitchFamily="18" charset="0"/>
                <a:cs typeface="Times New Roman"/>
              </a:rPr>
              <a:t> and enter employment;</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a:ea typeface="Times New Roman" panose="02020603050405020304" pitchFamily="18" charset="0"/>
                <a:cs typeface="Times New Roman"/>
              </a:rPr>
              <a:t>Developing a new, or leveraging an </a:t>
            </a:r>
            <a:r>
              <a:rPr lang="en-US" sz="1800">
                <a:solidFill>
                  <a:srgbClr val="000000"/>
                </a:solidFill>
                <a:latin typeface="Times New Roman"/>
                <a:ea typeface="Times New Roman" panose="02020603050405020304" pitchFamily="18" charset="0"/>
                <a:cs typeface="Times New Roman"/>
              </a:rPr>
              <a:t>existing system to </a:t>
            </a:r>
            <a:r>
              <a:rPr lang="en-US" sz="1800">
                <a:solidFill>
                  <a:srgbClr val="000000"/>
                </a:solidFill>
                <a:effectLst/>
                <a:latin typeface="Times New Roman"/>
                <a:ea typeface="Times New Roman" panose="02020603050405020304" pitchFamily="18" charset="0"/>
                <a:cs typeface="Times New Roman"/>
              </a:rPr>
              <a:t> </a:t>
            </a:r>
            <a:r>
              <a:rPr lang="en-US" sz="1800">
                <a:solidFill>
                  <a:srgbClr val="000000"/>
                </a:solidFill>
                <a:latin typeface="Times New Roman"/>
                <a:ea typeface="Times New Roman" panose="02020603050405020304" pitchFamily="18" charset="0"/>
                <a:cs typeface="Times New Roman"/>
              </a:rPr>
              <a:t>collect and review</a:t>
            </a:r>
            <a:r>
              <a:rPr lang="en-US" sz="1800">
                <a:solidFill>
                  <a:srgbClr val="000000"/>
                </a:solidFill>
                <a:effectLst/>
                <a:latin typeface="Times New Roman"/>
                <a:ea typeface="Times New Roman" panose="02020603050405020304" pitchFamily="18" charset="0"/>
                <a:cs typeface="Times New Roman"/>
              </a:rPr>
              <a:t> participant data</a:t>
            </a:r>
            <a:r>
              <a:rPr lang="en-US" sz="1800">
                <a:solidFill>
                  <a:srgbClr val="000000"/>
                </a:solidFill>
                <a:latin typeface="Times New Roman"/>
                <a:ea typeface="Times New Roman" panose="02020603050405020304" pitchFamily="18" charset="0"/>
                <a:cs typeface="Times New Roman"/>
              </a:rPr>
              <a:t>; </a:t>
            </a:r>
            <a:r>
              <a:rPr lang="en-US" sz="1800">
                <a:solidFill>
                  <a:srgbClr val="000000"/>
                </a:solidFill>
                <a:effectLst/>
                <a:latin typeface="Times New Roman"/>
                <a:ea typeface="Times New Roman" panose="02020603050405020304" pitchFamily="18" charset="0"/>
                <a:cs typeface="Times New Roman"/>
              </a:rPr>
              <a:t> and monitoring results to assess program performance; and</a:t>
            </a: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latin typeface="Helvetica" panose="020B0604020202020204" pitchFamily="34" charset="0"/>
              <a:ea typeface="Helvetica" panose="020B0604020202020204" pitchFamily="34" charset="0"/>
            </a:endParaRPr>
          </a:p>
          <a:p>
            <a:pPr marL="342900" indent="-342900">
              <a:lnSpc>
                <a:spcPct val="107000"/>
              </a:lnSpc>
              <a:spcBef>
                <a:spcPts val="240"/>
              </a:spcBef>
              <a:spcAft>
                <a:spcPts val="100"/>
              </a:spcAft>
              <a:buFont typeface="Courier New" panose="02070309020205020404" pitchFamily="49" charset="0"/>
              <a:buChar char="o"/>
            </a:pPr>
            <a:r>
              <a:rPr lang="en-US" sz="1800">
                <a:solidFill>
                  <a:srgbClr val="000000"/>
                </a:solidFill>
                <a:effectLst/>
                <a:latin typeface="Times New Roman"/>
                <a:ea typeface="Times New Roman" panose="02020603050405020304" pitchFamily="18" charset="0"/>
                <a:cs typeface="Times New Roman"/>
              </a:rPr>
              <a:t>Creating infrastructure</a:t>
            </a:r>
            <a:r>
              <a:rPr lang="en-US" sz="1800">
                <a:solidFill>
                  <a:srgbClr val="000000"/>
                </a:solidFill>
                <a:latin typeface="Times New Roman"/>
                <a:ea typeface="Times New Roman" panose="02020603050405020304" pitchFamily="18" charset="0"/>
                <a:cs typeface="Times New Roman"/>
              </a:rPr>
              <a:t> such as partnerships</a:t>
            </a:r>
            <a:r>
              <a:rPr lang="en-US" sz="1800">
                <a:solidFill>
                  <a:srgbClr val="000000"/>
                </a:solidFill>
                <a:effectLst/>
                <a:latin typeface="Times New Roman"/>
                <a:ea typeface="Times New Roman" panose="02020603050405020304" pitchFamily="18" charset="0"/>
                <a:cs typeface="Times New Roman"/>
              </a:rPr>
              <a:t> and operating systems</a:t>
            </a:r>
            <a:r>
              <a:rPr lang="en-US" sz="1800">
                <a:solidFill>
                  <a:srgbClr val="000000"/>
                </a:solidFill>
                <a:latin typeface="Times New Roman"/>
                <a:ea typeface="Times New Roman" panose="02020603050405020304" pitchFamily="18" charset="0"/>
                <a:cs typeface="Times New Roman"/>
              </a:rPr>
              <a:t> </a:t>
            </a:r>
            <a:r>
              <a:rPr lang="en-US" sz="1800">
                <a:solidFill>
                  <a:srgbClr val="000000"/>
                </a:solidFill>
                <a:effectLst/>
                <a:latin typeface="Times New Roman"/>
                <a:ea typeface="Times New Roman" panose="02020603050405020304" pitchFamily="18" charset="0"/>
                <a:cs typeface="Times New Roman"/>
              </a:rPr>
              <a:t>to successfully sustain program components after the life of the grant.</a:t>
            </a:r>
            <a:endParaRPr lang="en-US" sz="1800">
              <a:solidFill>
                <a:srgbClr val="000000"/>
              </a:solidFill>
              <a:effectLst/>
              <a:latin typeface="Times New Roman"/>
              <a:ea typeface="Helvetica" panose="020B0604020202020204" pitchFamily="34" charset="0"/>
              <a:cs typeface="Times New Roman"/>
            </a:endParaRPr>
          </a:p>
          <a:p>
            <a:pPr marL="0" lvl="0" indent="0">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408277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a:t>Greg: </a:t>
            </a:r>
          </a:p>
          <a:p>
            <a:pPr>
              <a:defRPr/>
            </a:pPr>
            <a:r>
              <a:rPr lang="en-US" sz="1800">
                <a:solidFill>
                  <a:srgbClr val="000000"/>
                </a:solidFill>
                <a:effectLst/>
                <a:latin typeface="Times New Roman"/>
                <a:ea typeface="Times New Roman" panose="02020603050405020304" pitchFamily="18" charset="0"/>
                <a:cs typeface="Times New Roman"/>
              </a:rPr>
              <a:t>Projects will provide a range of training and education services that lead to middle- and high-skilled jobs in the proposed Nurse Education Professional and Nursing Career Pathways tracks.</a:t>
            </a:r>
            <a:r>
              <a:rPr lang="en-US" sz="1800">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Times New Roman" panose="02020603050405020304" pitchFamily="18" charset="0"/>
              <a:ea typeface="Times New Roman" panose="02020603050405020304" pitchFamily="18" charset="0"/>
              <a:cs typeface="Times New Roman"/>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a:solidFill>
                <a:srgbClr val="000000"/>
              </a:solidFill>
              <a:effectLst/>
              <a:latin typeface="Times New Roman" panose="02020603050405020304" pitchFamily="18" charset="0"/>
              <a:ea typeface="Times New Roman" panose="02020603050405020304" pitchFamily="18" charset="0"/>
            </a:endParaRPr>
          </a:p>
          <a:p>
            <a:pPr>
              <a:defRPr/>
            </a:pPr>
            <a:r>
              <a:rPr lang="en-US" sz="1800">
                <a:solidFill>
                  <a:srgbClr val="000000"/>
                </a:solidFill>
                <a:effectLst/>
                <a:latin typeface="Times New Roman"/>
                <a:ea typeface="Times New Roman" panose="02020603050405020304" pitchFamily="18" charset="0"/>
                <a:cs typeface="Times New Roman"/>
              </a:rPr>
              <a:t>An innovative mix of services will include assessment, coaching and counseling, supportive services, and occupational skills training that leads to recognized postsecondary credentials and/or employment. All projects must incorporate a strong upfront assessment component that allows for a customization of services and training to meet the needs of the program participants to get a quality job, retain their employment, or advance to a new position in the targeted sector.</a:t>
            </a:r>
            <a:br>
              <a:rPr lang="en-US" sz="1800">
                <a:effectLst/>
                <a:latin typeface="Times New Roman" panose="02020603050405020304" pitchFamily="18" charset="0"/>
                <a:ea typeface="Times New Roman" panose="02020603050405020304" pitchFamily="18" charset="0"/>
                <a:cs typeface="Times New Roman"/>
              </a:rPr>
            </a:br>
            <a:br>
              <a:rPr lang="en-US" sz="1800">
                <a:effectLst/>
                <a:latin typeface="Times New Roman" panose="02020603050405020304" pitchFamily="18" charset="0"/>
                <a:ea typeface="Times New Roman" panose="02020603050405020304" pitchFamily="18" charset="0"/>
                <a:cs typeface="Times New Roman"/>
              </a:rPr>
            </a:br>
            <a:r>
              <a:rPr lang="en-US" sz="1800">
                <a:solidFill>
                  <a:srgbClr val="000000"/>
                </a:solidFill>
                <a:effectLst/>
                <a:latin typeface="Times New Roman"/>
                <a:ea typeface="Times New Roman" panose="02020603050405020304" pitchFamily="18" charset="0"/>
                <a:cs typeface="Times New Roman"/>
              </a:rPr>
              <a:t>Applicants must consider including robust, comprehensive, and customized work-based learning strategies, such as </a:t>
            </a:r>
            <a:r>
              <a:rPr lang="en-US" sz="1800">
                <a:solidFill>
                  <a:srgbClr val="000000"/>
                </a:solidFill>
                <a:latin typeface="Times New Roman"/>
                <a:ea typeface="Times New Roman" panose="02020603050405020304" pitchFamily="18" charset="0"/>
                <a:cs typeface="Times New Roman"/>
              </a:rPr>
              <a:t>on-the job training </a:t>
            </a:r>
            <a:r>
              <a:rPr lang="en-US" sz="1800">
                <a:solidFill>
                  <a:srgbClr val="000000"/>
                </a:solidFill>
                <a:effectLst/>
                <a:latin typeface="Times New Roman"/>
                <a:ea typeface="Times New Roman" panose="02020603050405020304" pitchFamily="18" charset="0"/>
                <a:cs typeface="Times New Roman"/>
              </a:rPr>
              <a:t>; incumbent worker training;</a:t>
            </a:r>
            <a:r>
              <a:rPr lang="en-US" sz="1800">
                <a:solidFill>
                  <a:srgbClr val="000000"/>
                </a:solidFill>
                <a:latin typeface="Times New Roman"/>
                <a:ea typeface="Times New Roman" panose="02020603050405020304" pitchFamily="18" charset="0"/>
                <a:cs typeface="Times New Roman"/>
              </a:rPr>
              <a:t> Registered Apprenticeship Programs; and</a:t>
            </a:r>
            <a:r>
              <a:rPr lang="en-US" sz="1800">
                <a:solidFill>
                  <a:srgbClr val="000000"/>
                </a:solidFill>
                <a:effectLst/>
                <a:latin typeface="Times New Roman"/>
                <a:ea typeface="Times New Roman" panose="02020603050405020304" pitchFamily="18" charset="0"/>
                <a:cs typeface="Times New Roman"/>
              </a:rPr>
              <a:t> pre-apprenticeship programs that articulate to </a:t>
            </a:r>
            <a:r>
              <a:rPr lang="en-US"/>
              <a:t>Registered Apprenticeship Program</a:t>
            </a:r>
            <a:r>
              <a:rPr lang="en-US" sz="1800">
                <a:latin typeface="Times New Roman"/>
                <a:cs typeface="Times New Roman"/>
              </a:rPr>
              <a:t>s</a:t>
            </a:r>
            <a:r>
              <a:rPr lang="en-US" sz="1800">
                <a:solidFill>
                  <a:srgbClr val="000000"/>
                </a:solidFill>
                <a:effectLst/>
                <a:latin typeface="Times New Roman"/>
                <a:ea typeface="Times New Roman" panose="02020603050405020304" pitchFamily="18" charset="0"/>
                <a:cs typeface="Times New Roman"/>
              </a:rPr>
              <a:t> during the grant period of performance; paid work experience; and paid internships.</a:t>
            </a:r>
            <a:r>
              <a:rPr lang="en-US" sz="1800">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Times New Roman"/>
              <a:ea typeface="Times New Roman" panose="02020603050405020304" pitchFamily="18" charset="0"/>
              <a:cs typeface="Times New Roman"/>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a:solidFill>
                <a:srgbClr val="000000"/>
              </a:solidFill>
              <a:effectLst/>
              <a:latin typeface="Times New Roman" panose="02020603050405020304" pitchFamily="18" charset="0"/>
              <a:ea typeface="Times New Roman" panose="02020603050405020304" pitchFamily="18" charset="0"/>
            </a:endParaRPr>
          </a:p>
          <a:p>
            <a:pPr>
              <a:defRPr/>
            </a:pPr>
            <a:r>
              <a:rPr lang="en-US" sz="1800">
                <a:solidFill>
                  <a:srgbClr val="000000"/>
                </a:solidFill>
                <a:effectLst/>
                <a:latin typeface="Times New Roman"/>
                <a:ea typeface="Times New Roman" panose="02020603050405020304" pitchFamily="18" charset="0"/>
                <a:cs typeface="Times New Roman"/>
              </a:rPr>
              <a:t>Other allowable training strategies include classroom, competency-based, and technology-based training strategies.</a:t>
            </a:r>
            <a:r>
              <a:rPr lang="en-US" sz="1800">
                <a:solidFill>
                  <a:srgbClr val="000000"/>
                </a:solidFill>
                <a:latin typeface="Times New Roman"/>
                <a:ea typeface="Times New Roman" panose="02020603050405020304" pitchFamily="18" charset="0"/>
                <a:cs typeface="Times New Roman"/>
              </a:rPr>
              <a:t> </a:t>
            </a: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sz="1800">
                <a:solidFill>
                  <a:srgbClr val="000000"/>
                </a:solidFill>
                <a:latin typeface="Times New Roman"/>
                <a:ea typeface="Times New Roman" panose="02020603050405020304" pitchFamily="18" charset="0"/>
                <a:cs typeface="Times New Roman"/>
              </a:rPr>
              <a:t>Additionally</a:t>
            </a:r>
            <a:r>
              <a:rPr lang="en-US" sz="1800">
                <a:solidFill>
                  <a:srgbClr val="000000"/>
                </a:solidFill>
                <a:effectLst/>
                <a:latin typeface="Times New Roman"/>
                <a:ea typeface="Times New Roman" panose="02020603050405020304" pitchFamily="18" charset="0"/>
                <a:cs typeface="Times New Roman"/>
              </a:rPr>
              <a:t>…</a:t>
            </a:r>
            <a:r>
              <a:rPr lang="en-US" sz="1800">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Times New Roman"/>
              <a:ea typeface="Times New Roman" panose="02020603050405020304" pitchFamily="18" charset="0"/>
              <a:cs typeface="Times New Roman"/>
            </a:endParaRPr>
          </a:p>
          <a:p>
            <a:pPr marL="0" indent="0">
              <a:buFont typeface="Arial" panose="020B0604020202020204" pitchFamily="34" charset="0"/>
              <a:buNone/>
            </a:pPr>
            <a:endParaRPr lang="en-US" sz="1800">
              <a:solidFill>
                <a:srgbClr val="000000"/>
              </a:solidFill>
              <a:effectLst/>
              <a:latin typeface="Times New Roman" panose="02020603050405020304" pitchFamily="18" charset="0"/>
              <a:ea typeface="Times New Roman" panose="02020603050405020304" pitchFamily="18" charset="0"/>
            </a:endParaRPr>
          </a:p>
          <a:p>
            <a:r>
              <a:rPr lang="en-US" sz="1800">
                <a:solidFill>
                  <a:srgbClr val="000000"/>
                </a:solidFill>
                <a:effectLst/>
                <a:latin typeface="Times New Roman"/>
                <a:ea typeface="Times New Roman" panose="02020603050405020304" pitchFamily="18" charset="0"/>
                <a:cs typeface="Times New Roman"/>
              </a:rPr>
              <a:t>The Department encourages leveraging other sources of funding for training or supports (e.g., assisting participants in obtaining Pell grants for tuition, co-enrolling participants into Workforce Innovation and Opportunity Act (WIOA) programs or American Rescue Plan funds for supportive services, or leveraging other federally funded employment or training programs, such as those supported by the Departments of Education, Health and Human Services, Veterans Affairs, and others, where appropriate).</a:t>
            </a:r>
            <a:r>
              <a:rPr lang="en-US" sz="1800">
                <a:solidFill>
                  <a:srgbClr val="000000"/>
                </a:solidFill>
                <a:latin typeface="Times New Roman"/>
                <a:ea typeface="Times New Roman" panose="02020603050405020304" pitchFamily="18" charset="0"/>
                <a:cs typeface="Times New Roman"/>
              </a:rPr>
              <a:t> </a:t>
            </a:r>
            <a:endParaRPr lang="en-US" sz="1200" kern="1200">
              <a:solidFill>
                <a:schemeClr val="tx1"/>
              </a:solidFill>
              <a:effectLst/>
              <a:latin typeface="+mn-lt"/>
              <a:ea typeface="+mn-ea"/>
              <a:cs typeface="+mn-cs"/>
            </a:endParaRPr>
          </a:p>
          <a:p>
            <a:pPr marL="0" indent="0">
              <a:spcBef>
                <a:spcPct val="0"/>
              </a:spcBef>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193510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a:t>Greg:  </a:t>
            </a:r>
          </a:p>
          <a:p>
            <a:pPr>
              <a:spcBef>
                <a:spcPct val="0"/>
              </a:spcBef>
            </a:pPr>
            <a:endParaRPr lang="en-US" b="1"/>
          </a:p>
          <a:p>
            <a:pPr>
              <a:spcBef>
                <a:spcPct val="0"/>
              </a:spcBef>
              <a:defRPr/>
            </a:pPr>
            <a:r>
              <a:rPr lang="en-US" sz="1200">
                <a:solidFill>
                  <a:srgbClr val="000000"/>
                </a:solidFill>
                <a:effectLst/>
                <a:latin typeface="Times New Roman"/>
                <a:ea typeface="Times New Roman" panose="02020603050405020304" pitchFamily="18" charset="0"/>
                <a:cs typeface="Times New Roman"/>
              </a:rPr>
              <a:t>A robust supportive services strategy is required as part of the proposed program design under the FOA.</a:t>
            </a:r>
            <a:r>
              <a:rPr lang="en-US">
                <a:solidFill>
                  <a:srgbClr val="000000"/>
                </a:solidFill>
                <a:latin typeface="Times New Roman"/>
                <a:ea typeface="Times New Roman" panose="02020603050405020304" pitchFamily="18" charset="0"/>
                <a:cs typeface="Times New Roman"/>
              </a:rPr>
              <a:t>  </a:t>
            </a:r>
            <a:endParaRPr lang="en-US" sz="1200">
              <a:solidFill>
                <a:srgbClr val="000000"/>
              </a:solidFill>
              <a:effectLst/>
              <a:latin typeface="Times New Roman" panose="02020603050405020304" pitchFamily="18" charset="0"/>
              <a:ea typeface="Times New Roman" panose="02020603050405020304" pitchFamily="18" charset="0"/>
              <a:cs typeface="Times New Roman"/>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a:solidFill>
                <a:srgbClr val="000000"/>
              </a:solidFill>
              <a:effectLst/>
              <a:latin typeface="Times New Roman" panose="02020603050405020304" pitchFamily="18" charset="0"/>
              <a:ea typeface="Times New Roman" panose="02020603050405020304" pitchFamily="18" charset="0"/>
            </a:endParaRPr>
          </a:p>
          <a:p>
            <a:pPr>
              <a:spcBef>
                <a:spcPct val="0"/>
              </a:spcBef>
              <a:defRPr/>
            </a:pPr>
            <a:r>
              <a:rPr lang="en-US" sz="1200">
                <a:solidFill>
                  <a:srgbClr val="000000"/>
                </a:solidFill>
                <a:effectLst/>
                <a:latin typeface="Times New Roman"/>
                <a:ea typeface="Times New Roman" panose="02020603050405020304" pitchFamily="18" charset="0"/>
                <a:cs typeface="Times New Roman"/>
              </a:rPr>
              <a:t>This means all grant projects must document in their project narrative, budget, and budget narrative</a:t>
            </a:r>
            <a:r>
              <a:rPr lang="en-US">
                <a:solidFill>
                  <a:srgbClr val="000000"/>
                </a:solidFill>
                <a:latin typeface="Times New Roman"/>
                <a:ea typeface="Times New Roman" panose="02020603050405020304" pitchFamily="18" charset="0"/>
                <a:cs typeface="Times New Roman"/>
              </a:rPr>
              <a:t>,</a:t>
            </a:r>
            <a:r>
              <a:rPr lang="en-US" sz="1200">
                <a:solidFill>
                  <a:srgbClr val="000000"/>
                </a:solidFill>
                <a:effectLst/>
                <a:latin typeface="Times New Roman"/>
                <a:ea typeface="Times New Roman" panose="02020603050405020304" pitchFamily="18" charset="0"/>
                <a:cs typeface="Times New Roman"/>
              </a:rPr>
              <a:t> that their application includes a supportive service needs assessment of all participants and procedures for the provision of supportive services for participants who need them.</a:t>
            </a:r>
            <a:r>
              <a:rPr lang="en-US">
                <a:solidFill>
                  <a:srgbClr val="000000"/>
                </a:solidFill>
                <a:latin typeface="Times New Roman"/>
                <a:ea typeface="Times New Roman" panose="02020603050405020304" pitchFamily="18" charset="0"/>
                <a:cs typeface="Times New Roman"/>
              </a:rPr>
              <a:t> </a:t>
            </a:r>
            <a:endParaRPr lang="en-US" sz="1200">
              <a:solidFill>
                <a:srgbClr val="000000"/>
              </a:solidFill>
              <a:effectLst/>
              <a:latin typeface="Times New Roman"/>
              <a:ea typeface="Times New Roman" panose="02020603050405020304" pitchFamily="18" charset="0"/>
              <a:cs typeface="Times New Roman"/>
            </a:endParaRPr>
          </a:p>
          <a:p>
            <a:pPr>
              <a:spcBef>
                <a:spcPct val="0"/>
              </a:spcBef>
            </a:pPr>
            <a:endParaRPr lang="en-US" b="1"/>
          </a:p>
          <a:p>
            <a:pPr>
              <a:lnSpc>
                <a:spcPct val="107000"/>
              </a:lnSpc>
              <a:spcBef>
                <a:spcPts val="240"/>
              </a:spcBef>
              <a:spcAft>
                <a:spcPts val="100"/>
              </a:spcAft>
            </a:pPr>
            <a:r>
              <a:rPr lang="en-US" sz="1800">
                <a:solidFill>
                  <a:srgbClr val="000000"/>
                </a:solidFill>
                <a:effectLst/>
                <a:latin typeface="Times New Roman"/>
                <a:ea typeface="Times New Roman" panose="02020603050405020304" pitchFamily="18" charset="0"/>
                <a:cs typeface="Times New Roman"/>
              </a:rPr>
              <a:t>Supportive services are </a:t>
            </a:r>
            <a:r>
              <a:rPr lang="en-US" sz="1800">
                <a:solidFill>
                  <a:srgbClr val="000000"/>
                </a:solidFill>
                <a:latin typeface="Times New Roman"/>
                <a:ea typeface="Times New Roman" panose="02020603050405020304" pitchFamily="18" charset="0"/>
                <a:cs typeface="Times New Roman"/>
              </a:rPr>
              <a:t>resources necessary</a:t>
            </a:r>
            <a:r>
              <a:rPr lang="en-US" sz="1800">
                <a:solidFill>
                  <a:srgbClr val="000000"/>
                </a:solidFill>
                <a:effectLst/>
                <a:latin typeface="Times New Roman"/>
                <a:ea typeface="Times New Roman" panose="02020603050405020304" pitchFamily="18" charset="0"/>
                <a:cs typeface="Times New Roman"/>
              </a:rPr>
              <a:t> to enable an individual to participate in education and training activities funded through this grant program. Examples of such services include, but not limited to, childcare, dependent care, transportation, mental health counseling, books, housing, and needs-related </a:t>
            </a:r>
            <a:r>
              <a:rPr lang="en-US" sz="1800">
                <a:solidFill>
                  <a:srgbClr val="000000"/>
                </a:solidFill>
                <a:latin typeface="Times New Roman"/>
                <a:ea typeface="Times New Roman" panose="02020603050405020304" pitchFamily="18" charset="0"/>
                <a:cs typeface="Times New Roman"/>
              </a:rPr>
              <a:t>payments or other services necessary to enable an individual to participate and complete education</a:t>
            </a:r>
            <a:r>
              <a:rPr lang="en-US" sz="1800">
                <a:solidFill>
                  <a:srgbClr val="000000"/>
                </a:solidFill>
                <a:effectLst/>
                <a:latin typeface="Times New Roman"/>
                <a:ea typeface="Times New Roman" panose="02020603050405020304" pitchFamily="18" charset="0"/>
                <a:cs typeface="Times New Roman"/>
              </a:rPr>
              <a:t> and training activities.</a:t>
            </a:r>
            <a:r>
              <a:rPr lang="en-US" sz="1800">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Times New Roman"/>
              <a:ea typeface="Times New Roman" panose="02020603050405020304" pitchFamily="18" charset="0"/>
              <a:cs typeface="Times New Roman"/>
            </a:endParaRPr>
          </a:p>
          <a:p>
            <a:pPr marL="0" indent="0">
              <a:lnSpc>
                <a:spcPct val="107000"/>
              </a:lnSpc>
              <a:spcBef>
                <a:spcPts val="240"/>
              </a:spcBef>
              <a:spcAft>
                <a:spcPts val="100"/>
              </a:spcAft>
              <a:buFont typeface="Courier New" panose="02070309020205020404" pitchFamily="49" charset="0"/>
              <a:buNone/>
            </a:pPr>
            <a:endParaRPr lang="en-US" sz="1800">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7000"/>
              </a:lnSpc>
              <a:spcBef>
                <a:spcPts val="240"/>
              </a:spcBef>
              <a:spcAft>
                <a:spcPts val="100"/>
              </a:spcAft>
              <a:buClrTx/>
              <a:buSzTx/>
              <a:buFont typeface="Courier New" panose="02070309020205020404" pitchFamily="49" charset="0"/>
              <a:buNone/>
              <a:tabLst/>
              <a:defRPr/>
            </a:pPr>
            <a:r>
              <a:rPr lang="en-US" sz="1800">
                <a:solidFill>
                  <a:srgbClr val="000000"/>
                </a:solidFill>
                <a:effectLst/>
                <a:latin typeface="Times New Roman"/>
                <a:ea typeface="Times New Roman" panose="02020603050405020304" pitchFamily="18" charset="0"/>
                <a:cs typeface="Times New Roman"/>
              </a:rPr>
              <a:t>Up to 15 percent of grant funds may be used to provide supportive services for training participants, and additional supportive services may also be provided as a leveraged </a:t>
            </a:r>
            <a:r>
              <a:rPr lang="en-US" sz="1800">
                <a:solidFill>
                  <a:srgbClr val="000000"/>
                </a:solidFill>
                <a:latin typeface="Times New Roman"/>
                <a:ea typeface="Times New Roman" panose="02020603050405020304" pitchFamily="18" charset="0"/>
                <a:cs typeface="Times New Roman"/>
              </a:rPr>
              <a:t>resource</a:t>
            </a:r>
            <a:r>
              <a:rPr lang="en-US" sz="1800">
                <a:solidFill>
                  <a:srgbClr val="000000"/>
                </a:solidFill>
                <a:effectLst/>
                <a:latin typeface="Times New Roman"/>
                <a:ea typeface="Times New Roman" panose="02020603050405020304" pitchFamily="18" charset="0"/>
                <a:cs typeface="Times New Roman"/>
              </a:rPr>
              <a:t>.</a:t>
            </a:r>
            <a:endParaRPr lang="en-US" sz="1800">
              <a:solidFill>
                <a:srgbClr val="000000"/>
              </a:solidFill>
              <a:effectLst/>
              <a:latin typeface="Times New Roman"/>
              <a:ea typeface="Helvetica" panose="020B0604020202020204" pitchFamily="34" charset="0"/>
              <a:cs typeface="Times New Roman"/>
            </a:endParaRPr>
          </a:p>
          <a:p>
            <a:pPr marL="0" indent="0">
              <a:lnSpc>
                <a:spcPct val="107000"/>
              </a:lnSpc>
              <a:spcBef>
                <a:spcPts val="240"/>
              </a:spcBef>
              <a:spcAft>
                <a:spcPts val="100"/>
              </a:spcAft>
              <a:buFont typeface="Courier New" panose="02070309020205020404" pitchFamily="49" charset="0"/>
              <a:buNone/>
            </a:pPr>
            <a:endParaRPr lang="en-US" sz="1800">
              <a:solidFill>
                <a:srgbClr val="000000"/>
              </a:solidFill>
              <a:effectLst/>
              <a:latin typeface="Times New Roman" panose="02020603050405020304" pitchFamily="18" charset="0"/>
              <a:ea typeface="Times New Roman" panose="02020603050405020304" pitchFamily="18" charset="0"/>
            </a:endParaRPr>
          </a:p>
          <a:p>
            <a:pPr marL="0" indent="0">
              <a:lnSpc>
                <a:spcPct val="107000"/>
              </a:lnSpc>
              <a:spcBef>
                <a:spcPts val="240"/>
              </a:spcBef>
              <a:spcAft>
                <a:spcPts val="100"/>
              </a:spcAft>
              <a:buFont typeface="Courier New" panose="02070309020205020404" pitchFamily="49" charset="0"/>
              <a:buNone/>
            </a:pPr>
            <a:r>
              <a:rPr lang="en-US" sz="1800">
                <a:solidFill>
                  <a:srgbClr val="000000"/>
                </a:solidFill>
                <a:effectLst/>
                <a:latin typeface="Times New Roman"/>
                <a:ea typeface="Times New Roman" panose="02020603050405020304" pitchFamily="18" charset="0"/>
                <a:cs typeface="Times New Roman"/>
              </a:rPr>
              <a:t>Grantees may fund supportive services through various means, including providing the actual supportive service (e.g., childcare), providing participants with a voucher for the service (e.g., public transportation cards or tokens), or providing a stipend directly to the participant. ETA strongly encourages grantees to leverage partnerships with their local workforce boards and other programs for supportive services when a participant is eligible for human services, WIOA, or other programs, reserving grant funds for those participants who need support but are not eligible for other assistance.</a:t>
            </a:r>
          </a:p>
          <a:p>
            <a:pPr marL="0" indent="0">
              <a:lnSpc>
                <a:spcPct val="107000"/>
              </a:lnSpc>
              <a:spcBef>
                <a:spcPts val="240"/>
              </a:spcBef>
              <a:spcAft>
                <a:spcPts val="100"/>
              </a:spcAft>
              <a:buFont typeface="Courier New" panose="02070309020205020404" pitchFamily="49" charset="0"/>
              <a:buNone/>
            </a:pPr>
            <a:endParaRPr lang="en-US" sz="1800">
              <a:solidFill>
                <a:srgbClr val="000000"/>
              </a:solidFill>
              <a:effectLst/>
              <a:latin typeface="Times New Roman" panose="02020603050405020304" pitchFamily="18" charset="0"/>
              <a:ea typeface="Times New Roman" panose="02020603050405020304" pitchFamily="18" charset="0"/>
            </a:endParaRPr>
          </a:p>
          <a:p>
            <a:pPr marL="0" lvl="0" indent="0">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1060196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sz="1200" b="1" kern="1200">
                <a:solidFill>
                  <a:schemeClr val="tx1"/>
                </a:solidFill>
                <a:effectLst/>
                <a:latin typeface="+mn-lt"/>
                <a:ea typeface="+mn-ea"/>
                <a:cs typeface="+mn-cs"/>
              </a:rPr>
              <a:t>Greg</a:t>
            </a:r>
          </a:p>
          <a:p>
            <a:pPr>
              <a:spcBef>
                <a:spcPct val="0"/>
              </a:spcBef>
            </a:pP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Applicants must identify the geographic scope of the proposed project.</a:t>
            </a:r>
            <a:r>
              <a:rPr lang="en-US"/>
              <a:t> </a:t>
            </a:r>
            <a:r>
              <a:rPr lang="en-US" sz="1200" kern="1200">
                <a:solidFill>
                  <a:schemeClr val="tx1"/>
                </a:solidFill>
                <a:effectLst/>
                <a:latin typeface="+mn-lt"/>
                <a:ea typeface="+mn-ea"/>
                <a:cs typeface="+mn-cs"/>
              </a:rPr>
              <a:t> Applicants may serve</a:t>
            </a:r>
            <a:r>
              <a:rPr lang="en-US"/>
              <a:t> </a:t>
            </a:r>
            <a:r>
              <a:rPr lang="en-US" sz="1200" kern="1200">
                <a:solidFill>
                  <a:schemeClr val="tx1"/>
                </a:solidFill>
                <a:effectLst/>
                <a:latin typeface="+mn-lt"/>
                <a:ea typeface="+mn-ea"/>
                <a:cs typeface="+mn-cs"/>
              </a:rPr>
              <a:t> one of the following geographic scopes: local/regional, statewide, or national. </a:t>
            </a:r>
            <a:r>
              <a:rPr lang="en-US" sz="1800">
                <a:solidFill>
                  <a:srgbClr val="000000"/>
                </a:solidFill>
                <a:effectLst/>
                <a:latin typeface="Times New Roman"/>
                <a:ea typeface="Times New Roman" panose="02020603050405020304" pitchFamily="18" charset="0"/>
                <a:cs typeface="Times New Roman"/>
              </a:rPr>
              <a:t>The geographic scope is the physical service area in which awarded applicants will recruit and serve participants.</a:t>
            </a:r>
            <a:endParaRPr lang="en-US" sz="1200" kern="1200">
              <a:solidFill>
                <a:schemeClr val="tx1"/>
              </a:solidFill>
              <a:effectLst/>
              <a:latin typeface="Times New Roman"/>
              <a:cs typeface="Times New Roman"/>
            </a:endParaRPr>
          </a:p>
          <a:p>
            <a:r>
              <a:rPr lang="en-US" sz="1200" kern="1200">
                <a:solidFill>
                  <a:schemeClr val="tx1"/>
                </a:solidFill>
                <a:effectLst/>
                <a:latin typeface="+mn-lt"/>
                <a:ea typeface="+mn-ea"/>
                <a:cs typeface="+mn-cs"/>
              </a:rPr>
              <a:t> </a:t>
            </a:r>
            <a:endParaRPr lang="en-US" sz="1200" kern="1200">
              <a:solidFill>
                <a:schemeClr val="tx1"/>
              </a:solidFill>
              <a:effectLst/>
              <a:latin typeface="+mn-lt"/>
              <a:cs typeface="Calibri"/>
            </a:endParaRPr>
          </a:p>
          <a:p>
            <a:pPr marL="285750" indent="-285750">
              <a:buFont typeface="Arial"/>
              <a:buChar char="•"/>
            </a:pPr>
            <a:r>
              <a:rPr lang="en-US" b="1"/>
              <a:t>Local/regional </a:t>
            </a:r>
            <a:r>
              <a:rPr lang="en-US"/>
              <a:t>means serving part or all of an economic region within one state or a contiguous economic region that may cross more than one state. </a:t>
            </a:r>
            <a:endParaRPr lang="en-US">
              <a:cs typeface="Calibri"/>
            </a:endParaRPr>
          </a:p>
          <a:p>
            <a:pPr marL="285750" indent="-285750">
              <a:buFont typeface="Arial"/>
              <a:buChar char="•"/>
            </a:pPr>
            <a:r>
              <a:rPr lang="en-US" b="1"/>
              <a:t>Statewide </a:t>
            </a:r>
            <a:r>
              <a:rPr lang="en-US"/>
              <a:t>means serving an entire state or multiple non-contiguous economic regions within one state.</a:t>
            </a:r>
            <a:endParaRPr lang="en-US">
              <a:cs typeface="Calibri"/>
            </a:endParaRPr>
          </a:p>
          <a:p>
            <a:pPr marL="285750" indent="-285750">
              <a:buFont typeface="Arial"/>
              <a:buChar char="•"/>
            </a:pPr>
            <a:r>
              <a:rPr lang="en-US" b="1"/>
              <a:t>National</a:t>
            </a:r>
            <a:r>
              <a:rPr lang="en-US"/>
              <a:t> means serving multiple economic regions in multiple states. The service area does not need to be contiguous.</a:t>
            </a:r>
            <a:endParaRPr lang="en-US">
              <a:cs typeface="Calibri"/>
            </a:endParaRPr>
          </a:p>
          <a:p>
            <a:endParaRPr lang="en-US">
              <a:cs typeface="Calibri"/>
            </a:endParaRPr>
          </a:p>
          <a:p>
            <a:pPr marR="0" lvl="0"/>
            <a:r>
              <a:rPr lang="en-US" sz="1200" kern="1200">
                <a:solidFill>
                  <a:schemeClr val="tx1"/>
                </a:solidFill>
                <a:effectLst/>
                <a:latin typeface="+mn-lt"/>
                <a:ea typeface="+mn-ea"/>
                <a:cs typeface="+mn-cs"/>
              </a:rPr>
              <a:t> </a:t>
            </a:r>
            <a:endParaRPr lang="en-US">
              <a:effectLst/>
              <a:cs typeface="Calibri"/>
            </a:endParaRPr>
          </a:p>
          <a:p>
            <a:r>
              <a:rPr lang="en-US" sz="1200" kern="1200">
                <a:solidFill>
                  <a:schemeClr val="tx1"/>
                </a:solidFill>
                <a:effectLst/>
                <a:latin typeface="+mn-lt"/>
                <a:ea typeface="+mn-ea"/>
                <a:cs typeface="+mn-cs"/>
              </a:rPr>
              <a:t> </a:t>
            </a:r>
            <a:endParaRPr lang="en-US" sz="1100" kern="1200">
              <a:solidFill>
                <a:schemeClr val="tx1"/>
              </a:solidFill>
              <a:effectLst/>
              <a:latin typeface="+mn-lt"/>
              <a:ea typeface="+mn-ea"/>
              <a:cs typeface="+mn-cs"/>
            </a:endParaRPr>
          </a:p>
          <a:p>
            <a:pPr>
              <a:spcBef>
                <a:spcPct val="0"/>
              </a:spcBef>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2320074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Greg: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a:defRPr/>
            </a:pPr>
            <a:r>
              <a:rPr lang="en-US" sz="1200" b="0" i="0" u="none" strike="noStrike" kern="1200" baseline="0">
                <a:solidFill>
                  <a:schemeClr val="tx1"/>
                </a:solidFill>
                <a:latin typeface="+mn-lt"/>
                <a:ea typeface="+mn-ea"/>
                <a:cs typeface="+mn-cs"/>
              </a:rPr>
              <a:t>All applicants must clearly identify the outcomes and outputs that the project will achieve as a direct result of the proposed project –</a:t>
            </a:r>
            <a:r>
              <a:rPr lang="en-US"/>
              <a:t> </a:t>
            </a:r>
            <a:endParaRPr lang="en-US" sz="1200" b="0" i="0" u="none" strike="noStrike" kern="1200" baseline="0">
              <a:solidFill>
                <a:schemeClr val="tx1"/>
              </a:solidFill>
              <a:latin typeface="+mn-lt"/>
              <a:cs typeface="Calibri"/>
            </a:endParaRPr>
          </a:p>
          <a:p>
            <a:pPr>
              <a:defRPr/>
            </a:pPr>
            <a:r>
              <a:rPr lang="en-US" sz="1200" b="0" i="0" u="none" strike="noStrike" kern="1200" baseline="0">
                <a:solidFill>
                  <a:schemeClr val="tx1"/>
                </a:solidFill>
                <a:latin typeface="+mn-lt"/>
                <a:ea typeface="+mn-ea"/>
                <a:cs typeface="+mn-cs"/>
              </a:rPr>
              <a:t>And successful applicants will </a:t>
            </a:r>
            <a:r>
              <a:rPr lang="en-US"/>
              <a:t>be </a:t>
            </a:r>
            <a:r>
              <a:rPr lang="en-US" sz="1200" b="0" i="0" u="none" strike="noStrike" kern="1200" baseline="0">
                <a:solidFill>
                  <a:schemeClr val="tx1"/>
                </a:solidFill>
                <a:latin typeface="+mn-lt"/>
                <a:ea typeface="+mn-ea"/>
                <a:cs typeface="+mn-cs"/>
              </a:rPr>
              <a:t>required to track and report participant-level data on the proposed outcomes and outputs that the project will achieve during the </a:t>
            </a:r>
            <a:r>
              <a:rPr lang="en-US"/>
              <a:t>life of the grant</a:t>
            </a:r>
            <a:r>
              <a:rPr lang="en-US" sz="1200" b="0" i="0" u="none" strike="noStrike" kern="1200" baseline="0">
                <a:solidFill>
                  <a:schemeClr val="tx1"/>
                </a:solidFill>
                <a:latin typeface="+mn-lt"/>
                <a:ea typeface="+mn-ea"/>
                <a:cs typeface="+mn-cs"/>
              </a:rPr>
              <a:t>.</a:t>
            </a:r>
            <a:r>
              <a:rPr lang="en-US"/>
              <a:t> </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Applicants will need to include comprehensive numerical outcome projections for each required performance outcome measure.</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After award, </a:t>
            </a:r>
            <a:r>
              <a:rPr lang="en-US" sz="1800">
                <a:solidFill>
                  <a:srgbClr val="000000"/>
                </a:solidFill>
                <a:effectLst/>
                <a:latin typeface="Times New Roman"/>
                <a:ea typeface="Times New Roman" panose="02020603050405020304" pitchFamily="18" charset="0"/>
                <a:cs typeface="Times New Roman"/>
              </a:rPr>
              <a:t>successful applicants will also submit annual targets for each performance outcome measure that show cumulative progress toward the targets submitted.</a:t>
            </a:r>
            <a:r>
              <a:rPr lang="en-US" sz="1800">
                <a:solidFill>
                  <a:srgbClr val="000000"/>
                </a:solidFill>
                <a:latin typeface="Times New Roman"/>
                <a:ea typeface="Times New Roman" panose="02020603050405020304" pitchFamily="18" charset="0"/>
                <a:cs typeface="Times New Roman"/>
              </a:rPr>
              <a:t> </a:t>
            </a:r>
            <a:endParaRPr lang="en-US" sz="1800">
              <a:solidFill>
                <a:srgbClr val="000000"/>
              </a:solidFill>
              <a:effectLst/>
              <a:latin typeface="Times New Roman" panose="02020603050405020304" pitchFamily="18" charset="0"/>
              <a:ea typeface="Times New Roman" panose="02020603050405020304" pitchFamily="18" charset="0"/>
              <a:cs typeface="Times New Roman"/>
            </a:endParaRPr>
          </a:p>
          <a:p>
            <a:r>
              <a:rPr lang="en-US" sz="1800">
                <a:solidFill>
                  <a:srgbClr val="000000"/>
                </a:solidFill>
                <a:effectLst/>
                <a:latin typeface="Times New Roman"/>
                <a:ea typeface="Times New Roman" panose="02020603050405020304" pitchFamily="18" charset="0"/>
                <a:cs typeface="Times New Roman"/>
              </a:rPr>
              <a:t>The Department uses these annual targets to assess performance progress and inform</a:t>
            </a:r>
            <a:r>
              <a:rPr lang="en-US" sz="1800">
                <a:solidFill>
                  <a:srgbClr val="000000"/>
                </a:solidFill>
                <a:latin typeface="Times New Roman"/>
                <a:ea typeface="Times New Roman" panose="02020603050405020304" pitchFamily="18" charset="0"/>
                <a:cs typeface="Times New Roman"/>
              </a:rPr>
              <a:t> </a:t>
            </a:r>
            <a:r>
              <a:rPr lang="en-US" sz="1800">
                <a:solidFill>
                  <a:srgbClr val="000000"/>
                </a:solidFill>
                <a:effectLst/>
                <a:latin typeface="Times New Roman"/>
                <a:ea typeface="Times New Roman" panose="02020603050405020304" pitchFamily="18" charset="0"/>
                <a:cs typeface="Times New Roman"/>
              </a:rPr>
              <a:t> technical assistance to grantees.</a:t>
            </a:r>
            <a:br>
              <a:rPr lang="en-US" sz="1800">
                <a:effectLst/>
                <a:latin typeface="Times New Roman" panose="02020603050405020304" pitchFamily="18" charset="0"/>
                <a:ea typeface="Times New Roman" panose="02020603050405020304" pitchFamily="18" charset="0"/>
                <a:cs typeface="Times New Roman"/>
              </a:rPr>
            </a:br>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Applicants must present their information in a performance outcomes table, and a sample table is provided in Appendix B of the FOA.</a:t>
            </a:r>
            <a:endParaRPr lang="en-US" sz="1200" b="0" i="0" u="none" strike="noStrike" kern="1200" baseline="0">
              <a:solidFill>
                <a:schemeClr val="tx1"/>
              </a:solidFill>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a:defRPr/>
            </a:pPr>
            <a:r>
              <a:rPr lang="en-US" sz="1200" b="0" i="0" u="none" strike="noStrike" kern="1200" baseline="0">
                <a:solidFill>
                  <a:schemeClr val="tx1"/>
                </a:solidFill>
                <a:latin typeface="+mn-lt"/>
                <a:ea typeface="+mn-ea"/>
                <a:cs typeface="+mn-cs"/>
              </a:rPr>
              <a:t>It is important to note here that the performance measures for each track </a:t>
            </a:r>
            <a:r>
              <a:rPr lang="en-US"/>
              <a:t>vary slightly </a:t>
            </a:r>
            <a:r>
              <a:rPr lang="en-US" sz="1200" b="0" i="0" u="none" strike="noStrike" kern="1200" baseline="0">
                <a:solidFill>
                  <a:schemeClr val="tx1"/>
                </a:solidFill>
                <a:latin typeface="+mn-lt"/>
                <a:ea typeface="+mn-ea"/>
                <a:cs typeface="+mn-cs"/>
              </a:rPr>
              <a:t>to accurately </a:t>
            </a:r>
            <a:r>
              <a:rPr lang="en-US"/>
              <a:t>respond to and reflect the</a:t>
            </a:r>
            <a:r>
              <a:rPr lang="en-US" sz="1200" b="0" i="0" u="none" strike="noStrike" kern="1200" baseline="0">
                <a:solidFill>
                  <a:schemeClr val="tx1"/>
                </a:solidFill>
                <a:latin typeface="+mn-lt"/>
                <a:ea typeface="+mn-ea"/>
                <a:cs typeface="+mn-cs"/>
              </a:rPr>
              <a:t> </a:t>
            </a:r>
            <a:r>
              <a:rPr lang="en-US"/>
              <a:t>expected</a:t>
            </a:r>
            <a:r>
              <a:rPr lang="en-US" sz="1200" b="0" i="0" u="none" strike="noStrike" kern="1200" baseline="0">
                <a:solidFill>
                  <a:schemeClr val="tx1"/>
                </a:solidFill>
                <a:latin typeface="+mn-lt"/>
                <a:ea typeface="+mn-ea"/>
                <a:cs typeface="+mn-cs"/>
              </a:rPr>
              <a:t> outcomes in each track.</a:t>
            </a:r>
            <a:endParaRPr lang="en-US" sz="1200" b="0" i="0" u="none" strike="noStrike" kern="1200" baseline="0">
              <a:solidFill>
                <a:schemeClr val="tx1"/>
              </a:solidFill>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marL="0" lvl="0" indent="-228600">
              <a:spcBef>
                <a:spcPts val="1800"/>
              </a:spcBef>
              <a:buClr>
                <a:schemeClr val="accent2"/>
              </a:buClr>
              <a:buFont typeface="Wingdings 3" panose="05040102010807070707" pitchFamily="18" charset="2"/>
              <a:buNone/>
            </a:pPr>
            <a:endParaRPr lang="en-US" sz="1200" b="0" i="0" u="none" strike="noStrike" kern="1200" baseline="0">
              <a:solidFill>
                <a:schemeClr val="tx1"/>
              </a:solidFill>
              <a:latin typeface="+mn-lt"/>
              <a:ea typeface="+mn-ea"/>
              <a:cs typeface="+mn-cs"/>
            </a:endParaRPr>
          </a:p>
          <a:p>
            <a:endParaRPr lang="en-US" sz="1100" kern="1200">
              <a:solidFill>
                <a:schemeClr val="tx1"/>
              </a:solidFill>
              <a:effectLst/>
              <a:latin typeface="+mn-lt"/>
              <a:ea typeface="+mn-ea"/>
              <a:cs typeface="+mn-cs"/>
            </a:endParaRPr>
          </a:p>
          <a:p>
            <a:pPr marL="0" lvl="0" indent="-228600">
              <a:spcBef>
                <a:spcPts val="1800"/>
              </a:spcBef>
              <a:buClr>
                <a:schemeClr val="accent2"/>
              </a:buClr>
              <a:buFont typeface="Wingdings 3" panose="05040102010807070707" pitchFamily="18" charset="2"/>
              <a:buNone/>
            </a:pPr>
            <a:endParaRPr lang="en-US" sz="2400" b="1">
              <a:solidFill>
                <a:schemeClr val="tx1"/>
              </a:solidFill>
            </a:endParaRPr>
          </a:p>
          <a:p>
            <a:pPr marL="0" indent="0">
              <a:buNone/>
            </a:pPr>
            <a:endParaRPr lang="en-US" sz="2800" i="1"/>
          </a:p>
          <a:p>
            <a:pPr>
              <a:spcBef>
                <a:spcPct val="0"/>
              </a:spcBef>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272790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Greg: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The following performance outcome measures are being used for the </a:t>
            </a:r>
            <a:r>
              <a:rPr lang="en-US"/>
              <a:t>Nurse Education Professional Track</a:t>
            </a:r>
            <a:endParaRPr lang="en-US" sz="1200" b="0" i="0" u="none" strike="noStrike" kern="1200" baseline="0">
              <a:solidFill>
                <a:schemeClr val="tx1"/>
              </a:solidFill>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marL="342900" marR="0" lvl="0" indent="-342900">
              <a:spcBef>
                <a:spcPts val="0"/>
              </a:spcBef>
              <a:spcAft>
                <a:spcPts val="100"/>
              </a:spcAft>
              <a:buFont typeface="+mj-lt"/>
              <a:buAutoNum type="arabicPeriod"/>
            </a:pPr>
            <a:r>
              <a:rPr lang="en-US"/>
              <a:t>Total number of participants served;</a:t>
            </a:r>
            <a:endParaRPr lang="en-US">
              <a:cs typeface="Calibri"/>
            </a:endParaRPr>
          </a:p>
          <a:p>
            <a:pPr marL="342900" indent="-342900">
              <a:spcAft>
                <a:spcPts val="100"/>
              </a:spcAft>
              <a:buAutoNum type="arabicPeriod"/>
            </a:pPr>
            <a:endParaRPr lang="en-US"/>
          </a:p>
          <a:p>
            <a:pPr marL="342900" marR="0" lvl="0" indent="-342900">
              <a:spcBef>
                <a:spcPts val="100"/>
              </a:spcBef>
              <a:spcAft>
                <a:spcPts val="100"/>
              </a:spcAft>
              <a:buFont typeface="+mj-lt"/>
              <a:buAutoNum type="arabicPeriod"/>
            </a:pPr>
            <a:r>
              <a:rPr lang="en-US"/>
              <a:t>Total number of participants who began receiving education/job training activities;</a:t>
            </a:r>
            <a:endParaRPr lang="en-US">
              <a:cs typeface="Calibri" panose="020F0502020204030204"/>
            </a:endParaRPr>
          </a:p>
          <a:p>
            <a:pPr marL="342900" indent="-342900">
              <a:spcBef>
                <a:spcPts val="100"/>
              </a:spcBef>
              <a:spcAft>
                <a:spcPts val="100"/>
              </a:spcAft>
              <a:buAutoNum type="arabicPeriod"/>
            </a:pPr>
            <a:endParaRPr lang="en-US"/>
          </a:p>
          <a:p>
            <a:pPr marL="342900" marR="0" lvl="0" indent="-342900">
              <a:spcBef>
                <a:spcPts val="100"/>
              </a:spcBef>
              <a:spcAft>
                <a:spcPts val="100"/>
              </a:spcAft>
              <a:buFont typeface="+mj-lt"/>
              <a:buAutoNum type="arabicPeriod"/>
            </a:pPr>
            <a:r>
              <a:rPr lang="en-US"/>
              <a:t>Total number of participants who began receiving education/job training activities and achieved a measurable skills gain;</a:t>
            </a:r>
            <a:endParaRPr lang="en-US">
              <a:cs typeface="Calibri" panose="020F0502020204030204"/>
            </a:endParaRPr>
          </a:p>
          <a:p>
            <a:pPr marL="342900" indent="-342900">
              <a:spcBef>
                <a:spcPts val="100"/>
              </a:spcBef>
              <a:spcAft>
                <a:spcPts val="100"/>
              </a:spcAft>
              <a:buAutoNum type="arabicPeriod"/>
            </a:pPr>
            <a:endParaRPr lang="en-US"/>
          </a:p>
          <a:p>
            <a:pPr marL="342900" marR="0" lvl="0" indent="-342900">
              <a:spcBef>
                <a:spcPts val="100"/>
              </a:spcBef>
              <a:spcAft>
                <a:spcPts val="100"/>
              </a:spcAft>
              <a:buFont typeface="+mj-lt"/>
              <a:buAutoNum type="arabicPeriod"/>
            </a:pPr>
            <a:r>
              <a:rPr lang="en-US"/>
              <a:t>Total number of participants who completed education/job training program activities;</a:t>
            </a:r>
            <a:endParaRPr lang="en-US">
              <a:cs typeface="Calibri" panose="020F0502020204030204"/>
            </a:endParaRPr>
          </a:p>
          <a:p>
            <a:pPr marL="342900" indent="-342900">
              <a:spcBef>
                <a:spcPts val="100"/>
              </a:spcBef>
              <a:spcAft>
                <a:spcPts val="100"/>
              </a:spcAft>
              <a:buAutoNum type="arabicPeriod"/>
            </a:pPr>
            <a:endParaRPr lang="en-US"/>
          </a:p>
          <a:p>
            <a:pPr marL="342900" marR="0" lvl="0" indent="-342900">
              <a:spcBef>
                <a:spcPts val="100"/>
              </a:spcBef>
              <a:spcAft>
                <a:spcPts val="100"/>
              </a:spcAft>
              <a:buFont typeface="+mj-lt"/>
              <a:buAutoNum type="arabicPeriod"/>
            </a:pPr>
            <a:r>
              <a:rPr lang="en-US"/>
              <a:t>Total number of participants who completed education/job training program activities and obtained a credential; and</a:t>
            </a:r>
            <a:endParaRPr lang="en-US">
              <a:cs typeface="Calibri" panose="020F0502020204030204"/>
            </a:endParaRPr>
          </a:p>
          <a:p>
            <a:pPr marL="342900" indent="-342900">
              <a:spcBef>
                <a:spcPts val="100"/>
              </a:spcBef>
              <a:spcAft>
                <a:spcPts val="100"/>
              </a:spcAft>
              <a:buAutoNum type="arabicPeriod"/>
            </a:pPr>
            <a:endParaRPr lang="en-US"/>
          </a:p>
          <a:p>
            <a:pPr marL="342900" marR="0" lvl="0" indent="-342900">
              <a:spcBef>
                <a:spcPts val="100"/>
              </a:spcBef>
              <a:spcAft>
                <a:spcPts val="750"/>
              </a:spcAft>
              <a:buFont typeface="+mj-lt"/>
              <a:buAutoNum type="arabicPeriod"/>
            </a:pPr>
            <a:r>
              <a:rPr lang="en-US"/>
              <a:t>Total number of participants who completed education/job training program activities and either entered unsubsidized employment or advanced into a new position.</a:t>
            </a:r>
            <a:endParaRPr lang="en-US">
              <a:cs typeface="Calibri" panose="020F0502020204030204"/>
            </a:endParaRPr>
          </a:p>
          <a:p>
            <a:pPr marL="0" lvl="0" indent="-228600">
              <a:spcBef>
                <a:spcPts val="1800"/>
              </a:spcBef>
              <a:buClr>
                <a:schemeClr val="accent2"/>
              </a:buClr>
              <a:buFont typeface="Wingdings 3" panose="05040102010807070707" pitchFamily="18" charset="2"/>
              <a:buNone/>
            </a:pPr>
            <a:endParaRPr lang="en-US" sz="2400" b="1">
              <a:solidFill>
                <a:schemeClr val="tx1"/>
              </a:solidFill>
            </a:endParaRPr>
          </a:p>
          <a:p>
            <a:pPr marL="0" indent="0">
              <a:buNone/>
            </a:pPr>
            <a:endParaRPr lang="en-US" sz="2800" i="1"/>
          </a:p>
          <a:p>
            <a:pPr>
              <a:spcBef>
                <a:spcPct val="0"/>
              </a:spcBef>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3273734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t>Greg: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a:defRPr/>
            </a:pPr>
            <a:r>
              <a:rPr lang="en-US" sz="1200" b="0" i="0" u="none" strike="noStrike" kern="1200" baseline="0" dirty="0">
                <a:solidFill>
                  <a:schemeClr val="tx1"/>
                </a:solidFill>
                <a:latin typeface="+mn-lt"/>
                <a:ea typeface="+mn-ea"/>
                <a:cs typeface="+mn-cs"/>
              </a:rPr>
              <a:t>The following performance outcome measures are being used for the </a:t>
            </a:r>
            <a:r>
              <a:rPr lang="en-US" dirty="0"/>
              <a:t>Nursing Career Pathways Track</a:t>
            </a:r>
            <a:endParaRPr lang="en-US" sz="1200" b="0" i="0" u="none" strike="noStrike" kern="1200" baseline="0" dirty="0">
              <a:solidFill>
                <a:schemeClr val="tx1"/>
              </a:solidFill>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marL="342900" indent="-342900">
              <a:spcAft>
                <a:spcPts val="100"/>
              </a:spcAft>
              <a:buFont typeface="+mj-lt"/>
              <a:buAutoNum type="arabicPeriod"/>
            </a:pPr>
            <a:r>
              <a:rPr lang="en-US" dirty="0"/>
              <a:t>Total number of participants served; </a:t>
            </a:r>
            <a:endParaRPr lang="en-US" dirty="0">
              <a:cs typeface="Calibri"/>
            </a:endParaRPr>
          </a:p>
          <a:p>
            <a:pPr marL="342900" indent="-342900">
              <a:spcBef>
                <a:spcPts val="0"/>
              </a:spcBef>
              <a:spcAft>
                <a:spcPts val="100"/>
              </a:spcAft>
              <a:buAutoNum type="arabicPeriod"/>
            </a:pPr>
            <a:endParaRPr lang="en-US">
              <a:cs typeface="Calibri"/>
            </a:endParaRPr>
          </a:p>
          <a:p>
            <a:pPr marL="342900" indent="-342900">
              <a:spcBef>
                <a:spcPts val="0"/>
              </a:spcBef>
              <a:spcAft>
                <a:spcPts val="100"/>
              </a:spcAft>
              <a:buFont typeface="+mj-lt"/>
              <a:buAutoNum type="arabicPeriod"/>
            </a:pPr>
            <a:r>
              <a:rPr lang="en-US" dirty="0"/>
              <a:t>Total number of participants who began receiving education/job training activities;</a:t>
            </a:r>
            <a:endParaRPr lang="en-US" dirty="0">
              <a:cs typeface="Calibri" panose="020F0502020204030204"/>
            </a:endParaRPr>
          </a:p>
          <a:p>
            <a:pPr marL="342900" indent="-342900">
              <a:spcAft>
                <a:spcPts val="100"/>
              </a:spcAft>
              <a:buAutoNum type="arabicPeriod"/>
            </a:pPr>
            <a:endParaRPr lang="en-US">
              <a:cs typeface="Calibri" panose="020F0502020204030204"/>
            </a:endParaRPr>
          </a:p>
          <a:p>
            <a:pPr marL="342900" indent="-342900">
              <a:spcBef>
                <a:spcPts val="100"/>
              </a:spcBef>
              <a:spcAft>
                <a:spcPts val="100"/>
              </a:spcAft>
              <a:buFont typeface="+mj-lt"/>
              <a:buAutoNum type="arabicPeriod"/>
            </a:pPr>
            <a:r>
              <a:rPr lang="en-US" dirty="0"/>
              <a:t>Total number of participants who completed education/job training program activities;</a:t>
            </a:r>
            <a:endParaRPr lang="en-US" dirty="0">
              <a:cs typeface="Calibri" panose="020F0502020204030204"/>
            </a:endParaRPr>
          </a:p>
          <a:p>
            <a:pPr marL="342900" indent="-342900">
              <a:spcBef>
                <a:spcPts val="100"/>
              </a:spcBef>
              <a:spcAft>
                <a:spcPts val="100"/>
              </a:spcAft>
              <a:buAutoNum type="arabicPeriod"/>
            </a:pPr>
            <a:endParaRPr lang="en-US"/>
          </a:p>
          <a:p>
            <a:pPr marL="342900" indent="-342900">
              <a:spcBef>
                <a:spcPts val="100"/>
              </a:spcBef>
              <a:spcAft>
                <a:spcPts val="100"/>
              </a:spcAft>
              <a:buFontTx/>
              <a:buAutoNum type="arabicPeriod"/>
            </a:pPr>
            <a:endParaRPr lang="en-US"/>
          </a:p>
          <a:p>
            <a:pPr marL="342900" indent="-342900">
              <a:spcBef>
                <a:spcPts val="100"/>
              </a:spcBef>
              <a:spcAft>
                <a:spcPts val="100"/>
              </a:spcAft>
              <a:buFont typeface="+mj-lt"/>
              <a:buAutoNum type="arabicPeriod"/>
            </a:pPr>
            <a:r>
              <a:rPr lang="en-US" dirty="0"/>
              <a:t>Total number of participants who completed education/job training program activities and obtained a credential;</a:t>
            </a:r>
            <a:endParaRPr lang="en-US" dirty="0">
              <a:cs typeface="Calibri" panose="020F0502020204030204"/>
            </a:endParaRPr>
          </a:p>
          <a:p>
            <a:pPr marL="342900" indent="-342900">
              <a:spcBef>
                <a:spcPts val="100"/>
              </a:spcBef>
              <a:spcAft>
                <a:spcPts val="100"/>
              </a:spcAft>
              <a:buAutoNum type="arabicPeriod"/>
            </a:pPr>
            <a:endParaRPr lang="en-US"/>
          </a:p>
          <a:p>
            <a:pPr marL="342900" indent="-342900">
              <a:spcBef>
                <a:spcPts val="100"/>
              </a:spcBef>
              <a:spcAft>
                <a:spcPts val="100"/>
              </a:spcAft>
              <a:buFont typeface="+mj-lt"/>
              <a:buAutoNum type="arabicPeriod"/>
            </a:pPr>
            <a:r>
              <a:rPr lang="en-US" dirty="0"/>
              <a:t>Total number of unemployed and underemployed participants who completed education/job training program activities and entered unsubsidized employment; and</a:t>
            </a:r>
            <a:endParaRPr lang="en-US" dirty="0">
              <a:cs typeface="Calibri" panose="020F0502020204030204"/>
            </a:endParaRPr>
          </a:p>
          <a:p>
            <a:pPr marL="342900" indent="-342900">
              <a:spcBef>
                <a:spcPts val="100"/>
              </a:spcBef>
              <a:spcAft>
                <a:spcPts val="100"/>
              </a:spcAft>
              <a:buAutoNum type="arabicPeriod"/>
            </a:pPr>
            <a:endParaRPr lang="en-US"/>
          </a:p>
          <a:p>
            <a:pPr marL="342900" indent="-342900">
              <a:spcBef>
                <a:spcPts val="0"/>
              </a:spcBef>
              <a:spcAft>
                <a:spcPts val="100"/>
              </a:spcAft>
              <a:buFont typeface="+mj-lt"/>
              <a:buAutoNum type="arabicPeriod"/>
            </a:pPr>
            <a:r>
              <a:rPr lang="en-US" dirty="0"/>
              <a:t>Total number of incumbent worker participants who completed education/job training program activities and advanced into a new position.</a:t>
            </a:r>
            <a:endParaRPr lang="en-US" dirty="0">
              <a:cs typeface="Calibri" panose="020F0502020204030204"/>
            </a:endParaRPr>
          </a:p>
          <a:p>
            <a:pPr marL="0" lvl="0" indent="-228600">
              <a:spcBef>
                <a:spcPts val="1800"/>
              </a:spcBef>
              <a:buClr>
                <a:schemeClr val="accent2"/>
              </a:buClr>
              <a:buFont typeface="Wingdings 3" panose="05040102010807070707" pitchFamily="18" charset="2"/>
              <a:buNone/>
            </a:pPr>
            <a:endParaRPr lang="en-US" sz="2400" b="1">
              <a:solidFill>
                <a:schemeClr val="tx1"/>
              </a:solidFill>
            </a:endParaRPr>
          </a:p>
          <a:p>
            <a:pPr marL="0" lvl="0" indent="-228600">
              <a:spcBef>
                <a:spcPts val="1800"/>
              </a:spcBef>
              <a:buClr>
                <a:schemeClr val="accent2"/>
              </a:buClr>
              <a:buFont typeface="Wingdings 3" panose="05040102010807070707" pitchFamily="18" charset="2"/>
              <a:buNone/>
            </a:pPr>
            <a:endParaRPr lang="en-US" sz="2400" b="1">
              <a:solidFill>
                <a:schemeClr val="tx1"/>
              </a:solidFill>
            </a:endParaRPr>
          </a:p>
          <a:p>
            <a:pPr indent="-228600">
              <a:spcBef>
                <a:spcPts val="1800"/>
              </a:spcBef>
              <a:buClr>
                <a:schemeClr val="accent2"/>
              </a:buClr>
              <a:defRPr/>
            </a:pPr>
            <a:r>
              <a:rPr lang="en-US" sz="2400" b="1" dirty="0">
                <a:solidFill>
                  <a:schemeClr val="tx1"/>
                </a:solidFill>
              </a:rPr>
              <a:t>Please note that for applicants applying</a:t>
            </a:r>
            <a:r>
              <a:rPr lang="en-US" sz="2400" b="1" dirty="0"/>
              <a:t> </a:t>
            </a:r>
            <a:r>
              <a:rPr lang="en-US" sz="2400" b="1" dirty="0">
                <a:solidFill>
                  <a:schemeClr val="tx1"/>
                </a:solidFill>
              </a:rPr>
              <a:t> for the </a:t>
            </a:r>
            <a:r>
              <a:rPr lang="en-US" sz="5400" dirty="0"/>
              <a:t>Nursing Career Pathways Track will also </a:t>
            </a:r>
            <a:r>
              <a:rPr lang="en-US" sz="2400" i="0" dirty="0">
                <a:solidFill>
                  <a:srgbClr val="000000"/>
                </a:solidFill>
                <a:effectLst/>
                <a:ea typeface="Times New Roman" panose="02020603050405020304" pitchFamily="18" charset="0"/>
              </a:rPr>
              <a:t>be required to provide a target for an </a:t>
            </a:r>
            <a:r>
              <a:rPr lang="en-US" sz="2400" u="sng" dirty="0">
                <a:solidFill>
                  <a:srgbClr val="000000"/>
                </a:solidFill>
                <a:ea typeface="Times New Roman" panose="02020603050405020304" pitchFamily="18" charset="0"/>
              </a:rPr>
              <a:t>additional</a:t>
            </a:r>
            <a:r>
              <a:rPr lang="en-US" sz="2400" i="0" u="sng" dirty="0">
                <a:solidFill>
                  <a:srgbClr val="000000"/>
                </a:solidFill>
                <a:effectLst/>
                <a:ea typeface="Times New Roman" panose="02020603050405020304" pitchFamily="18" charset="0"/>
              </a:rPr>
              <a:t> </a:t>
            </a:r>
            <a:r>
              <a:rPr lang="en-US" sz="2400" i="0" dirty="0">
                <a:solidFill>
                  <a:srgbClr val="000000"/>
                </a:solidFill>
                <a:effectLst/>
                <a:ea typeface="Times New Roman" panose="02020603050405020304" pitchFamily="18" charset="0"/>
              </a:rPr>
              <a:t>outcome measure AFTER award</a:t>
            </a:r>
            <a:r>
              <a:rPr lang="en-US" sz="2400" dirty="0">
                <a:solidFill>
                  <a:srgbClr val="000000"/>
                </a:solidFill>
                <a:ea typeface="Times New Roman" panose="02020603050405020304" pitchFamily="18" charset="0"/>
              </a:rPr>
              <a:t>.  This additional measure is the </a:t>
            </a:r>
            <a:r>
              <a:rPr lang="en-US" sz="2400" b="0" i="0" dirty="0">
                <a:solidFill>
                  <a:srgbClr val="000000"/>
                </a:solidFill>
                <a:effectLst/>
                <a:ea typeface="Times New Roman" panose="02020603050405020304" pitchFamily="18" charset="0"/>
              </a:rPr>
              <a:t>Total Number of Experienced Nursing Professionals Who Were Placed into a Preceptor Role.</a:t>
            </a:r>
            <a:r>
              <a:rPr lang="en-US" sz="2400" dirty="0">
                <a:solidFill>
                  <a:srgbClr val="000000"/>
                </a:solidFill>
                <a:ea typeface="Times New Roman" panose="02020603050405020304" pitchFamily="18" charset="0"/>
              </a:rPr>
              <a:t> </a:t>
            </a:r>
            <a:endParaRPr lang="en-US" sz="2400" b="0" i="0" dirty="0">
              <a:solidFill>
                <a:srgbClr val="000000"/>
              </a:solidFill>
              <a:effectLst/>
              <a:ea typeface="Times New Roman" panose="02020603050405020304" pitchFamily="18" charset="0"/>
              <a:cs typeface="Calibri"/>
            </a:endParaRPr>
          </a:p>
          <a:p>
            <a:pPr marL="0" marR="0" lvl="0" indent="-228600" algn="l" defTabSz="914400" rtl="0" eaLnBrk="1" fontAlgn="auto" latinLnBrk="0" hangingPunct="1">
              <a:lnSpc>
                <a:spcPct val="100000"/>
              </a:lnSpc>
              <a:spcBef>
                <a:spcPts val="1800"/>
              </a:spcBef>
              <a:spcAft>
                <a:spcPts val="0"/>
              </a:spcAft>
              <a:buClr>
                <a:schemeClr val="accent2"/>
              </a:buClr>
              <a:buSzTx/>
              <a:buFont typeface="Wingdings 3" panose="05040102010807070707" pitchFamily="18" charset="2"/>
              <a:buNone/>
              <a:tabLst/>
              <a:defRPr/>
            </a:pPr>
            <a:endParaRPr lang="en-US" sz="2400" i="0">
              <a:solidFill>
                <a:srgbClr val="000000"/>
              </a:solidFill>
              <a:effectLst/>
              <a:ea typeface="Times New Roman" panose="02020603050405020304" pitchFamily="18" charset="0"/>
            </a:endParaRPr>
          </a:p>
          <a:p>
            <a:pPr indent="-228600">
              <a:spcBef>
                <a:spcPts val="1800"/>
              </a:spcBef>
              <a:buClr>
                <a:schemeClr val="accent2"/>
              </a:buClr>
              <a:defRPr/>
            </a:pPr>
            <a:r>
              <a:rPr lang="en-US" sz="2400" i="0" dirty="0">
                <a:solidFill>
                  <a:srgbClr val="000000"/>
                </a:solidFill>
                <a:effectLst/>
                <a:ea typeface="Times New Roman" panose="02020603050405020304" pitchFamily="18" charset="0"/>
              </a:rPr>
              <a:t>This performance outcome measure includes the number of experienced nursing professionals who take on a preceptor role as a result of the </a:t>
            </a:r>
            <a:r>
              <a:rPr lang="en-US" sz="2400" dirty="0">
                <a:solidFill>
                  <a:srgbClr val="000000"/>
                </a:solidFill>
                <a:ea typeface="Times New Roman" panose="02020603050405020304" pitchFamily="18" charset="0"/>
              </a:rPr>
              <a:t>grant. </a:t>
            </a:r>
            <a:r>
              <a:rPr lang="en-US" sz="2400" i="0" dirty="0">
                <a:solidFill>
                  <a:srgbClr val="000000"/>
                </a:solidFill>
                <a:effectLst/>
                <a:ea typeface="Times New Roman" panose="02020603050405020304" pitchFamily="18" charset="0"/>
              </a:rPr>
              <a:t> This outcome will be reported cumulatively each quarter in the Quarterly Narrative Report (QNR).</a:t>
            </a:r>
            <a:endParaRPr lang="en-US" sz="2400" i="0" dirty="0">
              <a:solidFill>
                <a:srgbClr val="000000"/>
              </a:solidFill>
              <a:effectLst/>
              <a:ea typeface="Helvetica" panose="020B0604020202020204" pitchFamily="34" charset="0"/>
            </a:endParaRPr>
          </a:p>
          <a:p>
            <a:pPr marL="0" lvl="0" indent="-228600">
              <a:spcBef>
                <a:spcPts val="1800"/>
              </a:spcBef>
              <a:buClr>
                <a:schemeClr val="accent2"/>
              </a:buClr>
              <a:buFont typeface="Wingdings 3" panose="05040102010807070707" pitchFamily="18" charset="2"/>
              <a:buNone/>
            </a:pPr>
            <a:endParaRPr lang="en-US" sz="2400" b="1">
              <a:solidFill>
                <a:schemeClr val="tx1"/>
              </a:solidFill>
            </a:endParaRPr>
          </a:p>
          <a:p>
            <a:pPr marL="0" lvl="0" indent="-228600">
              <a:spcBef>
                <a:spcPts val="1800"/>
              </a:spcBef>
              <a:buClr>
                <a:schemeClr val="accent2"/>
              </a:buClr>
              <a:buFont typeface="Wingdings 3" panose="05040102010807070707" pitchFamily="18" charset="2"/>
              <a:buNone/>
            </a:pPr>
            <a:endParaRPr lang="en-US" sz="1200" b="0" i="0" u="none" strike="noStrike" kern="1200" baseline="0">
              <a:solidFill>
                <a:schemeClr val="tx1"/>
              </a:solidFill>
              <a:latin typeface="+mn-lt"/>
              <a:ea typeface="+mn-ea"/>
              <a:cs typeface="+mn-cs"/>
            </a:endParaRPr>
          </a:p>
          <a:p>
            <a:endParaRPr lang="en-US" sz="1100" kern="1200">
              <a:solidFill>
                <a:schemeClr val="tx1"/>
              </a:solidFill>
              <a:effectLst/>
              <a:latin typeface="+mn-lt"/>
              <a:ea typeface="+mn-ea"/>
              <a:cs typeface="+mn-cs"/>
            </a:endParaRPr>
          </a:p>
          <a:p>
            <a:pPr marL="0" lvl="0" indent="-228600">
              <a:spcBef>
                <a:spcPts val="1800"/>
              </a:spcBef>
              <a:buClr>
                <a:schemeClr val="accent2"/>
              </a:buClr>
              <a:buFont typeface="Wingdings 3" panose="05040102010807070707" pitchFamily="18" charset="2"/>
              <a:buNone/>
            </a:pPr>
            <a:endParaRPr lang="en-US" sz="2400" b="1">
              <a:solidFill>
                <a:schemeClr val="tx1"/>
              </a:solidFill>
            </a:endParaRPr>
          </a:p>
          <a:p>
            <a:pPr marL="0" indent="0">
              <a:buNone/>
            </a:pPr>
            <a:endParaRPr lang="en-US" sz="2800" i="1"/>
          </a:p>
          <a:p>
            <a:pPr>
              <a:spcBef>
                <a:spcPct val="0"/>
              </a:spcBef>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4265892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spcBef>
                <a:spcPts val="1800"/>
              </a:spcBef>
              <a:buClr>
                <a:schemeClr val="accent2"/>
              </a:buClr>
            </a:pPr>
            <a:r>
              <a:rPr lang="en-US" b="1"/>
              <a:t>Greg:  </a:t>
            </a:r>
          </a:p>
          <a:p>
            <a:pPr marL="0" lvl="0" indent="-228600">
              <a:spcBef>
                <a:spcPts val="1800"/>
              </a:spcBef>
              <a:buClr>
                <a:schemeClr val="accent2"/>
              </a:buClr>
              <a:buFont typeface="Wingdings 3" panose="05040102010807070707" pitchFamily="18" charset="2"/>
              <a:buNone/>
            </a:pPr>
            <a:endParaRPr lang="en-US" sz="1200" b="1"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To align with other DOL grants, the Department also requires that H-1B grants and report on the six Workforce Innovation and Opportunity Act (WIOA) primary indicators of performance.</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following WIOA primary indicators of performance are applicable to H-1B grants:</a:t>
            </a:r>
            <a:r>
              <a:rPr lang="en-US"/>
              <a:t> </a:t>
            </a:r>
            <a:endParaRPr lang="en-US" sz="1200" b="0" i="0" u="none" strike="noStrike" kern="1200" baseline="0">
              <a:solidFill>
                <a:schemeClr val="tx1"/>
              </a:solidFill>
              <a:latin typeface="+mn-lt"/>
              <a:cs typeface="Calibri"/>
            </a:endParaRP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Employment Rate – 2nd Quarter After Exit;</a:t>
            </a:r>
            <a:r>
              <a:rPr lang="en-US"/>
              <a:t> </a:t>
            </a:r>
            <a:endParaRPr lang="en-US" sz="1200" b="0" i="0" u="none" strike="noStrike" kern="1200" baseline="0">
              <a:solidFill>
                <a:schemeClr val="tx1"/>
              </a:solidFill>
              <a:latin typeface="+mn-lt"/>
              <a:cs typeface="Calibri"/>
            </a:endParaRP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Employment Rate – 4th Quarter After Exit;</a:t>
            </a:r>
            <a:r>
              <a:rPr lang="en-US"/>
              <a:t> </a:t>
            </a:r>
            <a:endParaRPr lang="en-US" sz="1200" b="0" i="0" u="none" strike="noStrike" kern="1200" baseline="0">
              <a:solidFill>
                <a:schemeClr val="tx1"/>
              </a:solidFill>
              <a:latin typeface="+mn-lt"/>
              <a:cs typeface="Calibri"/>
            </a:endParaRP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Median Earnings – 2nd Quarter After Exit;</a:t>
            </a:r>
            <a:r>
              <a:rPr lang="en-US"/>
              <a:t> </a:t>
            </a:r>
            <a:endParaRPr lang="en-US" sz="1200" b="0" i="0" u="none" strike="noStrike" kern="1200" baseline="0">
              <a:solidFill>
                <a:schemeClr val="tx1"/>
              </a:solidFill>
              <a:latin typeface="+mn-lt"/>
              <a:cs typeface="Calibri"/>
            </a:endParaRP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Effectiveness in Serving Employers (Retention with the Same Employer 2nd and 4th Quarter After Exit);</a:t>
            </a:r>
            <a:r>
              <a:rPr lang="en-US"/>
              <a:t> </a:t>
            </a:r>
            <a:endParaRPr lang="en-US" sz="1200" b="0" i="0" u="none" strike="noStrike" kern="1200" baseline="0">
              <a:solidFill>
                <a:schemeClr val="tx1"/>
              </a:solidFill>
              <a:latin typeface="+mn-lt"/>
              <a:cs typeface="Calibri"/>
            </a:endParaRP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Credential Attainment; and</a:t>
            </a:r>
            <a:r>
              <a:rPr lang="en-US"/>
              <a:t> </a:t>
            </a:r>
            <a:endParaRPr lang="en-US" sz="1200" b="0" i="0" u="none" strike="noStrike" kern="1200" baseline="0">
              <a:solidFill>
                <a:schemeClr val="tx1"/>
              </a:solidFill>
              <a:latin typeface="+mn-lt"/>
              <a:cs typeface="Calibri"/>
            </a:endParaRP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Measurable Skill Gains</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information collected on these six measures is used to assess performance across numerous programs administered by the Department.</a:t>
            </a:r>
            <a:r>
              <a:rPr lang="en-US"/>
              <a:t> </a:t>
            </a:r>
            <a:endParaRPr lang="en-US">
              <a:cs typeface="Calibri"/>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a:p>
          <a:p>
            <a:pPr>
              <a:spcBef>
                <a:spcPct val="0"/>
              </a:spcBef>
              <a:defRPr/>
            </a:pPr>
            <a:r>
              <a:rPr lang="en-US" sz="1200" b="0" i="0" u="none" strike="noStrike" kern="1200" baseline="0">
                <a:solidFill>
                  <a:schemeClr val="tx1"/>
                </a:solidFill>
                <a:latin typeface="+mn-lt"/>
                <a:ea typeface="+mn-ea"/>
                <a:cs typeface="+mn-cs"/>
              </a:rPr>
              <a:t>The Department understands that successful H-1B grant applicants may not have access to unemployment insurance wage records in order to track and report exit-based outcomes on employment, median earnings and the effectiveness in serving employer measures.</a:t>
            </a:r>
            <a:r>
              <a:rPr lang="en-US"/>
              <a:t> </a:t>
            </a:r>
            <a:endParaRPr lang="en-US" sz="1200" b="0" i="0" u="none" strike="noStrike" kern="1200" baseline="0">
              <a:solidFill>
                <a:schemeClr val="tx1"/>
              </a:solidFill>
              <a:latin typeface="+mn-lt"/>
              <a:cs typeface="Calibri"/>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a:spcBef>
                <a:spcPct val="0"/>
              </a:spcBef>
              <a:defRPr/>
            </a:pPr>
            <a:r>
              <a:rPr lang="en-US" sz="1200" b="0" i="0" u="none" strike="noStrike" kern="1200" baseline="0">
                <a:solidFill>
                  <a:schemeClr val="tx1"/>
                </a:solidFill>
                <a:latin typeface="+mn-lt"/>
                <a:ea typeface="+mn-ea"/>
                <a:cs typeface="+mn-cs"/>
              </a:rPr>
              <a:t>Therefore, the Department</a:t>
            </a:r>
            <a:r>
              <a:rPr lang="en-US"/>
              <a:t> </a:t>
            </a:r>
            <a:r>
              <a:rPr lang="en-US" sz="1200" b="0" i="0" u="none" strike="noStrike" kern="1200" baseline="0">
                <a:solidFill>
                  <a:schemeClr val="tx1"/>
                </a:solidFill>
                <a:latin typeface="+mn-lt"/>
                <a:ea typeface="+mn-ea"/>
                <a:cs typeface="+mn-cs"/>
              </a:rPr>
              <a:t> matches unemployment insurance wage records on behalf of grantees in order to capture these specific exit-based outcomes for participants that have successfully exited the H-1B program for the following indicators:</a:t>
            </a:r>
            <a:r>
              <a:rPr lang="en-US"/>
              <a:t> </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 Employment Rate – 2nd Quarter After Exit;</a:t>
            </a:r>
            <a:r>
              <a:rPr lang="en-US"/>
              <a:t> </a:t>
            </a:r>
            <a:endParaRPr lang="en-US" sz="1200" b="0" i="0" u="none" strike="noStrike" kern="1200" baseline="0">
              <a:solidFill>
                <a:schemeClr val="tx1"/>
              </a:solidFill>
              <a:latin typeface="+mn-lt"/>
              <a:cs typeface="Calibri"/>
            </a:endParaRPr>
          </a:p>
          <a:p>
            <a:r>
              <a:rPr lang="en-US" sz="1200" b="0" i="0" u="none" strike="noStrike" kern="1200" baseline="0">
                <a:solidFill>
                  <a:schemeClr val="tx1"/>
                </a:solidFill>
                <a:latin typeface="+mn-lt"/>
                <a:ea typeface="+mn-ea"/>
                <a:cs typeface="+mn-cs"/>
              </a:rPr>
              <a:t>• Employment Rate – 4th Quarter After Exit;</a:t>
            </a:r>
            <a:r>
              <a:rPr lang="en-US"/>
              <a:t> </a:t>
            </a:r>
            <a:endParaRPr lang="en-US" sz="1200" b="0" i="0" u="none" strike="noStrike" kern="1200" baseline="0">
              <a:solidFill>
                <a:schemeClr val="tx1"/>
              </a:solidFill>
              <a:latin typeface="+mn-lt"/>
              <a:cs typeface="Calibri"/>
            </a:endParaRPr>
          </a:p>
          <a:p>
            <a:r>
              <a:rPr lang="en-US" sz="1200" b="0" i="0" u="none" strike="noStrike" kern="1200" baseline="0">
                <a:solidFill>
                  <a:schemeClr val="tx1"/>
                </a:solidFill>
                <a:latin typeface="+mn-lt"/>
                <a:ea typeface="+mn-ea"/>
                <a:cs typeface="+mn-cs"/>
              </a:rPr>
              <a:t>• Median Earnings – 2nd Quarter After Exit; and</a:t>
            </a:r>
            <a:r>
              <a:rPr lang="en-US"/>
              <a:t> </a:t>
            </a:r>
            <a:endParaRPr lang="en-US" sz="1200" b="0" i="0" u="none" strike="noStrike" kern="1200" baseline="0">
              <a:solidFill>
                <a:schemeClr val="tx1"/>
              </a:solidFill>
              <a:latin typeface="+mn-lt"/>
              <a:cs typeface="Calibri"/>
            </a:endParaRPr>
          </a:p>
          <a:p>
            <a:r>
              <a:rPr lang="en-US" sz="1200" b="0" i="0" u="none" strike="noStrike" kern="1200" baseline="0">
                <a:solidFill>
                  <a:schemeClr val="tx1"/>
                </a:solidFill>
                <a:latin typeface="+mn-lt"/>
                <a:ea typeface="+mn-ea"/>
                <a:cs typeface="+mn-cs"/>
              </a:rPr>
              <a:t>• Effectiveness in Serving Employers – Retention with Same Employer 2nd and 4th Quarter After Exit.</a:t>
            </a:r>
            <a:r>
              <a:rPr lang="en-US"/>
              <a:t> </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WIOA Credential Attainment and Measurable Skill Gains measures will be calculated using participant-level performance data collected during the grant period of performance by successful grant applicants.</a:t>
            </a:r>
            <a:r>
              <a:rPr lang="en-US"/>
              <a:t> </a:t>
            </a:r>
            <a:endParaRPr lang="en-US" sz="1200" b="0" i="0" u="none" strike="noStrike" kern="1200" baseline="0">
              <a:solidFill>
                <a:schemeClr val="tx1"/>
              </a:solidFill>
              <a:latin typeface="+mn-lt"/>
              <a:cs typeface="Calibri"/>
            </a:endParaRPr>
          </a:p>
          <a:p>
            <a:endParaRPr lang="en-US" sz="1200" b="0" i="0" u="none" strike="noStrike" kern="1200" baseline="0">
              <a:solidFill>
                <a:schemeClr val="tx1"/>
              </a:solidFill>
              <a:latin typeface="+mn-lt"/>
              <a:ea typeface="+mn-ea"/>
              <a:cs typeface="+mn-cs"/>
            </a:endParaRPr>
          </a:p>
          <a:p>
            <a:pPr indent="-228600">
              <a:spcBef>
                <a:spcPts val="1800"/>
              </a:spcBef>
              <a:buClr>
                <a:schemeClr val="accent2"/>
              </a:buClr>
              <a:defRPr/>
            </a:pPr>
            <a:r>
              <a:rPr lang="en-US" sz="1200" b="0" i="0" u="none" strike="noStrike" kern="1200" baseline="0">
                <a:solidFill>
                  <a:schemeClr val="tx1"/>
                </a:solidFill>
                <a:latin typeface="+mn-lt"/>
                <a:ea typeface="+mn-ea"/>
                <a:cs typeface="+mn-cs"/>
              </a:rPr>
              <a:t>I should also note here that for </a:t>
            </a:r>
            <a:r>
              <a:rPr lang="en-US" sz="6600" b="0"/>
              <a:t>Nurse Education Professional Track </a:t>
            </a:r>
            <a:r>
              <a:rPr lang="en-US" sz="3200" b="0"/>
              <a:t>applicants, the “</a:t>
            </a:r>
            <a:r>
              <a:rPr lang="en-US" sz="5400" b="0"/>
              <a:t>Total number of participants who began receiving education/job training activities and achieved a measurable skills gain”</a:t>
            </a:r>
            <a:r>
              <a:rPr lang="en-US" sz="5400"/>
              <a:t> </a:t>
            </a:r>
            <a:r>
              <a:rPr lang="en-US" sz="5400" b="0"/>
              <a:t> measure will be tracked using this WIOA </a:t>
            </a:r>
            <a:r>
              <a:rPr lang="en-US" sz="3200" b="0" i="0" u="none" strike="noStrike" kern="1200" baseline="0">
                <a:solidFill>
                  <a:schemeClr val="tx1"/>
                </a:solidFill>
                <a:latin typeface="+mn-lt"/>
                <a:ea typeface="+mn-ea"/>
                <a:cs typeface="+mn-cs"/>
              </a:rPr>
              <a:t>Measurable Skill Gains indicator.</a:t>
            </a:r>
            <a:endParaRPr lang="en-US" sz="3200" b="0" i="0" u="none" strike="noStrike" kern="1200" baseline="0">
              <a:solidFill>
                <a:schemeClr val="tx1"/>
              </a:solidFill>
              <a:latin typeface="+mn-lt"/>
              <a:cs typeface="Calibri"/>
            </a:endParaRPr>
          </a:p>
          <a:p>
            <a:pPr marL="0" marR="0" lvl="0" indent="-228600" algn="l" defTabSz="914400" rtl="0" eaLnBrk="1" fontAlgn="auto" latinLnBrk="0" hangingPunct="1">
              <a:lnSpc>
                <a:spcPct val="100000"/>
              </a:lnSpc>
              <a:spcBef>
                <a:spcPts val="1800"/>
              </a:spcBef>
              <a:spcAft>
                <a:spcPts val="0"/>
              </a:spcAft>
              <a:buClr>
                <a:schemeClr val="accent2"/>
              </a:buClr>
              <a:buSzTx/>
              <a:buFont typeface="Wingdings 3" panose="05040102010807070707" pitchFamily="18" charset="2"/>
              <a:buNone/>
              <a:tabLst/>
              <a:defRPr/>
            </a:pPr>
            <a:endParaRPr lang="en-US" sz="1200" i="0">
              <a:solidFill>
                <a:srgbClr val="000000"/>
              </a:solidFill>
              <a:effectLst/>
              <a:ea typeface="Times New Roman" panose="02020603050405020304" pitchFamily="18" charset="0"/>
            </a:endParaRPr>
          </a:p>
          <a:p>
            <a:pPr>
              <a:spcBef>
                <a:spcPct val="0"/>
              </a:spcBef>
            </a:pPr>
            <a:r>
              <a:rPr lang="en-US" sz="1200" kern="1200">
                <a:solidFill>
                  <a:schemeClr val="tx1"/>
                </a:solidFill>
                <a:effectLst/>
                <a:latin typeface="+mn-lt"/>
                <a:ea typeface="+mn-ea"/>
                <a:cs typeface="+mn-cs"/>
              </a:rPr>
              <a:t>…Back</a:t>
            </a:r>
            <a:r>
              <a:rPr lang="en-US" sz="1200" kern="1200" baseline="0">
                <a:solidFill>
                  <a:schemeClr val="tx1"/>
                </a:solidFill>
                <a:effectLst/>
                <a:latin typeface="+mn-lt"/>
                <a:ea typeface="+mn-ea"/>
                <a:cs typeface="+mn-cs"/>
              </a:rPr>
              <a:t> to you</a:t>
            </a:r>
            <a:r>
              <a:rPr lang="en-US"/>
              <a:t>,</a:t>
            </a:r>
            <a:r>
              <a:rPr lang="en-US" sz="1200" kern="1200" baseline="0">
                <a:solidFill>
                  <a:schemeClr val="tx1"/>
                </a:solidFill>
                <a:effectLst/>
                <a:latin typeface="+mn-lt"/>
                <a:ea typeface="+mn-ea"/>
                <a:cs typeface="+mn-cs"/>
              </a:rPr>
              <a:t> Maya.</a:t>
            </a:r>
            <a:endParaRPr lang="en-US" sz="1200" kern="120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065260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Maya: </a:t>
            </a:r>
            <a:r>
              <a:rPr lang="en-US" b="0" baseline="0"/>
              <a:t>Thank you, Greg. In the next few slides we will touch on award information, eligibility, and partnerships</a:t>
            </a:r>
            <a:r>
              <a:rPr lang="en-US" baseline="0"/>
              <a:t>.</a:t>
            </a:r>
            <a:endParaRPr lang="en-US" b="1"/>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3963968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Maya:  </a:t>
            </a:r>
          </a:p>
          <a:p>
            <a:r>
              <a:rPr lang="en-US" b="0"/>
              <a:t>Here</a:t>
            </a:r>
            <a:r>
              <a:rPr lang="en-US" b="0" baseline="0"/>
              <a:t> is some basic information about the Nursing Expansion grant awards.  </a:t>
            </a:r>
            <a:endParaRPr lang="en-US" b="0"/>
          </a:p>
          <a:p>
            <a:pPr marL="0" indent="0">
              <a:buFont typeface="Arial" panose="020B0604020202020204" pitchFamily="34" charset="0"/>
              <a:buNone/>
            </a:pPr>
            <a:endParaRPr lang="en-US" sz="1200" kern="1200">
              <a:solidFill>
                <a:schemeClr val="tx1"/>
              </a:solidFill>
              <a:effectLst/>
              <a:latin typeface="+mn-lt"/>
              <a:ea typeface="+mn-ea"/>
              <a:cs typeface="+mn-cs"/>
            </a:endParaRPr>
          </a:p>
          <a:p>
            <a:pPr marL="285750" indent="-285750">
              <a:buFont typeface="Arial" panose="020B0604020202020204" pitchFamily="34" charset="0"/>
              <a:buChar char="•"/>
            </a:pPr>
            <a:r>
              <a:rPr lang="en-US" sz="1800">
                <a:solidFill>
                  <a:srgbClr val="000000"/>
                </a:solidFill>
                <a:effectLst/>
                <a:latin typeface="Times New Roman" panose="02020603050405020304" pitchFamily="18" charset="0"/>
                <a:ea typeface="Times New Roman" panose="02020603050405020304" pitchFamily="18" charset="0"/>
              </a:rPr>
              <a:t>We expect availability of up to $80 million to fund 15-25 grants. </a:t>
            </a:r>
          </a:p>
          <a:p>
            <a:pPr marL="742950" marR="0" lvl="1" indent="-285750">
              <a:lnSpc>
                <a:spcPct val="107000"/>
              </a:lnSpc>
              <a:spcBef>
                <a:spcPts val="0"/>
              </a:spcBef>
              <a:spcAft>
                <a:spcPts val="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For projects under the Nurse Education Professional Track, individual grant amounts will range from $2 million to $6 million. </a:t>
            </a:r>
            <a:endParaRPr lang="en-US" sz="1800">
              <a:solidFill>
                <a:srgbClr val="000000"/>
              </a:solidFill>
              <a:effectLst/>
              <a:latin typeface="Helvetica" panose="020B0604020202020204" pitchFamily="34" charset="0"/>
              <a:ea typeface="Helvetica" panose="020B0604020202020204" pitchFamily="34" charset="0"/>
            </a:endParaRPr>
          </a:p>
          <a:p>
            <a:pPr marL="742950" marR="0" lvl="1" indent="-285750">
              <a:lnSpc>
                <a:spcPct val="107000"/>
              </a:lnSpc>
              <a:spcBef>
                <a:spcPts val="0"/>
              </a:spcBef>
              <a:spcAft>
                <a:spcPts val="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For projects under the Nursing Career Pathways Track individual grant amounts will range from $1 million to $3 million. </a:t>
            </a:r>
            <a:endParaRPr lang="en-US" sz="1800">
              <a:solidFill>
                <a:srgbClr val="000000"/>
              </a:solidFill>
              <a:effectLst/>
              <a:latin typeface="Helvetica" panose="020B0604020202020204" pitchFamily="34" charset="0"/>
              <a:ea typeface="Helvetica" panose="020B0604020202020204" pitchFamily="34" charset="0"/>
            </a:endParaRPr>
          </a:p>
          <a:p>
            <a:pPr marL="742950" marR="0" lvl="1" indent="-285750">
              <a:lnSpc>
                <a:spcPct val="107000"/>
              </a:lnSpc>
              <a:spcBef>
                <a:spcPts val="0"/>
              </a:spcBef>
              <a:spcAft>
                <a:spcPts val="0"/>
              </a:spcAft>
              <a:buFont typeface="Courier New" panose="02070309020205020404" pitchFamily="49" charset="0"/>
              <a:buChar char="o"/>
            </a:pPr>
            <a:r>
              <a:rPr lang="en-US" sz="1800">
                <a:solidFill>
                  <a:srgbClr val="000000"/>
                </a:solidFill>
                <a:effectLst/>
                <a:latin typeface="Times New Roman" panose="02020603050405020304" pitchFamily="18" charset="0"/>
                <a:ea typeface="Times New Roman" panose="02020603050405020304" pitchFamily="18" charset="0"/>
              </a:rPr>
              <a:t>Up to 65 percent of the grant funds will be committed to awards under the Nurse Education Professional Track.</a:t>
            </a:r>
            <a:endParaRPr lang="en-US" sz="1800">
              <a:solidFill>
                <a:srgbClr val="000000"/>
              </a:solidFill>
              <a:effectLst/>
              <a:latin typeface="Helvetica" panose="020B0604020202020204" pitchFamily="34" charset="0"/>
              <a:ea typeface="Helvetica" panose="020B0604020202020204" pitchFamily="34" charset="0"/>
            </a:endParaRPr>
          </a:p>
          <a:p>
            <a:pPr marL="285750" indent="-285750">
              <a:buFont typeface="Arial" panose="020B0604020202020204" pitchFamily="34" charset="0"/>
              <a:buChar char="•"/>
            </a:pPr>
            <a:endParaRPr lang="en-US" b="1"/>
          </a:p>
          <a:p>
            <a:pPr marL="171450" indent="-171450">
              <a:buFont typeface="Arial" panose="020B0604020202020204" pitchFamily="34" charset="0"/>
              <a:buChar char="•"/>
            </a:pPr>
            <a:endParaRPr lang="en-US" b="1"/>
          </a:p>
        </p:txBody>
      </p:sp>
      <p:sp>
        <p:nvSpPr>
          <p:cNvPr id="4" name="Slide Number Placeholder 3"/>
          <p:cNvSpPr>
            <a:spLocks noGrp="1"/>
          </p:cNvSpPr>
          <p:nvPr>
            <p:ph type="sldNum" sz="quarter" idx="10"/>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3800091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Maya: </a:t>
            </a:r>
            <a:r>
              <a:rPr lang="en-US" dirty="0"/>
              <a:t>    </a:t>
            </a:r>
          </a:p>
          <a:p>
            <a:r>
              <a:rPr lang="en-US" dirty="0"/>
              <a:t>Now let’s turn to who is eligible to be a lead applicant.    </a:t>
            </a:r>
          </a:p>
          <a:p>
            <a:r>
              <a:rPr lang="en-US" dirty="0"/>
              <a:t>    </a:t>
            </a:r>
            <a:endParaRPr lang="en-US" dirty="0">
              <a:cs typeface="Calibri"/>
            </a:endParaRPr>
          </a:p>
          <a:p>
            <a:r>
              <a:rPr lang="en-US" dirty="0"/>
              <a:t>For the purposes of this FOA, the following entities are eligible to apply as a lead applicant:      </a:t>
            </a:r>
          </a:p>
          <a:p>
            <a:pPr marL="171450" indent="-171450">
              <a:buFont typeface="Arial"/>
              <a:buChar char="•"/>
            </a:pPr>
            <a:r>
              <a:rPr lang="en-US" b="1" dirty="0"/>
              <a:t>Nonprofit healthcare organizations</a:t>
            </a:r>
            <a:r>
              <a:rPr lang="en-US" dirty="0"/>
              <a:t> such as community or faith-based organizations that are affiliated with hospitals and other medical facilities and that have direct access to the targeted populations;  </a:t>
            </a:r>
          </a:p>
          <a:p>
            <a:pPr marL="171450" indent="-171450">
              <a:buFont typeface="Arial"/>
              <a:buChar char="•"/>
            </a:pPr>
            <a:r>
              <a:rPr lang="en-US" b="1" dirty="0"/>
              <a:t>Nonprofit trade, industry, or employer associations,</a:t>
            </a:r>
            <a:r>
              <a:rPr lang="en-US" dirty="0"/>
              <a:t> including but not limited to advocacy groups and professional associations, representing target populations in the nurse education professional occupations and nursing occupations</a:t>
            </a:r>
            <a:r>
              <a:rPr lang="en-US" b="1" dirty="0"/>
              <a:t>; </a:t>
            </a:r>
            <a:r>
              <a:rPr lang="en-US" dirty="0"/>
              <a:t>  </a:t>
            </a:r>
            <a:endParaRPr lang="en-US" dirty="0">
              <a:cs typeface="Calibri"/>
            </a:endParaRPr>
          </a:p>
          <a:p>
            <a:pPr marL="171450" indent="-171450">
              <a:buFont typeface="Arial"/>
              <a:buChar char="•"/>
            </a:pPr>
            <a:r>
              <a:rPr lang="en-US" b="1" dirty="0"/>
              <a:t>Labor unions, labor-management organizations, and worker organizations</a:t>
            </a:r>
            <a:r>
              <a:rPr lang="en-US" dirty="0"/>
              <a:t> that represent workers in nurse education professional occupations and nursing occupations;  </a:t>
            </a:r>
          </a:p>
          <a:p>
            <a:pPr marL="171450" indent="-171450">
              <a:buFont typeface="Arial"/>
              <a:buChar char="•"/>
            </a:pPr>
            <a:r>
              <a:rPr lang="en-US" b="1" dirty="0"/>
              <a:t>Education/Training Provider(s) </a:t>
            </a:r>
            <a:r>
              <a:rPr lang="en-US" dirty="0"/>
              <a:t>which includes Public or nonprofit education and training providers, including institutions of higher education; Historically Black Colleges and Universities (known as HBCUs),  Hispanic-Serving Institutions (or HSIs), Tribal Colleges and Universities, and other Minority-Serving Institutions (MSIs) or Strengthening Institutions Program colleges, among others which are referenced in the FOA; community and technical colleges and systems; and nonprofit and community-based organizations that offer job training, including those organizations that have been approved as Workforce Innovation and Opportunity Act (or WIOA) Eligible Training Providers;  </a:t>
            </a:r>
          </a:p>
          <a:p>
            <a:pPr marL="171450" indent="-171450">
              <a:buFont typeface="Arial"/>
              <a:buChar char="•"/>
            </a:pPr>
            <a:r>
              <a:rPr lang="en-US" b="1" dirty="0"/>
              <a:t>Workforce Development Entities</a:t>
            </a:r>
            <a:r>
              <a:rPr lang="en-US" dirty="0"/>
              <a:t> established under WIOA, including State and Local Workforce Development Boards (WDBs) and Native American Program entities eligible for funding under WIOA Section 166; and  </a:t>
            </a:r>
          </a:p>
          <a:p>
            <a:pPr marL="171450" indent="-171450">
              <a:buFont typeface="Arial"/>
              <a:buChar char="•"/>
            </a:pPr>
            <a:r>
              <a:rPr lang="en-US" b="1" dirty="0"/>
              <a:t>Native American Tribal Governments</a:t>
            </a:r>
            <a:r>
              <a:rPr lang="en-US" dirty="0"/>
              <a:t> (those which are Federally recognized).  </a:t>
            </a:r>
          </a:p>
          <a:p>
            <a:pPr marL="171450" indent="-171450">
              <a:buFont typeface="Arial"/>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dirty="0">
                <a:solidFill>
                  <a:srgbClr val="000000"/>
                </a:solidFill>
                <a:effectLst/>
                <a:latin typeface="Times New Roman" panose="02020603050405020304" pitchFamily="18" charset="0"/>
                <a:ea typeface="Times New Roman" panose="02020603050405020304" pitchFamily="18" charset="0"/>
              </a:rPr>
              <a:t>It is the expectation of the Department that the lead applicant has the organizational capacity to carry out the programmatic functions of the grant, and the Department strongly discourages applications that result in “pass-through” grants (that is where the lead applicant sub-awards the majority of grant funds and operational activities to a single sub-recipient). See Section IV.E. of the FOA for more information regarding limitations on sub-recipient awards.</a:t>
            </a:r>
            <a:endParaRPr lang="en-US" sz="1800" dirty="0">
              <a:solidFill>
                <a:srgbClr val="000000"/>
              </a:solidFill>
              <a:effectLst/>
              <a:latin typeface="Helvetica" panose="020B0604020202020204" pitchFamily="34" charset="0"/>
              <a:ea typeface="Helvetica" panose="020B0604020202020204" pitchFamily="34" charset="0"/>
            </a:endParaRPr>
          </a:p>
          <a:p>
            <a:endParaRPr lang="en-US"/>
          </a:p>
          <a:p>
            <a:r>
              <a:rPr lang="en-US"/>
              <a:t>Each </a:t>
            </a:r>
            <a:r>
              <a:rPr lang="en-US" dirty="0"/>
              <a:t>lead applicant must partner with the required partners (which we will be discussing next) to form a worker-centered sector strategy partnership.   </a:t>
            </a:r>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2167407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t>Maya: </a:t>
            </a:r>
            <a:r>
              <a:rPr lang="en-US" dirty="0"/>
              <a:t>  </a:t>
            </a:r>
            <a:endParaRPr lang="en-US"/>
          </a:p>
          <a:p>
            <a:pPr marL="171450" indent="-171450">
              <a:buFont typeface="Arial"/>
              <a:buChar char="•"/>
              <a:defRPr/>
            </a:pPr>
            <a:r>
              <a:rPr lang="en-US" dirty="0"/>
              <a:t>Applicants must develop or expand strong sector-based partnerships of public and private entities utilizing a worker-centered sector strategy model. Applicants must identify and include the following required partners:   </a:t>
            </a:r>
            <a:endParaRPr lang="en-US" dirty="0">
              <a:cs typeface="Calibri"/>
            </a:endParaRPr>
          </a:p>
          <a:p>
            <a:pPr>
              <a:defRPr/>
            </a:pPr>
            <a:r>
              <a:rPr lang="en-US" dirty="0"/>
              <a:t>   </a:t>
            </a:r>
            <a:endParaRPr lang="en-US" dirty="0">
              <a:cs typeface="Calibri"/>
            </a:endParaRPr>
          </a:p>
          <a:p>
            <a:pPr marL="171450" indent="-171450">
              <a:buFont typeface="Arial"/>
              <a:buChar char="•"/>
              <a:defRPr/>
            </a:pPr>
            <a:r>
              <a:rPr lang="en-US" b="1" dirty="0"/>
              <a:t>Employer Partners</a:t>
            </a:r>
            <a:r>
              <a:rPr lang="en-US" dirty="0"/>
              <a:t>: A minimum of four (4) employer partners who are committed to concrete hiring into quality jobs participants trained through the grant. An applicant may meet this employer partnership requirement through establishing a partnership with one hospital system with at least four (4) departments or specialties included to meet the employer partner threshold; or an industry/trade association that represents at least four (4) employers who are committed to hiring participants trained through the grant. An industry/trade association, also known as an industry trade group, business association, sector association, or industry body, is an organization founded and funded by businesses that operates in a specific industry. </a:t>
            </a:r>
            <a:endParaRPr lang="en-US" dirty="0">
              <a:cs typeface="Calibri"/>
            </a:endParaRPr>
          </a:p>
          <a:p>
            <a:pPr marL="171450" indent="-171450">
              <a:buFont typeface="Arial"/>
              <a:buChar char="•"/>
              <a:defRPr/>
            </a:pPr>
            <a:r>
              <a:rPr lang="en-US" b="1" dirty="0"/>
              <a:t>Education/Training Provider(s)</a:t>
            </a:r>
            <a:r>
              <a:rPr lang="en-US" dirty="0"/>
              <a:t>: One or more public or nonprofit education and training providers, including institutions of higher education as defined in Section 101(a) of the Higher Education Act of 1965; HBCUs, HSIs, and other MSIs or Strengthening Institutions Program (SIP) colleges (as designated by the Higher Education Act’s Title III and V funding); and Tribal Colleges and Universities, among others; community and technical colleges and systems; nonprofit and community-based organizations that offer job training, including those organizations that have been approved as WIOA Eligible Training Providers. </a:t>
            </a:r>
          </a:p>
          <a:p>
            <a:pPr marL="171450" indent="-171450">
              <a:buFont typeface="Arial"/>
              <a:buChar char="•"/>
              <a:defRPr/>
            </a:pPr>
            <a:r>
              <a:rPr lang="en-US" b="1" dirty="0"/>
              <a:t>Workforce Development Entities</a:t>
            </a:r>
            <a:r>
              <a:rPr lang="en-US" dirty="0"/>
              <a:t>: Entities involved in administering the workforce investment system established under the WIOA, including State and Local WDBs, American Job Center Operators, and Native American Program entities eligible for funding under WIOA. These organizations have expertise in workforce development and may provide leadership in implementing a variety of activities such as: (1) understanding and analyzing the need for education and training in the local area, including identifying targeted nurse education professional and nursing, sector strategies, hiring needs, and populations to be served, and providing relevant sources of data, including labor market information and other tools or reports; (2) assessing potential participants for the grant program; (3) identifying and referring candidates for education and training in the grant program; (4) providing additional supportive services; (5) connecting and placing participants with employers that have job openings; and (6) collecting, tracking, and reporting participant data to ETA. </a:t>
            </a:r>
          </a:p>
          <a:p>
            <a:pPr marL="171450" indent="-171450">
              <a:buFont typeface="Arial"/>
              <a:buChar char="•"/>
              <a:defRPr/>
            </a:pPr>
            <a:r>
              <a:rPr lang="en-US" b="1" dirty="0"/>
              <a:t>Worker Organizations, Labor-Management Organizations, or Labor Unions:</a:t>
            </a:r>
            <a:r>
              <a:rPr lang="en-US" dirty="0"/>
              <a:t> Entities such as worker organizations, labor unions and labor-management organizations representing workers, or target populations of workers, in the nurse education professional occupations and nursing occupations may identify requisite skills and competencies and work with employer and education partners to develop new or modify existing curricula, advise on recruitment, retention, and advancement strategies within an employer or industry, communicate with current and potential workers within the sector, and may also provide supportive services. </a:t>
            </a:r>
          </a:p>
          <a:p>
            <a:pPr marL="171450" indent="-171450">
              <a:buFont typeface="Arial"/>
              <a:buChar char="•"/>
              <a:defRPr/>
            </a:pPr>
            <a:r>
              <a:rPr lang="en-US" b="1" dirty="0"/>
              <a:t>State Apprenticeship Agencies (SAAs):</a:t>
            </a:r>
            <a:r>
              <a:rPr lang="en-US" dirty="0"/>
              <a:t> Applicants proposing Registered Apprenticeship Programs (or RAPs) in states with federally recognized State Apprenticeship Agencies (SAAs) must include the SAA as a required grant partner. (SAAs are only r</a:t>
            </a:r>
            <a:r>
              <a:rPr lang="en-US" b="1" dirty="0"/>
              <a:t>equired if an applicant is proposing to provide RAP training</a:t>
            </a:r>
            <a:r>
              <a:rPr lang="en-US" dirty="0"/>
              <a:t>.) </a:t>
            </a:r>
            <a:endParaRPr lang="en-US" dirty="0">
              <a:cs typeface="Calibri"/>
            </a:endParaRPr>
          </a:p>
          <a:p>
            <a:pPr>
              <a:defRPr/>
            </a:pPr>
            <a:r>
              <a:rPr lang="en-US" dirty="0"/>
              <a:t>  </a:t>
            </a:r>
            <a:endParaRPr lang="en-US" dirty="0">
              <a:cs typeface="Calibri"/>
            </a:endParaRPr>
          </a:p>
          <a:p>
            <a:pPr>
              <a:defRPr/>
            </a:pPr>
            <a:r>
              <a:rPr lang="en-US" dirty="0"/>
              <a:t> Applicants must demonstrate strong engagement of the partnership leaders necessary to develop comprehensive workforce strategies and training programs that address the nursing workforce’s needs.   </a:t>
            </a:r>
          </a:p>
          <a:p>
            <a:pPr>
              <a:defRPr/>
            </a:pPr>
            <a:r>
              <a:rPr lang="en-US" dirty="0"/>
              <a:t>   </a:t>
            </a:r>
            <a:endParaRPr lang="en-US" dirty="0">
              <a:cs typeface="Calibri"/>
            </a:endParaRPr>
          </a:p>
          <a:p>
            <a:pPr marL="171450" indent="-171450">
              <a:buFont typeface="Arial"/>
              <a:buChar char="•"/>
              <a:defRPr/>
            </a:pPr>
            <a:r>
              <a:rPr lang="en-US" dirty="0"/>
              <a:t>The approach must also lend itself to replication in other areas at the local/regional, statewide, or national level, while maximizing sustainability after the DOL Nursing Expansion Grant Program ends. </a:t>
            </a:r>
          </a:p>
          <a:p>
            <a:pPr>
              <a:defRPr/>
            </a:pPr>
            <a:r>
              <a:rPr lang="en-US" dirty="0"/>
              <a:t>   </a:t>
            </a:r>
            <a:endParaRPr lang="en-US" dirty="0">
              <a:cs typeface="Calibri"/>
            </a:endParaRPr>
          </a:p>
          <a:p>
            <a:pPr>
              <a:defRPr/>
            </a:pPr>
            <a:r>
              <a:rPr lang="en-US" dirty="0"/>
              <a:t>While a lead entity may represent one of the required partners, an entity cannot serve as more than one type of required partner in the DOL Nursing Expansion Grant Program for the purpose of meeting FOA requirements.   </a:t>
            </a:r>
          </a:p>
          <a:p>
            <a:pPr>
              <a:defRPr/>
            </a:pPr>
            <a:r>
              <a:rPr lang="en-US" dirty="0"/>
              <a:t>  </a:t>
            </a:r>
            <a:endParaRPr lang="en-US" dirty="0">
              <a:cs typeface="Calibri"/>
            </a:endParaRPr>
          </a:p>
          <a:p>
            <a:pPr>
              <a:spcBef>
                <a:spcPct val="0"/>
              </a:spcBef>
              <a:defRPr/>
            </a:pPr>
            <a:r>
              <a:rPr lang="en-US" dirty="0"/>
              <a:t>  </a:t>
            </a:r>
            <a:endParaRPr lang="en-US"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1770565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Maya: </a:t>
            </a:r>
            <a:endParaRPr lang="en-US" b="1"/>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a:effectLst/>
                <a:latin typeface="Times New Roman"/>
                <a:ea typeface="Times New Roman" panose="02020603050405020304" pitchFamily="18" charset="0"/>
                <a:cs typeface="Times New Roman"/>
              </a:rPr>
              <a:t>Applicants are strongly encouraged to collaborate with other partners that can support and advance the work of nurse and nurse education professional training programs.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a:solidFill>
                  <a:schemeClr val="tx1"/>
                </a:solidFill>
                <a:latin typeface="+mn-lt"/>
                <a:ea typeface="+mn-ea"/>
                <a:cs typeface="+mn-cs"/>
              </a:rPr>
              <a:t>Optional partners may include:</a:t>
            </a:r>
            <a:endParaRPr lang="en-US" sz="1200" b="0" i="0" u="none" strike="noStrike" kern="1200" baseline="0" dirty="0">
              <a:solidFill>
                <a:schemeClr val="tx1"/>
              </a:solidFill>
              <a:latin typeface="+mn-lt"/>
              <a:cs typeface="Calibri"/>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organizations functioning as workforce and industry intermediaries (including entities such as community-based organizations, and industry associations, which help broker local, regional, statewide, and national workforce solutions);</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organizations designated as “</a:t>
            </a:r>
            <a:r>
              <a:rPr lang="en-US" sz="1800" dirty="0">
                <a:solidFill>
                  <a:srgbClr val="0000FF"/>
                </a:solidFill>
                <a:effectLst/>
                <a:latin typeface="Times New Roman"/>
                <a:ea typeface="Times New Roman" panose="02020603050405020304" pitchFamily="18" charset="0"/>
                <a:cs typeface="Times New Roman"/>
                <a:hlinkClick r:id="rId3"/>
              </a:rPr>
              <a:t>Primary Care Associations</a:t>
            </a:r>
            <a:r>
              <a:rPr lang="en-US" sz="1800" dirty="0">
                <a:solidFill>
                  <a:srgbClr val="000000"/>
                </a:solidFill>
                <a:effectLst/>
                <a:latin typeface="Times New Roman"/>
                <a:ea typeface="Times New Roman" panose="02020603050405020304" pitchFamily="18" charset="0"/>
                <a:cs typeface="Times New Roman"/>
              </a:rPr>
              <a:t>” by the Health Resources and Service Administration (</a:t>
            </a:r>
            <a:r>
              <a:rPr lang="en-US" sz="1800" dirty="0">
                <a:solidFill>
                  <a:srgbClr val="000000"/>
                </a:solidFill>
                <a:latin typeface="Times New Roman"/>
                <a:ea typeface="Times New Roman" panose="02020603050405020304" pitchFamily="18" charset="0"/>
                <a:cs typeface="Times New Roman"/>
              </a:rPr>
              <a:t>or HRSA</a:t>
            </a:r>
            <a:r>
              <a:rPr lang="en-US" sz="1800" dirty="0">
                <a:solidFill>
                  <a:srgbClr val="000000"/>
                </a:solidFill>
                <a:effectLst/>
                <a:latin typeface="Times New Roman"/>
                <a:ea typeface="Times New Roman" panose="02020603050405020304" pitchFamily="18" charset="0"/>
                <a:cs typeface="Times New Roman"/>
              </a:rPr>
              <a:t>);</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nonprofit organizations specializing in healthcare;</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State agencies with the responsibility for public health;</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foundations and philanthropic organizations;</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agencies administering federal funding from </a:t>
            </a:r>
            <a:r>
              <a:rPr lang="en-US" sz="1800" dirty="0">
                <a:solidFill>
                  <a:srgbClr val="000000"/>
                </a:solidFill>
                <a:latin typeface="Times New Roman"/>
                <a:ea typeface="Times New Roman" panose="02020603050405020304" pitchFamily="18" charset="0"/>
                <a:cs typeface="Times New Roman"/>
              </a:rPr>
              <a:t>the </a:t>
            </a:r>
            <a:r>
              <a:rPr lang="en-US" sz="1800" dirty="0">
                <a:solidFill>
                  <a:srgbClr val="000000"/>
                </a:solidFill>
                <a:effectLst/>
                <a:latin typeface="Times New Roman"/>
                <a:ea typeface="Times New Roman" panose="02020603050405020304" pitchFamily="18" charset="0"/>
                <a:cs typeface="Times New Roman"/>
              </a:rPr>
              <a:t>Departments of Veteran Affairs, Education, Health and Human Services, Interior’s Bureau of Indian Affairs, and Agriculture;</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State Boards of Nursing;</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indent="-285750">
              <a:buFont typeface="Arial" panose="020B0604020202020204" pitchFamily="34" charset="0"/>
              <a:buChar char="•"/>
              <a:defRPr/>
            </a:pPr>
            <a:r>
              <a:rPr lang="en-US" sz="1800" dirty="0">
                <a:solidFill>
                  <a:srgbClr val="000000"/>
                </a:solidFill>
                <a:effectLst/>
                <a:latin typeface="Times New Roman"/>
                <a:ea typeface="Times New Roman" panose="02020603050405020304" pitchFamily="18" charset="0"/>
                <a:cs typeface="Times New Roman"/>
              </a:rPr>
              <a:t>Job Corps;</a:t>
            </a:r>
            <a:r>
              <a:rPr lang="en-US" sz="1800" dirty="0">
                <a:solidFill>
                  <a:srgbClr val="000000"/>
                </a:solidFill>
                <a:latin typeface="Times New Roman"/>
                <a:ea typeface="Times New Roman" panose="02020603050405020304" pitchFamily="18" charset="0"/>
                <a:cs typeface="Times New Roman"/>
              </a:rPr>
              <a:t>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latin typeface="Times New Roman"/>
                <a:ea typeface="Times New Roman" panose="02020603050405020304" pitchFamily="18" charset="0"/>
                <a:cs typeface="Times New Roman"/>
              </a:rPr>
              <a:t>Professional</a:t>
            </a:r>
            <a:r>
              <a:rPr lang="en-US" sz="1800" dirty="0">
                <a:solidFill>
                  <a:srgbClr val="000000"/>
                </a:solidFill>
                <a:effectLst/>
                <a:latin typeface="Times New Roman"/>
                <a:ea typeface="Times New Roman" panose="02020603050405020304" pitchFamily="18" charset="0"/>
                <a:cs typeface="Times New Roman"/>
              </a:rPr>
              <a:t> nursing organizations that represent and serve marginalized and underrepresented populations, such as nurses with disabilities and nurses of color; and organizations that aid newly arriving immigrant, refugee, asylee and Special Immigrant Visa (SIV) populations.</a:t>
            </a:r>
            <a:endParaRPr lang="en-US" sz="1800" dirty="0">
              <a:solidFill>
                <a:srgbClr val="000000"/>
              </a:solidFill>
              <a:effectLst/>
              <a:latin typeface="Times New Roman"/>
              <a:ea typeface="Helvetica" panose="020B0604020202020204" pitchFamily="34" charset="0"/>
              <a:cs typeface="Times New Roman"/>
            </a:endParaRPr>
          </a:p>
          <a:p>
            <a:pPr marL="0" indent="0">
              <a:buFont typeface="Arial" panose="020B0604020202020204" pitchFamily="34" charset="0"/>
              <a:buNone/>
            </a:pPr>
            <a:endParaRPr lang="en-US" sz="1200" b="0" i="0" u="none" strike="noStrike" kern="1200" baseline="0">
              <a:solidFill>
                <a:schemeClr val="tx1"/>
              </a:solidFill>
              <a:latin typeface="+mn-lt"/>
              <a:ea typeface="+mn-ea"/>
              <a:cs typeface="+mn-cs"/>
            </a:endParaRPr>
          </a:p>
          <a:p>
            <a:r>
              <a:rPr lang="en-US" dirty="0">
                <a:cs typeface="Calibri" panose="020F0502020204030204"/>
              </a:rPr>
              <a:t>I will now turn it over to our Grant Officer, Brinda Ruggles.</a:t>
            </a:r>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187013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Brinda: </a:t>
            </a:r>
          </a:p>
          <a:p>
            <a:pPr>
              <a:defRPr/>
            </a:pPr>
            <a:r>
              <a:rPr lang="en-US" b="0"/>
              <a:t>Thank</a:t>
            </a:r>
            <a:r>
              <a:rPr lang="en-US" b="0" baseline="0"/>
              <a:t> you, </a:t>
            </a:r>
            <a:r>
              <a:rPr lang="en-US" b="0"/>
              <a:t>Maya.</a:t>
            </a:r>
            <a:r>
              <a:rPr lang="en-US"/>
              <a:t> </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a:defRPr/>
            </a:pPr>
            <a:r>
              <a:rPr lang="en-US"/>
              <a:t>In</a:t>
            </a:r>
            <a:r>
              <a:rPr lang="en-US" b="0" baseline="0"/>
              <a:t> </a:t>
            </a:r>
            <a:r>
              <a:rPr lang="en-US"/>
              <a:t>the next few slides, I </a:t>
            </a:r>
            <a:r>
              <a:rPr lang="en-US" b="0" baseline="0"/>
              <a:t>will go over the application submission requirements.</a:t>
            </a:r>
            <a:endParaRPr lang="en-US" b="0">
              <a:cs typeface="Calibri"/>
            </a:endParaRPr>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3072282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Brinda: </a:t>
            </a:r>
          </a:p>
          <a:p>
            <a:pPr>
              <a:defRPr/>
            </a:pPr>
            <a:r>
              <a:rPr lang="en-US" b="0"/>
              <a:t>Proposals submitted in response to this </a:t>
            </a:r>
            <a:r>
              <a:rPr lang="en-US"/>
              <a:t>Funding Opportunity Announcement </a:t>
            </a:r>
            <a:r>
              <a:rPr lang="en-US" b="0"/>
              <a:t>must consist of four separate and distinct parts:</a:t>
            </a:r>
            <a:r>
              <a:rPr lang="en-US"/>
              <a:t> </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228600" indent="-228600">
              <a:buFontTx/>
              <a:buAutoNum type="arabicParenBoth"/>
              <a:defRPr/>
            </a:pPr>
            <a:r>
              <a:rPr lang="en-US" b="0"/>
              <a:t>the Standard Form (SF) 424, Application for Federal Assistance;</a:t>
            </a:r>
            <a:r>
              <a:rPr lang="en-US"/>
              <a:t> </a:t>
            </a:r>
            <a:endParaRPr lang="en-US" b="0" baseline="0">
              <a:cs typeface="Calibri"/>
            </a:endParaRPr>
          </a:p>
          <a:p>
            <a:pPr marL="228600" indent="-228600">
              <a:buFontTx/>
              <a:buAutoNum type="arabicParenBoth"/>
              <a:defRPr/>
            </a:pPr>
            <a:r>
              <a:rPr lang="en-US" b="0" baseline="0"/>
              <a:t>Project Budget, which consists of the SF-424A and the budget narrative;</a:t>
            </a:r>
            <a:r>
              <a:rPr lang="en-US"/>
              <a:t> </a:t>
            </a:r>
            <a:endParaRPr lang="en-US" b="0" baseline="0">
              <a:cs typeface="Calibri"/>
            </a:endParaRPr>
          </a:p>
          <a:p>
            <a:pPr marL="228600" indent="-228600">
              <a:buFontTx/>
              <a:buAutoNum type="arabicParenBoth"/>
              <a:defRPr/>
            </a:pPr>
            <a:r>
              <a:rPr lang="en-US" b="0" baseline="0"/>
              <a:t>Project Narrative; and</a:t>
            </a:r>
            <a:r>
              <a:rPr lang="en-US"/>
              <a:t> </a:t>
            </a:r>
            <a:endParaRPr lang="en-US" b="0" baseline="0">
              <a:cs typeface="Calibri"/>
            </a:endParaRPr>
          </a:p>
          <a:p>
            <a:pPr marL="228600" indent="-228600">
              <a:buFontTx/>
              <a:buAutoNum type="arabicParenBoth"/>
              <a:defRPr/>
            </a:pPr>
            <a:r>
              <a:rPr lang="en-US" b="0" baseline="0"/>
              <a:t>Attachments to the Project Narrative.</a:t>
            </a:r>
            <a:r>
              <a:rPr lang="en-US"/>
              <a:t> </a:t>
            </a:r>
            <a:endParaRPr lang="en-US" b="0" baseline="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a:defRPr/>
            </a:pPr>
            <a:r>
              <a:rPr lang="en-US" b="0" baseline="0"/>
              <a:t>It is the applicant’s responsibility to ensure that the funding amount requested is consistent across all parts and sub-parts of the application.</a:t>
            </a:r>
            <a:r>
              <a:rPr lang="en-US"/>
              <a:t> </a:t>
            </a:r>
            <a:endParaRPr lang="en-US" b="0">
              <a:cs typeface="Calibri"/>
            </a:endParaRPr>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29329321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Brinda: </a:t>
            </a:r>
          </a:p>
          <a:p>
            <a:pPr>
              <a:defRPr/>
            </a:pPr>
            <a:r>
              <a:rPr lang="en-US" b="1"/>
              <a:t> </a:t>
            </a:r>
            <a:r>
              <a:rPr lang="en-US" b="0"/>
              <a:t>Applicants must include the items listed here. There is no exception to this requirement.</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a:defRPr/>
            </a:pPr>
            <a:r>
              <a:rPr lang="en-US" b="0"/>
              <a:t>The SF-424, Application</a:t>
            </a:r>
            <a:r>
              <a:rPr lang="en-US" b="0" baseline="0"/>
              <a:t> for Federal Assistance –</a:t>
            </a:r>
            <a:r>
              <a:rPr lang="en-US"/>
              <a:t> </a:t>
            </a:r>
            <a:endParaRPr lang="en-US" b="0" baseline="0">
              <a:cs typeface="Calibri"/>
            </a:endParaRPr>
          </a:p>
          <a:p>
            <a:pPr>
              <a:defRPr/>
            </a:pPr>
            <a:endParaRPr lang="en-US"/>
          </a:p>
          <a:p>
            <a:pPr>
              <a:defRPr/>
            </a:pPr>
            <a:r>
              <a:rPr lang="en-US" b="0" baseline="0"/>
              <a:t>All applicants for Federal grant and funding opportunities must have a </a:t>
            </a:r>
            <a:r>
              <a:rPr lang="en-US" sz="1200"/>
              <a:t>Unique Entity Identifier (UEI)</a:t>
            </a:r>
            <a:r>
              <a:rPr lang="en-US"/>
              <a:t> </a:t>
            </a:r>
            <a:r>
              <a:rPr lang="en-US" b="0" baseline="0"/>
              <a:t>and must supply their UEI number on the SF-424.</a:t>
            </a:r>
            <a:r>
              <a:rPr lang="en-US"/>
              <a:t> </a:t>
            </a:r>
            <a:r>
              <a:rPr lang="en-US" b="0" baseline="0"/>
              <a:t> Applicants must also register with the System for Award Management (SAM) before submitting an application.</a:t>
            </a:r>
            <a:r>
              <a:rPr lang="en-US"/>
              <a:t> </a:t>
            </a:r>
            <a:r>
              <a:rPr lang="en-US" b="0" baseline="0"/>
              <a:t> Please note: A recipient must maintain an active SAM registration with current information at all times during which an application under consideration, or it has an active federal award.</a:t>
            </a:r>
            <a:endParaRPr lang="en-US" b="0" baseline="0">
              <a:cs typeface="Calibri" panose="020F0502020204030204"/>
            </a:endParaRPr>
          </a:p>
          <a:p>
            <a:pPr>
              <a:defRPr/>
            </a:pPr>
            <a:endParaRPr lang="en-US"/>
          </a:p>
          <a:p>
            <a:pPr>
              <a:defRPr/>
            </a:pPr>
            <a:r>
              <a:rPr lang="en-US" b="0" baseline="0"/>
              <a:t>The Project Budget, which consists of the SF-424A, Budget Information Form, and the Budget Narrative.</a:t>
            </a:r>
            <a:r>
              <a:rPr lang="en-US"/>
              <a:t>  In preparing the Budget Information Form, you must provide a concise narrative explanation to support the budget request.  The Budget Narrative must provide a description of costs associated with each line item on the SF-424A</a:t>
            </a:r>
            <a:r>
              <a:rPr lang="en-US" b="1" i="1"/>
              <a:t>.  </a:t>
            </a:r>
            <a:endParaRPr lang="en-US">
              <a:cs typeface="Calibri"/>
            </a:endParaRPr>
          </a:p>
          <a:p>
            <a:pPr marL="171450" indent="-171450">
              <a:buFont typeface="Arial" panose="020B0604020202020204" pitchFamily="34" charset="0"/>
              <a:buChar char="•"/>
              <a:defRPr/>
            </a:pPr>
            <a:endParaRPr lang="en-US">
              <a:cs typeface="Calibri"/>
            </a:endParaRPr>
          </a:p>
          <a:p>
            <a:pPr>
              <a:defRPr/>
            </a:pPr>
            <a:r>
              <a:rPr lang="en-US"/>
              <a:t>The Budget and Budget Justification do not count against the page limit requirements for the Project Narrative.</a:t>
            </a:r>
            <a:endParaRPr lang="en-US">
              <a:cs typeface="Calibri"/>
            </a:endParaRPr>
          </a:p>
          <a:p>
            <a:pPr marL="285750" indent="-285750">
              <a:buFont typeface="Arial" panose="020B0604020202020204" pitchFamily="34" charset="0"/>
              <a:buChar char="•"/>
              <a:defRPr/>
            </a:pPr>
            <a:endParaRPr lang="en-US"/>
          </a:p>
          <a:p>
            <a:pPr>
              <a:defRPr/>
            </a:pPr>
            <a:r>
              <a:rPr lang="en-US" b="0" baseline="0"/>
              <a:t>It is the applicant’s responsibility to ensure that the funding amount requested is consistent across all parts and sub-parts of the application.</a:t>
            </a:r>
            <a:r>
              <a:rPr lang="en-US"/>
              <a:t> </a:t>
            </a:r>
            <a:endParaRPr lang="en-US" b="0">
              <a:cs typeface="Calibri"/>
            </a:endParaRPr>
          </a:p>
          <a:p>
            <a:endParaRPr lang="en-US">
              <a:cs typeface="Calibri"/>
            </a:endParaRPr>
          </a:p>
          <a:p>
            <a:pPr marL="171450" indent="-171450">
              <a:buFont typeface="Arial" panose="020B0604020202020204" pitchFamily="34" charset="0"/>
              <a:buChar char="•"/>
            </a:pPr>
            <a:endParaRPr lang="en-US">
              <a:cs typeface="Calibri"/>
            </a:endParaRPr>
          </a:p>
          <a:p>
            <a:pPr>
              <a:defRPr/>
            </a:pPr>
            <a:endParaRPr lang="en-US">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56103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a:t>Brinda</a:t>
            </a:r>
            <a:r>
              <a:rPr lang="en-US" b="1" baseline="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a:t>Next is the Project Narrative. </a:t>
            </a:r>
            <a:r>
              <a:rPr lang="en-US" b="0"/>
              <a:t>Applicants will likely spend</a:t>
            </a:r>
            <a:r>
              <a:rPr lang="en-US" b="0" baseline="0"/>
              <a:t> the majority of their time preparing the Project Narrative. This is where applicants demonstrate their capability to implement the grant project in accordance with the provisions of this announcement. Applicants should provide a comprehensive framework and description of all aspects of the proposed project. It must be succinct, self-explanatory, and well organized so that reviewers can understand the proposed project. The guidelines for preparing the Project Narrative are found in Section IV.B.3 and it will be evaluated using the criteria identified in Section V.A.</a:t>
            </a:r>
            <a:endParaRPr lang="en-US" b="0" baseline="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a:defRPr/>
            </a:pPr>
            <a:r>
              <a:rPr lang="en-US" sz="1200" b="0" kern="1200">
                <a:solidFill>
                  <a:schemeClr val="tx1"/>
                </a:solidFill>
                <a:effectLst/>
                <a:latin typeface="+mn-lt"/>
                <a:ea typeface="+mn-ea"/>
                <a:cs typeface="+mn-cs"/>
              </a:rPr>
              <a:t>The Project Narrative is limited to 25 double-spaced single-sided 8.5 x 11 inch pages with Times New Roman 12-point text font and 1-inch margins.</a:t>
            </a:r>
            <a:r>
              <a:rPr lang="en-US"/>
              <a:t> </a:t>
            </a:r>
            <a:r>
              <a:rPr lang="en-US" sz="1200" b="0" kern="1200">
                <a:solidFill>
                  <a:schemeClr val="tx1"/>
                </a:solidFill>
                <a:effectLst/>
                <a:latin typeface="+mn-lt"/>
                <a:ea typeface="+mn-ea"/>
                <a:cs typeface="+mn-cs"/>
              </a:rPr>
              <a:t> You must number the Project Narrative beginning with page number 1.</a:t>
            </a:r>
            <a:r>
              <a:rPr lang="en-US"/>
              <a:t> </a:t>
            </a:r>
            <a:endParaRPr lang="en-US" sz="1200" b="0" kern="120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a:solidFill>
                <a:schemeClr val="tx1"/>
              </a:solidFill>
              <a:effectLst/>
              <a:latin typeface="+mn-lt"/>
              <a:ea typeface="+mn-ea"/>
              <a:cs typeface="+mn-cs"/>
            </a:endParaRPr>
          </a:p>
          <a:p>
            <a:pPr>
              <a:defRPr/>
            </a:pPr>
            <a:r>
              <a:rPr lang="en-US"/>
              <a:t>Please note, we </a:t>
            </a:r>
            <a:r>
              <a:rPr lang="en-US" b="0" baseline="0"/>
              <a:t>will not read or consider any materials beyond the specified page limit in the application review process.</a:t>
            </a:r>
            <a:r>
              <a:rPr lang="en-US"/>
              <a:t> </a:t>
            </a:r>
            <a:endParaRPr lang="en-US" b="0" baseline="0">
              <a:cs typeface="Calibri"/>
            </a:endParaRPr>
          </a:p>
          <a:p>
            <a:pPr marL="0" marR="0" lvl="0" indent="0" algn="l" defTabSz="914400">
              <a:lnSpc>
                <a:spcPct val="100000"/>
              </a:lnSpc>
              <a:spcBef>
                <a:spcPts val="0"/>
              </a:spcBef>
              <a:spcAft>
                <a:spcPts val="0"/>
              </a:spcAft>
              <a:buClrTx/>
              <a:buSzTx/>
              <a:buFontTx/>
              <a:buNone/>
              <a:tabLst/>
              <a:defRPr/>
            </a:pPr>
            <a:endParaRPr lang="en-US" b="0" baseline="0">
              <a:cs typeface="Calibri"/>
            </a:endParaRPr>
          </a:p>
          <a:p>
            <a:pPr>
              <a:defRPr/>
            </a:pPr>
            <a:r>
              <a:rPr lang="en-US"/>
              <a:t>All these items I covered here are explained in more detail in the FOA, and all must be addressed in the application or your application will be deemed non-responsive and will not be reviewed.  </a:t>
            </a:r>
            <a:endParaRPr lang="en-US">
              <a:cs typeface="Calibri" panose="020F0502020204030204"/>
            </a:endParaRPr>
          </a:p>
          <a:p>
            <a:pPr>
              <a:defRPr/>
            </a:pPr>
            <a:endParaRPr lang="en-US">
              <a:cs typeface="Calibri" panose="020F0502020204030204"/>
            </a:endParaRPr>
          </a:p>
          <a:p>
            <a:pPr>
              <a:defRPr/>
            </a:pPr>
            <a:r>
              <a:rPr lang="en-US"/>
              <a:t>I’ll now turn it over to Daniela to go over the evaluation criteria</a:t>
            </a:r>
            <a:r>
              <a:rPr lang="en-US" baseline="0"/>
              <a:t> used for assessing the technical merit of grant applications and the application submission requirements.</a:t>
            </a:r>
            <a:r>
              <a:rPr lang="en-US"/>
              <a:t>  </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12073494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Daniela:</a:t>
            </a:r>
          </a:p>
          <a:p>
            <a:pPr>
              <a:defRPr/>
            </a:pPr>
            <a:r>
              <a:rPr lang="en-US"/>
              <a:t>Thanks, Brinda.</a:t>
            </a:r>
            <a:endParaRPr lang="en-US">
              <a:cs typeface="Calibri"/>
            </a:endParaRPr>
          </a:p>
          <a:p>
            <a:pPr>
              <a:defRPr/>
            </a:pPr>
            <a:endParaRPr lang="en-US"/>
          </a:p>
          <a:p>
            <a:pPr>
              <a:defRPr/>
            </a:pPr>
            <a:r>
              <a:rPr lang="en-US"/>
              <a:t>In </a:t>
            </a:r>
            <a:r>
              <a:rPr lang="en-US" b="0"/>
              <a:t>addition to the Project Narrative</a:t>
            </a:r>
            <a:r>
              <a:rPr lang="en-US"/>
              <a:t> described by Brinda</a:t>
            </a:r>
            <a:r>
              <a:rPr lang="en-US" b="0"/>
              <a:t>, applicants must also submit attachments.</a:t>
            </a:r>
            <a:r>
              <a:rPr lang="en-US"/>
              <a:t> </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a:defRPr/>
            </a:pPr>
            <a:r>
              <a:rPr lang="en-US" b="0"/>
              <a:t>All</a:t>
            </a:r>
            <a:r>
              <a:rPr lang="en-US" b="0" baseline="0"/>
              <a:t> attachments must be clearly labeled as Attachments. We will only exclude those attachments listed in Section IV.B.4 from the page limit.</a:t>
            </a:r>
            <a:r>
              <a:rPr lang="en-US"/>
              <a:t> </a:t>
            </a:r>
            <a:r>
              <a:rPr lang="en-US" b="0" baseline="0"/>
              <a:t> Please note that while these attachments are requested and their omission will not cause us to disqualify the application, however, omission could impact scoring unless otherwise noted.</a:t>
            </a:r>
            <a:r>
              <a:rPr lang="en-US"/>
              <a:t> </a:t>
            </a:r>
            <a:r>
              <a:rPr lang="en-US" b="0" baseline="0"/>
              <a:t> Please read the entire FOA.</a:t>
            </a:r>
            <a:r>
              <a:rPr lang="en-US"/>
              <a:t> </a:t>
            </a:r>
            <a:endParaRPr lang="en-US" b="0" baseline="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a:defRPr/>
            </a:pPr>
            <a:r>
              <a:rPr lang="en-US" b="0" baseline="0"/>
              <a:t>You must not include additional materials such as resumes or general letters of support. These will not be considered. You must submit your application as one package - documents received separately will be tracked separately and will not be attached to the application for review.</a:t>
            </a:r>
            <a:r>
              <a:rPr lang="en-US"/>
              <a:t>  </a:t>
            </a:r>
            <a:endParaRPr lang="en-US" b="0">
              <a:cs typeface="Calibri"/>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endParaRPr lang="en-US"/>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12247250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Daniela:</a:t>
            </a:r>
          </a:p>
          <a:p>
            <a:pPr>
              <a:defRPr/>
            </a:pPr>
            <a:r>
              <a:rPr lang="en-US" b="0"/>
              <a:t>The checklist shown here should be used as a guide when preparing your application package. Note</a:t>
            </a:r>
            <a:r>
              <a:rPr lang="en-US" b="0" baseline="0"/>
              <a:t> that this checklist is only an aid for applicants and should not be included in the application package.</a:t>
            </a:r>
            <a:r>
              <a:rPr lang="en-US"/>
              <a:t> </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a:defRPr/>
            </a:pPr>
            <a:r>
              <a:rPr lang="en-US" b="0" baseline="0"/>
              <a:t>We do urge you to use this checklist to ensure your application has met all required screening criteria. If your application </a:t>
            </a:r>
            <a:r>
              <a:rPr lang="en-US"/>
              <a:t>does</a:t>
            </a:r>
            <a:r>
              <a:rPr lang="en-US" b="0" baseline="0"/>
              <a:t> not meet all of the screening criteria, </a:t>
            </a:r>
            <a:r>
              <a:rPr lang="en-US"/>
              <a:t>your application will be considered non-responsive and it</a:t>
            </a:r>
            <a:r>
              <a:rPr lang="en-US" b="0" baseline="0"/>
              <a:t> will not move forward through the merit review process.</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endParaRPr lang="en-US"/>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1848517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a:t>Daniela: </a:t>
            </a:r>
            <a:endParaRPr lang="en-US" b="1" baseline="0"/>
          </a:p>
          <a:p>
            <a:pPr>
              <a:defRPr/>
            </a:pPr>
            <a:r>
              <a:rPr lang="en-US" b="0" baseline="0"/>
              <a:t>We have instituted procedures for assessing the technical merit of applications to provide for an objective review of the applications and to assist you in understanding the standards against which your application will be judged. The evaluation criteria is based on the information required as described in Sections IV.B.2 (Project Budget) and IV.B.3. (Project Narrative). Reviewers will award points based on the evaluation criteria as shown in this chart.</a:t>
            </a:r>
            <a:r>
              <a:rPr lang="en-US"/>
              <a:t> </a:t>
            </a:r>
            <a:endParaRPr lang="en-US" b="0" baseline="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a:defRPr/>
            </a:pPr>
            <a:r>
              <a:rPr lang="en-US" b="0" baseline="0"/>
              <a:t>You must ensure you are responding to the appropriate criteria in your application.</a:t>
            </a:r>
            <a:r>
              <a:rPr lang="en-US"/>
              <a:t> </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r>
              <a:rPr lang="en-US" b="0" baseline="0"/>
              <a:t>See the </a:t>
            </a:r>
            <a:r>
              <a:rPr lang="en-US"/>
              <a:t>Funding Opportunity Announcement</a:t>
            </a:r>
            <a:r>
              <a:rPr lang="en-US" b="0" baseline="0"/>
              <a:t> for the full description of each criterion.</a:t>
            </a:r>
            <a:endParaRPr lang="en-US">
              <a:cs typeface="Calibri"/>
            </a:endParaRPr>
          </a:p>
          <a:p>
            <a:endParaRPr lang="en-US"/>
          </a:p>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2954562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Daniela:</a:t>
            </a:r>
          </a:p>
          <a:p>
            <a:pPr>
              <a:defRPr/>
            </a:pPr>
            <a:r>
              <a:rPr lang="en-US"/>
              <a:t>This slide, which can</a:t>
            </a:r>
            <a:r>
              <a:rPr lang="en-US" baseline="0"/>
              <a:t> be found on Section V.A of the </a:t>
            </a:r>
            <a:r>
              <a:rPr lang="en-US"/>
              <a:t>Funding Opportunity Announcement</a:t>
            </a:r>
            <a:r>
              <a:rPr lang="en-US" baseline="0"/>
              <a:t>, shows the standards for evaluating the applicant’s response to each requirement.</a:t>
            </a:r>
            <a:r>
              <a:rPr lang="en-US"/>
              <a:t>  </a:t>
            </a:r>
            <a:endParaRPr lang="en-US" baseline="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a:defRPr/>
            </a:pPr>
            <a:r>
              <a:rPr lang="en-US" baseline="0"/>
              <a:t>Applicants must fully and convincingly respond to each rating factor.</a:t>
            </a:r>
            <a:r>
              <a:rPr lang="en-US"/>
              <a:t>  In order to receive the maximum points for each rating factor, applicants must provide a response to the requirement that fully describes the proposed program design and demonstrates the quality of approach, rather than simply re-stating a commitment to perform prescribed activities.  In other words, applicants must describe why their proposal is the best strategy and how they will implement it, rather than that the strategy contains elements that conform to the requirements of this FOA.</a:t>
            </a:r>
            <a:endParaRPr lang="en-US" b="1"/>
          </a:p>
          <a:p>
            <a:pPr>
              <a:defRPr/>
            </a:pPr>
            <a:endParaRPr lang="en-US">
              <a:cs typeface="Calibri"/>
            </a:endParaRPr>
          </a:p>
          <a:p>
            <a:pPr>
              <a:defRPr/>
            </a:pPr>
            <a:r>
              <a:rPr lang="en-US"/>
              <a:t>For</a:t>
            </a:r>
            <a:r>
              <a:rPr lang="en-US" baseline="0"/>
              <a:t> </a:t>
            </a:r>
            <a:r>
              <a:rPr lang="en-US"/>
              <a:t>all</a:t>
            </a:r>
            <a:r>
              <a:rPr lang="en-US" baseline="0"/>
              <a:t> criteria, full points always </a:t>
            </a:r>
            <a:r>
              <a:rPr lang="en-US"/>
              <a:t>conform </a:t>
            </a:r>
            <a:r>
              <a:rPr lang="en-US" baseline="0"/>
              <a:t>to the Thoroughly Meets and zero points always conform to Fails to Meet rating.</a:t>
            </a:r>
            <a:r>
              <a:rPr lang="en-US"/>
              <a:t>  </a:t>
            </a:r>
            <a:r>
              <a:rPr lang="en-US" baseline="0"/>
              <a:t> </a:t>
            </a:r>
            <a:r>
              <a:rPr lang="en-US" sz="1200" b="0" i="0" u="none" strike="noStrike" kern="1200" baseline="0">
                <a:solidFill>
                  <a:schemeClr val="tx1"/>
                </a:solidFill>
                <a:latin typeface="+mn-lt"/>
                <a:ea typeface="+mn-ea"/>
                <a:cs typeface="+mn-cs"/>
              </a:rPr>
              <a:t>Scores for each criterion will be dependent on the rating factors within that criterion.</a:t>
            </a:r>
            <a:r>
              <a:rPr lang="en-US"/>
              <a:t> </a:t>
            </a:r>
            <a:endParaRPr lang="en-US" sz="1200" b="1" i="0" u="none" strike="noStrike" kern="1200" baseline="0">
              <a:solidFill>
                <a:schemeClr val="tx1"/>
              </a:solidFill>
              <a:latin typeface="+mn-lt"/>
              <a:cs typeface="Calibri"/>
            </a:endParaRPr>
          </a:p>
          <a:p>
            <a:pPr marL="0" marR="0" lvl="0" indent="0" algn="l" defTabSz="914400">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cs typeface="Calibri"/>
            </a:endParaRPr>
          </a:p>
          <a:p>
            <a:pPr>
              <a:defRPr/>
            </a:pPr>
            <a:r>
              <a:rPr lang="en-US"/>
              <a:t>The Project Narrative provides a detailed explanation of the information an application must include (e.g., the Statement of Need, Program Design for the whole period of performance with feasible and realistic dates, Expected Outcomes and Outputs ).  Reviewers will rate each “rating factor” based on how fully and convincingly the applicant responds.  For each “rating factor” under each “criterion,” panelists will determine whether the applicant thoroughly meets, partially meets, or fails to meet the “rating factor,” unless otherwise noted in Section IV.B.3, based on the definitions </a:t>
            </a:r>
            <a:endParaRPr lang="en-US">
              <a:cs typeface="Calibri"/>
            </a:endParaRPr>
          </a:p>
          <a:p>
            <a:pPr marL="0" marR="0" lvl="0" indent="0" algn="l" defTabSz="914400">
              <a:lnSpc>
                <a:spcPct val="100000"/>
              </a:lnSpc>
              <a:spcBef>
                <a:spcPts val="0"/>
              </a:spcBef>
              <a:spcAft>
                <a:spcPts val="0"/>
              </a:spcAft>
              <a:buClrTx/>
              <a:buSzTx/>
              <a:buFontTx/>
              <a:buNone/>
              <a:tabLst/>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a:defRPr/>
            </a:pPr>
            <a:endParaRPr lang="en-US">
              <a:cs typeface="Calibri" panose="020F0502020204030204"/>
            </a:endParaRPr>
          </a:p>
          <a:p>
            <a:pPr>
              <a:defRPr/>
            </a:pPr>
            <a:endParaRPr lang="en-US">
              <a:cs typeface="Calibri" panose="020F0502020204030204"/>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3738464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Daniela:</a:t>
            </a:r>
          </a:p>
          <a:p>
            <a:pPr>
              <a:defRPr/>
            </a:pPr>
            <a:r>
              <a:rPr lang="en-US" b="0" dirty="0"/>
              <a:t>Applications</a:t>
            </a:r>
            <a:r>
              <a:rPr lang="en-US" b="0" baseline="0" dirty="0"/>
              <a:t> must be received by </a:t>
            </a:r>
            <a:r>
              <a:rPr lang="en-US" dirty="0"/>
              <a:t>11:59 </a:t>
            </a:r>
            <a:r>
              <a:rPr lang="en-US" b="0" baseline="0" dirty="0"/>
              <a:t>pm Eastern Time on the closing date, which is January 6, 2023 for this FOA.</a:t>
            </a:r>
            <a:r>
              <a:rPr lang="en-US" dirty="0"/>
              <a:t> Applicants are encouraged to submit their application before the closing date to minimize the risk of late receipt.  We will not review applications received after 11:59 p.m. Eastern Time on the closing date. No exceptions. </a:t>
            </a:r>
            <a:endParaRPr lang="en-US" b="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a:defRPr/>
            </a:pPr>
            <a:r>
              <a:rPr lang="en-US" dirty="0"/>
              <a:t>You </a:t>
            </a:r>
            <a:r>
              <a:rPr lang="en-US" b="0" baseline="0" dirty="0"/>
              <a:t>submit applications online at www.grants.gov.</a:t>
            </a:r>
            <a:r>
              <a:rPr lang="en-US" dirty="0"/>
              <a:t> </a:t>
            </a:r>
            <a:r>
              <a:rPr lang="en-US" b="0" baseline="0" dirty="0"/>
              <a:t> Please reference FOA-ETA-22-16 in your application submission</a:t>
            </a:r>
            <a:r>
              <a:rPr lang="en-US" dirty="0"/>
              <a:t>. </a:t>
            </a:r>
            <a:r>
              <a:rPr lang="en-US" b="0" baseline="0" dirty="0"/>
              <a:t> </a:t>
            </a:r>
            <a:r>
              <a:rPr lang="en-US" dirty="0"/>
              <a:t>The FOA details on </a:t>
            </a:r>
            <a:r>
              <a:rPr lang="en-US" b="0" baseline="0" dirty="0"/>
              <a:t>how to </a:t>
            </a:r>
            <a:r>
              <a:rPr lang="en-US" dirty="0"/>
              <a:t>register through grants.gov and how to submit</a:t>
            </a:r>
            <a:r>
              <a:rPr lang="en-US" b="0" baseline="0" dirty="0"/>
              <a:t> your application.</a:t>
            </a:r>
            <a:endParaRPr lang="en-US" b="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3108855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Daniela:</a:t>
            </a:r>
          </a:p>
          <a:p>
            <a:r>
              <a:rPr lang="en-US" dirty="0"/>
              <a:t>The application process can be complicated and time-consuming. Applicants are strongly advised to initiate the process as soon as possible and to plan for time to resolve technical problems. </a:t>
            </a:r>
            <a:endParaRPr lang="en-US" dirty="0">
              <a:cs typeface="Calibri"/>
            </a:endParaRPr>
          </a:p>
          <a:p>
            <a:endParaRPr lang="en-US" dirty="0"/>
          </a:p>
          <a:p>
            <a:r>
              <a:rPr lang="en-US" dirty="0"/>
              <a:t>Read through the registration process carefully before registering. It is the applicants’ responsibility to ensure a timely submission. These steps may take as long as four weeks to complete, and this time should be factored into plans for timely electronic submission in order to avoid unexpected delays that could result in the rejection of an application.</a:t>
            </a:r>
            <a:endParaRPr lang="en-US" dirty="0">
              <a:cs typeface="Calibri"/>
            </a:endParaRPr>
          </a:p>
          <a:p>
            <a:endParaRPr lang="en-US" dirty="0"/>
          </a:p>
          <a:p>
            <a:r>
              <a:rPr lang="en-US" dirty="0"/>
              <a:t>Again, applicants should e-mail all technical questions to petchik.daniela.m@</a:t>
            </a:r>
            <a:r>
              <a:rPr lang="en-US" dirty="0">
                <a:hlinkClick r:id="rId3"/>
              </a:rPr>
              <a:t>dol.gov</a:t>
            </a:r>
            <a:r>
              <a:rPr lang="en-US" dirty="0"/>
              <a:t> and reference the FOA.  </a:t>
            </a:r>
            <a:endParaRPr lang="en-US" dirty="0">
              <a:cs typeface="Calibri"/>
            </a:endParaRPr>
          </a:p>
          <a:p>
            <a:endParaRPr lang="en-US" dirty="0"/>
          </a:p>
          <a:p>
            <a:r>
              <a:rPr lang="en-US" dirty="0"/>
              <a:t>If applicants are experiencing difficulties with submissions, applicants need to call the Grants.gov Support Center, and also obtain a ticket number.</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3455869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Daniela:</a:t>
            </a:r>
          </a:p>
          <a:p>
            <a:r>
              <a:rPr lang="en-US" dirty="0"/>
              <a:t>The merit review and selection process, and the risk review process are conducted after the closing date for the FOA.  A technical review panel will carefully evaluate applications against the selection criteria.  These criteria are based on the policy goals, priorities, and emphases set forth in this FOA.  Up to 100 points may be awarded to an applicant, depending on the quality of the responses to the required information described in the FOA. </a:t>
            </a:r>
            <a:endParaRPr lang="en-US">
              <a:cs typeface="Calibri"/>
            </a:endParaRPr>
          </a:p>
          <a:p>
            <a:endParaRPr lang="en-US">
              <a:cs typeface="Calibri"/>
            </a:endParaRPr>
          </a:p>
          <a:p>
            <a:r>
              <a:rPr lang="en-US" dirty="0"/>
              <a:t>Should a grant be awarded without discussion, the award will be based on the applicant’s signature on the SF-424, including electronic signature via E-Authentication on </a:t>
            </a:r>
            <a:r>
              <a:rPr lang="en-US" dirty="0">
                <a:hlinkClick r:id="rId3"/>
              </a:rPr>
              <a:t>https://www.grants.gov</a:t>
            </a:r>
            <a:r>
              <a:rPr lang="en-US" dirty="0"/>
              <a:t>, which constitutes a binding offer by the applicant. </a:t>
            </a:r>
            <a:endParaRPr lang="en-US">
              <a:cs typeface="Calibri"/>
            </a:endParaRPr>
          </a:p>
          <a:p>
            <a:endParaRPr lang="en-US">
              <a:cs typeface="Calibri"/>
            </a:endParaRPr>
          </a:p>
          <a:p>
            <a:r>
              <a:rPr lang="en-US" dirty="0"/>
              <a:t>Prior to making an award, ETA will review information available through various sources, including its own records and any OMB-designated repository of government-wide eligibility qualification or financial integrity information, such as Federal Awardee Performance and Integrity Information System (FAPIIS), Dun and Bradstreet, and “Do Not Pay.”  Additionally, ETA will comply with the requirements of 2 CFR Part 180 codified at 2 CFR Part 2998 (Non-procurement Debarment and Suspension).  </a:t>
            </a:r>
            <a:endParaRPr lang="en-US" dirty="0">
              <a:cs typeface="Calibri"/>
            </a:endParaRPr>
          </a:p>
          <a:p>
            <a:endParaRPr lang="en-US"/>
          </a:p>
          <a:p>
            <a:r>
              <a:rPr lang="en-US" dirty="0">
                <a:cs typeface="Calibri"/>
              </a:rPr>
              <a:t>Section V.B. of the FOA details more information about the Review and Selection Process.</a:t>
            </a:r>
          </a:p>
          <a:p>
            <a:endParaRPr lang="en-US">
              <a:cs typeface="Calibri"/>
            </a:endParaRPr>
          </a:p>
          <a:p>
            <a:r>
              <a:rPr lang="en-US" dirty="0"/>
              <a:t>I will now turn this back over to Maya for our closing remarks… Maya?</a:t>
            </a: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19352533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t>Maya</a:t>
            </a:r>
            <a:r>
              <a:rPr lang="en-US" dirty="0"/>
              <a:t>: </a:t>
            </a:r>
            <a:endParaRPr lang="en-US" baseline="0" dirty="0"/>
          </a:p>
          <a:p>
            <a:pPr>
              <a:defRPr/>
            </a:pPr>
            <a:r>
              <a:rPr lang="en-US" baseline="0" dirty="0"/>
              <a:t>Thank you </a:t>
            </a:r>
            <a:r>
              <a:rPr lang="en-US" dirty="0"/>
              <a:t>Daniela</a:t>
            </a:r>
            <a:r>
              <a:rPr lang="en-US" baseline="0" dirty="0"/>
              <a:t>, Brinda, Greg, and Jenn.</a:t>
            </a:r>
            <a:r>
              <a:rPr lang="en-US" dirty="0"/>
              <a:t>  </a:t>
            </a:r>
            <a:endParaRPr lang="en-US"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a:defRPr/>
            </a:pPr>
            <a:r>
              <a:rPr lang="en-US" dirty="0"/>
              <a:t>This concludes our prospective</a:t>
            </a:r>
            <a:r>
              <a:rPr lang="en-US" baseline="0" dirty="0"/>
              <a:t> applicant webcast.</a:t>
            </a:r>
            <a:r>
              <a:rPr lang="en-US" dirty="0"/>
              <a:t>  </a:t>
            </a:r>
            <a:endParaRPr lang="en-US"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a:defRPr/>
            </a:pPr>
            <a:r>
              <a:rPr lang="en-US" baseline="0" dirty="0"/>
              <a:t>Please read the Frequently Asked Questions </a:t>
            </a:r>
            <a:r>
              <a:rPr lang="en-US" dirty="0"/>
              <a:t>or FAQs</a:t>
            </a:r>
            <a:r>
              <a:rPr lang="en-US" baseline="0" dirty="0"/>
              <a:t> at the website link provided here.</a:t>
            </a:r>
            <a:r>
              <a:rPr lang="en-US" dirty="0"/>
              <a:t> </a:t>
            </a:r>
            <a:r>
              <a:rPr lang="en-US" baseline="0" dirty="0"/>
              <a:t> The link is also in the </a:t>
            </a:r>
            <a:r>
              <a:rPr lang="en-US" dirty="0"/>
              <a:t>Funding Opportunity Announcement</a:t>
            </a:r>
            <a:r>
              <a:rPr lang="en-US" baseline="0" dirty="0"/>
              <a:t>.</a:t>
            </a:r>
            <a:r>
              <a:rPr lang="en-US" dirty="0"/>
              <a:t> </a:t>
            </a:r>
            <a:r>
              <a:rPr lang="en-US" baseline="0" dirty="0"/>
              <a:t> Please remember to check the site frequently for any newly posted FAQs.</a:t>
            </a:r>
            <a:r>
              <a:rPr lang="en-US" dirty="0"/>
              <a:t>  </a:t>
            </a:r>
            <a:endParaRPr lang="en-US" baseline="0"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a:defRPr/>
            </a:pPr>
            <a:r>
              <a:rPr lang="en-US" baseline="0" dirty="0"/>
              <a:t>After reading the FAQs, if you have additional questions on the DOL Nursing Expansion Grant Program </a:t>
            </a:r>
            <a:r>
              <a:rPr lang="en-US" dirty="0"/>
              <a:t>Funding Opportunity Announcement</a:t>
            </a:r>
            <a:r>
              <a:rPr lang="en-US" baseline="0" dirty="0"/>
              <a:t>, you may contact </a:t>
            </a:r>
            <a:r>
              <a:rPr lang="en-US" dirty="0"/>
              <a:t>Daniela Petchik</a:t>
            </a:r>
            <a:r>
              <a:rPr lang="en-US" baseline="0" dirty="0"/>
              <a:t>, who is the grants management specialist listed as the contact in the Funding Opportunity Announcement.</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5903199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Maya</a:t>
            </a:r>
            <a:r>
              <a:rPr lang="en-US"/>
              <a:t>:</a:t>
            </a:r>
            <a:r>
              <a:rPr lang="en-US" baseline="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Thank</a:t>
            </a:r>
            <a:r>
              <a:rPr lang="en-US" baseline="0"/>
              <a:t> you for joining us today!  </a:t>
            </a: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378515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orkforcegps.org/resources/2016/05/27/14/00/Applying_for_ETA_Competitive_Grants-_A_Web-Based_Toolkit-for_Prospective_Applica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mailto:support@grants.gov" TargetMode="External"/><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hyperlink" Target="mailto:petchik.daniela.m@dol.gov"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s://www.dol.gov/agencies/eta/grants/apply/find-opportunities" TargetMode="External"/><Relationship Id="rId2" Type="http://schemas.openxmlformats.org/officeDocument/2006/relationships/notesSlide" Target="../notesSlides/notesSlide40.xml"/><Relationship Id="rId1" Type="http://schemas.openxmlformats.org/officeDocument/2006/relationships/slideLayout" Target="../slideLayouts/slideLayout20.xml"/><Relationship Id="rId4" Type="http://schemas.openxmlformats.org/officeDocument/2006/relationships/hyperlink" Target="mailto:Petchik.Daniela.M@dol.gov"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386263" y="1900238"/>
            <a:ext cx="7326087" cy="3143250"/>
          </a:xfrm>
        </p:spPr>
        <p:txBody>
          <a:bodyPr>
            <a:normAutofit/>
          </a:bodyPr>
          <a:lstStyle/>
          <a:p>
            <a:pPr algn="ctr"/>
            <a:r>
              <a:rPr lang="en-US" sz="4000"/>
              <a:t>DOL Nursing Expansion Grant Program Prospective Applicant Webcast</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October 4, 2022</a:t>
            </a:r>
          </a:p>
        </p:txBody>
      </p:sp>
      <p:sp>
        <p:nvSpPr>
          <p:cNvPr id="5" name="TextBox 4">
            <a:extLst>
              <a:ext uri="{FF2B5EF4-FFF2-40B4-BE49-F238E27FC236}">
                <a16:creationId xmlns:a16="http://schemas.microsoft.com/office/drawing/2014/main" id="{0055DC3B-7C2C-C3E4-FCAC-617901AFA59F}"/>
              </a:ext>
            </a:extLst>
          </p:cNvPr>
          <p:cNvSpPr txBox="1"/>
          <p:nvPr/>
        </p:nvSpPr>
        <p:spPr>
          <a:xfrm>
            <a:off x="5001306" y="4853546"/>
            <a:ext cx="6096000" cy="584775"/>
          </a:xfrm>
          <a:prstGeom prst="rect">
            <a:avLst/>
          </a:prstGeom>
          <a:noFill/>
        </p:spPr>
        <p:txBody>
          <a:bodyPr wrap="square">
            <a:spAutoFit/>
          </a:bodyPr>
          <a:lstStyle/>
          <a:p>
            <a:pPr algn="ctr"/>
            <a:r>
              <a:rPr lang="en-US" sz="3200" b="1">
                <a:solidFill>
                  <a:schemeClr val="accent2"/>
                </a:solidFill>
              </a:rPr>
              <a:t>FOA-ETA-22-16</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Tips for Viewing this Webcast</a:t>
            </a:r>
          </a:p>
        </p:txBody>
      </p:sp>
      <p:sp>
        <p:nvSpPr>
          <p:cNvPr id="3" name="Content Placeholder 2"/>
          <p:cNvSpPr>
            <a:spLocks noGrp="1"/>
          </p:cNvSpPr>
          <p:nvPr>
            <p:ph idx="1"/>
          </p:nvPr>
        </p:nvSpPr>
        <p:spPr/>
        <p:txBody>
          <a:bodyPr>
            <a:normAutofit/>
          </a:bodyPr>
          <a:lstStyle/>
          <a:p>
            <a:r>
              <a:rPr lang="en-US" sz="3200"/>
              <a:t>We recommend you have a hard copy of the FOA when viewing this Webcast</a:t>
            </a:r>
          </a:p>
          <a:p>
            <a:r>
              <a:rPr lang="en-US" sz="3200"/>
              <a:t>When applying for ETA competitive grants, use our Web-Based Toolkit for Prospective Applicants:  </a:t>
            </a:r>
            <a:r>
              <a:rPr lang="en-US" sz="3200">
                <a:hlinkClick r:id="rId3"/>
              </a:rPr>
              <a:t>https://www.workforcegps.org/resources/2016/05/27/14/00/Applying_for_ETA_Competitive_Grants-_A_Web-Based_Toolkit-for_Prospective_Applicants</a:t>
            </a:r>
            <a:endParaRPr lang="en-US" sz="3200"/>
          </a:p>
          <a:p>
            <a:endParaRPr lang="en-US"/>
          </a:p>
        </p:txBody>
      </p:sp>
    </p:spTree>
    <p:extLst>
      <p:ext uri="{BB962C8B-B14F-4D97-AF65-F5344CB8AC3E}">
        <p14:creationId xmlns:p14="http://schemas.microsoft.com/office/powerpoint/2010/main" val="163442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a:xfrm>
            <a:off x="4486275" y="1254649"/>
            <a:ext cx="5599605" cy="1274240"/>
          </a:xfrm>
        </p:spPr>
        <p:txBody>
          <a:bodyPr/>
          <a:lstStyle/>
          <a:p>
            <a:r>
              <a:rPr lang="en-US"/>
              <a:t>Jenn Smith</a:t>
            </a:r>
          </a:p>
          <a:p>
            <a:pPr lvl="1"/>
            <a:r>
              <a:rPr lang="en-US"/>
              <a:t>Division Chief, </a:t>
            </a:r>
          </a:p>
          <a:p>
            <a:pPr lvl="1"/>
            <a:r>
              <a:rPr lang="en-US"/>
              <a:t>Division of Strategic Investments </a:t>
            </a:r>
          </a:p>
          <a:p>
            <a:pPr lvl="2"/>
            <a:r>
              <a:rPr lang="en-US"/>
              <a:t>U.S. Department of Labor</a:t>
            </a: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86275" y="4377586"/>
            <a:ext cx="5856780" cy="1480290"/>
          </a:xfrm>
        </p:spPr>
        <p:txBody>
          <a:bodyPr/>
          <a:lstStyle/>
          <a:p>
            <a:r>
              <a:rPr lang="en-US"/>
              <a:t>Gregory Scheib</a:t>
            </a:r>
          </a:p>
          <a:p>
            <a:pPr lvl="1"/>
            <a:r>
              <a:rPr lang="en-US"/>
              <a:t>Workforce Analyst, </a:t>
            </a:r>
          </a:p>
          <a:p>
            <a:pPr lvl="1"/>
            <a:r>
              <a:rPr lang="en-US"/>
              <a:t>Division of Strategic Investments </a:t>
            </a:r>
          </a:p>
          <a:p>
            <a:pPr lvl="1"/>
            <a:r>
              <a:rPr lang="en-US" i="0">
                <a:latin typeface="+mn-lt"/>
              </a:rPr>
              <a:t>U.S. Department of Labor</a:t>
            </a:r>
          </a:p>
        </p:txBody>
      </p:sp>
      <p:sp>
        <p:nvSpPr>
          <p:cNvPr id="6" name="Content Placeholder 2">
            <a:extLst>
              <a:ext uri="{FF2B5EF4-FFF2-40B4-BE49-F238E27FC236}">
                <a16:creationId xmlns:a16="http://schemas.microsoft.com/office/drawing/2014/main" id="{97050536-9415-4670-BC57-2C187410CDB3}"/>
              </a:ext>
            </a:extLst>
          </p:cNvPr>
          <p:cNvSpPr txBox="1">
            <a:spLocks/>
          </p:cNvSpPr>
          <p:nvPr/>
        </p:nvSpPr>
        <p:spPr>
          <a:xfrm>
            <a:off x="4486276" y="2681289"/>
            <a:ext cx="5752004" cy="1685924"/>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Maya Kelley</a:t>
            </a:r>
          </a:p>
          <a:p>
            <a:pPr lvl="1"/>
            <a:r>
              <a:rPr lang="en-US"/>
              <a:t>Program Manager, </a:t>
            </a:r>
          </a:p>
          <a:p>
            <a:pPr lvl="1"/>
            <a:r>
              <a:rPr lang="en-US"/>
              <a:t>Division of Strategic Investments </a:t>
            </a:r>
          </a:p>
          <a:p>
            <a:pPr lvl="1"/>
            <a:r>
              <a:rPr lang="en-US" i="0">
                <a:latin typeface="Calibri" panose="020F0502020204030204" pitchFamily="34" charset="0"/>
                <a:cs typeface="Calibri" panose="020F0502020204030204" pitchFamily="34" charset="0"/>
              </a:rPr>
              <a:t>U.S. Department of Labor</a:t>
            </a:r>
          </a:p>
        </p:txBody>
      </p:sp>
    </p:spTree>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a:t>Brinda Ruggles</a:t>
            </a:r>
          </a:p>
          <a:p>
            <a:pPr lvl="1"/>
            <a:r>
              <a:rPr lang="en-US" dirty="0"/>
              <a:t>Grant Officer,</a:t>
            </a:r>
          </a:p>
          <a:p>
            <a:pPr lvl="1"/>
            <a:r>
              <a:rPr lang="en-US" dirty="0"/>
              <a:t>Office of Grants Management (OGM)</a:t>
            </a:r>
            <a:endParaRPr lang="en-US" dirty="0">
              <a:cs typeface="Calibri Light"/>
            </a:endParaRPr>
          </a:p>
          <a:p>
            <a:pPr lvl="2"/>
            <a:r>
              <a:rPr lang="en-US" dirty="0"/>
              <a:t>U.S. Department of Labor</a:t>
            </a:r>
            <a:endParaRPr lang="en-US" dirty="0">
              <a:cs typeface="Calibri"/>
            </a:endParaRP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39822" y="3456437"/>
            <a:ext cx="5646057" cy="2201789"/>
          </a:xfrm>
        </p:spPr>
        <p:txBody>
          <a:bodyPr/>
          <a:lstStyle/>
          <a:p>
            <a:r>
              <a:rPr lang="en-US"/>
              <a:t>Daniela Petchik</a:t>
            </a:r>
          </a:p>
          <a:p>
            <a:pPr lvl="1"/>
            <a:r>
              <a:rPr lang="en-US"/>
              <a:t>Grants Management Specialist, OGM</a:t>
            </a:r>
          </a:p>
          <a:p>
            <a:pPr lvl="2"/>
            <a:r>
              <a:rPr lang="en-US"/>
              <a:t>U.S. Department of Labor</a:t>
            </a:r>
          </a:p>
        </p:txBody>
      </p:sp>
    </p:spTree>
    <p:extLst>
      <p:ext uri="{BB962C8B-B14F-4D97-AF65-F5344CB8AC3E}">
        <p14:creationId xmlns:p14="http://schemas.microsoft.com/office/powerpoint/2010/main" val="3832346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normAutofit/>
          </a:bodyPr>
          <a:lstStyle/>
          <a:p>
            <a:r>
              <a:rPr lang="en-US"/>
              <a:t>Key DOL Nursing Grant Program FOA Areas of Focus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805866" y="350046"/>
            <a:ext cx="11081334" cy="5039517"/>
          </a:xfrm>
        </p:spPr>
        <p:txBody>
          <a:bodyPr>
            <a:normAutofit/>
          </a:bodyPr>
          <a:lstStyle/>
          <a:p>
            <a:pPr>
              <a:buFont typeface="Wingdings" panose="05000000000000000000" pitchFamily="2" charset="2"/>
              <a:buChar char="ü"/>
            </a:pPr>
            <a:r>
              <a:rPr lang="en-US" sz="3600"/>
              <a:t>Program Purpose, Project Design, and Expected Outcomes</a:t>
            </a:r>
          </a:p>
          <a:p>
            <a:pPr>
              <a:buFont typeface="Wingdings" panose="05000000000000000000" pitchFamily="2" charset="2"/>
              <a:buChar char="ü"/>
            </a:pPr>
            <a:r>
              <a:rPr lang="en-US" sz="3600"/>
              <a:t>Award Information, Eligibility, and Partnerships</a:t>
            </a:r>
          </a:p>
          <a:p>
            <a:r>
              <a:rPr lang="en-US" sz="3600"/>
              <a:t>Application Submission Requirements</a:t>
            </a:r>
          </a:p>
        </p:txBody>
      </p:sp>
    </p:spTree>
    <p:extLst>
      <p:ext uri="{BB962C8B-B14F-4D97-AF65-F5344CB8AC3E}">
        <p14:creationId xmlns:p14="http://schemas.microsoft.com/office/powerpoint/2010/main" val="40910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u="sng"/>
              <a:t>Program Purpose, Project Design, and Expected Outcomes</a:t>
            </a:r>
            <a:endParaRPr lang="en-US"/>
          </a:p>
        </p:txBody>
      </p:sp>
    </p:spTree>
    <p:extLst>
      <p:ext uri="{BB962C8B-B14F-4D97-AF65-F5344CB8AC3E}">
        <p14:creationId xmlns:p14="http://schemas.microsoft.com/office/powerpoint/2010/main" val="138573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Program Purpose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2800">
                <a:solidFill>
                  <a:srgbClr val="000000"/>
                </a:solidFill>
                <a:effectLst/>
                <a:ea typeface="Times New Roman" panose="02020603050405020304" pitchFamily="18" charset="0"/>
              </a:rPr>
              <a:t>The purpose of the DOL Nursing Expansion Grant Program is to </a:t>
            </a:r>
            <a:r>
              <a:rPr lang="en-US" sz="2800">
                <a:solidFill>
                  <a:srgbClr val="212121"/>
                </a:solidFill>
                <a:effectLst/>
                <a:ea typeface="Times New Roman" panose="02020603050405020304" pitchFamily="18" charset="0"/>
                <a:cs typeface="Times New Roman" panose="02020603050405020304" pitchFamily="18" charset="0"/>
              </a:rPr>
              <a:t>both increase the number of</a:t>
            </a:r>
            <a:r>
              <a:rPr lang="en-US" sz="2800">
                <a:solidFill>
                  <a:srgbClr val="000000"/>
                </a:solidFill>
                <a:effectLst/>
                <a:ea typeface="Times New Roman" panose="02020603050405020304" pitchFamily="18" charset="0"/>
                <a:cs typeface="Times New Roman" panose="02020603050405020304" pitchFamily="18" charset="0"/>
              </a:rPr>
              <a:t> nursing instructors and educators and to expand and diversify the pipeline of nursing professionals who can fill quality jobs to boost the nation’s healthcare systems. </a:t>
            </a:r>
          </a:p>
          <a:p>
            <a:r>
              <a:rPr lang="en-US" sz="2800">
                <a:solidFill>
                  <a:srgbClr val="000000"/>
                </a:solidFill>
                <a:effectLst/>
                <a:ea typeface="Times New Roman" panose="02020603050405020304" pitchFamily="18" charset="0"/>
                <a:cs typeface="Times New Roman" panose="02020603050405020304" pitchFamily="18" charset="0"/>
              </a:rPr>
              <a:t>This grant program places an emphasis on training individuals from historically marginalized and underrepresented populations to address the growing health equity gap in underserved communities and lack of diversity in the healthcare workforce, particularly within the middle- to high-skilled nursing professions.</a:t>
            </a:r>
          </a:p>
          <a:p>
            <a:pPr marL="0" indent="0">
              <a:buNone/>
            </a:pPr>
            <a:endParaRPr lang="en-US" sz="1800">
              <a:solidFill>
                <a:srgbClr val="000000"/>
              </a:solidFill>
              <a:latin typeface="Source Sans Pro" panose="020B0503030403020204" pitchFamily="34" charset="0"/>
              <a:ea typeface="Times New Roman" panose="02020603050405020304" pitchFamily="18" charset="0"/>
              <a:cs typeface="Times New Roman" panose="02020603050405020304" pitchFamily="18" charset="0"/>
            </a:endParaRPr>
          </a:p>
          <a:p>
            <a:pPr marL="0" lvl="0" indent="0">
              <a:buNone/>
            </a:pPr>
            <a:endParaRPr lang="en-US" sz="3000"/>
          </a:p>
          <a:p>
            <a:pPr marL="0" lv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984112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fontScale="90000"/>
          </a:bodyPr>
          <a:lstStyle/>
          <a:p>
            <a:pPr algn="ctr"/>
            <a:r>
              <a:rPr lang="en-US"/>
              <a:t>Dual Training Tracks for Nurse Education and Nursing Professionals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indent="0">
              <a:buNone/>
            </a:pPr>
            <a:r>
              <a:rPr lang="en-US" sz="2800">
                <a:solidFill>
                  <a:srgbClr val="000000"/>
                </a:solidFill>
                <a:effectLst/>
                <a:ea typeface="Times New Roman" panose="02020603050405020304" pitchFamily="18" charset="0"/>
              </a:rPr>
              <a:t>Applicants are required to propose research and evidence-based solutions that address </a:t>
            </a:r>
            <a:r>
              <a:rPr lang="en-US" sz="2800" u="sng">
                <a:solidFill>
                  <a:srgbClr val="000000"/>
                </a:solidFill>
                <a:effectLst/>
                <a:ea typeface="Times New Roman" panose="02020603050405020304" pitchFamily="18" charset="0"/>
              </a:rPr>
              <a:t>one</a:t>
            </a:r>
            <a:r>
              <a:rPr lang="en-US" sz="2800">
                <a:solidFill>
                  <a:srgbClr val="000000"/>
                </a:solidFill>
                <a:effectLst/>
                <a:ea typeface="Times New Roman" panose="02020603050405020304" pitchFamily="18" charset="0"/>
              </a:rPr>
              <a:t> of the following two training tracks: </a:t>
            </a:r>
          </a:p>
          <a:p>
            <a:pPr marL="342900" indent="-342900">
              <a:buFont typeface="+mj-lt"/>
              <a:buAutoNum type="arabicPeriod"/>
            </a:pPr>
            <a:r>
              <a:rPr lang="en-US" sz="2800" b="1">
                <a:solidFill>
                  <a:srgbClr val="000000"/>
                </a:solidFill>
                <a:effectLst/>
                <a:ea typeface="Times New Roman" panose="02020603050405020304" pitchFamily="18" charset="0"/>
              </a:rPr>
              <a:t>Nurse Education Professional Track: </a:t>
            </a:r>
            <a:r>
              <a:rPr lang="en-US" sz="2800">
                <a:solidFill>
                  <a:srgbClr val="000000"/>
                </a:solidFill>
                <a:effectLst/>
                <a:ea typeface="Times New Roman" panose="02020603050405020304" pitchFamily="18" charset="0"/>
              </a:rPr>
              <a:t>Increase Nursing Instructors and Educators to Train the Next Generation Healthcare Workforce and Build Resilient Healthcare Systems</a:t>
            </a:r>
            <a:r>
              <a:rPr lang="en-US" sz="2800" b="1">
                <a:solidFill>
                  <a:srgbClr val="000000"/>
                </a:solidFill>
                <a:effectLst/>
                <a:ea typeface="Times New Roman" panose="02020603050405020304" pitchFamily="18" charset="0"/>
              </a:rPr>
              <a:t> </a:t>
            </a:r>
          </a:p>
          <a:p>
            <a:pPr marL="342900" indent="-342900">
              <a:buFont typeface="+mj-lt"/>
              <a:buAutoNum type="arabicPeriod"/>
            </a:pPr>
            <a:r>
              <a:rPr lang="en-US" sz="2800" b="1">
                <a:solidFill>
                  <a:srgbClr val="000000"/>
                </a:solidFill>
                <a:effectLst/>
                <a:ea typeface="Times New Roman" panose="02020603050405020304" pitchFamily="18" charset="0"/>
              </a:rPr>
              <a:t>Nursing Career Pathways Track</a:t>
            </a:r>
            <a:r>
              <a:rPr lang="en-US" sz="2800">
                <a:solidFill>
                  <a:srgbClr val="000000"/>
                </a:solidFill>
                <a:effectLst/>
                <a:ea typeface="Times New Roman" panose="02020603050405020304" pitchFamily="18" charset="0"/>
              </a:rPr>
              <a:t>: Expanding the Pipeline of Nursing Professionals</a:t>
            </a:r>
            <a:endParaRPr lang="en-US" sz="2800">
              <a:solidFill>
                <a:srgbClr val="000000"/>
              </a:solidFill>
              <a:effectLst/>
              <a:ea typeface="Helvetica" panose="020B0604020202020204" pitchFamily="34" charset="0"/>
            </a:endParaRPr>
          </a:p>
          <a:p>
            <a:pPr marL="0" indent="0">
              <a:buNone/>
            </a:pP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a:p>
            <a:pPr marL="0" indent="0">
              <a:buNone/>
            </a:pPr>
            <a:endParaRPr lang="en-US"/>
          </a:p>
        </p:txBody>
      </p:sp>
    </p:spTree>
    <p:extLst>
      <p:ext uri="{BB962C8B-B14F-4D97-AF65-F5344CB8AC3E}">
        <p14:creationId xmlns:p14="http://schemas.microsoft.com/office/powerpoint/2010/main" val="1796236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Worker-Centered Sector Strategies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a:spcBef>
                <a:spcPts val="0"/>
              </a:spcBef>
              <a:spcAft>
                <a:spcPts val="700"/>
              </a:spcAft>
            </a:pPr>
            <a:r>
              <a:rPr lang="en-US">
                <a:solidFill>
                  <a:srgbClr val="000000"/>
                </a:solidFill>
                <a:effectLst/>
                <a:ea typeface="Times New Roman" panose="02020603050405020304" pitchFamily="18" charset="0"/>
              </a:rPr>
              <a:t>Worker-centered sector strategies promote systems change and worker power to build an economy based on equity, skills, innovation, and shared prosperity in which:</a:t>
            </a:r>
            <a:endParaRPr lang="en-US">
              <a:solidFill>
                <a:srgbClr val="000000"/>
              </a:solidFill>
              <a:effectLst/>
              <a:ea typeface="Helvetica" panose="020B0604020202020204" pitchFamily="34" charset="0"/>
            </a:endParaRPr>
          </a:p>
          <a:p>
            <a:pPr lvl="1">
              <a:spcBef>
                <a:spcPts val="0"/>
              </a:spcBef>
              <a:spcAft>
                <a:spcPts val="100"/>
              </a:spcAft>
              <a:buFont typeface="Wingdings" panose="05000000000000000000" pitchFamily="2" charset="2"/>
              <a:buChar char="§"/>
            </a:pPr>
            <a:r>
              <a:rPr lang="en-US" sz="2400">
                <a:solidFill>
                  <a:srgbClr val="000000"/>
                </a:solidFill>
                <a:effectLst/>
                <a:ea typeface="Times New Roman" panose="02020603050405020304" pitchFamily="18" charset="0"/>
              </a:rPr>
              <a:t>Workers gain access to the appropriate training programs to help them achieve success on the job and advance along a career pathway to quality jobs;</a:t>
            </a:r>
            <a:endParaRPr lang="en-US" sz="2400">
              <a:solidFill>
                <a:srgbClr val="000000"/>
              </a:solidFill>
              <a:effectLst/>
              <a:ea typeface="Helvetica" panose="020B0604020202020204" pitchFamily="34" charset="0"/>
            </a:endParaRPr>
          </a:p>
          <a:p>
            <a:pPr lvl="1">
              <a:spcBef>
                <a:spcPts val="100"/>
              </a:spcBef>
              <a:spcAft>
                <a:spcPts val="100"/>
              </a:spcAft>
              <a:buFont typeface="Wingdings" panose="05000000000000000000" pitchFamily="2" charset="2"/>
              <a:buChar char="§"/>
            </a:pPr>
            <a:r>
              <a:rPr lang="en-US" sz="2400">
                <a:solidFill>
                  <a:srgbClr val="000000"/>
                </a:solidFill>
                <a:effectLst/>
                <a:ea typeface="Times New Roman" panose="02020603050405020304" pitchFamily="18" charset="0"/>
              </a:rPr>
              <a:t>Employers gain a high-performing workforce that improves productivity, service quality, and market competitiveness;</a:t>
            </a:r>
            <a:endParaRPr lang="en-US" sz="2400">
              <a:solidFill>
                <a:srgbClr val="000000"/>
              </a:solidFill>
              <a:effectLst/>
              <a:ea typeface="Helvetica" panose="020B0604020202020204" pitchFamily="34" charset="0"/>
            </a:endParaRPr>
          </a:p>
          <a:p>
            <a:pPr lvl="1">
              <a:spcBef>
                <a:spcPts val="100"/>
              </a:spcBef>
              <a:spcAft>
                <a:spcPts val="100"/>
              </a:spcAft>
              <a:buFont typeface="Wingdings" panose="05000000000000000000" pitchFamily="2" charset="2"/>
              <a:buChar char="§"/>
            </a:pPr>
            <a:r>
              <a:rPr lang="en-US" sz="2400">
                <a:solidFill>
                  <a:srgbClr val="000000"/>
                </a:solidFill>
                <a:effectLst/>
                <a:ea typeface="Times New Roman" panose="02020603050405020304" pitchFamily="18" charset="0"/>
              </a:rPr>
              <a:t>Worker organizations and unions set industry standards and set higher wages when workers are training to meet employers’ needs; and</a:t>
            </a:r>
          </a:p>
          <a:p>
            <a:pPr lvl="1">
              <a:spcBef>
                <a:spcPts val="100"/>
              </a:spcBef>
              <a:spcAft>
                <a:spcPts val="100"/>
              </a:spcAft>
              <a:buFont typeface="Wingdings" panose="05000000000000000000" pitchFamily="2" charset="2"/>
              <a:buChar char="§"/>
            </a:pPr>
            <a:r>
              <a:rPr lang="en-US" sz="2400">
                <a:solidFill>
                  <a:srgbClr val="000000"/>
                </a:solidFill>
                <a:effectLst/>
                <a:ea typeface="Times New Roman" panose="02020603050405020304" pitchFamily="18" charset="0"/>
              </a:rPr>
              <a:t>Communities become more resilient by working alongside labor and worker organizations and employers to develop recruitment pipelines, equitable employment opportunities, and other worker-centered systems that empower communities. </a:t>
            </a:r>
            <a:endParaRPr lang="en-US" sz="2400" kern="1200">
              <a:solidFill>
                <a:schemeClr val="tx1"/>
              </a:solidFill>
              <a:effectLst/>
              <a:ea typeface="+mn-ea"/>
              <a:cs typeface="+mn-cs"/>
            </a:endParaRPr>
          </a:p>
          <a:p>
            <a:pPr marL="0" indent="0">
              <a:buNone/>
            </a:pPr>
            <a:endParaRPr lang="en-US" sz="2000"/>
          </a:p>
          <a:p>
            <a:pPr marL="0" indent="0">
              <a:buNone/>
            </a:pPr>
            <a:endParaRPr lang="en-US"/>
          </a:p>
        </p:txBody>
      </p:sp>
    </p:spTree>
    <p:extLst>
      <p:ext uri="{BB962C8B-B14F-4D97-AF65-F5344CB8AC3E}">
        <p14:creationId xmlns:p14="http://schemas.microsoft.com/office/powerpoint/2010/main" val="1608372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Cross-Cutting Principles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3200">
                <a:solidFill>
                  <a:srgbClr val="000000"/>
                </a:solidFill>
                <a:effectLst/>
                <a:ea typeface="Times New Roman" panose="02020603050405020304" pitchFamily="18" charset="0"/>
              </a:rPr>
              <a:t>Cross-Cutting Principle 1: Strategies for Ensuring Diversity, Equity, Inclusion, and Accessibility</a:t>
            </a:r>
          </a:p>
          <a:p>
            <a:r>
              <a:rPr lang="en-US" sz="3200">
                <a:solidFill>
                  <a:srgbClr val="000000"/>
                </a:solidFill>
                <a:effectLst/>
                <a:ea typeface="Times New Roman" panose="02020603050405020304" pitchFamily="18" charset="0"/>
              </a:rPr>
              <a:t>Cross Cutting Principle 2: Career Pathways</a:t>
            </a:r>
          </a:p>
          <a:p>
            <a:r>
              <a:rPr lang="en-US" sz="3200">
                <a:solidFill>
                  <a:srgbClr val="000000"/>
                </a:solidFill>
                <a:effectLst/>
                <a:ea typeface="Times New Roman" panose="02020603050405020304" pitchFamily="18" charset="0"/>
              </a:rPr>
              <a:t>Cross Cutting Principle 3: Approaches for Increasing Job Quality</a:t>
            </a:r>
            <a:endParaRPr lang="en-US" sz="3200">
              <a:solidFill>
                <a:srgbClr val="000000"/>
              </a:solidFill>
              <a:effectLst/>
              <a:ea typeface="Helvetica" panose="020B0604020202020204" pitchFamily="34"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499199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Cross-Cutting Principle 1</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2600" b="1">
                <a:solidFill>
                  <a:srgbClr val="000000"/>
                </a:solidFill>
                <a:effectLst/>
                <a:ea typeface="Times New Roman" panose="02020603050405020304" pitchFamily="18" charset="0"/>
              </a:rPr>
              <a:t>Cross-Cutting Principle 1: Strategies for Ensuring Diversity, Equity, Inclusion, and Accessibility</a:t>
            </a:r>
          </a:p>
          <a:p>
            <a:pPr lvl="1">
              <a:buFont typeface="Wingdings" panose="05000000000000000000" pitchFamily="2" charset="2"/>
              <a:buChar char="§"/>
            </a:pPr>
            <a:r>
              <a:rPr lang="en-US" sz="2600">
                <a:solidFill>
                  <a:srgbClr val="000000"/>
                </a:solidFill>
                <a:effectLst/>
                <a:ea typeface="Times New Roman" panose="02020603050405020304" pitchFamily="18" charset="0"/>
              </a:rPr>
              <a:t>Propose strategies that advance equity and embed these strategies in the grant program design. </a:t>
            </a:r>
          </a:p>
          <a:p>
            <a:pPr lvl="1">
              <a:buFont typeface="Wingdings" panose="05000000000000000000" pitchFamily="2" charset="2"/>
              <a:buChar char="§"/>
            </a:pPr>
            <a:r>
              <a:rPr lang="en-US" sz="2600">
                <a:solidFill>
                  <a:srgbClr val="000000"/>
                </a:solidFill>
                <a:effectLst/>
                <a:ea typeface="Times New Roman" panose="02020603050405020304" pitchFamily="18" charset="0"/>
              </a:rPr>
              <a:t>Demonstrate how the proposed program will be developed with the input of impacted workers, worker organizations, or labor-management partnerships; incorporates the lived experience of nurses from historically marginalized or underrepresented populations; and utilizes recruitment and supportive services that attract and advance historically marginalized and underrepresented populations in the healthcare professions within their service areas.</a:t>
            </a:r>
            <a:endParaRPr lang="en-US" sz="2600" b="1">
              <a:solidFill>
                <a:srgbClr val="000000"/>
              </a:solidFill>
              <a:effectLst/>
              <a:ea typeface="Times New Roman" panose="02020603050405020304" pitchFamily="18"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1118280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Cross-Cutting Principle 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2800" b="1">
                <a:solidFill>
                  <a:srgbClr val="000000"/>
                </a:solidFill>
                <a:effectLst/>
                <a:ea typeface="Times New Roman" panose="02020603050405020304" pitchFamily="18" charset="0"/>
              </a:rPr>
              <a:t>Cross Cutting Principle 2: Career Pathways</a:t>
            </a:r>
          </a:p>
          <a:p>
            <a:pPr lvl="1">
              <a:buFont typeface="Wingdings" panose="05000000000000000000" pitchFamily="2" charset="2"/>
              <a:buChar char="§"/>
            </a:pPr>
            <a:r>
              <a:rPr lang="en-US" sz="2800">
                <a:solidFill>
                  <a:srgbClr val="000000"/>
                </a:solidFill>
                <a:effectLst/>
                <a:ea typeface="Times New Roman" panose="02020603050405020304" pitchFamily="18" charset="0"/>
              </a:rPr>
              <a:t>Advance strategies that support participants to enter career pathways programs for nurse education professional occupations and nursing occupations. </a:t>
            </a:r>
          </a:p>
          <a:p>
            <a:pPr lvl="1">
              <a:buFont typeface="Wingdings" panose="05000000000000000000" pitchFamily="2" charset="2"/>
              <a:buChar char="§"/>
            </a:pPr>
            <a:r>
              <a:rPr lang="en-US" sz="2800">
                <a:solidFill>
                  <a:srgbClr val="000000"/>
                </a:solidFill>
                <a:effectLst/>
                <a:ea typeface="Times New Roman" panose="02020603050405020304" pitchFamily="18" charset="0"/>
              </a:rPr>
              <a:t>Training along a career pathway that focuses on the skills, competencies, and credentials needed for middle- to high-skilled nursing occupations (e.g., a current Certified Nursing Assistant takes training along a career pathway to a Licensed Practical Nurse). </a:t>
            </a:r>
          </a:p>
          <a:p>
            <a:pPr lvl="1"/>
            <a:endParaRPr lang="en-US" sz="1800" b="1">
              <a:solidFill>
                <a:srgbClr val="000000"/>
              </a:solidFill>
              <a:effectLst/>
              <a:ea typeface="Times New Roman" panose="02020603050405020304" pitchFamily="18"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3003425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Cross-Cutting Principle 3</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494733" y="898070"/>
            <a:ext cx="11291975" cy="5458279"/>
          </a:xfrm>
        </p:spPr>
        <p:txBody>
          <a:bodyPr/>
          <a:lstStyle/>
          <a:p>
            <a:r>
              <a:rPr lang="en-US" b="1">
                <a:solidFill>
                  <a:srgbClr val="000000"/>
                </a:solidFill>
                <a:effectLst/>
                <a:ea typeface="Times New Roman" panose="02020603050405020304" pitchFamily="18" charset="0"/>
              </a:rPr>
              <a:t>Cross Cutting Principle 3: Approaches for Increasing Job Quality</a:t>
            </a:r>
          </a:p>
          <a:p>
            <a:pPr lvl="1">
              <a:buFont typeface="Wingdings" panose="05000000000000000000" pitchFamily="2" charset="2"/>
              <a:buChar char="§"/>
            </a:pPr>
            <a:r>
              <a:rPr lang="en-US" sz="2400">
                <a:solidFill>
                  <a:srgbClr val="000000"/>
                </a:solidFill>
                <a:effectLst/>
                <a:ea typeface="Times New Roman" panose="02020603050405020304" pitchFamily="18" charset="0"/>
              </a:rPr>
              <a:t>Good quality jobs are jobs that pay family-sustaining wages with wage progression, benefits, access to paid leave, opportunities for career advancement through training and education and, to the strongest extent possible, a platform for worker voice to support all workers and ensure fair pay and safe working conditions</a:t>
            </a:r>
            <a:r>
              <a:rPr lang="en-US" sz="2400" b="1">
                <a:solidFill>
                  <a:srgbClr val="000000"/>
                </a:solidFill>
                <a:effectLst/>
                <a:ea typeface="Times New Roman" panose="02020603050405020304" pitchFamily="18" charset="0"/>
              </a:rPr>
              <a:t>.</a:t>
            </a:r>
          </a:p>
          <a:p>
            <a:pPr lvl="1">
              <a:buFont typeface="Wingdings" panose="05000000000000000000" pitchFamily="2" charset="2"/>
              <a:buChar char="§"/>
            </a:pPr>
            <a:r>
              <a:rPr lang="en-US" sz="2400" b="1" u="sng">
                <a:solidFill>
                  <a:srgbClr val="000000"/>
                </a:solidFill>
                <a:effectLst/>
                <a:ea typeface="Times New Roman" panose="02020603050405020304" pitchFamily="18" charset="0"/>
              </a:rPr>
              <a:t>Eight Principles of Job Quality</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Recruitment and Hiring</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Benefits</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Diversity, Equity, Inclusion, and Accessibility</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Empowerment and Representation</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Job Security and Working Conditions</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Organizational Culture</a:t>
            </a:r>
            <a:endParaRPr lang="en-US" sz="2400">
              <a:solidFill>
                <a:srgbClr val="151515"/>
              </a:solidFill>
              <a:effectLst/>
              <a:ea typeface="Times New Roman" panose="02020603050405020304" pitchFamily="18" charset="0"/>
            </a:endParaRP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Pay </a:t>
            </a:r>
          </a:p>
          <a:p>
            <a:pPr marL="1371600" lvl="2" indent="-457200">
              <a:spcBef>
                <a:spcPts val="0"/>
              </a:spcBef>
              <a:buFont typeface="+mj-lt"/>
              <a:buAutoNum type="arabicPeriod"/>
            </a:pPr>
            <a:r>
              <a:rPr lang="en-US" sz="2400" i="1">
                <a:solidFill>
                  <a:srgbClr val="151515"/>
                </a:solidFill>
                <a:effectLst/>
                <a:ea typeface="Times New Roman" panose="02020603050405020304" pitchFamily="18" charset="0"/>
              </a:rPr>
              <a:t>Skills and Career Advancement</a:t>
            </a:r>
            <a:endParaRPr lang="en-US" sz="2400">
              <a:solidFill>
                <a:srgbClr val="000000"/>
              </a:solidFill>
              <a:effectLst/>
              <a:ea typeface="Times New Roman" panose="02020603050405020304" pitchFamily="18" charset="0"/>
            </a:endParaRPr>
          </a:p>
          <a:p>
            <a:pPr lvl="2"/>
            <a:endParaRPr lang="en-US" sz="1800">
              <a:solidFill>
                <a:srgbClr val="000000"/>
              </a:solidFill>
              <a:effectLst/>
              <a:ea typeface="Times New Roman" panose="02020603050405020304" pitchFamily="18" charset="0"/>
            </a:endParaRPr>
          </a:p>
          <a:p>
            <a:pPr lvl="1"/>
            <a:endParaRPr lang="en-US" sz="1800" b="1">
              <a:solidFill>
                <a:srgbClr val="000000"/>
              </a:solidFill>
              <a:effectLst/>
              <a:latin typeface="Times New Roman" panose="02020603050405020304" pitchFamily="18" charset="0"/>
              <a:ea typeface="Times New Roman" panose="02020603050405020304" pitchFamily="18" charset="0"/>
            </a:endParaRPr>
          </a:p>
          <a:p>
            <a:pPr lvl="1"/>
            <a:endParaRPr lang="en-US" sz="1800">
              <a:solidFill>
                <a:srgbClr val="000000"/>
              </a:solidFill>
              <a:effectLst/>
              <a:ea typeface="Helvetica" panose="020B0604020202020204" pitchFamily="34" charset="0"/>
            </a:endParaRPr>
          </a:p>
          <a:p>
            <a:pPr marL="0" indent="0">
              <a:buNone/>
            </a:pPr>
            <a:endParaRPr lang="en-US" sz="1800" b="1">
              <a:solidFill>
                <a:srgbClr val="000000"/>
              </a:solidFill>
              <a:latin typeface="Times New Roman" panose="02020603050405020304" pitchFamily="18" charset="0"/>
              <a:ea typeface="Times New Roman" panose="02020603050405020304" pitchFamily="18"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r>
              <a:rPr lang="en-US" sz="1800" b="1">
                <a:solidFill>
                  <a:srgbClr val="000000"/>
                </a:solidFill>
                <a:effectLst/>
                <a:latin typeface="Times New Roman" panose="02020603050405020304" pitchFamily="18" charset="0"/>
                <a:ea typeface="Times New Roman" panose="02020603050405020304" pitchFamily="18" charset="0"/>
              </a:rPr>
              <a:t> </a:t>
            </a:r>
            <a:endParaRPr lang="en-US" sz="1800">
              <a:solidFill>
                <a:srgbClr val="000000"/>
              </a:solidFill>
              <a:effectLst/>
              <a:latin typeface="Helvetica" panose="020B0604020202020204" pitchFamily="34" charset="0"/>
              <a:ea typeface="Helvetica" panose="020B0604020202020204" pitchFamily="34" charset="0"/>
            </a:endParaRPr>
          </a:p>
          <a:p>
            <a:pPr marL="0" indent="0">
              <a:buNone/>
            </a:pPr>
            <a:endParaRPr lang="en-US"/>
          </a:p>
        </p:txBody>
      </p:sp>
    </p:spTree>
    <p:extLst>
      <p:ext uri="{BB962C8B-B14F-4D97-AF65-F5344CB8AC3E}">
        <p14:creationId xmlns:p14="http://schemas.microsoft.com/office/powerpoint/2010/main" val="847357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indent="0">
              <a:buNone/>
            </a:pPr>
            <a:r>
              <a:rPr lang="en-US" sz="2800"/>
              <a:t>Successful applicants will design their grant projects from both:</a:t>
            </a:r>
          </a:p>
          <a:p>
            <a:pPr marL="457200" marR="0" indent="-457200">
              <a:spcBef>
                <a:spcPts val="0"/>
              </a:spcBef>
              <a:spcAft>
                <a:spcPts val="700"/>
              </a:spcAft>
              <a:buFont typeface="+mj-lt"/>
              <a:buAutoNum type="arabicPeriod"/>
            </a:pPr>
            <a:r>
              <a:rPr lang="en-US" sz="2800">
                <a:solidFill>
                  <a:srgbClr val="000000"/>
                </a:solidFill>
                <a:ea typeface="Times New Roman" panose="02020603050405020304" pitchFamily="18" charset="0"/>
              </a:rPr>
              <a:t>A</a:t>
            </a:r>
            <a:r>
              <a:rPr lang="en-US" sz="2800">
                <a:solidFill>
                  <a:srgbClr val="000000"/>
                </a:solidFill>
                <a:effectLst/>
                <a:ea typeface="Times New Roman" panose="02020603050405020304" pitchFamily="18" charset="0"/>
              </a:rPr>
              <a:t> </a:t>
            </a:r>
            <a:r>
              <a:rPr lang="en-US" sz="2800" b="1">
                <a:solidFill>
                  <a:srgbClr val="000000"/>
                </a:solidFill>
                <a:effectLst/>
                <a:ea typeface="Times New Roman" panose="02020603050405020304" pitchFamily="18" charset="0"/>
              </a:rPr>
              <a:t>strategic level</a:t>
            </a:r>
            <a:r>
              <a:rPr lang="en-US" sz="2800">
                <a:solidFill>
                  <a:srgbClr val="000000"/>
                </a:solidFill>
                <a:effectLst/>
                <a:ea typeface="Times New Roman" panose="02020603050405020304" pitchFamily="18" charset="0"/>
              </a:rPr>
              <a:t>, such as describing their planned activities for convening sector partnerships, assessing the healthcare needs within a particular geographic scope, and devising a comprehensive workforce strategy; and </a:t>
            </a:r>
          </a:p>
          <a:p>
            <a:pPr marL="457200" marR="0" indent="-457200">
              <a:spcBef>
                <a:spcPts val="0"/>
              </a:spcBef>
              <a:spcAft>
                <a:spcPts val="700"/>
              </a:spcAft>
              <a:buFont typeface="+mj-lt"/>
              <a:buAutoNum type="arabicPeriod"/>
            </a:pPr>
            <a:r>
              <a:rPr lang="en-US" sz="2800">
                <a:solidFill>
                  <a:srgbClr val="000000"/>
                </a:solidFill>
                <a:ea typeface="Times New Roman" panose="02020603050405020304" pitchFamily="18" charset="0"/>
              </a:rPr>
              <a:t>A</a:t>
            </a:r>
            <a:r>
              <a:rPr lang="en-US" sz="2800">
                <a:solidFill>
                  <a:srgbClr val="000000"/>
                </a:solidFill>
                <a:effectLst/>
                <a:ea typeface="Times New Roman" panose="02020603050405020304" pitchFamily="18" charset="0"/>
              </a:rPr>
              <a:t>n </a:t>
            </a:r>
            <a:r>
              <a:rPr lang="en-US" sz="2800" b="1">
                <a:solidFill>
                  <a:srgbClr val="000000"/>
                </a:solidFill>
                <a:effectLst/>
                <a:ea typeface="Times New Roman" panose="02020603050405020304" pitchFamily="18" charset="0"/>
              </a:rPr>
              <a:t>operational level</a:t>
            </a:r>
            <a:r>
              <a:rPr lang="en-US" sz="2800">
                <a:solidFill>
                  <a:srgbClr val="000000"/>
                </a:solidFill>
                <a:effectLst/>
                <a:ea typeface="Times New Roman" panose="02020603050405020304" pitchFamily="18" charset="0"/>
              </a:rPr>
              <a:t>, such as incorporating in their plans how they will implement their comprehensive workforce strategy and deploy the training activities.</a:t>
            </a:r>
            <a:endParaRPr lang="en-US" sz="2800">
              <a:solidFill>
                <a:srgbClr val="000000"/>
              </a:solidFill>
              <a:effectLst/>
              <a:ea typeface="Helvetica" panose="020B0604020202020204" pitchFamily="34" charset="0"/>
            </a:endParaRPr>
          </a:p>
          <a:p>
            <a:pPr marL="0" indent="0">
              <a:buNone/>
            </a:pPr>
            <a:endParaRPr lang="en-US"/>
          </a:p>
          <a:p>
            <a:pPr marL="0" indent="0">
              <a:buNone/>
            </a:pPr>
            <a:endParaRPr lang="en-US"/>
          </a:p>
        </p:txBody>
      </p:sp>
    </p:spTree>
    <p:extLst>
      <p:ext uri="{BB962C8B-B14F-4D97-AF65-F5344CB8AC3E}">
        <p14:creationId xmlns:p14="http://schemas.microsoft.com/office/powerpoint/2010/main" val="1874031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Developing or expanding sector strategy partnerships of public and private sector entities that include worker voice</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Engaging healthcare providers, employers, workers, labor, and education and training institutions in the adoption and deployment of employment and training services to address specific nurse education professional occupations and nursing occupations which are in-demand in the proposed service area</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Advancing diversity, equity, inclusion, and accessibility through strategies to recruit and serve individuals from historically marginalized and underrepresented populations</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Expanding career pathways in the healthcare sector that focus on the skills, competencies, and credentials needed for middle- to high-skilled nurse education professional and nursing occupations, including Registered Apprenticeships</a:t>
            </a:r>
          </a:p>
        </p:txBody>
      </p:sp>
    </p:spTree>
    <p:extLst>
      <p:ext uri="{BB962C8B-B14F-4D97-AF65-F5344CB8AC3E}">
        <p14:creationId xmlns:p14="http://schemas.microsoft.com/office/powerpoint/2010/main" val="3175712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5" y="832592"/>
            <a:ext cx="11081333" cy="5458279"/>
          </a:xfrm>
        </p:spPr>
        <p:txBody>
          <a:body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Utilizing training program models with demonstrated evidence of success in serving the targeted population(s), especially models shown by rigorous program evaluations to have positive impacts on participants’ employment and earnings outcomes</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Offering high-quality training options (including work-based learning training models) to prepare individuals to successfully move into middle- to high-skilled employment in nurse education professional and nursing occupations</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Providing robust supportive services to participants who need them to ensure individuals can participate and complete the training program and enter employment</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Developing a new, or leveraging an existing, system for reviewing and collecting participant data, and monitoring results to assess program performance</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a:solidFill>
                  <a:srgbClr val="000000"/>
                </a:solidFill>
                <a:effectLst/>
                <a:ea typeface="Times New Roman" panose="02020603050405020304" pitchFamily="18" charset="0"/>
              </a:rPr>
              <a:t>Creating infrastructure (e.g., partnerships and operating systems) to successfully sustain program components after the life of the grant</a:t>
            </a:r>
            <a:endParaRPr lang="en-US">
              <a:solidFill>
                <a:srgbClr val="000000"/>
              </a:solidFill>
              <a:effectLst/>
              <a:ea typeface="Helvetica" panose="020B0604020202020204" pitchFamily="34" charset="0"/>
            </a:endParaRPr>
          </a:p>
        </p:txBody>
      </p:sp>
    </p:spTree>
    <p:extLst>
      <p:ext uri="{BB962C8B-B14F-4D97-AF65-F5344CB8AC3E}">
        <p14:creationId xmlns:p14="http://schemas.microsoft.com/office/powerpoint/2010/main" val="921172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Project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1583873"/>
          </a:xfrm>
        </p:spPr>
        <p:txBody>
          <a:bodyPr numCol="1"/>
          <a:lstStyle/>
          <a:p>
            <a:pPr marL="0" indent="0">
              <a:buNone/>
            </a:pPr>
            <a:r>
              <a:rPr lang="en-US" sz="2800" b="1"/>
              <a:t>Training and Education Services</a:t>
            </a:r>
            <a:endParaRPr lang="en-US" sz="2800"/>
          </a:p>
          <a:p>
            <a:r>
              <a:rPr lang="en-US" sz="2400">
                <a:solidFill>
                  <a:srgbClr val="000000"/>
                </a:solidFill>
                <a:effectLst/>
                <a:ea typeface="Times New Roman" panose="02020603050405020304" pitchFamily="18" charset="0"/>
              </a:rPr>
              <a:t>Innovative mix of services will include assessment, coaching and counseling, supportive services, and occupational skills training that leads to recognized postsecondary credentials and/or employment</a:t>
            </a:r>
          </a:p>
          <a:p>
            <a:r>
              <a:rPr lang="en-US"/>
              <a:t>Work-based learning strategies such as:</a:t>
            </a:r>
          </a:p>
          <a:p>
            <a:endParaRPr lang="en-US"/>
          </a:p>
          <a:p>
            <a:endParaRPr lang="en-US"/>
          </a:p>
          <a:p>
            <a:pPr marL="0" indent="0">
              <a:buNone/>
            </a:pPr>
            <a:endParaRPr lang="en-US" sz="2000"/>
          </a:p>
        </p:txBody>
      </p:sp>
      <p:sp>
        <p:nvSpPr>
          <p:cNvPr id="7" name="TextBox 6"/>
          <p:cNvSpPr txBox="1"/>
          <p:nvPr/>
        </p:nvSpPr>
        <p:spPr>
          <a:xfrm>
            <a:off x="556921" y="3072348"/>
            <a:ext cx="11330279" cy="4154984"/>
          </a:xfrm>
          <a:prstGeom prst="rect">
            <a:avLst/>
          </a:prstGeom>
          <a:noFill/>
        </p:spPr>
        <p:txBody>
          <a:bodyPr wrap="square" numCol="2" rtlCol="0">
            <a:spAutoFit/>
          </a:bodyPr>
          <a:lstStyle/>
          <a:p>
            <a:pPr marL="800100" lvl="1" indent="-342900">
              <a:buClr>
                <a:srgbClr val="2C5261"/>
              </a:buClr>
              <a:buFont typeface="Wingdings" panose="05000000000000000000" pitchFamily="2" charset="2"/>
              <a:buChar char="§"/>
            </a:pPr>
            <a:r>
              <a:rPr lang="en-US" sz="2400"/>
              <a:t>On-the-Job Training (OJT); </a:t>
            </a:r>
          </a:p>
          <a:p>
            <a:pPr marL="800100" lvl="1" indent="-342900">
              <a:buClr>
                <a:srgbClr val="2C5261"/>
              </a:buClr>
              <a:buFont typeface="Wingdings" panose="05000000000000000000" pitchFamily="2" charset="2"/>
              <a:buChar char="§"/>
            </a:pPr>
            <a:r>
              <a:rPr lang="en-US" sz="2400"/>
              <a:t>Incumbent Worker Training; </a:t>
            </a:r>
          </a:p>
          <a:p>
            <a:pPr marL="800100" lvl="1" indent="-342900">
              <a:buClr>
                <a:srgbClr val="2C5261"/>
              </a:buClr>
              <a:buFont typeface="Wingdings" panose="05000000000000000000" pitchFamily="2" charset="2"/>
              <a:buChar char="§"/>
            </a:pPr>
            <a:r>
              <a:rPr lang="en-US" sz="2400"/>
              <a:t>Registered Apprenticeship Programs;</a:t>
            </a:r>
          </a:p>
          <a:p>
            <a:pPr marL="800100" lvl="1" indent="-342900">
              <a:buClr>
                <a:srgbClr val="2C5261"/>
              </a:buClr>
              <a:buFont typeface="Wingdings" panose="05000000000000000000" pitchFamily="2" charset="2"/>
              <a:buChar char="§"/>
            </a:pPr>
            <a:r>
              <a:rPr lang="en-US" sz="2400"/>
              <a:t>Pre-apprenticeship programs that articulate to grant-funded apprenticeship programs; </a:t>
            </a:r>
          </a:p>
          <a:p>
            <a:pPr marL="742950" lvl="1" indent="-285750">
              <a:buFont typeface="Wingdings" panose="05000000000000000000" pitchFamily="2" charset="2"/>
              <a:buChar char="Ø"/>
            </a:pPr>
            <a:endParaRPr lang="en-US" sz="2400"/>
          </a:p>
          <a:p>
            <a:pPr marL="742950" lvl="1" indent="-285750">
              <a:buFont typeface="Wingdings" panose="05000000000000000000" pitchFamily="2" charset="2"/>
              <a:buChar char="Ø"/>
            </a:pPr>
            <a:endParaRPr lang="en-US" sz="2400"/>
          </a:p>
          <a:p>
            <a:pPr marL="742950" lvl="1" indent="-285750">
              <a:buFont typeface="Wingdings" panose="05000000000000000000" pitchFamily="2" charset="2"/>
              <a:buChar char="Ø"/>
            </a:pPr>
            <a:endParaRPr lang="en-US" sz="2400"/>
          </a:p>
          <a:p>
            <a:pPr marL="742950" lvl="1" indent="-285750">
              <a:buFont typeface="Wingdings" panose="05000000000000000000" pitchFamily="2" charset="2"/>
              <a:buChar char="Ø"/>
            </a:pPr>
            <a:endParaRPr lang="en-US" sz="2400"/>
          </a:p>
          <a:p>
            <a:pPr marL="742950" lvl="1" indent="-285750">
              <a:buFont typeface="Wingdings" panose="05000000000000000000" pitchFamily="2" charset="2"/>
              <a:buChar char="Ø"/>
            </a:pPr>
            <a:endParaRPr lang="en-US" sz="2400"/>
          </a:p>
          <a:p>
            <a:pPr marL="800100" lvl="1" indent="-342900">
              <a:buClr>
                <a:srgbClr val="2C5261"/>
              </a:buClr>
              <a:buFont typeface="Wingdings" panose="05000000000000000000" pitchFamily="2" charset="2"/>
              <a:buChar char="§"/>
            </a:pPr>
            <a:r>
              <a:rPr lang="en-US" sz="2400"/>
              <a:t>Paid work experience and paid internships; and</a:t>
            </a:r>
          </a:p>
          <a:p>
            <a:pPr marL="800100" lvl="1" indent="-342900">
              <a:buClr>
                <a:srgbClr val="2C5261"/>
              </a:buClr>
              <a:buFont typeface="Wingdings" panose="05000000000000000000" pitchFamily="2" charset="2"/>
              <a:buChar char="§"/>
            </a:pPr>
            <a:r>
              <a:rPr lang="en-US" sz="2400"/>
              <a:t>Classroom, competency-based, and technology-based training strategies.  </a:t>
            </a:r>
          </a:p>
          <a:p>
            <a:pPr lvl="1"/>
            <a:r>
              <a:rPr lang="en-US" sz="2400"/>
              <a:t> </a:t>
            </a:r>
          </a:p>
          <a:p>
            <a:endParaRPr lang="en-US" sz="2400"/>
          </a:p>
          <a:p>
            <a:endParaRPr lang="en-US" sz="2400"/>
          </a:p>
          <a:p>
            <a:endParaRPr lang="en-US" sz="2400"/>
          </a:p>
        </p:txBody>
      </p:sp>
    </p:spTree>
    <p:extLst>
      <p:ext uri="{BB962C8B-B14F-4D97-AF65-F5344CB8AC3E}">
        <p14:creationId xmlns:p14="http://schemas.microsoft.com/office/powerpoint/2010/main" val="2345856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Supportive Services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vert="horz" lIns="91440" tIns="45720" rIns="91440" bIns="45720" rtlCol="0" anchor="t">
            <a:noAutofit/>
          </a:body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800">
                <a:solidFill>
                  <a:srgbClr val="000000"/>
                </a:solidFill>
                <a:effectLst/>
                <a:ea typeface="Times New Roman" panose="02020603050405020304" pitchFamily="18" charset="0"/>
              </a:rPr>
              <a:t>A robust supportive services strategy is required as part of the proposed program design under the FOA</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800">
                <a:solidFill>
                  <a:srgbClr val="000000"/>
                </a:solidFill>
                <a:effectLst/>
                <a:ea typeface="Times New Roman" panose="02020603050405020304" pitchFamily="18" charset="0"/>
              </a:rPr>
              <a:t>Up to 15 percent of grant funds may be used to provide supportive services for training participants, and supportive services may also be provided as a leveraged </a:t>
            </a:r>
            <a:r>
              <a:rPr lang="en-US" sz="2800">
                <a:solidFill>
                  <a:srgbClr val="000000"/>
                </a:solidFill>
                <a:ea typeface="Times New Roman" panose="02020603050405020304" pitchFamily="18" charset="0"/>
              </a:rPr>
              <a:t>resource</a:t>
            </a:r>
            <a:endParaRPr lang="en-US" sz="2800">
              <a:solidFill>
                <a:srgbClr val="000000"/>
              </a:solidFill>
              <a:effectLst/>
              <a:ea typeface="Times New Roman" panose="02020603050405020304" pitchFamily="18" charset="0"/>
              <a:cs typeface="Calibri"/>
            </a:endParaRPr>
          </a:p>
          <a:p>
            <a:pPr>
              <a:buClr>
                <a:srgbClr val="7A232F"/>
              </a:buClr>
              <a:defRPr/>
            </a:pPr>
            <a:r>
              <a:rPr lang="en-US" sz="2800">
                <a:solidFill>
                  <a:srgbClr val="000000"/>
                </a:solidFill>
                <a:effectLst/>
                <a:ea typeface="Times New Roman" panose="02020603050405020304" pitchFamily="18" charset="0"/>
              </a:rPr>
              <a:t>Grantees may fund supportive services through various means, including providing the actual supportive service (e.g., childcare), providing participants with a voucher for the service (e.g., public transportation cards or tokens), or providing a stipend directly to the participant.</a:t>
            </a:r>
            <a:r>
              <a:rPr lang="en-US" sz="2800">
                <a:solidFill>
                  <a:srgbClr val="000000"/>
                </a:solidFill>
                <a:ea typeface="Times New Roman" panose="02020603050405020304" pitchFamily="18" charset="0"/>
              </a:rPr>
              <a:t> </a:t>
            </a:r>
            <a:endParaRPr lang="en-US" sz="2800">
              <a:solidFill>
                <a:srgbClr val="000000"/>
              </a:solidFill>
              <a:effectLst/>
              <a:ea typeface="Helvetica" panose="020B0604020202020204" pitchFamily="34" charset="0"/>
            </a:endParaRPr>
          </a:p>
          <a:p>
            <a:pPr marL="342900" marR="0" lvl="0" indent="-342900">
              <a:lnSpc>
                <a:spcPct val="107000"/>
              </a:lnSpc>
              <a:spcBef>
                <a:spcPts val="240"/>
              </a:spcBef>
              <a:spcAft>
                <a:spcPts val="100"/>
              </a:spcAft>
              <a:buFont typeface="Courier New" panose="02070309020205020404" pitchFamily="49" charset="0"/>
              <a:buChar char="o"/>
            </a:pPr>
            <a:endParaRPr lang="en-US" sz="1800">
              <a:solidFill>
                <a:srgbClr val="000000"/>
              </a:solidFill>
              <a:effectLst/>
              <a:ea typeface="Helvetica" panose="020B0604020202020204" pitchFamily="34" charset="0"/>
            </a:endParaRPr>
          </a:p>
        </p:txBody>
      </p:sp>
    </p:spTree>
    <p:extLst>
      <p:ext uri="{BB962C8B-B14F-4D97-AF65-F5344CB8AC3E}">
        <p14:creationId xmlns:p14="http://schemas.microsoft.com/office/powerpoint/2010/main" val="2185557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Geographic Scope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vert="horz" lIns="91440" tIns="45720" rIns="91440" bIns="45720" rtlCol="0" anchor="t">
            <a:noAutofit/>
          </a:bodyPr>
          <a:lstStyle/>
          <a:p>
            <a:r>
              <a:rPr lang="en-US" sz="3200"/>
              <a:t>Applicants may choose one of the following geographic scopes: </a:t>
            </a:r>
          </a:p>
          <a:p>
            <a:pPr lvl="1">
              <a:buClr>
                <a:srgbClr val="2C5261"/>
              </a:buClr>
              <a:buFont typeface="Wingdings" panose="05000000000000000000" pitchFamily="2" charset="2"/>
              <a:buChar char="§"/>
            </a:pPr>
            <a:r>
              <a:rPr lang="en-US" sz="2800" b="1">
                <a:solidFill>
                  <a:schemeClr val="tx1"/>
                </a:solidFill>
                <a:effectLst/>
                <a:ea typeface="+mn-lt"/>
                <a:cs typeface="+mn-lt"/>
              </a:rPr>
              <a:t>Local/regional </a:t>
            </a:r>
            <a:r>
              <a:rPr lang="en-US" sz="2800">
                <a:solidFill>
                  <a:schemeClr val="tx1"/>
                </a:solidFill>
                <a:effectLst/>
                <a:ea typeface="+mn-lt"/>
                <a:cs typeface="+mn-lt"/>
              </a:rPr>
              <a:t>means serving </a:t>
            </a:r>
            <a:r>
              <a:rPr lang="en-US" sz="2800">
                <a:solidFill>
                  <a:schemeClr val="tx1"/>
                </a:solidFill>
                <a:ea typeface="+mn-lt"/>
                <a:cs typeface="+mn-lt"/>
              </a:rPr>
              <a:t>part or all of an economic region within </a:t>
            </a:r>
            <a:r>
              <a:rPr lang="en-US" sz="2800">
                <a:solidFill>
                  <a:schemeClr val="tx1"/>
                </a:solidFill>
                <a:effectLst/>
                <a:ea typeface="+mn-lt"/>
                <a:cs typeface="+mn-lt"/>
              </a:rPr>
              <a:t>one </a:t>
            </a:r>
            <a:r>
              <a:rPr lang="en-US" sz="2800">
                <a:solidFill>
                  <a:schemeClr val="tx1"/>
                </a:solidFill>
                <a:ea typeface="+mn-lt"/>
                <a:cs typeface="+mn-lt"/>
              </a:rPr>
              <a:t>state </a:t>
            </a:r>
            <a:r>
              <a:rPr lang="en-US" sz="2800">
                <a:solidFill>
                  <a:schemeClr val="tx1"/>
                </a:solidFill>
                <a:effectLst/>
                <a:ea typeface="+mn-lt"/>
                <a:cs typeface="+mn-lt"/>
              </a:rPr>
              <a:t>or a contiguous economic region</a:t>
            </a:r>
            <a:r>
              <a:rPr lang="en-US" sz="2800">
                <a:solidFill>
                  <a:schemeClr val="tx1"/>
                </a:solidFill>
                <a:ea typeface="+mn-lt"/>
                <a:cs typeface="+mn-lt"/>
              </a:rPr>
              <a:t> that may cross more than one state</a:t>
            </a:r>
            <a:r>
              <a:rPr lang="en-US" sz="2800">
                <a:solidFill>
                  <a:schemeClr val="tx1"/>
                </a:solidFill>
                <a:effectLst/>
                <a:ea typeface="+mn-lt"/>
                <a:cs typeface="+mn-lt"/>
              </a:rPr>
              <a:t>.</a:t>
            </a:r>
            <a:r>
              <a:rPr lang="en-US" sz="2800">
                <a:solidFill>
                  <a:schemeClr val="tx1"/>
                </a:solidFill>
                <a:ea typeface="+mn-lt"/>
                <a:cs typeface="+mn-lt"/>
              </a:rPr>
              <a:t> </a:t>
            </a:r>
            <a:endParaRPr lang="en-US" sz="2800">
              <a:solidFill>
                <a:schemeClr val="tx1"/>
              </a:solidFill>
              <a:effectLst/>
              <a:ea typeface="Helvetica" panose="020B0604020202020204" pitchFamily="34" charset="0"/>
              <a:cs typeface="Calibri" panose="020F0502020204030204"/>
            </a:endParaRPr>
          </a:p>
          <a:p>
            <a:pPr lvl="1">
              <a:buFont typeface="Wingdings" panose="05000000000000000000" pitchFamily="2" charset="2"/>
              <a:buChar char="§"/>
            </a:pPr>
            <a:r>
              <a:rPr lang="en-US" sz="2800" b="1">
                <a:effectLst/>
                <a:ea typeface="+mn-lt"/>
                <a:cs typeface="+mn-lt"/>
              </a:rPr>
              <a:t>Statewide </a:t>
            </a:r>
            <a:r>
              <a:rPr lang="en-US" sz="2800">
                <a:effectLst/>
                <a:ea typeface="+mn-lt"/>
                <a:cs typeface="+mn-lt"/>
              </a:rPr>
              <a:t>means serving an entire state or multiple non-contiguous economic regions within one state.</a:t>
            </a:r>
            <a:endParaRPr lang="en-US" sz="2800">
              <a:ea typeface="+mn-lt"/>
              <a:cs typeface="+mn-lt"/>
            </a:endParaRPr>
          </a:p>
          <a:p>
            <a:pPr lvl="1">
              <a:buFont typeface="Wingdings" panose="05000000000000000000" pitchFamily="2" charset="2"/>
              <a:buChar char="§"/>
            </a:pPr>
            <a:r>
              <a:rPr lang="en-US" sz="2800" b="1">
                <a:solidFill>
                  <a:schemeClr val="tx1"/>
                </a:solidFill>
                <a:effectLst/>
                <a:ea typeface="+mn-lt"/>
                <a:cs typeface="+mn-lt"/>
              </a:rPr>
              <a:t>National</a:t>
            </a:r>
            <a:r>
              <a:rPr lang="en-US" sz="2800">
                <a:solidFill>
                  <a:schemeClr val="tx1"/>
                </a:solidFill>
                <a:effectLst/>
                <a:ea typeface="+mn-lt"/>
                <a:cs typeface="+mn-lt"/>
              </a:rPr>
              <a:t> means serving </a:t>
            </a:r>
            <a:r>
              <a:rPr lang="en-US" sz="2800">
                <a:solidFill>
                  <a:schemeClr val="tx1"/>
                </a:solidFill>
                <a:ea typeface="+mn-lt"/>
                <a:cs typeface="+mn-lt"/>
              </a:rPr>
              <a:t>multiple economic regions </a:t>
            </a:r>
            <a:r>
              <a:rPr lang="en-US" sz="2800">
                <a:solidFill>
                  <a:schemeClr val="tx1"/>
                </a:solidFill>
                <a:effectLst/>
                <a:ea typeface="+mn-lt"/>
                <a:cs typeface="+mn-lt"/>
              </a:rPr>
              <a:t>in multiple states. The service area does not need to be contiguous.</a:t>
            </a:r>
            <a:endParaRPr lang="en-US" sz="2800">
              <a:solidFill>
                <a:schemeClr val="tx1"/>
              </a:solidFill>
              <a:ea typeface="+mn-lt"/>
              <a:cs typeface="+mn-lt"/>
            </a:endParaRPr>
          </a:p>
          <a:p>
            <a:pPr lvl="1">
              <a:spcBef>
                <a:spcPts val="100"/>
              </a:spcBef>
              <a:spcAft>
                <a:spcPts val="750"/>
              </a:spcAft>
              <a:buClr>
                <a:srgbClr val="2C5261"/>
              </a:buClr>
              <a:buFont typeface="Wingdings" panose="05000000000000000000" pitchFamily="2" charset="2"/>
              <a:buChar char="§"/>
            </a:pPr>
            <a:endParaRPr lang="en-US" sz="2600">
              <a:solidFill>
                <a:srgbClr val="000000"/>
              </a:solidFill>
              <a:effectLst/>
              <a:ea typeface="Helvetica" panose="020B0604020202020204" pitchFamily="34" charset="0"/>
              <a:cs typeface="Calibri"/>
            </a:endParaRPr>
          </a:p>
          <a:p>
            <a:endParaRPr lang="en-US"/>
          </a:p>
        </p:txBody>
      </p:sp>
    </p:spTree>
    <p:extLst>
      <p:ext uri="{BB962C8B-B14F-4D97-AF65-F5344CB8AC3E}">
        <p14:creationId xmlns:p14="http://schemas.microsoft.com/office/powerpoint/2010/main" val="2812352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sz="3200" b="1"/>
              <a:t>Performance Outcome Measures</a:t>
            </a:r>
            <a:endParaRPr lang="en-US"/>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r>
              <a:rPr lang="en-US" sz="3200" b="0" i="0" u="none" strike="noStrike" kern="1200" baseline="0">
                <a:solidFill>
                  <a:schemeClr val="tx1"/>
                </a:solidFill>
                <a:latin typeface="+mn-lt"/>
                <a:ea typeface="+mn-ea"/>
                <a:cs typeface="+mn-cs"/>
              </a:rPr>
              <a:t>Applicants will need to include comprehensive numerical outcome projections for performance </a:t>
            </a:r>
            <a:r>
              <a:rPr lang="en-US" sz="3200"/>
              <a:t>o</a:t>
            </a:r>
            <a:r>
              <a:rPr lang="en-US" sz="3200" b="0" i="0" u="none" strike="noStrike" kern="1200" baseline="0">
                <a:solidFill>
                  <a:schemeClr val="tx1"/>
                </a:solidFill>
                <a:latin typeface="+mn-lt"/>
                <a:ea typeface="+mn-ea"/>
                <a:cs typeface="+mn-cs"/>
              </a:rPr>
              <a:t>utcome </a:t>
            </a:r>
            <a:r>
              <a:rPr lang="en-US" sz="3200"/>
              <a:t>m</a:t>
            </a:r>
            <a:r>
              <a:rPr lang="en-US" sz="3200" b="0" i="0" u="none" strike="noStrike" kern="1200" baseline="0">
                <a:solidFill>
                  <a:schemeClr val="tx1"/>
                </a:solidFill>
                <a:latin typeface="+mn-lt"/>
                <a:ea typeface="+mn-ea"/>
                <a:cs typeface="+mn-cs"/>
              </a:rPr>
              <a:t>easures.</a:t>
            </a:r>
          </a:p>
          <a:p>
            <a:r>
              <a:rPr lang="en-US" sz="3200" b="0" i="0" u="none" strike="noStrike" kern="1200" baseline="0">
                <a:solidFill>
                  <a:schemeClr val="tx1"/>
                </a:solidFill>
                <a:latin typeface="+mn-lt"/>
                <a:ea typeface="+mn-ea"/>
                <a:cs typeface="+mn-cs"/>
              </a:rPr>
              <a:t>After award, successful </a:t>
            </a:r>
            <a:r>
              <a:rPr lang="en-US" sz="3200"/>
              <a:t>grantees will also provide annual benchmarks </a:t>
            </a:r>
            <a:r>
              <a:rPr lang="en-US" sz="3200" b="0" i="0" u="none" strike="noStrike" kern="1200" baseline="0">
                <a:solidFill>
                  <a:schemeClr val="tx1"/>
                </a:solidFill>
                <a:latin typeface="+mn-lt"/>
                <a:ea typeface="+mn-ea"/>
                <a:cs typeface="+mn-cs"/>
              </a:rPr>
              <a:t>for each year of the grant.</a:t>
            </a:r>
          </a:p>
          <a:p>
            <a:r>
              <a:rPr lang="en-US" sz="3200" b="0" i="0" u="none" strike="noStrike" kern="1200" baseline="0">
                <a:solidFill>
                  <a:schemeClr val="tx1"/>
                </a:solidFill>
                <a:latin typeface="+mn-lt"/>
                <a:ea typeface="+mn-ea"/>
                <a:cs typeface="+mn-cs"/>
              </a:rPr>
              <a:t>Applicants must present their information in a performance outcomes table - a sample of which is provided in Appendix B of the FOA.</a:t>
            </a:r>
          </a:p>
          <a:p>
            <a:pPr marL="0" indent="0">
              <a:buNone/>
            </a:pPr>
            <a:endParaRPr lang="en-US" sz="3200">
              <a:solidFill>
                <a:srgbClr val="C00000"/>
              </a:solidFill>
            </a:endParaRPr>
          </a:p>
        </p:txBody>
      </p:sp>
    </p:spTree>
    <p:extLst>
      <p:ext uri="{BB962C8B-B14F-4D97-AF65-F5344CB8AC3E}">
        <p14:creationId xmlns:p14="http://schemas.microsoft.com/office/powerpoint/2010/main" val="1271133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Performance Outcomes: Nurse Education Professional Track </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marL="342900" marR="0" lvl="0" indent="-342900">
              <a:spcBef>
                <a:spcPts val="0"/>
              </a:spcBef>
              <a:spcAft>
                <a:spcPts val="100"/>
              </a:spcAft>
              <a:buFont typeface="+mj-lt"/>
              <a:buAutoNum type="arabicPeriod"/>
            </a:pPr>
            <a:endParaRPr lang="en-US" sz="2000"/>
          </a:p>
          <a:p>
            <a:pPr marL="342900" marR="0" lvl="0" indent="-342900">
              <a:spcBef>
                <a:spcPts val="0"/>
              </a:spcBef>
              <a:spcAft>
                <a:spcPts val="100"/>
              </a:spcAft>
              <a:buFont typeface="+mj-lt"/>
              <a:buAutoNum type="arabicPeriod"/>
            </a:pPr>
            <a:r>
              <a:rPr lang="en-US"/>
              <a:t>Total number of participants served;</a:t>
            </a:r>
          </a:p>
          <a:p>
            <a:pPr marL="342900" marR="0" lvl="0" indent="-342900">
              <a:spcBef>
                <a:spcPts val="100"/>
              </a:spcBef>
              <a:spcAft>
                <a:spcPts val="100"/>
              </a:spcAft>
              <a:buFont typeface="+mj-lt"/>
              <a:buAutoNum type="arabicPeriod"/>
            </a:pPr>
            <a:r>
              <a:rPr lang="en-US"/>
              <a:t>Total number of participants who began receiving education/job training activities;</a:t>
            </a:r>
          </a:p>
          <a:p>
            <a:pPr marL="342900" marR="0" lvl="0" indent="-342900">
              <a:spcBef>
                <a:spcPts val="100"/>
              </a:spcBef>
              <a:spcAft>
                <a:spcPts val="100"/>
              </a:spcAft>
              <a:buFont typeface="+mj-lt"/>
              <a:buAutoNum type="arabicPeriod"/>
            </a:pPr>
            <a:r>
              <a:rPr lang="en-US"/>
              <a:t>Total number of participants who began receiving education/job training activities and achieved a measurable skills gain;</a:t>
            </a:r>
          </a:p>
          <a:p>
            <a:pPr marL="342900" marR="0" lvl="0" indent="-342900">
              <a:spcBef>
                <a:spcPts val="100"/>
              </a:spcBef>
              <a:spcAft>
                <a:spcPts val="100"/>
              </a:spcAft>
              <a:buFont typeface="+mj-lt"/>
              <a:buAutoNum type="arabicPeriod"/>
            </a:pPr>
            <a:r>
              <a:rPr lang="en-US"/>
              <a:t>Total number of participants who completed education/job training program activities;</a:t>
            </a:r>
          </a:p>
          <a:p>
            <a:pPr marL="342900" marR="0" lvl="0" indent="-342900">
              <a:spcBef>
                <a:spcPts val="100"/>
              </a:spcBef>
              <a:spcAft>
                <a:spcPts val="100"/>
              </a:spcAft>
              <a:buFont typeface="+mj-lt"/>
              <a:buAutoNum type="arabicPeriod"/>
            </a:pPr>
            <a:r>
              <a:rPr lang="en-US"/>
              <a:t>Total number of participants who completed education/job training program activities and obtained a credential; and</a:t>
            </a:r>
          </a:p>
          <a:p>
            <a:pPr marL="342900" marR="0" lvl="0" indent="-342900">
              <a:spcBef>
                <a:spcPts val="100"/>
              </a:spcBef>
              <a:spcAft>
                <a:spcPts val="750"/>
              </a:spcAft>
              <a:buFont typeface="+mj-lt"/>
              <a:buAutoNum type="arabicPeriod"/>
            </a:pPr>
            <a:r>
              <a:rPr lang="en-US"/>
              <a:t>Total number of participants who completed education/job training program activities and either entered unsubsidized employment or advanced into a new position.</a:t>
            </a:r>
          </a:p>
          <a:p>
            <a:pPr marL="0" indent="0">
              <a:buNone/>
            </a:pPr>
            <a:endParaRPr lang="en-US" sz="3200">
              <a:solidFill>
                <a:srgbClr val="C00000"/>
              </a:solidFill>
            </a:endParaRPr>
          </a:p>
        </p:txBody>
      </p:sp>
    </p:spTree>
    <p:extLst>
      <p:ext uri="{BB962C8B-B14F-4D97-AF65-F5344CB8AC3E}">
        <p14:creationId xmlns:p14="http://schemas.microsoft.com/office/powerpoint/2010/main" val="327218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Performance Outcomes: Nursing Career Pathways Track</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marL="342900" indent="-342900">
              <a:spcBef>
                <a:spcPts val="0"/>
              </a:spcBef>
              <a:spcAft>
                <a:spcPts val="100"/>
              </a:spcAft>
              <a:buFont typeface="+mj-lt"/>
              <a:buAutoNum type="arabicPeriod"/>
            </a:pPr>
            <a:r>
              <a:rPr lang="en-US"/>
              <a:t>Total number of participants served; </a:t>
            </a:r>
          </a:p>
          <a:p>
            <a:pPr marL="342900" indent="-342900">
              <a:spcBef>
                <a:spcPts val="0"/>
              </a:spcBef>
              <a:spcAft>
                <a:spcPts val="100"/>
              </a:spcAft>
              <a:buFont typeface="+mj-lt"/>
              <a:buAutoNum type="arabicPeriod"/>
            </a:pPr>
            <a:r>
              <a:rPr lang="en-US"/>
              <a:t>Total number of participants who began receiving education/job training activities;</a:t>
            </a:r>
          </a:p>
          <a:p>
            <a:pPr marL="342900" indent="-342900">
              <a:spcBef>
                <a:spcPts val="100"/>
              </a:spcBef>
              <a:spcAft>
                <a:spcPts val="100"/>
              </a:spcAft>
              <a:buFont typeface="+mj-lt"/>
              <a:buAutoNum type="arabicPeriod"/>
            </a:pPr>
            <a:r>
              <a:rPr lang="en-US"/>
              <a:t>Total number of participants who completed education/job training program activities;</a:t>
            </a:r>
          </a:p>
          <a:p>
            <a:pPr marL="342900" indent="-342900">
              <a:spcBef>
                <a:spcPts val="100"/>
              </a:spcBef>
              <a:spcAft>
                <a:spcPts val="100"/>
              </a:spcAft>
              <a:buFont typeface="+mj-lt"/>
              <a:buAutoNum type="arabicPeriod"/>
            </a:pPr>
            <a:r>
              <a:rPr lang="en-US"/>
              <a:t>Total number of participants who completed education/job training program activities and obtained a credential;</a:t>
            </a:r>
          </a:p>
          <a:p>
            <a:pPr marL="342900" indent="-342900">
              <a:spcBef>
                <a:spcPts val="100"/>
              </a:spcBef>
              <a:spcAft>
                <a:spcPts val="100"/>
              </a:spcAft>
              <a:buFont typeface="+mj-lt"/>
              <a:buAutoNum type="arabicPeriod"/>
            </a:pPr>
            <a:r>
              <a:rPr lang="en-US"/>
              <a:t>Total number of unemployed and underemployed participants who completed education/job training program activities and entered unsubsidized employment; and</a:t>
            </a:r>
          </a:p>
          <a:p>
            <a:pPr marL="342900" indent="-342900">
              <a:spcBef>
                <a:spcPts val="0"/>
              </a:spcBef>
              <a:spcAft>
                <a:spcPts val="100"/>
              </a:spcAft>
              <a:buFont typeface="+mj-lt"/>
              <a:buAutoNum type="arabicPeriod"/>
            </a:pPr>
            <a:r>
              <a:rPr lang="en-US"/>
              <a:t>Total number of incumbent worker participants who completed education/job training program activities and advanced into a new position.</a:t>
            </a:r>
          </a:p>
          <a:p>
            <a:pPr marL="0" indent="0">
              <a:buNone/>
            </a:pPr>
            <a:r>
              <a:rPr lang="en-US" sz="1600" b="1">
                <a:solidFill>
                  <a:srgbClr val="000000"/>
                </a:solidFill>
                <a:effectLst/>
                <a:ea typeface="Times New Roman" panose="02020603050405020304" pitchFamily="18" charset="0"/>
              </a:rPr>
              <a:t>NOTE</a:t>
            </a:r>
            <a:r>
              <a:rPr lang="en-US" sz="1600" i="1">
                <a:solidFill>
                  <a:srgbClr val="000000"/>
                </a:solidFill>
                <a:effectLst/>
                <a:ea typeface="Times New Roman" panose="02020603050405020304" pitchFamily="18" charset="0"/>
              </a:rPr>
              <a:t>: After award, successful Nursing Career Pathways Track applicants will be required to provide a target for the following outcome measure: </a:t>
            </a:r>
            <a:r>
              <a:rPr lang="en-US" sz="1600" b="1">
                <a:solidFill>
                  <a:srgbClr val="000000"/>
                </a:solidFill>
                <a:effectLst/>
                <a:ea typeface="Times New Roman" panose="02020603050405020304" pitchFamily="18" charset="0"/>
              </a:rPr>
              <a:t>Total Number of Experienced Nursing Professionals Who Were Placed into a Preceptor Role</a:t>
            </a:r>
            <a:r>
              <a:rPr lang="en-US" sz="1600" i="1">
                <a:solidFill>
                  <a:srgbClr val="000000"/>
                </a:solidFill>
                <a:effectLst/>
                <a:ea typeface="Times New Roman" panose="02020603050405020304" pitchFamily="18" charset="0"/>
              </a:rPr>
              <a:t>. This performance outcome measure includes the number of experienced nursing professionals who take on a preceptor role as a result of the grant. This outcome will be reported cumulatively each quarter in the Quarterly Narrative Report (QNR).</a:t>
            </a:r>
            <a:endParaRPr lang="en-US" sz="1600" i="1">
              <a:solidFill>
                <a:srgbClr val="000000"/>
              </a:solidFill>
              <a:effectLst/>
              <a:ea typeface="Helvetica" panose="020B0604020202020204" pitchFamily="34" charset="0"/>
            </a:endParaRPr>
          </a:p>
          <a:p>
            <a:pPr marL="0" indent="0">
              <a:buNone/>
            </a:pPr>
            <a:endParaRPr lang="en-US" sz="3200">
              <a:solidFill>
                <a:srgbClr val="C00000"/>
              </a:solidFill>
            </a:endParaRPr>
          </a:p>
        </p:txBody>
      </p:sp>
    </p:spTree>
    <p:extLst>
      <p:ext uri="{BB962C8B-B14F-4D97-AF65-F5344CB8AC3E}">
        <p14:creationId xmlns:p14="http://schemas.microsoft.com/office/powerpoint/2010/main" val="3670208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200" b="1"/>
              <a:t>WIOA Primary Indicators of Performance</a:t>
            </a:r>
            <a:endParaRPr lang="en-US"/>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r>
              <a:rPr lang="en-US" sz="2600" b="1"/>
              <a:t>Employment Rate – 2nd Quarter After Exit</a:t>
            </a:r>
            <a:r>
              <a:rPr lang="en-US" sz="2600"/>
              <a:t>; </a:t>
            </a:r>
          </a:p>
          <a:p>
            <a:r>
              <a:rPr lang="en-US" sz="2600" b="1"/>
              <a:t>Employment Rate – 4th Quarter After Exit</a:t>
            </a:r>
            <a:r>
              <a:rPr lang="en-US" sz="2600"/>
              <a:t>; </a:t>
            </a:r>
          </a:p>
          <a:p>
            <a:r>
              <a:rPr lang="en-US" sz="2600" b="1"/>
              <a:t>Median Earnings – 2nd Quarter After Exit</a:t>
            </a:r>
            <a:r>
              <a:rPr lang="en-US" sz="2600"/>
              <a:t>; </a:t>
            </a:r>
          </a:p>
          <a:p>
            <a:r>
              <a:rPr lang="en-US" sz="2600" b="1"/>
              <a:t>Effectiveness in Serving Employers </a:t>
            </a:r>
            <a:r>
              <a:rPr lang="en-US" sz="2600"/>
              <a:t>(Retention with the Same Employer 2nd and 4th Quarter After Exit); </a:t>
            </a:r>
          </a:p>
          <a:p>
            <a:r>
              <a:rPr lang="en-US" sz="2600" b="1"/>
              <a:t>Credential Attainment</a:t>
            </a:r>
            <a:r>
              <a:rPr lang="en-US" sz="2600"/>
              <a:t>; and </a:t>
            </a:r>
          </a:p>
          <a:p>
            <a:r>
              <a:rPr lang="en-US" sz="2600" b="1"/>
              <a:t>Measurable Skill Gains</a:t>
            </a:r>
            <a:r>
              <a:rPr lang="en-US" sz="2600"/>
              <a:t>. </a:t>
            </a:r>
          </a:p>
        </p:txBody>
      </p:sp>
    </p:spTree>
    <p:extLst>
      <p:ext uri="{BB962C8B-B14F-4D97-AF65-F5344CB8AC3E}">
        <p14:creationId xmlns:p14="http://schemas.microsoft.com/office/powerpoint/2010/main" val="2997881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1" y="1405870"/>
            <a:ext cx="8474528" cy="2357891"/>
          </a:xfrm>
        </p:spPr>
        <p:txBody>
          <a:bodyPr>
            <a:normAutofit/>
          </a:bodyPr>
          <a:lstStyle/>
          <a:p>
            <a:r>
              <a:rPr lang="en-US" u="sng"/>
              <a:t>Award Information, </a:t>
            </a:r>
            <a:br>
              <a:rPr lang="en-US" u="sng"/>
            </a:br>
            <a:r>
              <a:rPr lang="en-US" u="sng"/>
              <a:t>Eligibility, and </a:t>
            </a:r>
            <a:br>
              <a:rPr lang="en-US" u="sng"/>
            </a:br>
            <a:r>
              <a:rPr lang="en-US" u="sng"/>
              <a:t>Partnerships</a:t>
            </a:r>
          </a:p>
        </p:txBody>
      </p:sp>
    </p:spTree>
    <p:extLst>
      <p:ext uri="{BB962C8B-B14F-4D97-AF65-F5344CB8AC3E}">
        <p14:creationId xmlns:p14="http://schemas.microsoft.com/office/powerpoint/2010/main" val="1034112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600"/>
              <a:t>Award Information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192474"/>
            <a:ext cx="10515600" cy="4538475"/>
          </a:xfrm>
        </p:spPr>
        <p:txBody>
          <a:bodyPr/>
          <a:lstStyle/>
          <a:p>
            <a:r>
              <a:rPr lang="en-US" sz="3200"/>
              <a:t>Up to $80 million to fund approximately 15-25 grants </a:t>
            </a:r>
          </a:p>
          <a:p>
            <a:pPr lvl="1">
              <a:buFont typeface="Wingdings" panose="05000000000000000000" pitchFamily="2" charset="2"/>
              <a:buChar char="§"/>
            </a:pPr>
            <a:r>
              <a:rPr lang="en-US" sz="3000" b="1">
                <a:solidFill>
                  <a:srgbClr val="000000"/>
                </a:solidFill>
                <a:effectLst/>
                <a:ea typeface="Times New Roman" panose="02020603050405020304" pitchFamily="18" charset="0"/>
              </a:rPr>
              <a:t>Nurse Education Professional Track </a:t>
            </a:r>
            <a:r>
              <a:rPr lang="en-US" sz="3000">
                <a:solidFill>
                  <a:srgbClr val="000000"/>
                </a:solidFill>
                <a:effectLst/>
                <a:ea typeface="Times New Roman" panose="02020603050405020304" pitchFamily="18" charset="0"/>
              </a:rPr>
              <a:t>- individual grant amounts will range from $2 million to $6 million</a:t>
            </a:r>
          </a:p>
          <a:p>
            <a:pPr lvl="1">
              <a:buFont typeface="Wingdings" panose="05000000000000000000" pitchFamily="2" charset="2"/>
              <a:buChar char="§"/>
            </a:pPr>
            <a:r>
              <a:rPr lang="en-US" sz="3000" b="1">
                <a:solidFill>
                  <a:srgbClr val="000000"/>
                </a:solidFill>
                <a:effectLst/>
                <a:ea typeface="Times New Roman" panose="02020603050405020304" pitchFamily="18" charset="0"/>
              </a:rPr>
              <a:t>Nursing Career Pathways Track </a:t>
            </a:r>
            <a:r>
              <a:rPr lang="en-US" sz="3000">
                <a:solidFill>
                  <a:srgbClr val="000000"/>
                </a:solidFill>
                <a:effectLst/>
                <a:ea typeface="Times New Roman" panose="02020603050405020304" pitchFamily="18" charset="0"/>
              </a:rPr>
              <a:t>- individual grant amounts will range from $1 million to $3 million</a:t>
            </a:r>
          </a:p>
          <a:p>
            <a:r>
              <a:rPr lang="en-US" sz="3200">
                <a:solidFill>
                  <a:srgbClr val="000000"/>
                </a:solidFill>
                <a:effectLst/>
                <a:ea typeface="Times New Roman" panose="02020603050405020304" pitchFamily="18" charset="0"/>
              </a:rPr>
              <a:t>Up to 65 percent of the grant funds will be committed to awards under the Nurse Education Professional Track.</a:t>
            </a:r>
            <a:endParaRPr lang="en-US" sz="3200">
              <a:solidFill>
                <a:srgbClr val="000000"/>
              </a:solidFill>
              <a:effectLst/>
              <a:ea typeface="Helvetica" panose="020B0604020202020204" pitchFamily="34" charset="0"/>
            </a:endParaRPr>
          </a:p>
          <a:p>
            <a:endParaRPr lang="en-US" sz="3200">
              <a:solidFill>
                <a:srgbClr val="000000"/>
              </a:solidFill>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en-US" sz="3200" b="1"/>
          </a:p>
        </p:txBody>
      </p:sp>
    </p:spTree>
    <p:extLst>
      <p:ext uri="{BB962C8B-B14F-4D97-AF65-F5344CB8AC3E}">
        <p14:creationId xmlns:p14="http://schemas.microsoft.com/office/powerpoint/2010/main" val="337835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Eligible Lead Applicants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89907"/>
            <a:ext cx="10515600" cy="5299756"/>
          </a:xfrm>
        </p:spPr>
        <p:txBody>
          <a:bodyPr/>
          <a:lstStyle/>
          <a:p>
            <a:r>
              <a:rPr lang="en-US" sz="2800"/>
              <a:t>The following entities are eligible to apply as a lead applicant:</a:t>
            </a:r>
          </a:p>
          <a:p>
            <a:pPr lvl="1">
              <a:buFont typeface="Wingdings" panose="05000000000000000000" pitchFamily="2" charset="2"/>
              <a:buChar char="§"/>
            </a:pPr>
            <a:r>
              <a:rPr lang="en-US" sz="2400">
                <a:solidFill>
                  <a:srgbClr val="000000"/>
                </a:solidFill>
                <a:effectLst/>
                <a:ea typeface="Times New Roman" panose="02020603050405020304" pitchFamily="18" charset="0"/>
              </a:rPr>
              <a:t>Nonprofit healthcare organizations </a:t>
            </a:r>
            <a:endParaRPr lang="en-US" sz="2400">
              <a:solidFill>
                <a:srgbClr val="000000"/>
              </a:solidFill>
              <a:effectLst/>
              <a:ea typeface="Helvetica" panose="020B0604020202020204" pitchFamily="34" charset="0"/>
            </a:endParaRPr>
          </a:p>
          <a:p>
            <a:pPr lvl="1">
              <a:lnSpc>
                <a:spcPct val="107000"/>
              </a:lnSpc>
              <a:spcBef>
                <a:spcPts val="100"/>
              </a:spcBef>
              <a:spcAft>
                <a:spcPts val="100"/>
              </a:spcAft>
              <a:buFont typeface="Wingdings" panose="05000000000000000000" pitchFamily="2" charset="2"/>
              <a:buChar char="§"/>
            </a:pPr>
            <a:r>
              <a:rPr lang="en-US" sz="2600">
                <a:solidFill>
                  <a:srgbClr val="000000"/>
                </a:solidFill>
                <a:effectLst/>
                <a:ea typeface="Times New Roman" panose="02020603050405020304" pitchFamily="18" charset="0"/>
              </a:rPr>
              <a:t>Nonprofit trade, industry, or employer associations</a:t>
            </a:r>
            <a:endParaRPr lang="en-US" sz="2600">
              <a:solidFill>
                <a:srgbClr val="000000"/>
              </a:solidFill>
              <a:effectLst/>
              <a:ea typeface="Helvetica" panose="020B0604020202020204" pitchFamily="34" charset="0"/>
            </a:endParaRPr>
          </a:p>
          <a:p>
            <a:pPr lvl="1">
              <a:lnSpc>
                <a:spcPct val="107000"/>
              </a:lnSpc>
              <a:spcBef>
                <a:spcPts val="100"/>
              </a:spcBef>
              <a:spcAft>
                <a:spcPts val="100"/>
              </a:spcAft>
              <a:buFont typeface="Wingdings" panose="05000000000000000000" pitchFamily="2" charset="2"/>
              <a:buChar char="§"/>
            </a:pPr>
            <a:r>
              <a:rPr lang="en-US" sz="2600">
                <a:solidFill>
                  <a:srgbClr val="000000"/>
                </a:solidFill>
                <a:effectLst/>
                <a:ea typeface="Times New Roman" panose="02020603050405020304" pitchFamily="18" charset="0"/>
              </a:rPr>
              <a:t>Labor unions, labor-management organizations, and worker organizations </a:t>
            </a:r>
            <a:endParaRPr lang="en-US" sz="2600">
              <a:solidFill>
                <a:srgbClr val="000000"/>
              </a:solidFill>
              <a:effectLst/>
              <a:ea typeface="Helvetica" panose="020B0604020202020204" pitchFamily="34" charset="0"/>
            </a:endParaRPr>
          </a:p>
          <a:p>
            <a:pPr lvl="1">
              <a:lnSpc>
                <a:spcPct val="107000"/>
              </a:lnSpc>
              <a:spcBef>
                <a:spcPts val="100"/>
              </a:spcBef>
              <a:spcAft>
                <a:spcPts val="100"/>
              </a:spcAft>
              <a:buFont typeface="Wingdings" panose="05000000000000000000" pitchFamily="2" charset="2"/>
              <a:buChar char="§"/>
            </a:pPr>
            <a:r>
              <a:rPr lang="en-US" sz="2600">
                <a:solidFill>
                  <a:srgbClr val="000000"/>
                </a:solidFill>
                <a:effectLst/>
                <a:ea typeface="Times New Roman" panose="02020603050405020304" pitchFamily="18" charset="0"/>
              </a:rPr>
              <a:t>Education/Training Providers</a:t>
            </a:r>
            <a:endParaRPr lang="en-US" sz="2600">
              <a:solidFill>
                <a:srgbClr val="000000"/>
              </a:solidFill>
              <a:effectLst/>
              <a:ea typeface="Helvetica" panose="020B0604020202020204" pitchFamily="34" charset="0"/>
            </a:endParaRPr>
          </a:p>
          <a:p>
            <a:pPr lvl="1">
              <a:lnSpc>
                <a:spcPct val="107000"/>
              </a:lnSpc>
              <a:spcBef>
                <a:spcPts val="100"/>
              </a:spcBef>
              <a:spcAft>
                <a:spcPts val="100"/>
              </a:spcAft>
              <a:buFont typeface="Wingdings" panose="05000000000000000000" pitchFamily="2" charset="2"/>
              <a:buChar char="§"/>
            </a:pPr>
            <a:r>
              <a:rPr lang="en-US" sz="2600">
                <a:solidFill>
                  <a:srgbClr val="000000"/>
                </a:solidFill>
                <a:effectLst/>
                <a:ea typeface="Times New Roman" panose="02020603050405020304" pitchFamily="18" charset="0"/>
              </a:rPr>
              <a:t>Workforce Development Entities </a:t>
            </a:r>
            <a:endParaRPr lang="en-US" sz="2600">
              <a:solidFill>
                <a:srgbClr val="000000"/>
              </a:solidFill>
              <a:effectLst/>
              <a:ea typeface="Helvetica" panose="020B0604020202020204" pitchFamily="34" charset="0"/>
            </a:endParaRPr>
          </a:p>
          <a:p>
            <a:pPr lvl="1">
              <a:lnSpc>
                <a:spcPct val="107000"/>
              </a:lnSpc>
              <a:spcBef>
                <a:spcPts val="100"/>
              </a:spcBef>
              <a:spcAft>
                <a:spcPts val="750"/>
              </a:spcAft>
              <a:buFont typeface="Wingdings" panose="05000000000000000000" pitchFamily="2" charset="2"/>
              <a:buChar char="§"/>
            </a:pPr>
            <a:r>
              <a:rPr lang="en-US" sz="2600">
                <a:solidFill>
                  <a:srgbClr val="000000"/>
                </a:solidFill>
                <a:effectLst/>
                <a:ea typeface="Times New Roman" panose="02020603050405020304" pitchFamily="18" charset="0"/>
              </a:rPr>
              <a:t>Native American Tribal Governments (Federally recognized)</a:t>
            </a:r>
            <a:endParaRPr lang="en-US" sz="2600">
              <a:solidFill>
                <a:srgbClr val="000000"/>
              </a:solidFill>
              <a:effectLst/>
              <a:ea typeface="Helvetica" panose="020B0604020202020204" pitchFamily="34" charset="0"/>
            </a:endParaRPr>
          </a:p>
          <a:p>
            <a:pPr lvl="1"/>
            <a:endParaRPr lang="en-US" sz="2500">
              <a:solidFill>
                <a:schemeClr val="tx1"/>
              </a:solidFill>
            </a:endParaRPr>
          </a:p>
        </p:txBody>
      </p:sp>
    </p:spTree>
    <p:extLst>
      <p:ext uri="{BB962C8B-B14F-4D97-AF65-F5344CB8AC3E}">
        <p14:creationId xmlns:p14="http://schemas.microsoft.com/office/powerpoint/2010/main" val="3064325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fontScale="90000"/>
          </a:bodyPr>
          <a:lstStyle/>
          <a:p>
            <a:pPr algn="ctr"/>
            <a:r>
              <a:rPr lang="en-US"/>
              <a:t>Worker-Centered Sector Strategy Partnership – Required Partners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617194"/>
          </a:xfrm>
        </p:spPr>
        <p:txBody>
          <a:bodyPr vert="horz" lIns="91440" tIns="45720" rIns="91440" bIns="45720" rtlCol="0" anchor="t">
            <a:noAutofit/>
          </a:bodyPr>
          <a:lstStyle/>
          <a:p>
            <a:r>
              <a:rPr lang="en-US" sz="2800"/>
              <a:t>Required Partners:</a:t>
            </a:r>
          </a:p>
          <a:p>
            <a:pPr lvl="1">
              <a:lnSpc>
                <a:spcPct val="107000"/>
              </a:lnSpc>
              <a:spcBef>
                <a:spcPts val="100"/>
              </a:spcBef>
              <a:spcAft>
                <a:spcPts val="240"/>
              </a:spcAft>
              <a:buFont typeface="Wingdings" panose="05000000000000000000" pitchFamily="2" charset="2"/>
              <a:buChar char="§"/>
            </a:pPr>
            <a:r>
              <a:rPr lang="en-US" sz="2800">
                <a:solidFill>
                  <a:srgbClr val="000000"/>
                </a:solidFill>
                <a:effectLst/>
                <a:ea typeface="Times New Roman" panose="02020603050405020304" pitchFamily="18" charset="0"/>
              </a:rPr>
              <a:t>Employer Partners</a:t>
            </a:r>
          </a:p>
          <a:p>
            <a:pPr lvl="1">
              <a:lnSpc>
                <a:spcPct val="107000"/>
              </a:lnSpc>
              <a:spcBef>
                <a:spcPts val="100"/>
              </a:spcBef>
              <a:spcAft>
                <a:spcPts val="240"/>
              </a:spcAft>
              <a:buFont typeface="Wingdings" panose="05000000000000000000" pitchFamily="2" charset="2"/>
              <a:buChar char="§"/>
            </a:pPr>
            <a:r>
              <a:rPr lang="en-US" sz="2800">
                <a:solidFill>
                  <a:srgbClr val="000000"/>
                </a:solidFill>
                <a:effectLst/>
                <a:ea typeface="Times New Roman" panose="02020603050405020304" pitchFamily="18" charset="0"/>
              </a:rPr>
              <a:t>Education/Training Provider(s)</a:t>
            </a:r>
            <a:endParaRPr lang="en-US" sz="2800">
              <a:solidFill>
                <a:srgbClr val="000000"/>
              </a:solidFill>
              <a:effectLst/>
              <a:ea typeface="Helvetica" panose="020B0604020202020204" pitchFamily="34" charset="0"/>
            </a:endParaRPr>
          </a:p>
          <a:p>
            <a:pPr lvl="1">
              <a:lnSpc>
                <a:spcPct val="107000"/>
              </a:lnSpc>
              <a:spcBef>
                <a:spcPts val="100"/>
              </a:spcBef>
              <a:spcAft>
                <a:spcPts val="240"/>
              </a:spcAft>
              <a:buFont typeface="Wingdings" panose="05000000000000000000" pitchFamily="2" charset="2"/>
              <a:buChar char="§"/>
            </a:pPr>
            <a:r>
              <a:rPr lang="en-US" sz="2800">
                <a:solidFill>
                  <a:srgbClr val="000000"/>
                </a:solidFill>
                <a:effectLst/>
                <a:ea typeface="Times New Roman" panose="02020603050405020304" pitchFamily="18" charset="0"/>
              </a:rPr>
              <a:t>Workforce Development Entities</a:t>
            </a:r>
            <a:endParaRPr lang="en-US" sz="2800">
              <a:solidFill>
                <a:srgbClr val="000000"/>
              </a:solidFill>
              <a:effectLst/>
              <a:ea typeface="Helvetica" panose="020B0604020202020204" pitchFamily="34" charset="0"/>
            </a:endParaRPr>
          </a:p>
          <a:p>
            <a:pPr lvl="1">
              <a:lnSpc>
                <a:spcPct val="107000"/>
              </a:lnSpc>
              <a:spcBef>
                <a:spcPts val="100"/>
              </a:spcBef>
              <a:spcAft>
                <a:spcPts val="240"/>
              </a:spcAft>
              <a:buFont typeface="Wingdings" panose="05000000000000000000" pitchFamily="2" charset="2"/>
              <a:buChar char="§"/>
            </a:pPr>
            <a:r>
              <a:rPr lang="en-US" sz="2800">
                <a:solidFill>
                  <a:srgbClr val="000000"/>
                </a:solidFill>
                <a:effectLst/>
                <a:ea typeface="Times New Roman" panose="02020603050405020304" pitchFamily="18" charset="0"/>
              </a:rPr>
              <a:t>Worker Organizations, Labor-Management Organizations, or Labor Unions</a:t>
            </a:r>
            <a:endParaRPr lang="en-US" sz="2800">
              <a:solidFill>
                <a:srgbClr val="000000"/>
              </a:solidFill>
              <a:effectLst/>
              <a:ea typeface="Helvetica" panose="020B0604020202020204" pitchFamily="34" charset="0"/>
            </a:endParaRPr>
          </a:p>
          <a:p>
            <a:pPr lvl="1">
              <a:lnSpc>
                <a:spcPct val="107000"/>
              </a:lnSpc>
              <a:spcBef>
                <a:spcPts val="100"/>
              </a:spcBef>
              <a:spcAft>
                <a:spcPts val="240"/>
              </a:spcAft>
              <a:buFont typeface="Wingdings" panose="05000000000000000000" pitchFamily="2" charset="2"/>
              <a:buChar char="§"/>
            </a:pPr>
            <a:r>
              <a:rPr lang="en-US" sz="2800">
                <a:solidFill>
                  <a:srgbClr val="000000"/>
                </a:solidFill>
                <a:effectLst/>
                <a:ea typeface="Times New Roman" panose="02020603050405020304" pitchFamily="18" charset="0"/>
              </a:rPr>
              <a:t>State Apprenticeship Agencies (SAAs) (Required only if an applicant is proposing to provide RAP training</a:t>
            </a:r>
            <a:r>
              <a:rPr lang="en-US" sz="2800">
                <a:solidFill>
                  <a:srgbClr val="000000"/>
                </a:solidFill>
                <a:ea typeface="Times New Roman" panose="02020603050405020304" pitchFamily="18" charset="0"/>
              </a:rPr>
              <a:t> in an SAA state</a:t>
            </a:r>
            <a:r>
              <a:rPr lang="en-US" sz="2800">
                <a:solidFill>
                  <a:srgbClr val="000000"/>
                </a:solidFill>
                <a:effectLst/>
                <a:ea typeface="Times New Roman" panose="02020603050405020304" pitchFamily="18" charset="0"/>
              </a:rPr>
              <a:t>.)</a:t>
            </a:r>
            <a:endParaRPr lang="en-US" sz="2800">
              <a:solidFill>
                <a:srgbClr val="000000"/>
              </a:solidFill>
              <a:effectLst/>
              <a:ea typeface="Helvetica" panose="020B0604020202020204" pitchFamily="34" charset="0"/>
            </a:endParaRPr>
          </a:p>
          <a:p>
            <a:pPr marL="0" marR="0" indent="0">
              <a:lnSpc>
                <a:spcPct val="107000"/>
              </a:lnSpc>
              <a:spcBef>
                <a:spcPts val="0"/>
              </a:spcBef>
              <a:spcAft>
                <a:spcPts val="0"/>
              </a:spcAft>
              <a:buNone/>
            </a:pPr>
            <a:endParaRPr lang="en-US" sz="2000">
              <a:effectLst/>
              <a:ea typeface="Times New Roman" panose="02020603050405020304" pitchFamily="18" charset="0"/>
            </a:endParaRPr>
          </a:p>
          <a:p>
            <a:pPr lvl="1"/>
            <a:endParaRPr lang="en-US" sz="1200"/>
          </a:p>
          <a:p>
            <a:pPr marL="0" indent="0">
              <a:buNone/>
            </a:pPr>
            <a:endParaRPr lang="en-US" sz="2300"/>
          </a:p>
        </p:txBody>
      </p:sp>
    </p:spTree>
    <p:extLst>
      <p:ext uri="{BB962C8B-B14F-4D97-AF65-F5344CB8AC3E}">
        <p14:creationId xmlns:p14="http://schemas.microsoft.com/office/powerpoint/2010/main" val="2899096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Optional Partners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1340765"/>
          </a:xfrm>
        </p:spPr>
        <p:txBody>
          <a:bodyPr/>
          <a:lstStyle/>
          <a:p>
            <a:r>
              <a:rPr lang="en-US"/>
              <a:t>Optional partners can support and advance the work of </a:t>
            </a:r>
            <a:r>
              <a:rPr lang="en-US">
                <a:effectLst/>
                <a:ea typeface="Times New Roman" panose="02020603050405020304" pitchFamily="18" charset="0"/>
              </a:rPr>
              <a:t>nurse and nurse education professional training programs. Examples </a:t>
            </a:r>
            <a:r>
              <a:rPr lang="en-US"/>
              <a:t>may include:  </a:t>
            </a:r>
          </a:p>
          <a:p>
            <a:pPr lvl="1"/>
            <a:endParaRPr lang="en-US" sz="2400"/>
          </a:p>
        </p:txBody>
      </p:sp>
      <p:sp>
        <p:nvSpPr>
          <p:cNvPr id="2" name="TextBox 1">
            <a:extLst>
              <a:ext uri="{FF2B5EF4-FFF2-40B4-BE49-F238E27FC236}">
                <a16:creationId xmlns:a16="http://schemas.microsoft.com/office/drawing/2014/main" id="{BF87E1A6-AEE5-6F88-6080-3AAEC63DF1E6}"/>
              </a:ext>
            </a:extLst>
          </p:cNvPr>
          <p:cNvSpPr txBox="1"/>
          <p:nvPr/>
        </p:nvSpPr>
        <p:spPr>
          <a:xfrm>
            <a:off x="470451" y="1779689"/>
            <a:ext cx="11297479" cy="4832092"/>
          </a:xfrm>
          <a:prstGeom prst="rect">
            <a:avLst/>
          </a:prstGeom>
          <a:noFill/>
        </p:spPr>
        <p:txBody>
          <a:bodyPr wrap="square" lIns="91440" tIns="45720" rIns="91440" bIns="45720" numCol="2" rtlCol="0" anchor="t">
            <a:spAutoFit/>
          </a:bodyPr>
          <a:lstStyle/>
          <a:p>
            <a:pPr marL="800100" lvl="1" indent="-342900">
              <a:lnSpc>
                <a:spcPct val="100000"/>
              </a:lnSpc>
              <a:spcBef>
                <a:spcPts val="0"/>
              </a:spcBef>
              <a:buClr>
                <a:srgbClr val="2C5261"/>
              </a:buClr>
              <a:buFont typeface="Wingdings" panose="05000000000000000000" pitchFamily="2" charset="2"/>
              <a:buChar char="§"/>
              <a:defRPr/>
            </a:pPr>
            <a:r>
              <a:rPr lang="en-US" sz="2200" dirty="0">
                <a:solidFill>
                  <a:srgbClr val="000000"/>
                </a:solidFill>
                <a:ea typeface="Times New Roman" panose="02020603050405020304" pitchFamily="18" charset="0"/>
              </a:rPr>
              <a:t>W</a:t>
            </a:r>
            <a:r>
              <a:rPr lang="en-US" sz="2200" dirty="0">
                <a:solidFill>
                  <a:srgbClr val="000000"/>
                </a:solidFill>
                <a:effectLst/>
                <a:ea typeface="Times New Roman" panose="02020603050405020304" pitchFamily="18" charset="0"/>
              </a:rPr>
              <a:t>orkforce and industry intermediaries</a:t>
            </a:r>
          </a:p>
          <a:p>
            <a:pPr marL="800100" lvl="1" indent="-342900">
              <a:lnSpc>
                <a:spcPct val="100000"/>
              </a:lnSpc>
              <a:spcBef>
                <a:spcPts val="0"/>
              </a:spcBef>
              <a:buClr>
                <a:srgbClr val="2C5261"/>
              </a:buClr>
              <a:buFont typeface="Wingdings" panose="05000000000000000000" pitchFamily="2" charset="2"/>
              <a:buChar char="§"/>
              <a:defRPr/>
            </a:pPr>
            <a:r>
              <a:rPr lang="en-US" sz="2200" dirty="0">
                <a:effectLst/>
                <a:ea typeface="Times New Roman" panose="02020603050405020304" pitchFamily="18" charset="0"/>
              </a:rPr>
              <a:t>Primary Care Associations</a:t>
            </a:r>
            <a:endParaRPr lang="en-US" sz="2200" dirty="0">
              <a:effectLst/>
              <a:ea typeface="Times New Roman" panose="02020603050405020304" pitchFamily="18" charset="0"/>
              <a:cs typeface="Calibri"/>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solidFill>
                  <a:srgbClr val="000000"/>
                </a:solidFill>
                <a:effectLst/>
                <a:ea typeface="Times New Roman" panose="02020603050405020304" pitchFamily="18" charset="0"/>
              </a:rPr>
              <a:t>Nonprofit organizations specializing in healthcare</a:t>
            </a:r>
            <a:endParaRPr lang="en-US" sz="2200" dirty="0">
              <a:solidFill>
                <a:srgbClr val="000000"/>
              </a:solidFill>
              <a:effectLst/>
              <a:ea typeface="Times New Roman" panose="02020603050405020304" pitchFamily="18" charset="0"/>
              <a:cs typeface="Calibri"/>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solidFill>
                  <a:srgbClr val="000000"/>
                </a:solidFill>
                <a:effectLst/>
                <a:ea typeface="Times New Roman" panose="02020603050405020304" pitchFamily="18" charset="0"/>
              </a:rPr>
              <a:t>State agencies with the responsibility for public health</a:t>
            </a:r>
            <a:endParaRPr lang="en-US" sz="2200" dirty="0">
              <a:solidFill>
                <a:srgbClr val="000000"/>
              </a:solidFill>
              <a:effectLst/>
              <a:ea typeface="Times New Roman" panose="02020603050405020304" pitchFamily="18" charset="0"/>
              <a:cs typeface="Calibri"/>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solidFill>
                  <a:srgbClr val="000000"/>
                </a:solidFill>
                <a:effectLst/>
                <a:ea typeface="Times New Roman" panose="02020603050405020304" pitchFamily="18" charset="0"/>
              </a:rPr>
              <a:t>Foundations and philanthropic organizations</a:t>
            </a:r>
            <a:endParaRPr lang="en-US" sz="2200" dirty="0">
              <a:solidFill>
                <a:srgbClr val="000000"/>
              </a:solidFill>
              <a:effectLst/>
              <a:ea typeface="Times New Roman" panose="02020603050405020304" pitchFamily="18" charset="0"/>
              <a:cs typeface="Calibri"/>
            </a:endParaRPr>
          </a:p>
          <a:p>
            <a:pPr marL="800100" lvl="1" indent="-342900">
              <a:buClr>
                <a:srgbClr val="2C5261"/>
              </a:buClr>
              <a:buFont typeface="Wingdings" panose="05000000000000000000" pitchFamily="2" charset="2"/>
              <a:buChar char="§"/>
              <a:defRPr/>
            </a:pPr>
            <a:r>
              <a:rPr lang="en-US" sz="2200" dirty="0">
                <a:effectLst/>
                <a:ea typeface="Times New Roman" panose="02020603050405020304" pitchFamily="18" charset="0"/>
              </a:rPr>
              <a:t>Agencies administering federal funding from </a:t>
            </a:r>
            <a:r>
              <a:rPr lang="en-US" sz="2200" dirty="0">
                <a:ea typeface="Times New Roman" panose="02020603050405020304" pitchFamily="18" charset="0"/>
              </a:rPr>
              <a:t>the Departments</a:t>
            </a:r>
            <a:r>
              <a:rPr lang="en-US" sz="2200" dirty="0">
                <a:effectLst/>
                <a:ea typeface="Times New Roman" panose="02020603050405020304" pitchFamily="18" charset="0"/>
              </a:rPr>
              <a:t> of Veteran Affairs, Education, Health and Human Services, Interior’s Bureau of Indian Affairs, and Agriculture</a:t>
            </a:r>
            <a:endParaRPr lang="en-US" sz="2200" dirty="0">
              <a:effectLst/>
              <a:ea typeface="Times New Roman" panose="02020603050405020304" pitchFamily="18" charset="0"/>
              <a:cs typeface="Calibri"/>
            </a:endParaRPr>
          </a:p>
          <a:p>
            <a:pPr marL="800100" lvl="1" indent="-342900">
              <a:buClr>
                <a:srgbClr val="2C5261"/>
              </a:buClr>
              <a:buFont typeface="Wingdings" panose="05000000000000000000" pitchFamily="2" charset="2"/>
              <a:buChar char="§"/>
              <a:defRPr/>
            </a:pPr>
            <a:endParaRPr lang="en-US" sz="2200">
              <a:ea typeface="Times New Roman" panose="02020603050405020304" pitchFamily="18" charset="0"/>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effectLst/>
                <a:ea typeface="Times New Roman" panose="02020603050405020304" pitchFamily="18" charset="0"/>
              </a:rPr>
              <a:t>State Boards of Nursing</a:t>
            </a:r>
            <a:endParaRPr lang="en-US" sz="2200" dirty="0">
              <a:effectLst/>
              <a:ea typeface="Times New Roman" panose="02020603050405020304" pitchFamily="18" charset="0"/>
              <a:cs typeface="Calibri"/>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effectLst/>
                <a:ea typeface="Times New Roman" panose="02020603050405020304" pitchFamily="18" charset="0"/>
              </a:rPr>
              <a:t>Job Corps</a:t>
            </a:r>
            <a:endParaRPr lang="en-US" sz="2200" dirty="0">
              <a:effectLst/>
              <a:ea typeface="Times New Roman" panose="02020603050405020304" pitchFamily="18" charset="0"/>
              <a:cs typeface="Calibri"/>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effectLst/>
                <a:ea typeface="Times New Roman" panose="02020603050405020304" pitchFamily="18" charset="0"/>
              </a:rPr>
              <a:t>Professional nursing organizations that represent and serve marginalized and underrepresented populations</a:t>
            </a:r>
            <a:endParaRPr lang="en-US" sz="2200" dirty="0">
              <a:effectLst/>
              <a:ea typeface="Times New Roman" panose="02020603050405020304" pitchFamily="18" charset="0"/>
              <a:cs typeface="Calibri"/>
            </a:endParaRPr>
          </a:p>
          <a:p>
            <a:pPr marL="800100" lvl="1" indent="-342900">
              <a:lnSpc>
                <a:spcPct val="100000"/>
              </a:lnSpc>
              <a:spcBef>
                <a:spcPts val="0"/>
              </a:spcBef>
              <a:buClr>
                <a:srgbClr val="2C5261"/>
              </a:buClr>
              <a:buFont typeface="Wingdings" panose="05000000000000000000" pitchFamily="2" charset="2"/>
              <a:buChar char="§"/>
              <a:defRPr/>
            </a:pPr>
            <a:r>
              <a:rPr lang="en-US" sz="2200" dirty="0">
                <a:ea typeface="Times New Roman" panose="02020603050405020304" pitchFamily="18" charset="0"/>
              </a:rPr>
              <a:t>O</a:t>
            </a:r>
            <a:r>
              <a:rPr lang="en-US" sz="2200" dirty="0">
                <a:effectLst/>
                <a:ea typeface="Times New Roman" panose="02020603050405020304" pitchFamily="18" charset="0"/>
              </a:rPr>
              <a:t>rganizations that aid newly arriving immigrant, refugee, asylee and Special Immigrant Visa (SIV) populations</a:t>
            </a:r>
            <a:endParaRPr lang="en-US" sz="2200" dirty="0">
              <a:effectLst/>
              <a:ea typeface="Helvetica" panose="020B0604020202020204" pitchFamily="34" charset="0"/>
            </a:endParaRPr>
          </a:p>
        </p:txBody>
      </p:sp>
    </p:spTree>
    <p:extLst>
      <p:ext uri="{BB962C8B-B14F-4D97-AF65-F5344CB8AC3E}">
        <p14:creationId xmlns:p14="http://schemas.microsoft.com/office/powerpoint/2010/main" val="2853049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367394" y="1422199"/>
            <a:ext cx="8997042" cy="2357891"/>
          </a:xfrm>
        </p:spPr>
        <p:txBody>
          <a:bodyPr/>
          <a:lstStyle/>
          <a:p>
            <a:r>
              <a:rPr lang="en-US" u="sng"/>
              <a:t>Application Submission Requirements</a:t>
            </a:r>
          </a:p>
        </p:txBody>
      </p:sp>
    </p:spTree>
    <p:extLst>
      <p:ext uri="{BB962C8B-B14F-4D97-AF65-F5344CB8AC3E}">
        <p14:creationId xmlns:p14="http://schemas.microsoft.com/office/powerpoint/2010/main" val="3158919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Content and Form of Application Submission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t>Section IV.B</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2212521"/>
            <a:ext cx="10515600" cy="3977142"/>
          </a:xfrm>
        </p:spPr>
        <p:txBody>
          <a:bodyPr/>
          <a:lstStyle/>
          <a:p>
            <a:r>
              <a:rPr lang="en-US" sz="3600"/>
              <a:t>SF-424 Application For Federal Assistance</a:t>
            </a:r>
          </a:p>
          <a:p>
            <a:r>
              <a:rPr lang="en-US" sz="3600"/>
              <a:t>Project Budget (SF-424A and Budget Narrative)</a:t>
            </a:r>
          </a:p>
          <a:p>
            <a:r>
              <a:rPr lang="en-US" sz="3600"/>
              <a:t>Project Narrative</a:t>
            </a:r>
          </a:p>
          <a:p>
            <a:r>
              <a:rPr lang="en-US" sz="3600"/>
              <a:t>Attachments to the Project Narrative</a:t>
            </a:r>
          </a:p>
        </p:txBody>
      </p:sp>
    </p:spTree>
    <p:extLst>
      <p:ext uri="{BB962C8B-B14F-4D97-AF65-F5344CB8AC3E}">
        <p14:creationId xmlns:p14="http://schemas.microsoft.com/office/powerpoint/2010/main" val="446202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SF-424 and Project Budget</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54701" y="841128"/>
            <a:ext cx="10515600" cy="823912"/>
          </a:xfrm>
        </p:spPr>
        <p:txBody>
          <a:bodyPr/>
          <a:lstStyle/>
          <a:p>
            <a:r>
              <a:rPr lang="en-US"/>
              <a:t>Section IV.B.1 and Section IV.B.2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25410" y="1693795"/>
            <a:ext cx="11176957" cy="4654018"/>
          </a:xfrm>
        </p:spPr>
        <p:txBody>
          <a:bodyPr vert="horz" lIns="91440" tIns="45720" rIns="91440" bIns="45720" rtlCol="0" anchor="t">
            <a:noAutofit/>
          </a:bodyPr>
          <a:lstStyle/>
          <a:p>
            <a:r>
              <a:rPr lang="en-US" sz="3300"/>
              <a:t>SF-424 Application For Federal Assistance</a:t>
            </a:r>
            <a:endParaRPr lang="en-US" sz="3300">
              <a:cs typeface="Calibri"/>
            </a:endParaRPr>
          </a:p>
          <a:p>
            <a:pPr lvl="1"/>
            <a:r>
              <a:rPr lang="en-US" sz="3300"/>
              <a:t>Unique Entity Identifier (UEI)</a:t>
            </a:r>
            <a:endParaRPr lang="en-US" sz="3300">
              <a:cs typeface="Calibri"/>
            </a:endParaRPr>
          </a:p>
          <a:p>
            <a:pPr lvl="1"/>
            <a:r>
              <a:rPr lang="en-US" sz="3300"/>
              <a:t>Must register with SAM</a:t>
            </a:r>
            <a:endParaRPr lang="en-US" sz="3300">
              <a:cs typeface="Calibri"/>
            </a:endParaRPr>
          </a:p>
          <a:p>
            <a:r>
              <a:rPr lang="en-US" sz="3300"/>
              <a:t>Project Budget </a:t>
            </a:r>
            <a:endParaRPr lang="en-US" sz="3300">
              <a:cs typeface="Calibri"/>
            </a:endParaRPr>
          </a:p>
          <a:p>
            <a:pPr lvl="1"/>
            <a:r>
              <a:rPr lang="en-US" sz="3300"/>
              <a:t>SF-424A: Budget Information Form</a:t>
            </a:r>
            <a:endParaRPr lang="en-US" sz="3300">
              <a:cs typeface="Calibri"/>
            </a:endParaRPr>
          </a:p>
          <a:p>
            <a:pPr lvl="1"/>
            <a:r>
              <a:rPr lang="en-US" sz="3300"/>
              <a:t>Budget Narrative</a:t>
            </a:r>
            <a:endParaRPr lang="en-US" sz="3300">
              <a:cs typeface="Calibri"/>
            </a:endParaRPr>
          </a:p>
          <a:p>
            <a:pPr marL="457200" lvl="1" indent="0">
              <a:buNone/>
            </a:pPr>
            <a:r>
              <a:rPr lang="en-US" sz="2900" b="1">
                <a:ea typeface="+mn-lt"/>
                <a:cs typeface="+mn-lt"/>
              </a:rPr>
              <a:t>You must ensure that the funding amount requested is consistent across all parts and sub-parts of the application!</a:t>
            </a:r>
            <a:endParaRPr lang="en-US" sz="2900">
              <a:cs typeface="Calibri"/>
            </a:endParaRPr>
          </a:p>
          <a:p>
            <a:pPr lvl="1"/>
            <a:endParaRPr lang="en-US" sz="3400">
              <a:cs typeface="Calibri"/>
            </a:endParaRPr>
          </a:p>
          <a:p>
            <a:pPr marL="457200" lvl="1" indent="0">
              <a:buNone/>
            </a:pPr>
            <a:endParaRPr lang="en-US" sz="3400">
              <a:cs typeface="Calibri"/>
            </a:endParaRPr>
          </a:p>
        </p:txBody>
      </p:sp>
    </p:spTree>
    <p:extLst>
      <p:ext uri="{BB962C8B-B14F-4D97-AF65-F5344CB8AC3E}">
        <p14:creationId xmlns:p14="http://schemas.microsoft.com/office/powerpoint/2010/main" val="5281848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p:cNvSpPr>
            <a:spLocks noGrp="1"/>
          </p:cNvSpPr>
          <p:nvPr>
            <p:ph type="title"/>
          </p:nvPr>
        </p:nvSpPr>
        <p:spPr/>
        <p:txBody>
          <a:bodyPr>
            <a:normAutofit/>
          </a:bodyPr>
          <a:lstStyle/>
          <a:p>
            <a:pPr algn="ctr"/>
            <a:r>
              <a:rPr lang="en-US"/>
              <a:t>Project Narrative</a:t>
            </a:r>
          </a:p>
        </p:txBody>
      </p:sp>
      <p:sp>
        <p:nvSpPr>
          <p:cNvPr id="5" name="Content Placeholder 4"/>
          <p:cNvSpPr>
            <a:spLocks noGrp="1"/>
          </p:cNvSpPr>
          <p:nvPr>
            <p:ph sz="half" idx="2"/>
          </p:nvPr>
        </p:nvSpPr>
        <p:spPr>
          <a:xfrm>
            <a:off x="839788" y="1823191"/>
            <a:ext cx="10515600" cy="4366473"/>
          </a:xfrm>
        </p:spPr>
        <p:txBody>
          <a:bodyPr vert="horz" lIns="91440" tIns="45720" rIns="91440" bIns="45720" rtlCol="0" anchor="t">
            <a:noAutofit/>
          </a:bodyPr>
          <a:lstStyle/>
          <a:p>
            <a:r>
              <a:rPr lang="en-US" sz="3400" dirty="0"/>
              <a:t>Project Narrative </a:t>
            </a:r>
            <a:endParaRPr lang="en-US" sz="3600"/>
          </a:p>
          <a:p>
            <a:pPr lvl="1">
              <a:buFont typeface="Wingdings" panose="05000000000000000000" pitchFamily="2" charset="2"/>
              <a:buChar char="§"/>
            </a:pPr>
            <a:r>
              <a:rPr lang="en-US" sz="3300" dirty="0"/>
              <a:t>25 double-spaced singled-sided 8.5 x 11 pages with Times New Roman 12-point text font and 1-inch margins</a:t>
            </a:r>
            <a:endParaRPr lang="en-US" sz="3300" dirty="0">
              <a:cs typeface="Calibri"/>
            </a:endParaRPr>
          </a:p>
          <a:p>
            <a:pPr lvl="1">
              <a:buFont typeface="Wingdings" panose="05000000000000000000" pitchFamily="2" charset="2"/>
              <a:buChar char="§"/>
            </a:pPr>
            <a:r>
              <a:rPr lang="en-US" sz="3300" dirty="0"/>
              <a:t>Guidelines are found in Section IV.B.3.A, Project Narrative</a:t>
            </a:r>
            <a:endParaRPr lang="en-US" sz="3300" dirty="0">
              <a:cs typeface="Calibri"/>
            </a:endParaRPr>
          </a:p>
          <a:p>
            <a:pPr lvl="1">
              <a:buFont typeface="Wingdings" panose="05000000000000000000" pitchFamily="2" charset="2"/>
              <a:buChar char="§"/>
            </a:pPr>
            <a:r>
              <a:rPr lang="en-US" sz="3300" dirty="0"/>
              <a:t>You must number the Project Narrative beginning with page number 1.</a:t>
            </a:r>
            <a:endParaRPr lang="en-US" sz="3300" dirty="0">
              <a:cs typeface="Calibri"/>
            </a:endParaRPr>
          </a:p>
          <a:p>
            <a:pPr lvl="1"/>
            <a:endParaRPr lang="en-US" sz="3600"/>
          </a:p>
          <a:p>
            <a:pPr marL="0" indent="0">
              <a:buNone/>
            </a:pPr>
            <a:endParaRPr lang="en-US" sz="3600"/>
          </a:p>
          <a:p>
            <a:pPr marL="0" indent="0">
              <a:buNone/>
            </a:pPr>
            <a:endParaRPr lang="en-US"/>
          </a:p>
        </p:txBody>
      </p:sp>
      <p:sp>
        <p:nvSpPr>
          <p:cNvPr id="6"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t>Section IV.B.3</a:t>
            </a:r>
          </a:p>
        </p:txBody>
      </p:sp>
    </p:spTree>
    <p:extLst>
      <p:ext uri="{BB962C8B-B14F-4D97-AF65-F5344CB8AC3E}">
        <p14:creationId xmlns:p14="http://schemas.microsoft.com/office/powerpoint/2010/main" val="2301689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Attachments to the Project Narrative</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a:t>Section IV.B.4</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989878"/>
            <a:ext cx="10515600" cy="4199785"/>
          </a:xfrm>
        </p:spPr>
        <p:txBody>
          <a:bodyPr vert="horz" lIns="91440" tIns="45720" rIns="91440" bIns="45720" rtlCol="0" anchor="t">
            <a:noAutofit/>
          </a:bodyPr>
          <a:lstStyle/>
          <a:p>
            <a:r>
              <a:rPr lang="en-US" sz="2800" dirty="0"/>
              <a:t>In addition to the Project Narrative, applicants must submit attachments.</a:t>
            </a:r>
            <a:endParaRPr lang="en-US"/>
          </a:p>
          <a:p>
            <a:pPr lvl="1">
              <a:buFont typeface="Wingdings" panose="05040102010807070707" pitchFamily="18" charset="2"/>
              <a:buChar char="§"/>
            </a:pPr>
            <a:r>
              <a:rPr lang="en-US" sz="2600" dirty="0"/>
              <a:t>Must be clearly labeled as Attachments.</a:t>
            </a:r>
            <a:endParaRPr lang="en-US" sz="2600" dirty="0">
              <a:cs typeface="Calibri"/>
            </a:endParaRPr>
          </a:p>
          <a:p>
            <a:pPr lvl="1">
              <a:buFont typeface="Wingdings" panose="05040102010807070707" pitchFamily="18" charset="2"/>
              <a:buChar char="§"/>
            </a:pPr>
            <a:r>
              <a:rPr lang="en-US" sz="2600" dirty="0"/>
              <a:t>Only Attachments listed in Section IV.B.4 of the FOA are excluded from the page limit.</a:t>
            </a:r>
            <a:endParaRPr lang="en-US" sz="2600">
              <a:cs typeface="Calibri"/>
            </a:endParaRPr>
          </a:p>
          <a:p>
            <a:pPr lvl="1">
              <a:buFont typeface="Wingdings" panose="05040102010807070707" pitchFamily="18" charset="2"/>
              <a:buChar char="§"/>
            </a:pPr>
            <a:r>
              <a:rPr lang="en-US" sz="2600" dirty="0"/>
              <a:t>No additional materials will be considered.</a:t>
            </a:r>
            <a:endParaRPr lang="en-US" sz="2600">
              <a:cs typeface="Calibri"/>
            </a:endParaRPr>
          </a:p>
          <a:p>
            <a:pPr lvl="1">
              <a:buFont typeface="Wingdings" panose="05040102010807070707" pitchFamily="18" charset="2"/>
              <a:buChar char="§"/>
            </a:pPr>
            <a:r>
              <a:rPr lang="en-US" sz="2600" dirty="0"/>
              <a:t>See Section IV.B.4 for information on valid attachment file names.</a:t>
            </a:r>
            <a:endParaRPr lang="en-US" sz="2600">
              <a:cs typeface="Calibri"/>
            </a:endParaRPr>
          </a:p>
        </p:txBody>
      </p:sp>
    </p:spTree>
    <p:extLst>
      <p:ext uri="{BB962C8B-B14F-4D97-AF65-F5344CB8AC3E}">
        <p14:creationId xmlns:p14="http://schemas.microsoft.com/office/powerpoint/2010/main" val="4206044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a:xfrm>
            <a:off x="11460877" y="6310142"/>
            <a:ext cx="652922" cy="365125"/>
          </a:xfrm>
        </p:spPr>
        <p:txBody>
          <a:bodyPr/>
          <a:lstStyle/>
          <a:p>
            <a:fld id="{158B7785-F6D6-45F8-833E-07BD84680091}" type="slidenum">
              <a:rPr lang="en-US" smtClean="0"/>
              <a:pPr/>
              <a:t>34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882065" y="0"/>
            <a:ext cx="11081334" cy="786384"/>
          </a:xfrm>
        </p:spPr>
        <p:txBody>
          <a:bodyPr/>
          <a:lstStyle/>
          <a:p>
            <a:pPr algn="ctr"/>
            <a:r>
              <a:rPr lang="en-US"/>
              <a:t>Application Screening Criteria</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915987" y="953071"/>
            <a:ext cx="10515600" cy="437635"/>
          </a:xfrm>
        </p:spPr>
        <p:txBody>
          <a:bodyPr>
            <a:normAutofit fontScale="92500" lnSpcReduction="10000"/>
          </a:bodyPr>
          <a:lstStyle/>
          <a:p>
            <a:r>
              <a:rPr lang="en-US"/>
              <a:t>Section III.C.1</a:t>
            </a:r>
          </a:p>
        </p:txBody>
      </p:sp>
      <p:graphicFrame>
        <p:nvGraphicFramePr>
          <p:cNvPr id="8" name="Table 7">
            <a:extLst>
              <a:ext uri="{FF2B5EF4-FFF2-40B4-BE49-F238E27FC236}">
                <a16:creationId xmlns:a16="http://schemas.microsoft.com/office/drawing/2014/main" id="{E0552CED-6F23-091B-0B2D-41D985C10C11}"/>
              </a:ext>
            </a:extLst>
          </p:cNvPr>
          <p:cNvGraphicFramePr>
            <a:graphicFrameLocks noGrp="1"/>
          </p:cNvGraphicFramePr>
          <p:nvPr>
            <p:extLst>
              <p:ext uri="{D42A27DB-BD31-4B8C-83A1-F6EECF244321}">
                <p14:modId xmlns:p14="http://schemas.microsoft.com/office/powerpoint/2010/main" val="1209117051"/>
              </p:ext>
            </p:extLst>
          </p:nvPr>
        </p:nvGraphicFramePr>
        <p:xfrm>
          <a:off x="1473200" y="1453982"/>
          <a:ext cx="7811825" cy="5038722"/>
        </p:xfrm>
        <a:graphic>
          <a:graphicData uri="http://schemas.openxmlformats.org/drawingml/2006/table">
            <a:tbl>
              <a:tblPr firstRow="1" firstCol="1" bandRow="1"/>
              <a:tblGrid>
                <a:gridCol w="5435600">
                  <a:extLst>
                    <a:ext uri="{9D8B030D-6E8A-4147-A177-3AD203B41FA5}">
                      <a16:colId xmlns:a16="http://schemas.microsoft.com/office/drawing/2014/main" val="1966267295"/>
                    </a:ext>
                  </a:extLst>
                </a:gridCol>
                <a:gridCol w="2376225">
                  <a:extLst>
                    <a:ext uri="{9D8B030D-6E8A-4147-A177-3AD203B41FA5}">
                      <a16:colId xmlns:a16="http://schemas.microsoft.com/office/drawing/2014/main" val="2256815595"/>
                    </a:ext>
                  </a:extLst>
                </a:gridCol>
              </a:tblGrid>
              <a:tr h="306582">
                <a:tc>
                  <a:txBody>
                    <a:bodyPr/>
                    <a:lstStyle/>
                    <a:p>
                      <a:pPr marL="238125" marR="0" algn="ctr">
                        <a:spcBef>
                          <a:spcPts val="0"/>
                        </a:spcBef>
                        <a:spcAft>
                          <a:spcPts val="700"/>
                        </a:spcAft>
                      </a:pPr>
                      <a:r>
                        <a:rPr lang="en-US" sz="1400" b="1">
                          <a:solidFill>
                            <a:srgbClr val="000000"/>
                          </a:solidFill>
                          <a:effectLst/>
                          <a:latin typeface="+mn-lt"/>
                          <a:ea typeface="Times New Roman" panose="02020603050405020304" pitchFamily="18" charset="0"/>
                        </a:rPr>
                        <a:t>Application Requirement</a:t>
                      </a:r>
                      <a:endParaRPr lang="en-US" sz="1400">
                        <a:solidFill>
                          <a:srgbClr val="000000"/>
                        </a:solidFill>
                        <a:effectLst/>
                        <a:latin typeface="+mn-lt"/>
                        <a:ea typeface="Helvetica" panose="020B0604020202020204" pitchFamily="34" charset="0"/>
                      </a:endParaRPr>
                    </a:p>
                  </a:txBody>
                  <a:tcPr marL="63587" marR="63587" marT="4542"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Instructions</a:t>
                      </a:r>
                      <a:endParaRPr lang="en-US" sz="1400">
                        <a:solidFill>
                          <a:srgbClr val="000000"/>
                        </a:solidFill>
                        <a:effectLst/>
                        <a:latin typeface="+mn-lt"/>
                        <a:ea typeface="Times New Roman" panose="02020603050405020304" pitchFamily="18" charset="0"/>
                      </a:endParaRPr>
                    </a:p>
                  </a:txBody>
                  <a:tcPr marL="59613" marR="63587" marT="4542"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50402429"/>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deadline submission requirements are met</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IV.C</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166910"/>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Eligibility</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III.A</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1519529"/>
                  </a:ext>
                </a:extLst>
              </a:tr>
              <a:tr h="96232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components of the application are saved in any of the specified formats and are not corrupt.  (</a:t>
                      </a:r>
                      <a:r>
                        <a:rPr lang="en-US" sz="1400" i="1">
                          <a:solidFill>
                            <a:srgbClr val="000000"/>
                          </a:solidFill>
                          <a:effectLst/>
                          <a:latin typeface="+mn-lt"/>
                          <a:ea typeface="Times New Roman" panose="02020603050405020304" pitchFamily="18" charset="0"/>
                        </a:rPr>
                        <a:t>We will attempt to open the document, but will not take any additional measures in the event of problems with opening</a:t>
                      </a:r>
                      <a:r>
                        <a:rPr lang="en-US" sz="1400">
                          <a:solidFill>
                            <a:srgbClr val="000000"/>
                          </a:solidFill>
                          <a:effectLst/>
                          <a:latin typeface="+mn-lt"/>
                          <a:ea typeface="Times New Roman" panose="02020603050405020304" pitchFamily="18" charset="0"/>
                        </a:rPr>
                        <a:t>.)</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IV.C.2</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3105033"/>
                  </a:ext>
                </a:extLst>
              </a:tr>
              <a:tr h="495072">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Application reflects only one training track (Nurse Education Professional Track or Nursing Career Pathways Track)</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I.A.1</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6563724"/>
                  </a:ext>
                </a:extLst>
              </a:tr>
              <a:tr h="822093">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Application federal funds request:</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Nurse Education Professional Track, from $2,000,000 to $6,000,000</a:t>
                      </a:r>
                      <a:br>
                        <a:rPr lang="en-US" sz="1400">
                          <a:solidFill>
                            <a:srgbClr val="000000"/>
                          </a:solidFill>
                          <a:effectLst/>
                          <a:latin typeface="+mn-lt"/>
                          <a:ea typeface="Times New Roman" panose="02020603050405020304" pitchFamily="18" charset="0"/>
                        </a:rPr>
                      </a:br>
                      <a:r>
                        <a:rPr lang="en-US" sz="1400">
                          <a:solidFill>
                            <a:srgbClr val="000000"/>
                          </a:solidFill>
                          <a:effectLst/>
                          <a:latin typeface="+mn-lt"/>
                          <a:ea typeface="Times New Roman" panose="02020603050405020304" pitchFamily="18" charset="0"/>
                        </a:rPr>
                        <a:t>Nursing Career Pathways Track, from $1,000,000 to $3,000,000</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II.A</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4933700"/>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SAM Registration</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IV.B.1</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8782087"/>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SF-424, Application for Federal Assistance</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IV.B.1</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073426"/>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SF-424 includes a Unique Entity Identifier (UEI)</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IV.B.1</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608925"/>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SF-424 lists the cost sharing or match amount on line 18b.</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IV.B.2</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370851"/>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SF-424A, Budget Information Form</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IV.B.2</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0775777"/>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Budget Narrative</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IV.B.2</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7915417"/>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Project Narrative</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IV.B.3</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9412916"/>
                  </a:ext>
                </a:extLst>
              </a:tr>
              <a:tr h="245265">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Abstract</a:t>
                      </a:r>
                    </a:p>
                  </a:txBody>
                  <a:tcPr marL="63587"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Section IV.B.4</a:t>
                      </a:r>
                    </a:p>
                  </a:txBody>
                  <a:tcPr marL="59613" marR="63587" marT="0" marB="454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4685959"/>
                  </a:ext>
                </a:extLst>
              </a:tr>
            </a:tbl>
          </a:graphicData>
        </a:graphic>
      </p:graphicFrame>
    </p:spTree>
    <p:extLst>
      <p:ext uri="{BB962C8B-B14F-4D97-AF65-F5344CB8AC3E}">
        <p14:creationId xmlns:p14="http://schemas.microsoft.com/office/powerpoint/2010/main" val="2346269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Criteria</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37635"/>
          </a:xfrm>
        </p:spPr>
        <p:txBody>
          <a:bodyPr>
            <a:normAutofit fontScale="92500" lnSpcReduction="10000"/>
          </a:bodyPr>
          <a:lstStyle/>
          <a:p>
            <a:r>
              <a:rPr lang="en-US"/>
              <a:t>Section V.A</a:t>
            </a:r>
          </a:p>
        </p:txBody>
      </p:sp>
      <p:graphicFrame>
        <p:nvGraphicFramePr>
          <p:cNvPr id="6" name="Table 5">
            <a:extLst>
              <a:ext uri="{FF2B5EF4-FFF2-40B4-BE49-F238E27FC236}">
                <a16:creationId xmlns:a16="http://schemas.microsoft.com/office/drawing/2014/main" id="{34E47B5F-DC6F-DB58-9839-D415892CF5DF}"/>
              </a:ext>
            </a:extLst>
          </p:cNvPr>
          <p:cNvGraphicFramePr>
            <a:graphicFrameLocks noGrp="1"/>
          </p:cNvGraphicFramePr>
          <p:nvPr>
            <p:extLst>
              <p:ext uri="{D42A27DB-BD31-4B8C-83A1-F6EECF244321}">
                <p14:modId xmlns:p14="http://schemas.microsoft.com/office/powerpoint/2010/main" val="2509542521"/>
              </p:ext>
            </p:extLst>
          </p:nvPr>
        </p:nvGraphicFramePr>
        <p:xfrm>
          <a:off x="805866" y="1603601"/>
          <a:ext cx="10461625" cy="4393703"/>
        </p:xfrm>
        <a:graphic>
          <a:graphicData uri="http://schemas.openxmlformats.org/drawingml/2006/table">
            <a:tbl>
              <a:tblPr firstRow="1" firstCol="1" lastRow="1" lastCol="1" bandRow="1"/>
              <a:tblGrid>
                <a:gridCol w="5591018">
                  <a:extLst>
                    <a:ext uri="{9D8B030D-6E8A-4147-A177-3AD203B41FA5}">
                      <a16:colId xmlns:a16="http://schemas.microsoft.com/office/drawing/2014/main" val="4035549767"/>
                    </a:ext>
                  </a:extLst>
                </a:gridCol>
                <a:gridCol w="4870607">
                  <a:extLst>
                    <a:ext uri="{9D8B030D-6E8A-4147-A177-3AD203B41FA5}">
                      <a16:colId xmlns:a16="http://schemas.microsoft.com/office/drawing/2014/main" val="309063996"/>
                    </a:ext>
                  </a:extLst>
                </a:gridCol>
              </a:tblGrid>
              <a:tr h="690737">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Criterion</a:t>
                      </a:r>
                      <a:endParaRPr lang="en-US" sz="1400">
                        <a:solidFill>
                          <a:srgbClr val="000000"/>
                        </a:solidFill>
                        <a:effectLst/>
                        <a:latin typeface="+mn-lt"/>
                        <a:ea typeface="Times New Roman" panose="02020603050405020304" pitchFamily="18" charset="0"/>
                      </a:endParaRPr>
                    </a:p>
                  </a:txBody>
                  <a:tcPr marL="74930" marR="74930" marT="6350"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Points</a:t>
                      </a:r>
                      <a:r>
                        <a:rPr lang="en-US" sz="1400">
                          <a:solidFill>
                            <a:srgbClr val="000000"/>
                          </a:solidFill>
                          <a:effectLst/>
                          <a:latin typeface="+mn-lt"/>
                          <a:ea typeface="Times New Roman" panose="02020603050405020304" pitchFamily="18" charset="0"/>
                        </a:rPr>
                        <a:t> </a:t>
                      </a:r>
                    </a:p>
                    <a:p>
                      <a:pPr marL="0" marR="0" algn="ctr">
                        <a:spcBef>
                          <a:spcPts val="0"/>
                        </a:spcBef>
                        <a:spcAft>
                          <a:spcPts val="700"/>
                        </a:spcAft>
                      </a:pPr>
                      <a:r>
                        <a:rPr lang="en-US" sz="1400" b="1">
                          <a:solidFill>
                            <a:srgbClr val="000000"/>
                          </a:solidFill>
                          <a:effectLst/>
                          <a:latin typeface="+mn-lt"/>
                          <a:ea typeface="Times New Roman" panose="02020603050405020304" pitchFamily="18" charset="0"/>
                        </a:rPr>
                        <a:t>(maximum)</a:t>
                      </a:r>
                      <a:endParaRPr lang="en-US" sz="1400">
                        <a:solidFill>
                          <a:srgbClr val="000000"/>
                        </a:solidFill>
                        <a:effectLst/>
                        <a:latin typeface="+mn-lt"/>
                        <a:ea typeface="Helvetica" panose="020B0604020202020204" pitchFamily="34" charset="0"/>
                      </a:endParaRPr>
                    </a:p>
                  </a:txBody>
                  <a:tcPr marL="71755" marR="74930" marT="6350"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1560936"/>
                  </a:ext>
                </a:extLst>
              </a:tr>
              <a:tr h="554748">
                <a:tc>
                  <a:txBody>
                    <a:bodyPr/>
                    <a:lstStyle/>
                    <a:p>
                      <a:pPr marL="342900" marR="0" lvl="0" indent="-342900">
                        <a:spcBef>
                          <a:spcPts val="0"/>
                        </a:spcBef>
                        <a:spcAft>
                          <a:spcPts val="750"/>
                        </a:spcAft>
                        <a:buFont typeface="+mj-lt"/>
                        <a:buAutoNum type="arabicPeriod"/>
                      </a:pPr>
                      <a:r>
                        <a:rPr lang="en-US" sz="1400">
                          <a:solidFill>
                            <a:srgbClr val="000000"/>
                          </a:solidFill>
                          <a:effectLst/>
                          <a:latin typeface="+mn-lt"/>
                          <a:ea typeface="Times New Roman" panose="02020603050405020304" pitchFamily="18" charset="0"/>
                        </a:rPr>
                        <a:t>Statement of Need</a:t>
                      </a:r>
                      <a:endParaRPr lang="en-US" sz="1400">
                        <a:solidFill>
                          <a:srgbClr val="000000"/>
                        </a:solidFill>
                        <a:effectLst/>
                        <a:latin typeface="+mn-lt"/>
                        <a:ea typeface="Helvetica" panose="020B0604020202020204" pitchFamily="34" charset="0"/>
                      </a:endParaRPr>
                    </a:p>
                    <a:p>
                      <a:pPr marL="0" marR="0">
                        <a:spcBef>
                          <a:spcPts val="100"/>
                        </a:spcBef>
                        <a:spcAft>
                          <a:spcPts val="100"/>
                        </a:spcAft>
                      </a:pPr>
                      <a:r>
                        <a:rPr lang="en-US" sz="1400">
                          <a:solidFill>
                            <a:srgbClr val="000000"/>
                          </a:solidFill>
                          <a:effectLst/>
                          <a:latin typeface="+mn-lt"/>
                          <a:ea typeface="Times New Roman" panose="02020603050405020304" pitchFamily="18" charset="0"/>
                        </a:rPr>
                        <a:t>(See Section IV.B.3.a. Statement of Need)</a:t>
                      </a: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10 total</a:t>
                      </a: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1791565"/>
                  </a:ext>
                </a:extLst>
              </a:tr>
              <a:tr h="540357">
                <a:tc>
                  <a:txBody>
                    <a:bodyPr/>
                    <a:lstStyle/>
                    <a:p>
                      <a:pPr marL="342900" marR="0" lvl="0" indent="-342900">
                        <a:spcBef>
                          <a:spcPts val="0"/>
                        </a:spcBef>
                        <a:spcAft>
                          <a:spcPts val="750"/>
                        </a:spcAft>
                        <a:buFont typeface="+mj-lt"/>
                        <a:buAutoNum type="arabicPeriod" startAt="2"/>
                      </a:pPr>
                      <a:r>
                        <a:rPr lang="en-US" sz="1400">
                          <a:solidFill>
                            <a:srgbClr val="000000"/>
                          </a:solidFill>
                          <a:effectLst/>
                          <a:latin typeface="+mn-lt"/>
                          <a:ea typeface="Times New Roman" panose="02020603050405020304" pitchFamily="18" charset="0"/>
                        </a:rPr>
                        <a:t>Expected Outputs and Outcomes</a:t>
                      </a:r>
                      <a:endParaRPr lang="en-US" sz="1400">
                        <a:solidFill>
                          <a:srgbClr val="000000"/>
                        </a:solidFill>
                        <a:effectLst/>
                        <a:latin typeface="+mn-lt"/>
                        <a:ea typeface="Helvetica" panose="020B0604020202020204" pitchFamily="34" charset="0"/>
                      </a:endParaRPr>
                    </a:p>
                    <a:p>
                      <a:pPr marL="0" marR="0">
                        <a:spcBef>
                          <a:spcPts val="0"/>
                        </a:spcBef>
                        <a:spcAft>
                          <a:spcPts val="750"/>
                        </a:spcAft>
                      </a:pPr>
                      <a:r>
                        <a:rPr lang="en-US" sz="1400">
                          <a:solidFill>
                            <a:srgbClr val="000000"/>
                          </a:solidFill>
                          <a:effectLst/>
                          <a:latin typeface="+mn-lt"/>
                          <a:ea typeface="Times New Roman" panose="02020603050405020304" pitchFamily="18" charset="0"/>
                        </a:rPr>
                        <a:t>(See Section IV.B.3.b Expected Outcomes and Outputs)</a:t>
                      </a:r>
                      <a:endParaRPr lang="en-US" sz="1400">
                        <a:solidFill>
                          <a:srgbClr val="000000"/>
                        </a:solidFill>
                        <a:effectLst/>
                        <a:latin typeface="+mn-lt"/>
                        <a:ea typeface="Helvetica" panose="020B0604020202020204" pitchFamily="34" charset="0"/>
                      </a:endParaRP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20 total</a:t>
                      </a: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7663828"/>
                  </a:ext>
                </a:extLst>
              </a:tr>
              <a:tr h="540357">
                <a:tc>
                  <a:txBody>
                    <a:bodyPr/>
                    <a:lstStyle/>
                    <a:p>
                      <a:pPr marL="342900" marR="0" lvl="0" indent="-342900">
                        <a:spcBef>
                          <a:spcPts val="0"/>
                        </a:spcBef>
                        <a:spcAft>
                          <a:spcPts val="750"/>
                        </a:spcAft>
                        <a:buFont typeface="+mj-lt"/>
                        <a:buAutoNum type="arabicPeriod" startAt="3"/>
                      </a:pPr>
                      <a:r>
                        <a:rPr lang="en-US" sz="1400">
                          <a:solidFill>
                            <a:srgbClr val="000000"/>
                          </a:solidFill>
                          <a:effectLst/>
                          <a:latin typeface="+mn-lt"/>
                          <a:ea typeface="Times New Roman" panose="02020603050405020304" pitchFamily="18" charset="0"/>
                        </a:rPr>
                        <a:t>Project Design</a:t>
                      </a:r>
                      <a:endParaRPr lang="en-US" sz="1400">
                        <a:solidFill>
                          <a:srgbClr val="000000"/>
                        </a:solidFill>
                        <a:effectLst/>
                        <a:latin typeface="+mn-lt"/>
                        <a:ea typeface="Helvetica" panose="020B0604020202020204" pitchFamily="34" charset="0"/>
                      </a:endParaRPr>
                    </a:p>
                    <a:p>
                      <a:pPr marL="0" marR="0">
                        <a:spcBef>
                          <a:spcPts val="0"/>
                        </a:spcBef>
                        <a:spcAft>
                          <a:spcPts val="750"/>
                        </a:spcAft>
                      </a:pPr>
                      <a:r>
                        <a:rPr lang="en-US" sz="1400">
                          <a:solidFill>
                            <a:srgbClr val="000000"/>
                          </a:solidFill>
                          <a:effectLst/>
                          <a:latin typeface="+mn-lt"/>
                          <a:ea typeface="Times New Roman" panose="02020603050405020304" pitchFamily="18" charset="0"/>
                        </a:rPr>
                        <a:t>(See Section IV.B.3.c. Project Design)</a:t>
                      </a:r>
                      <a:endParaRPr lang="en-US" sz="1400">
                        <a:solidFill>
                          <a:srgbClr val="000000"/>
                        </a:solidFill>
                        <a:effectLst/>
                        <a:latin typeface="+mn-lt"/>
                        <a:ea typeface="Helvetica" panose="020B0604020202020204" pitchFamily="34" charset="0"/>
                      </a:endParaRP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50 total</a:t>
                      </a: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0884907"/>
                  </a:ext>
                </a:extLst>
              </a:tr>
              <a:tr h="761969">
                <a:tc>
                  <a:txBody>
                    <a:bodyPr/>
                    <a:lstStyle/>
                    <a:p>
                      <a:pPr marL="238125" marR="0">
                        <a:spcBef>
                          <a:spcPts val="0"/>
                        </a:spcBef>
                        <a:spcAft>
                          <a:spcPts val="700"/>
                        </a:spcAft>
                      </a:pPr>
                      <a:r>
                        <a:rPr lang="en-US" sz="1400">
                          <a:solidFill>
                            <a:srgbClr val="000000"/>
                          </a:solidFill>
                          <a:effectLst/>
                          <a:latin typeface="+mn-lt"/>
                          <a:ea typeface="Times New Roman" panose="02020603050405020304" pitchFamily="18" charset="0"/>
                        </a:rPr>
                        <a:t>4. Organizational, Administrative, and Fiscal Capacity</a:t>
                      </a:r>
                      <a:endParaRPr lang="en-US" sz="1400">
                        <a:solidFill>
                          <a:srgbClr val="000000"/>
                        </a:solidFill>
                        <a:effectLst/>
                        <a:latin typeface="+mn-lt"/>
                        <a:ea typeface="Helvetica" panose="020B0604020202020204" pitchFamily="34" charset="0"/>
                      </a:endParaRPr>
                    </a:p>
                    <a:p>
                      <a:pPr marL="0" marR="0">
                        <a:spcBef>
                          <a:spcPts val="100"/>
                        </a:spcBef>
                        <a:spcAft>
                          <a:spcPts val="100"/>
                        </a:spcAft>
                      </a:pPr>
                      <a:r>
                        <a:rPr lang="en-US" sz="1400">
                          <a:solidFill>
                            <a:srgbClr val="000000"/>
                          </a:solidFill>
                          <a:effectLst/>
                          <a:latin typeface="+mn-lt"/>
                          <a:ea typeface="Times New Roman" panose="02020603050405020304" pitchFamily="18" charset="0"/>
                        </a:rPr>
                        <a:t>(See Section IV.B.3.d. Organizational, Administrative, </a:t>
                      </a:r>
                    </a:p>
                    <a:p>
                      <a:pPr marL="0" marR="0">
                        <a:spcBef>
                          <a:spcPts val="0"/>
                        </a:spcBef>
                        <a:spcAft>
                          <a:spcPts val="700"/>
                        </a:spcAft>
                      </a:pPr>
                      <a:r>
                        <a:rPr lang="en-US" sz="1400">
                          <a:solidFill>
                            <a:srgbClr val="000000"/>
                          </a:solidFill>
                          <a:effectLst/>
                          <a:latin typeface="+mn-lt"/>
                          <a:ea typeface="Times New Roman" panose="02020603050405020304" pitchFamily="18" charset="0"/>
                        </a:rPr>
                        <a:t>and Fiscal Capacity)</a:t>
                      </a:r>
                      <a:endParaRPr lang="en-US" sz="1400">
                        <a:solidFill>
                          <a:srgbClr val="000000"/>
                        </a:solidFill>
                        <a:effectLst/>
                        <a:latin typeface="+mn-lt"/>
                        <a:ea typeface="Helvetica" panose="020B0604020202020204" pitchFamily="34" charset="0"/>
                      </a:endParaRP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8 total</a:t>
                      </a: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639645"/>
                  </a:ext>
                </a:extLst>
              </a:tr>
              <a:tr h="540357">
                <a:tc>
                  <a:txBody>
                    <a:bodyPr/>
                    <a:lstStyle/>
                    <a:p>
                      <a:pPr marL="238125" marR="0">
                        <a:spcBef>
                          <a:spcPts val="0"/>
                        </a:spcBef>
                        <a:spcAft>
                          <a:spcPts val="700"/>
                        </a:spcAft>
                      </a:pPr>
                      <a:r>
                        <a:rPr lang="en-US" sz="1400">
                          <a:solidFill>
                            <a:srgbClr val="000000"/>
                          </a:solidFill>
                          <a:effectLst/>
                          <a:latin typeface="+mn-lt"/>
                          <a:ea typeface="Times New Roman" panose="02020603050405020304" pitchFamily="18" charset="0"/>
                        </a:rPr>
                        <a:t>5.  Past Performance – Programmatic Capability</a:t>
                      </a:r>
                      <a:endParaRPr lang="en-US" sz="1400">
                        <a:solidFill>
                          <a:srgbClr val="000000"/>
                        </a:solidFill>
                        <a:effectLst/>
                        <a:latin typeface="+mn-lt"/>
                        <a:ea typeface="Helvetica" panose="020B0604020202020204" pitchFamily="34" charset="0"/>
                      </a:endParaRPr>
                    </a:p>
                    <a:p>
                      <a:pPr marL="0" marR="0">
                        <a:spcBef>
                          <a:spcPts val="100"/>
                        </a:spcBef>
                        <a:spcAft>
                          <a:spcPts val="100"/>
                        </a:spcAft>
                      </a:pPr>
                      <a:r>
                        <a:rPr lang="en-US" sz="1400">
                          <a:solidFill>
                            <a:srgbClr val="000000"/>
                          </a:solidFill>
                          <a:effectLst/>
                          <a:latin typeface="+mn-lt"/>
                          <a:ea typeface="Times New Roman" panose="02020603050405020304" pitchFamily="18" charset="0"/>
                        </a:rPr>
                        <a:t>(See Section IV.B.3.e. Past Performance – Programmatic Capability)</a:t>
                      </a: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10 total</a:t>
                      </a: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6480522"/>
                  </a:ext>
                </a:extLst>
              </a:tr>
              <a:tr h="540357">
                <a:tc>
                  <a:txBody>
                    <a:bodyPr/>
                    <a:lstStyle/>
                    <a:p>
                      <a:pPr marL="238125" marR="0">
                        <a:spcBef>
                          <a:spcPts val="0"/>
                        </a:spcBef>
                        <a:spcAft>
                          <a:spcPts val="700"/>
                        </a:spcAft>
                      </a:pPr>
                      <a:r>
                        <a:rPr lang="en-US" sz="1400">
                          <a:solidFill>
                            <a:srgbClr val="000000"/>
                          </a:solidFill>
                          <a:effectLst/>
                          <a:latin typeface="+mn-lt"/>
                          <a:ea typeface="Times New Roman" panose="02020603050405020304" pitchFamily="18" charset="0"/>
                        </a:rPr>
                        <a:t>6.  Budget and Budget Narrative</a:t>
                      </a:r>
                      <a:endParaRPr lang="en-US" sz="1400">
                        <a:solidFill>
                          <a:srgbClr val="000000"/>
                        </a:solidFill>
                        <a:effectLst/>
                        <a:latin typeface="+mn-lt"/>
                        <a:ea typeface="Helvetica" panose="020B0604020202020204" pitchFamily="34" charset="0"/>
                      </a:endParaRPr>
                    </a:p>
                    <a:p>
                      <a:pPr marL="0" marR="0">
                        <a:spcBef>
                          <a:spcPts val="100"/>
                        </a:spcBef>
                        <a:spcAft>
                          <a:spcPts val="100"/>
                        </a:spcAft>
                      </a:pPr>
                      <a:r>
                        <a:rPr lang="en-US" sz="1400">
                          <a:solidFill>
                            <a:srgbClr val="000000"/>
                          </a:solidFill>
                          <a:effectLst/>
                          <a:latin typeface="+mn-lt"/>
                          <a:ea typeface="Times New Roman" panose="02020603050405020304" pitchFamily="18" charset="0"/>
                        </a:rPr>
                        <a:t>(See Section IV.B.2. Project Budget)</a:t>
                      </a: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2 total</a:t>
                      </a: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4883936"/>
                  </a:ext>
                </a:extLst>
              </a:tr>
              <a:tr h="218014">
                <a:tc>
                  <a:txBody>
                    <a:bodyPr/>
                    <a:lstStyle/>
                    <a:p>
                      <a:pPr marL="0" marR="0">
                        <a:spcBef>
                          <a:spcPts val="100"/>
                        </a:spcBef>
                        <a:spcAft>
                          <a:spcPts val="100"/>
                        </a:spcAft>
                      </a:pPr>
                      <a:r>
                        <a:rPr lang="en-US" sz="1400" b="1">
                          <a:solidFill>
                            <a:srgbClr val="000000"/>
                          </a:solidFill>
                          <a:effectLst/>
                          <a:latin typeface="+mn-lt"/>
                          <a:ea typeface="Times New Roman" panose="02020603050405020304" pitchFamily="18" charset="0"/>
                        </a:rPr>
                        <a:t>TOTAL</a:t>
                      </a:r>
                      <a:endParaRPr lang="en-US" sz="1400">
                        <a:solidFill>
                          <a:srgbClr val="000000"/>
                        </a:solidFill>
                        <a:effectLst/>
                        <a:latin typeface="+mn-lt"/>
                        <a:ea typeface="Times New Roman" panose="02020603050405020304" pitchFamily="18" charset="0"/>
                      </a:endParaRPr>
                    </a:p>
                  </a:txBody>
                  <a:tcPr marL="74930"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b="1">
                          <a:solidFill>
                            <a:srgbClr val="000000"/>
                          </a:solidFill>
                          <a:effectLst/>
                          <a:latin typeface="+mn-lt"/>
                          <a:ea typeface="Times New Roman" panose="02020603050405020304" pitchFamily="18" charset="0"/>
                        </a:rPr>
                        <a:t>100</a:t>
                      </a:r>
                      <a:endParaRPr lang="en-US" sz="1400">
                        <a:solidFill>
                          <a:srgbClr val="000000"/>
                        </a:solidFill>
                        <a:effectLst/>
                        <a:latin typeface="+mn-lt"/>
                        <a:ea typeface="Times New Roman" panose="02020603050405020304" pitchFamily="18" charset="0"/>
                      </a:endParaRPr>
                    </a:p>
                  </a:txBody>
                  <a:tcPr marL="71755" marR="74930" marT="3175" marB="63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3274699"/>
                  </a:ext>
                </a:extLst>
              </a:tr>
            </a:tbl>
          </a:graphicData>
        </a:graphic>
      </p:graphicFrame>
    </p:spTree>
    <p:extLst>
      <p:ext uri="{BB962C8B-B14F-4D97-AF65-F5344CB8AC3E}">
        <p14:creationId xmlns:p14="http://schemas.microsoft.com/office/powerpoint/2010/main" val="353214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36</a:t>
            </a:fld>
            <a:endParaRPr lang="en-US"/>
          </a:p>
        </p:txBody>
      </p:sp>
      <p:sp>
        <p:nvSpPr>
          <p:cNvPr id="3" name="Title 2"/>
          <p:cNvSpPr>
            <a:spLocks noGrp="1"/>
          </p:cNvSpPr>
          <p:nvPr>
            <p:ph type="title"/>
          </p:nvPr>
        </p:nvSpPr>
        <p:spPr/>
        <p:txBody>
          <a:bodyPr>
            <a:normAutofit fontScale="90000"/>
          </a:bodyPr>
          <a:lstStyle/>
          <a:p>
            <a:pPr algn="ctr"/>
            <a:br>
              <a:rPr lang="en-US" altLang="en-US">
                <a:solidFill>
                  <a:srgbClr val="424456"/>
                </a:solidFill>
                <a:latin typeface="Trebuchet MS"/>
              </a:rPr>
            </a:br>
            <a:r>
              <a:rPr lang="en-US" altLang="en-US">
                <a:solidFill>
                  <a:srgbClr val="424456"/>
                </a:solidFill>
                <a:latin typeface="Trebuchet MS"/>
              </a:rPr>
              <a:t>Standards for Evaluating Applications</a:t>
            </a:r>
            <a:br>
              <a:rPr lang="en-US" altLang="en-US" b="0">
                <a:solidFill>
                  <a:srgbClr val="424456"/>
                </a:solidFill>
                <a:latin typeface="Trebuchet MS"/>
              </a:rPr>
            </a:br>
            <a:endParaRPr lang="en-US"/>
          </a:p>
        </p:txBody>
      </p:sp>
      <p:graphicFrame>
        <p:nvGraphicFramePr>
          <p:cNvPr id="12" name="Table 11">
            <a:extLst>
              <a:ext uri="{FF2B5EF4-FFF2-40B4-BE49-F238E27FC236}">
                <a16:creationId xmlns:a16="http://schemas.microsoft.com/office/drawing/2014/main" id="{B2209E54-276A-E097-3644-6D1C6E8F291A}"/>
              </a:ext>
            </a:extLst>
          </p:cNvPr>
          <p:cNvGraphicFramePr>
            <a:graphicFrameLocks noGrp="1"/>
          </p:cNvGraphicFramePr>
          <p:nvPr>
            <p:extLst>
              <p:ext uri="{D42A27DB-BD31-4B8C-83A1-F6EECF244321}">
                <p14:modId xmlns:p14="http://schemas.microsoft.com/office/powerpoint/2010/main" val="628636038"/>
              </p:ext>
            </p:extLst>
          </p:nvPr>
        </p:nvGraphicFramePr>
        <p:xfrm>
          <a:off x="805866" y="1566862"/>
          <a:ext cx="11080749" cy="3868737"/>
        </p:xfrm>
        <a:graphic>
          <a:graphicData uri="http://schemas.openxmlformats.org/drawingml/2006/table">
            <a:tbl>
              <a:tblPr firstRow="1" firstCol="1" lastRow="1" lastCol="1" bandRow="1"/>
              <a:tblGrid>
                <a:gridCol w="3738737">
                  <a:extLst>
                    <a:ext uri="{9D8B030D-6E8A-4147-A177-3AD203B41FA5}">
                      <a16:colId xmlns:a16="http://schemas.microsoft.com/office/drawing/2014/main" val="4088046616"/>
                    </a:ext>
                  </a:extLst>
                </a:gridCol>
                <a:gridCol w="3671006">
                  <a:extLst>
                    <a:ext uri="{9D8B030D-6E8A-4147-A177-3AD203B41FA5}">
                      <a16:colId xmlns:a16="http://schemas.microsoft.com/office/drawing/2014/main" val="1368162145"/>
                    </a:ext>
                  </a:extLst>
                </a:gridCol>
                <a:gridCol w="3671006">
                  <a:extLst>
                    <a:ext uri="{9D8B030D-6E8A-4147-A177-3AD203B41FA5}">
                      <a16:colId xmlns:a16="http://schemas.microsoft.com/office/drawing/2014/main" val="1581598252"/>
                    </a:ext>
                  </a:extLst>
                </a:gridCol>
              </a:tblGrid>
              <a:tr h="336165">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Standard Rating</a:t>
                      </a:r>
                      <a:endParaRPr lang="en-US" sz="1400">
                        <a:solidFill>
                          <a:srgbClr val="000000"/>
                        </a:solidFill>
                        <a:effectLst/>
                        <a:latin typeface="+mn-lt"/>
                        <a:ea typeface="Times New Roman" panose="02020603050405020304" pitchFamily="18" charset="0"/>
                      </a:endParaRPr>
                    </a:p>
                  </a:txBody>
                  <a:tcPr marL="74930" marR="74930" marT="6350"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Definition</a:t>
                      </a:r>
                      <a:endParaRPr lang="en-US" sz="1400">
                        <a:solidFill>
                          <a:srgbClr val="000000"/>
                        </a:solidFill>
                        <a:effectLst/>
                        <a:latin typeface="+mn-lt"/>
                        <a:ea typeface="Times New Roman" panose="02020603050405020304" pitchFamily="18" charset="0"/>
                      </a:endParaRPr>
                    </a:p>
                  </a:txBody>
                  <a:tcPr marL="71755" marR="74930" marT="6350"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100"/>
                        </a:spcBef>
                        <a:spcAft>
                          <a:spcPts val="100"/>
                        </a:spcAft>
                      </a:pPr>
                      <a:r>
                        <a:rPr lang="en-US" sz="1400" b="1">
                          <a:solidFill>
                            <a:srgbClr val="000000"/>
                          </a:solidFill>
                          <a:effectLst/>
                          <a:latin typeface="+mn-lt"/>
                          <a:ea typeface="Times New Roman" panose="02020603050405020304" pitchFamily="18" charset="0"/>
                        </a:rPr>
                        <a:t>Standard for Calculating Points</a:t>
                      </a:r>
                      <a:endParaRPr lang="en-US" sz="1400">
                        <a:solidFill>
                          <a:srgbClr val="000000"/>
                        </a:solidFill>
                        <a:effectLst/>
                        <a:latin typeface="+mn-lt"/>
                        <a:ea typeface="Times New Roman" panose="02020603050405020304" pitchFamily="18" charset="0"/>
                      </a:endParaRPr>
                    </a:p>
                  </a:txBody>
                  <a:tcPr marL="71755" marR="74930" marT="6350"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19974871"/>
                  </a:ext>
                </a:extLst>
              </a:tr>
              <a:tr h="966004">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Thoroughly Meets</a:t>
                      </a:r>
                    </a:p>
                  </a:txBody>
                  <a:tcPr marL="74930"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thoroughly responds to the rating factor and fully and convincingly satisfies all the stated specifications.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Full Points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6957703"/>
                  </a:ext>
                </a:extLst>
              </a:tr>
              <a:tr h="1283284">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Partially Meets</a:t>
                      </a:r>
                    </a:p>
                  </a:txBody>
                  <a:tcPr marL="74930"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responds incompletely to the rating factor or the application convincingly satisfies some, but not all, of the stated specifications.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Half Points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887439"/>
                  </a:ext>
                </a:extLst>
              </a:tr>
              <a:tr h="1283284">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Fails to Meet</a:t>
                      </a:r>
                    </a:p>
                  </a:txBody>
                  <a:tcPr marL="74930"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The application does not respond to the rating factor or the application does respond to the rating factor but does not convincingly satisfy any of the stated specifications.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100"/>
                        </a:spcBef>
                        <a:spcAft>
                          <a:spcPts val="100"/>
                        </a:spcAft>
                      </a:pPr>
                      <a:r>
                        <a:rPr lang="en-US" sz="1400">
                          <a:solidFill>
                            <a:srgbClr val="000000"/>
                          </a:solidFill>
                          <a:effectLst/>
                          <a:latin typeface="+mn-lt"/>
                          <a:ea typeface="Times New Roman" panose="02020603050405020304" pitchFamily="18" charset="0"/>
                        </a:rPr>
                        <a:t>Zero Points</a:t>
                      </a:r>
                    </a:p>
                  </a:txBody>
                  <a:tcPr marL="71755" marR="74930" marT="3175" marB="63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9537067"/>
                  </a:ext>
                </a:extLst>
              </a:tr>
            </a:tbl>
          </a:graphicData>
        </a:graphic>
      </p:graphicFrame>
    </p:spTree>
    <p:extLst>
      <p:ext uri="{BB962C8B-B14F-4D97-AF65-F5344CB8AC3E}">
        <p14:creationId xmlns:p14="http://schemas.microsoft.com/office/powerpoint/2010/main" val="26863959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a:t>Proposal Submission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53964"/>
          </a:xfrm>
        </p:spPr>
        <p:txBody>
          <a:bodyPr>
            <a:normAutofit fontScale="92500" lnSpcReduction="10000"/>
          </a:bodyPr>
          <a:lstStyle/>
          <a:p>
            <a:r>
              <a:rPr lang="en-US"/>
              <a:t>Section IV.C</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453244"/>
            <a:ext cx="10515600" cy="4736420"/>
          </a:xfrm>
        </p:spPr>
        <p:txBody>
          <a:bodyPr vert="horz" lIns="91440" tIns="45720" rIns="91440" bIns="45720" rtlCol="0" anchor="t">
            <a:noAutofit/>
          </a:bodyPr>
          <a:lstStyle/>
          <a:p>
            <a:pPr marL="0" indent="0">
              <a:buNone/>
            </a:pPr>
            <a:r>
              <a:rPr lang="en-US" sz="2800" dirty="0">
                <a:solidFill>
                  <a:schemeClr val="accent2"/>
                </a:solidFill>
              </a:rPr>
              <a:t>Applications must be received by 11:59 p.m. (ET) on the closing date, which is January 6, 2023</a:t>
            </a:r>
            <a:r>
              <a:rPr lang="en-US" sz="2800" b="1" dirty="0">
                <a:solidFill>
                  <a:schemeClr val="accent2"/>
                </a:solidFill>
              </a:rPr>
              <a:t>.</a:t>
            </a:r>
            <a:r>
              <a:rPr lang="en-US" sz="2800" dirty="0">
                <a:solidFill>
                  <a:schemeClr val="accent2"/>
                </a:solidFill>
              </a:rPr>
              <a:t>  </a:t>
            </a:r>
          </a:p>
          <a:p>
            <a:pPr marL="0" indent="0">
              <a:buNone/>
            </a:pPr>
            <a:r>
              <a:rPr lang="en-US" sz="2800" b="1" dirty="0"/>
              <a:t>Method of Submission</a:t>
            </a:r>
            <a:endParaRPr lang="en-US" sz="2800" b="1" dirty="0">
              <a:cs typeface="Calibri"/>
            </a:endParaRPr>
          </a:p>
          <a:p>
            <a:r>
              <a:rPr lang="en-US" sz="2800" dirty="0"/>
              <a:t>Online at </a:t>
            </a:r>
            <a:r>
              <a:rPr lang="en-US" sz="2800" dirty="0">
                <a:hlinkClick r:id="rId3"/>
              </a:rPr>
              <a:t>www.grants.gov</a:t>
            </a:r>
            <a:r>
              <a:rPr lang="en-US" sz="2800" dirty="0"/>
              <a:t> </a:t>
            </a:r>
            <a:endParaRPr lang="en-US" sz="2800" dirty="0">
              <a:cs typeface="Calibri"/>
            </a:endParaRPr>
          </a:p>
          <a:p>
            <a:pPr>
              <a:buFont typeface="Wingdings" panose="05000000000000000000" pitchFamily="2" charset="2"/>
              <a:buChar char="v"/>
            </a:pPr>
            <a:r>
              <a:rPr lang="en-US" sz="2800" dirty="0"/>
              <a:t>Reference </a:t>
            </a:r>
            <a:r>
              <a:rPr lang="en-US" sz="2800" b="1" dirty="0"/>
              <a:t>FOA-ETA-22-16</a:t>
            </a:r>
            <a:endParaRPr lang="en-US" sz="2800" b="1" dirty="0">
              <a:cs typeface="Calibri"/>
            </a:endParaRPr>
          </a:p>
        </p:txBody>
      </p:sp>
    </p:spTree>
    <p:extLst>
      <p:ext uri="{BB962C8B-B14F-4D97-AF65-F5344CB8AC3E}">
        <p14:creationId xmlns:p14="http://schemas.microsoft.com/office/powerpoint/2010/main" val="1100459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96C16B-8B29-0B13-068D-154859A8A31F}"/>
              </a:ext>
            </a:extLst>
          </p:cNvPr>
          <p:cNvSpPr>
            <a:spLocks noGrp="1"/>
          </p:cNvSpPr>
          <p:nvPr>
            <p:ph type="sldNum" sz="quarter" idx="12"/>
          </p:nvPr>
        </p:nvSpPr>
        <p:spPr/>
        <p:txBody>
          <a:bodyPr/>
          <a:lstStyle/>
          <a:p>
            <a:fld id="{158B7785-F6D6-45F8-833E-07BD84680091}" type="slidenum">
              <a:rPr lang="en-US" smtClean="0"/>
              <a:t>38</a:t>
            </a:fld>
            <a:endParaRPr lang="en-US"/>
          </a:p>
        </p:txBody>
      </p:sp>
      <p:sp>
        <p:nvSpPr>
          <p:cNvPr id="3" name="Title 2">
            <a:extLst>
              <a:ext uri="{FF2B5EF4-FFF2-40B4-BE49-F238E27FC236}">
                <a16:creationId xmlns:a16="http://schemas.microsoft.com/office/drawing/2014/main" id="{92153DB8-8A8B-D417-E10E-6F30ED5F6241}"/>
              </a:ext>
            </a:extLst>
          </p:cNvPr>
          <p:cNvSpPr>
            <a:spLocks noGrp="1"/>
          </p:cNvSpPr>
          <p:nvPr>
            <p:ph type="title"/>
          </p:nvPr>
        </p:nvSpPr>
        <p:spPr/>
        <p:txBody>
          <a:bodyPr/>
          <a:lstStyle/>
          <a:p>
            <a:r>
              <a:rPr lang="en-US">
                <a:ea typeface="+mn-lt"/>
                <a:cs typeface="+mn-lt"/>
              </a:rPr>
              <a:t>                        Grants.gov Help Desk and Agency Contact</a:t>
            </a:r>
            <a:endParaRPr lang="en-US"/>
          </a:p>
        </p:txBody>
      </p:sp>
      <p:sp>
        <p:nvSpPr>
          <p:cNvPr id="4" name="Text Placeholder 3">
            <a:extLst>
              <a:ext uri="{FF2B5EF4-FFF2-40B4-BE49-F238E27FC236}">
                <a16:creationId xmlns:a16="http://schemas.microsoft.com/office/drawing/2014/main" id="{90B5DE24-4870-ACAB-6424-F0C95C5222E0}"/>
              </a:ext>
            </a:extLst>
          </p:cNvPr>
          <p:cNvSpPr>
            <a:spLocks noGrp="1"/>
          </p:cNvSpPr>
          <p:nvPr>
            <p:ph type="body" idx="1"/>
          </p:nvPr>
        </p:nvSpPr>
        <p:spPr/>
        <p:txBody>
          <a:bodyPr/>
          <a:lstStyle/>
          <a:p>
            <a:r>
              <a:rPr lang="en-US" b="1">
                <a:ea typeface="+mn-lt"/>
                <a:cs typeface="+mn-lt"/>
              </a:rPr>
              <a:t>Application Submission Difficulties in Grants.gov </a:t>
            </a:r>
            <a:endParaRPr lang="en-US"/>
          </a:p>
        </p:txBody>
      </p:sp>
      <p:sp>
        <p:nvSpPr>
          <p:cNvPr id="5" name="Content Placeholder 4">
            <a:extLst>
              <a:ext uri="{FF2B5EF4-FFF2-40B4-BE49-F238E27FC236}">
                <a16:creationId xmlns:a16="http://schemas.microsoft.com/office/drawing/2014/main" id="{53D177DA-6F74-8AF0-2CDE-35E6E73A8053}"/>
              </a:ext>
            </a:extLst>
          </p:cNvPr>
          <p:cNvSpPr>
            <a:spLocks noGrp="1"/>
          </p:cNvSpPr>
          <p:nvPr>
            <p:ph sz="half" idx="2"/>
          </p:nvPr>
        </p:nvSpPr>
        <p:spPr>
          <a:xfrm>
            <a:off x="823823" y="1823191"/>
            <a:ext cx="10544354" cy="4487332"/>
          </a:xfrm>
        </p:spPr>
        <p:txBody>
          <a:bodyPr vert="horz" lIns="91440" tIns="45720" rIns="91440" bIns="45720" rtlCol="0" anchor="t">
            <a:noAutofit/>
          </a:bodyPr>
          <a:lstStyle/>
          <a:p>
            <a:r>
              <a:rPr lang="en-US" dirty="0">
                <a:ea typeface="+mn-lt"/>
                <a:cs typeface="+mn-lt"/>
              </a:rPr>
              <a:t>Contact one of the following:</a:t>
            </a:r>
          </a:p>
          <a:p>
            <a:pPr lvl="1">
              <a:buFont typeface="Wingdings" panose="05000000000000000000" pitchFamily="2" charset="2"/>
              <a:buChar char="§"/>
            </a:pPr>
            <a:r>
              <a:rPr lang="en-US" dirty="0">
                <a:ea typeface="+mn-lt"/>
                <a:cs typeface="+mn-lt"/>
              </a:rPr>
              <a:t>Call: 1-800-518-4726 or 606-545-5035 to speak to a Customer Support Representative, and/or</a:t>
            </a:r>
          </a:p>
          <a:p>
            <a:pPr lvl="1">
              <a:buFont typeface="Wingdings" panose="05000000000000000000" pitchFamily="2" charset="2"/>
              <a:buChar char="§"/>
            </a:pPr>
            <a:r>
              <a:rPr lang="en-US" dirty="0">
                <a:ea typeface="+mn-lt"/>
                <a:cs typeface="+mn-lt"/>
              </a:rPr>
              <a:t>Email: </a:t>
            </a:r>
            <a:r>
              <a:rPr lang="en-US" dirty="0">
                <a:ea typeface="+mn-lt"/>
                <a:cs typeface="+mn-lt"/>
                <a:hlinkClick r:id="rId3"/>
              </a:rPr>
              <a:t>support@grants.gov</a:t>
            </a:r>
            <a:endParaRPr lang="en-US" dirty="0">
              <a:ea typeface="+mn-lt"/>
              <a:cs typeface="+mn-lt"/>
            </a:endParaRPr>
          </a:p>
          <a:p>
            <a:r>
              <a:rPr lang="en-US" b="1" dirty="0">
                <a:ea typeface="+mn-lt"/>
                <a:cs typeface="+mn-lt"/>
              </a:rPr>
              <a:t> </a:t>
            </a:r>
            <a:r>
              <a:rPr lang="en-US" dirty="0">
                <a:ea typeface="+mn-lt"/>
                <a:cs typeface="+mn-lt"/>
              </a:rPr>
              <a:t>The Grants.gov Contact Center is open 24 hours a day, 7 days a week but closed on federal holidays. </a:t>
            </a:r>
          </a:p>
          <a:p>
            <a:pPr marL="0" indent="0">
              <a:buNone/>
            </a:pPr>
            <a:r>
              <a:rPr lang="en-US" b="1" dirty="0">
                <a:ea typeface="+mn-lt"/>
                <a:cs typeface="+mn-lt"/>
              </a:rPr>
              <a:t>FOA Technical Questions - </a:t>
            </a:r>
            <a:r>
              <a:rPr lang="en-US" dirty="0">
                <a:ea typeface="+mn-lt"/>
                <a:cs typeface="+mn-lt"/>
              </a:rPr>
              <a:t>Contact Daniela </a:t>
            </a:r>
            <a:r>
              <a:rPr lang="en-US" dirty="0" err="1">
                <a:ea typeface="+mn-lt"/>
                <a:cs typeface="+mn-lt"/>
              </a:rPr>
              <a:t>Petchik</a:t>
            </a:r>
            <a:r>
              <a:rPr lang="en-US" dirty="0">
                <a:ea typeface="+mn-lt"/>
                <a:cs typeface="+mn-lt"/>
              </a:rPr>
              <a:t>, Lead Grants Management Specialist, Office of Grants Management, at </a:t>
            </a:r>
            <a:r>
              <a:rPr lang="en-US" dirty="0">
                <a:ea typeface="+mn-lt"/>
                <a:cs typeface="+mn-lt"/>
                <a:hlinkClick r:id="rId4"/>
              </a:rPr>
              <a:t>petchik.daniela.m@dol.gov</a:t>
            </a:r>
            <a:r>
              <a:rPr lang="en-US" dirty="0">
                <a:ea typeface="+mn-lt"/>
                <a:cs typeface="+mn-lt"/>
              </a:rPr>
              <a:t> </a:t>
            </a:r>
            <a:endParaRPr lang="en-US" dirty="0">
              <a:cs typeface="Calibri"/>
            </a:endParaRPr>
          </a:p>
          <a:p>
            <a:r>
              <a:rPr lang="en-US" dirty="0">
                <a:ea typeface="+mn-lt"/>
                <a:cs typeface="+mn-lt"/>
              </a:rPr>
              <a:t>    Reference: </a:t>
            </a:r>
            <a:r>
              <a:rPr lang="en-US" b="1" dirty="0">
                <a:ea typeface="+mn-lt"/>
                <a:cs typeface="+mn-lt"/>
              </a:rPr>
              <a:t>FOA-ETA-22-16</a:t>
            </a:r>
            <a:endParaRPr lang="en-US" dirty="0"/>
          </a:p>
          <a:p>
            <a:endParaRPr lang="en-US" dirty="0">
              <a:cs typeface="Calibri"/>
            </a:endParaRPr>
          </a:p>
        </p:txBody>
      </p:sp>
    </p:spTree>
    <p:extLst>
      <p:ext uri="{BB962C8B-B14F-4D97-AF65-F5344CB8AC3E}">
        <p14:creationId xmlns:p14="http://schemas.microsoft.com/office/powerpoint/2010/main" val="3856118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DBE8E5-FEA1-2748-7334-47585EDA4AE7}"/>
              </a:ext>
            </a:extLst>
          </p:cNvPr>
          <p:cNvSpPr>
            <a:spLocks noGrp="1"/>
          </p:cNvSpPr>
          <p:nvPr>
            <p:ph type="sldNum" sz="quarter" idx="12"/>
          </p:nvPr>
        </p:nvSpPr>
        <p:spPr/>
        <p:txBody>
          <a:bodyPr/>
          <a:lstStyle/>
          <a:p>
            <a:fld id="{158B7785-F6D6-45F8-833E-07BD84680091}" type="slidenum">
              <a:rPr lang="en-US" smtClean="0"/>
              <a:t>39</a:t>
            </a:fld>
            <a:endParaRPr lang="en-US"/>
          </a:p>
        </p:txBody>
      </p:sp>
      <p:sp>
        <p:nvSpPr>
          <p:cNvPr id="3" name="Title 2">
            <a:extLst>
              <a:ext uri="{FF2B5EF4-FFF2-40B4-BE49-F238E27FC236}">
                <a16:creationId xmlns:a16="http://schemas.microsoft.com/office/drawing/2014/main" id="{5DACA66B-754A-9D28-3914-F24F54C6AF13}"/>
              </a:ext>
            </a:extLst>
          </p:cNvPr>
          <p:cNvSpPr>
            <a:spLocks noGrp="1"/>
          </p:cNvSpPr>
          <p:nvPr>
            <p:ph type="title"/>
          </p:nvPr>
        </p:nvSpPr>
        <p:spPr/>
        <p:txBody>
          <a:bodyPr/>
          <a:lstStyle/>
          <a:p>
            <a:r>
              <a:rPr lang="en-US" b="0">
                <a:ea typeface="+mn-lt"/>
                <a:cs typeface="+mn-lt"/>
              </a:rPr>
              <a:t>                     </a:t>
            </a:r>
            <a:r>
              <a:rPr lang="en-US">
                <a:ea typeface="+mn-lt"/>
                <a:cs typeface="+mn-lt"/>
              </a:rPr>
              <a:t>Review and Selection Process</a:t>
            </a:r>
          </a:p>
        </p:txBody>
      </p:sp>
      <p:sp>
        <p:nvSpPr>
          <p:cNvPr id="4" name="Text Placeholder 3">
            <a:extLst>
              <a:ext uri="{FF2B5EF4-FFF2-40B4-BE49-F238E27FC236}">
                <a16:creationId xmlns:a16="http://schemas.microsoft.com/office/drawing/2014/main" id="{FB69E002-A857-CD73-F71D-5E0CCAFB98FC}"/>
              </a:ext>
            </a:extLst>
          </p:cNvPr>
          <p:cNvSpPr>
            <a:spLocks noGrp="1"/>
          </p:cNvSpPr>
          <p:nvPr>
            <p:ph type="body" idx="1"/>
          </p:nvPr>
        </p:nvSpPr>
        <p:spPr>
          <a:xfrm>
            <a:off x="825411" y="999279"/>
            <a:ext cx="10544354" cy="593875"/>
          </a:xfrm>
        </p:spPr>
        <p:txBody>
          <a:bodyPr/>
          <a:lstStyle/>
          <a:p>
            <a:r>
              <a:rPr lang="en-US" b="1">
                <a:cs typeface="Calibri"/>
              </a:rPr>
              <a:t>Merit Review and Selection Process</a:t>
            </a:r>
          </a:p>
        </p:txBody>
      </p:sp>
      <p:sp>
        <p:nvSpPr>
          <p:cNvPr id="5" name="Content Placeholder 4">
            <a:extLst>
              <a:ext uri="{FF2B5EF4-FFF2-40B4-BE49-F238E27FC236}">
                <a16:creationId xmlns:a16="http://schemas.microsoft.com/office/drawing/2014/main" id="{C15F559A-6641-91D2-B1E4-B6FBCFAA3079}"/>
              </a:ext>
            </a:extLst>
          </p:cNvPr>
          <p:cNvSpPr>
            <a:spLocks noGrp="1"/>
          </p:cNvSpPr>
          <p:nvPr>
            <p:ph sz="half" idx="2"/>
          </p:nvPr>
        </p:nvSpPr>
        <p:spPr>
          <a:xfrm>
            <a:off x="811033" y="1716708"/>
            <a:ext cx="11061939" cy="4199785"/>
          </a:xfrm>
        </p:spPr>
        <p:txBody>
          <a:bodyPr vert="horz" lIns="91440" tIns="45720" rIns="91440" bIns="45720" rtlCol="0" anchor="t">
            <a:noAutofit/>
          </a:bodyPr>
          <a:lstStyle/>
          <a:p>
            <a:r>
              <a:rPr lang="en-US">
                <a:ea typeface="+mn-lt"/>
                <a:cs typeface="+mn-lt"/>
              </a:rPr>
              <a:t>A technical merit review panel will carefully evaluate applications against the selection criteria to determine the merit of applications.  These criteria are based on the policy goals, priorities, and emphases set forth in this FOA.  Up to 100 points may be awarded to an applicant, depending on the quality of the responses provided.  </a:t>
            </a:r>
          </a:p>
          <a:p>
            <a:endParaRPr lang="en-US">
              <a:cs typeface="Calibri" panose="020F0502020204030204"/>
            </a:endParaRPr>
          </a:p>
          <a:p>
            <a:r>
              <a:rPr lang="en-US">
                <a:ea typeface="+mn-lt"/>
                <a:cs typeface="+mn-lt"/>
              </a:rPr>
              <a:t>Prior to making an award, ETA will review information available through various sources, such as the OMB-designated repository of government-wide eligibility qualification or financial integrity information, such as Federal Awardee Performance and Integrity Information System (FAPIIS), and "Do Not Pay".  ETA will comply with the requirements of 2 CFR Part 180 codified at 2 CFR Part 2998 (Non-procurement Debarment and Suspension)</a:t>
            </a:r>
            <a:endParaRPr lang="en-US">
              <a:cs typeface="Calibri"/>
            </a:endParaRPr>
          </a:p>
        </p:txBody>
      </p:sp>
      <p:sp>
        <p:nvSpPr>
          <p:cNvPr id="7" name="Text Placeholder 3">
            <a:extLst>
              <a:ext uri="{FF2B5EF4-FFF2-40B4-BE49-F238E27FC236}">
                <a16:creationId xmlns:a16="http://schemas.microsoft.com/office/drawing/2014/main" id="{50A48FDD-0CED-F3F0-40BD-0BA40FF285C6}"/>
              </a:ext>
            </a:extLst>
          </p:cNvPr>
          <p:cNvSpPr txBox="1">
            <a:spLocks/>
          </p:cNvSpPr>
          <p:nvPr/>
        </p:nvSpPr>
        <p:spPr>
          <a:xfrm>
            <a:off x="877169" y="3337038"/>
            <a:ext cx="10515600" cy="493234"/>
          </a:xfrm>
          <a:prstGeom prst="rect">
            <a:avLst/>
          </a:prstGeom>
          <a:solidFill>
            <a:srgbClr val="F3F4F4"/>
          </a:solidFill>
          <a:ln>
            <a:solidFill>
              <a:schemeClr val="accent4"/>
            </a:solidFill>
          </a:ln>
        </p:spPr>
        <p:txBody>
          <a:bodyPr vert="horz" lIns="91440" tIns="45720" rIns="91440" bIns="45720" rtlCol="0" anchor="ctr">
            <a:normAutofit lnSpcReduction="1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a:cs typeface="Calibri"/>
              </a:rPr>
              <a:t>Risk Review Process</a:t>
            </a:r>
          </a:p>
        </p:txBody>
      </p:sp>
    </p:spTree>
    <p:extLst>
      <p:ext uri="{BB962C8B-B14F-4D97-AF65-F5344CB8AC3E}">
        <p14:creationId xmlns:p14="http://schemas.microsoft.com/office/powerpoint/2010/main" val="300264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40</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a:t>For More Information</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sz="2800"/>
              <a:t>FAQs: </a:t>
            </a:r>
            <a:r>
              <a:rPr lang="en-US" sz="2800">
                <a:hlinkClick r:id="rId3"/>
              </a:rPr>
              <a:t>https://www.dol.gov/agencies/eta/grants/apply/find-opportunities</a:t>
            </a:r>
            <a:r>
              <a:rPr lang="en-US" sz="2800" u="sng"/>
              <a:t> </a:t>
            </a:r>
            <a:endParaRPr lang="en-US" sz="2800"/>
          </a:p>
          <a:p>
            <a:pPr algn="ctr"/>
            <a:r>
              <a:rPr lang="en-US" sz="2800" i="1">
                <a:solidFill>
                  <a:schemeClr val="tx1"/>
                </a:solidFill>
              </a:rPr>
              <a:t>Check back frequently for new ones</a:t>
            </a:r>
            <a:endParaRPr lang="en-US" sz="2800" i="1">
              <a:solidFill>
                <a:schemeClr val="tx1"/>
              </a:solidFill>
              <a:cs typeface="Calibri"/>
            </a:endParaRPr>
          </a:p>
          <a:p>
            <a:r>
              <a:rPr lang="en-US" sz="2800"/>
              <a:t>Questions:  Daniela </a:t>
            </a:r>
            <a:r>
              <a:rPr lang="en-US" sz="2800" err="1"/>
              <a:t>Petchik</a:t>
            </a:r>
            <a:endParaRPr lang="en-US" sz="2800" err="1">
              <a:cs typeface="Calibri"/>
            </a:endParaRPr>
          </a:p>
          <a:p>
            <a:pPr lvl="1"/>
            <a:r>
              <a:rPr lang="en-US" sz="2800"/>
              <a:t>Grants Management Specialist, OGM</a:t>
            </a:r>
            <a:endParaRPr lang="en-US" sz="2800">
              <a:cs typeface="Calibri Light"/>
            </a:endParaRPr>
          </a:p>
          <a:p>
            <a:pPr lvl="2"/>
            <a:r>
              <a:rPr lang="en-US" sz="2800"/>
              <a:t>U.S. Department of Labor</a:t>
            </a:r>
            <a:endParaRPr lang="en-US" sz="2800">
              <a:cs typeface="Calibri"/>
            </a:endParaRPr>
          </a:p>
          <a:p>
            <a:pPr lvl="3"/>
            <a:r>
              <a:rPr lang="en-US" sz="2800">
                <a:hlinkClick r:id="rId4"/>
              </a:rPr>
              <a:t>Petchik.Daniela.M@dol.gov</a:t>
            </a:r>
            <a:r>
              <a:rPr lang="en-US" sz="2800" u="none"/>
              <a:t>   </a:t>
            </a:r>
            <a:endParaRPr lang="en-US" sz="2800" u="none">
              <a:cs typeface="Calibri"/>
            </a:endParaRPr>
          </a:p>
        </p:txBody>
      </p:sp>
    </p:spTree>
    <p:extLst>
      <p:ext uri="{BB962C8B-B14F-4D97-AF65-F5344CB8AC3E}">
        <p14:creationId xmlns:p14="http://schemas.microsoft.com/office/powerpoint/2010/main" val="1097583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3"/>
              </a:rPr>
              <a:t>Support@workforceGPS.org</a:t>
            </a:r>
            <a:endParaRPr lang="en-US"/>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288&quot;&gt;&lt;object type=&quot;3&quot; unique_id=&quot;10289&quot;&gt;&lt;property id=&quot;20148&quot; value=&quot;5&quot;/&gt;&lt;property id=&quot;20300&quot; value=&quot;Slide 1 - &amp;quot;Read Before You Proceed: Instructions for Use &amp;amp; Legal Compliance&amp;quot;&quot;/&gt;&lt;property id=&quot;20307&quot; value=&quot;305&quot;/&gt;&lt;/object&gt;&lt;object type=&quot;3&quot; unique_id=&quot;10290&quot;&gt;&lt;property id=&quot;20148&quot; value=&quot;5&quot;/&gt;&lt;property id=&quot;20300&quot; value=&quot;Slide 2 - &amp;quot;Draft PowerPoint Template: Webinar Title Goes Here&amp;quot;&quot;/&gt;&lt;property id=&quot;20307&quot; value=&quot;256&quot;/&gt;&lt;/object&gt;&lt;object type=&quot;3&quot; unique_id=&quot;10291&quot;&gt;&lt;property id=&quot;20148&quot; value=&quot;5&quot;/&gt;&lt;property id=&quot;20300&quot; value=&quot;Slide 3 - &amp;quot;This is a block for a slide title.&amp;quot;&quot;/&gt;&lt;property id=&quot;20307&quot; value=&quot;257&quot;/&gt;&lt;/object&gt;&lt;object type=&quot;3&quot; unique_id=&quot;10292&quot;&gt;&lt;property id=&quot;20148&quot; value=&quot;5&quot;/&gt;&lt;property id=&quot;20300&quot; value=&quot;Slide 4 - &amp;quot;Today’s Speaker / Today’s Moderator&amp;quot;&quot;/&gt;&lt;property id=&quot;20307&quot; value=&quot;296&quot;/&gt;&lt;/object&gt;&lt;object type=&quot;3&quot; unique_id=&quot;10293&quot;&gt;&lt;property id=&quot;20148&quot; value=&quot;5&quot;/&gt;&lt;property id=&quot;20300&quot; value=&quot;Slide 5 - &amp;quot;Today’s Speakers&amp;quot;&quot;/&gt;&lt;property id=&quot;20307&quot; value=&quot;265&quot;/&gt;&lt;/object&gt;&lt;object type=&quot;3&quot; unique_id=&quot;10294&quot;&gt;&lt;property id=&quot;20148&quot; value=&quot;5&quot;/&gt;&lt;property id=&quot;20300&quot; value=&quot;Slide 6 - &amp;quot;Today’s Speakers&amp;quot;&quot;/&gt;&lt;property id=&quot;20307&quot; value=&quot;266&quot;/&gt;&lt;/object&gt;&lt;object type=&quot;3&quot; unique_id=&quot;10295&quot;&gt;&lt;property id=&quot;20148&quot; value=&quot;5&quot;/&gt;&lt;property id=&quot;20300&quot; value=&quot;Slide 7 - &amp;quot;Today’s Objectives&amp;quot;&quot;/&gt;&lt;property id=&quot;20307&quot; value=&quot;295&quot;/&gt;&lt;/object&gt;&lt;object type=&quot;3&quot; unique_id=&quot;10296&quot;&gt;&lt;property id=&quot;20148&quot; value=&quot;5&quot;/&gt;&lt;property id=&quot;20300&quot; value=&quot;Slide 8 - &amp;quot;Where Are You?&amp;quot;&quot;/&gt;&lt;property id=&quot;20307&quot; value=&quot;277&quot;/&gt;&lt;/object&gt;&lt;object type=&quot;3&quot; unique_id=&quot;10297&quot;&gt;&lt;property id=&quot;20148&quot; value=&quot;5&quot;/&gt;&lt;property id=&quot;20300&quot; value=&quot;Slide 9&quot;/&gt;&lt;property id=&quot;20307&quot; value=&quot;282&quot;/&gt;&lt;/object&gt;&lt;object type=&quot;3&quot; unique_id=&quot;10298&quot;&gt;&lt;property id=&quot;20148&quot; value=&quot;5&quot;/&gt;&lt;property id=&quot;20300&quot; value=&quot;Slide 10&quot;/&gt;&lt;property id=&quot;20307&quot; value=&quot;286&quot;/&gt;&lt;/object&gt;&lt;object type=&quot;3&quot; unique_id=&quot;10299&quot;&gt;&lt;property id=&quot;20148&quot; value=&quot;5&quot;/&gt;&lt;property id=&quot;20300&quot; value=&quot;Slide 11&quot;/&gt;&lt;property id=&quot;20307&quot; value=&quot;289&quot;/&gt;&lt;/object&gt;&lt;object type=&quot;3&quot; unique_id=&quot;10300&quot;&gt;&lt;property id=&quot;20148&quot; value=&quot;5&quot;/&gt;&lt;property id=&quot;20300&quot; value=&quot;Slide 12&quot;/&gt;&lt;property id=&quot;20307&quot; value=&quot;285&quot;/&gt;&lt;/object&gt;&lt;object type=&quot;3&quot; unique_id=&quot;10301&quot;&gt;&lt;property id=&quot;20148&quot; value=&quot;5&quot;/&gt;&lt;property id=&quot;20300&quot; value=&quot;Slide 13&quot;/&gt;&lt;property id=&quot;20307&quot; value=&quot;290&quot;/&gt;&lt;/object&gt;&lt;object type=&quot;3&quot; unique_id=&quot;10302&quot;&gt;&lt;property id=&quot;20148&quot; value=&quot;5&quot;/&gt;&lt;property id=&quot;20300&quot; value=&quot;Slide 14&quot;/&gt;&lt;property id=&quot;20307&quot; value=&quot;263&quot;/&gt;&lt;/object&gt;&lt;object type=&quot;3&quot; unique_id=&quot;10303&quot;&gt;&lt;property id=&quot;20148&quot; value=&quot;5&quot;/&gt;&lt;property id=&quot;20300&quot; value=&quot;Slide 15&quot;/&gt;&lt;property id=&quot;20307&quot; value=&quot;284&quot;/&gt;&lt;/object&gt;&lt;object type=&quot;3&quot; unique_id=&quot;10304&quot;&gt;&lt;property id=&quot;20148&quot; value=&quot;5&quot;/&gt;&lt;property id=&quot;20300&quot; value=&quot;Slide 16&quot;/&gt;&lt;property id=&quot;20307&quot; value=&quot;283&quot;/&gt;&lt;/object&gt;&lt;object type=&quot;3&quot; unique_id=&quot;10305&quot;&gt;&lt;property id=&quot;20148&quot; value=&quot;5&quot;/&gt;&lt;property id=&quot;20300&quot; value=&quot;Slide 17&quot;/&gt;&lt;property id=&quot;20307&quot; value=&quot;291&quot;/&gt;&lt;/object&gt;&lt;object type=&quot;3&quot; unique_id=&quot;10306&quot;&gt;&lt;property id=&quot;20148&quot; value=&quot;5&quot;/&gt;&lt;property id=&quot;20300&quot; value=&quot;Slide 18&quot;/&gt;&lt;property id=&quot;20307&quot; value=&quot;292&quot;/&gt;&lt;/object&gt;&lt;object type=&quot;3&quot; unique_id=&quot;10307&quot;&gt;&lt;property id=&quot;20148&quot; value=&quot;5&quot;/&gt;&lt;property id=&quot;20300&quot; value=&quot;Slide 19&quot;/&gt;&lt;property id=&quot;20307&quot; value=&quot;293&quot;/&gt;&lt;/object&gt;&lt;object type=&quot;3&quot; unique_id=&quot;10308&quot;&gt;&lt;property id=&quot;20148&quot; value=&quot;5&quot;/&gt;&lt;property id=&quot;20300&quot; value=&quot;Slide 20 - &amp;quot;Resources:&amp;quot;&quot;/&gt;&lt;property id=&quot;20307&quot; value=&quot;274&quot;/&gt;&lt;/object&gt;&lt;object type=&quot;3&quot; unique_id=&quot;10309&quot;&gt;&lt;property id=&quot;20148&quot; value=&quot;5&quot;/&gt;&lt;property id=&quot;20300&quot; value=&quot;Slide 21 - &amp;quot;Enter title of polling slide here.&amp;quot;&quot;/&gt;&lt;property id=&quot;20307&quot; value=&quot;278&quot;/&gt;&lt;/object&gt;&lt;object type=&quot;3&quot; unique_id=&quot;10310&quot;&gt;&lt;property id=&quot;20148&quot; value=&quot;5&quot;/&gt;&lt;property id=&quot;20300&quot; value=&quot;Slide 22 - &amp;quot;Breakout Rooms | Discussion&amp;quot;&quot;/&gt;&lt;property id=&quot;20307&quot; value=&quot;279&quot;/&gt;&lt;/object&gt;&lt;object type=&quot;3&quot; unique_id=&quot;10311&quot;&gt;&lt;property id=&quot;20148&quot; value=&quot;5&quot;/&gt;&lt;property id=&quot;20300&quot; value=&quot;Slide 23 - &amp;quot;Save the Date:&amp;quot;&quot;/&gt;&lt;property id=&quot;20307&quot; value=&quot;294&quot;/&gt;&lt;/object&gt;&lt;object type=&quot;3&quot; unique_id=&quot;10312&quot;&gt;&lt;property id=&quot;20148&quot; value=&quot;5&quot;/&gt;&lt;property id=&quot;20300&quot; value=&quot;Slide 24 - &amp;quot;Any Questions?&amp;quot;&quot;/&gt;&lt;property id=&quot;20307&quot; value=&quot;281&quot;/&gt;&lt;/object&gt;&lt;object type=&quot;3&quot; unique_id=&quot;10313&quot;&gt;&lt;property id=&quot;20148&quot; value=&quot;5&quot;/&gt;&lt;property id=&quot;20300&quot; value=&quot;Slide 25 - &amp;quot;Contact Us&amp;quot;&quot;/&gt;&lt;property id=&quot;20307&quot; value=&quot;275&quot;/&gt;&lt;/object&gt;&lt;object type=&quot;3&quot; unique_id=&quot;10314&quot;&gt;&lt;property id=&quot;20148&quot; value=&quot;5&quot;/&gt;&lt;property id=&quot;20300&quot; value=&quot;Slide 26 - &amp;quot;Thank You!&amp;quot;&quot;/&gt;&lt;property id=&quot;20307&quot; value=&quot;297&quot;/&gt;&lt;/object&gt;&lt;object type=&quot;3&quot; unique_id=&quot;10315&quot;&gt;&lt;property id=&quot;20148&quot; value=&quot;5&quot;/&gt;&lt;property id=&quot;20300&quot; value=&quot;Slide 27&quot;/&gt;&lt;property id=&quot;20307&quot; value=&quot;298&quot;/&gt;&lt;/object&gt;&lt;object type=&quot;3&quot; unique_id=&quot;10316&quot;&gt;&lt;property id=&quot;20148&quot; value=&quot;5&quot;/&gt;&lt;property id=&quot;20300&quot; value=&quot;Slide 28&quot;/&gt;&lt;property id=&quot;20307&quot; value=&quot;299&quot;/&gt;&lt;/object&gt;&lt;object type=&quot;3&quot; unique_id=&quot;10317&quot;&gt;&lt;property id=&quot;20148&quot; value=&quot;5&quot;/&gt;&lt;property id=&quot;20300&quot; value=&quot;Slide 29&quot;/&gt;&lt;property id=&quot;20307&quot; value=&quot;300&quot;/&gt;&lt;/object&gt;&lt;object type=&quot;3&quot; unique_id=&quot;10318&quot;&gt;&lt;property id=&quot;20148&quot; value=&quot;5&quot;/&gt;&lt;property id=&quot;20300&quot; value=&quot;Slide 30&quot;/&gt;&lt;property id=&quot;20307&quot; value=&quot;301&quot;/&gt;&lt;/object&gt;&lt;object type=&quot;3&quot; unique_id=&quot;10319&quot;&gt;&lt;property id=&quot;20148&quot; value=&quot;5&quot;/&gt;&lt;property id=&quot;20300&quot; value=&quot;Slide 31&quot;/&gt;&lt;property id=&quot;20307&quot; value=&quot;302&quot;/&gt;&lt;/object&gt;&lt;object type=&quot;3&quot; unique_id=&quot;10320&quot;&gt;&lt;property id=&quot;20148&quot; value=&quot;5&quot;/&gt;&lt;property id=&quot;20300&quot; value=&quot;Slide 32&quot;/&gt;&lt;property id=&quot;20307&quot; value=&quot;303&quot;/&gt;&lt;/object&gt;&lt;object type=&quot;3&quot; unique_id=&quot;10321&quot;&gt;&lt;property id=&quot;20148&quot; value=&quot;5&quot;/&gt;&lt;property id=&quot;20300&quot; value=&quot;Slide 33&quot;/&gt;&lt;property id=&quot;20307&quot; value=&quot;304&quot;/&gt;&lt;/object&gt;&lt;/object&gt;&lt;object type=&quot;8&quot; unique_id=&quot;10356&quot;&gt;&lt;/object&gt;&lt;/object&gt;&lt;/database&gt;"/>
  <p:tag name="MMPROD_NEXTUNIQUEID" val="10010"/>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docProps/app.xml><?xml version="1.0" encoding="utf-8"?>
<Properties xmlns="http://schemas.openxmlformats.org/officeDocument/2006/extended-properties" xmlns:vt="http://schemas.openxmlformats.org/officeDocument/2006/docPropsVTypes">
  <TotalTime>4</TotalTime>
  <Words>10072</Words>
  <Application>Microsoft Office PowerPoint</Application>
  <PresentationFormat>Widescreen</PresentationFormat>
  <Paragraphs>802</Paragraphs>
  <Slides>41</Slides>
  <Notes>41</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41</vt:i4>
      </vt:variant>
    </vt:vector>
  </HeadingPairs>
  <TitlesOfParts>
    <vt:vector size="60" baseType="lpstr">
      <vt:lpstr>Arial</vt:lpstr>
      <vt:lpstr>Calibri</vt:lpstr>
      <vt:lpstr>Calibri Light</vt:lpstr>
      <vt:lpstr>Courier New</vt:lpstr>
      <vt:lpstr>Helvetica</vt:lpstr>
      <vt:lpstr>Source Sans Pro</vt:lpstr>
      <vt:lpstr>Symbol</vt:lpstr>
      <vt:lpstr>Times</vt:lpstr>
      <vt:lpstr>Times New Roman</vt:lpstr>
      <vt:lpstr>Trebuchet MS</vt:lpstr>
      <vt:lpstr>Webdings</vt:lpstr>
      <vt:lpstr>Wingdings</vt:lpstr>
      <vt:lpstr>Wingdings 2</vt:lpstr>
      <vt:lpstr>Wingdings 3</vt:lpstr>
      <vt:lpstr>General Content</vt:lpstr>
      <vt:lpstr>Special Content</vt:lpstr>
      <vt:lpstr>People Slides</vt:lpstr>
      <vt:lpstr>Interactive Slides</vt:lpstr>
      <vt:lpstr>Infographic Layouts</vt:lpstr>
      <vt:lpstr>DOL Nursing Expansion Grant Program Prospective Applicant Webcast</vt:lpstr>
      <vt:lpstr>Tips for Viewing this Webcast</vt:lpstr>
      <vt:lpstr>Today’s Speakers</vt:lpstr>
      <vt:lpstr>Today’s Speakers</vt:lpstr>
      <vt:lpstr>Key DOL Nursing Grant Program FOA Areas of Focus</vt:lpstr>
      <vt:lpstr>Program Purpose, Project Design, and Expected Outcomes</vt:lpstr>
      <vt:lpstr>Program Purpose</vt:lpstr>
      <vt:lpstr>Dual Training Tracks for Nurse Education and Nursing Professionals</vt:lpstr>
      <vt:lpstr>Worker-Centered Sector Strategies</vt:lpstr>
      <vt:lpstr>Cross-Cutting Principles</vt:lpstr>
      <vt:lpstr>Cross-Cutting Principle 1</vt:lpstr>
      <vt:lpstr>Cross-Cutting Principle 2</vt:lpstr>
      <vt:lpstr>Cross-Cutting Principle 3</vt:lpstr>
      <vt:lpstr>Project Design</vt:lpstr>
      <vt:lpstr>Project Design (continued)</vt:lpstr>
      <vt:lpstr>Project Design (continued)</vt:lpstr>
      <vt:lpstr>Project Design (continued)</vt:lpstr>
      <vt:lpstr>Supportive Services</vt:lpstr>
      <vt:lpstr>Geographic Scope</vt:lpstr>
      <vt:lpstr>Performance Outcome Measures</vt:lpstr>
      <vt:lpstr>Performance Outcomes: Nurse Education Professional Track </vt:lpstr>
      <vt:lpstr>Performance Outcomes: Nursing Career Pathways Track</vt:lpstr>
      <vt:lpstr>WIOA Primary Indicators of Performance</vt:lpstr>
      <vt:lpstr>Award Information,  Eligibility, and  Partnerships</vt:lpstr>
      <vt:lpstr>Award Information</vt:lpstr>
      <vt:lpstr>Eligible Lead Applicants</vt:lpstr>
      <vt:lpstr>Worker-Centered Sector Strategy Partnership – Required Partners</vt:lpstr>
      <vt:lpstr>Optional Partners</vt:lpstr>
      <vt:lpstr>Application Submission Requirements</vt:lpstr>
      <vt:lpstr>Content and Form of Application Submission</vt:lpstr>
      <vt:lpstr>SF-424 and Project Budget</vt:lpstr>
      <vt:lpstr>Project Narrative</vt:lpstr>
      <vt:lpstr>Attachments to the Project Narrative</vt:lpstr>
      <vt:lpstr>Application Screening Criteria</vt:lpstr>
      <vt:lpstr>Criteria</vt:lpstr>
      <vt:lpstr> Standards for Evaluating Applications </vt:lpstr>
      <vt:lpstr>Proposal Submission</vt:lpstr>
      <vt:lpstr>                        Grants.gov Help Desk and Agency Contact</vt:lpstr>
      <vt:lpstr>                     Review and Selection Process</vt:lpstr>
      <vt:lpstr>For More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Kelley, Maya - ETA</cp:lastModifiedBy>
  <cp:revision>69</cp:revision>
  <dcterms:created xsi:type="dcterms:W3CDTF">2019-06-21T16:58:05Z</dcterms:created>
  <dcterms:modified xsi:type="dcterms:W3CDTF">2022-10-03T16:53:31Z</dcterms:modified>
</cp:coreProperties>
</file>