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slideLayouts/slideLayout2.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5.xml" ContentType="application/vnd.openxmlformats-officedocument.them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slideLayouts/slideLayout40.xml" ContentType="application/vnd.openxmlformats-officedocument.presentationml.slideLayout+xml"/>
  <Override PartName="/ppt/theme/theme6.xml" ContentType="application/vnd.openxmlformats-officedocument.theme+xml"/>
  <Override PartName="/ppt/tags/tag40.xml" ContentType="application/vnd.openxmlformats-officedocument.presentationml.tags+xml"/>
  <Override PartName="/ppt/tags/tag41.xml" ContentType="application/vnd.openxmlformats-officedocument.presentationml.tags+xml"/>
  <Override PartName="/ppt/slideLayouts/slideLayout41.xml" ContentType="application/vnd.openxmlformats-officedocument.presentationml.slideLayout+xml"/>
  <Override PartName="/ppt/theme/theme7.xml" ContentType="application/vnd.openxmlformats-officedocument.theme+xml"/>
  <Override PartName="/ppt/tags/tag42.xml" ContentType="application/vnd.openxmlformats-officedocument.presentationml.tags+xml"/>
  <Override PartName="/ppt/tags/tag43.xml" ContentType="application/vnd.openxmlformats-officedocument.presentationml.tags+xml"/>
  <Override PartName="/ppt/slideLayouts/slideLayout42.xml" ContentType="application/vnd.openxmlformats-officedocument.presentationml.slideLayout+xml"/>
  <Override PartName="/ppt/theme/theme8.xml" ContentType="application/vnd.openxmlformats-officedocument.theme+xml"/>
  <Override PartName="/ppt/tags/tag44.xml" ContentType="application/vnd.openxmlformats-officedocument.presentationml.tags+xml"/>
  <Override PartName="/ppt/tags/tag45.xml" ContentType="application/vnd.openxmlformats-officedocument.presentationml.tags+xml"/>
  <Override PartName="/ppt/theme/theme9.xml" ContentType="application/vnd.openxmlformats-officedocument.theme+xml"/>
  <Override PartName="/ppt/theme/theme10.xml" ContentType="application/vnd.openxmlformats-officedocument.theme+xml"/>
  <Override PartName="/ppt/tags/tag46.xml" ContentType="application/vnd.openxmlformats-officedocument.presentationml.tags+xml"/>
  <Override PartName="/ppt/tags/tag47.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ags/tag48.xml" ContentType="application/vnd.openxmlformats-officedocument.presentationml.tags+xml"/>
  <Override PartName="/ppt/notesSlides/notesSlide4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9" r:id="rId5"/>
    <p:sldMasterId id="2147483668" r:id="rId6"/>
    <p:sldMasterId id="2147483681" r:id="rId7"/>
    <p:sldMasterId id="2147483714" r:id="rId8"/>
    <p:sldMasterId id="2147483684" r:id="rId9"/>
    <p:sldMasterId id="2147483690" r:id="rId10"/>
    <p:sldMasterId id="2147483694" r:id="rId11"/>
  </p:sldMasterIdLst>
  <p:notesMasterIdLst>
    <p:notesMasterId r:id="rId61"/>
  </p:notesMasterIdLst>
  <p:handoutMasterIdLst>
    <p:handoutMasterId r:id="rId62"/>
  </p:handoutMasterIdLst>
  <p:sldIdLst>
    <p:sldId id="271" r:id="rId12"/>
    <p:sldId id="356" r:id="rId13"/>
    <p:sldId id="358" r:id="rId14"/>
    <p:sldId id="403" r:id="rId15"/>
    <p:sldId id="359" r:id="rId16"/>
    <p:sldId id="360" r:id="rId17"/>
    <p:sldId id="328" r:id="rId18"/>
    <p:sldId id="361" r:id="rId19"/>
    <p:sldId id="401" r:id="rId20"/>
    <p:sldId id="362" r:id="rId21"/>
    <p:sldId id="363" r:id="rId22"/>
    <p:sldId id="364" r:id="rId23"/>
    <p:sldId id="365" r:id="rId24"/>
    <p:sldId id="366" r:id="rId25"/>
    <p:sldId id="367" r:id="rId26"/>
    <p:sldId id="368" r:id="rId27"/>
    <p:sldId id="369" r:id="rId28"/>
    <p:sldId id="370" r:id="rId29"/>
    <p:sldId id="371" r:id="rId30"/>
    <p:sldId id="372" r:id="rId31"/>
    <p:sldId id="373" r:id="rId32"/>
    <p:sldId id="374" r:id="rId33"/>
    <p:sldId id="375" r:id="rId34"/>
    <p:sldId id="376" r:id="rId35"/>
    <p:sldId id="377" r:id="rId36"/>
    <p:sldId id="378" r:id="rId37"/>
    <p:sldId id="379" r:id="rId38"/>
    <p:sldId id="380" r:id="rId39"/>
    <p:sldId id="381" r:id="rId40"/>
    <p:sldId id="382" r:id="rId41"/>
    <p:sldId id="383" r:id="rId42"/>
    <p:sldId id="384" r:id="rId43"/>
    <p:sldId id="385" r:id="rId44"/>
    <p:sldId id="386" r:id="rId45"/>
    <p:sldId id="387" r:id="rId46"/>
    <p:sldId id="388" r:id="rId47"/>
    <p:sldId id="389" r:id="rId48"/>
    <p:sldId id="390" r:id="rId49"/>
    <p:sldId id="391" r:id="rId50"/>
    <p:sldId id="392" r:id="rId51"/>
    <p:sldId id="393" r:id="rId52"/>
    <p:sldId id="394" r:id="rId53"/>
    <p:sldId id="395" r:id="rId54"/>
    <p:sldId id="396" r:id="rId55"/>
    <p:sldId id="397" r:id="rId56"/>
    <p:sldId id="398" r:id="rId57"/>
    <p:sldId id="399" r:id="rId58"/>
    <p:sldId id="400" r:id="rId59"/>
    <p:sldId id="308" r:id="rId60"/>
  </p:sldIdLst>
  <p:sldSz cx="12192000" cy="6858000"/>
  <p:notesSz cx="6858000" cy="9144000"/>
  <p:custDataLst>
    <p:tags r:id="rId6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structions" id="{529A2FA6-FC98-4BA0-990F-AA7D303286EA}">
          <p14:sldIdLst/>
        </p14:section>
        <p14:section name="Title Slide" id="{333C1FB3-4CB3-44CF-A60B-351746B8223C}">
          <p14:sldIdLst>
            <p14:sldId id="271"/>
          </p14:sldIdLst>
        </p14:section>
        <p14:section name="Agenda Slide" id="{AB7B86A4-0530-40A0-9E83-24722C0CEA8C}">
          <p14:sldIdLst>
            <p14:sldId id="356"/>
            <p14:sldId id="358"/>
            <p14:sldId id="403"/>
            <p14:sldId id="359"/>
          </p14:sldIdLst>
        </p14:section>
        <p14:section name="Moderators and Presenters" id="{3E8ECACF-475E-4FA2-B340-8603490F2FD4}">
          <p14:sldIdLst/>
        </p14:section>
        <p14:section name="Content Slides" id="{2C5F2D1E-1771-46D0-A918-80E00E4B4759}">
          <p14:sldIdLst>
            <p14:sldId id="360"/>
            <p14:sldId id="328"/>
            <p14:sldId id="361"/>
            <p14:sldId id="401"/>
            <p14:sldId id="362"/>
            <p14:sldId id="363"/>
            <p14:sldId id="364"/>
            <p14:sldId id="365"/>
            <p14:sldId id="366"/>
            <p14:sldId id="367"/>
            <p14:sldId id="368"/>
            <p14:sldId id="369"/>
            <p14:sldId id="370"/>
            <p14:sldId id="371"/>
            <p14:sldId id="372"/>
            <p14:sldId id="373"/>
            <p14:sldId id="374"/>
            <p14:sldId id="375"/>
            <p14:sldId id="376"/>
            <p14:sldId id="377"/>
            <p14:sldId id="378"/>
            <p14:sldId id="379"/>
            <p14:sldId id="380"/>
            <p14:sldId id="381"/>
            <p14:sldId id="382"/>
            <p14:sldId id="383"/>
            <p14:sldId id="384"/>
            <p14:sldId id="385"/>
            <p14:sldId id="386"/>
            <p14:sldId id="387"/>
            <p14:sldId id="388"/>
            <p14:sldId id="389"/>
            <p14:sldId id="390"/>
            <p14:sldId id="391"/>
            <p14:sldId id="392"/>
            <p14:sldId id="393"/>
            <p14:sldId id="394"/>
            <p14:sldId id="395"/>
            <p14:sldId id="396"/>
            <p14:sldId id="397"/>
            <p14:sldId id="398"/>
            <p14:sldId id="399"/>
            <p14:sldId id="400"/>
            <p14:sldId id="308"/>
          </p14:sldIdLst>
        </p14:section>
        <p14:section name="Transition Slides" id="{EE5D2126-B90C-4C22-9C9F-16F7EB05D424}">
          <p14:sldIdLst/>
        </p14:section>
        <p14:section name="Transition Slides with Logo" id="{3179EA1D-FF26-49DA-AFD2-61D9B921192E}">
          <p14:sldIdLst/>
        </p14:section>
        <p14:section name="Poll / Q&amp;A" id="{62A3ABB8-A62C-4E97-A965-AD607D5088A1}">
          <p14:sldIdLst/>
        </p14:section>
        <p14:section name="Closing Slide" id="{AB44509D-9DB9-41EE-A9FD-E017EE199EB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FDA650A-0948-508B-2331-D3471F888994}" name="Kelley, Maya - ETA" initials="MK" userId="S::Kelley.Maya@dol.gov::83ade065-5288-4493-8835-6389baaea1a6" providerId="AD"/>
  <p188:author id="{79711A70-DE80-A93E-76FD-B8E599486D53}" name="Gonzalez, Richard G - ETA" initials="GRGE" userId="S::Gonzalez.Richard.G@dol.gov::e699dc89-4cd5-4a9e-ac6b-6150bd9c3d26" providerId="AD"/>
  <p188:author id="{3E8BE976-A469-5D2B-B989-E60577C798F0}" name="Jones, Sandra K - VETS CTR" initials="JSKVC" userId="S::Jones.Sandra.K@dol.gov::248c1e17-cc8e-44cd-9d1f-510bb5f59fa6" providerId="AD"/>
  <p188:author id="{D5A7F77F-CC03-A153-8F5F-871721F73169}" name="Scheib, Gregory - ETA" initials="GS" userId="S::Scheib.Gregory@dol.gov::ae37127a-3cf5-48e7-a338-85663afcaef7" providerId="AD"/>
  <p188:author id="{C983C384-0E00-6677-DE8A-5BF249397DBA}" name="Stocks, Christina E - ETA" initials="CES" userId="Stocks, Christina E - ETA" providerId="None"/>
  <p188:author id="{A7510E89-2E5D-E455-D308-1C79E7269DF7}" name="Danielle Herbert" initials="DH" userId="S::Herbert.Danielle.T@dol.gov::6548b602-143b-49f7-b9c9-9f299fbf476d" providerId="AD"/>
  <p188:author id="{F7893D8D-6A6E-9639-8C40-2F6D7843749F}" name="Smith, Jenn - ETA" initials="JS" userId="S::smith.jenn@dol.gov::51c1642c-1557-4ea6-b52a-1b9e4622c78b" providerId="AD"/>
  <p188:author id="{0FB6B5E3-1BD7-4E2D-98B8-F9C688C8460B}" name="Sandra Jones" initials="SJ" userId="18587b7b7ecc348a" providerId="Windows Live"/>
  <p188:author id="{FF49F7EA-60E4-A4C4-0793-50482701B90B}" name="Danielle Herbert" initials="DH" userId="S::dherbert@manhattanstrategy.com::173a04a0-0ced-46d1-ba48-ecb9a2f26e3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C7CF9"/>
    <a:srgbClr val="003366"/>
    <a:srgbClr val="F3F4F4"/>
    <a:srgbClr val="B3B4B4"/>
    <a:srgbClr val="FFFFFF"/>
    <a:srgbClr val="8C8C8C"/>
    <a:srgbClr val="44546A"/>
    <a:srgbClr val="002F5D"/>
    <a:srgbClr val="E4E4E4"/>
    <a:srgbClr val="F4F3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048" autoAdjust="0"/>
    <p:restoredTop sz="53517" autoAdjust="0"/>
  </p:normalViewPr>
  <p:slideViewPr>
    <p:cSldViewPr snapToGrid="0">
      <p:cViewPr varScale="1">
        <p:scale>
          <a:sx n="61" d="100"/>
          <a:sy n="61" d="100"/>
        </p:scale>
        <p:origin x="1074" y="4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4632" y="111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tags" Target="tags/tag1.xml"/><Relationship Id="rId68"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notesMaster" Target="notesMasters/notesMaster1.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slide" Target="slides/slide40.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tableStyles" Target="tableStyles.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2" Type="http://schemas.openxmlformats.org/officeDocument/2006/relationships/tags" Target="../tags/tag46.xml"/><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4F6EFAE-4D00-33D2-CEE6-A67BA76A17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5B5A5EE-CB4A-6BC8-860B-E4D158A0B03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275A55D-5A02-44AE-AE41-20A907FD45DC}" type="datetimeFigureOut">
              <a:rPr lang="en-US" smtClean="0"/>
              <a:t>5/20/2024</a:t>
            </a:fld>
            <a:endParaRPr lang="en-US"/>
          </a:p>
        </p:txBody>
      </p:sp>
      <p:sp>
        <p:nvSpPr>
          <p:cNvPr id="4" name="Footer Placeholder 3">
            <a:extLst>
              <a:ext uri="{FF2B5EF4-FFF2-40B4-BE49-F238E27FC236}">
                <a16:creationId xmlns:a16="http://schemas.microsoft.com/office/drawing/2014/main" id="{E7B44262-EE77-3F8F-F216-3EF0FE351DE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619E9BD-127E-76E4-CB95-694716BD13F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249F00B-B60C-4BD5-918C-A3E6F0180487}" type="slidenum">
              <a:rPr lang="en-US" smtClean="0"/>
              <a:t>‹#›</a:t>
            </a:fld>
            <a:endParaRPr lang="en-US"/>
          </a:p>
        </p:txBody>
      </p:sp>
    </p:spTree>
    <p:custDataLst>
      <p:tags r:id="rId2"/>
    </p:custDataLst>
    <p:extLst>
      <p:ext uri="{BB962C8B-B14F-4D97-AF65-F5344CB8AC3E}">
        <p14:creationId xmlns:p14="http://schemas.microsoft.com/office/powerpoint/2010/main" val="23279203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6B1D0F-BC6E-4464-B8A8-CC2BB21AAF0B}" type="datetimeFigureOut">
              <a:rPr lang="en-US" smtClean="0"/>
              <a:t>5/20/2024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987C8B-FA66-440C-BD7B-7705FFC6B726}" type="slidenum">
              <a:rPr lang="en-US" smtClean="0"/>
              <a:t>‹#›</a:t>
            </a:fld>
            <a:endParaRPr lang="en-US"/>
          </a:p>
        </p:txBody>
      </p:sp>
    </p:spTree>
    <p:extLst>
      <p:ext uri="{BB962C8B-B14F-4D97-AF65-F5344CB8AC3E}">
        <p14:creationId xmlns:p14="http://schemas.microsoft.com/office/powerpoint/2010/main" val="4144725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1</a:t>
            </a:fld>
            <a:endParaRPr lang="en-US"/>
          </a:p>
        </p:txBody>
      </p:sp>
    </p:spTree>
    <p:extLst>
      <p:ext uri="{BB962C8B-B14F-4D97-AF65-F5344CB8AC3E}">
        <p14:creationId xmlns:p14="http://schemas.microsoft.com/office/powerpoint/2010/main" val="3440145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2</a:t>
            </a:fld>
            <a:endParaRPr lang="en-US"/>
          </a:p>
        </p:txBody>
      </p:sp>
    </p:spTree>
    <p:extLst>
      <p:ext uri="{BB962C8B-B14F-4D97-AF65-F5344CB8AC3E}">
        <p14:creationId xmlns:p14="http://schemas.microsoft.com/office/powerpoint/2010/main" val="2375718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3</a:t>
            </a:fld>
            <a:endParaRPr lang="en-US"/>
          </a:p>
        </p:txBody>
      </p:sp>
    </p:spTree>
    <p:extLst>
      <p:ext uri="{BB962C8B-B14F-4D97-AF65-F5344CB8AC3E}">
        <p14:creationId xmlns:p14="http://schemas.microsoft.com/office/powerpoint/2010/main" val="1861395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4</a:t>
            </a:fld>
            <a:endParaRPr lang="en-US"/>
          </a:p>
        </p:txBody>
      </p:sp>
    </p:spTree>
    <p:extLst>
      <p:ext uri="{BB962C8B-B14F-4D97-AF65-F5344CB8AC3E}">
        <p14:creationId xmlns:p14="http://schemas.microsoft.com/office/powerpoint/2010/main" val="42182431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5</a:t>
            </a:fld>
            <a:endParaRPr lang="en-US"/>
          </a:p>
        </p:txBody>
      </p:sp>
    </p:spTree>
    <p:extLst>
      <p:ext uri="{BB962C8B-B14F-4D97-AF65-F5344CB8AC3E}">
        <p14:creationId xmlns:p14="http://schemas.microsoft.com/office/powerpoint/2010/main" val="4060722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6</a:t>
            </a:fld>
            <a:endParaRPr lang="en-US"/>
          </a:p>
        </p:txBody>
      </p:sp>
    </p:spTree>
    <p:extLst>
      <p:ext uri="{BB962C8B-B14F-4D97-AF65-F5344CB8AC3E}">
        <p14:creationId xmlns:p14="http://schemas.microsoft.com/office/powerpoint/2010/main" val="2225729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7</a:t>
            </a:fld>
            <a:endParaRPr lang="en-US"/>
          </a:p>
        </p:txBody>
      </p:sp>
    </p:spTree>
    <p:extLst>
      <p:ext uri="{BB962C8B-B14F-4D97-AF65-F5344CB8AC3E}">
        <p14:creationId xmlns:p14="http://schemas.microsoft.com/office/powerpoint/2010/main" val="6393546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8</a:t>
            </a:fld>
            <a:endParaRPr lang="en-US"/>
          </a:p>
        </p:txBody>
      </p:sp>
    </p:spTree>
    <p:extLst>
      <p:ext uri="{BB962C8B-B14F-4D97-AF65-F5344CB8AC3E}">
        <p14:creationId xmlns:p14="http://schemas.microsoft.com/office/powerpoint/2010/main" val="31464868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9</a:t>
            </a:fld>
            <a:endParaRPr lang="en-US"/>
          </a:p>
        </p:txBody>
      </p:sp>
    </p:spTree>
    <p:extLst>
      <p:ext uri="{BB962C8B-B14F-4D97-AF65-F5344CB8AC3E}">
        <p14:creationId xmlns:p14="http://schemas.microsoft.com/office/powerpoint/2010/main" val="32463309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10</a:t>
            </a:fld>
            <a:endParaRPr lang="en-US"/>
          </a:p>
        </p:txBody>
      </p:sp>
    </p:spTree>
    <p:extLst>
      <p:ext uri="{BB962C8B-B14F-4D97-AF65-F5344CB8AC3E}">
        <p14:creationId xmlns:p14="http://schemas.microsoft.com/office/powerpoint/2010/main" val="18657275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11</a:t>
            </a:fld>
            <a:endParaRPr lang="en-US"/>
          </a:p>
        </p:txBody>
      </p:sp>
    </p:spTree>
    <p:extLst>
      <p:ext uri="{BB962C8B-B14F-4D97-AF65-F5344CB8AC3E}">
        <p14:creationId xmlns:p14="http://schemas.microsoft.com/office/powerpoint/2010/main" val="27362177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12</a:t>
            </a:fld>
            <a:endParaRPr lang="en-US"/>
          </a:p>
        </p:txBody>
      </p:sp>
    </p:spTree>
    <p:extLst>
      <p:ext uri="{BB962C8B-B14F-4D97-AF65-F5344CB8AC3E}">
        <p14:creationId xmlns:p14="http://schemas.microsoft.com/office/powerpoint/2010/main" val="21777331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13</a:t>
            </a:fld>
            <a:endParaRPr lang="en-US"/>
          </a:p>
        </p:txBody>
      </p:sp>
    </p:spTree>
    <p:extLst>
      <p:ext uri="{BB962C8B-B14F-4D97-AF65-F5344CB8AC3E}">
        <p14:creationId xmlns:p14="http://schemas.microsoft.com/office/powerpoint/2010/main" val="11204773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14</a:t>
            </a:fld>
            <a:endParaRPr lang="en-US"/>
          </a:p>
        </p:txBody>
      </p:sp>
    </p:spTree>
    <p:extLst>
      <p:ext uri="{BB962C8B-B14F-4D97-AF65-F5344CB8AC3E}">
        <p14:creationId xmlns:p14="http://schemas.microsoft.com/office/powerpoint/2010/main" val="38498257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15</a:t>
            </a:fld>
            <a:endParaRPr lang="en-US"/>
          </a:p>
        </p:txBody>
      </p:sp>
    </p:spTree>
    <p:extLst>
      <p:ext uri="{BB962C8B-B14F-4D97-AF65-F5344CB8AC3E}">
        <p14:creationId xmlns:p14="http://schemas.microsoft.com/office/powerpoint/2010/main" val="36017935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16</a:t>
            </a:fld>
            <a:endParaRPr lang="en-US"/>
          </a:p>
        </p:txBody>
      </p:sp>
    </p:spTree>
    <p:extLst>
      <p:ext uri="{BB962C8B-B14F-4D97-AF65-F5344CB8AC3E}">
        <p14:creationId xmlns:p14="http://schemas.microsoft.com/office/powerpoint/2010/main" val="2186582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17</a:t>
            </a:fld>
            <a:endParaRPr lang="en-US"/>
          </a:p>
        </p:txBody>
      </p:sp>
    </p:spTree>
    <p:extLst>
      <p:ext uri="{BB962C8B-B14F-4D97-AF65-F5344CB8AC3E}">
        <p14:creationId xmlns:p14="http://schemas.microsoft.com/office/powerpoint/2010/main" val="7785750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18</a:t>
            </a:fld>
            <a:endParaRPr lang="en-US"/>
          </a:p>
        </p:txBody>
      </p:sp>
    </p:spTree>
    <p:extLst>
      <p:ext uri="{BB962C8B-B14F-4D97-AF65-F5344CB8AC3E}">
        <p14:creationId xmlns:p14="http://schemas.microsoft.com/office/powerpoint/2010/main" val="34951338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19</a:t>
            </a:fld>
            <a:endParaRPr lang="en-US"/>
          </a:p>
        </p:txBody>
      </p:sp>
    </p:spTree>
    <p:extLst>
      <p:ext uri="{BB962C8B-B14F-4D97-AF65-F5344CB8AC3E}">
        <p14:creationId xmlns:p14="http://schemas.microsoft.com/office/powerpoint/2010/main" val="38638166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20</a:t>
            </a:fld>
            <a:endParaRPr lang="en-US"/>
          </a:p>
        </p:txBody>
      </p:sp>
    </p:spTree>
    <p:extLst>
      <p:ext uri="{BB962C8B-B14F-4D97-AF65-F5344CB8AC3E}">
        <p14:creationId xmlns:p14="http://schemas.microsoft.com/office/powerpoint/2010/main" val="37994046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21</a:t>
            </a:fld>
            <a:endParaRPr lang="en-US"/>
          </a:p>
        </p:txBody>
      </p:sp>
    </p:spTree>
    <p:extLst>
      <p:ext uri="{BB962C8B-B14F-4D97-AF65-F5344CB8AC3E}">
        <p14:creationId xmlns:p14="http://schemas.microsoft.com/office/powerpoint/2010/main" val="9745886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22</a:t>
            </a:fld>
            <a:endParaRPr lang="en-US"/>
          </a:p>
        </p:txBody>
      </p:sp>
    </p:spTree>
    <p:extLst>
      <p:ext uri="{BB962C8B-B14F-4D97-AF65-F5344CB8AC3E}">
        <p14:creationId xmlns:p14="http://schemas.microsoft.com/office/powerpoint/2010/main" val="8668528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23</a:t>
            </a:fld>
            <a:endParaRPr lang="en-US"/>
          </a:p>
        </p:txBody>
      </p:sp>
    </p:spTree>
    <p:extLst>
      <p:ext uri="{BB962C8B-B14F-4D97-AF65-F5344CB8AC3E}">
        <p14:creationId xmlns:p14="http://schemas.microsoft.com/office/powerpoint/2010/main" val="28801928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24</a:t>
            </a:fld>
            <a:endParaRPr lang="en-US"/>
          </a:p>
        </p:txBody>
      </p:sp>
    </p:spTree>
    <p:extLst>
      <p:ext uri="{BB962C8B-B14F-4D97-AF65-F5344CB8AC3E}">
        <p14:creationId xmlns:p14="http://schemas.microsoft.com/office/powerpoint/2010/main" val="4811109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25</a:t>
            </a:fld>
            <a:endParaRPr lang="en-US"/>
          </a:p>
        </p:txBody>
      </p:sp>
    </p:spTree>
    <p:extLst>
      <p:ext uri="{BB962C8B-B14F-4D97-AF65-F5344CB8AC3E}">
        <p14:creationId xmlns:p14="http://schemas.microsoft.com/office/powerpoint/2010/main" val="41061167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26</a:t>
            </a:fld>
            <a:endParaRPr lang="en-US"/>
          </a:p>
        </p:txBody>
      </p:sp>
    </p:spTree>
    <p:extLst>
      <p:ext uri="{BB962C8B-B14F-4D97-AF65-F5344CB8AC3E}">
        <p14:creationId xmlns:p14="http://schemas.microsoft.com/office/powerpoint/2010/main" val="28018860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27</a:t>
            </a:fld>
            <a:endParaRPr lang="en-US"/>
          </a:p>
        </p:txBody>
      </p:sp>
    </p:spTree>
    <p:extLst>
      <p:ext uri="{BB962C8B-B14F-4D97-AF65-F5344CB8AC3E}">
        <p14:creationId xmlns:p14="http://schemas.microsoft.com/office/powerpoint/2010/main" val="15830436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28</a:t>
            </a:fld>
            <a:endParaRPr lang="en-US"/>
          </a:p>
        </p:txBody>
      </p:sp>
    </p:spTree>
    <p:extLst>
      <p:ext uri="{BB962C8B-B14F-4D97-AF65-F5344CB8AC3E}">
        <p14:creationId xmlns:p14="http://schemas.microsoft.com/office/powerpoint/2010/main" val="33095735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29</a:t>
            </a:fld>
            <a:endParaRPr lang="en-US"/>
          </a:p>
        </p:txBody>
      </p:sp>
    </p:spTree>
    <p:extLst>
      <p:ext uri="{BB962C8B-B14F-4D97-AF65-F5344CB8AC3E}">
        <p14:creationId xmlns:p14="http://schemas.microsoft.com/office/powerpoint/2010/main" val="10947777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30</a:t>
            </a:fld>
            <a:endParaRPr lang="en-US"/>
          </a:p>
        </p:txBody>
      </p:sp>
    </p:spTree>
    <p:extLst>
      <p:ext uri="{BB962C8B-B14F-4D97-AF65-F5344CB8AC3E}">
        <p14:creationId xmlns:p14="http://schemas.microsoft.com/office/powerpoint/2010/main" val="33207269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31</a:t>
            </a:fld>
            <a:endParaRPr lang="en-US"/>
          </a:p>
        </p:txBody>
      </p:sp>
    </p:spTree>
    <p:extLst>
      <p:ext uri="{BB962C8B-B14F-4D97-AF65-F5344CB8AC3E}">
        <p14:creationId xmlns:p14="http://schemas.microsoft.com/office/powerpoint/2010/main" val="32143331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32</a:t>
            </a:fld>
            <a:endParaRPr lang="en-US"/>
          </a:p>
        </p:txBody>
      </p:sp>
    </p:spTree>
    <p:extLst>
      <p:ext uri="{BB962C8B-B14F-4D97-AF65-F5344CB8AC3E}">
        <p14:creationId xmlns:p14="http://schemas.microsoft.com/office/powerpoint/2010/main" val="27916652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33</a:t>
            </a:fld>
            <a:endParaRPr lang="en-US"/>
          </a:p>
        </p:txBody>
      </p:sp>
    </p:spTree>
    <p:extLst>
      <p:ext uri="{BB962C8B-B14F-4D97-AF65-F5344CB8AC3E}">
        <p14:creationId xmlns:p14="http://schemas.microsoft.com/office/powerpoint/2010/main" val="26829046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34</a:t>
            </a:fld>
            <a:endParaRPr lang="en-US"/>
          </a:p>
        </p:txBody>
      </p:sp>
    </p:spTree>
    <p:extLst>
      <p:ext uri="{BB962C8B-B14F-4D97-AF65-F5344CB8AC3E}">
        <p14:creationId xmlns:p14="http://schemas.microsoft.com/office/powerpoint/2010/main" val="13698926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35</a:t>
            </a:fld>
            <a:endParaRPr lang="en-US"/>
          </a:p>
        </p:txBody>
      </p:sp>
    </p:spTree>
    <p:extLst>
      <p:ext uri="{BB962C8B-B14F-4D97-AF65-F5344CB8AC3E}">
        <p14:creationId xmlns:p14="http://schemas.microsoft.com/office/powerpoint/2010/main" val="28972549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36</a:t>
            </a:fld>
            <a:endParaRPr lang="en-US"/>
          </a:p>
        </p:txBody>
      </p:sp>
    </p:spTree>
    <p:extLst>
      <p:ext uri="{BB962C8B-B14F-4D97-AF65-F5344CB8AC3E}">
        <p14:creationId xmlns:p14="http://schemas.microsoft.com/office/powerpoint/2010/main" val="39808344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37</a:t>
            </a:fld>
            <a:endParaRPr lang="en-US"/>
          </a:p>
        </p:txBody>
      </p:sp>
    </p:spTree>
    <p:extLst>
      <p:ext uri="{BB962C8B-B14F-4D97-AF65-F5344CB8AC3E}">
        <p14:creationId xmlns:p14="http://schemas.microsoft.com/office/powerpoint/2010/main" val="15167415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38</a:t>
            </a:fld>
            <a:endParaRPr lang="en-US"/>
          </a:p>
        </p:txBody>
      </p:sp>
    </p:spTree>
    <p:extLst>
      <p:ext uri="{BB962C8B-B14F-4D97-AF65-F5344CB8AC3E}">
        <p14:creationId xmlns:p14="http://schemas.microsoft.com/office/powerpoint/2010/main" val="8073324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39</a:t>
            </a:fld>
            <a:endParaRPr lang="en-US"/>
          </a:p>
        </p:txBody>
      </p:sp>
    </p:spTree>
    <p:extLst>
      <p:ext uri="{BB962C8B-B14F-4D97-AF65-F5344CB8AC3E}">
        <p14:creationId xmlns:p14="http://schemas.microsoft.com/office/powerpoint/2010/main" val="22363381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40</a:t>
            </a:fld>
            <a:endParaRPr lang="en-US"/>
          </a:p>
        </p:txBody>
      </p:sp>
    </p:spTree>
    <p:extLst>
      <p:ext uri="{BB962C8B-B14F-4D97-AF65-F5344CB8AC3E}">
        <p14:creationId xmlns:p14="http://schemas.microsoft.com/office/powerpoint/2010/main" val="28277660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41</a:t>
            </a:fld>
            <a:endParaRPr lang="en-US"/>
          </a:p>
        </p:txBody>
      </p:sp>
    </p:spTree>
    <p:extLst>
      <p:ext uri="{BB962C8B-B14F-4D97-AF65-F5344CB8AC3E}">
        <p14:creationId xmlns:p14="http://schemas.microsoft.com/office/powerpoint/2010/main" val="40483962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42</a:t>
            </a:fld>
            <a:endParaRPr lang="en-US"/>
          </a:p>
        </p:txBody>
      </p:sp>
    </p:spTree>
    <p:extLst>
      <p:ext uri="{BB962C8B-B14F-4D97-AF65-F5344CB8AC3E}">
        <p14:creationId xmlns:p14="http://schemas.microsoft.com/office/powerpoint/2010/main" val="20562944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43</a:t>
            </a:fld>
            <a:endParaRPr lang="en-US"/>
          </a:p>
        </p:txBody>
      </p:sp>
    </p:spTree>
    <p:extLst>
      <p:ext uri="{BB962C8B-B14F-4D97-AF65-F5344CB8AC3E}">
        <p14:creationId xmlns:p14="http://schemas.microsoft.com/office/powerpoint/2010/main" val="24942736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44</a:t>
            </a:fld>
            <a:endParaRPr lang="en-US"/>
          </a:p>
        </p:txBody>
      </p:sp>
    </p:spTree>
    <p:extLst>
      <p:ext uri="{BB962C8B-B14F-4D97-AF65-F5344CB8AC3E}">
        <p14:creationId xmlns:p14="http://schemas.microsoft.com/office/powerpoint/2010/main" val="36006466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45</a:t>
            </a:fld>
            <a:endParaRPr lang="en-US"/>
          </a:p>
        </p:txBody>
      </p:sp>
    </p:spTree>
    <p:extLst>
      <p:ext uri="{BB962C8B-B14F-4D97-AF65-F5344CB8AC3E}">
        <p14:creationId xmlns:p14="http://schemas.microsoft.com/office/powerpoint/2010/main" val="180478678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46</a:t>
            </a:fld>
            <a:endParaRPr lang="en-US"/>
          </a:p>
        </p:txBody>
      </p:sp>
    </p:spTree>
    <p:extLst>
      <p:ext uri="{BB962C8B-B14F-4D97-AF65-F5344CB8AC3E}">
        <p14:creationId xmlns:p14="http://schemas.microsoft.com/office/powerpoint/2010/main" val="4810871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47</a:t>
            </a:fld>
            <a:endParaRPr lang="en-US"/>
          </a:p>
        </p:txBody>
      </p:sp>
    </p:spTree>
    <p:extLst>
      <p:ext uri="{BB962C8B-B14F-4D97-AF65-F5344CB8AC3E}">
        <p14:creationId xmlns:p14="http://schemas.microsoft.com/office/powerpoint/2010/main" val="30132517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48</a:t>
            </a:fld>
            <a:endParaRPr lang="en-US"/>
          </a:p>
        </p:txBody>
      </p:sp>
    </p:spTree>
    <p:extLst>
      <p:ext uri="{BB962C8B-B14F-4D97-AF65-F5344CB8AC3E}">
        <p14:creationId xmlns:p14="http://schemas.microsoft.com/office/powerpoint/2010/main" val="2426794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49</a:t>
            </a:fld>
            <a:endParaRPr lang="en-US"/>
          </a:p>
        </p:txBody>
      </p:sp>
    </p:spTree>
    <p:extLst>
      <p:ext uri="{BB962C8B-B14F-4D97-AF65-F5344CB8AC3E}">
        <p14:creationId xmlns:p14="http://schemas.microsoft.com/office/powerpoint/2010/main" val="32632394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5.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ags" Target="../tags/tag7.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0.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2.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3.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4.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3.xml"/><Relationship Id="rId1" Type="http://schemas.openxmlformats.org/officeDocument/2006/relationships/tags" Target="../tags/tag15.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3.xml"/><Relationship Id="rId1" Type="http://schemas.openxmlformats.org/officeDocument/2006/relationships/tags" Target="../tags/tag16.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7.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8.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3.xml"/><Relationship Id="rId1" Type="http://schemas.openxmlformats.org/officeDocument/2006/relationships/tags" Target="../tags/tag19.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3.xml"/><Relationship Id="rId1" Type="http://schemas.openxmlformats.org/officeDocument/2006/relationships/tags" Target="../tags/tag20.xml"/><Relationship Id="rId4" Type="http://schemas.openxmlformats.org/officeDocument/2006/relationships/image" Target="../media/image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slideMaster" Target="../slideMasters/slideMaster3.xml"/><Relationship Id="rId1" Type="http://schemas.openxmlformats.org/officeDocument/2006/relationships/tags" Target="../tags/tag2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Master" Target="../slideMasters/slideMaster4.xml"/><Relationship Id="rId1" Type="http://schemas.openxmlformats.org/officeDocument/2006/relationships/tags" Target="../tags/tag2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Master" Target="../slideMasters/slideMaster4.xml"/><Relationship Id="rId1" Type="http://schemas.openxmlformats.org/officeDocument/2006/relationships/tags" Target="../tags/tag2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slideMaster" Target="../slideMasters/slideMaster5.xml"/><Relationship Id="rId1" Type="http://schemas.openxmlformats.org/officeDocument/2006/relationships/tags" Target="../tags/tag26.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slideMaster" Target="../slideMasters/slideMaster5.xml"/><Relationship Id="rId1" Type="http://schemas.openxmlformats.org/officeDocument/2006/relationships/tags" Target="../tags/tag2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slideMaster" Target="../slideMasters/slideMaster5.xml"/><Relationship Id="rId1" Type="http://schemas.openxmlformats.org/officeDocument/2006/relationships/tags" Target="../tags/tag28.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slideMaster" Target="../slideMasters/slideMaster5.xml"/><Relationship Id="rId1" Type="http://schemas.openxmlformats.org/officeDocument/2006/relationships/tags" Target="../tags/tag29.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slideMaster" Target="../slideMasters/slideMaster5.xml"/><Relationship Id="rId1" Type="http://schemas.openxmlformats.org/officeDocument/2006/relationships/tags" Target="../tags/tag30.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Master" Target="../slideMasters/slideMaster5.xml"/><Relationship Id="rId1" Type="http://schemas.openxmlformats.org/officeDocument/2006/relationships/tags" Target="../tags/tag3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slideMaster" Target="../slideMasters/slideMaster5.xml"/><Relationship Id="rId1" Type="http://schemas.openxmlformats.org/officeDocument/2006/relationships/tags" Target="../tags/tag3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slideMaster" Target="../slideMasters/slideMaster5.xml"/><Relationship Id="rId1" Type="http://schemas.openxmlformats.org/officeDocument/2006/relationships/tags" Target="../tags/tag3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Master" Target="../slideMasters/slideMaster5.xml"/><Relationship Id="rId1" Type="http://schemas.openxmlformats.org/officeDocument/2006/relationships/tags" Target="../tags/tag3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slideMaster" Target="../slideMasters/slideMaster5.xml"/><Relationship Id="rId1" Type="http://schemas.openxmlformats.org/officeDocument/2006/relationships/tags" Target="../tags/tag35.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slideMaster" Target="../slideMasters/slideMaster5.xml"/><Relationship Id="rId1" Type="http://schemas.openxmlformats.org/officeDocument/2006/relationships/tags" Target="../tags/tag36.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slideMaster" Target="../slideMasters/slideMaster5.xml"/><Relationship Id="rId1" Type="http://schemas.openxmlformats.org/officeDocument/2006/relationships/tags" Target="../tags/tag37.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slideMaster" Target="../slideMasters/slideMaster5.xml"/><Relationship Id="rId1" Type="http://schemas.openxmlformats.org/officeDocument/2006/relationships/tags" Target="../tags/tag38.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slideMaster" Target="../slideMasters/slideMaster5.xml"/><Relationship Id="rId1" Type="http://schemas.openxmlformats.org/officeDocument/2006/relationships/tags" Target="../tags/tag39.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Master" Target="../slideMasters/slideMaster6.xml"/><Relationship Id="rId1" Type="http://schemas.openxmlformats.org/officeDocument/2006/relationships/tags" Target="../tags/tag41.xml"/><Relationship Id="rId4" Type="http://schemas.openxmlformats.org/officeDocument/2006/relationships/image" Target="../media/image30.svg"/></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43.xml"/></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tags" Target="../tags/tag4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D95D1BD6-99F1-1E7C-4FC5-044B26954972}"/>
              </a:ext>
              <a:ext uri="{C183D7F6-B498-43B3-948B-1728B52AA6E4}">
                <adec:decorative xmlns:adec="http://schemas.microsoft.com/office/drawing/2017/decorative" val="1"/>
              </a:ext>
            </a:extLst>
          </p:cNvPr>
          <p:cNvCxnSpPr>
            <a:cxnSpLocks/>
          </p:cNvCxnSpPr>
          <p:nvPr userDrawn="1"/>
        </p:nvCxnSpPr>
        <p:spPr>
          <a:xfrm flipH="1">
            <a:off x="0" y="4419813"/>
            <a:ext cx="7038975" cy="0"/>
          </a:xfrm>
          <a:prstGeom prst="line">
            <a:avLst/>
          </a:prstGeom>
          <a:noFill/>
          <a:ln w="57150" cap="flat" cmpd="sng" algn="ctr">
            <a:solidFill>
              <a:srgbClr val="A4A3B1"/>
            </a:solidFill>
            <a:prstDash val="solid"/>
            <a:miter lim="800000"/>
          </a:ln>
          <a:effectLst/>
        </p:spPr>
      </p:cxnSp>
      <p:pic>
        <p:nvPicPr>
          <p:cNvPr id="8" name="DOL Seal" descr="Official seal of the United States Department of Labor">
            <a:extLst>
              <a:ext uri="{FF2B5EF4-FFF2-40B4-BE49-F238E27FC236}">
                <a16:creationId xmlns:a16="http://schemas.microsoft.com/office/drawing/2014/main" id="{8419C5EF-505E-F3E8-B131-412C119360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4750" y="6106904"/>
            <a:ext cx="589905" cy="589905"/>
          </a:xfrm>
          <a:prstGeom prst="rect">
            <a:avLst/>
          </a:prstGeom>
        </p:spPr>
      </p:pic>
      <p:pic>
        <p:nvPicPr>
          <p:cNvPr id="9" name="ETA Tagline" descr="Employment and Training Administration, United States Department of Labor">
            <a:extLst>
              <a:ext uri="{FF2B5EF4-FFF2-40B4-BE49-F238E27FC236}">
                <a16:creationId xmlns:a16="http://schemas.microsoft.com/office/drawing/2014/main" id="{91E31900-E5EB-4C81-D0E0-2B578CA4A28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70096" y="6237339"/>
            <a:ext cx="3031353" cy="366936"/>
          </a:xfrm>
          <a:prstGeom prst="rect">
            <a:avLst/>
          </a:prstGeom>
        </p:spPr>
      </p:pic>
      <p:cxnSp>
        <p:nvCxnSpPr>
          <p:cNvPr id="10" name="Straight Connector 9">
            <a:extLst>
              <a:ext uri="{FF2B5EF4-FFF2-40B4-BE49-F238E27FC236}">
                <a16:creationId xmlns:a16="http://schemas.microsoft.com/office/drawing/2014/main" id="{1F351BF0-14D8-F6E2-AB7A-60874DE87FE7}"/>
              </a:ext>
              <a:ext uri="{C183D7F6-B498-43B3-948B-1728B52AA6E4}">
                <adec:decorative xmlns:adec="http://schemas.microsoft.com/office/drawing/2017/decorative" val="1"/>
              </a:ext>
            </a:extLst>
          </p:cNvPr>
          <p:cNvCxnSpPr>
            <a:cxnSpLocks/>
          </p:cNvCxnSpPr>
          <p:nvPr userDrawn="1"/>
        </p:nvCxnSpPr>
        <p:spPr>
          <a:xfrm flipV="1">
            <a:off x="4083251" y="6084198"/>
            <a:ext cx="0" cy="673218"/>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sp>
        <p:nvSpPr>
          <p:cNvPr id="14" name="Text Placeholder 13">
            <a:extLst>
              <a:ext uri="{FF2B5EF4-FFF2-40B4-BE49-F238E27FC236}">
                <a16:creationId xmlns:a16="http://schemas.microsoft.com/office/drawing/2014/main" id="{ADC6665C-28B8-EFD5-3FE2-BA77461CC46F}"/>
              </a:ext>
            </a:extLst>
          </p:cNvPr>
          <p:cNvSpPr>
            <a:spLocks noGrp="1"/>
          </p:cNvSpPr>
          <p:nvPr>
            <p:ph type="body" sz="quarter" idx="11" hasCustomPrompt="1"/>
          </p:nvPr>
        </p:nvSpPr>
        <p:spPr>
          <a:xfrm>
            <a:off x="239401" y="4542812"/>
            <a:ext cx="6799567" cy="1238863"/>
          </a:xfrm>
          <a:prstGeom prst="rect">
            <a:avLst/>
          </a:prstGeom>
        </p:spPr>
        <p:txBody>
          <a:bodyPr/>
          <a:lstStyle>
            <a:lvl1pPr marL="0" indent="0">
              <a:buNone/>
              <a:defRPr sz="18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r>
              <a:rPr lang="en-US" dirty="0"/>
              <a:t>Click to add Subtitle</a:t>
            </a:r>
          </a:p>
        </p:txBody>
      </p:sp>
      <p:sp>
        <p:nvSpPr>
          <p:cNvPr id="18" name="Text Placeholder 17">
            <a:extLst>
              <a:ext uri="{FF2B5EF4-FFF2-40B4-BE49-F238E27FC236}">
                <a16:creationId xmlns:a16="http://schemas.microsoft.com/office/drawing/2014/main" id="{DDB3F700-FAB1-5CEB-1490-4713831EC3AA}"/>
              </a:ext>
            </a:extLst>
          </p:cNvPr>
          <p:cNvSpPr>
            <a:spLocks noGrp="1"/>
          </p:cNvSpPr>
          <p:nvPr>
            <p:ph type="body" sz="quarter" idx="13"/>
          </p:nvPr>
        </p:nvSpPr>
        <p:spPr>
          <a:xfrm>
            <a:off x="4206796" y="6084023"/>
            <a:ext cx="2396452" cy="354877"/>
          </a:xfrm>
          <a:prstGeom prst="rect">
            <a:avLst/>
          </a:prstGeom>
        </p:spPr>
        <p:txBody>
          <a:bodyPr/>
          <a:lstStyle>
            <a:lvl1pPr marL="0" indent="0">
              <a:lnSpc>
                <a:spcPct val="100000"/>
              </a:lnSpc>
              <a:spcBef>
                <a:spcPts val="0"/>
              </a:spcBef>
              <a:buNone/>
              <a:defRPr sz="1800">
                <a:solidFill>
                  <a:schemeClr val="bg2"/>
                </a:solidFill>
              </a:defRPr>
            </a:lvl1pPr>
            <a:lvl2pPr>
              <a:defRPr/>
            </a:lvl2pPr>
          </a:lstStyle>
          <a:p>
            <a:pPr lvl="0"/>
            <a:endParaRPr lang="en-US" dirty="0"/>
          </a:p>
        </p:txBody>
      </p:sp>
      <p:sp>
        <p:nvSpPr>
          <p:cNvPr id="20" name="Text Placeholder 19">
            <a:extLst>
              <a:ext uri="{FF2B5EF4-FFF2-40B4-BE49-F238E27FC236}">
                <a16:creationId xmlns:a16="http://schemas.microsoft.com/office/drawing/2014/main" id="{8773B033-3933-CA3F-E319-C54A2983C1FA}"/>
              </a:ext>
            </a:extLst>
          </p:cNvPr>
          <p:cNvSpPr>
            <a:spLocks noGrp="1"/>
          </p:cNvSpPr>
          <p:nvPr>
            <p:ph type="body" sz="quarter" idx="14"/>
          </p:nvPr>
        </p:nvSpPr>
        <p:spPr>
          <a:xfrm>
            <a:off x="4206795" y="6410325"/>
            <a:ext cx="2396448" cy="354877"/>
          </a:xfrm>
          <a:prstGeom prst="rect">
            <a:avLst/>
          </a:prstGeom>
        </p:spPr>
        <p:txBody>
          <a:bodyPr/>
          <a:lstStyle>
            <a:lvl1pPr marL="0" indent="0">
              <a:lnSpc>
                <a:spcPct val="100000"/>
              </a:lnSpc>
              <a:spcBef>
                <a:spcPts val="600"/>
              </a:spcBef>
              <a:buNone/>
              <a:defRPr sz="1800">
                <a:solidFill>
                  <a:schemeClr val="bg2"/>
                </a:solidFill>
              </a:defRPr>
            </a:lvl1pPr>
            <a:lvl5pPr marL="1828800" indent="0">
              <a:buNone/>
              <a:defRPr/>
            </a:lvl5pPr>
          </a:lstStyle>
          <a:p>
            <a:pPr lvl="0"/>
            <a:endParaRPr lang="en-US" dirty="0"/>
          </a:p>
        </p:txBody>
      </p:sp>
      <p:sp>
        <p:nvSpPr>
          <p:cNvPr id="3" name="Text Placeholder 13">
            <a:extLst>
              <a:ext uri="{FF2B5EF4-FFF2-40B4-BE49-F238E27FC236}">
                <a16:creationId xmlns:a16="http://schemas.microsoft.com/office/drawing/2014/main" id="{6F3B7613-1A51-6260-0103-AFA0A5A28911}"/>
              </a:ext>
            </a:extLst>
          </p:cNvPr>
          <p:cNvSpPr>
            <a:spLocks noGrp="1"/>
          </p:cNvSpPr>
          <p:nvPr>
            <p:ph type="body" sz="quarter" idx="15"/>
          </p:nvPr>
        </p:nvSpPr>
        <p:spPr>
          <a:xfrm>
            <a:off x="239400" y="1275349"/>
            <a:ext cx="8762360" cy="3039630"/>
          </a:xfrm>
          <a:prstGeom prst="rect">
            <a:avLst/>
          </a:prstGeom>
        </p:spPr>
        <p:txBody>
          <a:bodyPr anchor="b"/>
          <a:lstStyle>
            <a:lvl1pPr marL="0" indent="0">
              <a:buNone/>
              <a:defRPr sz="4000">
                <a:solidFill>
                  <a:srgbClr val="FFFFFF"/>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endParaRPr lang="en-US" dirty="0"/>
          </a:p>
        </p:txBody>
      </p:sp>
    </p:spTree>
    <p:custDataLst>
      <p:tags r:id="rId1"/>
    </p:custDataLst>
    <p:extLst>
      <p:ext uri="{BB962C8B-B14F-4D97-AF65-F5344CB8AC3E}">
        <p14:creationId xmlns:p14="http://schemas.microsoft.com/office/powerpoint/2010/main" val="2213911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E2AEF9A2-A0B4-D28D-B6DB-2F496932BC54}"/>
              </a:ext>
            </a:extLst>
          </p:cNvPr>
          <p:cNvSpPr>
            <a:spLocks noGrp="1"/>
          </p:cNvSpPr>
          <p:nvPr>
            <p:ph type="body" sz="quarter" idx="12"/>
          </p:nvPr>
        </p:nvSpPr>
        <p:spPr>
          <a:xfrm>
            <a:off x="676275" y="1323975"/>
            <a:ext cx="6267450" cy="4648200"/>
          </a:xfrm>
          <a:prstGeom prst="rect">
            <a:avLst/>
          </a:prstGeom>
        </p:spPr>
        <p:txBody>
          <a:bodyPr/>
          <a:lstStyle>
            <a:lvl1pPr marL="228600" indent="-228600">
              <a:buFontTx/>
              <a:buBlip>
                <a:blip r:embed="rId3"/>
              </a:buBlip>
              <a:defRPr/>
            </a:lvl1pPr>
            <a:lvl3pPr marL="1143000" indent="-228600">
              <a:buFont typeface="Courier New" panose="02070309020205020404" pitchFamily="49" charset="0"/>
              <a:buChar char="o"/>
              <a:defRPr/>
            </a:lvl3pPr>
            <a:lvl4pPr marL="1600200" indent="-228600">
              <a:buFont typeface="Wingdings" panose="05000000000000000000" pitchFamily="2" charset="2"/>
              <a:buChar char="§"/>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ext Placeholder 4">
            <a:extLst>
              <a:ext uri="{FF2B5EF4-FFF2-40B4-BE49-F238E27FC236}">
                <a16:creationId xmlns:a16="http://schemas.microsoft.com/office/drawing/2014/main" id="{65FE354D-6432-155F-912B-8E950BE86292}"/>
              </a:ext>
            </a:extLst>
          </p:cNvPr>
          <p:cNvSpPr txBox="1">
            <a:spLocks/>
          </p:cNvSpPr>
          <p:nvPr userDrawn="1"/>
        </p:nvSpPr>
        <p:spPr>
          <a:xfrm>
            <a:off x="4211567" y="6239054"/>
            <a:ext cx="5246329" cy="552450"/>
          </a:xfrm>
          <a:prstGeom prst="rect">
            <a:avLst/>
          </a:prstGeom>
        </p:spPr>
        <p:txBody>
          <a:bodyPr anchor="ctr"/>
          <a:lstStyle>
            <a:defPPr>
              <a:defRPr lang="en-US"/>
            </a:defPPr>
            <a:lvl1pPr indent="0">
              <a:lnSpc>
                <a:spcPct val="100000"/>
              </a:lnSpc>
              <a:spcBef>
                <a:spcPts val="0"/>
              </a:spcBef>
              <a:buFont typeface="Arial" panose="020B0604020202020204" pitchFamily="34" charset="0"/>
              <a:buNone/>
              <a:defRPr>
                <a:solidFill>
                  <a:schemeClr val="bg2"/>
                </a:solidFill>
                <a:latin typeface="Roboto" panose="02000000000000000000" pitchFamily="2" charset="0"/>
                <a:ea typeface="Roboto" panose="02000000000000000000" pitchFamily="2" charset="0"/>
                <a:cs typeface="Roboto" panose="02000000000000000000" pitchFamily="2"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endParaRPr lang="en-US" dirty="0"/>
          </a:p>
        </p:txBody>
      </p:sp>
      <p:sp>
        <p:nvSpPr>
          <p:cNvPr id="3" name="Slide Number Placeholder 5">
            <a:extLst>
              <a:ext uri="{FF2B5EF4-FFF2-40B4-BE49-F238E27FC236}">
                <a16:creationId xmlns:a16="http://schemas.microsoft.com/office/drawing/2014/main" id="{7FB638C2-9C51-2A3A-CB39-28326FD40453}"/>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274880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4" name="North America Globe" descr="Globe map of the world">
            <a:extLst>
              <a:ext uri="{FF2B5EF4-FFF2-40B4-BE49-F238E27FC236}">
                <a16:creationId xmlns:a16="http://schemas.microsoft.com/office/drawing/2014/main" id="{09E97900-9A47-29A0-F52E-67DF97012F0B}"/>
              </a:ext>
              <a:ext uri="{C183D7F6-B498-43B3-948B-1728B52AA6E4}">
                <adec:decorative xmlns:adec="http://schemas.microsoft.com/office/drawing/2017/decorative" val="0"/>
              </a:ext>
            </a:extLst>
          </p:cNvPr>
          <p:cNvPicPr>
            <a:picLocks noChangeAspect="1"/>
          </p:cNvPicPr>
          <p:nvPr userDrawn="1"/>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sp>
        <p:nvSpPr>
          <p:cNvPr id="5" name="Title">
            <a:extLst>
              <a:ext uri="{FF2B5EF4-FFF2-40B4-BE49-F238E27FC236}">
                <a16:creationId xmlns:a16="http://schemas.microsoft.com/office/drawing/2014/main" id="{8561AF71-B2C1-4F12-20B7-D072ADA8FB8E}"/>
              </a:ext>
            </a:extLst>
          </p:cNvPr>
          <p:cNvSpPr>
            <a:spLocks noGrp="1"/>
          </p:cNvSpPr>
          <p:nvPr>
            <p:ph type="title" hasCustomPrompt="1"/>
          </p:nvPr>
        </p:nvSpPr>
        <p:spPr>
          <a:xfrm>
            <a:off x="841248" y="365760"/>
            <a:ext cx="10515600" cy="795528"/>
          </a:xfrm>
          <a:prstGeom prst="rect">
            <a:avLst/>
          </a:prstGeom>
        </p:spPr>
        <p:txBody>
          <a:bodyPr>
            <a:normAutofit/>
          </a:bodyPr>
          <a:lstStyle>
            <a:lvl1pPr>
              <a:defRPr sz="3500">
                <a:solidFill>
                  <a:schemeClr val="accent1"/>
                </a:solidFill>
              </a:defRPr>
            </a:lvl1pPr>
          </a:lstStyle>
          <a:p>
            <a:r>
              <a:rPr lang="en-US" dirty="0"/>
              <a:t>Where Are You?</a:t>
            </a:r>
          </a:p>
        </p:txBody>
      </p:sp>
      <p:sp>
        <p:nvSpPr>
          <p:cNvPr id="6" name="Location Directions">
            <a:extLst>
              <a:ext uri="{FF2B5EF4-FFF2-40B4-BE49-F238E27FC236}">
                <a16:creationId xmlns:a16="http://schemas.microsoft.com/office/drawing/2014/main" id="{DF3531C3-F33A-C67F-0C07-584C582AF0A3}"/>
              </a:ext>
            </a:extLst>
          </p:cNvPr>
          <p:cNvSpPr>
            <a:spLocks noGrp="1"/>
          </p:cNvSpPr>
          <p:nvPr>
            <p:ph type="body" sz="quarter" idx="13" hasCustomPrompt="1"/>
          </p:nvPr>
        </p:nvSpPr>
        <p:spPr>
          <a:xfrm>
            <a:off x="805867" y="990600"/>
            <a:ext cx="5290133" cy="1155700"/>
          </a:xfrm>
          <a:prstGeom prst="rect">
            <a:avLst/>
          </a:prstGeo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r>
              <a:rPr lang="en-US"/>
              <a:t>Please enter your location in chat window (lower left of the screen)</a:t>
            </a:r>
          </a:p>
        </p:txBody>
      </p:sp>
      <p:sp>
        <p:nvSpPr>
          <p:cNvPr id="7" name="Additional Info">
            <a:extLst>
              <a:ext uri="{FF2B5EF4-FFF2-40B4-BE49-F238E27FC236}">
                <a16:creationId xmlns:a16="http://schemas.microsoft.com/office/drawing/2014/main" id="{F87197E5-A064-0BB5-7BA2-70932E91F356}"/>
              </a:ext>
            </a:extLst>
          </p:cNvPr>
          <p:cNvSpPr>
            <a:spLocks noGrp="1"/>
          </p:cNvSpPr>
          <p:nvPr>
            <p:ph type="body" idx="14" hasCustomPrompt="1"/>
          </p:nvPr>
        </p:nvSpPr>
        <p:spPr>
          <a:xfrm>
            <a:off x="805866" y="2465758"/>
            <a:ext cx="5290134" cy="3571134"/>
          </a:xfrm>
          <a:prstGeom prst="rect">
            <a:avLst/>
          </a:prstGeo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additional callout is needed for this topic, enter it here.  Otherwise, delete this block.</a:t>
            </a:r>
          </a:p>
        </p:txBody>
      </p:sp>
      <p:sp>
        <p:nvSpPr>
          <p:cNvPr id="2" name="Slide Number Placeholder 5">
            <a:extLst>
              <a:ext uri="{FF2B5EF4-FFF2-40B4-BE49-F238E27FC236}">
                <a16:creationId xmlns:a16="http://schemas.microsoft.com/office/drawing/2014/main" id="{E24C998E-B48E-F00F-5623-0B5C3C32697A}"/>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1850538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oderator">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5528"/>
          </a:xfrm>
          <a:prstGeom prst="rect">
            <a:avLst/>
          </a:prstGeom>
        </p:spPr>
        <p:txBody>
          <a:bodyPr/>
          <a:lstStyle>
            <a:lvl1pPr>
              <a:defRPr sz="3500">
                <a:solidFill>
                  <a:srgbClr val="003366"/>
                </a:solidFill>
              </a:defRPr>
            </a:lvl1pPr>
          </a:lstStyle>
          <a:p>
            <a:r>
              <a:rPr lang="en-US" dirty="0"/>
              <a:t>Moderator</a:t>
            </a:r>
          </a:p>
        </p:txBody>
      </p:sp>
      <p:sp>
        <p:nvSpPr>
          <p:cNvPr id="17" name="Picture Placeholder 32">
            <a:extLst>
              <a:ext uri="{FF2B5EF4-FFF2-40B4-BE49-F238E27FC236}">
                <a16:creationId xmlns:a16="http://schemas.microsoft.com/office/drawing/2014/main" id="{71D32204-7C7E-EB82-0D53-392CE6929D8F}"/>
              </a:ext>
              <a:ext uri="{C183D7F6-B498-43B3-948B-1728B52AA6E4}">
                <adec:decorative xmlns:adec="http://schemas.microsoft.com/office/drawing/2017/decorative" val="0"/>
              </a:ext>
            </a:extLst>
          </p:cNvPr>
          <p:cNvSpPr>
            <a:spLocks noGrp="1"/>
          </p:cNvSpPr>
          <p:nvPr>
            <p:ph type="pic" sz="quarter" idx="25"/>
          </p:nvPr>
        </p:nvSpPr>
        <p:spPr>
          <a:xfrm>
            <a:off x="5181600" y="1378832"/>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4229562" y="3429906"/>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4229563" y="4019569"/>
            <a:ext cx="3739896"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4226052" y="4723488"/>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4226052" y="5698297"/>
            <a:ext cx="3739896" cy="311102"/>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Moderator</a:t>
            </a:r>
          </a:p>
        </p:txBody>
      </p:sp>
      <p:sp>
        <p:nvSpPr>
          <p:cNvPr id="7" name="Slide Number Placeholder 5">
            <a:extLst>
              <a:ext uri="{FF2B5EF4-FFF2-40B4-BE49-F238E27FC236}">
                <a16:creationId xmlns:a16="http://schemas.microsoft.com/office/drawing/2014/main" id="{3D78FA2D-70A6-58F7-2238-D75D2B19327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76183075"/>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oderators">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5528"/>
          </a:xfrm>
          <a:prstGeom prst="rect">
            <a:avLst/>
          </a:prstGeom>
        </p:spPr>
        <p:txBody>
          <a:bodyPr/>
          <a:lstStyle>
            <a:lvl1pPr>
              <a:defRPr sz="3500">
                <a:solidFill>
                  <a:srgbClr val="003366"/>
                </a:solidFill>
              </a:defRPr>
            </a:lvl1pPr>
          </a:lstStyle>
          <a:p>
            <a:r>
              <a:rPr lang="en-US" dirty="0"/>
              <a:t>Moderators</a:t>
            </a:r>
          </a:p>
        </p:txBody>
      </p:sp>
      <p:sp>
        <p:nvSpPr>
          <p:cNvPr id="12" name="Picture Placeholder 32">
            <a:extLst>
              <a:ext uri="{FF2B5EF4-FFF2-40B4-BE49-F238E27FC236}">
                <a16:creationId xmlns:a16="http://schemas.microsoft.com/office/drawing/2014/main" id="{F20F8C75-E51F-9FDB-C7AF-C9A3B1DF5BB3}"/>
              </a:ext>
            </a:extLst>
          </p:cNvPr>
          <p:cNvSpPr>
            <a:spLocks noGrp="1"/>
          </p:cNvSpPr>
          <p:nvPr>
            <p:ph type="pic" sz="quarter" idx="20"/>
          </p:nvPr>
        </p:nvSpPr>
        <p:spPr>
          <a:xfrm>
            <a:off x="2678481" y="138030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13" name="Text Placeholder 3">
            <a:extLst>
              <a:ext uri="{FF2B5EF4-FFF2-40B4-BE49-F238E27FC236}">
                <a16:creationId xmlns:a16="http://schemas.microsoft.com/office/drawing/2014/main" id="{9C0E8876-B5EB-8D8C-2A35-9459EB025986}"/>
              </a:ext>
            </a:extLst>
          </p:cNvPr>
          <p:cNvSpPr>
            <a:spLocks noGrp="1"/>
          </p:cNvSpPr>
          <p:nvPr>
            <p:ph type="body" sz="quarter" idx="21" hasCustomPrompt="1"/>
          </p:nvPr>
        </p:nvSpPr>
        <p:spPr>
          <a:xfrm>
            <a:off x="1723029" y="3429000"/>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14" name="Text Placeholder 6">
            <a:extLst>
              <a:ext uri="{FF2B5EF4-FFF2-40B4-BE49-F238E27FC236}">
                <a16:creationId xmlns:a16="http://schemas.microsoft.com/office/drawing/2014/main" id="{1BECED07-B62F-22FE-424A-BCD6E008E041}"/>
              </a:ext>
            </a:extLst>
          </p:cNvPr>
          <p:cNvSpPr>
            <a:spLocks noGrp="1"/>
          </p:cNvSpPr>
          <p:nvPr>
            <p:ph type="body" sz="quarter" idx="22" hasCustomPrompt="1"/>
          </p:nvPr>
        </p:nvSpPr>
        <p:spPr>
          <a:xfrm>
            <a:off x="1723028" y="4005501"/>
            <a:ext cx="3739896" cy="602308"/>
          </a:xfrm>
          <a:prstGeom prst="rect">
            <a:avLst/>
          </a:prstGeom>
        </p:spPr>
        <p:txBody>
          <a:bodyPr anchor="ctr"/>
          <a:lstStyle>
            <a:lvl1pPr marL="0" indent="0" algn="ctr">
              <a:lnSpc>
                <a:spcPct val="100000"/>
              </a:lnSpc>
              <a:spcBef>
                <a:spcPts val="0"/>
              </a:spcBef>
              <a:buNone/>
              <a:defRPr sz="1400" b="1" i="0">
                <a:solidFill>
                  <a:schemeClr val="tx2"/>
                </a:solidFill>
              </a:defRPr>
            </a:lvl1pPr>
          </a:lstStyle>
          <a:p>
            <a:r>
              <a:rPr lang="en-US" dirty="0"/>
              <a:t>Title</a:t>
            </a:r>
          </a:p>
        </p:txBody>
      </p:sp>
      <p:sp>
        <p:nvSpPr>
          <p:cNvPr id="15" name="Text Placeholder 8">
            <a:extLst>
              <a:ext uri="{FF2B5EF4-FFF2-40B4-BE49-F238E27FC236}">
                <a16:creationId xmlns:a16="http://schemas.microsoft.com/office/drawing/2014/main" id="{AACA2C06-F288-E220-48C1-D32D13614250}"/>
              </a:ext>
            </a:extLst>
          </p:cNvPr>
          <p:cNvSpPr>
            <a:spLocks noGrp="1"/>
          </p:cNvSpPr>
          <p:nvPr>
            <p:ph type="body" sz="quarter" idx="23" hasCustomPrompt="1"/>
          </p:nvPr>
        </p:nvSpPr>
        <p:spPr>
          <a:xfrm>
            <a:off x="1717825" y="4716731"/>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Organization</a:t>
            </a:r>
          </a:p>
        </p:txBody>
      </p:sp>
      <p:sp>
        <p:nvSpPr>
          <p:cNvPr id="16" name="Text Placeholder 10">
            <a:extLst>
              <a:ext uri="{FF2B5EF4-FFF2-40B4-BE49-F238E27FC236}">
                <a16:creationId xmlns:a16="http://schemas.microsoft.com/office/drawing/2014/main" id="{6845036F-A391-0597-FA65-337AF69714F7}"/>
              </a:ext>
            </a:extLst>
          </p:cNvPr>
          <p:cNvSpPr>
            <a:spLocks noGrp="1"/>
          </p:cNvSpPr>
          <p:nvPr>
            <p:ph type="body" sz="quarter" idx="24" hasCustomPrompt="1"/>
          </p:nvPr>
        </p:nvSpPr>
        <p:spPr>
          <a:xfrm>
            <a:off x="1717825" y="5694308"/>
            <a:ext cx="3739896" cy="293750"/>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Moderator</a:t>
            </a:r>
          </a:p>
        </p:txBody>
      </p:sp>
      <p:sp>
        <p:nvSpPr>
          <p:cNvPr id="17" name="Picture Placeholder 32">
            <a:extLst>
              <a:ext uri="{FF2B5EF4-FFF2-40B4-BE49-F238E27FC236}">
                <a16:creationId xmlns:a16="http://schemas.microsoft.com/office/drawing/2014/main" id="{71D32204-7C7E-EB82-0D53-392CE6929D8F}"/>
              </a:ext>
            </a:extLst>
          </p:cNvPr>
          <p:cNvSpPr>
            <a:spLocks noGrp="1"/>
          </p:cNvSpPr>
          <p:nvPr>
            <p:ph type="pic" sz="quarter" idx="25"/>
          </p:nvPr>
        </p:nvSpPr>
        <p:spPr>
          <a:xfrm>
            <a:off x="7684721"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6723752" y="3429906"/>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6723753" y="4002944"/>
            <a:ext cx="3739896"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6720242" y="4723488"/>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6720242" y="5681672"/>
            <a:ext cx="3739896" cy="311102"/>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Moderator</a:t>
            </a:r>
          </a:p>
        </p:txBody>
      </p:sp>
      <p:sp>
        <p:nvSpPr>
          <p:cNvPr id="10" name="Slide Number Placeholder 5">
            <a:extLst>
              <a:ext uri="{FF2B5EF4-FFF2-40B4-BE49-F238E27FC236}">
                <a16:creationId xmlns:a16="http://schemas.microsoft.com/office/drawing/2014/main" id="{5E2CABEE-2967-FB64-C5DE-181A9DA78934}"/>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474967522"/>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esenter 1">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5528"/>
          </a:xfrm>
          <a:prstGeom prst="rect">
            <a:avLst/>
          </a:prstGeom>
        </p:spPr>
        <p:txBody>
          <a:bodyPr/>
          <a:lstStyle>
            <a:lvl1pPr>
              <a:defRPr sz="3500">
                <a:solidFill>
                  <a:srgbClr val="003366"/>
                </a:solidFill>
              </a:defRPr>
            </a:lvl1pPr>
          </a:lstStyle>
          <a:p>
            <a:r>
              <a:rPr lang="en-US" dirty="0"/>
              <a:t>Presenter</a:t>
            </a:r>
          </a:p>
        </p:txBody>
      </p:sp>
      <p:sp>
        <p:nvSpPr>
          <p:cNvPr id="17" name="Picture Placeholder 32">
            <a:extLst>
              <a:ext uri="{FF2B5EF4-FFF2-40B4-BE49-F238E27FC236}">
                <a16:creationId xmlns:a16="http://schemas.microsoft.com/office/drawing/2014/main" id="{71D32204-7C7E-EB82-0D53-392CE6929D8F}"/>
              </a:ext>
              <a:ext uri="{C183D7F6-B498-43B3-948B-1728B52AA6E4}">
                <adec:decorative xmlns:adec="http://schemas.microsoft.com/office/drawing/2017/decorative" val="0"/>
              </a:ext>
            </a:extLst>
          </p:cNvPr>
          <p:cNvSpPr>
            <a:spLocks noGrp="1"/>
          </p:cNvSpPr>
          <p:nvPr>
            <p:ph type="pic" sz="quarter" idx="25"/>
          </p:nvPr>
        </p:nvSpPr>
        <p:spPr>
          <a:xfrm>
            <a:off x="5191125" y="1378832"/>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4229562" y="3429906"/>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4229563" y="4019569"/>
            <a:ext cx="3739896"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4226052" y="4723488"/>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4226052" y="5698297"/>
            <a:ext cx="3739896" cy="311102"/>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Presenter</a:t>
            </a:r>
          </a:p>
        </p:txBody>
      </p:sp>
      <p:sp>
        <p:nvSpPr>
          <p:cNvPr id="4" name="Slide Number Placeholder 5">
            <a:extLst>
              <a:ext uri="{FF2B5EF4-FFF2-40B4-BE49-F238E27FC236}">
                <a16:creationId xmlns:a16="http://schemas.microsoft.com/office/drawing/2014/main" id="{01C99490-E595-AC31-5EB5-FD6229CA396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597463616"/>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esenter 2">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5528"/>
          </a:xfrm>
          <a:prstGeom prst="rect">
            <a:avLst/>
          </a:prstGeom>
        </p:spPr>
        <p:txBody>
          <a:bodyPr/>
          <a:lstStyle>
            <a:lvl1pPr>
              <a:defRPr sz="3500">
                <a:solidFill>
                  <a:srgbClr val="003366"/>
                </a:solidFill>
              </a:defRPr>
            </a:lvl1pPr>
          </a:lstStyle>
          <a:p>
            <a:r>
              <a:rPr lang="en-US" dirty="0"/>
              <a:t>Presenters</a:t>
            </a:r>
          </a:p>
        </p:txBody>
      </p:sp>
      <p:sp>
        <p:nvSpPr>
          <p:cNvPr id="12" name="Picture Placeholder 32">
            <a:extLst>
              <a:ext uri="{FF2B5EF4-FFF2-40B4-BE49-F238E27FC236}">
                <a16:creationId xmlns:a16="http://schemas.microsoft.com/office/drawing/2014/main" id="{F20F8C75-E51F-9FDB-C7AF-C9A3B1DF5BB3}"/>
              </a:ext>
            </a:extLst>
          </p:cNvPr>
          <p:cNvSpPr>
            <a:spLocks noGrp="1"/>
          </p:cNvSpPr>
          <p:nvPr>
            <p:ph type="pic" sz="quarter" idx="20"/>
          </p:nvPr>
        </p:nvSpPr>
        <p:spPr>
          <a:xfrm>
            <a:off x="2678481" y="138030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13" name="Text Placeholder 3">
            <a:extLst>
              <a:ext uri="{FF2B5EF4-FFF2-40B4-BE49-F238E27FC236}">
                <a16:creationId xmlns:a16="http://schemas.microsoft.com/office/drawing/2014/main" id="{9C0E8876-B5EB-8D8C-2A35-9459EB025986}"/>
              </a:ext>
            </a:extLst>
          </p:cNvPr>
          <p:cNvSpPr>
            <a:spLocks noGrp="1"/>
          </p:cNvSpPr>
          <p:nvPr>
            <p:ph type="body" sz="quarter" idx="21" hasCustomPrompt="1"/>
          </p:nvPr>
        </p:nvSpPr>
        <p:spPr>
          <a:xfrm>
            <a:off x="1723029" y="3429000"/>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14" name="Text Placeholder 6">
            <a:extLst>
              <a:ext uri="{FF2B5EF4-FFF2-40B4-BE49-F238E27FC236}">
                <a16:creationId xmlns:a16="http://schemas.microsoft.com/office/drawing/2014/main" id="{1BECED07-B62F-22FE-424A-BCD6E008E041}"/>
              </a:ext>
            </a:extLst>
          </p:cNvPr>
          <p:cNvSpPr>
            <a:spLocks noGrp="1"/>
          </p:cNvSpPr>
          <p:nvPr>
            <p:ph type="body" sz="quarter" idx="22" hasCustomPrompt="1"/>
          </p:nvPr>
        </p:nvSpPr>
        <p:spPr>
          <a:xfrm>
            <a:off x="1723028" y="4005501"/>
            <a:ext cx="3739896" cy="602308"/>
          </a:xfrm>
          <a:prstGeom prst="rect">
            <a:avLst/>
          </a:prstGeom>
        </p:spPr>
        <p:txBody>
          <a:bodyPr anchor="ctr"/>
          <a:lstStyle>
            <a:lvl1pPr marL="0" indent="0" algn="ctr">
              <a:lnSpc>
                <a:spcPct val="100000"/>
              </a:lnSpc>
              <a:spcBef>
                <a:spcPts val="0"/>
              </a:spcBef>
              <a:buNone/>
              <a:defRPr sz="1400" b="1" i="0">
                <a:solidFill>
                  <a:schemeClr val="tx2"/>
                </a:solidFill>
              </a:defRPr>
            </a:lvl1pPr>
          </a:lstStyle>
          <a:p>
            <a:r>
              <a:rPr lang="en-US" dirty="0"/>
              <a:t>Title</a:t>
            </a:r>
          </a:p>
        </p:txBody>
      </p:sp>
      <p:sp>
        <p:nvSpPr>
          <p:cNvPr id="15" name="Text Placeholder 8">
            <a:extLst>
              <a:ext uri="{FF2B5EF4-FFF2-40B4-BE49-F238E27FC236}">
                <a16:creationId xmlns:a16="http://schemas.microsoft.com/office/drawing/2014/main" id="{AACA2C06-F288-E220-48C1-D32D13614250}"/>
              </a:ext>
            </a:extLst>
          </p:cNvPr>
          <p:cNvSpPr>
            <a:spLocks noGrp="1"/>
          </p:cNvSpPr>
          <p:nvPr>
            <p:ph type="body" sz="quarter" idx="23" hasCustomPrompt="1"/>
          </p:nvPr>
        </p:nvSpPr>
        <p:spPr>
          <a:xfrm>
            <a:off x="1717825" y="4716731"/>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Organization</a:t>
            </a:r>
          </a:p>
        </p:txBody>
      </p:sp>
      <p:sp>
        <p:nvSpPr>
          <p:cNvPr id="16" name="Text Placeholder 10">
            <a:extLst>
              <a:ext uri="{FF2B5EF4-FFF2-40B4-BE49-F238E27FC236}">
                <a16:creationId xmlns:a16="http://schemas.microsoft.com/office/drawing/2014/main" id="{6845036F-A391-0597-FA65-337AF69714F7}"/>
              </a:ext>
            </a:extLst>
          </p:cNvPr>
          <p:cNvSpPr>
            <a:spLocks noGrp="1"/>
          </p:cNvSpPr>
          <p:nvPr>
            <p:ph type="body" sz="quarter" idx="24" hasCustomPrompt="1"/>
          </p:nvPr>
        </p:nvSpPr>
        <p:spPr>
          <a:xfrm>
            <a:off x="1717825" y="5694308"/>
            <a:ext cx="3739896" cy="293750"/>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Presenter</a:t>
            </a:r>
          </a:p>
        </p:txBody>
      </p:sp>
      <p:sp>
        <p:nvSpPr>
          <p:cNvPr id="17" name="Picture Placeholder 32">
            <a:extLst>
              <a:ext uri="{FF2B5EF4-FFF2-40B4-BE49-F238E27FC236}">
                <a16:creationId xmlns:a16="http://schemas.microsoft.com/office/drawing/2014/main" id="{71D32204-7C7E-EB82-0D53-392CE6929D8F}"/>
              </a:ext>
            </a:extLst>
          </p:cNvPr>
          <p:cNvSpPr>
            <a:spLocks noGrp="1"/>
          </p:cNvSpPr>
          <p:nvPr>
            <p:ph type="pic" sz="quarter" idx="25"/>
          </p:nvPr>
        </p:nvSpPr>
        <p:spPr>
          <a:xfrm>
            <a:off x="7684721"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6723752" y="3429906"/>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6723753" y="4002944"/>
            <a:ext cx="3739896"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6720242" y="4723488"/>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6720242" y="5681672"/>
            <a:ext cx="3739896" cy="311102"/>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Presenter</a:t>
            </a:r>
          </a:p>
        </p:txBody>
      </p:sp>
      <p:sp>
        <p:nvSpPr>
          <p:cNvPr id="4" name="Slide Number Placeholder 5">
            <a:extLst>
              <a:ext uri="{FF2B5EF4-FFF2-40B4-BE49-F238E27FC236}">
                <a16:creationId xmlns:a16="http://schemas.microsoft.com/office/drawing/2014/main" id="{33A6EC90-6032-1471-B17A-87174F0A9B7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555724719"/>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esenter 3">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1432"/>
          </a:xfrm>
          <a:prstGeom prst="rect">
            <a:avLst/>
          </a:prstGeom>
        </p:spPr>
        <p:txBody>
          <a:bodyPr/>
          <a:lstStyle>
            <a:lvl1pPr>
              <a:defRPr sz="3500">
                <a:solidFill>
                  <a:srgbClr val="003366"/>
                </a:solidFill>
              </a:defRPr>
            </a:lvl1pPr>
          </a:lstStyle>
          <a:p>
            <a:r>
              <a:rPr lang="en-US" dirty="0"/>
              <a:t>Presenters</a:t>
            </a:r>
          </a:p>
        </p:txBody>
      </p:sp>
      <p:sp>
        <p:nvSpPr>
          <p:cNvPr id="33" name="Picture Placeholder 32">
            <a:extLst>
              <a:ext uri="{FF2B5EF4-FFF2-40B4-BE49-F238E27FC236}">
                <a16:creationId xmlns:a16="http://schemas.microsoft.com/office/drawing/2014/main" id="{87BF6959-D3CF-A753-1B4A-7295B277C9EA}"/>
              </a:ext>
            </a:extLst>
          </p:cNvPr>
          <p:cNvSpPr>
            <a:spLocks noGrp="1"/>
          </p:cNvSpPr>
          <p:nvPr>
            <p:ph type="pic" sz="quarter" idx="13"/>
          </p:nvPr>
        </p:nvSpPr>
        <p:spPr>
          <a:xfrm>
            <a:off x="1325880"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4" name="Text Placeholder 3">
            <a:extLst>
              <a:ext uri="{FF2B5EF4-FFF2-40B4-BE49-F238E27FC236}">
                <a16:creationId xmlns:a16="http://schemas.microsoft.com/office/drawing/2014/main" id="{26DC3FAE-8855-321D-4DFE-54E38031E9CA}"/>
              </a:ext>
            </a:extLst>
          </p:cNvPr>
          <p:cNvSpPr>
            <a:spLocks noGrp="1"/>
          </p:cNvSpPr>
          <p:nvPr>
            <p:ph type="body" sz="quarter" idx="16" hasCustomPrompt="1"/>
          </p:nvPr>
        </p:nvSpPr>
        <p:spPr>
          <a:xfrm>
            <a:off x="510235" y="3429000"/>
            <a:ext cx="3468608" cy="48059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7" name="Text Placeholder 6">
            <a:extLst>
              <a:ext uri="{FF2B5EF4-FFF2-40B4-BE49-F238E27FC236}">
                <a16:creationId xmlns:a16="http://schemas.microsoft.com/office/drawing/2014/main" id="{D1E997BF-DBDC-BB18-7D64-854722694671}"/>
              </a:ext>
            </a:extLst>
          </p:cNvPr>
          <p:cNvSpPr>
            <a:spLocks noGrp="1"/>
          </p:cNvSpPr>
          <p:nvPr>
            <p:ph type="body" sz="quarter" idx="17" hasCustomPrompt="1"/>
          </p:nvPr>
        </p:nvSpPr>
        <p:spPr>
          <a:xfrm>
            <a:off x="510235" y="4007571"/>
            <a:ext cx="3468607" cy="596457"/>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Title</a:t>
            </a:r>
          </a:p>
        </p:txBody>
      </p:sp>
      <p:sp>
        <p:nvSpPr>
          <p:cNvPr id="9" name="Text Placeholder 8">
            <a:extLst>
              <a:ext uri="{FF2B5EF4-FFF2-40B4-BE49-F238E27FC236}">
                <a16:creationId xmlns:a16="http://schemas.microsoft.com/office/drawing/2014/main" id="{2B4668A5-A4F8-F083-2E05-FE50BC575531}"/>
              </a:ext>
            </a:extLst>
          </p:cNvPr>
          <p:cNvSpPr>
            <a:spLocks noGrp="1"/>
          </p:cNvSpPr>
          <p:nvPr>
            <p:ph type="body" sz="quarter" idx="18" hasCustomPrompt="1"/>
          </p:nvPr>
        </p:nvSpPr>
        <p:spPr>
          <a:xfrm>
            <a:off x="510235" y="4711704"/>
            <a:ext cx="3468608"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Organization</a:t>
            </a:r>
          </a:p>
        </p:txBody>
      </p:sp>
      <p:sp>
        <p:nvSpPr>
          <p:cNvPr id="11" name="Text Placeholder 10">
            <a:extLst>
              <a:ext uri="{FF2B5EF4-FFF2-40B4-BE49-F238E27FC236}">
                <a16:creationId xmlns:a16="http://schemas.microsoft.com/office/drawing/2014/main" id="{2801F5A8-CA80-B2B3-BC59-D9FFF0821410}"/>
              </a:ext>
            </a:extLst>
          </p:cNvPr>
          <p:cNvSpPr>
            <a:spLocks noGrp="1"/>
          </p:cNvSpPr>
          <p:nvPr>
            <p:ph type="body" sz="quarter" idx="19" hasCustomPrompt="1"/>
          </p:nvPr>
        </p:nvSpPr>
        <p:spPr>
          <a:xfrm>
            <a:off x="510234" y="5681671"/>
            <a:ext cx="3469812" cy="306387"/>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Presenter</a:t>
            </a:r>
          </a:p>
        </p:txBody>
      </p:sp>
      <p:sp>
        <p:nvSpPr>
          <p:cNvPr id="12" name="Picture Placeholder 32">
            <a:extLst>
              <a:ext uri="{FF2B5EF4-FFF2-40B4-BE49-F238E27FC236}">
                <a16:creationId xmlns:a16="http://schemas.microsoft.com/office/drawing/2014/main" id="{F20F8C75-E51F-9FDB-C7AF-C9A3B1DF5BB3}"/>
              </a:ext>
            </a:extLst>
          </p:cNvPr>
          <p:cNvSpPr>
            <a:spLocks noGrp="1"/>
          </p:cNvSpPr>
          <p:nvPr>
            <p:ph type="pic" sz="quarter" idx="20"/>
          </p:nvPr>
        </p:nvSpPr>
        <p:spPr>
          <a:xfrm>
            <a:off x="5184648"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3" name="Text Placeholder 3">
            <a:extLst>
              <a:ext uri="{FF2B5EF4-FFF2-40B4-BE49-F238E27FC236}">
                <a16:creationId xmlns:a16="http://schemas.microsoft.com/office/drawing/2014/main" id="{9C0E8876-B5EB-8D8C-2A35-9459EB025986}"/>
              </a:ext>
            </a:extLst>
          </p:cNvPr>
          <p:cNvSpPr>
            <a:spLocks noGrp="1"/>
          </p:cNvSpPr>
          <p:nvPr>
            <p:ph type="body" sz="quarter" idx="21" hasCustomPrompt="1"/>
          </p:nvPr>
        </p:nvSpPr>
        <p:spPr>
          <a:xfrm>
            <a:off x="4356079" y="3429000"/>
            <a:ext cx="3487019"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14" name="Text Placeholder 6">
            <a:extLst>
              <a:ext uri="{FF2B5EF4-FFF2-40B4-BE49-F238E27FC236}">
                <a16:creationId xmlns:a16="http://schemas.microsoft.com/office/drawing/2014/main" id="{1BECED07-B62F-22FE-424A-BCD6E008E041}"/>
              </a:ext>
            </a:extLst>
          </p:cNvPr>
          <p:cNvSpPr>
            <a:spLocks noGrp="1"/>
          </p:cNvSpPr>
          <p:nvPr>
            <p:ph type="body" sz="quarter" idx="22" hasCustomPrompt="1"/>
          </p:nvPr>
        </p:nvSpPr>
        <p:spPr>
          <a:xfrm>
            <a:off x="4356078" y="4005501"/>
            <a:ext cx="3487019" cy="602308"/>
          </a:xfrm>
          <a:prstGeom prst="rect">
            <a:avLst/>
          </a:prstGeom>
        </p:spPr>
        <p:txBody>
          <a:bodyPr anchor="ctr"/>
          <a:lstStyle>
            <a:lvl1pPr marL="0" indent="0" algn="ctr">
              <a:lnSpc>
                <a:spcPct val="100000"/>
              </a:lnSpc>
              <a:spcBef>
                <a:spcPts val="0"/>
              </a:spcBef>
              <a:buNone/>
              <a:defRPr sz="1400" b="1" i="0">
                <a:solidFill>
                  <a:schemeClr val="tx2"/>
                </a:solidFill>
              </a:defRPr>
            </a:lvl1pPr>
          </a:lstStyle>
          <a:p>
            <a:r>
              <a:rPr lang="en-US" dirty="0"/>
              <a:t>Title</a:t>
            </a:r>
          </a:p>
        </p:txBody>
      </p:sp>
      <p:sp>
        <p:nvSpPr>
          <p:cNvPr id="15" name="Text Placeholder 8">
            <a:extLst>
              <a:ext uri="{FF2B5EF4-FFF2-40B4-BE49-F238E27FC236}">
                <a16:creationId xmlns:a16="http://schemas.microsoft.com/office/drawing/2014/main" id="{AACA2C06-F288-E220-48C1-D32D13614250}"/>
              </a:ext>
            </a:extLst>
          </p:cNvPr>
          <p:cNvSpPr>
            <a:spLocks noGrp="1"/>
          </p:cNvSpPr>
          <p:nvPr>
            <p:ph type="body" sz="quarter" idx="23" hasCustomPrompt="1"/>
          </p:nvPr>
        </p:nvSpPr>
        <p:spPr>
          <a:xfrm>
            <a:off x="4350874" y="4716731"/>
            <a:ext cx="3487018"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Organization</a:t>
            </a:r>
          </a:p>
        </p:txBody>
      </p:sp>
      <p:sp>
        <p:nvSpPr>
          <p:cNvPr id="16" name="Text Placeholder 10">
            <a:extLst>
              <a:ext uri="{FF2B5EF4-FFF2-40B4-BE49-F238E27FC236}">
                <a16:creationId xmlns:a16="http://schemas.microsoft.com/office/drawing/2014/main" id="{6845036F-A391-0597-FA65-337AF69714F7}"/>
              </a:ext>
            </a:extLst>
          </p:cNvPr>
          <p:cNvSpPr>
            <a:spLocks noGrp="1"/>
          </p:cNvSpPr>
          <p:nvPr>
            <p:ph type="body" sz="quarter" idx="24" hasCustomPrompt="1"/>
          </p:nvPr>
        </p:nvSpPr>
        <p:spPr>
          <a:xfrm>
            <a:off x="4350874" y="5681671"/>
            <a:ext cx="3487018" cy="306387"/>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Presenter</a:t>
            </a:r>
          </a:p>
        </p:txBody>
      </p:sp>
      <p:sp>
        <p:nvSpPr>
          <p:cNvPr id="17" name="Picture Placeholder 32">
            <a:extLst>
              <a:ext uri="{FF2B5EF4-FFF2-40B4-BE49-F238E27FC236}">
                <a16:creationId xmlns:a16="http://schemas.microsoft.com/office/drawing/2014/main" id="{71D32204-7C7E-EB82-0D53-392CE6929D8F}"/>
              </a:ext>
            </a:extLst>
          </p:cNvPr>
          <p:cNvSpPr>
            <a:spLocks noGrp="1"/>
          </p:cNvSpPr>
          <p:nvPr>
            <p:ph type="pic" sz="quarter" idx="25"/>
          </p:nvPr>
        </p:nvSpPr>
        <p:spPr>
          <a:xfrm>
            <a:off x="9030843"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8209647" y="3429906"/>
            <a:ext cx="3487019"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8209647" y="4002944"/>
            <a:ext cx="3490530"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8206136" y="4723488"/>
            <a:ext cx="3490530"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8206136" y="5681672"/>
            <a:ext cx="3490530" cy="311102"/>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Presenter</a:t>
            </a:r>
          </a:p>
        </p:txBody>
      </p:sp>
      <p:sp>
        <p:nvSpPr>
          <p:cNvPr id="10" name="Slide Number Placeholder 5">
            <a:extLst>
              <a:ext uri="{FF2B5EF4-FFF2-40B4-BE49-F238E27FC236}">
                <a16:creationId xmlns:a16="http://schemas.microsoft.com/office/drawing/2014/main" id="{9DDBD9DC-6133-C0C8-7743-8C32E954365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4096253346"/>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3" name="Text Placeholder 5">
            <a:extLst>
              <a:ext uri="{FF2B5EF4-FFF2-40B4-BE49-F238E27FC236}">
                <a16:creationId xmlns:a16="http://schemas.microsoft.com/office/drawing/2014/main" id="{92006987-F287-486F-3A54-A27EA87B4468}"/>
              </a:ext>
            </a:extLst>
          </p:cNvPr>
          <p:cNvSpPr>
            <a:spLocks noGrp="1"/>
          </p:cNvSpPr>
          <p:nvPr>
            <p:ph type="body" sz="quarter" idx="4294967295"/>
          </p:nvPr>
        </p:nvSpPr>
        <p:spPr>
          <a:xfrm>
            <a:off x="790575" y="654050"/>
            <a:ext cx="10712803" cy="4560888"/>
          </a:xfrm>
          <a:prstGeom prst="rect">
            <a:avLst/>
          </a:prstGeom>
        </p:spPr>
        <p:txBody>
          <a:bodyPr/>
          <a:lstStyle/>
          <a:p>
            <a:pPr marL="0" indent="0">
              <a:buNone/>
            </a:pPr>
            <a:endParaRPr lang="en-US" dirty="0"/>
          </a:p>
        </p:txBody>
      </p:sp>
      <p:sp>
        <p:nvSpPr>
          <p:cNvPr id="2" name="Slide Number Placeholder 5">
            <a:extLst>
              <a:ext uri="{FF2B5EF4-FFF2-40B4-BE49-F238E27FC236}">
                <a16:creationId xmlns:a16="http://schemas.microsoft.com/office/drawing/2014/main" id="{842369FE-8E0D-0463-ECC9-E4FB226D8D0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109722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Text Placeholder 29">
            <a:extLst>
              <a:ext uri="{FF2B5EF4-FFF2-40B4-BE49-F238E27FC236}">
                <a16:creationId xmlns:a16="http://schemas.microsoft.com/office/drawing/2014/main" id="{44F7CF61-DD78-5795-3965-37835C487531}"/>
              </a:ext>
            </a:extLst>
          </p:cNvPr>
          <p:cNvSpPr>
            <a:spLocks noGrp="1"/>
          </p:cNvSpPr>
          <p:nvPr>
            <p:ph type="body" sz="quarter" idx="30" hasCustomPrompt="1"/>
          </p:nvPr>
        </p:nvSpPr>
        <p:spPr>
          <a:xfrm>
            <a:off x="841248" y="365760"/>
            <a:ext cx="10515600" cy="795528"/>
          </a:xfrm>
          <a:prstGeom prst="rect">
            <a:avLst/>
          </a:prstGeom>
        </p:spPr>
        <p:txBody>
          <a:bodyPr/>
          <a:lstStyle>
            <a:lvl1pPr marL="0" indent="0">
              <a:buNone/>
              <a:defRPr sz="3500">
                <a:solidFill>
                  <a:schemeClr val="accent1"/>
                </a:solidFill>
              </a:defRPr>
            </a:lvl1pPr>
          </a:lstStyle>
          <a:p>
            <a:pPr lvl="0"/>
            <a:r>
              <a:rPr lang="en-US" dirty="0"/>
              <a:t>Click to add title</a:t>
            </a:r>
          </a:p>
        </p:txBody>
      </p:sp>
      <p:sp>
        <p:nvSpPr>
          <p:cNvPr id="2" name="Slide Number Placeholder 5">
            <a:extLst>
              <a:ext uri="{FF2B5EF4-FFF2-40B4-BE49-F238E27FC236}">
                <a16:creationId xmlns:a16="http://schemas.microsoft.com/office/drawing/2014/main" id="{0C3DA01C-897E-5CF3-3EAF-3255360B8151}"/>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601812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 Title and Text">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10BD49FE-C7D0-3258-E422-5F53B7FF6CF9}"/>
              </a:ext>
            </a:extLst>
          </p:cNvPr>
          <p:cNvSpPr>
            <a:spLocks noGrp="1"/>
          </p:cNvSpPr>
          <p:nvPr>
            <p:ph type="body" sz="quarter" idx="14"/>
          </p:nvPr>
        </p:nvSpPr>
        <p:spPr>
          <a:xfrm>
            <a:off x="699818" y="1446028"/>
            <a:ext cx="11149281" cy="4540102"/>
          </a:xfrm>
          <a:prstGeom prst="rect">
            <a:avLst/>
          </a:prstGeom>
        </p:spPr>
        <p:txBody>
          <a:bodyPr/>
          <a:lstStyle>
            <a:lvl1pPr marL="228600" indent="-228600">
              <a:buFontTx/>
              <a:buBlip>
                <a:blip r:embed="rId3"/>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29">
            <a:extLst>
              <a:ext uri="{FF2B5EF4-FFF2-40B4-BE49-F238E27FC236}">
                <a16:creationId xmlns:a16="http://schemas.microsoft.com/office/drawing/2014/main" id="{44F7CF61-DD78-5795-3965-37835C487531}"/>
              </a:ext>
            </a:extLst>
          </p:cNvPr>
          <p:cNvSpPr>
            <a:spLocks noGrp="1"/>
          </p:cNvSpPr>
          <p:nvPr>
            <p:ph type="body" sz="quarter" idx="30" hasCustomPrompt="1"/>
          </p:nvPr>
        </p:nvSpPr>
        <p:spPr>
          <a:xfrm>
            <a:off x="841248" y="365760"/>
            <a:ext cx="10515600" cy="795528"/>
          </a:xfrm>
          <a:prstGeom prst="rect">
            <a:avLst/>
          </a:prstGeom>
        </p:spPr>
        <p:txBody>
          <a:bodyPr/>
          <a:lstStyle>
            <a:lvl1pPr marL="0" indent="0">
              <a:buNone/>
              <a:defRPr sz="3500">
                <a:solidFill>
                  <a:schemeClr val="accent1"/>
                </a:solidFill>
              </a:defRPr>
            </a:lvl1pPr>
          </a:lstStyle>
          <a:p>
            <a:pPr lvl="0"/>
            <a:r>
              <a:rPr lang="en-US" dirty="0"/>
              <a:t>Slide Title</a:t>
            </a:r>
          </a:p>
        </p:txBody>
      </p:sp>
      <p:sp>
        <p:nvSpPr>
          <p:cNvPr id="2" name="Slide Number Placeholder 5">
            <a:extLst>
              <a:ext uri="{FF2B5EF4-FFF2-40B4-BE49-F238E27FC236}">
                <a16:creationId xmlns:a16="http://schemas.microsoft.com/office/drawing/2014/main" id="{5CC4C6EE-C45A-911D-D45F-7CCCD87DE1D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32520341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52AF971-A645-D083-E8E8-003BECE3E5A1}"/>
              </a:ext>
            </a:extLst>
          </p:cNvPr>
          <p:cNvSpPr>
            <a:spLocks noGrp="1"/>
          </p:cNvSpPr>
          <p:nvPr>
            <p:ph sz="half" idx="2" hasCustomPrompt="1"/>
          </p:nvPr>
        </p:nvSpPr>
        <p:spPr>
          <a:xfrm>
            <a:off x="6157150" y="1564230"/>
            <a:ext cx="5181600" cy="4351338"/>
          </a:xfrm>
          <a:prstGeom prst="rect">
            <a:avLst/>
          </a:prstGeom>
        </p:spPr>
        <p:txBody>
          <a:bodyPr/>
          <a:lstStyle>
            <a:lvl1pPr marL="0" indent="0">
              <a:buNone/>
              <a:defRPr/>
            </a:lvl1pPr>
          </a:lstStyle>
          <a:p>
            <a:pPr lvl="0"/>
            <a:r>
              <a:rPr lang="en-US"/>
              <a:t>Image Placeholder</a:t>
            </a:r>
          </a:p>
        </p:txBody>
      </p:sp>
      <p:sp>
        <p:nvSpPr>
          <p:cNvPr id="3" name="Text Placeholder 2">
            <a:extLst>
              <a:ext uri="{FF2B5EF4-FFF2-40B4-BE49-F238E27FC236}">
                <a16:creationId xmlns:a16="http://schemas.microsoft.com/office/drawing/2014/main" id="{12F9EC51-2162-5E09-BB04-ADB03087A991}"/>
              </a:ext>
            </a:extLst>
          </p:cNvPr>
          <p:cNvSpPr>
            <a:spLocks noGrp="1"/>
          </p:cNvSpPr>
          <p:nvPr>
            <p:ph type="body" sz="quarter" idx="13"/>
          </p:nvPr>
        </p:nvSpPr>
        <p:spPr>
          <a:xfrm>
            <a:off x="704088" y="1564230"/>
            <a:ext cx="5181600" cy="4351338"/>
          </a:xfrm>
          <a:prstGeom prst="rect">
            <a:avLst/>
          </a:prstGeom>
        </p:spPr>
        <p:txBody>
          <a:bodyPr/>
          <a:lstStyle>
            <a:lvl1pPr marL="228600" indent="-228600">
              <a:buFontTx/>
              <a:buBlip>
                <a:blip r:embed="rId3"/>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29">
            <a:extLst>
              <a:ext uri="{FF2B5EF4-FFF2-40B4-BE49-F238E27FC236}">
                <a16:creationId xmlns:a16="http://schemas.microsoft.com/office/drawing/2014/main" id="{811ADCC6-61C2-C33A-38F8-5ED856AAD295}"/>
              </a:ext>
            </a:extLst>
          </p:cNvPr>
          <p:cNvSpPr>
            <a:spLocks noGrp="1"/>
          </p:cNvSpPr>
          <p:nvPr>
            <p:ph type="body" sz="quarter" idx="30" hasCustomPrompt="1"/>
          </p:nvPr>
        </p:nvSpPr>
        <p:spPr>
          <a:xfrm>
            <a:off x="841248" y="365760"/>
            <a:ext cx="10515600" cy="795528"/>
          </a:xfrm>
          <a:prstGeom prst="rect">
            <a:avLst/>
          </a:prstGeom>
        </p:spPr>
        <p:txBody>
          <a:bodyPr/>
          <a:lstStyle>
            <a:lvl1pPr marL="0" indent="0">
              <a:buNone/>
              <a:defRPr sz="3500">
                <a:solidFill>
                  <a:schemeClr val="accent1"/>
                </a:solidFill>
              </a:defRPr>
            </a:lvl1pPr>
          </a:lstStyle>
          <a:p>
            <a:pPr lvl="0"/>
            <a:r>
              <a:rPr lang="en-US" dirty="0"/>
              <a:t>Slide Title</a:t>
            </a:r>
          </a:p>
        </p:txBody>
      </p:sp>
      <p:sp>
        <p:nvSpPr>
          <p:cNvPr id="2" name="Slide Number Placeholder 5">
            <a:extLst>
              <a:ext uri="{FF2B5EF4-FFF2-40B4-BE49-F238E27FC236}">
                <a16:creationId xmlns:a16="http://schemas.microsoft.com/office/drawing/2014/main" id="{242C6F6D-C40B-68AF-73AB-5C861454ACA4}"/>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3546079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ouble List ">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B20C8728-916A-E0AE-52C5-553AA0C99EE2}"/>
              </a:ext>
            </a:extLst>
          </p:cNvPr>
          <p:cNvSpPr>
            <a:spLocks noGrp="1"/>
          </p:cNvSpPr>
          <p:nvPr>
            <p:ph type="body" sz="quarter" idx="30" hasCustomPrompt="1"/>
          </p:nvPr>
        </p:nvSpPr>
        <p:spPr>
          <a:xfrm>
            <a:off x="621792" y="466344"/>
            <a:ext cx="10570464" cy="694944"/>
          </a:xfrm>
          <a:prstGeom prst="rect">
            <a:avLst/>
          </a:prstGeom>
        </p:spPr>
        <p:txBody>
          <a:bodyPr/>
          <a:lstStyle>
            <a:lvl1pPr marL="0" indent="0">
              <a:buNone/>
              <a:defRPr sz="3500">
                <a:solidFill>
                  <a:schemeClr val="accent1"/>
                </a:solidFill>
              </a:defRPr>
            </a:lvl1pPr>
          </a:lstStyle>
          <a:p>
            <a:r>
              <a:rPr lang="en-US" dirty="0"/>
              <a:t>Slide Title </a:t>
            </a:r>
          </a:p>
        </p:txBody>
      </p:sp>
      <p:sp>
        <p:nvSpPr>
          <p:cNvPr id="10" name="Text Placeholder 9">
            <a:extLst>
              <a:ext uri="{FF2B5EF4-FFF2-40B4-BE49-F238E27FC236}">
                <a16:creationId xmlns:a16="http://schemas.microsoft.com/office/drawing/2014/main" id="{7CFDA111-1154-396A-499B-8B93CEDAE9D6}"/>
              </a:ext>
            </a:extLst>
          </p:cNvPr>
          <p:cNvSpPr>
            <a:spLocks noGrp="1"/>
          </p:cNvSpPr>
          <p:nvPr>
            <p:ph type="body" sz="quarter" idx="31"/>
          </p:nvPr>
        </p:nvSpPr>
        <p:spPr>
          <a:xfrm>
            <a:off x="838200" y="1912482"/>
            <a:ext cx="4467225" cy="4138327"/>
          </a:xfrm>
          <a:prstGeom prst="rect">
            <a:avLst/>
          </a:prstGeom>
        </p:spPr>
        <p:txBody>
          <a:bodyPr/>
          <a:lstStyle>
            <a:lvl1pPr>
              <a:defRPr sz="2000">
                <a:solidFill>
                  <a:schemeClr val="tx2"/>
                </a:solidFill>
              </a:defRPr>
            </a:lvl1pPr>
            <a:lvl2pPr>
              <a:defRPr sz="1800">
                <a:solidFill>
                  <a:schemeClr val="tx2"/>
                </a:solidFill>
              </a:defRPr>
            </a:lvl2pPr>
            <a:lvl3pPr>
              <a:defRPr sz="1400">
                <a:solidFill>
                  <a:schemeClr val="tx2"/>
                </a:solidFill>
              </a:defRPr>
            </a:lvl3pPr>
            <a:lvl4pPr>
              <a:defRPr sz="1200">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9">
            <a:extLst>
              <a:ext uri="{FF2B5EF4-FFF2-40B4-BE49-F238E27FC236}">
                <a16:creationId xmlns:a16="http://schemas.microsoft.com/office/drawing/2014/main" id="{E2894BEC-ABBF-2A44-AC94-E7C5216D30F4}"/>
              </a:ext>
            </a:extLst>
          </p:cNvPr>
          <p:cNvSpPr>
            <a:spLocks noGrp="1"/>
          </p:cNvSpPr>
          <p:nvPr>
            <p:ph type="body" sz="quarter" idx="32"/>
          </p:nvPr>
        </p:nvSpPr>
        <p:spPr>
          <a:xfrm>
            <a:off x="6353174" y="1912482"/>
            <a:ext cx="4476751" cy="4138327"/>
          </a:xfrm>
          <a:prstGeom prst="rect">
            <a:avLst/>
          </a:prstGeom>
        </p:spPr>
        <p:txBody>
          <a:bodyPr/>
          <a:lstStyle>
            <a:lvl1pPr>
              <a:defRPr sz="2000">
                <a:solidFill>
                  <a:schemeClr val="tx2"/>
                </a:solidFill>
              </a:defRPr>
            </a:lvl1pPr>
            <a:lvl2pPr>
              <a:defRPr sz="1800">
                <a:solidFill>
                  <a:schemeClr val="tx2"/>
                </a:solidFill>
              </a:defRPr>
            </a:lvl2pPr>
            <a:lvl3pPr>
              <a:defRPr sz="1400">
                <a:solidFill>
                  <a:schemeClr val="tx2"/>
                </a:solidFill>
              </a:defRPr>
            </a:lvl3pPr>
            <a:lvl4pPr>
              <a:defRPr sz="1200">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Rectangle">
            <a:extLst>
              <a:ext uri="{FF2B5EF4-FFF2-40B4-BE49-F238E27FC236}">
                <a16:creationId xmlns:a16="http://schemas.microsoft.com/office/drawing/2014/main" id="{8B1A5D87-7FAC-D464-A178-BCF61AF095BD}"/>
              </a:ext>
              <a:ext uri="{C183D7F6-B498-43B3-948B-1728B52AA6E4}">
                <adec:decorative xmlns:adec="http://schemas.microsoft.com/office/drawing/2017/decorative" val="1"/>
              </a:ext>
            </a:extLst>
          </p:cNvPr>
          <p:cNvSpPr/>
          <p:nvPr userDrawn="1"/>
        </p:nvSpPr>
        <p:spPr>
          <a:xfrm>
            <a:off x="704088" y="1494477"/>
            <a:ext cx="4729858" cy="4413791"/>
          </a:xfrm>
          <a:prstGeom prst="rect">
            <a:avLst/>
          </a:prstGeom>
          <a:noFill/>
          <a:ln w="38100" cap="flat">
            <a:noFill/>
            <a:miter lim="400000"/>
          </a:ln>
          <a:effectLst>
            <a:outerShdw blurRad="63500" dist="25400" dir="5400000" rotWithShape="0">
              <a:srgbClr val="000000">
                <a:alpha val="9803"/>
              </a:srgbClr>
            </a:outerShdw>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Helvetica Neue Medium"/>
            </a:endParaRPr>
          </a:p>
        </p:txBody>
      </p:sp>
      <p:sp>
        <p:nvSpPr>
          <p:cNvPr id="2" name="Slide Number Placeholder 5">
            <a:extLst>
              <a:ext uri="{FF2B5EF4-FFF2-40B4-BE49-F238E27FC236}">
                <a16:creationId xmlns:a16="http://schemas.microsoft.com/office/drawing/2014/main" id="{BBBBD2A4-1A40-EB2E-59A5-07220236E3DC}"/>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
        <p:nvSpPr>
          <p:cNvPr id="3" name="Content Title Left">
            <a:extLst>
              <a:ext uri="{FF2B5EF4-FFF2-40B4-BE49-F238E27FC236}">
                <a16:creationId xmlns:a16="http://schemas.microsoft.com/office/drawing/2014/main" id="{FA493B16-88A9-A324-0B96-F43A03FAF689}"/>
              </a:ext>
            </a:extLst>
          </p:cNvPr>
          <p:cNvSpPr>
            <a:spLocks noGrp="1"/>
          </p:cNvSpPr>
          <p:nvPr>
            <p:ph type="body" idx="1" hasCustomPrompt="1"/>
          </p:nvPr>
        </p:nvSpPr>
        <p:spPr>
          <a:xfrm>
            <a:off x="704088" y="1193187"/>
            <a:ext cx="4729858" cy="694944"/>
          </a:xfrm>
          <a:prstGeom prst="rect">
            <a:avLst/>
          </a:prstGeom>
        </p:spPr>
        <p:txBody>
          <a:bodyPr anchor="ctr"/>
          <a:lstStyle>
            <a:lvl1pPr marL="0" indent="0" algn="ctr">
              <a:buNone/>
              <a:defRPr lang="en-US" sz="2400" dirty="0">
                <a:solidFill>
                  <a:schemeClr val="tx2"/>
                </a:solidFill>
              </a:defRPr>
            </a:lvl1pPr>
          </a:lstStyle>
          <a:p>
            <a:pPr lvl="0"/>
            <a:r>
              <a:rPr lang="en-US" dirty="0"/>
              <a:t>Click to add left column heading</a:t>
            </a:r>
          </a:p>
        </p:txBody>
      </p:sp>
      <p:sp>
        <p:nvSpPr>
          <p:cNvPr id="5" name="Content Title Left">
            <a:extLst>
              <a:ext uri="{FF2B5EF4-FFF2-40B4-BE49-F238E27FC236}">
                <a16:creationId xmlns:a16="http://schemas.microsoft.com/office/drawing/2014/main" id="{9E94E6A9-E9C1-60E9-CF09-9858AFFCB734}"/>
              </a:ext>
            </a:extLst>
          </p:cNvPr>
          <p:cNvSpPr>
            <a:spLocks noGrp="1"/>
          </p:cNvSpPr>
          <p:nvPr>
            <p:ph type="body" idx="33" hasCustomPrompt="1"/>
          </p:nvPr>
        </p:nvSpPr>
        <p:spPr>
          <a:xfrm>
            <a:off x="6226620" y="1196272"/>
            <a:ext cx="4729858" cy="694944"/>
          </a:xfrm>
          <a:prstGeom prst="rect">
            <a:avLst/>
          </a:prstGeom>
        </p:spPr>
        <p:txBody>
          <a:bodyPr anchor="ctr"/>
          <a:lstStyle>
            <a:lvl1pPr marL="0" indent="0" algn="ctr">
              <a:buNone/>
              <a:defRPr lang="en-US" sz="2400" dirty="0">
                <a:solidFill>
                  <a:schemeClr val="tx2"/>
                </a:solidFill>
              </a:defRPr>
            </a:lvl1pPr>
          </a:lstStyle>
          <a:p>
            <a:pPr lvl="0"/>
            <a:r>
              <a:rPr lang="en-US" dirty="0"/>
              <a:t>Click to add right column heading</a:t>
            </a:r>
          </a:p>
        </p:txBody>
      </p:sp>
    </p:spTree>
    <p:custDataLst>
      <p:tags r:id="rId1"/>
    </p:custDataLst>
    <p:extLst>
      <p:ext uri="{BB962C8B-B14F-4D97-AF65-F5344CB8AC3E}">
        <p14:creationId xmlns:p14="http://schemas.microsoft.com/office/powerpoint/2010/main" val="20621688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8561AF71-B2C1-4F12-20B7-D072ADA8FB8E}"/>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dirty="0"/>
              <a:t>Section Name / Title / Reference Info</a:t>
            </a:r>
          </a:p>
        </p:txBody>
      </p:sp>
      <p:sp>
        <p:nvSpPr>
          <p:cNvPr id="4" name="Slide Number Placeholder 5">
            <a:extLst>
              <a:ext uri="{FF2B5EF4-FFF2-40B4-BE49-F238E27FC236}">
                <a16:creationId xmlns:a16="http://schemas.microsoft.com/office/drawing/2014/main" id="{2AE2D71A-E621-1089-4FE2-7D4A913DACA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
        <p:nvSpPr>
          <p:cNvPr id="8" name="Subtitle Placeholder">
            <a:extLst>
              <a:ext uri="{FF2B5EF4-FFF2-40B4-BE49-F238E27FC236}">
                <a16:creationId xmlns:a16="http://schemas.microsoft.com/office/drawing/2014/main" id="{154A9363-4E36-C237-A79E-3387EF22A197}"/>
              </a:ext>
            </a:extLst>
          </p:cNvPr>
          <p:cNvSpPr>
            <a:spLocks noGrp="1"/>
          </p:cNvSpPr>
          <p:nvPr>
            <p:ph type="body" sz="quarter" idx="14" hasCustomPrompt="1"/>
          </p:nvPr>
        </p:nvSpPr>
        <p:spPr>
          <a:xfrm>
            <a:off x="805866" y="1280887"/>
            <a:ext cx="11080750" cy="533657"/>
          </a:xfrm>
          <a:prstGeom prst="rect">
            <a:avLst/>
          </a:prstGeom>
        </p:spPr>
        <p:txBody>
          <a:bodyPr anchor="ctr">
            <a:noAutofit/>
          </a:bodyPr>
          <a:lstStyle>
            <a:lvl1pPr marL="0" indent="0">
              <a:buNone/>
              <a:defRPr sz="2000" i="1">
                <a:solidFill>
                  <a:schemeClr val="bg1">
                    <a:lumMod val="50000"/>
                  </a:schemeClr>
                </a:solidFill>
                <a:latin typeface="+mn-lt"/>
                <a:cs typeface="Times New Roman" panose="02020603050405020304" pitchFamily="18" charset="0"/>
              </a:defRPr>
            </a:lvl1pPr>
          </a:lstStyle>
          <a:p>
            <a:pPr lvl="0"/>
            <a:r>
              <a:rPr lang="en-US" dirty="0"/>
              <a:t>Additional info if applicable, otherwise, delete this block.</a:t>
            </a:r>
          </a:p>
        </p:txBody>
      </p:sp>
      <p:sp>
        <p:nvSpPr>
          <p:cNvPr id="9" name="Legal Language">
            <a:extLst>
              <a:ext uri="{FF2B5EF4-FFF2-40B4-BE49-F238E27FC236}">
                <a16:creationId xmlns:a16="http://schemas.microsoft.com/office/drawing/2014/main" id="{44E61A3C-45DB-4F86-A81C-D3C35A07339A}"/>
              </a:ext>
            </a:extLst>
          </p:cNvPr>
          <p:cNvSpPr>
            <a:spLocks noGrp="1"/>
          </p:cNvSpPr>
          <p:nvPr>
            <p:ph type="body" sz="quarter" idx="13" hasCustomPrompt="1"/>
          </p:nvPr>
        </p:nvSpPr>
        <p:spPr>
          <a:xfrm>
            <a:off x="805866" y="1890696"/>
            <a:ext cx="11080750" cy="3291869"/>
          </a:xfrm>
          <a:prstGeom prst="rect">
            <a:avLst/>
          </a:prstGeom>
        </p:spPr>
        <p:txBody>
          <a:bodyPr anchor="ctr"/>
          <a:lstStyle>
            <a:lvl1pPr marL="0" indent="0">
              <a:lnSpc>
                <a:spcPct val="100000"/>
              </a:lnSpc>
              <a:spcBef>
                <a:spcPts val="600"/>
              </a:spcBef>
              <a:spcAft>
                <a:spcPts val="600"/>
              </a:spcAft>
              <a:buNone/>
              <a:defRPr>
                <a:latin typeface="+mn-lt"/>
                <a:cs typeface="Times New Roman" panose="02020603050405020304" pitchFamily="18" charset="0"/>
              </a:defRPr>
            </a:lvl1pPr>
          </a:lstStyle>
          <a:p>
            <a:pPr lvl="0"/>
            <a:r>
              <a:rPr lang="en-US" dirty="0"/>
              <a:t>This slide format is to draw attention to precise legal language.  Place legal language here.</a:t>
            </a:r>
          </a:p>
        </p:txBody>
      </p:sp>
      <p:sp>
        <p:nvSpPr>
          <p:cNvPr id="10" name="Bottom Callout">
            <a:extLst>
              <a:ext uri="{FF2B5EF4-FFF2-40B4-BE49-F238E27FC236}">
                <a16:creationId xmlns:a16="http://schemas.microsoft.com/office/drawing/2014/main" id="{CB543F9C-63DF-71F4-028E-23F7E144CAE1}"/>
              </a:ext>
            </a:extLst>
          </p:cNvPr>
          <p:cNvSpPr>
            <a:spLocks noGrp="1"/>
          </p:cNvSpPr>
          <p:nvPr>
            <p:ph type="body" idx="1" hasCustomPrompt="1"/>
          </p:nvPr>
        </p:nvSpPr>
        <p:spPr>
          <a:xfrm>
            <a:off x="805866" y="5266485"/>
            <a:ext cx="10464646" cy="767837"/>
          </a:xfrm>
          <a:prstGeom prst="rect">
            <a:avLst/>
          </a:prstGeom>
          <a:solidFill>
            <a:srgbClr val="F3F4F4"/>
          </a:solidFill>
          <a:ln>
            <a:solidFill>
              <a:schemeClr val="accent4"/>
            </a:solidFill>
          </a:ln>
        </p:spPr>
        <p:txBody>
          <a:bodyPr lIns="182880" rIns="182880" anchor="ctr">
            <a:normAutofit/>
          </a:bodyPr>
          <a:lstStyle>
            <a:lvl1pPr marL="0" indent="0" algn="l">
              <a:buNone/>
              <a:defRPr sz="20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needed, include a callout note about the language here.  Otherwise, delete this block.</a:t>
            </a:r>
          </a:p>
        </p:txBody>
      </p:sp>
    </p:spTree>
    <p:custDataLst>
      <p:tags r:id="rId1"/>
    </p:custDataLst>
    <p:extLst>
      <p:ext uri="{BB962C8B-B14F-4D97-AF65-F5344CB8AC3E}">
        <p14:creationId xmlns:p14="http://schemas.microsoft.com/office/powerpoint/2010/main" val="36795929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2AE2D71A-E621-1089-4FE2-7D4A913DACA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pic>
        <p:nvPicPr>
          <p:cNvPr id="9" name="Left Quote Mark">
            <a:extLst>
              <a:ext uri="{FF2B5EF4-FFF2-40B4-BE49-F238E27FC236}">
                <a16:creationId xmlns:a16="http://schemas.microsoft.com/office/drawing/2014/main" id="{E10EA4ED-3E39-4104-A050-9D6F06286F7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4158" y="0"/>
            <a:ext cx="914400" cy="914400"/>
          </a:xfrm>
          <a:prstGeom prst="rect">
            <a:avLst/>
          </a:prstGeom>
        </p:spPr>
      </p:pic>
      <p:pic>
        <p:nvPicPr>
          <p:cNvPr id="10" name="Right Quote Mark">
            <a:extLst>
              <a:ext uri="{FF2B5EF4-FFF2-40B4-BE49-F238E27FC236}">
                <a16:creationId xmlns:a16="http://schemas.microsoft.com/office/drawing/2014/main" id="{760B581D-7B92-B9B9-C9F4-64E1A1774B98}"/>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113443" y="4044115"/>
            <a:ext cx="914400" cy="914400"/>
          </a:xfrm>
          <a:prstGeom prst="rect">
            <a:avLst/>
          </a:prstGeom>
        </p:spPr>
      </p:pic>
      <p:sp>
        <p:nvSpPr>
          <p:cNvPr id="11" name="Quote">
            <a:extLst>
              <a:ext uri="{FF2B5EF4-FFF2-40B4-BE49-F238E27FC236}">
                <a16:creationId xmlns:a16="http://schemas.microsoft.com/office/drawing/2014/main" id="{C4097731-9DB1-99CC-9651-7D4AAECCF1F5}"/>
              </a:ext>
            </a:extLst>
          </p:cNvPr>
          <p:cNvSpPr>
            <a:spLocks noGrp="1"/>
          </p:cNvSpPr>
          <p:nvPr>
            <p:ph idx="1" hasCustomPrompt="1"/>
          </p:nvPr>
        </p:nvSpPr>
        <p:spPr>
          <a:xfrm>
            <a:off x="1172584" y="235671"/>
            <a:ext cx="9846832" cy="4519209"/>
          </a:xfrm>
          <a:prstGeom prst="rect">
            <a:avLst/>
          </a:prstGeom>
          <a:solidFill>
            <a:srgbClr val="F3F4F4"/>
          </a:solidFill>
        </p:spPr>
        <p:txBody>
          <a:bodyPr vert="horz" lIns="91440" tIns="45720" rIns="91440" bIns="45720" rtlCol="0" anchor="ctr">
            <a:normAutofit/>
          </a:bodyPr>
          <a:lstStyle>
            <a:lvl1pPr marL="0" indent="0">
              <a:buNone/>
              <a:defRPr sz="3200" i="1">
                <a:solidFill>
                  <a:schemeClr val="tx1"/>
                </a:solidFill>
              </a:defRPr>
            </a:lvl1pPr>
          </a:lstStyle>
          <a:p>
            <a:pPr lvl="0"/>
            <a:r>
              <a:rPr lang="en-US" dirty="0"/>
              <a:t>Type quote here</a:t>
            </a:r>
          </a:p>
        </p:txBody>
      </p:sp>
      <p:sp>
        <p:nvSpPr>
          <p:cNvPr id="12" name="Attribution">
            <a:extLst>
              <a:ext uri="{FF2B5EF4-FFF2-40B4-BE49-F238E27FC236}">
                <a16:creationId xmlns:a16="http://schemas.microsoft.com/office/drawing/2014/main" id="{A66A3894-77FD-2A2D-7CF6-CE4C385C5DB2}"/>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0" indent="0" algn="r">
              <a:buClr>
                <a:schemeClr val="accent1"/>
              </a:buClr>
              <a:buFont typeface="Webdings" panose="05030102010509060703" pitchFamily="18" charset="2"/>
              <a:buNone/>
              <a:defRPr sz="3200" b="1">
                <a:solidFill>
                  <a:schemeClr val="accent2"/>
                </a:solidFill>
              </a:defRPr>
            </a:lvl1pPr>
            <a:lvl2pPr marL="457200" indent="0" algn="r">
              <a:buNone/>
              <a:defRPr lang="en-US" sz="2400" i="1" kern="1200" dirty="0">
                <a:solidFill>
                  <a:schemeClr val="tx1"/>
                </a:solidFill>
                <a:latin typeface="+mn-lt"/>
                <a:ea typeface="+mn-ea"/>
                <a:cs typeface="+mn-cs"/>
              </a:defRPr>
            </a:lvl2pPr>
            <a:lvl3pPr algn="r">
              <a:defRPr/>
            </a:lvl3pPr>
            <a:lvl4pPr algn="r">
              <a:defRPr/>
            </a:lvl4pPr>
            <a:lvl5pPr algn="r">
              <a:defRPr/>
            </a:lvl5pPr>
          </a:lstStyle>
          <a:p>
            <a:pPr lvl="0"/>
            <a:r>
              <a:rPr lang="en-US" dirty="0"/>
              <a:t>First Name Last Name</a:t>
            </a:r>
          </a:p>
          <a:p>
            <a:pPr marL="457200" marR="0" lvl="1" indent="0" algn="r" defTabSz="914400" rtl="0" eaLnBrk="1" fontAlgn="auto" latinLnBrk="0" hangingPunct="1">
              <a:lnSpc>
                <a:spcPct val="90000"/>
              </a:lnSpc>
              <a:spcBef>
                <a:spcPts val="500"/>
              </a:spcBef>
              <a:spcAft>
                <a:spcPts val="0"/>
              </a:spcAft>
              <a:buClr>
                <a:schemeClr val="accent1"/>
              </a:buClr>
              <a:buSzTx/>
              <a:buFont typeface="Arial" panose="020B0604020202020204" pitchFamily="34" charset="0"/>
              <a:buNone/>
              <a:tabLst/>
              <a:defRPr/>
            </a:pPr>
            <a:r>
              <a:rPr lang="en-US" dirty="0"/>
              <a:t>Additional info if applicable, delete line otherwise</a:t>
            </a:r>
          </a:p>
        </p:txBody>
      </p:sp>
    </p:spTree>
    <p:custDataLst>
      <p:tags r:id="rId1"/>
    </p:custDataLst>
    <p:extLst>
      <p:ext uri="{BB962C8B-B14F-4D97-AF65-F5344CB8AC3E}">
        <p14:creationId xmlns:p14="http://schemas.microsoft.com/office/powerpoint/2010/main" val="1569423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esources: One Column">
    <p:spTree>
      <p:nvGrpSpPr>
        <p:cNvPr id="1" name=""/>
        <p:cNvGrpSpPr/>
        <p:nvPr/>
      </p:nvGrpSpPr>
      <p:grpSpPr>
        <a:xfrm>
          <a:off x="0" y="0"/>
          <a:ext cx="0" cy="0"/>
          <a:chOff x="0" y="0"/>
          <a:chExt cx="0" cy="0"/>
        </a:xfrm>
      </p:grpSpPr>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199" y="1379510"/>
            <a:ext cx="10354057" cy="4584562"/>
          </a:xfrm>
        </p:spPr>
        <p:txBody>
          <a:bodyPr>
            <a:noAutofit/>
          </a:bodyPr>
          <a:lstStyle>
            <a:lvl1pPr>
              <a:defRPr sz="2000"/>
            </a:lvl1pPr>
            <a:lvl2pPr marL="228600" indent="0">
              <a:spcBef>
                <a:spcPts val="400"/>
              </a:spcBef>
              <a:buNone/>
              <a:defRPr sz="1600" i="1">
                <a:solidFill>
                  <a:schemeClr val="bg1">
                    <a:lumMod val="50000"/>
                  </a:schemeClr>
                </a:solidFill>
                <a:latin typeface="+mj-lt"/>
              </a:defRPr>
            </a:lvl2pPr>
            <a:lvl3pPr marL="457200" indent="-228600">
              <a:buClr>
                <a:schemeClr val="accent1"/>
              </a:buClr>
              <a:buSzPct val="70000"/>
              <a:buFont typeface="Wingdings 3" panose="05040102010807070707" pitchFamily="18" charset="2"/>
              <a:buChar char=""/>
              <a:defRPr sz="1600" u="sng">
                <a:solidFill>
                  <a:schemeClr val="bg1">
                    <a:lumMod val="50000"/>
                  </a:schemeClr>
                </a:solidFill>
              </a:defRPr>
            </a:lvl3pPr>
          </a:lstStyle>
          <a:p>
            <a:pPr lvl="0"/>
            <a:r>
              <a:rPr lang="en-US" dirty="0"/>
              <a:t>Name of Reference Item</a:t>
            </a:r>
          </a:p>
          <a:p>
            <a:pPr lvl="1"/>
            <a:r>
              <a:rPr lang="en-US" dirty="0"/>
              <a:t>Details about resource here</a:t>
            </a:r>
          </a:p>
          <a:p>
            <a:pPr lvl="2"/>
            <a:r>
              <a:rPr lang="en-US" dirty="0"/>
              <a:t>www.address.com</a:t>
            </a:r>
          </a:p>
        </p:txBody>
      </p:sp>
      <p:sp>
        <p:nvSpPr>
          <p:cNvPr id="5" name="Title">
            <a:extLst>
              <a:ext uri="{FF2B5EF4-FFF2-40B4-BE49-F238E27FC236}">
                <a16:creationId xmlns:a16="http://schemas.microsoft.com/office/drawing/2014/main" id="{811D1B78-6374-257A-408A-A9940BC7CE38}"/>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dirty="0"/>
              <a:t>Resources</a:t>
            </a:r>
          </a:p>
        </p:txBody>
      </p:sp>
      <p:sp>
        <p:nvSpPr>
          <p:cNvPr id="2" name="Slide Number Placeholder 5">
            <a:extLst>
              <a:ext uri="{FF2B5EF4-FFF2-40B4-BE49-F238E27FC236}">
                <a16:creationId xmlns:a16="http://schemas.microsoft.com/office/drawing/2014/main" id="{6E21F768-296F-2F59-6B1C-CA41C11AFA6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extLst>
      <p:ext uri="{BB962C8B-B14F-4D97-AF65-F5344CB8AC3E}">
        <p14:creationId xmlns:p14="http://schemas.microsoft.com/office/powerpoint/2010/main" val="16111760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esources: Two Columns">
    <p:spTree>
      <p:nvGrpSpPr>
        <p:cNvPr id="1" name=""/>
        <p:cNvGrpSpPr/>
        <p:nvPr/>
      </p:nvGrpSpPr>
      <p:grpSpPr>
        <a:xfrm>
          <a:off x="0" y="0"/>
          <a:ext cx="0" cy="0"/>
          <a:chOff x="0" y="0"/>
          <a:chExt cx="0" cy="0"/>
        </a:xfrm>
      </p:grpSpPr>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379509"/>
            <a:ext cx="5181600" cy="4564091"/>
          </a:xfrm>
        </p:spPr>
        <p:txBody>
          <a:bodyPr>
            <a:noAutofit/>
          </a:bodyPr>
          <a:lstStyle>
            <a:lvl1pPr>
              <a:defRPr sz="2000"/>
            </a:lvl1pPr>
            <a:lvl2pPr marL="228600" indent="0">
              <a:spcBef>
                <a:spcPts val="400"/>
              </a:spcBef>
              <a:buNone/>
              <a:defRPr sz="1600" i="1">
                <a:solidFill>
                  <a:schemeClr val="bg1">
                    <a:lumMod val="50000"/>
                  </a:schemeClr>
                </a:solidFill>
                <a:latin typeface="+mj-lt"/>
              </a:defRPr>
            </a:lvl2pPr>
            <a:lvl3pPr marL="457200" indent="-228600">
              <a:buClr>
                <a:schemeClr val="accent1"/>
              </a:buClr>
              <a:buSzPct val="70000"/>
              <a:buFont typeface="Wingdings 3" panose="05040102010807070707" pitchFamily="18" charset="2"/>
              <a:buChar char=""/>
              <a:defRPr sz="1600" u="sng">
                <a:solidFill>
                  <a:schemeClr val="bg1">
                    <a:lumMod val="50000"/>
                  </a:schemeClr>
                </a:solidFill>
              </a:defRPr>
            </a:lvl3pPr>
          </a:lstStyle>
          <a:p>
            <a:pPr lvl="0"/>
            <a:r>
              <a:rPr lang="en-US" dirty="0"/>
              <a:t>Name of Reference Item</a:t>
            </a:r>
          </a:p>
          <a:p>
            <a:pPr lvl="1"/>
            <a:r>
              <a:rPr lang="en-US" dirty="0"/>
              <a:t>Details about resource here</a:t>
            </a:r>
          </a:p>
          <a:p>
            <a:pPr lvl="2"/>
            <a:r>
              <a:rPr lang="en-US" dirty="0"/>
              <a:t>www.address.com</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379509"/>
            <a:ext cx="5181600" cy="4564091"/>
          </a:xfrm>
        </p:spPr>
        <p:txBody>
          <a:bodyPr>
            <a:noAutofit/>
          </a:bodyPr>
          <a:lstStyle>
            <a:lvl1pPr>
              <a:defRPr sz="2000"/>
            </a:lvl1pPr>
            <a:lvl2pPr marL="228600" indent="0">
              <a:spcBef>
                <a:spcPts val="400"/>
              </a:spcBef>
              <a:buNone/>
              <a:defRPr sz="1600" i="1">
                <a:solidFill>
                  <a:schemeClr val="bg1">
                    <a:lumMod val="50000"/>
                  </a:schemeClr>
                </a:solidFill>
                <a:latin typeface="+mj-lt"/>
              </a:defRPr>
            </a:lvl2pPr>
            <a:lvl3pPr marL="457200" indent="-228600">
              <a:buClr>
                <a:schemeClr val="accent1"/>
              </a:buClr>
              <a:buSzPct val="70000"/>
              <a:buFont typeface="Wingdings 3" panose="05040102010807070707" pitchFamily="18" charset="2"/>
              <a:buChar char="Æ"/>
              <a:defRPr sz="1600" u="sng">
                <a:solidFill>
                  <a:schemeClr val="bg1">
                    <a:lumMod val="50000"/>
                  </a:schemeClr>
                </a:solidFill>
              </a:defRPr>
            </a:lvl3pPr>
          </a:lstStyle>
          <a:p>
            <a:pPr lvl="0"/>
            <a:r>
              <a:rPr lang="en-US" dirty="0"/>
              <a:t>Name of Reference Item</a:t>
            </a:r>
          </a:p>
          <a:p>
            <a:pPr lvl="1"/>
            <a:r>
              <a:rPr lang="en-US" dirty="0"/>
              <a:t>Details about resource here</a:t>
            </a:r>
          </a:p>
          <a:p>
            <a:pPr lvl="2"/>
            <a:r>
              <a:rPr lang="en-US" dirty="0"/>
              <a:t>www.address.com</a:t>
            </a:r>
          </a:p>
        </p:txBody>
      </p:sp>
      <p:sp>
        <p:nvSpPr>
          <p:cNvPr id="5" name="Title">
            <a:extLst>
              <a:ext uri="{FF2B5EF4-FFF2-40B4-BE49-F238E27FC236}">
                <a16:creationId xmlns:a16="http://schemas.microsoft.com/office/drawing/2014/main" id="{811D1B78-6374-257A-408A-A9940BC7CE38}"/>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dirty="0"/>
              <a:t>Resources</a:t>
            </a:r>
          </a:p>
        </p:txBody>
      </p:sp>
      <p:sp>
        <p:nvSpPr>
          <p:cNvPr id="2" name="Slide Number Placeholder 5">
            <a:extLst>
              <a:ext uri="{FF2B5EF4-FFF2-40B4-BE49-F238E27FC236}">
                <a16:creationId xmlns:a16="http://schemas.microsoft.com/office/drawing/2014/main" id="{968F959A-9F71-CB66-81B0-FE2E3E8FE210}"/>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extLst>
      <p:ext uri="{BB962C8B-B14F-4D97-AF65-F5344CB8AC3E}">
        <p14:creationId xmlns:p14="http://schemas.microsoft.com/office/powerpoint/2010/main" val="20502879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07CFF07-EBC3-49B4-E1C9-A3DC8B69486E}"/>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dirty="0"/>
              <a:t>Enter Title for Breakout Rooms Slide</a:t>
            </a:r>
          </a:p>
        </p:txBody>
      </p:sp>
      <p:sp>
        <p:nvSpPr>
          <p:cNvPr id="8" name="Breakout Room Content Placeholder">
            <a:extLst>
              <a:ext uri="{FF2B5EF4-FFF2-40B4-BE49-F238E27FC236}">
                <a16:creationId xmlns:a16="http://schemas.microsoft.com/office/drawing/2014/main" id="{CA4FD42C-4DF4-7418-8F21-6028A3E154FD}"/>
              </a:ext>
            </a:extLst>
          </p:cNvPr>
          <p:cNvSpPr>
            <a:spLocks noGrp="1"/>
          </p:cNvSpPr>
          <p:nvPr>
            <p:ph idx="1" hasCustomPrompt="1"/>
          </p:nvPr>
        </p:nvSpPr>
        <p:spPr>
          <a:xfrm>
            <a:off x="805866" y="1392072"/>
            <a:ext cx="10386390" cy="4394579"/>
          </a:xfrm>
          <a:prstGeom prst="rect">
            <a:avLst/>
          </a:prstGeom>
        </p:spPr>
        <p:txBody>
          <a:bodyPr anchor="t"/>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bg1">
                    <a:lumMod val="50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Breakout Room Title</a:t>
            </a:r>
          </a:p>
          <a:p>
            <a:pPr lvl="1"/>
            <a:r>
              <a:rPr lang="en-US" dirty="0"/>
              <a:t>Breakout Room Summary / Description</a:t>
            </a:r>
          </a:p>
          <a:p>
            <a:pPr lvl="3"/>
            <a:r>
              <a:rPr lang="en-US" dirty="0"/>
              <a:t>ROOM #</a:t>
            </a:r>
          </a:p>
        </p:txBody>
      </p:sp>
      <p:sp>
        <p:nvSpPr>
          <p:cNvPr id="3" name="Slide Number Placeholder 5">
            <a:extLst>
              <a:ext uri="{FF2B5EF4-FFF2-40B4-BE49-F238E27FC236}">
                <a16:creationId xmlns:a16="http://schemas.microsoft.com/office/drawing/2014/main" id="{66729DD2-E948-5B52-E24F-C13281DC2A1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extLst>
      <p:ext uri="{BB962C8B-B14F-4D97-AF65-F5344CB8AC3E}">
        <p14:creationId xmlns:p14="http://schemas.microsoft.com/office/powerpoint/2010/main" val="1928153608"/>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ave the Date / Upcoming Even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07CFF07-EBC3-49B4-E1C9-A3DC8B69486E}"/>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dirty="0"/>
              <a:t>Title for “Save the Date/Upcoming Event” Slide</a:t>
            </a:r>
          </a:p>
        </p:txBody>
      </p:sp>
      <p:sp>
        <p:nvSpPr>
          <p:cNvPr id="8" name="Breakout Room Content Placeholder">
            <a:extLst>
              <a:ext uri="{FF2B5EF4-FFF2-40B4-BE49-F238E27FC236}">
                <a16:creationId xmlns:a16="http://schemas.microsoft.com/office/drawing/2014/main" id="{CA4FD42C-4DF4-7418-8F21-6028A3E154FD}"/>
              </a:ext>
            </a:extLst>
          </p:cNvPr>
          <p:cNvSpPr>
            <a:spLocks noGrp="1"/>
          </p:cNvSpPr>
          <p:nvPr>
            <p:ph idx="1" hasCustomPrompt="1"/>
          </p:nvPr>
        </p:nvSpPr>
        <p:spPr>
          <a:xfrm>
            <a:off x="805866" y="1392072"/>
            <a:ext cx="10386390" cy="4394579"/>
          </a:xfrm>
          <a:prstGeom prst="rect">
            <a:avLst/>
          </a:prstGeom>
        </p:spPr>
        <p:txBody>
          <a:bodyPr anchor="t"/>
          <a:lstStyle>
            <a:lvl1pPr marL="457200" indent="-457200">
              <a:lnSpc>
                <a:spcPct val="100000"/>
              </a:lnSpc>
              <a:spcBef>
                <a:spcPts val="0"/>
              </a:spcBef>
              <a:spcAft>
                <a:spcPts val="600"/>
              </a:spcAft>
              <a:buClr>
                <a:schemeClr val="accent5"/>
              </a:buClr>
              <a:buSzPct val="120000"/>
              <a:buFont typeface="+mj-lt"/>
              <a:buAutoNum type="arabicPeriod"/>
              <a:defRPr sz="2800" b="1"/>
            </a:lvl1pPr>
            <a:lvl2pPr marL="457200" indent="0">
              <a:lnSpc>
                <a:spcPct val="100000"/>
              </a:lnSpc>
              <a:spcBef>
                <a:spcPts val="0"/>
              </a:spcBef>
              <a:spcAft>
                <a:spcPts val="600"/>
              </a:spcAft>
              <a:buNone/>
              <a:defRPr sz="2000" i="1">
                <a:solidFill>
                  <a:schemeClr val="bg1">
                    <a:lumMod val="50000"/>
                  </a:schemeClr>
                </a:solidFill>
                <a:latin typeface="+mj-lt"/>
              </a:defRPr>
            </a:lvl2pPr>
            <a:lvl3pPr marL="457200" indent="0">
              <a:lnSpc>
                <a:spcPct val="100000"/>
              </a:lnSpc>
              <a:spcBef>
                <a:spcPts val="0"/>
              </a:spcBef>
              <a:spcAft>
                <a:spcPts val="600"/>
              </a:spcAft>
              <a:buClr>
                <a:schemeClr val="accent6"/>
              </a:buClr>
              <a:buSzPct val="90000"/>
              <a:buFont typeface="Webdings" panose="05030102010509060703" pitchFamily="18" charset="2"/>
              <a:buNone/>
              <a:defRPr sz="2000" b="0">
                <a:solidFill>
                  <a:schemeClr val="accent1"/>
                </a:solidFill>
              </a:defRPr>
            </a:lvl3pPr>
            <a:lvl4pPr marL="742950" indent="-285750">
              <a:lnSpc>
                <a:spcPct val="100000"/>
              </a:lnSpc>
              <a:spcBef>
                <a:spcPts val="0"/>
              </a:spcBef>
              <a:spcAft>
                <a:spcPts val="600"/>
              </a:spcAft>
              <a:buFont typeface="Wingdings 3" panose="05040102010807070707" pitchFamily="18" charset="2"/>
              <a:buChar char=""/>
              <a:defRPr sz="1800" b="1">
                <a:solidFill>
                  <a:schemeClr val="accent5"/>
                </a:solidFill>
              </a:defRPr>
            </a:lvl4pPr>
            <a:lvl5pPr marL="736600" indent="-273050">
              <a:lnSpc>
                <a:spcPct val="100000"/>
              </a:lnSpc>
              <a:spcBef>
                <a:spcPts val="0"/>
              </a:spcBef>
              <a:spcAft>
                <a:spcPts val="600"/>
              </a:spcAft>
              <a:buFont typeface="Wingdings" panose="05000000000000000000" pitchFamily="2" charset="2"/>
              <a:buChar char=""/>
              <a:defRPr sz="2000"/>
            </a:lvl5pPr>
          </a:lstStyle>
          <a:p>
            <a:pPr lvl="0"/>
            <a:r>
              <a:rPr lang="en-US" dirty="0"/>
              <a:t>Event Title Here</a:t>
            </a:r>
          </a:p>
          <a:p>
            <a:pPr lvl="1"/>
            <a:r>
              <a:rPr lang="en-US" dirty="0"/>
              <a:t>Event summary goes here</a:t>
            </a:r>
          </a:p>
          <a:p>
            <a:pPr marL="744538" marR="0" lvl="2" indent="-287338" algn="l" defTabSz="914400" rtl="0" eaLnBrk="1" fontAlgn="auto" latinLnBrk="0" hangingPunct="1">
              <a:lnSpc>
                <a:spcPct val="100000"/>
              </a:lnSpc>
              <a:spcBef>
                <a:spcPts val="0"/>
              </a:spcBef>
              <a:spcAft>
                <a:spcPts val="600"/>
              </a:spcAft>
              <a:buClr>
                <a:schemeClr val="accent6"/>
              </a:buClr>
              <a:buSzPct val="90000"/>
              <a:buFont typeface="Webdings" panose="05030102010509060703" pitchFamily="18" charset="2"/>
              <a:buChar char=""/>
              <a:tabLst/>
              <a:defRPr/>
            </a:pPr>
            <a:r>
              <a:rPr lang="en-US" dirty="0"/>
              <a:t>Event Date: Month, XX, 20XX</a:t>
            </a:r>
          </a:p>
          <a:p>
            <a:pPr lvl="4"/>
            <a:r>
              <a:rPr lang="en-US" dirty="0"/>
              <a:t>Event Time: XX:XX ET</a:t>
            </a:r>
          </a:p>
          <a:p>
            <a:pPr lvl="3"/>
            <a:r>
              <a:rPr lang="en-US" dirty="0"/>
              <a:t>Registration Link Here (if applicable)</a:t>
            </a:r>
          </a:p>
        </p:txBody>
      </p:sp>
      <p:sp>
        <p:nvSpPr>
          <p:cNvPr id="3" name="Slide Number Placeholder 5">
            <a:extLst>
              <a:ext uri="{FF2B5EF4-FFF2-40B4-BE49-F238E27FC236}">
                <a16:creationId xmlns:a16="http://schemas.microsoft.com/office/drawing/2014/main" id="{03E4C5B2-58BD-2FB7-49C0-9354946F27F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extLst>
      <p:ext uri="{BB962C8B-B14F-4D97-AF65-F5344CB8AC3E}">
        <p14:creationId xmlns:p14="http://schemas.microsoft.com/office/powerpoint/2010/main" val="1583712743"/>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Highligh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A8935E3-24C1-B7AD-9098-C886E8399F6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9773" t="26107"/>
          <a:stretch/>
        </p:blipFill>
        <p:spPr>
          <a:xfrm>
            <a:off x="-21519" y="-1"/>
            <a:ext cx="6342753" cy="6261459"/>
          </a:xfrm>
          <a:prstGeom prst="rect">
            <a:avLst/>
          </a:prstGeom>
        </p:spPr>
      </p:pic>
      <p:sp>
        <p:nvSpPr>
          <p:cNvPr id="3" name="Text Placeholder 2">
            <a:extLst>
              <a:ext uri="{FF2B5EF4-FFF2-40B4-BE49-F238E27FC236}">
                <a16:creationId xmlns:a16="http://schemas.microsoft.com/office/drawing/2014/main" id="{55E051F4-2200-43E3-0364-B7CF39402F54}"/>
              </a:ext>
            </a:extLst>
          </p:cNvPr>
          <p:cNvSpPr>
            <a:spLocks noGrp="1"/>
          </p:cNvSpPr>
          <p:nvPr>
            <p:ph type="body" sz="quarter" idx="13" hasCustomPrompt="1"/>
          </p:nvPr>
        </p:nvSpPr>
        <p:spPr>
          <a:xfrm>
            <a:off x="7058025" y="771525"/>
            <a:ext cx="4524375" cy="571500"/>
          </a:xfrm>
          <a:prstGeom prst="rect">
            <a:avLst/>
          </a:prstGeom>
        </p:spPr>
        <p:txBody>
          <a:bodyPr/>
          <a:lstStyle>
            <a:lvl1pPr marL="0" indent="0" algn="ctr">
              <a:buFontTx/>
              <a:buNone/>
              <a:defRPr sz="3500">
                <a:solidFill>
                  <a:schemeClr val="tx2"/>
                </a:solidFill>
              </a:defRPr>
            </a:lvl1pPr>
          </a:lstStyle>
          <a:p>
            <a:pPr lvl="0"/>
            <a:r>
              <a:rPr lang="en-US" dirty="0"/>
              <a:t>Slide Title</a:t>
            </a:r>
          </a:p>
        </p:txBody>
      </p:sp>
      <p:sp>
        <p:nvSpPr>
          <p:cNvPr id="12" name="Text Placeholder 2">
            <a:extLst>
              <a:ext uri="{FF2B5EF4-FFF2-40B4-BE49-F238E27FC236}">
                <a16:creationId xmlns:a16="http://schemas.microsoft.com/office/drawing/2014/main" id="{CA318B85-9A1F-3DDA-41D5-E952E37754F0}"/>
              </a:ext>
            </a:extLst>
          </p:cNvPr>
          <p:cNvSpPr>
            <a:spLocks noGrp="1"/>
          </p:cNvSpPr>
          <p:nvPr>
            <p:ph type="body" sz="quarter" idx="14"/>
          </p:nvPr>
        </p:nvSpPr>
        <p:spPr>
          <a:xfrm>
            <a:off x="7058025" y="1549757"/>
            <a:ext cx="4524375" cy="4398381"/>
          </a:xfrm>
          <a:prstGeom prst="rect">
            <a:avLst/>
          </a:prstGeom>
        </p:spPr>
        <p:txBody>
          <a:bodyPr/>
          <a:lstStyle>
            <a:lvl1pPr marL="228600" indent="-228600">
              <a:buFontTx/>
              <a:buBlip>
                <a:blip r:embed="rId4"/>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Slide Number Placeholder 5">
            <a:extLst>
              <a:ext uri="{FF2B5EF4-FFF2-40B4-BE49-F238E27FC236}">
                <a16:creationId xmlns:a16="http://schemas.microsoft.com/office/drawing/2014/main" id="{86F1BBA2-9422-74A7-9C35-0EED5B67E9F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0381775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act Us: One Column">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A4C553A-FFA9-955C-8D84-D4D4AF3F03BD}"/>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rgbClr val="000099"/>
                </a:solidFill>
              </a:defRPr>
            </a:lvl1pPr>
          </a:lstStyle>
          <a:p>
            <a:r>
              <a:rPr lang="en-US" dirty="0"/>
              <a:t>Contact Us</a:t>
            </a:r>
          </a:p>
        </p:txBody>
      </p:sp>
      <p:sp>
        <p:nvSpPr>
          <p:cNvPr id="9" name="Slide Number Placeholder 5">
            <a:extLst>
              <a:ext uri="{FF2B5EF4-FFF2-40B4-BE49-F238E27FC236}">
                <a16:creationId xmlns:a16="http://schemas.microsoft.com/office/drawing/2014/main" id="{DCBAE7A3-4D82-6BE7-3253-43A289BDEC9D}"/>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
        <p:nvSpPr>
          <p:cNvPr id="3" name="Content Placeholder 2">
            <a:extLst>
              <a:ext uri="{FF2B5EF4-FFF2-40B4-BE49-F238E27FC236}">
                <a16:creationId xmlns:a16="http://schemas.microsoft.com/office/drawing/2014/main" id="{26974082-894B-5C2F-8EFE-5BFF29D4853D}"/>
              </a:ext>
            </a:extLst>
          </p:cNvPr>
          <p:cNvSpPr>
            <a:spLocks noGrp="1"/>
          </p:cNvSpPr>
          <p:nvPr>
            <p:ph sz="quarter" idx="10" hasCustomPrompt="1"/>
          </p:nvPr>
        </p:nvSpPr>
        <p:spPr>
          <a:xfrm>
            <a:off x="621792" y="1417320"/>
            <a:ext cx="10570464" cy="4486778"/>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 </a:t>
            </a:r>
            <a:endParaRPr kumimoji="0" lang="en-US" sz="1600" b="0" i="0" u="none" strike="noStrike" kern="1200" cap="none" spc="0" normalizeH="0" baseline="0" noProof="0" dirty="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99"/>
                </a:solidFill>
                <a:effectLst/>
                <a:uLnTx/>
                <a:uFillTx/>
                <a:latin typeface="Roboto"/>
                <a:ea typeface="+mn-ea"/>
                <a:cs typeface="+mn-cs"/>
              </a:rPr>
              <a:t>FirstName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 </a:t>
            </a:r>
            <a:endParaRPr kumimoji="0" lang="en-US" sz="1800" b="0" i="0" u="none" strike="noStrike" kern="1200" cap="none" spc="0" normalizeH="0" baseline="0" noProof="0" dirty="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a:t>
            </a:r>
            <a:endParaRPr lang="en-US" dirty="0"/>
          </a:p>
        </p:txBody>
      </p:sp>
    </p:spTree>
    <p:extLst>
      <p:ext uri="{BB962C8B-B14F-4D97-AF65-F5344CB8AC3E}">
        <p14:creationId xmlns:p14="http://schemas.microsoft.com/office/powerpoint/2010/main" val="37487348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act Us: Two Column">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A4C553A-FFA9-955C-8D84-D4D4AF3F03BD}"/>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rgbClr val="000099"/>
                </a:solidFill>
              </a:defRPr>
            </a:lvl1pPr>
          </a:lstStyle>
          <a:p>
            <a:r>
              <a:rPr lang="en-US" dirty="0"/>
              <a:t>Contact Us</a:t>
            </a:r>
          </a:p>
        </p:txBody>
      </p:sp>
      <p:sp>
        <p:nvSpPr>
          <p:cNvPr id="9" name="Slide Number Placeholder 5">
            <a:extLst>
              <a:ext uri="{FF2B5EF4-FFF2-40B4-BE49-F238E27FC236}">
                <a16:creationId xmlns:a16="http://schemas.microsoft.com/office/drawing/2014/main" id="{DCBAE7A3-4D82-6BE7-3253-43A289BDEC9D}"/>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
        <p:nvSpPr>
          <p:cNvPr id="3" name="Content Placeholder 2">
            <a:extLst>
              <a:ext uri="{FF2B5EF4-FFF2-40B4-BE49-F238E27FC236}">
                <a16:creationId xmlns:a16="http://schemas.microsoft.com/office/drawing/2014/main" id="{26974082-894B-5C2F-8EFE-5BFF29D4853D}"/>
              </a:ext>
            </a:extLst>
          </p:cNvPr>
          <p:cNvSpPr>
            <a:spLocks noGrp="1"/>
          </p:cNvSpPr>
          <p:nvPr>
            <p:ph sz="quarter" idx="10" hasCustomPrompt="1"/>
          </p:nvPr>
        </p:nvSpPr>
        <p:spPr>
          <a:xfrm>
            <a:off x="621792" y="1417320"/>
            <a:ext cx="5096256" cy="4486778"/>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 </a:t>
            </a:r>
            <a:endParaRPr kumimoji="0" lang="en-US" sz="1600" b="0" i="0" u="none" strike="noStrike" kern="1200" cap="none" spc="0" normalizeH="0" baseline="0" noProof="0" dirty="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99"/>
                </a:solidFill>
                <a:effectLst/>
                <a:uLnTx/>
                <a:uFillTx/>
                <a:latin typeface="Roboto"/>
                <a:ea typeface="+mn-ea"/>
                <a:cs typeface="+mn-cs"/>
              </a:rPr>
              <a:t>FirstName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 </a:t>
            </a:r>
            <a:endParaRPr kumimoji="0" lang="en-US" sz="1800" b="0" i="0" u="none" strike="noStrike" kern="1200" cap="none" spc="0" normalizeH="0" baseline="0" noProof="0" dirty="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a:t>
            </a:r>
            <a:endParaRPr lang="en-US" dirty="0"/>
          </a:p>
        </p:txBody>
      </p:sp>
      <p:sp>
        <p:nvSpPr>
          <p:cNvPr id="4" name="Content Placeholder 3">
            <a:extLst>
              <a:ext uri="{FF2B5EF4-FFF2-40B4-BE49-F238E27FC236}">
                <a16:creationId xmlns:a16="http://schemas.microsoft.com/office/drawing/2014/main" id="{DBD330BD-E3A4-7F2F-CD81-C3EDAE027062}"/>
              </a:ext>
            </a:extLst>
          </p:cNvPr>
          <p:cNvSpPr>
            <a:spLocks noGrp="1"/>
          </p:cNvSpPr>
          <p:nvPr>
            <p:ph sz="quarter" idx="11" hasCustomPrompt="1"/>
          </p:nvPr>
        </p:nvSpPr>
        <p:spPr>
          <a:xfrm>
            <a:off x="6096001" y="1417638"/>
            <a:ext cx="5096256" cy="448627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 </a:t>
            </a:r>
            <a:endParaRPr kumimoji="0" lang="en-US" sz="1600" b="0" i="0" u="none" strike="noStrike" kern="1200" cap="none" spc="0" normalizeH="0" baseline="0" noProof="0" dirty="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99"/>
                </a:solidFill>
                <a:effectLst/>
                <a:uLnTx/>
                <a:uFillTx/>
                <a:latin typeface="Roboto"/>
                <a:ea typeface="+mn-ea"/>
                <a:cs typeface="+mn-cs"/>
              </a:rPr>
              <a:t>FirstName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 </a:t>
            </a:r>
            <a:endParaRPr kumimoji="0" lang="en-US" sz="1800" b="0" i="0" u="none" strike="noStrike" kern="1200" cap="none" spc="0" normalizeH="0" baseline="0" noProof="0" dirty="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a:t>
            </a:r>
            <a:endParaRPr lang="en-US" dirty="0"/>
          </a:p>
        </p:txBody>
      </p:sp>
    </p:spTree>
    <p:extLst>
      <p:ext uri="{BB962C8B-B14F-4D97-AF65-F5344CB8AC3E}">
        <p14:creationId xmlns:p14="http://schemas.microsoft.com/office/powerpoint/2010/main" val="24319233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descr="A pair of sunglasses on a desk&#10;&#10;Description automatically generated with low confidence">
            <a:extLst>
              <a:ext uri="{FF2B5EF4-FFF2-40B4-BE49-F238E27FC236}">
                <a16:creationId xmlns:a16="http://schemas.microsoft.com/office/drawing/2014/main" id="{503A7D78-B2C3-2D21-5E13-EE51C408908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497" r="49773" b="709"/>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798168CA-9200-7DBC-1A81-DF04D37F94F5}"/>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31784275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7413BCA7-6642-43FE-5D07-3C3A2BD959DD}"/>
              </a:ext>
            </a:extLst>
          </p:cNvPr>
          <p:cNvSpPr>
            <a:spLocks noGrp="1"/>
          </p:cNvSpPr>
          <p:nvPr>
            <p:ph type="pic" sz="quarter" idx="10" hasCustomPrompt="1"/>
          </p:nvPr>
        </p:nvSpPr>
        <p:spPr>
          <a:xfrm>
            <a:off x="8239125" y="3195108"/>
            <a:ext cx="2524125" cy="2039938"/>
          </a:xfrm>
          <a:prstGeom prst="rect">
            <a:avLst/>
          </a:prstGeom>
        </p:spPr>
        <p:txBody>
          <a:bodyPr/>
          <a:lstStyle>
            <a:lvl1pPr marL="0" indent="0" algn="ctr">
              <a:buNone/>
              <a:defRPr sz="1800">
                <a:latin typeface="Roboto" panose="02000000000000000000" pitchFamily="2" charset="0"/>
                <a:ea typeface="Roboto" panose="02000000000000000000" pitchFamily="2" charset="0"/>
                <a:cs typeface="Roboto" panose="02000000000000000000" pitchFamily="2" charset="0"/>
              </a:defRPr>
            </a:lvl1pPr>
          </a:lstStyle>
          <a:p>
            <a:r>
              <a:rPr lang="en-US" sz="1800">
                <a:latin typeface="Roboto" panose="02000000000000000000" pitchFamily="2" charset="0"/>
                <a:ea typeface="Roboto" panose="02000000000000000000" pitchFamily="2" charset="0"/>
                <a:cs typeface="Roboto" panose="02000000000000000000" pitchFamily="2" charset="0"/>
              </a:rPr>
              <a:t>Image / Logo Placeholder</a:t>
            </a:r>
            <a:endParaRPr lang="en-US"/>
          </a:p>
        </p:txBody>
      </p:sp>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62825" y="964848"/>
            <a:ext cx="4314825" cy="1473552"/>
          </a:xfrm>
          <a:prstGeom prst="rect">
            <a:avLst/>
          </a:prstGeom>
        </p:spPr>
        <p:txBody>
          <a:bodyPr/>
          <a:lstStyle>
            <a:lvl1pPr marL="0" indent="0" algn="ctr">
              <a:buNone/>
              <a:defRPr sz="3500" b="1">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Slide Title</a:t>
            </a:r>
          </a:p>
        </p:txBody>
      </p:sp>
      <p:pic>
        <p:nvPicPr>
          <p:cNvPr id="2" name="Picture Placeholder 2" descr="White table and chairs ">
            <a:extLst>
              <a:ext uri="{FF2B5EF4-FFF2-40B4-BE49-F238E27FC236}">
                <a16:creationId xmlns:a16="http://schemas.microsoft.com/office/drawing/2014/main" id="{FECEB58C-B7DE-0DCD-BB1F-C5FA30E3DEC8}"/>
              </a:ext>
              <a:ext uri="{C183D7F6-B498-43B3-948B-1728B52AA6E4}">
                <adec:decorative xmlns:adec="http://schemas.microsoft.com/office/drawing/2017/decorative" val="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1" t="5657" r="31" b="5050"/>
          <a:stretch/>
        </p:blipFill>
        <p:spPr>
          <a:xfrm>
            <a:off x="0" y="0"/>
            <a:ext cx="6758609" cy="6151420"/>
          </a:xfrm>
          <a:prstGeom prst="rect">
            <a:avLst/>
          </a:prstGeom>
        </p:spPr>
      </p:pic>
      <p:sp>
        <p:nvSpPr>
          <p:cNvPr id="3" name="Slide Number Placeholder 5">
            <a:extLst>
              <a:ext uri="{FF2B5EF4-FFF2-40B4-BE49-F238E27FC236}">
                <a16:creationId xmlns:a16="http://schemas.microsoft.com/office/drawing/2014/main" id="{7A3C2430-1F64-06FC-B307-31AF51ECE901}"/>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2948412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ransition Slide">
    <p:spTree>
      <p:nvGrpSpPr>
        <p:cNvPr id="1" name=""/>
        <p:cNvGrpSpPr/>
        <p:nvPr/>
      </p:nvGrpSpPr>
      <p:grpSpPr>
        <a:xfrm>
          <a:off x="0" y="0"/>
          <a:ext cx="0" cy="0"/>
          <a:chOff x="0" y="0"/>
          <a:chExt cx="0" cy="0"/>
        </a:xfrm>
      </p:grpSpPr>
      <p:pic>
        <p:nvPicPr>
          <p:cNvPr id="4" name="Picture Placeholder 2" descr="Accessories on a white work desk">
            <a:extLst>
              <a:ext uri="{FF2B5EF4-FFF2-40B4-BE49-F238E27FC236}">
                <a16:creationId xmlns:a16="http://schemas.microsoft.com/office/drawing/2014/main" id="{31021D6F-3B3B-DABC-CBD5-096B2AB52AE4}"/>
              </a:ext>
              <a:ext uri="{C183D7F6-B498-43B3-948B-1728B52AA6E4}">
                <adec:decorative xmlns:adec="http://schemas.microsoft.com/office/drawing/2017/decorative" val="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3" b="10329"/>
          <a:stretch/>
        </p:blipFill>
        <p:spPr>
          <a:xfrm>
            <a:off x="0" y="0"/>
            <a:ext cx="6758609" cy="6149788"/>
          </a:xfrm>
          <a:prstGeom prst="rect">
            <a:avLst/>
          </a:prstGeom>
        </p:spPr>
      </p:pic>
      <p:sp>
        <p:nvSpPr>
          <p:cNvPr id="2" name="Picture Placeholder 16">
            <a:extLst>
              <a:ext uri="{FF2B5EF4-FFF2-40B4-BE49-F238E27FC236}">
                <a16:creationId xmlns:a16="http://schemas.microsoft.com/office/drawing/2014/main" id="{823225EF-1ACA-A65D-0051-4A4D066B40B3}"/>
              </a:ext>
            </a:extLst>
          </p:cNvPr>
          <p:cNvSpPr>
            <a:spLocks noGrp="1"/>
          </p:cNvSpPr>
          <p:nvPr>
            <p:ph type="pic" sz="quarter" idx="10" hasCustomPrompt="1"/>
          </p:nvPr>
        </p:nvSpPr>
        <p:spPr>
          <a:xfrm>
            <a:off x="8238744" y="3191256"/>
            <a:ext cx="2524125" cy="2039938"/>
          </a:xfrm>
          <a:prstGeom prst="rect">
            <a:avLst/>
          </a:prstGeom>
        </p:spPr>
        <p:txBody>
          <a:bodyPr/>
          <a:lstStyle>
            <a:lvl1pPr marL="0" indent="0" algn="ctr">
              <a:buNone/>
              <a:defRPr sz="1800">
                <a:latin typeface="Roboto" panose="02000000000000000000" pitchFamily="2" charset="0"/>
                <a:ea typeface="Roboto" panose="02000000000000000000" pitchFamily="2" charset="0"/>
                <a:cs typeface="Roboto" panose="02000000000000000000" pitchFamily="2" charset="0"/>
              </a:defRPr>
            </a:lvl1pPr>
          </a:lstStyle>
          <a:p>
            <a:r>
              <a:rPr lang="en-US" sz="1800">
                <a:latin typeface="Roboto" panose="02000000000000000000" pitchFamily="2" charset="0"/>
                <a:ea typeface="Roboto" panose="02000000000000000000" pitchFamily="2" charset="0"/>
                <a:cs typeface="Roboto" panose="02000000000000000000" pitchFamily="2" charset="0"/>
              </a:rPr>
              <a:t>Image / Logo Placeholder</a:t>
            </a:r>
            <a:endParaRPr lang="en-US"/>
          </a:p>
        </p:txBody>
      </p:sp>
      <p:sp>
        <p:nvSpPr>
          <p:cNvPr id="3" name="Text Placeholder 3">
            <a:extLst>
              <a:ext uri="{FF2B5EF4-FFF2-40B4-BE49-F238E27FC236}">
                <a16:creationId xmlns:a16="http://schemas.microsoft.com/office/drawing/2014/main" id="{A8CFE715-BD7C-7612-85B2-7BB25D3A6AFD}"/>
              </a:ext>
            </a:extLst>
          </p:cNvPr>
          <p:cNvSpPr>
            <a:spLocks noGrp="1"/>
          </p:cNvSpPr>
          <p:nvPr>
            <p:ph type="body" sz="quarter" idx="12" hasCustomPrompt="1"/>
          </p:nvPr>
        </p:nvSpPr>
        <p:spPr>
          <a:xfrm>
            <a:off x="7360920" y="969264"/>
            <a:ext cx="4315968" cy="1472184"/>
          </a:xfrm>
          <a:prstGeom prst="rect">
            <a:avLst/>
          </a:prstGeom>
        </p:spPr>
        <p:txBody>
          <a:bodyPr/>
          <a:lstStyle>
            <a:lvl1pPr marL="0" indent="0" algn="ctr">
              <a:buNone/>
              <a:defRPr sz="3500" b="1">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Slide Title</a:t>
            </a:r>
          </a:p>
        </p:txBody>
      </p:sp>
      <p:sp>
        <p:nvSpPr>
          <p:cNvPr id="5" name="Slide Number Placeholder 5">
            <a:extLst>
              <a:ext uri="{FF2B5EF4-FFF2-40B4-BE49-F238E27FC236}">
                <a16:creationId xmlns:a16="http://schemas.microsoft.com/office/drawing/2014/main" id="{C3D3E467-C4BB-0A8C-977D-748EE0F1AF18}"/>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41382145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descr="A pair of sunglasses on a desk&#10;&#10;Description automatically generated with low confidence">
            <a:extLst>
              <a:ext uri="{FF2B5EF4-FFF2-40B4-BE49-F238E27FC236}">
                <a16:creationId xmlns:a16="http://schemas.microsoft.com/office/drawing/2014/main" id="{503A7D78-B2C3-2D21-5E13-EE51C408908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497" r="49773" b="709"/>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798168CA-9200-7DBC-1A81-DF04D37F94F5}"/>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33198274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t="10537" b="10537"/>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9278154C-AC93-1D1C-3292-D965C53EE36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3689743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9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3328" r="13328"/>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D5B212DB-86C1-ECA1-D69E-27E059D4F7B3}"/>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1891761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0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7" name="Picture 6" descr="A person placing a cube on a table&#10;&#10;Description automatically generated">
            <a:extLst>
              <a:ext uri="{FF2B5EF4-FFF2-40B4-BE49-F238E27FC236}">
                <a16:creationId xmlns:a16="http://schemas.microsoft.com/office/drawing/2014/main" id="{BCE899EB-718B-205C-325A-3ABE97737D0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0058"/>
          <a:stretch/>
        </p:blipFill>
        <p:spPr>
          <a:xfrm>
            <a:off x="0" y="0"/>
            <a:ext cx="6758609" cy="6154505"/>
          </a:xfrm>
          <a:prstGeom prst="rect">
            <a:avLst/>
          </a:prstGeom>
        </p:spPr>
      </p:pic>
      <p:sp>
        <p:nvSpPr>
          <p:cNvPr id="2" name="Slide Number Placeholder 5">
            <a:extLst>
              <a:ext uri="{FF2B5EF4-FFF2-40B4-BE49-F238E27FC236}">
                <a16:creationId xmlns:a16="http://schemas.microsoft.com/office/drawing/2014/main" id="{CF421296-C5EC-EF79-2C26-04B92F4D7385}"/>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2212777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2_Transition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738A356-0CA8-83ED-E171-AF2D8467EDB3}"/>
              </a:ext>
              <a:ext uri="{C183D7F6-B498-43B3-948B-1728B52AA6E4}">
                <adec:decorative xmlns:adec="http://schemas.microsoft.com/office/drawing/2017/decorative" val="1"/>
              </a:ext>
            </a:extLst>
          </p:cNvPr>
          <p:cNvSpPr/>
          <p:nvPr userDrawn="1"/>
        </p:nvSpPr>
        <p:spPr>
          <a:xfrm>
            <a:off x="-1" y="0"/>
            <a:ext cx="6758609" cy="6145491"/>
          </a:xfrm>
          <a:prstGeom prst="rect">
            <a:avLst/>
          </a:prstGeom>
          <a:solidFill>
            <a:srgbClr val="002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7" name="Picture 6">
            <a:extLst>
              <a:ext uri="{FF2B5EF4-FFF2-40B4-BE49-F238E27FC236}">
                <a16:creationId xmlns:a16="http://schemas.microsoft.com/office/drawing/2014/main" id="{AA6528BD-24FC-5DD2-A36F-0AE610995834}"/>
              </a:ext>
              <a:ext uri="{C183D7F6-B498-43B3-948B-1728B52AA6E4}">
                <adec:decorative xmlns:adec="http://schemas.microsoft.com/office/drawing/2017/decorative" val="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132" r="3132"/>
          <a:stretch/>
        </p:blipFill>
        <p:spPr>
          <a:xfrm>
            <a:off x="-1" y="1064303"/>
            <a:ext cx="6758610" cy="4117064"/>
          </a:xfrm>
          <a:prstGeom prst="rect">
            <a:avLst/>
          </a:prstGeom>
        </p:spPr>
      </p:pic>
      <p:sp>
        <p:nvSpPr>
          <p:cNvPr id="2" name="Slide Number Placeholder 5">
            <a:extLst>
              <a:ext uri="{FF2B5EF4-FFF2-40B4-BE49-F238E27FC236}">
                <a16:creationId xmlns:a16="http://schemas.microsoft.com/office/drawing/2014/main" id="{4144C621-444C-FDF8-8E90-C8C235225414}"/>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35680439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3346" r="13346"/>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7061028B-F6AE-21C1-48C3-4610FAF859B1}"/>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3028258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3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4483" r="14483"/>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B31DA213-4A73-BE50-F0E8-512F6ACB71F0}"/>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691438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3328" r="13328"/>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91D15369-E7E9-0F9D-F331-8B360988ABF3}"/>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7934825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3368" r="13368"/>
          <a:stretch/>
        </p:blipFill>
        <p:spPr>
          <a:xfrm>
            <a:off x="0" y="0"/>
            <a:ext cx="6758609" cy="6260123"/>
          </a:xfrm>
          <a:prstGeom prst="rect">
            <a:avLst/>
          </a:prstGeom>
        </p:spPr>
      </p:pic>
      <p:sp>
        <p:nvSpPr>
          <p:cNvPr id="2" name="Slide Number Placeholder 5">
            <a:extLst>
              <a:ext uri="{FF2B5EF4-FFF2-40B4-BE49-F238E27FC236}">
                <a16:creationId xmlns:a16="http://schemas.microsoft.com/office/drawing/2014/main" id="{05B81CAE-1EA5-9CE7-477D-D0B74ABD0000}"/>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35655963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6902" r="16902"/>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B18C2B62-0BFC-D244-FEC5-5D5D4DD2F09C}"/>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3381479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3328" r="13328"/>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4D88E8A9-2F15-3650-FD52-656953A8985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32262365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1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4972" r="14972"/>
          <a:stretch/>
        </p:blipFill>
        <p:spPr>
          <a:xfrm>
            <a:off x="0" y="0"/>
            <a:ext cx="6758609" cy="6151347"/>
          </a:xfrm>
          <a:prstGeom prst="rect">
            <a:avLst/>
          </a:prstGeom>
        </p:spPr>
      </p:pic>
      <p:sp>
        <p:nvSpPr>
          <p:cNvPr id="2" name="Slide Number Placeholder 5">
            <a:extLst>
              <a:ext uri="{FF2B5EF4-FFF2-40B4-BE49-F238E27FC236}">
                <a16:creationId xmlns:a16="http://schemas.microsoft.com/office/drawing/2014/main" id="{44F979CE-84FA-776B-70A9-BD6D6D1CC98E}"/>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34849771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8_Transition Slide">
    <p:spTree>
      <p:nvGrpSpPr>
        <p:cNvPr id="1" name=""/>
        <p:cNvGrpSpPr/>
        <p:nvPr/>
      </p:nvGrpSpPr>
      <p:grpSpPr>
        <a:xfrm>
          <a:off x="0" y="0"/>
          <a:ext cx="0" cy="0"/>
          <a:chOff x="0" y="0"/>
          <a:chExt cx="0" cy="0"/>
        </a:xfrm>
      </p:grpSpPr>
      <p:pic>
        <p:nvPicPr>
          <p:cNvPr id="2" name="Picture 1" descr="A calculator and folders on a desk&#10;&#10;Description automatically generated">
            <a:extLst>
              <a:ext uri="{FF2B5EF4-FFF2-40B4-BE49-F238E27FC236}">
                <a16:creationId xmlns:a16="http://schemas.microsoft.com/office/drawing/2014/main" id="{0161B5C3-B3BF-2567-FDDA-5822C64C9B3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3564" t="6245" r="18162"/>
          <a:stretch/>
        </p:blipFill>
        <p:spPr>
          <a:xfrm>
            <a:off x="1" y="0"/>
            <a:ext cx="6751006" cy="6153151"/>
          </a:xfrm>
          <a:prstGeom prst="rect">
            <a:avLst/>
          </a:prstGeom>
        </p:spPr>
      </p:pic>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sp>
        <p:nvSpPr>
          <p:cNvPr id="3" name="Slide Number Placeholder 5">
            <a:extLst>
              <a:ext uri="{FF2B5EF4-FFF2-40B4-BE49-F238E27FC236}">
                <a16:creationId xmlns:a16="http://schemas.microsoft.com/office/drawing/2014/main" id="{28BA819C-3D24-70B2-4879-F7C144C8FE1C}"/>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34673502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4_Transition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BEF748C-8F2D-3CA1-5F77-A62DB7B679B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248" r="-1"/>
          <a:stretch/>
        </p:blipFill>
        <p:spPr>
          <a:xfrm>
            <a:off x="0" y="0"/>
            <a:ext cx="6751006" cy="6151650"/>
          </a:xfrm>
          <a:prstGeom prst="rect">
            <a:avLst/>
          </a:prstGeom>
        </p:spPr>
      </p:pic>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rgbClr val="44546A"/>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sp>
        <p:nvSpPr>
          <p:cNvPr id="2" name="Slide Number Placeholder 5">
            <a:extLst>
              <a:ext uri="{FF2B5EF4-FFF2-40B4-BE49-F238E27FC236}">
                <a16:creationId xmlns:a16="http://schemas.microsoft.com/office/drawing/2014/main" id="{CE0D2D79-5193-26E1-2C7E-FD80FB6F20C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42636506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oll Activity ">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794A977-4DA5-8325-DB63-B53E3391F07D}"/>
              </a:ext>
            </a:extLst>
          </p:cNvPr>
          <p:cNvSpPr txBox="1"/>
          <p:nvPr userDrawn="1"/>
        </p:nvSpPr>
        <p:spPr>
          <a:xfrm>
            <a:off x="944840" y="2452127"/>
            <a:ext cx="3904329" cy="3272691"/>
          </a:xfrm>
          <a:prstGeom prst="rect">
            <a:avLst/>
          </a:prstGeom>
          <a:noFill/>
          <a:ln>
            <a:solidFill>
              <a:schemeClr val="bg1"/>
            </a:solidFill>
          </a:ln>
        </p:spPr>
        <p:txBody>
          <a:bodyPr wrap="square" rtlCol="0">
            <a:spAutoFit/>
          </a:bodyPr>
          <a:lstStyle/>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p:txBody>
      </p:sp>
      <p:pic>
        <p:nvPicPr>
          <p:cNvPr id="9" name="Graphic 8" descr="Badge Question Mark with solid fill">
            <a:extLst>
              <a:ext uri="{FF2B5EF4-FFF2-40B4-BE49-F238E27FC236}">
                <a16:creationId xmlns:a16="http://schemas.microsoft.com/office/drawing/2014/main" id="{7109F4C4-70DC-E39C-005F-E91C72B39EB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7999" y="2514600"/>
            <a:ext cx="914400" cy="914400"/>
          </a:xfrm>
          <a:prstGeom prst="rect">
            <a:avLst/>
          </a:prstGeom>
        </p:spPr>
      </p:pic>
      <p:sp>
        <p:nvSpPr>
          <p:cNvPr id="10" name="Rectangle">
            <a:extLst>
              <a:ext uri="{FF2B5EF4-FFF2-40B4-BE49-F238E27FC236}">
                <a16:creationId xmlns:a16="http://schemas.microsoft.com/office/drawing/2014/main" id="{DAB562C9-EE3F-72C6-4A33-933796322DA9}"/>
              </a:ext>
              <a:ext uri="{C183D7F6-B498-43B3-948B-1728B52AA6E4}">
                <adec:decorative xmlns:adec="http://schemas.microsoft.com/office/drawing/2017/decorative" val="1"/>
              </a:ext>
            </a:extLst>
          </p:cNvPr>
          <p:cNvSpPr/>
          <p:nvPr userDrawn="1"/>
        </p:nvSpPr>
        <p:spPr>
          <a:xfrm>
            <a:off x="7342833" y="1347511"/>
            <a:ext cx="4537880" cy="4551969"/>
          </a:xfrm>
          <a:prstGeom prst="rect">
            <a:avLst/>
          </a:prstGeom>
          <a:solidFill>
            <a:srgbClr val="FFFFFF"/>
          </a:solidFill>
          <a:ln w="12700" cap="flat">
            <a:noFill/>
            <a:miter lim="400000"/>
          </a:ln>
          <a:effectLst>
            <a:outerShdw blurRad="63500" dist="25400" dir="5400000" rotWithShape="0">
              <a:srgbClr val="000000">
                <a:alpha val="9803"/>
              </a:srgbClr>
            </a:outerShdw>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a:ln>
                <a:noFill/>
              </a:ln>
              <a:solidFill>
                <a:schemeClr val="tx2"/>
              </a:solidFill>
              <a:effectLst/>
              <a:uLnTx/>
              <a:uFillTx/>
              <a:latin typeface="Roboto" panose="02000000000000000000" pitchFamily="2" charset="0"/>
              <a:ea typeface="Roboto" panose="02000000000000000000" pitchFamily="2" charset="0"/>
              <a:cs typeface="Roboto" panose="02000000000000000000" pitchFamily="2" charset="0"/>
              <a:sym typeface="Helvetica Neue Medium"/>
            </a:endParaRPr>
          </a:p>
        </p:txBody>
      </p:sp>
      <p:sp>
        <p:nvSpPr>
          <p:cNvPr id="3" name="Text Placeholder 2">
            <a:extLst>
              <a:ext uri="{FF2B5EF4-FFF2-40B4-BE49-F238E27FC236}">
                <a16:creationId xmlns:a16="http://schemas.microsoft.com/office/drawing/2014/main" id="{AAFC7B44-726B-6F1E-CA06-CE58AFE585C0}"/>
              </a:ext>
            </a:extLst>
          </p:cNvPr>
          <p:cNvSpPr>
            <a:spLocks noGrp="1"/>
          </p:cNvSpPr>
          <p:nvPr>
            <p:ph type="body" sz="quarter" idx="10" hasCustomPrompt="1"/>
          </p:nvPr>
        </p:nvSpPr>
        <p:spPr>
          <a:xfrm>
            <a:off x="1901825" y="2668588"/>
            <a:ext cx="2774950" cy="2913062"/>
          </a:xfrm>
          <a:prstGeom prst="rect">
            <a:avLst/>
          </a:prstGeom>
        </p:spPr>
        <p:txBody>
          <a:bodyPr/>
          <a:lstStyle>
            <a:lvl1pPr marL="0" indent="0">
              <a:buNone/>
              <a:defRPr>
                <a:solidFill>
                  <a:schemeClr val="bg1"/>
                </a:solidFill>
              </a:defRPr>
            </a:lvl1pPr>
          </a:lstStyle>
          <a:p>
            <a:pPr lvl="0"/>
            <a:r>
              <a:rPr lang="en-US" dirty="0"/>
              <a:t>Poll Question Placeholder</a:t>
            </a:r>
          </a:p>
        </p:txBody>
      </p:sp>
      <p:sp>
        <p:nvSpPr>
          <p:cNvPr id="5" name="Text Placeholder 4">
            <a:extLst>
              <a:ext uri="{FF2B5EF4-FFF2-40B4-BE49-F238E27FC236}">
                <a16:creationId xmlns:a16="http://schemas.microsoft.com/office/drawing/2014/main" id="{4395C4F6-883B-5922-8670-119CC605542A}"/>
              </a:ext>
            </a:extLst>
          </p:cNvPr>
          <p:cNvSpPr>
            <a:spLocks noGrp="1"/>
          </p:cNvSpPr>
          <p:nvPr>
            <p:ph type="body" sz="quarter" idx="11" hasCustomPrompt="1"/>
          </p:nvPr>
        </p:nvSpPr>
        <p:spPr>
          <a:xfrm>
            <a:off x="7515922" y="1540224"/>
            <a:ext cx="4304603" cy="4284610"/>
          </a:xfrm>
          <a:prstGeom prst="rect">
            <a:avLst/>
          </a:prstGeom>
        </p:spPr>
        <p:txBody>
          <a:bodyPr/>
          <a:lstStyle>
            <a:lvl1pPr marL="342900" indent="-342900">
              <a:lnSpc>
                <a:spcPct val="100000"/>
              </a:lnSpc>
              <a:spcBef>
                <a:spcPts val="0"/>
              </a:spcBef>
              <a:spcAft>
                <a:spcPts val="1800"/>
              </a:spcAft>
              <a:buFont typeface="+mj-lt"/>
              <a:buAutoNum type="arabicPeriod"/>
              <a:defRPr sz="1800">
                <a:latin typeface="Roboto" panose="02000000000000000000" pitchFamily="2" charset="0"/>
                <a:ea typeface="Roboto" panose="02000000000000000000" pitchFamily="2" charset="0"/>
                <a:cs typeface="Roboto" panose="02000000000000000000" pitchFamily="2" charset="0"/>
              </a:defRPr>
            </a:lvl1pPr>
          </a:lstStyle>
          <a:p>
            <a:pPr lvl="0"/>
            <a:r>
              <a:rPr lang="en-US" dirty="0"/>
              <a:t>Answer Placeholder</a:t>
            </a:r>
          </a:p>
          <a:p>
            <a:pPr lvl="0"/>
            <a:r>
              <a:rPr lang="en-US" dirty="0"/>
              <a:t>Answer Placeholder</a:t>
            </a:r>
          </a:p>
          <a:p>
            <a:pPr lvl="0"/>
            <a:r>
              <a:rPr lang="en-US" dirty="0"/>
              <a:t>Answer Placeholder</a:t>
            </a:r>
          </a:p>
          <a:p>
            <a:pPr lvl="0"/>
            <a:r>
              <a:rPr lang="en-US" dirty="0"/>
              <a:t>Answer Placeholder</a:t>
            </a:r>
          </a:p>
          <a:p>
            <a:pPr lvl="0"/>
            <a:r>
              <a:rPr lang="en-US" dirty="0"/>
              <a:t>Answer Placeholder</a:t>
            </a:r>
          </a:p>
          <a:p>
            <a:pPr lvl="0"/>
            <a:r>
              <a:rPr lang="en-US" dirty="0"/>
              <a:t>Answer Placeholder</a:t>
            </a:r>
          </a:p>
        </p:txBody>
      </p:sp>
      <p:sp>
        <p:nvSpPr>
          <p:cNvPr id="8" name="Title 7">
            <a:extLst>
              <a:ext uri="{FF2B5EF4-FFF2-40B4-BE49-F238E27FC236}">
                <a16:creationId xmlns:a16="http://schemas.microsoft.com/office/drawing/2014/main" id="{F23FD16C-6CB4-E3C8-B365-56C442D59E33}"/>
              </a:ext>
            </a:extLst>
          </p:cNvPr>
          <p:cNvSpPr>
            <a:spLocks noGrp="1"/>
          </p:cNvSpPr>
          <p:nvPr>
            <p:ph type="title" hasCustomPrompt="1"/>
          </p:nvPr>
        </p:nvSpPr>
        <p:spPr>
          <a:xfrm>
            <a:off x="944840" y="1593322"/>
            <a:ext cx="2819400" cy="653825"/>
          </a:xfrm>
          <a:prstGeom prst="rect">
            <a:avLst/>
          </a:prstGeom>
        </p:spPr>
        <p:txBody>
          <a:bodyPr/>
          <a:lstStyle>
            <a:lvl1pPr>
              <a:defRPr sz="35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US" dirty="0"/>
              <a:t>Poll Activity</a:t>
            </a:r>
          </a:p>
        </p:txBody>
      </p:sp>
      <p:sp>
        <p:nvSpPr>
          <p:cNvPr id="2" name="Slide Number Placeholder 5">
            <a:extLst>
              <a:ext uri="{FF2B5EF4-FFF2-40B4-BE49-F238E27FC236}">
                <a16:creationId xmlns:a16="http://schemas.microsoft.com/office/drawing/2014/main" id="{E14C544D-2D67-279B-08D9-0A5C0CC05D61}"/>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9654188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amp;A Slide">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2684C212-B0D8-7B73-46FC-34BF6F41DA43}"/>
              </a:ext>
            </a:extLst>
          </p:cNvPr>
          <p:cNvSpPr txBox="1"/>
          <p:nvPr userDrawn="1"/>
        </p:nvSpPr>
        <p:spPr>
          <a:xfrm>
            <a:off x="7619615" y="5262447"/>
            <a:ext cx="4309883" cy="677108"/>
          </a:xfrm>
          <a:prstGeom prst="rect">
            <a:avLst/>
          </a:prstGeom>
          <a:noFill/>
          <a:ln w="12700" cap="flat">
            <a:noFill/>
            <a:miter lim="400000"/>
          </a:ln>
          <a:effectLst/>
          <a:sp3d/>
        </p:spPr>
        <p:txBody>
          <a:bodyPr wrap="square">
            <a:spAutoFit/>
          </a:bodyPr>
          <a:lstStyle/>
          <a:p>
            <a:pPr marL="0" marR="0" lvl="0" indent="0" algn="ctr" defTabSz="914400" rtl="0" eaLnBrk="1" fontAlgn="auto" latinLnBrk="0" hangingPunct="1">
              <a:lnSpc>
                <a:spcPct val="95000"/>
              </a:lnSpc>
              <a:spcBef>
                <a:spcPts val="0"/>
              </a:spcBef>
              <a:spcAft>
                <a:spcPts val="0"/>
              </a:spcAft>
              <a:buClrTx/>
              <a:buSzPts val="2400"/>
              <a:buFontTx/>
              <a:buNone/>
              <a:tabLst/>
              <a:defRPr/>
            </a:pPr>
            <a:r>
              <a:rPr kumimoji="0" lang="en-US" sz="2000" b="0" i="0" u="none" strike="noStrike" kern="0" cap="none" spc="0" normalizeH="0" baseline="0">
                <a:ln>
                  <a:noFill/>
                </a:ln>
                <a:solidFill>
                  <a:srgbClr val="002060"/>
                </a:solidFill>
                <a:effectLst/>
                <a:uLnTx/>
                <a:uFillTx/>
                <a:latin typeface="Roboto" panose="02000000000000000000" pitchFamily="2" charset="0"/>
                <a:ea typeface="Roboto" panose="02000000000000000000" pitchFamily="2" charset="0"/>
                <a:cs typeface="Roboto" panose="02000000000000000000" pitchFamily="2" charset="0"/>
              </a:rPr>
              <a:t>Let </a:t>
            </a:r>
            <a:r>
              <a:rPr kumimoji="0" lang="en-US" sz="2000" b="0" i="0" u="none" strike="noStrike" kern="0" cap="none" spc="0" normalizeH="0" baseline="0" dirty="0">
                <a:ln>
                  <a:noFill/>
                </a:ln>
                <a:solidFill>
                  <a:srgbClr val="002060"/>
                </a:solidFill>
                <a:effectLst/>
                <a:uLnTx/>
                <a:uFillTx/>
                <a:latin typeface="Roboto" panose="02000000000000000000" pitchFamily="2" charset="0"/>
                <a:ea typeface="Roboto" panose="02000000000000000000" pitchFamily="2" charset="0"/>
                <a:cs typeface="Roboto" panose="02000000000000000000" pitchFamily="2" charset="0"/>
              </a:rPr>
              <a:t>us know your question!</a:t>
            </a:r>
          </a:p>
          <a:p>
            <a:pPr marL="0" marR="0" lvl="0" indent="0" algn="ctr" defTabSz="914400" eaLnBrk="1" fontAlgn="auto" latinLnBrk="0" hangingPunct="1">
              <a:lnSpc>
                <a:spcPct val="95000"/>
              </a:lnSpc>
              <a:spcBef>
                <a:spcPts val="0"/>
              </a:spcBef>
              <a:spcAft>
                <a:spcPts val="0"/>
              </a:spcAft>
              <a:buClrTx/>
              <a:buSzPts val="2400"/>
              <a:buFontTx/>
              <a:buNone/>
              <a:tabLst/>
              <a:defRPr/>
            </a:pPr>
            <a:endParaRPr kumimoji="0" lang="en-US" sz="2000" b="0" i="0" u="none" strike="noStrike" kern="0" cap="none" spc="0" normalizeH="0" baseline="0" noProof="0" dirty="0">
              <a:ln>
                <a:noFill/>
              </a:ln>
              <a:solidFill>
                <a:srgbClr val="00206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5" name="Title 4">
            <a:extLst>
              <a:ext uri="{FF2B5EF4-FFF2-40B4-BE49-F238E27FC236}">
                <a16:creationId xmlns:a16="http://schemas.microsoft.com/office/drawing/2014/main" id="{230BD898-88CB-272B-0F84-8757C9700F29}"/>
              </a:ext>
            </a:extLst>
          </p:cNvPr>
          <p:cNvSpPr>
            <a:spLocks noGrp="1"/>
          </p:cNvSpPr>
          <p:nvPr>
            <p:ph type="title"/>
          </p:nvPr>
        </p:nvSpPr>
        <p:spPr>
          <a:xfrm>
            <a:off x="7940842" y="2093495"/>
            <a:ext cx="3695330" cy="2687007"/>
          </a:xfrm>
          <a:prstGeom prst="rect">
            <a:avLst/>
          </a:prstGeom>
        </p:spPr>
        <p:txBody>
          <a:bodyPr/>
          <a:lstStyle>
            <a:lvl1pPr algn="ctr">
              <a:defRPr sz="3500">
                <a:solidFill>
                  <a:srgbClr val="002060"/>
                </a:solidFill>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2" name="Slide Number Placeholder 5">
            <a:extLst>
              <a:ext uri="{FF2B5EF4-FFF2-40B4-BE49-F238E27FC236}">
                <a16:creationId xmlns:a16="http://schemas.microsoft.com/office/drawing/2014/main" id="{773463E2-5444-CA26-8F5D-3A3DDC6E96F4}"/>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18621636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Closing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0A5EA72-0DF2-7838-0DE6-D17A1BB16F34}"/>
              </a:ext>
            </a:extLst>
          </p:cNvPr>
          <p:cNvSpPr>
            <a:spLocks noGrp="1"/>
          </p:cNvSpPr>
          <p:nvPr>
            <p:ph type="body" sz="quarter" idx="11" hasCustomPrompt="1"/>
          </p:nvPr>
        </p:nvSpPr>
        <p:spPr>
          <a:xfrm>
            <a:off x="312977" y="3205713"/>
            <a:ext cx="5219147" cy="914400"/>
          </a:xfrm>
          <a:prstGeom prst="rect">
            <a:avLst/>
          </a:prstGeom>
        </p:spPr>
        <p:txBody>
          <a:bodyPr/>
          <a:lstStyle>
            <a:lvl1pPr marL="0" indent="0">
              <a:buFontTx/>
              <a:buNone/>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sz="2000">
                <a:solidFill>
                  <a:schemeClr val="bg1"/>
                </a:solidFill>
                <a:latin typeface="Roboto" panose="02000000000000000000" pitchFamily="2" charset="0"/>
                <a:ea typeface="Roboto" panose="02000000000000000000" pitchFamily="2" charset="0"/>
                <a:cs typeface="Roboto" panose="02000000000000000000" pitchFamily="2" charset="0"/>
              </a:defRPr>
            </a:lvl2pPr>
            <a:lvl3pPr>
              <a:defRPr sz="2000">
                <a:solidFill>
                  <a:schemeClr val="bg1"/>
                </a:solidFill>
                <a:latin typeface="Roboto" panose="02000000000000000000" pitchFamily="2" charset="0"/>
                <a:ea typeface="Roboto" panose="02000000000000000000" pitchFamily="2" charset="0"/>
                <a:cs typeface="Roboto" panose="02000000000000000000" pitchFamily="2" charset="0"/>
              </a:defRPr>
            </a:lvl3pPr>
            <a:lvl4pPr>
              <a:defRPr sz="2000">
                <a:solidFill>
                  <a:schemeClr val="bg1"/>
                </a:solidFill>
                <a:latin typeface="Roboto" panose="02000000000000000000" pitchFamily="2" charset="0"/>
                <a:ea typeface="Roboto" panose="02000000000000000000" pitchFamily="2" charset="0"/>
                <a:cs typeface="Roboto" panose="02000000000000000000" pitchFamily="2" charset="0"/>
              </a:defRPr>
            </a:lvl4pPr>
            <a:lvl5pPr>
              <a:defRPr sz="2000">
                <a:solidFill>
                  <a:schemeClr val="bg1"/>
                </a:solidFill>
                <a:latin typeface="Roboto" panose="02000000000000000000" pitchFamily="2" charset="0"/>
                <a:ea typeface="Roboto" panose="02000000000000000000" pitchFamily="2" charset="0"/>
                <a:cs typeface="Roboto" panose="02000000000000000000" pitchFamily="2" charset="0"/>
              </a:defRPr>
            </a:lvl5pPr>
          </a:lstStyle>
          <a:p>
            <a:pPr lvl="0"/>
            <a:r>
              <a:rPr lang="en-US" dirty="0"/>
              <a:t>We look forward to seeing you on WorkforceGPS.</a:t>
            </a:r>
          </a:p>
        </p:txBody>
      </p:sp>
      <p:sp>
        <p:nvSpPr>
          <p:cNvPr id="5" name="Title 4">
            <a:extLst>
              <a:ext uri="{FF2B5EF4-FFF2-40B4-BE49-F238E27FC236}">
                <a16:creationId xmlns:a16="http://schemas.microsoft.com/office/drawing/2014/main" id="{D6F80622-821A-C518-0730-60272CEA157A}"/>
              </a:ext>
            </a:extLst>
          </p:cNvPr>
          <p:cNvSpPr>
            <a:spLocks noGrp="1"/>
          </p:cNvSpPr>
          <p:nvPr>
            <p:ph type="title" hasCustomPrompt="1"/>
          </p:nvPr>
        </p:nvSpPr>
        <p:spPr>
          <a:xfrm>
            <a:off x="316378" y="2307022"/>
            <a:ext cx="5219146" cy="796247"/>
          </a:xfrm>
          <a:prstGeom prst="rect">
            <a:avLst/>
          </a:prstGeom>
        </p:spPr>
        <p:txBody>
          <a:bodyPr/>
          <a:lstStyle>
            <a:lvl1pPr algn="l">
              <a:defRPr sz="35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US" dirty="0"/>
              <a:t>Thank You!</a:t>
            </a:r>
          </a:p>
        </p:txBody>
      </p:sp>
      <p:sp>
        <p:nvSpPr>
          <p:cNvPr id="2" name="Slide Number Placeholder 5">
            <a:extLst>
              <a:ext uri="{FF2B5EF4-FFF2-40B4-BE49-F238E27FC236}">
                <a16:creationId xmlns:a16="http://schemas.microsoft.com/office/drawing/2014/main" id="{CD34147E-5990-7364-EFAA-B0AAE1BA6821}"/>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defPPr>
              <a:defRPr lang="en-US"/>
            </a:defPPr>
            <a:lvl1pPr marL="0" algn="r" defTabSz="914400" rtl="0" eaLnBrk="1" latinLnBrk="0" hangingPunct="1">
              <a:defRPr sz="1800" kern="120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1CE52AA-BB93-4FDB-9629-C6421C98F39B}" type="slidenum">
              <a:rPr lang="en-US" smtClean="0"/>
              <a:pPr/>
              <a:t>‹#›</a:t>
            </a:fld>
            <a:endParaRPr lang="en-US" dirty="0"/>
          </a:p>
        </p:txBody>
      </p:sp>
      <p:sp>
        <p:nvSpPr>
          <p:cNvPr id="3" name="Text Placeholder 4">
            <a:extLst>
              <a:ext uri="{FF2B5EF4-FFF2-40B4-BE49-F238E27FC236}">
                <a16:creationId xmlns:a16="http://schemas.microsoft.com/office/drawing/2014/main" id="{02ADFE49-F952-95BB-8977-E91DBEEC775C}"/>
              </a:ext>
            </a:extLst>
          </p:cNvPr>
          <p:cNvSpPr>
            <a:spLocks noGrp="1"/>
          </p:cNvSpPr>
          <p:nvPr>
            <p:ph type="body" idx="20" hasCustomPrompt="1"/>
          </p:nvPr>
        </p:nvSpPr>
        <p:spPr>
          <a:xfrm>
            <a:off x="312976" y="5312228"/>
            <a:ext cx="7292509" cy="622505"/>
          </a:xfrm>
          <a:prstGeom prst="rect">
            <a:avLst/>
          </a:prstGeom>
        </p:spPr>
        <p:txBody>
          <a:bodyPr anchor="b"/>
          <a:lstStyle>
            <a:lvl1pPr marL="0" indent="0">
              <a:buNone/>
              <a:defRPr sz="2000">
                <a:solidFill>
                  <a:schemeClr val="bg1"/>
                </a:solidFill>
              </a:defRPr>
            </a:lvl1pPr>
          </a:lstStyle>
          <a:p>
            <a:r>
              <a:rPr lang="en-US" dirty="0"/>
              <a:t>Need Help?  Email: Support@WorkforceGPS.org</a:t>
            </a:r>
          </a:p>
        </p:txBody>
      </p:sp>
    </p:spTree>
    <p:custDataLst>
      <p:tags r:id="rId1"/>
    </p:custDataLst>
    <p:extLst>
      <p:ext uri="{BB962C8B-B14F-4D97-AF65-F5344CB8AC3E}">
        <p14:creationId xmlns:p14="http://schemas.microsoft.com/office/powerpoint/2010/main" val="248838459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5.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26" Type="http://schemas.openxmlformats.org/officeDocument/2006/relationships/image" Target="../media/image2.png"/><Relationship Id="rId3" Type="http://schemas.openxmlformats.org/officeDocument/2006/relationships/slideLayout" Target="../slideLayouts/slideLayout5.xml"/><Relationship Id="rId21" Type="http://schemas.openxmlformats.org/officeDocument/2006/relationships/slideLayout" Target="../slideLayouts/slideLayout23.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5" Type="http://schemas.openxmlformats.org/officeDocument/2006/relationships/image" Target="../media/image4.png"/><Relationship Id="rId2" Type="http://schemas.openxmlformats.org/officeDocument/2006/relationships/slideLayout" Target="../slideLayouts/slideLayout4.xml"/><Relationship Id="rId16" Type="http://schemas.openxmlformats.org/officeDocument/2006/relationships/slideLayout" Target="../slideLayouts/slideLayout18.xml"/><Relationship Id="rId20" Type="http://schemas.openxmlformats.org/officeDocument/2006/relationships/slideLayout" Target="../slideLayouts/slideLayout22.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24" Type="http://schemas.openxmlformats.org/officeDocument/2006/relationships/image" Target="../media/image3.png"/><Relationship Id="rId5" Type="http://schemas.openxmlformats.org/officeDocument/2006/relationships/slideLayout" Target="../slideLayouts/slideLayout7.xml"/><Relationship Id="rId15" Type="http://schemas.openxmlformats.org/officeDocument/2006/relationships/slideLayout" Target="../slideLayouts/slideLayout17.xml"/><Relationship Id="rId23" Type="http://schemas.openxmlformats.org/officeDocument/2006/relationships/tags" Target="../tags/tag6.xml"/><Relationship Id="rId10" Type="http://schemas.openxmlformats.org/officeDocument/2006/relationships/slideLayout" Target="../slideLayouts/slideLayout12.xml"/><Relationship Id="rId19" Type="http://schemas.openxmlformats.org/officeDocument/2006/relationships/slideLayout" Target="../slideLayouts/slideLayout21.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7" Type="http://schemas.openxmlformats.org/officeDocument/2006/relationships/image" Target="../media/image2.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tags" Target="../tags/tag2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image" Target="../media/image4.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image" Target="../media/image3.png"/><Relationship Id="rId2" Type="http://schemas.openxmlformats.org/officeDocument/2006/relationships/slideLayout" Target="../slideLayouts/slideLayout27.xml"/><Relationship Id="rId16" Type="http://schemas.openxmlformats.org/officeDocument/2006/relationships/tags" Target="../tags/tag2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theme" Target="../theme/theme5.xml"/><Relationship Id="rId10" Type="http://schemas.openxmlformats.org/officeDocument/2006/relationships/slideLayout" Target="../slideLayouts/slideLayout35.xml"/><Relationship Id="rId19" Type="http://schemas.openxmlformats.org/officeDocument/2006/relationships/image" Target="../media/image2.png"/><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6.xml.rels><?xml version="1.0" encoding="UTF-8" standalone="yes"?>
<Relationships xmlns="http://schemas.openxmlformats.org/package/2006/relationships"><Relationship Id="rId3" Type="http://schemas.openxmlformats.org/officeDocument/2006/relationships/tags" Target="../tags/tag40.xml"/><Relationship Id="rId2" Type="http://schemas.openxmlformats.org/officeDocument/2006/relationships/theme" Target="../theme/theme6.xml"/><Relationship Id="rId1" Type="http://schemas.openxmlformats.org/officeDocument/2006/relationships/slideLayout" Target="../slideLayouts/slideLayout40.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7.xml.rels><?xml version="1.0" encoding="UTF-8" standalone="yes"?>
<Relationships xmlns="http://schemas.openxmlformats.org/package/2006/relationships"><Relationship Id="rId3" Type="http://schemas.openxmlformats.org/officeDocument/2006/relationships/tags" Target="../tags/tag42.xml"/><Relationship Id="rId7" Type="http://schemas.openxmlformats.org/officeDocument/2006/relationships/image" Target="../media/image2.png"/><Relationship Id="rId2" Type="http://schemas.openxmlformats.org/officeDocument/2006/relationships/theme" Target="../theme/theme7.xml"/><Relationship Id="rId1" Type="http://schemas.openxmlformats.org/officeDocument/2006/relationships/slideLayout" Target="../slideLayouts/slideLayout4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31.jpeg"/></Relationships>
</file>

<file path=ppt/slideMasters/_rels/slideMaster8.xml.rels><?xml version="1.0" encoding="UTF-8" standalone="yes"?>
<Relationships xmlns="http://schemas.openxmlformats.org/package/2006/relationships"><Relationship Id="rId3" Type="http://schemas.openxmlformats.org/officeDocument/2006/relationships/tags" Target="../tags/tag44.xml"/><Relationship Id="rId2" Type="http://schemas.openxmlformats.org/officeDocument/2006/relationships/theme" Target="../theme/theme8.xml"/><Relationship Id="rId1" Type="http://schemas.openxmlformats.org/officeDocument/2006/relationships/slideLayout" Target="../slideLayouts/slideLayout42.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WorkforceGPS Logo">
            <a:extLst>
              <a:ext uri="{FF2B5EF4-FFF2-40B4-BE49-F238E27FC236}">
                <a16:creationId xmlns:a16="http://schemas.microsoft.com/office/drawing/2014/main" id="{75EF1D00-228B-D27A-EF65-FAFC12FD3AE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15642" y="148096"/>
            <a:ext cx="2781957" cy="67481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3"/>
    </p:custDataLst>
    <p:extLst>
      <p:ext uri="{BB962C8B-B14F-4D97-AF65-F5344CB8AC3E}">
        <p14:creationId xmlns:p14="http://schemas.microsoft.com/office/powerpoint/2010/main" val="1730781677"/>
      </p:ext>
    </p:extLst>
  </p:cSld>
  <p:clrMap bg1="lt1" tx1="dk1" bg2="lt2" tx2="dk2" accent1="accent1" accent2="accent2" accent3="accent3" accent4="accent4" accent5="accent5" accent6="accent6" hlink="hlink" folHlink="folHlink"/>
  <p:sldLayoutIdLst>
    <p:sldLayoutId id="2147483648"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7" name="Picture Placeholder 2" descr="White calendar with a blue pen on top">
            <a:extLst>
              <a:ext uri="{FF2B5EF4-FFF2-40B4-BE49-F238E27FC236}">
                <a16:creationId xmlns:a16="http://schemas.microsoft.com/office/drawing/2014/main" id="{1141BCCA-B49D-22AC-3AD8-D1D1A255EA07}"/>
              </a:ext>
            </a:extLst>
          </p:cNvPr>
          <p:cNvPicPr>
            <a:picLocks noChangeAspect="1"/>
          </p:cNvPicPr>
          <p:nvPr userDrawn="1"/>
        </p:nvPicPr>
        <p:blipFill>
          <a:blip r:embed="rId4">
            <a:extLst>
              <a:ext uri="{28A0092B-C50C-407E-A947-70E740481C1C}">
                <a14:useLocalDpi xmlns:a14="http://schemas.microsoft.com/office/drawing/2010/main" val="0"/>
              </a:ext>
            </a:extLst>
          </a:blip>
          <a:srcRect l="10" r="10"/>
          <a:stretch/>
        </p:blipFill>
        <p:spPr>
          <a:xfrm>
            <a:off x="7421493" y="0"/>
            <a:ext cx="4770507" cy="6858000"/>
          </a:xfrm>
          <a:prstGeom prst="rect">
            <a:avLst/>
          </a:prstGeom>
        </p:spPr>
      </p:pic>
      <p:sp>
        <p:nvSpPr>
          <p:cNvPr id="13" name="Freeform 42">
            <a:extLst>
              <a:ext uri="{FF2B5EF4-FFF2-40B4-BE49-F238E27FC236}">
                <a16:creationId xmlns:a16="http://schemas.microsoft.com/office/drawing/2014/main" id="{D3E0F20F-4190-0C61-9CD9-A437B7EF5167}"/>
              </a:ext>
            </a:extLst>
          </p:cNvPr>
          <p:cNvSpPr>
            <a:spLocks noChangeArrowheads="1"/>
          </p:cNvSpPr>
          <p:nvPr userDrawn="1"/>
        </p:nvSpPr>
        <p:spPr bwMode="auto">
          <a:xfrm>
            <a:off x="11670594" y="6287478"/>
            <a:ext cx="377825" cy="419100"/>
          </a:xfrm>
          <a:custGeom>
            <a:avLst/>
            <a:gdLst>
              <a:gd name="T0" fmla="*/ 932 w 1051"/>
              <a:gd name="T1" fmla="*/ 1050 h 1166"/>
              <a:gd name="T2" fmla="*/ 932 w 1051"/>
              <a:gd name="T3" fmla="*/ 407 h 1166"/>
              <a:gd name="T4" fmla="*/ 118 w 1051"/>
              <a:gd name="T5" fmla="*/ 407 h 1166"/>
              <a:gd name="T6" fmla="*/ 118 w 1051"/>
              <a:gd name="T7" fmla="*/ 1050 h 1166"/>
              <a:gd name="T8" fmla="*/ 932 w 1051"/>
              <a:gd name="T9" fmla="*/ 1050 h 1166"/>
              <a:gd name="T10" fmla="*/ 1050 w 1051"/>
              <a:gd name="T11" fmla="*/ 232 h 1166"/>
              <a:gd name="T12" fmla="*/ 1050 w 1051"/>
              <a:gd name="T13" fmla="*/ 1050 h 1166"/>
              <a:gd name="T14" fmla="*/ 932 w 1051"/>
              <a:gd name="T15" fmla="*/ 1165 h 1166"/>
              <a:gd name="T16" fmla="*/ 118 w 1051"/>
              <a:gd name="T17" fmla="*/ 1165 h 1166"/>
              <a:gd name="T18" fmla="*/ 0 w 1051"/>
              <a:gd name="T19" fmla="*/ 1050 h 1166"/>
              <a:gd name="T20" fmla="*/ 0 w 1051"/>
              <a:gd name="T21" fmla="*/ 232 h 1166"/>
              <a:gd name="T22" fmla="*/ 118 w 1051"/>
              <a:gd name="T23" fmla="*/ 115 h 1166"/>
              <a:gd name="T24" fmla="*/ 175 w 1051"/>
              <a:gd name="T25" fmla="*/ 115 h 1166"/>
              <a:gd name="T26" fmla="*/ 175 w 1051"/>
              <a:gd name="T27" fmla="*/ 0 h 1166"/>
              <a:gd name="T28" fmla="*/ 293 w 1051"/>
              <a:gd name="T29" fmla="*/ 0 h 1166"/>
              <a:gd name="T30" fmla="*/ 293 w 1051"/>
              <a:gd name="T31" fmla="*/ 115 h 1166"/>
              <a:gd name="T32" fmla="*/ 757 w 1051"/>
              <a:gd name="T33" fmla="*/ 115 h 1166"/>
              <a:gd name="T34" fmla="*/ 757 w 1051"/>
              <a:gd name="T35" fmla="*/ 0 h 1166"/>
              <a:gd name="T36" fmla="*/ 875 w 1051"/>
              <a:gd name="T37" fmla="*/ 0 h 1166"/>
              <a:gd name="T38" fmla="*/ 875 w 1051"/>
              <a:gd name="T39" fmla="*/ 115 h 1166"/>
              <a:gd name="T40" fmla="*/ 932 w 1051"/>
              <a:gd name="T41" fmla="*/ 115 h 1166"/>
              <a:gd name="T42" fmla="*/ 1050 w 1051"/>
              <a:gd name="T43" fmla="*/ 232 h 1166"/>
              <a:gd name="T44" fmla="*/ 818 w 1051"/>
              <a:gd name="T45" fmla="*/ 525 h 1166"/>
              <a:gd name="T46" fmla="*/ 818 w 1051"/>
              <a:gd name="T47" fmla="*/ 640 h 1166"/>
              <a:gd name="T48" fmla="*/ 700 w 1051"/>
              <a:gd name="T49" fmla="*/ 640 h 1166"/>
              <a:gd name="T50" fmla="*/ 700 w 1051"/>
              <a:gd name="T51" fmla="*/ 525 h 1166"/>
              <a:gd name="T52" fmla="*/ 818 w 1051"/>
              <a:gd name="T53" fmla="*/ 525 h 1166"/>
              <a:gd name="T54" fmla="*/ 582 w 1051"/>
              <a:gd name="T55" fmla="*/ 525 h 1166"/>
              <a:gd name="T56" fmla="*/ 582 w 1051"/>
              <a:gd name="T57" fmla="*/ 640 h 1166"/>
              <a:gd name="T58" fmla="*/ 468 w 1051"/>
              <a:gd name="T59" fmla="*/ 640 h 1166"/>
              <a:gd name="T60" fmla="*/ 468 w 1051"/>
              <a:gd name="T61" fmla="*/ 525 h 1166"/>
              <a:gd name="T62" fmla="*/ 582 w 1051"/>
              <a:gd name="T63" fmla="*/ 525 h 1166"/>
              <a:gd name="T64" fmla="*/ 350 w 1051"/>
              <a:gd name="T65" fmla="*/ 525 h 1166"/>
              <a:gd name="T66" fmla="*/ 350 w 1051"/>
              <a:gd name="T67" fmla="*/ 640 h 1166"/>
              <a:gd name="T68" fmla="*/ 232 w 1051"/>
              <a:gd name="T69" fmla="*/ 640 h 1166"/>
              <a:gd name="T70" fmla="*/ 232 w 1051"/>
              <a:gd name="T71" fmla="*/ 525 h 1166"/>
              <a:gd name="T72" fmla="*/ 350 w 1051"/>
              <a:gd name="T73" fmla="*/ 525 h 1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1" h="1166">
                <a:moveTo>
                  <a:pt x="932" y="1050"/>
                </a:moveTo>
                <a:lnTo>
                  <a:pt x="932" y="407"/>
                </a:lnTo>
                <a:lnTo>
                  <a:pt x="118" y="407"/>
                </a:lnTo>
                <a:lnTo>
                  <a:pt x="118" y="1050"/>
                </a:lnTo>
                <a:lnTo>
                  <a:pt x="932" y="1050"/>
                </a:lnTo>
                <a:close/>
                <a:moveTo>
                  <a:pt x="1050" y="232"/>
                </a:moveTo>
                <a:lnTo>
                  <a:pt x="1050" y="1050"/>
                </a:lnTo>
                <a:cubicBezTo>
                  <a:pt x="1050" y="1113"/>
                  <a:pt x="995" y="1165"/>
                  <a:pt x="932" y="1165"/>
                </a:cubicBezTo>
                <a:lnTo>
                  <a:pt x="118" y="1165"/>
                </a:lnTo>
                <a:cubicBezTo>
                  <a:pt x="52" y="1165"/>
                  <a:pt x="0" y="1113"/>
                  <a:pt x="0" y="1050"/>
                </a:cubicBezTo>
                <a:lnTo>
                  <a:pt x="0" y="232"/>
                </a:lnTo>
                <a:cubicBezTo>
                  <a:pt x="0" y="170"/>
                  <a:pt x="52" y="115"/>
                  <a:pt x="118" y="115"/>
                </a:cubicBezTo>
                <a:lnTo>
                  <a:pt x="175" y="115"/>
                </a:lnTo>
                <a:lnTo>
                  <a:pt x="175" y="0"/>
                </a:lnTo>
                <a:lnTo>
                  <a:pt x="293" y="0"/>
                </a:lnTo>
                <a:lnTo>
                  <a:pt x="293" y="115"/>
                </a:lnTo>
                <a:lnTo>
                  <a:pt x="757" y="115"/>
                </a:lnTo>
                <a:lnTo>
                  <a:pt x="757" y="0"/>
                </a:lnTo>
                <a:lnTo>
                  <a:pt x="875" y="0"/>
                </a:lnTo>
                <a:lnTo>
                  <a:pt x="875" y="115"/>
                </a:lnTo>
                <a:lnTo>
                  <a:pt x="932" y="115"/>
                </a:lnTo>
                <a:cubicBezTo>
                  <a:pt x="995" y="115"/>
                  <a:pt x="1050" y="170"/>
                  <a:pt x="1050" y="232"/>
                </a:cubicBezTo>
                <a:close/>
                <a:moveTo>
                  <a:pt x="818" y="525"/>
                </a:moveTo>
                <a:lnTo>
                  <a:pt x="818" y="640"/>
                </a:lnTo>
                <a:lnTo>
                  <a:pt x="700" y="640"/>
                </a:lnTo>
                <a:lnTo>
                  <a:pt x="700" y="525"/>
                </a:lnTo>
                <a:lnTo>
                  <a:pt x="818" y="525"/>
                </a:lnTo>
                <a:close/>
                <a:moveTo>
                  <a:pt x="582" y="525"/>
                </a:moveTo>
                <a:lnTo>
                  <a:pt x="582" y="640"/>
                </a:lnTo>
                <a:lnTo>
                  <a:pt x="468" y="640"/>
                </a:lnTo>
                <a:lnTo>
                  <a:pt x="468" y="525"/>
                </a:lnTo>
                <a:lnTo>
                  <a:pt x="582" y="525"/>
                </a:lnTo>
                <a:close/>
                <a:moveTo>
                  <a:pt x="350" y="525"/>
                </a:moveTo>
                <a:lnTo>
                  <a:pt x="350" y="640"/>
                </a:lnTo>
                <a:lnTo>
                  <a:pt x="232" y="640"/>
                </a:lnTo>
                <a:lnTo>
                  <a:pt x="232" y="525"/>
                </a:lnTo>
                <a:lnTo>
                  <a:pt x="350" y="525"/>
                </a:ln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defPPr>
              <a:defRPr lang="en-GB"/>
            </a:defPPr>
            <a:lvl1pPr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1pPr>
            <a:lvl2pPr marL="742950" indent="-28575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2pPr>
            <a:lvl3pPr marL="11430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3pPr>
            <a:lvl4pPr marL="16002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4pPr>
            <a:lvl5pPr marL="20574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5pPr>
            <a:lvl6pPr marL="2286000" algn="l" defTabSz="457200" rtl="0" eaLnBrk="1" latinLnBrk="0" hangingPunct="1">
              <a:defRPr kern="1200">
                <a:solidFill>
                  <a:schemeClr val="tx1"/>
                </a:solidFill>
                <a:latin typeface="Arial" charset="0"/>
                <a:ea typeface="SimSun" charset="0"/>
                <a:cs typeface="SimSun" charset="0"/>
              </a:defRPr>
            </a:lvl6pPr>
            <a:lvl7pPr marL="2743200" algn="l" defTabSz="457200" rtl="0" eaLnBrk="1" latinLnBrk="0" hangingPunct="1">
              <a:defRPr kern="1200">
                <a:solidFill>
                  <a:schemeClr val="tx1"/>
                </a:solidFill>
                <a:latin typeface="Arial" charset="0"/>
                <a:ea typeface="SimSun" charset="0"/>
                <a:cs typeface="SimSun" charset="0"/>
              </a:defRPr>
            </a:lvl7pPr>
            <a:lvl8pPr marL="3200400" algn="l" defTabSz="457200" rtl="0" eaLnBrk="1" latinLnBrk="0" hangingPunct="1">
              <a:defRPr kern="1200">
                <a:solidFill>
                  <a:schemeClr val="tx1"/>
                </a:solidFill>
                <a:latin typeface="Arial" charset="0"/>
                <a:ea typeface="SimSun" charset="0"/>
                <a:cs typeface="SimSun" charset="0"/>
              </a:defRPr>
            </a:lvl8pPr>
            <a:lvl9pPr marL="3657600" algn="l" defTabSz="457200" rtl="0" eaLnBrk="1" latinLnBrk="0" hangingPunct="1">
              <a:defRPr kern="1200">
                <a:solidFill>
                  <a:schemeClr val="tx1"/>
                </a:solidFill>
                <a:latin typeface="Arial" charset="0"/>
                <a:ea typeface="SimSun" charset="0"/>
                <a:cs typeface="SimSun" charset="0"/>
              </a:defRPr>
            </a:lvl9p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charset="0"/>
              <a:buNone/>
              <a:tabLst/>
              <a:defRPr/>
            </a:pPr>
            <a:endParaRPr kumimoji="0" lang="en-US" sz="1800" b="0" i="0" u="none" strike="noStrike" kern="1200" cap="none" spc="0" normalizeH="0" baseline="0" noProof="0">
              <a:ln>
                <a:noFill/>
              </a:ln>
              <a:solidFill>
                <a:srgbClr val="DAB4BF"/>
              </a:solidFill>
              <a:effectLst/>
              <a:uLnTx/>
              <a:uFillTx/>
              <a:latin typeface="Arial" charset="0"/>
              <a:ea typeface="SimSun" charset="0"/>
            </a:endParaRPr>
          </a:p>
        </p:txBody>
      </p:sp>
      <p:sp>
        <p:nvSpPr>
          <p:cNvPr id="14" name="Rectangle 13">
            <a:extLst>
              <a:ext uri="{FF2B5EF4-FFF2-40B4-BE49-F238E27FC236}">
                <a16:creationId xmlns:a16="http://schemas.microsoft.com/office/drawing/2014/main" id="{A747AAED-DE94-9228-3F7E-928828A7960F}"/>
              </a:ext>
              <a:ext uri="{C183D7F6-B498-43B3-948B-1728B52AA6E4}">
                <adec:decorative xmlns:adec="http://schemas.microsoft.com/office/drawing/2017/decorative" val="1"/>
              </a:ext>
            </a:extLst>
          </p:cNvPr>
          <p:cNvSpPr/>
          <p:nvPr userDrawn="1"/>
        </p:nvSpPr>
        <p:spPr>
          <a:xfrm>
            <a:off x="0" y="6147412"/>
            <a:ext cx="12192000" cy="710588"/>
          </a:xfrm>
          <a:prstGeom prst="rect">
            <a:avLst/>
          </a:prstGeom>
          <a:solidFill>
            <a:srgbClr val="182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DOL Seal" descr="Official seal of the United States Department of Labor">
            <a:extLst>
              <a:ext uri="{FF2B5EF4-FFF2-40B4-BE49-F238E27FC236}">
                <a16:creationId xmlns:a16="http://schemas.microsoft.com/office/drawing/2014/main" id="{64CBC9C2-7C06-77A0-5C44-F549B472D6F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56032" y="6208776"/>
            <a:ext cx="589905" cy="589905"/>
          </a:xfrm>
          <a:prstGeom prst="rect">
            <a:avLst/>
          </a:prstGeom>
        </p:spPr>
      </p:pic>
      <p:pic>
        <p:nvPicPr>
          <p:cNvPr id="17" name="ETA Tagline" descr="Employment and Training Administration, United States Department of Labor">
            <a:extLst>
              <a:ext uri="{FF2B5EF4-FFF2-40B4-BE49-F238E27FC236}">
                <a16:creationId xmlns:a16="http://schemas.microsoft.com/office/drawing/2014/main" id="{92B783BA-AABC-0C0F-9CAD-5E568570A42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69264" y="6336792"/>
            <a:ext cx="3031353" cy="366936"/>
          </a:xfrm>
          <a:prstGeom prst="rect">
            <a:avLst/>
          </a:prstGeom>
        </p:spPr>
      </p:pic>
      <p:cxnSp>
        <p:nvCxnSpPr>
          <p:cNvPr id="18" name="Straight Connector 17">
            <a:extLst>
              <a:ext uri="{FF2B5EF4-FFF2-40B4-BE49-F238E27FC236}">
                <a16:creationId xmlns:a16="http://schemas.microsoft.com/office/drawing/2014/main" id="{31ECAF10-2810-56C1-CE15-6F44E6A361A0}"/>
              </a:ext>
              <a:ext uri="{C183D7F6-B498-43B3-948B-1728B52AA6E4}">
                <adec:decorative xmlns:adec="http://schemas.microsoft.com/office/drawing/2017/decorative" val="1"/>
              </a:ext>
            </a:extLst>
          </p:cNvPr>
          <p:cNvCxnSpPr>
            <a:cxnSpLocks/>
          </p:cNvCxnSpPr>
          <p:nvPr userDrawn="1"/>
        </p:nvCxnSpPr>
        <p:spPr>
          <a:xfrm flipV="1">
            <a:off x="4114800" y="6300216"/>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8684F9D-95D9-E6F6-F99D-E8242499A415}"/>
              </a:ext>
              <a:ext uri="{C183D7F6-B498-43B3-948B-1728B52AA6E4}">
                <adec:decorative xmlns:adec="http://schemas.microsoft.com/office/drawing/2017/decorative" val="1"/>
              </a:ext>
            </a:extLst>
          </p:cNvPr>
          <p:cNvCxnSpPr>
            <a:cxnSpLocks/>
          </p:cNvCxnSpPr>
          <p:nvPr userDrawn="1"/>
        </p:nvCxnSpPr>
        <p:spPr>
          <a:xfrm flipV="1">
            <a:off x="9629905" y="6304163"/>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pic>
        <p:nvPicPr>
          <p:cNvPr id="2" name="Picture 2">
            <a:extLst>
              <a:ext uri="{FF2B5EF4-FFF2-40B4-BE49-F238E27FC236}">
                <a16:creationId xmlns:a16="http://schemas.microsoft.com/office/drawing/2014/main" id="{4B0891AA-913E-4351-1FA7-D9E770EC90BC}"/>
              </a:ext>
              <a:ext uri="{C183D7F6-B498-43B3-948B-1728B52AA6E4}">
                <adec:decorative xmlns:adec="http://schemas.microsoft.com/office/drawing/2017/decorative" val="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9781132" y="6258868"/>
            <a:ext cx="1860321" cy="451255"/>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4">
            <a:extLst>
              <a:ext uri="{FF2B5EF4-FFF2-40B4-BE49-F238E27FC236}">
                <a16:creationId xmlns:a16="http://schemas.microsoft.com/office/drawing/2014/main" id="{7C15ECA9-06AA-D5A8-57DC-21F9D0397A6C}"/>
              </a:ext>
            </a:extLst>
          </p:cNvPr>
          <p:cNvSpPr txBox="1">
            <a:spLocks/>
          </p:cNvSpPr>
          <p:nvPr userDrawn="1"/>
        </p:nvSpPr>
        <p:spPr>
          <a:xfrm>
            <a:off x="4211567" y="6239054"/>
            <a:ext cx="5246329" cy="55245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2"/>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sz="1600" dirty="0"/>
              <a:t>Webinar Title</a:t>
            </a:r>
          </a:p>
        </p:txBody>
      </p:sp>
      <p:sp>
        <p:nvSpPr>
          <p:cNvPr id="4" name="Title Placeholder 3">
            <a:extLst>
              <a:ext uri="{FF2B5EF4-FFF2-40B4-BE49-F238E27FC236}">
                <a16:creationId xmlns:a16="http://schemas.microsoft.com/office/drawing/2014/main" id="{69E554C3-433E-7919-CC69-7C6DEDBC2030}"/>
              </a:ext>
            </a:extLst>
          </p:cNvPr>
          <p:cNvSpPr>
            <a:spLocks noGrp="1"/>
          </p:cNvSpPr>
          <p:nvPr>
            <p:ph type="title"/>
          </p:nvPr>
        </p:nvSpPr>
        <p:spPr>
          <a:xfrm>
            <a:off x="838199" y="365760"/>
            <a:ext cx="10515600" cy="795528"/>
          </a:xfrm>
          <a:prstGeom prst="rect">
            <a:avLst/>
          </a:prstGeom>
        </p:spPr>
        <p:txBody>
          <a:bodyPr vert="horz" lIns="91440" tIns="45720" rIns="91440" bIns="45720" rtlCol="0" anchor="ctr">
            <a:normAutofit/>
          </a:bodyPr>
          <a:lstStyle/>
          <a:p>
            <a:r>
              <a:rPr lang="en-US" dirty="0"/>
              <a:t>Agenda</a:t>
            </a:r>
          </a:p>
        </p:txBody>
      </p:sp>
    </p:spTree>
    <p:custDataLst>
      <p:tags r:id="rId3"/>
    </p:custDataLst>
    <p:extLst>
      <p:ext uri="{BB962C8B-B14F-4D97-AF65-F5344CB8AC3E}">
        <p14:creationId xmlns:p14="http://schemas.microsoft.com/office/powerpoint/2010/main" val="3244527691"/>
      </p:ext>
    </p:extLst>
  </p:cSld>
  <p:clrMap bg1="lt1" tx1="dk1" bg2="lt2" tx2="dk2" accent1="accent1" accent2="accent2" accent3="accent3" accent4="accent4" accent5="accent5" accent6="accent6" hlink="hlink" folHlink="folHlink"/>
  <p:sldLayoutIdLst>
    <p:sldLayoutId id="2147483680" r:id="rId1"/>
  </p:sldLayoutIdLst>
  <p:hf hdr="0" ftr="0" dt="0"/>
  <p:txStyles>
    <p:titleStyle>
      <a:lvl1pPr algn="l" defTabSz="914400" rtl="0" eaLnBrk="1" latinLnBrk="0" hangingPunct="1">
        <a:lnSpc>
          <a:spcPct val="90000"/>
        </a:lnSpc>
        <a:spcBef>
          <a:spcPts val="1000"/>
        </a:spcBef>
        <a:buNone/>
        <a:defRPr sz="3500" kern="1200">
          <a:solidFill>
            <a:srgbClr val="003366"/>
          </a:solidFill>
          <a:latin typeface="Roboto" panose="02000000000000000000" pitchFamily="2" charset="0"/>
          <a:ea typeface="Roboto" panose="02000000000000000000" pitchFamily="2" charset="0"/>
          <a:cs typeface="Roboto"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D30A66B-6CCF-9783-78C9-6E66FE1EAC1F}"/>
              </a:ext>
              <a:ext uri="{C183D7F6-B498-43B3-948B-1728B52AA6E4}">
                <adec:decorative xmlns:adec="http://schemas.microsoft.com/office/drawing/2017/decorative" val="1"/>
              </a:ext>
            </a:extLst>
          </p:cNvPr>
          <p:cNvSpPr/>
          <p:nvPr userDrawn="1"/>
        </p:nvSpPr>
        <p:spPr>
          <a:xfrm>
            <a:off x="0" y="6147412"/>
            <a:ext cx="12192000" cy="710588"/>
          </a:xfrm>
          <a:prstGeom prst="rect">
            <a:avLst/>
          </a:prstGeom>
          <a:solidFill>
            <a:srgbClr val="182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4">
            <a:extLst>
              <a:ext uri="{FF2B5EF4-FFF2-40B4-BE49-F238E27FC236}">
                <a16:creationId xmlns:a16="http://schemas.microsoft.com/office/drawing/2014/main" id="{08B95D98-7EC2-F879-C6DC-A7A38CCD634C}"/>
              </a:ext>
            </a:extLst>
          </p:cNvPr>
          <p:cNvSpPr txBox="1">
            <a:spLocks/>
          </p:cNvSpPr>
          <p:nvPr userDrawn="1"/>
        </p:nvSpPr>
        <p:spPr>
          <a:xfrm>
            <a:off x="4211567" y="6239054"/>
            <a:ext cx="5246329" cy="55245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2"/>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sz="1600" dirty="0"/>
              <a:t>Webinar Title</a:t>
            </a:r>
          </a:p>
        </p:txBody>
      </p:sp>
      <p:pic>
        <p:nvPicPr>
          <p:cNvPr id="9" name="DOL Seal" descr="Official seal of the United States Department of Labor">
            <a:extLst>
              <a:ext uri="{FF2B5EF4-FFF2-40B4-BE49-F238E27FC236}">
                <a16:creationId xmlns:a16="http://schemas.microsoft.com/office/drawing/2014/main" id="{8DEABDAE-1F19-EE0B-644C-5C39984957DB}"/>
              </a:ext>
            </a:extLst>
          </p:cNvPr>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256032" y="6208776"/>
            <a:ext cx="589905" cy="589905"/>
          </a:xfrm>
          <a:prstGeom prst="rect">
            <a:avLst/>
          </a:prstGeom>
        </p:spPr>
      </p:pic>
      <p:pic>
        <p:nvPicPr>
          <p:cNvPr id="10" name="ETA Tagline" descr="Employment and Training Administration, United States Department of Labor">
            <a:extLst>
              <a:ext uri="{FF2B5EF4-FFF2-40B4-BE49-F238E27FC236}">
                <a16:creationId xmlns:a16="http://schemas.microsoft.com/office/drawing/2014/main" id="{314A47A8-52BC-2153-4EB2-92838D28C621}"/>
              </a:ext>
            </a:extLst>
          </p:cNvPr>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a:xfrm>
            <a:off x="969264" y="6336469"/>
            <a:ext cx="3031353" cy="366936"/>
          </a:xfrm>
          <a:prstGeom prst="rect">
            <a:avLst/>
          </a:prstGeom>
        </p:spPr>
      </p:pic>
      <p:cxnSp>
        <p:nvCxnSpPr>
          <p:cNvPr id="11" name="Straight Connector 10">
            <a:extLst>
              <a:ext uri="{FF2B5EF4-FFF2-40B4-BE49-F238E27FC236}">
                <a16:creationId xmlns:a16="http://schemas.microsoft.com/office/drawing/2014/main" id="{82CE1A07-2D2A-6F6F-9101-DC85B0ACE695}"/>
              </a:ext>
              <a:ext uri="{C183D7F6-B498-43B3-948B-1728B52AA6E4}">
                <adec:decorative xmlns:adec="http://schemas.microsoft.com/office/drawing/2017/decorative" val="1"/>
              </a:ext>
            </a:extLst>
          </p:cNvPr>
          <p:cNvCxnSpPr>
            <a:cxnSpLocks/>
          </p:cNvCxnSpPr>
          <p:nvPr userDrawn="1"/>
        </p:nvCxnSpPr>
        <p:spPr>
          <a:xfrm flipV="1">
            <a:off x="4114800" y="6300216"/>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FDA5307-D493-EED5-03D4-3703173F7C06}"/>
              </a:ext>
              <a:ext uri="{C183D7F6-B498-43B3-948B-1728B52AA6E4}">
                <adec:decorative xmlns:adec="http://schemas.microsoft.com/office/drawing/2017/decorative" val="1"/>
              </a:ext>
            </a:extLst>
          </p:cNvPr>
          <p:cNvCxnSpPr>
            <a:cxnSpLocks/>
          </p:cNvCxnSpPr>
          <p:nvPr userDrawn="1"/>
        </p:nvCxnSpPr>
        <p:spPr>
          <a:xfrm flipV="1">
            <a:off x="9628632" y="6304163"/>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pic>
        <p:nvPicPr>
          <p:cNvPr id="2" name="Picture 2">
            <a:extLst>
              <a:ext uri="{FF2B5EF4-FFF2-40B4-BE49-F238E27FC236}">
                <a16:creationId xmlns:a16="http://schemas.microsoft.com/office/drawing/2014/main" id="{8F8974E1-09CD-BFEC-EFD0-454AAEF39FD3}"/>
              </a:ext>
              <a:ext uri="{C183D7F6-B498-43B3-948B-1728B52AA6E4}">
                <adec:decorative xmlns:adec="http://schemas.microsoft.com/office/drawing/2017/decorative" val="1"/>
              </a:ext>
            </a:extLst>
          </p:cNvPr>
          <p:cNvPicPr>
            <a:picLocks noChangeAspect="1" noChangeArrowheads="1"/>
          </p:cNvPicPr>
          <p:nvPr userDrawn="1"/>
        </p:nvPicPr>
        <p:blipFill>
          <a:blip r:embed="rId26">
            <a:extLst>
              <a:ext uri="{28A0092B-C50C-407E-A947-70E740481C1C}">
                <a14:useLocalDpi xmlns:a14="http://schemas.microsoft.com/office/drawing/2010/main" val="0"/>
              </a:ext>
            </a:extLst>
          </a:blip>
          <a:srcRect/>
          <a:stretch>
            <a:fillRect/>
          </a:stretch>
        </p:blipFill>
        <p:spPr bwMode="auto">
          <a:xfrm>
            <a:off x="9784080" y="6263640"/>
            <a:ext cx="1860321" cy="451255"/>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5">
            <a:extLst>
              <a:ext uri="{FF2B5EF4-FFF2-40B4-BE49-F238E27FC236}">
                <a16:creationId xmlns:a16="http://schemas.microsoft.com/office/drawing/2014/main" id="{194E2145-5564-C4A8-520B-9A01BF97F905}"/>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23"/>
    </p:custDataLst>
    <p:extLst>
      <p:ext uri="{BB962C8B-B14F-4D97-AF65-F5344CB8AC3E}">
        <p14:creationId xmlns:p14="http://schemas.microsoft.com/office/powerpoint/2010/main" val="1799767704"/>
      </p:ext>
    </p:extLst>
  </p:cSld>
  <p:clrMap bg1="lt1" tx1="dk1" bg2="lt2" tx2="dk2" accent1="accent1" accent2="accent2" accent3="accent3" accent4="accent4" accent5="accent5" accent6="accent6" hlink="hlink" folHlink="folHlink"/>
  <p:sldLayoutIdLst>
    <p:sldLayoutId id="2147483693" r:id="rId1"/>
    <p:sldLayoutId id="2147483699" r:id="rId2"/>
    <p:sldLayoutId id="2147483701" r:id="rId3"/>
    <p:sldLayoutId id="2147483705" r:id="rId4"/>
    <p:sldLayoutId id="2147483706" r:id="rId5"/>
    <p:sldLayoutId id="2147483700" r:id="rId6"/>
    <p:sldLayoutId id="2147483669" r:id="rId7"/>
    <p:sldLayoutId id="2147483670" r:id="rId8"/>
    <p:sldLayoutId id="2147483713" r:id="rId9"/>
    <p:sldLayoutId id="2147483672" r:id="rId10"/>
    <p:sldLayoutId id="2147483707" r:id="rId11"/>
    <p:sldLayoutId id="2147483708" r:id="rId12"/>
    <p:sldLayoutId id="2147483709" r:id="rId13"/>
    <p:sldLayoutId id="2147483733" r:id="rId14"/>
    <p:sldLayoutId id="2147483704" r:id="rId15"/>
    <p:sldLayoutId id="2147483711" r:id="rId16"/>
    <p:sldLayoutId id="2147483712" r:id="rId17"/>
    <p:sldLayoutId id="2147483689" r:id="rId18"/>
    <p:sldLayoutId id="2147483734" r:id="rId19"/>
    <p:sldLayoutId id="2147483735" r:id="rId20"/>
    <p:sldLayoutId id="2147483736" r:id="rId2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DCBBE7C-C002-BD52-C00D-1C3CC74BB5C9}"/>
              </a:ext>
              <a:ext uri="{C183D7F6-B498-43B3-948B-1728B52AA6E4}">
                <adec:decorative xmlns:adec="http://schemas.microsoft.com/office/drawing/2017/decorative" val="1"/>
              </a:ext>
            </a:extLst>
          </p:cNvPr>
          <p:cNvSpPr/>
          <p:nvPr userDrawn="1"/>
        </p:nvSpPr>
        <p:spPr>
          <a:xfrm>
            <a:off x="0" y="6147412"/>
            <a:ext cx="12192000" cy="710588"/>
          </a:xfrm>
          <a:prstGeom prst="rect">
            <a:avLst/>
          </a:prstGeom>
          <a:solidFill>
            <a:srgbClr val="182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DOL Seal" descr="Official seal of the United States Department of Labor">
            <a:extLst>
              <a:ext uri="{FF2B5EF4-FFF2-40B4-BE49-F238E27FC236}">
                <a16:creationId xmlns:a16="http://schemas.microsoft.com/office/drawing/2014/main" id="{7E1E6231-336A-959C-2167-FCD6C88BA0F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56032" y="6206034"/>
            <a:ext cx="589905" cy="589905"/>
          </a:xfrm>
          <a:prstGeom prst="rect">
            <a:avLst/>
          </a:prstGeom>
        </p:spPr>
      </p:pic>
      <p:pic>
        <p:nvPicPr>
          <p:cNvPr id="4" name="ETA Tagline" descr="Employment and Training Administration, United States Department of Labor">
            <a:extLst>
              <a:ext uri="{FF2B5EF4-FFF2-40B4-BE49-F238E27FC236}">
                <a16:creationId xmlns:a16="http://schemas.microsoft.com/office/drawing/2014/main" id="{51B1A4B2-0B9D-39B7-6C5C-AB5DF9665D4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69264" y="6336469"/>
            <a:ext cx="3031353" cy="366936"/>
          </a:xfrm>
          <a:prstGeom prst="rect">
            <a:avLst/>
          </a:prstGeom>
        </p:spPr>
      </p:pic>
      <p:cxnSp>
        <p:nvCxnSpPr>
          <p:cNvPr id="5" name="Straight Connector 4">
            <a:extLst>
              <a:ext uri="{FF2B5EF4-FFF2-40B4-BE49-F238E27FC236}">
                <a16:creationId xmlns:a16="http://schemas.microsoft.com/office/drawing/2014/main" id="{C52932FA-55D8-19C3-AF7C-6B5E60CE00F5}"/>
              </a:ext>
              <a:ext uri="{C183D7F6-B498-43B3-948B-1728B52AA6E4}">
                <adec:decorative xmlns:adec="http://schemas.microsoft.com/office/drawing/2017/decorative" val="1"/>
              </a:ext>
            </a:extLst>
          </p:cNvPr>
          <p:cNvCxnSpPr>
            <a:cxnSpLocks/>
          </p:cNvCxnSpPr>
          <p:nvPr userDrawn="1"/>
        </p:nvCxnSpPr>
        <p:spPr>
          <a:xfrm flipV="1">
            <a:off x="4114800" y="6300216"/>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4CF00CB-A22C-57A4-F941-FC7B0EECE119}"/>
              </a:ext>
              <a:ext uri="{C183D7F6-B498-43B3-948B-1728B52AA6E4}">
                <adec:decorative xmlns:adec="http://schemas.microsoft.com/office/drawing/2017/decorative" val="1"/>
              </a:ext>
            </a:extLst>
          </p:cNvPr>
          <p:cNvCxnSpPr>
            <a:cxnSpLocks/>
          </p:cNvCxnSpPr>
          <p:nvPr userDrawn="1"/>
        </p:nvCxnSpPr>
        <p:spPr>
          <a:xfrm flipV="1">
            <a:off x="9628632" y="6304163"/>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366B7639-FCFF-0559-D009-0C260738E6BB}"/>
              </a:ext>
              <a:ext uri="{C183D7F6-B498-43B3-948B-1728B52AA6E4}">
                <adec:decorative xmlns:adec="http://schemas.microsoft.com/office/drawing/2017/decorative" val="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9784080" y="6263640"/>
            <a:ext cx="1860321" cy="451255"/>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4">
            <a:extLst>
              <a:ext uri="{FF2B5EF4-FFF2-40B4-BE49-F238E27FC236}">
                <a16:creationId xmlns:a16="http://schemas.microsoft.com/office/drawing/2014/main" id="{D3C73C77-1878-4193-C08A-8850D6CF7067}"/>
              </a:ext>
            </a:extLst>
          </p:cNvPr>
          <p:cNvSpPr txBox="1">
            <a:spLocks/>
          </p:cNvSpPr>
          <p:nvPr userDrawn="1"/>
        </p:nvSpPr>
        <p:spPr>
          <a:xfrm>
            <a:off x="4215384" y="6236208"/>
            <a:ext cx="5248656" cy="55245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sz="1600" dirty="0">
                <a:latin typeface="Roboto" panose="02000000000000000000" pitchFamily="2" charset="0"/>
                <a:ea typeface="Roboto" panose="02000000000000000000" pitchFamily="2" charset="0"/>
                <a:cs typeface="Roboto" panose="02000000000000000000" pitchFamily="2" charset="0"/>
              </a:rPr>
              <a:t>Webinar Title</a:t>
            </a:r>
          </a:p>
        </p:txBody>
      </p:sp>
      <p:sp>
        <p:nvSpPr>
          <p:cNvPr id="12" name="Slide Number Placeholder 5">
            <a:extLst>
              <a:ext uri="{FF2B5EF4-FFF2-40B4-BE49-F238E27FC236}">
                <a16:creationId xmlns:a16="http://schemas.microsoft.com/office/drawing/2014/main" id="{0EDF32EA-0AFB-6DC2-473F-08428A04F755}"/>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4"/>
    </p:custDataLst>
    <p:extLst>
      <p:ext uri="{BB962C8B-B14F-4D97-AF65-F5344CB8AC3E}">
        <p14:creationId xmlns:p14="http://schemas.microsoft.com/office/powerpoint/2010/main" val="2724586828"/>
      </p:ext>
    </p:extLst>
  </p:cSld>
  <p:clrMap bg1="lt1" tx1="dk1" bg2="lt2" tx2="dk2" accent1="accent1" accent2="accent2" accent3="accent3" accent4="accent4" accent5="accent5" accent6="accent6" hlink="hlink" folHlink="folHlink"/>
  <p:sldLayoutIdLst>
    <p:sldLayoutId id="2147483682" r:id="rId1"/>
    <p:sldLayoutId id="2147483687"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DCBBE7C-C002-BD52-C00D-1C3CC74BB5C9}"/>
              </a:ext>
              <a:ext uri="{C183D7F6-B498-43B3-948B-1728B52AA6E4}">
                <adec:decorative xmlns:adec="http://schemas.microsoft.com/office/drawing/2017/decorative" val="1"/>
              </a:ext>
            </a:extLst>
          </p:cNvPr>
          <p:cNvSpPr/>
          <p:nvPr userDrawn="1"/>
        </p:nvSpPr>
        <p:spPr>
          <a:xfrm>
            <a:off x="0" y="6147412"/>
            <a:ext cx="12192000" cy="710588"/>
          </a:xfrm>
          <a:prstGeom prst="rect">
            <a:avLst/>
          </a:prstGeom>
          <a:solidFill>
            <a:srgbClr val="182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DOL Seal" descr="Official seal of the United States Department of Labor">
            <a:extLst>
              <a:ext uri="{FF2B5EF4-FFF2-40B4-BE49-F238E27FC236}">
                <a16:creationId xmlns:a16="http://schemas.microsoft.com/office/drawing/2014/main" id="{7E1E6231-336A-959C-2167-FCD6C88BA0FD}"/>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256032" y="6206034"/>
            <a:ext cx="589905" cy="589905"/>
          </a:xfrm>
          <a:prstGeom prst="rect">
            <a:avLst/>
          </a:prstGeom>
        </p:spPr>
      </p:pic>
      <p:pic>
        <p:nvPicPr>
          <p:cNvPr id="4" name="ETA Tagline" descr="Employment and Training Administration, United States Department of Labor">
            <a:extLst>
              <a:ext uri="{FF2B5EF4-FFF2-40B4-BE49-F238E27FC236}">
                <a16:creationId xmlns:a16="http://schemas.microsoft.com/office/drawing/2014/main" id="{51B1A4B2-0B9D-39B7-6C5C-AB5DF9665D4E}"/>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969264" y="6336469"/>
            <a:ext cx="3031353" cy="366936"/>
          </a:xfrm>
          <a:prstGeom prst="rect">
            <a:avLst/>
          </a:prstGeom>
        </p:spPr>
      </p:pic>
      <p:cxnSp>
        <p:nvCxnSpPr>
          <p:cNvPr id="5" name="Straight Connector 4">
            <a:extLst>
              <a:ext uri="{FF2B5EF4-FFF2-40B4-BE49-F238E27FC236}">
                <a16:creationId xmlns:a16="http://schemas.microsoft.com/office/drawing/2014/main" id="{C52932FA-55D8-19C3-AF7C-6B5E60CE00F5}"/>
              </a:ext>
              <a:ext uri="{C183D7F6-B498-43B3-948B-1728B52AA6E4}">
                <adec:decorative xmlns:adec="http://schemas.microsoft.com/office/drawing/2017/decorative" val="1"/>
              </a:ext>
            </a:extLst>
          </p:cNvPr>
          <p:cNvCxnSpPr>
            <a:cxnSpLocks/>
          </p:cNvCxnSpPr>
          <p:nvPr userDrawn="1"/>
        </p:nvCxnSpPr>
        <p:spPr>
          <a:xfrm flipV="1">
            <a:off x="4114800" y="6300216"/>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4CF00CB-A22C-57A4-F941-FC7B0EECE119}"/>
              </a:ext>
              <a:ext uri="{C183D7F6-B498-43B3-948B-1728B52AA6E4}">
                <adec:decorative xmlns:adec="http://schemas.microsoft.com/office/drawing/2017/decorative" val="1"/>
              </a:ext>
            </a:extLst>
          </p:cNvPr>
          <p:cNvCxnSpPr>
            <a:cxnSpLocks/>
          </p:cNvCxnSpPr>
          <p:nvPr userDrawn="1"/>
        </p:nvCxnSpPr>
        <p:spPr>
          <a:xfrm flipV="1">
            <a:off x="9628632" y="6304163"/>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366B7639-FCFF-0559-D009-0C260738E6BB}"/>
              </a:ext>
              <a:ext uri="{C183D7F6-B498-43B3-948B-1728B52AA6E4}">
                <adec:decorative xmlns:adec="http://schemas.microsoft.com/office/drawing/2017/decorative" val="1"/>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9784080" y="6263640"/>
            <a:ext cx="1860321" cy="451255"/>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4">
            <a:extLst>
              <a:ext uri="{FF2B5EF4-FFF2-40B4-BE49-F238E27FC236}">
                <a16:creationId xmlns:a16="http://schemas.microsoft.com/office/drawing/2014/main" id="{4D41217F-6395-88F3-B6A9-BCC4291B8E99}"/>
              </a:ext>
            </a:extLst>
          </p:cNvPr>
          <p:cNvSpPr txBox="1">
            <a:spLocks/>
          </p:cNvSpPr>
          <p:nvPr userDrawn="1"/>
        </p:nvSpPr>
        <p:spPr>
          <a:xfrm>
            <a:off x="4211567" y="6239054"/>
            <a:ext cx="5246329" cy="55245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2"/>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sz="1600" dirty="0"/>
              <a:t>Webinar Title</a:t>
            </a:r>
          </a:p>
        </p:txBody>
      </p:sp>
      <p:sp>
        <p:nvSpPr>
          <p:cNvPr id="11" name="Slide Number Placeholder 5">
            <a:extLst>
              <a:ext uri="{FF2B5EF4-FFF2-40B4-BE49-F238E27FC236}">
                <a16:creationId xmlns:a16="http://schemas.microsoft.com/office/drawing/2014/main" id="{76B14541-DABD-0805-7088-29614183BAF6}"/>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6"/>
    </p:custDataLst>
    <p:extLst>
      <p:ext uri="{BB962C8B-B14F-4D97-AF65-F5344CB8AC3E}">
        <p14:creationId xmlns:p14="http://schemas.microsoft.com/office/powerpoint/2010/main" val="738259980"/>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25" r:id="rId3"/>
    <p:sldLayoutId id="2147483726" r:id="rId4"/>
    <p:sldLayoutId id="2147483728" r:id="rId5"/>
    <p:sldLayoutId id="2147483717" r:id="rId6"/>
    <p:sldLayoutId id="2147483729" r:id="rId7"/>
    <p:sldLayoutId id="2147483718" r:id="rId8"/>
    <p:sldLayoutId id="2147483719" r:id="rId9"/>
    <p:sldLayoutId id="2147483720" r:id="rId10"/>
    <p:sldLayoutId id="2147483721" r:id="rId11"/>
    <p:sldLayoutId id="2147483730" r:id="rId12"/>
    <p:sldLayoutId id="2147483723" r:id="rId13"/>
    <p:sldLayoutId id="2147483731"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05FBA5-C867-57B2-71E4-45D9A8A2B685}"/>
              </a:ext>
              <a:ext uri="{C183D7F6-B498-43B3-948B-1728B52AA6E4}">
                <adec:decorative xmlns:adec="http://schemas.microsoft.com/office/drawing/2017/decorative" val="1"/>
              </a:ext>
            </a:extLst>
          </p:cNvPr>
          <p:cNvSpPr/>
          <p:nvPr userDrawn="1"/>
        </p:nvSpPr>
        <p:spPr>
          <a:xfrm>
            <a:off x="0" y="0"/>
            <a:ext cx="8287689" cy="6858000"/>
          </a:xfrm>
          <a:prstGeom prst="rect">
            <a:avLst/>
          </a:prstGeom>
          <a:solidFill>
            <a:srgbClr val="182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prstClr val="white"/>
              </a:solidFill>
              <a:effectLst/>
              <a:uLnTx/>
              <a:uFillTx/>
              <a:latin typeface="Calibri" panose="020F0502020204030204"/>
              <a:sym typeface="Barlow Regular"/>
            </a:endParaRPr>
          </a:p>
        </p:txBody>
      </p:sp>
      <p:sp>
        <p:nvSpPr>
          <p:cNvPr id="8" name="Freeform 2">
            <a:extLst>
              <a:ext uri="{FF2B5EF4-FFF2-40B4-BE49-F238E27FC236}">
                <a16:creationId xmlns:a16="http://schemas.microsoft.com/office/drawing/2014/main" id="{EC6A7227-7F95-AB78-6B09-E2A7D5213F4C}"/>
              </a:ext>
              <a:ext uri="{C183D7F6-B498-43B3-948B-1728B52AA6E4}">
                <adec:decorative xmlns:adec="http://schemas.microsoft.com/office/drawing/2017/decorative" val="1"/>
              </a:ext>
            </a:extLst>
          </p:cNvPr>
          <p:cNvSpPr/>
          <p:nvPr userDrawn="1"/>
        </p:nvSpPr>
        <p:spPr>
          <a:xfrm rot="10800000" flipV="1">
            <a:off x="4727944" y="0"/>
            <a:ext cx="7464056" cy="6858000"/>
          </a:xfrm>
          <a:custGeom>
            <a:avLst/>
            <a:gdLst>
              <a:gd name="connsiteX0" fmla="*/ 2628900 w 7391400"/>
              <a:gd name="connsiteY0" fmla="*/ 0 h 4703650"/>
              <a:gd name="connsiteX1" fmla="*/ 0 w 7391400"/>
              <a:gd name="connsiteY1" fmla="*/ 0 h 4703650"/>
              <a:gd name="connsiteX2" fmla="*/ 0 w 7391400"/>
              <a:gd name="connsiteY2" fmla="*/ 4703649 h 4703650"/>
              <a:gd name="connsiteX3" fmla="*/ 2628900 w 7391400"/>
              <a:gd name="connsiteY3" fmla="*/ 4703649 h 4703650"/>
              <a:gd name="connsiteX4" fmla="*/ 2628900 w 7391400"/>
              <a:gd name="connsiteY4" fmla="*/ 4703650 h 4703650"/>
              <a:gd name="connsiteX5" fmla="*/ 5374933 w 7391400"/>
              <a:gd name="connsiteY5" fmla="*/ 4703650 h 4703650"/>
              <a:gd name="connsiteX6" fmla="*/ 5774424 w 7391400"/>
              <a:gd name="connsiteY6" fmla="*/ 4703650 h 4703650"/>
              <a:gd name="connsiteX7" fmla="*/ 7391400 w 7391400"/>
              <a:gd name="connsiteY7" fmla="*/ 4703650 h 4703650"/>
              <a:gd name="connsiteX8" fmla="*/ 4645367 w 7391400"/>
              <a:gd name="connsiteY8" fmla="*/ 1 h 4703650"/>
              <a:gd name="connsiteX9" fmla="*/ 2628900 w 7391400"/>
              <a:gd name="connsiteY9" fmla="*/ 1 h 4703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91400" h="4703650">
                <a:moveTo>
                  <a:pt x="2628900" y="0"/>
                </a:moveTo>
                <a:lnTo>
                  <a:pt x="0" y="0"/>
                </a:lnTo>
                <a:lnTo>
                  <a:pt x="0" y="4703649"/>
                </a:lnTo>
                <a:lnTo>
                  <a:pt x="2628900" y="4703649"/>
                </a:lnTo>
                <a:lnTo>
                  <a:pt x="2628900" y="4703650"/>
                </a:lnTo>
                <a:lnTo>
                  <a:pt x="5374933" y="4703650"/>
                </a:lnTo>
                <a:lnTo>
                  <a:pt x="5774424" y="4703650"/>
                </a:lnTo>
                <a:lnTo>
                  <a:pt x="7391400" y="4703650"/>
                </a:lnTo>
                <a:lnTo>
                  <a:pt x="4645367" y="1"/>
                </a:lnTo>
                <a:lnTo>
                  <a:pt x="2628900" y="1"/>
                </a:lnTo>
                <a:close/>
              </a:path>
            </a:pathLst>
          </a:cu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mn-cs"/>
              <a:sym typeface="Barlow Regular"/>
            </a:endParaRPr>
          </a:p>
        </p:txBody>
      </p:sp>
      <p:sp>
        <p:nvSpPr>
          <p:cNvPr id="2" name="Rectangle 1">
            <a:extLst>
              <a:ext uri="{FF2B5EF4-FFF2-40B4-BE49-F238E27FC236}">
                <a16:creationId xmlns:a16="http://schemas.microsoft.com/office/drawing/2014/main" id="{EAB8DBEE-6C53-C82D-0A31-8919FB86FDC9}"/>
              </a:ext>
              <a:ext uri="{C183D7F6-B498-43B3-948B-1728B52AA6E4}">
                <adec:decorative xmlns:adec="http://schemas.microsoft.com/office/drawing/2017/decorative" val="1"/>
              </a:ext>
            </a:extLst>
          </p:cNvPr>
          <p:cNvSpPr/>
          <p:nvPr userDrawn="1"/>
        </p:nvSpPr>
        <p:spPr>
          <a:xfrm>
            <a:off x="0" y="6147412"/>
            <a:ext cx="12192000" cy="710588"/>
          </a:xfrm>
          <a:prstGeom prst="rect">
            <a:avLst/>
          </a:prstGeom>
          <a:solidFill>
            <a:srgbClr val="182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DOL Seal" descr="Official seal of the United States Department of Labor">
            <a:extLst>
              <a:ext uri="{FF2B5EF4-FFF2-40B4-BE49-F238E27FC236}">
                <a16:creationId xmlns:a16="http://schemas.microsoft.com/office/drawing/2014/main" id="{0BA83B0C-1286-3587-9180-EDA129B9F28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56032" y="6206034"/>
            <a:ext cx="589905" cy="589905"/>
          </a:xfrm>
          <a:prstGeom prst="rect">
            <a:avLst/>
          </a:prstGeom>
        </p:spPr>
      </p:pic>
      <p:pic>
        <p:nvPicPr>
          <p:cNvPr id="4" name="ETA Tagline" descr="Employment and Training Administration, United States Department of Labor">
            <a:extLst>
              <a:ext uri="{FF2B5EF4-FFF2-40B4-BE49-F238E27FC236}">
                <a16:creationId xmlns:a16="http://schemas.microsoft.com/office/drawing/2014/main" id="{291F6402-A466-B92D-A861-05559FACA4F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69264" y="6336469"/>
            <a:ext cx="3031353" cy="366936"/>
          </a:xfrm>
          <a:prstGeom prst="rect">
            <a:avLst/>
          </a:prstGeom>
        </p:spPr>
      </p:pic>
      <p:cxnSp>
        <p:nvCxnSpPr>
          <p:cNvPr id="5" name="Straight Connector 4">
            <a:extLst>
              <a:ext uri="{FF2B5EF4-FFF2-40B4-BE49-F238E27FC236}">
                <a16:creationId xmlns:a16="http://schemas.microsoft.com/office/drawing/2014/main" id="{F3AA69CE-1F96-BCDA-8D23-3526874173A2}"/>
              </a:ext>
              <a:ext uri="{C183D7F6-B498-43B3-948B-1728B52AA6E4}">
                <adec:decorative xmlns:adec="http://schemas.microsoft.com/office/drawing/2017/decorative" val="1"/>
              </a:ext>
            </a:extLst>
          </p:cNvPr>
          <p:cNvCxnSpPr>
            <a:cxnSpLocks/>
          </p:cNvCxnSpPr>
          <p:nvPr userDrawn="1"/>
        </p:nvCxnSpPr>
        <p:spPr>
          <a:xfrm flipV="1">
            <a:off x="4114800" y="6300216"/>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6C57C63-3A82-49CE-8617-1A8E3B07EC72}"/>
              </a:ext>
              <a:ext uri="{C183D7F6-B498-43B3-948B-1728B52AA6E4}">
                <adec:decorative xmlns:adec="http://schemas.microsoft.com/office/drawing/2017/decorative" val="1"/>
              </a:ext>
            </a:extLst>
          </p:cNvPr>
          <p:cNvCxnSpPr>
            <a:cxnSpLocks/>
          </p:cNvCxnSpPr>
          <p:nvPr userDrawn="1"/>
        </p:nvCxnSpPr>
        <p:spPr>
          <a:xfrm flipV="1">
            <a:off x="9628632" y="6304163"/>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pic>
        <p:nvPicPr>
          <p:cNvPr id="10" name="Picture 2">
            <a:extLst>
              <a:ext uri="{FF2B5EF4-FFF2-40B4-BE49-F238E27FC236}">
                <a16:creationId xmlns:a16="http://schemas.microsoft.com/office/drawing/2014/main" id="{DB4AEB2B-AE74-3FBC-F4BB-653100BD4A86}"/>
              </a:ext>
              <a:ext uri="{C183D7F6-B498-43B3-948B-1728B52AA6E4}">
                <adec:decorative xmlns:adec="http://schemas.microsoft.com/office/drawing/2017/decorative" val="1"/>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9784080" y="6263640"/>
            <a:ext cx="1860321" cy="451255"/>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4">
            <a:extLst>
              <a:ext uri="{FF2B5EF4-FFF2-40B4-BE49-F238E27FC236}">
                <a16:creationId xmlns:a16="http://schemas.microsoft.com/office/drawing/2014/main" id="{45D2BE05-7A13-940D-D47A-6B11D0FE1961}"/>
              </a:ext>
            </a:extLst>
          </p:cNvPr>
          <p:cNvSpPr txBox="1">
            <a:spLocks/>
          </p:cNvSpPr>
          <p:nvPr userDrawn="1"/>
        </p:nvSpPr>
        <p:spPr>
          <a:xfrm>
            <a:off x="4211567" y="6239054"/>
            <a:ext cx="5246329" cy="55245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2"/>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sz="1600" dirty="0"/>
              <a:t>Webinar Title</a:t>
            </a:r>
          </a:p>
        </p:txBody>
      </p:sp>
      <p:sp>
        <p:nvSpPr>
          <p:cNvPr id="13" name="Slide Number Placeholder 5">
            <a:extLst>
              <a:ext uri="{FF2B5EF4-FFF2-40B4-BE49-F238E27FC236}">
                <a16:creationId xmlns:a16="http://schemas.microsoft.com/office/drawing/2014/main" id="{0BA7A8E1-3B34-C260-1E90-424492D9EB5E}"/>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3"/>
    </p:custDataLst>
    <p:extLst>
      <p:ext uri="{BB962C8B-B14F-4D97-AF65-F5344CB8AC3E}">
        <p14:creationId xmlns:p14="http://schemas.microsoft.com/office/powerpoint/2010/main" val="658697572"/>
      </p:ext>
    </p:extLst>
  </p:cSld>
  <p:clrMap bg1="lt1" tx1="dk1" bg2="lt2" tx2="dk2" accent1="accent1" accent2="accent2" accent3="accent3" accent4="accent4" accent5="accent5" accent6="accent6" hlink="hlink" folHlink="folHlink"/>
  <p:sldLayoutIdLst>
    <p:sldLayoutId id="2147483685"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7" name="Picture Placeholder 2" descr="Back of people's heads and raised hands at corporate presentation with speaker and whiteboard out of focus in background">
            <a:extLst>
              <a:ext uri="{FF2B5EF4-FFF2-40B4-BE49-F238E27FC236}">
                <a16:creationId xmlns:a16="http://schemas.microsoft.com/office/drawing/2014/main" id="{297D352B-7509-0ABA-C8F4-A1ECABFD34E7}"/>
              </a:ext>
              <a:ext uri="{C183D7F6-B498-43B3-948B-1728B52AA6E4}">
                <adec:decorative xmlns:adec="http://schemas.microsoft.com/office/drawing/2017/decorative" val="0"/>
              </a:ext>
            </a:extLst>
          </p:cNvPr>
          <p:cNvPicPr>
            <a:picLocks noChangeAspect="1"/>
          </p:cNvPicPr>
          <p:nvPr userDrawn="1"/>
        </p:nvPicPr>
        <p:blipFill>
          <a:blip r:embed="rId4">
            <a:extLst>
              <a:ext uri="{28A0092B-C50C-407E-A947-70E740481C1C}">
                <a14:useLocalDpi xmlns:a14="http://schemas.microsoft.com/office/drawing/2010/main" val="0"/>
              </a:ext>
            </a:extLst>
          </a:blip>
          <a:srcRect l="6" r="6"/>
          <a:stretch/>
        </p:blipFill>
        <p:spPr>
          <a:xfrm>
            <a:off x="0" y="0"/>
            <a:ext cx="7477819" cy="6858000"/>
          </a:xfrm>
          <a:prstGeom prst="rect">
            <a:avLst/>
          </a:prstGeom>
        </p:spPr>
      </p:pic>
      <p:sp>
        <p:nvSpPr>
          <p:cNvPr id="2" name="Rectangle 1">
            <a:extLst>
              <a:ext uri="{FF2B5EF4-FFF2-40B4-BE49-F238E27FC236}">
                <a16:creationId xmlns:a16="http://schemas.microsoft.com/office/drawing/2014/main" id="{87541C18-118A-DA88-6152-E815AEF05B39}"/>
              </a:ext>
              <a:ext uri="{C183D7F6-B498-43B3-948B-1728B52AA6E4}">
                <adec:decorative xmlns:adec="http://schemas.microsoft.com/office/drawing/2017/decorative" val="1"/>
              </a:ext>
            </a:extLst>
          </p:cNvPr>
          <p:cNvSpPr/>
          <p:nvPr userDrawn="1"/>
        </p:nvSpPr>
        <p:spPr>
          <a:xfrm>
            <a:off x="0" y="6147412"/>
            <a:ext cx="12192000" cy="710588"/>
          </a:xfrm>
          <a:prstGeom prst="rect">
            <a:avLst/>
          </a:prstGeom>
          <a:solidFill>
            <a:srgbClr val="182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DOL Seal" descr="Official seal of the United States Department of Labor">
            <a:extLst>
              <a:ext uri="{FF2B5EF4-FFF2-40B4-BE49-F238E27FC236}">
                <a16:creationId xmlns:a16="http://schemas.microsoft.com/office/drawing/2014/main" id="{8ABBDA9F-F25D-60A1-E496-F11EB86C2B0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56032" y="6206034"/>
            <a:ext cx="589905" cy="589905"/>
          </a:xfrm>
          <a:prstGeom prst="rect">
            <a:avLst/>
          </a:prstGeom>
        </p:spPr>
      </p:pic>
      <p:pic>
        <p:nvPicPr>
          <p:cNvPr id="4" name="ETA Tagline" descr="Employment and Training Administration, United States Department of Labor">
            <a:extLst>
              <a:ext uri="{FF2B5EF4-FFF2-40B4-BE49-F238E27FC236}">
                <a16:creationId xmlns:a16="http://schemas.microsoft.com/office/drawing/2014/main" id="{D7692074-8904-7B2D-C2EF-F763F1F10EE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69264" y="6336469"/>
            <a:ext cx="3031353" cy="366936"/>
          </a:xfrm>
          <a:prstGeom prst="rect">
            <a:avLst/>
          </a:prstGeom>
        </p:spPr>
      </p:pic>
      <p:cxnSp>
        <p:nvCxnSpPr>
          <p:cNvPr id="5" name="Straight Connector 4">
            <a:extLst>
              <a:ext uri="{FF2B5EF4-FFF2-40B4-BE49-F238E27FC236}">
                <a16:creationId xmlns:a16="http://schemas.microsoft.com/office/drawing/2014/main" id="{DCEBADD7-A79D-426E-9CC7-AED940F7FC52}"/>
              </a:ext>
              <a:ext uri="{C183D7F6-B498-43B3-948B-1728B52AA6E4}">
                <adec:decorative xmlns:adec="http://schemas.microsoft.com/office/drawing/2017/decorative" val="1"/>
              </a:ext>
            </a:extLst>
          </p:cNvPr>
          <p:cNvCxnSpPr>
            <a:cxnSpLocks/>
          </p:cNvCxnSpPr>
          <p:nvPr userDrawn="1"/>
        </p:nvCxnSpPr>
        <p:spPr>
          <a:xfrm flipV="1">
            <a:off x="4114800" y="6300216"/>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F0997D54-16C8-1915-E028-38F1B2483BA7}"/>
              </a:ext>
              <a:ext uri="{C183D7F6-B498-43B3-948B-1728B52AA6E4}">
                <adec:decorative xmlns:adec="http://schemas.microsoft.com/office/drawing/2017/decorative" val="1"/>
              </a:ext>
            </a:extLst>
          </p:cNvPr>
          <p:cNvCxnSpPr>
            <a:cxnSpLocks/>
          </p:cNvCxnSpPr>
          <p:nvPr userDrawn="1"/>
        </p:nvCxnSpPr>
        <p:spPr>
          <a:xfrm flipV="1">
            <a:off x="9628632" y="6304163"/>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pic>
        <p:nvPicPr>
          <p:cNvPr id="10" name="Picture 2">
            <a:extLst>
              <a:ext uri="{FF2B5EF4-FFF2-40B4-BE49-F238E27FC236}">
                <a16:creationId xmlns:a16="http://schemas.microsoft.com/office/drawing/2014/main" id="{44E3B1B3-41BD-F9B5-3901-45DC355456AC}"/>
              </a:ext>
              <a:ext uri="{C183D7F6-B498-43B3-948B-1728B52AA6E4}">
                <adec:decorative xmlns:adec="http://schemas.microsoft.com/office/drawing/2017/decorative" val="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9784080" y="6263640"/>
            <a:ext cx="1860321" cy="451255"/>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4">
            <a:extLst>
              <a:ext uri="{FF2B5EF4-FFF2-40B4-BE49-F238E27FC236}">
                <a16:creationId xmlns:a16="http://schemas.microsoft.com/office/drawing/2014/main" id="{8472552D-7D4C-74B5-B2E4-8AF90B30A2DD}"/>
              </a:ext>
            </a:extLst>
          </p:cNvPr>
          <p:cNvSpPr txBox="1">
            <a:spLocks/>
          </p:cNvSpPr>
          <p:nvPr userDrawn="1"/>
        </p:nvSpPr>
        <p:spPr>
          <a:xfrm>
            <a:off x="4211567" y="6239054"/>
            <a:ext cx="5246329" cy="55245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2"/>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sz="1600" dirty="0"/>
              <a:t>Webinar Title</a:t>
            </a:r>
          </a:p>
        </p:txBody>
      </p:sp>
    </p:spTree>
    <p:custDataLst>
      <p:tags r:id="rId3"/>
    </p:custDataLst>
    <p:extLst>
      <p:ext uri="{BB962C8B-B14F-4D97-AF65-F5344CB8AC3E}">
        <p14:creationId xmlns:p14="http://schemas.microsoft.com/office/powerpoint/2010/main" val="3379927573"/>
      </p:ext>
    </p:extLst>
  </p:cSld>
  <p:clrMap bg1="lt1" tx1="dk1" bg2="lt2" tx2="dk2" accent1="accent1" accent2="accent2" accent3="accent3" accent4="accent4" accent5="accent5" accent6="accent6" hlink="hlink" folHlink="folHlink"/>
  <p:sldLayoutIdLst>
    <p:sldLayoutId id="2147483691"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F6CEAEA-9979-3FF0-F777-0614071DD57D}"/>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15642" y="148096"/>
            <a:ext cx="2781957" cy="67481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3"/>
    </p:custDataLst>
    <p:extLst>
      <p:ext uri="{BB962C8B-B14F-4D97-AF65-F5344CB8AC3E}">
        <p14:creationId xmlns:p14="http://schemas.microsoft.com/office/powerpoint/2010/main" val="819233175"/>
      </p:ext>
    </p:extLst>
  </p:cSld>
  <p:clrMap bg1="lt1" tx1="dk1" bg2="lt2" tx2="dk2" accent1="accent1" accent2="accent2" accent3="accent3" accent4="accent4" accent5="accent5" accent6="accent6" hlink="hlink" folHlink="folHlink"/>
  <p:sldLayoutIdLst>
    <p:sldLayoutId id="214748372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47.xml"/></Relationships>
</file>

<file path=ppt/slides/_rels/slide2.xml.rels><?xml version="1.0" encoding="UTF-8" standalone="yes"?>
<Relationships xmlns="http://schemas.openxmlformats.org/package/2006/relationships"><Relationship Id="rId3" Type="http://schemas.openxmlformats.org/officeDocument/2006/relationships/hyperlink" Target="https://www.workforcegps.org/resources/2016/05/27/14/00/Applying_for_ETA_Competitive_Grants-_A_Web-Based_Toolkit-for_Prospective_Applicants"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hyperlink" Target="mailto:IN_FOA-ETA-23-31@dol.gov"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33.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hyperlink" Target="https://eda.gov/edd/" TargetMode="External"/><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hyperlink" Target="https://www.hrsa.gov/rural-health/about-us/what-is-rural/data-files" TargetMode="External"/><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8" Type="http://schemas.openxmlformats.org/officeDocument/2006/relationships/hyperlink" Target="https://www.dol.gov/general/good-jobs" TargetMode="External"/><Relationship Id="rId3" Type="http://schemas.openxmlformats.org/officeDocument/2006/relationships/hyperlink" Target="https://www.dol.gov/agencies/eta/advisories/ten-08-22" TargetMode="External"/><Relationship Id="rId7" Type="http://schemas.openxmlformats.org/officeDocument/2006/relationships/hyperlink" Target="https://www.whitehouse.gov/wp-content/uploads/2022/11/Advancing-Equitable-Workforce-Development-for-Infrastructure-Jobs_110122.pdf" TargetMode="External"/><Relationship Id="rId2" Type="http://schemas.openxmlformats.org/officeDocument/2006/relationships/notesSlide" Target="../notesSlides/notesSlide36.xml"/><Relationship Id="rId1" Type="http://schemas.openxmlformats.org/officeDocument/2006/relationships/slideLayout" Target="../slideLayouts/slideLayout11.xml"/><Relationship Id="rId6" Type="http://schemas.openxmlformats.org/officeDocument/2006/relationships/hyperlink" Target="https://www.whitehouse.gov/wp-content/uploads/2022/05/Bipartisan-Infrastructure-Law-Tribal-Playbook-053122-.pdf" TargetMode="External"/><Relationship Id="rId5" Type="http://schemas.openxmlformats.org/officeDocument/2006/relationships/hyperlink" Target="https://www.whitehouse.gov/build/guidebook/" TargetMode="External"/><Relationship Id="rId4" Type="http://schemas.openxmlformats.org/officeDocument/2006/relationships/hyperlink" Target="https://www.dol.gov/sites/dolgov/files/ETA/advisories/TEN/2022/TEN%2008-22/Attachment%20I%20%28Accessible%20PDF%29N.pdf"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5.xml"/><Relationship Id="rId1" Type="http://schemas.openxmlformats.org/officeDocument/2006/relationships/slideLayout" Target="../slideLayouts/slideLayout14.xml"/><Relationship Id="rId4" Type="http://schemas.openxmlformats.org/officeDocument/2006/relationships/hyperlink" Target="http://www.grants.gov/"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6.xml"/><Relationship Id="rId1" Type="http://schemas.openxmlformats.org/officeDocument/2006/relationships/slideLayout" Target="../slideLayouts/slideLayout14.xml"/><Relationship Id="rId5" Type="http://schemas.openxmlformats.org/officeDocument/2006/relationships/hyperlink" Target="mailto:IN_FOA-ETA-23-31@dol.gov" TargetMode="External"/><Relationship Id="rId4" Type="http://schemas.openxmlformats.org/officeDocument/2006/relationships/hyperlink" Target="mailto:support@grants.gov" TargetMode="Externa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hyperlink" Target="https://www.dol.gov/agencies/eta/grants/apply/find-opportunities" TargetMode="External"/><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hyperlink" Target="mailto:N_FOA-ETA-23-31@dol.gov" TargetMode="External"/><Relationship Id="rId4" Type="http://schemas.openxmlformats.org/officeDocument/2006/relationships/hyperlink" Target="mailto:IN_FOA-ETA-23-31@dol.gov" TargetMode="Externa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42.xml"/><Relationship Id="rId1" Type="http://schemas.openxmlformats.org/officeDocument/2006/relationships/tags" Target="../tags/tag48.xm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678DA29-FC74-D893-F6EC-D16BA193D885}"/>
              </a:ext>
            </a:extLst>
          </p:cNvPr>
          <p:cNvSpPr>
            <a:spLocks noGrp="1"/>
          </p:cNvSpPr>
          <p:nvPr>
            <p:ph type="title" idx="4294967295"/>
          </p:nvPr>
        </p:nvSpPr>
        <p:spPr>
          <a:xfrm>
            <a:off x="0" y="-1325563"/>
            <a:ext cx="10515600" cy="1008063"/>
          </a:xfrm>
          <a:prstGeom prst="rect">
            <a:avLst/>
          </a:prstGeom>
        </p:spPr>
        <p:txBody>
          <a:bodyPr anchor="b"/>
          <a:lstStyle/>
          <a:p>
            <a:r>
              <a:rPr lang="en-US" dirty="0">
                <a:solidFill>
                  <a:srgbClr val="EAF0F2"/>
                </a:solidFill>
              </a:rPr>
              <a:t>Intro Slide </a:t>
            </a:r>
          </a:p>
        </p:txBody>
      </p:sp>
      <p:sp>
        <p:nvSpPr>
          <p:cNvPr id="12" name="Text Placeholder 11">
            <a:extLst>
              <a:ext uri="{FF2B5EF4-FFF2-40B4-BE49-F238E27FC236}">
                <a16:creationId xmlns:a16="http://schemas.microsoft.com/office/drawing/2014/main" id="{CF8E84FA-0F5D-0F77-7F1B-FF5DD2895D02}"/>
              </a:ext>
            </a:extLst>
          </p:cNvPr>
          <p:cNvSpPr>
            <a:spLocks noGrp="1"/>
          </p:cNvSpPr>
          <p:nvPr>
            <p:ph type="body" sz="quarter" idx="15"/>
          </p:nvPr>
        </p:nvSpPr>
        <p:spPr>
          <a:xfrm>
            <a:off x="239400" y="1275349"/>
            <a:ext cx="7875900" cy="3039630"/>
          </a:xfrm>
        </p:spPr>
        <p:txBody>
          <a:bodyPr anchor="b"/>
          <a:lstStyle/>
          <a:p>
            <a:pPr lvl="0"/>
            <a:r>
              <a:rPr lang="en-US" sz="4000" dirty="0"/>
              <a:t>DOL Building Pathways to Infrastructure Jobs Grant Program, Round 2 </a:t>
            </a:r>
            <a:br>
              <a:rPr lang="en-US" sz="4000" dirty="0"/>
            </a:br>
            <a:r>
              <a:rPr lang="en-US" sz="4000" dirty="0"/>
              <a:t>Prospective Applicant Webcast</a:t>
            </a:r>
            <a:endParaRPr lang="en-US" dirty="0"/>
          </a:p>
        </p:txBody>
      </p:sp>
      <p:sp>
        <p:nvSpPr>
          <p:cNvPr id="7" name="Text Placeholder 6">
            <a:extLst>
              <a:ext uri="{FF2B5EF4-FFF2-40B4-BE49-F238E27FC236}">
                <a16:creationId xmlns:a16="http://schemas.microsoft.com/office/drawing/2014/main" id="{9422D7AB-C0CA-3E7E-0BB6-64A0E4CC34BF}"/>
              </a:ext>
            </a:extLst>
          </p:cNvPr>
          <p:cNvSpPr>
            <a:spLocks noGrp="1"/>
          </p:cNvSpPr>
          <p:nvPr>
            <p:ph type="body" sz="quarter" idx="11"/>
          </p:nvPr>
        </p:nvSpPr>
        <p:spPr/>
        <p:txBody>
          <a:bodyPr/>
          <a:lstStyle/>
          <a:p>
            <a:r>
              <a:rPr lang="en-US" dirty="0"/>
              <a:t>FOA-ETA-23-31</a:t>
            </a:r>
          </a:p>
        </p:txBody>
      </p:sp>
      <p:sp>
        <p:nvSpPr>
          <p:cNvPr id="10" name="Text Placeholder 9">
            <a:extLst>
              <a:ext uri="{FF2B5EF4-FFF2-40B4-BE49-F238E27FC236}">
                <a16:creationId xmlns:a16="http://schemas.microsoft.com/office/drawing/2014/main" id="{4257F1DE-9CCD-380E-EE25-43A039C50DE9}"/>
              </a:ext>
            </a:extLst>
          </p:cNvPr>
          <p:cNvSpPr>
            <a:spLocks noGrp="1"/>
          </p:cNvSpPr>
          <p:nvPr>
            <p:ph type="body" sz="quarter" idx="13"/>
          </p:nvPr>
        </p:nvSpPr>
        <p:spPr/>
        <p:txBody>
          <a:bodyPr/>
          <a:lstStyle/>
          <a:p>
            <a:r>
              <a:rPr lang="en-US" dirty="0"/>
              <a:t>May, 10, 2024</a:t>
            </a:r>
          </a:p>
          <a:p>
            <a:endParaRPr lang="en-US" dirty="0"/>
          </a:p>
        </p:txBody>
      </p:sp>
    </p:spTree>
    <p:custDataLst>
      <p:tags r:id="rId1"/>
    </p:custDataLst>
    <p:extLst>
      <p:ext uri="{BB962C8B-B14F-4D97-AF65-F5344CB8AC3E}">
        <p14:creationId xmlns:p14="http://schemas.microsoft.com/office/powerpoint/2010/main" val="2356235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C2E5556-4AD7-B816-03A1-8B3F887679AC}"/>
              </a:ext>
            </a:extLst>
          </p:cNvPr>
          <p:cNvSpPr>
            <a:spLocks noGrp="1"/>
          </p:cNvSpPr>
          <p:nvPr>
            <p:ph type="title" idx="4294967295"/>
          </p:nvPr>
        </p:nvSpPr>
        <p:spPr>
          <a:xfrm>
            <a:off x="841248" y="365760"/>
            <a:ext cx="1051560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mn-cs"/>
              </a:rPr>
              <a:t>Tips for Viewing this Webcast</a:t>
            </a:r>
          </a:p>
        </p:txBody>
      </p:sp>
      <p:sp>
        <p:nvSpPr>
          <p:cNvPr id="2" name="Text Placeholder 1">
            <a:extLst>
              <a:ext uri="{FF2B5EF4-FFF2-40B4-BE49-F238E27FC236}">
                <a16:creationId xmlns:a16="http://schemas.microsoft.com/office/drawing/2014/main" id="{B2D98526-98DE-AE1F-6E0F-6228B7652C07}"/>
              </a:ext>
            </a:extLst>
          </p:cNvPr>
          <p:cNvSpPr>
            <a:spLocks noGrp="1"/>
          </p:cNvSpPr>
          <p:nvPr>
            <p:ph type="body" sz="quarter" idx="14"/>
          </p:nvPr>
        </p:nvSpPr>
        <p:spPr/>
        <p:txBody>
          <a:bodyPr/>
          <a:lstStyle/>
          <a:p>
            <a:pPr>
              <a:spcBef>
                <a:spcPts val="1800"/>
              </a:spcBef>
              <a:spcAft>
                <a:spcPts val="600"/>
              </a:spcAft>
            </a:pPr>
            <a:r>
              <a:rPr lang="en-US" sz="2800" dirty="0"/>
              <a:t>We recommend you have a hard copy of the FOA and Amendments One and Two when viewing this Webcast</a:t>
            </a:r>
          </a:p>
          <a:p>
            <a:pPr>
              <a:spcBef>
                <a:spcPts val="1800"/>
              </a:spcBef>
            </a:pPr>
            <a:r>
              <a:rPr lang="en-US" sz="2800" dirty="0"/>
              <a:t>When applying for ETA competitive grants, use our Web-Based Toolkit for Prospective Applicants:</a:t>
            </a:r>
          </a:p>
          <a:p>
            <a:pPr lvl="1">
              <a:spcBef>
                <a:spcPts val="1800"/>
              </a:spcBef>
            </a:pPr>
            <a:r>
              <a:rPr lang="en-US" sz="2600" dirty="0">
                <a:hlinkClick r:id="rId3"/>
              </a:rPr>
              <a:t>Applying for ETA Competitive Grants: A Web-Based Toolkit for Prospective Applicants</a:t>
            </a:r>
            <a:endParaRPr lang="en-US" sz="2600" dirty="0"/>
          </a:p>
          <a:p>
            <a:pPr marL="0" indent="0">
              <a:buNone/>
            </a:pPr>
            <a:endParaRPr lang="en-US" dirty="0"/>
          </a:p>
        </p:txBody>
      </p:sp>
      <p:sp>
        <p:nvSpPr>
          <p:cNvPr id="4" name="Slide Number Placeholder 3">
            <a:extLst>
              <a:ext uri="{FF2B5EF4-FFF2-40B4-BE49-F238E27FC236}">
                <a16:creationId xmlns:a16="http://schemas.microsoft.com/office/drawing/2014/main" id="{A56D1037-1FB4-9F2C-899A-873D18779DFF}"/>
              </a:ext>
            </a:extLst>
          </p:cNvPr>
          <p:cNvSpPr>
            <a:spLocks noGrp="1"/>
          </p:cNvSpPr>
          <p:nvPr>
            <p:ph type="sldNum" sz="quarter" idx="4"/>
          </p:nvPr>
        </p:nvSpPr>
        <p:spPr/>
        <p:txBody>
          <a:bodyPr/>
          <a:lstStyle/>
          <a:p>
            <a:fld id="{E1CE52AA-BB93-4FDB-9629-C6421C98F39B}" type="slidenum">
              <a:rPr lang="en-US" smtClean="0"/>
              <a:pPr/>
              <a:t>2</a:t>
            </a:fld>
            <a:endParaRPr lang="en-US" dirty="0"/>
          </a:p>
        </p:txBody>
      </p:sp>
    </p:spTree>
    <p:extLst>
      <p:ext uri="{BB962C8B-B14F-4D97-AF65-F5344CB8AC3E}">
        <p14:creationId xmlns:p14="http://schemas.microsoft.com/office/powerpoint/2010/main" val="684614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737014-1202-086F-E370-472F0DB1FF44}"/>
              </a:ext>
            </a:extLst>
          </p:cNvPr>
          <p:cNvSpPr>
            <a:spLocks noGrp="1"/>
          </p:cNvSpPr>
          <p:nvPr>
            <p:ph type="title" idx="4294967295"/>
          </p:nvPr>
        </p:nvSpPr>
        <p:spPr>
          <a:xfrm>
            <a:off x="621792" y="466344"/>
            <a:ext cx="10570464" cy="69494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mn-cs"/>
              </a:rPr>
              <a:t>Today’s Speakers (1)</a:t>
            </a:r>
          </a:p>
        </p:txBody>
      </p:sp>
      <p:sp>
        <p:nvSpPr>
          <p:cNvPr id="3" name="Text Placeholder 2">
            <a:extLst>
              <a:ext uri="{FF2B5EF4-FFF2-40B4-BE49-F238E27FC236}">
                <a16:creationId xmlns:a16="http://schemas.microsoft.com/office/drawing/2014/main" id="{2FDB7F8C-8C2D-7145-50C4-11779B1E763E}"/>
              </a:ext>
            </a:extLst>
          </p:cNvPr>
          <p:cNvSpPr>
            <a:spLocks noGrp="1"/>
          </p:cNvSpPr>
          <p:nvPr>
            <p:ph type="body" sz="quarter" idx="31"/>
          </p:nvPr>
        </p:nvSpPr>
        <p:spPr>
          <a:xfrm>
            <a:off x="838200" y="1912482"/>
            <a:ext cx="5257800" cy="4138327"/>
          </a:xfrm>
        </p:spPr>
        <p:txBody>
          <a:bodyPr/>
          <a:lstStyle/>
          <a:p>
            <a:r>
              <a:rPr lang="en-US" sz="2400" b="1" dirty="0">
                <a:solidFill>
                  <a:srgbClr val="C00000"/>
                </a:solidFill>
              </a:rPr>
              <a:t>Jenn Smith</a:t>
            </a:r>
          </a:p>
          <a:p>
            <a:pPr marL="914400" lvl="2" indent="0">
              <a:buNone/>
            </a:pPr>
            <a:r>
              <a:rPr lang="en-US" sz="1800" dirty="0"/>
              <a:t>Division Chief, </a:t>
            </a:r>
          </a:p>
          <a:p>
            <a:pPr marL="914400" lvl="2" indent="0">
              <a:buNone/>
            </a:pPr>
            <a:r>
              <a:rPr lang="en-US" sz="1800" dirty="0"/>
              <a:t>Division of Strategic Investments </a:t>
            </a:r>
          </a:p>
          <a:p>
            <a:pPr marL="914400" lvl="2" indent="0">
              <a:buNone/>
            </a:pPr>
            <a:r>
              <a:rPr lang="en-US" sz="1800" dirty="0"/>
              <a:t>U.S. Department of Labor</a:t>
            </a:r>
          </a:p>
          <a:p>
            <a:r>
              <a:rPr lang="en-US" sz="2400" b="1" dirty="0">
                <a:solidFill>
                  <a:srgbClr val="C00000"/>
                </a:solidFill>
              </a:rPr>
              <a:t>Maya Kelley</a:t>
            </a:r>
          </a:p>
          <a:p>
            <a:pPr marL="914400" lvl="2" indent="0">
              <a:buNone/>
            </a:pPr>
            <a:r>
              <a:rPr lang="en-US" sz="1800" dirty="0"/>
              <a:t>Program Manager, </a:t>
            </a:r>
          </a:p>
          <a:p>
            <a:pPr marL="914400" lvl="2" indent="0">
              <a:buNone/>
            </a:pPr>
            <a:r>
              <a:rPr lang="en-US" sz="1800" dirty="0"/>
              <a:t>Division of Strategic Investments </a:t>
            </a:r>
          </a:p>
          <a:p>
            <a:pPr marL="914400" lvl="2" indent="0">
              <a:buNone/>
            </a:pPr>
            <a:r>
              <a:rPr lang="en-US" sz="1800" dirty="0"/>
              <a:t>U.S. Department of Labor</a:t>
            </a:r>
          </a:p>
          <a:p>
            <a:r>
              <a:rPr lang="en-US" sz="2400" b="1" dirty="0">
                <a:solidFill>
                  <a:srgbClr val="C00000"/>
                </a:solidFill>
              </a:rPr>
              <a:t>Gregory Scheib</a:t>
            </a:r>
          </a:p>
          <a:p>
            <a:pPr marL="914400" lvl="2" indent="0">
              <a:buNone/>
            </a:pPr>
            <a:r>
              <a:rPr lang="en-US" sz="1800" dirty="0"/>
              <a:t>Workforce Analyst, </a:t>
            </a:r>
          </a:p>
          <a:p>
            <a:pPr marL="914400" lvl="2" indent="0">
              <a:buNone/>
            </a:pPr>
            <a:r>
              <a:rPr lang="en-US" sz="1800" dirty="0"/>
              <a:t>Division of Strategic Investments </a:t>
            </a:r>
          </a:p>
          <a:p>
            <a:pPr marL="914400" lvl="2" indent="0">
              <a:buNone/>
            </a:pPr>
            <a:r>
              <a:rPr lang="en-US" sz="1800" dirty="0"/>
              <a:t>U.S. Department of Labor</a:t>
            </a:r>
          </a:p>
          <a:p>
            <a:endParaRPr lang="en-US" dirty="0"/>
          </a:p>
        </p:txBody>
      </p:sp>
      <p:pic>
        <p:nvPicPr>
          <p:cNvPr id="9" name="Picture 8">
            <a:extLst>
              <a:ext uri="{FF2B5EF4-FFF2-40B4-BE49-F238E27FC236}">
                <a16:creationId xmlns:a16="http://schemas.microsoft.com/office/drawing/2014/main" id="{A76CC823-DBC7-A027-BD89-59BC7485CA4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7024" y="1912482"/>
            <a:ext cx="5846793" cy="3897862"/>
          </a:xfrm>
          <a:prstGeom prst="rect">
            <a:avLst/>
          </a:prstGeom>
        </p:spPr>
      </p:pic>
      <p:sp>
        <p:nvSpPr>
          <p:cNvPr id="5" name="Slide Number Placeholder 4">
            <a:extLst>
              <a:ext uri="{FF2B5EF4-FFF2-40B4-BE49-F238E27FC236}">
                <a16:creationId xmlns:a16="http://schemas.microsoft.com/office/drawing/2014/main" id="{3014A356-5E3C-7CE2-3E38-DB7E834082C2}"/>
              </a:ext>
            </a:extLst>
          </p:cNvPr>
          <p:cNvSpPr>
            <a:spLocks noGrp="1"/>
          </p:cNvSpPr>
          <p:nvPr>
            <p:ph type="sldNum" sz="quarter" idx="4"/>
          </p:nvPr>
        </p:nvSpPr>
        <p:spPr/>
        <p:txBody>
          <a:bodyPr/>
          <a:lstStyle/>
          <a:p>
            <a:fld id="{E1CE52AA-BB93-4FDB-9629-C6421C98F39B}" type="slidenum">
              <a:rPr lang="en-US" smtClean="0"/>
              <a:pPr/>
              <a:t>3</a:t>
            </a:fld>
            <a:endParaRPr lang="en-US" dirty="0"/>
          </a:p>
        </p:txBody>
      </p:sp>
    </p:spTree>
    <p:extLst>
      <p:ext uri="{BB962C8B-B14F-4D97-AF65-F5344CB8AC3E}">
        <p14:creationId xmlns:p14="http://schemas.microsoft.com/office/powerpoint/2010/main" val="2214580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0BC9444-A28E-7C9D-B885-EAE4716CD19C}"/>
              </a:ext>
            </a:extLst>
          </p:cNvPr>
          <p:cNvSpPr>
            <a:spLocks noGrp="1"/>
          </p:cNvSpPr>
          <p:nvPr>
            <p:ph type="title" idx="4294967295"/>
          </p:nvPr>
        </p:nvSpPr>
        <p:spPr>
          <a:xfrm>
            <a:off x="841248" y="365760"/>
            <a:ext cx="1051560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mn-cs"/>
              </a:rPr>
              <a:t>Today’s Speakers (2)</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500" b="0" i="0" u="none" strike="noStrike" kern="1200" cap="none" spc="0" normalizeH="0" baseline="0" noProof="0" dirty="0">
              <a:ln>
                <a:noFill/>
              </a:ln>
              <a:solidFill>
                <a:schemeClr val="accent1"/>
              </a:solidFill>
              <a:effectLst/>
              <a:uLnTx/>
              <a:uFillTx/>
              <a:latin typeface="+mn-lt"/>
              <a:ea typeface="+mn-ea"/>
              <a:cs typeface="+mn-cs"/>
            </a:endParaRPr>
          </a:p>
        </p:txBody>
      </p:sp>
      <p:sp>
        <p:nvSpPr>
          <p:cNvPr id="3" name="Text Placeholder 2">
            <a:extLst>
              <a:ext uri="{FF2B5EF4-FFF2-40B4-BE49-F238E27FC236}">
                <a16:creationId xmlns:a16="http://schemas.microsoft.com/office/drawing/2014/main" id="{E7F77751-CC63-3CD9-D8D1-330E8FEF1EEC}"/>
              </a:ext>
            </a:extLst>
          </p:cNvPr>
          <p:cNvSpPr>
            <a:spLocks noGrp="1"/>
          </p:cNvSpPr>
          <p:nvPr>
            <p:ph type="body" sz="quarter" idx="13"/>
          </p:nvPr>
        </p:nvSpPr>
        <p:spPr/>
        <p:txBody>
          <a:bodyPr/>
          <a:lstStyle/>
          <a:p>
            <a:pPr>
              <a:buFont typeface="Arial" panose="020B0604020202020204" pitchFamily="34" charset="0"/>
              <a:buChar char="•"/>
            </a:pPr>
            <a:r>
              <a:rPr lang="en-US" sz="2400" b="1" dirty="0">
                <a:solidFill>
                  <a:srgbClr val="C00000"/>
                </a:solidFill>
              </a:rPr>
              <a:t>Todd Long</a:t>
            </a:r>
          </a:p>
          <a:p>
            <a:pPr marL="914400" lvl="2" indent="0">
              <a:buNone/>
            </a:pPr>
            <a:r>
              <a:rPr lang="en-US" sz="1800" dirty="0"/>
              <a:t>Grants Management Specialist,</a:t>
            </a:r>
          </a:p>
          <a:p>
            <a:pPr marL="914400" lvl="2" indent="0">
              <a:buNone/>
            </a:pPr>
            <a:r>
              <a:rPr lang="en-US" sz="1800" dirty="0"/>
              <a:t>Office of Grants Management (OGM)</a:t>
            </a:r>
          </a:p>
          <a:p>
            <a:pPr marL="914400" lvl="2" indent="0">
              <a:buNone/>
            </a:pPr>
            <a:r>
              <a:rPr lang="en-US" sz="1800" dirty="0"/>
              <a:t>U.S. Department of Labor</a:t>
            </a:r>
          </a:p>
          <a:p>
            <a:pPr marL="914400" lvl="2" indent="0">
              <a:buNone/>
            </a:pPr>
            <a:r>
              <a:rPr lang="en-US" sz="1800" u="sng" dirty="0">
                <a:solidFill>
                  <a:srgbClr val="0000FF"/>
                </a:solidFill>
                <a:effectLst/>
                <a:ea typeface="Times New Roman" panose="02020603050405020304" pitchFamily="18" charset="0"/>
                <a:hlinkClick r:id="rId3"/>
              </a:rPr>
              <a:t>IN_FOA-ETA-23-31@dol.gov</a:t>
            </a:r>
            <a:endParaRPr lang="en-US" sz="1800" dirty="0"/>
          </a:p>
          <a:p>
            <a:pPr>
              <a:buFont typeface="Arial" panose="020B0604020202020204" pitchFamily="34" charset="0"/>
              <a:buChar char="•"/>
            </a:pPr>
            <a:r>
              <a:rPr lang="en-US" sz="2400" b="1" dirty="0">
                <a:solidFill>
                  <a:srgbClr val="C00000"/>
                </a:solidFill>
              </a:rPr>
              <a:t>Ariam Ferro</a:t>
            </a:r>
          </a:p>
          <a:p>
            <a:pPr marL="914400" lvl="2" indent="0">
              <a:buNone/>
            </a:pPr>
            <a:r>
              <a:rPr lang="en-US" sz="1800" dirty="0"/>
              <a:t>Grants Management Specialist</a:t>
            </a:r>
          </a:p>
          <a:p>
            <a:pPr marL="914400" lvl="2" indent="0">
              <a:buNone/>
            </a:pPr>
            <a:r>
              <a:rPr lang="en-US" sz="1800" dirty="0"/>
              <a:t>Office of Grants Management (OGM)</a:t>
            </a:r>
          </a:p>
          <a:p>
            <a:pPr marL="914400" lvl="2" indent="0">
              <a:buNone/>
            </a:pPr>
            <a:r>
              <a:rPr lang="en-US" sz="1800" dirty="0"/>
              <a:t>U.S. Department of Labor</a:t>
            </a:r>
          </a:p>
          <a:p>
            <a:pPr marL="0" indent="0">
              <a:buNone/>
            </a:pPr>
            <a:endParaRPr lang="en-US" dirty="0"/>
          </a:p>
        </p:txBody>
      </p:sp>
      <p:pic>
        <p:nvPicPr>
          <p:cNvPr id="7" name="Content Placeholder 6">
            <a:extLst>
              <a:ext uri="{FF2B5EF4-FFF2-40B4-BE49-F238E27FC236}">
                <a16:creationId xmlns:a16="http://schemas.microsoft.com/office/drawing/2014/main" id="{3501A0B1-CE96-5F14-FDA0-0EEFFB76F3A6}"/>
              </a:ext>
              <a:ext uri="{C183D7F6-B498-43B3-948B-1728B52AA6E4}">
                <adec:decorative xmlns:adec="http://schemas.microsoft.com/office/drawing/2017/decorative" val="1"/>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157913" y="2012578"/>
            <a:ext cx="5181600" cy="3453556"/>
          </a:xfrm>
        </p:spPr>
      </p:pic>
      <p:sp>
        <p:nvSpPr>
          <p:cNvPr id="5" name="Slide Number Placeholder 4">
            <a:extLst>
              <a:ext uri="{FF2B5EF4-FFF2-40B4-BE49-F238E27FC236}">
                <a16:creationId xmlns:a16="http://schemas.microsoft.com/office/drawing/2014/main" id="{AF049A00-0988-1B3C-581E-4030F8423838}"/>
              </a:ext>
            </a:extLst>
          </p:cNvPr>
          <p:cNvSpPr>
            <a:spLocks noGrp="1"/>
          </p:cNvSpPr>
          <p:nvPr>
            <p:ph type="sldNum" sz="quarter" idx="4"/>
          </p:nvPr>
        </p:nvSpPr>
        <p:spPr/>
        <p:txBody>
          <a:bodyPr/>
          <a:lstStyle/>
          <a:p>
            <a:fld id="{E1CE52AA-BB93-4FDB-9629-C6421C98F39B}" type="slidenum">
              <a:rPr lang="en-US" smtClean="0"/>
              <a:pPr/>
              <a:t>4</a:t>
            </a:fld>
            <a:endParaRPr lang="en-US" dirty="0"/>
          </a:p>
        </p:txBody>
      </p:sp>
    </p:spTree>
    <p:extLst>
      <p:ext uri="{BB962C8B-B14F-4D97-AF65-F5344CB8AC3E}">
        <p14:creationId xmlns:p14="http://schemas.microsoft.com/office/powerpoint/2010/main" val="1266469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B508E17-A6F5-ABE7-A2BD-BFE18DC8E55D}"/>
              </a:ext>
            </a:extLst>
          </p:cNvPr>
          <p:cNvSpPr>
            <a:spLocks noGrp="1"/>
          </p:cNvSpPr>
          <p:nvPr>
            <p:ph type="title" idx="4294967295"/>
          </p:nvPr>
        </p:nvSpPr>
        <p:spPr>
          <a:xfrm>
            <a:off x="841248" y="365760"/>
            <a:ext cx="1051560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mn-cs"/>
              </a:rPr>
              <a:t>Key DOL Building Pathways to Infrastructure Jobs Grant Program FOA Areas of Focus</a:t>
            </a:r>
          </a:p>
        </p:txBody>
      </p:sp>
      <p:sp>
        <p:nvSpPr>
          <p:cNvPr id="2" name="Text Placeholder 1">
            <a:extLst>
              <a:ext uri="{FF2B5EF4-FFF2-40B4-BE49-F238E27FC236}">
                <a16:creationId xmlns:a16="http://schemas.microsoft.com/office/drawing/2014/main" id="{AC8ED2D8-9BC1-3D86-D1C6-6B5799D608DE}"/>
              </a:ext>
            </a:extLst>
          </p:cNvPr>
          <p:cNvSpPr>
            <a:spLocks noGrp="1"/>
          </p:cNvSpPr>
          <p:nvPr>
            <p:ph type="body" sz="quarter" idx="14"/>
          </p:nvPr>
        </p:nvSpPr>
        <p:spPr>
          <a:xfrm>
            <a:off x="699818" y="1617478"/>
            <a:ext cx="11149281" cy="4540102"/>
          </a:xfrm>
        </p:spPr>
        <p:txBody>
          <a:bodyPr/>
          <a:lstStyle/>
          <a:p>
            <a:pPr>
              <a:spcBef>
                <a:spcPts val="0"/>
              </a:spcBef>
              <a:spcAft>
                <a:spcPts val="2400"/>
              </a:spcAft>
            </a:pPr>
            <a:r>
              <a:rPr lang="en-US" sz="2800" dirty="0"/>
              <a:t>Program Overview, Project Design, and Expected Outcomes</a:t>
            </a:r>
          </a:p>
          <a:p>
            <a:pPr>
              <a:spcBef>
                <a:spcPts val="0"/>
              </a:spcBef>
              <a:spcAft>
                <a:spcPts val="2400"/>
              </a:spcAft>
            </a:pPr>
            <a:r>
              <a:rPr lang="en-US" sz="2800" dirty="0"/>
              <a:t>Award Information, Eligibility, Partnerships, Opportunities for Tribal Communities, and Infrastructure Resources</a:t>
            </a:r>
          </a:p>
          <a:p>
            <a:pPr>
              <a:spcBef>
                <a:spcPts val="0"/>
              </a:spcBef>
              <a:spcAft>
                <a:spcPts val="2400"/>
              </a:spcAft>
            </a:pPr>
            <a:r>
              <a:rPr lang="en-US" sz="2800" dirty="0"/>
              <a:t>Application Submission Requirements</a:t>
            </a:r>
            <a:endParaRPr lang="en-US" sz="2800" dirty="0">
              <a:cs typeface="Calibri" panose="020F0502020204030204"/>
            </a:endParaRPr>
          </a:p>
        </p:txBody>
      </p:sp>
      <p:sp>
        <p:nvSpPr>
          <p:cNvPr id="4" name="Slide Number Placeholder 3">
            <a:extLst>
              <a:ext uri="{FF2B5EF4-FFF2-40B4-BE49-F238E27FC236}">
                <a16:creationId xmlns:a16="http://schemas.microsoft.com/office/drawing/2014/main" id="{D38F8C18-E1E3-B121-6799-972FA2722ECE}"/>
              </a:ext>
            </a:extLst>
          </p:cNvPr>
          <p:cNvSpPr>
            <a:spLocks noGrp="1"/>
          </p:cNvSpPr>
          <p:nvPr>
            <p:ph type="sldNum" sz="quarter" idx="4"/>
          </p:nvPr>
        </p:nvSpPr>
        <p:spPr/>
        <p:txBody>
          <a:bodyPr/>
          <a:lstStyle/>
          <a:p>
            <a:fld id="{E1CE52AA-BB93-4FDB-9629-C6421C98F39B}" type="slidenum">
              <a:rPr lang="en-US" smtClean="0"/>
              <a:pPr/>
              <a:t>5</a:t>
            </a:fld>
            <a:endParaRPr lang="en-US" dirty="0"/>
          </a:p>
        </p:txBody>
      </p:sp>
    </p:spTree>
    <p:extLst>
      <p:ext uri="{BB962C8B-B14F-4D97-AF65-F5344CB8AC3E}">
        <p14:creationId xmlns:p14="http://schemas.microsoft.com/office/powerpoint/2010/main" val="2446248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A61030-4638-D247-FDD1-161CF9A5E193}"/>
              </a:ext>
            </a:extLst>
          </p:cNvPr>
          <p:cNvSpPr>
            <a:spLocks noGrp="1"/>
          </p:cNvSpPr>
          <p:nvPr>
            <p:ph type="title" idx="4294967295"/>
          </p:nvPr>
        </p:nvSpPr>
        <p:spPr>
          <a:xfrm>
            <a:off x="7326967" y="2354344"/>
            <a:ext cx="4314825" cy="147355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sng" strike="noStrike" kern="1200" cap="none" spc="0" normalizeH="0" baseline="0" noProof="0" dirty="0">
                <a:ln>
                  <a:noFill/>
                </a:ln>
                <a:solidFill>
                  <a:schemeClr val="tx2"/>
                </a:solidFill>
                <a:effectLst/>
                <a:uLnTx/>
                <a:uFillTx/>
                <a:latin typeface="Roboto" panose="02000000000000000000" pitchFamily="2" charset="0"/>
                <a:ea typeface="Roboto" panose="02000000000000000000" pitchFamily="2" charset="0"/>
                <a:cs typeface="Roboto" panose="02000000000000000000" pitchFamily="2" charset="0"/>
              </a:rPr>
              <a:t>Program Overview, Project Design, and Expected Outcomes</a:t>
            </a:r>
            <a:endParaRPr kumimoji="0" lang="en-US" sz="3500" b="0" i="0" u="none" strike="noStrike" kern="1200" cap="none" spc="0" normalizeH="0" baseline="0" noProof="0" dirty="0">
              <a:ln>
                <a:noFill/>
              </a:ln>
              <a:solidFill>
                <a:schemeClr val="tx2"/>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3" name="Slide Number Placeholder 2">
            <a:extLst>
              <a:ext uri="{FF2B5EF4-FFF2-40B4-BE49-F238E27FC236}">
                <a16:creationId xmlns:a16="http://schemas.microsoft.com/office/drawing/2014/main" id="{C9397147-BB76-D6F8-FDBA-099A5FDB226F}"/>
              </a:ext>
            </a:extLst>
          </p:cNvPr>
          <p:cNvSpPr>
            <a:spLocks noGrp="1"/>
          </p:cNvSpPr>
          <p:nvPr>
            <p:ph type="sldNum" sz="quarter" idx="4"/>
          </p:nvPr>
        </p:nvSpPr>
        <p:spPr/>
        <p:txBody>
          <a:bodyPr/>
          <a:lstStyle/>
          <a:p>
            <a:fld id="{E1CE52AA-BB93-4FDB-9629-C6421C98F39B}" type="slidenum">
              <a:rPr lang="en-US" smtClean="0"/>
              <a:pPr/>
              <a:t>6</a:t>
            </a:fld>
            <a:endParaRPr lang="en-US" dirty="0"/>
          </a:p>
        </p:txBody>
      </p:sp>
    </p:spTree>
    <p:extLst>
      <p:ext uri="{BB962C8B-B14F-4D97-AF65-F5344CB8AC3E}">
        <p14:creationId xmlns:p14="http://schemas.microsoft.com/office/powerpoint/2010/main" val="1669097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C862D6-54B0-CE4E-D0A0-6D0753677EC1}"/>
              </a:ext>
            </a:extLst>
          </p:cNvPr>
          <p:cNvSpPr>
            <a:spLocks noGrp="1"/>
          </p:cNvSpPr>
          <p:nvPr>
            <p:ph type="title" idx="4294967295"/>
          </p:nvPr>
        </p:nvSpPr>
        <p:spPr>
          <a:xfrm>
            <a:off x="841248" y="365760"/>
            <a:ext cx="1051560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mn-cs"/>
              </a:rPr>
              <a:t>Program Overview (1)</a:t>
            </a:r>
          </a:p>
        </p:txBody>
      </p:sp>
      <p:sp>
        <p:nvSpPr>
          <p:cNvPr id="12" name="Text Placeholder 11">
            <a:extLst>
              <a:ext uri="{FF2B5EF4-FFF2-40B4-BE49-F238E27FC236}">
                <a16:creationId xmlns:a16="http://schemas.microsoft.com/office/drawing/2014/main" id="{7D121053-7DFD-8AC4-2C7E-9545094C3074}"/>
              </a:ext>
            </a:extLst>
          </p:cNvPr>
          <p:cNvSpPr>
            <a:spLocks noGrp="1"/>
          </p:cNvSpPr>
          <p:nvPr>
            <p:ph type="body" sz="quarter" idx="14"/>
          </p:nvPr>
        </p:nvSpPr>
        <p:spPr>
          <a:xfrm>
            <a:off x="699818" y="1350778"/>
            <a:ext cx="11149281" cy="4540102"/>
          </a:xfrm>
        </p:spPr>
        <p:txBody>
          <a:bodyPr/>
          <a:lstStyle/>
          <a:p>
            <a:pPr>
              <a:spcAft>
                <a:spcPts val="1200"/>
              </a:spcAft>
            </a:pPr>
            <a:r>
              <a:rPr lang="en-US" sz="1800" dirty="0"/>
              <a:t>On November 15, 2021, President Biden signed into law the historic Infrastructure Investment and Jobs Act (IIJA), Pub. L. No. 117-58, also referred to as the BIL.  BIL investments align with and complement other recent landmark legislation under the Investing in America agenda, including the CHIPS and Science Act and the Inflation Reduction Act. </a:t>
            </a:r>
          </a:p>
          <a:p>
            <a:r>
              <a:rPr lang="en-US" sz="1800" dirty="0"/>
              <a:t>These investments are anticipated to create over 9 million good jobs over the next 10 years:</a:t>
            </a:r>
          </a:p>
          <a:p>
            <a:pPr lvl="1"/>
            <a:r>
              <a:rPr lang="en-US" sz="1600" dirty="0"/>
              <a:t>Nearly 5 million clean energy jobs</a:t>
            </a:r>
          </a:p>
          <a:p>
            <a:pPr lvl="1"/>
            <a:r>
              <a:rPr lang="en-US" sz="1600" dirty="0"/>
              <a:t>More than 900,000 clean manufacturing jobs</a:t>
            </a:r>
          </a:p>
          <a:p>
            <a:pPr lvl="1"/>
            <a:r>
              <a:rPr lang="en-US" sz="1600" dirty="0"/>
              <a:t>More than 400,000 clean transportation jobs</a:t>
            </a:r>
          </a:p>
          <a:p>
            <a:pPr lvl="1"/>
            <a:r>
              <a:rPr lang="en-US" sz="1600" dirty="0"/>
              <a:t>More than 900,000 jobs related to constructing efficient buildings</a:t>
            </a:r>
          </a:p>
          <a:p>
            <a:pPr lvl="1"/>
            <a:r>
              <a:rPr lang="en-US" sz="1600" dirty="0"/>
              <a:t>Approximately 150,000 environmental-justice related jobs. </a:t>
            </a:r>
          </a:p>
          <a:p>
            <a:pPr marL="0" indent="0">
              <a:buNone/>
            </a:pPr>
            <a:endParaRPr lang="en-US" sz="1800" dirty="0"/>
          </a:p>
          <a:p>
            <a:pPr>
              <a:spcBef>
                <a:spcPts val="0"/>
              </a:spcBef>
            </a:pPr>
            <a:r>
              <a:rPr lang="en-US" sz="1800" dirty="0"/>
              <a:t>The purpose of the DOL Building Pathways to Infrastructure Jobs Grant Program is to fund public-private partnerships to develop, implement, and scale worker-centered sector strategy training programs that train and prepare the skilled workforce needed to meet the demands of the sizeable infrastructure investments made through the Bipartisan Infrastructure Law. </a:t>
            </a:r>
          </a:p>
        </p:txBody>
      </p:sp>
      <p:sp>
        <p:nvSpPr>
          <p:cNvPr id="2" name="Slide Number Placeholder 1">
            <a:extLst>
              <a:ext uri="{FF2B5EF4-FFF2-40B4-BE49-F238E27FC236}">
                <a16:creationId xmlns:a16="http://schemas.microsoft.com/office/drawing/2014/main" id="{DEBA03CB-6C7B-7A33-0CF4-9A92BE6DAD30}"/>
              </a:ext>
            </a:extLst>
          </p:cNvPr>
          <p:cNvSpPr>
            <a:spLocks noGrp="1"/>
          </p:cNvSpPr>
          <p:nvPr>
            <p:ph type="sldNum" sz="quarter" idx="4"/>
          </p:nvPr>
        </p:nvSpPr>
        <p:spPr/>
        <p:txBody>
          <a:bodyPr/>
          <a:lstStyle/>
          <a:p>
            <a:fld id="{E1CE52AA-BB93-4FDB-9629-C6421C98F39B}" type="slidenum">
              <a:rPr lang="en-US" smtClean="0"/>
              <a:t>7</a:t>
            </a:fld>
            <a:endParaRPr lang="en-US"/>
          </a:p>
        </p:txBody>
      </p:sp>
    </p:spTree>
    <p:extLst>
      <p:ext uri="{BB962C8B-B14F-4D97-AF65-F5344CB8AC3E}">
        <p14:creationId xmlns:p14="http://schemas.microsoft.com/office/powerpoint/2010/main" val="874512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C862D6-54B0-CE4E-D0A0-6D0753677EC1}"/>
              </a:ext>
            </a:extLst>
          </p:cNvPr>
          <p:cNvSpPr>
            <a:spLocks noGrp="1"/>
          </p:cNvSpPr>
          <p:nvPr>
            <p:ph type="title" idx="4294967295"/>
          </p:nvPr>
        </p:nvSpPr>
        <p:spPr>
          <a:xfrm>
            <a:off x="841248" y="365760"/>
            <a:ext cx="1051560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mn-cs"/>
              </a:rPr>
              <a:t>Program Overview (2)</a:t>
            </a:r>
          </a:p>
        </p:txBody>
      </p:sp>
      <p:sp>
        <p:nvSpPr>
          <p:cNvPr id="12" name="Text Placeholder 11">
            <a:extLst>
              <a:ext uri="{FF2B5EF4-FFF2-40B4-BE49-F238E27FC236}">
                <a16:creationId xmlns:a16="http://schemas.microsoft.com/office/drawing/2014/main" id="{7D121053-7DFD-8AC4-2C7E-9545094C3074}"/>
              </a:ext>
            </a:extLst>
          </p:cNvPr>
          <p:cNvSpPr>
            <a:spLocks noGrp="1"/>
          </p:cNvSpPr>
          <p:nvPr>
            <p:ph type="body" sz="quarter" idx="14"/>
          </p:nvPr>
        </p:nvSpPr>
        <p:spPr>
          <a:xfrm>
            <a:off x="699818" y="1350778"/>
            <a:ext cx="11149281" cy="4540102"/>
          </a:xfrm>
        </p:spPr>
        <p:txBody>
          <a:bodyPr/>
          <a:lstStyle/>
          <a:p>
            <a:pPr>
              <a:spcAft>
                <a:spcPts val="1200"/>
              </a:spcAft>
            </a:pPr>
            <a:r>
              <a:rPr lang="en-US" sz="2000" dirty="0">
                <a:solidFill>
                  <a:srgbClr val="000000"/>
                </a:solidFill>
                <a:effectLst/>
                <a:ea typeface="Times New Roman" panose="02020603050405020304" pitchFamily="18" charset="0"/>
              </a:rPr>
              <a:t>To maximize the impact of the BIL investment, and other investments such as the CHIPS (Creating Helpful Incentives to Produce Semiconductors) and Science Act and the Inflation Reduction Act, this grant program will train job seekers in </a:t>
            </a:r>
            <a:r>
              <a:rPr lang="en-US" sz="2000" b="1" dirty="0">
                <a:solidFill>
                  <a:srgbClr val="000000"/>
                </a:solidFill>
                <a:effectLst/>
                <a:ea typeface="Times New Roman" panose="02020603050405020304" pitchFamily="18" charset="0"/>
              </a:rPr>
              <a:t>advanced manufacturing</a:t>
            </a:r>
            <a:r>
              <a:rPr lang="en-US" sz="2000" dirty="0">
                <a:solidFill>
                  <a:srgbClr val="000000"/>
                </a:solidFill>
                <a:effectLst/>
                <a:ea typeface="Times New Roman" panose="02020603050405020304" pitchFamily="18" charset="0"/>
              </a:rPr>
              <a:t>; </a:t>
            </a:r>
            <a:r>
              <a:rPr lang="en-US" sz="2000" b="1" dirty="0">
                <a:solidFill>
                  <a:srgbClr val="000000"/>
                </a:solidFill>
                <a:effectLst/>
                <a:ea typeface="Times New Roman" panose="02020603050405020304" pitchFamily="18" charset="0"/>
              </a:rPr>
              <a:t>information technology</a:t>
            </a:r>
            <a:r>
              <a:rPr lang="en-US" sz="2000" dirty="0">
                <a:solidFill>
                  <a:srgbClr val="000000"/>
                </a:solidFill>
                <a:effectLst/>
                <a:ea typeface="Times New Roman" panose="02020603050405020304" pitchFamily="18" charset="0"/>
              </a:rPr>
              <a:t>; and </a:t>
            </a:r>
            <a:r>
              <a:rPr lang="en-US" sz="2000" b="1" dirty="0">
                <a:solidFill>
                  <a:srgbClr val="000000"/>
                </a:solidFill>
                <a:effectLst/>
                <a:ea typeface="Times New Roman" panose="02020603050405020304" pitchFamily="18" charset="0"/>
              </a:rPr>
              <a:t>professional, scientific, and technical services occupations that</a:t>
            </a:r>
            <a:r>
              <a:rPr lang="en-US" sz="2000" dirty="0">
                <a:solidFill>
                  <a:srgbClr val="000000"/>
                </a:solidFill>
                <a:effectLst/>
                <a:ea typeface="Times New Roman" panose="02020603050405020304" pitchFamily="18" charset="0"/>
              </a:rPr>
              <a:t> support renewable energy, transportation, and broadband infrastructure sectors.</a:t>
            </a:r>
          </a:p>
          <a:p>
            <a:pPr>
              <a:spcAft>
                <a:spcPts val="1200"/>
              </a:spcAft>
            </a:pPr>
            <a:r>
              <a:rPr lang="en-US" sz="2000" dirty="0">
                <a:solidFill>
                  <a:srgbClr val="000000"/>
                </a:solidFill>
                <a:ea typeface="Times New Roman" panose="02020603050405020304" pitchFamily="18" charset="0"/>
              </a:rPr>
              <a:t>This FOA is focused on particular occupations and industries related to these investments, particularly those that are middle- to high-skilled occupations within the sectors highlighted above.  </a:t>
            </a:r>
            <a:endParaRPr lang="en-US" sz="2000" dirty="0">
              <a:solidFill>
                <a:srgbClr val="000000"/>
              </a:solidFill>
              <a:effectLst/>
              <a:ea typeface="Times New Roman" panose="02020603050405020304" pitchFamily="18" charset="0"/>
            </a:endParaRPr>
          </a:p>
          <a:p>
            <a:pPr>
              <a:spcAft>
                <a:spcPts val="1200"/>
              </a:spcAft>
            </a:pPr>
            <a:r>
              <a:rPr lang="en-US" sz="2000" dirty="0">
                <a:solidFill>
                  <a:srgbClr val="000000"/>
                </a:solidFill>
                <a:effectLst/>
                <a:ea typeface="Times New Roman" panose="02020603050405020304" pitchFamily="18" charset="0"/>
              </a:rPr>
              <a:t>This grant program will expand the workforce partnerships necessary to build equitable pathways to good infrastructure jobs, particularly for workers from underserved and underrepresented populations in the local/regional communities where these infrastructure projects are located, as well as within these occupations (such as women). </a:t>
            </a:r>
            <a:endParaRPr lang="en-US" sz="2000" dirty="0">
              <a:solidFill>
                <a:srgbClr val="000000"/>
              </a:solidFill>
              <a:ea typeface="Times New Roman" panose="02020603050405020304" pitchFamily="18"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DEBA03CB-6C7B-7A33-0CF4-9A92BE6DAD30}"/>
              </a:ext>
            </a:extLst>
          </p:cNvPr>
          <p:cNvSpPr>
            <a:spLocks noGrp="1"/>
          </p:cNvSpPr>
          <p:nvPr>
            <p:ph type="sldNum" sz="quarter" idx="4"/>
          </p:nvPr>
        </p:nvSpPr>
        <p:spPr/>
        <p:txBody>
          <a:bodyPr/>
          <a:lstStyle/>
          <a:p>
            <a:fld id="{E1CE52AA-BB93-4FDB-9629-C6421C98F39B}" type="slidenum">
              <a:rPr lang="en-US" smtClean="0"/>
              <a:t>8</a:t>
            </a:fld>
            <a:endParaRPr lang="en-US"/>
          </a:p>
        </p:txBody>
      </p:sp>
    </p:spTree>
    <p:extLst>
      <p:ext uri="{BB962C8B-B14F-4D97-AF65-F5344CB8AC3E}">
        <p14:creationId xmlns:p14="http://schemas.microsoft.com/office/powerpoint/2010/main" val="37395657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C862D6-54B0-CE4E-D0A0-6D0753677EC1}"/>
              </a:ext>
            </a:extLst>
          </p:cNvPr>
          <p:cNvSpPr>
            <a:spLocks noGrp="1"/>
          </p:cNvSpPr>
          <p:nvPr>
            <p:ph type="title" idx="4294967295"/>
          </p:nvPr>
        </p:nvSpPr>
        <p:spPr>
          <a:xfrm>
            <a:off x="841248" y="365760"/>
            <a:ext cx="1051560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mn-cs"/>
              </a:rPr>
              <a:t>Program Overview (3)</a:t>
            </a:r>
          </a:p>
        </p:txBody>
      </p:sp>
      <p:sp>
        <p:nvSpPr>
          <p:cNvPr id="12" name="Text Placeholder 11">
            <a:extLst>
              <a:ext uri="{FF2B5EF4-FFF2-40B4-BE49-F238E27FC236}">
                <a16:creationId xmlns:a16="http://schemas.microsoft.com/office/drawing/2014/main" id="{7D121053-7DFD-8AC4-2C7E-9545094C3074}"/>
              </a:ext>
            </a:extLst>
          </p:cNvPr>
          <p:cNvSpPr>
            <a:spLocks noGrp="1"/>
          </p:cNvSpPr>
          <p:nvPr>
            <p:ph type="body" sz="quarter" idx="14"/>
          </p:nvPr>
        </p:nvSpPr>
        <p:spPr>
          <a:xfrm>
            <a:off x="699818" y="1350778"/>
            <a:ext cx="11149281" cy="4540102"/>
          </a:xfrm>
        </p:spPr>
        <p:txBody>
          <a:bodyPr/>
          <a:lstStyle/>
          <a:p>
            <a:r>
              <a:rPr lang="en-US" dirty="0">
                <a:effectLst/>
                <a:ea typeface="Calibri" panose="020F0502020204030204" pitchFamily="34" charset="0"/>
                <a:cs typeface="Times New Roman" panose="02020603050405020304" pitchFamily="18" charset="0"/>
              </a:rPr>
              <a:t>The DOL Building Pathways to Infrastructure Jobs Grant Program is authorized under Section 414(c) of the American Competitiveness and Workforce Improvement Act of 1998 (ACWIA), as amended (codified at 29 U.S.C. 3224a). These grants are financed by a user fee paid by employers to bring foreign workers into the United States under the H-1B nonimmigrant visa program.</a:t>
            </a:r>
          </a:p>
          <a:p>
            <a:r>
              <a:rPr lang="en-US" dirty="0">
                <a:effectLst/>
                <a:ea typeface="Calibri" panose="020F0502020204030204" pitchFamily="34" charset="0"/>
                <a:cs typeface="Times New Roman" panose="02020603050405020304" pitchFamily="18" charset="0"/>
              </a:rPr>
              <a:t>This program will serve individuals who are unemployed, underemployed, or incumbent workers.  </a:t>
            </a:r>
          </a:p>
          <a:p>
            <a:r>
              <a:rPr lang="en-US" dirty="0">
                <a:effectLst/>
                <a:ea typeface="Calibri" panose="020F0502020204030204" pitchFamily="34" charset="0"/>
                <a:cs typeface="Times New Roman" panose="02020603050405020304" pitchFamily="18" charset="0"/>
              </a:rPr>
              <a:t>Participants served through this grant program must be at least 17 years old and not currently enrolled in secondary school within a local educational agency, such as a high schoo</a:t>
            </a:r>
            <a:r>
              <a:rPr lang="en-US" dirty="0">
                <a:solidFill>
                  <a:srgbClr val="000000"/>
                </a:solidFill>
                <a:effectLst/>
                <a:ea typeface="Calibri" panose="020F0502020204030204" pitchFamily="34" charset="0"/>
                <a:cs typeface="Times New Roman" panose="02020603050405020304" pitchFamily="18" charset="0"/>
              </a:rPr>
              <a:t>l.</a:t>
            </a:r>
          </a:p>
        </p:txBody>
      </p:sp>
      <p:sp>
        <p:nvSpPr>
          <p:cNvPr id="2" name="Slide Number Placeholder 1">
            <a:extLst>
              <a:ext uri="{FF2B5EF4-FFF2-40B4-BE49-F238E27FC236}">
                <a16:creationId xmlns:a16="http://schemas.microsoft.com/office/drawing/2014/main" id="{DEBA03CB-6C7B-7A33-0CF4-9A92BE6DAD30}"/>
              </a:ext>
            </a:extLst>
          </p:cNvPr>
          <p:cNvSpPr>
            <a:spLocks noGrp="1"/>
          </p:cNvSpPr>
          <p:nvPr>
            <p:ph type="sldNum" sz="quarter" idx="4"/>
          </p:nvPr>
        </p:nvSpPr>
        <p:spPr/>
        <p:txBody>
          <a:bodyPr/>
          <a:lstStyle/>
          <a:p>
            <a:fld id="{E1CE52AA-BB93-4FDB-9629-C6421C98F39B}" type="slidenum">
              <a:rPr lang="en-US" smtClean="0"/>
              <a:t>9</a:t>
            </a:fld>
            <a:endParaRPr lang="en-US"/>
          </a:p>
        </p:txBody>
      </p:sp>
    </p:spTree>
    <p:extLst>
      <p:ext uri="{BB962C8B-B14F-4D97-AF65-F5344CB8AC3E}">
        <p14:creationId xmlns:p14="http://schemas.microsoft.com/office/powerpoint/2010/main" val="4260016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C862D6-54B0-CE4E-D0A0-6D0753677EC1}"/>
              </a:ext>
            </a:extLst>
          </p:cNvPr>
          <p:cNvSpPr>
            <a:spLocks noGrp="1"/>
          </p:cNvSpPr>
          <p:nvPr>
            <p:ph type="title" idx="4294967295"/>
          </p:nvPr>
        </p:nvSpPr>
        <p:spPr>
          <a:xfrm>
            <a:off x="841248" y="365760"/>
            <a:ext cx="1051560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mn-cs"/>
              </a:rPr>
              <a:t>Program Tracks</a:t>
            </a:r>
          </a:p>
        </p:txBody>
      </p:sp>
      <p:sp>
        <p:nvSpPr>
          <p:cNvPr id="12" name="Text Placeholder 11">
            <a:extLst>
              <a:ext uri="{FF2B5EF4-FFF2-40B4-BE49-F238E27FC236}">
                <a16:creationId xmlns:a16="http://schemas.microsoft.com/office/drawing/2014/main" id="{7D121053-7DFD-8AC4-2C7E-9545094C3074}"/>
              </a:ext>
            </a:extLst>
          </p:cNvPr>
          <p:cNvSpPr>
            <a:spLocks noGrp="1"/>
          </p:cNvSpPr>
          <p:nvPr>
            <p:ph type="body" sz="quarter" idx="14"/>
          </p:nvPr>
        </p:nvSpPr>
        <p:spPr>
          <a:xfrm>
            <a:off x="699818" y="1350778"/>
            <a:ext cx="11149281" cy="4540102"/>
          </a:xfrm>
        </p:spPr>
        <p:txBody>
          <a:bodyPr/>
          <a:lstStyle/>
          <a:p>
            <a:pPr marL="0" marR="0" indent="0">
              <a:spcBef>
                <a:spcPts val="0"/>
              </a:spcBef>
              <a:spcAft>
                <a:spcPts val="700"/>
              </a:spcAft>
              <a:buNone/>
            </a:pPr>
            <a:r>
              <a:rPr lang="en-US" sz="2400" dirty="0">
                <a:solidFill>
                  <a:srgbClr val="000000"/>
                </a:solidFill>
                <a:effectLst/>
                <a:ea typeface="Times New Roman" panose="02020603050405020304" pitchFamily="18" charset="0"/>
              </a:rPr>
              <a:t>Applicants must choose </a:t>
            </a:r>
            <a:r>
              <a:rPr lang="en-US" sz="2400" u="sng" dirty="0">
                <a:solidFill>
                  <a:srgbClr val="000000"/>
                </a:solidFill>
                <a:effectLst/>
                <a:ea typeface="Times New Roman" panose="02020603050405020304" pitchFamily="18" charset="0"/>
              </a:rPr>
              <a:t>one</a:t>
            </a:r>
            <a:r>
              <a:rPr lang="en-US" sz="2400" dirty="0">
                <a:solidFill>
                  <a:srgbClr val="000000"/>
                </a:solidFill>
                <a:effectLst/>
                <a:ea typeface="Times New Roman" panose="02020603050405020304" pitchFamily="18" charset="0"/>
              </a:rPr>
              <a:t> of the following tracks for this grant program:</a:t>
            </a:r>
            <a:endParaRPr lang="en-US" sz="2400" dirty="0">
              <a:solidFill>
                <a:srgbClr val="000000"/>
              </a:solidFill>
              <a:effectLst/>
              <a:ea typeface="Helvetica" panose="020B0604020202020204" pitchFamily="34" charset="0"/>
            </a:endParaRPr>
          </a:p>
          <a:p>
            <a:pPr marL="342900" indent="-342900">
              <a:buFont typeface="+mj-lt"/>
              <a:buAutoNum type="arabicPeriod"/>
            </a:pPr>
            <a:r>
              <a:rPr lang="en-US" sz="2400" b="1" dirty="0">
                <a:solidFill>
                  <a:srgbClr val="000000"/>
                </a:solidFill>
                <a:effectLst/>
                <a:ea typeface="Times New Roman" panose="02020603050405020304" pitchFamily="18" charset="0"/>
              </a:rPr>
              <a:t>Development Track: </a:t>
            </a:r>
            <a:r>
              <a:rPr lang="en-US" sz="2400" dirty="0">
                <a:solidFill>
                  <a:srgbClr val="000000"/>
                </a:solidFill>
                <a:effectLst/>
                <a:ea typeface="Times New Roman" panose="02020603050405020304" pitchFamily="18" charset="0"/>
              </a:rPr>
              <a:t>Developing and Implementing Local/Regional Worker-Centered Sector Strategy Programs</a:t>
            </a:r>
          </a:p>
          <a:p>
            <a:pPr lvl="1">
              <a:spcBef>
                <a:spcPts val="1200"/>
              </a:spcBef>
              <a:buClr>
                <a:schemeClr val="accent1"/>
              </a:buClr>
              <a:buFont typeface="Wingdings" panose="05000000000000000000" pitchFamily="2" charset="2"/>
              <a:buChar char="§"/>
            </a:pPr>
            <a:r>
              <a:rPr lang="en-US" sz="2400" dirty="0">
                <a:solidFill>
                  <a:srgbClr val="000000"/>
                </a:solidFill>
                <a:effectLst/>
                <a:ea typeface="Times New Roman" panose="02020603050405020304" pitchFamily="18" charset="0"/>
              </a:rPr>
              <a:t>The goal of the Development Track is to establish local and regional partnerships that will develop and implement worker-centered sector strategy training programs in one or more infrastructure-related sectors.</a:t>
            </a:r>
            <a:endParaRPr lang="en-US" sz="2400" b="1" dirty="0">
              <a:solidFill>
                <a:srgbClr val="000000"/>
              </a:solidFill>
              <a:effectLst/>
              <a:ea typeface="Times New Roman" panose="02020603050405020304" pitchFamily="18" charset="0"/>
            </a:endParaRPr>
          </a:p>
          <a:p>
            <a:pPr marL="342900" indent="-342900">
              <a:buFont typeface="+mj-lt"/>
              <a:buAutoNum type="arabicPeriod"/>
            </a:pPr>
            <a:r>
              <a:rPr lang="en-US" sz="2400" b="1" dirty="0">
                <a:solidFill>
                  <a:srgbClr val="000000"/>
                </a:solidFill>
                <a:effectLst/>
                <a:ea typeface="Times New Roman" panose="02020603050405020304" pitchFamily="18" charset="0"/>
              </a:rPr>
              <a:t>Scaling Track</a:t>
            </a:r>
            <a:r>
              <a:rPr lang="en-US" sz="2400" dirty="0">
                <a:solidFill>
                  <a:srgbClr val="000000"/>
                </a:solidFill>
                <a:effectLst/>
                <a:ea typeface="Times New Roman" panose="02020603050405020304" pitchFamily="18" charset="0"/>
              </a:rPr>
              <a:t>: Scaling Effective Worker-Centered Sector Strategy Programs</a:t>
            </a:r>
          </a:p>
          <a:p>
            <a:pPr lvl="1">
              <a:spcBef>
                <a:spcPts val="1200"/>
              </a:spcBef>
              <a:buClr>
                <a:schemeClr val="accent1"/>
              </a:buClr>
              <a:buFont typeface="Wingdings" panose="05000000000000000000" pitchFamily="2" charset="2"/>
              <a:buChar char="§"/>
            </a:pPr>
            <a:r>
              <a:rPr lang="en-US" sz="2400" dirty="0">
                <a:solidFill>
                  <a:srgbClr val="000000"/>
                </a:solidFill>
                <a:effectLst/>
                <a:ea typeface="Times New Roman" panose="02020603050405020304" pitchFamily="18" charset="0"/>
              </a:rPr>
              <a:t>The goal of the Scaling Track is to invest in established partnerships that have demonstrated evidence of effectiveness in implementing a sector strategy training program in one or more infrastructure-related sectors. </a:t>
            </a:r>
            <a:endParaRPr lang="en-US" sz="2400" dirty="0">
              <a:solidFill>
                <a:srgbClr val="000000"/>
              </a:solidFill>
              <a:effectLst/>
              <a:ea typeface="Helvetica" panose="020B0604020202020204" pitchFamily="34" charset="0"/>
            </a:endParaRPr>
          </a:p>
        </p:txBody>
      </p:sp>
      <p:sp>
        <p:nvSpPr>
          <p:cNvPr id="2" name="Slide Number Placeholder 1">
            <a:extLst>
              <a:ext uri="{FF2B5EF4-FFF2-40B4-BE49-F238E27FC236}">
                <a16:creationId xmlns:a16="http://schemas.microsoft.com/office/drawing/2014/main" id="{DEBA03CB-6C7B-7A33-0CF4-9A92BE6DAD30}"/>
              </a:ext>
            </a:extLst>
          </p:cNvPr>
          <p:cNvSpPr>
            <a:spLocks noGrp="1"/>
          </p:cNvSpPr>
          <p:nvPr>
            <p:ph type="sldNum" sz="quarter" idx="4"/>
          </p:nvPr>
        </p:nvSpPr>
        <p:spPr/>
        <p:txBody>
          <a:bodyPr/>
          <a:lstStyle/>
          <a:p>
            <a:fld id="{E1CE52AA-BB93-4FDB-9629-C6421C98F39B}" type="slidenum">
              <a:rPr lang="en-US" smtClean="0"/>
              <a:t>10</a:t>
            </a:fld>
            <a:endParaRPr lang="en-US"/>
          </a:p>
        </p:txBody>
      </p:sp>
    </p:spTree>
    <p:extLst>
      <p:ext uri="{BB962C8B-B14F-4D97-AF65-F5344CB8AC3E}">
        <p14:creationId xmlns:p14="http://schemas.microsoft.com/office/powerpoint/2010/main" val="726311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C862D6-54B0-CE4E-D0A0-6D0753677EC1}"/>
              </a:ext>
            </a:extLst>
          </p:cNvPr>
          <p:cNvSpPr>
            <a:spLocks noGrp="1"/>
          </p:cNvSpPr>
          <p:nvPr>
            <p:ph type="title" idx="4294967295"/>
          </p:nvPr>
        </p:nvSpPr>
        <p:spPr>
          <a:xfrm>
            <a:off x="841248" y="365760"/>
            <a:ext cx="1051560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mn-cs"/>
              </a:rPr>
              <a:t>Worker-Centered Sector Strategies</a:t>
            </a:r>
          </a:p>
        </p:txBody>
      </p:sp>
      <p:sp>
        <p:nvSpPr>
          <p:cNvPr id="12" name="Text Placeholder 11">
            <a:extLst>
              <a:ext uri="{FF2B5EF4-FFF2-40B4-BE49-F238E27FC236}">
                <a16:creationId xmlns:a16="http://schemas.microsoft.com/office/drawing/2014/main" id="{7D121053-7DFD-8AC4-2C7E-9545094C3074}"/>
              </a:ext>
            </a:extLst>
          </p:cNvPr>
          <p:cNvSpPr>
            <a:spLocks noGrp="1"/>
          </p:cNvSpPr>
          <p:nvPr>
            <p:ph type="body" sz="quarter" idx="14"/>
          </p:nvPr>
        </p:nvSpPr>
        <p:spPr>
          <a:xfrm>
            <a:off x="699818" y="1350778"/>
            <a:ext cx="11149281" cy="4540102"/>
          </a:xfrm>
        </p:spPr>
        <p:txBody>
          <a:bodyPr/>
          <a:lstStyle/>
          <a:p>
            <a:pPr>
              <a:spcAft>
                <a:spcPts val="1200"/>
              </a:spcAft>
            </a:pPr>
            <a:r>
              <a:rPr lang="en-US" dirty="0">
                <a:solidFill>
                  <a:srgbClr val="000000"/>
                </a:solidFill>
                <a:effectLst/>
                <a:ea typeface="Times New Roman" panose="02020603050405020304" pitchFamily="18" charset="0"/>
              </a:rPr>
              <a:t>Worker-centered sector strategies build on the sector partnership to provide training programs that are industry-driven and responsive to local and regional infrastructure sector demands in the proposed service area, to meet industry needs while also engaging workers in training program designs that support the attainment of quality jobs. </a:t>
            </a:r>
          </a:p>
          <a:p>
            <a:pPr>
              <a:spcAft>
                <a:spcPts val="1200"/>
              </a:spcAft>
            </a:pPr>
            <a:r>
              <a:rPr lang="en-US" dirty="0">
                <a:solidFill>
                  <a:srgbClr val="000000"/>
                </a:solidFill>
                <a:effectLst/>
                <a:ea typeface="Times New Roman" panose="02020603050405020304" pitchFamily="18" charset="0"/>
              </a:rPr>
              <a:t>Quality jobs are those that ensure adequate staffing, offer family-sustaining wages and career pathway progression, require robust safety and health protocols, offer quality worker benefits (such as health insurance, paid leave, and retirement), and support recruitment and retention practices that promote diversity, equity, inclusion, and accessibility. </a:t>
            </a:r>
          </a:p>
          <a:p>
            <a:pPr>
              <a:spcAft>
                <a:spcPts val="1200"/>
              </a:spcAft>
            </a:pPr>
            <a:r>
              <a:rPr lang="en-US" dirty="0">
                <a:solidFill>
                  <a:srgbClr val="000000"/>
                </a:solidFill>
                <a:effectLst/>
                <a:ea typeface="Times New Roman" panose="02020603050405020304" pitchFamily="18" charset="0"/>
              </a:rPr>
              <a:t>The worker-centered approach ensures that workforce development and employment opportunities are accessible to and shaped by communities of color and low-paid workers by considering their needs and actively working to address the barriers to good jobs while ensuring that workers have agency and voice and are treated with dignity and respect. </a:t>
            </a:r>
            <a:endParaRPr lang="en-US" dirty="0">
              <a:solidFill>
                <a:srgbClr val="000000"/>
              </a:solidFill>
              <a:effectLst/>
              <a:ea typeface="Helvetica" panose="020B0604020202020204" pitchFamily="34" charset="0"/>
            </a:endParaRPr>
          </a:p>
        </p:txBody>
      </p:sp>
      <p:sp>
        <p:nvSpPr>
          <p:cNvPr id="2" name="Slide Number Placeholder 1">
            <a:extLst>
              <a:ext uri="{FF2B5EF4-FFF2-40B4-BE49-F238E27FC236}">
                <a16:creationId xmlns:a16="http://schemas.microsoft.com/office/drawing/2014/main" id="{DEBA03CB-6C7B-7A33-0CF4-9A92BE6DAD30}"/>
              </a:ext>
            </a:extLst>
          </p:cNvPr>
          <p:cNvSpPr>
            <a:spLocks noGrp="1"/>
          </p:cNvSpPr>
          <p:nvPr>
            <p:ph type="sldNum" sz="quarter" idx="4"/>
          </p:nvPr>
        </p:nvSpPr>
        <p:spPr/>
        <p:txBody>
          <a:bodyPr/>
          <a:lstStyle/>
          <a:p>
            <a:fld id="{E1CE52AA-BB93-4FDB-9629-C6421C98F39B}" type="slidenum">
              <a:rPr lang="en-US" smtClean="0"/>
              <a:t>11</a:t>
            </a:fld>
            <a:endParaRPr lang="en-US"/>
          </a:p>
        </p:txBody>
      </p:sp>
    </p:spTree>
    <p:extLst>
      <p:ext uri="{BB962C8B-B14F-4D97-AF65-F5344CB8AC3E}">
        <p14:creationId xmlns:p14="http://schemas.microsoft.com/office/powerpoint/2010/main" val="2182693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C862D6-54B0-CE4E-D0A0-6D0753677EC1}"/>
              </a:ext>
            </a:extLst>
          </p:cNvPr>
          <p:cNvSpPr>
            <a:spLocks noGrp="1"/>
          </p:cNvSpPr>
          <p:nvPr>
            <p:ph type="title" idx="4294967295"/>
          </p:nvPr>
        </p:nvSpPr>
        <p:spPr>
          <a:xfrm>
            <a:off x="841248" y="365760"/>
            <a:ext cx="1051560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mn-cs"/>
              </a:rPr>
              <a:t>Core Principles</a:t>
            </a:r>
          </a:p>
        </p:txBody>
      </p:sp>
      <p:sp>
        <p:nvSpPr>
          <p:cNvPr id="12" name="Text Placeholder 11">
            <a:extLst>
              <a:ext uri="{FF2B5EF4-FFF2-40B4-BE49-F238E27FC236}">
                <a16:creationId xmlns:a16="http://schemas.microsoft.com/office/drawing/2014/main" id="{7D121053-7DFD-8AC4-2C7E-9545094C3074}"/>
              </a:ext>
            </a:extLst>
          </p:cNvPr>
          <p:cNvSpPr>
            <a:spLocks noGrp="1"/>
          </p:cNvSpPr>
          <p:nvPr>
            <p:ph type="body" sz="quarter" idx="14"/>
          </p:nvPr>
        </p:nvSpPr>
        <p:spPr>
          <a:xfrm>
            <a:off x="699818" y="1350778"/>
            <a:ext cx="11149281" cy="4540102"/>
          </a:xfrm>
        </p:spPr>
        <p:txBody>
          <a:bodyPr/>
          <a:lstStyle/>
          <a:p>
            <a:pPr>
              <a:spcAft>
                <a:spcPts val="1200"/>
              </a:spcAft>
            </a:pPr>
            <a:r>
              <a:rPr lang="en-US" sz="2800" b="1" dirty="0">
                <a:solidFill>
                  <a:srgbClr val="000000"/>
                </a:solidFill>
                <a:effectLst/>
                <a:ea typeface="Times New Roman" panose="02020603050405020304" pitchFamily="18" charset="0"/>
              </a:rPr>
              <a:t>Core Principle 1: </a:t>
            </a:r>
            <a:r>
              <a:rPr lang="en-US" sz="2800" dirty="0">
                <a:solidFill>
                  <a:srgbClr val="000000"/>
                </a:solidFill>
                <a:effectLst/>
                <a:ea typeface="Times New Roman" panose="02020603050405020304" pitchFamily="18" charset="0"/>
              </a:rPr>
              <a:t>Strategies for Ensuring Diversity, Equity, Inclusion, and Accessibility and Prioritizing Recruitment, Training and Retention of a Local Workforce</a:t>
            </a:r>
          </a:p>
          <a:p>
            <a:pPr>
              <a:spcAft>
                <a:spcPts val="1200"/>
              </a:spcAft>
            </a:pPr>
            <a:r>
              <a:rPr lang="en-US" sz="2800" b="1" dirty="0">
                <a:solidFill>
                  <a:srgbClr val="000000"/>
                </a:solidFill>
                <a:ea typeface="Times New Roman" panose="02020603050405020304" pitchFamily="18" charset="0"/>
              </a:rPr>
              <a:t>Core</a:t>
            </a:r>
            <a:r>
              <a:rPr lang="en-US" sz="2800" b="1" dirty="0">
                <a:solidFill>
                  <a:srgbClr val="000000"/>
                </a:solidFill>
                <a:effectLst/>
                <a:ea typeface="Times New Roman" panose="02020603050405020304" pitchFamily="18" charset="0"/>
              </a:rPr>
              <a:t> Principle 2: </a:t>
            </a:r>
            <a:r>
              <a:rPr lang="en-US" sz="2800" dirty="0">
                <a:solidFill>
                  <a:srgbClr val="000000"/>
                </a:solidFill>
                <a:effectLst/>
                <a:ea typeface="Times New Roman" panose="02020603050405020304" pitchFamily="18" charset="0"/>
              </a:rPr>
              <a:t>Career Pathways</a:t>
            </a:r>
            <a:endParaRPr lang="en-US" sz="2800" dirty="0">
              <a:solidFill>
                <a:srgbClr val="000000"/>
              </a:solidFill>
              <a:effectLst/>
              <a:ea typeface="Times New Roman" panose="02020603050405020304" pitchFamily="18" charset="0"/>
              <a:cs typeface="Calibri"/>
            </a:endParaRPr>
          </a:p>
          <a:p>
            <a:pPr>
              <a:spcAft>
                <a:spcPts val="1200"/>
              </a:spcAft>
            </a:pPr>
            <a:r>
              <a:rPr lang="en-US" sz="2800" b="1" dirty="0">
                <a:solidFill>
                  <a:srgbClr val="000000"/>
                </a:solidFill>
                <a:ea typeface="Times New Roman" panose="02020603050405020304" pitchFamily="18" charset="0"/>
              </a:rPr>
              <a:t>Core </a:t>
            </a:r>
            <a:r>
              <a:rPr lang="en-US" sz="2800" b="1" dirty="0">
                <a:solidFill>
                  <a:srgbClr val="000000"/>
                </a:solidFill>
                <a:effectLst/>
                <a:ea typeface="Times New Roman" panose="02020603050405020304" pitchFamily="18" charset="0"/>
              </a:rPr>
              <a:t>Principle 3: </a:t>
            </a:r>
            <a:r>
              <a:rPr lang="en-US" sz="2800" dirty="0">
                <a:solidFill>
                  <a:srgbClr val="000000"/>
                </a:solidFill>
                <a:effectLst/>
                <a:ea typeface="Times New Roman" panose="02020603050405020304" pitchFamily="18" charset="0"/>
              </a:rPr>
              <a:t>Approaches for Increasing Job Quality</a:t>
            </a:r>
            <a:endParaRPr lang="en-US" sz="2800" dirty="0">
              <a:solidFill>
                <a:srgbClr val="000000"/>
              </a:solidFill>
              <a:effectLst/>
              <a:ea typeface="Helvetica" panose="020B0604020202020204" pitchFamily="34" charset="0"/>
            </a:endParaRPr>
          </a:p>
        </p:txBody>
      </p:sp>
      <p:sp>
        <p:nvSpPr>
          <p:cNvPr id="2" name="Slide Number Placeholder 1">
            <a:extLst>
              <a:ext uri="{FF2B5EF4-FFF2-40B4-BE49-F238E27FC236}">
                <a16:creationId xmlns:a16="http://schemas.microsoft.com/office/drawing/2014/main" id="{DEBA03CB-6C7B-7A33-0CF4-9A92BE6DAD30}"/>
              </a:ext>
            </a:extLst>
          </p:cNvPr>
          <p:cNvSpPr>
            <a:spLocks noGrp="1"/>
          </p:cNvSpPr>
          <p:nvPr>
            <p:ph type="sldNum" sz="quarter" idx="4"/>
          </p:nvPr>
        </p:nvSpPr>
        <p:spPr/>
        <p:txBody>
          <a:bodyPr/>
          <a:lstStyle/>
          <a:p>
            <a:fld id="{E1CE52AA-BB93-4FDB-9629-C6421C98F39B}" type="slidenum">
              <a:rPr lang="en-US" smtClean="0"/>
              <a:t>12</a:t>
            </a:fld>
            <a:endParaRPr lang="en-US"/>
          </a:p>
        </p:txBody>
      </p:sp>
    </p:spTree>
    <p:extLst>
      <p:ext uri="{BB962C8B-B14F-4D97-AF65-F5344CB8AC3E}">
        <p14:creationId xmlns:p14="http://schemas.microsoft.com/office/powerpoint/2010/main" val="3818838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C862D6-54B0-CE4E-D0A0-6D0753677EC1}"/>
              </a:ext>
            </a:extLst>
          </p:cNvPr>
          <p:cNvSpPr>
            <a:spLocks noGrp="1"/>
          </p:cNvSpPr>
          <p:nvPr>
            <p:ph type="title" idx="4294967295"/>
          </p:nvPr>
        </p:nvSpPr>
        <p:spPr>
          <a:xfrm>
            <a:off x="841248" y="365760"/>
            <a:ext cx="1051560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mn-cs"/>
              </a:rPr>
              <a:t>Core Principle 1</a:t>
            </a:r>
          </a:p>
        </p:txBody>
      </p:sp>
      <p:sp>
        <p:nvSpPr>
          <p:cNvPr id="12" name="Text Placeholder 11">
            <a:extLst>
              <a:ext uri="{FF2B5EF4-FFF2-40B4-BE49-F238E27FC236}">
                <a16:creationId xmlns:a16="http://schemas.microsoft.com/office/drawing/2014/main" id="{7D121053-7DFD-8AC4-2C7E-9545094C3074}"/>
              </a:ext>
            </a:extLst>
          </p:cNvPr>
          <p:cNvSpPr>
            <a:spLocks noGrp="1"/>
          </p:cNvSpPr>
          <p:nvPr>
            <p:ph type="body" sz="quarter" idx="14"/>
          </p:nvPr>
        </p:nvSpPr>
        <p:spPr>
          <a:xfrm>
            <a:off x="699818" y="1350778"/>
            <a:ext cx="11149281" cy="4540102"/>
          </a:xfrm>
        </p:spPr>
        <p:txBody>
          <a:bodyPr/>
          <a:lstStyle/>
          <a:p>
            <a:pPr>
              <a:spcAft>
                <a:spcPts val="1200"/>
              </a:spcAft>
            </a:pPr>
            <a:r>
              <a:rPr lang="en-US" sz="2400" b="1" dirty="0">
                <a:solidFill>
                  <a:srgbClr val="000000"/>
                </a:solidFill>
                <a:effectLst/>
                <a:ea typeface="Times New Roman" panose="02020603050405020304" pitchFamily="18" charset="0"/>
              </a:rPr>
              <a:t>Strategies for Ensuring Diversity, Equity, Inclusion, and Accessibility and Prioritizing Recruitment, Training and Retention of a Local Workforce</a:t>
            </a:r>
          </a:p>
          <a:p>
            <a:pPr lvl="1">
              <a:spcAft>
                <a:spcPts val="600"/>
              </a:spcAft>
              <a:buFont typeface="Wingdings" panose="05000000000000000000" pitchFamily="2" charset="2"/>
              <a:buChar char="§"/>
            </a:pPr>
            <a:r>
              <a:rPr lang="en-US" sz="2400" dirty="0">
                <a:solidFill>
                  <a:srgbClr val="000000"/>
                </a:solidFill>
                <a:effectLst/>
                <a:ea typeface="Times New Roman" panose="02020603050405020304" pitchFamily="18" charset="0"/>
              </a:rPr>
              <a:t>Propose strategies that advance equity and embed these strategies in the grant program design. </a:t>
            </a:r>
          </a:p>
          <a:p>
            <a:pPr lvl="1">
              <a:spcAft>
                <a:spcPts val="600"/>
              </a:spcAft>
              <a:buFont typeface="Wingdings" panose="05000000000000000000" pitchFamily="2" charset="2"/>
              <a:buChar char="§"/>
            </a:pPr>
            <a:r>
              <a:rPr lang="en-US" sz="2400" dirty="0">
                <a:solidFill>
                  <a:srgbClr val="000000"/>
                </a:solidFill>
                <a:ea typeface="Times New Roman" panose="02020603050405020304" pitchFamily="18" charset="0"/>
              </a:rPr>
              <a:t>D</a:t>
            </a:r>
            <a:r>
              <a:rPr lang="en-US" sz="2400" dirty="0">
                <a:solidFill>
                  <a:srgbClr val="000000"/>
                </a:solidFill>
                <a:effectLst/>
                <a:ea typeface="Times New Roman" panose="02020603050405020304" pitchFamily="18" charset="0"/>
              </a:rPr>
              <a:t>emonstrate how the proposed program will be developed with the input of impacted workers, worker organizations, or labor-management partnerships; incorporates the lived experience of historically marginalized or underrepresented populations; prioritizes local targeted hires from these communities; and utilize recruitment and supportive services that attract, retain, and advance historically marginalized and underrepresented populations in the infrastructure-related occupations within their service areas.</a:t>
            </a:r>
            <a:endParaRPr lang="en-US" sz="2400" dirty="0">
              <a:solidFill>
                <a:srgbClr val="000000"/>
              </a:solidFill>
              <a:effectLst/>
              <a:ea typeface="Helvetica" panose="020B0604020202020204" pitchFamily="34" charset="0"/>
            </a:endParaRPr>
          </a:p>
        </p:txBody>
      </p:sp>
      <p:sp>
        <p:nvSpPr>
          <p:cNvPr id="2" name="Slide Number Placeholder 1">
            <a:extLst>
              <a:ext uri="{FF2B5EF4-FFF2-40B4-BE49-F238E27FC236}">
                <a16:creationId xmlns:a16="http://schemas.microsoft.com/office/drawing/2014/main" id="{DEBA03CB-6C7B-7A33-0CF4-9A92BE6DAD30}"/>
              </a:ext>
            </a:extLst>
          </p:cNvPr>
          <p:cNvSpPr>
            <a:spLocks noGrp="1"/>
          </p:cNvSpPr>
          <p:nvPr>
            <p:ph type="sldNum" sz="quarter" idx="4"/>
          </p:nvPr>
        </p:nvSpPr>
        <p:spPr/>
        <p:txBody>
          <a:bodyPr/>
          <a:lstStyle/>
          <a:p>
            <a:fld id="{E1CE52AA-BB93-4FDB-9629-C6421C98F39B}" type="slidenum">
              <a:rPr lang="en-US" smtClean="0"/>
              <a:t>13</a:t>
            </a:fld>
            <a:endParaRPr lang="en-US"/>
          </a:p>
        </p:txBody>
      </p:sp>
    </p:spTree>
    <p:extLst>
      <p:ext uri="{BB962C8B-B14F-4D97-AF65-F5344CB8AC3E}">
        <p14:creationId xmlns:p14="http://schemas.microsoft.com/office/powerpoint/2010/main" val="21621487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C862D6-54B0-CE4E-D0A0-6D0753677EC1}"/>
              </a:ext>
            </a:extLst>
          </p:cNvPr>
          <p:cNvSpPr>
            <a:spLocks noGrp="1"/>
          </p:cNvSpPr>
          <p:nvPr>
            <p:ph type="title" idx="4294967295"/>
          </p:nvPr>
        </p:nvSpPr>
        <p:spPr>
          <a:xfrm>
            <a:off x="841248" y="365760"/>
            <a:ext cx="1051560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mn-cs"/>
              </a:rPr>
              <a:t>Core Principle 2</a:t>
            </a:r>
          </a:p>
        </p:txBody>
      </p:sp>
      <p:sp>
        <p:nvSpPr>
          <p:cNvPr id="12" name="Text Placeholder 11">
            <a:extLst>
              <a:ext uri="{FF2B5EF4-FFF2-40B4-BE49-F238E27FC236}">
                <a16:creationId xmlns:a16="http://schemas.microsoft.com/office/drawing/2014/main" id="{7D121053-7DFD-8AC4-2C7E-9545094C3074}"/>
              </a:ext>
            </a:extLst>
          </p:cNvPr>
          <p:cNvSpPr>
            <a:spLocks noGrp="1"/>
          </p:cNvSpPr>
          <p:nvPr>
            <p:ph type="body" sz="quarter" idx="14"/>
          </p:nvPr>
        </p:nvSpPr>
        <p:spPr>
          <a:xfrm>
            <a:off x="699818" y="1350778"/>
            <a:ext cx="11149281" cy="4540102"/>
          </a:xfrm>
        </p:spPr>
        <p:txBody>
          <a:bodyPr/>
          <a:lstStyle/>
          <a:p>
            <a:pPr>
              <a:spcAft>
                <a:spcPts val="600"/>
              </a:spcAft>
            </a:pPr>
            <a:r>
              <a:rPr lang="en-US" sz="2400" b="1" dirty="0">
                <a:solidFill>
                  <a:srgbClr val="000000"/>
                </a:solidFill>
                <a:effectLst/>
                <a:ea typeface="Times New Roman" panose="02020603050405020304" pitchFamily="18" charset="0"/>
              </a:rPr>
              <a:t>Career Pathways</a:t>
            </a:r>
          </a:p>
          <a:p>
            <a:pPr lvl="1">
              <a:spcAft>
                <a:spcPts val="600"/>
              </a:spcAft>
              <a:buFont typeface="Wingdings" panose="05000000000000000000" pitchFamily="2" charset="2"/>
              <a:buChar char="§"/>
            </a:pPr>
            <a:r>
              <a:rPr lang="en-US" sz="2400" dirty="0">
                <a:solidFill>
                  <a:srgbClr val="000000"/>
                </a:solidFill>
                <a:effectLst/>
                <a:ea typeface="Times New Roman" panose="02020603050405020304" pitchFamily="18" charset="0"/>
              </a:rPr>
              <a:t>Advance strategies that support participants entering and progressing in career pathways programs leading to good-quality in-demand jobs in middle- to high-skilled infrastructure-related occupations.</a:t>
            </a:r>
          </a:p>
          <a:p>
            <a:pPr lvl="1">
              <a:spcAft>
                <a:spcPts val="600"/>
              </a:spcAft>
              <a:buFont typeface="Wingdings" panose="05000000000000000000" pitchFamily="2" charset="2"/>
              <a:buChar char="§"/>
            </a:pPr>
            <a:r>
              <a:rPr lang="en-US" sz="2400" dirty="0">
                <a:solidFill>
                  <a:srgbClr val="000000"/>
                </a:solidFill>
                <a:effectLst/>
                <a:ea typeface="Times New Roman" panose="02020603050405020304" pitchFamily="18" charset="0"/>
              </a:rPr>
              <a:t>Develop career plans that directly align with the current and planned infrastructure projects in the proposed target area and describe how the grant will help participants navigate and assess their various career pathway options, including identifying skills and competencies needed for those occupations, and describe how the education and training provided will assist individuals in moving along a career pathway within infrastructure-related occupations.</a:t>
            </a:r>
            <a:endParaRPr lang="en-US" sz="2400" dirty="0">
              <a:solidFill>
                <a:srgbClr val="000000"/>
              </a:solidFill>
              <a:effectLst/>
              <a:ea typeface="Helvetica" panose="020B0604020202020204" pitchFamily="34" charset="0"/>
            </a:endParaRPr>
          </a:p>
        </p:txBody>
      </p:sp>
      <p:sp>
        <p:nvSpPr>
          <p:cNvPr id="2" name="Slide Number Placeholder 1">
            <a:extLst>
              <a:ext uri="{FF2B5EF4-FFF2-40B4-BE49-F238E27FC236}">
                <a16:creationId xmlns:a16="http://schemas.microsoft.com/office/drawing/2014/main" id="{DEBA03CB-6C7B-7A33-0CF4-9A92BE6DAD30}"/>
              </a:ext>
            </a:extLst>
          </p:cNvPr>
          <p:cNvSpPr>
            <a:spLocks noGrp="1"/>
          </p:cNvSpPr>
          <p:nvPr>
            <p:ph type="sldNum" sz="quarter" idx="4"/>
          </p:nvPr>
        </p:nvSpPr>
        <p:spPr/>
        <p:txBody>
          <a:bodyPr/>
          <a:lstStyle/>
          <a:p>
            <a:fld id="{E1CE52AA-BB93-4FDB-9629-C6421C98F39B}" type="slidenum">
              <a:rPr lang="en-US" smtClean="0"/>
              <a:t>14</a:t>
            </a:fld>
            <a:endParaRPr lang="en-US"/>
          </a:p>
        </p:txBody>
      </p:sp>
    </p:spTree>
    <p:extLst>
      <p:ext uri="{BB962C8B-B14F-4D97-AF65-F5344CB8AC3E}">
        <p14:creationId xmlns:p14="http://schemas.microsoft.com/office/powerpoint/2010/main" val="11346368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C862D6-54B0-CE4E-D0A0-6D0753677EC1}"/>
              </a:ext>
            </a:extLst>
          </p:cNvPr>
          <p:cNvSpPr>
            <a:spLocks noGrp="1"/>
          </p:cNvSpPr>
          <p:nvPr>
            <p:ph type="title" idx="4294967295"/>
          </p:nvPr>
        </p:nvSpPr>
        <p:spPr>
          <a:xfrm>
            <a:off x="841248" y="365760"/>
            <a:ext cx="1051560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mn-cs"/>
              </a:rPr>
              <a:t>Core Principle 3</a:t>
            </a:r>
          </a:p>
        </p:txBody>
      </p:sp>
      <p:sp>
        <p:nvSpPr>
          <p:cNvPr id="12" name="Text Placeholder 11">
            <a:extLst>
              <a:ext uri="{FF2B5EF4-FFF2-40B4-BE49-F238E27FC236}">
                <a16:creationId xmlns:a16="http://schemas.microsoft.com/office/drawing/2014/main" id="{7D121053-7DFD-8AC4-2C7E-9545094C3074}"/>
              </a:ext>
            </a:extLst>
          </p:cNvPr>
          <p:cNvSpPr>
            <a:spLocks noGrp="1"/>
          </p:cNvSpPr>
          <p:nvPr>
            <p:ph type="body" sz="quarter" idx="14"/>
          </p:nvPr>
        </p:nvSpPr>
        <p:spPr>
          <a:xfrm>
            <a:off x="699818" y="1065028"/>
            <a:ext cx="11149281" cy="4540102"/>
          </a:xfrm>
        </p:spPr>
        <p:txBody>
          <a:bodyPr/>
          <a:lstStyle/>
          <a:p>
            <a:r>
              <a:rPr lang="en-US" sz="2400" b="1" dirty="0">
                <a:solidFill>
                  <a:srgbClr val="000000"/>
                </a:solidFill>
                <a:effectLst/>
                <a:ea typeface="Times New Roman" panose="02020603050405020304" pitchFamily="18" charset="0"/>
              </a:rPr>
              <a:t>Approaches for Increasing Job Quality</a:t>
            </a:r>
          </a:p>
          <a:p>
            <a:pPr lvl="1">
              <a:buFont typeface="Wingdings" panose="05000000000000000000" pitchFamily="2" charset="2"/>
              <a:buChar char="§"/>
            </a:pPr>
            <a:r>
              <a:rPr lang="en-US" sz="2000" dirty="0">
                <a:solidFill>
                  <a:srgbClr val="000000"/>
                </a:solidFill>
                <a:effectLst/>
                <a:ea typeface="Times New Roman" panose="02020603050405020304" pitchFamily="18" charset="0"/>
              </a:rPr>
              <a:t>Good-quality jobs are jobs that pay family-sustaining wages with wage progression, benefits, access to paid leave, opportunities for career advancement through training and education and, to the strongest extent possible, a platform for worker voice to support all workers and ensure fair pay and safe working conditions.</a:t>
            </a:r>
          </a:p>
          <a:p>
            <a:pPr marL="457200" lvl="1" indent="0">
              <a:buNone/>
            </a:pPr>
            <a:endParaRPr lang="en-US" dirty="0">
              <a:solidFill>
                <a:srgbClr val="000000"/>
              </a:solidFill>
              <a:effectLst/>
              <a:ea typeface="Times New Roman" panose="02020603050405020304" pitchFamily="18" charset="0"/>
            </a:endParaRPr>
          </a:p>
          <a:p>
            <a:pPr lvl="1">
              <a:buFont typeface="Wingdings" panose="05000000000000000000" pitchFamily="2" charset="2"/>
              <a:buChar char="§"/>
            </a:pPr>
            <a:r>
              <a:rPr lang="en-US" sz="2400" b="1" u="sng" dirty="0">
                <a:solidFill>
                  <a:srgbClr val="000000"/>
                </a:solidFill>
                <a:effectLst/>
                <a:ea typeface="Times New Roman" panose="02020603050405020304" pitchFamily="18" charset="0"/>
              </a:rPr>
              <a:t>Eight Principles of Job Quality</a:t>
            </a:r>
          </a:p>
          <a:p>
            <a:pPr marL="1371600" lvl="2" indent="-457200">
              <a:spcBef>
                <a:spcPts val="0"/>
              </a:spcBef>
              <a:buFont typeface="+mj-lt"/>
              <a:buAutoNum type="arabicPeriod"/>
            </a:pPr>
            <a:r>
              <a:rPr lang="en-US" sz="2000" i="1" dirty="0">
                <a:solidFill>
                  <a:srgbClr val="151515"/>
                </a:solidFill>
                <a:effectLst/>
                <a:ea typeface="Times New Roman" panose="02020603050405020304" pitchFamily="18" charset="0"/>
              </a:rPr>
              <a:t>Recruitment and Hiring</a:t>
            </a:r>
          </a:p>
          <a:p>
            <a:pPr marL="1371600" lvl="2" indent="-457200">
              <a:spcBef>
                <a:spcPts val="0"/>
              </a:spcBef>
              <a:buFont typeface="+mj-lt"/>
              <a:buAutoNum type="arabicPeriod"/>
            </a:pPr>
            <a:r>
              <a:rPr lang="en-US" sz="2000" i="1" dirty="0">
                <a:solidFill>
                  <a:srgbClr val="151515"/>
                </a:solidFill>
                <a:effectLst/>
                <a:ea typeface="Times New Roman" panose="02020603050405020304" pitchFamily="18" charset="0"/>
              </a:rPr>
              <a:t>Benefits</a:t>
            </a:r>
          </a:p>
          <a:p>
            <a:pPr marL="1371600" lvl="2" indent="-457200">
              <a:spcBef>
                <a:spcPts val="0"/>
              </a:spcBef>
              <a:buFont typeface="+mj-lt"/>
              <a:buAutoNum type="arabicPeriod"/>
            </a:pPr>
            <a:r>
              <a:rPr lang="en-US" sz="2000" i="1" dirty="0">
                <a:solidFill>
                  <a:srgbClr val="151515"/>
                </a:solidFill>
                <a:effectLst/>
                <a:ea typeface="Times New Roman" panose="02020603050405020304" pitchFamily="18" charset="0"/>
              </a:rPr>
              <a:t>Diversity, Equity, Inclusion, and Accessibility</a:t>
            </a:r>
          </a:p>
          <a:p>
            <a:pPr marL="1371600" lvl="2" indent="-457200">
              <a:spcBef>
                <a:spcPts val="0"/>
              </a:spcBef>
              <a:buFont typeface="+mj-lt"/>
              <a:buAutoNum type="arabicPeriod"/>
            </a:pPr>
            <a:r>
              <a:rPr lang="en-US" sz="2000" i="1" dirty="0">
                <a:solidFill>
                  <a:srgbClr val="151515"/>
                </a:solidFill>
                <a:effectLst/>
                <a:ea typeface="Times New Roman" panose="02020603050405020304" pitchFamily="18" charset="0"/>
              </a:rPr>
              <a:t>Empowerment and Representation</a:t>
            </a:r>
          </a:p>
          <a:p>
            <a:pPr marL="1371600" lvl="2" indent="-457200">
              <a:spcBef>
                <a:spcPts val="0"/>
              </a:spcBef>
              <a:buFont typeface="+mj-lt"/>
              <a:buAutoNum type="arabicPeriod"/>
            </a:pPr>
            <a:r>
              <a:rPr lang="en-US" sz="2000" i="1" dirty="0">
                <a:solidFill>
                  <a:srgbClr val="151515"/>
                </a:solidFill>
                <a:effectLst/>
                <a:ea typeface="Times New Roman" panose="02020603050405020304" pitchFamily="18" charset="0"/>
              </a:rPr>
              <a:t>Job Security and Working Conditions</a:t>
            </a:r>
          </a:p>
          <a:p>
            <a:pPr marL="1371600" lvl="2" indent="-457200">
              <a:spcBef>
                <a:spcPts val="0"/>
              </a:spcBef>
              <a:buFont typeface="+mj-lt"/>
              <a:buAutoNum type="arabicPeriod"/>
            </a:pPr>
            <a:r>
              <a:rPr lang="en-US" sz="2000" i="1" dirty="0">
                <a:solidFill>
                  <a:srgbClr val="151515"/>
                </a:solidFill>
                <a:effectLst/>
                <a:ea typeface="Times New Roman" panose="02020603050405020304" pitchFamily="18" charset="0"/>
              </a:rPr>
              <a:t>Organizational Culture</a:t>
            </a:r>
            <a:endParaRPr lang="en-US" sz="2000" dirty="0">
              <a:solidFill>
                <a:srgbClr val="151515"/>
              </a:solidFill>
              <a:effectLst/>
              <a:ea typeface="Times New Roman" panose="02020603050405020304" pitchFamily="18" charset="0"/>
            </a:endParaRPr>
          </a:p>
          <a:p>
            <a:pPr marL="1371600" lvl="2" indent="-457200">
              <a:spcBef>
                <a:spcPts val="0"/>
              </a:spcBef>
              <a:buFont typeface="+mj-lt"/>
              <a:buAutoNum type="arabicPeriod"/>
            </a:pPr>
            <a:r>
              <a:rPr lang="en-US" sz="2000" i="1" dirty="0">
                <a:solidFill>
                  <a:srgbClr val="151515"/>
                </a:solidFill>
                <a:effectLst/>
                <a:ea typeface="Times New Roman" panose="02020603050405020304" pitchFamily="18" charset="0"/>
              </a:rPr>
              <a:t>Pay </a:t>
            </a:r>
          </a:p>
          <a:p>
            <a:pPr marL="1371600" lvl="2" indent="-457200">
              <a:spcBef>
                <a:spcPts val="0"/>
              </a:spcBef>
              <a:buFont typeface="+mj-lt"/>
              <a:buAutoNum type="arabicPeriod"/>
            </a:pPr>
            <a:r>
              <a:rPr lang="en-US" sz="2000" i="1" dirty="0">
                <a:solidFill>
                  <a:srgbClr val="151515"/>
                </a:solidFill>
                <a:effectLst/>
                <a:ea typeface="Times New Roman" panose="02020603050405020304" pitchFamily="18" charset="0"/>
              </a:rPr>
              <a:t>Skills and Career Advancement</a:t>
            </a:r>
            <a:endParaRPr lang="en-US" sz="2000" dirty="0">
              <a:solidFill>
                <a:srgbClr val="000000"/>
              </a:solidFill>
              <a:effectLst/>
              <a:ea typeface="Times New Roman" panose="02020603050405020304" pitchFamily="18" charset="0"/>
            </a:endParaRPr>
          </a:p>
        </p:txBody>
      </p:sp>
      <p:sp>
        <p:nvSpPr>
          <p:cNvPr id="2" name="Slide Number Placeholder 1">
            <a:extLst>
              <a:ext uri="{FF2B5EF4-FFF2-40B4-BE49-F238E27FC236}">
                <a16:creationId xmlns:a16="http://schemas.microsoft.com/office/drawing/2014/main" id="{DEBA03CB-6C7B-7A33-0CF4-9A92BE6DAD30}"/>
              </a:ext>
            </a:extLst>
          </p:cNvPr>
          <p:cNvSpPr>
            <a:spLocks noGrp="1"/>
          </p:cNvSpPr>
          <p:nvPr>
            <p:ph type="sldNum" sz="quarter" idx="4"/>
          </p:nvPr>
        </p:nvSpPr>
        <p:spPr/>
        <p:txBody>
          <a:bodyPr/>
          <a:lstStyle/>
          <a:p>
            <a:fld id="{E1CE52AA-BB93-4FDB-9629-C6421C98F39B}" type="slidenum">
              <a:rPr lang="en-US" smtClean="0"/>
              <a:t>15</a:t>
            </a:fld>
            <a:endParaRPr lang="en-US"/>
          </a:p>
        </p:txBody>
      </p:sp>
    </p:spTree>
    <p:extLst>
      <p:ext uri="{BB962C8B-B14F-4D97-AF65-F5344CB8AC3E}">
        <p14:creationId xmlns:p14="http://schemas.microsoft.com/office/powerpoint/2010/main" val="6297898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C862D6-54B0-CE4E-D0A0-6D0753677EC1}"/>
              </a:ext>
            </a:extLst>
          </p:cNvPr>
          <p:cNvSpPr>
            <a:spLocks noGrp="1"/>
          </p:cNvSpPr>
          <p:nvPr>
            <p:ph type="title" idx="4294967295"/>
          </p:nvPr>
        </p:nvSpPr>
        <p:spPr>
          <a:xfrm>
            <a:off x="841248" y="365760"/>
            <a:ext cx="1051560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mn-cs"/>
              </a:rPr>
              <a:t>Project Design (1)</a:t>
            </a:r>
          </a:p>
        </p:txBody>
      </p:sp>
      <p:sp>
        <p:nvSpPr>
          <p:cNvPr id="12" name="Text Placeholder 11">
            <a:extLst>
              <a:ext uri="{FF2B5EF4-FFF2-40B4-BE49-F238E27FC236}">
                <a16:creationId xmlns:a16="http://schemas.microsoft.com/office/drawing/2014/main" id="{7D121053-7DFD-8AC4-2C7E-9545094C3074}"/>
              </a:ext>
            </a:extLst>
          </p:cNvPr>
          <p:cNvSpPr>
            <a:spLocks noGrp="1"/>
          </p:cNvSpPr>
          <p:nvPr>
            <p:ph type="body" sz="quarter" idx="14"/>
          </p:nvPr>
        </p:nvSpPr>
        <p:spPr>
          <a:xfrm>
            <a:off x="699818" y="1065028"/>
            <a:ext cx="11149281" cy="4540102"/>
          </a:xfrm>
        </p:spPr>
        <p:txBody>
          <a:bodyPr/>
          <a:lstStyle/>
          <a:p>
            <a:pPr>
              <a:buFont typeface="Wingdings 3" panose="05040102010807070707" pitchFamily="18" charset="2"/>
              <a:buChar char="}"/>
            </a:pPr>
            <a:r>
              <a:rPr lang="en-US" sz="2800" dirty="0"/>
              <a:t>Successful applicants will design their grant projects from both:</a:t>
            </a:r>
          </a:p>
          <a:p>
            <a:pPr marL="914400" lvl="1" indent="-457200">
              <a:spcBef>
                <a:spcPts val="0"/>
              </a:spcBef>
              <a:spcAft>
                <a:spcPts val="700"/>
              </a:spcAft>
              <a:buFont typeface="+mj-lt"/>
              <a:buAutoNum type="arabicPeriod"/>
            </a:pPr>
            <a:endParaRPr lang="en-US" sz="2600" dirty="0">
              <a:effectLst/>
              <a:ea typeface="Times New Roman" panose="02020603050405020304" pitchFamily="18" charset="0"/>
            </a:endParaRPr>
          </a:p>
          <a:p>
            <a:pPr marL="914400" lvl="1" indent="-457200">
              <a:spcBef>
                <a:spcPts val="0"/>
              </a:spcBef>
              <a:spcAft>
                <a:spcPts val="1200"/>
              </a:spcAft>
              <a:buFont typeface="+mj-lt"/>
              <a:buAutoNum type="arabicPeriod"/>
            </a:pPr>
            <a:r>
              <a:rPr lang="en-US" sz="2600" dirty="0">
                <a:effectLst/>
                <a:ea typeface="Times New Roman" panose="02020603050405020304" pitchFamily="18" charset="0"/>
              </a:rPr>
              <a:t>A </a:t>
            </a:r>
            <a:r>
              <a:rPr lang="en-US" sz="2600" b="1" dirty="0">
                <a:effectLst/>
                <a:ea typeface="Times New Roman" panose="02020603050405020304" pitchFamily="18" charset="0"/>
              </a:rPr>
              <a:t>strategic level</a:t>
            </a:r>
            <a:r>
              <a:rPr lang="en-US" sz="2600" dirty="0">
                <a:effectLst/>
                <a:ea typeface="Times New Roman" panose="02020603050405020304" pitchFamily="18" charset="0"/>
              </a:rPr>
              <a:t>, such as describing their planned activities for convening sector partnerships, assessing the workforce needs within a specific geographic scope, and devising a comprehensive workforce strategy; and </a:t>
            </a:r>
          </a:p>
          <a:p>
            <a:pPr marL="914400" lvl="1" indent="-457200">
              <a:spcBef>
                <a:spcPts val="0"/>
              </a:spcBef>
              <a:spcAft>
                <a:spcPts val="1200"/>
              </a:spcAft>
              <a:buFont typeface="+mj-lt"/>
              <a:buAutoNum type="arabicPeriod"/>
            </a:pPr>
            <a:r>
              <a:rPr lang="en-US" sz="2600" dirty="0">
                <a:effectLst/>
                <a:ea typeface="Times New Roman" panose="02020603050405020304" pitchFamily="18" charset="0"/>
              </a:rPr>
              <a:t>An </a:t>
            </a:r>
            <a:r>
              <a:rPr lang="en-US" sz="2600" b="1" dirty="0">
                <a:effectLst/>
                <a:ea typeface="Times New Roman" panose="02020603050405020304" pitchFamily="18" charset="0"/>
              </a:rPr>
              <a:t>operational level</a:t>
            </a:r>
            <a:r>
              <a:rPr lang="en-US" sz="2600" dirty="0">
                <a:effectLst/>
                <a:ea typeface="Times New Roman" panose="02020603050405020304" pitchFamily="18" charset="0"/>
              </a:rPr>
              <a:t>, such as incorporating in their plans how they will implement their comprehensive workforce strategy and deploy the training activities.</a:t>
            </a:r>
            <a:endParaRPr lang="en-US" sz="2600" dirty="0">
              <a:solidFill>
                <a:srgbClr val="000000"/>
              </a:solidFill>
              <a:effectLst/>
              <a:ea typeface="Helvetica" panose="020B0604020202020204" pitchFamily="34" charset="0"/>
            </a:endParaRPr>
          </a:p>
          <a:p>
            <a:pPr marL="1371600" lvl="2" indent="-457200">
              <a:spcBef>
                <a:spcPts val="0"/>
              </a:spcBef>
              <a:buFont typeface="+mj-lt"/>
              <a:buAutoNum type="arabicPeriod"/>
            </a:pPr>
            <a:endParaRPr lang="en-US" sz="2000" dirty="0">
              <a:solidFill>
                <a:srgbClr val="000000"/>
              </a:solidFill>
              <a:effectLst/>
              <a:ea typeface="Times New Roman" panose="02020603050405020304" pitchFamily="18" charset="0"/>
            </a:endParaRPr>
          </a:p>
        </p:txBody>
      </p:sp>
      <p:sp>
        <p:nvSpPr>
          <p:cNvPr id="2" name="Slide Number Placeholder 1">
            <a:extLst>
              <a:ext uri="{FF2B5EF4-FFF2-40B4-BE49-F238E27FC236}">
                <a16:creationId xmlns:a16="http://schemas.microsoft.com/office/drawing/2014/main" id="{DEBA03CB-6C7B-7A33-0CF4-9A92BE6DAD30}"/>
              </a:ext>
            </a:extLst>
          </p:cNvPr>
          <p:cNvSpPr>
            <a:spLocks noGrp="1"/>
          </p:cNvSpPr>
          <p:nvPr>
            <p:ph type="sldNum" sz="quarter" idx="4"/>
          </p:nvPr>
        </p:nvSpPr>
        <p:spPr/>
        <p:txBody>
          <a:bodyPr/>
          <a:lstStyle/>
          <a:p>
            <a:fld id="{E1CE52AA-BB93-4FDB-9629-C6421C98F39B}" type="slidenum">
              <a:rPr lang="en-US" smtClean="0"/>
              <a:t>16</a:t>
            </a:fld>
            <a:endParaRPr lang="en-US"/>
          </a:p>
        </p:txBody>
      </p:sp>
    </p:spTree>
    <p:extLst>
      <p:ext uri="{BB962C8B-B14F-4D97-AF65-F5344CB8AC3E}">
        <p14:creationId xmlns:p14="http://schemas.microsoft.com/office/powerpoint/2010/main" val="17819950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C862D6-54B0-CE4E-D0A0-6D0753677EC1}"/>
              </a:ext>
            </a:extLst>
          </p:cNvPr>
          <p:cNvSpPr>
            <a:spLocks noGrp="1"/>
          </p:cNvSpPr>
          <p:nvPr>
            <p:ph type="title" idx="4294967295"/>
          </p:nvPr>
        </p:nvSpPr>
        <p:spPr>
          <a:xfrm>
            <a:off x="841248" y="365760"/>
            <a:ext cx="1051560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mn-cs"/>
              </a:rPr>
              <a:t>Project Design (2)</a:t>
            </a:r>
          </a:p>
        </p:txBody>
      </p:sp>
      <p:sp>
        <p:nvSpPr>
          <p:cNvPr id="12" name="Text Placeholder 11">
            <a:extLst>
              <a:ext uri="{FF2B5EF4-FFF2-40B4-BE49-F238E27FC236}">
                <a16:creationId xmlns:a16="http://schemas.microsoft.com/office/drawing/2014/main" id="{7D121053-7DFD-8AC4-2C7E-9545094C3074}"/>
              </a:ext>
            </a:extLst>
          </p:cNvPr>
          <p:cNvSpPr>
            <a:spLocks noGrp="1"/>
          </p:cNvSpPr>
          <p:nvPr>
            <p:ph type="body" sz="quarter" idx="14"/>
          </p:nvPr>
        </p:nvSpPr>
        <p:spPr>
          <a:xfrm>
            <a:off x="699818" y="1065028"/>
            <a:ext cx="11149281" cy="4540102"/>
          </a:xfrm>
        </p:spPr>
        <p:txBody>
          <a:bodyPr/>
          <a:lstStyle/>
          <a:p>
            <a:pPr marR="0" lvl="0">
              <a:spcBef>
                <a:spcPts val="0"/>
              </a:spcBef>
              <a:spcAft>
                <a:spcPts val="0"/>
              </a:spcAft>
              <a:buFont typeface="Wingdings 3" panose="05040102010807070707" pitchFamily="18" charset="2"/>
              <a:buChar char="}"/>
            </a:pPr>
            <a:r>
              <a:rPr lang="en-US" sz="1900" dirty="0">
                <a:solidFill>
                  <a:srgbClr val="000000"/>
                </a:solidFill>
                <a:effectLst/>
                <a:ea typeface="Times New Roman" panose="02020603050405020304" pitchFamily="18" charset="0"/>
              </a:rPr>
              <a:t>Developing or scaling sector partnerships of public and private sector entities and engaging employers, workers, labor, and education and training institutions in the adoption and deployment of employment and training services to address in-demand workforce needs in the proposed service area;</a:t>
            </a:r>
          </a:p>
          <a:p>
            <a:pPr marR="0" lvl="0">
              <a:spcBef>
                <a:spcPts val="0"/>
              </a:spcBef>
              <a:spcAft>
                <a:spcPts val="0"/>
              </a:spcAft>
              <a:buFont typeface="Wingdings 3" panose="05040102010807070707" pitchFamily="18" charset="2"/>
              <a:buChar char="}"/>
            </a:pPr>
            <a:endParaRPr lang="en-US" sz="1900" dirty="0">
              <a:solidFill>
                <a:srgbClr val="000000"/>
              </a:solidFill>
              <a:effectLst/>
              <a:ea typeface="Times New Roman" panose="02020603050405020304" pitchFamily="18" charset="0"/>
            </a:endParaRPr>
          </a:p>
          <a:p>
            <a:pPr marR="0" lvl="0">
              <a:spcBef>
                <a:spcPts val="0"/>
              </a:spcBef>
              <a:spcAft>
                <a:spcPts val="0"/>
              </a:spcAft>
              <a:buFont typeface="Wingdings 3" panose="05040102010807070707" pitchFamily="18" charset="2"/>
              <a:buChar char="}"/>
            </a:pPr>
            <a:r>
              <a:rPr lang="en-US" sz="1900" dirty="0">
                <a:solidFill>
                  <a:srgbClr val="000000"/>
                </a:solidFill>
                <a:effectLst/>
                <a:ea typeface="Times New Roman" panose="02020603050405020304" pitchFamily="18" charset="0"/>
              </a:rPr>
              <a:t>Incorporating worker voice into the development, implementation, and scaling of the training program;</a:t>
            </a:r>
          </a:p>
          <a:p>
            <a:pPr marR="0" lvl="0">
              <a:spcBef>
                <a:spcPts val="0"/>
              </a:spcBef>
              <a:spcAft>
                <a:spcPts val="0"/>
              </a:spcAft>
              <a:buFont typeface="Wingdings 3" panose="05040102010807070707" pitchFamily="18" charset="2"/>
              <a:buChar char="}"/>
            </a:pPr>
            <a:endParaRPr lang="en-US" sz="1900" dirty="0">
              <a:solidFill>
                <a:srgbClr val="000000"/>
              </a:solidFill>
              <a:effectLst/>
              <a:ea typeface="Times New Roman" panose="02020603050405020304" pitchFamily="18" charset="0"/>
            </a:endParaRPr>
          </a:p>
          <a:p>
            <a:pPr marR="0" lvl="0">
              <a:spcBef>
                <a:spcPts val="0"/>
              </a:spcBef>
              <a:spcAft>
                <a:spcPts val="0"/>
              </a:spcAft>
              <a:buFont typeface="Wingdings 3" panose="05040102010807070707" pitchFamily="18" charset="2"/>
              <a:buChar char="}"/>
            </a:pPr>
            <a:r>
              <a:rPr lang="en-US" sz="1900" dirty="0">
                <a:solidFill>
                  <a:srgbClr val="000000"/>
                </a:solidFill>
                <a:effectLst/>
                <a:ea typeface="Times New Roman" panose="02020603050405020304" pitchFamily="18" charset="0"/>
              </a:rPr>
              <a:t>Developing or scaling career pathways programs that emphasize the skills, competencies, and credentials needed for middle- to high-skilled H-1B occupations that are aligned with industry and employer needs;</a:t>
            </a:r>
          </a:p>
          <a:p>
            <a:pPr marR="0" lvl="0">
              <a:spcBef>
                <a:spcPts val="0"/>
              </a:spcBef>
              <a:spcAft>
                <a:spcPts val="0"/>
              </a:spcAft>
              <a:buFont typeface="Wingdings 3" panose="05040102010807070707" pitchFamily="18" charset="2"/>
              <a:buChar char="}"/>
            </a:pPr>
            <a:endParaRPr lang="en-US" sz="1900" dirty="0">
              <a:solidFill>
                <a:srgbClr val="000000"/>
              </a:solidFill>
              <a:effectLst/>
              <a:ea typeface="Times New Roman" panose="02020603050405020304" pitchFamily="18" charset="0"/>
            </a:endParaRPr>
          </a:p>
          <a:p>
            <a:pPr marR="0" lvl="0">
              <a:spcBef>
                <a:spcPts val="0"/>
              </a:spcBef>
              <a:spcAft>
                <a:spcPts val="0"/>
              </a:spcAft>
              <a:buFont typeface="Wingdings 3" panose="05040102010807070707" pitchFamily="18" charset="2"/>
              <a:buChar char="}"/>
            </a:pPr>
            <a:r>
              <a:rPr lang="en-US" sz="1900" dirty="0">
                <a:solidFill>
                  <a:srgbClr val="000000"/>
                </a:solidFill>
                <a:effectLst/>
                <a:ea typeface="Times New Roman" panose="02020603050405020304" pitchFamily="18" charset="0"/>
              </a:rPr>
              <a:t>Offering high-quality training options (including work-based learning models) to prepare individuals to successfully move into high-quality jobs in middle- to high-skilled employment in H-1B occupations upon completion of such training;</a:t>
            </a:r>
          </a:p>
          <a:p>
            <a:pPr marR="0" lvl="0">
              <a:spcBef>
                <a:spcPts val="0"/>
              </a:spcBef>
              <a:spcAft>
                <a:spcPts val="0"/>
              </a:spcAft>
              <a:buFont typeface="Wingdings 3" panose="05040102010807070707" pitchFamily="18" charset="2"/>
              <a:buChar char="}"/>
            </a:pPr>
            <a:endParaRPr lang="en-US" sz="1900" dirty="0">
              <a:solidFill>
                <a:srgbClr val="000000"/>
              </a:solidFill>
              <a:effectLst/>
              <a:ea typeface="Times New Roman" panose="02020603050405020304" pitchFamily="18" charset="0"/>
            </a:endParaRPr>
          </a:p>
          <a:p>
            <a:pPr>
              <a:spcBef>
                <a:spcPts val="0"/>
              </a:spcBef>
              <a:buFont typeface="Wingdings 3" panose="05040102010807070707" pitchFamily="18" charset="2"/>
              <a:buChar char="}"/>
            </a:pPr>
            <a:r>
              <a:rPr lang="en-US" sz="1900" dirty="0">
                <a:solidFill>
                  <a:srgbClr val="000000"/>
                </a:solidFill>
                <a:effectLst/>
                <a:ea typeface="Times New Roman" panose="02020603050405020304" pitchFamily="18" charset="0"/>
              </a:rPr>
              <a:t>Advancing diversity, equity, inclusion, and accessibility in the infrastructure workforce by recruiting, training, and expanding the pool of workers with transferrable, certified skills aligned with employer needs for good jobs;</a:t>
            </a:r>
          </a:p>
          <a:p>
            <a:pPr marL="1371600" lvl="2" indent="-457200">
              <a:spcBef>
                <a:spcPts val="0"/>
              </a:spcBef>
              <a:buFont typeface="+mj-lt"/>
              <a:buAutoNum type="arabicPeriod"/>
            </a:pPr>
            <a:endParaRPr lang="en-US" sz="2000" dirty="0">
              <a:solidFill>
                <a:srgbClr val="000000"/>
              </a:solidFill>
              <a:effectLst/>
              <a:ea typeface="Times New Roman" panose="02020603050405020304" pitchFamily="18" charset="0"/>
            </a:endParaRPr>
          </a:p>
        </p:txBody>
      </p:sp>
      <p:sp>
        <p:nvSpPr>
          <p:cNvPr id="2" name="Slide Number Placeholder 1">
            <a:extLst>
              <a:ext uri="{FF2B5EF4-FFF2-40B4-BE49-F238E27FC236}">
                <a16:creationId xmlns:a16="http://schemas.microsoft.com/office/drawing/2014/main" id="{DEBA03CB-6C7B-7A33-0CF4-9A92BE6DAD30}"/>
              </a:ext>
            </a:extLst>
          </p:cNvPr>
          <p:cNvSpPr>
            <a:spLocks noGrp="1"/>
          </p:cNvSpPr>
          <p:nvPr>
            <p:ph type="sldNum" sz="quarter" idx="4"/>
          </p:nvPr>
        </p:nvSpPr>
        <p:spPr/>
        <p:txBody>
          <a:bodyPr/>
          <a:lstStyle/>
          <a:p>
            <a:fld id="{E1CE52AA-BB93-4FDB-9629-C6421C98F39B}" type="slidenum">
              <a:rPr lang="en-US" smtClean="0"/>
              <a:t>17</a:t>
            </a:fld>
            <a:endParaRPr lang="en-US"/>
          </a:p>
        </p:txBody>
      </p:sp>
    </p:spTree>
    <p:extLst>
      <p:ext uri="{BB962C8B-B14F-4D97-AF65-F5344CB8AC3E}">
        <p14:creationId xmlns:p14="http://schemas.microsoft.com/office/powerpoint/2010/main" val="35158069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C862D6-54B0-CE4E-D0A0-6D0753677EC1}"/>
              </a:ext>
            </a:extLst>
          </p:cNvPr>
          <p:cNvSpPr>
            <a:spLocks noGrp="1"/>
          </p:cNvSpPr>
          <p:nvPr>
            <p:ph type="title" idx="4294967295"/>
          </p:nvPr>
        </p:nvSpPr>
        <p:spPr>
          <a:xfrm>
            <a:off x="841248" y="365760"/>
            <a:ext cx="1051560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mn-cs"/>
              </a:rPr>
              <a:t>Project Design (3)</a:t>
            </a:r>
          </a:p>
        </p:txBody>
      </p:sp>
      <p:sp>
        <p:nvSpPr>
          <p:cNvPr id="12" name="Text Placeholder 11">
            <a:extLst>
              <a:ext uri="{FF2B5EF4-FFF2-40B4-BE49-F238E27FC236}">
                <a16:creationId xmlns:a16="http://schemas.microsoft.com/office/drawing/2014/main" id="{7D121053-7DFD-8AC4-2C7E-9545094C3074}"/>
              </a:ext>
            </a:extLst>
          </p:cNvPr>
          <p:cNvSpPr>
            <a:spLocks noGrp="1"/>
          </p:cNvSpPr>
          <p:nvPr>
            <p:ph type="body" sz="quarter" idx="14"/>
          </p:nvPr>
        </p:nvSpPr>
        <p:spPr>
          <a:xfrm>
            <a:off x="835152" y="971426"/>
            <a:ext cx="11315398" cy="4915148"/>
          </a:xfrm>
        </p:spPr>
        <p:txBody>
          <a:bodyPr/>
          <a:lstStyle/>
          <a:p>
            <a:pPr>
              <a:spcBef>
                <a:spcPts val="0"/>
              </a:spcBef>
            </a:pPr>
            <a:r>
              <a:rPr lang="en-US" sz="1700" dirty="0">
                <a:solidFill>
                  <a:srgbClr val="000000"/>
                </a:solidFill>
                <a:effectLst/>
                <a:ea typeface="Times New Roman" panose="02020603050405020304" pitchFamily="18" charset="0"/>
              </a:rPr>
              <a:t>Emphasizing Registered Apprenticeship Programs (RAPs) as an earn and learn pathway and an equity strategy</a:t>
            </a:r>
            <a:r>
              <a:rPr lang="en-US" sz="1700" b="1" dirty="0">
                <a:solidFill>
                  <a:srgbClr val="000000"/>
                </a:solidFill>
                <a:effectLst/>
                <a:ea typeface="Times New Roman" panose="02020603050405020304" pitchFamily="18" charset="0"/>
              </a:rPr>
              <a:t> </a:t>
            </a:r>
            <a:r>
              <a:rPr lang="en-US" sz="1700" dirty="0">
                <a:solidFill>
                  <a:srgbClr val="000000"/>
                </a:solidFill>
                <a:effectLst/>
                <a:ea typeface="Times New Roman" panose="02020603050405020304" pitchFamily="18" charset="0"/>
              </a:rPr>
              <a:t>to break down barriers to infrastructure jobs for individuals without degrees;</a:t>
            </a:r>
          </a:p>
          <a:p>
            <a:pPr marL="0" indent="0">
              <a:spcBef>
                <a:spcPts val="0"/>
              </a:spcBef>
              <a:buNone/>
            </a:pPr>
            <a:endParaRPr lang="en-US" sz="1700" dirty="0">
              <a:solidFill>
                <a:srgbClr val="000000"/>
              </a:solidFill>
              <a:effectLst/>
              <a:ea typeface="Times New Roman" panose="02020603050405020304" pitchFamily="18" charset="0"/>
            </a:endParaRPr>
          </a:p>
          <a:p>
            <a:pPr>
              <a:spcBef>
                <a:spcPts val="0"/>
              </a:spcBef>
            </a:pPr>
            <a:r>
              <a:rPr lang="en-US" sz="1700" dirty="0">
                <a:solidFill>
                  <a:srgbClr val="000000"/>
                </a:solidFill>
                <a:effectLst/>
                <a:ea typeface="Times New Roman" panose="02020603050405020304" pitchFamily="18" charset="0"/>
              </a:rPr>
              <a:t>Developing and implementing training program models (Development Track) or scaling established training program models (Scaling Track);</a:t>
            </a:r>
          </a:p>
          <a:p>
            <a:pPr>
              <a:spcBef>
                <a:spcPts val="0"/>
              </a:spcBef>
            </a:pPr>
            <a:endParaRPr lang="en-US" sz="1700" dirty="0">
              <a:solidFill>
                <a:srgbClr val="000000"/>
              </a:solidFill>
              <a:effectLst/>
              <a:ea typeface="Times New Roman" panose="02020603050405020304" pitchFamily="18" charset="0"/>
            </a:endParaRPr>
          </a:p>
          <a:p>
            <a:pPr>
              <a:spcBef>
                <a:spcPts val="0"/>
              </a:spcBef>
            </a:pPr>
            <a:r>
              <a:rPr lang="en-US" sz="1700" dirty="0">
                <a:solidFill>
                  <a:srgbClr val="000000"/>
                </a:solidFill>
                <a:effectLst/>
                <a:ea typeface="Times New Roman" panose="02020603050405020304" pitchFamily="18" charset="0"/>
              </a:rPr>
              <a:t>Prioritizing occupations and career pathways within the identified infrastructure sectors that are in high demand and offer above-average pay and benefits for the applicable industry and/or location, and opportunities for career advancement;</a:t>
            </a:r>
          </a:p>
          <a:p>
            <a:pPr>
              <a:spcBef>
                <a:spcPts val="0"/>
              </a:spcBef>
            </a:pPr>
            <a:endParaRPr lang="en-US" sz="1700" dirty="0">
              <a:solidFill>
                <a:srgbClr val="000000"/>
              </a:solidFill>
              <a:effectLst/>
              <a:ea typeface="Times New Roman" panose="02020603050405020304" pitchFamily="18" charset="0"/>
            </a:endParaRPr>
          </a:p>
          <a:p>
            <a:pPr>
              <a:spcBef>
                <a:spcPts val="0"/>
              </a:spcBef>
            </a:pPr>
            <a:r>
              <a:rPr lang="en-US" sz="1700" dirty="0">
                <a:solidFill>
                  <a:srgbClr val="000000"/>
                </a:solidFill>
                <a:effectLst/>
                <a:ea typeface="Times New Roman" panose="02020603050405020304" pitchFamily="18" charset="0"/>
              </a:rPr>
              <a:t>Providing intensive wrap-around supportive services to participants who need them, to ensure they can participate and complete the training program and enter good quality employment;</a:t>
            </a:r>
          </a:p>
          <a:p>
            <a:pPr>
              <a:spcBef>
                <a:spcPts val="0"/>
              </a:spcBef>
            </a:pPr>
            <a:r>
              <a:rPr lang="en-US" sz="1700" dirty="0">
                <a:solidFill>
                  <a:srgbClr val="000000"/>
                </a:solidFill>
                <a:effectLst/>
                <a:ea typeface="Times New Roman" panose="02020603050405020304" pitchFamily="18" charset="0"/>
              </a:rPr>
              <a:t>Offering proactive and comprehensive career navigation services to participants;</a:t>
            </a:r>
          </a:p>
          <a:p>
            <a:pPr>
              <a:spcBef>
                <a:spcPts val="0"/>
              </a:spcBef>
            </a:pPr>
            <a:endParaRPr lang="en-US" sz="1700" dirty="0">
              <a:solidFill>
                <a:srgbClr val="000000"/>
              </a:solidFill>
              <a:effectLst/>
              <a:ea typeface="Times New Roman" panose="02020603050405020304" pitchFamily="18" charset="0"/>
            </a:endParaRPr>
          </a:p>
          <a:p>
            <a:pPr>
              <a:spcBef>
                <a:spcPts val="0"/>
              </a:spcBef>
            </a:pPr>
            <a:r>
              <a:rPr lang="en-US" sz="1700" dirty="0">
                <a:solidFill>
                  <a:srgbClr val="000000"/>
                </a:solidFill>
                <a:effectLst/>
                <a:ea typeface="Times New Roman" panose="02020603050405020304" pitchFamily="18" charset="0"/>
              </a:rPr>
              <a:t>Developing a new, or leveraging an existing, system for reviewing and collecting participant data, and monitoring results to assess program performance;</a:t>
            </a:r>
          </a:p>
          <a:p>
            <a:pPr>
              <a:spcBef>
                <a:spcPts val="0"/>
              </a:spcBef>
            </a:pPr>
            <a:endParaRPr lang="en-US" sz="1700" dirty="0">
              <a:solidFill>
                <a:srgbClr val="000000"/>
              </a:solidFill>
              <a:effectLst/>
              <a:ea typeface="Times New Roman" panose="02020603050405020304" pitchFamily="18" charset="0"/>
            </a:endParaRPr>
          </a:p>
          <a:p>
            <a:pPr>
              <a:spcBef>
                <a:spcPts val="0"/>
              </a:spcBef>
            </a:pPr>
            <a:r>
              <a:rPr lang="en-US" sz="1700" dirty="0">
                <a:solidFill>
                  <a:srgbClr val="000000"/>
                </a:solidFill>
                <a:effectLst/>
                <a:ea typeface="Times New Roman" panose="02020603050405020304" pitchFamily="18" charset="0"/>
              </a:rPr>
              <a:t>Leveraging other private, federal, and state funding resources, including BIL resources; and</a:t>
            </a:r>
          </a:p>
          <a:p>
            <a:pPr>
              <a:spcBef>
                <a:spcPts val="0"/>
              </a:spcBef>
            </a:pPr>
            <a:endParaRPr lang="en-US" sz="1700" dirty="0">
              <a:solidFill>
                <a:srgbClr val="000000"/>
              </a:solidFill>
              <a:effectLst/>
              <a:ea typeface="Times New Roman" panose="02020603050405020304" pitchFamily="18" charset="0"/>
            </a:endParaRPr>
          </a:p>
          <a:p>
            <a:pPr>
              <a:spcBef>
                <a:spcPts val="0"/>
              </a:spcBef>
              <a:spcAft>
                <a:spcPts val="750"/>
              </a:spcAft>
            </a:pPr>
            <a:r>
              <a:rPr lang="en-US" sz="1700" dirty="0">
                <a:solidFill>
                  <a:srgbClr val="000000"/>
                </a:solidFill>
                <a:effectLst/>
                <a:ea typeface="Times New Roman" panose="02020603050405020304" pitchFamily="18" charset="0"/>
              </a:rPr>
              <a:t>Institutionalizing the practice of worker-centered sector strategies by creating systemic changes, including through partnerships, policies, and procedures, to successfully sustain sector strategy models after the life of the grant.</a:t>
            </a:r>
          </a:p>
          <a:p>
            <a:pPr marL="1371600" lvl="2" indent="-457200">
              <a:spcBef>
                <a:spcPts val="0"/>
              </a:spcBef>
              <a:buFont typeface="+mj-lt"/>
              <a:buAutoNum type="arabicPeriod"/>
            </a:pPr>
            <a:endParaRPr lang="en-US" sz="1700" dirty="0">
              <a:solidFill>
                <a:srgbClr val="000000"/>
              </a:solidFill>
              <a:effectLst/>
              <a:ea typeface="Times New Roman" panose="02020603050405020304" pitchFamily="18" charset="0"/>
            </a:endParaRPr>
          </a:p>
        </p:txBody>
      </p:sp>
      <p:sp>
        <p:nvSpPr>
          <p:cNvPr id="2" name="Slide Number Placeholder 1">
            <a:extLst>
              <a:ext uri="{FF2B5EF4-FFF2-40B4-BE49-F238E27FC236}">
                <a16:creationId xmlns:a16="http://schemas.microsoft.com/office/drawing/2014/main" id="{DEBA03CB-6C7B-7A33-0CF4-9A92BE6DAD30}"/>
              </a:ext>
            </a:extLst>
          </p:cNvPr>
          <p:cNvSpPr>
            <a:spLocks noGrp="1"/>
          </p:cNvSpPr>
          <p:nvPr>
            <p:ph type="sldNum" sz="quarter" idx="4"/>
          </p:nvPr>
        </p:nvSpPr>
        <p:spPr/>
        <p:txBody>
          <a:bodyPr/>
          <a:lstStyle/>
          <a:p>
            <a:fld id="{E1CE52AA-BB93-4FDB-9629-C6421C98F39B}" type="slidenum">
              <a:rPr lang="en-US" smtClean="0"/>
              <a:t>18</a:t>
            </a:fld>
            <a:endParaRPr lang="en-US"/>
          </a:p>
        </p:txBody>
      </p:sp>
    </p:spTree>
    <p:extLst>
      <p:ext uri="{BB962C8B-B14F-4D97-AF65-F5344CB8AC3E}">
        <p14:creationId xmlns:p14="http://schemas.microsoft.com/office/powerpoint/2010/main" val="20943158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73DF9C0-3DEB-393A-47AC-04BE102F7156}"/>
              </a:ext>
            </a:extLst>
          </p:cNvPr>
          <p:cNvSpPr>
            <a:spLocks noGrp="1"/>
          </p:cNvSpPr>
          <p:nvPr>
            <p:ph type="title" idx="4294967295"/>
          </p:nvPr>
        </p:nvSpPr>
        <p:spPr>
          <a:xfrm>
            <a:off x="621792" y="466344"/>
            <a:ext cx="10570464" cy="69494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mn-cs"/>
              </a:rPr>
              <a:t>Project Design (4)</a:t>
            </a:r>
          </a:p>
        </p:txBody>
      </p:sp>
      <p:sp>
        <p:nvSpPr>
          <p:cNvPr id="6" name="Text Placeholder 5">
            <a:extLst>
              <a:ext uri="{FF2B5EF4-FFF2-40B4-BE49-F238E27FC236}">
                <a16:creationId xmlns:a16="http://schemas.microsoft.com/office/drawing/2014/main" id="{F2DD47E2-9A7E-3ED3-6FA4-7F41307C8FFE}"/>
              </a:ext>
            </a:extLst>
          </p:cNvPr>
          <p:cNvSpPr>
            <a:spLocks noGrp="1"/>
          </p:cNvSpPr>
          <p:nvPr>
            <p:ph type="body" idx="1"/>
          </p:nvPr>
        </p:nvSpPr>
        <p:spPr>
          <a:xfrm>
            <a:off x="704087" y="1193186"/>
            <a:ext cx="10125837" cy="2064364"/>
          </a:xfrm>
        </p:spPr>
        <p:txBody>
          <a:bodyPr/>
          <a:lstStyle/>
          <a:p>
            <a:pPr marL="0" indent="0" algn="l">
              <a:buNone/>
            </a:pPr>
            <a:r>
              <a:rPr lang="en-US" sz="2000" b="1" dirty="0"/>
              <a:t>Training and Education Services</a:t>
            </a:r>
            <a:endParaRPr lang="en-US" sz="2000" dirty="0"/>
          </a:p>
          <a:p>
            <a:pPr marL="342900" indent="-342900" algn="l">
              <a:buFont typeface="Arial" panose="020B0604020202020204" pitchFamily="34" charset="0"/>
              <a:buChar char="•"/>
            </a:pPr>
            <a:r>
              <a:rPr lang="en-US" sz="2000" dirty="0">
                <a:solidFill>
                  <a:srgbClr val="000000"/>
                </a:solidFill>
                <a:effectLst/>
                <a:ea typeface="Times New Roman" panose="02020603050405020304" pitchFamily="18" charset="0"/>
              </a:rPr>
              <a:t>Innovative mix of services will include assessment, coaching and counseling, supportive services, and occupational skills training that leads to recognized postsecondary credentials and/or employment</a:t>
            </a:r>
          </a:p>
          <a:p>
            <a:pPr marL="342900" indent="-342900" algn="l">
              <a:buFont typeface="Arial" panose="020B0604020202020204" pitchFamily="34" charset="0"/>
              <a:buChar char="•"/>
            </a:pPr>
            <a:r>
              <a:rPr lang="en-US" sz="2000" dirty="0">
                <a:solidFill>
                  <a:srgbClr val="000000"/>
                </a:solidFill>
                <a:effectLst/>
                <a:ea typeface="Times New Roman" panose="02020603050405020304" pitchFamily="18" charset="0"/>
              </a:rPr>
              <a:t>Work-based learning strategies such as:</a:t>
            </a:r>
          </a:p>
          <a:p>
            <a:endParaRPr lang="en-US" dirty="0"/>
          </a:p>
        </p:txBody>
      </p:sp>
      <p:sp>
        <p:nvSpPr>
          <p:cNvPr id="3" name="Text Placeholder 2">
            <a:extLst>
              <a:ext uri="{FF2B5EF4-FFF2-40B4-BE49-F238E27FC236}">
                <a16:creationId xmlns:a16="http://schemas.microsoft.com/office/drawing/2014/main" id="{FB39B70B-F090-8321-C92F-88888D1F7480}"/>
              </a:ext>
            </a:extLst>
          </p:cNvPr>
          <p:cNvSpPr>
            <a:spLocks noGrp="1"/>
          </p:cNvSpPr>
          <p:nvPr>
            <p:ph type="body" sz="quarter" idx="31"/>
          </p:nvPr>
        </p:nvSpPr>
        <p:spPr>
          <a:xfrm>
            <a:off x="838199" y="3036278"/>
            <a:ext cx="10818899" cy="3014532"/>
          </a:xfrm>
        </p:spPr>
        <p:txBody>
          <a:bodyPr numCol="2"/>
          <a:lstStyle/>
          <a:p>
            <a:pPr marL="800100" lvl="1" indent="-342900">
              <a:buClr>
                <a:srgbClr val="2C5261"/>
              </a:buClr>
              <a:buFont typeface="Wingdings" panose="05000000000000000000" pitchFamily="2" charset="2"/>
              <a:buChar char="§"/>
            </a:pPr>
            <a:r>
              <a:rPr lang="en-US" sz="2000" dirty="0"/>
              <a:t>Registered Apprenticeship Programs (RAPs);</a:t>
            </a:r>
          </a:p>
          <a:p>
            <a:pPr marL="800100" lvl="1" indent="-342900">
              <a:buClr>
                <a:srgbClr val="2C5261"/>
              </a:buClr>
              <a:buFont typeface="Wingdings" panose="05000000000000000000" pitchFamily="2" charset="2"/>
              <a:buChar char="§"/>
            </a:pPr>
            <a:r>
              <a:rPr lang="en-US" sz="2000" dirty="0"/>
              <a:t>Pre-apprenticeship programs that articulate to RAPs; </a:t>
            </a:r>
          </a:p>
          <a:p>
            <a:pPr marL="800100" lvl="1" indent="-342900">
              <a:buClr>
                <a:srgbClr val="2C5261"/>
              </a:buClr>
              <a:buFont typeface="Wingdings" panose="05000000000000000000" pitchFamily="2" charset="2"/>
              <a:buChar char="§"/>
            </a:pPr>
            <a:r>
              <a:rPr lang="en-US" sz="2000" dirty="0"/>
              <a:t>On-the-Job Training (OJT); </a:t>
            </a:r>
          </a:p>
          <a:p>
            <a:pPr marL="800100" lvl="1" indent="-342900">
              <a:buClr>
                <a:srgbClr val="2C5261"/>
              </a:buClr>
              <a:buFont typeface="Wingdings" panose="05000000000000000000" pitchFamily="2" charset="2"/>
              <a:buChar char="§"/>
            </a:pPr>
            <a:r>
              <a:rPr lang="en-US" sz="2000" dirty="0"/>
              <a:t>Incumbent Worker Training; </a:t>
            </a:r>
          </a:p>
          <a:p>
            <a:pPr marL="800100" lvl="1" indent="-342900">
              <a:buClr>
                <a:srgbClr val="2C5261"/>
              </a:buClr>
              <a:buFont typeface="Wingdings" panose="05000000000000000000" pitchFamily="2" charset="2"/>
              <a:buChar char="§"/>
            </a:pPr>
            <a:endParaRPr lang="en-US" sz="2000" dirty="0"/>
          </a:p>
          <a:p>
            <a:pPr marL="457200" lvl="1" indent="0">
              <a:buClr>
                <a:srgbClr val="2C5261"/>
              </a:buClr>
              <a:buNone/>
            </a:pPr>
            <a:endParaRPr lang="en-US" sz="2000" dirty="0"/>
          </a:p>
          <a:p>
            <a:pPr marL="457200" lvl="1" indent="0">
              <a:buClr>
                <a:srgbClr val="2C5261"/>
              </a:buClr>
              <a:buNone/>
            </a:pPr>
            <a:endParaRPr lang="en-US" sz="2000" dirty="0"/>
          </a:p>
          <a:p>
            <a:pPr marL="800100" lvl="1" indent="-342900">
              <a:buClr>
                <a:srgbClr val="2C5261"/>
              </a:buClr>
              <a:buFont typeface="Wingdings" panose="05000000000000000000" pitchFamily="2" charset="2"/>
              <a:buChar char="§"/>
            </a:pPr>
            <a:r>
              <a:rPr lang="en-US" sz="2000" dirty="0"/>
              <a:t>Paid work experience and paid internships; and</a:t>
            </a:r>
          </a:p>
          <a:p>
            <a:pPr marL="800100" lvl="1" indent="-342900">
              <a:buClr>
                <a:srgbClr val="2C5261"/>
              </a:buClr>
              <a:buFont typeface="Wingdings" panose="05000000000000000000" pitchFamily="2" charset="2"/>
              <a:buChar char="§"/>
            </a:pPr>
            <a:r>
              <a:rPr lang="en-US" sz="2000" dirty="0"/>
              <a:t>Classroom, competency-based, and technology-based training strategies.  </a:t>
            </a:r>
          </a:p>
          <a:p>
            <a:endParaRPr lang="en-US" dirty="0"/>
          </a:p>
        </p:txBody>
      </p:sp>
      <p:sp>
        <p:nvSpPr>
          <p:cNvPr id="5" name="Slide Number Placeholder 4">
            <a:extLst>
              <a:ext uri="{FF2B5EF4-FFF2-40B4-BE49-F238E27FC236}">
                <a16:creationId xmlns:a16="http://schemas.microsoft.com/office/drawing/2014/main" id="{346BC73D-7C9A-84A4-73DC-9FED9D0CC1E0}"/>
              </a:ext>
            </a:extLst>
          </p:cNvPr>
          <p:cNvSpPr>
            <a:spLocks noGrp="1"/>
          </p:cNvSpPr>
          <p:nvPr>
            <p:ph type="sldNum" sz="quarter" idx="4"/>
          </p:nvPr>
        </p:nvSpPr>
        <p:spPr/>
        <p:txBody>
          <a:bodyPr/>
          <a:lstStyle/>
          <a:p>
            <a:fld id="{E1CE52AA-BB93-4FDB-9629-C6421C98F39B}" type="slidenum">
              <a:rPr lang="en-US" smtClean="0"/>
              <a:pPr/>
              <a:t>19</a:t>
            </a:fld>
            <a:endParaRPr lang="en-US" dirty="0"/>
          </a:p>
        </p:txBody>
      </p:sp>
    </p:spTree>
    <p:extLst>
      <p:ext uri="{BB962C8B-B14F-4D97-AF65-F5344CB8AC3E}">
        <p14:creationId xmlns:p14="http://schemas.microsoft.com/office/powerpoint/2010/main" val="18933604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C862D6-54B0-CE4E-D0A0-6D0753677EC1}"/>
              </a:ext>
            </a:extLst>
          </p:cNvPr>
          <p:cNvSpPr>
            <a:spLocks noGrp="1"/>
          </p:cNvSpPr>
          <p:nvPr>
            <p:ph type="title" idx="4294967295"/>
          </p:nvPr>
        </p:nvSpPr>
        <p:spPr>
          <a:xfrm>
            <a:off x="841248" y="365760"/>
            <a:ext cx="1051560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mn-cs"/>
              </a:rPr>
              <a:t>Supportive Services</a:t>
            </a:r>
          </a:p>
        </p:txBody>
      </p:sp>
      <p:sp>
        <p:nvSpPr>
          <p:cNvPr id="12" name="Text Placeholder 11">
            <a:extLst>
              <a:ext uri="{FF2B5EF4-FFF2-40B4-BE49-F238E27FC236}">
                <a16:creationId xmlns:a16="http://schemas.microsoft.com/office/drawing/2014/main" id="{7D121053-7DFD-8AC4-2C7E-9545094C3074}"/>
              </a:ext>
            </a:extLst>
          </p:cNvPr>
          <p:cNvSpPr>
            <a:spLocks noGrp="1"/>
          </p:cNvSpPr>
          <p:nvPr>
            <p:ph type="body" sz="quarter" idx="14"/>
          </p:nvPr>
        </p:nvSpPr>
        <p:spPr>
          <a:xfrm>
            <a:off x="699818" y="1065028"/>
            <a:ext cx="11149281" cy="4540102"/>
          </a:xfrm>
        </p:spPr>
        <p:txBody>
          <a:bodyPr/>
          <a:lstStyle/>
          <a:p>
            <a:pPr>
              <a:spcBef>
                <a:spcPts val="0"/>
              </a:spcBef>
              <a:spcAft>
                <a:spcPts val="1200"/>
              </a:spcAft>
            </a:pPr>
            <a:r>
              <a:rPr lang="en-US" sz="2400" dirty="0">
                <a:solidFill>
                  <a:srgbClr val="000000"/>
                </a:solidFill>
                <a:effectLst/>
                <a:ea typeface="Times New Roman" panose="02020603050405020304" pitchFamily="18" charset="0"/>
              </a:rPr>
              <a:t>A robust supportive services strategy is required as part of the proposed program design under the FOA.</a:t>
            </a:r>
          </a:p>
          <a:p>
            <a:pPr>
              <a:spcBef>
                <a:spcPts val="0"/>
              </a:spcBef>
              <a:spcAft>
                <a:spcPts val="1200"/>
              </a:spcAft>
            </a:pPr>
            <a:r>
              <a:rPr lang="en-US" sz="2400" dirty="0">
                <a:solidFill>
                  <a:srgbClr val="000000"/>
                </a:solidFill>
                <a:effectLst/>
                <a:ea typeface="Times New Roman" panose="02020603050405020304" pitchFamily="18" charset="0"/>
              </a:rPr>
              <a:t>Up to 15 percent of grant funds may be used to provide supportive services for training participants, and supportive services may also be provided as a leveraged cost.</a:t>
            </a:r>
          </a:p>
          <a:p>
            <a:pPr>
              <a:spcBef>
                <a:spcPts val="0"/>
              </a:spcBef>
              <a:spcAft>
                <a:spcPts val="1200"/>
              </a:spcAft>
            </a:pPr>
            <a:r>
              <a:rPr lang="en-US" sz="2400" dirty="0">
                <a:solidFill>
                  <a:srgbClr val="000000"/>
                </a:solidFill>
                <a:effectLst/>
                <a:ea typeface="Times New Roman" panose="02020603050405020304" pitchFamily="18" charset="0"/>
              </a:rPr>
              <a:t>Grantees may fund supportive services through various means, including providing the actual supportive service (e.g., childcare), providing participants with a voucher for the service (e.g., public transportation cards or tokens), or providing a stipend directly to the participant. </a:t>
            </a:r>
          </a:p>
          <a:p>
            <a:pPr marL="1371600" lvl="2" indent="-457200">
              <a:spcBef>
                <a:spcPts val="0"/>
              </a:spcBef>
              <a:buFont typeface="+mj-lt"/>
              <a:buAutoNum type="arabicPeriod"/>
            </a:pPr>
            <a:endParaRPr lang="en-US" sz="2000" dirty="0">
              <a:solidFill>
                <a:srgbClr val="000000"/>
              </a:solidFill>
              <a:effectLst/>
              <a:ea typeface="Times New Roman" panose="02020603050405020304" pitchFamily="18" charset="0"/>
            </a:endParaRPr>
          </a:p>
        </p:txBody>
      </p:sp>
      <p:sp>
        <p:nvSpPr>
          <p:cNvPr id="2" name="Slide Number Placeholder 1">
            <a:extLst>
              <a:ext uri="{FF2B5EF4-FFF2-40B4-BE49-F238E27FC236}">
                <a16:creationId xmlns:a16="http://schemas.microsoft.com/office/drawing/2014/main" id="{DEBA03CB-6C7B-7A33-0CF4-9A92BE6DAD30}"/>
              </a:ext>
            </a:extLst>
          </p:cNvPr>
          <p:cNvSpPr>
            <a:spLocks noGrp="1"/>
          </p:cNvSpPr>
          <p:nvPr>
            <p:ph type="sldNum" sz="quarter" idx="4"/>
          </p:nvPr>
        </p:nvSpPr>
        <p:spPr/>
        <p:txBody>
          <a:bodyPr/>
          <a:lstStyle/>
          <a:p>
            <a:fld id="{E1CE52AA-BB93-4FDB-9629-C6421C98F39B}" type="slidenum">
              <a:rPr lang="en-US" smtClean="0"/>
              <a:t>20</a:t>
            </a:fld>
            <a:endParaRPr lang="en-US"/>
          </a:p>
        </p:txBody>
      </p:sp>
    </p:spTree>
    <p:extLst>
      <p:ext uri="{BB962C8B-B14F-4D97-AF65-F5344CB8AC3E}">
        <p14:creationId xmlns:p14="http://schemas.microsoft.com/office/powerpoint/2010/main" val="9138151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C862D6-54B0-CE4E-D0A0-6D0753677EC1}"/>
              </a:ext>
            </a:extLst>
          </p:cNvPr>
          <p:cNvSpPr>
            <a:spLocks noGrp="1"/>
          </p:cNvSpPr>
          <p:nvPr>
            <p:ph type="title" idx="4294967295"/>
          </p:nvPr>
        </p:nvSpPr>
        <p:spPr>
          <a:xfrm>
            <a:off x="841248" y="365760"/>
            <a:ext cx="1051560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mn-cs"/>
              </a:rPr>
              <a:t>Geographic Scope (1)</a:t>
            </a:r>
          </a:p>
        </p:txBody>
      </p:sp>
      <p:sp>
        <p:nvSpPr>
          <p:cNvPr id="12" name="Text Placeholder 11">
            <a:extLst>
              <a:ext uri="{FF2B5EF4-FFF2-40B4-BE49-F238E27FC236}">
                <a16:creationId xmlns:a16="http://schemas.microsoft.com/office/drawing/2014/main" id="{7D121053-7DFD-8AC4-2C7E-9545094C3074}"/>
              </a:ext>
            </a:extLst>
          </p:cNvPr>
          <p:cNvSpPr>
            <a:spLocks noGrp="1"/>
          </p:cNvSpPr>
          <p:nvPr>
            <p:ph type="body" sz="quarter" idx="14"/>
          </p:nvPr>
        </p:nvSpPr>
        <p:spPr>
          <a:xfrm>
            <a:off x="699818" y="1065028"/>
            <a:ext cx="11149281" cy="4540102"/>
          </a:xfrm>
        </p:spPr>
        <p:txBody>
          <a:bodyPr/>
          <a:lstStyle/>
          <a:p>
            <a:pPr>
              <a:spcBef>
                <a:spcPts val="0"/>
              </a:spcBef>
              <a:spcAft>
                <a:spcPts val="1200"/>
              </a:spcAft>
            </a:pPr>
            <a:r>
              <a:rPr lang="en-US" sz="2400" dirty="0">
                <a:solidFill>
                  <a:srgbClr val="000000"/>
                </a:solidFill>
                <a:effectLst/>
                <a:ea typeface="Times New Roman" panose="02020603050405020304" pitchFamily="18" charset="0"/>
              </a:rPr>
              <a:t>Applicants may choose one of the following geographic scopes: </a:t>
            </a:r>
          </a:p>
          <a:p>
            <a:pPr>
              <a:spcAft>
                <a:spcPts val="1200"/>
              </a:spcAft>
            </a:pPr>
            <a:r>
              <a:rPr lang="en-US" sz="2200" b="1" dirty="0">
                <a:solidFill>
                  <a:srgbClr val="000000"/>
                </a:solidFill>
                <a:ea typeface="Times New Roman" panose="02020603050405020304" pitchFamily="18" charset="0"/>
              </a:rPr>
              <a:t>Local/regional </a:t>
            </a:r>
            <a:r>
              <a:rPr lang="en-US" sz="2200" dirty="0">
                <a:solidFill>
                  <a:srgbClr val="000000"/>
                </a:solidFill>
                <a:ea typeface="Times New Roman" panose="02020603050405020304" pitchFamily="18" charset="0"/>
              </a:rPr>
              <a:t>means serving part or all of an economic region within one state or a contiguous economic region that may cross more than one state.  This also includes serving part or all of one Economic Development District (EDD) as recognized by the Department of Commerce’s </a:t>
            </a:r>
            <a:r>
              <a:rPr lang="en-US" sz="2200" dirty="0">
                <a:solidFill>
                  <a:srgbClr val="000000"/>
                </a:solidFill>
                <a:ea typeface="Times New Roman" panose="02020603050405020304" pitchFamily="18" charset="0"/>
                <a:hlinkClick r:id="rId3"/>
              </a:rPr>
              <a:t>Economic Development Agency</a:t>
            </a:r>
            <a:r>
              <a:rPr lang="en-US" sz="2200" dirty="0">
                <a:solidFill>
                  <a:srgbClr val="000000"/>
                </a:solidFill>
                <a:ea typeface="Times New Roman" panose="02020603050405020304" pitchFamily="18" charset="0"/>
              </a:rPr>
              <a:t>.</a:t>
            </a:r>
          </a:p>
          <a:p>
            <a:pPr>
              <a:spcAft>
                <a:spcPts val="1200"/>
              </a:spcAft>
            </a:pPr>
            <a:r>
              <a:rPr lang="en-US" sz="2200" b="1" dirty="0">
                <a:solidFill>
                  <a:srgbClr val="000000"/>
                </a:solidFill>
                <a:ea typeface="Times New Roman" panose="02020603050405020304" pitchFamily="18" charset="0"/>
              </a:rPr>
              <a:t>Statewide</a:t>
            </a:r>
            <a:r>
              <a:rPr lang="en-US" sz="2200" dirty="0">
                <a:solidFill>
                  <a:srgbClr val="000000"/>
                </a:solidFill>
                <a:ea typeface="Times New Roman" panose="02020603050405020304" pitchFamily="18" charset="0"/>
              </a:rPr>
              <a:t> means serving an entire state or multiple </a:t>
            </a:r>
            <a:r>
              <a:rPr lang="en-US" sz="2200" dirty="0">
                <a:solidFill>
                  <a:srgbClr val="000000"/>
                </a:solidFill>
              </a:rPr>
              <a:t>contiguous or non-contiguous </a:t>
            </a:r>
            <a:r>
              <a:rPr lang="en-US" sz="2200" dirty="0">
                <a:solidFill>
                  <a:srgbClr val="000000"/>
                </a:solidFill>
                <a:ea typeface="Times New Roman" panose="02020603050405020304" pitchFamily="18" charset="0"/>
              </a:rPr>
              <a:t>economic regions or EDDs within one state.</a:t>
            </a:r>
            <a:endParaRPr lang="en-US" sz="2200" b="1" dirty="0">
              <a:solidFill>
                <a:srgbClr val="000000"/>
              </a:solidFill>
              <a:effectLst/>
              <a:ea typeface="Times New Roman" panose="02020603050405020304" pitchFamily="18" charset="0"/>
            </a:endParaRPr>
          </a:p>
          <a:p>
            <a:pPr>
              <a:spcAft>
                <a:spcPts val="1200"/>
              </a:spcAft>
            </a:pPr>
            <a:r>
              <a:rPr lang="en-US" sz="2200" b="1" dirty="0">
                <a:solidFill>
                  <a:srgbClr val="000000"/>
                </a:solidFill>
                <a:effectLst/>
                <a:ea typeface="Times New Roman" panose="02020603050405020304" pitchFamily="18" charset="0"/>
              </a:rPr>
              <a:t>National</a:t>
            </a:r>
            <a:r>
              <a:rPr lang="en-US" sz="2200" dirty="0">
                <a:solidFill>
                  <a:srgbClr val="000000"/>
                </a:solidFill>
                <a:effectLst/>
                <a:ea typeface="Times New Roman" panose="02020603050405020304" pitchFamily="18" charset="0"/>
              </a:rPr>
              <a:t> means serving multiple economic regions or EDDs in multiple states. The service area does not need to be contiguous.</a:t>
            </a:r>
          </a:p>
          <a:p>
            <a:pPr marL="1371600" lvl="2" indent="-457200">
              <a:spcBef>
                <a:spcPts val="0"/>
              </a:spcBef>
              <a:buFont typeface="+mj-lt"/>
              <a:buAutoNum type="arabicPeriod"/>
            </a:pPr>
            <a:endParaRPr lang="en-US" sz="2000" dirty="0">
              <a:solidFill>
                <a:srgbClr val="000000"/>
              </a:solidFill>
              <a:effectLst/>
              <a:ea typeface="Times New Roman" panose="02020603050405020304" pitchFamily="18" charset="0"/>
            </a:endParaRPr>
          </a:p>
        </p:txBody>
      </p:sp>
      <p:sp>
        <p:nvSpPr>
          <p:cNvPr id="2" name="Slide Number Placeholder 1">
            <a:extLst>
              <a:ext uri="{FF2B5EF4-FFF2-40B4-BE49-F238E27FC236}">
                <a16:creationId xmlns:a16="http://schemas.microsoft.com/office/drawing/2014/main" id="{DEBA03CB-6C7B-7A33-0CF4-9A92BE6DAD30}"/>
              </a:ext>
            </a:extLst>
          </p:cNvPr>
          <p:cNvSpPr>
            <a:spLocks noGrp="1"/>
          </p:cNvSpPr>
          <p:nvPr>
            <p:ph type="sldNum" sz="quarter" idx="4"/>
          </p:nvPr>
        </p:nvSpPr>
        <p:spPr/>
        <p:txBody>
          <a:bodyPr/>
          <a:lstStyle/>
          <a:p>
            <a:fld id="{E1CE52AA-BB93-4FDB-9629-C6421C98F39B}" type="slidenum">
              <a:rPr lang="en-US" smtClean="0"/>
              <a:t>21</a:t>
            </a:fld>
            <a:endParaRPr lang="en-US"/>
          </a:p>
        </p:txBody>
      </p:sp>
    </p:spTree>
    <p:extLst>
      <p:ext uri="{BB962C8B-B14F-4D97-AF65-F5344CB8AC3E}">
        <p14:creationId xmlns:p14="http://schemas.microsoft.com/office/powerpoint/2010/main" val="80464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C862D6-54B0-CE4E-D0A0-6D0753677EC1}"/>
              </a:ext>
            </a:extLst>
          </p:cNvPr>
          <p:cNvSpPr>
            <a:spLocks noGrp="1"/>
          </p:cNvSpPr>
          <p:nvPr>
            <p:ph type="title" idx="4294967295"/>
          </p:nvPr>
        </p:nvSpPr>
        <p:spPr>
          <a:xfrm>
            <a:off x="841248" y="365760"/>
            <a:ext cx="1051560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mn-cs"/>
              </a:rPr>
              <a:t>Geographic Scope (2)</a:t>
            </a:r>
          </a:p>
        </p:txBody>
      </p:sp>
      <p:sp>
        <p:nvSpPr>
          <p:cNvPr id="12" name="Text Placeholder 11">
            <a:extLst>
              <a:ext uri="{FF2B5EF4-FFF2-40B4-BE49-F238E27FC236}">
                <a16:creationId xmlns:a16="http://schemas.microsoft.com/office/drawing/2014/main" id="{7D121053-7DFD-8AC4-2C7E-9545094C3074}"/>
              </a:ext>
            </a:extLst>
          </p:cNvPr>
          <p:cNvSpPr>
            <a:spLocks noGrp="1"/>
          </p:cNvSpPr>
          <p:nvPr>
            <p:ph type="body" sz="quarter" idx="14"/>
          </p:nvPr>
        </p:nvSpPr>
        <p:spPr>
          <a:xfrm>
            <a:off x="699818" y="1065028"/>
            <a:ext cx="11149281" cy="4540102"/>
          </a:xfrm>
        </p:spPr>
        <p:txBody>
          <a:bodyPr/>
          <a:lstStyle/>
          <a:p>
            <a:pPr>
              <a:spcBef>
                <a:spcPts val="0"/>
              </a:spcBef>
              <a:spcAft>
                <a:spcPts val="1200"/>
              </a:spcAft>
            </a:pPr>
            <a:r>
              <a:rPr lang="en-US" sz="1800" b="1" dirty="0">
                <a:solidFill>
                  <a:srgbClr val="000000"/>
                </a:solidFill>
                <a:effectLst/>
                <a:ea typeface="Times New Roman" panose="02020603050405020304" pitchFamily="18" charset="0"/>
              </a:rPr>
              <a:t>Development Track </a:t>
            </a:r>
          </a:p>
          <a:p>
            <a:pPr lvl="1">
              <a:spcBef>
                <a:spcPts val="0"/>
              </a:spcBef>
              <a:spcAft>
                <a:spcPts val="1200"/>
              </a:spcAft>
            </a:pPr>
            <a:r>
              <a:rPr lang="en-US" dirty="0">
                <a:solidFill>
                  <a:srgbClr val="000000"/>
                </a:solidFill>
                <a:effectLst/>
                <a:ea typeface="Times New Roman" panose="02020603050405020304" pitchFamily="18" charset="0"/>
              </a:rPr>
              <a:t>Applicants must 1) establish a program within </a:t>
            </a:r>
            <a:r>
              <a:rPr lang="en-US" b="1" u="sng" dirty="0">
                <a:solidFill>
                  <a:srgbClr val="000000"/>
                </a:solidFill>
                <a:effectLst/>
                <a:ea typeface="Times New Roman" panose="02020603050405020304" pitchFamily="18" charset="0"/>
              </a:rPr>
              <a:t>one</a:t>
            </a:r>
            <a:r>
              <a:rPr lang="en-US" dirty="0">
                <a:solidFill>
                  <a:srgbClr val="000000"/>
                </a:solidFill>
                <a:effectLst/>
                <a:ea typeface="Times New Roman" panose="02020603050405020304" pitchFamily="18" charset="0"/>
              </a:rPr>
              <a:t> identified local/regional service area; 2) explain how their proposed training model both leverages evidence-based training strategies and implements innovative and unproven strategies to support the proposed sector strategy model; and 3) describe the partnership status prior to the submission of the application (i.e., new partnership, partially established partnership, or fully established partnership). </a:t>
            </a:r>
            <a:r>
              <a:rPr lang="en-US" sz="1800" b="1" i="0" u="none" strike="noStrike" baseline="0" dirty="0">
                <a:solidFill>
                  <a:srgbClr val="FF0000"/>
                </a:solidFill>
                <a:latin typeface="Times New Roman" panose="02020603050405020304" pitchFamily="18" charset="0"/>
              </a:rPr>
              <a:t> </a:t>
            </a:r>
            <a:r>
              <a:rPr lang="en-US" b="1" dirty="0">
                <a:solidFill>
                  <a:srgbClr val="000000"/>
                </a:solidFill>
              </a:rPr>
              <a:t>Applicants submitting proposals for the Development Track cannot implement projects at the Statewide or National level. </a:t>
            </a:r>
          </a:p>
          <a:p>
            <a:pPr>
              <a:spcBef>
                <a:spcPts val="0"/>
              </a:spcBef>
              <a:spcAft>
                <a:spcPts val="1200"/>
              </a:spcAft>
            </a:pPr>
            <a:r>
              <a:rPr lang="en-US" sz="1800" b="1" dirty="0">
                <a:solidFill>
                  <a:srgbClr val="000000"/>
                </a:solidFill>
                <a:effectLst/>
                <a:ea typeface="Times New Roman" panose="02020603050405020304" pitchFamily="18" charset="0"/>
              </a:rPr>
              <a:t>Scaling Track</a:t>
            </a:r>
          </a:p>
          <a:p>
            <a:pPr lvl="1">
              <a:spcBef>
                <a:spcPts val="0"/>
              </a:spcBef>
              <a:spcAft>
                <a:spcPts val="1200"/>
              </a:spcAft>
            </a:pPr>
            <a:r>
              <a:rPr lang="en-US" dirty="0">
                <a:solidFill>
                  <a:srgbClr val="000000"/>
                </a:solidFill>
                <a:effectLst/>
                <a:ea typeface="Times New Roman" panose="02020603050405020304" pitchFamily="18" charset="0"/>
              </a:rPr>
              <a:t>Applicants must 1) demonstrate that they have operated or are currently operating an effective sector training program and provide supporting documentation; 2) explain how their proposed training program leverages evidence-based training models; and 3) broaden the geographic scope of its implementation in one of the following ways:</a:t>
            </a:r>
          </a:p>
          <a:p>
            <a:pPr lvl="2">
              <a:spcBef>
                <a:spcPts val="0"/>
              </a:spcBef>
            </a:pPr>
            <a:r>
              <a:rPr lang="en-US" sz="1800" dirty="0">
                <a:solidFill>
                  <a:srgbClr val="000000"/>
                </a:solidFill>
                <a:effectLst/>
                <a:ea typeface="Times New Roman" panose="02020603050405020304" pitchFamily="18" charset="0"/>
              </a:rPr>
              <a:t>Scale an existing local/regional model to an entire economic region or EDD;</a:t>
            </a:r>
          </a:p>
          <a:p>
            <a:pPr lvl="2">
              <a:spcBef>
                <a:spcPts val="0"/>
              </a:spcBef>
            </a:pPr>
            <a:r>
              <a:rPr lang="en-US" sz="1800" dirty="0">
                <a:solidFill>
                  <a:srgbClr val="000000"/>
                </a:solidFill>
                <a:effectLst/>
                <a:ea typeface="Times New Roman" panose="02020603050405020304" pitchFamily="18" charset="0"/>
              </a:rPr>
              <a:t>Scale an existing local/regional model to a statewide geographic scope;  </a:t>
            </a:r>
          </a:p>
          <a:p>
            <a:pPr lvl="2">
              <a:spcBef>
                <a:spcPts val="0"/>
              </a:spcBef>
            </a:pPr>
            <a:r>
              <a:rPr lang="en-US" sz="1800" dirty="0">
                <a:solidFill>
                  <a:srgbClr val="000000"/>
                </a:solidFill>
                <a:effectLst/>
                <a:ea typeface="Times New Roman" panose="02020603050405020304" pitchFamily="18" charset="0"/>
              </a:rPr>
              <a:t>Scale an existing statewide model to a national geographic scope; or</a:t>
            </a:r>
          </a:p>
          <a:p>
            <a:pPr lvl="2">
              <a:spcBef>
                <a:spcPts val="0"/>
              </a:spcBef>
            </a:pPr>
            <a:r>
              <a:rPr lang="en-US" sz="1800" dirty="0">
                <a:solidFill>
                  <a:srgbClr val="000000"/>
                </a:solidFill>
                <a:effectLst/>
                <a:ea typeface="Times New Roman" panose="02020603050405020304" pitchFamily="18" charset="0"/>
              </a:rPr>
              <a:t>Further scale a current national model that encompasses multiple economic regions or EDDs into additional states. </a:t>
            </a:r>
          </a:p>
          <a:p>
            <a:pPr marL="1371600" lvl="2" indent="-457200">
              <a:spcBef>
                <a:spcPts val="0"/>
              </a:spcBef>
              <a:buFont typeface="+mj-lt"/>
              <a:buAutoNum type="arabicPeriod"/>
            </a:pPr>
            <a:endParaRPr lang="en-US" sz="2000" dirty="0">
              <a:solidFill>
                <a:srgbClr val="000000"/>
              </a:solidFill>
              <a:effectLst/>
              <a:ea typeface="Times New Roman" panose="02020603050405020304" pitchFamily="18" charset="0"/>
            </a:endParaRPr>
          </a:p>
        </p:txBody>
      </p:sp>
      <p:sp>
        <p:nvSpPr>
          <p:cNvPr id="2" name="Slide Number Placeholder 1">
            <a:extLst>
              <a:ext uri="{FF2B5EF4-FFF2-40B4-BE49-F238E27FC236}">
                <a16:creationId xmlns:a16="http://schemas.microsoft.com/office/drawing/2014/main" id="{DEBA03CB-6C7B-7A33-0CF4-9A92BE6DAD30}"/>
              </a:ext>
            </a:extLst>
          </p:cNvPr>
          <p:cNvSpPr>
            <a:spLocks noGrp="1"/>
          </p:cNvSpPr>
          <p:nvPr>
            <p:ph type="sldNum" sz="quarter" idx="4"/>
          </p:nvPr>
        </p:nvSpPr>
        <p:spPr/>
        <p:txBody>
          <a:bodyPr/>
          <a:lstStyle/>
          <a:p>
            <a:fld id="{E1CE52AA-BB93-4FDB-9629-C6421C98F39B}" type="slidenum">
              <a:rPr lang="en-US" smtClean="0"/>
              <a:t>22</a:t>
            </a:fld>
            <a:endParaRPr lang="en-US"/>
          </a:p>
        </p:txBody>
      </p:sp>
    </p:spTree>
    <p:extLst>
      <p:ext uri="{BB962C8B-B14F-4D97-AF65-F5344CB8AC3E}">
        <p14:creationId xmlns:p14="http://schemas.microsoft.com/office/powerpoint/2010/main" val="41443725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C862D6-54B0-CE4E-D0A0-6D0753677EC1}"/>
              </a:ext>
            </a:extLst>
          </p:cNvPr>
          <p:cNvSpPr>
            <a:spLocks noGrp="1"/>
          </p:cNvSpPr>
          <p:nvPr>
            <p:ph type="title" idx="4294967295"/>
          </p:nvPr>
        </p:nvSpPr>
        <p:spPr>
          <a:xfrm>
            <a:off x="841248" y="365760"/>
            <a:ext cx="1051560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mn-cs"/>
              </a:rPr>
              <a:t>Smaller and Rural Communities</a:t>
            </a:r>
          </a:p>
        </p:txBody>
      </p:sp>
      <p:sp>
        <p:nvSpPr>
          <p:cNvPr id="12" name="Text Placeholder 11">
            <a:extLst>
              <a:ext uri="{FF2B5EF4-FFF2-40B4-BE49-F238E27FC236}">
                <a16:creationId xmlns:a16="http://schemas.microsoft.com/office/drawing/2014/main" id="{7D121053-7DFD-8AC4-2C7E-9545094C3074}"/>
              </a:ext>
            </a:extLst>
          </p:cNvPr>
          <p:cNvSpPr>
            <a:spLocks noGrp="1"/>
          </p:cNvSpPr>
          <p:nvPr>
            <p:ph type="body" sz="quarter" idx="14"/>
          </p:nvPr>
        </p:nvSpPr>
        <p:spPr>
          <a:xfrm>
            <a:off x="699818" y="1065028"/>
            <a:ext cx="11149281" cy="4540102"/>
          </a:xfrm>
        </p:spPr>
        <p:txBody>
          <a:bodyPr/>
          <a:lstStyle/>
          <a:p>
            <a:pPr>
              <a:spcAft>
                <a:spcPts val="1200"/>
              </a:spcAft>
            </a:pPr>
            <a:r>
              <a:rPr lang="en-US" sz="2400" dirty="0">
                <a:solidFill>
                  <a:srgbClr val="000000"/>
                </a:solidFill>
                <a:effectLst/>
                <a:ea typeface="Times New Roman" panose="02020603050405020304" pitchFamily="18" charset="0"/>
              </a:rPr>
              <a:t>Applicants that demonstrate in their application that they are serving smaller and/or rural communities as defined in Appendix E. Key Definitions will receive two priority consideration points toward their overall application score. </a:t>
            </a:r>
          </a:p>
          <a:p>
            <a:pPr>
              <a:spcAft>
                <a:spcPts val="1200"/>
              </a:spcAft>
            </a:pPr>
            <a:r>
              <a:rPr lang="en-US" sz="2400" dirty="0">
                <a:solidFill>
                  <a:srgbClr val="000000"/>
                </a:solidFill>
                <a:effectLst/>
                <a:ea typeface="Times New Roman" panose="02020603050405020304" pitchFamily="18" charset="0"/>
              </a:rPr>
              <a:t>Applicants may use the data provided through the </a:t>
            </a:r>
            <a:r>
              <a:rPr lang="en-US" sz="2400" u="sng" dirty="0">
                <a:solidFill>
                  <a:srgbClr val="0000FF"/>
                </a:solidFill>
                <a:effectLst/>
                <a:ea typeface="Times New Roman" panose="02020603050405020304" pitchFamily="18" charset="0"/>
                <a:hlinkClick r:id="rId3"/>
              </a:rPr>
              <a:t>Health Resources and Services Administration (HRSA) Federal Office of Rural Health Policy</a:t>
            </a:r>
            <a:r>
              <a:rPr lang="en-US" sz="2400" dirty="0">
                <a:solidFill>
                  <a:srgbClr val="000000"/>
                </a:solidFill>
                <a:ea typeface="Times New Roman" panose="02020603050405020304" pitchFamily="18" charset="0"/>
              </a:rPr>
              <a:t> website</a:t>
            </a:r>
            <a:r>
              <a:rPr lang="en-US" sz="2400" dirty="0">
                <a:solidFill>
                  <a:srgbClr val="000000"/>
                </a:solidFill>
                <a:effectLst/>
                <a:ea typeface="Times New Roman" panose="02020603050405020304" pitchFamily="18" charset="0"/>
              </a:rPr>
              <a:t> to assist in documenting that the proposed service area includes smaller and/or rural communities.</a:t>
            </a:r>
            <a:endParaRPr lang="en-US" sz="2400" dirty="0">
              <a:solidFill>
                <a:srgbClr val="000000"/>
              </a:solidFill>
              <a:effectLst/>
              <a:ea typeface="Helvetica" panose="020B0604020202020204" pitchFamily="34" charset="0"/>
            </a:endParaRPr>
          </a:p>
          <a:p>
            <a:pPr marL="1371600" lvl="2" indent="-457200">
              <a:spcBef>
                <a:spcPts val="0"/>
              </a:spcBef>
              <a:buFont typeface="+mj-lt"/>
              <a:buAutoNum type="arabicPeriod"/>
            </a:pPr>
            <a:endParaRPr lang="en-US" sz="2000" dirty="0">
              <a:solidFill>
                <a:srgbClr val="000000"/>
              </a:solidFill>
              <a:effectLst/>
              <a:ea typeface="Times New Roman" panose="02020603050405020304" pitchFamily="18" charset="0"/>
            </a:endParaRPr>
          </a:p>
        </p:txBody>
      </p:sp>
      <p:sp>
        <p:nvSpPr>
          <p:cNvPr id="2" name="Slide Number Placeholder 1">
            <a:extLst>
              <a:ext uri="{FF2B5EF4-FFF2-40B4-BE49-F238E27FC236}">
                <a16:creationId xmlns:a16="http://schemas.microsoft.com/office/drawing/2014/main" id="{DEBA03CB-6C7B-7A33-0CF4-9A92BE6DAD30}"/>
              </a:ext>
            </a:extLst>
          </p:cNvPr>
          <p:cNvSpPr>
            <a:spLocks noGrp="1"/>
          </p:cNvSpPr>
          <p:nvPr>
            <p:ph type="sldNum" sz="quarter" idx="4"/>
          </p:nvPr>
        </p:nvSpPr>
        <p:spPr/>
        <p:txBody>
          <a:bodyPr/>
          <a:lstStyle/>
          <a:p>
            <a:fld id="{E1CE52AA-BB93-4FDB-9629-C6421C98F39B}" type="slidenum">
              <a:rPr lang="en-US" smtClean="0"/>
              <a:t>23</a:t>
            </a:fld>
            <a:endParaRPr lang="en-US"/>
          </a:p>
        </p:txBody>
      </p:sp>
    </p:spTree>
    <p:extLst>
      <p:ext uri="{BB962C8B-B14F-4D97-AF65-F5344CB8AC3E}">
        <p14:creationId xmlns:p14="http://schemas.microsoft.com/office/powerpoint/2010/main" val="18042724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C862D6-54B0-CE4E-D0A0-6D0753677EC1}"/>
              </a:ext>
            </a:extLst>
          </p:cNvPr>
          <p:cNvSpPr>
            <a:spLocks noGrp="1"/>
          </p:cNvSpPr>
          <p:nvPr>
            <p:ph type="title" idx="4294967295"/>
          </p:nvPr>
        </p:nvSpPr>
        <p:spPr>
          <a:xfrm>
            <a:off x="841248" y="365760"/>
            <a:ext cx="1051560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mn-cs"/>
              </a:rPr>
              <a:t>Performance Outcome Measures and </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mn-cs"/>
              </a:rPr>
              <a:t>Tracking Indicators</a:t>
            </a:r>
          </a:p>
        </p:txBody>
      </p:sp>
      <p:sp>
        <p:nvSpPr>
          <p:cNvPr id="12" name="Text Placeholder 11">
            <a:extLst>
              <a:ext uri="{FF2B5EF4-FFF2-40B4-BE49-F238E27FC236}">
                <a16:creationId xmlns:a16="http://schemas.microsoft.com/office/drawing/2014/main" id="{7D121053-7DFD-8AC4-2C7E-9545094C3074}"/>
              </a:ext>
            </a:extLst>
          </p:cNvPr>
          <p:cNvSpPr>
            <a:spLocks noGrp="1"/>
          </p:cNvSpPr>
          <p:nvPr>
            <p:ph type="body" sz="quarter" idx="14"/>
          </p:nvPr>
        </p:nvSpPr>
        <p:spPr>
          <a:xfrm>
            <a:off x="699818" y="1655578"/>
            <a:ext cx="11149281" cy="4540102"/>
          </a:xfrm>
        </p:spPr>
        <p:txBody>
          <a:bodyPr/>
          <a:lstStyle/>
          <a:p>
            <a:pPr>
              <a:spcBef>
                <a:spcPts val="0"/>
              </a:spcBef>
              <a:spcAft>
                <a:spcPts val="100"/>
              </a:spcAft>
            </a:pPr>
            <a:r>
              <a:rPr lang="en-US" sz="2200" b="1" dirty="0">
                <a:solidFill>
                  <a:srgbClr val="000000"/>
                </a:solidFill>
                <a:effectLst/>
                <a:ea typeface="Times New Roman" panose="02020603050405020304" pitchFamily="18" charset="0"/>
              </a:rPr>
              <a:t>Tracking Indicators</a:t>
            </a:r>
          </a:p>
          <a:p>
            <a:pPr marL="800100" lvl="1" indent="-342900">
              <a:spcBef>
                <a:spcPts val="600"/>
              </a:spcBef>
              <a:spcAft>
                <a:spcPts val="600"/>
              </a:spcAft>
              <a:buFont typeface="+mj-lt"/>
              <a:buAutoNum type="arabicPeriod"/>
            </a:pPr>
            <a:r>
              <a:rPr lang="en-US" dirty="0">
                <a:solidFill>
                  <a:srgbClr val="000000"/>
                </a:solidFill>
                <a:effectLst/>
                <a:ea typeface="Times New Roman" panose="02020603050405020304" pitchFamily="18" charset="0"/>
              </a:rPr>
              <a:t>Total number of participants served;      </a:t>
            </a:r>
          </a:p>
          <a:p>
            <a:pPr marL="800100" lvl="1" indent="-342900">
              <a:spcBef>
                <a:spcPts val="600"/>
              </a:spcBef>
              <a:spcAft>
                <a:spcPts val="600"/>
              </a:spcAft>
              <a:buFont typeface="+mj-lt"/>
              <a:buAutoNum type="arabicPeriod"/>
            </a:pPr>
            <a:r>
              <a:rPr lang="en-US" dirty="0">
                <a:solidFill>
                  <a:srgbClr val="000000"/>
                </a:solidFill>
                <a:effectLst/>
                <a:ea typeface="Times New Roman" panose="02020603050405020304" pitchFamily="18" charset="0"/>
              </a:rPr>
              <a:t>Total number of participants who began receiving education/job training activities;</a:t>
            </a:r>
          </a:p>
          <a:p>
            <a:pPr>
              <a:spcBef>
                <a:spcPts val="600"/>
              </a:spcBef>
              <a:spcAft>
                <a:spcPts val="600"/>
              </a:spcAft>
              <a:buFont typeface="Wingdings 3" panose="05040102010807070707" pitchFamily="18" charset="2"/>
              <a:buChar char="}"/>
            </a:pPr>
            <a:r>
              <a:rPr lang="en-US" sz="2200" b="1" dirty="0"/>
              <a:t>Performance Outcome Measures</a:t>
            </a:r>
          </a:p>
          <a:p>
            <a:pPr marL="800100" lvl="1" indent="-342900">
              <a:spcBef>
                <a:spcPts val="600"/>
              </a:spcBef>
              <a:spcAft>
                <a:spcPts val="600"/>
              </a:spcAft>
              <a:buFont typeface="+mj-lt"/>
              <a:buAutoNum type="arabicPeriod"/>
            </a:pPr>
            <a:r>
              <a:rPr lang="en-US" dirty="0">
                <a:solidFill>
                  <a:srgbClr val="000000"/>
                </a:solidFill>
                <a:effectLst/>
                <a:ea typeface="Times New Roman" panose="02020603050405020304" pitchFamily="18" charset="0"/>
              </a:rPr>
              <a:t>Total number of participants who completed education/job training program activities;</a:t>
            </a:r>
          </a:p>
          <a:p>
            <a:pPr marL="800100" lvl="1" indent="-342900">
              <a:spcBef>
                <a:spcPts val="600"/>
              </a:spcBef>
              <a:spcAft>
                <a:spcPts val="600"/>
              </a:spcAft>
              <a:buFont typeface="+mj-lt"/>
              <a:buAutoNum type="arabicPeriod"/>
            </a:pPr>
            <a:r>
              <a:rPr lang="en-US" dirty="0">
                <a:solidFill>
                  <a:srgbClr val="000000"/>
                </a:solidFill>
                <a:effectLst/>
                <a:ea typeface="Times New Roman" panose="02020603050405020304" pitchFamily="18" charset="0"/>
              </a:rPr>
              <a:t>Total number of participants who completed education/job training program activities and obtained a credential;</a:t>
            </a:r>
          </a:p>
          <a:p>
            <a:pPr marL="800100" lvl="1" indent="-342900">
              <a:spcBef>
                <a:spcPts val="600"/>
              </a:spcBef>
              <a:spcAft>
                <a:spcPts val="600"/>
              </a:spcAft>
              <a:buFont typeface="+mj-lt"/>
              <a:buAutoNum type="arabicPeriod"/>
            </a:pPr>
            <a:r>
              <a:rPr lang="en-US" dirty="0">
                <a:solidFill>
                  <a:srgbClr val="000000"/>
                </a:solidFill>
                <a:effectLst/>
                <a:ea typeface="Times New Roman" panose="02020603050405020304" pitchFamily="18" charset="0"/>
              </a:rPr>
              <a:t>Total number of unemployed and underemployed participants who completed education/job training program activities and entered unsubsidized employment; and</a:t>
            </a:r>
          </a:p>
          <a:p>
            <a:pPr marL="800100" lvl="1" indent="-342900">
              <a:spcBef>
                <a:spcPts val="600"/>
              </a:spcBef>
              <a:spcAft>
                <a:spcPts val="600"/>
              </a:spcAft>
              <a:buFont typeface="+mj-lt"/>
              <a:buAutoNum type="arabicPeriod"/>
            </a:pPr>
            <a:r>
              <a:rPr lang="en-US" dirty="0">
                <a:solidFill>
                  <a:srgbClr val="000000"/>
                </a:solidFill>
                <a:effectLst/>
                <a:ea typeface="Times New Roman" panose="02020603050405020304" pitchFamily="18" charset="0"/>
              </a:rPr>
              <a:t>Total number of incumbent worker participants who completed education/job training program activities and advanced into a new position.</a:t>
            </a:r>
          </a:p>
          <a:p>
            <a:pPr marL="1371600" lvl="2" indent="-457200">
              <a:spcBef>
                <a:spcPts val="0"/>
              </a:spcBef>
              <a:buFont typeface="+mj-lt"/>
              <a:buAutoNum type="arabicPeriod"/>
            </a:pPr>
            <a:endParaRPr lang="en-US" sz="2000" dirty="0">
              <a:solidFill>
                <a:srgbClr val="000000"/>
              </a:solidFill>
              <a:effectLst/>
              <a:ea typeface="Times New Roman" panose="02020603050405020304" pitchFamily="18" charset="0"/>
            </a:endParaRPr>
          </a:p>
        </p:txBody>
      </p:sp>
      <p:sp>
        <p:nvSpPr>
          <p:cNvPr id="2" name="Slide Number Placeholder 1">
            <a:extLst>
              <a:ext uri="{FF2B5EF4-FFF2-40B4-BE49-F238E27FC236}">
                <a16:creationId xmlns:a16="http://schemas.microsoft.com/office/drawing/2014/main" id="{DEBA03CB-6C7B-7A33-0CF4-9A92BE6DAD30}"/>
              </a:ext>
            </a:extLst>
          </p:cNvPr>
          <p:cNvSpPr>
            <a:spLocks noGrp="1"/>
          </p:cNvSpPr>
          <p:nvPr>
            <p:ph type="sldNum" sz="quarter" idx="4"/>
          </p:nvPr>
        </p:nvSpPr>
        <p:spPr/>
        <p:txBody>
          <a:bodyPr/>
          <a:lstStyle/>
          <a:p>
            <a:fld id="{E1CE52AA-BB93-4FDB-9629-C6421C98F39B}" type="slidenum">
              <a:rPr lang="en-US" smtClean="0"/>
              <a:t>24</a:t>
            </a:fld>
            <a:endParaRPr lang="en-US"/>
          </a:p>
        </p:txBody>
      </p:sp>
    </p:spTree>
    <p:extLst>
      <p:ext uri="{BB962C8B-B14F-4D97-AF65-F5344CB8AC3E}">
        <p14:creationId xmlns:p14="http://schemas.microsoft.com/office/powerpoint/2010/main" val="15487192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C862D6-54B0-CE4E-D0A0-6D0753677EC1}"/>
              </a:ext>
            </a:extLst>
          </p:cNvPr>
          <p:cNvSpPr>
            <a:spLocks noGrp="1"/>
          </p:cNvSpPr>
          <p:nvPr>
            <p:ph type="title" idx="4294967295"/>
          </p:nvPr>
        </p:nvSpPr>
        <p:spPr>
          <a:xfrm>
            <a:off x="841248" y="365760"/>
            <a:ext cx="1051560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mn-cs"/>
              </a:rPr>
              <a:t>WIOA Primary Indicators of Performance</a:t>
            </a:r>
          </a:p>
        </p:txBody>
      </p:sp>
      <p:sp>
        <p:nvSpPr>
          <p:cNvPr id="12" name="Text Placeholder 11">
            <a:extLst>
              <a:ext uri="{FF2B5EF4-FFF2-40B4-BE49-F238E27FC236}">
                <a16:creationId xmlns:a16="http://schemas.microsoft.com/office/drawing/2014/main" id="{7D121053-7DFD-8AC4-2C7E-9545094C3074}"/>
              </a:ext>
            </a:extLst>
          </p:cNvPr>
          <p:cNvSpPr>
            <a:spLocks noGrp="1"/>
          </p:cNvSpPr>
          <p:nvPr>
            <p:ph type="body" sz="quarter" idx="14"/>
          </p:nvPr>
        </p:nvSpPr>
        <p:spPr>
          <a:xfrm>
            <a:off x="699818" y="1655578"/>
            <a:ext cx="11149281" cy="4540102"/>
          </a:xfrm>
        </p:spPr>
        <p:txBody>
          <a:bodyPr/>
          <a:lstStyle/>
          <a:p>
            <a:pPr>
              <a:spcAft>
                <a:spcPts val="1200"/>
              </a:spcAft>
            </a:pPr>
            <a:r>
              <a:rPr lang="en-US" sz="2400" b="1" dirty="0"/>
              <a:t>Employment Rate – 2nd Quarter After Exit</a:t>
            </a:r>
            <a:r>
              <a:rPr lang="en-US" sz="2400" dirty="0"/>
              <a:t>; </a:t>
            </a:r>
          </a:p>
          <a:p>
            <a:pPr>
              <a:spcAft>
                <a:spcPts val="1200"/>
              </a:spcAft>
            </a:pPr>
            <a:r>
              <a:rPr lang="en-US" sz="2400" b="1" dirty="0"/>
              <a:t>Employment Rate – 4th Quarter After Exit</a:t>
            </a:r>
            <a:r>
              <a:rPr lang="en-US" sz="2400" dirty="0"/>
              <a:t>; </a:t>
            </a:r>
          </a:p>
          <a:p>
            <a:pPr>
              <a:spcAft>
                <a:spcPts val="1200"/>
              </a:spcAft>
            </a:pPr>
            <a:r>
              <a:rPr lang="en-US" sz="2400" b="1" dirty="0"/>
              <a:t>Median Earnings – 2nd Quarter After Exit</a:t>
            </a:r>
            <a:r>
              <a:rPr lang="en-US" sz="2400" dirty="0"/>
              <a:t>; </a:t>
            </a:r>
          </a:p>
          <a:p>
            <a:pPr>
              <a:spcAft>
                <a:spcPts val="1200"/>
              </a:spcAft>
            </a:pPr>
            <a:r>
              <a:rPr lang="en-US" sz="2400" b="1" dirty="0"/>
              <a:t>Credential Attainment</a:t>
            </a:r>
            <a:r>
              <a:rPr lang="en-US" sz="2400" dirty="0"/>
              <a:t>; and </a:t>
            </a:r>
          </a:p>
          <a:p>
            <a:pPr>
              <a:spcAft>
                <a:spcPts val="1200"/>
              </a:spcAft>
            </a:pPr>
            <a:r>
              <a:rPr lang="en-US" sz="2400" b="1" dirty="0"/>
              <a:t>Measurable Skill Gains</a:t>
            </a:r>
            <a:r>
              <a:rPr lang="en-US" sz="2400" dirty="0"/>
              <a:t>.</a:t>
            </a:r>
            <a:endParaRPr lang="en-US" sz="2000" dirty="0">
              <a:solidFill>
                <a:srgbClr val="000000"/>
              </a:solidFill>
              <a:effectLst/>
              <a:ea typeface="Times New Roman" panose="02020603050405020304" pitchFamily="18" charset="0"/>
            </a:endParaRPr>
          </a:p>
        </p:txBody>
      </p:sp>
      <p:sp>
        <p:nvSpPr>
          <p:cNvPr id="2" name="Slide Number Placeholder 1">
            <a:extLst>
              <a:ext uri="{FF2B5EF4-FFF2-40B4-BE49-F238E27FC236}">
                <a16:creationId xmlns:a16="http://schemas.microsoft.com/office/drawing/2014/main" id="{DEBA03CB-6C7B-7A33-0CF4-9A92BE6DAD30}"/>
              </a:ext>
            </a:extLst>
          </p:cNvPr>
          <p:cNvSpPr>
            <a:spLocks noGrp="1"/>
          </p:cNvSpPr>
          <p:nvPr>
            <p:ph type="sldNum" sz="quarter" idx="4"/>
          </p:nvPr>
        </p:nvSpPr>
        <p:spPr/>
        <p:txBody>
          <a:bodyPr/>
          <a:lstStyle/>
          <a:p>
            <a:fld id="{E1CE52AA-BB93-4FDB-9629-C6421C98F39B}" type="slidenum">
              <a:rPr lang="en-US" smtClean="0"/>
              <a:t>25</a:t>
            </a:fld>
            <a:endParaRPr lang="en-US"/>
          </a:p>
        </p:txBody>
      </p:sp>
    </p:spTree>
    <p:extLst>
      <p:ext uri="{BB962C8B-B14F-4D97-AF65-F5344CB8AC3E}">
        <p14:creationId xmlns:p14="http://schemas.microsoft.com/office/powerpoint/2010/main" val="14210793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A61030-4638-D247-FDD1-161CF9A5E193}"/>
              </a:ext>
            </a:extLst>
          </p:cNvPr>
          <p:cNvSpPr>
            <a:spLocks noGrp="1"/>
          </p:cNvSpPr>
          <p:nvPr>
            <p:ph type="title" idx="4294967295"/>
          </p:nvPr>
        </p:nvSpPr>
        <p:spPr>
          <a:xfrm>
            <a:off x="7342274" y="1293639"/>
            <a:ext cx="4314825" cy="36356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sng" strike="noStrike" kern="1200" cap="none" spc="0" normalizeH="0" baseline="0" noProof="0" dirty="0">
                <a:ln>
                  <a:noFill/>
                </a:ln>
                <a:solidFill>
                  <a:schemeClr val="tx2"/>
                </a:solidFill>
                <a:effectLst/>
                <a:uLnTx/>
                <a:uFillTx/>
                <a:latin typeface="Roboto" panose="02000000000000000000" pitchFamily="2" charset="0"/>
                <a:ea typeface="Roboto" panose="02000000000000000000" pitchFamily="2" charset="0"/>
                <a:cs typeface="Roboto" panose="02000000000000000000" pitchFamily="2" charset="0"/>
              </a:rPr>
              <a:t>Award Information, </a:t>
            </a:r>
            <a:br>
              <a:rPr kumimoji="0" lang="en-US" sz="3500" b="0" i="0" u="sng" strike="noStrike" kern="1200" cap="none" spc="0" normalizeH="0" baseline="0" noProof="0" dirty="0">
                <a:ln>
                  <a:noFill/>
                </a:ln>
                <a:solidFill>
                  <a:schemeClr val="tx2"/>
                </a:solidFill>
                <a:effectLst/>
                <a:uLnTx/>
                <a:uFillTx/>
                <a:latin typeface="Roboto" panose="02000000000000000000" pitchFamily="2" charset="0"/>
                <a:ea typeface="Roboto" panose="02000000000000000000" pitchFamily="2" charset="0"/>
                <a:cs typeface="Roboto" panose="02000000000000000000" pitchFamily="2" charset="0"/>
              </a:rPr>
            </a:br>
            <a:r>
              <a:rPr kumimoji="0" lang="en-US" sz="3500" b="0" i="0" u="sng" strike="noStrike" kern="1200" cap="none" spc="0" normalizeH="0" baseline="0" noProof="0" dirty="0">
                <a:ln>
                  <a:noFill/>
                </a:ln>
                <a:solidFill>
                  <a:schemeClr val="tx2"/>
                </a:solidFill>
                <a:effectLst/>
                <a:uLnTx/>
                <a:uFillTx/>
                <a:latin typeface="Roboto" panose="02000000000000000000" pitchFamily="2" charset="0"/>
                <a:ea typeface="Roboto" panose="02000000000000000000" pitchFamily="2" charset="0"/>
                <a:cs typeface="Roboto" panose="02000000000000000000" pitchFamily="2" charset="0"/>
              </a:rPr>
              <a:t>Eligibility, Partnerships, Opportunities for Tribal Communities, and Infrastructure Resources</a:t>
            </a:r>
            <a:endParaRPr kumimoji="0" lang="en-US" sz="3500" b="0" i="0" u="none" strike="noStrike" kern="1200" cap="none" spc="0" normalizeH="0" baseline="0" noProof="0" dirty="0">
              <a:ln>
                <a:noFill/>
              </a:ln>
              <a:solidFill>
                <a:schemeClr val="tx2"/>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3" name="Slide Number Placeholder 2">
            <a:extLst>
              <a:ext uri="{FF2B5EF4-FFF2-40B4-BE49-F238E27FC236}">
                <a16:creationId xmlns:a16="http://schemas.microsoft.com/office/drawing/2014/main" id="{C9397147-BB76-D6F8-FDBA-099A5FDB226F}"/>
              </a:ext>
            </a:extLst>
          </p:cNvPr>
          <p:cNvSpPr>
            <a:spLocks noGrp="1"/>
          </p:cNvSpPr>
          <p:nvPr>
            <p:ph type="sldNum" sz="quarter" idx="4"/>
          </p:nvPr>
        </p:nvSpPr>
        <p:spPr/>
        <p:txBody>
          <a:bodyPr/>
          <a:lstStyle/>
          <a:p>
            <a:fld id="{E1CE52AA-BB93-4FDB-9629-C6421C98F39B}" type="slidenum">
              <a:rPr lang="en-US" smtClean="0"/>
              <a:pPr/>
              <a:t>26</a:t>
            </a:fld>
            <a:endParaRPr lang="en-US" dirty="0"/>
          </a:p>
        </p:txBody>
      </p:sp>
    </p:spTree>
    <p:extLst>
      <p:ext uri="{BB962C8B-B14F-4D97-AF65-F5344CB8AC3E}">
        <p14:creationId xmlns:p14="http://schemas.microsoft.com/office/powerpoint/2010/main" val="37341874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C862D6-54B0-CE4E-D0A0-6D0753677EC1}"/>
              </a:ext>
            </a:extLst>
          </p:cNvPr>
          <p:cNvSpPr>
            <a:spLocks noGrp="1"/>
          </p:cNvSpPr>
          <p:nvPr>
            <p:ph type="title" idx="4294967295"/>
          </p:nvPr>
        </p:nvSpPr>
        <p:spPr>
          <a:xfrm>
            <a:off x="841248" y="365760"/>
            <a:ext cx="1051560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mn-cs"/>
              </a:rPr>
              <a:t>Round 2 Award Information</a:t>
            </a:r>
          </a:p>
        </p:txBody>
      </p:sp>
      <p:sp>
        <p:nvSpPr>
          <p:cNvPr id="12" name="Text Placeholder 11">
            <a:extLst>
              <a:ext uri="{FF2B5EF4-FFF2-40B4-BE49-F238E27FC236}">
                <a16:creationId xmlns:a16="http://schemas.microsoft.com/office/drawing/2014/main" id="{7D121053-7DFD-8AC4-2C7E-9545094C3074}"/>
              </a:ext>
            </a:extLst>
          </p:cNvPr>
          <p:cNvSpPr>
            <a:spLocks noGrp="1"/>
          </p:cNvSpPr>
          <p:nvPr>
            <p:ph type="body" sz="quarter" idx="14"/>
          </p:nvPr>
        </p:nvSpPr>
        <p:spPr>
          <a:xfrm>
            <a:off x="699818" y="1274578"/>
            <a:ext cx="11149281" cy="4540102"/>
          </a:xfrm>
        </p:spPr>
        <p:txBody>
          <a:bodyPr/>
          <a:lstStyle/>
          <a:p>
            <a:pPr>
              <a:spcAft>
                <a:spcPts val="1200"/>
              </a:spcAft>
            </a:pPr>
            <a:r>
              <a:rPr lang="en-US" sz="1800" b="1" dirty="0"/>
              <a:t>Approximately $35 million to fund approximately 7-15 grants in round 2. </a:t>
            </a:r>
          </a:p>
          <a:p>
            <a:pPr lvl="1">
              <a:spcBef>
                <a:spcPts val="0"/>
              </a:spcBef>
            </a:pPr>
            <a:r>
              <a:rPr lang="en-US" b="1" dirty="0"/>
              <a:t>Track 1 (Development Track</a:t>
            </a:r>
            <a:r>
              <a:rPr lang="en-US" dirty="0"/>
              <a:t>): </a:t>
            </a:r>
          </a:p>
          <a:p>
            <a:pPr lvl="2">
              <a:spcBef>
                <a:spcPts val="0"/>
              </a:spcBef>
            </a:pPr>
            <a:r>
              <a:rPr lang="en-US" sz="1800" dirty="0"/>
              <a:t>Up to 50 percent of the total available funding.</a:t>
            </a:r>
          </a:p>
          <a:p>
            <a:pPr lvl="2">
              <a:spcBef>
                <a:spcPts val="0"/>
              </a:spcBef>
            </a:pPr>
            <a:r>
              <a:rPr lang="en-US" sz="1800" dirty="0"/>
              <a:t>Individual grant amounts for this track will range from $500,000 to $2 million.</a:t>
            </a:r>
          </a:p>
          <a:p>
            <a:pPr lvl="1">
              <a:spcBef>
                <a:spcPts val="600"/>
              </a:spcBef>
            </a:pPr>
            <a:r>
              <a:rPr lang="en-US" b="1" dirty="0"/>
              <a:t>Track 2 (Scaling Track): </a:t>
            </a:r>
            <a:r>
              <a:rPr lang="en-US" dirty="0"/>
              <a:t>The remaining funding.</a:t>
            </a:r>
          </a:p>
          <a:p>
            <a:pPr lvl="2">
              <a:spcBef>
                <a:spcPts val="1200"/>
              </a:spcBef>
            </a:pPr>
            <a:r>
              <a:rPr lang="en-US" sz="1800" dirty="0"/>
              <a:t>Individual grant amounts for this track will range from $2 million to $5 million.</a:t>
            </a:r>
          </a:p>
          <a:p>
            <a:pPr>
              <a:spcBef>
                <a:spcPts val="1200"/>
              </a:spcBef>
              <a:spcAft>
                <a:spcPts val="1200"/>
              </a:spcAft>
            </a:pPr>
            <a:r>
              <a:rPr lang="en-US" sz="1800" b="1" dirty="0"/>
              <a:t>Building Pathways FOA 23-31 with Amendments One and Two will be used for this round. </a:t>
            </a:r>
          </a:p>
          <a:p>
            <a:pPr lvl="1">
              <a:spcAft>
                <a:spcPts val="1200"/>
              </a:spcAft>
            </a:pPr>
            <a:r>
              <a:rPr lang="en-US" dirty="0"/>
              <a:t>Please refer to Amendment 2 for the solicitation open and close dates.</a:t>
            </a:r>
            <a:endParaRPr lang="en-US" dirty="0">
              <a:highlight>
                <a:srgbClr val="FFFF00"/>
              </a:highlight>
            </a:endParaRPr>
          </a:p>
          <a:p>
            <a:pPr>
              <a:spcAft>
                <a:spcPts val="1200"/>
              </a:spcAft>
            </a:pPr>
            <a:r>
              <a:rPr lang="en-US" sz="1800" b="1" dirty="0"/>
              <a:t>Successful applicants who were awarded funding as a lead in round 1 are not eligible to apply for the round 2 of funding as a lead applicant; however, they may be a required or optional partner in applications for the second round. </a:t>
            </a:r>
          </a:p>
          <a:p>
            <a:pPr>
              <a:spcAft>
                <a:spcPts val="1200"/>
              </a:spcAft>
            </a:pPr>
            <a:r>
              <a:rPr lang="en-US" sz="1800" b="1" dirty="0"/>
              <a:t>Unsuccessful round 1 applicants may apply for round 2 as a lead applicant.</a:t>
            </a:r>
          </a:p>
          <a:p>
            <a:pPr>
              <a:spcAft>
                <a:spcPts val="1200"/>
              </a:spcAft>
            </a:pPr>
            <a:endParaRPr lang="en-US" sz="2000" dirty="0">
              <a:solidFill>
                <a:srgbClr val="000000"/>
              </a:solidFill>
              <a:effectLst/>
              <a:ea typeface="Times New Roman" panose="02020603050405020304" pitchFamily="18" charset="0"/>
            </a:endParaRPr>
          </a:p>
        </p:txBody>
      </p:sp>
      <p:sp>
        <p:nvSpPr>
          <p:cNvPr id="2" name="Slide Number Placeholder 1">
            <a:extLst>
              <a:ext uri="{FF2B5EF4-FFF2-40B4-BE49-F238E27FC236}">
                <a16:creationId xmlns:a16="http://schemas.microsoft.com/office/drawing/2014/main" id="{DEBA03CB-6C7B-7A33-0CF4-9A92BE6DAD30}"/>
              </a:ext>
            </a:extLst>
          </p:cNvPr>
          <p:cNvSpPr>
            <a:spLocks noGrp="1"/>
          </p:cNvSpPr>
          <p:nvPr>
            <p:ph type="sldNum" sz="quarter" idx="4"/>
          </p:nvPr>
        </p:nvSpPr>
        <p:spPr/>
        <p:txBody>
          <a:bodyPr/>
          <a:lstStyle/>
          <a:p>
            <a:fld id="{E1CE52AA-BB93-4FDB-9629-C6421C98F39B}" type="slidenum">
              <a:rPr lang="en-US" smtClean="0"/>
              <a:t>27</a:t>
            </a:fld>
            <a:endParaRPr lang="en-US"/>
          </a:p>
        </p:txBody>
      </p:sp>
    </p:spTree>
    <p:extLst>
      <p:ext uri="{BB962C8B-B14F-4D97-AF65-F5344CB8AC3E}">
        <p14:creationId xmlns:p14="http://schemas.microsoft.com/office/powerpoint/2010/main" val="13817617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C862D6-54B0-CE4E-D0A0-6D0753677EC1}"/>
              </a:ext>
            </a:extLst>
          </p:cNvPr>
          <p:cNvSpPr>
            <a:spLocks noGrp="1"/>
          </p:cNvSpPr>
          <p:nvPr>
            <p:ph type="title" idx="4294967295"/>
          </p:nvPr>
        </p:nvSpPr>
        <p:spPr>
          <a:xfrm>
            <a:off x="841248" y="365760"/>
            <a:ext cx="1051560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mn-cs"/>
              </a:rPr>
              <a:t>Eligible Lead Applicants</a:t>
            </a:r>
          </a:p>
        </p:txBody>
      </p:sp>
      <p:sp>
        <p:nvSpPr>
          <p:cNvPr id="12" name="Text Placeholder 11">
            <a:extLst>
              <a:ext uri="{FF2B5EF4-FFF2-40B4-BE49-F238E27FC236}">
                <a16:creationId xmlns:a16="http://schemas.microsoft.com/office/drawing/2014/main" id="{7D121053-7DFD-8AC4-2C7E-9545094C3074}"/>
              </a:ext>
            </a:extLst>
          </p:cNvPr>
          <p:cNvSpPr>
            <a:spLocks noGrp="1"/>
          </p:cNvSpPr>
          <p:nvPr>
            <p:ph type="body" sz="quarter" idx="14"/>
          </p:nvPr>
        </p:nvSpPr>
        <p:spPr>
          <a:xfrm>
            <a:off x="699818" y="1465078"/>
            <a:ext cx="11149281" cy="4540102"/>
          </a:xfrm>
        </p:spPr>
        <p:txBody>
          <a:bodyPr/>
          <a:lstStyle/>
          <a:p>
            <a:pPr>
              <a:spcAft>
                <a:spcPts val="1200"/>
              </a:spcAft>
            </a:pPr>
            <a:r>
              <a:rPr lang="en-US" sz="2400" dirty="0"/>
              <a:t>The following entities are eligible to apply as a lead applicant:</a:t>
            </a:r>
          </a:p>
          <a:p>
            <a:pPr lvl="1">
              <a:lnSpc>
                <a:spcPct val="107000"/>
              </a:lnSpc>
              <a:spcBef>
                <a:spcPts val="0"/>
              </a:spcBef>
              <a:spcAft>
                <a:spcPts val="1200"/>
              </a:spcAft>
            </a:pPr>
            <a:r>
              <a:rPr lang="en-US" sz="2000" b="1" dirty="0">
                <a:effectLst/>
                <a:ea typeface="Calibri" panose="020F0502020204030204" pitchFamily="34" charset="0"/>
                <a:cs typeface="Times New Roman" panose="02020603050405020304" pitchFamily="18" charset="0"/>
              </a:rPr>
              <a:t>National or Community-based Nonprofit Organizations;  </a:t>
            </a:r>
          </a:p>
          <a:p>
            <a:pPr lvl="1">
              <a:lnSpc>
                <a:spcPct val="107000"/>
              </a:lnSpc>
              <a:spcBef>
                <a:spcPts val="100"/>
              </a:spcBef>
              <a:spcAft>
                <a:spcPts val="1200"/>
              </a:spcAft>
            </a:pPr>
            <a:r>
              <a:rPr lang="en-US" sz="2000" b="1" dirty="0">
                <a:effectLst/>
                <a:ea typeface="Calibri" panose="020F0502020204030204" pitchFamily="34" charset="0"/>
                <a:cs typeface="Times New Roman" panose="02020603050405020304" pitchFamily="18" charset="0"/>
              </a:rPr>
              <a:t>Labor Unions, Labor-Management Organizations, and Worker Organizations;</a:t>
            </a:r>
          </a:p>
          <a:p>
            <a:pPr lvl="1">
              <a:lnSpc>
                <a:spcPct val="107000"/>
              </a:lnSpc>
              <a:spcBef>
                <a:spcPts val="100"/>
              </a:spcBef>
              <a:spcAft>
                <a:spcPts val="1200"/>
              </a:spcAft>
            </a:pPr>
            <a:r>
              <a:rPr lang="en-US" sz="2000" b="1" dirty="0">
                <a:effectLst/>
                <a:ea typeface="Calibri" panose="020F0502020204030204" pitchFamily="34" charset="0"/>
                <a:cs typeface="Times New Roman" panose="02020603050405020304" pitchFamily="18" charset="0"/>
              </a:rPr>
              <a:t>Education/Training Provider(s);</a:t>
            </a:r>
          </a:p>
          <a:p>
            <a:pPr lvl="1">
              <a:lnSpc>
                <a:spcPct val="107000"/>
              </a:lnSpc>
              <a:spcBef>
                <a:spcPts val="100"/>
              </a:spcBef>
              <a:spcAft>
                <a:spcPts val="1200"/>
              </a:spcAft>
            </a:pPr>
            <a:r>
              <a:rPr lang="en-US" sz="2000" b="1" dirty="0">
                <a:effectLst/>
                <a:ea typeface="Calibri" panose="020F0502020204030204" pitchFamily="34" charset="0"/>
                <a:cs typeface="Times New Roman" panose="02020603050405020304" pitchFamily="18" charset="0"/>
              </a:rPr>
              <a:t>Workforce Development Entities; </a:t>
            </a:r>
          </a:p>
          <a:p>
            <a:pPr lvl="1">
              <a:lnSpc>
                <a:spcPct val="107000"/>
              </a:lnSpc>
              <a:spcBef>
                <a:spcPts val="100"/>
              </a:spcBef>
              <a:spcAft>
                <a:spcPts val="1200"/>
              </a:spcAft>
            </a:pPr>
            <a:r>
              <a:rPr lang="en-US" sz="2000" b="1" dirty="0">
                <a:effectLst/>
                <a:ea typeface="Calibri" panose="020F0502020204030204" pitchFamily="34" charset="0"/>
                <a:cs typeface="Times New Roman" panose="02020603050405020304" pitchFamily="18" charset="0"/>
              </a:rPr>
              <a:t>Economic Development Agencies;</a:t>
            </a:r>
          </a:p>
          <a:p>
            <a:pPr lvl="1">
              <a:lnSpc>
                <a:spcPct val="107000"/>
              </a:lnSpc>
              <a:spcBef>
                <a:spcPts val="100"/>
              </a:spcBef>
              <a:spcAft>
                <a:spcPts val="1200"/>
              </a:spcAft>
            </a:pPr>
            <a:r>
              <a:rPr lang="en-US" sz="2000" b="1" dirty="0">
                <a:effectLst/>
                <a:ea typeface="Calibri" panose="020F0502020204030204" pitchFamily="34" charset="0"/>
                <a:cs typeface="Times New Roman" panose="02020603050405020304" pitchFamily="18" charset="0"/>
              </a:rPr>
              <a:t>Native American Tribal Governments (Federally recognized); and</a:t>
            </a:r>
          </a:p>
          <a:p>
            <a:pPr lvl="1">
              <a:lnSpc>
                <a:spcPct val="107000"/>
              </a:lnSpc>
              <a:spcBef>
                <a:spcPts val="100"/>
              </a:spcBef>
              <a:spcAft>
                <a:spcPts val="1200"/>
              </a:spcAft>
            </a:pPr>
            <a:r>
              <a:rPr lang="en-US" sz="2000" b="1" dirty="0">
                <a:effectLst/>
                <a:ea typeface="Calibri" panose="020F0502020204030204" pitchFamily="34" charset="0"/>
                <a:cs typeface="Times New Roman" panose="02020603050405020304" pitchFamily="18" charset="0"/>
              </a:rPr>
              <a:t>State, County, and Local Governments. </a:t>
            </a:r>
          </a:p>
          <a:p>
            <a:pPr>
              <a:spcAft>
                <a:spcPts val="1200"/>
              </a:spcAft>
            </a:pPr>
            <a:endParaRPr lang="en-US" sz="2000" dirty="0">
              <a:solidFill>
                <a:srgbClr val="000000"/>
              </a:solidFill>
              <a:effectLst/>
              <a:ea typeface="Times New Roman" panose="02020603050405020304" pitchFamily="18" charset="0"/>
            </a:endParaRPr>
          </a:p>
        </p:txBody>
      </p:sp>
      <p:sp>
        <p:nvSpPr>
          <p:cNvPr id="2" name="Slide Number Placeholder 1">
            <a:extLst>
              <a:ext uri="{FF2B5EF4-FFF2-40B4-BE49-F238E27FC236}">
                <a16:creationId xmlns:a16="http://schemas.microsoft.com/office/drawing/2014/main" id="{DEBA03CB-6C7B-7A33-0CF4-9A92BE6DAD30}"/>
              </a:ext>
            </a:extLst>
          </p:cNvPr>
          <p:cNvSpPr>
            <a:spLocks noGrp="1"/>
          </p:cNvSpPr>
          <p:nvPr>
            <p:ph type="sldNum" sz="quarter" idx="4"/>
          </p:nvPr>
        </p:nvSpPr>
        <p:spPr/>
        <p:txBody>
          <a:bodyPr/>
          <a:lstStyle/>
          <a:p>
            <a:fld id="{E1CE52AA-BB93-4FDB-9629-C6421C98F39B}" type="slidenum">
              <a:rPr lang="en-US" smtClean="0"/>
              <a:t>28</a:t>
            </a:fld>
            <a:endParaRPr lang="en-US"/>
          </a:p>
        </p:txBody>
      </p:sp>
    </p:spTree>
    <p:extLst>
      <p:ext uri="{BB962C8B-B14F-4D97-AF65-F5344CB8AC3E}">
        <p14:creationId xmlns:p14="http://schemas.microsoft.com/office/powerpoint/2010/main" val="14482782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C862D6-54B0-CE4E-D0A0-6D0753677EC1}"/>
              </a:ext>
            </a:extLst>
          </p:cNvPr>
          <p:cNvSpPr>
            <a:spLocks noGrp="1"/>
          </p:cNvSpPr>
          <p:nvPr>
            <p:ph type="title" idx="4294967295"/>
          </p:nvPr>
        </p:nvSpPr>
        <p:spPr>
          <a:xfrm>
            <a:off x="841248" y="365760"/>
            <a:ext cx="1051560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mn-cs"/>
              </a:rPr>
              <a:t>Worker-Centered Sector Strategy Partnership – Required Partners</a:t>
            </a:r>
          </a:p>
        </p:txBody>
      </p:sp>
      <p:sp>
        <p:nvSpPr>
          <p:cNvPr id="12" name="Text Placeholder 11">
            <a:extLst>
              <a:ext uri="{FF2B5EF4-FFF2-40B4-BE49-F238E27FC236}">
                <a16:creationId xmlns:a16="http://schemas.microsoft.com/office/drawing/2014/main" id="{7D121053-7DFD-8AC4-2C7E-9545094C3074}"/>
              </a:ext>
            </a:extLst>
          </p:cNvPr>
          <p:cNvSpPr>
            <a:spLocks noGrp="1"/>
          </p:cNvSpPr>
          <p:nvPr>
            <p:ph type="body" sz="quarter" idx="14"/>
          </p:nvPr>
        </p:nvSpPr>
        <p:spPr>
          <a:xfrm>
            <a:off x="699818" y="1655578"/>
            <a:ext cx="11149281" cy="4540102"/>
          </a:xfrm>
        </p:spPr>
        <p:txBody>
          <a:bodyPr/>
          <a:lstStyle/>
          <a:p>
            <a:r>
              <a:rPr lang="en-US" sz="1800" dirty="0"/>
              <a:t>Required Partners:</a:t>
            </a:r>
          </a:p>
          <a:p>
            <a:pPr lvl="1">
              <a:spcBef>
                <a:spcPts val="100"/>
              </a:spcBef>
              <a:spcAft>
                <a:spcPts val="100"/>
              </a:spcAft>
              <a:buFont typeface="Wingdings" panose="05000000000000000000" pitchFamily="2" charset="2"/>
              <a:buChar char="§"/>
            </a:pPr>
            <a:r>
              <a:rPr lang="en-US" b="1" dirty="0">
                <a:effectLst/>
                <a:ea typeface="Times New Roman" panose="02020603050405020304" pitchFamily="18" charset="0"/>
                <a:cs typeface="Times New Roman" panose="02020603050405020304" pitchFamily="18" charset="0"/>
              </a:rPr>
              <a:t>Employer Partners</a:t>
            </a:r>
            <a:endParaRPr lang="en-US" dirty="0">
              <a:effectLst/>
              <a:ea typeface="Times New Roman" panose="02020603050405020304" pitchFamily="18" charset="0"/>
              <a:cs typeface="Times New Roman" panose="02020603050405020304" pitchFamily="18" charset="0"/>
            </a:endParaRPr>
          </a:p>
          <a:p>
            <a:pPr marL="1152525" lvl="2">
              <a:spcBef>
                <a:spcPts val="0"/>
              </a:spcBef>
              <a:spcAft>
                <a:spcPts val="700"/>
              </a:spcAft>
            </a:pPr>
            <a:r>
              <a:rPr lang="en-US" sz="1800" u="sng" dirty="0">
                <a:solidFill>
                  <a:srgbClr val="000000"/>
                </a:solidFill>
                <a:effectLst/>
                <a:ea typeface="Times New Roman" panose="02020603050405020304" pitchFamily="18" charset="0"/>
              </a:rPr>
              <a:t>Development Track</a:t>
            </a:r>
            <a:r>
              <a:rPr lang="en-US" sz="1800" dirty="0">
                <a:solidFill>
                  <a:srgbClr val="000000"/>
                </a:solidFill>
                <a:effectLst/>
                <a:ea typeface="Times New Roman" panose="02020603050405020304" pitchFamily="18" charset="0"/>
              </a:rPr>
              <a:t>: </a:t>
            </a:r>
            <a:endParaRPr lang="en-US" sz="1800" dirty="0">
              <a:solidFill>
                <a:srgbClr val="000000"/>
              </a:solidFill>
              <a:effectLst/>
              <a:ea typeface="Helvetica" panose="020B0604020202020204" pitchFamily="34" charset="0"/>
            </a:endParaRPr>
          </a:p>
          <a:p>
            <a:pPr marL="1714500" lvl="3" indent="-342900">
              <a:lnSpc>
                <a:spcPct val="107000"/>
              </a:lnSpc>
              <a:spcBef>
                <a:spcPts val="0"/>
              </a:spcBef>
              <a:spcAft>
                <a:spcPts val="750"/>
              </a:spcAft>
              <a:buFont typeface="Courier New" panose="02070309020205020404" pitchFamily="49" charset="0"/>
              <a:buChar char="o"/>
            </a:pPr>
            <a:r>
              <a:rPr lang="en-US" sz="1600" dirty="0">
                <a:effectLst/>
                <a:ea typeface="Calibri" panose="020F0502020204030204" pitchFamily="34" charset="0"/>
                <a:cs typeface="Times New Roman" panose="02020603050405020304" pitchFamily="18" charset="0"/>
              </a:rPr>
              <a:t>A representative group of, and no less than two (2), employer partners who are committed to providing hiring opportunities for participants trained through the grant. </a:t>
            </a:r>
          </a:p>
          <a:p>
            <a:pPr marL="1152525" lvl="2">
              <a:spcBef>
                <a:spcPts val="0"/>
              </a:spcBef>
              <a:spcAft>
                <a:spcPts val="700"/>
              </a:spcAft>
            </a:pPr>
            <a:r>
              <a:rPr lang="en-US" sz="1800" u="sng" dirty="0">
                <a:solidFill>
                  <a:srgbClr val="000000"/>
                </a:solidFill>
                <a:effectLst/>
                <a:ea typeface="Times New Roman" panose="02020603050405020304" pitchFamily="18" charset="0"/>
              </a:rPr>
              <a:t>Scaling Track</a:t>
            </a:r>
            <a:r>
              <a:rPr lang="en-US" sz="1800" dirty="0">
                <a:solidFill>
                  <a:srgbClr val="000000"/>
                </a:solidFill>
                <a:effectLst/>
                <a:ea typeface="Times New Roman" panose="02020603050405020304" pitchFamily="18" charset="0"/>
              </a:rPr>
              <a:t>: </a:t>
            </a:r>
            <a:endParaRPr lang="en-US" sz="1800" dirty="0">
              <a:solidFill>
                <a:srgbClr val="000000"/>
              </a:solidFill>
              <a:effectLst/>
              <a:ea typeface="Helvetica" panose="020B0604020202020204" pitchFamily="34" charset="0"/>
            </a:endParaRPr>
          </a:p>
          <a:p>
            <a:pPr marL="1714500" lvl="3" indent="-342900">
              <a:lnSpc>
                <a:spcPct val="107000"/>
              </a:lnSpc>
              <a:spcBef>
                <a:spcPts val="0"/>
              </a:spcBef>
              <a:spcAft>
                <a:spcPts val="750"/>
              </a:spcAft>
              <a:buFont typeface="Courier New" panose="02070309020205020404" pitchFamily="49" charset="0"/>
              <a:buChar char="o"/>
            </a:pPr>
            <a:r>
              <a:rPr lang="en-US" sz="1600" dirty="0">
                <a:effectLst/>
                <a:ea typeface="Calibri" panose="020F0502020204030204" pitchFamily="34" charset="0"/>
                <a:cs typeface="Times New Roman" panose="02020603050405020304" pitchFamily="18" charset="0"/>
              </a:rPr>
              <a:t>A representative group of, and no less than four (4), employer partners who are committed to providing hiring opportunities for participants trained through the grant and who support the employment needs of the skilled workforce being created in those service areas. </a:t>
            </a:r>
          </a:p>
          <a:p>
            <a:pPr lvl="1">
              <a:spcBef>
                <a:spcPts val="100"/>
              </a:spcBef>
              <a:spcAft>
                <a:spcPts val="100"/>
              </a:spcAft>
              <a:buFont typeface="Wingdings" panose="05000000000000000000" pitchFamily="2" charset="2"/>
              <a:buChar char="§"/>
            </a:pPr>
            <a:r>
              <a:rPr lang="en-US" b="1" dirty="0">
                <a:effectLst/>
                <a:ea typeface="Times New Roman" panose="02020603050405020304" pitchFamily="18" charset="0"/>
                <a:cs typeface="Times New Roman" panose="02020603050405020304" pitchFamily="18" charset="0"/>
              </a:rPr>
              <a:t>Education/Training Provider(s)</a:t>
            </a:r>
            <a:endParaRPr lang="en-US" dirty="0">
              <a:effectLst/>
              <a:ea typeface="Times New Roman" panose="02020603050405020304" pitchFamily="18" charset="0"/>
              <a:cs typeface="Times New Roman" panose="02020603050405020304" pitchFamily="18" charset="0"/>
            </a:endParaRPr>
          </a:p>
          <a:p>
            <a:pPr lvl="1">
              <a:spcBef>
                <a:spcPts val="100"/>
              </a:spcBef>
              <a:spcAft>
                <a:spcPts val="100"/>
              </a:spcAft>
              <a:buFont typeface="Wingdings" panose="05000000000000000000" pitchFamily="2" charset="2"/>
              <a:buChar char="§"/>
            </a:pPr>
            <a:r>
              <a:rPr lang="en-US" b="1" dirty="0">
                <a:effectLst/>
                <a:ea typeface="Times New Roman" panose="02020603050405020304" pitchFamily="18" charset="0"/>
                <a:cs typeface="Times New Roman" panose="02020603050405020304" pitchFamily="18" charset="0"/>
              </a:rPr>
              <a:t>Workforce Development Entities</a:t>
            </a:r>
            <a:r>
              <a:rPr lang="en-US" dirty="0">
                <a:effectLst/>
                <a:ea typeface="Times New Roman" panose="02020603050405020304" pitchFamily="18" charset="0"/>
                <a:cs typeface="Times New Roman" panose="02020603050405020304" pitchFamily="18" charset="0"/>
              </a:rPr>
              <a:t> </a:t>
            </a:r>
          </a:p>
          <a:p>
            <a:pPr lvl="1">
              <a:spcBef>
                <a:spcPts val="100"/>
              </a:spcBef>
              <a:spcAft>
                <a:spcPts val="100"/>
              </a:spcAft>
              <a:buFont typeface="Wingdings" panose="05000000000000000000" pitchFamily="2" charset="2"/>
              <a:buChar char="§"/>
            </a:pPr>
            <a:r>
              <a:rPr lang="en-US" b="1" dirty="0">
                <a:effectLst/>
                <a:ea typeface="Times New Roman" panose="02020603050405020304" pitchFamily="18" charset="0"/>
                <a:cs typeface="Times New Roman" panose="02020603050405020304" pitchFamily="18" charset="0"/>
              </a:rPr>
              <a:t>Worker Organizations, Labor-Management Organizations, or Labor Unions</a:t>
            </a:r>
            <a:r>
              <a:rPr lang="en-US" dirty="0">
                <a:effectLst/>
                <a:ea typeface="Times New Roman" panose="02020603050405020304" pitchFamily="18" charset="0"/>
                <a:cs typeface="Times New Roman" panose="02020603050405020304" pitchFamily="18" charset="0"/>
              </a:rPr>
              <a:t> </a:t>
            </a:r>
          </a:p>
          <a:p>
            <a:pPr lvl="1">
              <a:spcBef>
                <a:spcPts val="100"/>
              </a:spcBef>
              <a:spcAft>
                <a:spcPts val="100"/>
              </a:spcAft>
              <a:buFont typeface="Wingdings" panose="05000000000000000000" pitchFamily="2" charset="2"/>
              <a:buChar char="§"/>
            </a:pPr>
            <a:r>
              <a:rPr lang="en-US" b="1" dirty="0">
                <a:effectLst/>
                <a:ea typeface="Times New Roman" panose="02020603050405020304" pitchFamily="18" charset="0"/>
                <a:cs typeface="Times New Roman" panose="02020603050405020304" pitchFamily="18" charset="0"/>
              </a:rPr>
              <a:t>State Apprenticeship Agencies (SAAs) </a:t>
            </a:r>
            <a:r>
              <a:rPr lang="en-US" dirty="0">
                <a:effectLst/>
                <a:ea typeface="Times New Roman" panose="02020603050405020304" pitchFamily="18" charset="0"/>
                <a:cs typeface="Times New Roman" panose="02020603050405020304" pitchFamily="18" charset="0"/>
              </a:rPr>
              <a:t>May need to include the SAA as a required grant partner depending on the geographic scale of the program being proposed</a:t>
            </a:r>
            <a:endParaRPr lang="en-US" i="1" dirty="0">
              <a:effectLst/>
              <a:ea typeface="Times New Roman" panose="02020603050405020304" pitchFamily="18" charset="0"/>
              <a:cs typeface="Times New Roman" panose="02020603050405020304" pitchFamily="18" charset="0"/>
            </a:endParaRPr>
          </a:p>
          <a:p>
            <a:pPr marL="0" indent="0">
              <a:lnSpc>
                <a:spcPct val="107000"/>
              </a:lnSpc>
              <a:spcBef>
                <a:spcPts val="0"/>
              </a:spcBef>
              <a:buNone/>
            </a:pPr>
            <a:b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1200"/>
              </a:spcAft>
            </a:pPr>
            <a:endParaRPr lang="en-US" sz="2000" dirty="0">
              <a:solidFill>
                <a:srgbClr val="000000"/>
              </a:solidFill>
              <a:effectLst/>
              <a:ea typeface="Times New Roman" panose="02020603050405020304" pitchFamily="18" charset="0"/>
            </a:endParaRPr>
          </a:p>
        </p:txBody>
      </p:sp>
      <p:sp>
        <p:nvSpPr>
          <p:cNvPr id="2" name="Slide Number Placeholder 1">
            <a:extLst>
              <a:ext uri="{FF2B5EF4-FFF2-40B4-BE49-F238E27FC236}">
                <a16:creationId xmlns:a16="http://schemas.microsoft.com/office/drawing/2014/main" id="{DEBA03CB-6C7B-7A33-0CF4-9A92BE6DAD30}"/>
              </a:ext>
            </a:extLst>
          </p:cNvPr>
          <p:cNvSpPr>
            <a:spLocks noGrp="1"/>
          </p:cNvSpPr>
          <p:nvPr>
            <p:ph type="sldNum" sz="quarter" idx="4"/>
          </p:nvPr>
        </p:nvSpPr>
        <p:spPr/>
        <p:txBody>
          <a:bodyPr/>
          <a:lstStyle/>
          <a:p>
            <a:fld id="{E1CE52AA-BB93-4FDB-9629-C6421C98F39B}" type="slidenum">
              <a:rPr lang="en-US" smtClean="0"/>
              <a:t>29</a:t>
            </a:fld>
            <a:endParaRPr lang="en-US"/>
          </a:p>
        </p:txBody>
      </p:sp>
    </p:spTree>
    <p:extLst>
      <p:ext uri="{BB962C8B-B14F-4D97-AF65-F5344CB8AC3E}">
        <p14:creationId xmlns:p14="http://schemas.microsoft.com/office/powerpoint/2010/main" val="22705620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150CD-6BD8-A760-81CD-AC69AAF8A818}"/>
              </a:ext>
            </a:extLst>
          </p:cNvPr>
          <p:cNvSpPr>
            <a:spLocks noGrp="1"/>
          </p:cNvSpPr>
          <p:nvPr>
            <p:ph type="title"/>
          </p:nvPr>
        </p:nvSpPr>
        <p:spPr/>
        <p:txBody>
          <a:bodyPr>
            <a:normAutofit/>
          </a:bodyPr>
          <a:lstStyle/>
          <a:p>
            <a:r>
              <a:rPr lang="en-US" sz="3500" dirty="0"/>
              <a:t>Optional Partners</a:t>
            </a:r>
          </a:p>
        </p:txBody>
      </p:sp>
      <p:sp>
        <p:nvSpPr>
          <p:cNvPr id="4" name="Text Placeholder 3">
            <a:extLst>
              <a:ext uri="{FF2B5EF4-FFF2-40B4-BE49-F238E27FC236}">
                <a16:creationId xmlns:a16="http://schemas.microsoft.com/office/drawing/2014/main" id="{2D920F4E-1ADC-A755-764D-1D034C616006}"/>
              </a:ext>
            </a:extLst>
          </p:cNvPr>
          <p:cNvSpPr>
            <a:spLocks noGrp="1"/>
          </p:cNvSpPr>
          <p:nvPr>
            <p:ph type="body" sz="quarter" idx="14"/>
          </p:nvPr>
        </p:nvSpPr>
        <p:spPr/>
        <p:txBody>
          <a:bodyPr/>
          <a:lstStyle/>
          <a:p>
            <a:r>
              <a:rPr lang="en-US" sz="2200" i="0" dirty="0">
                <a:solidFill>
                  <a:schemeClr val="tx1"/>
                </a:solidFill>
              </a:rPr>
              <a:t>Optional partners can support and advance the work of proposed infrastructure training programs. Examples may include: </a:t>
            </a:r>
          </a:p>
        </p:txBody>
      </p:sp>
      <p:sp>
        <p:nvSpPr>
          <p:cNvPr id="5" name="Text Placeholder 4">
            <a:extLst>
              <a:ext uri="{FF2B5EF4-FFF2-40B4-BE49-F238E27FC236}">
                <a16:creationId xmlns:a16="http://schemas.microsoft.com/office/drawing/2014/main" id="{23EED625-E6C5-CBC4-B1C6-1DE375BA14D7}"/>
              </a:ext>
            </a:extLst>
          </p:cNvPr>
          <p:cNvSpPr>
            <a:spLocks noGrp="1"/>
          </p:cNvSpPr>
          <p:nvPr>
            <p:ph type="body" sz="quarter" idx="13"/>
          </p:nvPr>
        </p:nvSpPr>
        <p:spPr>
          <a:xfrm>
            <a:off x="805866" y="1966896"/>
            <a:ext cx="11080750" cy="3933966"/>
          </a:xfrm>
        </p:spPr>
        <p:txBody>
          <a:bodyPr numCol="2"/>
          <a:lstStyle/>
          <a:p>
            <a:pPr marL="800100" lvl="1" indent="-342900">
              <a:buClr>
                <a:srgbClr val="2C5261"/>
              </a:buClr>
              <a:buFont typeface="Wingdings" panose="05000000000000000000" pitchFamily="2" charset="2"/>
              <a:buChar char="§"/>
              <a:defRPr/>
            </a:pPr>
            <a:r>
              <a:rPr lang="en-US" sz="2000" dirty="0">
                <a:solidFill>
                  <a:srgbClr val="000000"/>
                </a:solidFill>
                <a:effectLst/>
                <a:ea typeface="Times New Roman" panose="02020603050405020304" pitchFamily="18" charset="0"/>
              </a:rPr>
              <a:t>Nonprofit organizations specializing in advanced manufacturing, information technology, and/or professional, scientific, and technical services occupations that support renewable energy, transportation and/or broadband</a:t>
            </a:r>
          </a:p>
          <a:p>
            <a:pPr marL="800100" lvl="1" indent="-342900">
              <a:buClr>
                <a:srgbClr val="2C5261"/>
              </a:buClr>
              <a:buFont typeface="Wingdings" panose="05000000000000000000" pitchFamily="2" charset="2"/>
              <a:buChar char="§"/>
              <a:defRPr/>
            </a:pPr>
            <a:endParaRPr lang="en-US" sz="2000" dirty="0">
              <a:solidFill>
                <a:srgbClr val="000000"/>
              </a:solidFill>
              <a:effectLst/>
              <a:ea typeface="Times New Roman" panose="02020603050405020304" pitchFamily="18" charset="0"/>
            </a:endParaRPr>
          </a:p>
          <a:p>
            <a:pPr marL="800100" lvl="1" indent="-342900">
              <a:buClr>
                <a:srgbClr val="2C5261"/>
              </a:buClr>
              <a:buFont typeface="Wingdings" panose="05000000000000000000" pitchFamily="2" charset="2"/>
              <a:buChar char="§"/>
              <a:defRPr/>
            </a:pPr>
            <a:r>
              <a:rPr lang="en-US" sz="2000" dirty="0">
                <a:solidFill>
                  <a:srgbClr val="000000"/>
                </a:solidFill>
                <a:effectLst/>
                <a:ea typeface="Times New Roman" panose="02020603050405020304" pitchFamily="18" charset="0"/>
              </a:rPr>
              <a:t>State agencies with the responsibility for transportation, infrastructure, the environment, and energy</a:t>
            </a:r>
          </a:p>
          <a:p>
            <a:pPr marL="800100" lvl="1" indent="-342900">
              <a:buClr>
                <a:srgbClr val="2C5261"/>
              </a:buClr>
              <a:buFont typeface="Wingdings" panose="05000000000000000000" pitchFamily="2" charset="2"/>
              <a:buChar char="§"/>
              <a:defRPr/>
            </a:pPr>
            <a:endParaRPr lang="en-US" sz="2000" dirty="0">
              <a:solidFill>
                <a:srgbClr val="000000"/>
              </a:solidFill>
              <a:effectLst/>
              <a:ea typeface="Times New Roman" panose="02020603050405020304" pitchFamily="18" charset="0"/>
            </a:endParaRPr>
          </a:p>
          <a:p>
            <a:pPr marL="800100" lvl="1" indent="-342900">
              <a:buClr>
                <a:srgbClr val="2C5261"/>
              </a:buClr>
              <a:buFont typeface="Wingdings" panose="05000000000000000000" pitchFamily="2" charset="2"/>
              <a:buChar char="§"/>
              <a:defRPr/>
            </a:pPr>
            <a:r>
              <a:rPr lang="en-US" sz="2000" dirty="0">
                <a:solidFill>
                  <a:srgbClr val="000000"/>
                </a:solidFill>
                <a:ea typeface="Times New Roman" panose="02020603050405020304" pitchFamily="18" charset="0"/>
              </a:rPr>
              <a:t>F</a:t>
            </a:r>
            <a:r>
              <a:rPr lang="en-US" sz="2000" dirty="0">
                <a:solidFill>
                  <a:srgbClr val="000000"/>
                </a:solidFill>
                <a:effectLst/>
                <a:ea typeface="Times New Roman" panose="02020603050405020304" pitchFamily="18" charset="0"/>
              </a:rPr>
              <a:t>oundations and philanthropic organizations</a:t>
            </a:r>
          </a:p>
          <a:p>
            <a:pPr marL="800100" lvl="1" indent="-342900">
              <a:buClr>
                <a:srgbClr val="2C5261"/>
              </a:buClr>
              <a:buFont typeface="Wingdings" panose="05000000000000000000" pitchFamily="2" charset="2"/>
              <a:buChar char="§"/>
              <a:defRPr/>
            </a:pPr>
            <a:r>
              <a:rPr lang="en-US" sz="2000" dirty="0">
                <a:solidFill>
                  <a:srgbClr val="000000"/>
                </a:solidFill>
                <a:ea typeface="Times New Roman" panose="02020603050405020304" pitchFamily="18" charset="0"/>
              </a:rPr>
              <a:t>A</a:t>
            </a:r>
            <a:r>
              <a:rPr lang="en-US" sz="2000" dirty="0">
                <a:solidFill>
                  <a:srgbClr val="000000"/>
                </a:solidFill>
                <a:effectLst/>
                <a:ea typeface="Times New Roman" panose="02020603050405020304" pitchFamily="18" charset="0"/>
              </a:rPr>
              <a:t>gencies administering other relevant federal funding </a:t>
            </a:r>
          </a:p>
          <a:p>
            <a:pPr marL="800100" lvl="1" indent="-342900">
              <a:buClr>
                <a:srgbClr val="2C5261"/>
              </a:buClr>
              <a:buFont typeface="Wingdings" panose="05000000000000000000" pitchFamily="2" charset="2"/>
              <a:buChar char="§"/>
              <a:defRPr/>
            </a:pPr>
            <a:endParaRPr lang="en-US" sz="2000" dirty="0">
              <a:solidFill>
                <a:srgbClr val="000000"/>
              </a:solidFill>
              <a:effectLst/>
              <a:ea typeface="Times New Roman" panose="02020603050405020304" pitchFamily="18" charset="0"/>
            </a:endParaRPr>
          </a:p>
          <a:p>
            <a:pPr marL="800100" lvl="1" indent="-342900">
              <a:buClr>
                <a:srgbClr val="2C5261"/>
              </a:buClr>
              <a:buFont typeface="Wingdings" panose="05000000000000000000" pitchFamily="2" charset="2"/>
              <a:buChar char="§"/>
              <a:defRPr/>
            </a:pPr>
            <a:r>
              <a:rPr lang="en-US" sz="2000" dirty="0">
                <a:solidFill>
                  <a:srgbClr val="000000"/>
                </a:solidFill>
                <a:ea typeface="Times New Roman" panose="02020603050405020304" pitchFamily="18" charset="0"/>
              </a:rPr>
              <a:t>E</a:t>
            </a:r>
            <a:r>
              <a:rPr lang="en-US" sz="2000" dirty="0">
                <a:solidFill>
                  <a:srgbClr val="000000"/>
                </a:solidFill>
                <a:effectLst/>
                <a:ea typeface="Times New Roman" panose="02020603050405020304" pitchFamily="18" charset="0"/>
              </a:rPr>
              <a:t>conomic development agencies </a:t>
            </a:r>
          </a:p>
          <a:p>
            <a:pPr marL="800100" lvl="1" indent="-342900">
              <a:buClr>
                <a:srgbClr val="2C5261"/>
              </a:buClr>
              <a:buFont typeface="Wingdings" panose="05000000000000000000" pitchFamily="2" charset="2"/>
              <a:buChar char="§"/>
              <a:defRPr/>
            </a:pPr>
            <a:endParaRPr lang="en-US" sz="2000" dirty="0">
              <a:solidFill>
                <a:srgbClr val="000000"/>
              </a:solidFill>
              <a:effectLst/>
              <a:ea typeface="Times New Roman" panose="02020603050405020304" pitchFamily="18" charset="0"/>
            </a:endParaRPr>
          </a:p>
          <a:p>
            <a:pPr marL="800100" lvl="1" indent="-342900">
              <a:buClr>
                <a:srgbClr val="2C5261"/>
              </a:buClr>
              <a:buFont typeface="Wingdings" panose="05000000000000000000" pitchFamily="2" charset="2"/>
              <a:buChar char="§"/>
              <a:defRPr/>
            </a:pPr>
            <a:r>
              <a:rPr lang="en-US" sz="2000" dirty="0">
                <a:solidFill>
                  <a:srgbClr val="000000"/>
                </a:solidFill>
                <a:ea typeface="Times New Roman" panose="02020603050405020304" pitchFamily="18" charset="0"/>
              </a:rPr>
              <a:t>C</a:t>
            </a:r>
            <a:r>
              <a:rPr lang="en-US" sz="2000" dirty="0">
                <a:solidFill>
                  <a:srgbClr val="000000"/>
                </a:solidFill>
                <a:effectLst/>
                <a:ea typeface="Times New Roman" panose="02020603050405020304" pitchFamily="18" charset="0"/>
              </a:rPr>
              <a:t>ommunity-based organizations that represent and serve marginalized and underrepresented populations</a:t>
            </a:r>
            <a:endParaRPr lang="en-US" sz="2000" dirty="0">
              <a:effectLst/>
              <a:ea typeface="Helvetica" panose="020B0604020202020204" pitchFamily="34" charset="0"/>
            </a:endParaRPr>
          </a:p>
          <a:p>
            <a:endParaRPr lang="en-US" sz="2400" dirty="0"/>
          </a:p>
        </p:txBody>
      </p:sp>
      <p:sp>
        <p:nvSpPr>
          <p:cNvPr id="3" name="Slide Number Placeholder 2">
            <a:extLst>
              <a:ext uri="{FF2B5EF4-FFF2-40B4-BE49-F238E27FC236}">
                <a16:creationId xmlns:a16="http://schemas.microsoft.com/office/drawing/2014/main" id="{8E3C10FF-213E-363D-1376-9CD44D26C325}"/>
              </a:ext>
            </a:extLst>
          </p:cNvPr>
          <p:cNvSpPr>
            <a:spLocks noGrp="1"/>
          </p:cNvSpPr>
          <p:nvPr>
            <p:ph type="sldNum" sz="quarter" idx="4"/>
          </p:nvPr>
        </p:nvSpPr>
        <p:spPr/>
        <p:txBody>
          <a:bodyPr/>
          <a:lstStyle/>
          <a:p>
            <a:fld id="{E1CE52AA-BB93-4FDB-9629-C6421C98F39B}" type="slidenum">
              <a:rPr lang="en-US" smtClean="0"/>
              <a:pPr/>
              <a:t>30</a:t>
            </a:fld>
            <a:endParaRPr lang="en-US" dirty="0"/>
          </a:p>
        </p:txBody>
      </p:sp>
    </p:spTree>
    <p:extLst>
      <p:ext uri="{BB962C8B-B14F-4D97-AF65-F5344CB8AC3E}">
        <p14:creationId xmlns:p14="http://schemas.microsoft.com/office/powerpoint/2010/main" val="30011850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C862D6-54B0-CE4E-D0A0-6D0753677EC1}"/>
              </a:ext>
            </a:extLst>
          </p:cNvPr>
          <p:cNvSpPr>
            <a:spLocks noGrp="1"/>
          </p:cNvSpPr>
          <p:nvPr>
            <p:ph type="title" idx="4294967295"/>
          </p:nvPr>
        </p:nvSpPr>
        <p:spPr>
          <a:xfrm>
            <a:off x="841248" y="365760"/>
            <a:ext cx="1051560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mn-cs"/>
              </a:rPr>
              <a:t>Opportunities for Tribal Communities</a:t>
            </a:r>
          </a:p>
        </p:txBody>
      </p:sp>
      <p:sp>
        <p:nvSpPr>
          <p:cNvPr id="12" name="Text Placeholder 11">
            <a:extLst>
              <a:ext uri="{FF2B5EF4-FFF2-40B4-BE49-F238E27FC236}">
                <a16:creationId xmlns:a16="http://schemas.microsoft.com/office/drawing/2014/main" id="{7D121053-7DFD-8AC4-2C7E-9545094C3074}"/>
              </a:ext>
            </a:extLst>
          </p:cNvPr>
          <p:cNvSpPr>
            <a:spLocks noGrp="1"/>
          </p:cNvSpPr>
          <p:nvPr>
            <p:ph type="body" sz="quarter" idx="14"/>
          </p:nvPr>
        </p:nvSpPr>
        <p:spPr>
          <a:xfrm>
            <a:off x="699818" y="1655578"/>
            <a:ext cx="11149281" cy="4540102"/>
          </a:xfrm>
        </p:spPr>
        <p:txBody>
          <a:bodyPr/>
          <a:lstStyle/>
          <a:p>
            <a:pPr lvl="0">
              <a:spcAft>
                <a:spcPts val="1200"/>
              </a:spcAft>
            </a:pPr>
            <a:r>
              <a:rPr lang="en-US" sz="2400" b="1" dirty="0"/>
              <a:t>Target populations of both tracks </a:t>
            </a:r>
          </a:p>
          <a:p>
            <a:pPr lvl="0">
              <a:spcAft>
                <a:spcPts val="1200"/>
              </a:spcAft>
            </a:pPr>
            <a:r>
              <a:rPr lang="en-US" sz="2400" b="1" dirty="0"/>
              <a:t>Lead applicant/required partner</a:t>
            </a:r>
          </a:p>
          <a:p>
            <a:pPr lvl="0">
              <a:spcAft>
                <a:spcPts val="1200"/>
              </a:spcAft>
            </a:pPr>
            <a:r>
              <a:rPr lang="en-US" sz="2400" b="1" dirty="0"/>
              <a:t>Worker-centered sector strategy</a:t>
            </a:r>
          </a:p>
          <a:p>
            <a:pPr>
              <a:spcAft>
                <a:spcPts val="1200"/>
              </a:spcAft>
            </a:pPr>
            <a:r>
              <a:rPr lang="en-US" sz="2400" b="1" dirty="0"/>
              <a:t>Eligible participants; and </a:t>
            </a:r>
          </a:p>
          <a:p>
            <a:pPr lvl="0">
              <a:spcAft>
                <a:spcPts val="1200"/>
              </a:spcAft>
            </a:pPr>
            <a:r>
              <a:rPr lang="en-US" sz="2400" b="1" dirty="0"/>
              <a:t>Smaller and rural communities bonus points</a:t>
            </a:r>
          </a:p>
        </p:txBody>
      </p:sp>
      <p:sp>
        <p:nvSpPr>
          <p:cNvPr id="2" name="Slide Number Placeholder 1">
            <a:extLst>
              <a:ext uri="{FF2B5EF4-FFF2-40B4-BE49-F238E27FC236}">
                <a16:creationId xmlns:a16="http://schemas.microsoft.com/office/drawing/2014/main" id="{DEBA03CB-6C7B-7A33-0CF4-9A92BE6DAD30}"/>
              </a:ext>
            </a:extLst>
          </p:cNvPr>
          <p:cNvSpPr>
            <a:spLocks noGrp="1"/>
          </p:cNvSpPr>
          <p:nvPr>
            <p:ph type="sldNum" sz="quarter" idx="4"/>
          </p:nvPr>
        </p:nvSpPr>
        <p:spPr/>
        <p:txBody>
          <a:bodyPr/>
          <a:lstStyle/>
          <a:p>
            <a:fld id="{E1CE52AA-BB93-4FDB-9629-C6421C98F39B}" type="slidenum">
              <a:rPr lang="en-US" smtClean="0"/>
              <a:t>31</a:t>
            </a:fld>
            <a:endParaRPr lang="en-US"/>
          </a:p>
        </p:txBody>
      </p:sp>
    </p:spTree>
    <p:extLst>
      <p:ext uri="{BB962C8B-B14F-4D97-AF65-F5344CB8AC3E}">
        <p14:creationId xmlns:p14="http://schemas.microsoft.com/office/powerpoint/2010/main" val="30333857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4CE209-E99E-DDBC-2CF9-4F8742F863C5}"/>
              </a:ext>
            </a:extLst>
          </p:cNvPr>
          <p:cNvSpPr>
            <a:spLocks noGrp="1"/>
          </p:cNvSpPr>
          <p:nvPr>
            <p:ph type="title"/>
          </p:nvPr>
        </p:nvSpPr>
        <p:spPr/>
        <p:txBody>
          <a:bodyPr>
            <a:normAutofit/>
          </a:bodyPr>
          <a:lstStyle/>
          <a:p>
            <a:r>
              <a:rPr lang="en-US" sz="3500" dirty="0"/>
              <a:t>Bipartisan Infrastructure Law – Tribal Focus</a:t>
            </a:r>
          </a:p>
        </p:txBody>
      </p:sp>
      <p:graphicFrame>
        <p:nvGraphicFramePr>
          <p:cNvPr id="5" name="Content Placeholder 4">
            <a:extLst>
              <a:ext uri="{FF2B5EF4-FFF2-40B4-BE49-F238E27FC236}">
                <a16:creationId xmlns:a16="http://schemas.microsoft.com/office/drawing/2014/main" id="{B89F9472-389F-FD52-B551-65ECE5DC7B24}"/>
              </a:ext>
            </a:extLst>
          </p:cNvPr>
          <p:cNvGraphicFramePr>
            <a:graphicFrameLocks noGrp="1"/>
          </p:cNvGraphicFramePr>
          <p:nvPr>
            <p:ph sz="half" idx="1"/>
            <p:extLst>
              <p:ext uri="{D42A27DB-BD31-4B8C-83A1-F6EECF244321}">
                <p14:modId xmlns:p14="http://schemas.microsoft.com/office/powerpoint/2010/main" val="1134657539"/>
              </p:ext>
            </p:extLst>
          </p:nvPr>
        </p:nvGraphicFramePr>
        <p:xfrm>
          <a:off x="838200" y="1105218"/>
          <a:ext cx="10353672" cy="4965382"/>
        </p:xfrm>
        <a:graphic>
          <a:graphicData uri="http://schemas.openxmlformats.org/drawingml/2006/table">
            <a:tbl>
              <a:tblPr firstRow="1">
                <a:tableStyleId>{5C22544A-7EE6-4342-B048-85BDC9FD1C3A}</a:tableStyleId>
              </a:tblPr>
              <a:tblGrid>
                <a:gridCol w="2484120">
                  <a:extLst>
                    <a:ext uri="{9D8B030D-6E8A-4147-A177-3AD203B41FA5}">
                      <a16:colId xmlns:a16="http://schemas.microsoft.com/office/drawing/2014/main" val="711100935"/>
                    </a:ext>
                  </a:extLst>
                </a:gridCol>
                <a:gridCol w="1158240">
                  <a:extLst>
                    <a:ext uri="{9D8B030D-6E8A-4147-A177-3AD203B41FA5}">
                      <a16:colId xmlns:a16="http://schemas.microsoft.com/office/drawing/2014/main" val="2095885121"/>
                    </a:ext>
                  </a:extLst>
                </a:gridCol>
                <a:gridCol w="1417320">
                  <a:extLst>
                    <a:ext uri="{9D8B030D-6E8A-4147-A177-3AD203B41FA5}">
                      <a16:colId xmlns:a16="http://schemas.microsoft.com/office/drawing/2014/main" val="1676767818"/>
                    </a:ext>
                  </a:extLst>
                </a:gridCol>
                <a:gridCol w="5293992">
                  <a:extLst>
                    <a:ext uri="{9D8B030D-6E8A-4147-A177-3AD203B41FA5}">
                      <a16:colId xmlns:a16="http://schemas.microsoft.com/office/drawing/2014/main" val="3463008008"/>
                    </a:ext>
                  </a:extLst>
                </a:gridCol>
              </a:tblGrid>
              <a:tr h="370840">
                <a:tc>
                  <a:txBody>
                    <a:bodyPr/>
                    <a:lstStyle/>
                    <a:p>
                      <a:r>
                        <a:rPr lang="en-US" dirty="0"/>
                        <a:t>Program Name</a:t>
                      </a:r>
                    </a:p>
                  </a:txBody>
                  <a:tcPr/>
                </a:tc>
                <a:tc>
                  <a:txBody>
                    <a:bodyPr/>
                    <a:lstStyle/>
                    <a:p>
                      <a:r>
                        <a:rPr lang="en-US" dirty="0"/>
                        <a:t>Agency</a:t>
                      </a:r>
                    </a:p>
                  </a:txBody>
                  <a:tcPr/>
                </a:tc>
                <a:tc>
                  <a:txBody>
                    <a:bodyPr/>
                    <a:lstStyle/>
                    <a:p>
                      <a:r>
                        <a:rPr lang="en-US" dirty="0"/>
                        <a:t>Funding</a:t>
                      </a:r>
                    </a:p>
                  </a:txBody>
                  <a:tcPr/>
                </a:tc>
                <a:tc>
                  <a:txBody>
                    <a:bodyPr/>
                    <a:lstStyle/>
                    <a:p>
                      <a:r>
                        <a:rPr lang="en-US" dirty="0"/>
                        <a:t>Description</a:t>
                      </a:r>
                    </a:p>
                  </a:txBody>
                  <a:tcPr/>
                </a:tc>
                <a:extLst>
                  <a:ext uri="{0D108BD9-81ED-4DB2-BD59-A6C34878D82A}">
                    <a16:rowId xmlns:a16="http://schemas.microsoft.com/office/drawing/2014/main" val="1701655410"/>
                  </a:ext>
                </a:extLst>
              </a:tr>
              <a:tr h="370840">
                <a:tc>
                  <a:txBody>
                    <a:bodyPr/>
                    <a:lstStyle/>
                    <a:p>
                      <a:r>
                        <a:rPr lang="fr-FR" sz="1200" kern="1200" dirty="0">
                          <a:solidFill>
                            <a:schemeClr val="dk1"/>
                          </a:solidFill>
                          <a:latin typeface="+mn-lt"/>
                          <a:ea typeface="+mn-ea"/>
                          <a:cs typeface="+mn-cs"/>
                        </a:rPr>
                        <a:t>IHS Sanitation Facilities Construction Program </a:t>
                      </a:r>
                      <a:endParaRPr lang="en-US" sz="1200" kern="1200" dirty="0">
                        <a:solidFill>
                          <a:schemeClr val="dk1"/>
                        </a:solidFill>
                        <a:latin typeface="+mn-lt"/>
                        <a:ea typeface="+mn-ea"/>
                        <a:cs typeface="+mn-cs"/>
                      </a:endParaRPr>
                    </a:p>
                  </a:txBody>
                  <a:tcPr/>
                </a:tc>
                <a:tc>
                  <a:txBody>
                    <a:bodyPr/>
                    <a:lstStyle/>
                    <a:p>
                      <a:r>
                        <a:rPr lang="en-US" dirty="0"/>
                        <a:t>HHS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42021"/>
                          </a:solidFill>
                          <a:effectLst/>
                          <a:uLnTx/>
                          <a:uFillTx/>
                          <a:latin typeface="Roboto"/>
                          <a:ea typeface="+mn-ea"/>
                          <a:cs typeface="+mn-cs"/>
                        </a:rPr>
                        <a:t>$3.5 billion</a:t>
                      </a:r>
                    </a:p>
                  </a:txBody>
                  <a:tcPr/>
                </a:tc>
                <a:tc>
                  <a:txBody>
                    <a:bodyPr/>
                    <a:lstStyle/>
                    <a:p>
                      <a:r>
                        <a:rPr lang="en-US" sz="1200" dirty="0"/>
                        <a:t>Funding to build infrastructure necessary to ensure a safe </a:t>
                      </a:r>
                    </a:p>
                    <a:p>
                      <a:r>
                        <a:rPr lang="en-US" sz="1200" dirty="0"/>
                        <a:t>supply of drinking water, reliable sewage systems, and solid </a:t>
                      </a:r>
                    </a:p>
                    <a:p>
                      <a:r>
                        <a:rPr lang="en-US" sz="1200" dirty="0"/>
                        <a:t>waste disposal facilities</a:t>
                      </a:r>
                    </a:p>
                  </a:txBody>
                  <a:tcPr/>
                </a:tc>
                <a:extLst>
                  <a:ext uri="{0D108BD9-81ED-4DB2-BD59-A6C34878D82A}">
                    <a16:rowId xmlns:a16="http://schemas.microsoft.com/office/drawing/2014/main" val="3003005948"/>
                  </a:ext>
                </a:extLst>
              </a:tr>
              <a:tr h="370840">
                <a:tc>
                  <a:txBody>
                    <a:bodyPr/>
                    <a:lstStyle/>
                    <a:p>
                      <a:r>
                        <a:rPr lang="en-US" sz="1200" kern="1200" dirty="0">
                          <a:solidFill>
                            <a:schemeClr val="dk1"/>
                          </a:solidFill>
                          <a:latin typeface="+mn-lt"/>
                          <a:ea typeface="+mn-ea"/>
                          <a:cs typeface="+mn-cs"/>
                        </a:rPr>
                        <a:t>Tribal Transportation Program</a:t>
                      </a:r>
                    </a:p>
                  </a:txBody>
                  <a:tcPr/>
                </a:tc>
                <a:tc>
                  <a:txBody>
                    <a:bodyPr/>
                    <a:lstStyle/>
                    <a:p>
                      <a:r>
                        <a:rPr lang="en-US" dirty="0"/>
                        <a:t>DOT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42021"/>
                          </a:solidFill>
                          <a:effectLst/>
                          <a:uLnTx/>
                          <a:uFillTx/>
                          <a:latin typeface="Roboto"/>
                          <a:ea typeface="+mn-ea"/>
                          <a:cs typeface="+mn-cs"/>
                        </a:rPr>
                        <a:t>$3.0 billion</a:t>
                      </a:r>
                    </a:p>
                  </a:txBody>
                  <a:tcPr/>
                </a:tc>
                <a:tc>
                  <a:txBody>
                    <a:bodyPr/>
                    <a:lstStyle/>
                    <a:p>
                      <a:r>
                        <a:rPr lang="en-US" sz="1200" kern="1200" dirty="0">
                          <a:solidFill>
                            <a:schemeClr val="dk1"/>
                          </a:solidFill>
                          <a:latin typeface="+mn-lt"/>
                          <a:ea typeface="+mn-ea"/>
                          <a:cs typeface="+mn-cs"/>
                        </a:rPr>
                        <a:t>Funding to increase safety, mobility, and access for Tribal communities. </a:t>
                      </a:r>
                    </a:p>
                  </a:txBody>
                  <a:tcPr/>
                </a:tc>
                <a:extLst>
                  <a:ext uri="{0D108BD9-81ED-4DB2-BD59-A6C34878D82A}">
                    <a16:rowId xmlns:a16="http://schemas.microsoft.com/office/drawing/2014/main" val="2462675781"/>
                  </a:ext>
                </a:extLst>
              </a:tr>
              <a:tr h="370840">
                <a:tc>
                  <a:txBody>
                    <a:bodyPr/>
                    <a:lstStyle/>
                    <a:p>
                      <a:r>
                        <a:rPr lang="en-US" sz="1200" kern="1200" dirty="0">
                          <a:solidFill>
                            <a:schemeClr val="dk1"/>
                          </a:solidFill>
                          <a:latin typeface="+mn-lt"/>
                          <a:ea typeface="+mn-ea"/>
                          <a:cs typeface="+mn-cs"/>
                        </a:rPr>
                        <a:t>Indian Water Rights Settlements</a:t>
                      </a:r>
                    </a:p>
                  </a:txBody>
                  <a:tcPr/>
                </a:tc>
                <a:tc>
                  <a:txBody>
                    <a:bodyPr/>
                    <a:lstStyle/>
                    <a:p>
                      <a:r>
                        <a:rPr lang="en-US" dirty="0"/>
                        <a:t>DOI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42021"/>
                          </a:solidFill>
                          <a:effectLst/>
                          <a:uLnTx/>
                          <a:uFillTx/>
                          <a:latin typeface="Roboto"/>
                          <a:ea typeface="+mn-ea"/>
                          <a:cs typeface="+mn-cs"/>
                        </a:rPr>
                        <a:t>$2.5 billion</a:t>
                      </a:r>
                    </a:p>
                  </a:txBody>
                  <a:tcPr/>
                </a:tc>
                <a:tc>
                  <a:txBody>
                    <a:bodyPr/>
                    <a:lstStyle/>
                    <a:p>
                      <a:r>
                        <a:rPr lang="en-US" sz="1200" kern="1200" dirty="0">
                          <a:solidFill>
                            <a:schemeClr val="dk1"/>
                          </a:solidFill>
                          <a:latin typeface="+mn-lt"/>
                          <a:ea typeface="+mn-ea"/>
                          <a:cs typeface="+mn-cs"/>
                        </a:rPr>
                        <a:t>Funding to satisfy Federal obligations under Indian water rights settlements reached as of November 15th, 2022.</a:t>
                      </a:r>
                    </a:p>
                  </a:txBody>
                  <a:tcPr/>
                </a:tc>
                <a:extLst>
                  <a:ext uri="{0D108BD9-81ED-4DB2-BD59-A6C34878D82A}">
                    <a16:rowId xmlns:a16="http://schemas.microsoft.com/office/drawing/2014/main" val="544497065"/>
                  </a:ext>
                </a:extLst>
              </a:tr>
              <a:tr h="370840">
                <a:tc>
                  <a:txBody>
                    <a:bodyPr/>
                    <a:lstStyle/>
                    <a:p>
                      <a:r>
                        <a:rPr lang="en-US" sz="1200" kern="1200" dirty="0">
                          <a:solidFill>
                            <a:schemeClr val="dk1"/>
                          </a:solidFill>
                          <a:latin typeface="+mn-lt"/>
                          <a:ea typeface="+mn-ea"/>
                          <a:cs typeface="+mn-cs"/>
                        </a:rPr>
                        <a:t>Tribal Broadband Connectivity Program</a:t>
                      </a:r>
                    </a:p>
                  </a:txBody>
                  <a:tcPr/>
                </a:tc>
                <a:tc>
                  <a:txBody>
                    <a:bodyPr/>
                    <a:lstStyle/>
                    <a:p>
                      <a:r>
                        <a:rPr lang="en-US" dirty="0"/>
                        <a:t>DOC</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42021"/>
                          </a:solidFill>
                          <a:effectLst/>
                          <a:uLnTx/>
                          <a:uFillTx/>
                          <a:latin typeface="Roboto"/>
                          <a:ea typeface="+mn-ea"/>
                          <a:cs typeface="+mn-cs"/>
                        </a:rPr>
                        <a:t>$2.0 billion</a:t>
                      </a:r>
                    </a:p>
                  </a:txBody>
                  <a:tcPr/>
                </a:tc>
                <a:tc>
                  <a:txBody>
                    <a:bodyPr/>
                    <a:lstStyle/>
                    <a:p>
                      <a:r>
                        <a:rPr lang="en-US" sz="1200" kern="1200" dirty="0">
                          <a:solidFill>
                            <a:schemeClr val="dk1"/>
                          </a:solidFill>
                          <a:latin typeface="+mn-lt"/>
                          <a:ea typeface="+mn-ea"/>
                          <a:cs typeface="+mn-cs"/>
                        </a:rPr>
                        <a:t>Funding for an existing grant program that invests in broadband infrastructure, distance learning, telehealth, and activities that promote access and adoption of these services.</a:t>
                      </a:r>
                    </a:p>
                  </a:txBody>
                  <a:tcPr/>
                </a:tc>
                <a:extLst>
                  <a:ext uri="{0D108BD9-81ED-4DB2-BD59-A6C34878D82A}">
                    <a16:rowId xmlns:a16="http://schemas.microsoft.com/office/drawing/2014/main" val="1343893022"/>
                  </a:ext>
                </a:extLst>
              </a:tr>
              <a:tr h="370840">
                <a:tc>
                  <a:txBody>
                    <a:bodyPr/>
                    <a:lstStyle/>
                    <a:p>
                      <a:r>
                        <a:rPr lang="en-US" sz="1200" kern="1200" dirty="0">
                          <a:solidFill>
                            <a:schemeClr val="dk1"/>
                          </a:solidFill>
                          <a:latin typeface="+mn-lt"/>
                          <a:ea typeface="+mn-ea"/>
                          <a:cs typeface="+mn-cs"/>
                        </a:rPr>
                        <a:t>Clean Water and Drinking Water Grants</a:t>
                      </a:r>
                    </a:p>
                  </a:txBody>
                  <a:tcPr/>
                </a:tc>
                <a:tc>
                  <a:txBody>
                    <a:bodyPr/>
                    <a:lstStyle/>
                    <a:p>
                      <a:r>
                        <a:rPr lang="en-US" dirty="0"/>
                        <a:t>EPA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42021"/>
                          </a:solidFill>
                          <a:effectLst/>
                          <a:uLnTx/>
                          <a:uFillTx/>
                          <a:latin typeface="Roboto"/>
                          <a:ea typeface="+mn-ea"/>
                          <a:cs typeface="+mn-cs"/>
                        </a:rPr>
                        <a:t>$.9 billion</a:t>
                      </a:r>
                    </a:p>
                  </a:txBody>
                  <a:tcPr/>
                </a:tc>
                <a:tc>
                  <a:txBody>
                    <a:bodyPr/>
                    <a:lstStyle/>
                    <a:p>
                      <a:r>
                        <a:rPr lang="en-US" sz="1200" kern="1200" dirty="0">
                          <a:solidFill>
                            <a:schemeClr val="dk1"/>
                          </a:solidFill>
                          <a:latin typeface="+mn-lt"/>
                          <a:ea typeface="+mn-ea"/>
                          <a:cs typeface="+mn-cs"/>
                        </a:rPr>
                        <a:t>Funding for several programs at EPA to promote safe, healthy, and clean drinking water through State Revolving Funds.</a:t>
                      </a:r>
                    </a:p>
                  </a:txBody>
                  <a:tcPr/>
                </a:tc>
                <a:extLst>
                  <a:ext uri="{0D108BD9-81ED-4DB2-BD59-A6C34878D82A}">
                    <a16:rowId xmlns:a16="http://schemas.microsoft.com/office/drawing/2014/main" val="2114167482"/>
                  </a:ext>
                </a:extLst>
              </a:tr>
              <a:tr h="370840">
                <a:tc>
                  <a:txBody>
                    <a:bodyPr/>
                    <a:lstStyle/>
                    <a:p>
                      <a:r>
                        <a:rPr lang="en-US" sz="1200" kern="1200" dirty="0">
                          <a:solidFill>
                            <a:schemeClr val="dk1"/>
                          </a:solidFill>
                          <a:latin typeface="+mn-lt"/>
                          <a:ea typeface="+mn-ea"/>
                          <a:cs typeface="+mn-cs"/>
                        </a:rPr>
                        <a:t>Tribal Transportation Facility Bridge</a:t>
                      </a:r>
                    </a:p>
                  </a:txBody>
                  <a:tcPr/>
                </a:tc>
                <a:tc>
                  <a:txBody>
                    <a:bodyPr/>
                    <a:lstStyle/>
                    <a:p>
                      <a:r>
                        <a:rPr lang="en-US" dirty="0"/>
                        <a:t>DOT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42021"/>
                          </a:solidFill>
                          <a:effectLst/>
                          <a:uLnTx/>
                          <a:uFillTx/>
                          <a:latin typeface="Roboto"/>
                          <a:ea typeface="+mn-ea"/>
                          <a:cs typeface="+mn-cs"/>
                        </a:rPr>
                        <a:t>$.8 billion</a:t>
                      </a:r>
                    </a:p>
                  </a:txBody>
                  <a:tcPr/>
                </a:tc>
                <a:tc>
                  <a:txBody>
                    <a:bodyPr/>
                    <a:lstStyle/>
                    <a:p>
                      <a:r>
                        <a:rPr lang="en-US" sz="1200" kern="1200" dirty="0">
                          <a:solidFill>
                            <a:schemeClr val="dk1"/>
                          </a:solidFill>
                          <a:latin typeface="+mn-lt"/>
                          <a:ea typeface="+mn-ea"/>
                          <a:cs typeface="+mn-cs"/>
                        </a:rPr>
                        <a:t>Funding for planning, designing, engineering, replacing, improving, or constructing bridges on Tribal lands.</a:t>
                      </a:r>
                    </a:p>
                  </a:txBody>
                  <a:tcPr/>
                </a:tc>
                <a:extLst>
                  <a:ext uri="{0D108BD9-81ED-4DB2-BD59-A6C34878D82A}">
                    <a16:rowId xmlns:a16="http://schemas.microsoft.com/office/drawing/2014/main" val="2049177037"/>
                  </a:ext>
                </a:extLst>
              </a:tr>
              <a:tr h="370840">
                <a:tc>
                  <a:txBody>
                    <a:bodyPr/>
                    <a:lstStyle/>
                    <a:p>
                      <a:r>
                        <a:rPr lang="en-US" sz="1200" kern="1200" dirty="0">
                          <a:solidFill>
                            <a:schemeClr val="dk1"/>
                          </a:solidFill>
                          <a:latin typeface="+mn-lt"/>
                          <a:ea typeface="+mn-ea"/>
                          <a:cs typeface="+mn-cs"/>
                        </a:rPr>
                        <a:t>Safety of Dams</a:t>
                      </a:r>
                    </a:p>
                  </a:txBody>
                  <a:tcPr/>
                </a:tc>
                <a:tc>
                  <a:txBody>
                    <a:bodyPr/>
                    <a:lstStyle/>
                    <a:p>
                      <a:r>
                        <a:rPr lang="en-US" dirty="0"/>
                        <a:t>DOI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42021"/>
                          </a:solidFill>
                          <a:effectLst/>
                          <a:uLnTx/>
                          <a:uFillTx/>
                          <a:latin typeface="Roboto"/>
                          <a:ea typeface="+mn-ea"/>
                          <a:cs typeface="+mn-cs"/>
                        </a:rPr>
                        <a:t>$.3 billion</a:t>
                      </a:r>
                    </a:p>
                  </a:txBody>
                  <a:tcPr/>
                </a:tc>
                <a:tc>
                  <a:txBody>
                    <a:bodyPr/>
                    <a:lstStyle/>
                    <a:p>
                      <a:r>
                        <a:rPr lang="en-US" sz="1200" kern="1200" dirty="0">
                          <a:solidFill>
                            <a:schemeClr val="dk1"/>
                          </a:solidFill>
                          <a:latin typeface="+mn-lt"/>
                          <a:ea typeface="+mn-ea"/>
                          <a:cs typeface="+mn-cs"/>
                        </a:rPr>
                        <a:t>Funding for the Bureau of Indian Affairs to improve the safety of dams, water sanitation, and other facilities.</a:t>
                      </a:r>
                    </a:p>
                  </a:txBody>
                  <a:tcPr/>
                </a:tc>
                <a:extLst>
                  <a:ext uri="{0D108BD9-81ED-4DB2-BD59-A6C34878D82A}">
                    <a16:rowId xmlns:a16="http://schemas.microsoft.com/office/drawing/2014/main" val="2499664732"/>
                  </a:ext>
                </a:extLst>
              </a:tr>
              <a:tr h="370840">
                <a:tc>
                  <a:txBody>
                    <a:bodyPr/>
                    <a:lstStyle/>
                    <a:p>
                      <a:r>
                        <a:rPr lang="en-US" sz="1200" kern="1200" dirty="0">
                          <a:solidFill>
                            <a:schemeClr val="dk1"/>
                          </a:solidFill>
                          <a:latin typeface="+mn-lt"/>
                          <a:ea typeface="+mn-ea"/>
                          <a:cs typeface="+mn-cs"/>
                        </a:rPr>
                        <a:t>Climate Adaptation and Community Relocation</a:t>
                      </a:r>
                    </a:p>
                  </a:txBody>
                  <a:tcPr/>
                </a:tc>
                <a:tc>
                  <a:txBody>
                    <a:bodyPr/>
                    <a:lstStyle/>
                    <a:p>
                      <a:r>
                        <a:rPr lang="en-US" dirty="0"/>
                        <a:t>DOI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42021"/>
                          </a:solidFill>
                          <a:effectLst/>
                          <a:uLnTx/>
                          <a:uFillTx/>
                          <a:latin typeface="Roboto"/>
                          <a:ea typeface="+mn-ea"/>
                          <a:cs typeface="+mn-cs"/>
                        </a:rPr>
                        <a:t>$.2 billion</a:t>
                      </a:r>
                    </a:p>
                  </a:txBody>
                  <a:tcPr/>
                </a:tc>
                <a:tc>
                  <a:txBody>
                    <a:bodyPr/>
                    <a:lstStyle/>
                    <a:p>
                      <a:r>
                        <a:rPr lang="en-US" sz="1200" kern="1200" dirty="0">
                          <a:solidFill>
                            <a:schemeClr val="dk1"/>
                          </a:solidFill>
                          <a:latin typeface="+mn-lt"/>
                          <a:ea typeface="+mn-ea"/>
                          <a:cs typeface="+mn-cs"/>
                        </a:rPr>
                        <a:t>Funding to pursue climate-resilient planning, and implement managed retreat, expansion, protect-in-place, and relocation options for threats associated with the climate change and environmental degradation</a:t>
                      </a:r>
                    </a:p>
                  </a:txBody>
                  <a:tcPr/>
                </a:tc>
                <a:extLst>
                  <a:ext uri="{0D108BD9-81ED-4DB2-BD59-A6C34878D82A}">
                    <a16:rowId xmlns:a16="http://schemas.microsoft.com/office/drawing/2014/main" val="603290289"/>
                  </a:ext>
                </a:extLst>
              </a:tr>
              <a:tr h="474662">
                <a:tc>
                  <a:txBody>
                    <a:bodyPr/>
                    <a:lstStyle/>
                    <a:p>
                      <a:r>
                        <a:rPr lang="en-US" sz="1200" kern="1200" dirty="0">
                          <a:solidFill>
                            <a:schemeClr val="dk1"/>
                          </a:solidFill>
                          <a:latin typeface="+mn-lt"/>
                          <a:ea typeface="+mn-ea"/>
                          <a:cs typeface="+mn-cs"/>
                        </a:rPr>
                        <a:t>Tribal Orphaned Wells</a:t>
                      </a:r>
                    </a:p>
                  </a:txBody>
                  <a:tcPr/>
                </a:tc>
                <a:tc>
                  <a:txBody>
                    <a:bodyPr/>
                    <a:lstStyle/>
                    <a:p>
                      <a:r>
                        <a:rPr lang="en-US" dirty="0"/>
                        <a:t>DOI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42021"/>
                          </a:solidFill>
                          <a:effectLst/>
                          <a:uLnTx/>
                          <a:uFillTx/>
                          <a:latin typeface="Roboto"/>
                          <a:ea typeface="+mn-ea"/>
                          <a:cs typeface="+mn-cs"/>
                        </a:rPr>
                        <a:t>$.2 billion</a:t>
                      </a:r>
                    </a:p>
                  </a:txBody>
                  <a:tcPr/>
                </a:tc>
                <a:tc>
                  <a:txBody>
                    <a:bodyPr/>
                    <a:lstStyle/>
                    <a:p>
                      <a:pPr marL="0" algn="l" defTabSz="914400" rtl="0" eaLnBrk="1" latinLnBrk="0" hangingPunct="1"/>
                      <a:r>
                        <a:rPr lang="en-US" sz="1200" kern="1200" dirty="0">
                          <a:solidFill>
                            <a:schemeClr val="dk1"/>
                          </a:solidFill>
                          <a:latin typeface="+mn-lt"/>
                          <a:ea typeface="+mn-ea"/>
                          <a:cs typeface="+mn-cs"/>
                        </a:rPr>
                        <a:t>Funding to plug, cap, and remediate orphan oil and gas wells on Tribal lands.</a:t>
                      </a:r>
                    </a:p>
                  </a:txBody>
                  <a:tcPr/>
                </a:tc>
                <a:extLst>
                  <a:ext uri="{0D108BD9-81ED-4DB2-BD59-A6C34878D82A}">
                    <a16:rowId xmlns:a16="http://schemas.microsoft.com/office/drawing/2014/main" val="2226638674"/>
                  </a:ext>
                </a:extLst>
              </a:tr>
            </a:tbl>
          </a:graphicData>
        </a:graphic>
      </p:graphicFrame>
      <p:sp>
        <p:nvSpPr>
          <p:cNvPr id="4" name="Slide Number Placeholder 3">
            <a:extLst>
              <a:ext uri="{FF2B5EF4-FFF2-40B4-BE49-F238E27FC236}">
                <a16:creationId xmlns:a16="http://schemas.microsoft.com/office/drawing/2014/main" id="{655375CF-BE70-6C5F-E77F-198DF217EFC2}"/>
              </a:ext>
            </a:extLst>
          </p:cNvPr>
          <p:cNvSpPr>
            <a:spLocks noGrp="1"/>
          </p:cNvSpPr>
          <p:nvPr>
            <p:ph type="sldNum" sz="quarter" idx="4"/>
          </p:nvPr>
        </p:nvSpPr>
        <p:spPr/>
        <p:txBody>
          <a:bodyPr/>
          <a:lstStyle/>
          <a:p>
            <a:fld id="{E1CE52AA-BB93-4FDB-9629-C6421C98F39B}" type="slidenum">
              <a:rPr lang="en-US" smtClean="0"/>
              <a:pPr/>
              <a:t>32</a:t>
            </a:fld>
            <a:endParaRPr lang="en-US" dirty="0"/>
          </a:p>
        </p:txBody>
      </p:sp>
    </p:spTree>
    <p:extLst>
      <p:ext uri="{BB962C8B-B14F-4D97-AF65-F5344CB8AC3E}">
        <p14:creationId xmlns:p14="http://schemas.microsoft.com/office/powerpoint/2010/main" val="10347119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7EE5D4-0668-4946-E6B7-98DD477D11D9}"/>
              </a:ext>
            </a:extLst>
          </p:cNvPr>
          <p:cNvSpPr>
            <a:spLocks noGrp="1"/>
          </p:cNvSpPr>
          <p:nvPr>
            <p:ph type="title" idx="4294967295"/>
          </p:nvPr>
        </p:nvSpPr>
        <p:spPr>
          <a:xfrm>
            <a:off x="621792" y="466344"/>
            <a:ext cx="10570464" cy="69494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Calibri"/>
              </a:rPr>
              <a:t>H-1B Occupations that Align with BIL Projects: Advanced Manufacturing</a:t>
            </a:r>
            <a:endParaRPr kumimoji="0" lang="en-US" sz="3500" b="0" i="0" u="none" strike="noStrike" kern="1200" cap="none" spc="0" normalizeH="0" baseline="0" noProof="0" dirty="0">
              <a:ln>
                <a:noFill/>
              </a:ln>
              <a:solidFill>
                <a:schemeClr val="accent1"/>
              </a:solidFill>
              <a:effectLst/>
              <a:uLnTx/>
              <a:uFillTx/>
              <a:latin typeface="+mn-lt"/>
              <a:ea typeface="+mn-ea"/>
              <a:cs typeface="+mn-cs"/>
            </a:endParaRPr>
          </a:p>
        </p:txBody>
      </p:sp>
      <p:sp>
        <p:nvSpPr>
          <p:cNvPr id="3" name="Text Placeholder 2">
            <a:extLst>
              <a:ext uri="{FF2B5EF4-FFF2-40B4-BE49-F238E27FC236}">
                <a16:creationId xmlns:a16="http://schemas.microsoft.com/office/drawing/2014/main" id="{5F218390-D677-DD1A-E31F-2C7A7872525B}"/>
              </a:ext>
            </a:extLst>
          </p:cNvPr>
          <p:cNvSpPr>
            <a:spLocks noGrp="1"/>
          </p:cNvSpPr>
          <p:nvPr>
            <p:ph type="body" sz="quarter" idx="31"/>
          </p:nvPr>
        </p:nvSpPr>
        <p:spPr>
          <a:xfrm>
            <a:off x="838200" y="1650686"/>
            <a:ext cx="6970295" cy="2184114"/>
          </a:xfrm>
        </p:spPr>
        <p:txBody>
          <a:bodyPr/>
          <a:lstStyle/>
          <a:p>
            <a:pPr marL="509588" lvl="1" indent="-280988">
              <a:buFont typeface="Courier New" panose="02070309020205020404" pitchFamily="49" charset="0"/>
              <a:buChar char="o"/>
            </a:pPr>
            <a:r>
              <a:rPr lang="en-US" sz="1600" dirty="0">
                <a:solidFill>
                  <a:schemeClr val="tx1"/>
                </a:solidFill>
                <a:ea typeface="+mn-lt"/>
                <a:cs typeface="+mn-lt"/>
              </a:rPr>
              <a:t>Renewable energy generation and storage (NAICS 22111, 221116, 221117)</a:t>
            </a:r>
            <a:endParaRPr lang="en-US" sz="1600" dirty="0">
              <a:solidFill>
                <a:schemeClr val="tx1"/>
              </a:solidFill>
            </a:endParaRPr>
          </a:p>
          <a:p>
            <a:pPr marL="509588" lvl="1" indent="-280988">
              <a:buFont typeface="Courier New" panose="02070309020205020404" pitchFamily="49" charset="0"/>
              <a:buChar char="o"/>
            </a:pPr>
            <a:r>
              <a:rPr lang="en-US" sz="1600" dirty="0">
                <a:solidFill>
                  <a:schemeClr val="tx1"/>
                </a:solidFill>
                <a:ea typeface="+mn-lt"/>
                <a:cs typeface="+mn-lt"/>
              </a:rPr>
              <a:t>Wind and solar energy production (NAICS 222115 and 222114)</a:t>
            </a:r>
            <a:endParaRPr lang="en-US" sz="1600" dirty="0">
              <a:solidFill>
                <a:schemeClr val="tx1"/>
              </a:solidFill>
            </a:endParaRPr>
          </a:p>
          <a:p>
            <a:pPr marL="509588" lvl="1" indent="-280988">
              <a:buFont typeface="Courier New" panose="02070309020205020404" pitchFamily="49" charset="0"/>
              <a:buChar char="o"/>
            </a:pPr>
            <a:r>
              <a:rPr lang="en-US" sz="1600" dirty="0">
                <a:solidFill>
                  <a:schemeClr val="tx1"/>
                </a:solidFill>
                <a:ea typeface="+mn-lt"/>
                <a:cs typeface="+mn-lt"/>
              </a:rPr>
              <a:t>Renewable and sustainable fuels (NAICS 32512)</a:t>
            </a:r>
            <a:endParaRPr lang="en-US" sz="1600" dirty="0">
              <a:solidFill>
                <a:schemeClr val="tx1"/>
              </a:solidFill>
            </a:endParaRPr>
          </a:p>
          <a:p>
            <a:pPr marL="509588" lvl="1" indent="-280988">
              <a:buFont typeface="Courier New" panose="02070309020205020404" pitchFamily="49" charset="0"/>
              <a:buChar char="o"/>
            </a:pPr>
            <a:r>
              <a:rPr lang="en-US" sz="1600" dirty="0">
                <a:solidFill>
                  <a:schemeClr val="tx1"/>
                </a:solidFill>
                <a:ea typeface="+mn-lt"/>
                <a:cs typeface="+mn-lt"/>
              </a:rPr>
              <a:t>Electric motors and hybrid engines (NAICS 335312 and 3336)</a:t>
            </a:r>
            <a:endParaRPr lang="en-US" sz="1600" dirty="0">
              <a:solidFill>
                <a:schemeClr val="tx1"/>
              </a:solidFill>
            </a:endParaRPr>
          </a:p>
          <a:p>
            <a:pPr marL="509588" lvl="1" indent="-280988">
              <a:buFont typeface="Courier New" panose="02070309020205020404" pitchFamily="49" charset="0"/>
              <a:buChar char="o"/>
            </a:pPr>
            <a:r>
              <a:rPr lang="en-US" sz="1600" dirty="0">
                <a:solidFill>
                  <a:schemeClr val="tx1"/>
                </a:solidFill>
                <a:ea typeface="+mn-lt"/>
                <a:cs typeface="+mn-lt"/>
              </a:rPr>
              <a:t>Electrical vehicle manufacturing (NAICS 3361)</a:t>
            </a:r>
            <a:endParaRPr lang="en-US" sz="1600" dirty="0">
              <a:solidFill>
                <a:schemeClr val="tx1"/>
              </a:solidFill>
            </a:endParaRPr>
          </a:p>
          <a:p>
            <a:pPr marL="509588" lvl="1" indent="-280988">
              <a:buFont typeface="Courier New" panose="02070309020205020404" pitchFamily="49" charset="0"/>
              <a:buChar char="o"/>
            </a:pPr>
            <a:r>
              <a:rPr lang="en-US" sz="1600" dirty="0">
                <a:solidFill>
                  <a:schemeClr val="tx1"/>
                </a:solidFill>
                <a:ea typeface="+mn-lt"/>
                <a:cs typeface="+mn-lt"/>
              </a:rPr>
              <a:t>Grid integration technologies (NAICS 3353)</a:t>
            </a:r>
            <a:endParaRPr lang="en-US" sz="1600" dirty="0">
              <a:solidFill>
                <a:schemeClr val="tx1"/>
              </a:solidFill>
            </a:endParaRPr>
          </a:p>
          <a:p>
            <a:pPr marL="509588" lvl="1" indent="-280988">
              <a:buFont typeface="Courier New" panose="02070309020205020404" pitchFamily="49" charset="0"/>
              <a:buChar char="o"/>
            </a:pPr>
            <a:r>
              <a:rPr lang="en-US" sz="1600" dirty="0">
                <a:solidFill>
                  <a:schemeClr val="tx1"/>
                </a:solidFill>
                <a:ea typeface="+mn-lt"/>
                <a:cs typeface="+mn-lt"/>
              </a:rPr>
              <a:t>Energy-efficiency technologies</a:t>
            </a:r>
          </a:p>
          <a:p>
            <a:pPr marL="0" indent="0">
              <a:buNone/>
            </a:pPr>
            <a:endParaRPr lang="en-US" dirty="0">
              <a:solidFill>
                <a:schemeClr val="tx1"/>
              </a:solidFill>
            </a:endParaRPr>
          </a:p>
        </p:txBody>
      </p:sp>
      <p:sp>
        <p:nvSpPr>
          <p:cNvPr id="8" name="Right Brace 7" descr="Are aligned with:">
            <a:extLst>
              <a:ext uri="{FF2B5EF4-FFF2-40B4-BE49-F238E27FC236}">
                <a16:creationId xmlns:a16="http://schemas.microsoft.com/office/drawing/2014/main" id="{FDA69B16-EA5C-7AFB-8F5F-1CC8230ED6A2}"/>
              </a:ext>
            </a:extLst>
          </p:cNvPr>
          <p:cNvSpPr/>
          <p:nvPr/>
        </p:nvSpPr>
        <p:spPr>
          <a:xfrm>
            <a:off x="7333710" y="1617946"/>
            <a:ext cx="474785" cy="209276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Text Placeholder 3">
            <a:extLst>
              <a:ext uri="{FF2B5EF4-FFF2-40B4-BE49-F238E27FC236}">
                <a16:creationId xmlns:a16="http://schemas.microsoft.com/office/drawing/2014/main" id="{B0466B28-7E6B-1F51-B2C0-30EAC834D399}"/>
              </a:ext>
            </a:extLst>
          </p:cNvPr>
          <p:cNvSpPr>
            <a:spLocks noGrp="1"/>
          </p:cNvSpPr>
          <p:nvPr>
            <p:ph type="body" sz="quarter" idx="32"/>
          </p:nvPr>
        </p:nvSpPr>
        <p:spPr>
          <a:xfrm>
            <a:off x="7916026" y="2167150"/>
            <a:ext cx="3942883" cy="1132627"/>
          </a:xfrm>
        </p:spPr>
        <p:txBody>
          <a:bodyPr/>
          <a:lstStyle/>
          <a:p>
            <a:pPr marL="0" indent="0">
              <a:buNone/>
            </a:pPr>
            <a:r>
              <a:rPr lang="en-US" sz="1200" dirty="0">
                <a:solidFill>
                  <a:schemeClr val="tx1"/>
                </a:solidFill>
              </a:rPr>
              <a:t>Energy Improvement in Rural and Remote Areas; Grants for Charging and Fueling Infrastructure; Clean School Bus Program; Electric Grid Resilience Programs; Energy Efficiency and Conservation Block Grant; Tribal Climate Resilience – Adaptation Planning; Energy Improvement in Rural and Remote Areas </a:t>
            </a:r>
          </a:p>
          <a:p>
            <a:pPr marL="0" indent="0">
              <a:buNone/>
            </a:pPr>
            <a:endParaRPr lang="en-US" dirty="0">
              <a:solidFill>
                <a:schemeClr val="tx1"/>
              </a:solidFill>
            </a:endParaRPr>
          </a:p>
        </p:txBody>
      </p:sp>
      <p:sp>
        <p:nvSpPr>
          <p:cNvPr id="11" name="Text Placeholder 2">
            <a:extLst>
              <a:ext uri="{FF2B5EF4-FFF2-40B4-BE49-F238E27FC236}">
                <a16:creationId xmlns:a16="http://schemas.microsoft.com/office/drawing/2014/main" id="{8F72D61B-677E-B4E6-EB93-9008033898BD}"/>
              </a:ext>
            </a:extLst>
          </p:cNvPr>
          <p:cNvSpPr txBox="1">
            <a:spLocks/>
          </p:cNvSpPr>
          <p:nvPr/>
        </p:nvSpPr>
        <p:spPr>
          <a:xfrm>
            <a:off x="838200" y="3866982"/>
            <a:ext cx="4467225" cy="51844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09588" lvl="1" indent="-280988">
              <a:buFont typeface="Courier New" panose="02070309020205020404" pitchFamily="49" charset="0"/>
              <a:buChar char="o"/>
            </a:pPr>
            <a:r>
              <a:rPr lang="en-US" sz="1600" dirty="0">
                <a:solidFill>
                  <a:schemeClr val="tx1"/>
                </a:solidFill>
                <a:ea typeface="+mn-lt"/>
                <a:cs typeface="+mn-lt"/>
              </a:rPr>
              <a:t>Battery manufacturing (NAICS 33591) </a:t>
            </a:r>
          </a:p>
          <a:p>
            <a:endParaRPr lang="en-US" dirty="0">
              <a:solidFill>
                <a:schemeClr val="tx1"/>
              </a:solidFill>
            </a:endParaRPr>
          </a:p>
        </p:txBody>
      </p:sp>
      <p:sp>
        <p:nvSpPr>
          <p:cNvPr id="9" name="Right Brace 8" descr="Are aligned with:">
            <a:extLst>
              <a:ext uri="{FF2B5EF4-FFF2-40B4-BE49-F238E27FC236}">
                <a16:creationId xmlns:a16="http://schemas.microsoft.com/office/drawing/2014/main" id="{58B578F1-35EE-10A9-FB76-5EA8C81AEC2D}"/>
              </a:ext>
            </a:extLst>
          </p:cNvPr>
          <p:cNvSpPr/>
          <p:nvPr/>
        </p:nvSpPr>
        <p:spPr>
          <a:xfrm>
            <a:off x="7496926" y="3810736"/>
            <a:ext cx="154332" cy="2630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 name="TextBox 12">
            <a:extLst>
              <a:ext uri="{FF2B5EF4-FFF2-40B4-BE49-F238E27FC236}">
                <a16:creationId xmlns:a16="http://schemas.microsoft.com/office/drawing/2014/main" id="{3EE2FF6B-9354-51CC-87A3-83BEC3EDA90F}"/>
              </a:ext>
            </a:extLst>
          </p:cNvPr>
          <p:cNvSpPr txBox="1"/>
          <p:nvPr/>
        </p:nvSpPr>
        <p:spPr>
          <a:xfrm>
            <a:off x="7916026" y="3710705"/>
            <a:ext cx="4097215" cy="461665"/>
          </a:xfrm>
          <a:prstGeom prst="rect">
            <a:avLst/>
          </a:prstGeom>
          <a:noFill/>
        </p:spPr>
        <p:txBody>
          <a:bodyPr wrap="square" rtlCol="0">
            <a:spAutoFit/>
          </a:bodyPr>
          <a:lstStyle/>
          <a:p>
            <a:pPr marL="0" indent="0">
              <a:buNone/>
            </a:pPr>
            <a:r>
              <a:rPr lang="en-US" sz="1200" dirty="0"/>
              <a:t>Battery Manufacturing and Recycling Grants and Battery Material Processing Grants</a:t>
            </a:r>
          </a:p>
        </p:txBody>
      </p:sp>
      <p:sp>
        <p:nvSpPr>
          <p:cNvPr id="12" name="Text Placeholder 2">
            <a:extLst>
              <a:ext uri="{FF2B5EF4-FFF2-40B4-BE49-F238E27FC236}">
                <a16:creationId xmlns:a16="http://schemas.microsoft.com/office/drawing/2014/main" id="{B4ADF5D7-556C-E6D3-4B98-8E9033E9514D}"/>
              </a:ext>
            </a:extLst>
          </p:cNvPr>
          <p:cNvSpPr txBox="1">
            <a:spLocks/>
          </p:cNvSpPr>
          <p:nvPr/>
        </p:nvSpPr>
        <p:spPr>
          <a:xfrm>
            <a:off x="838200" y="4144798"/>
            <a:ext cx="4467225" cy="8042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09588" lvl="1" indent="-280988">
              <a:buFont typeface="Courier New" panose="02070309020205020404" pitchFamily="49" charset="0"/>
              <a:buChar char="o"/>
            </a:pPr>
            <a:r>
              <a:rPr lang="en-US" sz="1600" dirty="0">
                <a:solidFill>
                  <a:schemeClr val="tx1"/>
                </a:solidFill>
                <a:ea typeface="+mn-lt"/>
                <a:cs typeface="+mn-lt"/>
              </a:rPr>
              <a:t>Telecommunications (broadband) equipment (NAICS 33592)</a:t>
            </a:r>
            <a:endParaRPr lang="en-US" sz="1600" dirty="0">
              <a:solidFill>
                <a:schemeClr val="tx1"/>
              </a:solidFill>
            </a:endParaRPr>
          </a:p>
          <a:p>
            <a:endParaRPr lang="en-US" dirty="0">
              <a:solidFill>
                <a:schemeClr val="tx1"/>
              </a:solidFill>
            </a:endParaRPr>
          </a:p>
        </p:txBody>
      </p:sp>
      <p:sp>
        <p:nvSpPr>
          <p:cNvPr id="10" name="Right Brace 9" descr="Are aligned with:">
            <a:extLst>
              <a:ext uri="{FF2B5EF4-FFF2-40B4-BE49-F238E27FC236}">
                <a16:creationId xmlns:a16="http://schemas.microsoft.com/office/drawing/2014/main" id="{38532B73-1DFF-0970-641E-F8623709254B}"/>
              </a:ext>
            </a:extLst>
          </p:cNvPr>
          <p:cNvSpPr/>
          <p:nvPr/>
        </p:nvSpPr>
        <p:spPr>
          <a:xfrm>
            <a:off x="7496926" y="4310641"/>
            <a:ext cx="154332" cy="2630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9A013DB9-F0C5-AB7D-BC25-3BFCA8663C5E}"/>
              </a:ext>
            </a:extLst>
          </p:cNvPr>
          <p:cNvSpPr txBox="1"/>
          <p:nvPr/>
        </p:nvSpPr>
        <p:spPr>
          <a:xfrm>
            <a:off x="7916026" y="4225337"/>
            <a:ext cx="3886182" cy="461665"/>
          </a:xfrm>
          <a:prstGeom prst="rect">
            <a:avLst/>
          </a:prstGeom>
          <a:noFill/>
        </p:spPr>
        <p:txBody>
          <a:bodyPr wrap="square">
            <a:spAutoFit/>
          </a:bodyPr>
          <a:lstStyle/>
          <a:p>
            <a:pPr marL="0" indent="0">
              <a:buNone/>
            </a:pPr>
            <a:r>
              <a:rPr lang="en-US" sz="1200" dirty="0"/>
              <a:t>Tribal Broadband Connectivity Grant Program; </a:t>
            </a:r>
            <a:r>
              <a:rPr lang="en-US" sz="1200" dirty="0" err="1"/>
              <a:t>ReConnect</a:t>
            </a:r>
            <a:r>
              <a:rPr lang="en-US" sz="1200" dirty="0"/>
              <a:t> Program</a:t>
            </a:r>
          </a:p>
        </p:txBody>
      </p:sp>
      <p:sp>
        <p:nvSpPr>
          <p:cNvPr id="16" name="TextBox 15">
            <a:extLst>
              <a:ext uri="{FF2B5EF4-FFF2-40B4-BE49-F238E27FC236}">
                <a16:creationId xmlns:a16="http://schemas.microsoft.com/office/drawing/2014/main" id="{46FB46E7-C6C6-80E8-C3FF-47109BF5F6BA}"/>
              </a:ext>
            </a:extLst>
          </p:cNvPr>
          <p:cNvSpPr txBox="1"/>
          <p:nvPr/>
        </p:nvSpPr>
        <p:spPr>
          <a:xfrm>
            <a:off x="1373872" y="4795680"/>
            <a:ext cx="9444256" cy="1323439"/>
          </a:xfrm>
          <a:prstGeom prst="rect">
            <a:avLst/>
          </a:prstGeom>
          <a:noFill/>
        </p:spPr>
        <p:txBody>
          <a:bodyPr wrap="square" rtlCol="0">
            <a:spAutoFit/>
          </a:bodyPr>
          <a:lstStyle/>
          <a:p>
            <a:pPr marL="55563" lvl="1" indent="-55563"/>
            <a:r>
              <a:rPr lang="en-US" sz="1600" dirty="0">
                <a:ea typeface="+mn-lt"/>
                <a:cs typeface="+mn-lt"/>
              </a:rPr>
              <a:t>Examples of</a:t>
            </a:r>
            <a:r>
              <a:rPr lang="en-US" sz="1600" b="1" dirty="0">
                <a:ea typeface="+mn-lt"/>
                <a:cs typeface="+mn-lt"/>
              </a:rPr>
              <a:t> </a:t>
            </a:r>
            <a:r>
              <a:rPr lang="en-US" sz="1600" dirty="0">
                <a:ea typeface="+mn-lt"/>
                <a:cs typeface="+mn-lt"/>
              </a:rPr>
              <a:t>advanced manufacturing occupations that support renewable energy, transportation, and broadband infrastructure sectors include: </a:t>
            </a:r>
            <a:endParaRPr lang="en-US" sz="1600" dirty="0"/>
          </a:p>
          <a:p>
            <a:pPr marL="457200" indent="-228600">
              <a:buFont typeface="Courier New" panose="02070309020205020404" pitchFamily="49" charset="0"/>
              <a:buChar char="o"/>
            </a:pPr>
            <a:r>
              <a:rPr lang="en-US" sz="1600" dirty="0">
                <a:ea typeface="+mn-lt"/>
                <a:cs typeface="+mn-lt"/>
              </a:rPr>
              <a:t>Inspectors, Testers, Sorters, Samplers, and Weighers (Quality Assurance), Assemblers and Fabricators, Machinists, Electrical and Electronic Equipment Assemblers, and Electromechanical Equipment Assemblers</a:t>
            </a:r>
            <a:endParaRPr lang="en-US" sz="1600" dirty="0">
              <a:cs typeface="Calibri"/>
            </a:endParaRPr>
          </a:p>
        </p:txBody>
      </p:sp>
      <p:sp>
        <p:nvSpPr>
          <p:cNvPr id="5" name="Slide Number Placeholder 4">
            <a:extLst>
              <a:ext uri="{FF2B5EF4-FFF2-40B4-BE49-F238E27FC236}">
                <a16:creationId xmlns:a16="http://schemas.microsoft.com/office/drawing/2014/main" id="{5333BE05-6296-8C99-4BA4-2CC9D723A965}"/>
              </a:ext>
            </a:extLst>
          </p:cNvPr>
          <p:cNvSpPr>
            <a:spLocks noGrp="1"/>
          </p:cNvSpPr>
          <p:nvPr>
            <p:ph type="sldNum" sz="quarter" idx="4"/>
          </p:nvPr>
        </p:nvSpPr>
        <p:spPr/>
        <p:txBody>
          <a:bodyPr/>
          <a:lstStyle/>
          <a:p>
            <a:fld id="{E1CE52AA-BB93-4FDB-9629-C6421C98F39B}" type="slidenum">
              <a:rPr lang="en-US" smtClean="0"/>
              <a:pPr/>
              <a:t>33</a:t>
            </a:fld>
            <a:endParaRPr lang="en-US" dirty="0"/>
          </a:p>
        </p:txBody>
      </p:sp>
    </p:spTree>
    <p:extLst>
      <p:ext uri="{BB962C8B-B14F-4D97-AF65-F5344CB8AC3E}">
        <p14:creationId xmlns:p14="http://schemas.microsoft.com/office/powerpoint/2010/main" val="24865605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7EE5D4-0668-4946-E6B7-98DD477D11D9}"/>
              </a:ext>
            </a:extLst>
          </p:cNvPr>
          <p:cNvSpPr>
            <a:spLocks noGrp="1"/>
          </p:cNvSpPr>
          <p:nvPr>
            <p:ph type="title" idx="4294967295"/>
          </p:nvPr>
        </p:nvSpPr>
        <p:spPr>
          <a:xfrm>
            <a:off x="621792" y="466344"/>
            <a:ext cx="10570464" cy="69494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lt"/>
                <a:cs typeface="+mn-lt"/>
              </a:rPr>
              <a:t>H-1B Occupations that Align with BIL Projects: Information Technology</a:t>
            </a:r>
            <a:endParaRPr kumimoji="0" lang="en-US" sz="3500" b="0" i="0" u="none" strike="noStrike" kern="1200" cap="none" spc="0" normalizeH="0" baseline="0" noProof="0" dirty="0">
              <a:ln>
                <a:noFill/>
              </a:ln>
              <a:solidFill>
                <a:schemeClr val="accent1"/>
              </a:solidFill>
              <a:effectLst/>
              <a:uLnTx/>
              <a:uFillTx/>
              <a:latin typeface="+mn-lt"/>
              <a:ea typeface="+mn-ea"/>
              <a:cs typeface="+mn-cs"/>
            </a:endParaRPr>
          </a:p>
        </p:txBody>
      </p:sp>
      <p:sp>
        <p:nvSpPr>
          <p:cNvPr id="3" name="Text Placeholder 2">
            <a:extLst>
              <a:ext uri="{FF2B5EF4-FFF2-40B4-BE49-F238E27FC236}">
                <a16:creationId xmlns:a16="http://schemas.microsoft.com/office/drawing/2014/main" id="{5F218390-D677-DD1A-E31F-2C7A7872525B}"/>
              </a:ext>
            </a:extLst>
          </p:cNvPr>
          <p:cNvSpPr>
            <a:spLocks noGrp="1"/>
          </p:cNvSpPr>
          <p:nvPr>
            <p:ph type="body" sz="quarter" idx="31"/>
          </p:nvPr>
        </p:nvSpPr>
        <p:spPr>
          <a:xfrm>
            <a:off x="838200" y="1650686"/>
            <a:ext cx="6970295" cy="2184114"/>
          </a:xfrm>
          <a:noFill/>
        </p:spPr>
        <p:txBody>
          <a:bodyPr/>
          <a:lstStyle/>
          <a:p>
            <a:r>
              <a:rPr lang="en-US" b="1" dirty="0">
                <a:solidFill>
                  <a:schemeClr val="tx1"/>
                </a:solidFill>
              </a:rPr>
              <a:t>Information</a:t>
            </a:r>
            <a:r>
              <a:rPr lang="en-US" b="1" dirty="0">
                <a:solidFill>
                  <a:schemeClr val="tx1"/>
                </a:solidFill>
                <a:ea typeface="+mn-lt"/>
                <a:cs typeface="+mn-lt"/>
              </a:rPr>
              <a:t> Technology</a:t>
            </a:r>
            <a:r>
              <a:rPr lang="en-US" dirty="0">
                <a:solidFill>
                  <a:schemeClr val="tx1"/>
                </a:solidFill>
                <a:ea typeface="+mn-lt"/>
                <a:cs typeface="+mn-lt"/>
              </a:rPr>
              <a:t> occupations that support: </a:t>
            </a:r>
            <a:endParaRPr lang="en-US" dirty="0">
              <a:solidFill>
                <a:schemeClr val="tx1"/>
              </a:solidFill>
              <a:cs typeface="Calibri" panose="020F0502020204030204"/>
            </a:endParaRPr>
          </a:p>
          <a:p>
            <a:pPr marL="742950" lvl="1" indent="-285750">
              <a:buFont typeface="Courier New" panose="02070309020205020404" pitchFamily="49" charset="0"/>
              <a:buChar char="o"/>
            </a:pPr>
            <a:r>
              <a:rPr lang="en-US" dirty="0">
                <a:solidFill>
                  <a:schemeClr val="tx1"/>
                </a:solidFill>
                <a:ea typeface="+mn-lt"/>
                <a:cs typeface="+mn-lt"/>
              </a:rPr>
              <a:t>Smart grids (NAICS 22112)</a:t>
            </a:r>
            <a:endParaRPr lang="en-US" dirty="0">
              <a:solidFill>
                <a:schemeClr val="tx1"/>
              </a:solidFill>
            </a:endParaRPr>
          </a:p>
          <a:p>
            <a:pPr marL="742950" lvl="1" indent="-285750">
              <a:buFont typeface="Courier New" panose="02070309020205020404" pitchFamily="49" charset="0"/>
              <a:buChar char="o"/>
            </a:pPr>
            <a:r>
              <a:rPr lang="en-US" dirty="0">
                <a:solidFill>
                  <a:schemeClr val="tx1"/>
                </a:solidFill>
                <a:ea typeface="+mn-lt"/>
                <a:cs typeface="+mn-lt"/>
              </a:rPr>
              <a:t>Smart cities</a:t>
            </a:r>
            <a:endParaRPr lang="en-US" dirty="0">
              <a:solidFill>
                <a:schemeClr val="tx1"/>
              </a:solidFill>
            </a:endParaRPr>
          </a:p>
          <a:p>
            <a:pPr marL="742950" lvl="1" indent="-285750">
              <a:buFont typeface="Courier New" panose="02070309020205020404" pitchFamily="49" charset="0"/>
              <a:buChar char="o"/>
            </a:pPr>
            <a:r>
              <a:rPr lang="en-US" dirty="0">
                <a:solidFill>
                  <a:schemeClr val="tx1"/>
                </a:solidFill>
                <a:ea typeface="+mn-lt"/>
                <a:cs typeface="+mn-lt"/>
              </a:rPr>
              <a:t>Software development (NAICS 541511)</a:t>
            </a:r>
            <a:endParaRPr lang="en-US" dirty="0">
              <a:solidFill>
                <a:schemeClr val="tx1"/>
              </a:solidFill>
            </a:endParaRPr>
          </a:p>
          <a:p>
            <a:pPr marL="742950" lvl="1" indent="-285750">
              <a:buFont typeface="Courier New" panose="02070309020205020404" pitchFamily="49" charset="0"/>
              <a:buChar char="o"/>
            </a:pPr>
            <a:r>
              <a:rPr lang="en-US" dirty="0">
                <a:solidFill>
                  <a:schemeClr val="tx1"/>
                </a:solidFill>
                <a:ea typeface="+mn-lt"/>
                <a:cs typeface="+mn-lt"/>
              </a:rPr>
              <a:t>Cybersecurity</a:t>
            </a:r>
            <a:endParaRPr lang="en-US" dirty="0">
              <a:solidFill>
                <a:schemeClr val="tx1"/>
              </a:solidFill>
            </a:endParaRPr>
          </a:p>
          <a:p>
            <a:pPr marL="742950" lvl="1" indent="-285750">
              <a:buFont typeface="Courier New" panose="02070309020205020404" pitchFamily="49" charset="0"/>
              <a:buChar char="o"/>
            </a:pPr>
            <a:r>
              <a:rPr lang="en-US" dirty="0">
                <a:solidFill>
                  <a:schemeClr val="tx1"/>
                </a:solidFill>
                <a:ea typeface="+mn-lt"/>
                <a:cs typeface="+mn-lt"/>
              </a:rPr>
              <a:t>Advanced logistics (NAICS 488 and 541614)</a:t>
            </a:r>
            <a:endParaRPr lang="en-US" dirty="0">
              <a:solidFill>
                <a:schemeClr val="tx1"/>
              </a:solidFill>
            </a:endParaRPr>
          </a:p>
          <a:p>
            <a:pPr marL="742950" lvl="1" indent="-285750">
              <a:buFont typeface="Courier New" panose="02070309020205020404" pitchFamily="49" charset="0"/>
              <a:buChar char="o"/>
            </a:pPr>
            <a:r>
              <a:rPr lang="en-US" dirty="0">
                <a:solidFill>
                  <a:schemeClr val="tx1"/>
                </a:solidFill>
                <a:ea typeface="+mn-lt"/>
                <a:cs typeface="+mn-lt"/>
              </a:rPr>
              <a:t>Fiber optic cabling and broadband infrastructure (NAICS 237130)</a:t>
            </a:r>
          </a:p>
          <a:p>
            <a:pPr marL="0" indent="0">
              <a:buNone/>
            </a:pPr>
            <a:endParaRPr lang="en-US" dirty="0">
              <a:solidFill>
                <a:schemeClr val="tx1"/>
              </a:solidFill>
            </a:endParaRPr>
          </a:p>
        </p:txBody>
      </p:sp>
      <p:sp>
        <p:nvSpPr>
          <p:cNvPr id="8" name="Right Brace 7" descr="Are aligned with:">
            <a:extLst>
              <a:ext uri="{FF2B5EF4-FFF2-40B4-BE49-F238E27FC236}">
                <a16:creationId xmlns:a16="http://schemas.microsoft.com/office/drawing/2014/main" id="{FDA69B16-EA5C-7AFB-8F5F-1CC8230ED6A2}"/>
              </a:ext>
            </a:extLst>
          </p:cNvPr>
          <p:cNvSpPr/>
          <p:nvPr/>
        </p:nvSpPr>
        <p:spPr>
          <a:xfrm>
            <a:off x="7333710" y="1617946"/>
            <a:ext cx="474785" cy="209276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Text Placeholder 3">
            <a:extLst>
              <a:ext uri="{FF2B5EF4-FFF2-40B4-BE49-F238E27FC236}">
                <a16:creationId xmlns:a16="http://schemas.microsoft.com/office/drawing/2014/main" id="{B0466B28-7E6B-1F51-B2C0-30EAC834D399}"/>
              </a:ext>
            </a:extLst>
          </p:cNvPr>
          <p:cNvSpPr>
            <a:spLocks noGrp="1"/>
          </p:cNvSpPr>
          <p:nvPr>
            <p:ph type="body" sz="quarter" idx="32"/>
          </p:nvPr>
        </p:nvSpPr>
        <p:spPr>
          <a:xfrm>
            <a:off x="7916026" y="2167150"/>
            <a:ext cx="3942883" cy="1132627"/>
          </a:xfrm>
          <a:noFill/>
        </p:spPr>
        <p:txBody>
          <a:bodyPr/>
          <a:lstStyle/>
          <a:p>
            <a:pPr marL="0" indent="0">
              <a:buNone/>
            </a:pPr>
            <a:r>
              <a:rPr lang="en-US" sz="1400" dirty="0">
                <a:solidFill>
                  <a:schemeClr val="tx1"/>
                </a:solidFill>
              </a:rPr>
              <a:t>Tribal Broadband Connectivity Grant Program; State Digital Equity Capacity Grant Program; Digital Equity Competitive Grant Program; State and Local Cybersecurity Grant Program; Middle Mile Grants Program; </a:t>
            </a:r>
            <a:r>
              <a:rPr lang="en-US" sz="1400" dirty="0" err="1">
                <a:solidFill>
                  <a:schemeClr val="tx1"/>
                </a:solidFill>
              </a:rPr>
              <a:t>ReConnect</a:t>
            </a:r>
            <a:r>
              <a:rPr lang="en-US" sz="1400" dirty="0">
                <a:solidFill>
                  <a:schemeClr val="tx1"/>
                </a:solidFill>
              </a:rPr>
              <a:t> Program</a:t>
            </a:r>
          </a:p>
          <a:p>
            <a:pPr marL="0" indent="0">
              <a:buNone/>
            </a:pPr>
            <a:endParaRPr lang="en-US" dirty="0">
              <a:solidFill>
                <a:schemeClr val="tx1"/>
              </a:solidFill>
            </a:endParaRPr>
          </a:p>
        </p:txBody>
      </p:sp>
      <p:sp>
        <p:nvSpPr>
          <p:cNvPr id="16" name="TextBox 15">
            <a:extLst>
              <a:ext uri="{FF2B5EF4-FFF2-40B4-BE49-F238E27FC236}">
                <a16:creationId xmlns:a16="http://schemas.microsoft.com/office/drawing/2014/main" id="{46FB46E7-C6C6-80E8-C3FF-47109BF5F6BA}"/>
              </a:ext>
            </a:extLst>
          </p:cNvPr>
          <p:cNvSpPr txBox="1"/>
          <p:nvPr/>
        </p:nvSpPr>
        <p:spPr>
          <a:xfrm>
            <a:off x="1537062" y="4545594"/>
            <a:ext cx="9117875" cy="1200329"/>
          </a:xfrm>
          <a:prstGeom prst="rect">
            <a:avLst/>
          </a:prstGeom>
          <a:noFill/>
        </p:spPr>
        <p:txBody>
          <a:bodyPr wrap="square" rtlCol="0">
            <a:spAutoFit/>
          </a:bodyPr>
          <a:lstStyle/>
          <a:p>
            <a:pPr marL="0" lvl="1"/>
            <a:r>
              <a:rPr lang="en-US" dirty="0">
                <a:ea typeface="+mn-lt"/>
                <a:cs typeface="+mn-lt"/>
              </a:rPr>
              <a:t>Examples of information technology occupations that support renewable energy, transportation, and broadband infrastructure sectors include: </a:t>
            </a:r>
            <a:endParaRPr lang="en-US" dirty="0">
              <a:cs typeface="Calibri"/>
            </a:endParaRPr>
          </a:p>
          <a:p>
            <a:pPr marL="747713" indent="-290513">
              <a:buFont typeface="Courier New" panose="02070309020205020404" pitchFamily="49" charset="0"/>
              <a:buChar char="o"/>
            </a:pPr>
            <a:r>
              <a:rPr lang="en-US" dirty="0">
                <a:ea typeface="+mn-lt"/>
                <a:cs typeface="+mn-lt"/>
              </a:rPr>
              <a:t>Software Developers, Software Quality Assurance Analysts and Testers, Network and Computer Systems Administrators, and Computer Systems Analysts </a:t>
            </a:r>
            <a:endParaRPr lang="en-US" dirty="0">
              <a:cs typeface="Calibri"/>
            </a:endParaRPr>
          </a:p>
        </p:txBody>
      </p:sp>
      <p:sp>
        <p:nvSpPr>
          <p:cNvPr id="5" name="Slide Number Placeholder 4">
            <a:extLst>
              <a:ext uri="{FF2B5EF4-FFF2-40B4-BE49-F238E27FC236}">
                <a16:creationId xmlns:a16="http://schemas.microsoft.com/office/drawing/2014/main" id="{5333BE05-6296-8C99-4BA4-2CC9D723A965}"/>
              </a:ext>
            </a:extLst>
          </p:cNvPr>
          <p:cNvSpPr>
            <a:spLocks noGrp="1"/>
          </p:cNvSpPr>
          <p:nvPr>
            <p:ph type="sldNum" sz="quarter" idx="4"/>
          </p:nvPr>
        </p:nvSpPr>
        <p:spPr/>
        <p:txBody>
          <a:bodyPr/>
          <a:lstStyle/>
          <a:p>
            <a:fld id="{E1CE52AA-BB93-4FDB-9629-C6421C98F39B}" type="slidenum">
              <a:rPr lang="en-US" smtClean="0"/>
              <a:pPr/>
              <a:t>34</a:t>
            </a:fld>
            <a:endParaRPr lang="en-US" dirty="0"/>
          </a:p>
        </p:txBody>
      </p:sp>
    </p:spTree>
    <p:extLst>
      <p:ext uri="{BB962C8B-B14F-4D97-AF65-F5344CB8AC3E}">
        <p14:creationId xmlns:p14="http://schemas.microsoft.com/office/powerpoint/2010/main" val="20098287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7EE5D4-0668-4946-E6B7-98DD477D11D9}"/>
              </a:ext>
            </a:extLst>
          </p:cNvPr>
          <p:cNvSpPr>
            <a:spLocks noGrp="1"/>
          </p:cNvSpPr>
          <p:nvPr>
            <p:ph type="title" idx="4294967295"/>
          </p:nvPr>
        </p:nvSpPr>
        <p:spPr>
          <a:xfrm>
            <a:off x="621792" y="466344"/>
            <a:ext cx="10570464" cy="69494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lt"/>
                <a:cs typeface="+mn-lt"/>
              </a:rPr>
              <a:t>H-1B Occupations that Align with BIL Projects: Professional, Scientific, and Technical Services</a:t>
            </a:r>
            <a:endParaRPr kumimoji="0" lang="en-US" sz="3500" b="0" i="0" u="none" strike="noStrike" kern="1200" cap="none" spc="0" normalizeH="0" baseline="0" noProof="0" dirty="0">
              <a:ln>
                <a:noFill/>
              </a:ln>
              <a:solidFill>
                <a:schemeClr val="accent1"/>
              </a:solidFill>
              <a:effectLst/>
              <a:uLnTx/>
              <a:uFillTx/>
              <a:latin typeface="+mn-lt"/>
              <a:ea typeface="+mn-ea"/>
              <a:cs typeface="+mn-cs"/>
            </a:endParaRPr>
          </a:p>
        </p:txBody>
      </p:sp>
      <p:sp>
        <p:nvSpPr>
          <p:cNvPr id="16" name="TextBox 15">
            <a:extLst>
              <a:ext uri="{FF2B5EF4-FFF2-40B4-BE49-F238E27FC236}">
                <a16:creationId xmlns:a16="http://schemas.microsoft.com/office/drawing/2014/main" id="{46FB46E7-C6C6-80E8-C3FF-47109BF5F6BA}"/>
              </a:ext>
            </a:extLst>
          </p:cNvPr>
          <p:cNvSpPr txBox="1"/>
          <p:nvPr/>
        </p:nvSpPr>
        <p:spPr>
          <a:xfrm>
            <a:off x="838200" y="1636611"/>
            <a:ext cx="9444256" cy="1754326"/>
          </a:xfrm>
          <a:prstGeom prst="rect">
            <a:avLst/>
          </a:prstGeom>
          <a:noFill/>
        </p:spPr>
        <p:txBody>
          <a:bodyPr wrap="square" rtlCol="0">
            <a:spAutoFit/>
          </a:bodyPr>
          <a:lstStyle/>
          <a:p>
            <a:pPr marR="0" lvl="0">
              <a:spcBef>
                <a:spcPts val="0"/>
              </a:spcBef>
              <a:spcAft>
                <a:spcPts val="0"/>
              </a:spcAft>
            </a:pPr>
            <a:r>
              <a:rPr lang="en-US" b="1" dirty="0">
                <a:solidFill>
                  <a:srgbClr val="000000"/>
                </a:solidFill>
                <a:effectLst/>
                <a:ea typeface="Times New Roman" panose="02020603050405020304" pitchFamily="18" charset="0"/>
              </a:rPr>
              <a:t>Professional, Scientific, and Technical Services</a:t>
            </a:r>
            <a:r>
              <a:rPr lang="en-US" dirty="0">
                <a:solidFill>
                  <a:srgbClr val="000000"/>
                </a:solidFill>
                <a:effectLst/>
                <a:ea typeface="Times New Roman" panose="02020603050405020304" pitchFamily="18" charset="0"/>
              </a:rPr>
              <a:t> (NAICS 54171) occupations that support </a:t>
            </a:r>
          </a:p>
          <a:p>
            <a:pPr marL="509588" marR="0" lvl="1" indent="-333375">
              <a:spcBef>
                <a:spcPts val="0"/>
              </a:spcBef>
              <a:spcAft>
                <a:spcPts val="0"/>
              </a:spcAft>
              <a:buFont typeface="Courier New" panose="02070309020205020404" pitchFamily="49" charset="0"/>
              <a:buChar char="o"/>
            </a:pPr>
            <a:r>
              <a:rPr lang="en-US" dirty="0">
                <a:solidFill>
                  <a:srgbClr val="000000"/>
                </a:solidFill>
                <a:effectLst/>
                <a:ea typeface="Times New Roman" panose="02020603050405020304" pitchFamily="18" charset="0"/>
              </a:rPr>
              <a:t>Renewable energy, transportation, and broadband infrastructure sectors</a:t>
            </a:r>
          </a:p>
          <a:p>
            <a:pPr indent="-280987"/>
            <a:endParaRPr lang="en-US" dirty="0">
              <a:solidFill>
                <a:srgbClr val="000000"/>
              </a:solidFill>
              <a:effectLst/>
              <a:ea typeface="Times New Roman" panose="02020603050405020304" pitchFamily="18" charset="0"/>
            </a:endParaRPr>
          </a:p>
          <a:p>
            <a:pPr indent="-280987"/>
            <a:r>
              <a:rPr lang="en-US" dirty="0">
                <a:solidFill>
                  <a:srgbClr val="000000"/>
                </a:solidFill>
                <a:effectLst/>
                <a:ea typeface="Times New Roman" panose="02020603050405020304" pitchFamily="18" charset="0"/>
              </a:rPr>
              <a:t>Examples of</a:t>
            </a:r>
            <a:r>
              <a:rPr lang="en-US" b="1" dirty="0">
                <a:solidFill>
                  <a:srgbClr val="000000"/>
                </a:solidFill>
                <a:effectLst/>
                <a:ea typeface="Times New Roman" panose="02020603050405020304" pitchFamily="18" charset="0"/>
              </a:rPr>
              <a:t> professional, scientific, and technical services</a:t>
            </a:r>
            <a:r>
              <a:rPr lang="en-US" dirty="0">
                <a:solidFill>
                  <a:srgbClr val="000000"/>
                </a:solidFill>
                <a:effectLst/>
                <a:ea typeface="Times New Roman" panose="02020603050405020304" pitchFamily="18" charset="0"/>
              </a:rPr>
              <a:t> occupations that support renewable energy, transportation, and broadband  industry sectors include: </a:t>
            </a:r>
            <a:endParaRPr lang="en-US" dirty="0">
              <a:solidFill>
                <a:srgbClr val="000000"/>
              </a:solidFill>
              <a:effectLst/>
              <a:ea typeface="Helvetica" panose="020B0604020202020204" pitchFamily="34" charset="0"/>
            </a:endParaRPr>
          </a:p>
          <a:p>
            <a:pPr marL="509588" marR="0" lvl="1" indent="-333375">
              <a:spcBef>
                <a:spcPts val="0"/>
              </a:spcBef>
              <a:spcAft>
                <a:spcPts val="0"/>
              </a:spcAft>
              <a:buFont typeface="Courier New" panose="02070309020205020404" pitchFamily="49" charset="0"/>
              <a:buChar char="o"/>
            </a:pPr>
            <a:endParaRPr lang="en-US" dirty="0">
              <a:solidFill>
                <a:srgbClr val="000000"/>
              </a:solidFill>
              <a:effectLst/>
              <a:ea typeface="Times New Roman" panose="02020603050405020304" pitchFamily="18" charset="0"/>
            </a:endParaRPr>
          </a:p>
        </p:txBody>
      </p:sp>
      <p:sp>
        <p:nvSpPr>
          <p:cNvPr id="3" name="Text Placeholder 2">
            <a:extLst>
              <a:ext uri="{FF2B5EF4-FFF2-40B4-BE49-F238E27FC236}">
                <a16:creationId xmlns:a16="http://schemas.microsoft.com/office/drawing/2014/main" id="{5F218390-D677-DD1A-E31F-2C7A7872525B}"/>
              </a:ext>
            </a:extLst>
          </p:cNvPr>
          <p:cNvSpPr>
            <a:spLocks noGrp="1"/>
          </p:cNvSpPr>
          <p:nvPr>
            <p:ph type="body" sz="quarter" idx="31"/>
          </p:nvPr>
        </p:nvSpPr>
        <p:spPr>
          <a:xfrm>
            <a:off x="838200" y="3322733"/>
            <a:ext cx="6970295" cy="694945"/>
          </a:xfrm>
        </p:spPr>
        <p:txBody>
          <a:bodyPr/>
          <a:lstStyle/>
          <a:p>
            <a:pPr marL="509588" marR="0" lvl="0" indent="-385763">
              <a:spcBef>
                <a:spcPts val="0"/>
              </a:spcBef>
              <a:spcAft>
                <a:spcPts val="0"/>
              </a:spcAft>
              <a:buFont typeface="Courier New" panose="02070309020205020404" pitchFamily="49" charset="0"/>
              <a:buChar char="o"/>
            </a:pPr>
            <a:r>
              <a:rPr lang="en-US" sz="1200" dirty="0">
                <a:solidFill>
                  <a:srgbClr val="000000"/>
                </a:solidFill>
                <a:effectLst/>
                <a:ea typeface="Times New Roman" panose="02020603050405020304" pitchFamily="18" charset="0"/>
              </a:rPr>
              <a:t>Managers </a:t>
            </a:r>
            <a:r>
              <a:rPr lang="en-US" sz="1200" dirty="0">
                <a:solidFill>
                  <a:srgbClr val="000000"/>
                </a:solidFill>
                <a:ea typeface="Times New Roman" panose="02020603050405020304" pitchFamily="18" charset="0"/>
              </a:rPr>
              <a:t>Telecommunication Equipment Installers and Repairers</a:t>
            </a:r>
          </a:p>
          <a:p>
            <a:pPr marL="509588" marR="0" lvl="0" indent="-385763">
              <a:spcBef>
                <a:spcPts val="0"/>
              </a:spcBef>
              <a:spcAft>
                <a:spcPts val="0"/>
              </a:spcAft>
              <a:buFont typeface="Courier New" panose="02070309020205020404" pitchFamily="49" charset="0"/>
              <a:buChar char="o"/>
            </a:pPr>
            <a:r>
              <a:rPr lang="en-US" sz="1200" dirty="0">
                <a:solidFill>
                  <a:srgbClr val="000000"/>
                </a:solidFill>
                <a:ea typeface="Times New Roman" panose="02020603050405020304" pitchFamily="18" charset="0"/>
              </a:rPr>
              <a:t>Telecommunications Line Installers and Repairers</a:t>
            </a:r>
          </a:p>
          <a:p>
            <a:pPr marL="509588" marR="0" lvl="0" indent="-385763">
              <a:spcBef>
                <a:spcPts val="0"/>
              </a:spcBef>
              <a:spcAft>
                <a:spcPts val="0"/>
              </a:spcAft>
              <a:buFont typeface="Courier New" panose="02070309020205020404" pitchFamily="49" charset="0"/>
              <a:buChar char="o"/>
            </a:pPr>
            <a:r>
              <a:rPr lang="en-US" sz="1200" dirty="0">
                <a:solidFill>
                  <a:srgbClr val="000000"/>
                </a:solidFill>
                <a:ea typeface="Times New Roman" panose="02020603050405020304" pitchFamily="18" charset="0"/>
              </a:rPr>
              <a:t>Computer Network Support Specialists </a:t>
            </a:r>
          </a:p>
          <a:p>
            <a:pPr marL="509588" marR="0" lvl="0" indent="-385763">
              <a:spcBef>
                <a:spcPts val="0"/>
              </a:spcBef>
              <a:spcAft>
                <a:spcPts val="0"/>
              </a:spcAft>
              <a:buFont typeface="Courier New" panose="02070309020205020404" pitchFamily="49" charset="0"/>
              <a:buChar char="o"/>
            </a:pPr>
            <a:r>
              <a:rPr lang="en-US" sz="1200" dirty="0">
                <a:solidFill>
                  <a:srgbClr val="000000"/>
                </a:solidFill>
                <a:ea typeface="Times New Roman" panose="02020603050405020304" pitchFamily="18" charset="0"/>
              </a:rPr>
              <a:t>Computer Network Architects </a:t>
            </a:r>
          </a:p>
          <a:p>
            <a:pPr marL="0" indent="0">
              <a:buNone/>
            </a:pPr>
            <a:endParaRPr lang="en-US" dirty="0">
              <a:solidFill>
                <a:schemeClr val="tx1"/>
              </a:solidFill>
            </a:endParaRPr>
          </a:p>
        </p:txBody>
      </p:sp>
      <p:sp>
        <p:nvSpPr>
          <p:cNvPr id="8" name="Right Brace 7" descr="Are aligned with:">
            <a:extLst>
              <a:ext uri="{FF2B5EF4-FFF2-40B4-BE49-F238E27FC236}">
                <a16:creationId xmlns:a16="http://schemas.microsoft.com/office/drawing/2014/main" id="{FDA69B16-EA5C-7AFB-8F5F-1CC8230ED6A2}"/>
              </a:ext>
            </a:extLst>
          </p:cNvPr>
          <p:cNvSpPr/>
          <p:nvPr/>
        </p:nvSpPr>
        <p:spPr>
          <a:xfrm>
            <a:off x="7333710" y="3289993"/>
            <a:ext cx="474785" cy="54920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Text Placeholder 3">
            <a:extLst>
              <a:ext uri="{FF2B5EF4-FFF2-40B4-BE49-F238E27FC236}">
                <a16:creationId xmlns:a16="http://schemas.microsoft.com/office/drawing/2014/main" id="{B0466B28-7E6B-1F51-B2C0-30EAC834D399}"/>
              </a:ext>
            </a:extLst>
          </p:cNvPr>
          <p:cNvSpPr>
            <a:spLocks noGrp="1"/>
          </p:cNvSpPr>
          <p:nvPr>
            <p:ph type="body" sz="quarter" idx="32"/>
          </p:nvPr>
        </p:nvSpPr>
        <p:spPr>
          <a:xfrm>
            <a:off x="7916026" y="3161360"/>
            <a:ext cx="3942883" cy="694945"/>
          </a:xfrm>
        </p:spPr>
        <p:txBody>
          <a:bodyPr/>
          <a:lstStyle/>
          <a:p>
            <a:pPr marL="0" indent="0">
              <a:buNone/>
            </a:pPr>
            <a:r>
              <a:rPr lang="en-US" sz="1100" dirty="0">
                <a:solidFill>
                  <a:schemeClr val="tx1"/>
                </a:solidFill>
              </a:rPr>
              <a:t>Tribal Broadband Connectivity Grant Program; State Digital Equity Capacity Grant Program; Digital Equity Competitive Grant Program; State and Local Cybersecurity Grant Program; Middle Mile Grants Program; </a:t>
            </a:r>
            <a:r>
              <a:rPr lang="en-US" sz="1100" dirty="0" err="1">
                <a:solidFill>
                  <a:schemeClr val="tx1"/>
                </a:solidFill>
              </a:rPr>
              <a:t>ReConnect</a:t>
            </a:r>
            <a:r>
              <a:rPr lang="en-US" sz="1100" dirty="0">
                <a:solidFill>
                  <a:schemeClr val="tx1"/>
                </a:solidFill>
              </a:rPr>
              <a:t> Program</a:t>
            </a:r>
          </a:p>
          <a:p>
            <a:pPr marL="0" indent="0">
              <a:buNone/>
            </a:pPr>
            <a:endParaRPr lang="en-US" dirty="0">
              <a:solidFill>
                <a:schemeClr val="tx1"/>
              </a:solidFill>
            </a:endParaRPr>
          </a:p>
        </p:txBody>
      </p:sp>
      <p:sp>
        <p:nvSpPr>
          <p:cNvPr id="14" name="TextBox 13">
            <a:extLst>
              <a:ext uri="{FF2B5EF4-FFF2-40B4-BE49-F238E27FC236}">
                <a16:creationId xmlns:a16="http://schemas.microsoft.com/office/drawing/2014/main" id="{2A6D4956-4835-C094-9BDC-4AB81CA84D11}"/>
              </a:ext>
            </a:extLst>
          </p:cNvPr>
          <p:cNvSpPr txBox="1"/>
          <p:nvPr/>
        </p:nvSpPr>
        <p:spPr>
          <a:xfrm>
            <a:off x="838200" y="4006014"/>
            <a:ext cx="6108970" cy="1938992"/>
          </a:xfrm>
          <a:prstGeom prst="rect">
            <a:avLst/>
          </a:prstGeom>
          <a:noFill/>
        </p:spPr>
        <p:txBody>
          <a:bodyPr wrap="square">
            <a:spAutoFit/>
          </a:bodyPr>
          <a:lstStyle/>
          <a:p>
            <a:pPr marL="509588" marR="0" lvl="0" indent="-385763">
              <a:spcBef>
                <a:spcPts val="0"/>
              </a:spcBef>
              <a:spcAft>
                <a:spcPts val="0"/>
              </a:spcAft>
              <a:buFont typeface="Courier New" panose="02070309020205020404" pitchFamily="49" charset="0"/>
              <a:buChar char="o"/>
            </a:pPr>
            <a:r>
              <a:rPr lang="en-US" sz="1200" dirty="0">
                <a:solidFill>
                  <a:srgbClr val="000000"/>
                </a:solidFill>
                <a:ea typeface="Times New Roman" panose="02020603050405020304" pitchFamily="18" charset="0"/>
              </a:rPr>
              <a:t>Civil Engineers (incl. Transportation Engineers) </a:t>
            </a:r>
          </a:p>
          <a:p>
            <a:pPr marL="509588" marR="0" lvl="0" indent="-385763">
              <a:spcBef>
                <a:spcPts val="0"/>
              </a:spcBef>
              <a:spcAft>
                <a:spcPts val="0"/>
              </a:spcAft>
              <a:buFont typeface="Courier New" panose="02070309020205020404" pitchFamily="49" charset="0"/>
              <a:buChar char="o"/>
            </a:pPr>
            <a:r>
              <a:rPr lang="en-US" sz="1200" dirty="0">
                <a:solidFill>
                  <a:srgbClr val="000000"/>
                </a:solidFill>
                <a:ea typeface="Times New Roman" panose="02020603050405020304" pitchFamily="18" charset="0"/>
              </a:rPr>
              <a:t>Civil Engineering Technologists and Technicians </a:t>
            </a:r>
          </a:p>
          <a:p>
            <a:pPr marL="509588" marR="0" lvl="0" indent="-385763">
              <a:spcBef>
                <a:spcPts val="0"/>
              </a:spcBef>
              <a:spcAft>
                <a:spcPts val="0"/>
              </a:spcAft>
              <a:buFont typeface="Courier New" panose="02070309020205020404" pitchFamily="49" charset="0"/>
              <a:buChar char="o"/>
            </a:pPr>
            <a:r>
              <a:rPr lang="en-US" sz="1200" dirty="0">
                <a:solidFill>
                  <a:srgbClr val="000000"/>
                </a:solidFill>
                <a:ea typeface="Times New Roman" panose="02020603050405020304" pitchFamily="18" charset="0"/>
              </a:rPr>
              <a:t>Calibration Technologists and Technicians</a:t>
            </a:r>
          </a:p>
          <a:p>
            <a:pPr marL="509588" marR="0" lvl="0" indent="-385763">
              <a:spcBef>
                <a:spcPts val="0"/>
              </a:spcBef>
              <a:spcAft>
                <a:spcPts val="0"/>
              </a:spcAft>
              <a:buFont typeface="Courier New" panose="02070309020205020404" pitchFamily="49" charset="0"/>
              <a:buChar char="o"/>
            </a:pPr>
            <a:r>
              <a:rPr lang="en-US" sz="1200" dirty="0">
                <a:solidFill>
                  <a:srgbClr val="000000"/>
                </a:solidFill>
                <a:ea typeface="Times New Roman" panose="02020603050405020304" pitchFamily="18" charset="0"/>
              </a:rPr>
              <a:t>Electrical and Electronic Engineering Technicians </a:t>
            </a:r>
          </a:p>
          <a:p>
            <a:pPr marL="509588" marR="0" lvl="0" indent="-385763">
              <a:spcBef>
                <a:spcPts val="0"/>
              </a:spcBef>
              <a:spcAft>
                <a:spcPts val="0"/>
              </a:spcAft>
              <a:buFont typeface="Courier New" panose="02070309020205020404" pitchFamily="49" charset="0"/>
              <a:buChar char="o"/>
            </a:pPr>
            <a:r>
              <a:rPr lang="en-US" sz="1200" dirty="0">
                <a:solidFill>
                  <a:srgbClr val="000000"/>
                </a:solidFill>
                <a:ea typeface="Times New Roman" panose="02020603050405020304" pitchFamily="18" charset="0"/>
              </a:rPr>
              <a:t>Engineering Technologists and Technicians</a:t>
            </a:r>
          </a:p>
          <a:p>
            <a:pPr marL="509588" marR="0" lvl="0" indent="-385763">
              <a:spcBef>
                <a:spcPts val="0"/>
              </a:spcBef>
              <a:spcAft>
                <a:spcPts val="0"/>
              </a:spcAft>
              <a:buFont typeface="Courier New" panose="02070309020205020404" pitchFamily="49" charset="0"/>
              <a:buChar char="o"/>
            </a:pPr>
            <a:r>
              <a:rPr lang="en-US" sz="1200" dirty="0">
                <a:solidFill>
                  <a:srgbClr val="000000"/>
                </a:solidFill>
                <a:ea typeface="Times New Roman" panose="02020603050405020304" pitchFamily="18" charset="0"/>
              </a:rPr>
              <a:t>Mechanical Drafters </a:t>
            </a:r>
          </a:p>
          <a:p>
            <a:pPr marL="509588" marR="0" lvl="0" indent="-385763">
              <a:spcBef>
                <a:spcPts val="0"/>
              </a:spcBef>
              <a:spcAft>
                <a:spcPts val="0"/>
              </a:spcAft>
              <a:buFont typeface="Courier New" panose="02070309020205020404" pitchFamily="49" charset="0"/>
              <a:buChar char="o"/>
            </a:pPr>
            <a:r>
              <a:rPr lang="en-US" sz="1200" dirty="0">
                <a:solidFill>
                  <a:srgbClr val="000000"/>
                </a:solidFill>
                <a:ea typeface="Times New Roman" panose="02020603050405020304" pitchFamily="18" charset="0"/>
              </a:rPr>
              <a:t>Transportation Planners </a:t>
            </a:r>
          </a:p>
          <a:p>
            <a:pPr marL="509588" marR="0" lvl="0" indent="-385763">
              <a:spcBef>
                <a:spcPts val="0"/>
              </a:spcBef>
              <a:spcAft>
                <a:spcPts val="0"/>
              </a:spcAft>
              <a:buFont typeface="Courier New" panose="02070309020205020404" pitchFamily="49" charset="0"/>
              <a:buChar char="o"/>
            </a:pPr>
            <a:r>
              <a:rPr lang="en-US" sz="1200" dirty="0">
                <a:solidFill>
                  <a:srgbClr val="000000"/>
                </a:solidFill>
                <a:ea typeface="Times New Roman" panose="02020603050405020304" pitchFamily="18" charset="0"/>
              </a:rPr>
              <a:t>Quality Control Analysts</a:t>
            </a:r>
          </a:p>
          <a:p>
            <a:pPr marL="509588" marR="0" lvl="0" indent="-385763">
              <a:spcBef>
                <a:spcPts val="0"/>
              </a:spcBef>
              <a:spcAft>
                <a:spcPts val="0"/>
              </a:spcAft>
              <a:buFont typeface="Courier New" panose="02070309020205020404" pitchFamily="49" charset="0"/>
              <a:buChar char="o"/>
            </a:pPr>
            <a:r>
              <a:rPr lang="en-US" sz="1200" dirty="0">
                <a:solidFill>
                  <a:srgbClr val="000000"/>
                </a:solidFill>
                <a:ea typeface="Times New Roman" panose="02020603050405020304" pitchFamily="18" charset="0"/>
              </a:rPr>
              <a:t>Commercial and Industrial Designers </a:t>
            </a:r>
          </a:p>
          <a:p>
            <a:pPr marL="509588" marR="0" lvl="0" indent="-385763">
              <a:spcBef>
                <a:spcPts val="0"/>
              </a:spcBef>
              <a:spcAft>
                <a:spcPts val="750"/>
              </a:spcAft>
              <a:buFont typeface="Courier New" panose="02070309020205020404" pitchFamily="49" charset="0"/>
              <a:buChar char="o"/>
            </a:pPr>
            <a:r>
              <a:rPr lang="en-US" sz="1200" dirty="0">
                <a:solidFill>
                  <a:srgbClr val="000000"/>
                </a:solidFill>
                <a:ea typeface="Times New Roman" panose="02020603050405020304" pitchFamily="18" charset="0"/>
              </a:rPr>
              <a:t>Construction </a:t>
            </a:r>
            <a:endParaRPr lang="en-US" sz="1200" dirty="0">
              <a:solidFill>
                <a:srgbClr val="000000"/>
              </a:solidFill>
              <a:effectLst/>
              <a:ea typeface="Times New Roman" panose="02020603050405020304" pitchFamily="18" charset="0"/>
            </a:endParaRPr>
          </a:p>
        </p:txBody>
      </p:sp>
      <p:sp>
        <p:nvSpPr>
          <p:cNvPr id="6" name="Right Brace 5" descr="Are aligned with:">
            <a:extLst>
              <a:ext uri="{FF2B5EF4-FFF2-40B4-BE49-F238E27FC236}">
                <a16:creationId xmlns:a16="http://schemas.microsoft.com/office/drawing/2014/main" id="{876FA940-1657-F17E-5F66-97481401D53A}"/>
              </a:ext>
            </a:extLst>
          </p:cNvPr>
          <p:cNvSpPr/>
          <p:nvPr/>
        </p:nvSpPr>
        <p:spPr>
          <a:xfrm>
            <a:off x="7322038" y="3856305"/>
            <a:ext cx="474785" cy="168328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3EE2FF6B-9354-51CC-87A3-83BEC3EDA90F}"/>
              </a:ext>
            </a:extLst>
          </p:cNvPr>
          <p:cNvSpPr txBox="1"/>
          <p:nvPr/>
        </p:nvSpPr>
        <p:spPr>
          <a:xfrm>
            <a:off x="7916026" y="4006014"/>
            <a:ext cx="4097215" cy="1384995"/>
          </a:xfrm>
          <a:prstGeom prst="rect">
            <a:avLst/>
          </a:prstGeom>
          <a:noFill/>
        </p:spPr>
        <p:txBody>
          <a:bodyPr wrap="square" rtlCol="0">
            <a:spAutoFit/>
          </a:bodyPr>
          <a:lstStyle/>
          <a:p>
            <a:r>
              <a:rPr lang="en-US" sz="1200" dirty="0"/>
              <a:t>Tribal Transportation Program; Tribal Transportation Facility Bridges; Nationally Significant Federal Lands and Tribal Projects; </a:t>
            </a:r>
            <a:r>
              <a:rPr lang="fr-FR" sz="1200" dirty="0"/>
              <a:t>National Infrastructure Project Assistance (MEGA);</a:t>
            </a:r>
            <a:r>
              <a:rPr lang="en-US" sz="1200" dirty="0"/>
              <a:t> Rural Surface Transportation Program; Bridge Investment Program; Local and Regional Project Assistance; Reconnecting Communities Pilot Program; Grants for Charging and Fueling Infrastructure</a:t>
            </a:r>
          </a:p>
        </p:txBody>
      </p:sp>
      <p:sp>
        <p:nvSpPr>
          <p:cNvPr id="5" name="Slide Number Placeholder 4">
            <a:extLst>
              <a:ext uri="{FF2B5EF4-FFF2-40B4-BE49-F238E27FC236}">
                <a16:creationId xmlns:a16="http://schemas.microsoft.com/office/drawing/2014/main" id="{5333BE05-6296-8C99-4BA4-2CC9D723A965}"/>
              </a:ext>
            </a:extLst>
          </p:cNvPr>
          <p:cNvSpPr>
            <a:spLocks noGrp="1"/>
          </p:cNvSpPr>
          <p:nvPr>
            <p:ph type="sldNum" sz="quarter" idx="4"/>
          </p:nvPr>
        </p:nvSpPr>
        <p:spPr/>
        <p:txBody>
          <a:bodyPr/>
          <a:lstStyle/>
          <a:p>
            <a:fld id="{E1CE52AA-BB93-4FDB-9629-C6421C98F39B}" type="slidenum">
              <a:rPr lang="en-US" smtClean="0"/>
              <a:pPr/>
              <a:t>35</a:t>
            </a:fld>
            <a:endParaRPr lang="en-US" dirty="0"/>
          </a:p>
        </p:txBody>
      </p:sp>
    </p:spTree>
    <p:extLst>
      <p:ext uri="{BB962C8B-B14F-4D97-AF65-F5344CB8AC3E}">
        <p14:creationId xmlns:p14="http://schemas.microsoft.com/office/powerpoint/2010/main" val="39070752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E5408E9-6E4E-3959-E53A-903A9A9034D7}"/>
              </a:ext>
            </a:extLst>
          </p:cNvPr>
          <p:cNvSpPr>
            <a:spLocks noGrp="1"/>
          </p:cNvSpPr>
          <p:nvPr>
            <p:ph type="title" idx="4294967295"/>
          </p:nvPr>
        </p:nvSpPr>
        <p:spPr>
          <a:xfrm>
            <a:off x="841248" y="365760"/>
            <a:ext cx="1051560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mn-cs"/>
              </a:rPr>
              <a:t>Infrastructure Resources</a:t>
            </a:r>
          </a:p>
        </p:txBody>
      </p:sp>
      <p:sp>
        <p:nvSpPr>
          <p:cNvPr id="2" name="Text Placeholder 1">
            <a:extLst>
              <a:ext uri="{FF2B5EF4-FFF2-40B4-BE49-F238E27FC236}">
                <a16:creationId xmlns:a16="http://schemas.microsoft.com/office/drawing/2014/main" id="{29892477-E521-723C-4A04-444892F9349A}"/>
              </a:ext>
            </a:extLst>
          </p:cNvPr>
          <p:cNvSpPr>
            <a:spLocks noGrp="1"/>
          </p:cNvSpPr>
          <p:nvPr>
            <p:ph type="body" sz="quarter" idx="14"/>
          </p:nvPr>
        </p:nvSpPr>
        <p:spPr/>
        <p:txBody>
          <a:bodyPr/>
          <a:lstStyle/>
          <a:p>
            <a:pPr marL="0" indent="0">
              <a:buNone/>
            </a:pPr>
            <a:r>
              <a:rPr lang="en-US" sz="2400" dirty="0">
                <a:latin typeface="Calibri"/>
                <a:cs typeface="Calibri"/>
              </a:rPr>
              <a:t>Websites:</a:t>
            </a:r>
          </a:p>
          <a:p>
            <a:pPr>
              <a:spcAft>
                <a:spcPts val="1200"/>
              </a:spcAft>
            </a:pPr>
            <a:r>
              <a:rPr lang="en-US" sz="2400" u="sng" dirty="0">
                <a:solidFill>
                  <a:srgbClr val="2828FE"/>
                </a:solidFill>
                <a:latin typeface="Calibri"/>
                <a:cs typeface="Calibri"/>
                <a:hlinkClick r:id="rId3"/>
              </a:rPr>
              <a:t>Training and Employment Notice (TEN) 08-22: Building Pathways to Infrastructure Careers</a:t>
            </a:r>
            <a:endParaRPr lang="en-US" sz="2400" u="sng" dirty="0">
              <a:solidFill>
                <a:srgbClr val="2E74B5"/>
              </a:solidFill>
              <a:latin typeface="Calibri"/>
              <a:cs typeface="Calibri"/>
            </a:endParaRPr>
          </a:p>
          <a:p>
            <a:pPr lvl="1">
              <a:spcAft>
                <a:spcPts val="1200"/>
              </a:spcAft>
            </a:pPr>
            <a:r>
              <a:rPr lang="en-US" sz="2400" u="sng" dirty="0">
                <a:solidFill>
                  <a:srgbClr val="0000FF"/>
                </a:solidFill>
                <a:latin typeface="Calibri"/>
                <a:cs typeface="Calibri"/>
                <a:hlinkClick r:id="rId4">
                  <a:extLst>
                    <a:ext uri="{A12FA001-AC4F-418D-AE19-62706E023703}">
                      <ahyp:hlinkClr xmlns:ahyp="http://schemas.microsoft.com/office/drawing/2018/hyperlinkcolor" val="tx"/>
                    </a:ext>
                  </a:extLst>
                </a:hlinkClick>
              </a:rPr>
              <a:t>TEN 08-22 Reference and Resource List</a:t>
            </a:r>
            <a:endParaRPr lang="en-US" sz="2400" u="sng" dirty="0">
              <a:solidFill>
                <a:srgbClr val="2E74B5"/>
              </a:solidFill>
              <a:effectLst/>
              <a:latin typeface="Calibri"/>
              <a:ea typeface="Calibri" panose="020F0502020204030204" pitchFamily="34" charset="0"/>
              <a:cs typeface="Calibri"/>
              <a:hlinkClick r:id="rId5"/>
            </a:endParaRPr>
          </a:p>
          <a:p>
            <a:pPr>
              <a:spcAft>
                <a:spcPts val="1200"/>
              </a:spcAft>
            </a:pPr>
            <a:r>
              <a:rPr lang="en-US" sz="2400" u="sng" dirty="0">
                <a:solidFill>
                  <a:srgbClr val="2E74B5"/>
                </a:solidFill>
                <a:effectLst/>
                <a:latin typeface="Calibri"/>
                <a:ea typeface="Calibri" panose="020F0502020204030204" pitchFamily="34" charset="0"/>
                <a:cs typeface="Calibri"/>
                <a:hlinkClick r:id="rId5"/>
              </a:rPr>
              <a:t>Bipartisan Infrastructure Law Guidebook</a:t>
            </a:r>
            <a:endParaRPr lang="en-US" sz="2400" dirty="0">
              <a:solidFill>
                <a:srgbClr val="2E74B5"/>
              </a:solidFill>
              <a:effectLst/>
              <a:latin typeface="Calibri"/>
              <a:ea typeface="Calibri" panose="020F0502020204030204" pitchFamily="34" charset="0"/>
              <a:cs typeface="Calibri"/>
            </a:endParaRPr>
          </a:p>
          <a:p>
            <a:pPr>
              <a:spcAft>
                <a:spcPts val="1200"/>
              </a:spcAft>
            </a:pPr>
            <a:r>
              <a:rPr lang="en-US" sz="2400" u="sng" dirty="0">
                <a:solidFill>
                  <a:srgbClr val="2E74B5"/>
                </a:solidFill>
                <a:effectLst/>
                <a:latin typeface="Calibri"/>
                <a:ea typeface="Calibri" panose="020F0502020204030204" pitchFamily="34" charset="0"/>
                <a:cs typeface="Calibri"/>
                <a:hlinkClick r:id="rId6"/>
              </a:rPr>
              <a:t>Bipartisan Infrastructure Tribal Playbook</a:t>
            </a:r>
            <a:endParaRPr lang="en-US" sz="2400" dirty="0">
              <a:solidFill>
                <a:srgbClr val="2E74B5"/>
              </a:solidFill>
              <a:effectLst/>
              <a:latin typeface="Calibri"/>
              <a:ea typeface="Calibri" panose="020F0502020204030204" pitchFamily="34" charset="0"/>
              <a:cs typeface="Calibri"/>
            </a:endParaRPr>
          </a:p>
          <a:p>
            <a:pPr>
              <a:spcAft>
                <a:spcPts val="1200"/>
              </a:spcAft>
            </a:pPr>
            <a:r>
              <a:rPr lang="en-US" sz="2400" b="0" i="0" u="sng" strike="noStrike" dirty="0">
                <a:solidFill>
                  <a:srgbClr val="0000FF"/>
                </a:solidFill>
                <a:effectLst/>
                <a:latin typeface="Calibri"/>
                <a:cs typeface="Calibri"/>
                <a:hlinkClick r:id="rId7"/>
              </a:rPr>
              <a:t>White House:  Advancing Equitable Workforce Development for Infrastructure Jobs</a:t>
            </a:r>
            <a:endParaRPr lang="en-US" sz="2400" b="0" i="0" dirty="0">
              <a:solidFill>
                <a:srgbClr val="000000"/>
              </a:solidFill>
              <a:effectLst/>
              <a:latin typeface="Calibri"/>
              <a:cs typeface="Calibri"/>
            </a:endParaRPr>
          </a:p>
          <a:p>
            <a:pPr>
              <a:spcAft>
                <a:spcPts val="1200"/>
              </a:spcAft>
            </a:pPr>
            <a:r>
              <a:rPr lang="en-US" sz="2400" u="sng" dirty="0">
                <a:solidFill>
                  <a:srgbClr val="0000FF"/>
                </a:solidFill>
                <a:latin typeface="Calibri"/>
                <a:cs typeface="Calibri"/>
                <a:hlinkClick r:id="rId8">
                  <a:extLst>
                    <a:ext uri="{A12FA001-AC4F-418D-AE19-62706E023703}">
                      <ahyp:hlinkClr xmlns:ahyp="http://schemas.microsoft.com/office/drawing/2018/hyperlinkcolor" val="tx"/>
                    </a:ext>
                  </a:extLst>
                </a:hlinkClick>
              </a:rPr>
              <a:t>Good Jobs Initiative</a:t>
            </a:r>
            <a:endParaRPr lang="en-US" sz="2400" u="sng" dirty="0">
              <a:solidFill>
                <a:srgbClr val="0000FF"/>
              </a:solidFill>
              <a:latin typeface="Calibri"/>
              <a:cs typeface="Calibri"/>
            </a:endParaRPr>
          </a:p>
          <a:p>
            <a:pPr marL="0" indent="0">
              <a:buNone/>
            </a:pPr>
            <a:endParaRPr lang="en-US" dirty="0"/>
          </a:p>
        </p:txBody>
      </p:sp>
      <p:sp>
        <p:nvSpPr>
          <p:cNvPr id="4" name="Slide Number Placeholder 3">
            <a:extLst>
              <a:ext uri="{FF2B5EF4-FFF2-40B4-BE49-F238E27FC236}">
                <a16:creationId xmlns:a16="http://schemas.microsoft.com/office/drawing/2014/main" id="{110A7951-48E6-776D-260B-6634375C9235}"/>
              </a:ext>
            </a:extLst>
          </p:cNvPr>
          <p:cNvSpPr>
            <a:spLocks noGrp="1"/>
          </p:cNvSpPr>
          <p:nvPr>
            <p:ph type="sldNum" sz="quarter" idx="4"/>
          </p:nvPr>
        </p:nvSpPr>
        <p:spPr/>
        <p:txBody>
          <a:bodyPr/>
          <a:lstStyle/>
          <a:p>
            <a:fld id="{E1CE52AA-BB93-4FDB-9629-C6421C98F39B}" type="slidenum">
              <a:rPr lang="en-US" smtClean="0"/>
              <a:pPr/>
              <a:t>36</a:t>
            </a:fld>
            <a:endParaRPr lang="en-US" dirty="0"/>
          </a:p>
        </p:txBody>
      </p:sp>
    </p:spTree>
    <p:extLst>
      <p:ext uri="{BB962C8B-B14F-4D97-AF65-F5344CB8AC3E}">
        <p14:creationId xmlns:p14="http://schemas.microsoft.com/office/powerpoint/2010/main" val="12107001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76064A4-26C4-2770-4CEF-B86A9B8D215C}"/>
              </a:ext>
            </a:extLst>
          </p:cNvPr>
          <p:cNvSpPr>
            <a:spLocks noGrp="1"/>
          </p:cNvSpPr>
          <p:nvPr>
            <p:ph type="title" idx="4294967295"/>
          </p:nvPr>
        </p:nvSpPr>
        <p:spPr>
          <a:xfrm>
            <a:off x="7326967" y="2354344"/>
            <a:ext cx="4314825" cy="147355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sng" strike="noStrike" kern="1200" cap="none" spc="0" normalizeH="0" baseline="0" noProof="0" dirty="0">
                <a:ln>
                  <a:noFill/>
                </a:ln>
                <a:solidFill>
                  <a:schemeClr val="tx2"/>
                </a:solidFill>
                <a:effectLst/>
                <a:uLnTx/>
                <a:uFillTx/>
                <a:latin typeface="Roboto" panose="02000000000000000000" pitchFamily="2" charset="0"/>
                <a:ea typeface="Roboto" panose="02000000000000000000" pitchFamily="2" charset="0"/>
                <a:cs typeface="Roboto" panose="02000000000000000000" pitchFamily="2" charset="0"/>
              </a:rPr>
              <a:t>Application Submission Requirements</a:t>
            </a:r>
            <a:endParaRPr kumimoji="0" lang="en-US" sz="3600" b="0" i="0" u="none" strike="noStrike" kern="1200" cap="none" spc="0" normalizeH="0" baseline="0" noProof="0" dirty="0">
              <a:ln>
                <a:noFill/>
              </a:ln>
              <a:solidFill>
                <a:schemeClr val="tx2"/>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 name="Slide Number Placeholder 1">
            <a:extLst>
              <a:ext uri="{FF2B5EF4-FFF2-40B4-BE49-F238E27FC236}">
                <a16:creationId xmlns:a16="http://schemas.microsoft.com/office/drawing/2014/main" id="{B524E470-711D-4399-7EC9-AE9383C26986}"/>
              </a:ext>
            </a:extLst>
          </p:cNvPr>
          <p:cNvSpPr>
            <a:spLocks noGrp="1"/>
          </p:cNvSpPr>
          <p:nvPr>
            <p:ph type="sldNum" sz="quarter" idx="4"/>
          </p:nvPr>
        </p:nvSpPr>
        <p:spPr/>
        <p:txBody>
          <a:bodyPr/>
          <a:lstStyle/>
          <a:p>
            <a:fld id="{E1CE52AA-BB93-4FDB-9629-C6421C98F39B}" type="slidenum">
              <a:rPr lang="en-US" smtClean="0"/>
              <a:pPr/>
              <a:t>37</a:t>
            </a:fld>
            <a:endParaRPr lang="en-US"/>
          </a:p>
        </p:txBody>
      </p:sp>
    </p:spTree>
    <p:extLst>
      <p:ext uri="{BB962C8B-B14F-4D97-AF65-F5344CB8AC3E}">
        <p14:creationId xmlns:p14="http://schemas.microsoft.com/office/powerpoint/2010/main" val="868888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3B679-C29C-FD06-7298-F27C3E9927DF}"/>
              </a:ext>
            </a:extLst>
          </p:cNvPr>
          <p:cNvSpPr>
            <a:spLocks noGrp="1"/>
          </p:cNvSpPr>
          <p:nvPr>
            <p:ph type="title"/>
          </p:nvPr>
        </p:nvSpPr>
        <p:spPr/>
        <p:txBody>
          <a:bodyPr>
            <a:normAutofit/>
          </a:bodyPr>
          <a:lstStyle/>
          <a:p>
            <a:r>
              <a:rPr lang="en-US" sz="3500" dirty="0"/>
              <a:t>Content and Form of Application Submission</a:t>
            </a:r>
          </a:p>
        </p:txBody>
      </p:sp>
      <p:sp>
        <p:nvSpPr>
          <p:cNvPr id="4" name="Text Placeholder 3">
            <a:extLst>
              <a:ext uri="{FF2B5EF4-FFF2-40B4-BE49-F238E27FC236}">
                <a16:creationId xmlns:a16="http://schemas.microsoft.com/office/drawing/2014/main" id="{461390CF-0BD0-1703-5DD3-60221E217603}"/>
              </a:ext>
            </a:extLst>
          </p:cNvPr>
          <p:cNvSpPr>
            <a:spLocks noGrp="1"/>
          </p:cNvSpPr>
          <p:nvPr>
            <p:ph type="body" sz="quarter" idx="14"/>
          </p:nvPr>
        </p:nvSpPr>
        <p:spPr/>
        <p:txBody>
          <a:bodyPr/>
          <a:lstStyle/>
          <a:p>
            <a:r>
              <a:rPr lang="en-US" sz="3200" i="0" dirty="0">
                <a:solidFill>
                  <a:srgbClr val="C00000"/>
                </a:solidFill>
              </a:rPr>
              <a:t>Section IV.B</a:t>
            </a:r>
          </a:p>
        </p:txBody>
      </p:sp>
      <p:sp>
        <p:nvSpPr>
          <p:cNvPr id="5" name="Text Placeholder 4">
            <a:extLst>
              <a:ext uri="{FF2B5EF4-FFF2-40B4-BE49-F238E27FC236}">
                <a16:creationId xmlns:a16="http://schemas.microsoft.com/office/drawing/2014/main" id="{E3FFBED6-5245-A166-D6AB-BF80CEFBAB09}"/>
              </a:ext>
            </a:extLst>
          </p:cNvPr>
          <p:cNvSpPr>
            <a:spLocks noGrp="1"/>
          </p:cNvSpPr>
          <p:nvPr>
            <p:ph type="body" sz="quarter" idx="13"/>
          </p:nvPr>
        </p:nvSpPr>
        <p:spPr/>
        <p:txBody>
          <a:bodyPr/>
          <a:lstStyle/>
          <a:p>
            <a:pPr marL="228600" indent="-228600">
              <a:lnSpc>
                <a:spcPct val="90000"/>
              </a:lnSpc>
              <a:spcBef>
                <a:spcPts val="1000"/>
              </a:spcBef>
              <a:spcAft>
                <a:spcPts val="1200"/>
              </a:spcAft>
              <a:buBlip>
                <a:blip r:embed="rId3"/>
              </a:buBlip>
            </a:pPr>
            <a:r>
              <a:rPr lang="en-US" b="1" dirty="0">
                <a:cs typeface="+mn-cs"/>
              </a:rPr>
              <a:t>SF-424 Application For Federal Assistance</a:t>
            </a:r>
          </a:p>
          <a:p>
            <a:pPr marL="228600" indent="-228600">
              <a:lnSpc>
                <a:spcPct val="90000"/>
              </a:lnSpc>
              <a:spcBef>
                <a:spcPts val="1000"/>
              </a:spcBef>
              <a:spcAft>
                <a:spcPts val="1200"/>
              </a:spcAft>
              <a:buBlip>
                <a:blip r:embed="rId3"/>
              </a:buBlip>
            </a:pPr>
            <a:r>
              <a:rPr lang="en-US" b="1" dirty="0">
                <a:cs typeface="+mn-cs"/>
              </a:rPr>
              <a:t>Project Budget (SF-424A and Budget Narrative)</a:t>
            </a:r>
          </a:p>
          <a:p>
            <a:pPr marL="228600" indent="-228600">
              <a:lnSpc>
                <a:spcPct val="90000"/>
              </a:lnSpc>
              <a:spcBef>
                <a:spcPts val="1000"/>
              </a:spcBef>
              <a:spcAft>
                <a:spcPts val="1200"/>
              </a:spcAft>
              <a:buBlip>
                <a:blip r:embed="rId3"/>
              </a:buBlip>
            </a:pPr>
            <a:r>
              <a:rPr lang="en-US" b="1" dirty="0">
                <a:cs typeface="+mn-cs"/>
              </a:rPr>
              <a:t>Project Narrative</a:t>
            </a:r>
          </a:p>
          <a:p>
            <a:pPr marL="228600" indent="-228600">
              <a:lnSpc>
                <a:spcPct val="90000"/>
              </a:lnSpc>
              <a:spcBef>
                <a:spcPts val="1000"/>
              </a:spcBef>
              <a:spcAft>
                <a:spcPts val="1200"/>
              </a:spcAft>
              <a:buBlip>
                <a:blip r:embed="rId3"/>
              </a:buBlip>
            </a:pPr>
            <a:r>
              <a:rPr lang="en-US" b="1" dirty="0">
                <a:cs typeface="+mn-cs"/>
              </a:rPr>
              <a:t>Attachments to the Project Narrative</a:t>
            </a:r>
          </a:p>
        </p:txBody>
      </p:sp>
      <p:sp>
        <p:nvSpPr>
          <p:cNvPr id="3" name="Slide Number Placeholder 2">
            <a:extLst>
              <a:ext uri="{FF2B5EF4-FFF2-40B4-BE49-F238E27FC236}">
                <a16:creationId xmlns:a16="http://schemas.microsoft.com/office/drawing/2014/main" id="{2533F781-76F9-8D12-38D4-3C3ECD07C3D0}"/>
              </a:ext>
            </a:extLst>
          </p:cNvPr>
          <p:cNvSpPr>
            <a:spLocks noGrp="1"/>
          </p:cNvSpPr>
          <p:nvPr>
            <p:ph type="sldNum" sz="quarter" idx="4"/>
          </p:nvPr>
        </p:nvSpPr>
        <p:spPr/>
        <p:txBody>
          <a:bodyPr/>
          <a:lstStyle/>
          <a:p>
            <a:fld id="{E1CE52AA-BB93-4FDB-9629-C6421C98F39B}" type="slidenum">
              <a:rPr lang="en-US" smtClean="0"/>
              <a:pPr/>
              <a:t>38</a:t>
            </a:fld>
            <a:endParaRPr lang="en-US" dirty="0"/>
          </a:p>
        </p:txBody>
      </p:sp>
    </p:spTree>
    <p:extLst>
      <p:ext uri="{BB962C8B-B14F-4D97-AF65-F5344CB8AC3E}">
        <p14:creationId xmlns:p14="http://schemas.microsoft.com/office/powerpoint/2010/main" val="29263673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3B679-C29C-FD06-7298-F27C3E9927DF}"/>
              </a:ext>
            </a:extLst>
          </p:cNvPr>
          <p:cNvSpPr>
            <a:spLocks noGrp="1"/>
          </p:cNvSpPr>
          <p:nvPr>
            <p:ph type="title"/>
          </p:nvPr>
        </p:nvSpPr>
        <p:spPr/>
        <p:txBody>
          <a:bodyPr>
            <a:normAutofit/>
          </a:bodyPr>
          <a:lstStyle/>
          <a:p>
            <a:r>
              <a:rPr lang="en-US" sz="3500" dirty="0"/>
              <a:t>SF-424 and Project Budget</a:t>
            </a:r>
          </a:p>
        </p:txBody>
      </p:sp>
      <p:sp>
        <p:nvSpPr>
          <p:cNvPr id="4" name="Text Placeholder 3">
            <a:extLst>
              <a:ext uri="{FF2B5EF4-FFF2-40B4-BE49-F238E27FC236}">
                <a16:creationId xmlns:a16="http://schemas.microsoft.com/office/drawing/2014/main" id="{461390CF-0BD0-1703-5DD3-60221E217603}"/>
              </a:ext>
            </a:extLst>
          </p:cNvPr>
          <p:cNvSpPr>
            <a:spLocks noGrp="1"/>
          </p:cNvSpPr>
          <p:nvPr>
            <p:ph type="body" sz="quarter" idx="14"/>
          </p:nvPr>
        </p:nvSpPr>
        <p:spPr/>
        <p:txBody>
          <a:bodyPr/>
          <a:lstStyle/>
          <a:p>
            <a:r>
              <a:rPr lang="en-US" sz="3200" i="0" dirty="0">
                <a:solidFill>
                  <a:srgbClr val="C00000"/>
                </a:solidFill>
              </a:rPr>
              <a:t>Section IV.B.1 and Section IV.B.2</a:t>
            </a:r>
          </a:p>
        </p:txBody>
      </p:sp>
      <p:sp>
        <p:nvSpPr>
          <p:cNvPr id="5" name="Text Placeholder 4">
            <a:extLst>
              <a:ext uri="{FF2B5EF4-FFF2-40B4-BE49-F238E27FC236}">
                <a16:creationId xmlns:a16="http://schemas.microsoft.com/office/drawing/2014/main" id="{E3FFBED6-5245-A166-D6AB-BF80CEFBAB09}"/>
              </a:ext>
            </a:extLst>
          </p:cNvPr>
          <p:cNvSpPr>
            <a:spLocks noGrp="1"/>
          </p:cNvSpPr>
          <p:nvPr>
            <p:ph type="body" sz="quarter" idx="13"/>
          </p:nvPr>
        </p:nvSpPr>
        <p:spPr>
          <a:xfrm>
            <a:off x="805866" y="1551709"/>
            <a:ext cx="11080750" cy="4544291"/>
          </a:xfrm>
        </p:spPr>
        <p:txBody>
          <a:bodyPr/>
          <a:lstStyle/>
          <a:p>
            <a:pPr marL="228600" indent="-228600">
              <a:lnSpc>
                <a:spcPct val="90000"/>
              </a:lnSpc>
              <a:spcBef>
                <a:spcPts val="1000"/>
              </a:spcBef>
              <a:spcAft>
                <a:spcPts val="0"/>
              </a:spcAft>
              <a:buBlip>
                <a:blip r:embed="rId3"/>
              </a:buBlip>
            </a:pPr>
            <a:r>
              <a:rPr lang="en-US" sz="2000" b="1" dirty="0">
                <a:cs typeface="+mn-cs"/>
              </a:rPr>
              <a:t>SF-424 Application For Federal Assistance</a:t>
            </a:r>
          </a:p>
          <a:p>
            <a:pPr marL="914400" lvl="1">
              <a:spcBef>
                <a:spcPts val="1000"/>
              </a:spcBef>
              <a:buBlip>
                <a:blip r:embed="rId3"/>
              </a:buBlip>
            </a:pPr>
            <a:r>
              <a:rPr lang="en-US" sz="2000" dirty="0">
                <a:cs typeface="+mn-cs"/>
              </a:rPr>
              <a:t>Unique Entity Identifier (UEI)</a:t>
            </a:r>
          </a:p>
          <a:p>
            <a:pPr marL="914400" lvl="1">
              <a:spcBef>
                <a:spcPts val="1000"/>
              </a:spcBef>
              <a:buBlip>
                <a:blip r:embed="rId3"/>
              </a:buBlip>
            </a:pPr>
            <a:r>
              <a:rPr lang="en-US" sz="2000" dirty="0">
                <a:cs typeface="+mn-cs"/>
              </a:rPr>
              <a:t>Must register with SAM</a:t>
            </a:r>
          </a:p>
          <a:p>
            <a:pPr marL="228600" indent="-228600">
              <a:lnSpc>
                <a:spcPct val="90000"/>
              </a:lnSpc>
              <a:spcBef>
                <a:spcPts val="1000"/>
              </a:spcBef>
              <a:spcAft>
                <a:spcPts val="0"/>
              </a:spcAft>
              <a:buBlip>
                <a:blip r:embed="rId3"/>
              </a:buBlip>
            </a:pPr>
            <a:r>
              <a:rPr lang="en-US" sz="2000" b="1" dirty="0">
                <a:cs typeface="+mn-cs"/>
              </a:rPr>
              <a:t>Project Budget </a:t>
            </a:r>
          </a:p>
          <a:p>
            <a:pPr marL="914400" lvl="1">
              <a:spcBef>
                <a:spcPts val="1000"/>
              </a:spcBef>
              <a:buBlip>
                <a:blip r:embed="rId3"/>
              </a:buBlip>
            </a:pPr>
            <a:r>
              <a:rPr lang="en-US" sz="2000" dirty="0">
                <a:cs typeface="+mn-cs"/>
              </a:rPr>
              <a:t>SF-424A: Budget Information Form</a:t>
            </a:r>
          </a:p>
          <a:p>
            <a:pPr marL="914400" lvl="1">
              <a:spcBef>
                <a:spcPts val="1000"/>
              </a:spcBef>
              <a:buBlip>
                <a:blip r:embed="rId3"/>
              </a:buBlip>
            </a:pPr>
            <a:r>
              <a:rPr lang="en-US" sz="2000" dirty="0">
                <a:cs typeface="+mn-cs"/>
              </a:rPr>
              <a:t>Budget Narrative</a:t>
            </a:r>
          </a:p>
          <a:p>
            <a:pPr lvl="1" indent="0">
              <a:spcBef>
                <a:spcPts val="1000"/>
              </a:spcBef>
              <a:buNone/>
            </a:pPr>
            <a:endParaRPr lang="en-US" dirty="0">
              <a:cs typeface="+mn-cs"/>
            </a:endParaRPr>
          </a:p>
          <a:p>
            <a:pPr marL="228600">
              <a:spcBef>
                <a:spcPts val="1000"/>
              </a:spcBef>
              <a:spcAft>
                <a:spcPts val="0"/>
              </a:spcAft>
            </a:pPr>
            <a:r>
              <a:rPr lang="en-US" sz="2400" b="1" dirty="0">
                <a:cs typeface="+mn-cs"/>
              </a:rPr>
              <a:t>You must ensure that the funding amount requested is consistent across all parts and sub-parts of the application!</a:t>
            </a:r>
          </a:p>
        </p:txBody>
      </p:sp>
      <p:sp>
        <p:nvSpPr>
          <p:cNvPr id="3" name="Slide Number Placeholder 2">
            <a:extLst>
              <a:ext uri="{FF2B5EF4-FFF2-40B4-BE49-F238E27FC236}">
                <a16:creationId xmlns:a16="http://schemas.microsoft.com/office/drawing/2014/main" id="{2533F781-76F9-8D12-38D4-3C3ECD07C3D0}"/>
              </a:ext>
            </a:extLst>
          </p:cNvPr>
          <p:cNvSpPr>
            <a:spLocks noGrp="1"/>
          </p:cNvSpPr>
          <p:nvPr>
            <p:ph type="sldNum" sz="quarter" idx="4"/>
          </p:nvPr>
        </p:nvSpPr>
        <p:spPr/>
        <p:txBody>
          <a:bodyPr/>
          <a:lstStyle/>
          <a:p>
            <a:fld id="{E1CE52AA-BB93-4FDB-9629-C6421C98F39B}" type="slidenum">
              <a:rPr lang="en-US" smtClean="0"/>
              <a:pPr/>
              <a:t>39</a:t>
            </a:fld>
            <a:endParaRPr lang="en-US" dirty="0"/>
          </a:p>
        </p:txBody>
      </p:sp>
    </p:spTree>
    <p:extLst>
      <p:ext uri="{BB962C8B-B14F-4D97-AF65-F5344CB8AC3E}">
        <p14:creationId xmlns:p14="http://schemas.microsoft.com/office/powerpoint/2010/main" val="26365352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3B679-C29C-FD06-7298-F27C3E9927DF}"/>
              </a:ext>
            </a:extLst>
          </p:cNvPr>
          <p:cNvSpPr>
            <a:spLocks noGrp="1"/>
          </p:cNvSpPr>
          <p:nvPr>
            <p:ph type="title"/>
          </p:nvPr>
        </p:nvSpPr>
        <p:spPr/>
        <p:txBody>
          <a:bodyPr>
            <a:normAutofit/>
          </a:bodyPr>
          <a:lstStyle/>
          <a:p>
            <a:r>
              <a:rPr lang="en-US" sz="3500" dirty="0"/>
              <a:t>Project Narrative</a:t>
            </a:r>
          </a:p>
        </p:txBody>
      </p:sp>
      <p:sp>
        <p:nvSpPr>
          <p:cNvPr id="4" name="Text Placeholder 3">
            <a:extLst>
              <a:ext uri="{FF2B5EF4-FFF2-40B4-BE49-F238E27FC236}">
                <a16:creationId xmlns:a16="http://schemas.microsoft.com/office/drawing/2014/main" id="{461390CF-0BD0-1703-5DD3-60221E217603}"/>
              </a:ext>
            </a:extLst>
          </p:cNvPr>
          <p:cNvSpPr>
            <a:spLocks noGrp="1"/>
          </p:cNvSpPr>
          <p:nvPr>
            <p:ph type="body" sz="quarter" idx="14"/>
          </p:nvPr>
        </p:nvSpPr>
        <p:spPr/>
        <p:txBody>
          <a:bodyPr/>
          <a:lstStyle/>
          <a:p>
            <a:r>
              <a:rPr lang="en-US" sz="3200" i="0" dirty="0">
                <a:solidFill>
                  <a:srgbClr val="C00000"/>
                </a:solidFill>
              </a:rPr>
              <a:t>Section IV.B.3</a:t>
            </a:r>
          </a:p>
        </p:txBody>
      </p:sp>
      <p:sp>
        <p:nvSpPr>
          <p:cNvPr id="5" name="Text Placeholder 4">
            <a:extLst>
              <a:ext uri="{FF2B5EF4-FFF2-40B4-BE49-F238E27FC236}">
                <a16:creationId xmlns:a16="http://schemas.microsoft.com/office/drawing/2014/main" id="{E3FFBED6-5245-A166-D6AB-BF80CEFBAB09}"/>
              </a:ext>
            </a:extLst>
          </p:cNvPr>
          <p:cNvSpPr>
            <a:spLocks noGrp="1"/>
          </p:cNvSpPr>
          <p:nvPr>
            <p:ph type="body" sz="quarter" idx="13"/>
          </p:nvPr>
        </p:nvSpPr>
        <p:spPr/>
        <p:txBody>
          <a:bodyPr anchor="t"/>
          <a:lstStyle/>
          <a:p>
            <a:pPr marL="228600" indent="-228600">
              <a:lnSpc>
                <a:spcPct val="90000"/>
              </a:lnSpc>
              <a:spcBef>
                <a:spcPts val="1000"/>
              </a:spcBef>
              <a:spcAft>
                <a:spcPts val="0"/>
              </a:spcAft>
              <a:buBlip>
                <a:blip r:embed="rId3"/>
              </a:buBlip>
            </a:pPr>
            <a:r>
              <a:rPr lang="en-US" b="1" dirty="0">
                <a:cs typeface="+mn-cs"/>
              </a:rPr>
              <a:t>Project Narrative </a:t>
            </a:r>
          </a:p>
          <a:p>
            <a:pPr marL="914400" lvl="1">
              <a:spcBef>
                <a:spcPts val="1000"/>
              </a:spcBef>
              <a:buBlip>
                <a:blip r:embed="rId3"/>
              </a:buBlip>
            </a:pPr>
            <a:r>
              <a:rPr lang="en-US" sz="2800" dirty="0">
                <a:cs typeface="+mn-cs"/>
              </a:rPr>
              <a:t>25 double-spaced singled-sided 8.5 x 11 pages with Times New Roman 12-point text font and 1-inch margins</a:t>
            </a:r>
          </a:p>
          <a:p>
            <a:pPr marL="914400" lvl="1">
              <a:spcBef>
                <a:spcPts val="1000"/>
              </a:spcBef>
              <a:buBlip>
                <a:blip r:embed="rId3"/>
              </a:buBlip>
            </a:pPr>
            <a:r>
              <a:rPr lang="en-US" sz="2800" dirty="0">
                <a:cs typeface="+mn-cs"/>
              </a:rPr>
              <a:t>Guidelines are found in Section IV.B.3.A, Project Narrative</a:t>
            </a:r>
          </a:p>
          <a:p>
            <a:pPr marL="914400" lvl="1">
              <a:spcBef>
                <a:spcPts val="1000"/>
              </a:spcBef>
              <a:buBlip>
                <a:blip r:embed="rId3"/>
              </a:buBlip>
            </a:pPr>
            <a:r>
              <a:rPr lang="en-US" sz="2800" dirty="0">
                <a:cs typeface="+mn-cs"/>
              </a:rPr>
              <a:t>You must number the Project Narrative beginning with page number 1.</a:t>
            </a:r>
          </a:p>
        </p:txBody>
      </p:sp>
      <p:sp>
        <p:nvSpPr>
          <p:cNvPr id="3" name="Slide Number Placeholder 2">
            <a:extLst>
              <a:ext uri="{FF2B5EF4-FFF2-40B4-BE49-F238E27FC236}">
                <a16:creationId xmlns:a16="http://schemas.microsoft.com/office/drawing/2014/main" id="{2533F781-76F9-8D12-38D4-3C3ECD07C3D0}"/>
              </a:ext>
            </a:extLst>
          </p:cNvPr>
          <p:cNvSpPr>
            <a:spLocks noGrp="1"/>
          </p:cNvSpPr>
          <p:nvPr>
            <p:ph type="sldNum" sz="quarter" idx="4"/>
          </p:nvPr>
        </p:nvSpPr>
        <p:spPr/>
        <p:txBody>
          <a:bodyPr/>
          <a:lstStyle/>
          <a:p>
            <a:fld id="{E1CE52AA-BB93-4FDB-9629-C6421C98F39B}" type="slidenum">
              <a:rPr lang="en-US" smtClean="0"/>
              <a:pPr/>
              <a:t>40</a:t>
            </a:fld>
            <a:endParaRPr lang="en-US" dirty="0"/>
          </a:p>
        </p:txBody>
      </p:sp>
    </p:spTree>
    <p:extLst>
      <p:ext uri="{BB962C8B-B14F-4D97-AF65-F5344CB8AC3E}">
        <p14:creationId xmlns:p14="http://schemas.microsoft.com/office/powerpoint/2010/main" val="24617798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3B679-C29C-FD06-7298-F27C3E9927DF}"/>
              </a:ext>
            </a:extLst>
          </p:cNvPr>
          <p:cNvSpPr>
            <a:spLocks noGrp="1"/>
          </p:cNvSpPr>
          <p:nvPr>
            <p:ph type="title"/>
          </p:nvPr>
        </p:nvSpPr>
        <p:spPr/>
        <p:txBody>
          <a:bodyPr>
            <a:normAutofit/>
          </a:bodyPr>
          <a:lstStyle/>
          <a:p>
            <a:r>
              <a:rPr lang="en-US" sz="3500" dirty="0"/>
              <a:t>Attachments to the Project Narrative</a:t>
            </a:r>
          </a:p>
        </p:txBody>
      </p:sp>
      <p:sp>
        <p:nvSpPr>
          <p:cNvPr id="4" name="Text Placeholder 3">
            <a:extLst>
              <a:ext uri="{FF2B5EF4-FFF2-40B4-BE49-F238E27FC236}">
                <a16:creationId xmlns:a16="http://schemas.microsoft.com/office/drawing/2014/main" id="{461390CF-0BD0-1703-5DD3-60221E217603}"/>
              </a:ext>
            </a:extLst>
          </p:cNvPr>
          <p:cNvSpPr>
            <a:spLocks noGrp="1"/>
          </p:cNvSpPr>
          <p:nvPr>
            <p:ph type="body" sz="quarter" idx="14"/>
          </p:nvPr>
        </p:nvSpPr>
        <p:spPr/>
        <p:txBody>
          <a:bodyPr/>
          <a:lstStyle/>
          <a:p>
            <a:r>
              <a:rPr lang="en-US" sz="3200" i="0" dirty="0">
                <a:solidFill>
                  <a:srgbClr val="C00000"/>
                </a:solidFill>
              </a:rPr>
              <a:t>Section IV.B.4</a:t>
            </a:r>
          </a:p>
        </p:txBody>
      </p:sp>
      <p:sp>
        <p:nvSpPr>
          <p:cNvPr id="5" name="Text Placeholder 4">
            <a:extLst>
              <a:ext uri="{FF2B5EF4-FFF2-40B4-BE49-F238E27FC236}">
                <a16:creationId xmlns:a16="http://schemas.microsoft.com/office/drawing/2014/main" id="{E3FFBED6-5245-A166-D6AB-BF80CEFBAB09}"/>
              </a:ext>
            </a:extLst>
          </p:cNvPr>
          <p:cNvSpPr>
            <a:spLocks noGrp="1"/>
          </p:cNvSpPr>
          <p:nvPr>
            <p:ph type="body" sz="quarter" idx="13"/>
          </p:nvPr>
        </p:nvSpPr>
        <p:spPr/>
        <p:txBody>
          <a:bodyPr anchor="t"/>
          <a:lstStyle/>
          <a:p>
            <a:pPr marL="228600" indent="-228600">
              <a:lnSpc>
                <a:spcPct val="90000"/>
              </a:lnSpc>
              <a:spcBef>
                <a:spcPts val="1000"/>
              </a:spcBef>
              <a:spcAft>
                <a:spcPts val="0"/>
              </a:spcAft>
              <a:buBlip>
                <a:blip r:embed="rId3"/>
              </a:buBlip>
            </a:pPr>
            <a:r>
              <a:rPr lang="en-US" b="1" dirty="0">
                <a:cs typeface="+mn-cs"/>
              </a:rPr>
              <a:t>In addition to the Project Narrative, applicants must submit attachments.</a:t>
            </a:r>
          </a:p>
          <a:p>
            <a:pPr marL="914400" lvl="1">
              <a:spcBef>
                <a:spcPts val="1000"/>
              </a:spcBef>
              <a:buBlip>
                <a:blip r:embed="rId3"/>
              </a:buBlip>
            </a:pPr>
            <a:r>
              <a:rPr lang="en-US" dirty="0">
                <a:cs typeface="+mn-cs"/>
              </a:rPr>
              <a:t>Must be clearly labeled as Attachments.</a:t>
            </a:r>
          </a:p>
          <a:p>
            <a:pPr marL="914400" lvl="1">
              <a:spcBef>
                <a:spcPts val="1000"/>
              </a:spcBef>
              <a:buBlip>
                <a:blip r:embed="rId3"/>
              </a:buBlip>
            </a:pPr>
            <a:r>
              <a:rPr lang="en-US" dirty="0">
                <a:cs typeface="+mn-cs"/>
              </a:rPr>
              <a:t>Only Attachments listed in Section IV.B.4 of the FOA are excluded from the page limit.</a:t>
            </a:r>
          </a:p>
          <a:p>
            <a:pPr marL="914400" lvl="1">
              <a:spcBef>
                <a:spcPts val="1000"/>
              </a:spcBef>
              <a:buBlip>
                <a:blip r:embed="rId3"/>
              </a:buBlip>
            </a:pPr>
            <a:r>
              <a:rPr lang="en-US" dirty="0">
                <a:cs typeface="+mn-cs"/>
              </a:rPr>
              <a:t>No additional materials will be considered.</a:t>
            </a:r>
          </a:p>
          <a:p>
            <a:pPr marL="914400" lvl="1">
              <a:spcBef>
                <a:spcPts val="1000"/>
              </a:spcBef>
              <a:buBlip>
                <a:blip r:embed="rId3"/>
              </a:buBlip>
            </a:pPr>
            <a:r>
              <a:rPr lang="en-US" dirty="0">
                <a:cs typeface="+mn-cs"/>
              </a:rPr>
              <a:t>See Section IV.B.4 for information on valid attachment file names.</a:t>
            </a:r>
          </a:p>
        </p:txBody>
      </p:sp>
      <p:sp>
        <p:nvSpPr>
          <p:cNvPr id="3" name="Slide Number Placeholder 2">
            <a:extLst>
              <a:ext uri="{FF2B5EF4-FFF2-40B4-BE49-F238E27FC236}">
                <a16:creationId xmlns:a16="http://schemas.microsoft.com/office/drawing/2014/main" id="{2533F781-76F9-8D12-38D4-3C3ECD07C3D0}"/>
              </a:ext>
            </a:extLst>
          </p:cNvPr>
          <p:cNvSpPr>
            <a:spLocks noGrp="1"/>
          </p:cNvSpPr>
          <p:nvPr>
            <p:ph type="sldNum" sz="quarter" idx="4"/>
          </p:nvPr>
        </p:nvSpPr>
        <p:spPr/>
        <p:txBody>
          <a:bodyPr/>
          <a:lstStyle/>
          <a:p>
            <a:fld id="{E1CE52AA-BB93-4FDB-9629-C6421C98F39B}" type="slidenum">
              <a:rPr lang="en-US" smtClean="0"/>
              <a:pPr/>
              <a:t>41</a:t>
            </a:fld>
            <a:endParaRPr lang="en-US" dirty="0"/>
          </a:p>
        </p:txBody>
      </p:sp>
    </p:spTree>
    <p:extLst>
      <p:ext uri="{BB962C8B-B14F-4D97-AF65-F5344CB8AC3E}">
        <p14:creationId xmlns:p14="http://schemas.microsoft.com/office/powerpoint/2010/main" val="40375375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020F2-9EE5-1E1E-81B3-FF601FF1540F}"/>
              </a:ext>
            </a:extLst>
          </p:cNvPr>
          <p:cNvSpPr>
            <a:spLocks noGrp="1"/>
          </p:cNvSpPr>
          <p:nvPr>
            <p:ph type="title"/>
          </p:nvPr>
        </p:nvSpPr>
        <p:spPr/>
        <p:txBody>
          <a:bodyPr>
            <a:noAutofit/>
          </a:bodyPr>
          <a:lstStyle/>
          <a:p>
            <a:r>
              <a:rPr lang="en-US" sz="3500" dirty="0"/>
              <a:t>Application Screening Criteria (</a:t>
            </a:r>
            <a:r>
              <a:rPr lang="en-US" sz="3500" dirty="0">
                <a:solidFill>
                  <a:srgbClr val="C00000"/>
                </a:solidFill>
              </a:rPr>
              <a:t>Section III.C.1</a:t>
            </a:r>
            <a:r>
              <a:rPr lang="en-US" sz="3500" dirty="0"/>
              <a:t>)</a:t>
            </a:r>
            <a:br>
              <a:rPr lang="en-US" sz="3500" dirty="0"/>
            </a:br>
            <a:endParaRPr lang="en-US" sz="3500" dirty="0"/>
          </a:p>
        </p:txBody>
      </p:sp>
      <p:graphicFrame>
        <p:nvGraphicFramePr>
          <p:cNvPr id="8" name="Table 7">
            <a:extLst>
              <a:ext uri="{FF2B5EF4-FFF2-40B4-BE49-F238E27FC236}">
                <a16:creationId xmlns:a16="http://schemas.microsoft.com/office/drawing/2014/main" id="{E74492E0-0AE1-A8DD-D9E0-A53FC62493D2}"/>
              </a:ext>
            </a:extLst>
          </p:cNvPr>
          <p:cNvGraphicFramePr>
            <a:graphicFrameLocks noGrp="1"/>
          </p:cNvGraphicFramePr>
          <p:nvPr>
            <p:extLst>
              <p:ext uri="{D42A27DB-BD31-4B8C-83A1-F6EECF244321}">
                <p14:modId xmlns:p14="http://schemas.microsoft.com/office/powerpoint/2010/main" val="2276988431"/>
              </p:ext>
            </p:extLst>
          </p:nvPr>
        </p:nvGraphicFramePr>
        <p:xfrm>
          <a:off x="555625" y="1161288"/>
          <a:ext cx="11080750" cy="4959672"/>
        </p:xfrm>
        <a:graphic>
          <a:graphicData uri="http://schemas.openxmlformats.org/drawingml/2006/table">
            <a:tbl>
              <a:tblPr firstRow="1" bandRow="1">
                <a:tableStyleId>{5C22544A-7EE6-4342-B048-85BDC9FD1C3A}</a:tableStyleId>
              </a:tblPr>
              <a:tblGrid>
                <a:gridCol w="8958307">
                  <a:extLst>
                    <a:ext uri="{9D8B030D-6E8A-4147-A177-3AD203B41FA5}">
                      <a16:colId xmlns:a16="http://schemas.microsoft.com/office/drawing/2014/main" val="3781009504"/>
                    </a:ext>
                  </a:extLst>
                </a:gridCol>
                <a:gridCol w="2122443">
                  <a:extLst>
                    <a:ext uri="{9D8B030D-6E8A-4147-A177-3AD203B41FA5}">
                      <a16:colId xmlns:a16="http://schemas.microsoft.com/office/drawing/2014/main" val="2387498617"/>
                    </a:ext>
                  </a:extLst>
                </a:gridCol>
              </a:tblGrid>
              <a:tr h="278832">
                <a:tc>
                  <a:txBody>
                    <a:bodyPr/>
                    <a:lstStyle/>
                    <a:p>
                      <a:pPr marL="0" marR="0">
                        <a:spcBef>
                          <a:spcPts val="0"/>
                        </a:spcBef>
                        <a:spcAft>
                          <a:spcPts val="700"/>
                        </a:spcAft>
                      </a:pPr>
                      <a:r>
                        <a:rPr lang="en-US" sz="1400" b="1" dirty="0">
                          <a:solidFill>
                            <a:schemeClr val="bg1"/>
                          </a:solidFill>
                          <a:effectLst/>
                          <a:latin typeface="+mn-lt"/>
                          <a:ea typeface="Times New Roman" panose="02020603050405020304" pitchFamily="18" charset="0"/>
                        </a:rPr>
                        <a:t>Application Requirement</a:t>
                      </a:r>
                      <a:endParaRPr lang="en-US" sz="1400" dirty="0">
                        <a:solidFill>
                          <a:schemeClr val="bg1"/>
                        </a:solidFill>
                        <a:effectLst/>
                        <a:latin typeface="+mn-lt"/>
                        <a:ea typeface="Helvetica" panose="020B0604020202020204" pitchFamily="34" charset="0"/>
                      </a:endParaRPr>
                    </a:p>
                  </a:txBody>
                  <a:tcPr marL="68562" marR="68562" marT="11240" marB="112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700"/>
                        </a:spcAft>
                      </a:pPr>
                      <a:r>
                        <a:rPr lang="en-US" sz="1400" b="1" dirty="0">
                          <a:solidFill>
                            <a:schemeClr val="bg1"/>
                          </a:solidFill>
                          <a:effectLst/>
                          <a:latin typeface="+mn-lt"/>
                          <a:ea typeface="Times New Roman" panose="02020603050405020304" pitchFamily="18" charset="0"/>
                        </a:rPr>
                        <a:t>Instructions</a:t>
                      </a:r>
                      <a:endParaRPr lang="en-US" sz="1400" dirty="0">
                        <a:solidFill>
                          <a:schemeClr val="bg1"/>
                        </a:solidFill>
                        <a:effectLst/>
                        <a:latin typeface="+mn-lt"/>
                        <a:ea typeface="Helvetica" panose="020B0604020202020204" pitchFamily="34" charset="0"/>
                      </a:endParaRPr>
                    </a:p>
                  </a:txBody>
                  <a:tcPr marL="61818" marR="68562" marT="11240" marB="112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33208719"/>
                  </a:ext>
                </a:extLst>
              </a:tr>
              <a:tr h="278832">
                <a:tc>
                  <a:txBody>
                    <a:bodyPr/>
                    <a:lstStyle/>
                    <a:p>
                      <a:pPr marL="0" marR="0">
                        <a:spcBef>
                          <a:spcPts val="0"/>
                        </a:spcBef>
                        <a:spcAft>
                          <a:spcPts val="700"/>
                        </a:spcAft>
                      </a:pPr>
                      <a:r>
                        <a:rPr lang="en-US" sz="1200" dirty="0">
                          <a:solidFill>
                            <a:srgbClr val="000000"/>
                          </a:solidFill>
                          <a:effectLst/>
                          <a:latin typeface="+mn-lt"/>
                          <a:ea typeface="Times New Roman" panose="02020603050405020304" pitchFamily="18" charset="0"/>
                        </a:rPr>
                        <a:t>The deadline submission requirements are met</a:t>
                      </a:r>
                      <a:endParaRPr lang="en-US" sz="1200" dirty="0">
                        <a:solidFill>
                          <a:srgbClr val="000000"/>
                        </a:solidFill>
                        <a:effectLst/>
                        <a:latin typeface="+mn-lt"/>
                        <a:ea typeface="Helvetica" panose="020B0604020202020204" pitchFamily="34" charset="0"/>
                      </a:endParaRPr>
                    </a:p>
                  </a:txBody>
                  <a:tcPr marL="68562" marR="68562" marT="2810" marB="112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700"/>
                        </a:spcAft>
                      </a:pPr>
                      <a:r>
                        <a:rPr lang="en-US" sz="1200" dirty="0">
                          <a:solidFill>
                            <a:srgbClr val="000000"/>
                          </a:solidFill>
                          <a:effectLst/>
                          <a:latin typeface="+mn-lt"/>
                          <a:ea typeface="Times New Roman" panose="02020603050405020304" pitchFamily="18" charset="0"/>
                        </a:rPr>
                        <a:t>Section IV.C</a:t>
                      </a:r>
                      <a:endParaRPr lang="en-US" sz="1200" dirty="0">
                        <a:solidFill>
                          <a:srgbClr val="000000"/>
                        </a:solidFill>
                        <a:effectLst/>
                        <a:latin typeface="+mn-lt"/>
                        <a:ea typeface="Helvetica" panose="020B0604020202020204" pitchFamily="34" charset="0"/>
                      </a:endParaRPr>
                    </a:p>
                  </a:txBody>
                  <a:tcPr marL="61818" marR="68562" marT="2810" marB="112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43798566"/>
                  </a:ext>
                </a:extLst>
              </a:tr>
              <a:tr h="278832">
                <a:tc>
                  <a:txBody>
                    <a:bodyPr/>
                    <a:lstStyle/>
                    <a:p>
                      <a:pPr marL="0" marR="0">
                        <a:spcBef>
                          <a:spcPts val="0"/>
                        </a:spcBef>
                        <a:spcAft>
                          <a:spcPts val="700"/>
                        </a:spcAft>
                      </a:pPr>
                      <a:r>
                        <a:rPr lang="en-US" sz="1200" dirty="0">
                          <a:solidFill>
                            <a:srgbClr val="000000"/>
                          </a:solidFill>
                          <a:effectLst/>
                          <a:latin typeface="+mn-lt"/>
                          <a:ea typeface="Times New Roman" panose="02020603050405020304" pitchFamily="18" charset="0"/>
                        </a:rPr>
                        <a:t>Eligibility</a:t>
                      </a:r>
                      <a:endParaRPr lang="en-US" sz="1200" dirty="0">
                        <a:solidFill>
                          <a:srgbClr val="000000"/>
                        </a:solidFill>
                        <a:effectLst/>
                        <a:latin typeface="+mn-lt"/>
                        <a:ea typeface="Helvetica" panose="020B0604020202020204" pitchFamily="34" charset="0"/>
                      </a:endParaRPr>
                    </a:p>
                  </a:txBody>
                  <a:tcPr marL="68562" marR="68562" marT="2810" marB="112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700"/>
                        </a:spcAft>
                      </a:pPr>
                      <a:r>
                        <a:rPr lang="en-US" sz="1200" dirty="0">
                          <a:solidFill>
                            <a:srgbClr val="000000"/>
                          </a:solidFill>
                          <a:effectLst/>
                          <a:latin typeface="+mn-lt"/>
                          <a:ea typeface="Times New Roman" panose="02020603050405020304" pitchFamily="18" charset="0"/>
                        </a:rPr>
                        <a:t>Section III.A</a:t>
                      </a:r>
                      <a:endParaRPr lang="en-US" sz="1200" dirty="0">
                        <a:solidFill>
                          <a:srgbClr val="000000"/>
                        </a:solidFill>
                        <a:effectLst/>
                        <a:latin typeface="+mn-lt"/>
                        <a:ea typeface="Helvetica" panose="020B0604020202020204" pitchFamily="34" charset="0"/>
                      </a:endParaRPr>
                    </a:p>
                  </a:txBody>
                  <a:tcPr marL="61818" marR="68562" marT="2810" marB="112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0097846"/>
                  </a:ext>
                </a:extLst>
              </a:tr>
              <a:tr h="522986">
                <a:tc>
                  <a:txBody>
                    <a:bodyPr/>
                    <a:lstStyle/>
                    <a:p>
                      <a:pPr marL="0" marR="0">
                        <a:spcBef>
                          <a:spcPts val="0"/>
                        </a:spcBef>
                        <a:spcAft>
                          <a:spcPts val="700"/>
                        </a:spcAft>
                      </a:pPr>
                      <a:r>
                        <a:rPr lang="en-US" sz="1200" dirty="0">
                          <a:solidFill>
                            <a:srgbClr val="000000"/>
                          </a:solidFill>
                          <a:effectLst/>
                          <a:latin typeface="+mn-lt"/>
                          <a:ea typeface="Times New Roman" panose="02020603050405020304" pitchFamily="18" charset="0"/>
                        </a:rPr>
                        <a:t>The components of the application are saved in any of the specified formats and are not corrupt.  (</a:t>
                      </a:r>
                      <a:r>
                        <a:rPr lang="en-US" sz="1200" i="1" dirty="0">
                          <a:solidFill>
                            <a:srgbClr val="000000"/>
                          </a:solidFill>
                          <a:effectLst/>
                          <a:latin typeface="+mn-lt"/>
                          <a:ea typeface="Times New Roman" panose="02020603050405020304" pitchFamily="18" charset="0"/>
                        </a:rPr>
                        <a:t>We will attempt to open the document but will not take any additional measures in the event of problems with opening</a:t>
                      </a:r>
                      <a:r>
                        <a:rPr lang="en-US" sz="1200" dirty="0">
                          <a:solidFill>
                            <a:srgbClr val="000000"/>
                          </a:solidFill>
                          <a:effectLst/>
                          <a:latin typeface="+mn-lt"/>
                          <a:ea typeface="Times New Roman" panose="02020603050405020304" pitchFamily="18" charset="0"/>
                        </a:rPr>
                        <a:t>.)</a:t>
                      </a:r>
                      <a:endParaRPr lang="en-US" sz="1200" dirty="0">
                        <a:solidFill>
                          <a:srgbClr val="000000"/>
                        </a:solidFill>
                        <a:effectLst/>
                        <a:latin typeface="+mn-lt"/>
                        <a:ea typeface="Helvetica" panose="020B0604020202020204" pitchFamily="34" charset="0"/>
                      </a:endParaRPr>
                    </a:p>
                  </a:txBody>
                  <a:tcPr marL="68562" marR="68562" marT="2810" marB="112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700"/>
                        </a:spcAft>
                      </a:pPr>
                      <a:r>
                        <a:rPr lang="en-US" sz="1200" dirty="0">
                          <a:solidFill>
                            <a:srgbClr val="000000"/>
                          </a:solidFill>
                          <a:effectLst/>
                          <a:latin typeface="+mn-lt"/>
                          <a:ea typeface="Times New Roman" panose="02020603050405020304" pitchFamily="18" charset="0"/>
                        </a:rPr>
                        <a:t>Section IV.C.2</a:t>
                      </a:r>
                      <a:endParaRPr lang="en-US" sz="1200" dirty="0">
                        <a:solidFill>
                          <a:srgbClr val="000000"/>
                        </a:solidFill>
                        <a:effectLst/>
                        <a:latin typeface="+mn-lt"/>
                        <a:ea typeface="Helvetica" panose="020B0604020202020204" pitchFamily="34" charset="0"/>
                      </a:endParaRPr>
                    </a:p>
                  </a:txBody>
                  <a:tcPr marL="61818" marR="68562" marT="2810" marB="112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6758762"/>
                  </a:ext>
                </a:extLst>
              </a:tr>
              <a:tr h="522986">
                <a:tc>
                  <a:txBody>
                    <a:bodyPr/>
                    <a:lstStyle/>
                    <a:p>
                      <a:pPr marL="0" marR="0">
                        <a:spcBef>
                          <a:spcPts val="0"/>
                        </a:spcBef>
                        <a:spcAft>
                          <a:spcPts val="700"/>
                        </a:spcAft>
                      </a:pPr>
                      <a:r>
                        <a:rPr lang="en-US" sz="1200" dirty="0">
                          <a:solidFill>
                            <a:srgbClr val="000000"/>
                          </a:solidFill>
                          <a:effectLst/>
                          <a:latin typeface="+mn-lt"/>
                          <a:ea typeface="Times New Roman" panose="02020603050405020304" pitchFamily="18" charset="0"/>
                        </a:rPr>
                        <a:t>Application reflects only one training track:</a:t>
                      </a:r>
                      <a:br>
                        <a:rPr lang="en-US" sz="1200" dirty="0">
                          <a:solidFill>
                            <a:srgbClr val="000000"/>
                          </a:solidFill>
                          <a:effectLst/>
                          <a:latin typeface="+mn-lt"/>
                          <a:ea typeface="Times New Roman" panose="02020603050405020304" pitchFamily="18" charset="0"/>
                        </a:rPr>
                      </a:br>
                      <a:r>
                        <a:rPr lang="en-US" sz="1200" dirty="0">
                          <a:solidFill>
                            <a:srgbClr val="000000"/>
                          </a:solidFill>
                          <a:effectLst/>
                          <a:latin typeface="+mn-lt"/>
                          <a:ea typeface="Times New Roman" panose="02020603050405020304" pitchFamily="18" charset="0"/>
                        </a:rPr>
                        <a:t>1) </a:t>
                      </a:r>
                      <a:r>
                        <a:rPr lang="en-US" sz="1200" i="1" dirty="0">
                          <a:solidFill>
                            <a:srgbClr val="000000"/>
                          </a:solidFill>
                          <a:effectLst/>
                          <a:latin typeface="+mn-lt"/>
                          <a:ea typeface="Times New Roman" panose="02020603050405020304" pitchFamily="18" charset="0"/>
                        </a:rPr>
                        <a:t>Development Track</a:t>
                      </a:r>
                      <a:r>
                        <a:rPr lang="en-US" sz="1200" dirty="0">
                          <a:solidFill>
                            <a:srgbClr val="000000"/>
                          </a:solidFill>
                          <a:effectLst/>
                          <a:latin typeface="+mn-lt"/>
                          <a:ea typeface="Times New Roman" panose="02020603050405020304" pitchFamily="18" charset="0"/>
                        </a:rPr>
                        <a:t>; or</a:t>
                      </a:r>
                      <a:br>
                        <a:rPr lang="en-US" sz="1200" dirty="0">
                          <a:solidFill>
                            <a:srgbClr val="000000"/>
                          </a:solidFill>
                          <a:effectLst/>
                          <a:latin typeface="+mn-lt"/>
                          <a:ea typeface="Times New Roman" panose="02020603050405020304" pitchFamily="18" charset="0"/>
                        </a:rPr>
                      </a:br>
                      <a:r>
                        <a:rPr lang="en-US" sz="1200" dirty="0">
                          <a:solidFill>
                            <a:srgbClr val="000000"/>
                          </a:solidFill>
                          <a:effectLst/>
                          <a:latin typeface="+mn-lt"/>
                          <a:ea typeface="Times New Roman" panose="02020603050405020304" pitchFamily="18" charset="0"/>
                        </a:rPr>
                        <a:t>2) </a:t>
                      </a:r>
                      <a:r>
                        <a:rPr lang="en-US" sz="1200" i="1" dirty="0">
                          <a:solidFill>
                            <a:srgbClr val="000000"/>
                          </a:solidFill>
                          <a:effectLst/>
                          <a:latin typeface="+mn-lt"/>
                          <a:ea typeface="Times New Roman" panose="02020603050405020304" pitchFamily="18" charset="0"/>
                        </a:rPr>
                        <a:t>Scaling Track</a:t>
                      </a:r>
                      <a:r>
                        <a:rPr lang="en-US" sz="1200" dirty="0">
                          <a:solidFill>
                            <a:srgbClr val="000000"/>
                          </a:solidFill>
                          <a:effectLst/>
                          <a:latin typeface="+mn-lt"/>
                          <a:ea typeface="Times New Roman" panose="02020603050405020304" pitchFamily="18" charset="0"/>
                        </a:rPr>
                        <a:t>.</a:t>
                      </a:r>
                      <a:endParaRPr lang="en-US" sz="1200" dirty="0">
                        <a:solidFill>
                          <a:srgbClr val="000000"/>
                        </a:solidFill>
                        <a:effectLst/>
                        <a:latin typeface="+mn-lt"/>
                        <a:ea typeface="Helvetica" panose="020B0604020202020204" pitchFamily="34" charset="0"/>
                      </a:endParaRPr>
                    </a:p>
                  </a:txBody>
                  <a:tcPr marL="68562" marR="68562" marT="2810" marB="112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700"/>
                        </a:spcAft>
                      </a:pPr>
                      <a:r>
                        <a:rPr lang="en-US" sz="1200" dirty="0">
                          <a:solidFill>
                            <a:srgbClr val="000000"/>
                          </a:solidFill>
                          <a:effectLst/>
                          <a:latin typeface="+mn-lt"/>
                          <a:ea typeface="Times New Roman" panose="02020603050405020304" pitchFamily="18" charset="0"/>
                        </a:rPr>
                        <a:t>Section I.A.1</a:t>
                      </a:r>
                      <a:endParaRPr lang="en-US" sz="1200" dirty="0">
                        <a:solidFill>
                          <a:srgbClr val="000000"/>
                        </a:solidFill>
                        <a:effectLst/>
                        <a:latin typeface="+mn-lt"/>
                        <a:ea typeface="Helvetica" panose="020B0604020202020204" pitchFamily="34" charset="0"/>
                      </a:endParaRPr>
                    </a:p>
                  </a:txBody>
                  <a:tcPr marL="61818" marR="68562" marT="2810" marB="112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38870548"/>
                  </a:ext>
                </a:extLst>
              </a:tr>
              <a:tr h="522986">
                <a:tc>
                  <a:txBody>
                    <a:bodyPr/>
                    <a:lstStyle/>
                    <a:p>
                      <a:pPr marL="0" marR="0">
                        <a:spcBef>
                          <a:spcPts val="0"/>
                        </a:spcBef>
                        <a:spcAft>
                          <a:spcPts val="700"/>
                        </a:spcAft>
                      </a:pPr>
                      <a:r>
                        <a:rPr lang="en-US" sz="1200" dirty="0">
                          <a:solidFill>
                            <a:srgbClr val="000000"/>
                          </a:solidFill>
                          <a:effectLst/>
                          <a:latin typeface="+mn-lt"/>
                          <a:ea typeface="Times New Roman" panose="02020603050405020304" pitchFamily="18" charset="0"/>
                        </a:rPr>
                        <a:t>Application federal funds request:</a:t>
                      </a:r>
                      <a:br>
                        <a:rPr lang="en-US" sz="1200" dirty="0">
                          <a:solidFill>
                            <a:srgbClr val="000000"/>
                          </a:solidFill>
                          <a:effectLst/>
                          <a:latin typeface="+mn-lt"/>
                          <a:ea typeface="Times New Roman" panose="02020603050405020304" pitchFamily="18" charset="0"/>
                        </a:rPr>
                      </a:br>
                      <a:r>
                        <a:rPr lang="en-US" sz="1200" dirty="0">
                          <a:solidFill>
                            <a:srgbClr val="000000"/>
                          </a:solidFill>
                          <a:effectLst/>
                          <a:latin typeface="+mn-lt"/>
                          <a:ea typeface="Times New Roman" panose="02020603050405020304" pitchFamily="18" charset="0"/>
                        </a:rPr>
                        <a:t>1) </a:t>
                      </a:r>
                      <a:r>
                        <a:rPr lang="en-US" sz="1200" i="1" dirty="0">
                          <a:solidFill>
                            <a:srgbClr val="000000"/>
                          </a:solidFill>
                          <a:effectLst/>
                          <a:latin typeface="+mn-lt"/>
                          <a:ea typeface="Times New Roman" panose="02020603050405020304" pitchFamily="18" charset="0"/>
                        </a:rPr>
                        <a:t>Development Track</a:t>
                      </a:r>
                      <a:r>
                        <a:rPr lang="en-US" sz="1200" dirty="0">
                          <a:solidFill>
                            <a:srgbClr val="000000"/>
                          </a:solidFill>
                          <a:effectLst/>
                          <a:latin typeface="+mn-lt"/>
                          <a:ea typeface="Times New Roman" panose="02020603050405020304" pitchFamily="18" charset="0"/>
                        </a:rPr>
                        <a:t>: $500,000 to $2 million; or</a:t>
                      </a:r>
                      <a:br>
                        <a:rPr lang="en-US" sz="1200" dirty="0">
                          <a:solidFill>
                            <a:srgbClr val="000000"/>
                          </a:solidFill>
                          <a:effectLst/>
                          <a:latin typeface="+mn-lt"/>
                          <a:ea typeface="Times New Roman" panose="02020603050405020304" pitchFamily="18" charset="0"/>
                        </a:rPr>
                      </a:br>
                      <a:r>
                        <a:rPr lang="en-US" sz="1200" dirty="0">
                          <a:solidFill>
                            <a:srgbClr val="000000"/>
                          </a:solidFill>
                          <a:effectLst/>
                          <a:latin typeface="+mn-lt"/>
                          <a:ea typeface="Times New Roman" panose="02020603050405020304" pitchFamily="18" charset="0"/>
                        </a:rPr>
                        <a:t>2) </a:t>
                      </a:r>
                      <a:r>
                        <a:rPr lang="en-US" sz="1200" i="1" dirty="0">
                          <a:solidFill>
                            <a:srgbClr val="000000"/>
                          </a:solidFill>
                          <a:effectLst/>
                          <a:latin typeface="+mn-lt"/>
                          <a:ea typeface="Times New Roman" panose="02020603050405020304" pitchFamily="18" charset="0"/>
                        </a:rPr>
                        <a:t>Scaling Track</a:t>
                      </a:r>
                      <a:r>
                        <a:rPr lang="en-US" sz="1200" dirty="0">
                          <a:solidFill>
                            <a:srgbClr val="000000"/>
                          </a:solidFill>
                          <a:effectLst/>
                          <a:latin typeface="+mn-lt"/>
                          <a:ea typeface="Times New Roman" panose="02020603050405020304" pitchFamily="18" charset="0"/>
                        </a:rPr>
                        <a:t>: $2,000,000 to $5,000,000</a:t>
                      </a:r>
                      <a:endParaRPr lang="en-US" sz="1200" dirty="0">
                        <a:solidFill>
                          <a:srgbClr val="000000"/>
                        </a:solidFill>
                        <a:effectLst/>
                        <a:latin typeface="+mn-lt"/>
                        <a:ea typeface="Helvetica" panose="020B0604020202020204" pitchFamily="34" charset="0"/>
                      </a:endParaRPr>
                    </a:p>
                  </a:txBody>
                  <a:tcPr marL="68562" marR="68562" marT="2810" marB="112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700"/>
                        </a:spcAft>
                      </a:pPr>
                      <a:r>
                        <a:rPr lang="en-US" sz="1200" dirty="0">
                          <a:solidFill>
                            <a:srgbClr val="000000"/>
                          </a:solidFill>
                          <a:effectLst/>
                          <a:latin typeface="+mn-lt"/>
                          <a:ea typeface="Times New Roman" panose="02020603050405020304" pitchFamily="18" charset="0"/>
                        </a:rPr>
                        <a:t>Section II.A</a:t>
                      </a:r>
                      <a:endParaRPr lang="en-US" sz="1200" dirty="0">
                        <a:solidFill>
                          <a:srgbClr val="000000"/>
                        </a:solidFill>
                        <a:effectLst/>
                        <a:latin typeface="+mn-lt"/>
                        <a:ea typeface="Helvetica" panose="020B0604020202020204" pitchFamily="34" charset="0"/>
                      </a:endParaRPr>
                    </a:p>
                  </a:txBody>
                  <a:tcPr marL="61818" marR="68562" marT="2810" marB="112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8697869"/>
                  </a:ext>
                </a:extLst>
              </a:tr>
              <a:tr h="278832">
                <a:tc>
                  <a:txBody>
                    <a:bodyPr/>
                    <a:lstStyle/>
                    <a:p>
                      <a:pPr marL="0" marR="0">
                        <a:spcBef>
                          <a:spcPts val="0"/>
                        </a:spcBef>
                        <a:spcAft>
                          <a:spcPts val="700"/>
                        </a:spcAft>
                      </a:pPr>
                      <a:r>
                        <a:rPr lang="en-US" sz="1200" dirty="0">
                          <a:solidFill>
                            <a:srgbClr val="000000"/>
                          </a:solidFill>
                          <a:effectLst/>
                          <a:latin typeface="+mn-lt"/>
                          <a:ea typeface="Times New Roman" panose="02020603050405020304" pitchFamily="18" charset="0"/>
                        </a:rPr>
                        <a:t>SAM Registration</a:t>
                      </a:r>
                      <a:endParaRPr lang="en-US" sz="1200" dirty="0">
                        <a:solidFill>
                          <a:srgbClr val="000000"/>
                        </a:solidFill>
                        <a:effectLst/>
                        <a:latin typeface="+mn-lt"/>
                        <a:ea typeface="Helvetica" panose="020B0604020202020204" pitchFamily="34" charset="0"/>
                      </a:endParaRPr>
                    </a:p>
                  </a:txBody>
                  <a:tcPr marL="68562" marR="68562" marT="2810" marB="112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700"/>
                        </a:spcAft>
                      </a:pPr>
                      <a:r>
                        <a:rPr lang="en-US" sz="1200">
                          <a:solidFill>
                            <a:srgbClr val="000000"/>
                          </a:solidFill>
                          <a:effectLst/>
                          <a:latin typeface="+mn-lt"/>
                          <a:ea typeface="Times New Roman" panose="02020603050405020304" pitchFamily="18" charset="0"/>
                        </a:rPr>
                        <a:t>Section IV.B.1</a:t>
                      </a:r>
                      <a:endParaRPr lang="en-US" sz="1200">
                        <a:solidFill>
                          <a:srgbClr val="000000"/>
                        </a:solidFill>
                        <a:effectLst/>
                        <a:latin typeface="+mn-lt"/>
                        <a:ea typeface="Helvetica" panose="020B0604020202020204" pitchFamily="34" charset="0"/>
                      </a:endParaRPr>
                    </a:p>
                  </a:txBody>
                  <a:tcPr marL="61818" marR="68562" marT="2810" marB="112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1992672"/>
                  </a:ext>
                </a:extLst>
              </a:tr>
              <a:tr h="278832">
                <a:tc>
                  <a:txBody>
                    <a:bodyPr/>
                    <a:lstStyle/>
                    <a:p>
                      <a:pPr marL="0" marR="0">
                        <a:spcBef>
                          <a:spcPts val="0"/>
                        </a:spcBef>
                        <a:spcAft>
                          <a:spcPts val="700"/>
                        </a:spcAft>
                      </a:pPr>
                      <a:r>
                        <a:rPr lang="en-US" sz="1200" dirty="0">
                          <a:solidFill>
                            <a:srgbClr val="000000"/>
                          </a:solidFill>
                          <a:effectLst/>
                          <a:latin typeface="+mn-lt"/>
                          <a:ea typeface="Times New Roman" panose="02020603050405020304" pitchFamily="18" charset="0"/>
                        </a:rPr>
                        <a:t>SF-424, Application for Federal Assistance</a:t>
                      </a:r>
                      <a:endParaRPr lang="en-US" sz="1200" dirty="0">
                        <a:solidFill>
                          <a:srgbClr val="000000"/>
                        </a:solidFill>
                        <a:effectLst/>
                        <a:latin typeface="+mn-lt"/>
                        <a:ea typeface="Helvetica" panose="020B0604020202020204" pitchFamily="34" charset="0"/>
                      </a:endParaRPr>
                    </a:p>
                  </a:txBody>
                  <a:tcPr marL="68562" marR="68562" marT="2810" marB="112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700"/>
                        </a:spcAft>
                      </a:pPr>
                      <a:r>
                        <a:rPr lang="en-US" sz="1200" dirty="0">
                          <a:solidFill>
                            <a:srgbClr val="000000"/>
                          </a:solidFill>
                          <a:effectLst/>
                          <a:latin typeface="+mn-lt"/>
                          <a:ea typeface="Times New Roman" panose="02020603050405020304" pitchFamily="18" charset="0"/>
                        </a:rPr>
                        <a:t>Section IV.B.1</a:t>
                      </a:r>
                      <a:endParaRPr lang="en-US" sz="1200" dirty="0">
                        <a:solidFill>
                          <a:srgbClr val="000000"/>
                        </a:solidFill>
                        <a:effectLst/>
                        <a:latin typeface="+mn-lt"/>
                        <a:ea typeface="Helvetica" panose="020B0604020202020204" pitchFamily="34" charset="0"/>
                      </a:endParaRPr>
                    </a:p>
                  </a:txBody>
                  <a:tcPr marL="61818" marR="68562" marT="2810" marB="112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54419645"/>
                  </a:ext>
                </a:extLst>
              </a:tr>
              <a:tr h="278832">
                <a:tc>
                  <a:txBody>
                    <a:bodyPr/>
                    <a:lstStyle/>
                    <a:p>
                      <a:pPr marL="0" marR="0">
                        <a:spcBef>
                          <a:spcPts val="0"/>
                        </a:spcBef>
                        <a:spcAft>
                          <a:spcPts val="700"/>
                        </a:spcAft>
                      </a:pPr>
                      <a:r>
                        <a:rPr lang="en-US" sz="1200" dirty="0">
                          <a:solidFill>
                            <a:srgbClr val="000000"/>
                          </a:solidFill>
                          <a:effectLst/>
                          <a:latin typeface="+mn-lt"/>
                          <a:ea typeface="Times New Roman" panose="02020603050405020304" pitchFamily="18" charset="0"/>
                        </a:rPr>
                        <a:t>SF-424 includes a Unique Entity ID (UEI)</a:t>
                      </a:r>
                      <a:endParaRPr lang="en-US" sz="1200" dirty="0">
                        <a:solidFill>
                          <a:srgbClr val="000000"/>
                        </a:solidFill>
                        <a:effectLst/>
                        <a:latin typeface="+mn-lt"/>
                        <a:ea typeface="Helvetica" panose="020B0604020202020204" pitchFamily="34" charset="0"/>
                      </a:endParaRPr>
                    </a:p>
                  </a:txBody>
                  <a:tcPr marL="68562" marR="68562" marT="2810" marB="112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700"/>
                        </a:spcAft>
                      </a:pPr>
                      <a:r>
                        <a:rPr lang="en-US" sz="1200">
                          <a:solidFill>
                            <a:srgbClr val="000000"/>
                          </a:solidFill>
                          <a:effectLst/>
                          <a:latin typeface="+mn-lt"/>
                          <a:ea typeface="Times New Roman" panose="02020603050405020304" pitchFamily="18" charset="0"/>
                        </a:rPr>
                        <a:t>Section IV.B.1</a:t>
                      </a:r>
                      <a:endParaRPr lang="en-US" sz="1200">
                        <a:solidFill>
                          <a:srgbClr val="000000"/>
                        </a:solidFill>
                        <a:effectLst/>
                        <a:latin typeface="+mn-lt"/>
                        <a:ea typeface="Helvetica" panose="020B0604020202020204" pitchFamily="34" charset="0"/>
                      </a:endParaRPr>
                    </a:p>
                  </a:txBody>
                  <a:tcPr marL="61818" marR="68562" marT="2810" marB="112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50113203"/>
                  </a:ext>
                </a:extLst>
              </a:tr>
              <a:tr h="522986">
                <a:tc>
                  <a:txBody>
                    <a:bodyPr/>
                    <a:lstStyle/>
                    <a:p>
                      <a:pPr marL="0" marR="0">
                        <a:spcBef>
                          <a:spcPts val="0"/>
                        </a:spcBef>
                        <a:spcAft>
                          <a:spcPts val="700"/>
                        </a:spcAft>
                      </a:pPr>
                      <a:br>
                        <a:rPr lang="en-US" sz="1200" dirty="0">
                          <a:solidFill>
                            <a:srgbClr val="000000"/>
                          </a:solidFill>
                          <a:effectLst/>
                          <a:latin typeface="+mn-lt"/>
                          <a:ea typeface="Times New Roman" panose="02020603050405020304" pitchFamily="18" charset="0"/>
                        </a:rPr>
                      </a:br>
                      <a:r>
                        <a:rPr lang="en-US" sz="1200" dirty="0">
                          <a:solidFill>
                            <a:srgbClr val="000000"/>
                          </a:solidFill>
                          <a:effectLst/>
                          <a:latin typeface="+mn-lt"/>
                          <a:ea typeface="Times New Roman" panose="02020603050405020304" pitchFamily="18" charset="0"/>
                        </a:rPr>
                        <a:t>SF-424 lists the cost sharing or match amount on line 18b. (Scaling Track applicants only)</a:t>
                      </a:r>
                      <a:endParaRPr lang="en-US" sz="1200" dirty="0">
                        <a:solidFill>
                          <a:srgbClr val="000000"/>
                        </a:solidFill>
                        <a:effectLst/>
                        <a:latin typeface="+mn-lt"/>
                        <a:ea typeface="Helvetica" panose="020B0604020202020204" pitchFamily="34" charset="0"/>
                      </a:endParaRPr>
                    </a:p>
                  </a:txBody>
                  <a:tcPr marL="68562" marR="68562" marT="2810" marB="112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700"/>
                        </a:spcAft>
                      </a:pPr>
                      <a:r>
                        <a:rPr lang="en-US" sz="1200" dirty="0">
                          <a:solidFill>
                            <a:srgbClr val="000000"/>
                          </a:solidFill>
                          <a:effectLst/>
                          <a:latin typeface="+mn-lt"/>
                          <a:ea typeface="Times New Roman" panose="02020603050405020304" pitchFamily="18" charset="0"/>
                        </a:rPr>
                        <a:t>Section IV.B.2</a:t>
                      </a:r>
                      <a:endParaRPr lang="en-US" sz="1200" dirty="0">
                        <a:solidFill>
                          <a:srgbClr val="000000"/>
                        </a:solidFill>
                        <a:effectLst/>
                        <a:latin typeface="+mn-lt"/>
                        <a:ea typeface="Helvetica" panose="020B0604020202020204" pitchFamily="34" charset="0"/>
                      </a:endParaRPr>
                    </a:p>
                  </a:txBody>
                  <a:tcPr marL="61818" marR="68562" marT="2810" marB="112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3849574"/>
                  </a:ext>
                </a:extLst>
              </a:tr>
              <a:tr h="278832">
                <a:tc>
                  <a:txBody>
                    <a:bodyPr/>
                    <a:lstStyle/>
                    <a:p>
                      <a:pPr marL="0" marR="0">
                        <a:spcBef>
                          <a:spcPts val="0"/>
                        </a:spcBef>
                        <a:spcAft>
                          <a:spcPts val="700"/>
                        </a:spcAft>
                      </a:pPr>
                      <a:r>
                        <a:rPr lang="en-US" sz="1200" dirty="0">
                          <a:solidFill>
                            <a:srgbClr val="000000"/>
                          </a:solidFill>
                          <a:effectLst/>
                          <a:latin typeface="+mn-lt"/>
                          <a:ea typeface="Times New Roman" panose="02020603050405020304" pitchFamily="18" charset="0"/>
                        </a:rPr>
                        <a:t>SF-424A, Budget Information Form</a:t>
                      </a:r>
                      <a:endParaRPr lang="en-US" sz="1200" dirty="0">
                        <a:solidFill>
                          <a:srgbClr val="000000"/>
                        </a:solidFill>
                        <a:effectLst/>
                        <a:latin typeface="+mn-lt"/>
                        <a:ea typeface="Helvetica" panose="020B0604020202020204" pitchFamily="34" charset="0"/>
                      </a:endParaRPr>
                    </a:p>
                  </a:txBody>
                  <a:tcPr marL="68562" marR="68562" marT="2810" marB="112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700"/>
                        </a:spcAft>
                      </a:pPr>
                      <a:r>
                        <a:rPr lang="en-US" sz="1200" dirty="0">
                          <a:solidFill>
                            <a:srgbClr val="000000"/>
                          </a:solidFill>
                          <a:effectLst/>
                          <a:latin typeface="+mn-lt"/>
                          <a:ea typeface="Times New Roman" panose="02020603050405020304" pitchFamily="18" charset="0"/>
                        </a:rPr>
                        <a:t>Section IV.B.2</a:t>
                      </a:r>
                      <a:endParaRPr lang="en-US" sz="1200" dirty="0">
                        <a:solidFill>
                          <a:srgbClr val="000000"/>
                        </a:solidFill>
                        <a:effectLst/>
                        <a:latin typeface="+mn-lt"/>
                        <a:ea typeface="Helvetica" panose="020B0604020202020204" pitchFamily="34" charset="0"/>
                      </a:endParaRPr>
                    </a:p>
                  </a:txBody>
                  <a:tcPr marL="61818" marR="68562" marT="2810" marB="112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82685425"/>
                  </a:ext>
                </a:extLst>
              </a:tr>
              <a:tr h="278832">
                <a:tc>
                  <a:txBody>
                    <a:bodyPr/>
                    <a:lstStyle/>
                    <a:p>
                      <a:pPr marL="0" marR="0">
                        <a:spcBef>
                          <a:spcPts val="0"/>
                        </a:spcBef>
                        <a:spcAft>
                          <a:spcPts val="700"/>
                        </a:spcAft>
                      </a:pPr>
                      <a:r>
                        <a:rPr lang="en-US" sz="1200" dirty="0">
                          <a:solidFill>
                            <a:srgbClr val="000000"/>
                          </a:solidFill>
                          <a:effectLst/>
                          <a:latin typeface="+mn-lt"/>
                          <a:ea typeface="Times New Roman" panose="02020603050405020304" pitchFamily="18" charset="0"/>
                        </a:rPr>
                        <a:t>Budget Narrative</a:t>
                      </a:r>
                      <a:endParaRPr lang="en-US" sz="1200" dirty="0">
                        <a:solidFill>
                          <a:srgbClr val="000000"/>
                        </a:solidFill>
                        <a:effectLst/>
                        <a:latin typeface="+mn-lt"/>
                        <a:ea typeface="Helvetica" panose="020B0604020202020204" pitchFamily="34" charset="0"/>
                      </a:endParaRPr>
                    </a:p>
                  </a:txBody>
                  <a:tcPr marL="68562" marR="68562" marT="2810" marB="112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700"/>
                        </a:spcAft>
                      </a:pPr>
                      <a:r>
                        <a:rPr lang="en-US" sz="1200" dirty="0">
                          <a:solidFill>
                            <a:srgbClr val="000000"/>
                          </a:solidFill>
                          <a:effectLst/>
                          <a:latin typeface="+mn-lt"/>
                          <a:ea typeface="Times New Roman" panose="02020603050405020304" pitchFamily="18" charset="0"/>
                        </a:rPr>
                        <a:t>Section IV.B.2</a:t>
                      </a:r>
                      <a:endParaRPr lang="en-US" sz="1200" dirty="0">
                        <a:solidFill>
                          <a:srgbClr val="000000"/>
                        </a:solidFill>
                        <a:effectLst/>
                        <a:latin typeface="+mn-lt"/>
                        <a:ea typeface="Helvetica" panose="020B0604020202020204" pitchFamily="34" charset="0"/>
                      </a:endParaRPr>
                    </a:p>
                  </a:txBody>
                  <a:tcPr marL="61818" marR="68562" marT="2810" marB="112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35709151"/>
                  </a:ext>
                </a:extLst>
              </a:tr>
              <a:tr h="278832">
                <a:tc>
                  <a:txBody>
                    <a:bodyPr/>
                    <a:lstStyle/>
                    <a:p>
                      <a:pPr marL="0" marR="0">
                        <a:spcBef>
                          <a:spcPts val="0"/>
                        </a:spcBef>
                        <a:spcAft>
                          <a:spcPts val="700"/>
                        </a:spcAft>
                      </a:pPr>
                      <a:r>
                        <a:rPr lang="en-US" sz="1200" dirty="0">
                          <a:solidFill>
                            <a:srgbClr val="000000"/>
                          </a:solidFill>
                          <a:effectLst/>
                          <a:latin typeface="+mn-lt"/>
                          <a:ea typeface="Times New Roman" panose="02020603050405020304" pitchFamily="18" charset="0"/>
                        </a:rPr>
                        <a:t>Project Narrative</a:t>
                      </a:r>
                      <a:endParaRPr lang="en-US" sz="1200" dirty="0">
                        <a:solidFill>
                          <a:srgbClr val="000000"/>
                        </a:solidFill>
                        <a:effectLst/>
                        <a:latin typeface="+mn-lt"/>
                        <a:ea typeface="Helvetica" panose="020B0604020202020204" pitchFamily="34" charset="0"/>
                      </a:endParaRPr>
                    </a:p>
                  </a:txBody>
                  <a:tcPr marL="68562" marR="68562" marT="2810" marB="112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700"/>
                        </a:spcAft>
                      </a:pPr>
                      <a:r>
                        <a:rPr lang="en-US" sz="1200" dirty="0">
                          <a:solidFill>
                            <a:srgbClr val="000000"/>
                          </a:solidFill>
                          <a:effectLst/>
                          <a:latin typeface="+mn-lt"/>
                          <a:ea typeface="Times New Roman" panose="02020603050405020304" pitchFamily="18" charset="0"/>
                        </a:rPr>
                        <a:t>Section IV.B.3</a:t>
                      </a:r>
                      <a:endParaRPr lang="en-US" sz="1200" dirty="0">
                        <a:solidFill>
                          <a:srgbClr val="000000"/>
                        </a:solidFill>
                        <a:effectLst/>
                        <a:latin typeface="+mn-lt"/>
                        <a:ea typeface="Helvetica" panose="020B0604020202020204" pitchFamily="34" charset="0"/>
                      </a:endParaRPr>
                    </a:p>
                  </a:txBody>
                  <a:tcPr marL="61818" marR="68562" marT="2810" marB="112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17864287"/>
                  </a:ext>
                </a:extLst>
              </a:tr>
              <a:tr h="278832">
                <a:tc>
                  <a:txBody>
                    <a:bodyPr/>
                    <a:lstStyle/>
                    <a:p>
                      <a:pPr marL="0" marR="0">
                        <a:spcBef>
                          <a:spcPts val="0"/>
                        </a:spcBef>
                        <a:spcAft>
                          <a:spcPts val="700"/>
                        </a:spcAft>
                      </a:pPr>
                      <a:r>
                        <a:rPr lang="en-US" sz="1200" dirty="0">
                          <a:solidFill>
                            <a:srgbClr val="000000"/>
                          </a:solidFill>
                          <a:effectLst/>
                          <a:latin typeface="+mn-lt"/>
                          <a:ea typeface="Times New Roman" panose="02020603050405020304" pitchFamily="18" charset="0"/>
                        </a:rPr>
                        <a:t>Abstract</a:t>
                      </a:r>
                      <a:endParaRPr lang="en-US" sz="1200" dirty="0">
                        <a:solidFill>
                          <a:srgbClr val="000000"/>
                        </a:solidFill>
                        <a:effectLst/>
                        <a:latin typeface="+mn-lt"/>
                        <a:ea typeface="Helvetica" panose="020B0604020202020204" pitchFamily="34" charset="0"/>
                      </a:endParaRPr>
                    </a:p>
                  </a:txBody>
                  <a:tcPr marL="68562" marR="68562" marT="2810" marB="112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700"/>
                        </a:spcAft>
                      </a:pPr>
                      <a:r>
                        <a:rPr lang="en-US" sz="1200" dirty="0">
                          <a:solidFill>
                            <a:srgbClr val="000000"/>
                          </a:solidFill>
                          <a:effectLst/>
                          <a:latin typeface="+mn-lt"/>
                          <a:ea typeface="Times New Roman" panose="02020603050405020304" pitchFamily="18" charset="0"/>
                        </a:rPr>
                        <a:t>Section IV.B.4</a:t>
                      </a:r>
                      <a:endParaRPr lang="en-US" sz="1200" dirty="0">
                        <a:solidFill>
                          <a:srgbClr val="000000"/>
                        </a:solidFill>
                        <a:effectLst/>
                        <a:latin typeface="+mn-lt"/>
                        <a:ea typeface="Helvetica" panose="020B0604020202020204" pitchFamily="34" charset="0"/>
                      </a:endParaRPr>
                    </a:p>
                  </a:txBody>
                  <a:tcPr marL="61818" marR="68562" marT="2810" marB="112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26084654"/>
                  </a:ext>
                </a:extLst>
              </a:tr>
            </a:tbl>
          </a:graphicData>
        </a:graphic>
      </p:graphicFrame>
      <p:sp>
        <p:nvSpPr>
          <p:cNvPr id="3" name="Slide Number Placeholder 2">
            <a:extLst>
              <a:ext uri="{FF2B5EF4-FFF2-40B4-BE49-F238E27FC236}">
                <a16:creationId xmlns:a16="http://schemas.microsoft.com/office/drawing/2014/main" id="{93405309-7DE6-47AD-74A5-646D4B3B1213}"/>
              </a:ext>
            </a:extLst>
          </p:cNvPr>
          <p:cNvSpPr>
            <a:spLocks noGrp="1"/>
          </p:cNvSpPr>
          <p:nvPr>
            <p:ph type="sldNum" sz="quarter" idx="4"/>
          </p:nvPr>
        </p:nvSpPr>
        <p:spPr/>
        <p:txBody>
          <a:bodyPr/>
          <a:lstStyle/>
          <a:p>
            <a:fld id="{E1CE52AA-BB93-4FDB-9629-C6421C98F39B}" type="slidenum">
              <a:rPr lang="en-US" smtClean="0"/>
              <a:pPr/>
              <a:t>42</a:t>
            </a:fld>
            <a:endParaRPr lang="en-US" dirty="0"/>
          </a:p>
        </p:txBody>
      </p:sp>
    </p:spTree>
    <p:extLst>
      <p:ext uri="{BB962C8B-B14F-4D97-AF65-F5344CB8AC3E}">
        <p14:creationId xmlns:p14="http://schemas.microsoft.com/office/powerpoint/2010/main" val="19764996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3B679-C29C-FD06-7298-F27C3E9927DF}"/>
              </a:ext>
            </a:extLst>
          </p:cNvPr>
          <p:cNvSpPr>
            <a:spLocks noGrp="1"/>
          </p:cNvSpPr>
          <p:nvPr>
            <p:ph type="title"/>
          </p:nvPr>
        </p:nvSpPr>
        <p:spPr/>
        <p:txBody>
          <a:bodyPr>
            <a:normAutofit/>
          </a:bodyPr>
          <a:lstStyle/>
          <a:p>
            <a:r>
              <a:rPr lang="en-US" sz="3500" dirty="0"/>
              <a:t>Criteria (</a:t>
            </a:r>
            <a:r>
              <a:rPr lang="en-US" sz="3500" dirty="0">
                <a:solidFill>
                  <a:srgbClr val="C00000"/>
                </a:solidFill>
              </a:rPr>
              <a:t>Section V.A</a:t>
            </a:r>
            <a:r>
              <a:rPr lang="en-US" sz="3500" dirty="0"/>
              <a:t>)</a:t>
            </a:r>
          </a:p>
        </p:txBody>
      </p:sp>
      <p:graphicFrame>
        <p:nvGraphicFramePr>
          <p:cNvPr id="8" name="Table 7">
            <a:extLst>
              <a:ext uri="{FF2B5EF4-FFF2-40B4-BE49-F238E27FC236}">
                <a16:creationId xmlns:a16="http://schemas.microsoft.com/office/drawing/2014/main" id="{D3964E0C-DB6C-B5DC-BF12-4254FEAA2D46}"/>
              </a:ext>
            </a:extLst>
          </p:cNvPr>
          <p:cNvGraphicFramePr>
            <a:graphicFrameLocks noGrp="1"/>
          </p:cNvGraphicFramePr>
          <p:nvPr>
            <p:extLst>
              <p:ext uri="{D42A27DB-BD31-4B8C-83A1-F6EECF244321}">
                <p14:modId xmlns:p14="http://schemas.microsoft.com/office/powerpoint/2010/main" val="2846539209"/>
              </p:ext>
            </p:extLst>
          </p:nvPr>
        </p:nvGraphicFramePr>
        <p:xfrm>
          <a:off x="1137920" y="1256503"/>
          <a:ext cx="9538208" cy="4742495"/>
        </p:xfrm>
        <a:graphic>
          <a:graphicData uri="http://schemas.openxmlformats.org/drawingml/2006/table">
            <a:tbl>
              <a:tblPr firstRow="1" bandRow="1">
                <a:tableStyleId>{5C22544A-7EE6-4342-B048-85BDC9FD1C3A}</a:tableStyleId>
              </a:tblPr>
              <a:tblGrid>
                <a:gridCol w="7017258">
                  <a:extLst>
                    <a:ext uri="{9D8B030D-6E8A-4147-A177-3AD203B41FA5}">
                      <a16:colId xmlns:a16="http://schemas.microsoft.com/office/drawing/2014/main" val="2760087528"/>
                    </a:ext>
                  </a:extLst>
                </a:gridCol>
                <a:gridCol w="2520950">
                  <a:extLst>
                    <a:ext uri="{9D8B030D-6E8A-4147-A177-3AD203B41FA5}">
                      <a16:colId xmlns:a16="http://schemas.microsoft.com/office/drawing/2014/main" val="1663897993"/>
                    </a:ext>
                  </a:extLst>
                </a:gridCol>
              </a:tblGrid>
              <a:tr h="352671">
                <a:tc>
                  <a:txBody>
                    <a:bodyPr/>
                    <a:lstStyle/>
                    <a:p>
                      <a:pPr marL="0" marR="0" algn="ctr">
                        <a:spcBef>
                          <a:spcPts val="0"/>
                        </a:spcBef>
                        <a:spcAft>
                          <a:spcPts val="700"/>
                        </a:spcAft>
                      </a:pPr>
                      <a:r>
                        <a:rPr lang="en-US" sz="1400" b="1" dirty="0">
                          <a:solidFill>
                            <a:schemeClr val="bg1"/>
                          </a:solidFill>
                          <a:effectLst/>
                          <a:latin typeface="+mn-lt"/>
                          <a:ea typeface="Times New Roman" panose="02020603050405020304" pitchFamily="18" charset="0"/>
                        </a:rPr>
                        <a:t>Criterion</a:t>
                      </a:r>
                      <a:endParaRPr lang="en-US" sz="1400" dirty="0">
                        <a:solidFill>
                          <a:schemeClr val="bg1"/>
                        </a:solidFill>
                        <a:effectLst/>
                        <a:latin typeface="+mn-lt"/>
                        <a:ea typeface="Helvetica" panose="020B0604020202020204" pitchFamily="34" charset="0"/>
                      </a:endParaRPr>
                    </a:p>
                  </a:txBody>
                  <a:tcPr marL="96520" marR="96520" marT="12700" marB="12700" anchor="ctr"/>
                </a:tc>
                <a:tc>
                  <a:txBody>
                    <a:bodyPr/>
                    <a:lstStyle/>
                    <a:p>
                      <a:pPr marL="0" marR="0" algn="ctr">
                        <a:spcBef>
                          <a:spcPts val="0"/>
                        </a:spcBef>
                        <a:spcAft>
                          <a:spcPts val="700"/>
                        </a:spcAft>
                      </a:pPr>
                      <a:r>
                        <a:rPr lang="en-US" sz="1400" b="1" dirty="0">
                          <a:solidFill>
                            <a:schemeClr val="bg1"/>
                          </a:solidFill>
                          <a:effectLst/>
                          <a:latin typeface="+mn-lt"/>
                          <a:ea typeface="Times New Roman" panose="02020603050405020304" pitchFamily="18" charset="0"/>
                        </a:rPr>
                        <a:t>Points</a:t>
                      </a:r>
                      <a:br>
                        <a:rPr lang="en-US" sz="1400" b="1" dirty="0">
                          <a:solidFill>
                            <a:schemeClr val="bg1"/>
                          </a:solidFill>
                          <a:effectLst/>
                          <a:latin typeface="+mn-lt"/>
                          <a:ea typeface="Times New Roman" panose="02020603050405020304" pitchFamily="18" charset="0"/>
                        </a:rPr>
                      </a:br>
                      <a:r>
                        <a:rPr lang="en-US" sz="1400" b="1" dirty="0">
                          <a:solidFill>
                            <a:schemeClr val="bg1"/>
                          </a:solidFill>
                          <a:effectLst/>
                          <a:latin typeface="+mn-lt"/>
                          <a:ea typeface="Times New Roman" panose="02020603050405020304" pitchFamily="18" charset="0"/>
                        </a:rPr>
                        <a:t>(maximum)</a:t>
                      </a:r>
                      <a:endParaRPr lang="en-US" sz="1400" dirty="0">
                        <a:solidFill>
                          <a:schemeClr val="bg1"/>
                        </a:solidFill>
                        <a:effectLst/>
                        <a:latin typeface="+mn-lt"/>
                        <a:ea typeface="Helvetica" panose="020B0604020202020204" pitchFamily="34" charset="0"/>
                      </a:endParaRPr>
                    </a:p>
                  </a:txBody>
                  <a:tcPr marL="82550" marR="96520" marT="12700" marB="12700" anchor="ctr"/>
                </a:tc>
                <a:extLst>
                  <a:ext uri="{0D108BD9-81ED-4DB2-BD59-A6C34878D82A}">
                    <a16:rowId xmlns:a16="http://schemas.microsoft.com/office/drawing/2014/main" val="237780596"/>
                  </a:ext>
                </a:extLst>
              </a:tr>
              <a:tr h="420531">
                <a:tc>
                  <a:txBody>
                    <a:bodyPr/>
                    <a:lstStyle/>
                    <a:p>
                      <a:pPr marL="0" marR="0">
                        <a:spcBef>
                          <a:spcPts val="0"/>
                        </a:spcBef>
                        <a:spcAft>
                          <a:spcPts val="700"/>
                        </a:spcAft>
                      </a:pPr>
                      <a:r>
                        <a:rPr lang="en-US" sz="1400" dirty="0">
                          <a:solidFill>
                            <a:srgbClr val="000000"/>
                          </a:solidFill>
                          <a:effectLst/>
                          <a:latin typeface="+mn-lt"/>
                          <a:ea typeface="Times New Roman" panose="02020603050405020304" pitchFamily="18" charset="0"/>
                        </a:rPr>
                        <a:t>Statement of Need</a:t>
                      </a:r>
                      <a:endParaRPr lang="en-US" sz="1400" dirty="0">
                        <a:solidFill>
                          <a:srgbClr val="000000"/>
                        </a:solidFill>
                        <a:effectLst/>
                        <a:latin typeface="+mn-lt"/>
                        <a:ea typeface="Helvetica" panose="020B0604020202020204" pitchFamily="34" charset="0"/>
                      </a:endParaRPr>
                    </a:p>
                    <a:p>
                      <a:pPr marL="0" marR="0">
                        <a:spcBef>
                          <a:spcPts val="0"/>
                        </a:spcBef>
                        <a:spcAft>
                          <a:spcPts val="700"/>
                        </a:spcAft>
                      </a:pPr>
                      <a:r>
                        <a:rPr lang="en-US" sz="1400" dirty="0">
                          <a:solidFill>
                            <a:srgbClr val="000000"/>
                          </a:solidFill>
                          <a:effectLst/>
                          <a:latin typeface="+mn-lt"/>
                          <a:ea typeface="Times New Roman" panose="02020603050405020304" pitchFamily="18" charset="0"/>
                        </a:rPr>
                        <a:t>(See Section IV.B.3.a. Statement of Need)</a:t>
                      </a:r>
                      <a:endParaRPr lang="en-US" sz="1400" dirty="0">
                        <a:solidFill>
                          <a:srgbClr val="000000"/>
                        </a:solidFill>
                        <a:effectLst/>
                        <a:latin typeface="+mn-lt"/>
                        <a:ea typeface="Helvetica" panose="020B0604020202020204" pitchFamily="34" charset="0"/>
                      </a:endParaRPr>
                    </a:p>
                  </a:txBody>
                  <a:tcPr marL="96520" marR="96520" marT="10795" marB="12700" anchor="ctr"/>
                </a:tc>
                <a:tc>
                  <a:txBody>
                    <a:bodyPr/>
                    <a:lstStyle/>
                    <a:p>
                      <a:pPr marL="0" marR="0" algn="ctr">
                        <a:spcBef>
                          <a:spcPts val="0"/>
                        </a:spcBef>
                        <a:spcAft>
                          <a:spcPts val="700"/>
                        </a:spcAft>
                      </a:pPr>
                      <a:r>
                        <a:rPr lang="en-US" sz="1400" dirty="0">
                          <a:solidFill>
                            <a:srgbClr val="000000"/>
                          </a:solidFill>
                          <a:effectLst/>
                          <a:latin typeface="+mn-lt"/>
                          <a:ea typeface="Times New Roman" panose="02020603050405020304" pitchFamily="18" charset="0"/>
                        </a:rPr>
                        <a:t>10 total</a:t>
                      </a:r>
                      <a:endParaRPr lang="en-US" sz="1400" dirty="0">
                        <a:solidFill>
                          <a:srgbClr val="000000"/>
                        </a:solidFill>
                        <a:effectLst/>
                        <a:latin typeface="+mn-lt"/>
                        <a:ea typeface="Helvetica" panose="020B0604020202020204" pitchFamily="34" charset="0"/>
                      </a:endParaRPr>
                    </a:p>
                  </a:txBody>
                  <a:tcPr marL="82550" marR="96520" marT="10795" marB="12700" anchor="ctr"/>
                </a:tc>
                <a:extLst>
                  <a:ext uri="{0D108BD9-81ED-4DB2-BD59-A6C34878D82A}">
                    <a16:rowId xmlns:a16="http://schemas.microsoft.com/office/drawing/2014/main" val="796089847"/>
                  </a:ext>
                </a:extLst>
              </a:tr>
              <a:tr h="586960">
                <a:tc>
                  <a:txBody>
                    <a:bodyPr/>
                    <a:lstStyle/>
                    <a:p>
                      <a:pPr marL="0" marR="0">
                        <a:spcBef>
                          <a:spcPts val="0"/>
                        </a:spcBef>
                        <a:spcAft>
                          <a:spcPts val="700"/>
                        </a:spcAft>
                      </a:pPr>
                      <a:r>
                        <a:rPr lang="en-US" sz="1400" dirty="0">
                          <a:solidFill>
                            <a:srgbClr val="000000"/>
                          </a:solidFill>
                          <a:effectLst/>
                          <a:latin typeface="+mn-lt"/>
                          <a:ea typeface="Times New Roman" panose="02020603050405020304" pitchFamily="18" charset="0"/>
                        </a:rPr>
                        <a:t>Expected Outputs and Outcomes</a:t>
                      </a:r>
                      <a:endParaRPr lang="en-US" sz="1400" dirty="0">
                        <a:solidFill>
                          <a:srgbClr val="000000"/>
                        </a:solidFill>
                        <a:effectLst/>
                        <a:latin typeface="+mn-lt"/>
                        <a:ea typeface="Helvetica" panose="020B0604020202020204" pitchFamily="34" charset="0"/>
                      </a:endParaRPr>
                    </a:p>
                    <a:p>
                      <a:pPr marL="0" marR="0">
                        <a:spcBef>
                          <a:spcPts val="0"/>
                        </a:spcBef>
                        <a:spcAft>
                          <a:spcPts val="700"/>
                        </a:spcAft>
                      </a:pPr>
                      <a:r>
                        <a:rPr lang="en-US" sz="1400" dirty="0">
                          <a:solidFill>
                            <a:srgbClr val="000000"/>
                          </a:solidFill>
                          <a:effectLst/>
                          <a:latin typeface="+mn-lt"/>
                          <a:ea typeface="Times New Roman" panose="02020603050405020304" pitchFamily="18" charset="0"/>
                        </a:rPr>
                        <a:t>(See Section IV.B.3.b. Expected Outcomes and Outputs)</a:t>
                      </a:r>
                      <a:endParaRPr lang="en-US" sz="1400" dirty="0">
                        <a:solidFill>
                          <a:srgbClr val="000000"/>
                        </a:solidFill>
                        <a:effectLst/>
                        <a:latin typeface="+mn-lt"/>
                        <a:ea typeface="Helvetica" panose="020B0604020202020204" pitchFamily="34" charset="0"/>
                      </a:endParaRPr>
                    </a:p>
                  </a:txBody>
                  <a:tcPr marL="96520" marR="96520" marT="10795" marB="12700" anchor="ctr"/>
                </a:tc>
                <a:tc>
                  <a:txBody>
                    <a:bodyPr/>
                    <a:lstStyle/>
                    <a:p>
                      <a:pPr marL="0" marR="0" algn="ctr">
                        <a:spcBef>
                          <a:spcPts val="0"/>
                        </a:spcBef>
                        <a:spcAft>
                          <a:spcPts val="700"/>
                        </a:spcAft>
                      </a:pPr>
                      <a:r>
                        <a:rPr lang="en-US" sz="1400" dirty="0">
                          <a:solidFill>
                            <a:srgbClr val="000000"/>
                          </a:solidFill>
                          <a:effectLst/>
                          <a:latin typeface="+mn-lt"/>
                          <a:ea typeface="Times New Roman" panose="02020603050405020304" pitchFamily="18" charset="0"/>
                        </a:rPr>
                        <a:t>16 total</a:t>
                      </a:r>
                      <a:endParaRPr lang="en-US" sz="1400" dirty="0">
                        <a:solidFill>
                          <a:srgbClr val="000000"/>
                        </a:solidFill>
                        <a:effectLst/>
                        <a:latin typeface="+mn-lt"/>
                        <a:ea typeface="Helvetica" panose="020B0604020202020204" pitchFamily="34" charset="0"/>
                      </a:endParaRPr>
                    </a:p>
                  </a:txBody>
                  <a:tcPr marL="82550" marR="96520" marT="10795" marB="12700" anchor="ctr"/>
                </a:tc>
                <a:extLst>
                  <a:ext uri="{0D108BD9-81ED-4DB2-BD59-A6C34878D82A}">
                    <a16:rowId xmlns:a16="http://schemas.microsoft.com/office/drawing/2014/main" val="4292208805"/>
                  </a:ext>
                </a:extLst>
              </a:tr>
              <a:tr h="420531">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Project Design</a:t>
                      </a:r>
                      <a:endParaRPr lang="en-US" sz="1400">
                        <a:solidFill>
                          <a:srgbClr val="000000"/>
                        </a:solidFill>
                        <a:effectLst/>
                        <a:latin typeface="+mn-lt"/>
                        <a:ea typeface="Helvetica" panose="020B0604020202020204" pitchFamily="34" charset="0"/>
                      </a:endParaRPr>
                    </a:p>
                    <a:p>
                      <a:pPr marL="0" marR="0">
                        <a:spcBef>
                          <a:spcPts val="0"/>
                        </a:spcBef>
                        <a:spcAft>
                          <a:spcPts val="700"/>
                        </a:spcAft>
                      </a:pPr>
                      <a:r>
                        <a:rPr lang="en-US" sz="1400">
                          <a:solidFill>
                            <a:srgbClr val="000000"/>
                          </a:solidFill>
                          <a:effectLst/>
                          <a:latin typeface="+mn-lt"/>
                          <a:ea typeface="Times New Roman" panose="02020603050405020304" pitchFamily="18" charset="0"/>
                        </a:rPr>
                        <a:t>(See Section IV.B.3.c. Project Design)</a:t>
                      </a:r>
                      <a:endParaRPr lang="en-US" sz="1400">
                        <a:solidFill>
                          <a:srgbClr val="000000"/>
                        </a:solidFill>
                        <a:effectLst/>
                        <a:latin typeface="+mn-lt"/>
                        <a:ea typeface="Helvetica" panose="020B0604020202020204" pitchFamily="34" charset="0"/>
                      </a:endParaRPr>
                    </a:p>
                  </a:txBody>
                  <a:tcPr marL="96520" marR="96520" marT="10795" marB="12700" anchor="ctr"/>
                </a:tc>
                <a:tc>
                  <a:txBody>
                    <a:bodyPr/>
                    <a:lstStyle/>
                    <a:p>
                      <a:pPr marL="0" marR="0" algn="ctr">
                        <a:spcBef>
                          <a:spcPts val="0"/>
                        </a:spcBef>
                        <a:spcAft>
                          <a:spcPts val="700"/>
                        </a:spcAft>
                      </a:pPr>
                      <a:r>
                        <a:rPr lang="en-US" sz="1400" dirty="0">
                          <a:solidFill>
                            <a:srgbClr val="000000"/>
                          </a:solidFill>
                          <a:effectLst/>
                          <a:latin typeface="+mn-lt"/>
                          <a:ea typeface="Times New Roman" panose="02020603050405020304" pitchFamily="18" charset="0"/>
                        </a:rPr>
                        <a:t>54 total</a:t>
                      </a:r>
                      <a:endParaRPr lang="en-US" sz="1400" dirty="0">
                        <a:solidFill>
                          <a:srgbClr val="000000"/>
                        </a:solidFill>
                        <a:effectLst/>
                        <a:latin typeface="+mn-lt"/>
                        <a:ea typeface="Helvetica" panose="020B0604020202020204" pitchFamily="34" charset="0"/>
                      </a:endParaRPr>
                    </a:p>
                  </a:txBody>
                  <a:tcPr marL="82550" marR="96520" marT="10795" marB="12700" anchor="ctr"/>
                </a:tc>
                <a:extLst>
                  <a:ext uri="{0D108BD9-81ED-4DB2-BD59-A6C34878D82A}">
                    <a16:rowId xmlns:a16="http://schemas.microsoft.com/office/drawing/2014/main" val="1563544472"/>
                  </a:ext>
                </a:extLst>
              </a:tr>
              <a:tr h="850472">
                <a:tc>
                  <a:txBody>
                    <a:bodyPr/>
                    <a:lstStyle/>
                    <a:p>
                      <a:pPr marL="0" marR="0">
                        <a:spcBef>
                          <a:spcPts val="0"/>
                        </a:spcBef>
                        <a:spcAft>
                          <a:spcPts val="700"/>
                        </a:spcAft>
                      </a:pPr>
                      <a:r>
                        <a:rPr lang="en-US" sz="1400" dirty="0">
                          <a:solidFill>
                            <a:srgbClr val="000000"/>
                          </a:solidFill>
                          <a:effectLst/>
                          <a:latin typeface="+mn-lt"/>
                          <a:ea typeface="Times New Roman" panose="02020603050405020304" pitchFamily="18" charset="0"/>
                        </a:rPr>
                        <a:t>Organizational, Administrative, and Fiscal Capacity</a:t>
                      </a:r>
                      <a:br>
                        <a:rPr lang="en-US" sz="1400" dirty="0">
                          <a:solidFill>
                            <a:srgbClr val="000000"/>
                          </a:solidFill>
                          <a:effectLst/>
                          <a:latin typeface="+mn-lt"/>
                          <a:ea typeface="Times New Roman" panose="02020603050405020304" pitchFamily="18" charset="0"/>
                        </a:rPr>
                      </a:br>
                      <a:r>
                        <a:rPr lang="en-US" sz="1400" dirty="0">
                          <a:solidFill>
                            <a:srgbClr val="000000"/>
                          </a:solidFill>
                          <a:effectLst/>
                          <a:latin typeface="+mn-lt"/>
                          <a:ea typeface="Times New Roman" panose="02020603050405020304" pitchFamily="18" charset="0"/>
                        </a:rPr>
                        <a:t>(See Section IV.B.3.d. Organizational, Administrative,</a:t>
                      </a:r>
                      <a:br>
                        <a:rPr lang="en-US" sz="1400" dirty="0">
                          <a:solidFill>
                            <a:srgbClr val="000000"/>
                          </a:solidFill>
                          <a:effectLst/>
                          <a:latin typeface="+mn-lt"/>
                          <a:ea typeface="Times New Roman" panose="02020603050405020304" pitchFamily="18" charset="0"/>
                        </a:rPr>
                      </a:br>
                      <a:r>
                        <a:rPr lang="en-US" sz="1400" dirty="0">
                          <a:solidFill>
                            <a:srgbClr val="000000"/>
                          </a:solidFill>
                          <a:effectLst/>
                          <a:latin typeface="+mn-lt"/>
                          <a:ea typeface="Times New Roman" panose="02020603050405020304" pitchFamily="18" charset="0"/>
                        </a:rPr>
                        <a:t>and Fiscal Capacity)</a:t>
                      </a:r>
                      <a:endParaRPr lang="en-US" sz="1400" dirty="0">
                        <a:solidFill>
                          <a:srgbClr val="000000"/>
                        </a:solidFill>
                        <a:effectLst/>
                        <a:latin typeface="+mn-lt"/>
                        <a:ea typeface="Helvetica" panose="020B0604020202020204" pitchFamily="34" charset="0"/>
                      </a:endParaRPr>
                    </a:p>
                  </a:txBody>
                  <a:tcPr marL="96520" marR="96520" marT="10795" marB="12700" anchor="ctr"/>
                </a:tc>
                <a:tc>
                  <a:txBody>
                    <a:bodyPr/>
                    <a:lstStyle/>
                    <a:p>
                      <a:pPr marL="0" marR="0" algn="ctr">
                        <a:spcBef>
                          <a:spcPts val="0"/>
                        </a:spcBef>
                        <a:spcAft>
                          <a:spcPts val="700"/>
                        </a:spcAft>
                      </a:pPr>
                      <a:r>
                        <a:rPr lang="en-US" sz="1400" dirty="0">
                          <a:solidFill>
                            <a:srgbClr val="000000"/>
                          </a:solidFill>
                          <a:effectLst/>
                          <a:latin typeface="+mn-lt"/>
                          <a:ea typeface="Times New Roman" panose="02020603050405020304" pitchFamily="18" charset="0"/>
                        </a:rPr>
                        <a:t>8 total</a:t>
                      </a:r>
                      <a:endParaRPr lang="en-US" sz="1400" dirty="0">
                        <a:solidFill>
                          <a:srgbClr val="000000"/>
                        </a:solidFill>
                        <a:effectLst/>
                        <a:latin typeface="+mn-lt"/>
                        <a:ea typeface="Helvetica" panose="020B0604020202020204" pitchFamily="34" charset="0"/>
                      </a:endParaRPr>
                    </a:p>
                  </a:txBody>
                  <a:tcPr marL="82550" marR="96520" marT="10795" marB="12700" anchor="ctr"/>
                </a:tc>
                <a:extLst>
                  <a:ext uri="{0D108BD9-81ED-4DB2-BD59-A6C34878D82A}">
                    <a16:rowId xmlns:a16="http://schemas.microsoft.com/office/drawing/2014/main" val="1874513035"/>
                  </a:ext>
                </a:extLst>
              </a:tr>
              <a:tr h="517614">
                <a:tc>
                  <a:txBody>
                    <a:bodyPr/>
                    <a:lstStyle/>
                    <a:p>
                      <a:pPr marL="0" marR="0">
                        <a:spcBef>
                          <a:spcPts val="0"/>
                        </a:spcBef>
                        <a:spcAft>
                          <a:spcPts val="700"/>
                        </a:spcAft>
                      </a:pPr>
                      <a:r>
                        <a:rPr lang="en-US" sz="1400" dirty="0">
                          <a:solidFill>
                            <a:srgbClr val="000000"/>
                          </a:solidFill>
                          <a:effectLst/>
                          <a:latin typeface="+mn-lt"/>
                          <a:ea typeface="Times New Roman" panose="02020603050405020304" pitchFamily="18" charset="0"/>
                        </a:rPr>
                        <a:t>Past Performance – Programmatic Capability</a:t>
                      </a:r>
                      <a:br>
                        <a:rPr lang="en-US" sz="1400" dirty="0">
                          <a:solidFill>
                            <a:srgbClr val="000000"/>
                          </a:solidFill>
                          <a:effectLst/>
                          <a:latin typeface="+mn-lt"/>
                          <a:ea typeface="Times New Roman" panose="02020603050405020304" pitchFamily="18" charset="0"/>
                        </a:rPr>
                      </a:br>
                      <a:r>
                        <a:rPr lang="en-US" sz="1400" dirty="0">
                          <a:solidFill>
                            <a:srgbClr val="000000"/>
                          </a:solidFill>
                          <a:effectLst/>
                          <a:latin typeface="+mn-lt"/>
                          <a:ea typeface="Times New Roman" panose="02020603050405020304" pitchFamily="18" charset="0"/>
                        </a:rPr>
                        <a:t>(See Section IV.B.3.e. Past Performance – Programmatic Capability)</a:t>
                      </a:r>
                      <a:endParaRPr lang="en-US" sz="1400" dirty="0">
                        <a:solidFill>
                          <a:srgbClr val="000000"/>
                        </a:solidFill>
                        <a:effectLst/>
                        <a:latin typeface="+mn-lt"/>
                        <a:ea typeface="Helvetica" panose="020B0604020202020204" pitchFamily="34" charset="0"/>
                      </a:endParaRPr>
                    </a:p>
                  </a:txBody>
                  <a:tcPr marL="96520" marR="96520" marT="10795" marB="12700" anchor="ctr"/>
                </a:tc>
                <a:tc>
                  <a:txBody>
                    <a:bodyPr/>
                    <a:lstStyle/>
                    <a:p>
                      <a:pPr marL="0" marR="0" algn="ctr">
                        <a:spcBef>
                          <a:spcPts val="0"/>
                        </a:spcBef>
                        <a:spcAft>
                          <a:spcPts val="700"/>
                        </a:spcAft>
                      </a:pPr>
                      <a:r>
                        <a:rPr lang="en-US" sz="1400">
                          <a:solidFill>
                            <a:srgbClr val="000000"/>
                          </a:solidFill>
                          <a:effectLst/>
                          <a:latin typeface="+mn-lt"/>
                          <a:ea typeface="Times New Roman" panose="02020603050405020304" pitchFamily="18" charset="0"/>
                        </a:rPr>
                        <a:t>10 total</a:t>
                      </a:r>
                      <a:endParaRPr lang="en-US" sz="1400">
                        <a:solidFill>
                          <a:srgbClr val="000000"/>
                        </a:solidFill>
                        <a:effectLst/>
                        <a:latin typeface="+mn-lt"/>
                        <a:ea typeface="Helvetica" panose="020B0604020202020204" pitchFamily="34" charset="0"/>
                      </a:endParaRPr>
                    </a:p>
                  </a:txBody>
                  <a:tcPr marL="82550" marR="96520" marT="10795" marB="12700" anchor="ctr"/>
                </a:tc>
                <a:extLst>
                  <a:ext uri="{0D108BD9-81ED-4DB2-BD59-A6C34878D82A}">
                    <a16:rowId xmlns:a16="http://schemas.microsoft.com/office/drawing/2014/main" val="3647635067"/>
                  </a:ext>
                </a:extLst>
              </a:tr>
              <a:tr h="351185">
                <a:tc>
                  <a:txBody>
                    <a:bodyPr/>
                    <a:lstStyle/>
                    <a:p>
                      <a:pPr marL="0" marR="0">
                        <a:spcBef>
                          <a:spcPts val="0"/>
                        </a:spcBef>
                        <a:spcAft>
                          <a:spcPts val="700"/>
                        </a:spcAft>
                      </a:pPr>
                      <a:r>
                        <a:rPr lang="en-US" sz="1400" dirty="0">
                          <a:solidFill>
                            <a:srgbClr val="000000"/>
                          </a:solidFill>
                          <a:effectLst/>
                          <a:latin typeface="+mn-lt"/>
                          <a:ea typeface="Times New Roman" panose="02020603050405020304" pitchFamily="18" charset="0"/>
                        </a:rPr>
                        <a:t>Budget and Budget Narrative</a:t>
                      </a:r>
                      <a:br>
                        <a:rPr lang="en-US" sz="1400" dirty="0">
                          <a:solidFill>
                            <a:srgbClr val="000000"/>
                          </a:solidFill>
                          <a:effectLst/>
                          <a:latin typeface="+mn-lt"/>
                          <a:ea typeface="Times New Roman" panose="02020603050405020304" pitchFamily="18" charset="0"/>
                        </a:rPr>
                      </a:br>
                      <a:r>
                        <a:rPr lang="en-US" sz="1400" dirty="0">
                          <a:solidFill>
                            <a:srgbClr val="000000"/>
                          </a:solidFill>
                          <a:effectLst/>
                          <a:latin typeface="+mn-lt"/>
                          <a:ea typeface="Times New Roman" panose="02020603050405020304" pitchFamily="18" charset="0"/>
                        </a:rPr>
                        <a:t>(See Section IV.B.2. Project Budget)</a:t>
                      </a:r>
                      <a:endParaRPr lang="en-US" sz="1400" dirty="0">
                        <a:solidFill>
                          <a:srgbClr val="000000"/>
                        </a:solidFill>
                        <a:effectLst/>
                        <a:latin typeface="+mn-lt"/>
                        <a:ea typeface="Helvetica" panose="020B0604020202020204" pitchFamily="34" charset="0"/>
                      </a:endParaRPr>
                    </a:p>
                  </a:txBody>
                  <a:tcPr marL="96520" marR="96520" marT="10795" marB="12700" anchor="ctr"/>
                </a:tc>
                <a:tc>
                  <a:txBody>
                    <a:bodyPr/>
                    <a:lstStyle/>
                    <a:p>
                      <a:pPr marL="0" marR="0" algn="ctr">
                        <a:spcBef>
                          <a:spcPts val="0"/>
                        </a:spcBef>
                        <a:spcAft>
                          <a:spcPts val="700"/>
                        </a:spcAft>
                      </a:pPr>
                      <a:r>
                        <a:rPr lang="en-US" sz="1400" dirty="0">
                          <a:solidFill>
                            <a:srgbClr val="000000"/>
                          </a:solidFill>
                          <a:effectLst/>
                          <a:latin typeface="+mn-lt"/>
                          <a:ea typeface="Times New Roman" panose="02020603050405020304" pitchFamily="18" charset="0"/>
                        </a:rPr>
                        <a:t>2 total</a:t>
                      </a:r>
                      <a:endParaRPr lang="en-US" sz="1400" dirty="0">
                        <a:solidFill>
                          <a:srgbClr val="000000"/>
                        </a:solidFill>
                        <a:effectLst/>
                        <a:latin typeface="+mn-lt"/>
                        <a:ea typeface="Helvetica" panose="020B0604020202020204" pitchFamily="34" charset="0"/>
                      </a:endParaRPr>
                    </a:p>
                  </a:txBody>
                  <a:tcPr marL="82550" marR="96520" marT="10795" marB="12700" anchor="ctr"/>
                </a:tc>
                <a:extLst>
                  <a:ext uri="{0D108BD9-81ED-4DB2-BD59-A6C34878D82A}">
                    <a16:rowId xmlns:a16="http://schemas.microsoft.com/office/drawing/2014/main" val="3874963684"/>
                  </a:ext>
                </a:extLst>
              </a:tr>
              <a:tr h="517614">
                <a:tc>
                  <a:txBody>
                    <a:bodyPr/>
                    <a:lstStyle/>
                    <a:p>
                      <a:pPr marL="0" marR="0">
                        <a:spcBef>
                          <a:spcPts val="0"/>
                        </a:spcBef>
                        <a:spcAft>
                          <a:spcPts val="700"/>
                        </a:spcAft>
                      </a:pPr>
                      <a:r>
                        <a:rPr lang="en-US" sz="1400" dirty="0">
                          <a:solidFill>
                            <a:srgbClr val="000000"/>
                          </a:solidFill>
                          <a:effectLst/>
                          <a:latin typeface="+mn-lt"/>
                          <a:ea typeface="Times New Roman" panose="02020603050405020304" pitchFamily="18" charset="0"/>
                        </a:rPr>
                        <a:t>Priority Consideration: Service Area includes smaller and/or rural communities</a:t>
                      </a:r>
                      <a:br>
                        <a:rPr lang="en-US" sz="1400" dirty="0">
                          <a:solidFill>
                            <a:srgbClr val="000000"/>
                          </a:solidFill>
                          <a:effectLst/>
                          <a:latin typeface="+mn-lt"/>
                          <a:ea typeface="Times New Roman" panose="02020603050405020304" pitchFamily="18" charset="0"/>
                        </a:rPr>
                      </a:br>
                      <a:r>
                        <a:rPr lang="en-US" sz="1400" dirty="0">
                          <a:solidFill>
                            <a:srgbClr val="000000"/>
                          </a:solidFill>
                          <a:effectLst/>
                          <a:latin typeface="+mn-lt"/>
                          <a:ea typeface="Times New Roman" panose="02020603050405020304" pitchFamily="18" charset="0"/>
                        </a:rPr>
                        <a:t>(See Section IV.B.3.a.iii.)</a:t>
                      </a:r>
                      <a:endParaRPr lang="en-US" sz="1400" dirty="0">
                        <a:solidFill>
                          <a:srgbClr val="000000"/>
                        </a:solidFill>
                        <a:effectLst/>
                        <a:latin typeface="+mn-lt"/>
                        <a:ea typeface="Helvetica" panose="020B0604020202020204" pitchFamily="34" charset="0"/>
                      </a:endParaRPr>
                    </a:p>
                  </a:txBody>
                  <a:tcPr marL="96520" marR="96520" marT="10795" marB="12700" anchor="ctr"/>
                </a:tc>
                <a:tc>
                  <a:txBody>
                    <a:bodyPr/>
                    <a:lstStyle/>
                    <a:p>
                      <a:pPr marL="0" marR="0" algn="ctr">
                        <a:spcBef>
                          <a:spcPts val="0"/>
                        </a:spcBef>
                        <a:spcAft>
                          <a:spcPts val="700"/>
                        </a:spcAft>
                      </a:pPr>
                      <a:r>
                        <a:rPr lang="en-US" sz="1400" dirty="0">
                          <a:solidFill>
                            <a:srgbClr val="000000"/>
                          </a:solidFill>
                          <a:effectLst/>
                          <a:latin typeface="+mn-lt"/>
                          <a:ea typeface="Times New Roman" panose="02020603050405020304" pitchFamily="18" charset="0"/>
                        </a:rPr>
                        <a:t>2 total</a:t>
                      </a:r>
                      <a:endParaRPr lang="en-US" sz="1400" dirty="0">
                        <a:solidFill>
                          <a:srgbClr val="000000"/>
                        </a:solidFill>
                        <a:effectLst/>
                        <a:latin typeface="+mn-lt"/>
                        <a:ea typeface="Helvetica" panose="020B0604020202020204" pitchFamily="34" charset="0"/>
                      </a:endParaRPr>
                    </a:p>
                  </a:txBody>
                  <a:tcPr marL="82550" marR="96520" marT="10795" marB="12700" anchor="ctr"/>
                </a:tc>
                <a:extLst>
                  <a:ext uri="{0D108BD9-81ED-4DB2-BD59-A6C34878D82A}">
                    <a16:rowId xmlns:a16="http://schemas.microsoft.com/office/drawing/2014/main" val="3476075735"/>
                  </a:ext>
                </a:extLst>
              </a:tr>
              <a:tr h="289270">
                <a:tc>
                  <a:txBody>
                    <a:bodyPr/>
                    <a:lstStyle/>
                    <a:p>
                      <a:pPr marL="0" marR="0">
                        <a:spcBef>
                          <a:spcPts val="0"/>
                        </a:spcBef>
                        <a:spcAft>
                          <a:spcPts val="700"/>
                        </a:spcAft>
                      </a:pPr>
                      <a:r>
                        <a:rPr lang="en-US" sz="1400" b="1" dirty="0">
                          <a:solidFill>
                            <a:srgbClr val="000000"/>
                          </a:solidFill>
                          <a:effectLst/>
                          <a:latin typeface="+mn-lt"/>
                          <a:ea typeface="Times New Roman" panose="02020603050405020304" pitchFamily="18" charset="0"/>
                        </a:rPr>
                        <a:t>TOTAL MAXIMUM POINTS</a:t>
                      </a:r>
                      <a:endParaRPr lang="en-US" sz="1400" dirty="0">
                        <a:solidFill>
                          <a:srgbClr val="000000"/>
                        </a:solidFill>
                        <a:effectLst/>
                        <a:latin typeface="+mn-lt"/>
                        <a:ea typeface="Helvetica" panose="020B0604020202020204" pitchFamily="34" charset="0"/>
                      </a:endParaRPr>
                    </a:p>
                  </a:txBody>
                  <a:tcPr marL="96520" marR="96520" marT="10795" marB="12700" anchor="ctr"/>
                </a:tc>
                <a:tc>
                  <a:txBody>
                    <a:bodyPr/>
                    <a:lstStyle/>
                    <a:p>
                      <a:pPr marL="0" marR="0" algn="ctr">
                        <a:spcBef>
                          <a:spcPts val="0"/>
                        </a:spcBef>
                        <a:spcAft>
                          <a:spcPts val="700"/>
                        </a:spcAft>
                      </a:pPr>
                      <a:r>
                        <a:rPr lang="en-US" sz="1400" b="1" dirty="0">
                          <a:solidFill>
                            <a:srgbClr val="000000"/>
                          </a:solidFill>
                          <a:effectLst/>
                          <a:latin typeface="+mn-lt"/>
                          <a:ea typeface="Times New Roman" panose="02020603050405020304" pitchFamily="18" charset="0"/>
                        </a:rPr>
                        <a:t>102</a:t>
                      </a:r>
                      <a:endParaRPr lang="en-US" sz="1400" dirty="0">
                        <a:solidFill>
                          <a:srgbClr val="000000"/>
                        </a:solidFill>
                        <a:effectLst/>
                        <a:latin typeface="+mn-lt"/>
                        <a:ea typeface="Helvetica" panose="020B0604020202020204" pitchFamily="34" charset="0"/>
                      </a:endParaRPr>
                    </a:p>
                  </a:txBody>
                  <a:tcPr marL="82550" marR="96520" marT="10795" marB="12700" anchor="ctr"/>
                </a:tc>
                <a:extLst>
                  <a:ext uri="{0D108BD9-81ED-4DB2-BD59-A6C34878D82A}">
                    <a16:rowId xmlns:a16="http://schemas.microsoft.com/office/drawing/2014/main" val="1518334141"/>
                  </a:ext>
                </a:extLst>
              </a:tr>
            </a:tbl>
          </a:graphicData>
        </a:graphic>
      </p:graphicFrame>
      <p:sp>
        <p:nvSpPr>
          <p:cNvPr id="3" name="Slide Number Placeholder 2">
            <a:extLst>
              <a:ext uri="{FF2B5EF4-FFF2-40B4-BE49-F238E27FC236}">
                <a16:creationId xmlns:a16="http://schemas.microsoft.com/office/drawing/2014/main" id="{2533F781-76F9-8D12-38D4-3C3ECD07C3D0}"/>
              </a:ext>
            </a:extLst>
          </p:cNvPr>
          <p:cNvSpPr>
            <a:spLocks noGrp="1"/>
          </p:cNvSpPr>
          <p:nvPr>
            <p:ph type="sldNum" sz="quarter" idx="4"/>
          </p:nvPr>
        </p:nvSpPr>
        <p:spPr/>
        <p:txBody>
          <a:bodyPr/>
          <a:lstStyle/>
          <a:p>
            <a:fld id="{E1CE52AA-BB93-4FDB-9629-C6421C98F39B}" type="slidenum">
              <a:rPr lang="en-US" smtClean="0"/>
              <a:pPr/>
              <a:t>43</a:t>
            </a:fld>
            <a:endParaRPr lang="en-US" dirty="0"/>
          </a:p>
        </p:txBody>
      </p:sp>
    </p:spTree>
    <p:extLst>
      <p:ext uri="{BB962C8B-B14F-4D97-AF65-F5344CB8AC3E}">
        <p14:creationId xmlns:p14="http://schemas.microsoft.com/office/powerpoint/2010/main" val="23087334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3B679-C29C-FD06-7298-F27C3E9927DF}"/>
              </a:ext>
            </a:extLst>
          </p:cNvPr>
          <p:cNvSpPr>
            <a:spLocks noGrp="1"/>
          </p:cNvSpPr>
          <p:nvPr>
            <p:ph type="title"/>
          </p:nvPr>
        </p:nvSpPr>
        <p:spPr/>
        <p:txBody>
          <a:bodyPr>
            <a:normAutofit/>
          </a:bodyPr>
          <a:lstStyle/>
          <a:p>
            <a:r>
              <a:rPr lang="en-US" altLang="en-US" sz="3500" dirty="0">
                <a:solidFill>
                  <a:srgbClr val="424456"/>
                </a:solidFill>
                <a:latin typeface="Trebuchet MS"/>
              </a:rPr>
              <a:t>Standards for Evaluating Applications</a:t>
            </a:r>
            <a:r>
              <a:rPr lang="en-US" sz="3500" dirty="0"/>
              <a:t> (</a:t>
            </a:r>
            <a:r>
              <a:rPr lang="en-US" sz="3500" dirty="0">
                <a:solidFill>
                  <a:srgbClr val="C00000"/>
                </a:solidFill>
              </a:rPr>
              <a:t>Section V.A</a:t>
            </a:r>
            <a:r>
              <a:rPr lang="en-US" sz="3500" dirty="0"/>
              <a:t>)</a:t>
            </a:r>
          </a:p>
        </p:txBody>
      </p:sp>
      <p:graphicFrame>
        <p:nvGraphicFramePr>
          <p:cNvPr id="8" name="Table 7">
            <a:extLst>
              <a:ext uri="{FF2B5EF4-FFF2-40B4-BE49-F238E27FC236}">
                <a16:creationId xmlns:a16="http://schemas.microsoft.com/office/drawing/2014/main" id="{D3964E0C-DB6C-B5DC-BF12-4254FEAA2D46}"/>
              </a:ext>
            </a:extLst>
          </p:cNvPr>
          <p:cNvGraphicFramePr>
            <a:graphicFrameLocks noGrp="1"/>
          </p:cNvGraphicFramePr>
          <p:nvPr>
            <p:extLst>
              <p:ext uri="{D42A27DB-BD31-4B8C-83A1-F6EECF244321}">
                <p14:modId xmlns:p14="http://schemas.microsoft.com/office/powerpoint/2010/main" val="1715313975"/>
              </p:ext>
            </p:extLst>
          </p:nvPr>
        </p:nvGraphicFramePr>
        <p:xfrm>
          <a:off x="810768" y="1551925"/>
          <a:ext cx="10570464" cy="3486947"/>
        </p:xfrm>
        <a:graphic>
          <a:graphicData uri="http://schemas.openxmlformats.org/drawingml/2006/table">
            <a:tbl>
              <a:tblPr firstRow="1" bandRow="1">
                <a:tableStyleId>{5C22544A-7EE6-4342-B048-85BDC9FD1C3A}</a:tableStyleId>
              </a:tblPr>
              <a:tblGrid>
                <a:gridCol w="2195830">
                  <a:extLst>
                    <a:ext uri="{9D8B030D-6E8A-4147-A177-3AD203B41FA5}">
                      <a16:colId xmlns:a16="http://schemas.microsoft.com/office/drawing/2014/main" val="2760087528"/>
                    </a:ext>
                  </a:extLst>
                </a:gridCol>
                <a:gridCol w="6164893">
                  <a:extLst>
                    <a:ext uri="{9D8B030D-6E8A-4147-A177-3AD203B41FA5}">
                      <a16:colId xmlns:a16="http://schemas.microsoft.com/office/drawing/2014/main" val="1663897993"/>
                    </a:ext>
                  </a:extLst>
                </a:gridCol>
                <a:gridCol w="2209741">
                  <a:extLst>
                    <a:ext uri="{9D8B030D-6E8A-4147-A177-3AD203B41FA5}">
                      <a16:colId xmlns:a16="http://schemas.microsoft.com/office/drawing/2014/main" val="161177679"/>
                    </a:ext>
                  </a:extLst>
                </a:gridCol>
              </a:tblGrid>
              <a:tr h="704517">
                <a:tc>
                  <a:txBody>
                    <a:bodyPr/>
                    <a:lstStyle/>
                    <a:p>
                      <a:pPr marL="0" marR="0" algn="ctr">
                        <a:spcBef>
                          <a:spcPts val="100"/>
                        </a:spcBef>
                        <a:spcAft>
                          <a:spcPts val="100"/>
                        </a:spcAft>
                      </a:pPr>
                      <a:r>
                        <a:rPr lang="en-US" sz="1800" b="1" dirty="0">
                          <a:solidFill>
                            <a:schemeClr val="bg1"/>
                          </a:solidFill>
                          <a:effectLst/>
                          <a:latin typeface="+mn-lt"/>
                          <a:ea typeface="Times New Roman" panose="02020603050405020304" pitchFamily="18" charset="0"/>
                        </a:rPr>
                        <a:t>Standard Rating</a:t>
                      </a:r>
                      <a:endParaRPr lang="en-US" sz="1800" dirty="0">
                        <a:solidFill>
                          <a:schemeClr val="bg1"/>
                        </a:solidFill>
                        <a:effectLst/>
                        <a:latin typeface="+mn-lt"/>
                        <a:ea typeface="Times New Roman" panose="02020603050405020304" pitchFamily="18" charset="0"/>
                      </a:endParaRPr>
                    </a:p>
                  </a:txBody>
                  <a:tcPr marL="74930" marR="74930" marT="6350" marB="6350" anchor="ctr"/>
                </a:tc>
                <a:tc>
                  <a:txBody>
                    <a:bodyPr/>
                    <a:lstStyle/>
                    <a:p>
                      <a:pPr marL="0" marR="0" algn="ctr">
                        <a:spcBef>
                          <a:spcPts val="100"/>
                        </a:spcBef>
                        <a:spcAft>
                          <a:spcPts val="100"/>
                        </a:spcAft>
                      </a:pPr>
                      <a:r>
                        <a:rPr lang="en-US" sz="1800" b="1" dirty="0">
                          <a:solidFill>
                            <a:schemeClr val="bg1"/>
                          </a:solidFill>
                          <a:effectLst/>
                          <a:latin typeface="+mn-lt"/>
                          <a:ea typeface="Times New Roman" panose="02020603050405020304" pitchFamily="18" charset="0"/>
                        </a:rPr>
                        <a:t>Definition</a:t>
                      </a:r>
                      <a:endParaRPr lang="en-US" sz="1800" dirty="0">
                        <a:solidFill>
                          <a:schemeClr val="bg1"/>
                        </a:solidFill>
                        <a:effectLst/>
                        <a:latin typeface="+mn-lt"/>
                        <a:ea typeface="Times New Roman" panose="02020603050405020304" pitchFamily="18" charset="0"/>
                      </a:endParaRPr>
                    </a:p>
                  </a:txBody>
                  <a:tcPr marL="71755" marR="74930" marT="6350" marB="6350" anchor="ctr"/>
                </a:tc>
                <a:tc>
                  <a:txBody>
                    <a:bodyPr/>
                    <a:lstStyle/>
                    <a:p>
                      <a:pPr marL="0" marR="0" algn="ctr">
                        <a:spcBef>
                          <a:spcPts val="100"/>
                        </a:spcBef>
                        <a:spcAft>
                          <a:spcPts val="100"/>
                        </a:spcAft>
                      </a:pPr>
                      <a:r>
                        <a:rPr lang="en-US" sz="1800" b="1" dirty="0">
                          <a:solidFill>
                            <a:schemeClr val="bg1"/>
                          </a:solidFill>
                          <a:effectLst/>
                          <a:latin typeface="+mn-lt"/>
                          <a:ea typeface="Times New Roman" panose="02020603050405020304" pitchFamily="18" charset="0"/>
                        </a:rPr>
                        <a:t>Standard for Calculating Points</a:t>
                      </a:r>
                      <a:endParaRPr lang="en-US" sz="1800" dirty="0">
                        <a:solidFill>
                          <a:schemeClr val="bg1"/>
                        </a:solidFill>
                        <a:effectLst/>
                        <a:latin typeface="+mn-lt"/>
                        <a:ea typeface="Times New Roman" panose="02020603050405020304" pitchFamily="18" charset="0"/>
                      </a:endParaRPr>
                    </a:p>
                  </a:txBody>
                  <a:tcPr marL="71755" marR="74930" marT="6350" marB="6350" anchor="ctr"/>
                </a:tc>
                <a:extLst>
                  <a:ext uri="{0D108BD9-81ED-4DB2-BD59-A6C34878D82A}">
                    <a16:rowId xmlns:a16="http://schemas.microsoft.com/office/drawing/2014/main" val="237780596"/>
                  </a:ext>
                </a:extLst>
              </a:tr>
              <a:tr h="699426">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Thoroughly Meets</a:t>
                      </a:r>
                    </a:p>
                  </a:txBody>
                  <a:tcPr marL="74930" marR="74930" marT="3175" marB="6350"/>
                </a:tc>
                <a:tc>
                  <a:txBody>
                    <a:bodyPr/>
                    <a:lstStyle/>
                    <a:p>
                      <a:pPr marL="0" marR="0">
                        <a:spcBef>
                          <a:spcPts val="100"/>
                        </a:spcBef>
                        <a:spcAft>
                          <a:spcPts val="100"/>
                        </a:spcAft>
                      </a:pPr>
                      <a:r>
                        <a:rPr lang="en-US" sz="1400" dirty="0">
                          <a:solidFill>
                            <a:srgbClr val="000000"/>
                          </a:solidFill>
                          <a:effectLst/>
                          <a:latin typeface="+mn-lt"/>
                          <a:ea typeface="Times New Roman" panose="02020603050405020304" pitchFamily="18" charset="0"/>
                        </a:rPr>
                        <a:t>The application thoroughly responds to the rating factor and fully and convincingly satisfies all the stated specifications.</a:t>
                      </a:r>
                    </a:p>
                  </a:txBody>
                  <a:tcPr marL="71755" marR="74930" marT="3175" marB="6350"/>
                </a:tc>
                <a:tc>
                  <a:txBody>
                    <a:bodyPr/>
                    <a:lstStyle/>
                    <a:p>
                      <a:pPr marL="0" marR="0">
                        <a:spcBef>
                          <a:spcPts val="100"/>
                        </a:spcBef>
                        <a:spcAft>
                          <a:spcPts val="100"/>
                        </a:spcAft>
                      </a:pPr>
                      <a:r>
                        <a:rPr lang="en-US" sz="1400" dirty="0">
                          <a:solidFill>
                            <a:srgbClr val="000000"/>
                          </a:solidFill>
                          <a:effectLst/>
                          <a:latin typeface="+mn-lt"/>
                          <a:ea typeface="Times New Roman" panose="02020603050405020304" pitchFamily="18" charset="0"/>
                        </a:rPr>
                        <a:t>Full Points</a:t>
                      </a:r>
                    </a:p>
                  </a:txBody>
                  <a:tcPr marL="71755" marR="74930" marT="3175" marB="6350"/>
                </a:tc>
                <a:extLst>
                  <a:ext uri="{0D108BD9-81ED-4DB2-BD59-A6C34878D82A}">
                    <a16:rowId xmlns:a16="http://schemas.microsoft.com/office/drawing/2014/main" val="796089847"/>
                  </a:ext>
                </a:extLst>
              </a:tr>
              <a:tr h="1041502">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Partially Meets</a:t>
                      </a:r>
                    </a:p>
                  </a:txBody>
                  <a:tcPr marL="74930" marR="74930" marT="3175" marB="6350"/>
                </a:tc>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The application responds incompletely to the rating factor or the application convincingly satisfies some, but not all, of the stated specifications.</a:t>
                      </a:r>
                    </a:p>
                  </a:txBody>
                  <a:tcPr marL="71755" marR="74930" marT="3175" marB="6350"/>
                </a:tc>
                <a:tc>
                  <a:txBody>
                    <a:bodyPr/>
                    <a:lstStyle/>
                    <a:p>
                      <a:pPr marL="0" marR="0">
                        <a:spcBef>
                          <a:spcPts val="100"/>
                        </a:spcBef>
                        <a:spcAft>
                          <a:spcPts val="100"/>
                        </a:spcAft>
                      </a:pPr>
                      <a:r>
                        <a:rPr lang="en-US" sz="1400" dirty="0">
                          <a:solidFill>
                            <a:srgbClr val="000000"/>
                          </a:solidFill>
                          <a:effectLst/>
                          <a:latin typeface="+mn-lt"/>
                          <a:ea typeface="Times New Roman" panose="02020603050405020304" pitchFamily="18" charset="0"/>
                        </a:rPr>
                        <a:t>Half Points</a:t>
                      </a:r>
                    </a:p>
                  </a:txBody>
                  <a:tcPr marL="71755" marR="74930" marT="3175" marB="6350"/>
                </a:tc>
                <a:extLst>
                  <a:ext uri="{0D108BD9-81ED-4DB2-BD59-A6C34878D82A}">
                    <a16:rowId xmlns:a16="http://schemas.microsoft.com/office/drawing/2014/main" val="4292208805"/>
                  </a:ext>
                </a:extLst>
              </a:tr>
              <a:tr h="1041502">
                <a:tc>
                  <a:txBody>
                    <a:bodyPr/>
                    <a:lstStyle/>
                    <a:p>
                      <a:pPr marL="0" marR="0">
                        <a:spcBef>
                          <a:spcPts val="100"/>
                        </a:spcBef>
                        <a:spcAft>
                          <a:spcPts val="100"/>
                        </a:spcAft>
                      </a:pPr>
                      <a:r>
                        <a:rPr lang="en-US" sz="1400" dirty="0">
                          <a:solidFill>
                            <a:srgbClr val="000000"/>
                          </a:solidFill>
                          <a:effectLst/>
                          <a:latin typeface="+mn-lt"/>
                          <a:ea typeface="Times New Roman" panose="02020603050405020304" pitchFamily="18" charset="0"/>
                        </a:rPr>
                        <a:t>Fails to Meet</a:t>
                      </a:r>
                    </a:p>
                  </a:txBody>
                  <a:tcPr marL="74930" marR="74930" marT="3175" marB="6350"/>
                </a:tc>
                <a:tc>
                  <a:txBody>
                    <a:bodyPr/>
                    <a:lstStyle/>
                    <a:p>
                      <a:pPr marL="0" marR="0">
                        <a:spcBef>
                          <a:spcPts val="100"/>
                        </a:spcBef>
                        <a:spcAft>
                          <a:spcPts val="100"/>
                        </a:spcAft>
                      </a:pPr>
                      <a:r>
                        <a:rPr lang="en-US" sz="1400" dirty="0">
                          <a:solidFill>
                            <a:srgbClr val="000000"/>
                          </a:solidFill>
                          <a:effectLst/>
                          <a:latin typeface="+mn-lt"/>
                          <a:ea typeface="Times New Roman" panose="02020603050405020304" pitchFamily="18" charset="0"/>
                        </a:rPr>
                        <a:t>The application does not respond to the rating factor or the application does respond to the rating factor but does not convincingly satisfy any of the stated specifications.</a:t>
                      </a:r>
                    </a:p>
                  </a:txBody>
                  <a:tcPr marL="71755" marR="74930" marT="3175" marB="6350"/>
                </a:tc>
                <a:tc>
                  <a:txBody>
                    <a:bodyPr/>
                    <a:lstStyle/>
                    <a:p>
                      <a:pPr marL="0" marR="0">
                        <a:spcBef>
                          <a:spcPts val="100"/>
                        </a:spcBef>
                        <a:spcAft>
                          <a:spcPts val="100"/>
                        </a:spcAft>
                      </a:pPr>
                      <a:r>
                        <a:rPr lang="en-US" sz="1400" dirty="0">
                          <a:solidFill>
                            <a:srgbClr val="000000"/>
                          </a:solidFill>
                          <a:effectLst/>
                          <a:latin typeface="+mn-lt"/>
                          <a:ea typeface="Times New Roman" panose="02020603050405020304" pitchFamily="18" charset="0"/>
                        </a:rPr>
                        <a:t>Zero Points</a:t>
                      </a:r>
                    </a:p>
                  </a:txBody>
                  <a:tcPr marL="71755" marR="74930" marT="3175" marB="6350"/>
                </a:tc>
                <a:extLst>
                  <a:ext uri="{0D108BD9-81ED-4DB2-BD59-A6C34878D82A}">
                    <a16:rowId xmlns:a16="http://schemas.microsoft.com/office/drawing/2014/main" val="1563544472"/>
                  </a:ext>
                </a:extLst>
              </a:tr>
            </a:tbl>
          </a:graphicData>
        </a:graphic>
      </p:graphicFrame>
      <p:sp>
        <p:nvSpPr>
          <p:cNvPr id="3" name="Slide Number Placeholder 2">
            <a:extLst>
              <a:ext uri="{FF2B5EF4-FFF2-40B4-BE49-F238E27FC236}">
                <a16:creationId xmlns:a16="http://schemas.microsoft.com/office/drawing/2014/main" id="{2533F781-76F9-8D12-38D4-3C3ECD07C3D0}"/>
              </a:ext>
            </a:extLst>
          </p:cNvPr>
          <p:cNvSpPr>
            <a:spLocks noGrp="1"/>
          </p:cNvSpPr>
          <p:nvPr>
            <p:ph type="sldNum" sz="quarter" idx="4"/>
          </p:nvPr>
        </p:nvSpPr>
        <p:spPr/>
        <p:txBody>
          <a:bodyPr/>
          <a:lstStyle/>
          <a:p>
            <a:fld id="{E1CE52AA-BB93-4FDB-9629-C6421C98F39B}" type="slidenum">
              <a:rPr lang="en-US" smtClean="0"/>
              <a:pPr/>
              <a:t>44</a:t>
            </a:fld>
            <a:endParaRPr lang="en-US" dirty="0"/>
          </a:p>
        </p:txBody>
      </p:sp>
    </p:spTree>
    <p:extLst>
      <p:ext uri="{BB962C8B-B14F-4D97-AF65-F5344CB8AC3E}">
        <p14:creationId xmlns:p14="http://schemas.microsoft.com/office/powerpoint/2010/main" val="27234309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3B679-C29C-FD06-7298-F27C3E9927DF}"/>
              </a:ext>
            </a:extLst>
          </p:cNvPr>
          <p:cNvSpPr>
            <a:spLocks noGrp="1"/>
          </p:cNvSpPr>
          <p:nvPr>
            <p:ph type="title"/>
          </p:nvPr>
        </p:nvSpPr>
        <p:spPr/>
        <p:txBody>
          <a:bodyPr>
            <a:normAutofit/>
          </a:bodyPr>
          <a:lstStyle/>
          <a:p>
            <a:r>
              <a:rPr lang="en-US" sz="3500" dirty="0"/>
              <a:t>Proposal Submission</a:t>
            </a:r>
          </a:p>
        </p:txBody>
      </p:sp>
      <p:sp>
        <p:nvSpPr>
          <p:cNvPr id="4" name="Text Placeholder 3">
            <a:extLst>
              <a:ext uri="{FF2B5EF4-FFF2-40B4-BE49-F238E27FC236}">
                <a16:creationId xmlns:a16="http://schemas.microsoft.com/office/drawing/2014/main" id="{461390CF-0BD0-1703-5DD3-60221E217603}"/>
              </a:ext>
            </a:extLst>
          </p:cNvPr>
          <p:cNvSpPr>
            <a:spLocks noGrp="1"/>
          </p:cNvSpPr>
          <p:nvPr>
            <p:ph type="body" sz="quarter" idx="14"/>
          </p:nvPr>
        </p:nvSpPr>
        <p:spPr/>
        <p:txBody>
          <a:bodyPr/>
          <a:lstStyle/>
          <a:p>
            <a:r>
              <a:rPr lang="en-US" sz="3200" i="0" dirty="0">
                <a:solidFill>
                  <a:srgbClr val="C00000"/>
                </a:solidFill>
              </a:rPr>
              <a:t>Section IV.C</a:t>
            </a:r>
          </a:p>
        </p:txBody>
      </p:sp>
      <p:sp>
        <p:nvSpPr>
          <p:cNvPr id="5" name="Text Placeholder 4">
            <a:extLst>
              <a:ext uri="{FF2B5EF4-FFF2-40B4-BE49-F238E27FC236}">
                <a16:creationId xmlns:a16="http://schemas.microsoft.com/office/drawing/2014/main" id="{E3FFBED6-5245-A166-D6AB-BF80CEFBAB09}"/>
              </a:ext>
            </a:extLst>
          </p:cNvPr>
          <p:cNvSpPr>
            <a:spLocks noGrp="1"/>
          </p:cNvSpPr>
          <p:nvPr>
            <p:ph type="body" sz="quarter" idx="13"/>
          </p:nvPr>
        </p:nvSpPr>
        <p:spPr/>
        <p:txBody>
          <a:bodyPr anchor="t"/>
          <a:lstStyle/>
          <a:p>
            <a:pPr>
              <a:lnSpc>
                <a:spcPct val="90000"/>
              </a:lnSpc>
              <a:spcBef>
                <a:spcPts val="1000"/>
              </a:spcBef>
              <a:spcAft>
                <a:spcPts val="0"/>
              </a:spcAft>
            </a:pPr>
            <a:endParaRPr lang="en-US" b="1" dirty="0">
              <a:cs typeface="+mn-cs"/>
            </a:endParaRPr>
          </a:p>
          <a:p>
            <a:pPr>
              <a:lnSpc>
                <a:spcPct val="90000"/>
              </a:lnSpc>
              <a:spcBef>
                <a:spcPts val="1000"/>
              </a:spcBef>
              <a:spcAft>
                <a:spcPts val="0"/>
              </a:spcAft>
            </a:pPr>
            <a:r>
              <a:rPr lang="en-US" b="1" dirty="0">
                <a:cs typeface="+mn-cs"/>
              </a:rPr>
              <a:t>Applications must be received by 11:59 p.m. (ET) on the closing date, which is </a:t>
            </a:r>
            <a:r>
              <a:rPr lang="en-US" b="1">
                <a:cs typeface="+mn-cs"/>
              </a:rPr>
              <a:t>July 1, </a:t>
            </a:r>
            <a:r>
              <a:rPr lang="en-US" b="1" dirty="0">
                <a:cs typeface="+mn-cs"/>
              </a:rPr>
              <a:t>2024.  </a:t>
            </a:r>
          </a:p>
          <a:p>
            <a:pPr>
              <a:lnSpc>
                <a:spcPct val="90000"/>
              </a:lnSpc>
              <a:spcBef>
                <a:spcPts val="1000"/>
              </a:spcBef>
              <a:spcAft>
                <a:spcPts val="0"/>
              </a:spcAft>
            </a:pPr>
            <a:endParaRPr lang="en-US" b="1" dirty="0">
              <a:cs typeface="+mn-cs"/>
            </a:endParaRPr>
          </a:p>
          <a:p>
            <a:pPr marL="228600" indent="-228600">
              <a:lnSpc>
                <a:spcPct val="90000"/>
              </a:lnSpc>
              <a:spcBef>
                <a:spcPts val="1000"/>
              </a:spcBef>
              <a:spcAft>
                <a:spcPts val="0"/>
              </a:spcAft>
              <a:buBlip>
                <a:blip r:embed="rId3"/>
              </a:buBlip>
            </a:pPr>
            <a:r>
              <a:rPr lang="en-US" b="1" dirty="0">
                <a:cs typeface="+mn-cs"/>
              </a:rPr>
              <a:t>Method of Submission</a:t>
            </a:r>
          </a:p>
          <a:p>
            <a:pPr marL="914400" lvl="1">
              <a:spcBef>
                <a:spcPts val="1000"/>
              </a:spcBef>
              <a:buBlip>
                <a:blip r:embed="rId3"/>
              </a:buBlip>
            </a:pPr>
            <a:r>
              <a:rPr lang="en-US" dirty="0">
                <a:cs typeface="+mn-cs"/>
              </a:rPr>
              <a:t>Online at </a:t>
            </a:r>
            <a:r>
              <a:rPr lang="en-US" dirty="0">
                <a:cs typeface="+mn-cs"/>
                <a:hlinkClick r:id="rId4"/>
              </a:rPr>
              <a:t>www.grants.gov </a:t>
            </a:r>
            <a:endParaRPr lang="en-US" dirty="0">
              <a:cs typeface="+mn-cs"/>
            </a:endParaRPr>
          </a:p>
          <a:p>
            <a:pPr marL="914400" lvl="1">
              <a:spcBef>
                <a:spcPts val="1000"/>
              </a:spcBef>
              <a:buBlip>
                <a:blip r:embed="rId3"/>
              </a:buBlip>
            </a:pPr>
            <a:r>
              <a:rPr lang="en-US" dirty="0">
                <a:cs typeface="+mn-cs"/>
              </a:rPr>
              <a:t>Reference FOA-ETA-23-31 (and Amendments One and Two)</a:t>
            </a:r>
          </a:p>
        </p:txBody>
      </p:sp>
      <p:sp>
        <p:nvSpPr>
          <p:cNvPr id="3" name="Slide Number Placeholder 2">
            <a:extLst>
              <a:ext uri="{FF2B5EF4-FFF2-40B4-BE49-F238E27FC236}">
                <a16:creationId xmlns:a16="http://schemas.microsoft.com/office/drawing/2014/main" id="{2533F781-76F9-8D12-38D4-3C3ECD07C3D0}"/>
              </a:ext>
            </a:extLst>
          </p:cNvPr>
          <p:cNvSpPr>
            <a:spLocks noGrp="1"/>
          </p:cNvSpPr>
          <p:nvPr>
            <p:ph type="sldNum" sz="quarter" idx="4"/>
          </p:nvPr>
        </p:nvSpPr>
        <p:spPr/>
        <p:txBody>
          <a:bodyPr/>
          <a:lstStyle/>
          <a:p>
            <a:fld id="{E1CE52AA-BB93-4FDB-9629-C6421C98F39B}" type="slidenum">
              <a:rPr lang="en-US" smtClean="0"/>
              <a:pPr/>
              <a:t>45</a:t>
            </a:fld>
            <a:endParaRPr lang="en-US" dirty="0"/>
          </a:p>
        </p:txBody>
      </p:sp>
    </p:spTree>
    <p:extLst>
      <p:ext uri="{BB962C8B-B14F-4D97-AF65-F5344CB8AC3E}">
        <p14:creationId xmlns:p14="http://schemas.microsoft.com/office/powerpoint/2010/main" val="6753231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3B679-C29C-FD06-7298-F27C3E9927DF}"/>
              </a:ext>
            </a:extLst>
          </p:cNvPr>
          <p:cNvSpPr>
            <a:spLocks noGrp="1"/>
          </p:cNvSpPr>
          <p:nvPr>
            <p:ph type="title"/>
          </p:nvPr>
        </p:nvSpPr>
        <p:spPr/>
        <p:txBody>
          <a:bodyPr>
            <a:normAutofit/>
          </a:bodyPr>
          <a:lstStyle/>
          <a:p>
            <a:r>
              <a:rPr lang="en-US" sz="3500" dirty="0">
                <a:ea typeface="+mn-lt"/>
                <a:cs typeface="+mn-lt"/>
              </a:rPr>
              <a:t>Grants.gov Help Desk and Agency Contact</a:t>
            </a:r>
            <a:endParaRPr lang="en-US" sz="3500" dirty="0"/>
          </a:p>
        </p:txBody>
      </p:sp>
      <p:sp>
        <p:nvSpPr>
          <p:cNvPr id="4" name="Text Placeholder 3">
            <a:extLst>
              <a:ext uri="{FF2B5EF4-FFF2-40B4-BE49-F238E27FC236}">
                <a16:creationId xmlns:a16="http://schemas.microsoft.com/office/drawing/2014/main" id="{461390CF-0BD0-1703-5DD3-60221E217603}"/>
              </a:ext>
            </a:extLst>
          </p:cNvPr>
          <p:cNvSpPr>
            <a:spLocks noGrp="1"/>
          </p:cNvSpPr>
          <p:nvPr>
            <p:ph type="body" sz="quarter" idx="14"/>
          </p:nvPr>
        </p:nvSpPr>
        <p:spPr/>
        <p:txBody>
          <a:bodyPr/>
          <a:lstStyle/>
          <a:p>
            <a:r>
              <a:rPr lang="en-US" sz="3200" i="0" dirty="0">
                <a:solidFill>
                  <a:srgbClr val="C00000"/>
                </a:solidFill>
              </a:rPr>
              <a:t>Application Submission Difficulties in Grants.gov </a:t>
            </a:r>
          </a:p>
        </p:txBody>
      </p:sp>
      <p:sp>
        <p:nvSpPr>
          <p:cNvPr id="5" name="Text Placeholder 4">
            <a:extLst>
              <a:ext uri="{FF2B5EF4-FFF2-40B4-BE49-F238E27FC236}">
                <a16:creationId xmlns:a16="http://schemas.microsoft.com/office/drawing/2014/main" id="{E3FFBED6-5245-A166-D6AB-BF80CEFBAB09}"/>
              </a:ext>
            </a:extLst>
          </p:cNvPr>
          <p:cNvSpPr>
            <a:spLocks noGrp="1"/>
          </p:cNvSpPr>
          <p:nvPr>
            <p:ph type="body" sz="quarter" idx="13"/>
          </p:nvPr>
        </p:nvSpPr>
        <p:spPr>
          <a:xfrm>
            <a:off x="805866" y="1890696"/>
            <a:ext cx="11080750" cy="4262454"/>
          </a:xfrm>
        </p:spPr>
        <p:txBody>
          <a:bodyPr anchor="t"/>
          <a:lstStyle/>
          <a:p>
            <a:r>
              <a:rPr lang="en-US" sz="2000" b="1" dirty="0">
                <a:ea typeface="+mn-lt"/>
                <a:cs typeface="+mn-lt"/>
              </a:rPr>
              <a:t>Contact one of the following</a:t>
            </a:r>
            <a:r>
              <a:rPr lang="en-US" sz="2000" dirty="0">
                <a:ea typeface="+mn-lt"/>
                <a:cs typeface="+mn-lt"/>
              </a:rPr>
              <a:t>:</a:t>
            </a:r>
          </a:p>
          <a:p>
            <a:pPr marL="228600" lvl="1">
              <a:spcBef>
                <a:spcPts val="1000"/>
              </a:spcBef>
              <a:buBlip>
                <a:blip r:embed="rId3"/>
              </a:buBlip>
            </a:pPr>
            <a:r>
              <a:rPr lang="en-US" sz="2000" dirty="0"/>
              <a:t>Call: 1-800-518-4726 or 606-545-5035 to speak to a Customer Support Representative, and/or</a:t>
            </a:r>
          </a:p>
          <a:p>
            <a:pPr marL="228600" lvl="1">
              <a:spcBef>
                <a:spcPts val="1000"/>
              </a:spcBef>
              <a:buBlip>
                <a:blip r:embed="rId3"/>
              </a:buBlip>
            </a:pPr>
            <a:r>
              <a:rPr lang="en-US" sz="2000" dirty="0"/>
              <a:t>Email:</a:t>
            </a:r>
            <a:r>
              <a:rPr lang="en-US" sz="2000" dirty="0">
                <a:ea typeface="+mn-lt"/>
                <a:cs typeface="+mn-lt"/>
              </a:rPr>
              <a:t> </a:t>
            </a:r>
            <a:r>
              <a:rPr lang="en-US" sz="2000" dirty="0">
                <a:ea typeface="+mn-lt"/>
                <a:cs typeface="+mn-lt"/>
                <a:hlinkClick r:id="rId4"/>
              </a:rPr>
              <a:t>support@grants.gov</a:t>
            </a:r>
            <a:endParaRPr lang="en-US" sz="2000" b="1" dirty="0">
              <a:ea typeface="+mn-lt"/>
              <a:cs typeface="+mn-lt"/>
            </a:endParaRPr>
          </a:p>
          <a:p>
            <a:endParaRPr lang="en-US" sz="2000" dirty="0">
              <a:ea typeface="+mn-lt"/>
              <a:cs typeface="+mn-lt"/>
            </a:endParaRPr>
          </a:p>
          <a:p>
            <a:r>
              <a:rPr lang="en-US" sz="2000" dirty="0">
                <a:ea typeface="+mn-lt"/>
                <a:cs typeface="+mn-lt"/>
              </a:rPr>
              <a:t>The Grants.gov Contact Center is open 24 hours a day, 7 days a week but closed on federal holidays. </a:t>
            </a:r>
          </a:p>
          <a:p>
            <a:pPr marL="0" indent="0">
              <a:buNone/>
            </a:pPr>
            <a:endParaRPr lang="en-US" sz="2000" b="1" dirty="0">
              <a:ea typeface="+mn-lt"/>
              <a:cs typeface="+mn-lt"/>
            </a:endParaRPr>
          </a:p>
          <a:p>
            <a:pPr marL="0" indent="0">
              <a:buNone/>
            </a:pPr>
            <a:r>
              <a:rPr lang="en-US" sz="2000" b="1" dirty="0">
                <a:ea typeface="+mn-lt"/>
                <a:cs typeface="+mn-lt"/>
              </a:rPr>
              <a:t>FOA Technical Questions - </a:t>
            </a:r>
            <a:r>
              <a:rPr lang="en-US" sz="2000" dirty="0">
                <a:ea typeface="+mn-lt"/>
                <a:cs typeface="+mn-lt"/>
              </a:rPr>
              <a:t>Contact Todd Long, Lead Grants Management Specialist, Office of Grants Management, at </a:t>
            </a:r>
            <a:r>
              <a:rPr lang="en-US" sz="2000" dirty="0">
                <a:ea typeface="+mn-lt"/>
                <a:cs typeface="+mn-lt"/>
                <a:hlinkClick r:id="rId5"/>
              </a:rPr>
              <a:t>IN_FOA-ETA-23-31@dol.gov</a:t>
            </a:r>
            <a:r>
              <a:rPr lang="en-US" sz="2000" dirty="0">
                <a:ea typeface="+mn-lt"/>
                <a:cs typeface="+mn-lt"/>
              </a:rPr>
              <a:t> </a:t>
            </a:r>
          </a:p>
          <a:p>
            <a:r>
              <a:rPr lang="en-US" sz="2000" dirty="0">
                <a:cs typeface="+mn-cs"/>
              </a:rPr>
              <a:t>Reference:</a:t>
            </a:r>
            <a:r>
              <a:rPr lang="en-US" sz="2000" dirty="0">
                <a:ea typeface="+mn-lt"/>
                <a:cs typeface="+mn-lt"/>
              </a:rPr>
              <a:t> </a:t>
            </a:r>
            <a:r>
              <a:rPr lang="en-US" sz="2000" b="1" dirty="0">
                <a:ea typeface="+mn-lt"/>
                <a:cs typeface="+mn-lt"/>
              </a:rPr>
              <a:t>FOA-ETA-23-31 </a:t>
            </a:r>
            <a:r>
              <a:rPr lang="en-US" sz="2000" dirty="0">
                <a:ea typeface="+mn-lt"/>
                <a:cs typeface="+mn-lt"/>
              </a:rPr>
              <a:t>(</a:t>
            </a:r>
            <a:r>
              <a:rPr lang="en-US" sz="2000" dirty="0"/>
              <a:t>and Amendments One and Two)</a:t>
            </a:r>
          </a:p>
        </p:txBody>
      </p:sp>
      <p:sp>
        <p:nvSpPr>
          <p:cNvPr id="3" name="Slide Number Placeholder 2">
            <a:extLst>
              <a:ext uri="{FF2B5EF4-FFF2-40B4-BE49-F238E27FC236}">
                <a16:creationId xmlns:a16="http://schemas.microsoft.com/office/drawing/2014/main" id="{2533F781-76F9-8D12-38D4-3C3ECD07C3D0}"/>
              </a:ext>
            </a:extLst>
          </p:cNvPr>
          <p:cNvSpPr>
            <a:spLocks noGrp="1"/>
          </p:cNvSpPr>
          <p:nvPr>
            <p:ph type="sldNum" sz="quarter" idx="4"/>
          </p:nvPr>
        </p:nvSpPr>
        <p:spPr/>
        <p:txBody>
          <a:bodyPr/>
          <a:lstStyle/>
          <a:p>
            <a:fld id="{E1CE52AA-BB93-4FDB-9629-C6421C98F39B}" type="slidenum">
              <a:rPr lang="en-US" smtClean="0"/>
              <a:pPr/>
              <a:t>46</a:t>
            </a:fld>
            <a:endParaRPr lang="en-US" dirty="0"/>
          </a:p>
        </p:txBody>
      </p:sp>
    </p:spTree>
    <p:extLst>
      <p:ext uri="{BB962C8B-B14F-4D97-AF65-F5344CB8AC3E}">
        <p14:creationId xmlns:p14="http://schemas.microsoft.com/office/powerpoint/2010/main" val="39559243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DA8A09D-7A2E-9CF7-5B15-422ADC43C013}"/>
              </a:ext>
            </a:extLst>
          </p:cNvPr>
          <p:cNvSpPr>
            <a:spLocks noGrp="1"/>
          </p:cNvSpPr>
          <p:nvPr>
            <p:ph type="title" idx="4294967295"/>
          </p:nvPr>
        </p:nvSpPr>
        <p:spPr>
          <a:xfrm>
            <a:off x="621792" y="466344"/>
            <a:ext cx="10570464" cy="69494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lt"/>
                <a:cs typeface="+mn-lt"/>
              </a:rPr>
              <a:t>Review and Selection Process</a:t>
            </a:r>
            <a:endParaRPr kumimoji="0" lang="en-US" sz="3500" b="0" i="0" u="none" strike="noStrike" kern="1200" cap="none" spc="0" normalizeH="0" baseline="0" noProof="0" dirty="0">
              <a:ln>
                <a:noFill/>
              </a:ln>
              <a:solidFill>
                <a:schemeClr val="accent1"/>
              </a:solidFill>
              <a:effectLst/>
              <a:uLnTx/>
              <a:uFillTx/>
              <a:latin typeface="+mn-lt"/>
              <a:ea typeface="+mn-ea"/>
              <a:cs typeface="+mn-cs"/>
            </a:endParaRPr>
          </a:p>
        </p:txBody>
      </p:sp>
      <p:sp>
        <p:nvSpPr>
          <p:cNvPr id="6" name="Text Placeholder 5">
            <a:extLst>
              <a:ext uri="{FF2B5EF4-FFF2-40B4-BE49-F238E27FC236}">
                <a16:creationId xmlns:a16="http://schemas.microsoft.com/office/drawing/2014/main" id="{4F4B037F-AAD3-260A-B814-DE4177B0E02A}"/>
              </a:ext>
            </a:extLst>
          </p:cNvPr>
          <p:cNvSpPr>
            <a:spLocks noGrp="1"/>
          </p:cNvSpPr>
          <p:nvPr>
            <p:ph type="body" idx="1"/>
          </p:nvPr>
        </p:nvSpPr>
        <p:spPr/>
        <p:txBody>
          <a:bodyPr/>
          <a:lstStyle/>
          <a:p>
            <a:r>
              <a:rPr lang="en-US" b="1" dirty="0">
                <a:cs typeface="Calibri"/>
              </a:rPr>
              <a:t>Merit Review and Selection Process</a:t>
            </a:r>
          </a:p>
        </p:txBody>
      </p:sp>
      <p:sp>
        <p:nvSpPr>
          <p:cNvPr id="3" name="Text Placeholder 2">
            <a:extLst>
              <a:ext uri="{FF2B5EF4-FFF2-40B4-BE49-F238E27FC236}">
                <a16:creationId xmlns:a16="http://schemas.microsoft.com/office/drawing/2014/main" id="{71B5E1E7-18DF-2A33-FED5-9D49C5A6E446}"/>
              </a:ext>
            </a:extLst>
          </p:cNvPr>
          <p:cNvSpPr>
            <a:spLocks noGrp="1"/>
          </p:cNvSpPr>
          <p:nvPr>
            <p:ph type="body" sz="quarter" idx="31"/>
          </p:nvPr>
        </p:nvSpPr>
        <p:spPr/>
        <p:txBody>
          <a:bodyPr/>
          <a:lstStyle/>
          <a:p>
            <a:pPr marL="0" indent="0">
              <a:buNone/>
            </a:pPr>
            <a:r>
              <a:rPr lang="en-US" dirty="0">
                <a:ea typeface="+mn-lt"/>
                <a:cs typeface="+mn-lt"/>
              </a:rPr>
              <a:t>A technical merit review panel will carefully evaluate applications against the selection criteria to determine the merit of applications.  These criteria are based on the policy goals, priorities, and emphases set forth in this FOA.  Up to 102 points may be awarded to an applicant, depending on the quality of the responses provided.  </a:t>
            </a:r>
          </a:p>
          <a:p>
            <a:endParaRPr lang="en-US" dirty="0"/>
          </a:p>
        </p:txBody>
      </p:sp>
      <p:sp>
        <p:nvSpPr>
          <p:cNvPr id="7" name="Text Placeholder 6">
            <a:extLst>
              <a:ext uri="{FF2B5EF4-FFF2-40B4-BE49-F238E27FC236}">
                <a16:creationId xmlns:a16="http://schemas.microsoft.com/office/drawing/2014/main" id="{2F892C8D-DFB7-468C-5032-B4AD511A2DBC}"/>
              </a:ext>
            </a:extLst>
          </p:cNvPr>
          <p:cNvSpPr>
            <a:spLocks noGrp="1"/>
          </p:cNvSpPr>
          <p:nvPr>
            <p:ph type="body" idx="33"/>
          </p:nvPr>
        </p:nvSpPr>
        <p:spPr/>
        <p:txBody>
          <a:bodyPr/>
          <a:lstStyle/>
          <a:p>
            <a:r>
              <a:rPr lang="en-US" b="1" dirty="0">
                <a:cs typeface="Calibri"/>
              </a:rPr>
              <a:t>Risk Review Process</a:t>
            </a:r>
          </a:p>
        </p:txBody>
      </p:sp>
      <p:sp>
        <p:nvSpPr>
          <p:cNvPr id="4" name="Text Placeholder 3">
            <a:extLst>
              <a:ext uri="{FF2B5EF4-FFF2-40B4-BE49-F238E27FC236}">
                <a16:creationId xmlns:a16="http://schemas.microsoft.com/office/drawing/2014/main" id="{F54137BC-7185-621A-AE98-12DC904567FF}"/>
              </a:ext>
            </a:extLst>
          </p:cNvPr>
          <p:cNvSpPr>
            <a:spLocks noGrp="1"/>
          </p:cNvSpPr>
          <p:nvPr>
            <p:ph type="body" sz="quarter" idx="32"/>
          </p:nvPr>
        </p:nvSpPr>
        <p:spPr/>
        <p:txBody>
          <a:bodyPr/>
          <a:lstStyle/>
          <a:p>
            <a:pPr marL="0" indent="0">
              <a:buNone/>
            </a:pPr>
            <a:r>
              <a:rPr lang="en-US" dirty="0">
                <a:ea typeface="+mn-lt"/>
                <a:cs typeface="+mn-lt"/>
              </a:rPr>
              <a:t>Prior to making an award, ETA will review information available through various sources, such as the OMB-designated repository of government-wide eligibility qualification or financial integrity information, such as Federal Awardee Performance and Integrity Information System (FAPIIS), and "Do Not Pay".  ETA will comply with the requirements of 2 CFR Part 180 codified at 2 CFR Part 2998 (Non-procurement Debarment and Suspension)</a:t>
            </a:r>
            <a:endParaRPr lang="en-US" dirty="0">
              <a:cs typeface="Calibri"/>
            </a:endParaRPr>
          </a:p>
          <a:p>
            <a:endParaRPr lang="en-US" dirty="0"/>
          </a:p>
        </p:txBody>
      </p:sp>
      <p:sp>
        <p:nvSpPr>
          <p:cNvPr id="5" name="Slide Number Placeholder 4">
            <a:extLst>
              <a:ext uri="{FF2B5EF4-FFF2-40B4-BE49-F238E27FC236}">
                <a16:creationId xmlns:a16="http://schemas.microsoft.com/office/drawing/2014/main" id="{96075CBB-E816-53B1-3B26-84624964D203}"/>
              </a:ext>
            </a:extLst>
          </p:cNvPr>
          <p:cNvSpPr>
            <a:spLocks noGrp="1"/>
          </p:cNvSpPr>
          <p:nvPr>
            <p:ph type="sldNum" sz="quarter" idx="4"/>
          </p:nvPr>
        </p:nvSpPr>
        <p:spPr/>
        <p:txBody>
          <a:bodyPr/>
          <a:lstStyle/>
          <a:p>
            <a:fld id="{E1CE52AA-BB93-4FDB-9629-C6421C98F39B}" type="slidenum">
              <a:rPr lang="en-US" smtClean="0"/>
              <a:pPr/>
              <a:t>47</a:t>
            </a:fld>
            <a:endParaRPr lang="en-US" dirty="0"/>
          </a:p>
        </p:txBody>
      </p:sp>
    </p:spTree>
    <p:extLst>
      <p:ext uri="{BB962C8B-B14F-4D97-AF65-F5344CB8AC3E}">
        <p14:creationId xmlns:p14="http://schemas.microsoft.com/office/powerpoint/2010/main" val="5370701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C862D6-54B0-CE4E-D0A0-6D0753677EC1}"/>
              </a:ext>
            </a:extLst>
          </p:cNvPr>
          <p:cNvSpPr>
            <a:spLocks noGrp="1"/>
          </p:cNvSpPr>
          <p:nvPr>
            <p:ph type="title" idx="4294967295"/>
          </p:nvPr>
        </p:nvSpPr>
        <p:spPr>
          <a:xfrm>
            <a:off x="841248" y="365760"/>
            <a:ext cx="1051560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mn-cs"/>
              </a:rPr>
              <a:t>For More Information</a:t>
            </a:r>
          </a:p>
        </p:txBody>
      </p:sp>
      <p:sp>
        <p:nvSpPr>
          <p:cNvPr id="12" name="Text Placeholder 11">
            <a:extLst>
              <a:ext uri="{FF2B5EF4-FFF2-40B4-BE49-F238E27FC236}">
                <a16:creationId xmlns:a16="http://schemas.microsoft.com/office/drawing/2014/main" id="{7D121053-7DFD-8AC4-2C7E-9545094C3074}"/>
              </a:ext>
            </a:extLst>
          </p:cNvPr>
          <p:cNvSpPr>
            <a:spLocks noGrp="1"/>
          </p:cNvSpPr>
          <p:nvPr>
            <p:ph type="body" sz="quarter" idx="14"/>
          </p:nvPr>
        </p:nvSpPr>
        <p:spPr>
          <a:xfrm>
            <a:off x="699818" y="1655578"/>
            <a:ext cx="11149281" cy="4540102"/>
          </a:xfrm>
        </p:spPr>
        <p:txBody>
          <a:bodyPr/>
          <a:lstStyle/>
          <a:p>
            <a:r>
              <a:rPr lang="en-US" sz="2400" dirty="0"/>
              <a:t>FAQs: </a:t>
            </a:r>
            <a:r>
              <a:rPr lang="en-US" sz="2400" dirty="0">
                <a:hlinkClick r:id="rId3"/>
              </a:rPr>
              <a:t>https://www.dol.gov/agencies/eta/grants/apply/find-opportunities</a:t>
            </a:r>
            <a:r>
              <a:rPr lang="en-US" sz="2400" u="sng" dirty="0"/>
              <a:t> </a:t>
            </a:r>
          </a:p>
          <a:p>
            <a:pPr lvl="1"/>
            <a:r>
              <a:rPr lang="en-US" sz="2400" i="1" dirty="0">
                <a:solidFill>
                  <a:schemeClr val="tx1"/>
                </a:solidFill>
              </a:rPr>
              <a:t>Check back frequently for new ones</a:t>
            </a:r>
          </a:p>
          <a:p>
            <a:pPr lvl="1"/>
            <a:endParaRPr lang="en-US" sz="2400" i="1" dirty="0">
              <a:solidFill>
                <a:schemeClr val="tx1"/>
              </a:solidFill>
              <a:cs typeface="Calibri"/>
            </a:endParaRPr>
          </a:p>
          <a:p>
            <a:r>
              <a:rPr lang="en-US" sz="2400" dirty="0"/>
              <a:t>Questions:  </a:t>
            </a:r>
            <a:r>
              <a:rPr lang="en-US" sz="2400" b="1" dirty="0"/>
              <a:t>Todd Long</a:t>
            </a:r>
            <a:endParaRPr lang="en-US" sz="2400" b="1" dirty="0">
              <a:cs typeface="Calibri"/>
            </a:endParaRPr>
          </a:p>
          <a:p>
            <a:pPr lvl="1"/>
            <a:r>
              <a:rPr lang="en-US" sz="2400" dirty="0"/>
              <a:t>Grants Management Specialist, OGM</a:t>
            </a:r>
            <a:endParaRPr lang="en-US" sz="2400" dirty="0">
              <a:cs typeface="Calibri Light"/>
            </a:endParaRPr>
          </a:p>
          <a:p>
            <a:pPr marL="914400" lvl="2" indent="0">
              <a:buNone/>
            </a:pPr>
            <a:r>
              <a:rPr lang="en-US" sz="2400" dirty="0"/>
              <a:t>U.S. Department of Labor</a:t>
            </a:r>
            <a:endParaRPr lang="en-US" sz="2400" dirty="0">
              <a:cs typeface="Calibri"/>
            </a:endParaRPr>
          </a:p>
          <a:p>
            <a:pPr marL="914400" lvl="2" indent="0">
              <a:buNone/>
            </a:pPr>
            <a:r>
              <a:rPr lang="en-US" sz="2400" dirty="0">
                <a:solidFill>
                  <a:srgbClr val="3A4040"/>
                </a:solidFill>
                <a:cs typeface="Calibri"/>
                <a:hlinkClick r:id="rId4"/>
              </a:rPr>
              <a:t>I</a:t>
            </a:r>
            <a:r>
              <a:rPr lang="en-US" sz="2400" dirty="0">
                <a:solidFill>
                  <a:srgbClr val="3A4040"/>
                </a:solidFill>
                <a:cs typeface="Calibri"/>
                <a:hlinkClick r:id="rId5"/>
              </a:rPr>
              <a:t>N_FOA-ETA-23-31@dol.gov</a:t>
            </a:r>
            <a:r>
              <a:rPr lang="en-US" sz="2400" dirty="0">
                <a:solidFill>
                  <a:srgbClr val="3A4040"/>
                </a:solidFill>
                <a:cs typeface="Calibri"/>
              </a:rPr>
              <a:t> </a:t>
            </a:r>
            <a:endParaRPr lang="en-US" sz="2400" dirty="0"/>
          </a:p>
        </p:txBody>
      </p:sp>
      <p:sp>
        <p:nvSpPr>
          <p:cNvPr id="2" name="Slide Number Placeholder 1">
            <a:extLst>
              <a:ext uri="{FF2B5EF4-FFF2-40B4-BE49-F238E27FC236}">
                <a16:creationId xmlns:a16="http://schemas.microsoft.com/office/drawing/2014/main" id="{DEBA03CB-6C7B-7A33-0CF4-9A92BE6DAD30}"/>
              </a:ext>
            </a:extLst>
          </p:cNvPr>
          <p:cNvSpPr>
            <a:spLocks noGrp="1"/>
          </p:cNvSpPr>
          <p:nvPr>
            <p:ph type="sldNum" sz="quarter" idx="4"/>
          </p:nvPr>
        </p:nvSpPr>
        <p:spPr/>
        <p:txBody>
          <a:bodyPr/>
          <a:lstStyle/>
          <a:p>
            <a:fld id="{E1CE52AA-BB93-4FDB-9629-C6421C98F39B}" type="slidenum">
              <a:rPr lang="en-US" smtClean="0"/>
              <a:t>48</a:t>
            </a:fld>
            <a:endParaRPr lang="en-US"/>
          </a:p>
        </p:txBody>
      </p:sp>
    </p:spTree>
    <p:extLst>
      <p:ext uri="{BB962C8B-B14F-4D97-AF65-F5344CB8AC3E}">
        <p14:creationId xmlns:p14="http://schemas.microsoft.com/office/powerpoint/2010/main" val="36430088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3B167AF-A542-0DC7-1DE6-19246DBAAC45}"/>
              </a:ext>
            </a:extLst>
          </p:cNvPr>
          <p:cNvSpPr>
            <a:spLocks noGrp="1"/>
          </p:cNvSpPr>
          <p:nvPr>
            <p:ph type="title"/>
          </p:nvPr>
        </p:nvSpPr>
        <p:spPr>
          <a:xfrm>
            <a:off x="306439" y="2307022"/>
            <a:ext cx="5219146" cy="796247"/>
          </a:xfrm>
        </p:spPr>
        <p:txBody>
          <a:bodyPr/>
          <a:lstStyle/>
          <a:p>
            <a:r>
              <a:rPr lang="en-US" dirty="0"/>
              <a:t>Thank You!</a:t>
            </a:r>
          </a:p>
        </p:txBody>
      </p:sp>
      <p:sp>
        <p:nvSpPr>
          <p:cNvPr id="5" name="Text Placeholder 4">
            <a:extLst>
              <a:ext uri="{FF2B5EF4-FFF2-40B4-BE49-F238E27FC236}">
                <a16:creationId xmlns:a16="http://schemas.microsoft.com/office/drawing/2014/main" id="{17C67833-B897-16FF-0D5B-041F4369A923}"/>
              </a:ext>
            </a:extLst>
          </p:cNvPr>
          <p:cNvSpPr>
            <a:spLocks noGrp="1"/>
          </p:cNvSpPr>
          <p:nvPr>
            <p:ph type="body" sz="quarter" idx="11"/>
          </p:nvPr>
        </p:nvSpPr>
        <p:spPr/>
        <p:txBody>
          <a:bodyPr/>
          <a:lstStyle/>
          <a:p>
            <a:r>
              <a:rPr lang="en-US" dirty="0"/>
              <a:t>We look forward to seeing you on WorkforceGPS.</a:t>
            </a:r>
          </a:p>
        </p:txBody>
      </p:sp>
      <p:sp>
        <p:nvSpPr>
          <p:cNvPr id="2" name="Text Placeholder 1">
            <a:extLst>
              <a:ext uri="{FF2B5EF4-FFF2-40B4-BE49-F238E27FC236}">
                <a16:creationId xmlns:a16="http://schemas.microsoft.com/office/drawing/2014/main" id="{7804B41F-F9B4-9734-F6F2-6D67A047DD98}"/>
              </a:ext>
            </a:extLst>
          </p:cNvPr>
          <p:cNvSpPr>
            <a:spLocks noGrp="1"/>
          </p:cNvSpPr>
          <p:nvPr>
            <p:ph type="body" idx="20"/>
          </p:nvPr>
        </p:nvSpPr>
        <p:spPr/>
        <p:txBody>
          <a:bodyPr/>
          <a:lstStyle/>
          <a:p>
            <a:r>
              <a:rPr lang="en-US" dirty="0"/>
              <a:t>Need Help?  Email: Support@WorkforceGPS.org</a:t>
            </a:r>
          </a:p>
        </p:txBody>
      </p:sp>
      <p:pic>
        <p:nvPicPr>
          <p:cNvPr id="6" name="Picture 5" descr="QR code for Workforcegps.org&#10;&#10;">
            <a:extLst>
              <a:ext uri="{FF2B5EF4-FFF2-40B4-BE49-F238E27FC236}">
                <a16:creationId xmlns:a16="http://schemas.microsoft.com/office/drawing/2014/main" id="{6F6761D5-D13C-63AF-656D-B97C3F270836}"/>
              </a:ext>
            </a:extLst>
          </p:cNvPr>
          <p:cNvPicPr>
            <a:picLocks noChangeAspect="1"/>
          </p:cNvPicPr>
          <p:nvPr/>
        </p:nvPicPr>
        <p:blipFill rotWithShape="1">
          <a:blip r:embed="rId4">
            <a:extLst>
              <a:ext uri="{28A0092B-C50C-407E-A947-70E740481C1C}">
                <a14:useLocalDpi xmlns:a14="http://schemas.microsoft.com/office/drawing/2010/main" val="0"/>
              </a:ext>
            </a:extLst>
          </a:blip>
          <a:srcRect b="24276"/>
          <a:stretch/>
        </p:blipFill>
        <p:spPr>
          <a:xfrm>
            <a:off x="10638081" y="5344258"/>
            <a:ext cx="1333667" cy="1352551"/>
          </a:xfrm>
          <a:prstGeom prst="rect">
            <a:avLst/>
          </a:prstGeom>
        </p:spPr>
      </p:pic>
    </p:spTree>
    <p:custDataLst>
      <p:tags r:id="rId1"/>
    </p:custDataLst>
    <p:extLst>
      <p:ext uri="{BB962C8B-B14F-4D97-AF65-F5344CB8AC3E}">
        <p14:creationId xmlns:p14="http://schemas.microsoft.com/office/powerpoint/2010/main" val="221705865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TITLE " val="N094xKME"/>
  <p:tag name="ARTICULATE_DESIGN_ID_AGENDA " val="p5GGHDhm"/>
  <p:tag name="ARTICULATE_DESIGN_ID_CONTENT SLIDES" val="nO9mqgDq"/>
  <p:tag name="ARTICULATE_DESIGN_ID_TRANSITION 1 " val="2yx1Yobt"/>
  <p:tag name="ARTICULATE_DESIGN_ID_TRANSITION 2 " val="vfMvyZhx"/>
  <p:tag name="ARTICULATE_DESIGN_ID_POLL" val="k0Sr6ws8"/>
  <p:tag name="ARTICULATE_DESIGN_ID_QUESTION AND ANSWER" val="4Xr99VZK"/>
  <p:tag name="ARTICULATE_DESIGN_ID_CLOSING SLIDE" val="rBJ6r599"/>
  <p:tag name="ARTICULATE_SLIDE_THUMBNAIL_REFRESH" val="1"/>
  <p:tag name="ARTICULATE_DESIGN_ID_1_WHITE" val="jnFP2iDb"/>
  <p:tag name="ARTICULATE_DESIGN_ID_CLOSING TITLE " val="Xmej1YvI"/>
  <p:tag name="ARTICULATE_SLIDE_COUNT" val="20"/>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itle ">
  <a:themeElements>
    <a:clrScheme name="Webinar Template 1">
      <a:dk1>
        <a:srgbClr val="242021"/>
      </a:dk1>
      <a:lt1>
        <a:srgbClr val="DFDBDC"/>
      </a:lt1>
      <a:dk2>
        <a:srgbClr val="003366"/>
      </a:dk2>
      <a:lt2>
        <a:srgbClr val="F3F4F4"/>
      </a:lt2>
      <a:accent1>
        <a:srgbClr val="003366"/>
      </a:accent1>
      <a:accent2>
        <a:srgbClr val="003366"/>
      </a:accent2>
      <a:accent3>
        <a:srgbClr val="DFDBDC"/>
      </a:accent3>
      <a:accent4>
        <a:srgbClr val="CBC4C6"/>
      </a:accent4>
      <a:accent5>
        <a:srgbClr val="003366"/>
      </a:accent5>
      <a:accent6>
        <a:srgbClr val="9C8E92"/>
      </a:accent6>
      <a:hlink>
        <a:srgbClr val="2828FE"/>
      </a:hlink>
      <a:folHlink>
        <a:srgbClr val="0066FF"/>
      </a:folHlink>
    </a:clrScheme>
    <a:fontScheme name="WFGPS Font">
      <a:majorFont>
        <a:latin typeface="Roboto"/>
        <a:ea typeface=""/>
        <a:cs typeface=""/>
      </a:majorFont>
      <a:minorFont>
        <a:latin typeface="Roboto"/>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genda ">
  <a:themeElements>
    <a:clrScheme name="Webinar Template 1">
      <a:dk1>
        <a:srgbClr val="242021"/>
      </a:dk1>
      <a:lt1>
        <a:srgbClr val="DFDBDC"/>
      </a:lt1>
      <a:dk2>
        <a:srgbClr val="003366"/>
      </a:dk2>
      <a:lt2>
        <a:srgbClr val="F3F4F4"/>
      </a:lt2>
      <a:accent1>
        <a:srgbClr val="003366"/>
      </a:accent1>
      <a:accent2>
        <a:srgbClr val="003366"/>
      </a:accent2>
      <a:accent3>
        <a:srgbClr val="DFDBDC"/>
      </a:accent3>
      <a:accent4>
        <a:srgbClr val="CBC4C6"/>
      </a:accent4>
      <a:accent5>
        <a:srgbClr val="003366"/>
      </a:accent5>
      <a:accent6>
        <a:srgbClr val="9C8E92"/>
      </a:accent6>
      <a:hlink>
        <a:srgbClr val="2828FE"/>
      </a:hlink>
      <a:folHlink>
        <a:srgbClr val="0066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ontent Slides">
  <a:themeElements>
    <a:clrScheme name="Webinar Template 1">
      <a:dk1>
        <a:srgbClr val="242021"/>
      </a:dk1>
      <a:lt1>
        <a:srgbClr val="DFDBDC"/>
      </a:lt1>
      <a:dk2>
        <a:srgbClr val="003366"/>
      </a:dk2>
      <a:lt2>
        <a:srgbClr val="F3F4F4"/>
      </a:lt2>
      <a:accent1>
        <a:srgbClr val="003366"/>
      </a:accent1>
      <a:accent2>
        <a:srgbClr val="003366"/>
      </a:accent2>
      <a:accent3>
        <a:srgbClr val="DFDBDC"/>
      </a:accent3>
      <a:accent4>
        <a:srgbClr val="CBC4C6"/>
      </a:accent4>
      <a:accent5>
        <a:srgbClr val="003366"/>
      </a:accent5>
      <a:accent6>
        <a:srgbClr val="9C8E92"/>
      </a:accent6>
      <a:hlink>
        <a:srgbClr val="2828FE"/>
      </a:hlink>
      <a:folHlink>
        <a:srgbClr val="0066FF"/>
      </a:folHlink>
    </a:clrScheme>
    <a:fontScheme name="WFGPS Font">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ransition Slides with Logo ">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ransition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Pol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Question and Answer">
  <a:themeElements>
    <a:clrScheme name="Webinar Template 1">
      <a:dk1>
        <a:srgbClr val="242021"/>
      </a:dk1>
      <a:lt1>
        <a:srgbClr val="DFDBDC"/>
      </a:lt1>
      <a:dk2>
        <a:srgbClr val="003366"/>
      </a:dk2>
      <a:lt2>
        <a:srgbClr val="F3F4F4"/>
      </a:lt2>
      <a:accent1>
        <a:srgbClr val="003366"/>
      </a:accent1>
      <a:accent2>
        <a:srgbClr val="003366"/>
      </a:accent2>
      <a:accent3>
        <a:srgbClr val="DFDBDC"/>
      </a:accent3>
      <a:accent4>
        <a:srgbClr val="CBC4C6"/>
      </a:accent4>
      <a:accent5>
        <a:srgbClr val="003366"/>
      </a:accent5>
      <a:accent6>
        <a:srgbClr val="9C8E92"/>
      </a:accent6>
      <a:hlink>
        <a:srgbClr val="2828FE"/>
      </a:hlink>
      <a:folHlink>
        <a:srgbClr val="0066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Closing Title ">
  <a:themeElements>
    <a:clrScheme name="Webinar Template 1">
      <a:dk1>
        <a:srgbClr val="242021"/>
      </a:dk1>
      <a:lt1>
        <a:srgbClr val="DFDBDC"/>
      </a:lt1>
      <a:dk2>
        <a:srgbClr val="003366"/>
      </a:dk2>
      <a:lt2>
        <a:srgbClr val="F3F4F4"/>
      </a:lt2>
      <a:accent1>
        <a:srgbClr val="003366"/>
      </a:accent1>
      <a:accent2>
        <a:srgbClr val="003366"/>
      </a:accent2>
      <a:accent3>
        <a:srgbClr val="DFDBDC"/>
      </a:accent3>
      <a:accent4>
        <a:srgbClr val="CBC4C6"/>
      </a:accent4>
      <a:accent5>
        <a:srgbClr val="003366"/>
      </a:accent5>
      <a:accent6>
        <a:srgbClr val="9C8E92"/>
      </a:accent6>
      <a:hlink>
        <a:srgbClr val="2828FE"/>
      </a:hlink>
      <a:folHlink>
        <a:srgbClr val="0066FF"/>
      </a:folHlink>
    </a:clrScheme>
    <a:fontScheme name="WFGPS Font">
      <a:majorFont>
        <a:latin typeface="Roboto"/>
        <a:ea typeface=""/>
        <a:cs typeface=""/>
      </a:majorFont>
      <a:minorFont>
        <a:latin typeface="Roboto"/>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D65DFDB39333340A6C821E1EFAF7E53" ma:contentTypeVersion="14" ma:contentTypeDescription="Create a new document." ma:contentTypeScope="" ma:versionID="2c46df55dff1a998a5d18ed56ac86776">
  <xsd:schema xmlns:xsd="http://www.w3.org/2001/XMLSchema" xmlns:xs="http://www.w3.org/2001/XMLSchema" xmlns:p="http://schemas.microsoft.com/office/2006/metadata/properties" xmlns:ns2="2f00f82b-dce9-458f-ab1d-1c5fd145e219" xmlns:ns3="4cd59d27-ca2b-4708-b9c7-7fa281384922" targetNamespace="http://schemas.microsoft.com/office/2006/metadata/properties" ma:root="true" ma:fieldsID="d3154245fa22606a5427983f99733258" ns2:_="" ns3:_="">
    <xsd:import namespace="2f00f82b-dce9-458f-ab1d-1c5fd145e219"/>
    <xsd:import namespace="4cd59d27-ca2b-4708-b9c7-7fa28138492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00f82b-dce9-458f-ab1d-1c5fd145e2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40efca0-e4bb-4e8d-9d61-7e4cbb849eb2"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cd59d27-ca2b-4708-b9c7-7fa28138492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87ad012-c776-41ed-a0f8-f6cf97c34fbd}" ma:internalName="TaxCatchAll" ma:showField="CatchAllData" ma:web="4cd59d27-ca2b-4708-b9c7-7fa281384922">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4cd59d27-ca2b-4708-b9c7-7fa281384922" xsi:nil="true"/>
    <lcf76f155ced4ddcb4097134ff3c332f xmlns="2f00f82b-dce9-458f-ab1d-1c5fd145e21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54E5A6E-CFC7-4FE4-A353-011DE8138C39}">
  <ds:schemaRefs>
    <ds:schemaRef ds:uri="http://schemas.microsoft.com/sharepoint/v3/contenttype/forms"/>
  </ds:schemaRefs>
</ds:datastoreItem>
</file>

<file path=customXml/itemProps2.xml><?xml version="1.0" encoding="utf-8"?>
<ds:datastoreItem xmlns:ds="http://schemas.openxmlformats.org/officeDocument/2006/customXml" ds:itemID="{9FE8F9A8-B315-4C51-A8C3-53215E489E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00f82b-dce9-458f-ab1d-1c5fd145e219"/>
    <ds:schemaRef ds:uri="4cd59d27-ca2b-4708-b9c7-7fa2813849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13634DA-305F-41F8-BF02-396BD1710396}">
  <ds:schemaRefs>
    <ds:schemaRef ds:uri="http://schemas.openxmlformats.org/package/2006/metadata/core-properties"/>
    <ds:schemaRef ds:uri="http://schemas.microsoft.com/office/2006/documentManagement/types"/>
    <ds:schemaRef ds:uri="http://purl.org/dc/elements/1.1/"/>
    <ds:schemaRef ds:uri="http://schemas.microsoft.com/office/infopath/2007/PartnerControls"/>
    <ds:schemaRef ds:uri="http://purl.org/dc/terms/"/>
    <ds:schemaRef ds:uri="http://www.w3.org/XML/1998/namespace"/>
    <ds:schemaRef ds:uri="http://schemas.microsoft.com/office/2006/metadata/properties"/>
    <ds:schemaRef ds:uri="4cd59d27-ca2b-4708-b9c7-7fa281384922"/>
    <ds:schemaRef ds:uri="2f00f82b-dce9-458f-ab1d-1c5fd145e219"/>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4865</TotalTime>
  <Words>4960</Words>
  <Application>Microsoft Office PowerPoint</Application>
  <PresentationFormat>Widescreen</PresentationFormat>
  <Paragraphs>542</Paragraphs>
  <Slides>49</Slides>
  <Notes>49</Notes>
  <HiddenSlides>0</HiddenSlides>
  <MMClips>0</MMClips>
  <ScaleCrop>false</ScaleCrop>
  <HeadingPairs>
    <vt:vector size="6" baseType="variant">
      <vt:variant>
        <vt:lpstr>Fonts Used</vt:lpstr>
      </vt:variant>
      <vt:variant>
        <vt:i4>12</vt:i4>
      </vt:variant>
      <vt:variant>
        <vt:lpstr>Theme</vt:lpstr>
      </vt:variant>
      <vt:variant>
        <vt:i4>8</vt:i4>
      </vt:variant>
      <vt:variant>
        <vt:lpstr>Slide Titles</vt:lpstr>
      </vt:variant>
      <vt:variant>
        <vt:i4>49</vt:i4>
      </vt:variant>
    </vt:vector>
  </HeadingPairs>
  <TitlesOfParts>
    <vt:vector size="69" baseType="lpstr">
      <vt:lpstr>Arial</vt:lpstr>
      <vt:lpstr>Calibri</vt:lpstr>
      <vt:lpstr>Calibri Light</vt:lpstr>
      <vt:lpstr>Courier New</vt:lpstr>
      <vt:lpstr>Helvetica</vt:lpstr>
      <vt:lpstr>Roboto</vt:lpstr>
      <vt:lpstr>Source Sans Pro</vt:lpstr>
      <vt:lpstr>Times New Roman</vt:lpstr>
      <vt:lpstr>Trebuchet MS</vt:lpstr>
      <vt:lpstr>Webdings</vt:lpstr>
      <vt:lpstr>Wingdings</vt:lpstr>
      <vt:lpstr>Wingdings 3</vt:lpstr>
      <vt:lpstr>Title </vt:lpstr>
      <vt:lpstr>Agenda </vt:lpstr>
      <vt:lpstr>Content Slides</vt:lpstr>
      <vt:lpstr>Transition Slides with Logo </vt:lpstr>
      <vt:lpstr>Transition Slides</vt:lpstr>
      <vt:lpstr>Poll</vt:lpstr>
      <vt:lpstr>Question and Answer</vt:lpstr>
      <vt:lpstr>Closing Title </vt:lpstr>
      <vt:lpstr>Intro Slide </vt:lpstr>
      <vt:lpstr>Tips for Viewing this Webcast</vt:lpstr>
      <vt:lpstr>Today’s Speakers (1)</vt:lpstr>
      <vt:lpstr>Today’s Speakers (2) </vt:lpstr>
      <vt:lpstr>Key DOL Building Pathways to Infrastructure Jobs Grant Program FOA Areas of Focus</vt:lpstr>
      <vt:lpstr>Program Overview, Project Design, and Expected Outcomes</vt:lpstr>
      <vt:lpstr>Program Overview (1)</vt:lpstr>
      <vt:lpstr>Program Overview (2)</vt:lpstr>
      <vt:lpstr>Program Overview (3)</vt:lpstr>
      <vt:lpstr>Program Tracks</vt:lpstr>
      <vt:lpstr>Worker-Centered Sector Strategies</vt:lpstr>
      <vt:lpstr>Core Principles</vt:lpstr>
      <vt:lpstr>Core Principle 1</vt:lpstr>
      <vt:lpstr>Core Principle 2</vt:lpstr>
      <vt:lpstr>Core Principle 3</vt:lpstr>
      <vt:lpstr>Project Design (1)</vt:lpstr>
      <vt:lpstr>Project Design (2)</vt:lpstr>
      <vt:lpstr>Project Design (3)</vt:lpstr>
      <vt:lpstr>Project Design (4)</vt:lpstr>
      <vt:lpstr>Supportive Services</vt:lpstr>
      <vt:lpstr>Geographic Scope (1)</vt:lpstr>
      <vt:lpstr>Geographic Scope (2)</vt:lpstr>
      <vt:lpstr>Smaller and Rural Communities</vt:lpstr>
      <vt:lpstr>Performance Outcome Measures and  Tracking Indicators</vt:lpstr>
      <vt:lpstr>WIOA Primary Indicators of Performance</vt:lpstr>
      <vt:lpstr>Award Information,  Eligibility, Partnerships, Opportunities for Tribal Communities, and Infrastructure Resources</vt:lpstr>
      <vt:lpstr>Round 2 Award Information</vt:lpstr>
      <vt:lpstr>Eligible Lead Applicants</vt:lpstr>
      <vt:lpstr>Worker-Centered Sector Strategy Partnership – Required Partners</vt:lpstr>
      <vt:lpstr>Optional Partners</vt:lpstr>
      <vt:lpstr>Opportunities for Tribal Communities</vt:lpstr>
      <vt:lpstr>Bipartisan Infrastructure Law – Tribal Focus</vt:lpstr>
      <vt:lpstr>H-1B Occupations that Align with BIL Projects: Advanced Manufacturing</vt:lpstr>
      <vt:lpstr>H-1B Occupations that Align with BIL Projects: Information Technology</vt:lpstr>
      <vt:lpstr>H-1B Occupations that Align with BIL Projects: Professional, Scientific, and Technical Services</vt:lpstr>
      <vt:lpstr>Infrastructure Resources</vt:lpstr>
      <vt:lpstr>Application Submission Requirements</vt:lpstr>
      <vt:lpstr>Content and Form of Application Submission</vt:lpstr>
      <vt:lpstr>SF-424 and Project Budget</vt:lpstr>
      <vt:lpstr>Project Narrative</vt:lpstr>
      <vt:lpstr>Attachments to the Project Narrative</vt:lpstr>
      <vt:lpstr>Application Screening Criteria (Section III.C.1) </vt:lpstr>
      <vt:lpstr>Criteria (Section V.A)</vt:lpstr>
      <vt:lpstr>Standards for Evaluating Applications (Section V.A)</vt:lpstr>
      <vt:lpstr>Proposal Submission</vt:lpstr>
      <vt:lpstr>Grants.gov Help Desk and Agency Contact</vt:lpstr>
      <vt:lpstr>Review and Selection Process</vt:lpstr>
      <vt:lpstr>For More Information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DOL Building Pathways to Infrastructure Jobs Grant, Round 2</dc:title>
  <dc:creator>United States Department of Labor</dc:creator>
  <cp:lastModifiedBy>Samantha Doak</cp:lastModifiedBy>
  <cp:revision>78</cp:revision>
  <dcterms:created xsi:type="dcterms:W3CDTF">2023-04-12T01:34:50Z</dcterms:created>
  <dcterms:modified xsi:type="dcterms:W3CDTF">2024-05-21T01:20:14Z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8F67048A-7F44-4743-B13F-C75F81AA20C8</vt:lpwstr>
  </property>
  <property fmtid="{D5CDD505-2E9C-101B-9397-08002B2CF9AE}" pid="3" name="ArticulatePath">
    <vt:lpwstr>Presentation1</vt:lpwstr>
  </property>
  <property fmtid="{D5CDD505-2E9C-101B-9397-08002B2CF9AE}" pid="4" name="ContentTypeId">
    <vt:lpwstr>0x010100FD65DFDB39333340A6C821E1EFAF7E53</vt:lpwstr>
  </property>
  <property fmtid="{D5CDD505-2E9C-101B-9397-08002B2CF9AE}" pid="5" name="MediaServiceImageTags">
    <vt:lpwstr/>
  </property>
</Properties>
</file>