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 id="2147483714" r:id="rId7"/>
  </p:sldMasterIdLst>
  <p:notesMasterIdLst>
    <p:notesMasterId r:id="rId57"/>
  </p:notesMasterIdLst>
  <p:sldIdLst>
    <p:sldId id="256" r:id="rId8"/>
    <p:sldId id="343" r:id="rId9"/>
    <p:sldId id="265" r:id="rId10"/>
    <p:sldId id="306" r:id="rId11"/>
    <p:sldId id="295" r:id="rId12"/>
    <p:sldId id="323" r:id="rId13"/>
    <p:sldId id="376" r:id="rId14"/>
    <p:sldId id="319" r:id="rId15"/>
    <p:sldId id="364" r:id="rId16"/>
    <p:sldId id="336" r:id="rId17"/>
    <p:sldId id="352" r:id="rId18"/>
    <p:sldId id="354" r:id="rId19"/>
    <p:sldId id="355" r:id="rId20"/>
    <p:sldId id="356" r:id="rId21"/>
    <p:sldId id="357" r:id="rId22"/>
    <p:sldId id="353" r:id="rId23"/>
    <p:sldId id="335" r:id="rId24"/>
    <p:sldId id="358" r:id="rId25"/>
    <p:sldId id="337" r:id="rId26"/>
    <p:sldId id="359" r:id="rId27"/>
    <p:sldId id="347" r:id="rId28"/>
    <p:sldId id="365" r:id="rId29"/>
    <p:sldId id="366" r:id="rId30"/>
    <p:sldId id="360" r:id="rId31"/>
    <p:sldId id="348" r:id="rId32"/>
    <p:sldId id="307" r:id="rId33"/>
    <p:sldId id="315" r:id="rId34"/>
    <p:sldId id="346" r:id="rId35"/>
    <p:sldId id="316" r:id="rId36"/>
    <p:sldId id="334" r:id="rId37"/>
    <p:sldId id="367" r:id="rId38"/>
    <p:sldId id="374" r:id="rId39"/>
    <p:sldId id="372" r:id="rId40"/>
    <p:sldId id="371" r:id="rId41"/>
    <p:sldId id="370" r:id="rId42"/>
    <p:sldId id="369" r:id="rId43"/>
    <p:sldId id="282" r:id="rId44"/>
    <p:sldId id="286" r:id="rId45"/>
    <p:sldId id="309" r:id="rId46"/>
    <p:sldId id="349" r:id="rId47"/>
    <p:sldId id="311" r:id="rId48"/>
    <p:sldId id="312" r:id="rId49"/>
    <p:sldId id="333" r:id="rId50"/>
    <p:sldId id="351" r:id="rId51"/>
    <p:sldId id="314" r:id="rId52"/>
    <p:sldId id="362" r:id="rId53"/>
    <p:sldId id="363" r:id="rId54"/>
    <p:sldId id="275" r:id="rId55"/>
    <p:sldId id="297" r:id="rId56"/>
  </p:sldIdLst>
  <p:sldSz cx="12192000" cy="6858000"/>
  <p:notesSz cx="6858000" cy="9144000"/>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DA650A-0948-508B-2331-D3471F888994}" name="Kelley, Maya - ETA" initials="KME" userId="S::Kelley.Maya@dol.gov::83ade065-5288-4493-8835-6389baaea1a6" providerId="AD"/>
  <p188:author id="{B72FFD75-4010-F7FF-28DD-91DD65C75497}" name="Kelley, Maya - ETA" initials="KE" userId="S::kelley.maya@dol.gov::83ade065-5288-4493-8835-6389baaea1a6" providerId="AD"/>
  <p188:author id="{D5A7F77F-CC03-A153-8F5F-871721F73169}" name="Scheib, Gregory - ETA" initials="SGE" userId="S::Scheib.Gregory@dol.gov::ae37127a-3cf5-48e7-a338-85663afcaef7" providerId="AD"/>
  <p188:author id="{F7893D8D-6A6E-9639-8C40-2F6D7843749F}" name="Smith, Jenn - ETA" initials="SE" userId="S::smith.jenn@dol.gov::51c1642c-1557-4ea6-b52a-1b9e4622c78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tin, Cheryl L - ETA" initials="MCL-E" lastIdx="3" clrIdx="0">
    <p:extLst>
      <p:ext uri="{19B8F6BF-5375-455C-9EA6-DF929625EA0E}">
        <p15:presenceInfo xmlns:p15="http://schemas.microsoft.com/office/powerpoint/2012/main" userId="S-1-5-21-2522062978-2635407418-847139880-4132" providerId="AD"/>
      </p:ext>
    </p:extLst>
  </p:cmAuthor>
  <p:cmAuthor id="2" name="Fernkas, Robin - ETA" initials="FR-E" lastIdx="4" clrIdx="1">
    <p:extLst>
      <p:ext uri="{19B8F6BF-5375-455C-9EA6-DF929625EA0E}">
        <p15:presenceInfo xmlns:p15="http://schemas.microsoft.com/office/powerpoint/2012/main" userId="S-1-5-21-2522062978-2635407418-847139880-5192" providerId="AD"/>
      </p:ext>
    </p:extLst>
  </p:cmAuthor>
  <p:cmAuthor id="3" name="Agia, Eugenie L - ETA" initials="AEL-E" lastIdx="2" clrIdx="2">
    <p:extLst>
      <p:ext uri="{19B8F6BF-5375-455C-9EA6-DF929625EA0E}">
        <p15:presenceInfo xmlns:p15="http://schemas.microsoft.com/office/powerpoint/2012/main" userId="S-1-5-21-2522062978-2635407418-847139880-66632" providerId="AD"/>
      </p:ext>
    </p:extLst>
  </p:cmAuthor>
  <p:cmAuthor id="4" name="Scheib, Gregory - ETA" initials="GPS" lastIdx="5" clrIdx="3">
    <p:extLst>
      <p:ext uri="{19B8F6BF-5375-455C-9EA6-DF929625EA0E}">
        <p15:presenceInfo xmlns:p15="http://schemas.microsoft.com/office/powerpoint/2012/main" userId="Scheib, Gregory - ETA" providerId="None"/>
      </p:ext>
    </p:extLst>
  </p:cmAuthor>
  <p:cmAuthor id="5" name="Chism, Andrea N - ETA" initials="CAN-E" lastIdx="1" clrIdx="4">
    <p:extLst>
      <p:ext uri="{19B8F6BF-5375-455C-9EA6-DF929625EA0E}">
        <p15:presenceInfo xmlns:p15="http://schemas.microsoft.com/office/powerpoint/2012/main" userId="S-1-5-21-430767753-2305446740-1188461881-729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60" y="92"/>
      </p:cViewPr>
      <p:guideLst/>
    </p:cSldViewPr>
  </p:slideViewPr>
  <p:notesTextViewPr>
    <p:cViewPr>
      <p:scale>
        <a:sx n="1" d="1"/>
        <a:sy n="1" d="1"/>
      </p:scale>
      <p:origin x="0" y="0"/>
    </p:cViewPr>
  </p:notesTextViewPr>
  <p:notesViewPr>
    <p:cSldViewPr snapToGrid="0">
      <p:cViewPr varScale="1">
        <p:scale>
          <a:sx n="47" d="100"/>
          <a:sy n="47" d="100"/>
        </p:scale>
        <p:origin x="1616"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ableStyles" Target="tableStyles.xml"/><Relationship Id="rId7" Type="http://schemas.openxmlformats.org/officeDocument/2006/relationships/slideMaster" Target="slideMasters/slideMaster6.xml"/><Relationship Id="rId2" Type="http://schemas.openxmlformats.org/officeDocument/2006/relationships/slideMaster" Target="slideMasters/slideMaster1.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ags" Target="tags/tag1.xml"/><Relationship Id="rId5" Type="http://schemas.openxmlformats.org/officeDocument/2006/relationships/slideMaster" Target="slideMasters/slideMaster4.xml"/><Relationship Id="rId61"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microsoft.com/office/2018/10/relationships/authors" Target="author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commentAuthors" Target="commen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presProps" Target="presProps.xml"/><Relationship Id="rId4" Type="http://schemas.openxmlformats.org/officeDocument/2006/relationships/slideMaster" Target="slideMasters/slideMaster3.xml"/><Relationship Id="rId9"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DD5EDE-2D45-47D5-BB6D-06FB263FEC6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522D852-1958-453F-B43C-1FB98690B455}">
      <dgm:prSet phldrT="[Text]"/>
      <dgm:spPr/>
      <dgm:t>
        <a:bodyPr/>
        <a:lstStyle/>
        <a:p>
          <a:r>
            <a:rPr lang="en-US"/>
            <a:t>Target populations of both tracks </a:t>
          </a:r>
        </a:p>
      </dgm:t>
    </dgm:pt>
    <dgm:pt modelId="{DBE70B38-7186-4C0B-BAA7-BBFF3A5E986E}" type="parTrans" cxnId="{F7298EE2-7758-485A-A284-3D62EFB497F3}">
      <dgm:prSet/>
      <dgm:spPr/>
      <dgm:t>
        <a:bodyPr/>
        <a:lstStyle/>
        <a:p>
          <a:endParaRPr lang="en-US"/>
        </a:p>
      </dgm:t>
    </dgm:pt>
    <dgm:pt modelId="{FBAF2F7B-5D61-4C42-99DE-0588B30838E4}" type="sibTrans" cxnId="{F7298EE2-7758-485A-A284-3D62EFB497F3}">
      <dgm:prSet/>
      <dgm:spPr/>
      <dgm:t>
        <a:bodyPr/>
        <a:lstStyle/>
        <a:p>
          <a:endParaRPr lang="en-US"/>
        </a:p>
      </dgm:t>
    </dgm:pt>
    <dgm:pt modelId="{E774820F-54EB-4212-BDDB-7C47B208D3EA}">
      <dgm:prSet phldrT="[Text]"/>
      <dgm:spPr/>
      <dgm:t>
        <a:bodyPr/>
        <a:lstStyle/>
        <a:p>
          <a:r>
            <a:rPr lang="en-US"/>
            <a:t>Lead applicant/required partner</a:t>
          </a:r>
        </a:p>
      </dgm:t>
    </dgm:pt>
    <dgm:pt modelId="{517AF4FF-E79F-4215-B1E0-FE807FA04EBA}" type="parTrans" cxnId="{149031AA-2463-446C-9B10-E18741C7A612}">
      <dgm:prSet/>
      <dgm:spPr/>
      <dgm:t>
        <a:bodyPr/>
        <a:lstStyle/>
        <a:p>
          <a:endParaRPr lang="en-US"/>
        </a:p>
      </dgm:t>
    </dgm:pt>
    <dgm:pt modelId="{266F6A94-80E1-44B8-8FCB-17D76965A078}" type="sibTrans" cxnId="{149031AA-2463-446C-9B10-E18741C7A612}">
      <dgm:prSet/>
      <dgm:spPr/>
      <dgm:t>
        <a:bodyPr/>
        <a:lstStyle/>
        <a:p>
          <a:endParaRPr lang="en-US"/>
        </a:p>
      </dgm:t>
    </dgm:pt>
    <dgm:pt modelId="{A19DA2BC-4F37-446A-B32F-5428952566E7}">
      <dgm:prSet phldrT="[Text]"/>
      <dgm:spPr/>
      <dgm:t>
        <a:bodyPr/>
        <a:lstStyle/>
        <a:p>
          <a:r>
            <a:rPr lang="en-US"/>
            <a:t>Worker-centered sector strategy</a:t>
          </a:r>
        </a:p>
      </dgm:t>
    </dgm:pt>
    <dgm:pt modelId="{4F99AB5B-62C4-4118-9807-5B1798BFE7E3}" type="parTrans" cxnId="{8DE5572D-C8F4-4932-9955-ECE34B8CF6CB}">
      <dgm:prSet/>
      <dgm:spPr/>
      <dgm:t>
        <a:bodyPr/>
        <a:lstStyle/>
        <a:p>
          <a:endParaRPr lang="en-US"/>
        </a:p>
      </dgm:t>
    </dgm:pt>
    <dgm:pt modelId="{8E8EE35B-BD26-4E0F-8B49-38C006CEE33E}" type="sibTrans" cxnId="{8DE5572D-C8F4-4932-9955-ECE34B8CF6CB}">
      <dgm:prSet/>
      <dgm:spPr/>
      <dgm:t>
        <a:bodyPr/>
        <a:lstStyle/>
        <a:p>
          <a:endParaRPr lang="en-US"/>
        </a:p>
      </dgm:t>
    </dgm:pt>
    <dgm:pt modelId="{AECD25F3-42D3-447E-B0C3-C2B3D6FCABA8}">
      <dgm:prSet phldrT="[Text]"/>
      <dgm:spPr/>
      <dgm:t>
        <a:bodyPr/>
        <a:lstStyle/>
        <a:p>
          <a:r>
            <a:rPr lang="en-US"/>
            <a:t>Eligible participants</a:t>
          </a:r>
        </a:p>
      </dgm:t>
    </dgm:pt>
    <dgm:pt modelId="{4D01FF40-DD1F-467D-B0E3-AE0DF0904967}" type="parTrans" cxnId="{91AE6C41-B739-4393-8496-1D42B37DF642}">
      <dgm:prSet/>
      <dgm:spPr/>
      <dgm:t>
        <a:bodyPr/>
        <a:lstStyle/>
        <a:p>
          <a:endParaRPr lang="en-US"/>
        </a:p>
      </dgm:t>
    </dgm:pt>
    <dgm:pt modelId="{26EC4D68-E41C-4ED3-93D5-B0179E161CC4}" type="sibTrans" cxnId="{91AE6C41-B739-4393-8496-1D42B37DF642}">
      <dgm:prSet/>
      <dgm:spPr/>
      <dgm:t>
        <a:bodyPr/>
        <a:lstStyle/>
        <a:p>
          <a:endParaRPr lang="en-US"/>
        </a:p>
      </dgm:t>
    </dgm:pt>
    <dgm:pt modelId="{AC4ACDA2-CD65-49F9-BE7F-17BC868A726C}">
      <dgm:prSet phldrT="[Text]"/>
      <dgm:spPr/>
      <dgm:t>
        <a:bodyPr/>
        <a:lstStyle/>
        <a:p>
          <a:r>
            <a:rPr lang="en-US"/>
            <a:t>Smaller and rural communities bonus points</a:t>
          </a:r>
        </a:p>
      </dgm:t>
    </dgm:pt>
    <dgm:pt modelId="{C539EC84-56D1-4246-B47A-B9A2611EABF1}" type="parTrans" cxnId="{347FF1A3-C21B-46A3-B84A-4E38F1B7A578}">
      <dgm:prSet/>
      <dgm:spPr/>
      <dgm:t>
        <a:bodyPr/>
        <a:lstStyle/>
        <a:p>
          <a:endParaRPr lang="en-US"/>
        </a:p>
      </dgm:t>
    </dgm:pt>
    <dgm:pt modelId="{D95F56B4-B22C-4C18-A601-8ED0F19B373C}" type="sibTrans" cxnId="{347FF1A3-C21B-46A3-B84A-4E38F1B7A578}">
      <dgm:prSet/>
      <dgm:spPr/>
      <dgm:t>
        <a:bodyPr/>
        <a:lstStyle/>
        <a:p>
          <a:endParaRPr lang="en-US"/>
        </a:p>
      </dgm:t>
    </dgm:pt>
    <dgm:pt modelId="{A1CAD7F5-55A1-4794-B0D3-1C3F372D1A49}" type="pres">
      <dgm:prSet presAssocID="{3EDD5EDE-2D45-47D5-BB6D-06FB263FEC6B}" presName="diagram" presStyleCnt="0">
        <dgm:presLayoutVars>
          <dgm:dir/>
          <dgm:resizeHandles val="exact"/>
        </dgm:presLayoutVars>
      </dgm:prSet>
      <dgm:spPr/>
    </dgm:pt>
    <dgm:pt modelId="{5EBA32A3-5B59-42B6-979D-EE8BD518EEE2}" type="pres">
      <dgm:prSet presAssocID="{2522D852-1958-453F-B43C-1FB98690B455}" presName="node" presStyleLbl="node1" presStyleIdx="0" presStyleCnt="5">
        <dgm:presLayoutVars>
          <dgm:bulletEnabled val="1"/>
        </dgm:presLayoutVars>
      </dgm:prSet>
      <dgm:spPr/>
    </dgm:pt>
    <dgm:pt modelId="{FDC21F73-E36D-4A2C-836E-9BD11FCC6020}" type="pres">
      <dgm:prSet presAssocID="{FBAF2F7B-5D61-4C42-99DE-0588B30838E4}" presName="sibTrans" presStyleCnt="0"/>
      <dgm:spPr/>
    </dgm:pt>
    <dgm:pt modelId="{9F12A280-6C0C-445C-9A07-E440E1B6858A}" type="pres">
      <dgm:prSet presAssocID="{E774820F-54EB-4212-BDDB-7C47B208D3EA}" presName="node" presStyleLbl="node1" presStyleIdx="1" presStyleCnt="5">
        <dgm:presLayoutVars>
          <dgm:bulletEnabled val="1"/>
        </dgm:presLayoutVars>
      </dgm:prSet>
      <dgm:spPr/>
    </dgm:pt>
    <dgm:pt modelId="{CB624502-4610-4C8A-9E3F-CFDCB46F6C2B}" type="pres">
      <dgm:prSet presAssocID="{266F6A94-80E1-44B8-8FCB-17D76965A078}" presName="sibTrans" presStyleCnt="0"/>
      <dgm:spPr/>
    </dgm:pt>
    <dgm:pt modelId="{FA1C6E6A-871B-40EF-9570-EE70F608D6F7}" type="pres">
      <dgm:prSet presAssocID="{A19DA2BC-4F37-446A-B32F-5428952566E7}" presName="node" presStyleLbl="node1" presStyleIdx="2" presStyleCnt="5">
        <dgm:presLayoutVars>
          <dgm:bulletEnabled val="1"/>
        </dgm:presLayoutVars>
      </dgm:prSet>
      <dgm:spPr/>
    </dgm:pt>
    <dgm:pt modelId="{4752E727-675A-41B8-AACA-EBDDE42DFAF4}" type="pres">
      <dgm:prSet presAssocID="{8E8EE35B-BD26-4E0F-8B49-38C006CEE33E}" presName="sibTrans" presStyleCnt="0"/>
      <dgm:spPr/>
    </dgm:pt>
    <dgm:pt modelId="{794BEDDE-9E93-4B24-BA7B-C285A4EBF6F9}" type="pres">
      <dgm:prSet presAssocID="{AECD25F3-42D3-447E-B0C3-C2B3D6FCABA8}" presName="node" presStyleLbl="node1" presStyleIdx="3" presStyleCnt="5">
        <dgm:presLayoutVars>
          <dgm:bulletEnabled val="1"/>
        </dgm:presLayoutVars>
      </dgm:prSet>
      <dgm:spPr/>
    </dgm:pt>
    <dgm:pt modelId="{8FF8F91C-2EC1-4DFC-9644-6E1AEF5DA526}" type="pres">
      <dgm:prSet presAssocID="{26EC4D68-E41C-4ED3-93D5-B0179E161CC4}" presName="sibTrans" presStyleCnt="0"/>
      <dgm:spPr/>
    </dgm:pt>
    <dgm:pt modelId="{08DA84A3-406B-4C02-B2F7-4416D2C8970A}" type="pres">
      <dgm:prSet presAssocID="{AC4ACDA2-CD65-49F9-BE7F-17BC868A726C}" presName="node" presStyleLbl="node1" presStyleIdx="4" presStyleCnt="5">
        <dgm:presLayoutVars>
          <dgm:bulletEnabled val="1"/>
        </dgm:presLayoutVars>
      </dgm:prSet>
      <dgm:spPr/>
    </dgm:pt>
  </dgm:ptLst>
  <dgm:cxnLst>
    <dgm:cxn modelId="{CF31A905-FC9B-441C-9A72-E5DD55021B85}" type="presOf" srcId="{A19DA2BC-4F37-446A-B32F-5428952566E7}" destId="{FA1C6E6A-871B-40EF-9570-EE70F608D6F7}" srcOrd="0" destOrd="0" presId="urn:microsoft.com/office/officeart/2005/8/layout/default"/>
    <dgm:cxn modelId="{9D4C2009-58F3-4D9B-89A2-408EF02922D0}" type="presOf" srcId="{3EDD5EDE-2D45-47D5-BB6D-06FB263FEC6B}" destId="{A1CAD7F5-55A1-4794-B0D3-1C3F372D1A49}" srcOrd="0" destOrd="0" presId="urn:microsoft.com/office/officeart/2005/8/layout/default"/>
    <dgm:cxn modelId="{4FD2640A-273D-446F-ABB2-B0CF9176F6B7}" type="presOf" srcId="{AC4ACDA2-CD65-49F9-BE7F-17BC868A726C}" destId="{08DA84A3-406B-4C02-B2F7-4416D2C8970A}" srcOrd="0" destOrd="0" presId="urn:microsoft.com/office/officeart/2005/8/layout/default"/>
    <dgm:cxn modelId="{8DE5572D-C8F4-4932-9955-ECE34B8CF6CB}" srcId="{3EDD5EDE-2D45-47D5-BB6D-06FB263FEC6B}" destId="{A19DA2BC-4F37-446A-B32F-5428952566E7}" srcOrd="2" destOrd="0" parTransId="{4F99AB5B-62C4-4118-9807-5B1798BFE7E3}" sibTransId="{8E8EE35B-BD26-4E0F-8B49-38C006CEE33E}"/>
    <dgm:cxn modelId="{91AE6C41-B739-4393-8496-1D42B37DF642}" srcId="{3EDD5EDE-2D45-47D5-BB6D-06FB263FEC6B}" destId="{AECD25F3-42D3-447E-B0C3-C2B3D6FCABA8}" srcOrd="3" destOrd="0" parTransId="{4D01FF40-DD1F-467D-B0E3-AE0DF0904967}" sibTransId="{26EC4D68-E41C-4ED3-93D5-B0179E161CC4}"/>
    <dgm:cxn modelId="{31004887-2931-41DE-908B-854EAC7CBBA5}" type="presOf" srcId="{2522D852-1958-453F-B43C-1FB98690B455}" destId="{5EBA32A3-5B59-42B6-979D-EE8BD518EEE2}" srcOrd="0" destOrd="0" presId="urn:microsoft.com/office/officeart/2005/8/layout/default"/>
    <dgm:cxn modelId="{5E51219D-28BB-48DA-BC62-604191B91D30}" type="presOf" srcId="{E774820F-54EB-4212-BDDB-7C47B208D3EA}" destId="{9F12A280-6C0C-445C-9A07-E440E1B6858A}" srcOrd="0" destOrd="0" presId="urn:microsoft.com/office/officeart/2005/8/layout/default"/>
    <dgm:cxn modelId="{347FF1A3-C21B-46A3-B84A-4E38F1B7A578}" srcId="{3EDD5EDE-2D45-47D5-BB6D-06FB263FEC6B}" destId="{AC4ACDA2-CD65-49F9-BE7F-17BC868A726C}" srcOrd="4" destOrd="0" parTransId="{C539EC84-56D1-4246-B47A-B9A2611EABF1}" sibTransId="{D95F56B4-B22C-4C18-A601-8ED0F19B373C}"/>
    <dgm:cxn modelId="{149031AA-2463-446C-9B10-E18741C7A612}" srcId="{3EDD5EDE-2D45-47D5-BB6D-06FB263FEC6B}" destId="{E774820F-54EB-4212-BDDB-7C47B208D3EA}" srcOrd="1" destOrd="0" parTransId="{517AF4FF-E79F-4215-B1E0-FE807FA04EBA}" sibTransId="{266F6A94-80E1-44B8-8FCB-17D76965A078}"/>
    <dgm:cxn modelId="{7183E3D8-C1D5-47BC-93BE-325D8245D1B3}" type="presOf" srcId="{AECD25F3-42D3-447E-B0C3-C2B3D6FCABA8}" destId="{794BEDDE-9E93-4B24-BA7B-C285A4EBF6F9}" srcOrd="0" destOrd="0" presId="urn:microsoft.com/office/officeart/2005/8/layout/default"/>
    <dgm:cxn modelId="{F7298EE2-7758-485A-A284-3D62EFB497F3}" srcId="{3EDD5EDE-2D45-47D5-BB6D-06FB263FEC6B}" destId="{2522D852-1958-453F-B43C-1FB98690B455}" srcOrd="0" destOrd="0" parTransId="{DBE70B38-7186-4C0B-BAA7-BBFF3A5E986E}" sibTransId="{FBAF2F7B-5D61-4C42-99DE-0588B30838E4}"/>
    <dgm:cxn modelId="{5646BE80-6CA8-448D-8692-6C2471895F7B}" type="presParOf" srcId="{A1CAD7F5-55A1-4794-B0D3-1C3F372D1A49}" destId="{5EBA32A3-5B59-42B6-979D-EE8BD518EEE2}" srcOrd="0" destOrd="0" presId="urn:microsoft.com/office/officeart/2005/8/layout/default"/>
    <dgm:cxn modelId="{60F498FF-C53F-4DB3-98F5-1572EC536F18}" type="presParOf" srcId="{A1CAD7F5-55A1-4794-B0D3-1C3F372D1A49}" destId="{FDC21F73-E36D-4A2C-836E-9BD11FCC6020}" srcOrd="1" destOrd="0" presId="urn:microsoft.com/office/officeart/2005/8/layout/default"/>
    <dgm:cxn modelId="{C5C4810A-E5BD-4024-83AF-145A8379F90C}" type="presParOf" srcId="{A1CAD7F5-55A1-4794-B0D3-1C3F372D1A49}" destId="{9F12A280-6C0C-445C-9A07-E440E1B6858A}" srcOrd="2" destOrd="0" presId="urn:microsoft.com/office/officeart/2005/8/layout/default"/>
    <dgm:cxn modelId="{DDECD2B4-DF50-4E4D-8B71-24BA84AB467A}" type="presParOf" srcId="{A1CAD7F5-55A1-4794-B0D3-1C3F372D1A49}" destId="{CB624502-4610-4C8A-9E3F-CFDCB46F6C2B}" srcOrd="3" destOrd="0" presId="urn:microsoft.com/office/officeart/2005/8/layout/default"/>
    <dgm:cxn modelId="{FF0C0181-F8E9-4684-A05E-2CC0E3DA13B1}" type="presParOf" srcId="{A1CAD7F5-55A1-4794-B0D3-1C3F372D1A49}" destId="{FA1C6E6A-871B-40EF-9570-EE70F608D6F7}" srcOrd="4" destOrd="0" presId="urn:microsoft.com/office/officeart/2005/8/layout/default"/>
    <dgm:cxn modelId="{10F2E40F-3A0C-445C-A55F-9CB0EC337103}" type="presParOf" srcId="{A1CAD7F5-55A1-4794-B0D3-1C3F372D1A49}" destId="{4752E727-675A-41B8-AACA-EBDDE42DFAF4}" srcOrd="5" destOrd="0" presId="urn:microsoft.com/office/officeart/2005/8/layout/default"/>
    <dgm:cxn modelId="{67AA9FE0-41A5-4D09-AA27-9F5DA3FA893A}" type="presParOf" srcId="{A1CAD7F5-55A1-4794-B0D3-1C3F372D1A49}" destId="{794BEDDE-9E93-4B24-BA7B-C285A4EBF6F9}" srcOrd="6" destOrd="0" presId="urn:microsoft.com/office/officeart/2005/8/layout/default"/>
    <dgm:cxn modelId="{0F6DAEE7-4205-4B63-9384-006806AAD65D}" type="presParOf" srcId="{A1CAD7F5-55A1-4794-B0D3-1C3F372D1A49}" destId="{8FF8F91C-2EC1-4DFC-9644-6E1AEF5DA526}" srcOrd="7" destOrd="0" presId="urn:microsoft.com/office/officeart/2005/8/layout/default"/>
    <dgm:cxn modelId="{D5A492F9-F776-410A-AE95-8805B08129BF}" type="presParOf" srcId="{A1CAD7F5-55A1-4794-B0D3-1C3F372D1A49}" destId="{08DA84A3-406B-4C02-B2F7-4416D2C8970A}"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A32A3-5B59-42B6-979D-EE8BD518EEE2}">
      <dsp:nvSpPr>
        <dsp:cNvPr id="0" name=""/>
        <dsp:cNvSpPr/>
      </dsp:nvSpPr>
      <dsp:spPr>
        <a:xfrm>
          <a:off x="90368" y="993"/>
          <a:ext cx="3229644" cy="19377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Target populations of both tracks </a:t>
          </a:r>
        </a:p>
      </dsp:txBody>
      <dsp:txXfrm>
        <a:off x="90368" y="993"/>
        <a:ext cx="3229644" cy="1937786"/>
      </dsp:txXfrm>
    </dsp:sp>
    <dsp:sp modelId="{9F12A280-6C0C-445C-9A07-E440E1B6858A}">
      <dsp:nvSpPr>
        <dsp:cNvPr id="0" name=""/>
        <dsp:cNvSpPr/>
      </dsp:nvSpPr>
      <dsp:spPr>
        <a:xfrm>
          <a:off x="3642977" y="993"/>
          <a:ext cx="3229644" cy="19377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Lead applicant/required partner</a:t>
          </a:r>
        </a:p>
      </dsp:txBody>
      <dsp:txXfrm>
        <a:off x="3642977" y="993"/>
        <a:ext cx="3229644" cy="1937786"/>
      </dsp:txXfrm>
    </dsp:sp>
    <dsp:sp modelId="{FA1C6E6A-871B-40EF-9570-EE70F608D6F7}">
      <dsp:nvSpPr>
        <dsp:cNvPr id="0" name=""/>
        <dsp:cNvSpPr/>
      </dsp:nvSpPr>
      <dsp:spPr>
        <a:xfrm>
          <a:off x="7195586" y="993"/>
          <a:ext cx="3229644" cy="19377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Worker-centered sector strategy</a:t>
          </a:r>
        </a:p>
      </dsp:txBody>
      <dsp:txXfrm>
        <a:off x="7195586" y="993"/>
        <a:ext cx="3229644" cy="1937786"/>
      </dsp:txXfrm>
    </dsp:sp>
    <dsp:sp modelId="{794BEDDE-9E93-4B24-BA7B-C285A4EBF6F9}">
      <dsp:nvSpPr>
        <dsp:cNvPr id="0" name=""/>
        <dsp:cNvSpPr/>
      </dsp:nvSpPr>
      <dsp:spPr>
        <a:xfrm>
          <a:off x="1866673" y="2261744"/>
          <a:ext cx="3229644" cy="19377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Eligible participants</a:t>
          </a:r>
        </a:p>
      </dsp:txBody>
      <dsp:txXfrm>
        <a:off x="1866673" y="2261744"/>
        <a:ext cx="3229644" cy="1937786"/>
      </dsp:txXfrm>
    </dsp:sp>
    <dsp:sp modelId="{08DA84A3-406B-4C02-B2F7-4416D2C8970A}">
      <dsp:nvSpPr>
        <dsp:cNvPr id="0" name=""/>
        <dsp:cNvSpPr/>
      </dsp:nvSpPr>
      <dsp:spPr>
        <a:xfrm>
          <a:off x="5419282" y="2261744"/>
          <a:ext cx="3229644" cy="19377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Smaller and rural communities bonus points</a:t>
          </a:r>
        </a:p>
      </dsp:txBody>
      <dsp:txXfrm>
        <a:off x="5419282" y="2261744"/>
        <a:ext cx="3229644" cy="193778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4/19/2023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137154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118022-50D0-43CE-B9C3-944277464A3B}" type="slidenum">
              <a:rPr lang="en-US" smtClean="0"/>
              <a:t>2</a:t>
            </a:fld>
            <a:endParaRPr lang="en-US"/>
          </a:p>
        </p:txBody>
      </p:sp>
    </p:spTree>
    <p:extLst>
      <p:ext uri="{BB962C8B-B14F-4D97-AF65-F5344CB8AC3E}">
        <p14:creationId xmlns:p14="http://schemas.microsoft.com/office/powerpoint/2010/main" val="645822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351154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2413309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2990942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1037379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3512218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6200" y="8685213"/>
            <a:ext cx="2971800" cy="458787"/>
          </a:xfrm>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1849296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6200" y="8685213"/>
            <a:ext cx="2971800" cy="458787"/>
          </a:xfrm>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2732538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2312313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2003686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Helvetica" panose="020B0604020202020204" pitchFamily="34" charset="0"/>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423485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Helvetica" panose="020B0604020202020204" pitchFamily="34"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3205404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758382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97118" y="4400550"/>
            <a:ext cx="5486400" cy="3600450"/>
          </a:xfrm>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1950646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173381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2424152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408277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799" y="4400550"/>
            <a:ext cx="5953539" cy="3600450"/>
          </a:xfrm>
        </p:spPr>
        <p:txBody>
          <a:bodyPr/>
          <a:lstStyle/>
          <a:p>
            <a:pPr marL="0" indent="0">
              <a:spcBef>
                <a:spcPct val="0"/>
              </a:spcBef>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193510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33955" y="4400550"/>
            <a:ext cx="6440555" cy="3600450"/>
          </a:xfrm>
        </p:spPr>
        <p:txBody>
          <a:bodyPr/>
          <a:lstStyle/>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1060196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2320074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1428751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3994958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63" y="4400550"/>
            <a:ext cx="6784850" cy="3600450"/>
          </a:xfrm>
        </p:spPr>
        <p:txBody>
          <a:bodyPr/>
          <a:lstStyle/>
          <a:p>
            <a:pPr>
              <a:spcBef>
                <a:spcPct val="0"/>
              </a:spcBef>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3273734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1419" y="4400550"/>
            <a:ext cx="6434994" cy="3600450"/>
          </a:xfrm>
        </p:spPr>
        <p:txBody>
          <a:bodyPr/>
          <a:lstStyle/>
          <a:p>
            <a:pPr indent="-228600">
              <a:spcBef>
                <a:spcPts val="1800"/>
              </a:spcBef>
              <a:buClr>
                <a:schemeClr val="accent2"/>
              </a:buClr>
              <a:defRPr/>
            </a:pPr>
            <a:endParaRPr lang="en-US" sz="1200" kern="1200" dirty="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10652608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39639686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3800091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2167407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defRPr/>
            </a:pPr>
            <a:endParaRPr lang="en-US" dirty="0">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17705657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31870133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33852707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2062565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4138746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9017345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53485"/>
            <a:ext cx="5486400" cy="3600450"/>
          </a:xfrm>
        </p:spPr>
        <p:txBody>
          <a:bodyPr/>
          <a:lstStyle/>
          <a:p>
            <a:endParaRPr lang="en-US" sz="1100" dirty="0"/>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4112116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16594122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30722820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29329321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561031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40</a:t>
            </a:fld>
            <a:endParaRPr lang="en-US"/>
          </a:p>
        </p:txBody>
      </p:sp>
    </p:spTree>
    <p:extLst>
      <p:ext uri="{BB962C8B-B14F-4D97-AF65-F5344CB8AC3E}">
        <p14:creationId xmlns:p14="http://schemas.microsoft.com/office/powerpoint/2010/main" val="12073494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12247250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42</a:t>
            </a:fld>
            <a:endParaRPr lang="en-US"/>
          </a:p>
        </p:txBody>
      </p:sp>
    </p:spTree>
    <p:extLst>
      <p:ext uri="{BB962C8B-B14F-4D97-AF65-F5344CB8AC3E}">
        <p14:creationId xmlns:p14="http://schemas.microsoft.com/office/powerpoint/2010/main" val="18485170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43</a:t>
            </a:fld>
            <a:endParaRPr lang="en-US"/>
          </a:p>
        </p:txBody>
      </p:sp>
    </p:spTree>
    <p:extLst>
      <p:ext uri="{BB962C8B-B14F-4D97-AF65-F5344CB8AC3E}">
        <p14:creationId xmlns:p14="http://schemas.microsoft.com/office/powerpoint/2010/main" val="29545629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44</a:t>
            </a:fld>
            <a:endParaRPr lang="en-US"/>
          </a:p>
        </p:txBody>
      </p:sp>
    </p:spTree>
    <p:extLst>
      <p:ext uri="{BB962C8B-B14F-4D97-AF65-F5344CB8AC3E}">
        <p14:creationId xmlns:p14="http://schemas.microsoft.com/office/powerpoint/2010/main" val="37384641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45</a:t>
            </a:fld>
            <a:endParaRPr lang="en-US"/>
          </a:p>
        </p:txBody>
      </p:sp>
    </p:spTree>
    <p:extLst>
      <p:ext uri="{BB962C8B-B14F-4D97-AF65-F5344CB8AC3E}">
        <p14:creationId xmlns:p14="http://schemas.microsoft.com/office/powerpoint/2010/main" val="31088559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46</a:t>
            </a:fld>
            <a:endParaRPr lang="en-US"/>
          </a:p>
        </p:txBody>
      </p:sp>
    </p:spTree>
    <p:extLst>
      <p:ext uri="{BB962C8B-B14F-4D97-AF65-F5344CB8AC3E}">
        <p14:creationId xmlns:p14="http://schemas.microsoft.com/office/powerpoint/2010/main" val="34558694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47</a:t>
            </a:fld>
            <a:endParaRPr lang="en-US"/>
          </a:p>
        </p:txBody>
      </p:sp>
    </p:spTree>
    <p:extLst>
      <p:ext uri="{BB962C8B-B14F-4D97-AF65-F5344CB8AC3E}">
        <p14:creationId xmlns:p14="http://schemas.microsoft.com/office/powerpoint/2010/main" val="19352533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48</a:t>
            </a:fld>
            <a:endParaRPr lang="en-US"/>
          </a:p>
        </p:txBody>
      </p:sp>
    </p:spTree>
    <p:extLst>
      <p:ext uri="{BB962C8B-B14F-4D97-AF65-F5344CB8AC3E}">
        <p14:creationId xmlns:p14="http://schemas.microsoft.com/office/powerpoint/2010/main" val="5903199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49</a:t>
            </a:fld>
            <a:endParaRPr lang="en-US"/>
          </a:p>
        </p:txBody>
      </p:sp>
    </p:spTree>
    <p:extLst>
      <p:ext uri="{BB962C8B-B14F-4D97-AF65-F5344CB8AC3E}">
        <p14:creationId xmlns:p14="http://schemas.microsoft.com/office/powerpoint/2010/main" val="3785153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3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3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3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5.png"/><Relationship Id="rId1" Type="http://schemas.openxmlformats.org/officeDocument/2006/relationships/slideMaster" Target="../slideMasters/slideMaster6.xml"/><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emf"/><Relationship Id="rId1" Type="http://schemas.openxmlformats.org/officeDocument/2006/relationships/slideMaster" Target="../slideMasters/slideMaster6.xml"/><Relationship Id="rId4" Type="http://schemas.microsoft.com/office/2007/relationships/hdphoto" Target="../media/hdphoto2.wdp"/></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emf"/><Relationship Id="rId1" Type="http://schemas.openxmlformats.org/officeDocument/2006/relationships/slideMaster" Target="../slideMasters/slideMaster6.xml"/><Relationship Id="rId4" Type="http://schemas.microsoft.com/office/2007/relationships/hdphoto" Target="../media/hdphoto2.wdp"/></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microsoft.com/office/2007/relationships/hdphoto" Target="../media/hdphoto2.wdp"/><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image" Target="../media/image35.png"/><Relationship Id="rId2" Type="http://schemas.openxmlformats.org/officeDocument/2006/relationships/slideLayout" Target="../slideLayouts/slideLayout34.xml"/><Relationship Id="rId16" Type="http://schemas.openxmlformats.org/officeDocument/2006/relationships/image" Target="../media/image1.emf"/><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6.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7">
            <a:alphaModFix amt="70000"/>
            <a:extLst>
              <a:ext uri="{BEBA8EAE-BF5A-486C-A8C5-ECC9F3942E4B}">
                <a14:imgProps xmlns:a14="http://schemas.microsoft.com/office/drawing/2010/main">
                  <a14:imgLayer r:embed="rId1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727" r:id="rId1"/>
    <p:sldLayoutId id="2147483725" r:id="rId2"/>
    <p:sldLayoutId id="2147483715" r:id="rId3"/>
    <p:sldLayoutId id="2147483716" r:id="rId4"/>
    <p:sldLayoutId id="2147483728" r:id="rId5"/>
    <p:sldLayoutId id="214748372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orkforcegps.org/resources/2016/05/27/14/00/Applying_for_ETA_Competitive_Grants-_A_Web-Based_Toolkit-for_Prospective_Applican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eda.gov/edd/"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www.hrsa.gov/rural-health/about-us/what-is-rural/data-files"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3" Type="http://schemas.openxmlformats.org/officeDocument/2006/relationships/hyperlink" Target="https://www.whitehouse.gov/build/guidebook/" TargetMode="External"/><Relationship Id="rId7" Type="http://schemas.openxmlformats.org/officeDocument/2006/relationships/hyperlink" Target="https://www.dol.gov/sites/dolgov/files/ETA/advisories/TEN/2022/TEN%2008-22/Attachment%20I%20%28Accessible%20PDF%29N.pdf"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hyperlink" Target="https://www.dol.gov/general/good-jobs" TargetMode="External"/><Relationship Id="rId5" Type="http://schemas.openxmlformats.org/officeDocument/2006/relationships/hyperlink" Target="https://www.whitehouse.gov/wp-content/uploads/2022/11/Advancing-Equitable-Workforce-Development-for-Infrastructure-Jobs_110122.pdf" TargetMode="External"/><Relationship Id="rId4" Type="http://schemas.openxmlformats.org/officeDocument/2006/relationships/hyperlink" Target="https://www.whitehouse.gov/wp-content/uploads/2022/05/Bipartisan-Infrastructure-Law-Tribal-Playbook-053122-.pdf"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www.grants.gov/" TargetMode="External"/><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hyperlink" Target="mailto:support@grants.gov" TargetMode="External"/><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hyperlink" Target="mailto:IN_FOA-ETA-23-31@dol.gov"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hyperlink" Target="https://www.dol.gov/agencies/eta/grants/apply/find-opportunities" TargetMode="External"/><Relationship Id="rId2" Type="http://schemas.openxmlformats.org/officeDocument/2006/relationships/notesSlide" Target="../notesSlides/notesSlide48.xml"/><Relationship Id="rId1" Type="http://schemas.openxmlformats.org/officeDocument/2006/relationships/slideLayout" Target="../slideLayouts/slideLayout20.xml"/><Relationship Id="rId4" Type="http://schemas.openxmlformats.org/officeDocument/2006/relationships/hyperlink" Target="mailto:IN_FOA-ETA-23-31@dol.gov"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Support@workforceGPS.org" TargetMode="External"/><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386263" y="1900238"/>
            <a:ext cx="7326087" cy="3143250"/>
          </a:xfrm>
        </p:spPr>
        <p:txBody>
          <a:bodyPr>
            <a:normAutofit/>
          </a:bodyPr>
          <a:lstStyle/>
          <a:p>
            <a:pPr algn="ctr"/>
            <a:r>
              <a:rPr lang="en-US" sz="4000"/>
              <a:t>DOL Building Pathways to Infrastructure Jobs Grant Program Prospective Applicant Webcast</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a:t>April 13, 2023</a:t>
            </a:r>
          </a:p>
        </p:txBody>
      </p:sp>
      <p:sp>
        <p:nvSpPr>
          <p:cNvPr id="5" name="TextBox 4">
            <a:extLst>
              <a:ext uri="{FF2B5EF4-FFF2-40B4-BE49-F238E27FC236}">
                <a16:creationId xmlns:a16="http://schemas.microsoft.com/office/drawing/2014/main" id="{0055DC3B-7C2C-C3E4-FCAC-617901AFA59F}"/>
              </a:ext>
            </a:extLst>
          </p:cNvPr>
          <p:cNvSpPr txBox="1"/>
          <p:nvPr/>
        </p:nvSpPr>
        <p:spPr>
          <a:xfrm>
            <a:off x="5001306" y="4853546"/>
            <a:ext cx="6096000" cy="584775"/>
          </a:xfrm>
          <a:prstGeom prst="rect">
            <a:avLst/>
          </a:prstGeom>
          <a:noFill/>
        </p:spPr>
        <p:txBody>
          <a:bodyPr wrap="square">
            <a:spAutoFit/>
          </a:bodyPr>
          <a:lstStyle/>
          <a:p>
            <a:pPr algn="ctr"/>
            <a:r>
              <a:rPr lang="en-US" sz="3200" b="1">
                <a:solidFill>
                  <a:schemeClr val="accent2"/>
                </a:solidFill>
              </a:rPr>
              <a:t>FOA-ETA-23-31</a:t>
            </a:r>
          </a:p>
        </p:txBody>
      </p:sp>
    </p:spTree>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Tips for Viewing this Webcast</a:t>
            </a:r>
          </a:p>
        </p:txBody>
      </p:sp>
      <p:sp>
        <p:nvSpPr>
          <p:cNvPr id="3" name="Content Placeholder 2"/>
          <p:cNvSpPr>
            <a:spLocks noGrp="1"/>
          </p:cNvSpPr>
          <p:nvPr>
            <p:ph idx="1"/>
          </p:nvPr>
        </p:nvSpPr>
        <p:spPr/>
        <p:txBody>
          <a:bodyPr>
            <a:normAutofit/>
          </a:bodyPr>
          <a:lstStyle/>
          <a:p>
            <a:r>
              <a:rPr lang="en-US" sz="3200"/>
              <a:t>We recommend you have a hard copy of the FOA when viewing this Webcast</a:t>
            </a:r>
          </a:p>
          <a:p>
            <a:r>
              <a:rPr lang="en-US" sz="3200"/>
              <a:t>When applying for ETA competitive grants, use our Web-Based Toolkit for Prospective Applicants:  </a:t>
            </a:r>
            <a:r>
              <a:rPr lang="en-US" sz="3200">
                <a:hlinkClick r:id="rId3"/>
              </a:rPr>
              <a:t>https://www.workforcegps.org/resources/2016/05/27/14/00/Applying_for_ETA_Competitive_Grants-_A_Web-Based_Toolkit-for_Prospective_Applicants</a:t>
            </a:r>
            <a:endParaRPr lang="en-US" sz="3200"/>
          </a:p>
          <a:p>
            <a:endParaRPr lang="en-US"/>
          </a:p>
        </p:txBody>
      </p:sp>
    </p:spTree>
    <p:extLst>
      <p:ext uri="{BB962C8B-B14F-4D97-AF65-F5344CB8AC3E}">
        <p14:creationId xmlns:p14="http://schemas.microsoft.com/office/powerpoint/2010/main" val="1634425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a:xfrm>
            <a:off x="4486275" y="1254649"/>
            <a:ext cx="5599605" cy="1274240"/>
          </a:xfrm>
        </p:spPr>
        <p:txBody>
          <a:bodyPr/>
          <a:lstStyle/>
          <a:p>
            <a:r>
              <a:rPr lang="en-US"/>
              <a:t>Jenn Smith</a:t>
            </a:r>
          </a:p>
          <a:p>
            <a:pPr lvl="1"/>
            <a:r>
              <a:rPr lang="en-US"/>
              <a:t>Division Chief, </a:t>
            </a:r>
          </a:p>
          <a:p>
            <a:pPr lvl="1"/>
            <a:r>
              <a:rPr lang="en-US"/>
              <a:t>Division of Strategic Investments </a:t>
            </a:r>
          </a:p>
          <a:p>
            <a:pPr lvl="2"/>
            <a:r>
              <a:rPr lang="en-US"/>
              <a:t>U.S. Department of Labor</a:t>
            </a:r>
          </a:p>
        </p:txBody>
      </p:sp>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486275" y="4377586"/>
            <a:ext cx="5856780" cy="1480290"/>
          </a:xfrm>
        </p:spPr>
        <p:txBody>
          <a:bodyPr/>
          <a:lstStyle/>
          <a:p>
            <a:r>
              <a:rPr lang="en-US"/>
              <a:t>Gregory Scheib</a:t>
            </a:r>
          </a:p>
          <a:p>
            <a:pPr lvl="1"/>
            <a:r>
              <a:rPr lang="en-US"/>
              <a:t>Workforce Analyst, </a:t>
            </a:r>
          </a:p>
          <a:p>
            <a:pPr lvl="1"/>
            <a:r>
              <a:rPr lang="en-US"/>
              <a:t>Division of Strategic Investments </a:t>
            </a:r>
          </a:p>
          <a:p>
            <a:pPr lvl="1"/>
            <a:r>
              <a:rPr lang="en-US" i="0">
                <a:latin typeface="+mn-lt"/>
              </a:rPr>
              <a:t>U.S. Department of Labor</a:t>
            </a:r>
          </a:p>
        </p:txBody>
      </p:sp>
      <p:sp>
        <p:nvSpPr>
          <p:cNvPr id="6" name="Content Placeholder 2">
            <a:extLst>
              <a:ext uri="{FF2B5EF4-FFF2-40B4-BE49-F238E27FC236}">
                <a16:creationId xmlns:a16="http://schemas.microsoft.com/office/drawing/2014/main" id="{97050536-9415-4670-BC57-2C187410CDB3}"/>
              </a:ext>
            </a:extLst>
          </p:cNvPr>
          <p:cNvSpPr txBox="1">
            <a:spLocks/>
          </p:cNvSpPr>
          <p:nvPr/>
        </p:nvSpPr>
        <p:spPr>
          <a:xfrm>
            <a:off x="4486276" y="2681289"/>
            <a:ext cx="5752004" cy="1685924"/>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Maya Kelley</a:t>
            </a:r>
          </a:p>
          <a:p>
            <a:pPr lvl="1"/>
            <a:r>
              <a:rPr lang="en-US"/>
              <a:t>Program Manager, </a:t>
            </a:r>
          </a:p>
          <a:p>
            <a:pPr lvl="1"/>
            <a:r>
              <a:rPr lang="en-US"/>
              <a:t>Division of Strategic Investments </a:t>
            </a:r>
          </a:p>
          <a:p>
            <a:pPr lvl="1"/>
            <a:r>
              <a:rPr lang="en-US" i="0">
                <a:latin typeface="Calibri" panose="020F0502020204030204" pitchFamily="34" charset="0"/>
                <a:cs typeface="Calibri" panose="020F0502020204030204" pitchFamily="34" charset="0"/>
              </a:rPr>
              <a:t>U.S. Department of Labor</a:t>
            </a:r>
          </a:p>
        </p:txBody>
      </p:sp>
    </p:spTree>
    <p:extLst>
      <p:ext uri="{BB962C8B-B14F-4D97-AF65-F5344CB8AC3E}">
        <p14:creationId xmlns:p14="http://schemas.microsoft.com/office/powerpoint/2010/main" val="318852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a:cs typeface="Calibri"/>
              </a:rPr>
              <a:t> </a:t>
            </a:r>
            <a:r>
              <a:rPr lang="en-US">
                <a:ea typeface="+mn-lt"/>
                <a:cs typeface="+mn-lt"/>
              </a:rPr>
              <a:t>Ariam Ferro</a:t>
            </a:r>
            <a:endParaRPr lang="en-US">
              <a:cs typeface="Calibri"/>
            </a:endParaRPr>
          </a:p>
          <a:p>
            <a:pPr lvl="1"/>
            <a:r>
              <a:rPr lang="en-US"/>
              <a:t>Grants Management Specialist</a:t>
            </a:r>
            <a:endParaRPr lang="en-US">
              <a:cs typeface="Calibri Light"/>
            </a:endParaRPr>
          </a:p>
          <a:p>
            <a:pPr lvl="1"/>
            <a:r>
              <a:rPr lang="en-US"/>
              <a:t>Office of Grants Management (OGM)</a:t>
            </a:r>
            <a:endParaRPr lang="en-US">
              <a:cs typeface="Calibri Light"/>
            </a:endParaRPr>
          </a:p>
          <a:p>
            <a:pPr lvl="2"/>
            <a:r>
              <a:rPr lang="en-US"/>
              <a:t>U.S. Department of Labor</a:t>
            </a:r>
            <a:endParaRPr lang="en-US">
              <a:cs typeface="Calibri"/>
            </a:endParaRPr>
          </a:p>
        </p:txBody>
      </p:sp>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439822" y="3456437"/>
            <a:ext cx="5646057" cy="2201789"/>
          </a:xfrm>
        </p:spPr>
        <p:txBody>
          <a:bodyPr/>
          <a:lstStyle/>
          <a:p>
            <a:r>
              <a:rPr lang="en-US">
                <a:ea typeface="+mn-lt"/>
                <a:cs typeface="+mn-lt"/>
              </a:rPr>
              <a:t>Todd Long</a:t>
            </a:r>
            <a:endParaRPr lang="en-US"/>
          </a:p>
          <a:p>
            <a:pPr lvl="1"/>
            <a:r>
              <a:rPr lang="en-US"/>
              <a:t>Grants Management Specialist, OGM</a:t>
            </a:r>
          </a:p>
          <a:p>
            <a:pPr lvl="2"/>
            <a:r>
              <a:rPr lang="en-US"/>
              <a:t>U.S. Department of Labor</a:t>
            </a:r>
          </a:p>
        </p:txBody>
      </p:sp>
    </p:spTree>
    <p:extLst>
      <p:ext uri="{BB962C8B-B14F-4D97-AF65-F5344CB8AC3E}">
        <p14:creationId xmlns:p14="http://schemas.microsoft.com/office/powerpoint/2010/main" val="3832346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normAutofit fontScale="90000"/>
          </a:bodyPr>
          <a:lstStyle/>
          <a:p>
            <a:r>
              <a:rPr lang="en-US"/>
              <a:t>Key DOL Building Pathways to Infrastructure Jobs Grant Program FOA Areas of Focus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a:xfrm>
            <a:off x="805866" y="832592"/>
            <a:ext cx="11081334" cy="5039517"/>
          </a:xfrm>
        </p:spPr>
        <p:txBody>
          <a:bodyPr>
            <a:normAutofit/>
          </a:bodyPr>
          <a:lstStyle/>
          <a:p>
            <a:pPr>
              <a:buFont typeface="Wingdings" panose="05000000000000000000" pitchFamily="2" charset="2"/>
              <a:buChar char="ü"/>
            </a:pPr>
            <a:r>
              <a:rPr lang="en-US" sz="3600"/>
              <a:t>Program Overview, Project Design, and Expected Outcomes</a:t>
            </a:r>
          </a:p>
          <a:p>
            <a:pPr>
              <a:buFont typeface="Wingdings" panose="05000000000000000000" pitchFamily="2" charset="2"/>
              <a:buChar char="ü"/>
            </a:pPr>
            <a:r>
              <a:rPr lang="en-US" sz="3600"/>
              <a:t>Award Information, Eligibility, Partnerships, Opportunities for Tribal Communities, and Infrastructure Resources</a:t>
            </a:r>
          </a:p>
          <a:p>
            <a:r>
              <a:rPr lang="en-US" sz="3600"/>
              <a:t>Application Submission Requirements</a:t>
            </a:r>
            <a:endParaRPr lang="en-US" sz="3600">
              <a:cs typeface="Calibri" panose="020F0502020204030204"/>
            </a:endParaRPr>
          </a:p>
        </p:txBody>
      </p:sp>
    </p:spTree>
    <p:extLst>
      <p:ext uri="{BB962C8B-B14F-4D97-AF65-F5344CB8AC3E}">
        <p14:creationId xmlns:p14="http://schemas.microsoft.com/office/powerpoint/2010/main" val="40910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u="sng"/>
              <a:t>Program Overview, Project Design, and Expected Outcomes</a:t>
            </a:r>
            <a:endParaRPr lang="en-US"/>
          </a:p>
        </p:txBody>
      </p:sp>
    </p:spTree>
    <p:extLst>
      <p:ext uri="{BB962C8B-B14F-4D97-AF65-F5344CB8AC3E}">
        <p14:creationId xmlns:p14="http://schemas.microsoft.com/office/powerpoint/2010/main" val="1385735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6C563C-5989-C0B5-32CB-6392AD557A80}"/>
              </a:ext>
            </a:extLst>
          </p:cNvPr>
          <p:cNvSpPr>
            <a:spLocks noGrp="1"/>
          </p:cNvSpPr>
          <p:nvPr>
            <p:ph type="sldNum" sz="quarter" idx="12"/>
          </p:nvPr>
        </p:nvSpPr>
        <p:spPr/>
        <p:txBody>
          <a:bodyPr/>
          <a:lstStyle/>
          <a:p>
            <a:fld id="{158B7785-F6D6-45F8-833E-07BD84680091}" type="slidenum">
              <a:rPr lang="en-US" smtClean="0"/>
              <a:t>7</a:t>
            </a:fld>
            <a:endParaRPr lang="en-US"/>
          </a:p>
        </p:txBody>
      </p:sp>
      <p:sp>
        <p:nvSpPr>
          <p:cNvPr id="3" name="Title 2">
            <a:extLst>
              <a:ext uri="{FF2B5EF4-FFF2-40B4-BE49-F238E27FC236}">
                <a16:creationId xmlns:a16="http://schemas.microsoft.com/office/drawing/2014/main" id="{A78453C2-E910-4625-54E8-6EFED504422B}"/>
              </a:ext>
            </a:extLst>
          </p:cNvPr>
          <p:cNvSpPr>
            <a:spLocks noGrp="1"/>
          </p:cNvSpPr>
          <p:nvPr>
            <p:ph type="title"/>
          </p:nvPr>
        </p:nvSpPr>
        <p:spPr/>
        <p:txBody>
          <a:bodyPr/>
          <a:lstStyle/>
          <a:p>
            <a:pPr algn="ctr"/>
            <a:r>
              <a:rPr lang="en-US"/>
              <a:t>Program Overview</a:t>
            </a:r>
          </a:p>
        </p:txBody>
      </p:sp>
      <p:sp>
        <p:nvSpPr>
          <p:cNvPr id="4" name="TextBox 3">
            <a:extLst>
              <a:ext uri="{FF2B5EF4-FFF2-40B4-BE49-F238E27FC236}">
                <a16:creationId xmlns:a16="http://schemas.microsoft.com/office/drawing/2014/main" id="{89D9BB5E-4B12-099F-B3B2-124ACF7B1258}"/>
              </a:ext>
            </a:extLst>
          </p:cNvPr>
          <p:cNvSpPr txBox="1"/>
          <p:nvPr/>
        </p:nvSpPr>
        <p:spPr>
          <a:xfrm>
            <a:off x="569843" y="964231"/>
            <a:ext cx="11052313" cy="609397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200" b="0" i="0" u="none" strike="noStrike" baseline="0">
                <a:solidFill>
                  <a:srgbClr val="000000"/>
                </a:solidFill>
              </a:rPr>
              <a:t>On November 15, 2021, President Biden signed into law the historic Infrastructure Investment and Jobs Act (IIJA), Pub. L. No. 117-58, also referred to as the BIL.</a:t>
            </a:r>
            <a:r>
              <a:rPr lang="en-US" sz="2200">
                <a:solidFill>
                  <a:srgbClr val="000000"/>
                </a:solidFill>
              </a:rPr>
              <a:t> </a:t>
            </a:r>
            <a:r>
              <a:rPr lang="en-US" sz="2200" b="0" i="0" u="none" strike="noStrike" baseline="0">
                <a:solidFill>
                  <a:srgbClr val="000000"/>
                </a:solidFill>
              </a:rPr>
              <a:t> BIL investments </a:t>
            </a:r>
            <a:r>
              <a:rPr lang="en-US" sz="2200">
                <a:solidFill>
                  <a:srgbClr val="000000"/>
                </a:solidFill>
              </a:rPr>
              <a:t>align with and complement other recent landmark legislation, the CHIPS and Science Act and the Inflation Reduction Act. </a:t>
            </a:r>
            <a:endParaRPr lang="en-US" sz="2200" b="0" i="0" u="none" strike="noStrike" baseline="0">
              <a:solidFill>
                <a:srgbClr val="000000"/>
              </a:solidFill>
              <a:cs typeface="Calibri"/>
            </a:endParaRPr>
          </a:p>
          <a:p>
            <a:pPr marL="285750" indent="-285750">
              <a:buFont typeface="Arial" panose="020B0604020202020204" pitchFamily="34" charset="0"/>
              <a:buChar char="•"/>
            </a:pPr>
            <a:r>
              <a:rPr lang="en-US" sz="2200" b="0" i="0" u="none" strike="noStrike" baseline="0">
                <a:solidFill>
                  <a:srgbClr val="000000"/>
                </a:solidFill>
              </a:rPr>
              <a:t>These investments are anticipated to create over 9 million good jobs over the next 10 years:</a:t>
            </a:r>
            <a:endParaRPr lang="en-US" sz="2200" b="0" i="0" u="none" strike="noStrike" baseline="0">
              <a:solidFill>
                <a:srgbClr val="000000"/>
              </a:solidFill>
              <a:cs typeface="Calibri"/>
            </a:endParaRPr>
          </a:p>
          <a:p>
            <a:pPr marL="914400" indent="-396875">
              <a:buFont typeface="Courier New" panose="02070309020205020404" pitchFamily="49" charset="0"/>
              <a:buChar char="o"/>
            </a:pPr>
            <a:r>
              <a:rPr lang="en-US" sz="2200" b="0" i="0" u="none" strike="noStrike" baseline="0">
                <a:solidFill>
                  <a:srgbClr val="000000"/>
                </a:solidFill>
              </a:rPr>
              <a:t>nearly 5 million clean energy jobs</a:t>
            </a:r>
            <a:endParaRPr lang="en-US" sz="2200" b="0" i="0" u="none" strike="noStrike" baseline="0">
              <a:solidFill>
                <a:srgbClr val="000000"/>
              </a:solidFill>
              <a:cs typeface="Calibri"/>
            </a:endParaRPr>
          </a:p>
          <a:p>
            <a:pPr marL="914400" indent="-396875">
              <a:buFont typeface="Courier New" panose="02070309020205020404" pitchFamily="49" charset="0"/>
              <a:buChar char="o"/>
            </a:pPr>
            <a:r>
              <a:rPr lang="en-US" sz="2200" b="0" i="0" u="none" strike="noStrike" baseline="0">
                <a:solidFill>
                  <a:srgbClr val="000000"/>
                </a:solidFill>
              </a:rPr>
              <a:t>more than 900,000 clean manufacturing jobs</a:t>
            </a:r>
            <a:endParaRPr lang="en-US" sz="2200" b="0" i="0" u="none" strike="noStrike" baseline="0">
              <a:solidFill>
                <a:srgbClr val="000000"/>
              </a:solidFill>
              <a:cs typeface="Calibri"/>
            </a:endParaRPr>
          </a:p>
          <a:p>
            <a:pPr marL="914400" indent="-396875">
              <a:buFont typeface="Courier New" panose="02070309020205020404" pitchFamily="49" charset="0"/>
              <a:buChar char="o"/>
            </a:pPr>
            <a:r>
              <a:rPr lang="en-US" sz="2200" b="0" i="0" u="none" strike="noStrike" baseline="0">
                <a:solidFill>
                  <a:srgbClr val="000000"/>
                </a:solidFill>
              </a:rPr>
              <a:t>more than 400,000 clean transportation jobs</a:t>
            </a:r>
            <a:endParaRPr lang="en-US" sz="2200" b="0" i="0" u="none" strike="noStrike" baseline="0">
              <a:solidFill>
                <a:srgbClr val="000000"/>
              </a:solidFill>
              <a:cs typeface="Calibri"/>
            </a:endParaRPr>
          </a:p>
          <a:p>
            <a:pPr marL="914400" indent="-396875">
              <a:buFont typeface="Courier New" panose="02070309020205020404" pitchFamily="49" charset="0"/>
              <a:buChar char="o"/>
            </a:pPr>
            <a:r>
              <a:rPr lang="en-US" sz="2200" b="0" i="0" u="none" strike="noStrike" baseline="0">
                <a:solidFill>
                  <a:srgbClr val="000000"/>
                </a:solidFill>
              </a:rPr>
              <a:t>more than 900,000 jobs related to constructing efficient buildings</a:t>
            </a:r>
            <a:endParaRPr lang="en-US" sz="2200" b="0" i="0" u="none" strike="noStrike" baseline="0">
              <a:solidFill>
                <a:srgbClr val="000000"/>
              </a:solidFill>
              <a:cs typeface="Calibri"/>
            </a:endParaRPr>
          </a:p>
          <a:p>
            <a:pPr marL="914400" indent="-396875">
              <a:buFont typeface="Courier New" panose="02070309020205020404" pitchFamily="49" charset="0"/>
              <a:buChar char="o"/>
            </a:pPr>
            <a:r>
              <a:rPr lang="en-US" sz="2200">
                <a:solidFill>
                  <a:srgbClr val="000000"/>
                </a:solidFill>
              </a:rPr>
              <a:t>Approximately </a:t>
            </a:r>
            <a:r>
              <a:rPr lang="en-US" sz="2200" b="0" i="0" u="none" strike="noStrike" baseline="0">
                <a:solidFill>
                  <a:srgbClr val="000000"/>
                </a:solidFill>
              </a:rPr>
              <a:t>150,000 environmental-justice related jobs.</a:t>
            </a:r>
            <a:r>
              <a:rPr lang="en-US" sz="2200">
                <a:solidFill>
                  <a:srgbClr val="000000"/>
                </a:solidFill>
              </a:rPr>
              <a:t> </a:t>
            </a:r>
            <a:endParaRPr lang="en-US" sz="2200" b="0" i="0" u="none" strike="noStrike" baseline="0">
              <a:solidFill>
                <a:srgbClr val="000000"/>
              </a:solidFill>
              <a:cs typeface="Calibri"/>
            </a:endParaRPr>
          </a:p>
          <a:p>
            <a:pPr marL="285750" indent="-285750">
              <a:buFont typeface="Arial" panose="020B0604020202020204" pitchFamily="34" charset="0"/>
              <a:buChar char="•"/>
            </a:pPr>
            <a:endParaRPr lang="en-US" sz="2200" b="0" i="0" u="none" strike="noStrike" baseline="0">
              <a:solidFill>
                <a:srgbClr val="000000"/>
              </a:solidFill>
              <a:cs typeface="Calibri"/>
            </a:endParaRPr>
          </a:p>
          <a:p>
            <a:pPr marL="285750" indent="-285750">
              <a:buFont typeface="Arial" panose="020B0604020202020204" pitchFamily="34" charset="0"/>
              <a:buChar char="•"/>
            </a:pPr>
            <a:r>
              <a:rPr lang="en-US" sz="2200">
                <a:solidFill>
                  <a:srgbClr val="000000"/>
                </a:solidFill>
                <a:effectLst/>
                <a:ea typeface="Times New Roman" panose="02020603050405020304" pitchFamily="18" charset="0"/>
              </a:rPr>
              <a:t>The purpose of the DOL Building Pathways to Infrastructure Jobs Grant Program is to fund public-private partnerships to develop, implement, and scale worker-centered sector strategy training programs that train and prepare the skilled workforce needed to meet the demands of the sizeable infrastructure investments made through the Infrastructure Investment and Jobs Act, also known as the Bipartisan Infrastructure Law (BIL).</a:t>
            </a:r>
            <a:r>
              <a:rPr lang="en-US" sz="2200">
                <a:solidFill>
                  <a:srgbClr val="000000"/>
                </a:solidFill>
                <a:ea typeface="Times New Roman" panose="02020603050405020304" pitchFamily="18" charset="0"/>
              </a:rPr>
              <a:t> </a:t>
            </a:r>
            <a:endParaRPr lang="en-US" sz="2200">
              <a:solidFill>
                <a:srgbClr val="000000"/>
              </a:solidFill>
              <a:effectLst/>
              <a:ea typeface="Times New Roman" panose="02020603050405020304" pitchFamily="18" charset="0"/>
              <a:cs typeface="Calibri"/>
            </a:endParaRPr>
          </a:p>
          <a:p>
            <a:pPr marL="285750" indent="-285750">
              <a:buFont typeface="Arial" panose="020B0604020202020204" pitchFamily="34" charset="0"/>
              <a:buChar char="•"/>
            </a:pPr>
            <a:endParaRPr lang="en-US" sz="2000" b="0" i="0" u="none" strike="noStrike" baseline="0">
              <a:solidFill>
                <a:srgbClr val="000000"/>
              </a:solidFill>
            </a:endParaRPr>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2191970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Program Overview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962948"/>
            <a:ext cx="10515600" cy="5263045"/>
          </a:xfrm>
        </p:spPr>
        <p:txBody>
          <a:bodyPr/>
          <a:lstStyle/>
          <a:p>
            <a:r>
              <a:rPr lang="en-US" dirty="0">
                <a:solidFill>
                  <a:srgbClr val="000000"/>
                </a:solidFill>
                <a:effectLst/>
                <a:ea typeface="Times New Roman" panose="02020603050405020304" pitchFamily="18" charset="0"/>
              </a:rPr>
              <a:t>To maximize the impact of the BIL investment, and other investments such as </a:t>
            </a:r>
            <a:r>
              <a:rPr lang="en-US">
                <a:solidFill>
                  <a:srgbClr val="000000"/>
                </a:solidFill>
                <a:effectLst/>
                <a:ea typeface="Times New Roman" panose="02020603050405020304" pitchFamily="18" charset="0"/>
              </a:rPr>
              <a:t>the CHIPS </a:t>
            </a:r>
            <a:r>
              <a:rPr lang="en-US" dirty="0">
                <a:solidFill>
                  <a:srgbClr val="000000"/>
                </a:solidFill>
                <a:effectLst/>
                <a:ea typeface="Times New Roman" panose="02020603050405020304" pitchFamily="18" charset="0"/>
              </a:rPr>
              <a:t>(Creating Helpful Incentives to Produce Semiconductors) and Science Act and the Inflation Reduction Act, this grant program will train job seekers in </a:t>
            </a:r>
            <a:r>
              <a:rPr lang="en-US" b="1" dirty="0">
                <a:solidFill>
                  <a:srgbClr val="000000"/>
                </a:solidFill>
                <a:effectLst/>
                <a:ea typeface="Times New Roman" panose="02020603050405020304" pitchFamily="18" charset="0"/>
              </a:rPr>
              <a:t>advanced manufacturing</a:t>
            </a:r>
            <a:r>
              <a:rPr lang="en-US" dirty="0">
                <a:solidFill>
                  <a:srgbClr val="000000"/>
                </a:solidFill>
                <a:effectLst/>
                <a:ea typeface="Times New Roman" panose="02020603050405020304" pitchFamily="18" charset="0"/>
              </a:rPr>
              <a:t>; </a:t>
            </a:r>
            <a:r>
              <a:rPr lang="en-US" b="1" dirty="0">
                <a:solidFill>
                  <a:srgbClr val="000000"/>
                </a:solidFill>
                <a:effectLst/>
                <a:ea typeface="Times New Roman" panose="02020603050405020304" pitchFamily="18" charset="0"/>
              </a:rPr>
              <a:t>information technology</a:t>
            </a:r>
            <a:r>
              <a:rPr lang="en-US" dirty="0">
                <a:solidFill>
                  <a:srgbClr val="000000"/>
                </a:solidFill>
                <a:effectLst/>
                <a:ea typeface="Times New Roman" panose="02020603050405020304" pitchFamily="18" charset="0"/>
              </a:rPr>
              <a:t>; and </a:t>
            </a:r>
            <a:r>
              <a:rPr lang="en-US" b="1" dirty="0">
                <a:solidFill>
                  <a:srgbClr val="000000"/>
                </a:solidFill>
                <a:effectLst/>
                <a:ea typeface="Times New Roman" panose="02020603050405020304" pitchFamily="18" charset="0"/>
              </a:rPr>
              <a:t>professional, scientific, and </a:t>
            </a:r>
            <a:r>
              <a:rPr lang="en-US" b="1">
                <a:solidFill>
                  <a:srgbClr val="000000"/>
                </a:solidFill>
                <a:effectLst/>
                <a:ea typeface="Times New Roman" panose="02020603050405020304" pitchFamily="18" charset="0"/>
              </a:rPr>
              <a:t>technical services occupations </a:t>
            </a:r>
            <a:r>
              <a:rPr lang="en-US" b="1" dirty="0">
                <a:solidFill>
                  <a:srgbClr val="000000"/>
                </a:solidFill>
                <a:effectLst/>
                <a:ea typeface="Times New Roman" panose="02020603050405020304" pitchFamily="18" charset="0"/>
              </a:rPr>
              <a:t>that</a:t>
            </a:r>
            <a:r>
              <a:rPr lang="en-US" dirty="0">
                <a:solidFill>
                  <a:srgbClr val="000000"/>
                </a:solidFill>
                <a:effectLst/>
                <a:ea typeface="Times New Roman" panose="02020603050405020304" pitchFamily="18" charset="0"/>
              </a:rPr>
              <a:t> support renewable energy, transportation, and broadband infrastructure sectors.</a:t>
            </a:r>
          </a:p>
          <a:p>
            <a:r>
              <a:rPr lang="en-US" dirty="0">
                <a:solidFill>
                  <a:srgbClr val="000000"/>
                </a:solidFill>
                <a:ea typeface="Times New Roman" panose="02020603050405020304" pitchFamily="18" charset="0"/>
              </a:rPr>
              <a:t>This FOA is focused on particular occupations and industries related to these investments, particularly those that are middle- to high-skilled occupations within the sectors highlighted above.  </a:t>
            </a:r>
            <a:endParaRPr lang="en-US" dirty="0">
              <a:solidFill>
                <a:srgbClr val="000000"/>
              </a:solidFill>
              <a:effectLst/>
              <a:ea typeface="Times New Roman" panose="02020603050405020304" pitchFamily="18" charset="0"/>
            </a:endParaRPr>
          </a:p>
          <a:p>
            <a:r>
              <a:rPr lang="en-US" dirty="0">
                <a:solidFill>
                  <a:srgbClr val="000000"/>
                </a:solidFill>
                <a:effectLst/>
                <a:ea typeface="Times New Roman" panose="02020603050405020304" pitchFamily="18" charset="0"/>
              </a:rPr>
              <a:t>This grant program will expand the workforce partnerships necessary to build equitable pathways to good infrastructure jobs, particularly for workers from underserved and underrepresented populations in the local/regional communities where these infrastructure projects are located, as well as within these occupations (such as women). </a:t>
            </a:r>
            <a:endParaRPr lang="en-US" dirty="0">
              <a:solidFill>
                <a:srgbClr val="000000"/>
              </a:solidFill>
              <a:ea typeface="Times New Roman" panose="02020603050405020304" pitchFamily="18" charset="0"/>
              <a:cs typeface="Times New Roman" panose="02020603050405020304" pitchFamily="18" charset="0"/>
            </a:endParaRPr>
          </a:p>
          <a:p>
            <a:pPr marL="0" lvl="0" indent="0">
              <a:buNone/>
            </a:pPr>
            <a:endParaRPr lang="en-US" sz="3000" dirty="0"/>
          </a:p>
          <a:p>
            <a:pPr marL="0" lv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84112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Program Overview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marL="0" lvl="0" indent="0">
              <a:buNone/>
            </a:pPr>
            <a:endParaRPr lang="en-US" sz="3000"/>
          </a:p>
          <a:p>
            <a:pPr marL="0" lvl="0" indent="0">
              <a:buNone/>
            </a:pPr>
            <a:endParaRPr lang="en-US"/>
          </a:p>
          <a:p>
            <a:pPr marL="0" indent="0">
              <a:buNone/>
            </a:pPr>
            <a:endParaRPr lang="en-US"/>
          </a:p>
          <a:p>
            <a:pPr marL="0" indent="0">
              <a:buNone/>
            </a:pPr>
            <a:endParaRPr lang="en-US"/>
          </a:p>
        </p:txBody>
      </p:sp>
      <p:sp>
        <p:nvSpPr>
          <p:cNvPr id="7" name="Content Placeholder 5">
            <a:extLst>
              <a:ext uri="{FF2B5EF4-FFF2-40B4-BE49-F238E27FC236}">
                <a16:creationId xmlns:a16="http://schemas.microsoft.com/office/drawing/2014/main" id="{DE90DE33-F1F6-9B2A-B72B-797F46510B30}"/>
              </a:ext>
            </a:extLst>
          </p:cNvPr>
          <p:cNvSpPr txBox="1">
            <a:spLocks/>
          </p:cNvSpPr>
          <p:nvPr/>
        </p:nvSpPr>
        <p:spPr>
          <a:xfrm>
            <a:off x="992188" y="1050470"/>
            <a:ext cx="10515600" cy="5458279"/>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effectLst/>
                <a:ea typeface="Calibri" panose="020F0502020204030204" pitchFamily="34" charset="0"/>
                <a:cs typeface="Times New Roman" panose="02020603050405020304" pitchFamily="18" charset="0"/>
              </a:rPr>
              <a:t>The DOL Building Pathways to Infrastructure Jobs Grant Program is authorized under Section 414(c) of the American Competitiveness and Workforce Improvement Act of 1998 (ACWIA), as amended (codified at 29 U.S.C. 3224a). These grants are financed by a user fee paid by employers to bring foreign workers into the United States under the H-1B nonimmigrant visa program.</a:t>
            </a:r>
          </a:p>
          <a:p>
            <a:r>
              <a:rPr lang="en-US">
                <a:effectLst/>
                <a:ea typeface="Calibri" panose="020F0502020204030204" pitchFamily="34" charset="0"/>
                <a:cs typeface="Times New Roman" panose="02020603050405020304" pitchFamily="18" charset="0"/>
              </a:rPr>
              <a:t>This program will serve individuals who are unemployed, underemployed, or incumbent workers.  </a:t>
            </a:r>
          </a:p>
          <a:p>
            <a:r>
              <a:rPr lang="en-US">
                <a:effectLst/>
                <a:ea typeface="Calibri" panose="020F0502020204030204" pitchFamily="34" charset="0"/>
                <a:cs typeface="Times New Roman" panose="02020603050405020304" pitchFamily="18" charset="0"/>
              </a:rPr>
              <a:t>Participants served through this grant program must be at least 17 years old and not currently enrolled in secondary school within a local educational agency, such as a high schoo</a:t>
            </a:r>
            <a:r>
              <a:rPr lang="en-US">
                <a:solidFill>
                  <a:srgbClr val="000000"/>
                </a:solidFill>
                <a:effectLst/>
                <a:ea typeface="Calibri" panose="020F0502020204030204" pitchFamily="34" charset="0"/>
                <a:cs typeface="Times New Roman" panose="02020603050405020304" pitchFamily="18" charset="0"/>
              </a:rPr>
              <a:t>l.</a:t>
            </a:r>
          </a:p>
          <a:p>
            <a:pPr marL="0" indent="0">
              <a:buFont typeface="Wingdings 3" panose="05040102010807070707" pitchFamily="18" charset="2"/>
              <a:buNone/>
            </a:pPr>
            <a:endParaRPr lang="en-US" sz="3000"/>
          </a:p>
          <a:p>
            <a:pPr marL="0" indent="0">
              <a:buFont typeface="Wingdings 3" panose="05040102010807070707" pitchFamily="18" charset="2"/>
              <a:buNone/>
            </a:pPr>
            <a:endParaRPr lang="en-US"/>
          </a:p>
          <a:p>
            <a:pPr marL="0" indent="0">
              <a:buFont typeface="Wingdings 3" panose="05040102010807070707" pitchFamily="18" charset="2"/>
              <a:buNone/>
            </a:pPr>
            <a:endParaRPr lang="en-US"/>
          </a:p>
          <a:p>
            <a:pPr marL="0" indent="0">
              <a:buFont typeface="Wingdings 3" panose="05040102010807070707" pitchFamily="18" charset="2"/>
              <a:buNone/>
            </a:pPr>
            <a:endParaRPr lang="en-US"/>
          </a:p>
        </p:txBody>
      </p:sp>
    </p:spTree>
    <p:extLst>
      <p:ext uri="{BB962C8B-B14F-4D97-AF65-F5344CB8AC3E}">
        <p14:creationId xmlns:p14="http://schemas.microsoft.com/office/powerpoint/2010/main" val="3105495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pPr algn="ctr"/>
            <a:r>
              <a:rPr lang="en-US"/>
              <a:t>Program Tracks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marL="0" marR="0">
              <a:spcBef>
                <a:spcPts val="0"/>
              </a:spcBef>
              <a:spcAft>
                <a:spcPts val="700"/>
              </a:spcAft>
            </a:pPr>
            <a:r>
              <a:rPr lang="en-US">
                <a:solidFill>
                  <a:srgbClr val="000000"/>
                </a:solidFill>
                <a:effectLst/>
                <a:ea typeface="Times New Roman" panose="02020603050405020304" pitchFamily="18" charset="0"/>
              </a:rPr>
              <a:t>Applicants must choose </a:t>
            </a:r>
            <a:r>
              <a:rPr lang="en-US" u="sng">
                <a:solidFill>
                  <a:srgbClr val="000000"/>
                </a:solidFill>
                <a:effectLst/>
                <a:ea typeface="Times New Roman" panose="02020603050405020304" pitchFamily="18" charset="0"/>
              </a:rPr>
              <a:t>one</a:t>
            </a:r>
            <a:r>
              <a:rPr lang="en-US">
                <a:solidFill>
                  <a:srgbClr val="000000"/>
                </a:solidFill>
                <a:effectLst/>
                <a:ea typeface="Times New Roman" panose="02020603050405020304" pitchFamily="18" charset="0"/>
              </a:rPr>
              <a:t> of the following tracks for this grant program:</a:t>
            </a:r>
            <a:endParaRPr lang="en-US">
              <a:solidFill>
                <a:srgbClr val="000000"/>
              </a:solidFill>
              <a:effectLst/>
              <a:ea typeface="Helvetica" panose="020B0604020202020204" pitchFamily="34" charset="0"/>
            </a:endParaRPr>
          </a:p>
          <a:p>
            <a:pPr marL="342900" indent="-342900">
              <a:buFont typeface="+mj-lt"/>
              <a:buAutoNum type="arabicPeriod"/>
            </a:pPr>
            <a:r>
              <a:rPr lang="en-US" b="1">
                <a:solidFill>
                  <a:srgbClr val="000000"/>
                </a:solidFill>
                <a:effectLst/>
                <a:ea typeface="Times New Roman" panose="02020603050405020304" pitchFamily="18" charset="0"/>
              </a:rPr>
              <a:t>Development Track: </a:t>
            </a:r>
            <a:r>
              <a:rPr lang="en-US">
                <a:solidFill>
                  <a:srgbClr val="000000"/>
                </a:solidFill>
                <a:effectLst/>
                <a:ea typeface="Times New Roman" panose="02020603050405020304" pitchFamily="18" charset="0"/>
              </a:rPr>
              <a:t>Developing and Implementing Local/Regional Worker-Centered Sector Strategy Programs</a:t>
            </a:r>
          </a:p>
          <a:p>
            <a:pPr lvl="1">
              <a:buClr>
                <a:schemeClr val="accent1"/>
              </a:buClr>
              <a:buFont typeface="Wingdings" panose="05000000000000000000" pitchFamily="2" charset="2"/>
              <a:buChar char="§"/>
            </a:pPr>
            <a:r>
              <a:rPr lang="en-US" sz="2400">
                <a:solidFill>
                  <a:srgbClr val="000000"/>
                </a:solidFill>
                <a:effectLst/>
                <a:ea typeface="Times New Roman" panose="02020603050405020304" pitchFamily="18" charset="0"/>
              </a:rPr>
              <a:t>The goal of the Development Track is to establish local and regional partnerships that will develop and implement worker-centered sector strategy training programs in one or more infrastructure-related sectors.</a:t>
            </a:r>
            <a:endParaRPr lang="en-US" sz="2400" b="1">
              <a:solidFill>
                <a:srgbClr val="000000"/>
              </a:solidFill>
              <a:effectLst/>
              <a:ea typeface="Times New Roman" panose="02020603050405020304" pitchFamily="18" charset="0"/>
            </a:endParaRPr>
          </a:p>
          <a:p>
            <a:pPr marL="342900" indent="-342900">
              <a:buFont typeface="+mj-lt"/>
              <a:buAutoNum type="arabicPeriod"/>
            </a:pPr>
            <a:r>
              <a:rPr lang="en-US" b="1">
                <a:solidFill>
                  <a:srgbClr val="000000"/>
                </a:solidFill>
                <a:effectLst/>
                <a:ea typeface="Times New Roman" panose="02020603050405020304" pitchFamily="18" charset="0"/>
              </a:rPr>
              <a:t>Scaling Track</a:t>
            </a:r>
            <a:r>
              <a:rPr lang="en-US">
                <a:solidFill>
                  <a:srgbClr val="000000"/>
                </a:solidFill>
                <a:effectLst/>
                <a:ea typeface="Times New Roman" panose="02020603050405020304" pitchFamily="18" charset="0"/>
              </a:rPr>
              <a:t>: Scaling Effective Worker-Centered Sector Strategy Programs</a:t>
            </a:r>
          </a:p>
          <a:p>
            <a:pPr lvl="1">
              <a:buClr>
                <a:schemeClr val="accent1"/>
              </a:buClr>
              <a:buFont typeface="Wingdings" panose="05000000000000000000" pitchFamily="2" charset="2"/>
              <a:buChar char="§"/>
            </a:pPr>
            <a:r>
              <a:rPr lang="en-US" sz="2400">
                <a:solidFill>
                  <a:srgbClr val="000000"/>
                </a:solidFill>
                <a:effectLst/>
                <a:ea typeface="Times New Roman" panose="02020603050405020304" pitchFamily="18" charset="0"/>
              </a:rPr>
              <a:t>The goal of the Scaling Track is to invest in established partnerships that have demonstrated evidence of effectiveness in implementing a sector strategy training program in one or more infrastructure-related sectors. </a:t>
            </a:r>
            <a:endParaRPr lang="en-US" sz="2400">
              <a:solidFill>
                <a:srgbClr val="000000"/>
              </a:solidFill>
              <a:effectLst/>
              <a:ea typeface="Helvetica" panose="020B0604020202020204" pitchFamily="34" charset="0"/>
            </a:endParaRPr>
          </a:p>
          <a:p>
            <a:pPr marL="0" indent="0">
              <a:buNone/>
            </a:pP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a:p>
          <a:p>
            <a:pPr marL="0" indent="0">
              <a:buNone/>
            </a:pPr>
            <a:endParaRPr lang="en-US"/>
          </a:p>
        </p:txBody>
      </p:sp>
    </p:spTree>
    <p:extLst>
      <p:ext uri="{BB962C8B-B14F-4D97-AF65-F5344CB8AC3E}">
        <p14:creationId xmlns:p14="http://schemas.microsoft.com/office/powerpoint/2010/main" val="1796236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Worker-Centered Sector Strategies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r>
              <a:rPr lang="en-US" sz="2200">
                <a:solidFill>
                  <a:srgbClr val="000000"/>
                </a:solidFill>
                <a:effectLst/>
                <a:ea typeface="Times New Roman" panose="02020603050405020304" pitchFamily="18" charset="0"/>
              </a:rPr>
              <a:t>Worker-centered sector strategies build on the sector partnership to provide training programs that are industry-driven and responsive to local and regional infrastructure sector demands in the proposed service area, to meet industry needs while also engaging workers in training program designs that support the attainment of quality jobs. </a:t>
            </a:r>
          </a:p>
          <a:p>
            <a:r>
              <a:rPr lang="en-US" sz="2200">
                <a:solidFill>
                  <a:srgbClr val="000000"/>
                </a:solidFill>
                <a:effectLst/>
                <a:ea typeface="Times New Roman" panose="02020603050405020304" pitchFamily="18" charset="0"/>
              </a:rPr>
              <a:t>Quality jobs are those that ensure adequate staffing, offer family-sustaining wages and career pathway progression, require robust safety and health protocols, offer quality worker benefits (such as health insurance, paid leave, and retirement), and support recruitment and retention practices that promote diversity, equity, inclusion, and accessibility. </a:t>
            </a:r>
          </a:p>
          <a:p>
            <a:r>
              <a:rPr lang="en-US" sz="2200">
                <a:solidFill>
                  <a:srgbClr val="000000"/>
                </a:solidFill>
                <a:effectLst/>
                <a:ea typeface="Times New Roman" panose="02020603050405020304" pitchFamily="18" charset="0"/>
              </a:rPr>
              <a:t>The worker-centered approach ensures that workforce development and employment opportunities are accessible to and shaped by communities of color and low-paid workers by considering their needs and actively working to address the barriers to good jobs while ensuring that workers have agency and voice and are treated with dignity and respect. </a:t>
            </a:r>
            <a:endParaRPr lang="en-US" sz="2200">
              <a:solidFill>
                <a:srgbClr val="000000"/>
              </a:solidFill>
              <a:effectLst/>
              <a:ea typeface="Helvetica" panose="020B0604020202020204" pitchFamily="34" charset="0"/>
            </a:endParaRPr>
          </a:p>
          <a:p>
            <a:endParaRPr lang="en-US" sz="4000">
              <a:solidFill>
                <a:srgbClr val="000000"/>
              </a:solidFill>
              <a:effectLst/>
              <a:latin typeface="Helvetica" panose="020B0604020202020204" pitchFamily="34" charset="0"/>
              <a:ea typeface="Helvetica" panose="020B0604020202020204" pitchFamily="34" charset="0"/>
            </a:endParaRPr>
          </a:p>
          <a:p>
            <a:pPr>
              <a:spcBef>
                <a:spcPts val="0"/>
              </a:spcBef>
              <a:spcAft>
                <a:spcPts val="700"/>
              </a:spcAft>
            </a:pPr>
            <a:endParaRPr lang="en-US">
              <a:solidFill>
                <a:srgbClr val="000000"/>
              </a:solidFill>
              <a:effectLst/>
              <a:ea typeface="Times New Roman" panose="02020603050405020304" pitchFamily="18" charset="0"/>
            </a:endParaRPr>
          </a:p>
          <a:p>
            <a:pPr marL="0" indent="0">
              <a:buNone/>
            </a:pPr>
            <a:endParaRPr lang="en-US" sz="2000"/>
          </a:p>
          <a:p>
            <a:pPr marL="0" indent="0">
              <a:buNone/>
            </a:pPr>
            <a:endParaRPr lang="en-US"/>
          </a:p>
        </p:txBody>
      </p:sp>
    </p:spTree>
    <p:extLst>
      <p:ext uri="{BB962C8B-B14F-4D97-AF65-F5344CB8AC3E}">
        <p14:creationId xmlns:p14="http://schemas.microsoft.com/office/powerpoint/2010/main" val="1608372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Core Principles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397479"/>
            <a:ext cx="10515600" cy="4958870"/>
          </a:xfrm>
        </p:spPr>
        <p:txBody>
          <a:bodyPr vert="horz" lIns="91440" tIns="45720" rIns="91440" bIns="45720" rtlCol="0" anchor="t">
            <a:noAutofit/>
          </a:bodyPr>
          <a:lstStyle/>
          <a:p>
            <a:r>
              <a:rPr lang="en-US" sz="3200" b="1" dirty="0">
                <a:solidFill>
                  <a:srgbClr val="000000"/>
                </a:solidFill>
                <a:effectLst/>
                <a:ea typeface="Times New Roman" panose="02020603050405020304" pitchFamily="18" charset="0"/>
              </a:rPr>
              <a:t>Core Principle 1: </a:t>
            </a:r>
            <a:r>
              <a:rPr lang="en-US" sz="3200" dirty="0">
                <a:solidFill>
                  <a:srgbClr val="000000"/>
                </a:solidFill>
                <a:effectLst/>
                <a:ea typeface="Times New Roman" panose="02020603050405020304" pitchFamily="18" charset="0"/>
              </a:rPr>
              <a:t>Strategies for Ensuring Diversity, Equity, Inclusion, and Accessibility and Prioritizing Recruitment, Training and Retention of a Local Workforce</a:t>
            </a:r>
          </a:p>
          <a:p>
            <a:r>
              <a:rPr lang="en-US" sz="3200" b="1" dirty="0">
                <a:solidFill>
                  <a:srgbClr val="000000"/>
                </a:solidFill>
                <a:ea typeface="Times New Roman" panose="02020603050405020304" pitchFamily="18" charset="0"/>
              </a:rPr>
              <a:t>Core</a:t>
            </a:r>
            <a:r>
              <a:rPr lang="en-US" sz="3200" b="1" dirty="0">
                <a:solidFill>
                  <a:srgbClr val="000000"/>
                </a:solidFill>
                <a:effectLst/>
                <a:ea typeface="Times New Roman" panose="02020603050405020304" pitchFamily="18" charset="0"/>
              </a:rPr>
              <a:t> Principle 2: </a:t>
            </a:r>
            <a:r>
              <a:rPr lang="en-US" sz="3200" dirty="0">
                <a:solidFill>
                  <a:srgbClr val="000000"/>
                </a:solidFill>
                <a:effectLst/>
                <a:ea typeface="Times New Roman" panose="02020603050405020304" pitchFamily="18" charset="0"/>
              </a:rPr>
              <a:t>Career Pathways</a:t>
            </a:r>
            <a:endParaRPr lang="en-US" sz="3200" dirty="0">
              <a:solidFill>
                <a:srgbClr val="000000"/>
              </a:solidFill>
              <a:effectLst/>
              <a:ea typeface="Times New Roman" panose="02020603050405020304" pitchFamily="18" charset="0"/>
              <a:cs typeface="Calibri"/>
            </a:endParaRPr>
          </a:p>
          <a:p>
            <a:r>
              <a:rPr lang="en-US" sz="3200" b="1" dirty="0">
                <a:solidFill>
                  <a:srgbClr val="000000"/>
                </a:solidFill>
                <a:ea typeface="Times New Roman" panose="02020603050405020304" pitchFamily="18" charset="0"/>
              </a:rPr>
              <a:t>Core </a:t>
            </a:r>
            <a:r>
              <a:rPr lang="en-US" sz="3200" b="1" dirty="0">
                <a:solidFill>
                  <a:srgbClr val="000000"/>
                </a:solidFill>
                <a:effectLst/>
                <a:ea typeface="Times New Roman" panose="02020603050405020304" pitchFamily="18" charset="0"/>
              </a:rPr>
              <a:t>Principle 3: </a:t>
            </a:r>
            <a:r>
              <a:rPr lang="en-US" sz="3200" dirty="0">
                <a:solidFill>
                  <a:srgbClr val="000000"/>
                </a:solidFill>
                <a:effectLst/>
                <a:ea typeface="Times New Roman" panose="02020603050405020304" pitchFamily="18" charset="0"/>
              </a:rPr>
              <a:t>Approaches for Increasing Job Quality</a:t>
            </a:r>
            <a:endParaRPr lang="en-US" sz="3200" dirty="0">
              <a:solidFill>
                <a:srgbClr val="000000"/>
              </a:solidFill>
              <a:effectLst/>
              <a:ea typeface="Helvetica" panose="020B0604020202020204" pitchFamily="34" charset="0"/>
            </a:endParaRPr>
          </a:p>
          <a:p>
            <a:pPr marL="0" indent="0">
              <a:buNone/>
            </a:pPr>
            <a:endParaRPr lang="en-US" sz="1800" b="1" dirty="0">
              <a:solidFill>
                <a:srgbClr val="000000"/>
              </a:solidFill>
              <a:latin typeface="Times New Roman" panose="02020603050405020304" pitchFamily="18" charset="0"/>
              <a:ea typeface="Times New Roman" panose="02020603050405020304" pitchFamily="18" charset="0"/>
            </a:endParaRPr>
          </a:p>
          <a:p>
            <a:pPr marL="0" indent="0">
              <a:buNone/>
            </a:pPr>
            <a:r>
              <a:rPr lang="en-US" sz="1800" b="1" dirty="0">
                <a:solidFill>
                  <a:srgbClr val="000000"/>
                </a:solidFill>
                <a:effectLst/>
                <a:latin typeface="Times New Roman" panose="02020603050405020304" pitchFamily="18" charset="0"/>
                <a:ea typeface="Times New Roman" panose="02020603050405020304" pitchFamily="18" charset="0"/>
              </a:rPr>
              <a:t> </a:t>
            </a:r>
            <a:endParaRPr lang="en-US" sz="1800" dirty="0">
              <a:solidFill>
                <a:srgbClr val="000000"/>
              </a:solidFill>
              <a:effectLst/>
              <a:latin typeface="Helvetica" panose="020B0604020202020204" pitchFamily="34" charset="0"/>
              <a:ea typeface="Helvetica" panose="020B0604020202020204" pitchFamily="34" charset="0"/>
            </a:endParaRPr>
          </a:p>
          <a:p>
            <a:pPr marL="0" indent="0">
              <a:buNone/>
            </a:pPr>
            <a:r>
              <a:rPr lang="en-US" sz="1800" b="1" dirty="0">
                <a:solidFill>
                  <a:srgbClr val="000000"/>
                </a:solidFill>
                <a:effectLst/>
                <a:latin typeface="Times New Roman" panose="02020603050405020304" pitchFamily="18" charset="0"/>
                <a:ea typeface="Times New Roman" panose="02020603050405020304" pitchFamily="18" charset="0"/>
              </a:rPr>
              <a:t> </a:t>
            </a:r>
            <a:endParaRPr lang="en-US" sz="1800" dirty="0">
              <a:solidFill>
                <a:srgbClr val="000000"/>
              </a:solidFill>
              <a:effectLst/>
              <a:latin typeface="Helvetica" panose="020B0604020202020204" pitchFamily="34" charset="0"/>
              <a:ea typeface="Helvetica" panose="020B0604020202020204" pitchFamily="34" charset="0"/>
            </a:endParaRPr>
          </a:p>
          <a:p>
            <a:pPr marL="0" indent="0">
              <a:buNone/>
            </a:pPr>
            <a:endParaRPr lang="en-US" dirty="0"/>
          </a:p>
        </p:txBody>
      </p:sp>
    </p:spTree>
    <p:extLst>
      <p:ext uri="{BB962C8B-B14F-4D97-AF65-F5344CB8AC3E}">
        <p14:creationId xmlns:p14="http://schemas.microsoft.com/office/powerpoint/2010/main" val="499199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Core Principle 1</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r>
              <a:rPr lang="en-US" sz="2600" b="1">
                <a:solidFill>
                  <a:srgbClr val="000000"/>
                </a:solidFill>
                <a:effectLst/>
                <a:ea typeface="Times New Roman" panose="02020603050405020304" pitchFamily="18" charset="0"/>
              </a:rPr>
              <a:t>Strategies for Ensuring Diversity, Equity, Inclusion, and Accessibility and Prioritizing Recruitment, Training and Retention of a Local Workforce</a:t>
            </a:r>
          </a:p>
          <a:p>
            <a:pPr lvl="1">
              <a:buFont typeface="Wingdings" panose="05000000000000000000" pitchFamily="2" charset="2"/>
              <a:buChar char="§"/>
            </a:pPr>
            <a:r>
              <a:rPr lang="en-US" sz="2600">
                <a:solidFill>
                  <a:srgbClr val="000000"/>
                </a:solidFill>
                <a:effectLst/>
                <a:ea typeface="Times New Roman" panose="02020603050405020304" pitchFamily="18" charset="0"/>
              </a:rPr>
              <a:t>Propose strategies that advance equity and embed these strategies in the grant program design. </a:t>
            </a:r>
          </a:p>
          <a:p>
            <a:pPr lvl="1">
              <a:buFont typeface="Wingdings" panose="05000000000000000000" pitchFamily="2" charset="2"/>
              <a:buChar char="§"/>
            </a:pPr>
            <a:r>
              <a:rPr lang="en-US" sz="2600">
                <a:solidFill>
                  <a:srgbClr val="000000"/>
                </a:solidFill>
                <a:ea typeface="Times New Roman" panose="02020603050405020304" pitchFamily="18" charset="0"/>
              </a:rPr>
              <a:t>D</a:t>
            </a:r>
            <a:r>
              <a:rPr lang="en-US" sz="2600">
                <a:solidFill>
                  <a:srgbClr val="000000"/>
                </a:solidFill>
                <a:effectLst/>
                <a:ea typeface="Times New Roman" panose="02020603050405020304" pitchFamily="18" charset="0"/>
              </a:rPr>
              <a:t>emonstrate how the proposed program will be developed with the input of impacted workers, worker organizations, or labor-management partnerships; incorporates the lived experience of historically marginalized or underrepresented populations; prioritizes local targeted hires from these communities; and utilize recruitment and supportive services that attract, retain, and advance historically marginalized and underrepresented populations in the infrastructure-related occupations within their service areas.</a:t>
            </a:r>
            <a:endParaRPr lang="en-US" sz="2600">
              <a:solidFill>
                <a:srgbClr val="000000"/>
              </a:solidFill>
              <a:effectLst/>
              <a:ea typeface="Helvetica" panose="020B0604020202020204" pitchFamily="34" charset="0"/>
            </a:endParaRPr>
          </a:p>
          <a:p>
            <a:pPr lvl="1">
              <a:buFont typeface="Wingdings" panose="05000000000000000000" pitchFamily="2" charset="2"/>
              <a:buChar char="§"/>
            </a:pPr>
            <a:endParaRPr lang="en-US" sz="2600" b="1">
              <a:solidFill>
                <a:srgbClr val="000000"/>
              </a:solidFill>
              <a:effectLst/>
              <a:ea typeface="Times New Roman" panose="02020603050405020304" pitchFamily="18" charset="0"/>
            </a:endParaRPr>
          </a:p>
          <a:p>
            <a:pPr marL="0" indent="0">
              <a:buNone/>
            </a:pPr>
            <a:endParaRPr lang="en-US" sz="1800" b="1">
              <a:solidFill>
                <a:srgbClr val="000000"/>
              </a:solidFill>
              <a:latin typeface="Times New Roman" panose="02020603050405020304" pitchFamily="18" charset="0"/>
              <a:ea typeface="Times New Roman" panose="02020603050405020304" pitchFamily="18"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a:p>
        </p:txBody>
      </p:sp>
    </p:spTree>
    <p:extLst>
      <p:ext uri="{BB962C8B-B14F-4D97-AF65-F5344CB8AC3E}">
        <p14:creationId xmlns:p14="http://schemas.microsoft.com/office/powerpoint/2010/main" val="1118280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Core Principle 2</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r>
              <a:rPr lang="en-US" sz="2800" b="1">
                <a:solidFill>
                  <a:srgbClr val="000000"/>
                </a:solidFill>
                <a:effectLst/>
                <a:ea typeface="Times New Roman" panose="02020603050405020304" pitchFamily="18" charset="0"/>
              </a:rPr>
              <a:t>Career Pathways</a:t>
            </a:r>
          </a:p>
          <a:p>
            <a:pPr lvl="1">
              <a:buFont typeface="Wingdings" panose="05000000000000000000" pitchFamily="2" charset="2"/>
              <a:buChar char="§"/>
            </a:pPr>
            <a:r>
              <a:rPr lang="en-US" sz="2600">
                <a:solidFill>
                  <a:srgbClr val="000000"/>
                </a:solidFill>
                <a:effectLst/>
                <a:ea typeface="Times New Roman" panose="02020603050405020304" pitchFamily="18" charset="0"/>
              </a:rPr>
              <a:t>Advance strategies that support participants entering and progressing in career pathways programs leading to good-quality in-demand jobs in middle- to high-skilled infrastructure-related occupations.</a:t>
            </a:r>
          </a:p>
          <a:p>
            <a:pPr lvl="1">
              <a:buFont typeface="Wingdings" panose="05000000000000000000" pitchFamily="2" charset="2"/>
              <a:buChar char="§"/>
            </a:pPr>
            <a:r>
              <a:rPr lang="en-US" sz="2600">
                <a:solidFill>
                  <a:srgbClr val="000000"/>
                </a:solidFill>
                <a:effectLst/>
                <a:ea typeface="Times New Roman" panose="02020603050405020304" pitchFamily="18" charset="0"/>
              </a:rPr>
              <a:t>Develop career plans that directly align with the current and planned infrastructure projects in the proposed target area and describe how the grant will help participants navigate and assess their various career pathway options, including identifying skills and competencies needed for those occupations, and describe how the education and training provided will assist individuals in moving along a career pathway within infrastructure-related occupations.</a:t>
            </a:r>
            <a:endParaRPr lang="en-US" sz="2600">
              <a:solidFill>
                <a:srgbClr val="000000"/>
              </a:solidFill>
              <a:effectLst/>
              <a:ea typeface="Helvetica" panose="020B0604020202020204" pitchFamily="34" charset="0"/>
            </a:endParaRPr>
          </a:p>
          <a:p>
            <a:pPr lvl="1"/>
            <a:endParaRPr lang="en-US" sz="1800" b="1">
              <a:solidFill>
                <a:srgbClr val="000000"/>
              </a:solidFill>
              <a:effectLst/>
              <a:ea typeface="Times New Roman" panose="02020603050405020304" pitchFamily="18" charset="0"/>
            </a:endParaRPr>
          </a:p>
          <a:p>
            <a:pPr marL="0" indent="0">
              <a:buNone/>
            </a:pPr>
            <a:endParaRPr lang="en-US" sz="1800" b="1">
              <a:solidFill>
                <a:srgbClr val="000000"/>
              </a:solidFill>
              <a:latin typeface="Times New Roman" panose="02020603050405020304" pitchFamily="18" charset="0"/>
              <a:ea typeface="Times New Roman" panose="02020603050405020304" pitchFamily="18"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a:p>
        </p:txBody>
      </p:sp>
    </p:spTree>
    <p:extLst>
      <p:ext uri="{BB962C8B-B14F-4D97-AF65-F5344CB8AC3E}">
        <p14:creationId xmlns:p14="http://schemas.microsoft.com/office/powerpoint/2010/main" val="3003425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Core Principle 3</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494733" y="898070"/>
            <a:ext cx="11291975" cy="5458279"/>
          </a:xfrm>
        </p:spPr>
        <p:txBody>
          <a:bodyPr/>
          <a:lstStyle/>
          <a:p>
            <a:r>
              <a:rPr lang="en-US" b="1">
                <a:solidFill>
                  <a:srgbClr val="000000"/>
                </a:solidFill>
                <a:effectLst/>
                <a:ea typeface="Times New Roman" panose="02020603050405020304" pitchFamily="18" charset="0"/>
              </a:rPr>
              <a:t>Approaches for Increasing Job Quality</a:t>
            </a:r>
          </a:p>
          <a:p>
            <a:pPr lvl="1">
              <a:buFont typeface="Wingdings" panose="05000000000000000000" pitchFamily="2" charset="2"/>
              <a:buChar char="§"/>
            </a:pPr>
            <a:r>
              <a:rPr lang="en-US" sz="2400">
                <a:solidFill>
                  <a:srgbClr val="000000"/>
                </a:solidFill>
                <a:effectLst/>
                <a:ea typeface="Times New Roman" panose="02020603050405020304" pitchFamily="18" charset="0"/>
              </a:rPr>
              <a:t>Good-quality jobs are jobs that pay family-sustaining wages with wage progression, benefits, access to paid leave, opportunities for career advancement through training and education and, to the strongest extent possible, a platform for worker voice to support all workers and ensure fair pay and safe working conditions.</a:t>
            </a:r>
          </a:p>
          <a:p>
            <a:pPr marL="457200" lvl="1" indent="0">
              <a:buNone/>
            </a:pPr>
            <a:endParaRPr lang="en-US" sz="800">
              <a:solidFill>
                <a:srgbClr val="000000"/>
              </a:solidFill>
              <a:effectLst/>
              <a:ea typeface="Times New Roman" panose="02020603050405020304" pitchFamily="18" charset="0"/>
            </a:endParaRPr>
          </a:p>
          <a:p>
            <a:pPr lvl="1">
              <a:buFont typeface="Wingdings" panose="05000000000000000000" pitchFamily="2" charset="2"/>
              <a:buChar char="§"/>
            </a:pPr>
            <a:r>
              <a:rPr lang="en-US" sz="2400" b="1" u="sng">
                <a:solidFill>
                  <a:srgbClr val="000000"/>
                </a:solidFill>
                <a:effectLst/>
                <a:ea typeface="Times New Roman" panose="02020603050405020304" pitchFamily="18" charset="0"/>
              </a:rPr>
              <a:t>Eight Principles of Job Quality</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Recruitment and Hiring</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Benefits</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Diversity, Equity, Inclusion, and Accessibility</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Empowerment and Representation</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Job Security and Working Conditions</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Organizational Culture</a:t>
            </a:r>
            <a:endParaRPr lang="en-US" sz="2400">
              <a:solidFill>
                <a:srgbClr val="151515"/>
              </a:solidFill>
              <a:effectLst/>
              <a:ea typeface="Times New Roman" panose="02020603050405020304" pitchFamily="18" charset="0"/>
            </a:endParaRP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Pay </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Skills and Career Advancement</a:t>
            </a:r>
            <a:endParaRPr lang="en-US" sz="2400">
              <a:solidFill>
                <a:srgbClr val="000000"/>
              </a:solidFill>
              <a:effectLst/>
              <a:ea typeface="Times New Roman" panose="02020603050405020304" pitchFamily="18" charset="0"/>
            </a:endParaRPr>
          </a:p>
          <a:p>
            <a:pPr lvl="2"/>
            <a:endParaRPr lang="en-US" sz="1800">
              <a:solidFill>
                <a:srgbClr val="000000"/>
              </a:solidFill>
              <a:effectLst/>
              <a:ea typeface="Times New Roman" panose="02020603050405020304" pitchFamily="18" charset="0"/>
            </a:endParaRPr>
          </a:p>
          <a:p>
            <a:pPr lvl="1"/>
            <a:endParaRPr lang="en-US" sz="1800" b="1">
              <a:solidFill>
                <a:srgbClr val="000000"/>
              </a:solidFill>
              <a:effectLst/>
              <a:latin typeface="Times New Roman" panose="02020603050405020304" pitchFamily="18" charset="0"/>
              <a:ea typeface="Times New Roman" panose="02020603050405020304" pitchFamily="18" charset="0"/>
            </a:endParaRPr>
          </a:p>
          <a:p>
            <a:pPr lvl="1"/>
            <a:endParaRPr lang="en-US" sz="1800">
              <a:solidFill>
                <a:srgbClr val="000000"/>
              </a:solidFill>
              <a:effectLst/>
              <a:ea typeface="Helvetica" panose="020B0604020202020204" pitchFamily="34" charset="0"/>
            </a:endParaRPr>
          </a:p>
          <a:p>
            <a:pPr marL="0" indent="0">
              <a:buNone/>
            </a:pPr>
            <a:endParaRPr lang="en-US" sz="1800" b="1">
              <a:solidFill>
                <a:srgbClr val="000000"/>
              </a:solidFill>
              <a:latin typeface="Times New Roman" panose="02020603050405020304" pitchFamily="18" charset="0"/>
              <a:ea typeface="Times New Roman" panose="02020603050405020304" pitchFamily="18"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a:p>
        </p:txBody>
      </p:sp>
    </p:spTree>
    <p:extLst>
      <p:ext uri="{BB962C8B-B14F-4D97-AF65-F5344CB8AC3E}">
        <p14:creationId xmlns:p14="http://schemas.microsoft.com/office/powerpoint/2010/main" val="847357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Project Design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a:buFont typeface="Wingdings 3" panose="05040102010807070707" pitchFamily="18" charset="2"/>
              <a:buChar char="}"/>
            </a:pPr>
            <a:r>
              <a:rPr lang="en-US" sz="2800"/>
              <a:t>Successful applicants will design their grant projects from both:</a:t>
            </a:r>
          </a:p>
          <a:p>
            <a:pPr marL="914400" lvl="1" indent="-457200">
              <a:spcBef>
                <a:spcPts val="0"/>
              </a:spcBef>
              <a:spcAft>
                <a:spcPts val="700"/>
              </a:spcAft>
              <a:buFont typeface="+mj-lt"/>
              <a:buAutoNum type="arabicPeriod"/>
            </a:pPr>
            <a:endParaRPr lang="en-US" sz="2600">
              <a:effectLst/>
              <a:ea typeface="Times New Roman" panose="02020603050405020304" pitchFamily="18" charset="0"/>
            </a:endParaRPr>
          </a:p>
          <a:p>
            <a:pPr marL="914400" lvl="1" indent="-457200">
              <a:spcBef>
                <a:spcPts val="0"/>
              </a:spcBef>
              <a:spcAft>
                <a:spcPts val="700"/>
              </a:spcAft>
              <a:buFont typeface="+mj-lt"/>
              <a:buAutoNum type="arabicPeriod"/>
            </a:pPr>
            <a:r>
              <a:rPr lang="en-US" sz="2600">
                <a:effectLst/>
                <a:ea typeface="Times New Roman" panose="02020603050405020304" pitchFamily="18" charset="0"/>
              </a:rPr>
              <a:t>A </a:t>
            </a:r>
            <a:r>
              <a:rPr lang="en-US" sz="2600" b="1">
                <a:effectLst/>
                <a:ea typeface="Times New Roman" panose="02020603050405020304" pitchFamily="18" charset="0"/>
              </a:rPr>
              <a:t>strategic level</a:t>
            </a:r>
            <a:r>
              <a:rPr lang="en-US" sz="2600">
                <a:effectLst/>
                <a:ea typeface="Times New Roman" panose="02020603050405020304" pitchFamily="18" charset="0"/>
              </a:rPr>
              <a:t>, such as describing their planned activities for convening sector partnerships, assessing the workforce needs within a specific geographic scope, and devising a comprehensive workforce strategy; and </a:t>
            </a:r>
          </a:p>
          <a:p>
            <a:pPr marL="914400" lvl="1" indent="-457200">
              <a:spcBef>
                <a:spcPts val="0"/>
              </a:spcBef>
              <a:spcAft>
                <a:spcPts val="700"/>
              </a:spcAft>
              <a:buFont typeface="+mj-lt"/>
              <a:buAutoNum type="arabicPeriod"/>
            </a:pPr>
            <a:r>
              <a:rPr lang="en-US" sz="2600">
                <a:effectLst/>
                <a:ea typeface="Times New Roman" panose="02020603050405020304" pitchFamily="18" charset="0"/>
              </a:rPr>
              <a:t>An </a:t>
            </a:r>
            <a:r>
              <a:rPr lang="en-US" sz="2600" b="1">
                <a:effectLst/>
                <a:ea typeface="Times New Roman" panose="02020603050405020304" pitchFamily="18" charset="0"/>
              </a:rPr>
              <a:t>operational level</a:t>
            </a:r>
            <a:r>
              <a:rPr lang="en-US" sz="2600">
                <a:effectLst/>
                <a:ea typeface="Times New Roman" panose="02020603050405020304" pitchFamily="18" charset="0"/>
              </a:rPr>
              <a:t>, such as incorporating in their plans how they will implement their comprehensive workforce strategy and deploy the training activities.</a:t>
            </a:r>
            <a:endParaRPr lang="en-US" sz="2600">
              <a:solidFill>
                <a:srgbClr val="000000"/>
              </a:solidFill>
              <a:effectLst/>
              <a:ea typeface="Helvetica" panose="020B0604020202020204" pitchFamily="34" charset="0"/>
            </a:endParaRPr>
          </a:p>
          <a:p>
            <a:pPr marL="0" indent="0">
              <a:buNone/>
            </a:pPr>
            <a:endParaRPr lang="en-US"/>
          </a:p>
          <a:p>
            <a:pPr marL="0" indent="0">
              <a:buNone/>
            </a:pPr>
            <a:endParaRPr lang="en-US"/>
          </a:p>
        </p:txBody>
      </p:sp>
    </p:spTree>
    <p:extLst>
      <p:ext uri="{BB962C8B-B14F-4D97-AF65-F5344CB8AC3E}">
        <p14:creationId xmlns:p14="http://schemas.microsoft.com/office/powerpoint/2010/main" val="1874031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Project Design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7" y="898070"/>
            <a:ext cx="10821381" cy="5458279"/>
          </a:xfrm>
        </p:spPr>
        <p:txBody>
          <a:bodyPr/>
          <a:lstStyle/>
          <a:p>
            <a:pPr marR="0" lvl="0">
              <a:spcBef>
                <a:spcPts val="0"/>
              </a:spcBef>
              <a:spcAft>
                <a:spcPts val="0"/>
              </a:spcAft>
              <a:buFont typeface="Wingdings 3" panose="05040102010807070707" pitchFamily="18" charset="2"/>
              <a:buChar char="}"/>
            </a:pPr>
            <a:r>
              <a:rPr lang="en-US" sz="2200">
                <a:solidFill>
                  <a:srgbClr val="000000"/>
                </a:solidFill>
                <a:effectLst/>
                <a:ea typeface="Times New Roman" panose="02020603050405020304" pitchFamily="18" charset="0"/>
              </a:rPr>
              <a:t>Developing or scaling sector partnerships of public and private sector entities and engaging employers, workers, labor, and education and training institutions in the adoption and deployment of employment and training services to address in-demand workforce needs in the proposed service area;</a:t>
            </a:r>
          </a:p>
          <a:p>
            <a:pPr marR="0" lvl="0">
              <a:spcBef>
                <a:spcPts val="0"/>
              </a:spcBef>
              <a:spcAft>
                <a:spcPts val="0"/>
              </a:spcAft>
              <a:buFont typeface="Wingdings 3" panose="05040102010807070707" pitchFamily="18" charset="2"/>
              <a:buChar char="}"/>
            </a:pPr>
            <a:endParaRPr lang="en-US" sz="800">
              <a:solidFill>
                <a:srgbClr val="000000"/>
              </a:solidFill>
              <a:effectLst/>
              <a:ea typeface="Times New Roman" panose="02020603050405020304" pitchFamily="18" charset="0"/>
            </a:endParaRPr>
          </a:p>
          <a:p>
            <a:pPr marR="0" lvl="0">
              <a:spcBef>
                <a:spcPts val="0"/>
              </a:spcBef>
              <a:spcAft>
                <a:spcPts val="0"/>
              </a:spcAft>
              <a:buFont typeface="Wingdings 3" panose="05040102010807070707" pitchFamily="18" charset="2"/>
              <a:buChar char="}"/>
            </a:pPr>
            <a:r>
              <a:rPr lang="en-US" sz="2200">
                <a:solidFill>
                  <a:srgbClr val="000000"/>
                </a:solidFill>
                <a:effectLst/>
                <a:ea typeface="Times New Roman" panose="02020603050405020304" pitchFamily="18" charset="0"/>
              </a:rPr>
              <a:t>Incorporating worker voice into the development, implementation, and scaling of the training program;</a:t>
            </a:r>
          </a:p>
          <a:p>
            <a:pPr marR="0" lvl="0">
              <a:spcBef>
                <a:spcPts val="0"/>
              </a:spcBef>
              <a:spcAft>
                <a:spcPts val="0"/>
              </a:spcAft>
              <a:buFont typeface="Wingdings 3" panose="05040102010807070707" pitchFamily="18" charset="2"/>
              <a:buChar char="}"/>
            </a:pPr>
            <a:endParaRPr lang="en-US" sz="800">
              <a:solidFill>
                <a:srgbClr val="000000"/>
              </a:solidFill>
              <a:effectLst/>
              <a:ea typeface="Times New Roman" panose="02020603050405020304" pitchFamily="18" charset="0"/>
            </a:endParaRPr>
          </a:p>
          <a:p>
            <a:pPr marR="0" lvl="0">
              <a:spcBef>
                <a:spcPts val="0"/>
              </a:spcBef>
              <a:spcAft>
                <a:spcPts val="0"/>
              </a:spcAft>
              <a:buFont typeface="Wingdings 3" panose="05040102010807070707" pitchFamily="18" charset="2"/>
              <a:buChar char="}"/>
            </a:pPr>
            <a:r>
              <a:rPr lang="en-US" sz="2200">
                <a:solidFill>
                  <a:srgbClr val="000000"/>
                </a:solidFill>
                <a:effectLst/>
                <a:ea typeface="Times New Roman" panose="02020603050405020304" pitchFamily="18" charset="0"/>
              </a:rPr>
              <a:t>Developing or scaling career pathways programs that emphasize the skills, competencies, and credentials needed for middle- to high-skilled H-1B occupations that are aligned with industry and employer needs;</a:t>
            </a:r>
          </a:p>
          <a:p>
            <a:pPr marR="0" lvl="0">
              <a:spcBef>
                <a:spcPts val="0"/>
              </a:spcBef>
              <a:spcAft>
                <a:spcPts val="0"/>
              </a:spcAft>
              <a:buFont typeface="Wingdings 3" panose="05040102010807070707" pitchFamily="18" charset="2"/>
              <a:buChar char="}"/>
            </a:pPr>
            <a:endParaRPr lang="en-US" sz="800">
              <a:solidFill>
                <a:srgbClr val="000000"/>
              </a:solidFill>
              <a:effectLst/>
              <a:ea typeface="Times New Roman" panose="02020603050405020304" pitchFamily="18" charset="0"/>
            </a:endParaRPr>
          </a:p>
          <a:p>
            <a:pPr marR="0" lvl="0">
              <a:spcBef>
                <a:spcPts val="0"/>
              </a:spcBef>
              <a:spcAft>
                <a:spcPts val="0"/>
              </a:spcAft>
              <a:buFont typeface="Wingdings 3" panose="05040102010807070707" pitchFamily="18" charset="2"/>
              <a:buChar char="}"/>
            </a:pPr>
            <a:r>
              <a:rPr lang="en-US" sz="2200">
                <a:solidFill>
                  <a:srgbClr val="000000"/>
                </a:solidFill>
                <a:effectLst/>
                <a:ea typeface="Times New Roman" panose="02020603050405020304" pitchFamily="18" charset="0"/>
              </a:rPr>
              <a:t>Offering high-quality training options (including work-based learning models) to prepare individuals to successfully move into high-quality jobs in middle- to high-skilled employment in H-1B occupations upon completion of such training;</a:t>
            </a:r>
          </a:p>
          <a:p>
            <a:pPr marR="0" lvl="0">
              <a:spcBef>
                <a:spcPts val="0"/>
              </a:spcBef>
              <a:spcAft>
                <a:spcPts val="0"/>
              </a:spcAft>
              <a:buFont typeface="Wingdings 3" panose="05040102010807070707" pitchFamily="18" charset="2"/>
              <a:buChar char="}"/>
            </a:pPr>
            <a:endParaRPr lang="en-US" sz="800">
              <a:solidFill>
                <a:srgbClr val="000000"/>
              </a:solidFill>
              <a:effectLst/>
              <a:ea typeface="Times New Roman" panose="02020603050405020304" pitchFamily="18" charset="0"/>
            </a:endParaRPr>
          </a:p>
          <a:p>
            <a:pPr>
              <a:spcBef>
                <a:spcPts val="0"/>
              </a:spcBef>
              <a:buFont typeface="Wingdings 3" panose="05040102010807070707" pitchFamily="18" charset="2"/>
              <a:buChar char="}"/>
            </a:pPr>
            <a:r>
              <a:rPr lang="en-US" sz="2200">
                <a:solidFill>
                  <a:srgbClr val="000000"/>
                </a:solidFill>
                <a:effectLst/>
                <a:ea typeface="Times New Roman" panose="02020603050405020304" pitchFamily="18" charset="0"/>
              </a:rPr>
              <a:t>Advancing diversity, equity, inclusion, and accessibility in the infrastructure workforce by recruiting, training, and expanding the pool of workers with transferrable, certified skills aligned with employer needs for good jobs;</a:t>
            </a:r>
          </a:p>
          <a:p>
            <a:pPr marR="0" lvl="0">
              <a:spcBef>
                <a:spcPts val="0"/>
              </a:spcBef>
              <a:spcAft>
                <a:spcPts val="0"/>
              </a:spcAft>
              <a:buFont typeface="Wingdings 3" panose="05040102010807070707" pitchFamily="18" charset="2"/>
              <a:buChar char="}"/>
            </a:pPr>
            <a:endParaRPr lang="en-US" sz="2200">
              <a:solidFill>
                <a:srgbClr val="000000"/>
              </a:solidFill>
              <a:effectLst/>
              <a:ea typeface="Times New Roman" panose="02020603050405020304" pitchFamily="18" charset="0"/>
            </a:endParaRP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endParaRPr lang="en-US">
              <a:solidFill>
                <a:srgbClr val="000000"/>
              </a:solidFill>
              <a:effectLst/>
              <a:ea typeface="Times New Roman" panose="02020603050405020304" pitchFamily="18" charset="0"/>
            </a:endParaRPr>
          </a:p>
        </p:txBody>
      </p:sp>
    </p:spTree>
    <p:extLst>
      <p:ext uri="{BB962C8B-B14F-4D97-AF65-F5344CB8AC3E}">
        <p14:creationId xmlns:p14="http://schemas.microsoft.com/office/powerpoint/2010/main" val="3175712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Project Design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5" y="832592"/>
            <a:ext cx="11081333" cy="5458279"/>
          </a:xfrm>
        </p:spPr>
        <p:txBody>
          <a:bodyPr/>
          <a:lstStyle/>
          <a:p>
            <a:pPr>
              <a:spcBef>
                <a:spcPts val="0"/>
              </a:spcBef>
            </a:pPr>
            <a:r>
              <a:rPr lang="en-US" sz="2100">
                <a:solidFill>
                  <a:srgbClr val="000000"/>
                </a:solidFill>
                <a:effectLst/>
                <a:ea typeface="Times New Roman" panose="02020603050405020304" pitchFamily="18" charset="0"/>
              </a:rPr>
              <a:t>Emphasizing Registered Apprenticeship Programs (RAPs) as an earn and learn pathway and an equity strategy</a:t>
            </a:r>
            <a:r>
              <a:rPr lang="en-US" sz="2100" b="1">
                <a:solidFill>
                  <a:srgbClr val="000000"/>
                </a:solidFill>
                <a:effectLst/>
                <a:ea typeface="Times New Roman" panose="02020603050405020304" pitchFamily="18" charset="0"/>
              </a:rPr>
              <a:t> </a:t>
            </a:r>
            <a:r>
              <a:rPr lang="en-US" sz="2100">
                <a:solidFill>
                  <a:srgbClr val="000000"/>
                </a:solidFill>
                <a:effectLst/>
                <a:ea typeface="Times New Roman" panose="02020603050405020304" pitchFamily="18" charset="0"/>
              </a:rPr>
              <a:t>to break down barriers to infrastructure jobs for individuals without degrees;</a:t>
            </a:r>
          </a:p>
          <a:p>
            <a:pPr marL="0" indent="0">
              <a:spcBef>
                <a:spcPts val="0"/>
              </a:spcBef>
              <a:buNone/>
            </a:pPr>
            <a:endParaRPr lang="en-US" sz="800">
              <a:solidFill>
                <a:srgbClr val="000000"/>
              </a:solidFill>
              <a:effectLst/>
              <a:ea typeface="Times New Roman" panose="02020603050405020304" pitchFamily="18" charset="0"/>
            </a:endParaRPr>
          </a:p>
          <a:p>
            <a:pPr>
              <a:spcBef>
                <a:spcPts val="0"/>
              </a:spcBef>
            </a:pPr>
            <a:r>
              <a:rPr lang="en-US" sz="2100">
                <a:solidFill>
                  <a:srgbClr val="000000"/>
                </a:solidFill>
                <a:effectLst/>
                <a:ea typeface="Times New Roman" panose="02020603050405020304" pitchFamily="18" charset="0"/>
              </a:rPr>
              <a:t>Developing and implementing training program models (Development Track) or scaling established training program models (Scaling Track);</a:t>
            </a:r>
          </a:p>
          <a:p>
            <a:pPr>
              <a:spcBef>
                <a:spcPts val="0"/>
              </a:spcBef>
            </a:pPr>
            <a:endParaRPr lang="en-US" sz="800">
              <a:solidFill>
                <a:srgbClr val="000000"/>
              </a:solidFill>
              <a:effectLst/>
              <a:ea typeface="Times New Roman" panose="02020603050405020304" pitchFamily="18" charset="0"/>
            </a:endParaRPr>
          </a:p>
          <a:p>
            <a:pPr>
              <a:spcBef>
                <a:spcPts val="0"/>
              </a:spcBef>
            </a:pPr>
            <a:r>
              <a:rPr lang="en-US" sz="2100">
                <a:solidFill>
                  <a:srgbClr val="000000"/>
                </a:solidFill>
                <a:effectLst/>
                <a:ea typeface="Times New Roman" panose="02020603050405020304" pitchFamily="18" charset="0"/>
              </a:rPr>
              <a:t>Prioritizing occupations and career pathways within the identified infrastructure sectors that are in high demand and offer above-average pay and benefits for the applicable industry and/or location, and opportunities for career advancement;</a:t>
            </a:r>
          </a:p>
          <a:p>
            <a:pPr>
              <a:spcBef>
                <a:spcPts val="0"/>
              </a:spcBef>
            </a:pPr>
            <a:endParaRPr lang="en-US" sz="800">
              <a:solidFill>
                <a:srgbClr val="000000"/>
              </a:solidFill>
              <a:effectLst/>
              <a:ea typeface="Times New Roman" panose="02020603050405020304" pitchFamily="18" charset="0"/>
            </a:endParaRPr>
          </a:p>
          <a:p>
            <a:pPr>
              <a:spcBef>
                <a:spcPts val="0"/>
              </a:spcBef>
            </a:pPr>
            <a:r>
              <a:rPr lang="en-US" sz="2100">
                <a:solidFill>
                  <a:srgbClr val="000000"/>
                </a:solidFill>
                <a:effectLst/>
                <a:ea typeface="Times New Roman" panose="02020603050405020304" pitchFamily="18" charset="0"/>
              </a:rPr>
              <a:t>Providing intensive wrap-around supportive services to participants who need them, to ensure they can participate and complete the training program and enter good quality employment;</a:t>
            </a:r>
          </a:p>
          <a:p>
            <a:pPr>
              <a:spcBef>
                <a:spcPts val="0"/>
              </a:spcBef>
            </a:pPr>
            <a:r>
              <a:rPr lang="en-US" sz="2100">
                <a:solidFill>
                  <a:srgbClr val="000000"/>
                </a:solidFill>
                <a:effectLst/>
                <a:ea typeface="Times New Roman" panose="02020603050405020304" pitchFamily="18" charset="0"/>
              </a:rPr>
              <a:t>Offering proactive and comprehensive career navigation services to participants;</a:t>
            </a:r>
          </a:p>
          <a:p>
            <a:pPr>
              <a:spcBef>
                <a:spcPts val="0"/>
              </a:spcBef>
            </a:pPr>
            <a:endParaRPr lang="en-US" sz="800">
              <a:solidFill>
                <a:srgbClr val="000000"/>
              </a:solidFill>
              <a:effectLst/>
              <a:ea typeface="Times New Roman" panose="02020603050405020304" pitchFamily="18" charset="0"/>
            </a:endParaRPr>
          </a:p>
          <a:p>
            <a:pPr>
              <a:spcBef>
                <a:spcPts val="0"/>
              </a:spcBef>
            </a:pPr>
            <a:r>
              <a:rPr lang="en-US" sz="2100">
                <a:solidFill>
                  <a:srgbClr val="000000"/>
                </a:solidFill>
                <a:effectLst/>
                <a:ea typeface="Times New Roman" panose="02020603050405020304" pitchFamily="18" charset="0"/>
              </a:rPr>
              <a:t>Developing a new, or leveraging an existing, system for reviewing and collecting participant data, and monitoring results to assess program performance;</a:t>
            </a:r>
          </a:p>
          <a:p>
            <a:pPr>
              <a:spcBef>
                <a:spcPts val="0"/>
              </a:spcBef>
            </a:pPr>
            <a:endParaRPr lang="en-US" sz="800">
              <a:solidFill>
                <a:srgbClr val="000000"/>
              </a:solidFill>
              <a:effectLst/>
              <a:ea typeface="Times New Roman" panose="02020603050405020304" pitchFamily="18" charset="0"/>
            </a:endParaRPr>
          </a:p>
          <a:p>
            <a:pPr>
              <a:spcBef>
                <a:spcPts val="0"/>
              </a:spcBef>
            </a:pPr>
            <a:r>
              <a:rPr lang="en-US" sz="2100">
                <a:solidFill>
                  <a:srgbClr val="000000"/>
                </a:solidFill>
                <a:effectLst/>
                <a:ea typeface="Times New Roman" panose="02020603050405020304" pitchFamily="18" charset="0"/>
              </a:rPr>
              <a:t>Leveraging other private, federal, and state funding resources, including BIL resources; and</a:t>
            </a:r>
          </a:p>
          <a:p>
            <a:pPr>
              <a:spcBef>
                <a:spcPts val="0"/>
              </a:spcBef>
            </a:pPr>
            <a:endParaRPr lang="en-US" sz="800">
              <a:solidFill>
                <a:srgbClr val="000000"/>
              </a:solidFill>
              <a:effectLst/>
              <a:ea typeface="Times New Roman" panose="02020603050405020304" pitchFamily="18" charset="0"/>
            </a:endParaRPr>
          </a:p>
          <a:p>
            <a:pPr>
              <a:spcBef>
                <a:spcPts val="0"/>
              </a:spcBef>
              <a:spcAft>
                <a:spcPts val="750"/>
              </a:spcAft>
            </a:pPr>
            <a:r>
              <a:rPr lang="en-US" sz="2100">
                <a:solidFill>
                  <a:srgbClr val="000000"/>
                </a:solidFill>
                <a:effectLst/>
                <a:ea typeface="Times New Roman" panose="02020603050405020304" pitchFamily="18" charset="0"/>
              </a:rPr>
              <a:t>Institutionalizing the practice of worker-centered sector strategies by creating systemic changes, including through partnerships, policies, and procedures, to successfully sustain sector strategy models after the life of the grant.</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endParaRPr lang="en-US">
              <a:solidFill>
                <a:srgbClr val="000000"/>
              </a:solidFill>
              <a:effectLst/>
              <a:ea typeface="Helvetica" panose="020B0604020202020204" pitchFamily="34" charset="0"/>
            </a:endParaRPr>
          </a:p>
        </p:txBody>
      </p:sp>
    </p:spTree>
    <p:extLst>
      <p:ext uri="{BB962C8B-B14F-4D97-AF65-F5344CB8AC3E}">
        <p14:creationId xmlns:p14="http://schemas.microsoft.com/office/powerpoint/2010/main" val="921172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Project Design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1583873"/>
          </a:xfrm>
        </p:spPr>
        <p:txBody>
          <a:bodyPr numCol="1"/>
          <a:lstStyle/>
          <a:p>
            <a:pPr marL="0" indent="0">
              <a:buNone/>
            </a:pPr>
            <a:r>
              <a:rPr lang="en-US" sz="2800" b="1"/>
              <a:t>Training and Education Services</a:t>
            </a:r>
            <a:endParaRPr lang="en-US" sz="2800"/>
          </a:p>
          <a:p>
            <a:r>
              <a:rPr lang="en-US" sz="2400">
                <a:solidFill>
                  <a:srgbClr val="000000"/>
                </a:solidFill>
                <a:effectLst/>
                <a:ea typeface="Times New Roman" panose="02020603050405020304" pitchFamily="18" charset="0"/>
              </a:rPr>
              <a:t>Innovative mix of services will include assessment, coaching and counseling, supportive services, and occupational skills training that leads to recognized postsecondary credentials and/or employment</a:t>
            </a:r>
          </a:p>
          <a:p>
            <a:r>
              <a:rPr lang="en-US"/>
              <a:t>Work-based learning strategies such as:</a:t>
            </a:r>
          </a:p>
          <a:p>
            <a:endParaRPr lang="en-US"/>
          </a:p>
          <a:p>
            <a:endParaRPr lang="en-US"/>
          </a:p>
          <a:p>
            <a:pPr marL="0" indent="0">
              <a:buNone/>
            </a:pPr>
            <a:endParaRPr lang="en-US" sz="2000"/>
          </a:p>
        </p:txBody>
      </p:sp>
      <p:sp>
        <p:nvSpPr>
          <p:cNvPr id="7" name="TextBox 6"/>
          <p:cNvSpPr txBox="1"/>
          <p:nvPr/>
        </p:nvSpPr>
        <p:spPr>
          <a:xfrm>
            <a:off x="556921" y="3236734"/>
            <a:ext cx="11330279" cy="4154984"/>
          </a:xfrm>
          <a:prstGeom prst="rect">
            <a:avLst/>
          </a:prstGeom>
          <a:noFill/>
        </p:spPr>
        <p:txBody>
          <a:bodyPr wrap="square" numCol="2" rtlCol="0">
            <a:spAutoFit/>
          </a:bodyPr>
          <a:lstStyle/>
          <a:p>
            <a:pPr marL="800100" lvl="1" indent="-342900">
              <a:buClr>
                <a:srgbClr val="2C5261"/>
              </a:buClr>
              <a:buFont typeface="Wingdings" panose="05000000000000000000" pitchFamily="2" charset="2"/>
              <a:buChar char="§"/>
            </a:pPr>
            <a:r>
              <a:rPr lang="en-US" sz="2400"/>
              <a:t>Registered Apprenticeship Programs (RAPs);</a:t>
            </a:r>
          </a:p>
          <a:p>
            <a:pPr marL="800100" lvl="1" indent="-342900">
              <a:buClr>
                <a:srgbClr val="2C5261"/>
              </a:buClr>
              <a:buFont typeface="Wingdings" panose="05000000000000000000" pitchFamily="2" charset="2"/>
              <a:buChar char="§"/>
            </a:pPr>
            <a:r>
              <a:rPr lang="en-US" sz="2400"/>
              <a:t>Pre-apprenticeship programs that articulate to RAPs; </a:t>
            </a:r>
          </a:p>
          <a:p>
            <a:pPr marL="800100" lvl="1" indent="-342900">
              <a:buClr>
                <a:srgbClr val="2C5261"/>
              </a:buClr>
              <a:buFont typeface="Wingdings" panose="05000000000000000000" pitchFamily="2" charset="2"/>
              <a:buChar char="§"/>
            </a:pPr>
            <a:r>
              <a:rPr lang="en-US" sz="2400"/>
              <a:t>On-the-Job Training (OJT); </a:t>
            </a:r>
          </a:p>
          <a:p>
            <a:pPr marL="800100" lvl="1" indent="-342900">
              <a:buClr>
                <a:srgbClr val="2C5261"/>
              </a:buClr>
              <a:buFont typeface="Wingdings" panose="05000000000000000000" pitchFamily="2" charset="2"/>
              <a:buChar char="§"/>
            </a:pPr>
            <a:r>
              <a:rPr lang="en-US" sz="2400"/>
              <a:t>Incumbent Worker Training; </a:t>
            </a:r>
          </a:p>
          <a:p>
            <a:pPr marL="800100" lvl="1" indent="-342900">
              <a:buClr>
                <a:srgbClr val="2C5261"/>
              </a:buClr>
              <a:buFont typeface="Wingdings" panose="05000000000000000000" pitchFamily="2" charset="2"/>
              <a:buChar char="§"/>
            </a:pPr>
            <a:endParaRPr lang="en-US" sz="2400"/>
          </a:p>
          <a:p>
            <a:pPr marL="800100" lvl="1" indent="-342900">
              <a:buClr>
                <a:srgbClr val="2C5261"/>
              </a:buClr>
              <a:buFont typeface="Wingdings" panose="05000000000000000000" pitchFamily="2" charset="2"/>
              <a:buChar char="§"/>
            </a:pPr>
            <a:endParaRPr lang="en-US" sz="2400"/>
          </a:p>
          <a:p>
            <a:pPr marL="800100" lvl="1" indent="-342900">
              <a:buClr>
                <a:srgbClr val="2C5261"/>
              </a:buClr>
              <a:buFont typeface="Wingdings" panose="05000000000000000000" pitchFamily="2" charset="2"/>
              <a:buChar char="§"/>
            </a:pPr>
            <a:endParaRPr lang="en-US" sz="2400"/>
          </a:p>
          <a:p>
            <a:pPr marL="800100" lvl="1" indent="-342900">
              <a:buClr>
                <a:srgbClr val="2C5261"/>
              </a:buClr>
              <a:buFont typeface="Wingdings" panose="05000000000000000000" pitchFamily="2" charset="2"/>
              <a:buChar char="§"/>
            </a:pPr>
            <a:endParaRPr lang="en-US" sz="2400"/>
          </a:p>
          <a:p>
            <a:pPr marL="800100" lvl="1" indent="-342900">
              <a:buClr>
                <a:srgbClr val="2C5261"/>
              </a:buClr>
              <a:buFont typeface="Wingdings" panose="05000000000000000000" pitchFamily="2" charset="2"/>
              <a:buChar char="§"/>
            </a:pPr>
            <a:endParaRPr lang="en-US" sz="2400"/>
          </a:p>
          <a:p>
            <a:pPr marL="800100" lvl="1" indent="-342900">
              <a:buClr>
                <a:srgbClr val="2C5261"/>
              </a:buClr>
              <a:buFont typeface="Wingdings" panose="05000000000000000000" pitchFamily="2" charset="2"/>
              <a:buChar char="§"/>
            </a:pPr>
            <a:r>
              <a:rPr lang="en-US" sz="2400"/>
              <a:t>Paid work experience and paid internships; and</a:t>
            </a:r>
          </a:p>
          <a:p>
            <a:pPr marL="800100" lvl="1" indent="-342900">
              <a:buClr>
                <a:srgbClr val="2C5261"/>
              </a:buClr>
              <a:buFont typeface="Wingdings" panose="05000000000000000000" pitchFamily="2" charset="2"/>
              <a:buChar char="§"/>
            </a:pPr>
            <a:r>
              <a:rPr lang="en-US" sz="2400"/>
              <a:t>Classroom, competency-based, and technology-based training strategies.  </a:t>
            </a:r>
          </a:p>
          <a:p>
            <a:pPr lvl="1"/>
            <a:r>
              <a:rPr lang="en-US" sz="2400"/>
              <a:t> </a:t>
            </a:r>
          </a:p>
          <a:p>
            <a:endParaRPr lang="en-US" sz="2400"/>
          </a:p>
          <a:p>
            <a:endParaRPr lang="en-US" sz="2400"/>
          </a:p>
          <a:p>
            <a:endParaRPr lang="en-US" sz="2400"/>
          </a:p>
        </p:txBody>
      </p:sp>
    </p:spTree>
    <p:extLst>
      <p:ext uri="{BB962C8B-B14F-4D97-AF65-F5344CB8AC3E}">
        <p14:creationId xmlns:p14="http://schemas.microsoft.com/office/powerpoint/2010/main" val="2345856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Supportive Services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vert="horz" lIns="91440" tIns="45720" rIns="91440" bIns="45720" rtlCol="0" anchor="t">
            <a:noAutofit/>
          </a:body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800">
                <a:solidFill>
                  <a:srgbClr val="000000"/>
                </a:solidFill>
                <a:effectLst/>
                <a:ea typeface="Times New Roman" panose="02020603050405020304" pitchFamily="18" charset="0"/>
              </a:rPr>
              <a:t>A robust supportive services strategy is required as part of the proposed program design under the FOA.</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800">
                <a:solidFill>
                  <a:srgbClr val="000000"/>
                </a:solidFill>
                <a:effectLst/>
                <a:ea typeface="Times New Roman" panose="02020603050405020304" pitchFamily="18" charset="0"/>
              </a:rPr>
              <a:t>Up to 15 percent of grant funds may be used to provide supportive services for training participants, and supportive services may also be provided as a leveraged </a:t>
            </a:r>
            <a:r>
              <a:rPr lang="en-US" sz="2800">
                <a:solidFill>
                  <a:srgbClr val="000000"/>
                </a:solidFill>
                <a:ea typeface="Times New Roman" panose="02020603050405020304" pitchFamily="18" charset="0"/>
              </a:rPr>
              <a:t>cost.</a:t>
            </a:r>
            <a:endParaRPr lang="en-US" sz="2800">
              <a:solidFill>
                <a:srgbClr val="000000"/>
              </a:solidFill>
              <a:effectLst/>
              <a:ea typeface="Times New Roman" panose="02020603050405020304" pitchFamily="18" charset="0"/>
              <a:cs typeface="Calibri"/>
            </a:endParaRPr>
          </a:p>
          <a:p>
            <a:pPr>
              <a:buClr>
                <a:srgbClr val="7A232F"/>
              </a:buClr>
              <a:defRPr/>
            </a:pPr>
            <a:r>
              <a:rPr lang="en-US" sz="2800">
                <a:solidFill>
                  <a:srgbClr val="000000"/>
                </a:solidFill>
                <a:effectLst/>
                <a:ea typeface="Times New Roman" panose="02020603050405020304" pitchFamily="18" charset="0"/>
              </a:rPr>
              <a:t>Grantees may fund supportive services through various means, including providing the actual supportive service (e.g., childcare), providing participants with a voucher for the service (e.g., public transportation cards or tokens), or providing a stipend directly to the participant.</a:t>
            </a:r>
            <a:r>
              <a:rPr lang="en-US" sz="2800">
                <a:solidFill>
                  <a:srgbClr val="000000"/>
                </a:solidFill>
                <a:ea typeface="Times New Roman" panose="02020603050405020304" pitchFamily="18" charset="0"/>
              </a:rPr>
              <a:t> </a:t>
            </a:r>
            <a:endParaRPr lang="en-US" sz="2800">
              <a:solidFill>
                <a:srgbClr val="000000"/>
              </a:solidFill>
              <a:effectLst/>
              <a:ea typeface="Helvetica" panose="020B0604020202020204" pitchFamily="34" charset="0"/>
            </a:endParaRP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ea typeface="Helvetica" panose="020B0604020202020204" pitchFamily="34" charset="0"/>
            </a:endParaRPr>
          </a:p>
        </p:txBody>
      </p:sp>
    </p:spTree>
    <p:extLst>
      <p:ext uri="{BB962C8B-B14F-4D97-AF65-F5344CB8AC3E}">
        <p14:creationId xmlns:p14="http://schemas.microsoft.com/office/powerpoint/2010/main" val="2185557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Geographic Scope</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vert="horz" lIns="91440" tIns="45720" rIns="91440" bIns="45720" rtlCol="0" anchor="t">
            <a:noAutofit/>
          </a:bodyPr>
          <a:lstStyle/>
          <a:p>
            <a:r>
              <a:rPr lang="en-US" sz="2800"/>
              <a:t>Applicants may choose one of the following geographic scopes: </a:t>
            </a:r>
          </a:p>
          <a:p>
            <a:endParaRPr lang="en-US" sz="1000"/>
          </a:p>
          <a:p>
            <a:pPr lvl="1">
              <a:spcBef>
                <a:spcPts val="0"/>
              </a:spcBef>
              <a:buFont typeface="Wingdings" panose="05000000000000000000" pitchFamily="2" charset="2"/>
              <a:buChar char="§"/>
            </a:pPr>
            <a:r>
              <a:rPr lang="en-US" sz="2800" b="1">
                <a:solidFill>
                  <a:srgbClr val="000000"/>
                </a:solidFill>
                <a:effectLst/>
                <a:ea typeface="Times New Roman" panose="02020603050405020304" pitchFamily="18" charset="0"/>
              </a:rPr>
              <a:t>Local/regional </a:t>
            </a:r>
            <a:r>
              <a:rPr lang="en-US" sz="2800">
                <a:solidFill>
                  <a:srgbClr val="000000"/>
                </a:solidFill>
                <a:effectLst/>
                <a:ea typeface="Times New Roman" panose="02020603050405020304" pitchFamily="18" charset="0"/>
              </a:rPr>
              <a:t>means serving part or all of an economic region within one state or a contiguous economic region that may cross more than one state.  This also includes Economic Development Districts (EDD) as recognized by the Department of Commerce’s Economic Development Agency (</a:t>
            </a:r>
            <a:r>
              <a:rPr lang="en-US" sz="2800" u="sng">
                <a:solidFill>
                  <a:srgbClr val="0000FF"/>
                </a:solidFill>
                <a:effectLst/>
                <a:ea typeface="Times New Roman" panose="02020603050405020304" pitchFamily="18" charset="0"/>
                <a:hlinkClick r:id="rId3"/>
              </a:rPr>
              <a:t>https://eda.gov/edd/</a:t>
            </a:r>
            <a:r>
              <a:rPr lang="en-US" sz="2800">
                <a:solidFill>
                  <a:srgbClr val="000000"/>
                </a:solidFill>
                <a:effectLst/>
                <a:ea typeface="Times New Roman" panose="02020603050405020304" pitchFamily="18" charset="0"/>
              </a:rPr>
              <a:t>).</a:t>
            </a:r>
          </a:p>
          <a:p>
            <a:pPr lvl="1">
              <a:spcBef>
                <a:spcPts val="0"/>
              </a:spcBef>
              <a:buFont typeface="Wingdings" panose="05000000000000000000" pitchFamily="2" charset="2"/>
              <a:buChar char="§"/>
            </a:pPr>
            <a:endParaRPr lang="en-US" sz="2800">
              <a:solidFill>
                <a:srgbClr val="000000"/>
              </a:solidFill>
              <a:effectLst/>
              <a:ea typeface="Times New Roman" panose="02020603050405020304" pitchFamily="18" charset="0"/>
            </a:endParaRPr>
          </a:p>
          <a:p>
            <a:pPr lvl="1">
              <a:spcBef>
                <a:spcPts val="0"/>
              </a:spcBef>
              <a:buFont typeface="Wingdings" panose="05000000000000000000" pitchFamily="2" charset="2"/>
              <a:buChar char="§"/>
            </a:pPr>
            <a:r>
              <a:rPr lang="en-US" sz="2800" b="1">
                <a:solidFill>
                  <a:srgbClr val="000000"/>
                </a:solidFill>
                <a:effectLst/>
                <a:ea typeface="Times New Roman" panose="02020603050405020304" pitchFamily="18" charset="0"/>
              </a:rPr>
              <a:t>Statewide </a:t>
            </a:r>
            <a:r>
              <a:rPr lang="en-US" sz="2800">
                <a:solidFill>
                  <a:srgbClr val="000000"/>
                </a:solidFill>
                <a:effectLst/>
                <a:ea typeface="Times New Roman" panose="02020603050405020304" pitchFamily="18" charset="0"/>
              </a:rPr>
              <a:t>means serving an entire state or multiple non-contiguous economic regions or EDDs within one state.</a:t>
            </a:r>
          </a:p>
          <a:p>
            <a:pPr marL="457200" lvl="1" indent="0">
              <a:spcBef>
                <a:spcPts val="0"/>
              </a:spcBef>
              <a:buNone/>
            </a:pPr>
            <a:endParaRPr lang="en-US" sz="2800">
              <a:solidFill>
                <a:srgbClr val="000000"/>
              </a:solidFill>
              <a:effectLst/>
              <a:ea typeface="Times New Roman" panose="02020603050405020304" pitchFamily="18" charset="0"/>
            </a:endParaRPr>
          </a:p>
          <a:p>
            <a:pPr lvl="1">
              <a:spcBef>
                <a:spcPts val="0"/>
              </a:spcBef>
              <a:spcAft>
                <a:spcPts val="750"/>
              </a:spcAft>
              <a:buFont typeface="Wingdings" panose="05000000000000000000" pitchFamily="2" charset="2"/>
              <a:buChar char="§"/>
            </a:pPr>
            <a:r>
              <a:rPr lang="en-US" sz="2800" b="1">
                <a:solidFill>
                  <a:srgbClr val="000000"/>
                </a:solidFill>
                <a:effectLst/>
                <a:ea typeface="Times New Roman" panose="02020603050405020304" pitchFamily="18" charset="0"/>
              </a:rPr>
              <a:t>National </a:t>
            </a:r>
            <a:r>
              <a:rPr lang="en-US" sz="2800">
                <a:solidFill>
                  <a:srgbClr val="000000"/>
                </a:solidFill>
                <a:effectLst/>
                <a:ea typeface="Times New Roman" panose="02020603050405020304" pitchFamily="18" charset="0"/>
              </a:rPr>
              <a:t>means serving multiple economic regions or EDDs in multiple states. The service area does not need to be contiguous.</a:t>
            </a:r>
          </a:p>
          <a:p>
            <a:pPr lvl="1">
              <a:spcBef>
                <a:spcPts val="100"/>
              </a:spcBef>
              <a:spcAft>
                <a:spcPts val="750"/>
              </a:spcAft>
              <a:buClr>
                <a:srgbClr val="2C5261"/>
              </a:buClr>
              <a:buFont typeface="Wingdings" panose="05000000000000000000" pitchFamily="2" charset="2"/>
              <a:buChar char="§"/>
            </a:pPr>
            <a:endParaRPr lang="en-US" sz="2600">
              <a:solidFill>
                <a:srgbClr val="000000"/>
              </a:solidFill>
              <a:effectLst/>
              <a:ea typeface="Helvetica" panose="020B0604020202020204" pitchFamily="34" charset="0"/>
              <a:cs typeface="Calibri"/>
            </a:endParaRPr>
          </a:p>
          <a:p>
            <a:endParaRPr lang="en-US"/>
          </a:p>
        </p:txBody>
      </p:sp>
    </p:spTree>
    <p:extLst>
      <p:ext uri="{BB962C8B-B14F-4D97-AF65-F5344CB8AC3E}">
        <p14:creationId xmlns:p14="http://schemas.microsoft.com/office/powerpoint/2010/main" val="2812352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Geographic Scope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472611" y="898070"/>
            <a:ext cx="11229653" cy="5458279"/>
          </a:xfrm>
        </p:spPr>
        <p:txBody>
          <a:bodyPr vert="horz" lIns="91440" tIns="45720" rIns="91440" bIns="45720" rtlCol="0" anchor="t">
            <a:noAutofit/>
          </a:bodyPr>
          <a:lstStyle/>
          <a:p>
            <a:r>
              <a:rPr lang="en-US" sz="2000" b="1"/>
              <a:t>Development Track </a:t>
            </a:r>
          </a:p>
          <a:p>
            <a:pPr lvl="1">
              <a:buFont typeface="Wingdings 3" panose="05040102010807070707" pitchFamily="18" charset="2"/>
              <a:buChar char="}"/>
            </a:pPr>
            <a:r>
              <a:rPr lang="en-US" sz="2000">
                <a:effectLst/>
                <a:ea typeface="Times New Roman" panose="02020603050405020304" pitchFamily="18" charset="0"/>
              </a:rPr>
              <a:t>Applicants must 1) establish a program within </a:t>
            </a:r>
            <a:r>
              <a:rPr lang="en-US" sz="2000" b="1" u="sng">
                <a:effectLst/>
                <a:ea typeface="Times New Roman" panose="02020603050405020304" pitchFamily="18" charset="0"/>
              </a:rPr>
              <a:t>one</a:t>
            </a:r>
            <a:r>
              <a:rPr lang="en-US" sz="2000">
                <a:effectLst/>
                <a:ea typeface="Times New Roman" panose="02020603050405020304" pitchFamily="18" charset="0"/>
              </a:rPr>
              <a:t> identified local/regional service area; 2) explain how their proposed training model both leverages evidence-based training strategies and implements innovative and unproven strategies to support the proposed sector strategy model; and 3) describe the partnership status prior to the submission of the application (i.e., new partnership, partially established partnership, or fully established partnership). </a:t>
            </a:r>
            <a:br>
              <a:rPr lang="en-US" sz="2000">
                <a:effectLst/>
                <a:ea typeface="Times New Roman" panose="02020603050405020304" pitchFamily="18" charset="0"/>
              </a:rPr>
            </a:br>
            <a:r>
              <a:rPr lang="en-US" sz="2000">
                <a:effectLst/>
                <a:ea typeface="Times New Roman" panose="02020603050405020304" pitchFamily="18" charset="0"/>
              </a:rPr>
              <a:t> </a:t>
            </a:r>
            <a:endParaRPr lang="en-US" sz="2000"/>
          </a:p>
          <a:p>
            <a:pPr>
              <a:spcBef>
                <a:spcPts val="0"/>
              </a:spcBef>
              <a:buFont typeface="Wingdings 3" panose="05040102010807070707" pitchFamily="18" charset="2"/>
              <a:buChar char="}"/>
            </a:pPr>
            <a:r>
              <a:rPr lang="en-US" sz="2000" b="1">
                <a:solidFill>
                  <a:srgbClr val="000000"/>
                </a:solidFill>
                <a:effectLst/>
                <a:ea typeface="Times New Roman" panose="02020603050405020304" pitchFamily="18" charset="0"/>
              </a:rPr>
              <a:t>Scaling Track</a:t>
            </a:r>
          </a:p>
          <a:p>
            <a:pPr lvl="1">
              <a:spcBef>
                <a:spcPts val="0"/>
              </a:spcBef>
              <a:buFont typeface="Wingdings 3" panose="05040102010807070707" pitchFamily="18" charset="2"/>
              <a:buChar char="}"/>
            </a:pPr>
            <a:r>
              <a:rPr lang="en-US" sz="2000">
                <a:solidFill>
                  <a:srgbClr val="000000"/>
                </a:solidFill>
                <a:effectLst/>
                <a:ea typeface="Times New Roman" panose="02020603050405020304" pitchFamily="18" charset="0"/>
              </a:rPr>
              <a:t>Applicants must 1) demonstrate that they have operated or are currently operating an effective sector training program and provide supporting documentation; 2) explain how their proposed training program leverages evidence-based training models; and 3) broaden the geographic scope of its implementation in one of the following ways:</a:t>
            </a:r>
            <a:endParaRPr lang="en-US" sz="2000">
              <a:solidFill>
                <a:srgbClr val="000000"/>
              </a:solidFill>
              <a:effectLst/>
              <a:ea typeface="Helvetica" panose="020B0604020202020204" pitchFamily="34" charset="0"/>
            </a:endParaRPr>
          </a:p>
          <a:p>
            <a:pPr lvl="2">
              <a:spcBef>
                <a:spcPts val="0"/>
              </a:spcBef>
              <a:buFont typeface="Wingdings" panose="05000000000000000000" pitchFamily="2" charset="2"/>
              <a:buChar char="§"/>
            </a:pPr>
            <a:r>
              <a:rPr lang="en-US">
                <a:solidFill>
                  <a:srgbClr val="000000"/>
                </a:solidFill>
                <a:effectLst/>
                <a:ea typeface="Times New Roman" panose="02020603050405020304" pitchFamily="18" charset="0"/>
              </a:rPr>
              <a:t>Scale an existing local/regional model to an entire economic region or EDD;</a:t>
            </a:r>
          </a:p>
          <a:p>
            <a:pPr lvl="2">
              <a:spcBef>
                <a:spcPts val="0"/>
              </a:spcBef>
              <a:buFont typeface="Wingdings" panose="05000000000000000000" pitchFamily="2" charset="2"/>
              <a:buChar char="§"/>
            </a:pPr>
            <a:r>
              <a:rPr lang="en-US">
                <a:solidFill>
                  <a:srgbClr val="000000"/>
                </a:solidFill>
                <a:effectLst/>
                <a:ea typeface="Times New Roman" panose="02020603050405020304" pitchFamily="18" charset="0"/>
              </a:rPr>
              <a:t>Scale an existing local/regional model to a statewide geographic scope;  </a:t>
            </a:r>
          </a:p>
          <a:p>
            <a:pPr lvl="2">
              <a:spcBef>
                <a:spcPts val="0"/>
              </a:spcBef>
              <a:buFont typeface="Wingdings" panose="05000000000000000000" pitchFamily="2" charset="2"/>
              <a:buChar char="§"/>
            </a:pPr>
            <a:r>
              <a:rPr lang="en-US">
                <a:solidFill>
                  <a:srgbClr val="000000"/>
                </a:solidFill>
                <a:effectLst/>
                <a:ea typeface="Times New Roman" panose="02020603050405020304" pitchFamily="18" charset="0"/>
              </a:rPr>
              <a:t>Scale an existing statewide model to a national geographic scope; or</a:t>
            </a:r>
          </a:p>
          <a:p>
            <a:pPr lvl="2">
              <a:spcBef>
                <a:spcPts val="0"/>
              </a:spcBef>
              <a:spcAft>
                <a:spcPts val="750"/>
              </a:spcAft>
              <a:buFont typeface="Wingdings" panose="05000000000000000000" pitchFamily="2" charset="2"/>
              <a:buChar char="§"/>
            </a:pPr>
            <a:r>
              <a:rPr lang="en-US">
                <a:solidFill>
                  <a:srgbClr val="000000"/>
                </a:solidFill>
                <a:effectLst/>
                <a:ea typeface="Times New Roman" panose="02020603050405020304" pitchFamily="18" charset="0"/>
              </a:rPr>
              <a:t>Further scale a current national model that encompasses multiple economic regions or EDDs into additional states. </a:t>
            </a:r>
          </a:p>
          <a:p>
            <a:endParaRPr lang="en-US"/>
          </a:p>
        </p:txBody>
      </p:sp>
    </p:spTree>
    <p:extLst>
      <p:ext uri="{BB962C8B-B14F-4D97-AF65-F5344CB8AC3E}">
        <p14:creationId xmlns:p14="http://schemas.microsoft.com/office/powerpoint/2010/main" val="928345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Smaller and Rural Communities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1518834"/>
            <a:ext cx="10578812" cy="4837515"/>
          </a:xfrm>
        </p:spPr>
        <p:txBody>
          <a:bodyPr vert="horz" lIns="91440" tIns="45720" rIns="91440" bIns="45720" rtlCol="0" anchor="t">
            <a:noAutofit/>
          </a:bodyPr>
          <a:lstStyle/>
          <a:p>
            <a:r>
              <a:rPr lang="en-US">
                <a:solidFill>
                  <a:srgbClr val="000000"/>
                </a:solidFill>
                <a:effectLst/>
                <a:ea typeface="Times New Roman" panose="02020603050405020304" pitchFamily="18" charset="0"/>
              </a:rPr>
              <a:t>Applicants that demonstrate in their application that they are serving smaller and/or rural communities as defined in Appendix E. Key Definitions will receive two priority consideration points toward their overall application score. </a:t>
            </a:r>
          </a:p>
          <a:p>
            <a:r>
              <a:rPr lang="en-US">
                <a:solidFill>
                  <a:srgbClr val="000000"/>
                </a:solidFill>
                <a:effectLst/>
                <a:ea typeface="Times New Roman" panose="02020603050405020304" pitchFamily="18" charset="0"/>
              </a:rPr>
              <a:t>Applicants may use the data provided through the Health Resources and Services Administration (HRSA) Federal Office of Rural Health Policy (</a:t>
            </a:r>
            <a:r>
              <a:rPr lang="en-US" u="sng">
                <a:solidFill>
                  <a:srgbClr val="0000FF"/>
                </a:solidFill>
                <a:effectLst/>
                <a:ea typeface="Times New Roman" panose="02020603050405020304" pitchFamily="18" charset="0"/>
                <a:hlinkClick r:id="rId3"/>
              </a:rPr>
              <a:t>https://www.hrsa.gov/rural-health/about-us/what-is-rural/data-files</a:t>
            </a:r>
            <a:r>
              <a:rPr lang="en-US">
                <a:solidFill>
                  <a:srgbClr val="000000"/>
                </a:solidFill>
                <a:effectLst/>
                <a:ea typeface="Times New Roman" panose="02020603050405020304" pitchFamily="18" charset="0"/>
              </a:rPr>
              <a:t>) to assist in documenting that the proposed service area includes smaller and/or rural communities.</a:t>
            </a:r>
            <a:endParaRPr lang="en-US">
              <a:solidFill>
                <a:srgbClr val="000000"/>
              </a:solidFill>
              <a:effectLst/>
              <a:ea typeface="Helvetica" panose="020B0604020202020204" pitchFamily="34" charset="0"/>
            </a:endParaRPr>
          </a:p>
          <a:p>
            <a:pPr marL="0" indent="0">
              <a:buNone/>
            </a:pPr>
            <a:br>
              <a:rPr lang="en-US" sz="2000"/>
            </a:br>
            <a:r>
              <a:rPr lang="en-US" sz="2000"/>
              <a:t> </a:t>
            </a:r>
            <a:endParaRPr lang="en-US" sz="2000">
              <a:cs typeface="Calibri" panose="020F0502020204030204"/>
            </a:endParaRPr>
          </a:p>
          <a:p>
            <a:endParaRPr lang="en-US"/>
          </a:p>
        </p:txBody>
      </p:sp>
    </p:spTree>
    <p:extLst>
      <p:ext uri="{BB962C8B-B14F-4D97-AF65-F5344CB8AC3E}">
        <p14:creationId xmlns:p14="http://schemas.microsoft.com/office/powerpoint/2010/main" val="2682623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24</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pPr algn="ctr"/>
            <a:r>
              <a:rPr lang="en-US" sz="3200" b="1"/>
              <a:t>Performance Outcome Measures and Tracking Indicators </a:t>
            </a:r>
            <a:endParaRPr lang="en-US"/>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73018"/>
            <a:ext cx="10515600" cy="5458279"/>
          </a:xfrm>
        </p:spPr>
        <p:txBody>
          <a:bodyPr/>
          <a:lstStyle/>
          <a:p>
            <a:pPr>
              <a:spcBef>
                <a:spcPts val="0"/>
              </a:spcBef>
              <a:spcAft>
                <a:spcPts val="100"/>
              </a:spcAft>
            </a:pPr>
            <a:r>
              <a:rPr lang="en-US" sz="2200" b="1">
                <a:solidFill>
                  <a:srgbClr val="000000"/>
                </a:solidFill>
                <a:effectLst/>
                <a:ea typeface="Times New Roman" panose="02020603050405020304" pitchFamily="18" charset="0"/>
              </a:rPr>
              <a:t>Tracking Indicators</a:t>
            </a:r>
          </a:p>
          <a:p>
            <a:pPr marL="800100" lvl="1" indent="-342900">
              <a:spcBef>
                <a:spcPts val="0"/>
              </a:spcBef>
              <a:spcAft>
                <a:spcPts val="100"/>
              </a:spcAft>
              <a:buFont typeface="+mj-lt"/>
              <a:buAutoNum type="arabicPeriod"/>
            </a:pPr>
            <a:r>
              <a:rPr lang="en-US">
                <a:solidFill>
                  <a:srgbClr val="000000"/>
                </a:solidFill>
                <a:effectLst/>
                <a:ea typeface="Times New Roman" panose="02020603050405020304" pitchFamily="18" charset="0"/>
              </a:rPr>
              <a:t>Total number of participants served;      </a:t>
            </a:r>
          </a:p>
          <a:p>
            <a:pPr marL="800100" lvl="1" indent="-342900">
              <a:spcBef>
                <a:spcPts val="100"/>
              </a:spcBef>
              <a:spcAft>
                <a:spcPts val="750"/>
              </a:spcAft>
              <a:buFont typeface="+mj-lt"/>
              <a:buAutoNum type="arabicPeriod"/>
            </a:pPr>
            <a:r>
              <a:rPr lang="en-US">
                <a:solidFill>
                  <a:srgbClr val="000000"/>
                </a:solidFill>
                <a:effectLst/>
                <a:ea typeface="Times New Roman" panose="02020603050405020304" pitchFamily="18" charset="0"/>
              </a:rPr>
              <a:t>Total number of participants who began receiving education/job training activities;</a:t>
            </a:r>
          </a:p>
          <a:p>
            <a:pPr>
              <a:buFont typeface="Wingdings 3" panose="05040102010807070707" pitchFamily="18" charset="2"/>
              <a:buChar char="}"/>
            </a:pPr>
            <a:r>
              <a:rPr lang="en-US" sz="2200" b="1"/>
              <a:t>Performance Outcome Measures</a:t>
            </a:r>
          </a:p>
          <a:p>
            <a:pPr marL="800100" lvl="1" indent="-342900">
              <a:spcBef>
                <a:spcPts val="0"/>
              </a:spcBef>
              <a:spcAft>
                <a:spcPts val="100"/>
              </a:spcAft>
              <a:buFont typeface="+mj-lt"/>
              <a:buAutoNum type="arabicPeriod"/>
            </a:pPr>
            <a:r>
              <a:rPr lang="en-US">
                <a:solidFill>
                  <a:srgbClr val="000000"/>
                </a:solidFill>
                <a:effectLst/>
                <a:ea typeface="Times New Roman" panose="02020603050405020304" pitchFamily="18" charset="0"/>
              </a:rPr>
              <a:t>Total number of participants who completed education/job training program activities;</a:t>
            </a:r>
          </a:p>
          <a:p>
            <a:pPr marL="800100" lvl="1" indent="-342900">
              <a:spcBef>
                <a:spcPts val="100"/>
              </a:spcBef>
              <a:spcAft>
                <a:spcPts val="100"/>
              </a:spcAft>
              <a:buFont typeface="+mj-lt"/>
              <a:buAutoNum type="arabicPeriod"/>
            </a:pPr>
            <a:r>
              <a:rPr lang="en-US">
                <a:solidFill>
                  <a:srgbClr val="000000"/>
                </a:solidFill>
                <a:effectLst/>
                <a:ea typeface="Times New Roman" panose="02020603050405020304" pitchFamily="18" charset="0"/>
              </a:rPr>
              <a:t>Total number of participants who completed education/job training program activities and obtained a credential;</a:t>
            </a:r>
          </a:p>
          <a:p>
            <a:pPr marL="800100" lvl="1" indent="-342900">
              <a:spcBef>
                <a:spcPts val="100"/>
              </a:spcBef>
              <a:spcAft>
                <a:spcPts val="100"/>
              </a:spcAft>
              <a:buFont typeface="+mj-lt"/>
              <a:buAutoNum type="arabicPeriod"/>
            </a:pPr>
            <a:r>
              <a:rPr lang="en-US">
                <a:solidFill>
                  <a:srgbClr val="000000"/>
                </a:solidFill>
                <a:effectLst/>
                <a:ea typeface="Times New Roman" panose="02020603050405020304" pitchFamily="18" charset="0"/>
              </a:rPr>
              <a:t>Total number of unemployed and underemployed participants who completed education/job training program activities and entered unsubsidized employment; and</a:t>
            </a:r>
          </a:p>
          <a:p>
            <a:pPr marL="800100" lvl="1" indent="-342900">
              <a:spcBef>
                <a:spcPts val="100"/>
              </a:spcBef>
              <a:spcAft>
                <a:spcPts val="750"/>
              </a:spcAft>
              <a:buFont typeface="+mj-lt"/>
              <a:buAutoNum type="arabicPeriod"/>
            </a:pPr>
            <a:r>
              <a:rPr lang="en-US">
                <a:solidFill>
                  <a:srgbClr val="000000"/>
                </a:solidFill>
                <a:effectLst/>
                <a:ea typeface="Times New Roman" panose="02020603050405020304" pitchFamily="18" charset="0"/>
              </a:rPr>
              <a:t>Total number of incumbent worker participants who completed education/job training program activities and advanced into a new position.</a:t>
            </a:r>
          </a:p>
          <a:p>
            <a:pPr>
              <a:buFont typeface="Wingdings 3" panose="05040102010807070707" pitchFamily="18" charset="2"/>
              <a:buChar char="}"/>
            </a:pPr>
            <a:endParaRPr lang="en-US" sz="3200">
              <a:solidFill>
                <a:srgbClr val="C00000"/>
              </a:solidFill>
            </a:endParaRPr>
          </a:p>
        </p:txBody>
      </p:sp>
    </p:spTree>
    <p:extLst>
      <p:ext uri="{BB962C8B-B14F-4D97-AF65-F5344CB8AC3E}">
        <p14:creationId xmlns:p14="http://schemas.microsoft.com/office/powerpoint/2010/main" val="327218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pPr algn="ctr"/>
            <a:r>
              <a:rPr lang="en-US" sz="3200" b="1"/>
              <a:t>WIOA Primary Indicators of Performance</a:t>
            </a:r>
            <a:endParaRPr lang="en-US"/>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317356"/>
            <a:ext cx="10515600" cy="5013941"/>
          </a:xfrm>
        </p:spPr>
        <p:txBody>
          <a:bodyPr/>
          <a:lstStyle/>
          <a:p>
            <a:r>
              <a:rPr lang="en-US" sz="2600" b="1"/>
              <a:t>Employment Rate – 2nd Quarter After Exit</a:t>
            </a:r>
            <a:r>
              <a:rPr lang="en-US" sz="2600"/>
              <a:t>; </a:t>
            </a:r>
          </a:p>
          <a:p>
            <a:r>
              <a:rPr lang="en-US" sz="2600" b="1"/>
              <a:t>Employment Rate – 4th Quarter After Exit</a:t>
            </a:r>
            <a:r>
              <a:rPr lang="en-US" sz="2600"/>
              <a:t>; </a:t>
            </a:r>
          </a:p>
          <a:p>
            <a:r>
              <a:rPr lang="en-US" sz="2600" b="1"/>
              <a:t>Median Earnings – 2nd Quarter After Exit</a:t>
            </a:r>
            <a:r>
              <a:rPr lang="en-US" sz="2600"/>
              <a:t>; </a:t>
            </a:r>
          </a:p>
          <a:p>
            <a:r>
              <a:rPr lang="en-US" sz="2600" b="1"/>
              <a:t>Credential Attainment</a:t>
            </a:r>
            <a:r>
              <a:rPr lang="en-US" sz="2600"/>
              <a:t>; and </a:t>
            </a:r>
          </a:p>
          <a:p>
            <a:r>
              <a:rPr lang="en-US" sz="2600" b="1"/>
              <a:t>Measurable Skill Gains</a:t>
            </a:r>
            <a:r>
              <a:rPr lang="en-US" sz="2600"/>
              <a:t>. </a:t>
            </a:r>
          </a:p>
        </p:txBody>
      </p:sp>
    </p:spTree>
    <p:extLst>
      <p:ext uri="{BB962C8B-B14F-4D97-AF65-F5344CB8AC3E}">
        <p14:creationId xmlns:p14="http://schemas.microsoft.com/office/powerpoint/2010/main" val="2997881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26</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1" y="1405870"/>
            <a:ext cx="8869135" cy="3119891"/>
          </a:xfrm>
        </p:spPr>
        <p:txBody>
          <a:bodyPr>
            <a:normAutofit/>
          </a:bodyPr>
          <a:lstStyle/>
          <a:p>
            <a:r>
              <a:rPr lang="en-US" u="sng"/>
              <a:t>Award Information, </a:t>
            </a:r>
            <a:br>
              <a:rPr lang="en-US" u="sng"/>
            </a:br>
            <a:r>
              <a:rPr lang="en-US" u="sng"/>
              <a:t>Eligibility, Partnerships, Opportunities for Tribal Communities, and Infrastructure Resources</a:t>
            </a:r>
          </a:p>
        </p:txBody>
      </p:sp>
    </p:spTree>
    <p:extLst>
      <p:ext uri="{BB962C8B-B14F-4D97-AF65-F5344CB8AC3E}">
        <p14:creationId xmlns:p14="http://schemas.microsoft.com/office/powerpoint/2010/main" val="1034112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pPr algn="ctr"/>
            <a:r>
              <a:rPr lang="en-US" sz="3600"/>
              <a:t>Award Information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278297" y="1073426"/>
            <a:ext cx="11608902" cy="5162987"/>
          </a:xfrm>
        </p:spPr>
        <p:txBody>
          <a:bodyPr/>
          <a:lstStyle/>
          <a:p>
            <a:r>
              <a:rPr lang="en-US" sz="2200"/>
              <a:t>Approximately $80 million to fund approximately 15-25 grants in round 1. </a:t>
            </a:r>
          </a:p>
          <a:p>
            <a:pPr marL="514350" lvl="1" indent="-285750">
              <a:lnSpc>
                <a:spcPct val="107000"/>
              </a:lnSpc>
              <a:spcBef>
                <a:spcPts val="0"/>
              </a:spcBef>
              <a:buFont typeface="Wingdings" panose="05000000000000000000" pitchFamily="2" charset="2"/>
              <a:buChar char="§"/>
            </a:pPr>
            <a:r>
              <a:rPr lang="en-US" b="1">
                <a:effectLst/>
                <a:ea typeface="Calibri" panose="020F0502020204030204" pitchFamily="34" charset="0"/>
                <a:cs typeface="Times New Roman" panose="02020603050405020304" pitchFamily="18" charset="0"/>
              </a:rPr>
              <a:t>Track 1 (Development Track)</a:t>
            </a:r>
            <a:r>
              <a:rPr lang="en-US">
                <a:effectLst/>
                <a:ea typeface="Calibri" panose="020F0502020204030204" pitchFamily="34" charset="0"/>
                <a:cs typeface="Times New Roman" panose="02020603050405020304" pitchFamily="18" charset="0"/>
              </a:rPr>
              <a:t>: Up to 50 percent of the total available funding.</a:t>
            </a:r>
          </a:p>
          <a:p>
            <a:pPr marL="971550" lvl="2" indent="-285750">
              <a:lnSpc>
                <a:spcPct val="107000"/>
              </a:lnSpc>
              <a:spcBef>
                <a:spcPts val="0"/>
              </a:spcBef>
              <a:buFont typeface="Wingdings" panose="05000000000000000000" pitchFamily="2" charset="2"/>
              <a:buChar char="§"/>
            </a:pPr>
            <a:r>
              <a:rPr lang="en-US" sz="2200">
                <a:effectLst/>
                <a:ea typeface="Times New Roman" panose="02020603050405020304" pitchFamily="18" charset="0"/>
                <a:cs typeface="Times New Roman" panose="02020603050405020304" pitchFamily="18" charset="0"/>
              </a:rPr>
              <a:t>Individual grant amounts for this track will range from $500,000 to $2 million.</a:t>
            </a:r>
            <a:endParaRPr lang="en-US" sz="2200">
              <a:effectLst/>
              <a:ea typeface="Calibri" panose="020F0502020204030204" pitchFamily="34" charset="0"/>
              <a:cs typeface="Times New Roman" panose="02020603050405020304" pitchFamily="18" charset="0"/>
            </a:endParaRPr>
          </a:p>
          <a:p>
            <a:pPr marL="514350" lvl="1" indent="-285750">
              <a:lnSpc>
                <a:spcPct val="107000"/>
              </a:lnSpc>
              <a:spcBef>
                <a:spcPts val="0"/>
              </a:spcBef>
              <a:buFont typeface="Wingdings" panose="05000000000000000000" pitchFamily="2" charset="2"/>
              <a:buChar char="§"/>
            </a:pPr>
            <a:r>
              <a:rPr lang="en-US" b="1">
                <a:effectLst/>
                <a:ea typeface="Calibri" panose="020F0502020204030204" pitchFamily="34" charset="0"/>
                <a:cs typeface="Times New Roman" panose="02020603050405020304" pitchFamily="18" charset="0"/>
              </a:rPr>
              <a:t>Track 2 (Scaling Track)</a:t>
            </a:r>
            <a:r>
              <a:rPr lang="en-US">
                <a:effectLst/>
                <a:ea typeface="Calibri" panose="020F0502020204030204" pitchFamily="34" charset="0"/>
                <a:cs typeface="Times New Roman" panose="02020603050405020304" pitchFamily="18" charset="0"/>
              </a:rPr>
              <a:t>:</a:t>
            </a:r>
            <a:r>
              <a:rPr lang="en-US">
                <a:effectLst/>
                <a:ea typeface="Times New Roman" panose="02020603050405020304" pitchFamily="18" charset="0"/>
                <a:cs typeface="Times New Roman" panose="02020603050405020304" pitchFamily="18" charset="0"/>
              </a:rPr>
              <a:t> The remaining funding.</a:t>
            </a:r>
          </a:p>
          <a:p>
            <a:pPr marL="971550" lvl="2" indent="-285750">
              <a:lnSpc>
                <a:spcPct val="107000"/>
              </a:lnSpc>
              <a:spcBef>
                <a:spcPts val="0"/>
              </a:spcBef>
              <a:buFont typeface="Wingdings" panose="05000000000000000000" pitchFamily="2" charset="2"/>
              <a:buChar char="§"/>
            </a:pPr>
            <a:r>
              <a:rPr lang="en-US" sz="2200">
                <a:effectLst/>
                <a:ea typeface="Times New Roman" panose="02020603050405020304" pitchFamily="18" charset="0"/>
                <a:cs typeface="Times New Roman" panose="02020603050405020304" pitchFamily="18" charset="0"/>
              </a:rPr>
              <a:t>Individual grant amounts for this track will range from $2 million to $5 million.</a:t>
            </a:r>
          </a:p>
          <a:p>
            <a:pPr marL="0" indent="0">
              <a:lnSpc>
                <a:spcPct val="107000"/>
              </a:lnSpc>
              <a:spcBef>
                <a:spcPts val="0"/>
              </a:spcBef>
              <a:buNone/>
            </a:pPr>
            <a:endParaRPr lang="en-US" sz="2200">
              <a:effectLst/>
              <a:ea typeface="Times New Roman" panose="02020603050405020304" pitchFamily="18" charset="0"/>
              <a:cs typeface="Times New Roman" panose="02020603050405020304" pitchFamily="18" charset="0"/>
            </a:endParaRPr>
          </a:p>
          <a:p>
            <a:pPr>
              <a:lnSpc>
                <a:spcPct val="107000"/>
              </a:lnSpc>
              <a:spcBef>
                <a:spcPts val="0"/>
              </a:spcBef>
            </a:pPr>
            <a:r>
              <a:rPr lang="en-US" sz="2200">
                <a:effectLst/>
                <a:ea typeface="Times New Roman" panose="02020603050405020304" pitchFamily="18" charset="0"/>
                <a:cs typeface="Times New Roman" panose="02020603050405020304" pitchFamily="18" charset="0"/>
              </a:rPr>
              <a:t>Pending availability of funds, the Department intends to make approximately $200 million available over the multiple competitive rounds of funding for this grant program. </a:t>
            </a:r>
          </a:p>
          <a:p>
            <a:pPr lvl="1">
              <a:spcBef>
                <a:spcPts val="0"/>
              </a:spcBef>
              <a:spcAft>
                <a:spcPts val="700"/>
              </a:spcAft>
              <a:buFont typeface="Wingdings" panose="05000000000000000000" pitchFamily="2" charset="2"/>
              <a:buChar char="§"/>
            </a:pPr>
            <a:r>
              <a:rPr lang="en-US">
                <a:solidFill>
                  <a:srgbClr val="000000"/>
                </a:solidFill>
                <a:effectLst/>
                <a:ea typeface="Times New Roman" panose="02020603050405020304" pitchFamily="18" charset="0"/>
              </a:rPr>
              <a:t>The same FOA will be used for each round. </a:t>
            </a:r>
          </a:p>
          <a:p>
            <a:pPr lvl="1">
              <a:spcBef>
                <a:spcPts val="0"/>
              </a:spcBef>
              <a:spcAft>
                <a:spcPts val="700"/>
              </a:spcAft>
              <a:buFont typeface="Wingdings" panose="05000000000000000000" pitchFamily="2" charset="2"/>
              <a:buChar char="§"/>
            </a:pPr>
            <a:r>
              <a:rPr lang="en-US">
                <a:solidFill>
                  <a:srgbClr val="000000"/>
                </a:solidFill>
                <a:ea typeface="Times New Roman" panose="02020603050405020304" pitchFamily="18" charset="0"/>
              </a:rPr>
              <a:t>Round 2 open date: </a:t>
            </a:r>
            <a:r>
              <a:rPr lang="en-US">
                <a:solidFill>
                  <a:srgbClr val="000000"/>
                </a:solidFill>
                <a:effectLst/>
                <a:ea typeface="Times New Roman" panose="02020603050405020304" pitchFamily="18" charset="0"/>
              </a:rPr>
              <a:t>3/15/2024; close date: 6/14/24. </a:t>
            </a:r>
          </a:p>
          <a:p>
            <a:pPr>
              <a:spcAft>
                <a:spcPts val="700"/>
              </a:spcAft>
            </a:pPr>
            <a:r>
              <a:rPr lang="en-US" sz="2200">
                <a:solidFill>
                  <a:srgbClr val="000000"/>
                </a:solidFill>
                <a:effectLst/>
                <a:ea typeface="Times New Roman" panose="02020603050405020304" pitchFamily="18" charset="0"/>
              </a:rPr>
              <a:t>Successful applicants who are awarded funding as a lead in the first round are not eligible to apply for the second round of funding as a lead applicant; however, they may be a required or optional partner in applications for the second round. Unsuccessful round 1 applicants may apply for round 2 as a lead applicant.</a:t>
            </a:r>
            <a:endParaRPr lang="en-US" sz="2200">
              <a:solidFill>
                <a:srgbClr val="000000"/>
              </a:solidFill>
              <a:effectLst/>
              <a:ea typeface="Helvetica" panose="020B0604020202020204" pitchFamily="34" charset="0"/>
            </a:endParaRPr>
          </a:p>
          <a:p>
            <a:pPr marL="514350" lvl="1" indent="-285750">
              <a:lnSpc>
                <a:spcPct val="107000"/>
              </a:lnSpc>
              <a:spcBef>
                <a:spcPts val="0"/>
              </a:spcBef>
              <a:buFont typeface="Wingdings" panose="05000000000000000000" pitchFamily="2" charset="2"/>
              <a:buChar char="§"/>
            </a:pPr>
            <a:endParaRPr lang="en-US" sz="2000">
              <a:effectLst/>
              <a:ea typeface="Calibri" panose="020F0502020204030204" pitchFamily="34" charset="0"/>
              <a:cs typeface="Times New Roman" panose="02020603050405020304" pitchFamily="18" charset="0"/>
            </a:endParaRPr>
          </a:p>
          <a:p>
            <a:endParaRPr lang="en-US" sz="3200"/>
          </a:p>
          <a:p>
            <a:endParaRPr lang="en-US" sz="3200">
              <a:solidFill>
                <a:srgbClr val="000000"/>
              </a:solidFill>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endParaRPr lang="en-US" sz="3200" b="1"/>
          </a:p>
        </p:txBody>
      </p:sp>
    </p:spTree>
    <p:extLst>
      <p:ext uri="{BB962C8B-B14F-4D97-AF65-F5344CB8AC3E}">
        <p14:creationId xmlns:p14="http://schemas.microsoft.com/office/powerpoint/2010/main" val="337835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Eligible Lead Applicants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89907"/>
            <a:ext cx="10515600" cy="5299756"/>
          </a:xfrm>
        </p:spPr>
        <p:txBody>
          <a:bodyPr/>
          <a:lstStyle/>
          <a:p>
            <a:r>
              <a:rPr lang="en-US" sz="2800"/>
              <a:t>The following entities are eligible to apply as a lead applicant:</a:t>
            </a:r>
          </a:p>
          <a:p>
            <a:pPr lvl="1">
              <a:lnSpc>
                <a:spcPct val="107000"/>
              </a:lnSpc>
              <a:spcBef>
                <a:spcPts val="0"/>
              </a:spcBef>
              <a:spcAft>
                <a:spcPts val="100"/>
              </a:spcAft>
            </a:pPr>
            <a:r>
              <a:rPr lang="en-US" sz="2800">
                <a:effectLst/>
                <a:ea typeface="Calibri" panose="020F0502020204030204" pitchFamily="34" charset="0"/>
                <a:cs typeface="Times New Roman" panose="02020603050405020304" pitchFamily="18" charset="0"/>
              </a:rPr>
              <a:t>National or Community-based Nonprofit Organizations;  </a:t>
            </a:r>
          </a:p>
          <a:p>
            <a:pPr lvl="1">
              <a:lnSpc>
                <a:spcPct val="107000"/>
              </a:lnSpc>
              <a:spcBef>
                <a:spcPts val="100"/>
              </a:spcBef>
              <a:spcAft>
                <a:spcPts val="100"/>
              </a:spcAft>
            </a:pPr>
            <a:r>
              <a:rPr lang="en-US" sz="2800">
                <a:effectLst/>
                <a:ea typeface="Calibri" panose="020F0502020204030204" pitchFamily="34" charset="0"/>
                <a:cs typeface="Times New Roman" panose="02020603050405020304" pitchFamily="18" charset="0"/>
              </a:rPr>
              <a:t>Labor Unions, Labor-Management Organizations, and Worker Organizations;</a:t>
            </a:r>
          </a:p>
          <a:p>
            <a:pPr lvl="1">
              <a:lnSpc>
                <a:spcPct val="107000"/>
              </a:lnSpc>
              <a:spcBef>
                <a:spcPts val="100"/>
              </a:spcBef>
              <a:spcAft>
                <a:spcPts val="100"/>
              </a:spcAft>
            </a:pPr>
            <a:r>
              <a:rPr lang="en-US" sz="2800">
                <a:effectLst/>
                <a:ea typeface="Calibri" panose="020F0502020204030204" pitchFamily="34" charset="0"/>
                <a:cs typeface="Times New Roman" panose="02020603050405020304" pitchFamily="18" charset="0"/>
              </a:rPr>
              <a:t>Education/Training Provider(s);</a:t>
            </a:r>
          </a:p>
          <a:p>
            <a:pPr lvl="1">
              <a:lnSpc>
                <a:spcPct val="107000"/>
              </a:lnSpc>
              <a:spcBef>
                <a:spcPts val="100"/>
              </a:spcBef>
              <a:spcAft>
                <a:spcPts val="100"/>
              </a:spcAft>
            </a:pPr>
            <a:r>
              <a:rPr lang="en-US" sz="2800">
                <a:effectLst/>
                <a:ea typeface="Calibri" panose="020F0502020204030204" pitchFamily="34" charset="0"/>
                <a:cs typeface="Times New Roman" panose="02020603050405020304" pitchFamily="18" charset="0"/>
              </a:rPr>
              <a:t>Workforce Development Entities; </a:t>
            </a:r>
          </a:p>
          <a:p>
            <a:pPr lvl="1">
              <a:lnSpc>
                <a:spcPct val="107000"/>
              </a:lnSpc>
              <a:spcBef>
                <a:spcPts val="100"/>
              </a:spcBef>
              <a:spcAft>
                <a:spcPts val="100"/>
              </a:spcAft>
            </a:pPr>
            <a:r>
              <a:rPr lang="en-US" sz="2800">
                <a:effectLst/>
                <a:ea typeface="Calibri" panose="020F0502020204030204" pitchFamily="34" charset="0"/>
                <a:cs typeface="Times New Roman" panose="02020603050405020304" pitchFamily="18" charset="0"/>
              </a:rPr>
              <a:t>Economic Development Agencies;</a:t>
            </a:r>
          </a:p>
          <a:p>
            <a:pPr lvl="1">
              <a:lnSpc>
                <a:spcPct val="107000"/>
              </a:lnSpc>
              <a:spcBef>
                <a:spcPts val="100"/>
              </a:spcBef>
              <a:spcAft>
                <a:spcPts val="100"/>
              </a:spcAft>
            </a:pPr>
            <a:r>
              <a:rPr lang="en-US" sz="2800">
                <a:effectLst/>
                <a:ea typeface="Calibri" panose="020F0502020204030204" pitchFamily="34" charset="0"/>
                <a:cs typeface="Times New Roman" panose="02020603050405020304" pitchFamily="18" charset="0"/>
              </a:rPr>
              <a:t>Native American Tribal Governments (Federally recognized); and</a:t>
            </a:r>
          </a:p>
          <a:p>
            <a:pPr lvl="1">
              <a:lnSpc>
                <a:spcPct val="107000"/>
              </a:lnSpc>
              <a:spcBef>
                <a:spcPts val="100"/>
              </a:spcBef>
              <a:spcAft>
                <a:spcPts val="750"/>
              </a:spcAft>
            </a:pPr>
            <a:r>
              <a:rPr lang="en-US" sz="2800">
                <a:effectLst/>
                <a:ea typeface="Calibri" panose="020F0502020204030204" pitchFamily="34" charset="0"/>
                <a:cs typeface="Times New Roman" panose="02020603050405020304" pitchFamily="18" charset="0"/>
              </a:rPr>
              <a:t>State, County, and Local Governments. </a:t>
            </a:r>
          </a:p>
          <a:p>
            <a:pPr lvl="1"/>
            <a:endParaRPr lang="en-US" sz="2500">
              <a:solidFill>
                <a:schemeClr val="tx1"/>
              </a:solidFill>
            </a:endParaRPr>
          </a:p>
        </p:txBody>
      </p:sp>
    </p:spTree>
    <p:extLst>
      <p:ext uri="{BB962C8B-B14F-4D97-AF65-F5344CB8AC3E}">
        <p14:creationId xmlns:p14="http://schemas.microsoft.com/office/powerpoint/2010/main" val="3064325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fontScale="90000"/>
          </a:bodyPr>
          <a:lstStyle/>
          <a:p>
            <a:pPr algn="ctr"/>
            <a:r>
              <a:rPr lang="en-US"/>
              <a:t>Worker-Centered Sector Strategy Partnership – Required Partners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832592"/>
            <a:ext cx="11188557" cy="5617194"/>
          </a:xfrm>
        </p:spPr>
        <p:txBody>
          <a:bodyPr vert="horz" lIns="91440" tIns="45720" rIns="91440" bIns="45720" rtlCol="0" anchor="t">
            <a:noAutofit/>
          </a:bodyPr>
          <a:lstStyle/>
          <a:p>
            <a:r>
              <a:rPr lang="en-US" sz="2100"/>
              <a:t>Required Partners:</a:t>
            </a:r>
          </a:p>
          <a:p>
            <a:pPr lvl="1">
              <a:spcBef>
                <a:spcPts val="100"/>
              </a:spcBef>
              <a:spcAft>
                <a:spcPts val="100"/>
              </a:spcAft>
              <a:buFont typeface="Wingdings" panose="05000000000000000000" pitchFamily="2" charset="2"/>
              <a:buChar char="§"/>
            </a:pPr>
            <a:r>
              <a:rPr lang="en-US" sz="2100" b="1">
                <a:effectLst/>
                <a:ea typeface="Times New Roman" panose="02020603050405020304" pitchFamily="18" charset="0"/>
                <a:cs typeface="Times New Roman" panose="02020603050405020304" pitchFamily="18" charset="0"/>
              </a:rPr>
              <a:t>Employer Partners</a:t>
            </a:r>
            <a:endParaRPr lang="en-US" sz="2100">
              <a:effectLst/>
              <a:ea typeface="Times New Roman" panose="02020603050405020304" pitchFamily="18" charset="0"/>
              <a:cs typeface="Times New Roman" panose="02020603050405020304" pitchFamily="18" charset="0"/>
            </a:endParaRPr>
          </a:p>
          <a:p>
            <a:pPr marL="1152525" lvl="2">
              <a:spcBef>
                <a:spcPts val="0"/>
              </a:spcBef>
              <a:spcAft>
                <a:spcPts val="700"/>
              </a:spcAft>
            </a:pPr>
            <a:r>
              <a:rPr lang="en-US" sz="2100" u="sng">
                <a:solidFill>
                  <a:srgbClr val="000000"/>
                </a:solidFill>
                <a:effectLst/>
                <a:ea typeface="Times New Roman" panose="02020603050405020304" pitchFamily="18" charset="0"/>
              </a:rPr>
              <a:t>Development Track</a:t>
            </a:r>
            <a:r>
              <a:rPr lang="en-US" sz="2100">
                <a:solidFill>
                  <a:srgbClr val="000000"/>
                </a:solidFill>
                <a:effectLst/>
                <a:ea typeface="Times New Roman" panose="02020603050405020304" pitchFamily="18" charset="0"/>
              </a:rPr>
              <a:t>: </a:t>
            </a:r>
            <a:endParaRPr lang="en-US" sz="2100">
              <a:solidFill>
                <a:srgbClr val="000000"/>
              </a:solidFill>
              <a:effectLst/>
              <a:ea typeface="Helvetica" panose="020B0604020202020204" pitchFamily="34" charset="0"/>
            </a:endParaRPr>
          </a:p>
          <a:p>
            <a:pPr marL="1257300" lvl="2" indent="-342900">
              <a:lnSpc>
                <a:spcPct val="107000"/>
              </a:lnSpc>
              <a:spcBef>
                <a:spcPts val="0"/>
              </a:spcBef>
              <a:spcAft>
                <a:spcPts val="750"/>
              </a:spcAft>
              <a:buFont typeface="Courier New" panose="02070309020205020404" pitchFamily="49" charset="0"/>
              <a:buChar char="o"/>
            </a:pPr>
            <a:r>
              <a:rPr lang="en-US" sz="2100">
                <a:effectLst/>
                <a:ea typeface="Calibri" panose="020F0502020204030204" pitchFamily="34" charset="0"/>
                <a:cs typeface="Times New Roman" panose="02020603050405020304" pitchFamily="18" charset="0"/>
              </a:rPr>
              <a:t>A representative group of, and no less than two (2), employer partners who are committed to providing hiring opportunities for participants trained through the grant. </a:t>
            </a:r>
          </a:p>
          <a:p>
            <a:pPr marL="1152525" lvl="2">
              <a:spcBef>
                <a:spcPts val="0"/>
              </a:spcBef>
              <a:spcAft>
                <a:spcPts val="700"/>
              </a:spcAft>
            </a:pPr>
            <a:r>
              <a:rPr lang="en-US" sz="2100" u="sng">
                <a:solidFill>
                  <a:srgbClr val="000000"/>
                </a:solidFill>
                <a:effectLst/>
                <a:ea typeface="Times New Roman" panose="02020603050405020304" pitchFamily="18" charset="0"/>
              </a:rPr>
              <a:t>Scaling Track</a:t>
            </a:r>
            <a:r>
              <a:rPr lang="en-US" sz="2100">
                <a:solidFill>
                  <a:srgbClr val="000000"/>
                </a:solidFill>
                <a:effectLst/>
                <a:ea typeface="Times New Roman" panose="02020603050405020304" pitchFamily="18" charset="0"/>
              </a:rPr>
              <a:t>: </a:t>
            </a:r>
            <a:endParaRPr lang="en-US" sz="2100">
              <a:solidFill>
                <a:srgbClr val="000000"/>
              </a:solidFill>
              <a:effectLst/>
              <a:ea typeface="Helvetica" panose="020B0604020202020204" pitchFamily="34" charset="0"/>
            </a:endParaRPr>
          </a:p>
          <a:p>
            <a:pPr marL="1257300" lvl="2" indent="-342900">
              <a:lnSpc>
                <a:spcPct val="107000"/>
              </a:lnSpc>
              <a:spcBef>
                <a:spcPts val="0"/>
              </a:spcBef>
              <a:spcAft>
                <a:spcPts val="750"/>
              </a:spcAft>
              <a:buFont typeface="Courier New" panose="02070309020205020404" pitchFamily="49" charset="0"/>
              <a:buChar char="o"/>
            </a:pPr>
            <a:r>
              <a:rPr lang="en-US" sz="2100">
                <a:effectLst/>
                <a:ea typeface="Calibri" panose="020F0502020204030204" pitchFamily="34" charset="0"/>
                <a:cs typeface="Times New Roman" panose="02020603050405020304" pitchFamily="18" charset="0"/>
              </a:rPr>
              <a:t>A representative group of, and no less than four (4), employer partners who are committed to providing hiring opportunities for participants trained through the grant and who support the employment needs of the skilled workforce being created in those service areas. </a:t>
            </a:r>
          </a:p>
          <a:p>
            <a:pPr lvl="1">
              <a:spcBef>
                <a:spcPts val="100"/>
              </a:spcBef>
              <a:spcAft>
                <a:spcPts val="100"/>
              </a:spcAft>
              <a:buFont typeface="Wingdings" panose="05000000000000000000" pitchFamily="2" charset="2"/>
              <a:buChar char="§"/>
            </a:pPr>
            <a:r>
              <a:rPr lang="en-US" sz="2100" b="1">
                <a:effectLst/>
                <a:ea typeface="Times New Roman" panose="02020603050405020304" pitchFamily="18" charset="0"/>
                <a:cs typeface="Times New Roman" panose="02020603050405020304" pitchFamily="18" charset="0"/>
              </a:rPr>
              <a:t>Education/Training Provider(s)</a:t>
            </a:r>
            <a:endParaRPr lang="en-US" sz="2100">
              <a:effectLst/>
              <a:ea typeface="Times New Roman" panose="02020603050405020304" pitchFamily="18" charset="0"/>
              <a:cs typeface="Times New Roman" panose="02020603050405020304" pitchFamily="18" charset="0"/>
            </a:endParaRPr>
          </a:p>
          <a:p>
            <a:pPr lvl="1">
              <a:spcBef>
                <a:spcPts val="100"/>
              </a:spcBef>
              <a:spcAft>
                <a:spcPts val="100"/>
              </a:spcAft>
              <a:buFont typeface="Wingdings" panose="05000000000000000000" pitchFamily="2" charset="2"/>
              <a:buChar char="§"/>
            </a:pPr>
            <a:r>
              <a:rPr lang="en-US" sz="2100" b="1">
                <a:effectLst/>
                <a:ea typeface="Times New Roman" panose="02020603050405020304" pitchFamily="18" charset="0"/>
                <a:cs typeface="Times New Roman" panose="02020603050405020304" pitchFamily="18" charset="0"/>
              </a:rPr>
              <a:t>Workforce Development Entities</a:t>
            </a:r>
            <a:r>
              <a:rPr lang="en-US" sz="2100">
                <a:effectLst/>
                <a:ea typeface="Times New Roman" panose="02020603050405020304" pitchFamily="18" charset="0"/>
                <a:cs typeface="Times New Roman" panose="02020603050405020304" pitchFamily="18" charset="0"/>
              </a:rPr>
              <a:t> </a:t>
            </a:r>
          </a:p>
          <a:p>
            <a:pPr lvl="1">
              <a:spcBef>
                <a:spcPts val="100"/>
              </a:spcBef>
              <a:spcAft>
                <a:spcPts val="100"/>
              </a:spcAft>
              <a:buFont typeface="Wingdings" panose="05000000000000000000" pitchFamily="2" charset="2"/>
              <a:buChar char="§"/>
            </a:pPr>
            <a:r>
              <a:rPr lang="en-US" sz="2100" b="1">
                <a:effectLst/>
                <a:ea typeface="Times New Roman" panose="02020603050405020304" pitchFamily="18" charset="0"/>
                <a:cs typeface="Times New Roman" panose="02020603050405020304" pitchFamily="18" charset="0"/>
              </a:rPr>
              <a:t>Worker Organizations, Labor-Management Organizations, or Labor Unions</a:t>
            </a:r>
            <a:r>
              <a:rPr lang="en-US" sz="2100">
                <a:effectLst/>
                <a:ea typeface="Times New Roman" panose="02020603050405020304" pitchFamily="18" charset="0"/>
                <a:cs typeface="Times New Roman" panose="02020603050405020304" pitchFamily="18" charset="0"/>
              </a:rPr>
              <a:t> </a:t>
            </a:r>
          </a:p>
          <a:p>
            <a:pPr lvl="1">
              <a:spcBef>
                <a:spcPts val="100"/>
              </a:spcBef>
              <a:spcAft>
                <a:spcPts val="100"/>
              </a:spcAft>
              <a:buFont typeface="Wingdings" panose="05000000000000000000" pitchFamily="2" charset="2"/>
              <a:buChar char="§"/>
            </a:pPr>
            <a:r>
              <a:rPr lang="en-US" sz="2100" b="1">
                <a:effectLst/>
                <a:ea typeface="Times New Roman" panose="02020603050405020304" pitchFamily="18" charset="0"/>
                <a:cs typeface="Times New Roman" panose="02020603050405020304" pitchFamily="18" charset="0"/>
              </a:rPr>
              <a:t>State Apprenticeship Agencies (SAAs) </a:t>
            </a:r>
            <a:r>
              <a:rPr lang="en-US" sz="2100" i="1">
                <a:effectLst/>
                <a:ea typeface="Times New Roman" panose="02020603050405020304" pitchFamily="18" charset="0"/>
                <a:cs typeface="Times New Roman" panose="02020603050405020304" pitchFamily="18" charset="0"/>
              </a:rPr>
              <a:t>(Required only if applicant is proposing to provide RAP training.)</a:t>
            </a:r>
          </a:p>
          <a:p>
            <a:pPr marL="0" indent="0">
              <a:lnSpc>
                <a:spcPct val="107000"/>
              </a:lnSpc>
              <a:spcBef>
                <a:spcPts val="0"/>
              </a:spcBef>
              <a:buNone/>
            </a:pPr>
            <a:br>
              <a:rPr lang="en-US" sz="170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170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000">
              <a:effectLst/>
              <a:ea typeface="Times New Roman" panose="02020603050405020304" pitchFamily="18" charset="0"/>
            </a:endParaRPr>
          </a:p>
          <a:p>
            <a:pPr lvl="1"/>
            <a:endParaRPr lang="en-US" sz="1200"/>
          </a:p>
          <a:p>
            <a:pPr marL="0" indent="0">
              <a:buNone/>
            </a:pPr>
            <a:endParaRPr lang="en-US" sz="2300"/>
          </a:p>
        </p:txBody>
      </p:sp>
    </p:spTree>
    <p:extLst>
      <p:ext uri="{BB962C8B-B14F-4D97-AF65-F5344CB8AC3E}">
        <p14:creationId xmlns:p14="http://schemas.microsoft.com/office/powerpoint/2010/main" val="2899096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Optional Partners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32592"/>
            <a:ext cx="10515600" cy="1340765"/>
          </a:xfrm>
        </p:spPr>
        <p:txBody>
          <a:bodyPr/>
          <a:lstStyle/>
          <a:p>
            <a:r>
              <a:rPr lang="en-US"/>
              <a:t>Optional partners can support and advance the work of </a:t>
            </a:r>
            <a:r>
              <a:rPr lang="en-US">
                <a:effectLst/>
                <a:ea typeface="Times New Roman" panose="02020603050405020304" pitchFamily="18" charset="0"/>
              </a:rPr>
              <a:t>proposed infrastructure training programs. Examples </a:t>
            </a:r>
            <a:r>
              <a:rPr lang="en-US"/>
              <a:t>may include:  </a:t>
            </a:r>
          </a:p>
          <a:p>
            <a:pPr lvl="1"/>
            <a:endParaRPr lang="en-US" sz="2400"/>
          </a:p>
        </p:txBody>
      </p:sp>
      <p:sp>
        <p:nvSpPr>
          <p:cNvPr id="2" name="TextBox 1">
            <a:extLst>
              <a:ext uri="{FF2B5EF4-FFF2-40B4-BE49-F238E27FC236}">
                <a16:creationId xmlns:a16="http://schemas.microsoft.com/office/drawing/2014/main" id="{BF87E1A6-AEE5-6F88-6080-3AAEC63DF1E6}"/>
              </a:ext>
            </a:extLst>
          </p:cNvPr>
          <p:cNvSpPr txBox="1"/>
          <p:nvPr/>
        </p:nvSpPr>
        <p:spPr>
          <a:xfrm>
            <a:off x="470451" y="1779689"/>
            <a:ext cx="11297479" cy="4770537"/>
          </a:xfrm>
          <a:prstGeom prst="rect">
            <a:avLst/>
          </a:prstGeom>
          <a:noFill/>
        </p:spPr>
        <p:txBody>
          <a:bodyPr wrap="square" lIns="91440" tIns="45720" rIns="91440" bIns="45720" numCol="2" rtlCol="0" anchor="t">
            <a:spAutoFit/>
          </a:bodyPr>
          <a:lstStyle/>
          <a:p>
            <a:pPr marL="800100" lvl="1" indent="-342900">
              <a:buClr>
                <a:srgbClr val="2C5261"/>
              </a:buClr>
              <a:buFont typeface="Wingdings" panose="05000000000000000000" pitchFamily="2" charset="2"/>
              <a:buChar char="§"/>
              <a:defRPr/>
            </a:pPr>
            <a:r>
              <a:rPr lang="en-US" sz="2400">
                <a:solidFill>
                  <a:srgbClr val="000000"/>
                </a:solidFill>
                <a:effectLst/>
                <a:ea typeface="Times New Roman" panose="02020603050405020304" pitchFamily="18" charset="0"/>
              </a:rPr>
              <a:t>Nonprofit organizations specializing in advanced manufacturing, information technology, and/or professional, scientific, and technical services occupations that support renewable energy, transportation and/or broadband</a:t>
            </a:r>
          </a:p>
          <a:p>
            <a:pPr marL="800100" lvl="1" indent="-342900">
              <a:buClr>
                <a:srgbClr val="2C5261"/>
              </a:buClr>
              <a:buFont typeface="Wingdings" panose="05000000000000000000" pitchFamily="2" charset="2"/>
              <a:buChar char="§"/>
              <a:defRPr/>
            </a:pPr>
            <a:endParaRPr lang="en-US" sz="800">
              <a:solidFill>
                <a:srgbClr val="000000"/>
              </a:solidFill>
              <a:effectLst/>
              <a:ea typeface="Times New Roman" panose="02020603050405020304" pitchFamily="18" charset="0"/>
            </a:endParaRPr>
          </a:p>
          <a:p>
            <a:pPr marL="800100" lvl="1" indent="-342900">
              <a:buClr>
                <a:srgbClr val="2C5261"/>
              </a:buClr>
              <a:buFont typeface="Wingdings" panose="05000000000000000000" pitchFamily="2" charset="2"/>
              <a:buChar char="§"/>
              <a:defRPr/>
            </a:pPr>
            <a:r>
              <a:rPr lang="en-US" sz="2400">
                <a:solidFill>
                  <a:srgbClr val="000000"/>
                </a:solidFill>
                <a:effectLst/>
                <a:ea typeface="Times New Roman" panose="02020603050405020304" pitchFamily="18" charset="0"/>
              </a:rPr>
              <a:t>State agencies with the responsibility for transportation, infrastructure, the environment, and energy</a:t>
            </a:r>
          </a:p>
          <a:p>
            <a:pPr marL="800100" lvl="1" indent="-342900">
              <a:buClr>
                <a:srgbClr val="2C5261"/>
              </a:buClr>
              <a:buFont typeface="Wingdings" panose="05000000000000000000" pitchFamily="2" charset="2"/>
              <a:buChar char="§"/>
              <a:defRPr/>
            </a:pPr>
            <a:endParaRPr lang="en-US" sz="800">
              <a:solidFill>
                <a:srgbClr val="000000"/>
              </a:solidFill>
              <a:effectLst/>
              <a:ea typeface="Times New Roman" panose="02020603050405020304" pitchFamily="18" charset="0"/>
            </a:endParaRPr>
          </a:p>
          <a:p>
            <a:pPr marL="800100" lvl="1" indent="-342900">
              <a:buClr>
                <a:srgbClr val="2C5261"/>
              </a:buClr>
              <a:buFont typeface="Wingdings" panose="05000000000000000000" pitchFamily="2" charset="2"/>
              <a:buChar char="§"/>
              <a:defRPr/>
            </a:pPr>
            <a:r>
              <a:rPr lang="en-US" sz="2400">
                <a:solidFill>
                  <a:srgbClr val="000000"/>
                </a:solidFill>
                <a:ea typeface="Times New Roman" panose="02020603050405020304" pitchFamily="18" charset="0"/>
              </a:rPr>
              <a:t>F</a:t>
            </a:r>
            <a:r>
              <a:rPr lang="en-US" sz="2400">
                <a:solidFill>
                  <a:srgbClr val="000000"/>
                </a:solidFill>
                <a:effectLst/>
                <a:ea typeface="Times New Roman" panose="02020603050405020304" pitchFamily="18" charset="0"/>
              </a:rPr>
              <a:t>oundations and philanthropic organizations</a:t>
            </a:r>
          </a:p>
          <a:p>
            <a:pPr marL="800100" lvl="1" indent="-342900">
              <a:buClr>
                <a:srgbClr val="2C5261"/>
              </a:buClr>
              <a:buFont typeface="Wingdings" panose="05000000000000000000" pitchFamily="2" charset="2"/>
              <a:buChar char="§"/>
              <a:defRPr/>
            </a:pPr>
            <a:r>
              <a:rPr lang="en-US" sz="2400">
                <a:solidFill>
                  <a:srgbClr val="000000"/>
                </a:solidFill>
                <a:ea typeface="Times New Roman" panose="02020603050405020304" pitchFamily="18" charset="0"/>
              </a:rPr>
              <a:t>A</a:t>
            </a:r>
            <a:r>
              <a:rPr lang="en-US" sz="2400">
                <a:solidFill>
                  <a:srgbClr val="000000"/>
                </a:solidFill>
                <a:effectLst/>
                <a:ea typeface="Times New Roman" panose="02020603050405020304" pitchFamily="18" charset="0"/>
              </a:rPr>
              <a:t>gencies administering other relevant federal funding </a:t>
            </a:r>
          </a:p>
          <a:p>
            <a:pPr marL="800100" lvl="1" indent="-342900">
              <a:buClr>
                <a:srgbClr val="2C5261"/>
              </a:buClr>
              <a:buFont typeface="Wingdings" panose="05000000000000000000" pitchFamily="2" charset="2"/>
              <a:buChar char="§"/>
              <a:defRPr/>
            </a:pPr>
            <a:endParaRPr lang="en-US" sz="800">
              <a:solidFill>
                <a:srgbClr val="000000"/>
              </a:solidFill>
              <a:effectLst/>
              <a:ea typeface="Times New Roman" panose="02020603050405020304" pitchFamily="18" charset="0"/>
            </a:endParaRPr>
          </a:p>
          <a:p>
            <a:pPr marL="800100" lvl="1" indent="-342900">
              <a:buClr>
                <a:srgbClr val="2C5261"/>
              </a:buClr>
              <a:buFont typeface="Wingdings" panose="05000000000000000000" pitchFamily="2" charset="2"/>
              <a:buChar char="§"/>
              <a:defRPr/>
            </a:pPr>
            <a:r>
              <a:rPr lang="en-US" sz="2400">
                <a:solidFill>
                  <a:srgbClr val="000000"/>
                </a:solidFill>
                <a:ea typeface="Times New Roman" panose="02020603050405020304" pitchFamily="18" charset="0"/>
              </a:rPr>
              <a:t>E</a:t>
            </a:r>
            <a:r>
              <a:rPr lang="en-US" sz="2400">
                <a:solidFill>
                  <a:srgbClr val="000000"/>
                </a:solidFill>
                <a:effectLst/>
                <a:ea typeface="Times New Roman" panose="02020603050405020304" pitchFamily="18" charset="0"/>
              </a:rPr>
              <a:t>conomic development agencies </a:t>
            </a:r>
          </a:p>
          <a:p>
            <a:pPr marL="800100" lvl="1" indent="-342900">
              <a:buClr>
                <a:srgbClr val="2C5261"/>
              </a:buClr>
              <a:buFont typeface="Wingdings" panose="05000000000000000000" pitchFamily="2" charset="2"/>
              <a:buChar char="§"/>
              <a:defRPr/>
            </a:pPr>
            <a:endParaRPr lang="en-US" sz="800">
              <a:solidFill>
                <a:srgbClr val="000000"/>
              </a:solidFill>
              <a:effectLst/>
              <a:ea typeface="Times New Roman" panose="02020603050405020304" pitchFamily="18" charset="0"/>
            </a:endParaRPr>
          </a:p>
          <a:p>
            <a:pPr marL="800100" lvl="1" indent="-342900">
              <a:buClr>
                <a:srgbClr val="2C5261"/>
              </a:buClr>
              <a:buFont typeface="Wingdings" panose="05000000000000000000" pitchFamily="2" charset="2"/>
              <a:buChar char="§"/>
              <a:defRPr/>
            </a:pPr>
            <a:r>
              <a:rPr lang="en-US" sz="2400">
                <a:solidFill>
                  <a:srgbClr val="000000"/>
                </a:solidFill>
                <a:ea typeface="Times New Roman" panose="02020603050405020304" pitchFamily="18" charset="0"/>
              </a:rPr>
              <a:t>C</a:t>
            </a:r>
            <a:r>
              <a:rPr lang="en-US" sz="2400">
                <a:solidFill>
                  <a:srgbClr val="000000"/>
                </a:solidFill>
                <a:effectLst/>
                <a:ea typeface="Times New Roman" panose="02020603050405020304" pitchFamily="18" charset="0"/>
              </a:rPr>
              <a:t>ommunity-based organizations that represent and serve marginalized and underrepresented populations</a:t>
            </a:r>
            <a:endParaRPr lang="en-US" sz="2400">
              <a:effectLst/>
              <a:ea typeface="Helvetica" panose="020B0604020202020204" pitchFamily="34" charset="0"/>
            </a:endParaRPr>
          </a:p>
        </p:txBody>
      </p:sp>
    </p:spTree>
    <p:extLst>
      <p:ext uri="{BB962C8B-B14F-4D97-AF65-F5344CB8AC3E}">
        <p14:creationId xmlns:p14="http://schemas.microsoft.com/office/powerpoint/2010/main" val="2853049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Opportunities for Tribal Communities</a:t>
            </a:r>
          </a:p>
        </p:txBody>
      </p:sp>
      <p:graphicFrame>
        <p:nvGraphicFramePr>
          <p:cNvPr id="2" name="Content Placeholder 1">
            <a:extLst>
              <a:ext uri="{FF2B5EF4-FFF2-40B4-BE49-F238E27FC236}">
                <a16:creationId xmlns:a16="http://schemas.microsoft.com/office/drawing/2014/main" id="{4CBEE748-A648-5BB9-786B-9F1966115259}"/>
              </a:ext>
            </a:extLst>
          </p:cNvPr>
          <p:cNvGraphicFramePr>
            <a:graphicFrameLocks noGrp="1"/>
          </p:cNvGraphicFramePr>
          <p:nvPr>
            <p:ph sz="half" idx="2"/>
            <p:extLst>
              <p:ext uri="{D42A27DB-BD31-4B8C-83A1-F6EECF244321}">
                <p14:modId xmlns:p14="http://schemas.microsoft.com/office/powerpoint/2010/main" val="393358016"/>
              </p:ext>
            </p:extLst>
          </p:nvPr>
        </p:nvGraphicFramePr>
        <p:xfrm>
          <a:off x="869078" y="1494208"/>
          <a:ext cx="1051560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4740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EBDC30-04B9-8DEF-75E0-1D8EEDC6B8F7}"/>
              </a:ext>
            </a:extLst>
          </p:cNvPr>
          <p:cNvSpPr>
            <a:spLocks noGrp="1"/>
          </p:cNvSpPr>
          <p:nvPr>
            <p:ph type="sldNum" sz="quarter" idx="12"/>
          </p:nvPr>
        </p:nvSpPr>
        <p:spPr/>
        <p:txBody>
          <a:bodyPr/>
          <a:lstStyle/>
          <a:p>
            <a:fld id="{158B7785-F6D6-45F8-833E-07BD84680091}" type="slidenum">
              <a:rPr lang="en-US" smtClean="0"/>
              <a:t>32</a:t>
            </a:fld>
            <a:endParaRPr lang="en-US"/>
          </a:p>
        </p:txBody>
      </p:sp>
      <p:sp>
        <p:nvSpPr>
          <p:cNvPr id="3" name="Title 2">
            <a:extLst>
              <a:ext uri="{FF2B5EF4-FFF2-40B4-BE49-F238E27FC236}">
                <a16:creationId xmlns:a16="http://schemas.microsoft.com/office/drawing/2014/main" id="{D4AC618D-69E3-0487-12BD-1928DC959196}"/>
              </a:ext>
            </a:extLst>
          </p:cNvPr>
          <p:cNvSpPr>
            <a:spLocks noGrp="1"/>
          </p:cNvSpPr>
          <p:nvPr>
            <p:ph type="title"/>
          </p:nvPr>
        </p:nvSpPr>
        <p:spPr/>
        <p:txBody>
          <a:bodyPr/>
          <a:lstStyle/>
          <a:p>
            <a:r>
              <a:rPr lang="en-US"/>
              <a:t>Bipartisan Infrastructure Law – Tribal Focus</a:t>
            </a:r>
          </a:p>
        </p:txBody>
      </p:sp>
      <p:sp>
        <p:nvSpPr>
          <p:cNvPr id="4" name="Text Placeholder 3">
            <a:extLst>
              <a:ext uri="{FF2B5EF4-FFF2-40B4-BE49-F238E27FC236}">
                <a16:creationId xmlns:a16="http://schemas.microsoft.com/office/drawing/2014/main" id="{63D52EDF-A8AE-CE83-3ABE-E86418A1F429}"/>
              </a:ext>
            </a:extLst>
          </p:cNvPr>
          <p:cNvSpPr>
            <a:spLocks noGrp="1"/>
          </p:cNvSpPr>
          <p:nvPr>
            <p:ph type="body" idx="1"/>
          </p:nvPr>
        </p:nvSpPr>
        <p:spPr/>
        <p:txBody>
          <a:bodyPr/>
          <a:lstStyle/>
          <a:p>
            <a:pPr algn="ctr"/>
            <a:r>
              <a:rPr lang="en-US"/>
              <a:t>Over $13 billion in BIL funding set aside for Tribal infrastructure</a:t>
            </a:r>
          </a:p>
        </p:txBody>
      </p:sp>
      <p:pic>
        <p:nvPicPr>
          <p:cNvPr id="7" name="Content Placeholder 6">
            <a:extLst>
              <a:ext uri="{FF2B5EF4-FFF2-40B4-BE49-F238E27FC236}">
                <a16:creationId xmlns:a16="http://schemas.microsoft.com/office/drawing/2014/main" id="{B9EC321E-8C4E-A7CD-FA7C-6145A2E360C9}"/>
              </a:ext>
            </a:extLst>
          </p:cNvPr>
          <p:cNvPicPr>
            <a:picLocks noGrp="1" noChangeAspect="1"/>
          </p:cNvPicPr>
          <p:nvPr>
            <p:ph sz="half" idx="2"/>
          </p:nvPr>
        </p:nvPicPr>
        <p:blipFill>
          <a:blip r:embed="rId3"/>
          <a:stretch>
            <a:fillRect/>
          </a:stretch>
        </p:blipFill>
        <p:spPr>
          <a:xfrm>
            <a:off x="1329577" y="1735723"/>
            <a:ext cx="9804021" cy="4620627"/>
          </a:xfrm>
        </p:spPr>
      </p:pic>
    </p:spTree>
    <p:extLst>
      <p:ext uri="{BB962C8B-B14F-4D97-AF65-F5344CB8AC3E}">
        <p14:creationId xmlns:p14="http://schemas.microsoft.com/office/powerpoint/2010/main" val="39114587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2BA080-423B-7614-D8A6-8620674DBC64}"/>
              </a:ext>
            </a:extLst>
          </p:cNvPr>
          <p:cNvSpPr>
            <a:spLocks noGrp="1"/>
          </p:cNvSpPr>
          <p:nvPr>
            <p:ph type="sldNum" sz="quarter" idx="12"/>
          </p:nvPr>
        </p:nvSpPr>
        <p:spPr/>
        <p:txBody>
          <a:bodyPr/>
          <a:lstStyle/>
          <a:p>
            <a:fld id="{158B7785-F6D6-45F8-833E-07BD84680091}" type="slidenum">
              <a:rPr lang="en-US" smtClean="0"/>
              <a:t>33</a:t>
            </a:fld>
            <a:endParaRPr lang="en-US"/>
          </a:p>
        </p:txBody>
      </p:sp>
      <p:sp>
        <p:nvSpPr>
          <p:cNvPr id="3" name="Title 2">
            <a:extLst>
              <a:ext uri="{FF2B5EF4-FFF2-40B4-BE49-F238E27FC236}">
                <a16:creationId xmlns:a16="http://schemas.microsoft.com/office/drawing/2014/main" id="{50432CD2-A701-B7BB-D6DC-E38C937E6B14}"/>
              </a:ext>
            </a:extLst>
          </p:cNvPr>
          <p:cNvSpPr>
            <a:spLocks noGrp="1"/>
          </p:cNvSpPr>
          <p:nvPr>
            <p:ph type="title"/>
          </p:nvPr>
        </p:nvSpPr>
        <p:spPr/>
        <p:txBody>
          <a:bodyPr>
            <a:normAutofit fontScale="90000"/>
          </a:bodyPr>
          <a:lstStyle/>
          <a:p>
            <a:r>
              <a:rPr lang="en-US">
                <a:cs typeface="Calibri"/>
              </a:rPr>
              <a:t>H-1B Occupations that Align with BIL Projects: Advanced Manufacturing</a:t>
            </a:r>
            <a:endParaRPr lang="en-US"/>
          </a:p>
        </p:txBody>
      </p:sp>
      <p:sp>
        <p:nvSpPr>
          <p:cNvPr id="4" name="TextBox 3">
            <a:extLst>
              <a:ext uri="{FF2B5EF4-FFF2-40B4-BE49-F238E27FC236}">
                <a16:creationId xmlns:a16="http://schemas.microsoft.com/office/drawing/2014/main" id="{CE756E10-4677-3DA7-404A-7491ECF4F8AB}"/>
              </a:ext>
            </a:extLst>
          </p:cNvPr>
          <p:cNvSpPr txBox="1"/>
          <p:nvPr/>
        </p:nvSpPr>
        <p:spPr>
          <a:xfrm>
            <a:off x="154401" y="868135"/>
            <a:ext cx="11732800" cy="563231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mn-lt"/>
                <a:cs typeface="+mn-lt"/>
              </a:rPr>
              <a:t>Advanced Manufacturing</a:t>
            </a:r>
            <a:r>
              <a:rPr lang="en-US">
                <a:ea typeface="+mn-lt"/>
                <a:cs typeface="+mn-lt"/>
              </a:rPr>
              <a:t> occupations that support:  </a:t>
            </a:r>
            <a:endParaRPr lang="en-US"/>
          </a:p>
          <a:p>
            <a:pPr marL="509588" lvl="1" indent="-280988">
              <a:buFont typeface="Courier New" panose="02070309020205020404" pitchFamily="49" charset="0"/>
              <a:buChar char="o"/>
            </a:pPr>
            <a:r>
              <a:rPr lang="en-US">
                <a:ea typeface="+mn-lt"/>
                <a:cs typeface="+mn-lt"/>
              </a:rPr>
              <a:t>Renewable energy generation and storage (NAICS 22111, 221116, 221117)</a:t>
            </a:r>
            <a:endParaRPr lang="en-US"/>
          </a:p>
          <a:p>
            <a:pPr marL="509588" lvl="1" indent="-280988">
              <a:buFont typeface="Courier New" panose="02070309020205020404" pitchFamily="49" charset="0"/>
              <a:buChar char="o"/>
            </a:pPr>
            <a:r>
              <a:rPr lang="en-US">
                <a:ea typeface="+mn-lt"/>
                <a:cs typeface="+mn-lt"/>
              </a:rPr>
              <a:t>Wind and solar energy production (NAICS 222115 and 222114)</a:t>
            </a:r>
            <a:endParaRPr lang="en-US"/>
          </a:p>
          <a:p>
            <a:pPr marL="509588" lvl="1" indent="-280988">
              <a:buFont typeface="Courier New" panose="02070309020205020404" pitchFamily="49" charset="0"/>
              <a:buChar char="o"/>
            </a:pPr>
            <a:r>
              <a:rPr lang="en-US">
                <a:ea typeface="+mn-lt"/>
                <a:cs typeface="+mn-lt"/>
              </a:rPr>
              <a:t>Renewable and sustainable fuels (NAICS 32512)</a:t>
            </a:r>
            <a:endParaRPr lang="en-US"/>
          </a:p>
          <a:p>
            <a:pPr marL="509588" lvl="1" indent="-280988">
              <a:buFont typeface="Courier New" panose="02070309020205020404" pitchFamily="49" charset="0"/>
              <a:buChar char="o"/>
            </a:pPr>
            <a:r>
              <a:rPr lang="en-US">
                <a:ea typeface="+mn-lt"/>
                <a:cs typeface="+mn-lt"/>
              </a:rPr>
              <a:t>Electric motors and hybrid engines (NAICS 335312 and 3336)</a:t>
            </a:r>
            <a:endParaRPr lang="en-US"/>
          </a:p>
          <a:p>
            <a:pPr marL="509588" lvl="1" indent="-280988">
              <a:buFont typeface="Courier New" panose="02070309020205020404" pitchFamily="49" charset="0"/>
              <a:buChar char="o"/>
            </a:pPr>
            <a:r>
              <a:rPr lang="en-US">
                <a:ea typeface="+mn-lt"/>
                <a:cs typeface="+mn-lt"/>
              </a:rPr>
              <a:t>Electrical vehicle manufacturing (NAICS 3361)</a:t>
            </a:r>
            <a:endParaRPr lang="en-US"/>
          </a:p>
          <a:p>
            <a:pPr marL="509588" lvl="1" indent="-280988">
              <a:buFont typeface="Courier New" panose="02070309020205020404" pitchFamily="49" charset="0"/>
              <a:buChar char="o"/>
            </a:pPr>
            <a:r>
              <a:rPr lang="en-US">
                <a:ea typeface="+mn-lt"/>
                <a:cs typeface="+mn-lt"/>
              </a:rPr>
              <a:t>Grid integration technologies (NAICS 3353)</a:t>
            </a:r>
            <a:endParaRPr lang="en-US"/>
          </a:p>
          <a:p>
            <a:pPr marL="509588" lvl="1" indent="-280988">
              <a:buFont typeface="Courier New" panose="02070309020205020404" pitchFamily="49" charset="0"/>
              <a:buChar char="o"/>
            </a:pPr>
            <a:r>
              <a:rPr lang="en-US">
                <a:ea typeface="+mn-lt"/>
                <a:cs typeface="+mn-lt"/>
              </a:rPr>
              <a:t>Energy-efficiency technologies</a:t>
            </a:r>
          </a:p>
          <a:p>
            <a:pPr marL="509588" lvl="1" indent="-280988">
              <a:buFont typeface="Courier New" panose="02070309020205020404" pitchFamily="49" charset="0"/>
              <a:buChar char="o"/>
            </a:pPr>
            <a:endParaRPr lang="en-US">
              <a:ea typeface="+mn-lt"/>
              <a:cs typeface="+mn-lt"/>
            </a:endParaRPr>
          </a:p>
          <a:p>
            <a:pPr marL="509588" lvl="1" indent="-280988">
              <a:buFont typeface="Courier New" panose="02070309020205020404" pitchFamily="49" charset="0"/>
              <a:buChar char="o"/>
            </a:pPr>
            <a:endParaRPr lang="en-US">
              <a:ea typeface="+mn-lt"/>
              <a:cs typeface="+mn-lt"/>
            </a:endParaRPr>
          </a:p>
          <a:p>
            <a:pPr marL="509588" lvl="1" indent="-280988">
              <a:buFont typeface="Courier New" panose="02070309020205020404" pitchFamily="49" charset="0"/>
              <a:buChar char="o"/>
            </a:pPr>
            <a:r>
              <a:rPr lang="en-US">
                <a:ea typeface="+mn-lt"/>
                <a:cs typeface="+mn-lt"/>
              </a:rPr>
              <a:t>Battery manufacturing (NAICS 33591) </a:t>
            </a:r>
            <a:endParaRPr lang="en-US"/>
          </a:p>
          <a:p>
            <a:pPr marL="509588" lvl="1" indent="-280988">
              <a:buFont typeface="Courier New" panose="02070309020205020404" pitchFamily="49" charset="0"/>
              <a:buChar char="o"/>
            </a:pPr>
            <a:endParaRPr lang="en-US">
              <a:ea typeface="+mn-lt"/>
              <a:cs typeface="+mn-lt"/>
            </a:endParaRPr>
          </a:p>
          <a:p>
            <a:pPr marL="509588" lvl="1" indent="-280988">
              <a:buFont typeface="Courier New" panose="02070309020205020404" pitchFamily="49" charset="0"/>
              <a:buChar char="o"/>
            </a:pPr>
            <a:endParaRPr lang="en-US">
              <a:ea typeface="+mn-lt"/>
              <a:cs typeface="+mn-lt"/>
            </a:endParaRPr>
          </a:p>
          <a:p>
            <a:pPr marL="509588" lvl="1" indent="-280988">
              <a:buFont typeface="Courier New" panose="02070309020205020404" pitchFamily="49" charset="0"/>
              <a:buChar char="o"/>
            </a:pPr>
            <a:r>
              <a:rPr lang="en-US">
                <a:ea typeface="+mn-lt"/>
                <a:cs typeface="+mn-lt"/>
              </a:rPr>
              <a:t>Telecommunications (broadband) equipment (NAICS 33592)</a:t>
            </a:r>
            <a:endParaRPr lang="en-US"/>
          </a:p>
          <a:p>
            <a:pPr marL="55563" lvl="1" indent="-55563"/>
            <a:br>
              <a:rPr lang="en-US"/>
            </a:br>
            <a:endParaRPr lang="en-US"/>
          </a:p>
          <a:p>
            <a:pPr marL="55563" lvl="1" indent="-55563"/>
            <a:r>
              <a:rPr lang="en-US">
                <a:ea typeface="+mn-lt"/>
                <a:cs typeface="+mn-lt"/>
              </a:rPr>
              <a:t>Examples of</a:t>
            </a:r>
            <a:r>
              <a:rPr lang="en-US" b="1">
                <a:ea typeface="+mn-lt"/>
                <a:cs typeface="+mn-lt"/>
              </a:rPr>
              <a:t> </a:t>
            </a:r>
            <a:r>
              <a:rPr lang="en-US">
                <a:ea typeface="+mn-lt"/>
                <a:cs typeface="+mn-lt"/>
              </a:rPr>
              <a:t>advanced manufacturing occupations that support renewable energy, transportation, and broadband sectors include: </a:t>
            </a:r>
            <a:endParaRPr lang="en-US"/>
          </a:p>
          <a:p>
            <a:pPr marL="457200" indent="-228600">
              <a:buFont typeface="Courier New" panose="02070309020205020404" pitchFamily="49" charset="0"/>
              <a:buChar char="o"/>
            </a:pPr>
            <a:r>
              <a:rPr lang="en-US">
                <a:ea typeface="+mn-lt"/>
                <a:cs typeface="+mn-lt"/>
              </a:rPr>
              <a:t>Inspectors, Testers, Sorters, Samplers, and Weighers (Quality Assurance), Assemblers and Fabricators, Machinists, Electrical and Electronic Equipment Assemblers, and Electromechanical Equipment Assemblers</a:t>
            </a:r>
            <a:endParaRPr lang="en-US">
              <a:cs typeface="Calibri"/>
            </a:endParaRPr>
          </a:p>
        </p:txBody>
      </p:sp>
      <p:sp>
        <p:nvSpPr>
          <p:cNvPr id="18" name="TextBox 17">
            <a:extLst>
              <a:ext uri="{FF2B5EF4-FFF2-40B4-BE49-F238E27FC236}">
                <a16:creationId xmlns:a16="http://schemas.microsoft.com/office/drawing/2014/main" id="{D8D81DD4-09EC-9683-E07D-14704C4FBE61}"/>
              </a:ext>
            </a:extLst>
          </p:cNvPr>
          <p:cNvSpPr txBox="1"/>
          <p:nvPr/>
        </p:nvSpPr>
        <p:spPr>
          <a:xfrm>
            <a:off x="8103718" y="916963"/>
            <a:ext cx="4088281" cy="2308324"/>
          </a:xfrm>
          <a:prstGeom prst="rect">
            <a:avLst/>
          </a:prstGeom>
          <a:noFill/>
          <a:ln w="25400" cmpd="dbl">
            <a:solidFill>
              <a:schemeClr val="tx2">
                <a:lumMod val="90000"/>
                <a:lumOff val="10000"/>
              </a:schemeClr>
            </a:solidFill>
          </a:ln>
        </p:spPr>
        <p:txBody>
          <a:bodyPr wrap="square" rtlCol="0">
            <a:spAutoFit/>
          </a:bodyPr>
          <a:lstStyle/>
          <a:p>
            <a:r>
              <a:rPr lang="en-US"/>
              <a:t>Energy Improvement in Rural and Remote Areas; Grants for Charging and Fueling Infrastructure; Clean School Bus Program; Electric Grid Resilience Programs; Energy Efficiency and Conservation Block Grant; Tribal Climate Resilience – Adaptation Planning; Energy Improvement in Rural and Remote Areas </a:t>
            </a:r>
          </a:p>
        </p:txBody>
      </p:sp>
      <p:sp>
        <p:nvSpPr>
          <p:cNvPr id="19" name="TextBox 18">
            <a:extLst>
              <a:ext uri="{FF2B5EF4-FFF2-40B4-BE49-F238E27FC236}">
                <a16:creationId xmlns:a16="http://schemas.microsoft.com/office/drawing/2014/main" id="{B75EF8F8-9428-7A6A-1142-457FACA4F1E0}"/>
              </a:ext>
            </a:extLst>
          </p:cNvPr>
          <p:cNvSpPr txBox="1"/>
          <p:nvPr/>
        </p:nvSpPr>
        <p:spPr>
          <a:xfrm>
            <a:off x="4392223" y="3397256"/>
            <a:ext cx="4835770" cy="646331"/>
          </a:xfrm>
          <a:prstGeom prst="rect">
            <a:avLst/>
          </a:prstGeom>
          <a:noFill/>
          <a:ln>
            <a:solidFill>
              <a:srgbClr val="2C5261"/>
            </a:solidFill>
          </a:ln>
        </p:spPr>
        <p:txBody>
          <a:bodyPr wrap="square" rtlCol="0">
            <a:spAutoFit/>
          </a:bodyPr>
          <a:lstStyle/>
          <a:p>
            <a:r>
              <a:rPr lang="en-US"/>
              <a:t>Battery Manufacturing and Recycling Grants and Battery Material Processing Grants</a:t>
            </a:r>
          </a:p>
        </p:txBody>
      </p:sp>
      <p:sp>
        <p:nvSpPr>
          <p:cNvPr id="21" name="TextBox 20">
            <a:extLst>
              <a:ext uri="{FF2B5EF4-FFF2-40B4-BE49-F238E27FC236}">
                <a16:creationId xmlns:a16="http://schemas.microsoft.com/office/drawing/2014/main" id="{3EAE97C8-91AB-453A-C761-DAF7216FB741}"/>
              </a:ext>
            </a:extLst>
          </p:cNvPr>
          <p:cNvSpPr txBox="1"/>
          <p:nvPr/>
        </p:nvSpPr>
        <p:spPr>
          <a:xfrm>
            <a:off x="6490727" y="4302520"/>
            <a:ext cx="4630613" cy="646331"/>
          </a:xfrm>
          <a:prstGeom prst="rect">
            <a:avLst/>
          </a:prstGeom>
          <a:noFill/>
          <a:ln>
            <a:solidFill>
              <a:srgbClr val="2C5261"/>
            </a:solidFill>
          </a:ln>
        </p:spPr>
        <p:txBody>
          <a:bodyPr wrap="square" rtlCol="0">
            <a:spAutoFit/>
          </a:bodyPr>
          <a:lstStyle/>
          <a:p>
            <a:r>
              <a:rPr lang="en-US"/>
              <a:t>Tribal Broadband Connectivity Grant Program; </a:t>
            </a:r>
            <a:r>
              <a:rPr lang="en-US" err="1"/>
              <a:t>ReConnect</a:t>
            </a:r>
            <a:r>
              <a:rPr lang="en-US"/>
              <a:t> Program</a:t>
            </a:r>
          </a:p>
        </p:txBody>
      </p:sp>
      <p:sp>
        <p:nvSpPr>
          <p:cNvPr id="22" name="Right Brace 21">
            <a:extLst>
              <a:ext uri="{FF2B5EF4-FFF2-40B4-BE49-F238E27FC236}">
                <a16:creationId xmlns:a16="http://schemas.microsoft.com/office/drawing/2014/main" id="{804BD662-A750-9A3A-BFB8-9EF5426BAC1D}"/>
              </a:ext>
            </a:extLst>
          </p:cNvPr>
          <p:cNvSpPr/>
          <p:nvPr/>
        </p:nvSpPr>
        <p:spPr>
          <a:xfrm>
            <a:off x="7628933" y="911552"/>
            <a:ext cx="474785" cy="230832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Right Brace 22">
            <a:extLst>
              <a:ext uri="{FF2B5EF4-FFF2-40B4-BE49-F238E27FC236}">
                <a16:creationId xmlns:a16="http://schemas.microsoft.com/office/drawing/2014/main" id="{6EDD5287-B214-34CD-62C9-1EF32561CD9A}"/>
              </a:ext>
            </a:extLst>
          </p:cNvPr>
          <p:cNvSpPr/>
          <p:nvPr/>
        </p:nvSpPr>
        <p:spPr>
          <a:xfrm>
            <a:off x="4237891" y="3552092"/>
            <a:ext cx="154332" cy="4914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Right Brace 26">
            <a:extLst>
              <a:ext uri="{FF2B5EF4-FFF2-40B4-BE49-F238E27FC236}">
                <a16:creationId xmlns:a16="http://schemas.microsoft.com/office/drawing/2014/main" id="{4D71EDB4-7665-B311-49FB-F68E0CEAF499}"/>
              </a:ext>
            </a:extLst>
          </p:cNvPr>
          <p:cNvSpPr/>
          <p:nvPr/>
        </p:nvSpPr>
        <p:spPr>
          <a:xfrm>
            <a:off x="6336395" y="4379937"/>
            <a:ext cx="154332" cy="4914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02371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9D65A7-4DE4-6BE9-151C-E17639BC6784}"/>
              </a:ext>
            </a:extLst>
          </p:cNvPr>
          <p:cNvSpPr>
            <a:spLocks noGrp="1"/>
          </p:cNvSpPr>
          <p:nvPr>
            <p:ph type="sldNum" sz="quarter" idx="12"/>
          </p:nvPr>
        </p:nvSpPr>
        <p:spPr/>
        <p:txBody>
          <a:bodyPr/>
          <a:lstStyle/>
          <a:p>
            <a:fld id="{158B7785-F6D6-45F8-833E-07BD84680091}" type="slidenum">
              <a:rPr lang="en-US" smtClean="0"/>
              <a:t>34</a:t>
            </a:fld>
            <a:endParaRPr lang="en-US"/>
          </a:p>
        </p:txBody>
      </p:sp>
      <p:sp>
        <p:nvSpPr>
          <p:cNvPr id="3" name="Title 2">
            <a:extLst>
              <a:ext uri="{FF2B5EF4-FFF2-40B4-BE49-F238E27FC236}">
                <a16:creationId xmlns:a16="http://schemas.microsoft.com/office/drawing/2014/main" id="{40EE97A7-CDAD-1456-6CD9-CEC788310CE6}"/>
              </a:ext>
            </a:extLst>
          </p:cNvPr>
          <p:cNvSpPr>
            <a:spLocks noGrp="1"/>
          </p:cNvSpPr>
          <p:nvPr>
            <p:ph type="title"/>
          </p:nvPr>
        </p:nvSpPr>
        <p:spPr/>
        <p:txBody>
          <a:bodyPr>
            <a:normAutofit fontScale="90000"/>
          </a:bodyPr>
          <a:lstStyle/>
          <a:p>
            <a:r>
              <a:rPr lang="en-US">
                <a:ea typeface="+mn-lt"/>
                <a:cs typeface="+mn-lt"/>
              </a:rPr>
              <a:t>H-1B Occupations that Align with BIL Projects: Information Technology</a:t>
            </a:r>
            <a:endParaRPr lang="en-US"/>
          </a:p>
        </p:txBody>
      </p:sp>
      <p:sp>
        <p:nvSpPr>
          <p:cNvPr id="4" name="TextBox 3">
            <a:extLst>
              <a:ext uri="{FF2B5EF4-FFF2-40B4-BE49-F238E27FC236}">
                <a16:creationId xmlns:a16="http://schemas.microsoft.com/office/drawing/2014/main" id="{6661F3EC-0FA4-03DF-5CD6-00D5F2049EDB}"/>
              </a:ext>
            </a:extLst>
          </p:cNvPr>
          <p:cNvSpPr txBox="1"/>
          <p:nvPr/>
        </p:nvSpPr>
        <p:spPr>
          <a:xfrm>
            <a:off x="456672" y="1305341"/>
            <a:ext cx="1125446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Information</a:t>
            </a:r>
            <a:r>
              <a:rPr lang="en-US" b="1">
                <a:ea typeface="+mn-lt"/>
                <a:cs typeface="+mn-lt"/>
              </a:rPr>
              <a:t> Technology</a:t>
            </a:r>
            <a:r>
              <a:rPr lang="en-US">
                <a:ea typeface="+mn-lt"/>
                <a:cs typeface="+mn-lt"/>
              </a:rPr>
              <a:t> occupations that support: </a:t>
            </a:r>
            <a:endParaRPr lang="en-US">
              <a:cs typeface="Calibri" panose="020F0502020204030204"/>
            </a:endParaRPr>
          </a:p>
          <a:p>
            <a:pPr marL="742950" lvl="1" indent="-285750">
              <a:buFont typeface="Courier New" panose="02070309020205020404" pitchFamily="49" charset="0"/>
              <a:buChar char="o"/>
            </a:pPr>
            <a:r>
              <a:rPr lang="en-US">
                <a:ea typeface="+mn-lt"/>
                <a:cs typeface="+mn-lt"/>
              </a:rPr>
              <a:t>Smart grids (NAICS 22112)</a:t>
            </a:r>
            <a:endParaRPr lang="en-US"/>
          </a:p>
          <a:p>
            <a:pPr marL="742950" lvl="1" indent="-285750">
              <a:buFont typeface="Courier New" panose="02070309020205020404" pitchFamily="49" charset="0"/>
              <a:buChar char="o"/>
            </a:pPr>
            <a:r>
              <a:rPr lang="en-US">
                <a:ea typeface="+mn-lt"/>
                <a:cs typeface="+mn-lt"/>
              </a:rPr>
              <a:t>Smart cities</a:t>
            </a:r>
            <a:endParaRPr lang="en-US"/>
          </a:p>
          <a:p>
            <a:pPr marL="742950" lvl="1" indent="-285750">
              <a:buFont typeface="Courier New" panose="02070309020205020404" pitchFamily="49" charset="0"/>
              <a:buChar char="o"/>
            </a:pPr>
            <a:r>
              <a:rPr lang="en-US">
                <a:ea typeface="+mn-lt"/>
                <a:cs typeface="+mn-lt"/>
              </a:rPr>
              <a:t>Software development (NAICS 541511)</a:t>
            </a:r>
            <a:endParaRPr lang="en-US"/>
          </a:p>
          <a:p>
            <a:pPr marL="742950" lvl="1" indent="-285750">
              <a:buFont typeface="Courier New" panose="02070309020205020404" pitchFamily="49" charset="0"/>
              <a:buChar char="o"/>
            </a:pPr>
            <a:r>
              <a:rPr lang="en-US">
                <a:ea typeface="+mn-lt"/>
                <a:cs typeface="+mn-lt"/>
              </a:rPr>
              <a:t>Cybersecurity</a:t>
            </a:r>
            <a:endParaRPr lang="en-US"/>
          </a:p>
          <a:p>
            <a:pPr marL="742950" lvl="1" indent="-285750">
              <a:buFont typeface="Courier New" panose="02070309020205020404" pitchFamily="49" charset="0"/>
              <a:buChar char="o"/>
            </a:pPr>
            <a:r>
              <a:rPr lang="en-US">
                <a:ea typeface="+mn-lt"/>
                <a:cs typeface="+mn-lt"/>
              </a:rPr>
              <a:t>Advanced logistics (NAICS 488 and 541614)</a:t>
            </a:r>
            <a:endParaRPr lang="en-US"/>
          </a:p>
          <a:p>
            <a:pPr marL="742950" lvl="1" indent="-285750">
              <a:buFont typeface="Courier New" panose="02070309020205020404" pitchFamily="49" charset="0"/>
              <a:buChar char="o"/>
            </a:pPr>
            <a:r>
              <a:rPr lang="en-US">
                <a:ea typeface="+mn-lt"/>
                <a:cs typeface="+mn-lt"/>
              </a:rPr>
              <a:t>Fiber optic cabling and broadband infrastructure (NAICS 237130)</a:t>
            </a:r>
          </a:p>
          <a:p>
            <a:pPr marL="742950" lvl="1" indent="-285750">
              <a:buFont typeface="Arial"/>
              <a:buChar char="•"/>
            </a:pPr>
            <a:endParaRPr lang="en-US">
              <a:ea typeface="+mn-lt"/>
              <a:cs typeface="+mn-lt"/>
            </a:endParaRPr>
          </a:p>
          <a:p>
            <a:pPr marL="0" lvl="1"/>
            <a:r>
              <a:rPr lang="en-US">
                <a:ea typeface="+mn-lt"/>
                <a:cs typeface="+mn-lt"/>
              </a:rPr>
              <a:t>Examples of information technology occupations that support renewable energy, transportation, and broadband sectors include: </a:t>
            </a:r>
            <a:endParaRPr lang="en-US">
              <a:cs typeface="Calibri"/>
            </a:endParaRPr>
          </a:p>
          <a:p>
            <a:pPr marL="747713" indent="-290513">
              <a:buFont typeface="Courier New" panose="02070309020205020404" pitchFamily="49" charset="0"/>
              <a:buChar char="o"/>
            </a:pPr>
            <a:r>
              <a:rPr lang="en-US">
                <a:ea typeface="+mn-lt"/>
                <a:cs typeface="+mn-lt"/>
              </a:rPr>
              <a:t>Software Developers, Software Quality Assurance Analysts and Testers, Network and Computer Systems Administrators, and Computer Systems Analysts </a:t>
            </a:r>
            <a:endParaRPr lang="en-US">
              <a:cs typeface="Calibri"/>
            </a:endParaRPr>
          </a:p>
        </p:txBody>
      </p:sp>
      <p:sp>
        <p:nvSpPr>
          <p:cNvPr id="8" name="TextBox 7">
            <a:extLst>
              <a:ext uri="{FF2B5EF4-FFF2-40B4-BE49-F238E27FC236}">
                <a16:creationId xmlns:a16="http://schemas.microsoft.com/office/drawing/2014/main" id="{70008C01-53AE-A5DD-88AB-869A9A23E68C}"/>
              </a:ext>
            </a:extLst>
          </p:cNvPr>
          <p:cNvSpPr txBox="1"/>
          <p:nvPr/>
        </p:nvSpPr>
        <p:spPr>
          <a:xfrm>
            <a:off x="7819798" y="1305341"/>
            <a:ext cx="3891341" cy="2031325"/>
          </a:xfrm>
          <a:prstGeom prst="rect">
            <a:avLst/>
          </a:prstGeom>
          <a:noFill/>
          <a:ln>
            <a:solidFill>
              <a:srgbClr val="2C5261"/>
            </a:solidFill>
          </a:ln>
        </p:spPr>
        <p:txBody>
          <a:bodyPr wrap="square" rtlCol="0">
            <a:spAutoFit/>
          </a:bodyPr>
          <a:lstStyle/>
          <a:p>
            <a:r>
              <a:rPr lang="en-US"/>
              <a:t>Tribal Broadband Connectivity Grant Program; State Digital Equity Capacity Grant Program; Digital Equity Competitive Grant Program; State and Local Cybersecurity Grant Program; Middle Mile Grants Program; </a:t>
            </a:r>
            <a:r>
              <a:rPr lang="en-US" err="1"/>
              <a:t>ReConnect</a:t>
            </a:r>
            <a:r>
              <a:rPr lang="en-US"/>
              <a:t> Program</a:t>
            </a:r>
          </a:p>
        </p:txBody>
      </p:sp>
      <p:sp>
        <p:nvSpPr>
          <p:cNvPr id="9" name="Right Brace 8">
            <a:extLst>
              <a:ext uri="{FF2B5EF4-FFF2-40B4-BE49-F238E27FC236}">
                <a16:creationId xmlns:a16="http://schemas.microsoft.com/office/drawing/2014/main" id="{A205723F-4AA1-1DD5-2E53-26F36283E8A0}"/>
              </a:ext>
            </a:extLst>
          </p:cNvPr>
          <p:cNvSpPr/>
          <p:nvPr/>
        </p:nvSpPr>
        <p:spPr>
          <a:xfrm>
            <a:off x="7438292" y="1705707"/>
            <a:ext cx="381506" cy="158261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0618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9D65A7-4DE4-6BE9-151C-E17639BC6784}"/>
              </a:ext>
            </a:extLst>
          </p:cNvPr>
          <p:cNvSpPr>
            <a:spLocks noGrp="1"/>
          </p:cNvSpPr>
          <p:nvPr>
            <p:ph type="sldNum" sz="quarter" idx="12"/>
          </p:nvPr>
        </p:nvSpPr>
        <p:spPr/>
        <p:txBody>
          <a:bodyPr/>
          <a:lstStyle/>
          <a:p>
            <a:fld id="{158B7785-F6D6-45F8-833E-07BD84680091}" type="slidenum">
              <a:rPr lang="en-US" smtClean="0"/>
              <a:t>35</a:t>
            </a:fld>
            <a:endParaRPr lang="en-US"/>
          </a:p>
        </p:txBody>
      </p:sp>
      <p:sp>
        <p:nvSpPr>
          <p:cNvPr id="3" name="Title 2">
            <a:extLst>
              <a:ext uri="{FF2B5EF4-FFF2-40B4-BE49-F238E27FC236}">
                <a16:creationId xmlns:a16="http://schemas.microsoft.com/office/drawing/2014/main" id="{40EE97A7-CDAD-1456-6CD9-CEC788310CE6}"/>
              </a:ext>
            </a:extLst>
          </p:cNvPr>
          <p:cNvSpPr>
            <a:spLocks noGrp="1"/>
          </p:cNvSpPr>
          <p:nvPr>
            <p:ph type="title"/>
          </p:nvPr>
        </p:nvSpPr>
        <p:spPr/>
        <p:txBody>
          <a:bodyPr>
            <a:normAutofit fontScale="90000"/>
          </a:bodyPr>
          <a:lstStyle/>
          <a:p>
            <a:r>
              <a:rPr lang="en-US">
                <a:ea typeface="+mn-lt"/>
                <a:cs typeface="+mn-lt"/>
              </a:rPr>
              <a:t>H-1B Occupations that Align with BIL Projects: Professional, Scientific, and Technical Services</a:t>
            </a:r>
            <a:endParaRPr lang="en-US"/>
          </a:p>
        </p:txBody>
      </p:sp>
      <p:sp>
        <p:nvSpPr>
          <p:cNvPr id="4" name="TextBox 3">
            <a:extLst>
              <a:ext uri="{FF2B5EF4-FFF2-40B4-BE49-F238E27FC236}">
                <a16:creationId xmlns:a16="http://schemas.microsoft.com/office/drawing/2014/main" id="{64ED3DA9-97F4-DAC3-C2DC-D895FF7525A5}"/>
              </a:ext>
            </a:extLst>
          </p:cNvPr>
          <p:cNvSpPr txBox="1"/>
          <p:nvPr/>
        </p:nvSpPr>
        <p:spPr>
          <a:xfrm>
            <a:off x="369169" y="832592"/>
            <a:ext cx="11453661" cy="5445080"/>
          </a:xfrm>
          <a:prstGeom prst="rect">
            <a:avLst/>
          </a:prstGeom>
          <a:noFill/>
        </p:spPr>
        <p:txBody>
          <a:bodyPr wrap="square" rtlCol="0">
            <a:spAutoFit/>
          </a:bodyPr>
          <a:lstStyle/>
          <a:p>
            <a:pPr marR="0" lvl="0">
              <a:spcBef>
                <a:spcPts val="0"/>
              </a:spcBef>
              <a:spcAft>
                <a:spcPts val="0"/>
              </a:spcAft>
            </a:pPr>
            <a:r>
              <a:rPr lang="en-US" b="1" dirty="0">
                <a:solidFill>
                  <a:srgbClr val="000000"/>
                </a:solidFill>
                <a:effectLst/>
                <a:ea typeface="Times New Roman" panose="02020603050405020304" pitchFamily="18" charset="0"/>
              </a:rPr>
              <a:t>Professional, Scientific, and Technical Services</a:t>
            </a:r>
            <a:r>
              <a:rPr lang="en-US" dirty="0">
                <a:solidFill>
                  <a:srgbClr val="000000"/>
                </a:solidFill>
                <a:effectLst/>
                <a:ea typeface="Times New Roman" panose="02020603050405020304" pitchFamily="18" charset="0"/>
              </a:rPr>
              <a:t> (NAICS 54171) occupations that support </a:t>
            </a:r>
          </a:p>
          <a:p>
            <a:pPr marL="509588" marR="0" lvl="1" indent="-333375">
              <a:spcBef>
                <a:spcPts val="0"/>
              </a:spcBef>
              <a:spcAft>
                <a:spcPts val="0"/>
              </a:spcAft>
              <a:buFont typeface="Courier New" panose="02070309020205020404" pitchFamily="49" charset="0"/>
              <a:buChar char="o"/>
            </a:pPr>
            <a:r>
              <a:rPr lang="en-US" dirty="0">
                <a:solidFill>
                  <a:srgbClr val="000000"/>
                </a:solidFill>
                <a:effectLst/>
                <a:ea typeface="Times New Roman" panose="02020603050405020304" pitchFamily="18" charset="0"/>
              </a:rPr>
              <a:t>Renewable energy, transportation, and broadband</a:t>
            </a:r>
          </a:p>
          <a:p>
            <a:pPr marL="0" marR="0">
              <a:spcBef>
                <a:spcPts val="0"/>
              </a:spcBef>
              <a:spcAft>
                <a:spcPts val="700"/>
              </a:spcAft>
            </a:pPr>
            <a:br>
              <a:rPr lang="en-US" dirty="0">
                <a:solidFill>
                  <a:srgbClr val="000000"/>
                </a:solidFill>
                <a:effectLst/>
                <a:ea typeface="Helvetica" panose="020B0604020202020204" pitchFamily="34" charset="0"/>
              </a:rPr>
            </a:br>
            <a:r>
              <a:rPr lang="en-US" dirty="0">
                <a:solidFill>
                  <a:srgbClr val="000000"/>
                </a:solidFill>
                <a:effectLst/>
                <a:ea typeface="Times New Roman" panose="02020603050405020304" pitchFamily="18" charset="0"/>
              </a:rPr>
              <a:t>Examples of</a:t>
            </a:r>
            <a:r>
              <a:rPr lang="en-US" b="1" dirty="0">
                <a:solidFill>
                  <a:srgbClr val="000000"/>
                </a:solidFill>
                <a:effectLst/>
                <a:ea typeface="Times New Roman" panose="02020603050405020304" pitchFamily="18" charset="0"/>
              </a:rPr>
              <a:t> professional, scientific, and technical services</a:t>
            </a:r>
            <a:r>
              <a:rPr lang="en-US" dirty="0">
                <a:solidFill>
                  <a:srgbClr val="000000"/>
                </a:solidFill>
                <a:effectLst/>
                <a:ea typeface="Times New Roman" panose="02020603050405020304" pitchFamily="18" charset="0"/>
              </a:rPr>
              <a:t> occupations that support renewable energy, transportation, and broadband sectors include: </a:t>
            </a:r>
            <a:endParaRPr lang="en-US" dirty="0">
              <a:solidFill>
                <a:srgbClr val="000000"/>
              </a:solidFill>
              <a:effectLst/>
              <a:ea typeface="Helvetica" panose="020B0604020202020204" pitchFamily="34" charset="0"/>
            </a:endParaRPr>
          </a:p>
          <a:p>
            <a:pPr marL="509588" marR="0" lvl="0" indent="-385763">
              <a:spcBef>
                <a:spcPts val="0"/>
              </a:spcBef>
              <a:spcAft>
                <a:spcPts val="0"/>
              </a:spcAft>
              <a:buFont typeface="Courier New" panose="02070309020205020404" pitchFamily="49" charset="0"/>
              <a:buChar char="o"/>
            </a:pPr>
            <a:r>
              <a:rPr lang="en-US" dirty="0">
                <a:solidFill>
                  <a:srgbClr val="000000"/>
                </a:solidFill>
                <a:effectLst/>
                <a:ea typeface="Times New Roman" panose="02020603050405020304" pitchFamily="18" charset="0"/>
              </a:rPr>
              <a:t>Managers </a:t>
            </a:r>
            <a:r>
              <a:rPr lang="en-US" dirty="0">
                <a:solidFill>
                  <a:srgbClr val="000000"/>
                </a:solidFill>
                <a:ea typeface="Times New Roman" panose="02020603050405020304" pitchFamily="18" charset="0"/>
              </a:rPr>
              <a:t>Telecommunication Equipment Installers and Repairers</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Telecommunications Line Installers and Repairers</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Computer Network Support Specialists </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Computer Network Architects </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Civil Engineers (incl. Transportation Engineers) </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Civil Engineering Technologists and Technicians </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Calibration Technologists and Technicians</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Electrical and Electronic Engineering Technicians </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Engineering Technologists and Technicians</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Mechanical Drafters </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Transportation Planners </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Quality Control Analysts</a:t>
            </a:r>
          </a:p>
          <a:p>
            <a:pPr marL="509588" marR="0" lvl="0" indent="-385763">
              <a:spcBef>
                <a:spcPts val="0"/>
              </a:spcBef>
              <a:spcAft>
                <a:spcPts val="0"/>
              </a:spcAft>
              <a:buFont typeface="Courier New" panose="02070309020205020404" pitchFamily="49" charset="0"/>
              <a:buChar char="o"/>
            </a:pPr>
            <a:r>
              <a:rPr lang="en-US" dirty="0">
                <a:solidFill>
                  <a:srgbClr val="000000"/>
                </a:solidFill>
                <a:ea typeface="Times New Roman" panose="02020603050405020304" pitchFamily="18" charset="0"/>
              </a:rPr>
              <a:t>Commercial and Industrial Designers </a:t>
            </a:r>
          </a:p>
          <a:p>
            <a:pPr marL="509588" marR="0" lvl="0" indent="-385763">
              <a:spcBef>
                <a:spcPts val="0"/>
              </a:spcBef>
              <a:spcAft>
                <a:spcPts val="750"/>
              </a:spcAft>
              <a:buFont typeface="Courier New" panose="02070309020205020404" pitchFamily="49" charset="0"/>
              <a:buChar char="o"/>
            </a:pPr>
            <a:r>
              <a:rPr lang="en-US" dirty="0">
                <a:solidFill>
                  <a:srgbClr val="000000"/>
                </a:solidFill>
                <a:ea typeface="Times New Roman" panose="02020603050405020304" pitchFamily="18" charset="0"/>
              </a:rPr>
              <a:t>Construction </a:t>
            </a:r>
            <a:endParaRPr lang="en-US" dirty="0">
              <a:solidFill>
                <a:srgbClr val="000000"/>
              </a:solidFill>
              <a:effectLst/>
              <a:ea typeface="Times New Roman" panose="02020603050405020304" pitchFamily="18" charset="0"/>
            </a:endParaRPr>
          </a:p>
        </p:txBody>
      </p:sp>
      <p:sp>
        <p:nvSpPr>
          <p:cNvPr id="11" name="TextBox 10">
            <a:extLst>
              <a:ext uri="{FF2B5EF4-FFF2-40B4-BE49-F238E27FC236}">
                <a16:creationId xmlns:a16="http://schemas.microsoft.com/office/drawing/2014/main" id="{1884D5D6-8DCE-EFF4-6367-B98F8FC65C2D}"/>
              </a:ext>
            </a:extLst>
          </p:cNvPr>
          <p:cNvSpPr txBox="1"/>
          <p:nvPr/>
        </p:nvSpPr>
        <p:spPr>
          <a:xfrm>
            <a:off x="7241000" y="2117143"/>
            <a:ext cx="4646200" cy="1477328"/>
          </a:xfrm>
          <a:prstGeom prst="rect">
            <a:avLst/>
          </a:prstGeom>
          <a:noFill/>
          <a:ln>
            <a:solidFill>
              <a:srgbClr val="2C5261"/>
            </a:solidFill>
          </a:ln>
        </p:spPr>
        <p:txBody>
          <a:bodyPr wrap="square" rtlCol="0">
            <a:spAutoFit/>
          </a:bodyPr>
          <a:lstStyle/>
          <a:p>
            <a:r>
              <a:rPr lang="en-US"/>
              <a:t>Tribal Broadband Connectivity Grant Program; State Digital Equity Capacity Grant Program; Digital Equity Competitive Grant Program; State and Local Cybersecurity Grant Program; Middle Mile Grants Program; </a:t>
            </a:r>
            <a:r>
              <a:rPr lang="en-US" err="1"/>
              <a:t>ReConnect</a:t>
            </a:r>
            <a:r>
              <a:rPr lang="en-US"/>
              <a:t> Program</a:t>
            </a:r>
          </a:p>
        </p:txBody>
      </p:sp>
      <p:sp>
        <p:nvSpPr>
          <p:cNvPr id="12" name="TextBox 11">
            <a:extLst>
              <a:ext uri="{FF2B5EF4-FFF2-40B4-BE49-F238E27FC236}">
                <a16:creationId xmlns:a16="http://schemas.microsoft.com/office/drawing/2014/main" id="{C56CEA9A-1B5B-75CF-D23C-5B64909B6F36}"/>
              </a:ext>
            </a:extLst>
          </p:cNvPr>
          <p:cNvSpPr txBox="1"/>
          <p:nvPr/>
        </p:nvSpPr>
        <p:spPr>
          <a:xfrm>
            <a:off x="6095999" y="3893717"/>
            <a:ext cx="5172861" cy="2308324"/>
          </a:xfrm>
          <a:prstGeom prst="rect">
            <a:avLst/>
          </a:prstGeom>
          <a:noFill/>
          <a:ln>
            <a:solidFill>
              <a:schemeClr val="tx2">
                <a:lumMod val="90000"/>
                <a:lumOff val="10000"/>
              </a:schemeClr>
            </a:solidFill>
          </a:ln>
        </p:spPr>
        <p:txBody>
          <a:bodyPr wrap="square" rtlCol="0">
            <a:spAutoFit/>
          </a:bodyPr>
          <a:lstStyle/>
          <a:p>
            <a:r>
              <a:rPr lang="en-US"/>
              <a:t>Tribal Transportation Program; Tribal Transportation Facility Bridges; Nationally Significant Federal Lands and Tribal Projects; </a:t>
            </a:r>
            <a:r>
              <a:rPr lang="fr-FR"/>
              <a:t>National Infrastructure Project Assistance (MEGA);</a:t>
            </a:r>
            <a:r>
              <a:rPr lang="en-US"/>
              <a:t> Rural Surface Transportation Program; Bridge Investment Program; Local and Regional Project Assistance; Reconnecting Communities Pilot Program; Grants for Charging and Fueling Infrastructure</a:t>
            </a:r>
          </a:p>
        </p:txBody>
      </p:sp>
      <p:sp>
        <p:nvSpPr>
          <p:cNvPr id="13" name="Right Brace 12">
            <a:extLst>
              <a:ext uri="{FF2B5EF4-FFF2-40B4-BE49-F238E27FC236}">
                <a16:creationId xmlns:a16="http://schemas.microsoft.com/office/drawing/2014/main" id="{195A7383-C2A5-7DB5-D911-14BF9EC27591}"/>
              </a:ext>
            </a:extLst>
          </p:cNvPr>
          <p:cNvSpPr/>
          <p:nvPr/>
        </p:nvSpPr>
        <p:spPr>
          <a:xfrm>
            <a:off x="6963508" y="2286000"/>
            <a:ext cx="277492" cy="1143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e 13">
            <a:extLst>
              <a:ext uri="{FF2B5EF4-FFF2-40B4-BE49-F238E27FC236}">
                <a16:creationId xmlns:a16="http://schemas.microsoft.com/office/drawing/2014/main" id="{C65E9914-F738-6132-CC7D-175407106FA1}"/>
              </a:ext>
            </a:extLst>
          </p:cNvPr>
          <p:cNvSpPr/>
          <p:nvPr/>
        </p:nvSpPr>
        <p:spPr>
          <a:xfrm>
            <a:off x="5468815" y="3507678"/>
            <a:ext cx="627185" cy="276999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87063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839788" y="0"/>
            <a:ext cx="11081334" cy="786384"/>
          </a:xfrm>
        </p:spPr>
        <p:txBody>
          <a:bodyPr/>
          <a:lstStyle/>
          <a:p>
            <a:pPr algn="ctr"/>
            <a:r>
              <a:rPr lang="en-US"/>
              <a:t>Infrastructure Resources</a:t>
            </a:r>
          </a:p>
        </p:txBody>
      </p:sp>
      <p:sp>
        <p:nvSpPr>
          <p:cNvPr id="6" name="Content Placeholder 5">
            <a:extLst>
              <a:ext uri="{FF2B5EF4-FFF2-40B4-BE49-F238E27FC236}">
                <a16:creationId xmlns:a16="http://schemas.microsoft.com/office/drawing/2014/main" id="{BD0E72FB-2F5B-BCF2-31FB-516742601647}"/>
              </a:ext>
            </a:extLst>
          </p:cNvPr>
          <p:cNvSpPr>
            <a:spLocks noGrp="1"/>
          </p:cNvSpPr>
          <p:nvPr>
            <p:ph sz="half" idx="2"/>
          </p:nvPr>
        </p:nvSpPr>
        <p:spPr>
          <a:xfrm>
            <a:off x="855471" y="1116575"/>
            <a:ext cx="11263992" cy="5301963"/>
          </a:xfrm>
        </p:spPr>
        <p:txBody>
          <a:bodyPr vert="horz" lIns="91440" tIns="45720" rIns="91440" bIns="45720" rtlCol="0" anchor="t">
            <a:noAutofit/>
          </a:bodyPr>
          <a:lstStyle/>
          <a:p>
            <a:r>
              <a:rPr lang="en-US" sz="2000" b="1">
                <a:ea typeface="+mn-lt"/>
                <a:cs typeface="+mn-lt"/>
              </a:rPr>
              <a:t>Training and Employment Notice (TEN) 08-22: Building Pathways to Infrastructure Careers: Framework for Preparing an Infrastructure Workforce:</a:t>
            </a:r>
            <a:r>
              <a:rPr lang="en-US" sz="2000">
                <a:solidFill>
                  <a:srgbClr val="2E74B5"/>
                </a:solidFill>
                <a:latin typeface="Calibri"/>
                <a:ea typeface="Calibri" panose="020F0502020204030204" pitchFamily="34" charset="0"/>
                <a:cs typeface="Calibri"/>
              </a:rPr>
              <a:t> </a:t>
            </a:r>
            <a:r>
              <a:rPr lang="en-US" sz="2000" u="sng">
                <a:solidFill>
                  <a:schemeClr val="tx2">
                    <a:lumMod val="90000"/>
                    <a:lumOff val="10000"/>
                  </a:schemeClr>
                </a:solidFill>
                <a:latin typeface="Calibri"/>
                <a:ea typeface="Calibri" panose="020F0502020204030204" pitchFamily="34" charset="0"/>
                <a:cs typeface="Calibri"/>
              </a:rPr>
              <a:t>https://www.dol.gov/agencies/eta/advisories/ten-08-22</a:t>
            </a:r>
          </a:p>
          <a:p>
            <a:r>
              <a:rPr lang="en-US" sz="2000" b="1">
                <a:effectLst/>
                <a:latin typeface="Calibri"/>
                <a:ea typeface="Calibri" panose="020F0502020204030204" pitchFamily="34" charset="0"/>
                <a:cs typeface="Calibri"/>
              </a:rPr>
              <a:t>Bipartisan Infrastructure Law Guidebook:</a:t>
            </a:r>
            <a:r>
              <a:rPr lang="en-US" sz="2000">
                <a:effectLst/>
                <a:latin typeface="Calibri"/>
                <a:ea typeface="Calibri" panose="020F0502020204030204" pitchFamily="34" charset="0"/>
                <a:cs typeface="Calibri"/>
              </a:rPr>
              <a:t> </a:t>
            </a:r>
            <a:r>
              <a:rPr lang="en-US" sz="2000" u="sng">
                <a:solidFill>
                  <a:srgbClr val="2E74B5"/>
                </a:solidFill>
                <a:effectLst/>
                <a:latin typeface="Calibri"/>
                <a:ea typeface="Calibri" panose="020F0502020204030204" pitchFamily="34" charset="0"/>
                <a:cs typeface="Calibri"/>
                <a:hlinkClick r:id="rId3"/>
              </a:rPr>
              <a:t>https://www.whitehouse.gov/build/guidebook/</a:t>
            </a:r>
            <a:endParaRPr lang="en-US" sz="2000">
              <a:solidFill>
                <a:srgbClr val="2E74B5"/>
              </a:solidFill>
              <a:effectLst/>
              <a:latin typeface="Calibri"/>
              <a:ea typeface="Calibri" panose="020F0502020204030204" pitchFamily="34" charset="0"/>
              <a:cs typeface="Calibri"/>
            </a:endParaRPr>
          </a:p>
          <a:p>
            <a:r>
              <a:rPr lang="en-US" sz="2000" b="1">
                <a:effectLst/>
                <a:latin typeface="Calibri"/>
                <a:ea typeface="Calibri" panose="020F0502020204030204" pitchFamily="34" charset="0"/>
                <a:cs typeface="Calibri"/>
              </a:rPr>
              <a:t>Bipartisan Infrastructure Tribal Playbook:</a:t>
            </a:r>
            <a:r>
              <a:rPr lang="en-US" sz="2000">
                <a:effectLst/>
                <a:latin typeface="Calibri"/>
                <a:ea typeface="Calibri" panose="020F0502020204030204" pitchFamily="34" charset="0"/>
                <a:cs typeface="Calibri"/>
              </a:rPr>
              <a:t> </a:t>
            </a:r>
            <a:r>
              <a:rPr lang="en-US" sz="2000" u="sng">
                <a:solidFill>
                  <a:srgbClr val="2E74B5"/>
                </a:solidFill>
                <a:effectLst/>
                <a:latin typeface="Calibri"/>
                <a:ea typeface="Calibri" panose="020F0502020204030204" pitchFamily="34" charset="0"/>
                <a:cs typeface="Calibri"/>
                <a:hlinkClick r:id="rId4"/>
              </a:rPr>
              <a:t>https://www.whitehouse.gov/wp-content/uploads/2022/05/Bipartisan-Infrastructure-Law-Tribal-Playbook-053122-.pdf</a:t>
            </a:r>
            <a:endParaRPr lang="en-US" sz="2000">
              <a:solidFill>
                <a:srgbClr val="2E74B5"/>
              </a:solidFill>
              <a:effectLst/>
              <a:latin typeface="Calibri"/>
              <a:ea typeface="Calibri" panose="020F0502020204030204" pitchFamily="34" charset="0"/>
              <a:cs typeface="Calibri"/>
            </a:endParaRPr>
          </a:p>
          <a:p>
            <a:r>
              <a:rPr lang="en-US" sz="2000" b="1" i="0">
                <a:solidFill>
                  <a:srgbClr val="000000"/>
                </a:solidFill>
                <a:effectLst/>
                <a:latin typeface="Calibri"/>
                <a:cs typeface="Calibri"/>
              </a:rPr>
              <a:t>White House:  Advancing Equitable Workforce Development for Infrastructure Jobs</a:t>
            </a:r>
            <a:r>
              <a:rPr lang="en-US" sz="2000" i="0">
                <a:solidFill>
                  <a:srgbClr val="000000"/>
                </a:solidFill>
                <a:effectLst/>
                <a:latin typeface="Calibri"/>
                <a:cs typeface="Calibri"/>
              </a:rPr>
              <a:t>: </a:t>
            </a:r>
            <a:r>
              <a:rPr lang="en-US" sz="2000" b="0" i="0" u="sng" strike="noStrike">
                <a:solidFill>
                  <a:srgbClr val="0000FF"/>
                </a:solidFill>
                <a:effectLst/>
                <a:latin typeface="Calibri"/>
                <a:cs typeface="Calibri"/>
                <a:hlinkClick r:id="rId5"/>
              </a:rPr>
              <a:t>https://www.whitehouse.gov/wp-content/uploads/2022/11/Advancing-Equitable-Workforce-Development-for-Infrastructure-Jobs_110122.pdf</a:t>
            </a:r>
            <a:r>
              <a:rPr lang="en-US" sz="2000" b="0" i="0">
                <a:solidFill>
                  <a:srgbClr val="000000"/>
                </a:solidFill>
                <a:effectLst/>
                <a:latin typeface="Calibri"/>
                <a:cs typeface="Calibri"/>
              </a:rPr>
              <a:t> </a:t>
            </a:r>
          </a:p>
          <a:p>
            <a:r>
              <a:rPr lang="en-US" sz="2000" b="1">
                <a:solidFill>
                  <a:srgbClr val="000000"/>
                </a:solidFill>
                <a:latin typeface="Calibri"/>
                <a:cs typeface="Calibri"/>
              </a:rPr>
              <a:t>Good Jobs Initiative:</a:t>
            </a:r>
            <a:r>
              <a:rPr lang="en-US" sz="2000">
                <a:solidFill>
                  <a:srgbClr val="000000"/>
                </a:solidFill>
                <a:latin typeface="Calibri"/>
                <a:cs typeface="Calibri"/>
              </a:rPr>
              <a:t> </a:t>
            </a:r>
            <a:r>
              <a:rPr lang="en-US" sz="2000">
                <a:ea typeface="+mn-lt"/>
                <a:cs typeface="+mn-lt"/>
                <a:hlinkClick r:id="rId6"/>
              </a:rPr>
              <a:t>https://www.dol.gov/general/good-jobs</a:t>
            </a:r>
            <a:endParaRPr lang="en-US" sz="2000">
              <a:solidFill>
                <a:srgbClr val="000000"/>
              </a:solidFill>
              <a:latin typeface="Calibri" panose="020F0502020204030204" pitchFamily="34" charset="0"/>
              <a:cs typeface="Calibri"/>
            </a:endParaRPr>
          </a:p>
          <a:p>
            <a:r>
              <a:rPr lang="en-US" sz="2000" b="1">
                <a:ea typeface="+mn-lt"/>
                <a:cs typeface="+mn-lt"/>
              </a:rPr>
              <a:t>TEN 08-22 Reference and Resource List: </a:t>
            </a:r>
            <a:r>
              <a:rPr lang="en-US" sz="2000">
                <a:ea typeface="+mn-lt"/>
                <a:cs typeface="+mn-lt"/>
                <a:hlinkClick r:id="rId7"/>
              </a:rPr>
              <a:t>https://www.dol.gov/sites/dolgov/files/ETA/advisories/TEN/2022/TEN%2008-22/Attachment%20I%20%28Accessible%20PDF%29N.pdf</a:t>
            </a:r>
            <a:endParaRPr lang="en-US" sz="2000">
              <a:solidFill>
                <a:srgbClr val="242021"/>
              </a:solidFill>
              <a:latin typeface="Calibri" panose="020F0502020204030204" pitchFamily="34" charset="0"/>
              <a:cs typeface="Calibri"/>
            </a:endParaRPr>
          </a:p>
          <a:p>
            <a:endParaRPr lang="en-US" sz="2000">
              <a:solidFill>
                <a:srgbClr val="242021"/>
              </a:solidFill>
              <a:latin typeface="Calibri" panose="020F0502020204030204" pitchFamily="34" charset="0"/>
              <a:cs typeface="Calibri"/>
            </a:endParaRPr>
          </a:p>
          <a:p>
            <a:endParaRPr lang="en-US" sz="2000">
              <a:solidFill>
                <a:srgbClr val="242021"/>
              </a:solidFill>
              <a:latin typeface="Calibri" panose="020F0502020204030204" pitchFamily="34" charset="0"/>
              <a:cs typeface="Calibri"/>
            </a:endParaRPr>
          </a:p>
          <a:p>
            <a:endParaRPr lang="en-US" sz="2000">
              <a:solidFill>
                <a:srgbClr val="000000"/>
              </a:solidFill>
              <a:latin typeface="Calibri" panose="020F0502020204030204" pitchFamily="34" charset="0"/>
              <a:cs typeface="Calibri" panose="020F0502020204030204" pitchFamily="34" charset="0"/>
            </a:endParaRPr>
          </a:p>
          <a:p>
            <a:endParaRPr lang="en-US">
              <a:solidFill>
                <a:srgbClr val="2E74B5"/>
              </a:solidFill>
              <a:latin typeface="Calibri" panose="020F0502020204030204" pitchFamily="34" charset="0"/>
              <a:cs typeface="Calibri" panose="020F0502020204030204" pitchFamily="34" charset="0"/>
            </a:endParaRPr>
          </a:p>
          <a:p>
            <a:endParaRPr lang="en-US">
              <a:solidFill>
                <a:srgbClr val="2E74B5"/>
              </a:solidFill>
              <a:latin typeface="Calibri" panose="020F0502020204030204" pitchFamily="34" charset="0"/>
              <a:cs typeface="Calibri" panose="020F0502020204030204" pitchFamily="34" charset="0"/>
            </a:endParaRPr>
          </a:p>
          <a:p>
            <a:endParaRPr lang="en-US">
              <a:cs typeface="Calibri" panose="020F0502020204030204"/>
            </a:endParaRPr>
          </a:p>
        </p:txBody>
      </p:sp>
    </p:spTree>
    <p:extLst>
      <p:ext uri="{BB962C8B-B14F-4D97-AF65-F5344CB8AC3E}">
        <p14:creationId xmlns:p14="http://schemas.microsoft.com/office/powerpoint/2010/main" val="1957437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37</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367394" y="1422199"/>
            <a:ext cx="8997042" cy="2357891"/>
          </a:xfrm>
        </p:spPr>
        <p:txBody>
          <a:bodyPr/>
          <a:lstStyle/>
          <a:p>
            <a:r>
              <a:rPr lang="en-US" u="sng"/>
              <a:t>Application Submission Requirements</a:t>
            </a:r>
          </a:p>
        </p:txBody>
      </p:sp>
    </p:spTree>
    <p:extLst>
      <p:ext uri="{BB962C8B-B14F-4D97-AF65-F5344CB8AC3E}">
        <p14:creationId xmlns:p14="http://schemas.microsoft.com/office/powerpoint/2010/main" val="3158919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Content and Form of Application Submission</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a:t>Section IV.B</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2212521"/>
            <a:ext cx="10515600" cy="3977142"/>
          </a:xfrm>
        </p:spPr>
        <p:txBody>
          <a:bodyPr/>
          <a:lstStyle/>
          <a:p>
            <a:r>
              <a:rPr lang="en-US" sz="3600"/>
              <a:t>SF-424 Application For Federal Assistance</a:t>
            </a:r>
          </a:p>
          <a:p>
            <a:r>
              <a:rPr lang="en-US" sz="3600"/>
              <a:t>Project Budget (SF-424A and Budget Narrative)</a:t>
            </a:r>
          </a:p>
          <a:p>
            <a:r>
              <a:rPr lang="en-US" sz="3600"/>
              <a:t>Project Narrative</a:t>
            </a:r>
          </a:p>
          <a:p>
            <a:r>
              <a:rPr lang="en-US" sz="3600"/>
              <a:t>Attachments to the Project Narrative</a:t>
            </a:r>
          </a:p>
        </p:txBody>
      </p:sp>
    </p:spTree>
    <p:extLst>
      <p:ext uri="{BB962C8B-B14F-4D97-AF65-F5344CB8AC3E}">
        <p14:creationId xmlns:p14="http://schemas.microsoft.com/office/powerpoint/2010/main" val="4462020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SF-424 and Project Budget</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54701" y="841128"/>
            <a:ext cx="10515600" cy="823912"/>
          </a:xfrm>
        </p:spPr>
        <p:txBody>
          <a:bodyPr/>
          <a:lstStyle/>
          <a:p>
            <a:r>
              <a:rPr lang="en-US"/>
              <a:t>Section IV.B.1 and Section IV.B.2</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25410" y="1693795"/>
            <a:ext cx="11176957" cy="4654018"/>
          </a:xfrm>
        </p:spPr>
        <p:txBody>
          <a:bodyPr vert="horz" lIns="91440" tIns="45720" rIns="91440" bIns="45720" rtlCol="0" anchor="t">
            <a:noAutofit/>
          </a:bodyPr>
          <a:lstStyle/>
          <a:p>
            <a:r>
              <a:rPr lang="en-US" sz="3300"/>
              <a:t>SF-424 Application For Federal Assistance</a:t>
            </a:r>
            <a:endParaRPr lang="en-US" sz="3300">
              <a:cs typeface="Calibri"/>
            </a:endParaRPr>
          </a:p>
          <a:p>
            <a:pPr lvl="1"/>
            <a:r>
              <a:rPr lang="en-US" sz="3300"/>
              <a:t>Unique Entity Identifier (UEI)</a:t>
            </a:r>
            <a:endParaRPr lang="en-US" sz="3300">
              <a:cs typeface="Calibri"/>
            </a:endParaRPr>
          </a:p>
          <a:p>
            <a:pPr lvl="1"/>
            <a:r>
              <a:rPr lang="en-US" sz="3300"/>
              <a:t>Must register with SAM</a:t>
            </a:r>
            <a:endParaRPr lang="en-US" sz="3300">
              <a:cs typeface="Calibri"/>
            </a:endParaRPr>
          </a:p>
          <a:p>
            <a:r>
              <a:rPr lang="en-US" sz="3300"/>
              <a:t>Project Budget </a:t>
            </a:r>
            <a:endParaRPr lang="en-US" sz="3300">
              <a:cs typeface="Calibri"/>
            </a:endParaRPr>
          </a:p>
          <a:p>
            <a:pPr lvl="1"/>
            <a:r>
              <a:rPr lang="en-US" sz="3300"/>
              <a:t>SF-424A: Budget Information Form</a:t>
            </a:r>
            <a:endParaRPr lang="en-US" sz="3300">
              <a:cs typeface="Calibri"/>
            </a:endParaRPr>
          </a:p>
          <a:p>
            <a:pPr lvl="1"/>
            <a:r>
              <a:rPr lang="en-US" sz="3300"/>
              <a:t>Budget Narrative</a:t>
            </a:r>
            <a:endParaRPr lang="en-US" sz="3300">
              <a:cs typeface="Calibri"/>
            </a:endParaRPr>
          </a:p>
          <a:p>
            <a:pPr marL="457200" lvl="1" indent="0">
              <a:buNone/>
            </a:pPr>
            <a:r>
              <a:rPr lang="en-US" sz="2900" b="1">
                <a:ea typeface="+mn-lt"/>
                <a:cs typeface="+mn-lt"/>
              </a:rPr>
              <a:t>You must ensure that the funding amount requested is consistent across all parts and sub-parts of the application!</a:t>
            </a:r>
            <a:endParaRPr lang="en-US" sz="2900">
              <a:cs typeface="Calibri"/>
            </a:endParaRPr>
          </a:p>
          <a:p>
            <a:pPr lvl="1"/>
            <a:endParaRPr lang="en-US" sz="3400">
              <a:cs typeface="Calibri"/>
            </a:endParaRPr>
          </a:p>
          <a:p>
            <a:pPr marL="457200" lvl="1" indent="0">
              <a:buNone/>
            </a:pPr>
            <a:endParaRPr lang="en-US" sz="3400">
              <a:cs typeface="Calibri"/>
            </a:endParaRPr>
          </a:p>
        </p:txBody>
      </p:sp>
    </p:spTree>
    <p:extLst>
      <p:ext uri="{BB962C8B-B14F-4D97-AF65-F5344CB8AC3E}">
        <p14:creationId xmlns:p14="http://schemas.microsoft.com/office/powerpoint/2010/main" val="528184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40</a:t>
            </a:fld>
            <a:endParaRPr lang="en-US"/>
          </a:p>
        </p:txBody>
      </p:sp>
      <p:sp>
        <p:nvSpPr>
          <p:cNvPr id="3" name="Title 2"/>
          <p:cNvSpPr>
            <a:spLocks noGrp="1"/>
          </p:cNvSpPr>
          <p:nvPr>
            <p:ph type="title"/>
          </p:nvPr>
        </p:nvSpPr>
        <p:spPr/>
        <p:txBody>
          <a:bodyPr>
            <a:normAutofit/>
          </a:bodyPr>
          <a:lstStyle/>
          <a:p>
            <a:pPr algn="ctr"/>
            <a:r>
              <a:rPr lang="en-US"/>
              <a:t>Project Narrative</a:t>
            </a:r>
          </a:p>
        </p:txBody>
      </p:sp>
      <p:sp>
        <p:nvSpPr>
          <p:cNvPr id="5" name="Content Placeholder 4"/>
          <p:cNvSpPr>
            <a:spLocks noGrp="1"/>
          </p:cNvSpPr>
          <p:nvPr>
            <p:ph sz="half" idx="2"/>
          </p:nvPr>
        </p:nvSpPr>
        <p:spPr>
          <a:xfrm>
            <a:off x="839788" y="1823191"/>
            <a:ext cx="10515600" cy="4366473"/>
          </a:xfrm>
        </p:spPr>
        <p:txBody>
          <a:bodyPr vert="horz" lIns="91440" tIns="45720" rIns="91440" bIns="45720" rtlCol="0" anchor="t">
            <a:noAutofit/>
          </a:bodyPr>
          <a:lstStyle/>
          <a:p>
            <a:r>
              <a:rPr lang="en-US" sz="3400"/>
              <a:t>Project Narrative </a:t>
            </a:r>
            <a:endParaRPr lang="en-US" sz="3600"/>
          </a:p>
          <a:p>
            <a:pPr lvl="1">
              <a:buFont typeface="Wingdings" panose="05000000000000000000" pitchFamily="2" charset="2"/>
              <a:buChar char="§"/>
            </a:pPr>
            <a:r>
              <a:rPr lang="en-US" sz="3300"/>
              <a:t>25 double-spaced singled-sided 8.5 x 11 pages with Times New Roman 12-point text font and 1-inch margins</a:t>
            </a:r>
            <a:endParaRPr lang="en-US" sz="3300">
              <a:cs typeface="Calibri"/>
            </a:endParaRPr>
          </a:p>
          <a:p>
            <a:pPr lvl="1">
              <a:buFont typeface="Wingdings" panose="05000000000000000000" pitchFamily="2" charset="2"/>
              <a:buChar char="§"/>
            </a:pPr>
            <a:r>
              <a:rPr lang="en-US" sz="3300"/>
              <a:t>Guidelines are found in Section IV.B.3.A, Project Narrative</a:t>
            </a:r>
            <a:endParaRPr lang="en-US" sz="3300">
              <a:cs typeface="Calibri"/>
            </a:endParaRPr>
          </a:p>
          <a:p>
            <a:pPr lvl="1">
              <a:buFont typeface="Wingdings" panose="05000000000000000000" pitchFamily="2" charset="2"/>
              <a:buChar char="§"/>
            </a:pPr>
            <a:r>
              <a:rPr lang="en-US" sz="3300"/>
              <a:t>You must number the Project Narrative beginning with page number 1.</a:t>
            </a:r>
            <a:endParaRPr lang="en-US" sz="3300">
              <a:cs typeface="Calibri"/>
            </a:endParaRPr>
          </a:p>
          <a:p>
            <a:pPr lvl="1"/>
            <a:endParaRPr lang="en-US" sz="3600"/>
          </a:p>
          <a:p>
            <a:pPr marL="0" indent="0">
              <a:buNone/>
            </a:pPr>
            <a:endParaRPr lang="en-US" sz="3600"/>
          </a:p>
          <a:p>
            <a:pPr marL="0" indent="0">
              <a:buNone/>
            </a:pPr>
            <a:endParaRPr lang="en-US"/>
          </a:p>
        </p:txBody>
      </p:sp>
      <p:sp>
        <p:nvSpPr>
          <p:cNvPr id="6"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a:t>Section IV.B.3</a:t>
            </a:r>
          </a:p>
        </p:txBody>
      </p:sp>
    </p:spTree>
    <p:extLst>
      <p:ext uri="{BB962C8B-B14F-4D97-AF65-F5344CB8AC3E}">
        <p14:creationId xmlns:p14="http://schemas.microsoft.com/office/powerpoint/2010/main" val="2301689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41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Attachments to the Project Narrative</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a:t>Section IV.B.4</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989878"/>
            <a:ext cx="10515600" cy="4199785"/>
          </a:xfrm>
        </p:spPr>
        <p:txBody>
          <a:bodyPr vert="horz" lIns="91440" tIns="45720" rIns="91440" bIns="45720" rtlCol="0" anchor="t">
            <a:noAutofit/>
          </a:bodyPr>
          <a:lstStyle/>
          <a:p>
            <a:r>
              <a:rPr lang="en-US" sz="2800"/>
              <a:t>In addition to the Project Narrative, applicants must submit attachments.</a:t>
            </a:r>
            <a:endParaRPr lang="en-US"/>
          </a:p>
          <a:p>
            <a:pPr lvl="1">
              <a:buFont typeface="Wingdings" panose="05040102010807070707" pitchFamily="18" charset="2"/>
              <a:buChar char="§"/>
            </a:pPr>
            <a:r>
              <a:rPr lang="en-US" sz="2600"/>
              <a:t>Must be clearly labeled as Attachments.</a:t>
            </a:r>
            <a:endParaRPr lang="en-US" sz="2600">
              <a:cs typeface="Calibri"/>
            </a:endParaRPr>
          </a:p>
          <a:p>
            <a:pPr lvl="1">
              <a:buFont typeface="Wingdings" panose="05040102010807070707" pitchFamily="18" charset="2"/>
              <a:buChar char="§"/>
            </a:pPr>
            <a:r>
              <a:rPr lang="en-US" sz="2600"/>
              <a:t>Only Attachments listed in Section IV.B.4 of the FOA are excluded from the page limit.</a:t>
            </a:r>
            <a:endParaRPr lang="en-US" sz="2600">
              <a:cs typeface="Calibri"/>
            </a:endParaRPr>
          </a:p>
          <a:p>
            <a:pPr lvl="1">
              <a:buFont typeface="Wingdings" panose="05040102010807070707" pitchFamily="18" charset="2"/>
              <a:buChar char="§"/>
            </a:pPr>
            <a:r>
              <a:rPr lang="en-US" sz="2600"/>
              <a:t>No additional materials will be considered.</a:t>
            </a:r>
            <a:endParaRPr lang="en-US" sz="2600">
              <a:cs typeface="Calibri"/>
            </a:endParaRPr>
          </a:p>
          <a:p>
            <a:pPr lvl="1">
              <a:buFont typeface="Wingdings" panose="05040102010807070707" pitchFamily="18" charset="2"/>
              <a:buChar char="§"/>
            </a:pPr>
            <a:r>
              <a:rPr lang="en-US" sz="2600"/>
              <a:t>See Section IV.B.4 for information on valid attachment file names.</a:t>
            </a:r>
            <a:endParaRPr lang="en-US" sz="2600">
              <a:cs typeface="Calibri"/>
            </a:endParaRPr>
          </a:p>
        </p:txBody>
      </p:sp>
    </p:spTree>
    <p:extLst>
      <p:ext uri="{BB962C8B-B14F-4D97-AF65-F5344CB8AC3E}">
        <p14:creationId xmlns:p14="http://schemas.microsoft.com/office/powerpoint/2010/main" val="4206044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a:xfrm>
            <a:off x="11460877" y="6310142"/>
            <a:ext cx="652922" cy="365125"/>
          </a:xfrm>
        </p:spPr>
        <p:txBody>
          <a:bodyPr/>
          <a:lstStyle/>
          <a:p>
            <a:fld id="{158B7785-F6D6-45F8-833E-07BD84680091}" type="slidenum">
              <a:rPr lang="en-US" smtClean="0"/>
              <a:pPr/>
              <a:t>42</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882065" y="0"/>
            <a:ext cx="11081334" cy="786384"/>
          </a:xfrm>
        </p:spPr>
        <p:txBody>
          <a:bodyPr/>
          <a:lstStyle/>
          <a:p>
            <a:pPr algn="ctr"/>
            <a:r>
              <a:rPr lang="en-US"/>
              <a:t>Application Screening Criteria</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915987" y="953071"/>
            <a:ext cx="10515600" cy="437635"/>
          </a:xfrm>
        </p:spPr>
        <p:txBody>
          <a:bodyPr>
            <a:normAutofit fontScale="92500" lnSpcReduction="10000"/>
          </a:bodyPr>
          <a:lstStyle/>
          <a:p>
            <a:r>
              <a:rPr lang="en-US"/>
              <a:t>Section III.C.1</a:t>
            </a:r>
          </a:p>
        </p:txBody>
      </p:sp>
      <p:graphicFrame>
        <p:nvGraphicFramePr>
          <p:cNvPr id="6" name="Table 5">
            <a:extLst>
              <a:ext uri="{FF2B5EF4-FFF2-40B4-BE49-F238E27FC236}">
                <a16:creationId xmlns:a16="http://schemas.microsoft.com/office/drawing/2014/main" id="{13951201-D3EF-7979-B9B5-337637CD3999}"/>
              </a:ext>
            </a:extLst>
          </p:cNvPr>
          <p:cNvGraphicFramePr>
            <a:graphicFrameLocks noGrp="1"/>
          </p:cNvGraphicFramePr>
          <p:nvPr>
            <p:extLst>
              <p:ext uri="{D42A27DB-BD31-4B8C-83A1-F6EECF244321}">
                <p14:modId xmlns:p14="http://schemas.microsoft.com/office/powerpoint/2010/main" val="887467271"/>
              </p:ext>
            </p:extLst>
          </p:nvPr>
        </p:nvGraphicFramePr>
        <p:xfrm>
          <a:off x="1439970" y="1390706"/>
          <a:ext cx="8854736" cy="4967503"/>
        </p:xfrm>
        <a:graphic>
          <a:graphicData uri="http://schemas.openxmlformats.org/drawingml/2006/table">
            <a:tbl>
              <a:tblPr firstRow="1" firstCol="1" lastRow="1" lastCol="1" bandRow="1"/>
              <a:tblGrid>
                <a:gridCol w="6943742">
                  <a:extLst>
                    <a:ext uri="{9D8B030D-6E8A-4147-A177-3AD203B41FA5}">
                      <a16:colId xmlns:a16="http://schemas.microsoft.com/office/drawing/2014/main" val="963437398"/>
                    </a:ext>
                  </a:extLst>
                </a:gridCol>
                <a:gridCol w="1910994">
                  <a:extLst>
                    <a:ext uri="{9D8B030D-6E8A-4147-A177-3AD203B41FA5}">
                      <a16:colId xmlns:a16="http://schemas.microsoft.com/office/drawing/2014/main" val="1872343731"/>
                    </a:ext>
                  </a:extLst>
                </a:gridCol>
              </a:tblGrid>
              <a:tr h="263873">
                <a:tc>
                  <a:txBody>
                    <a:bodyPr/>
                    <a:lstStyle/>
                    <a:p>
                      <a:pPr marL="0" marR="0">
                        <a:spcBef>
                          <a:spcPts val="0"/>
                        </a:spcBef>
                        <a:spcAft>
                          <a:spcPts val="700"/>
                        </a:spcAft>
                      </a:pPr>
                      <a:r>
                        <a:rPr lang="en-US" sz="1400" b="1">
                          <a:solidFill>
                            <a:srgbClr val="000000"/>
                          </a:solidFill>
                          <a:effectLst/>
                          <a:latin typeface="+mn-lt"/>
                          <a:ea typeface="Times New Roman" panose="02020603050405020304" pitchFamily="18" charset="0"/>
                        </a:rPr>
                        <a:t>Application Requirement</a:t>
                      </a:r>
                      <a:endParaRPr lang="en-US" sz="1400">
                        <a:solidFill>
                          <a:srgbClr val="000000"/>
                        </a:solidFill>
                        <a:effectLst/>
                        <a:latin typeface="+mn-lt"/>
                        <a:ea typeface="Helvetica" panose="020B0604020202020204" pitchFamily="34" charset="0"/>
                      </a:endParaRPr>
                    </a:p>
                  </a:txBody>
                  <a:tcPr marL="68562" marR="68562" marT="1124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spcBef>
                          <a:spcPts val="0"/>
                        </a:spcBef>
                        <a:spcAft>
                          <a:spcPts val="700"/>
                        </a:spcAft>
                      </a:pPr>
                      <a:r>
                        <a:rPr lang="en-US" sz="1400" b="1">
                          <a:solidFill>
                            <a:srgbClr val="000000"/>
                          </a:solidFill>
                          <a:effectLst/>
                          <a:latin typeface="+mn-lt"/>
                          <a:ea typeface="Times New Roman" panose="02020603050405020304" pitchFamily="18" charset="0"/>
                        </a:rPr>
                        <a:t>Instructions</a:t>
                      </a:r>
                      <a:endParaRPr lang="en-US" sz="1400">
                        <a:solidFill>
                          <a:srgbClr val="000000"/>
                        </a:solidFill>
                        <a:effectLst/>
                        <a:latin typeface="+mn-lt"/>
                        <a:ea typeface="Helvetica" panose="020B0604020202020204" pitchFamily="34" charset="0"/>
                      </a:endParaRPr>
                    </a:p>
                  </a:txBody>
                  <a:tcPr marL="61818" marR="68562" marT="1124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71583475"/>
                  </a:ext>
                </a:extLst>
              </a:tr>
              <a:tr h="21789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The deadline submission requirements are met</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IV.C</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8864800"/>
                  </a:ext>
                </a:extLst>
              </a:tr>
              <a:tr h="21789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Eligibility</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III.A</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928277"/>
                  </a:ext>
                </a:extLst>
              </a:tr>
              <a:tr h="828265">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The components of the application are saved in any of the specified formats and are not corrupt.  (</a:t>
                      </a:r>
                      <a:r>
                        <a:rPr lang="en-US" sz="1400" i="1">
                          <a:solidFill>
                            <a:srgbClr val="000000"/>
                          </a:solidFill>
                          <a:effectLst/>
                          <a:latin typeface="+mn-lt"/>
                          <a:ea typeface="Times New Roman" panose="02020603050405020304" pitchFamily="18" charset="0"/>
                        </a:rPr>
                        <a:t>We will attempt to open the document but will not take any additional measures in the event of problems with opening</a:t>
                      </a:r>
                      <a:r>
                        <a:rPr lang="en-US" sz="1400">
                          <a:solidFill>
                            <a:srgbClr val="000000"/>
                          </a:solidFill>
                          <a:effectLst/>
                          <a:latin typeface="+mn-lt"/>
                          <a:ea typeface="Times New Roman" panose="02020603050405020304" pitchFamily="18" charset="0"/>
                        </a:rPr>
                        <a:t>.)</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IV.C.2</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0402332"/>
                  </a:ext>
                </a:extLst>
              </a:tr>
              <a:tr h="626745">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Application reflects only one training track:</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1) </a:t>
                      </a:r>
                      <a:r>
                        <a:rPr lang="en-US" sz="1400" i="1">
                          <a:solidFill>
                            <a:srgbClr val="000000"/>
                          </a:solidFill>
                          <a:effectLst/>
                          <a:latin typeface="+mn-lt"/>
                          <a:ea typeface="Times New Roman" panose="02020603050405020304" pitchFamily="18" charset="0"/>
                        </a:rPr>
                        <a:t>Development Track</a:t>
                      </a:r>
                      <a:r>
                        <a:rPr lang="en-US" sz="1400">
                          <a:solidFill>
                            <a:srgbClr val="000000"/>
                          </a:solidFill>
                          <a:effectLst/>
                          <a:latin typeface="+mn-lt"/>
                          <a:ea typeface="Times New Roman" panose="02020603050405020304" pitchFamily="18" charset="0"/>
                        </a:rPr>
                        <a:t>; or</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2) </a:t>
                      </a:r>
                      <a:r>
                        <a:rPr lang="en-US" sz="1400" i="1">
                          <a:solidFill>
                            <a:srgbClr val="000000"/>
                          </a:solidFill>
                          <a:effectLst/>
                          <a:latin typeface="+mn-lt"/>
                          <a:ea typeface="Times New Roman" panose="02020603050405020304" pitchFamily="18" charset="0"/>
                        </a:rPr>
                        <a:t>Scaling Track</a:t>
                      </a:r>
                      <a:r>
                        <a:rPr lang="en-US" sz="1400">
                          <a:solidFill>
                            <a:srgbClr val="000000"/>
                          </a:solidFill>
                          <a:effectLst/>
                          <a:latin typeface="+mn-lt"/>
                          <a:ea typeface="Times New Roman" panose="02020603050405020304" pitchFamily="18" charset="0"/>
                        </a:rPr>
                        <a:t>.</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I.A.1</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0513134"/>
                  </a:ext>
                </a:extLst>
              </a:tr>
              <a:tr h="626745">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Application federal funds request:</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1) </a:t>
                      </a:r>
                      <a:r>
                        <a:rPr lang="en-US" sz="1400" i="1">
                          <a:solidFill>
                            <a:srgbClr val="000000"/>
                          </a:solidFill>
                          <a:effectLst/>
                          <a:latin typeface="+mn-lt"/>
                          <a:ea typeface="Times New Roman" panose="02020603050405020304" pitchFamily="18" charset="0"/>
                        </a:rPr>
                        <a:t>Development Track</a:t>
                      </a:r>
                      <a:r>
                        <a:rPr lang="en-US" sz="1400">
                          <a:solidFill>
                            <a:srgbClr val="000000"/>
                          </a:solidFill>
                          <a:effectLst/>
                          <a:latin typeface="+mn-lt"/>
                          <a:ea typeface="Times New Roman" panose="02020603050405020304" pitchFamily="18" charset="0"/>
                        </a:rPr>
                        <a:t>: $500,000 to $2 million; or</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2) </a:t>
                      </a:r>
                      <a:r>
                        <a:rPr lang="en-US" sz="1400" i="1">
                          <a:solidFill>
                            <a:srgbClr val="000000"/>
                          </a:solidFill>
                          <a:effectLst/>
                          <a:latin typeface="+mn-lt"/>
                          <a:ea typeface="Times New Roman" panose="02020603050405020304" pitchFamily="18" charset="0"/>
                        </a:rPr>
                        <a:t>Scaling Track</a:t>
                      </a:r>
                      <a:r>
                        <a:rPr lang="en-US" sz="1400">
                          <a:solidFill>
                            <a:srgbClr val="000000"/>
                          </a:solidFill>
                          <a:effectLst/>
                          <a:latin typeface="+mn-lt"/>
                          <a:ea typeface="Times New Roman" panose="02020603050405020304" pitchFamily="18" charset="0"/>
                        </a:rPr>
                        <a:t>: $2,000,000 to $5,000,000</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II.A</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6867024"/>
                  </a:ext>
                </a:extLst>
              </a:tr>
              <a:tr h="21789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SAM Registration</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IV.B.1</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7861449"/>
                  </a:ext>
                </a:extLst>
              </a:tr>
              <a:tr h="21789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SF-424, Application for Federal Assistance</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IV.B.1</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5356140"/>
                  </a:ext>
                </a:extLst>
              </a:tr>
              <a:tr h="21789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SF-424 includes a Unique Entity ID (UEI)</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IV.B.1</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4823923"/>
                  </a:ext>
                </a:extLst>
              </a:tr>
              <a:tr h="520415">
                <a:tc>
                  <a:txBody>
                    <a:bodyPr/>
                    <a:lstStyle/>
                    <a:p>
                      <a:pPr marL="0" marR="0">
                        <a:spcBef>
                          <a:spcPts val="0"/>
                        </a:spcBef>
                        <a:spcAft>
                          <a:spcPts val="700"/>
                        </a:spcAft>
                      </a:pP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SF-424 lists the cost sharing or match amount on line 18b. (Scaling Track applicants only)</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IV.B.2</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0635976"/>
                  </a:ext>
                </a:extLst>
              </a:tr>
              <a:tr h="21789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SF-424A, Budget Information Form</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IV.B.2</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8407734"/>
                  </a:ext>
                </a:extLst>
              </a:tr>
              <a:tr h="21789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Budget Narrative</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IV.B.2</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1120592"/>
                  </a:ext>
                </a:extLst>
              </a:tr>
              <a:tr h="21789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Project Narrative</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IV.B.3</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3700352"/>
                  </a:ext>
                </a:extLst>
              </a:tr>
              <a:tr h="21789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Abstract</a:t>
                      </a:r>
                      <a:endParaRPr lang="en-US" sz="1400">
                        <a:solidFill>
                          <a:srgbClr val="000000"/>
                        </a:solidFill>
                        <a:effectLst/>
                        <a:latin typeface="+mn-lt"/>
                        <a:ea typeface="Helvetica" panose="020B0604020202020204" pitchFamily="34" charset="0"/>
                      </a:endParaRPr>
                    </a:p>
                  </a:txBody>
                  <a:tcPr marL="68562"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Section IV.B.4</a:t>
                      </a:r>
                      <a:endParaRPr lang="en-US" sz="1400">
                        <a:solidFill>
                          <a:srgbClr val="000000"/>
                        </a:solidFill>
                        <a:effectLst/>
                        <a:latin typeface="+mn-lt"/>
                        <a:ea typeface="Helvetica" panose="020B0604020202020204" pitchFamily="34" charset="0"/>
                      </a:endParaRPr>
                    </a:p>
                  </a:txBody>
                  <a:tcPr marL="61818" marR="68562" marT="2810" marB="11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5171589"/>
                  </a:ext>
                </a:extLst>
              </a:tr>
            </a:tbl>
          </a:graphicData>
        </a:graphic>
      </p:graphicFrame>
    </p:spTree>
    <p:extLst>
      <p:ext uri="{BB962C8B-B14F-4D97-AF65-F5344CB8AC3E}">
        <p14:creationId xmlns:p14="http://schemas.microsoft.com/office/powerpoint/2010/main" val="2346269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43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Criteria</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37635"/>
          </a:xfrm>
        </p:spPr>
        <p:txBody>
          <a:bodyPr>
            <a:normAutofit fontScale="92500" lnSpcReduction="10000"/>
          </a:bodyPr>
          <a:lstStyle/>
          <a:p>
            <a:r>
              <a:rPr lang="en-US"/>
              <a:t>Section V.A</a:t>
            </a:r>
          </a:p>
        </p:txBody>
      </p:sp>
      <p:graphicFrame>
        <p:nvGraphicFramePr>
          <p:cNvPr id="7" name="Table 6">
            <a:extLst>
              <a:ext uri="{FF2B5EF4-FFF2-40B4-BE49-F238E27FC236}">
                <a16:creationId xmlns:a16="http://schemas.microsoft.com/office/drawing/2014/main" id="{8245CD74-FB18-6371-9D2D-731DFB5136A5}"/>
              </a:ext>
            </a:extLst>
          </p:cNvPr>
          <p:cNvGraphicFramePr>
            <a:graphicFrameLocks noGrp="1"/>
          </p:cNvGraphicFramePr>
          <p:nvPr>
            <p:extLst>
              <p:ext uri="{D42A27DB-BD31-4B8C-83A1-F6EECF244321}">
                <p14:modId xmlns:p14="http://schemas.microsoft.com/office/powerpoint/2010/main" val="2603007820"/>
              </p:ext>
            </p:extLst>
          </p:nvPr>
        </p:nvGraphicFramePr>
        <p:xfrm>
          <a:off x="806450" y="1662430"/>
          <a:ext cx="10454026" cy="4691380"/>
        </p:xfrm>
        <a:graphic>
          <a:graphicData uri="http://schemas.openxmlformats.org/drawingml/2006/table">
            <a:tbl>
              <a:tblPr firstRow="1" firstCol="1" lastRow="1" lastCol="1" bandRow="1"/>
              <a:tblGrid>
                <a:gridCol w="5540375">
                  <a:extLst>
                    <a:ext uri="{9D8B030D-6E8A-4147-A177-3AD203B41FA5}">
                      <a16:colId xmlns:a16="http://schemas.microsoft.com/office/drawing/2014/main" val="2312491838"/>
                    </a:ext>
                  </a:extLst>
                </a:gridCol>
                <a:gridCol w="4913651">
                  <a:extLst>
                    <a:ext uri="{9D8B030D-6E8A-4147-A177-3AD203B41FA5}">
                      <a16:colId xmlns:a16="http://schemas.microsoft.com/office/drawing/2014/main" val="4079704749"/>
                    </a:ext>
                  </a:extLst>
                </a:gridCol>
              </a:tblGrid>
              <a:tr h="609600">
                <a:tc>
                  <a:txBody>
                    <a:bodyPr/>
                    <a:lstStyle/>
                    <a:p>
                      <a:pPr marL="0" marR="0" algn="ctr">
                        <a:spcBef>
                          <a:spcPts val="0"/>
                        </a:spcBef>
                        <a:spcAft>
                          <a:spcPts val="700"/>
                        </a:spcAft>
                      </a:pPr>
                      <a:r>
                        <a:rPr lang="en-US" sz="1400" b="1">
                          <a:solidFill>
                            <a:srgbClr val="000000"/>
                          </a:solidFill>
                          <a:effectLst/>
                          <a:latin typeface="+mn-lt"/>
                          <a:ea typeface="Times New Roman" panose="02020603050405020304" pitchFamily="18" charset="0"/>
                        </a:rPr>
                        <a:t>Criterion</a:t>
                      </a:r>
                      <a:endParaRPr lang="en-US" sz="1400">
                        <a:solidFill>
                          <a:srgbClr val="000000"/>
                        </a:solidFill>
                        <a:effectLst/>
                        <a:latin typeface="+mn-lt"/>
                        <a:ea typeface="Helvetica" panose="020B0604020202020204" pitchFamily="34" charset="0"/>
                      </a:endParaRPr>
                    </a:p>
                  </a:txBody>
                  <a:tcPr marL="96520" marR="96520" marT="12700"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spcBef>
                          <a:spcPts val="0"/>
                        </a:spcBef>
                        <a:spcAft>
                          <a:spcPts val="700"/>
                        </a:spcAft>
                      </a:pPr>
                      <a:r>
                        <a:rPr lang="en-US" sz="1400" b="1">
                          <a:solidFill>
                            <a:srgbClr val="000000"/>
                          </a:solidFill>
                          <a:effectLst/>
                          <a:latin typeface="+mn-lt"/>
                          <a:ea typeface="Times New Roman" panose="02020603050405020304" pitchFamily="18" charset="0"/>
                        </a:rPr>
                        <a:t>Points</a:t>
                      </a:r>
                      <a:br>
                        <a:rPr lang="en-US" sz="1400" b="1">
                          <a:solidFill>
                            <a:srgbClr val="000000"/>
                          </a:solidFill>
                          <a:effectLst/>
                          <a:latin typeface="+mn-lt"/>
                          <a:ea typeface="Times New Roman" panose="02020603050405020304" pitchFamily="18" charset="0"/>
                        </a:rPr>
                      </a:br>
                      <a:r>
                        <a:rPr lang="en-US" sz="1400" b="1">
                          <a:solidFill>
                            <a:srgbClr val="000000"/>
                          </a:solidFill>
                          <a:effectLst/>
                          <a:latin typeface="+mn-lt"/>
                          <a:ea typeface="Times New Roman" panose="02020603050405020304" pitchFamily="18" charset="0"/>
                        </a:rPr>
                        <a:t>(maximum)</a:t>
                      </a:r>
                      <a:endParaRPr lang="en-US" sz="1400">
                        <a:solidFill>
                          <a:srgbClr val="000000"/>
                        </a:solidFill>
                        <a:effectLst/>
                        <a:latin typeface="+mn-lt"/>
                        <a:ea typeface="Helvetica" panose="020B0604020202020204" pitchFamily="34" charset="0"/>
                      </a:endParaRPr>
                    </a:p>
                  </a:txBody>
                  <a:tcPr marL="82550" marR="96520" marT="12700"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674868300"/>
                  </a:ext>
                </a:extLst>
              </a:tr>
              <a:tr h="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Statement of Need</a:t>
                      </a:r>
                      <a:endParaRPr lang="en-US" sz="1400">
                        <a:solidFill>
                          <a:srgbClr val="000000"/>
                        </a:solidFill>
                        <a:effectLst/>
                        <a:latin typeface="+mn-lt"/>
                        <a:ea typeface="Helvetica" panose="020B0604020202020204" pitchFamily="34" charset="0"/>
                      </a:endParaRPr>
                    </a:p>
                    <a:p>
                      <a:pPr marL="0" marR="0">
                        <a:spcBef>
                          <a:spcPts val="0"/>
                        </a:spcBef>
                        <a:spcAft>
                          <a:spcPts val="700"/>
                        </a:spcAft>
                      </a:pPr>
                      <a:r>
                        <a:rPr lang="en-US" sz="1400">
                          <a:solidFill>
                            <a:srgbClr val="000000"/>
                          </a:solidFill>
                          <a:effectLst/>
                          <a:latin typeface="+mn-lt"/>
                          <a:ea typeface="Times New Roman" panose="02020603050405020304" pitchFamily="18" charset="0"/>
                        </a:rPr>
                        <a:t>(See Section IV.B.3.a. Statement of Need)</a:t>
                      </a:r>
                      <a:endParaRPr lang="en-US" sz="1400">
                        <a:solidFill>
                          <a:srgbClr val="000000"/>
                        </a:solidFill>
                        <a:effectLst/>
                        <a:latin typeface="+mn-lt"/>
                        <a:ea typeface="Helvetica" panose="020B0604020202020204" pitchFamily="34" charset="0"/>
                      </a:endParaRPr>
                    </a:p>
                  </a:txBody>
                  <a:tcPr marL="9652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700"/>
                        </a:spcAft>
                      </a:pPr>
                      <a:r>
                        <a:rPr lang="en-US" sz="1400">
                          <a:solidFill>
                            <a:srgbClr val="000000"/>
                          </a:solidFill>
                          <a:effectLst/>
                          <a:latin typeface="+mn-lt"/>
                          <a:ea typeface="Times New Roman" panose="02020603050405020304" pitchFamily="18" charset="0"/>
                        </a:rPr>
                        <a:t>10 total</a:t>
                      </a:r>
                      <a:endParaRPr lang="en-US" sz="1400">
                        <a:solidFill>
                          <a:srgbClr val="000000"/>
                        </a:solidFill>
                        <a:effectLst/>
                        <a:latin typeface="+mn-lt"/>
                        <a:ea typeface="Helvetica" panose="020B0604020202020204" pitchFamily="34" charset="0"/>
                      </a:endParaRPr>
                    </a:p>
                  </a:txBody>
                  <a:tcPr marL="8255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7119605"/>
                  </a:ext>
                </a:extLst>
              </a:tr>
              <a:tr h="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Expected Outputs and Outcomes</a:t>
                      </a:r>
                      <a:endParaRPr lang="en-US" sz="1400">
                        <a:solidFill>
                          <a:srgbClr val="000000"/>
                        </a:solidFill>
                        <a:effectLst/>
                        <a:latin typeface="+mn-lt"/>
                        <a:ea typeface="Helvetica" panose="020B0604020202020204" pitchFamily="34" charset="0"/>
                      </a:endParaRPr>
                    </a:p>
                    <a:p>
                      <a:pPr marL="0" marR="0">
                        <a:spcBef>
                          <a:spcPts val="0"/>
                        </a:spcBef>
                        <a:spcAft>
                          <a:spcPts val="700"/>
                        </a:spcAft>
                      </a:pPr>
                      <a:r>
                        <a:rPr lang="en-US" sz="1400">
                          <a:solidFill>
                            <a:srgbClr val="000000"/>
                          </a:solidFill>
                          <a:effectLst/>
                          <a:latin typeface="+mn-lt"/>
                          <a:ea typeface="Times New Roman" panose="02020603050405020304" pitchFamily="18" charset="0"/>
                        </a:rPr>
                        <a:t>(See Section IV.B.3.b. Expected Outcomes and Outputs)</a:t>
                      </a:r>
                      <a:endParaRPr lang="en-US" sz="1400">
                        <a:solidFill>
                          <a:srgbClr val="000000"/>
                        </a:solidFill>
                        <a:effectLst/>
                        <a:latin typeface="+mn-lt"/>
                        <a:ea typeface="Helvetica" panose="020B0604020202020204" pitchFamily="34" charset="0"/>
                      </a:endParaRPr>
                    </a:p>
                  </a:txBody>
                  <a:tcPr marL="9652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700"/>
                        </a:spcAft>
                      </a:pPr>
                      <a:r>
                        <a:rPr lang="en-US" sz="1400">
                          <a:solidFill>
                            <a:srgbClr val="000000"/>
                          </a:solidFill>
                          <a:effectLst/>
                          <a:latin typeface="+mn-lt"/>
                          <a:ea typeface="Times New Roman" panose="02020603050405020304" pitchFamily="18" charset="0"/>
                        </a:rPr>
                        <a:t>16 total</a:t>
                      </a:r>
                      <a:endParaRPr lang="en-US" sz="1400">
                        <a:solidFill>
                          <a:srgbClr val="000000"/>
                        </a:solidFill>
                        <a:effectLst/>
                        <a:latin typeface="+mn-lt"/>
                        <a:ea typeface="Helvetica" panose="020B0604020202020204" pitchFamily="34" charset="0"/>
                      </a:endParaRPr>
                    </a:p>
                  </a:txBody>
                  <a:tcPr marL="8255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2110717"/>
                  </a:ext>
                </a:extLst>
              </a:tr>
              <a:tr h="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Project Design</a:t>
                      </a:r>
                      <a:endParaRPr lang="en-US" sz="1400">
                        <a:solidFill>
                          <a:srgbClr val="000000"/>
                        </a:solidFill>
                        <a:effectLst/>
                        <a:latin typeface="+mn-lt"/>
                        <a:ea typeface="Helvetica" panose="020B0604020202020204" pitchFamily="34" charset="0"/>
                      </a:endParaRPr>
                    </a:p>
                    <a:p>
                      <a:pPr marL="0" marR="0">
                        <a:spcBef>
                          <a:spcPts val="0"/>
                        </a:spcBef>
                        <a:spcAft>
                          <a:spcPts val="700"/>
                        </a:spcAft>
                      </a:pPr>
                      <a:r>
                        <a:rPr lang="en-US" sz="1400">
                          <a:solidFill>
                            <a:srgbClr val="000000"/>
                          </a:solidFill>
                          <a:effectLst/>
                          <a:latin typeface="+mn-lt"/>
                          <a:ea typeface="Times New Roman" panose="02020603050405020304" pitchFamily="18" charset="0"/>
                        </a:rPr>
                        <a:t>(See Section IV.B.3.c. Project Design)</a:t>
                      </a:r>
                      <a:endParaRPr lang="en-US" sz="1400">
                        <a:solidFill>
                          <a:srgbClr val="000000"/>
                        </a:solidFill>
                        <a:effectLst/>
                        <a:latin typeface="+mn-lt"/>
                        <a:ea typeface="Helvetica" panose="020B0604020202020204" pitchFamily="34" charset="0"/>
                      </a:endParaRPr>
                    </a:p>
                  </a:txBody>
                  <a:tcPr marL="9652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700"/>
                        </a:spcAft>
                      </a:pPr>
                      <a:r>
                        <a:rPr lang="en-US" sz="1400">
                          <a:solidFill>
                            <a:srgbClr val="000000"/>
                          </a:solidFill>
                          <a:effectLst/>
                          <a:latin typeface="+mn-lt"/>
                          <a:ea typeface="Times New Roman" panose="02020603050405020304" pitchFamily="18" charset="0"/>
                        </a:rPr>
                        <a:t>54 total</a:t>
                      </a:r>
                      <a:endParaRPr lang="en-US" sz="1400">
                        <a:solidFill>
                          <a:srgbClr val="000000"/>
                        </a:solidFill>
                        <a:effectLst/>
                        <a:latin typeface="+mn-lt"/>
                        <a:ea typeface="Helvetica" panose="020B0604020202020204" pitchFamily="34" charset="0"/>
                      </a:endParaRPr>
                    </a:p>
                  </a:txBody>
                  <a:tcPr marL="8255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4624012"/>
                  </a:ext>
                </a:extLst>
              </a:tr>
              <a:tr h="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Organizational, Administrative, and Fiscal Capacity</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(See Section IV.B.3.d. Organizational, Administrative,</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and Fiscal Capacity)</a:t>
                      </a:r>
                      <a:endParaRPr lang="en-US" sz="1400">
                        <a:solidFill>
                          <a:srgbClr val="000000"/>
                        </a:solidFill>
                        <a:effectLst/>
                        <a:latin typeface="+mn-lt"/>
                        <a:ea typeface="Helvetica" panose="020B0604020202020204" pitchFamily="34" charset="0"/>
                      </a:endParaRPr>
                    </a:p>
                  </a:txBody>
                  <a:tcPr marL="9652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700"/>
                        </a:spcAft>
                      </a:pPr>
                      <a:r>
                        <a:rPr lang="en-US" sz="1400">
                          <a:solidFill>
                            <a:srgbClr val="000000"/>
                          </a:solidFill>
                          <a:effectLst/>
                          <a:latin typeface="+mn-lt"/>
                          <a:ea typeface="Times New Roman" panose="02020603050405020304" pitchFamily="18" charset="0"/>
                        </a:rPr>
                        <a:t>8 total</a:t>
                      </a:r>
                      <a:endParaRPr lang="en-US" sz="1400">
                        <a:solidFill>
                          <a:srgbClr val="000000"/>
                        </a:solidFill>
                        <a:effectLst/>
                        <a:latin typeface="+mn-lt"/>
                        <a:ea typeface="Helvetica" panose="020B0604020202020204" pitchFamily="34" charset="0"/>
                      </a:endParaRPr>
                    </a:p>
                  </a:txBody>
                  <a:tcPr marL="8255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1392503"/>
                  </a:ext>
                </a:extLst>
              </a:tr>
              <a:tr h="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Past Performance – Programmatic Capability</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(See Section IV.B.3.e. Past Performance – Programmatic Capability)</a:t>
                      </a:r>
                      <a:endParaRPr lang="en-US" sz="1400">
                        <a:solidFill>
                          <a:srgbClr val="000000"/>
                        </a:solidFill>
                        <a:effectLst/>
                        <a:latin typeface="+mn-lt"/>
                        <a:ea typeface="Helvetica" panose="020B0604020202020204" pitchFamily="34" charset="0"/>
                      </a:endParaRPr>
                    </a:p>
                  </a:txBody>
                  <a:tcPr marL="9652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700"/>
                        </a:spcAft>
                      </a:pPr>
                      <a:r>
                        <a:rPr lang="en-US" sz="1400">
                          <a:solidFill>
                            <a:srgbClr val="000000"/>
                          </a:solidFill>
                          <a:effectLst/>
                          <a:latin typeface="+mn-lt"/>
                          <a:ea typeface="Times New Roman" panose="02020603050405020304" pitchFamily="18" charset="0"/>
                        </a:rPr>
                        <a:t>10 total</a:t>
                      </a:r>
                      <a:endParaRPr lang="en-US" sz="1400">
                        <a:solidFill>
                          <a:srgbClr val="000000"/>
                        </a:solidFill>
                        <a:effectLst/>
                        <a:latin typeface="+mn-lt"/>
                        <a:ea typeface="Helvetica" panose="020B0604020202020204" pitchFamily="34" charset="0"/>
                      </a:endParaRPr>
                    </a:p>
                  </a:txBody>
                  <a:tcPr marL="8255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726766"/>
                  </a:ext>
                </a:extLst>
              </a:tr>
              <a:tr h="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Budget and Budget Narrative</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(See Section IV.B.2. Project Budget)</a:t>
                      </a:r>
                      <a:endParaRPr lang="en-US" sz="1400">
                        <a:solidFill>
                          <a:srgbClr val="000000"/>
                        </a:solidFill>
                        <a:effectLst/>
                        <a:latin typeface="+mn-lt"/>
                        <a:ea typeface="Helvetica" panose="020B0604020202020204" pitchFamily="34" charset="0"/>
                      </a:endParaRPr>
                    </a:p>
                  </a:txBody>
                  <a:tcPr marL="9652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700"/>
                        </a:spcAft>
                      </a:pPr>
                      <a:r>
                        <a:rPr lang="en-US" sz="1400">
                          <a:solidFill>
                            <a:srgbClr val="000000"/>
                          </a:solidFill>
                          <a:effectLst/>
                          <a:latin typeface="+mn-lt"/>
                          <a:ea typeface="Times New Roman" panose="02020603050405020304" pitchFamily="18" charset="0"/>
                        </a:rPr>
                        <a:t>2 total</a:t>
                      </a:r>
                      <a:endParaRPr lang="en-US" sz="1400">
                        <a:solidFill>
                          <a:srgbClr val="000000"/>
                        </a:solidFill>
                        <a:effectLst/>
                        <a:latin typeface="+mn-lt"/>
                        <a:ea typeface="Helvetica" panose="020B0604020202020204" pitchFamily="34" charset="0"/>
                      </a:endParaRPr>
                    </a:p>
                  </a:txBody>
                  <a:tcPr marL="8255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8524647"/>
                  </a:ext>
                </a:extLst>
              </a:tr>
              <a:tr h="0">
                <a:tc>
                  <a:txBody>
                    <a:bodyPr/>
                    <a:lstStyle/>
                    <a:p>
                      <a:pPr marL="0" marR="0">
                        <a:spcBef>
                          <a:spcPts val="0"/>
                        </a:spcBef>
                        <a:spcAft>
                          <a:spcPts val="700"/>
                        </a:spcAft>
                      </a:pPr>
                      <a:r>
                        <a:rPr lang="en-US" sz="1400">
                          <a:solidFill>
                            <a:srgbClr val="000000"/>
                          </a:solidFill>
                          <a:effectLst/>
                          <a:latin typeface="+mn-lt"/>
                          <a:ea typeface="Times New Roman" panose="02020603050405020304" pitchFamily="18" charset="0"/>
                        </a:rPr>
                        <a:t>Priority Consideration: Service Area includes smaller and/or rural communities</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(See Section IV.B.3.a.iii.)</a:t>
                      </a:r>
                      <a:endParaRPr lang="en-US" sz="1400">
                        <a:solidFill>
                          <a:srgbClr val="000000"/>
                        </a:solidFill>
                        <a:effectLst/>
                        <a:latin typeface="+mn-lt"/>
                        <a:ea typeface="Helvetica" panose="020B0604020202020204" pitchFamily="34" charset="0"/>
                      </a:endParaRPr>
                    </a:p>
                  </a:txBody>
                  <a:tcPr marL="9652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700"/>
                        </a:spcAft>
                      </a:pPr>
                      <a:r>
                        <a:rPr lang="en-US" sz="1400">
                          <a:solidFill>
                            <a:srgbClr val="000000"/>
                          </a:solidFill>
                          <a:effectLst/>
                          <a:latin typeface="+mn-lt"/>
                          <a:ea typeface="Times New Roman" panose="02020603050405020304" pitchFamily="18" charset="0"/>
                        </a:rPr>
                        <a:t>2 total</a:t>
                      </a:r>
                      <a:endParaRPr lang="en-US" sz="1400">
                        <a:solidFill>
                          <a:srgbClr val="000000"/>
                        </a:solidFill>
                        <a:effectLst/>
                        <a:latin typeface="+mn-lt"/>
                        <a:ea typeface="Helvetica" panose="020B0604020202020204" pitchFamily="34" charset="0"/>
                      </a:endParaRPr>
                    </a:p>
                  </a:txBody>
                  <a:tcPr marL="8255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3640947"/>
                  </a:ext>
                </a:extLst>
              </a:tr>
              <a:tr h="0">
                <a:tc>
                  <a:txBody>
                    <a:bodyPr/>
                    <a:lstStyle/>
                    <a:p>
                      <a:pPr marL="0" marR="0">
                        <a:spcBef>
                          <a:spcPts val="0"/>
                        </a:spcBef>
                        <a:spcAft>
                          <a:spcPts val="700"/>
                        </a:spcAft>
                      </a:pPr>
                      <a:r>
                        <a:rPr lang="en-US" sz="1400" b="1">
                          <a:solidFill>
                            <a:srgbClr val="000000"/>
                          </a:solidFill>
                          <a:effectLst/>
                          <a:latin typeface="+mn-lt"/>
                          <a:ea typeface="Times New Roman" panose="02020603050405020304" pitchFamily="18" charset="0"/>
                        </a:rPr>
                        <a:t>TOTAL</a:t>
                      </a:r>
                      <a:endParaRPr lang="en-US" sz="1400">
                        <a:solidFill>
                          <a:srgbClr val="000000"/>
                        </a:solidFill>
                        <a:effectLst/>
                        <a:latin typeface="+mn-lt"/>
                        <a:ea typeface="Helvetica" panose="020B0604020202020204" pitchFamily="34" charset="0"/>
                      </a:endParaRPr>
                    </a:p>
                  </a:txBody>
                  <a:tcPr marL="9652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700"/>
                        </a:spcAft>
                      </a:pPr>
                      <a:r>
                        <a:rPr lang="en-US" sz="1400" b="1">
                          <a:solidFill>
                            <a:srgbClr val="000000"/>
                          </a:solidFill>
                          <a:effectLst/>
                          <a:latin typeface="+mn-lt"/>
                          <a:ea typeface="Times New Roman" panose="02020603050405020304" pitchFamily="18" charset="0"/>
                        </a:rPr>
                        <a:t>102</a:t>
                      </a:r>
                      <a:endParaRPr lang="en-US" sz="1400">
                        <a:solidFill>
                          <a:srgbClr val="000000"/>
                        </a:solidFill>
                        <a:effectLst/>
                        <a:latin typeface="+mn-lt"/>
                        <a:ea typeface="Helvetica" panose="020B0604020202020204" pitchFamily="34" charset="0"/>
                      </a:endParaRPr>
                    </a:p>
                  </a:txBody>
                  <a:tcPr marL="82550" marR="96520" marT="10795" marB="127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9782975"/>
                  </a:ext>
                </a:extLst>
              </a:tr>
            </a:tbl>
          </a:graphicData>
        </a:graphic>
      </p:graphicFrame>
    </p:spTree>
    <p:extLst>
      <p:ext uri="{BB962C8B-B14F-4D97-AF65-F5344CB8AC3E}">
        <p14:creationId xmlns:p14="http://schemas.microsoft.com/office/powerpoint/2010/main" val="353214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44</a:t>
            </a:fld>
            <a:endParaRPr lang="en-US"/>
          </a:p>
        </p:txBody>
      </p:sp>
      <p:sp>
        <p:nvSpPr>
          <p:cNvPr id="3" name="Title 2"/>
          <p:cNvSpPr>
            <a:spLocks noGrp="1"/>
          </p:cNvSpPr>
          <p:nvPr>
            <p:ph type="title"/>
          </p:nvPr>
        </p:nvSpPr>
        <p:spPr/>
        <p:txBody>
          <a:bodyPr>
            <a:normAutofit fontScale="90000"/>
          </a:bodyPr>
          <a:lstStyle/>
          <a:p>
            <a:pPr algn="ctr"/>
            <a:br>
              <a:rPr lang="en-US" altLang="en-US">
                <a:solidFill>
                  <a:srgbClr val="424456"/>
                </a:solidFill>
                <a:latin typeface="Trebuchet MS"/>
              </a:rPr>
            </a:br>
            <a:r>
              <a:rPr lang="en-US" altLang="en-US">
                <a:solidFill>
                  <a:srgbClr val="424456"/>
                </a:solidFill>
                <a:latin typeface="Trebuchet MS"/>
              </a:rPr>
              <a:t>Standards for Evaluating Applications</a:t>
            </a:r>
            <a:br>
              <a:rPr lang="en-US" altLang="en-US" b="0">
                <a:solidFill>
                  <a:srgbClr val="424456"/>
                </a:solidFill>
                <a:latin typeface="Trebuchet MS"/>
              </a:rPr>
            </a:br>
            <a:endParaRPr lang="en-US"/>
          </a:p>
        </p:txBody>
      </p:sp>
      <p:graphicFrame>
        <p:nvGraphicFramePr>
          <p:cNvPr id="12" name="Table 11">
            <a:extLst>
              <a:ext uri="{FF2B5EF4-FFF2-40B4-BE49-F238E27FC236}">
                <a16:creationId xmlns:a16="http://schemas.microsoft.com/office/drawing/2014/main" id="{B2209E54-276A-E097-3644-6D1C6E8F291A}"/>
              </a:ext>
            </a:extLst>
          </p:cNvPr>
          <p:cNvGraphicFramePr>
            <a:graphicFrameLocks noGrp="1"/>
          </p:cNvGraphicFramePr>
          <p:nvPr>
            <p:extLst>
              <p:ext uri="{D42A27DB-BD31-4B8C-83A1-F6EECF244321}">
                <p14:modId xmlns:p14="http://schemas.microsoft.com/office/powerpoint/2010/main" val="628636038"/>
              </p:ext>
            </p:extLst>
          </p:nvPr>
        </p:nvGraphicFramePr>
        <p:xfrm>
          <a:off x="805866" y="1566862"/>
          <a:ext cx="11080749" cy="3868737"/>
        </p:xfrm>
        <a:graphic>
          <a:graphicData uri="http://schemas.openxmlformats.org/drawingml/2006/table">
            <a:tbl>
              <a:tblPr firstRow="1" firstCol="1" lastRow="1" lastCol="1" bandRow="1"/>
              <a:tblGrid>
                <a:gridCol w="3738737">
                  <a:extLst>
                    <a:ext uri="{9D8B030D-6E8A-4147-A177-3AD203B41FA5}">
                      <a16:colId xmlns:a16="http://schemas.microsoft.com/office/drawing/2014/main" val="4088046616"/>
                    </a:ext>
                  </a:extLst>
                </a:gridCol>
                <a:gridCol w="3671006">
                  <a:extLst>
                    <a:ext uri="{9D8B030D-6E8A-4147-A177-3AD203B41FA5}">
                      <a16:colId xmlns:a16="http://schemas.microsoft.com/office/drawing/2014/main" val="1368162145"/>
                    </a:ext>
                  </a:extLst>
                </a:gridCol>
                <a:gridCol w="3671006">
                  <a:extLst>
                    <a:ext uri="{9D8B030D-6E8A-4147-A177-3AD203B41FA5}">
                      <a16:colId xmlns:a16="http://schemas.microsoft.com/office/drawing/2014/main" val="1581598252"/>
                    </a:ext>
                  </a:extLst>
                </a:gridCol>
              </a:tblGrid>
              <a:tr h="336165">
                <a:tc>
                  <a:txBody>
                    <a:bodyPr/>
                    <a:lstStyle/>
                    <a:p>
                      <a:pPr marL="0" marR="0" algn="ctr">
                        <a:spcBef>
                          <a:spcPts val="100"/>
                        </a:spcBef>
                        <a:spcAft>
                          <a:spcPts val="100"/>
                        </a:spcAft>
                      </a:pPr>
                      <a:r>
                        <a:rPr lang="en-US" sz="1400" b="1">
                          <a:solidFill>
                            <a:srgbClr val="000000"/>
                          </a:solidFill>
                          <a:effectLst/>
                          <a:latin typeface="+mn-lt"/>
                          <a:ea typeface="Times New Roman" panose="02020603050405020304" pitchFamily="18" charset="0"/>
                        </a:rPr>
                        <a:t>Standard Rating</a:t>
                      </a:r>
                      <a:endParaRPr lang="en-US" sz="1400">
                        <a:solidFill>
                          <a:srgbClr val="000000"/>
                        </a:solidFill>
                        <a:effectLst/>
                        <a:latin typeface="+mn-lt"/>
                        <a:ea typeface="Times New Roman" panose="02020603050405020304" pitchFamily="18" charset="0"/>
                      </a:endParaRPr>
                    </a:p>
                  </a:txBody>
                  <a:tcPr marL="74930" marR="74930" marT="6350"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100"/>
                        </a:spcBef>
                        <a:spcAft>
                          <a:spcPts val="100"/>
                        </a:spcAft>
                      </a:pPr>
                      <a:r>
                        <a:rPr lang="en-US" sz="1400" b="1">
                          <a:solidFill>
                            <a:srgbClr val="000000"/>
                          </a:solidFill>
                          <a:effectLst/>
                          <a:latin typeface="+mn-lt"/>
                          <a:ea typeface="Times New Roman" panose="02020603050405020304" pitchFamily="18" charset="0"/>
                        </a:rPr>
                        <a:t>Definition</a:t>
                      </a:r>
                      <a:endParaRPr lang="en-US" sz="1400">
                        <a:solidFill>
                          <a:srgbClr val="000000"/>
                        </a:solidFill>
                        <a:effectLst/>
                        <a:latin typeface="+mn-lt"/>
                        <a:ea typeface="Times New Roman" panose="02020603050405020304" pitchFamily="18" charset="0"/>
                      </a:endParaRPr>
                    </a:p>
                  </a:txBody>
                  <a:tcPr marL="71755" marR="74930" marT="6350"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100"/>
                        </a:spcBef>
                        <a:spcAft>
                          <a:spcPts val="100"/>
                        </a:spcAft>
                      </a:pPr>
                      <a:r>
                        <a:rPr lang="en-US" sz="1400" b="1">
                          <a:solidFill>
                            <a:srgbClr val="000000"/>
                          </a:solidFill>
                          <a:effectLst/>
                          <a:latin typeface="+mn-lt"/>
                          <a:ea typeface="Times New Roman" panose="02020603050405020304" pitchFamily="18" charset="0"/>
                        </a:rPr>
                        <a:t>Standard for Calculating Points</a:t>
                      </a:r>
                      <a:endParaRPr lang="en-US" sz="1400">
                        <a:solidFill>
                          <a:srgbClr val="000000"/>
                        </a:solidFill>
                        <a:effectLst/>
                        <a:latin typeface="+mn-lt"/>
                        <a:ea typeface="Times New Roman" panose="02020603050405020304" pitchFamily="18" charset="0"/>
                      </a:endParaRPr>
                    </a:p>
                  </a:txBody>
                  <a:tcPr marL="71755" marR="74930" marT="6350"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19974871"/>
                  </a:ext>
                </a:extLst>
              </a:tr>
              <a:tr h="966004">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Thoroughly Meets</a:t>
                      </a:r>
                    </a:p>
                  </a:txBody>
                  <a:tcPr marL="74930"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The application thoroughly responds to the rating factor and fully and convincingly satisfies all the stated specifications.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Full Points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6957703"/>
                  </a:ext>
                </a:extLst>
              </a:tr>
              <a:tr h="1283284">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Partially Meets</a:t>
                      </a:r>
                    </a:p>
                  </a:txBody>
                  <a:tcPr marL="74930"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The application responds incompletely to the rating factor or the application convincingly satisfies some, but not all, of the stated specifications.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Half Points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2887439"/>
                  </a:ext>
                </a:extLst>
              </a:tr>
              <a:tr h="1283284">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Fails to Meet</a:t>
                      </a:r>
                    </a:p>
                  </a:txBody>
                  <a:tcPr marL="74930"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The application does not respond to the rating factor or the application does respond to the rating factor but does not convincingly satisfy any of the stated specifications.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Zero Points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9537067"/>
                  </a:ext>
                </a:extLst>
              </a:tr>
            </a:tbl>
          </a:graphicData>
        </a:graphic>
      </p:graphicFrame>
    </p:spTree>
    <p:extLst>
      <p:ext uri="{BB962C8B-B14F-4D97-AF65-F5344CB8AC3E}">
        <p14:creationId xmlns:p14="http://schemas.microsoft.com/office/powerpoint/2010/main" val="26863959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45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Proposal Submission</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53964"/>
          </a:xfrm>
        </p:spPr>
        <p:txBody>
          <a:bodyPr>
            <a:normAutofit fontScale="92500" lnSpcReduction="10000"/>
          </a:bodyPr>
          <a:lstStyle/>
          <a:p>
            <a:r>
              <a:rPr lang="en-US"/>
              <a:t>Section IV.C</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453244"/>
            <a:ext cx="10515600" cy="4736420"/>
          </a:xfrm>
        </p:spPr>
        <p:txBody>
          <a:bodyPr vert="horz" lIns="91440" tIns="45720" rIns="91440" bIns="45720" rtlCol="0" anchor="t">
            <a:noAutofit/>
          </a:bodyPr>
          <a:lstStyle/>
          <a:p>
            <a:pPr marL="0" indent="0">
              <a:buNone/>
            </a:pPr>
            <a:r>
              <a:rPr lang="en-US" sz="2800">
                <a:solidFill>
                  <a:schemeClr val="accent2"/>
                </a:solidFill>
              </a:rPr>
              <a:t>Applications must be received by 11:59 p.m. (ET) on the closing date, which is July 7, 2023</a:t>
            </a:r>
            <a:r>
              <a:rPr lang="en-US" sz="2800" b="1">
                <a:solidFill>
                  <a:schemeClr val="accent2"/>
                </a:solidFill>
              </a:rPr>
              <a:t>.</a:t>
            </a:r>
            <a:r>
              <a:rPr lang="en-US" sz="2800">
                <a:solidFill>
                  <a:schemeClr val="accent2"/>
                </a:solidFill>
              </a:rPr>
              <a:t>  </a:t>
            </a:r>
          </a:p>
          <a:p>
            <a:pPr marL="0" indent="0">
              <a:buNone/>
            </a:pPr>
            <a:r>
              <a:rPr lang="en-US" sz="2800" b="1"/>
              <a:t>Method of Submission</a:t>
            </a:r>
            <a:endParaRPr lang="en-US" sz="2800" b="1">
              <a:cs typeface="Calibri"/>
            </a:endParaRPr>
          </a:p>
          <a:p>
            <a:r>
              <a:rPr lang="en-US" sz="2800"/>
              <a:t>Online at </a:t>
            </a:r>
            <a:r>
              <a:rPr lang="en-US" sz="2800">
                <a:hlinkClick r:id="rId3"/>
              </a:rPr>
              <a:t>www.grants.gov</a:t>
            </a:r>
            <a:r>
              <a:rPr lang="en-US" sz="2800"/>
              <a:t> </a:t>
            </a:r>
            <a:endParaRPr lang="en-US" sz="2800">
              <a:cs typeface="Calibri"/>
            </a:endParaRPr>
          </a:p>
          <a:p>
            <a:pPr>
              <a:buFont typeface="Wingdings" panose="05000000000000000000" pitchFamily="2" charset="2"/>
              <a:buChar char="v"/>
            </a:pPr>
            <a:r>
              <a:rPr lang="en-US" sz="2800"/>
              <a:t>Reference </a:t>
            </a:r>
            <a:r>
              <a:rPr lang="en-US" sz="2800" b="1"/>
              <a:t>FOA-ETA-23-31</a:t>
            </a:r>
            <a:endParaRPr lang="en-US" sz="2800" b="1">
              <a:cs typeface="Calibri"/>
            </a:endParaRPr>
          </a:p>
        </p:txBody>
      </p:sp>
    </p:spTree>
    <p:extLst>
      <p:ext uri="{BB962C8B-B14F-4D97-AF65-F5344CB8AC3E}">
        <p14:creationId xmlns:p14="http://schemas.microsoft.com/office/powerpoint/2010/main" val="11004590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96C16B-8B29-0B13-068D-154859A8A31F}"/>
              </a:ext>
            </a:extLst>
          </p:cNvPr>
          <p:cNvSpPr>
            <a:spLocks noGrp="1"/>
          </p:cNvSpPr>
          <p:nvPr>
            <p:ph type="sldNum" sz="quarter" idx="12"/>
          </p:nvPr>
        </p:nvSpPr>
        <p:spPr/>
        <p:txBody>
          <a:bodyPr/>
          <a:lstStyle/>
          <a:p>
            <a:fld id="{158B7785-F6D6-45F8-833E-07BD84680091}" type="slidenum">
              <a:rPr lang="en-US" smtClean="0"/>
              <a:t>46</a:t>
            </a:fld>
            <a:endParaRPr lang="en-US"/>
          </a:p>
        </p:txBody>
      </p:sp>
      <p:sp>
        <p:nvSpPr>
          <p:cNvPr id="3" name="Title 2">
            <a:extLst>
              <a:ext uri="{FF2B5EF4-FFF2-40B4-BE49-F238E27FC236}">
                <a16:creationId xmlns:a16="http://schemas.microsoft.com/office/drawing/2014/main" id="{92153DB8-8A8B-D417-E10E-6F30ED5F6241}"/>
              </a:ext>
            </a:extLst>
          </p:cNvPr>
          <p:cNvSpPr>
            <a:spLocks noGrp="1"/>
          </p:cNvSpPr>
          <p:nvPr>
            <p:ph type="title"/>
          </p:nvPr>
        </p:nvSpPr>
        <p:spPr/>
        <p:txBody>
          <a:bodyPr/>
          <a:lstStyle/>
          <a:p>
            <a:r>
              <a:rPr lang="en-US">
                <a:ea typeface="+mn-lt"/>
                <a:cs typeface="+mn-lt"/>
              </a:rPr>
              <a:t>                        Grants.gov Help Desk and Agency Contact</a:t>
            </a:r>
            <a:endParaRPr lang="en-US"/>
          </a:p>
        </p:txBody>
      </p:sp>
      <p:sp>
        <p:nvSpPr>
          <p:cNvPr id="4" name="Text Placeholder 3">
            <a:extLst>
              <a:ext uri="{FF2B5EF4-FFF2-40B4-BE49-F238E27FC236}">
                <a16:creationId xmlns:a16="http://schemas.microsoft.com/office/drawing/2014/main" id="{90B5DE24-4870-ACAB-6424-F0C95C5222E0}"/>
              </a:ext>
            </a:extLst>
          </p:cNvPr>
          <p:cNvSpPr>
            <a:spLocks noGrp="1"/>
          </p:cNvSpPr>
          <p:nvPr>
            <p:ph type="body" idx="1"/>
          </p:nvPr>
        </p:nvSpPr>
        <p:spPr/>
        <p:txBody>
          <a:bodyPr/>
          <a:lstStyle/>
          <a:p>
            <a:r>
              <a:rPr lang="en-US" b="1">
                <a:ea typeface="+mn-lt"/>
                <a:cs typeface="+mn-lt"/>
              </a:rPr>
              <a:t>Application Submission Difficulties in Grants.gov </a:t>
            </a:r>
            <a:endParaRPr lang="en-US"/>
          </a:p>
        </p:txBody>
      </p:sp>
      <p:sp>
        <p:nvSpPr>
          <p:cNvPr id="5" name="Content Placeholder 4">
            <a:extLst>
              <a:ext uri="{FF2B5EF4-FFF2-40B4-BE49-F238E27FC236}">
                <a16:creationId xmlns:a16="http://schemas.microsoft.com/office/drawing/2014/main" id="{53D177DA-6F74-8AF0-2CDE-35E6E73A8053}"/>
              </a:ext>
            </a:extLst>
          </p:cNvPr>
          <p:cNvSpPr>
            <a:spLocks noGrp="1"/>
          </p:cNvSpPr>
          <p:nvPr>
            <p:ph sz="half" idx="2"/>
          </p:nvPr>
        </p:nvSpPr>
        <p:spPr>
          <a:xfrm>
            <a:off x="823823" y="1823191"/>
            <a:ext cx="10544354" cy="4487332"/>
          </a:xfrm>
        </p:spPr>
        <p:txBody>
          <a:bodyPr vert="horz" lIns="91440" tIns="45720" rIns="91440" bIns="45720" rtlCol="0" anchor="t">
            <a:noAutofit/>
          </a:bodyPr>
          <a:lstStyle/>
          <a:p>
            <a:r>
              <a:rPr lang="en-US" dirty="0">
                <a:ea typeface="+mn-lt"/>
                <a:cs typeface="+mn-lt"/>
              </a:rPr>
              <a:t>Contact one of the following:</a:t>
            </a:r>
          </a:p>
          <a:p>
            <a:pPr lvl="1">
              <a:buFont typeface="Wingdings" panose="05000000000000000000" pitchFamily="2" charset="2"/>
              <a:buChar char="§"/>
            </a:pPr>
            <a:r>
              <a:rPr lang="en-US" dirty="0">
                <a:ea typeface="+mn-lt"/>
                <a:cs typeface="+mn-lt"/>
              </a:rPr>
              <a:t>Call: 1-800-518-4726 or 606-545-5035 to speak to a Customer Support Representative, and/or</a:t>
            </a:r>
          </a:p>
          <a:p>
            <a:pPr lvl="1">
              <a:buFont typeface="Wingdings" panose="05000000000000000000" pitchFamily="2" charset="2"/>
              <a:buChar char="§"/>
            </a:pPr>
            <a:r>
              <a:rPr lang="en-US" dirty="0">
                <a:ea typeface="+mn-lt"/>
                <a:cs typeface="+mn-lt"/>
              </a:rPr>
              <a:t>Email: </a:t>
            </a:r>
            <a:r>
              <a:rPr lang="en-US" dirty="0">
                <a:ea typeface="+mn-lt"/>
                <a:cs typeface="+mn-lt"/>
                <a:hlinkClick r:id="rId3"/>
              </a:rPr>
              <a:t>support@grants.gov</a:t>
            </a:r>
            <a:endParaRPr lang="en-US" dirty="0">
              <a:ea typeface="+mn-lt"/>
              <a:cs typeface="+mn-lt"/>
            </a:endParaRPr>
          </a:p>
          <a:p>
            <a:r>
              <a:rPr lang="en-US" b="1" dirty="0">
                <a:ea typeface="+mn-lt"/>
                <a:cs typeface="+mn-lt"/>
              </a:rPr>
              <a:t> </a:t>
            </a:r>
            <a:r>
              <a:rPr lang="en-US" dirty="0">
                <a:ea typeface="+mn-lt"/>
                <a:cs typeface="+mn-lt"/>
              </a:rPr>
              <a:t>The Grants.gov Contact Center is open 24 hours a day, 7 days a week but closed on federal holidays. </a:t>
            </a:r>
          </a:p>
          <a:p>
            <a:pPr marL="0" indent="0">
              <a:buNone/>
            </a:pPr>
            <a:r>
              <a:rPr lang="en-US" b="1" dirty="0">
                <a:ea typeface="+mn-lt"/>
                <a:cs typeface="+mn-lt"/>
              </a:rPr>
              <a:t>FOA Technical Questions - </a:t>
            </a:r>
            <a:r>
              <a:rPr lang="en-US" dirty="0">
                <a:ea typeface="+mn-lt"/>
                <a:cs typeface="+mn-lt"/>
              </a:rPr>
              <a:t>Contact Ariam Ferro, Lead Grants Management Specialist, Office of Grants Management, at </a:t>
            </a:r>
            <a:r>
              <a:rPr lang="en-US" dirty="0">
                <a:ea typeface="+mn-lt"/>
                <a:cs typeface="+mn-lt"/>
                <a:hlinkClick r:id="rId4"/>
              </a:rPr>
              <a:t>IN_FOA-ETA-23-31@dol.gov</a:t>
            </a:r>
            <a:r>
              <a:rPr lang="en-US" dirty="0">
                <a:ea typeface="+mn-lt"/>
                <a:cs typeface="+mn-lt"/>
              </a:rPr>
              <a:t> </a:t>
            </a:r>
          </a:p>
          <a:p>
            <a:r>
              <a:rPr lang="en-US" dirty="0">
                <a:ea typeface="+mn-lt"/>
                <a:cs typeface="+mn-lt"/>
              </a:rPr>
              <a:t>    Reference: </a:t>
            </a:r>
            <a:r>
              <a:rPr lang="en-US" b="1" dirty="0">
                <a:ea typeface="+mn-lt"/>
                <a:cs typeface="+mn-lt"/>
              </a:rPr>
              <a:t>FOA-ETA-23-31</a:t>
            </a:r>
            <a:endParaRPr lang="en-US" dirty="0"/>
          </a:p>
          <a:p>
            <a:endParaRPr lang="en-US" dirty="0">
              <a:cs typeface="Calibri"/>
            </a:endParaRPr>
          </a:p>
        </p:txBody>
      </p:sp>
    </p:spTree>
    <p:extLst>
      <p:ext uri="{BB962C8B-B14F-4D97-AF65-F5344CB8AC3E}">
        <p14:creationId xmlns:p14="http://schemas.microsoft.com/office/powerpoint/2010/main" val="38561185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DBE8E5-FEA1-2748-7334-47585EDA4AE7}"/>
              </a:ext>
            </a:extLst>
          </p:cNvPr>
          <p:cNvSpPr>
            <a:spLocks noGrp="1"/>
          </p:cNvSpPr>
          <p:nvPr>
            <p:ph type="sldNum" sz="quarter" idx="12"/>
          </p:nvPr>
        </p:nvSpPr>
        <p:spPr/>
        <p:txBody>
          <a:bodyPr/>
          <a:lstStyle/>
          <a:p>
            <a:fld id="{158B7785-F6D6-45F8-833E-07BD84680091}" type="slidenum">
              <a:rPr lang="en-US" smtClean="0"/>
              <a:t>47</a:t>
            </a:fld>
            <a:endParaRPr lang="en-US"/>
          </a:p>
        </p:txBody>
      </p:sp>
      <p:sp>
        <p:nvSpPr>
          <p:cNvPr id="3" name="Title 2">
            <a:extLst>
              <a:ext uri="{FF2B5EF4-FFF2-40B4-BE49-F238E27FC236}">
                <a16:creationId xmlns:a16="http://schemas.microsoft.com/office/drawing/2014/main" id="{5DACA66B-754A-9D28-3914-F24F54C6AF13}"/>
              </a:ext>
            </a:extLst>
          </p:cNvPr>
          <p:cNvSpPr>
            <a:spLocks noGrp="1"/>
          </p:cNvSpPr>
          <p:nvPr>
            <p:ph type="title"/>
          </p:nvPr>
        </p:nvSpPr>
        <p:spPr/>
        <p:txBody>
          <a:bodyPr/>
          <a:lstStyle/>
          <a:p>
            <a:r>
              <a:rPr lang="en-US" b="0">
                <a:ea typeface="+mn-lt"/>
                <a:cs typeface="+mn-lt"/>
              </a:rPr>
              <a:t>                     </a:t>
            </a:r>
            <a:r>
              <a:rPr lang="en-US">
                <a:ea typeface="+mn-lt"/>
                <a:cs typeface="+mn-lt"/>
              </a:rPr>
              <a:t>Review and Selection Process</a:t>
            </a:r>
          </a:p>
        </p:txBody>
      </p:sp>
      <p:sp>
        <p:nvSpPr>
          <p:cNvPr id="4" name="Text Placeholder 3">
            <a:extLst>
              <a:ext uri="{FF2B5EF4-FFF2-40B4-BE49-F238E27FC236}">
                <a16:creationId xmlns:a16="http://schemas.microsoft.com/office/drawing/2014/main" id="{FB69E002-A857-CD73-F71D-5E0CCAFB98FC}"/>
              </a:ext>
            </a:extLst>
          </p:cNvPr>
          <p:cNvSpPr>
            <a:spLocks noGrp="1"/>
          </p:cNvSpPr>
          <p:nvPr>
            <p:ph type="body" idx="1"/>
          </p:nvPr>
        </p:nvSpPr>
        <p:spPr>
          <a:xfrm>
            <a:off x="825411" y="999279"/>
            <a:ext cx="10544354" cy="593875"/>
          </a:xfrm>
        </p:spPr>
        <p:txBody>
          <a:bodyPr/>
          <a:lstStyle/>
          <a:p>
            <a:r>
              <a:rPr lang="en-US" b="1">
                <a:cs typeface="Calibri"/>
              </a:rPr>
              <a:t>Merit Review and Selection Process</a:t>
            </a:r>
          </a:p>
        </p:txBody>
      </p:sp>
      <p:sp>
        <p:nvSpPr>
          <p:cNvPr id="5" name="Content Placeholder 4">
            <a:extLst>
              <a:ext uri="{FF2B5EF4-FFF2-40B4-BE49-F238E27FC236}">
                <a16:creationId xmlns:a16="http://schemas.microsoft.com/office/drawing/2014/main" id="{C15F559A-6641-91D2-B1E4-B6FBCFAA3079}"/>
              </a:ext>
            </a:extLst>
          </p:cNvPr>
          <p:cNvSpPr>
            <a:spLocks noGrp="1"/>
          </p:cNvSpPr>
          <p:nvPr>
            <p:ph sz="half" idx="2"/>
          </p:nvPr>
        </p:nvSpPr>
        <p:spPr>
          <a:xfrm>
            <a:off x="811033" y="1716708"/>
            <a:ext cx="11061939" cy="4199785"/>
          </a:xfrm>
        </p:spPr>
        <p:txBody>
          <a:bodyPr vert="horz" lIns="91440" tIns="45720" rIns="91440" bIns="45720" rtlCol="0" anchor="t">
            <a:noAutofit/>
          </a:bodyPr>
          <a:lstStyle/>
          <a:p>
            <a:r>
              <a:rPr lang="en-US">
                <a:ea typeface="+mn-lt"/>
                <a:cs typeface="+mn-lt"/>
              </a:rPr>
              <a:t>A technical merit review panel will carefully evaluate applications against the selection criteria to determine the merit of applications.  These criteria are based on the policy goals, priorities, and emphases set forth in this FOA.  Up to 102 points may be awarded to an applicant, depending on the quality of the responses provided.  </a:t>
            </a:r>
          </a:p>
          <a:p>
            <a:endParaRPr lang="en-US">
              <a:cs typeface="Calibri" panose="020F0502020204030204"/>
            </a:endParaRPr>
          </a:p>
          <a:p>
            <a:r>
              <a:rPr lang="en-US">
                <a:ea typeface="+mn-lt"/>
                <a:cs typeface="+mn-lt"/>
              </a:rPr>
              <a:t>Prior to making an award, ETA will review information available through various sources, such as the OMB-designated repository of government-wide eligibility qualification or financial integrity information, such as Federal Awardee Performance and Integrity Information System (FAPIIS), and "Do Not Pay".  ETA will comply with the requirements of 2 CFR Part 180 codified at 2 CFR Part 2998 (Non-procurement Debarment and Suspension)</a:t>
            </a:r>
            <a:endParaRPr lang="en-US">
              <a:cs typeface="Calibri"/>
            </a:endParaRPr>
          </a:p>
        </p:txBody>
      </p:sp>
      <p:sp>
        <p:nvSpPr>
          <p:cNvPr id="7" name="Text Placeholder 3">
            <a:extLst>
              <a:ext uri="{FF2B5EF4-FFF2-40B4-BE49-F238E27FC236}">
                <a16:creationId xmlns:a16="http://schemas.microsoft.com/office/drawing/2014/main" id="{50A48FDD-0CED-F3F0-40BD-0BA40FF285C6}"/>
              </a:ext>
            </a:extLst>
          </p:cNvPr>
          <p:cNvSpPr txBox="1">
            <a:spLocks/>
          </p:cNvSpPr>
          <p:nvPr/>
        </p:nvSpPr>
        <p:spPr>
          <a:xfrm>
            <a:off x="877169" y="3337038"/>
            <a:ext cx="10515600" cy="493234"/>
          </a:xfrm>
          <a:prstGeom prst="rect">
            <a:avLst/>
          </a:prstGeom>
          <a:solidFill>
            <a:srgbClr val="F3F4F4"/>
          </a:solidFill>
          <a:ln>
            <a:solidFill>
              <a:schemeClr val="accent4"/>
            </a:solidFill>
          </a:ln>
        </p:spPr>
        <p:txBody>
          <a:bodyPr vert="horz" lIns="91440" tIns="45720" rIns="91440" bIns="45720" rtlCol="0" anchor="ctr">
            <a:normAutofit lnSpcReduction="10000"/>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1">
                <a:cs typeface="Calibri"/>
              </a:rPr>
              <a:t>Risk Review Process</a:t>
            </a:r>
          </a:p>
        </p:txBody>
      </p:sp>
    </p:spTree>
    <p:extLst>
      <p:ext uri="{BB962C8B-B14F-4D97-AF65-F5344CB8AC3E}">
        <p14:creationId xmlns:p14="http://schemas.microsoft.com/office/powerpoint/2010/main" val="3002643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48</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a:t>For More Information</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sz="2800" dirty="0"/>
              <a:t>FAQs: </a:t>
            </a:r>
            <a:r>
              <a:rPr lang="en-US" sz="2800" dirty="0">
                <a:hlinkClick r:id="rId3"/>
              </a:rPr>
              <a:t>https://www.dol.gov/agencies/eta/grants/apply/find-opportunities</a:t>
            </a:r>
            <a:r>
              <a:rPr lang="en-US" sz="2800" u="sng" dirty="0"/>
              <a:t> </a:t>
            </a:r>
            <a:endParaRPr lang="en-US" sz="2800" dirty="0"/>
          </a:p>
          <a:p>
            <a:pPr algn="ctr"/>
            <a:r>
              <a:rPr lang="en-US" sz="2800" i="1" dirty="0">
                <a:solidFill>
                  <a:schemeClr val="tx1"/>
                </a:solidFill>
              </a:rPr>
              <a:t>Check back frequently for new ones</a:t>
            </a:r>
            <a:endParaRPr lang="en-US" sz="2800" i="1" dirty="0">
              <a:solidFill>
                <a:schemeClr val="tx1"/>
              </a:solidFill>
              <a:cs typeface="Calibri"/>
            </a:endParaRPr>
          </a:p>
          <a:p>
            <a:r>
              <a:rPr lang="en-US" sz="2800" dirty="0"/>
              <a:t>Questions:  Ariam Ferro</a:t>
            </a:r>
            <a:endParaRPr lang="en-US" sz="2800" dirty="0">
              <a:cs typeface="Calibri"/>
            </a:endParaRPr>
          </a:p>
          <a:p>
            <a:pPr lvl="1"/>
            <a:r>
              <a:rPr lang="en-US" sz="2800" dirty="0"/>
              <a:t>Grants Management Specialist, OGM</a:t>
            </a:r>
            <a:endParaRPr lang="en-US" sz="2800" dirty="0">
              <a:cs typeface="Calibri Light"/>
            </a:endParaRPr>
          </a:p>
          <a:p>
            <a:pPr lvl="2"/>
            <a:r>
              <a:rPr lang="en-US" sz="2800" dirty="0"/>
              <a:t>U.S. Department of Labor</a:t>
            </a:r>
            <a:endParaRPr lang="en-US" sz="2800" dirty="0">
              <a:cs typeface="Calibri"/>
            </a:endParaRPr>
          </a:p>
          <a:p>
            <a:pPr lvl="2"/>
            <a:r>
              <a:rPr lang="en-US" sz="2800" dirty="0">
                <a:solidFill>
                  <a:srgbClr val="3A4040"/>
                </a:solidFill>
                <a:cs typeface="Calibri"/>
                <a:hlinkClick r:id="rId4"/>
              </a:rPr>
              <a:t>IN_FOA-ETA-23-31@dol.gov</a:t>
            </a:r>
            <a:r>
              <a:rPr lang="en-US" sz="2800" dirty="0">
                <a:solidFill>
                  <a:srgbClr val="3A4040"/>
                </a:solidFill>
                <a:cs typeface="Calibri"/>
              </a:rPr>
              <a:t> </a:t>
            </a:r>
            <a:endParaRPr lang="en-US" dirty="0"/>
          </a:p>
          <a:p>
            <a:pPr lvl="2"/>
            <a:endParaRPr lang="en-US" sz="2800" dirty="0">
              <a:solidFill>
                <a:srgbClr val="3A4040"/>
              </a:solidFill>
              <a:cs typeface="Calibri"/>
            </a:endParaRPr>
          </a:p>
          <a:p>
            <a:pPr lvl="3"/>
            <a:endParaRPr lang="en-US" sz="2800" dirty="0">
              <a:cs typeface="Calibri"/>
            </a:endParaRPr>
          </a:p>
        </p:txBody>
      </p:sp>
    </p:spTree>
    <p:extLst>
      <p:ext uri="{BB962C8B-B14F-4D97-AF65-F5344CB8AC3E}">
        <p14:creationId xmlns:p14="http://schemas.microsoft.com/office/powerpoint/2010/main" val="10975839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a:t>Need help?  Email: </a:t>
            </a:r>
            <a:r>
              <a:rPr lang="en-US">
                <a:hlinkClick r:id="rId3"/>
              </a:rPr>
              <a:t>Support@workforceGPS.org</a:t>
            </a:r>
            <a:endParaRPr lang="en-US"/>
          </a:p>
        </p:txBody>
      </p:sp>
    </p:spTree>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288&quot;&gt;&lt;object type=&quot;3&quot; unique_id=&quot;10289&quot;&gt;&lt;property id=&quot;20148&quot; value=&quot;5&quot;/&gt;&lt;property id=&quot;20300&quot; value=&quot;Slide 1 - &amp;quot;Read Before You Proceed: Instructions for Use &amp;amp; Legal Compliance&amp;quot;&quot;/&gt;&lt;property id=&quot;20307&quot; value=&quot;305&quot;/&gt;&lt;/object&gt;&lt;object type=&quot;3&quot; unique_id=&quot;10290&quot;&gt;&lt;property id=&quot;20148&quot; value=&quot;5&quot;/&gt;&lt;property id=&quot;20300&quot; value=&quot;Slide 2 - &amp;quot;Draft PowerPoint Template: Webinar Title Goes Here&amp;quot;&quot;/&gt;&lt;property id=&quot;20307&quot; value=&quot;256&quot;/&gt;&lt;/object&gt;&lt;object type=&quot;3&quot; unique_id=&quot;10291&quot;&gt;&lt;property id=&quot;20148&quot; value=&quot;5&quot;/&gt;&lt;property id=&quot;20300&quot; value=&quot;Slide 3 - &amp;quot;This is a block for a slide title.&amp;quot;&quot;/&gt;&lt;property id=&quot;20307&quot; value=&quot;257&quot;/&gt;&lt;/object&gt;&lt;object type=&quot;3&quot; unique_id=&quot;10292&quot;&gt;&lt;property id=&quot;20148&quot; value=&quot;5&quot;/&gt;&lt;property id=&quot;20300&quot; value=&quot;Slide 4 - &amp;quot;Today’s Speaker / Today’s Moderator&amp;quot;&quot;/&gt;&lt;property id=&quot;20307&quot; value=&quot;296&quot;/&gt;&lt;/object&gt;&lt;object type=&quot;3&quot; unique_id=&quot;10293&quot;&gt;&lt;property id=&quot;20148&quot; value=&quot;5&quot;/&gt;&lt;property id=&quot;20300&quot; value=&quot;Slide 5 - &amp;quot;Today’s Speakers&amp;quot;&quot;/&gt;&lt;property id=&quot;20307&quot; value=&quot;265&quot;/&gt;&lt;/object&gt;&lt;object type=&quot;3&quot; unique_id=&quot;10294&quot;&gt;&lt;property id=&quot;20148&quot; value=&quot;5&quot;/&gt;&lt;property id=&quot;20300&quot; value=&quot;Slide 6 - &amp;quot;Today’s Speakers&amp;quot;&quot;/&gt;&lt;property id=&quot;20307&quot; value=&quot;266&quot;/&gt;&lt;/object&gt;&lt;object type=&quot;3&quot; unique_id=&quot;10295&quot;&gt;&lt;property id=&quot;20148&quot; value=&quot;5&quot;/&gt;&lt;property id=&quot;20300&quot; value=&quot;Slide 7 - &amp;quot;Today’s Objectives&amp;quot;&quot;/&gt;&lt;property id=&quot;20307&quot; value=&quot;295&quot;/&gt;&lt;/object&gt;&lt;object type=&quot;3&quot; unique_id=&quot;10296&quot;&gt;&lt;property id=&quot;20148&quot; value=&quot;5&quot;/&gt;&lt;property id=&quot;20300&quot; value=&quot;Slide 8 - &amp;quot;Where Are You?&amp;quot;&quot;/&gt;&lt;property id=&quot;20307&quot; value=&quot;277&quot;/&gt;&lt;/object&gt;&lt;object type=&quot;3&quot; unique_id=&quot;10297&quot;&gt;&lt;property id=&quot;20148&quot; value=&quot;5&quot;/&gt;&lt;property id=&quot;20300&quot; value=&quot;Slide 9&quot;/&gt;&lt;property id=&quot;20307&quot; value=&quot;282&quot;/&gt;&lt;/object&gt;&lt;object type=&quot;3&quot; unique_id=&quot;10298&quot;&gt;&lt;property id=&quot;20148&quot; value=&quot;5&quot;/&gt;&lt;property id=&quot;20300&quot; value=&quot;Slide 10&quot;/&gt;&lt;property id=&quot;20307&quot; value=&quot;286&quot;/&gt;&lt;/object&gt;&lt;object type=&quot;3&quot; unique_id=&quot;10299&quot;&gt;&lt;property id=&quot;20148&quot; value=&quot;5&quot;/&gt;&lt;property id=&quot;20300&quot; value=&quot;Slide 11&quot;/&gt;&lt;property id=&quot;20307&quot; value=&quot;289&quot;/&gt;&lt;/object&gt;&lt;object type=&quot;3&quot; unique_id=&quot;10300&quot;&gt;&lt;property id=&quot;20148&quot; value=&quot;5&quot;/&gt;&lt;property id=&quot;20300&quot; value=&quot;Slide 12&quot;/&gt;&lt;property id=&quot;20307&quot; value=&quot;285&quot;/&gt;&lt;/object&gt;&lt;object type=&quot;3&quot; unique_id=&quot;10301&quot;&gt;&lt;property id=&quot;20148&quot; value=&quot;5&quot;/&gt;&lt;property id=&quot;20300&quot; value=&quot;Slide 13&quot;/&gt;&lt;property id=&quot;20307&quot; value=&quot;290&quot;/&gt;&lt;/object&gt;&lt;object type=&quot;3&quot; unique_id=&quot;10302&quot;&gt;&lt;property id=&quot;20148&quot; value=&quot;5&quot;/&gt;&lt;property id=&quot;20300&quot; value=&quot;Slide 14&quot;/&gt;&lt;property id=&quot;20307&quot; value=&quot;263&quot;/&gt;&lt;/object&gt;&lt;object type=&quot;3&quot; unique_id=&quot;10303&quot;&gt;&lt;property id=&quot;20148&quot; value=&quot;5&quot;/&gt;&lt;property id=&quot;20300&quot; value=&quot;Slide 15&quot;/&gt;&lt;property id=&quot;20307&quot; value=&quot;284&quot;/&gt;&lt;/object&gt;&lt;object type=&quot;3&quot; unique_id=&quot;10304&quot;&gt;&lt;property id=&quot;20148&quot; value=&quot;5&quot;/&gt;&lt;property id=&quot;20300&quot; value=&quot;Slide 16&quot;/&gt;&lt;property id=&quot;20307&quot; value=&quot;283&quot;/&gt;&lt;/object&gt;&lt;object type=&quot;3&quot; unique_id=&quot;10305&quot;&gt;&lt;property id=&quot;20148&quot; value=&quot;5&quot;/&gt;&lt;property id=&quot;20300&quot; value=&quot;Slide 17&quot;/&gt;&lt;property id=&quot;20307&quot; value=&quot;291&quot;/&gt;&lt;/object&gt;&lt;object type=&quot;3&quot; unique_id=&quot;10306&quot;&gt;&lt;property id=&quot;20148&quot; value=&quot;5&quot;/&gt;&lt;property id=&quot;20300&quot; value=&quot;Slide 18&quot;/&gt;&lt;property id=&quot;20307&quot; value=&quot;292&quot;/&gt;&lt;/object&gt;&lt;object type=&quot;3&quot; unique_id=&quot;10307&quot;&gt;&lt;property id=&quot;20148&quot; value=&quot;5&quot;/&gt;&lt;property id=&quot;20300&quot; value=&quot;Slide 19&quot;/&gt;&lt;property id=&quot;20307&quot; value=&quot;293&quot;/&gt;&lt;/object&gt;&lt;object type=&quot;3&quot; unique_id=&quot;10308&quot;&gt;&lt;property id=&quot;20148&quot; value=&quot;5&quot;/&gt;&lt;property id=&quot;20300&quot; value=&quot;Slide 20 - &amp;quot;Resources:&amp;quot;&quot;/&gt;&lt;property id=&quot;20307&quot; value=&quot;274&quot;/&gt;&lt;/object&gt;&lt;object type=&quot;3&quot; unique_id=&quot;10309&quot;&gt;&lt;property id=&quot;20148&quot; value=&quot;5&quot;/&gt;&lt;property id=&quot;20300&quot; value=&quot;Slide 21 - &amp;quot;Enter title of polling slide here.&amp;quot;&quot;/&gt;&lt;property id=&quot;20307&quot; value=&quot;278&quot;/&gt;&lt;/object&gt;&lt;object type=&quot;3&quot; unique_id=&quot;10310&quot;&gt;&lt;property id=&quot;20148&quot; value=&quot;5&quot;/&gt;&lt;property id=&quot;20300&quot; value=&quot;Slide 22 - &amp;quot;Breakout Rooms | Discussion&amp;quot;&quot;/&gt;&lt;property id=&quot;20307&quot; value=&quot;279&quot;/&gt;&lt;/object&gt;&lt;object type=&quot;3&quot; unique_id=&quot;10311&quot;&gt;&lt;property id=&quot;20148&quot; value=&quot;5&quot;/&gt;&lt;property id=&quot;20300&quot; value=&quot;Slide 23 - &amp;quot;Save the Date:&amp;quot;&quot;/&gt;&lt;property id=&quot;20307&quot; value=&quot;294&quot;/&gt;&lt;/object&gt;&lt;object type=&quot;3&quot; unique_id=&quot;10312&quot;&gt;&lt;property id=&quot;20148&quot; value=&quot;5&quot;/&gt;&lt;property id=&quot;20300&quot; value=&quot;Slide 24 - &amp;quot;Any Questions?&amp;quot;&quot;/&gt;&lt;property id=&quot;20307&quot; value=&quot;281&quot;/&gt;&lt;/object&gt;&lt;object type=&quot;3&quot; unique_id=&quot;10313&quot;&gt;&lt;property id=&quot;20148&quot; value=&quot;5&quot;/&gt;&lt;property id=&quot;20300&quot; value=&quot;Slide 25 - &amp;quot;Contact Us&amp;quot;&quot;/&gt;&lt;property id=&quot;20307&quot; value=&quot;275&quot;/&gt;&lt;/object&gt;&lt;object type=&quot;3&quot; unique_id=&quot;10314&quot;&gt;&lt;property id=&quot;20148&quot; value=&quot;5&quot;/&gt;&lt;property id=&quot;20300&quot; value=&quot;Slide 26 - &amp;quot;Thank You!&amp;quot;&quot;/&gt;&lt;property id=&quot;20307&quot; value=&quot;297&quot;/&gt;&lt;/object&gt;&lt;object type=&quot;3&quot; unique_id=&quot;10315&quot;&gt;&lt;property id=&quot;20148&quot; value=&quot;5&quot;/&gt;&lt;property id=&quot;20300&quot; value=&quot;Slide 27&quot;/&gt;&lt;property id=&quot;20307&quot; value=&quot;298&quot;/&gt;&lt;/object&gt;&lt;object type=&quot;3&quot; unique_id=&quot;10316&quot;&gt;&lt;property id=&quot;20148&quot; value=&quot;5&quot;/&gt;&lt;property id=&quot;20300&quot; value=&quot;Slide 28&quot;/&gt;&lt;property id=&quot;20307&quot; value=&quot;299&quot;/&gt;&lt;/object&gt;&lt;object type=&quot;3&quot; unique_id=&quot;10317&quot;&gt;&lt;property id=&quot;20148&quot; value=&quot;5&quot;/&gt;&lt;property id=&quot;20300&quot; value=&quot;Slide 29&quot;/&gt;&lt;property id=&quot;20307&quot; value=&quot;300&quot;/&gt;&lt;/object&gt;&lt;object type=&quot;3&quot; unique_id=&quot;10318&quot;&gt;&lt;property id=&quot;20148&quot; value=&quot;5&quot;/&gt;&lt;property id=&quot;20300&quot; value=&quot;Slide 30&quot;/&gt;&lt;property id=&quot;20307&quot; value=&quot;301&quot;/&gt;&lt;/object&gt;&lt;object type=&quot;3&quot; unique_id=&quot;10319&quot;&gt;&lt;property id=&quot;20148&quot; value=&quot;5&quot;/&gt;&lt;property id=&quot;20300&quot; value=&quot;Slide 31&quot;/&gt;&lt;property id=&quot;20307&quot; value=&quot;302&quot;/&gt;&lt;/object&gt;&lt;object type=&quot;3&quot; unique_id=&quot;10320&quot;&gt;&lt;property id=&quot;20148&quot; value=&quot;5&quot;/&gt;&lt;property id=&quot;20300&quot; value=&quot;Slide 32&quot;/&gt;&lt;property id=&quot;20307&quot; value=&quot;303&quot;/&gt;&lt;/object&gt;&lt;object type=&quot;3&quot; unique_id=&quot;10321&quot;&gt;&lt;property id=&quot;20148&quot; value=&quot;5&quot;/&gt;&lt;property id=&quot;20300&quot; value=&quot;Slide 33&quot;/&gt;&lt;property id=&quot;20307&quot; value=&quot;304&quot;/&gt;&lt;/object&gt;&lt;/object&gt;&lt;object type=&quot;8&quot; unique_id=&quot;10356&quot;&gt;&lt;/object&gt;&lt;/object&gt;&lt;/database&gt;"/>
  <p:tag name="MMPROD_NEXTUNIQUEID" val="10010"/>
  <p:tag name="SECTOMILLISECCONVERTED"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
    <ds:schemaRef ds:uri="http://www.net-centric.com/PAWPP"/>
  </ds:schemaRefs>
</ds:datastoreItem>
</file>

<file path=docProps/app.xml><?xml version="1.0" encoding="utf-8"?>
<Properties xmlns="http://schemas.openxmlformats.org/officeDocument/2006/extended-properties" xmlns:vt="http://schemas.openxmlformats.org/officeDocument/2006/docPropsVTypes">
  <TotalTime>302</TotalTime>
  <Words>4805</Words>
  <Application>Microsoft Office PowerPoint</Application>
  <PresentationFormat>Widescreen</PresentationFormat>
  <Paragraphs>543</Paragraphs>
  <Slides>49</Slides>
  <Notes>49</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49</vt:i4>
      </vt:variant>
    </vt:vector>
  </HeadingPairs>
  <TitlesOfParts>
    <vt:vector size="66" baseType="lpstr">
      <vt:lpstr>Arial</vt:lpstr>
      <vt:lpstr>Calibri</vt:lpstr>
      <vt:lpstr>Calibri Light</vt:lpstr>
      <vt:lpstr>Courier New</vt:lpstr>
      <vt:lpstr>Helvetica</vt:lpstr>
      <vt:lpstr>Times New Roman</vt:lpstr>
      <vt:lpstr>Trebuchet MS</vt:lpstr>
      <vt:lpstr>Webdings</vt:lpstr>
      <vt:lpstr>Wingdings</vt:lpstr>
      <vt:lpstr>Wingdings 2</vt:lpstr>
      <vt:lpstr>Wingdings 3</vt:lpstr>
      <vt:lpstr>General Content</vt:lpstr>
      <vt:lpstr>Special Content</vt:lpstr>
      <vt:lpstr>People Slides</vt:lpstr>
      <vt:lpstr>Interactive Slides</vt:lpstr>
      <vt:lpstr>Infographic Layouts</vt:lpstr>
      <vt:lpstr>General Content</vt:lpstr>
      <vt:lpstr>DOL Building Pathways to Infrastructure Jobs Grant Program Prospective Applicant Webcast</vt:lpstr>
      <vt:lpstr>Tips for Viewing this Webcast</vt:lpstr>
      <vt:lpstr>Today’s Speakers</vt:lpstr>
      <vt:lpstr>Today’s Speakers</vt:lpstr>
      <vt:lpstr>Key DOL Building Pathways to Infrastructure Jobs Grant Program FOA Areas of Focus</vt:lpstr>
      <vt:lpstr>Program Overview, Project Design, and Expected Outcomes</vt:lpstr>
      <vt:lpstr>Program Overview</vt:lpstr>
      <vt:lpstr>Program Overview (continued)</vt:lpstr>
      <vt:lpstr>Program Overview (continued)</vt:lpstr>
      <vt:lpstr>Program Tracks</vt:lpstr>
      <vt:lpstr>Worker-Centered Sector Strategies</vt:lpstr>
      <vt:lpstr>Core Principles</vt:lpstr>
      <vt:lpstr>Core Principle 1</vt:lpstr>
      <vt:lpstr>Core Principle 2</vt:lpstr>
      <vt:lpstr>Core Principle 3</vt:lpstr>
      <vt:lpstr>Project Design</vt:lpstr>
      <vt:lpstr>Project Design (continued)</vt:lpstr>
      <vt:lpstr>Project Design (continued)</vt:lpstr>
      <vt:lpstr>Project Design (continued)</vt:lpstr>
      <vt:lpstr>Supportive Services</vt:lpstr>
      <vt:lpstr>Geographic Scope</vt:lpstr>
      <vt:lpstr>Geographic Scope (continued)</vt:lpstr>
      <vt:lpstr>Smaller and Rural Communities</vt:lpstr>
      <vt:lpstr>Performance Outcome Measures and Tracking Indicators </vt:lpstr>
      <vt:lpstr>WIOA Primary Indicators of Performance</vt:lpstr>
      <vt:lpstr>Award Information,  Eligibility, Partnerships, Opportunities for Tribal Communities, and Infrastructure Resources</vt:lpstr>
      <vt:lpstr>Award Information</vt:lpstr>
      <vt:lpstr>Eligible Lead Applicants</vt:lpstr>
      <vt:lpstr>Worker-Centered Sector Strategy Partnership – Required Partners</vt:lpstr>
      <vt:lpstr>Optional Partners</vt:lpstr>
      <vt:lpstr>Opportunities for Tribal Communities</vt:lpstr>
      <vt:lpstr>Bipartisan Infrastructure Law – Tribal Focus</vt:lpstr>
      <vt:lpstr>H-1B Occupations that Align with BIL Projects: Advanced Manufacturing</vt:lpstr>
      <vt:lpstr>H-1B Occupations that Align with BIL Projects: Information Technology</vt:lpstr>
      <vt:lpstr>H-1B Occupations that Align with BIL Projects: Professional, Scientific, and Technical Services</vt:lpstr>
      <vt:lpstr>Infrastructure Resources</vt:lpstr>
      <vt:lpstr>Application Submission Requirements</vt:lpstr>
      <vt:lpstr>Content and Form of Application Submission</vt:lpstr>
      <vt:lpstr>SF-424 and Project Budget</vt:lpstr>
      <vt:lpstr>Project Narrative</vt:lpstr>
      <vt:lpstr>Attachments to the Project Narrative</vt:lpstr>
      <vt:lpstr>Application Screening Criteria</vt:lpstr>
      <vt:lpstr>Criteria</vt:lpstr>
      <vt:lpstr> Standards for Evaluating Applications </vt:lpstr>
      <vt:lpstr>Proposal Submission</vt:lpstr>
      <vt:lpstr>                        Grants.gov Help Desk and Agency Contact</vt:lpstr>
      <vt:lpstr>                     Review and Selection Process</vt:lpstr>
      <vt:lpstr>For More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Kelley, Maya - ETA</cp:lastModifiedBy>
  <cp:revision>12</cp:revision>
  <dcterms:created xsi:type="dcterms:W3CDTF">2019-06-21T16:58:05Z</dcterms:created>
  <dcterms:modified xsi:type="dcterms:W3CDTF">2023-04-19T18:10:41Z</dcterms:modified>
</cp:coreProperties>
</file>