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40"/>
  </p:notesMasterIdLst>
  <p:sldIdLst>
    <p:sldId id="256" r:id="rId7"/>
    <p:sldId id="343" r:id="rId8"/>
    <p:sldId id="265" r:id="rId9"/>
    <p:sldId id="306" r:id="rId10"/>
    <p:sldId id="295" r:id="rId11"/>
    <p:sldId id="323" r:id="rId12"/>
    <p:sldId id="319" r:id="rId13"/>
    <p:sldId id="347" r:id="rId14"/>
    <p:sldId id="336" r:id="rId15"/>
    <p:sldId id="335" r:id="rId16"/>
    <p:sldId id="350" r:id="rId17"/>
    <p:sldId id="337" r:id="rId18"/>
    <p:sldId id="341" r:id="rId19"/>
    <p:sldId id="348" r:id="rId20"/>
    <p:sldId id="307" r:id="rId21"/>
    <p:sldId id="315" r:id="rId22"/>
    <p:sldId id="346" r:id="rId23"/>
    <p:sldId id="316" r:id="rId24"/>
    <p:sldId id="320" r:id="rId25"/>
    <p:sldId id="334" r:id="rId26"/>
    <p:sldId id="321" r:id="rId27"/>
    <p:sldId id="282" r:id="rId28"/>
    <p:sldId id="286" r:id="rId29"/>
    <p:sldId id="309" r:id="rId30"/>
    <p:sldId id="349" r:id="rId31"/>
    <p:sldId id="310" r:id="rId32"/>
    <p:sldId id="311" r:id="rId33"/>
    <p:sldId id="312" r:id="rId34"/>
    <p:sldId id="333" r:id="rId35"/>
    <p:sldId id="351" r:id="rId36"/>
    <p:sldId id="314" r:id="rId37"/>
    <p:sldId id="275" r:id="rId38"/>
    <p:sldId id="297"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heryl L - ETA" initials="MCL-E" lastIdx="3" clrIdx="0">
    <p:extLst>
      <p:ext uri="{19B8F6BF-5375-455C-9EA6-DF929625EA0E}">
        <p15:presenceInfo xmlns:p15="http://schemas.microsoft.com/office/powerpoint/2012/main" userId="S-1-5-21-2522062978-2635407418-847139880-4132" providerId="AD"/>
      </p:ext>
    </p:extLst>
  </p:cmAuthor>
  <p:cmAuthor id="2" name="Fernkas, Robin - ETA" initials="FR-E" lastIdx="4" clrIdx="1">
    <p:extLst>
      <p:ext uri="{19B8F6BF-5375-455C-9EA6-DF929625EA0E}">
        <p15:presenceInfo xmlns:p15="http://schemas.microsoft.com/office/powerpoint/2012/main" userId="S-1-5-21-2522062978-2635407418-847139880-5192" providerId="AD"/>
      </p:ext>
    </p:extLst>
  </p:cmAuthor>
  <p:cmAuthor id="3" name="Agia, Eugenie L - ETA" initials="AEL-E" lastIdx="2" clrIdx="2">
    <p:extLst>
      <p:ext uri="{19B8F6BF-5375-455C-9EA6-DF929625EA0E}">
        <p15:presenceInfo xmlns:p15="http://schemas.microsoft.com/office/powerpoint/2012/main" userId="S-1-5-21-2522062978-2635407418-847139880-66632" providerId="AD"/>
      </p:ext>
    </p:extLst>
  </p:cmAuthor>
  <p:cmAuthor id="4" name="Scheib, Gregory - ETA" initials="GPS" lastIdx="5" clrIdx="3">
    <p:extLst>
      <p:ext uri="{19B8F6BF-5375-455C-9EA6-DF929625EA0E}">
        <p15:presenceInfo xmlns:p15="http://schemas.microsoft.com/office/powerpoint/2012/main" userId="Scheib, Gregory - ETA" providerId="None"/>
      </p:ext>
    </p:extLst>
  </p:cmAuthor>
  <p:cmAuthor id="5" name="Chism, Andrea N - ETA" initials="CAN-E" lastIdx="1" clrIdx="4">
    <p:extLst>
      <p:ext uri="{19B8F6BF-5375-455C-9EA6-DF929625EA0E}">
        <p15:presenceInfo xmlns:p15="http://schemas.microsoft.com/office/powerpoint/2012/main" userId="S-1-5-21-430767753-2305446740-1188461881-729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4" autoAdjust="0"/>
    <p:restoredTop sz="54319" autoAdjust="0"/>
  </p:normalViewPr>
  <p:slideViewPr>
    <p:cSldViewPr snapToGrid="0">
      <p:cViewPr varScale="1">
        <p:scale>
          <a:sx n="39" d="100"/>
          <a:sy n="39" d="100"/>
        </p:scale>
        <p:origin x="116" y="40"/>
      </p:cViewPr>
      <p:guideLst/>
    </p:cSldViewPr>
  </p:slideViewPr>
  <p:notesTextViewPr>
    <p:cViewPr>
      <p:scale>
        <a:sx n="1" d="1"/>
        <a:sy n="1" d="1"/>
      </p:scale>
      <p:origin x="0" y="-1216"/>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slideMaster" Target="slideMasters/slideMaster1.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Vehlow" userId="40d0c0a0-ae58-4816-9718-8d11842a4e5b" providerId="ADAL" clId="{81263C4E-2A31-428D-B9CF-CA78F357854A}"/>
    <pc:docChg chg="modSld">
      <pc:chgData name="Jonathan Vehlow" userId="40d0c0a0-ae58-4816-9718-8d11842a4e5b" providerId="ADAL" clId="{81263C4E-2A31-428D-B9CF-CA78F357854A}" dt="2020-10-06T16:15:38.406" v="0" actId="20577"/>
      <pc:docMkLst>
        <pc:docMk/>
      </pc:docMkLst>
      <pc:sldChg chg="modNotesTx">
        <pc:chgData name="Jonathan Vehlow" userId="40d0c0a0-ae58-4816-9718-8d11842a4e5b" providerId="ADAL" clId="{81263C4E-2A31-428D-B9CF-CA78F357854A}" dt="2020-10-06T16:15:38.406" v="0" actId="20577"/>
        <pc:sldMkLst>
          <pc:docMk/>
          <pc:sldMk cId="2345856448" sldId="337"/>
        </pc:sldMkLst>
      </pc:sldChg>
    </pc:docChg>
  </pc:docChgLst>
  <pc:docChgLst>
    <pc:chgData name="Long Dang" userId="5517167b-d78e-42a6-a7ab-368621bc5e35" providerId="ADAL" clId="{3C5F86C3-C35A-4395-962C-59E530CA1CA9}"/>
    <pc:docChg chg="modSld">
      <pc:chgData name="Long Dang" userId="5517167b-d78e-42a6-a7ab-368621bc5e35" providerId="ADAL" clId="{3C5F86C3-C35A-4395-962C-59E530CA1CA9}" dt="2019-11-25T20:32:34.474" v="8" actId="20577"/>
      <pc:docMkLst>
        <pc:docMk/>
      </pc:docMkLst>
      <pc:sldChg chg="modSp">
        <pc:chgData name="Long Dang" userId="5517167b-d78e-42a6-a7ab-368621bc5e35" providerId="ADAL" clId="{3C5F86C3-C35A-4395-962C-59E530CA1CA9}" dt="2019-11-25T20:32:34.474" v="8" actId="20577"/>
        <pc:sldMkLst>
          <pc:docMk/>
          <pc:sldMk cId="1373557105" sldId="291"/>
        </pc:sldMkLst>
        <pc:spChg chg="mod">
          <ac:chgData name="Long Dang" userId="5517167b-d78e-42a6-a7ab-368621bc5e35" providerId="ADAL" clId="{3C5F86C3-C35A-4395-962C-59E530CA1CA9}" dt="2019-11-25T20:32:34.474" v="8" actId="20577"/>
          <ac:spMkLst>
            <pc:docMk/>
            <pc:sldMk cId="1373557105" sldId="291"/>
            <ac:spMk id="5" creationId="{2D3BA267-005E-437F-9930-157D49F7721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10/6/2020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Maya</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this pre-recorded webcast for Prospective</a:t>
            </a:r>
            <a:r>
              <a:rPr lang="en-US" baseline="0" dirty="0"/>
              <a:t> Applicants for ETA’s Funding Opportunity Announcement 20-13, titled </a:t>
            </a:r>
            <a:r>
              <a:rPr lang="en-US" sz="1200" dirty="0"/>
              <a:t>H-1B One Workforce Grant Program. </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dirty="0"/>
          </a:p>
        </p:txBody>
      </p:sp>
    </p:spTree>
    <p:extLst>
      <p:ext uri="{BB962C8B-B14F-4D97-AF65-F5344CB8AC3E}">
        <p14:creationId xmlns:p14="http://schemas.microsoft.com/office/powerpoint/2010/main" val="113715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9" defTabSz="931774">
              <a:spcBef>
                <a:spcPct val="20000"/>
              </a:spcBef>
              <a:buClr>
                <a:prstClr val="black">
                  <a:lumMod val="50000"/>
                  <a:lumOff val="50000"/>
                </a:prstClr>
              </a:buClr>
              <a:defRPr/>
            </a:pPr>
            <a:r>
              <a:rPr lang="en-US" b="1" dirty="0"/>
              <a:t>Maya:</a:t>
            </a:r>
          </a:p>
          <a:p>
            <a:pPr marL="46589" defTabSz="931774">
              <a:spcBef>
                <a:spcPct val="20000"/>
              </a:spcBef>
              <a:buClr>
                <a:prstClr val="black">
                  <a:lumMod val="50000"/>
                  <a:lumOff val="50000"/>
                </a:prstClr>
              </a:buClr>
              <a:defRPr/>
            </a:pPr>
            <a:r>
              <a:rPr lang="en-US" b="0" dirty="0"/>
              <a:t>Thank you for joining us for today’s Webcast.</a:t>
            </a:r>
            <a:r>
              <a:rPr lang="en-US" b="0" baseline="0" dirty="0"/>
              <a:t>  To help you follow along, </a:t>
            </a:r>
            <a:r>
              <a:rPr lang="en-US" dirty="0">
                <a:solidFill>
                  <a:prstClr val="black">
                    <a:lumMod val="85000"/>
                  </a:prstClr>
                </a:solidFill>
              </a:rPr>
              <a:t>we recommend you have a hard copy of the FOA handy when viewing this Webcast.  Additionally, when applying for ETA competitive grants, we recommend that you use our Web-Based Toolkit for Prospective Applicants at the link on this slide.  </a:t>
            </a:r>
          </a:p>
          <a:p>
            <a:endParaRPr lang="en-US" dirty="0"/>
          </a:p>
        </p:txBody>
      </p:sp>
      <p:sp>
        <p:nvSpPr>
          <p:cNvPr id="4" name="Slide Number Placeholder 3"/>
          <p:cNvSpPr>
            <a:spLocks noGrp="1"/>
          </p:cNvSpPr>
          <p:nvPr>
            <p:ph type="sldNum" sz="quarter" idx="10"/>
          </p:nvPr>
        </p:nvSpPr>
        <p:spPr/>
        <p:txBody>
          <a:bodyPr/>
          <a:lstStyle/>
          <a:p>
            <a:fld id="{A0118022-50D0-43CE-B9C3-944277464A3B}" type="slidenum">
              <a:rPr lang="en-US" smtClean="0"/>
              <a:t>2</a:t>
            </a:fld>
            <a:endParaRPr lang="en-US" dirty="0"/>
          </a:p>
        </p:txBody>
      </p:sp>
    </p:spTree>
    <p:extLst>
      <p:ext uri="{BB962C8B-B14F-4D97-AF65-F5344CB8AC3E}">
        <p14:creationId xmlns:p14="http://schemas.microsoft.com/office/powerpoint/2010/main" val="64582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Maya: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you’ll be hearing from </a:t>
            </a:r>
            <a:r>
              <a:rPr lang="en-US" b="0" dirty="0"/>
              <a:t>Robin Fernkas, Deputy Administrator</a:t>
            </a:r>
            <a:r>
              <a:rPr lang="en-US" b="0" baseline="0" dirty="0"/>
              <a:t> for the Office of Workforce Investment</a:t>
            </a:r>
            <a:r>
              <a:rPr lang="en-US" b="0" dirty="0"/>
              <a:t>; </a:t>
            </a:r>
            <a:r>
              <a:rPr lang="en-US" baseline="0" dirty="0"/>
              <a:t>myself, Maya Kelley, a Program Manager in the Division of Strategic Investments (DSI); and Greg Scheib, who is a Workforce Analyst in DSI.  </a:t>
            </a:r>
            <a:r>
              <a:rPr lang="en-US" b="0" dirty="0"/>
              <a:t>We are from what is often called the DOL </a:t>
            </a:r>
            <a:r>
              <a:rPr lang="en-US" b="0" u="sng" dirty="0"/>
              <a:t>Program Office</a:t>
            </a:r>
            <a:r>
              <a:rPr lang="en-US" b="0" u="sng" baseline="0" dirty="0"/>
              <a:t> </a:t>
            </a:r>
            <a:r>
              <a:rPr lang="en-US" b="0" baseline="0" dirty="0"/>
              <a:t>for this grant. </a:t>
            </a:r>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dirty="0"/>
          </a:p>
        </p:txBody>
      </p:sp>
    </p:spTree>
    <p:extLst>
      <p:ext uri="{BB962C8B-B14F-4D97-AF65-F5344CB8AC3E}">
        <p14:creationId xmlns:p14="http://schemas.microsoft.com/office/powerpoint/2010/main" val="351154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Maya</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two representatives</a:t>
            </a:r>
            <a:r>
              <a:rPr lang="en-US" baseline="0" dirty="0"/>
              <a:t> that we closely work with in </a:t>
            </a:r>
            <a:r>
              <a:rPr lang="en-US" dirty="0"/>
              <a:t>ETA’s Office of Grants Management: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a:t>Brinda Ruggles is the Grant Officer for the H-1B One Workforce grants; and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Andrea </a:t>
            </a:r>
            <a:r>
              <a:rPr lang="en-US" dirty="0" err="1"/>
              <a:t>Chism</a:t>
            </a:r>
            <a:r>
              <a:rPr lang="en-US" baseline="0" dirty="0"/>
              <a:t> is </a:t>
            </a:r>
            <a:r>
              <a:rPr lang="en-US" dirty="0"/>
              <a:t>the</a:t>
            </a:r>
            <a:r>
              <a:rPr lang="en-US" baseline="0" dirty="0"/>
              <a:t> Grants Management Specialist for this Funding Opportunity.  </a:t>
            </a:r>
            <a:r>
              <a:rPr lang="en-US" b="0" baseline="0" dirty="0"/>
              <a:t>Please remember that while the FOA is open, </a:t>
            </a:r>
            <a:r>
              <a:rPr lang="en-US" b="0" u="sng" baseline="0" dirty="0"/>
              <a:t>all</a:t>
            </a:r>
            <a:r>
              <a:rPr lang="en-US" b="0" baseline="0" dirty="0"/>
              <a:t> questions about this grant must be directed to Andrea </a:t>
            </a:r>
            <a:r>
              <a:rPr lang="en-US" b="0" baseline="0" dirty="0" err="1"/>
              <a:t>Chism</a:t>
            </a:r>
            <a:r>
              <a:rPr lang="en-US" b="0" baseline="0" dirty="0"/>
              <a:t>.  Contact information for Andrea can be found on page 66 of the FOA, and later in these slides. </a:t>
            </a: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dirty="0"/>
          </a:p>
        </p:txBody>
      </p:sp>
    </p:spTree>
    <p:extLst>
      <p:ext uri="{BB962C8B-B14F-4D97-AF65-F5344CB8AC3E}">
        <p14:creationId xmlns:p14="http://schemas.microsoft.com/office/powerpoint/2010/main" val="2413309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Maya</a:t>
            </a:r>
            <a:r>
              <a:rPr lang="en-US" dirty="0"/>
              <a:t>:</a:t>
            </a:r>
            <a:r>
              <a:rPr lang="en-US" baseline="0" dirty="0"/>
              <a:t>  </a:t>
            </a:r>
          </a:p>
          <a:p>
            <a:pPr>
              <a:spcBef>
                <a:spcPct val="0"/>
              </a:spcBef>
            </a:pPr>
            <a:r>
              <a:rPr lang="en-US" baseline="0" dirty="0"/>
              <a:t>Today we will focus on </a:t>
            </a:r>
            <a:r>
              <a:rPr lang="en-US" baseline="0" dirty="0">
                <a:solidFill>
                  <a:srgbClr val="FF0000"/>
                </a:solidFill>
              </a:rPr>
              <a:t>three</a:t>
            </a:r>
            <a:r>
              <a:rPr lang="en-US" baseline="0" dirty="0"/>
              <a:t> key areas of the FOA: </a:t>
            </a:r>
          </a:p>
          <a:p>
            <a:pPr marL="457200" indent="-457200">
              <a:spcBef>
                <a:spcPct val="0"/>
              </a:spcBef>
              <a:buFont typeface="Arial" panose="020B0604020202020204" pitchFamily="34" charset="0"/>
              <a:buChar char="•"/>
            </a:pPr>
            <a:r>
              <a:rPr lang="en-US" sz="3200" dirty="0">
                <a:latin typeface="Arial" charset="0"/>
                <a:cs typeface="Arial" charset="0"/>
              </a:rPr>
              <a:t>Program Purpose and Design, Geographic Scope, and</a:t>
            </a:r>
            <a:r>
              <a:rPr lang="en-US" sz="3200" baseline="0" dirty="0">
                <a:latin typeface="Arial" charset="0"/>
                <a:cs typeface="Arial" charset="0"/>
              </a:rPr>
              <a:t> Expected Outcomes</a:t>
            </a:r>
            <a:endParaRPr lang="en-US" sz="3200" dirty="0">
              <a:latin typeface="Arial" charset="0"/>
              <a:cs typeface="Arial" charset="0"/>
            </a:endParaRPr>
          </a:p>
          <a:p>
            <a:pPr marL="457200" indent="-457200">
              <a:spcBef>
                <a:spcPct val="0"/>
              </a:spcBef>
              <a:buFont typeface="Arial" panose="020B0604020202020204" pitchFamily="34" charset="0"/>
              <a:buChar char="•"/>
            </a:pPr>
            <a:r>
              <a:rPr lang="en-US" sz="3200" dirty="0">
                <a:latin typeface="Arial" charset="0"/>
                <a:cs typeface="Arial" charset="0"/>
              </a:rPr>
              <a:t>Award Information, Eligibility, </a:t>
            </a:r>
            <a:r>
              <a:rPr lang="en-US" sz="3200" baseline="0" dirty="0">
                <a:latin typeface="Arial" charset="0"/>
                <a:cs typeface="Arial" charset="0"/>
              </a:rPr>
              <a:t>Partnerships, and Priority Consideration</a:t>
            </a:r>
            <a:r>
              <a:rPr lang="en-US" sz="3200" dirty="0">
                <a:latin typeface="Arial" charset="0"/>
                <a:cs typeface="Arial" charset="0"/>
              </a:rPr>
              <a:t>;</a:t>
            </a:r>
            <a:r>
              <a:rPr lang="en-US" sz="3200" baseline="0" dirty="0">
                <a:latin typeface="Arial" charset="0"/>
                <a:cs typeface="Arial" charset="0"/>
              </a:rPr>
              <a:t> and </a:t>
            </a:r>
          </a:p>
          <a:p>
            <a:pPr marL="457200" indent="-457200">
              <a:spcBef>
                <a:spcPct val="0"/>
              </a:spcBef>
              <a:buFont typeface="Arial" panose="020B0604020202020204" pitchFamily="34" charset="0"/>
              <a:buChar char="•"/>
            </a:pPr>
            <a:r>
              <a:rPr lang="en-US" sz="3200" dirty="0">
                <a:latin typeface="Arial" charset="0"/>
                <a:cs typeface="Arial" charset="0"/>
              </a:rPr>
              <a:t>Application Submission Requirements</a:t>
            </a:r>
          </a:p>
          <a:p>
            <a:pPr marL="0" indent="0">
              <a:spcBef>
                <a:spcPct val="0"/>
              </a:spcBef>
              <a:buFont typeface="Arial" panose="020B0604020202020204" pitchFamily="34" charset="0"/>
              <a:buNone/>
            </a:pPr>
            <a:endParaRPr lang="en-US" sz="3200" dirty="0">
              <a:latin typeface="Arial" charset="0"/>
              <a:cs typeface="Arial" charset="0"/>
            </a:endParaRPr>
          </a:p>
          <a:p>
            <a:pPr marL="0" indent="0">
              <a:spcBef>
                <a:spcPct val="0"/>
              </a:spcBef>
              <a:buFont typeface="Arial" panose="020B0604020202020204" pitchFamily="34" charset="0"/>
              <a:buNone/>
            </a:pPr>
            <a:r>
              <a:rPr lang="en-US" sz="3200" dirty="0"/>
              <a:t>I’ll turn it over to now to Robin Fernkas to get us started… Robin?</a:t>
            </a:r>
          </a:p>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dirty="0"/>
          </a:p>
        </p:txBody>
      </p:sp>
    </p:spTree>
    <p:extLst>
      <p:ext uri="{BB962C8B-B14F-4D97-AF65-F5344CB8AC3E}">
        <p14:creationId xmlns:p14="http://schemas.microsoft.com/office/powerpoint/2010/main" val="299094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Robin: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Thanks, Maya.</a:t>
            </a:r>
            <a:r>
              <a:rPr lang="en-US" sz="1200" kern="1200" dirty="0">
                <a:solidFill>
                  <a:schemeClr val="tx1"/>
                </a:solidFill>
                <a:effectLst/>
                <a:latin typeface="+mn-lt"/>
                <a:ea typeface="+mn-ea"/>
                <a:cs typeface="+mn-cs"/>
              </a:rPr>
              <a:t> And</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hank you to everyone joining us today. We are glad that you are making the time to view this important presentation, and we believe it will be helpful in preparing your response to this funding opportunity announcement.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a:t>
            </a:r>
            <a:r>
              <a:rPr lang="en-US" b="0" baseline="0" dirty="0"/>
              <a:t> the next few slides I will go over the program’s purpose and design, as well as the geographic scope.  Everything we cover in this webcast is from the H-1B One Workforce Grant Program Funding Opportunity Announcement, </a:t>
            </a:r>
            <a:r>
              <a:rPr lang="en-US" b="0" strike="noStrike" baseline="0" dirty="0"/>
              <a:t>but this is </a:t>
            </a:r>
            <a:r>
              <a:rPr lang="en-US" b="0" baseline="0" dirty="0"/>
              <a:t>only a summary of key aspects of the FOA.  </a:t>
            </a:r>
            <a:r>
              <a:rPr lang="en-US" b="0" strike="noStrike" baseline="0" dirty="0"/>
              <a:t>We</a:t>
            </a:r>
            <a:r>
              <a:rPr lang="en-US" b="0" baseline="0" dirty="0"/>
              <a:t> strongly encourage you to read the FOA it in its entirety before considering whether to apply for the funding and submitting an application.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dirty="0"/>
          </a:p>
        </p:txBody>
      </p:sp>
    </p:spTree>
    <p:extLst>
      <p:ext uri="{BB962C8B-B14F-4D97-AF65-F5344CB8AC3E}">
        <p14:creationId xmlns:p14="http://schemas.microsoft.com/office/powerpoint/2010/main" val="103737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Robin: </a:t>
            </a:r>
          </a:p>
          <a:p>
            <a:r>
              <a:rPr lang="en-US" sz="1200" kern="1200" dirty="0">
                <a:solidFill>
                  <a:schemeClr val="tx1"/>
                </a:solidFill>
                <a:effectLst/>
                <a:latin typeface="+mn-lt"/>
                <a:ea typeface="+mn-ea"/>
                <a:cs typeface="+mn-cs"/>
              </a:rPr>
              <a:t>As the nation responds to economic changes from the COVID-19 pandemic and ongoing rapid technological changes and advances, the public workforce system plays an essential part in providing a skilled workforce.  Economic regions are seeking workers to fill critical shortages.  To remain competitive, our nation will need to rethink how it educates and trains a pipeline of workers with digital and technology skills necessary to support the advancement of our country’s IT/cybersecurity, advanced manufacturing, and transportation sectors, as well as other industries of the future that include artificial intelligence, quantum information sciences, 5G/advanced communications, and biotechnology. </a:t>
            </a:r>
          </a:p>
          <a:p>
            <a:endParaRPr lang="en-US" sz="1200" b="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b="0" kern="1200" dirty="0">
                <a:solidFill>
                  <a:schemeClr val="tx1"/>
                </a:solidFill>
                <a:effectLst/>
                <a:latin typeface="+mn-lt"/>
                <a:ea typeface="+mn-ea"/>
                <a:cs typeface="+mn-cs"/>
              </a:rPr>
              <a:t>H-1B One Workforce Grant Program </a:t>
            </a:r>
            <a:r>
              <a:rPr lang="en-US" sz="1200" kern="1200" dirty="0">
                <a:solidFill>
                  <a:schemeClr val="tx1"/>
                </a:solidFill>
                <a:effectLst/>
                <a:latin typeface="+mn-lt"/>
                <a:ea typeface="+mn-ea"/>
                <a:cs typeface="+mn-cs"/>
              </a:rPr>
              <a:t>is designed</a:t>
            </a:r>
            <a:r>
              <a:rPr lang="en-US" sz="1200" kern="1200" baseline="0" dirty="0">
                <a:solidFill>
                  <a:schemeClr val="tx1"/>
                </a:solidFill>
                <a:effectLst/>
                <a:latin typeface="+mn-lt"/>
                <a:ea typeface="+mn-ea"/>
                <a:cs typeface="+mn-cs"/>
              </a:rPr>
              <a:t> to </a:t>
            </a:r>
            <a:r>
              <a:rPr lang="en-US" sz="1200" kern="1200" dirty="0">
                <a:solidFill>
                  <a:schemeClr val="tx1"/>
                </a:solidFill>
                <a:effectLst/>
                <a:latin typeface="+mn-lt"/>
                <a:ea typeface="+mn-ea"/>
                <a:cs typeface="+mn-cs"/>
              </a:rPr>
              <a:t>encourage states and economic regions to work with industry stakeholders to develop dynamic workforce strategies that train workers and jobseekers for middle- to high-skilled H-1B occupations in the IT, advanced manufacturing, and transportation sectors.  These grants will build proof of concepts of innovative training models that can be replicated by the broader workforce system.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Applicants must build support for a common vision for responding to the workforce challenges within their state and economic regions, ensuring that their projects complement and leverage, but do not duplicate existing programs.  By forging public-private partnerships known as H-1B One Workforce Partnerships, applicants will bring together industry and employers, education and training providers, the workforce system, state and local government, and other entities that will work collaboratively to align resources in response to employer demand and to offer novel education and job training solutions that generate positive outcomes and results.     </a:t>
            </a:r>
          </a:p>
          <a:p>
            <a:pPr>
              <a:spcBef>
                <a:spcPct val="0"/>
              </a:spcBef>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This program will serve individuals </a:t>
            </a:r>
            <a:r>
              <a:rPr lang="en-US" sz="1200" b="0" strike="noStrike" kern="1200" dirty="0">
                <a:solidFill>
                  <a:schemeClr val="tx1"/>
                </a:solidFill>
                <a:effectLst/>
                <a:latin typeface="+mn-lt"/>
                <a:ea typeface="+mn-ea"/>
                <a:cs typeface="+mn-cs"/>
              </a:rPr>
              <a:t>who are</a:t>
            </a:r>
            <a:r>
              <a:rPr lang="en-US" sz="1200" b="0" strike="noStrike"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unemployed, underemployed, or incumbent workers. </a:t>
            </a:r>
            <a:r>
              <a:rPr lang="en-US" sz="1200" b="0" kern="1200" baseline="0" dirty="0">
                <a:solidFill>
                  <a:schemeClr val="tx1"/>
                </a:solidFill>
                <a:effectLst/>
                <a:latin typeface="+mn-lt"/>
                <a:ea typeface="+mn-ea"/>
                <a:cs typeface="+mn-cs"/>
              </a:rPr>
              <a:t> </a:t>
            </a:r>
            <a:r>
              <a:rPr lang="en-US" sz="1200" b="0" strike="noStrike" kern="1200" dirty="0">
                <a:solidFill>
                  <a:schemeClr val="tx1"/>
                </a:solidFill>
                <a:effectLst/>
                <a:latin typeface="+mn-lt"/>
                <a:ea typeface="+mn-ea"/>
                <a:cs typeface="+mn-cs"/>
              </a:rPr>
              <a:t>P</a:t>
            </a:r>
            <a:r>
              <a:rPr lang="en-US" sz="1200" b="0" kern="1200" dirty="0">
                <a:solidFill>
                  <a:schemeClr val="tx1"/>
                </a:solidFill>
                <a:effectLst/>
                <a:latin typeface="+mn-lt"/>
                <a:ea typeface="+mn-ea"/>
                <a:cs typeface="+mn-cs"/>
              </a:rPr>
              <a:t>articipants served through this grant program must be at least 17 years old and not currently enrolled in secondary school within a local educational agency.   </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dirty="0"/>
          </a:p>
        </p:txBody>
      </p:sp>
    </p:spTree>
    <p:extLst>
      <p:ext uri="{BB962C8B-B14F-4D97-AF65-F5344CB8AC3E}">
        <p14:creationId xmlns:p14="http://schemas.microsoft.com/office/powerpoint/2010/main" val="1849296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Robin:</a:t>
            </a:r>
            <a:endParaRPr lang="en-US" sz="1200" kern="1200" dirty="0">
              <a:solidFill>
                <a:schemeClr val="tx1"/>
              </a:solidFill>
              <a:effectLst/>
              <a:latin typeface="+mn-lt"/>
              <a:ea typeface="+mn-ea"/>
              <a:cs typeface="+mn-cs"/>
            </a:endParaRPr>
          </a:p>
          <a:p>
            <a:pPr>
              <a:spcBef>
                <a:spcPct val="0"/>
              </a:spcBef>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Applicants must identify the geographic scope of the proposed project.  Applicants may choose one of the following geographic scopes: local/regional, statewide, or national.  The geographic scope is the physical service area in which awarded applicants will serve participants. </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Local/regional </a:t>
            </a:r>
            <a:r>
              <a:rPr lang="en-US" sz="1200" kern="1200" dirty="0">
                <a:solidFill>
                  <a:schemeClr val="tx1"/>
                </a:solidFill>
                <a:effectLst/>
                <a:latin typeface="+mn-lt"/>
                <a:ea typeface="+mn-ea"/>
                <a:cs typeface="+mn-cs"/>
              </a:rPr>
              <a:t>means serving a part of one state or a contiguous area that includes multiple sites in a regional workforce area or economic region that may cross more than one state.</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Statewide </a:t>
            </a:r>
            <a:r>
              <a:rPr lang="en-US" sz="1200" kern="1200" dirty="0">
                <a:solidFill>
                  <a:schemeClr val="tx1"/>
                </a:solidFill>
                <a:effectLst/>
                <a:latin typeface="+mn-lt"/>
                <a:ea typeface="+mn-ea"/>
                <a:cs typeface="+mn-cs"/>
              </a:rPr>
              <a:t>means serving an entire state or multiple non-contiguous sites (or economic regions) within one state.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National </a:t>
            </a:r>
            <a:r>
              <a:rPr lang="en-US" sz="1200" kern="1200" dirty="0">
                <a:solidFill>
                  <a:schemeClr val="tx1"/>
                </a:solidFill>
                <a:effectLst/>
                <a:latin typeface="+mn-lt"/>
                <a:ea typeface="+mn-ea"/>
                <a:cs typeface="+mn-cs"/>
              </a:rPr>
              <a:t>means serving multiple economic regions in multiple states across the country. The service area does not need to be contiguous.</a:t>
            </a: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Economic regions are defined primarily by the movement of goods, capital, labor, consumption, and other economic forces within a geographic area.  Defining an economic region involves identifying the surrounding area, communities, counties, and municipalities that have similar industry and employment characteristics, looking beyond traditional political boundaries; and identifying the workforce needs of the identified areas. </a:t>
            </a:r>
            <a:endParaRPr lang="en-US" dirty="0">
              <a:effectLst/>
            </a:endParaRPr>
          </a:p>
          <a:p>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a:spcBef>
                <a:spcPct val="0"/>
              </a:spcBef>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dirty="0"/>
          </a:p>
        </p:txBody>
      </p:sp>
    </p:spTree>
    <p:extLst>
      <p:ext uri="{BB962C8B-B14F-4D97-AF65-F5344CB8AC3E}">
        <p14:creationId xmlns:p14="http://schemas.microsoft.com/office/powerpoint/2010/main" val="2320074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a:t>Robin: </a:t>
            </a:r>
            <a:endParaRPr lang="en-US" dirty="0"/>
          </a:p>
          <a:p>
            <a:pPr lvl="0"/>
            <a:r>
              <a:rPr lang="en-US" sz="1200" kern="1200" dirty="0">
                <a:solidFill>
                  <a:schemeClr val="tx1"/>
                </a:solidFill>
                <a:effectLst/>
                <a:latin typeface="+mn-lt"/>
                <a:ea typeface="+mn-ea"/>
                <a:cs typeface="+mn-cs"/>
              </a:rPr>
              <a:t>Successful applicants will design their grant projects from both: </a:t>
            </a:r>
          </a:p>
          <a:p>
            <a:pPr lvl="1"/>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strategic level</a:t>
            </a:r>
            <a:r>
              <a:rPr lang="en-US" sz="1200" kern="1200" dirty="0">
                <a:solidFill>
                  <a:schemeClr val="tx1"/>
                </a:solidFill>
                <a:effectLst/>
                <a:latin typeface="+mn-lt"/>
                <a:ea typeface="+mn-ea"/>
                <a:cs typeface="+mn-cs"/>
              </a:rPr>
              <a:t>, describing planned activities for convening sector partnerships, assessing the needs of  proposed industry sectors within a particular geographic scope, and devising a comprehensive workforce strategy; and</a:t>
            </a:r>
          </a:p>
          <a:p>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An </a:t>
            </a:r>
            <a:r>
              <a:rPr lang="en-US" sz="1200" b="1" kern="1200" dirty="0">
                <a:solidFill>
                  <a:schemeClr val="tx1"/>
                </a:solidFill>
                <a:effectLst/>
                <a:latin typeface="+mn-lt"/>
                <a:ea typeface="+mn-ea"/>
                <a:cs typeface="+mn-cs"/>
              </a:rPr>
              <a:t>operational level</a:t>
            </a:r>
            <a:r>
              <a:rPr lang="en-US" sz="1200" kern="1200" dirty="0">
                <a:solidFill>
                  <a:schemeClr val="tx1"/>
                </a:solidFill>
                <a:effectLst/>
                <a:latin typeface="+mn-lt"/>
                <a:ea typeface="+mn-ea"/>
                <a:cs typeface="+mn-cs"/>
              </a:rPr>
              <a:t>, describing how a comprehensive workforce strategy will be implemented, and how training activities that prepare individuals for middle- to high-skilled jobs will be deployed.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next few slides discuss these program design elements in more detail.</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dirty="0"/>
          </a:p>
        </p:txBody>
      </p:sp>
    </p:spTree>
    <p:extLst>
      <p:ext uri="{BB962C8B-B14F-4D97-AF65-F5344CB8AC3E}">
        <p14:creationId xmlns:p14="http://schemas.microsoft.com/office/powerpoint/2010/main" val="2312313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Robin:  </a:t>
            </a:r>
          </a:p>
          <a:p>
            <a:pPr marL="0" indent="0">
              <a:buFont typeface="Arial" panose="020B0604020202020204" pitchFamily="34" charset="0"/>
              <a:buNone/>
            </a:pPr>
            <a:r>
              <a:rPr lang="en-US" sz="1200" kern="1200" dirty="0">
                <a:solidFill>
                  <a:schemeClr val="tx1"/>
                </a:solidFill>
                <a:effectLst/>
                <a:latin typeface="+mn-lt"/>
                <a:ea typeface="+mn-ea"/>
                <a:cs typeface="+mn-cs"/>
              </a:rPr>
              <a:t>Applicants must propose projects that comprise all of the following activities: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Build new or expand existing sector partnerships that develop a workforce strategy across state and regional workforce and related sector agencies, including employers within the proposed sector-based initiative(s) and education and training entities;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Establish new or expand career pathways in the proposed sector-based initiative(s) that focus on the skills, competencies, and credentials needed for jobs within the targeted H-1B industries and occupations;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Offer high-quality training options (such as work-based learning training models) to prepare individuals to successfully move into middle- to high-skilled employment within the targeted H-1B industries and occupations; </a:t>
            </a:r>
          </a:p>
          <a:p>
            <a:endParaRPr lang="en-US" dirty="0"/>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dirty="0"/>
          </a:p>
        </p:txBody>
      </p:sp>
    </p:spTree>
    <p:extLst>
      <p:ext uri="{BB962C8B-B14F-4D97-AF65-F5344CB8AC3E}">
        <p14:creationId xmlns:p14="http://schemas.microsoft.com/office/powerpoint/2010/main" val="2424152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Robin:  </a:t>
            </a:r>
          </a:p>
          <a:p>
            <a:pPr marL="0" indent="0">
              <a:buFont typeface="Arial" panose="020B0604020202020204" pitchFamily="34" charset="0"/>
              <a:buNone/>
            </a:pPr>
            <a:r>
              <a:rPr lang="en-US" sz="1200" kern="1200" dirty="0">
                <a:solidFill>
                  <a:schemeClr val="tx1"/>
                </a:solidFill>
                <a:effectLst/>
                <a:latin typeface="+mn-lt"/>
                <a:ea typeface="+mn-ea"/>
                <a:cs typeface="+mn-cs"/>
              </a:rPr>
              <a:t>To continue, additional activities include: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Ensure that participants receive the supportive services necessary to participate fully in employment and training activities;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Develop a new or leverage an existing system for reviewing and collecting data, and monitor results to assess program performance;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Create a new or leverage an existing infrastructure to successfully sustain the program components and partnerships after the life of the grant.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a:t>
            </a:r>
            <a:r>
              <a:rPr lang="en-US" sz="1200" kern="1200" baseline="0" dirty="0">
                <a:solidFill>
                  <a:schemeClr val="tx1"/>
                </a:solidFill>
                <a:effectLst/>
                <a:latin typeface="+mn-lt"/>
                <a:ea typeface="+mn-ea"/>
                <a:cs typeface="+mn-cs"/>
              </a:rPr>
              <a:t> accomplish all of this, t</a:t>
            </a:r>
            <a:r>
              <a:rPr lang="en-US" sz="1200" kern="1200" dirty="0">
                <a:solidFill>
                  <a:schemeClr val="tx1"/>
                </a:solidFill>
                <a:effectLst/>
                <a:latin typeface="+mn-lt"/>
                <a:ea typeface="+mn-ea"/>
                <a:cs typeface="+mn-cs"/>
              </a:rPr>
              <a:t>he Department requires applicants to generate leveraged funds equal to at least 25 percent of the total requested amount of the grant award to supplement grant activities.  Applicants must count and document as leveraged resources any cash or in-kind commitments.  Leveraged resources can come from a variety of sources, including, but not limited to, businesses, industry associations, labor organizations, community-based organizations, education and training providers, and/or federal, state, and local government programs.</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dirty="0"/>
              <a:t>Now, I </a:t>
            </a:r>
            <a:r>
              <a:rPr lang="en-US" sz="1200" baseline="0" dirty="0"/>
              <a:t>will turn it over to Greg </a:t>
            </a:r>
            <a:r>
              <a:rPr lang="en-US" sz="1200" baseline="0" dirty="0" err="1"/>
              <a:t>Scheib</a:t>
            </a:r>
            <a:r>
              <a:rPr lang="en-US" sz="1200" baseline="0" dirty="0"/>
              <a:t>, my DSI colleague, </a:t>
            </a:r>
            <a:r>
              <a:rPr lang="en-US" sz="2400" baseline="0" dirty="0"/>
              <a:t>to talk about the Training and Education services and grant performance outcomes…Greg</a:t>
            </a:r>
            <a:r>
              <a:rPr lang="en-US" sz="2400" dirty="0"/>
              <a:t>?</a:t>
            </a:r>
            <a:endParaRPr lang="en-US" dirty="0"/>
          </a:p>
          <a:p>
            <a:pPr>
              <a:spcBef>
                <a:spcPct val="0"/>
              </a:spcBef>
            </a:pPr>
            <a:endParaRPr lang="en-US" sz="24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dirty="0"/>
          </a:p>
        </p:txBody>
      </p:sp>
    </p:spTree>
    <p:extLst>
      <p:ext uri="{BB962C8B-B14F-4D97-AF65-F5344CB8AC3E}">
        <p14:creationId xmlns:p14="http://schemas.microsoft.com/office/powerpoint/2010/main" val="846949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err="1"/>
              <a:t>mGreg</a:t>
            </a:r>
            <a:r>
              <a:rPr lang="en-US" b="1" dirty="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a:solidFill>
                  <a:schemeClr val="tx1"/>
                </a:solidFill>
                <a:latin typeface="+mn-lt"/>
                <a:ea typeface="+mn-ea"/>
                <a:cs typeface="+mn-cs"/>
              </a:rPr>
              <a:t>Thank you Robin.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Under this FOA, training along a career pathway may start with entry-level occupations, but must lead to employment in middle- and high-skilled positions in H-1B industries and occupations that support the development of the proposed sector-based initiative(s).  Projects will provide a range of training and education services such as assessment, coaching and counseling, and occupational skills training models that lead to recognized postsecondary credentials.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Applicants must consider including robust, comprehensive, and customized work-based learning strategies, such as: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On-the-Job Training;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customized training for cohorts;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Incumbent Worker Training;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Registered Apprenticeship Programs,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Industry-Recognized Apprenticeship Programs,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pre-apprenticeship programs that articulate to grant-funded apprenticeship programs;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paid work and paid internships; and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classroom, competency-based, and technology-based training strategies.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All projects must incorporate a strong upfront assessment component that allows for a customization of services and training to meet the needs of the program participants to get a job, retain their employment, or advance to a new position in the targeted sector.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a:solidFill>
                <a:schemeClr val="tx1"/>
              </a:solidFill>
              <a:effectLst/>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Applicants may propose these strategies or a combination of these strategies to meet the needs of employers and jobs seekers, and allow flexibility for program delivery. </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The Department encourages co-enrolling participants into WIOA programs or other federally-funded training programs, where appropriate, to leverage training costs. The intent of co-enrollment is to meet the training and employment needs of program participants by leveraging the resources and services available through other funding sources. </a:t>
            </a:r>
          </a:p>
          <a:p>
            <a:pPr>
              <a:spcBef>
                <a:spcPct val="0"/>
              </a:spcBef>
            </a:pPr>
            <a:endParaRPr lang="en-US" sz="1200" kern="1200" dirty="0">
              <a:solidFill>
                <a:schemeClr val="tx1"/>
              </a:solidFill>
              <a:effectLst/>
              <a:latin typeface="+mn-lt"/>
              <a:ea typeface="+mn-ea"/>
              <a:cs typeface="+mn-cs"/>
            </a:endParaRPr>
          </a:p>
          <a:p>
            <a:pPr marL="0" indent="0">
              <a:spcBef>
                <a:spcPct val="0"/>
              </a:spcBef>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dirty="0"/>
          </a:p>
        </p:txBody>
      </p:sp>
    </p:spTree>
    <p:extLst>
      <p:ext uri="{BB962C8B-B14F-4D97-AF65-F5344CB8AC3E}">
        <p14:creationId xmlns:p14="http://schemas.microsoft.com/office/powerpoint/2010/main" val="193510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Greg: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All applicants must clearly identify the outcomes and outputs that the project will achieve as a direct result of the proposed project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And are also required to track and report participant-level characteristics and data on the proposed outcomes and outputs that the project will achieve during the period of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a reminder, outcomes are measurable characteristics that directly result from the implementation of specific project design activities.  Outputs are tangible products or services that result from the project.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Applicants will need to include comprehensive numerical outcome projections for each of the six H-1B Performance Outcome Measures noted here on the slide.</a:t>
            </a:r>
          </a:p>
          <a:p>
            <a:pPr marL="0" lvl="0" indent="-228600">
              <a:spcBef>
                <a:spcPts val="1800"/>
              </a:spcBef>
              <a:buClr>
                <a:schemeClr val="accent2"/>
              </a:buClr>
              <a:buFont typeface="Wingdings 3" panose="05040102010807070707" pitchFamily="18" charset="2"/>
              <a:buNone/>
            </a:pPr>
            <a:endParaRPr lang="en-US" sz="2400" b="1" dirty="0">
              <a:solidFill>
                <a:schemeClr val="tx1"/>
              </a:solidFill>
            </a:endParaRPr>
          </a:p>
          <a:p>
            <a:pPr marL="0" lvl="0" indent="-228600">
              <a:spcBef>
                <a:spcPts val="1800"/>
              </a:spcBef>
              <a:buClr>
                <a:schemeClr val="accent2"/>
              </a:buClr>
              <a:buFont typeface="Wingdings 3" panose="05040102010807070707" pitchFamily="18" charset="2"/>
              <a:buNone/>
            </a:pPr>
            <a:r>
              <a:rPr lang="en-US" sz="1200" b="0" i="0" u="none" strike="noStrike" kern="1200" baseline="0" dirty="0">
                <a:solidFill>
                  <a:schemeClr val="tx1"/>
                </a:solidFill>
                <a:latin typeface="+mn-lt"/>
                <a:ea typeface="+mn-ea"/>
                <a:cs typeface="+mn-cs"/>
              </a:rPr>
              <a:t>Annual benchmarks must be provided for each year of the grant, as well as the goal for the total grant period. Applicants must present their information in a performance outcomes table  - a sample of which is provided in Appendix B of the FOA.</a:t>
            </a:r>
          </a:p>
          <a:p>
            <a:pPr marL="0" lvl="0" indent="-228600">
              <a:spcBef>
                <a:spcPts val="1800"/>
              </a:spcBef>
              <a:buClr>
                <a:schemeClr val="accent2"/>
              </a:buClr>
              <a:buFont typeface="Wingdings 3" panose="05040102010807070707" pitchFamily="18" charset="2"/>
              <a:buNone/>
            </a:pPr>
            <a:endParaRPr lang="en-US" sz="1200" b="0" i="0" u="none" strike="noStrike" kern="1200" baseline="0" dirty="0">
              <a:solidFill>
                <a:schemeClr val="tx1"/>
              </a:solidFill>
              <a:latin typeface="+mn-lt"/>
              <a:ea typeface="+mn-ea"/>
              <a:cs typeface="+mn-cs"/>
            </a:endParaRPr>
          </a:p>
          <a:p>
            <a:endParaRPr lang="en-US" sz="1100" kern="1200" dirty="0">
              <a:solidFill>
                <a:schemeClr val="tx1"/>
              </a:solidFill>
              <a:effectLst/>
              <a:latin typeface="+mn-lt"/>
              <a:ea typeface="+mn-ea"/>
              <a:cs typeface="+mn-cs"/>
            </a:endParaRPr>
          </a:p>
          <a:p>
            <a:pPr marL="0" lvl="0" indent="-228600">
              <a:spcBef>
                <a:spcPts val="1800"/>
              </a:spcBef>
              <a:buClr>
                <a:schemeClr val="accent2"/>
              </a:buClr>
              <a:buFont typeface="Wingdings 3" panose="05040102010807070707" pitchFamily="18" charset="2"/>
              <a:buNone/>
            </a:pPr>
            <a:endParaRPr lang="en-US" sz="2400" b="1" dirty="0">
              <a:solidFill>
                <a:schemeClr val="tx1"/>
              </a:solidFill>
            </a:endParaRPr>
          </a:p>
          <a:p>
            <a:pPr marL="0" indent="0">
              <a:buNone/>
            </a:pPr>
            <a:endParaRPr lang="en-US" sz="2800" i="1" dirty="0"/>
          </a:p>
          <a:p>
            <a:pPr>
              <a:spcBef>
                <a:spcPct val="0"/>
              </a:spcBef>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dirty="0"/>
          </a:p>
        </p:txBody>
      </p:sp>
    </p:spTree>
    <p:extLst>
      <p:ext uri="{BB962C8B-B14F-4D97-AF65-F5344CB8AC3E}">
        <p14:creationId xmlns:p14="http://schemas.microsoft.com/office/powerpoint/2010/main" val="1272790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228600">
              <a:spcBef>
                <a:spcPts val="1800"/>
              </a:spcBef>
              <a:buClr>
                <a:schemeClr val="accent2"/>
              </a:buClr>
              <a:buFont typeface="Wingdings 3" panose="05040102010807070707" pitchFamily="18" charset="2"/>
              <a:buNone/>
            </a:pPr>
            <a:r>
              <a:rPr lang="en-US" b="1" dirty="0"/>
              <a:t>Greg:  </a:t>
            </a:r>
          </a:p>
          <a:p>
            <a:pPr marL="0" lvl="0" indent="-228600">
              <a:spcBef>
                <a:spcPts val="1800"/>
              </a:spcBef>
              <a:buClr>
                <a:schemeClr val="accent2"/>
              </a:buClr>
              <a:buFont typeface="Wingdings 3" panose="05040102010807070707" pitchFamily="18" charset="2"/>
              <a:buNone/>
            </a:pPr>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compliance with Federal regulations, the Department also requires that H-1B grants align with - and report on  - the six Workforce Innovation and Opportunity Act (WIOA) primary indicators of performance.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WIOA primary indicators of performance are applicable to H-1B grants: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Employment Rate – 2nd Quarter After Exit;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Employment Rate – 4th Quarter After Exit;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Median Earnings – 2nd Quarter After Exit;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Effectiveness in Serving Employers (Retention with the Same Employer 2nd and 4th Quarter After Exit);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Credential Attainment; and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Measurable Skill Gains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Workforce Grant applicants are also required to provide outcome targets for two of these WIOA outcomes: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Employment Rate – 2nd Quarter After Exit and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Employment Rate – 4th Quarter After Exit.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Applicants are not be required to provide outcome targets for the remaining primary indicators of performance.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information collected on these six measures is used to assess performance across numerous programs administered by the Department. </a:t>
            </a:r>
            <a:endParaRPr 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dirty="0"/>
              <a:t>Definitions for both the H-1B Performance Outcome Measures and the WIOA Primary Indicators of Performance are located in Appendix</a:t>
            </a:r>
            <a:r>
              <a:rPr lang="en-US" baseline="0" dirty="0"/>
              <a:t> B of the FOA.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a:t>Please make sure you understand these definitions when proposing your grant outcomes to ensure you are proposing realistic and achievable goals.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Department understands that successful H-1B grant applicants may not have access to unemployment insurance wage records in order to track and report exit-based outcomes on employment, median earnings and the effectiveness in serving employer measures.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Therefore, the Department will be matching unemployment insurance wage records on behalf of grantees in order to capture these specific exit-based outcomes for participants that have successfully exited the H-1B program for the following indicators: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Employment Rate – 2nd Quarter After Exit; </a:t>
            </a:r>
          </a:p>
          <a:p>
            <a:r>
              <a:rPr lang="en-US" sz="1200" b="0" i="0" u="none" strike="noStrike" kern="1200" baseline="0" dirty="0">
                <a:solidFill>
                  <a:schemeClr val="tx1"/>
                </a:solidFill>
                <a:latin typeface="+mn-lt"/>
                <a:ea typeface="+mn-ea"/>
                <a:cs typeface="+mn-cs"/>
              </a:rPr>
              <a:t>• Employment Rate – 4th Quarter After Exit; </a:t>
            </a:r>
          </a:p>
          <a:p>
            <a:r>
              <a:rPr lang="en-US" sz="1200" b="0" i="0" u="none" strike="noStrike" kern="1200" baseline="0" dirty="0">
                <a:solidFill>
                  <a:schemeClr val="tx1"/>
                </a:solidFill>
                <a:latin typeface="+mn-lt"/>
                <a:ea typeface="+mn-ea"/>
                <a:cs typeface="+mn-cs"/>
              </a:rPr>
              <a:t>• Median Earnings – 2nd Quarter After Exit; and </a:t>
            </a:r>
          </a:p>
          <a:p>
            <a:r>
              <a:rPr lang="en-US" sz="1200" b="0" i="0" u="none" strike="noStrike" kern="1200" baseline="0" dirty="0">
                <a:solidFill>
                  <a:schemeClr val="tx1"/>
                </a:solidFill>
                <a:latin typeface="+mn-lt"/>
                <a:ea typeface="+mn-ea"/>
                <a:cs typeface="+mn-cs"/>
              </a:rPr>
              <a:t>• Effectiveness in Serving Employers – Retention with Same Employer 2nd and 4th Quarter After Exit.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WIOA Credential Attainment and Measurable Skill Gains measures will be calculated using participant-level performance data collected during the grant period of performance by successful grant applicants. </a:t>
            </a:r>
          </a:p>
          <a:p>
            <a:endParaRPr lang="en-US" sz="1200" b="0" i="0" u="none" strike="noStrike" kern="1200" baseline="0" dirty="0">
              <a:solidFill>
                <a:schemeClr val="tx1"/>
              </a:solidFill>
              <a:latin typeface="+mn-lt"/>
              <a:ea typeface="+mn-ea"/>
              <a:cs typeface="+mn-cs"/>
            </a:endParaRPr>
          </a:p>
          <a:p>
            <a:pPr>
              <a:spcBef>
                <a:spcPct val="0"/>
              </a:spcBef>
            </a:pPr>
            <a:r>
              <a:rPr lang="en-US" sz="1200" kern="1200" dirty="0">
                <a:solidFill>
                  <a:schemeClr val="tx1"/>
                </a:solidFill>
                <a:effectLst/>
                <a:latin typeface="+mn-lt"/>
                <a:ea typeface="+mn-ea"/>
                <a:cs typeface="+mn-cs"/>
              </a:rPr>
              <a:t>…Back</a:t>
            </a:r>
            <a:r>
              <a:rPr lang="en-US" sz="1200" kern="1200" baseline="0" dirty="0">
                <a:solidFill>
                  <a:schemeClr val="tx1"/>
                </a:solidFill>
                <a:effectLst/>
                <a:latin typeface="+mn-lt"/>
                <a:ea typeface="+mn-ea"/>
                <a:cs typeface="+mn-cs"/>
              </a:rPr>
              <a:t> to you Maya.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dirty="0"/>
          </a:p>
        </p:txBody>
      </p:sp>
    </p:spTree>
    <p:extLst>
      <p:ext uri="{BB962C8B-B14F-4D97-AF65-F5344CB8AC3E}">
        <p14:creationId xmlns:p14="http://schemas.microsoft.com/office/powerpoint/2010/main" val="1065260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Maya: </a:t>
            </a:r>
            <a:r>
              <a:rPr lang="en-US" b="0" baseline="0" dirty="0"/>
              <a:t>Thank you, Greg. In the next few slides we will touch on award information, eligibility, partnerships</a:t>
            </a:r>
            <a:r>
              <a:rPr lang="en-US" baseline="0" dirty="0"/>
              <a:t>, and priority consideration.</a:t>
            </a:r>
            <a:endParaRPr lang="en-US" b="1"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dirty="0"/>
          </a:p>
        </p:txBody>
      </p:sp>
    </p:spTree>
    <p:extLst>
      <p:ext uri="{BB962C8B-B14F-4D97-AF65-F5344CB8AC3E}">
        <p14:creationId xmlns:p14="http://schemas.microsoft.com/office/powerpoint/2010/main" val="3963968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Maya:  </a:t>
            </a:r>
          </a:p>
          <a:p>
            <a:r>
              <a:rPr lang="en-US" b="0" dirty="0"/>
              <a:t>Here</a:t>
            </a:r>
            <a:r>
              <a:rPr lang="en-US" b="0" baseline="0" dirty="0"/>
              <a:t> is some basic information about the One Workforce Grant awards.  </a:t>
            </a:r>
            <a:endParaRPr lang="en-US" b="0" dirty="0"/>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We expect to award up</a:t>
            </a:r>
            <a:r>
              <a:rPr lang="en-US" sz="1200" kern="1200" baseline="0" dirty="0">
                <a:solidFill>
                  <a:schemeClr val="tx1"/>
                </a:solidFill>
                <a:effectLst/>
                <a:latin typeface="+mn-lt"/>
                <a:ea typeface="+mn-ea"/>
                <a:cs typeface="+mn-cs"/>
              </a:rPr>
              <a:t> to $150</a:t>
            </a:r>
            <a:r>
              <a:rPr lang="en-US" sz="1200" kern="1200" dirty="0">
                <a:solidFill>
                  <a:schemeClr val="tx1"/>
                </a:solidFill>
                <a:effectLst/>
                <a:latin typeface="+mn-lt"/>
                <a:ea typeface="+mn-ea"/>
                <a:cs typeface="+mn-cs"/>
              </a:rPr>
              <a:t> million to fund 15</a:t>
            </a:r>
            <a:r>
              <a:rPr lang="en-US" sz="1200" kern="1200" baseline="0" dirty="0">
                <a:solidFill>
                  <a:schemeClr val="tx1"/>
                </a:solidFill>
                <a:effectLst/>
                <a:latin typeface="+mn-lt"/>
                <a:ea typeface="+mn-ea"/>
                <a:cs typeface="+mn-cs"/>
              </a:rPr>
              <a:t> to 3</a:t>
            </a:r>
            <a:r>
              <a:rPr lang="en-US" sz="1200" kern="1200" dirty="0">
                <a:solidFill>
                  <a:schemeClr val="tx1"/>
                </a:solidFill>
                <a:effectLst/>
                <a:latin typeface="+mn-lt"/>
                <a:ea typeface="+mn-ea"/>
                <a:cs typeface="+mn-cs"/>
              </a:rPr>
              <a:t>0 grants.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Grant awards will range from $500,000 dollars to $10,000,000 dollars.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And</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Applicants should request funding that is commensurate with the scope and scale of the project proposed. </a:t>
            </a:r>
            <a:endParaRPr lang="en-US" b="1"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dirty="0"/>
          </a:p>
        </p:txBody>
      </p:sp>
    </p:spTree>
    <p:extLst>
      <p:ext uri="{BB962C8B-B14F-4D97-AF65-F5344CB8AC3E}">
        <p14:creationId xmlns:p14="http://schemas.microsoft.com/office/powerpoint/2010/main" val="3800091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Maya: </a:t>
            </a:r>
          </a:p>
          <a:p>
            <a:r>
              <a:rPr lang="en-US" b="0" dirty="0"/>
              <a:t>Now let’s tur</a:t>
            </a:r>
            <a:r>
              <a:rPr lang="en-US" b="0" baseline="0" dirty="0"/>
              <a:t>n to who can be eligible lead applicants.</a:t>
            </a:r>
            <a:endParaRPr lang="en-US" b="0" dirty="0"/>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For the purposes of this FOA, the following four types of entities are eligible to apply as a lead applicant: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Businesses, business-related nonprofit organizations, such as industry and trade associations, and organizations functioning as a workforce intermediary for the express purpose of serving the needs of an industry;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Education and training providers, including community colleges, other community-based organizations, and for-profit educational and training institutions;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Entities involved in administering the public workforce system established under WIOA;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Economic development agencies.</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Each lead applicant</a:t>
            </a:r>
            <a:r>
              <a:rPr lang="en-US" sz="1200" kern="1200" baseline="0" dirty="0">
                <a:solidFill>
                  <a:schemeClr val="tx1"/>
                </a:solidFill>
                <a:effectLst/>
                <a:latin typeface="+mn-lt"/>
                <a:ea typeface="+mn-ea"/>
                <a:cs typeface="+mn-cs"/>
              </a:rPr>
              <a:t> must partner with the required partners (which we will be discussing next) to form an </a:t>
            </a:r>
            <a:r>
              <a:rPr lang="en-US" sz="1200" b="0" i="0" u="none" strike="noStrike" kern="1200" baseline="0" dirty="0">
                <a:solidFill>
                  <a:schemeClr val="tx1"/>
                </a:solidFill>
                <a:latin typeface="+mn-lt"/>
                <a:ea typeface="+mn-ea"/>
                <a:cs typeface="+mn-cs"/>
              </a:rPr>
              <a:t>H-1B </a:t>
            </a:r>
            <a:r>
              <a:rPr lang="en-US" sz="1200" b="0" i="0" u="none" strike="noStrike" kern="1200" baseline="0">
                <a:solidFill>
                  <a:schemeClr val="tx1"/>
                </a:solidFill>
                <a:latin typeface="+mn-lt"/>
                <a:ea typeface="+mn-ea"/>
                <a:cs typeface="+mn-cs"/>
              </a:rPr>
              <a:t>One Workforce Partnership.</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dirty="0"/>
          </a:p>
        </p:txBody>
      </p:sp>
    </p:spTree>
    <p:extLst>
      <p:ext uri="{BB962C8B-B14F-4D97-AF65-F5344CB8AC3E}">
        <p14:creationId xmlns:p14="http://schemas.microsoft.com/office/powerpoint/2010/main" val="2167407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a:t>Maya: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b="0" dirty="0"/>
              <a:t>Grants</a:t>
            </a:r>
            <a:r>
              <a:rPr lang="en-US" b="0" baseline="0" dirty="0"/>
              <a:t> will be awarded to an </a:t>
            </a:r>
            <a:r>
              <a:rPr lang="en-US" sz="1200" b="0" kern="1200" dirty="0">
                <a:solidFill>
                  <a:schemeClr val="tx1"/>
                </a:solidFill>
                <a:effectLst/>
                <a:latin typeface="+mn-lt"/>
                <a:ea typeface="+mn-ea"/>
                <a:cs typeface="+mn-cs"/>
              </a:rPr>
              <a:t>H-1B One Workforce</a:t>
            </a:r>
            <a:r>
              <a:rPr lang="en-US" sz="1200" b="0" kern="1200" baseline="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Partnership of public and private sector entities</a:t>
            </a:r>
            <a:r>
              <a:rPr lang="en-US" sz="1200" b="0" kern="1200" baseline="0" dirty="0">
                <a:solidFill>
                  <a:schemeClr val="tx1"/>
                </a:solidFill>
                <a:effectLst/>
                <a:latin typeface="+mn-lt"/>
                <a:ea typeface="+mn-ea"/>
                <a:cs typeface="+mn-cs"/>
              </a:rPr>
              <a:t> and </a:t>
            </a:r>
            <a:r>
              <a:rPr lang="en-US" dirty="0"/>
              <a:t>must include the following entities in their partnership:</a:t>
            </a:r>
          </a:p>
          <a:p>
            <a:pPr marL="0" lvl="0" indent="0">
              <a:buFont typeface="Arial" panose="020B0604020202020204" pitchFamily="34" charset="0"/>
              <a:buNone/>
            </a:pPr>
            <a:endParaRPr lang="en-US" sz="2400"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lead</a:t>
            </a:r>
            <a:r>
              <a:rPr lang="en-US" sz="1200" kern="1200" baseline="0" dirty="0">
                <a:solidFill>
                  <a:schemeClr val="tx1"/>
                </a:solidFill>
                <a:effectLst/>
                <a:latin typeface="+mn-lt"/>
                <a:ea typeface="+mn-ea"/>
                <a:cs typeface="+mn-cs"/>
              </a:rPr>
              <a:t> applicant;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Businesses;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Education and training providers;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Workforce development entities;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Any optional partners that support the goals of this H-1B One Workforce Partnership.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a lead entity may represent one of the required partners, an entity cannot serve as more than one type of required partner in the H-1B One Workforce Partnership.  </a:t>
            </a:r>
          </a:p>
          <a:p>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dirty="0"/>
              <a:t>I’ll describe</a:t>
            </a:r>
            <a:r>
              <a:rPr lang="en-US" baseline="0" dirty="0"/>
              <a:t> e</a:t>
            </a:r>
            <a:r>
              <a:rPr lang="en-US" dirty="0"/>
              <a:t>ach partner</a:t>
            </a:r>
            <a:r>
              <a:rPr lang="en-US" baseline="0" dirty="0"/>
              <a:t> in greater detail on the next slide.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dirty="0"/>
          </a:p>
        </p:txBody>
      </p:sp>
    </p:spTree>
    <p:extLst>
      <p:ext uri="{BB962C8B-B14F-4D97-AF65-F5344CB8AC3E}">
        <p14:creationId xmlns:p14="http://schemas.microsoft.com/office/powerpoint/2010/main" val="1770565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Maya</a:t>
            </a:r>
          </a:p>
          <a:p>
            <a:r>
              <a:rPr lang="en-US" sz="2800" dirty="0">
                <a:solidFill>
                  <a:schemeClr val="accent1">
                    <a:lumMod val="50000"/>
                  </a:schemeClr>
                </a:solidFill>
              </a:rPr>
              <a:t>Required partners in the H-1B One Workforce Partnership include:</a:t>
            </a:r>
            <a:endParaRPr lang="en-US" sz="2800"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Businesses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 ensure that projects have strong and sustained employer engagement, applicants are required to partner with at least five employers or an industry/trade association that aligns with the applicable sector.  An industry/trade association, also known as an industry trade group, business association, sector association, or industry body, is an organization founded and funded by businesses that operate in a specific industry.  The employer partner(s) will play an important role in supporting grant success with respect sector strategies, employer engagement, and career pathways.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Education and Training Providers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Training providers include institutions of higher education as defined in Section 101(a) of the Higher Education Act of 1965, including community and technical colleges and systems; joint labor-management training partnerships; nonprofit, community-based, and faith-based organizations that offer job training, including those organizations that have been approved as WIOA Eligible Training Providers; and for-profit educational institutions.</a:t>
            </a:r>
          </a:p>
          <a:p>
            <a:pPr lvl="1"/>
            <a:r>
              <a:rPr lang="en-US" sz="1200" kern="1200" dirty="0">
                <a:solidFill>
                  <a:schemeClr val="tx1"/>
                </a:solidFill>
                <a:effectLst/>
                <a:latin typeface="+mn-lt"/>
                <a:ea typeface="+mn-ea"/>
                <a:cs typeface="+mn-cs"/>
              </a:rPr>
              <a:t> </a:t>
            </a:r>
          </a:p>
          <a:p>
            <a:pPr lvl="1"/>
            <a:r>
              <a:rPr lang="en-US" sz="1200" kern="1200" dirty="0">
                <a:solidFill>
                  <a:schemeClr val="tx1"/>
                </a:solidFill>
                <a:effectLst/>
                <a:latin typeface="+mn-lt"/>
                <a:ea typeface="+mn-ea"/>
                <a:cs typeface="+mn-cs"/>
              </a:rPr>
              <a:t> While not a requirement under this FOA, we encourage the inclusion of education and training providers that have been approved as a WIOA Eligible Training Provider and/or intend to apply for approval as a WIOA Eligible Training Provider.  </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Education and training providers provide offer a range of in-demand, customizable and short-term training, competency-based training, as well as longer-term training programs that result in recognized postsecondary credentials, such as associate degrees and certificates and may include basic skills training, technical skills training, supportive services, and workforce development services.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 Finally…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Workforce Development Entities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For this FOA, the publicly-funded Workforce Development System entities are State Workforce Agencies, and state and local Workforce Development Boards that administer WIOA funds.  </a:t>
            </a:r>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dirty="0"/>
          </a:p>
        </p:txBody>
      </p:sp>
    </p:spTree>
    <p:extLst>
      <p:ext uri="{BB962C8B-B14F-4D97-AF65-F5344CB8AC3E}">
        <p14:creationId xmlns:p14="http://schemas.microsoft.com/office/powerpoint/2010/main" val="983040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Maya: </a:t>
            </a:r>
          </a:p>
          <a:p>
            <a:pPr>
              <a:spcBef>
                <a:spcPct val="0"/>
              </a:spcBef>
            </a:pPr>
            <a:r>
              <a:rPr lang="en-US" b="0" dirty="0"/>
              <a:t>Let’s </a:t>
            </a:r>
            <a:r>
              <a:rPr lang="en-US" b="0" baseline="0" dirty="0"/>
              <a:t>now turn to the optional partners. </a:t>
            </a:r>
            <a:endParaRPr lang="en-US" b="0" dirty="0"/>
          </a:p>
          <a:p>
            <a:pPr>
              <a:spcBef>
                <a:spcPct val="0"/>
              </a:spcBef>
            </a:pPr>
            <a:endParaRPr lang="en-US" b="1" dirty="0"/>
          </a:p>
          <a:p>
            <a:pPr marL="0" indent="0">
              <a:buFont typeface="Arial" panose="020B0604020202020204" pitchFamily="34" charset="0"/>
              <a:buNone/>
            </a:pPr>
            <a:r>
              <a:rPr lang="en-US" sz="1200" kern="1200" dirty="0">
                <a:solidFill>
                  <a:schemeClr val="tx1"/>
                </a:solidFill>
                <a:effectLst/>
                <a:latin typeface="+mn-lt"/>
                <a:ea typeface="+mn-ea"/>
                <a:cs typeface="+mn-cs"/>
              </a:rPr>
              <a:t>Applicants are strongly encouraged to collaborate with other optional partners that can support and advance the work of their selected industry sectors. </a:t>
            </a: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a:solidFill>
                  <a:schemeClr val="tx1"/>
                </a:solidFill>
                <a:latin typeface="+mn-lt"/>
                <a:ea typeface="+mn-ea"/>
                <a:cs typeface="+mn-cs"/>
              </a:rPr>
              <a:t>Optional partners may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organizations functioning as workforce and industry intermediaries (including entities such as labor-management organizations, community-based organizations, and industry associations, which help broker local, regional, and national workforce solutions);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foundations and philanthropic organizations;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agencies administering federal funding;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State Apprenticeship Agencies;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State Transportation Agencies;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providers of supportive and specialized services;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for-profit job training organizations; disability service providers; 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faith-based organizations.</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3187013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a:t>Maya: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b="0" dirty="0"/>
              <a:t>Finally we would like to note that a</a:t>
            </a:r>
            <a:r>
              <a:rPr lang="en-US" sz="1100" dirty="0">
                <a:solidFill>
                  <a:schemeClr val="tx1"/>
                </a:solidFill>
                <a:latin typeface="+mn-lt"/>
              </a:rPr>
              <a:t>pplicants </a:t>
            </a:r>
            <a:r>
              <a:rPr lang="en-US" sz="1200" dirty="0"/>
              <a:t>will receive priority consideration of two bonus points if the applicant has demonstrated that at least one census tract in their proposed grant service area is a qualified Opportunity Zone designated by the Secretary of Treasury; you will not receive additional bonus points for more than one Opportunity Zone.  </a:t>
            </a:r>
          </a:p>
          <a:p>
            <a:pPr marL="0" indent="0">
              <a:spcBef>
                <a:spcPct val="0"/>
              </a:spcBef>
              <a:buNone/>
            </a:pPr>
            <a:endParaRPr lang="en-US" sz="1200" dirty="0"/>
          </a:p>
          <a:p>
            <a:pPr>
              <a:spcBef>
                <a:spcPct val="0"/>
              </a:spcBef>
            </a:pPr>
            <a:r>
              <a:rPr lang="en-US" sz="1200" dirty="0"/>
              <a:t>More information on Opportunity Zones</a:t>
            </a:r>
            <a:r>
              <a:rPr lang="en-US" sz="1200" baseline="0" dirty="0"/>
              <a:t> is available at the link shown on this slide. </a:t>
            </a:r>
          </a:p>
          <a:p>
            <a:pPr>
              <a:spcBef>
                <a:spcPct val="0"/>
              </a:spcBef>
            </a:pPr>
            <a:endParaRPr lang="en-US" sz="1200" baseline="0" dirty="0"/>
          </a:p>
          <a:p>
            <a:pPr>
              <a:spcBef>
                <a:spcPct val="0"/>
              </a:spcBef>
            </a:pPr>
            <a:r>
              <a:rPr lang="en-US" sz="1200" baseline="0" dirty="0"/>
              <a:t>I’ll now hand it over to Grant Officer Brinda Ruggles to discuss application submission requirements.</a:t>
            </a:r>
            <a:endParaRPr lang="en-US" sz="1200" dirty="0"/>
          </a:p>
          <a:p>
            <a:pPr>
              <a:spcBef>
                <a:spcPct val="0"/>
              </a:spcBef>
            </a:pPr>
            <a:endParaRPr lang="en-US" sz="1200" b="1" baseline="0" dirty="0"/>
          </a:p>
          <a:p>
            <a:pPr>
              <a:spcBef>
                <a:spcPct val="0"/>
              </a:spcBef>
            </a:pPr>
            <a:endParaRPr lang="en-US" sz="1200" b="1" baseline="0" dirty="0"/>
          </a:p>
          <a:p>
            <a:endParaRPr lang="en-US" sz="1200" b="0" i="0" u="none" strike="noStrike" kern="1200" baseline="0" dirty="0">
              <a:solidFill>
                <a:schemeClr val="tx1"/>
              </a:solidFill>
              <a:latin typeface="+mn-lt"/>
              <a:ea typeface="+mn-ea"/>
              <a:cs typeface="+mn-cs"/>
            </a:endParaRPr>
          </a:p>
          <a:p>
            <a:pPr>
              <a:spcBef>
                <a:spcPct val="0"/>
              </a:spcBef>
            </a:pPr>
            <a:endParaRPr lang="en-US" sz="1200" b="1"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dirty="0"/>
          </a:p>
        </p:txBody>
      </p:sp>
    </p:spTree>
    <p:extLst>
      <p:ext uri="{BB962C8B-B14F-4D97-AF65-F5344CB8AC3E}">
        <p14:creationId xmlns:p14="http://schemas.microsoft.com/office/powerpoint/2010/main" val="37836048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Thank</a:t>
            </a:r>
            <a:r>
              <a:rPr lang="en-US" b="0" baseline="0" dirty="0"/>
              <a:t> you </a:t>
            </a:r>
            <a:r>
              <a:rPr lang="en-US" b="0" dirty="0"/>
              <a:t>Maya.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 will go over with you in the next few slides, the application submission requirements.</a:t>
            </a:r>
            <a:endParaRPr lang="en-US" b="0"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dirty="0"/>
          </a:p>
        </p:txBody>
      </p:sp>
    </p:spTree>
    <p:extLst>
      <p:ext uri="{BB962C8B-B14F-4D97-AF65-F5344CB8AC3E}">
        <p14:creationId xmlns:p14="http://schemas.microsoft.com/office/powerpoint/2010/main" val="3072282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Proposals submitted in response to this FOA must consist of four separate and distinct parts: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dirty="0"/>
              <a:t>the Standard Form (SF) 424, Application for Federal Assistance;</a:t>
            </a:r>
            <a:r>
              <a:rPr lang="en-US" b="0" baseline="0" dirty="0"/>
              <a: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a:t>Project Budget, which consists of the SF-424A and the budget narrative;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a:t>Project Narrative; and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a:t>Attachments to the Project Narrative.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the applicant’s responsibility to ensure that the funding amount requested is consistent across all parts and sub-parts of the application. </a:t>
            </a: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dirty="0"/>
          </a:p>
        </p:txBody>
      </p:sp>
    </p:spTree>
    <p:extLst>
      <p:ext uri="{BB962C8B-B14F-4D97-AF65-F5344CB8AC3E}">
        <p14:creationId xmlns:p14="http://schemas.microsoft.com/office/powerpoint/2010/main" val="2932932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a:t>
            </a:r>
            <a:r>
              <a:rPr lang="en-US" b="0" dirty="0"/>
              <a:t>Applicants must include the items listed here. There is no exception to this requirement.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SF-424, Application</a:t>
            </a:r>
            <a:r>
              <a:rPr lang="en-US" b="0" baseline="0" dirty="0"/>
              <a:t> for Federal Assistance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All applicants for Federal grant and funding opportunities must have a DUNS number and must supply their DUNS number on the SF-424.  Applicants must also register with the System for Award Management (SAM) before submitting an application.  Please note: A recipient must maintain an active SAM registration with current information at all times during which an application under consideration, or it has an active federal award.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The Project Budget, which consists of the SF-424A, Budget Information Form, and the Budget Narrative.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the applicant’s responsibility to ensure that the funding amount requested is consistent across all parts and sub-parts of the application. </a:t>
            </a:r>
            <a:endParaRPr lang="en-US" b="0"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dirty="0"/>
          </a:p>
        </p:txBody>
      </p:sp>
    </p:spTree>
    <p:extLst>
      <p:ext uri="{BB962C8B-B14F-4D97-AF65-F5344CB8AC3E}">
        <p14:creationId xmlns:p14="http://schemas.microsoft.com/office/powerpoint/2010/main" val="56103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Brinda</a:t>
            </a:r>
            <a:r>
              <a:rPr lang="en-US" b="1"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Next is the Project Narrative. </a:t>
            </a:r>
            <a:r>
              <a:rPr lang="en-US" b="0" dirty="0"/>
              <a:t>Applicants will likely spend</a:t>
            </a:r>
            <a:r>
              <a:rPr lang="en-US" b="0" baseline="0" dirty="0"/>
              <a:t> the majority of their time preparing the Project Narrative. This is where applicants demonstrate their capability to implement the grant project in accordance with the provisions of this announcement. Applicants should provide a comprehensive framework and description of all aspects of the proposed project. It must be succinct, self-explanatory, and well organized so that reviewers can understand the proposed project. The guidelines for preparing the Project Narrative are found in Section IV.B.3 and it will be evaluated using the criteria identified in Section 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Project Narrative is limited to 25 double-spaced single-sided 8.5 x 11 inch pages with Times New Roman 12 point text font and 1-inch margins.  You must number the Project Narrative beginning with page number 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will not read or consider any materials beyond the specified page limit in the application review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25</a:t>
            </a:fld>
            <a:endParaRPr lang="en-US" dirty="0"/>
          </a:p>
        </p:txBody>
      </p:sp>
    </p:spTree>
    <p:extLst>
      <p:ext uri="{BB962C8B-B14F-4D97-AF65-F5344CB8AC3E}">
        <p14:creationId xmlns:p14="http://schemas.microsoft.com/office/powerpoint/2010/main" val="1207349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must identify</a:t>
            </a:r>
            <a:r>
              <a:rPr lang="en-US" baseline="0" dirty="0"/>
              <a:t> the H-1B occupations targeted by the proposed project.  Applicants must clearly identify an H-1B occupation identified listed in Appendix A.  </a:t>
            </a:r>
            <a:r>
              <a:rPr lang="en-US" sz="1200" kern="1200" dirty="0">
                <a:solidFill>
                  <a:schemeClr val="tx1"/>
                </a:solidFill>
                <a:effectLst/>
                <a:latin typeface="+mn-lt"/>
                <a:ea typeface="+mn-ea"/>
                <a:cs typeface="+mn-cs"/>
              </a:rPr>
              <a:t>Given the focus of this FOA, these industries are IT and IT-related industries, advanced manufacturing, and professional services that include engineering and surveying occupations important to the transportation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Another option for applicants is to propose an H-1B occupation not listed in Appendix A. However, the application must provide data showing that the H-1B occupation previously had a significant number of H-1B visas certified </a:t>
            </a:r>
            <a:r>
              <a:rPr lang="en-US" sz="1200" kern="1200" dirty="0">
                <a:solidFill>
                  <a:schemeClr val="tx1"/>
                </a:solidFill>
                <a:effectLst/>
                <a:latin typeface="+mn-lt"/>
                <a:ea typeface="+mn-ea"/>
                <a:cs typeface="+mn-cs"/>
              </a:rPr>
              <a:t>and demonstrate that this occupation is related to one of the key sectors of transportation, IT, and advanced  manufacturing.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a:t>All the required information I covered here must be included in your application package. If your application does not meet all the screening criteria, it will be deemed non-responsive and your application will not move forward through the merit review process.  </a:t>
            </a:r>
            <a:endParaRPr lang="en-US" b="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These are explained in more detail in the FOA.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 now turn it over to Andrea to go over the evaluation criteria</a:t>
            </a:r>
            <a:r>
              <a:rPr lang="en-US" baseline="0" dirty="0"/>
              <a:t> used for assessing the technical merit of grant applications and the application </a:t>
            </a:r>
            <a:r>
              <a:rPr lang="en-US" baseline="0"/>
              <a:t>submission requirements.  </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dirty="0"/>
          </a:p>
        </p:txBody>
      </p:sp>
    </p:spTree>
    <p:extLst>
      <p:ext uri="{BB962C8B-B14F-4D97-AF65-F5344CB8AC3E}">
        <p14:creationId xmlns:p14="http://schemas.microsoft.com/office/powerpoint/2010/main" val="901095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 addition to the Project Narrative, applicants must also submit attachments.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All</a:t>
            </a:r>
            <a:r>
              <a:rPr lang="en-US" b="0" baseline="0" dirty="0"/>
              <a:t> attachments must be clearly labeled as Attachments. We will only exclude those attachments listed in Section IV.B.4 from the page limit.  Please note that while these attachments are requested and their omission will not cause us to disqualify the application, however, omission could impact scoring unless otherwise noted.  Please read the entire FOA.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You must not include additional materials such as resumes or general letters of support. These will not be considered. You must submit your application as one package - documents received separately will be tracked separately and will not be attached to the application for review.  </a:t>
            </a:r>
            <a:endParaRPr lang="en-US" b="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dirty="0"/>
          </a:p>
        </p:txBody>
      </p:sp>
    </p:spTree>
    <p:extLst>
      <p:ext uri="{BB962C8B-B14F-4D97-AF65-F5344CB8AC3E}">
        <p14:creationId xmlns:p14="http://schemas.microsoft.com/office/powerpoint/2010/main" val="12247250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checklist shown here should be used as a guide when preparing your application package. Note</a:t>
            </a:r>
            <a:r>
              <a:rPr lang="en-US" b="0" baseline="0" dirty="0"/>
              <a:t> that this checklist is only an aid for applicants and should not be included in the application package.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do urge you to use this checklist to ensure your application has met all required screening criteria. If your application does not meet all of the screening criteria, it will not move forward through the merit review process.</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dirty="0"/>
          </a:p>
        </p:txBody>
      </p:sp>
    </p:spTree>
    <p:extLst>
      <p:ext uri="{BB962C8B-B14F-4D97-AF65-F5344CB8AC3E}">
        <p14:creationId xmlns:p14="http://schemas.microsoft.com/office/powerpoint/2010/main" val="18485170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a:t>
            </a:r>
            <a:r>
              <a:rPr lang="en-US" b="1"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have instituted procedures for assessing the technical merit of applications to provide for an objective review of the applications and to assist you in understanding the standards against which your application will be judged. The evaluation criteria is based on the information required as described in Sections IV.B.2 (Project Budget) and IV.B.3. (Project Narrative). Reviewers will award points based on the evaluation criteria as shown in this chart.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You must ensure you are responding to the appropriate criteria in your application.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r>
              <a:rPr lang="en-US" b="0" baseline="0" dirty="0"/>
              <a:t>See the FOA for the full description of each criterion.</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dirty="0"/>
          </a:p>
        </p:txBody>
      </p:sp>
    </p:spTree>
    <p:extLst>
      <p:ext uri="{BB962C8B-B14F-4D97-AF65-F5344CB8AC3E}">
        <p14:creationId xmlns:p14="http://schemas.microsoft.com/office/powerpoint/2010/main" val="29545629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which can</a:t>
            </a:r>
            <a:r>
              <a:rPr lang="en-US" baseline="0" dirty="0"/>
              <a:t> be found on Section V.A of the FOA, shows the standards for evaluating the applicant’s response to each requirement.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Applicants must fully and convincingly respond to each rating factor.  </a:t>
            </a:r>
            <a:r>
              <a:rPr lang="en-US" dirty="0"/>
              <a:t>For</a:t>
            </a:r>
            <a:r>
              <a:rPr lang="en-US" baseline="0" dirty="0"/>
              <a:t> </a:t>
            </a:r>
            <a:r>
              <a:rPr lang="en-US" dirty="0"/>
              <a:t>all</a:t>
            </a:r>
            <a:r>
              <a:rPr lang="en-US" baseline="0" dirty="0"/>
              <a:t> criteria, full points always conforms to the Thoroughly Meets and zero points always conform to Fails to Meet rating.   </a:t>
            </a:r>
            <a:r>
              <a:rPr lang="en-US" sz="1200" b="0" i="0" u="none" strike="noStrike" kern="1200" baseline="0" dirty="0">
                <a:solidFill>
                  <a:schemeClr val="tx1"/>
                </a:solidFill>
                <a:latin typeface="+mn-lt"/>
                <a:ea typeface="+mn-ea"/>
                <a:cs typeface="+mn-cs"/>
              </a:rPr>
              <a:t>Scores for each criterion will be dependent on the rating factors within that criterion. </a:t>
            </a: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dirty="0"/>
          </a:p>
        </p:txBody>
      </p:sp>
    </p:spTree>
    <p:extLst>
      <p:ext uri="{BB962C8B-B14F-4D97-AF65-F5344CB8AC3E}">
        <p14:creationId xmlns:p14="http://schemas.microsoft.com/office/powerpoint/2010/main" val="37384641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Applications</a:t>
            </a:r>
            <a:r>
              <a:rPr lang="en-US" b="0" baseline="0" dirty="0"/>
              <a:t> must be received by 4:00 pm (Eastern Time) on the closing date, which is November 12, 2020 for this FOA.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You can submit applications online at www.grants.gov.  Please reference FOA-ETA-20-13 in your application submission and details on how to submit your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 will now turn this back over to Maya for our closing remarks… Maya?</a:t>
            </a:r>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dirty="0"/>
          </a:p>
        </p:txBody>
      </p:sp>
    </p:spTree>
    <p:extLst>
      <p:ext uri="{BB962C8B-B14F-4D97-AF65-F5344CB8AC3E}">
        <p14:creationId xmlns:p14="http://schemas.microsoft.com/office/powerpoint/2010/main" val="3108855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Maya</a:t>
            </a:r>
            <a:r>
              <a:rPr lang="en-US" dirty="0"/>
              <a:t>:</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Thank you Andrea, Brinda, Greg, and Robin.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concludes our prospective</a:t>
            </a:r>
            <a:r>
              <a:rPr lang="en-US" baseline="0" dirty="0"/>
              <a:t> applicant webcast.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Please read the Frequently Asked Questions (FAQs) at the website link provided here.  The link is also in the FOA.  Please remember to check the site frequently for any newly posted FAQs.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After reading the FAQs, if you have additional questions on the H-1B One Workforce Grant Program FOA, you may contact Andrea </a:t>
            </a:r>
            <a:r>
              <a:rPr lang="en-US" baseline="0" dirty="0" err="1"/>
              <a:t>Chism</a:t>
            </a:r>
            <a:r>
              <a:rPr lang="en-US" baseline="0" dirty="0"/>
              <a:t>, who is the grants management specialist listed as the contact in the Funding Opportunity Announcement.</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32</a:t>
            </a:fld>
            <a:endParaRPr lang="en-US" dirty="0"/>
          </a:p>
        </p:txBody>
      </p:sp>
    </p:spTree>
    <p:extLst>
      <p:ext uri="{BB962C8B-B14F-4D97-AF65-F5344CB8AC3E}">
        <p14:creationId xmlns:p14="http://schemas.microsoft.com/office/powerpoint/2010/main" val="5903199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Maya</a:t>
            </a:r>
            <a:r>
              <a:rPr lang="en-US" dirty="0"/>
              <a:t>:</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a:t>
            </a:r>
            <a:r>
              <a:rPr lang="en-US" baseline="0" dirty="0"/>
              <a:t> you for joining us today!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33</a:t>
            </a:fld>
            <a:endParaRPr lang="en-US" dirty="0"/>
          </a:p>
        </p:txBody>
      </p:sp>
    </p:spTree>
    <p:extLst>
      <p:ext uri="{BB962C8B-B14F-4D97-AF65-F5344CB8AC3E}">
        <p14:creationId xmlns:p14="http://schemas.microsoft.com/office/powerpoint/2010/main" val="378515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orkforcegps.org/resources/2016/05/27/14/00/Applying_for_ETA_Competitive_Grants-_A_Web-Based_Toolkit-for_Prospective_Applica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irs.gov/newsroom/opportunity-zones-frequently-asked-question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hyperlink" Target="#_Project_Budget"/><Relationship Id="rId3" Type="http://schemas.openxmlformats.org/officeDocument/2006/relationships/hyperlink" Target="#_Statement_of_Need"/><Relationship Id="rId7" Type="http://schemas.openxmlformats.org/officeDocument/2006/relationships/hyperlink" Target="#_Past_Performance_&#8211;"/><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hyperlink" Target="#_Organizational,_Administrative,_and"/><Relationship Id="rId5" Type="http://schemas.openxmlformats.org/officeDocument/2006/relationships/hyperlink" Target="#_Project_Design"/><Relationship Id="rId4" Type="http://schemas.openxmlformats.org/officeDocument/2006/relationships/hyperlink" Target="#_Expected_Outcomes_and"/></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www.dol.gov/agencies/eta/skills-grants/h1-b-skills-training" TargetMode="External"/><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386263" y="1900238"/>
            <a:ext cx="7326087" cy="3143250"/>
          </a:xfrm>
        </p:spPr>
        <p:txBody>
          <a:bodyPr>
            <a:normAutofit/>
          </a:bodyPr>
          <a:lstStyle/>
          <a:p>
            <a:r>
              <a:rPr lang="en-US" sz="4000" dirty="0"/>
              <a:t>H-1B One Workforce Grant Program Prospective Applicant Webinar</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September 28, 2020</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for Viewing this Webcast</a:t>
            </a:r>
          </a:p>
        </p:txBody>
      </p:sp>
      <p:sp>
        <p:nvSpPr>
          <p:cNvPr id="3" name="Content Placeholder 2"/>
          <p:cNvSpPr>
            <a:spLocks noGrp="1"/>
          </p:cNvSpPr>
          <p:nvPr>
            <p:ph idx="1"/>
          </p:nvPr>
        </p:nvSpPr>
        <p:spPr/>
        <p:txBody>
          <a:bodyPr>
            <a:normAutofit/>
          </a:bodyPr>
          <a:lstStyle/>
          <a:p>
            <a:r>
              <a:rPr lang="en-US" sz="3200" dirty="0"/>
              <a:t>We recommend you to have a hard copy of the FOA when viewing this Webcast</a:t>
            </a:r>
          </a:p>
          <a:p>
            <a:r>
              <a:rPr lang="en-US" sz="3200" dirty="0"/>
              <a:t>When applying for ETA competitive grants, use our Web-Based Toolkit for Prospective Applicants:  </a:t>
            </a:r>
            <a:r>
              <a:rPr lang="en-US" sz="3200" dirty="0">
                <a:hlinkClick r:id="rId3"/>
              </a:rPr>
              <a:t>https://www.workforcegps.org/resources/2016/05/27/14/00/Applying_for_ETA_Competitive_Grants-_A_Web-Based_Toolkit-for_Prospective_Applicants</a:t>
            </a:r>
            <a:endParaRPr lang="en-US" sz="3200" dirty="0"/>
          </a:p>
          <a:p>
            <a:endParaRPr lang="en-US" dirty="0"/>
          </a:p>
        </p:txBody>
      </p:sp>
    </p:spTree>
    <p:extLst>
      <p:ext uri="{BB962C8B-B14F-4D97-AF65-F5344CB8AC3E}">
        <p14:creationId xmlns:p14="http://schemas.microsoft.com/office/powerpoint/2010/main" val="163442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a:xfrm>
            <a:off x="4486275" y="1254649"/>
            <a:ext cx="5599605" cy="1274240"/>
          </a:xfrm>
        </p:spPr>
        <p:txBody>
          <a:bodyPr/>
          <a:lstStyle/>
          <a:p>
            <a:r>
              <a:rPr lang="en-US" dirty="0"/>
              <a:t>Robin Fernkas</a:t>
            </a:r>
          </a:p>
          <a:p>
            <a:pPr lvl="1"/>
            <a:r>
              <a:rPr lang="en-US" dirty="0"/>
              <a:t>Deputy Administrator, </a:t>
            </a:r>
          </a:p>
          <a:p>
            <a:pPr lvl="1"/>
            <a:r>
              <a:rPr lang="en-US" dirty="0"/>
              <a:t>Office of Workforce Investment</a:t>
            </a:r>
          </a:p>
          <a:p>
            <a:pPr lvl="2"/>
            <a:r>
              <a:rPr lang="en-US" dirty="0"/>
              <a:t>U.S. Department of Labor</a:t>
            </a: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86275" y="4377586"/>
            <a:ext cx="5856780" cy="1480290"/>
          </a:xfrm>
        </p:spPr>
        <p:txBody>
          <a:bodyPr/>
          <a:lstStyle/>
          <a:p>
            <a:r>
              <a:rPr lang="en-US" dirty="0"/>
              <a:t>Gregory Scheib</a:t>
            </a:r>
          </a:p>
          <a:p>
            <a:pPr lvl="1"/>
            <a:r>
              <a:rPr lang="en-US" dirty="0"/>
              <a:t>Workforce Analyst, </a:t>
            </a:r>
          </a:p>
          <a:p>
            <a:pPr lvl="1"/>
            <a:r>
              <a:rPr lang="en-US" dirty="0"/>
              <a:t>Division of Strategic Investments </a:t>
            </a:r>
          </a:p>
          <a:p>
            <a:pPr lvl="1"/>
            <a:r>
              <a:rPr lang="en-US" i="0" dirty="0">
                <a:latin typeface="+mn-lt"/>
              </a:rPr>
              <a:t>U.S. Department of Labor</a:t>
            </a:r>
          </a:p>
        </p:txBody>
      </p:sp>
      <p:sp>
        <p:nvSpPr>
          <p:cNvPr id="6" name="Content Placeholder 2">
            <a:extLst>
              <a:ext uri="{FF2B5EF4-FFF2-40B4-BE49-F238E27FC236}">
                <a16:creationId xmlns:a16="http://schemas.microsoft.com/office/drawing/2014/main" id="{97050536-9415-4670-BC57-2C187410CDB3}"/>
              </a:ext>
            </a:extLst>
          </p:cNvPr>
          <p:cNvSpPr txBox="1">
            <a:spLocks/>
          </p:cNvSpPr>
          <p:nvPr/>
        </p:nvSpPr>
        <p:spPr>
          <a:xfrm>
            <a:off x="4486276" y="2681289"/>
            <a:ext cx="5752004" cy="1685924"/>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Maya Kelley</a:t>
            </a:r>
          </a:p>
          <a:p>
            <a:pPr lvl="1"/>
            <a:r>
              <a:rPr lang="en-US" dirty="0"/>
              <a:t>Program Manager, </a:t>
            </a:r>
          </a:p>
          <a:p>
            <a:pPr lvl="1"/>
            <a:r>
              <a:rPr lang="en-US" dirty="0"/>
              <a:t>Division of Strategic Investments </a:t>
            </a:r>
          </a:p>
          <a:p>
            <a:pPr lvl="1"/>
            <a:r>
              <a:rPr lang="en-US" i="0" dirty="0">
                <a:latin typeface="Calibri" panose="020F0502020204030204" pitchFamily="34" charset="0"/>
                <a:cs typeface="Calibri" panose="020F0502020204030204" pitchFamily="34" charset="0"/>
              </a:rPr>
              <a:t>U.S. Department of Labor</a:t>
            </a:r>
          </a:p>
        </p:txBody>
      </p:sp>
    </p:spTree>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a:t>Brinda Ruggles</a:t>
            </a:r>
          </a:p>
          <a:p>
            <a:pPr lvl="1"/>
            <a:r>
              <a:rPr lang="en-US" dirty="0"/>
              <a:t>Grant Officer, </a:t>
            </a:r>
          </a:p>
          <a:p>
            <a:pPr lvl="1"/>
            <a:r>
              <a:rPr lang="en-US" dirty="0"/>
              <a:t>Office of Grants Management (OGM)</a:t>
            </a:r>
          </a:p>
          <a:p>
            <a:pPr lvl="2"/>
            <a:r>
              <a:rPr lang="en-US" dirty="0"/>
              <a:t>U.S. Department of Labor</a:t>
            </a: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39822" y="3456437"/>
            <a:ext cx="5646057" cy="2201789"/>
          </a:xfrm>
        </p:spPr>
        <p:txBody>
          <a:bodyPr/>
          <a:lstStyle/>
          <a:p>
            <a:r>
              <a:rPr lang="en-US" dirty="0"/>
              <a:t>Andrea </a:t>
            </a:r>
            <a:r>
              <a:rPr lang="en-US" dirty="0" err="1"/>
              <a:t>Chism</a:t>
            </a:r>
            <a:endParaRPr lang="en-US" dirty="0"/>
          </a:p>
          <a:p>
            <a:pPr lvl="1"/>
            <a:r>
              <a:rPr lang="en-US" dirty="0"/>
              <a:t>Grants Management Specialist, OGM</a:t>
            </a:r>
          </a:p>
          <a:p>
            <a:pPr lvl="2"/>
            <a:r>
              <a:rPr lang="en-US" dirty="0"/>
              <a:t>U.S. Department of Labor</a:t>
            </a:r>
          </a:p>
        </p:txBody>
      </p:sp>
    </p:spTree>
    <p:extLst>
      <p:ext uri="{BB962C8B-B14F-4D97-AF65-F5344CB8AC3E}">
        <p14:creationId xmlns:p14="http://schemas.microsoft.com/office/powerpoint/2010/main" val="3832346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5</a:t>
            </a:fld>
            <a:endParaRPr lang="en-US" dirty="0"/>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normAutofit/>
          </a:bodyPr>
          <a:lstStyle/>
          <a:p>
            <a:r>
              <a:rPr lang="en-US" dirty="0"/>
              <a:t>Key H-1B One Workforce Grant FOA Areas of Focus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normAutofit/>
          </a:bodyPr>
          <a:lstStyle/>
          <a:p>
            <a:pPr>
              <a:buFont typeface="Wingdings" panose="05000000000000000000" pitchFamily="2" charset="2"/>
              <a:buChar char="ü"/>
            </a:pPr>
            <a:r>
              <a:rPr lang="en-US" sz="3600" dirty="0"/>
              <a:t>Program Purpose and Design, Geographic Scope, and Expected Outcomes</a:t>
            </a:r>
          </a:p>
          <a:p>
            <a:pPr>
              <a:buFont typeface="Wingdings" panose="05000000000000000000" pitchFamily="2" charset="2"/>
              <a:buChar char="ü"/>
            </a:pPr>
            <a:endParaRPr lang="en-US" sz="3600" dirty="0"/>
          </a:p>
          <a:p>
            <a:pPr>
              <a:buFont typeface="Wingdings" panose="05000000000000000000" pitchFamily="2" charset="2"/>
              <a:buChar char="ü"/>
            </a:pPr>
            <a:r>
              <a:rPr lang="en-US" sz="3600" dirty="0"/>
              <a:t>Award Information, Eligibility, Partnerships, and Priority Consideration</a:t>
            </a:r>
          </a:p>
          <a:p>
            <a:pPr>
              <a:buFont typeface="Wingdings" panose="05000000000000000000" pitchFamily="2" charset="2"/>
              <a:buChar char="ü"/>
            </a:pPr>
            <a:endParaRPr lang="en-US" sz="3600" dirty="0"/>
          </a:p>
          <a:p>
            <a:r>
              <a:rPr lang="en-US" sz="3600" dirty="0"/>
              <a:t>Application Submission Requirements</a:t>
            </a:r>
          </a:p>
        </p:txBody>
      </p:sp>
    </p:spTree>
    <p:extLst>
      <p:ext uri="{BB962C8B-B14F-4D97-AF65-F5344CB8AC3E}">
        <p14:creationId xmlns:p14="http://schemas.microsoft.com/office/powerpoint/2010/main" val="40910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u="sng" dirty="0"/>
              <a:t>Program Purpose and Design, Geographic Scope, and Expected Outcomes</a:t>
            </a:r>
            <a:endParaRPr lang="en-US" dirty="0"/>
          </a:p>
        </p:txBody>
      </p:sp>
    </p:spTree>
    <p:extLst>
      <p:ext uri="{BB962C8B-B14F-4D97-AF65-F5344CB8AC3E}">
        <p14:creationId xmlns:p14="http://schemas.microsoft.com/office/powerpoint/2010/main" val="138573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Program Purpose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lvl="0" indent="0">
              <a:buNone/>
            </a:pPr>
            <a:r>
              <a:rPr lang="en-US" sz="3000" dirty="0"/>
              <a:t>The H-1B One Workforce Grant Program is designed to: </a:t>
            </a:r>
          </a:p>
          <a:p>
            <a:pPr lvl="0"/>
            <a:r>
              <a:rPr lang="en-US" sz="3000" dirty="0"/>
              <a:t>Encourage states and economic regions to work with industry stakeholders to develop dynamic workforce strategies that train workers and jobseekers for middle- to high-skilled H-1B occupations in the IT, advanced manufacturing, and transportation sectors; and</a:t>
            </a:r>
          </a:p>
          <a:p>
            <a:r>
              <a:rPr lang="en-US" sz="3000" dirty="0"/>
              <a:t>Build proof of concepts of innovative training models that can be replicated by the broader workforce system.  </a:t>
            </a:r>
          </a:p>
          <a:p>
            <a:pPr marL="0" lv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84112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Geographic Scope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3200" dirty="0"/>
              <a:t>Applicants may choose one of the following geographic scopes: </a:t>
            </a:r>
          </a:p>
          <a:p>
            <a:pPr lvl="1"/>
            <a:r>
              <a:rPr lang="en-US" sz="3000" b="1" dirty="0"/>
              <a:t>Local/regional </a:t>
            </a:r>
            <a:r>
              <a:rPr lang="en-US" sz="3000" dirty="0"/>
              <a:t>means serving a part of one state or a contiguous area that includes multiple sites in a regional workforce area or economic region that may cross more than one state.</a:t>
            </a:r>
          </a:p>
          <a:p>
            <a:pPr lvl="1"/>
            <a:r>
              <a:rPr lang="en-US" sz="3000" b="1" dirty="0"/>
              <a:t>Statewide </a:t>
            </a:r>
            <a:r>
              <a:rPr lang="en-US" sz="3000" dirty="0"/>
              <a:t>means serving an entire state or multiple non-contiguous sites (or economic regions) within one state. </a:t>
            </a:r>
          </a:p>
          <a:p>
            <a:pPr lvl="1"/>
            <a:r>
              <a:rPr lang="en-US" sz="3000" b="1" dirty="0"/>
              <a:t>National </a:t>
            </a:r>
            <a:r>
              <a:rPr lang="en-US" sz="3000" dirty="0"/>
              <a:t>means serving multiple economic regions in multiple states across the country. The service area does not need to be contiguous.</a:t>
            </a:r>
          </a:p>
          <a:p>
            <a:endParaRPr lang="en-US" dirty="0"/>
          </a:p>
        </p:txBody>
      </p:sp>
    </p:spTree>
    <p:extLst>
      <p:ext uri="{BB962C8B-B14F-4D97-AF65-F5344CB8AC3E}">
        <p14:creationId xmlns:p14="http://schemas.microsoft.com/office/powerpoint/2010/main" val="2812352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Program Design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indent="0">
              <a:buNone/>
            </a:pPr>
            <a:r>
              <a:rPr lang="en-US" sz="3000" dirty="0"/>
              <a:t>Successful applicants will design their grant projects from both:</a:t>
            </a:r>
          </a:p>
          <a:p>
            <a:pPr lvl="0"/>
            <a:r>
              <a:rPr lang="en-US" sz="3000" dirty="0"/>
              <a:t>A </a:t>
            </a:r>
            <a:r>
              <a:rPr lang="en-US" sz="3000" b="1" dirty="0"/>
              <a:t>strategic level</a:t>
            </a:r>
            <a:r>
              <a:rPr lang="en-US" sz="3000" dirty="0"/>
              <a:t>, describing planned activities for convening sector partnerships, assessing the needs of  proposed industry sectors within a particular geographic scope, and devising a comprehensive workforce strategy; and </a:t>
            </a:r>
          </a:p>
          <a:p>
            <a:pPr lvl="0"/>
            <a:r>
              <a:rPr lang="en-US" sz="3000" dirty="0"/>
              <a:t>An </a:t>
            </a:r>
            <a:r>
              <a:rPr lang="en-US" sz="3000" b="1" dirty="0"/>
              <a:t>operational level</a:t>
            </a:r>
            <a:r>
              <a:rPr lang="en-US" sz="3000" dirty="0"/>
              <a:t>, describing how a comprehensive workforce strategy will be implemented, and how training activities that prepare individuals for middle- to high-skilled jobs will be deployed.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96236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Program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lvl="0"/>
            <a:r>
              <a:rPr lang="en-US" sz="2800" dirty="0"/>
              <a:t>Build new or expand existing sector partnerships that develop a workforce strategy across state and regional workforce and related sector agencies, including employers within the proposed sector-based initiative(s) and education and training entities;</a:t>
            </a:r>
          </a:p>
          <a:p>
            <a:pPr lvl="0"/>
            <a:r>
              <a:rPr lang="en-US" sz="2800" dirty="0"/>
              <a:t>Establish new or expand career pathways in the proposed sector-based initiative(s) that focus on the skills, competencies, and credentials needed for jobs within the targeted H-1B industries and occupations;</a:t>
            </a:r>
          </a:p>
          <a:p>
            <a:pPr lvl="0"/>
            <a:r>
              <a:rPr lang="en-US" sz="2800" dirty="0"/>
              <a:t>Offer high-quality training options (such as work-based learning training models) to prepare individuals to successfully move into middle- to high-skilled employment within the targeted H-1B industries and occupations; </a:t>
            </a:r>
          </a:p>
        </p:txBody>
      </p:sp>
    </p:spTree>
    <p:extLst>
      <p:ext uri="{BB962C8B-B14F-4D97-AF65-F5344CB8AC3E}">
        <p14:creationId xmlns:p14="http://schemas.microsoft.com/office/powerpoint/2010/main" val="3175712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Program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lvl="0"/>
            <a:r>
              <a:rPr lang="en-US" sz="2800" dirty="0"/>
              <a:t>Ensure that participants receive the supportive services necessary to participate fully in employment and training activities; </a:t>
            </a:r>
          </a:p>
          <a:p>
            <a:pPr lvl="0"/>
            <a:r>
              <a:rPr lang="en-US" sz="2800" dirty="0"/>
              <a:t>Develop a new or leverage an existing system for reviewing and collecting data, and monitor results to assess program performance; </a:t>
            </a:r>
          </a:p>
          <a:p>
            <a:pPr lvl="0"/>
            <a:r>
              <a:rPr lang="en-US" sz="2800" dirty="0"/>
              <a:t>Create a new or leverage an existing infrastructure to successfully sustain the program components and partnerships after the life of the grant; and  </a:t>
            </a:r>
          </a:p>
          <a:p>
            <a:r>
              <a:rPr lang="en-US" sz="2800" dirty="0"/>
              <a:t>Generate leveraged funds equal to at least 25 percent of the total requested amount of the grant award to supplement grant activities. </a:t>
            </a:r>
          </a:p>
        </p:txBody>
      </p:sp>
    </p:spTree>
    <p:extLst>
      <p:ext uri="{BB962C8B-B14F-4D97-AF65-F5344CB8AC3E}">
        <p14:creationId xmlns:p14="http://schemas.microsoft.com/office/powerpoint/2010/main" val="2872248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12</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Program Design (continued)</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1583873"/>
          </a:xfrm>
        </p:spPr>
        <p:txBody>
          <a:bodyPr numCol="1"/>
          <a:lstStyle/>
          <a:p>
            <a:pPr marL="0" indent="0">
              <a:buNone/>
            </a:pPr>
            <a:r>
              <a:rPr lang="en-US" sz="2800" b="1" dirty="0"/>
              <a:t>Training and Education Services</a:t>
            </a:r>
            <a:endParaRPr lang="en-US" sz="2800" dirty="0"/>
          </a:p>
          <a:p>
            <a:r>
              <a:rPr lang="en-US" dirty="0"/>
              <a:t>Assessment, coaching and counseling, and occupational skills training models that lead to recognized postsecondary credentials. </a:t>
            </a:r>
          </a:p>
          <a:p>
            <a:r>
              <a:rPr lang="en-US" dirty="0"/>
              <a:t>Work-based learning strategies such as:</a:t>
            </a:r>
          </a:p>
          <a:p>
            <a:endParaRPr lang="en-US" dirty="0"/>
          </a:p>
          <a:p>
            <a:endParaRPr lang="en-US" dirty="0"/>
          </a:p>
          <a:p>
            <a:pPr marL="0" indent="0">
              <a:buNone/>
            </a:pPr>
            <a:endParaRPr lang="en-US" sz="2000" dirty="0"/>
          </a:p>
        </p:txBody>
      </p:sp>
      <p:sp>
        <p:nvSpPr>
          <p:cNvPr id="7" name="TextBox 6"/>
          <p:cNvSpPr txBox="1"/>
          <p:nvPr/>
        </p:nvSpPr>
        <p:spPr>
          <a:xfrm>
            <a:off x="556921" y="3072348"/>
            <a:ext cx="11330279" cy="4154984"/>
          </a:xfrm>
          <a:prstGeom prst="rect">
            <a:avLst/>
          </a:prstGeom>
          <a:noFill/>
        </p:spPr>
        <p:txBody>
          <a:bodyPr wrap="square" numCol="2" rtlCol="0">
            <a:spAutoFit/>
          </a:bodyPr>
          <a:lstStyle/>
          <a:p>
            <a:pPr marL="742950" lvl="1" indent="-285750">
              <a:buFont typeface="Wingdings" panose="05000000000000000000" pitchFamily="2" charset="2"/>
              <a:buChar char="Ø"/>
            </a:pPr>
            <a:r>
              <a:rPr lang="en-US" sz="2400" dirty="0"/>
              <a:t>On-the-Job Training (OJT); </a:t>
            </a:r>
          </a:p>
          <a:p>
            <a:pPr marL="742950" lvl="1" indent="-285750">
              <a:buFont typeface="Wingdings" panose="05000000000000000000" pitchFamily="2" charset="2"/>
              <a:buChar char="Ø"/>
            </a:pPr>
            <a:r>
              <a:rPr lang="en-US" sz="2400" dirty="0"/>
              <a:t>Customized training for cohorts; </a:t>
            </a:r>
          </a:p>
          <a:p>
            <a:pPr marL="742950" lvl="1" indent="-285750">
              <a:buFont typeface="Wingdings" panose="05000000000000000000" pitchFamily="2" charset="2"/>
              <a:buChar char="Ø"/>
            </a:pPr>
            <a:r>
              <a:rPr lang="en-US" sz="2400" dirty="0"/>
              <a:t>Incumbent Worker Training; </a:t>
            </a:r>
          </a:p>
          <a:p>
            <a:pPr marL="742950" lvl="1" indent="-285750">
              <a:buFont typeface="Wingdings" panose="05000000000000000000" pitchFamily="2" charset="2"/>
              <a:buChar char="Ø"/>
            </a:pPr>
            <a:r>
              <a:rPr lang="en-US" sz="2400" dirty="0"/>
              <a:t>Registered Apprenticeship Programs;</a:t>
            </a:r>
          </a:p>
          <a:p>
            <a:pPr marL="742950" lvl="1" indent="-285750">
              <a:buFont typeface="Wingdings" panose="05000000000000000000" pitchFamily="2" charset="2"/>
              <a:buChar char="Ø"/>
            </a:pPr>
            <a:r>
              <a:rPr lang="en-US" sz="2400" dirty="0"/>
              <a:t>Industry-Recognized Apprenticeship Programs;</a:t>
            </a:r>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r>
              <a:rPr lang="en-US" sz="2400" dirty="0"/>
              <a:t>Pre-apprenticeship programs that articulate to grant-funded apprenticeship programs; </a:t>
            </a:r>
          </a:p>
          <a:p>
            <a:pPr marL="742950" lvl="1" indent="-285750">
              <a:buFont typeface="Wingdings" panose="05000000000000000000" pitchFamily="2" charset="2"/>
              <a:buChar char="Ø"/>
            </a:pPr>
            <a:r>
              <a:rPr lang="en-US" sz="2400" dirty="0"/>
              <a:t>Paid work and paid internships, and</a:t>
            </a:r>
          </a:p>
          <a:p>
            <a:pPr marL="742950" lvl="1" indent="-285750">
              <a:buFont typeface="Wingdings" panose="05000000000000000000" pitchFamily="2" charset="2"/>
              <a:buChar char="Ø"/>
            </a:pPr>
            <a:r>
              <a:rPr lang="en-US" sz="2400" dirty="0"/>
              <a:t>Classroom, competency-based, and technology-based training strategies.  </a:t>
            </a:r>
          </a:p>
          <a:p>
            <a:pPr lvl="1"/>
            <a:r>
              <a:rPr lang="en-US" sz="2400" dirty="0"/>
              <a:t> </a:t>
            </a:r>
          </a:p>
          <a:p>
            <a:endParaRPr lang="en-US" sz="2400" dirty="0"/>
          </a:p>
          <a:p>
            <a:endParaRPr lang="en-US" sz="2400" dirty="0"/>
          </a:p>
          <a:p>
            <a:endParaRPr lang="en-US" sz="2400" dirty="0"/>
          </a:p>
        </p:txBody>
      </p:sp>
    </p:spTree>
    <p:extLst>
      <p:ext uri="{BB962C8B-B14F-4D97-AF65-F5344CB8AC3E}">
        <p14:creationId xmlns:p14="http://schemas.microsoft.com/office/powerpoint/2010/main" val="2345856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Performance Outcomes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marL="0" indent="0">
              <a:buNone/>
            </a:pPr>
            <a:r>
              <a:rPr lang="en-US" sz="2800" b="1" dirty="0"/>
              <a:t>H-1B Performance Outcome Measures </a:t>
            </a:r>
            <a:endParaRPr lang="en-US" sz="2800" dirty="0"/>
          </a:p>
          <a:p>
            <a:r>
              <a:rPr lang="en-US" sz="2600" dirty="0"/>
              <a:t>Total participants served;</a:t>
            </a:r>
          </a:p>
          <a:p>
            <a:r>
              <a:rPr lang="en-US" sz="2600" dirty="0"/>
              <a:t>Total participants enrolled in education/training activities; </a:t>
            </a:r>
          </a:p>
          <a:p>
            <a:r>
              <a:rPr lang="en-US" sz="2600" dirty="0"/>
              <a:t>Total participants who complete education/training activities; </a:t>
            </a:r>
          </a:p>
          <a:p>
            <a:r>
              <a:rPr lang="en-US" sz="2600" dirty="0"/>
              <a:t>Total participants who complete education/training activities and receive a degree, or other type of credential; </a:t>
            </a:r>
          </a:p>
          <a:p>
            <a:r>
              <a:rPr lang="en-US" sz="2600" dirty="0"/>
              <a:t>Total number of unemployed and underemployed participants who complete education/training activities and obtain employment; and </a:t>
            </a:r>
          </a:p>
          <a:p>
            <a:r>
              <a:rPr lang="en-US" sz="2600" dirty="0"/>
              <a:t>Total number of incumbent worker participants who complete training activities and advance into a new position (if serving incumbent workers). </a:t>
            </a:r>
          </a:p>
          <a:p>
            <a:pPr marL="0" indent="0">
              <a:buNone/>
            </a:pPr>
            <a:endParaRPr lang="en-US" sz="3200" dirty="0">
              <a:solidFill>
                <a:srgbClr val="C00000"/>
              </a:solidFill>
            </a:endParaRPr>
          </a:p>
        </p:txBody>
      </p:sp>
    </p:spTree>
    <p:extLst>
      <p:ext uri="{BB962C8B-B14F-4D97-AF65-F5344CB8AC3E}">
        <p14:creationId xmlns:p14="http://schemas.microsoft.com/office/powerpoint/2010/main" val="1271133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14</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Performance Outcomes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marL="0" indent="0">
              <a:buNone/>
            </a:pPr>
            <a:r>
              <a:rPr lang="en-US" sz="2800" b="1" dirty="0"/>
              <a:t>WIOA Primary Indicators of Performance</a:t>
            </a:r>
          </a:p>
          <a:p>
            <a:pPr lvl="1"/>
            <a:r>
              <a:rPr lang="en-US" sz="2400" b="1" dirty="0"/>
              <a:t>Employment Rate – 2nd Quarter After Exit</a:t>
            </a:r>
            <a:r>
              <a:rPr lang="en-US" sz="2400" dirty="0"/>
              <a:t>; </a:t>
            </a:r>
          </a:p>
          <a:p>
            <a:pPr lvl="1"/>
            <a:r>
              <a:rPr lang="en-US" sz="2400" b="1" dirty="0"/>
              <a:t>Employment Rate – 4th Quarter After Exit</a:t>
            </a:r>
            <a:r>
              <a:rPr lang="en-US" sz="2400" dirty="0"/>
              <a:t>;</a:t>
            </a:r>
            <a:r>
              <a:rPr lang="en-US" sz="2400" b="1" dirty="0"/>
              <a:t> </a:t>
            </a:r>
          </a:p>
          <a:p>
            <a:pPr lvl="1"/>
            <a:r>
              <a:rPr lang="en-US" sz="2400" dirty="0"/>
              <a:t>Median Earnings – 2nd Quarter After Exit; </a:t>
            </a:r>
          </a:p>
          <a:p>
            <a:pPr lvl="1"/>
            <a:r>
              <a:rPr lang="en-US" sz="2400" dirty="0"/>
              <a:t>Effectiveness in Serving Employers (Retention with the Same Employer 2nd and 4th Quarter After Exit); </a:t>
            </a:r>
          </a:p>
          <a:p>
            <a:pPr lvl="1"/>
            <a:r>
              <a:rPr lang="en-US" sz="2400" dirty="0"/>
              <a:t>Credential Attainment; and </a:t>
            </a:r>
          </a:p>
          <a:p>
            <a:pPr lvl="1"/>
            <a:r>
              <a:rPr lang="en-US" sz="2400" dirty="0"/>
              <a:t>Measurable Skill Gains. </a:t>
            </a:r>
          </a:p>
          <a:p>
            <a:r>
              <a:rPr lang="en-US" dirty="0"/>
              <a:t>Applicants will provide outcome targets for the following two key WIOA outcomes: </a:t>
            </a:r>
          </a:p>
          <a:p>
            <a:pPr lvl="1"/>
            <a:r>
              <a:rPr lang="en-US" sz="2400" b="1" dirty="0"/>
              <a:t>Employment Rate – 2nd Quarter After Exit </a:t>
            </a:r>
          </a:p>
          <a:p>
            <a:pPr lvl="1"/>
            <a:r>
              <a:rPr lang="en-US" sz="2400" b="1" dirty="0"/>
              <a:t>Employment Rate – 4th Quarter After Exit</a:t>
            </a:r>
          </a:p>
        </p:txBody>
      </p:sp>
    </p:spTree>
    <p:extLst>
      <p:ext uri="{BB962C8B-B14F-4D97-AF65-F5344CB8AC3E}">
        <p14:creationId xmlns:p14="http://schemas.microsoft.com/office/powerpoint/2010/main" val="2997881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1" y="1405870"/>
            <a:ext cx="8474528" cy="2357891"/>
          </a:xfrm>
        </p:spPr>
        <p:txBody>
          <a:bodyPr>
            <a:normAutofit fontScale="90000"/>
          </a:bodyPr>
          <a:lstStyle/>
          <a:p>
            <a:r>
              <a:rPr lang="en-US" u="sng" dirty="0"/>
              <a:t>Award Information, </a:t>
            </a:r>
            <a:br>
              <a:rPr lang="en-US" u="sng" dirty="0"/>
            </a:br>
            <a:r>
              <a:rPr lang="en-US" u="sng" dirty="0"/>
              <a:t>Eligibility, </a:t>
            </a:r>
            <a:br>
              <a:rPr lang="en-US" u="sng" dirty="0"/>
            </a:br>
            <a:r>
              <a:rPr lang="en-US" u="sng" dirty="0"/>
              <a:t>Partnerships, and Priority Consideration</a:t>
            </a:r>
          </a:p>
        </p:txBody>
      </p:sp>
    </p:spTree>
    <p:extLst>
      <p:ext uri="{BB962C8B-B14F-4D97-AF65-F5344CB8AC3E}">
        <p14:creationId xmlns:p14="http://schemas.microsoft.com/office/powerpoint/2010/main" val="1034112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600" dirty="0"/>
              <a:t>Award Information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192474"/>
            <a:ext cx="10515600" cy="4538475"/>
          </a:xfrm>
        </p:spPr>
        <p:txBody>
          <a:bodyPr/>
          <a:lstStyle/>
          <a:p>
            <a:r>
              <a:rPr lang="en-US" sz="3200" dirty="0"/>
              <a:t>Up to $150 million to fund approximately 15-30 grants </a:t>
            </a:r>
          </a:p>
          <a:p>
            <a:r>
              <a:rPr lang="en-US" sz="3200" dirty="0"/>
              <a:t>Grant awards will range from $500,000 to $10,000,000</a:t>
            </a:r>
          </a:p>
          <a:p>
            <a:r>
              <a:rPr lang="en-US" sz="3200" dirty="0"/>
              <a:t>Applicants should request funding that is commensurate with the scope and scale of the project proposed</a:t>
            </a:r>
          </a:p>
          <a:p>
            <a:pPr marL="171450" indent="-171450">
              <a:buFont typeface="Arial" panose="020B0604020202020204" pitchFamily="34" charset="0"/>
              <a:buChar char="•"/>
            </a:pPr>
            <a:endParaRPr lang="en-US" sz="3200" b="1" dirty="0"/>
          </a:p>
        </p:txBody>
      </p:sp>
    </p:spTree>
    <p:extLst>
      <p:ext uri="{BB962C8B-B14F-4D97-AF65-F5344CB8AC3E}">
        <p14:creationId xmlns:p14="http://schemas.microsoft.com/office/powerpoint/2010/main" val="337835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Eligible Lead Applicants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89907"/>
            <a:ext cx="10515600" cy="5299756"/>
          </a:xfrm>
        </p:spPr>
        <p:txBody>
          <a:bodyPr/>
          <a:lstStyle/>
          <a:p>
            <a:pPr marL="0" indent="0">
              <a:buNone/>
            </a:pPr>
            <a:r>
              <a:rPr lang="en-US" sz="2800" dirty="0"/>
              <a:t>The following four types of entities are eligible to apply as a lead applicant:</a:t>
            </a:r>
          </a:p>
          <a:p>
            <a:pPr lvl="1"/>
            <a:r>
              <a:rPr lang="en-US" sz="2800" b="1" dirty="0"/>
              <a:t>Businesses, business-related nonprofit organizations</a:t>
            </a:r>
            <a:r>
              <a:rPr lang="en-US" sz="2800" dirty="0"/>
              <a:t>, such as industry and trade associations, and organizations functioning as a workforce intermediary for the express purpose of serving the needs of an industry;</a:t>
            </a:r>
          </a:p>
          <a:p>
            <a:pPr lvl="1"/>
            <a:r>
              <a:rPr lang="en-US" sz="2800" b="1" dirty="0"/>
              <a:t>Education and training providers</a:t>
            </a:r>
            <a:r>
              <a:rPr lang="en-US" sz="2800" dirty="0"/>
              <a:t>, including community colleges, other community-based organizations, and for-profit educational and training institutions; </a:t>
            </a:r>
          </a:p>
          <a:p>
            <a:pPr lvl="1"/>
            <a:r>
              <a:rPr lang="en-US" sz="2800" b="1" dirty="0"/>
              <a:t>Entities involved in administering the public workforce system established under WIOA</a:t>
            </a:r>
            <a:r>
              <a:rPr lang="en-US" sz="2800" dirty="0"/>
              <a:t>; and</a:t>
            </a:r>
          </a:p>
          <a:p>
            <a:pPr lvl="1"/>
            <a:r>
              <a:rPr lang="en-US" sz="2800" b="1" dirty="0"/>
              <a:t>Economic development agencies</a:t>
            </a:r>
            <a:r>
              <a:rPr lang="en-US" sz="2800" dirty="0"/>
              <a:t>.</a:t>
            </a:r>
          </a:p>
          <a:p>
            <a:pPr lvl="1"/>
            <a:endParaRPr lang="en-US" sz="2500" dirty="0">
              <a:solidFill>
                <a:schemeClr val="tx1"/>
              </a:solidFill>
            </a:endParaRPr>
          </a:p>
        </p:txBody>
      </p:sp>
    </p:spTree>
    <p:extLst>
      <p:ext uri="{BB962C8B-B14F-4D97-AF65-F5344CB8AC3E}">
        <p14:creationId xmlns:p14="http://schemas.microsoft.com/office/powerpoint/2010/main" val="3064325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The H-1B One Workforce Partnership</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617194"/>
          </a:xfrm>
        </p:spPr>
        <p:txBody>
          <a:bodyPr/>
          <a:lstStyle/>
          <a:p>
            <a:r>
              <a:rPr lang="en-US" sz="2800" dirty="0"/>
              <a:t>All applicants must include the following entities in their H-1B One Workforce Partnership:</a:t>
            </a:r>
          </a:p>
          <a:p>
            <a:pPr lvl="1"/>
            <a:r>
              <a:rPr lang="en-US" sz="2800" dirty="0"/>
              <a:t>Lead applicant;</a:t>
            </a:r>
          </a:p>
          <a:p>
            <a:pPr lvl="1"/>
            <a:r>
              <a:rPr lang="en-US" sz="2800" dirty="0"/>
              <a:t>Businesses; </a:t>
            </a:r>
          </a:p>
          <a:p>
            <a:pPr lvl="1"/>
            <a:r>
              <a:rPr lang="en-US" sz="2800" dirty="0"/>
              <a:t>Education and training providers;</a:t>
            </a:r>
          </a:p>
          <a:p>
            <a:pPr lvl="1"/>
            <a:r>
              <a:rPr lang="en-US" sz="2800" dirty="0"/>
              <a:t>Workforce development entities; and</a:t>
            </a:r>
          </a:p>
          <a:p>
            <a:pPr lvl="1"/>
            <a:r>
              <a:rPr lang="en-US" sz="2800" dirty="0"/>
              <a:t>Any optional partners.  </a:t>
            </a:r>
          </a:p>
          <a:p>
            <a:pPr lvl="1"/>
            <a:endParaRPr lang="en-US" sz="1200" dirty="0"/>
          </a:p>
          <a:p>
            <a:pPr marL="0" indent="0">
              <a:buNone/>
            </a:pPr>
            <a:endParaRPr lang="en-US" sz="2300" dirty="0"/>
          </a:p>
        </p:txBody>
      </p:sp>
    </p:spTree>
    <p:extLst>
      <p:ext uri="{BB962C8B-B14F-4D97-AF65-F5344CB8AC3E}">
        <p14:creationId xmlns:p14="http://schemas.microsoft.com/office/powerpoint/2010/main" val="289909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Required Partners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523758"/>
          </a:xfrm>
        </p:spPr>
        <p:txBody>
          <a:bodyPr/>
          <a:lstStyle/>
          <a:p>
            <a:r>
              <a:rPr lang="en-US" sz="2600" dirty="0">
                <a:solidFill>
                  <a:schemeClr val="accent1">
                    <a:lumMod val="50000"/>
                  </a:schemeClr>
                </a:solidFill>
              </a:rPr>
              <a:t>Required partners in the H-1B One Workforce Partnership:</a:t>
            </a:r>
            <a:endParaRPr lang="en-US" sz="2600" dirty="0"/>
          </a:p>
          <a:p>
            <a:pPr lvl="1"/>
            <a:r>
              <a:rPr lang="en-US" sz="2600" b="1" dirty="0"/>
              <a:t>Businesses</a:t>
            </a:r>
            <a:r>
              <a:rPr lang="en-US" sz="2600" dirty="0"/>
              <a:t>: At least five employers or an industry/trade association</a:t>
            </a:r>
          </a:p>
          <a:p>
            <a:pPr lvl="1"/>
            <a:r>
              <a:rPr lang="en-US" sz="2600" b="1" dirty="0"/>
              <a:t>Education and Training Providers</a:t>
            </a:r>
            <a:r>
              <a:rPr lang="en-US" sz="2600" dirty="0"/>
              <a:t>:</a:t>
            </a:r>
            <a:r>
              <a:rPr lang="en-US" sz="2600" b="1" dirty="0"/>
              <a:t> </a:t>
            </a:r>
            <a:r>
              <a:rPr lang="en-US" sz="2600" dirty="0">
                <a:solidFill>
                  <a:schemeClr val="tx1"/>
                </a:solidFill>
              </a:rPr>
              <a:t>institutions of higher education as defined in Section 101(a) of the Higher Education Act of 1965, including community and technical colleges and systems; joint labor-management training partnerships; nonprofit, community-based, and faith-based organizations that offer job training, including those organizations that have been approved as WIOA Eligible Training Providers; and for-profit educational institutions.</a:t>
            </a:r>
          </a:p>
          <a:p>
            <a:pPr lvl="1"/>
            <a:r>
              <a:rPr lang="en-US" sz="2600" b="1" dirty="0">
                <a:solidFill>
                  <a:schemeClr val="tx1"/>
                </a:solidFill>
              </a:rPr>
              <a:t>Workforce Development Entities</a:t>
            </a:r>
            <a:r>
              <a:rPr lang="en-US" sz="2600" dirty="0">
                <a:solidFill>
                  <a:schemeClr val="tx1"/>
                </a:solidFill>
              </a:rPr>
              <a:t>:</a:t>
            </a:r>
            <a:r>
              <a:rPr lang="en-US" sz="2600" b="1" dirty="0">
                <a:solidFill>
                  <a:schemeClr val="tx1"/>
                </a:solidFill>
              </a:rPr>
              <a:t> </a:t>
            </a:r>
            <a:r>
              <a:rPr lang="en-US" sz="2600" dirty="0">
                <a:solidFill>
                  <a:schemeClr val="tx1"/>
                </a:solidFill>
              </a:rPr>
              <a:t>publicly-funded Workforce Development System entities are State Workforce Agencies, and state and local Workforce Development Boards that administer WIOA funds. </a:t>
            </a:r>
            <a:endParaRPr lang="en-US" sz="2600" b="1" dirty="0">
              <a:solidFill>
                <a:schemeClr val="tx1"/>
              </a:solidFill>
            </a:endParaRPr>
          </a:p>
          <a:p>
            <a:pPr lvl="1"/>
            <a:endParaRPr lang="en-US" sz="2400" dirty="0">
              <a:solidFill>
                <a:schemeClr val="tx1"/>
              </a:solidFill>
            </a:endParaRPr>
          </a:p>
          <a:p>
            <a:pPr lvl="1"/>
            <a:endParaRPr lang="en-US" sz="2400" dirty="0"/>
          </a:p>
        </p:txBody>
      </p:sp>
    </p:spTree>
    <p:extLst>
      <p:ext uri="{BB962C8B-B14F-4D97-AF65-F5344CB8AC3E}">
        <p14:creationId xmlns:p14="http://schemas.microsoft.com/office/powerpoint/2010/main" val="3221200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Optional Partners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523758"/>
          </a:xfrm>
        </p:spPr>
        <p:txBody>
          <a:bodyPr/>
          <a:lstStyle/>
          <a:p>
            <a:r>
              <a:rPr lang="en-US" sz="2600" dirty="0"/>
              <a:t>Optional partners that can support and advance the work of the H-1B One Workforce Partnership include (but are not limited to) the following:  </a:t>
            </a:r>
          </a:p>
          <a:p>
            <a:pPr lvl="1"/>
            <a:r>
              <a:rPr lang="en-US" sz="2600" dirty="0"/>
              <a:t>Organizations functioning as workforce and industry intermediaries;</a:t>
            </a:r>
          </a:p>
          <a:p>
            <a:pPr lvl="1"/>
            <a:r>
              <a:rPr lang="en-US" sz="2600" dirty="0"/>
              <a:t>Foundations and philanthropic organizations; </a:t>
            </a:r>
          </a:p>
          <a:p>
            <a:pPr lvl="1"/>
            <a:r>
              <a:rPr lang="en-US" sz="2600" dirty="0"/>
              <a:t>Agencies administering federal funding; </a:t>
            </a:r>
          </a:p>
          <a:p>
            <a:pPr lvl="1"/>
            <a:r>
              <a:rPr lang="en-US" sz="2600" dirty="0"/>
              <a:t>State Apprenticeship Agencies;</a:t>
            </a:r>
          </a:p>
          <a:p>
            <a:pPr lvl="1"/>
            <a:r>
              <a:rPr lang="en-US" sz="2600" dirty="0"/>
              <a:t>State Transportation Agencies; </a:t>
            </a:r>
          </a:p>
          <a:p>
            <a:pPr lvl="1"/>
            <a:r>
              <a:rPr lang="en-US" sz="2600" dirty="0"/>
              <a:t>Providers of supportive and specialized services; </a:t>
            </a:r>
          </a:p>
          <a:p>
            <a:pPr lvl="1"/>
            <a:r>
              <a:rPr lang="en-US" sz="2600" dirty="0"/>
              <a:t>For-profit job training organizations; disability service providers; and </a:t>
            </a:r>
          </a:p>
          <a:p>
            <a:pPr lvl="1"/>
            <a:r>
              <a:rPr lang="en-US" sz="2600" dirty="0"/>
              <a:t>Faith-based organizations.</a:t>
            </a:r>
          </a:p>
        </p:txBody>
      </p:sp>
    </p:spTree>
    <p:extLst>
      <p:ext uri="{BB962C8B-B14F-4D97-AF65-F5344CB8AC3E}">
        <p14:creationId xmlns:p14="http://schemas.microsoft.com/office/powerpoint/2010/main" val="2853049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21</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Priority Consideration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1"/>
            <a:ext cx="10515600" cy="5291592"/>
          </a:xfrm>
        </p:spPr>
        <p:txBody>
          <a:bodyPr/>
          <a:lstStyle/>
          <a:p>
            <a:r>
              <a:rPr lang="en-US" sz="3000" dirty="0"/>
              <a:t>Applicants that demonstrate, in their abstract, that at least one census tract within their physical service area is designated by the Secretary of Treasury as a qualified Opportunity Zone will receive two bonus points toward their overall application score. </a:t>
            </a:r>
          </a:p>
          <a:p>
            <a:r>
              <a:rPr lang="en-US" sz="3000" dirty="0"/>
              <a:t>More information on Opportunity Zones is available at </a:t>
            </a:r>
            <a:r>
              <a:rPr lang="en-US" sz="3000" u="sng" dirty="0">
                <a:hlinkClick r:id="rId3"/>
              </a:rPr>
              <a:t>https://www.irs.gov/newsroom/opportunity-zones-frequently-asked-questions</a:t>
            </a:r>
            <a:r>
              <a:rPr lang="en-US" sz="3000" dirty="0"/>
              <a:t> </a:t>
            </a:r>
          </a:p>
          <a:p>
            <a:pPr marL="0" indent="0">
              <a:buNone/>
            </a:pPr>
            <a:endParaRPr lang="en-US" sz="2800" dirty="0"/>
          </a:p>
        </p:txBody>
      </p:sp>
    </p:spTree>
    <p:extLst>
      <p:ext uri="{BB962C8B-B14F-4D97-AF65-F5344CB8AC3E}">
        <p14:creationId xmlns:p14="http://schemas.microsoft.com/office/powerpoint/2010/main" val="542528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367394" y="1422199"/>
            <a:ext cx="8997042" cy="2357891"/>
          </a:xfrm>
        </p:spPr>
        <p:txBody>
          <a:bodyPr/>
          <a:lstStyle/>
          <a:p>
            <a:r>
              <a:rPr lang="en-US" u="sng" dirty="0"/>
              <a:t>Application Submission Requirements</a:t>
            </a:r>
          </a:p>
        </p:txBody>
      </p:sp>
    </p:spTree>
    <p:extLst>
      <p:ext uri="{BB962C8B-B14F-4D97-AF65-F5344CB8AC3E}">
        <p14:creationId xmlns:p14="http://schemas.microsoft.com/office/powerpoint/2010/main" val="3158919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Content and Form of Application Submission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Section IV.B</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2212521"/>
            <a:ext cx="10515600" cy="3977142"/>
          </a:xfrm>
        </p:spPr>
        <p:txBody>
          <a:bodyPr/>
          <a:lstStyle/>
          <a:p>
            <a:r>
              <a:rPr lang="en-US" sz="3600" dirty="0"/>
              <a:t>SF-424 Application For Federal Assistance</a:t>
            </a:r>
          </a:p>
          <a:p>
            <a:r>
              <a:rPr lang="en-US" sz="3600" dirty="0"/>
              <a:t>Project Budget (SF-424A and Budget Narrative)</a:t>
            </a:r>
          </a:p>
          <a:p>
            <a:r>
              <a:rPr lang="en-US" sz="3600" dirty="0"/>
              <a:t>Project Narrative</a:t>
            </a:r>
          </a:p>
          <a:p>
            <a:r>
              <a:rPr lang="en-US" sz="3600" dirty="0"/>
              <a:t>Attachments to the Project Narrative</a:t>
            </a:r>
          </a:p>
        </p:txBody>
      </p:sp>
    </p:spTree>
    <p:extLst>
      <p:ext uri="{BB962C8B-B14F-4D97-AF65-F5344CB8AC3E}">
        <p14:creationId xmlns:p14="http://schemas.microsoft.com/office/powerpoint/2010/main" val="446202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24</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SF-424 and Project Budget</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69078" y="999279"/>
            <a:ext cx="10515600" cy="823912"/>
          </a:xfrm>
        </p:spPr>
        <p:txBody>
          <a:bodyPr/>
          <a:lstStyle/>
          <a:p>
            <a:r>
              <a:rPr lang="en-US" dirty="0"/>
              <a:t>Section IV.B.1 and Section IV.B.2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823191"/>
            <a:ext cx="10515600" cy="4366472"/>
          </a:xfrm>
        </p:spPr>
        <p:txBody>
          <a:bodyPr/>
          <a:lstStyle/>
          <a:p>
            <a:r>
              <a:rPr lang="en-US" sz="3600" dirty="0"/>
              <a:t>SF-424 Application For Federal Assistance</a:t>
            </a:r>
          </a:p>
          <a:p>
            <a:pPr lvl="1"/>
            <a:r>
              <a:rPr lang="en-US" sz="3400" dirty="0"/>
              <a:t>DUNS number</a:t>
            </a:r>
          </a:p>
          <a:p>
            <a:pPr lvl="1"/>
            <a:r>
              <a:rPr lang="en-US" sz="3400" dirty="0"/>
              <a:t>Must register with SAM</a:t>
            </a:r>
          </a:p>
          <a:p>
            <a:r>
              <a:rPr lang="en-US" sz="3600" dirty="0"/>
              <a:t>Project Budget </a:t>
            </a:r>
          </a:p>
          <a:p>
            <a:pPr lvl="1"/>
            <a:r>
              <a:rPr lang="en-US" sz="3400" dirty="0"/>
              <a:t>SF-424A: Budget Information Form</a:t>
            </a:r>
          </a:p>
          <a:p>
            <a:pPr lvl="1"/>
            <a:r>
              <a:rPr lang="en-US" sz="3400" dirty="0"/>
              <a:t>Budget Narrative</a:t>
            </a:r>
          </a:p>
          <a:p>
            <a:pPr marL="457200" lvl="1" indent="0">
              <a:buNone/>
            </a:pPr>
            <a:endParaRPr lang="en-US" sz="3400" dirty="0"/>
          </a:p>
        </p:txBody>
      </p:sp>
    </p:spTree>
    <p:extLst>
      <p:ext uri="{BB962C8B-B14F-4D97-AF65-F5344CB8AC3E}">
        <p14:creationId xmlns:p14="http://schemas.microsoft.com/office/powerpoint/2010/main" val="528184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25</a:t>
            </a:fld>
            <a:endParaRPr lang="en-US" dirty="0"/>
          </a:p>
        </p:txBody>
      </p:sp>
      <p:sp>
        <p:nvSpPr>
          <p:cNvPr id="3" name="Title 2"/>
          <p:cNvSpPr>
            <a:spLocks noGrp="1"/>
          </p:cNvSpPr>
          <p:nvPr>
            <p:ph type="title"/>
          </p:nvPr>
        </p:nvSpPr>
        <p:spPr/>
        <p:txBody>
          <a:bodyPr>
            <a:normAutofit/>
          </a:bodyPr>
          <a:lstStyle/>
          <a:p>
            <a:pPr algn="ctr"/>
            <a:r>
              <a:rPr lang="en-US" dirty="0"/>
              <a:t>Project Narrative</a:t>
            </a:r>
          </a:p>
        </p:txBody>
      </p:sp>
      <p:sp>
        <p:nvSpPr>
          <p:cNvPr id="5" name="Content Placeholder 4"/>
          <p:cNvSpPr>
            <a:spLocks noGrp="1"/>
          </p:cNvSpPr>
          <p:nvPr>
            <p:ph sz="half" idx="2"/>
          </p:nvPr>
        </p:nvSpPr>
        <p:spPr>
          <a:xfrm>
            <a:off x="839788" y="1823191"/>
            <a:ext cx="10515600" cy="4366473"/>
          </a:xfrm>
        </p:spPr>
        <p:txBody>
          <a:bodyPr/>
          <a:lstStyle/>
          <a:p>
            <a:r>
              <a:rPr lang="en-US" sz="3600" dirty="0"/>
              <a:t>Project Narrative </a:t>
            </a:r>
          </a:p>
          <a:p>
            <a:pPr lvl="1"/>
            <a:r>
              <a:rPr lang="en-US" sz="3400" dirty="0"/>
              <a:t>25 double-spaced singled-sided 8.5 x 11 pages with Times New Roman 12 point text font and 1-inch margins</a:t>
            </a:r>
          </a:p>
          <a:p>
            <a:pPr lvl="1"/>
            <a:r>
              <a:rPr lang="en-US" sz="3400" dirty="0"/>
              <a:t>Guidelines are found in Section IV.B.3.A, Project Narrative</a:t>
            </a:r>
          </a:p>
          <a:p>
            <a:pPr lvl="1"/>
            <a:r>
              <a:rPr lang="en-US" sz="3400" dirty="0"/>
              <a:t>You must number the Project Narrative beginning with page number 1.</a:t>
            </a:r>
          </a:p>
          <a:p>
            <a:pPr lvl="1"/>
            <a:endParaRPr lang="en-US" sz="3600" dirty="0"/>
          </a:p>
          <a:p>
            <a:pPr marL="0" indent="0">
              <a:buNone/>
            </a:pPr>
            <a:endParaRPr lang="en-US" sz="3600" dirty="0"/>
          </a:p>
          <a:p>
            <a:pPr marL="0" indent="0">
              <a:buNone/>
            </a:pPr>
            <a:endParaRPr lang="en-US" dirty="0"/>
          </a:p>
        </p:txBody>
      </p:sp>
      <p:sp>
        <p:nvSpPr>
          <p:cNvPr id="6"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Section IV.B.3</a:t>
            </a:r>
          </a:p>
        </p:txBody>
      </p:sp>
    </p:spTree>
    <p:extLst>
      <p:ext uri="{BB962C8B-B14F-4D97-AF65-F5344CB8AC3E}">
        <p14:creationId xmlns:p14="http://schemas.microsoft.com/office/powerpoint/2010/main" val="2301689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One Workforce Training Focus</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Section IV.B.3.A(2)</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2235199"/>
            <a:ext cx="10515600" cy="3954463"/>
          </a:xfrm>
        </p:spPr>
        <p:txBody>
          <a:bodyPr/>
          <a:lstStyle/>
          <a:p>
            <a:r>
              <a:rPr lang="en-US" sz="3600" dirty="0"/>
              <a:t>Provision of One Workforce training that focuses on </a:t>
            </a:r>
            <a:r>
              <a:rPr lang="en-US" sz="3600" b="1" dirty="0"/>
              <a:t>H-1B Occupations</a:t>
            </a:r>
          </a:p>
          <a:p>
            <a:pPr lvl="1"/>
            <a:r>
              <a:rPr lang="en-US" sz="3400" dirty="0"/>
              <a:t>Appendix A; or </a:t>
            </a:r>
          </a:p>
          <a:p>
            <a:pPr lvl="1"/>
            <a:r>
              <a:rPr lang="en-US" sz="3400" dirty="0"/>
              <a:t>Documentation supporting verifiable data</a:t>
            </a:r>
            <a:endParaRPr lang="en-US" sz="3200" dirty="0"/>
          </a:p>
        </p:txBody>
      </p:sp>
    </p:spTree>
    <p:extLst>
      <p:ext uri="{BB962C8B-B14F-4D97-AF65-F5344CB8AC3E}">
        <p14:creationId xmlns:p14="http://schemas.microsoft.com/office/powerpoint/2010/main" val="1684292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Attachments to the Project Narrative</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Section IV.B.4</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989878"/>
            <a:ext cx="10515600" cy="4199785"/>
          </a:xfrm>
        </p:spPr>
        <p:txBody>
          <a:bodyPr/>
          <a:lstStyle/>
          <a:p>
            <a:pPr marL="0" indent="0">
              <a:buNone/>
            </a:pPr>
            <a:r>
              <a:rPr lang="en-US" sz="2800" dirty="0"/>
              <a:t>In addition to the Project Narrative applicants must submit attachments.</a:t>
            </a:r>
          </a:p>
          <a:p>
            <a:r>
              <a:rPr lang="en-US" sz="2800" dirty="0"/>
              <a:t>Must be clearly labeled as Attachments.</a:t>
            </a:r>
          </a:p>
          <a:p>
            <a:r>
              <a:rPr lang="en-US" sz="2800" dirty="0"/>
              <a:t>Only Attachments listed in Section IV.B.4 of the FOA are excluded from the page limit.</a:t>
            </a:r>
          </a:p>
          <a:p>
            <a:r>
              <a:rPr lang="en-US" sz="2800" dirty="0"/>
              <a:t>No additional materials will be considered.</a:t>
            </a:r>
          </a:p>
          <a:p>
            <a:r>
              <a:rPr lang="en-US" sz="2800" dirty="0"/>
              <a:t>See Section IV.B.4 for information on valid attachment file names.</a:t>
            </a:r>
          </a:p>
        </p:txBody>
      </p:sp>
    </p:spTree>
    <p:extLst>
      <p:ext uri="{BB962C8B-B14F-4D97-AF65-F5344CB8AC3E}">
        <p14:creationId xmlns:p14="http://schemas.microsoft.com/office/powerpoint/2010/main" val="4206044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Application Screening Criteria</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37635"/>
          </a:xfrm>
        </p:spPr>
        <p:txBody>
          <a:bodyPr>
            <a:normAutofit fontScale="92500" lnSpcReduction="10000"/>
          </a:bodyPr>
          <a:lstStyle/>
          <a:p>
            <a:r>
              <a:rPr lang="en-US" dirty="0"/>
              <a:t>Section III.C.1</a:t>
            </a:r>
          </a:p>
        </p:txBody>
      </p:sp>
      <p:graphicFrame>
        <p:nvGraphicFramePr>
          <p:cNvPr id="2" name="Table 1"/>
          <p:cNvGraphicFramePr>
            <a:graphicFrameLocks noGrp="1"/>
          </p:cNvGraphicFramePr>
          <p:nvPr>
            <p:extLst>
              <p:ext uri="{D42A27DB-BD31-4B8C-83A1-F6EECF244321}">
                <p14:modId xmlns:p14="http://schemas.microsoft.com/office/powerpoint/2010/main" val="3104307104"/>
              </p:ext>
            </p:extLst>
          </p:nvPr>
        </p:nvGraphicFramePr>
        <p:xfrm>
          <a:off x="2808514" y="1512171"/>
          <a:ext cx="6760028" cy="4844179"/>
        </p:xfrm>
        <a:graphic>
          <a:graphicData uri="http://schemas.openxmlformats.org/drawingml/2006/table">
            <a:tbl>
              <a:tblPr firstRow="1" firstCol="1" bandRow="1"/>
              <a:tblGrid>
                <a:gridCol w="4145037">
                  <a:extLst>
                    <a:ext uri="{9D8B030D-6E8A-4147-A177-3AD203B41FA5}">
                      <a16:colId xmlns:a16="http://schemas.microsoft.com/office/drawing/2014/main" val="2601327679"/>
                    </a:ext>
                  </a:extLst>
                </a:gridCol>
                <a:gridCol w="1382260">
                  <a:extLst>
                    <a:ext uri="{9D8B030D-6E8A-4147-A177-3AD203B41FA5}">
                      <a16:colId xmlns:a16="http://schemas.microsoft.com/office/drawing/2014/main" val="3442127114"/>
                    </a:ext>
                  </a:extLst>
                </a:gridCol>
                <a:gridCol w="1232731">
                  <a:extLst>
                    <a:ext uri="{9D8B030D-6E8A-4147-A177-3AD203B41FA5}">
                      <a16:colId xmlns:a16="http://schemas.microsoft.com/office/drawing/2014/main" val="3914602893"/>
                    </a:ext>
                  </a:extLst>
                </a:gridCol>
              </a:tblGrid>
              <a:tr h="298440">
                <a:tc>
                  <a:txBody>
                    <a:bodyPr/>
                    <a:lstStyle/>
                    <a:p>
                      <a:pPr marL="0" marR="0" algn="ctr">
                        <a:lnSpc>
                          <a:spcPct val="107000"/>
                        </a:lnSpc>
                        <a:spcBef>
                          <a:spcPts val="0"/>
                        </a:spcBef>
                        <a:spcAft>
                          <a:spcPts val="0"/>
                        </a:spcAft>
                      </a:pPr>
                      <a:r>
                        <a:rPr lang="en-US" sz="12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Application Requirement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2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Instructions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2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Complete?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87482285"/>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deadline submission requirements are met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IV.C</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09416"/>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Eligibility</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III.A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0777518"/>
                  </a:ext>
                </a:extLst>
              </a:tr>
              <a:tr h="934127">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If submitted through Grants.gov, the components of the application are saved in any of the specified formats and are not corrupt.  (</a:t>
                      </a:r>
                      <a:r>
                        <a:rPr lang="en-US" sz="1200"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We will attempt to open the document, but will not take any additional measures in the event of problems with opening</a:t>
                      </a: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IV.C.2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7839078"/>
                  </a:ext>
                </a:extLst>
              </a:tr>
              <a:tr h="46323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Application federal funds request is at least $500,000 and does not exceed the ceiling amount of $10 million.</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II.A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8293730"/>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SAM Registration</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4119160"/>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SF-424, Application for Federal Assistance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98729"/>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SF-424 includes a DUNS Number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IV.B.1</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0058374"/>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SF-424A, Budget Information Form</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507352"/>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Budget Narrative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IV.B.2</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578916"/>
                  </a:ext>
                </a:extLst>
              </a:tr>
              <a:tr h="236128">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Project Narrative</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IV.B.3</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4208631"/>
                  </a:ext>
                </a:extLst>
              </a:tr>
              <a:tr h="1259350">
                <a:tc>
                  <a:txBody>
                    <a:bodyPr/>
                    <a:lstStyle/>
                    <a:p>
                      <a:pPr marL="808355" marR="794385" algn="ctr">
                        <a:lnSpc>
                          <a:spcPct val="115000"/>
                        </a:lnSpc>
                        <a:spcBef>
                          <a:spcPts val="57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H-1B industry identified or</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justification provided for specific H-1B occupation identified.</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Section IV.B.4, Appendix A, or Data Applicant Provided</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200" b="1" i="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403" marR="614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3316362"/>
                  </a:ext>
                </a:extLst>
              </a:tr>
            </a:tbl>
          </a:graphicData>
        </a:graphic>
      </p:graphicFrame>
    </p:spTree>
    <p:extLst>
      <p:ext uri="{BB962C8B-B14F-4D97-AF65-F5344CB8AC3E}">
        <p14:creationId xmlns:p14="http://schemas.microsoft.com/office/powerpoint/2010/main" val="2346269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Criteria</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37635"/>
          </a:xfrm>
        </p:spPr>
        <p:txBody>
          <a:bodyPr>
            <a:normAutofit fontScale="92500" lnSpcReduction="10000"/>
          </a:bodyPr>
          <a:lstStyle/>
          <a:p>
            <a:r>
              <a:rPr lang="en-US" dirty="0"/>
              <a:t>Section V.A</a:t>
            </a:r>
          </a:p>
        </p:txBody>
      </p:sp>
      <p:graphicFrame>
        <p:nvGraphicFramePr>
          <p:cNvPr id="7" name="Table 6"/>
          <p:cNvGraphicFramePr>
            <a:graphicFrameLocks noGrp="1"/>
          </p:cNvGraphicFramePr>
          <p:nvPr>
            <p:extLst>
              <p:ext uri="{D42A27DB-BD31-4B8C-83A1-F6EECF244321}">
                <p14:modId xmlns:p14="http://schemas.microsoft.com/office/powerpoint/2010/main" val="3812878473"/>
              </p:ext>
            </p:extLst>
          </p:nvPr>
        </p:nvGraphicFramePr>
        <p:xfrm>
          <a:off x="2331720" y="1642364"/>
          <a:ext cx="7193280" cy="4568190"/>
        </p:xfrm>
        <a:graphic>
          <a:graphicData uri="http://schemas.openxmlformats.org/drawingml/2006/table">
            <a:tbl>
              <a:tblPr firstRow="1" firstCol="1" lastRow="1" lastCol="1" bandRow="1" bandCol="1"/>
              <a:tblGrid>
                <a:gridCol w="5759252">
                  <a:extLst>
                    <a:ext uri="{9D8B030D-6E8A-4147-A177-3AD203B41FA5}">
                      <a16:colId xmlns:a16="http://schemas.microsoft.com/office/drawing/2014/main" val="3560650324"/>
                    </a:ext>
                  </a:extLst>
                </a:gridCol>
                <a:gridCol w="1434028">
                  <a:extLst>
                    <a:ext uri="{9D8B030D-6E8A-4147-A177-3AD203B41FA5}">
                      <a16:colId xmlns:a16="http://schemas.microsoft.com/office/drawing/2014/main" val="4138441655"/>
                    </a:ext>
                  </a:extLst>
                </a:gridCol>
              </a:tblGrid>
              <a:tr h="609600">
                <a:tc>
                  <a:txBody>
                    <a:bodyPr/>
                    <a:lstStyle/>
                    <a:p>
                      <a:pPr marL="0" marR="0" algn="ctr">
                        <a:lnSpc>
                          <a:spcPct val="107000"/>
                        </a:lnSpc>
                        <a:spcBef>
                          <a:spcPts val="0"/>
                        </a:spcBef>
                        <a:spcAft>
                          <a:spcPts val="0"/>
                        </a:spcAft>
                      </a:pPr>
                      <a:r>
                        <a:rPr lang="en-US" sz="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Criterion</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5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Points</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5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(maximum)</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07867035"/>
                  </a:ext>
                </a:extLst>
              </a:tr>
              <a:tr h="0">
                <a:tc>
                  <a:txBody>
                    <a:bodyPr/>
                    <a:lstStyle/>
                    <a:p>
                      <a:pPr marL="0" marR="0" lvl="0" indent="0"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Statement of Need</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ction="ppaction://hlinkfile"/>
                        </a:rPr>
                        <a:t>(See Section IV.B.3.a. Statement of Need)</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7675136"/>
                  </a:ext>
                </a:extLst>
              </a:tr>
              <a:tr h="0">
                <a:tc>
                  <a:txBody>
                    <a:bodyPr/>
                    <a:lstStyle/>
                    <a:p>
                      <a:pPr marL="0" marR="0" lvl="0" indent="0"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Expected Outcomes, and Outputs</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ction="ppaction://hlinkfile"/>
                        </a:rPr>
                        <a:t>(See Section IV.B.3.b. Expected Outcomes and Outputs)</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9012418"/>
                  </a:ext>
                </a:extLst>
              </a:tr>
              <a:tr h="382905">
                <a:tc>
                  <a:txBody>
                    <a:bodyPr/>
                    <a:lstStyle/>
                    <a:p>
                      <a:pPr marL="0" marR="0" lvl="0" indent="0"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Project Design</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action="ppaction://hlinkfile"/>
                        </a:rPr>
                        <a:t>(See Section IV.B.3.c. Project Design)</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3185"/>
                  </a:ext>
                </a:extLst>
              </a:tr>
              <a:tr h="0">
                <a:tc>
                  <a:txBody>
                    <a:bodyPr/>
                    <a:lstStyle/>
                    <a:p>
                      <a:pPr marL="0" marR="0" lvl="0" indent="0" algn="just"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Organizational, Administrative, and Fiscal Capacity</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ction="ppaction://hlinkfile"/>
                        </a:rPr>
                        <a:t>(See Section IV.B.3.e. Organizational, Administrative, </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6" action="ppaction://hlinkfile"/>
                        </a:rPr>
                        <a:t>and Fiscal Capacity)</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2910928"/>
                  </a:ext>
                </a:extLst>
              </a:tr>
              <a:tr h="0">
                <a:tc>
                  <a:txBody>
                    <a:bodyPr/>
                    <a:lstStyle/>
                    <a:p>
                      <a:pPr marL="0" marR="0" lvl="0" indent="0"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Past Performance – Programmatic Capability</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7" action="ppaction://hlinkfile"/>
                        </a:rPr>
                        <a:t>(See Section IV.B.3.f. Past Performance – Programmatic Capability)</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9726132"/>
                  </a:ext>
                </a:extLst>
              </a:tr>
              <a:tr h="0">
                <a:tc>
                  <a:txBody>
                    <a:bodyPr/>
                    <a:lstStyle/>
                    <a:p>
                      <a:pPr marL="0" marR="0" lvl="0" indent="0"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Budget and Budget Justification</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r">
                        <a:lnSpc>
                          <a:spcPct val="107000"/>
                        </a:lnSpc>
                        <a:spcBef>
                          <a:spcPts val="0"/>
                        </a:spcBef>
                        <a:spcAft>
                          <a:spcPts val="0"/>
                        </a:spcAft>
                      </a:pP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ction="ppaction://hlinkfile"/>
                        </a:rPr>
                        <a:t>(See Section IV.B.3.g. 2. Project Budget</a:t>
                      </a:r>
                      <a:r>
                        <a:rPr lang="en-US" sz="1500"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Budget Narrative</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090826"/>
                  </a:ext>
                </a:extLst>
              </a:tr>
              <a:tr h="0">
                <a:tc>
                  <a:txBody>
                    <a:bodyPr/>
                    <a:lstStyle/>
                    <a:p>
                      <a:pPr marL="0" marR="0" lvl="0" indent="0" fontAlgn="base">
                        <a:lnSpc>
                          <a:spcPct val="107000"/>
                        </a:lnSpc>
                        <a:spcBef>
                          <a:spcPts val="0"/>
                        </a:spcBef>
                        <a:spcAft>
                          <a:spcPts val="0"/>
                        </a:spcAft>
                        <a:buClr>
                          <a:srgbClr val="000000"/>
                        </a:buClr>
                        <a:buFont typeface="Times New Roman" panose="02020603050405020304" pitchFamily="18" charset="0"/>
                        <a:buNone/>
                        <a:tabLst>
                          <a:tab pos="228600" algn="l"/>
                        </a:tabLst>
                      </a:pPr>
                      <a:r>
                        <a:rPr lang="en-US" sz="1500" u="none" strike="noStrike" kern="0" spc="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Bonus Points: (Up to 2 points)</a:t>
                      </a:r>
                      <a:endParaRPr lang="en-US" sz="15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Opportunity Zones</a:t>
                      </a: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(See Section IV.B.3. Priority Considerations) </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5573254"/>
                  </a:ext>
                </a:extLst>
              </a:tr>
              <a:tr h="289560">
                <a:tc>
                  <a:txBody>
                    <a:bodyPr/>
                    <a:lstStyle/>
                    <a:p>
                      <a:pPr marL="0" marR="0" algn="r">
                        <a:lnSpc>
                          <a:spcPct val="107000"/>
                        </a:lnSpc>
                        <a:spcBef>
                          <a:spcPts val="0"/>
                        </a:spcBef>
                        <a:spcAft>
                          <a:spcPts val="0"/>
                        </a:spcAft>
                      </a:pPr>
                      <a:r>
                        <a:rPr lang="en-US" sz="15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TOTAL</a:t>
                      </a:r>
                      <a:endParaRPr lang="en-US" sz="15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102</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5309267"/>
                  </a:ext>
                </a:extLst>
              </a:tr>
            </a:tbl>
          </a:graphicData>
        </a:graphic>
      </p:graphicFrame>
    </p:spTree>
    <p:extLst>
      <p:ext uri="{BB962C8B-B14F-4D97-AF65-F5344CB8AC3E}">
        <p14:creationId xmlns:p14="http://schemas.microsoft.com/office/powerpoint/2010/main" val="353214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30</a:t>
            </a:fld>
            <a:endParaRPr lang="en-US" dirty="0"/>
          </a:p>
        </p:txBody>
      </p:sp>
      <p:sp>
        <p:nvSpPr>
          <p:cNvPr id="3" name="Title 2"/>
          <p:cNvSpPr>
            <a:spLocks noGrp="1"/>
          </p:cNvSpPr>
          <p:nvPr>
            <p:ph type="title"/>
          </p:nvPr>
        </p:nvSpPr>
        <p:spPr/>
        <p:txBody>
          <a:bodyPr>
            <a:normAutofit fontScale="90000"/>
          </a:bodyPr>
          <a:lstStyle/>
          <a:p>
            <a:pPr algn="ctr"/>
            <a:br>
              <a:rPr lang="en-US" altLang="en-US" dirty="0">
                <a:solidFill>
                  <a:srgbClr val="424456"/>
                </a:solidFill>
                <a:latin typeface="Trebuchet MS"/>
              </a:rPr>
            </a:br>
            <a:r>
              <a:rPr lang="en-US" altLang="en-US" dirty="0">
                <a:solidFill>
                  <a:srgbClr val="424456"/>
                </a:solidFill>
                <a:latin typeface="Trebuchet MS"/>
              </a:rPr>
              <a:t>Standards for Evaluating Applications</a:t>
            </a:r>
            <a:br>
              <a:rPr lang="en-US" altLang="en-US" b="0" dirty="0">
                <a:solidFill>
                  <a:srgbClr val="424456"/>
                </a:solidFill>
                <a:latin typeface="Trebuchet MS"/>
              </a:rPr>
            </a:br>
            <a:endParaRPr lang="en-US" dirty="0"/>
          </a:p>
        </p:txBody>
      </p:sp>
      <p:graphicFrame>
        <p:nvGraphicFramePr>
          <p:cNvPr id="16" name="Content Placeholder 15"/>
          <p:cNvGraphicFramePr>
            <a:graphicFrameLocks noGrp="1"/>
          </p:cNvGraphicFramePr>
          <p:nvPr>
            <p:ph sz="half" idx="2"/>
            <p:extLst>
              <p:ext uri="{D42A27DB-BD31-4B8C-83A1-F6EECF244321}">
                <p14:modId xmlns:p14="http://schemas.microsoft.com/office/powerpoint/2010/main" val="1369553327"/>
              </p:ext>
            </p:extLst>
          </p:nvPr>
        </p:nvGraphicFramePr>
        <p:xfrm>
          <a:off x="1971040" y="832591"/>
          <a:ext cx="8432800" cy="5182128"/>
        </p:xfrm>
        <a:graphic>
          <a:graphicData uri="http://schemas.openxmlformats.org/drawingml/2006/table">
            <a:tbl>
              <a:tblPr firstRow="1" firstCol="1" bandRow="1">
                <a:tableStyleId>{5C22544A-7EE6-4342-B048-85BDC9FD1C3A}</a:tableStyleId>
              </a:tblPr>
              <a:tblGrid>
                <a:gridCol w="1930175">
                  <a:extLst>
                    <a:ext uri="{9D8B030D-6E8A-4147-A177-3AD203B41FA5}">
                      <a16:colId xmlns:a16="http://schemas.microsoft.com/office/drawing/2014/main" val="3231060747"/>
                    </a:ext>
                  </a:extLst>
                </a:gridCol>
                <a:gridCol w="4132072">
                  <a:extLst>
                    <a:ext uri="{9D8B030D-6E8A-4147-A177-3AD203B41FA5}">
                      <a16:colId xmlns:a16="http://schemas.microsoft.com/office/drawing/2014/main" val="3663702444"/>
                    </a:ext>
                  </a:extLst>
                </a:gridCol>
                <a:gridCol w="2370553">
                  <a:extLst>
                    <a:ext uri="{9D8B030D-6E8A-4147-A177-3AD203B41FA5}">
                      <a16:colId xmlns:a16="http://schemas.microsoft.com/office/drawing/2014/main" val="635884182"/>
                    </a:ext>
                  </a:extLst>
                </a:gridCol>
              </a:tblGrid>
              <a:tr h="968036">
                <a:tc>
                  <a:txBody>
                    <a:bodyPr/>
                    <a:lstStyle/>
                    <a:p>
                      <a:pPr marL="0" marR="0" algn="ctr">
                        <a:lnSpc>
                          <a:spcPct val="107000"/>
                        </a:lnSpc>
                        <a:spcBef>
                          <a:spcPts val="0"/>
                        </a:spcBef>
                        <a:spcAft>
                          <a:spcPts val="0"/>
                        </a:spcAft>
                      </a:pPr>
                      <a:r>
                        <a:rPr lang="en-US" sz="1200">
                          <a:effectLst/>
                        </a:rPr>
                        <a:t> </a:t>
                      </a:r>
                      <a:endParaRPr lang="en-US" sz="1100">
                        <a:effectLst/>
                      </a:endParaRPr>
                    </a:p>
                    <a:p>
                      <a:pPr marL="0" marR="0" algn="ctr">
                        <a:lnSpc>
                          <a:spcPct val="107000"/>
                        </a:lnSpc>
                        <a:spcBef>
                          <a:spcPts val="0"/>
                        </a:spcBef>
                        <a:spcAft>
                          <a:spcPts val="0"/>
                        </a:spcAft>
                      </a:pPr>
                      <a:r>
                        <a:rPr lang="en-US" sz="1200">
                          <a:effectLst/>
                        </a:rPr>
                        <a:t>Standard Rating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 </a:t>
                      </a:r>
                      <a:endParaRPr lang="en-US" sz="1100">
                        <a:effectLst/>
                      </a:endParaRPr>
                    </a:p>
                    <a:p>
                      <a:pPr marL="0" marR="0" algn="ctr">
                        <a:lnSpc>
                          <a:spcPct val="107000"/>
                        </a:lnSpc>
                        <a:spcBef>
                          <a:spcPts val="0"/>
                        </a:spcBef>
                        <a:spcAft>
                          <a:spcPts val="0"/>
                        </a:spcAft>
                      </a:pPr>
                      <a:r>
                        <a:rPr lang="en-US" sz="1200">
                          <a:effectLst/>
                        </a:rPr>
                        <a:t>Definition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rPr>
                        <a:t> </a:t>
                      </a:r>
                      <a:endParaRPr lang="en-US" sz="1100">
                        <a:effectLst/>
                      </a:endParaRPr>
                    </a:p>
                    <a:p>
                      <a:pPr marL="0" marR="0" algn="ctr">
                        <a:lnSpc>
                          <a:spcPct val="107000"/>
                        </a:lnSpc>
                        <a:spcBef>
                          <a:spcPts val="0"/>
                        </a:spcBef>
                        <a:spcAft>
                          <a:spcPts val="0"/>
                        </a:spcAft>
                      </a:pPr>
                      <a:r>
                        <a:rPr lang="en-US" sz="1200">
                          <a:effectLst/>
                        </a:rPr>
                        <a:t>Standard for Calculating Points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9484946"/>
                  </a:ext>
                </a:extLst>
              </a:tr>
              <a:tr h="968036">
                <a:tc>
                  <a:txBody>
                    <a:bodyPr/>
                    <a:lstStyle/>
                    <a:p>
                      <a:pPr marL="0" marR="0">
                        <a:lnSpc>
                          <a:spcPct val="107000"/>
                        </a:lnSpc>
                        <a:spcBef>
                          <a:spcPts val="0"/>
                        </a:spcBef>
                        <a:spcAft>
                          <a:spcPts val="0"/>
                        </a:spcAft>
                      </a:pPr>
                      <a:r>
                        <a:rPr lang="en-US" sz="1200">
                          <a:effectLst/>
                        </a:rPr>
                        <a:t>Thoroughly Meets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The application thoroughly responds to the rating factor and fully and convincingly satisfies all of the stated specifications.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Full Points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1393873"/>
                  </a:ext>
                </a:extLst>
              </a:tr>
              <a:tr h="1295532">
                <a:tc>
                  <a:txBody>
                    <a:bodyPr/>
                    <a:lstStyle/>
                    <a:p>
                      <a:pPr marL="0" marR="0">
                        <a:lnSpc>
                          <a:spcPct val="107000"/>
                        </a:lnSpc>
                        <a:spcBef>
                          <a:spcPts val="0"/>
                        </a:spcBef>
                        <a:spcAft>
                          <a:spcPts val="0"/>
                        </a:spcAft>
                      </a:pPr>
                      <a:r>
                        <a:rPr lang="en-US" sz="1200">
                          <a:effectLst/>
                        </a:rPr>
                        <a:t>Partially Meets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The application responds incompletely to the rating factor or the application convincingly satisfies some, but not all, of the stated specifications.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Half Points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6873699"/>
                  </a:ext>
                </a:extLst>
              </a:tr>
              <a:tr h="1950524">
                <a:tc>
                  <a:txBody>
                    <a:bodyPr/>
                    <a:lstStyle/>
                    <a:p>
                      <a:pPr marL="0" marR="0">
                        <a:lnSpc>
                          <a:spcPct val="107000"/>
                        </a:lnSpc>
                        <a:spcBef>
                          <a:spcPts val="0"/>
                        </a:spcBef>
                        <a:spcAft>
                          <a:spcPts val="0"/>
                        </a:spcAft>
                      </a:pPr>
                      <a:r>
                        <a:rPr lang="en-US" sz="1200">
                          <a:effectLst/>
                        </a:rPr>
                        <a:t>Fails to Meet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The application does not respond to the rating factor or the application does respond to the rating factor but does not convincingly satisfy any of the stated specifications. </a:t>
                      </a:r>
                      <a:endParaRPr lang="en-US" sz="1100">
                        <a:effectLst/>
                      </a:endParaRPr>
                    </a:p>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Zero Points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6272445"/>
                  </a:ext>
                </a:extLst>
              </a:tr>
            </a:tbl>
          </a:graphicData>
        </a:graphic>
      </p:graphicFrame>
    </p:spTree>
    <p:extLst>
      <p:ext uri="{BB962C8B-B14F-4D97-AF65-F5344CB8AC3E}">
        <p14:creationId xmlns:p14="http://schemas.microsoft.com/office/powerpoint/2010/main" val="2686395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31</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a:t>Proposal Submission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53964"/>
          </a:xfrm>
        </p:spPr>
        <p:txBody>
          <a:bodyPr>
            <a:normAutofit fontScale="92500" lnSpcReduction="10000"/>
          </a:bodyPr>
          <a:lstStyle/>
          <a:p>
            <a:r>
              <a:rPr lang="en-US" dirty="0"/>
              <a:t>Section IV.C</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453244"/>
            <a:ext cx="10515600" cy="4736420"/>
          </a:xfrm>
        </p:spPr>
        <p:txBody>
          <a:bodyPr/>
          <a:lstStyle/>
          <a:p>
            <a:pPr marL="0" indent="0">
              <a:buNone/>
            </a:pPr>
            <a:r>
              <a:rPr lang="en-US" sz="2800" dirty="0">
                <a:solidFill>
                  <a:schemeClr val="accent2"/>
                </a:solidFill>
              </a:rPr>
              <a:t>Applications must be received by 4:00 p.m. (ET) on the closing date, which is November 12, 2020.  </a:t>
            </a:r>
          </a:p>
          <a:p>
            <a:pPr marL="0" indent="0">
              <a:buNone/>
            </a:pPr>
            <a:r>
              <a:rPr lang="en-US" sz="2800" b="1" dirty="0"/>
              <a:t>Method of Submission</a:t>
            </a:r>
          </a:p>
          <a:p>
            <a:r>
              <a:rPr lang="en-US" sz="2800" dirty="0"/>
              <a:t>Online at </a:t>
            </a:r>
            <a:r>
              <a:rPr lang="en-US" sz="2800" dirty="0">
                <a:hlinkClick r:id="rId3"/>
              </a:rPr>
              <a:t>www.grants.gov</a:t>
            </a:r>
            <a:r>
              <a:rPr lang="en-US" sz="2800" dirty="0"/>
              <a:t> </a:t>
            </a:r>
          </a:p>
          <a:p>
            <a:pPr>
              <a:buFont typeface="Wingdings" panose="05000000000000000000" pitchFamily="2" charset="2"/>
              <a:buChar char="v"/>
            </a:pPr>
            <a:r>
              <a:rPr lang="en-US" sz="2800" dirty="0"/>
              <a:t>Reference </a:t>
            </a:r>
            <a:r>
              <a:rPr lang="en-US" sz="2800" b="1" dirty="0"/>
              <a:t>FOA-ETA-20-13</a:t>
            </a:r>
          </a:p>
        </p:txBody>
      </p:sp>
    </p:spTree>
    <p:extLst>
      <p:ext uri="{BB962C8B-B14F-4D97-AF65-F5344CB8AC3E}">
        <p14:creationId xmlns:p14="http://schemas.microsoft.com/office/powerpoint/2010/main" val="1100459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32</a:t>
            </a:fld>
            <a:endParaRPr lang="en-US" dirty="0"/>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For More Information</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sz="2800" dirty="0"/>
              <a:t>FAQs: </a:t>
            </a:r>
            <a:r>
              <a:rPr lang="en-US" sz="2800" u="sng" dirty="0">
                <a:hlinkClick r:id="rId3"/>
              </a:rPr>
              <a:t>https://www.dol.gov/agencies/eta/skills-grants/h1-b-skills-training</a:t>
            </a:r>
            <a:endParaRPr lang="en-US" sz="2800" dirty="0"/>
          </a:p>
          <a:p>
            <a:pPr algn="ctr"/>
            <a:r>
              <a:rPr lang="en-US" sz="2800" i="1" dirty="0">
                <a:solidFill>
                  <a:schemeClr val="tx1"/>
                </a:solidFill>
              </a:rPr>
              <a:t>Check back frequently for new ones</a:t>
            </a:r>
          </a:p>
          <a:p>
            <a:r>
              <a:rPr lang="en-US" sz="2800" dirty="0"/>
              <a:t>Questions:  Andrea </a:t>
            </a:r>
            <a:r>
              <a:rPr lang="en-US" sz="2800" dirty="0" err="1"/>
              <a:t>Chism</a:t>
            </a:r>
            <a:endParaRPr lang="en-US" sz="2800" dirty="0"/>
          </a:p>
          <a:p>
            <a:pPr lvl="1"/>
            <a:r>
              <a:rPr lang="en-US" sz="2800" dirty="0"/>
              <a:t>Grants Management Specialist, OGM</a:t>
            </a:r>
          </a:p>
          <a:p>
            <a:pPr lvl="2"/>
            <a:r>
              <a:rPr lang="en-US" sz="2800" dirty="0"/>
              <a:t>U.S. Department of Labor</a:t>
            </a:r>
          </a:p>
          <a:p>
            <a:pPr lvl="3"/>
            <a:r>
              <a:rPr lang="en-US" sz="2800" dirty="0"/>
              <a:t>Chism.Andrea.N@dol.gov </a:t>
            </a:r>
          </a:p>
          <a:p>
            <a:pPr lvl="4"/>
            <a:r>
              <a:rPr lang="en-US" sz="2800" dirty="0"/>
              <a:t>202-693-2655</a:t>
            </a:r>
          </a:p>
        </p:txBody>
      </p:sp>
    </p:spTree>
    <p:extLst>
      <p:ext uri="{BB962C8B-B14F-4D97-AF65-F5344CB8AC3E}">
        <p14:creationId xmlns:p14="http://schemas.microsoft.com/office/powerpoint/2010/main" val="1097583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288&quot;&gt;&lt;object type=&quot;3&quot; unique_id=&quot;10289&quot;&gt;&lt;property id=&quot;20148&quot; value=&quot;5&quot;/&gt;&lt;property id=&quot;20300&quot; value=&quot;Slide 1 - &amp;quot;Read Before You Proceed: Instructions for Use &amp;amp; Legal Compliance&amp;quot;&quot;/&gt;&lt;property id=&quot;20307&quot; value=&quot;305&quot;/&gt;&lt;/object&gt;&lt;object type=&quot;3&quot; unique_id=&quot;10290&quot;&gt;&lt;property id=&quot;20148&quot; value=&quot;5&quot;/&gt;&lt;property id=&quot;20300&quot; value=&quot;Slide 2 - &amp;quot;Draft PowerPoint Template: Webinar Title Goes Here&amp;quot;&quot;/&gt;&lt;property id=&quot;20307&quot; value=&quot;256&quot;/&gt;&lt;/object&gt;&lt;object type=&quot;3&quot; unique_id=&quot;10291&quot;&gt;&lt;property id=&quot;20148&quot; value=&quot;5&quot;/&gt;&lt;property id=&quot;20300&quot; value=&quot;Slide 3 - &amp;quot;This is a block for a slide title.&amp;quot;&quot;/&gt;&lt;property id=&quot;20307&quot; value=&quot;257&quot;/&gt;&lt;/object&gt;&lt;object type=&quot;3&quot; unique_id=&quot;10292&quot;&gt;&lt;property id=&quot;20148&quot; value=&quot;5&quot;/&gt;&lt;property id=&quot;20300&quot; value=&quot;Slide 4 - &amp;quot;Today’s Speaker / Today’s Moderator&amp;quot;&quot;/&gt;&lt;property id=&quot;20307&quot; value=&quot;296&quot;/&gt;&lt;/object&gt;&lt;object type=&quot;3&quot; unique_id=&quot;10293&quot;&gt;&lt;property id=&quot;20148&quot; value=&quot;5&quot;/&gt;&lt;property id=&quot;20300&quot; value=&quot;Slide 5 - &amp;quot;Today’s Speakers&amp;quot;&quot;/&gt;&lt;property id=&quot;20307&quot; value=&quot;265&quot;/&gt;&lt;/object&gt;&lt;object type=&quot;3&quot; unique_id=&quot;10294&quot;&gt;&lt;property id=&quot;20148&quot; value=&quot;5&quot;/&gt;&lt;property id=&quot;20300&quot; value=&quot;Slide 6 - &amp;quot;Today’s Speakers&amp;quot;&quot;/&gt;&lt;property id=&quot;20307&quot; value=&quot;266&quot;/&gt;&lt;/object&gt;&lt;object type=&quot;3&quot; unique_id=&quot;10295&quot;&gt;&lt;property id=&quot;20148&quot; value=&quot;5&quot;/&gt;&lt;property id=&quot;20300&quot; value=&quot;Slide 7 - &amp;quot;Today’s Objectives&amp;quot;&quot;/&gt;&lt;property id=&quot;20307&quot; value=&quot;295&quot;/&gt;&lt;/object&gt;&lt;object type=&quot;3&quot; unique_id=&quot;10296&quot;&gt;&lt;property id=&quot;20148&quot; value=&quot;5&quot;/&gt;&lt;property id=&quot;20300&quot; value=&quot;Slide 8 - &amp;quot;Where Are You?&amp;quot;&quot;/&gt;&lt;property id=&quot;20307&quot; value=&quot;277&quot;/&gt;&lt;/object&gt;&lt;object type=&quot;3&quot; unique_id=&quot;10297&quot;&gt;&lt;property id=&quot;20148&quot; value=&quot;5&quot;/&gt;&lt;property id=&quot;20300&quot; value=&quot;Slide 9&quot;/&gt;&lt;property id=&quot;20307&quot; value=&quot;282&quot;/&gt;&lt;/object&gt;&lt;object type=&quot;3&quot; unique_id=&quot;10298&quot;&gt;&lt;property id=&quot;20148&quot; value=&quot;5&quot;/&gt;&lt;property id=&quot;20300&quot; value=&quot;Slide 10&quot;/&gt;&lt;property id=&quot;20307&quot; value=&quot;286&quot;/&gt;&lt;/object&gt;&lt;object type=&quot;3&quot; unique_id=&quot;10299&quot;&gt;&lt;property id=&quot;20148&quot; value=&quot;5&quot;/&gt;&lt;property id=&quot;20300&quot; value=&quot;Slide 11&quot;/&gt;&lt;property id=&quot;20307&quot; value=&quot;289&quot;/&gt;&lt;/object&gt;&lt;object type=&quot;3&quot; unique_id=&quot;10300&quot;&gt;&lt;property id=&quot;20148&quot; value=&quot;5&quot;/&gt;&lt;property id=&quot;20300&quot; value=&quot;Slide 12&quot;/&gt;&lt;property id=&quot;20307&quot; value=&quot;285&quot;/&gt;&lt;/object&gt;&lt;object type=&quot;3&quot; unique_id=&quot;10301&quot;&gt;&lt;property id=&quot;20148&quot; value=&quot;5&quot;/&gt;&lt;property id=&quot;20300&quot; value=&quot;Slide 13&quot;/&gt;&lt;property id=&quot;20307&quot; value=&quot;290&quot;/&gt;&lt;/object&gt;&lt;object type=&quot;3&quot; unique_id=&quot;10302&quot;&gt;&lt;property id=&quot;20148&quot; value=&quot;5&quot;/&gt;&lt;property id=&quot;20300&quot; value=&quot;Slide 14&quot;/&gt;&lt;property id=&quot;20307&quot; value=&quot;263&quot;/&gt;&lt;/object&gt;&lt;object type=&quot;3&quot; unique_id=&quot;10303&quot;&gt;&lt;property id=&quot;20148&quot; value=&quot;5&quot;/&gt;&lt;property id=&quot;20300&quot; value=&quot;Slide 15&quot;/&gt;&lt;property id=&quot;20307&quot; value=&quot;284&quot;/&gt;&lt;/object&gt;&lt;object type=&quot;3&quot; unique_id=&quot;10304&quot;&gt;&lt;property id=&quot;20148&quot; value=&quot;5&quot;/&gt;&lt;property id=&quot;20300&quot; value=&quot;Slide 16&quot;/&gt;&lt;property id=&quot;20307&quot; value=&quot;283&quot;/&gt;&lt;/object&gt;&lt;object type=&quot;3&quot; unique_id=&quot;10305&quot;&gt;&lt;property id=&quot;20148&quot; value=&quot;5&quot;/&gt;&lt;property id=&quot;20300&quot; value=&quot;Slide 17&quot;/&gt;&lt;property id=&quot;20307&quot; value=&quot;291&quot;/&gt;&lt;/object&gt;&lt;object type=&quot;3&quot; unique_id=&quot;10306&quot;&gt;&lt;property id=&quot;20148&quot; value=&quot;5&quot;/&gt;&lt;property id=&quot;20300&quot; value=&quot;Slide 18&quot;/&gt;&lt;property id=&quot;20307&quot; value=&quot;292&quot;/&gt;&lt;/object&gt;&lt;object type=&quot;3&quot; unique_id=&quot;10307&quot;&gt;&lt;property id=&quot;20148&quot; value=&quot;5&quot;/&gt;&lt;property id=&quot;20300&quot; value=&quot;Slide 19&quot;/&gt;&lt;property id=&quot;20307&quot; value=&quot;293&quot;/&gt;&lt;/object&gt;&lt;object type=&quot;3&quot; unique_id=&quot;10308&quot;&gt;&lt;property id=&quot;20148&quot; value=&quot;5&quot;/&gt;&lt;property id=&quot;20300&quot; value=&quot;Slide 20 - &amp;quot;Resources:&amp;quot;&quot;/&gt;&lt;property id=&quot;20307&quot; value=&quot;274&quot;/&gt;&lt;/object&gt;&lt;object type=&quot;3&quot; unique_id=&quot;10309&quot;&gt;&lt;property id=&quot;20148&quot; value=&quot;5&quot;/&gt;&lt;property id=&quot;20300&quot; value=&quot;Slide 21 - &amp;quot;Enter title of polling slide here.&amp;quot;&quot;/&gt;&lt;property id=&quot;20307&quot; value=&quot;278&quot;/&gt;&lt;/object&gt;&lt;object type=&quot;3&quot; unique_id=&quot;10310&quot;&gt;&lt;property id=&quot;20148&quot; value=&quot;5&quot;/&gt;&lt;property id=&quot;20300&quot; value=&quot;Slide 22 - &amp;quot;Breakout Rooms | Discussion&amp;quot;&quot;/&gt;&lt;property id=&quot;20307&quot; value=&quot;279&quot;/&gt;&lt;/object&gt;&lt;object type=&quot;3&quot; unique_id=&quot;10311&quot;&gt;&lt;property id=&quot;20148&quot; value=&quot;5&quot;/&gt;&lt;property id=&quot;20300&quot; value=&quot;Slide 23 - &amp;quot;Save the Date:&amp;quot;&quot;/&gt;&lt;property id=&quot;20307&quot; value=&quot;294&quot;/&gt;&lt;/object&gt;&lt;object type=&quot;3&quot; unique_id=&quot;10312&quot;&gt;&lt;property id=&quot;20148&quot; value=&quot;5&quot;/&gt;&lt;property id=&quot;20300&quot; value=&quot;Slide 24 - &amp;quot;Any Questions?&amp;quot;&quot;/&gt;&lt;property id=&quot;20307&quot; value=&quot;281&quot;/&gt;&lt;/object&gt;&lt;object type=&quot;3&quot; unique_id=&quot;10313&quot;&gt;&lt;property id=&quot;20148&quot; value=&quot;5&quot;/&gt;&lt;property id=&quot;20300&quot; value=&quot;Slide 25 - &amp;quot;Contact Us&amp;quot;&quot;/&gt;&lt;property id=&quot;20307&quot; value=&quot;275&quot;/&gt;&lt;/object&gt;&lt;object type=&quot;3&quot; unique_id=&quot;10314&quot;&gt;&lt;property id=&quot;20148&quot; value=&quot;5&quot;/&gt;&lt;property id=&quot;20300&quot; value=&quot;Slide 26 - &amp;quot;Thank You!&amp;quot;&quot;/&gt;&lt;property id=&quot;20307&quot; value=&quot;297&quot;/&gt;&lt;/object&gt;&lt;object type=&quot;3&quot; unique_id=&quot;10315&quot;&gt;&lt;property id=&quot;20148&quot; value=&quot;5&quot;/&gt;&lt;property id=&quot;20300&quot; value=&quot;Slide 27&quot;/&gt;&lt;property id=&quot;20307&quot; value=&quot;298&quot;/&gt;&lt;/object&gt;&lt;object type=&quot;3&quot; unique_id=&quot;10316&quot;&gt;&lt;property id=&quot;20148&quot; value=&quot;5&quot;/&gt;&lt;property id=&quot;20300&quot; value=&quot;Slide 28&quot;/&gt;&lt;property id=&quot;20307&quot; value=&quot;299&quot;/&gt;&lt;/object&gt;&lt;object type=&quot;3&quot; unique_id=&quot;10317&quot;&gt;&lt;property id=&quot;20148&quot; value=&quot;5&quot;/&gt;&lt;property id=&quot;20300&quot; value=&quot;Slide 29&quot;/&gt;&lt;property id=&quot;20307&quot; value=&quot;300&quot;/&gt;&lt;/object&gt;&lt;object type=&quot;3&quot; unique_id=&quot;10318&quot;&gt;&lt;property id=&quot;20148&quot; value=&quot;5&quot;/&gt;&lt;property id=&quot;20300&quot; value=&quot;Slide 30&quot;/&gt;&lt;property id=&quot;20307&quot; value=&quot;301&quot;/&gt;&lt;/object&gt;&lt;object type=&quot;3&quot; unique_id=&quot;10319&quot;&gt;&lt;property id=&quot;20148&quot; value=&quot;5&quot;/&gt;&lt;property id=&quot;20300&quot; value=&quot;Slide 31&quot;/&gt;&lt;property id=&quot;20307&quot; value=&quot;302&quot;/&gt;&lt;/object&gt;&lt;object type=&quot;3&quot; unique_id=&quot;10320&quot;&gt;&lt;property id=&quot;20148&quot; value=&quot;5&quot;/&gt;&lt;property id=&quot;20300&quot; value=&quot;Slide 32&quot;/&gt;&lt;property id=&quot;20307&quot; value=&quot;303&quot;/&gt;&lt;/object&gt;&lt;object type=&quot;3&quot; unique_id=&quot;10321&quot;&gt;&lt;property id=&quot;20148&quot; value=&quot;5&quot;/&gt;&lt;property id=&quot;20300&quot; value=&quot;Slide 33&quot;/&gt;&lt;property id=&quot;20307&quot; value=&quot;304&quot;/&gt;&lt;/object&gt;&lt;/object&gt;&lt;object type=&quot;8&quot; unique_id=&quot;10356&quot;&gt;&lt;/object&gt;&lt;/object&gt;&lt;/database&gt;"/>
  <p:tag name="MMPROD_NEXTUNIQUEID" val="10010"/>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21038</TotalTime>
  <Words>6352</Words>
  <Application>Microsoft Office PowerPoint</Application>
  <PresentationFormat>Widescreen</PresentationFormat>
  <Paragraphs>624</Paragraphs>
  <Slides>33</Slides>
  <Notes>33</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33</vt:i4>
      </vt:variant>
    </vt:vector>
  </HeadingPairs>
  <TitlesOfParts>
    <vt:vector size="47" baseType="lpstr">
      <vt:lpstr>Arial</vt:lpstr>
      <vt:lpstr>Calibri</vt:lpstr>
      <vt:lpstr>Calibri Light</vt:lpstr>
      <vt:lpstr>Times New Roman</vt:lpstr>
      <vt:lpstr>Trebuchet MS</vt:lpstr>
      <vt:lpstr>Webdings</vt:lpstr>
      <vt:lpstr>Wingdings</vt:lpstr>
      <vt:lpstr>Wingdings 2</vt:lpstr>
      <vt:lpstr>Wingdings 3</vt:lpstr>
      <vt:lpstr>General Content</vt:lpstr>
      <vt:lpstr>Special Content</vt:lpstr>
      <vt:lpstr>People Slides</vt:lpstr>
      <vt:lpstr>Interactive Slides</vt:lpstr>
      <vt:lpstr>Infographic Layouts</vt:lpstr>
      <vt:lpstr>H-1B One Workforce Grant Program Prospective Applicant Webinar</vt:lpstr>
      <vt:lpstr>Tips for Viewing this Webcast</vt:lpstr>
      <vt:lpstr>Today’s Speakers</vt:lpstr>
      <vt:lpstr>Today’s Speakers</vt:lpstr>
      <vt:lpstr>Key H-1B One Workforce Grant FOA Areas of Focus</vt:lpstr>
      <vt:lpstr>Program Purpose and Design, Geographic Scope, and Expected Outcomes</vt:lpstr>
      <vt:lpstr>Program Purpose</vt:lpstr>
      <vt:lpstr>Geographic Scope</vt:lpstr>
      <vt:lpstr>Program Design</vt:lpstr>
      <vt:lpstr>Program Design (continued)</vt:lpstr>
      <vt:lpstr>Program Design (continued)</vt:lpstr>
      <vt:lpstr>Program Design (continued)</vt:lpstr>
      <vt:lpstr>Performance Outcomes</vt:lpstr>
      <vt:lpstr>Performance Outcomes</vt:lpstr>
      <vt:lpstr>Award Information,  Eligibility,  Partnerships, and Priority Consideration</vt:lpstr>
      <vt:lpstr>Award Information</vt:lpstr>
      <vt:lpstr>Eligible Lead Applicants</vt:lpstr>
      <vt:lpstr>The H-1B One Workforce Partnership</vt:lpstr>
      <vt:lpstr>Required Partners</vt:lpstr>
      <vt:lpstr>Optional Partners</vt:lpstr>
      <vt:lpstr>Priority Consideration</vt:lpstr>
      <vt:lpstr>Application Submission Requirements</vt:lpstr>
      <vt:lpstr>Content and Form of Application Submission</vt:lpstr>
      <vt:lpstr>SF-424 and Project Budget</vt:lpstr>
      <vt:lpstr>Project Narrative</vt:lpstr>
      <vt:lpstr>One Workforce Training Focus</vt:lpstr>
      <vt:lpstr>Attachments to the Project Narrative</vt:lpstr>
      <vt:lpstr>Application Screening Criteria</vt:lpstr>
      <vt:lpstr>Criteria</vt:lpstr>
      <vt:lpstr> Standards for Evaluating Applications </vt:lpstr>
      <vt:lpstr>Proposal Submission</vt:lpstr>
      <vt:lpstr>For More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Jonathan Vehlow</cp:lastModifiedBy>
  <cp:revision>508</cp:revision>
  <dcterms:created xsi:type="dcterms:W3CDTF">2019-06-21T16:58:05Z</dcterms:created>
  <dcterms:modified xsi:type="dcterms:W3CDTF">2020-10-06T16:19:50Z</dcterms:modified>
</cp:coreProperties>
</file>