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38"/>
  </p:notesMasterIdLst>
  <p:sldIdLst>
    <p:sldId id="256" r:id="rId7"/>
    <p:sldId id="343" r:id="rId8"/>
    <p:sldId id="265" r:id="rId9"/>
    <p:sldId id="306" r:id="rId10"/>
    <p:sldId id="295" r:id="rId11"/>
    <p:sldId id="323" r:id="rId12"/>
    <p:sldId id="319" r:id="rId13"/>
    <p:sldId id="347" r:id="rId14"/>
    <p:sldId id="336" r:id="rId15"/>
    <p:sldId id="335" r:id="rId16"/>
    <p:sldId id="337" r:id="rId17"/>
    <p:sldId id="341" r:id="rId18"/>
    <p:sldId id="348" r:id="rId19"/>
    <p:sldId id="307" r:id="rId20"/>
    <p:sldId id="315" r:id="rId21"/>
    <p:sldId id="346" r:id="rId22"/>
    <p:sldId id="316" r:id="rId23"/>
    <p:sldId id="320" r:id="rId24"/>
    <p:sldId id="334" r:id="rId25"/>
    <p:sldId id="321" r:id="rId26"/>
    <p:sldId id="282" r:id="rId27"/>
    <p:sldId id="286" r:id="rId28"/>
    <p:sldId id="309" r:id="rId29"/>
    <p:sldId id="349" r:id="rId30"/>
    <p:sldId id="310" r:id="rId31"/>
    <p:sldId id="311" r:id="rId32"/>
    <p:sldId id="312" r:id="rId33"/>
    <p:sldId id="333" r:id="rId34"/>
    <p:sldId id="314" r:id="rId35"/>
    <p:sldId id="275" r:id="rId36"/>
    <p:sldId id="297" r:id="rId37"/>
  </p:sldIdLst>
  <p:sldSz cx="12192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Cheryl L - ETA" initials="MCL-E" lastIdx="3" clrIdx="0">
    <p:extLst>
      <p:ext uri="{19B8F6BF-5375-455C-9EA6-DF929625EA0E}">
        <p15:presenceInfo xmlns:p15="http://schemas.microsoft.com/office/powerpoint/2012/main" userId="S-1-5-21-2522062978-2635407418-847139880-4132" providerId="AD"/>
      </p:ext>
    </p:extLst>
  </p:cmAuthor>
  <p:cmAuthor id="2" name="Fernkas, Robin - ETA" initials="FR-E" lastIdx="4" clrIdx="1">
    <p:extLst>
      <p:ext uri="{19B8F6BF-5375-455C-9EA6-DF929625EA0E}">
        <p15:presenceInfo xmlns:p15="http://schemas.microsoft.com/office/powerpoint/2012/main" userId="S-1-5-21-2522062978-2635407418-847139880-5192" providerId="AD"/>
      </p:ext>
    </p:extLst>
  </p:cmAuthor>
  <p:cmAuthor id="3" name="Agia, Eugenie L - ETA" initials="AEL-E" lastIdx="2" clrIdx="2">
    <p:extLst>
      <p:ext uri="{19B8F6BF-5375-455C-9EA6-DF929625EA0E}">
        <p15:presenceInfo xmlns:p15="http://schemas.microsoft.com/office/powerpoint/2012/main" userId="S-1-5-21-2522062978-2635407418-847139880-66632" providerId="AD"/>
      </p:ext>
    </p:extLst>
  </p:cmAuthor>
  <p:cmAuthor id="4" name="Scheib, Gregory - ETA" initials="GPS" lastIdx="5" clrIdx="3">
    <p:extLst>
      <p:ext uri="{19B8F6BF-5375-455C-9EA6-DF929625EA0E}">
        <p15:presenceInfo xmlns:p15="http://schemas.microsoft.com/office/powerpoint/2012/main" userId="Scheib, Gregory - ET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54319" autoAdjust="0"/>
  </p:normalViewPr>
  <p:slideViewPr>
    <p:cSldViewPr snapToGrid="0">
      <p:cViewPr varScale="1">
        <p:scale>
          <a:sx n="47" d="100"/>
          <a:sy n="47" d="100"/>
        </p:scale>
        <p:origin x="207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gs" Target="tags/tag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47"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slideMaster" Target="slideMasters/slideMaster1.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commentAuthors" Target="commentAuthors.xml"/><Relationship Id="rId5" Type="http://schemas.openxmlformats.org/officeDocument/2006/relationships/slideMaster" Target="slideMasters/slideMaster4.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2.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ng Dang" userId="5517167b-d78e-42a6-a7ab-368621bc5e35" providerId="ADAL" clId="{3C5F86C3-C35A-4395-962C-59E530CA1CA9}"/>
    <pc:docChg chg="modSld">
      <pc:chgData name="Long Dang" userId="5517167b-d78e-42a6-a7ab-368621bc5e35" providerId="ADAL" clId="{3C5F86C3-C35A-4395-962C-59E530CA1CA9}" dt="2019-11-25T20:32:34.474" v="8" actId="20577"/>
      <pc:docMkLst>
        <pc:docMk/>
      </pc:docMkLst>
      <pc:sldChg chg="modSp">
        <pc:chgData name="Long Dang" userId="5517167b-d78e-42a6-a7ab-368621bc5e35" providerId="ADAL" clId="{3C5F86C3-C35A-4395-962C-59E530CA1CA9}" dt="2019-11-25T20:32:34.474" v="8" actId="20577"/>
        <pc:sldMkLst>
          <pc:docMk/>
          <pc:sldMk cId="1373557105" sldId="291"/>
        </pc:sldMkLst>
        <pc:spChg chg="mod">
          <ac:chgData name="Long Dang" userId="5517167b-d78e-42a6-a7ab-368621bc5e35" providerId="ADAL" clId="{3C5F86C3-C35A-4395-962C-59E530CA1CA9}" dt="2019-11-25T20:32:34.474" v="8" actId="20577"/>
          <ac:spMkLst>
            <pc:docMk/>
            <pc:sldMk cId="1373557105" sldId="291"/>
            <ac:spMk id="5" creationId="{2D3BA267-005E-437F-9930-157D49F7721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9/28/2020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dirty="0"/>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Maya</a:t>
            </a:r>
            <a:r>
              <a:rPr lang="en-U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Welcome to this pre-recorded webcast for Prospective</a:t>
            </a:r>
            <a:r>
              <a:rPr lang="en-US" baseline="0" dirty="0" smtClean="0"/>
              <a:t> Applicants for ETA’s Funding Opportunity Announcement 20-12, titled </a:t>
            </a:r>
            <a:r>
              <a:rPr lang="en-US" sz="1200" dirty="0" smtClean="0"/>
              <a:t>H-1B Rural Healthcare Grant Program. </a:t>
            </a:r>
            <a:endParaRPr lang="en-US" dirty="0" smtClean="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a:t>
            </a:fld>
            <a:endParaRPr lang="en-US" dirty="0"/>
          </a:p>
        </p:txBody>
      </p:sp>
    </p:spTree>
    <p:extLst>
      <p:ext uri="{BB962C8B-B14F-4D97-AF65-F5344CB8AC3E}">
        <p14:creationId xmlns:p14="http://schemas.microsoft.com/office/powerpoint/2010/main" val="1137154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589" defTabSz="931774">
              <a:spcBef>
                <a:spcPct val="20000"/>
              </a:spcBef>
              <a:buClr>
                <a:prstClr val="black">
                  <a:lumMod val="50000"/>
                  <a:lumOff val="50000"/>
                </a:prstClr>
              </a:buClr>
              <a:defRPr/>
            </a:pPr>
            <a:r>
              <a:rPr lang="en-US" b="1" dirty="0" smtClean="0"/>
              <a:t>Maya:</a:t>
            </a:r>
          </a:p>
          <a:p>
            <a:pPr marL="46589" defTabSz="931774">
              <a:spcBef>
                <a:spcPct val="20000"/>
              </a:spcBef>
              <a:buClr>
                <a:prstClr val="black">
                  <a:lumMod val="50000"/>
                  <a:lumOff val="50000"/>
                </a:prstClr>
              </a:buClr>
              <a:defRPr/>
            </a:pPr>
            <a:r>
              <a:rPr lang="en-US" b="0" dirty="0" smtClean="0"/>
              <a:t>Thank you for joining us for today’s Webcast.</a:t>
            </a:r>
            <a:r>
              <a:rPr lang="en-US" b="0" baseline="0" dirty="0" smtClean="0"/>
              <a:t>  To help you follow along, </a:t>
            </a:r>
            <a:r>
              <a:rPr lang="en-US" dirty="0">
                <a:solidFill>
                  <a:prstClr val="black">
                    <a:lumMod val="85000"/>
                  </a:prstClr>
                </a:solidFill>
              </a:rPr>
              <a:t>we recommend you have a </a:t>
            </a:r>
            <a:r>
              <a:rPr lang="en-US" dirty="0" smtClean="0">
                <a:solidFill>
                  <a:prstClr val="black">
                    <a:lumMod val="85000"/>
                  </a:prstClr>
                </a:solidFill>
              </a:rPr>
              <a:t>hard copy </a:t>
            </a:r>
            <a:r>
              <a:rPr lang="en-US" dirty="0">
                <a:solidFill>
                  <a:prstClr val="black">
                    <a:lumMod val="85000"/>
                  </a:prstClr>
                </a:solidFill>
              </a:rPr>
              <a:t>of the FOA </a:t>
            </a:r>
            <a:r>
              <a:rPr lang="en-US" dirty="0" smtClean="0">
                <a:solidFill>
                  <a:prstClr val="black">
                    <a:lumMod val="85000"/>
                  </a:prstClr>
                </a:solidFill>
              </a:rPr>
              <a:t>handy when </a:t>
            </a:r>
            <a:r>
              <a:rPr lang="en-US" dirty="0">
                <a:solidFill>
                  <a:prstClr val="black">
                    <a:lumMod val="85000"/>
                  </a:prstClr>
                </a:solidFill>
              </a:rPr>
              <a:t>viewing this Webcast.  Additionally, when applying for ETA competitive grants, </a:t>
            </a:r>
            <a:r>
              <a:rPr lang="en-US" dirty="0" smtClean="0">
                <a:solidFill>
                  <a:prstClr val="black">
                    <a:lumMod val="85000"/>
                  </a:prstClr>
                </a:solidFill>
              </a:rPr>
              <a:t>we recommend that you use </a:t>
            </a:r>
            <a:r>
              <a:rPr lang="en-US" dirty="0">
                <a:solidFill>
                  <a:prstClr val="black">
                    <a:lumMod val="85000"/>
                  </a:prstClr>
                </a:solidFill>
              </a:rPr>
              <a:t>our Web-Based Toolkit for Prospective </a:t>
            </a:r>
            <a:r>
              <a:rPr lang="en-US" dirty="0" smtClean="0">
                <a:solidFill>
                  <a:prstClr val="black">
                    <a:lumMod val="85000"/>
                  </a:prstClr>
                </a:solidFill>
              </a:rPr>
              <a:t>Applicants at the link on this slide.  </a:t>
            </a:r>
            <a:endParaRPr lang="en-US" dirty="0">
              <a:solidFill>
                <a:prstClr val="black">
                  <a:lumMod val="85000"/>
                </a:prstClr>
              </a:solidFill>
            </a:endParaRPr>
          </a:p>
          <a:p>
            <a:endParaRPr lang="en-US" dirty="0"/>
          </a:p>
        </p:txBody>
      </p:sp>
      <p:sp>
        <p:nvSpPr>
          <p:cNvPr id="4" name="Slide Number Placeholder 3"/>
          <p:cNvSpPr>
            <a:spLocks noGrp="1"/>
          </p:cNvSpPr>
          <p:nvPr>
            <p:ph type="sldNum" sz="quarter" idx="10"/>
          </p:nvPr>
        </p:nvSpPr>
        <p:spPr/>
        <p:txBody>
          <a:bodyPr/>
          <a:lstStyle/>
          <a:p>
            <a:fld id="{A0118022-50D0-43CE-B9C3-944277464A3B}" type="slidenum">
              <a:rPr lang="en-US" smtClean="0"/>
              <a:t>2</a:t>
            </a:fld>
            <a:endParaRPr lang="en-US" dirty="0"/>
          </a:p>
        </p:txBody>
      </p:sp>
    </p:spTree>
    <p:extLst>
      <p:ext uri="{BB962C8B-B14F-4D97-AF65-F5344CB8AC3E}">
        <p14:creationId xmlns:p14="http://schemas.microsoft.com/office/powerpoint/2010/main" val="645822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Maya: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Today, you’ll be hearing from </a:t>
            </a:r>
            <a:r>
              <a:rPr lang="en-US" b="0" dirty="0" smtClean="0"/>
              <a:t>Robin Fernkas, Deputy Administrator</a:t>
            </a:r>
            <a:r>
              <a:rPr lang="en-US" b="0" baseline="0" dirty="0" smtClean="0"/>
              <a:t> for the Office of Workforce Investment</a:t>
            </a:r>
            <a:r>
              <a:rPr lang="en-US" b="0" dirty="0" smtClean="0"/>
              <a:t>; </a:t>
            </a:r>
            <a:r>
              <a:rPr lang="en-US" baseline="0" dirty="0" smtClean="0"/>
              <a:t>myself, Maya Kelley, a Program Manager in the Division of Strategic Investments (DSI); and Ayreen Cadwallader, who is a Workforce Analyst in DSI.  </a:t>
            </a:r>
            <a:r>
              <a:rPr lang="en-US" b="0" dirty="0" smtClean="0"/>
              <a:t>We are from what is often called the DOL </a:t>
            </a:r>
            <a:r>
              <a:rPr lang="en-US" b="0" u="sng" dirty="0" smtClean="0"/>
              <a:t>Program Office</a:t>
            </a:r>
            <a:r>
              <a:rPr lang="en-US" b="0" u="sng" baseline="0" dirty="0" smtClean="0"/>
              <a:t> </a:t>
            </a:r>
            <a:r>
              <a:rPr lang="en-US" b="0" baseline="0" dirty="0" smtClean="0"/>
              <a:t>for this grant. </a:t>
            </a:r>
            <a:endParaRPr lang="en-US" b="1"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3</a:t>
            </a:fld>
            <a:endParaRPr lang="en-US" dirty="0"/>
          </a:p>
        </p:txBody>
      </p:sp>
    </p:spTree>
    <p:extLst>
      <p:ext uri="{BB962C8B-B14F-4D97-AF65-F5344CB8AC3E}">
        <p14:creationId xmlns:p14="http://schemas.microsoft.com/office/powerpoint/2010/main" val="3511547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Maya</a:t>
            </a:r>
            <a:r>
              <a:rPr lang="en-U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There are two representatives</a:t>
            </a:r>
            <a:r>
              <a:rPr lang="en-US" baseline="0" dirty="0" smtClean="0"/>
              <a:t> that we closely work with in </a:t>
            </a:r>
            <a:r>
              <a:rPr lang="en-US" dirty="0" smtClean="0"/>
              <a:t>ETA’s Office of Grants Management: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Brinda Ruggles is the Grant Officer for the H-1B Rural Healthcare grants. She’s unable to join us today, but you’ll be seeing her name in the FOA and other related documents related to this Funding Opportunity.  </a:t>
            </a:r>
            <a:r>
              <a:rPr lang="en-US" dirty="0" smtClean="0"/>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smtClean="0"/>
              <a:t>Linda Forman</a:t>
            </a:r>
            <a:r>
              <a:rPr lang="en-US" baseline="0" dirty="0" smtClean="0"/>
              <a:t> is </a:t>
            </a:r>
            <a:r>
              <a:rPr lang="en-US" dirty="0" smtClean="0"/>
              <a:t>the Lead</a:t>
            </a:r>
            <a:r>
              <a:rPr lang="en-US" baseline="0" dirty="0" smtClean="0"/>
              <a:t> Grants Management Specialist for this Funding Opportunity.  </a:t>
            </a:r>
            <a:r>
              <a:rPr lang="en-US" b="0" baseline="0" dirty="0" smtClean="0"/>
              <a:t>Please remember that while the FOA is open, </a:t>
            </a:r>
            <a:r>
              <a:rPr lang="en-US" b="0" u="sng" baseline="0" dirty="0" smtClean="0"/>
              <a:t>all</a:t>
            </a:r>
            <a:r>
              <a:rPr lang="en-US" b="0" baseline="0" dirty="0" smtClean="0"/>
              <a:t> questions about this grant must be directed to Linda Forman.  Contact information for Linda can be found on page 62 of the FOA, and later in these slides. </a:t>
            </a:r>
            <a:endParaRPr lang="en-US" b="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a:t>
            </a:fld>
            <a:endParaRPr lang="en-US" dirty="0"/>
          </a:p>
        </p:txBody>
      </p:sp>
    </p:spTree>
    <p:extLst>
      <p:ext uri="{BB962C8B-B14F-4D97-AF65-F5344CB8AC3E}">
        <p14:creationId xmlns:p14="http://schemas.microsoft.com/office/powerpoint/2010/main" val="2413309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smtClean="0"/>
              <a:t>Maya</a:t>
            </a:r>
            <a:r>
              <a:rPr lang="en-US" dirty="0" smtClean="0"/>
              <a:t>:</a:t>
            </a:r>
            <a:r>
              <a:rPr lang="en-US" baseline="0" dirty="0" smtClean="0"/>
              <a:t>  </a:t>
            </a:r>
          </a:p>
          <a:p>
            <a:pPr>
              <a:spcBef>
                <a:spcPct val="0"/>
              </a:spcBef>
            </a:pPr>
            <a:r>
              <a:rPr lang="en-US" baseline="0" dirty="0" smtClean="0"/>
              <a:t>Today we will focus on </a:t>
            </a:r>
            <a:r>
              <a:rPr lang="en-US" baseline="0" dirty="0" smtClean="0">
                <a:solidFill>
                  <a:srgbClr val="FF0000"/>
                </a:solidFill>
              </a:rPr>
              <a:t>three</a:t>
            </a:r>
            <a:r>
              <a:rPr lang="en-US" baseline="0" dirty="0" smtClean="0"/>
              <a:t> key areas of the FOA: </a:t>
            </a:r>
          </a:p>
          <a:p>
            <a:pPr marL="457200" indent="-457200">
              <a:spcBef>
                <a:spcPct val="0"/>
              </a:spcBef>
              <a:buFont typeface="Arial" panose="020B0604020202020204" pitchFamily="34" charset="0"/>
              <a:buChar char="•"/>
            </a:pPr>
            <a:r>
              <a:rPr lang="en-US" sz="3200" dirty="0" smtClean="0">
                <a:latin typeface="Arial" charset="0"/>
                <a:cs typeface="Arial" charset="0"/>
              </a:rPr>
              <a:t>Program Purpose and Design, Geographic Scope, and</a:t>
            </a:r>
            <a:r>
              <a:rPr lang="en-US" sz="3200" baseline="0" dirty="0" smtClean="0">
                <a:latin typeface="Arial" charset="0"/>
                <a:cs typeface="Arial" charset="0"/>
              </a:rPr>
              <a:t> Expected Outcomes</a:t>
            </a:r>
            <a:endParaRPr lang="en-US" sz="3200" dirty="0" smtClean="0">
              <a:latin typeface="Arial" charset="0"/>
              <a:cs typeface="Arial" charset="0"/>
            </a:endParaRPr>
          </a:p>
          <a:p>
            <a:pPr marL="457200" indent="-457200">
              <a:spcBef>
                <a:spcPct val="0"/>
              </a:spcBef>
              <a:buFont typeface="Arial" panose="020B0604020202020204" pitchFamily="34" charset="0"/>
              <a:buChar char="•"/>
            </a:pPr>
            <a:r>
              <a:rPr lang="en-US" sz="3200" dirty="0" smtClean="0">
                <a:latin typeface="Arial" charset="0"/>
                <a:cs typeface="Arial" charset="0"/>
              </a:rPr>
              <a:t>Award Information, Eligibility, </a:t>
            </a:r>
            <a:r>
              <a:rPr lang="en-US" sz="3200" baseline="0" dirty="0" smtClean="0">
                <a:latin typeface="Arial" charset="0"/>
                <a:cs typeface="Arial" charset="0"/>
              </a:rPr>
              <a:t>Partnerships, and Priority Consideration</a:t>
            </a:r>
            <a:r>
              <a:rPr lang="en-US" sz="3200" dirty="0" smtClean="0">
                <a:latin typeface="Arial" charset="0"/>
                <a:cs typeface="Arial" charset="0"/>
              </a:rPr>
              <a:t>;</a:t>
            </a:r>
            <a:r>
              <a:rPr lang="en-US" sz="3200" baseline="0" dirty="0" smtClean="0">
                <a:latin typeface="Arial" charset="0"/>
                <a:cs typeface="Arial" charset="0"/>
              </a:rPr>
              <a:t> and </a:t>
            </a:r>
          </a:p>
          <a:p>
            <a:pPr marL="457200" indent="-457200">
              <a:spcBef>
                <a:spcPct val="0"/>
              </a:spcBef>
              <a:buFont typeface="Arial" panose="020B0604020202020204" pitchFamily="34" charset="0"/>
              <a:buChar char="•"/>
            </a:pPr>
            <a:r>
              <a:rPr lang="en-US" sz="3200" dirty="0" smtClean="0">
                <a:latin typeface="Arial" charset="0"/>
                <a:cs typeface="Arial" charset="0"/>
              </a:rPr>
              <a:t>Application Submission Requirements</a:t>
            </a:r>
          </a:p>
          <a:p>
            <a:pPr marL="0" indent="0">
              <a:spcBef>
                <a:spcPct val="0"/>
              </a:spcBef>
              <a:buFont typeface="Arial" panose="020B0604020202020204" pitchFamily="34" charset="0"/>
              <a:buNone/>
            </a:pPr>
            <a:endParaRPr lang="en-US" sz="3200" dirty="0" smtClean="0">
              <a:latin typeface="Arial" charset="0"/>
              <a:cs typeface="Arial" charset="0"/>
            </a:endParaRPr>
          </a:p>
          <a:p>
            <a:pPr marL="0" indent="0">
              <a:spcBef>
                <a:spcPct val="0"/>
              </a:spcBef>
              <a:buFont typeface="Arial" panose="020B0604020202020204" pitchFamily="34" charset="0"/>
              <a:buNone/>
            </a:pPr>
            <a:r>
              <a:rPr lang="en-US" sz="3200" dirty="0" smtClean="0"/>
              <a:t>I’ll turn it over to now to Robin Fernkas to get us started… Robin?</a:t>
            </a:r>
          </a:p>
          <a:p>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5</a:t>
            </a:fld>
            <a:endParaRPr lang="en-US" dirty="0"/>
          </a:p>
        </p:txBody>
      </p:sp>
    </p:spTree>
    <p:extLst>
      <p:ext uri="{BB962C8B-B14F-4D97-AF65-F5344CB8AC3E}">
        <p14:creationId xmlns:p14="http://schemas.microsoft.com/office/powerpoint/2010/main" val="2990942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Robin: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Thanks, Maya.</a:t>
            </a:r>
            <a:r>
              <a:rPr lang="en-US" sz="1200" kern="1200" dirty="0" smtClean="0">
                <a:solidFill>
                  <a:schemeClr val="tx1"/>
                </a:solidFill>
                <a:effectLst/>
                <a:latin typeface="+mn-lt"/>
                <a:ea typeface="+mn-ea"/>
                <a:cs typeface="+mn-cs"/>
              </a:rPr>
              <a:t> And</a:t>
            </a:r>
            <a:r>
              <a:rPr lang="en-US" sz="1200" kern="1200" baseline="0" dirty="0" smtClean="0">
                <a:solidFill>
                  <a:schemeClr val="tx1"/>
                </a:solidFill>
                <a:effectLst/>
                <a:latin typeface="+mn-lt"/>
                <a:ea typeface="+mn-ea"/>
                <a:cs typeface="+mn-cs"/>
              </a:rPr>
              <a:t> t</a:t>
            </a:r>
            <a:r>
              <a:rPr lang="en-US" sz="1200" kern="1200" dirty="0" smtClean="0">
                <a:solidFill>
                  <a:schemeClr val="tx1"/>
                </a:solidFill>
                <a:effectLst/>
                <a:latin typeface="+mn-lt"/>
                <a:ea typeface="+mn-ea"/>
                <a:cs typeface="+mn-cs"/>
              </a:rPr>
              <a:t>hank you to everyone joining us today. We are glad that you are making the time to view this important presentation, and we believe it will be helpful in preparing your response to this funding opportunity announcement.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In</a:t>
            </a:r>
            <a:r>
              <a:rPr lang="en-US" b="0" baseline="0" dirty="0" smtClean="0"/>
              <a:t> the next few slides I will go over the program’s purpose and design, as well as the geographic scope.  Everything we cover in this webcast is from the H-1B Rural Healthcare Grant Program Funding Opportunity Announcement, </a:t>
            </a:r>
            <a:r>
              <a:rPr lang="en-US" b="0" strike="noStrike" baseline="0" dirty="0" smtClean="0"/>
              <a:t>but this is </a:t>
            </a:r>
            <a:r>
              <a:rPr lang="en-US" b="0" baseline="0" dirty="0" smtClean="0"/>
              <a:t>only a summary of key aspects of the FOA.  </a:t>
            </a:r>
            <a:r>
              <a:rPr lang="en-US" b="0" strike="noStrike" baseline="0" dirty="0" smtClean="0"/>
              <a:t>We</a:t>
            </a:r>
            <a:r>
              <a:rPr lang="en-US" b="0" baseline="0" dirty="0" smtClean="0"/>
              <a:t> strongly encourage you to read the FOA it in its entirety before considering whether to apply for the funding and submitting an application.  </a:t>
            </a:r>
            <a:endParaRPr lang="en-US" b="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smtClean="0"/>
          </a:p>
          <a:p>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a:t>
            </a:fld>
            <a:endParaRPr lang="en-US" dirty="0"/>
          </a:p>
        </p:txBody>
      </p:sp>
    </p:spTree>
    <p:extLst>
      <p:ext uri="{BB962C8B-B14F-4D97-AF65-F5344CB8AC3E}">
        <p14:creationId xmlns:p14="http://schemas.microsoft.com/office/powerpoint/2010/main" val="1037379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Robin: </a:t>
            </a:r>
          </a:p>
          <a:p>
            <a:r>
              <a:rPr lang="en-US" sz="1200" b="0" kern="1200" dirty="0" smtClean="0">
                <a:solidFill>
                  <a:schemeClr val="tx1"/>
                </a:solidFill>
                <a:effectLst/>
                <a:latin typeface="+mn-lt"/>
                <a:ea typeface="+mn-ea"/>
                <a:cs typeface="+mn-cs"/>
              </a:rPr>
              <a:t>The COVID-19 pandemic has increased the need for healthcare workers, particularly in rural areas where there is already an acute need.</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Expanding employment and training models for the healthcare industry will help individuals gain the skills necessary to provide needed services, fill vacancies, and allow employers to find skilled workers more readily.</a:t>
            </a:r>
          </a:p>
          <a:p>
            <a:endParaRPr lang="en-US" sz="120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The H-1B Rural Healthcare Grant Program is designed to</a:t>
            </a:r>
            <a:r>
              <a:rPr lang="en-US" b="0" dirty="0" smtClean="0"/>
              <a:t>: </a:t>
            </a:r>
          </a:p>
          <a:p>
            <a:pPr marL="171450" lvl="0" indent="-171450">
              <a:buFont typeface="Arial" panose="020B0604020202020204" pitchFamily="34" charset="0"/>
              <a:buChar char="•"/>
            </a:pPr>
            <a:r>
              <a:rPr lang="en-US" sz="1200" b="0" kern="1200" dirty="0" smtClean="0">
                <a:solidFill>
                  <a:schemeClr val="tx1"/>
                </a:solidFill>
                <a:effectLst/>
                <a:latin typeface="+mn-lt"/>
                <a:ea typeface="+mn-ea"/>
                <a:cs typeface="+mn-cs"/>
              </a:rPr>
              <a:t>increase the number of individuals training in healthcare occupations that directly impact patient care; and </a:t>
            </a:r>
          </a:p>
          <a:p>
            <a:pPr marL="171450" lvl="0" indent="-171450">
              <a:buFont typeface="Arial" panose="020B0604020202020204" pitchFamily="34" charset="0"/>
              <a:buChar char="•"/>
            </a:pPr>
            <a:r>
              <a:rPr lang="en-US" sz="1200" b="0" kern="1200" dirty="0" smtClean="0">
                <a:solidFill>
                  <a:schemeClr val="tx1"/>
                </a:solidFill>
                <a:effectLst/>
                <a:latin typeface="+mn-lt"/>
                <a:ea typeface="+mn-ea"/>
                <a:cs typeface="+mn-cs"/>
              </a:rPr>
              <a:t>alleviate healthcare workforce shortages by creating sustainable employment and training programs in healthcare occupations (including behavioral and mental healthcare) serving rural populations that </a:t>
            </a:r>
            <a:r>
              <a:rPr lang="en-US" sz="1200" b="0" strike="noStrike" kern="1200" dirty="0" smtClean="0">
                <a:solidFill>
                  <a:schemeClr val="tx1"/>
                </a:solidFill>
                <a:effectLst/>
                <a:latin typeface="+mn-lt"/>
                <a:ea typeface="+mn-ea"/>
                <a:cs typeface="+mn-cs"/>
              </a:rPr>
              <a:t>are scalable and replicable after </a:t>
            </a:r>
            <a:r>
              <a:rPr lang="en-US" sz="1200" b="0" kern="1200" dirty="0" smtClean="0">
                <a:solidFill>
                  <a:schemeClr val="tx1"/>
                </a:solidFill>
                <a:effectLst/>
                <a:latin typeface="+mn-lt"/>
                <a:ea typeface="+mn-ea"/>
                <a:cs typeface="+mn-cs"/>
              </a:rPr>
              <a:t>this funding expires.</a:t>
            </a:r>
            <a:r>
              <a:rPr lang="en-US" sz="1200" b="0" kern="1200" baseline="0" dirty="0" smtClean="0">
                <a:solidFill>
                  <a:schemeClr val="tx1"/>
                </a:solidFill>
                <a:effectLst/>
                <a:latin typeface="+mn-lt"/>
                <a:ea typeface="+mn-ea"/>
                <a:cs typeface="+mn-cs"/>
              </a:rPr>
              <a:t> </a:t>
            </a:r>
            <a:endParaRPr lang="en-US" sz="1200" b="0" kern="1200" dirty="0" smtClean="0">
              <a:solidFill>
                <a:schemeClr val="tx1"/>
              </a:solidFill>
              <a:effectLst/>
              <a:latin typeface="+mn-lt"/>
              <a:ea typeface="+mn-ea"/>
              <a:cs typeface="+mn-cs"/>
            </a:endParaRPr>
          </a:p>
          <a:p>
            <a:pPr>
              <a:spcBef>
                <a:spcPct val="0"/>
              </a:spcBef>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This program will serve individuals </a:t>
            </a:r>
            <a:r>
              <a:rPr lang="en-US" sz="1200" b="0" strike="noStrike" kern="1200" dirty="0" smtClean="0">
                <a:solidFill>
                  <a:schemeClr val="tx1"/>
                </a:solidFill>
                <a:effectLst/>
                <a:latin typeface="+mn-lt"/>
                <a:ea typeface="+mn-ea"/>
                <a:cs typeface="+mn-cs"/>
              </a:rPr>
              <a:t>who are</a:t>
            </a:r>
            <a:r>
              <a:rPr lang="en-US" sz="1200" b="0" strike="noStrike"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unemployed, underemployed, or incumbent workers. </a:t>
            </a:r>
            <a:r>
              <a:rPr lang="en-US" sz="1200" b="0" kern="1200" baseline="0" dirty="0" smtClean="0">
                <a:solidFill>
                  <a:schemeClr val="tx1"/>
                </a:solidFill>
                <a:effectLst/>
                <a:latin typeface="+mn-lt"/>
                <a:ea typeface="+mn-ea"/>
                <a:cs typeface="+mn-cs"/>
              </a:rPr>
              <a:t> </a:t>
            </a:r>
            <a:r>
              <a:rPr lang="en-US" sz="1200" b="0" strike="noStrike" kern="1200" dirty="0" smtClean="0">
                <a:solidFill>
                  <a:schemeClr val="tx1"/>
                </a:solidFill>
                <a:effectLst/>
                <a:latin typeface="+mn-lt"/>
                <a:ea typeface="+mn-ea"/>
                <a:cs typeface="+mn-cs"/>
              </a:rPr>
              <a:t>P</a:t>
            </a:r>
            <a:r>
              <a:rPr lang="en-US" sz="1200" b="0" kern="1200" dirty="0" smtClean="0">
                <a:solidFill>
                  <a:schemeClr val="tx1"/>
                </a:solidFill>
                <a:effectLst/>
                <a:latin typeface="+mn-lt"/>
                <a:ea typeface="+mn-ea"/>
                <a:cs typeface="+mn-cs"/>
              </a:rPr>
              <a:t>articipants served through this grant program must be at least 17 years old and not currently enrolled in secondary school within a local educational agency.   </a:t>
            </a:r>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a:t>
            </a:fld>
            <a:endParaRPr lang="en-US" dirty="0"/>
          </a:p>
        </p:txBody>
      </p:sp>
    </p:spTree>
    <p:extLst>
      <p:ext uri="{BB962C8B-B14F-4D97-AF65-F5344CB8AC3E}">
        <p14:creationId xmlns:p14="http://schemas.microsoft.com/office/powerpoint/2010/main" val="1849296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Robin:</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dirty="0" smtClean="0"/>
              <a:t>For the purposes of this grant program, rural populations are those that: (1) meet the criteria defined by the Health Resources and Service Administration’s </a:t>
            </a:r>
            <a:r>
              <a:rPr lang="en-US" sz="1200" b="0" i="0" kern="1200" dirty="0" smtClean="0">
                <a:solidFill>
                  <a:schemeClr val="tx1"/>
                </a:solidFill>
                <a:effectLst/>
                <a:latin typeface="+mn-lt"/>
                <a:ea typeface="+mn-ea"/>
                <a:cs typeface="+mn-cs"/>
              </a:rPr>
              <a:t>Federal Office of Rural Health Policy</a:t>
            </a:r>
            <a:r>
              <a:rPr lang="en-US" sz="1200" b="0" i="0" kern="1200" baseline="0" dirty="0" smtClean="0">
                <a:solidFill>
                  <a:schemeClr val="tx1"/>
                </a:solidFill>
                <a:effectLst/>
                <a:latin typeface="+mn-lt"/>
                <a:ea typeface="+mn-ea"/>
                <a:cs typeface="+mn-cs"/>
              </a:rPr>
              <a:t> (d</a:t>
            </a:r>
            <a:r>
              <a:rPr lang="en-US" sz="1200" b="0" i="0" kern="1200" dirty="0" smtClean="0">
                <a:solidFill>
                  <a:schemeClr val="tx1"/>
                </a:solidFill>
                <a:effectLst/>
                <a:latin typeface="+mn-lt"/>
                <a:ea typeface="+mn-ea"/>
                <a:cs typeface="+mn-cs"/>
              </a:rPr>
              <a:t>etails can be found at the website noted on the slide)</a:t>
            </a:r>
            <a:r>
              <a:rPr lang="en-US" sz="1200" b="0" i="0" kern="1200" baseline="0" dirty="0" smtClean="0">
                <a:solidFill>
                  <a:schemeClr val="tx1"/>
                </a:solidFill>
                <a:effectLst/>
                <a:latin typeface="+mn-lt"/>
                <a:ea typeface="+mn-ea"/>
                <a:cs typeface="+mn-cs"/>
              </a:rPr>
              <a:t>; </a:t>
            </a:r>
            <a:r>
              <a:rPr lang="en-US" b="0" dirty="0" smtClean="0"/>
              <a:t>or (2) any federally recognized Indian tribe. </a:t>
            </a:r>
          </a:p>
          <a:p>
            <a:pPr>
              <a:spcBef>
                <a:spcPct val="0"/>
              </a:spcBef>
            </a:pPr>
            <a:endParaRPr lang="en-US" sz="1200" kern="1200" dirty="0" smtClean="0">
              <a:solidFill>
                <a:schemeClr val="tx1"/>
              </a:solidFill>
              <a:effectLst/>
              <a:latin typeface="+mn-lt"/>
              <a:ea typeface="+mn-ea"/>
              <a:cs typeface="+mn-cs"/>
            </a:endParaRPr>
          </a:p>
          <a:p>
            <a:pPr>
              <a:spcBef>
                <a:spcPct val="0"/>
              </a:spcBef>
            </a:pPr>
            <a:r>
              <a:rPr lang="en-US" sz="1200" kern="1200" dirty="0" smtClean="0">
                <a:solidFill>
                  <a:schemeClr val="tx1"/>
                </a:solidFill>
                <a:effectLst/>
                <a:latin typeface="+mn-lt"/>
                <a:ea typeface="+mn-ea"/>
                <a:cs typeface="+mn-cs"/>
              </a:rPr>
              <a:t>Applicants can propose to serve rural areas at the local/regional or statewide level with healthcare training (including behavioral and mental healthcare occupations).</a:t>
            </a:r>
            <a:endParaRPr lang="en-US" sz="1200" kern="1200" baseline="0" dirty="0" smtClean="0">
              <a:solidFill>
                <a:schemeClr val="tx1"/>
              </a:solidFill>
              <a:effectLst/>
              <a:latin typeface="+mn-lt"/>
              <a:ea typeface="+mn-ea"/>
              <a:cs typeface="+mn-cs"/>
            </a:endParaRPr>
          </a:p>
          <a:p>
            <a:pPr marL="342900" lvl="0" indent="-342900">
              <a:buFont typeface="Arial" panose="020B0604020202020204" pitchFamily="34" charset="0"/>
              <a:buChar char="•"/>
            </a:pPr>
            <a:r>
              <a:rPr lang="en-US" sz="2400" b="1" dirty="0" smtClean="0"/>
              <a:t>Local/regional </a:t>
            </a:r>
            <a:r>
              <a:rPr lang="en-US" sz="2400" dirty="0" smtClean="0"/>
              <a:t>means serving a rural part of one state or a contiguous area that includes multiple rural sites in an economic region that do not cross state boundaries. </a:t>
            </a:r>
          </a:p>
          <a:p>
            <a:pPr marL="342900" lvl="0" indent="-342900">
              <a:buFont typeface="Arial" panose="020B0604020202020204" pitchFamily="34" charset="0"/>
              <a:buChar char="•"/>
            </a:pPr>
            <a:r>
              <a:rPr lang="en-US" sz="2400" b="1" dirty="0" smtClean="0"/>
              <a:t>Statewide </a:t>
            </a:r>
            <a:r>
              <a:rPr lang="en-US" sz="2400" dirty="0" smtClean="0"/>
              <a:t>means serving an entire state or multiple non-contiguous sites within one state. A statewide approach must encompass and emphasize services to rural areas. </a:t>
            </a:r>
          </a:p>
          <a:p>
            <a:pPr>
              <a:spcBef>
                <a:spcPct val="0"/>
              </a:spcBef>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8</a:t>
            </a:fld>
            <a:endParaRPr lang="en-US" dirty="0"/>
          </a:p>
        </p:txBody>
      </p:sp>
    </p:spTree>
    <p:extLst>
      <p:ext uri="{BB962C8B-B14F-4D97-AF65-F5344CB8AC3E}">
        <p14:creationId xmlns:p14="http://schemas.microsoft.com/office/powerpoint/2010/main" val="2320074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dirty="0" smtClean="0"/>
              <a:t>Robin: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grant program allows applicants to design or customize training models that meet the needs of healthcare employers and training participants in rural areas. The next few slides discuss these elements in more detail.</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Applicants must design workforce development strategies that: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Engage healthcare providers and employers in the adoption and deployment of employment and training services to address specific healthcare needs in rural areas; </a:t>
            </a:r>
          </a:p>
          <a:p>
            <a:pPr marL="171450" lvl="0" indent="-171450">
              <a:buFont typeface="Arial" panose="020B0604020202020204" pitchFamily="34" charset="0"/>
              <a:buChar char="•"/>
            </a:pPr>
            <a:r>
              <a:rPr lang="en-US" sz="1200" strike="noStrike" kern="1200" dirty="0" smtClean="0">
                <a:solidFill>
                  <a:schemeClr val="tx1"/>
                </a:solidFill>
                <a:effectLst/>
                <a:latin typeface="+mn-lt"/>
                <a:ea typeface="+mn-ea"/>
                <a:cs typeface="+mn-cs"/>
              </a:rPr>
              <a:t>Establish</a:t>
            </a:r>
            <a:r>
              <a:rPr lang="en-US" sz="1200" strike="noStrike" kern="1200" baseline="0" dirty="0" smtClean="0">
                <a:solidFill>
                  <a:schemeClr val="tx1"/>
                </a:solidFill>
                <a:effectLst/>
                <a:latin typeface="+mn-lt"/>
                <a:ea typeface="+mn-ea"/>
                <a:cs typeface="+mn-cs"/>
              </a:rPr>
              <a:t> </a:t>
            </a:r>
            <a:r>
              <a:rPr lang="en-US" sz="1200" strike="noStrike" kern="1200" dirty="0" smtClean="0">
                <a:solidFill>
                  <a:schemeClr val="tx1"/>
                </a:solidFill>
                <a:effectLst/>
                <a:latin typeface="+mn-lt"/>
                <a:ea typeface="+mn-ea"/>
                <a:cs typeface="+mn-cs"/>
              </a:rPr>
              <a:t>new</a:t>
            </a:r>
            <a:r>
              <a:rPr lang="en-US" sz="1200" kern="1200" dirty="0" smtClean="0">
                <a:solidFill>
                  <a:schemeClr val="tx1"/>
                </a:solidFill>
                <a:effectLst/>
                <a:latin typeface="+mn-lt"/>
                <a:ea typeface="+mn-ea"/>
                <a:cs typeface="+mn-cs"/>
              </a:rPr>
              <a:t> or expand existing career pathways in the healthcare sector that focus on the skills, competencies, and credentials needed for middle to high-skilled direct patient healthcare occupations;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Offer high quality training options (such as work-based learning training models) to prepare individuals to successfully move into middle- to high-skilled employment in healthcare occupations;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a:t>
            </a:fld>
            <a:endParaRPr lang="en-US" dirty="0"/>
          </a:p>
        </p:txBody>
      </p:sp>
    </p:spTree>
    <p:extLst>
      <p:ext uri="{BB962C8B-B14F-4D97-AF65-F5344CB8AC3E}">
        <p14:creationId xmlns:p14="http://schemas.microsoft.com/office/powerpoint/2010/main" val="2312313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smtClean="0"/>
              <a:t>Robin:  </a:t>
            </a:r>
          </a:p>
          <a:p>
            <a:pPr marL="0" indent="0">
              <a:buNone/>
            </a:pPr>
            <a:r>
              <a:rPr lang="en-US" sz="1200" dirty="0" smtClean="0"/>
              <a:t>To continue,</a:t>
            </a:r>
            <a:r>
              <a:rPr lang="en-US" sz="1200" baseline="0" dirty="0" smtClean="0"/>
              <a:t> workforce development strategies should</a:t>
            </a:r>
            <a:r>
              <a:rPr lang="en-US" sz="1200" dirty="0" smtClean="0"/>
              <a:t>:</a:t>
            </a:r>
          </a:p>
          <a:p>
            <a:pPr marL="0" indent="0">
              <a:buNone/>
            </a:pPr>
            <a:endParaRPr lang="en-US" sz="1200" dirty="0" smtClean="0"/>
          </a:p>
          <a:p>
            <a:pPr marL="171450" lvl="0" indent="-171450">
              <a:buFont typeface="Arial" panose="020B0604020202020204" pitchFamily="34" charset="0"/>
              <a:buChar char="•"/>
            </a:pPr>
            <a:r>
              <a:rPr lang="en-US" sz="1200" b="0" kern="1200" dirty="0" smtClean="0">
                <a:solidFill>
                  <a:schemeClr val="tx1"/>
                </a:solidFill>
                <a:effectLst/>
                <a:latin typeface="+mn-lt"/>
                <a:ea typeface="+mn-ea"/>
                <a:cs typeface="+mn-cs"/>
              </a:rPr>
              <a:t>Create an infrastructure to successfully sustain the program components </a:t>
            </a:r>
            <a:r>
              <a:rPr lang="en-US" sz="1200" kern="1200" dirty="0" smtClean="0">
                <a:solidFill>
                  <a:schemeClr val="tx1"/>
                </a:solidFill>
                <a:effectLst/>
                <a:latin typeface="+mn-lt"/>
                <a:ea typeface="+mn-ea"/>
                <a:cs typeface="+mn-cs"/>
              </a:rPr>
              <a:t>after the life of the grant;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Provide supportive services to participants necessary to ensure they are able to participate fully in employment and training activities; and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Identify existing systems through the partnership with the local workforce development board or other WIOA partners who can assist with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collecting and review</a:t>
            </a:r>
            <a:r>
              <a:rPr lang="en-US" sz="1200" kern="1200" baseline="0" dirty="0" smtClean="0">
                <a:solidFill>
                  <a:schemeClr val="tx1"/>
                </a:solidFill>
                <a:effectLst/>
                <a:latin typeface="+mn-lt"/>
                <a:ea typeface="+mn-ea"/>
                <a:cs typeface="+mn-cs"/>
              </a:rPr>
              <a:t> of </a:t>
            </a:r>
            <a:r>
              <a:rPr lang="en-US" sz="1200" kern="1200" dirty="0" smtClean="0">
                <a:solidFill>
                  <a:schemeClr val="tx1"/>
                </a:solidFill>
                <a:effectLst/>
                <a:latin typeface="+mn-lt"/>
                <a:ea typeface="+mn-ea"/>
                <a:cs typeface="+mn-cs"/>
              </a:rPr>
              <a:t>program data, monitoring results to assess program performance, and other</a:t>
            </a:r>
            <a:r>
              <a:rPr lang="en-US" sz="1200" kern="1200" baseline="0" dirty="0" smtClean="0">
                <a:solidFill>
                  <a:schemeClr val="tx1"/>
                </a:solidFill>
                <a:effectLst/>
                <a:latin typeface="+mn-lt"/>
                <a:ea typeface="+mn-ea"/>
                <a:cs typeface="+mn-cs"/>
              </a:rPr>
              <a:t> areas</a:t>
            </a:r>
            <a:r>
              <a:rPr lang="en-US" sz="1200" kern="1200" dirty="0" smtClean="0">
                <a:solidFill>
                  <a:schemeClr val="tx1"/>
                </a:solidFill>
                <a:effectLst/>
                <a:latin typeface="+mn-lt"/>
                <a:ea typeface="+mn-ea"/>
                <a:cs typeface="+mn-cs"/>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smtClean="0">
                <a:solidFill>
                  <a:schemeClr val="tx1"/>
                </a:solidFill>
              </a:rPr>
              <a:t>These partners can assist with key grant functions including collecting and review of program data, and monitoring results to assess program performance, and more.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lvl="0"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dirty="0"/>
          </a:p>
        </p:txBody>
      </p:sp>
    </p:spTree>
    <p:extLst>
      <p:ext uri="{BB962C8B-B14F-4D97-AF65-F5344CB8AC3E}">
        <p14:creationId xmlns:p14="http://schemas.microsoft.com/office/powerpoint/2010/main" val="2424152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smtClean="0"/>
              <a:t>Robin: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Projects funded under this FOA will provide a range of training and education services such as assessment, coaching and counseling, and occupational skills training models that lead to recognized postsecondary credentials.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Services may include robust, comprehensive, and customized work-based learning strategies such as: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On-the-Job Training (OJT);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Customized training for cohorts;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Incumbent Worker Training;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Registered Apprenticeship Programs;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Industry-Recognized Apprenticeship Programs;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Pre-apprenticeship programs that lead to grant-funded apprenticeship programs; 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Paid work and paid internships, classroom training, and technology-based training strategies.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smtClean="0">
                <a:solidFill>
                  <a:schemeClr val="tx1"/>
                </a:solidFill>
                <a:latin typeface="+mn-lt"/>
                <a:ea typeface="+mn-ea"/>
                <a:cs typeface="+mn-cs"/>
              </a:rPr>
              <a:t>All projects will incorporate a strong up-front assessment component that allows for a customization of services and training to meet the needs of the program participants to get a job, retain their employment, or advance to a new position in healthcare occupations. </a:t>
            </a: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Applicants may propose these strategies or a combination of these strategies to meet the needs of employers and jobs seekers, and allow flexibility for program delivery. </a:t>
            </a: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The Department encourages co-enrolling participants into WIOA Title I programs, where appropriate, to leverage training costs. The intent of co-enrollment is to meet the training and employment needs of program participants by leveraging the resources and services available through other funding sources. </a:t>
            </a:r>
            <a:endParaRPr lang="en-US" sz="1200" kern="1200" dirty="0" smtClean="0">
              <a:solidFill>
                <a:schemeClr val="tx1"/>
              </a:solidFill>
              <a:effectLst/>
              <a:latin typeface="+mn-lt"/>
              <a:ea typeface="+mn-ea"/>
              <a:cs typeface="+mn-cs"/>
            </a:endParaRPr>
          </a:p>
          <a:p>
            <a:pPr>
              <a:spcBef>
                <a:spcPct val="0"/>
              </a:spcBef>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800" b="0" dirty="0" smtClean="0"/>
              <a:t>Now, I </a:t>
            </a:r>
            <a:r>
              <a:rPr lang="en-US" sz="800" baseline="0" dirty="0" smtClean="0"/>
              <a:t>will turn it over to Ayreen, my DSI colleague, </a:t>
            </a:r>
            <a:r>
              <a:rPr lang="en-US" sz="1200" baseline="0" dirty="0" smtClean="0"/>
              <a:t>to talk about grant performance outcomes…Ayreen</a:t>
            </a:r>
            <a:r>
              <a:rPr lang="en-US" sz="1200" dirty="0" smtClean="0"/>
              <a:t>?</a:t>
            </a:r>
            <a:endParaRPr lang="en-US" dirty="0" smtClean="0"/>
          </a:p>
          <a:p>
            <a:pPr>
              <a:spcBef>
                <a:spcPct val="0"/>
              </a:spcBef>
            </a:pPr>
            <a:endParaRPr lang="en-US" sz="1200" kern="1200" dirty="0" smtClean="0">
              <a:solidFill>
                <a:schemeClr val="tx1"/>
              </a:solidFill>
              <a:effectLst/>
              <a:latin typeface="+mn-lt"/>
              <a:ea typeface="+mn-ea"/>
              <a:cs typeface="+mn-cs"/>
            </a:endParaRPr>
          </a:p>
          <a:p>
            <a:pPr marL="0" indent="0">
              <a:spcBef>
                <a:spcPct val="0"/>
              </a:spcBef>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11</a:t>
            </a:fld>
            <a:endParaRPr lang="en-US" dirty="0"/>
          </a:p>
        </p:txBody>
      </p:sp>
    </p:spTree>
    <p:extLst>
      <p:ext uri="{BB962C8B-B14F-4D97-AF65-F5344CB8AC3E}">
        <p14:creationId xmlns:p14="http://schemas.microsoft.com/office/powerpoint/2010/main" val="193510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Ayreen: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Thank you Robin.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All applicants must clearly identify the outcomes and outputs that the project will achieve as a direct result of the proposed project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And are also required to track and report participant-level characteristics and data on the proposed outcomes and outputs that the project will achieve during the period of performance.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As a reminder, outcomes are measurable characteristics that directly result from the implementation of specific project design activities.  Outputs are tangible products or services that result from the project.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Applicants will need to include comprehensive numerical outcome projections for each of the five H-1B Performance Outcome Measures noted here on the slide.</a:t>
            </a:r>
          </a:p>
          <a:p>
            <a:pPr marL="0" lvl="0" indent="-228600">
              <a:spcBef>
                <a:spcPts val="1800"/>
              </a:spcBef>
              <a:buClr>
                <a:schemeClr val="accent2"/>
              </a:buClr>
              <a:buFont typeface="Wingdings 3" panose="05040102010807070707" pitchFamily="18" charset="2"/>
              <a:buNone/>
            </a:pPr>
            <a:endParaRPr lang="en-US" sz="2400" b="1" dirty="0" smtClean="0">
              <a:solidFill>
                <a:schemeClr val="tx1"/>
              </a:solidFill>
            </a:endParaRPr>
          </a:p>
          <a:p>
            <a:pPr marL="0" lvl="0" indent="-228600">
              <a:spcBef>
                <a:spcPts val="1800"/>
              </a:spcBef>
              <a:buClr>
                <a:schemeClr val="accent2"/>
              </a:buClr>
              <a:buFont typeface="Wingdings 3" panose="05040102010807070707" pitchFamily="18" charset="2"/>
              <a:buNone/>
            </a:pPr>
            <a:r>
              <a:rPr lang="en-US" sz="1200" b="0" i="0" u="none" strike="noStrike" kern="1200" baseline="0" dirty="0" smtClean="0">
                <a:solidFill>
                  <a:schemeClr val="tx1"/>
                </a:solidFill>
                <a:latin typeface="+mn-lt"/>
                <a:ea typeface="+mn-ea"/>
                <a:cs typeface="+mn-cs"/>
              </a:rPr>
              <a:t>Annual benchmarks must be provided for each year of the grant, as well as the goal for the total grant period. Applicants must present their information in a performance outcomes table  - a sample of which is provided in Appendix D of the FOA.</a:t>
            </a:r>
            <a:endParaRPr lang="en-US" sz="2400" b="1" dirty="0" smtClean="0">
              <a:solidFill>
                <a:schemeClr val="tx1"/>
              </a:solidFill>
            </a:endParaRPr>
          </a:p>
          <a:p>
            <a:pPr marL="0" indent="0">
              <a:buNone/>
            </a:pPr>
            <a:endParaRPr lang="en-US" sz="2800" i="1" dirty="0" smtClean="0"/>
          </a:p>
          <a:p>
            <a:pPr>
              <a:spcBef>
                <a:spcPct val="0"/>
              </a:spcBef>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12</a:t>
            </a:fld>
            <a:endParaRPr lang="en-US" dirty="0"/>
          </a:p>
        </p:txBody>
      </p:sp>
    </p:spTree>
    <p:extLst>
      <p:ext uri="{BB962C8B-B14F-4D97-AF65-F5344CB8AC3E}">
        <p14:creationId xmlns:p14="http://schemas.microsoft.com/office/powerpoint/2010/main" val="1272790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228600">
              <a:spcBef>
                <a:spcPts val="1800"/>
              </a:spcBef>
              <a:buClr>
                <a:schemeClr val="accent2"/>
              </a:buClr>
              <a:buFont typeface="Wingdings 3" panose="05040102010807070707" pitchFamily="18" charset="2"/>
              <a:buNone/>
            </a:pPr>
            <a:r>
              <a:rPr lang="en-US" b="1" dirty="0" smtClean="0"/>
              <a:t>Ayreen:  </a:t>
            </a:r>
          </a:p>
          <a:p>
            <a:pPr marL="0" lvl="0" indent="-228600">
              <a:spcBef>
                <a:spcPts val="1800"/>
              </a:spcBef>
              <a:buClr>
                <a:schemeClr val="accent2"/>
              </a:buClr>
              <a:buFont typeface="Wingdings 3" panose="05040102010807070707" pitchFamily="18" charset="2"/>
              <a:buNone/>
            </a:pPr>
            <a:endParaRPr lang="en-U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compliance with Federal regulations, the Department also requires that H-1B grants to align with - and report on  - the six Workforce Innovation and Opportunity Act (WIOA) primary indicators of performance.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following WIOA primary indicators of performance are applicable to H-1B grants: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Employment Rate – 2nd Quarter After Exit;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Employment Rate – 4th Quarter After Exit;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Median Earnings – 2nd Quarter After Exit;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Effectiveness in Serving Employers (Retention with the Same Employer 2nd and 4th Quarter After Exit);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Credential Attainment; and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Measurable Skill Gains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Rural Health Care Grant applicants are also required to provide outcome targets for two of these WIOA outcomes:</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Employment Rate – 2nd Quarter After Exit and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Employment Rate – 4th Quarter After Exit. </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Applicants are not be required to provide outcome targets for the remaining primary indicators of performance.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information collected on these six measures is used to assess performance across numerous programs administered by the Department. </a:t>
            </a:r>
            <a:endParaRPr lang="en-US"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dirty="0" smtClean="0"/>
              <a:t>Definitions for both the H-1B Performance Outcome Measures and the WIOA Primary Indicators of Performance are located in Appendix</a:t>
            </a:r>
            <a:r>
              <a:rPr lang="en-US" baseline="0" dirty="0" smtClean="0"/>
              <a:t> D of the FOA.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baseline="0" dirty="0" smtClean="0"/>
              <a:t>Please make sure you understand these definitions when proposing your grant outcomes to ensure you are proposing realistic and achievable goals.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 Department understands that successful H-1B grant applicants may not have access to unemployment insurance wage records in order to track and report exit-based outcomes on employment, median earnings and the effectiveness in serving employer measures.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Therefore, the Department will be matching unemployment insurance wage records on behalf of grantees in order to capture these specific exit-based outcomes for participants that have successfully exited the H-1B program for the following indicators: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Employment Rate – 2nd Quarter After Exit; </a:t>
            </a:r>
          </a:p>
          <a:p>
            <a:r>
              <a:rPr lang="en-US" sz="1200" b="0" i="0" u="none" strike="noStrike" kern="1200" baseline="0" dirty="0" smtClean="0">
                <a:solidFill>
                  <a:schemeClr val="tx1"/>
                </a:solidFill>
                <a:latin typeface="+mn-lt"/>
                <a:ea typeface="+mn-ea"/>
                <a:cs typeface="+mn-cs"/>
              </a:rPr>
              <a:t>• Employment Rate – 4th Quarter After Exit; </a:t>
            </a:r>
          </a:p>
          <a:p>
            <a:r>
              <a:rPr lang="en-US" sz="1200" b="0" i="0" u="none" strike="noStrike" kern="1200" baseline="0" dirty="0" smtClean="0">
                <a:solidFill>
                  <a:schemeClr val="tx1"/>
                </a:solidFill>
                <a:latin typeface="+mn-lt"/>
                <a:ea typeface="+mn-ea"/>
                <a:cs typeface="+mn-cs"/>
              </a:rPr>
              <a:t>• Median Earnings – 2nd Quarter After Exit; and </a:t>
            </a:r>
          </a:p>
          <a:p>
            <a:r>
              <a:rPr lang="en-US" sz="1200" b="0" i="0" u="none" strike="noStrike" kern="1200" baseline="0" dirty="0" smtClean="0">
                <a:solidFill>
                  <a:schemeClr val="tx1"/>
                </a:solidFill>
                <a:latin typeface="+mn-lt"/>
                <a:ea typeface="+mn-ea"/>
                <a:cs typeface="+mn-cs"/>
              </a:rPr>
              <a:t>• Effectiveness in Serving Employers – Retention with Same Employer 2nd and 4th Quarter After Exit.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WIOA Credential Attainment and Measurable Skill Gains measures will be calculated using participant-level performance data collected during the grant period of performance by successful grant applicants. </a:t>
            </a:r>
            <a:endParaRPr lang="en-US" dirty="0" smtClean="0"/>
          </a:p>
          <a:p>
            <a:pPr>
              <a:spcBef>
                <a:spcPct val="0"/>
              </a:spcBef>
            </a:pPr>
            <a:endParaRPr lang="en-US" sz="1200" kern="1200" dirty="0" smtClean="0">
              <a:solidFill>
                <a:schemeClr val="tx1"/>
              </a:solidFill>
              <a:effectLst/>
              <a:latin typeface="+mn-lt"/>
              <a:ea typeface="+mn-ea"/>
              <a:cs typeface="+mn-cs"/>
            </a:endParaRPr>
          </a:p>
          <a:p>
            <a:pPr>
              <a:spcBef>
                <a:spcPct val="0"/>
              </a:spcBef>
            </a:pPr>
            <a:r>
              <a:rPr lang="en-US" sz="1200" kern="1200" dirty="0" smtClean="0">
                <a:solidFill>
                  <a:schemeClr val="tx1"/>
                </a:solidFill>
                <a:effectLst/>
                <a:latin typeface="+mn-lt"/>
                <a:ea typeface="+mn-ea"/>
                <a:cs typeface="+mn-cs"/>
              </a:rPr>
              <a:t>…Back</a:t>
            </a:r>
            <a:r>
              <a:rPr lang="en-US" sz="1200" kern="1200" baseline="0" dirty="0" smtClean="0">
                <a:solidFill>
                  <a:schemeClr val="tx1"/>
                </a:solidFill>
                <a:effectLst/>
                <a:latin typeface="+mn-lt"/>
                <a:ea typeface="+mn-ea"/>
                <a:cs typeface="+mn-cs"/>
              </a:rPr>
              <a:t> to you Maya.</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dirty="0"/>
          </a:p>
        </p:txBody>
      </p:sp>
    </p:spTree>
    <p:extLst>
      <p:ext uri="{BB962C8B-B14F-4D97-AF65-F5344CB8AC3E}">
        <p14:creationId xmlns:p14="http://schemas.microsoft.com/office/powerpoint/2010/main" val="1065260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Maya: </a:t>
            </a:r>
            <a:r>
              <a:rPr lang="en-US" b="0" baseline="0" dirty="0" smtClean="0"/>
              <a:t>Thank you, Ayreen. In the next few slides we will touch on award information, eligibility, partnerships</a:t>
            </a:r>
            <a:r>
              <a:rPr lang="en-US" baseline="0" dirty="0" smtClean="0"/>
              <a:t>, and priority consideration.</a:t>
            </a:r>
            <a:endParaRPr lang="en-US" b="1" dirty="0" smtClean="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14</a:t>
            </a:fld>
            <a:endParaRPr lang="en-US" dirty="0"/>
          </a:p>
        </p:txBody>
      </p:sp>
    </p:spTree>
    <p:extLst>
      <p:ext uri="{BB962C8B-B14F-4D97-AF65-F5344CB8AC3E}">
        <p14:creationId xmlns:p14="http://schemas.microsoft.com/office/powerpoint/2010/main" val="3963968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Maya:  </a:t>
            </a:r>
          </a:p>
          <a:p>
            <a:r>
              <a:rPr lang="en-US" b="0" dirty="0" smtClean="0"/>
              <a:t>Here</a:t>
            </a:r>
            <a:r>
              <a:rPr lang="en-US" b="0" baseline="0" dirty="0" smtClean="0"/>
              <a:t> is some basic information about the Rural Healthcare Grant awards.  </a:t>
            </a:r>
            <a:endParaRPr lang="en-US" b="0" dirty="0" smtClean="0"/>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We expect to award approximately $40 million to fund 15</a:t>
            </a:r>
            <a:r>
              <a:rPr lang="en-US" sz="1200" kern="1200" baseline="0" dirty="0" smtClean="0">
                <a:solidFill>
                  <a:schemeClr val="tx1"/>
                </a:solidFill>
                <a:effectLst/>
                <a:latin typeface="+mn-lt"/>
                <a:ea typeface="+mn-ea"/>
                <a:cs typeface="+mn-cs"/>
              </a:rPr>
              <a:t> to </a:t>
            </a:r>
            <a:r>
              <a:rPr lang="en-US" sz="1200" kern="1200" dirty="0" smtClean="0">
                <a:solidFill>
                  <a:schemeClr val="tx1"/>
                </a:solidFill>
                <a:effectLst/>
                <a:latin typeface="+mn-lt"/>
                <a:ea typeface="+mn-ea"/>
                <a:cs typeface="+mn-cs"/>
              </a:rPr>
              <a:t>40 grants.  </a:t>
            </a:r>
          </a:p>
          <a:p>
            <a:pPr marL="17145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Grant awards will range from 500,000 dollars to 2,500,000 dollars.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And</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Applicants must propose to train a specific number of participants based on the size of the award requested and geographic area considerations, such as the population of the proposed service area or the number of healthcare employers in the service area.    </a:t>
            </a:r>
          </a:p>
          <a:p>
            <a:pPr marL="171450" indent="-171450">
              <a:buFont typeface="Arial" panose="020B0604020202020204" pitchFamily="34" charset="0"/>
              <a:buChar char="•"/>
            </a:pPr>
            <a:endParaRPr lang="en-US" b="1"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15</a:t>
            </a:fld>
            <a:endParaRPr lang="en-US" dirty="0"/>
          </a:p>
        </p:txBody>
      </p:sp>
    </p:spTree>
    <p:extLst>
      <p:ext uri="{BB962C8B-B14F-4D97-AF65-F5344CB8AC3E}">
        <p14:creationId xmlns:p14="http://schemas.microsoft.com/office/powerpoint/2010/main" val="3800091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Maya: </a:t>
            </a:r>
          </a:p>
          <a:p>
            <a:r>
              <a:rPr lang="en-US" b="0" dirty="0" smtClean="0"/>
              <a:t>Now let’s tur</a:t>
            </a:r>
            <a:r>
              <a:rPr lang="en-US" b="0" baseline="0" dirty="0" smtClean="0"/>
              <a:t>n to who can be eligible lead applicants: </a:t>
            </a:r>
            <a:endParaRPr lang="en-US" b="0" dirty="0" smtClean="0"/>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For the purposes of this FOA, the following organizations are eligible to apply as a lead applicant: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Healthcare employers, and healthcare industry and/or occupation associations;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Nonprofit healthcare organizations affiliated with hospitals and other medical facilities;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Organizations designated as “Primary Care Associations” by the Health Resources and Service Administration;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Workforce Innovation and Opportunity Act (WIOA) State and Local Workforce Development Boards; Indian/Native American Tribal Government (federally recognized); and</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Native American Program entities eligible for funding under Section 166 of WIOA.</a:t>
            </a:r>
          </a:p>
          <a:p>
            <a:pPr marL="17145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Each lead applicant</a:t>
            </a:r>
            <a:r>
              <a:rPr lang="en-US" sz="1200" kern="1200" baseline="0" dirty="0" smtClean="0">
                <a:solidFill>
                  <a:schemeClr val="tx1"/>
                </a:solidFill>
                <a:effectLst/>
                <a:latin typeface="+mn-lt"/>
                <a:ea typeface="+mn-ea"/>
                <a:cs typeface="+mn-cs"/>
              </a:rPr>
              <a:t> must partner with the required partners (which we will be discussing next) to form an </a:t>
            </a:r>
            <a:r>
              <a:rPr lang="en-US" sz="1200" b="0" i="0" u="none" strike="noStrike" kern="1200" baseline="0" dirty="0" smtClean="0">
                <a:solidFill>
                  <a:schemeClr val="tx1"/>
                </a:solidFill>
                <a:latin typeface="+mn-lt"/>
                <a:ea typeface="+mn-ea"/>
                <a:cs typeface="+mn-cs"/>
              </a:rPr>
              <a:t>H-1B Rural Healthcare Grant Partnership</a:t>
            </a:r>
            <a:r>
              <a:rPr lang="en-US" sz="1200" b="0" i="0" u="none" strike="noStrike" kern="1200" baseline="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16</a:t>
            </a:fld>
            <a:endParaRPr lang="en-US" dirty="0"/>
          </a:p>
        </p:txBody>
      </p:sp>
    </p:spTree>
    <p:extLst>
      <p:ext uri="{BB962C8B-B14F-4D97-AF65-F5344CB8AC3E}">
        <p14:creationId xmlns:p14="http://schemas.microsoft.com/office/powerpoint/2010/main" val="2167407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dirty="0" smtClean="0"/>
              <a:t>Maya: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b="0" dirty="0" smtClean="0"/>
              <a:t>Grants</a:t>
            </a:r>
            <a:r>
              <a:rPr lang="en-US" b="0" baseline="0" dirty="0" smtClean="0"/>
              <a:t> will be awarded to an </a:t>
            </a:r>
            <a:r>
              <a:rPr lang="en-US" sz="1200" b="0" kern="1200" dirty="0" smtClean="0">
                <a:solidFill>
                  <a:schemeClr val="tx1"/>
                </a:solidFill>
                <a:effectLst/>
                <a:latin typeface="+mn-lt"/>
                <a:ea typeface="+mn-ea"/>
                <a:cs typeface="+mn-cs"/>
              </a:rPr>
              <a:t>H-1B Rural Healthcare Grant Partnership of public and private sector entities</a:t>
            </a:r>
            <a:r>
              <a:rPr lang="en-US" sz="1200" b="0" kern="1200" baseline="0" dirty="0" smtClean="0">
                <a:solidFill>
                  <a:schemeClr val="tx1"/>
                </a:solidFill>
                <a:effectLst/>
                <a:latin typeface="+mn-lt"/>
                <a:ea typeface="+mn-ea"/>
                <a:cs typeface="+mn-cs"/>
              </a:rPr>
              <a:t> and </a:t>
            </a:r>
            <a:r>
              <a:rPr lang="en-US" dirty="0" smtClean="0"/>
              <a:t>must include the following entities in their partnership:</a:t>
            </a:r>
          </a:p>
          <a:p>
            <a:pPr marL="800100" lvl="1" indent="-342900">
              <a:buFont typeface="Arial" panose="020B0604020202020204" pitchFamily="34" charset="0"/>
              <a:buChar char="•"/>
            </a:pPr>
            <a:r>
              <a:rPr lang="en-US" sz="2400" dirty="0" smtClean="0"/>
              <a:t>The lead applicant;</a:t>
            </a:r>
          </a:p>
          <a:p>
            <a:pPr marL="800100" lvl="1" indent="-342900">
              <a:buFont typeface="Arial" panose="020B0604020202020204" pitchFamily="34" charset="0"/>
              <a:buChar char="•"/>
            </a:pPr>
            <a:r>
              <a:rPr lang="en-US" sz="2400" dirty="0" smtClean="0"/>
              <a:t>Required employer partners; </a:t>
            </a:r>
          </a:p>
          <a:p>
            <a:pPr marL="800100" lvl="1" indent="-342900">
              <a:buFont typeface="Arial" panose="020B0604020202020204" pitchFamily="34" charset="0"/>
              <a:buChar char="•"/>
            </a:pPr>
            <a:r>
              <a:rPr lang="en-US" sz="2400" dirty="0" smtClean="0"/>
              <a:t>Required education and training providers;</a:t>
            </a:r>
          </a:p>
          <a:p>
            <a:pPr marL="800100" lvl="1" indent="-342900">
              <a:buFont typeface="Arial" panose="020B0604020202020204" pitchFamily="34" charset="0"/>
              <a:buChar char="•"/>
            </a:pPr>
            <a:r>
              <a:rPr lang="en-US" sz="2400" dirty="0" smtClean="0"/>
              <a:t>For applicants proposing to provide Registered Apprenticeship Programs or Industry-Recognized Apprenticeship Programs in service areas whose states are federally recognized State Apprenticeship Agencies (SAAs), the SAA must be included as a partner; </a:t>
            </a:r>
          </a:p>
          <a:p>
            <a:pPr marL="800100" lvl="1" indent="-342900">
              <a:buFont typeface="Arial" panose="020B0604020202020204" pitchFamily="34" charset="0"/>
              <a:buChar char="•"/>
            </a:pPr>
            <a:r>
              <a:rPr lang="en-US" sz="2400" dirty="0" smtClean="0"/>
              <a:t>Required workforce development system partner(s); and</a:t>
            </a:r>
          </a:p>
          <a:p>
            <a:pPr marL="800100" lvl="1" indent="-342900">
              <a:buFont typeface="Arial" panose="020B0604020202020204" pitchFamily="34" charset="0"/>
              <a:buChar char="•"/>
            </a:pPr>
            <a:r>
              <a:rPr lang="en-US" sz="1200" kern="1200" dirty="0" smtClean="0">
                <a:solidFill>
                  <a:schemeClr val="tx1"/>
                </a:solidFill>
                <a:effectLst/>
                <a:latin typeface="+mn-lt"/>
                <a:ea typeface="+mn-ea"/>
                <a:cs typeface="+mn-cs"/>
              </a:rPr>
              <a:t>Applicants are strongly encouraged to collaborate with other optional partners that can support and advance the work of the H-1B Rural Healthcare Partnership.</a:t>
            </a:r>
          </a:p>
          <a:p>
            <a:pPr marL="0" lvl="0" indent="0">
              <a:buFont typeface="Arial" panose="020B0604020202020204" pitchFamily="34" charset="0"/>
              <a:buNone/>
            </a:pPr>
            <a:endParaRPr lang="en-US" kern="1200" dirty="0" smtClean="0">
              <a:solidFill>
                <a:schemeClr val="tx1"/>
              </a:solidFill>
              <a:effectLst/>
              <a:latin typeface="+mn-lt"/>
              <a:ea typeface="+mn-ea"/>
              <a:cs typeface="+mn-cs"/>
            </a:endParaRPr>
          </a:p>
          <a:p>
            <a:pPr marL="0" lvl="0" indent="0">
              <a:buFont typeface="Arial" panose="020B0604020202020204" pitchFamily="34" charset="0"/>
              <a:buNone/>
            </a:pPr>
            <a:r>
              <a:rPr lang="en-US" dirty="0" smtClean="0"/>
              <a:t>I’ll describe</a:t>
            </a:r>
            <a:r>
              <a:rPr lang="en-US" baseline="0" dirty="0" smtClean="0"/>
              <a:t> e</a:t>
            </a:r>
            <a:r>
              <a:rPr lang="en-US" dirty="0" smtClean="0"/>
              <a:t>ach partner</a:t>
            </a:r>
            <a:r>
              <a:rPr lang="en-US" baseline="0" dirty="0" smtClean="0"/>
              <a:t> in greater detail on the next slide.  </a:t>
            </a:r>
            <a:endParaRPr lang="en-US"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dirty="0"/>
          </a:p>
        </p:txBody>
      </p:sp>
    </p:spTree>
    <p:extLst>
      <p:ext uri="{BB962C8B-B14F-4D97-AF65-F5344CB8AC3E}">
        <p14:creationId xmlns:p14="http://schemas.microsoft.com/office/powerpoint/2010/main" val="1770565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smtClean="0"/>
              <a:t>Maya</a:t>
            </a:r>
          </a:p>
          <a:p>
            <a:r>
              <a:rPr lang="en-US" sz="2800" dirty="0" smtClean="0">
                <a:solidFill>
                  <a:schemeClr val="accent1">
                    <a:lumMod val="50000"/>
                  </a:schemeClr>
                </a:solidFill>
              </a:rPr>
              <a:t>Required partners in the H-1B Rural Healthcare Grant Partnership include:</a:t>
            </a:r>
            <a:endParaRPr lang="en-US" sz="2800" dirty="0" smtClean="0"/>
          </a:p>
          <a:p>
            <a:pPr marL="628650" lvl="1" indent="-171450">
              <a:buFont typeface="Arial" panose="020B0604020202020204" pitchFamily="34" charset="0"/>
              <a:buChar char="•"/>
            </a:pPr>
            <a:r>
              <a:rPr lang="en-US" dirty="0" smtClean="0"/>
              <a:t>A minimum of two employer partners who are committed to hiring individuals trained through the grant; or an industry/trade association or other business association, such as a Chamber of Commerce, that represents at least two employers who are committed to hiring individuals trained through the grant.</a:t>
            </a:r>
          </a:p>
          <a:p>
            <a:pPr marL="628650" lvl="1" indent="-171450">
              <a:buFont typeface="Arial" panose="020B0604020202020204" pitchFamily="34" charset="0"/>
              <a:buChar char="•"/>
            </a:pPr>
            <a:endParaRPr lang="en-US" dirty="0" smtClean="0"/>
          </a:p>
          <a:p>
            <a:pPr marL="628650" lvl="1" indent="-171450">
              <a:buFont typeface="Arial" panose="020B0604020202020204" pitchFamily="34" charset="0"/>
              <a:buChar char="•"/>
            </a:pPr>
            <a:r>
              <a:rPr lang="en-US" dirty="0" smtClean="0"/>
              <a:t>One or more public or nonprofit education and training providers, including institutions of higher education as defined in Section 101(a) of the Higher Education Act of 1965, community and technical colleges and systems; joint labor-management training partnerships; nonprofit and community-based organizations that offer job training, including those organizations that have been approved as WIOA Eligible Training Providers.</a:t>
            </a:r>
          </a:p>
          <a:p>
            <a:pPr marL="628650" lvl="1" indent="-171450">
              <a:buFont typeface="Arial" panose="020B0604020202020204" pitchFamily="34" charset="0"/>
              <a:buChar char="•"/>
            </a:pPr>
            <a:endParaRPr lang="en-US" dirty="0" smtClean="0"/>
          </a:p>
          <a:p>
            <a:pPr marL="628650" lvl="1" indent="-171450">
              <a:buFont typeface="Arial" panose="020B0604020202020204" pitchFamily="34" charset="0"/>
              <a:buChar char="•"/>
            </a:pPr>
            <a:r>
              <a:rPr lang="en-US" dirty="0" smtClean="0"/>
              <a:t>For applicants proposing to provide Registered Apprenticeship Programs or Industry-Recognized Apprenticeship Programs in service areas whose states are federally recognized State Apprenticeship Agencies (SAAs), the SAA must be included as a partner; and finally</a:t>
            </a:r>
          </a:p>
          <a:p>
            <a:pPr marL="628650" lvl="1" indent="-171450">
              <a:buFont typeface="Arial" panose="020B0604020202020204" pitchFamily="34" charset="0"/>
              <a:buChar char="•"/>
            </a:pPr>
            <a:endParaRPr lang="en-US" dirty="0" smtClean="0"/>
          </a:p>
          <a:p>
            <a:pPr marL="628650" lvl="1" indent="-171450">
              <a:buFont typeface="Arial" panose="020B0604020202020204" pitchFamily="34" charset="0"/>
              <a:buChar char="•"/>
            </a:pPr>
            <a:r>
              <a:rPr lang="en-US" dirty="0" smtClean="0"/>
              <a:t>Entities involved in administering the workforce development system established under WIOA, including State and Local Workforce Development Boards and Native American Program entities eligible for funding under WIOA.</a:t>
            </a:r>
          </a:p>
          <a:p>
            <a:pPr marL="457200" lvl="1" indent="0">
              <a:buNone/>
            </a:pPr>
            <a:endParaRPr lang="en-US"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18</a:t>
            </a:fld>
            <a:endParaRPr lang="en-US" dirty="0"/>
          </a:p>
        </p:txBody>
      </p:sp>
    </p:spTree>
    <p:extLst>
      <p:ext uri="{BB962C8B-B14F-4D97-AF65-F5344CB8AC3E}">
        <p14:creationId xmlns:p14="http://schemas.microsoft.com/office/powerpoint/2010/main" val="983040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smtClean="0"/>
              <a:t>Maya: </a:t>
            </a:r>
          </a:p>
          <a:p>
            <a:pPr>
              <a:spcBef>
                <a:spcPct val="0"/>
              </a:spcBef>
            </a:pPr>
            <a:r>
              <a:rPr lang="en-US" b="0" dirty="0" smtClean="0"/>
              <a:t>Let’s </a:t>
            </a:r>
            <a:r>
              <a:rPr lang="en-US" b="0" baseline="0" dirty="0" smtClean="0"/>
              <a:t>now turn to the optional partners. </a:t>
            </a:r>
            <a:endParaRPr lang="en-US" b="0" dirty="0" smtClean="0"/>
          </a:p>
          <a:p>
            <a:pPr>
              <a:spcBef>
                <a:spcPct val="0"/>
              </a:spcBef>
            </a:pPr>
            <a:endParaRPr lang="en-US" b="1" dirty="0" smtClean="0"/>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While the required partners reflect the scope and reach of the project, we strongly encourage applicants to collaborate with other partners that can support and advance the work of the H-1B Rural Healthcare Grant Partnership. </a:t>
            </a: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Optional partners may include:</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Additional trade and industry groups;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Organizations functioning as workforce and industry intermediaries (including entities such as labor-management organizations, community-based organizations, and industry associations, which help broker local, regional, and national workforce solutions);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Nonprofit organizations specializing in serving rural populations or populations with mental and behavioral health needs;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State agencies with the responsibility for public health (including behavioral and mental healthcare and addiction services);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Other organizations to support outreach and training activities, such as American Job Center operators;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Community organizations that provide social support and/or wrap-around services;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Foundations and philanthropic organizations; and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Other federally funded programs, such as the Supplemental Nutrition Assistance Program, Temporary Assistance for Needy Families, and other WIOA Title II Adult Education programs. </a:t>
            </a: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Applicants that are proposing to develop new rural healthcare programs are strongly encouraged to partner with professional associations, industry groups, and academic institutions that can support employment and training activities through the grant and provide quality assurance. </a:t>
            </a:r>
            <a:endParaRPr lang="en-US" b="1"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19</a:t>
            </a:fld>
            <a:endParaRPr lang="en-US" dirty="0"/>
          </a:p>
        </p:txBody>
      </p:sp>
    </p:spTree>
    <p:extLst>
      <p:ext uri="{BB962C8B-B14F-4D97-AF65-F5344CB8AC3E}">
        <p14:creationId xmlns:p14="http://schemas.microsoft.com/office/powerpoint/2010/main" val="3187013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1" dirty="0" smtClean="0"/>
              <a:t>Maya: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b="0" dirty="0" smtClean="0"/>
              <a:t>Finally, we would like to note that a</a:t>
            </a:r>
            <a:r>
              <a:rPr lang="en-US" sz="1100" dirty="0" smtClean="0">
                <a:solidFill>
                  <a:schemeClr val="tx1"/>
                </a:solidFill>
                <a:latin typeface="+mn-lt"/>
              </a:rPr>
              <a:t>pplicants </a:t>
            </a:r>
            <a:r>
              <a:rPr lang="en-US" sz="1200" dirty="0" smtClean="0"/>
              <a:t>will receive priority consideration of two bonus points if the applicant has demonstrated that at least one census tract in their proposed grant service area is a qualified Opportunity Zone designated by the Secretary of Treasury; you will not receive additional bonus points for more than one Opportunity Zone.  </a:t>
            </a:r>
          </a:p>
          <a:p>
            <a:pPr marL="0" indent="0">
              <a:spcBef>
                <a:spcPct val="0"/>
              </a:spcBef>
              <a:buNone/>
            </a:pPr>
            <a:endParaRPr lang="en-US" sz="1200" dirty="0" smtClean="0"/>
          </a:p>
          <a:p>
            <a:pPr>
              <a:spcBef>
                <a:spcPct val="0"/>
              </a:spcBef>
            </a:pPr>
            <a:r>
              <a:rPr lang="en-US" sz="1200" dirty="0" smtClean="0"/>
              <a:t>More information on Opportunity Zones</a:t>
            </a:r>
            <a:r>
              <a:rPr lang="en-US" sz="1200" baseline="0" dirty="0" smtClean="0"/>
              <a:t> is available at the link shown on this slide. </a:t>
            </a:r>
          </a:p>
          <a:p>
            <a:pPr>
              <a:spcBef>
                <a:spcPct val="0"/>
              </a:spcBef>
            </a:pPr>
            <a:endParaRPr lang="en-US" sz="1200" baseline="0" dirty="0" smtClean="0"/>
          </a:p>
          <a:p>
            <a:pPr>
              <a:spcBef>
                <a:spcPct val="0"/>
              </a:spcBef>
            </a:pPr>
            <a:r>
              <a:rPr lang="en-US" sz="1200" baseline="0" dirty="0" smtClean="0"/>
              <a:t>I’ll now hand it over to Linda Forman to discuss application submission requirements.</a:t>
            </a:r>
            <a:endParaRPr lang="en-US" sz="1200" dirty="0" smtClean="0"/>
          </a:p>
          <a:p>
            <a:pPr>
              <a:spcBef>
                <a:spcPct val="0"/>
              </a:spcBef>
            </a:pPr>
            <a:endParaRPr lang="en-US" sz="1200" b="1" baseline="0" dirty="0" smtClean="0"/>
          </a:p>
          <a:p>
            <a:pPr>
              <a:spcBef>
                <a:spcPct val="0"/>
              </a:spcBef>
            </a:pPr>
            <a:endParaRPr lang="en-US" sz="1200" b="1" baseline="0" dirty="0" smtClean="0"/>
          </a:p>
          <a:p>
            <a:endParaRPr lang="en-US" sz="1200" b="0" i="0" u="none" strike="noStrike" kern="1200" baseline="0" dirty="0" smtClean="0">
              <a:solidFill>
                <a:schemeClr val="tx1"/>
              </a:solidFill>
              <a:latin typeface="+mn-lt"/>
              <a:ea typeface="+mn-ea"/>
              <a:cs typeface="+mn-cs"/>
            </a:endParaRPr>
          </a:p>
          <a:p>
            <a:pPr>
              <a:spcBef>
                <a:spcPct val="0"/>
              </a:spcBef>
            </a:pPr>
            <a:endParaRPr lang="en-US" sz="1200" b="1" baseline="0" dirty="0" smtClean="0"/>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dirty="0"/>
          </a:p>
        </p:txBody>
      </p:sp>
    </p:spTree>
    <p:extLst>
      <p:ext uri="{BB962C8B-B14F-4D97-AF65-F5344CB8AC3E}">
        <p14:creationId xmlns:p14="http://schemas.microsoft.com/office/powerpoint/2010/main" val="3783604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Linda: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Thank</a:t>
            </a:r>
            <a:r>
              <a:rPr lang="en-US" b="0" baseline="0" dirty="0" smtClean="0"/>
              <a:t> you </a:t>
            </a:r>
            <a:r>
              <a:rPr lang="en-US" b="0" dirty="0" smtClean="0"/>
              <a:t>Maya.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In the next few slides, I will go over the application submission requirements with you.</a:t>
            </a:r>
            <a:endParaRPr lang="en-US" b="0" dirty="0" smtClean="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21</a:t>
            </a:fld>
            <a:endParaRPr lang="en-US" dirty="0"/>
          </a:p>
        </p:txBody>
      </p:sp>
    </p:spTree>
    <p:extLst>
      <p:ext uri="{BB962C8B-B14F-4D97-AF65-F5344CB8AC3E}">
        <p14:creationId xmlns:p14="http://schemas.microsoft.com/office/powerpoint/2010/main" val="3072282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Linda: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Proposals submitted in response to this FOA must consist of four separate and distinct parts: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smtClean="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dirty="0" smtClean="0"/>
              <a:t>the Standard Form (SF) 424, Application for Federal Assistance;</a:t>
            </a:r>
            <a:r>
              <a:rPr lang="en-US" b="0" baseline="0" dirty="0" smtClean="0"/>
              <a: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baseline="0" dirty="0" smtClean="0"/>
              <a:t>the Project Budget, which consists of the SF-424A and the budget narrative;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baseline="0" dirty="0" smtClean="0"/>
              <a:t>the Project Narrative; and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baseline="0" dirty="0" smtClean="0"/>
              <a:t>Attachments to the Project Narrative.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It is the applicant’s responsibility to ensure that the funding amount requested is consistent across all parts and sub-parts of the application. </a:t>
            </a:r>
            <a:endParaRPr lang="en-US" b="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22</a:t>
            </a:fld>
            <a:endParaRPr lang="en-US" dirty="0"/>
          </a:p>
        </p:txBody>
      </p:sp>
    </p:spTree>
    <p:extLst>
      <p:ext uri="{BB962C8B-B14F-4D97-AF65-F5344CB8AC3E}">
        <p14:creationId xmlns:p14="http://schemas.microsoft.com/office/powerpoint/2010/main" val="29329321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Linda: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Applicants must include the items listed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smtClean="0"/>
              <a:t>The SF-424, Application</a:t>
            </a:r>
            <a:r>
              <a:rPr lang="en-US" b="0" baseline="0" dirty="0" smtClean="0"/>
              <a:t> for Federal Assistance – All applicants for Federal grant and funding opportunities must have a DUNS number, and must supply their DUNS number on the SF-424.  Applicants must also register with the System for Award Management (SAM) before submitting an application.  Please note: A recipient must maintain an active SAM registration with current information at all times during which an application is under consideration, or during which it has an active federal award.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smtClean="0"/>
              <a:t>The Project Budget must consist of the SF-424A: Budget Information Form, along with a Budget Narrative.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smtClean="0"/>
              <a:t>There is no exception to this requirement.</a:t>
            </a:r>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23</a:t>
            </a:fld>
            <a:endParaRPr lang="en-US" dirty="0"/>
          </a:p>
        </p:txBody>
      </p:sp>
    </p:spTree>
    <p:extLst>
      <p:ext uri="{BB962C8B-B14F-4D97-AF65-F5344CB8AC3E}">
        <p14:creationId xmlns:p14="http://schemas.microsoft.com/office/powerpoint/2010/main" val="56103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baseline="0" dirty="0" smtClean="0"/>
              <a:t>Linda: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Next is the Project Narrative. </a:t>
            </a:r>
            <a:r>
              <a:rPr lang="en-US" b="0" dirty="0" smtClean="0"/>
              <a:t>Applicants will likely spend</a:t>
            </a:r>
            <a:r>
              <a:rPr lang="en-US" b="0" baseline="0" dirty="0" smtClean="0"/>
              <a:t> the majority of their time preparing the Project Narrative. This is where applicants demonstrate their capability to implement the grant project in accordance with the provisions of this announcement. Applicants should provide a comprehensive framework and description of all aspects of the proposed project. It must be succinct, clearly written, and well organized so that reviewers can understand the proposed project. The guidelines for preparing the Project Narrative are found in Section IV.B.3, and it will be evaluated using the criteria identified in Section V.A.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The Project Narrative is limited to 25 double-spaced single-sided 8.5 x 11 inch pages.</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Times New Roman 12-point text font and 1-inch margins must be used. The Project Narrative pages must be numbered, beginning with page number 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During the application review process, we will not read or consider any information beyond the specified page limit</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24</a:t>
            </a:fld>
            <a:endParaRPr lang="en-US" dirty="0"/>
          </a:p>
        </p:txBody>
      </p:sp>
    </p:spTree>
    <p:extLst>
      <p:ext uri="{BB962C8B-B14F-4D97-AF65-F5344CB8AC3E}">
        <p14:creationId xmlns:p14="http://schemas.microsoft.com/office/powerpoint/2010/main" val="12073494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Linda: </a:t>
            </a:r>
          </a:p>
          <a:p>
            <a:r>
              <a:rPr lang="en-US" dirty="0" smtClean="0"/>
              <a:t>You must identify</a:t>
            </a:r>
            <a:r>
              <a:rPr lang="en-US" baseline="0" dirty="0" smtClean="0"/>
              <a:t> the H-1B occupations targeted by the proposed project.  Applicants must clearly identify an occupation listed in Appendix A; alternately, applicants can propose another unlisted healthcare occupation(s). In that case, the application must provide data showing that the healthcare occupation focuses on direct patient care and is one for which a significant number of H-1B visas have been certified. </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25</a:t>
            </a:fld>
            <a:endParaRPr lang="en-US" dirty="0"/>
          </a:p>
        </p:txBody>
      </p:sp>
    </p:spTree>
    <p:extLst>
      <p:ext uri="{BB962C8B-B14F-4D97-AF65-F5344CB8AC3E}">
        <p14:creationId xmlns:p14="http://schemas.microsoft.com/office/powerpoint/2010/main" val="9010958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Linda: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In addition to the Project Narrative, applicants must submit attachments.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All</a:t>
            </a:r>
            <a:r>
              <a:rPr lang="en-US" b="0" baseline="0" dirty="0" smtClean="0"/>
              <a:t> attachments must be clearly labeled as Attachments. We will only exclude those attachments listed in Section IV.B.4 from the Project Narrative page limit. We ask that you not include additional materials such as resumes or general letters of support, as they will not be considered, and will count against the page limit. Your application must be submitted in one package because documents received separately will not be attached to the application for review. </a:t>
            </a:r>
            <a:endParaRPr lang="en-US" b="0"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All the required attachments I discussed must be included in your application package. If your application does not meet all the screening criteria listed in the FOA, it will be deemed non-responsive and your application will not move forward through the merit review process.  </a:t>
            </a:r>
            <a:endParaRPr lang="en-US" b="0"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26</a:t>
            </a:fld>
            <a:endParaRPr lang="en-US" dirty="0"/>
          </a:p>
        </p:txBody>
      </p:sp>
    </p:spTree>
    <p:extLst>
      <p:ext uri="{BB962C8B-B14F-4D97-AF65-F5344CB8AC3E}">
        <p14:creationId xmlns:p14="http://schemas.microsoft.com/office/powerpoint/2010/main" val="12247250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Linda: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The checklist shown here is taken from the FOA, and should be used as a guide when preparing your application package to ensure that the application has met all of the screening criteria.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Note</a:t>
            </a:r>
            <a:r>
              <a:rPr lang="en-US" b="0" baseline="0" dirty="0" smtClean="0"/>
              <a:t> that this checklist is only an aid for applicants and should not be included in the application package. We urge you to use this checklist to ensure your application contains all required items. </a:t>
            </a:r>
            <a:endParaRPr lang="en-US" b="0" dirty="0" smtClean="0"/>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27</a:t>
            </a:fld>
            <a:endParaRPr lang="en-US" dirty="0"/>
          </a:p>
        </p:txBody>
      </p:sp>
    </p:spTree>
    <p:extLst>
      <p:ext uri="{BB962C8B-B14F-4D97-AF65-F5344CB8AC3E}">
        <p14:creationId xmlns:p14="http://schemas.microsoft.com/office/powerpoint/2010/main" val="18485170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Linda:</a:t>
            </a:r>
            <a:r>
              <a:rPr lang="en-US" b="1"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We have instituted procedures for assessing the technical merit of applications. The goal is to provide for an objective review of the applications and to assist you in understanding the standards against which your application will be judged. The evaluation criteria are based on the information required in the application as described in Sections IV.B.2 (Project Budget) and IV.B.3. (Project Narrative). Reviewers will award points based on the evaluation criteria as shown in this chart. See the FOA for the full description of each criterion.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You must ensure you are responding to the appropriate criteria in your application. </a:t>
            </a:r>
            <a:endParaRPr lang="en-US" b="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28</a:t>
            </a:fld>
            <a:endParaRPr lang="en-US" dirty="0"/>
          </a:p>
        </p:txBody>
      </p:sp>
    </p:spTree>
    <p:extLst>
      <p:ext uri="{BB962C8B-B14F-4D97-AF65-F5344CB8AC3E}">
        <p14:creationId xmlns:p14="http://schemas.microsoft.com/office/powerpoint/2010/main" val="29545629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Linda: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Applications</a:t>
            </a:r>
            <a:r>
              <a:rPr lang="en-US" b="0" baseline="0" dirty="0" smtClean="0"/>
              <a:t> must be received by 4:00 pm (Eastern Time) on the closing date, which is November 13, 2020.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You can submit applications online at www.grants.gov. Please reference FOA-ETA-20-12 in your application submission. Please review the FOA for more details on how to submit your application.                                                               Back to you Maya</a:t>
            </a:r>
            <a:endParaRPr lang="en-US" b="0"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dirty="0"/>
          </a:p>
        </p:txBody>
      </p:sp>
    </p:spTree>
    <p:extLst>
      <p:ext uri="{BB962C8B-B14F-4D97-AF65-F5344CB8AC3E}">
        <p14:creationId xmlns:p14="http://schemas.microsoft.com/office/powerpoint/2010/main" val="31088559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Maya</a:t>
            </a:r>
            <a:r>
              <a:rPr lang="en-US" dirty="0" smtClean="0"/>
              <a:t>:</a:t>
            </a:r>
            <a:r>
              <a:rPr lang="en-US"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Thank you Linda, Ayreen and Robin.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concludes our prospective</a:t>
            </a:r>
            <a:r>
              <a:rPr lang="en-US" baseline="0" dirty="0" smtClean="0"/>
              <a:t> applicant webcast.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Please read the Frequently Asked Questions (FAQs) at the website link provided here.  The link is also in the FOA.  Please remember to check the site frequently for any newly posted FAQs.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After reading the FAQs, if you have additional questions on the H-1B Rural Healthcare Grant Program FOA, you may contact Linda Forman, who is the lead grants management specialist listed as the contact in the Funding Opportunity Announcement.</a:t>
            </a:r>
            <a:endParaRPr lang="en-US" dirty="0" smtClean="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dirty="0"/>
          </a:p>
        </p:txBody>
      </p:sp>
    </p:spTree>
    <p:extLst>
      <p:ext uri="{BB962C8B-B14F-4D97-AF65-F5344CB8AC3E}">
        <p14:creationId xmlns:p14="http://schemas.microsoft.com/office/powerpoint/2010/main" val="5903199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Maya</a:t>
            </a:r>
            <a:r>
              <a:rPr lang="en-US" dirty="0" smtClean="0"/>
              <a:t>:</a:t>
            </a:r>
            <a:r>
              <a:rPr lang="en-US"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Thank</a:t>
            </a:r>
            <a:r>
              <a:rPr lang="en-US" baseline="0" dirty="0" smtClean="0"/>
              <a:t> you for joining us today!  </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31</a:t>
            </a:fld>
            <a:endParaRPr lang="en-US" dirty="0"/>
          </a:p>
        </p:txBody>
      </p:sp>
    </p:spTree>
    <p:extLst>
      <p:ext uri="{BB962C8B-B14F-4D97-AF65-F5344CB8AC3E}">
        <p14:creationId xmlns:p14="http://schemas.microsoft.com/office/powerpoint/2010/main" val="3785153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 xmlns:adec="http://schemas.microsoft.com/office/drawing/2017/decorative" val="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 xmlns:adec="http://schemas.microsoft.com/office/drawing/2017/decorative" val="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 xmlns:adec="http://schemas.microsoft.com/office/drawing/2017/decorative" val="1"/>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orkforcegps.org/resources/2016/05/27/14/00/Applying_for_ETA_Competitive_Grants-_A_Web-Based_Toolkit-for_Prospective_Applican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hrsa.gov/rural-health/about-us/definition/index.html"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ww.irs.gov/newsroom/opportunity-zones-frequently-asked-questions"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www.grants.gov/"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www.dol.gov/agencies/eta/skills-grants/h1-b-skills-training" TargetMode="External"/><Relationship Id="rId2" Type="http://schemas.openxmlformats.org/officeDocument/2006/relationships/notesSlide" Target="../notesSlides/notesSlide30.xml"/><Relationship Id="rId1" Type="http://schemas.openxmlformats.org/officeDocument/2006/relationships/slideLayout" Target="../slideLayouts/slideLayout20.xml"/><Relationship Id="rId4" Type="http://schemas.openxmlformats.org/officeDocument/2006/relationships/hyperlink" Target="mailto:forman.Linda@dol.gov"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Support@workforceGPS.org" TargetMode="External"/><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386263" y="1900238"/>
            <a:ext cx="7326087" cy="3143250"/>
          </a:xfrm>
        </p:spPr>
        <p:txBody>
          <a:bodyPr>
            <a:normAutofit/>
          </a:bodyPr>
          <a:lstStyle/>
          <a:p>
            <a:r>
              <a:rPr lang="en-US" sz="4000" dirty="0" smtClean="0"/>
              <a:t>H-1B Rural Healthcare Grant Program Prospective Applicant Webinar</a:t>
            </a:r>
            <a:endParaRPr lang="en-US" sz="4000" dirty="0"/>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smtClean="0"/>
              <a:t>September 24, 2020</a:t>
            </a:r>
            <a:endParaRPr lang="en-US" dirty="0"/>
          </a:p>
        </p:txBody>
      </p:sp>
    </p:spTree>
    <p:extLst>
      <p:ext uri="{BB962C8B-B14F-4D97-AF65-F5344CB8AC3E}">
        <p14:creationId xmlns:p14="http://schemas.microsoft.com/office/powerpoint/2010/main" val="26635529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for Viewing this Webcast</a:t>
            </a:r>
            <a:endParaRPr lang="en-US" dirty="0"/>
          </a:p>
        </p:txBody>
      </p:sp>
      <p:sp>
        <p:nvSpPr>
          <p:cNvPr id="3" name="Content Placeholder 2"/>
          <p:cNvSpPr>
            <a:spLocks noGrp="1"/>
          </p:cNvSpPr>
          <p:nvPr>
            <p:ph idx="1"/>
          </p:nvPr>
        </p:nvSpPr>
        <p:spPr/>
        <p:txBody>
          <a:bodyPr>
            <a:normAutofit/>
          </a:bodyPr>
          <a:lstStyle/>
          <a:p>
            <a:r>
              <a:rPr lang="en-US" sz="3200" dirty="0"/>
              <a:t>We </a:t>
            </a:r>
            <a:r>
              <a:rPr lang="en-US" sz="3200" dirty="0" smtClean="0"/>
              <a:t>recommend </a:t>
            </a:r>
            <a:r>
              <a:rPr lang="en-US" sz="3200" dirty="0"/>
              <a:t>you to have a hard copy of the FOA when viewing this Webcast</a:t>
            </a:r>
          </a:p>
          <a:p>
            <a:r>
              <a:rPr lang="en-US" sz="3200" dirty="0"/>
              <a:t>When applying for ETA competitive grants, use our Web-Based Toolkit for Prospective Applicants</a:t>
            </a:r>
            <a:r>
              <a:rPr lang="en-US" sz="3200" dirty="0" smtClean="0"/>
              <a:t>:  </a:t>
            </a:r>
            <a:r>
              <a:rPr lang="en-US" sz="3200" dirty="0" smtClean="0">
                <a:hlinkClick r:id="rId3"/>
              </a:rPr>
              <a:t>https://www.workforcegps.org/resources/2016/05/27/14/00/Applying_for_ETA_Competitive_Grants-_A_Web-Based_Toolkit-for_Prospective_Applicants</a:t>
            </a:r>
            <a:endParaRPr lang="en-US" sz="3200" dirty="0" smtClean="0"/>
          </a:p>
          <a:p>
            <a:endParaRPr lang="en-US" dirty="0"/>
          </a:p>
        </p:txBody>
      </p:sp>
    </p:spTree>
    <p:extLst>
      <p:ext uri="{BB962C8B-B14F-4D97-AF65-F5344CB8AC3E}">
        <p14:creationId xmlns:p14="http://schemas.microsoft.com/office/powerpoint/2010/main" val="1634425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3</a:t>
            </a:fld>
            <a:endParaRPr lang="en-US" dirty="0"/>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a:xfrm>
            <a:off x="4486275" y="1254649"/>
            <a:ext cx="5599605" cy="1274240"/>
          </a:xfrm>
        </p:spPr>
        <p:txBody>
          <a:bodyPr/>
          <a:lstStyle/>
          <a:p>
            <a:r>
              <a:rPr lang="en-US" dirty="0" smtClean="0"/>
              <a:t>Robin Fernkas</a:t>
            </a:r>
            <a:endParaRPr lang="en-US" dirty="0"/>
          </a:p>
          <a:p>
            <a:pPr lvl="1"/>
            <a:r>
              <a:rPr lang="en-US" dirty="0" smtClean="0"/>
              <a:t>Deputy Administrator, </a:t>
            </a:r>
          </a:p>
          <a:p>
            <a:pPr lvl="1"/>
            <a:r>
              <a:rPr lang="en-US" dirty="0" smtClean="0"/>
              <a:t>Office of Workforce Investment</a:t>
            </a:r>
            <a:endParaRPr lang="en-US" dirty="0"/>
          </a:p>
          <a:p>
            <a:pPr lvl="2"/>
            <a:r>
              <a:rPr lang="en-US" dirty="0" smtClean="0"/>
              <a:t>U.S. Department of Labor</a:t>
            </a:r>
            <a:endParaRPr lang="en-US" dirty="0"/>
          </a:p>
        </p:txBody>
      </p:sp>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a:xfrm>
            <a:off x="4486275" y="4377586"/>
            <a:ext cx="5856780" cy="1480290"/>
          </a:xfrm>
        </p:spPr>
        <p:txBody>
          <a:bodyPr/>
          <a:lstStyle/>
          <a:p>
            <a:r>
              <a:rPr lang="en-US" dirty="0" smtClean="0"/>
              <a:t>Ayreen Cadwallader</a:t>
            </a:r>
            <a:endParaRPr lang="en-US" dirty="0"/>
          </a:p>
          <a:p>
            <a:pPr lvl="1"/>
            <a:r>
              <a:rPr lang="en-US" dirty="0" smtClean="0"/>
              <a:t>Workforce Analyst, </a:t>
            </a:r>
            <a:endParaRPr lang="en-US" dirty="0"/>
          </a:p>
          <a:p>
            <a:pPr lvl="1"/>
            <a:r>
              <a:rPr lang="en-US" dirty="0"/>
              <a:t>Division of Strategic Investments </a:t>
            </a:r>
          </a:p>
          <a:p>
            <a:pPr lvl="1"/>
            <a:r>
              <a:rPr lang="en-US" i="0" dirty="0">
                <a:latin typeface="+mn-lt"/>
              </a:rPr>
              <a:t>U.S. Department of Labor</a:t>
            </a:r>
          </a:p>
        </p:txBody>
      </p:sp>
      <p:sp>
        <p:nvSpPr>
          <p:cNvPr id="6" name="Content Placeholder 2">
            <a:extLst>
              <a:ext uri="{FF2B5EF4-FFF2-40B4-BE49-F238E27FC236}">
                <a16:creationId xmlns:a16="http://schemas.microsoft.com/office/drawing/2014/main" id="{97050536-9415-4670-BC57-2C187410CDB3}"/>
              </a:ext>
            </a:extLst>
          </p:cNvPr>
          <p:cNvSpPr txBox="1">
            <a:spLocks/>
          </p:cNvSpPr>
          <p:nvPr/>
        </p:nvSpPr>
        <p:spPr>
          <a:xfrm>
            <a:off x="4486276" y="2681289"/>
            <a:ext cx="5752004" cy="1685924"/>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Maya Kelley</a:t>
            </a:r>
          </a:p>
          <a:p>
            <a:pPr lvl="1"/>
            <a:r>
              <a:rPr lang="en-US" dirty="0" smtClean="0"/>
              <a:t>Program Manager, </a:t>
            </a:r>
          </a:p>
          <a:p>
            <a:pPr lvl="1"/>
            <a:r>
              <a:rPr lang="en-US" dirty="0" smtClean="0"/>
              <a:t>Division of Strategic Investments </a:t>
            </a:r>
          </a:p>
          <a:p>
            <a:pPr lvl="1"/>
            <a:r>
              <a:rPr lang="en-US" i="0" dirty="0" smtClean="0">
                <a:latin typeface="Calibri" panose="020F0502020204030204" pitchFamily="34" charset="0"/>
                <a:cs typeface="Calibri" panose="020F0502020204030204" pitchFamily="34" charset="0"/>
              </a:rPr>
              <a:t>U.S. Department of Labor</a:t>
            </a:r>
            <a:endParaRPr lang="en-US"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852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4</a:t>
            </a:fld>
            <a:endParaRPr lang="en-US" dirty="0"/>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a:lstStyle/>
          <a:p>
            <a:r>
              <a:rPr lang="en-US" dirty="0" smtClean="0"/>
              <a:t>Brinda Ruggles</a:t>
            </a:r>
          </a:p>
          <a:p>
            <a:pPr lvl="1"/>
            <a:r>
              <a:rPr lang="en-US" dirty="0" smtClean="0"/>
              <a:t>Grant Officer, </a:t>
            </a:r>
          </a:p>
          <a:p>
            <a:pPr lvl="1"/>
            <a:r>
              <a:rPr lang="en-US" dirty="0" smtClean="0"/>
              <a:t>Office of Grants Management (OGM)</a:t>
            </a:r>
            <a:endParaRPr lang="en-US" dirty="0"/>
          </a:p>
          <a:p>
            <a:pPr lvl="2"/>
            <a:r>
              <a:rPr lang="en-US" dirty="0" smtClean="0"/>
              <a:t>U.S. Department of Labor</a:t>
            </a:r>
            <a:endParaRPr lang="en-US" dirty="0"/>
          </a:p>
        </p:txBody>
      </p:sp>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a:xfrm>
            <a:off x="4439822" y="3456437"/>
            <a:ext cx="5646057" cy="2201789"/>
          </a:xfrm>
        </p:spPr>
        <p:txBody>
          <a:bodyPr/>
          <a:lstStyle/>
          <a:p>
            <a:r>
              <a:rPr lang="en-US" dirty="0" smtClean="0"/>
              <a:t>Linda Forman </a:t>
            </a:r>
          </a:p>
          <a:p>
            <a:pPr lvl="1"/>
            <a:r>
              <a:rPr lang="en-US" dirty="0" smtClean="0"/>
              <a:t>Lead Grants Management Specialist, OGM</a:t>
            </a:r>
          </a:p>
          <a:p>
            <a:pPr lvl="2"/>
            <a:r>
              <a:rPr lang="en-US" dirty="0" smtClean="0"/>
              <a:t>U.S. Department of Labor</a:t>
            </a:r>
            <a:endParaRPr lang="en-US" dirty="0"/>
          </a:p>
        </p:txBody>
      </p:sp>
    </p:spTree>
    <p:extLst>
      <p:ext uri="{BB962C8B-B14F-4D97-AF65-F5344CB8AC3E}">
        <p14:creationId xmlns:p14="http://schemas.microsoft.com/office/powerpoint/2010/main" val="3832346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5</a:t>
            </a:fld>
            <a:endParaRPr lang="en-US" dirty="0"/>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normAutofit/>
          </a:bodyPr>
          <a:lstStyle/>
          <a:p>
            <a:r>
              <a:rPr lang="en-US" dirty="0" smtClean="0"/>
              <a:t>Key H-1B Rural Healthcare Grant FOA Areas of Focus</a:t>
            </a:r>
            <a:endParaRPr lang="en-US" dirty="0"/>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p:txBody>
          <a:bodyPr>
            <a:normAutofit/>
          </a:bodyPr>
          <a:lstStyle/>
          <a:p>
            <a:pPr>
              <a:buFont typeface="Wingdings" panose="05000000000000000000" pitchFamily="2" charset="2"/>
              <a:buChar char="ü"/>
            </a:pPr>
            <a:r>
              <a:rPr lang="en-US" sz="3600" dirty="0" smtClean="0"/>
              <a:t>Program Purpose and Design, Geographic Scope, and Expected Outcomes</a:t>
            </a:r>
          </a:p>
          <a:p>
            <a:pPr>
              <a:buFont typeface="Wingdings" panose="05000000000000000000" pitchFamily="2" charset="2"/>
              <a:buChar char="ü"/>
            </a:pPr>
            <a:endParaRPr lang="en-US" sz="3600" dirty="0"/>
          </a:p>
          <a:p>
            <a:pPr>
              <a:buFont typeface="Wingdings" panose="05000000000000000000" pitchFamily="2" charset="2"/>
              <a:buChar char="ü"/>
            </a:pPr>
            <a:r>
              <a:rPr lang="en-US" sz="3600" dirty="0" smtClean="0"/>
              <a:t>Award Information, Eligibility, Partnerships, and Priority Consideration</a:t>
            </a:r>
          </a:p>
          <a:p>
            <a:pPr>
              <a:buFont typeface="Wingdings" panose="05000000000000000000" pitchFamily="2" charset="2"/>
              <a:buChar char="ü"/>
            </a:pPr>
            <a:endParaRPr lang="en-US" sz="3600" dirty="0" smtClean="0"/>
          </a:p>
          <a:p>
            <a:r>
              <a:rPr lang="en-US" sz="3600" dirty="0" smtClean="0"/>
              <a:t>Application </a:t>
            </a:r>
            <a:r>
              <a:rPr lang="en-US" sz="3600" dirty="0"/>
              <a:t>Submission Requirements</a:t>
            </a:r>
          </a:p>
        </p:txBody>
      </p:sp>
    </p:spTree>
    <p:extLst>
      <p:ext uri="{BB962C8B-B14F-4D97-AF65-F5344CB8AC3E}">
        <p14:creationId xmlns:p14="http://schemas.microsoft.com/office/powerpoint/2010/main" val="409103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6</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u="sng" dirty="0" smtClean="0"/>
              <a:t>Program Purpose and Design, Geographic Scope, and Expected Outcomes</a:t>
            </a:r>
            <a:endParaRPr lang="en-US" dirty="0"/>
          </a:p>
        </p:txBody>
      </p:sp>
    </p:spTree>
    <p:extLst>
      <p:ext uri="{BB962C8B-B14F-4D97-AF65-F5344CB8AC3E}">
        <p14:creationId xmlns:p14="http://schemas.microsoft.com/office/powerpoint/2010/main" val="1385735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7</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Program Purpose</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marL="0" lvl="0" indent="0">
              <a:buNone/>
            </a:pPr>
            <a:r>
              <a:rPr lang="en-US" sz="3000" dirty="0" smtClean="0"/>
              <a:t>The </a:t>
            </a:r>
            <a:r>
              <a:rPr lang="en-US" sz="3000" dirty="0"/>
              <a:t>H-1B Rural Healthcare Grant Program </a:t>
            </a:r>
            <a:r>
              <a:rPr lang="en-US" sz="3000" dirty="0" smtClean="0"/>
              <a:t>aims </a:t>
            </a:r>
            <a:r>
              <a:rPr lang="en-US" sz="3000" dirty="0"/>
              <a:t>to: </a:t>
            </a:r>
          </a:p>
          <a:p>
            <a:pPr lvl="0"/>
            <a:r>
              <a:rPr lang="en-US" sz="3000" dirty="0" smtClean="0"/>
              <a:t>Increase the </a:t>
            </a:r>
            <a:r>
              <a:rPr lang="en-US" sz="3000" dirty="0"/>
              <a:t>number of individuals training in healthcare occupations that directly impact patient care; and </a:t>
            </a:r>
            <a:endParaRPr lang="en-US" sz="3000" dirty="0" smtClean="0"/>
          </a:p>
          <a:p>
            <a:pPr lvl="0"/>
            <a:r>
              <a:rPr lang="en-US" sz="3000" dirty="0" smtClean="0"/>
              <a:t>Alleviate </a:t>
            </a:r>
            <a:r>
              <a:rPr lang="en-US" sz="3000" dirty="0"/>
              <a:t>healthcare workforce shortages by creating sustainable employment and training programs in healthcare occupations (including behavioral and mental healthcare) serving rural populations</a:t>
            </a:r>
          </a:p>
          <a:p>
            <a:pPr marL="0" lvl="0" indent="0">
              <a:buNone/>
            </a:pP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984112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8</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Geographic Scope</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r>
              <a:rPr lang="en-US" sz="3000" dirty="0" smtClean="0"/>
              <a:t>Rural </a:t>
            </a:r>
            <a:r>
              <a:rPr lang="en-US" sz="3000" dirty="0"/>
              <a:t>populations are those that: (1) meet the criteria defined by the </a:t>
            </a:r>
            <a:r>
              <a:rPr lang="en-US" sz="3000" dirty="0" smtClean="0"/>
              <a:t>Health Resources and Service Administration’s (HRSA) </a:t>
            </a:r>
            <a:r>
              <a:rPr lang="en-US" sz="3000" dirty="0"/>
              <a:t>Federal Office of Rural Health </a:t>
            </a:r>
            <a:r>
              <a:rPr lang="en-US" sz="3000" dirty="0" smtClean="0"/>
              <a:t>Policy (</a:t>
            </a:r>
            <a:r>
              <a:rPr lang="en-US" sz="3000" dirty="0" smtClean="0">
                <a:hlinkClick r:id="rId3"/>
              </a:rPr>
              <a:t>https</a:t>
            </a:r>
            <a:r>
              <a:rPr lang="en-US" sz="3000" dirty="0">
                <a:hlinkClick r:id="rId3"/>
              </a:rPr>
              <a:t>://</a:t>
            </a:r>
            <a:r>
              <a:rPr lang="en-US" sz="3000" dirty="0" smtClean="0">
                <a:hlinkClick r:id="rId3"/>
              </a:rPr>
              <a:t>www.hrsa.gov/rural-health/about-us/definition/index.html</a:t>
            </a:r>
            <a:r>
              <a:rPr lang="en-US" sz="3000" dirty="0" smtClean="0"/>
              <a:t>); </a:t>
            </a:r>
            <a:r>
              <a:rPr lang="en-US" sz="3000" dirty="0"/>
              <a:t>or (2) any federally recognized Indian tribe.</a:t>
            </a:r>
          </a:p>
          <a:p>
            <a:r>
              <a:rPr lang="en-US" sz="3000" dirty="0" smtClean="0"/>
              <a:t>Applicants </a:t>
            </a:r>
            <a:r>
              <a:rPr lang="en-US" sz="3000" dirty="0"/>
              <a:t>can propose to serve rural areas at the local/regional or statewide level with healthcare training (including behavioral and mental healthcare occupations). </a:t>
            </a:r>
          </a:p>
          <a:p>
            <a:endParaRPr lang="en-US" dirty="0"/>
          </a:p>
        </p:txBody>
      </p:sp>
    </p:spTree>
    <p:extLst>
      <p:ext uri="{BB962C8B-B14F-4D97-AF65-F5344CB8AC3E}">
        <p14:creationId xmlns:p14="http://schemas.microsoft.com/office/powerpoint/2010/main" val="2812352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9</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Program Design</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marL="0" indent="0">
              <a:buNone/>
            </a:pPr>
            <a:r>
              <a:rPr lang="en-US" sz="2800" dirty="0" smtClean="0"/>
              <a:t>All applicants </a:t>
            </a:r>
            <a:r>
              <a:rPr lang="en-US" sz="2800" dirty="0"/>
              <a:t>must design workforce development strategies </a:t>
            </a:r>
            <a:r>
              <a:rPr lang="en-US" sz="2800" dirty="0" smtClean="0"/>
              <a:t>that:</a:t>
            </a:r>
          </a:p>
          <a:p>
            <a:pPr lvl="0"/>
            <a:r>
              <a:rPr lang="en-US" sz="2800" dirty="0" smtClean="0"/>
              <a:t>Engage </a:t>
            </a:r>
            <a:r>
              <a:rPr lang="en-US" sz="2800" dirty="0"/>
              <a:t>healthcare providers and employers in the adoption and deployment of employment and training services to address specific healthcare needs in rural areas; </a:t>
            </a:r>
          </a:p>
          <a:p>
            <a:pPr lvl="0"/>
            <a:r>
              <a:rPr lang="en-US" sz="2800" dirty="0" smtClean="0"/>
              <a:t>Establish new </a:t>
            </a:r>
            <a:r>
              <a:rPr lang="en-US" sz="2800" dirty="0"/>
              <a:t>or </a:t>
            </a:r>
            <a:r>
              <a:rPr lang="en-US" sz="2800" dirty="0" smtClean="0"/>
              <a:t>expand </a:t>
            </a:r>
            <a:r>
              <a:rPr lang="en-US" sz="2800" dirty="0"/>
              <a:t>existing career pathways in the healthcare sector that focus on the skills, competencies, and credentials needed for middle to high-skilled direct patient healthcare occupations;</a:t>
            </a:r>
          </a:p>
          <a:p>
            <a:pPr lvl="0"/>
            <a:r>
              <a:rPr lang="en-US" sz="2800" dirty="0" smtClean="0"/>
              <a:t>Offer </a:t>
            </a:r>
            <a:r>
              <a:rPr lang="en-US" sz="2800" dirty="0"/>
              <a:t>high quality training options (such as work-based learning training models) to prepare individuals to successfully move into middle- to high-skilled employment in healthcare occupations; </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796236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10</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Program Design (continued)</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5458279"/>
          </a:xfrm>
        </p:spPr>
        <p:txBody>
          <a:bodyPr/>
          <a:lstStyle/>
          <a:p>
            <a:pPr lvl="0"/>
            <a:r>
              <a:rPr lang="en-US" sz="3000" dirty="0" smtClean="0"/>
              <a:t>Create </a:t>
            </a:r>
            <a:r>
              <a:rPr lang="en-US" sz="3000" dirty="0"/>
              <a:t>an infrastructure to successfully sustain the program components after the life of the grant;  </a:t>
            </a:r>
          </a:p>
          <a:p>
            <a:pPr lvl="0"/>
            <a:r>
              <a:rPr lang="en-US" sz="3000" dirty="0" smtClean="0"/>
              <a:t>Provide </a:t>
            </a:r>
            <a:r>
              <a:rPr lang="en-US" sz="3000" dirty="0"/>
              <a:t>supportive services to participants necessary to ensure they are able to participate fully in employment and training activities; and </a:t>
            </a:r>
          </a:p>
          <a:p>
            <a:pPr lvl="0"/>
            <a:r>
              <a:rPr lang="en-US" sz="3000" dirty="0" smtClean="0"/>
              <a:t>Identify existing systems </a:t>
            </a:r>
            <a:r>
              <a:rPr lang="en-US" sz="3000" dirty="0"/>
              <a:t>through the partnership with </a:t>
            </a:r>
            <a:r>
              <a:rPr lang="en-US" sz="3000" dirty="0" smtClean="0"/>
              <a:t>local </a:t>
            </a:r>
            <a:r>
              <a:rPr lang="en-US" sz="3000" dirty="0"/>
              <a:t>workforce development </a:t>
            </a:r>
            <a:r>
              <a:rPr lang="en-US" sz="3000" dirty="0" smtClean="0"/>
              <a:t>boards </a:t>
            </a:r>
            <a:r>
              <a:rPr lang="en-US" sz="3000" dirty="0"/>
              <a:t>or other WIOA </a:t>
            </a:r>
            <a:r>
              <a:rPr lang="en-US" sz="3000" dirty="0" smtClean="0"/>
              <a:t>partners.</a:t>
            </a:r>
          </a:p>
          <a:p>
            <a:endParaRPr lang="en-US" sz="2000" dirty="0"/>
          </a:p>
        </p:txBody>
      </p:sp>
    </p:spTree>
    <p:extLst>
      <p:ext uri="{BB962C8B-B14F-4D97-AF65-F5344CB8AC3E}">
        <p14:creationId xmlns:p14="http://schemas.microsoft.com/office/powerpoint/2010/main" val="3175712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11</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Program Design (continued)</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10515600" cy="1583873"/>
          </a:xfrm>
        </p:spPr>
        <p:txBody>
          <a:bodyPr numCol="1"/>
          <a:lstStyle/>
          <a:p>
            <a:pPr marL="0" indent="0">
              <a:buNone/>
            </a:pPr>
            <a:r>
              <a:rPr lang="en-US" sz="2800" b="1" dirty="0" smtClean="0"/>
              <a:t>Training and Education Services</a:t>
            </a:r>
            <a:endParaRPr lang="en-US" sz="2800" dirty="0" smtClean="0"/>
          </a:p>
          <a:p>
            <a:r>
              <a:rPr lang="en-US" dirty="0" smtClean="0"/>
              <a:t>Assessment</a:t>
            </a:r>
            <a:r>
              <a:rPr lang="en-US" dirty="0"/>
              <a:t>, coaching and counseling, </a:t>
            </a:r>
            <a:r>
              <a:rPr lang="en-US" dirty="0" smtClean="0"/>
              <a:t>and </a:t>
            </a:r>
            <a:r>
              <a:rPr lang="en-US" dirty="0"/>
              <a:t>occupational skills training models that lead to recognized postsecondary credentials</a:t>
            </a:r>
            <a:r>
              <a:rPr lang="en-US" dirty="0" smtClean="0"/>
              <a:t>. </a:t>
            </a:r>
          </a:p>
          <a:p>
            <a:r>
              <a:rPr lang="en-US" dirty="0"/>
              <a:t>Work-based learning strategies such as:</a:t>
            </a:r>
          </a:p>
          <a:p>
            <a:endParaRPr lang="en-US" dirty="0" smtClean="0"/>
          </a:p>
          <a:p>
            <a:endParaRPr lang="en-US" dirty="0" smtClean="0"/>
          </a:p>
          <a:p>
            <a:pPr marL="0" indent="0">
              <a:buNone/>
            </a:pPr>
            <a:endParaRPr lang="en-US" sz="2000" dirty="0"/>
          </a:p>
        </p:txBody>
      </p:sp>
      <p:sp>
        <p:nvSpPr>
          <p:cNvPr id="7" name="TextBox 6"/>
          <p:cNvSpPr txBox="1"/>
          <p:nvPr/>
        </p:nvSpPr>
        <p:spPr>
          <a:xfrm>
            <a:off x="556921" y="3072348"/>
            <a:ext cx="11330279" cy="3785652"/>
          </a:xfrm>
          <a:prstGeom prst="rect">
            <a:avLst/>
          </a:prstGeom>
          <a:noFill/>
        </p:spPr>
        <p:txBody>
          <a:bodyPr wrap="square" numCol="2" rtlCol="0">
            <a:spAutoFit/>
          </a:bodyPr>
          <a:lstStyle/>
          <a:p>
            <a:pPr marL="742950" lvl="1" indent="-285750">
              <a:buFont typeface="Wingdings" panose="05000000000000000000" pitchFamily="2" charset="2"/>
              <a:buChar char="Ø"/>
            </a:pPr>
            <a:r>
              <a:rPr lang="en-US" sz="2400" dirty="0" smtClean="0"/>
              <a:t>On-the-Job </a:t>
            </a:r>
            <a:r>
              <a:rPr lang="en-US" sz="2400" dirty="0"/>
              <a:t>Training (OJT); </a:t>
            </a:r>
          </a:p>
          <a:p>
            <a:pPr marL="742950" lvl="1" indent="-285750">
              <a:buFont typeface="Wingdings" panose="05000000000000000000" pitchFamily="2" charset="2"/>
              <a:buChar char="Ø"/>
            </a:pPr>
            <a:r>
              <a:rPr lang="en-US" sz="2400" dirty="0"/>
              <a:t>Customized training for cohorts; </a:t>
            </a:r>
          </a:p>
          <a:p>
            <a:pPr marL="742950" lvl="1" indent="-285750">
              <a:buFont typeface="Wingdings" panose="05000000000000000000" pitchFamily="2" charset="2"/>
              <a:buChar char="Ø"/>
            </a:pPr>
            <a:r>
              <a:rPr lang="en-US" sz="2400" dirty="0"/>
              <a:t>Incumbent Worker Training; </a:t>
            </a:r>
          </a:p>
          <a:p>
            <a:pPr marL="742950" lvl="1" indent="-285750">
              <a:buFont typeface="Wingdings" panose="05000000000000000000" pitchFamily="2" charset="2"/>
              <a:buChar char="Ø"/>
            </a:pPr>
            <a:r>
              <a:rPr lang="en-US" sz="2400" dirty="0"/>
              <a:t>Registered Apprenticeship Programs</a:t>
            </a:r>
            <a:r>
              <a:rPr lang="en-US" sz="2400" dirty="0" smtClean="0"/>
              <a:t>;</a:t>
            </a:r>
          </a:p>
          <a:p>
            <a:pPr marL="742950" lvl="1" indent="-285750">
              <a:buFont typeface="Wingdings" panose="05000000000000000000" pitchFamily="2" charset="2"/>
              <a:buChar char="Ø"/>
            </a:pPr>
            <a:r>
              <a:rPr lang="en-US" sz="2400" dirty="0"/>
              <a:t>Industry-Recognized Apprenticeship Programs</a:t>
            </a:r>
            <a:r>
              <a:rPr lang="en-US" sz="2400" dirty="0" smtClean="0"/>
              <a:t>;</a:t>
            </a:r>
          </a:p>
          <a:p>
            <a:pPr marL="742950" lvl="1" indent="-285750">
              <a:buFont typeface="Wingdings" panose="05000000000000000000" pitchFamily="2" charset="2"/>
              <a:buChar char="Ø"/>
            </a:pPr>
            <a:endParaRPr lang="en-US" sz="2400" dirty="0"/>
          </a:p>
          <a:p>
            <a:pPr marL="742950" lvl="1" indent="-285750">
              <a:buFont typeface="Wingdings" panose="05000000000000000000" pitchFamily="2" charset="2"/>
              <a:buChar char="Ø"/>
            </a:pPr>
            <a:endParaRPr lang="en-US" sz="2400" dirty="0" smtClean="0"/>
          </a:p>
          <a:p>
            <a:pPr marL="742950" lvl="1" indent="-285750">
              <a:buFont typeface="Wingdings" panose="05000000000000000000" pitchFamily="2" charset="2"/>
              <a:buChar char="Ø"/>
            </a:pPr>
            <a:endParaRPr lang="en-US" sz="2400" dirty="0"/>
          </a:p>
          <a:p>
            <a:pPr marL="742950" lvl="1" indent="-285750">
              <a:buFont typeface="Wingdings" panose="05000000000000000000" pitchFamily="2" charset="2"/>
              <a:buChar char="Ø"/>
            </a:pPr>
            <a:endParaRPr lang="en-US" sz="2400" dirty="0"/>
          </a:p>
          <a:p>
            <a:pPr marL="742950" lvl="1" indent="-285750">
              <a:buFont typeface="Wingdings" panose="05000000000000000000" pitchFamily="2" charset="2"/>
              <a:buChar char="Ø"/>
            </a:pPr>
            <a:r>
              <a:rPr lang="en-US" sz="2400" dirty="0"/>
              <a:t>Pre-apprenticeship programs that lead to grant-funded apprenticeship programs; and </a:t>
            </a:r>
          </a:p>
          <a:p>
            <a:pPr marL="742950" lvl="1" indent="-285750">
              <a:buFont typeface="Wingdings" panose="05000000000000000000" pitchFamily="2" charset="2"/>
              <a:buChar char="Ø"/>
            </a:pPr>
            <a:r>
              <a:rPr lang="en-US" sz="2400" dirty="0"/>
              <a:t>Paid work and paid internships, classroom training, and technology-based training strategies.  </a:t>
            </a:r>
          </a:p>
          <a:p>
            <a:pPr lvl="1"/>
            <a:r>
              <a:rPr lang="en-US" sz="2400" dirty="0" smtClean="0"/>
              <a:t> </a:t>
            </a:r>
            <a:endParaRPr lang="en-US" sz="2400" dirty="0"/>
          </a:p>
          <a:p>
            <a:endParaRPr lang="en-US" sz="2400" dirty="0" smtClean="0"/>
          </a:p>
          <a:p>
            <a:endParaRPr lang="en-US" sz="2400" dirty="0"/>
          </a:p>
          <a:p>
            <a:endParaRPr lang="en-US" sz="2400" dirty="0"/>
          </a:p>
        </p:txBody>
      </p:sp>
    </p:spTree>
    <p:extLst>
      <p:ext uri="{BB962C8B-B14F-4D97-AF65-F5344CB8AC3E}">
        <p14:creationId xmlns:p14="http://schemas.microsoft.com/office/powerpoint/2010/main" val="2345856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12</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Performance Outcomes</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73018"/>
            <a:ext cx="10515600" cy="5458279"/>
          </a:xfrm>
        </p:spPr>
        <p:txBody>
          <a:bodyPr/>
          <a:lstStyle/>
          <a:p>
            <a:pPr marL="0" indent="0">
              <a:buNone/>
            </a:pPr>
            <a:r>
              <a:rPr lang="en-US" sz="2800" b="1" dirty="0" smtClean="0"/>
              <a:t>H-1B Performance Outcome Measures </a:t>
            </a:r>
            <a:endParaRPr lang="en-US" sz="2800" dirty="0"/>
          </a:p>
          <a:p>
            <a:r>
              <a:rPr lang="en-US" sz="2600" dirty="0" smtClean="0"/>
              <a:t>Total participants </a:t>
            </a:r>
            <a:r>
              <a:rPr lang="en-US" sz="2600" dirty="0"/>
              <a:t>enrolled in education/training activities; </a:t>
            </a:r>
          </a:p>
          <a:p>
            <a:r>
              <a:rPr lang="en-US" sz="2600" dirty="0" smtClean="0"/>
              <a:t>Total </a:t>
            </a:r>
            <a:r>
              <a:rPr lang="en-US" sz="2600" dirty="0"/>
              <a:t>participants who complete education/training activities; </a:t>
            </a:r>
          </a:p>
          <a:p>
            <a:r>
              <a:rPr lang="en-US" sz="2600" dirty="0" smtClean="0"/>
              <a:t>Total </a:t>
            </a:r>
            <a:r>
              <a:rPr lang="en-US" sz="2600" dirty="0"/>
              <a:t>participants who complete education/training activities and receive a degree, or other type of credential; </a:t>
            </a:r>
          </a:p>
          <a:p>
            <a:r>
              <a:rPr lang="en-US" sz="2600" dirty="0" smtClean="0"/>
              <a:t>Total </a:t>
            </a:r>
            <a:r>
              <a:rPr lang="en-US" sz="2600" dirty="0"/>
              <a:t>number of unemployed and underemployed participants who complete education/training activities and obtain employment; and </a:t>
            </a:r>
          </a:p>
          <a:p>
            <a:r>
              <a:rPr lang="en-US" sz="2600" dirty="0" smtClean="0"/>
              <a:t>Total </a:t>
            </a:r>
            <a:r>
              <a:rPr lang="en-US" sz="2600" dirty="0"/>
              <a:t>number of incumbent worker participants who complete training activities and advance into a new position. </a:t>
            </a:r>
          </a:p>
          <a:p>
            <a:pPr marL="0" indent="0">
              <a:buNone/>
            </a:pPr>
            <a:endParaRPr lang="en-US" sz="3200" dirty="0" smtClean="0">
              <a:solidFill>
                <a:srgbClr val="C00000"/>
              </a:solidFill>
            </a:endParaRPr>
          </a:p>
        </p:txBody>
      </p:sp>
    </p:spTree>
    <p:extLst>
      <p:ext uri="{BB962C8B-B14F-4D97-AF65-F5344CB8AC3E}">
        <p14:creationId xmlns:p14="http://schemas.microsoft.com/office/powerpoint/2010/main" val="1271133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13</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Performance Outcomes</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73018"/>
            <a:ext cx="10515600" cy="5458279"/>
          </a:xfrm>
        </p:spPr>
        <p:txBody>
          <a:bodyPr/>
          <a:lstStyle/>
          <a:p>
            <a:pPr marL="0" indent="0">
              <a:buNone/>
            </a:pPr>
            <a:r>
              <a:rPr lang="en-US" sz="2800" b="1" dirty="0" smtClean="0"/>
              <a:t>WIOA Primary Indicators of Performance</a:t>
            </a:r>
          </a:p>
          <a:p>
            <a:pPr lvl="1"/>
            <a:r>
              <a:rPr lang="en-US" sz="2400" b="1" dirty="0" smtClean="0"/>
              <a:t>Employment Rate – 2nd Quarter After Exit</a:t>
            </a:r>
            <a:r>
              <a:rPr lang="en-US" sz="2400" dirty="0" smtClean="0"/>
              <a:t>; </a:t>
            </a:r>
          </a:p>
          <a:p>
            <a:pPr lvl="1"/>
            <a:r>
              <a:rPr lang="en-US" sz="2400" b="1" dirty="0" smtClean="0"/>
              <a:t>Employment Rate – 4th Quarter After Exit</a:t>
            </a:r>
            <a:r>
              <a:rPr lang="en-US" sz="2400" dirty="0" smtClean="0"/>
              <a:t>;</a:t>
            </a:r>
            <a:r>
              <a:rPr lang="en-US" sz="2400" b="1" dirty="0" smtClean="0"/>
              <a:t> </a:t>
            </a:r>
          </a:p>
          <a:p>
            <a:pPr lvl="1"/>
            <a:r>
              <a:rPr lang="en-US" sz="2400" dirty="0" smtClean="0"/>
              <a:t>Median Earnings – 2nd Quarter After Exit; </a:t>
            </a:r>
          </a:p>
          <a:p>
            <a:pPr lvl="1"/>
            <a:r>
              <a:rPr lang="en-US" sz="2400" dirty="0" smtClean="0"/>
              <a:t>Effectiveness in Serving Employers (Retention with the Same Employer 2nd and 4th Quarter After Exit); </a:t>
            </a:r>
          </a:p>
          <a:p>
            <a:pPr lvl="1"/>
            <a:r>
              <a:rPr lang="en-US" sz="2400" dirty="0" smtClean="0"/>
              <a:t>Credential Attainment; and </a:t>
            </a:r>
          </a:p>
          <a:p>
            <a:pPr lvl="1"/>
            <a:r>
              <a:rPr lang="en-US" sz="2400" dirty="0" smtClean="0"/>
              <a:t>Measurable Skill Gains. </a:t>
            </a:r>
          </a:p>
          <a:p>
            <a:r>
              <a:rPr lang="en-US" dirty="0" smtClean="0"/>
              <a:t>Applicants </a:t>
            </a:r>
            <a:r>
              <a:rPr lang="en-US" dirty="0"/>
              <a:t>will </a:t>
            </a:r>
            <a:r>
              <a:rPr lang="en-US" dirty="0" smtClean="0"/>
              <a:t>provide </a:t>
            </a:r>
            <a:r>
              <a:rPr lang="en-US" dirty="0"/>
              <a:t>outcome targets for </a:t>
            </a:r>
            <a:r>
              <a:rPr lang="en-US" dirty="0" smtClean="0"/>
              <a:t>the following two </a:t>
            </a:r>
            <a:r>
              <a:rPr lang="en-US" dirty="0"/>
              <a:t>key WIOA </a:t>
            </a:r>
            <a:r>
              <a:rPr lang="en-US" dirty="0" smtClean="0"/>
              <a:t>outcomes: </a:t>
            </a:r>
          </a:p>
          <a:p>
            <a:pPr lvl="1"/>
            <a:r>
              <a:rPr lang="en-US" sz="2400" b="1" dirty="0"/>
              <a:t>Employment Rate – 2nd Quarter After Exit </a:t>
            </a:r>
          </a:p>
          <a:p>
            <a:pPr lvl="1"/>
            <a:r>
              <a:rPr lang="en-US" sz="2400" b="1" dirty="0"/>
              <a:t>Employment Rate – 4th Quarter After Exit</a:t>
            </a:r>
          </a:p>
        </p:txBody>
      </p:sp>
    </p:spTree>
    <p:extLst>
      <p:ext uri="{BB962C8B-B14F-4D97-AF65-F5344CB8AC3E}">
        <p14:creationId xmlns:p14="http://schemas.microsoft.com/office/powerpoint/2010/main" val="2997881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14</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1" y="1405870"/>
            <a:ext cx="8474528" cy="2357891"/>
          </a:xfrm>
        </p:spPr>
        <p:txBody>
          <a:bodyPr>
            <a:normAutofit fontScale="90000"/>
          </a:bodyPr>
          <a:lstStyle/>
          <a:p>
            <a:r>
              <a:rPr lang="en-US" u="sng" dirty="0" smtClean="0"/>
              <a:t>Award Information, </a:t>
            </a:r>
            <a:br>
              <a:rPr lang="en-US" u="sng" dirty="0" smtClean="0"/>
            </a:br>
            <a:r>
              <a:rPr lang="en-US" u="sng" dirty="0" smtClean="0"/>
              <a:t>Eligibility, </a:t>
            </a:r>
            <a:br>
              <a:rPr lang="en-US" u="sng" dirty="0" smtClean="0"/>
            </a:br>
            <a:r>
              <a:rPr lang="en-US" u="sng" dirty="0" smtClean="0"/>
              <a:t>Partnerships, and Priority Considerations</a:t>
            </a:r>
            <a:endParaRPr lang="en-US" u="sng" dirty="0"/>
          </a:p>
        </p:txBody>
      </p:sp>
    </p:spTree>
    <p:extLst>
      <p:ext uri="{BB962C8B-B14F-4D97-AF65-F5344CB8AC3E}">
        <p14:creationId xmlns:p14="http://schemas.microsoft.com/office/powerpoint/2010/main" val="1034112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15</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pPr algn="ctr"/>
            <a:r>
              <a:rPr lang="en-US" sz="3600" dirty="0" smtClean="0"/>
              <a:t>Award Information</a:t>
            </a:r>
            <a:endParaRPr lang="en-US" sz="3600"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6" y="1192474"/>
            <a:ext cx="10515600" cy="4538475"/>
          </a:xfrm>
        </p:spPr>
        <p:txBody>
          <a:bodyPr/>
          <a:lstStyle/>
          <a:p>
            <a:r>
              <a:rPr lang="en-US" sz="3200" dirty="0" smtClean="0"/>
              <a:t>Approximately </a:t>
            </a:r>
            <a:r>
              <a:rPr lang="en-US" sz="3200" dirty="0"/>
              <a:t>$40 million to fund approximately </a:t>
            </a:r>
            <a:r>
              <a:rPr lang="en-US" sz="3200" dirty="0" smtClean="0"/>
              <a:t>15-40 grants </a:t>
            </a:r>
            <a:endParaRPr lang="en-US" sz="3200" dirty="0"/>
          </a:p>
          <a:p>
            <a:r>
              <a:rPr lang="en-US" sz="3200" dirty="0"/>
              <a:t>Grant awards will range from </a:t>
            </a:r>
            <a:r>
              <a:rPr lang="en-US" sz="3200" dirty="0" smtClean="0"/>
              <a:t>$</a:t>
            </a:r>
            <a:r>
              <a:rPr lang="en-US" sz="3200" dirty="0"/>
              <a:t>500,000 to $</a:t>
            </a:r>
            <a:r>
              <a:rPr lang="en-US" sz="3200" dirty="0" smtClean="0"/>
              <a:t>2,500,000</a:t>
            </a:r>
          </a:p>
          <a:p>
            <a:r>
              <a:rPr lang="en-US" sz="3200" dirty="0" smtClean="0"/>
              <a:t>Applicants </a:t>
            </a:r>
            <a:r>
              <a:rPr lang="en-US" sz="3200" dirty="0"/>
              <a:t>must propose to train a specific number of participants based on the size of the award requested and geographic area </a:t>
            </a:r>
            <a:r>
              <a:rPr lang="en-US" sz="3200" dirty="0" smtClean="0"/>
              <a:t>considerations    </a:t>
            </a:r>
            <a:endParaRPr lang="en-US" sz="3200" dirty="0"/>
          </a:p>
          <a:p>
            <a:pPr marL="171450" indent="-171450">
              <a:buFont typeface="Arial" panose="020B0604020202020204" pitchFamily="34" charset="0"/>
              <a:buChar char="•"/>
            </a:pPr>
            <a:endParaRPr lang="en-US" sz="3200" b="1" dirty="0"/>
          </a:p>
        </p:txBody>
      </p:sp>
    </p:spTree>
    <p:extLst>
      <p:ext uri="{BB962C8B-B14F-4D97-AF65-F5344CB8AC3E}">
        <p14:creationId xmlns:p14="http://schemas.microsoft.com/office/powerpoint/2010/main" val="337835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16</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Eligible Lead Applicants</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89907"/>
            <a:ext cx="10515600" cy="5299756"/>
          </a:xfrm>
        </p:spPr>
        <p:txBody>
          <a:bodyPr/>
          <a:lstStyle/>
          <a:p>
            <a:pPr marL="0" indent="0">
              <a:buNone/>
            </a:pPr>
            <a:r>
              <a:rPr lang="en-US" sz="2500" dirty="0" smtClean="0"/>
              <a:t>The following organizations are eligible to apply as a lead applicant:</a:t>
            </a:r>
          </a:p>
          <a:p>
            <a:pPr lvl="1"/>
            <a:r>
              <a:rPr lang="en-US" sz="2500" b="1" dirty="0" smtClean="0">
                <a:solidFill>
                  <a:schemeClr val="tx1"/>
                </a:solidFill>
              </a:rPr>
              <a:t>Healthcare </a:t>
            </a:r>
            <a:r>
              <a:rPr lang="en-US" sz="2500" b="1" dirty="0">
                <a:solidFill>
                  <a:schemeClr val="tx1"/>
                </a:solidFill>
              </a:rPr>
              <a:t>employers</a:t>
            </a:r>
            <a:r>
              <a:rPr lang="en-US" sz="2500" dirty="0">
                <a:solidFill>
                  <a:schemeClr val="tx1"/>
                </a:solidFill>
              </a:rPr>
              <a:t>, and </a:t>
            </a:r>
            <a:r>
              <a:rPr lang="en-US" sz="2500" b="1" dirty="0">
                <a:solidFill>
                  <a:schemeClr val="tx1"/>
                </a:solidFill>
              </a:rPr>
              <a:t>healthcare industry and/or occupation associations</a:t>
            </a:r>
            <a:r>
              <a:rPr lang="en-US" sz="2500" dirty="0">
                <a:solidFill>
                  <a:schemeClr val="tx1"/>
                </a:solidFill>
              </a:rPr>
              <a:t>; </a:t>
            </a:r>
            <a:endParaRPr lang="en-US" sz="2500" dirty="0" smtClean="0">
              <a:solidFill>
                <a:schemeClr val="tx1"/>
              </a:solidFill>
            </a:endParaRPr>
          </a:p>
          <a:p>
            <a:pPr lvl="1"/>
            <a:r>
              <a:rPr lang="en-US" sz="2500" b="1" dirty="0" smtClean="0">
                <a:solidFill>
                  <a:schemeClr val="tx1"/>
                </a:solidFill>
              </a:rPr>
              <a:t>Nonprofit </a:t>
            </a:r>
            <a:r>
              <a:rPr lang="en-US" sz="2500" b="1" dirty="0">
                <a:solidFill>
                  <a:schemeClr val="tx1"/>
                </a:solidFill>
              </a:rPr>
              <a:t>healthcare organizations </a:t>
            </a:r>
            <a:r>
              <a:rPr lang="en-US" sz="2500" dirty="0">
                <a:solidFill>
                  <a:schemeClr val="tx1"/>
                </a:solidFill>
              </a:rPr>
              <a:t>affiliated with hospitals and other medical </a:t>
            </a:r>
            <a:r>
              <a:rPr lang="en-US" sz="2500" dirty="0" smtClean="0">
                <a:solidFill>
                  <a:schemeClr val="tx1"/>
                </a:solidFill>
              </a:rPr>
              <a:t>facilities;</a:t>
            </a:r>
          </a:p>
          <a:p>
            <a:pPr lvl="1"/>
            <a:r>
              <a:rPr lang="en-US" sz="2500" b="1" dirty="0" smtClean="0">
                <a:solidFill>
                  <a:schemeClr val="tx1"/>
                </a:solidFill>
              </a:rPr>
              <a:t>Organizations </a:t>
            </a:r>
            <a:r>
              <a:rPr lang="en-US" sz="2500" b="1" dirty="0">
                <a:solidFill>
                  <a:schemeClr val="tx1"/>
                </a:solidFill>
              </a:rPr>
              <a:t>designated as “Primary Care Associations</a:t>
            </a:r>
            <a:r>
              <a:rPr lang="en-US" sz="2500" dirty="0">
                <a:solidFill>
                  <a:schemeClr val="tx1"/>
                </a:solidFill>
              </a:rPr>
              <a:t>” by </a:t>
            </a:r>
            <a:r>
              <a:rPr lang="en-US" sz="2500" dirty="0" smtClean="0">
                <a:solidFill>
                  <a:schemeClr val="tx1"/>
                </a:solidFill>
              </a:rPr>
              <a:t>HRSA; </a:t>
            </a:r>
          </a:p>
          <a:p>
            <a:pPr lvl="1"/>
            <a:r>
              <a:rPr lang="en-US" sz="2500" dirty="0" smtClean="0">
                <a:solidFill>
                  <a:schemeClr val="tx1"/>
                </a:solidFill>
              </a:rPr>
              <a:t>Workforce </a:t>
            </a:r>
            <a:r>
              <a:rPr lang="en-US" sz="2500" dirty="0">
                <a:solidFill>
                  <a:schemeClr val="tx1"/>
                </a:solidFill>
              </a:rPr>
              <a:t>Innovation and Opportunity Act (WIOA) </a:t>
            </a:r>
            <a:r>
              <a:rPr lang="en-US" sz="2500" b="1" dirty="0">
                <a:solidFill>
                  <a:schemeClr val="tx1"/>
                </a:solidFill>
              </a:rPr>
              <a:t>State and Local Workforce Development Boards</a:t>
            </a:r>
            <a:r>
              <a:rPr lang="en-US" sz="2500" dirty="0">
                <a:solidFill>
                  <a:schemeClr val="tx1"/>
                </a:solidFill>
              </a:rPr>
              <a:t>, under Sections 101 and 107 of WIOA; </a:t>
            </a:r>
            <a:r>
              <a:rPr lang="en-US" sz="2500" b="1" dirty="0">
                <a:solidFill>
                  <a:schemeClr val="tx1"/>
                </a:solidFill>
              </a:rPr>
              <a:t>Indian/Native American Tribal Government </a:t>
            </a:r>
            <a:r>
              <a:rPr lang="en-US" sz="2500" dirty="0">
                <a:solidFill>
                  <a:schemeClr val="tx1"/>
                </a:solidFill>
              </a:rPr>
              <a:t>(federally recognized); </a:t>
            </a:r>
            <a:r>
              <a:rPr lang="en-US" sz="2500" dirty="0" smtClean="0">
                <a:solidFill>
                  <a:schemeClr val="tx1"/>
                </a:solidFill>
              </a:rPr>
              <a:t>and</a:t>
            </a:r>
          </a:p>
          <a:p>
            <a:pPr lvl="1"/>
            <a:r>
              <a:rPr lang="en-US" sz="2500" b="1" dirty="0" smtClean="0">
                <a:solidFill>
                  <a:schemeClr val="tx1"/>
                </a:solidFill>
              </a:rPr>
              <a:t>Native </a:t>
            </a:r>
            <a:r>
              <a:rPr lang="en-US" sz="2500" b="1" dirty="0">
                <a:solidFill>
                  <a:schemeClr val="tx1"/>
                </a:solidFill>
              </a:rPr>
              <a:t>American Program entities </a:t>
            </a:r>
            <a:r>
              <a:rPr lang="en-US" sz="2500" dirty="0">
                <a:solidFill>
                  <a:schemeClr val="tx1"/>
                </a:solidFill>
              </a:rPr>
              <a:t>eligible for funding under Section 166 of WIOA</a:t>
            </a:r>
            <a:r>
              <a:rPr lang="en-US" sz="2500" dirty="0" smtClean="0">
                <a:solidFill>
                  <a:schemeClr val="tx1"/>
                </a:solidFill>
              </a:rPr>
              <a:t>.</a:t>
            </a:r>
            <a:endParaRPr lang="en-US" sz="2500" dirty="0">
              <a:solidFill>
                <a:schemeClr val="tx1"/>
              </a:solidFill>
            </a:endParaRPr>
          </a:p>
        </p:txBody>
      </p:sp>
    </p:spTree>
    <p:extLst>
      <p:ext uri="{BB962C8B-B14F-4D97-AF65-F5344CB8AC3E}">
        <p14:creationId xmlns:p14="http://schemas.microsoft.com/office/powerpoint/2010/main" val="306432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17</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The H-1B Rural Healthcare Grant Partnership</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32592"/>
            <a:ext cx="10515600" cy="5617194"/>
          </a:xfrm>
        </p:spPr>
        <p:txBody>
          <a:bodyPr/>
          <a:lstStyle/>
          <a:p>
            <a:r>
              <a:rPr lang="en-US" sz="2800" dirty="0" smtClean="0"/>
              <a:t>All applicants must include the following entities in their H-1B </a:t>
            </a:r>
            <a:r>
              <a:rPr lang="en-US" sz="2800" dirty="0"/>
              <a:t>Rural Healthcare Grant </a:t>
            </a:r>
            <a:r>
              <a:rPr lang="en-US" sz="2800" dirty="0" smtClean="0"/>
              <a:t>Partnership:</a:t>
            </a:r>
          </a:p>
          <a:p>
            <a:pPr lvl="1"/>
            <a:r>
              <a:rPr lang="en-US" sz="2800" dirty="0"/>
              <a:t>Lead applicant;</a:t>
            </a:r>
          </a:p>
          <a:p>
            <a:pPr lvl="1"/>
            <a:r>
              <a:rPr lang="en-US" sz="2800" dirty="0" smtClean="0"/>
              <a:t>Required </a:t>
            </a:r>
            <a:r>
              <a:rPr lang="en-US" sz="2800" dirty="0"/>
              <a:t>employer partners; </a:t>
            </a:r>
          </a:p>
          <a:p>
            <a:pPr lvl="1"/>
            <a:r>
              <a:rPr lang="en-US" sz="2800" dirty="0" smtClean="0"/>
              <a:t>Required education and training providers;</a:t>
            </a:r>
          </a:p>
          <a:p>
            <a:pPr lvl="1"/>
            <a:r>
              <a:rPr lang="en-US" sz="2800" dirty="0" smtClean="0"/>
              <a:t>For applicants proposing to provide Registered Apprenticeship Programs or Industry-Recognized Apprenticeship Programs in service areas whose states are federally recognized State Apprenticeship Agencies (SAAs), the SAA must be included as a partner; </a:t>
            </a:r>
          </a:p>
          <a:p>
            <a:pPr lvl="1"/>
            <a:r>
              <a:rPr lang="en-US" sz="2800" dirty="0" smtClean="0"/>
              <a:t>Required workforce development system partner(s); and</a:t>
            </a:r>
          </a:p>
          <a:p>
            <a:pPr lvl="1"/>
            <a:r>
              <a:rPr lang="en-US" sz="2800" dirty="0" smtClean="0"/>
              <a:t>Any optional partners.  </a:t>
            </a:r>
          </a:p>
          <a:p>
            <a:pPr lvl="1"/>
            <a:endParaRPr lang="en-US" sz="1200" dirty="0"/>
          </a:p>
          <a:p>
            <a:pPr marL="0" indent="0">
              <a:buNone/>
            </a:pPr>
            <a:endParaRPr lang="en-US" sz="2300" dirty="0" smtClean="0"/>
          </a:p>
        </p:txBody>
      </p:sp>
    </p:spTree>
    <p:extLst>
      <p:ext uri="{BB962C8B-B14F-4D97-AF65-F5344CB8AC3E}">
        <p14:creationId xmlns:p14="http://schemas.microsoft.com/office/powerpoint/2010/main" val="2899096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18</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Required Partners</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32592"/>
            <a:ext cx="10515600" cy="5523758"/>
          </a:xfrm>
        </p:spPr>
        <p:txBody>
          <a:bodyPr/>
          <a:lstStyle/>
          <a:p>
            <a:r>
              <a:rPr lang="en-US" sz="2800" dirty="0" smtClean="0">
                <a:solidFill>
                  <a:schemeClr val="accent1">
                    <a:lumMod val="50000"/>
                  </a:schemeClr>
                </a:solidFill>
              </a:rPr>
              <a:t>Required partners in the H-1B Rural Healthcare Grant Partnership:</a:t>
            </a:r>
            <a:endParaRPr lang="en-US" sz="2800" dirty="0"/>
          </a:p>
          <a:p>
            <a:pPr lvl="1"/>
            <a:r>
              <a:rPr lang="en-US" sz="2400" b="1" dirty="0" smtClean="0"/>
              <a:t>Employer Partners</a:t>
            </a:r>
            <a:r>
              <a:rPr lang="en-US" sz="2400" dirty="0" smtClean="0"/>
              <a:t>: A minimum </a:t>
            </a:r>
            <a:r>
              <a:rPr lang="en-US" sz="2400" dirty="0"/>
              <a:t>of two employer </a:t>
            </a:r>
            <a:r>
              <a:rPr lang="en-US" sz="2400" dirty="0" smtClean="0"/>
              <a:t>partners; </a:t>
            </a:r>
            <a:r>
              <a:rPr lang="en-US" sz="2400" dirty="0"/>
              <a:t>or an industry/trade association or other business </a:t>
            </a:r>
            <a:r>
              <a:rPr lang="en-US" sz="2400" dirty="0" smtClean="0"/>
              <a:t>association that </a:t>
            </a:r>
            <a:r>
              <a:rPr lang="en-US" sz="2400" dirty="0"/>
              <a:t>represents at least two </a:t>
            </a:r>
            <a:r>
              <a:rPr lang="en-US" sz="2400" dirty="0" smtClean="0"/>
              <a:t>employers;</a:t>
            </a:r>
            <a:endParaRPr lang="en-US" sz="2400" dirty="0"/>
          </a:p>
          <a:p>
            <a:pPr lvl="1"/>
            <a:r>
              <a:rPr lang="en-US" sz="2400" b="1" dirty="0" smtClean="0"/>
              <a:t>Education and Training Providers</a:t>
            </a:r>
            <a:r>
              <a:rPr lang="en-US" sz="2400" dirty="0" smtClean="0"/>
              <a:t>:</a:t>
            </a:r>
            <a:r>
              <a:rPr lang="en-US" sz="2400" b="1" dirty="0" smtClean="0"/>
              <a:t> </a:t>
            </a:r>
            <a:r>
              <a:rPr lang="en-US" sz="2400" dirty="0" smtClean="0"/>
              <a:t>One </a:t>
            </a:r>
            <a:r>
              <a:rPr lang="en-US" sz="2400" dirty="0"/>
              <a:t>or more public or nonprofit education and training </a:t>
            </a:r>
            <a:r>
              <a:rPr lang="en-US" sz="2400" dirty="0" smtClean="0"/>
              <a:t>providers;</a:t>
            </a:r>
            <a:endParaRPr lang="en-US" sz="2400" dirty="0"/>
          </a:p>
          <a:p>
            <a:pPr lvl="1"/>
            <a:r>
              <a:rPr lang="en-US" sz="2400" b="1" dirty="0"/>
              <a:t>State Apprenticeship Agencies (</a:t>
            </a:r>
            <a:r>
              <a:rPr lang="en-US" sz="2400" b="1" dirty="0" smtClean="0"/>
              <a:t>SAAs)</a:t>
            </a:r>
            <a:r>
              <a:rPr lang="en-US" sz="2400" dirty="0" smtClean="0"/>
              <a:t>: For </a:t>
            </a:r>
            <a:r>
              <a:rPr lang="en-US" sz="2400" dirty="0"/>
              <a:t>applicants proposing to provide Registered Apprenticeship Programs or Industry-Recognized Apprenticeship Programs in service areas whose states are federally recognized </a:t>
            </a:r>
            <a:r>
              <a:rPr lang="en-US" sz="2400" dirty="0" smtClean="0"/>
              <a:t>SAAs, </a:t>
            </a:r>
            <a:r>
              <a:rPr lang="en-US" sz="2400" dirty="0"/>
              <a:t>the SAA must be included as a partner; </a:t>
            </a:r>
            <a:r>
              <a:rPr lang="en-US" sz="2400" dirty="0" smtClean="0"/>
              <a:t>and</a:t>
            </a:r>
          </a:p>
          <a:p>
            <a:pPr lvl="1"/>
            <a:r>
              <a:rPr lang="en-US" sz="2400" b="1" dirty="0" smtClean="0"/>
              <a:t>Workforce Development System Partners</a:t>
            </a:r>
            <a:r>
              <a:rPr lang="en-US" sz="2400" dirty="0" smtClean="0"/>
              <a:t>: Entities </a:t>
            </a:r>
            <a:r>
              <a:rPr lang="en-US" sz="2400" dirty="0"/>
              <a:t>involved in administering the workforce development system established under WIOA, including State and Local Workforce Development Boards and Native American Program entities eligible for funding under WIOA.</a:t>
            </a:r>
          </a:p>
          <a:p>
            <a:pPr marL="457200" lvl="1" indent="0">
              <a:buNone/>
            </a:pPr>
            <a:endParaRPr lang="en-US" dirty="0"/>
          </a:p>
        </p:txBody>
      </p:sp>
    </p:spTree>
    <p:extLst>
      <p:ext uri="{BB962C8B-B14F-4D97-AF65-F5344CB8AC3E}">
        <p14:creationId xmlns:p14="http://schemas.microsoft.com/office/powerpoint/2010/main" val="3221200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19</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Optional Partners</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32592"/>
            <a:ext cx="10515600" cy="5523758"/>
          </a:xfrm>
        </p:spPr>
        <p:txBody>
          <a:bodyPr/>
          <a:lstStyle/>
          <a:p>
            <a:r>
              <a:rPr lang="en-US" sz="2600" dirty="0" smtClean="0"/>
              <a:t>Optional </a:t>
            </a:r>
            <a:r>
              <a:rPr lang="en-US" sz="2600" dirty="0"/>
              <a:t>partners that </a:t>
            </a:r>
            <a:r>
              <a:rPr lang="en-US" sz="2600" dirty="0" smtClean="0"/>
              <a:t>can </a:t>
            </a:r>
            <a:r>
              <a:rPr lang="en-US" sz="2600" dirty="0"/>
              <a:t>support and advance the work of the </a:t>
            </a:r>
            <a:r>
              <a:rPr lang="en-US" sz="2600" dirty="0" smtClean="0"/>
              <a:t>H-1B Rural Healthcare Grant Partnership include (but are not limited to) the following:  </a:t>
            </a:r>
            <a:endParaRPr lang="en-US" sz="2600" dirty="0"/>
          </a:p>
          <a:p>
            <a:pPr lvl="1"/>
            <a:r>
              <a:rPr lang="en-US" sz="2400" dirty="0" smtClean="0"/>
              <a:t>Trade and industry groups;</a:t>
            </a:r>
          </a:p>
          <a:p>
            <a:pPr lvl="1"/>
            <a:r>
              <a:rPr lang="en-US" sz="2400" dirty="0" smtClean="0"/>
              <a:t>Organizations functioning as workforce and industry intermediaries;</a:t>
            </a:r>
          </a:p>
          <a:p>
            <a:pPr lvl="1"/>
            <a:r>
              <a:rPr lang="en-US" sz="2400" dirty="0" smtClean="0"/>
              <a:t>Nonprofit organizations specializing in serving rural populations or populations with mental and behavioral health needs; </a:t>
            </a:r>
          </a:p>
          <a:p>
            <a:pPr lvl="1"/>
            <a:r>
              <a:rPr lang="en-US" sz="2400" dirty="0" smtClean="0"/>
              <a:t>State agencies with the responsibility for public health (including behavioral and mental healthcare and addiction services); </a:t>
            </a:r>
          </a:p>
          <a:p>
            <a:pPr lvl="1"/>
            <a:r>
              <a:rPr lang="en-US" sz="2400" dirty="0" smtClean="0"/>
              <a:t>American Job Center operators; </a:t>
            </a:r>
          </a:p>
          <a:p>
            <a:pPr lvl="1"/>
            <a:r>
              <a:rPr lang="en-US" sz="2400" dirty="0" smtClean="0"/>
              <a:t>Community organizations that provide social support and/or wrap-around services; </a:t>
            </a:r>
          </a:p>
          <a:p>
            <a:pPr lvl="1"/>
            <a:r>
              <a:rPr lang="en-US" sz="2400" dirty="0" smtClean="0"/>
              <a:t>Foundations and philanthropic organizations; and </a:t>
            </a:r>
          </a:p>
          <a:p>
            <a:pPr lvl="1"/>
            <a:r>
              <a:rPr lang="en-US" sz="2400" dirty="0" smtClean="0"/>
              <a:t>Other federally funded programs, such as Adult Education. </a:t>
            </a:r>
            <a:endParaRPr lang="en-US" sz="2400" dirty="0"/>
          </a:p>
        </p:txBody>
      </p:sp>
    </p:spTree>
    <p:extLst>
      <p:ext uri="{BB962C8B-B14F-4D97-AF65-F5344CB8AC3E}">
        <p14:creationId xmlns:p14="http://schemas.microsoft.com/office/powerpoint/2010/main" val="2853049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20</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Priority Consideration</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1"/>
            <a:ext cx="10515600" cy="5291592"/>
          </a:xfrm>
        </p:spPr>
        <p:txBody>
          <a:bodyPr/>
          <a:lstStyle/>
          <a:p>
            <a:r>
              <a:rPr lang="en-US" sz="3000" dirty="0"/>
              <a:t>Applicants that demonstrate, in their abstract, that at least one census tract within their physical service area is designated by the Secretary of Treasury as a qualified Opportunity Zone will receive two bonus points toward their overall application score. </a:t>
            </a:r>
            <a:endParaRPr lang="en-US" sz="3000" dirty="0" smtClean="0"/>
          </a:p>
          <a:p>
            <a:r>
              <a:rPr lang="en-US" sz="3000" dirty="0" smtClean="0"/>
              <a:t>More </a:t>
            </a:r>
            <a:r>
              <a:rPr lang="en-US" sz="3000" dirty="0"/>
              <a:t>information on Opportunity </a:t>
            </a:r>
            <a:r>
              <a:rPr lang="en-US" sz="3000" dirty="0" smtClean="0"/>
              <a:t>Zones is available at </a:t>
            </a:r>
            <a:r>
              <a:rPr lang="en-US" sz="3000" u="sng" dirty="0">
                <a:hlinkClick r:id="rId3"/>
              </a:rPr>
              <a:t>https://www.irs.gov/newsroom/opportunity-zones-frequently-asked-questions</a:t>
            </a:r>
            <a:r>
              <a:rPr lang="en-US" sz="3000" dirty="0" smtClean="0"/>
              <a:t> </a:t>
            </a:r>
          </a:p>
          <a:p>
            <a:pPr marL="0" indent="0">
              <a:buNone/>
            </a:pPr>
            <a:endParaRPr lang="en-US" sz="2800" dirty="0"/>
          </a:p>
        </p:txBody>
      </p:sp>
    </p:spTree>
    <p:extLst>
      <p:ext uri="{BB962C8B-B14F-4D97-AF65-F5344CB8AC3E}">
        <p14:creationId xmlns:p14="http://schemas.microsoft.com/office/powerpoint/2010/main" val="542528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21</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367394" y="1422199"/>
            <a:ext cx="8997042" cy="2357891"/>
          </a:xfrm>
        </p:spPr>
        <p:txBody>
          <a:bodyPr/>
          <a:lstStyle/>
          <a:p>
            <a:r>
              <a:rPr lang="en-US" u="sng" dirty="0" smtClean="0"/>
              <a:t>Application Submission Requirements</a:t>
            </a:r>
            <a:endParaRPr lang="en-US" u="sng" dirty="0"/>
          </a:p>
        </p:txBody>
      </p:sp>
    </p:spTree>
    <p:extLst>
      <p:ext uri="{BB962C8B-B14F-4D97-AF65-F5344CB8AC3E}">
        <p14:creationId xmlns:p14="http://schemas.microsoft.com/office/powerpoint/2010/main" val="3158919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22</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Content and Form of Application Submission</a:t>
            </a:r>
            <a:endParaRPr lang="en-US" dirty="0"/>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smtClean="0"/>
              <a:t>Section IV.B</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2212521"/>
            <a:ext cx="10515600" cy="3977142"/>
          </a:xfrm>
        </p:spPr>
        <p:txBody>
          <a:bodyPr/>
          <a:lstStyle/>
          <a:p>
            <a:r>
              <a:rPr lang="en-US" sz="3600" dirty="0" smtClean="0"/>
              <a:t>SF-424 Application For Federal Assistance</a:t>
            </a:r>
          </a:p>
          <a:p>
            <a:r>
              <a:rPr lang="en-US" sz="3600" dirty="0" smtClean="0"/>
              <a:t>Project Budget (SF-424A and Budget Narrative)</a:t>
            </a:r>
          </a:p>
          <a:p>
            <a:r>
              <a:rPr lang="en-US" sz="3600" dirty="0" smtClean="0"/>
              <a:t>Project Narrative</a:t>
            </a:r>
          </a:p>
          <a:p>
            <a:r>
              <a:rPr lang="en-US" sz="3600" dirty="0" smtClean="0"/>
              <a:t>Attachments to the Project Narrative</a:t>
            </a:r>
          </a:p>
        </p:txBody>
      </p:sp>
    </p:spTree>
    <p:extLst>
      <p:ext uri="{BB962C8B-B14F-4D97-AF65-F5344CB8AC3E}">
        <p14:creationId xmlns:p14="http://schemas.microsoft.com/office/powerpoint/2010/main" val="446202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23</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SF-424 and Project Budget</a:t>
            </a:r>
            <a:endParaRPr lang="en-US" dirty="0"/>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69078" y="999279"/>
            <a:ext cx="10515600" cy="823912"/>
          </a:xfrm>
        </p:spPr>
        <p:txBody>
          <a:bodyPr/>
          <a:lstStyle/>
          <a:p>
            <a:r>
              <a:rPr lang="en-US" dirty="0" smtClean="0"/>
              <a:t>Section IV.B.1 and Section IV.B.2</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823191"/>
            <a:ext cx="10515600" cy="4366472"/>
          </a:xfrm>
        </p:spPr>
        <p:txBody>
          <a:bodyPr/>
          <a:lstStyle/>
          <a:p>
            <a:r>
              <a:rPr lang="en-US" sz="3600" dirty="0" smtClean="0"/>
              <a:t>SF-424 Application For Federal Assistance</a:t>
            </a:r>
          </a:p>
          <a:p>
            <a:pPr lvl="1"/>
            <a:r>
              <a:rPr lang="en-US" sz="3400" dirty="0" smtClean="0"/>
              <a:t>DUNS number</a:t>
            </a:r>
          </a:p>
          <a:p>
            <a:pPr lvl="1"/>
            <a:r>
              <a:rPr lang="en-US" sz="3400" dirty="0" smtClean="0"/>
              <a:t>Must register with SAM</a:t>
            </a:r>
          </a:p>
          <a:p>
            <a:r>
              <a:rPr lang="en-US" sz="3600" dirty="0" smtClean="0"/>
              <a:t>Project Budget </a:t>
            </a:r>
          </a:p>
          <a:p>
            <a:pPr lvl="1"/>
            <a:r>
              <a:rPr lang="en-US" sz="3400" dirty="0" smtClean="0"/>
              <a:t>SF-424A: Budget Information Form</a:t>
            </a:r>
          </a:p>
          <a:p>
            <a:pPr lvl="1"/>
            <a:r>
              <a:rPr lang="en-US" sz="3400" dirty="0" smtClean="0"/>
              <a:t>Budget Narrative</a:t>
            </a:r>
            <a:endParaRPr lang="en-US" sz="3400" dirty="0"/>
          </a:p>
          <a:p>
            <a:pPr marL="457200" lvl="1" indent="0">
              <a:buNone/>
            </a:pPr>
            <a:endParaRPr lang="en-US" sz="3400" dirty="0" smtClean="0"/>
          </a:p>
        </p:txBody>
      </p:sp>
    </p:spTree>
    <p:extLst>
      <p:ext uri="{BB962C8B-B14F-4D97-AF65-F5344CB8AC3E}">
        <p14:creationId xmlns:p14="http://schemas.microsoft.com/office/powerpoint/2010/main" val="528184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24</a:t>
            </a:fld>
            <a:endParaRPr lang="en-US" dirty="0"/>
          </a:p>
        </p:txBody>
      </p:sp>
      <p:sp>
        <p:nvSpPr>
          <p:cNvPr id="3" name="Title 2"/>
          <p:cNvSpPr>
            <a:spLocks noGrp="1"/>
          </p:cNvSpPr>
          <p:nvPr>
            <p:ph type="title"/>
          </p:nvPr>
        </p:nvSpPr>
        <p:spPr/>
        <p:txBody>
          <a:bodyPr>
            <a:normAutofit/>
          </a:bodyPr>
          <a:lstStyle/>
          <a:p>
            <a:pPr algn="ctr"/>
            <a:r>
              <a:rPr lang="en-US" dirty="0" smtClean="0"/>
              <a:t>Project Narrative</a:t>
            </a:r>
            <a:endParaRPr lang="en-US" dirty="0"/>
          </a:p>
        </p:txBody>
      </p:sp>
      <p:sp>
        <p:nvSpPr>
          <p:cNvPr id="5" name="Content Placeholder 4"/>
          <p:cNvSpPr>
            <a:spLocks noGrp="1"/>
          </p:cNvSpPr>
          <p:nvPr>
            <p:ph sz="half" idx="2"/>
          </p:nvPr>
        </p:nvSpPr>
        <p:spPr>
          <a:xfrm>
            <a:off x="839788" y="1823191"/>
            <a:ext cx="10515600" cy="4366473"/>
          </a:xfrm>
        </p:spPr>
        <p:txBody>
          <a:bodyPr/>
          <a:lstStyle/>
          <a:p>
            <a:r>
              <a:rPr lang="en-US" sz="3600" dirty="0" smtClean="0"/>
              <a:t>Project Narrative </a:t>
            </a:r>
            <a:endParaRPr lang="en-US" sz="3600" dirty="0"/>
          </a:p>
          <a:p>
            <a:pPr lvl="1"/>
            <a:r>
              <a:rPr lang="en-US" sz="3400" dirty="0" smtClean="0"/>
              <a:t>25 double-spaced singled-sided 8.5 x 11 pages with Times New Roman 12 point text font and 1-inch margins</a:t>
            </a:r>
          </a:p>
          <a:p>
            <a:pPr lvl="1"/>
            <a:r>
              <a:rPr lang="en-US" sz="3400" dirty="0" smtClean="0"/>
              <a:t>Guidelines </a:t>
            </a:r>
            <a:r>
              <a:rPr lang="en-US" sz="3400" dirty="0"/>
              <a:t>are found in Section IV.B.3.A, Project </a:t>
            </a:r>
            <a:r>
              <a:rPr lang="en-US" sz="3400" dirty="0" smtClean="0"/>
              <a:t>Narrative</a:t>
            </a:r>
          </a:p>
          <a:p>
            <a:pPr lvl="1"/>
            <a:r>
              <a:rPr lang="en-US" sz="3400" dirty="0"/>
              <a:t>You must number the Project Narrative beginning with page number 1.</a:t>
            </a:r>
          </a:p>
          <a:p>
            <a:pPr lvl="1"/>
            <a:endParaRPr lang="en-US" sz="3600" dirty="0"/>
          </a:p>
          <a:p>
            <a:pPr marL="0" indent="0">
              <a:buNone/>
            </a:pPr>
            <a:endParaRPr lang="en-US" sz="3600" dirty="0"/>
          </a:p>
          <a:p>
            <a:pPr marL="0" indent="0">
              <a:buNone/>
            </a:pPr>
            <a:endParaRPr lang="en-US" dirty="0"/>
          </a:p>
        </p:txBody>
      </p:sp>
      <p:sp>
        <p:nvSpPr>
          <p:cNvPr id="6"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smtClean="0"/>
              <a:t>Section IV.B.3</a:t>
            </a:r>
            <a:endParaRPr lang="en-US" dirty="0"/>
          </a:p>
        </p:txBody>
      </p:sp>
    </p:spTree>
    <p:extLst>
      <p:ext uri="{BB962C8B-B14F-4D97-AF65-F5344CB8AC3E}">
        <p14:creationId xmlns:p14="http://schemas.microsoft.com/office/powerpoint/2010/main" val="2301689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25</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Rural Healthcare </a:t>
            </a:r>
            <a:r>
              <a:rPr lang="en-US" dirty="0"/>
              <a:t>Training Focus</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smtClean="0"/>
              <a:t>Section IV.B.3.A(2)</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2235199"/>
            <a:ext cx="10515600" cy="3954463"/>
          </a:xfrm>
        </p:spPr>
        <p:txBody>
          <a:bodyPr/>
          <a:lstStyle/>
          <a:p>
            <a:r>
              <a:rPr lang="en-US" sz="3600" dirty="0" smtClean="0"/>
              <a:t>Provision of rural healthcare training that focuses on </a:t>
            </a:r>
            <a:r>
              <a:rPr lang="en-US" sz="3600" b="1" dirty="0" smtClean="0"/>
              <a:t>direct </a:t>
            </a:r>
            <a:r>
              <a:rPr lang="en-US" sz="3600" b="1" dirty="0"/>
              <a:t>p</a:t>
            </a:r>
            <a:r>
              <a:rPr lang="en-US" sz="3600" b="1" dirty="0" smtClean="0"/>
              <a:t>atient </a:t>
            </a:r>
            <a:r>
              <a:rPr lang="en-US" sz="3600" b="1" dirty="0"/>
              <a:t>c</a:t>
            </a:r>
            <a:r>
              <a:rPr lang="en-US" sz="3600" b="1" dirty="0" smtClean="0"/>
              <a:t>are</a:t>
            </a:r>
          </a:p>
          <a:p>
            <a:pPr lvl="1"/>
            <a:r>
              <a:rPr lang="en-US" sz="3400" dirty="0" smtClean="0"/>
              <a:t>Appendix A; or </a:t>
            </a:r>
          </a:p>
          <a:p>
            <a:pPr lvl="1"/>
            <a:r>
              <a:rPr lang="en-US" sz="3400" dirty="0" smtClean="0"/>
              <a:t>Documentation supporting verifiable data</a:t>
            </a:r>
            <a:endParaRPr lang="en-US" sz="3200" dirty="0"/>
          </a:p>
        </p:txBody>
      </p:sp>
    </p:spTree>
    <p:extLst>
      <p:ext uri="{BB962C8B-B14F-4D97-AF65-F5344CB8AC3E}">
        <p14:creationId xmlns:p14="http://schemas.microsoft.com/office/powerpoint/2010/main" val="1684292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26</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Attachments to the Project Narrative</a:t>
            </a:r>
            <a:endParaRPr lang="en-US" dirty="0"/>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smtClean="0"/>
              <a:t>Section IV.B.4</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989878"/>
            <a:ext cx="10515600" cy="4199785"/>
          </a:xfrm>
        </p:spPr>
        <p:txBody>
          <a:bodyPr/>
          <a:lstStyle/>
          <a:p>
            <a:pPr marL="0" indent="0">
              <a:buNone/>
            </a:pPr>
            <a:r>
              <a:rPr lang="en-US" sz="2800" dirty="0" smtClean="0"/>
              <a:t>In addition to the Project Narrative applicants must submit attachments.</a:t>
            </a:r>
          </a:p>
          <a:p>
            <a:r>
              <a:rPr lang="en-US" sz="2800" dirty="0" smtClean="0"/>
              <a:t>Must be clearly labeled as Attachments.</a:t>
            </a:r>
          </a:p>
          <a:p>
            <a:r>
              <a:rPr lang="en-US" sz="2800" dirty="0" smtClean="0"/>
              <a:t>Only Attachments listed in Section IV.B.4 of the FOA are excluded from the page limit.</a:t>
            </a:r>
          </a:p>
          <a:p>
            <a:r>
              <a:rPr lang="en-US" sz="2800" dirty="0" smtClean="0"/>
              <a:t>No additional materials will be considered.</a:t>
            </a:r>
          </a:p>
          <a:p>
            <a:r>
              <a:rPr lang="en-US" sz="2800" dirty="0" smtClean="0"/>
              <a:t>See Section IV.B.4 for information on valid attachment file names.</a:t>
            </a:r>
            <a:endParaRPr lang="en-US" sz="2800" dirty="0"/>
          </a:p>
        </p:txBody>
      </p:sp>
    </p:spTree>
    <p:extLst>
      <p:ext uri="{BB962C8B-B14F-4D97-AF65-F5344CB8AC3E}">
        <p14:creationId xmlns:p14="http://schemas.microsoft.com/office/powerpoint/2010/main" val="4206044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27</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Application Screening Criteria</a:t>
            </a:r>
            <a:endParaRPr lang="en-US" dirty="0"/>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39788" y="999279"/>
            <a:ext cx="10515600" cy="437635"/>
          </a:xfrm>
        </p:spPr>
        <p:txBody>
          <a:bodyPr>
            <a:normAutofit fontScale="92500" lnSpcReduction="10000"/>
          </a:bodyPr>
          <a:lstStyle/>
          <a:p>
            <a:r>
              <a:rPr lang="en-US" dirty="0" smtClean="0"/>
              <a:t>Section III.C.1</a:t>
            </a: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3866160854"/>
              </p:ext>
            </p:extLst>
          </p:nvPr>
        </p:nvGraphicFramePr>
        <p:xfrm>
          <a:off x="2864532" y="1513842"/>
          <a:ext cx="6466112" cy="4841936"/>
        </p:xfrm>
        <a:graphic>
          <a:graphicData uri="http://schemas.openxmlformats.org/drawingml/2006/table">
            <a:tbl>
              <a:tblPr firstRow="1" firstCol="1" lastRow="1" lastCol="1" bandRow="1" bandCol="1"/>
              <a:tblGrid>
                <a:gridCol w="4095596">
                  <a:extLst>
                    <a:ext uri="{9D8B030D-6E8A-4147-A177-3AD203B41FA5}">
                      <a16:colId xmlns:a16="http://schemas.microsoft.com/office/drawing/2014/main" val="2790843014"/>
                    </a:ext>
                  </a:extLst>
                </a:gridCol>
                <a:gridCol w="1384757">
                  <a:extLst>
                    <a:ext uri="{9D8B030D-6E8A-4147-A177-3AD203B41FA5}">
                      <a16:colId xmlns:a16="http://schemas.microsoft.com/office/drawing/2014/main" val="2973117571"/>
                    </a:ext>
                  </a:extLst>
                </a:gridCol>
                <a:gridCol w="985759">
                  <a:extLst>
                    <a:ext uri="{9D8B030D-6E8A-4147-A177-3AD203B41FA5}">
                      <a16:colId xmlns:a16="http://schemas.microsoft.com/office/drawing/2014/main" val="2138105598"/>
                    </a:ext>
                  </a:extLst>
                </a:gridCol>
              </a:tblGrid>
              <a:tr h="358640">
                <a:tc>
                  <a:txBody>
                    <a:bodyPr/>
                    <a:lstStyle/>
                    <a:p>
                      <a:pPr marL="455930" marR="436245" algn="ctr">
                        <a:spcBef>
                          <a:spcPts val="630"/>
                        </a:spcBef>
                        <a:spcAft>
                          <a:spcPts val="0"/>
                        </a:spcAft>
                      </a:pPr>
                      <a:r>
                        <a:rPr lang="en-US" sz="1300" b="1">
                          <a:effectLst/>
                          <a:latin typeface="Times New Roman" panose="02020603050405020304" pitchFamily="18" charset="0"/>
                          <a:ea typeface="Times New Roman" panose="02020603050405020304" pitchFamily="18" charset="0"/>
                          <a:cs typeface="Times New Roman" panose="02020603050405020304" pitchFamily="18" charset="0"/>
                        </a:rPr>
                        <a:t>Application Requirement</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BEBE"/>
                    </a:solidFill>
                  </a:tcPr>
                </a:tc>
                <a:tc>
                  <a:txBody>
                    <a:bodyPr/>
                    <a:lstStyle/>
                    <a:p>
                      <a:pPr marL="154305" marR="158115" algn="ctr">
                        <a:spcBef>
                          <a:spcPts val="630"/>
                        </a:spcBef>
                        <a:spcAft>
                          <a:spcPts val="0"/>
                        </a:spcAft>
                      </a:pPr>
                      <a:r>
                        <a:rPr lang="en-US" sz="1300" b="1">
                          <a:effectLst/>
                          <a:latin typeface="Times New Roman" panose="02020603050405020304" pitchFamily="18" charset="0"/>
                          <a:ea typeface="Times New Roman" panose="02020603050405020304" pitchFamily="18" charset="0"/>
                          <a:cs typeface="Times New Roman" panose="02020603050405020304" pitchFamily="18" charset="0"/>
                        </a:rPr>
                        <a:t>Instructions</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BEBE"/>
                    </a:solidFill>
                  </a:tcPr>
                </a:tc>
                <a:tc>
                  <a:txBody>
                    <a:bodyPr/>
                    <a:lstStyle/>
                    <a:p>
                      <a:pPr marL="64770" marR="0" algn="l">
                        <a:spcBef>
                          <a:spcPts val="630"/>
                        </a:spcBef>
                        <a:spcAft>
                          <a:spcPts val="0"/>
                        </a:spcAft>
                      </a:pPr>
                      <a:r>
                        <a:rPr lang="en-US" sz="1300" b="1">
                          <a:effectLst/>
                          <a:latin typeface="Times New Roman" panose="02020603050405020304" pitchFamily="18" charset="0"/>
                          <a:ea typeface="Times New Roman" panose="02020603050405020304" pitchFamily="18" charset="0"/>
                          <a:cs typeface="Times New Roman" panose="02020603050405020304" pitchFamily="18" charset="0"/>
                        </a:rPr>
                        <a:t>Complete?</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BEBE"/>
                    </a:solidFill>
                  </a:tcPr>
                </a:tc>
                <a:extLst>
                  <a:ext uri="{0D108BD9-81ED-4DB2-BD59-A6C34878D82A}">
                    <a16:rowId xmlns:a16="http://schemas.microsoft.com/office/drawing/2014/main" val="1780045645"/>
                  </a:ext>
                </a:extLst>
              </a:tr>
              <a:tr h="283591">
                <a:tc>
                  <a:txBody>
                    <a:bodyPr/>
                    <a:lstStyle/>
                    <a:p>
                      <a:pPr marL="455930" marR="44767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The deadline submission requirements are met</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1290" marR="15811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Section IV.C</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4232690"/>
                  </a:ext>
                </a:extLst>
              </a:tr>
              <a:tr h="273629">
                <a:tc>
                  <a:txBody>
                    <a:bodyPr/>
                    <a:lstStyle/>
                    <a:p>
                      <a:pPr marL="455930" marR="43624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Eligibility</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63195" marR="142240"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Section III.A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8211660"/>
                  </a:ext>
                </a:extLst>
              </a:tr>
              <a:tr h="889957">
                <a:tc>
                  <a:txBody>
                    <a:bodyPr/>
                    <a:lstStyle/>
                    <a:p>
                      <a:pPr marL="74930" marR="64770" indent="12700" algn="ctr">
                        <a:lnSpc>
                          <a:spcPct val="100000"/>
                        </a:lnSpc>
                        <a:spcBef>
                          <a:spcPts val="16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If submitted through Grants.gov, the components of the application are saved in any of the specified formats and are not corrupt. (</a:t>
                      </a:r>
                      <a:r>
                        <a:rPr lang="en-US" sz="1300" i="1">
                          <a:effectLst/>
                          <a:latin typeface="Times New Roman" panose="02020603050405020304" pitchFamily="18" charset="0"/>
                          <a:ea typeface="Times New Roman" panose="02020603050405020304" pitchFamily="18" charset="0"/>
                          <a:cs typeface="Times New Roman" panose="02020603050405020304" pitchFamily="18" charset="0"/>
                        </a:rPr>
                        <a:t>We will attempt to open the document, but will not take any additional measures in the event of problems with opening</a:t>
                      </a: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gn="l">
                        <a:spcBef>
                          <a:spcPts val="2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p>
                      <a:pPr marL="163195" marR="153670" algn="ctr">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Section IV.C.2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9291728"/>
                  </a:ext>
                </a:extLst>
              </a:tr>
              <a:tr h="464902">
                <a:tc>
                  <a:txBody>
                    <a:bodyPr/>
                    <a:lstStyle/>
                    <a:p>
                      <a:pPr marL="836295" marR="62230" indent="-731520" algn="l">
                        <a:lnSpc>
                          <a:spcPct val="100000"/>
                        </a:lnSpc>
                        <a:spcBef>
                          <a:spcPts val="48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Application Federal funds request is within the grant award range of $500,000 to $2.5 million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3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p>
                      <a:pPr marL="163195" marR="152400" algn="ctr">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Section II.A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1254920"/>
                  </a:ext>
                </a:extLst>
              </a:tr>
              <a:tr h="283591">
                <a:tc>
                  <a:txBody>
                    <a:bodyPr/>
                    <a:lstStyle/>
                    <a:p>
                      <a:pPr marL="455930" marR="445770"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SAM Registration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115" marR="15811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Section IV.B.1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9694666"/>
                  </a:ext>
                </a:extLst>
              </a:tr>
              <a:tr h="273629">
                <a:tc>
                  <a:txBody>
                    <a:bodyPr/>
                    <a:lstStyle/>
                    <a:p>
                      <a:pPr marL="455930" marR="44386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SF-424, Application for Federal Assistance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115" marR="15811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Section IV.B.1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64440"/>
                  </a:ext>
                </a:extLst>
              </a:tr>
              <a:tr h="283591">
                <a:tc>
                  <a:txBody>
                    <a:bodyPr/>
                    <a:lstStyle/>
                    <a:p>
                      <a:pPr marL="454025" marR="44767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SF-424 includes a DUNS Number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115" marR="15811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Section IV.B.1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3680497"/>
                  </a:ext>
                </a:extLst>
              </a:tr>
              <a:tr h="284255">
                <a:tc>
                  <a:txBody>
                    <a:bodyPr/>
                    <a:lstStyle/>
                    <a:p>
                      <a:pPr marL="455930" marR="436880"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SF-424A, Budget Information Form</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115" marR="15811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Section IV.B.2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2504843"/>
                  </a:ext>
                </a:extLst>
              </a:tr>
              <a:tr h="272964">
                <a:tc>
                  <a:txBody>
                    <a:bodyPr/>
                    <a:lstStyle/>
                    <a:p>
                      <a:pPr marL="455930" marR="43370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Budget Narrative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115" marR="15811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Section IV.B.2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8214100"/>
                  </a:ext>
                </a:extLst>
              </a:tr>
              <a:tr h="284255">
                <a:tc>
                  <a:txBody>
                    <a:bodyPr/>
                    <a:lstStyle/>
                    <a:p>
                      <a:pPr marL="455930" marR="43370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Project Narrative</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58115" marR="158115" algn="ctr">
                        <a:spcBef>
                          <a:spcPts val="40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Section IV.B.3</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5650294"/>
                  </a:ext>
                </a:extLst>
              </a:tr>
              <a:tr h="729897">
                <a:tc>
                  <a:txBody>
                    <a:bodyPr/>
                    <a:lstStyle/>
                    <a:p>
                      <a:pPr marL="0" marR="0" algn="l">
                        <a:spcBef>
                          <a:spcPts val="5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 </a:t>
                      </a:r>
                    </a:p>
                    <a:p>
                      <a:pPr marL="74930" marR="62230" algn="l">
                        <a:lnSpc>
                          <a:spcPct val="100000"/>
                        </a:lnSpc>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Provision of Rural Healthcare Training that Focus on </a:t>
                      </a:r>
                      <a:r>
                        <a:rPr lang="en-US" sz="1300" b="1">
                          <a:effectLst/>
                          <a:latin typeface="Times New Roman" panose="02020603050405020304" pitchFamily="18" charset="0"/>
                          <a:ea typeface="Times New Roman" panose="02020603050405020304" pitchFamily="18" charset="0"/>
                          <a:cs typeface="Times New Roman" panose="02020603050405020304" pitchFamily="18" charset="0"/>
                        </a:rPr>
                        <a:t>Direct Patient Care</a:t>
                      </a:r>
                      <a:endParaRPr lang="en-US"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770" marR="246380" algn="just">
                        <a:lnSpc>
                          <a:spcPct val="107000"/>
                        </a:lnSpc>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Appendix A or Documentation supporting</a:t>
                      </a:r>
                    </a:p>
                    <a:p>
                      <a:pPr marL="64770" marR="0" algn="just">
                        <a:lnSpc>
                          <a:spcPts val="1245"/>
                        </a:lnSpc>
                        <a:spcBef>
                          <a:spcPts val="0"/>
                        </a:spcBef>
                        <a:spcAft>
                          <a:spcPts val="0"/>
                        </a:spcAft>
                      </a:pPr>
                      <a:r>
                        <a:rPr lang="en-US" sz="1300">
                          <a:effectLst/>
                          <a:latin typeface="Times New Roman" panose="02020603050405020304" pitchFamily="18" charset="0"/>
                          <a:ea typeface="Times New Roman" panose="02020603050405020304" pitchFamily="18" charset="0"/>
                          <a:cs typeface="Times New Roman" panose="02020603050405020304" pitchFamily="18" charset="0"/>
                        </a:rPr>
                        <a:t>Verifiable Data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3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5156080"/>
                  </a:ext>
                </a:extLst>
              </a:tr>
            </a:tbl>
          </a:graphicData>
        </a:graphic>
      </p:graphicFrame>
    </p:spTree>
    <p:extLst>
      <p:ext uri="{BB962C8B-B14F-4D97-AF65-F5344CB8AC3E}">
        <p14:creationId xmlns:p14="http://schemas.microsoft.com/office/powerpoint/2010/main" val="2346269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28</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Criteria</a:t>
            </a:r>
            <a:endParaRPr lang="en-US" dirty="0"/>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39788" y="999279"/>
            <a:ext cx="10515600" cy="437635"/>
          </a:xfrm>
        </p:spPr>
        <p:txBody>
          <a:bodyPr>
            <a:normAutofit fontScale="92500" lnSpcReduction="10000"/>
          </a:bodyPr>
          <a:lstStyle/>
          <a:p>
            <a:r>
              <a:rPr lang="en-US" dirty="0" smtClean="0"/>
              <a:t>Section V.A</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229473549"/>
              </p:ext>
            </p:extLst>
          </p:nvPr>
        </p:nvGraphicFramePr>
        <p:xfrm>
          <a:off x="2498271" y="1603600"/>
          <a:ext cx="6939643" cy="4486958"/>
        </p:xfrm>
        <a:graphic>
          <a:graphicData uri="http://schemas.openxmlformats.org/drawingml/2006/table">
            <a:tbl>
              <a:tblPr firstRow="1" firstCol="1" lastRow="1" lastCol="1" bandRow="1" bandCol="1"/>
              <a:tblGrid>
                <a:gridCol w="5747658">
                  <a:extLst>
                    <a:ext uri="{9D8B030D-6E8A-4147-A177-3AD203B41FA5}">
                      <a16:colId xmlns:a16="http://schemas.microsoft.com/office/drawing/2014/main" val="1915192143"/>
                    </a:ext>
                  </a:extLst>
                </a:gridCol>
                <a:gridCol w="1191985">
                  <a:extLst>
                    <a:ext uri="{9D8B030D-6E8A-4147-A177-3AD203B41FA5}">
                      <a16:colId xmlns:a16="http://schemas.microsoft.com/office/drawing/2014/main" val="865521296"/>
                    </a:ext>
                  </a:extLst>
                </a:gridCol>
              </a:tblGrid>
              <a:tr h="537440">
                <a:tc>
                  <a:txBody>
                    <a:bodyPr/>
                    <a:lstStyle/>
                    <a:p>
                      <a:pPr marL="0" marR="114935" algn="ctr">
                        <a:spcBef>
                          <a:spcPts val="1165"/>
                        </a:spcBef>
                        <a:spcAft>
                          <a:spcPts val="0"/>
                        </a:spcAft>
                      </a:pPr>
                      <a:r>
                        <a:rPr lang="en-US" sz="1400" b="1" u="none" strike="noStrike" spc="-16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Criterion</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25400" marR="0" indent="213360">
                        <a:lnSpc>
                          <a:spcPct val="95000"/>
                        </a:lnSpc>
                        <a:spcBef>
                          <a:spcPts val="420"/>
                        </a:spcBef>
                        <a:spcAft>
                          <a:spcPts val="0"/>
                        </a:spcAft>
                      </a:pPr>
                      <a:r>
                        <a:rPr lang="en-US" sz="1400" b="1"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Points (maximum)</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423940536"/>
                  </a:ext>
                </a:extLst>
              </a:tr>
              <a:tr h="438113">
                <a:tc>
                  <a:txBody>
                    <a:bodyPr/>
                    <a:lstStyle/>
                    <a:p>
                      <a:pPr marL="25400" marR="0">
                        <a:lnSpc>
                          <a:spcPts val="1275"/>
                        </a:lnSpc>
                        <a:spcBef>
                          <a:spcPts val="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 Statement of Need</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1529080" marR="0">
                        <a:lnSpc>
                          <a:spcPts val="1320"/>
                        </a:lnSpc>
                        <a:spcBef>
                          <a:spcPts val="0"/>
                        </a:spcBef>
                        <a:spcAft>
                          <a:spcPts val="0"/>
                        </a:spcAft>
                      </a:pPr>
                      <a:r>
                        <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(See Section IV.B.3.a. Statement of Need)</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93700" marR="388620" algn="ctr">
                        <a:lnSpc>
                          <a:spcPts val="1285"/>
                        </a:lnSpc>
                        <a:spcBef>
                          <a:spcPts val="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1710936"/>
                  </a:ext>
                </a:extLst>
              </a:tr>
              <a:tr h="438926">
                <a:tc>
                  <a:txBody>
                    <a:bodyPr/>
                    <a:lstStyle/>
                    <a:p>
                      <a:pPr marL="25400" marR="0">
                        <a:lnSpc>
                          <a:spcPts val="1280"/>
                        </a:lnSpc>
                        <a:spcBef>
                          <a:spcPts val="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 Expected Outcomes, and Outputs</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675640" marR="0">
                        <a:lnSpc>
                          <a:spcPts val="1320"/>
                        </a:lnSpc>
                        <a:spcBef>
                          <a:spcPts val="0"/>
                        </a:spcBef>
                        <a:spcAft>
                          <a:spcPts val="0"/>
                        </a:spcAft>
                      </a:pPr>
                      <a:r>
                        <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(See Section IV.B.3.b. Expected Outcomes and Outputs)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93700" marR="388620" algn="ctr">
                        <a:spcBef>
                          <a:spcPts val="55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26</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4679656"/>
                  </a:ext>
                </a:extLst>
              </a:tr>
              <a:tr h="438926">
                <a:tc>
                  <a:txBody>
                    <a:bodyPr/>
                    <a:lstStyle/>
                    <a:p>
                      <a:pPr marL="25400" marR="0">
                        <a:lnSpc>
                          <a:spcPts val="1280"/>
                        </a:lnSpc>
                        <a:spcBef>
                          <a:spcPts val="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3. Project Design</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1783080" marR="0">
                        <a:lnSpc>
                          <a:spcPts val="1320"/>
                        </a:lnSpc>
                        <a:spcBef>
                          <a:spcPts val="0"/>
                        </a:spcBef>
                        <a:spcAft>
                          <a:spcPts val="0"/>
                        </a:spcAft>
                      </a:pPr>
                      <a:r>
                        <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(See Section IV.B.3.c. Project Design)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91160" marR="391160" algn="ctr">
                        <a:spcBef>
                          <a:spcPts val="630"/>
                        </a:spcBef>
                        <a:spcAft>
                          <a:spcPts val="0"/>
                        </a:spcAft>
                      </a:pPr>
                      <a:r>
                        <a:rPr lang="en-US" sz="14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24</a:t>
                      </a:r>
                      <a:endParaRPr lang="en-US" sz="1400" u="sng"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1373531"/>
                  </a:ext>
                </a:extLst>
              </a:tr>
              <a:tr h="650259">
                <a:tc>
                  <a:txBody>
                    <a:bodyPr/>
                    <a:lstStyle/>
                    <a:p>
                      <a:pPr marL="74930" marR="0">
                        <a:lnSpc>
                          <a:spcPts val="1280"/>
                        </a:lnSpc>
                        <a:spcBef>
                          <a:spcPts val="0"/>
                        </a:spcBef>
                        <a:spcAft>
                          <a:spcPts val="0"/>
                        </a:spcAft>
                      </a:pPr>
                      <a:r>
                        <a:rPr lang="en-US" sz="1400"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 Organizational, Administrative, and Fiscal Capacity</a:t>
                      </a:r>
                      <a:endParaRPr lang="en-US" sz="1400" u="sng"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45085" algn="r">
                        <a:lnSpc>
                          <a:spcPts val="1360"/>
                        </a:lnSpc>
                        <a:spcBef>
                          <a:spcPts val="0"/>
                        </a:spcBef>
                        <a:spcAft>
                          <a:spcPts val="0"/>
                        </a:spcAft>
                      </a:pPr>
                      <a:r>
                        <a:rPr lang="en-US" sz="1400" u="sng"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(See </a:t>
                      </a:r>
                      <a:r>
                        <a:rPr lang="en-US" sz="1400" u="sng" spc="-20"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Section  </a:t>
                      </a:r>
                      <a:r>
                        <a:rPr lang="en-US" sz="1400" u="sng"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IV.B.3.d </a:t>
                      </a:r>
                      <a:r>
                        <a:rPr lang="en-US" sz="1400" u="sng" spc="-25"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Organizational, </a:t>
                      </a:r>
                      <a:r>
                        <a:rPr lang="en-US" sz="1400" u="sng" spc="-20"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u="sng" spc="-30"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Administrative,</a:t>
                      </a:r>
                      <a:endParaRPr lang="en-US" sz="1400" u="sng"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52705" algn="r">
                        <a:lnSpc>
                          <a:spcPts val="1320"/>
                        </a:lnSpc>
                        <a:spcBef>
                          <a:spcPts val="0"/>
                        </a:spcBef>
                        <a:spcAft>
                          <a:spcPts val="0"/>
                        </a:spcAft>
                      </a:pPr>
                      <a:r>
                        <a:rPr lang="en-US" sz="1400" u="sng"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and </a:t>
                      </a:r>
                      <a:r>
                        <a:rPr lang="en-US" sz="1400" u="sng" spc="-15"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Fiscal</a:t>
                      </a:r>
                      <a:r>
                        <a:rPr lang="en-US" sz="1400" u="sng" spc="90"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u="sng" spc="-15"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Capacity)</a:t>
                      </a:r>
                      <a:endParaRPr lang="en-US" sz="1400" u="sng"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283210" marR="0">
                        <a:spcBef>
                          <a:spcPts val="5"/>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8</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0384147"/>
                  </a:ext>
                </a:extLst>
              </a:tr>
              <a:tr h="666516">
                <a:tc>
                  <a:txBody>
                    <a:bodyPr/>
                    <a:lstStyle/>
                    <a:p>
                      <a:pPr marL="74930" marR="0">
                        <a:lnSpc>
                          <a:spcPts val="1280"/>
                        </a:lnSpc>
                        <a:spcBef>
                          <a:spcPts val="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 Past Performance – Programmatic Capability</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56515" algn="r">
                        <a:lnSpc>
                          <a:spcPts val="1360"/>
                        </a:lnSpc>
                        <a:spcBef>
                          <a:spcPts val="0"/>
                        </a:spcBef>
                        <a:spcAft>
                          <a:spcPts val="0"/>
                        </a:spcAft>
                      </a:pPr>
                      <a:r>
                        <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(See </a:t>
                      </a:r>
                      <a:r>
                        <a:rPr lang="en-US" sz="1400" u="sng" spc="-2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Section </a:t>
                      </a:r>
                      <a:r>
                        <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IV.B.3.e. </a:t>
                      </a:r>
                      <a:r>
                        <a:rPr lang="en-US" sz="1400" u="sng" spc="2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Past </a:t>
                      </a:r>
                      <a:r>
                        <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Performance –</a:t>
                      </a:r>
                      <a:r>
                        <a:rPr lang="en-US" sz="1400" u="sng" spc="5">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u="sng" spc="-2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Programmatic</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53340" algn="r">
                        <a:lnSpc>
                          <a:spcPts val="1370"/>
                        </a:lnSpc>
                        <a:spcBef>
                          <a:spcPts val="0"/>
                        </a:spcBef>
                        <a:spcAft>
                          <a:spcPts val="0"/>
                        </a:spcAft>
                      </a:pPr>
                      <a:r>
                        <a:rPr lang="en-US" sz="1400" u="sng" spc="-35">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Capability)</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375920" marR="107950">
                        <a:spcBef>
                          <a:spcPts val="5"/>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30</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1205947"/>
                  </a:ext>
                </a:extLst>
              </a:tr>
              <a:tr h="438926">
                <a:tc>
                  <a:txBody>
                    <a:bodyPr/>
                    <a:lstStyle/>
                    <a:p>
                      <a:pPr marL="74930" marR="0">
                        <a:lnSpc>
                          <a:spcPts val="1210"/>
                        </a:lnSpc>
                        <a:spcBef>
                          <a:spcPts val="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6. Budget and Budget Justification</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1924050" marR="0">
                        <a:lnSpc>
                          <a:spcPts val="1330"/>
                        </a:lnSpc>
                        <a:spcBef>
                          <a:spcPts val="60"/>
                        </a:spcBef>
                        <a:spcAft>
                          <a:spcPts val="0"/>
                        </a:spcAft>
                      </a:pPr>
                      <a:r>
                        <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(See Section IV.B.2. Project Budget</a:t>
                      </a: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3210" marR="0">
                        <a:spcBef>
                          <a:spcPts val="55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2</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1371141"/>
                  </a:ext>
                </a:extLst>
              </a:tr>
              <a:tr h="438926">
                <a:tc>
                  <a:txBody>
                    <a:bodyPr/>
                    <a:lstStyle/>
                    <a:p>
                      <a:pPr marL="74930" marR="0">
                        <a:lnSpc>
                          <a:spcPts val="1210"/>
                        </a:lnSpc>
                        <a:spcBef>
                          <a:spcPts val="0"/>
                        </a:spcBef>
                        <a:spcAft>
                          <a:spcPts val="0"/>
                        </a:spcAft>
                      </a:pPr>
                      <a:r>
                        <a:rPr lang="en-US" sz="1400" u="none" strike="noStrike" spc="-2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7.</a:t>
                      </a:r>
                      <a:r>
                        <a:rPr lang="en-US" sz="1400" u="none" strike="noStrike" spc="26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u="none" strike="noStrike" spc="-25">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Bonus Points </a:t>
                      </a: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400" b="1" u="none" strike="noStrike" spc="-15">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Opportunity </a:t>
                      </a:r>
                      <a:r>
                        <a:rPr lang="en-US" sz="1400" b="1" u="none" strike="noStrike" spc="-2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Zone</a:t>
                      </a:r>
                      <a:r>
                        <a:rPr lang="en-US" sz="1400" b="1"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1446530" marR="0">
                        <a:lnSpc>
                          <a:spcPts val="1330"/>
                        </a:lnSpc>
                        <a:spcBef>
                          <a:spcPts val="6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r>
                        <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See Section IV.B.3. Priority Considerations</a:t>
                      </a: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3210" marR="0">
                        <a:spcBef>
                          <a:spcPts val="550"/>
                        </a:spcBef>
                        <a:spcAft>
                          <a:spcPts val="0"/>
                        </a:spcAft>
                      </a:pPr>
                      <a:r>
                        <a:rPr lang="en-US" sz="1400"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2</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3738190"/>
                  </a:ext>
                </a:extLst>
              </a:tr>
              <a:tr h="438926">
                <a:tc>
                  <a:txBody>
                    <a:bodyPr/>
                    <a:lstStyle/>
                    <a:p>
                      <a:pPr marL="0" marR="52705" algn="r">
                        <a:spcBef>
                          <a:spcPts val="235"/>
                        </a:spcBef>
                        <a:spcAft>
                          <a:spcPts val="0"/>
                        </a:spcAft>
                      </a:pPr>
                      <a:r>
                        <a:rPr lang="en-US" sz="1400" b="1" u="none" strike="noStrike">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TOTAL</a:t>
                      </a:r>
                      <a:endParaRPr lang="en-US" sz="1400" u="sng">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86080" marR="107950">
                        <a:spcBef>
                          <a:spcPts val="235"/>
                        </a:spcBef>
                        <a:spcAft>
                          <a:spcPts val="0"/>
                        </a:spcAft>
                      </a:pPr>
                      <a:r>
                        <a:rPr lang="en-US" sz="1400" b="1" u="none" strike="noStrike"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102</a:t>
                      </a:r>
                      <a:endParaRPr lang="en-US" sz="1400" u="sng" dirty="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5412422"/>
                  </a:ext>
                </a:extLst>
              </a:tr>
            </a:tbl>
          </a:graphicData>
        </a:graphic>
      </p:graphicFrame>
    </p:spTree>
    <p:extLst>
      <p:ext uri="{BB962C8B-B14F-4D97-AF65-F5344CB8AC3E}">
        <p14:creationId xmlns:p14="http://schemas.microsoft.com/office/powerpoint/2010/main" val="353214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29</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pPr algn="ctr"/>
            <a:r>
              <a:rPr lang="en-US" dirty="0" smtClean="0"/>
              <a:t>Proposal Submission</a:t>
            </a:r>
            <a:endParaRPr lang="en-US" dirty="0"/>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839788" y="999279"/>
            <a:ext cx="10515600" cy="453964"/>
          </a:xfrm>
        </p:spPr>
        <p:txBody>
          <a:bodyPr>
            <a:normAutofit fontScale="92500" lnSpcReduction="10000"/>
          </a:bodyPr>
          <a:lstStyle/>
          <a:p>
            <a:r>
              <a:rPr lang="en-US" dirty="0" smtClean="0"/>
              <a:t>Section IV.C</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453244"/>
            <a:ext cx="10515600" cy="4736420"/>
          </a:xfrm>
        </p:spPr>
        <p:txBody>
          <a:bodyPr/>
          <a:lstStyle/>
          <a:p>
            <a:pPr marL="0" indent="0">
              <a:buNone/>
            </a:pPr>
            <a:r>
              <a:rPr lang="en-US" sz="2800" dirty="0" smtClean="0">
                <a:solidFill>
                  <a:schemeClr val="accent2"/>
                </a:solidFill>
              </a:rPr>
              <a:t>Applications must be received by 4:00 p.m. (ET) on the closing date, which is November 13, 2020.  </a:t>
            </a:r>
          </a:p>
          <a:p>
            <a:pPr marL="0" indent="0">
              <a:buNone/>
            </a:pPr>
            <a:r>
              <a:rPr lang="en-US" sz="2800" b="1" dirty="0" smtClean="0"/>
              <a:t>Method of Submission</a:t>
            </a:r>
          </a:p>
          <a:p>
            <a:r>
              <a:rPr lang="en-US" sz="2800" dirty="0" smtClean="0"/>
              <a:t>Online at </a:t>
            </a:r>
            <a:r>
              <a:rPr lang="en-US" sz="2800" dirty="0" smtClean="0">
                <a:hlinkClick r:id="rId3"/>
              </a:rPr>
              <a:t>www.grants.gov</a:t>
            </a:r>
            <a:r>
              <a:rPr lang="en-US" sz="2800" dirty="0" smtClean="0"/>
              <a:t> </a:t>
            </a:r>
          </a:p>
          <a:p>
            <a:pPr>
              <a:buFont typeface="Wingdings" panose="05000000000000000000" pitchFamily="2" charset="2"/>
              <a:buChar char="v"/>
            </a:pPr>
            <a:r>
              <a:rPr lang="en-US" sz="2800" dirty="0" smtClean="0"/>
              <a:t>Reference </a:t>
            </a:r>
            <a:r>
              <a:rPr lang="en-US" sz="2800" b="1" dirty="0" smtClean="0"/>
              <a:t>FOA-ETA-20-12</a:t>
            </a:r>
          </a:p>
        </p:txBody>
      </p:sp>
    </p:spTree>
    <p:extLst>
      <p:ext uri="{BB962C8B-B14F-4D97-AF65-F5344CB8AC3E}">
        <p14:creationId xmlns:p14="http://schemas.microsoft.com/office/powerpoint/2010/main" val="1100459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30</a:t>
            </a:fld>
            <a:endParaRPr lang="en-US" dirty="0"/>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smtClean="0"/>
              <a:t>For More Information</a:t>
            </a:r>
            <a:endParaRPr lang="en-US" dirty="0"/>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p:txBody>
          <a:bodyPr>
            <a:normAutofit/>
          </a:bodyPr>
          <a:lstStyle/>
          <a:p>
            <a:r>
              <a:rPr lang="en-US" sz="2800" dirty="0" smtClean="0"/>
              <a:t>FAQs: </a:t>
            </a:r>
            <a:r>
              <a:rPr lang="en-US" sz="2800" u="sng" dirty="0">
                <a:hlinkClick r:id="rId3"/>
              </a:rPr>
              <a:t>https://www.dol.gov/agencies/eta/skills-grants/h1-b-skills-training</a:t>
            </a:r>
            <a:endParaRPr lang="en-US" sz="2800" dirty="0" smtClean="0"/>
          </a:p>
          <a:p>
            <a:pPr algn="ctr"/>
            <a:r>
              <a:rPr lang="en-US" sz="2800" i="1" dirty="0" smtClean="0">
                <a:solidFill>
                  <a:schemeClr val="tx1"/>
                </a:solidFill>
              </a:rPr>
              <a:t>Check </a:t>
            </a:r>
            <a:r>
              <a:rPr lang="en-US" sz="2800" i="1" dirty="0">
                <a:solidFill>
                  <a:schemeClr val="tx1"/>
                </a:solidFill>
              </a:rPr>
              <a:t>back frequently for new </a:t>
            </a:r>
            <a:r>
              <a:rPr lang="en-US" sz="2800" i="1" dirty="0" smtClean="0">
                <a:solidFill>
                  <a:schemeClr val="tx1"/>
                </a:solidFill>
              </a:rPr>
              <a:t>ones</a:t>
            </a:r>
          </a:p>
          <a:p>
            <a:r>
              <a:rPr lang="en-US" sz="2800" dirty="0" smtClean="0"/>
              <a:t>Questions:  Linda Forman</a:t>
            </a:r>
            <a:endParaRPr lang="en-US" sz="2800" dirty="0"/>
          </a:p>
          <a:p>
            <a:pPr lvl="1"/>
            <a:r>
              <a:rPr lang="en-US" sz="2800" dirty="0" smtClean="0"/>
              <a:t>Lead Grants Management Specialist, OGM</a:t>
            </a:r>
            <a:endParaRPr lang="en-US" sz="2800" dirty="0"/>
          </a:p>
          <a:p>
            <a:pPr lvl="2"/>
            <a:r>
              <a:rPr lang="en-US" sz="2800" dirty="0" smtClean="0"/>
              <a:t>U.S. Department of Labor</a:t>
            </a:r>
            <a:endParaRPr lang="en-US" sz="2800" dirty="0"/>
          </a:p>
          <a:p>
            <a:pPr lvl="3"/>
            <a:r>
              <a:rPr lang="en-US" sz="2800" dirty="0">
                <a:hlinkClick r:id="rId4"/>
              </a:rPr>
              <a:t>F</a:t>
            </a:r>
            <a:r>
              <a:rPr lang="en-US" sz="2800" dirty="0" smtClean="0">
                <a:hlinkClick r:id="rId4"/>
              </a:rPr>
              <a:t>orman.Linda@dol.gov</a:t>
            </a:r>
            <a:r>
              <a:rPr lang="en-US" sz="2800" dirty="0" smtClean="0"/>
              <a:t> </a:t>
            </a:r>
          </a:p>
          <a:p>
            <a:pPr lvl="4"/>
            <a:r>
              <a:rPr lang="en-US" sz="2800" dirty="0" smtClean="0"/>
              <a:t>202-693-3416</a:t>
            </a:r>
            <a:endParaRPr lang="en-US" sz="2800" dirty="0"/>
          </a:p>
        </p:txBody>
      </p:sp>
    </p:spTree>
    <p:extLst>
      <p:ext uri="{BB962C8B-B14F-4D97-AF65-F5344CB8AC3E}">
        <p14:creationId xmlns:p14="http://schemas.microsoft.com/office/powerpoint/2010/main" val="1097583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3"/>
              </a:rPr>
              <a:t>Support@workforceGPS.org</a:t>
            </a:r>
            <a:endParaRPr lang="en-US" dirty="0"/>
          </a:p>
        </p:txBody>
      </p:sp>
    </p:spTree>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288&quot;&gt;&lt;object type=&quot;3&quot; unique_id=&quot;10289&quot;&gt;&lt;property id=&quot;20148&quot; value=&quot;5&quot;/&gt;&lt;property id=&quot;20300&quot; value=&quot;Slide 1 - &amp;quot;Read Before You Proceed: Instructions for Use &amp;amp; Legal Compliance&amp;quot;&quot;/&gt;&lt;property id=&quot;20307&quot; value=&quot;305&quot;/&gt;&lt;/object&gt;&lt;object type=&quot;3&quot; unique_id=&quot;10290&quot;&gt;&lt;property id=&quot;20148&quot; value=&quot;5&quot;/&gt;&lt;property id=&quot;20300&quot; value=&quot;Slide 2 - &amp;quot;Draft PowerPoint Template: Webinar Title Goes Here&amp;quot;&quot;/&gt;&lt;property id=&quot;20307&quot; value=&quot;256&quot;/&gt;&lt;/object&gt;&lt;object type=&quot;3&quot; unique_id=&quot;10291&quot;&gt;&lt;property id=&quot;20148&quot; value=&quot;5&quot;/&gt;&lt;property id=&quot;20300&quot; value=&quot;Slide 3 - &amp;quot;This is a block for a slide title.&amp;quot;&quot;/&gt;&lt;property id=&quot;20307&quot; value=&quot;257&quot;/&gt;&lt;/object&gt;&lt;object type=&quot;3&quot; unique_id=&quot;10292&quot;&gt;&lt;property id=&quot;20148&quot; value=&quot;5&quot;/&gt;&lt;property id=&quot;20300&quot; value=&quot;Slide 4 - &amp;quot;Today’s Speaker / Today’s Moderator&amp;quot;&quot;/&gt;&lt;property id=&quot;20307&quot; value=&quot;296&quot;/&gt;&lt;/object&gt;&lt;object type=&quot;3&quot; unique_id=&quot;10293&quot;&gt;&lt;property id=&quot;20148&quot; value=&quot;5&quot;/&gt;&lt;property id=&quot;20300&quot; value=&quot;Slide 5 - &amp;quot;Today’s Speakers&amp;quot;&quot;/&gt;&lt;property id=&quot;20307&quot; value=&quot;265&quot;/&gt;&lt;/object&gt;&lt;object type=&quot;3&quot; unique_id=&quot;10294&quot;&gt;&lt;property id=&quot;20148&quot; value=&quot;5&quot;/&gt;&lt;property id=&quot;20300&quot; value=&quot;Slide 6 - &amp;quot;Today’s Speakers&amp;quot;&quot;/&gt;&lt;property id=&quot;20307&quot; value=&quot;266&quot;/&gt;&lt;/object&gt;&lt;object type=&quot;3&quot; unique_id=&quot;10295&quot;&gt;&lt;property id=&quot;20148&quot; value=&quot;5&quot;/&gt;&lt;property id=&quot;20300&quot; value=&quot;Slide 7 - &amp;quot;Today’s Objectives&amp;quot;&quot;/&gt;&lt;property id=&quot;20307&quot; value=&quot;295&quot;/&gt;&lt;/object&gt;&lt;object type=&quot;3&quot; unique_id=&quot;10296&quot;&gt;&lt;property id=&quot;20148&quot; value=&quot;5&quot;/&gt;&lt;property id=&quot;20300&quot; value=&quot;Slide 8 - &amp;quot;Where Are You?&amp;quot;&quot;/&gt;&lt;property id=&quot;20307&quot; value=&quot;277&quot;/&gt;&lt;/object&gt;&lt;object type=&quot;3&quot; unique_id=&quot;10297&quot;&gt;&lt;property id=&quot;20148&quot; value=&quot;5&quot;/&gt;&lt;property id=&quot;20300&quot; value=&quot;Slide 9&quot;/&gt;&lt;property id=&quot;20307&quot; value=&quot;282&quot;/&gt;&lt;/object&gt;&lt;object type=&quot;3&quot; unique_id=&quot;10298&quot;&gt;&lt;property id=&quot;20148&quot; value=&quot;5&quot;/&gt;&lt;property id=&quot;20300&quot; value=&quot;Slide 10&quot;/&gt;&lt;property id=&quot;20307&quot; value=&quot;286&quot;/&gt;&lt;/object&gt;&lt;object type=&quot;3&quot; unique_id=&quot;10299&quot;&gt;&lt;property id=&quot;20148&quot; value=&quot;5&quot;/&gt;&lt;property id=&quot;20300&quot; value=&quot;Slide 11&quot;/&gt;&lt;property id=&quot;20307&quot; value=&quot;289&quot;/&gt;&lt;/object&gt;&lt;object type=&quot;3&quot; unique_id=&quot;10300&quot;&gt;&lt;property id=&quot;20148&quot; value=&quot;5&quot;/&gt;&lt;property id=&quot;20300&quot; value=&quot;Slide 12&quot;/&gt;&lt;property id=&quot;20307&quot; value=&quot;285&quot;/&gt;&lt;/object&gt;&lt;object type=&quot;3&quot; unique_id=&quot;10301&quot;&gt;&lt;property id=&quot;20148&quot; value=&quot;5&quot;/&gt;&lt;property id=&quot;20300&quot; value=&quot;Slide 13&quot;/&gt;&lt;property id=&quot;20307&quot; value=&quot;290&quot;/&gt;&lt;/object&gt;&lt;object type=&quot;3&quot; unique_id=&quot;10302&quot;&gt;&lt;property id=&quot;20148&quot; value=&quot;5&quot;/&gt;&lt;property id=&quot;20300&quot; value=&quot;Slide 14&quot;/&gt;&lt;property id=&quot;20307&quot; value=&quot;263&quot;/&gt;&lt;/object&gt;&lt;object type=&quot;3&quot; unique_id=&quot;10303&quot;&gt;&lt;property id=&quot;20148&quot; value=&quot;5&quot;/&gt;&lt;property id=&quot;20300&quot; value=&quot;Slide 15&quot;/&gt;&lt;property id=&quot;20307&quot; value=&quot;284&quot;/&gt;&lt;/object&gt;&lt;object type=&quot;3&quot; unique_id=&quot;10304&quot;&gt;&lt;property id=&quot;20148&quot; value=&quot;5&quot;/&gt;&lt;property id=&quot;20300&quot; value=&quot;Slide 16&quot;/&gt;&lt;property id=&quot;20307&quot; value=&quot;283&quot;/&gt;&lt;/object&gt;&lt;object type=&quot;3&quot; unique_id=&quot;10305&quot;&gt;&lt;property id=&quot;20148&quot; value=&quot;5&quot;/&gt;&lt;property id=&quot;20300&quot; value=&quot;Slide 17&quot;/&gt;&lt;property id=&quot;20307&quot; value=&quot;291&quot;/&gt;&lt;/object&gt;&lt;object type=&quot;3&quot; unique_id=&quot;10306&quot;&gt;&lt;property id=&quot;20148&quot; value=&quot;5&quot;/&gt;&lt;property id=&quot;20300&quot; value=&quot;Slide 18&quot;/&gt;&lt;property id=&quot;20307&quot; value=&quot;292&quot;/&gt;&lt;/object&gt;&lt;object type=&quot;3&quot; unique_id=&quot;10307&quot;&gt;&lt;property id=&quot;20148&quot; value=&quot;5&quot;/&gt;&lt;property id=&quot;20300&quot; value=&quot;Slide 19&quot;/&gt;&lt;property id=&quot;20307&quot; value=&quot;293&quot;/&gt;&lt;/object&gt;&lt;object type=&quot;3&quot; unique_id=&quot;10308&quot;&gt;&lt;property id=&quot;20148&quot; value=&quot;5&quot;/&gt;&lt;property id=&quot;20300&quot; value=&quot;Slide 20 - &amp;quot;Resources:&amp;quot;&quot;/&gt;&lt;property id=&quot;20307&quot; value=&quot;274&quot;/&gt;&lt;/object&gt;&lt;object type=&quot;3&quot; unique_id=&quot;10309&quot;&gt;&lt;property id=&quot;20148&quot; value=&quot;5&quot;/&gt;&lt;property id=&quot;20300&quot; value=&quot;Slide 21 - &amp;quot;Enter title of polling slide here.&amp;quot;&quot;/&gt;&lt;property id=&quot;20307&quot; value=&quot;278&quot;/&gt;&lt;/object&gt;&lt;object type=&quot;3&quot; unique_id=&quot;10310&quot;&gt;&lt;property id=&quot;20148&quot; value=&quot;5&quot;/&gt;&lt;property id=&quot;20300&quot; value=&quot;Slide 22 - &amp;quot;Breakout Rooms | Discussion&amp;quot;&quot;/&gt;&lt;property id=&quot;20307&quot; value=&quot;279&quot;/&gt;&lt;/object&gt;&lt;object type=&quot;3&quot; unique_id=&quot;10311&quot;&gt;&lt;property id=&quot;20148&quot; value=&quot;5&quot;/&gt;&lt;property id=&quot;20300&quot; value=&quot;Slide 23 - &amp;quot;Save the Date:&amp;quot;&quot;/&gt;&lt;property id=&quot;20307&quot; value=&quot;294&quot;/&gt;&lt;/object&gt;&lt;object type=&quot;3&quot; unique_id=&quot;10312&quot;&gt;&lt;property id=&quot;20148&quot; value=&quot;5&quot;/&gt;&lt;property id=&quot;20300&quot; value=&quot;Slide 24 - &amp;quot;Any Questions?&amp;quot;&quot;/&gt;&lt;property id=&quot;20307&quot; value=&quot;281&quot;/&gt;&lt;/object&gt;&lt;object type=&quot;3&quot; unique_id=&quot;10313&quot;&gt;&lt;property id=&quot;20148&quot; value=&quot;5&quot;/&gt;&lt;property id=&quot;20300&quot; value=&quot;Slide 25 - &amp;quot;Contact Us&amp;quot;&quot;/&gt;&lt;property id=&quot;20307&quot; value=&quot;275&quot;/&gt;&lt;/object&gt;&lt;object type=&quot;3&quot; unique_id=&quot;10314&quot;&gt;&lt;property id=&quot;20148&quot; value=&quot;5&quot;/&gt;&lt;property id=&quot;20300&quot; value=&quot;Slide 26 - &amp;quot;Thank You!&amp;quot;&quot;/&gt;&lt;property id=&quot;20307&quot; value=&quot;297&quot;/&gt;&lt;/object&gt;&lt;object type=&quot;3&quot; unique_id=&quot;10315&quot;&gt;&lt;property id=&quot;20148&quot; value=&quot;5&quot;/&gt;&lt;property id=&quot;20300&quot; value=&quot;Slide 27&quot;/&gt;&lt;property id=&quot;20307&quot; value=&quot;298&quot;/&gt;&lt;/object&gt;&lt;object type=&quot;3&quot; unique_id=&quot;10316&quot;&gt;&lt;property id=&quot;20148&quot; value=&quot;5&quot;/&gt;&lt;property id=&quot;20300&quot; value=&quot;Slide 28&quot;/&gt;&lt;property id=&quot;20307&quot; value=&quot;299&quot;/&gt;&lt;/object&gt;&lt;object type=&quot;3&quot; unique_id=&quot;10317&quot;&gt;&lt;property id=&quot;20148&quot; value=&quot;5&quot;/&gt;&lt;property id=&quot;20300&quot; value=&quot;Slide 29&quot;/&gt;&lt;property id=&quot;20307&quot; value=&quot;300&quot;/&gt;&lt;/object&gt;&lt;object type=&quot;3&quot; unique_id=&quot;10318&quot;&gt;&lt;property id=&quot;20148&quot; value=&quot;5&quot;/&gt;&lt;property id=&quot;20300&quot; value=&quot;Slide 30&quot;/&gt;&lt;property id=&quot;20307&quot; value=&quot;301&quot;/&gt;&lt;/object&gt;&lt;object type=&quot;3&quot; unique_id=&quot;10319&quot;&gt;&lt;property id=&quot;20148&quot; value=&quot;5&quot;/&gt;&lt;property id=&quot;20300&quot; value=&quot;Slide 31&quot;/&gt;&lt;property id=&quot;20307&quot; value=&quot;302&quot;/&gt;&lt;/object&gt;&lt;object type=&quot;3&quot; unique_id=&quot;10320&quot;&gt;&lt;property id=&quot;20148&quot; value=&quot;5&quot;/&gt;&lt;property id=&quot;20300&quot; value=&quot;Slide 32&quot;/&gt;&lt;property id=&quot;20307&quot; value=&quot;303&quot;/&gt;&lt;/object&gt;&lt;object type=&quot;3&quot; unique_id=&quot;10321&quot;&gt;&lt;property id=&quot;20148&quot; value=&quot;5&quot;/&gt;&lt;property id=&quot;20300&quot; value=&quot;Slide 33&quot;/&gt;&lt;property id=&quot;20307&quot; value=&quot;304&quot;/&gt;&lt;/object&gt;&lt;/object&gt;&lt;object type=&quot;8&quot; unique_id=&quot;10356&quot;&gt;&lt;/object&gt;&lt;/object&gt;&lt;/database&gt;"/>
  <p:tag name="MMPROD_NEXTUNIQUEID" val="10010"/>
  <p:tag name="SECTOMILLISECCONVERTED"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19560</TotalTime>
  <Words>5378</Words>
  <Application>Microsoft Office PowerPoint</Application>
  <PresentationFormat>Widescreen</PresentationFormat>
  <Paragraphs>556</Paragraphs>
  <Slides>31</Slides>
  <Notes>31</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31</vt:i4>
      </vt:variant>
    </vt:vector>
  </HeadingPairs>
  <TitlesOfParts>
    <vt:vector size="44"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H-1B Rural Healthcare Grant Program Prospective Applicant Webinar</vt:lpstr>
      <vt:lpstr>Tips for Viewing this Webcast</vt:lpstr>
      <vt:lpstr>Today’s Speakers</vt:lpstr>
      <vt:lpstr>Today’s Speakers</vt:lpstr>
      <vt:lpstr>Key H-1B Rural Healthcare Grant FOA Areas of Focus</vt:lpstr>
      <vt:lpstr>Program Purpose and Design, Geographic Scope, and Expected Outcomes</vt:lpstr>
      <vt:lpstr>Program Purpose</vt:lpstr>
      <vt:lpstr>Geographic Scope</vt:lpstr>
      <vt:lpstr>Program Design</vt:lpstr>
      <vt:lpstr>Program Design (continued)</vt:lpstr>
      <vt:lpstr>Program Design (continued)</vt:lpstr>
      <vt:lpstr>Performance Outcomes</vt:lpstr>
      <vt:lpstr>Performance Outcomes</vt:lpstr>
      <vt:lpstr>Award Information,  Eligibility,  Partnerships, and Priority Considerations</vt:lpstr>
      <vt:lpstr>Award Information</vt:lpstr>
      <vt:lpstr>Eligible Lead Applicants</vt:lpstr>
      <vt:lpstr>The H-1B Rural Healthcare Grant Partnership</vt:lpstr>
      <vt:lpstr>Required Partners</vt:lpstr>
      <vt:lpstr>Optional Partners</vt:lpstr>
      <vt:lpstr>Priority Consideration</vt:lpstr>
      <vt:lpstr>Application Submission Requirements</vt:lpstr>
      <vt:lpstr>Content and Form of Application Submission</vt:lpstr>
      <vt:lpstr>SF-424 and Project Budget</vt:lpstr>
      <vt:lpstr>Project Narrative</vt:lpstr>
      <vt:lpstr>Rural Healthcare Training Focus</vt:lpstr>
      <vt:lpstr>Attachments to the Project Narrative</vt:lpstr>
      <vt:lpstr>Application Screening Criteria</vt:lpstr>
      <vt:lpstr>Criteria</vt:lpstr>
      <vt:lpstr>Proposal Submission</vt:lpstr>
      <vt:lpstr>For More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Kelley, Maya</cp:lastModifiedBy>
  <cp:revision>475</cp:revision>
  <dcterms:created xsi:type="dcterms:W3CDTF">2019-06-21T16:58:05Z</dcterms:created>
  <dcterms:modified xsi:type="dcterms:W3CDTF">2020-09-28T19:39:21Z</dcterms:modified>
</cp:coreProperties>
</file>