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23"/>
  </p:notesMasterIdLst>
  <p:sldIdLst>
    <p:sldId id="256" r:id="rId3"/>
    <p:sldId id="263" r:id="rId4"/>
    <p:sldId id="257" r:id="rId5"/>
    <p:sldId id="258" r:id="rId6"/>
    <p:sldId id="273" r:id="rId7"/>
    <p:sldId id="264" r:id="rId8"/>
    <p:sldId id="274" r:id="rId9"/>
    <p:sldId id="265" r:id="rId10"/>
    <p:sldId id="275" r:id="rId11"/>
    <p:sldId id="266" r:id="rId12"/>
    <p:sldId id="267" r:id="rId13"/>
    <p:sldId id="276" r:id="rId14"/>
    <p:sldId id="268" r:id="rId15"/>
    <p:sldId id="269" r:id="rId16"/>
    <p:sldId id="277" r:id="rId17"/>
    <p:sldId id="270" r:id="rId18"/>
    <p:sldId id="271" r:id="rId19"/>
    <p:sldId id="278" r:id="rId20"/>
    <p:sldId id="272" r:id="rId21"/>
    <p:sldId id="279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585" autoAdjust="0"/>
    <p:restoredTop sz="94660"/>
  </p:normalViewPr>
  <p:slideViewPr>
    <p:cSldViewPr>
      <p:cViewPr varScale="1">
        <p:scale>
          <a:sx n="123" d="100"/>
          <a:sy n="123" d="100"/>
        </p:scale>
        <p:origin x="-96" y="-4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C610F-D7AA-4441-9CAC-F520AB5881BD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808BD-C01A-4BD7-B431-2F208A2B5B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9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553200" y="-54769"/>
            <a:ext cx="2743200" cy="1102519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293370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25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53200" y="114300"/>
            <a:ext cx="3962400" cy="857250"/>
          </a:xfrm>
        </p:spPr>
        <p:txBody>
          <a:bodyPr>
            <a:no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29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3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4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8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42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9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65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58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87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>
          <a:xfrm>
            <a:off x="3124200" y="5669756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>
          <a:xfrm>
            <a:off x="6553200" y="5669756"/>
            <a:ext cx="2133600" cy="273844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914400" y="2521744"/>
            <a:ext cx="1600200" cy="2336006"/>
          </a:xfrm>
        </p:spPr>
        <p:txBody>
          <a:bodyPr lIns="274320" tIns="0" rIns="182880">
            <a:normAutofit/>
          </a:bodyPr>
          <a:lstStyle>
            <a:lvl1pPr marL="0" indent="0" algn="l">
              <a:lnSpc>
                <a:spcPts val="2000"/>
              </a:lnSpc>
              <a:buNone/>
              <a:defRPr sz="12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362200" y="2516624"/>
            <a:ext cx="1600200" cy="2341127"/>
          </a:xfrm>
        </p:spPr>
        <p:txBody>
          <a:bodyPr lIns="274320" tIns="0" rIns="182880">
            <a:normAutofit/>
          </a:bodyPr>
          <a:lstStyle>
            <a:lvl1pPr marL="0" indent="0">
              <a:lnSpc>
                <a:spcPts val="2000"/>
              </a:lnSpc>
              <a:buNone/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3810000" y="2521744"/>
            <a:ext cx="1600200" cy="2336006"/>
          </a:xfrm>
        </p:spPr>
        <p:txBody>
          <a:bodyPr lIns="274320" tIns="0" rIns="182880">
            <a:normAutofit/>
          </a:bodyPr>
          <a:lstStyle>
            <a:lvl1pPr marL="0" indent="0">
              <a:lnSpc>
                <a:spcPts val="2000"/>
              </a:lnSpc>
              <a:buNone/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  <p:custDataLst>
              <p:tags r:id="rId6"/>
            </p:custDataLst>
          </p:nvPr>
        </p:nvSpPr>
        <p:spPr>
          <a:xfrm>
            <a:off x="914403" y="1245394"/>
            <a:ext cx="2514597" cy="188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  <p:custDataLst>
              <p:tags r:id="rId7"/>
            </p:custDataLst>
          </p:nvPr>
        </p:nvSpPr>
        <p:spPr>
          <a:xfrm>
            <a:off x="3619497" y="1245394"/>
            <a:ext cx="2514600" cy="188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  <p:custDataLst>
              <p:tags r:id="rId8"/>
            </p:custDataLst>
          </p:nvPr>
        </p:nvSpPr>
        <p:spPr>
          <a:xfrm>
            <a:off x="6324597" y="1245394"/>
            <a:ext cx="2514600" cy="188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553200" y="190500"/>
            <a:ext cx="4419600" cy="85725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9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53200" y="57150"/>
            <a:ext cx="8229600" cy="857250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613064"/>
            <a:ext cx="7696200" cy="4514850"/>
          </a:xfrm>
        </p:spPr>
        <p:txBody>
          <a:bodyPr>
            <a:normAutofit/>
          </a:bodyPr>
          <a:lstStyle>
            <a:lvl1pPr marL="171450" indent="-171450" algn="l">
              <a:buFont typeface="Arial" pitchFamily="34" charset="0"/>
              <a:buChar char="•"/>
              <a:defRPr sz="2400"/>
            </a:lvl1pPr>
            <a:lvl2pPr marL="628650" indent="-171450" algn="l">
              <a:buFont typeface="Arial" pitchFamily="34" charset="0"/>
              <a:buChar char="•"/>
              <a:defRPr sz="2000"/>
            </a:lvl2pPr>
            <a:lvl3pPr marL="1085850" indent="-171450" algn="l">
              <a:buFont typeface="Arial" pitchFamily="34" charset="0"/>
              <a:buChar char="•"/>
              <a:defRPr sz="1800"/>
            </a:lvl3pPr>
            <a:lvl4pPr marL="1543050" indent="-171450" algn="l">
              <a:buFont typeface="Arial" pitchFamily="34" charset="0"/>
              <a:buChar char="•"/>
              <a:defRPr sz="1600"/>
            </a:lvl4pPr>
            <a:lvl5pPr marL="2000250" indent="-171450" algn="l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6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81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10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373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64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6829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15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2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96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63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412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94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59A77-417F-4431-8306-9DEDAB0001A5}" type="datetimeFigureOut">
              <a:rPr lang="en-US" smtClean="0"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78A4D-8FC3-4E00-9471-A8D72D4A7FD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57151"/>
            <a:ext cx="6934200" cy="542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5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2" r:id="rId11"/>
    <p:sldLayoutId id="2147483673" r:id="rId12"/>
    <p:sldLayoutId id="2147483659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607E3-2388-45F6-8334-9551E5D416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606BC-8AB3-4269-911F-2A8DC2C051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52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image" Target="../media/image2.png"/><Relationship Id="rId26" Type="http://schemas.openxmlformats.org/officeDocument/2006/relationships/image" Target="../media/image6.png"/><Relationship Id="rId39" Type="http://schemas.openxmlformats.org/officeDocument/2006/relationships/slide" Target="slide19.xml"/><Relationship Id="rId3" Type="http://schemas.openxmlformats.org/officeDocument/2006/relationships/tags" Target="../tags/tag33.xml"/><Relationship Id="rId21" Type="http://schemas.openxmlformats.org/officeDocument/2006/relationships/slide" Target="slide4.xml"/><Relationship Id="rId34" Type="http://schemas.openxmlformats.org/officeDocument/2006/relationships/image" Target="../media/image10.png"/><Relationship Id="rId42" Type="http://schemas.openxmlformats.org/officeDocument/2006/relationships/image" Target="../media/image15.gif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slide" Target="slide2.xml"/><Relationship Id="rId25" Type="http://schemas.openxmlformats.org/officeDocument/2006/relationships/slide" Target="slide8.xml"/><Relationship Id="rId33" Type="http://schemas.openxmlformats.org/officeDocument/2006/relationships/slide" Target="slide14.xml"/><Relationship Id="rId38" Type="http://schemas.openxmlformats.org/officeDocument/2006/relationships/image" Target="../media/image12.png"/><Relationship Id="rId2" Type="http://schemas.openxmlformats.org/officeDocument/2006/relationships/tags" Target="../tags/tag32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29" Type="http://schemas.openxmlformats.org/officeDocument/2006/relationships/slide" Target="slide11.xml"/><Relationship Id="rId41" Type="http://schemas.openxmlformats.org/officeDocument/2006/relationships/image" Target="../media/image14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image" Target="../media/image5.png"/><Relationship Id="rId32" Type="http://schemas.openxmlformats.org/officeDocument/2006/relationships/image" Target="../media/image9.jpeg"/><Relationship Id="rId37" Type="http://schemas.openxmlformats.org/officeDocument/2006/relationships/slide" Target="slide17.xml"/><Relationship Id="rId40" Type="http://schemas.openxmlformats.org/officeDocument/2006/relationships/image" Target="../media/image13.png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slide" Target="slide6.xml"/><Relationship Id="rId28" Type="http://schemas.openxmlformats.org/officeDocument/2006/relationships/image" Target="../media/image7.png"/><Relationship Id="rId36" Type="http://schemas.openxmlformats.org/officeDocument/2006/relationships/image" Target="../media/image11.gif"/><Relationship Id="rId10" Type="http://schemas.openxmlformats.org/officeDocument/2006/relationships/tags" Target="../tags/tag40.xml"/><Relationship Id="rId19" Type="http://schemas.openxmlformats.org/officeDocument/2006/relationships/slide" Target="slide3.xml"/><Relationship Id="rId31" Type="http://schemas.openxmlformats.org/officeDocument/2006/relationships/slide" Target="slide13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image" Target="../media/image4.png"/><Relationship Id="rId27" Type="http://schemas.openxmlformats.org/officeDocument/2006/relationships/slide" Target="slide10.xml"/><Relationship Id="rId30" Type="http://schemas.openxmlformats.org/officeDocument/2006/relationships/image" Target="../media/image8.png"/><Relationship Id="rId35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48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7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hyperlink" Target="https://www.facebook.com/home.php#!/ProjectQUESTInc" TargetMode="External"/><Relationship Id="rId5" Type="http://schemas.openxmlformats.org/officeDocument/2006/relationships/tags" Target="../tags/tag50.xml"/><Relationship Id="rId10" Type="http://schemas.openxmlformats.org/officeDocument/2006/relationships/hyperlink" Target="http://www.questsa.org/" TargetMode="External"/><Relationship Id="rId4" Type="http://schemas.openxmlformats.org/officeDocument/2006/relationships/tags" Target="../tags/tag49.xml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hyperlink" Target="https://www.linkedin.com/company/289500" TargetMode="Externa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hyperlink" Target="https://help.linkedin.com/app/answers/detail/a_id/1164" TargetMode="Externa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image" Target="../media/image16.png"/><Relationship Id="rId5" Type="http://schemas.openxmlformats.org/officeDocument/2006/relationships/tags" Target="../tags/tag56.xml"/><Relationship Id="rId10" Type="http://schemas.openxmlformats.org/officeDocument/2006/relationships/slide" Target="slide1.xml"/><Relationship Id="rId4" Type="http://schemas.openxmlformats.org/officeDocument/2006/relationships/tags" Target="../tags/tag55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62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9.jpg"/><Relationship Id="rId5" Type="http://schemas.openxmlformats.org/officeDocument/2006/relationships/tags" Target="../tags/tag64.xml"/><Relationship Id="rId10" Type="http://schemas.openxmlformats.org/officeDocument/2006/relationships/hyperlink" Target="https://etagrantees.workforce3one.org/view/2001411237898750488/info" TargetMode="External"/><Relationship Id="rId4" Type="http://schemas.openxmlformats.org/officeDocument/2006/relationships/tags" Target="../tags/tag63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0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68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10" Type="http://schemas.openxmlformats.org/officeDocument/2006/relationships/image" Target="../media/image21.jpeg"/><Relationship Id="rId4" Type="http://schemas.openxmlformats.org/officeDocument/2006/relationships/tags" Target="../tags/tag69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74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10" Type="http://schemas.openxmlformats.org/officeDocument/2006/relationships/image" Target="../media/image23.png"/><Relationship Id="rId4" Type="http://schemas.openxmlformats.org/officeDocument/2006/relationships/tags" Target="../tags/tag75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7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16.png"/><Relationship Id="rId5" Type="http://schemas.openxmlformats.org/officeDocument/2006/relationships/tags" Target="../tags/tag82.xml"/><Relationship Id="rId10" Type="http://schemas.openxmlformats.org/officeDocument/2006/relationships/slide" Target="slide1.xml"/><Relationship Id="rId4" Type="http://schemas.openxmlformats.org/officeDocument/2006/relationships/tags" Target="../tags/tag81.xml"/><Relationship Id="rId9" Type="http://schemas.openxmlformats.org/officeDocument/2006/relationships/hyperlink" Target="https://www.surveymonkey.com/mp/take-a-tour/?ut_source=header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5.emf"/><Relationship Id="rId2" Type="http://schemas.openxmlformats.org/officeDocument/2006/relationships/tags" Target="../tags/tag85.xml"/><Relationship Id="rId1" Type="http://schemas.openxmlformats.org/officeDocument/2006/relationships/vmlDrawing" Target="../drawings/vmlDrawing1.vml"/><Relationship Id="rId6" Type="http://schemas.openxmlformats.org/officeDocument/2006/relationships/tags" Target="../tags/tag89.xml"/><Relationship Id="rId11" Type="http://schemas.openxmlformats.org/officeDocument/2006/relationships/oleObject" Target="../embeddings/oleObject1.bin"/><Relationship Id="rId5" Type="http://schemas.openxmlformats.org/officeDocument/2006/relationships/tags" Target="../tags/tag88.xml"/><Relationship Id="rId10" Type="http://schemas.openxmlformats.org/officeDocument/2006/relationships/image" Target="../media/image16.png"/><Relationship Id="rId4" Type="http://schemas.openxmlformats.org/officeDocument/2006/relationships/tags" Target="../tags/tag87.xml"/><Relationship Id="rId9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9.jpe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16.png"/><Relationship Id="rId5" Type="http://schemas.openxmlformats.org/officeDocument/2006/relationships/tags" Target="../tags/tag95.xml"/><Relationship Id="rId10" Type="http://schemas.openxmlformats.org/officeDocument/2006/relationships/slide" Target="slide1.xml"/><Relationship Id="rId4" Type="http://schemas.openxmlformats.org/officeDocument/2006/relationships/tags" Target="../tags/tag94.xml"/><Relationship Id="rId9" Type="http://schemas.openxmlformats.org/officeDocument/2006/relationships/hyperlink" Target="https://etagrantees.workforce3one.org/view/2001407734921555389/info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100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10" Type="http://schemas.openxmlformats.org/officeDocument/2006/relationships/image" Target="../media/image30.png"/><Relationship Id="rId4" Type="http://schemas.openxmlformats.org/officeDocument/2006/relationships/tags" Target="../tags/tag101.xml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1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image" Target="../media/image11.gif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16.png"/><Relationship Id="rId5" Type="http://schemas.openxmlformats.org/officeDocument/2006/relationships/tags" Target="../tags/tag108.xml"/><Relationship Id="rId10" Type="http://schemas.openxmlformats.org/officeDocument/2006/relationships/slide" Target="slide1.xml"/><Relationship Id="rId4" Type="http://schemas.openxmlformats.org/officeDocument/2006/relationships/tags" Target="../tags/tag107.xml"/><Relationship Id="rId9" Type="http://schemas.openxmlformats.org/officeDocument/2006/relationships/hyperlink" Target="http://www.mentoring.org/start_a_program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10" Type="http://schemas.openxmlformats.org/officeDocument/2006/relationships/image" Target="../media/image32.jpeg"/><Relationship Id="rId4" Type="http://schemas.openxmlformats.org/officeDocument/2006/relationships/tags" Target="../tags/tag114.xml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tags" Target="../tags/tag119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10" Type="http://schemas.openxmlformats.org/officeDocument/2006/relationships/image" Target="../media/image34.jpeg"/><Relationship Id="rId4" Type="http://schemas.openxmlformats.org/officeDocument/2006/relationships/tags" Target="../tags/tag120.xml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5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>
            <p:custDataLst>
              <p:tags r:id="rId1"/>
            </p:custDataLst>
          </p:nvPr>
        </p:nvSpPr>
        <p:spPr>
          <a:xfrm>
            <a:off x="6585137" y="2046676"/>
            <a:ext cx="23302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Click on each icon for a tip you can use to enhance your program’s tracking and follow-up services.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553202" y="465138"/>
            <a:ext cx="2231931" cy="136247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Tracking and Participant Engagement  Tips</a:t>
            </a:r>
            <a:endParaRPr lang="en-US" b="1" dirty="0"/>
          </a:p>
        </p:txBody>
      </p:sp>
      <p:pic>
        <p:nvPicPr>
          <p:cNvPr id="6" name="Picture 2" descr="http://icons.iconarchive.com/icons/yootheme/social-bookmark/512/social-facebook-box-blue-icon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001163"/>
            <a:ext cx="687656" cy="6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://www.iconarchive.com/download/i60334/graphics-vibe/simple-rounded-social/linkedin.ico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http://www.iconarchive.com/download/i60334/graphics-vibe/simple-rounded-social/linkedin.ico"/>
          <p:cNvSpPr>
            <a:spLocks noChangeAspect="1" noChangeArrowheads="1"/>
          </p:cNvSpPr>
          <p:nvPr>
            <p:custDataLst>
              <p:tags r:id="rId4"/>
            </p:custDataLst>
          </p:nvPr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linkedin icon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328" y="1001388"/>
            <a:ext cx="705472" cy="70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0" descr="http://upload.wikimedia.org/wikipedia/en/5/55/Icon_Education.svg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http://upload.wikimedia.org/wikipedia/en/5/55/Icon_Education.svg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8" name="Picture 14" descr="File:Icon Education.sv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342" y="937461"/>
            <a:ext cx="815058" cy="81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cons.iconarchive.com/icons/rafiqul-hassan/blogger/512/Gift-icon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429" y="971551"/>
            <a:ext cx="799773" cy="79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eetup-icon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77" y="2017396"/>
            <a:ext cx="663325" cy="66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con-surveymonkey">
            <a:hlinkClick r:id="rId27" action="ppaction://hlinksldjump"/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428" y="2038350"/>
            <a:ext cx="566172" cy="566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48" name="Picture 24" descr="http://st-josephs.nottingham.sch.uk/wp-content/uploads/2014/11/newsletter-icon.png">
            <a:hlinkClick r:id="rId29" action="ppaction://hlinksldjump"/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784" y="1990534"/>
            <a:ext cx="657417" cy="65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librarysample.com/mohave/images/sitepics/job%20club%20button.jpg">
            <a:hlinkClick r:id="rId31" action="ppaction://hlinksldjump"/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293" y="2038350"/>
            <a:ext cx="608709" cy="599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AutoShape 30" descr="https://www.cloud9charts.com/images/email-icon.png"/>
          <p:cNvSpPr>
            <a:spLocks noChangeAspect="1" noChangeArrowheads="1"/>
          </p:cNvSpPr>
          <p:nvPr>
            <p:custDataLst>
              <p:tags r:id="rId9"/>
            </p:custDataLst>
          </p:nvPr>
        </p:nvSpPr>
        <p:spPr bwMode="auto">
          <a:xfrm>
            <a:off x="765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32" descr="https://www.cloud9charts.com/images/email-icon.png"/>
          <p:cNvSpPr>
            <a:spLocks noChangeAspect="1" noChangeArrowheads="1"/>
          </p:cNvSpPr>
          <p:nvPr>
            <p:custDataLst>
              <p:tags r:id="rId10"/>
            </p:custDataLst>
          </p:nvPr>
        </p:nvSpPr>
        <p:spPr bwMode="auto">
          <a:xfrm>
            <a:off x="917575" y="6175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8" name="Picture 34" descr="http://upload.wikimedia.org/wikipedia/commons/thumb/b/b1/Email_Shiny_Icon.svg/1024px-Email_Shiny_Icon.svg.pn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564" y="2952750"/>
            <a:ext cx="653436" cy="65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://andson.org/wp-content/uploads/2012/07/why-mentor.gif">
            <a:hlinkClick r:id="rId35" action="ppaction://hlinksldjump"/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952750"/>
            <a:ext cx="533400" cy="53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62" name="Picture 38" descr="http://static1.squarespace.com/static/532de28be4b0f44028be2e42/t/532fad7ee4b0612ee32137fb/1395633537463/icon_3012.png">
            <a:hlinkClick r:id="rId37" action="ppaction://hlinksldjump"/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327" y="2959024"/>
            <a:ext cx="528331" cy="528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AutoShape 40" descr="https://cdn4.iconfinder.com/data/icons/openPhone_by_Walrick/PNG/512/Phone.png"/>
          <p:cNvSpPr>
            <a:spLocks noChangeAspect="1" noChangeArrowheads="1"/>
          </p:cNvSpPr>
          <p:nvPr>
            <p:custDataLst>
              <p:tags r:id="rId13"/>
            </p:custDataLst>
          </p:nvPr>
        </p:nvSpPr>
        <p:spPr bwMode="auto">
          <a:xfrm>
            <a:off x="1069975" y="769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67" name="Picture 43" descr="File:Telephone icon blue gradient.svg">
            <a:hlinkClick r:id="rId39" action="ppaction://hlinksldjump"/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16" y="2920923"/>
            <a:ext cx="668184" cy="66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4" y="4094413"/>
            <a:ext cx="1727002" cy="839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531" y="4400550"/>
            <a:ext cx="990600" cy="446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05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pic>
        <p:nvPicPr>
          <p:cNvPr id="66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>
            <p:custDataLst>
              <p:tags r:id="rId2"/>
            </p:custDataLst>
          </p:nvPr>
        </p:nvSpPr>
        <p:spPr>
          <a:xfrm>
            <a:off x="6477002" y="1253669"/>
            <a:ext cx="21854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see how Project Quest in San Antonio is using Facebook, visit their website and click on their Facebook link:</a:t>
            </a:r>
          </a:p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hlinkClick r:id="rId10"/>
              </a:rPr>
              <a:t>http://www.questsa.org</a:t>
            </a:r>
            <a:r>
              <a:rPr lang="en-US" dirty="0" smtClean="0">
                <a:hlinkClick r:id="rId10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6470471" y="361950"/>
            <a:ext cx="1905000" cy="762000"/>
          </a:xfrm>
        </p:spPr>
        <p:txBody>
          <a:bodyPr/>
          <a:lstStyle/>
          <a:p>
            <a:pPr algn="l"/>
            <a:r>
              <a:rPr lang="en-US" b="1" dirty="0" smtClean="0"/>
              <a:t>Facebook</a:t>
            </a:r>
            <a:endParaRPr lang="en-US" b="1" dirty="0"/>
          </a:p>
        </p:txBody>
      </p:sp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1066800" y="1047751"/>
            <a:ext cx="39433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Create an organizational Facebook page and invite participants to contribute updates and useful content.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02263"/>
            <a:ext cx="1672062" cy="1723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64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7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8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27" name="Text Placeholder 1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295400" y="1981200"/>
            <a:ext cx="46482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Text Placeholder 10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295400" y="2609850"/>
            <a:ext cx="4648200" cy="6286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3" name="Picture 13" descr="Z:\shared\eclipse_digital\powerpint_templates\judd\power_points\Animated\104_150\tablet_apps\elements\images\apps\hom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6493866" y="328047"/>
            <a:ext cx="1795068" cy="609600"/>
          </a:xfrm>
        </p:spPr>
        <p:txBody>
          <a:bodyPr/>
          <a:lstStyle/>
          <a:p>
            <a:pPr algn="l"/>
            <a:r>
              <a:rPr lang="en-US" b="1" dirty="0" smtClean="0"/>
              <a:t>LinkedIn</a:t>
            </a:r>
            <a:endParaRPr lang="en-US" b="1" dirty="0"/>
          </a:p>
        </p:txBody>
      </p:sp>
      <p:sp>
        <p:nvSpPr>
          <p:cNvPr id="21" name="TextBox 20"/>
          <p:cNvSpPr txBox="1"/>
          <p:nvPr>
            <p:custDataLst>
              <p:tags r:id="rId5"/>
            </p:custDataLst>
          </p:nvPr>
        </p:nvSpPr>
        <p:spPr>
          <a:xfrm>
            <a:off x="6508936" y="1031172"/>
            <a:ext cx="233026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 learn how, click on this link to get started:</a:t>
            </a:r>
          </a:p>
          <a:p>
            <a:endParaRPr lang="en-US" sz="1400" dirty="0" smtClean="0"/>
          </a:p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2"/>
              </a:rPr>
              <a:t>https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hlinkClick r:id="rId12"/>
              </a:rPr>
              <a:t>://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2"/>
              </a:rPr>
              <a:t>help.linkedin.com/app/answers/detail/a_id/1164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 see how Capital Area Michigan Works! uses LinkedIn to stay in touch with participants and employers, click on this link:</a:t>
            </a:r>
          </a:p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hlinkClick r:id="rId13"/>
              </a:rPr>
              <a:t>https://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13"/>
              </a:rPr>
              <a:t>www.linkedin.com/company/289500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29"/>
          <p:cNvSpPr txBox="1"/>
          <p:nvPr>
            <p:custDataLst>
              <p:tags r:id="rId6"/>
            </p:custDataLst>
          </p:nvPr>
        </p:nvSpPr>
        <p:spPr>
          <a:xfrm>
            <a:off x="990600" y="956697"/>
            <a:ext cx="411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Create </a:t>
            </a:r>
            <a:r>
              <a:rPr lang="en-US" sz="2800" smtClean="0">
                <a:solidFill>
                  <a:schemeClr val="bg1"/>
                </a:solidFill>
                <a:latin typeface="Cambria" panose="02040503050406030204" pitchFamily="18" charset="0"/>
              </a:rPr>
              <a:t>an invitation-only </a:t>
            </a:r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LinkedIn group for program participants and invite them to contribute updates and employment leads.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7" y="3248853"/>
            <a:ext cx="1874173" cy="1719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39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2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22676" y="57983"/>
            <a:ext cx="2178385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Graduations</a:t>
            </a:r>
            <a:endParaRPr lang="en-US" b="1" dirty="0"/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>
            <p:custDataLst>
              <p:tags r:id="rId3"/>
            </p:custDataLst>
          </p:nvPr>
        </p:nvSpPr>
        <p:spPr>
          <a:xfrm>
            <a:off x="990600" y="971550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Hold a graduation for your participants and invite their employers their families, and their friends to the celebration.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4"/>
            </p:custDataLst>
          </p:nvPr>
        </p:nvSpPr>
        <p:spPr>
          <a:xfrm>
            <a:off x="6544028" y="742951"/>
            <a:ext cx="233026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Whenever you hold a celebratory event, be sure to issue a press release and invite reporters to attend.  For tips on writing a press release, click on this link:</a:t>
            </a:r>
          </a:p>
          <a:p>
            <a:endParaRPr lang="en-US" sz="1400" dirty="0"/>
          </a:p>
          <a:p>
            <a:r>
              <a:rPr lang="en-US" sz="1400" dirty="0">
                <a:hlinkClick r:id="rId10"/>
              </a:rPr>
              <a:t>https://</a:t>
            </a:r>
            <a:r>
              <a:rPr lang="en-US" sz="1400" dirty="0" smtClean="0">
                <a:hlinkClick r:id="rId10"/>
              </a:rPr>
              <a:t>etagrantees.workforce3one.org/view/2001411237898750488/info</a:t>
            </a:r>
            <a:endParaRPr lang="en-US" sz="1400" dirty="0" smtClean="0"/>
          </a:p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400" dirty="0" smtClean="0"/>
              <a:t>For a template you can use to write a press release for a graduation, please click on the image to the left.</a:t>
            </a:r>
          </a:p>
          <a:p>
            <a:r>
              <a:rPr lang="en-US" sz="1200" dirty="0" smtClean="0"/>
              <a:t> 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60181"/>
            <a:ext cx="1752600" cy="2267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05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73" y="0"/>
            <a:ext cx="397505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13" descr="Z:\shared\eclipse_digital\powerpint_templates\judd\power_points\Animated\104_150\tablet_apps\elements\images\apps\hom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5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494099" y="209550"/>
            <a:ext cx="1676400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Incentives</a:t>
            </a:r>
            <a:endParaRPr lang="en-US" b="1" dirty="0"/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1105989" y="1047750"/>
            <a:ext cx="403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While grant funds cannot be used for incentives, it may be possible to solicit donations from local businesses and use these to provide participants with  positive reinforcement for completing milestones.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6447864" y="895350"/>
            <a:ext cx="233026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Everyone likes positive reinforcement and even small gifts can have an enormous motivational impact upon participants.  </a:t>
            </a:r>
          </a:p>
          <a:p>
            <a:endParaRPr lang="en-US" sz="1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some tips on incentives, please click on the image of the certificate.</a:t>
            </a:r>
            <a:endParaRPr lang="en-US" sz="1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48" y="3065175"/>
            <a:ext cx="2243882" cy="173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441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364" y="4099259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8189390" y="4492229"/>
            <a:ext cx="317760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29" y="0"/>
            <a:ext cx="6657671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757109" y="3877914"/>
            <a:ext cx="53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9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1143000" y="971550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Use Meetup or Eventbrite to organize social or networking gatherings of your program’s participants.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529164" y="361950"/>
            <a:ext cx="2202423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Meetup and Eventbrite</a:t>
            </a:r>
            <a:endParaRPr lang="en-US" b="1" dirty="0"/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6544026" y="1504950"/>
            <a:ext cx="2330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To see how Eventbrite is being used by the New Jersey Institute of Technology to organize networking gatherings of their participants, click on the image of the invitation to the left.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689745"/>
            <a:ext cx="2057399" cy="2164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1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7150"/>
            <a:ext cx="4719119" cy="4964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6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7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2201" y="495300"/>
            <a:ext cx="2299739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Survey Monkey</a:t>
            </a:r>
            <a:endParaRPr lang="en-US" b="1" dirty="0"/>
          </a:p>
        </p:txBody>
      </p:sp>
      <p:sp>
        <p:nvSpPr>
          <p:cNvPr id="61" name="TextBox 60"/>
          <p:cNvSpPr txBox="1"/>
          <p:nvPr>
            <p:custDataLst>
              <p:tags r:id="rId3"/>
            </p:custDataLst>
          </p:nvPr>
        </p:nvSpPr>
        <p:spPr>
          <a:xfrm>
            <a:off x="6553200" y="1352550"/>
            <a:ext cx="2330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learn how to use Survey Monkey, visit their website: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https://www.surveymonkey.com/mp/take-a-tour/?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ut_source=header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icon-surveymonkey">
            <a:hlinkClick r:id="rId9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05150"/>
            <a:ext cx="1605928" cy="1605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1190625" y="1123950"/>
            <a:ext cx="365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Use Survey Monkey to get feedback from participants and keep tabs on their progress.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2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6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7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388966" y="255449"/>
            <a:ext cx="2178385" cy="933450"/>
          </a:xfrm>
        </p:spPr>
        <p:txBody>
          <a:bodyPr>
            <a:normAutofit/>
          </a:bodyPr>
          <a:lstStyle/>
          <a:p>
            <a:r>
              <a:rPr lang="en-US" b="1" dirty="0" smtClean="0"/>
              <a:t>Newsletter</a:t>
            </a:r>
            <a:endParaRPr lang="en-US" b="1" dirty="0"/>
          </a:p>
        </p:txBody>
      </p:sp>
      <p:sp>
        <p:nvSpPr>
          <p:cNvPr id="61" name="TextBox 60"/>
          <p:cNvSpPr txBox="1"/>
          <p:nvPr>
            <p:custDataLst>
              <p:tags r:id="rId4"/>
            </p:custDataLst>
          </p:nvPr>
        </p:nvSpPr>
        <p:spPr>
          <a:xfrm>
            <a:off x="6388966" y="1188901"/>
            <a:ext cx="23302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see excerpts from an online newsletter that is distributed via e-mail by the </a:t>
            </a:r>
            <a:r>
              <a:rPr lang="en-US" dirty="0" err="1" smtClean="0"/>
              <a:t>upSKILL</a:t>
            </a:r>
            <a:r>
              <a:rPr lang="en-US" dirty="0" smtClean="0"/>
              <a:t> program of the New Jersey Institute of Technology, click on the image of the newsletter to the left.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1190625" y="1200151"/>
            <a:ext cx="3657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Produce an online newsletter that provides your participants with job hunting tips.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>
            <a:hlinkClick r:id="" action="ppaction://hlinkshowjump?jump=nextslid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536046"/>
              </p:ext>
            </p:extLst>
          </p:nvPr>
        </p:nvGraphicFramePr>
        <p:xfrm>
          <a:off x="4800600" y="2943758"/>
          <a:ext cx="1468971" cy="190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Acrobat Document" r:id="rId11" imgW="5829261" imgH="7543646" progId="AcroExch.Document.7">
                  <p:embed/>
                </p:oleObj>
              </mc:Choice>
              <mc:Fallback>
                <p:oleObj name="Acrobat Document" r:id="rId11" imgW="5829261" imgH="7543646" progId="AcroExch.Document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943758"/>
                        <a:ext cx="1468971" cy="190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1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48" y="204397"/>
            <a:ext cx="2971703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005" y="204397"/>
            <a:ext cx="2686595" cy="477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266" y="438150"/>
            <a:ext cx="3061954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31" y="2217760"/>
            <a:ext cx="2907440" cy="248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6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7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13149" y="580488"/>
            <a:ext cx="1676400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Job Clubs</a:t>
            </a:r>
            <a:endParaRPr lang="en-US" b="1" dirty="0"/>
          </a:p>
        </p:txBody>
      </p:sp>
      <p:sp>
        <p:nvSpPr>
          <p:cNvPr id="61" name="TextBox 60"/>
          <p:cNvSpPr txBox="1"/>
          <p:nvPr>
            <p:custDataLst>
              <p:tags r:id="rId3"/>
            </p:custDataLst>
          </p:nvPr>
        </p:nvSpPr>
        <p:spPr>
          <a:xfrm>
            <a:off x="6513151" y="1437738"/>
            <a:ext cx="23302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tips on starting a job club, click on the following link: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etagrantees.workforce3one.org/view/2001407734921555389/info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 descr="http://www.librarysample.com/mohave/images/sitepics/job%20club%20button.jpg">
            <a:hlinkClick r:id="rId9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77275"/>
            <a:ext cx="1600200" cy="1575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Rectangle 1"/>
          <p:cNvSpPr/>
          <p:nvPr>
            <p:custDataLst>
              <p:tags r:id="rId5"/>
            </p:custDataLst>
          </p:nvPr>
        </p:nvSpPr>
        <p:spPr>
          <a:xfrm>
            <a:off x="1143000" y="1200151"/>
            <a:ext cx="327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Set up a job club for your participants and schedule meetings on a weekly basis.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03624" y="361950"/>
            <a:ext cx="1676400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E-Mail and Snail Mail</a:t>
            </a:r>
            <a:endParaRPr lang="en-US" b="1" dirty="0"/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1371600" y="1228726"/>
            <a:ext cx="327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Use e-mail and snail mail to stay in touch with participants.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373" y="2425697"/>
            <a:ext cx="1866900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6496158" y="1352550"/>
            <a:ext cx="23302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While e-mails are easy and efficient, don’t underestimate the power of snail mail.  Consider sending participants birthday wishes or congratulatory hand-written notes.</a:t>
            </a:r>
          </a:p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guidance on how to make your follow-up e-mails more effective, click on the tip sheet to the left.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1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73" y="0"/>
            <a:ext cx="397505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6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7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03623" y="558344"/>
            <a:ext cx="1676400" cy="857250"/>
          </a:xfrm>
        </p:spPr>
        <p:txBody>
          <a:bodyPr>
            <a:normAutofit/>
          </a:bodyPr>
          <a:lstStyle/>
          <a:p>
            <a:r>
              <a:rPr lang="en-US" b="1" dirty="0" smtClean="0"/>
              <a:t>Mentors</a:t>
            </a:r>
            <a:endParaRPr lang="en-US" b="1" dirty="0"/>
          </a:p>
        </p:txBody>
      </p:sp>
      <p:sp>
        <p:nvSpPr>
          <p:cNvPr id="61" name="TextBox 60"/>
          <p:cNvSpPr txBox="1"/>
          <p:nvPr>
            <p:custDataLst>
              <p:tags r:id="rId3"/>
            </p:custDataLst>
          </p:nvPr>
        </p:nvSpPr>
        <p:spPr>
          <a:xfrm>
            <a:off x="6503625" y="1415595"/>
            <a:ext cx="23302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guidance on setting up a mentor program, click on this link: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http://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9"/>
              </a:rPr>
              <a:t>www.mentoring.org/start_a_program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6" descr="http://andson.org/wp-content/uploads/2012/07/why-mentor.gif">
            <a:hlinkClick r:id="rId9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98424"/>
            <a:ext cx="16002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Rectangle 9"/>
          <p:cNvSpPr/>
          <p:nvPr>
            <p:custDataLst>
              <p:tags r:id="rId5"/>
            </p:custDataLst>
          </p:nvPr>
        </p:nvSpPr>
        <p:spPr>
          <a:xfrm>
            <a:off x="1143000" y="1200151"/>
            <a:ext cx="327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Match participants to mentors who can provide them with career guidance and support.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22674" y="209550"/>
            <a:ext cx="1905000" cy="933450"/>
          </a:xfrm>
        </p:spPr>
        <p:txBody>
          <a:bodyPr>
            <a:normAutofit/>
          </a:bodyPr>
          <a:lstStyle/>
          <a:p>
            <a:r>
              <a:rPr lang="en-US" b="1" dirty="0" smtClean="0"/>
              <a:t>Workshops</a:t>
            </a:r>
            <a:endParaRPr lang="en-US" b="1" dirty="0"/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1066800" y="1047751"/>
            <a:ext cx="4343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Organize and deliver workshops that can provide career advancement  guidance to program graduates.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6522674" y="1047750"/>
            <a:ext cx="233026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One of the best ways to ensure long-term success is to help participants develop a career advancement plan.  Postgraduate workshops can be used to facilitate this process.</a:t>
            </a:r>
          </a:p>
          <a:p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 some suggestions concerning postgraduate  workshops, please click on the Postgraduate Workshop Ideas tip sheet.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880062"/>
            <a:ext cx="1639618" cy="212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1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46" y="0"/>
            <a:ext cx="397505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>
            <p:custDataLst>
              <p:tags r:id="rId1"/>
            </p:custDataLst>
          </p:nvPr>
        </p:nvGrpSpPr>
        <p:grpSpPr>
          <a:xfrm>
            <a:off x="8376330" y="4368180"/>
            <a:ext cx="688290" cy="685799"/>
            <a:chOff x="1082319" y="971551"/>
            <a:chExt cx="688290" cy="685799"/>
          </a:xfrm>
        </p:grpSpPr>
        <p:sp>
          <p:nvSpPr>
            <p:cNvPr id="64" name="Rounded Rectangle 22"/>
            <p:cNvSpPr/>
            <p:nvPr>
              <p:custDataLst>
                <p:tags r:id="rId5"/>
              </p:custDataLst>
            </p:nvPr>
          </p:nvSpPr>
          <p:spPr>
            <a:xfrm>
              <a:off x="1082319" y="971551"/>
              <a:ext cx="685798" cy="68579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3600" h="2133600">
                  <a:moveTo>
                    <a:pt x="0" y="355607"/>
                  </a:moveTo>
                  <a:cubicBezTo>
                    <a:pt x="0" y="159211"/>
                    <a:pt x="159211" y="0"/>
                    <a:pt x="355607" y="0"/>
                  </a:cubicBezTo>
                  <a:lnTo>
                    <a:pt x="1777993" y="0"/>
                  </a:lnTo>
                  <a:cubicBezTo>
                    <a:pt x="1974389" y="0"/>
                    <a:pt x="2133600" y="159211"/>
                    <a:pt x="2133600" y="355607"/>
                  </a:cubicBezTo>
                  <a:lnTo>
                    <a:pt x="2133600" y="1482684"/>
                  </a:lnTo>
                  <a:lnTo>
                    <a:pt x="1492332" y="2129889"/>
                  </a:lnTo>
                  <a:lnTo>
                    <a:pt x="355607" y="2133600"/>
                  </a:lnTo>
                  <a:cubicBezTo>
                    <a:pt x="159211" y="2133600"/>
                    <a:pt x="0" y="1974389"/>
                    <a:pt x="0" y="1777993"/>
                  </a:cubicBezTo>
                  <a:lnTo>
                    <a:pt x="0" y="355607"/>
                  </a:lnTo>
                  <a:close/>
                </a:path>
              </a:pathLst>
            </a:custGeom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5" name="Rounded Rectangle 22"/>
            <p:cNvSpPr/>
            <p:nvPr>
              <p:custDataLst>
                <p:tags r:id="rId6"/>
              </p:custDataLst>
            </p:nvPr>
          </p:nvSpPr>
          <p:spPr>
            <a:xfrm rot="5340000" flipH="1">
              <a:off x="1563230" y="1447705"/>
              <a:ext cx="204849" cy="209909"/>
            </a:xfrm>
            <a:custGeom>
              <a:avLst/>
              <a:gdLst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355607 h 2133600"/>
                <a:gd name="connsiteX4" fmla="*/ 2133600 w 2133600"/>
                <a:gd name="connsiteY4" fmla="*/ 1482684 h 2133600"/>
                <a:gd name="connsiteX5" fmla="*/ 2133600 w 2133600"/>
                <a:gd name="connsiteY5" fmla="*/ 1777993 h 2133600"/>
                <a:gd name="connsiteX6" fmla="*/ 1777993 w 2133600"/>
                <a:gd name="connsiteY6" fmla="*/ 2133600 h 2133600"/>
                <a:gd name="connsiteX7" fmla="*/ 1492332 w 2133600"/>
                <a:gd name="connsiteY7" fmla="*/ 2129889 h 2133600"/>
                <a:gd name="connsiteX8" fmla="*/ 355607 w 2133600"/>
                <a:gd name="connsiteY8" fmla="*/ 2133600 h 2133600"/>
                <a:gd name="connsiteX9" fmla="*/ 0 w 2133600"/>
                <a:gd name="connsiteY9" fmla="*/ 1777993 h 2133600"/>
                <a:gd name="connsiteX10" fmla="*/ 0 w 2133600"/>
                <a:gd name="connsiteY10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1777993 w 2133600"/>
                <a:gd name="connsiteY2" fmla="*/ 0 h 2133600"/>
                <a:gd name="connsiteX3" fmla="*/ 2133600 w 2133600"/>
                <a:gd name="connsiteY3" fmla="*/ 1482684 h 2133600"/>
                <a:gd name="connsiteX4" fmla="*/ 2133600 w 2133600"/>
                <a:gd name="connsiteY4" fmla="*/ 1777993 h 2133600"/>
                <a:gd name="connsiteX5" fmla="*/ 1777993 w 2133600"/>
                <a:gd name="connsiteY5" fmla="*/ 2133600 h 2133600"/>
                <a:gd name="connsiteX6" fmla="*/ 1492332 w 2133600"/>
                <a:gd name="connsiteY6" fmla="*/ 2129889 h 2133600"/>
                <a:gd name="connsiteX7" fmla="*/ 355607 w 2133600"/>
                <a:gd name="connsiteY7" fmla="*/ 2133600 h 2133600"/>
                <a:gd name="connsiteX8" fmla="*/ 0 w 2133600"/>
                <a:gd name="connsiteY8" fmla="*/ 1777993 h 2133600"/>
                <a:gd name="connsiteX9" fmla="*/ 0 w 2133600"/>
                <a:gd name="connsiteY9" fmla="*/ 355607 h 2133600"/>
                <a:gd name="connsiteX0" fmla="*/ 0 w 2133600"/>
                <a:gd name="connsiteY0" fmla="*/ 355607 h 2133600"/>
                <a:gd name="connsiteX1" fmla="*/ 355607 w 2133600"/>
                <a:gd name="connsiteY1" fmla="*/ 0 h 2133600"/>
                <a:gd name="connsiteX2" fmla="*/ 2133600 w 2133600"/>
                <a:gd name="connsiteY2" fmla="*/ 1482684 h 2133600"/>
                <a:gd name="connsiteX3" fmla="*/ 2133600 w 2133600"/>
                <a:gd name="connsiteY3" fmla="*/ 1777993 h 2133600"/>
                <a:gd name="connsiteX4" fmla="*/ 1777993 w 2133600"/>
                <a:gd name="connsiteY4" fmla="*/ 2133600 h 2133600"/>
                <a:gd name="connsiteX5" fmla="*/ 1492332 w 2133600"/>
                <a:gd name="connsiteY5" fmla="*/ 2129889 h 2133600"/>
                <a:gd name="connsiteX6" fmla="*/ 355607 w 2133600"/>
                <a:gd name="connsiteY6" fmla="*/ 2133600 h 2133600"/>
                <a:gd name="connsiteX7" fmla="*/ 0 w 2133600"/>
                <a:gd name="connsiteY7" fmla="*/ 1777993 h 2133600"/>
                <a:gd name="connsiteX8" fmla="*/ 0 w 2133600"/>
                <a:gd name="connsiteY8" fmla="*/ 355607 h 2133600"/>
                <a:gd name="connsiteX0" fmla="*/ 0 w 2133600"/>
                <a:gd name="connsiteY0" fmla="*/ 1865 h 1779858"/>
                <a:gd name="connsiteX1" fmla="*/ 2133600 w 2133600"/>
                <a:gd name="connsiteY1" fmla="*/ 1128942 h 1779858"/>
                <a:gd name="connsiteX2" fmla="*/ 2133600 w 2133600"/>
                <a:gd name="connsiteY2" fmla="*/ 1424251 h 1779858"/>
                <a:gd name="connsiteX3" fmla="*/ 1777993 w 2133600"/>
                <a:gd name="connsiteY3" fmla="*/ 1779858 h 1779858"/>
                <a:gd name="connsiteX4" fmla="*/ 1492332 w 2133600"/>
                <a:gd name="connsiteY4" fmla="*/ 1776147 h 1779858"/>
                <a:gd name="connsiteX5" fmla="*/ 355607 w 2133600"/>
                <a:gd name="connsiteY5" fmla="*/ 1779858 h 1779858"/>
                <a:gd name="connsiteX6" fmla="*/ 0 w 2133600"/>
                <a:gd name="connsiteY6" fmla="*/ 1424251 h 1779858"/>
                <a:gd name="connsiteX7" fmla="*/ 0 w 2133600"/>
                <a:gd name="connsiteY7" fmla="*/ 1865 h 1779858"/>
                <a:gd name="connsiteX0" fmla="*/ 0 w 2133600"/>
                <a:gd name="connsiteY0" fmla="*/ 295309 h 650916"/>
                <a:gd name="connsiteX1" fmla="*/ 2133600 w 2133600"/>
                <a:gd name="connsiteY1" fmla="*/ 0 h 650916"/>
                <a:gd name="connsiteX2" fmla="*/ 2133600 w 2133600"/>
                <a:gd name="connsiteY2" fmla="*/ 295309 h 650916"/>
                <a:gd name="connsiteX3" fmla="*/ 1777993 w 2133600"/>
                <a:gd name="connsiteY3" fmla="*/ 650916 h 650916"/>
                <a:gd name="connsiteX4" fmla="*/ 1492332 w 2133600"/>
                <a:gd name="connsiteY4" fmla="*/ 647205 h 650916"/>
                <a:gd name="connsiteX5" fmla="*/ 355607 w 2133600"/>
                <a:gd name="connsiteY5" fmla="*/ 650916 h 650916"/>
                <a:gd name="connsiteX6" fmla="*/ 0 w 2133600"/>
                <a:gd name="connsiteY6" fmla="*/ 295309 h 650916"/>
                <a:gd name="connsiteX0" fmla="*/ 0 w 1777993"/>
                <a:gd name="connsiteY0" fmla="*/ 650916 h 650916"/>
                <a:gd name="connsiteX1" fmla="*/ 1777993 w 1777993"/>
                <a:gd name="connsiteY1" fmla="*/ 0 h 650916"/>
                <a:gd name="connsiteX2" fmla="*/ 1777993 w 1777993"/>
                <a:gd name="connsiteY2" fmla="*/ 295309 h 650916"/>
                <a:gd name="connsiteX3" fmla="*/ 1422386 w 1777993"/>
                <a:gd name="connsiteY3" fmla="*/ 650916 h 650916"/>
                <a:gd name="connsiteX4" fmla="*/ 1136725 w 1777993"/>
                <a:gd name="connsiteY4" fmla="*/ 647205 h 650916"/>
                <a:gd name="connsiteX5" fmla="*/ 0 w 1777993"/>
                <a:gd name="connsiteY5" fmla="*/ 650916 h 650916"/>
                <a:gd name="connsiteX0" fmla="*/ 0 w 641268"/>
                <a:gd name="connsiteY0" fmla="*/ 647205 h 650916"/>
                <a:gd name="connsiteX1" fmla="*/ 641268 w 641268"/>
                <a:gd name="connsiteY1" fmla="*/ 0 h 650916"/>
                <a:gd name="connsiteX2" fmla="*/ 641268 w 641268"/>
                <a:gd name="connsiteY2" fmla="*/ 295309 h 650916"/>
                <a:gd name="connsiteX3" fmla="*/ 285661 w 641268"/>
                <a:gd name="connsiteY3" fmla="*/ 650916 h 650916"/>
                <a:gd name="connsiteX4" fmla="*/ 0 w 641268"/>
                <a:gd name="connsiteY4" fmla="*/ 647205 h 65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68" h="650916">
                  <a:moveTo>
                    <a:pt x="0" y="647205"/>
                  </a:moveTo>
                  <a:lnTo>
                    <a:pt x="641268" y="0"/>
                  </a:lnTo>
                  <a:lnTo>
                    <a:pt x="641268" y="295309"/>
                  </a:lnTo>
                  <a:cubicBezTo>
                    <a:pt x="641268" y="491705"/>
                    <a:pt x="482057" y="650916"/>
                    <a:pt x="285661" y="650916"/>
                  </a:cubicBezTo>
                  <a:lnTo>
                    <a:pt x="0" y="647205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31000">
                  <a:schemeClr val="bg1">
                    <a:lumMod val="95000"/>
                  </a:schemeClr>
                </a:gs>
                <a:gs pos="58000">
                  <a:schemeClr val="tx1">
                    <a:lumMod val="75000"/>
                    <a:lumOff val="25000"/>
                  </a:schemeClr>
                </a:gs>
              </a:gsLst>
              <a:lin ang="13800000" scaled="0"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391795" y="361950"/>
            <a:ext cx="2330265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Telephone and Texting</a:t>
            </a:r>
            <a:endParaRPr lang="en-US" b="1" dirty="0"/>
          </a:p>
        </p:txBody>
      </p:sp>
      <p:pic>
        <p:nvPicPr>
          <p:cNvPr id="27" name="Picture 13" descr="Z:\shared\eclipse_digital\powerpint_templates\judd\power_points\Animated\104_150\tablet_apps\elements\images\apps\home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1219200" y="971550"/>
            <a:ext cx="381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Give them a call at a time that is convenient to them.  Consider texting if they prefer that mode of communication.</a:t>
            </a:r>
            <a:endParaRPr lang="en-US" sz="2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Click the home key to return to the main menu.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4"/>
            </p:custDataLst>
          </p:nvPr>
        </p:nvSpPr>
        <p:spPr>
          <a:xfrm>
            <a:off x="6477000" y="1352550"/>
            <a:ext cx="21993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Reaching out by telephone or texting is  the foundation for all tracking and follow-up efforts.  For some tips on using this strategy, click on the Phone Tips image to the left.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16117"/>
            <a:ext cx="1600200" cy="2472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825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Z:\shared\eclipse_digital\powerpint_templates\judd\power_points\Animated\104_150\tablet_apps\elements\images\apps\hom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270" y="4320605"/>
            <a:ext cx="766635" cy="7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77726" y="4422425"/>
            <a:ext cx="14705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Click the home key to return to the main menu.</a:t>
            </a:r>
            <a:endParaRPr lang="en-US" sz="1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391402" y="4845046"/>
            <a:ext cx="635519" cy="1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93" y="0"/>
            <a:ext cx="3329214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4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PERSISTENCEDATA" val="MMPROD_UIPERSISTENCEDATA"/>
  <p:tag name="MMPROD_THEME_BG_IMAGE" val=""/>
  <p:tag name="MMPROD_TAG_VCONFIG" val="PD94bWwgdmVyc2lvbj0iMS4wIj8+DQo8Y29uZmlndXJhdGlvbj4NCgk8YnJhbmRpbmc+DQoJCTx1aWZvbnQgbmFtZT0iRk9OVF9OT1RFU19URVhUIiB2YWx1ZT0iVmVyZGFuYSw5LGZhbHNlLGZhbHNlLGZhbHNlIi8+DQoJPC9icmFuZGluZz4NCgk8Y29sb3JzPg0KCQk8dWljb2xvciBuYW1lPSJwcmltYXJ5IiB2YWx1ZT0iMHg2Rjg0ODgiLz4NCgkJPHVpY29sb3IgbmFtZT0iZ2xvdyIgdmFsdWU9IjB4NjA5NzczIi8+DQoJCTx1aWNvbG9yIG5hbWU9InRleHQiIHZhbHVlPSIweEZGRkZGRiIvPg0KCQk8dWljb2xvciBuYW1lPSJsaWdodCIgdmFsdWU9IjB4NEU1RDYwIi8+DQoJCTx1aWNvbG9yIG5hbWU9InNoYWRvdyIgdmFsdWU9IjB4MDAwMDAwIi8+DQoJCTx1aWNvbG9yIG5hbWU9ImJhY2tncm91bmQiIHZhbHVlPSIweDcyNzk3MSIvPg0KCTwvY29sb3JzPg0KCTxsYXlvdXQ+DQoJCTx1aXNob3cgbmFtZT0icHJlc2VudGF0aW9udGl0bGUiIHZhbHVlPSJ0cnVlIi8+PHVpc2hvdyBuYW1lPSJwcmVzZW50ZXJwaG90byIgdmFsdWU9InRydWUiLz48dWlzaG93IG5hbWU9InByZXNlbnRlcm5hbWUiIHZhbHVlPSJ0cnVlIi8+PHVpc2hvdyBuYW1lPSJwcmVzZW50ZXJ0aXRsZSIgdmFsdWU9InRydWUiLz48dWlzaG93IG5hbWU9InByZXNlbnRlcmVtYWlsIiB2YWx1ZT0idHJ1ZSIvPjx1aXNob3cgbmFtZT0icHJlc2VudGVyYmlvIiB2YWx1ZT0idHJ1ZSIvPjx1aXNob3cgbmFtZT0iY29tcGFueWxvZ28iIHZhbHVlPSJ0cnVlIi8+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+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+PHVpc2hvdyBuYW1lPSJ2aWV3Y2hhbmdlIiB2YWx1ZT0idHJ1ZSIvPjx1aXNob3cgbmFtZT0iYWx3YXlzU2NydW5jaCIgdmFsdWU9ImZhbHNlIi8+PHVpc2hvdyBuYW1lPSJpbml0aWFsZGlzcGxheW1vZGVpc25vcm1hbCIgdmFsdWU9InRydWUiLz48dWlyZXBsYWNlIG5hbWU9ImxvZ28iIHZhbHVlPSIiLz48dWlyZXBsYWNlIG5hbWU9ImJnaW1hZ2UiIHZhbHVlPSIiLz48dWlyZXBsYWNlIG5hbWU9ImluaXRpYWx0YWIiIHZhbHVlPSJvdXRsaW5lIi8+PHVpc2hvdyBuYW1lPSJjY3RleHRoaWdobGlnaHRpbmciIHZhbHVlPSJ0cnVlIi8+DQoJPC9sYXlvdXQ+DQoJPHByZWxvYWRlcj48c2V0Qm9vbCBuYW1lPSJkaXNhYmxlQXNzZXRQcmVsb2FkZXIiIHZhbHVlPSJ0cnVlIi8+PC9wcmVsb2FkZXI+PGxhbmd1YWdlIGlkPSJlb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dWl0ZXh0IG5hbWU9IkNPVVJTRV9TVEFUVVMiIHZhbHVlPSJTdGF0dXQgZHUgbW9kdWxlIi8+DQoJCTx1aXRleHQgbmFtZT0iUEFTU0VEX1NUUklORyIgdmFsdWU9IlLDqXVzc2kiLz4NCgkJPHVpdGV4dCBuYW1lPSJGQUlMRURfU1RSSU5HIiB2YWx1ZT0iRWNob3XDqS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44K544Op44Kk44OJIDogJW4iLz4NCgkJPCEtLSBzdWJzdGl0dXRpb246ICVuID09IHNsaWRlIG51bWJlciAtLT4NCgkJPCEtLSBzdWJzdGl0dXRpb246ICV0ID09IHRvdGFsIHNsaWRlIGNvdW50IC0tPg0KCQk8dWl0ZXh0IG5hbWU9IlNDUlVCQkFSU1RBVFVTX1NMSURFSU5GTyIgdmFsdWU9IuOCueODqeOCpOODiSA6ICVuIC8gJXQgfCAiLz4NCgkJPHVpdGV4dCBuYW1lPSJTQ1JVQkJBUlNUQVRVU19TVE9QUEVEIiB2YWx1ZT0i5YGc5q2iIi8+DQoJCTx1aXRleHQgbmFtZT0iU0NSVUJCQVJTVEFUVVNfUExBWUlORyIgdmFsdWU9IuWGjeeUn+S4rSIvPg0KCQk8dWl0ZXh0IG5hbWU9IlNDUlVCQkFSU1RBVFVTX05PQVVESU8iIHZhbHVlPSLpn7Plo7DjgarjgZciLz4NCgkJPHVpdGV4dCBuYW1lPSJTQ1JVQkJBUlNUQVRVU19WSURQTEFZSU5HIiB2YWx1ZT0i44OT44OH44Kq5YaN55Sf5LitIi8+DQoJCTx1aXRleHQgbmFtZT0iU0NSVUJCQVJTVEFUVVNfTE9BRElORyIgdmFsdWU9IuODreODvOODieS4rSIvPg0KCQk8dWl0ZXh0IG5hbWU9IlNDUlVCQkFSU1RBVFVTX0JVRkZFUklORyIgdmFsdWU9IuODkOODg+ODleOCoeS4rSIvPg0KCQk8dWl0ZXh0IG5hbWU9IlNDUlVCQkFSU1RBVFVTX1FVRVNUSU9OIiB2YWx1ZT0i6LOq5ZWP44Gr562U44GI44Gm5LiL44GV44GEIi8+DQoJCTx1aXRleHQgbmFtZT0iU0NSVUJCQVJTVEFUVVNfUkVWSUVXUVVJWiIgdmFsdWU9IuOCr+OCpOOCuuOCkuODrOODk+ODpeODvOOBl+OBpuOBhOOBvuOBmSIvPg0KCQk8IS0tIHN1YnN0aXR1dGlvbjogJW0gPT0gbWludXRlcyByZW1haW5pbmcgLS0+DQoJCTwhLS0gc3Vic3RpdHV0aW9uOiAlcyA9PSBzZWNvbmRzIHJlbWFpbmluZyAtLT4NCgkJPHVpdGV4dCBuYW1lPSJFTEFQU0VEIiB2YWx1ZT0i5q6L44KKIDogJW0g5YiGICVzIOenkiIvPg0KCQk8dWl0ZXh0IG5hbWU9Ik5PVEZPVU5EIiB2YWx1ZT0i5L2V44KC6KaL44Gk44GL44KK44G+44Gb44KTIi8+DQoJCTx1aXRleHQgbmFtZT0iQVRUQUNITUVOVFMiIHZhbHVlPSLmt7vku5giLz4NCgkJPCEtLSBzdWJzdGl0dXRpb246ICVwID09IGN1cnJlbnQgc3BlYWtlcidzIHRpdGxlIC0tPg0KCQk8dWl0ZXh0IG5hbWU9IkJJT1dJTl9USVRMRSIgdmFsdWU9Iue1jOattCA6ICVwIi8+DQoJCTx1aXRleHQgbmFtZT0iQklPQlROX1RJVExFIiB2YWx1ZT0i57WM5q20Ii8+DQoJCTx1aXRleHQgbmFtZT0iRElWSURFUkJUTl9USVRMRSIgdmFsdWU9InwiLz4NCgkJPHVpdGV4dCBuYW1lPSJDT05UQUNUQlROX1RJVExFIiB2YWx1ZT0i44GK5ZWP44GE5ZCI44KP44GbIi8+DQoJCTx1aXRleHQgbmFtZT0iVEFCX1FVSVoiIHZhbHVlPSLjgq/jgqTjgroiLz4NCgkJPHVpdGV4dCBuYW1lPSJUQUJfT1VUTElORSIgdmFsdWU9IuOCouOCpuODiOODqeOCpOODsyIvPg0KCQk8dWl0ZXh0IG5hbWU9IlRBQl9USFVNQiIgdmFsdWU9IuOCteODoOODjeODvOODqyIvPg0KCQk8dWl0ZXh0IG5hbWU9IlRBQl9OT1RFUyIgdmFsdWU9IuODjuODvOODiCIvPg0KCQk8dWl0ZXh0IG5hbWU9IlRBQl9TRUFSQ0giIHZhbHVlPSLmpJzntKIiLz4NCgkJPHVpdGV4dCBuYW1lPSJTTElERV9IRUFESU5HIiB2YWx1ZT0i44K544Op44Kk44OJ44K/44Kk44OI44OrIi8+DQoJCTx1aXRleHQgbmFtZT0iRFVSQVRJT05fSEVBRElORyIgdmFsdWU9IumVt+OBlSIvPg0KCQk8dWl0ZXh0IG5hbWU9IlNFQVJDSF9IRUFESU5HIiB2YWx1ZT0i5qSc57Si44GZ44KL44OG44Kt44K544OIIDogIi8+DQoJCTx1aXRleHQgbmFtZT0iVEhVTUJfSEVBRElORyIgdmFsdWU9IuOCueODqeOCpOODiSIvPg0KCQk8dWl0ZXh0IG5hbWU9IlRIVU1CX0lORk8iIHZhbHVlPSLjgrnjg6njgqTjg4njgr/jgqTjg4jjg6sgLyDplbfjgZUiLz4NCgkJPHVpdGV4dCBuYW1lPSJBVFRBQ0hOQU1FX0hFQURJTkciIHZhbHVlPSLjg5XjgqHjgqTjg6vlkI0iLz4NCgkJPHVpdGV4dCBuYW1lPSJBVFRBQ0hTSVpFX0hFQURJTkciIHZhbHVlPSLjgrXjgqTjgroiLz4NCgkJPHVpdGV4dCBuYW1lPSJTTElERV9OT1RFUyIgdmFsdWU9IuOCueODqeOCpOODieODjuODvOODiCIvPg0KCQk8dWl0ZXh0IG5hbWU9IkNPVVJTRV9TVEFUVVMiIHZhbHVlPSLjg6Ljgrjjg6Xjg7zjg6vjgrnjg4bjg7zjgr/jgrkiLz4NCgkJPHVpdGV4dCBuYW1lPSJQQVNTRURfU1RSSU5HIiB2YWx1ZT0i5ZCI5qC8Ii8+DQoJCTx1aXRleHQgbmFtZT0iRkFJTEVEX1NUUklORyIgdmFsdWU9IuS4jeWQiOagvCIvPg0KCQk8IS0tcXVpeiBwb2QgYW5kIG1lc3NhZ2UgYm94IHRleHRzLS0+DQoJCTx1aXRleHQgbmFtZT0iUVVJWlBPRF9RVUlaX0FUVEVNUFQiIHZhbHVlPSLjgq/jgqTjgrroqabooYzlm57mlbAgOiAiLz4NCgkJPHVpdGV4dCBuYW1lPSJRVUlaUE9EX1FVSVpfQVRURU1QVF9WQUxVRSIgdmFsdWU9IiVuIC8gJXQiLz4NCgkJPHVpdGV4dCBuYW1lPSJRVUlaUE9EX1FVSVpfU0NPUkUiIHZhbHVlPSLjgrnjgrPjgqIgOiAiLz4NCgkJPHVpdGV4dCBuYW1lPSJRVUlaUE9EX1FVSVpfUEFTU1NDT1JFIiB2YWx1ZT0i5ZCI5qC854K5IDoiLz4NCgkJPHVpdGV4dCBuYW1lPSJRVUlaUE9EX1FVSVpfTUFYU0NPUkUiIHZhbHVlPSLmnIDpq5jlvpfngrkgOiAiLz4NCgkJPHVpdGV4dCBuYW1lPSJRVUlaUE9EX1FVRVNBVE1QVF9TVFIiIHZhbHVlPSLoqabooYzlm57mlbAgOiAlbiAvICV0Ii8+DQoJCTx1aXRleHQgbmFtZT0iUVVJWlBPRF9RVUVTVFlQRV9TVFIiIHZhbHVlPSLjgr/jgqTjg5cgOiAlcyIvPg0KCQk8dWl0ZXh0IG5hbWU9IlFVSVpQT0RfUVVFU1RZUEVfR1JEIiB2YWx1ZT0i6KmV5L6hIi8+DQoJCTx1aXRleHQgbmFtZT0iUVVJWlBPRF9RVUVTVFlQRV9TVlkiIHZhbHVlPSLjgqLjg7PjgrHjg7zjg4giLz4NCgkJPHVpdGV4dCBuYW1lPSJRVUlaUE9EX1FVSVpBVE1QVF9JTkYiIHZhbHVlPSLnhKHliLbpmZAiLz4NCgkJPHVpdGV4dCBuYW1lPSJRVUlaUE9EX1FVRVNBVE1QVF9JTkYiIHZhbHVlPSLnhKHliLbpmZAiLz4NCgkJPHVpdGV4dCBuYW1lPSJXQVJOSU5HTVNHX1lFU1NUUklORyIgdmFsdWU9IuOBr+OBhCIvPg0KCQk8dWl0ZXh0IG5hbWU9IldBUk5JTkdNU0dfTk9TVFJJTkciIHZhbHVlPSLjgYTjgYTjgYgiLz4NCgkJPHVpdGV4dCBuYW1lPSJXQVJOSU5HTVNHX1RJVExFU1RSSU5HIiB2YWx1ZT0i44Kv44Kk44K644Gu44OK44OT44Ky44O844K344On44Oz44Gr6Zai44GZ44KL6K2m5ZGKIi8+DQoJCTx1aXRleHQgbmFtZT0iV0FSTklOR01TR19NU0dTVFJJTkciIHZhbHVlPSLjgZPjga7jgq/jgqTjgrrjgavjga/jgIHjgb7jgaDop6PnrZTjgZfjgabjgYTjgarjgYTos6rllY/jgYzjgYLjgorjgb7jgZnjgIImI3hBOyYjeEE7IOOCr+OCpOOCuuOCkue1guS6huOBmeOCi+OBq+OBr+OAgeOAjOOBr+OBhOOAjeOCkuOCr+ODquODg+OCr+OBl+OBvuOBmeOAguOCr+OCpOOCuuOCkue2muihjOOBmeOCi+OBq+OBr+OAgeOAjOOBhOOBhOOBiOOAjeOCkuOCr+ODquODg+OCr+OBl+OBvuOBmeOAgiIvPg0KCQk8dWl0ZXh0IG5hbWU9IklORk9STUFUSU9OX0gyNjRfRkxBU0hQTEFZRVIiIHZhbHVlPSLjgYrkvb/jgYTjga7jgrPjg7Pjg5Tjg6Xjg7zjgr/jgavnj77lnKjjgqTjg7Pjgrnjg4jjg7zjg6vjgZXjgozjgabjgYTjgosgRmxhc2ggUGxheWVyIOOBruODkOODvOOCuOODp+ODs+OBr+OAgeOBk+OBruODk+ODh+OCquOCkuOCteODneODvOODiOOBl+OBpuOBhOOBvuOBm+OCk+OAguacgOaWsOOBriBGbGFzaCBQbGF5ZXIg44KS44OA44Km44Oz44Ot44O844OJ44GZ44KL44Gr44Gv44CB44OT44OH44Kq6aCY5Z+f44KS44Kv44Oq44OD44Kv44GX44Gm44GP44Gg44GV44GE44CC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OCteOCpOODieODkOODvOOCkuWPguWKoOiAheOBq+imi+OBm+OCiyIvPg0KCQk8dWl0ZXh0IG5hbWU9Ik1VVEUiIHZhbHVlPSLjg5/jg6Xjg7zjg4giLz4NCgkJPHVpdGV4dCBuYW1lPSJET0NXUkFQX1RJVExFIiB2YWx1ZT0iUHJlc2VudGVyIOa3u+S7mOODleOCoeOCpOODqyIvPg0KCQk8dWl0ZXh0IG5hbWU9IkRPQ1dSQVBfTVNHIiB2YWx1ZT0i44Oe44Kk44Kz44Oz44OU44Ol44O844K/44Gr5L+d5a2YIi8+DQoJCTx1aXRleHQgbmFtZT0iRE9DV1JBUF9QUk9NUFQiIHZhbHVlPSLjgq/jg6rjg4Pjgq/jgZfjgabjg4Djgqbjg7Pjg63jg7zjg4k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S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+DQoJCTx1aXRleHQgbmFtZT0iUEFTU0VEX1NUUklORyIgdmFsdWU9Iu2VqeqyqSIvPg0KCQk8dWl0ZXh0IG5hbWU9IkZBSUxFRF9TVFJJTkciIHZhbHVlPSLrtojtlanqsqk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dWl0ZXh0IG5hbWU9IkNPVVJTRV9TVEFUVVMiIHZhbHVlPSJFc3RhZG8gZGUgbW9kdWxvIi8+DQoJCTx1aXRleHQgbmFtZT0iUEFTU0VEX1NUUklORyIgdmFsdWU9IkFwcm9iYWRvIi8+DQoJCTx1aXRleHQgbmFtZT0iRkFJTEVEX1NUUklORyIgdmFsdWU9IlN1c3BlbnNv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+DQoJCTx1aXRleHQgbmFtZT0iRE9DV1JBUF9USVRMRSIgdmFsdWU9IkFyY2hpdm8gYWRqdW50byBkZSBQcmVzZW50ZXIiLz4NCgkJPHVpdGV4dCBuYW1lPSJET0NXUkFQX01TRyIgdmFsdWU9Ikd1YXJkYXIgZW4gTWkgUEMiLz4NCgkJPHVpdGV4dCBuYW1lPSJET0NXUkFQX1BST01QVCIgdmFsdWU9IkhhZ2EgY2xpYyBlbiBEZXNjYXJnYXIiLz4NCgk8L2xhbmd1YWdlPg0KCTxsYW5ndWFnZSBpZD0icH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+DQoJCTx1aXRleHQgbmFtZT0iU0NSVUJCQVJTVEFUVVNfUExBWUlORyIgdmFsdWU9IlJlcHJvZHV6aW5kbyIvPg0KCQk8dWl0ZXh0IG5hbWU9IlNDUlVCQkFSU1RBVFVTX05PQVVESU8iIHZhbHVlPSJTZW0gw6F1ZGlvIi8+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+DQoJCTx1aXRleHQgbmFtZT0iU0NSVUJCQVJTVEFUVVNfUkVWSUVXUVVJWiIgdmFsdWU9IlJldmlzYW5kbyBxdWVzdGlvbsOhcmlvIi8+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+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+DQoJCTx1aXRleHQgbmFtZT0iVEFCX1FVSVoiIHZhbHVlPSJRdWVzdC4iLz4NCgkJPHVpdGV4dCBuYW1lPSJUQUJfT1VUTElORSIgdmFsdWU9IkVzcXVlbWEiLz4NCgkJPHVpdGV4dCBuYW1lPSJUQUJfVEhVTUIiIHZhbHVlPSJNaW5pIi8+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+DQoJCTx1aXRleHQgbmFtZT0iQ09VUlNFX1NUQVRVUyIgdmFsdWU9IlN0YXR1cyBkbyBtw7NkdWxvIi8+DQoJCTx1aXRleHQgbmFtZT0iUEFTU0VEX1NUUklORyIgdmFsdWU9IkFwcm92YWRvIi8+DQoJCTx1aXRleHQgbmFtZT0iRkFJTEVEX1NUUklORyIgdmFsdWU9IlJlcHJvdmFkby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+DQoJCTx1aXRleHQgbmFtZT0iUVVJWlBPRF9RVUlaX1BBU1NTQ09SRSIgdmFsdWU9IlB1bnRlZ2dpbyBtaW5pbW86Ii8+DQoJCTx1aXRleHQgbmFtZT0iUVVJWlBPRF9RVUlaX01BWFNDT1JFIiB2YWx1ZT0iUHVudGVnZ2lvIG1hc3NpbW86Ii8+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+DQoJCTx1aXRleHQgbmFtZT0iV0FSTklOR01TR19ZRVNTVFJJTkciIHZhbHVlPSJTw6wiLz4NCgkJPHVpdGV4dCBuYW1lPSJXQVJOSU5HTVNHX05PU1RSSU5HIiB2YWx1ZT0iTm8iLz4NCgkJPHVpdGV4dCBuYW1lPSJXQVJOSU5HTVNHX1RJVExFU1RSSU5HIiB2YWx1ZT0iQXZ2ZXJ0ZW56YSBuYXZpZ2F6aW9uZSBxdWl6Ii8+DQoJCTx1aXRleHQgbmFtZT0iV0FSTklOR01TR19NU0dTVFJJTkciIHZhbHVlPSJPY2NvcnJlIGFuY29yYSByaXNwb25kZXJlIGFkIGFsY3VuZSBkb21hbmRlIGRlbCBxdWl6LiYjeEE7JiN4QTtTZSBmYXRlIGNsaWMgc3UgU8OsLCB1c2NpcmV0ZSBkYWwgcXVpei4gRmF0ZSBjbGljIHN1IE5vIHBlciBjb250aW51YXJlIGlsIHF1aXouIi8+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EgYmFycmEgbGF0ZXJhbGUgYWkgcGFydGVjaXBhbnRpIi8+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+DQoJPGxhbmd1YWdlIGlkPSJub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+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+DQoJCTx1aXRleHQgbmFtZT0iU0NSVUJCQVJTVEFUVVNfUVVFU1RJT04iIHZhbHVlPSJWcmFhZyBtZXQgYW50d29vcmQiLz4NCgkJPHVpdGV4dCBuYW1lPSJTQ1JVQkJBUlNUQVRVU19SRVZJRVdRVUlaIiB2YWx1ZT0iUXVpeiBjb250cm9sZXJlbiIvPg0KCQk8IS0tIHN1YnN0aXR1dGlvbjogJW0gPT0gbWludXRlcyByZW1haW5pbmcgLS0+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+DQoJCTwhLS0gc3Vic3RpdHV0aW9uOiAlcCA9PSBjdXJyZW50IHNwZWFrZXIncyB0aXRsZSAtLT4NCgkJPHVpdGV4dCBuYW1lPSJCSU9XSU5fVElUTEUiIHZhbHVlPSJCaW9ncmFmaWU6ICVwIi8+DQoJCTx1aXRleHQgbmFtZT0iQklPQlROX1RJVExFIiB2YWx1ZT0iQmlvZ3JhZmllIi8+DQoJCTx1aXRleHQgbmFtZT0iRElWSURFUkJUTl9USVRMRSIgdmFsdWU9InwiLz4NCgkJPHVpdGV4dCBuYW1lPSJDT05UQUNUQlROX1RJVExFIiB2YWx1ZT0iQ29udGFjdCIvPg0KCQk8dWl0ZXh0IG5hbWU9IlRBQl9RVUlaIiB2YWx1ZT0iUXVpeiIvPg0KCQk8dWl0ZXh0IG5hbWU9IlRBQl9PVVRMSU5FIiB2YWx1ZT0iT3ZlcnppY2h0Ii8+DQoJCTx1aXRleHQgbmFtZT0iVEFCX1RIVU1CIiB2YWx1ZT0iTWluaWF0dXVyIi8+DQoJCTx1aXRleHQgbmFtZT0iVEFCX05PVEVTIiB2YWx1ZT0iTm90aXRpZXMiLz4NCgkJPHVpdGV4dCBuYW1lPSJUQUJfU0VBUkNIIiB2YWx1ZT0iWm9la2VuIi8+DQoJCTx1aXRleHQgbmFtZT0iU0xJREVfSEVBRElORyIgdmFsdWU9IlRpdGVsIHZhbiBkaWEiLz4NCgkJPHVpdGV4dCBuYW1lPSJEVVJBVElPTl9IRUFESU5HIiB2YWx1ZT0iRHV1ciIvPg0KCQk8dWl0ZXh0IG5hbWU9IlNFQVJDSF9IRUFESU5HIiB2YWx1ZT0iWm9la2VuIG5hYXIgdGVrc3Q6Ii8+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+DQoJCTx1aXRleHQgbmFtZT0iU0xJREVfTk9URVMiIHZhbHVlPSJEaWFub3RpdGllc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+DQoJCTx1aXRleHQgbmFtZT0iUVVJWlBPRF9RVUlaX01BWFNDT1JFIiB2YWx1ZT0iTWF4aW1hYWwgaGFhbGJhcmUgc2NvcmU6Ii8+DQoJCTx1aXRleHQgbmFtZT0iUVVJWlBPRF9RVUVTQVRNUFRfU1RSIiB2YWx1ZT0iUG9naW5nOiAlbiB2YW4gJXQiLz4NCgkJPHVpdGV4dCBuYW1lPSJRVUlaUE9EX1FVRVNUWVBFX1NUUiIgdmFsdWU9IlR5cGU6ICVzIi8+DQoJCTx1aXRleHQgbmFtZT0iUVVJWlBPRF9RVUVTVFlQRV9HUkQiIHZhbHVlPSJUZWx0IHZvb3Igc2NvcmUiLz4NCgkJPHVpdGV4dCBuYW1lPSJRVUlaUE9EX1FVRVNUWVBFX1NWWSIgdmFsdWU9IkVucXXDqnRlIi8+DQoJCTx1aXRleHQgbmFtZT0iUVVJWlBPRF9RVUlaQVRNUFRfSU5GIiB2YWx1ZT0iT25iZXBlcmt0Ii8+DQoJCTx1aXRleHQgbmFtZT0iUVVJWlBPRF9RVUVTQVRNUFRfSU5GIiB2YWx1ZT0iT25iZXBlcmt0Ii8+DQoJCTx1aXRleHQgbmFtZT0iV0FSTklOR01TR19ZRVNTVFJJTkciIHZhbHVlPSJKYSIvPg0KCQk8dWl0ZXh0IG5hbWU9IldBUk5JTkdNU0dfTk9TVFJJTkciIHZhbHVlPSJOZWUiLz4NCgkJPHVpdGV4dCBuYW1lPSJXQVJOSU5HTVNHX1RJVExFU1RSSU5HIiB2YWx1ZT0iV2FhcnNjaHV3aW5nIG1ldCBiZXRyZWtraW5nIHRvdCBxdWl6bmF2aWdhdGllIi8+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aaWpwYW5lZWwgYWFuIGRlZWxuZW1lcnMgd2VlcmdldmVuIi8+DQoJCTx1aXRleHQgbmFtZT0iTVVURSIgdmFsdWU9IkRlbXBlbiIvPg0KCQk8dWl0ZXh0IG5hbWU9IkRPQ1dSQVBfVElUTEUiIHZhbHVlPSJQcmVzZW50ZXItYmVzdGFuZHNiaWpsYWdlIi8+DQoJCTx1aXRleHQgbmFtZT0iRE9DV1JBUF9NU0ciIHZhbHVlPSJPcHNsYWFuIGluIERlemUgY29tcHV0ZXIiLz4NCgkJPHVpdGV4dCBuYW1lPSJET0NXUkFQX1BST01QVCIgdmFsdWU9IktsaWsgb20gdGUgZG93bmxvYWRlbiIvPg0KCTwvbGFuZ3VhZ2U+DQoJPGxhbmd1YWdlIGlkPSJjbiI+DQoJCTwhLS0gZm9ybWF0IGZvciB1aWZvbnQgdmFsdWUgaXMgImZvbnQsc2l6ZSxpc2JvbGQsaXNpdGFsaWMsaXNzaGFkb3dlZCIgLS0+DQoJCTx1aWZvbnQgbmFtZT0iRk9OVF9RVUlaWklORyIgdmFsdWU9IuWui+S9ky0xODAzMCwxMCxmYWxzZSxmYWxzZSxmYWxzZSIvPg0KCQk8dWlmb250IG5hbWU9IkZPTlRfU0NSVUJTVEFUVVMiIHZhbHVlPSLlrovkvZMtMTgwMzAsMTAsdHJ1ZSxmYWxzZSx0cnVlIi8+DQoJCTx1aWZvbnQgbmFtZT0iRk9OVF9TQ1JVQlRJTUUiIHZhbHVlPSLlrovkvZMtMTgwMzAsMTAsZmFsc2UsZmFsc2UsdHJ1ZSIvPg0KCQk8dWlmb250IG5hbWU9IkZPTlRfRUxBUFNFRFRJTUUiIHZhbHVlPSLlrovkvZMtMTgwMzAsMTAsdHJ1ZSxmYWxzZSx0cnVlIi8+DQoJCTx1aWZvbnQgbmFtZT0iRk9OVF9VVElMU01FTlUiIHZhbHVlPSLlrovkvZMtMTgwMzAsMTAsdHJ1ZSxmYWxzZSxmYWxzZSIvPg0KCQk8dWlmb250IG5hbWU9IkZPTlRfVEFCUyIgdmFsdWU9IuWui+S9ky0xODAzMCwxNCx0cnVlLGZhbHNlLHRydWUiLz4NCgkJPHVpZm9udCBuYW1lPSJGT05UX1BSRVNFTlRBVElPTk5BTUUiIHZhbHVlPSLlrovkvZMtMTgwMzAsMTQsZmFsc2UsZmFsc2UsdHJ1ZSIvPg0KCQk8dWlmb250IG5hbWU9IkZPTlRfUFJFU0VOVEVSTkFNRSIgdmFsdWU9IuWui+S9ky0xODAzMCwxNCx0cnVlLGZhbHNlLHRydWUiLz4NCgkJPHVpZm9udCBuYW1lPSJGT05UX1BSRVNFTlRFUlRJVExFIiB2YWx1ZT0i5a6L5L2TLTE4MDMwLDEzLGZhbHNlLGZhbHNlLHRydWUiLz4NCgkJPHVpZm9udCBuYW1lPSJGT05UX0JJT0JUTiIgdmFsdWU9IuWui+S9ky0xODAzMCwxMCxmYWxzZSxmYWxzZSx0cnVlIi8+DQoJCTx1aWZvbnQgbmFtZT0iRk9OVF9OT1RFUyIgdmFsdWU9IuWui+S9ky0xODAzMCwxMixmYWxzZSxmYWxzZSxmYWxzZSIvPg0KCQk8dWlmb250IG5hbWU9IkZPTlRfT1VUTElORSIgdmFsdWU9IuWui+S9ky0xODAzMCwxMixmYWxzZSxmYWxzZSx0cnVlIi8+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+DQoJCTx1aWZvbnQgbmFtZT0iRk9OVF9MSVNUSEVBRElORyIgdmFsdWU9IuWui+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+S9ky0xODAzMCwxMix0cnVlLGZhbHNlLHRydWUiLz4NCgkJPHVpZm9udCBuYW1lPSJGT05UX01TR0JPWF9NU0ciIHZhbHVlPSLlrovkvZMtMTgwMzAsMTIsZmFsc2UsZmFsc2UsdHJ1ZSIvPg0KCQk8dWlmb250IG5hbWU9IkZPTlRfTVNHQk9YX09QVElPTlMiIHZhbHVlPSLlrovkvZMtMTgwMzAsMTAsdHJ1ZSxmYWxzZSx0cnVlIi8+DQoJCTx1aWZvbnQgbmFtZT0iRk9OVF9RVUlaUE9EX1FVSVpfVElUTEUiIHZhbHVlPSLlrovkvZMtMTgwMzAsMTIsdHJ1ZSxmYWxzZSx0cnVlIi8+DQoJCTx1aWZvbnQgbmFtZT0iRk9OVF9RVUlaUE9EX1FVSVpfQVRURU1QVCIgdmFsdWU9IuWui+S9ky0xODAzMCwxMCxmYWxzZSxmYWxzZSx0cnVlIi8+DQoJCTx1aWZvbnQgbmFtZT0iRk9OVF9RVUlaUE9EX1FVSVpfQVRURU1QVF9WQUxVRSIgdmFsdWU9IuWui+S9ky0xODAzMCwxMCx0cnVlLGZhbHNlLHRydWUiLz4NCgkJPHVpZm9udCBuYW1lPSJGT05UX1FVSVpQT0RfUVVFU1RJT05fU0NPUkUiIHZhbHVlPSLlrovkvZMtMTgwMzAsMTAsZmFsc2UsZmFsc2UsdHJ1ZSIvPg0KCQk8dWlmb250IG5hbWU9IkZPTlRfUVVJWlBPRF9RVUVTVElPTl9TQ09SRV9WQUxVRSIgdmFsdWU9IuWui+S9ky0xODAzMCwxMCx0cnVlLGZhbHNlLHRydWUiLz4NCgkJPHVpZm9udCBuYW1lPSJGT05UX1FVSVpQT0RfUVVFU1RJT05fQVRURU1QVCIgdmFsdWU9IuWui+S9ky0xODAzMCwxMCxmYWxzZSxmYWxzZSx0cnVlIi8+DQoJCTx1aWZvbnQgbmFtZT0iRk9OVF9RVUlaUE9EX1FVRVNUSU9OX0FUVEVNUFRfVkFMVUUiIHZhbHVlPSLlrovkvZMtMTgwMzAsMTAsdHJ1ZSxmYWxzZSx0cnVlIi8+DQoJCTx1aWZvbnQgbmFtZT0iRk9OVF9RVUlaUE9EX1FVRVNUSU9OX1RBRyIgdmFsdWU9IuWui+S9ky0xODAzMCwxMix0cnVlLGZhbHNlLHRydWUiLz4NCgkJPHVpZm9udCBuYW1lPSJGT05UX1FVSVpQT0RfUVVJWl9RVUVTVElPTl9DT1VOVCIgdmFsdWU9IuWui+S9ky0xODAzMCwxMCxmYWxzZSxmYWxzZSx0cnVlIi8+DQoJCTx1aWZvbnQgbmFtZT0iRk9OVF9RVUlaUE9EX1FVSVpfUVVFU1RJT05fQ09VTlRfVkFMVUUiIHZhbHVlPSLlrovkvZMtMTgwMzAsMTAsdHJ1ZSxmYWxzZSx0cnVlIi8+DQoJCTx1aWZvbnQgbmFtZT0iRk9OVF9RVUlaUE9EX1FVSVpfUVVFU1RJT05fQVRURU1QVEVEIiB2YWx1ZT0i5a6L5L2TLTE4MDMwLDEwLGZhbHNlLGZhbHNlLHRydWUiLz4NCgkJPHVpZm9udCBuYW1lPSJGT05UX1FVSVpQT0RfUVVJWl9RVUVTVElPTl9BVFRFTVBURURfVkFMVUUiIHZhbHVlPSLlrovkvZMtMTgwMzAsMTAsdHJ1ZSxmYWxzZSx0cnVlIi8+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+S9ky0xODAzMCwxMCx0cnVlLGZhbHNlLHRydWUiLz4NCgkJPHVpZm9udCBuYW1lPSJGT05UX1FVSVpQT0RfUVVJWl9NQVhTQ09SRSIgdmFsdWU9IuWui+S9ky0xODAzMCwxMCxmYWxzZSxmYWxzZSx0cnVlIi8+DQoJCTx1aWZvbnQgbmFtZT0iRk9OVF9RVUlaUE9EX1FVSVpfTUFYU0NPUkVfVkFMVUUiIHZhbHVlPSLlrovkvZMtMTgwMzAsMTAsdHJ1ZSxmYWxzZSx0cnVlIi8+DQoJCTx1aWZvbnQgbmFtZT0iRk9OVF9RVUlaUE9EX1FVSVpfUEFTU1NDT1JFIiB2YWx1ZT0i5a6L5L2TLTE4MDMwLDEwLGZhbHNlLGZhbHNlLHRydWUiLz4NCgkJPHVpZm9udCBuYW1lPSJGT05UX1FVSVpQT0RfUVVJWl9QQVNTU0NPUkVfVkFMVUUiIHZhbHVlPSLlrovkvZMtMTgwMzAsMTAsdHJ1ZSxmYWxzZSx0cnVlIi8+DQoJCTwhLS0gdWl0ZXh0IC0tPg0KCQk8IS0tIHN1YnN0aXR1dGlvbjogJW4gPT0gc2xpZGUgbnVtYmVyIC0tPg0KCQk8dWl0ZXh0IG5hbWU9IlVOTkFNRURTTElERVRJVExFIiB2YWx1ZT0i5bm754Gv54mHICVuIi8+DQoJCTwhLS0gc3Vic3RpdHV0aW9uOiAlbiA9PSBzbGlkZSBudW1iZXIgLS0+DQoJCTwhLS0gc3Vic3RpdHV0aW9uOiAldCA9PSB0b3RhbCBzbGlkZSBjb3VudCAtLT4NCgkJPHVpdGV4dCBuYW1lPSJTQ1JVQkJBUlNUQVRVU19TTElERUlORk8iIHZhbHVlPSLlubvnga/niYcgJW4gLyAldCB8ICIvPg0KCQk8dWl0ZXh0IG5hbWU9IlNDUlVCQkFSU1RBVFVTX1NUT1BQRUQiIHZhbHVlPSLlt7LlgZzmraIiLz4NCgkJPHVpdGV4dCBuYW1lPSJTQ1JVQkJBUlNUQVRVU19QTEFZSU5HIiB2YWx1ZT0i5q2j5Zyo5pKt5pS+Ii8+DQoJCTx1aXRleHQgbmFtZT0iU0NSVUJCQVJTVEFUVVNfTk9BVURJTyIgdmFsdWU9IuaXoOmfs+mikSIvPg0KCQk8dWl0ZXh0IG5hbWU9IlNDUlVCQkFSU1RBVFVTX1ZJRFBMQVlJTkciIHZhbHVlPSLop4bpopHmkq3mlL4iLz4NCgkJPHVpdGV4dCBuYW1lPSJTQ1JVQkJBUlNUQVRVU19MT0FESU5HIiB2YWx1ZT0i5q2j5Zyo6L295YWlIi8+DQoJCTx1aXRleHQgbmFtZT0iU0NSVUJCQVJTVEFUVVNfQlVGRkVSSU5HIiB2YWx1ZT0i5q2j5Zyo6L+b6KGM57yT5Yay5aSE55CGIi8+DQoJCTx1aXRleHQgbmFtZT0iU0NSVUJCQVJTVEFUVVNfUVVFU1RJT04iIHZhbHVlPSLlm57nrZTpl67popgiLz4NCgkJPHVpdGV4dCBuYW1lPSJTQ1JVQkJBUlNUQVRVU19SRVZJRVdRVUlaIiB2YWx1ZT0i5q2j5Zyo5a6h6ZiF5rWL6aqMIi8+DQoJCTwhLS0gc3Vic3RpdHV0aW9uOiAlbSA9PSBtaW51dGVzIHJlbWFpbmluZyAtLT4NCgkJPCEtLSBzdWJzdGl0dXRpb246ICVzID09IHNlY29uZHMgcmVtYWluaW5nIC0tPg0KCQk8dWl0ZXh0IG5hbWU9IkVMQVBTRUQiIHZhbHVlPSLliankvZkgJW0g5YiG6ZKfICVzIOenkiIvPg0KCQk8dWl0ZXh0IG5hbWU9Ik5PVEZPVU5EIiB2YWx1ZT0i5pyq5om+5Yiw5Lu75L2V5YaF5a65Ii8+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+mqjCIvPg0KCQk8dWl0ZXh0IG5hbWU9IlRBQl9PVVRMSU5FIiB2YWx1ZT0i5aSn57qyIi8+DQoJCTx1aXRleHQgbmFtZT0iVEFCX1RIVU1CIiB2YWx1ZT0i57yp55Wl5Zu+Ii8+DQoJCTx1aXRleHQgbmFtZT0iVEFCX05PVEVTIiB2YWx1ZT0i5aSH5rOoIi8+DQoJCTx1aXRleHQgbmFtZT0iVEFCX1NFQVJDSCIgdmFsdWU9IuaQnOe0oiIvPg0KCQk8dWl0ZXh0IG5hbWU9IlNMSURFX0hFQURJTkciIHZhbHVlPSLlubvnga/niYfmoIfpopgiLz4NCgkJPHVpdGV4dCBuYW1lPSJEVVJBVElPTl9IRUFESU5HIiB2YWx1ZT0i5oyB57ut5pe26Ze0Ii8+DQoJCTx1aXRleHQgbmFtZT0iU0VBUkNIX0hFQURJTkciIHZhbHVlPSLmkJzntKLmlofmnKw6Ii8+DQoJCTx1aXRleHQgbmFtZT0iVEhVTUJfSEVBRElORyIgdmFsdWU9IuW5u+eBr+eJhyIvPg0KCQk8dWl0ZXh0IG5hbWU9IlRIVU1CX0lORk8iIHZhbHVlPSLlubvnga/niYfmoIfpopgv5oyB57ut5pe26Ze0Ii8+DQoJCTx1aXRleHQgbmFtZT0iQVRUQUNITkFNRV9IRUFESU5HIiB2YWx1ZT0i5paH5Lu25ZCNIi8+DQoJCTx1aXRleHQgbmFtZT0iQVRUQUNIU0laRV9IRUFESU5HIiB2YWx1ZT0i5aSn5bCPIi8+DQoJCTx1aXRleHQgbmFtZT0iU0xJREVfTk9URVMiIHZhbHVlPSLlubvnga/niYflpIfms6g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PEsW5hdiBEZW5lbWVzaToiLz4NCgkJPHVpdGV4dCBuYW1lPSJRVUlaUE9EX1FVSVpfQVRURU1QVF9WQUxVRSIgdmFsdWU9IiVuLyV0Ii8+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+DQoJCTx1aXRleHQgbmFtZT0iUVVJWlBPRF9RVUVTVFlQRV9HUkQiIHZhbHVlPSJCYXNhbWFrbMSxIi8+DQoJCTx1aXRleHQgbmFtZT0iUVVJWlBPRF9RVUVTVFlQRV9TVlkiIHZhbHVlPSJBbmtldCIvPg0KCQk8dWl0ZXh0IG5hbWU9IlFVSVpQT0RfUVVJWkFUTVBUX0lORiIgdmFsdWU9IlPEsW7EsXJzxLF6Ii8+DQoJCTx1aXRleHQgbmFtZT0iUVVJWlBPRF9RVUVTQVRNUFRfSU5GIiB2YWx1ZT0iU8SxbsSxcnPEsXoiLz4NCgkJPHVpdGV4dCBuYW1lPSJXQVJOSU5HTVNHX1lFU1NUUklORyIgdmFsdWU9IkV2ZXQiLz4NCgkJPHVpdGV4dCBuYW1lPSJXQVJOSU5HTVNHX05PU1RSSU5HIiB2YWx1ZT0iSGF5xLFyIi8+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+DQoJCTx1aXRleHQgbmFtZT0iRE9DV1JBUF9QUk9NUFQiIHZhbHVlPSLEsG5kaXJtZWsgacOnaW4gVMSxa2xhdMSxbiIvPg0KCTwvbGFuZ3VhZ2U+DQoJPGxhbmd1YWdlIGlkPSJyd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QodC70LDQudC0ICVuIi8+DQoJCTwhLS0gc3Vic3RpdHV0aW9uOiAlbiA9PSBzbGlkZSBudW1iZXIgLS0+DQoJCTwhLS0gc3Vic3RpdHV0aW9uOiAldCA9PSB0b3RhbCBzbGlkZSBjb3VudCAtLT4NCgkJPHVpdGV4dCBuYW1lPSJTQ1JVQkJBUlNUQVRVU19TTElERUlORk8iIHZhbHVlPSLQodC70LDQudC0ICVuIC8gJXQgfCAiLz4NCgkJPHVpdGV4dCBuYW1lPSJTQ1JVQkJBUlNUQVRVU19TVE9QUEVEIiB2YWx1ZT0i0J7RgdGC0LDQvdC+0LLQu9C10L3QviIvPg0KCQk8dWl0ZXh0IG5hbWU9IlNDUlVCQkFSU1RBVFVTX1BMQVlJTkciIHZhbHVlPSLQktC+0YHQv9GA0L7QuNC30LLQtdC00LXQvdC40LUiLz4NCgkJPHVpdGV4dCBuYW1lPSJTQ1JVQkJBUlNUQVRVU19OT0FVRElPIiB2YWx1ZT0i0J3QtdGCINCw0YPQtNC40L4iLz4NCgkJPHVpdGV4dCBuYW1lPSJTQ1JVQkJBUlNUQVRVU19WSURQTEFZSU5HIiB2YWx1ZT0i0JLQvtGB0L/RgNC+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+0L/RgNC+0YEiLz4NCgkJPHVpdGV4dCBuYW1lPSJTQ1JVQkJBUlNUQVRVU19SRVZJRVdRVUlaIiB2YWx1ZT0i0J7QsdC30L7RgCDQvtC/0YDQvtGB0LAiLz4NCgkJPCEtLSBzdWJzdGl0dXRpb246ICVtID09IG1pbnV0ZXMgcmVtYWluaW5nIC0tPg0KCQk8IS0tIHN1YnN0aXR1dGlvbjogJXMgPT0gc2Vjb25kcyByZW1haW5pbmcgLS0+DQoJCTx1aXRleHQgbmFtZT0iRUxBUFNFRCIgdmFsdWU9ItCe0YHRgtCw0LvQvtGB0YwgJW0g0LzQuNC9LiAlcyDRgSIvPg0KCQk8dWl0ZXh0IG5hbWU9Ik5PVEZPVU5EIiB2YWx1ZT0i0J3QuNGH0LXQs9C+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+0L3RgtCw0LrRgiIvPg0KCQk8dWl0ZXh0IG5hbWU9IlRBQl9RVUlaIiB2YWx1ZT0i0J7Qv9GA0L7RgSIvPg0KCQk8dWl0ZXh0IG5hbWU9IlRBQl9PVVRMSU5FIiB2YWx1ZT0i0KHRhdC10LzQsCIvPg0KCQk8dWl0ZXh0IG5hbWU9IlRBQl9USFVNQiIgdmFsdWU9ItCR0LXQs9GD0L3QvtC6Ii8+DQoJCTx1aXRleHQgbmFtZT0iVEFCX05PVEVTIiB2YWx1ZT0i0JfQsNC80LXRgtC60LgiLz4NCgkJPHVpdGV4dCBuYW1lPSJUQUJfU0VBUkNIIiB2YWx1ZT0i0J/QvtC40YHQuiIvPg0KCQk8dWl0ZXh0IG5hbWU9IlNMSURFX0hFQURJTkciIHZhbHVlPSLQl9Cw0LPQvtC70L7QstC+0Log0YHQu9Cw0LnQtNCwIi8+DQoJCTx1aXRleHQgbmFtZT0iRFVSQVRJT05fSEVBRElORyIgdmFsdWU9ItCU0LvQuNGCLdGB0YLRjCIvPg0KCQk8dWl0ZXh0IG5hbWU9IlNFQVJDSF9IRUFESU5HIiB2YWx1ZT0i0J/QvtC40YHQuiDRgtC10LrRgdGC0LA6Ii8+DQoJCTx1aXRleHQgbmFtZT0iVEhVTUJfSEVBRElORyIgdmFsdWU9ItCh0LvQsNC50LQiLz4NCgkJPHVpdGV4dCBuYW1lPSJUSFVNQl9JTkZPIiB2YWx1ZT0i0J3QsNC30LLQsNC90LjQtS/QtNC70LjRgi3QvdC+0YHRgtGMIi8+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0J/QvtC/0YvRgtC60LAg0L/RgNC+0LnRgtC4INC+0L/RgNC+0YE6Ii8+DQoJCTx1aXRleHQgbmFtZT0iUVVJWlBPRF9RVUlaX0FUVEVNUFRfVkFMVUUiIHZhbHVlPSIlbiDQuNC3ICV0Ii8+DQoJCTx1aXRleHQgbmFtZT0iUVVJWlBPRF9RVUlaX1NDT1JFIiB2YWx1ZT0i0J3QsNCx0YDQsNC90L4g0LHQsNC70LvQvtCyOiIvPg0KCQk8dWl0ZXh0IG5hbWU9IlFVSVpQT0RfUVVJWl9QQVNTU0NPUkUiIHZhbHVlPSLQn9GA0L7RhdC+0LTQvdC+0Lkg0YDQtdC30YPQu9GM0YLQsNGCOiIvPg0KCQk8dWl0ZXh0IG5hbWU9IlFVSVpQT0RfUVVJWl9NQVhTQ09SRSIgdmFsdWU9ItCc0LDQutGB0LjQvNCw0LvRjNC90YvQuSDRgNC10LfRg9C70YzRgtCw0YI6Ii8+DQoJCTx1aXRleHQgbmFtZT0iUVVJWlBPRF9RVUVTQVRNUFRfU1RSIiB2YWx1ZT0i0J/QvtC/0YvRgtC60LA6ICVuINC40LcgJXQiLz4NCgkJPHVpdGV4dCBuYW1lPSJRVUlaUE9EX1FVRVNUWVBFX1NUUiIgdmFsdWU9ItCi0LjQvzogJXMiLz4NCgkJPHVpdGV4dCBuYW1lPSJRVUlaUE9EX1FVRVNUWVBFX0dSRCIgdmFsdWU9ItChINC+0YbQtdC90LrQvtC5Ii8+DQoJCTx1aXRleHQgbmFtZT0iUVVJWlBPRF9RVUVTVFlQRV9TVlkiIHZhbHVlPSLQntCx0LfQvtGAIi8+DQoJCTx1aXRleHQgbmFtZT0iUVVJWlBPRF9RVUlaQVRNUFRfSU5GIiB2YWx1ZT0i0JHQvtC70YzRiNC+0LUg0YfQuNGB0LvQviIvPg0KCQk8dWl0ZXh0IG5hbWU9IlFVSVpQT0RfUVVFU0FUTVBUX0lORiIgdmFsdWU9ItCR0L7Qu9GM0YjQvtC1INGH0LjRgdC70L4iLz4NCgkJPHVpdGV4dCBuYW1lPSJXQVJOSU5HTVNHX1lFU1NUUklORyIgdmFsdWU9ItCU0LAiLz4NCgkJPHVpdGV4dCBuYW1lPSJXQVJOSU5HTVNHX05PU1RSSU5HIiB2YWx1ZT0i0J3QtdGCIi8+DQoJCTx1aXRleHQgbmFtZT0iV0FSTklOR01TR19USVRMRVNUUklORyIgdmFsdWU9ItCf0YDQtdC00YPQv9GA0LXQttC00LXQvdC40LUg0L4g0L3QsNCy0LjQs9Cw0YbQuNC4INCyINC+0L/RgNC+0YHQtSIvPg0KCQk8dWl0ZXh0IG5hbWU9IldBUk5JTkdNU0dfTVNHU1RSSU5HIiB2YWx1ZT0i0JIg0L7Qv9GA0L7RgdC1INC+0YHRgtCw0LvQuNGB0Ywg0L3QtdC+0YLQstC10YfQtdC90L3Ri9C1INCy0L7Qv9GA0L7RgdGLLtCd0LDQttCw0YLQuNC1INC60L3QvtC/0LrQuCAmcXVvdDvQlNCwJnF1b3Q7INC/0YDQuNCy0LXQtNC10YIg0Log0LfQsNC60YDRi9GC0LjRjiDQvtC/0YDQvtGB0LAuINCd0LDQttCw0YLQuNC1INC60L3QvtC/0LrQuCAmcXVvdDvQndC10YImcXVvdDsg0L/RgNC+0LTQvtC70LbQuNGCINC+0L/RgNC+0YEuIi8+DQoJCTx1aXRleHQgbmFtZT0iSU5GT1JNQVRJT05fSDI2NF9GTEFTSFBMQVlFUiIgdmFsdWU9ItCi0LXQutGD0YnQsNGPINCy0LXRgNGB0LjRjyDQv9GA0L7QuNCz0YDRi9Cy0LDRgtC10LvRjyBGbGFzaCBQbGF5ZXIsINGD0YHRgtCw0L3QvtCy0LvQtdC90L3QsNGPINC90LAg0Y3RgtC+0Lwg0LrQvtC80L/RjNGO0YLQtdGA0LUsINC90LUg0L/QvtC00LTQtdGA0LbQuNCy0LDQtdGCINGN0YLQviDQstC40LTQtdC+LiDQqdC10LvQutC90LjRgtC1INCyINC+0LHQu9Cw0YHRgtC4INCy0LjQtNC10L4sINGH0YLQvtCx0Ysg0LfQsNCz0YDRg9C30LjRgtGMINC/0L7RgdC70LXQtNC90Y7RjiDQstC10YDRgdC40Y4g0L/RgNC+0LjQs9GA0YvQstCw0YLQtdC70Y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Qn9C+0LrQsNC30YvQstCw0YLRjCDQstGA0LXQt9C60YMg0YPRh9Cw0YHRgtC90LjQutCw0LwiLz4NCgkJPHVpdGV4dCBuYW1lPSJNVVRFIiB2YWx1ZT0i0J7RgtC60LvRjtGH0LjRgtGMINC30LLRg9C6Ii8+DQoJCTx1aXRleHQgbmFtZT0iRE9DV1JBUF9USVRMRSIgdmFsdWU9ItCS0LvQvtC20LXQvdC40LUg0LIg0YTQsNC50LsgQWRvYmUgUHJlc2VudGVyIi8+DQoJCTx1aXRleHQgbmFtZT0iRE9DV1JBUF9NU0ciIHZhbHVlPSLQodC+0YXRgNCw0L3QuNGC0Ywg0LIg0L/QsNC/0LrRgyAmcXVvdDvQnNC+0Lkg0LrQvtC80L/RjNGO0YLQtdGAJnF1b3Q7Ii8+DQoJCTx1aXRleHQgbmFtZT0iRE9DV1JBUF9QUk9NUFQiIHZhbHVlPSLQqdC10LvQutC90YPRgtGMINC00LvRjyDQt9Cw0LPRgNGD0LfQutC4Ii8+DQoJPC9sYW5ndWFnZT4NCjwvY29uZmlndXJhdGlvbj4NCg=="/>
  <p:tag name="MMPROD_UIDATA" val="&lt;database version=&quot;10.0&quot;&gt;&lt;object type=&quot;1&quot; unique_id=&quot;10001&quot;&gt;&lt;property id=&quot;20141&quot; value=&quot;Tracking Ap test&quot;/&gt;&lt;property id=&quot;20148&quot; value=&quot;5&quot;/&gt;&lt;property id=&quot;20184&quot; value=&quot;7&quot;/&gt;&lt;property id=&quot;20250&quot; value=&quot;7&quot;/&gt;&lt;property id=&quot;20251&quot; value=&quot;0&quot;/&gt;&lt;property id=&quot;20259&quot; value=&quot;0&quot;/&gt;&lt;property id=&quot;20263&quot; value=&quot;1&quot;/&gt;&lt;property id=&quot;20264&quot; value=&quot;1&quot;/&gt;&lt;property id=&quot;20501&quot; value=&quot;C:\Users\John\Documents\$ Coffey 2015\Webinar\Tracking and Engagement\Tracking and Engagment Follow-up Tutorial\&quot;/&gt;&lt;object type=&quot;2&quot; unique_id=&quot;10002&quot;&gt;&lt;object type=&quot;3&quot; unique_id=&quot;10003&quot;&gt;&lt;property id=&quot;20148&quot; value=&quot;5&quot;/&gt;&lt;property id=&quot;20300&quot; value=&quot;Slide 1 - &amp;quot;Tracking and Participant Engagement  Tips&amp;quot;&quot;/&gt;&lt;property id=&quot;20307&quot; value=&quot;256&quot;/&gt;&lt;property id=&quot;20309&quot; value=&quot;-1&quot;/&gt;&lt;/object&gt;&lt;object type=&quot;3&quot; unique_id=&quot;10004&quot;&gt;&lt;property id=&quot;20148&quot; value=&quot;5&quot;/&gt;&lt;property id=&quot;20300&quot; value=&quot;Slide 2 - &amp;quot;Facebook&amp;quot;&quot;/&gt;&lt;property id=&quot;20307&quot; value=&quot;263&quot;/&gt;&lt;property id=&quot;20309&quot; value=&quot;-1&quot;/&gt;&lt;/object&gt;&lt;object type=&quot;3&quot; unique_id=&quot;10005&quot;&gt;&lt;property id=&quot;20148&quot; value=&quot;5&quot;/&gt;&lt;property id=&quot;20300&quot; value=&quot;Slide 3 - &amp;quot;LinkedIn&amp;quot;&quot;/&gt;&lt;property id=&quot;20307&quot; value=&quot;257&quot;/&gt;&lt;property id=&quot;20309&quot; value=&quot;-1&quot;/&gt;&lt;/object&gt;&lt;object type=&quot;3&quot; unique_id=&quot;10006&quot;&gt;&lt;property id=&quot;20148&quot; value=&quot;5&quot;/&gt;&lt;property id=&quot;20300&quot; value=&quot;Slide 4 - &amp;quot;Graduations&amp;quot;&quot;/&gt;&lt;property id=&quot;20307&quot; value=&quot;258&quot;/&gt;&lt;property id=&quot;20309&quot; value=&quot;-1&quot;/&gt;&lt;/object&gt;&lt;object type=&quot;3&quot; unique_id=&quot;12244&quot;&gt;&lt;property id=&quot;20148&quot; value=&quot;5&quot;/&gt;&lt;property id=&quot;20300&quot; value=&quot;Slide 6 - &amp;quot;Incentives&amp;quot;&quot;/&gt;&lt;property id=&quot;20307&quot; value=&quot;264&quot;/&gt;&lt;property id=&quot;20309&quot; value=&quot;-1&quot;/&gt;&lt;/object&gt;&lt;object type=&quot;3&quot; unique_id=&quot;12391&quot;&gt;&lt;property id=&quot;20148&quot; value=&quot;5&quot;/&gt;&lt;property id=&quot;20300&quot; value=&quot;Slide 8 - &amp;quot;Meetup and Eventbrite&amp;quot;&quot;/&gt;&lt;property id=&quot;20307&quot; value=&quot;265&quot;/&gt;&lt;property id=&quot;20309&quot; value=&quot;-1&quot;/&gt;&lt;/object&gt;&lt;object type=&quot;3&quot; unique_id=&quot;12392&quot;&gt;&lt;property id=&quot;20148&quot; value=&quot;5&quot;/&gt;&lt;property id=&quot;20300&quot; value=&quot;Slide 10 - &amp;quot;Survey Monkey&amp;quot;&quot;/&gt;&lt;property id=&quot;20307&quot; value=&quot;266&quot;/&gt;&lt;property id=&quot;20309&quot; value=&quot;-1&quot;/&gt;&lt;/object&gt;&lt;object type=&quot;3&quot; unique_id=&quot;12393&quot;&gt;&lt;property id=&quot;20148&quot; value=&quot;5&quot;/&gt;&lt;property id=&quot;20300&quot; value=&quot;Slide 11 - &amp;quot;Newsletter&amp;quot;&quot;/&gt;&lt;property id=&quot;20307&quot; value=&quot;267&quot;/&gt;&lt;property id=&quot;20309&quot; value=&quot;-1&quot;/&gt;&lt;/object&gt;&lt;object type=&quot;3&quot; unique_id=&quot;12394&quot;&gt;&lt;property id=&quot;20148&quot; value=&quot;5&quot;/&gt;&lt;property id=&quot;20300&quot; value=&quot;Slide 13 - &amp;quot;Job Clubs&amp;quot;&quot;/&gt;&lt;property id=&quot;20307&quot; value=&quot;268&quot;/&gt;&lt;property id=&quot;20309&quot; value=&quot;-1&quot;/&gt;&lt;/object&gt;&lt;object type=&quot;3&quot; unique_id=&quot;12395&quot;&gt;&lt;property id=&quot;20148&quot; value=&quot;5&quot;/&gt;&lt;property id=&quot;20300&quot; value=&quot;Slide 14 - &amp;quot;E-Mail and Snail Mail&amp;quot;&quot;/&gt;&lt;property id=&quot;20307&quot; value=&quot;269&quot;/&gt;&lt;property id=&quot;20309&quot; value=&quot;-1&quot;/&gt;&lt;/object&gt;&lt;object type=&quot;3&quot; unique_id=&quot;12396&quot;&gt;&lt;property id=&quot;20148&quot; value=&quot;5&quot;/&gt;&lt;property id=&quot;20300&quot; value=&quot;Slide 16 - &amp;quot;Mentors&amp;quot;&quot;/&gt;&lt;property id=&quot;20307&quot; value=&quot;270&quot;/&gt;&lt;property id=&quot;20309&quot; value=&quot;-1&quot;/&gt;&lt;/object&gt;&lt;object type=&quot;3&quot; unique_id=&quot;12397&quot;&gt;&lt;property id=&quot;20148&quot; value=&quot;5&quot;/&gt;&lt;property id=&quot;20300&quot; value=&quot;Slide 17 - &amp;quot;Workshops&amp;quot;&quot;/&gt;&lt;property id=&quot;20307&quot; value=&quot;271&quot;/&gt;&lt;property id=&quot;20309&quot; value=&quot;-1&quot;/&gt;&lt;/object&gt;&lt;object type=&quot;3&quot; unique_id=&quot;12398&quot;&gt;&lt;property id=&quot;20148&quot; value=&quot;5&quot;/&gt;&lt;property id=&quot;20300&quot; value=&quot;Slide 19 - &amp;quot;Telephone and Texting&amp;quot;&quot;/&gt;&lt;property id=&quot;20307&quot; value=&quot;272&quot;/&gt;&lt;property id=&quot;20309&quot; value=&quot;-1&quot;/&gt;&lt;/object&gt;&lt;object type=&quot;3&quot; unique_id=&quot;13439&quot;&gt;&lt;property id=&quot;20148&quot; value=&quot;5&quot;/&gt;&lt;property id=&quot;20300&quot; value=&quot;Slide 5&quot;/&gt;&lt;property id=&quot;20307&quot; value=&quot;273&quot;/&gt;&lt;/object&gt;&lt;object type=&quot;3&quot; unique_id=&quot;13640&quot;&gt;&lt;property id=&quot;20148&quot; value=&quot;5&quot;/&gt;&lt;property id=&quot;20300&quot; value=&quot;Slide 7&quot;/&gt;&lt;property id=&quot;20307&quot; value=&quot;274&quot;/&gt;&lt;/object&gt;&lt;object type=&quot;3&quot; unique_id=&quot;13641&quot;&gt;&lt;property id=&quot;20148&quot; value=&quot;5&quot;/&gt;&lt;property id=&quot;20300&quot; value=&quot;Slide 9&quot;/&gt;&lt;property id=&quot;20307&quot; value=&quot;275&quot;/&gt;&lt;/object&gt;&lt;object type=&quot;3&quot; unique_id=&quot;13642&quot;&gt;&lt;property id=&quot;20148&quot; value=&quot;5&quot;/&gt;&lt;property id=&quot;20300&quot; value=&quot;Slide 12&quot;/&gt;&lt;property id=&quot;20307&quot; value=&quot;276&quot;/&gt;&lt;/object&gt;&lt;object type=&quot;3&quot; unique_id=&quot;13643&quot;&gt;&lt;property id=&quot;20148&quot; value=&quot;5&quot;/&gt;&lt;property id=&quot;20300&quot; value=&quot;Slide 15&quot;/&gt;&lt;property id=&quot;20307&quot; value=&quot;277&quot;/&gt;&lt;/object&gt;&lt;object type=&quot;3&quot; unique_id=&quot;13644&quot;&gt;&lt;property id=&quot;20148&quot; value=&quot;5&quot;/&gt;&lt;property id=&quot;20300&quot; value=&quot;Slide 18&quot;/&gt;&lt;property id=&quot;20307&quot; value=&quot;278&quot;/&gt;&lt;/object&gt;&lt;object type=&quot;3&quot; unique_id=&quot;13645&quot;&gt;&lt;property id=&quot;20148&quot; value=&quot;5&quot;/&gt;&lt;property id=&quot;20300&quot; value=&quot;Slide 20&quot;/&gt;&lt;property id=&quot;20307&quot; value=&quot;279&quot;/&gt;&lt;/object&gt;&lt;/object&gt;&lt;object type=&quot;8&quot; unique_id=&quot;10050&quot;&gt;&lt;/object&gt;&lt;object type=&quot;4&quot; unique_id=&quot;10451&quot;&gt;&lt;/object&gt;&lt;object type=&quot;10&quot; unique_id=&quot;10452&quot;&gt;&lt;object type=&quot;11&quot; unique_id=&quot;10453&quot;&gt;&lt;/object&gt;&lt;object type=&quot;13&quot; unique_id=&quot;12547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8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7&quot;/&gt;&lt;lineCharCount val=&quot;5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8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1&quot;/&gt;&lt;lineCharCount val=&quot;11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1&quot;/&gt;&lt;lineCharCount val=&quot;11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14&quot;/&gt;&lt;lineCharCount val=&quot;12&quot;/&gt;&lt;lineCharCount val=&quot;6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14&quot;/&gt;&lt;lineCharCount val=&quot;12&quot;/&gt;&lt;lineCharCount val=&quot;6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14&quot;/&gt;&lt;lineCharCount val=&quot;12&quot;/&gt;&lt;lineCharCount val=&quot;6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96538C02-B458-48E9-8B6A-5474451A7950}_1.png&quot;/&gt;&lt;left val=&quot;510&quot;/&gt;&lt;top val=&quot;150&quot;/&gt;&lt;width val=&quot;193&quot;/&gt;&lt;height val=&quot;163&quot;/&gt;&lt;hasText val=&quot;1&quot;/&gt;&lt;/Image&gt;&lt;/ThreeDShapeInfo&gt;"/>
  <p:tag name="PRESENTER_SHAPETEXTINFO" val="&lt;ShapeTextInfo&gt;&lt;TableIndex row=&quot;-1&quot; col=&quot;-1&quot;&gt;&lt;linesCount val=&quot;6&quot;/&gt;&lt;lineCharCount val=&quot;19&quot;/&gt;&lt;lineCharCount val=&quot;22&quot;/&gt;&lt;lineCharCount val=&quot;16&quot;/&gt;&lt;lineCharCount val=&quot;19&quot;/&gt;&lt;lineCharCount val=&quot;14&quot;/&gt;&lt;lineCharCount val=&quot;9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693FD623-A61C-4644-9814-57642452D1A4}_1.png&quot;/&gt;&lt;left val=&quot;507&quot;/&gt;&lt;top val=&quot;31&quot;/&gt;&lt;width val=&quot;184&quot;/&gt;&lt;height val=&quot;114&quot;/&gt;&lt;hasText val=&quot;1&quot;/&gt;&lt;/Image&gt;&lt;/ThreeDShapeInfo&gt;"/>
  <p:tag name="PRESENTER_SHAPETEXTINFO" val="&lt;ShapeTextInfo&gt;&lt;TableIndex row=&quot;-1&quot; col=&quot;-1&quot;&gt;&lt;linesCount val=&quot;3&quot;/&gt;&lt;lineCharCount val=&quot;13&quot;/&gt;&lt;lineCharCount val=&quot;12&quot;/&gt;&lt;lineCharCount val=&quot;4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69D8F4F-DCAA-49DF-B9E3-6F67353B049C}&quot;/&gt;&lt;isInvalidForFieldText val=&quot;0&quot;/&gt;&lt;Image&gt;&lt;filename val=&quot;C:\Users\John\AppData\Local\Temp\PR\data\asimages\{069D8F4F-DCAA-49DF-B9E3-6F67353B049C}_1.png&quot;/&gt;&lt;left val=&quot;182&quot;/&gt;&lt;top val=&quot;160&quot;/&gt;&lt;width val=&quot;47&quot;/&gt;&lt;height val=&quot;90&quot;/&gt;&lt;hasText val=&quot;1&quot;/&gt;&lt;/Image&gt;&lt;/ThreeDShape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587C3B2-23F9-44D8-A245-1A996A8D874F}&quot;/&gt;&lt;isInvalidForFieldText val=&quot;0&quot;/&gt;&lt;Image&gt;&lt;filename val=&quot;C:\Users\John\AppData\Local\Temp\PR\data\asimages\{7587C3B2-23F9-44D8-A245-1A996A8D874F}_1.png&quot;/&gt;&lt;left val=&quot;340&quot;/&gt;&lt;top val=&quot;160&quot;/&gt;&lt;width val=&quot;51&quot;/&gt;&lt;height val=&quot;96&quot;/&gt;&lt;hasText val=&quot;1&quot;/&gt;&lt;/Image&gt;&lt;/ThreeDShape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70A0C166-90E4-4BC7-A7AE-9AEFD5F4AE23}&quot;/&gt;&lt;isInvalidForFieldText val=&quot;0&quot;/&gt;&lt;Image&gt;&lt;filename val=&quot;C:\Users\John\AppData\Local\Temp\PR\data\asimages\{70A0C166-90E4-4BC7-A7AE-9AEFD5F4AE23}.png&quot;/&gt;&lt;left val=&quot;184&quot;/&gt;&lt;top val=&quot;232&quot;/&gt;&lt;width val=&quot;45&quot;/&gt;&lt;height val=&quot;85&quot;/&gt;&lt;hasText val=&quot;1&quot;/&gt;&lt;/Image&gt;&lt;/ThreeDShape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CDB2FCB-46E4-4FD9-AF66-97D53262FCAD}&quot;/&gt;&lt;isInvalidForFieldText val=&quot;0&quot;/&gt;&lt;Image&gt;&lt;filename val=&quot;C:\Users\John\AppData\Local\Temp\PR\data\asimages\{BCDB2FCB-46E4-4FD9-AF66-97D53262FCAD}_1.png&quot;/&gt;&lt;left val=&quot;257&quot;/&gt;&lt;top val=&quot;229&quot;/&gt;&lt;width val=&quot;50&quot;/&gt;&lt;height val=&quot;97&quot;/&gt;&lt;hasText val=&quot;1&quot;/&gt;&lt;/Image&gt;&lt;/ThreeDShape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9BF0514-E8B3-4246-AB65-6540D0C5320A}&quot;/&gt;&lt;isInvalidForFieldText val=&quot;0&quot;/&gt;&lt;Image&gt;&lt;filename val=&quot;C:\Users\John\AppData\Local\Temp\PR\data\asimages\{79BF0514-E8B3-4246-AB65-6540D0C5320A}_1.png&quot;/&gt;&lt;left val=&quot;12&quot;/&gt;&lt;top val=&quot;306&quot;/&gt;&lt;width val=&quot;183&quot;/&gt;&lt;height val=&quot;113&quot;/&gt;&lt;hasText val=&quot;1&quot;/&gt;&lt;/Image&gt;&lt;/ThreeDShape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4992E8A2-F030-486B-BD18-037168CFDE6E}&quot;/&gt;&lt;isInvalidForFieldText val=&quot;0&quot;/&gt;&lt;Image&gt;&lt;filename val=&quot;C:\Users\John\AppData\Local\Temp\PR\data\asimages\{4992E8A2-F030-486B-BD18-037168CFDE6E}.png&quot;/&gt;&lt;left val=&quot;597&quot;/&gt;&lt;top val=&quot;330&quot;/&gt;&lt;width val=&quot;125&quot;/&gt;&lt;height val=&quot;82&quot;/&gt;&lt;hasText val=&quot;1&quot;/&gt;&lt;/Image&gt;&lt;/ThreeDShape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0462AB5-6D69-4668-B5C8-D60C00E5AA09}&quot;/&gt;&lt;isInvalidForFieldText val=&quot;0&quot;/&gt;&lt;Image&gt;&lt;filename val=&quot;C:\Users\John\AppData\Local\Temp\PR\data\asimages\{70462AB5-6D69-4668-B5C8-D60C00E5AA09}_2.png&quot;/&gt;&lt;left val=&quot;654&quot;/&gt;&lt;top val=&quot;341&quot;/&gt;&lt;width val=&quot;65&quot;/&gt;&lt;height val=&quot;64&quot;/&gt;&lt;hasText val=&quot;1&quot;/&gt;&lt;/Image&gt;&lt;/ThreeDShape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35A40201-57E1-4AC1-9E38-7E252471CD99}_2.png&quot;/&gt;&lt;left val=&quot;506&quot;/&gt;&lt;top val=&quot;96&quot;/&gt;&lt;width val=&quot;184&quot;/&gt;&lt;height val=&quot;229&quot;/&gt;&lt;hasText val=&quot;1&quot;/&gt;&lt;/Image&gt;&lt;/ThreeDShapeInfo&gt;"/>
  <p:tag name="PRESENTER_SHAPETEXTINFO" val="&lt;ShapeTextInfo&gt;&lt;TableIndex row=&quot;-1&quot; col=&quot;-1&quot;&gt;&lt;linesCount val=&quot;9&quot;/&gt;&lt;lineCharCount val=&quot;20&quot;/&gt;&lt;lineCharCount val=&quot;19&quot;/&gt;&lt;lineCharCount val=&quot;23&quot;/&gt;&lt;lineCharCount val=&quot;21&quot;/&gt;&lt;lineCharCount val=&quot;7&quot;/&gt;&lt;lineCharCount val=&quot;1&quot;/&gt;&lt;lineCharCount val=&quot;18&quot;/&gt;&lt;lineCharCount val=&quot;18&quot;/&gt;&lt;lineCharCount val=&quot;8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3E9CB782-D802-44FB-8D4E-1A52FD8E3EC1}_2.png&quot;/&gt;&lt;left val=&quot;501&quot;/&gt;&lt;top val=&quot;28&quot;/&gt;&lt;width val=&quot;160&quot;/&gt;&lt;height val=&quot;64&quot;/&gt;&lt;hasText val=&quot;1&quot;/&gt;&lt;/Image&gt;&lt;/ThreeDShapeInfo&gt;"/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D82FC7D0-6EBE-41F7-AE4B-21030B90A5D6}_2.png&quot;/&gt;&lt;left val=&quot;96&quot;/&gt;&lt;top val=&quot;77&quot;/&gt;&lt;width val=&quot;312&quot;/&gt;&lt;height val=&quot;227&quot;/&gt;&lt;hasText val=&quot;1&quot;/&gt;&lt;/Image&gt;&lt;/ThreeDShapeInfo&gt;"/>
  <p:tag name="PRESENTER_SHAPETEXTINFO" val="&lt;ShapeTextInfo&gt;&lt;TableIndex row=&quot;-1&quot; col=&quot;-1&quot;&gt;&lt;linesCount val=&quot;6&quot;/&gt;&lt;lineCharCount val=&quot;10&quot;/&gt;&lt;lineCharCount val=&quot;24&quot;/&gt;&lt;lineCharCount val=&quot;16&quot;/&gt;&lt;lineCharCount val=&quot;16&quot;/&gt;&lt;lineCharCount val=&quot;23&quot;/&gt;&lt;lineCharCount val=&quot;15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6CB25CA-7B53-4E74-BF32-4D3FE9EDB682}&quot;/&gt;&lt;isInvalidForFieldText val=&quot;0&quot;/&gt;&lt;Image&gt;&lt;filename val=&quot;C:\Users\John\AppData\Local\Temp\PR\data\asimages\{06CB25CA-7B53-4E74-BF32-4D3FE9EDB682}_3.png&quot;/&gt;&lt;left val=&quot;654&quot;/&gt;&lt;top val=&quot;341&quot;/&gt;&lt;width val=&quot;65&quot;/&gt;&lt;height val=&quot;64&quot;/&gt;&lt;hasText val=&quot;1&quot;/&gt;&lt;/Image&gt;&lt;/ThreeDShape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F752FB7-33BB-449F-935D-C548D07F3503}_3.png&quot;/&gt;&lt;left val=&quot;501&quot;/&gt;&lt;top val=&quot;33&quot;/&gt;&lt;width val=&quot;151&quot;/&gt;&lt;height val=&quot;59&quot;/&gt;&lt;hasText val=&quot;1&quot;/&gt;&lt;/Image&gt;&lt;/ThreeDShapeInfo&gt;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D5F7571A-2A75-4230-9027-C7BB38DF7FE6}_3.png&quot;/&gt;&lt;left val=&quot;507&quot;/&gt;&lt;top val=&quot;95&quot;/&gt;&lt;width val=&quot;192&quot;/&gt;&lt;height val=&quot;147&quot;/&gt;&lt;hasText val=&quot;1&quot;/&gt;&lt;/Image&gt;&lt;/ThreeDShapeInfo&gt;"/>
  <p:tag name="PRESENTER_SHAPETEXTINFO" val="&lt;ShapeTextInfo&gt;&lt;TableIndex row=&quot;-1&quot; col=&quot;-1&quot;&gt;&lt;linesCount val=&quot;6&quot;/&gt;&lt;lineCharCount val=&quot;23&quot;/&gt;&lt;lineCharCount val=&quot;26&quot;/&gt;&lt;lineCharCount val=&quot;1&quot;/&gt;&lt;lineCharCount val=&quot;23&quot;/&gt;&lt;lineCharCount val=&quot;20&quot;/&gt;&lt;lineCharCount val=&quot;1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D7338E51-13F7-4EEC-B3B8-9724B30DDD20}_3.png&quot;/&gt;&lt;left val=&quot;86&quot;/&gt;&lt;top val=&quot;70&quot;/&gt;&lt;width val=&quot;314&quot;/&gt;&lt;height val=&quot;227&quot;/&gt;&lt;hasText val=&quot;1&quot;/&gt;&lt;/Image&gt;&lt;/ThreeDShapeInfo&gt;"/>
  <p:tag name="PRESENTER_SHAPETEXTINFO" val="&lt;ShapeTextInfo&gt;&lt;TableIndex row=&quot;-1&quot; col=&quot;-1&quot;&gt;&lt;linesCount val=&quot;6&quot;/&gt;&lt;lineCharCount val=&quot;22&quot;/&gt;&lt;lineCharCount val=&quot;25&quot;/&gt;&lt;lineCharCount val=&quot;21&quot;/&gt;&lt;lineCharCount val=&quot;24&quot;/&gt;&lt;lineCharCount val=&quot;22&quot;/&gt;&lt;lineCharCount val=&quot;21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75661C4-B0AF-45DC-9B7A-6574E7F23103}&quot;/&gt;&lt;isInvalidForFieldText val=&quot;0&quot;/&gt;&lt;Image&gt;&lt;filename val=&quot;C:\Users\John\AppData\Local\Temp\PR\data\asimages\{475661C4-B0AF-45DC-9B7A-6574E7F23103}_4.png&quot;/&gt;&lt;left val=&quot;654&quot;/&gt;&lt;top val=&quot;341&quot;/&gt;&lt;width val=&quot;65&quot;/&gt;&lt;height val=&quot;64&quot;/&gt;&lt;hasText val=&quot;1&quot;/&gt;&lt;/Image&gt;&lt;/ThreeDShape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528C3E18-5C95-409F-AC97-0B8FAEE1D238}_4.png&quot;/&gt;&lt;left val=&quot;504&quot;/&gt;&lt;top val=&quot;16&quot;/&gt;&lt;width val=&quot;181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18CB81D-B895-4AA0-AC77-14D0D196CBCD}_4.png&quot;/&gt;&lt;left val=&quot;86&quot;/&gt;&lt;top val=&quot;83&quot;/&gt;&lt;width val=&quot;307&quot;/&gt;&lt;height val=&quot;193&quot;/&gt;&lt;hasText val=&quot;1&quot;/&gt;&lt;/Image&gt;&lt;/ThreeDShapeInfo&gt;"/>
  <p:tag name="PRESENTER_SHAPETEXTINFO" val="&lt;ShapeTextInfo&gt;&lt;TableIndex row=&quot;-1&quot; col=&quot;-1&quot;&gt;&lt;linesCount val=&quot;5&quot;/&gt;&lt;lineCharCount val=&quot;22&quot;/&gt;&lt;lineCharCount val=&quot;22&quot;/&gt;&lt;lineCharCount val=&quot;23&quot;/&gt;&lt;lineCharCount val=&quot;26&quot;/&gt;&lt;lineCharCount val=&quot;8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764894A0-57E5-4141-BB09-9E76750D7942}_4.png&quot;/&gt;&lt;left val=&quot;510&quot;/&gt;&lt;top val=&quot;69&quot;/&gt;&lt;width val=&quot;192&quot;/&gt;&lt;height val=&quot;298&quot;/&gt;&lt;hasText val=&quot;1&quot;/&gt;&lt;/Image&gt;&lt;/ThreeDShapeInfo&gt;"/>
  <p:tag name="PRESENTER_SHAPETEXTINFO" val="&lt;ShapeTextInfo&gt;&lt;TableIndex row=&quot;-1&quot; col=&quot;-1&quot;&gt;&lt;linesCount val=&quot;13&quot;/&gt;&lt;lineCharCount val=&quot;20&quot;/&gt;&lt;lineCharCount val=&quot;22&quot;/&gt;&lt;lineCharCount val=&quot;22&quot;/&gt;&lt;lineCharCount val=&quot;19&quot;/&gt;&lt;lineCharCount val=&quot;22&quot;/&gt;&lt;lineCharCount val=&quot;22&quot;/&gt;&lt;lineCharCount val=&quot;24&quot;/&gt;&lt;lineCharCount val=&quot;11&quot;/&gt;&lt;lineCharCount val=&quot;1&quot;/&gt;&lt;lineCharCount val=&quot;22&quot;/&gt;&lt;lineCharCount val=&quot;21&quot;/&gt;&lt;lineCharCount val=&quot;18&quot;/&gt;&lt;lineCharCount val=&quot;6&quot;/&gt;&lt;/TableIndex&gt;&lt;/ShapeText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2D009C8-D8C4-4A43-BA4C-99E0F0152DA2}&quot;/&gt;&lt;isInvalidForFieldText val=&quot;0&quot;/&gt;&lt;Image&gt;&lt;filename val=&quot;C:\Users\John\AppData\Local\Temp\PR\data\asimages\{62D009C8-D8C4-4A43-BA4C-99E0F0152DA2}_5.png&quot;/&gt;&lt;left val=&quot;654&quot;/&gt;&lt;top val=&quot;341&quot;/&gt;&lt;width val=&quot;65&quot;/&gt;&lt;height val=&quot;64&quot;/&gt;&lt;hasText val=&quot;1&quot;/&gt;&lt;/Image&gt;&lt;/ThreeDShape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A1B14A23-64F2-4596-A1A0-0F10CE9E7102}_5.png&quot;/&gt;&lt;left val=&quot;502&quot;/&gt;&lt;top val=&quot;22&quot;/&gt;&lt;width val=&quot;141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D8C73FEE-4C82-438C-9C90-FCA0DFC5327C}_5.png&quot;/&gt;&lt;left val=&quot;80&quot;/&gt;&lt;top val=&quot;69&quot;/&gt;&lt;width val=&quot;314&quot;/&gt;&lt;height val=&quot;227&quot;/&gt;&lt;hasText val=&quot;1&quot;/&gt;&lt;/Image&gt;&lt;/ThreeDShapeInfo&gt;"/>
  <p:tag name="PRESENTER_SHAPETEXTINFO" val="&lt;ShapeTextInfo&gt;&lt;TableIndex row=&quot;-1&quot; col=&quot;-1&quot;&gt;&lt;linesCount val=&quot;6&quot;/&gt;&lt;lineCharCount val=&quot;23&quot;/&gt;&lt;lineCharCount val=&quot;25&quot;/&gt;&lt;lineCharCount val=&quot;17&quot;/&gt;&lt;lineCharCount val=&quot;19&quot;/&gt;&lt;lineCharCount val=&quot;15&quot;/&gt;&lt;lineCharCount val=&quot;22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B2F2A1F1-615A-4AD5-9CE4-76454CB3FC02}_5.png&quot;/&gt;&lt;left val=&quot;508&quot;/&gt;&lt;top val=&quot;85&quot;/&gt;&lt;width val=&quot;192&quot;/&gt;&lt;height val=&quot;147&quot;/&gt;&lt;hasText val=&quot;1&quot;/&gt;&lt;/Image&gt;&lt;/ThreeDShapeInfo&gt;"/>
  <p:tag name="PRESENTER_SHAPETEXTINFO" val="&lt;ShapeTextInfo&gt;&lt;TableIndex row=&quot;-1&quot; col=&quot;-1&quot;&gt;&lt;linesCount val=&quot;6&quot;/&gt;&lt;lineCharCount val=&quot;24&quot;/&gt;&lt;lineCharCount val=&quot;18&quot;/&gt;&lt;lineCharCount val=&quot;21&quot;/&gt;&lt;lineCharCount val=&quot;17&quot;/&gt;&lt;lineCharCount val=&quot;20&quot;/&gt;&lt;lineCharCount val=&quot;19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93B4C91-39B9-4119-B9CF-F5AAF96347B9}&quot;/&gt;&lt;isInvalidForFieldText val=&quot;0&quot;/&gt;&lt;Image&gt;&lt;filename val=&quot;C:\Users\John\AppData\Local\Temp\PR\data\asimages\{793B4C91-39B9-4119-B9CF-F5AAF96347B9}_6.png&quot;/&gt;&lt;left val=&quot;654&quot;/&gt;&lt;top val=&quot;341&quot;/&gt;&lt;width val=&quot;65&quot;/&gt;&lt;height val=&quot;64&quot;/&gt;&lt;hasText val=&quot;1&quot;/&gt;&lt;/Image&gt;&lt;/ThreeDShape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A0384213-CFDE-49F3-B379-9EF74C9EA157}_6.png&quot;/&gt;&lt;left val=&quot;80&quot;/&gt;&lt;top val=&quot;83&quot;/&gt;&lt;width val=&quot;307&quot;/&gt;&lt;height val=&quot;160&quot;/&gt;&lt;hasText val=&quot;1&quot;/&gt;&lt;/Image&gt;&lt;/ThreeDShapeInfo&gt;"/>
  <p:tag name="PRESENTER_SHAPETEXTINFO" val="&lt;ShapeTextInfo&gt;&lt;TableIndex row=&quot;-1&quot; col=&quot;-1&quot;&gt;&lt;linesCount val=&quot;4&quot;/&gt;&lt;lineCharCount val=&quot;23&quot;/&gt;&lt;lineCharCount val=&quot;21&quot;/&gt;&lt;lineCharCount val=&quot;14&quot;/&gt;&lt;lineCharCount val=&quot;13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242F31A-B21B-47E8-8ED9-4929D7A934BC}_6.png&quot;/&gt;&lt;left val=&quot;506&quot;/&gt;&lt;top val=&quot;15&quot;/&gt;&lt;width val=&quot;14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39FCAB1C-4E98-4A76-A579-84006B7AD57A}_6.png&quot;/&gt;&lt;left val=&quot;510&quot;/&gt;&lt;top val=&quot;91&quot;/&gt;&lt;width val=&quot;187&quot;/&gt;&lt;height val=&quot;147&quot;/&gt;&lt;hasText val=&quot;1&quot;/&gt;&lt;/Image&gt;&lt;/ThreeDShapeInfo&gt;"/>
  <p:tag name="PRESENTER_SHAPETEXTINFO" val="&lt;ShapeTextInfo&gt;&lt;TableIndex row=&quot;-1&quot; col=&quot;-1&quot;&gt;&lt;linesCount val=&quot;6&quot;/&gt;&lt;lineCharCount val=&quot;20&quot;/&gt;&lt;lineCharCount val=&quot;20&quot;/&gt;&lt;lineCharCount val=&quot;9&quot;/&gt;&lt;lineCharCount val=&quot;1&quot;/&gt;&lt;lineCharCount val=&quot;19&quot;/&gt;&lt;lineCharCount val=&quot;3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E566ECB-34F8-4E98-844C-0ADB52E40543}&quot;/&gt;&lt;isInvalidForFieldText val=&quot;0&quot;/&gt;&lt;Image&gt;&lt;filename val=&quot;C:\Users\John\AppData\Local\Temp\PR\data\asimages\{AE566ECB-34F8-4E98-844C-0ADB52E40543}_7.png&quot;/&gt;&lt;left val=&quot;654&quot;/&gt;&lt;top val=&quot;341&quot;/&gt;&lt;width val=&quot;65&quot;/&gt;&lt;height val=&quot;64&quot;/&gt;&lt;hasText val=&quot;1&quot;/&gt;&lt;/Image&gt;&lt;/ThreeDShape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948E8B0D-FB6E-4D87-8F0F-52FA922506EC}_7.png&quot;/&gt;&lt;left val=&quot;506&quot;/&gt;&lt;top val=&quot;39&quot;/&gt;&lt;width val=&quot;19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3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84ECAF0D-7D9F-41DD-A742-59C462EE2A0A}_7.png&quot;/&gt;&lt;left val=&quot;511&quot;/&gt;&lt;top val=&quot;103&quot;/&gt;&lt;width val=&quot;190&quot;/&gt;&lt;height val=&quot;190&quot;/&gt;&lt;hasText val=&quot;1&quot;/&gt;&lt;/Image&gt;&lt;/ThreeDShapeInfo&gt;"/>
  <p:tag name="PRESENTER_SHAPETEXTINFO" val="&lt;ShapeTextInfo&gt;&lt;TableIndex row=&quot;-1&quot; col=&quot;-1&quot;&gt;&lt;linesCount val=&quot;8&quot;/&gt;&lt;lineCharCount val=&quot;20&quot;/&gt;&lt;lineCharCount val=&quot;21&quot;/&gt;&lt;lineCharCount val=&quot;15&quot;/&gt;&lt;lineCharCount val=&quot;1&quot;/&gt;&lt;lineCharCount val=&quot;19&quot;/&gt;&lt;lineCharCount val=&quot;20&quot;/&gt;&lt;lineCharCount val=&quot;20&quot;/&gt;&lt;lineCharCount val=&quot;2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38B7B5D-7FA9-4B3A-B370-D0A09E6270E6}&quot;/&gt;&lt;isInvalidForFieldText val=&quot;0&quot;/&gt;&lt;Image&gt;&lt;filename val=&quot;C:\Users\John\AppData\Local\Temp\PR\data\asimages\{A38B7B5D-7FA9-4B3A-B370-D0A09E6270E6}_7.png&quot;/&gt;&lt;left val=&quot;358&quot;/&gt;&lt;top val=&quot;244&quot;/&gt;&lt;width val=&quot;129&quot;/&gt;&lt;height val=&quot;255&quot;/&gt;&lt;hasText val=&quot;1&quot;/&gt;&lt;/Image&gt;&lt;/ThreeDShape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ADCD8E64-6FA6-4325-8F89-8A45A4315B5F}_7.png&quot;/&gt;&lt;left val=&quot;84&quot;/&gt;&lt;top val=&quot;83&quot;/&gt;&lt;width val=&quot;298&quot;/&gt;&lt;height val=&quot;160&quot;/&gt;&lt;hasText val=&quot;1&quot;/&gt;&lt;/Image&gt;&lt;/ThreeDShapeInfo&gt;"/>
  <p:tag name="PRESENTER_SHAPETEXTINFO" val="&lt;ShapeTextInfo&gt;&lt;TableIndex row=&quot;-1&quot; col=&quot;-1&quot;&gt;&lt;linesCount val=&quot;4&quot;/&gt;&lt;lineCharCount val=&quot;21&quot;/&gt;&lt;lineCharCount val=&quot;18&quot;/&gt;&lt;lineCharCount val=&quot;22&quot;/&gt;&lt;lineCharCount val=&quot;23&quot;/&gt;&lt;/TableIndex&gt;&lt;/ShapeTextInfo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2027049-D118-4975-AB5D-B0C223034010}&quot;/&gt;&lt;isInvalidForFieldText val=&quot;0&quot;/&gt;&lt;Image&gt;&lt;filename val=&quot;C:\Users\John\AppData\Local\Temp\PR\data\asimages\{B2027049-D118-4975-AB5D-B0C223034010}_8.png&quot;/&gt;&lt;left val=&quot;654&quot;/&gt;&lt;top val=&quot;341&quot;/&gt;&lt;width val=&quot;65&quot;/&gt;&lt;height val=&quot;64&quot;/&gt;&lt;hasText val=&quot;1&quot;/&gt;&lt;/Image&gt;&lt;/ThreeDShape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7CFC6686-8570-410D-B451-6AE01A2DCA39}_8.png&quot;/&gt;&lt;left val=&quot;494&quot;/&gt;&lt;top val=&quot;22&quot;/&gt;&lt;width val=&quot;182&quot;/&gt;&lt;height val=&quot;74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788CDE45-D59B-4A59-8BB9-1F3F82C347FF}_8.png&quot;/&gt;&lt;left val=&quot;500&quot;/&gt;&lt;top val=&quot;91&quot;/&gt;&lt;width val=&quot;196&quot;/&gt;&lt;height val=&quot;147&quot;/&gt;&lt;hasText val=&quot;1&quot;/&gt;&lt;/Image&gt;&lt;/ThreeDShapeInfo&gt;"/>
  <p:tag name="PRESENTER_SHAPETEXTINFO" val="&lt;ShapeTextInfo&gt;&lt;TableIndex row=&quot;-1&quot; col=&quot;-1&quot;&gt;&lt;linesCount val=&quot;6&quot;/&gt;&lt;lineCharCount val=&quot;19&quot;/&gt;&lt;lineCharCount val=&quot;24&quot;/&gt;&lt;lineCharCount val=&quot;23&quot;/&gt;&lt;lineCharCount val=&quot;18&quot;/&gt;&lt;lineCharCount val=&quot;20&quot;/&gt;&lt;lineCharCount val=&quot;9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D2C9E7E-CB92-413D-B185-79F563C09952}_8.png&quot;/&gt;&lt;left val=&quot;84&quot;/&gt;&lt;top val=&quot;83&quot;/&gt;&lt;width val=&quot;314&quot;/&gt;&lt;height val=&quot;160&quot;/&gt;&lt;hasText val=&quot;1&quot;/&gt;&lt;/Image&gt;&lt;/ThreeDShapeInfo&gt;"/>
  <p:tag name="PRESENTER_SHAPETEXTINFO" val="&lt;ShapeTextInfo&gt;&lt;TableIndex row=&quot;-1&quot; col=&quot;-1&quot;&gt;&lt;linesCount val=&quot;4&quot;/&gt;&lt;lineCharCount val=&quot;18&quot;/&gt;&lt;lineCharCount val=&quot;25&quot;/&gt;&lt;lineCharCount val=&quot;23&quot;/&gt;&lt;lineCharCount val=&quot;17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685C692-D02A-4C27-949F-EF5A2A66A2E9}&quot;/&gt;&lt;isInvalidForFieldText val=&quot;0&quot;/&gt;&lt;Image&gt;&lt;filename val=&quot;C:\Users\John\AppData\Local\Temp\PR\data\asimages\{3685C692-D02A-4C27-949F-EF5A2A66A2E9}_9.png&quot;/&gt;&lt;left val=&quot;654&quot;/&gt;&lt;top val=&quot;341&quot;/&gt;&lt;width val=&quot;65&quot;/&gt;&lt;height val=&quot;64&quot;/&gt;&lt;hasText val=&quot;1&quot;/&gt;&lt;/Image&gt;&lt;/ThreeDShapeInfo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515DF4CA-B6FF-46E9-96D0-FAAF27E78D90}_9.png&quot;/&gt;&lt;left val=&quot;504&quot;/&gt;&lt;top val=&quot;16&quot;/&gt;&lt;width val=&quot;143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93213E4F-82EF-4D2D-81AC-81DF326CCF45}_9.png&quot;/&gt;&lt;left val=&quot;510&quot;/&gt;&lt;top val=&quot;91&quot;/&gt;&lt;width val=&quot;192&quot;/&gt;&lt;height val=&quot;190&quot;/&gt;&lt;hasText val=&quot;1&quot;/&gt;&lt;/Image&gt;&lt;/ThreeDShapeInfo&gt;"/>
  <p:tag name="PRESENTER_SHAPETEXTINFO" val="&lt;ShapeTextInfo&gt;&lt;TableIndex row=&quot;-1&quot; col=&quot;-1&quot;&gt;&lt;linesCount val=&quot;8&quot;/&gt;&lt;lineCharCount val=&quot;23&quot;/&gt;&lt;lineCharCount val=&quot;23&quot;/&gt;&lt;lineCharCount val=&quot;16&quot;/&gt;&lt;lineCharCount val=&quot;1&quot;/&gt;&lt;lineCharCount val=&quot;22&quot;/&gt;&lt;lineCharCount val=&quot;21&quot;/&gt;&lt;lineCharCount val=&quot;18&quot;/&gt;&lt;lineCharCount val=&quot;6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14E25D2-F843-4588-8F66-5FA9A7E6BD5E}&quot;/&gt;&lt;isInvalidForFieldText val=&quot;0&quot;/&gt;&lt;Image&gt;&lt;filename val=&quot;C:\Users\John\AppData\Local\Temp\PR\data\asimages\{F14E25D2-F843-4588-8F66-5FA9A7E6BD5E}_9.png&quot;/&gt;&lt;left val=&quot;358&quot;/&gt;&lt;top val=&quot;234&quot;/&gt;&lt;width val=&quot;129&quot;/&gt;&lt;height val=&quot;249&quot;/&gt;&lt;hasText val=&quot;1&quot;/&gt;&lt;/Image&gt;&lt;/ThreeDShapeInfo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50AB0D2F-3A84-439D-9C2D-FB0B00E06B7C}_9.png&quot;/&gt;&lt;left val=&quot;80&quot;/&gt;&lt;top val=&quot;89&quot;/&gt;&lt;width val=&quot;283&quot;/&gt;&lt;height val=&quot;160&quot;/&gt;&lt;hasText val=&quot;1&quot;/&gt;&lt;/Image&gt;&lt;/ThreeDShapeInfo&gt;"/>
  <p:tag name="PRESENTER_SHAPETEXTINFO" val="&lt;ShapeTextInfo&gt;&lt;TableIndex row=&quot;-1&quot; col=&quot;-1&quot;&gt;&lt;linesCount val=&quot;4&quot;/&gt;&lt;lineCharCount val=&quot;22&quot;/&gt;&lt;lineCharCount val=&quot;22&quot;/&gt;&lt;lineCharCount val=&quot;21&quot;/&gt;&lt;lineCharCount val=&quot;15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7935812-EF8A-48A4-8809-4E0C37630A9F}&quot;/&gt;&lt;isInvalidForFieldText val=&quot;0&quot;/&gt;&lt;Image&gt;&lt;filename val=&quot;C:\Users\John\AppData\Local\Temp\PR\data\asimages\{F7935812-EF8A-48A4-8809-4E0C37630A9F}_10.png&quot;/&gt;&lt;left val=&quot;654&quot;/&gt;&lt;top val=&quot;341&quot;/&gt;&lt;width val=&quot;65&quot;/&gt;&lt;height val=&quot;64&quot;/&gt;&lt;hasText val=&quot;1&quot;/&gt;&lt;/Image&gt;&lt;/ThreeDShape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FB5FB7ED-175A-4FB2-AC68-D1077C1EBFA0}_10.png&quot;/&gt;&lt;left val=&quot;505&quot;/&gt;&lt;top val=&quot;23&quot;/&gt;&lt;width val=&quot;148&quot;/&gt;&lt;height val=&quot;83&quot;/&gt;&lt;hasText val=&quot;1&quot;/&gt;&lt;/Image&gt;&lt;/ThreeDShapeInfo&gt;"/>
  <p:tag name="PRESENTER_SHAPETEXTINFO" val="&lt;ShapeTextInfo&gt;&lt;TableIndex row=&quot;-1&quot; col=&quot;-1&quot;&gt;&lt;linesCount val=&quot;2&quot;/&gt;&lt;lineCharCount val=&quot;11&quot;/&gt;&lt;lineCharCount val=&quot;10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AF2AB3BC-AFF8-43EC-9292-A1D475DD2741}_10.png&quot;/&gt;&lt;left val=&quot;80&quot;/&gt;&lt;top val=&quot;89&quot;/&gt;&lt;width val=&quot;271&quot;/&gt;&lt;height val=&quot;127&quot;/&gt;&lt;hasText val=&quot;1&quot;/&gt;&lt;/Image&gt;&lt;/ThreeDShapeInfo&gt;"/>
  <p:tag name="PRESENTER_SHAPETEXTINFO" val="&lt;ShapeTextInfo&gt;&lt;TableIndex row=&quot;-1&quot; col=&quot;-1&quot;&gt;&lt;linesCount val=&quot;3&quot;/&gt;&lt;lineCharCount val=&quot;21&quot;/&gt;&lt;lineCharCount val=&quot;22&quot;/&gt;&lt;lineCharCount val=&quot;18&quot;/&gt;&lt;/TableIndex&gt;&lt;/ShapeTextInfo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43FC57FC-4A7D-4AB5-8E14-7A60D187BDA1}_10.png&quot;/&gt;&lt;left val=&quot;507&quot;/&gt;&lt;top val=&quot;106&quot;/&gt;&lt;width val=&quot;191&quot;/&gt;&lt;height val=&quot;212&quot;/&gt;&lt;hasText val=&quot;1&quot;/&gt;&lt;/Image&gt;&lt;/ThreeDShapeInfo&gt;"/>
  <p:tag name="PRESENTER_SHAPETEXTINFO" val="&lt;ShapeTextInfo&gt;&lt;TableIndex row=&quot;-1&quot; col=&quot;-1&quot;&gt;&lt;linesCount val=&quot;9&quot;/&gt;&lt;lineCharCount val=&quot;23&quot;/&gt;&lt;lineCharCount val=&quot;21&quot;/&gt;&lt;lineCharCount val=&quot;18&quot;/&gt;&lt;lineCharCount val=&quot;22&quot;/&gt;&lt;lineCharCount val=&quot;17&quot;/&gt;&lt;lineCharCount val=&quot;22&quot;/&gt;&lt;lineCharCount val=&quot;10&quot;/&gt;&lt;lineCharCount val=&quot;20&quot;/&gt;&lt;lineCharCount val=&quot;14&quot;/&gt;&lt;/TableIndex&gt;&lt;/ShapeTextInfo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E01ACE7-C1D5-4E07-938D-D59F98A042A2}&quot;/&gt;&lt;isInvalidForFieldText val=&quot;0&quot;/&gt;&lt;Image&gt;&lt;filename val=&quot;C:\Users\John\AppData\Local\Temp\PR\data\asimages\{7E01ACE7-C1D5-4E07-938D-D59F98A042A2}_11.png&quot;/&gt;&lt;left val=&quot;654&quot;/&gt;&lt;top val=&quot;341&quot;/&gt;&lt;width val=&quot;65&quot;/&gt;&lt;height val=&quot;64&quot;/&gt;&lt;hasText val=&quot;1&quot;/&gt;&lt;/Image&gt;&lt;/ThreeDShapeInfo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2730D99-E988-479B-A7A0-97995884179A}_11.png&quot;/&gt;&lt;left val=&quot;504&quot;/&gt;&lt;top val=&quot;22&quot;/&gt;&lt;width val=&quot;14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9D1CCD06-8141-471F-8E92-3ACC5B7E35D3}_11.png&quot;/&gt;&lt;left val=&quot;508&quot;/&gt;&lt;top val=&quot;100&quot;/&gt;&lt;width val=&quot;191&quot;/&gt;&lt;height val=&quot;169&quot;/&gt;&lt;hasText val=&quot;1&quot;/&gt;&lt;/Image&gt;&lt;/ThreeDShapeInfo&gt;"/>
  <p:tag name="PRESENTER_SHAPETEXTINFO" val="&lt;ShapeTextInfo&gt;&lt;TableIndex row=&quot;-1&quot; col=&quot;-1&quot;&gt;&lt;linesCount val=&quot;7&quot;/&gt;&lt;lineCharCount val=&quot;16&quot;/&gt;&lt;lineCharCount val=&quot;20&quot;/&gt;&lt;lineCharCount val=&quot;23&quot;/&gt;&lt;lineCharCount val=&quot;6&quot;/&gt;&lt;lineCharCount val=&quot;1&quot;/&gt;&lt;lineCharCount val=&quot;20&quot;/&gt;&lt;lineCharCount val=&quot;20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7EC49F87-C964-44B5-9091-381B778EAB71}&quot;/&gt;&lt;isInvalidForFieldText val=&quot;0&quot;/&gt;&lt;Image&gt;&lt;filename val=&quot;C:\Users\John\AppData\Local\Temp\PR\data\asimages\{7EC49F87-C964-44B5-9091-381B778EAB71}.png&quot;/&gt;&lt;left val=&quot;364&quot;/&gt;&lt;top val=&quot;236&quot;/&gt;&lt;width val=&quot;129&quot;/&gt;&lt;height val=&quot;253&quot;/&gt;&lt;hasText val=&quot;1&quot;/&gt;&lt;/Image&gt;&lt;/ThreeDShape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0B9D5021-5E0C-4A50-A356-36FEA3083CB8}_11.png&quot;/&gt;&lt;left val=&quot;80&quot;/&gt;&lt;top val=&quot;89&quot;/&gt;&lt;width val=&quot;281&quot;/&gt;&lt;height val=&quot;193&quot;/&gt;&lt;hasText val=&quot;1&quot;/&gt;&lt;/Image&gt;&lt;/ThreeDShapeInfo&gt;"/>
  <p:tag name="PRESENTER_SHAPETEXTINFO" val="&lt;ShapeTextInfo&gt;&lt;TableIndex row=&quot;-1&quot; col=&quot;-1&quot;&gt;&lt;linesCount val=&quot;5&quot;/&gt;&lt;lineCharCount val=&quot;22&quot;/&gt;&lt;lineCharCount val=&quot;16&quot;/&gt;&lt;lineCharCount val=&quot;18&quot;/&gt;&lt;lineCharCount val=&quot;20&quot;/&gt;&lt;lineCharCount val=&quot;8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455A4DBE-5C30-449F-A0EB-6F4EC4DD69B6}&quot;/&gt;&lt;isInvalidForFieldText val=&quot;0&quot;/&gt;&lt;Image&gt;&lt;filename val=&quot;C:\Users\John\AppData\Local\Temp\PR\data\asimages\{455A4DBE-5C30-449F-A0EB-6F4EC4DD69B6}_12.png&quot;/&gt;&lt;left val=&quot;654&quot;/&gt;&lt;top val=&quot;341&quot;/&gt;&lt;width val=&quot;65&quot;/&gt;&lt;height val=&quot;64&quot;/&gt;&lt;hasText val=&quot;1&quot;/&gt;&lt;/Image&gt;&lt;/ThreeDShape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FBB328C4-8621-40F4-977E-258CA4379D3A}_12.png&quot;/&gt;&lt;left val=&quot;506&quot;/&gt;&lt;top val=&quot;21&quot;/&gt;&lt;width val=&quot;165&quot;/&gt;&lt;height val=&quot;74&quot;/&gt;&lt;hasText val=&quot;1&quot;/&gt;&lt;/Image&gt;&lt;/ThreeDShapeInfo&gt;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FC18A43D-A3AB-44AA-9712-46DD1C87D86D}_12.png&quot;/&gt;&lt;left val=&quot;80&quot;/&gt;&lt;top val=&quot;71&quot;/&gt;&lt;width val=&quot;272&quot;/&gt;&lt;height val=&quot;227&quot;/&gt;&lt;hasText val=&quot;1&quot;/&gt;&lt;/Image&gt;&lt;/ThreeDShapeInfo&gt;"/>
  <p:tag name="PRESENTER_SHAPETEXTINFO" val="&lt;ShapeTextInfo&gt;&lt;TableIndex row=&quot;-1&quot; col=&quot;-1&quot;&gt;&lt;linesCount val=&quot;6&quot;/&gt;&lt;lineCharCount val=&quot;21&quot;/&gt;&lt;lineCharCount val=&quot;19&quot;/&gt;&lt;lineCharCount val=&quot;15&quot;/&gt;&lt;lineCharCount val=&quot;13&quot;/&gt;&lt;lineCharCount val=&quot;20&quot;/&gt;&lt;lineCharCount val=&quot;10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E81FAB7B-18A3-4129-AF12-F19E7BBC5024}_12.png&quot;/&gt;&lt;left val=&quot;510&quot;/&gt;&lt;top val=&quot;91&quot;/&gt;&lt;width val=&quot;190&quot;/&gt;&lt;height val=&quot;212&quot;/&gt;&lt;hasText val=&quot;1&quot;/&gt;&lt;/Image&gt;&lt;/ThreeDShapeInfo&gt;"/>
  <p:tag name="PRESENTER_SHAPETEXTINFO" val="&lt;ShapeTextInfo&gt;&lt;TableIndex row=&quot;-1&quot; col=&quot;-1&quot;&gt;&lt;linesCount val=&quot;9&quot;/&gt;&lt;lineCharCount val=&quot;21&quot;/&gt;&lt;lineCharCount val=&quot;20&quot;/&gt;&lt;lineCharCount val=&quot;19&quot;/&gt;&lt;lineCharCount val=&quot;23&quot;/&gt;&lt;lineCharCount val=&quot;19&quot;/&gt;&lt;lineCharCount val=&quot;21&quot;/&gt;&lt;lineCharCount val=&quot;17&quot;/&gt;&lt;lineCharCount val=&quot;24&quot;/&gt;&lt;lineCharCount val=&quot;8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126AC5DC-1CA9-40F9-ACA2-C88FE1F9FD0B}&quot;/&gt;&lt;isInvalidForFieldText val=&quot;0&quot;/&gt;&lt;Image&gt;&lt;filename val=&quot;C:\Users\John\AppData\Local\Temp\PR\data\asimages\{126AC5DC-1CA9-40F9-ACA2-C88FE1F9FD0B}_13.png&quot;/&gt;&lt;left val=&quot;654&quot;/&gt;&lt;top val=&quot;341&quot;/&gt;&lt;width val=&quot;65&quot;/&gt;&lt;height val=&quot;64&quot;/&gt;&lt;hasText val=&quot;1&quot;/&gt;&lt;/Image&gt;&lt;/ThreeDShapeInfo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E423D2DB-3732-473E-99DB-D4288D3CD908}_13.png&quot;/&gt;&lt;left val=&quot;500&quot;/&gt;&lt;top val=&quot;45&quot;/&gt;&lt;width val=&quot;193&quot;/&gt;&lt;height val=&quot;83&quot;/&gt;&lt;hasText val=&quot;1&quot;/&gt;&lt;/Image&gt;&lt;/ThreeDShapeInfo&gt;"/>
  <p:tag name="PRESENTER_SHAPETEXTINFO" val="&lt;ShapeTextInfo&gt;&lt;TableIndex row=&quot;-1&quot; col=&quot;-1&quot;&gt;&lt;linesCount val=&quot;2&quot;/&gt;&lt;lineCharCount val=&quot;14&quot;/&gt;&lt;lineCharCount val=&quot;7&quot;/&gt;&lt;/TableIndex&gt;&lt;/ShapeTextInfo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88A807FC-CE1C-4023-96FF-1BEE97A46327}_13.png&quot;/&gt;&lt;left val=&quot;86&quot;/&gt;&lt;top val=&quot;77&quot;/&gt;&lt;width val=&quot;326&quot;/&gt;&lt;height val=&quot;193&quot;/&gt;&lt;hasText val=&quot;1&quot;/&gt;&lt;/Image&gt;&lt;/ThreeDShapeInfo&gt;"/>
  <p:tag name="PRESENTER_SHAPETEXTINFO" val="&lt;ShapeTextInfo&gt;&lt;TableIndex row=&quot;-1&quot; col=&quot;-1&quot;&gt;&lt;linesCount val=&quot;5&quot;/&gt;&lt;lineCharCount val=&quot;27&quot;/&gt;&lt;lineCharCount val=&quot;22&quot;/&gt;&lt;lineCharCount val=&quot;24&quot;/&gt;&lt;lineCharCount val=&quot;25&quot;/&gt;&lt;lineCharCount val=&quot;17&quot;/&gt;&lt;/TableIndex&gt;&lt;/ShapeTextInfo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ohn\AppData\Local\Temp\PR\data\asimages\{1E7FD6BE-5950-4E21-8737-DEB498A3F80C}_13.png&quot;/&gt;&lt;left val=&quot;510&quot;/&gt;&lt;top val=&quot;127&quot;/&gt;&lt;width val=&quot;178&quot;/&gt;&lt;height val=&quot;147&quot;/&gt;&lt;hasText val=&quot;1&quot;/&gt;&lt;/Image&gt;&lt;/ThreeDShapeInfo&gt;"/>
  <p:tag name="PRESENTER_SHAPETEXTINFO" val="&lt;ShapeTextInfo&gt;&lt;TableIndex row=&quot;-1&quot; col=&quot;-1&quot;&gt;&lt;linesCount val=&quot;6&quot;/&gt;&lt;lineCharCount val=&quot;17&quot;/&gt;&lt;lineCharCount val=&quot;17&quot;/&gt;&lt;lineCharCount val=&quot;18&quot;/&gt;&lt;lineCharCount val=&quot;15&quot;/&gt;&lt;lineCharCount val=&quot;19&quot;/&gt;&lt;lineCharCount val=&quot;5&quot;/&gt;&lt;/TableIndex&gt;&lt;/ShapeTextInfo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Simple Design Jumpout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689DBE"/>
      </a:accent1>
      <a:accent2>
        <a:srgbClr val="FC4B28"/>
      </a:accent2>
      <a:accent3>
        <a:srgbClr val="1DA69C"/>
      </a:accent3>
      <a:accent4>
        <a:srgbClr val="0A4370"/>
      </a:accent4>
      <a:accent5>
        <a:srgbClr val="776261"/>
      </a:accent5>
      <a:accent6>
        <a:srgbClr val="E61A04"/>
      </a:accent6>
      <a:hlink>
        <a:srgbClr val="AD1F1F"/>
      </a:hlink>
      <a:folHlink>
        <a:srgbClr val="FFC42F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3075</TotalTime>
  <Words>867</Words>
  <Application>Microsoft Office PowerPoint</Application>
  <PresentationFormat>On-screen Show (16:9)</PresentationFormat>
  <Paragraphs>82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1_Office Theme</vt:lpstr>
      <vt:lpstr>Acrobat Document</vt:lpstr>
      <vt:lpstr>Tracking and Participant Engagement  Tips</vt:lpstr>
      <vt:lpstr>Facebook</vt:lpstr>
      <vt:lpstr>LinkedIn</vt:lpstr>
      <vt:lpstr>Graduations</vt:lpstr>
      <vt:lpstr>PowerPoint Presentation</vt:lpstr>
      <vt:lpstr>Incentives</vt:lpstr>
      <vt:lpstr>PowerPoint Presentation</vt:lpstr>
      <vt:lpstr>Meetup and Eventbrite</vt:lpstr>
      <vt:lpstr>PowerPoint Presentation</vt:lpstr>
      <vt:lpstr>Survey Monkey</vt:lpstr>
      <vt:lpstr>Newsletter</vt:lpstr>
      <vt:lpstr>PowerPoint Presentation</vt:lpstr>
      <vt:lpstr>Job Clubs</vt:lpstr>
      <vt:lpstr>E-Mail and Snail Mail</vt:lpstr>
      <vt:lpstr>PowerPoint Presentation</vt:lpstr>
      <vt:lpstr>Mentors</vt:lpstr>
      <vt:lpstr>Workshops</vt:lpstr>
      <vt:lpstr>PowerPoint Presentation</vt:lpstr>
      <vt:lpstr>Telephone and Texting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Presentermedia</dc:creator>
  <cp:lastModifiedBy>Erika Humphrey</cp:lastModifiedBy>
  <cp:revision>171</cp:revision>
  <dcterms:created xsi:type="dcterms:W3CDTF">2013-01-31T23:03:13Z</dcterms:created>
  <dcterms:modified xsi:type="dcterms:W3CDTF">2015-07-10T14:45:17Z</dcterms:modified>
</cp:coreProperties>
</file>