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4"/>
  </p:notesMasterIdLst>
  <p:handoutMasterIdLst>
    <p:handoutMasterId r:id="rId35"/>
  </p:handoutMasterIdLst>
  <p:sldIdLst>
    <p:sldId id="534" r:id="rId5"/>
    <p:sldId id="551" r:id="rId6"/>
    <p:sldId id="536" r:id="rId7"/>
    <p:sldId id="560" r:id="rId8"/>
    <p:sldId id="561" r:id="rId9"/>
    <p:sldId id="562" r:id="rId10"/>
    <p:sldId id="539" r:id="rId11"/>
    <p:sldId id="559" r:id="rId12"/>
    <p:sldId id="557" r:id="rId13"/>
    <p:sldId id="540" r:id="rId14"/>
    <p:sldId id="541" r:id="rId15"/>
    <p:sldId id="542" r:id="rId16"/>
    <p:sldId id="563" r:id="rId17"/>
    <p:sldId id="564" r:id="rId18"/>
    <p:sldId id="565" r:id="rId19"/>
    <p:sldId id="570" r:id="rId20"/>
    <p:sldId id="566" r:id="rId21"/>
    <p:sldId id="544" r:id="rId22"/>
    <p:sldId id="555" r:id="rId23"/>
    <p:sldId id="556" r:id="rId24"/>
    <p:sldId id="547" r:id="rId25"/>
    <p:sldId id="567" r:id="rId26"/>
    <p:sldId id="568" r:id="rId27"/>
    <p:sldId id="548" r:id="rId28"/>
    <p:sldId id="571" r:id="rId29"/>
    <p:sldId id="558" r:id="rId30"/>
    <p:sldId id="549" r:id="rId31"/>
    <p:sldId id="550" r:id="rId32"/>
    <p:sldId id="554" r:id="rId33"/>
  </p:sldIdLst>
  <p:sldSz cx="9144000" cy="6858000" type="screen4x3"/>
  <p:notesSz cx="6858000" cy="1590675"/>
  <p:defaultTextStyle>
    <a:defPPr>
      <a:defRPr lang="en-US"/>
    </a:defPPr>
    <a:lvl1pPr algn="l" rtl="0" eaLnBrk="0" fontAlgn="base" hangingPunct="0">
      <a:spcBef>
        <a:spcPct val="0"/>
      </a:spcBef>
      <a:spcAft>
        <a:spcPct val="0"/>
      </a:spcAft>
      <a:defRPr kern="1200">
        <a:solidFill>
          <a:schemeClr val="tx1"/>
        </a:solidFill>
        <a:latin typeface="Calibri"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Calibri"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Calibri"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Calibri"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Calibri" charset="0"/>
        <a:ea typeface="ＭＳ Ｐゴシック" charset="-128"/>
        <a:cs typeface="+mn-cs"/>
      </a:defRPr>
    </a:lvl5pPr>
    <a:lvl6pPr marL="2286000" algn="l" defTabSz="914400" rtl="0" eaLnBrk="1" latinLnBrk="0" hangingPunct="1">
      <a:defRPr kern="1200">
        <a:solidFill>
          <a:schemeClr val="tx1"/>
        </a:solidFill>
        <a:latin typeface="Calibri" charset="0"/>
        <a:ea typeface="ＭＳ Ｐゴシック" charset="-128"/>
        <a:cs typeface="+mn-cs"/>
      </a:defRPr>
    </a:lvl6pPr>
    <a:lvl7pPr marL="2743200" algn="l" defTabSz="914400" rtl="0" eaLnBrk="1" latinLnBrk="0" hangingPunct="1">
      <a:defRPr kern="1200">
        <a:solidFill>
          <a:schemeClr val="tx1"/>
        </a:solidFill>
        <a:latin typeface="Calibri" charset="0"/>
        <a:ea typeface="ＭＳ Ｐゴシック" charset="-128"/>
        <a:cs typeface="+mn-cs"/>
      </a:defRPr>
    </a:lvl7pPr>
    <a:lvl8pPr marL="3200400" algn="l" defTabSz="914400" rtl="0" eaLnBrk="1" latinLnBrk="0" hangingPunct="1">
      <a:defRPr kern="1200">
        <a:solidFill>
          <a:schemeClr val="tx1"/>
        </a:solidFill>
        <a:latin typeface="Calibri" charset="0"/>
        <a:ea typeface="ＭＳ Ｐゴシック" charset="-128"/>
        <a:cs typeface="+mn-cs"/>
      </a:defRPr>
    </a:lvl8pPr>
    <a:lvl9pPr marL="3657600" algn="l" defTabSz="914400" rtl="0" eaLnBrk="1" latinLnBrk="0" hangingPunct="1">
      <a:defRPr kern="1200">
        <a:solidFill>
          <a:schemeClr val="tx1"/>
        </a:solidFill>
        <a:latin typeface="Calibri" charset="0"/>
        <a:ea typeface="ＭＳ Ｐゴシック" charset="-128"/>
        <a:cs typeface="+mn-cs"/>
      </a:defRPr>
    </a:lvl9pPr>
  </p:defaultTextStyle>
  <p:extLst>
    <p:ext uri="{EFAFB233-063F-42B5-8137-9DF3F51BA10A}">
      <p15:sldGuideLst xmlns:p15="http://schemas.microsoft.com/office/powerpoint/2012/main">
        <p15:guide id="1" orient="horz" pos="4272">
          <p15:clr>
            <a:srgbClr val="A4A3A4"/>
          </p15:clr>
        </p15:guide>
        <p15:guide id="2" orient="horz" pos="2112">
          <p15:clr>
            <a:srgbClr val="A4A3A4"/>
          </p15:clr>
        </p15:guide>
        <p15:guide id="3" orient="horz" pos="323">
          <p15:clr>
            <a:srgbClr val="A4A3A4"/>
          </p15:clr>
        </p15:guide>
        <p15:guide id="4" pos="357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na" initials="G" lastIdx="4" clrIdx="0">
    <p:extLst>
      <p:ext uri="{19B8F6BF-5375-455C-9EA6-DF929625EA0E}">
        <p15:presenceInfo xmlns:p15="http://schemas.microsoft.com/office/powerpoint/2012/main" userId="Gina" providerId="None"/>
      </p:ext>
    </p:extLst>
  </p:cmAuthor>
  <p:cmAuthor id="2" name="Megan Scott" initials="MS" lastIdx="3" clrIdx="1">
    <p:extLst>
      <p:ext uri="{19B8F6BF-5375-455C-9EA6-DF929625EA0E}">
        <p15:presenceInfo xmlns:p15="http://schemas.microsoft.com/office/powerpoint/2012/main" userId="S::mscott@mahernet.com::e6e7eea4-b5c0-4663-afde-cb0690e77e23" providerId="AD"/>
      </p:ext>
    </p:extLst>
  </p:cmAuthor>
  <p:cmAuthor id="3" name="Gina Wells" initials="GW" lastIdx="6" clrIdx="2">
    <p:extLst>
      <p:ext uri="{19B8F6BF-5375-455C-9EA6-DF929625EA0E}">
        <p15:presenceInfo xmlns:p15="http://schemas.microsoft.com/office/powerpoint/2012/main" userId="S::gwells@mahernet.com::ecec0284-536f-4313-a343-b28d3f3ecb4d" providerId="AD"/>
      </p:ext>
    </p:extLst>
  </p:cmAuthor>
  <p:cmAuthor id="4" name="Beller, Amy" initials="BA" lastIdx="1" clrIdx="3">
    <p:extLst>
      <p:ext uri="{19B8F6BF-5375-455C-9EA6-DF929625EA0E}">
        <p15:presenceInfo xmlns:p15="http://schemas.microsoft.com/office/powerpoint/2012/main" userId="S::abeller_air.org#ext#@appriver3651000470.onmicrosoft.com::83739eaf-f986-47e8-a597-71e84fc76f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FF8EC"/>
    <a:srgbClr val="CAD1E0"/>
    <a:srgbClr val="5F4A8B"/>
    <a:srgbClr val="178CCC"/>
    <a:srgbClr val="8C195E"/>
    <a:srgbClr val="DF660B"/>
    <a:srgbClr val="F4791B"/>
    <a:srgbClr val="595959"/>
    <a:srgbClr val="B712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D969C5-965E-9EAF-03E3-182C24704C23}" v="12" dt="2021-09-21T14:46:56.531"/>
    <p1510:client id="{A064B52F-3719-E2B0-EBB0-2479161CE166}" v="16" dt="2021-09-27T13:22:22.090"/>
    <p1510:client id="{C915F027-033D-E6C3-472B-7099F10E8A43}" v="15" dt="2021-09-23T18:14:37.206"/>
    <p1510:client id="{D1B057A4-AB40-666A-A52F-3BFEB23A392B}" v="10" dt="2021-09-24T16:03:19.440"/>
  </p1510:revLst>
</p1510:revInfo>
</file>

<file path=ppt/tableStyles.xml><?xml version="1.0" encoding="utf-8"?>
<a:tblStyleLst xmlns:a="http://schemas.openxmlformats.org/drawingml/2006/main" def="{5C22544A-7EE6-4342-B048-85BDC9FD1C3A}">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674" y="108"/>
      </p:cViewPr>
      <p:guideLst>
        <p:guide orient="horz" pos="4272"/>
        <p:guide orient="horz" pos="2112"/>
        <p:guide orient="horz" pos="323"/>
        <p:guide pos="3571"/>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A1B535D7-472E-B24C-A70A-F7A1D8E5CDFD}" type="datetimeFigureOut">
              <a:rPr lang="en-US" altLang="en-US"/>
              <a:pPr>
                <a:defRPr/>
              </a:pPr>
              <a:t>10/4/2021</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AB6A61D-04C4-294E-B713-199A563F9F43}" type="slidenum">
              <a:rPr lang="en-US" altLang="en-US"/>
              <a:pPr>
                <a:defRPr/>
              </a:pPr>
              <a:t>‹#›</a:t>
            </a:fld>
            <a:endParaRPr lang="en-US" altLang="en-US"/>
          </a:p>
        </p:txBody>
      </p:sp>
    </p:spTree>
    <p:extLst>
      <p:ext uri="{BB962C8B-B14F-4D97-AF65-F5344CB8AC3E}">
        <p14:creationId xmlns:p14="http://schemas.microsoft.com/office/powerpoint/2010/main" val="2034959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JM"/>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06D4B87-DEE4-5941-9989-D32B3677217D}" type="datetimeFigureOut">
              <a:rPr lang="en-JM" altLang="en-US"/>
              <a:pPr>
                <a:defRPr/>
              </a:pPr>
              <a:t>4/10/2021</a:t>
            </a:fld>
            <a:endParaRPr lang="en-JM"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JM"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JM"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JM"/>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F34482-39AD-DC47-8586-18303A8A70F2}" type="slidenum">
              <a:rPr lang="en-JM" altLang="en-US"/>
              <a:pPr>
                <a:defRPr/>
              </a:pPr>
              <a:t>‹#›</a:t>
            </a:fld>
            <a:endParaRPr lang="en-JM" altLang="en-US"/>
          </a:p>
        </p:txBody>
      </p:sp>
    </p:spTree>
    <p:extLst>
      <p:ext uri="{BB962C8B-B14F-4D97-AF65-F5344CB8AC3E}">
        <p14:creationId xmlns:p14="http://schemas.microsoft.com/office/powerpoint/2010/main" val="49462204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a:pPr>
                <a:defRPr/>
              </a:pPr>
              <a:t>1</a:t>
            </a:fld>
            <a:endParaRPr lang="en-JM" altLang="en-US"/>
          </a:p>
        </p:txBody>
      </p:sp>
    </p:spTree>
    <p:extLst>
      <p:ext uri="{BB962C8B-B14F-4D97-AF65-F5344CB8AC3E}">
        <p14:creationId xmlns:p14="http://schemas.microsoft.com/office/powerpoint/2010/main" val="1930694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a:pPr>
                <a:defRPr/>
              </a:pPr>
              <a:t>2</a:t>
            </a:fld>
            <a:endParaRPr lang="en-JM" altLang="en-US"/>
          </a:p>
        </p:txBody>
      </p:sp>
    </p:spTree>
    <p:extLst>
      <p:ext uri="{BB962C8B-B14F-4D97-AF65-F5344CB8AC3E}">
        <p14:creationId xmlns:p14="http://schemas.microsoft.com/office/powerpoint/2010/main" val="4206104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3</a:t>
            </a:fld>
            <a:endParaRPr lang="en-JM" altLang="en-US"/>
          </a:p>
        </p:txBody>
      </p:sp>
    </p:spTree>
    <p:extLst>
      <p:ext uri="{BB962C8B-B14F-4D97-AF65-F5344CB8AC3E}">
        <p14:creationId xmlns:p14="http://schemas.microsoft.com/office/powerpoint/2010/main" val="2459018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4</a:t>
            </a:fld>
            <a:endParaRPr lang="en-JM" altLang="en-US"/>
          </a:p>
        </p:txBody>
      </p:sp>
    </p:spTree>
    <p:extLst>
      <p:ext uri="{BB962C8B-B14F-4D97-AF65-F5344CB8AC3E}">
        <p14:creationId xmlns:p14="http://schemas.microsoft.com/office/powerpoint/2010/main" val="2000650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a:solidFill>
                  <a:srgbClr val="FF0000"/>
                </a:solidFill>
              </a:rPr>
              <a:t>Goal:  </a:t>
            </a:r>
            <a:r>
              <a:rPr lang="en-US" sz="1200"/>
              <a:t>Develop your skills as an “apprenticeship consultant” by teaching you strategies to identify and reach out to businesses; prepare for your first conversation; use a consultative sales approach; and help businesses get started on developing an apprenticeship program.</a:t>
            </a:r>
          </a:p>
          <a:p>
            <a:pPr marL="0" indent="0">
              <a:buNone/>
            </a:pPr>
            <a:endParaRPr lang="en-US" sz="1200"/>
          </a:p>
          <a:p>
            <a:pPr marL="0" indent="0">
              <a:buNone/>
            </a:pPr>
            <a:r>
              <a:rPr lang="en-US" sz="1200" b="1">
                <a:solidFill>
                  <a:srgbClr val="FF0000"/>
                </a:solidFill>
              </a:rPr>
              <a:t>What to Expect Today: </a:t>
            </a:r>
            <a:r>
              <a:rPr lang="en-US" sz="1200"/>
              <a:t>Gerry Ghazi will teach you specific skills and strategies for identifying businesses, crafting a marketing and engagement strategy, and preparing for and holding successful kick-off and follow-up conversations with businesses.   </a:t>
            </a:r>
          </a:p>
          <a:p>
            <a:pPr marL="0" indent="0">
              <a:buNone/>
            </a:pPr>
            <a:endParaRPr lang="en-US" sz="1200"/>
          </a:p>
          <a:p>
            <a:pPr marL="0" indent="0">
              <a:buNone/>
            </a:pPr>
            <a:r>
              <a:rPr lang="en-US" sz="1200" b="1">
                <a:solidFill>
                  <a:srgbClr val="FF0000"/>
                </a:solidFill>
              </a:rPr>
              <a:t>What to Expect on Your Two Coaching Calls: </a:t>
            </a:r>
            <a:r>
              <a:rPr lang="en-US" sz="1200"/>
              <a:t>Gerry will help you apply what you’ve learned to the specific industries and businesses you’re working with and coach you through specific challenges you’re facing.</a:t>
            </a:r>
          </a:p>
          <a:p>
            <a:pPr marL="0" indent="0">
              <a:buNone/>
            </a:pPr>
            <a:endParaRPr lang="en-US" sz="1200"/>
          </a:p>
          <a:p>
            <a:pPr marL="0" indent="0">
              <a:buNone/>
            </a:pPr>
            <a:r>
              <a:rPr lang="en-US" sz="1200" b="1">
                <a:solidFill>
                  <a:srgbClr val="FF0000"/>
                </a:solidFill>
              </a:rPr>
              <a:t>Schedule: </a:t>
            </a:r>
            <a:r>
              <a:rPr lang="en-US" sz="1200"/>
              <a:t>All coaching calls will be completed by July 17, 2020. </a:t>
            </a:r>
          </a:p>
          <a:p>
            <a:pPr marL="0" indent="0">
              <a:buNone/>
            </a:pPr>
            <a:endParaRPr lang="en-US" sz="1200"/>
          </a:p>
          <a:p>
            <a:r>
              <a:rPr lang="en-US" sz="1200" b="1">
                <a:solidFill>
                  <a:srgbClr val="FF0000"/>
                </a:solidFill>
                <a:ea typeface="ＭＳ Ｐゴシック"/>
                <a:cs typeface="Calibri"/>
              </a:rPr>
              <a:t>Questions?</a:t>
            </a:r>
            <a:r>
              <a:rPr lang="en-US" b="1">
                <a:solidFill>
                  <a:srgbClr val="FF0000"/>
                </a:solidFill>
                <a:ea typeface="ＭＳ Ｐゴシック"/>
                <a:cs typeface="Calibri"/>
              </a:rPr>
              <a:t> </a:t>
            </a:r>
            <a:r>
              <a:rPr lang="en-US" sz="1200" b="1">
                <a:solidFill>
                  <a:srgbClr val="FF0000"/>
                </a:solidFill>
                <a:ea typeface="ＭＳ Ｐゴシック"/>
                <a:cs typeface="Calibri"/>
              </a:rPr>
              <a:t> </a:t>
            </a:r>
            <a:r>
              <a:rPr lang="en-US" sz="1200">
                <a:ea typeface="ＭＳ Ｐゴシック"/>
                <a:cs typeface="Calibri"/>
              </a:rPr>
              <a:t>Contact </a:t>
            </a:r>
            <a:r>
              <a:rPr lang="en-US">
                <a:ea typeface="ＭＳ Ｐゴシック"/>
                <a:cs typeface="Calibri"/>
              </a:rPr>
              <a:t>Layli Oliver</a:t>
            </a:r>
            <a:r>
              <a:rPr lang="en-US" sz="1200">
                <a:ea typeface="ＭＳ Ｐゴシック"/>
                <a:cs typeface="Calibri"/>
              </a:rPr>
              <a:t>:</a:t>
            </a:r>
            <a:r>
              <a:rPr lang="en-US">
                <a:ea typeface="ＭＳ Ｐゴシック"/>
                <a:cs typeface="Calibri"/>
              </a:rPr>
              <a:t> </a:t>
            </a:r>
            <a:r>
              <a:rPr lang="en-US" sz="1200">
                <a:ea typeface="ＭＳ Ｐゴシック"/>
                <a:cs typeface="Calibri"/>
              </a:rPr>
              <a:t> loliver@Mahernet.com</a:t>
            </a:r>
            <a:r>
              <a:rPr lang="en-US">
                <a:ea typeface="ＭＳ Ｐゴシック"/>
                <a:cs typeface="Calibri"/>
              </a:rPr>
              <a:t> </a:t>
            </a:r>
            <a:endParaRPr lang="en-US" sz="1200">
              <a:cs typeface="Calibri"/>
            </a:endParaRPr>
          </a:p>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5</a:t>
            </a:fld>
            <a:endParaRPr lang="en-JM" altLang="en-US"/>
          </a:p>
        </p:txBody>
      </p:sp>
    </p:spTree>
    <p:extLst>
      <p:ext uri="{BB962C8B-B14F-4D97-AF65-F5344CB8AC3E}">
        <p14:creationId xmlns:p14="http://schemas.microsoft.com/office/powerpoint/2010/main" val="47580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6</a:t>
            </a:fld>
            <a:endParaRPr lang="en-JM" altLang="en-US"/>
          </a:p>
        </p:txBody>
      </p:sp>
    </p:spTree>
    <p:extLst>
      <p:ext uri="{BB962C8B-B14F-4D97-AF65-F5344CB8AC3E}">
        <p14:creationId xmlns:p14="http://schemas.microsoft.com/office/powerpoint/2010/main" val="4044301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7</a:t>
            </a:fld>
            <a:endParaRPr lang="en-JM" altLang="en-US"/>
          </a:p>
        </p:txBody>
      </p:sp>
    </p:spTree>
    <p:extLst>
      <p:ext uri="{BB962C8B-B14F-4D97-AF65-F5344CB8AC3E}">
        <p14:creationId xmlns:p14="http://schemas.microsoft.com/office/powerpoint/2010/main" val="738280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a:pPr>
                <a:defRPr/>
              </a:pPr>
              <a:t>8</a:t>
            </a:fld>
            <a:endParaRPr lang="en-JM" altLang="en-US"/>
          </a:p>
        </p:txBody>
      </p:sp>
    </p:spTree>
    <p:extLst>
      <p:ext uri="{BB962C8B-B14F-4D97-AF65-F5344CB8AC3E}">
        <p14:creationId xmlns:p14="http://schemas.microsoft.com/office/powerpoint/2010/main" val="703170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a:pPr>
                <a:defRPr/>
              </a:pPr>
              <a:t>9</a:t>
            </a:fld>
            <a:endParaRPr lang="en-JM" altLang="en-US"/>
          </a:p>
        </p:txBody>
      </p:sp>
    </p:spTree>
    <p:extLst>
      <p:ext uri="{BB962C8B-B14F-4D97-AF65-F5344CB8AC3E}">
        <p14:creationId xmlns:p14="http://schemas.microsoft.com/office/powerpoint/2010/main" val="2222431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cs typeface="Calibri"/>
            </a:endParaRPr>
          </a:p>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10</a:t>
            </a:fld>
            <a:endParaRPr lang="en-JM" altLang="en-US"/>
          </a:p>
        </p:txBody>
      </p:sp>
    </p:spTree>
    <p:extLst>
      <p:ext uri="{BB962C8B-B14F-4D97-AF65-F5344CB8AC3E}">
        <p14:creationId xmlns:p14="http://schemas.microsoft.com/office/powerpoint/2010/main" val="3134077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11</a:t>
            </a:fld>
            <a:endParaRPr lang="en-JM" altLang="en-US"/>
          </a:p>
        </p:txBody>
      </p:sp>
    </p:spTree>
    <p:extLst>
      <p:ext uri="{BB962C8B-B14F-4D97-AF65-F5344CB8AC3E}">
        <p14:creationId xmlns:p14="http://schemas.microsoft.com/office/powerpoint/2010/main" val="936703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ctr">
              <a:buFont typeface="Arial" panose="020B0604020202020204" pitchFamily="34" charset="0"/>
              <a:buNone/>
            </a:pPr>
            <a:r>
              <a:rPr lang="en-US" dirty="0">
                <a:ea typeface="ＭＳ Ｐゴシック"/>
                <a:cs typeface="Calibri"/>
              </a:rPr>
              <a:t> </a:t>
            </a:r>
            <a:endParaRPr lang="en-US" dirty="0"/>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12</a:t>
            </a:fld>
            <a:endParaRPr lang="en-JM" altLang="en-US"/>
          </a:p>
        </p:txBody>
      </p:sp>
    </p:spTree>
    <p:extLst>
      <p:ext uri="{BB962C8B-B14F-4D97-AF65-F5344CB8AC3E}">
        <p14:creationId xmlns:p14="http://schemas.microsoft.com/office/powerpoint/2010/main" val="4131292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13</a:t>
            </a:fld>
            <a:endParaRPr lang="en-JM" altLang="en-US"/>
          </a:p>
        </p:txBody>
      </p:sp>
    </p:spTree>
    <p:extLst>
      <p:ext uri="{BB962C8B-B14F-4D97-AF65-F5344CB8AC3E}">
        <p14:creationId xmlns:p14="http://schemas.microsoft.com/office/powerpoint/2010/main" val="1043080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14</a:t>
            </a:fld>
            <a:endParaRPr lang="en-JM" altLang="en-US"/>
          </a:p>
        </p:txBody>
      </p:sp>
    </p:spTree>
    <p:extLst>
      <p:ext uri="{BB962C8B-B14F-4D97-AF65-F5344CB8AC3E}">
        <p14:creationId xmlns:p14="http://schemas.microsoft.com/office/powerpoint/2010/main" val="2849757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15</a:t>
            </a:fld>
            <a:endParaRPr lang="en-JM" altLang="en-US"/>
          </a:p>
        </p:txBody>
      </p:sp>
    </p:spTree>
    <p:extLst>
      <p:ext uri="{BB962C8B-B14F-4D97-AF65-F5344CB8AC3E}">
        <p14:creationId xmlns:p14="http://schemas.microsoft.com/office/powerpoint/2010/main" val="406595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651500" cy="4114800"/>
          </a:xfrm>
        </p:spPr>
        <p:txBody>
          <a:bodyPr/>
          <a:lstStyle/>
          <a:p>
            <a:pPr marL="171450" indent="-171450">
              <a:buFont typeface="Arial" panose="020B0604020202020204" pitchFamily="34" charset="0"/>
              <a:buChar char="•"/>
            </a:pPr>
            <a:endParaRPr lang="en-US" dirty="0">
              <a:cs typeface="Calibri"/>
            </a:endParaRPr>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16</a:t>
            </a:fld>
            <a:endParaRPr lang="en-JM" altLang="en-US"/>
          </a:p>
        </p:txBody>
      </p:sp>
    </p:spTree>
    <p:extLst>
      <p:ext uri="{BB962C8B-B14F-4D97-AF65-F5344CB8AC3E}">
        <p14:creationId xmlns:p14="http://schemas.microsoft.com/office/powerpoint/2010/main" val="3788935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a typeface="ＭＳ Ｐゴシック"/>
              <a:cs typeface="Calibri"/>
            </a:endParaRPr>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17</a:t>
            </a:fld>
            <a:endParaRPr lang="en-JM" altLang="en-US"/>
          </a:p>
        </p:txBody>
      </p:sp>
    </p:spTree>
    <p:extLst>
      <p:ext uri="{BB962C8B-B14F-4D97-AF65-F5344CB8AC3E}">
        <p14:creationId xmlns:p14="http://schemas.microsoft.com/office/powerpoint/2010/main" val="2352498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endParaRPr lang="en-US" dirty="0">
              <a:cs typeface="Calibri"/>
            </a:endParaRPr>
          </a:p>
        </p:txBody>
      </p:sp>
      <p:sp>
        <p:nvSpPr>
          <p:cNvPr id="4" name="Slide Number Placeholder 3"/>
          <p:cNvSpPr>
            <a:spLocks noGrp="1"/>
          </p:cNvSpPr>
          <p:nvPr>
            <p:ph type="sldNum" sz="quarter" idx="10"/>
          </p:nvPr>
        </p:nvSpPr>
        <p:spPr/>
        <p:txBody>
          <a:bodyPr/>
          <a:lstStyle/>
          <a:p>
            <a:fld id="{AD67C7D1-5180-4A32-842C-629759533C0A}" type="slidenum">
              <a:rPr lang="en-US" smtClean="0"/>
              <a:t>18</a:t>
            </a:fld>
            <a:endParaRPr lang="en-US"/>
          </a:p>
        </p:txBody>
      </p:sp>
    </p:spTree>
    <p:extLst>
      <p:ext uri="{BB962C8B-B14F-4D97-AF65-F5344CB8AC3E}">
        <p14:creationId xmlns:p14="http://schemas.microsoft.com/office/powerpoint/2010/main" val="3287496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19</a:t>
            </a:fld>
            <a:endParaRPr lang="en-JM" altLang="en-US"/>
          </a:p>
        </p:txBody>
      </p:sp>
    </p:spTree>
    <p:extLst>
      <p:ext uri="{BB962C8B-B14F-4D97-AF65-F5344CB8AC3E}">
        <p14:creationId xmlns:p14="http://schemas.microsoft.com/office/powerpoint/2010/main" val="1118973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20</a:t>
            </a:fld>
            <a:endParaRPr lang="en-JM" altLang="en-US"/>
          </a:p>
        </p:txBody>
      </p:sp>
    </p:spTree>
    <p:extLst>
      <p:ext uri="{BB962C8B-B14F-4D97-AF65-F5344CB8AC3E}">
        <p14:creationId xmlns:p14="http://schemas.microsoft.com/office/powerpoint/2010/main" val="406595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smtClean="0"/>
              <a:pPr>
                <a:defRPr/>
              </a:pPr>
              <a:t>21</a:t>
            </a:fld>
            <a:endParaRPr lang="en-JM" altLang="en-US"/>
          </a:p>
        </p:txBody>
      </p:sp>
    </p:spTree>
    <p:extLst>
      <p:ext uri="{BB962C8B-B14F-4D97-AF65-F5344CB8AC3E}">
        <p14:creationId xmlns:p14="http://schemas.microsoft.com/office/powerpoint/2010/main" val="4012905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22</a:t>
            </a:fld>
            <a:endParaRPr lang="en-JM" altLang="en-US"/>
          </a:p>
        </p:txBody>
      </p:sp>
    </p:spTree>
    <p:extLst>
      <p:ext uri="{BB962C8B-B14F-4D97-AF65-F5344CB8AC3E}">
        <p14:creationId xmlns:p14="http://schemas.microsoft.com/office/powerpoint/2010/main" val="3682153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23</a:t>
            </a:fld>
            <a:endParaRPr lang="en-JM" altLang="en-US"/>
          </a:p>
        </p:txBody>
      </p:sp>
    </p:spTree>
    <p:extLst>
      <p:ext uri="{BB962C8B-B14F-4D97-AF65-F5344CB8AC3E}">
        <p14:creationId xmlns:p14="http://schemas.microsoft.com/office/powerpoint/2010/main" val="2326669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24</a:t>
            </a:fld>
            <a:endParaRPr lang="en-JM" altLang="en-US"/>
          </a:p>
        </p:txBody>
      </p:sp>
    </p:spTree>
    <p:extLst>
      <p:ext uri="{BB962C8B-B14F-4D97-AF65-F5344CB8AC3E}">
        <p14:creationId xmlns:p14="http://schemas.microsoft.com/office/powerpoint/2010/main" val="2643657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Segoe UI"/>
              <a:cs typeface="Segoe UI"/>
            </a:endParaRPr>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a:pPr>
                <a:defRPr/>
              </a:pPr>
              <a:t>25</a:t>
            </a:fld>
            <a:endParaRPr lang="en-JM" altLang="en-US"/>
          </a:p>
        </p:txBody>
      </p:sp>
    </p:spTree>
    <p:extLst>
      <p:ext uri="{BB962C8B-B14F-4D97-AF65-F5344CB8AC3E}">
        <p14:creationId xmlns:p14="http://schemas.microsoft.com/office/powerpoint/2010/main" val="2271316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a:pPr>
                <a:defRPr/>
              </a:pPr>
              <a:t>26</a:t>
            </a:fld>
            <a:endParaRPr lang="en-JM" altLang="en-US"/>
          </a:p>
        </p:txBody>
      </p:sp>
    </p:spTree>
    <p:extLst>
      <p:ext uri="{BB962C8B-B14F-4D97-AF65-F5344CB8AC3E}">
        <p14:creationId xmlns:p14="http://schemas.microsoft.com/office/powerpoint/2010/main" val="4186144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C97589-81B3-48A3-8226-3514F3374294}" type="slidenum">
              <a:rPr lang="en-US" smtClean="0"/>
              <a:pPr/>
              <a:t>27</a:t>
            </a:fld>
            <a:endParaRPr lang="en-US"/>
          </a:p>
        </p:txBody>
      </p:sp>
    </p:spTree>
    <p:extLst>
      <p:ext uri="{BB962C8B-B14F-4D97-AF65-F5344CB8AC3E}">
        <p14:creationId xmlns:p14="http://schemas.microsoft.com/office/powerpoint/2010/main" val="917215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28</a:t>
            </a:fld>
            <a:endParaRPr lang="en-JM" altLang="en-US"/>
          </a:p>
        </p:txBody>
      </p:sp>
    </p:spTree>
    <p:extLst>
      <p:ext uri="{BB962C8B-B14F-4D97-AF65-F5344CB8AC3E}">
        <p14:creationId xmlns:p14="http://schemas.microsoft.com/office/powerpoint/2010/main" val="686810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a:defRPr/>
            </a:pPr>
            <a:fld id="{AEF34482-39AD-DC47-8586-18303A8A70F2}" type="slidenum">
              <a:rPr lang="en-JM" altLang="en-US"/>
              <a:pPr>
                <a:defRPr/>
              </a:pPr>
              <a:t>29</a:t>
            </a:fld>
            <a:endParaRPr lang="en-JM" altLang="en-US"/>
          </a:p>
        </p:txBody>
      </p:sp>
    </p:spTree>
    <p:extLst>
      <p:ext uri="{BB962C8B-B14F-4D97-AF65-F5344CB8AC3E}">
        <p14:creationId xmlns:p14="http://schemas.microsoft.com/office/powerpoint/2010/main" val="2746257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p:spTree>
      <p:nvGrpSpPr>
        <p:cNvPr id="1" name=""/>
        <p:cNvGrpSpPr/>
        <p:nvPr/>
      </p:nvGrpSpPr>
      <p:grpSpPr>
        <a:xfrm>
          <a:off x="0" y="0"/>
          <a:ext cx="0" cy="0"/>
          <a:chOff x="0" y="0"/>
          <a:chExt cx="0" cy="0"/>
        </a:xfrm>
      </p:grpSpPr>
      <p:sp>
        <p:nvSpPr>
          <p:cNvPr id="10" name="TextBox 2"/>
          <p:cNvSpPr txBox="1">
            <a:spLocks noChangeArrowheads="1"/>
          </p:cNvSpPr>
          <p:nvPr userDrawn="1"/>
        </p:nvSpPr>
        <p:spPr bwMode="auto">
          <a:xfrm>
            <a:off x="5562600" y="6323013"/>
            <a:ext cx="3276600" cy="400050"/>
          </a:xfrm>
          <a:prstGeom prst="rect">
            <a:avLst/>
          </a:prstGeom>
          <a:noFill/>
          <a:ln>
            <a:noFill/>
          </a:ln>
          <a:extLst>
            <a:ext uri="{909E8E84-426E-40dd-AFC4-6F175D3DCCD1}"/>
            <a:ext uri="{91240B29-F687-4f45-9708-019B960494DF}"/>
          </a:extLst>
        </p:spPr>
        <p:txBody>
          <a:bodyPr anchor="b">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defRPr/>
            </a:pPr>
            <a:r>
              <a:rPr lang="en-US" altLang="en-US" sz="1000">
                <a:solidFill>
                  <a:srgbClr val="595959"/>
                </a:solidFill>
                <a:latin typeface="Helvetica" charset="0"/>
              </a:rPr>
              <a:t>Maher and Maher  |  Presentation Title  |  </a:t>
            </a:r>
            <a:fld id="{BBC10C81-1B1A-3347-A524-8B7F4724368C}" type="slidenum">
              <a:rPr lang="en-JM" altLang="en-US" sz="1000" b="1" smtClean="0">
                <a:solidFill>
                  <a:srgbClr val="5482AB"/>
                </a:solidFill>
                <a:latin typeface="Helvetica" charset="0"/>
              </a:rPr>
              <a:pPr algn="r" eaLnBrk="1" hangingPunct="1">
                <a:defRPr/>
              </a:pPr>
              <a:t>‹#›</a:t>
            </a:fld>
            <a:endParaRPr lang="en-JM" altLang="en-US" sz="1000" b="1">
              <a:solidFill>
                <a:srgbClr val="5482AB"/>
              </a:solidFill>
              <a:latin typeface="Helvetica" charset="0"/>
            </a:endParaRPr>
          </a:p>
          <a:p>
            <a:pPr eaLnBrk="1" hangingPunct="1">
              <a:defRPr/>
            </a:pPr>
            <a:endParaRPr lang="en-US" altLang="en-US" sz="1000">
              <a:solidFill>
                <a:srgbClr val="595959"/>
              </a:solidFill>
              <a:latin typeface="Helvetica" charset="0"/>
            </a:endParaRPr>
          </a:p>
        </p:txBody>
      </p:sp>
      <p:pic>
        <p:nvPicPr>
          <p:cNvPr id="12" name="Picture 12"/>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auto">
          <a:xfrm>
            <a:off x="782224" y="5718175"/>
            <a:ext cx="241996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descr="Title.png"/>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3838575" y="1639888"/>
            <a:ext cx="5305425"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381000"/>
            <a:ext cx="8229600" cy="1470025"/>
          </a:xfrm>
        </p:spPr>
        <p:txBody>
          <a:bodyPr anchor="b"/>
          <a:lstStyle>
            <a:lvl1pPr>
              <a:defRPr sz="4000" b="1">
                <a:solidFill>
                  <a:schemeClr val="tx1"/>
                </a:solidFill>
                <a:latin typeface="Helvetica"/>
                <a:cs typeface="Helvetica"/>
              </a:defRPr>
            </a:lvl1pPr>
          </a:lstStyle>
          <a:p>
            <a:r>
              <a:rPr lang="en-US"/>
              <a:t>Click to edit Master title style</a:t>
            </a:r>
            <a:endParaRPr lang="en-JM"/>
          </a:p>
        </p:txBody>
      </p:sp>
      <p:sp>
        <p:nvSpPr>
          <p:cNvPr id="3" name="Subtitle 2"/>
          <p:cNvSpPr>
            <a:spLocks noGrp="1"/>
          </p:cNvSpPr>
          <p:nvPr>
            <p:ph type="subTitle" idx="1"/>
          </p:nvPr>
        </p:nvSpPr>
        <p:spPr>
          <a:xfrm>
            <a:off x="457200" y="1905000"/>
            <a:ext cx="5105400" cy="990600"/>
          </a:xfrm>
        </p:spPr>
        <p:txBody>
          <a:bodyPr/>
          <a:lstStyle>
            <a:lvl1pPr marL="0" indent="0" algn="l">
              <a:buNone/>
              <a:defRPr sz="2500" b="0">
                <a:solidFill>
                  <a:srgbClr val="595959"/>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JM"/>
          </a:p>
        </p:txBody>
      </p:sp>
    </p:spTree>
    <p:extLst>
      <p:ext uri="{BB962C8B-B14F-4D97-AF65-F5344CB8AC3E}">
        <p14:creationId xmlns:p14="http://schemas.microsoft.com/office/powerpoint/2010/main" val="23781367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p:txBody>
          <a:bodyPr>
            <a:normAutofit/>
          </a:bodyPr>
          <a:lstStyle>
            <a:lvl1pPr>
              <a:lnSpc>
                <a:spcPct val="95000"/>
              </a:lnSpc>
              <a:spcBef>
                <a:spcPts val="1800"/>
              </a:spcBef>
              <a:defRPr sz="2800"/>
            </a:lvl1pPr>
            <a:lvl2pPr>
              <a:lnSpc>
                <a:spcPct val="95000"/>
              </a:lnSpc>
              <a:spcBef>
                <a:spcPts val="800"/>
              </a:spcBef>
              <a:defRPr sz="24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Tree>
    <p:extLst>
      <p:ext uri="{BB962C8B-B14F-4D97-AF65-F5344CB8AC3E}">
        <p14:creationId xmlns:p14="http://schemas.microsoft.com/office/powerpoint/2010/main" val="4673854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a:xfrm>
            <a:off x="457200" y="2044700"/>
            <a:ext cx="8229600" cy="3721100"/>
          </a:xfrm>
        </p:spPr>
        <p:txBody>
          <a:bodyPr>
            <a:normAutofit/>
          </a:bodyPr>
          <a:lstStyle>
            <a:lvl1pPr>
              <a:lnSpc>
                <a:spcPct val="95000"/>
              </a:lnSpc>
              <a:spcBef>
                <a:spcPts val="1800"/>
              </a:spcBef>
              <a:defRPr sz="2400"/>
            </a:lvl1pPr>
            <a:lvl2pPr>
              <a:lnSpc>
                <a:spcPct val="95000"/>
              </a:lnSpc>
              <a:spcBef>
                <a:spcPts val="800"/>
              </a:spcBef>
              <a:defRPr sz="22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Rectangle 3"/>
          <p:cNvSpPr/>
          <p:nvPr userDrawn="1"/>
        </p:nvSpPr>
        <p:spPr>
          <a:xfrm>
            <a:off x="0" y="1543050"/>
            <a:ext cx="9144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a:spLocks noGrp="1"/>
          </p:cNvSpPr>
          <p:nvPr>
            <p:ph sz="half" idx="10" hasCustomPrompt="1"/>
          </p:nvPr>
        </p:nvSpPr>
        <p:spPr>
          <a:xfrm>
            <a:off x="457200" y="1568451"/>
            <a:ext cx="82296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Slide Subtitle Goes Here</a:t>
            </a:r>
          </a:p>
        </p:txBody>
      </p:sp>
    </p:spTree>
    <p:extLst>
      <p:ext uri="{BB962C8B-B14F-4D97-AF65-F5344CB8AC3E}">
        <p14:creationId xmlns:p14="http://schemas.microsoft.com/office/powerpoint/2010/main" val="191699922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New Section">
    <p:spTree>
      <p:nvGrpSpPr>
        <p:cNvPr id="1" name=""/>
        <p:cNvGrpSpPr/>
        <p:nvPr/>
      </p:nvGrpSpPr>
      <p:grpSpPr>
        <a:xfrm>
          <a:off x="0" y="0"/>
          <a:ext cx="0" cy="0"/>
          <a:chOff x="0" y="0"/>
          <a:chExt cx="0" cy="0"/>
        </a:xfrm>
      </p:grpSpPr>
      <p:pic>
        <p:nvPicPr>
          <p:cNvPr id="11" name="Picture 16" descr="Title.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5029200" y="2810918"/>
            <a:ext cx="4114800" cy="404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Placeholder 1"/>
          <p:cNvSpPr>
            <a:spLocks noGrp="1"/>
          </p:cNvSpPr>
          <p:nvPr>
            <p:ph type="title" hasCustomPrompt="1"/>
          </p:nvPr>
        </p:nvSpPr>
        <p:spPr>
          <a:xfrm>
            <a:off x="457200" y="537640"/>
            <a:ext cx="8153400" cy="1143000"/>
          </a:xfrm>
          <a:prstGeom prst="rect">
            <a:avLst/>
          </a:prstGeom>
        </p:spPr>
        <p:txBody>
          <a:bodyPr rtlCol="0" anchor="b">
            <a:normAutofit/>
          </a:bodyPr>
          <a:lstStyle>
            <a:lvl1pPr>
              <a:defRPr sz="4000" b="1">
                <a:solidFill>
                  <a:schemeClr val="tx1"/>
                </a:solidFill>
              </a:defRPr>
            </a:lvl1pPr>
          </a:lstStyle>
          <a:p>
            <a:r>
              <a:rPr lang="en-US"/>
              <a:t>Insert Section Title Here</a:t>
            </a:r>
            <a:endParaRPr lang="en-JM"/>
          </a:p>
        </p:txBody>
      </p:sp>
      <p:grpSp>
        <p:nvGrpSpPr>
          <p:cNvPr id="12" name="Group 11"/>
          <p:cNvGrpSpPr>
            <a:grpSpLocks/>
          </p:cNvGrpSpPr>
          <p:nvPr userDrawn="1"/>
        </p:nvGrpSpPr>
        <p:grpSpPr bwMode="auto">
          <a:xfrm>
            <a:off x="0" y="0"/>
            <a:ext cx="9150351" cy="114300"/>
            <a:chOff x="2055030" y="1463669"/>
            <a:chExt cx="2298673" cy="544908"/>
          </a:xfrm>
        </p:grpSpPr>
        <p:sp>
          <p:nvSpPr>
            <p:cNvPr id="13" name="Rectangle 12"/>
            <p:cNvSpPr/>
            <p:nvPr/>
          </p:nvSpPr>
          <p:spPr>
            <a:xfrm>
              <a:off x="2055030" y="1463669"/>
              <a:ext cx="576264" cy="544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2631294" y="1463669"/>
              <a:ext cx="575865"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207158" y="1463669"/>
              <a:ext cx="576263"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a:xfrm>
              <a:off x="3777838" y="1463669"/>
              <a:ext cx="575865"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9" name="Text Placeholder 18"/>
          <p:cNvSpPr>
            <a:spLocks noGrp="1"/>
          </p:cNvSpPr>
          <p:nvPr>
            <p:ph type="body" sz="quarter" idx="10" hasCustomPrompt="1"/>
          </p:nvPr>
        </p:nvSpPr>
        <p:spPr>
          <a:xfrm>
            <a:off x="457200" y="2353718"/>
            <a:ext cx="8153400" cy="914400"/>
          </a:xfrm>
        </p:spPr>
        <p:txBody>
          <a:bodyPr/>
          <a:lstStyle>
            <a:lvl1pPr marL="0" indent="0">
              <a:buNone/>
              <a:defRPr sz="2400" i="1">
                <a:solidFill>
                  <a:schemeClr val="accent1"/>
                </a:solidFill>
              </a:defRPr>
            </a:lvl1pPr>
          </a:lstStyle>
          <a:p>
            <a:pPr lvl="0"/>
            <a:r>
              <a:rPr lang="en-US"/>
              <a:t>Insert Section Subtitle Here (if applicable)</a:t>
            </a:r>
          </a:p>
        </p:txBody>
      </p:sp>
    </p:spTree>
    <p:extLst>
      <p:ext uri="{BB962C8B-B14F-4D97-AF65-F5344CB8AC3E}">
        <p14:creationId xmlns:p14="http://schemas.microsoft.com/office/powerpoint/2010/main" val="186960017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 Titl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57400"/>
            <a:ext cx="40386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0" y="1543050"/>
            <a:ext cx="9144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a:spLocks noGrp="1"/>
          </p:cNvSpPr>
          <p:nvPr>
            <p:ph sz="half" idx="10" hasCustomPrompt="1"/>
          </p:nvPr>
        </p:nvSpPr>
        <p:spPr>
          <a:xfrm>
            <a:off x="457200" y="1568451"/>
            <a:ext cx="4038600" cy="412749"/>
          </a:xfrm>
          <a:effectLst/>
        </p:spPr>
        <p:txBody>
          <a:bodyPr/>
          <a:lstStyle>
            <a:lvl1pPr marL="0" indent="0">
              <a:buNone/>
              <a:defRPr sz="2400" b="1">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sp>
        <p:nvSpPr>
          <p:cNvPr id="7" name="Content Placeholder 3"/>
          <p:cNvSpPr>
            <a:spLocks noGrp="1"/>
          </p:cNvSpPr>
          <p:nvPr>
            <p:ph sz="half" idx="11" hasCustomPrompt="1"/>
          </p:nvPr>
        </p:nvSpPr>
        <p:spPr>
          <a:xfrm>
            <a:off x="4648200" y="1568451"/>
            <a:ext cx="40386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cxnSp>
        <p:nvCxnSpPr>
          <p:cNvPr id="10" name="Straight Connector 9"/>
          <p:cNvCxnSpPr>
            <a:stCxn id="5" idx="0"/>
          </p:cNvCxnSpPr>
          <p:nvPr userDrawn="1"/>
        </p:nvCxnSpPr>
        <p:spPr>
          <a:xfrm>
            <a:off x="4572000" y="1543050"/>
            <a:ext cx="0" cy="4705350"/>
          </a:xfrm>
          <a:prstGeom prst="line">
            <a:avLst/>
          </a:prstGeom>
          <a:ln>
            <a:solidFill>
              <a:schemeClr val="tx1">
                <a:lumMod val="50000"/>
                <a:alpha val="1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71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9478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Tree>
    <p:extLst>
      <p:ext uri="{BB962C8B-B14F-4D97-AF65-F5344CB8AC3E}">
        <p14:creationId xmlns:p14="http://schemas.microsoft.com/office/powerpoint/2010/main" val="236542326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Side Panel">
    <p:spTree>
      <p:nvGrpSpPr>
        <p:cNvPr id="1" name=""/>
        <p:cNvGrpSpPr/>
        <p:nvPr/>
      </p:nvGrpSpPr>
      <p:grpSpPr>
        <a:xfrm>
          <a:off x="0" y="0"/>
          <a:ext cx="0" cy="0"/>
          <a:chOff x="0" y="0"/>
          <a:chExt cx="0" cy="0"/>
        </a:xfrm>
      </p:grpSpPr>
      <p:grpSp>
        <p:nvGrpSpPr>
          <p:cNvPr id="11" name="Group 10"/>
          <p:cNvGrpSpPr>
            <a:grpSpLocks/>
          </p:cNvGrpSpPr>
          <p:nvPr userDrawn="1"/>
        </p:nvGrpSpPr>
        <p:grpSpPr bwMode="auto">
          <a:xfrm>
            <a:off x="457200" y="2514600"/>
            <a:ext cx="3200400" cy="46038"/>
            <a:chOff x="2055030" y="1463669"/>
            <a:chExt cx="2304256" cy="544908"/>
          </a:xfrm>
        </p:grpSpPr>
        <p:sp>
          <p:nvSpPr>
            <p:cNvPr id="12" name="Rectangle 11"/>
            <p:cNvSpPr/>
            <p:nvPr/>
          </p:nvSpPr>
          <p:spPr>
            <a:xfrm>
              <a:off x="2055030" y="1463669"/>
              <a:ext cx="576064" cy="544908"/>
            </a:xfrm>
            <a:prstGeom prst="rect">
              <a:avLst/>
            </a:prstGeom>
            <a:solidFill>
              <a:srgbClr val="5482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631094" y="1463669"/>
              <a:ext cx="576064"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207158" y="1463669"/>
              <a:ext cx="576064"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783222" y="1463669"/>
              <a:ext cx="576064"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 name="Title 1"/>
          <p:cNvSpPr>
            <a:spLocks noGrp="1"/>
          </p:cNvSpPr>
          <p:nvPr>
            <p:ph type="title"/>
          </p:nvPr>
        </p:nvSpPr>
        <p:spPr>
          <a:xfrm>
            <a:off x="457200" y="495178"/>
            <a:ext cx="3200400" cy="1714622"/>
          </a:xfrm>
        </p:spPr>
        <p:txBody>
          <a:bodyPr/>
          <a:lstStyle>
            <a:lvl1pPr>
              <a:defRPr b="1"/>
            </a:lvl1pPr>
          </a:lstStyle>
          <a:p>
            <a:r>
              <a:rPr lang="en-US"/>
              <a:t>Click to edit Master title style</a:t>
            </a:r>
            <a:endParaRPr lang="en-JM"/>
          </a:p>
        </p:txBody>
      </p:sp>
      <p:sp>
        <p:nvSpPr>
          <p:cNvPr id="3" name="Content Placeholder 2"/>
          <p:cNvSpPr>
            <a:spLocks noGrp="1"/>
          </p:cNvSpPr>
          <p:nvPr>
            <p:ph idx="1"/>
          </p:nvPr>
        </p:nvSpPr>
        <p:spPr>
          <a:xfrm>
            <a:off x="3886200" y="512764"/>
            <a:ext cx="4800600" cy="5557838"/>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18" name="Picture Placeholder 17"/>
          <p:cNvSpPr>
            <a:spLocks noGrp="1"/>
          </p:cNvSpPr>
          <p:nvPr>
            <p:ph type="pic" sz="quarter" idx="10"/>
          </p:nvPr>
        </p:nvSpPr>
        <p:spPr>
          <a:xfrm>
            <a:off x="457200" y="2895602"/>
            <a:ext cx="3200400" cy="3175000"/>
          </a:xfrm>
          <a:solidFill>
            <a:schemeClr val="bg1">
              <a:lumMod val="85000"/>
            </a:schemeClr>
          </a:solidFill>
        </p:spPr>
        <p:txBody>
          <a:bodyPr/>
          <a:lstStyle/>
          <a:p>
            <a:endParaRPr lang="en-US"/>
          </a:p>
        </p:txBody>
      </p:sp>
    </p:spTree>
    <p:extLst>
      <p:ext uri="{BB962C8B-B14F-4D97-AF65-F5344CB8AC3E}">
        <p14:creationId xmlns:p14="http://schemas.microsoft.com/office/powerpoint/2010/main" val="59348983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2_Title and Content">
    <p:spTree>
      <p:nvGrpSpPr>
        <p:cNvPr id="1" name=""/>
        <p:cNvGrpSpPr/>
        <p:nvPr/>
      </p:nvGrpSpPr>
      <p:grpSpPr>
        <a:xfrm>
          <a:off x="0" y="0"/>
          <a:ext cx="0" cy="0"/>
          <a:chOff x="0" y="0"/>
          <a:chExt cx="0" cy="0"/>
        </a:xfrm>
      </p:grpSpPr>
      <p:grpSp>
        <p:nvGrpSpPr>
          <p:cNvPr id="3" name="Group 2"/>
          <p:cNvGrpSpPr>
            <a:grpSpLocks/>
          </p:cNvGrpSpPr>
          <p:nvPr userDrawn="1"/>
        </p:nvGrpSpPr>
        <p:grpSpPr bwMode="auto">
          <a:xfrm>
            <a:off x="0" y="0"/>
            <a:ext cx="9150351" cy="114300"/>
            <a:chOff x="2055030" y="1463669"/>
            <a:chExt cx="2298673" cy="544908"/>
          </a:xfrm>
        </p:grpSpPr>
        <p:sp>
          <p:nvSpPr>
            <p:cNvPr id="4" name="Rectangle 3"/>
            <p:cNvSpPr/>
            <p:nvPr/>
          </p:nvSpPr>
          <p:spPr>
            <a:xfrm>
              <a:off x="2055030" y="1463669"/>
              <a:ext cx="576264" cy="544908"/>
            </a:xfrm>
            <a:prstGeom prst="rect">
              <a:avLst/>
            </a:prstGeom>
            <a:solidFill>
              <a:srgbClr val="5482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2631294" y="1463669"/>
              <a:ext cx="575865"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p:nvSpPr>
          <p:spPr>
            <a:xfrm>
              <a:off x="3207158" y="1463669"/>
              <a:ext cx="576263"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3777838" y="1463669"/>
              <a:ext cx="575865"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0" name="TextBox 2"/>
          <p:cNvSpPr txBox="1">
            <a:spLocks noChangeArrowheads="1"/>
          </p:cNvSpPr>
          <p:nvPr userDrawn="1"/>
        </p:nvSpPr>
        <p:spPr bwMode="auto">
          <a:xfrm>
            <a:off x="5562600" y="6323013"/>
            <a:ext cx="3276600" cy="400050"/>
          </a:xfrm>
          <a:prstGeom prst="rect">
            <a:avLst/>
          </a:prstGeom>
          <a:noFill/>
          <a:ln>
            <a:noFill/>
          </a:ln>
          <a:extLst>
            <a:ext uri="{909E8E84-426E-40dd-AFC4-6F175D3DCCD1}"/>
            <a:ext uri="{91240B29-F687-4f45-9708-019B960494DF}"/>
          </a:extLst>
        </p:spPr>
        <p:txBody>
          <a:bodyPr anchor="b">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defRPr/>
            </a:pPr>
            <a:r>
              <a:rPr lang="en-US" altLang="en-US" sz="1000">
                <a:solidFill>
                  <a:srgbClr val="595959"/>
                </a:solidFill>
                <a:latin typeface="Helvetica" charset="0"/>
              </a:rPr>
              <a:t>Maher &amp; Maher  |  </a:t>
            </a:r>
            <a:fld id="{B83CBB6E-6B49-5940-A67D-E179AC2600B9}" type="slidenum">
              <a:rPr lang="en-JM" altLang="en-US" sz="1000" b="1" smtClean="0">
                <a:solidFill>
                  <a:srgbClr val="5482AB"/>
                </a:solidFill>
                <a:latin typeface="Helvetica" charset="0"/>
              </a:rPr>
              <a:pPr algn="r" eaLnBrk="1" hangingPunct="1">
                <a:defRPr/>
              </a:pPr>
              <a:t>‹#›</a:t>
            </a:fld>
            <a:endParaRPr lang="en-JM" altLang="en-US" sz="1000" b="1">
              <a:solidFill>
                <a:srgbClr val="5482AB"/>
              </a:solidFill>
              <a:latin typeface="Helvetica" charset="0"/>
            </a:endParaRPr>
          </a:p>
          <a:p>
            <a:pPr eaLnBrk="1" hangingPunct="1">
              <a:defRPr/>
            </a:pPr>
            <a:endParaRPr lang="en-US" altLang="en-US" sz="1000">
              <a:solidFill>
                <a:srgbClr val="595959"/>
              </a:solidFill>
              <a:latin typeface="Helvetica" charset="0"/>
            </a:endParaRPr>
          </a:p>
        </p:txBody>
      </p:sp>
      <p:sp>
        <p:nvSpPr>
          <p:cNvPr id="11" name="Rectangle 10"/>
          <p:cNvSpPr/>
          <p:nvPr userDrawn="1"/>
        </p:nvSpPr>
        <p:spPr>
          <a:xfrm flipH="1">
            <a:off x="0" y="1989138"/>
            <a:ext cx="9144000" cy="26701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Helvetica"/>
              <a:cs typeface="Helvetica"/>
            </a:endParaRPr>
          </a:p>
        </p:txBody>
      </p:sp>
      <p:sp>
        <p:nvSpPr>
          <p:cNvPr id="7" name="Title Placeholder 1"/>
          <p:cNvSpPr>
            <a:spLocks noGrp="1"/>
          </p:cNvSpPr>
          <p:nvPr>
            <p:ph type="title"/>
          </p:nvPr>
        </p:nvSpPr>
        <p:spPr>
          <a:xfrm>
            <a:off x="457200" y="355600"/>
            <a:ext cx="8229600" cy="1143000"/>
          </a:xfrm>
          <a:prstGeom prst="rect">
            <a:avLst/>
          </a:prstGeom>
        </p:spPr>
        <p:txBody>
          <a:bodyPr rtlCol="0">
            <a:normAutofit/>
          </a:bodyPr>
          <a:lstStyle/>
          <a:p>
            <a:r>
              <a:rPr lang="en-US"/>
              <a:t>Click to edit Master title style</a:t>
            </a:r>
            <a:endParaRPr lang="en-JM"/>
          </a:p>
        </p:txBody>
      </p:sp>
      <p:cxnSp>
        <p:nvCxnSpPr>
          <p:cNvPr id="12" name="Straight Connector 11"/>
          <p:cNvCxnSpPr/>
          <p:nvPr userDrawn="1"/>
        </p:nvCxnSpPr>
        <p:spPr>
          <a:xfrm>
            <a:off x="457200" y="6248400"/>
            <a:ext cx="82296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45193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Objectives">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6705599" y="3637641"/>
            <a:ext cx="2397576" cy="2588894"/>
          </a:xfrm>
          <a:prstGeom prst="rect">
            <a:avLst/>
          </a:prstGeom>
        </p:spPr>
      </p:pic>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Today’s Objectives</a:t>
            </a:r>
            <a:endParaRPr lang="en-US"/>
          </a:p>
        </p:txBody>
      </p:sp>
      <p:sp>
        <p:nvSpPr>
          <p:cNvPr id="3" name="Content Placeholder 2"/>
          <p:cNvSpPr>
            <a:spLocks noGrp="1"/>
          </p:cNvSpPr>
          <p:nvPr>
            <p:ph idx="1"/>
          </p:nvPr>
        </p:nvSpPr>
        <p:spPr/>
        <p:txBody>
          <a:bodyPr>
            <a:normAutofit/>
          </a:bodyPr>
          <a:lstStyle>
            <a:lvl1pPr>
              <a:lnSpc>
                <a:spcPct val="95000"/>
              </a:lnSpc>
              <a:spcBef>
                <a:spcPts val="1800"/>
              </a:spcBef>
              <a:defRPr sz="2800"/>
            </a:lvl1pPr>
            <a:lvl2pPr>
              <a:lnSpc>
                <a:spcPct val="95000"/>
              </a:lnSpc>
              <a:spcBef>
                <a:spcPts val="800"/>
              </a:spcBef>
              <a:defRPr sz="24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Tree>
    <p:extLst>
      <p:ext uri="{BB962C8B-B14F-4D97-AF65-F5344CB8AC3E}">
        <p14:creationId xmlns:p14="http://schemas.microsoft.com/office/powerpoint/2010/main" val="21016381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Agenda">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400" y="4114800"/>
            <a:ext cx="2057400" cy="2057400"/>
          </a:xfrm>
          <a:prstGeom prst="rect">
            <a:avLst/>
          </a:prstGeom>
        </p:spPr>
      </p:pic>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Today’s Agenda</a:t>
            </a:r>
            <a:endParaRPr lang="en-US"/>
          </a:p>
        </p:txBody>
      </p:sp>
      <p:sp>
        <p:nvSpPr>
          <p:cNvPr id="3" name="Content Placeholder 2"/>
          <p:cNvSpPr>
            <a:spLocks noGrp="1"/>
          </p:cNvSpPr>
          <p:nvPr>
            <p:ph idx="1"/>
          </p:nvPr>
        </p:nvSpPr>
        <p:spPr/>
        <p:txBody>
          <a:bodyPr>
            <a:normAutofit/>
          </a:bodyPr>
          <a:lstStyle>
            <a:lvl1pPr>
              <a:lnSpc>
                <a:spcPct val="95000"/>
              </a:lnSpc>
              <a:spcBef>
                <a:spcPts val="1800"/>
              </a:spcBef>
              <a:defRPr sz="2800"/>
            </a:lvl1pPr>
            <a:lvl2pPr>
              <a:lnSpc>
                <a:spcPct val="95000"/>
              </a:lnSpc>
              <a:spcBef>
                <a:spcPts val="800"/>
              </a:spcBef>
              <a:defRPr sz="24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Tree>
    <p:extLst>
      <p:ext uri="{BB962C8B-B14F-4D97-AF65-F5344CB8AC3E}">
        <p14:creationId xmlns:p14="http://schemas.microsoft.com/office/powerpoint/2010/main" val="423122224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Summary">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80108" y="152400"/>
            <a:ext cx="2287692" cy="2667000"/>
          </a:xfrm>
          <a:prstGeom prst="rect">
            <a:avLst/>
          </a:prstGeom>
        </p:spPr>
      </p:pic>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Summary</a:t>
            </a:r>
            <a:endParaRPr lang="en-US"/>
          </a:p>
        </p:txBody>
      </p:sp>
      <p:sp>
        <p:nvSpPr>
          <p:cNvPr id="3" name="Content Placeholder 2"/>
          <p:cNvSpPr>
            <a:spLocks noGrp="1"/>
          </p:cNvSpPr>
          <p:nvPr>
            <p:ph idx="1" hasCustomPrompt="1"/>
          </p:nvPr>
        </p:nvSpPr>
        <p:spPr/>
        <p:txBody>
          <a:bodyPr>
            <a:normAutofit/>
          </a:bodyPr>
          <a:lstStyle>
            <a:lvl1pPr marL="342900" indent="-342900">
              <a:lnSpc>
                <a:spcPct val="95000"/>
              </a:lnSpc>
              <a:spcBef>
                <a:spcPts val="1800"/>
              </a:spcBef>
              <a:buClr>
                <a:schemeClr val="accent1"/>
              </a:buClr>
              <a:buFont typeface="Wingdings" panose="05000000000000000000" pitchFamily="2" charset="2"/>
              <a:buChar char="ü"/>
              <a:defRPr sz="2800"/>
            </a:lvl1pPr>
            <a:lvl2pPr marL="742950" indent="-285750">
              <a:lnSpc>
                <a:spcPct val="95000"/>
              </a:lnSpc>
              <a:spcBef>
                <a:spcPts val="800"/>
              </a:spcBef>
              <a:buFont typeface="Wingdings" panose="05000000000000000000" pitchFamily="2" charset="2"/>
              <a:buChar char=""/>
              <a:defRPr sz="2400"/>
            </a:lvl2pPr>
            <a:lvl3pPr marL="1143000" indent="-228600">
              <a:lnSpc>
                <a:spcPct val="95000"/>
              </a:lnSpc>
              <a:spcBef>
                <a:spcPts val="800"/>
              </a:spcBef>
              <a:buClr>
                <a:schemeClr val="accent2"/>
              </a:buClr>
              <a:buFont typeface="Wingdings" panose="05000000000000000000" pitchFamily="2" charset="2"/>
              <a:buChar char="ü"/>
              <a:defRPr sz="2000"/>
            </a:lvl3pPr>
            <a:lvl4pPr marL="1600200" indent="-228600">
              <a:lnSpc>
                <a:spcPct val="95000"/>
              </a:lnSpc>
              <a:spcBef>
                <a:spcPts val="800"/>
              </a:spcBef>
              <a:buClr>
                <a:schemeClr val="accent6"/>
              </a:buClr>
              <a:buFont typeface="Wingdings" panose="05000000000000000000" pitchFamily="2" charset="2"/>
              <a:buChar char="ü"/>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9777764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Presenter - 1">
    <p:spTree>
      <p:nvGrpSpPr>
        <p:cNvPr id="1" name=""/>
        <p:cNvGrpSpPr/>
        <p:nvPr/>
      </p:nvGrpSpPr>
      <p:grpSpPr>
        <a:xfrm>
          <a:off x="0" y="0"/>
          <a:ext cx="0" cy="0"/>
          <a:chOff x="0" y="0"/>
          <a:chExt cx="0" cy="0"/>
        </a:xfrm>
      </p:grpSpPr>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Your Presenter</a:t>
            </a:r>
            <a:endParaRPr lang="en-US"/>
          </a:p>
        </p:txBody>
      </p:sp>
      <p:sp>
        <p:nvSpPr>
          <p:cNvPr id="3" name="Content Placeholder 2"/>
          <p:cNvSpPr>
            <a:spLocks noGrp="1"/>
          </p:cNvSpPr>
          <p:nvPr>
            <p:ph idx="1" hasCustomPrompt="1"/>
          </p:nvPr>
        </p:nvSpPr>
        <p:spPr>
          <a:xfrm>
            <a:off x="3505200" y="2133600"/>
            <a:ext cx="5181600" cy="2257425"/>
          </a:xfrm>
        </p:spPr>
        <p:txBody>
          <a:bodyPr>
            <a:normAutofit/>
          </a:bodyPr>
          <a:lstStyle>
            <a:lvl1pPr marL="0" indent="0">
              <a:lnSpc>
                <a:spcPct val="90000"/>
              </a:lnSpc>
              <a:spcBef>
                <a:spcPts val="1800"/>
              </a:spcBef>
              <a:buNone/>
              <a:defRPr sz="2800" baseline="0"/>
            </a:lvl1pPr>
            <a:lvl2pPr marL="914400" indent="0">
              <a:lnSpc>
                <a:spcPct val="90000"/>
              </a:lnSpc>
              <a:spcBef>
                <a:spcPts val="3000"/>
              </a:spcBef>
              <a:buNone/>
              <a:defRPr sz="2000" i="1" baseline="0">
                <a:solidFill>
                  <a:schemeClr val="accent1"/>
                </a:solidFill>
              </a:defRPr>
            </a:lvl2pPr>
            <a:lvl3pPr marL="914400" indent="0">
              <a:lnSpc>
                <a:spcPct val="90000"/>
              </a:lnSpc>
              <a:spcBef>
                <a:spcPts val="12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6" name="Picture Placeholder 5"/>
          <p:cNvSpPr>
            <a:spLocks noGrp="1"/>
          </p:cNvSpPr>
          <p:nvPr>
            <p:ph type="pic" sz="quarter" idx="10"/>
          </p:nvPr>
        </p:nvSpPr>
        <p:spPr>
          <a:xfrm>
            <a:off x="1219200" y="2181225"/>
            <a:ext cx="1752600" cy="2209800"/>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a:lvl1pPr>
          </a:lstStyle>
          <a:p>
            <a:endParaRPr lang="en-US"/>
          </a:p>
        </p:txBody>
      </p:sp>
      <p:grpSp>
        <p:nvGrpSpPr>
          <p:cNvPr id="7" name="Group 6"/>
          <p:cNvGrpSpPr>
            <a:grpSpLocks/>
          </p:cNvGrpSpPr>
          <p:nvPr userDrawn="1"/>
        </p:nvGrpSpPr>
        <p:grpSpPr bwMode="auto">
          <a:xfrm>
            <a:off x="3505200" y="2697481"/>
            <a:ext cx="4648200" cy="45719"/>
            <a:chOff x="2055030" y="1463669"/>
            <a:chExt cx="2298673" cy="544908"/>
          </a:xfrm>
        </p:grpSpPr>
        <p:sp>
          <p:nvSpPr>
            <p:cNvPr id="8" name="Rectangle 7"/>
            <p:cNvSpPr/>
            <p:nvPr/>
          </p:nvSpPr>
          <p:spPr>
            <a:xfrm>
              <a:off x="2055030" y="1463669"/>
              <a:ext cx="576264" cy="544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2631294" y="1463669"/>
              <a:ext cx="575865"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3207158" y="1463669"/>
              <a:ext cx="576263"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3777838" y="1463669"/>
              <a:ext cx="575865"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Tree>
    <p:extLst>
      <p:ext uri="{BB962C8B-B14F-4D97-AF65-F5344CB8AC3E}">
        <p14:creationId xmlns:p14="http://schemas.microsoft.com/office/powerpoint/2010/main" val="190053523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1_Presenter - 1">
    <p:spTree>
      <p:nvGrpSpPr>
        <p:cNvPr id="1" name=""/>
        <p:cNvGrpSpPr/>
        <p:nvPr/>
      </p:nvGrpSpPr>
      <p:grpSpPr>
        <a:xfrm>
          <a:off x="0" y="0"/>
          <a:ext cx="0" cy="0"/>
          <a:chOff x="0" y="0"/>
          <a:chExt cx="0" cy="0"/>
        </a:xfrm>
      </p:grpSpPr>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Your Moderator</a:t>
            </a:r>
            <a:endParaRPr lang="en-US"/>
          </a:p>
        </p:txBody>
      </p:sp>
      <p:sp>
        <p:nvSpPr>
          <p:cNvPr id="3" name="Content Placeholder 2"/>
          <p:cNvSpPr>
            <a:spLocks noGrp="1"/>
          </p:cNvSpPr>
          <p:nvPr>
            <p:ph idx="1" hasCustomPrompt="1"/>
          </p:nvPr>
        </p:nvSpPr>
        <p:spPr>
          <a:xfrm>
            <a:off x="3505200" y="2133600"/>
            <a:ext cx="5181600" cy="2257425"/>
          </a:xfrm>
        </p:spPr>
        <p:txBody>
          <a:bodyPr>
            <a:normAutofit/>
          </a:bodyPr>
          <a:lstStyle>
            <a:lvl1pPr marL="0" indent="0">
              <a:lnSpc>
                <a:spcPct val="90000"/>
              </a:lnSpc>
              <a:spcBef>
                <a:spcPts val="1800"/>
              </a:spcBef>
              <a:buNone/>
              <a:defRPr sz="2800" baseline="0"/>
            </a:lvl1pPr>
            <a:lvl2pPr marL="914400" indent="0">
              <a:lnSpc>
                <a:spcPct val="90000"/>
              </a:lnSpc>
              <a:spcBef>
                <a:spcPts val="3000"/>
              </a:spcBef>
              <a:buNone/>
              <a:defRPr sz="2000" i="1" baseline="0">
                <a:solidFill>
                  <a:schemeClr val="accent1"/>
                </a:solidFill>
              </a:defRPr>
            </a:lvl2pPr>
            <a:lvl3pPr marL="914400" indent="0">
              <a:lnSpc>
                <a:spcPct val="90000"/>
              </a:lnSpc>
              <a:spcBef>
                <a:spcPts val="12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6" name="Picture Placeholder 5"/>
          <p:cNvSpPr>
            <a:spLocks noGrp="1"/>
          </p:cNvSpPr>
          <p:nvPr>
            <p:ph type="pic" sz="quarter" idx="10"/>
          </p:nvPr>
        </p:nvSpPr>
        <p:spPr>
          <a:xfrm>
            <a:off x="1219200" y="2181225"/>
            <a:ext cx="1752600" cy="2209800"/>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a:lvl1pPr>
          </a:lstStyle>
          <a:p>
            <a:endParaRPr lang="en-US"/>
          </a:p>
        </p:txBody>
      </p:sp>
      <p:grpSp>
        <p:nvGrpSpPr>
          <p:cNvPr id="7" name="Group 6"/>
          <p:cNvGrpSpPr>
            <a:grpSpLocks/>
          </p:cNvGrpSpPr>
          <p:nvPr userDrawn="1"/>
        </p:nvGrpSpPr>
        <p:grpSpPr bwMode="auto">
          <a:xfrm>
            <a:off x="3505200" y="2697481"/>
            <a:ext cx="4648200" cy="45719"/>
            <a:chOff x="2055030" y="1463669"/>
            <a:chExt cx="2298673" cy="544908"/>
          </a:xfrm>
        </p:grpSpPr>
        <p:sp>
          <p:nvSpPr>
            <p:cNvPr id="8" name="Rectangle 7"/>
            <p:cNvSpPr/>
            <p:nvPr/>
          </p:nvSpPr>
          <p:spPr>
            <a:xfrm>
              <a:off x="2055030" y="1463669"/>
              <a:ext cx="576264" cy="544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2631294" y="1463669"/>
              <a:ext cx="575865"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3207158" y="1463669"/>
              <a:ext cx="576263"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3777838" y="1463669"/>
              <a:ext cx="575865"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Tree>
    <p:extLst>
      <p:ext uri="{BB962C8B-B14F-4D97-AF65-F5344CB8AC3E}">
        <p14:creationId xmlns:p14="http://schemas.microsoft.com/office/powerpoint/2010/main" val="193437403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Presenters - 2">
    <p:spTree>
      <p:nvGrpSpPr>
        <p:cNvPr id="1" name=""/>
        <p:cNvGrpSpPr/>
        <p:nvPr/>
      </p:nvGrpSpPr>
      <p:grpSpPr>
        <a:xfrm>
          <a:off x="0" y="0"/>
          <a:ext cx="0" cy="0"/>
          <a:chOff x="0" y="0"/>
          <a:chExt cx="0" cy="0"/>
        </a:xfrm>
      </p:grpSpPr>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Your Presenters</a:t>
            </a:r>
            <a:endParaRPr lang="en-US"/>
          </a:p>
        </p:txBody>
      </p:sp>
      <p:sp>
        <p:nvSpPr>
          <p:cNvPr id="3" name="Content Placeholder 2"/>
          <p:cNvSpPr>
            <a:spLocks noGrp="1"/>
          </p:cNvSpPr>
          <p:nvPr>
            <p:ph idx="1" hasCustomPrompt="1"/>
          </p:nvPr>
        </p:nvSpPr>
        <p:spPr>
          <a:xfrm>
            <a:off x="2743200" y="1628776"/>
            <a:ext cx="5181600" cy="1969190"/>
          </a:xfrm>
        </p:spPr>
        <p:txBody>
          <a:bodyPr>
            <a:normAutofit/>
          </a:bodyPr>
          <a:lstStyle>
            <a:lvl1pPr marL="0" indent="0">
              <a:lnSpc>
                <a:spcPct val="90000"/>
              </a:lnSpc>
              <a:spcBef>
                <a:spcPts val="1800"/>
              </a:spcBef>
              <a:buNone/>
              <a:defRPr sz="2800" baseline="0"/>
            </a:lvl1pPr>
            <a:lvl2pPr marL="914400" indent="0">
              <a:lnSpc>
                <a:spcPct val="90000"/>
              </a:lnSpc>
              <a:spcBef>
                <a:spcPts val="3000"/>
              </a:spcBef>
              <a:buNone/>
              <a:defRPr sz="2000" i="1" baseline="0">
                <a:solidFill>
                  <a:schemeClr val="accent1"/>
                </a:solidFill>
              </a:defRPr>
            </a:lvl2pPr>
            <a:lvl3pPr marL="914400" indent="0">
              <a:lnSpc>
                <a:spcPct val="90000"/>
              </a:lnSpc>
              <a:spcBef>
                <a:spcPts val="12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6" name="Picture Placeholder 5"/>
          <p:cNvSpPr>
            <a:spLocks noGrp="1"/>
          </p:cNvSpPr>
          <p:nvPr>
            <p:ph type="pic" sz="quarter" idx="10"/>
          </p:nvPr>
        </p:nvSpPr>
        <p:spPr>
          <a:xfrm>
            <a:off x="914400" y="1676400"/>
            <a:ext cx="1524000" cy="1921565"/>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a:lvl1pPr>
          </a:lstStyle>
          <a:p>
            <a:endParaRPr lang="en-US"/>
          </a:p>
        </p:txBody>
      </p:sp>
      <p:sp>
        <p:nvSpPr>
          <p:cNvPr id="5" name="Content Placeholder 2"/>
          <p:cNvSpPr>
            <a:spLocks noGrp="1"/>
          </p:cNvSpPr>
          <p:nvPr>
            <p:ph idx="11" hasCustomPrompt="1"/>
          </p:nvPr>
        </p:nvSpPr>
        <p:spPr>
          <a:xfrm>
            <a:off x="2743200" y="3886201"/>
            <a:ext cx="5181600" cy="1969190"/>
          </a:xfrm>
        </p:spPr>
        <p:txBody>
          <a:bodyPr>
            <a:normAutofit/>
          </a:bodyPr>
          <a:lstStyle>
            <a:lvl1pPr marL="0" indent="0">
              <a:lnSpc>
                <a:spcPct val="90000"/>
              </a:lnSpc>
              <a:spcBef>
                <a:spcPts val="1800"/>
              </a:spcBef>
              <a:buNone/>
              <a:defRPr sz="2800" baseline="0"/>
            </a:lvl1pPr>
            <a:lvl2pPr marL="914400" indent="0">
              <a:lnSpc>
                <a:spcPct val="90000"/>
              </a:lnSpc>
              <a:spcBef>
                <a:spcPts val="3000"/>
              </a:spcBef>
              <a:buNone/>
              <a:defRPr sz="2000" i="1" baseline="0">
                <a:solidFill>
                  <a:schemeClr val="accent1"/>
                </a:solidFill>
              </a:defRPr>
            </a:lvl2pPr>
            <a:lvl3pPr marL="914400" indent="0">
              <a:lnSpc>
                <a:spcPct val="90000"/>
              </a:lnSpc>
              <a:spcBef>
                <a:spcPts val="12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7" name="Picture Placeholder 5"/>
          <p:cNvSpPr>
            <a:spLocks noGrp="1"/>
          </p:cNvSpPr>
          <p:nvPr>
            <p:ph type="pic" sz="quarter" idx="12"/>
          </p:nvPr>
        </p:nvSpPr>
        <p:spPr>
          <a:xfrm>
            <a:off x="914400" y="3933825"/>
            <a:ext cx="1524000" cy="1921565"/>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a:lvl1pPr>
          </a:lstStyle>
          <a:p>
            <a:endParaRPr lang="en-US"/>
          </a:p>
        </p:txBody>
      </p:sp>
      <p:grpSp>
        <p:nvGrpSpPr>
          <p:cNvPr id="8" name="Group 7"/>
          <p:cNvGrpSpPr>
            <a:grpSpLocks/>
          </p:cNvGrpSpPr>
          <p:nvPr userDrawn="1"/>
        </p:nvGrpSpPr>
        <p:grpSpPr bwMode="auto">
          <a:xfrm>
            <a:off x="2743200" y="2190750"/>
            <a:ext cx="4648200" cy="45719"/>
            <a:chOff x="2055030" y="1463669"/>
            <a:chExt cx="2298673" cy="544908"/>
          </a:xfrm>
        </p:grpSpPr>
        <p:sp>
          <p:nvSpPr>
            <p:cNvPr id="9" name="Rectangle 8"/>
            <p:cNvSpPr/>
            <p:nvPr/>
          </p:nvSpPr>
          <p:spPr>
            <a:xfrm>
              <a:off x="2055030" y="1463669"/>
              <a:ext cx="576264" cy="544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2631294" y="1463669"/>
              <a:ext cx="575865"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3207158" y="1463669"/>
              <a:ext cx="576263"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3777838" y="1463669"/>
              <a:ext cx="575865"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3" name="Group 12"/>
          <p:cNvGrpSpPr>
            <a:grpSpLocks/>
          </p:cNvGrpSpPr>
          <p:nvPr userDrawn="1"/>
        </p:nvGrpSpPr>
        <p:grpSpPr bwMode="auto">
          <a:xfrm>
            <a:off x="2743200" y="4450081"/>
            <a:ext cx="4648200" cy="45719"/>
            <a:chOff x="2055030" y="1463669"/>
            <a:chExt cx="2298673" cy="544908"/>
          </a:xfrm>
        </p:grpSpPr>
        <p:sp>
          <p:nvSpPr>
            <p:cNvPr id="14" name="Rectangle 13"/>
            <p:cNvSpPr/>
            <p:nvPr/>
          </p:nvSpPr>
          <p:spPr>
            <a:xfrm>
              <a:off x="2055030" y="1463669"/>
              <a:ext cx="576264" cy="544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2631294" y="1463669"/>
              <a:ext cx="575865"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3207158" y="1463669"/>
              <a:ext cx="576263"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a:xfrm>
              <a:off x="3777838" y="1463669"/>
              <a:ext cx="575865"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Tree>
    <p:extLst>
      <p:ext uri="{BB962C8B-B14F-4D97-AF65-F5344CB8AC3E}">
        <p14:creationId xmlns:p14="http://schemas.microsoft.com/office/powerpoint/2010/main" val="322793852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Presenters - 3">
    <p:spTree>
      <p:nvGrpSpPr>
        <p:cNvPr id="1" name=""/>
        <p:cNvGrpSpPr/>
        <p:nvPr/>
      </p:nvGrpSpPr>
      <p:grpSpPr>
        <a:xfrm>
          <a:off x="0" y="0"/>
          <a:ext cx="0" cy="0"/>
          <a:chOff x="0" y="0"/>
          <a:chExt cx="0" cy="0"/>
        </a:xfrm>
      </p:grpSpPr>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Your Presenters</a:t>
            </a:r>
            <a:endParaRPr lang="en-US"/>
          </a:p>
        </p:txBody>
      </p:sp>
      <p:sp>
        <p:nvSpPr>
          <p:cNvPr id="3" name="Content Placeholder 2"/>
          <p:cNvSpPr>
            <a:spLocks noGrp="1"/>
          </p:cNvSpPr>
          <p:nvPr>
            <p:ph idx="1" hasCustomPrompt="1"/>
          </p:nvPr>
        </p:nvSpPr>
        <p:spPr>
          <a:xfrm>
            <a:off x="1905000" y="1371600"/>
            <a:ext cx="5181600" cy="1488798"/>
          </a:xfrm>
        </p:spPr>
        <p:txBody>
          <a:bodyPr>
            <a:normAutofit/>
          </a:bodyPr>
          <a:lstStyle>
            <a:lvl1pPr marL="0" indent="0">
              <a:lnSpc>
                <a:spcPct val="90000"/>
              </a:lnSpc>
              <a:spcBef>
                <a:spcPts val="1800"/>
              </a:spcBef>
              <a:buNone/>
              <a:defRPr sz="2400" baseline="0"/>
            </a:lvl1pPr>
            <a:lvl2pPr marL="914400" indent="0">
              <a:lnSpc>
                <a:spcPct val="90000"/>
              </a:lnSpc>
              <a:spcBef>
                <a:spcPts val="1200"/>
              </a:spcBef>
              <a:buNone/>
              <a:defRPr sz="2000" i="1" baseline="0">
                <a:solidFill>
                  <a:schemeClr val="accent1"/>
                </a:solidFill>
              </a:defRPr>
            </a:lvl2pPr>
            <a:lvl3pPr marL="9144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6" name="Picture Placeholder 5"/>
          <p:cNvSpPr>
            <a:spLocks noGrp="1"/>
          </p:cNvSpPr>
          <p:nvPr>
            <p:ph type="pic" sz="quarter" idx="10"/>
          </p:nvPr>
        </p:nvSpPr>
        <p:spPr>
          <a:xfrm>
            <a:off x="457200" y="1419224"/>
            <a:ext cx="1143000" cy="1441174"/>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sz="2000"/>
            </a:lvl1pPr>
          </a:lstStyle>
          <a:p>
            <a:endParaRPr lang="en-US"/>
          </a:p>
        </p:txBody>
      </p:sp>
      <p:sp>
        <p:nvSpPr>
          <p:cNvPr id="5" name="Content Placeholder 2"/>
          <p:cNvSpPr>
            <a:spLocks noGrp="1"/>
          </p:cNvSpPr>
          <p:nvPr>
            <p:ph idx="11" hasCustomPrompt="1"/>
          </p:nvPr>
        </p:nvSpPr>
        <p:spPr>
          <a:xfrm>
            <a:off x="2667000" y="2971800"/>
            <a:ext cx="5181600" cy="1488798"/>
          </a:xfrm>
        </p:spPr>
        <p:txBody>
          <a:bodyPr>
            <a:normAutofit/>
          </a:bodyPr>
          <a:lstStyle>
            <a:lvl1pPr marL="0" indent="0">
              <a:lnSpc>
                <a:spcPct val="90000"/>
              </a:lnSpc>
              <a:spcBef>
                <a:spcPts val="1800"/>
              </a:spcBef>
              <a:buNone/>
              <a:defRPr sz="2400" baseline="0"/>
            </a:lvl1pPr>
            <a:lvl2pPr marL="914400" indent="0">
              <a:lnSpc>
                <a:spcPct val="90000"/>
              </a:lnSpc>
              <a:spcBef>
                <a:spcPts val="1200"/>
              </a:spcBef>
              <a:buNone/>
              <a:defRPr sz="2000" i="1" baseline="0">
                <a:solidFill>
                  <a:schemeClr val="accent1"/>
                </a:solidFill>
              </a:defRPr>
            </a:lvl2pPr>
            <a:lvl3pPr marL="9144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7" name="Picture Placeholder 5"/>
          <p:cNvSpPr>
            <a:spLocks noGrp="1"/>
          </p:cNvSpPr>
          <p:nvPr>
            <p:ph type="pic" sz="quarter" idx="12"/>
          </p:nvPr>
        </p:nvSpPr>
        <p:spPr>
          <a:xfrm>
            <a:off x="1219200" y="3019424"/>
            <a:ext cx="1143000" cy="1441174"/>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sz="2000"/>
            </a:lvl1pPr>
          </a:lstStyle>
          <a:p>
            <a:endParaRPr lang="en-US"/>
          </a:p>
        </p:txBody>
      </p:sp>
      <p:sp>
        <p:nvSpPr>
          <p:cNvPr id="8" name="Content Placeholder 2"/>
          <p:cNvSpPr>
            <a:spLocks noGrp="1"/>
          </p:cNvSpPr>
          <p:nvPr>
            <p:ph idx="13" hasCustomPrompt="1"/>
          </p:nvPr>
        </p:nvSpPr>
        <p:spPr>
          <a:xfrm>
            <a:off x="3429000" y="4572000"/>
            <a:ext cx="5181600" cy="1488798"/>
          </a:xfrm>
        </p:spPr>
        <p:txBody>
          <a:bodyPr>
            <a:normAutofit/>
          </a:bodyPr>
          <a:lstStyle>
            <a:lvl1pPr marL="0" indent="0">
              <a:lnSpc>
                <a:spcPct val="90000"/>
              </a:lnSpc>
              <a:spcBef>
                <a:spcPts val="1800"/>
              </a:spcBef>
              <a:buNone/>
              <a:defRPr sz="2400" baseline="0"/>
            </a:lvl1pPr>
            <a:lvl2pPr marL="914400" indent="0">
              <a:lnSpc>
                <a:spcPct val="90000"/>
              </a:lnSpc>
              <a:spcBef>
                <a:spcPts val="1200"/>
              </a:spcBef>
              <a:buNone/>
              <a:defRPr sz="2000" i="1" baseline="0">
                <a:solidFill>
                  <a:schemeClr val="accent1"/>
                </a:solidFill>
              </a:defRPr>
            </a:lvl2pPr>
            <a:lvl3pPr marL="9144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9" name="Picture Placeholder 5"/>
          <p:cNvSpPr>
            <a:spLocks noGrp="1"/>
          </p:cNvSpPr>
          <p:nvPr>
            <p:ph type="pic" sz="quarter" idx="14"/>
          </p:nvPr>
        </p:nvSpPr>
        <p:spPr>
          <a:xfrm>
            <a:off x="1981200" y="4619624"/>
            <a:ext cx="1143000" cy="1441174"/>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sz="2000"/>
            </a:lvl1pPr>
          </a:lstStyle>
          <a:p>
            <a:endParaRPr lang="en-US"/>
          </a:p>
        </p:txBody>
      </p:sp>
      <p:cxnSp>
        <p:nvCxnSpPr>
          <p:cNvPr id="10" name="Straight Connector 9"/>
          <p:cNvCxnSpPr/>
          <p:nvPr userDrawn="1"/>
        </p:nvCxnSpPr>
        <p:spPr>
          <a:xfrm>
            <a:off x="1905000" y="182880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2667000" y="342900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429000" y="502920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50026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1_Presenters - 3">
    <p:spTree>
      <p:nvGrpSpPr>
        <p:cNvPr id="1" name=""/>
        <p:cNvGrpSpPr/>
        <p:nvPr/>
      </p:nvGrpSpPr>
      <p:grpSpPr>
        <a:xfrm>
          <a:off x="0" y="0"/>
          <a:ext cx="0" cy="0"/>
          <a:chOff x="0" y="0"/>
          <a:chExt cx="0" cy="0"/>
        </a:xfrm>
      </p:grpSpPr>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Meet the Coaches</a:t>
            </a:r>
            <a:endParaRPr lang="en-US"/>
          </a:p>
        </p:txBody>
      </p:sp>
      <p:sp>
        <p:nvSpPr>
          <p:cNvPr id="3" name="Content Placeholder 2"/>
          <p:cNvSpPr>
            <a:spLocks noGrp="1"/>
          </p:cNvSpPr>
          <p:nvPr>
            <p:ph idx="1" hasCustomPrompt="1"/>
          </p:nvPr>
        </p:nvSpPr>
        <p:spPr>
          <a:xfrm>
            <a:off x="1905000" y="1371600"/>
            <a:ext cx="5181600" cy="1488798"/>
          </a:xfrm>
        </p:spPr>
        <p:txBody>
          <a:bodyPr>
            <a:normAutofit/>
          </a:bodyPr>
          <a:lstStyle>
            <a:lvl1pPr marL="0" indent="0">
              <a:lnSpc>
                <a:spcPct val="90000"/>
              </a:lnSpc>
              <a:spcBef>
                <a:spcPts val="1800"/>
              </a:spcBef>
              <a:buNone/>
              <a:defRPr sz="2400" baseline="0"/>
            </a:lvl1pPr>
            <a:lvl2pPr marL="914400" indent="0">
              <a:lnSpc>
                <a:spcPct val="90000"/>
              </a:lnSpc>
              <a:spcBef>
                <a:spcPts val="1200"/>
              </a:spcBef>
              <a:buNone/>
              <a:defRPr sz="2000" i="1" baseline="0">
                <a:solidFill>
                  <a:schemeClr val="accent1"/>
                </a:solidFill>
              </a:defRPr>
            </a:lvl2pPr>
            <a:lvl3pPr marL="9144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6" name="Picture Placeholder 5"/>
          <p:cNvSpPr>
            <a:spLocks noGrp="1"/>
          </p:cNvSpPr>
          <p:nvPr>
            <p:ph type="pic" sz="quarter" idx="10"/>
          </p:nvPr>
        </p:nvSpPr>
        <p:spPr>
          <a:xfrm>
            <a:off x="457200" y="1419224"/>
            <a:ext cx="1143000" cy="1441174"/>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sz="2000"/>
            </a:lvl1pPr>
          </a:lstStyle>
          <a:p>
            <a:endParaRPr lang="en-US"/>
          </a:p>
        </p:txBody>
      </p:sp>
      <p:sp>
        <p:nvSpPr>
          <p:cNvPr id="5" name="Content Placeholder 2"/>
          <p:cNvSpPr>
            <a:spLocks noGrp="1"/>
          </p:cNvSpPr>
          <p:nvPr>
            <p:ph idx="11" hasCustomPrompt="1"/>
          </p:nvPr>
        </p:nvSpPr>
        <p:spPr>
          <a:xfrm>
            <a:off x="2667000" y="2971800"/>
            <a:ext cx="5181600" cy="1488798"/>
          </a:xfrm>
        </p:spPr>
        <p:txBody>
          <a:bodyPr>
            <a:normAutofit/>
          </a:bodyPr>
          <a:lstStyle>
            <a:lvl1pPr marL="0" indent="0">
              <a:lnSpc>
                <a:spcPct val="90000"/>
              </a:lnSpc>
              <a:spcBef>
                <a:spcPts val="1800"/>
              </a:spcBef>
              <a:buNone/>
              <a:defRPr sz="2400" baseline="0"/>
            </a:lvl1pPr>
            <a:lvl2pPr marL="914400" indent="0">
              <a:lnSpc>
                <a:spcPct val="90000"/>
              </a:lnSpc>
              <a:spcBef>
                <a:spcPts val="1200"/>
              </a:spcBef>
              <a:buNone/>
              <a:defRPr sz="2000" i="1" baseline="0">
                <a:solidFill>
                  <a:schemeClr val="accent1"/>
                </a:solidFill>
              </a:defRPr>
            </a:lvl2pPr>
            <a:lvl3pPr marL="9144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7" name="Picture Placeholder 5"/>
          <p:cNvSpPr>
            <a:spLocks noGrp="1"/>
          </p:cNvSpPr>
          <p:nvPr>
            <p:ph type="pic" sz="quarter" idx="12"/>
          </p:nvPr>
        </p:nvSpPr>
        <p:spPr>
          <a:xfrm>
            <a:off x="1219200" y="3019424"/>
            <a:ext cx="1143000" cy="1441174"/>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sz="2000"/>
            </a:lvl1pPr>
          </a:lstStyle>
          <a:p>
            <a:endParaRPr lang="en-US"/>
          </a:p>
        </p:txBody>
      </p:sp>
      <p:sp>
        <p:nvSpPr>
          <p:cNvPr id="8" name="Content Placeholder 2"/>
          <p:cNvSpPr>
            <a:spLocks noGrp="1"/>
          </p:cNvSpPr>
          <p:nvPr>
            <p:ph idx="13" hasCustomPrompt="1"/>
          </p:nvPr>
        </p:nvSpPr>
        <p:spPr>
          <a:xfrm>
            <a:off x="3429000" y="4572000"/>
            <a:ext cx="5181600" cy="1488798"/>
          </a:xfrm>
        </p:spPr>
        <p:txBody>
          <a:bodyPr>
            <a:normAutofit/>
          </a:bodyPr>
          <a:lstStyle>
            <a:lvl1pPr marL="0" indent="0">
              <a:lnSpc>
                <a:spcPct val="90000"/>
              </a:lnSpc>
              <a:spcBef>
                <a:spcPts val="1800"/>
              </a:spcBef>
              <a:buNone/>
              <a:defRPr sz="2400" baseline="0"/>
            </a:lvl1pPr>
            <a:lvl2pPr marL="914400" indent="0">
              <a:lnSpc>
                <a:spcPct val="90000"/>
              </a:lnSpc>
              <a:spcBef>
                <a:spcPts val="1200"/>
              </a:spcBef>
              <a:buNone/>
              <a:defRPr sz="2000" i="1" baseline="0">
                <a:solidFill>
                  <a:schemeClr val="accent1"/>
                </a:solidFill>
              </a:defRPr>
            </a:lvl2pPr>
            <a:lvl3pPr marL="9144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9" name="Picture Placeholder 5"/>
          <p:cNvSpPr>
            <a:spLocks noGrp="1"/>
          </p:cNvSpPr>
          <p:nvPr>
            <p:ph type="pic" sz="quarter" idx="14"/>
          </p:nvPr>
        </p:nvSpPr>
        <p:spPr>
          <a:xfrm>
            <a:off x="1981200" y="4619624"/>
            <a:ext cx="1143000" cy="1441174"/>
          </a:xfr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path path="circle">
              <a:fillToRect l="100000" t="100000"/>
            </a:path>
            <a:tileRect r="-100000" b="-100000"/>
          </a:gradFill>
          <a:ln w="38100">
            <a:solidFill>
              <a:schemeClr val="bg2">
                <a:lumMod val="50000"/>
              </a:schemeClr>
            </a:solidFill>
            <a:miter lim="800000"/>
          </a:ln>
        </p:spPr>
        <p:txBody>
          <a:bodyPr/>
          <a:lstStyle>
            <a:lvl1pPr marL="0" indent="0">
              <a:buNone/>
              <a:defRPr sz="2000"/>
            </a:lvl1pPr>
          </a:lstStyle>
          <a:p>
            <a:endParaRPr lang="en-US"/>
          </a:p>
        </p:txBody>
      </p:sp>
      <p:cxnSp>
        <p:nvCxnSpPr>
          <p:cNvPr id="10" name="Straight Connector 9"/>
          <p:cNvCxnSpPr/>
          <p:nvPr userDrawn="1"/>
        </p:nvCxnSpPr>
        <p:spPr>
          <a:xfrm>
            <a:off x="1905000" y="182880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2667000" y="342900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429000" y="502920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95556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Thanks / Contact - Maher">
    <p:spTree>
      <p:nvGrpSpPr>
        <p:cNvPr id="1" name=""/>
        <p:cNvGrpSpPr/>
        <p:nvPr/>
      </p:nvGrpSpPr>
      <p:grpSpPr>
        <a:xfrm>
          <a:off x="0" y="0"/>
          <a:ext cx="0" cy="0"/>
          <a:chOff x="0" y="0"/>
          <a:chExt cx="0" cy="0"/>
        </a:xfrm>
      </p:grpSpPr>
      <p:pic>
        <p:nvPicPr>
          <p:cNvPr id="5" name="Picture 2" descr="https://photos-5.dropbox.com/t/2/AAAzUZTxBTO6Pltuqo69C4n9CIobSrmTMtBEhxfqjkzkHw/12/300074791/png/32x32/1/1466546400/0/2/thank_you.png/EMCE4qQCGNayGCAHKAc/ybQm8HBEkyNF7r-jkhF_NemBN14JYaPkiir4OF5QOaA?size_mode=3&amp;size=800x600"/>
          <p:cNvPicPr>
            <a:picLocks noChangeAspect="1" noChangeArrowheads="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28600" y="1281121"/>
            <a:ext cx="3352800" cy="218351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Contact Us:</a:t>
            </a:r>
            <a:endParaRPr lang="en-US"/>
          </a:p>
        </p:txBody>
      </p:sp>
      <p:grpSp>
        <p:nvGrpSpPr>
          <p:cNvPr id="3" name="Group 2"/>
          <p:cNvGrpSpPr/>
          <p:nvPr userDrawn="1"/>
        </p:nvGrpSpPr>
        <p:grpSpPr>
          <a:xfrm>
            <a:off x="255233" y="3526658"/>
            <a:ext cx="3509236" cy="2572305"/>
            <a:chOff x="406150" y="1098272"/>
            <a:chExt cx="3509236" cy="2572305"/>
          </a:xfrm>
        </p:grpSpPr>
        <p:grpSp>
          <p:nvGrpSpPr>
            <p:cNvPr id="6" name="Group 5"/>
            <p:cNvGrpSpPr/>
            <p:nvPr userDrawn="1"/>
          </p:nvGrpSpPr>
          <p:grpSpPr>
            <a:xfrm>
              <a:off x="406150" y="1098272"/>
              <a:ext cx="3509236" cy="2572305"/>
              <a:chOff x="5892550" y="2588934"/>
              <a:chExt cx="3509236" cy="2572305"/>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rcRect l="1542" r="1542"/>
              <a:stretch/>
            </p:blipFill>
            <p:spPr>
              <a:xfrm>
                <a:off x="6063635" y="2588934"/>
                <a:ext cx="3338151" cy="882929"/>
              </a:xfrm>
              <a:prstGeom prst="rect">
                <a:avLst/>
              </a:prstGeom>
              <a:ln>
                <a:noFill/>
              </a:ln>
              <a:effectLst/>
            </p:spPr>
          </p:pic>
          <p:sp>
            <p:nvSpPr>
              <p:cNvPr id="8" name="Content Placeholder 2"/>
              <p:cNvSpPr txBox="1">
                <a:spLocks/>
              </p:cNvSpPr>
              <p:nvPr/>
            </p:nvSpPr>
            <p:spPr bwMode="auto">
              <a:xfrm>
                <a:off x="5892550" y="3525130"/>
                <a:ext cx="3148615" cy="1636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rgbClr val="B71234"/>
                  </a:buClr>
                  <a:buFont typeface="Arial" charset="0"/>
                  <a:buChar char="•"/>
                  <a:defRPr sz="1800" kern="1200">
                    <a:solidFill>
                      <a:srgbClr val="595959"/>
                    </a:solidFill>
                    <a:latin typeface="Helvetica"/>
                    <a:ea typeface="ＭＳ Ｐゴシック" charset="0"/>
                    <a:cs typeface="Helvetica"/>
                  </a:defRPr>
                </a:lvl1pPr>
                <a:lvl2pPr marL="742950" indent="-285750" algn="l" rtl="0" eaLnBrk="0" fontAlgn="base" hangingPunct="0">
                  <a:spcBef>
                    <a:spcPct val="20000"/>
                  </a:spcBef>
                  <a:spcAft>
                    <a:spcPct val="0"/>
                  </a:spcAft>
                  <a:buClr>
                    <a:srgbClr val="B71234"/>
                  </a:buClr>
                  <a:buFont typeface="Arial" charset="0"/>
                  <a:buChar char="–"/>
                  <a:defRPr sz="1600" kern="1200">
                    <a:solidFill>
                      <a:srgbClr val="595959"/>
                    </a:solidFill>
                    <a:latin typeface="Helvetica"/>
                    <a:ea typeface="ＭＳ Ｐゴシック" charset="0"/>
                    <a:cs typeface="Helvetica"/>
                  </a:defRPr>
                </a:lvl2pPr>
                <a:lvl3pPr marL="1143000" indent="-228600" algn="l" rtl="0" eaLnBrk="0" fontAlgn="base" hangingPunct="0">
                  <a:spcBef>
                    <a:spcPct val="20000"/>
                  </a:spcBef>
                  <a:spcAft>
                    <a:spcPct val="0"/>
                  </a:spcAft>
                  <a:buClr>
                    <a:srgbClr val="B71234"/>
                  </a:buClr>
                  <a:buFont typeface="Arial" charset="0"/>
                  <a:buChar char="•"/>
                  <a:defRPr sz="1400" kern="1200">
                    <a:solidFill>
                      <a:srgbClr val="595959"/>
                    </a:solidFill>
                    <a:latin typeface="Helvetica"/>
                    <a:ea typeface="ＭＳ Ｐゴシック" charset="0"/>
                    <a:cs typeface="Helvetica"/>
                  </a:defRPr>
                </a:lvl3pPr>
                <a:lvl4pPr marL="1600200" indent="-228600" algn="l" rtl="0" eaLnBrk="0" fontAlgn="base" hangingPunct="0">
                  <a:spcBef>
                    <a:spcPct val="20000"/>
                  </a:spcBef>
                  <a:spcAft>
                    <a:spcPct val="0"/>
                  </a:spcAft>
                  <a:buClr>
                    <a:srgbClr val="B71234"/>
                  </a:buClr>
                  <a:buFont typeface="Arial" charset="0"/>
                  <a:buChar char="–"/>
                  <a:defRPr sz="1200" kern="1200">
                    <a:solidFill>
                      <a:srgbClr val="595959"/>
                    </a:solidFill>
                    <a:latin typeface="Helvetica"/>
                    <a:ea typeface="ＭＳ Ｐゴシック" charset="0"/>
                    <a:cs typeface="Helvetica"/>
                  </a:defRPr>
                </a:lvl4pPr>
                <a:lvl5pPr marL="2057400" indent="-228600" algn="l" rtl="0" eaLnBrk="0" fontAlgn="base" hangingPunct="0">
                  <a:spcBef>
                    <a:spcPct val="20000"/>
                  </a:spcBef>
                  <a:spcAft>
                    <a:spcPct val="0"/>
                  </a:spcAft>
                  <a:buClr>
                    <a:srgbClr val="B71234"/>
                  </a:buClr>
                  <a:buFont typeface="Arial" charset="0"/>
                  <a:buChar char="»"/>
                  <a:defRPr sz="1200" kern="1200">
                    <a:solidFill>
                      <a:srgbClr val="595959"/>
                    </a:solidFill>
                    <a:latin typeface="Helvetica"/>
                    <a:ea typeface="ＭＳ Ｐゴシック" charset="0"/>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61963" indent="0" defTabSz="228600">
                  <a:lnSpc>
                    <a:spcPct val="90000"/>
                  </a:lnSpc>
                  <a:spcBef>
                    <a:spcPts val="800"/>
                  </a:spcBef>
                  <a:buFont typeface="Arial" charset="0"/>
                  <a:buNone/>
                </a:pPr>
                <a:r>
                  <a:rPr lang="en-US" sz="1400"/>
                  <a:t>3535 Route 66, Building</a:t>
                </a:r>
                <a:r>
                  <a:rPr lang="en-US" sz="1400" baseline="0"/>
                  <a:t> 4</a:t>
                </a:r>
                <a:br>
                  <a:rPr lang="en-US" sz="1400" baseline="0"/>
                </a:br>
                <a:r>
                  <a:rPr lang="en-US" sz="1400" baseline="0"/>
                  <a:t>Neptune, NJ  07753</a:t>
                </a:r>
              </a:p>
              <a:p>
                <a:pPr marL="461963" indent="0" defTabSz="228600">
                  <a:lnSpc>
                    <a:spcPct val="90000"/>
                  </a:lnSpc>
                  <a:spcBef>
                    <a:spcPts val="800"/>
                  </a:spcBef>
                  <a:buFont typeface="Arial" charset="0"/>
                  <a:buNone/>
                </a:pPr>
                <a:r>
                  <a:rPr lang="en-US" sz="1400"/>
                  <a:t>Phone:	732-918-8000</a:t>
                </a:r>
                <a:br>
                  <a:rPr lang="en-US" sz="1400"/>
                </a:br>
                <a:r>
                  <a:rPr lang="en-US" sz="1400"/>
                  <a:t>			1-888-90MAHER</a:t>
                </a:r>
                <a:br>
                  <a:rPr lang="en-US" sz="1400"/>
                </a:br>
                <a:r>
                  <a:rPr lang="en-US" sz="1400"/>
                  <a:t>			</a:t>
                </a:r>
                <a:r>
                  <a:rPr lang="en-US" sz="1200"/>
                  <a:t>(888-906-2437)</a:t>
                </a:r>
              </a:p>
              <a:p>
                <a:pPr marL="461963" indent="0" defTabSz="228600">
                  <a:lnSpc>
                    <a:spcPct val="90000"/>
                  </a:lnSpc>
                  <a:spcBef>
                    <a:spcPts val="800"/>
                  </a:spcBef>
                  <a:buFont typeface="Arial" charset="0"/>
                  <a:buNone/>
                </a:pPr>
                <a:r>
                  <a:rPr lang="en-US" sz="1800">
                    <a:solidFill>
                      <a:schemeClr val="tx1"/>
                    </a:solidFill>
                  </a:rPr>
                  <a:t>www.</a:t>
                </a:r>
                <a:r>
                  <a:rPr lang="en-US" sz="1800" b="1">
                    <a:solidFill>
                      <a:schemeClr val="tx1"/>
                    </a:solidFill>
                  </a:rPr>
                  <a:t>maher</a:t>
                </a:r>
                <a:r>
                  <a:rPr lang="en-US" sz="1800" b="1">
                    <a:solidFill>
                      <a:schemeClr val="accent1">
                        <a:lumMod val="75000"/>
                      </a:schemeClr>
                    </a:solidFill>
                  </a:rPr>
                  <a:t>net</a:t>
                </a:r>
                <a:r>
                  <a:rPr lang="en-US" sz="1800">
                    <a:solidFill>
                      <a:schemeClr val="tx1"/>
                    </a:solidFill>
                  </a:rPr>
                  <a:t>.com</a:t>
                </a:r>
              </a:p>
            </p:txBody>
          </p:sp>
        </p:grpSp>
        <p:cxnSp>
          <p:nvCxnSpPr>
            <p:cNvPr id="11" name="Straight Connector 10"/>
            <p:cNvCxnSpPr/>
            <p:nvPr userDrawn="1"/>
          </p:nvCxnSpPr>
          <p:spPr>
            <a:xfrm>
              <a:off x="973027" y="2500546"/>
              <a:ext cx="2209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964150" y="3198179"/>
              <a:ext cx="2209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4" name="Content Placeholder 2"/>
          <p:cNvSpPr>
            <a:spLocks noGrp="1"/>
          </p:cNvSpPr>
          <p:nvPr>
            <p:ph idx="1" hasCustomPrompt="1"/>
          </p:nvPr>
        </p:nvSpPr>
        <p:spPr>
          <a:xfrm>
            <a:off x="3962400" y="595451"/>
            <a:ext cx="4724400" cy="1524000"/>
          </a:xfrm>
        </p:spPr>
        <p:txBody>
          <a:bodyPr>
            <a:noAutofit/>
          </a:bodyPr>
          <a:lstStyle>
            <a:lvl1pPr marL="0" indent="0">
              <a:lnSpc>
                <a:spcPct val="90000"/>
              </a:lnSpc>
              <a:spcBef>
                <a:spcPts val="1800"/>
              </a:spcBef>
              <a:buNone/>
              <a:defRPr sz="2400" baseline="0"/>
            </a:lvl1pPr>
            <a:lvl2pPr marL="457200" indent="0">
              <a:lnSpc>
                <a:spcPct val="90000"/>
              </a:lnSpc>
              <a:spcBef>
                <a:spcPts val="1200"/>
              </a:spcBef>
              <a:buNone/>
              <a:defRPr sz="2000" i="1" baseline="0">
                <a:solidFill>
                  <a:schemeClr val="accent1"/>
                </a:solidFill>
              </a:defRPr>
            </a:lvl2pPr>
            <a:lvl3pPr marL="4572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15" name="Content Placeholder 2"/>
          <p:cNvSpPr>
            <a:spLocks noGrp="1"/>
          </p:cNvSpPr>
          <p:nvPr>
            <p:ph idx="10" hasCustomPrompt="1"/>
          </p:nvPr>
        </p:nvSpPr>
        <p:spPr>
          <a:xfrm>
            <a:off x="3962400" y="2514600"/>
            <a:ext cx="4724400" cy="1524000"/>
          </a:xfrm>
        </p:spPr>
        <p:txBody>
          <a:bodyPr>
            <a:noAutofit/>
          </a:bodyPr>
          <a:lstStyle>
            <a:lvl1pPr marL="0" indent="0">
              <a:lnSpc>
                <a:spcPct val="90000"/>
              </a:lnSpc>
              <a:spcBef>
                <a:spcPts val="1800"/>
              </a:spcBef>
              <a:buNone/>
              <a:defRPr sz="2400" baseline="0"/>
            </a:lvl1pPr>
            <a:lvl2pPr marL="457200" indent="0">
              <a:lnSpc>
                <a:spcPct val="90000"/>
              </a:lnSpc>
              <a:spcBef>
                <a:spcPts val="1200"/>
              </a:spcBef>
              <a:buNone/>
              <a:defRPr sz="2000" i="1" baseline="0">
                <a:solidFill>
                  <a:schemeClr val="accent1"/>
                </a:solidFill>
              </a:defRPr>
            </a:lvl2pPr>
            <a:lvl3pPr marL="4572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16" name="Content Placeholder 2"/>
          <p:cNvSpPr>
            <a:spLocks noGrp="1"/>
          </p:cNvSpPr>
          <p:nvPr>
            <p:ph idx="11" hasCustomPrompt="1"/>
          </p:nvPr>
        </p:nvSpPr>
        <p:spPr>
          <a:xfrm>
            <a:off x="3962400" y="4414699"/>
            <a:ext cx="4724400" cy="1524000"/>
          </a:xfrm>
        </p:spPr>
        <p:txBody>
          <a:bodyPr>
            <a:noAutofit/>
          </a:bodyPr>
          <a:lstStyle>
            <a:lvl1pPr marL="0" indent="0">
              <a:lnSpc>
                <a:spcPct val="90000"/>
              </a:lnSpc>
              <a:spcBef>
                <a:spcPts val="1800"/>
              </a:spcBef>
              <a:buNone/>
              <a:defRPr sz="2400" baseline="0"/>
            </a:lvl1pPr>
            <a:lvl2pPr marL="457200" indent="0">
              <a:lnSpc>
                <a:spcPct val="90000"/>
              </a:lnSpc>
              <a:spcBef>
                <a:spcPts val="1200"/>
              </a:spcBef>
              <a:buNone/>
              <a:defRPr sz="2000" i="1" baseline="0">
                <a:solidFill>
                  <a:schemeClr val="accent1"/>
                </a:solidFill>
              </a:defRPr>
            </a:lvl2pPr>
            <a:lvl3pPr marL="4572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Tree>
    <p:extLst>
      <p:ext uri="{BB962C8B-B14F-4D97-AF65-F5344CB8AC3E}">
        <p14:creationId xmlns:p14="http://schemas.microsoft.com/office/powerpoint/2010/main" val="381056553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Thanks / Contact - General">
    <p:spTree>
      <p:nvGrpSpPr>
        <p:cNvPr id="1" name=""/>
        <p:cNvGrpSpPr/>
        <p:nvPr/>
      </p:nvGrpSpPr>
      <p:grpSpPr>
        <a:xfrm>
          <a:off x="0" y="0"/>
          <a:ext cx="0" cy="0"/>
          <a:chOff x="0" y="0"/>
          <a:chExt cx="0" cy="0"/>
        </a:xfrm>
      </p:grpSpPr>
      <p:pic>
        <p:nvPicPr>
          <p:cNvPr id="5" name="Picture 2" descr="https://photos-5.dropbox.com/t/2/AAAzUZTxBTO6Pltuqo69C4n9CIobSrmTMtBEhxfqjkzkHw/12/300074791/png/32x32/1/1466546400/0/2/thank_you.png/EMCE4qQCGNayGCAHKAc/ybQm8HBEkyNF7r-jkhF_NemBN14JYaPkiir4OF5QOaA?size_mode=3&amp;size=800x600"/>
          <p:cNvPicPr>
            <a:picLocks noChangeAspect="1" noChangeArrowheads="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28600" y="1281121"/>
            <a:ext cx="3352800" cy="218351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Contact Us:</a:t>
            </a:r>
            <a:endParaRPr lang="en-US"/>
          </a:p>
        </p:txBody>
      </p:sp>
      <p:grpSp>
        <p:nvGrpSpPr>
          <p:cNvPr id="3" name="Group 2"/>
          <p:cNvGrpSpPr/>
          <p:nvPr userDrawn="1"/>
        </p:nvGrpSpPr>
        <p:grpSpPr>
          <a:xfrm>
            <a:off x="209550" y="4953000"/>
            <a:ext cx="3371850" cy="1147496"/>
            <a:chOff x="209550" y="1277648"/>
            <a:chExt cx="3371850" cy="1147496"/>
          </a:xfrm>
        </p:grpSpPr>
        <p:grpSp>
          <p:nvGrpSpPr>
            <p:cNvPr id="6" name="Group 5"/>
            <p:cNvGrpSpPr/>
            <p:nvPr userDrawn="1"/>
          </p:nvGrpSpPr>
          <p:grpSpPr>
            <a:xfrm>
              <a:off x="209550" y="1277648"/>
              <a:ext cx="3371850" cy="1147496"/>
              <a:chOff x="5695950" y="2768310"/>
              <a:chExt cx="3371850" cy="1147496"/>
            </a:xfrm>
          </p:grpSpPr>
          <p:pic>
            <p:nvPicPr>
              <p:cNvPr id="7" name="Picture 6"/>
              <p:cNvPicPr>
                <a:picLocks noChangeAspect="1"/>
              </p:cNvPicPr>
              <p:nvPr/>
            </p:nvPicPr>
            <p:blipFill rotWithShape="1">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t="14453" b="13282"/>
              <a:stretch/>
            </p:blipFill>
            <p:spPr>
              <a:xfrm>
                <a:off x="5695950" y="2768310"/>
                <a:ext cx="3067050" cy="811224"/>
              </a:xfrm>
              <a:prstGeom prst="rect">
                <a:avLst/>
              </a:prstGeom>
              <a:ln>
                <a:noFill/>
              </a:ln>
              <a:effectLst/>
            </p:spPr>
          </p:pic>
          <p:sp>
            <p:nvSpPr>
              <p:cNvPr id="8" name="Content Placeholder 2"/>
              <p:cNvSpPr txBox="1">
                <a:spLocks/>
              </p:cNvSpPr>
              <p:nvPr/>
            </p:nvSpPr>
            <p:spPr bwMode="auto">
              <a:xfrm>
                <a:off x="5715000" y="3579534"/>
                <a:ext cx="3352800" cy="33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rgbClr val="B71234"/>
                  </a:buClr>
                  <a:buFont typeface="Arial" charset="0"/>
                  <a:buChar char="•"/>
                  <a:defRPr sz="1800" kern="1200">
                    <a:solidFill>
                      <a:srgbClr val="595959"/>
                    </a:solidFill>
                    <a:latin typeface="Helvetica"/>
                    <a:ea typeface="ＭＳ Ｐゴシック" charset="0"/>
                    <a:cs typeface="Helvetica"/>
                  </a:defRPr>
                </a:lvl1pPr>
                <a:lvl2pPr marL="742950" indent="-285750" algn="l" rtl="0" eaLnBrk="0" fontAlgn="base" hangingPunct="0">
                  <a:spcBef>
                    <a:spcPct val="20000"/>
                  </a:spcBef>
                  <a:spcAft>
                    <a:spcPct val="0"/>
                  </a:spcAft>
                  <a:buClr>
                    <a:srgbClr val="B71234"/>
                  </a:buClr>
                  <a:buFont typeface="Arial" charset="0"/>
                  <a:buChar char="–"/>
                  <a:defRPr sz="1600" kern="1200">
                    <a:solidFill>
                      <a:srgbClr val="595959"/>
                    </a:solidFill>
                    <a:latin typeface="Helvetica"/>
                    <a:ea typeface="ＭＳ Ｐゴシック" charset="0"/>
                    <a:cs typeface="Helvetica"/>
                  </a:defRPr>
                </a:lvl2pPr>
                <a:lvl3pPr marL="1143000" indent="-228600" algn="l" rtl="0" eaLnBrk="0" fontAlgn="base" hangingPunct="0">
                  <a:spcBef>
                    <a:spcPct val="20000"/>
                  </a:spcBef>
                  <a:spcAft>
                    <a:spcPct val="0"/>
                  </a:spcAft>
                  <a:buClr>
                    <a:srgbClr val="B71234"/>
                  </a:buClr>
                  <a:buFont typeface="Arial" charset="0"/>
                  <a:buChar char="•"/>
                  <a:defRPr sz="1400" kern="1200">
                    <a:solidFill>
                      <a:srgbClr val="595959"/>
                    </a:solidFill>
                    <a:latin typeface="Helvetica"/>
                    <a:ea typeface="ＭＳ Ｐゴシック" charset="0"/>
                    <a:cs typeface="Helvetica"/>
                  </a:defRPr>
                </a:lvl3pPr>
                <a:lvl4pPr marL="1600200" indent="-228600" algn="l" rtl="0" eaLnBrk="0" fontAlgn="base" hangingPunct="0">
                  <a:spcBef>
                    <a:spcPct val="20000"/>
                  </a:spcBef>
                  <a:spcAft>
                    <a:spcPct val="0"/>
                  </a:spcAft>
                  <a:buClr>
                    <a:srgbClr val="B71234"/>
                  </a:buClr>
                  <a:buFont typeface="Arial" charset="0"/>
                  <a:buChar char="–"/>
                  <a:defRPr sz="1200" kern="1200">
                    <a:solidFill>
                      <a:srgbClr val="595959"/>
                    </a:solidFill>
                    <a:latin typeface="Helvetica"/>
                    <a:ea typeface="ＭＳ Ｐゴシック" charset="0"/>
                    <a:cs typeface="Helvetica"/>
                  </a:defRPr>
                </a:lvl4pPr>
                <a:lvl5pPr marL="2057400" indent="-228600" algn="l" rtl="0" eaLnBrk="0" fontAlgn="base" hangingPunct="0">
                  <a:spcBef>
                    <a:spcPct val="20000"/>
                  </a:spcBef>
                  <a:spcAft>
                    <a:spcPct val="0"/>
                  </a:spcAft>
                  <a:buClr>
                    <a:srgbClr val="B71234"/>
                  </a:buClr>
                  <a:buFont typeface="Arial" charset="0"/>
                  <a:buChar char="»"/>
                  <a:defRPr sz="1200" kern="1200">
                    <a:solidFill>
                      <a:srgbClr val="595959"/>
                    </a:solidFill>
                    <a:latin typeface="Helvetica"/>
                    <a:ea typeface="ＭＳ Ｐゴシック" charset="0"/>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22960" indent="0" defTabSz="228600">
                  <a:lnSpc>
                    <a:spcPct val="90000"/>
                  </a:lnSpc>
                  <a:spcBef>
                    <a:spcPts val="800"/>
                  </a:spcBef>
                  <a:buFont typeface="Arial" charset="0"/>
                  <a:buNone/>
                </a:pPr>
                <a:r>
                  <a:rPr lang="en-US" sz="1600">
                    <a:solidFill>
                      <a:schemeClr val="tx1"/>
                    </a:solidFill>
                  </a:rPr>
                  <a:t>www.</a:t>
                </a:r>
                <a:r>
                  <a:rPr lang="en-US" sz="1600" b="1">
                    <a:solidFill>
                      <a:schemeClr val="tx1"/>
                    </a:solidFill>
                  </a:rPr>
                  <a:t>maher</a:t>
                </a:r>
                <a:r>
                  <a:rPr lang="en-US" sz="1600" b="1">
                    <a:solidFill>
                      <a:schemeClr val="accent1">
                        <a:lumMod val="75000"/>
                      </a:schemeClr>
                    </a:solidFill>
                  </a:rPr>
                  <a:t>net</a:t>
                </a:r>
                <a:r>
                  <a:rPr lang="en-US" sz="1600">
                    <a:solidFill>
                      <a:schemeClr val="tx1"/>
                    </a:solidFill>
                  </a:rPr>
                  <a:t>.com</a:t>
                </a:r>
              </a:p>
            </p:txBody>
          </p:sp>
        </p:grpSp>
        <p:cxnSp>
          <p:nvCxnSpPr>
            <p:cNvPr id="11" name="Straight Connector 10"/>
            <p:cNvCxnSpPr/>
            <p:nvPr userDrawn="1"/>
          </p:nvCxnSpPr>
          <p:spPr>
            <a:xfrm>
              <a:off x="1076325" y="2088872"/>
              <a:ext cx="2209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4" name="Content Placeholder 2"/>
          <p:cNvSpPr>
            <a:spLocks noGrp="1"/>
          </p:cNvSpPr>
          <p:nvPr>
            <p:ph idx="1" hasCustomPrompt="1"/>
          </p:nvPr>
        </p:nvSpPr>
        <p:spPr>
          <a:xfrm>
            <a:off x="4495800" y="595451"/>
            <a:ext cx="4191000" cy="1524000"/>
          </a:xfrm>
        </p:spPr>
        <p:txBody>
          <a:bodyPr>
            <a:noAutofit/>
          </a:bodyPr>
          <a:lstStyle>
            <a:lvl1pPr marL="0" indent="0">
              <a:lnSpc>
                <a:spcPct val="90000"/>
              </a:lnSpc>
              <a:spcBef>
                <a:spcPts val="1800"/>
              </a:spcBef>
              <a:buNone/>
              <a:defRPr sz="2400" baseline="0"/>
            </a:lvl1pPr>
            <a:lvl2pPr marL="457200" indent="0">
              <a:lnSpc>
                <a:spcPct val="90000"/>
              </a:lnSpc>
              <a:spcBef>
                <a:spcPts val="1200"/>
              </a:spcBef>
              <a:buNone/>
              <a:defRPr sz="2000" i="1" baseline="0">
                <a:solidFill>
                  <a:schemeClr val="accent1"/>
                </a:solidFill>
              </a:defRPr>
            </a:lvl2pPr>
            <a:lvl3pPr marL="4572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15" name="Content Placeholder 2"/>
          <p:cNvSpPr>
            <a:spLocks noGrp="1"/>
          </p:cNvSpPr>
          <p:nvPr>
            <p:ph idx="10" hasCustomPrompt="1"/>
          </p:nvPr>
        </p:nvSpPr>
        <p:spPr>
          <a:xfrm>
            <a:off x="4495800" y="2514600"/>
            <a:ext cx="4191000" cy="1524000"/>
          </a:xfrm>
        </p:spPr>
        <p:txBody>
          <a:bodyPr>
            <a:noAutofit/>
          </a:bodyPr>
          <a:lstStyle>
            <a:lvl1pPr marL="0" indent="0">
              <a:lnSpc>
                <a:spcPct val="90000"/>
              </a:lnSpc>
              <a:spcBef>
                <a:spcPts val="1800"/>
              </a:spcBef>
              <a:buNone/>
              <a:defRPr sz="2400" baseline="0"/>
            </a:lvl1pPr>
            <a:lvl2pPr marL="457200" indent="0">
              <a:lnSpc>
                <a:spcPct val="90000"/>
              </a:lnSpc>
              <a:spcBef>
                <a:spcPts val="1200"/>
              </a:spcBef>
              <a:buNone/>
              <a:defRPr sz="2000" i="1" baseline="0">
                <a:solidFill>
                  <a:schemeClr val="accent1"/>
                </a:solidFill>
              </a:defRPr>
            </a:lvl2pPr>
            <a:lvl3pPr marL="4572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
        <p:nvSpPr>
          <p:cNvPr id="16" name="Content Placeholder 2"/>
          <p:cNvSpPr>
            <a:spLocks noGrp="1"/>
          </p:cNvSpPr>
          <p:nvPr>
            <p:ph idx="11" hasCustomPrompt="1"/>
          </p:nvPr>
        </p:nvSpPr>
        <p:spPr>
          <a:xfrm>
            <a:off x="4495800" y="4414699"/>
            <a:ext cx="4191000" cy="1524000"/>
          </a:xfrm>
        </p:spPr>
        <p:txBody>
          <a:bodyPr>
            <a:noAutofit/>
          </a:bodyPr>
          <a:lstStyle>
            <a:lvl1pPr marL="0" indent="0">
              <a:lnSpc>
                <a:spcPct val="90000"/>
              </a:lnSpc>
              <a:spcBef>
                <a:spcPts val="1800"/>
              </a:spcBef>
              <a:buNone/>
              <a:defRPr sz="2400" baseline="0"/>
            </a:lvl1pPr>
            <a:lvl2pPr marL="457200" indent="0">
              <a:lnSpc>
                <a:spcPct val="90000"/>
              </a:lnSpc>
              <a:spcBef>
                <a:spcPts val="1200"/>
              </a:spcBef>
              <a:buNone/>
              <a:defRPr sz="2000" i="1" baseline="0">
                <a:solidFill>
                  <a:schemeClr val="accent1"/>
                </a:solidFill>
              </a:defRPr>
            </a:lvl2pPr>
            <a:lvl3pPr marL="457200" indent="0">
              <a:lnSpc>
                <a:spcPct val="90000"/>
              </a:lnSpc>
              <a:spcBef>
                <a:spcPts val="600"/>
              </a:spcBef>
              <a:buNone/>
              <a:defRPr sz="2000" b="1">
                <a:solidFill>
                  <a:schemeClr val="bg2">
                    <a:lumMod val="50000"/>
                  </a:schemeClr>
                </a:solidFill>
              </a:defRPr>
            </a:lvl3pPr>
            <a:lvl4pPr>
              <a:lnSpc>
                <a:spcPct val="90000"/>
              </a:lnSpc>
              <a:spcBef>
                <a:spcPts val="800"/>
              </a:spcBef>
              <a:defRPr sz="1800"/>
            </a:lvl4pPr>
            <a:lvl5pPr>
              <a:lnSpc>
                <a:spcPct val="90000"/>
              </a:lnSpc>
              <a:spcBef>
                <a:spcPts val="800"/>
              </a:spcBef>
              <a:defRPr sz="1800"/>
            </a:lvl5pPr>
          </a:lstStyle>
          <a:p>
            <a:pPr lvl="0"/>
            <a:r>
              <a:rPr lang="en-US" err="1"/>
              <a:t>Firstname</a:t>
            </a:r>
            <a:r>
              <a:rPr lang="en-US"/>
              <a:t> </a:t>
            </a:r>
            <a:r>
              <a:rPr lang="en-US" err="1"/>
              <a:t>Lastname</a:t>
            </a:r>
            <a:endParaRPr lang="en-US"/>
          </a:p>
          <a:p>
            <a:pPr lvl="1"/>
            <a:r>
              <a:rPr lang="en-US"/>
              <a:t>Job / Position Title Here</a:t>
            </a:r>
          </a:p>
          <a:p>
            <a:pPr lvl="2"/>
            <a:r>
              <a:rPr lang="en-US"/>
              <a:t>Organization Name</a:t>
            </a:r>
          </a:p>
        </p:txBody>
      </p:sp>
    </p:spTree>
    <p:extLst>
      <p:ext uri="{BB962C8B-B14F-4D97-AF65-F5344CB8AC3E}">
        <p14:creationId xmlns:p14="http://schemas.microsoft.com/office/powerpoint/2010/main" val="247355559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Q &amp; A">
    <p:spTree>
      <p:nvGrpSpPr>
        <p:cNvPr id="1" name=""/>
        <p:cNvGrpSpPr/>
        <p:nvPr/>
      </p:nvGrpSpPr>
      <p:grpSpPr>
        <a:xfrm>
          <a:off x="0" y="0"/>
          <a:ext cx="0" cy="0"/>
          <a:chOff x="0" y="0"/>
          <a:chExt cx="0" cy="0"/>
        </a:xfrm>
      </p:grpSpPr>
      <p:pic>
        <p:nvPicPr>
          <p:cNvPr id="12" name="Picture 2" descr="https://photos-5.dropbox.com/t/2/AADLdw6itrzmMb-tZUoJ3-jkJvZmkgu112ULCd579P7ECw/12/300074791/jpeg/32x32/1/1466546400/0/2/shutterstock_311000954.jpg/EMCE4qQCGNayGCAHKAc/UGhhTWZ-2tpkBxhAgnwex8hXqUe36TQHjAKYzfoFFdw?size_mode=3&amp;size=800x60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52600" y="1508125"/>
            <a:ext cx="5638800" cy="42291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a:xfrm>
            <a:off x="457200" y="365125"/>
            <a:ext cx="8229600" cy="1143000"/>
          </a:xfrm>
          <a:prstGeom prst="rect">
            <a:avLst/>
          </a:prstGeom>
          <a:noFill/>
        </p:spPr>
        <p:txBody>
          <a:bodyPr wrap="square" rtlCol="0" anchor="ctr">
            <a:noAutofit/>
          </a:bodyPr>
          <a:lstStyle/>
          <a:p>
            <a:pPr>
              <a:lnSpc>
                <a:spcPct val="90000"/>
              </a:lnSpc>
            </a:pPr>
            <a:r>
              <a:rPr kumimoji="0" lang="en-US" sz="3600" b="1" i="0" u="none" strike="noStrike" kern="1200" cap="none" spc="0" normalizeH="0" baseline="0" noProof="0">
                <a:ln>
                  <a:noFill/>
                </a:ln>
                <a:solidFill>
                  <a:srgbClr val="414143"/>
                </a:solidFill>
                <a:effectLst/>
                <a:uLnTx/>
                <a:uFillTx/>
                <a:latin typeface="Helvetica"/>
                <a:cs typeface="Helvetica"/>
              </a:rPr>
              <a:t>Questions </a:t>
            </a:r>
            <a:r>
              <a:rPr kumimoji="0" lang="en-US" sz="3600" b="0" i="0" u="none" strike="noStrike" kern="1200" cap="none" spc="0" normalizeH="0" baseline="0" noProof="0">
                <a:ln>
                  <a:noFill/>
                </a:ln>
                <a:solidFill>
                  <a:srgbClr val="414143"/>
                </a:solidFill>
                <a:effectLst/>
                <a:uLnTx/>
                <a:uFillTx/>
                <a:latin typeface="Helvetica"/>
                <a:cs typeface="Helvetica"/>
              </a:rPr>
              <a:t>&amp;</a:t>
            </a:r>
            <a:r>
              <a:rPr kumimoji="0" lang="en-US" sz="3600" b="1" i="0" u="none" strike="noStrike" kern="1200" cap="none" spc="0" normalizeH="0" baseline="0" noProof="0">
                <a:ln>
                  <a:noFill/>
                </a:ln>
                <a:solidFill>
                  <a:srgbClr val="414143"/>
                </a:solidFill>
                <a:effectLst/>
                <a:uLnTx/>
                <a:uFillTx/>
                <a:latin typeface="Helvetica"/>
                <a:cs typeface="Helvetica"/>
              </a:rPr>
              <a:t> Discussion</a:t>
            </a:r>
            <a:endParaRPr lang="en-US"/>
          </a:p>
        </p:txBody>
      </p:sp>
    </p:spTree>
    <p:extLst>
      <p:ext uri="{BB962C8B-B14F-4D97-AF65-F5344CB8AC3E}">
        <p14:creationId xmlns:p14="http://schemas.microsoft.com/office/powerpoint/2010/main" val="391555051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obj" preserve="1">
  <p:cSld name="Quote">
    <p:spTree>
      <p:nvGrpSpPr>
        <p:cNvPr id="1" name=""/>
        <p:cNvGrpSpPr/>
        <p:nvPr/>
      </p:nvGrpSpPr>
      <p:grpSpPr>
        <a:xfrm>
          <a:off x="0" y="0"/>
          <a:ext cx="0" cy="0"/>
          <a:chOff x="0" y="0"/>
          <a:chExt cx="0" cy="0"/>
        </a:xfrm>
      </p:grpSpPr>
      <p:sp>
        <p:nvSpPr>
          <p:cNvPr id="4" name="Rectangle 3"/>
          <p:cNvSpPr/>
          <p:nvPr userDrawn="1"/>
        </p:nvSpPr>
        <p:spPr>
          <a:xfrm flipH="1">
            <a:off x="0" y="1066800"/>
            <a:ext cx="9144000"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Helvetica"/>
              <a:cs typeface="Helvetica"/>
            </a:endParaRPr>
          </a:p>
        </p:txBody>
      </p:sp>
      <p:sp>
        <p:nvSpPr>
          <p:cNvPr id="2" name="Title 1"/>
          <p:cNvSpPr>
            <a:spLocks noGrp="1"/>
          </p:cNvSpPr>
          <p:nvPr>
            <p:ph type="title" hasCustomPrompt="1"/>
          </p:nvPr>
        </p:nvSpPr>
        <p:spPr>
          <a:xfrm>
            <a:off x="1143000" y="1219199"/>
            <a:ext cx="6858000" cy="2667000"/>
          </a:xfrm>
        </p:spPr>
        <p:txBody>
          <a:bodyPr/>
          <a:lstStyle>
            <a:lvl1pPr>
              <a:defRPr sz="4000" b="0" i="1">
                <a:latin typeface="Times New Roman" panose="02020603050405020304" pitchFamily="18" charset="0"/>
                <a:cs typeface="Times New Roman" panose="02020603050405020304" pitchFamily="18" charset="0"/>
              </a:defRPr>
            </a:lvl1pPr>
          </a:lstStyle>
          <a:p>
            <a:r>
              <a:rPr lang="en-US"/>
              <a:t>Type quote here.</a:t>
            </a:r>
            <a:endParaRPr lang="en-JM"/>
          </a:p>
        </p:txBody>
      </p:sp>
      <p:sp>
        <p:nvSpPr>
          <p:cNvPr id="3" name="Content Placeholder 2"/>
          <p:cNvSpPr>
            <a:spLocks noGrp="1"/>
          </p:cNvSpPr>
          <p:nvPr>
            <p:ph idx="1" hasCustomPrompt="1"/>
          </p:nvPr>
        </p:nvSpPr>
        <p:spPr>
          <a:xfrm>
            <a:off x="457200" y="4419600"/>
            <a:ext cx="8229600" cy="1447800"/>
          </a:xfrm>
        </p:spPr>
        <p:txBody>
          <a:bodyPr>
            <a:normAutofit/>
          </a:bodyPr>
          <a:lstStyle>
            <a:lvl1pPr marL="0" indent="0" algn="r">
              <a:lnSpc>
                <a:spcPct val="95000"/>
              </a:lnSpc>
              <a:spcBef>
                <a:spcPts val="1800"/>
              </a:spcBef>
              <a:buNone/>
              <a:defRPr sz="4000"/>
            </a:lvl1pPr>
            <a:lvl2pPr marL="457200" indent="0" algn="r">
              <a:lnSpc>
                <a:spcPct val="95000"/>
              </a:lnSpc>
              <a:spcBef>
                <a:spcPts val="800"/>
              </a:spcBef>
              <a:buNone/>
              <a:defRPr sz="2800" i="1">
                <a:solidFill>
                  <a:srgbClr val="686868"/>
                </a:solidFill>
                <a:latin typeface="Times New Roman" panose="02020603050405020304" pitchFamily="18" charset="0"/>
                <a:cs typeface="Times New Roman" panose="02020603050405020304" pitchFamily="18" charset="0"/>
              </a:defRPr>
            </a:lvl2pPr>
            <a:lvl3pPr marL="914400" indent="0" algn="r">
              <a:lnSpc>
                <a:spcPct val="95000"/>
              </a:lnSpc>
              <a:spcBef>
                <a:spcPts val="800"/>
              </a:spcBef>
              <a:buNone/>
              <a:defRPr sz="2000"/>
            </a:lvl3pPr>
            <a:lvl4pPr marL="1371600" indent="0" algn="r">
              <a:lnSpc>
                <a:spcPct val="95000"/>
              </a:lnSpc>
              <a:spcBef>
                <a:spcPts val="800"/>
              </a:spcBef>
              <a:buNone/>
              <a:defRPr sz="1800"/>
            </a:lvl4pPr>
            <a:lvl5pPr marL="1828800" indent="0" algn="r">
              <a:lnSpc>
                <a:spcPct val="95000"/>
              </a:lnSpc>
              <a:spcBef>
                <a:spcPts val="800"/>
              </a:spcBef>
              <a:buNone/>
              <a:defRPr sz="1800"/>
            </a:lvl5pPr>
          </a:lstStyle>
          <a:p>
            <a:pPr lvl="0"/>
            <a:r>
              <a:rPr lang="en-US" err="1"/>
              <a:t>Firstname</a:t>
            </a:r>
            <a:r>
              <a:rPr lang="en-US"/>
              <a:t> </a:t>
            </a:r>
            <a:r>
              <a:rPr lang="en-US" err="1"/>
              <a:t>Lastname</a:t>
            </a:r>
            <a:endParaRPr lang="en-US"/>
          </a:p>
          <a:p>
            <a:pPr lvl="1"/>
            <a:r>
              <a:rPr lang="en-US"/>
              <a:t>Title / Details</a:t>
            </a:r>
          </a:p>
        </p:txBody>
      </p:sp>
      <p:grpSp>
        <p:nvGrpSpPr>
          <p:cNvPr id="7" name="Group 6"/>
          <p:cNvGrpSpPr/>
          <p:nvPr userDrawn="1"/>
        </p:nvGrpSpPr>
        <p:grpSpPr>
          <a:xfrm>
            <a:off x="190500" y="1371599"/>
            <a:ext cx="8763000" cy="2362200"/>
            <a:chOff x="152400" y="1676400"/>
            <a:chExt cx="8763000" cy="2362200"/>
          </a:xfrm>
        </p:grpSpPr>
        <p:sp>
          <p:nvSpPr>
            <p:cNvPr id="5" name="Title 1"/>
            <p:cNvSpPr txBox="1">
              <a:spLocks/>
            </p:cNvSpPr>
            <p:nvPr userDrawn="1"/>
          </p:nvSpPr>
          <p:spPr bwMode="auto">
            <a:xfrm>
              <a:off x="152400" y="1676400"/>
              <a:ext cx="152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noAutofit/>
            </a:bodyPr>
            <a:lstStyle>
              <a:lvl1pPr algn="l" rtl="0" eaLnBrk="0" fontAlgn="base" hangingPunct="0">
                <a:spcBef>
                  <a:spcPct val="0"/>
                </a:spcBef>
                <a:spcAft>
                  <a:spcPct val="0"/>
                </a:spcAft>
                <a:defRPr sz="4000" kern="1200">
                  <a:solidFill>
                    <a:srgbClr val="595959"/>
                  </a:solidFill>
                  <a:latin typeface="Helvetica"/>
                  <a:ea typeface="Open Sans Extrabold" pitchFamily="34" charset="0"/>
                  <a:cs typeface="Helvetica"/>
                </a:defRPr>
              </a:lvl1pPr>
              <a:lvl2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2pPr>
              <a:lvl3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3pPr>
              <a:lvl4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4pPr>
              <a:lvl5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5pPr>
              <a:lvl6pPr marL="457200" algn="l" rtl="0" fontAlgn="base">
                <a:spcBef>
                  <a:spcPct val="0"/>
                </a:spcBef>
                <a:spcAft>
                  <a:spcPct val="0"/>
                </a:spcAft>
                <a:defRPr sz="4400">
                  <a:solidFill>
                    <a:srgbClr val="232641"/>
                  </a:solidFill>
                  <a:latin typeface="Signika" charset="0"/>
                  <a:ea typeface="Open Sans Extrabold" charset="0"/>
                  <a:cs typeface="Signika" charset="0"/>
                </a:defRPr>
              </a:lvl6pPr>
              <a:lvl7pPr marL="914400" algn="l" rtl="0" fontAlgn="base">
                <a:spcBef>
                  <a:spcPct val="0"/>
                </a:spcBef>
                <a:spcAft>
                  <a:spcPct val="0"/>
                </a:spcAft>
                <a:defRPr sz="4400">
                  <a:solidFill>
                    <a:srgbClr val="232641"/>
                  </a:solidFill>
                  <a:latin typeface="Signika" charset="0"/>
                  <a:ea typeface="Open Sans Extrabold" charset="0"/>
                  <a:cs typeface="Signika" charset="0"/>
                </a:defRPr>
              </a:lvl7pPr>
              <a:lvl8pPr marL="1371600" algn="l" rtl="0" fontAlgn="base">
                <a:spcBef>
                  <a:spcPct val="0"/>
                </a:spcBef>
                <a:spcAft>
                  <a:spcPct val="0"/>
                </a:spcAft>
                <a:defRPr sz="4400">
                  <a:solidFill>
                    <a:srgbClr val="232641"/>
                  </a:solidFill>
                  <a:latin typeface="Signika" charset="0"/>
                  <a:ea typeface="Open Sans Extrabold" charset="0"/>
                  <a:cs typeface="Signika" charset="0"/>
                </a:defRPr>
              </a:lvl8pPr>
              <a:lvl9pPr marL="1828800" algn="l" rtl="0" fontAlgn="base">
                <a:spcBef>
                  <a:spcPct val="0"/>
                </a:spcBef>
                <a:spcAft>
                  <a:spcPct val="0"/>
                </a:spcAft>
                <a:defRPr sz="4400">
                  <a:solidFill>
                    <a:srgbClr val="232641"/>
                  </a:solidFill>
                  <a:latin typeface="Signika" charset="0"/>
                  <a:ea typeface="Open Sans Extrabold" charset="0"/>
                  <a:cs typeface="Signika" charset="0"/>
                </a:defRPr>
              </a:lvl9pPr>
            </a:lstStyle>
            <a:p>
              <a:pPr>
                <a:lnSpc>
                  <a:spcPct val="75000"/>
                </a:lnSpc>
              </a:pPr>
              <a:r>
                <a:rPr lang="en-US" sz="16600" b="1">
                  <a:solidFill>
                    <a:schemeClr val="accent1"/>
                  </a:solidFill>
                  <a:latin typeface="Times New Roman" panose="02020603050405020304" pitchFamily="18" charset="0"/>
                  <a:cs typeface="Times New Roman" panose="02020603050405020304" pitchFamily="18" charset="0"/>
                </a:rPr>
                <a:t>“</a:t>
              </a:r>
            </a:p>
          </p:txBody>
        </p:sp>
        <p:sp>
          <p:nvSpPr>
            <p:cNvPr id="6" name="Title 1"/>
            <p:cNvSpPr txBox="1">
              <a:spLocks/>
            </p:cNvSpPr>
            <p:nvPr userDrawn="1"/>
          </p:nvSpPr>
          <p:spPr bwMode="auto">
            <a:xfrm rot="10800000">
              <a:off x="7391400" y="2971800"/>
              <a:ext cx="152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noAutofit/>
            </a:bodyPr>
            <a:lstStyle>
              <a:lvl1pPr algn="l" rtl="0" eaLnBrk="0" fontAlgn="base" hangingPunct="0">
                <a:spcBef>
                  <a:spcPct val="0"/>
                </a:spcBef>
                <a:spcAft>
                  <a:spcPct val="0"/>
                </a:spcAft>
                <a:defRPr sz="4000" kern="1200">
                  <a:solidFill>
                    <a:srgbClr val="595959"/>
                  </a:solidFill>
                  <a:latin typeface="Helvetica"/>
                  <a:ea typeface="Open Sans Extrabold" pitchFamily="34" charset="0"/>
                  <a:cs typeface="Helvetica"/>
                </a:defRPr>
              </a:lvl1pPr>
              <a:lvl2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2pPr>
              <a:lvl3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3pPr>
              <a:lvl4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4pPr>
              <a:lvl5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5pPr>
              <a:lvl6pPr marL="457200" algn="l" rtl="0" fontAlgn="base">
                <a:spcBef>
                  <a:spcPct val="0"/>
                </a:spcBef>
                <a:spcAft>
                  <a:spcPct val="0"/>
                </a:spcAft>
                <a:defRPr sz="4400">
                  <a:solidFill>
                    <a:srgbClr val="232641"/>
                  </a:solidFill>
                  <a:latin typeface="Signika" charset="0"/>
                  <a:ea typeface="Open Sans Extrabold" charset="0"/>
                  <a:cs typeface="Signika" charset="0"/>
                </a:defRPr>
              </a:lvl6pPr>
              <a:lvl7pPr marL="914400" algn="l" rtl="0" fontAlgn="base">
                <a:spcBef>
                  <a:spcPct val="0"/>
                </a:spcBef>
                <a:spcAft>
                  <a:spcPct val="0"/>
                </a:spcAft>
                <a:defRPr sz="4400">
                  <a:solidFill>
                    <a:srgbClr val="232641"/>
                  </a:solidFill>
                  <a:latin typeface="Signika" charset="0"/>
                  <a:ea typeface="Open Sans Extrabold" charset="0"/>
                  <a:cs typeface="Signika" charset="0"/>
                </a:defRPr>
              </a:lvl7pPr>
              <a:lvl8pPr marL="1371600" algn="l" rtl="0" fontAlgn="base">
                <a:spcBef>
                  <a:spcPct val="0"/>
                </a:spcBef>
                <a:spcAft>
                  <a:spcPct val="0"/>
                </a:spcAft>
                <a:defRPr sz="4400">
                  <a:solidFill>
                    <a:srgbClr val="232641"/>
                  </a:solidFill>
                  <a:latin typeface="Signika" charset="0"/>
                  <a:ea typeface="Open Sans Extrabold" charset="0"/>
                  <a:cs typeface="Signika" charset="0"/>
                </a:defRPr>
              </a:lvl8pPr>
              <a:lvl9pPr marL="1828800" algn="l" rtl="0" fontAlgn="base">
                <a:spcBef>
                  <a:spcPct val="0"/>
                </a:spcBef>
                <a:spcAft>
                  <a:spcPct val="0"/>
                </a:spcAft>
                <a:defRPr sz="4400">
                  <a:solidFill>
                    <a:srgbClr val="232641"/>
                  </a:solidFill>
                  <a:latin typeface="Signika" charset="0"/>
                  <a:ea typeface="Open Sans Extrabold" charset="0"/>
                  <a:cs typeface="Signika" charset="0"/>
                </a:defRPr>
              </a:lvl9pPr>
            </a:lstStyle>
            <a:p>
              <a:pPr>
                <a:lnSpc>
                  <a:spcPct val="75000"/>
                </a:lnSpc>
              </a:pPr>
              <a:r>
                <a:rPr lang="en-US" sz="16600" b="1">
                  <a:solidFill>
                    <a:schemeClr val="accent1"/>
                  </a:solidFill>
                  <a:latin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148177167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3556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JM" altLang="en-US"/>
          </a:p>
        </p:txBody>
      </p:sp>
      <p:sp>
        <p:nvSpPr>
          <p:cNvPr id="1027" name="Text Placeholder 2"/>
          <p:cNvSpPr>
            <a:spLocks noGrp="1"/>
          </p:cNvSpPr>
          <p:nvPr>
            <p:ph type="body" idx="1"/>
          </p:nvPr>
        </p:nvSpPr>
        <p:spPr bwMode="auto">
          <a:xfrm>
            <a:off x="457200" y="1600200"/>
            <a:ext cx="822960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JM" altLang="en-US"/>
          </a:p>
        </p:txBody>
      </p:sp>
      <p:grpSp>
        <p:nvGrpSpPr>
          <p:cNvPr id="10" name="Group 9"/>
          <p:cNvGrpSpPr>
            <a:grpSpLocks/>
          </p:cNvGrpSpPr>
          <p:nvPr userDrawn="1"/>
        </p:nvGrpSpPr>
        <p:grpSpPr bwMode="auto">
          <a:xfrm>
            <a:off x="0" y="0"/>
            <a:ext cx="9150351" cy="114300"/>
            <a:chOff x="2055030" y="1463669"/>
            <a:chExt cx="2298673" cy="544908"/>
          </a:xfrm>
        </p:grpSpPr>
        <p:sp>
          <p:nvSpPr>
            <p:cNvPr id="11" name="Rectangle 10"/>
            <p:cNvSpPr/>
            <p:nvPr/>
          </p:nvSpPr>
          <p:spPr>
            <a:xfrm>
              <a:off x="2055030" y="1463669"/>
              <a:ext cx="576264" cy="544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631294" y="1463669"/>
              <a:ext cx="575865" cy="544908"/>
            </a:xfrm>
            <a:prstGeom prst="rect">
              <a:avLst/>
            </a:prstGeom>
            <a:solidFill>
              <a:srgbClr val="B71234"/>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3207158" y="1463669"/>
              <a:ext cx="576263" cy="544908"/>
            </a:xfrm>
            <a:prstGeom prst="rect">
              <a:avLst/>
            </a:prstGeom>
            <a:solidFill>
              <a:srgbClr val="E3722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777838" y="1463669"/>
              <a:ext cx="575865" cy="544908"/>
            </a:xfrm>
            <a:prstGeom prst="rect">
              <a:avLst/>
            </a:prstGeom>
            <a:solidFill>
              <a:srgbClr val="69BE28"/>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030" name="TextBox 2"/>
          <p:cNvSpPr txBox="1">
            <a:spLocks noChangeArrowheads="1"/>
          </p:cNvSpPr>
          <p:nvPr userDrawn="1"/>
        </p:nvSpPr>
        <p:spPr bwMode="auto">
          <a:xfrm>
            <a:off x="5562600" y="6323013"/>
            <a:ext cx="3276600" cy="400050"/>
          </a:xfrm>
          <a:prstGeom prst="rect">
            <a:avLst/>
          </a:prstGeom>
          <a:noFill/>
          <a:ln>
            <a:noFill/>
          </a:ln>
          <a:extLst>
            <a:ext uri="{909E8E84-426E-40dd-AFC4-6F175D3DCCD1}"/>
            <a:ext uri="{91240B29-F687-4f45-9708-019B960494DF}"/>
          </a:extLst>
        </p:spPr>
        <p:txBody>
          <a:bodyPr anchor="b">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r" eaLnBrk="1" hangingPunct="1">
              <a:defRPr/>
            </a:pPr>
            <a:r>
              <a:rPr lang="en-US" altLang="en-US" sz="1000">
                <a:solidFill>
                  <a:srgbClr val="595959"/>
                </a:solidFill>
                <a:latin typeface="Helvetica" charset="0"/>
              </a:rPr>
              <a:t>Maher &amp; Maher  |  </a:t>
            </a:r>
            <a:fld id="{F5C6F9DC-4522-4B46-9A6C-2B2C3DA8673D}" type="slidenum">
              <a:rPr lang="en-JM" altLang="en-US" sz="1000" b="1" smtClean="0">
                <a:solidFill>
                  <a:srgbClr val="5482AB"/>
                </a:solidFill>
                <a:latin typeface="Helvetica" charset="0"/>
              </a:rPr>
              <a:pPr algn="r" eaLnBrk="1" hangingPunct="1">
                <a:defRPr/>
              </a:pPr>
              <a:t>‹#›</a:t>
            </a:fld>
            <a:endParaRPr lang="en-JM" altLang="en-US" sz="1000" b="1">
              <a:solidFill>
                <a:srgbClr val="5482AB"/>
              </a:solidFill>
              <a:latin typeface="Helvetica" charset="0"/>
            </a:endParaRPr>
          </a:p>
          <a:p>
            <a:pPr eaLnBrk="1" hangingPunct="1">
              <a:defRPr/>
            </a:pPr>
            <a:endParaRPr lang="en-US" altLang="en-US" sz="1000">
              <a:solidFill>
                <a:srgbClr val="595959"/>
              </a:solidFill>
              <a:latin typeface="Helvetica" charset="0"/>
            </a:endParaRPr>
          </a:p>
        </p:txBody>
      </p:sp>
      <p:cxnSp>
        <p:nvCxnSpPr>
          <p:cNvPr id="16" name="Straight Connector 15"/>
          <p:cNvCxnSpPr/>
          <p:nvPr userDrawn="1"/>
        </p:nvCxnSpPr>
        <p:spPr>
          <a:xfrm>
            <a:off x="457200" y="6248400"/>
            <a:ext cx="82296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64" r:id="rId1"/>
    <p:sldLayoutId id="2147483965" r:id="rId2"/>
    <p:sldLayoutId id="2147483989" r:id="rId3"/>
    <p:sldLayoutId id="2147483968" r:id="rId4"/>
    <p:sldLayoutId id="2147483988" r:id="rId5"/>
    <p:sldLayoutId id="2147483991" r:id="rId6"/>
    <p:sldLayoutId id="2147483978" r:id="rId7"/>
    <p:sldLayoutId id="2147483967" r:id="rId8"/>
    <p:sldLayoutId id="2147483969" r:id="rId9"/>
    <p:sldLayoutId id="2147483979" r:id="rId10"/>
    <p:sldLayoutId id="2147483987" r:id="rId11"/>
    <p:sldLayoutId id="2147483990" r:id="rId12"/>
    <p:sldLayoutId id="2147483980" r:id="rId13"/>
    <p:sldLayoutId id="2147483993" r:id="rId14"/>
    <p:sldLayoutId id="2147483981" r:id="rId15"/>
    <p:sldLayoutId id="2147483982" r:id="rId16"/>
    <p:sldLayoutId id="2147483992" r:id="rId17"/>
    <p:sldLayoutId id="2147483984" r:id="rId18"/>
    <p:sldLayoutId id="2147483985" r:id="rId19"/>
    <p:sldLayoutId id="2147483983" r:id="rId20"/>
    <p:sldLayoutId id="2147483986" r:id="rId21"/>
  </p:sldLayoutIdLst>
  <p:transition/>
  <p:hf hdr="0" ftr="0" dt="0"/>
  <p:txStyles>
    <p:titleStyle>
      <a:lvl1pPr algn="l" rtl="0" eaLnBrk="0" fontAlgn="base" hangingPunct="0">
        <a:lnSpc>
          <a:spcPct val="90000"/>
        </a:lnSpc>
        <a:spcBef>
          <a:spcPct val="0"/>
        </a:spcBef>
        <a:spcAft>
          <a:spcPct val="0"/>
        </a:spcAft>
        <a:defRPr sz="3600" b="1" kern="1200">
          <a:solidFill>
            <a:schemeClr val="tx1"/>
          </a:solidFill>
          <a:latin typeface="Helvetica"/>
          <a:ea typeface="Open Sans Extrabold" pitchFamily="34" charset="0"/>
          <a:cs typeface="Helvetica"/>
        </a:defRPr>
      </a:lvl1pPr>
      <a:lvl2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2pPr>
      <a:lvl3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3pPr>
      <a:lvl4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4pPr>
      <a:lvl5pPr algn="l" rtl="0" eaLnBrk="0" fontAlgn="base" hangingPunct="0">
        <a:spcBef>
          <a:spcPct val="0"/>
        </a:spcBef>
        <a:spcAft>
          <a:spcPct val="0"/>
        </a:spcAft>
        <a:defRPr sz="4000">
          <a:solidFill>
            <a:srgbClr val="595959"/>
          </a:solidFill>
          <a:latin typeface="Helvetica" charset="0"/>
          <a:ea typeface="Open Sans Extrabold" charset="0"/>
          <a:cs typeface="Helvetica" charset="0"/>
        </a:defRPr>
      </a:lvl5pPr>
      <a:lvl6pPr marL="457200" algn="l" rtl="0" fontAlgn="base">
        <a:spcBef>
          <a:spcPct val="0"/>
        </a:spcBef>
        <a:spcAft>
          <a:spcPct val="0"/>
        </a:spcAft>
        <a:defRPr sz="4400">
          <a:solidFill>
            <a:srgbClr val="232641"/>
          </a:solidFill>
          <a:latin typeface="Signika" charset="0"/>
          <a:ea typeface="Open Sans Extrabold" charset="0"/>
          <a:cs typeface="Signika" charset="0"/>
        </a:defRPr>
      </a:lvl6pPr>
      <a:lvl7pPr marL="914400" algn="l" rtl="0" fontAlgn="base">
        <a:spcBef>
          <a:spcPct val="0"/>
        </a:spcBef>
        <a:spcAft>
          <a:spcPct val="0"/>
        </a:spcAft>
        <a:defRPr sz="4400">
          <a:solidFill>
            <a:srgbClr val="232641"/>
          </a:solidFill>
          <a:latin typeface="Signika" charset="0"/>
          <a:ea typeface="Open Sans Extrabold" charset="0"/>
          <a:cs typeface="Signika" charset="0"/>
        </a:defRPr>
      </a:lvl7pPr>
      <a:lvl8pPr marL="1371600" algn="l" rtl="0" fontAlgn="base">
        <a:spcBef>
          <a:spcPct val="0"/>
        </a:spcBef>
        <a:spcAft>
          <a:spcPct val="0"/>
        </a:spcAft>
        <a:defRPr sz="4400">
          <a:solidFill>
            <a:srgbClr val="232641"/>
          </a:solidFill>
          <a:latin typeface="Signika" charset="0"/>
          <a:ea typeface="Open Sans Extrabold" charset="0"/>
          <a:cs typeface="Signika" charset="0"/>
        </a:defRPr>
      </a:lvl8pPr>
      <a:lvl9pPr marL="1828800" algn="l" rtl="0" fontAlgn="base">
        <a:spcBef>
          <a:spcPct val="0"/>
        </a:spcBef>
        <a:spcAft>
          <a:spcPct val="0"/>
        </a:spcAft>
        <a:defRPr sz="4400">
          <a:solidFill>
            <a:srgbClr val="232641"/>
          </a:solidFill>
          <a:latin typeface="Signika" charset="0"/>
          <a:ea typeface="Open Sans Extrabold" charset="0"/>
          <a:cs typeface="Signika" charset="0"/>
        </a:defRPr>
      </a:lvl9pPr>
    </p:titleStyle>
    <p:bodyStyle>
      <a:lvl1pPr marL="342900" indent="-342900" algn="l" rtl="0" eaLnBrk="0" fontAlgn="base" hangingPunct="0">
        <a:lnSpc>
          <a:spcPct val="95000"/>
        </a:lnSpc>
        <a:spcBef>
          <a:spcPts val="1800"/>
        </a:spcBef>
        <a:spcAft>
          <a:spcPct val="0"/>
        </a:spcAft>
        <a:buClr>
          <a:srgbClr val="B71234"/>
        </a:buClr>
        <a:buFont typeface="Arial" charset="0"/>
        <a:buChar char="•"/>
        <a:defRPr sz="2800" kern="1200">
          <a:solidFill>
            <a:schemeClr val="tx1"/>
          </a:solidFill>
          <a:latin typeface="Helvetica"/>
          <a:ea typeface="ＭＳ Ｐゴシック" charset="0"/>
          <a:cs typeface="Helvetica"/>
        </a:defRPr>
      </a:lvl1pPr>
      <a:lvl2pPr marL="742950" indent="-285750" algn="l" rtl="0" eaLnBrk="0" fontAlgn="base" hangingPunct="0">
        <a:lnSpc>
          <a:spcPct val="95000"/>
        </a:lnSpc>
        <a:spcBef>
          <a:spcPts val="800"/>
        </a:spcBef>
        <a:spcAft>
          <a:spcPct val="0"/>
        </a:spcAft>
        <a:buClr>
          <a:srgbClr val="B71234"/>
        </a:buClr>
        <a:buFont typeface="Arial" charset="0"/>
        <a:buChar char="–"/>
        <a:defRPr sz="2400" kern="1200">
          <a:solidFill>
            <a:srgbClr val="595959"/>
          </a:solidFill>
          <a:latin typeface="Helvetica"/>
          <a:ea typeface="ＭＳ Ｐゴシック" charset="0"/>
          <a:cs typeface="Helvetica"/>
        </a:defRPr>
      </a:lvl2pPr>
      <a:lvl3pPr marL="1143000" indent="-228600" algn="l" rtl="0" eaLnBrk="0" fontAlgn="base" hangingPunct="0">
        <a:lnSpc>
          <a:spcPct val="95000"/>
        </a:lnSpc>
        <a:spcBef>
          <a:spcPts val="800"/>
        </a:spcBef>
        <a:spcAft>
          <a:spcPct val="0"/>
        </a:spcAft>
        <a:buClr>
          <a:srgbClr val="B71234"/>
        </a:buClr>
        <a:buFont typeface="Arial" charset="0"/>
        <a:buChar char="•"/>
        <a:defRPr sz="2000" kern="1200">
          <a:solidFill>
            <a:srgbClr val="595959"/>
          </a:solidFill>
          <a:latin typeface="Helvetica"/>
          <a:ea typeface="ＭＳ Ｐゴシック" charset="0"/>
          <a:cs typeface="Helvetica"/>
        </a:defRPr>
      </a:lvl3pPr>
      <a:lvl4pPr marL="1600200" indent="-228600" algn="l" rtl="0" eaLnBrk="0" fontAlgn="base" hangingPunct="0">
        <a:lnSpc>
          <a:spcPct val="95000"/>
        </a:lnSpc>
        <a:spcBef>
          <a:spcPts val="800"/>
        </a:spcBef>
        <a:spcAft>
          <a:spcPct val="0"/>
        </a:spcAft>
        <a:buClr>
          <a:srgbClr val="B71234"/>
        </a:buClr>
        <a:buFont typeface="Arial" charset="0"/>
        <a:buChar char="–"/>
        <a:defRPr sz="1800" kern="1200">
          <a:solidFill>
            <a:srgbClr val="595959"/>
          </a:solidFill>
          <a:latin typeface="Helvetica"/>
          <a:ea typeface="ＭＳ Ｐゴシック" charset="0"/>
          <a:cs typeface="Helvetica"/>
        </a:defRPr>
      </a:lvl4pPr>
      <a:lvl5pPr marL="2057400" indent="-228600" algn="l" rtl="0" eaLnBrk="0" fontAlgn="base" hangingPunct="0">
        <a:lnSpc>
          <a:spcPct val="95000"/>
        </a:lnSpc>
        <a:spcBef>
          <a:spcPts val="800"/>
        </a:spcBef>
        <a:spcAft>
          <a:spcPct val="0"/>
        </a:spcAft>
        <a:buClr>
          <a:srgbClr val="B71234"/>
        </a:buClr>
        <a:buFont typeface="Arial" charset="0"/>
        <a:buChar char="»"/>
        <a:defRPr sz="1800" kern="1200">
          <a:solidFill>
            <a:srgbClr val="595959"/>
          </a:solidFill>
          <a:latin typeface="Helvetica"/>
          <a:ea typeface="ＭＳ Ｐゴシック" charset="0"/>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Mescott@air.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hyperlink" Target="mailto:Mescott@air.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17.jpe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apprenticeshipusa.workforcegps.org/resources/2018/05/11/17/01/-/media/47D6C9557D454B04BC88A6A487DD9F9D.ashx" TargetMode="External"/><Relationship Id="rId7"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s://apprenticeshipusa.workforcegps.org/" TargetMode="External"/><Relationship Id="rId5" Type="http://schemas.openxmlformats.org/officeDocument/2006/relationships/hyperlink" Target="https://apprenticeship.workforcegps.org/resources/2018/05/11/17/01/-/media/D18EF1E9A4F64E488684320F68E9A604.ashx" TargetMode="External"/><Relationship Id="rId4" Type="http://schemas.openxmlformats.org/officeDocument/2006/relationships/hyperlink" Target="https://apprenticeshipusa.workforcegps.org/resources/2018/05/11/17/01/-/media/C24A7EA3A49340C48CC42428FC3463EE.ashx"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Mescott@air.org"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hyperlink" Target="mailto:Ebzdega@air.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428625"/>
            <a:ext cx="8229600" cy="1704975"/>
          </a:xfrm>
        </p:spPr>
        <p:txBody>
          <a:bodyPr/>
          <a:lstStyle/>
          <a:p>
            <a:r>
              <a:rPr lang="en-US">
                <a:ea typeface="Open Sans Extrabold"/>
              </a:rPr>
              <a:t>ASE, SAE 2020, SAEEI Grantee Business Engagement Boot Camp</a:t>
            </a:r>
          </a:p>
        </p:txBody>
      </p:sp>
      <p:sp>
        <p:nvSpPr>
          <p:cNvPr id="3" name="Subtitle 2">
            <a:extLst>
              <a:ext uri="{FF2B5EF4-FFF2-40B4-BE49-F238E27FC236}">
                <a16:creationId xmlns:a16="http://schemas.microsoft.com/office/drawing/2014/main" id="{AC3341EC-D86F-424D-8226-56EB52555043}"/>
              </a:ext>
            </a:extLst>
          </p:cNvPr>
          <p:cNvSpPr>
            <a:spLocks noGrp="1"/>
          </p:cNvSpPr>
          <p:nvPr>
            <p:ph type="subTitle" idx="1"/>
          </p:nvPr>
        </p:nvSpPr>
        <p:spPr>
          <a:xfrm>
            <a:off x="476250" y="2286000"/>
            <a:ext cx="5105400" cy="990600"/>
          </a:xfrm>
        </p:spPr>
        <p:txBody>
          <a:bodyPr/>
          <a:lstStyle/>
          <a:p>
            <a:r>
              <a:rPr lang="en-US"/>
              <a:t>Kick-Off Webinar</a:t>
            </a:r>
          </a:p>
          <a:p>
            <a:r>
              <a:rPr lang="en-US">
                <a:ea typeface="ＭＳ Ｐゴシック"/>
              </a:rPr>
              <a:t>September 29, 2021</a:t>
            </a:r>
            <a:endParaRPr lang="en-US"/>
          </a:p>
        </p:txBody>
      </p:sp>
    </p:spTree>
    <p:extLst>
      <p:ext uri="{BB962C8B-B14F-4D97-AF65-F5344CB8AC3E}">
        <p14:creationId xmlns:p14="http://schemas.microsoft.com/office/powerpoint/2010/main" val="277697957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B09475F9-9593-4FC0-B841-14FF137748E6}"/>
              </a:ext>
            </a:extLst>
          </p:cNvPr>
          <p:cNvSpPr>
            <a:spLocks noGrp="1"/>
          </p:cNvSpPr>
          <p:nvPr>
            <p:ph type="title" idx="4294967295"/>
          </p:nvPr>
        </p:nvSpPr>
        <p:spPr/>
        <p:txBody>
          <a:bodyPr/>
          <a:lstStyle/>
          <a:p>
            <a:r>
              <a:rPr lang="en-US"/>
              <a:t>Your Moderator</a:t>
            </a:r>
          </a:p>
        </p:txBody>
      </p:sp>
      <p:pic>
        <p:nvPicPr>
          <p:cNvPr id="7" name="Picture Placeholder 6" descr="photo of Gina Wells">
            <a:extLst>
              <a:ext uri="{FF2B5EF4-FFF2-40B4-BE49-F238E27FC236}">
                <a16:creationId xmlns:a16="http://schemas.microsoft.com/office/drawing/2014/main" id="{F4720861-C9D8-46CD-9938-ED1B757C2B8D}"/>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34" r="34"/>
          <a:stretch/>
        </p:blipFill>
        <p:spPr/>
      </p:pic>
      <p:sp>
        <p:nvSpPr>
          <p:cNvPr id="2" name="Content Placeholder 1">
            <a:extLst>
              <a:ext uri="{FF2B5EF4-FFF2-40B4-BE49-F238E27FC236}">
                <a16:creationId xmlns:a16="http://schemas.microsoft.com/office/drawing/2014/main" id="{E9A42A0A-8EB5-40CA-A90D-EE01C93454AE}"/>
              </a:ext>
            </a:extLst>
          </p:cNvPr>
          <p:cNvSpPr>
            <a:spLocks noGrp="1"/>
          </p:cNvSpPr>
          <p:nvPr>
            <p:ph idx="1"/>
          </p:nvPr>
        </p:nvSpPr>
        <p:spPr/>
        <p:txBody>
          <a:bodyPr>
            <a:normAutofit/>
          </a:bodyPr>
          <a:lstStyle/>
          <a:p>
            <a:r>
              <a:rPr lang="en-US" b="1"/>
              <a:t>Gina Wells</a:t>
            </a:r>
            <a:endParaRPr lang="en-US" sz="2400" i="1"/>
          </a:p>
          <a:p>
            <a:pPr lvl="1"/>
            <a:r>
              <a:rPr lang="en-US">
                <a:ea typeface="ＭＳ Ｐゴシック"/>
              </a:rPr>
              <a:t>Apprenticeship Expansion Subject Matter Expert</a:t>
            </a:r>
            <a:endParaRPr lang="en-US"/>
          </a:p>
          <a:p>
            <a:pPr lvl="2"/>
            <a:r>
              <a:rPr lang="en-US"/>
              <a:t>Maher &amp; Maher</a:t>
            </a:r>
          </a:p>
        </p:txBody>
      </p:sp>
    </p:spTree>
    <p:extLst>
      <p:ext uri="{BB962C8B-B14F-4D97-AF65-F5344CB8AC3E}">
        <p14:creationId xmlns:p14="http://schemas.microsoft.com/office/powerpoint/2010/main" val="301495342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D72C-91A7-4491-9854-B087C4118056}"/>
              </a:ext>
            </a:extLst>
          </p:cNvPr>
          <p:cNvSpPr>
            <a:spLocks noGrp="1"/>
          </p:cNvSpPr>
          <p:nvPr>
            <p:ph type="title" idx="4294967295"/>
          </p:nvPr>
        </p:nvSpPr>
        <p:spPr/>
        <p:txBody>
          <a:bodyPr/>
          <a:lstStyle/>
          <a:p>
            <a:r>
              <a:rPr lang="en-US"/>
              <a:t>Today’s Agenda</a:t>
            </a:r>
          </a:p>
        </p:txBody>
      </p:sp>
      <p:sp>
        <p:nvSpPr>
          <p:cNvPr id="3" name="Content Placeholder 2"/>
          <p:cNvSpPr>
            <a:spLocks noGrp="1"/>
          </p:cNvSpPr>
          <p:nvPr>
            <p:ph idx="1"/>
          </p:nvPr>
        </p:nvSpPr>
        <p:spPr/>
        <p:txBody>
          <a:bodyPr>
            <a:noAutofit/>
          </a:bodyPr>
          <a:lstStyle/>
          <a:p>
            <a:r>
              <a:rPr lang="en-US" sz="2400"/>
              <a:t>Welcome and Overview</a:t>
            </a:r>
          </a:p>
          <a:p>
            <a:r>
              <a:rPr lang="en-US" sz="2400">
                <a:ea typeface="ＭＳ Ｐゴシック"/>
              </a:rPr>
              <a:t>Introductions</a:t>
            </a:r>
          </a:p>
          <a:p>
            <a:r>
              <a:rPr lang="en-US" sz="2400">
                <a:ea typeface="ＭＳ Ｐゴシック"/>
              </a:rPr>
              <a:t>Boot Camp Overview and Logistics</a:t>
            </a:r>
          </a:p>
          <a:p>
            <a:r>
              <a:rPr lang="en-US" sz="2400"/>
              <a:t>Building your Apprenticeship Business Outreach Skills</a:t>
            </a:r>
          </a:p>
          <a:p>
            <a:r>
              <a:rPr lang="en-US" sz="2400"/>
              <a:t>Questions</a:t>
            </a:r>
          </a:p>
          <a:p>
            <a:r>
              <a:rPr lang="en-US" sz="2400"/>
              <a:t>Wrap-up and Next</a:t>
            </a:r>
            <a:r>
              <a:rPr lang="en-US" sz="2400" baseline="0"/>
              <a:t> Steps</a:t>
            </a:r>
            <a:endParaRPr lang="en-US" sz="2400"/>
          </a:p>
        </p:txBody>
      </p:sp>
    </p:spTree>
    <p:extLst>
      <p:ext uri="{BB962C8B-B14F-4D97-AF65-F5344CB8AC3E}">
        <p14:creationId xmlns:p14="http://schemas.microsoft.com/office/powerpoint/2010/main" val="292907538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4BE21-4B89-4419-B49C-CC87955504D6}"/>
              </a:ext>
            </a:extLst>
          </p:cNvPr>
          <p:cNvSpPr>
            <a:spLocks noGrp="1"/>
          </p:cNvSpPr>
          <p:nvPr>
            <p:ph type="title"/>
          </p:nvPr>
        </p:nvSpPr>
        <p:spPr/>
        <p:txBody>
          <a:bodyPr/>
          <a:lstStyle/>
          <a:p>
            <a:r>
              <a:rPr lang="en-US"/>
              <a:t>Welcome Bootcamp Participants!</a:t>
            </a:r>
          </a:p>
        </p:txBody>
      </p:sp>
      <p:pic>
        <p:nvPicPr>
          <p:cNvPr id="3" name="Picture 3" descr="A picture containing map&#10;&#10;Description automatically generated">
            <a:extLst>
              <a:ext uri="{FF2B5EF4-FFF2-40B4-BE49-F238E27FC236}">
                <a16:creationId xmlns:a16="http://schemas.microsoft.com/office/drawing/2014/main" id="{71FFC435-B1B3-44C9-A675-6856A804645B}"/>
              </a:ext>
            </a:extLst>
          </p:cNvPr>
          <p:cNvPicPr>
            <a:picLocks noChangeAspect="1"/>
          </p:cNvPicPr>
          <p:nvPr/>
        </p:nvPicPr>
        <p:blipFill>
          <a:blip r:embed="rId3"/>
          <a:stretch>
            <a:fillRect/>
          </a:stretch>
        </p:blipFill>
        <p:spPr>
          <a:xfrm>
            <a:off x="228600" y="1501624"/>
            <a:ext cx="8869680" cy="4357672"/>
          </a:xfrm>
          <a:prstGeom prst="rect">
            <a:avLst/>
          </a:prstGeom>
        </p:spPr>
      </p:pic>
    </p:spTree>
    <p:extLst>
      <p:ext uri="{BB962C8B-B14F-4D97-AF65-F5344CB8AC3E}">
        <p14:creationId xmlns:p14="http://schemas.microsoft.com/office/powerpoint/2010/main" val="397374600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96CAC-60C0-44B6-853D-7E575D17E40B}"/>
              </a:ext>
            </a:extLst>
          </p:cNvPr>
          <p:cNvSpPr>
            <a:spLocks noGrp="1"/>
          </p:cNvSpPr>
          <p:nvPr>
            <p:ph type="title"/>
          </p:nvPr>
        </p:nvSpPr>
        <p:spPr/>
        <p:txBody>
          <a:bodyPr/>
          <a:lstStyle/>
          <a:p>
            <a:r>
              <a:rPr lang="en-US"/>
              <a:t>Boot Camp Overview</a:t>
            </a:r>
          </a:p>
        </p:txBody>
      </p:sp>
      <p:sp>
        <p:nvSpPr>
          <p:cNvPr id="36" name="Content Placeholder 35">
            <a:extLst>
              <a:ext uri="{FF2B5EF4-FFF2-40B4-BE49-F238E27FC236}">
                <a16:creationId xmlns:a16="http://schemas.microsoft.com/office/drawing/2014/main" id="{04DBA62C-3B65-43D9-9067-82A9A18B60FA}"/>
              </a:ext>
            </a:extLst>
          </p:cNvPr>
          <p:cNvSpPr>
            <a:spLocks noGrp="1"/>
          </p:cNvSpPr>
          <p:nvPr>
            <p:ph idx="1"/>
          </p:nvPr>
        </p:nvSpPr>
        <p:spPr>
          <a:xfrm>
            <a:off x="457200" y="1533525"/>
            <a:ext cx="8229600" cy="4165600"/>
          </a:xfrm>
        </p:spPr>
        <p:txBody>
          <a:bodyPr>
            <a:normAutofit lnSpcReduction="10000"/>
          </a:bodyPr>
          <a:lstStyle/>
          <a:p>
            <a:r>
              <a:rPr lang="en-US" b="1">
                <a:ea typeface="ＭＳ Ｐゴシック"/>
              </a:rPr>
              <a:t>Our Goal: </a:t>
            </a:r>
            <a:r>
              <a:rPr lang="en-US">
                <a:ea typeface="ＭＳ Ｐゴシック"/>
              </a:rPr>
              <a:t>Develop your skills as an Apprenticeship Business Consultant</a:t>
            </a:r>
          </a:p>
          <a:p>
            <a:pPr>
              <a:spcBef>
                <a:spcPts val="2400"/>
              </a:spcBef>
            </a:pPr>
            <a:r>
              <a:rPr lang="en-US" b="1">
                <a:ea typeface="ＭＳ Ｐゴシック"/>
              </a:rPr>
              <a:t>4 Phases of the Boot Camp</a:t>
            </a:r>
            <a:endParaRPr lang="en-US" b="1"/>
          </a:p>
          <a:p>
            <a:pPr lvl="1"/>
            <a:r>
              <a:rPr lang="en-US">
                <a:ea typeface="ＭＳ Ｐゴシック"/>
              </a:rPr>
              <a:t>Orientation Call with Maher Team</a:t>
            </a:r>
          </a:p>
          <a:p>
            <a:pPr lvl="1"/>
            <a:r>
              <a:rPr lang="en-US">
                <a:ea typeface="ＭＳ Ｐゴシック"/>
              </a:rPr>
              <a:t>Today's training</a:t>
            </a:r>
            <a:endParaRPr lang="en-US"/>
          </a:p>
          <a:p>
            <a:pPr lvl="1"/>
            <a:r>
              <a:rPr lang="en-US">
                <a:ea typeface="ＭＳ Ｐゴシック"/>
              </a:rPr>
              <a:t>Two coaching calls</a:t>
            </a:r>
            <a:endParaRPr lang="en-US"/>
          </a:p>
          <a:p>
            <a:pPr lvl="1"/>
            <a:r>
              <a:rPr lang="en-US">
                <a:ea typeface="ＭＳ Ｐゴシック"/>
              </a:rPr>
              <a:t>Putting your skills to use </a:t>
            </a:r>
          </a:p>
          <a:p>
            <a:r>
              <a:rPr lang="en-US" b="1">
                <a:ea typeface="ＭＳ Ｐゴシック"/>
              </a:rPr>
              <a:t>Questions?</a:t>
            </a:r>
            <a:r>
              <a:rPr lang="en-US">
                <a:ea typeface="ＭＳ Ｐゴシック"/>
              </a:rPr>
              <a:t> Contact Megan Scott: </a:t>
            </a:r>
            <a:r>
              <a:rPr lang="en-US">
                <a:ea typeface="ＭＳ Ｐゴシック"/>
                <a:hlinkClick r:id="rId3"/>
              </a:rPr>
              <a:t>Mescott@air.org</a:t>
            </a:r>
            <a:r>
              <a:rPr lang="en-US">
                <a:ea typeface="ＭＳ Ｐゴシック"/>
              </a:rPr>
              <a:t> </a:t>
            </a:r>
            <a:endParaRPr lang="en-US"/>
          </a:p>
        </p:txBody>
      </p:sp>
      <p:pic>
        <p:nvPicPr>
          <p:cNvPr id="4" name="Picture 3" descr="boot camp icon">
            <a:extLst>
              <a:ext uri="{FF2B5EF4-FFF2-40B4-BE49-F238E27FC236}">
                <a16:creationId xmlns:a16="http://schemas.microsoft.com/office/drawing/2014/main" id="{E31C8FF0-1BDA-491C-AD36-1FB343E64B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07241">
            <a:off x="6150139" y="2972260"/>
            <a:ext cx="2296632" cy="1682877"/>
          </a:xfrm>
          <a:prstGeom prst="rect">
            <a:avLst/>
          </a:prstGeom>
        </p:spPr>
      </p:pic>
    </p:spTree>
    <p:extLst>
      <p:ext uri="{BB962C8B-B14F-4D97-AF65-F5344CB8AC3E}">
        <p14:creationId xmlns:p14="http://schemas.microsoft.com/office/powerpoint/2010/main" val="36461635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A0B05-C508-46EC-863B-226D54009C7D}"/>
              </a:ext>
            </a:extLst>
          </p:cNvPr>
          <p:cNvSpPr>
            <a:spLocks noGrp="1"/>
          </p:cNvSpPr>
          <p:nvPr>
            <p:ph type="title"/>
          </p:nvPr>
        </p:nvSpPr>
        <p:spPr/>
        <p:txBody>
          <a:bodyPr/>
          <a:lstStyle/>
          <a:p>
            <a:r>
              <a:rPr lang="en-US"/>
              <a:t>Boot Camp Logistics</a:t>
            </a:r>
          </a:p>
        </p:txBody>
      </p:sp>
      <p:sp>
        <p:nvSpPr>
          <p:cNvPr id="3" name="Content Placeholder 2">
            <a:extLst>
              <a:ext uri="{FF2B5EF4-FFF2-40B4-BE49-F238E27FC236}">
                <a16:creationId xmlns:a16="http://schemas.microsoft.com/office/drawing/2014/main" id="{BB0564DD-CFEA-4523-88DC-57EF0CC7DB24}"/>
              </a:ext>
            </a:extLst>
          </p:cNvPr>
          <p:cNvSpPr>
            <a:spLocks noGrp="1"/>
          </p:cNvSpPr>
          <p:nvPr>
            <p:ph idx="1"/>
          </p:nvPr>
        </p:nvSpPr>
        <p:spPr/>
        <p:txBody>
          <a:bodyPr/>
          <a:lstStyle/>
          <a:p>
            <a:pPr>
              <a:lnSpc>
                <a:spcPct val="100000"/>
              </a:lnSpc>
              <a:spcBef>
                <a:spcPct val="30000"/>
              </a:spcBef>
            </a:pPr>
            <a:r>
              <a:rPr lang="en-US" b="1">
                <a:ea typeface="ＭＳ Ｐゴシック"/>
              </a:rPr>
              <a:t>Sign up for your coaching calls: </a:t>
            </a:r>
            <a:r>
              <a:rPr lang="en-US">
                <a:ea typeface="ＭＳ Ｐゴシック"/>
              </a:rPr>
              <a:t>Follow the links provided in your welcome email.</a:t>
            </a:r>
            <a:endParaRPr lang="en-US" b="1">
              <a:ea typeface="ＭＳ Ｐゴシック"/>
            </a:endParaRPr>
          </a:p>
          <a:p>
            <a:pPr>
              <a:lnSpc>
                <a:spcPct val="100000"/>
              </a:lnSpc>
              <a:spcBef>
                <a:spcPts val="3000"/>
              </a:spcBef>
            </a:pPr>
            <a:r>
              <a:rPr lang="en-US" b="1">
                <a:ea typeface="ＭＳ Ｐゴシック"/>
              </a:rPr>
              <a:t>Schedule: </a:t>
            </a:r>
            <a:r>
              <a:rPr lang="en-US">
                <a:ea typeface="ＭＳ Ｐゴシック"/>
              </a:rPr>
              <a:t>All coaching calls will be completed by December 10, 2021.</a:t>
            </a:r>
            <a:endParaRPr lang="en-US"/>
          </a:p>
          <a:p>
            <a:pPr>
              <a:lnSpc>
                <a:spcPct val="100000"/>
              </a:lnSpc>
              <a:spcBef>
                <a:spcPts val="3000"/>
              </a:spcBef>
            </a:pPr>
            <a:r>
              <a:rPr lang="en-US" b="1">
                <a:ea typeface="ＭＳ Ｐゴシック"/>
              </a:rPr>
              <a:t>Questions? </a:t>
            </a:r>
            <a:r>
              <a:rPr lang="en-US">
                <a:ea typeface="ＭＳ Ｐゴシック"/>
              </a:rPr>
              <a:t>Contact Emily </a:t>
            </a:r>
            <a:r>
              <a:rPr lang="en-US" err="1">
                <a:ea typeface="ＭＳ Ｐゴシック"/>
              </a:rPr>
              <a:t>Bzdega</a:t>
            </a:r>
            <a:r>
              <a:rPr lang="en-US">
                <a:ea typeface="ＭＳ Ｐゴシック"/>
              </a:rPr>
              <a:t> </a:t>
            </a:r>
            <a:r>
              <a:rPr lang="en-US">
                <a:ea typeface="ＭＳ Ｐゴシック"/>
                <a:hlinkClick r:id="rId3"/>
              </a:rPr>
              <a:t>ebzdega@air.org</a:t>
            </a:r>
            <a:r>
              <a:rPr lang="en-US">
                <a:ea typeface="ＭＳ Ｐゴシック"/>
              </a:rPr>
              <a:t> </a:t>
            </a:r>
          </a:p>
        </p:txBody>
      </p:sp>
      <p:pic>
        <p:nvPicPr>
          <p:cNvPr id="4" name="Picture 3" descr="boot camp icon">
            <a:extLst>
              <a:ext uri="{FF2B5EF4-FFF2-40B4-BE49-F238E27FC236}">
                <a16:creationId xmlns:a16="http://schemas.microsoft.com/office/drawing/2014/main" id="{86DA7C39-E962-42FF-8224-301CF7FBA4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07241">
            <a:off x="6595035" y="4058518"/>
            <a:ext cx="1893834" cy="1387723"/>
          </a:xfrm>
          <a:prstGeom prst="rect">
            <a:avLst/>
          </a:prstGeom>
        </p:spPr>
      </p:pic>
    </p:spTree>
    <p:extLst>
      <p:ext uri="{BB962C8B-B14F-4D97-AF65-F5344CB8AC3E}">
        <p14:creationId xmlns:p14="http://schemas.microsoft.com/office/powerpoint/2010/main" val="177649542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FEE88-111F-479C-BB66-F783969D381B}"/>
              </a:ext>
            </a:extLst>
          </p:cNvPr>
          <p:cNvSpPr>
            <a:spLocks noGrp="1"/>
          </p:cNvSpPr>
          <p:nvPr>
            <p:ph type="title"/>
          </p:nvPr>
        </p:nvSpPr>
        <p:spPr/>
        <p:txBody>
          <a:bodyPr/>
          <a:lstStyle/>
          <a:p>
            <a:r>
              <a:rPr lang="en-US">
                <a:ea typeface="Open Sans Extrabold"/>
              </a:rPr>
              <a:t>Our Boot Camp Rules</a:t>
            </a:r>
          </a:p>
        </p:txBody>
      </p:sp>
      <p:sp>
        <p:nvSpPr>
          <p:cNvPr id="3" name="Content Placeholder 2">
            <a:extLst>
              <a:ext uri="{FF2B5EF4-FFF2-40B4-BE49-F238E27FC236}">
                <a16:creationId xmlns:a16="http://schemas.microsoft.com/office/drawing/2014/main" id="{8B941B39-7AD0-46F2-AA78-D331255A4766}"/>
              </a:ext>
            </a:extLst>
          </p:cNvPr>
          <p:cNvSpPr>
            <a:spLocks noGrp="1"/>
          </p:cNvSpPr>
          <p:nvPr>
            <p:ph idx="1"/>
          </p:nvPr>
        </p:nvSpPr>
        <p:spPr>
          <a:xfrm>
            <a:off x="457200" y="1464526"/>
            <a:ext cx="7948062" cy="1964474"/>
          </a:xfrm>
        </p:spPr>
        <p:txBody>
          <a:bodyPr numCol="2" spcCol="274320">
            <a:normAutofit/>
          </a:bodyPr>
          <a:lstStyle/>
          <a:p>
            <a:r>
              <a:rPr lang="en-US"/>
              <a:t>Have fun! </a:t>
            </a:r>
            <a:r>
              <a:rPr lang="en-US">
                <a:solidFill>
                  <a:schemeClr val="accent4"/>
                </a:solidFill>
                <a:sym typeface="Wingdings" panose="05000000000000000000" pitchFamily="2" charset="2"/>
              </a:rPr>
              <a:t></a:t>
            </a:r>
            <a:endParaRPr lang="en-US">
              <a:solidFill>
                <a:schemeClr val="accent4"/>
              </a:solidFill>
            </a:endParaRPr>
          </a:p>
          <a:p>
            <a:r>
              <a:rPr lang="en-US"/>
              <a:t>You get out what you put in.</a:t>
            </a:r>
          </a:p>
          <a:p>
            <a:r>
              <a:rPr lang="en-US">
                <a:ea typeface="ＭＳ Ｐゴシック"/>
              </a:rPr>
              <a:t>Jump in with any questions at anytime. </a:t>
            </a:r>
          </a:p>
        </p:txBody>
      </p:sp>
      <p:pic>
        <p:nvPicPr>
          <p:cNvPr id="8" name="Picture 7" descr="group of business professionals celebrating success">
            <a:extLst>
              <a:ext uri="{FF2B5EF4-FFF2-40B4-BE49-F238E27FC236}">
                <a16:creationId xmlns:a16="http://schemas.microsoft.com/office/drawing/2014/main" id="{67C4840B-4EC9-4BF8-AE35-829895DA782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3093432"/>
            <a:ext cx="5562600" cy="3764567"/>
          </a:xfrm>
          <a:prstGeom prst="rect">
            <a:avLst/>
          </a:prstGeom>
        </p:spPr>
      </p:pic>
    </p:spTree>
    <p:extLst>
      <p:ext uri="{BB962C8B-B14F-4D97-AF65-F5344CB8AC3E}">
        <p14:creationId xmlns:p14="http://schemas.microsoft.com/office/powerpoint/2010/main" val="334547771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E9637D-9342-4E7F-99A7-AA674FF9ADED}"/>
              </a:ext>
            </a:extLst>
          </p:cNvPr>
          <p:cNvSpPr>
            <a:spLocks noGrp="1"/>
          </p:cNvSpPr>
          <p:nvPr>
            <p:ph type="title" idx="4294967295"/>
          </p:nvPr>
        </p:nvSpPr>
        <p:spPr/>
        <p:txBody>
          <a:bodyPr/>
          <a:lstStyle/>
          <a:p>
            <a:r>
              <a:rPr lang="en-US"/>
              <a:t>Meet the Coaches</a:t>
            </a:r>
          </a:p>
        </p:txBody>
      </p:sp>
      <p:pic>
        <p:nvPicPr>
          <p:cNvPr id="5" name="Picture 6" descr="photo of Amy Beller">
            <a:extLst>
              <a:ext uri="{FF2B5EF4-FFF2-40B4-BE49-F238E27FC236}">
                <a16:creationId xmlns:a16="http://schemas.microsoft.com/office/drawing/2014/main" id="{37A0DB92-0B91-4D03-8B6C-4B6D767674CF}"/>
              </a:ext>
            </a:extLst>
          </p:cNvPr>
          <p:cNvPicPr>
            <a:picLocks noGrp="1" noChangeAspect="1"/>
          </p:cNvPicPr>
          <p:nvPr>
            <p:ph type="pic" sz="quarter" idx="10"/>
          </p:nvPr>
        </p:nvPicPr>
        <p:blipFill rotWithShape="1">
          <a:blip r:embed="rId3"/>
          <a:srcRect l="2423" r="2423"/>
          <a:stretch/>
        </p:blipFill>
        <p:spPr>
          <a:xfrm>
            <a:off x="457200" y="1454011"/>
            <a:ext cx="1143000" cy="1371600"/>
          </a:xfrm>
        </p:spPr>
      </p:pic>
      <p:sp>
        <p:nvSpPr>
          <p:cNvPr id="2" name="Content Placeholder 1">
            <a:extLst>
              <a:ext uri="{FF2B5EF4-FFF2-40B4-BE49-F238E27FC236}">
                <a16:creationId xmlns:a16="http://schemas.microsoft.com/office/drawing/2014/main" id="{B4ABA3DF-317C-4755-95F4-FE3BF9E404A3}"/>
              </a:ext>
            </a:extLst>
          </p:cNvPr>
          <p:cNvSpPr>
            <a:spLocks noGrp="1"/>
          </p:cNvSpPr>
          <p:nvPr>
            <p:ph idx="1"/>
          </p:nvPr>
        </p:nvSpPr>
        <p:spPr/>
        <p:txBody>
          <a:bodyPr/>
          <a:lstStyle/>
          <a:p>
            <a:r>
              <a:rPr lang="en-US">
                <a:ea typeface="ＭＳ Ｐゴシック"/>
              </a:rPr>
              <a:t>Amy Beller</a:t>
            </a:r>
            <a:endParaRPr lang="en-US"/>
          </a:p>
          <a:p>
            <a:pPr lvl="1"/>
            <a:r>
              <a:rPr lang="en-US" i="1">
                <a:solidFill>
                  <a:schemeClr val="accent1"/>
                </a:solidFill>
              </a:rPr>
              <a:t>Business Engagement Coach</a:t>
            </a:r>
          </a:p>
        </p:txBody>
      </p:sp>
      <p:pic>
        <p:nvPicPr>
          <p:cNvPr id="10" name="Picture Placeholder 9" descr="photo of Chris Magyar">
            <a:extLst>
              <a:ext uri="{FF2B5EF4-FFF2-40B4-BE49-F238E27FC236}">
                <a16:creationId xmlns:a16="http://schemas.microsoft.com/office/drawing/2014/main" id="{8F2995CD-4B81-4E08-8B39-3EDFDBAFBF9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771" r="771"/>
          <a:stretch>
            <a:fillRect/>
          </a:stretch>
        </p:blipFill>
        <p:spPr>
          <a:xfrm>
            <a:off x="1147313" y="2966228"/>
            <a:ext cx="1143000" cy="1441174"/>
          </a:xfrm>
        </p:spPr>
      </p:pic>
      <p:sp>
        <p:nvSpPr>
          <p:cNvPr id="4" name="Content Placeholder 3">
            <a:extLst>
              <a:ext uri="{FF2B5EF4-FFF2-40B4-BE49-F238E27FC236}">
                <a16:creationId xmlns:a16="http://schemas.microsoft.com/office/drawing/2014/main" id="{07B2926F-0AED-4212-92EE-BB8547DA7A9F}"/>
              </a:ext>
            </a:extLst>
          </p:cNvPr>
          <p:cNvSpPr>
            <a:spLocks noGrp="1"/>
          </p:cNvSpPr>
          <p:nvPr>
            <p:ph idx="11"/>
          </p:nvPr>
        </p:nvSpPr>
        <p:spPr/>
        <p:txBody>
          <a:bodyPr/>
          <a:lstStyle/>
          <a:p>
            <a:r>
              <a:rPr lang="en-US">
                <a:ea typeface="ＭＳ Ｐゴシック"/>
              </a:rPr>
              <a:t>Chris Magyar</a:t>
            </a:r>
            <a:endParaRPr lang="en-US"/>
          </a:p>
          <a:p>
            <a:pPr lvl="1"/>
            <a:r>
              <a:rPr lang="en-US"/>
              <a:t>Business Engagement Coach</a:t>
            </a:r>
          </a:p>
        </p:txBody>
      </p:sp>
      <p:pic>
        <p:nvPicPr>
          <p:cNvPr id="8" name="Picture Placeholder 7" descr="photo of Megan Scott">
            <a:extLst>
              <a:ext uri="{FF2B5EF4-FFF2-40B4-BE49-F238E27FC236}">
                <a16:creationId xmlns:a16="http://schemas.microsoft.com/office/drawing/2014/main" id="{8E013C67-D436-46B9-BED7-11C01E6A0D05}"/>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0352" r="10352"/>
          <a:stretch>
            <a:fillRect/>
          </a:stretch>
        </p:blipFill>
        <p:spPr>
          <a:xfrm>
            <a:off x="1722407" y="4572179"/>
            <a:ext cx="1143000" cy="1441174"/>
          </a:xfrm>
        </p:spPr>
      </p:pic>
      <p:sp>
        <p:nvSpPr>
          <p:cNvPr id="6" name="Content Placeholder 5">
            <a:extLst>
              <a:ext uri="{FF2B5EF4-FFF2-40B4-BE49-F238E27FC236}">
                <a16:creationId xmlns:a16="http://schemas.microsoft.com/office/drawing/2014/main" id="{F07BC727-2574-4B29-9436-9AC6D4B60B9D}"/>
              </a:ext>
            </a:extLst>
          </p:cNvPr>
          <p:cNvSpPr>
            <a:spLocks noGrp="1"/>
          </p:cNvSpPr>
          <p:nvPr>
            <p:ph idx="13"/>
          </p:nvPr>
        </p:nvSpPr>
        <p:spPr/>
        <p:txBody>
          <a:bodyPr/>
          <a:lstStyle/>
          <a:p>
            <a:r>
              <a:rPr lang="en-US">
                <a:ea typeface="ＭＳ Ｐゴシック"/>
              </a:rPr>
              <a:t>Megan Scott</a:t>
            </a:r>
            <a:endParaRPr lang="en-US"/>
          </a:p>
          <a:p>
            <a:pPr lvl="1"/>
            <a:r>
              <a:rPr lang="en-US"/>
              <a:t>Business Engagement Coach</a:t>
            </a:r>
          </a:p>
        </p:txBody>
      </p:sp>
    </p:spTree>
    <p:extLst>
      <p:ext uri="{BB962C8B-B14F-4D97-AF65-F5344CB8AC3E}">
        <p14:creationId xmlns:p14="http://schemas.microsoft.com/office/powerpoint/2010/main" val="242252550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96219B-2853-47F4-9CDC-1CE2E984F97C}"/>
              </a:ext>
            </a:extLst>
          </p:cNvPr>
          <p:cNvSpPr>
            <a:spLocks noGrp="1"/>
          </p:cNvSpPr>
          <p:nvPr>
            <p:ph type="title"/>
          </p:nvPr>
        </p:nvSpPr>
        <p:spPr>
          <a:xfrm>
            <a:off x="371474" y="355600"/>
            <a:ext cx="8448675" cy="1143000"/>
          </a:xfrm>
        </p:spPr>
        <p:txBody>
          <a:bodyPr/>
          <a:lstStyle/>
          <a:p>
            <a:r>
              <a:rPr lang="en-US"/>
              <a:t>Today’s Reality – Let’s Hear From You</a:t>
            </a:r>
          </a:p>
        </p:txBody>
      </p:sp>
      <p:sp>
        <p:nvSpPr>
          <p:cNvPr id="6" name="Content Placeholder 5">
            <a:extLst>
              <a:ext uri="{FF2B5EF4-FFF2-40B4-BE49-F238E27FC236}">
                <a16:creationId xmlns:a16="http://schemas.microsoft.com/office/drawing/2014/main" id="{414D50A4-0BBE-4919-A330-7B1868752472}"/>
              </a:ext>
            </a:extLst>
          </p:cNvPr>
          <p:cNvSpPr>
            <a:spLocks noGrp="1"/>
          </p:cNvSpPr>
          <p:nvPr>
            <p:ph idx="1"/>
          </p:nvPr>
        </p:nvSpPr>
        <p:spPr>
          <a:xfrm>
            <a:off x="438150" y="1308100"/>
            <a:ext cx="8229600" cy="4165600"/>
          </a:xfrm>
        </p:spPr>
        <p:txBody>
          <a:bodyPr>
            <a:normAutofit/>
          </a:bodyPr>
          <a:lstStyle/>
          <a:p>
            <a:r>
              <a:rPr lang="en-US"/>
              <a:t>How have current events impacted your apprenticeship business engagement work?  </a:t>
            </a:r>
          </a:p>
          <a:p>
            <a:r>
              <a:rPr lang="en-US">
                <a:ea typeface="ＭＳ Ｐゴシック"/>
              </a:rPr>
              <a:t>What challenges and/or opportunities do you want to tackle during the boot camp?</a:t>
            </a:r>
          </a:p>
        </p:txBody>
      </p:sp>
      <p:sp>
        <p:nvSpPr>
          <p:cNvPr id="3" name="Speech Bubble: Oval 2" descr="speech bubble with business people inside">
            <a:extLst>
              <a:ext uri="{FF2B5EF4-FFF2-40B4-BE49-F238E27FC236}">
                <a16:creationId xmlns:a16="http://schemas.microsoft.com/office/drawing/2014/main" id="{D02372DC-599A-4E80-B64B-4A85ABBD105A}"/>
              </a:ext>
            </a:extLst>
          </p:cNvPr>
          <p:cNvSpPr/>
          <p:nvPr/>
        </p:nvSpPr>
        <p:spPr>
          <a:xfrm>
            <a:off x="2387010" y="3448714"/>
            <a:ext cx="4851990" cy="2658139"/>
          </a:xfrm>
          <a:prstGeom prst="wedgeEllipseCallout">
            <a:avLst>
              <a:gd name="adj1" fmla="val -49727"/>
              <a:gd name="adj2" fmla="val 61284"/>
            </a:avLst>
          </a:prstGeom>
          <a:blipFill dpi="0" rotWithShape="1">
            <a:blip r:embed="rId3">
              <a:alphaModFix amt="85000"/>
              <a:extLst>
                <a:ext uri="{28A0092B-C50C-407E-A947-70E740481C1C}">
                  <a14:useLocalDpi xmlns:a14="http://schemas.microsoft.com/office/drawing/2010/main" val="0"/>
                </a:ext>
              </a:extLst>
            </a:blip>
            <a:srcRect/>
            <a:stretch>
              <a:fillRect l="-615" t="-3502" r="615" b="3502"/>
            </a:stretch>
          </a:blip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304804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BAEC-3B7B-4929-BE1A-CAB0055C92BC}"/>
              </a:ext>
            </a:extLst>
          </p:cNvPr>
          <p:cNvSpPr>
            <a:spLocks noGrp="1"/>
          </p:cNvSpPr>
          <p:nvPr>
            <p:ph type="title"/>
          </p:nvPr>
        </p:nvSpPr>
        <p:spPr>
          <a:xfrm>
            <a:off x="228600" y="393700"/>
            <a:ext cx="8686800" cy="1143000"/>
          </a:xfrm>
        </p:spPr>
        <p:txBody>
          <a:bodyPr/>
          <a:lstStyle/>
          <a:p>
            <a:r>
              <a:rPr lang="en-US"/>
              <a:t>Apprenticeship as a Business Solution</a:t>
            </a:r>
          </a:p>
        </p:txBody>
      </p:sp>
      <p:sp>
        <p:nvSpPr>
          <p:cNvPr id="6" name="Content Placeholder 5">
            <a:extLst>
              <a:ext uri="{FF2B5EF4-FFF2-40B4-BE49-F238E27FC236}">
                <a16:creationId xmlns:a16="http://schemas.microsoft.com/office/drawing/2014/main" id="{3C331BB0-A1DF-42E4-9991-3795AE9685A5}"/>
              </a:ext>
            </a:extLst>
          </p:cNvPr>
          <p:cNvSpPr>
            <a:spLocks noGrp="1"/>
          </p:cNvSpPr>
          <p:nvPr>
            <p:ph sz="half" idx="10"/>
          </p:nvPr>
        </p:nvSpPr>
        <p:spPr/>
        <p:txBody>
          <a:bodyPr/>
          <a:lstStyle/>
          <a:p>
            <a:r>
              <a:rPr lang="en-US"/>
              <a:t>The Mindsets</a:t>
            </a:r>
          </a:p>
        </p:txBody>
      </p:sp>
      <p:pic>
        <p:nvPicPr>
          <p:cNvPr id="8" name="Picture 7" descr="silhouette of a head with arrows coming out">
            <a:extLst>
              <a:ext uri="{FF2B5EF4-FFF2-40B4-BE49-F238E27FC236}">
                <a16:creationId xmlns:a16="http://schemas.microsoft.com/office/drawing/2014/main" id="{67D2D301-13C3-40DD-868F-C8BCEE507630}"/>
              </a:ext>
            </a:extLst>
          </p:cNvPr>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flipH="1">
            <a:off x="85064" y="1991833"/>
            <a:ext cx="3474413" cy="4221250"/>
          </a:xfrm>
          <a:prstGeom prst="rect">
            <a:avLst/>
          </a:prstGeom>
        </p:spPr>
      </p:pic>
      <p:sp>
        <p:nvSpPr>
          <p:cNvPr id="3" name="Content Placeholder 2">
            <a:extLst>
              <a:ext uri="{FF2B5EF4-FFF2-40B4-BE49-F238E27FC236}">
                <a16:creationId xmlns:a16="http://schemas.microsoft.com/office/drawing/2014/main" id="{A9AE15A1-EEDA-4FA2-8EC6-C666212C0928}"/>
              </a:ext>
            </a:extLst>
          </p:cNvPr>
          <p:cNvSpPr>
            <a:spLocks noGrp="1"/>
          </p:cNvSpPr>
          <p:nvPr>
            <p:ph idx="1"/>
          </p:nvPr>
        </p:nvSpPr>
        <p:spPr>
          <a:xfrm>
            <a:off x="3474412" y="2235200"/>
            <a:ext cx="5212387" cy="3988516"/>
          </a:xfrm>
        </p:spPr>
        <p:txBody>
          <a:bodyPr>
            <a:noAutofit/>
          </a:bodyPr>
          <a:lstStyle/>
          <a:p>
            <a:r>
              <a:rPr lang="en-US">
                <a:ea typeface="ＭＳ Ｐゴシック"/>
              </a:rPr>
              <a:t>Apprenticeship is a workforce development tool.</a:t>
            </a:r>
          </a:p>
          <a:p>
            <a:r>
              <a:rPr lang="en-US">
                <a:ea typeface="ＭＳ Ｐゴシック"/>
              </a:rPr>
              <a:t>Registered Apprenticeship is a formalized approach to what businesses already do, but ensures them better results.</a:t>
            </a:r>
          </a:p>
          <a:p>
            <a:r>
              <a:rPr lang="en-US">
                <a:ea typeface="ＭＳ Ｐゴシック"/>
              </a:rPr>
              <a:t>Your apprenticeship pitch is only as good as the apprenticeship program you can deliver.</a:t>
            </a:r>
          </a:p>
        </p:txBody>
      </p:sp>
    </p:spTree>
    <p:extLst>
      <p:ext uri="{BB962C8B-B14F-4D97-AF65-F5344CB8AC3E}">
        <p14:creationId xmlns:p14="http://schemas.microsoft.com/office/powerpoint/2010/main" val="1891540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039E9-8696-4D76-A9CF-FC8403FF75A0}"/>
              </a:ext>
            </a:extLst>
          </p:cNvPr>
          <p:cNvSpPr>
            <a:spLocks noGrp="1"/>
          </p:cNvSpPr>
          <p:nvPr>
            <p:ph type="title"/>
          </p:nvPr>
        </p:nvSpPr>
        <p:spPr>
          <a:xfrm>
            <a:off x="457200" y="323701"/>
            <a:ext cx="8229600" cy="1143000"/>
          </a:xfrm>
        </p:spPr>
        <p:txBody>
          <a:bodyPr/>
          <a:lstStyle/>
          <a:p>
            <a:pPr algn="ctr"/>
            <a:r>
              <a:rPr lang="en-US"/>
              <a:t>Three Phases of Business Engagement in RA</a:t>
            </a:r>
          </a:p>
        </p:txBody>
      </p:sp>
      <p:pic>
        <p:nvPicPr>
          <p:cNvPr id="23" name="Picture 22" descr="infographic showing steps: 1. Research and Preparation, 2. Initial Conversation and Follow-Ups, 3. Closing the Deal">
            <a:extLst>
              <a:ext uri="{FF2B5EF4-FFF2-40B4-BE49-F238E27FC236}">
                <a16:creationId xmlns:a16="http://schemas.microsoft.com/office/drawing/2014/main" id="{738708C6-9980-408A-85E1-6E59522A6B3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69041" y="1446031"/>
            <a:ext cx="4964852" cy="4798566"/>
          </a:xfrm>
          <a:prstGeom prst="rect">
            <a:avLst/>
          </a:prstGeom>
        </p:spPr>
      </p:pic>
    </p:spTree>
    <p:extLst>
      <p:ext uri="{BB962C8B-B14F-4D97-AF65-F5344CB8AC3E}">
        <p14:creationId xmlns:p14="http://schemas.microsoft.com/office/powerpoint/2010/main" val="2506012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1094B-D283-4741-96CA-F95B8AEEF1BD}"/>
              </a:ext>
            </a:extLst>
          </p:cNvPr>
          <p:cNvSpPr>
            <a:spLocks noGrp="1"/>
          </p:cNvSpPr>
          <p:nvPr>
            <p:ph type="title"/>
          </p:nvPr>
        </p:nvSpPr>
        <p:spPr/>
        <p:txBody>
          <a:bodyPr/>
          <a:lstStyle/>
          <a:p>
            <a:r>
              <a:rPr lang="en-US">
                <a:solidFill>
                  <a:schemeClr val="accent4"/>
                </a:solidFill>
              </a:rPr>
              <a:t>Phase 1:</a:t>
            </a:r>
            <a:r>
              <a:rPr lang="en-US"/>
              <a:t> Research and Preparation</a:t>
            </a:r>
          </a:p>
        </p:txBody>
      </p:sp>
      <p:sp>
        <p:nvSpPr>
          <p:cNvPr id="8" name="Content Placeholder 2">
            <a:extLst>
              <a:ext uri="{FF2B5EF4-FFF2-40B4-BE49-F238E27FC236}">
                <a16:creationId xmlns:a16="http://schemas.microsoft.com/office/drawing/2014/main" id="{5F232A2E-44BD-47B6-89DE-5C2F28DFDC66}"/>
              </a:ext>
            </a:extLst>
          </p:cNvPr>
          <p:cNvSpPr>
            <a:spLocks noGrp="1"/>
          </p:cNvSpPr>
          <p:nvPr>
            <p:ph idx="1"/>
          </p:nvPr>
        </p:nvSpPr>
        <p:spPr>
          <a:xfrm>
            <a:off x="457200" y="1690577"/>
            <a:ext cx="8452884" cy="2266996"/>
          </a:xfrm>
        </p:spPr>
        <p:txBody>
          <a:bodyPr>
            <a:normAutofit/>
          </a:bodyPr>
          <a:lstStyle/>
          <a:p>
            <a:pPr>
              <a:buFont typeface="Wingdings" panose="05000000000000000000" pitchFamily="2" charset="2"/>
              <a:buChar char="ü"/>
            </a:pPr>
            <a:r>
              <a:rPr lang="en-US"/>
              <a:t>Recognize the business pain points Apprenticeship addresses.</a:t>
            </a:r>
          </a:p>
          <a:p>
            <a:pPr>
              <a:buFont typeface="Wingdings" panose="05000000000000000000" pitchFamily="2" charset="2"/>
              <a:buChar char="ü"/>
            </a:pPr>
            <a:r>
              <a:rPr lang="en-US"/>
              <a:t>Use research to identify businesses.</a:t>
            </a:r>
          </a:p>
          <a:p>
            <a:pPr>
              <a:buFont typeface="Wingdings" panose="05000000000000000000" pitchFamily="2" charset="2"/>
              <a:buChar char="ü"/>
            </a:pPr>
            <a:r>
              <a:rPr lang="en-US"/>
              <a:t>Prepare for your first conversation.</a:t>
            </a:r>
          </a:p>
        </p:txBody>
      </p:sp>
    </p:spTree>
    <p:extLst>
      <p:ext uri="{BB962C8B-B14F-4D97-AF65-F5344CB8AC3E}">
        <p14:creationId xmlns:p14="http://schemas.microsoft.com/office/powerpoint/2010/main" val="200496269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7C71E45-C9BD-4C47-A289-8FC1DB3E975B}"/>
              </a:ext>
              <a:ext uri="{C183D7F6-B498-43B3-948B-1728B52AA6E4}">
                <adec:decorative xmlns:adec="http://schemas.microsoft.com/office/drawing/2017/decorative" val="1"/>
              </a:ext>
            </a:extLst>
          </p:cNvPr>
          <p:cNvGrpSpPr/>
          <p:nvPr/>
        </p:nvGrpSpPr>
        <p:grpSpPr>
          <a:xfrm>
            <a:off x="0" y="2524125"/>
            <a:ext cx="9144000" cy="2330450"/>
            <a:chOff x="0" y="2524125"/>
            <a:chExt cx="9144000" cy="2330450"/>
          </a:xfrm>
        </p:grpSpPr>
        <p:sp>
          <p:nvSpPr>
            <p:cNvPr id="7" name="Rectangle 6">
              <a:extLst>
                <a:ext uri="{FF2B5EF4-FFF2-40B4-BE49-F238E27FC236}">
                  <a16:creationId xmlns:a16="http://schemas.microsoft.com/office/drawing/2014/main" id="{C2799B23-D7C6-48AB-856C-B2C7CC652CC9}"/>
                </a:ext>
              </a:extLst>
            </p:cNvPr>
            <p:cNvSpPr/>
            <p:nvPr/>
          </p:nvSpPr>
          <p:spPr>
            <a:xfrm>
              <a:off x="0" y="2524125"/>
              <a:ext cx="9144000" cy="809625"/>
            </a:xfrm>
            <a:prstGeom prst="rect">
              <a:avLst/>
            </a:prstGeom>
            <a:solidFill>
              <a:srgbClr val="EFF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5648B-B797-4007-876E-409C9C81D365}"/>
                </a:ext>
              </a:extLst>
            </p:cNvPr>
            <p:cNvSpPr/>
            <p:nvPr/>
          </p:nvSpPr>
          <p:spPr>
            <a:xfrm>
              <a:off x="0" y="4044950"/>
              <a:ext cx="9144000" cy="809625"/>
            </a:xfrm>
            <a:prstGeom prst="rect">
              <a:avLst/>
            </a:prstGeom>
            <a:solidFill>
              <a:srgbClr val="EFF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C766BE-0C30-427F-ACFF-4918BED92B95}"/>
              </a:ext>
            </a:extLst>
          </p:cNvPr>
          <p:cNvSpPr>
            <a:spLocks noGrp="1"/>
          </p:cNvSpPr>
          <p:nvPr>
            <p:ph type="title"/>
          </p:nvPr>
        </p:nvSpPr>
        <p:spPr/>
        <p:txBody>
          <a:bodyPr/>
          <a:lstStyle/>
          <a:p>
            <a:r>
              <a:rPr lang="en-US"/>
              <a:t>Recognize Challenges</a:t>
            </a:r>
          </a:p>
        </p:txBody>
      </p:sp>
      <p:pic>
        <p:nvPicPr>
          <p:cNvPr id="13" name="Picture 12" descr="speech bubbles">
            <a:extLst>
              <a:ext uri="{FF2B5EF4-FFF2-40B4-BE49-F238E27FC236}">
                <a16:creationId xmlns:a16="http://schemas.microsoft.com/office/drawing/2014/main" id="{0CA753F3-97B8-4D37-8D33-CDFB11D8E7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862" y="355600"/>
            <a:ext cx="1104938" cy="1104938"/>
          </a:xfrm>
          <a:prstGeom prst="rect">
            <a:avLst/>
          </a:prstGeom>
        </p:spPr>
      </p:pic>
      <p:sp>
        <p:nvSpPr>
          <p:cNvPr id="5" name="Content Placeholder 4">
            <a:extLst>
              <a:ext uri="{FF2B5EF4-FFF2-40B4-BE49-F238E27FC236}">
                <a16:creationId xmlns:a16="http://schemas.microsoft.com/office/drawing/2014/main" id="{EA156089-8C13-4CDB-9018-EBEE27E6675A}"/>
              </a:ext>
            </a:extLst>
          </p:cNvPr>
          <p:cNvSpPr>
            <a:spLocks noGrp="1"/>
          </p:cNvSpPr>
          <p:nvPr>
            <p:ph sz="half" idx="10"/>
          </p:nvPr>
        </p:nvSpPr>
        <p:spPr/>
        <p:txBody>
          <a:bodyPr/>
          <a:lstStyle/>
          <a:p>
            <a:r>
              <a:rPr lang="en-US"/>
              <a:t>Challenge				</a:t>
            </a:r>
          </a:p>
        </p:txBody>
      </p:sp>
      <p:sp>
        <p:nvSpPr>
          <p:cNvPr id="3" name="Content Placeholder 2">
            <a:extLst>
              <a:ext uri="{FF2B5EF4-FFF2-40B4-BE49-F238E27FC236}">
                <a16:creationId xmlns:a16="http://schemas.microsoft.com/office/drawing/2014/main" id="{C91163D1-2925-479A-B737-D5229313E059}"/>
              </a:ext>
            </a:extLst>
          </p:cNvPr>
          <p:cNvSpPr>
            <a:spLocks noGrp="1"/>
          </p:cNvSpPr>
          <p:nvPr>
            <p:ph sz="half" idx="1"/>
          </p:nvPr>
        </p:nvSpPr>
        <p:spPr>
          <a:xfrm>
            <a:off x="447675" y="2105818"/>
            <a:ext cx="4038600" cy="4068763"/>
          </a:xfrm>
        </p:spPr>
        <p:txBody>
          <a:bodyPr/>
          <a:lstStyle/>
          <a:p>
            <a:pPr>
              <a:lnSpc>
                <a:spcPct val="100000"/>
              </a:lnSpc>
              <a:spcAft>
                <a:spcPts val="1800"/>
              </a:spcAft>
            </a:pPr>
            <a:r>
              <a:rPr lang="en-US" sz="2100"/>
              <a:t>Skill gaps in hiring</a:t>
            </a:r>
          </a:p>
          <a:p>
            <a:pPr>
              <a:lnSpc>
                <a:spcPct val="100000"/>
              </a:lnSpc>
              <a:spcBef>
                <a:spcPts val="1200"/>
              </a:spcBef>
              <a:spcAft>
                <a:spcPts val="1800"/>
              </a:spcAft>
            </a:pPr>
            <a:r>
              <a:rPr lang="en-US" sz="2100"/>
              <a:t>Development of existing talent</a:t>
            </a:r>
          </a:p>
          <a:p>
            <a:pPr>
              <a:lnSpc>
                <a:spcPct val="100000"/>
              </a:lnSpc>
              <a:spcBef>
                <a:spcPts val="1200"/>
              </a:spcBef>
              <a:spcAft>
                <a:spcPts val="1800"/>
              </a:spcAft>
            </a:pPr>
            <a:r>
              <a:rPr lang="en-US" sz="2100"/>
              <a:t>Attracting and retaining talent</a:t>
            </a:r>
          </a:p>
          <a:p>
            <a:pPr>
              <a:lnSpc>
                <a:spcPct val="100000"/>
              </a:lnSpc>
              <a:spcBef>
                <a:spcPts val="1200"/>
              </a:spcBef>
              <a:spcAft>
                <a:spcPts val="1800"/>
              </a:spcAft>
            </a:pPr>
            <a:r>
              <a:rPr lang="en-US" sz="2100"/>
              <a:t>Retiring workforce</a:t>
            </a:r>
          </a:p>
          <a:p>
            <a:pPr>
              <a:lnSpc>
                <a:spcPct val="100000"/>
              </a:lnSpc>
              <a:spcBef>
                <a:spcPts val="1200"/>
              </a:spcBef>
              <a:spcAft>
                <a:spcPts val="1800"/>
              </a:spcAft>
            </a:pPr>
            <a:r>
              <a:rPr lang="en-US" sz="2100"/>
              <a:t>Advancing technology</a:t>
            </a:r>
          </a:p>
        </p:txBody>
      </p:sp>
      <p:sp>
        <p:nvSpPr>
          <p:cNvPr id="6" name="Content Placeholder 5">
            <a:extLst>
              <a:ext uri="{FF2B5EF4-FFF2-40B4-BE49-F238E27FC236}">
                <a16:creationId xmlns:a16="http://schemas.microsoft.com/office/drawing/2014/main" id="{83869AC3-FE7B-4316-8828-7623579D8B05}"/>
              </a:ext>
            </a:extLst>
          </p:cNvPr>
          <p:cNvSpPr>
            <a:spLocks noGrp="1"/>
          </p:cNvSpPr>
          <p:nvPr>
            <p:ph sz="half" idx="11"/>
          </p:nvPr>
        </p:nvSpPr>
        <p:spPr/>
        <p:txBody>
          <a:bodyPr/>
          <a:lstStyle/>
          <a:p>
            <a:r>
              <a:rPr lang="en-US"/>
              <a:t>Indicator</a:t>
            </a:r>
          </a:p>
        </p:txBody>
      </p:sp>
      <p:sp>
        <p:nvSpPr>
          <p:cNvPr id="4" name="Content Placeholder 3">
            <a:extLst>
              <a:ext uri="{FF2B5EF4-FFF2-40B4-BE49-F238E27FC236}">
                <a16:creationId xmlns:a16="http://schemas.microsoft.com/office/drawing/2014/main" id="{3E751173-1DD3-4C5E-A284-C685502437B2}"/>
              </a:ext>
            </a:extLst>
          </p:cNvPr>
          <p:cNvSpPr>
            <a:spLocks noGrp="1"/>
          </p:cNvSpPr>
          <p:nvPr>
            <p:ph sz="half" idx="2"/>
          </p:nvPr>
        </p:nvSpPr>
        <p:spPr>
          <a:xfrm>
            <a:off x="4648200" y="2057400"/>
            <a:ext cx="4343400" cy="4068763"/>
          </a:xfrm>
        </p:spPr>
        <p:txBody>
          <a:bodyPr/>
          <a:lstStyle/>
          <a:p>
            <a:pPr>
              <a:lnSpc>
                <a:spcPct val="100000"/>
              </a:lnSpc>
              <a:spcBef>
                <a:spcPts val="600"/>
              </a:spcBef>
              <a:spcAft>
                <a:spcPts val="600"/>
              </a:spcAft>
            </a:pPr>
            <a:r>
              <a:rPr lang="en-US" sz="2100"/>
              <a:t>Job posting open for a long time</a:t>
            </a:r>
          </a:p>
          <a:p>
            <a:pPr>
              <a:lnSpc>
                <a:spcPct val="100000"/>
              </a:lnSpc>
              <a:spcBef>
                <a:spcPts val="600"/>
              </a:spcBef>
              <a:spcAft>
                <a:spcPts val="600"/>
              </a:spcAft>
            </a:pPr>
            <a:r>
              <a:rPr lang="en-US" sz="2100"/>
              <a:t>Businesses post openings for mid-level positions</a:t>
            </a:r>
          </a:p>
          <a:p>
            <a:pPr>
              <a:lnSpc>
                <a:spcPct val="100000"/>
              </a:lnSpc>
              <a:spcBef>
                <a:spcPts val="600"/>
              </a:spcBef>
              <a:spcAft>
                <a:spcPts val="600"/>
              </a:spcAft>
            </a:pPr>
            <a:r>
              <a:rPr lang="en-US" sz="2100"/>
              <a:t>Jobs are constantly posted and reposted</a:t>
            </a:r>
          </a:p>
          <a:p>
            <a:pPr>
              <a:lnSpc>
                <a:spcPct val="100000"/>
              </a:lnSpc>
              <a:spcBef>
                <a:spcPts val="600"/>
              </a:spcBef>
              <a:spcAft>
                <a:spcPts val="600"/>
              </a:spcAft>
            </a:pPr>
            <a:r>
              <a:rPr lang="en-US" sz="2100"/>
              <a:t>Industry reports indicate short-to-mid-range retirements</a:t>
            </a:r>
          </a:p>
          <a:p>
            <a:pPr>
              <a:lnSpc>
                <a:spcPct val="100000"/>
              </a:lnSpc>
              <a:spcBef>
                <a:spcPts val="600"/>
              </a:spcBef>
              <a:spcAft>
                <a:spcPts val="600"/>
              </a:spcAft>
            </a:pPr>
            <a:r>
              <a:rPr lang="en-US" sz="2100"/>
              <a:t>The business expresses interest in customized or technical training</a:t>
            </a:r>
          </a:p>
        </p:txBody>
      </p:sp>
    </p:spTree>
    <p:extLst>
      <p:ext uri="{BB962C8B-B14F-4D97-AF65-F5344CB8AC3E}">
        <p14:creationId xmlns:p14="http://schemas.microsoft.com/office/powerpoint/2010/main" val="35162955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4F90-F9EA-4E41-983E-6141E2F2BCA1}"/>
              </a:ext>
            </a:extLst>
          </p:cNvPr>
          <p:cNvSpPr>
            <a:spLocks noGrp="1"/>
          </p:cNvSpPr>
          <p:nvPr>
            <p:ph type="title"/>
          </p:nvPr>
        </p:nvSpPr>
        <p:spPr/>
        <p:txBody>
          <a:bodyPr/>
          <a:lstStyle/>
          <a:p>
            <a:r>
              <a:rPr lang="en-US"/>
              <a:t>Use Research to Identify Businesses</a:t>
            </a:r>
          </a:p>
        </p:txBody>
      </p:sp>
      <p:sp>
        <p:nvSpPr>
          <p:cNvPr id="3" name="Content Placeholder 2">
            <a:extLst>
              <a:ext uri="{FF2B5EF4-FFF2-40B4-BE49-F238E27FC236}">
                <a16:creationId xmlns:a16="http://schemas.microsoft.com/office/drawing/2014/main" id="{D817C6AC-55C7-4023-8F3F-A305F1EFADF6}"/>
              </a:ext>
            </a:extLst>
          </p:cNvPr>
          <p:cNvSpPr>
            <a:spLocks noGrp="1"/>
          </p:cNvSpPr>
          <p:nvPr>
            <p:ph idx="1"/>
          </p:nvPr>
        </p:nvSpPr>
        <p:spPr/>
        <p:txBody>
          <a:bodyPr/>
          <a:lstStyle/>
          <a:p>
            <a:pPr marL="514350" indent="-514350">
              <a:buFont typeface="+mj-lt"/>
              <a:buAutoNum type="arabicPeriod"/>
            </a:pPr>
            <a:r>
              <a:rPr lang="en-US"/>
              <a:t>Identify important and growing industry sectors in your regional economy.</a:t>
            </a:r>
          </a:p>
          <a:p>
            <a:pPr marL="514350" indent="-514350">
              <a:buFont typeface="+mj-lt"/>
              <a:buAutoNum type="arabicPeriod"/>
            </a:pPr>
            <a:r>
              <a:rPr lang="en-US"/>
              <a:t>Look for businesses with openings that indicate the challenges we discussed.</a:t>
            </a:r>
          </a:p>
          <a:p>
            <a:pPr marL="514350" indent="-514350">
              <a:buFont typeface="+mj-lt"/>
              <a:buAutoNum type="arabicPeriod"/>
            </a:pPr>
            <a:r>
              <a:rPr lang="en-US"/>
              <a:t>Review job descriptions.</a:t>
            </a:r>
          </a:p>
          <a:p>
            <a:pPr marL="514350" indent="-514350">
              <a:buFont typeface="+mj-lt"/>
              <a:buAutoNum type="arabicPeriod"/>
            </a:pPr>
            <a:r>
              <a:rPr lang="en-US"/>
              <a:t>Keep track of what you learn.</a:t>
            </a:r>
          </a:p>
        </p:txBody>
      </p:sp>
      <p:grpSp>
        <p:nvGrpSpPr>
          <p:cNvPr id="9" name="Group 8">
            <a:extLst>
              <a:ext uri="{FF2B5EF4-FFF2-40B4-BE49-F238E27FC236}">
                <a16:creationId xmlns:a16="http://schemas.microsoft.com/office/drawing/2014/main" id="{D32157B2-9307-402B-B22E-77722283F204}"/>
              </a:ext>
              <a:ext uri="{C183D7F6-B498-43B3-948B-1728B52AA6E4}">
                <adec:decorative xmlns:adec="http://schemas.microsoft.com/office/drawing/2017/decorative" val="1"/>
              </a:ext>
            </a:extLst>
          </p:cNvPr>
          <p:cNvGrpSpPr/>
          <p:nvPr/>
        </p:nvGrpSpPr>
        <p:grpSpPr>
          <a:xfrm>
            <a:off x="4572000" y="3809409"/>
            <a:ext cx="2392326" cy="2392326"/>
            <a:chOff x="4572000" y="3809409"/>
            <a:chExt cx="2392326" cy="2392326"/>
          </a:xfrm>
        </p:grpSpPr>
        <p:pic>
          <p:nvPicPr>
            <p:cNvPr id="5" name="Picture 4" descr="A picture containing object, mirror&#10;&#10;Description automatically generated">
              <a:extLst>
                <a:ext uri="{FF2B5EF4-FFF2-40B4-BE49-F238E27FC236}">
                  <a16:creationId xmlns:a16="http://schemas.microsoft.com/office/drawing/2014/main" id="{EEAF057B-B3B7-48F8-986B-6CFD015CCA9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72000" y="3809409"/>
              <a:ext cx="2392326" cy="2392326"/>
            </a:xfrm>
            <a:prstGeom prst="rect">
              <a:avLst/>
            </a:prstGeom>
          </p:spPr>
        </p:pic>
        <p:sp>
          <p:nvSpPr>
            <p:cNvPr id="6" name="Oval 5">
              <a:extLst>
                <a:ext uri="{FF2B5EF4-FFF2-40B4-BE49-F238E27FC236}">
                  <a16:creationId xmlns:a16="http://schemas.microsoft.com/office/drawing/2014/main" id="{6FB2BDDB-F8B5-489E-A8DB-DD365288FC6C}"/>
                </a:ext>
              </a:extLst>
            </p:cNvPr>
            <p:cNvSpPr/>
            <p:nvPr/>
          </p:nvSpPr>
          <p:spPr>
            <a:xfrm>
              <a:off x="4795281" y="4040372"/>
              <a:ext cx="1121735" cy="1121735"/>
            </a:xfrm>
            <a:prstGeom prst="ellipse">
              <a:avLst/>
            </a:prstGeom>
            <a:solidFill>
              <a:srgbClr val="CAD1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B93CD5D-0E60-4138-B900-B4144072AE48}"/>
                </a:ext>
              </a:extLst>
            </p:cNvPr>
            <p:cNvSpPr/>
            <p:nvPr/>
          </p:nvSpPr>
          <p:spPr>
            <a:xfrm>
              <a:off x="4666360" y="3997839"/>
              <a:ext cx="1422108" cy="11217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Inflate">
                <a:avLst/>
              </a:prstTxWarp>
              <a:noAutofit/>
            </a:bodyPr>
            <a:lstStyle/>
            <a:p>
              <a:pPr algn="ctr"/>
              <a:r>
                <a:rPr lang="en-US" sz="2800">
                  <a:solidFill>
                    <a:schemeClr val="tx1"/>
                  </a:solidFill>
                  <a:latin typeface="Helvetica"/>
                  <a:ea typeface="ＭＳ Ｐゴシック" charset="0"/>
                  <a:cs typeface="Helvetica"/>
                </a:rPr>
                <a:t>learn</a:t>
              </a:r>
            </a:p>
          </p:txBody>
        </p:sp>
      </p:grpSp>
    </p:spTree>
    <p:extLst>
      <p:ext uri="{BB962C8B-B14F-4D97-AF65-F5344CB8AC3E}">
        <p14:creationId xmlns:p14="http://schemas.microsoft.com/office/powerpoint/2010/main" val="118600331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802"/>
            <a:ext cx="8229600" cy="1320798"/>
          </a:xfrm>
        </p:spPr>
        <p:txBody>
          <a:bodyPr/>
          <a:lstStyle/>
          <a:p>
            <a:r>
              <a:rPr lang="en-US">
                <a:ea typeface="Open Sans Extrabold"/>
              </a:rPr>
              <a:t>Understand What You’re Offering Businesses</a:t>
            </a:r>
          </a:p>
        </p:txBody>
      </p:sp>
      <p:sp>
        <p:nvSpPr>
          <p:cNvPr id="3" name="Content Placeholder 2"/>
          <p:cNvSpPr>
            <a:spLocks noGrp="1"/>
          </p:cNvSpPr>
          <p:nvPr>
            <p:ph idx="1"/>
          </p:nvPr>
        </p:nvSpPr>
        <p:spPr>
          <a:xfrm>
            <a:off x="457200" y="1414132"/>
            <a:ext cx="8229600" cy="1511596"/>
          </a:xfrm>
        </p:spPr>
        <p:txBody>
          <a:bodyPr>
            <a:noAutofit/>
          </a:bodyPr>
          <a:lstStyle/>
          <a:p>
            <a:pPr>
              <a:spcBef>
                <a:spcPts val="1200"/>
              </a:spcBef>
            </a:pPr>
            <a:r>
              <a:rPr lang="en-US" sz="1800"/>
              <a:t>Set forth the ROI involved with RA.</a:t>
            </a:r>
          </a:p>
          <a:p>
            <a:pPr>
              <a:spcBef>
                <a:spcPts val="1200"/>
              </a:spcBef>
            </a:pPr>
            <a:r>
              <a:rPr lang="en-US" sz="1800"/>
              <a:t>Consider new support that may be available through grants and economic recovery packages.</a:t>
            </a:r>
          </a:p>
          <a:p>
            <a:pPr>
              <a:spcBef>
                <a:spcPts val="1200"/>
              </a:spcBef>
            </a:pPr>
            <a:r>
              <a:rPr lang="en-US" sz="1800"/>
              <a:t>Compare traditional vs. RA hiring models.</a:t>
            </a:r>
          </a:p>
        </p:txBody>
      </p:sp>
      <p:sp>
        <p:nvSpPr>
          <p:cNvPr id="14" name="Freeform: Shape 13">
            <a:extLst>
              <a:ext uri="{FF2B5EF4-FFF2-40B4-BE49-F238E27FC236}">
                <a16:creationId xmlns:a16="http://schemas.microsoft.com/office/drawing/2014/main" id="{C01D508F-CB36-4443-B478-7B8C1667D0F0}"/>
              </a:ext>
            </a:extLst>
          </p:cNvPr>
          <p:cNvSpPr/>
          <p:nvPr/>
        </p:nvSpPr>
        <p:spPr>
          <a:xfrm>
            <a:off x="274662" y="3035598"/>
            <a:ext cx="4206240" cy="905589"/>
          </a:xfrm>
          <a:custGeom>
            <a:avLst/>
            <a:gdLst>
              <a:gd name="connsiteX0" fmla="*/ 0 w 4023605"/>
              <a:gd name="connsiteY0" fmla="*/ 0 h 705180"/>
              <a:gd name="connsiteX1" fmla="*/ 4023605 w 4023605"/>
              <a:gd name="connsiteY1" fmla="*/ 0 h 705180"/>
              <a:gd name="connsiteX2" fmla="*/ 4023605 w 4023605"/>
              <a:gd name="connsiteY2" fmla="*/ 705180 h 705180"/>
              <a:gd name="connsiteX3" fmla="*/ 0 w 4023605"/>
              <a:gd name="connsiteY3" fmla="*/ 705180 h 705180"/>
              <a:gd name="connsiteX4" fmla="*/ 0 w 4023605"/>
              <a:gd name="connsiteY4" fmla="*/ 0 h 705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705180">
                <a:moveTo>
                  <a:pt x="0" y="0"/>
                </a:moveTo>
                <a:lnTo>
                  <a:pt x="4023605" y="0"/>
                </a:lnTo>
                <a:lnTo>
                  <a:pt x="4023605" y="705180"/>
                </a:lnTo>
                <a:lnTo>
                  <a:pt x="0" y="705180"/>
                </a:lnTo>
                <a:lnTo>
                  <a:pt x="0" y="0"/>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400" kern="1200"/>
              <a:t>Value built into </a:t>
            </a:r>
            <a:br>
              <a:rPr lang="en-US" sz="2400" kern="1200"/>
            </a:br>
            <a:r>
              <a:rPr lang="en-US" sz="2400" kern="1200"/>
              <a:t>the RA program</a:t>
            </a:r>
          </a:p>
        </p:txBody>
      </p:sp>
      <p:sp>
        <p:nvSpPr>
          <p:cNvPr id="15" name="Freeform: Shape 14">
            <a:extLst>
              <a:ext uri="{FF2B5EF4-FFF2-40B4-BE49-F238E27FC236}">
                <a16:creationId xmlns:a16="http://schemas.microsoft.com/office/drawing/2014/main" id="{F9DFAC77-D717-44EB-A25A-02FCCDDD73F8}"/>
              </a:ext>
            </a:extLst>
          </p:cNvPr>
          <p:cNvSpPr/>
          <p:nvPr/>
        </p:nvSpPr>
        <p:spPr>
          <a:xfrm>
            <a:off x="274662" y="3941188"/>
            <a:ext cx="4206240" cy="2195999"/>
          </a:xfrm>
          <a:custGeom>
            <a:avLst/>
            <a:gdLst>
              <a:gd name="connsiteX0" fmla="*/ 0 w 4023605"/>
              <a:gd name="connsiteY0" fmla="*/ 0 h 2195999"/>
              <a:gd name="connsiteX1" fmla="*/ 4023605 w 4023605"/>
              <a:gd name="connsiteY1" fmla="*/ 0 h 2195999"/>
              <a:gd name="connsiteX2" fmla="*/ 4023605 w 4023605"/>
              <a:gd name="connsiteY2" fmla="*/ 2195999 h 2195999"/>
              <a:gd name="connsiteX3" fmla="*/ 0 w 4023605"/>
              <a:gd name="connsiteY3" fmla="*/ 2195999 h 2195999"/>
              <a:gd name="connsiteX4" fmla="*/ 0 w 4023605"/>
              <a:gd name="connsiteY4" fmla="*/ 0 h 2195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2195999">
                <a:moveTo>
                  <a:pt x="0" y="0"/>
                </a:moveTo>
                <a:lnTo>
                  <a:pt x="4023605" y="0"/>
                </a:lnTo>
                <a:lnTo>
                  <a:pt x="4023605" y="2195999"/>
                </a:lnTo>
                <a:lnTo>
                  <a:pt x="0" y="2195999"/>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12700">
            <a:solidFill>
              <a:schemeClr val="bg1">
                <a:lumMod val="8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Stepped up wages vs. full wages</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Increased retention</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Provides a repeatable, organized framework for recruitment, hiring, onboarding, and advancement</a:t>
            </a:r>
          </a:p>
        </p:txBody>
      </p:sp>
      <p:sp>
        <p:nvSpPr>
          <p:cNvPr id="16" name="Freeform: Shape 15">
            <a:extLst>
              <a:ext uri="{FF2B5EF4-FFF2-40B4-BE49-F238E27FC236}">
                <a16:creationId xmlns:a16="http://schemas.microsoft.com/office/drawing/2014/main" id="{20B68451-FBEF-439F-9915-2A78B97EE093}"/>
              </a:ext>
            </a:extLst>
          </p:cNvPr>
          <p:cNvSpPr/>
          <p:nvPr/>
        </p:nvSpPr>
        <p:spPr>
          <a:xfrm>
            <a:off x="4694999" y="3035598"/>
            <a:ext cx="4206240" cy="905589"/>
          </a:xfrm>
          <a:custGeom>
            <a:avLst/>
            <a:gdLst>
              <a:gd name="connsiteX0" fmla="*/ 0 w 4023605"/>
              <a:gd name="connsiteY0" fmla="*/ 0 h 705180"/>
              <a:gd name="connsiteX1" fmla="*/ 4023605 w 4023605"/>
              <a:gd name="connsiteY1" fmla="*/ 0 h 705180"/>
              <a:gd name="connsiteX2" fmla="*/ 4023605 w 4023605"/>
              <a:gd name="connsiteY2" fmla="*/ 705180 h 705180"/>
              <a:gd name="connsiteX3" fmla="*/ 0 w 4023605"/>
              <a:gd name="connsiteY3" fmla="*/ 705180 h 705180"/>
              <a:gd name="connsiteX4" fmla="*/ 0 w 4023605"/>
              <a:gd name="connsiteY4" fmla="*/ 0 h 705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705180">
                <a:moveTo>
                  <a:pt x="0" y="0"/>
                </a:moveTo>
                <a:lnTo>
                  <a:pt x="4023605" y="0"/>
                </a:lnTo>
                <a:lnTo>
                  <a:pt x="4023605" y="705180"/>
                </a:lnTo>
                <a:lnTo>
                  <a:pt x="0" y="705180"/>
                </a:lnTo>
                <a:lnTo>
                  <a:pt x="0" y="0"/>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400" kern="1200"/>
              <a:t>Additional value your state/region may add</a:t>
            </a:r>
          </a:p>
        </p:txBody>
      </p:sp>
      <p:sp>
        <p:nvSpPr>
          <p:cNvPr id="19" name="Freeform: Shape 18">
            <a:extLst>
              <a:ext uri="{FF2B5EF4-FFF2-40B4-BE49-F238E27FC236}">
                <a16:creationId xmlns:a16="http://schemas.microsoft.com/office/drawing/2014/main" id="{D7255BC7-0F92-417C-B014-E11A1E3FFD9F}"/>
              </a:ext>
            </a:extLst>
          </p:cNvPr>
          <p:cNvSpPr/>
          <p:nvPr/>
        </p:nvSpPr>
        <p:spPr>
          <a:xfrm>
            <a:off x="4694999" y="3941188"/>
            <a:ext cx="4206240" cy="2195999"/>
          </a:xfrm>
          <a:custGeom>
            <a:avLst/>
            <a:gdLst>
              <a:gd name="connsiteX0" fmla="*/ 0 w 4023605"/>
              <a:gd name="connsiteY0" fmla="*/ 0 h 2195999"/>
              <a:gd name="connsiteX1" fmla="*/ 4023605 w 4023605"/>
              <a:gd name="connsiteY1" fmla="*/ 0 h 2195999"/>
              <a:gd name="connsiteX2" fmla="*/ 4023605 w 4023605"/>
              <a:gd name="connsiteY2" fmla="*/ 2195999 h 2195999"/>
              <a:gd name="connsiteX3" fmla="*/ 0 w 4023605"/>
              <a:gd name="connsiteY3" fmla="*/ 2195999 h 2195999"/>
              <a:gd name="connsiteX4" fmla="*/ 0 w 4023605"/>
              <a:gd name="connsiteY4" fmla="*/ 0 h 2195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2195999">
                <a:moveTo>
                  <a:pt x="0" y="0"/>
                </a:moveTo>
                <a:lnTo>
                  <a:pt x="4023605" y="0"/>
                </a:lnTo>
                <a:lnTo>
                  <a:pt x="4023605" y="2195999"/>
                </a:lnTo>
                <a:lnTo>
                  <a:pt x="0" y="2195999"/>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12700">
            <a:solidFill>
              <a:schemeClr val="bg1">
                <a:lumMod val="8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Tax credits, workforce development grants, WIOA ITAs and OJTs</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State / federal subsidies </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Shared recruitment costs/ hiring incentives</a:t>
            </a:r>
          </a:p>
        </p:txBody>
      </p:sp>
    </p:spTree>
    <p:extLst>
      <p:ext uri="{BB962C8B-B14F-4D97-AF65-F5344CB8AC3E}">
        <p14:creationId xmlns:p14="http://schemas.microsoft.com/office/powerpoint/2010/main" val="377091693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1094B-D283-4741-96CA-F95B8AEEF1BD}"/>
              </a:ext>
            </a:extLst>
          </p:cNvPr>
          <p:cNvSpPr>
            <a:spLocks noGrp="1"/>
          </p:cNvSpPr>
          <p:nvPr>
            <p:ph type="title"/>
          </p:nvPr>
        </p:nvSpPr>
        <p:spPr/>
        <p:txBody>
          <a:bodyPr/>
          <a:lstStyle/>
          <a:p>
            <a:r>
              <a:rPr lang="en-US">
                <a:solidFill>
                  <a:schemeClr val="accent4"/>
                </a:solidFill>
              </a:rPr>
              <a:t>Phase 2: </a:t>
            </a:r>
            <a:r>
              <a:rPr lang="en-US"/>
              <a:t>Building Relationships</a:t>
            </a:r>
          </a:p>
        </p:txBody>
      </p:sp>
      <p:sp>
        <p:nvSpPr>
          <p:cNvPr id="8" name="Content Placeholder 2">
            <a:extLst>
              <a:ext uri="{FF2B5EF4-FFF2-40B4-BE49-F238E27FC236}">
                <a16:creationId xmlns:a16="http://schemas.microsoft.com/office/drawing/2014/main" id="{3DC24BFE-0399-4E9C-AEA6-C06D9B588261}"/>
              </a:ext>
            </a:extLst>
          </p:cNvPr>
          <p:cNvSpPr>
            <a:spLocks noGrp="1"/>
          </p:cNvSpPr>
          <p:nvPr>
            <p:ph idx="1"/>
          </p:nvPr>
        </p:nvSpPr>
        <p:spPr>
          <a:xfrm>
            <a:off x="457200" y="1605516"/>
            <a:ext cx="8229600" cy="4412924"/>
          </a:xfrm>
        </p:spPr>
        <p:txBody>
          <a:bodyPr>
            <a:normAutofit/>
          </a:bodyPr>
          <a:lstStyle/>
          <a:p>
            <a:pPr>
              <a:buFont typeface="Wingdings" panose="05000000000000000000" pitchFamily="2" charset="2"/>
              <a:buChar char="ü"/>
            </a:pPr>
            <a:r>
              <a:rPr lang="en-US"/>
              <a:t>Validate Pain Points and Learn the Business’ Culture.</a:t>
            </a:r>
          </a:p>
          <a:p>
            <a:pPr>
              <a:buFont typeface="Wingdings" panose="05000000000000000000" pitchFamily="2" charset="2"/>
              <a:buChar char="ü"/>
            </a:pPr>
            <a:r>
              <a:rPr lang="en-US"/>
              <a:t>Introduce Apprenticeship in the Context of Existing Business Practices.</a:t>
            </a:r>
          </a:p>
          <a:p>
            <a:pPr>
              <a:buFont typeface="Wingdings" panose="05000000000000000000" pitchFamily="2" charset="2"/>
              <a:buChar char="ü"/>
            </a:pPr>
            <a:r>
              <a:rPr lang="en-US"/>
              <a:t>Build Trust.</a:t>
            </a:r>
          </a:p>
        </p:txBody>
      </p:sp>
    </p:spTree>
    <p:extLst>
      <p:ext uri="{BB962C8B-B14F-4D97-AF65-F5344CB8AC3E}">
        <p14:creationId xmlns:p14="http://schemas.microsoft.com/office/powerpoint/2010/main" val="409764699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A067-15DA-465D-B6DA-8093AA2E9F29}"/>
              </a:ext>
            </a:extLst>
          </p:cNvPr>
          <p:cNvSpPr>
            <a:spLocks noGrp="1"/>
          </p:cNvSpPr>
          <p:nvPr>
            <p:ph type="title"/>
          </p:nvPr>
        </p:nvSpPr>
        <p:spPr/>
        <p:txBody>
          <a:bodyPr/>
          <a:lstStyle/>
          <a:p>
            <a:pPr marL="0" indent="0">
              <a:buNone/>
            </a:pPr>
            <a:r>
              <a:rPr lang="en-US"/>
              <a:t>Validate Pain Points and Learn the Business’ Culture</a:t>
            </a:r>
          </a:p>
        </p:txBody>
      </p:sp>
      <p:pic>
        <p:nvPicPr>
          <p:cNvPr id="4" name="Picture 3" descr="pencil connecting two roadways so people can walk across">
            <a:extLst>
              <a:ext uri="{FF2B5EF4-FFF2-40B4-BE49-F238E27FC236}">
                <a16:creationId xmlns:a16="http://schemas.microsoft.com/office/drawing/2014/main" id="{FB0E6DBE-EBCF-4AF8-AB27-23ED0BE20E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819275"/>
            <a:ext cx="2514600" cy="2514600"/>
          </a:xfrm>
          <a:prstGeom prst="round2DiagRect">
            <a:avLst>
              <a:gd name="adj1" fmla="val 16667"/>
              <a:gd name="adj2" fmla="val 0"/>
            </a:avLst>
          </a:prstGeom>
          <a:ln w="88900" cap="sq">
            <a:solidFill>
              <a:srgbClr val="FFFFFF"/>
            </a:solidFill>
            <a:miter lim="800000"/>
          </a:ln>
          <a:effectLst>
            <a:outerShdw blurRad="152400" dist="38100" dir="5400000" algn="tl" rotWithShape="0">
              <a:srgbClr val="000000">
                <a:alpha val="43000"/>
              </a:srgbClr>
            </a:outerShdw>
          </a:effectLst>
        </p:spPr>
      </p:pic>
      <p:sp>
        <p:nvSpPr>
          <p:cNvPr id="3" name="Content Placeholder 2">
            <a:extLst>
              <a:ext uri="{FF2B5EF4-FFF2-40B4-BE49-F238E27FC236}">
                <a16:creationId xmlns:a16="http://schemas.microsoft.com/office/drawing/2014/main" id="{11AFE4DC-AFAC-40B5-97E4-09F1FD44BFFF}"/>
              </a:ext>
            </a:extLst>
          </p:cNvPr>
          <p:cNvSpPr>
            <a:spLocks noGrp="1"/>
          </p:cNvSpPr>
          <p:nvPr>
            <p:ph idx="1"/>
          </p:nvPr>
        </p:nvSpPr>
        <p:spPr>
          <a:xfrm>
            <a:off x="3200400" y="1600200"/>
            <a:ext cx="5486400" cy="4191000"/>
          </a:xfrm>
        </p:spPr>
        <p:txBody>
          <a:bodyPr>
            <a:normAutofit/>
          </a:bodyPr>
          <a:lstStyle/>
          <a:p>
            <a:pPr>
              <a:spcBef>
                <a:spcPts val="1200"/>
              </a:spcBef>
            </a:pPr>
            <a:r>
              <a:rPr lang="en-US"/>
              <a:t>Start with a problem statement – not a solution.</a:t>
            </a:r>
          </a:p>
          <a:p>
            <a:pPr>
              <a:spcBef>
                <a:spcPts val="1200"/>
              </a:spcBef>
            </a:pPr>
            <a:r>
              <a:rPr lang="en-US"/>
              <a:t>Ask questions, seek to understand.</a:t>
            </a:r>
          </a:p>
          <a:p>
            <a:pPr>
              <a:spcBef>
                <a:spcPts val="1200"/>
              </a:spcBef>
            </a:pPr>
            <a:r>
              <a:rPr lang="en-US"/>
              <a:t>How have they solved their challenge? (recruitment, on-boarding, internal training, mentoring, etc.)</a:t>
            </a:r>
          </a:p>
        </p:txBody>
      </p:sp>
    </p:spTree>
    <p:extLst>
      <p:ext uri="{BB962C8B-B14F-4D97-AF65-F5344CB8AC3E}">
        <p14:creationId xmlns:p14="http://schemas.microsoft.com/office/powerpoint/2010/main" val="375110424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a:t>Relate Registered Apprenticeships </a:t>
            </a:r>
            <a:br>
              <a:rPr lang="en-US"/>
            </a:br>
            <a:r>
              <a:rPr lang="en-US"/>
              <a:t>to What Businesses Already Do</a:t>
            </a:r>
          </a:p>
        </p:txBody>
      </p:sp>
      <p:sp>
        <p:nvSpPr>
          <p:cNvPr id="5" name="TextBox 4">
            <a:extLst>
              <a:ext uri="{FF2B5EF4-FFF2-40B4-BE49-F238E27FC236}">
                <a16:creationId xmlns:a16="http://schemas.microsoft.com/office/drawing/2014/main" id="{122AB88B-C9A8-48E3-B7B4-8647AAD6054F}"/>
              </a:ext>
            </a:extLst>
          </p:cNvPr>
          <p:cNvSpPr txBox="1"/>
          <p:nvPr/>
        </p:nvSpPr>
        <p:spPr>
          <a:xfrm>
            <a:off x="381000" y="1516389"/>
            <a:ext cx="2816314" cy="618631"/>
          </a:xfrm>
          <a:prstGeom prst="rect">
            <a:avLst/>
          </a:prstGeom>
          <a:noFill/>
        </p:spPr>
        <p:txBody>
          <a:bodyPr wrap="square" rtlCol="0">
            <a:spAutoFit/>
          </a:bodyPr>
          <a:lstStyle/>
          <a:p>
            <a:pPr marL="285750" indent="-285750">
              <a:lnSpc>
                <a:spcPct val="95000"/>
              </a:lnSpc>
              <a:buClr>
                <a:schemeClr val="accent4"/>
              </a:buClr>
              <a:buFont typeface="Wingdings" panose="05000000000000000000" pitchFamily="2" charset="2"/>
              <a:buChar char="ü"/>
            </a:pPr>
            <a:r>
              <a:rPr lang="en-US">
                <a:latin typeface="+mn-lt"/>
              </a:rPr>
              <a:t>Businesses need and hire/promote staff</a:t>
            </a:r>
          </a:p>
        </p:txBody>
      </p:sp>
      <p:sp>
        <p:nvSpPr>
          <p:cNvPr id="14" name="TextBox 13">
            <a:extLst>
              <a:ext uri="{FF2B5EF4-FFF2-40B4-BE49-F238E27FC236}">
                <a16:creationId xmlns:a16="http://schemas.microsoft.com/office/drawing/2014/main" id="{218CB07F-AEA7-422C-83C1-DBE2DD244EFC}"/>
              </a:ext>
            </a:extLst>
          </p:cNvPr>
          <p:cNvSpPr txBox="1"/>
          <p:nvPr/>
        </p:nvSpPr>
        <p:spPr>
          <a:xfrm>
            <a:off x="17472" y="2880842"/>
            <a:ext cx="2299528" cy="1130309"/>
          </a:xfrm>
          <a:prstGeom prst="rect">
            <a:avLst/>
          </a:prstGeom>
          <a:noFill/>
        </p:spPr>
        <p:txBody>
          <a:bodyPr wrap="square" rtlCol="0">
            <a:spAutoFit/>
          </a:bodyPr>
          <a:lstStyle/>
          <a:p>
            <a:pPr marL="285750" indent="-285750">
              <a:lnSpc>
                <a:spcPct val="95000"/>
              </a:lnSpc>
              <a:buClr>
                <a:schemeClr val="accent1"/>
              </a:buClr>
              <a:buFont typeface="Wingdings" panose="05000000000000000000" pitchFamily="2" charset="2"/>
              <a:buChar char="ü"/>
            </a:pPr>
            <a:r>
              <a:rPr lang="en-US">
                <a:latin typeface="+mn-lt"/>
              </a:rPr>
              <a:t>Promote staff into new levels or positions </a:t>
            </a:r>
            <a:br>
              <a:rPr lang="en-US">
                <a:latin typeface="+mn-lt"/>
              </a:rPr>
            </a:br>
            <a:r>
              <a:rPr lang="en-US" sz="1700" i="1">
                <a:solidFill>
                  <a:schemeClr val="accent5">
                    <a:lumMod val="50000"/>
                  </a:schemeClr>
                </a:solidFill>
                <a:latin typeface="Arial Narrow" panose="020B0606020202030204" pitchFamily="34" charset="0"/>
              </a:rPr>
              <a:t>(confer new job titles)</a:t>
            </a:r>
          </a:p>
        </p:txBody>
      </p:sp>
      <p:sp>
        <p:nvSpPr>
          <p:cNvPr id="17" name="Rectangle 16">
            <a:extLst>
              <a:ext uri="{FF2B5EF4-FFF2-40B4-BE49-F238E27FC236}">
                <a16:creationId xmlns:a16="http://schemas.microsoft.com/office/drawing/2014/main" id="{4F9A10B3-63F5-443A-896A-276F04E59C71}"/>
              </a:ext>
            </a:extLst>
          </p:cNvPr>
          <p:cNvSpPr/>
          <p:nvPr/>
        </p:nvSpPr>
        <p:spPr>
          <a:xfrm>
            <a:off x="76201" y="5143628"/>
            <a:ext cx="3033624" cy="881780"/>
          </a:xfrm>
          <a:prstGeom prst="rect">
            <a:avLst/>
          </a:prstGeom>
        </p:spPr>
        <p:txBody>
          <a:bodyPr wrap="square">
            <a:spAutoFit/>
          </a:bodyPr>
          <a:lstStyle/>
          <a:p>
            <a:pPr marL="285750" indent="-285750">
              <a:lnSpc>
                <a:spcPct val="95000"/>
              </a:lnSpc>
              <a:buClr>
                <a:schemeClr val="tx1">
                  <a:lumMod val="60000"/>
                  <a:lumOff val="40000"/>
                </a:schemeClr>
              </a:buClr>
              <a:buFont typeface="Wingdings" panose="05000000000000000000" pitchFamily="2" charset="2"/>
              <a:buChar char="ü"/>
            </a:pPr>
            <a:r>
              <a:rPr lang="en-US">
                <a:latin typeface="+mn-lt"/>
              </a:rPr>
              <a:t>Conduct performance reviews and reward with merit-based increases</a:t>
            </a:r>
          </a:p>
        </p:txBody>
      </p:sp>
      <p:grpSp>
        <p:nvGrpSpPr>
          <p:cNvPr id="3" name="Group 2" descr="infographic showing steps 1. Business Involvement, 2. Related Instruction, 3. Structured On-the-Job Training, 4. Rewards for Skill Gains, 5. National Occupational Credential">
            <a:extLst>
              <a:ext uri="{FF2B5EF4-FFF2-40B4-BE49-F238E27FC236}">
                <a16:creationId xmlns:a16="http://schemas.microsoft.com/office/drawing/2014/main" id="{807FED7D-741A-403F-8495-B714DD7C0112}"/>
              </a:ext>
            </a:extLst>
          </p:cNvPr>
          <p:cNvGrpSpPr/>
          <p:nvPr/>
        </p:nvGrpSpPr>
        <p:grpSpPr>
          <a:xfrm>
            <a:off x="2237425" y="1457255"/>
            <a:ext cx="4669150" cy="4716261"/>
            <a:chOff x="2237425" y="1457255"/>
            <a:chExt cx="4669150" cy="4716261"/>
          </a:xfrm>
        </p:grpSpPr>
        <p:pic>
          <p:nvPicPr>
            <p:cNvPr id="20" name="Blue">
              <a:extLst>
                <a:ext uri="{FF2B5EF4-FFF2-40B4-BE49-F238E27FC236}">
                  <a16:creationId xmlns:a16="http://schemas.microsoft.com/office/drawing/2014/main" id="{2D297579-F6CB-483D-B14E-AABCA649C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425" y="1457255"/>
              <a:ext cx="4669150" cy="4669150"/>
            </a:xfrm>
            <a:prstGeom prst="rect">
              <a:avLst/>
            </a:prstGeom>
          </p:spPr>
        </p:pic>
        <p:pic>
          <p:nvPicPr>
            <p:cNvPr id="18" name="Gray">
              <a:extLst>
                <a:ext uri="{FF2B5EF4-FFF2-40B4-BE49-F238E27FC236}">
                  <a16:creationId xmlns:a16="http://schemas.microsoft.com/office/drawing/2014/main" id="{87ED67FD-412D-4BED-94C4-C2D9A12EB5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7425" y="1457255"/>
              <a:ext cx="4669150" cy="4669150"/>
            </a:xfrm>
            <a:prstGeom prst="rect">
              <a:avLst/>
            </a:prstGeom>
          </p:spPr>
        </p:pic>
        <p:pic>
          <p:nvPicPr>
            <p:cNvPr id="24" name="Orange">
              <a:extLst>
                <a:ext uri="{FF2B5EF4-FFF2-40B4-BE49-F238E27FC236}">
                  <a16:creationId xmlns:a16="http://schemas.microsoft.com/office/drawing/2014/main" id="{9DCDC4F7-F836-4DE8-8F91-A18CE48643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7425" y="1457255"/>
              <a:ext cx="4669150" cy="4669150"/>
            </a:xfrm>
            <a:prstGeom prst="rect">
              <a:avLst/>
            </a:prstGeom>
          </p:spPr>
        </p:pic>
        <p:pic>
          <p:nvPicPr>
            <p:cNvPr id="26" name="Green">
              <a:extLst>
                <a:ext uri="{FF2B5EF4-FFF2-40B4-BE49-F238E27FC236}">
                  <a16:creationId xmlns:a16="http://schemas.microsoft.com/office/drawing/2014/main" id="{7F603F03-9243-4A22-A7AD-A21B7456C1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37425" y="1457255"/>
              <a:ext cx="4669150" cy="4669150"/>
            </a:xfrm>
            <a:prstGeom prst="rect">
              <a:avLst/>
            </a:prstGeom>
          </p:spPr>
        </p:pic>
        <p:pic>
          <p:nvPicPr>
            <p:cNvPr id="22" name="Red">
              <a:extLst>
                <a:ext uri="{FF2B5EF4-FFF2-40B4-BE49-F238E27FC236}">
                  <a16:creationId xmlns:a16="http://schemas.microsoft.com/office/drawing/2014/main" id="{18A8A9B4-2DB7-4728-8AC8-EC6757350D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7425" y="1457255"/>
              <a:ext cx="4669150" cy="4669150"/>
            </a:xfrm>
            <a:prstGeom prst="rect">
              <a:avLst/>
            </a:prstGeom>
          </p:spPr>
        </p:pic>
        <p:grpSp>
          <p:nvGrpSpPr>
            <p:cNvPr id="45" name="Content1">
              <a:extLst>
                <a:ext uri="{FF2B5EF4-FFF2-40B4-BE49-F238E27FC236}">
                  <a16:creationId xmlns:a16="http://schemas.microsoft.com/office/drawing/2014/main" id="{02567687-64AF-4360-93E9-762E158EEB39}"/>
                </a:ext>
              </a:extLst>
            </p:cNvPr>
            <p:cNvGrpSpPr/>
            <p:nvPr/>
          </p:nvGrpSpPr>
          <p:grpSpPr>
            <a:xfrm>
              <a:off x="3162300" y="1638744"/>
              <a:ext cx="2199325" cy="1216274"/>
              <a:chOff x="3162300" y="1638744"/>
              <a:chExt cx="2199325" cy="1216274"/>
            </a:xfrm>
          </p:grpSpPr>
          <p:sp>
            <p:nvSpPr>
              <p:cNvPr id="28" name="Num1">
                <a:extLst>
                  <a:ext uri="{FF2B5EF4-FFF2-40B4-BE49-F238E27FC236}">
                    <a16:creationId xmlns:a16="http://schemas.microsoft.com/office/drawing/2014/main" id="{138F3E56-6772-4E3C-9ACD-0670F94BA0E9}"/>
                  </a:ext>
                </a:extLst>
              </p:cNvPr>
              <p:cNvSpPr txBox="1"/>
              <p:nvPr/>
            </p:nvSpPr>
            <p:spPr>
              <a:xfrm>
                <a:off x="3162300" y="1836376"/>
                <a:ext cx="419100" cy="60202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lnSpc>
                    <a:spcPct val="92000"/>
                  </a:lnSpc>
                </a:pPr>
                <a:r>
                  <a:rPr lang="en-US" sz="3600">
                    <a:ln w="34925">
                      <a:noFill/>
                    </a:ln>
                    <a:solidFill>
                      <a:schemeClr val="bg1"/>
                    </a:solidFill>
                    <a:effectLst>
                      <a:outerShdw blurRad="63500" sx="102000" sy="102000" algn="ctr" rotWithShape="0">
                        <a:prstClr val="black">
                          <a:alpha val="40000"/>
                        </a:prstClr>
                      </a:outerShdw>
                    </a:effectLst>
                    <a:sym typeface="Wingdings" panose="05000000000000000000" pitchFamily="2" charset="2"/>
                  </a:rPr>
                  <a:t></a:t>
                </a:r>
                <a:endParaRPr lang="en-US" sz="3600">
                  <a:ln w="34925">
                    <a:noFill/>
                  </a:ln>
                  <a:solidFill>
                    <a:schemeClr val="bg1"/>
                  </a:solidFill>
                  <a:effectLst>
                    <a:outerShdw blurRad="63500" sx="102000" sy="102000" algn="ctr" rotWithShape="0">
                      <a:prstClr val="black">
                        <a:alpha val="40000"/>
                      </a:prstClr>
                    </a:outerShdw>
                  </a:effectLst>
                </a:endParaRPr>
              </a:p>
            </p:txBody>
          </p:sp>
          <p:sp>
            <p:nvSpPr>
              <p:cNvPr id="33" name="TextBox 32">
                <a:extLst>
                  <a:ext uri="{FF2B5EF4-FFF2-40B4-BE49-F238E27FC236}">
                    <a16:creationId xmlns:a16="http://schemas.microsoft.com/office/drawing/2014/main" id="{5FC096FF-FB7B-4BA9-91EB-55596D400E92}"/>
                  </a:ext>
                </a:extLst>
              </p:cNvPr>
              <p:cNvSpPr txBox="1"/>
              <p:nvPr/>
            </p:nvSpPr>
            <p:spPr>
              <a:xfrm>
                <a:off x="3761425" y="1638744"/>
                <a:ext cx="1600200" cy="686983"/>
              </a:xfrm>
              <a:prstGeom prst="rect">
                <a:avLst/>
              </a:prstGeom>
              <a:noFill/>
            </p:spPr>
            <p:txBody>
              <a:bodyPr wrap="square" rtlCol="0">
                <a:spAutoFit/>
              </a:bodyPr>
              <a:lstStyle/>
              <a:p>
                <a:pPr algn="ct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Business</a:t>
                </a:r>
              </a:p>
              <a:p>
                <a:pPr algn="ct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Involvement</a:t>
                </a:r>
              </a:p>
            </p:txBody>
          </p:sp>
          <p:pic>
            <p:nvPicPr>
              <p:cNvPr id="40" name="Picture 39">
                <a:extLst>
                  <a:ext uri="{FF2B5EF4-FFF2-40B4-BE49-F238E27FC236}">
                    <a16:creationId xmlns:a16="http://schemas.microsoft.com/office/drawing/2014/main" id="{5005C7A2-00DF-44A1-99DA-93F23A26848B}"/>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4709969" y="2306378"/>
                <a:ext cx="548640" cy="548640"/>
              </a:xfrm>
              <a:prstGeom prst="rect">
                <a:avLst/>
              </a:prstGeom>
              <a:effectLst>
                <a:outerShdw blurRad="25400" dist="12700" dir="8100000" algn="tr" rotWithShape="0">
                  <a:prstClr val="black">
                    <a:alpha val="20000"/>
                  </a:prstClr>
                </a:outerShdw>
              </a:effectLst>
            </p:spPr>
          </p:pic>
        </p:grpSp>
        <p:grpSp>
          <p:nvGrpSpPr>
            <p:cNvPr id="46" name="Content2">
              <a:extLst>
                <a:ext uri="{FF2B5EF4-FFF2-40B4-BE49-F238E27FC236}">
                  <a16:creationId xmlns:a16="http://schemas.microsoft.com/office/drawing/2014/main" id="{A01DE7CB-0D34-4954-AE7E-9E8A9DCCECCC}"/>
                </a:ext>
              </a:extLst>
            </p:cNvPr>
            <p:cNvGrpSpPr/>
            <p:nvPr/>
          </p:nvGrpSpPr>
          <p:grpSpPr>
            <a:xfrm>
              <a:off x="5524500" y="1762055"/>
              <a:ext cx="1280350" cy="2108796"/>
              <a:chOff x="5524500" y="1762055"/>
              <a:chExt cx="1280350" cy="2108796"/>
            </a:xfrm>
          </p:grpSpPr>
          <p:sp>
            <p:nvSpPr>
              <p:cNvPr id="29" name="Num2">
                <a:extLst>
                  <a:ext uri="{FF2B5EF4-FFF2-40B4-BE49-F238E27FC236}">
                    <a16:creationId xmlns:a16="http://schemas.microsoft.com/office/drawing/2014/main" id="{81780605-0346-497E-A45F-2816432DF8C6}"/>
                  </a:ext>
                </a:extLst>
              </p:cNvPr>
              <p:cNvSpPr txBox="1"/>
              <p:nvPr/>
            </p:nvSpPr>
            <p:spPr>
              <a:xfrm>
                <a:off x="5524500" y="1762055"/>
                <a:ext cx="419100" cy="60202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lnSpc>
                    <a:spcPct val="92000"/>
                  </a:lnSpc>
                </a:pPr>
                <a:r>
                  <a:rPr lang="en-US" sz="3600">
                    <a:ln w="34925">
                      <a:noFill/>
                    </a:ln>
                    <a:solidFill>
                      <a:schemeClr val="bg1"/>
                    </a:solidFill>
                    <a:effectLst>
                      <a:outerShdw blurRad="63500" sx="102000" sy="102000" algn="ctr" rotWithShape="0">
                        <a:prstClr val="black">
                          <a:alpha val="40000"/>
                        </a:prstClr>
                      </a:outerShdw>
                    </a:effectLst>
                    <a:sym typeface="Wingdings" panose="05000000000000000000" pitchFamily="2" charset="2"/>
                  </a:rPr>
                  <a:t></a:t>
                </a:r>
                <a:endParaRPr lang="en-US" sz="3600">
                  <a:ln w="34925">
                    <a:noFill/>
                  </a:ln>
                  <a:solidFill>
                    <a:schemeClr val="bg1"/>
                  </a:solidFill>
                  <a:effectLst>
                    <a:outerShdw blurRad="63500" sx="102000" sy="102000" algn="ctr" rotWithShape="0">
                      <a:prstClr val="black">
                        <a:alpha val="40000"/>
                      </a:prstClr>
                    </a:outerShdw>
                  </a:effectLst>
                </a:endParaRPr>
              </a:p>
            </p:txBody>
          </p:sp>
          <p:sp>
            <p:nvSpPr>
              <p:cNvPr id="34" name="TextBox 33">
                <a:extLst>
                  <a:ext uri="{FF2B5EF4-FFF2-40B4-BE49-F238E27FC236}">
                    <a16:creationId xmlns:a16="http://schemas.microsoft.com/office/drawing/2014/main" id="{C42EF89A-CBA5-4052-991A-5B042429BE2D}"/>
                  </a:ext>
                </a:extLst>
              </p:cNvPr>
              <p:cNvSpPr txBox="1"/>
              <p:nvPr/>
            </p:nvSpPr>
            <p:spPr>
              <a:xfrm>
                <a:off x="5577650" y="3183868"/>
                <a:ext cx="1227200" cy="686983"/>
              </a:xfrm>
              <a:prstGeom prst="rect">
                <a:avLst/>
              </a:prstGeom>
              <a:noFill/>
            </p:spPr>
            <p:txBody>
              <a:bodyPr wrap="square" rtlCol="0">
                <a:spAutoFit/>
              </a:bodyPr>
              <a:lstStyle/>
              <a:p>
                <a:pPr algn="ct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Related</a:t>
                </a:r>
              </a:p>
              <a:p>
                <a:pPr algn="ct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Instruction</a:t>
                </a:r>
              </a:p>
            </p:txBody>
          </p:sp>
          <p:pic>
            <p:nvPicPr>
              <p:cNvPr id="42" name="Picture 41">
                <a:extLst>
                  <a:ext uri="{FF2B5EF4-FFF2-40B4-BE49-F238E27FC236}">
                    <a16:creationId xmlns:a16="http://schemas.microsoft.com/office/drawing/2014/main" id="{F0B567D5-D63E-4CC7-9FC3-8BD9E4B209B4}"/>
                  </a:ext>
                </a:extLst>
              </p:cNvPr>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5857245" y="2458114"/>
                <a:ext cx="548640" cy="548640"/>
              </a:xfrm>
              <a:prstGeom prst="rect">
                <a:avLst/>
              </a:prstGeom>
              <a:effectLst>
                <a:outerShdw blurRad="25400" dist="12700" dir="8100000" algn="tr" rotWithShape="0">
                  <a:prstClr val="black">
                    <a:alpha val="20000"/>
                  </a:prstClr>
                </a:outerShdw>
              </a:effectLst>
            </p:spPr>
          </p:pic>
        </p:grpSp>
        <p:grpSp>
          <p:nvGrpSpPr>
            <p:cNvPr id="47" name="Content3">
              <a:extLst>
                <a:ext uri="{FF2B5EF4-FFF2-40B4-BE49-F238E27FC236}">
                  <a16:creationId xmlns:a16="http://schemas.microsoft.com/office/drawing/2014/main" id="{AB65B1CB-5840-498C-96BC-0D4C6291B25C}"/>
                </a:ext>
              </a:extLst>
            </p:cNvPr>
            <p:cNvGrpSpPr/>
            <p:nvPr/>
          </p:nvGrpSpPr>
          <p:grpSpPr>
            <a:xfrm>
              <a:off x="4343400" y="4122376"/>
              <a:ext cx="2461450" cy="1646820"/>
              <a:chOff x="4343400" y="4122376"/>
              <a:chExt cx="2461450" cy="1646820"/>
            </a:xfrm>
          </p:grpSpPr>
          <p:sp>
            <p:nvSpPr>
              <p:cNvPr id="30" name="Num3">
                <a:extLst>
                  <a:ext uri="{FF2B5EF4-FFF2-40B4-BE49-F238E27FC236}">
                    <a16:creationId xmlns:a16="http://schemas.microsoft.com/office/drawing/2014/main" id="{B4550D3A-2662-490A-8BC0-F486A1CFAE30}"/>
                  </a:ext>
                </a:extLst>
              </p:cNvPr>
              <p:cNvSpPr txBox="1"/>
              <p:nvPr/>
            </p:nvSpPr>
            <p:spPr>
              <a:xfrm>
                <a:off x="6385750" y="4122376"/>
                <a:ext cx="419100" cy="60202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lnSpc>
                    <a:spcPct val="92000"/>
                  </a:lnSpc>
                </a:pPr>
                <a:r>
                  <a:rPr lang="en-US" sz="3600">
                    <a:ln w="34925">
                      <a:noFill/>
                    </a:ln>
                    <a:solidFill>
                      <a:schemeClr val="bg1"/>
                    </a:solidFill>
                    <a:effectLst>
                      <a:outerShdw blurRad="63500" sx="102000" sy="102000" algn="ctr" rotWithShape="0">
                        <a:prstClr val="black">
                          <a:alpha val="40000"/>
                        </a:prstClr>
                      </a:outerShdw>
                    </a:effectLst>
                    <a:sym typeface="Wingdings" panose="05000000000000000000" pitchFamily="2" charset="2"/>
                  </a:rPr>
                  <a:t></a:t>
                </a:r>
                <a:endParaRPr lang="en-US" sz="3600">
                  <a:ln w="34925">
                    <a:noFill/>
                  </a:ln>
                  <a:solidFill>
                    <a:schemeClr val="bg1"/>
                  </a:solidFill>
                  <a:effectLst>
                    <a:outerShdw blurRad="63500" sx="102000" sy="102000" algn="ctr" rotWithShape="0">
                      <a:prstClr val="black">
                        <a:alpha val="40000"/>
                      </a:prstClr>
                    </a:outerShdw>
                  </a:effectLst>
                </a:endParaRPr>
              </a:p>
            </p:txBody>
          </p:sp>
          <p:sp>
            <p:nvSpPr>
              <p:cNvPr id="37" name="TextBox 36">
                <a:extLst>
                  <a:ext uri="{FF2B5EF4-FFF2-40B4-BE49-F238E27FC236}">
                    <a16:creationId xmlns:a16="http://schemas.microsoft.com/office/drawing/2014/main" id="{F3E4F540-B265-4456-9AA1-ACBD7505E93A}"/>
                  </a:ext>
                </a:extLst>
              </p:cNvPr>
              <p:cNvSpPr txBox="1"/>
              <p:nvPr/>
            </p:nvSpPr>
            <p:spPr>
              <a:xfrm>
                <a:off x="4343400" y="4784888"/>
                <a:ext cx="1745984" cy="984308"/>
              </a:xfrm>
              <a:prstGeom prst="rect">
                <a:avLst/>
              </a:prstGeom>
              <a:noFill/>
            </p:spPr>
            <p:txBody>
              <a:bodyPr wrap="square" rtlCol="0">
                <a:spAutoFit/>
              </a:bodyPr>
              <a:lstStyle/>
              <a:p>
                <a:pPr algn="ct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Structured</a:t>
                </a:r>
              </a:p>
              <a:p>
                <a:pPr algn="ct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On-the-Job</a:t>
                </a:r>
              </a:p>
              <a:p>
                <a:pPr algn="ct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Training</a:t>
                </a:r>
              </a:p>
            </p:txBody>
          </p:sp>
          <p:pic>
            <p:nvPicPr>
              <p:cNvPr id="41" name="Picture 40">
                <a:extLst>
                  <a:ext uri="{FF2B5EF4-FFF2-40B4-BE49-F238E27FC236}">
                    <a16:creationId xmlns:a16="http://schemas.microsoft.com/office/drawing/2014/main" id="{0FE33451-3526-4215-83BE-1536BB696BD7}"/>
                  </a:ext>
                </a:extLst>
              </p:cNvPr>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867400" y="4632960"/>
                <a:ext cx="548640" cy="548640"/>
              </a:xfrm>
              <a:prstGeom prst="rect">
                <a:avLst/>
              </a:prstGeom>
              <a:effectLst>
                <a:outerShdw blurRad="25400" dist="12700" dir="8100000" algn="tr" rotWithShape="0">
                  <a:prstClr val="black">
                    <a:alpha val="20000"/>
                  </a:prstClr>
                </a:outerShdw>
              </a:effectLst>
            </p:spPr>
          </p:pic>
        </p:grpSp>
        <p:grpSp>
          <p:nvGrpSpPr>
            <p:cNvPr id="48" name="Content4">
              <a:extLst>
                <a:ext uri="{FF2B5EF4-FFF2-40B4-BE49-F238E27FC236}">
                  <a16:creationId xmlns:a16="http://schemas.microsoft.com/office/drawing/2014/main" id="{C5278FDB-496F-44DB-B58A-14C1F318EB3D}"/>
                </a:ext>
              </a:extLst>
            </p:cNvPr>
            <p:cNvGrpSpPr/>
            <p:nvPr/>
          </p:nvGrpSpPr>
          <p:grpSpPr>
            <a:xfrm>
              <a:off x="2784719" y="4173062"/>
              <a:ext cx="1863753" cy="2000454"/>
              <a:chOff x="2784719" y="4173062"/>
              <a:chExt cx="1863753" cy="2000454"/>
            </a:xfrm>
          </p:grpSpPr>
          <p:sp>
            <p:nvSpPr>
              <p:cNvPr id="31" name="Num4">
                <a:extLst>
                  <a:ext uri="{FF2B5EF4-FFF2-40B4-BE49-F238E27FC236}">
                    <a16:creationId xmlns:a16="http://schemas.microsoft.com/office/drawing/2014/main" id="{A541A01D-FBD4-4CFC-B8D7-6723C7D21C10}"/>
                  </a:ext>
                </a:extLst>
              </p:cNvPr>
              <p:cNvSpPr txBox="1"/>
              <p:nvPr/>
            </p:nvSpPr>
            <p:spPr>
              <a:xfrm>
                <a:off x="4229372" y="5571492"/>
                <a:ext cx="419100" cy="60202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lnSpc>
                    <a:spcPct val="92000"/>
                  </a:lnSpc>
                </a:pPr>
                <a:r>
                  <a:rPr lang="en-US" sz="3600">
                    <a:ln w="34925">
                      <a:noFill/>
                    </a:ln>
                    <a:solidFill>
                      <a:schemeClr val="bg1"/>
                    </a:solidFill>
                    <a:effectLst>
                      <a:outerShdw blurRad="63500" sx="102000" sy="102000" algn="ctr" rotWithShape="0">
                        <a:prstClr val="black">
                          <a:alpha val="40000"/>
                        </a:prstClr>
                      </a:outerShdw>
                    </a:effectLst>
                    <a:sym typeface="Wingdings" panose="05000000000000000000" pitchFamily="2" charset="2"/>
                  </a:rPr>
                  <a:t></a:t>
                </a:r>
                <a:endParaRPr lang="en-US" sz="3600">
                  <a:ln w="34925">
                    <a:noFill/>
                  </a:ln>
                  <a:solidFill>
                    <a:schemeClr val="bg1"/>
                  </a:solidFill>
                  <a:effectLst>
                    <a:outerShdw blurRad="63500" sx="102000" sy="102000" algn="ctr" rotWithShape="0">
                      <a:prstClr val="black">
                        <a:alpha val="40000"/>
                      </a:prstClr>
                    </a:outerShdw>
                  </a:effectLst>
                </a:endParaRPr>
              </a:p>
            </p:txBody>
          </p:sp>
          <p:sp>
            <p:nvSpPr>
              <p:cNvPr id="36" name="TextBox 35">
                <a:extLst>
                  <a:ext uri="{FF2B5EF4-FFF2-40B4-BE49-F238E27FC236}">
                    <a16:creationId xmlns:a16="http://schemas.microsoft.com/office/drawing/2014/main" id="{31556E27-1DB5-454E-955C-42A42A6B68A9}"/>
                  </a:ext>
                </a:extLst>
              </p:cNvPr>
              <p:cNvSpPr txBox="1"/>
              <p:nvPr/>
            </p:nvSpPr>
            <p:spPr>
              <a:xfrm>
                <a:off x="2784719" y="4724400"/>
                <a:ext cx="1365028" cy="984308"/>
              </a:xfrm>
              <a:prstGeom prst="rect">
                <a:avLst/>
              </a:prstGeom>
              <a:noFill/>
            </p:spPr>
            <p:txBody>
              <a:bodyPr wrap="square" rtlCol="0">
                <a:spAutoFit/>
              </a:bodyPr>
              <a:lstStyle/>
              <a:p>
                <a:pP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Rewards</a:t>
                </a:r>
              </a:p>
              <a:p>
                <a:pP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   for Skill</a:t>
                </a:r>
              </a:p>
              <a:p>
                <a:pP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        Gains</a:t>
                </a:r>
              </a:p>
            </p:txBody>
          </p:sp>
          <p:pic>
            <p:nvPicPr>
              <p:cNvPr id="43" name="Picture 42">
                <a:extLst>
                  <a:ext uri="{FF2B5EF4-FFF2-40B4-BE49-F238E27FC236}">
                    <a16:creationId xmlns:a16="http://schemas.microsoft.com/office/drawing/2014/main" id="{6F8E2595-B64D-426E-8FAB-E32280C2A8C4}"/>
                  </a:ext>
                </a:extLst>
              </p:cNvPr>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3016174" y="4173062"/>
                <a:ext cx="548640" cy="548640"/>
              </a:xfrm>
              <a:prstGeom prst="rect">
                <a:avLst/>
              </a:prstGeom>
              <a:effectLst>
                <a:outerShdw blurRad="25400" dist="12700" dir="8100000" algn="tr" rotWithShape="0">
                  <a:prstClr val="black">
                    <a:alpha val="20000"/>
                  </a:prstClr>
                </a:outerShdw>
              </a:effectLst>
            </p:spPr>
          </p:pic>
        </p:grpSp>
        <p:grpSp>
          <p:nvGrpSpPr>
            <p:cNvPr id="49" name="Content5">
              <a:extLst>
                <a:ext uri="{FF2B5EF4-FFF2-40B4-BE49-F238E27FC236}">
                  <a16:creationId xmlns:a16="http://schemas.microsoft.com/office/drawing/2014/main" id="{7CD427C7-7C6A-4DBD-82E6-6ED659DCB81E}"/>
                </a:ext>
              </a:extLst>
            </p:cNvPr>
            <p:cNvGrpSpPr/>
            <p:nvPr/>
          </p:nvGrpSpPr>
          <p:grpSpPr>
            <a:xfrm>
              <a:off x="2279829" y="2514600"/>
              <a:ext cx="1682571" cy="2059279"/>
              <a:chOff x="2279829" y="2514600"/>
              <a:chExt cx="1682571" cy="2059279"/>
            </a:xfrm>
          </p:grpSpPr>
          <p:sp>
            <p:nvSpPr>
              <p:cNvPr id="32" name="Num5">
                <a:extLst>
                  <a:ext uri="{FF2B5EF4-FFF2-40B4-BE49-F238E27FC236}">
                    <a16:creationId xmlns:a16="http://schemas.microsoft.com/office/drawing/2014/main" id="{415A28E6-D89C-41AB-A744-7E356243A6D9}"/>
                  </a:ext>
                </a:extLst>
              </p:cNvPr>
              <p:cNvSpPr txBox="1"/>
              <p:nvPr/>
            </p:nvSpPr>
            <p:spPr>
              <a:xfrm>
                <a:off x="2324100" y="3971855"/>
                <a:ext cx="419100" cy="60202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lnSpc>
                    <a:spcPct val="92000"/>
                  </a:lnSpc>
                </a:pPr>
                <a:r>
                  <a:rPr lang="en-US" sz="3600">
                    <a:ln w="34925">
                      <a:noFill/>
                    </a:ln>
                    <a:solidFill>
                      <a:schemeClr val="bg1"/>
                    </a:solidFill>
                    <a:effectLst>
                      <a:outerShdw blurRad="63500" sx="102000" sy="102000" algn="ctr" rotWithShape="0">
                        <a:prstClr val="black">
                          <a:alpha val="40000"/>
                        </a:prstClr>
                      </a:outerShdw>
                    </a:effectLst>
                    <a:sym typeface="Wingdings" panose="05000000000000000000" pitchFamily="2" charset="2"/>
                  </a:rPr>
                  <a:t></a:t>
                </a:r>
                <a:endParaRPr lang="en-US" sz="3600">
                  <a:ln w="34925">
                    <a:noFill/>
                  </a:ln>
                  <a:solidFill>
                    <a:schemeClr val="bg1"/>
                  </a:solidFill>
                  <a:effectLst>
                    <a:outerShdw blurRad="63500" sx="102000" sy="102000" algn="ctr" rotWithShape="0">
                      <a:prstClr val="black">
                        <a:alpha val="40000"/>
                      </a:prstClr>
                    </a:outerShdw>
                  </a:effectLst>
                </a:endParaRPr>
              </a:p>
            </p:txBody>
          </p:sp>
          <p:sp>
            <p:nvSpPr>
              <p:cNvPr id="35" name="TextBox 34">
                <a:extLst>
                  <a:ext uri="{FF2B5EF4-FFF2-40B4-BE49-F238E27FC236}">
                    <a16:creationId xmlns:a16="http://schemas.microsoft.com/office/drawing/2014/main" id="{65097D4D-3EAD-4B94-A6D5-EE6DE06EA733}"/>
                  </a:ext>
                </a:extLst>
              </p:cNvPr>
              <p:cNvSpPr txBox="1"/>
              <p:nvPr/>
            </p:nvSpPr>
            <p:spPr>
              <a:xfrm>
                <a:off x="2279829" y="2514600"/>
                <a:ext cx="1682571" cy="984308"/>
              </a:xfrm>
              <a:prstGeom prst="rect">
                <a:avLst/>
              </a:prstGeom>
              <a:noFill/>
            </p:spPr>
            <p:txBody>
              <a:bodyPr wrap="square" rtlCol="0">
                <a:spAutoFit/>
              </a:bodyPr>
              <a:lstStyle/>
              <a:p>
                <a:pP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      National</a:t>
                </a:r>
              </a:p>
              <a:p>
                <a:pP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  Occupational</a:t>
                </a:r>
              </a:p>
              <a:p>
                <a:pPr>
                  <a:lnSpc>
                    <a:spcPct val="92000"/>
                  </a:lnSpc>
                </a:pPr>
                <a:r>
                  <a:rPr lang="en-US" sz="2100">
                    <a:solidFill>
                      <a:schemeClr val="bg1"/>
                    </a:solidFill>
                    <a:effectLst>
                      <a:outerShdw blurRad="63500" dist="25400" dir="8100000" algn="tr" rotWithShape="0">
                        <a:prstClr val="black">
                          <a:alpha val="30000"/>
                        </a:prstClr>
                      </a:outerShdw>
                    </a:effectLst>
                    <a:latin typeface="Arial Narrow" panose="020B0606020202030204" pitchFamily="34" charset="0"/>
                  </a:rPr>
                  <a:t>Credential</a:t>
                </a:r>
              </a:p>
            </p:txBody>
          </p:sp>
          <p:pic>
            <p:nvPicPr>
              <p:cNvPr id="44" name="Picture 43">
                <a:extLst>
                  <a:ext uri="{FF2B5EF4-FFF2-40B4-BE49-F238E27FC236}">
                    <a16:creationId xmlns:a16="http://schemas.microsoft.com/office/drawing/2014/main" id="{08320902-C10F-4E9D-A2E6-26B6253796DF}"/>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2422487" y="3433437"/>
                <a:ext cx="548640" cy="548640"/>
              </a:xfrm>
              <a:prstGeom prst="rect">
                <a:avLst/>
              </a:prstGeom>
              <a:effectLst>
                <a:outerShdw blurRad="25400" dist="12700" dir="8100000" algn="tr" rotWithShape="0">
                  <a:prstClr val="black">
                    <a:alpha val="20000"/>
                  </a:prstClr>
                </a:outerShdw>
              </a:effectLst>
            </p:spPr>
          </p:pic>
        </p:grpSp>
      </p:grpSp>
      <p:sp>
        <p:nvSpPr>
          <p:cNvPr id="16" name="Rectangle 15">
            <a:extLst>
              <a:ext uri="{FF2B5EF4-FFF2-40B4-BE49-F238E27FC236}">
                <a16:creationId xmlns:a16="http://schemas.microsoft.com/office/drawing/2014/main" id="{75746F26-1E0E-437F-ABE7-6A4FB8F9960C}"/>
              </a:ext>
            </a:extLst>
          </p:cNvPr>
          <p:cNvSpPr/>
          <p:nvPr/>
        </p:nvSpPr>
        <p:spPr>
          <a:xfrm>
            <a:off x="6621787" y="2075126"/>
            <a:ext cx="2433316" cy="1144929"/>
          </a:xfrm>
          <a:prstGeom prst="rect">
            <a:avLst/>
          </a:prstGeom>
        </p:spPr>
        <p:txBody>
          <a:bodyPr wrap="square">
            <a:spAutoFit/>
          </a:bodyPr>
          <a:lstStyle/>
          <a:p>
            <a:pPr marL="285750" indent="-285750">
              <a:lnSpc>
                <a:spcPct val="95000"/>
              </a:lnSpc>
              <a:buClr>
                <a:schemeClr val="accent2"/>
              </a:buClr>
              <a:buFont typeface="Wingdings" panose="05000000000000000000" pitchFamily="2" charset="2"/>
              <a:buChar char="ü"/>
            </a:pPr>
            <a:r>
              <a:rPr lang="en-US">
                <a:latin typeface="+mn-lt"/>
              </a:rPr>
              <a:t>On-boarding of new staff to fill knowledge gaps</a:t>
            </a:r>
          </a:p>
          <a:p>
            <a:pPr marL="285750" indent="-285750">
              <a:lnSpc>
                <a:spcPct val="95000"/>
              </a:lnSpc>
              <a:buClr>
                <a:schemeClr val="accent2"/>
              </a:buClr>
              <a:buFont typeface="Wingdings" panose="05000000000000000000" pitchFamily="2" charset="2"/>
              <a:buChar char="ü"/>
            </a:pPr>
            <a:endParaRPr lang="en-US">
              <a:latin typeface="+mn-lt"/>
            </a:endParaRPr>
          </a:p>
        </p:txBody>
      </p:sp>
      <p:sp>
        <p:nvSpPr>
          <p:cNvPr id="15" name="TextBox 14">
            <a:extLst>
              <a:ext uri="{FF2B5EF4-FFF2-40B4-BE49-F238E27FC236}">
                <a16:creationId xmlns:a16="http://schemas.microsoft.com/office/drawing/2014/main" id="{E0E90FF5-5D0B-4111-94AC-BE1BF6C323C3}"/>
              </a:ext>
            </a:extLst>
          </p:cNvPr>
          <p:cNvSpPr txBox="1"/>
          <p:nvPr/>
        </p:nvSpPr>
        <p:spPr>
          <a:xfrm>
            <a:off x="6692019" y="4704577"/>
            <a:ext cx="2175406" cy="1144929"/>
          </a:xfrm>
          <a:prstGeom prst="rect">
            <a:avLst/>
          </a:prstGeom>
          <a:noFill/>
        </p:spPr>
        <p:txBody>
          <a:bodyPr wrap="square" rtlCol="0">
            <a:spAutoFit/>
          </a:bodyPr>
          <a:lstStyle/>
          <a:p>
            <a:pPr marL="285750" indent="-285750">
              <a:lnSpc>
                <a:spcPct val="95000"/>
              </a:lnSpc>
              <a:buClr>
                <a:schemeClr val="accent6"/>
              </a:buClr>
              <a:buFont typeface="Wingdings" panose="05000000000000000000" pitchFamily="2" charset="2"/>
              <a:buChar char="ü"/>
            </a:pPr>
            <a:r>
              <a:rPr lang="en-US">
                <a:latin typeface="+mn-lt"/>
              </a:rPr>
              <a:t>Support new staff after hire – with mentoring</a:t>
            </a:r>
          </a:p>
          <a:p>
            <a:pPr>
              <a:lnSpc>
                <a:spcPct val="95000"/>
              </a:lnSpc>
              <a:buClr>
                <a:schemeClr val="accent6"/>
              </a:buClr>
            </a:pPr>
            <a:endParaRPr lang="en-US">
              <a:latin typeface="+mn-lt"/>
            </a:endParaRPr>
          </a:p>
        </p:txBody>
      </p:sp>
    </p:spTree>
    <p:extLst>
      <p:ext uri="{BB962C8B-B14F-4D97-AF65-F5344CB8AC3E}">
        <p14:creationId xmlns:p14="http://schemas.microsoft.com/office/powerpoint/2010/main" val="33964530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7" grpId="0"/>
      <p:bldP spid="16"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351A322-DB65-45F6-8EA5-1320390709A1}"/>
              </a:ext>
              <a:ext uri="{C183D7F6-B498-43B3-948B-1728B52AA6E4}">
                <adec:decorative xmlns:adec="http://schemas.microsoft.com/office/drawing/2017/decorative" val="1"/>
              </a:ext>
            </a:extLst>
          </p:cNvPr>
          <p:cNvGrpSpPr/>
          <p:nvPr/>
        </p:nvGrpSpPr>
        <p:grpSpPr>
          <a:xfrm>
            <a:off x="0" y="2524125"/>
            <a:ext cx="9144000" cy="3697288"/>
            <a:chOff x="0" y="2524125"/>
            <a:chExt cx="9144000" cy="3697288"/>
          </a:xfrm>
        </p:grpSpPr>
        <p:sp>
          <p:nvSpPr>
            <p:cNvPr id="14" name="Rectangle 13">
              <a:extLst>
                <a:ext uri="{FF2B5EF4-FFF2-40B4-BE49-F238E27FC236}">
                  <a16:creationId xmlns:a16="http://schemas.microsoft.com/office/drawing/2014/main" id="{AC6F604F-F22F-4516-8BC9-BC5FC16E83F6}"/>
                </a:ext>
              </a:extLst>
            </p:cNvPr>
            <p:cNvSpPr/>
            <p:nvPr/>
          </p:nvSpPr>
          <p:spPr>
            <a:xfrm>
              <a:off x="0" y="2524125"/>
              <a:ext cx="9144000" cy="809625"/>
            </a:xfrm>
            <a:prstGeom prst="rect">
              <a:avLst/>
            </a:prstGeom>
            <a:solidFill>
              <a:srgbClr val="EFF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56A61B0-318C-4593-9C53-8DC5A73A3004}"/>
                </a:ext>
              </a:extLst>
            </p:cNvPr>
            <p:cNvSpPr/>
            <p:nvPr/>
          </p:nvSpPr>
          <p:spPr>
            <a:xfrm>
              <a:off x="0" y="4044950"/>
              <a:ext cx="9144000" cy="809625"/>
            </a:xfrm>
            <a:prstGeom prst="rect">
              <a:avLst/>
            </a:prstGeom>
            <a:solidFill>
              <a:srgbClr val="EFF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CCB3D8-A7FB-443A-9D7F-11253B59243C}"/>
                </a:ext>
              </a:extLst>
            </p:cNvPr>
            <p:cNvSpPr/>
            <p:nvPr/>
          </p:nvSpPr>
          <p:spPr>
            <a:xfrm>
              <a:off x="0" y="5675312"/>
              <a:ext cx="9144000" cy="546101"/>
            </a:xfrm>
            <a:prstGeom prst="rect">
              <a:avLst/>
            </a:prstGeom>
            <a:solidFill>
              <a:srgbClr val="EFF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C766BE-0C30-427F-ACFF-4918BED92B95}"/>
              </a:ext>
            </a:extLst>
          </p:cNvPr>
          <p:cNvSpPr>
            <a:spLocks noGrp="1"/>
          </p:cNvSpPr>
          <p:nvPr>
            <p:ph type="title"/>
          </p:nvPr>
        </p:nvSpPr>
        <p:spPr/>
        <p:txBody>
          <a:bodyPr/>
          <a:lstStyle/>
          <a:p>
            <a:r>
              <a:rPr lang="en-US"/>
              <a:t>Speak Their Language</a:t>
            </a:r>
          </a:p>
        </p:txBody>
      </p:sp>
      <p:pic>
        <p:nvPicPr>
          <p:cNvPr id="13" name="Picture 12" descr="speech bubbles">
            <a:extLst>
              <a:ext uri="{FF2B5EF4-FFF2-40B4-BE49-F238E27FC236}">
                <a16:creationId xmlns:a16="http://schemas.microsoft.com/office/drawing/2014/main" id="{0CA753F3-97B8-4D37-8D33-CDFB11D8E7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862" y="355600"/>
            <a:ext cx="1104938" cy="1104938"/>
          </a:xfrm>
          <a:prstGeom prst="rect">
            <a:avLst/>
          </a:prstGeom>
        </p:spPr>
      </p:pic>
      <p:sp>
        <p:nvSpPr>
          <p:cNvPr id="5" name="Content Placeholder 4">
            <a:extLst>
              <a:ext uri="{FF2B5EF4-FFF2-40B4-BE49-F238E27FC236}">
                <a16:creationId xmlns:a16="http://schemas.microsoft.com/office/drawing/2014/main" id="{EA156089-8C13-4CDB-9018-EBEE27E6675A}"/>
              </a:ext>
            </a:extLst>
          </p:cNvPr>
          <p:cNvSpPr>
            <a:spLocks noGrp="1"/>
          </p:cNvSpPr>
          <p:nvPr>
            <p:ph sz="half" idx="10"/>
          </p:nvPr>
        </p:nvSpPr>
        <p:spPr/>
        <p:txBody>
          <a:bodyPr/>
          <a:lstStyle/>
          <a:p>
            <a:r>
              <a:rPr lang="en-US"/>
              <a:t>Apprenticeship Speak</a:t>
            </a:r>
          </a:p>
        </p:txBody>
      </p:sp>
      <p:sp>
        <p:nvSpPr>
          <p:cNvPr id="3" name="Content Placeholder 2">
            <a:extLst>
              <a:ext uri="{FF2B5EF4-FFF2-40B4-BE49-F238E27FC236}">
                <a16:creationId xmlns:a16="http://schemas.microsoft.com/office/drawing/2014/main" id="{C91163D1-2925-479A-B737-D5229313E059}"/>
              </a:ext>
            </a:extLst>
          </p:cNvPr>
          <p:cNvSpPr>
            <a:spLocks noGrp="1"/>
          </p:cNvSpPr>
          <p:nvPr>
            <p:ph sz="half" idx="1"/>
          </p:nvPr>
        </p:nvSpPr>
        <p:spPr/>
        <p:txBody>
          <a:bodyPr/>
          <a:lstStyle/>
          <a:p>
            <a:pPr>
              <a:spcBef>
                <a:spcPts val="1500"/>
              </a:spcBef>
            </a:pPr>
            <a:r>
              <a:rPr lang="en-US" sz="2100"/>
              <a:t>Outreach &amp; Selection</a:t>
            </a:r>
          </a:p>
          <a:p>
            <a:pPr>
              <a:spcBef>
                <a:spcPts val="1500"/>
              </a:spcBef>
            </a:pPr>
            <a:r>
              <a:rPr lang="en-US" sz="2100"/>
              <a:t>Work Processes / Competencies</a:t>
            </a:r>
          </a:p>
          <a:p>
            <a:pPr>
              <a:spcBef>
                <a:spcPts val="2400"/>
              </a:spcBef>
            </a:pPr>
            <a:r>
              <a:rPr lang="en-US" sz="2100"/>
              <a:t>Related Technical Instruction</a:t>
            </a:r>
          </a:p>
          <a:p>
            <a:pPr>
              <a:spcBef>
                <a:spcPts val="3600"/>
              </a:spcBef>
            </a:pPr>
            <a:r>
              <a:rPr lang="en-US" sz="2100"/>
              <a:t>On the Job Learning (OJL)</a:t>
            </a:r>
          </a:p>
          <a:p>
            <a:pPr>
              <a:spcBef>
                <a:spcPts val="3600"/>
              </a:spcBef>
            </a:pPr>
            <a:r>
              <a:rPr lang="en-US" sz="2100"/>
              <a:t>Stepped-up Wages</a:t>
            </a:r>
          </a:p>
          <a:p>
            <a:pPr>
              <a:spcBef>
                <a:spcPts val="3600"/>
              </a:spcBef>
            </a:pPr>
            <a:r>
              <a:rPr lang="en-US" sz="2100"/>
              <a:t>Certificate of Completion</a:t>
            </a:r>
          </a:p>
        </p:txBody>
      </p:sp>
      <p:sp>
        <p:nvSpPr>
          <p:cNvPr id="6" name="Content Placeholder 5">
            <a:extLst>
              <a:ext uri="{FF2B5EF4-FFF2-40B4-BE49-F238E27FC236}">
                <a16:creationId xmlns:a16="http://schemas.microsoft.com/office/drawing/2014/main" id="{83869AC3-FE7B-4316-8828-7623579D8B05}"/>
              </a:ext>
            </a:extLst>
          </p:cNvPr>
          <p:cNvSpPr>
            <a:spLocks noGrp="1"/>
          </p:cNvSpPr>
          <p:nvPr>
            <p:ph sz="half" idx="11"/>
          </p:nvPr>
        </p:nvSpPr>
        <p:spPr/>
        <p:txBody>
          <a:bodyPr/>
          <a:lstStyle/>
          <a:p>
            <a:r>
              <a:rPr lang="en-US"/>
              <a:t>Business Speak</a:t>
            </a:r>
          </a:p>
        </p:txBody>
      </p:sp>
      <p:sp>
        <p:nvSpPr>
          <p:cNvPr id="4" name="Content Placeholder 3">
            <a:extLst>
              <a:ext uri="{FF2B5EF4-FFF2-40B4-BE49-F238E27FC236}">
                <a16:creationId xmlns:a16="http://schemas.microsoft.com/office/drawing/2014/main" id="{3E751173-1DD3-4C5E-A284-C685502437B2}"/>
              </a:ext>
            </a:extLst>
          </p:cNvPr>
          <p:cNvSpPr>
            <a:spLocks noGrp="1"/>
          </p:cNvSpPr>
          <p:nvPr>
            <p:ph sz="half" idx="2"/>
          </p:nvPr>
        </p:nvSpPr>
        <p:spPr/>
        <p:txBody>
          <a:bodyPr/>
          <a:lstStyle/>
          <a:p>
            <a:pPr>
              <a:spcBef>
                <a:spcPts val="1500"/>
              </a:spcBef>
            </a:pPr>
            <a:r>
              <a:rPr lang="en-US" sz="2100"/>
              <a:t>Recruitment &amp; Interviewing</a:t>
            </a:r>
          </a:p>
          <a:p>
            <a:pPr>
              <a:spcBef>
                <a:spcPts val="1500"/>
              </a:spcBef>
            </a:pPr>
            <a:r>
              <a:rPr lang="en-US" sz="2100"/>
              <a:t>Job Descriptions / Position Responsibilities</a:t>
            </a:r>
          </a:p>
          <a:p>
            <a:pPr>
              <a:spcBef>
                <a:spcPts val="1500"/>
              </a:spcBef>
            </a:pPr>
            <a:r>
              <a:rPr lang="en-US" sz="2100"/>
              <a:t>Internal/External Training</a:t>
            </a:r>
            <a:br>
              <a:rPr lang="en-US" sz="2100"/>
            </a:br>
            <a:r>
              <a:rPr lang="en-US" sz="2100"/>
              <a:t>Education or On-boarding</a:t>
            </a:r>
          </a:p>
          <a:p>
            <a:pPr>
              <a:spcBef>
                <a:spcPts val="1500"/>
              </a:spcBef>
            </a:pPr>
            <a:r>
              <a:rPr lang="en-US" sz="2100"/>
              <a:t>Mentoring / Supervision of Work Performance Reviews</a:t>
            </a:r>
          </a:p>
          <a:p>
            <a:pPr>
              <a:spcBef>
                <a:spcPts val="1500"/>
              </a:spcBef>
            </a:pPr>
            <a:r>
              <a:rPr lang="en-US" sz="2100"/>
              <a:t>Merit-Based Increases</a:t>
            </a:r>
            <a:br>
              <a:rPr lang="en-US" sz="2100"/>
            </a:br>
            <a:r>
              <a:rPr lang="en-US" sz="2100"/>
              <a:t>Performance Increases</a:t>
            </a:r>
          </a:p>
          <a:p>
            <a:pPr>
              <a:spcBef>
                <a:spcPts val="1500"/>
              </a:spcBef>
            </a:pPr>
            <a:r>
              <a:rPr lang="en-US" sz="2100"/>
              <a:t>Position / Title Change</a:t>
            </a:r>
          </a:p>
        </p:txBody>
      </p:sp>
    </p:spTree>
    <p:extLst>
      <p:ext uri="{BB962C8B-B14F-4D97-AF65-F5344CB8AC3E}">
        <p14:creationId xmlns:p14="http://schemas.microsoft.com/office/powerpoint/2010/main" val="194719268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Understand what you’re offering businesses (2)</a:t>
            </a:r>
          </a:p>
        </p:txBody>
      </p:sp>
      <p:sp>
        <p:nvSpPr>
          <p:cNvPr id="3" name="Content Placeholder 2"/>
          <p:cNvSpPr>
            <a:spLocks noGrp="1"/>
          </p:cNvSpPr>
          <p:nvPr>
            <p:ph idx="1"/>
          </p:nvPr>
        </p:nvSpPr>
        <p:spPr>
          <a:xfrm>
            <a:off x="457200" y="1651000"/>
            <a:ext cx="8229600" cy="1016000"/>
          </a:xfrm>
        </p:spPr>
        <p:txBody>
          <a:bodyPr>
            <a:normAutofit/>
          </a:bodyPr>
          <a:lstStyle/>
          <a:p>
            <a:pPr>
              <a:spcBef>
                <a:spcPts val="1200"/>
              </a:spcBef>
            </a:pPr>
            <a:r>
              <a:rPr lang="en-US" sz="2400"/>
              <a:t>Set forth the ROI involved with RA.</a:t>
            </a:r>
          </a:p>
          <a:p>
            <a:pPr>
              <a:spcBef>
                <a:spcPts val="1200"/>
              </a:spcBef>
            </a:pPr>
            <a:r>
              <a:rPr lang="en-US" sz="2400"/>
              <a:t>Compare traditional vs. RA hiring models.</a:t>
            </a:r>
          </a:p>
        </p:txBody>
      </p:sp>
      <p:sp>
        <p:nvSpPr>
          <p:cNvPr id="16" name="Freeform: Shape 15">
            <a:extLst>
              <a:ext uri="{FF2B5EF4-FFF2-40B4-BE49-F238E27FC236}">
                <a16:creationId xmlns:a16="http://schemas.microsoft.com/office/drawing/2014/main" id="{42F47EF0-46D1-437D-94E2-B9B073C283B6}"/>
              </a:ext>
            </a:extLst>
          </p:cNvPr>
          <p:cNvSpPr/>
          <p:nvPr/>
        </p:nvSpPr>
        <p:spPr>
          <a:xfrm>
            <a:off x="264030" y="2976205"/>
            <a:ext cx="4206240" cy="905589"/>
          </a:xfrm>
          <a:custGeom>
            <a:avLst/>
            <a:gdLst>
              <a:gd name="connsiteX0" fmla="*/ 0 w 4023605"/>
              <a:gd name="connsiteY0" fmla="*/ 0 h 705180"/>
              <a:gd name="connsiteX1" fmla="*/ 4023605 w 4023605"/>
              <a:gd name="connsiteY1" fmla="*/ 0 h 705180"/>
              <a:gd name="connsiteX2" fmla="*/ 4023605 w 4023605"/>
              <a:gd name="connsiteY2" fmla="*/ 705180 h 705180"/>
              <a:gd name="connsiteX3" fmla="*/ 0 w 4023605"/>
              <a:gd name="connsiteY3" fmla="*/ 705180 h 705180"/>
              <a:gd name="connsiteX4" fmla="*/ 0 w 4023605"/>
              <a:gd name="connsiteY4" fmla="*/ 0 h 705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705180">
                <a:moveTo>
                  <a:pt x="0" y="0"/>
                </a:moveTo>
                <a:lnTo>
                  <a:pt x="4023605" y="0"/>
                </a:lnTo>
                <a:lnTo>
                  <a:pt x="4023605" y="705180"/>
                </a:lnTo>
                <a:lnTo>
                  <a:pt x="0" y="705180"/>
                </a:lnTo>
                <a:lnTo>
                  <a:pt x="0" y="0"/>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400" kern="1200"/>
              <a:t>Value built into </a:t>
            </a:r>
            <a:br>
              <a:rPr lang="en-US" sz="2400" kern="1200"/>
            </a:br>
            <a:r>
              <a:rPr lang="en-US" sz="2400" kern="1200"/>
              <a:t>the RA program</a:t>
            </a:r>
          </a:p>
        </p:txBody>
      </p:sp>
      <p:sp>
        <p:nvSpPr>
          <p:cNvPr id="19" name="Freeform: Shape 18">
            <a:extLst>
              <a:ext uri="{FF2B5EF4-FFF2-40B4-BE49-F238E27FC236}">
                <a16:creationId xmlns:a16="http://schemas.microsoft.com/office/drawing/2014/main" id="{CDCDAAE1-DFA0-420B-B400-BDB2B18673BC}"/>
              </a:ext>
            </a:extLst>
          </p:cNvPr>
          <p:cNvSpPr/>
          <p:nvPr/>
        </p:nvSpPr>
        <p:spPr>
          <a:xfrm>
            <a:off x="264030" y="3881795"/>
            <a:ext cx="4206240" cy="2195999"/>
          </a:xfrm>
          <a:custGeom>
            <a:avLst/>
            <a:gdLst>
              <a:gd name="connsiteX0" fmla="*/ 0 w 4023605"/>
              <a:gd name="connsiteY0" fmla="*/ 0 h 2195999"/>
              <a:gd name="connsiteX1" fmla="*/ 4023605 w 4023605"/>
              <a:gd name="connsiteY1" fmla="*/ 0 h 2195999"/>
              <a:gd name="connsiteX2" fmla="*/ 4023605 w 4023605"/>
              <a:gd name="connsiteY2" fmla="*/ 2195999 h 2195999"/>
              <a:gd name="connsiteX3" fmla="*/ 0 w 4023605"/>
              <a:gd name="connsiteY3" fmla="*/ 2195999 h 2195999"/>
              <a:gd name="connsiteX4" fmla="*/ 0 w 4023605"/>
              <a:gd name="connsiteY4" fmla="*/ 0 h 2195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2195999">
                <a:moveTo>
                  <a:pt x="0" y="0"/>
                </a:moveTo>
                <a:lnTo>
                  <a:pt x="4023605" y="0"/>
                </a:lnTo>
                <a:lnTo>
                  <a:pt x="4023605" y="2195999"/>
                </a:lnTo>
                <a:lnTo>
                  <a:pt x="0" y="2195999"/>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12700">
            <a:solidFill>
              <a:schemeClr val="bg1">
                <a:lumMod val="8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Stepped up wages vs. full wages</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Increased retention</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Provides a repeatable, organized framework for recruitment, hiring, onboarding, and advancement</a:t>
            </a:r>
          </a:p>
        </p:txBody>
      </p:sp>
      <p:sp>
        <p:nvSpPr>
          <p:cNvPr id="14" name="Freeform: Shape 13">
            <a:extLst>
              <a:ext uri="{FF2B5EF4-FFF2-40B4-BE49-F238E27FC236}">
                <a16:creationId xmlns:a16="http://schemas.microsoft.com/office/drawing/2014/main" id="{2D3746BA-09AA-4643-BAF8-FE637771B55A}"/>
              </a:ext>
            </a:extLst>
          </p:cNvPr>
          <p:cNvSpPr/>
          <p:nvPr/>
        </p:nvSpPr>
        <p:spPr>
          <a:xfrm>
            <a:off x="4673732" y="2976205"/>
            <a:ext cx="4206240" cy="905589"/>
          </a:xfrm>
          <a:custGeom>
            <a:avLst/>
            <a:gdLst>
              <a:gd name="connsiteX0" fmla="*/ 0 w 4023605"/>
              <a:gd name="connsiteY0" fmla="*/ 0 h 705180"/>
              <a:gd name="connsiteX1" fmla="*/ 4023605 w 4023605"/>
              <a:gd name="connsiteY1" fmla="*/ 0 h 705180"/>
              <a:gd name="connsiteX2" fmla="*/ 4023605 w 4023605"/>
              <a:gd name="connsiteY2" fmla="*/ 705180 h 705180"/>
              <a:gd name="connsiteX3" fmla="*/ 0 w 4023605"/>
              <a:gd name="connsiteY3" fmla="*/ 705180 h 705180"/>
              <a:gd name="connsiteX4" fmla="*/ 0 w 4023605"/>
              <a:gd name="connsiteY4" fmla="*/ 0 h 705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705180">
                <a:moveTo>
                  <a:pt x="0" y="0"/>
                </a:moveTo>
                <a:lnTo>
                  <a:pt x="4023605" y="0"/>
                </a:lnTo>
                <a:lnTo>
                  <a:pt x="4023605" y="705180"/>
                </a:lnTo>
                <a:lnTo>
                  <a:pt x="0" y="705180"/>
                </a:lnTo>
                <a:lnTo>
                  <a:pt x="0" y="0"/>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400" kern="1200"/>
              <a:t>Additional value your state/region may add</a:t>
            </a:r>
          </a:p>
        </p:txBody>
      </p:sp>
      <p:sp>
        <p:nvSpPr>
          <p:cNvPr id="15" name="Freeform: Shape 14">
            <a:extLst>
              <a:ext uri="{FF2B5EF4-FFF2-40B4-BE49-F238E27FC236}">
                <a16:creationId xmlns:a16="http://schemas.microsoft.com/office/drawing/2014/main" id="{E57915FD-A43B-406D-87AE-7E98D517CEBF}"/>
              </a:ext>
            </a:extLst>
          </p:cNvPr>
          <p:cNvSpPr/>
          <p:nvPr/>
        </p:nvSpPr>
        <p:spPr>
          <a:xfrm>
            <a:off x="4673732" y="3881795"/>
            <a:ext cx="4206240" cy="2195999"/>
          </a:xfrm>
          <a:custGeom>
            <a:avLst/>
            <a:gdLst>
              <a:gd name="connsiteX0" fmla="*/ 0 w 4023605"/>
              <a:gd name="connsiteY0" fmla="*/ 0 h 2195999"/>
              <a:gd name="connsiteX1" fmla="*/ 4023605 w 4023605"/>
              <a:gd name="connsiteY1" fmla="*/ 0 h 2195999"/>
              <a:gd name="connsiteX2" fmla="*/ 4023605 w 4023605"/>
              <a:gd name="connsiteY2" fmla="*/ 2195999 h 2195999"/>
              <a:gd name="connsiteX3" fmla="*/ 0 w 4023605"/>
              <a:gd name="connsiteY3" fmla="*/ 2195999 h 2195999"/>
              <a:gd name="connsiteX4" fmla="*/ 0 w 4023605"/>
              <a:gd name="connsiteY4" fmla="*/ 0 h 2195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3605" h="2195999">
                <a:moveTo>
                  <a:pt x="0" y="0"/>
                </a:moveTo>
                <a:lnTo>
                  <a:pt x="4023605" y="0"/>
                </a:lnTo>
                <a:lnTo>
                  <a:pt x="4023605" y="2195999"/>
                </a:lnTo>
                <a:lnTo>
                  <a:pt x="0" y="2195999"/>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12700">
            <a:solidFill>
              <a:schemeClr val="bg1">
                <a:lumMod val="8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Tax credits, workforce development grants, WIOA ITAs and OJTs</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State / federal subsidies </a:t>
            </a:r>
          </a:p>
          <a:p>
            <a:pPr marL="285750" lvl="1" indent="-285750" defTabSz="889000">
              <a:lnSpc>
                <a:spcPct val="95000"/>
              </a:lnSpc>
              <a:spcBef>
                <a:spcPts val="1200"/>
              </a:spcBef>
              <a:buClr>
                <a:srgbClr val="B71234"/>
              </a:buClr>
              <a:buFont typeface="Arial" charset="0"/>
              <a:buChar char="•"/>
            </a:pPr>
            <a:r>
              <a:rPr lang="en-US">
                <a:solidFill>
                  <a:schemeClr val="tx1"/>
                </a:solidFill>
                <a:latin typeface="Helvetica"/>
                <a:ea typeface="ＭＳ Ｐゴシック" charset="0"/>
                <a:cs typeface="Helvetica"/>
              </a:rPr>
              <a:t>Shared recruitment costs/ hiring incentives</a:t>
            </a:r>
          </a:p>
        </p:txBody>
      </p:sp>
    </p:spTree>
    <p:extLst>
      <p:ext uri="{BB962C8B-B14F-4D97-AF65-F5344CB8AC3E}">
        <p14:creationId xmlns:p14="http://schemas.microsoft.com/office/powerpoint/2010/main" val="58121834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7650-20AB-4C1B-9D20-736AD49B0C8E}"/>
              </a:ext>
            </a:extLst>
          </p:cNvPr>
          <p:cNvSpPr>
            <a:spLocks noGrp="1"/>
          </p:cNvSpPr>
          <p:nvPr>
            <p:ph type="title"/>
          </p:nvPr>
        </p:nvSpPr>
        <p:spPr/>
        <p:txBody>
          <a:bodyPr/>
          <a:lstStyle/>
          <a:p>
            <a:r>
              <a:rPr lang="en-US">
                <a:ea typeface="Open Sans Extrabold"/>
              </a:rPr>
              <a:t>Follow Up</a:t>
            </a:r>
          </a:p>
        </p:txBody>
      </p:sp>
      <p:sp>
        <p:nvSpPr>
          <p:cNvPr id="4" name="Content Placeholder 3">
            <a:extLst>
              <a:ext uri="{FF2B5EF4-FFF2-40B4-BE49-F238E27FC236}">
                <a16:creationId xmlns:a16="http://schemas.microsoft.com/office/drawing/2014/main" id="{4AFE0D50-1321-455D-B7B2-6ECF2F4C1F6E}"/>
              </a:ext>
            </a:extLst>
          </p:cNvPr>
          <p:cNvSpPr>
            <a:spLocks noGrp="1"/>
          </p:cNvSpPr>
          <p:nvPr>
            <p:ph sz="half" idx="10"/>
          </p:nvPr>
        </p:nvSpPr>
        <p:spPr/>
        <p:txBody>
          <a:bodyPr/>
          <a:lstStyle/>
          <a:p>
            <a:r>
              <a:rPr lang="en-US"/>
              <a:t>Building on A Successful First Conversation</a:t>
            </a:r>
          </a:p>
        </p:txBody>
      </p:sp>
      <p:sp>
        <p:nvSpPr>
          <p:cNvPr id="3" name="Content Placeholder 2">
            <a:extLst>
              <a:ext uri="{FF2B5EF4-FFF2-40B4-BE49-F238E27FC236}">
                <a16:creationId xmlns:a16="http://schemas.microsoft.com/office/drawing/2014/main" id="{4DE1D1D4-F480-45E6-A1ED-3EB135CC97FB}"/>
              </a:ext>
            </a:extLst>
          </p:cNvPr>
          <p:cNvSpPr>
            <a:spLocks noGrp="1"/>
          </p:cNvSpPr>
          <p:nvPr>
            <p:ph idx="1"/>
          </p:nvPr>
        </p:nvSpPr>
        <p:spPr>
          <a:xfrm>
            <a:off x="457200" y="2209800"/>
            <a:ext cx="8229600" cy="3556000"/>
          </a:xfrm>
        </p:spPr>
        <p:txBody>
          <a:bodyPr/>
          <a:lstStyle/>
          <a:p>
            <a:r>
              <a:rPr lang="en-US"/>
              <a:t>Leave the first meeting understanding employer pain points.</a:t>
            </a:r>
          </a:p>
          <a:p>
            <a:r>
              <a:rPr lang="en-US"/>
              <a:t>Always set up for next conversation with take-aways and next meeting scheduled.</a:t>
            </a:r>
          </a:p>
          <a:p>
            <a:r>
              <a:rPr lang="en-US"/>
              <a:t>Understand that there will be multiple future calls with different audiences.</a:t>
            </a:r>
          </a:p>
          <a:p>
            <a:r>
              <a:rPr lang="en-US"/>
              <a:t>Create an incentive for meeting with you again.</a:t>
            </a:r>
          </a:p>
        </p:txBody>
      </p:sp>
    </p:spTree>
    <p:extLst>
      <p:ext uri="{BB962C8B-B14F-4D97-AF65-F5344CB8AC3E}">
        <p14:creationId xmlns:p14="http://schemas.microsoft.com/office/powerpoint/2010/main" val="12166170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1DB654-6A81-4552-80CC-A583DF1B1E0D}"/>
              </a:ext>
            </a:extLst>
          </p:cNvPr>
          <p:cNvSpPr>
            <a:spLocks noGrp="1"/>
          </p:cNvSpPr>
          <p:nvPr>
            <p:ph type="title"/>
          </p:nvPr>
        </p:nvSpPr>
        <p:spPr/>
        <p:txBody>
          <a:bodyPr/>
          <a:lstStyle/>
          <a:p>
            <a:r>
              <a:rPr lang="en-US"/>
              <a:t>Build Trust</a:t>
            </a:r>
          </a:p>
        </p:txBody>
      </p:sp>
      <p:sp>
        <p:nvSpPr>
          <p:cNvPr id="8" name="Content Placeholder 7">
            <a:extLst>
              <a:ext uri="{FF2B5EF4-FFF2-40B4-BE49-F238E27FC236}">
                <a16:creationId xmlns:a16="http://schemas.microsoft.com/office/drawing/2014/main" id="{CAF12E97-5EBA-4157-9A2B-E515C5A97EB9}"/>
              </a:ext>
            </a:extLst>
          </p:cNvPr>
          <p:cNvSpPr>
            <a:spLocks noGrp="1"/>
          </p:cNvSpPr>
          <p:nvPr>
            <p:ph idx="1"/>
          </p:nvPr>
        </p:nvSpPr>
        <p:spPr>
          <a:xfrm>
            <a:off x="457200" y="1476375"/>
            <a:ext cx="8229600" cy="4165600"/>
          </a:xfrm>
        </p:spPr>
        <p:txBody>
          <a:bodyPr/>
          <a:lstStyle/>
          <a:p>
            <a:r>
              <a:rPr lang="en-US"/>
              <a:t>Provide examples of how others’ businesses have used apprenticeship for the target occupation.</a:t>
            </a:r>
          </a:p>
          <a:p>
            <a:r>
              <a:rPr lang="en-US"/>
              <a:t>Offer opportunities to connect with peers using apprenticeship.</a:t>
            </a:r>
          </a:p>
          <a:p>
            <a:r>
              <a:rPr lang="en-US"/>
              <a:t>Create an apprenticeship solution proposal.</a:t>
            </a:r>
          </a:p>
          <a:p>
            <a:r>
              <a:rPr lang="en-US"/>
              <a:t>Provide a rough return-on-investment calculation.</a:t>
            </a:r>
          </a:p>
        </p:txBody>
      </p:sp>
    </p:spTree>
    <p:extLst>
      <p:ext uri="{BB962C8B-B14F-4D97-AF65-F5344CB8AC3E}">
        <p14:creationId xmlns:p14="http://schemas.microsoft.com/office/powerpoint/2010/main" val="13915166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4927-2DC7-425C-BDBF-971CCEC6F0AE}"/>
              </a:ext>
            </a:extLst>
          </p:cNvPr>
          <p:cNvSpPr>
            <a:spLocks noGrp="1"/>
          </p:cNvSpPr>
          <p:nvPr>
            <p:ph type="title"/>
          </p:nvPr>
        </p:nvSpPr>
        <p:spPr>
          <a:xfrm>
            <a:off x="457200" y="355600"/>
            <a:ext cx="8229600" cy="973470"/>
          </a:xfrm>
        </p:spPr>
        <p:txBody>
          <a:bodyPr/>
          <a:lstStyle/>
          <a:p>
            <a:r>
              <a:rPr lang="en-US" sz="3200">
                <a:solidFill>
                  <a:schemeClr val="accent4"/>
                </a:solidFill>
              </a:rPr>
              <a:t>Phase 3: </a:t>
            </a:r>
            <a:r>
              <a:rPr lang="en-US" sz="3200"/>
              <a:t>Getting to Commitment</a:t>
            </a:r>
          </a:p>
        </p:txBody>
      </p:sp>
      <p:sp>
        <p:nvSpPr>
          <p:cNvPr id="3" name="Content Placeholder 2">
            <a:extLst>
              <a:ext uri="{FF2B5EF4-FFF2-40B4-BE49-F238E27FC236}">
                <a16:creationId xmlns:a16="http://schemas.microsoft.com/office/drawing/2014/main" id="{B38D0608-9667-421F-B7BE-C474DF5073AA}"/>
              </a:ext>
            </a:extLst>
          </p:cNvPr>
          <p:cNvSpPr>
            <a:spLocks noGrp="1"/>
          </p:cNvSpPr>
          <p:nvPr>
            <p:ph idx="1"/>
          </p:nvPr>
        </p:nvSpPr>
        <p:spPr>
          <a:xfrm>
            <a:off x="457200" y="3910240"/>
            <a:ext cx="8229600" cy="2108200"/>
          </a:xfrm>
        </p:spPr>
        <p:txBody>
          <a:bodyPr/>
          <a:lstStyle/>
          <a:p>
            <a:pPr>
              <a:buFont typeface="Wingdings" panose="05000000000000000000" pitchFamily="2" charset="2"/>
              <a:buChar char="ü"/>
            </a:pPr>
            <a:r>
              <a:rPr lang="en-US"/>
              <a:t>Address concerns.</a:t>
            </a:r>
          </a:p>
          <a:p>
            <a:pPr>
              <a:buFont typeface="Wingdings" panose="05000000000000000000" pitchFamily="2" charset="2"/>
              <a:buChar char="ü"/>
            </a:pPr>
            <a:r>
              <a:rPr lang="en-US"/>
              <a:t>Build organizational buy-in.</a:t>
            </a:r>
          </a:p>
          <a:p>
            <a:pPr>
              <a:buFont typeface="Wingdings" panose="05000000000000000000" pitchFamily="2" charset="2"/>
              <a:buChar char="ü"/>
            </a:pPr>
            <a:r>
              <a:rPr lang="en-US"/>
              <a:t>Bring the right partners to the table.</a:t>
            </a:r>
          </a:p>
        </p:txBody>
      </p:sp>
      <p:pic>
        <p:nvPicPr>
          <p:cNvPr id="5" name="Picture 4" descr="shaking hands with word cloud inside">
            <a:extLst>
              <a:ext uri="{FF2B5EF4-FFF2-40B4-BE49-F238E27FC236}">
                <a16:creationId xmlns:a16="http://schemas.microsoft.com/office/drawing/2014/main" id="{E1C96566-5996-4B83-8B64-A4F19F950F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786" y="1277860"/>
            <a:ext cx="5029200" cy="2664279"/>
          </a:xfrm>
          <a:prstGeom prst="rect">
            <a:avLst/>
          </a:prstGeom>
        </p:spPr>
      </p:pic>
    </p:spTree>
    <p:extLst>
      <p:ext uri="{BB962C8B-B14F-4D97-AF65-F5344CB8AC3E}">
        <p14:creationId xmlns:p14="http://schemas.microsoft.com/office/powerpoint/2010/main" val="370653986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7650-20AB-4C1B-9D20-736AD49B0C8E}"/>
              </a:ext>
            </a:extLst>
          </p:cNvPr>
          <p:cNvSpPr>
            <a:spLocks noGrp="1"/>
          </p:cNvSpPr>
          <p:nvPr>
            <p:ph type="title"/>
          </p:nvPr>
        </p:nvSpPr>
        <p:spPr/>
        <p:txBody>
          <a:bodyPr/>
          <a:lstStyle/>
          <a:p>
            <a:r>
              <a:rPr lang="en-US"/>
              <a:t>Closing the Deal</a:t>
            </a:r>
          </a:p>
        </p:txBody>
      </p:sp>
      <p:sp>
        <p:nvSpPr>
          <p:cNvPr id="3" name="Content Placeholder 2">
            <a:extLst>
              <a:ext uri="{FF2B5EF4-FFF2-40B4-BE49-F238E27FC236}">
                <a16:creationId xmlns:a16="http://schemas.microsoft.com/office/drawing/2014/main" id="{4DE1D1D4-F480-45E6-A1ED-3EB135CC97FB}"/>
              </a:ext>
            </a:extLst>
          </p:cNvPr>
          <p:cNvSpPr>
            <a:spLocks noGrp="1"/>
          </p:cNvSpPr>
          <p:nvPr>
            <p:ph idx="1"/>
          </p:nvPr>
        </p:nvSpPr>
        <p:spPr>
          <a:xfrm>
            <a:off x="457200" y="1498600"/>
            <a:ext cx="8229600" cy="4165600"/>
          </a:xfrm>
        </p:spPr>
        <p:txBody>
          <a:bodyPr/>
          <a:lstStyle/>
          <a:p>
            <a:r>
              <a:rPr lang="en-US"/>
              <a:t>Get a commitment in writing to </a:t>
            </a:r>
            <a:br>
              <a:rPr lang="en-US"/>
            </a:br>
            <a:r>
              <a:rPr lang="en-US"/>
              <a:t>participate in Registered Apprenticeship.</a:t>
            </a:r>
          </a:p>
          <a:p>
            <a:r>
              <a:rPr lang="en-US"/>
              <a:t>Work through Appendix A.</a:t>
            </a:r>
            <a:br>
              <a:rPr lang="en-US"/>
            </a:br>
            <a:r>
              <a:rPr lang="en-US"/>
              <a:t>(Work Processes and Related </a:t>
            </a:r>
            <a:br>
              <a:rPr lang="en-US"/>
            </a:br>
            <a:r>
              <a:rPr lang="en-US"/>
              <a:t>Technical Instruction Outline)</a:t>
            </a:r>
          </a:p>
          <a:p>
            <a:r>
              <a:rPr lang="en-US"/>
              <a:t>Show them value with each interaction.</a:t>
            </a:r>
          </a:p>
          <a:p>
            <a:r>
              <a:rPr lang="en-US"/>
              <a:t>Offer them registration alternatives using an intermediary. </a:t>
            </a:r>
          </a:p>
        </p:txBody>
      </p:sp>
      <p:pic>
        <p:nvPicPr>
          <p:cNvPr id="7" name="Picture 6" descr="writing pen">
            <a:extLst>
              <a:ext uri="{FF2B5EF4-FFF2-40B4-BE49-F238E27FC236}">
                <a16:creationId xmlns:a16="http://schemas.microsoft.com/office/drawing/2014/main" id="{538E5B96-35BF-48C4-9033-09F2990A34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2902" y="114301"/>
            <a:ext cx="2791098" cy="3248024"/>
          </a:xfrm>
          <a:prstGeom prst="rect">
            <a:avLst/>
          </a:prstGeom>
        </p:spPr>
      </p:pic>
    </p:spTree>
    <p:extLst>
      <p:ext uri="{BB962C8B-B14F-4D97-AF65-F5344CB8AC3E}">
        <p14:creationId xmlns:p14="http://schemas.microsoft.com/office/powerpoint/2010/main" val="10801141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09312-555C-4369-AF11-16994FE03FB4}"/>
              </a:ext>
            </a:extLst>
          </p:cNvPr>
          <p:cNvSpPr>
            <a:spLocks noGrp="1"/>
          </p:cNvSpPr>
          <p:nvPr>
            <p:ph type="title"/>
          </p:nvPr>
        </p:nvSpPr>
        <p:spPr>
          <a:xfrm>
            <a:off x="457200" y="269875"/>
            <a:ext cx="8229600" cy="1143000"/>
          </a:xfrm>
        </p:spPr>
        <p:txBody>
          <a:bodyPr/>
          <a:lstStyle/>
          <a:p>
            <a:r>
              <a:rPr lang="en-US"/>
              <a:t>Public Health Challenges and the Current Economy</a:t>
            </a:r>
          </a:p>
        </p:txBody>
      </p:sp>
      <p:sp>
        <p:nvSpPr>
          <p:cNvPr id="3" name="Content Placeholder 2">
            <a:extLst>
              <a:ext uri="{FF2B5EF4-FFF2-40B4-BE49-F238E27FC236}">
                <a16:creationId xmlns:a16="http://schemas.microsoft.com/office/drawing/2014/main" id="{850A5EEF-5DDA-4A71-BDD5-CE4CDDB1E954}"/>
              </a:ext>
            </a:extLst>
          </p:cNvPr>
          <p:cNvSpPr>
            <a:spLocks noGrp="1"/>
          </p:cNvSpPr>
          <p:nvPr>
            <p:ph idx="1"/>
          </p:nvPr>
        </p:nvSpPr>
        <p:spPr>
          <a:xfrm>
            <a:off x="457200" y="1427133"/>
            <a:ext cx="8229600" cy="4826958"/>
          </a:xfrm>
        </p:spPr>
        <p:txBody>
          <a:bodyPr>
            <a:normAutofit fontScale="92500" lnSpcReduction="10000"/>
          </a:bodyPr>
          <a:lstStyle/>
          <a:p>
            <a:r>
              <a:rPr lang="en-US">
                <a:ea typeface="ＭＳ Ｐゴシック"/>
              </a:rPr>
              <a:t>Focus on occupations with greatest demand now and three months from now.</a:t>
            </a:r>
            <a:endParaRPr lang="en-US"/>
          </a:p>
          <a:p>
            <a:r>
              <a:rPr lang="en-US">
                <a:ea typeface="ＭＳ Ｐゴシック"/>
              </a:rPr>
              <a:t>Work with intermediary sponsors to ensure fast returns and low business investment in program creation.</a:t>
            </a:r>
          </a:p>
          <a:p>
            <a:r>
              <a:rPr lang="en-US">
                <a:ea typeface="ＭＳ Ｐゴシック"/>
              </a:rPr>
              <a:t>Use sector strategies to focus on a specific industry or cluster of occupations and employers</a:t>
            </a:r>
          </a:p>
          <a:p>
            <a:r>
              <a:rPr lang="en-US">
                <a:ea typeface="ＭＳ Ｐゴシック"/>
              </a:rPr>
              <a:t>Engage existing sponsors in business-to-business conversation.</a:t>
            </a:r>
          </a:p>
          <a:p>
            <a:r>
              <a:rPr lang="en-US">
                <a:ea typeface="ＭＳ Ｐゴシック"/>
              </a:rPr>
              <a:t>Focus on apprenticeship as a long-term strategy they can build now and use to recruit later.</a:t>
            </a:r>
          </a:p>
        </p:txBody>
      </p:sp>
    </p:spTree>
    <p:extLst>
      <p:ext uri="{BB962C8B-B14F-4D97-AF65-F5344CB8AC3E}">
        <p14:creationId xmlns:p14="http://schemas.microsoft.com/office/powerpoint/2010/main" val="41828358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AEE2-6845-4B9F-903C-FE905A4E3F85}"/>
              </a:ext>
            </a:extLst>
          </p:cNvPr>
          <p:cNvSpPr>
            <a:spLocks noGrp="1"/>
          </p:cNvSpPr>
          <p:nvPr>
            <p:ph type="title"/>
          </p:nvPr>
        </p:nvSpPr>
        <p:spPr>
          <a:xfrm>
            <a:off x="457200" y="355600"/>
            <a:ext cx="8229600" cy="1143000"/>
          </a:xfrm>
        </p:spPr>
        <p:txBody>
          <a:bodyPr wrap="square" anchor="ctr">
            <a:normAutofit/>
          </a:bodyPr>
          <a:lstStyle/>
          <a:p>
            <a:r>
              <a:rPr lang="en-US"/>
              <a:t>Apprenticeship Business Engagement Tools</a:t>
            </a:r>
          </a:p>
        </p:txBody>
      </p:sp>
      <p:sp>
        <p:nvSpPr>
          <p:cNvPr id="3" name="Content Placeholder 2">
            <a:extLst>
              <a:ext uri="{FF2B5EF4-FFF2-40B4-BE49-F238E27FC236}">
                <a16:creationId xmlns:a16="http://schemas.microsoft.com/office/drawing/2014/main" id="{5BB73C71-0959-4BC7-BF6D-5B62D6458F3D}"/>
              </a:ext>
            </a:extLst>
          </p:cNvPr>
          <p:cNvSpPr>
            <a:spLocks noGrp="1"/>
          </p:cNvSpPr>
          <p:nvPr>
            <p:ph sz="half" idx="1"/>
          </p:nvPr>
        </p:nvSpPr>
        <p:spPr>
          <a:xfrm>
            <a:off x="457200" y="1600200"/>
            <a:ext cx="4038600" cy="4525963"/>
          </a:xfrm>
        </p:spPr>
        <p:txBody>
          <a:bodyPr wrap="square" anchor="t">
            <a:normAutofit/>
          </a:bodyPr>
          <a:lstStyle/>
          <a:p>
            <a:r>
              <a:rPr lang="en-US" sz="2200">
                <a:hlinkClick r:id="rId3"/>
              </a:rPr>
              <a:t>Resource Guide: A Targeted Approach to Apprenticeship Business Engagement</a:t>
            </a:r>
            <a:endParaRPr lang="en-US" sz="2200"/>
          </a:p>
          <a:p>
            <a:r>
              <a:rPr lang="en-US" sz="2200">
                <a:hlinkClick r:id="rId4"/>
              </a:rPr>
              <a:t>Talking to Businesses About Apprenticeship</a:t>
            </a:r>
            <a:endParaRPr lang="en-US" sz="2200"/>
          </a:p>
          <a:p>
            <a:r>
              <a:rPr lang="en-US" sz="2200">
                <a:ea typeface="ＭＳ Ｐゴシック"/>
                <a:hlinkClick r:id="rId5"/>
              </a:rPr>
              <a:t>Apprenticeship Business Engagement Strategies in Action</a:t>
            </a:r>
          </a:p>
          <a:p>
            <a:r>
              <a:rPr lang="en-US" sz="2200"/>
              <a:t>All are available at the: </a:t>
            </a:r>
            <a:r>
              <a:rPr lang="en-US" sz="2200">
                <a:hlinkClick r:id="rId6"/>
              </a:rPr>
              <a:t>Apprenticeship Community of Practice </a:t>
            </a:r>
            <a:endParaRPr lang="en-US" sz="2200"/>
          </a:p>
        </p:txBody>
      </p:sp>
      <p:pic>
        <p:nvPicPr>
          <p:cNvPr id="1026" name="Picture 2" descr="business team hands">
            <a:extLst>
              <a:ext uri="{FF2B5EF4-FFF2-40B4-BE49-F238E27FC236}">
                <a16:creationId xmlns:a16="http://schemas.microsoft.com/office/drawing/2014/main" id="{A44F7C3E-D6BD-4780-880F-BCE650AE8384}"/>
              </a:ext>
            </a:extLst>
          </p:cNvPr>
          <p:cNvPicPr>
            <a:picLocks noGrp="1" noChangeAspect="1" noChangeArrowheads="1"/>
          </p:cNvPicPr>
          <p:nvPr>
            <p:ph sz="half" idx="2"/>
          </p:nvPr>
        </p:nvPicPr>
        <p:blipFill rotWithShape="1">
          <a:blip r:embed="rId7">
            <a:extLst>
              <a:ext uri="{28A0092B-C50C-407E-A947-70E740481C1C}">
                <a14:useLocalDpi xmlns:a14="http://schemas.microsoft.com/office/drawing/2010/main" val="0"/>
              </a:ext>
            </a:extLst>
          </a:blip>
          <a:srcRect l="23361" r="17076" b="-1"/>
          <a:stretch/>
        </p:blipFill>
        <p:spPr bwMode="auto">
          <a:xfrm>
            <a:off x="4648200" y="1600200"/>
            <a:ext cx="4038600" cy="45259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480958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709D114B-F52E-4F72-97BF-EFEEB043BE2B}"/>
              </a:ext>
            </a:extLst>
          </p:cNvPr>
          <p:cNvSpPr>
            <a:spLocks noGrp="1"/>
          </p:cNvSpPr>
          <p:nvPr>
            <p:ph type="title" idx="4294967295"/>
          </p:nvPr>
        </p:nvSpPr>
        <p:spPr/>
        <p:txBody>
          <a:bodyPr/>
          <a:lstStyle/>
          <a:p>
            <a:r>
              <a:rPr lang="en-US"/>
              <a:t>Questions &amp;</a:t>
            </a:r>
            <a:r>
              <a:rPr lang="en-US" baseline="0"/>
              <a:t> Discussion</a:t>
            </a:r>
            <a:endParaRPr lang="en-US"/>
          </a:p>
        </p:txBody>
      </p:sp>
    </p:spTree>
    <p:extLst>
      <p:ext uri="{BB962C8B-B14F-4D97-AF65-F5344CB8AC3E}">
        <p14:creationId xmlns:p14="http://schemas.microsoft.com/office/powerpoint/2010/main" val="281940691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0715-48EC-4D36-B765-0122919D5FCE}"/>
              </a:ext>
            </a:extLst>
          </p:cNvPr>
          <p:cNvSpPr>
            <a:spLocks noGrp="1"/>
          </p:cNvSpPr>
          <p:nvPr>
            <p:ph type="title"/>
          </p:nvPr>
        </p:nvSpPr>
        <p:spPr>
          <a:xfrm>
            <a:off x="457200" y="241300"/>
            <a:ext cx="8229600" cy="1143000"/>
          </a:xfrm>
        </p:spPr>
        <p:txBody>
          <a:bodyPr/>
          <a:lstStyle/>
          <a:p>
            <a:r>
              <a:rPr lang="en-US"/>
              <a:t>Wrap Up and Next Steps</a:t>
            </a:r>
          </a:p>
        </p:txBody>
      </p:sp>
      <p:sp>
        <p:nvSpPr>
          <p:cNvPr id="7" name="TextBox 6">
            <a:extLst>
              <a:ext uri="{FF2B5EF4-FFF2-40B4-BE49-F238E27FC236}">
                <a16:creationId xmlns:a16="http://schemas.microsoft.com/office/drawing/2014/main" id="{6B63EE99-5DF2-452C-9745-D4C2BAF9EEEB}"/>
              </a:ext>
            </a:extLst>
          </p:cNvPr>
          <p:cNvSpPr txBox="1"/>
          <p:nvPr/>
        </p:nvSpPr>
        <p:spPr>
          <a:xfrm>
            <a:off x="457200" y="1247997"/>
            <a:ext cx="8391525" cy="3724053"/>
          </a:xfrm>
          <a:prstGeom prst="rect">
            <a:avLst/>
          </a:prstGeom>
          <a:noFill/>
        </p:spPr>
        <p:txBody>
          <a:bodyPr wrap="square" rtlCol="0" anchor="t" anchorCtr="0">
            <a:noAutofit/>
          </a:bodyPr>
          <a:lstStyle/>
          <a:p>
            <a:pPr marL="342900" indent="-342900">
              <a:lnSpc>
                <a:spcPct val="95000"/>
              </a:lnSpc>
              <a:spcBef>
                <a:spcPts val="1800"/>
              </a:spcBef>
              <a:buClr>
                <a:srgbClr val="B71234"/>
              </a:buClr>
              <a:buSzPct val="100000"/>
              <a:buFont typeface="Arial" charset="0"/>
              <a:buChar char="•"/>
            </a:pPr>
            <a:r>
              <a:rPr lang="en-US" sz="2400">
                <a:latin typeface="Helvetica"/>
                <a:ea typeface="ＭＳ Ｐゴシック" charset="0"/>
                <a:cs typeface="Helvetica"/>
              </a:rPr>
              <a:t>Anyone who has not done so, should schedule coaching calls and accept calendar appointments.</a:t>
            </a:r>
          </a:p>
          <a:p>
            <a:pPr marL="342900" indent="-342900">
              <a:lnSpc>
                <a:spcPct val="95000"/>
              </a:lnSpc>
              <a:spcBef>
                <a:spcPts val="1800"/>
              </a:spcBef>
              <a:buClr>
                <a:srgbClr val="B71234"/>
              </a:buClr>
              <a:buSzPct val="100000"/>
              <a:buFont typeface="Arial" charset="0"/>
              <a:buChar char="•"/>
            </a:pPr>
            <a:r>
              <a:rPr lang="en-US" sz="2400">
                <a:latin typeface="Helvetica"/>
                <a:ea typeface="ＭＳ Ｐゴシック" charset="0"/>
                <a:cs typeface="Helvetica"/>
              </a:rPr>
              <a:t>Think about specific businesses you want to work with, or businesses you’ve talked to in the past that didn’t work out.  Come to your first call prepared to share this list.</a:t>
            </a:r>
          </a:p>
          <a:p>
            <a:pPr marL="342900" indent="-342900">
              <a:lnSpc>
                <a:spcPct val="95000"/>
              </a:lnSpc>
              <a:spcBef>
                <a:spcPts val="1800"/>
              </a:spcBef>
              <a:buClr>
                <a:srgbClr val="B71234"/>
              </a:buClr>
              <a:buSzPct val="100000"/>
              <a:buFont typeface="Arial" charset="0"/>
              <a:buChar char="•"/>
            </a:pPr>
            <a:r>
              <a:rPr lang="en-US" sz="2400">
                <a:latin typeface="Helvetica"/>
                <a:ea typeface="ＭＳ Ｐゴシック" charset="0"/>
                <a:cs typeface="Helvetica"/>
              </a:rPr>
              <a:t>Plan on some homework between calls.</a:t>
            </a:r>
          </a:p>
          <a:p>
            <a:endParaRPr lang="en-US" sz="2400">
              <a:latin typeface="+mn-lt"/>
            </a:endParaRPr>
          </a:p>
        </p:txBody>
      </p:sp>
      <p:pic>
        <p:nvPicPr>
          <p:cNvPr id="5" name="Picture 4" descr="stairs with arrow up">
            <a:extLst>
              <a:ext uri="{FF2B5EF4-FFF2-40B4-BE49-F238E27FC236}">
                <a16:creationId xmlns:a16="http://schemas.microsoft.com/office/drawing/2014/main" id="{AF072155-64BA-42CA-B65D-B857C2E1B118}"/>
              </a:ext>
            </a:extLst>
          </p:cNvPr>
          <p:cNvPicPr>
            <a:picLocks noChangeAspect="1"/>
          </p:cNvPicPr>
          <p:nvPr/>
        </p:nvPicPr>
        <p:blipFill rotWithShape="1">
          <a:blip r:embed="rId3">
            <a:extLst>
              <a:ext uri="{28A0092B-C50C-407E-A947-70E740481C1C}">
                <a14:useLocalDpi xmlns:a14="http://schemas.microsoft.com/office/drawing/2010/main" val="0"/>
              </a:ext>
            </a:extLst>
          </a:blip>
          <a:srcRect r="3218" b="10409"/>
          <a:stretch/>
        </p:blipFill>
        <p:spPr>
          <a:xfrm>
            <a:off x="4876799" y="3190238"/>
            <a:ext cx="4267201" cy="3058161"/>
          </a:xfrm>
          <a:prstGeom prst="rect">
            <a:avLst/>
          </a:prstGeom>
        </p:spPr>
      </p:pic>
    </p:spTree>
    <p:extLst>
      <p:ext uri="{BB962C8B-B14F-4D97-AF65-F5344CB8AC3E}">
        <p14:creationId xmlns:p14="http://schemas.microsoft.com/office/powerpoint/2010/main" val="27463484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8509238-0071-43CA-9618-A139A4CA845F}"/>
              </a:ext>
            </a:extLst>
          </p:cNvPr>
          <p:cNvSpPr>
            <a:spLocks noGrp="1"/>
          </p:cNvSpPr>
          <p:nvPr>
            <p:ph type="title" idx="4294967295"/>
          </p:nvPr>
        </p:nvSpPr>
        <p:spPr/>
        <p:txBody>
          <a:bodyPr/>
          <a:lstStyle/>
          <a:p>
            <a:r>
              <a:rPr lang="en-US"/>
              <a:t>Contact Us:</a:t>
            </a:r>
          </a:p>
        </p:txBody>
      </p:sp>
      <p:sp>
        <p:nvSpPr>
          <p:cNvPr id="4" name="Content Placeholder 3">
            <a:extLst>
              <a:ext uri="{FF2B5EF4-FFF2-40B4-BE49-F238E27FC236}">
                <a16:creationId xmlns:a16="http://schemas.microsoft.com/office/drawing/2014/main" id="{983010FB-D273-4EA6-BF68-10AB82B74FC7}"/>
              </a:ext>
            </a:extLst>
          </p:cNvPr>
          <p:cNvSpPr>
            <a:spLocks noGrp="1"/>
          </p:cNvSpPr>
          <p:nvPr>
            <p:ph idx="11"/>
          </p:nvPr>
        </p:nvSpPr>
        <p:spPr>
          <a:xfrm>
            <a:off x="4191000" y="2590800"/>
            <a:ext cx="4346944" cy="2620557"/>
          </a:xfrm>
        </p:spPr>
        <p:txBody>
          <a:bodyPr/>
          <a:lstStyle/>
          <a:p>
            <a:pPr>
              <a:tabLst>
                <a:tab pos="1031875" algn="l"/>
              </a:tabLst>
            </a:pPr>
            <a:r>
              <a:rPr lang="en-US" i="1" dirty="0">
                <a:ea typeface="ＭＳ Ｐゴシック"/>
              </a:rPr>
              <a:t>For additional questions, please contact:</a:t>
            </a:r>
          </a:p>
          <a:p>
            <a:pPr>
              <a:lnSpc>
                <a:spcPct val="100000"/>
              </a:lnSpc>
            </a:pPr>
            <a:r>
              <a:rPr lang="en-US" b="1" i="1" dirty="0">
                <a:ea typeface="ＭＳ Ｐゴシック"/>
              </a:rPr>
              <a:t>Megan Scott</a:t>
            </a:r>
            <a:endParaRPr lang="en-US" i="1" dirty="0"/>
          </a:p>
          <a:p>
            <a:pPr>
              <a:spcBef>
                <a:spcPts val="0"/>
              </a:spcBef>
            </a:pPr>
            <a:r>
              <a:rPr lang="en-US" i="1" dirty="0">
                <a:ea typeface="ＭＳ Ｐゴシック"/>
                <a:hlinkClick r:id="rId3"/>
              </a:rPr>
              <a:t>Mescott@air.org</a:t>
            </a:r>
            <a:r>
              <a:rPr lang="en-US" i="1" dirty="0">
                <a:ea typeface="ＭＳ Ｐゴシック"/>
              </a:rPr>
              <a:t> </a:t>
            </a:r>
            <a:endParaRPr lang="en-US" b="1" i="1"/>
          </a:p>
          <a:p>
            <a:pPr>
              <a:spcBef>
                <a:spcPts val="0"/>
              </a:spcBef>
            </a:pPr>
            <a:endParaRPr lang="en-US" i="1" dirty="0">
              <a:ea typeface="ＭＳ Ｐゴシック"/>
            </a:endParaRPr>
          </a:p>
          <a:p>
            <a:pPr>
              <a:spcBef>
                <a:spcPts val="0"/>
              </a:spcBef>
            </a:pPr>
            <a:r>
              <a:rPr lang="en-US" b="1" i="1" dirty="0">
                <a:ea typeface="ＭＳ Ｐゴシック"/>
              </a:rPr>
              <a:t>Emily </a:t>
            </a:r>
            <a:r>
              <a:rPr lang="en-US" b="1" i="1" dirty="0" err="1">
                <a:ea typeface="ＭＳ Ｐゴシック"/>
              </a:rPr>
              <a:t>Bzdega</a:t>
            </a:r>
            <a:endParaRPr lang="en-US" i="1" dirty="0" err="1">
              <a:ea typeface="ＭＳ Ｐゴシック"/>
            </a:endParaRPr>
          </a:p>
          <a:p>
            <a:pPr>
              <a:spcBef>
                <a:spcPts val="0"/>
              </a:spcBef>
            </a:pPr>
            <a:r>
              <a:rPr lang="en-US" i="1" dirty="0">
                <a:ea typeface="ＭＳ Ｐゴシック"/>
                <a:hlinkClick r:id="rId4"/>
              </a:rPr>
              <a:t>Ebzdega@air.org</a:t>
            </a:r>
            <a:r>
              <a:rPr lang="en-US" i="1" dirty="0">
                <a:ea typeface="ＭＳ Ｐゴシック"/>
              </a:rPr>
              <a:t> </a:t>
            </a:r>
          </a:p>
        </p:txBody>
      </p:sp>
    </p:spTree>
    <p:extLst>
      <p:ext uri="{BB962C8B-B14F-4D97-AF65-F5344CB8AC3E}">
        <p14:creationId xmlns:p14="http://schemas.microsoft.com/office/powerpoint/2010/main" val="4159193842"/>
      </p:ext>
    </p:extLst>
  </p:cSld>
  <p:clrMapOvr>
    <a:masterClrMapping/>
  </p:clrMapOvr>
  <p:transition/>
</p:sld>
</file>

<file path=ppt/theme/theme1.xml><?xml version="1.0" encoding="utf-8"?>
<a:theme xmlns:a="http://schemas.openxmlformats.org/drawingml/2006/main" name="Office Theme">
  <a:themeElements>
    <a:clrScheme name="Maher Color Scheme">
      <a:dk1>
        <a:srgbClr val="414143"/>
      </a:dk1>
      <a:lt1>
        <a:sysClr val="window" lastClr="FFFFFF"/>
      </a:lt1>
      <a:dk2>
        <a:srgbClr val="414143"/>
      </a:dk2>
      <a:lt2>
        <a:srgbClr val="E7E6E6"/>
      </a:lt2>
      <a:accent1>
        <a:srgbClr val="3687B9"/>
      </a:accent1>
      <a:accent2>
        <a:srgbClr val="F47B20"/>
      </a:accent2>
      <a:accent3>
        <a:srgbClr val="A5A5A5"/>
      </a:accent3>
      <a:accent4>
        <a:srgbClr val="CC1543"/>
      </a:accent4>
      <a:accent5>
        <a:srgbClr val="E7E6E6"/>
      </a:accent5>
      <a:accent6>
        <a:srgbClr val="67BD49"/>
      </a:accent6>
      <a:hlink>
        <a:srgbClr val="0563C1"/>
      </a:hlink>
      <a:folHlink>
        <a:srgbClr val="622740"/>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7850F678F61140A7B9C38138F609CC" ma:contentTypeVersion="31" ma:contentTypeDescription="Create a new document." ma:contentTypeScope="" ma:versionID="f64475f42cba5b89c0466517036a0eba">
  <xsd:schema xmlns:xsd="http://www.w3.org/2001/XMLSchema" xmlns:xs="http://www.w3.org/2001/XMLSchema" xmlns:p="http://schemas.microsoft.com/office/2006/metadata/properties" xmlns:ns2="bdfd28cc-f485-46e8-bcf6-b555ff9859c5" xmlns:ns3="567f88b7-e539-4125-a6bf-9f5c9d0b8eb9" targetNamespace="http://schemas.microsoft.com/office/2006/metadata/properties" ma:root="true" ma:fieldsID="baec43198aca4fc877d97fd1ac57ab12" ns2:_="" ns3:_="">
    <xsd:import namespace="bdfd28cc-f485-46e8-bcf6-b555ff9859c5"/>
    <xsd:import namespace="567f88b7-e539-4125-a6bf-9f5c9d0b8eb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EventHashCode" minOccurs="0"/>
                <xsd:element ref="ns3:MediaServiceGenerationTime"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7f88b7-e539-4125-a6bf-9f5c9d0b8eb9"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description="" ma:hidden="true" ma:internalName="MediaServiceEventHashCode" ma:readOnly="true">
      <xsd:simpleType>
        <xsd:restriction base="dms:Text"/>
      </xsd:simpleType>
    </xsd:element>
    <xsd:element name="MediaServiceGenerationTime" ma:index="16" nillable="true" ma:displayName="MediaServiceGenerationTime" ma:description=""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description=""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66BF7E-2572-4452-908E-B3DDE4C249A1}">
  <ds:schemaRefs>
    <ds:schemaRef ds:uri="http://schemas.microsoft.com/sharepoint/v3/contenttype/forms"/>
  </ds:schemaRefs>
</ds:datastoreItem>
</file>

<file path=customXml/itemProps2.xml><?xml version="1.0" encoding="utf-8"?>
<ds:datastoreItem xmlns:ds="http://schemas.openxmlformats.org/officeDocument/2006/customXml" ds:itemID="{74121880-119F-48CE-8103-73D0DD3960C3}">
  <ds:schemaRefs>
    <ds:schemaRef ds:uri="a165619d-62ea-4494-9933-e5d4636ba862"/>
    <ds:schemaRef ds:uri="b2cbb320-9259-475d-a199-cf835ecb4c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8FC17D2-C33F-46BB-AEBC-3E638025C491}">
  <ds:schemaRefs>
    <ds:schemaRef ds:uri="567f88b7-e539-4125-a6bf-9f5c9d0b8eb9"/>
    <ds:schemaRef ds:uri="bdfd28cc-f485-46e8-bcf6-b555ff9859c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1316</Words>
  <Application>Microsoft Office PowerPoint</Application>
  <PresentationFormat>On-screen Show (4:3)</PresentationFormat>
  <Paragraphs>222</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Arial Narrow</vt:lpstr>
      <vt:lpstr>Calibri</vt:lpstr>
      <vt:lpstr>Helvetica</vt:lpstr>
      <vt:lpstr>Segoe UI</vt:lpstr>
      <vt:lpstr>Signika</vt:lpstr>
      <vt:lpstr>Times New Roman</vt:lpstr>
      <vt:lpstr>Wingdings</vt:lpstr>
      <vt:lpstr>Office Theme</vt:lpstr>
      <vt:lpstr>ASE, SAE 2020, SAEEI Grantee Business Engagement Boot Camp</vt:lpstr>
      <vt:lpstr>Your Moderator</vt:lpstr>
      <vt:lpstr>Today’s Agenda</vt:lpstr>
      <vt:lpstr>Welcome Bootcamp Participants!</vt:lpstr>
      <vt:lpstr>Boot Camp Overview</vt:lpstr>
      <vt:lpstr>Boot Camp Logistics</vt:lpstr>
      <vt:lpstr>Our Boot Camp Rules</vt:lpstr>
      <vt:lpstr>Meet the Coaches</vt:lpstr>
      <vt:lpstr>Today’s Reality – Let’s Hear From You</vt:lpstr>
      <vt:lpstr>Apprenticeship as a Business Solution</vt:lpstr>
      <vt:lpstr>Three Phases of Business Engagement in RA</vt:lpstr>
      <vt:lpstr>Phase 1: Research and Preparation</vt:lpstr>
      <vt:lpstr>Recognize Challenges</vt:lpstr>
      <vt:lpstr>Use Research to Identify Businesses</vt:lpstr>
      <vt:lpstr>Understand What You’re Offering Businesses</vt:lpstr>
      <vt:lpstr>Phase 2: Building Relationships</vt:lpstr>
      <vt:lpstr>Validate Pain Points and Learn the Business’ Culture</vt:lpstr>
      <vt:lpstr>Relate Registered Apprenticeships  to What Businesses Already Do</vt:lpstr>
      <vt:lpstr>Speak Their Language</vt:lpstr>
      <vt:lpstr>Understand what you’re offering businesses (2)</vt:lpstr>
      <vt:lpstr>Follow Up</vt:lpstr>
      <vt:lpstr>Build Trust</vt:lpstr>
      <vt:lpstr>Phase 3: Getting to Commitment</vt:lpstr>
      <vt:lpstr>Closing the Deal</vt:lpstr>
      <vt:lpstr>Public Health Challenges and the Current Economy</vt:lpstr>
      <vt:lpstr>Apprenticeship Business Engagement Tools</vt:lpstr>
      <vt:lpstr>Questions &amp; Discussion</vt:lpstr>
      <vt:lpstr>Wrap Up and Next Steps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ASE/SAE Grantee Business Engagement Boot Camp</dc:title>
  <dc:creator>Layli Oliver</dc:creator>
  <cp:lastModifiedBy>Noelle Poirier</cp:lastModifiedBy>
  <cp:revision>14</cp:revision>
  <dcterms:created xsi:type="dcterms:W3CDTF">2020-03-23T14:33:46Z</dcterms:created>
  <dcterms:modified xsi:type="dcterms:W3CDTF">2021-10-04T21:50:30Z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0x0101003E7850F678F61140A7B9C38138F609CC</vt:lpwstr>
  </property>
  <property fmtid="{D5CDD505-2E9C-101B-9397-08002B2CF9AE}" pid="3" name="_ExtendedDescription">
    <vt:lpwstr/>
  </property>
</Properties>
</file>