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3"/>
  </p:notesMasterIdLst>
  <p:sldIdLst>
    <p:sldId id="256" r:id="rId5"/>
    <p:sldId id="418" r:id="rId6"/>
    <p:sldId id="446" r:id="rId7"/>
    <p:sldId id="257" r:id="rId8"/>
    <p:sldId id="417" r:id="rId9"/>
    <p:sldId id="444" r:id="rId10"/>
    <p:sldId id="442" r:id="rId11"/>
    <p:sldId id="348" r:id="rId12"/>
    <p:sldId id="336" r:id="rId13"/>
    <p:sldId id="746" r:id="rId14"/>
    <p:sldId id="496" r:id="rId15"/>
    <p:sldId id="540" r:id="rId16"/>
    <p:sldId id="562" r:id="rId17"/>
    <p:sldId id="544" r:id="rId18"/>
    <p:sldId id="558" r:id="rId19"/>
    <p:sldId id="559" r:id="rId20"/>
    <p:sldId id="571" r:id="rId21"/>
    <p:sldId id="555" r:id="rId22"/>
    <p:sldId id="751" r:id="rId23"/>
    <p:sldId id="747" r:id="rId24"/>
    <p:sldId id="748" r:id="rId25"/>
    <p:sldId id="750" r:id="rId26"/>
    <p:sldId id="432" r:id="rId27"/>
    <p:sldId id="743" r:id="rId28"/>
    <p:sldId id="426" r:id="rId29"/>
    <p:sldId id="437" r:id="rId30"/>
    <p:sldId id="436" r:id="rId31"/>
    <p:sldId id="30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SG  Employer Engagement Strategies Part Two Webinar" id="{A0E1E425-4D53-41AA-9435-48D7468EE202}">
          <p14:sldIdLst>
            <p14:sldId id="256"/>
            <p14:sldId id="418"/>
            <p14:sldId id="446"/>
            <p14:sldId id="257"/>
            <p14:sldId id="417"/>
            <p14:sldId id="444"/>
            <p14:sldId id="442"/>
            <p14:sldId id="348"/>
            <p14:sldId id="336"/>
            <p14:sldId id="746"/>
            <p14:sldId id="496"/>
            <p14:sldId id="540"/>
            <p14:sldId id="562"/>
            <p14:sldId id="544"/>
            <p14:sldId id="558"/>
            <p14:sldId id="559"/>
            <p14:sldId id="571"/>
            <p14:sldId id="555"/>
            <p14:sldId id="751"/>
            <p14:sldId id="747"/>
            <p14:sldId id="748"/>
            <p14:sldId id="750"/>
            <p14:sldId id="432"/>
            <p14:sldId id="743"/>
            <p14:sldId id="426"/>
            <p14:sldId id="437"/>
            <p14:sldId id="436"/>
            <p14:sldId id="30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B18"/>
    <a:srgbClr val="0D477B"/>
    <a:srgbClr val="FF66CC"/>
    <a:srgbClr val="99FF33"/>
    <a:srgbClr val="93A050"/>
    <a:srgbClr val="00548D"/>
    <a:srgbClr val="56A765"/>
    <a:srgbClr val="CD426A"/>
    <a:srgbClr val="C00000"/>
    <a:srgbClr val="95B3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FF86D0-B040-AA4F-38D0-0B3BFA88983F}" v="22" dt="2021-08-04T16:38:10.117"/>
    <p1510:client id="{0327CF3E-384A-4877-B97D-CB0CAC5F3E72}" v="12" dt="2021-08-02T17:25:51.217"/>
    <p1510:client id="{0A9B270A-9AE2-FA5A-E154-CDB4E15AF483}" v="1" dt="2021-08-06T22:49:11.870"/>
    <p1510:client id="{0E104E40-EA06-2729-85AA-33422EF5DCE7}" v="2" dt="2021-08-06T14:59:33.504"/>
    <p1510:client id="{0F39BE56-AC1B-4372-81AF-F3C5965FE964}" v="2" dt="2021-08-31T12:18:15.752"/>
    <p1510:client id="{4A42EC60-1AA4-4B1C-818E-01DB1C89C480}" v="32" dt="2021-08-06T18:24:16.269"/>
    <p1510:client id="{4D44B365-2BE7-A0DA-7F44-86A771AE19B4}" v="55" dt="2021-08-20T15:19:00.496"/>
    <p1510:client id="{96F482F0-D4D5-4FF3-BA9A-459B8D8DDE85}" v="1" dt="2021-08-03T16:27:50.574"/>
    <p1510:client id="{CAD61A5C-DBF6-6E88-9670-3FEE93C5071F}" v="13" dt="2021-08-03T14:58:43.431"/>
    <p1510:client id="{CB7C7DD1-EDE5-41F1-BBFD-82A583751872}" v="74" dt="2021-08-03T15:45:47.507"/>
    <p1510:client id="{DA4DBEFD-1A70-BABB-E94A-0B5A60F1251D}" v="28" dt="2021-08-30T16:50:21.653"/>
    <p1510:client id="{EDEA8036-0847-5DB7-BB20-8C689CD38D96}" v="140" dt="2021-08-02T19:22:31.671"/>
    <p1510:client id="{FA8AFF91-4742-DD37-A0AA-055AE6FBF842}" v="24" dt="2021-08-03T16:38:55.3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80" autoAdjust="0"/>
    <p:restoredTop sz="94291" autoAdjust="0"/>
  </p:normalViewPr>
  <p:slideViewPr>
    <p:cSldViewPr snapToGrid="0">
      <p:cViewPr varScale="1">
        <p:scale>
          <a:sx n="37" d="100"/>
          <a:sy n="37" d="100"/>
        </p:scale>
        <p:origin x="66" y="750"/>
      </p:cViewPr>
      <p:guideLst/>
    </p:cSldViewPr>
  </p:slideViewPr>
  <p:outlineViewPr>
    <p:cViewPr>
      <p:scale>
        <a:sx n="33" d="100"/>
        <a:sy n="33" d="100"/>
      </p:scale>
      <p:origin x="0" y="-1684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FFBE8B-D957-4F46-9677-732B1F1B46C1}" type="doc">
      <dgm:prSet loTypeId="urn:microsoft.com/office/officeart/2005/8/layout/hierarchy1" loCatId="hierarchy" qsTypeId="urn:microsoft.com/office/officeart/2005/8/quickstyle/simple2" qsCatId="simple" csTypeId="urn:microsoft.com/office/officeart/2005/8/colors/accent2_2" csCatId="accent2" phldr="1"/>
      <dgm:spPr/>
      <dgm:t>
        <a:bodyPr/>
        <a:lstStyle/>
        <a:p>
          <a:endParaRPr lang="en-US"/>
        </a:p>
      </dgm:t>
    </dgm:pt>
    <dgm:pt modelId="{98B6AC72-464E-45B7-AB12-88587714B9C1}">
      <dgm:prSet/>
      <dgm:spPr>
        <a:ln>
          <a:solidFill>
            <a:srgbClr val="F69B18"/>
          </a:solidFill>
        </a:ln>
      </dgm:spPr>
      <dgm:t>
        <a:bodyPr/>
        <a:lstStyle/>
        <a:p>
          <a:r>
            <a:rPr lang="en-US"/>
            <a:t>Business Engagement Process Steps</a:t>
          </a:r>
        </a:p>
      </dgm:t>
    </dgm:pt>
    <dgm:pt modelId="{94CDED6F-B190-4098-8009-FDD8855767AF}" type="parTrans" cxnId="{F7356A63-F629-4333-B49B-87E111BEFB43}">
      <dgm:prSet/>
      <dgm:spPr/>
      <dgm:t>
        <a:bodyPr/>
        <a:lstStyle/>
        <a:p>
          <a:endParaRPr lang="en-US"/>
        </a:p>
      </dgm:t>
    </dgm:pt>
    <dgm:pt modelId="{4122E059-18CD-44BF-BD14-8304F67CC289}" type="sibTrans" cxnId="{F7356A63-F629-4333-B49B-87E111BEFB43}">
      <dgm:prSet/>
      <dgm:spPr/>
      <dgm:t>
        <a:bodyPr/>
        <a:lstStyle/>
        <a:p>
          <a:endParaRPr lang="en-US"/>
        </a:p>
      </dgm:t>
    </dgm:pt>
    <dgm:pt modelId="{B34459A2-ED6C-4CB9-ACF2-47C73975C5C3}">
      <dgm:prSet/>
      <dgm:spPr/>
      <dgm:t>
        <a:bodyPr/>
        <a:lstStyle/>
        <a:p>
          <a:r>
            <a:rPr lang="en-US" dirty="0"/>
            <a:t>Ident</a:t>
          </a:r>
          <a:r>
            <a:rPr lang="en-US" b="0" i="0" dirty="0">
              <a:latin typeface="Brandon Grotesque Regular" panose="020B0503020203060202" pitchFamily="34" charset="77"/>
            </a:rPr>
            <a:t>ify Opportunities and Plan</a:t>
          </a:r>
        </a:p>
      </dgm:t>
    </dgm:pt>
    <dgm:pt modelId="{6F78A40D-E578-471D-ABE8-2F51E8A81B74}" type="parTrans" cxnId="{D31EEE56-1201-4EF1-95F9-CD020F4808E0}">
      <dgm:prSet/>
      <dgm:spPr/>
      <dgm:t>
        <a:bodyPr/>
        <a:lstStyle/>
        <a:p>
          <a:endParaRPr lang="en-US"/>
        </a:p>
      </dgm:t>
    </dgm:pt>
    <dgm:pt modelId="{324479EA-4B06-4FFF-AAEB-5C55FE53D345}" type="sibTrans" cxnId="{D31EEE56-1201-4EF1-95F9-CD020F4808E0}">
      <dgm:prSet/>
      <dgm:spPr/>
      <dgm:t>
        <a:bodyPr/>
        <a:lstStyle/>
        <a:p>
          <a:endParaRPr lang="en-US"/>
        </a:p>
      </dgm:t>
    </dgm:pt>
    <dgm:pt modelId="{2CA195F8-674E-461A-A6D7-4A93F43F9386}">
      <dgm:prSet/>
      <dgm:spPr/>
      <dgm:t>
        <a:bodyPr/>
        <a:lstStyle/>
        <a:p>
          <a:r>
            <a:rPr lang="en-US" b="0" i="0" dirty="0">
              <a:latin typeface="Brandon Grotesque Regular" panose="020B0503020203060202" pitchFamily="34" charset="77"/>
            </a:rPr>
            <a:t>Discover &amp; Present Capabilities</a:t>
          </a:r>
        </a:p>
      </dgm:t>
    </dgm:pt>
    <dgm:pt modelId="{9C3CEF22-886D-4B4A-B653-35D22468F4EA}" type="parTrans" cxnId="{01B27344-E0CC-4EA6-9155-796DF09BCC8A}">
      <dgm:prSet/>
      <dgm:spPr/>
      <dgm:t>
        <a:bodyPr/>
        <a:lstStyle/>
        <a:p>
          <a:endParaRPr lang="en-US"/>
        </a:p>
      </dgm:t>
    </dgm:pt>
    <dgm:pt modelId="{B68BEE07-00D2-4903-B8D7-CDE3DC6A11B1}" type="sibTrans" cxnId="{01B27344-E0CC-4EA6-9155-796DF09BCC8A}">
      <dgm:prSet/>
      <dgm:spPr/>
      <dgm:t>
        <a:bodyPr/>
        <a:lstStyle/>
        <a:p>
          <a:endParaRPr lang="en-US"/>
        </a:p>
      </dgm:t>
    </dgm:pt>
    <dgm:pt modelId="{6B350CA5-7A25-4E21-A875-06096D363C93}">
      <dgm:prSet/>
      <dgm:spPr/>
      <dgm:t>
        <a:bodyPr/>
        <a:lstStyle/>
        <a:p>
          <a:r>
            <a:rPr lang="en-US" b="0" i="0" dirty="0">
              <a:latin typeface="Brandon Grotesque Regular" panose="020B0503020203060202" pitchFamily="34" charset="77"/>
            </a:rPr>
            <a:t>Deliver Value    &amp; Results</a:t>
          </a:r>
        </a:p>
      </dgm:t>
    </dgm:pt>
    <dgm:pt modelId="{5F9DEF09-587D-4E73-91E3-A41F50C92534}" type="parTrans" cxnId="{F03300C5-F3F1-4B9A-9A8C-3EF209549E76}">
      <dgm:prSet/>
      <dgm:spPr/>
      <dgm:t>
        <a:bodyPr/>
        <a:lstStyle/>
        <a:p>
          <a:endParaRPr lang="en-US"/>
        </a:p>
      </dgm:t>
    </dgm:pt>
    <dgm:pt modelId="{67FA98E8-85CF-42F7-A731-2B4869F52D65}" type="sibTrans" cxnId="{F03300C5-F3F1-4B9A-9A8C-3EF209549E76}">
      <dgm:prSet/>
      <dgm:spPr/>
      <dgm:t>
        <a:bodyPr/>
        <a:lstStyle/>
        <a:p>
          <a:endParaRPr lang="en-US"/>
        </a:p>
      </dgm:t>
    </dgm:pt>
    <dgm:pt modelId="{B0C3842E-6420-4552-AABB-FF635E0A7DDF}">
      <dgm:prSet/>
      <dgm:spPr/>
      <dgm:t>
        <a:bodyPr/>
        <a:lstStyle/>
        <a:p>
          <a:r>
            <a:rPr lang="en-US" b="0" i="0" dirty="0">
              <a:latin typeface="Brandon Grotesque Regular" panose="020B0503020203060202" pitchFamily="34" charset="77"/>
            </a:rPr>
            <a:t>Maintain &amp; Grow the Relation</a:t>
          </a:r>
          <a:r>
            <a:rPr lang="en-US" dirty="0"/>
            <a:t>ship</a:t>
          </a:r>
        </a:p>
      </dgm:t>
    </dgm:pt>
    <dgm:pt modelId="{F92B936C-960C-4563-A065-14203A2633BB}" type="parTrans" cxnId="{957E13EF-F461-4D3B-8FEA-65F95870603C}">
      <dgm:prSet/>
      <dgm:spPr/>
      <dgm:t>
        <a:bodyPr/>
        <a:lstStyle/>
        <a:p>
          <a:endParaRPr lang="en-US"/>
        </a:p>
      </dgm:t>
    </dgm:pt>
    <dgm:pt modelId="{86E09CD3-76EE-48D4-8392-A73CB0741A98}" type="sibTrans" cxnId="{957E13EF-F461-4D3B-8FEA-65F95870603C}">
      <dgm:prSet/>
      <dgm:spPr/>
      <dgm:t>
        <a:bodyPr/>
        <a:lstStyle/>
        <a:p>
          <a:endParaRPr lang="en-US"/>
        </a:p>
      </dgm:t>
    </dgm:pt>
    <dgm:pt modelId="{7C63B541-A9BD-7346-89D8-8D90C7456D87}" type="pres">
      <dgm:prSet presAssocID="{EBFFBE8B-D957-4F46-9677-732B1F1B46C1}" presName="hierChild1" presStyleCnt="0">
        <dgm:presLayoutVars>
          <dgm:chPref val="1"/>
          <dgm:dir/>
          <dgm:animOne val="branch"/>
          <dgm:animLvl val="lvl"/>
          <dgm:resizeHandles/>
        </dgm:presLayoutVars>
      </dgm:prSet>
      <dgm:spPr/>
    </dgm:pt>
    <dgm:pt modelId="{E5845363-A0C0-F04F-A69B-58BEF90B4B08}" type="pres">
      <dgm:prSet presAssocID="{98B6AC72-464E-45B7-AB12-88587714B9C1}" presName="hierRoot1" presStyleCnt="0"/>
      <dgm:spPr/>
    </dgm:pt>
    <dgm:pt modelId="{880C8B3F-A956-584E-B395-F91EC61694EA}" type="pres">
      <dgm:prSet presAssocID="{98B6AC72-464E-45B7-AB12-88587714B9C1}" presName="composite" presStyleCnt="0"/>
      <dgm:spPr/>
    </dgm:pt>
    <dgm:pt modelId="{0FC874E9-2329-B14D-B5C9-5DEA812366F8}" type="pres">
      <dgm:prSet presAssocID="{98B6AC72-464E-45B7-AB12-88587714B9C1}" presName="background" presStyleLbl="node0" presStyleIdx="0" presStyleCnt="1"/>
      <dgm:spPr>
        <a:solidFill>
          <a:srgbClr val="F69B18"/>
        </a:solidFill>
      </dgm:spPr>
    </dgm:pt>
    <dgm:pt modelId="{E8801E17-4E47-B84D-862F-2AE2ECF5DC73}" type="pres">
      <dgm:prSet presAssocID="{98B6AC72-464E-45B7-AB12-88587714B9C1}" presName="text" presStyleLbl="fgAcc0" presStyleIdx="0" presStyleCnt="1">
        <dgm:presLayoutVars>
          <dgm:chPref val="3"/>
        </dgm:presLayoutVars>
      </dgm:prSet>
      <dgm:spPr/>
    </dgm:pt>
    <dgm:pt modelId="{46CAB7FD-1816-1D43-9DBD-88F9DB22D516}" type="pres">
      <dgm:prSet presAssocID="{98B6AC72-464E-45B7-AB12-88587714B9C1}" presName="hierChild2" presStyleCnt="0"/>
      <dgm:spPr/>
    </dgm:pt>
    <dgm:pt modelId="{07D98CED-73C9-5546-9521-7C50E3AD6DE2}" type="pres">
      <dgm:prSet presAssocID="{6F78A40D-E578-471D-ABE8-2F51E8A81B74}" presName="Name10" presStyleLbl="parChTrans1D2" presStyleIdx="0" presStyleCnt="4"/>
      <dgm:spPr/>
    </dgm:pt>
    <dgm:pt modelId="{5C669122-F4CB-0846-A82C-367349E827EA}" type="pres">
      <dgm:prSet presAssocID="{B34459A2-ED6C-4CB9-ACF2-47C73975C5C3}" presName="hierRoot2" presStyleCnt="0"/>
      <dgm:spPr/>
    </dgm:pt>
    <dgm:pt modelId="{8FD0652F-1E2B-704B-966A-3D0350368AA9}" type="pres">
      <dgm:prSet presAssocID="{B34459A2-ED6C-4CB9-ACF2-47C73975C5C3}" presName="composite2" presStyleCnt="0"/>
      <dgm:spPr/>
    </dgm:pt>
    <dgm:pt modelId="{03BFB616-66BC-9443-9554-686A7F44A9E5}" type="pres">
      <dgm:prSet presAssocID="{B34459A2-ED6C-4CB9-ACF2-47C73975C5C3}" presName="background2" presStyleLbl="node2" presStyleIdx="0" presStyleCnt="4"/>
      <dgm:spPr/>
    </dgm:pt>
    <dgm:pt modelId="{DF8920E2-2AF2-CE49-A774-F5A8EA654460}" type="pres">
      <dgm:prSet presAssocID="{B34459A2-ED6C-4CB9-ACF2-47C73975C5C3}" presName="text2" presStyleLbl="fgAcc2" presStyleIdx="0" presStyleCnt="4">
        <dgm:presLayoutVars>
          <dgm:chPref val="3"/>
        </dgm:presLayoutVars>
      </dgm:prSet>
      <dgm:spPr/>
    </dgm:pt>
    <dgm:pt modelId="{5B211285-97F1-E347-B9A5-2FDC1742DB26}" type="pres">
      <dgm:prSet presAssocID="{B34459A2-ED6C-4CB9-ACF2-47C73975C5C3}" presName="hierChild3" presStyleCnt="0"/>
      <dgm:spPr/>
    </dgm:pt>
    <dgm:pt modelId="{9DA86887-9087-3E49-8F65-B4C97EC941A5}" type="pres">
      <dgm:prSet presAssocID="{9C3CEF22-886D-4B4A-B653-35D22468F4EA}" presName="Name10" presStyleLbl="parChTrans1D2" presStyleIdx="1" presStyleCnt="4"/>
      <dgm:spPr/>
    </dgm:pt>
    <dgm:pt modelId="{C55109D0-B56E-734A-8E1C-18AA72F077BF}" type="pres">
      <dgm:prSet presAssocID="{2CA195F8-674E-461A-A6D7-4A93F43F9386}" presName="hierRoot2" presStyleCnt="0"/>
      <dgm:spPr/>
    </dgm:pt>
    <dgm:pt modelId="{5C5185B5-F24B-3346-8052-DB723CCEFEF2}" type="pres">
      <dgm:prSet presAssocID="{2CA195F8-674E-461A-A6D7-4A93F43F9386}" presName="composite2" presStyleCnt="0"/>
      <dgm:spPr/>
    </dgm:pt>
    <dgm:pt modelId="{61A7CD4B-265F-CF4E-877C-708A07A07A5F}" type="pres">
      <dgm:prSet presAssocID="{2CA195F8-674E-461A-A6D7-4A93F43F9386}" presName="background2" presStyleLbl="node2" presStyleIdx="1" presStyleCnt="4"/>
      <dgm:spPr/>
    </dgm:pt>
    <dgm:pt modelId="{DBFF9FD4-21C2-B548-AB61-6EBE896E6FFB}" type="pres">
      <dgm:prSet presAssocID="{2CA195F8-674E-461A-A6D7-4A93F43F9386}" presName="text2" presStyleLbl="fgAcc2" presStyleIdx="1" presStyleCnt="4">
        <dgm:presLayoutVars>
          <dgm:chPref val="3"/>
        </dgm:presLayoutVars>
      </dgm:prSet>
      <dgm:spPr/>
    </dgm:pt>
    <dgm:pt modelId="{C18B174C-F3AA-4147-9525-CDAE3623445C}" type="pres">
      <dgm:prSet presAssocID="{2CA195F8-674E-461A-A6D7-4A93F43F9386}" presName="hierChild3" presStyleCnt="0"/>
      <dgm:spPr/>
    </dgm:pt>
    <dgm:pt modelId="{012968B6-5B1F-6A4D-8B5F-2212AC36F940}" type="pres">
      <dgm:prSet presAssocID="{5F9DEF09-587D-4E73-91E3-A41F50C92534}" presName="Name10" presStyleLbl="parChTrans1D2" presStyleIdx="2" presStyleCnt="4"/>
      <dgm:spPr/>
    </dgm:pt>
    <dgm:pt modelId="{F7D74AF1-4DAC-1541-868C-DF6A55ACB230}" type="pres">
      <dgm:prSet presAssocID="{6B350CA5-7A25-4E21-A875-06096D363C93}" presName="hierRoot2" presStyleCnt="0"/>
      <dgm:spPr/>
    </dgm:pt>
    <dgm:pt modelId="{299C8DAF-1658-974F-BCC4-8C882A2A17C7}" type="pres">
      <dgm:prSet presAssocID="{6B350CA5-7A25-4E21-A875-06096D363C93}" presName="composite2" presStyleCnt="0"/>
      <dgm:spPr/>
    </dgm:pt>
    <dgm:pt modelId="{1A891D41-1347-2C4F-BD28-3270296BDE41}" type="pres">
      <dgm:prSet presAssocID="{6B350CA5-7A25-4E21-A875-06096D363C93}" presName="background2" presStyleLbl="node2" presStyleIdx="2" presStyleCnt="4"/>
      <dgm:spPr/>
    </dgm:pt>
    <dgm:pt modelId="{3B1F3E9C-87BF-E046-BD64-CA745118F978}" type="pres">
      <dgm:prSet presAssocID="{6B350CA5-7A25-4E21-A875-06096D363C93}" presName="text2" presStyleLbl="fgAcc2" presStyleIdx="2" presStyleCnt="4">
        <dgm:presLayoutVars>
          <dgm:chPref val="3"/>
        </dgm:presLayoutVars>
      </dgm:prSet>
      <dgm:spPr/>
    </dgm:pt>
    <dgm:pt modelId="{D39A7165-5902-024E-896E-17C57E24974A}" type="pres">
      <dgm:prSet presAssocID="{6B350CA5-7A25-4E21-A875-06096D363C93}" presName="hierChild3" presStyleCnt="0"/>
      <dgm:spPr/>
    </dgm:pt>
    <dgm:pt modelId="{5CC0DD92-FAC6-2548-A5B8-7E30298D65AB}" type="pres">
      <dgm:prSet presAssocID="{F92B936C-960C-4563-A065-14203A2633BB}" presName="Name10" presStyleLbl="parChTrans1D2" presStyleIdx="3" presStyleCnt="4"/>
      <dgm:spPr/>
    </dgm:pt>
    <dgm:pt modelId="{B320F167-A30F-BE4E-83FD-AB4C7A9573AB}" type="pres">
      <dgm:prSet presAssocID="{B0C3842E-6420-4552-AABB-FF635E0A7DDF}" presName="hierRoot2" presStyleCnt="0"/>
      <dgm:spPr/>
    </dgm:pt>
    <dgm:pt modelId="{7BA489F6-4762-BD42-9E48-E8EF2D9C0E53}" type="pres">
      <dgm:prSet presAssocID="{B0C3842E-6420-4552-AABB-FF635E0A7DDF}" presName="composite2" presStyleCnt="0"/>
      <dgm:spPr/>
    </dgm:pt>
    <dgm:pt modelId="{FAABAAE5-EECF-524D-B71A-9A1398B237F9}" type="pres">
      <dgm:prSet presAssocID="{B0C3842E-6420-4552-AABB-FF635E0A7DDF}" presName="background2" presStyleLbl="node2" presStyleIdx="3" presStyleCnt="4"/>
      <dgm:spPr/>
    </dgm:pt>
    <dgm:pt modelId="{886E648C-B745-504F-95C0-1300EC478DBE}" type="pres">
      <dgm:prSet presAssocID="{B0C3842E-6420-4552-AABB-FF635E0A7DDF}" presName="text2" presStyleLbl="fgAcc2" presStyleIdx="3" presStyleCnt="4">
        <dgm:presLayoutVars>
          <dgm:chPref val="3"/>
        </dgm:presLayoutVars>
      </dgm:prSet>
      <dgm:spPr/>
    </dgm:pt>
    <dgm:pt modelId="{7769B417-41E6-7F45-A05D-CC626D4DF953}" type="pres">
      <dgm:prSet presAssocID="{B0C3842E-6420-4552-AABB-FF635E0A7DDF}" presName="hierChild3" presStyleCnt="0"/>
      <dgm:spPr/>
    </dgm:pt>
  </dgm:ptLst>
  <dgm:cxnLst>
    <dgm:cxn modelId="{B64D2A00-EDBD-FD45-B8CA-443AA5E71936}" type="presOf" srcId="{6B350CA5-7A25-4E21-A875-06096D363C93}" destId="{3B1F3E9C-87BF-E046-BD64-CA745118F978}" srcOrd="0" destOrd="0" presId="urn:microsoft.com/office/officeart/2005/8/layout/hierarchy1"/>
    <dgm:cxn modelId="{7E0BAA1E-EE70-F648-9142-F0CF3FC88E5A}" type="presOf" srcId="{6F78A40D-E578-471D-ABE8-2F51E8A81B74}" destId="{07D98CED-73C9-5546-9521-7C50E3AD6DE2}" srcOrd="0" destOrd="0" presId="urn:microsoft.com/office/officeart/2005/8/layout/hierarchy1"/>
    <dgm:cxn modelId="{F7356A63-F629-4333-B49B-87E111BEFB43}" srcId="{EBFFBE8B-D957-4F46-9677-732B1F1B46C1}" destId="{98B6AC72-464E-45B7-AB12-88587714B9C1}" srcOrd="0" destOrd="0" parTransId="{94CDED6F-B190-4098-8009-FDD8855767AF}" sibTransId="{4122E059-18CD-44BF-BD14-8304F67CC289}"/>
    <dgm:cxn modelId="{01B27344-E0CC-4EA6-9155-796DF09BCC8A}" srcId="{98B6AC72-464E-45B7-AB12-88587714B9C1}" destId="{2CA195F8-674E-461A-A6D7-4A93F43F9386}" srcOrd="1" destOrd="0" parTransId="{9C3CEF22-886D-4B4A-B653-35D22468F4EA}" sibTransId="{B68BEE07-00D2-4903-B8D7-CDE3DC6A11B1}"/>
    <dgm:cxn modelId="{B52ECC68-DF61-1744-A727-4EB7AEBD4B52}" type="presOf" srcId="{F92B936C-960C-4563-A065-14203A2633BB}" destId="{5CC0DD92-FAC6-2548-A5B8-7E30298D65AB}" srcOrd="0" destOrd="0" presId="urn:microsoft.com/office/officeart/2005/8/layout/hierarchy1"/>
    <dgm:cxn modelId="{3C346054-A416-6D49-805D-E44D6AA71F80}" type="presOf" srcId="{B34459A2-ED6C-4CB9-ACF2-47C73975C5C3}" destId="{DF8920E2-2AF2-CE49-A774-F5A8EA654460}" srcOrd="0" destOrd="0" presId="urn:microsoft.com/office/officeart/2005/8/layout/hierarchy1"/>
    <dgm:cxn modelId="{D31EEE56-1201-4EF1-95F9-CD020F4808E0}" srcId="{98B6AC72-464E-45B7-AB12-88587714B9C1}" destId="{B34459A2-ED6C-4CB9-ACF2-47C73975C5C3}" srcOrd="0" destOrd="0" parTransId="{6F78A40D-E578-471D-ABE8-2F51E8A81B74}" sibTransId="{324479EA-4B06-4FFF-AAEB-5C55FE53D345}"/>
    <dgm:cxn modelId="{A29C5078-A12A-7C4C-986C-DE7E3720D6C0}" type="presOf" srcId="{98B6AC72-464E-45B7-AB12-88587714B9C1}" destId="{E8801E17-4E47-B84D-862F-2AE2ECF5DC73}" srcOrd="0" destOrd="0" presId="urn:microsoft.com/office/officeart/2005/8/layout/hierarchy1"/>
    <dgm:cxn modelId="{BB93F27E-658D-7844-8FDE-9542AE39E690}" type="presOf" srcId="{B0C3842E-6420-4552-AABB-FF635E0A7DDF}" destId="{886E648C-B745-504F-95C0-1300EC478DBE}" srcOrd="0" destOrd="0" presId="urn:microsoft.com/office/officeart/2005/8/layout/hierarchy1"/>
    <dgm:cxn modelId="{07D711A6-3B7E-8E4B-93B1-B77D2B8F773D}" type="presOf" srcId="{9C3CEF22-886D-4B4A-B653-35D22468F4EA}" destId="{9DA86887-9087-3E49-8F65-B4C97EC941A5}" srcOrd="0" destOrd="0" presId="urn:microsoft.com/office/officeart/2005/8/layout/hierarchy1"/>
    <dgm:cxn modelId="{6B1E1BC2-AE30-2D4F-88EF-9F76545771C9}" type="presOf" srcId="{2CA195F8-674E-461A-A6D7-4A93F43F9386}" destId="{DBFF9FD4-21C2-B548-AB61-6EBE896E6FFB}" srcOrd="0" destOrd="0" presId="urn:microsoft.com/office/officeart/2005/8/layout/hierarchy1"/>
    <dgm:cxn modelId="{F03300C5-F3F1-4B9A-9A8C-3EF209549E76}" srcId="{98B6AC72-464E-45B7-AB12-88587714B9C1}" destId="{6B350CA5-7A25-4E21-A875-06096D363C93}" srcOrd="2" destOrd="0" parTransId="{5F9DEF09-587D-4E73-91E3-A41F50C92534}" sibTransId="{67FA98E8-85CF-42F7-A731-2B4869F52D65}"/>
    <dgm:cxn modelId="{697BE9DF-88C5-8744-9C78-AFFB8888E3AD}" type="presOf" srcId="{5F9DEF09-587D-4E73-91E3-A41F50C92534}" destId="{012968B6-5B1F-6A4D-8B5F-2212AC36F940}" srcOrd="0" destOrd="0" presId="urn:microsoft.com/office/officeart/2005/8/layout/hierarchy1"/>
    <dgm:cxn modelId="{957E13EF-F461-4D3B-8FEA-65F95870603C}" srcId="{98B6AC72-464E-45B7-AB12-88587714B9C1}" destId="{B0C3842E-6420-4552-AABB-FF635E0A7DDF}" srcOrd="3" destOrd="0" parTransId="{F92B936C-960C-4563-A065-14203A2633BB}" sibTransId="{86E09CD3-76EE-48D4-8392-A73CB0741A98}"/>
    <dgm:cxn modelId="{05DCADF0-E2E3-F74C-A450-D6D35719A2C5}" type="presOf" srcId="{EBFFBE8B-D957-4F46-9677-732B1F1B46C1}" destId="{7C63B541-A9BD-7346-89D8-8D90C7456D87}" srcOrd="0" destOrd="0" presId="urn:microsoft.com/office/officeart/2005/8/layout/hierarchy1"/>
    <dgm:cxn modelId="{73F4B1C1-EFF7-8640-9CEC-5C87116B4010}" type="presParOf" srcId="{7C63B541-A9BD-7346-89D8-8D90C7456D87}" destId="{E5845363-A0C0-F04F-A69B-58BEF90B4B08}" srcOrd="0" destOrd="0" presId="urn:microsoft.com/office/officeart/2005/8/layout/hierarchy1"/>
    <dgm:cxn modelId="{1ADC1E0E-3D1D-2242-B8C8-87929F52DA9D}" type="presParOf" srcId="{E5845363-A0C0-F04F-A69B-58BEF90B4B08}" destId="{880C8B3F-A956-584E-B395-F91EC61694EA}" srcOrd="0" destOrd="0" presId="urn:microsoft.com/office/officeart/2005/8/layout/hierarchy1"/>
    <dgm:cxn modelId="{21D4E291-C4BB-654C-9D1A-0E0753081247}" type="presParOf" srcId="{880C8B3F-A956-584E-B395-F91EC61694EA}" destId="{0FC874E9-2329-B14D-B5C9-5DEA812366F8}" srcOrd="0" destOrd="0" presId="urn:microsoft.com/office/officeart/2005/8/layout/hierarchy1"/>
    <dgm:cxn modelId="{8CEE4858-0EC5-0449-92DD-11CE7999EA92}" type="presParOf" srcId="{880C8B3F-A956-584E-B395-F91EC61694EA}" destId="{E8801E17-4E47-B84D-862F-2AE2ECF5DC73}" srcOrd="1" destOrd="0" presId="urn:microsoft.com/office/officeart/2005/8/layout/hierarchy1"/>
    <dgm:cxn modelId="{8E32BD2E-DE7D-4C4D-B743-E4A659BA057E}" type="presParOf" srcId="{E5845363-A0C0-F04F-A69B-58BEF90B4B08}" destId="{46CAB7FD-1816-1D43-9DBD-88F9DB22D516}" srcOrd="1" destOrd="0" presId="urn:microsoft.com/office/officeart/2005/8/layout/hierarchy1"/>
    <dgm:cxn modelId="{32302C16-6C96-C14C-9210-B40950750B34}" type="presParOf" srcId="{46CAB7FD-1816-1D43-9DBD-88F9DB22D516}" destId="{07D98CED-73C9-5546-9521-7C50E3AD6DE2}" srcOrd="0" destOrd="0" presId="urn:microsoft.com/office/officeart/2005/8/layout/hierarchy1"/>
    <dgm:cxn modelId="{B0E200FD-0810-434F-B3CD-D4962E8BE072}" type="presParOf" srcId="{46CAB7FD-1816-1D43-9DBD-88F9DB22D516}" destId="{5C669122-F4CB-0846-A82C-367349E827EA}" srcOrd="1" destOrd="0" presId="urn:microsoft.com/office/officeart/2005/8/layout/hierarchy1"/>
    <dgm:cxn modelId="{C84403A2-9323-C24B-AECD-39EF05BD0661}" type="presParOf" srcId="{5C669122-F4CB-0846-A82C-367349E827EA}" destId="{8FD0652F-1E2B-704B-966A-3D0350368AA9}" srcOrd="0" destOrd="0" presId="urn:microsoft.com/office/officeart/2005/8/layout/hierarchy1"/>
    <dgm:cxn modelId="{09D0C179-CFCF-2D41-A44E-8B51ECFC5D81}" type="presParOf" srcId="{8FD0652F-1E2B-704B-966A-3D0350368AA9}" destId="{03BFB616-66BC-9443-9554-686A7F44A9E5}" srcOrd="0" destOrd="0" presId="urn:microsoft.com/office/officeart/2005/8/layout/hierarchy1"/>
    <dgm:cxn modelId="{5A681FF7-14BF-5F4E-BBD7-18E437B94509}" type="presParOf" srcId="{8FD0652F-1E2B-704B-966A-3D0350368AA9}" destId="{DF8920E2-2AF2-CE49-A774-F5A8EA654460}" srcOrd="1" destOrd="0" presId="urn:microsoft.com/office/officeart/2005/8/layout/hierarchy1"/>
    <dgm:cxn modelId="{3C4023B7-AA0B-674F-9747-785759C59837}" type="presParOf" srcId="{5C669122-F4CB-0846-A82C-367349E827EA}" destId="{5B211285-97F1-E347-B9A5-2FDC1742DB26}" srcOrd="1" destOrd="0" presId="urn:microsoft.com/office/officeart/2005/8/layout/hierarchy1"/>
    <dgm:cxn modelId="{927B4E57-D67A-C748-9F60-B086EFAC9FA9}" type="presParOf" srcId="{46CAB7FD-1816-1D43-9DBD-88F9DB22D516}" destId="{9DA86887-9087-3E49-8F65-B4C97EC941A5}" srcOrd="2" destOrd="0" presId="urn:microsoft.com/office/officeart/2005/8/layout/hierarchy1"/>
    <dgm:cxn modelId="{7E795F80-F22E-AE48-AAC7-27DA1CAF213D}" type="presParOf" srcId="{46CAB7FD-1816-1D43-9DBD-88F9DB22D516}" destId="{C55109D0-B56E-734A-8E1C-18AA72F077BF}" srcOrd="3" destOrd="0" presId="urn:microsoft.com/office/officeart/2005/8/layout/hierarchy1"/>
    <dgm:cxn modelId="{0EBC709B-8010-354A-B820-0CA9F5C2CC18}" type="presParOf" srcId="{C55109D0-B56E-734A-8E1C-18AA72F077BF}" destId="{5C5185B5-F24B-3346-8052-DB723CCEFEF2}" srcOrd="0" destOrd="0" presId="urn:microsoft.com/office/officeart/2005/8/layout/hierarchy1"/>
    <dgm:cxn modelId="{7C5A9D15-1F16-704C-B18F-AF1872429FF1}" type="presParOf" srcId="{5C5185B5-F24B-3346-8052-DB723CCEFEF2}" destId="{61A7CD4B-265F-CF4E-877C-708A07A07A5F}" srcOrd="0" destOrd="0" presId="urn:microsoft.com/office/officeart/2005/8/layout/hierarchy1"/>
    <dgm:cxn modelId="{D12BB5F1-9ADA-3240-908D-20508EF19002}" type="presParOf" srcId="{5C5185B5-F24B-3346-8052-DB723CCEFEF2}" destId="{DBFF9FD4-21C2-B548-AB61-6EBE896E6FFB}" srcOrd="1" destOrd="0" presId="urn:microsoft.com/office/officeart/2005/8/layout/hierarchy1"/>
    <dgm:cxn modelId="{7CACD5F9-9930-5D45-82C7-517F65B4E635}" type="presParOf" srcId="{C55109D0-B56E-734A-8E1C-18AA72F077BF}" destId="{C18B174C-F3AA-4147-9525-CDAE3623445C}" srcOrd="1" destOrd="0" presId="urn:microsoft.com/office/officeart/2005/8/layout/hierarchy1"/>
    <dgm:cxn modelId="{24AAE794-6344-CC46-BD82-508CF35EAFFA}" type="presParOf" srcId="{46CAB7FD-1816-1D43-9DBD-88F9DB22D516}" destId="{012968B6-5B1F-6A4D-8B5F-2212AC36F940}" srcOrd="4" destOrd="0" presId="urn:microsoft.com/office/officeart/2005/8/layout/hierarchy1"/>
    <dgm:cxn modelId="{B783FA3A-5479-A84C-A131-43657F9279B1}" type="presParOf" srcId="{46CAB7FD-1816-1D43-9DBD-88F9DB22D516}" destId="{F7D74AF1-4DAC-1541-868C-DF6A55ACB230}" srcOrd="5" destOrd="0" presId="urn:microsoft.com/office/officeart/2005/8/layout/hierarchy1"/>
    <dgm:cxn modelId="{DB3C350B-508B-E94E-A63F-7059753F51BB}" type="presParOf" srcId="{F7D74AF1-4DAC-1541-868C-DF6A55ACB230}" destId="{299C8DAF-1658-974F-BCC4-8C882A2A17C7}" srcOrd="0" destOrd="0" presId="urn:microsoft.com/office/officeart/2005/8/layout/hierarchy1"/>
    <dgm:cxn modelId="{0BF7C867-7E31-FD41-A449-643EAA9CB1F8}" type="presParOf" srcId="{299C8DAF-1658-974F-BCC4-8C882A2A17C7}" destId="{1A891D41-1347-2C4F-BD28-3270296BDE41}" srcOrd="0" destOrd="0" presId="urn:microsoft.com/office/officeart/2005/8/layout/hierarchy1"/>
    <dgm:cxn modelId="{3EA31C67-9AA7-9144-89AB-D377935E8851}" type="presParOf" srcId="{299C8DAF-1658-974F-BCC4-8C882A2A17C7}" destId="{3B1F3E9C-87BF-E046-BD64-CA745118F978}" srcOrd="1" destOrd="0" presId="urn:microsoft.com/office/officeart/2005/8/layout/hierarchy1"/>
    <dgm:cxn modelId="{08F9A88D-C352-1447-8DFD-C2768B81B44E}" type="presParOf" srcId="{F7D74AF1-4DAC-1541-868C-DF6A55ACB230}" destId="{D39A7165-5902-024E-896E-17C57E24974A}" srcOrd="1" destOrd="0" presId="urn:microsoft.com/office/officeart/2005/8/layout/hierarchy1"/>
    <dgm:cxn modelId="{095C9DDD-80ED-6C46-873A-719816B2731C}" type="presParOf" srcId="{46CAB7FD-1816-1D43-9DBD-88F9DB22D516}" destId="{5CC0DD92-FAC6-2548-A5B8-7E30298D65AB}" srcOrd="6" destOrd="0" presId="urn:microsoft.com/office/officeart/2005/8/layout/hierarchy1"/>
    <dgm:cxn modelId="{62AEE9B6-9E49-194F-95B5-A39398E1E130}" type="presParOf" srcId="{46CAB7FD-1816-1D43-9DBD-88F9DB22D516}" destId="{B320F167-A30F-BE4E-83FD-AB4C7A9573AB}" srcOrd="7" destOrd="0" presId="urn:microsoft.com/office/officeart/2005/8/layout/hierarchy1"/>
    <dgm:cxn modelId="{E08A5A3D-FDA9-9045-A652-F1F6C22727E0}" type="presParOf" srcId="{B320F167-A30F-BE4E-83FD-AB4C7A9573AB}" destId="{7BA489F6-4762-BD42-9E48-E8EF2D9C0E53}" srcOrd="0" destOrd="0" presId="urn:microsoft.com/office/officeart/2005/8/layout/hierarchy1"/>
    <dgm:cxn modelId="{91EDA976-E71C-424F-BBEF-8BFE549B554B}" type="presParOf" srcId="{7BA489F6-4762-BD42-9E48-E8EF2D9C0E53}" destId="{FAABAAE5-EECF-524D-B71A-9A1398B237F9}" srcOrd="0" destOrd="0" presId="urn:microsoft.com/office/officeart/2005/8/layout/hierarchy1"/>
    <dgm:cxn modelId="{BA7A3B78-1FE4-BB40-BE02-FA8BF147A688}" type="presParOf" srcId="{7BA489F6-4762-BD42-9E48-E8EF2D9C0E53}" destId="{886E648C-B745-504F-95C0-1300EC478DBE}" srcOrd="1" destOrd="0" presId="urn:microsoft.com/office/officeart/2005/8/layout/hierarchy1"/>
    <dgm:cxn modelId="{527D0DEA-3E42-2B40-9065-3EDD6CBD28C5}" type="presParOf" srcId="{B320F167-A30F-BE4E-83FD-AB4C7A9573AB}" destId="{7769B417-41E6-7F45-A05D-CC626D4DF95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C0DD92-FAC6-2548-A5B8-7E30298D65AB}">
      <dsp:nvSpPr>
        <dsp:cNvPr id="0" name=""/>
        <dsp:cNvSpPr/>
      </dsp:nvSpPr>
      <dsp:spPr>
        <a:xfrm>
          <a:off x="5135597" y="1852423"/>
          <a:ext cx="4032691" cy="639731"/>
        </a:xfrm>
        <a:custGeom>
          <a:avLst/>
          <a:gdLst/>
          <a:ahLst/>
          <a:cxnLst/>
          <a:rect l="0" t="0" r="0" b="0"/>
          <a:pathLst>
            <a:path>
              <a:moveTo>
                <a:pt x="0" y="0"/>
              </a:moveTo>
              <a:lnTo>
                <a:pt x="0" y="435958"/>
              </a:lnTo>
              <a:lnTo>
                <a:pt x="4032691" y="435958"/>
              </a:lnTo>
              <a:lnTo>
                <a:pt x="4032691" y="639731"/>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2968B6-5B1F-6A4D-8B5F-2212AC36F940}">
      <dsp:nvSpPr>
        <dsp:cNvPr id="0" name=""/>
        <dsp:cNvSpPr/>
      </dsp:nvSpPr>
      <dsp:spPr>
        <a:xfrm>
          <a:off x="5135597" y="1852423"/>
          <a:ext cx="1344230" cy="639731"/>
        </a:xfrm>
        <a:custGeom>
          <a:avLst/>
          <a:gdLst/>
          <a:ahLst/>
          <a:cxnLst/>
          <a:rect l="0" t="0" r="0" b="0"/>
          <a:pathLst>
            <a:path>
              <a:moveTo>
                <a:pt x="0" y="0"/>
              </a:moveTo>
              <a:lnTo>
                <a:pt x="0" y="435958"/>
              </a:lnTo>
              <a:lnTo>
                <a:pt x="1344230" y="435958"/>
              </a:lnTo>
              <a:lnTo>
                <a:pt x="1344230" y="639731"/>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A86887-9087-3E49-8F65-B4C97EC941A5}">
      <dsp:nvSpPr>
        <dsp:cNvPr id="0" name=""/>
        <dsp:cNvSpPr/>
      </dsp:nvSpPr>
      <dsp:spPr>
        <a:xfrm>
          <a:off x="3791366" y="1852423"/>
          <a:ext cx="1344230" cy="639731"/>
        </a:xfrm>
        <a:custGeom>
          <a:avLst/>
          <a:gdLst/>
          <a:ahLst/>
          <a:cxnLst/>
          <a:rect l="0" t="0" r="0" b="0"/>
          <a:pathLst>
            <a:path>
              <a:moveTo>
                <a:pt x="1344230" y="0"/>
              </a:moveTo>
              <a:lnTo>
                <a:pt x="1344230" y="435958"/>
              </a:lnTo>
              <a:lnTo>
                <a:pt x="0" y="435958"/>
              </a:lnTo>
              <a:lnTo>
                <a:pt x="0" y="639731"/>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D98CED-73C9-5546-9521-7C50E3AD6DE2}">
      <dsp:nvSpPr>
        <dsp:cNvPr id="0" name=""/>
        <dsp:cNvSpPr/>
      </dsp:nvSpPr>
      <dsp:spPr>
        <a:xfrm>
          <a:off x="1102905" y="1852423"/>
          <a:ext cx="4032691" cy="639731"/>
        </a:xfrm>
        <a:custGeom>
          <a:avLst/>
          <a:gdLst/>
          <a:ahLst/>
          <a:cxnLst/>
          <a:rect l="0" t="0" r="0" b="0"/>
          <a:pathLst>
            <a:path>
              <a:moveTo>
                <a:pt x="4032691" y="0"/>
              </a:moveTo>
              <a:lnTo>
                <a:pt x="4032691" y="435958"/>
              </a:lnTo>
              <a:lnTo>
                <a:pt x="0" y="435958"/>
              </a:lnTo>
              <a:lnTo>
                <a:pt x="0" y="639731"/>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C874E9-2329-B14D-B5C9-5DEA812366F8}">
      <dsp:nvSpPr>
        <dsp:cNvPr id="0" name=""/>
        <dsp:cNvSpPr/>
      </dsp:nvSpPr>
      <dsp:spPr>
        <a:xfrm>
          <a:off x="4035772" y="455645"/>
          <a:ext cx="2199649" cy="1396777"/>
        </a:xfrm>
        <a:prstGeom prst="roundRect">
          <a:avLst>
            <a:gd name="adj" fmla="val 10000"/>
          </a:avLst>
        </a:prstGeom>
        <a:solidFill>
          <a:srgbClr val="F69B1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8801E17-4E47-B84D-862F-2AE2ECF5DC73}">
      <dsp:nvSpPr>
        <dsp:cNvPr id="0" name=""/>
        <dsp:cNvSpPr/>
      </dsp:nvSpPr>
      <dsp:spPr>
        <a:xfrm>
          <a:off x="4280177" y="687830"/>
          <a:ext cx="2199649" cy="1396777"/>
        </a:xfrm>
        <a:prstGeom prst="roundRect">
          <a:avLst>
            <a:gd name="adj" fmla="val 10000"/>
          </a:avLst>
        </a:prstGeom>
        <a:solidFill>
          <a:schemeClr val="lt1">
            <a:alpha val="90000"/>
            <a:hueOff val="0"/>
            <a:satOff val="0"/>
            <a:lumOff val="0"/>
            <a:alphaOff val="0"/>
          </a:schemeClr>
        </a:solidFill>
        <a:ln w="12700" cap="flat" cmpd="sng" algn="ctr">
          <a:solidFill>
            <a:srgbClr val="F69B18"/>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Business Engagement Process Steps</a:t>
          </a:r>
        </a:p>
      </dsp:txBody>
      <dsp:txXfrm>
        <a:off x="4321087" y="728740"/>
        <a:ext cx="2117829" cy="1314957"/>
      </dsp:txXfrm>
    </dsp:sp>
    <dsp:sp modelId="{03BFB616-66BC-9443-9554-686A7F44A9E5}">
      <dsp:nvSpPr>
        <dsp:cNvPr id="0" name=""/>
        <dsp:cNvSpPr/>
      </dsp:nvSpPr>
      <dsp:spPr>
        <a:xfrm>
          <a:off x="3080" y="2492154"/>
          <a:ext cx="2199649" cy="139677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F8920E2-2AF2-CE49-A774-F5A8EA654460}">
      <dsp:nvSpPr>
        <dsp:cNvPr id="0" name=""/>
        <dsp:cNvSpPr/>
      </dsp:nvSpPr>
      <dsp:spPr>
        <a:xfrm>
          <a:off x="247486" y="2724339"/>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Ident</a:t>
          </a:r>
          <a:r>
            <a:rPr lang="en-US" sz="2500" b="0" i="0" kern="1200" dirty="0">
              <a:latin typeface="Brandon Grotesque Regular" panose="020B0503020203060202" pitchFamily="34" charset="77"/>
            </a:rPr>
            <a:t>ify Opportunities and Plan</a:t>
          </a:r>
        </a:p>
      </dsp:txBody>
      <dsp:txXfrm>
        <a:off x="288396" y="2765249"/>
        <a:ext cx="2117829" cy="1314957"/>
      </dsp:txXfrm>
    </dsp:sp>
    <dsp:sp modelId="{61A7CD4B-265F-CF4E-877C-708A07A07A5F}">
      <dsp:nvSpPr>
        <dsp:cNvPr id="0" name=""/>
        <dsp:cNvSpPr/>
      </dsp:nvSpPr>
      <dsp:spPr>
        <a:xfrm>
          <a:off x="2691541" y="2492154"/>
          <a:ext cx="2199649" cy="139677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BFF9FD4-21C2-B548-AB61-6EBE896E6FFB}">
      <dsp:nvSpPr>
        <dsp:cNvPr id="0" name=""/>
        <dsp:cNvSpPr/>
      </dsp:nvSpPr>
      <dsp:spPr>
        <a:xfrm>
          <a:off x="2935947" y="2724339"/>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dirty="0">
              <a:latin typeface="Brandon Grotesque Regular" panose="020B0503020203060202" pitchFamily="34" charset="77"/>
            </a:rPr>
            <a:t>Discover &amp; Present Capabilities</a:t>
          </a:r>
        </a:p>
      </dsp:txBody>
      <dsp:txXfrm>
        <a:off x="2976857" y="2765249"/>
        <a:ext cx="2117829" cy="1314957"/>
      </dsp:txXfrm>
    </dsp:sp>
    <dsp:sp modelId="{1A891D41-1347-2C4F-BD28-3270296BDE41}">
      <dsp:nvSpPr>
        <dsp:cNvPr id="0" name=""/>
        <dsp:cNvSpPr/>
      </dsp:nvSpPr>
      <dsp:spPr>
        <a:xfrm>
          <a:off x="5380002" y="2492154"/>
          <a:ext cx="2199649" cy="139677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B1F3E9C-87BF-E046-BD64-CA745118F978}">
      <dsp:nvSpPr>
        <dsp:cNvPr id="0" name=""/>
        <dsp:cNvSpPr/>
      </dsp:nvSpPr>
      <dsp:spPr>
        <a:xfrm>
          <a:off x="5624408" y="2724339"/>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dirty="0">
              <a:latin typeface="Brandon Grotesque Regular" panose="020B0503020203060202" pitchFamily="34" charset="77"/>
            </a:rPr>
            <a:t>Deliver Value    &amp; Results</a:t>
          </a:r>
        </a:p>
      </dsp:txBody>
      <dsp:txXfrm>
        <a:off x="5665318" y="2765249"/>
        <a:ext cx="2117829" cy="1314957"/>
      </dsp:txXfrm>
    </dsp:sp>
    <dsp:sp modelId="{FAABAAE5-EECF-524D-B71A-9A1398B237F9}">
      <dsp:nvSpPr>
        <dsp:cNvPr id="0" name=""/>
        <dsp:cNvSpPr/>
      </dsp:nvSpPr>
      <dsp:spPr>
        <a:xfrm>
          <a:off x="8068463" y="2492154"/>
          <a:ext cx="2199649" cy="139677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86E648C-B745-504F-95C0-1300EC478DBE}">
      <dsp:nvSpPr>
        <dsp:cNvPr id="0" name=""/>
        <dsp:cNvSpPr/>
      </dsp:nvSpPr>
      <dsp:spPr>
        <a:xfrm>
          <a:off x="8312869" y="2724339"/>
          <a:ext cx="2199649" cy="139677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dirty="0">
              <a:latin typeface="Brandon Grotesque Regular" panose="020B0503020203060202" pitchFamily="34" charset="77"/>
            </a:rPr>
            <a:t>Maintain &amp; Grow the Relation</a:t>
          </a:r>
          <a:r>
            <a:rPr lang="en-US" sz="2500" kern="1200" dirty="0"/>
            <a:t>ship</a:t>
          </a:r>
        </a:p>
      </dsp:txBody>
      <dsp:txXfrm>
        <a:off x="8353779" y="2765249"/>
        <a:ext cx="2117829" cy="131495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11/18/2021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Opening: Tori</a:t>
            </a:r>
          </a:p>
          <a:p>
            <a:endParaRPr lang="en-US">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Lisa/Erin/Tori-conduct through Chat</a:t>
            </a:r>
          </a:p>
        </p:txBody>
      </p:sp>
      <p:sp>
        <p:nvSpPr>
          <p:cNvPr id="4" name="Slide Number Placeholder 3"/>
          <p:cNvSpPr>
            <a:spLocks noGrp="1"/>
          </p:cNvSpPr>
          <p:nvPr>
            <p:ph type="sldNum" sz="quarter" idx="5"/>
          </p:nvPr>
        </p:nvSpPr>
        <p:spPr/>
        <p:txBody>
          <a:bodyPr/>
          <a:lstStyle/>
          <a:p>
            <a:fld id="{3801EDA0-9D9F-43FC-AAC8-169467B76D99}" type="slidenum">
              <a:rPr lang="en-US" smtClean="0"/>
              <a:t>2</a:t>
            </a:fld>
            <a:endParaRPr lang="en-US"/>
          </a:p>
        </p:txBody>
      </p:sp>
    </p:spTree>
    <p:extLst>
      <p:ext uri="{BB962C8B-B14F-4D97-AF65-F5344CB8AC3E}">
        <p14:creationId xmlns:p14="http://schemas.microsoft.com/office/powerpoint/2010/main" val="3054417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Tori</a:t>
            </a:r>
          </a:p>
        </p:txBody>
      </p:sp>
      <p:sp>
        <p:nvSpPr>
          <p:cNvPr id="4" name="Slide Number Placeholder 3"/>
          <p:cNvSpPr>
            <a:spLocks noGrp="1"/>
          </p:cNvSpPr>
          <p:nvPr>
            <p:ph type="sldNum" sz="quarter" idx="5"/>
          </p:nvPr>
        </p:nvSpPr>
        <p:spPr/>
        <p:txBody>
          <a:bodyPr/>
          <a:lstStyle/>
          <a:p>
            <a:fld id="{3801EDA0-9D9F-43FC-AAC8-169467B76D99}" type="slidenum">
              <a:rPr lang="en-US" smtClean="0"/>
              <a:t>3</a:t>
            </a:fld>
            <a:endParaRPr lang="en-US"/>
          </a:p>
        </p:txBody>
      </p:sp>
    </p:spTree>
    <p:extLst>
      <p:ext uri="{BB962C8B-B14F-4D97-AF65-F5344CB8AC3E}">
        <p14:creationId xmlns:p14="http://schemas.microsoft.com/office/powerpoint/2010/main" val="2043500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Tori</a:t>
            </a:r>
          </a:p>
        </p:txBody>
      </p:sp>
      <p:sp>
        <p:nvSpPr>
          <p:cNvPr id="4" name="Slide Number Placeholder 3"/>
          <p:cNvSpPr>
            <a:spLocks noGrp="1"/>
          </p:cNvSpPr>
          <p:nvPr>
            <p:ph type="sldNum" sz="quarter" idx="5"/>
          </p:nvPr>
        </p:nvSpPr>
        <p:spPr/>
        <p:txBody>
          <a:bodyPr/>
          <a:lstStyle/>
          <a:p>
            <a:fld id="{3801EDA0-9D9F-43FC-AAC8-169467B76D99}" type="slidenum">
              <a:rPr lang="en-US" smtClean="0"/>
              <a:t>4</a:t>
            </a:fld>
            <a:endParaRPr lang="en-US"/>
          </a:p>
        </p:txBody>
      </p:sp>
    </p:spTree>
    <p:extLst>
      <p:ext uri="{BB962C8B-B14F-4D97-AF65-F5344CB8AC3E}">
        <p14:creationId xmlns:p14="http://schemas.microsoft.com/office/powerpoint/2010/main" val="1965109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Tori</a:t>
            </a:r>
          </a:p>
          <a:p>
            <a:endParaRPr lang="en-US"/>
          </a:p>
          <a:p>
            <a:pPr>
              <a:defRPr/>
            </a:pPr>
            <a:r>
              <a:rPr lang="en-US" sz="1800" dirty="0">
                <a:effectLst/>
                <a:latin typeface="Calibri"/>
                <a:ea typeface="Calibri" panose="020F0502020204030204" pitchFamily="34" charset="0"/>
                <a:cs typeface="Calibri"/>
              </a:rPr>
              <a:t>Lisa Rice is a </a:t>
            </a:r>
            <a:r>
              <a:rPr lang="en-US" sz="1800" dirty="0">
                <a:latin typeface="Calibri"/>
                <a:ea typeface="Calibri" panose="020F0502020204030204" pitchFamily="34" charset="0"/>
                <a:cs typeface="Calibri"/>
              </a:rPr>
              <a:t>Project Manager </a:t>
            </a:r>
            <a:r>
              <a:rPr lang="en-US" sz="1800" dirty="0">
                <a:effectLst/>
                <a:latin typeface="Calibri"/>
                <a:ea typeface="Calibri" panose="020F0502020204030204" pitchFamily="34" charset="0"/>
                <a:cs typeface="Calibri"/>
              </a:rPr>
              <a:t>with Safal Partners. Lisa is the Project Manager and Lead TA Coach for this project with DSI. She also supports other apprenticeship work at Safal including the Registered Apprenticeship in Cybersecurity Expansion contract and the RA Technical Assistance Center of Excellence grant. Lisa has over 20 years of experience in workforce development including as the former CEO of CareerSource Brevard in Melbourne, FL.</a:t>
            </a:r>
            <a:r>
              <a:rPr lang="en-US" sz="1800" dirty="0">
                <a:latin typeface="Calibri"/>
                <a:ea typeface="Calibri" panose="020F0502020204030204" pitchFamily="34" charset="0"/>
                <a:cs typeface="Calibri"/>
              </a:rPr>
              <a:t> </a:t>
            </a:r>
          </a:p>
          <a:p>
            <a:pPr>
              <a:defRPr/>
            </a:pPr>
            <a:endParaRPr lang="en-US" sz="1800">
              <a:effectLst/>
              <a:latin typeface="Calibri" panose="020F0502020204030204" pitchFamily="34" charset="0"/>
              <a:ea typeface="Calibri" panose="020F0502020204030204" pitchFamily="34" charset="0"/>
              <a:cs typeface="Calibri"/>
            </a:endParaRPr>
          </a:p>
          <a:p>
            <a:r>
              <a:rPr lang="en-US" dirty="0"/>
              <a:t>Erin Duckett is a Senior Analyst with Maher &amp; Maher and is a CSG Coach and subject matter expert. At Maher, her work focuses on apprenticeship initiatives, including supporting state and U.S. territory grantees with TA efforts for apprenticeship expansion. Erin works on several other projects helping states and regions implement, showcase, and highlight workforce development initiatives and sector strategies. </a:t>
            </a:r>
            <a:endParaRPr lang="en-US" dirty="0">
              <a:cs typeface="Calibri"/>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5</a:t>
            </a:fld>
            <a:endParaRPr lang="en-US"/>
          </a:p>
        </p:txBody>
      </p:sp>
    </p:spTree>
    <p:extLst>
      <p:ext uri="{BB962C8B-B14F-4D97-AF65-F5344CB8AC3E}">
        <p14:creationId xmlns:p14="http://schemas.microsoft.com/office/powerpoint/2010/main" val="2178830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Lisa </a:t>
            </a:r>
          </a:p>
        </p:txBody>
      </p:sp>
      <p:sp>
        <p:nvSpPr>
          <p:cNvPr id="4" name="Slide Number Placeholder 3"/>
          <p:cNvSpPr>
            <a:spLocks noGrp="1"/>
          </p:cNvSpPr>
          <p:nvPr>
            <p:ph type="sldNum" sz="quarter" idx="5"/>
          </p:nvPr>
        </p:nvSpPr>
        <p:spPr/>
        <p:txBody>
          <a:bodyPr/>
          <a:lstStyle/>
          <a:p>
            <a:fld id="{3801EDA0-9D9F-43FC-AAC8-169467B76D99}" type="slidenum">
              <a:rPr lang="en-US" smtClean="0"/>
              <a:t>6</a:t>
            </a:fld>
            <a:endParaRPr lang="en-US"/>
          </a:p>
        </p:txBody>
      </p:sp>
    </p:spTree>
    <p:extLst>
      <p:ext uri="{BB962C8B-B14F-4D97-AF65-F5344CB8AC3E}">
        <p14:creationId xmlns:p14="http://schemas.microsoft.com/office/powerpoint/2010/main" val="3478286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Lisa – short review from session 1 </a:t>
            </a:r>
          </a:p>
          <a:p>
            <a:endParaRPr lang="en-US">
              <a:cs typeface="Calibri"/>
            </a:endParaRP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7</a:t>
            </a:fld>
            <a:endParaRPr lang="en-US"/>
          </a:p>
        </p:txBody>
      </p:sp>
    </p:spTree>
    <p:extLst>
      <p:ext uri="{BB962C8B-B14F-4D97-AF65-F5344CB8AC3E}">
        <p14:creationId xmlns:p14="http://schemas.microsoft.com/office/powerpoint/2010/main" val="4203735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9075">
              <a:spcBef>
                <a:spcPts val="395"/>
              </a:spcBef>
              <a:buSzPct val="76923"/>
              <a:tabLst>
                <a:tab pos="427287" algn="l"/>
              </a:tabLst>
            </a:pPr>
            <a:r>
              <a:rPr lang="en-US" sz="1900" spc="-4" dirty="0">
                <a:cs typeface="Calibri"/>
              </a:rPr>
              <a:t>Lisa  - short review from session 1 </a:t>
            </a:r>
          </a:p>
          <a:p>
            <a:pPr marL="219075">
              <a:spcBef>
                <a:spcPts val="395"/>
              </a:spcBef>
              <a:tabLst>
                <a:tab pos="427287" algn="l"/>
              </a:tabLst>
            </a:pPr>
            <a:endParaRPr lang="en-US" sz="1900" spc="-4">
              <a:highlight>
                <a:srgbClr val="FFFF00"/>
              </a:highlight>
              <a:cs typeface="Calibri"/>
            </a:endParaRPr>
          </a:p>
          <a:p>
            <a:pPr marL="219075">
              <a:spcBef>
                <a:spcPts val="395"/>
              </a:spcBef>
              <a:tabLst>
                <a:tab pos="427287" algn="l"/>
              </a:tabLst>
            </a:pPr>
            <a:r>
              <a:rPr lang="en-US" sz="1900" spc="-4" dirty="0">
                <a:highlight>
                  <a:srgbClr val="FFFF00"/>
                </a:highlight>
                <a:cs typeface="Calibri"/>
              </a:rPr>
              <a:t>The foundation for all of this is consultative sales…</a:t>
            </a:r>
            <a:endParaRPr lang="en-US">
              <a:cs typeface="Calibri"/>
            </a:endParaRPr>
          </a:p>
          <a:p>
            <a:pPr marL="219075">
              <a:spcBef>
                <a:spcPts val="395"/>
              </a:spcBef>
              <a:buSzPct val="76923"/>
              <a:tabLst>
                <a:tab pos="427287" algn="l"/>
              </a:tabLst>
            </a:pPr>
            <a:r>
              <a:rPr lang="en-US" sz="1900" spc="-4" dirty="0">
                <a:highlight>
                  <a:srgbClr val="FFFF00"/>
                </a:highlight>
                <a:cs typeface="Calibri"/>
              </a:rPr>
              <a:t>Put into the chat – Do you feel you are in a sales role? Why or why not?</a:t>
            </a:r>
          </a:p>
          <a:p>
            <a:pPr marL="219417">
              <a:spcBef>
                <a:spcPts val="395"/>
              </a:spcBef>
              <a:buSzPct val="76923"/>
              <a:tabLst>
                <a:tab pos="427287" algn="l"/>
              </a:tabLst>
            </a:pPr>
            <a:endParaRPr lang="en-US" sz="1900" spc="-4">
              <a:highlight>
                <a:srgbClr val="FFFF00"/>
              </a:highlight>
              <a:cs typeface="Calibri"/>
            </a:endParaRPr>
          </a:p>
          <a:p>
            <a:pPr marL="219075">
              <a:spcBef>
                <a:spcPts val="395"/>
              </a:spcBef>
              <a:buSzPct val="76923"/>
              <a:tabLst>
                <a:tab pos="427287" algn="l"/>
              </a:tabLst>
            </a:pPr>
            <a:r>
              <a:rPr lang="en-US" sz="1900" spc="-4" dirty="0">
                <a:highlight>
                  <a:srgbClr val="FFFF00"/>
                </a:highlight>
                <a:cs typeface="Calibri"/>
              </a:rPr>
              <a:t>These 4 steps are all part of the business engagement process.  We will be going through the first two in more depth.  And all of this is based on consultative sales. So let’s just visit that piece first…</a:t>
            </a:r>
          </a:p>
          <a:p>
            <a:pPr marL="219417">
              <a:spcBef>
                <a:spcPts val="395"/>
              </a:spcBef>
              <a:buSzPct val="76923"/>
              <a:tabLst>
                <a:tab pos="427287" algn="l"/>
              </a:tabLst>
            </a:pPr>
            <a:endParaRPr lang="en-US" sz="1900" spc="-4">
              <a:highlight>
                <a:srgbClr val="FFFF00"/>
              </a:highlight>
              <a:cs typeface="Calibri"/>
            </a:endParaRPr>
          </a:p>
          <a:p>
            <a:pPr marL="219417">
              <a:spcBef>
                <a:spcPts val="395"/>
              </a:spcBef>
              <a:buSzPct val="76923"/>
              <a:tabLst>
                <a:tab pos="427287" algn="l"/>
              </a:tabLst>
            </a:pPr>
            <a:endParaRPr lang="en-US" sz="1900"/>
          </a:p>
        </p:txBody>
      </p:sp>
      <p:sp>
        <p:nvSpPr>
          <p:cNvPr id="4" name="Slide Number Placeholder 3"/>
          <p:cNvSpPr>
            <a:spLocks noGrp="1"/>
          </p:cNvSpPr>
          <p:nvPr>
            <p:ph type="sldNum" sz="quarter" idx="5"/>
          </p:nvPr>
        </p:nvSpPr>
        <p:spPr/>
        <p:txBody>
          <a:bodyPr/>
          <a:lstStyle/>
          <a:p>
            <a:fld id="{F8CCC643-FF18-4EC9-A66C-127230B43BA5}" type="slidenum">
              <a:rPr lang="en-US" smtClean="0"/>
              <a:t>8</a:t>
            </a:fld>
            <a:endParaRPr lang="en-US"/>
          </a:p>
        </p:txBody>
      </p:sp>
    </p:spTree>
    <p:extLst>
      <p:ext uri="{BB962C8B-B14F-4D97-AF65-F5344CB8AC3E}">
        <p14:creationId xmlns:p14="http://schemas.microsoft.com/office/powerpoint/2010/main" val="4273348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00"/>
                </a:solidFill>
                <a:cs typeface="Calibri"/>
              </a:rPr>
              <a:t>Lisa- short review from session 1 </a:t>
            </a:r>
            <a:endParaRPr lang="en-US" sz="1600" dirty="0">
              <a:solidFill>
                <a:srgbClr val="000000"/>
              </a:solidFill>
            </a:endParaRPr>
          </a:p>
          <a:p>
            <a:pPr>
              <a:lnSpc>
                <a:spcPct val="100000"/>
              </a:lnSpc>
            </a:pPr>
            <a:endParaRPr lang="en-US" sz="1600" dirty="0">
              <a:solidFill>
                <a:srgbClr val="000000"/>
              </a:solidFill>
              <a:cs typeface="Calibri"/>
            </a:endParaRPr>
          </a:p>
          <a:p>
            <a:pPr>
              <a:lnSpc>
                <a:spcPct val="100000"/>
              </a:lnSpc>
            </a:pPr>
            <a:endParaRPr lang="en-US" sz="1600">
              <a:solidFill>
                <a:srgbClr val="000000"/>
              </a:solidFill>
            </a:endParaRPr>
          </a:p>
          <a:p>
            <a:pPr>
              <a:lnSpc>
                <a:spcPct val="100000"/>
              </a:lnSpc>
            </a:pPr>
            <a:r>
              <a:rPr lang="en-US" sz="1600" dirty="0">
                <a:solidFill>
                  <a:srgbClr val="000000"/>
                </a:solidFill>
              </a:rPr>
              <a:t>Click - The consultative sales process is focused on the experience that the business customer feels and sees during their interactions with you. It’s about the how you find ways to provide them with value and make it all about them. Not your product, your business, or your numbers.</a:t>
            </a:r>
            <a:endParaRPr lang="en-US" sz="1600" dirty="0">
              <a:solidFill>
                <a:srgbClr val="000000"/>
              </a:solidFill>
              <a:cs typeface="Calibri"/>
            </a:endParaRPr>
          </a:p>
          <a:p>
            <a:pPr>
              <a:lnSpc>
                <a:spcPct val="100000"/>
              </a:lnSpc>
            </a:pPr>
            <a:endParaRPr lang="en-US" sz="1600">
              <a:solidFill>
                <a:srgbClr val="000000"/>
              </a:solidFill>
            </a:endParaRPr>
          </a:p>
          <a:p>
            <a:pPr fontAlgn="base">
              <a:lnSpc>
                <a:spcPct val="100000"/>
              </a:lnSpc>
            </a:pPr>
            <a:r>
              <a:rPr lang="en-US" sz="1600" dirty="0">
                <a:solidFill>
                  <a:srgbClr val="000000"/>
                </a:solidFill>
              </a:rPr>
              <a:t>Click - Sometimes this is also referred to as solution-based selling.</a:t>
            </a:r>
            <a:endParaRPr lang="en-US" sz="1600" dirty="0">
              <a:solidFill>
                <a:srgbClr val="000000"/>
              </a:solidFill>
              <a:cs typeface="Calibri"/>
            </a:endParaRPr>
          </a:p>
          <a:p>
            <a:pPr fontAlgn="base">
              <a:lnSpc>
                <a:spcPct val="100000"/>
              </a:lnSpc>
            </a:pPr>
            <a:r>
              <a:rPr lang="en-US" sz="1600" dirty="0">
                <a:solidFill>
                  <a:srgbClr val="000000"/>
                </a:solidFill>
              </a:rPr>
              <a:t>Solution selling is a sales methodology. Rather than just promoting an existing product, the salesperson focuses on the customer's pain point(s) and addresses the issue(s) with his or her offerings (product and services)</a:t>
            </a:r>
            <a:endParaRPr lang="en-US" sz="1600" dirty="0">
              <a:solidFill>
                <a:srgbClr val="000000"/>
              </a:solidFill>
              <a:cs typeface="Calibri"/>
            </a:endParaRPr>
          </a:p>
          <a:p>
            <a:pPr fontAlgn="base">
              <a:lnSpc>
                <a:spcPct val="100000"/>
              </a:lnSpc>
            </a:pPr>
            <a:endParaRPr lang="en-US" sz="1600">
              <a:solidFill>
                <a:srgbClr val="000000"/>
              </a:solidFill>
            </a:endParaRPr>
          </a:p>
          <a:p>
            <a:pPr fontAlgn="base">
              <a:lnSpc>
                <a:spcPct val="100000"/>
              </a:lnSpc>
            </a:pPr>
            <a:r>
              <a:rPr lang="en-US" sz="1600" dirty="0">
                <a:solidFill>
                  <a:srgbClr val="000000"/>
                </a:solidFill>
              </a:rPr>
              <a:t>Great, now that we have our first piece about consultative sales, let’s see how both it and the business engagement process start out.</a:t>
            </a:r>
            <a:endParaRPr lang="en-US" sz="1600" dirty="0">
              <a:solidFill>
                <a:srgbClr val="000000"/>
              </a:solidFill>
              <a:cs typeface="Calibri"/>
            </a:endParaRPr>
          </a:p>
          <a:p>
            <a:endParaRPr lang="en-US"/>
          </a:p>
        </p:txBody>
      </p:sp>
      <p:sp>
        <p:nvSpPr>
          <p:cNvPr id="4" name="Slide Number Placeholder 3"/>
          <p:cNvSpPr>
            <a:spLocks noGrp="1"/>
          </p:cNvSpPr>
          <p:nvPr>
            <p:ph type="sldNum" sz="quarter" idx="5"/>
          </p:nvPr>
        </p:nvSpPr>
        <p:spPr/>
        <p:txBody>
          <a:bodyPr/>
          <a:lstStyle/>
          <a:p>
            <a:fld id="{F8CCC643-FF18-4EC9-A66C-127230B43BA5}" type="slidenum">
              <a:rPr lang="en-US" smtClean="0"/>
              <a:t>9</a:t>
            </a:fld>
            <a:endParaRPr lang="en-US"/>
          </a:p>
        </p:txBody>
      </p:sp>
    </p:spTree>
    <p:extLst>
      <p:ext uri="{BB962C8B-B14F-4D97-AF65-F5344CB8AC3E}">
        <p14:creationId xmlns:p14="http://schemas.microsoft.com/office/powerpoint/2010/main" val="2186244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Erin facilitate </a:t>
            </a:r>
          </a:p>
        </p:txBody>
      </p:sp>
      <p:sp>
        <p:nvSpPr>
          <p:cNvPr id="4" name="Slide Number Placeholder 3"/>
          <p:cNvSpPr>
            <a:spLocks noGrp="1"/>
          </p:cNvSpPr>
          <p:nvPr>
            <p:ph type="sldNum" sz="quarter" idx="5"/>
          </p:nvPr>
        </p:nvSpPr>
        <p:spPr/>
        <p:txBody>
          <a:bodyPr/>
          <a:lstStyle/>
          <a:p>
            <a:fld id="{3801EDA0-9D9F-43FC-AAC8-169467B76D99}" type="slidenum">
              <a:rPr lang="en-US" smtClean="0"/>
              <a:t>10</a:t>
            </a:fld>
            <a:endParaRPr lang="en-US"/>
          </a:p>
        </p:txBody>
      </p:sp>
    </p:spTree>
    <p:extLst>
      <p:ext uri="{BB962C8B-B14F-4D97-AF65-F5344CB8AC3E}">
        <p14:creationId xmlns:p14="http://schemas.microsoft.com/office/powerpoint/2010/main" val="2179459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2521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12</a:t>
            </a:fld>
            <a:endParaRPr lang="en-JM" altLang="en-US"/>
          </a:p>
        </p:txBody>
      </p:sp>
    </p:spTree>
    <p:extLst>
      <p:ext uri="{BB962C8B-B14F-4D97-AF65-F5344CB8AC3E}">
        <p14:creationId xmlns:p14="http://schemas.microsoft.com/office/powerpoint/2010/main" val="3134077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13</a:t>
            </a:fld>
            <a:endParaRPr lang="en-US"/>
          </a:p>
        </p:txBody>
      </p:sp>
    </p:spTree>
    <p:extLst>
      <p:ext uri="{BB962C8B-B14F-4D97-AF65-F5344CB8AC3E}">
        <p14:creationId xmlns:p14="http://schemas.microsoft.com/office/powerpoint/2010/main" val="4090882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D67C7D1-5180-4A32-842C-629759533C0A}" type="slidenum">
              <a:rPr lang="en-US" smtClean="0"/>
              <a:t>14</a:t>
            </a:fld>
            <a:endParaRPr lang="en-US"/>
          </a:p>
        </p:txBody>
      </p:sp>
    </p:spTree>
    <p:extLst>
      <p:ext uri="{BB962C8B-B14F-4D97-AF65-F5344CB8AC3E}">
        <p14:creationId xmlns:p14="http://schemas.microsoft.com/office/powerpoint/2010/main" val="3287496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15</a:t>
            </a:fld>
            <a:endParaRPr lang="en-JM" altLang="en-US"/>
          </a:p>
        </p:txBody>
      </p:sp>
    </p:spTree>
    <p:extLst>
      <p:ext uri="{BB962C8B-B14F-4D97-AF65-F5344CB8AC3E}">
        <p14:creationId xmlns:p14="http://schemas.microsoft.com/office/powerpoint/2010/main" val="3682153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16</a:t>
            </a:fld>
            <a:endParaRPr lang="en-JM" altLang="en-US"/>
          </a:p>
        </p:txBody>
      </p:sp>
    </p:spTree>
    <p:extLst>
      <p:ext uri="{BB962C8B-B14F-4D97-AF65-F5344CB8AC3E}">
        <p14:creationId xmlns:p14="http://schemas.microsoft.com/office/powerpoint/2010/main" val="2326669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EF34482-39AD-DC47-8586-18303A8A70F2}" type="slidenum">
              <a:rPr lang="en-JM" altLang="en-US" smtClean="0"/>
              <a:pPr>
                <a:defRPr/>
              </a:pPr>
              <a:t>18</a:t>
            </a:fld>
            <a:endParaRPr lang="en-JM" altLang="en-US"/>
          </a:p>
        </p:txBody>
      </p:sp>
    </p:spTree>
    <p:extLst>
      <p:ext uri="{BB962C8B-B14F-4D97-AF65-F5344CB8AC3E}">
        <p14:creationId xmlns:p14="http://schemas.microsoft.com/office/powerpoint/2010/main" val="2344143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this role-playing activity. We will call on 4 people in the audience. Two to play the role of an employer, two to play the role of an educator/business services staff trying to convince the employer to participate in an apprenticeship. </a:t>
            </a:r>
          </a:p>
          <a:p>
            <a:r>
              <a:rPr lang="en-US" dirty="0">
                <a:cs typeface="Calibri"/>
              </a:rPr>
              <a:t>30 second pitch and 30 second response. What language do you use? What language do you avoid? How do you approach the employer? </a:t>
            </a:r>
          </a:p>
          <a:p>
            <a:endParaRPr lang="en-US">
              <a:cs typeface="Calibri"/>
            </a:endParaRPr>
          </a:p>
          <a:p>
            <a:r>
              <a:rPr lang="en-US" dirty="0">
                <a:cs typeface="Calibri"/>
              </a:rPr>
              <a:t>Ask each group to go, Lisa and Erin comment after each one. </a:t>
            </a:r>
          </a:p>
          <a:p>
            <a:endParaRPr lang="en-US">
              <a:cs typeface="Calibri"/>
            </a:endParaRPr>
          </a:p>
          <a:p>
            <a:r>
              <a:rPr lang="en-US" dirty="0">
                <a:cs typeface="Calibri"/>
              </a:rPr>
              <a:t>After – Erin will stress again how the 5 elements of apprenticeship relate to practices that employers already do. Slide 14. </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F34482-39AD-DC47-8586-18303A8A70F2}" type="slidenum">
              <a:rPr kumimoji="0" lang="en-JM"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JM"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768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Erin facilitate </a:t>
            </a:r>
          </a:p>
        </p:txBody>
      </p:sp>
      <p:sp>
        <p:nvSpPr>
          <p:cNvPr id="4" name="Slide Number Placeholder 3"/>
          <p:cNvSpPr>
            <a:spLocks noGrp="1"/>
          </p:cNvSpPr>
          <p:nvPr>
            <p:ph type="sldNum" sz="quarter" idx="5"/>
          </p:nvPr>
        </p:nvSpPr>
        <p:spPr/>
        <p:txBody>
          <a:bodyPr/>
          <a:lstStyle/>
          <a:p>
            <a:fld id="{3801EDA0-9D9F-43FC-AAC8-169467B76D99}" type="slidenum">
              <a:rPr lang="en-US" smtClean="0"/>
              <a:t>20</a:t>
            </a:fld>
            <a:endParaRPr lang="en-US"/>
          </a:p>
        </p:txBody>
      </p:sp>
    </p:spTree>
    <p:extLst>
      <p:ext uri="{BB962C8B-B14F-4D97-AF65-F5344CB8AC3E}">
        <p14:creationId xmlns:p14="http://schemas.microsoft.com/office/powerpoint/2010/main" val="2313117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21</a:t>
            </a:fld>
            <a:endParaRPr lang="en-US"/>
          </a:p>
        </p:txBody>
      </p:sp>
    </p:spTree>
    <p:extLst>
      <p:ext uri="{BB962C8B-B14F-4D97-AF65-F5344CB8AC3E}">
        <p14:creationId xmlns:p14="http://schemas.microsoft.com/office/powerpoint/2010/main" val="3138283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Tori facilitate – 10 minutes </a:t>
            </a:r>
          </a:p>
        </p:txBody>
      </p:sp>
      <p:sp>
        <p:nvSpPr>
          <p:cNvPr id="4" name="Slide Number Placeholder 3"/>
          <p:cNvSpPr>
            <a:spLocks noGrp="1"/>
          </p:cNvSpPr>
          <p:nvPr>
            <p:ph type="sldNum" sz="quarter" idx="5"/>
          </p:nvPr>
        </p:nvSpPr>
        <p:spPr/>
        <p:txBody>
          <a:bodyPr/>
          <a:lstStyle/>
          <a:p>
            <a:fld id="{3801EDA0-9D9F-43FC-AAC8-169467B76D99}" type="slidenum">
              <a:rPr lang="en-US" smtClean="0"/>
              <a:t>22</a:t>
            </a:fld>
            <a:endParaRPr lang="en-US"/>
          </a:p>
        </p:txBody>
      </p:sp>
    </p:spTree>
    <p:extLst>
      <p:ext uri="{BB962C8B-B14F-4D97-AF65-F5344CB8AC3E}">
        <p14:creationId xmlns:p14="http://schemas.microsoft.com/office/powerpoint/2010/main" val="28721814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Erin - Polls in Teams</a:t>
            </a:r>
          </a:p>
          <a:p>
            <a:endParaRPr lang="en-US">
              <a:cs typeface="Calibri"/>
            </a:endParaRPr>
          </a:p>
          <a:p>
            <a:r>
              <a:rPr lang="en-US">
                <a:cs typeface="Calibri"/>
              </a:rPr>
              <a:t>Tori will run poll and Erin will ask question, review answers.</a:t>
            </a:r>
          </a:p>
        </p:txBody>
      </p:sp>
      <p:sp>
        <p:nvSpPr>
          <p:cNvPr id="4" name="Slide Number Placeholder 3"/>
          <p:cNvSpPr>
            <a:spLocks noGrp="1"/>
          </p:cNvSpPr>
          <p:nvPr>
            <p:ph type="sldNum" sz="quarter" idx="10"/>
          </p:nvPr>
        </p:nvSpPr>
        <p:spPr/>
        <p:txBody>
          <a:bodyPr/>
          <a:lstStyle/>
          <a:p>
            <a:fld id="{3801EDA0-9D9F-43FC-AAC8-169467B76D99}" type="slidenum">
              <a:rPr lang="en-US" smtClean="0"/>
              <a:t>23</a:t>
            </a:fld>
            <a:endParaRPr lang="en-US"/>
          </a:p>
        </p:txBody>
      </p:sp>
    </p:spTree>
    <p:extLst>
      <p:ext uri="{BB962C8B-B14F-4D97-AF65-F5344CB8AC3E}">
        <p14:creationId xmlns:p14="http://schemas.microsoft.com/office/powerpoint/2010/main" val="3720809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Erin - Polls in Teams</a:t>
            </a:r>
          </a:p>
          <a:p>
            <a:endParaRPr lang="en-US">
              <a:cs typeface="Calibri"/>
            </a:endParaRPr>
          </a:p>
          <a:p>
            <a:r>
              <a:rPr lang="en-US">
                <a:cs typeface="Calibri"/>
              </a:rPr>
              <a:t>Tori will run poll and Erin will ask question, review answers.</a:t>
            </a:r>
          </a:p>
        </p:txBody>
      </p:sp>
      <p:sp>
        <p:nvSpPr>
          <p:cNvPr id="4" name="Slide Number Placeholder 3"/>
          <p:cNvSpPr>
            <a:spLocks noGrp="1"/>
          </p:cNvSpPr>
          <p:nvPr>
            <p:ph type="sldNum" sz="quarter" idx="10"/>
          </p:nvPr>
        </p:nvSpPr>
        <p:spPr/>
        <p:txBody>
          <a:bodyPr/>
          <a:lstStyle/>
          <a:p>
            <a:fld id="{3801EDA0-9D9F-43FC-AAC8-169467B76D99}" type="slidenum">
              <a:rPr lang="en-US" smtClean="0"/>
              <a:t>24</a:t>
            </a:fld>
            <a:endParaRPr lang="en-US"/>
          </a:p>
        </p:txBody>
      </p:sp>
    </p:spTree>
    <p:extLst>
      <p:ext uri="{BB962C8B-B14F-4D97-AF65-F5344CB8AC3E}">
        <p14:creationId xmlns:p14="http://schemas.microsoft.com/office/powerpoint/2010/main" val="218411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cs typeface="Calibri"/>
              </a:rPr>
              <a:t>Erin enter resources and go through them with the group. </a:t>
            </a:r>
          </a:p>
        </p:txBody>
      </p:sp>
      <p:sp>
        <p:nvSpPr>
          <p:cNvPr id="4" name="Slide Number Placeholder 3"/>
          <p:cNvSpPr>
            <a:spLocks noGrp="1"/>
          </p:cNvSpPr>
          <p:nvPr>
            <p:ph type="sldNum" sz="quarter" idx="5"/>
          </p:nvPr>
        </p:nvSpPr>
        <p:spPr/>
        <p:txBody>
          <a:bodyPr/>
          <a:lstStyle/>
          <a:p>
            <a:fld id="{3801EDA0-9D9F-43FC-AAC8-169467B76D99}" type="slidenum">
              <a:rPr lang="en-US" smtClean="0"/>
              <a:t>25</a:t>
            </a:fld>
            <a:endParaRPr lang="en-US"/>
          </a:p>
        </p:txBody>
      </p:sp>
    </p:spTree>
    <p:extLst>
      <p:ext uri="{BB962C8B-B14F-4D97-AF65-F5344CB8AC3E}">
        <p14:creationId xmlns:p14="http://schemas.microsoft.com/office/powerpoint/2010/main" val="23835223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Tori</a:t>
            </a:r>
          </a:p>
        </p:txBody>
      </p:sp>
      <p:sp>
        <p:nvSpPr>
          <p:cNvPr id="4" name="Slide Number Placeholder 3"/>
          <p:cNvSpPr>
            <a:spLocks noGrp="1"/>
          </p:cNvSpPr>
          <p:nvPr>
            <p:ph type="sldNum" sz="quarter" idx="5"/>
          </p:nvPr>
        </p:nvSpPr>
        <p:spPr/>
        <p:txBody>
          <a:bodyPr/>
          <a:lstStyle/>
          <a:p>
            <a:fld id="{3801EDA0-9D9F-43FC-AAC8-169467B76D99}" type="slidenum">
              <a:rPr lang="en-US" smtClean="0"/>
              <a:t>26</a:t>
            </a:fld>
            <a:endParaRPr lang="en-US"/>
          </a:p>
        </p:txBody>
      </p:sp>
    </p:spTree>
    <p:extLst>
      <p:ext uri="{BB962C8B-B14F-4D97-AF65-F5344CB8AC3E}">
        <p14:creationId xmlns:p14="http://schemas.microsoft.com/office/powerpoint/2010/main" val="2867731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Tori</a:t>
            </a:r>
          </a:p>
        </p:txBody>
      </p:sp>
      <p:sp>
        <p:nvSpPr>
          <p:cNvPr id="4" name="Slide Number Placeholder 3"/>
          <p:cNvSpPr>
            <a:spLocks noGrp="1"/>
          </p:cNvSpPr>
          <p:nvPr>
            <p:ph type="sldNum" sz="quarter" idx="5"/>
          </p:nvPr>
        </p:nvSpPr>
        <p:spPr/>
        <p:txBody>
          <a:bodyPr/>
          <a:lstStyle/>
          <a:p>
            <a:fld id="{3801EDA0-9D9F-43FC-AAC8-169467B76D99}" type="slidenum">
              <a:rPr lang="en-US" smtClean="0"/>
              <a:t>27</a:t>
            </a:fld>
            <a:endParaRPr lang="en-US"/>
          </a:p>
        </p:txBody>
      </p:sp>
    </p:spTree>
    <p:extLst>
      <p:ext uri="{BB962C8B-B14F-4D97-AF65-F5344CB8AC3E}">
        <p14:creationId xmlns:p14="http://schemas.microsoft.com/office/powerpoint/2010/main" val="26524178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Tori</a:t>
            </a:r>
          </a:p>
        </p:txBody>
      </p:sp>
      <p:sp>
        <p:nvSpPr>
          <p:cNvPr id="4" name="Slide Number Placeholder 3"/>
          <p:cNvSpPr>
            <a:spLocks noGrp="1"/>
          </p:cNvSpPr>
          <p:nvPr>
            <p:ph type="sldNum" sz="quarter" idx="5"/>
          </p:nvPr>
        </p:nvSpPr>
        <p:spPr/>
        <p:txBody>
          <a:bodyPr/>
          <a:lstStyle/>
          <a:p>
            <a:fld id="{3801EDA0-9D9F-43FC-AAC8-169467B76D99}" type="slidenum">
              <a:rPr lang="en-US" smtClean="0"/>
              <a:t>28</a:t>
            </a:fld>
            <a:endParaRPr lang="en-US"/>
          </a:p>
        </p:txBody>
      </p:sp>
    </p:spTree>
    <p:extLst>
      <p:ext uri="{BB962C8B-B14F-4D97-AF65-F5344CB8AC3E}">
        <p14:creationId xmlns:p14="http://schemas.microsoft.com/office/powerpoint/2010/main" val="7453172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CB6A992-46C1-E340-BE37-ABCA176EA55C}"/>
              </a:ext>
            </a:extLst>
          </p:cNvPr>
          <p:cNvSpPr/>
          <p:nvPr userDrawn="1"/>
        </p:nvSpPr>
        <p:spPr>
          <a:xfrm>
            <a:off x="0" y="0"/>
            <a:ext cx="12192000" cy="6182897"/>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838200" y="2420937"/>
            <a:ext cx="10515600" cy="1008063"/>
          </a:xfrm>
        </p:spPr>
        <p:txBody>
          <a:bodyPr>
            <a:normAutofit/>
          </a:bodyPr>
          <a:lstStyle>
            <a:lvl1pPr algn="ctr">
              <a:defRPr sz="4000" b="0" i="0">
                <a:solidFill>
                  <a:schemeClr val="bg1"/>
                </a:solidFill>
                <a:latin typeface="Brandon Grotesque Medium" panose="020B0503020203060202" pitchFamily="34" charset="77"/>
              </a:defRPr>
            </a:lvl1pPr>
          </a:lstStyle>
          <a:p>
            <a:r>
              <a:rPr lang="en-US"/>
              <a:t>Click to edit Master title style</a:t>
            </a:r>
          </a:p>
        </p:txBody>
      </p:sp>
      <p:pic>
        <p:nvPicPr>
          <p:cNvPr id="4" name="Picture 3">
            <a:extLst>
              <a:ext uri="{FF2B5EF4-FFF2-40B4-BE49-F238E27FC236}">
                <a16:creationId xmlns:a16="http://schemas.microsoft.com/office/drawing/2014/main" id="{70F5E5B1-95B6-834B-950B-84D52377E7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3721" y="4795081"/>
            <a:ext cx="2948279" cy="1387816"/>
          </a:xfrm>
          <a:prstGeom prst="rect">
            <a:avLst/>
          </a:prstGeom>
        </p:spPr>
      </p:pic>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77B"/>
                </a:solidFill>
                <a:latin typeface="Brandon Grotesque Bold" panose="020B0503020203060202" pitchFamily="34" charset="77"/>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1pPr>
            <a:lvl2pPr marL="6858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2pPr>
            <a:lvl3pPr marL="11430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3pPr>
            <a:lvl4pPr marL="16002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4pPr>
            <a:lvl5pPr marL="20574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0"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pic>
        <p:nvPicPr>
          <p:cNvPr id="5" name="Picture 4">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82081" y="5854148"/>
            <a:ext cx="1916275" cy="902031"/>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F69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9F07885D-51A3-EB4B-9750-2F1086772581}"/>
              </a:ext>
            </a:extLst>
          </p:cNvPr>
          <p:cNvPicPr>
            <a:picLocks noChangeAspect="1"/>
          </p:cNvPicPr>
          <p:nvPr userDrawn="1"/>
        </p:nvPicPr>
        <p:blipFill>
          <a:blip r:embed="rId3">
            <a:alphaModFix amt="50000"/>
            <a:extLst>
              <a:ext uri="{28A0092B-C50C-407E-A947-70E740481C1C}">
                <a14:useLocalDpi xmlns:a14="http://schemas.microsoft.com/office/drawing/2010/main" val="0"/>
              </a:ext>
            </a:extLst>
          </a:blip>
          <a:stretch>
            <a:fillRect/>
          </a:stretch>
        </p:blipFill>
        <p:spPr>
          <a:xfrm>
            <a:off x="-99393" y="247137"/>
            <a:ext cx="1097281" cy="1005841"/>
          </a:xfrm>
          <a:prstGeom prst="rect">
            <a:avLst/>
          </a:prstGeom>
        </p:spPr>
      </p:pic>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83200"/>
            <a:ext cx="9144000" cy="933471"/>
          </a:xfrm>
        </p:spPr>
        <p:txBody>
          <a:bodyPr anchor="b">
            <a:normAutofit/>
          </a:bodyPr>
          <a:lstStyle>
            <a:lvl1pPr algn="ctr">
              <a:defRPr sz="5400">
                <a:solidFill>
                  <a:schemeClr val="tx2">
                    <a:lumMod val="50000"/>
                  </a:schemeClr>
                </a:solidFill>
              </a:defRPr>
            </a:lvl1pPr>
          </a:lstStyle>
          <a:p>
            <a:r>
              <a:rPr lang="en-US"/>
              <a:t>Click to edit Master title style</a:t>
            </a:r>
          </a:p>
        </p:txBody>
      </p:sp>
      <p:sp>
        <p:nvSpPr>
          <p:cNvPr id="3" name="Subtitle 2"/>
          <p:cNvSpPr>
            <a:spLocks noGrp="1"/>
          </p:cNvSpPr>
          <p:nvPr>
            <p:ph type="subTitle" idx="1"/>
          </p:nvPr>
        </p:nvSpPr>
        <p:spPr>
          <a:xfrm>
            <a:off x="1411550" y="3841302"/>
            <a:ext cx="9256450" cy="247419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993295" y="0"/>
            <a:ext cx="4205410" cy="1979575"/>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F69B18"/>
              </a:buClr>
              <a:buFont typeface="Arial" panose="020B0604020202020204" pitchFamily="34" charset="0"/>
              <a:buChar char="•"/>
              <a:defRPr sz="2400" b="0" i="0">
                <a:solidFill>
                  <a:srgbClr val="0D477B"/>
                </a:solidFill>
                <a:latin typeface="Brandon Grotesque Regular" panose="020B0503020203060202" pitchFamily="34" charset="77"/>
              </a:defRPr>
            </a:lvl1pPr>
          </a:lstStyle>
          <a:p>
            <a:pPr lvl="0"/>
            <a:r>
              <a:rPr lang="en-US" dirty="0"/>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1pPr>
          </a:lstStyle>
          <a:p>
            <a:pPr lvl="0"/>
            <a:r>
              <a:rPr lang="en-US" dirty="0"/>
              <a:t>Edit Master text styles</a:t>
            </a:r>
          </a:p>
        </p:txBody>
      </p:sp>
      <p:sp>
        <p:nvSpPr>
          <p:cNvPr id="10"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77B"/>
                </a:solidFill>
                <a:latin typeface="Brandon Grotesque Bold" panose="020B0503020203060202" pitchFamily="34" charset="77"/>
              </a:defRPr>
            </a:lvl1pPr>
          </a:lstStyle>
          <a:p>
            <a:r>
              <a:rPr lang="en-US" dirty="0"/>
              <a:t>Click to edit Master title style</a:t>
            </a:r>
          </a:p>
        </p:txBody>
      </p:sp>
      <p:pic>
        <p:nvPicPr>
          <p:cNvPr id="9" name="Picture 8">
            <a:extLst>
              <a:ext uri="{FF2B5EF4-FFF2-40B4-BE49-F238E27FC236}">
                <a16:creationId xmlns:a16="http://schemas.microsoft.com/office/drawing/2014/main" id="{709E9D71-397E-C74C-90AB-EE02B87905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82081" y="5854148"/>
            <a:ext cx="1916275" cy="902031"/>
          </a:xfrm>
          <a:prstGeom prst="rect">
            <a:avLst/>
          </a:prstGeom>
        </p:spPr>
      </p:pic>
      <p:sp>
        <p:nvSpPr>
          <p:cNvPr id="11" name="Gray Line">
            <a:extLst>
              <a:ext uri="{FF2B5EF4-FFF2-40B4-BE49-F238E27FC236}">
                <a16:creationId xmlns:a16="http://schemas.microsoft.com/office/drawing/2014/main" id="{B563D9DB-6F02-CC48-8D10-938C314C52A8}"/>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F69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10;&#10;Description automatically generated">
            <a:extLst>
              <a:ext uri="{FF2B5EF4-FFF2-40B4-BE49-F238E27FC236}">
                <a16:creationId xmlns:a16="http://schemas.microsoft.com/office/drawing/2014/main" id="{BAD6F003-6C16-8749-88AF-208B69317B84}"/>
              </a:ext>
            </a:extLst>
          </p:cNvPr>
          <p:cNvPicPr>
            <a:picLocks noChangeAspect="1"/>
          </p:cNvPicPr>
          <p:nvPr userDrawn="1"/>
        </p:nvPicPr>
        <p:blipFill>
          <a:blip r:embed="rId3">
            <a:alphaModFix amt="50000"/>
            <a:extLst>
              <a:ext uri="{28A0092B-C50C-407E-A947-70E740481C1C}">
                <a14:useLocalDpi xmlns:a14="http://schemas.microsoft.com/office/drawing/2010/main" val="0"/>
              </a:ext>
            </a:extLst>
          </a:blip>
          <a:stretch>
            <a:fillRect/>
          </a:stretch>
        </p:blipFill>
        <p:spPr>
          <a:xfrm>
            <a:off x="-99393" y="247137"/>
            <a:ext cx="1097281" cy="1005841"/>
          </a:xfrm>
          <a:prstGeom prst="rect">
            <a:avLst/>
          </a:prstGeom>
        </p:spPr>
      </p:pic>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
        <p:nvSpPr>
          <p:cNvPr id="5" name="Content Placeholder 2"/>
          <p:cNvSpPr>
            <a:spLocks noGrp="1"/>
          </p:cNvSpPr>
          <p:nvPr>
            <p:ph idx="1" hasCustomPrompt="1"/>
          </p:nvPr>
        </p:nvSpPr>
        <p:spPr>
          <a:xfrm>
            <a:off x="838200" y="1794076"/>
            <a:ext cx="10515600" cy="4382886"/>
          </a:xfrm>
        </p:spPr>
        <p:txBody>
          <a:bodyPr anchor="t"/>
          <a:lstStyle>
            <a:lvl1pPr marL="228600" marR="0" indent="-228600" algn="l" defTabSz="914400" rtl="0" eaLnBrk="1" fontAlgn="auto" latinLnBrk="0" hangingPunct="1">
              <a:lnSpc>
                <a:spcPct val="90000"/>
              </a:lnSpc>
              <a:spcBef>
                <a:spcPts val="1000"/>
              </a:spcBef>
              <a:spcAft>
                <a:spcPts val="0"/>
              </a:spcAft>
              <a:buClrTx/>
              <a:buSzTx/>
              <a:buFontTx/>
              <a:buBlip>
                <a:blip r:embed="rId2"/>
              </a:buBlip>
              <a:tabLst/>
              <a:defRPr/>
            </a:lvl1pPr>
            <a:lvl2pPr marL="685800" marR="0" indent="-228600" algn="l" defTabSz="914400" rtl="0" eaLnBrk="1" fontAlgn="auto" latinLnBrk="0" hangingPunct="1">
              <a:lnSpc>
                <a:spcPct val="90000"/>
              </a:lnSpc>
              <a:spcBef>
                <a:spcPts val="500"/>
              </a:spcBef>
              <a:spcAft>
                <a:spcPts val="0"/>
              </a:spcAft>
              <a:buClrTx/>
              <a:buSzTx/>
              <a:buFontTx/>
              <a:buBlip>
                <a:blip r:embed="rId2"/>
              </a:buBlip>
              <a:tabLst/>
              <a:defRPr/>
            </a:lvl2pPr>
            <a:lvl3pPr marL="1143000" indent="-228600">
              <a:buFontTx/>
              <a:buBlip>
                <a:blip r:embed="rId3"/>
              </a:buBlip>
              <a:defRPr/>
            </a:lvl3pPr>
            <a:lvl4pPr marL="1600200" indent="-228600">
              <a:buFontTx/>
              <a:buBlip>
                <a:blip r:embed="rId4"/>
              </a:buBlip>
              <a:defRPr/>
            </a:lvl4pPr>
            <a:lvl5pPr marL="2057400" indent="-228600">
              <a:buFontTx/>
              <a:buBlip>
                <a:blip r:embed="rId4"/>
              </a:buBlip>
              <a:defRPr/>
            </a:lvl5pPr>
          </a:lstStyle>
          <a:p>
            <a:pPr marL="228600" marR="0" lvl="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pPr>
            <a:r>
              <a:rPr kumimoji="0" lang="en-US" sz="2800" b="0" i="0" u="none" strike="noStrike" kern="1200" cap="none" spc="0" normalizeH="0" baseline="0" noProof="0" dirty="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a:p>
            <a:pPr marL="228600" marR="0" lvl="0" indent="-228600" algn="l" defTabSz="914400" rtl="0" eaLnBrk="1" fontAlgn="auto" latinLnBrk="0" hangingPunct="1">
              <a:lnSpc>
                <a:spcPct val="90000"/>
              </a:lnSpc>
              <a:spcBef>
                <a:spcPts val="1000"/>
              </a:spcBef>
              <a:spcAft>
                <a:spcPts val="0"/>
              </a:spcAft>
              <a:buClrTx/>
              <a:buSzTx/>
              <a:buFontTx/>
              <a:buBlip>
                <a:blip r:embed="rId5"/>
              </a:buBlip>
              <a:tabLst/>
              <a:defRPr/>
            </a:pPr>
            <a:r>
              <a:rPr kumimoji="0" lang="en-US" sz="2800" b="1" i="0" u="none" strike="noStrike" kern="1200" cap="none" spc="0" normalizeH="0" baseline="0" noProof="0" dirty="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ts val="0"/>
              </a:spcAft>
              <a:buClrTx/>
              <a:buSzTx/>
              <a:buFontTx/>
              <a:buBlip>
                <a:blip r:embed="rId6"/>
              </a:buBlip>
              <a:tabLst/>
              <a:defRPr/>
            </a:pPr>
            <a:r>
              <a:rPr kumimoji="0" lang="en-US" sz="2400" b="1" i="0" u="none" strike="noStrike" kern="1200" cap="none" spc="0" normalizeH="0" baseline="0" noProof="0" dirty="0">
                <a:ln>
                  <a:noFill/>
                </a:ln>
                <a:solidFill>
                  <a:srgbClr val="449EBA">
                    <a:lumMod val="50000"/>
                  </a:srgbClr>
                </a:solidFill>
                <a:effectLst/>
                <a:uLnTx/>
                <a:uFillTx/>
                <a:latin typeface="+mn-lt"/>
                <a:ea typeface="+mn-ea"/>
                <a:cs typeface="+mn-cs"/>
              </a:rPr>
              <a:t>Subtopic</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dirty="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ts val="0"/>
              </a:spcAft>
              <a:buClrTx/>
              <a:buSzTx/>
              <a:buFontTx/>
              <a:buBlip>
                <a:blip r:embed="rId2"/>
              </a:buBlip>
              <a:tabLst/>
              <a:defRPr/>
            </a:pPr>
            <a:r>
              <a:rPr kumimoji="0" lang="en-US" sz="2400" b="0" i="0" u="none" strike="noStrike" kern="1200" cap="none" spc="0" normalizeH="0" baseline="0" noProof="0" dirty="0">
                <a:ln>
                  <a:noFill/>
                </a:ln>
                <a:solidFill>
                  <a:srgbClr val="449EBA">
                    <a:lumMod val="40000"/>
                    <a:lumOff val="60000"/>
                  </a:srgbClr>
                </a:solidFill>
                <a:effectLst/>
                <a:uLnTx/>
                <a:uFillTx/>
                <a:latin typeface="+mn-lt"/>
                <a:ea typeface="+mn-ea"/>
                <a:cs typeface="+mn-cs"/>
              </a:rPr>
              <a:t>Subtopic 3</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dirty="0">
                <a:ln>
                  <a:noFill/>
                </a:ln>
                <a:solidFill>
                  <a:srgbClr val="449EBA">
                    <a:lumMod val="40000"/>
                    <a:lumOff val="60000"/>
                  </a:srgbClr>
                </a:solidFill>
                <a:effectLst/>
                <a:uLnTx/>
                <a:uFillTx/>
                <a:latin typeface="+mn-lt"/>
                <a:ea typeface="+mn-ea"/>
                <a:cs typeface="+mn-cs"/>
              </a:rPr>
              <a:t>Agenda topic 4</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dirty="0">
                <a:ln>
                  <a:noFill/>
                </a:ln>
                <a:solidFill>
                  <a:srgbClr val="449EBA">
                    <a:lumMod val="40000"/>
                    <a:lumOff val="60000"/>
                  </a:srgbClr>
                </a:solidFill>
                <a:effectLst/>
                <a:uLnTx/>
                <a:uFillTx/>
                <a:latin typeface="+mn-lt"/>
                <a:ea typeface="+mn-ea"/>
                <a:cs typeface="+mn-cs"/>
              </a:rPr>
              <a:t>Agenda topic 5</a:t>
            </a:r>
          </a:p>
        </p:txBody>
      </p:sp>
      <p:sp>
        <p:nvSpPr>
          <p:cNvPr id="6" name="Text Placeholder 17"/>
          <p:cNvSpPr>
            <a:spLocks noGrp="1"/>
          </p:cNvSpPr>
          <p:nvPr>
            <p:ph type="body" sz="quarter" idx="13" hasCustomPrompt="1"/>
          </p:nvPr>
        </p:nvSpPr>
        <p:spPr>
          <a:xfrm>
            <a:off x="12375514" y="1981518"/>
            <a:ext cx="4906646" cy="655002"/>
          </a:xfrm>
        </p:spPr>
        <p:txBody>
          <a:bodyPr/>
          <a:lstStyle>
            <a:lvl1pPr marL="228600" marR="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solidFill>
                  <a:schemeClr val="accent1">
                    <a:lumMod val="40000"/>
                    <a:lumOff val="60000"/>
                  </a:schemeClr>
                </a:solidFill>
              </a:defRPr>
            </a:lvl1pPr>
          </a:lstStyle>
          <a:p>
            <a:pPr marL="228600" marR="0" lvl="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pPr>
            <a:r>
              <a:rPr kumimoji="0" lang="en-US" sz="2800" b="0" i="0" u="none" strike="noStrike" kern="1200" cap="none" spc="0" normalizeH="0" baseline="0" noProof="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p:txBody>
      </p:sp>
      <p:sp>
        <p:nvSpPr>
          <p:cNvPr id="7" name="Text Placeholder 19"/>
          <p:cNvSpPr>
            <a:spLocks noGrp="1"/>
          </p:cNvSpPr>
          <p:nvPr>
            <p:ph type="body" sz="quarter" idx="14" hasCustomPrompt="1"/>
          </p:nvPr>
        </p:nvSpPr>
        <p:spPr>
          <a:xfrm>
            <a:off x="12375197" y="2849563"/>
            <a:ext cx="4906963" cy="1011680"/>
          </a:xfrm>
        </p:spPr>
        <p:txBody>
          <a:bodyPr/>
          <a:lstStyle>
            <a:lvl1pPr marL="228600" marR="0" indent="-228600" algn="l" defTabSz="914400" rtl="0" eaLnBrk="1" fontAlgn="auto" latinLnBrk="0" hangingPunct="1">
              <a:lnSpc>
                <a:spcPct val="90000"/>
              </a:lnSpc>
              <a:spcBef>
                <a:spcPts val="1000"/>
              </a:spcBef>
              <a:spcAft>
                <a:spcPts val="0"/>
              </a:spcAft>
              <a:buClrTx/>
              <a:buSzTx/>
              <a:buFontTx/>
              <a:buBlip>
                <a:blip r:embed="rId5"/>
              </a:buBlip>
              <a:tabLst/>
              <a:defRPr>
                <a:solidFill>
                  <a:schemeClr val="accent1">
                    <a:lumMod val="50000"/>
                  </a:schemeClr>
                </a:solidFill>
              </a:defRPr>
            </a:lvl1pPr>
            <a:lvl2pPr marL="685800" marR="0" indent="-228600" algn="l" defTabSz="914400" rtl="0" eaLnBrk="1" fontAlgn="auto" latinLnBrk="0" hangingPunct="1">
              <a:lnSpc>
                <a:spcPct val="90000"/>
              </a:lnSpc>
              <a:spcBef>
                <a:spcPts val="500"/>
              </a:spcBef>
              <a:spcAft>
                <a:spcPts val="0"/>
              </a:spcAft>
              <a:buClrTx/>
              <a:buSzTx/>
              <a:buFontTx/>
              <a:buBlip>
                <a:blip r:embed="rId6"/>
              </a:buBlip>
              <a:tabLst/>
              <a:defRPr>
                <a:solidFill>
                  <a:schemeClr val="accent1">
                    <a:lumMod val="50000"/>
                  </a:schemeClr>
                </a:solidFill>
              </a:defRPr>
            </a:lvl2pPr>
          </a:lstStyle>
          <a:p>
            <a:pPr marL="228600" marR="0" lvl="0" indent="-228600" algn="l" defTabSz="914400" rtl="0" eaLnBrk="1" fontAlgn="auto" latinLnBrk="0" hangingPunct="1">
              <a:lnSpc>
                <a:spcPct val="90000"/>
              </a:lnSpc>
              <a:spcBef>
                <a:spcPts val="1000"/>
              </a:spcBef>
              <a:spcAft>
                <a:spcPts val="0"/>
              </a:spcAft>
              <a:buClrTx/>
              <a:buSzTx/>
              <a:buFontTx/>
              <a:buBlip>
                <a:blip r:embed="rId5"/>
              </a:buBlip>
              <a:tabLst/>
              <a:defRPr/>
            </a:pPr>
            <a:r>
              <a:rPr kumimoji="0" lang="en-US" sz="2800" b="1" i="0" u="none" strike="noStrike" kern="1200" cap="none" spc="0" normalizeH="0" baseline="0" noProof="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ts val="0"/>
              </a:spcAft>
              <a:buClrTx/>
              <a:buSzTx/>
              <a:buFontTx/>
              <a:buBlip>
                <a:blip r:embed="rId6"/>
              </a:buBlip>
              <a:tabLst/>
              <a:defRPr/>
            </a:pPr>
            <a:r>
              <a:rPr kumimoji="0" lang="en-US" sz="2400" b="1" i="0" u="none" strike="noStrike" kern="1200" cap="none" spc="0" normalizeH="0" baseline="0" noProof="0">
                <a:ln>
                  <a:noFill/>
                </a:ln>
                <a:solidFill>
                  <a:srgbClr val="449EBA">
                    <a:lumMod val="50000"/>
                  </a:srgbClr>
                </a:solidFill>
                <a:effectLst/>
                <a:uLnTx/>
                <a:uFillTx/>
                <a:latin typeface="+mn-lt"/>
                <a:ea typeface="+mn-ea"/>
                <a:cs typeface="+mn-cs"/>
              </a:rPr>
              <a:t>Subtopic</a:t>
            </a:r>
          </a:p>
        </p:txBody>
      </p:sp>
      <p:sp>
        <p:nvSpPr>
          <p:cNvPr id="8" name="Text Placeholder 21"/>
          <p:cNvSpPr>
            <a:spLocks noGrp="1"/>
          </p:cNvSpPr>
          <p:nvPr>
            <p:ph type="body" sz="quarter" idx="15" hasCustomPrompt="1"/>
          </p:nvPr>
        </p:nvSpPr>
        <p:spPr>
          <a:xfrm>
            <a:off x="12375515" y="4119880"/>
            <a:ext cx="4906963" cy="923925"/>
          </a:xfrm>
        </p:spPr>
        <p:txBody>
          <a:bodyPr/>
          <a:lstStyle>
            <a:lvl1pPr marL="228600" marR="0" indent="-228600" algn="l" defTabSz="914400" rtl="0" eaLnBrk="1" fontAlgn="auto" latinLnBrk="0" hangingPunct="1">
              <a:lnSpc>
                <a:spcPct val="90000"/>
              </a:lnSpc>
              <a:spcBef>
                <a:spcPts val="1000"/>
              </a:spcBef>
              <a:spcAft>
                <a:spcPts val="0"/>
              </a:spcAft>
              <a:buClrTx/>
              <a:buSzTx/>
              <a:buFontTx/>
              <a:buBlip>
                <a:blip r:embed="rId2"/>
              </a:buBlip>
              <a:tabLst/>
              <a:defRPr>
                <a:solidFill>
                  <a:schemeClr val="accent1">
                    <a:lumMod val="40000"/>
                    <a:lumOff val="60000"/>
                  </a:schemeClr>
                </a:solidFill>
              </a:defRPr>
            </a:lvl1pPr>
            <a:lvl2pPr marL="685800" marR="0" indent="-228600" algn="l" defTabSz="914400" rtl="0" eaLnBrk="1" fontAlgn="auto" latinLnBrk="0" hangingPunct="1">
              <a:lnSpc>
                <a:spcPct val="90000"/>
              </a:lnSpc>
              <a:spcBef>
                <a:spcPts val="500"/>
              </a:spcBef>
              <a:spcAft>
                <a:spcPts val="0"/>
              </a:spcAft>
              <a:buClrTx/>
              <a:buSzTx/>
              <a:buFontTx/>
              <a:buBlip>
                <a:blip r:embed="rId2"/>
              </a:buBlip>
              <a:tabLst/>
              <a:defRPr>
                <a:solidFill>
                  <a:schemeClr val="accent1">
                    <a:lumMod val="40000"/>
                    <a:lumOff val="60000"/>
                  </a:schemeClr>
                </a:solidFill>
              </a:defRPr>
            </a:lvl2pPr>
          </a:lstStyle>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ts val="0"/>
              </a:spcAft>
              <a:buClrTx/>
              <a:buSzTx/>
              <a:buFontTx/>
              <a:buBlip>
                <a:blip r:embed="rId2"/>
              </a:buBlip>
              <a:tabLst/>
              <a:defRPr/>
            </a:pPr>
            <a:r>
              <a:rPr kumimoji="0" lang="en-US" sz="2400" b="0" i="0" u="none" strike="noStrike" kern="1200" cap="none" spc="0" normalizeH="0" baseline="0" noProof="0">
                <a:ln>
                  <a:noFill/>
                </a:ln>
                <a:solidFill>
                  <a:srgbClr val="449EBA">
                    <a:lumMod val="40000"/>
                    <a:lumOff val="60000"/>
                  </a:srgbClr>
                </a:solidFill>
                <a:effectLst/>
                <a:uLnTx/>
                <a:uFillTx/>
                <a:latin typeface="+mn-lt"/>
                <a:ea typeface="+mn-ea"/>
                <a:cs typeface="+mn-cs"/>
              </a:rPr>
              <a:t>Subtopic 3</a:t>
            </a:r>
          </a:p>
        </p:txBody>
      </p:sp>
      <p:sp>
        <p:nvSpPr>
          <p:cNvPr id="4" name="TextBox 3"/>
          <p:cNvSpPr txBox="1"/>
          <p:nvPr userDrawn="1"/>
        </p:nvSpPr>
        <p:spPr>
          <a:xfrm>
            <a:off x="12375197" y="1393966"/>
            <a:ext cx="3912481" cy="400110"/>
          </a:xfrm>
          <a:prstGeom prst="rect">
            <a:avLst/>
          </a:prstGeom>
          <a:noFill/>
        </p:spPr>
        <p:txBody>
          <a:bodyPr wrap="none" rtlCol="0">
            <a:spAutoFit/>
          </a:bodyPr>
          <a:lstStyle/>
          <a:p>
            <a:r>
              <a:rPr lang="en-US" sz="2000">
                <a:latin typeface="+mj-lt"/>
              </a:rPr>
              <a:t>Format</a:t>
            </a:r>
            <a:r>
              <a:rPr lang="en-US" sz="2000" baseline="0">
                <a:latin typeface="+mj-lt"/>
              </a:rPr>
              <a:t> sample to copy and paste:</a:t>
            </a:r>
            <a:endParaRPr lang="en-US" sz="2000">
              <a:latin typeface="+mj-lt"/>
            </a:endParaRPr>
          </a:p>
        </p:txBody>
      </p:sp>
      <p:sp>
        <p:nvSpPr>
          <p:cNvPr id="10" name="TextBox 9"/>
          <p:cNvSpPr txBox="1"/>
          <p:nvPr userDrawn="1"/>
        </p:nvSpPr>
        <p:spPr>
          <a:xfrm>
            <a:off x="838200" y="365125"/>
            <a:ext cx="10515600" cy="1325563"/>
          </a:xfrm>
          <a:prstGeom prst="rect">
            <a:avLst/>
          </a:prstGeom>
          <a:noFill/>
        </p:spPr>
        <p:txBody>
          <a:bodyPr wrap="square" rtlCol="0" anchor="ctr">
            <a:normAutofit/>
          </a:bodyPr>
          <a:lstStyle/>
          <a:p>
            <a:r>
              <a:rPr lang="en-US" sz="4400">
                <a:latin typeface="+mj-lt"/>
              </a:rPr>
              <a:t>Agenda</a:t>
            </a:r>
          </a:p>
        </p:txBody>
      </p:sp>
    </p:spTree>
    <p:extLst>
      <p:ext uri="{BB962C8B-B14F-4D97-AF65-F5344CB8AC3E}">
        <p14:creationId xmlns:p14="http://schemas.microsoft.com/office/powerpoint/2010/main" val="1112952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a:t>1</a:t>
            </a:r>
          </a:p>
        </p:txBody>
      </p:sp>
      <p:sp>
        <p:nvSpPr>
          <p:cNvPr id="25" name="Text Placeholder 8"/>
          <p:cNvSpPr>
            <a:spLocks noGrp="1"/>
          </p:cNvSpPr>
          <p:nvPr>
            <p:ph type="body" sz="quarter" idx="10"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2500985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
        <p:nvSpPr>
          <p:cNvPr id="19" name="Text Placeholder 8"/>
          <p:cNvSpPr>
            <a:spLocks noGrp="1"/>
          </p:cNvSpPr>
          <p:nvPr>
            <p:ph type="body" sz="quarter" idx="10"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3669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
        <p:nvSpPr>
          <p:cNvPr id="10" name="Text Placeholder 8"/>
          <p:cNvSpPr>
            <a:spLocks noGrp="1"/>
          </p:cNvSpPr>
          <p:nvPr>
            <p:ph type="body" sz="quarter" idx="10"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777821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
        <p:nvSpPr>
          <p:cNvPr id="10" name="Text Placeholder 8"/>
          <p:cNvSpPr>
            <a:spLocks noGrp="1"/>
          </p:cNvSpPr>
          <p:nvPr>
            <p:ph type="body" sz="quarter" idx="14"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95778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126635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
        <p:nvSpPr>
          <p:cNvPr id="6" name="Content Placeholder 2"/>
          <p:cNvSpPr>
            <a:spLocks noGrp="1"/>
          </p:cNvSpPr>
          <p:nvPr>
            <p:ph sz="half" idx="14"/>
          </p:nvPr>
        </p:nvSpPr>
        <p:spPr>
          <a:xfrm>
            <a:off x="4459224"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half" idx="15"/>
          </p:nvPr>
        </p:nvSpPr>
        <p:spPr>
          <a:xfrm>
            <a:off x="8080248"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3738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005840"/>
          </a:xfrm>
        </p:spPr>
        <p:txBody>
          <a:bodyPr/>
          <a:lstStyle/>
          <a:p>
            <a:r>
              <a:rPr lang="en-US"/>
              <a:t>Click to edit Master title style</a:t>
            </a:r>
          </a:p>
        </p:txBody>
      </p:sp>
      <p:sp>
        <p:nvSpPr>
          <p:cNvPr id="3" name="Text Placeholder 2"/>
          <p:cNvSpPr>
            <a:spLocks noGrp="1"/>
          </p:cNvSpPr>
          <p:nvPr>
            <p:ph type="body" idx="1"/>
          </p:nvPr>
        </p:nvSpPr>
        <p:spPr>
          <a:xfrm>
            <a:off x="839788" y="1614170"/>
            <a:ext cx="5157787" cy="66984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284017"/>
            <a:ext cx="5157787"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14170"/>
            <a:ext cx="5183188" cy="66984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284017"/>
            <a:ext cx="5183188"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
        <p:nvSpPr>
          <p:cNvPr id="8" name="Text Placeholder 7"/>
          <p:cNvSpPr>
            <a:spLocks noGrp="1"/>
          </p:cNvSpPr>
          <p:nvPr>
            <p:ph type="body" sz="quarter" idx="14" hasCustomPrompt="1"/>
          </p:nvPr>
        </p:nvSpPr>
        <p:spPr>
          <a:xfrm>
            <a:off x="0" y="5657850"/>
            <a:ext cx="12192000" cy="733425"/>
          </a:xfrm>
          <a:solidFill>
            <a:schemeClr val="accent1">
              <a:lumMod val="75000"/>
            </a:schemeClr>
          </a:solidFill>
        </p:spPr>
        <p:txBody>
          <a:bodyPr tIns="91440" bIns="91440" anchor="ctr"/>
          <a:lstStyle>
            <a:lvl1pPr marL="0" indent="0" algn="ctr">
              <a:buNone/>
              <a:defRPr baseline="0">
                <a:solidFill>
                  <a:schemeClr val="bg1"/>
                </a:solidFill>
              </a:defRPr>
            </a:lvl1pPr>
          </a:lstStyle>
          <a:p>
            <a:pPr lvl="0"/>
            <a:r>
              <a:rPr lang="en-US"/>
              <a:t>Conclusion</a:t>
            </a:r>
          </a:p>
        </p:txBody>
      </p:sp>
    </p:spTree>
    <p:extLst>
      <p:ext uri="{BB962C8B-B14F-4D97-AF65-F5344CB8AC3E}">
        <p14:creationId xmlns:p14="http://schemas.microsoft.com/office/powerpoint/2010/main" val="301462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5840"/>
          </a:xfrm>
        </p:spPr>
        <p:txBody>
          <a:bodyPr/>
          <a:lstStyle/>
          <a:p>
            <a:r>
              <a:rPr lang="en-US"/>
              <a:t>Click to edit Master title style</a:t>
            </a:r>
          </a:p>
        </p:txBody>
      </p:sp>
      <p:sp>
        <p:nvSpPr>
          <p:cNvPr id="6"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62608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046527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820029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lor Panel">
    <p:spTree>
      <p:nvGrpSpPr>
        <p:cNvPr id="1" name=""/>
        <p:cNvGrpSpPr/>
        <p:nvPr/>
      </p:nvGrpSpPr>
      <p:grpSpPr>
        <a:xfrm>
          <a:off x="0" y="0"/>
          <a:ext cx="0" cy="0"/>
          <a:chOff x="0" y="0"/>
          <a:chExt cx="0" cy="0"/>
        </a:xfrm>
      </p:grpSpPr>
      <p:sp>
        <p:nvSpPr>
          <p:cNvPr id="6" name="Rectangle 5"/>
          <p:cNvSpPr/>
          <p:nvPr userDrawn="1"/>
        </p:nvSpPr>
        <p:spPr>
          <a:xfrm>
            <a:off x="839788" y="457200"/>
            <a:ext cx="2743200" cy="5840660"/>
          </a:xfrm>
          <a:prstGeom prst="rect">
            <a:avLst/>
          </a:prstGeom>
          <a:solidFill>
            <a:schemeClr val="bg2"/>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839789" y="457200"/>
            <a:ext cx="2743200" cy="1600200"/>
          </a:xfrm>
        </p:spPr>
        <p:txBody>
          <a:bodyPr anchor="b">
            <a:normAutofit/>
          </a:bodyPr>
          <a:lstStyle>
            <a:lvl1pPr>
              <a:defRPr sz="2800">
                <a:solidFill>
                  <a:schemeClr val="bg1"/>
                </a:solidFill>
                <a:latin typeface="+mj-lt"/>
              </a:defRPr>
            </a:lvl1pPr>
          </a:lstStyle>
          <a:p>
            <a:r>
              <a:rPr lang="en-US"/>
              <a:t>Click to edit Master title style</a:t>
            </a:r>
          </a:p>
        </p:txBody>
      </p:sp>
      <p:sp>
        <p:nvSpPr>
          <p:cNvPr id="3" name="Content Placeholder 2"/>
          <p:cNvSpPr>
            <a:spLocks noGrp="1"/>
          </p:cNvSpPr>
          <p:nvPr>
            <p:ph idx="1"/>
          </p:nvPr>
        </p:nvSpPr>
        <p:spPr>
          <a:xfrm>
            <a:off x="4297680" y="457200"/>
            <a:ext cx="7057708" cy="5840659"/>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2743200" cy="4240460"/>
          </a:xfrm>
        </p:spPr>
        <p:txBody>
          <a:bodyPr tIns="91440" bIns="9144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28938165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1680662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3" name="Rectangle 17"/>
          <p:cNvSpPr>
            <a:spLocks noChangeArrowheads="1"/>
          </p:cNvSpPr>
          <p:nvPr userDrawn="1"/>
        </p:nvSpPr>
        <p:spPr bwMode="auto">
          <a:xfrm>
            <a:off x="9651477" y="6553201"/>
            <a:ext cx="190539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457200" fontAlgn="auto">
              <a:spcBef>
                <a:spcPts val="0"/>
              </a:spcBef>
              <a:spcAft>
                <a:spcPts val="0"/>
              </a:spcAft>
            </a:pPr>
            <a:r>
              <a:rPr lang="en-US" sz="1200" b="1">
                <a:solidFill>
                  <a:prstClr val="black"/>
                </a:solidFill>
                <a:latin typeface="Arial" pitchFamily="34" charset="0"/>
                <a:cs typeface="Arial" pitchFamily="34" charset="0"/>
              </a:rPr>
              <a:t>www.safalpartners.com</a:t>
            </a:r>
          </a:p>
        </p:txBody>
      </p:sp>
      <p:pic>
        <p:nvPicPr>
          <p:cNvPr id="4" name="Picture 3" descr="ba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 y="6473958"/>
            <a:ext cx="12191188" cy="79243"/>
          </a:xfrm>
          <a:prstGeom prst="rect">
            <a:avLst/>
          </a:prstGeom>
        </p:spPr>
      </p:pic>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resenter Pictures">
    <p:spTree>
      <p:nvGrpSpPr>
        <p:cNvPr id="1" name=""/>
        <p:cNvGrpSpPr/>
        <p:nvPr/>
      </p:nvGrpSpPr>
      <p:grpSpPr>
        <a:xfrm>
          <a:off x="0" y="0"/>
          <a:ext cx="0" cy="0"/>
          <a:chOff x="0" y="0"/>
          <a:chExt cx="0" cy="0"/>
        </a:xfrm>
      </p:grpSpPr>
      <p:pic>
        <p:nvPicPr>
          <p:cNvPr id="7" name="Picture 6" descr="ba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 y="-3043"/>
            <a:ext cx="12191188" cy="79243"/>
          </a:xfrm>
          <a:prstGeom prst="rect">
            <a:avLst/>
          </a:prstGeom>
        </p:spPr>
      </p:pic>
      <p:sp>
        <p:nvSpPr>
          <p:cNvPr id="8" name="Rectangle 7"/>
          <p:cNvSpPr>
            <a:spLocks noChangeArrowheads="1"/>
          </p:cNvSpPr>
          <p:nvPr userDrawn="1"/>
        </p:nvSpPr>
        <p:spPr bwMode="auto">
          <a:xfrm>
            <a:off x="0" y="6688667"/>
            <a:ext cx="12192000" cy="182981"/>
          </a:xfrm>
          <a:prstGeom prst="rect">
            <a:avLst/>
          </a:prstGeom>
          <a:solidFill>
            <a:srgbClr val="FFC000"/>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sz="1800">
              <a:solidFill>
                <a:prstClr val="black"/>
              </a:solidFill>
              <a:latin typeface="Calibri"/>
            </a:endParaRPr>
          </a:p>
        </p:txBody>
      </p:sp>
      <p:sp>
        <p:nvSpPr>
          <p:cNvPr id="9" name="Rectangle 8"/>
          <p:cNvSpPr>
            <a:spLocks noChangeArrowheads="1"/>
          </p:cNvSpPr>
          <p:nvPr userDrawn="1"/>
        </p:nvSpPr>
        <p:spPr bwMode="auto">
          <a:xfrm>
            <a:off x="11736415" y="6680202"/>
            <a:ext cx="413576" cy="228268"/>
          </a:xfrm>
          <a:prstGeom prst="rect">
            <a:avLst/>
          </a:prstGeom>
          <a:noFill/>
          <a:ln>
            <a:noFill/>
          </a:ln>
        </p:spPr>
        <p:txBody>
          <a:bodyPr wrap="none" lIns="90488" tIns="44450" rIns="90488" bIns="44450" anchor="ctr">
            <a:spAutoFit/>
          </a:bodyPr>
          <a:lstStyle/>
          <a:p>
            <a:pPr algn="r" defTabSz="457200" eaLnBrk="0" fontAlgn="auto" hangingPunct="0">
              <a:spcBef>
                <a:spcPts val="0"/>
              </a:spcBef>
              <a:spcAft>
                <a:spcPts val="0"/>
              </a:spcAft>
              <a:defRPr/>
            </a:pPr>
            <a:r>
              <a:rPr lang="en-US" sz="900" b="1">
                <a:solidFill>
                  <a:schemeClr val="bg1"/>
                </a:solidFill>
                <a:latin typeface="Calibri"/>
              </a:rPr>
              <a:t>2016</a:t>
            </a:r>
          </a:p>
        </p:txBody>
      </p:sp>
      <p:sp>
        <p:nvSpPr>
          <p:cNvPr id="10" name="Rectangle 9"/>
          <p:cNvSpPr>
            <a:spLocks noChangeArrowheads="1"/>
          </p:cNvSpPr>
          <p:nvPr userDrawn="1"/>
        </p:nvSpPr>
        <p:spPr bwMode="auto">
          <a:xfrm>
            <a:off x="5806018" y="6670355"/>
            <a:ext cx="577849" cy="230832"/>
          </a:xfrm>
          <a:prstGeom prst="rect">
            <a:avLst/>
          </a:prstGeom>
          <a:noFill/>
          <a:ln>
            <a:noFill/>
          </a:ln>
        </p:spPr>
        <p:txBody>
          <a:bodyPr lIns="90488" rIns="90488" anchor="ctr">
            <a:spAutoFit/>
          </a:bodyPr>
          <a:lstStyle/>
          <a:p>
            <a:pPr algn="ctr" defTabSz="457200" eaLnBrk="0" fontAlgn="auto" hangingPunct="0">
              <a:spcBef>
                <a:spcPts val="0"/>
              </a:spcBef>
              <a:spcAft>
                <a:spcPts val="0"/>
              </a:spcAft>
              <a:defRPr/>
            </a:pPr>
            <a:fld id="{2BF07DEB-607E-47B5-8250-1D8372858C64}" type="slidenum">
              <a:rPr lang="en-US" sz="900" b="1" smtClean="0">
                <a:solidFill>
                  <a:schemeClr val="bg1"/>
                </a:solidFill>
                <a:latin typeface="Calibri"/>
              </a:rPr>
              <a:pPr algn="ctr" defTabSz="457200" eaLnBrk="0" fontAlgn="auto" hangingPunct="0">
                <a:spcBef>
                  <a:spcPts val="0"/>
                </a:spcBef>
                <a:spcAft>
                  <a:spcPts val="0"/>
                </a:spcAft>
                <a:defRPr/>
              </a:pPr>
              <a:t>‹#›</a:t>
            </a:fld>
            <a:endParaRPr lang="en-US" sz="900" b="1">
              <a:solidFill>
                <a:schemeClr val="bg1"/>
              </a:solidFill>
              <a:latin typeface="Calibri"/>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6663" y="6095517"/>
            <a:ext cx="1826211" cy="547863"/>
          </a:xfrm>
          <a:prstGeom prst="rect">
            <a:avLst/>
          </a:prstGeom>
        </p:spPr>
      </p:pic>
      <p:sp>
        <p:nvSpPr>
          <p:cNvPr id="12" name="Rectangle 16"/>
          <p:cNvSpPr>
            <a:spLocks noGrp="1" noChangeArrowheads="1"/>
          </p:cNvSpPr>
          <p:nvPr>
            <p:ph type="ctrTitle" sz="quarter"/>
          </p:nvPr>
        </p:nvSpPr>
        <p:spPr>
          <a:xfrm>
            <a:off x="2438400" y="472736"/>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13" name="Text Placeholder 2"/>
          <p:cNvSpPr>
            <a:spLocks noGrp="1"/>
          </p:cNvSpPr>
          <p:nvPr>
            <p:ph type="body" sz="quarter" idx="10"/>
          </p:nvPr>
        </p:nvSpPr>
        <p:spPr>
          <a:xfrm>
            <a:off x="1295402" y="1673468"/>
            <a:ext cx="9601199" cy="258532"/>
          </a:xfrm>
          <a:prstGeom prst="rect">
            <a:avLst/>
          </a:prstGeom>
        </p:spPr>
        <p:txBody>
          <a:bodyPr wrap="square">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2871995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838200" y="126413"/>
            <a:ext cx="10515600" cy="1325563"/>
          </a:xfrm>
          <a:prstGeom prst="rect">
            <a:avLst/>
          </a:prstGeom>
        </p:spPr>
        <p:txBody>
          <a:bodyPr anchor="b"/>
          <a:lstStyle>
            <a:lvl1pPr>
              <a:defRPr baseline="0">
                <a:solidFill>
                  <a:srgbClr val="315F9F"/>
                </a:solidFill>
                <a:latin typeface="Lato Semibold" panose="020F0502020204030203" pitchFamily="34" charset="0"/>
                <a:ea typeface="Lato Semibold" panose="020F0502020204030203" pitchFamily="34" charset="0"/>
                <a:cs typeface="Lato Semibold" panose="020F0502020204030203" pitchFamily="34" charset="0"/>
              </a:defRPr>
            </a:lvl1pPr>
          </a:lstStyle>
          <a:p>
            <a:r>
              <a:rPr lang="en-US"/>
              <a:t>To Design, Define.</a:t>
            </a:r>
          </a:p>
        </p:txBody>
      </p:sp>
    </p:spTree>
    <p:extLst>
      <p:ext uri="{BB962C8B-B14F-4D97-AF65-F5344CB8AC3E}">
        <p14:creationId xmlns:p14="http://schemas.microsoft.com/office/powerpoint/2010/main" val="33826012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
        <p:nvSpPr>
          <p:cNvPr id="3" name="Content Placeholder 2"/>
          <p:cNvSpPr>
            <a:spLocks noGrp="1"/>
          </p:cNvSpPr>
          <p:nvPr>
            <p:ph idx="1"/>
          </p:nvPr>
        </p:nvSpPr>
        <p:spPr>
          <a:xfrm>
            <a:off x="609600" y="2044700"/>
            <a:ext cx="10972800" cy="3721100"/>
          </a:xfrm>
        </p:spPr>
        <p:txBody>
          <a:bodyPr>
            <a:normAutofit/>
          </a:bodyPr>
          <a:lstStyle>
            <a:lvl1pPr>
              <a:lnSpc>
                <a:spcPct val="95000"/>
              </a:lnSpc>
              <a:spcBef>
                <a:spcPts val="1800"/>
              </a:spcBef>
              <a:defRPr sz="2400"/>
            </a:lvl1pPr>
            <a:lvl2pPr>
              <a:lnSpc>
                <a:spcPct val="95000"/>
              </a:lnSpc>
              <a:spcBef>
                <a:spcPts val="800"/>
              </a:spcBef>
              <a:defRPr sz="2200"/>
            </a:lvl2pPr>
            <a:lvl3pPr>
              <a:lnSpc>
                <a:spcPct val="95000"/>
              </a:lnSpc>
              <a:spcBef>
                <a:spcPts val="800"/>
              </a:spcBef>
              <a:defRPr sz="2000"/>
            </a:lvl3pPr>
            <a:lvl4pPr>
              <a:lnSpc>
                <a:spcPct val="95000"/>
              </a:lnSpc>
              <a:spcBef>
                <a:spcPts val="800"/>
              </a:spcBef>
              <a:defRPr sz="1800"/>
            </a:lvl4pPr>
            <a:lvl5pPr>
              <a:lnSpc>
                <a:spcPct val="95000"/>
              </a:lnSpc>
              <a:spcBef>
                <a:spcPts val="8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Rectangle 3"/>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Content Placeholder 2"/>
          <p:cNvSpPr>
            <a:spLocks noGrp="1"/>
          </p:cNvSpPr>
          <p:nvPr>
            <p:ph sz="half" idx="10" hasCustomPrompt="1"/>
          </p:nvPr>
        </p:nvSpPr>
        <p:spPr>
          <a:xfrm>
            <a:off x="609600" y="1568452"/>
            <a:ext cx="10972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Slide Subtitle Goes Here</a:t>
            </a:r>
          </a:p>
        </p:txBody>
      </p:sp>
    </p:spTree>
    <p:extLst>
      <p:ext uri="{BB962C8B-B14F-4D97-AF65-F5344CB8AC3E}">
        <p14:creationId xmlns:p14="http://schemas.microsoft.com/office/powerpoint/2010/main" val="262877705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wo Content - Titl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Content Placeholder 2"/>
          <p:cNvSpPr>
            <a:spLocks noGrp="1"/>
          </p:cNvSpPr>
          <p:nvPr>
            <p:ph sz="half" idx="10" hasCustomPrompt="1"/>
          </p:nvPr>
        </p:nvSpPr>
        <p:spPr>
          <a:xfrm>
            <a:off x="609600" y="1568452"/>
            <a:ext cx="5384800" cy="412749"/>
          </a:xfrm>
          <a:effectLst/>
        </p:spPr>
        <p:txBody>
          <a:bodyPr/>
          <a:lstStyle>
            <a:lvl1pPr marL="0" indent="0">
              <a:buNone/>
              <a:defRPr sz="2400" b="1">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sp>
        <p:nvSpPr>
          <p:cNvPr id="7" name="Content Placeholder 3"/>
          <p:cNvSpPr>
            <a:spLocks noGrp="1"/>
          </p:cNvSpPr>
          <p:nvPr>
            <p:ph sz="half" idx="11" hasCustomPrompt="1"/>
          </p:nvPr>
        </p:nvSpPr>
        <p:spPr>
          <a:xfrm>
            <a:off x="6197600" y="1568452"/>
            <a:ext cx="5384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cxnSp>
        <p:nvCxnSpPr>
          <p:cNvPr id="10" name="Straight Connector 9"/>
          <p:cNvCxnSpPr>
            <a:stCxn id="5" idx="0"/>
          </p:cNvCxnSpPr>
          <p:nvPr userDrawn="1"/>
        </p:nvCxnSpPr>
        <p:spPr>
          <a:xfrm>
            <a:off x="6096000" y="1543050"/>
            <a:ext cx="0" cy="4705350"/>
          </a:xfrm>
          <a:prstGeom prst="line">
            <a:avLst/>
          </a:prstGeom>
          <a:ln>
            <a:solidFill>
              <a:schemeClr val="tx1">
                <a:lumMod val="50000"/>
                <a:alpha val="13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8904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Tree>
    <p:extLst>
      <p:ext uri="{BB962C8B-B14F-4D97-AF65-F5344CB8AC3E}">
        <p14:creationId xmlns:p14="http://schemas.microsoft.com/office/powerpoint/2010/main" val="259508091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1524" y="6629400"/>
            <a:ext cx="12188952" cy="228600"/>
          </a:xfrm>
          <a:prstGeom prst="rect">
            <a:avLst/>
          </a:prstGeom>
          <a:solidFill>
            <a:srgbClr val="F69B18"/>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0D477B"/>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6978" y="6617934"/>
            <a:ext cx="1662444"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rgbClr val="0D477B"/>
                </a:solidFill>
                <a:latin typeface="+mn-lt"/>
                <a:ea typeface="+mn-ea"/>
                <a:cs typeface="+mn-cs"/>
              </a:rPr>
              <a:t>© 2021 </a:t>
            </a:r>
            <a:r>
              <a:rPr lang="en-US" sz="1200" kern="1200" dirty="0" err="1">
                <a:solidFill>
                  <a:srgbClr val="0D477B"/>
                </a:solidFill>
                <a:latin typeface="+mn-lt"/>
                <a:ea typeface="+mn-ea"/>
                <a:cs typeface="+mn-cs"/>
              </a:rPr>
              <a:t>Safal</a:t>
            </a:r>
            <a:r>
              <a:rPr lang="en-US" sz="1200" kern="1200" dirty="0">
                <a:solidFill>
                  <a:srgbClr val="0D477B"/>
                </a:solidFill>
                <a:latin typeface="+mn-lt"/>
                <a:ea typeface="+mn-ea"/>
                <a:cs typeface="+mn-cs"/>
              </a:rPr>
              <a:t>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7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rgbClr val="F69B18"/>
                </a:solidFill>
                <a:latin typeface="+mn-lt"/>
                <a:ea typeface="+mn-ea"/>
                <a:cs typeface="+mn-cs"/>
              </a:rPr>
              <a:pPr marL="0" algn="ctr" defTabSz="914400" rtl="0" eaLnBrk="1" latinLnBrk="0" hangingPunct="1"/>
              <a:t>‹#›</a:t>
            </a:fld>
            <a:endParaRPr lang="en-US" sz="1200" kern="1200" dirty="0">
              <a:solidFill>
                <a:srgbClr val="F69B18"/>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65" r:id="rId5"/>
    <p:sldLayoutId id="2147483651" r:id="rId6"/>
    <p:sldLayoutId id="2147483658" r:id="rId7"/>
    <p:sldLayoutId id="2147483659" r:id="rId8"/>
    <p:sldLayoutId id="2147483660" r:id="rId9"/>
    <p:sldLayoutId id="2147483652" r:id="rId10"/>
    <p:sldLayoutId id="2147483664" r:id="rId11"/>
    <p:sldLayoutId id="2147483662" r:id="rId12"/>
    <p:sldLayoutId id="2147483654" r:id="rId13"/>
    <p:sldLayoutId id="2147483655" r:id="rId14"/>
    <p:sldLayoutId id="2147483656" r:id="rId15"/>
    <p:sldLayoutId id="2147483663" r:id="rId16"/>
    <p:sldLayoutId id="2147483657" r:id="rId17"/>
    <p:sldLayoutId id="2147483666" r:id="rId18"/>
    <p:sldLayoutId id="2147483667" r:id="rId19"/>
    <p:sldLayoutId id="2147483668" r:id="rId20"/>
    <p:sldLayoutId id="2147483669" r:id="rId21"/>
    <p:sldLayoutId id="2147483670" r:id="rId22"/>
    <p:sldLayoutId id="2147483671" r:id="rId23"/>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25"/>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26"/>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27"/>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28"/>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28"/>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jp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hyperlink" Target="http://www.apprenticeship.gov/" TargetMode="External"/><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notesSlide" Target="../notesSlides/notesSlide24.xml"/><Relationship Id="rId16" Type="http://schemas.openxmlformats.org/officeDocument/2006/relationships/hyperlink" Target="https://businessengagement.workforcegps.org/" TargetMode="External"/><Relationship Id="rId1" Type="http://schemas.openxmlformats.org/officeDocument/2006/relationships/slideLayout" Target="../slideLayouts/slideLayout2.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hyperlink" Target="https://www.nga.org/futureworkforce/policies/employer-engagement/" TargetMode="External"/><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 Id="rId14" Type="http://schemas.openxmlformats.org/officeDocument/2006/relationships/hyperlink" Target="https://apprenticeship.workforcegps.org/resources/2018/05/11/17/01/Apprenticeship-Business-Engagement-Tool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4.svg"/></Relationships>
</file>

<file path=ppt/slides/_rels/slide27.xml.rels><?xml version="1.0" encoding="UTF-8" standalone="yes"?>
<Relationships xmlns="http://schemas.openxmlformats.org/package/2006/relationships"><Relationship Id="rId3" Type="http://schemas.openxmlformats.org/officeDocument/2006/relationships/hyperlink" Target="https://www.workforcegps.or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ClosingSkillsGap@dol.gov"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Decorative">
            <a:extLst>
              <a:ext uri="{FF2B5EF4-FFF2-40B4-BE49-F238E27FC236}">
                <a16:creationId xmlns:a16="http://schemas.microsoft.com/office/drawing/2014/main" id="{3E55010B-CBEB-474E-8C9A-53108C431328}"/>
              </a:ext>
              <a:ext uri="{C183D7F6-B498-43B3-948B-1728B52AA6E4}">
                <adec:decorative xmlns:adec="http://schemas.microsoft.com/office/drawing/2017/decorative" val="1"/>
              </a:ext>
            </a:extLst>
          </p:cNvPr>
          <p:cNvSpPr/>
          <p:nvPr/>
        </p:nvSpPr>
        <p:spPr>
          <a:xfrm>
            <a:off x="0" y="0"/>
            <a:ext cx="12192000" cy="6182897"/>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1254618"/>
            <a:ext cx="10515600" cy="1008063"/>
          </a:xfrm>
        </p:spPr>
        <p:txBody>
          <a:bodyPr>
            <a:normAutofit fontScale="90000"/>
          </a:bodyPr>
          <a:lstStyle/>
          <a:p>
            <a:r>
              <a:rPr lang="en-US" sz="4400" b="1" dirty="0">
                <a:solidFill>
                  <a:schemeClr val="bg1"/>
                </a:solidFill>
                <a:latin typeface="Brandon Grotesque Regular" panose="020B0503020203060202" pitchFamily="34" charset="77"/>
              </a:rPr>
              <a:t>H-1B Apprenticeships: </a:t>
            </a:r>
            <a:br>
              <a:rPr lang="en-US" sz="4400" b="1" dirty="0">
                <a:solidFill>
                  <a:schemeClr val="bg1"/>
                </a:solidFill>
                <a:latin typeface="Brandon Grotesque Regular" panose="020B0503020203060202" pitchFamily="34" charset="77"/>
              </a:rPr>
            </a:br>
            <a:r>
              <a:rPr lang="en-US" sz="4400" b="1" dirty="0">
                <a:solidFill>
                  <a:schemeClr val="bg1"/>
                </a:solidFill>
                <a:latin typeface="Brandon Grotesque Regular" panose="020B0503020203060202" pitchFamily="34" charset="77"/>
              </a:rPr>
              <a:t>Closing the Skills Gap Program Grants </a:t>
            </a:r>
            <a:br>
              <a:rPr lang="en-US" sz="4400" b="1" dirty="0">
                <a:solidFill>
                  <a:schemeClr val="bg1"/>
                </a:solidFill>
                <a:latin typeface="Brandon Grotesque Regular" panose="020B0503020203060202" pitchFamily="34" charset="77"/>
              </a:rPr>
            </a:br>
            <a:r>
              <a:rPr lang="en-US" sz="4400" b="1" dirty="0">
                <a:solidFill>
                  <a:schemeClr val="bg1"/>
                </a:solidFill>
                <a:latin typeface="Brandon Grotesque Regular" panose="020B0503020203060202" pitchFamily="34" charset="77"/>
              </a:rPr>
              <a:t>Management and Technical Assistance</a:t>
            </a:r>
          </a:p>
        </p:txBody>
      </p:sp>
      <p:sp>
        <p:nvSpPr>
          <p:cNvPr id="3" name="Subtitle 2"/>
          <p:cNvSpPr>
            <a:spLocks noGrp="1"/>
          </p:cNvSpPr>
          <p:nvPr>
            <p:ph type="subTitle" idx="4294967295"/>
          </p:nvPr>
        </p:nvSpPr>
        <p:spPr>
          <a:xfrm>
            <a:off x="1177925" y="3231931"/>
            <a:ext cx="9531350" cy="1309687"/>
          </a:xfrm>
        </p:spPr>
        <p:txBody>
          <a:bodyPr vert="horz" lIns="91440" tIns="45720" rIns="91440" bIns="45720" rtlCol="0" anchor="t">
            <a:normAutofit/>
          </a:bodyPr>
          <a:lstStyle/>
          <a:p>
            <a:pPr marL="0" indent="0" algn="ctr">
              <a:buNone/>
            </a:pPr>
            <a:r>
              <a:rPr lang="en-US" sz="3600" dirty="0">
                <a:solidFill>
                  <a:srgbClr val="F69B18"/>
                </a:solidFill>
                <a:latin typeface="Brandon Grotesque Regular" panose="020B0503020203060202" pitchFamily="34" charset="77"/>
              </a:rPr>
              <a:t>Employer Engagement Strategies Part Two</a:t>
            </a:r>
          </a:p>
          <a:p>
            <a:pPr marL="0" indent="0" algn="ctr">
              <a:lnSpc>
                <a:spcPct val="150000"/>
              </a:lnSpc>
              <a:buNone/>
            </a:pPr>
            <a:r>
              <a:rPr lang="en-US" sz="2600" dirty="0">
                <a:solidFill>
                  <a:srgbClr val="F69B18"/>
                </a:solidFill>
                <a:latin typeface="Brandon Grotesque Regular" panose="020B0503020203060202" pitchFamily="34" charset="77"/>
              </a:rPr>
              <a:t>August 31, 2021   •   2:00 PM – 3:00 PM EDT</a:t>
            </a:r>
          </a:p>
        </p:txBody>
      </p:sp>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pprenticeships: Closing The Skills Gap logo">
            <a:extLst>
              <a:ext uri="{FF2B5EF4-FFF2-40B4-BE49-F238E27FC236}">
                <a16:creationId xmlns:a16="http://schemas.microsoft.com/office/drawing/2014/main" id="{E78055EB-3228-0D4A-BBA4-69ECAE9314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3721" y="4795081"/>
            <a:ext cx="2948279" cy="1387816"/>
          </a:xfrm>
          <a:prstGeom prst="rect">
            <a:avLst/>
          </a:prstGeom>
        </p:spPr>
      </p:pic>
    </p:spTree>
    <p:extLst>
      <p:ext uri="{BB962C8B-B14F-4D97-AF65-F5344CB8AC3E}">
        <p14:creationId xmlns:p14="http://schemas.microsoft.com/office/powerpoint/2010/main" val="1806127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72BCA-C537-4C09-86A0-7B66F1AD86DC}"/>
              </a:ext>
            </a:extLst>
          </p:cNvPr>
          <p:cNvSpPr>
            <a:spLocks noGrp="1"/>
          </p:cNvSpPr>
          <p:nvPr>
            <p:ph type="title"/>
          </p:nvPr>
        </p:nvSpPr>
        <p:spPr>
          <a:xfrm>
            <a:off x="838200" y="365125"/>
            <a:ext cx="10515600" cy="833054"/>
          </a:xfrm>
        </p:spPr>
        <p:txBody>
          <a:bodyPr>
            <a:noAutofit/>
          </a:bodyPr>
          <a:lstStyle/>
          <a:p>
            <a:r>
              <a:rPr lang="en-US" sz="3200" b="1" dirty="0">
                <a:solidFill>
                  <a:srgbClr val="0D477B"/>
                </a:solidFill>
                <a:latin typeface="Brandon Grotesque Bold" panose="020B0503020203060202" pitchFamily="34" charset="77"/>
              </a:rPr>
              <a:t>While others sign on, let us know who is on the call.</a:t>
            </a:r>
          </a:p>
        </p:txBody>
      </p:sp>
      <p:sp>
        <p:nvSpPr>
          <p:cNvPr id="3" name="Content Placeholder 2">
            <a:extLst>
              <a:ext uri="{FF2B5EF4-FFF2-40B4-BE49-F238E27FC236}">
                <a16:creationId xmlns:a16="http://schemas.microsoft.com/office/drawing/2014/main" id="{551B4D57-892C-4D01-B803-1815FECF9478}"/>
              </a:ext>
            </a:extLst>
          </p:cNvPr>
          <p:cNvSpPr>
            <a:spLocks noGrp="1"/>
          </p:cNvSpPr>
          <p:nvPr>
            <p:ph idx="1"/>
          </p:nvPr>
        </p:nvSpPr>
        <p:spPr/>
        <p:txBody>
          <a:bodyPr vert="horz" lIns="91440" tIns="45720" rIns="91440" bIns="45720" rtlCol="0" anchor="t">
            <a:normAutofit/>
          </a:bodyPr>
          <a:lstStyle/>
          <a:p>
            <a:pPr>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ea typeface="+mn-lt"/>
                <a:cs typeface="+mn-lt"/>
              </a:rPr>
              <a:t>Name</a:t>
            </a:r>
          </a:p>
          <a:p>
            <a:pPr>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ea typeface="+mn-lt"/>
                <a:cs typeface="+mn-lt"/>
              </a:rPr>
              <a:t>Grant Name/Organization</a:t>
            </a:r>
          </a:p>
          <a:p>
            <a:pPr>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ea typeface="+mn-lt"/>
                <a:cs typeface="+mn-lt"/>
              </a:rPr>
              <a:t>Location</a:t>
            </a:r>
          </a:p>
          <a:p>
            <a:pPr>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ea typeface="+mn-lt"/>
                <a:cs typeface="+mn-lt"/>
              </a:rPr>
              <a:t>Anyone listening today with you? </a:t>
            </a:r>
          </a:p>
          <a:p>
            <a:pPr>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cs typeface="Calibri"/>
              </a:rPr>
              <a:t>After hearing strategies during the Employer Engagement Session Part 1 on July 8 – </a:t>
            </a:r>
          </a:p>
          <a:p>
            <a:pPr lvl="1">
              <a:buFont typeface="Arial" panose="020B0604020202020204" pitchFamily="34" charset="0"/>
              <a:buChar char="•"/>
            </a:pPr>
            <a:r>
              <a:rPr lang="en-US" dirty="0">
                <a:solidFill>
                  <a:srgbClr val="0D477B"/>
                </a:solidFill>
                <a:latin typeface="Brandon Grotesque Regular" panose="020B0503020203060202" pitchFamily="34" charset="77"/>
                <a:cs typeface="Calibri"/>
              </a:rPr>
              <a:t>What are strategies you have implemented or are planning to implement to support your Closing the Skills Gap grant project activities? </a:t>
            </a:r>
            <a:endParaRPr lang="en-US" dirty="0">
              <a:solidFill>
                <a:srgbClr val="0D477B"/>
              </a:solidFill>
              <a:latin typeface="Brandon Grotesque Regular" panose="020B0503020203060202" pitchFamily="34" charset="77"/>
            </a:endParaRPr>
          </a:p>
        </p:txBody>
      </p:sp>
    </p:spTree>
    <p:extLst>
      <p:ext uri="{BB962C8B-B14F-4D97-AF65-F5344CB8AC3E}">
        <p14:creationId xmlns:p14="http://schemas.microsoft.com/office/powerpoint/2010/main" val="4168104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Decorative">
            <a:extLst>
              <a:ext uri="{FF2B5EF4-FFF2-40B4-BE49-F238E27FC236}">
                <a16:creationId xmlns:a16="http://schemas.microsoft.com/office/drawing/2014/main" id="{357FED87-2EA7-B24C-80CB-3CAC75416B9A}"/>
              </a:ext>
              <a:ext uri="{C183D7F6-B498-43B3-948B-1728B52AA6E4}">
                <adec:decorative xmlns:adec="http://schemas.microsoft.com/office/drawing/2017/decorative" val="1"/>
              </a:ext>
            </a:extLst>
          </p:cNvPr>
          <p:cNvSpPr/>
          <p:nvPr/>
        </p:nvSpPr>
        <p:spPr>
          <a:xfrm>
            <a:off x="0" y="0"/>
            <a:ext cx="12192000" cy="6182897"/>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ABCC91-044C-4291-BA02-A99AA78F44F9}"/>
              </a:ext>
            </a:extLst>
          </p:cNvPr>
          <p:cNvSpPr>
            <a:spLocks noGrp="1"/>
          </p:cNvSpPr>
          <p:nvPr>
            <p:ph type="title"/>
          </p:nvPr>
        </p:nvSpPr>
        <p:spPr/>
        <p:txBody>
          <a:bodyPr>
            <a:noAutofit/>
          </a:bodyPr>
          <a:lstStyle/>
          <a:p>
            <a:pPr algn="ctr"/>
            <a:r>
              <a:rPr lang="en-US" sz="6000" dirty="0">
                <a:solidFill>
                  <a:schemeClr val="bg1"/>
                </a:solidFill>
                <a:latin typeface="Brandon Grotesque Regular" panose="020B0503020203060202" pitchFamily="34" charset="77"/>
              </a:rPr>
              <a:t>Welcome and Opening</a:t>
            </a:r>
          </a:p>
        </p:txBody>
      </p:sp>
      <p:pic>
        <p:nvPicPr>
          <p:cNvPr id="7" name="Picture 6" descr="Apprenticeships: Closing The Skills Gap logo">
            <a:extLst>
              <a:ext uri="{FF2B5EF4-FFF2-40B4-BE49-F238E27FC236}">
                <a16:creationId xmlns:a16="http://schemas.microsoft.com/office/drawing/2014/main" id="{636913E5-0173-0443-B135-530857B0D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3721" y="4795081"/>
            <a:ext cx="2948279" cy="1387816"/>
          </a:xfrm>
          <a:prstGeom prst="rect">
            <a:avLst/>
          </a:prstGeom>
        </p:spPr>
      </p:pic>
    </p:spTree>
    <p:extLst>
      <p:ext uri="{BB962C8B-B14F-4D97-AF65-F5344CB8AC3E}">
        <p14:creationId xmlns:p14="http://schemas.microsoft.com/office/powerpoint/2010/main" val="3458823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A35ECB-E90E-4406-971E-E94C0C040F7F}"/>
              </a:ext>
            </a:extLst>
          </p:cNvPr>
          <p:cNvSpPr>
            <a:spLocks noGrp="1"/>
          </p:cNvSpPr>
          <p:nvPr>
            <p:ph type="title"/>
          </p:nvPr>
        </p:nvSpPr>
        <p:spPr>
          <a:xfrm>
            <a:off x="838200" y="325821"/>
            <a:ext cx="10515600" cy="881440"/>
          </a:xfrm>
        </p:spPr>
        <p:txBody>
          <a:bodyPr>
            <a:normAutofit fontScale="90000"/>
          </a:bodyPr>
          <a:lstStyle/>
          <a:p>
            <a:r>
              <a:rPr lang="en-US" b="1" dirty="0">
                <a:solidFill>
                  <a:srgbClr val="0D477B"/>
                </a:solidFill>
                <a:latin typeface="Brandon Grotesque Bold" panose="020B0503020203060202" pitchFamily="34" charset="77"/>
              </a:rPr>
              <a:t>Agenda CSG Strategies for Employer Engagement Part Two</a:t>
            </a:r>
          </a:p>
        </p:txBody>
      </p:sp>
      <p:sp>
        <p:nvSpPr>
          <p:cNvPr id="3" name="Content Placeholder 2">
            <a:extLst>
              <a:ext uri="{FF2B5EF4-FFF2-40B4-BE49-F238E27FC236}">
                <a16:creationId xmlns:a16="http://schemas.microsoft.com/office/drawing/2014/main" id="{3AC56701-0FC7-4AB9-886B-EC4A8682434E}"/>
              </a:ext>
            </a:extLst>
          </p:cNvPr>
          <p:cNvSpPr>
            <a:spLocks noGrp="1"/>
          </p:cNvSpPr>
          <p:nvPr>
            <p:ph idx="1"/>
          </p:nvPr>
        </p:nvSpPr>
        <p:spPr/>
        <p:txBody>
          <a:bodyPr vert="horz" lIns="91440" tIns="45720" rIns="91440" bIns="45720" rtlCol="0" anchor="t">
            <a:normAutofit/>
          </a:bodyPr>
          <a:lstStyle/>
          <a:p>
            <a:pPr algn="just" fontAlgn="base">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rPr>
              <a:t>Welcome and Opening...........……………..................[2:00 – 2:05] ​</a:t>
            </a:r>
          </a:p>
          <a:p>
            <a:pPr>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rPr>
              <a:t>Introduction of Speakers…………………………….…… [2:05 – 2:08]​</a:t>
            </a:r>
          </a:p>
          <a:p>
            <a:pPr fontAlgn="base">
              <a:buClr>
                <a:srgbClr val="F69B18"/>
              </a:buClr>
              <a:buFont typeface="Arial" panose="020B0604020202020204" pitchFamily="34" charset="0"/>
              <a:buChar char="•"/>
            </a:pPr>
            <a:r>
              <a:rPr lang="en-US" dirty="0">
                <a:solidFill>
                  <a:srgbClr val="0D477B"/>
                </a:solidFill>
                <a:latin typeface="Brandon Grotesque Regular"/>
              </a:rPr>
              <a:t>Strategies for </a:t>
            </a:r>
            <a:r>
              <a:rPr lang="en-US" dirty="0">
                <a:latin typeface="Brandon Grotesque Regular"/>
              </a:rPr>
              <a:t>Business</a:t>
            </a:r>
            <a:r>
              <a:rPr lang="en-US" dirty="0">
                <a:solidFill>
                  <a:srgbClr val="0D477B"/>
                </a:solidFill>
                <a:latin typeface="Brandon Grotesque Regular"/>
              </a:rPr>
              <a:t> Engagement..……………….[2:08 – 2:40] ​</a:t>
            </a:r>
          </a:p>
          <a:p>
            <a:pPr fontAlgn="base">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rPr>
              <a:t>Q&amp;A…………………………………………………………………[2:40 – 2:55]</a:t>
            </a:r>
          </a:p>
          <a:p>
            <a:pPr fontAlgn="base">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rPr>
              <a:t>Closing…………………………………………………………….[2:55 – 3:00]</a:t>
            </a:r>
          </a:p>
          <a:p>
            <a:pPr fontAlgn="base">
              <a:buFont typeface="Arial" panose="020B0604020202020204" pitchFamily="34" charset="0"/>
              <a:buChar char="•"/>
            </a:pPr>
            <a:endParaRPr lang="en-US" dirty="0">
              <a:solidFill>
                <a:srgbClr val="00B0F0"/>
              </a:solidFill>
              <a:latin typeface="Franklin Gothic Book"/>
            </a:endParaRPr>
          </a:p>
        </p:txBody>
      </p:sp>
    </p:spTree>
    <p:extLst>
      <p:ext uri="{BB962C8B-B14F-4D97-AF65-F5344CB8AC3E}">
        <p14:creationId xmlns:p14="http://schemas.microsoft.com/office/powerpoint/2010/main" val="3221345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7051E-31DD-4CC1-B1E7-D9FEF1AF6500}"/>
              </a:ext>
            </a:extLst>
          </p:cNvPr>
          <p:cNvSpPr>
            <a:spLocks noGrp="1"/>
          </p:cNvSpPr>
          <p:nvPr>
            <p:ph type="title"/>
          </p:nvPr>
        </p:nvSpPr>
        <p:spPr>
          <a:xfrm>
            <a:off x="838200" y="399393"/>
            <a:ext cx="10515600" cy="807868"/>
          </a:xfrm>
        </p:spPr>
        <p:txBody>
          <a:bodyPr>
            <a:normAutofit/>
          </a:bodyPr>
          <a:lstStyle/>
          <a:p>
            <a:r>
              <a:rPr lang="en-US" sz="3200" dirty="0"/>
              <a:t>Today's Speakers</a:t>
            </a:r>
          </a:p>
        </p:txBody>
      </p:sp>
      <p:sp>
        <p:nvSpPr>
          <p:cNvPr id="3" name="Content Placeholder 2">
            <a:extLst>
              <a:ext uri="{FF2B5EF4-FFF2-40B4-BE49-F238E27FC236}">
                <a16:creationId xmlns:a16="http://schemas.microsoft.com/office/drawing/2014/main" id="{77B91485-F126-40CA-8E0F-991818F315DB}"/>
              </a:ext>
            </a:extLst>
          </p:cNvPr>
          <p:cNvSpPr>
            <a:spLocks noGrp="1"/>
          </p:cNvSpPr>
          <p:nvPr>
            <p:ph idx="1"/>
          </p:nvPr>
        </p:nvSpPr>
        <p:spPr>
          <a:xfrm>
            <a:off x="2002810" y="4799020"/>
            <a:ext cx="4562482" cy="1609041"/>
          </a:xfrm>
        </p:spPr>
        <p:txBody>
          <a:bodyPr vert="horz" lIns="91440" tIns="45720" rIns="91440" bIns="45720" rtlCol="0" anchor="t">
            <a:normAutofit/>
          </a:bodyPr>
          <a:lstStyle/>
          <a:p>
            <a:pPr marL="0" indent="0">
              <a:lnSpc>
                <a:spcPct val="100000"/>
              </a:lnSpc>
              <a:spcBef>
                <a:spcPts val="0"/>
              </a:spcBef>
              <a:buNone/>
            </a:pPr>
            <a:r>
              <a:rPr lang="en-US" sz="2000" b="1" dirty="0">
                <a:latin typeface="Brandon Grotesque Bold" panose="020B0503020203060202" pitchFamily="34" charset="77"/>
              </a:rPr>
              <a:t>Lisa Rice, </a:t>
            </a:r>
            <a:r>
              <a:rPr lang="en-US" sz="2000" dirty="0" err="1"/>
              <a:t>Safal</a:t>
            </a:r>
            <a:r>
              <a:rPr lang="en-US" sz="2000" dirty="0"/>
              <a:t> Partners</a:t>
            </a:r>
            <a:br>
              <a:rPr lang="en-US" sz="2000" dirty="0"/>
            </a:br>
            <a:r>
              <a:rPr lang="en-US" sz="2000" dirty="0"/>
              <a:t>CSG Project Manager,</a:t>
            </a:r>
            <a:br>
              <a:rPr lang="en-US" sz="2000" dirty="0"/>
            </a:br>
            <a:r>
              <a:rPr lang="en-US" sz="2000" dirty="0"/>
              <a:t>Lead TA Coach</a:t>
            </a:r>
            <a:endParaRPr lang="en-US" dirty="0"/>
          </a:p>
        </p:txBody>
      </p:sp>
      <p:pic>
        <p:nvPicPr>
          <p:cNvPr id="9" name="Picture 8" descr="A picture of Lisa Rice who works for Safal Partners. She has short, blonde cropped hair and is wearing a navy cardigan and cobalt blue shirt, smiling at the camera.">
            <a:extLst>
              <a:ext uri="{FF2B5EF4-FFF2-40B4-BE49-F238E27FC236}">
                <a16:creationId xmlns:a16="http://schemas.microsoft.com/office/drawing/2014/main" id="{B18598DB-34EC-5942-8ED5-203FF128DE9D}"/>
              </a:ext>
            </a:extLst>
          </p:cNvPr>
          <p:cNvPicPr>
            <a:picLocks noChangeAspect="1"/>
          </p:cNvPicPr>
          <p:nvPr/>
        </p:nvPicPr>
        <p:blipFill rotWithShape="1">
          <a:blip r:embed="rId3">
            <a:extLst>
              <a:ext uri="{28A0092B-C50C-407E-A947-70E740481C1C}">
                <a14:useLocalDpi xmlns:a14="http://schemas.microsoft.com/office/drawing/2010/main" val="0"/>
              </a:ext>
            </a:extLst>
          </a:blip>
          <a:srcRect t="1" r="8844" b="26065"/>
          <a:stretch/>
        </p:blipFill>
        <p:spPr>
          <a:xfrm>
            <a:off x="2164496" y="1717009"/>
            <a:ext cx="2302401" cy="2760557"/>
          </a:xfrm>
          <a:prstGeom prst="rect">
            <a:avLst/>
          </a:prstGeom>
          <a:ln w="127000" cap="sq">
            <a:solidFill>
              <a:schemeClr val="bg1"/>
            </a:solidFill>
            <a:miter lim="800000"/>
          </a:ln>
          <a:effectLst>
            <a:outerShdw blurRad="57150" dist="50800" dir="2700000" algn="tl" rotWithShape="0">
              <a:srgbClr val="000000">
                <a:alpha val="40000"/>
              </a:srgbClr>
            </a:outerShdw>
          </a:effectLst>
        </p:spPr>
      </p:pic>
      <p:sp>
        <p:nvSpPr>
          <p:cNvPr id="7" name="Content Placeholder 2">
            <a:extLst>
              <a:ext uri="{FF2B5EF4-FFF2-40B4-BE49-F238E27FC236}">
                <a16:creationId xmlns:a16="http://schemas.microsoft.com/office/drawing/2014/main" id="{4ADA0D84-2ADC-4488-85CB-8C6378FF4BA3}"/>
              </a:ext>
            </a:extLst>
          </p:cNvPr>
          <p:cNvSpPr txBox="1">
            <a:spLocks/>
          </p:cNvSpPr>
          <p:nvPr/>
        </p:nvSpPr>
        <p:spPr>
          <a:xfrm>
            <a:off x="5764564" y="4799020"/>
            <a:ext cx="3648569" cy="160904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5"/>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6"/>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7"/>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7"/>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000" b="1" dirty="0">
                <a:solidFill>
                  <a:srgbClr val="0D477B"/>
                </a:solidFill>
                <a:latin typeface="Brandon Grotesque Bold" panose="020B0503020203060202" pitchFamily="34" charset="77"/>
              </a:rPr>
              <a:t>Erin Duckett, </a:t>
            </a:r>
            <a:r>
              <a:rPr lang="en-US" sz="2000" dirty="0">
                <a:solidFill>
                  <a:srgbClr val="0D477B"/>
                </a:solidFill>
                <a:latin typeface="Brandon Grotesque Regular" panose="020B0503020203060202" pitchFamily="34" charset="77"/>
              </a:rPr>
              <a:t>CSG TA Coach</a:t>
            </a:r>
          </a:p>
          <a:p>
            <a:pPr marL="0" indent="0">
              <a:lnSpc>
                <a:spcPct val="100000"/>
              </a:lnSpc>
              <a:spcBef>
                <a:spcPts val="0"/>
              </a:spcBef>
              <a:buFontTx/>
              <a:buNone/>
            </a:pPr>
            <a:r>
              <a:rPr lang="en-US" sz="2000" dirty="0" err="1">
                <a:solidFill>
                  <a:srgbClr val="0D477B"/>
                </a:solidFill>
                <a:latin typeface="Brandon Grotesque Regular" panose="020B0503020203060202" pitchFamily="34" charset="77"/>
              </a:rPr>
              <a:t>Safal</a:t>
            </a:r>
            <a:r>
              <a:rPr lang="en-US" sz="2000" dirty="0">
                <a:solidFill>
                  <a:srgbClr val="0D477B"/>
                </a:solidFill>
                <a:latin typeface="Brandon Grotesque Regular" panose="020B0503020203060202" pitchFamily="34" charset="77"/>
              </a:rPr>
              <a:t> Partners/Maher &amp; Maher</a:t>
            </a:r>
          </a:p>
        </p:txBody>
      </p:sp>
      <p:pic>
        <p:nvPicPr>
          <p:cNvPr id="10" name="Picture 9" descr="A picture of Erin Duckett who is wearing a purple shirt with black jacket and necklace. ">
            <a:extLst>
              <a:ext uri="{FF2B5EF4-FFF2-40B4-BE49-F238E27FC236}">
                <a16:creationId xmlns:a16="http://schemas.microsoft.com/office/drawing/2014/main" id="{476FFA86-09B1-DC4F-9448-AD9D5F654674}"/>
              </a:ext>
            </a:extLst>
          </p:cNvPr>
          <p:cNvPicPr>
            <a:picLocks noChangeAspect="1"/>
          </p:cNvPicPr>
          <p:nvPr/>
        </p:nvPicPr>
        <p:blipFill rotWithShape="1">
          <a:blip r:embed="rId8">
            <a:extLst>
              <a:ext uri="{28A0092B-C50C-407E-A947-70E740481C1C}">
                <a14:useLocalDpi xmlns:a14="http://schemas.microsoft.com/office/drawing/2010/main" val="0"/>
              </a:ext>
            </a:extLst>
          </a:blip>
          <a:srcRect l="16766" t="9049" r="15273" b="20003"/>
          <a:stretch/>
        </p:blipFill>
        <p:spPr>
          <a:xfrm>
            <a:off x="5959367" y="1717009"/>
            <a:ext cx="2335855" cy="2760557"/>
          </a:xfrm>
          <a:prstGeom prst="rect">
            <a:avLst/>
          </a:prstGeom>
          <a:ln w="127000" cap="sq">
            <a:solidFill>
              <a:schemeClr val="bg1"/>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103209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a:xfrm>
            <a:off x="838200" y="1611641"/>
            <a:ext cx="10515600" cy="2066980"/>
          </a:xfrm>
        </p:spPr>
        <p:txBody>
          <a:bodyPr>
            <a:noAutofit/>
          </a:bodyPr>
          <a:lstStyle/>
          <a:p>
            <a:pPr algn="ctr">
              <a:lnSpc>
                <a:spcPct val="100000"/>
              </a:lnSpc>
            </a:pPr>
            <a:r>
              <a:rPr lang="en-US" sz="6000" dirty="0">
                <a:latin typeface="Brandon Grotesque Regular" panose="020B0503020203060202" pitchFamily="34" charset="77"/>
              </a:rPr>
              <a:t>Review:</a:t>
            </a:r>
            <a:br>
              <a:rPr lang="en-US" sz="6000" dirty="0">
                <a:latin typeface="Brandon Grotesque Regular" panose="020B0503020203060202" pitchFamily="34" charset="77"/>
              </a:rPr>
            </a:br>
            <a:r>
              <a:rPr lang="en-US" sz="6000" dirty="0">
                <a:latin typeface="Brandon Grotesque Regular" panose="020B0503020203060202" pitchFamily="34" charset="77"/>
              </a:rPr>
              <a:t>Strategies for Business Engagement Part 1</a:t>
            </a:r>
            <a:br>
              <a:rPr lang="en-US" sz="6000" dirty="0">
                <a:latin typeface="Brandon Grotesque Regular" panose="020B0503020203060202" pitchFamily="34" charset="77"/>
              </a:rPr>
            </a:br>
            <a:endParaRPr lang="en-US" sz="6000" dirty="0">
              <a:latin typeface="Brandon Grotesque Regular" panose="020B0503020203060202" pitchFamily="34" charset="77"/>
            </a:endParaRPr>
          </a:p>
        </p:txBody>
      </p:sp>
    </p:spTree>
    <p:extLst>
      <p:ext uri="{BB962C8B-B14F-4D97-AF65-F5344CB8AC3E}">
        <p14:creationId xmlns:p14="http://schemas.microsoft.com/office/powerpoint/2010/main" val="3216250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1976-E85C-4C43-AC70-A4B9B8C6EEDA}"/>
              </a:ext>
            </a:extLst>
          </p:cNvPr>
          <p:cNvSpPr>
            <a:spLocks noGrp="1"/>
          </p:cNvSpPr>
          <p:nvPr>
            <p:ph type="title"/>
          </p:nvPr>
        </p:nvSpPr>
        <p:spPr>
          <a:xfrm>
            <a:off x="838200" y="441433"/>
            <a:ext cx="10515600" cy="765827"/>
          </a:xfrm>
        </p:spPr>
        <p:txBody>
          <a:bodyPr>
            <a:normAutofit/>
          </a:bodyPr>
          <a:lstStyle/>
          <a:p>
            <a:r>
              <a:rPr lang="en-US" sz="3200" dirty="0"/>
              <a:t>Why Apply a Process to Business Engagement?</a:t>
            </a:r>
          </a:p>
        </p:txBody>
      </p:sp>
      <p:sp>
        <p:nvSpPr>
          <p:cNvPr id="3" name="Content Placeholder 2">
            <a:extLst>
              <a:ext uri="{FF2B5EF4-FFF2-40B4-BE49-F238E27FC236}">
                <a16:creationId xmlns:a16="http://schemas.microsoft.com/office/drawing/2014/main" id="{E49F227B-F8AC-41A1-8095-3351AB4CB39D}"/>
              </a:ext>
            </a:extLst>
          </p:cNvPr>
          <p:cNvSpPr>
            <a:spLocks noGrp="1"/>
          </p:cNvSpPr>
          <p:nvPr>
            <p:ph idx="1"/>
          </p:nvPr>
        </p:nvSpPr>
        <p:spPr>
          <a:xfrm>
            <a:off x="838200" y="1600201"/>
            <a:ext cx="3704303" cy="590194"/>
          </a:xfrm>
        </p:spPr>
        <p:txBody>
          <a:bodyPr/>
          <a:lstStyle/>
          <a:p>
            <a:r>
              <a:rPr lang="en-US" dirty="0"/>
              <a:t>Establish Trust</a:t>
            </a:r>
          </a:p>
        </p:txBody>
      </p:sp>
      <p:sp>
        <p:nvSpPr>
          <p:cNvPr id="11" name="Content Placeholder 2">
            <a:extLst>
              <a:ext uri="{FF2B5EF4-FFF2-40B4-BE49-F238E27FC236}">
                <a16:creationId xmlns:a16="http://schemas.microsoft.com/office/drawing/2014/main" id="{5C37DA19-2A45-C046-940E-EBEC0FC479A8}"/>
              </a:ext>
            </a:extLst>
          </p:cNvPr>
          <p:cNvSpPr txBox="1">
            <a:spLocks/>
          </p:cNvSpPr>
          <p:nvPr/>
        </p:nvSpPr>
        <p:spPr>
          <a:xfrm>
            <a:off x="5746531" y="1600201"/>
            <a:ext cx="3704303" cy="5901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69B18"/>
              </a:buClr>
              <a:buFont typeface="Arial" panose="020B0604020202020204" pitchFamily="34" charset="0"/>
              <a:buChar char="•"/>
              <a:defRPr sz="2800" b="0" i="0" kern="1200">
                <a:solidFill>
                  <a:srgbClr val="0D477B"/>
                </a:solidFill>
                <a:latin typeface="Brandon Grotesque Regular" panose="020B0503020203060202" pitchFamily="34" charset="77"/>
                <a:ea typeface="+mn-ea"/>
                <a:cs typeface="+mn-cs"/>
              </a:defRPr>
            </a:lvl1pPr>
            <a:lvl2pPr marL="685800" indent="-228600" algn="l" defTabSz="914400" rtl="0" eaLnBrk="1" latinLnBrk="0" hangingPunct="1">
              <a:lnSpc>
                <a:spcPct val="90000"/>
              </a:lnSpc>
              <a:spcBef>
                <a:spcPts val="500"/>
              </a:spcBef>
              <a:buClr>
                <a:srgbClr val="F69B18"/>
              </a:buClr>
              <a:buFont typeface="Arial" panose="020B0604020202020204" pitchFamily="34" charset="0"/>
              <a:buChar char="•"/>
              <a:defRPr sz="2400" b="0" i="0" kern="1200">
                <a:solidFill>
                  <a:srgbClr val="0D477B"/>
                </a:solidFill>
                <a:latin typeface="Brandon Grotesque Regular" panose="020B0503020203060202" pitchFamily="34" charset="77"/>
                <a:ea typeface="+mn-ea"/>
                <a:cs typeface="+mn-cs"/>
              </a:defRPr>
            </a:lvl2pPr>
            <a:lvl3pPr marL="1143000" indent="-228600" algn="l" defTabSz="914400" rtl="0" eaLnBrk="1" latinLnBrk="0" hangingPunct="1">
              <a:lnSpc>
                <a:spcPct val="90000"/>
              </a:lnSpc>
              <a:spcBef>
                <a:spcPts val="500"/>
              </a:spcBef>
              <a:buClr>
                <a:srgbClr val="F69B18"/>
              </a:buClr>
              <a:buFont typeface="Arial" panose="020B0604020202020204" pitchFamily="34" charset="0"/>
              <a:buChar char="•"/>
              <a:defRPr sz="2000" b="0" i="0" kern="1200">
                <a:solidFill>
                  <a:srgbClr val="0D477B"/>
                </a:solidFill>
                <a:latin typeface="Brandon Grotesque Regular" panose="020B0503020203060202" pitchFamily="34" charset="77"/>
                <a:ea typeface="+mn-ea"/>
                <a:cs typeface="+mn-cs"/>
              </a:defRPr>
            </a:lvl3pPr>
            <a:lvl4pPr marL="1600200" indent="-228600" algn="l" defTabSz="914400" rtl="0" eaLnBrk="1" latinLnBrk="0" hangingPunct="1">
              <a:lnSpc>
                <a:spcPct val="90000"/>
              </a:lnSpc>
              <a:spcBef>
                <a:spcPts val="500"/>
              </a:spcBef>
              <a:buClr>
                <a:srgbClr val="F69B18"/>
              </a:buClr>
              <a:buFont typeface="Arial" panose="020B0604020202020204" pitchFamily="34" charset="0"/>
              <a:buChar char="•"/>
              <a:defRPr sz="1800" b="0" i="0" kern="1200">
                <a:solidFill>
                  <a:srgbClr val="0D477B"/>
                </a:solidFill>
                <a:latin typeface="Brandon Grotesque Regular" panose="020B0503020203060202" pitchFamily="34" charset="77"/>
                <a:ea typeface="+mn-ea"/>
                <a:cs typeface="+mn-cs"/>
              </a:defRPr>
            </a:lvl4pPr>
            <a:lvl5pPr marL="2057400" indent="-228600" algn="l" defTabSz="914400" rtl="0" eaLnBrk="1" latinLnBrk="0" hangingPunct="1">
              <a:lnSpc>
                <a:spcPct val="90000"/>
              </a:lnSpc>
              <a:spcBef>
                <a:spcPts val="500"/>
              </a:spcBef>
              <a:buClr>
                <a:srgbClr val="F69B18"/>
              </a:buClr>
              <a:buFont typeface="Arial" panose="020B0604020202020204" pitchFamily="34" charset="0"/>
              <a:buChar char="•"/>
              <a:defRPr sz="1800" b="0" i="0" kern="1200">
                <a:solidFill>
                  <a:srgbClr val="0D477B"/>
                </a:solidFill>
                <a:latin typeface="Brandon Grotesque Regular" panose="020B0503020203060202"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Add Value</a:t>
            </a:r>
          </a:p>
        </p:txBody>
      </p:sp>
      <p:pic>
        <p:nvPicPr>
          <p:cNvPr id="8" name="Picture 7" descr="A group of people holding signs spelling out engagement. ">
            <a:extLst>
              <a:ext uri="{FF2B5EF4-FFF2-40B4-BE49-F238E27FC236}">
                <a16:creationId xmlns:a16="http://schemas.microsoft.com/office/drawing/2014/main" id="{1B283CA3-4588-4B49-AA27-0E160FA5EB5F}"/>
              </a:ext>
            </a:extLst>
          </p:cNvPr>
          <p:cNvPicPr>
            <a:picLocks noChangeAspect="1"/>
          </p:cNvPicPr>
          <p:nvPr/>
        </p:nvPicPr>
        <p:blipFill>
          <a:blip r:embed="rId3"/>
          <a:stretch>
            <a:fillRect/>
          </a:stretch>
        </p:blipFill>
        <p:spPr>
          <a:xfrm>
            <a:off x="899878" y="2235192"/>
            <a:ext cx="7893520" cy="2975165"/>
          </a:xfrm>
          <a:prstGeom prst="rect">
            <a:avLst/>
          </a:prstGeom>
        </p:spPr>
      </p:pic>
      <p:sp>
        <p:nvSpPr>
          <p:cNvPr id="9" name="Content Placeholder 2">
            <a:extLst>
              <a:ext uri="{FF2B5EF4-FFF2-40B4-BE49-F238E27FC236}">
                <a16:creationId xmlns:a16="http://schemas.microsoft.com/office/drawing/2014/main" id="{EC790C8F-D5A1-F145-B8C5-9577DC5A7EAC}"/>
              </a:ext>
            </a:extLst>
          </p:cNvPr>
          <p:cNvSpPr txBox="1">
            <a:spLocks/>
          </p:cNvSpPr>
          <p:nvPr/>
        </p:nvSpPr>
        <p:spPr>
          <a:xfrm>
            <a:off x="838200" y="5350038"/>
            <a:ext cx="3704303" cy="5901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69B18"/>
              </a:buClr>
              <a:buFont typeface="Arial" panose="020B0604020202020204" pitchFamily="34" charset="0"/>
              <a:buChar char="•"/>
              <a:defRPr sz="2800" b="0" i="0" kern="1200">
                <a:solidFill>
                  <a:srgbClr val="0D477B"/>
                </a:solidFill>
                <a:latin typeface="Brandon Grotesque Regular" panose="020B0503020203060202" pitchFamily="34" charset="77"/>
                <a:ea typeface="+mn-ea"/>
                <a:cs typeface="+mn-cs"/>
              </a:defRPr>
            </a:lvl1pPr>
            <a:lvl2pPr marL="685800" indent="-228600" algn="l" defTabSz="914400" rtl="0" eaLnBrk="1" latinLnBrk="0" hangingPunct="1">
              <a:lnSpc>
                <a:spcPct val="90000"/>
              </a:lnSpc>
              <a:spcBef>
                <a:spcPts val="500"/>
              </a:spcBef>
              <a:buClr>
                <a:srgbClr val="F69B18"/>
              </a:buClr>
              <a:buFont typeface="Arial" panose="020B0604020202020204" pitchFamily="34" charset="0"/>
              <a:buChar char="•"/>
              <a:defRPr sz="2400" b="0" i="0" kern="1200">
                <a:solidFill>
                  <a:srgbClr val="0D477B"/>
                </a:solidFill>
                <a:latin typeface="Brandon Grotesque Regular" panose="020B0503020203060202" pitchFamily="34" charset="77"/>
                <a:ea typeface="+mn-ea"/>
                <a:cs typeface="+mn-cs"/>
              </a:defRPr>
            </a:lvl2pPr>
            <a:lvl3pPr marL="1143000" indent="-228600" algn="l" defTabSz="914400" rtl="0" eaLnBrk="1" latinLnBrk="0" hangingPunct="1">
              <a:lnSpc>
                <a:spcPct val="90000"/>
              </a:lnSpc>
              <a:spcBef>
                <a:spcPts val="500"/>
              </a:spcBef>
              <a:buClr>
                <a:srgbClr val="F69B18"/>
              </a:buClr>
              <a:buFont typeface="Arial" panose="020B0604020202020204" pitchFamily="34" charset="0"/>
              <a:buChar char="•"/>
              <a:defRPr sz="2000" b="0" i="0" kern="1200">
                <a:solidFill>
                  <a:srgbClr val="0D477B"/>
                </a:solidFill>
                <a:latin typeface="Brandon Grotesque Regular" panose="020B0503020203060202" pitchFamily="34" charset="77"/>
                <a:ea typeface="+mn-ea"/>
                <a:cs typeface="+mn-cs"/>
              </a:defRPr>
            </a:lvl3pPr>
            <a:lvl4pPr marL="1600200" indent="-228600" algn="l" defTabSz="914400" rtl="0" eaLnBrk="1" latinLnBrk="0" hangingPunct="1">
              <a:lnSpc>
                <a:spcPct val="90000"/>
              </a:lnSpc>
              <a:spcBef>
                <a:spcPts val="500"/>
              </a:spcBef>
              <a:buClr>
                <a:srgbClr val="F69B18"/>
              </a:buClr>
              <a:buFont typeface="Arial" panose="020B0604020202020204" pitchFamily="34" charset="0"/>
              <a:buChar char="•"/>
              <a:defRPr sz="1800" b="0" i="0" kern="1200">
                <a:solidFill>
                  <a:srgbClr val="0D477B"/>
                </a:solidFill>
                <a:latin typeface="Brandon Grotesque Regular" panose="020B0503020203060202" pitchFamily="34" charset="77"/>
                <a:ea typeface="+mn-ea"/>
                <a:cs typeface="+mn-cs"/>
              </a:defRPr>
            </a:lvl4pPr>
            <a:lvl5pPr marL="2057400" indent="-228600" algn="l" defTabSz="914400" rtl="0" eaLnBrk="1" latinLnBrk="0" hangingPunct="1">
              <a:lnSpc>
                <a:spcPct val="90000"/>
              </a:lnSpc>
              <a:spcBef>
                <a:spcPts val="500"/>
              </a:spcBef>
              <a:buClr>
                <a:srgbClr val="F69B18"/>
              </a:buClr>
              <a:buFont typeface="Arial" panose="020B0604020202020204" pitchFamily="34" charset="0"/>
              <a:buChar char="•"/>
              <a:defRPr sz="1800" b="0" i="0" kern="1200">
                <a:solidFill>
                  <a:srgbClr val="0D477B"/>
                </a:solidFill>
                <a:latin typeface="Brandon Grotesque Regular" panose="020B0503020203060202"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Differentiate Yourself</a:t>
            </a:r>
          </a:p>
        </p:txBody>
      </p:sp>
      <p:sp>
        <p:nvSpPr>
          <p:cNvPr id="10" name="Content Placeholder 2">
            <a:extLst>
              <a:ext uri="{FF2B5EF4-FFF2-40B4-BE49-F238E27FC236}">
                <a16:creationId xmlns:a16="http://schemas.microsoft.com/office/drawing/2014/main" id="{D1EDDDF3-93A0-A947-8327-08DBBECBC7F4}"/>
              </a:ext>
            </a:extLst>
          </p:cNvPr>
          <p:cNvSpPr txBox="1">
            <a:spLocks/>
          </p:cNvSpPr>
          <p:nvPr/>
        </p:nvSpPr>
        <p:spPr>
          <a:xfrm>
            <a:off x="5746531" y="5350038"/>
            <a:ext cx="3704303" cy="5901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69B18"/>
              </a:buClr>
              <a:buFont typeface="Arial" panose="020B0604020202020204" pitchFamily="34" charset="0"/>
              <a:buChar char="•"/>
              <a:defRPr sz="2800" b="0" i="0" kern="1200">
                <a:solidFill>
                  <a:srgbClr val="0D477B"/>
                </a:solidFill>
                <a:latin typeface="Brandon Grotesque Regular" panose="020B0503020203060202" pitchFamily="34" charset="77"/>
                <a:ea typeface="+mn-ea"/>
                <a:cs typeface="+mn-cs"/>
              </a:defRPr>
            </a:lvl1pPr>
            <a:lvl2pPr marL="685800" indent="-228600" algn="l" defTabSz="914400" rtl="0" eaLnBrk="1" latinLnBrk="0" hangingPunct="1">
              <a:lnSpc>
                <a:spcPct val="90000"/>
              </a:lnSpc>
              <a:spcBef>
                <a:spcPts val="500"/>
              </a:spcBef>
              <a:buClr>
                <a:srgbClr val="F69B18"/>
              </a:buClr>
              <a:buFont typeface="Arial" panose="020B0604020202020204" pitchFamily="34" charset="0"/>
              <a:buChar char="•"/>
              <a:defRPr sz="2400" b="0" i="0" kern="1200">
                <a:solidFill>
                  <a:srgbClr val="0D477B"/>
                </a:solidFill>
                <a:latin typeface="Brandon Grotesque Regular" panose="020B0503020203060202" pitchFamily="34" charset="77"/>
                <a:ea typeface="+mn-ea"/>
                <a:cs typeface="+mn-cs"/>
              </a:defRPr>
            </a:lvl2pPr>
            <a:lvl3pPr marL="1143000" indent="-228600" algn="l" defTabSz="914400" rtl="0" eaLnBrk="1" latinLnBrk="0" hangingPunct="1">
              <a:lnSpc>
                <a:spcPct val="90000"/>
              </a:lnSpc>
              <a:spcBef>
                <a:spcPts val="500"/>
              </a:spcBef>
              <a:buClr>
                <a:srgbClr val="F69B18"/>
              </a:buClr>
              <a:buFont typeface="Arial" panose="020B0604020202020204" pitchFamily="34" charset="0"/>
              <a:buChar char="•"/>
              <a:defRPr sz="2000" b="0" i="0" kern="1200">
                <a:solidFill>
                  <a:srgbClr val="0D477B"/>
                </a:solidFill>
                <a:latin typeface="Brandon Grotesque Regular" panose="020B0503020203060202" pitchFamily="34" charset="77"/>
                <a:ea typeface="+mn-ea"/>
                <a:cs typeface="+mn-cs"/>
              </a:defRPr>
            </a:lvl3pPr>
            <a:lvl4pPr marL="1600200" indent="-228600" algn="l" defTabSz="914400" rtl="0" eaLnBrk="1" latinLnBrk="0" hangingPunct="1">
              <a:lnSpc>
                <a:spcPct val="90000"/>
              </a:lnSpc>
              <a:spcBef>
                <a:spcPts val="500"/>
              </a:spcBef>
              <a:buClr>
                <a:srgbClr val="F69B18"/>
              </a:buClr>
              <a:buFont typeface="Arial" panose="020B0604020202020204" pitchFamily="34" charset="0"/>
              <a:buChar char="•"/>
              <a:defRPr sz="1800" b="0" i="0" kern="1200">
                <a:solidFill>
                  <a:srgbClr val="0D477B"/>
                </a:solidFill>
                <a:latin typeface="Brandon Grotesque Regular" panose="020B0503020203060202" pitchFamily="34" charset="77"/>
                <a:ea typeface="+mn-ea"/>
                <a:cs typeface="+mn-cs"/>
              </a:defRPr>
            </a:lvl4pPr>
            <a:lvl5pPr marL="2057400" indent="-228600" algn="l" defTabSz="914400" rtl="0" eaLnBrk="1" latinLnBrk="0" hangingPunct="1">
              <a:lnSpc>
                <a:spcPct val="90000"/>
              </a:lnSpc>
              <a:spcBef>
                <a:spcPts val="500"/>
              </a:spcBef>
              <a:buClr>
                <a:srgbClr val="F69B18"/>
              </a:buClr>
              <a:buFont typeface="Arial" panose="020B0604020202020204" pitchFamily="34" charset="0"/>
              <a:buChar char="•"/>
              <a:defRPr sz="1800" b="0" i="0" kern="1200">
                <a:solidFill>
                  <a:srgbClr val="0D477B"/>
                </a:solidFill>
                <a:latin typeface="Brandon Grotesque Regular" panose="020B0503020203060202"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Become a SME</a:t>
            </a:r>
          </a:p>
        </p:txBody>
      </p:sp>
    </p:spTree>
    <p:extLst>
      <p:ext uri="{BB962C8B-B14F-4D97-AF65-F5344CB8AC3E}">
        <p14:creationId xmlns:p14="http://schemas.microsoft.com/office/powerpoint/2010/main" val="1482163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33AEA-A8A0-4B43-A6F8-8C27E6FFD70D}"/>
              </a:ext>
            </a:extLst>
          </p:cNvPr>
          <p:cNvSpPr>
            <a:spLocks noGrp="1"/>
          </p:cNvSpPr>
          <p:nvPr>
            <p:ph type="title"/>
          </p:nvPr>
        </p:nvSpPr>
        <p:spPr>
          <a:xfrm>
            <a:off x="838200" y="357351"/>
            <a:ext cx="10515600" cy="849909"/>
          </a:xfrm>
        </p:spPr>
        <p:txBody>
          <a:bodyPr anchor="ctr">
            <a:normAutofit/>
          </a:bodyPr>
          <a:lstStyle/>
          <a:p>
            <a:r>
              <a:rPr lang="en-US" sz="3200" dirty="0"/>
              <a:t>Business Engagement Process</a:t>
            </a:r>
          </a:p>
        </p:txBody>
      </p:sp>
      <p:graphicFrame>
        <p:nvGraphicFramePr>
          <p:cNvPr id="5" name="Content Placeholder 2" descr="Business Engagement Process Steps&#10;Identify Opportunities and Plan&#10;Discover &amp; Present Capabilities&#10;Deliver Value &amp; Results&#10;Maintain &amp; Grow the Relationship">
            <a:extLst>
              <a:ext uri="{FF2B5EF4-FFF2-40B4-BE49-F238E27FC236}">
                <a16:creationId xmlns:a16="http://schemas.microsoft.com/office/drawing/2014/main" id="{70BE8C36-AD2B-448A-8993-6F8171632A9A}"/>
              </a:ext>
            </a:extLst>
          </p:cNvPr>
          <p:cNvGraphicFramePr>
            <a:graphicFrameLocks noGrp="1"/>
          </p:cNvGraphicFramePr>
          <p:nvPr>
            <p:ph idx="1"/>
            <p:extLst>
              <p:ext uri="{D42A27DB-BD31-4B8C-83A1-F6EECF244321}">
                <p14:modId xmlns:p14="http://schemas.microsoft.com/office/powerpoint/2010/main" val="809713097"/>
              </p:ext>
            </p:extLst>
          </p:nvPr>
        </p:nvGraphicFramePr>
        <p:xfrm>
          <a:off x="838200" y="1600200"/>
          <a:ext cx="10515600" cy="4576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0104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80B7E-C3E8-43A1-8595-451F21D37559}"/>
              </a:ext>
            </a:extLst>
          </p:cNvPr>
          <p:cNvSpPr>
            <a:spLocks noGrp="1"/>
          </p:cNvSpPr>
          <p:nvPr>
            <p:ph type="title"/>
          </p:nvPr>
        </p:nvSpPr>
        <p:spPr/>
        <p:txBody>
          <a:bodyPr>
            <a:normAutofit/>
          </a:bodyPr>
          <a:lstStyle/>
          <a:p>
            <a:r>
              <a:rPr lang="en-US" sz="3200" dirty="0"/>
              <a:t>What is a Consultative Sales Approach?</a:t>
            </a:r>
          </a:p>
        </p:txBody>
      </p:sp>
      <p:sp>
        <p:nvSpPr>
          <p:cNvPr id="3" name="Content Placeholder 2">
            <a:extLst>
              <a:ext uri="{FF2B5EF4-FFF2-40B4-BE49-F238E27FC236}">
                <a16:creationId xmlns:a16="http://schemas.microsoft.com/office/drawing/2014/main" id="{C4208050-EEEB-4BB5-83A7-CFEDA8C9F272}"/>
              </a:ext>
            </a:extLst>
          </p:cNvPr>
          <p:cNvSpPr>
            <a:spLocks noGrp="1"/>
          </p:cNvSpPr>
          <p:nvPr>
            <p:ph idx="1"/>
          </p:nvPr>
        </p:nvSpPr>
        <p:spPr/>
        <p:txBody>
          <a:bodyPr>
            <a:normAutofit/>
          </a:bodyPr>
          <a:lstStyle/>
          <a:p>
            <a:pPr>
              <a:lnSpc>
                <a:spcPct val="100000"/>
              </a:lnSpc>
            </a:pPr>
            <a:r>
              <a:rPr lang="en-US" sz="3200" dirty="0"/>
              <a:t>Focused on the customer</a:t>
            </a:r>
          </a:p>
          <a:p>
            <a:pPr>
              <a:lnSpc>
                <a:spcPct val="100000"/>
              </a:lnSpc>
            </a:pPr>
            <a:r>
              <a:rPr lang="en-US" sz="3200" dirty="0"/>
              <a:t>Solution-based selling</a:t>
            </a:r>
          </a:p>
          <a:p>
            <a:pPr marL="457200" lvl="1" indent="0">
              <a:lnSpc>
                <a:spcPct val="100000"/>
              </a:lnSpc>
              <a:buNone/>
            </a:pPr>
            <a:endParaRPr lang="en-US" sz="3600" dirty="0">
              <a:solidFill>
                <a:srgbClr val="000000"/>
              </a:solidFill>
            </a:endParaRPr>
          </a:p>
        </p:txBody>
      </p:sp>
      <p:pic>
        <p:nvPicPr>
          <p:cNvPr id="7" name="Graphic 6" descr="Head with Gears">
            <a:extLst>
              <a:ext uri="{FF2B5EF4-FFF2-40B4-BE49-F238E27FC236}">
                <a16:creationId xmlns:a16="http://schemas.microsoft.com/office/drawing/2014/main" id="{F3938DF3-8E75-4713-8B0A-A04CAF5332C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41051" y="1831936"/>
            <a:ext cx="3656581" cy="3656581"/>
          </a:xfrm>
          <a:prstGeom prst="rect">
            <a:avLst/>
          </a:prstGeom>
        </p:spPr>
      </p:pic>
    </p:spTree>
    <p:extLst>
      <p:ext uri="{BB962C8B-B14F-4D97-AF65-F5344CB8AC3E}">
        <p14:creationId xmlns:p14="http://schemas.microsoft.com/office/powerpoint/2010/main" val="4018667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p:txBody>
          <a:bodyPr>
            <a:noAutofit/>
          </a:bodyPr>
          <a:lstStyle/>
          <a:p>
            <a:pPr algn="ctr">
              <a:lnSpc>
                <a:spcPct val="100000"/>
              </a:lnSpc>
            </a:pPr>
            <a:r>
              <a:rPr lang="en-US" sz="6000" dirty="0">
                <a:latin typeface="Brandon Grotesque Regular"/>
              </a:rPr>
              <a:t>Business Engagement </a:t>
            </a:r>
            <a:br>
              <a:rPr lang="en-US" sz="6000" dirty="0">
                <a:latin typeface="Brandon Grotesque Regular" panose="020B0503020203060202" pitchFamily="34" charset="77"/>
              </a:rPr>
            </a:br>
            <a:r>
              <a:rPr lang="en-US" sz="6000" dirty="0">
                <a:latin typeface="Brandon Grotesque Regular"/>
              </a:rPr>
              <a:t>in Apprenticeship</a:t>
            </a:r>
            <a:br>
              <a:rPr lang="en-US" sz="6000" dirty="0">
                <a:latin typeface="Brandon Grotesque Regular" panose="020B0503020203060202" pitchFamily="34" charset="77"/>
              </a:rPr>
            </a:br>
            <a:endParaRPr lang="en-US" sz="6000" dirty="0">
              <a:latin typeface="Brandon Grotesque Regular" panose="020B0503020203060202" pitchFamily="34" charset="77"/>
            </a:endParaRPr>
          </a:p>
        </p:txBody>
      </p:sp>
    </p:spTree>
    <p:extLst>
      <p:ext uri="{BB962C8B-B14F-4D97-AF65-F5344CB8AC3E}">
        <p14:creationId xmlns:p14="http://schemas.microsoft.com/office/powerpoint/2010/main" val="4034987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82DC6E-ED10-49F0-80B3-3280459C0EA8}"/>
              </a:ext>
            </a:extLst>
          </p:cNvPr>
          <p:cNvSpPr>
            <a:spLocks noGrp="1"/>
          </p:cNvSpPr>
          <p:nvPr>
            <p:ph type="title"/>
          </p:nvPr>
        </p:nvSpPr>
        <p:spPr>
          <a:xfrm>
            <a:off x="838200" y="304799"/>
            <a:ext cx="10515600" cy="902461"/>
          </a:xfrm>
          <a:noFill/>
        </p:spPr>
        <p:txBody>
          <a:bodyPr anchor="ctr">
            <a:normAutofit/>
          </a:bodyPr>
          <a:lstStyle/>
          <a:p>
            <a:r>
              <a:rPr lang="en-US" sz="3200" dirty="0"/>
              <a:t>Outreach and Business Engagement </a:t>
            </a:r>
          </a:p>
        </p:txBody>
      </p:sp>
      <p:sp>
        <p:nvSpPr>
          <p:cNvPr id="3" name="Content Placeholder 2">
            <a:extLst>
              <a:ext uri="{FF2B5EF4-FFF2-40B4-BE49-F238E27FC236}">
                <a16:creationId xmlns:a16="http://schemas.microsoft.com/office/drawing/2014/main" id="{7F934647-C696-4D08-AD4A-5C56239E1630}"/>
              </a:ext>
            </a:extLst>
          </p:cNvPr>
          <p:cNvSpPr>
            <a:spLocks noGrp="1"/>
          </p:cNvSpPr>
          <p:nvPr>
            <p:ph idx="1"/>
          </p:nvPr>
        </p:nvSpPr>
        <p:spPr>
          <a:xfrm>
            <a:off x="838200" y="1600200"/>
            <a:ext cx="10515600" cy="2509345"/>
          </a:xfrm>
        </p:spPr>
        <p:txBody>
          <a:bodyPr anchor="ctr">
            <a:normAutofit fontScale="92500"/>
          </a:bodyPr>
          <a:lstStyle/>
          <a:p>
            <a:pPr>
              <a:buFont typeface="Arial" panose="020B0604020202020204" pitchFamily="34" charset="0"/>
              <a:buChar char="•"/>
            </a:pPr>
            <a:r>
              <a:rPr lang="en-US" dirty="0"/>
              <a:t>As an employer-driven model, successful and sustained apprenticeship expansion demands effective business engagement strategies. </a:t>
            </a:r>
          </a:p>
          <a:p>
            <a:pPr>
              <a:buFont typeface="Arial" panose="020B0604020202020204" pitchFamily="34" charset="0"/>
              <a:buChar char="•"/>
            </a:pPr>
            <a:r>
              <a:rPr lang="en-US" dirty="0"/>
              <a:t>Helpful strategies employed by states are:</a:t>
            </a:r>
          </a:p>
          <a:p>
            <a:pPr lvl="1">
              <a:buFont typeface="Arial" panose="020B0604020202020204" pitchFamily="34" charset="0"/>
              <a:buChar char="•"/>
            </a:pPr>
            <a:r>
              <a:rPr lang="en-US" dirty="0"/>
              <a:t>increasing awareness-building activities </a:t>
            </a:r>
          </a:p>
          <a:p>
            <a:pPr lvl="1">
              <a:buFont typeface="Arial" panose="020B0604020202020204" pitchFamily="34" charset="0"/>
              <a:buChar char="•"/>
            </a:pPr>
            <a:r>
              <a:rPr lang="en-US" dirty="0"/>
              <a:t>putting in place policies and practices increase business demand for apprenticeship. </a:t>
            </a:r>
          </a:p>
        </p:txBody>
      </p:sp>
    </p:spTree>
    <p:extLst>
      <p:ext uri="{BB962C8B-B14F-4D97-AF65-F5344CB8AC3E}">
        <p14:creationId xmlns:p14="http://schemas.microsoft.com/office/powerpoint/2010/main" val="1510145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DBAEC-3B7B-4929-BE1A-CAB0055C92BC}"/>
              </a:ext>
            </a:extLst>
          </p:cNvPr>
          <p:cNvSpPr>
            <a:spLocks noGrp="1"/>
          </p:cNvSpPr>
          <p:nvPr>
            <p:ph type="title"/>
          </p:nvPr>
        </p:nvSpPr>
        <p:spPr/>
        <p:txBody>
          <a:bodyPr anchor="ctr">
            <a:normAutofit/>
          </a:bodyPr>
          <a:lstStyle/>
          <a:p>
            <a:r>
              <a:rPr lang="en-US"/>
              <a:t>Mindsets of Apprenticeship Business Engagement</a:t>
            </a:r>
          </a:p>
        </p:txBody>
      </p:sp>
      <p:sp>
        <p:nvSpPr>
          <p:cNvPr id="3" name="Content Placeholder 2">
            <a:extLst>
              <a:ext uri="{FF2B5EF4-FFF2-40B4-BE49-F238E27FC236}">
                <a16:creationId xmlns:a16="http://schemas.microsoft.com/office/drawing/2014/main" id="{A9AE15A1-EEDA-4FA2-8EC6-C666212C0928}"/>
              </a:ext>
            </a:extLst>
          </p:cNvPr>
          <p:cNvSpPr>
            <a:spLocks noGrp="1"/>
          </p:cNvSpPr>
          <p:nvPr>
            <p:ph idx="1"/>
          </p:nvPr>
        </p:nvSpPr>
        <p:spPr>
          <a:xfrm>
            <a:off x="838200" y="1600200"/>
            <a:ext cx="5908589" cy="4576763"/>
          </a:xfrm>
        </p:spPr>
        <p:txBody>
          <a:bodyPr>
            <a:normAutofit/>
          </a:bodyPr>
          <a:lstStyle/>
          <a:p>
            <a:r>
              <a:rPr lang="en-US" dirty="0"/>
              <a:t>Apprenticeship is a workforce development tool.</a:t>
            </a:r>
          </a:p>
          <a:p>
            <a:r>
              <a:rPr lang="en-US" dirty="0"/>
              <a:t>Registered Apprenticeship is a formalized approach that enhances existing business practices.</a:t>
            </a:r>
          </a:p>
          <a:p>
            <a:r>
              <a:rPr lang="en-US" dirty="0"/>
              <a:t>Your apprenticeship pitch is only as good as the apprenticeship program that is created.</a:t>
            </a:r>
          </a:p>
        </p:txBody>
      </p:sp>
      <p:pic>
        <p:nvPicPr>
          <p:cNvPr id="8" name="Picture 7" descr="Head with different colored arrows coming out of all directions.">
            <a:extLst>
              <a:ext uri="{FF2B5EF4-FFF2-40B4-BE49-F238E27FC236}">
                <a16:creationId xmlns:a16="http://schemas.microsoft.com/office/drawing/2014/main" id="{67D2D301-13C3-40DD-868F-C8BCEE507630}"/>
              </a:ext>
            </a:extLst>
          </p:cNvPr>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flipH="1">
            <a:off x="8437766" y="1353066"/>
            <a:ext cx="3541956" cy="4306330"/>
          </a:xfrm>
          <a:prstGeom prst="rect">
            <a:avLst/>
          </a:prstGeom>
          <a:noFill/>
        </p:spPr>
      </p:pic>
    </p:spTree>
    <p:extLst>
      <p:ext uri="{BB962C8B-B14F-4D97-AF65-F5344CB8AC3E}">
        <p14:creationId xmlns:p14="http://schemas.microsoft.com/office/powerpoint/2010/main" val="189154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766BE-0C30-427F-ACFF-4918BED92B95}"/>
              </a:ext>
            </a:extLst>
          </p:cNvPr>
          <p:cNvSpPr>
            <a:spLocks noGrp="1"/>
          </p:cNvSpPr>
          <p:nvPr>
            <p:ph type="title"/>
          </p:nvPr>
        </p:nvSpPr>
        <p:spPr>
          <a:xfrm>
            <a:off x="952222" y="325891"/>
            <a:ext cx="8421547" cy="881370"/>
          </a:xfrm>
        </p:spPr>
        <p:txBody>
          <a:bodyPr>
            <a:noAutofit/>
          </a:bodyPr>
          <a:lstStyle/>
          <a:p>
            <a:r>
              <a:rPr lang="en-US" sz="3200" dirty="0"/>
              <a:t>Look for Businesses with Challenges Well-Suited to an Apprenticeship Solution</a:t>
            </a:r>
          </a:p>
        </p:txBody>
      </p:sp>
      <p:sp>
        <p:nvSpPr>
          <p:cNvPr id="17" name="Rectangle 16" descr="Decorative">
            <a:extLst>
              <a:ext uri="{FF2B5EF4-FFF2-40B4-BE49-F238E27FC236}">
                <a16:creationId xmlns:a16="http://schemas.microsoft.com/office/drawing/2014/main" id="{EAE20A69-40F2-1648-9553-D5C4D4264AEB}"/>
              </a:ext>
              <a:ext uri="{C183D7F6-B498-43B3-948B-1728B52AA6E4}">
                <adec:decorative xmlns:adec="http://schemas.microsoft.com/office/drawing/2017/decorative" val="1"/>
              </a:ext>
            </a:extLst>
          </p:cNvPr>
          <p:cNvSpPr/>
          <p:nvPr/>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descr="Decorative">
            <a:extLst>
              <a:ext uri="{FF2B5EF4-FFF2-40B4-BE49-F238E27FC236}">
                <a16:creationId xmlns:a16="http://schemas.microsoft.com/office/drawing/2014/main" id="{044A8BF6-A6BA-EC4B-9849-AF5A9580B06E}"/>
              </a:ext>
              <a:ext uri="{C183D7F6-B498-43B3-948B-1728B52AA6E4}">
                <adec:decorative xmlns:adec="http://schemas.microsoft.com/office/drawing/2017/decorative" val="1"/>
              </a:ext>
            </a:extLst>
          </p:cNvPr>
          <p:cNvSpPr/>
          <p:nvPr/>
        </p:nvSpPr>
        <p:spPr>
          <a:xfrm>
            <a:off x="836611" y="1543585"/>
            <a:ext cx="4725993" cy="820453"/>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5">
            <a:extLst>
              <a:ext uri="{FF2B5EF4-FFF2-40B4-BE49-F238E27FC236}">
                <a16:creationId xmlns:a16="http://schemas.microsoft.com/office/drawing/2014/main" id="{BEDE17A2-9887-C240-8992-A79208594E6D}"/>
              </a:ext>
            </a:extLst>
          </p:cNvPr>
          <p:cNvSpPr>
            <a:spLocks noGrp="1"/>
          </p:cNvSpPr>
          <p:nvPr>
            <p:ph type="body" idx="1"/>
          </p:nvPr>
        </p:nvSpPr>
        <p:spPr>
          <a:xfrm>
            <a:off x="955398" y="1448994"/>
            <a:ext cx="5157787" cy="823912"/>
          </a:xfrm>
        </p:spPr>
        <p:txBody>
          <a:bodyPr/>
          <a:lstStyle/>
          <a:p>
            <a:r>
              <a:rPr lang="en-US" dirty="0">
                <a:solidFill>
                  <a:schemeClr val="bg1"/>
                </a:solidFill>
              </a:rPr>
              <a:t>Challenge</a:t>
            </a:r>
          </a:p>
        </p:txBody>
      </p:sp>
      <p:sp>
        <p:nvSpPr>
          <p:cNvPr id="3" name="Content Placeholder 2">
            <a:extLst>
              <a:ext uri="{FF2B5EF4-FFF2-40B4-BE49-F238E27FC236}">
                <a16:creationId xmlns:a16="http://schemas.microsoft.com/office/drawing/2014/main" id="{C91163D1-2925-479A-B737-D5229313E059}"/>
              </a:ext>
            </a:extLst>
          </p:cNvPr>
          <p:cNvSpPr>
            <a:spLocks noGrp="1"/>
          </p:cNvSpPr>
          <p:nvPr>
            <p:ph sz="half" idx="2"/>
          </p:nvPr>
        </p:nvSpPr>
        <p:spPr>
          <a:xfrm>
            <a:off x="952222" y="2515587"/>
            <a:ext cx="5157787" cy="3307146"/>
          </a:xfrm>
        </p:spPr>
        <p:txBody>
          <a:bodyPr>
            <a:noAutofit/>
          </a:bodyPr>
          <a:lstStyle/>
          <a:p>
            <a:pPr>
              <a:spcBef>
                <a:spcPts val="1500"/>
              </a:spcBef>
            </a:pPr>
            <a:r>
              <a:rPr lang="en-US" dirty="0"/>
              <a:t>Skill gaps in hiring</a:t>
            </a:r>
          </a:p>
          <a:p>
            <a:pPr>
              <a:spcBef>
                <a:spcPts val="1500"/>
              </a:spcBef>
            </a:pPr>
            <a:r>
              <a:rPr lang="en-US" dirty="0"/>
              <a:t>Development of existing talent</a:t>
            </a:r>
          </a:p>
          <a:p>
            <a:pPr>
              <a:spcBef>
                <a:spcPts val="1500"/>
              </a:spcBef>
            </a:pPr>
            <a:r>
              <a:rPr lang="en-US" dirty="0"/>
              <a:t>Ability to recruit and retain talent</a:t>
            </a:r>
          </a:p>
          <a:p>
            <a:pPr>
              <a:spcBef>
                <a:spcPts val="1500"/>
              </a:spcBef>
            </a:pPr>
            <a:r>
              <a:rPr lang="en-US" dirty="0"/>
              <a:t>Aging and retiring workforce</a:t>
            </a:r>
          </a:p>
          <a:p>
            <a:pPr>
              <a:spcBef>
                <a:spcPts val="1500"/>
              </a:spcBef>
            </a:pPr>
            <a:r>
              <a:rPr lang="en-US" dirty="0"/>
              <a:t>Advancing technology</a:t>
            </a:r>
          </a:p>
        </p:txBody>
      </p:sp>
      <p:sp>
        <p:nvSpPr>
          <p:cNvPr id="18" name="Rectangle 17" descr="Decorative">
            <a:extLst>
              <a:ext uri="{FF2B5EF4-FFF2-40B4-BE49-F238E27FC236}">
                <a16:creationId xmlns:a16="http://schemas.microsoft.com/office/drawing/2014/main" id="{8D00554E-E04C-5143-A695-32D493C2E8DA}"/>
              </a:ext>
              <a:ext uri="{C183D7F6-B498-43B3-948B-1728B52AA6E4}">
                <adec:decorative xmlns:adec="http://schemas.microsoft.com/office/drawing/2017/decorative" val="1"/>
              </a:ext>
            </a:extLst>
          </p:cNvPr>
          <p:cNvSpPr/>
          <p:nvPr/>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descr="Decorative">
            <a:extLst>
              <a:ext uri="{FF2B5EF4-FFF2-40B4-BE49-F238E27FC236}">
                <a16:creationId xmlns:a16="http://schemas.microsoft.com/office/drawing/2014/main" id="{FBEC549F-FEBF-5644-97F3-1D33B0FB2447}"/>
              </a:ext>
              <a:ext uri="{C183D7F6-B498-43B3-948B-1728B52AA6E4}">
                <adec:decorative xmlns:adec="http://schemas.microsoft.com/office/drawing/2017/decorative" val="1"/>
              </a:ext>
            </a:extLst>
          </p:cNvPr>
          <p:cNvSpPr/>
          <p:nvPr/>
        </p:nvSpPr>
        <p:spPr>
          <a:xfrm>
            <a:off x="5662928" y="1543584"/>
            <a:ext cx="4952518" cy="820453"/>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5">
            <a:extLst>
              <a:ext uri="{FF2B5EF4-FFF2-40B4-BE49-F238E27FC236}">
                <a16:creationId xmlns:a16="http://schemas.microsoft.com/office/drawing/2014/main" id="{83869AC3-FE7B-4316-8828-7623579D8B05}"/>
              </a:ext>
            </a:extLst>
          </p:cNvPr>
          <p:cNvSpPr>
            <a:spLocks noGrp="1"/>
          </p:cNvSpPr>
          <p:nvPr>
            <p:ph type="body" sz="quarter" idx="3"/>
          </p:nvPr>
        </p:nvSpPr>
        <p:spPr>
          <a:xfrm>
            <a:off x="5898932" y="1448994"/>
            <a:ext cx="5183188" cy="823912"/>
          </a:xfrm>
        </p:spPr>
        <p:txBody>
          <a:bodyPr>
            <a:normAutofit/>
          </a:bodyPr>
          <a:lstStyle/>
          <a:p>
            <a:r>
              <a:rPr lang="en-US" dirty="0">
                <a:solidFill>
                  <a:schemeClr val="bg1"/>
                </a:solidFill>
              </a:rPr>
              <a:t>Indicator</a:t>
            </a:r>
          </a:p>
        </p:txBody>
      </p:sp>
      <p:sp>
        <p:nvSpPr>
          <p:cNvPr id="14" name="Content Placeholder 13">
            <a:extLst>
              <a:ext uri="{FF2B5EF4-FFF2-40B4-BE49-F238E27FC236}">
                <a16:creationId xmlns:a16="http://schemas.microsoft.com/office/drawing/2014/main" id="{4DB75B45-F5E2-AA49-9454-21E46931D0CE}"/>
              </a:ext>
            </a:extLst>
          </p:cNvPr>
          <p:cNvSpPr>
            <a:spLocks noGrp="1"/>
          </p:cNvSpPr>
          <p:nvPr>
            <p:ph sz="quarter" idx="4"/>
          </p:nvPr>
        </p:nvSpPr>
        <p:spPr>
          <a:xfrm>
            <a:off x="5898932" y="2515587"/>
            <a:ext cx="4380186" cy="3307146"/>
          </a:xfrm>
        </p:spPr>
        <p:txBody>
          <a:bodyPr>
            <a:normAutofit fontScale="85000" lnSpcReduction="10000"/>
          </a:bodyPr>
          <a:lstStyle/>
          <a:p>
            <a:pPr>
              <a:spcBef>
                <a:spcPts val="1500"/>
              </a:spcBef>
            </a:pPr>
            <a:r>
              <a:rPr lang="en-US" sz="2600" dirty="0"/>
              <a:t>Job postings open for a long time</a:t>
            </a:r>
          </a:p>
          <a:p>
            <a:pPr>
              <a:spcBef>
                <a:spcPts val="1500"/>
              </a:spcBef>
            </a:pPr>
            <a:r>
              <a:rPr lang="en-US" sz="2600" dirty="0"/>
              <a:t>Business post openings for      mid-level positions</a:t>
            </a:r>
          </a:p>
          <a:p>
            <a:pPr>
              <a:spcBef>
                <a:spcPts val="1500"/>
              </a:spcBef>
            </a:pPr>
            <a:r>
              <a:rPr lang="en-US" sz="2600" dirty="0"/>
              <a:t>Job openings posted and reposted constantly</a:t>
            </a:r>
          </a:p>
          <a:p>
            <a:pPr>
              <a:spcBef>
                <a:spcPts val="1500"/>
              </a:spcBef>
            </a:pPr>
            <a:r>
              <a:rPr lang="en-US" sz="2600" dirty="0"/>
              <a:t>Industry reports indicate     short-to-mid-range retirements</a:t>
            </a:r>
          </a:p>
          <a:p>
            <a:pPr>
              <a:spcBef>
                <a:spcPts val="1500"/>
              </a:spcBef>
            </a:pPr>
            <a:r>
              <a:rPr lang="en-US" sz="2600" dirty="0"/>
              <a:t>Business expresses interest in customized or technical training</a:t>
            </a:r>
          </a:p>
          <a:p>
            <a:endParaRPr lang="en-US" dirty="0"/>
          </a:p>
        </p:txBody>
      </p:sp>
    </p:spTree>
    <p:extLst>
      <p:ext uri="{BB962C8B-B14F-4D97-AF65-F5344CB8AC3E}">
        <p14:creationId xmlns:p14="http://schemas.microsoft.com/office/powerpoint/2010/main" val="351629553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804" y="270916"/>
            <a:ext cx="11037425" cy="1005840"/>
          </a:xfrm>
        </p:spPr>
        <p:txBody>
          <a:bodyPr>
            <a:noAutofit/>
          </a:bodyPr>
          <a:lstStyle/>
          <a:p>
            <a:r>
              <a:rPr lang="en-US" sz="3200" dirty="0"/>
              <a:t>Relate Registered Apprenticeships to What Businesses Already Do</a:t>
            </a:r>
          </a:p>
        </p:txBody>
      </p:sp>
      <p:grpSp>
        <p:nvGrpSpPr>
          <p:cNvPr id="3" name="Group 2" descr="Decorative">
            <a:extLst>
              <a:ext uri="{FF2B5EF4-FFF2-40B4-BE49-F238E27FC236}">
                <a16:creationId xmlns:a16="http://schemas.microsoft.com/office/drawing/2014/main" id="{1550C17F-EA31-46F2-B844-808CA4CDBDE8}"/>
              </a:ext>
            </a:extLst>
          </p:cNvPr>
          <p:cNvGrpSpPr/>
          <p:nvPr/>
        </p:nvGrpSpPr>
        <p:grpSpPr>
          <a:xfrm>
            <a:off x="1070162" y="1471392"/>
            <a:ext cx="10127330" cy="4993057"/>
            <a:chOff x="1070162" y="1471392"/>
            <a:chExt cx="10127330" cy="4993057"/>
          </a:xfrm>
        </p:grpSpPr>
        <p:sp>
          <p:nvSpPr>
            <p:cNvPr id="5" name="TextBox 4">
              <a:extLst>
                <a:ext uri="{FF2B5EF4-FFF2-40B4-BE49-F238E27FC236}">
                  <a16:creationId xmlns:a16="http://schemas.microsoft.com/office/drawing/2014/main" id="{122AB88B-C9A8-48E3-B7B4-8647AAD6054F}"/>
                </a:ext>
              </a:extLst>
            </p:cNvPr>
            <p:cNvSpPr txBox="1"/>
            <p:nvPr/>
          </p:nvSpPr>
          <p:spPr>
            <a:xfrm>
              <a:off x="2236553" y="1484436"/>
              <a:ext cx="2816314" cy="677108"/>
            </a:xfrm>
            <a:prstGeom prst="rect">
              <a:avLst/>
            </a:prstGeom>
            <a:noFill/>
          </p:spPr>
          <p:txBody>
            <a:bodyPr wrap="square" rtlCol="0">
              <a:spAutoFit/>
            </a:bodyPr>
            <a:lstStyle/>
            <a:p>
              <a:pPr marL="285750" indent="-285750">
                <a:lnSpc>
                  <a:spcPct val="95000"/>
                </a:lnSpc>
                <a:buClr>
                  <a:srgbClr val="F69B18"/>
                </a:buClr>
                <a:buFont typeface="Wingdings" panose="05000000000000000000" pitchFamily="2" charset="2"/>
                <a:buChar char="ü"/>
              </a:pPr>
              <a:r>
                <a:rPr lang="en-US" sz="2000" dirty="0">
                  <a:solidFill>
                    <a:srgbClr val="0D477B"/>
                  </a:solidFill>
                  <a:latin typeface="Brandon Grotesque Regular" panose="020B0503020203060202" pitchFamily="34" charset="77"/>
                </a:rPr>
                <a:t>Businesses need and hire/promote staff</a:t>
              </a:r>
            </a:p>
          </p:txBody>
        </p:sp>
        <p:sp>
          <p:nvSpPr>
            <p:cNvPr id="16" name="Rectangle 15">
              <a:extLst>
                <a:ext uri="{FF2B5EF4-FFF2-40B4-BE49-F238E27FC236}">
                  <a16:creationId xmlns:a16="http://schemas.microsoft.com/office/drawing/2014/main" id="{75746F26-1E0E-437F-ABE7-6A4FB8F9960C}"/>
                </a:ext>
              </a:extLst>
            </p:cNvPr>
            <p:cNvSpPr/>
            <p:nvPr/>
          </p:nvSpPr>
          <p:spPr>
            <a:xfrm>
              <a:off x="7834491" y="1960064"/>
              <a:ext cx="3363001" cy="940257"/>
            </a:xfrm>
            <a:prstGeom prst="rect">
              <a:avLst/>
            </a:prstGeom>
          </p:spPr>
          <p:txBody>
            <a:bodyPr wrap="square">
              <a:spAutoFit/>
            </a:bodyPr>
            <a:lstStyle/>
            <a:p>
              <a:pPr marL="285750" indent="-285750">
                <a:lnSpc>
                  <a:spcPct val="95000"/>
                </a:lnSpc>
                <a:buClr>
                  <a:srgbClr val="F69B18"/>
                </a:buClr>
                <a:buFont typeface="Wingdings" panose="05000000000000000000" pitchFamily="2" charset="2"/>
                <a:buChar char="ü"/>
              </a:pPr>
              <a:r>
                <a:rPr lang="en-US" sz="2000" dirty="0">
                  <a:solidFill>
                    <a:srgbClr val="0D477B"/>
                  </a:solidFill>
                  <a:latin typeface="Brandon Grotesque Regular" panose="020B0503020203060202" pitchFamily="34" charset="77"/>
                </a:rPr>
                <a:t>On-boarding of new staff to fill knowledge gaps</a:t>
              </a:r>
            </a:p>
            <a:p>
              <a:pPr marL="285750" indent="-285750">
                <a:lnSpc>
                  <a:spcPct val="95000"/>
                </a:lnSpc>
                <a:buClr>
                  <a:srgbClr val="F69B18"/>
                </a:buClr>
                <a:buFont typeface="Wingdings" panose="05000000000000000000" pitchFamily="2" charset="2"/>
                <a:buChar char="ü"/>
              </a:pPr>
              <a:endParaRPr lang="en-US" dirty="0">
                <a:solidFill>
                  <a:srgbClr val="0D477B"/>
                </a:solidFill>
                <a:latin typeface="Brandon Grotesque Regular" panose="020B0503020203060202" pitchFamily="34" charset="77"/>
              </a:endParaRPr>
            </a:p>
          </p:txBody>
        </p:sp>
        <p:sp>
          <p:nvSpPr>
            <p:cNvPr id="15" name="TextBox 14">
              <a:extLst>
                <a:ext uri="{FF2B5EF4-FFF2-40B4-BE49-F238E27FC236}">
                  <a16:creationId xmlns:a16="http://schemas.microsoft.com/office/drawing/2014/main" id="{E0E90FF5-5D0B-4111-94AC-BE1BF6C323C3}"/>
                </a:ext>
              </a:extLst>
            </p:cNvPr>
            <p:cNvSpPr txBox="1"/>
            <p:nvPr/>
          </p:nvSpPr>
          <p:spPr>
            <a:xfrm>
              <a:off x="7968129" y="5104553"/>
              <a:ext cx="3042967" cy="943720"/>
            </a:xfrm>
            <a:prstGeom prst="rect">
              <a:avLst/>
            </a:prstGeom>
            <a:noFill/>
          </p:spPr>
          <p:txBody>
            <a:bodyPr wrap="square" rtlCol="0">
              <a:spAutoFit/>
            </a:bodyPr>
            <a:lstStyle/>
            <a:p>
              <a:pPr marL="285750" indent="-285750">
                <a:lnSpc>
                  <a:spcPct val="95000"/>
                </a:lnSpc>
                <a:buClr>
                  <a:srgbClr val="F69B18"/>
                </a:buClr>
                <a:buFont typeface="Wingdings" panose="05000000000000000000" pitchFamily="2" charset="2"/>
                <a:buChar char="ü"/>
              </a:pPr>
              <a:r>
                <a:rPr lang="en-US" sz="2000" dirty="0">
                  <a:solidFill>
                    <a:srgbClr val="0D477B"/>
                  </a:solidFill>
                  <a:latin typeface="Brandon Grotesque Regular" panose="020B0503020203060202" pitchFamily="34" charset="77"/>
                </a:rPr>
                <a:t>Support new staff after hire – with mentoring</a:t>
              </a:r>
            </a:p>
            <a:p>
              <a:pPr>
                <a:lnSpc>
                  <a:spcPct val="95000"/>
                </a:lnSpc>
                <a:buClr>
                  <a:srgbClr val="F69B18"/>
                </a:buClr>
              </a:pPr>
              <a:endParaRPr lang="en-US" dirty="0">
                <a:solidFill>
                  <a:srgbClr val="0D477B"/>
                </a:solidFill>
                <a:latin typeface="Brandon Grotesque Regular" panose="020B0503020203060202" pitchFamily="34" charset="77"/>
              </a:endParaRPr>
            </a:p>
          </p:txBody>
        </p:sp>
        <p:sp>
          <p:nvSpPr>
            <p:cNvPr id="17" name="Rectangle 16">
              <a:extLst>
                <a:ext uri="{FF2B5EF4-FFF2-40B4-BE49-F238E27FC236}">
                  <a16:creationId xmlns:a16="http://schemas.microsoft.com/office/drawing/2014/main" id="{4F9A10B3-63F5-443A-896A-276F04E59C71}"/>
                </a:ext>
              </a:extLst>
            </p:cNvPr>
            <p:cNvSpPr/>
            <p:nvPr/>
          </p:nvSpPr>
          <p:spPr>
            <a:xfrm>
              <a:off x="1785921" y="5449555"/>
              <a:ext cx="3207002" cy="969496"/>
            </a:xfrm>
            <a:prstGeom prst="rect">
              <a:avLst/>
            </a:prstGeom>
          </p:spPr>
          <p:txBody>
            <a:bodyPr wrap="square">
              <a:spAutoFit/>
            </a:bodyPr>
            <a:lstStyle/>
            <a:p>
              <a:pPr marL="285750" indent="-285750">
                <a:lnSpc>
                  <a:spcPct val="95000"/>
                </a:lnSpc>
                <a:buClr>
                  <a:srgbClr val="F69B18"/>
                </a:buClr>
                <a:buFont typeface="Wingdings" panose="05000000000000000000" pitchFamily="2" charset="2"/>
                <a:buChar char="ü"/>
              </a:pPr>
              <a:r>
                <a:rPr lang="en-US" sz="2000" dirty="0">
                  <a:solidFill>
                    <a:srgbClr val="0D477B"/>
                  </a:solidFill>
                  <a:latin typeface="Brandon Grotesque Regular" panose="020B0503020203060202" pitchFamily="34" charset="77"/>
                </a:rPr>
                <a:t>Conduct performance reviews and reward with merit-based increases</a:t>
              </a:r>
            </a:p>
          </p:txBody>
        </p:sp>
        <p:sp>
          <p:nvSpPr>
            <p:cNvPr id="14" name="TextBox 13">
              <a:extLst>
                <a:ext uri="{FF2B5EF4-FFF2-40B4-BE49-F238E27FC236}">
                  <a16:creationId xmlns:a16="http://schemas.microsoft.com/office/drawing/2014/main" id="{218CB07F-AEA7-422C-83C1-DBE2DD244EFC}"/>
                </a:ext>
              </a:extLst>
            </p:cNvPr>
            <p:cNvSpPr txBox="1"/>
            <p:nvPr/>
          </p:nvSpPr>
          <p:spPr>
            <a:xfrm>
              <a:off x="1070162" y="2875093"/>
              <a:ext cx="2816313" cy="973343"/>
            </a:xfrm>
            <a:prstGeom prst="rect">
              <a:avLst/>
            </a:prstGeom>
            <a:noFill/>
          </p:spPr>
          <p:txBody>
            <a:bodyPr wrap="square" rtlCol="0">
              <a:spAutoFit/>
            </a:bodyPr>
            <a:lstStyle/>
            <a:p>
              <a:pPr marL="285750" indent="-285750">
                <a:lnSpc>
                  <a:spcPct val="95000"/>
                </a:lnSpc>
                <a:buClr>
                  <a:srgbClr val="F69B18"/>
                </a:buClr>
                <a:buFont typeface="Wingdings" panose="05000000000000000000" pitchFamily="2" charset="2"/>
                <a:buChar char="ü"/>
              </a:pPr>
              <a:r>
                <a:rPr lang="en-US" sz="2000" dirty="0">
                  <a:solidFill>
                    <a:srgbClr val="0D477B"/>
                  </a:solidFill>
                  <a:latin typeface="Brandon Grotesque Regular" panose="020B0503020203060202" pitchFamily="34" charset="77"/>
                </a:rPr>
                <a:t>Promote staff into new levels or positions </a:t>
              </a:r>
              <a:br>
                <a:rPr lang="en-US" sz="2000" dirty="0">
                  <a:solidFill>
                    <a:srgbClr val="0D477B"/>
                  </a:solidFill>
                  <a:latin typeface="Brandon Grotesque Regular" panose="020B0503020203060202" pitchFamily="34" charset="77"/>
                </a:rPr>
              </a:br>
              <a:r>
                <a:rPr lang="en-US" sz="2000" i="1" dirty="0">
                  <a:solidFill>
                    <a:srgbClr val="0D477B"/>
                  </a:solidFill>
                  <a:latin typeface="Brandon Grotesque Regular" panose="020B0503020203060202" pitchFamily="34" charset="77"/>
                </a:rPr>
                <a:t>(confer new job titles)</a:t>
              </a:r>
            </a:p>
          </p:txBody>
        </p:sp>
        <p:pic>
          <p:nvPicPr>
            <p:cNvPr id="6" name="Picture 5" descr="Diagram in shape of a circle showing business involvement, related instructions, structured on the job training, rewards for skill gains, and national occupational credential. ">
              <a:extLst>
                <a:ext uri="{FF2B5EF4-FFF2-40B4-BE49-F238E27FC236}">
                  <a16:creationId xmlns:a16="http://schemas.microsoft.com/office/drawing/2014/main" id="{6A374686-B5C6-4016-B263-C834118328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7362" y="1471392"/>
              <a:ext cx="5121084" cy="4993057"/>
            </a:xfrm>
            <a:prstGeom prst="rect">
              <a:avLst/>
            </a:prstGeom>
          </p:spPr>
        </p:pic>
      </p:grpSp>
    </p:spTree>
    <p:extLst>
      <p:ext uri="{BB962C8B-B14F-4D97-AF65-F5344CB8AC3E}">
        <p14:creationId xmlns:p14="http://schemas.microsoft.com/office/powerpoint/2010/main" val="3396453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31DB654-6A81-4552-80CC-A583DF1B1E0D}"/>
              </a:ext>
            </a:extLst>
          </p:cNvPr>
          <p:cNvSpPr>
            <a:spLocks noGrp="1"/>
          </p:cNvSpPr>
          <p:nvPr>
            <p:ph type="title"/>
          </p:nvPr>
        </p:nvSpPr>
        <p:spPr>
          <a:xfrm>
            <a:off x="838200" y="462454"/>
            <a:ext cx="10515600" cy="744805"/>
          </a:xfrm>
        </p:spPr>
        <p:txBody>
          <a:bodyPr>
            <a:normAutofit/>
          </a:bodyPr>
          <a:lstStyle/>
          <a:p>
            <a:r>
              <a:rPr lang="en-US" dirty="0"/>
              <a:t>Build Trust</a:t>
            </a:r>
          </a:p>
        </p:txBody>
      </p:sp>
      <p:sp>
        <p:nvSpPr>
          <p:cNvPr id="8" name="Content Placeholder 7">
            <a:extLst>
              <a:ext uri="{FF2B5EF4-FFF2-40B4-BE49-F238E27FC236}">
                <a16:creationId xmlns:a16="http://schemas.microsoft.com/office/drawing/2014/main" id="{CAF12E97-5EBA-4157-9A2B-E515C5A97EB9}"/>
              </a:ext>
            </a:extLst>
          </p:cNvPr>
          <p:cNvSpPr>
            <a:spLocks noGrp="1"/>
          </p:cNvSpPr>
          <p:nvPr>
            <p:ph idx="1"/>
          </p:nvPr>
        </p:nvSpPr>
        <p:spPr/>
        <p:txBody>
          <a:bodyPr/>
          <a:lstStyle/>
          <a:p>
            <a:r>
              <a:rPr lang="en-US"/>
              <a:t>Provide examples of how other businesses have used registered apprenticeships for the target occupation.</a:t>
            </a:r>
          </a:p>
          <a:p>
            <a:r>
              <a:rPr lang="en-US"/>
              <a:t>Offer opportunities to connect with peer businesses using apprenticeship.</a:t>
            </a:r>
          </a:p>
          <a:p>
            <a:r>
              <a:rPr lang="en-US"/>
              <a:t>Create an apprenticeship solution proposal.</a:t>
            </a:r>
          </a:p>
          <a:p>
            <a:r>
              <a:rPr lang="en-US"/>
              <a:t>Provide a rough return-on-investment (ROI) calculation.</a:t>
            </a:r>
          </a:p>
        </p:txBody>
      </p:sp>
    </p:spTree>
    <p:extLst>
      <p:ext uri="{BB962C8B-B14F-4D97-AF65-F5344CB8AC3E}">
        <p14:creationId xmlns:p14="http://schemas.microsoft.com/office/powerpoint/2010/main" val="139151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34927-2DC7-425C-BDBF-971CCEC6F0AE}"/>
              </a:ext>
            </a:extLst>
          </p:cNvPr>
          <p:cNvSpPr>
            <a:spLocks noGrp="1"/>
          </p:cNvSpPr>
          <p:nvPr>
            <p:ph type="title"/>
          </p:nvPr>
        </p:nvSpPr>
        <p:spPr>
          <a:xfrm>
            <a:off x="838200" y="388883"/>
            <a:ext cx="10515600" cy="818378"/>
          </a:xfrm>
        </p:spPr>
        <p:txBody>
          <a:bodyPr>
            <a:normAutofit/>
          </a:bodyPr>
          <a:lstStyle/>
          <a:p>
            <a:r>
              <a:rPr lang="en-US" dirty="0"/>
              <a:t>Enable Commitment</a:t>
            </a:r>
          </a:p>
        </p:txBody>
      </p:sp>
      <p:sp>
        <p:nvSpPr>
          <p:cNvPr id="7" name="Content Placeholder 6">
            <a:extLst>
              <a:ext uri="{FF2B5EF4-FFF2-40B4-BE49-F238E27FC236}">
                <a16:creationId xmlns:a16="http://schemas.microsoft.com/office/drawing/2014/main" id="{64451B85-09A2-3741-9537-C67DE34C2C1A}"/>
              </a:ext>
            </a:extLst>
          </p:cNvPr>
          <p:cNvSpPr>
            <a:spLocks noGrp="1"/>
          </p:cNvSpPr>
          <p:nvPr>
            <p:ph idx="1"/>
          </p:nvPr>
        </p:nvSpPr>
        <p:spPr/>
        <p:txBody>
          <a:bodyPr/>
          <a:lstStyle/>
          <a:p>
            <a:pPr>
              <a:lnSpc>
                <a:spcPct val="95000"/>
              </a:lnSpc>
              <a:spcBef>
                <a:spcPts val="1800"/>
              </a:spcBef>
              <a:defRPr/>
            </a:pPr>
            <a:r>
              <a:rPr lang="en-US" dirty="0"/>
              <a:t>Address Concerns</a:t>
            </a:r>
          </a:p>
          <a:p>
            <a:pPr>
              <a:lnSpc>
                <a:spcPct val="95000"/>
              </a:lnSpc>
              <a:spcBef>
                <a:spcPts val="1800"/>
              </a:spcBef>
              <a:defRPr/>
            </a:pPr>
            <a:r>
              <a:rPr lang="en-US" dirty="0"/>
              <a:t>Build Organizational Buy-in</a:t>
            </a:r>
          </a:p>
          <a:p>
            <a:pPr>
              <a:lnSpc>
                <a:spcPct val="95000"/>
              </a:lnSpc>
              <a:spcBef>
                <a:spcPts val="1800"/>
              </a:spcBef>
              <a:defRPr/>
            </a:pPr>
            <a:r>
              <a:rPr lang="en-US" dirty="0"/>
              <a:t>Bring the Right Partners to the Table </a:t>
            </a:r>
          </a:p>
          <a:p>
            <a:endParaRPr lang="en-US" dirty="0"/>
          </a:p>
        </p:txBody>
      </p:sp>
      <p:pic>
        <p:nvPicPr>
          <p:cNvPr id="5" name="Picture 4" descr="Hand shake with words in each hand.">
            <a:extLst>
              <a:ext uri="{FF2B5EF4-FFF2-40B4-BE49-F238E27FC236}">
                <a16:creationId xmlns:a16="http://schemas.microsoft.com/office/drawing/2014/main" id="{E1C96566-5996-4B83-8B64-A4F19F950F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2698" y="2973879"/>
            <a:ext cx="5029200" cy="2664279"/>
          </a:xfrm>
          <a:prstGeom prst="rect">
            <a:avLst/>
          </a:prstGeom>
        </p:spPr>
      </p:pic>
    </p:spTree>
    <p:extLst>
      <p:ext uri="{BB962C8B-B14F-4D97-AF65-F5344CB8AC3E}">
        <p14:creationId xmlns:p14="http://schemas.microsoft.com/office/powerpoint/2010/main" val="3706539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F0678-95DB-4EF7-B5EA-E9A2494CEFD0}"/>
              </a:ext>
            </a:extLst>
          </p:cNvPr>
          <p:cNvSpPr>
            <a:spLocks noGrp="1"/>
          </p:cNvSpPr>
          <p:nvPr>
            <p:ph type="title"/>
          </p:nvPr>
        </p:nvSpPr>
        <p:spPr>
          <a:xfrm>
            <a:off x="838200" y="420413"/>
            <a:ext cx="10515600" cy="786847"/>
          </a:xfrm>
        </p:spPr>
        <p:txBody>
          <a:bodyPr>
            <a:normAutofit/>
          </a:bodyPr>
          <a:lstStyle/>
          <a:p>
            <a:r>
              <a:rPr lang="en-US" dirty="0"/>
              <a:t>Sharing and Discussion</a:t>
            </a:r>
          </a:p>
        </p:txBody>
      </p:sp>
      <p:sp>
        <p:nvSpPr>
          <p:cNvPr id="3" name="Content Placeholder 2">
            <a:extLst>
              <a:ext uri="{FF2B5EF4-FFF2-40B4-BE49-F238E27FC236}">
                <a16:creationId xmlns:a16="http://schemas.microsoft.com/office/drawing/2014/main" id="{1A4B98EC-862E-4D8F-B7F1-77EB85824B9C}"/>
              </a:ext>
            </a:extLst>
          </p:cNvPr>
          <p:cNvSpPr>
            <a:spLocks noGrp="1"/>
          </p:cNvSpPr>
          <p:nvPr>
            <p:ph idx="1"/>
          </p:nvPr>
        </p:nvSpPr>
        <p:spPr/>
        <p:txBody>
          <a:bodyPr vert="horz" lIns="91440" tIns="45720" rIns="91440" bIns="45720" rtlCol="0" anchor="t">
            <a:normAutofit/>
          </a:bodyPr>
          <a:lstStyle/>
          <a:p>
            <a:pPr lvl="0"/>
            <a:r>
              <a:rPr lang="en-US" dirty="0">
                <a:cs typeface="ＭＳ Ｐゴシック" charset="0"/>
              </a:rPr>
              <a:t>What strategies have been particularly effective in engaging business on apprenticeship?</a:t>
            </a:r>
          </a:p>
          <a:p>
            <a:pPr lvl="0"/>
            <a:r>
              <a:rPr lang="en-US" dirty="0">
                <a:cs typeface="ＭＳ Ｐゴシック" charset="0"/>
              </a:rPr>
              <a:t>What has been challenging in selling the apprenticeship model? What challenges have you faced about registered apprenticeship?</a:t>
            </a:r>
          </a:p>
          <a:p>
            <a:r>
              <a:rPr lang="en-US" dirty="0"/>
              <a:t>What kind of language do you use when speaking with businesses? </a:t>
            </a:r>
          </a:p>
          <a:p>
            <a:r>
              <a:rPr lang="en-US" dirty="0"/>
              <a:t>What strategies have worked for you?</a:t>
            </a:r>
          </a:p>
          <a:p>
            <a:endParaRPr lang="en-US" dirty="0"/>
          </a:p>
        </p:txBody>
      </p:sp>
    </p:spTree>
    <p:extLst>
      <p:ext uri="{BB962C8B-B14F-4D97-AF65-F5344CB8AC3E}">
        <p14:creationId xmlns:p14="http://schemas.microsoft.com/office/powerpoint/2010/main" val="838153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766BE-0C30-427F-ACFF-4918BED92B95}"/>
              </a:ext>
            </a:extLst>
          </p:cNvPr>
          <p:cNvSpPr>
            <a:spLocks noGrp="1"/>
          </p:cNvSpPr>
          <p:nvPr>
            <p:ph type="title"/>
          </p:nvPr>
        </p:nvSpPr>
        <p:spPr>
          <a:xfrm>
            <a:off x="838200" y="383347"/>
            <a:ext cx="10515600" cy="823913"/>
          </a:xfrm>
        </p:spPr>
        <p:txBody>
          <a:bodyPr>
            <a:normAutofit/>
          </a:bodyPr>
          <a:lstStyle/>
          <a:p>
            <a:r>
              <a:rPr lang="en-US" dirty="0"/>
              <a:t>Speak Their Language</a:t>
            </a:r>
          </a:p>
        </p:txBody>
      </p:sp>
      <p:pic>
        <p:nvPicPr>
          <p:cNvPr id="13" name="Picture 12" descr="Speech bubble">
            <a:extLst>
              <a:ext uri="{FF2B5EF4-FFF2-40B4-BE49-F238E27FC236}">
                <a16:creationId xmlns:a16="http://schemas.microsoft.com/office/drawing/2014/main" id="{0CA753F3-97B8-4D37-8D33-CDFB11D8E7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8370" y="137323"/>
            <a:ext cx="1397187" cy="1397187"/>
          </a:xfrm>
          <a:prstGeom prst="rect">
            <a:avLst/>
          </a:prstGeom>
        </p:spPr>
      </p:pic>
      <p:sp>
        <p:nvSpPr>
          <p:cNvPr id="14" name="Text 1">
            <a:extLst>
              <a:ext uri="{FF2B5EF4-FFF2-40B4-BE49-F238E27FC236}">
                <a16:creationId xmlns:a16="http://schemas.microsoft.com/office/drawing/2014/main" id="{4D320C3E-AD34-AE44-AA0E-C16B33739EDC}"/>
              </a:ext>
            </a:extLst>
          </p:cNvPr>
          <p:cNvSpPr>
            <a:spLocks noGrp="1"/>
          </p:cNvSpPr>
          <p:nvPr>
            <p:ph type="body" idx="1"/>
          </p:nvPr>
        </p:nvSpPr>
        <p:spPr>
          <a:xfrm>
            <a:off x="1028972" y="1438253"/>
            <a:ext cx="5157787" cy="823912"/>
          </a:xfrm>
        </p:spPr>
        <p:txBody>
          <a:bodyPr/>
          <a:lstStyle/>
          <a:p>
            <a:r>
              <a:rPr lang="en-US" dirty="0"/>
              <a:t>Apprenticeship Speak</a:t>
            </a:r>
          </a:p>
        </p:txBody>
      </p:sp>
      <p:sp>
        <p:nvSpPr>
          <p:cNvPr id="3" name="Text 2">
            <a:extLst>
              <a:ext uri="{FF2B5EF4-FFF2-40B4-BE49-F238E27FC236}">
                <a16:creationId xmlns:a16="http://schemas.microsoft.com/office/drawing/2014/main" id="{C91163D1-2925-479A-B737-D5229313E059}"/>
              </a:ext>
            </a:extLst>
          </p:cNvPr>
          <p:cNvSpPr>
            <a:spLocks noGrp="1"/>
          </p:cNvSpPr>
          <p:nvPr>
            <p:ph sz="half" idx="2"/>
          </p:nvPr>
        </p:nvSpPr>
        <p:spPr>
          <a:xfrm>
            <a:off x="1028972" y="2505075"/>
            <a:ext cx="5157787" cy="3684588"/>
          </a:xfrm>
        </p:spPr>
        <p:txBody>
          <a:bodyPr>
            <a:noAutofit/>
          </a:bodyPr>
          <a:lstStyle/>
          <a:p>
            <a:pPr>
              <a:spcBef>
                <a:spcPts val="1500"/>
              </a:spcBef>
            </a:pPr>
            <a:r>
              <a:rPr lang="en-US" sz="2000" dirty="0"/>
              <a:t>Outreach &amp; Selection</a:t>
            </a:r>
          </a:p>
          <a:p>
            <a:pPr>
              <a:spcBef>
                <a:spcPts val="1500"/>
              </a:spcBef>
            </a:pPr>
            <a:r>
              <a:rPr lang="en-US" sz="2000" dirty="0"/>
              <a:t>Work Processes / Competencies</a:t>
            </a:r>
          </a:p>
          <a:p>
            <a:pPr>
              <a:spcBef>
                <a:spcPts val="1500"/>
              </a:spcBef>
            </a:pPr>
            <a:r>
              <a:rPr lang="en-US" sz="2000" dirty="0"/>
              <a:t>Related Technical Instruction</a:t>
            </a:r>
          </a:p>
          <a:p>
            <a:pPr>
              <a:spcBef>
                <a:spcPts val="1500"/>
              </a:spcBef>
            </a:pPr>
            <a:r>
              <a:rPr lang="en-US" sz="2000" dirty="0"/>
              <a:t>On the Job Learning (OJL)</a:t>
            </a:r>
          </a:p>
          <a:p>
            <a:pPr>
              <a:spcBef>
                <a:spcPts val="1500"/>
              </a:spcBef>
            </a:pPr>
            <a:r>
              <a:rPr lang="en-US" sz="2000" dirty="0"/>
              <a:t>Stepped-up Wages/Wage Increases</a:t>
            </a:r>
          </a:p>
          <a:p>
            <a:pPr>
              <a:spcBef>
                <a:spcPts val="1500"/>
              </a:spcBef>
            </a:pPr>
            <a:r>
              <a:rPr lang="en-US" sz="2000" dirty="0"/>
              <a:t>Certificate of Completion</a:t>
            </a:r>
          </a:p>
        </p:txBody>
      </p:sp>
      <p:sp>
        <p:nvSpPr>
          <p:cNvPr id="18" name="Text 3">
            <a:extLst>
              <a:ext uri="{FF2B5EF4-FFF2-40B4-BE49-F238E27FC236}">
                <a16:creationId xmlns:a16="http://schemas.microsoft.com/office/drawing/2014/main" id="{68D0F441-0D18-9B4D-98B5-F261585E7C15}"/>
              </a:ext>
            </a:extLst>
          </p:cNvPr>
          <p:cNvSpPr>
            <a:spLocks noGrp="1"/>
          </p:cNvSpPr>
          <p:nvPr>
            <p:ph type="body" sz="quarter" idx="3"/>
          </p:nvPr>
        </p:nvSpPr>
        <p:spPr>
          <a:xfrm>
            <a:off x="5896304" y="1438253"/>
            <a:ext cx="5459084" cy="823912"/>
          </a:xfrm>
        </p:spPr>
        <p:txBody>
          <a:bodyPr/>
          <a:lstStyle/>
          <a:p>
            <a:r>
              <a:rPr lang="en-US" dirty="0"/>
              <a:t>Business Speak</a:t>
            </a:r>
          </a:p>
        </p:txBody>
      </p:sp>
      <p:sp>
        <p:nvSpPr>
          <p:cNvPr id="16" name="Text 4">
            <a:extLst>
              <a:ext uri="{FF2B5EF4-FFF2-40B4-BE49-F238E27FC236}">
                <a16:creationId xmlns:a16="http://schemas.microsoft.com/office/drawing/2014/main" id="{D36EF4D0-3AB1-FF49-8930-E4A3D83279BA}"/>
              </a:ext>
            </a:extLst>
          </p:cNvPr>
          <p:cNvSpPr>
            <a:spLocks noGrp="1"/>
          </p:cNvSpPr>
          <p:nvPr>
            <p:ph sz="quarter" idx="4"/>
          </p:nvPr>
        </p:nvSpPr>
        <p:spPr>
          <a:xfrm>
            <a:off x="5896304" y="2505075"/>
            <a:ext cx="4561490" cy="3485822"/>
          </a:xfrm>
        </p:spPr>
        <p:txBody>
          <a:bodyPr>
            <a:normAutofit fontScale="92500" lnSpcReduction="10000"/>
          </a:bodyPr>
          <a:lstStyle/>
          <a:p>
            <a:pPr>
              <a:spcBef>
                <a:spcPts val="1500"/>
              </a:spcBef>
            </a:pPr>
            <a:r>
              <a:rPr lang="en-US" sz="2000" dirty="0"/>
              <a:t>Recruitment &amp; Interviewing</a:t>
            </a:r>
          </a:p>
          <a:p>
            <a:pPr>
              <a:spcBef>
                <a:spcPts val="1500"/>
              </a:spcBef>
            </a:pPr>
            <a:r>
              <a:rPr lang="en-US" sz="2000" dirty="0"/>
              <a:t>Job Descriptions / Position Responsibilities</a:t>
            </a:r>
          </a:p>
          <a:p>
            <a:pPr>
              <a:spcBef>
                <a:spcPts val="1500"/>
              </a:spcBef>
            </a:pPr>
            <a:r>
              <a:rPr lang="en-US" sz="2000" dirty="0"/>
              <a:t>Internal/External Training</a:t>
            </a:r>
            <a:br>
              <a:rPr lang="en-US" sz="2000" dirty="0"/>
            </a:br>
            <a:r>
              <a:rPr lang="en-US" sz="2000" dirty="0"/>
              <a:t>Education or On-boarding</a:t>
            </a:r>
          </a:p>
          <a:p>
            <a:pPr>
              <a:spcBef>
                <a:spcPts val="1500"/>
              </a:spcBef>
            </a:pPr>
            <a:r>
              <a:rPr lang="en-US" sz="2000" dirty="0"/>
              <a:t>Mentoring/Supervision of Work </a:t>
            </a:r>
            <a:br>
              <a:rPr lang="en-US" sz="2000" dirty="0"/>
            </a:br>
            <a:r>
              <a:rPr lang="en-US" sz="2000" dirty="0"/>
              <a:t>Performance Reviews</a:t>
            </a:r>
          </a:p>
          <a:p>
            <a:pPr>
              <a:spcBef>
                <a:spcPts val="1500"/>
              </a:spcBef>
            </a:pPr>
            <a:r>
              <a:rPr lang="en-US" sz="2000" dirty="0"/>
              <a:t>Merit-Based Increases</a:t>
            </a:r>
            <a:br>
              <a:rPr lang="en-US" sz="2000" dirty="0"/>
            </a:br>
            <a:r>
              <a:rPr lang="en-US" sz="2000" dirty="0"/>
              <a:t>Performance Increases</a:t>
            </a:r>
          </a:p>
          <a:p>
            <a:pPr>
              <a:spcBef>
                <a:spcPts val="1500"/>
              </a:spcBef>
            </a:pPr>
            <a:r>
              <a:rPr lang="en-US" sz="2000" dirty="0"/>
              <a:t>Position / Title Change</a:t>
            </a:r>
          </a:p>
        </p:txBody>
      </p:sp>
    </p:spTree>
    <p:extLst>
      <p:ext uri="{BB962C8B-B14F-4D97-AF65-F5344CB8AC3E}">
        <p14:creationId xmlns:p14="http://schemas.microsoft.com/office/powerpoint/2010/main" val="194719268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766BE-0C30-427F-ACFF-4918BED92B95}"/>
              </a:ext>
            </a:extLst>
          </p:cNvPr>
          <p:cNvSpPr>
            <a:spLocks noGrp="1"/>
          </p:cNvSpPr>
          <p:nvPr>
            <p:ph type="title"/>
          </p:nvPr>
        </p:nvSpPr>
        <p:spPr/>
        <p:txBody>
          <a:bodyPr>
            <a:normAutofit/>
          </a:bodyPr>
          <a:lstStyle/>
          <a:p>
            <a:r>
              <a:rPr lang="en-US" sz="4000"/>
              <a:t>Role Play – Selling Apprenticeships</a:t>
            </a:r>
          </a:p>
        </p:txBody>
      </p:sp>
      <p:pic>
        <p:nvPicPr>
          <p:cNvPr id="21" name="Picture 20" descr="Speech bubble ">
            <a:extLst>
              <a:ext uri="{FF2B5EF4-FFF2-40B4-BE49-F238E27FC236}">
                <a16:creationId xmlns:a16="http://schemas.microsoft.com/office/drawing/2014/main" id="{01DA0546-DE18-8042-9380-8CD236DFF7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88370" y="137323"/>
            <a:ext cx="1397187" cy="1397187"/>
          </a:xfrm>
          <a:prstGeom prst="rect">
            <a:avLst/>
          </a:prstGeom>
        </p:spPr>
      </p:pic>
      <p:sp>
        <p:nvSpPr>
          <p:cNvPr id="5" name="Content Placeholder 4">
            <a:extLst>
              <a:ext uri="{FF2B5EF4-FFF2-40B4-BE49-F238E27FC236}">
                <a16:creationId xmlns:a16="http://schemas.microsoft.com/office/drawing/2014/main" id="{EA156089-8C13-4CDB-9018-EBEE27E6675A}"/>
              </a:ext>
            </a:extLst>
          </p:cNvPr>
          <p:cNvSpPr>
            <a:spLocks noGrp="1"/>
          </p:cNvSpPr>
          <p:nvPr>
            <p:ph type="body" idx="1"/>
          </p:nvPr>
        </p:nvSpPr>
        <p:spPr/>
        <p:txBody>
          <a:bodyPr>
            <a:normAutofit/>
          </a:bodyPr>
          <a:lstStyle/>
          <a:p>
            <a:r>
              <a:rPr lang="en-US" dirty="0"/>
              <a:t>Apprenticeship Speak</a:t>
            </a:r>
          </a:p>
        </p:txBody>
      </p:sp>
      <p:sp>
        <p:nvSpPr>
          <p:cNvPr id="3" name="Content Placeholder 2">
            <a:extLst>
              <a:ext uri="{FF2B5EF4-FFF2-40B4-BE49-F238E27FC236}">
                <a16:creationId xmlns:a16="http://schemas.microsoft.com/office/drawing/2014/main" id="{C91163D1-2925-479A-B737-D5229313E059}"/>
              </a:ext>
            </a:extLst>
          </p:cNvPr>
          <p:cNvSpPr>
            <a:spLocks noGrp="1"/>
          </p:cNvSpPr>
          <p:nvPr>
            <p:ph sz="half" idx="2"/>
          </p:nvPr>
        </p:nvSpPr>
        <p:spPr/>
        <p:txBody>
          <a:bodyPr>
            <a:noAutofit/>
          </a:bodyPr>
          <a:lstStyle/>
          <a:p>
            <a:pPr>
              <a:spcBef>
                <a:spcPts val="1500"/>
              </a:spcBef>
            </a:pPr>
            <a:r>
              <a:rPr lang="en-US" sz="2000" dirty="0"/>
              <a:t>Outreach &amp; Selection</a:t>
            </a:r>
          </a:p>
          <a:p>
            <a:pPr>
              <a:spcBef>
                <a:spcPts val="1500"/>
              </a:spcBef>
            </a:pPr>
            <a:r>
              <a:rPr lang="en-US" sz="2000" dirty="0"/>
              <a:t>Work Processes / Competencies</a:t>
            </a:r>
          </a:p>
          <a:p>
            <a:pPr>
              <a:spcBef>
                <a:spcPts val="1500"/>
              </a:spcBef>
            </a:pPr>
            <a:r>
              <a:rPr lang="en-US" sz="2000" dirty="0"/>
              <a:t>Related Technical Instruction</a:t>
            </a:r>
          </a:p>
          <a:p>
            <a:pPr>
              <a:spcBef>
                <a:spcPts val="1500"/>
              </a:spcBef>
            </a:pPr>
            <a:r>
              <a:rPr lang="en-US" sz="2000" dirty="0"/>
              <a:t>On the Job Learning (OJL)</a:t>
            </a:r>
          </a:p>
          <a:p>
            <a:pPr>
              <a:spcBef>
                <a:spcPts val="1500"/>
              </a:spcBef>
            </a:pPr>
            <a:r>
              <a:rPr lang="en-US" sz="2000" dirty="0"/>
              <a:t>Stepped-up Wages/Wage Increases</a:t>
            </a:r>
          </a:p>
          <a:p>
            <a:pPr>
              <a:spcBef>
                <a:spcPts val="1500"/>
              </a:spcBef>
            </a:pPr>
            <a:r>
              <a:rPr lang="en-US" sz="2000" dirty="0"/>
              <a:t>Certificate of Completion</a:t>
            </a:r>
          </a:p>
        </p:txBody>
      </p:sp>
      <p:sp>
        <p:nvSpPr>
          <p:cNvPr id="6" name="Content Placeholder 5">
            <a:extLst>
              <a:ext uri="{FF2B5EF4-FFF2-40B4-BE49-F238E27FC236}">
                <a16:creationId xmlns:a16="http://schemas.microsoft.com/office/drawing/2014/main" id="{83869AC3-FE7B-4316-8828-7623579D8B05}"/>
              </a:ext>
            </a:extLst>
          </p:cNvPr>
          <p:cNvSpPr>
            <a:spLocks noGrp="1"/>
          </p:cNvSpPr>
          <p:nvPr>
            <p:ph type="body" sz="quarter" idx="3"/>
          </p:nvPr>
        </p:nvSpPr>
        <p:spPr/>
        <p:txBody>
          <a:bodyPr>
            <a:normAutofit/>
          </a:bodyPr>
          <a:lstStyle/>
          <a:p>
            <a:r>
              <a:rPr lang="en-US" dirty="0"/>
              <a:t>Business Speak</a:t>
            </a:r>
          </a:p>
        </p:txBody>
      </p:sp>
      <p:sp>
        <p:nvSpPr>
          <p:cNvPr id="4" name="Content Placeholder 3">
            <a:extLst>
              <a:ext uri="{FF2B5EF4-FFF2-40B4-BE49-F238E27FC236}">
                <a16:creationId xmlns:a16="http://schemas.microsoft.com/office/drawing/2014/main" id="{3E751173-1DD3-4C5E-A284-C685502437B2}"/>
              </a:ext>
            </a:extLst>
          </p:cNvPr>
          <p:cNvSpPr>
            <a:spLocks noGrp="1"/>
          </p:cNvSpPr>
          <p:nvPr>
            <p:ph sz="quarter" idx="4"/>
          </p:nvPr>
        </p:nvSpPr>
        <p:spPr>
          <a:xfrm>
            <a:off x="5814392" y="2505075"/>
            <a:ext cx="4801055" cy="3496332"/>
          </a:xfrm>
        </p:spPr>
        <p:txBody>
          <a:bodyPr>
            <a:noAutofit/>
          </a:bodyPr>
          <a:lstStyle/>
          <a:p>
            <a:pPr>
              <a:spcBef>
                <a:spcPts val="1500"/>
              </a:spcBef>
            </a:pPr>
            <a:r>
              <a:rPr lang="en-US" sz="2000" dirty="0"/>
              <a:t>Recruitment &amp; Interviewing</a:t>
            </a:r>
          </a:p>
          <a:p>
            <a:pPr>
              <a:spcBef>
                <a:spcPts val="1500"/>
              </a:spcBef>
            </a:pPr>
            <a:r>
              <a:rPr lang="en-US" sz="2000" dirty="0"/>
              <a:t>Job Descriptions / Position Responsibilities</a:t>
            </a:r>
          </a:p>
          <a:p>
            <a:pPr>
              <a:spcBef>
                <a:spcPts val="1500"/>
              </a:spcBef>
            </a:pPr>
            <a:r>
              <a:rPr lang="en-US" sz="2000" dirty="0"/>
              <a:t>Internal/External Training</a:t>
            </a:r>
            <a:br>
              <a:rPr lang="en-US" sz="2000" dirty="0"/>
            </a:br>
            <a:r>
              <a:rPr lang="en-US" sz="2000" dirty="0"/>
              <a:t>Education or On-boarding</a:t>
            </a:r>
          </a:p>
          <a:p>
            <a:pPr>
              <a:spcBef>
                <a:spcPts val="1500"/>
              </a:spcBef>
            </a:pPr>
            <a:r>
              <a:rPr lang="en-US" sz="2000" dirty="0"/>
              <a:t>Mentoring/Supervision of Work </a:t>
            </a:r>
            <a:br>
              <a:rPr lang="en-US" sz="2000" dirty="0"/>
            </a:br>
            <a:r>
              <a:rPr lang="en-US" sz="2000" dirty="0"/>
              <a:t>Performance Reviews</a:t>
            </a:r>
          </a:p>
          <a:p>
            <a:pPr>
              <a:spcBef>
                <a:spcPts val="1500"/>
              </a:spcBef>
            </a:pPr>
            <a:r>
              <a:rPr lang="en-US" sz="2000" dirty="0"/>
              <a:t>Merit-Based Increases</a:t>
            </a:r>
            <a:br>
              <a:rPr lang="en-US" sz="2000" dirty="0"/>
            </a:br>
            <a:r>
              <a:rPr lang="en-US" sz="2000" dirty="0"/>
              <a:t>Performance Increases</a:t>
            </a:r>
          </a:p>
          <a:p>
            <a:pPr>
              <a:spcBef>
                <a:spcPts val="1500"/>
              </a:spcBef>
            </a:pPr>
            <a:r>
              <a:rPr lang="en-US" sz="2000" dirty="0"/>
              <a:t>Position / Title Change</a:t>
            </a:r>
          </a:p>
        </p:txBody>
      </p:sp>
    </p:spTree>
    <p:extLst>
      <p:ext uri="{BB962C8B-B14F-4D97-AF65-F5344CB8AC3E}">
        <p14:creationId xmlns:p14="http://schemas.microsoft.com/office/powerpoint/2010/main" val="291100776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a:xfrm>
            <a:off x="838200" y="945931"/>
            <a:ext cx="10515600" cy="2483069"/>
          </a:xfrm>
        </p:spPr>
        <p:txBody>
          <a:bodyPr>
            <a:noAutofit/>
          </a:bodyPr>
          <a:lstStyle/>
          <a:p>
            <a:pPr algn="ctr">
              <a:lnSpc>
                <a:spcPct val="100000"/>
              </a:lnSpc>
            </a:pPr>
            <a:r>
              <a:rPr lang="en-US" sz="6000" dirty="0">
                <a:latin typeface="Brandon Grotesque Regular" panose="020B0503020203060202" pitchFamily="34" charset="77"/>
              </a:rPr>
              <a:t>Discussion:</a:t>
            </a:r>
            <a:br>
              <a:rPr lang="en-US" sz="6000" dirty="0">
                <a:latin typeface="Brandon Grotesque Regular" panose="020B0503020203060202" pitchFamily="34" charset="77"/>
              </a:rPr>
            </a:br>
            <a:r>
              <a:rPr lang="en-US" sz="6000" dirty="0">
                <a:latin typeface="Brandon Grotesque Regular" panose="020B0503020203060202" pitchFamily="34" charset="77"/>
              </a:rPr>
              <a:t>Questions from Part 1 </a:t>
            </a:r>
            <a:br>
              <a:rPr lang="en-US" sz="6000" dirty="0">
                <a:latin typeface="Brandon Grotesque Regular" panose="020B0503020203060202" pitchFamily="34" charset="77"/>
              </a:rPr>
            </a:br>
            <a:endParaRPr lang="en-US" sz="6000" dirty="0">
              <a:latin typeface="Brandon Grotesque Regular" panose="020B0503020203060202" pitchFamily="34" charset="77"/>
            </a:endParaRPr>
          </a:p>
        </p:txBody>
      </p:sp>
    </p:spTree>
    <p:extLst>
      <p:ext uri="{BB962C8B-B14F-4D97-AF65-F5344CB8AC3E}">
        <p14:creationId xmlns:p14="http://schemas.microsoft.com/office/powerpoint/2010/main" val="3689348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F517A-01F9-4802-A4C3-7AE3723EE100}"/>
              </a:ext>
            </a:extLst>
          </p:cNvPr>
          <p:cNvSpPr>
            <a:spLocks noGrp="1"/>
          </p:cNvSpPr>
          <p:nvPr>
            <p:ph type="title"/>
          </p:nvPr>
        </p:nvSpPr>
        <p:spPr>
          <a:xfrm>
            <a:off x="838200" y="472965"/>
            <a:ext cx="10515600" cy="734295"/>
          </a:xfrm>
        </p:spPr>
        <p:txBody>
          <a:bodyPr/>
          <a:lstStyle/>
          <a:p>
            <a:r>
              <a:rPr lang="en-US" dirty="0"/>
              <a:t>Outstanding Questions</a:t>
            </a:r>
          </a:p>
        </p:txBody>
      </p:sp>
      <p:sp>
        <p:nvSpPr>
          <p:cNvPr id="3" name="Content Placeholder 2">
            <a:extLst>
              <a:ext uri="{FF2B5EF4-FFF2-40B4-BE49-F238E27FC236}">
                <a16:creationId xmlns:a16="http://schemas.microsoft.com/office/drawing/2014/main" id="{40D2B68B-4438-490F-AB2B-8E583C9A5959}"/>
              </a:ext>
            </a:extLst>
          </p:cNvPr>
          <p:cNvSpPr>
            <a:spLocks noGrp="1"/>
          </p:cNvSpPr>
          <p:nvPr>
            <p:ph idx="1"/>
          </p:nvPr>
        </p:nvSpPr>
        <p:spPr>
          <a:xfrm>
            <a:off x="838200" y="1681655"/>
            <a:ext cx="10515600" cy="4139048"/>
          </a:xfrm>
        </p:spPr>
        <p:txBody>
          <a:bodyPr>
            <a:normAutofit/>
          </a:bodyPr>
          <a:lstStyle/>
          <a:p>
            <a:r>
              <a:rPr lang="en-US" sz="3200" dirty="0"/>
              <a:t>How do you approach businesses that want to pay lower wages?</a:t>
            </a:r>
          </a:p>
          <a:p>
            <a:r>
              <a:rPr lang="en-US" sz="3200" dirty="0"/>
              <a:t>How do you help businesses not feel like control is being taken away from them?</a:t>
            </a:r>
          </a:p>
          <a:p>
            <a:r>
              <a:rPr lang="en-US" sz="3200" dirty="0"/>
              <a:t>How do you help businesses understand braided funding? </a:t>
            </a:r>
          </a:p>
          <a:p>
            <a:r>
              <a:rPr lang="en-US" sz="3200" dirty="0"/>
              <a:t>How do you secure commitment from businesses after the initial meeting? </a:t>
            </a:r>
          </a:p>
        </p:txBody>
      </p:sp>
    </p:spTree>
    <p:extLst>
      <p:ext uri="{BB962C8B-B14F-4D97-AF65-F5344CB8AC3E}">
        <p14:creationId xmlns:p14="http://schemas.microsoft.com/office/powerpoint/2010/main" val="1723178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of lightbulbs with question marks inside them. ">
            <a:extLst>
              <a:ext uri="{FF2B5EF4-FFF2-40B4-BE49-F238E27FC236}">
                <a16:creationId xmlns:a16="http://schemas.microsoft.com/office/drawing/2014/main" id="{FF910CD3-8305-4946-A459-FD932667F939}"/>
              </a:ext>
            </a:extLst>
          </p:cNvPr>
          <p:cNvPicPr>
            <a:picLocks noChangeAspect="1"/>
          </p:cNvPicPr>
          <p:nvPr/>
        </p:nvPicPr>
        <p:blipFill rotWithShape="1">
          <a:blip r:embed="rId3">
            <a:extLst>
              <a:ext uri="{28A0092B-C50C-407E-A947-70E740481C1C}">
                <a14:useLocalDpi xmlns:a14="http://schemas.microsoft.com/office/drawing/2010/main" val="0"/>
              </a:ext>
            </a:extLst>
          </a:blip>
          <a:srcRect t="3616" b="688"/>
          <a:stretch/>
        </p:blipFill>
        <p:spPr>
          <a:xfrm>
            <a:off x="0" y="0"/>
            <a:ext cx="12192000" cy="5833641"/>
          </a:xfrm>
          <a:prstGeom prst="rect">
            <a:avLst/>
          </a:prstGeom>
        </p:spPr>
      </p:pic>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a:xfrm>
            <a:off x="438807" y="623940"/>
            <a:ext cx="10515600" cy="785331"/>
          </a:xfrm>
        </p:spPr>
        <p:txBody>
          <a:bodyPr anchor="b">
            <a:noAutofit/>
          </a:bodyPr>
          <a:lstStyle/>
          <a:p>
            <a:r>
              <a:rPr lang="en-US" sz="6000" dirty="0">
                <a:solidFill>
                  <a:schemeClr val="bg1"/>
                </a:solidFill>
              </a:rPr>
              <a:t>Q&amp;A</a:t>
            </a:r>
            <a:endParaRPr lang="en-US" sz="6000" i="1" dirty="0">
              <a:solidFill>
                <a:schemeClr val="bg1"/>
              </a:solidFill>
            </a:endParaRPr>
          </a:p>
        </p:txBody>
      </p:sp>
      <p:sp>
        <p:nvSpPr>
          <p:cNvPr id="3" name="Content Placeholder 2">
            <a:extLst>
              <a:ext uri="{FF2B5EF4-FFF2-40B4-BE49-F238E27FC236}">
                <a16:creationId xmlns:a16="http://schemas.microsoft.com/office/drawing/2014/main" id="{DA486A22-2820-A144-B907-855994F2969D}"/>
              </a:ext>
            </a:extLst>
          </p:cNvPr>
          <p:cNvSpPr>
            <a:spLocks noGrp="1"/>
          </p:cNvSpPr>
          <p:nvPr>
            <p:ph idx="1"/>
          </p:nvPr>
        </p:nvSpPr>
        <p:spPr>
          <a:xfrm>
            <a:off x="438807" y="1657297"/>
            <a:ext cx="4407831" cy="4576763"/>
          </a:xfrm>
        </p:spPr>
        <p:txBody>
          <a:bodyPr>
            <a:normAutofit/>
          </a:bodyPr>
          <a:lstStyle/>
          <a:p>
            <a:pPr marL="0" indent="0">
              <a:buNone/>
            </a:pPr>
            <a:r>
              <a:rPr lang="en-US" sz="4000" dirty="0">
                <a:solidFill>
                  <a:schemeClr val="bg1"/>
                </a:solidFill>
              </a:rPr>
              <a:t>Please unmute or type your questions in the chat! </a:t>
            </a:r>
          </a:p>
        </p:txBody>
      </p:sp>
    </p:spTree>
    <p:extLst>
      <p:ext uri="{BB962C8B-B14F-4D97-AF65-F5344CB8AC3E}">
        <p14:creationId xmlns:p14="http://schemas.microsoft.com/office/powerpoint/2010/main" val="2872045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476655"/>
            <a:ext cx="10515600" cy="730606"/>
          </a:xfrm>
        </p:spPr>
        <p:txBody>
          <a:bodyPr>
            <a:normAutofit/>
          </a:bodyPr>
          <a:lstStyle/>
          <a:p>
            <a:r>
              <a:rPr lang="en-US" dirty="0">
                <a:cs typeface="Arial" panose="020B0604020202020204" pitchFamily="34" charset="0"/>
              </a:rPr>
              <a:t>Poll</a:t>
            </a:r>
          </a:p>
        </p:txBody>
      </p:sp>
      <p:sp>
        <p:nvSpPr>
          <p:cNvPr id="6" name="Content Placeholder 5"/>
          <p:cNvSpPr>
            <a:spLocks noGrp="1"/>
          </p:cNvSpPr>
          <p:nvPr>
            <p:ph idx="1"/>
          </p:nvPr>
        </p:nvSpPr>
        <p:spPr/>
        <p:txBody>
          <a:bodyPr vert="horz" lIns="91440" tIns="45720" rIns="91440" bIns="45720" rtlCol="0" anchor="t">
            <a:normAutofit/>
          </a:bodyPr>
          <a:lstStyle/>
          <a:p>
            <a:pPr>
              <a:spcBef>
                <a:spcPts val="1800"/>
              </a:spcBef>
              <a:spcAft>
                <a:spcPts val="1200"/>
              </a:spcAft>
            </a:pPr>
            <a:r>
              <a:rPr lang="en-US" sz="3200" dirty="0">
                <a:effectLst/>
                <a:latin typeface="Brandon Grotesque Regular"/>
              </a:rPr>
              <a:t>Wha</a:t>
            </a:r>
            <a:r>
              <a:rPr lang="en-US" sz="3200" dirty="0">
                <a:latin typeface="Brandon Grotesque Regular"/>
              </a:rPr>
              <a:t>t new tools and/or insights did you gain today about business engagement? </a:t>
            </a:r>
            <a:endParaRPr lang="en-US" sz="3200" dirty="0"/>
          </a:p>
          <a:p>
            <a:pPr marL="914400" lvl="1" indent="-457200">
              <a:buFont typeface="Courier New,monospace"/>
              <a:buChar char="o"/>
            </a:pPr>
            <a:r>
              <a:rPr lang="en-US" sz="2600" dirty="0">
                <a:ea typeface="Verdana"/>
                <a:cs typeface="Verdana"/>
              </a:rPr>
              <a:t>Open text in chat</a:t>
            </a:r>
          </a:p>
        </p:txBody>
      </p:sp>
      <p:sp>
        <p:nvSpPr>
          <p:cNvPr id="11" name="Slide Number Placeholder 2">
            <a:extLst>
              <a:ext uri="{FF2B5EF4-FFF2-40B4-BE49-F238E27FC236}">
                <a16:creationId xmlns:a16="http://schemas.microsoft.com/office/drawing/2014/main" id="{F07A9F5C-7E29-4F52-9FB0-A8F98623FF13}"/>
              </a:ext>
            </a:extLst>
          </p:cNvPr>
          <p:cNvSpPr>
            <a:spLocks noGrp="1"/>
          </p:cNvSpPr>
          <p:nvPr>
            <p:ph type="sldNum" sz="quarter" idx="4294967295"/>
          </p:nvPr>
        </p:nvSpPr>
        <p:spPr>
          <a:xfrm>
            <a:off x="9448800" y="6553200"/>
            <a:ext cx="2743200" cy="280988"/>
          </a:xfrm>
        </p:spPr>
        <p:txBody>
          <a:bodyPr anchor="b"/>
          <a:lstStyle/>
          <a:p>
            <a:fld id="{46BF826B-1E70-4759-AAB5-894E58C379C3}" type="slidenum">
              <a:rPr lang="en-US" sz="1050" smtClean="0"/>
              <a:pPr/>
              <a:t>23</a:t>
            </a:fld>
            <a:endParaRPr lang="en-US" sz="1050"/>
          </a:p>
        </p:txBody>
      </p:sp>
      <p:pic>
        <p:nvPicPr>
          <p:cNvPr id="10" name="Picture 9" descr="Decorative">
            <a:extLst>
              <a:ext uri="{FF2B5EF4-FFF2-40B4-BE49-F238E27FC236}">
                <a16:creationId xmlns:a16="http://schemas.microsoft.com/office/drawing/2014/main" id="{B2357CC7-18BD-4BBC-A624-F2A0565D50C2}"/>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7053" y="2316357"/>
            <a:ext cx="3246748" cy="2035993"/>
          </a:xfrm>
          <a:prstGeom prst="rect">
            <a:avLst/>
          </a:prstGeom>
        </p:spPr>
      </p:pic>
    </p:spTree>
    <p:extLst>
      <p:ext uri="{BB962C8B-B14F-4D97-AF65-F5344CB8AC3E}">
        <p14:creationId xmlns:p14="http://schemas.microsoft.com/office/powerpoint/2010/main" val="225349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8A99F651-D98A-493A-B926-D9DEEA0A4ABA}"/>
              </a:ext>
            </a:extLst>
          </p:cNvPr>
          <p:cNvSpPr>
            <a:spLocks noGrp="1"/>
          </p:cNvSpPr>
          <p:nvPr>
            <p:ph type="title"/>
          </p:nvPr>
        </p:nvSpPr>
        <p:spPr/>
        <p:txBody>
          <a:bodyPr/>
          <a:lstStyle/>
          <a:p>
            <a:r>
              <a:rPr lang="en-US" sz="1800" kern="1200" dirty="0">
                <a:solidFill>
                  <a:srgbClr val="000000"/>
                </a:solidFill>
                <a:effectLst/>
                <a:latin typeface="Franklin Gothic Book" panose="020B0503020102020204" pitchFamily="34" charset="0"/>
                <a:ea typeface="+mn-ea"/>
                <a:cs typeface="Arial" panose="020B0604020202020204" pitchFamily="34" charset="0"/>
              </a:rPr>
              <a:t>Poll </a:t>
            </a:r>
            <a:endParaRPr lang="en-US" dirty="0"/>
          </a:p>
        </p:txBody>
      </p:sp>
      <p:sp>
        <p:nvSpPr>
          <p:cNvPr id="12" name="Title 4">
            <a:extLst>
              <a:ext uri="{FF2B5EF4-FFF2-40B4-BE49-F238E27FC236}">
                <a16:creationId xmlns:a16="http://schemas.microsoft.com/office/drawing/2014/main" id="{5D33384C-4FFD-D648-B1E0-84D7F50996D6}"/>
              </a:ext>
            </a:extLst>
          </p:cNvPr>
          <p:cNvSpPr txBox="1">
            <a:spLocks/>
          </p:cNvSpPr>
          <p:nvPr/>
        </p:nvSpPr>
        <p:spPr>
          <a:xfrm>
            <a:off x="838200" y="476655"/>
            <a:ext cx="10515600" cy="7306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D477B"/>
                </a:solidFill>
                <a:latin typeface="Brandon Grotesque Bold" panose="020B0503020203060202" pitchFamily="34" charset="77"/>
                <a:ea typeface="+mj-ea"/>
                <a:cs typeface="+mj-cs"/>
              </a:defRPr>
            </a:lvl1pPr>
          </a:lstStyle>
          <a:p>
            <a:r>
              <a:rPr lang="en-US" dirty="0">
                <a:cs typeface="Arial" panose="020B0604020202020204" pitchFamily="34" charset="0"/>
              </a:rPr>
              <a:t>Poll</a:t>
            </a:r>
          </a:p>
        </p:txBody>
      </p:sp>
      <p:sp>
        <p:nvSpPr>
          <p:cNvPr id="6" name="Content Placeholder 5"/>
          <p:cNvSpPr>
            <a:spLocks noGrp="1"/>
          </p:cNvSpPr>
          <p:nvPr>
            <p:ph idx="1"/>
          </p:nvPr>
        </p:nvSpPr>
        <p:spPr/>
        <p:txBody>
          <a:bodyPr vert="horz" lIns="91440" tIns="45720" rIns="91440" bIns="45720" rtlCol="0" anchor="t">
            <a:normAutofit/>
          </a:bodyPr>
          <a:lstStyle/>
          <a:p>
            <a:pPr>
              <a:spcBef>
                <a:spcPts val="1800"/>
              </a:spcBef>
              <a:spcAft>
                <a:spcPts val="1200"/>
              </a:spcAft>
            </a:pPr>
            <a:r>
              <a:rPr lang="en-US" sz="3200" b="0" i="0" dirty="0">
                <a:effectLst/>
              </a:rPr>
              <a:t>Wha</a:t>
            </a:r>
            <a:r>
              <a:rPr lang="en-US" sz="3200" dirty="0"/>
              <a:t>t other topics do you want addressed in future workshops?</a:t>
            </a:r>
          </a:p>
          <a:p>
            <a:pPr lvl="1">
              <a:lnSpc>
                <a:spcPct val="150000"/>
              </a:lnSpc>
              <a:spcBef>
                <a:spcPts val="0"/>
              </a:spcBef>
              <a:buFont typeface="Courier New" panose="02070309020205020404" pitchFamily="49" charset="0"/>
              <a:buChar char="o"/>
            </a:pPr>
            <a:r>
              <a:rPr lang="en-US" sz="2600" dirty="0">
                <a:ea typeface="Verdana"/>
                <a:cs typeface="Verdana"/>
              </a:rPr>
              <a:t>Grant management best practices</a:t>
            </a:r>
          </a:p>
          <a:p>
            <a:pPr lvl="1">
              <a:lnSpc>
                <a:spcPct val="150000"/>
              </a:lnSpc>
              <a:spcBef>
                <a:spcPts val="0"/>
              </a:spcBef>
              <a:buFont typeface="Courier New" panose="02070309020205020404" pitchFamily="49" charset="0"/>
              <a:buChar char="o"/>
            </a:pPr>
            <a:r>
              <a:rPr lang="en-US" sz="2600" dirty="0">
                <a:ea typeface="Verdana"/>
                <a:cs typeface="Verdana"/>
              </a:rPr>
              <a:t>Industry specific webinars </a:t>
            </a:r>
          </a:p>
          <a:p>
            <a:pPr lvl="1">
              <a:lnSpc>
                <a:spcPct val="150000"/>
              </a:lnSpc>
              <a:spcBef>
                <a:spcPts val="0"/>
              </a:spcBef>
              <a:buFont typeface="Courier New" panose="02070309020205020404" pitchFamily="49" charset="0"/>
              <a:buChar char="o"/>
            </a:pPr>
            <a:r>
              <a:rPr lang="en-US" sz="2600" dirty="0">
                <a:ea typeface="Verdana"/>
                <a:cs typeface="Verdana"/>
              </a:rPr>
              <a:t>Registered apprenticeship process </a:t>
            </a:r>
          </a:p>
          <a:p>
            <a:pPr lvl="1">
              <a:lnSpc>
                <a:spcPct val="150000"/>
              </a:lnSpc>
              <a:spcBef>
                <a:spcPts val="0"/>
              </a:spcBef>
              <a:buFont typeface="Courier New" panose="02070309020205020404" pitchFamily="49" charset="0"/>
              <a:buChar char="o"/>
            </a:pPr>
            <a:r>
              <a:rPr lang="en-US" sz="2600" dirty="0">
                <a:ea typeface="Verdana"/>
                <a:cs typeface="Verdana"/>
              </a:rPr>
              <a:t>Participant engagement</a:t>
            </a:r>
          </a:p>
          <a:p>
            <a:pPr lvl="1">
              <a:lnSpc>
                <a:spcPct val="150000"/>
              </a:lnSpc>
              <a:spcBef>
                <a:spcPts val="0"/>
              </a:spcBef>
              <a:buFont typeface="Courier New" panose="02070309020205020404" pitchFamily="49" charset="0"/>
              <a:buChar char="o"/>
            </a:pPr>
            <a:r>
              <a:rPr lang="en-US" sz="2600" dirty="0">
                <a:ea typeface="Verdana"/>
                <a:cs typeface="Verdana"/>
              </a:rPr>
              <a:t>Other (type in chat)</a:t>
            </a:r>
          </a:p>
        </p:txBody>
      </p:sp>
      <p:sp>
        <p:nvSpPr>
          <p:cNvPr id="11" name="Slide Number Placeholder 2">
            <a:extLst>
              <a:ext uri="{FF2B5EF4-FFF2-40B4-BE49-F238E27FC236}">
                <a16:creationId xmlns:a16="http://schemas.microsoft.com/office/drawing/2014/main" id="{F07A9F5C-7E29-4F52-9FB0-A8F98623FF13}"/>
              </a:ext>
            </a:extLst>
          </p:cNvPr>
          <p:cNvSpPr>
            <a:spLocks noGrp="1"/>
          </p:cNvSpPr>
          <p:nvPr>
            <p:ph type="sldNum" sz="quarter" idx="4294967295"/>
          </p:nvPr>
        </p:nvSpPr>
        <p:spPr>
          <a:xfrm>
            <a:off x="9448800" y="6553200"/>
            <a:ext cx="2743200" cy="280988"/>
          </a:xfrm>
        </p:spPr>
        <p:txBody>
          <a:bodyPr anchor="b"/>
          <a:lstStyle/>
          <a:p>
            <a:fld id="{46BF826B-1E70-4759-AAB5-894E58C379C3}" type="slidenum">
              <a:rPr lang="en-US" sz="1050" smtClean="0"/>
              <a:pPr/>
              <a:t>24</a:t>
            </a:fld>
            <a:endParaRPr lang="en-US" sz="1050"/>
          </a:p>
        </p:txBody>
      </p:sp>
      <p:grpSp>
        <p:nvGrpSpPr>
          <p:cNvPr id="13" name="Group 12" descr="Decorative">
            <a:extLst>
              <a:ext uri="{FF2B5EF4-FFF2-40B4-BE49-F238E27FC236}">
                <a16:creationId xmlns:a16="http://schemas.microsoft.com/office/drawing/2014/main" id="{E00F87CD-059B-F54B-AD93-62A49D4283F2}"/>
              </a:ext>
              <a:ext uri="{C183D7F6-B498-43B3-948B-1728B52AA6E4}">
                <adec:decorative xmlns:adec="http://schemas.microsoft.com/office/drawing/2017/decorative" val="1"/>
              </a:ext>
            </a:extLst>
          </p:cNvPr>
          <p:cNvGrpSpPr/>
          <p:nvPr/>
        </p:nvGrpSpPr>
        <p:grpSpPr>
          <a:xfrm>
            <a:off x="8107053" y="2309567"/>
            <a:ext cx="3246748" cy="2042783"/>
            <a:chOff x="9348928" y="194553"/>
            <a:chExt cx="2275626" cy="1408691"/>
          </a:xfrm>
        </p:grpSpPr>
        <p:sp>
          <p:nvSpPr>
            <p:cNvPr id="14" name="Rectangle: Top Corners Rounded 7">
              <a:extLst>
                <a:ext uri="{FF2B5EF4-FFF2-40B4-BE49-F238E27FC236}">
                  <a16:creationId xmlns:a16="http://schemas.microsoft.com/office/drawing/2014/main" id="{5F214C98-F178-AD44-B52D-F91A40244B10}"/>
                </a:ext>
              </a:extLst>
            </p:cNvPr>
            <p:cNvSpPr/>
            <p:nvPr/>
          </p:nvSpPr>
          <p:spPr>
            <a:xfrm>
              <a:off x="9367737" y="194553"/>
              <a:ext cx="2247089" cy="282102"/>
            </a:xfrm>
            <a:prstGeom prst="round2SameRect">
              <a:avLst/>
            </a:prstGeom>
            <a:solidFill>
              <a:schemeClr val="bg1"/>
            </a:solidFill>
            <a:ln w="28575">
              <a:solidFill>
                <a:srgbClr val="315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Icon of a online poll with three selection options.">
              <a:extLst>
                <a:ext uri="{FF2B5EF4-FFF2-40B4-BE49-F238E27FC236}">
                  <a16:creationId xmlns:a16="http://schemas.microsoft.com/office/drawing/2014/main" id="{089F6448-9118-304F-BF2D-D0C0A336C6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48928" y="199235"/>
              <a:ext cx="2275626" cy="1404009"/>
            </a:xfrm>
            <a:prstGeom prst="rect">
              <a:avLst/>
            </a:prstGeom>
          </p:spPr>
        </p:pic>
      </p:grpSp>
    </p:spTree>
    <p:extLst>
      <p:ext uri="{BB962C8B-B14F-4D97-AF65-F5344CB8AC3E}">
        <p14:creationId xmlns:p14="http://schemas.microsoft.com/office/powerpoint/2010/main" val="768036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09DA-E7C3-40B9-ADAC-2013B07662ED}"/>
              </a:ext>
            </a:extLst>
          </p:cNvPr>
          <p:cNvSpPr>
            <a:spLocks noGrp="1"/>
          </p:cNvSpPr>
          <p:nvPr>
            <p:ph type="title"/>
          </p:nvPr>
        </p:nvSpPr>
        <p:spPr>
          <a:xfrm>
            <a:off x="838200" y="451945"/>
            <a:ext cx="10515600" cy="755315"/>
          </a:xfrm>
        </p:spPr>
        <p:txBody>
          <a:bodyPr anchor="ctr">
            <a:normAutofit/>
          </a:bodyPr>
          <a:lstStyle/>
          <a:p>
            <a:r>
              <a:rPr lang="en-US" dirty="0"/>
              <a:t>Resources</a:t>
            </a:r>
          </a:p>
        </p:txBody>
      </p:sp>
      <p:pic>
        <p:nvPicPr>
          <p:cNvPr id="8" name="Graphic 7" descr="Magnifying glass with solid fill">
            <a:extLst>
              <a:ext uri="{FF2B5EF4-FFF2-40B4-BE49-F238E27FC236}">
                <a16:creationId xmlns:a16="http://schemas.microsoft.com/office/drawing/2014/main" id="{B79DC4F8-1C93-754E-897B-8EF2450A5DB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2644" y="1417467"/>
            <a:ext cx="755316" cy="755316"/>
          </a:xfrm>
          <a:prstGeom prst="rect">
            <a:avLst/>
          </a:prstGeom>
        </p:spPr>
      </p:pic>
      <p:pic>
        <p:nvPicPr>
          <p:cNvPr id="4" name="Graphic 3" descr="Users with solid fill">
            <a:extLst>
              <a:ext uri="{FF2B5EF4-FFF2-40B4-BE49-F238E27FC236}">
                <a16:creationId xmlns:a16="http://schemas.microsoft.com/office/drawing/2014/main" id="{AC2D78D3-29AD-724E-8C92-A84E11EB12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3102" y="2428868"/>
            <a:ext cx="914400" cy="914400"/>
          </a:xfrm>
          <a:prstGeom prst="rect">
            <a:avLst/>
          </a:prstGeom>
        </p:spPr>
      </p:pic>
      <p:pic>
        <p:nvPicPr>
          <p:cNvPr id="14" name="Graphic 13" descr="Head with gears with solid fill">
            <a:extLst>
              <a:ext uri="{FF2B5EF4-FFF2-40B4-BE49-F238E27FC236}">
                <a16:creationId xmlns:a16="http://schemas.microsoft.com/office/drawing/2014/main" id="{4CD4D559-36C0-C344-9A31-C98A577847B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86024" y="3613368"/>
            <a:ext cx="828556" cy="828556"/>
          </a:xfrm>
          <a:prstGeom prst="rect">
            <a:avLst/>
          </a:prstGeom>
        </p:spPr>
      </p:pic>
      <p:pic>
        <p:nvPicPr>
          <p:cNvPr id="12" name="Graphic 11" descr="Marker with solid fill">
            <a:extLst>
              <a:ext uri="{FF2B5EF4-FFF2-40B4-BE49-F238E27FC236}">
                <a16:creationId xmlns:a16="http://schemas.microsoft.com/office/drawing/2014/main" id="{7A0B3571-5D52-5640-93B1-05C95AD79BC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3102" y="4654000"/>
            <a:ext cx="914400" cy="914400"/>
          </a:xfrm>
          <a:prstGeom prst="rect">
            <a:avLst/>
          </a:prstGeom>
        </p:spPr>
      </p:pic>
      <p:pic>
        <p:nvPicPr>
          <p:cNvPr id="10" name="Graphic 9" descr="Checklist with solid fill">
            <a:extLst>
              <a:ext uri="{FF2B5EF4-FFF2-40B4-BE49-F238E27FC236}">
                <a16:creationId xmlns:a16="http://schemas.microsoft.com/office/drawing/2014/main" id="{A3088054-E237-474F-94EC-893D77EDD9E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82873" y="5661954"/>
            <a:ext cx="834858" cy="834858"/>
          </a:xfrm>
          <a:prstGeom prst="rect">
            <a:avLst/>
          </a:prstGeom>
        </p:spPr>
      </p:pic>
      <p:sp>
        <p:nvSpPr>
          <p:cNvPr id="3" name="Content Placeholder 2">
            <a:extLst>
              <a:ext uri="{FF2B5EF4-FFF2-40B4-BE49-F238E27FC236}">
                <a16:creationId xmlns:a16="http://schemas.microsoft.com/office/drawing/2014/main" id="{1EB4AD80-16C3-B54C-ACB5-9818E912BDA4}"/>
              </a:ext>
            </a:extLst>
          </p:cNvPr>
          <p:cNvSpPr>
            <a:spLocks noGrp="1"/>
          </p:cNvSpPr>
          <p:nvPr>
            <p:ph idx="1"/>
          </p:nvPr>
        </p:nvSpPr>
        <p:spPr>
          <a:xfrm>
            <a:off x="1907100" y="1417467"/>
            <a:ext cx="9398876" cy="5034280"/>
          </a:xfrm>
        </p:spPr>
        <p:txBody>
          <a:bodyPr vert="horz" lIns="91440" tIns="45720" rIns="91440" bIns="45720" rtlCol="0" anchor="t">
            <a:normAutofit fontScale="85000" lnSpcReduction="20000"/>
          </a:bodyPr>
          <a:lstStyle/>
          <a:p>
            <a:pPr marL="0" lvl="0" indent="0">
              <a:lnSpc>
                <a:spcPct val="120000"/>
              </a:lnSpc>
              <a:spcBef>
                <a:spcPts val="0"/>
              </a:spcBef>
              <a:spcAft>
                <a:spcPts val="0"/>
              </a:spcAft>
              <a:buNone/>
            </a:pPr>
            <a:r>
              <a:rPr lang="en-US" sz="2400" b="1" dirty="0"/>
              <a:t>Discover Apprenticeships </a:t>
            </a:r>
          </a:p>
          <a:p>
            <a:pPr marL="0" lvl="0" indent="0">
              <a:lnSpc>
                <a:spcPct val="120000"/>
              </a:lnSpc>
              <a:spcBef>
                <a:spcPts val="0"/>
              </a:spcBef>
              <a:spcAft>
                <a:spcPts val="0"/>
              </a:spcAft>
              <a:buNone/>
            </a:pPr>
            <a:r>
              <a:rPr lang="en-US" sz="2400" dirty="0">
                <a:hlinkClick r:id="rId13"/>
              </a:rPr>
              <a:t>www.Apprenticeship.gov</a:t>
            </a:r>
            <a:endParaRPr lang="en-US" sz="2400" dirty="0"/>
          </a:p>
          <a:p>
            <a:pPr marL="0" lvl="0" indent="0">
              <a:lnSpc>
                <a:spcPct val="100000"/>
              </a:lnSpc>
              <a:spcAft>
                <a:spcPts val="0"/>
              </a:spcAft>
              <a:buNone/>
            </a:pPr>
            <a:endParaRPr lang="en-US" sz="1900" dirty="0"/>
          </a:p>
          <a:p>
            <a:pPr marL="0" indent="0">
              <a:lnSpc>
                <a:spcPct val="100000"/>
              </a:lnSpc>
              <a:buNone/>
            </a:pPr>
            <a:r>
              <a:rPr lang="en-US" sz="2400" b="1" dirty="0"/>
              <a:t>Apprenticeship Business Engagement Tools</a:t>
            </a:r>
            <a:r>
              <a:rPr lang="en-US" sz="2400" b="1" dirty="0">
                <a:solidFill>
                  <a:srgbClr val="010000"/>
                </a:solidFill>
              </a:rPr>
              <a:t> </a:t>
            </a:r>
            <a:r>
              <a:rPr lang="en-US" sz="2400" dirty="0">
                <a:hlinkClick r:id="rId14"/>
              </a:rPr>
              <a:t>https://apprenticeship.workforcegps.org/resources/2018/05/11/17/01/Apprenticeship-Business-Engagement-Tools</a:t>
            </a:r>
            <a:endParaRPr lang="en-US" sz="2400" dirty="0"/>
          </a:p>
          <a:p>
            <a:pPr marL="0" indent="0">
              <a:lnSpc>
                <a:spcPct val="100000"/>
              </a:lnSpc>
              <a:buNone/>
            </a:pPr>
            <a:endParaRPr lang="en-US" sz="1900" dirty="0"/>
          </a:p>
          <a:p>
            <a:pPr marL="0" indent="0">
              <a:lnSpc>
                <a:spcPct val="100000"/>
              </a:lnSpc>
              <a:buNone/>
            </a:pPr>
            <a:r>
              <a:rPr lang="en-US" sz="2400" b="1" dirty="0"/>
              <a:t>National Governors Association Policy Examples </a:t>
            </a:r>
            <a:r>
              <a:rPr lang="en-US" sz="2400" dirty="0">
                <a:hlinkClick r:id="rId15"/>
              </a:rPr>
              <a:t>https://www.nga.org/futureworkforce/policies/employer-engagement/</a:t>
            </a:r>
            <a:endParaRPr lang="en-US" sz="2400" dirty="0"/>
          </a:p>
          <a:p>
            <a:pPr marL="0" indent="0">
              <a:lnSpc>
                <a:spcPct val="100000"/>
              </a:lnSpc>
              <a:buNone/>
            </a:pPr>
            <a:endParaRPr lang="en-US" sz="1900" dirty="0"/>
          </a:p>
          <a:p>
            <a:pPr marL="0" indent="0">
              <a:lnSpc>
                <a:spcPct val="100000"/>
              </a:lnSpc>
              <a:buNone/>
            </a:pPr>
            <a:r>
              <a:rPr lang="en-US" sz="2400" b="1" dirty="0">
                <a:latin typeface="Brandon Grotesque Regular"/>
              </a:rPr>
              <a:t>Apprenticeships: Closing the Skills Gap Community of Practice </a:t>
            </a:r>
            <a:endParaRPr lang="en-US" sz="2400" dirty="0"/>
          </a:p>
          <a:p>
            <a:pPr marL="0" indent="0">
              <a:lnSpc>
                <a:spcPct val="100000"/>
              </a:lnSpc>
              <a:buNone/>
            </a:pPr>
            <a:r>
              <a:rPr lang="en-US" sz="2400" dirty="0">
                <a:latin typeface="Brandon Grotesque Regular"/>
              </a:rPr>
              <a:t>Coming Soon!</a:t>
            </a:r>
            <a:endParaRPr lang="en-US" sz="2400" dirty="0"/>
          </a:p>
          <a:p>
            <a:pPr marL="0" indent="0">
              <a:lnSpc>
                <a:spcPct val="100000"/>
              </a:lnSpc>
              <a:buNone/>
            </a:pPr>
            <a:endParaRPr lang="en-US" sz="2400" dirty="0"/>
          </a:p>
          <a:p>
            <a:pPr marL="0" indent="0">
              <a:lnSpc>
                <a:spcPct val="100000"/>
              </a:lnSpc>
              <a:buNone/>
            </a:pPr>
            <a:r>
              <a:rPr lang="en-US" sz="2400" b="1" dirty="0"/>
              <a:t>Business Engagement Collaborative</a:t>
            </a:r>
          </a:p>
          <a:p>
            <a:pPr marL="0" indent="0">
              <a:lnSpc>
                <a:spcPct val="100000"/>
              </a:lnSpc>
              <a:buNone/>
            </a:pPr>
            <a:r>
              <a:rPr lang="en-US" sz="2400" dirty="0">
                <a:hlinkClick r:id="rId16"/>
              </a:rPr>
              <a:t>https://businessengagement.workforcegps.org/</a:t>
            </a:r>
            <a:endParaRPr lang="en-US" sz="2400" dirty="0">
              <a:hlinkClick r:id="rId15"/>
            </a:endParaRPr>
          </a:p>
          <a:p>
            <a:pPr marL="0" indent="0">
              <a:lnSpc>
                <a:spcPct val="100000"/>
              </a:lnSpc>
              <a:buNone/>
            </a:pPr>
            <a:endParaRPr lang="en-US" sz="1600" b="1" dirty="0"/>
          </a:p>
        </p:txBody>
      </p:sp>
    </p:spTree>
    <p:extLst>
      <p:ext uri="{BB962C8B-B14F-4D97-AF65-F5344CB8AC3E}">
        <p14:creationId xmlns:p14="http://schemas.microsoft.com/office/powerpoint/2010/main" val="3238908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19584-9D5E-4D68-8B32-1EBC645A553C}"/>
              </a:ext>
            </a:extLst>
          </p:cNvPr>
          <p:cNvSpPr>
            <a:spLocks noGrp="1"/>
          </p:cNvSpPr>
          <p:nvPr>
            <p:ph type="title"/>
          </p:nvPr>
        </p:nvSpPr>
        <p:spPr>
          <a:xfrm>
            <a:off x="838200" y="430923"/>
            <a:ext cx="10515600" cy="776337"/>
          </a:xfrm>
        </p:spPr>
        <p:txBody>
          <a:bodyPr/>
          <a:lstStyle/>
          <a:p>
            <a:r>
              <a:rPr lang="en-US" dirty="0"/>
              <a:t>Key Dates to Get on Your Calendar	</a:t>
            </a:r>
          </a:p>
        </p:txBody>
      </p:sp>
      <p:sp>
        <p:nvSpPr>
          <p:cNvPr id="3" name="Content Placeholder 2">
            <a:extLst>
              <a:ext uri="{FF2B5EF4-FFF2-40B4-BE49-F238E27FC236}">
                <a16:creationId xmlns:a16="http://schemas.microsoft.com/office/drawing/2014/main" id="{186F9E52-4778-4BA4-99D5-A6CC8DC19714}"/>
              </a:ext>
            </a:extLst>
          </p:cNvPr>
          <p:cNvSpPr>
            <a:spLocks noGrp="1"/>
          </p:cNvSpPr>
          <p:nvPr>
            <p:ph idx="1"/>
          </p:nvPr>
        </p:nvSpPr>
        <p:spPr>
          <a:xfrm>
            <a:off x="833252" y="1547001"/>
            <a:ext cx="10515600" cy="5311000"/>
          </a:xfrm>
        </p:spPr>
        <p:txBody>
          <a:bodyPr vert="horz" lIns="91440" tIns="45720" rIns="91440" bIns="45720" rtlCol="0" anchor="t">
            <a:normAutofit/>
          </a:bodyPr>
          <a:lstStyle/>
          <a:p>
            <a:pPr>
              <a:lnSpc>
                <a:spcPct val="150000"/>
              </a:lnSpc>
            </a:pPr>
            <a:r>
              <a:rPr lang="en-US" dirty="0"/>
              <a:t>Industry Forum September 16, 2021</a:t>
            </a:r>
          </a:p>
          <a:p>
            <a:pPr>
              <a:lnSpc>
                <a:spcPct val="150000"/>
              </a:lnSpc>
            </a:pPr>
            <a:r>
              <a:rPr lang="en-US" dirty="0"/>
              <a:t>Participant Engagement September 28, 2021</a:t>
            </a:r>
          </a:p>
          <a:p>
            <a:pPr>
              <a:lnSpc>
                <a:spcPct val="150000"/>
              </a:lnSpc>
            </a:pPr>
            <a:r>
              <a:rPr lang="en-US" dirty="0"/>
              <a:t>Peer Affinity Group Calls ongoing</a:t>
            </a:r>
          </a:p>
          <a:p>
            <a:pPr>
              <a:lnSpc>
                <a:spcPct val="150000"/>
              </a:lnSpc>
            </a:pPr>
            <a:r>
              <a:rPr lang="en-US" dirty="0"/>
              <a:t>CSG Newsletter September 2021</a:t>
            </a:r>
          </a:p>
          <a:p>
            <a:endParaRPr lang="en-US" dirty="0"/>
          </a:p>
          <a:p>
            <a:endParaRPr lang="en-US" dirty="0"/>
          </a:p>
          <a:p>
            <a:endParaRPr lang="en-US" dirty="0"/>
          </a:p>
        </p:txBody>
      </p:sp>
      <p:pic>
        <p:nvPicPr>
          <p:cNvPr id="5" name="Graphic 4" descr="Daily calendar with solid fill">
            <a:extLst>
              <a:ext uri="{FF2B5EF4-FFF2-40B4-BE49-F238E27FC236}">
                <a16:creationId xmlns:a16="http://schemas.microsoft.com/office/drawing/2014/main" id="{13FDFD14-D443-5E4B-A586-0FE0B04543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65426" y="726493"/>
            <a:ext cx="2884808" cy="2884808"/>
          </a:xfrm>
          <a:prstGeom prst="rect">
            <a:avLst/>
          </a:prstGeom>
        </p:spPr>
      </p:pic>
    </p:spTree>
    <p:extLst>
      <p:ext uri="{BB962C8B-B14F-4D97-AF65-F5344CB8AC3E}">
        <p14:creationId xmlns:p14="http://schemas.microsoft.com/office/powerpoint/2010/main" val="970089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35D0C-0C05-400B-896B-77C1245CA2D5}"/>
              </a:ext>
            </a:extLst>
          </p:cNvPr>
          <p:cNvSpPr>
            <a:spLocks noGrp="1"/>
          </p:cNvSpPr>
          <p:nvPr>
            <p:ph type="title"/>
          </p:nvPr>
        </p:nvSpPr>
        <p:spPr/>
        <p:txBody>
          <a:bodyPr>
            <a:normAutofit/>
          </a:bodyPr>
          <a:lstStyle/>
          <a:p>
            <a:r>
              <a:rPr lang="en-US" sz="3600"/>
              <a:t>Remember to…</a:t>
            </a:r>
          </a:p>
        </p:txBody>
      </p:sp>
      <p:sp>
        <p:nvSpPr>
          <p:cNvPr id="3" name="Content Placeholder 2">
            <a:extLst>
              <a:ext uri="{FF2B5EF4-FFF2-40B4-BE49-F238E27FC236}">
                <a16:creationId xmlns:a16="http://schemas.microsoft.com/office/drawing/2014/main" id="{54E9B1A3-DFFF-4AFF-8CA4-D6228CF90C73}"/>
              </a:ext>
            </a:extLst>
          </p:cNvPr>
          <p:cNvSpPr>
            <a:spLocks noGrp="1"/>
          </p:cNvSpPr>
          <p:nvPr>
            <p:ph idx="1"/>
          </p:nvPr>
        </p:nvSpPr>
        <p:spPr/>
        <p:txBody>
          <a:bodyPr>
            <a:normAutofit/>
          </a:bodyPr>
          <a:lstStyle/>
          <a:p>
            <a:r>
              <a:rPr lang="en-US"/>
              <a:t>Set up time with your coach</a:t>
            </a:r>
          </a:p>
          <a:p>
            <a:r>
              <a:rPr lang="en-US"/>
              <a:t>Share your successes and challenges with your coach</a:t>
            </a:r>
          </a:p>
          <a:p>
            <a:r>
              <a:rPr lang="en-US"/>
              <a:t>Ask for any TA you need</a:t>
            </a:r>
          </a:p>
          <a:p>
            <a:r>
              <a:rPr lang="en-US"/>
              <a:t>Register for a WorkforceGPS account </a:t>
            </a:r>
          </a:p>
          <a:p>
            <a:pPr lvl="1"/>
            <a:r>
              <a:rPr lang="en-US">
                <a:hlinkClick r:id="rId3"/>
              </a:rPr>
              <a:t>https://www.workforcegps.org/</a:t>
            </a:r>
            <a:r>
              <a:rPr lang="en-US"/>
              <a:t> </a:t>
            </a:r>
          </a:p>
          <a:p>
            <a:pPr lvl="1"/>
            <a:r>
              <a:rPr lang="en-US"/>
              <a:t>Select the My Workforce GPS tab and the Join Workforce GPS dropdown link.</a:t>
            </a:r>
          </a:p>
          <a:p>
            <a:pPr marL="0" indent="0">
              <a:buNone/>
            </a:pPr>
            <a:endParaRPr lang="en-US"/>
          </a:p>
        </p:txBody>
      </p:sp>
    </p:spTree>
    <p:extLst>
      <p:ext uri="{BB962C8B-B14F-4D97-AF65-F5344CB8AC3E}">
        <p14:creationId xmlns:p14="http://schemas.microsoft.com/office/powerpoint/2010/main" val="2929171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2DDFAD-C29C-41A5-9D00-FFD8B87E07C8}"/>
              </a:ext>
            </a:extLst>
          </p:cNvPr>
          <p:cNvSpPr>
            <a:spLocks noGrp="1"/>
          </p:cNvSpPr>
          <p:nvPr>
            <p:ph type="title"/>
          </p:nvPr>
        </p:nvSpPr>
        <p:spPr>
          <a:xfrm>
            <a:off x="743932" y="2245455"/>
            <a:ext cx="10515600" cy="2367089"/>
          </a:xfrm>
        </p:spPr>
        <p:txBody>
          <a:bodyPr anchor="b">
            <a:noAutofit/>
          </a:bodyPr>
          <a:lstStyle/>
          <a:p>
            <a:pPr algn="ctr"/>
            <a:r>
              <a:rPr lang="en-US" dirty="0"/>
              <a:t>Contact us anytime by reach out to your TA coach </a:t>
            </a:r>
            <a:br>
              <a:rPr lang="en-US" dirty="0"/>
            </a:br>
            <a:r>
              <a:rPr lang="en-US" dirty="0"/>
              <a:t>or send an email to </a:t>
            </a:r>
            <a:br>
              <a:rPr lang="en-US" dirty="0"/>
            </a:br>
            <a:r>
              <a:rPr lang="en-US" b="1" dirty="0">
                <a:hlinkClick r:id="rId3">
                  <a:extLst>
                    <a:ext uri="{A12FA001-AC4F-418D-AE19-62706E023703}">
                      <ahyp:hlinkClr xmlns:ahyp="http://schemas.microsoft.com/office/drawing/2018/hyperlinkcolor" val="tx"/>
                    </a:ext>
                  </a:extLst>
                </a:hlinkClick>
              </a:rPr>
              <a:t>ClosingSkillsGap@dol.gov</a:t>
            </a:r>
            <a:br>
              <a:rPr lang="en-US" dirty="0"/>
            </a:br>
            <a:br>
              <a:rPr lang="en-US" dirty="0"/>
            </a:br>
            <a:endParaRPr lang="en-US" dirty="0"/>
          </a:p>
        </p:txBody>
      </p:sp>
    </p:spTree>
    <p:extLst>
      <p:ext uri="{BB962C8B-B14F-4D97-AF65-F5344CB8AC3E}">
        <p14:creationId xmlns:p14="http://schemas.microsoft.com/office/powerpoint/2010/main" val="2268279349"/>
      </p:ext>
    </p:extLst>
  </p:cSld>
  <p:clrMapOvr>
    <a:masterClrMapping/>
  </p:clrMapOvr>
</p:sld>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9416B97E551424E934D0FD78FD81C8C" ma:contentTypeVersion="13" ma:contentTypeDescription="Create a new document." ma:contentTypeScope="" ma:versionID="d4629326eea7ff9998f5c828d9f6bd8f">
  <xsd:schema xmlns:xsd="http://www.w3.org/2001/XMLSchema" xmlns:xs="http://www.w3.org/2001/XMLSchema" xmlns:p="http://schemas.microsoft.com/office/2006/metadata/properties" xmlns:ns2="d53e5660-146e-4d78-8f86-ac58ea4305f5" xmlns:ns3="78b3a29e-8b67-460c-b972-eb941cb5aa5e" targetNamespace="http://schemas.microsoft.com/office/2006/metadata/properties" ma:root="true" ma:fieldsID="e033cbd5d2a02b259a568f65915f9003" ns2:_="" ns3:_="">
    <xsd:import namespace="d53e5660-146e-4d78-8f86-ac58ea4305f5"/>
    <xsd:import namespace="78b3a29e-8b67-460c-b972-eb941cb5aa5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EventHashCode" minOccurs="0"/>
                <xsd:element ref="ns3:MediaServiceGenerationTime" minOccurs="0"/>
                <xsd:element ref="ns3:MediaServiceOCR" minOccurs="0"/>
                <xsd:element ref="ns3:MediaServiceLocation"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3e5660-146e-4d78-8f86-ac58ea4305f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b3a29e-8b67-460c-b972-eb941cb5aa5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d53e5660-146e-4d78-8f86-ac58ea4305f5">
      <UserInfo>
        <DisplayName>Lisa Rice</DisplayName>
        <AccountId>4929</AccountId>
        <AccountType/>
      </UserInfo>
      <UserInfo>
        <DisplayName>Erin Duckett</DisplayName>
        <AccountId>8260</AccountId>
        <AccountType/>
      </UserInfo>
    </SharedWithUsers>
  </documentManagement>
</p:properties>
</file>

<file path=customXml/itemProps1.xml><?xml version="1.0" encoding="utf-8"?>
<ds:datastoreItem xmlns:ds="http://schemas.openxmlformats.org/officeDocument/2006/customXml" ds:itemID="{5C422E21-D854-42F4-B8A2-7F3698CAC8BB}">
  <ds:schemaRefs>
    <ds:schemaRef ds:uri="http://schemas.microsoft.com/sharepoint/v3/contenttype/forms"/>
  </ds:schemaRefs>
</ds:datastoreItem>
</file>

<file path=customXml/itemProps2.xml><?xml version="1.0" encoding="utf-8"?>
<ds:datastoreItem xmlns:ds="http://schemas.openxmlformats.org/officeDocument/2006/customXml" ds:itemID="{07D4839A-1FDF-4531-9E76-55F009E119E7}">
  <ds:schemaRefs>
    <ds:schemaRef ds:uri="78b3a29e-8b67-460c-b972-eb941cb5aa5e"/>
    <ds:schemaRef ds:uri="d53e5660-146e-4d78-8f86-ac58ea4305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4E50F3E-4833-448E-896F-43673F0CAA45}">
  <ds:schemaRefs>
    <ds:schemaRef ds:uri="http://www.w3.org/XML/1998/namespace"/>
    <ds:schemaRef ds:uri="http://purl.org/dc/elements/1.1/"/>
    <ds:schemaRef ds:uri="http://purl.org/dc/terms/"/>
    <ds:schemaRef ds:uri="http://schemas.microsoft.com/office/2006/metadata/properties"/>
    <ds:schemaRef ds:uri="http://purl.org/dc/dcmitype/"/>
    <ds:schemaRef ds:uri="78b3a29e-8b67-460c-b972-eb941cb5aa5e"/>
    <ds:schemaRef ds:uri="http://schemas.microsoft.com/office/2006/documentManagement/types"/>
    <ds:schemaRef ds:uri="http://schemas.openxmlformats.org/package/2006/metadata/core-properties"/>
    <ds:schemaRef ds:uri="http://schemas.microsoft.com/office/infopath/2007/PartnerControls"/>
    <ds:schemaRef ds:uri="d53e5660-146e-4d78-8f86-ac58ea4305f5"/>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192</TotalTime>
  <Words>1561</Words>
  <Application>Microsoft Office PowerPoint</Application>
  <PresentationFormat>Widescreen</PresentationFormat>
  <Paragraphs>229</Paragraphs>
  <Slides>28</Slides>
  <Notes>27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Arial</vt:lpstr>
      <vt:lpstr>Brandon Grotesque Bold</vt:lpstr>
      <vt:lpstr>Brandon Grotesque Medium</vt:lpstr>
      <vt:lpstr>Brandon Grotesque Regular</vt:lpstr>
      <vt:lpstr>Calibri</vt:lpstr>
      <vt:lpstr>Courier New</vt:lpstr>
      <vt:lpstr>Courier New,monospace</vt:lpstr>
      <vt:lpstr>Franklin Gothic Book</vt:lpstr>
      <vt:lpstr>Franklin Gothic Medium</vt:lpstr>
      <vt:lpstr>Lato Semibold</vt:lpstr>
      <vt:lpstr>Wingdings</vt:lpstr>
      <vt:lpstr>Office Theme</vt:lpstr>
      <vt:lpstr>H-1B Apprenticeships:  Closing the Skills Gap Program Grants  Management and Technical Assistance</vt:lpstr>
      <vt:lpstr>While others sign on, let us know who is on the call.</vt:lpstr>
      <vt:lpstr>Welcome and Opening</vt:lpstr>
      <vt:lpstr>Agenda CSG Strategies for Employer Engagement Part Two</vt:lpstr>
      <vt:lpstr>Today's Speakers</vt:lpstr>
      <vt:lpstr>Review: Strategies for Business Engagement Part 1 </vt:lpstr>
      <vt:lpstr>Why Apply a Process to Business Engagement?</vt:lpstr>
      <vt:lpstr>Business Engagement Process</vt:lpstr>
      <vt:lpstr>What is a Consultative Sales Approach?</vt:lpstr>
      <vt:lpstr>Business Engagement  in Apprenticeship </vt:lpstr>
      <vt:lpstr>Outreach and Business Engagement </vt:lpstr>
      <vt:lpstr>Mindsets of Apprenticeship Business Engagement</vt:lpstr>
      <vt:lpstr>Look for Businesses with Challenges Well-Suited to an Apprenticeship Solution</vt:lpstr>
      <vt:lpstr>Relate Registered Apprenticeships to What Businesses Already Do</vt:lpstr>
      <vt:lpstr>Build Trust</vt:lpstr>
      <vt:lpstr>Enable Commitment</vt:lpstr>
      <vt:lpstr>Sharing and Discussion</vt:lpstr>
      <vt:lpstr>Speak Their Language</vt:lpstr>
      <vt:lpstr>Role Play – Selling Apprenticeships</vt:lpstr>
      <vt:lpstr>Discussion: Questions from Part 1  </vt:lpstr>
      <vt:lpstr>Outstanding Questions</vt:lpstr>
      <vt:lpstr>Q&amp;A</vt:lpstr>
      <vt:lpstr>Poll</vt:lpstr>
      <vt:lpstr>Poll </vt:lpstr>
      <vt:lpstr>Resources</vt:lpstr>
      <vt:lpstr>Key Dates to Get on Your Calendar </vt:lpstr>
      <vt:lpstr>Remember to…</vt:lpstr>
      <vt:lpstr>Contact us anytime by reach out to your TA coach  or send an email to  ClosingSkillsGap@dol.gov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H-1B Apprenticeships: Closing the Skills Gap Program Grants Management and Technical Assistance</dc:title>
  <dc:creator>Shivani Chatterjee</dc:creator>
  <cp:lastModifiedBy>HP</cp:lastModifiedBy>
  <cp:revision>115</cp:revision>
  <dcterms:created xsi:type="dcterms:W3CDTF">2019-01-24T22:09:38Z</dcterms:created>
  <dcterms:modified xsi:type="dcterms:W3CDTF">2021-11-18T18:18:47Z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0x01010099416B97E551424E934D0FD78FD81C8C</vt:lpwstr>
  </property>
  <property fmtid="{D5CDD505-2E9C-101B-9397-08002B2CF9AE}" pid="3" name="Order">
    <vt:r8>11600</vt:r8>
  </property>
  <property fmtid="{D5CDD505-2E9C-101B-9397-08002B2CF9AE}" pid="4" name="ComplianceAssetId">
    <vt:lpwstr/>
  </property>
</Properties>
</file>