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24"/>
  </p:notesMasterIdLst>
  <p:sldIdLst>
    <p:sldId id="256" r:id="rId5"/>
    <p:sldId id="756" r:id="rId6"/>
    <p:sldId id="754" r:id="rId7"/>
    <p:sldId id="759" r:id="rId8"/>
    <p:sldId id="757" r:id="rId9"/>
    <p:sldId id="417" r:id="rId10"/>
    <p:sldId id="444" r:id="rId11"/>
    <p:sldId id="559" r:id="rId12"/>
    <p:sldId id="336" r:id="rId13"/>
    <p:sldId id="540" r:id="rId14"/>
    <p:sldId id="562" r:id="rId15"/>
    <p:sldId id="760" r:id="rId16"/>
    <p:sldId id="746" r:id="rId17"/>
    <p:sldId id="761" r:id="rId18"/>
    <p:sldId id="432" r:id="rId19"/>
    <p:sldId id="743" r:id="rId20"/>
    <p:sldId id="437" r:id="rId21"/>
    <p:sldId id="753" r:id="rId22"/>
    <p:sldId id="752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H-1B Apprenticeships: Closing the Skills Gap Program Grants Management and Technical Assistance" id="{A0E1E425-4D53-41AA-9435-48D7468EE202}">
          <p14:sldIdLst>
            <p14:sldId id="256"/>
            <p14:sldId id="756"/>
            <p14:sldId id="754"/>
            <p14:sldId id="759"/>
            <p14:sldId id="757"/>
            <p14:sldId id="417"/>
            <p14:sldId id="444"/>
            <p14:sldId id="559"/>
            <p14:sldId id="336"/>
            <p14:sldId id="540"/>
            <p14:sldId id="562"/>
            <p14:sldId id="760"/>
            <p14:sldId id="746"/>
            <p14:sldId id="761"/>
            <p14:sldId id="432"/>
            <p14:sldId id="743"/>
            <p14:sldId id="437"/>
            <p14:sldId id="753"/>
            <p14:sldId id="75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C65A557-3103-9BD2-B8E9-C4AB647586E1}" name="Tori Strickland" initials="TS" userId="Tori Strickland" providerId="None"/>
  <p188:author id="{733E4DB8-D0F4-1E17-0FDB-AEB99D286FA7}" name="Tori Strickland" initials="TS" userId="S::tori.strickland@safalpartners.com::35a64b5a-b1c5-41b8-9e9b-6f6a5e518593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Michelle Carson" initials="MC" lastIdx="24" clrIdx="6">
    <p:extLst>
      <p:ext uri="{19B8F6BF-5375-455C-9EA6-DF929625EA0E}">
        <p15:presenceInfo xmlns:p15="http://schemas.microsoft.com/office/powerpoint/2012/main" userId="S::michelle.carson@safalpartners.com::c12fad4d-602b-46c9-b455-39d7a6962d12" providerId="AD"/>
      </p:ext>
    </p:extLst>
  </p:cmAuthor>
  <p:cmAuthor id="1" name="Shivani Chatterjee" initials="SC" lastIdx="3" clrIdx="0">
    <p:extLst>
      <p:ext uri="{19B8F6BF-5375-455C-9EA6-DF929625EA0E}">
        <p15:presenceInfo xmlns:p15="http://schemas.microsoft.com/office/powerpoint/2012/main" userId="Shivani Chatterjee" providerId="None"/>
      </p:ext>
    </p:extLst>
  </p:cmAuthor>
  <p:cmAuthor id="8" name="Lisa Rice" initials="LR" lastIdx="27" clrIdx="7">
    <p:extLst>
      <p:ext uri="{19B8F6BF-5375-455C-9EA6-DF929625EA0E}">
        <p15:presenceInfo xmlns:p15="http://schemas.microsoft.com/office/powerpoint/2012/main" userId="93014a320e154e19" providerId="Windows Live"/>
      </p:ext>
    </p:extLst>
  </p:cmAuthor>
  <p:cmAuthor id="2" name="Placido Gomez" initials="PG" lastIdx="2" clrIdx="1">
    <p:extLst>
      <p:ext uri="{19B8F6BF-5375-455C-9EA6-DF929625EA0E}">
        <p15:presenceInfo xmlns:p15="http://schemas.microsoft.com/office/powerpoint/2012/main" userId="Placido Gomez" providerId="None"/>
      </p:ext>
    </p:extLst>
  </p:cmAuthor>
  <p:cmAuthor id="9" name="Lisa Rice" initials="LR [2]" lastIdx="2" clrIdx="8">
    <p:extLst>
      <p:ext uri="{19B8F6BF-5375-455C-9EA6-DF929625EA0E}">
        <p15:presenceInfo xmlns:p15="http://schemas.microsoft.com/office/powerpoint/2012/main" userId="S::lisa.rice@safalpartners.com::da68d56e-ad6c-437e-8950-9d35568b768d" providerId="AD"/>
      </p:ext>
    </p:extLst>
  </p:cmAuthor>
  <p:cmAuthor id="3" name="Donna McGuire" initials="DM" lastIdx="8" clrIdx="2">
    <p:extLst>
      <p:ext uri="{19B8F6BF-5375-455C-9EA6-DF929625EA0E}">
        <p15:presenceInfo xmlns:p15="http://schemas.microsoft.com/office/powerpoint/2012/main" userId="S::donna.mcguire@safalpartners.com::126c588a-71c0-457f-86c4-7e4e9353f200" providerId="AD"/>
      </p:ext>
    </p:extLst>
  </p:cmAuthor>
  <p:cmAuthor id="10" name="Tori Strickland" initials="TS" lastIdx="12" clrIdx="9">
    <p:extLst>
      <p:ext uri="{19B8F6BF-5375-455C-9EA6-DF929625EA0E}">
        <p15:presenceInfo xmlns:p15="http://schemas.microsoft.com/office/powerpoint/2012/main" userId="S::tori.strickland@safalpartners.com::35a64b5a-b1c5-41b8-9e9b-6f6a5e518593" providerId="AD"/>
      </p:ext>
    </p:extLst>
  </p:cmAuthor>
  <p:cmAuthor id="4" name="Placido Gomez" initials="PG [2]" lastIdx="5" clrIdx="3">
    <p:extLst>
      <p:ext uri="{19B8F6BF-5375-455C-9EA6-DF929625EA0E}">
        <p15:presenceInfo xmlns:p15="http://schemas.microsoft.com/office/powerpoint/2012/main" userId="S::placido.gomez@safalpartners.com::a39698ba-644a-47d2-b22f-4c06269a43ce" providerId="AD"/>
      </p:ext>
    </p:extLst>
  </p:cmAuthor>
  <p:cmAuthor id="11" name="Matthew Poland" initials="MP" lastIdx="4" clrIdx="10">
    <p:extLst>
      <p:ext uri="{19B8F6BF-5375-455C-9EA6-DF929625EA0E}">
        <p15:presenceInfo xmlns:p15="http://schemas.microsoft.com/office/powerpoint/2012/main" userId="Matthew Poland" providerId="None"/>
      </p:ext>
    </p:extLst>
  </p:cmAuthor>
  <p:cmAuthor id="5" name="Michelle" initials="MC" lastIdx="6" clrIdx="4">
    <p:extLst>
      <p:ext uri="{19B8F6BF-5375-455C-9EA6-DF929625EA0E}">
        <p15:presenceInfo xmlns:p15="http://schemas.microsoft.com/office/powerpoint/2012/main" userId="Michelle" providerId="None"/>
      </p:ext>
    </p:extLst>
  </p:cmAuthor>
  <p:cmAuthor id="12" name="Cadwallader, Ayreen - ETA" initials="CA-E" lastIdx="6" clrIdx="11">
    <p:extLst>
      <p:ext uri="{19B8F6BF-5375-455C-9EA6-DF929625EA0E}">
        <p15:presenceInfo xmlns:p15="http://schemas.microsoft.com/office/powerpoint/2012/main" userId="S-1-5-21-430767753-2305446740-1188461881-72942" providerId="AD"/>
      </p:ext>
    </p:extLst>
  </p:cmAuthor>
  <p:cmAuthor id="6" name="Ruchika Salunkhe" initials="RS" lastIdx="6" clrIdx="5">
    <p:extLst>
      <p:ext uri="{19B8F6BF-5375-455C-9EA6-DF929625EA0E}">
        <p15:presenceInfo xmlns:p15="http://schemas.microsoft.com/office/powerpoint/2012/main" userId="S::Ruchika.Salunkhe@safalpartners.com::eab9c55f-d36b-488a-a9c4-4589a424ce6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477B"/>
    <a:srgbClr val="F69B18"/>
    <a:srgbClr val="FF66CC"/>
    <a:srgbClr val="99FF33"/>
    <a:srgbClr val="93A050"/>
    <a:srgbClr val="00548D"/>
    <a:srgbClr val="56A765"/>
    <a:srgbClr val="CD426A"/>
    <a:srgbClr val="C00000"/>
    <a:srgbClr val="95B3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93" autoAdjust="0"/>
    <p:restoredTop sz="86397" autoAdjust="0"/>
  </p:normalViewPr>
  <p:slideViewPr>
    <p:cSldViewPr snapToGrid="0">
      <p:cViewPr varScale="1">
        <p:scale>
          <a:sx n="46" d="100"/>
          <a:sy n="46" d="100"/>
        </p:scale>
        <p:origin x="54" y="420"/>
      </p:cViewPr>
      <p:guideLst/>
    </p:cSldViewPr>
  </p:slideViewPr>
  <p:outlineViewPr>
    <p:cViewPr>
      <p:scale>
        <a:sx n="33" d="100"/>
        <a:sy n="33" d="100"/>
      </p:scale>
      <p:origin x="0" y="-5508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B8D79D-787D-423F-B243-56C9D4E19FB2}" type="datetimeFigureOut">
              <a:rPr lang="en-US" smtClean="0"/>
              <a:t>2/2/2022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01EDA0-9D9F-43FC-AAC8-169467B76D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9478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Opening: Tori</a:t>
            </a:r>
          </a:p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01EDA0-9D9F-43FC-AAC8-169467B76D9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4220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01EDA0-9D9F-43FC-AAC8-169467B76D9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4176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01EDA0-9D9F-43FC-AAC8-169467B76D9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1093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01EDA0-9D9F-43FC-AAC8-169467B76D9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5009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01EDA0-9D9F-43FC-AAC8-169467B76D9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1018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01EDA0-9D9F-43FC-AAC8-169467B76D9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8305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01EDA0-9D9F-43FC-AAC8-169467B76D9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2863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708" indent="-174708">
              <a:buFontTx/>
              <a:buChar char="-"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EF34482-39AD-DC47-8586-18303A8A70F2}" type="slidenum">
              <a:rPr lang="en-JM" altLang="en-US" smtClean="0"/>
              <a:pPr>
                <a:defRPr/>
              </a:pPr>
              <a:t>8</a:t>
            </a:fld>
            <a:endParaRPr lang="en-JM" altLang="en-US"/>
          </a:p>
        </p:txBody>
      </p:sp>
    </p:spTree>
    <p:extLst>
      <p:ext uri="{BB962C8B-B14F-4D97-AF65-F5344CB8AC3E}">
        <p14:creationId xmlns:p14="http://schemas.microsoft.com/office/powerpoint/2010/main" val="23266698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endParaRPr lang="en-US" sz="1600" dirty="0">
              <a:solidFill>
                <a:srgbClr val="000000"/>
              </a:solidFill>
              <a:cs typeface="Calibri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CCC643-FF18-4EC9-A66C-127230B43BA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2442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EF34482-39AD-DC47-8586-18303A8A70F2}" type="slidenum">
              <a:rPr lang="en-JM" altLang="en-US" smtClean="0"/>
              <a:pPr>
                <a:defRPr/>
              </a:pPr>
              <a:t>10</a:t>
            </a:fld>
            <a:endParaRPr lang="en-JM" altLang="en-US"/>
          </a:p>
        </p:txBody>
      </p:sp>
    </p:spTree>
    <p:extLst>
      <p:ext uri="{BB962C8B-B14F-4D97-AF65-F5344CB8AC3E}">
        <p14:creationId xmlns:p14="http://schemas.microsoft.com/office/powerpoint/2010/main" val="31340777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01EDA0-9D9F-43FC-AAC8-169467B76D9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8828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01EDA0-9D9F-43FC-AAC8-169467B76D9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2671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01EDA0-9D9F-43FC-AAC8-169467B76D9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4593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01EDA0-9D9F-43FC-AAC8-169467B76D9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9207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01EDA0-9D9F-43FC-AAC8-169467B76D9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8093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01EDA0-9D9F-43FC-AAC8-169467B76D9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115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01EDA0-9D9F-43FC-AAC8-169467B76D9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7311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01EDA0-9D9F-43FC-AAC8-169467B76D9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4178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01EDA0-9D9F-43FC-AAC8-169467B76D9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3172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CB6A992-46C1-E340-BE37-ABCA176EA55C}"/>
              </a:ext>
            </a:extLst>
          </p:cNvPr>
          <p:cNvSpPr/>
          <p:nvPr userDrawn="1"/>
        </p:nvSpPr>
        <p:spPr>
          <a:xfrm>
            <a:off x="0" y="0"/>
            <a:ext cx="12192000" cy="6182897"/>
          </a:xfrm>
          <a:prstGeom prst="rect">
            <a:avLst/>
          </a:prstGeom>
          <a:solidFill>
            <a:srgbClr val="0D47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2A675F-51AA-C642-8B83-8163734C3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20937"/>
            <a:ext cx="10515600" cy="1008063"/>
          </a:xfrm>
        </p:spPr>
        <p:txBody>
          <a:bodyPr>
            <a:normAutofit/>
          </a:bodyPr>
          <a:lstStyle>
            <a:lvl1pPr algn="ctr">
              <a:defRPr sz="4000" b="0" i="0">
                <a:solidFill>
                  <a:schemeClr val="bg1"/>
                </a:solidFill>
                <a:latin typeface="Brandon Grotesque Medium" panose="020B0503020203060202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0F5E5B1-95B6-834B-950B-84D52377E7D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3721" y="4795081"/>
            <a:ext cx="2948279" cy="1387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613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01421"/>
            <a:ext cx="10515600" cy="1005840"/>
          </a:xfrm>
        </p:spPr>
        <p:txBody>
          <a:bodyPr/>
          <a:lstStyle>
            <a:lvl1pPr>
              <a:defRPr b="1" i="0">
                <a:solidFill>
                  <a:srgbClr val="0D477B"/>
                </a:solidFill>
                <a:latin typeface="Brandon Grotesque Bold" panose="020B0503020203060202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00200"/>
            <a:ext cx="10515600" cy="4576763"/>
          </a:xfrm>
        </p:spPr>
        <p:txBody>
          <a:bodyPr/>
          <a:lstStyle>
            <a:lvl1pPr marL="228600" indent="-228600">
              <a:buClr>
                <a:srgbClr val="F69B18"/>
              </a:buClr>
              <a:buFont typeface="Arial" panose="020B0604020202020204" pitchFamily="34" charset="0"/>
              <a:buChar char="•"/>
              <a:defRPr b="0" i="0">
                <a:solidFill>
                  <a:srgbClr val="0D477B"/>
                </a:solidFill>
                <a:latin typeface="Brandon Grotesque Regular" panose="020B0503020203060202" pitchFamily="34" charset="77"/>
              </a:defRPr>
            </a:lvl1pPr>
            <a:lvl2pPr marL="685800" indent="-228600">
              <a:buClr>
                <a:srgbClr val="F69B18"/>
              </a:buClr>
              <a:buFont typeface="Arial" panose="020B0604020202020204" pitchFamily="34" charset="0"/>
              <a:buChar char="•"/>
              <a:defRPr b="0" i="0">
                <a:solidFill>
                  <a:srgbClr val="0D477B"/>
                </a:solidFill>
                <a:latin typeface="Brandon Grotesque Regular" panose="020B0503020203060202" pitchFamily="34" charset="77"/>
              </a:defRPr>
            </a:lvl2pPr>
            <a:lvl3pPr marL="1143000" indent="-228600">
              <a:buClr>
                <a:srgbClr val="F69B18"/>
              </a:buClr>
              <a:buFont typeface="Arial" panose="020B0604020202020204" pitchFamily="34" charset="0"/>
              <a:buChar char="•"/>
              <a:defRPr b="0" i="0">
                <a:solidFill>
                  <a:srgbClr val="0D477B"/>
                </a:solidFill>
                <a:latin typeface="Brandon Grotesque Regular" panose="020B0503020203060202" pitchFamily="34" charset="77"/>
              </a:defRPr>
            </a:lvl3pPr>
            <a:lvl4pPr marL="1600200" indent="-228600">
              <a:buClr>
                <a:srgbClr val="F69B18"/>
              </a:buClr>
              <a:buFont typeface="Arial" panose="020B0604020202020204" pitchFamily="34" charset="0"/>
              <a:buChar char="•"/>
              <a:defRPr b="0" i="0">
                <a:solidFill>
                  <a:srgbClr val="0D477B"/>
                </a:solidFill>
                <a:latin typeface="Brandon Grotesque Regular" panose="020B0503020203060202" pitchFamily="34" charset="77"/>
              </a:defRPr>
            </a:lvl4pPr>
            <a:lvl5pPr marL="2057400" indent="-228600">
              <a:buClr>
                <a:srgbClr val="F69B18"/>
              </a:buClr>
              <a:buFont typeface="Arial" panose="020B0604020202020204" pitchFamily="34" charset="0"/>
              <a:buChar char="•"/>
              <a:defRPr b="0" i="0">
                <a:solidFill>
                  <a:srgbClr val="0D477B"/>
                </a:solidFill>
                <a:latin typeface="Brandon Grotesque Regular" panose="020B0503020203060202" pitchFamily="34" charset="77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634480"/>
            <a:ext cx="4846638" cy="223520"/>
          </a:xfrm>
        </p:spPr>
        <p:txBody>
          <a:bodyPr anchor="ctr">
            <a:noAutofit/>
          </a:bodyPr>
          <a:lstStyle>
            <a:lvl1pPr marL="0" indent="0">
              <a:buNone/>
              <a:defRPr lang="en-US" sz="1200" kern="1200" dirty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Source: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AB49C0-28E3-A849-9F16-9E31DC8DA96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82081" y="5854148"/>
            <a:ext cx="1916275" cy="902031"/>
          </a:xfrm>
          <a:prstGeom prst="rect">
            <a:avLst/>
          </a:prstGeom>
        </p:spPr>
      </p:pic>
      <p:sp>
        <p:nvSpPr>
          <p:cNvPr id="6" name="Gray Line">
            <a:extLst>
              <a:ext uri="{FF2B5EF4-FFF2-40B4-BE49-F238E27FC236}">
                <a16:creationId xmlns:a16="http://schemas.microsoft.com/office/drawing/2014/main" id="{A1B59A10-A02C-4142-8907-C9C42729C9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838200" y="1207259"/>
            <a:ext cx="10515600" cy="45719"/>
          </a:xfrm>
          <a:prstGeom prst="rect">
            <a:avLst/>
          </a:prstGeom>
          <a:solidFill>
            <a:srgbClr val="F69B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9F07885D-51A3-EB4B-9750-2F10867725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9393" y="247137"/>
            <a:ext cx="1097281" cy="1005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1273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CB6A992-46C1-E340-BE37-ABCA176EA55C}"/>
              </a:ext>
            </a:extLst>
          </p:cNvPr>
          <p:cNvSpPr/>
          <p:nvPr userDrawn="1"/>
        </p:nvSpPr>
        <p:spPr>
          <a:xfrm>
            <a:off x="0" y="0"/>
            <a:ext cx="12192000" cy="6182897"/>
          </a:xfrm>
          <a:prstGeom prst="rect">
            <a:avLst/>
          </a:prstGeom>
          <a:solidFill>
            <a:srgbClr val="0D47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2A675F-51AA-C642-8B83-8163734C3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20937"/>
            <a:ext cx="10515600" cy="1008063"/>
          </a:xfrm>
        </p:spPr>
        <p:txBody>
          <a:bodyPr>
            <a:normAutofit/>
          </a:bodyPr>
          <a:lstStyle>
            <a:lvl1pPr algn="ctr">
              <a:defRPr sz="4000" b="0" i="0">
                <a:solidFill>
                  <a:schemeClr val="bg1"/>
                </a:solidFill>
                <a:latin typeface="Brandon Grotesque Medium" panose="020B0503020203060202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0F5E5B1-95B6-834B-950B-84D52377E7D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3721" y="4795081"/>
            <a:ext cx="2948279" cy="1387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6131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01421"/>
            <a:ext cx="10515600" cy="1005840"/>
          </a:xfrm>
        </p:spPr>
        <p:txBody>
          <a:bodyPr/>
          <a:lstStyle>
            <a:lvl1pPr>
              <a:defRPr b="1" i="0">
                <a:solidFill>
                  <a:srgbClr val="0D477B"/>
                </a:solidFill>
                <a:latin typeface="Brandon Grotesque Bold" panose="020B0503020203060202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00200"/>
            <a:ext cx="10515600" cy="4576763"/>
          </a:xfrm>
        </p:spPr>
        <p:txBody>
          <a:bodyPr/>
          <a:lstStyle>
            <a:lvl1pPr marL="228600" indent="-228600">
              <a:buClr>
                <a:srgbClr val="F69B18"/>
              </a:buClr>
              <a:buFont typeface="Arial" panose="020B0604020202020204" pitchFamily="34" charset="0"/>
              <a:buChar char="•"/>
              <a:defRPr b="0" i="0">
                <a:solidFill>
                  <a:srgbClr val="0D477B"/>
                </a:solidFill>
                <a:latin typeface="Brandon Grotesque Regular" panose="020B0503020203060202" pitchFamily="34" charset="77"/>
              </a:defRPr>
            </a:lvl1pPr>
            <a:lvl2pPr marL="685800" indent="-228600">
              <a:buClr>
                <a:srgbClr val="F69B18"/>
              </a:buClr>
              <a:buFont typeface="Arial" panose="020B0604020202020204" pitchFamily="34" charset="0"/>
              <a:buChar char="•"/>
              <a:defRPr b="0" i="0">
                <a:solidFill>
                  <a:srgbClr val="0D477B"/>
                </a:solidFill>
                <a:latin typeface="Brandon Grotesque Regular" panose="020B0503020203060202" pitchFamily="34" charset="77"/>
              </a:defRPr>
            </a:lvl2pPr>
            <a:lvl3pPr marL="1143000" indent="-228600">
              <a:buClr>
                <a:srgbClr val="F69B18"/>
              </a:buClr>
              <a:buFont typeface="Arial" panose="020B0604020202020204" pitchFamily="34" charset="0"/>
              <a:buChar char="•"/>
              <a:defRPr b="0" i="0">
                <a:solidFill>
                  <a:srgbClr val="0D477B"/>
                </a:solidFill>
                <a:latin typeface="Brandon Grotesque Regular" panose="020B0503020203060202" pitchFamily="34" charset="77"/>
              </a:defRPr>
            </a:lvl3pPr>
            <a:lvl4pPr marL="1600200" indent="-228600">
              <a:buClr>
                <a:srgbClr val="F69B18"/>
              </a:buClr>
              <a:buFont typeface="Arial" panose="020B0604020202020204" pitchFamily="34" charset="0"/>
              <a:buChar char="•"/>
              <a:defRPr b="0" i="0">
                <a:solidFill>
                  <a:srgbClr val="0D477B"/>
                </a:solidFill>
                <a:latin typeface="Brandon Grotesque Regular" panose="020B0503020203060202" pitchFamily="34" charset="77"/>
              </a:defRPr>
            </a:lvl4pPr>
            <a:lvl5pPr marL="2057400" indent="-228600">
              <a:buClr>
                <a:srgbClr val="F69B18"/>
              </a:buClr>
              <a:buFont typeface="Arial" panose="020B0604020202020204" pitchFamily="34" charset="0"/>
              <a:buChar char="•"/>
              <a:defRPr b="0" i="0">
                <a:solidFill>
                  <a:srgbClr val="0D477B"/>
                </a:solidFill>
                <a:latin typeface="Brandon Grotesque Regular" panose="020B0503020203060202" pitchFamily="34" charset="77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634480"/>
            <a:ext cx="4846638" cy="223520"/>
          </a:xfrm>
        </p:spPr>
        <p:txBody>
          <a:bodyPr anchor="ctr">
            <a:noAutofit/>
          </a:bodyPr>
          <a:lstStyle>
            <a:lvl1pPr marL="0" indent="0">
              <a:buNone/>
              <a:defRPr lang="en-US" sz="1200" kern="1200" dirty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Source: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AB49C0-28E3-A849-9F16-9E31DC8DA9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82081" y="5854148"/>
            <a:ext cx="1916275" cy="902031"/>
          </a:xfrm>
          <a:prstGeom prst="rect">
            <a:avLst/>
          </a:prstGeom>
        </p:spPr>
      </p:pic>
      <p:sp>
        <p:nvSpPr>
          <p:cNvPr id="6" name="Gray Line">
            <a:extLst>
              <a:ext uri="{FF2B5EF4-FFF2-40B4-BE49-F238E27FC236}">
                <a16:creationId xmlns:a16="http://schemas.microsoft.com/office/drawing/2014/main" id="{A1B59A10-A02C-4142-8907-C9C42729C9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838200" y="1207259"/>
            <a:ext cx="10515600" cy="45719"/>
          </a:xfrm>
          <a:prstGeom prst="rect">
            <a:avLst/>
          </a:prstGeom>
          <a:solidFill>
            <a:srgbClr val="F69B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9F07885D-51A3-EB4B-9750-2F108677258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9393" y="247137"/>
            <a:ext cx="1097281" cy="1005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127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683200"/>
            <a:ext cx="9144000" cy="933471"/>
          </a:xfrm>
        </p:spPr>
        <p:txBody>
          <a:bodyPr anchor="b">
            <a:normAutofit/>
          </a:bodyPr>
          <a:lstStyle>
            <a:lvl1pPr algn="ctr">
              <a:defRPr sz="54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11550" y="3841302"/>
            <a:ext cx="9256450" cy="2474196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F3DDC8-00DC-47E1-920F-5CA1F5DECF0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93295" y="0"/>
            <a:ext cx="4205410" cy="1979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6942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2BD4D6F-2871-7A4B-A5D4-D3773F61EADE}"/>
              </a:ext>
            </a:extLst>
          </p:cNvPr>
          <p:cNvSpPr/>
          <p:nvPr userDrawn="1"/>
        </p:nvSpPr>
        <p:spPr>
          <a:xfrm>
            <a:off x="5662928" y="1543585"/>
            <a:ext cx="4952518" cy="446833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7C6402A-885C-7A45-801E-C8C76DFEE78E}"/>
              </a:ext>
            </a:extLst>
          </p:cNvPr>
          <p:cNvSpPr/>
          <p:nvPr userDrawn="1"/>
        </p:nvSpPr>
        <p:spPr>
          <a:xfrm>
            <a:off x="836611" y="1543585"/>
            <a:ext cx="4725993" cy="446833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7FB93E2-FD5F-1D48-B6B5-82D6976EE5FB}"/>
              </a:ext>
            </a:extLst>
          </p:cNvPr>
          <p:cNvSpPr/>
          <p:nvPr userDrawn="1"/>
        </p:nvSpPr>
        <p:spPr>
          <a:xfrm>
            <a:off x="836611" y="1543585"/>
            <a:ext cx="4725993" cy="820453"/>
          </a:xfrm>
          <a:prstGeom prst="rect">
            <a:avLst/>
          </a:prstGeom>
          <a:solidFill>
            <a:srgbClr val="0D47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C5E23DD-EE7B-5D47-84B6-02505DBA7DE1}"/>
              </a:ext>
            </a:extLst>
          </p:cNvPr>
          <p:cNvSpPr/>
          <p:nvPr userDrawn="1"/>
        </p:nvSpPr>
        <p:spPr>
          <a:xfrm>
            <a:off x="5662928" y="1543584"/>
            <a:ext cx="4952518" cy="820453"/>
          </a:xfrm>
          <a:prstGeom prst="rect">
            <a:avLst/>
          </a:prstGeom>
          <a:solidFill>
            <a:srgbClr val="0D47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8873" y="1438253"/>
            <a:ext cx="4159597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  <a:latin typeface="Brandon Grotesque Regular" panose="020B0503020203060202" pitchFamily="34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988874" y="2505075"/>
            <a:ext cx="4457770" cy="3684588"/>
          </a:xfrm>
        </p:spPr>
        <p:txBody>
          <a:bodyPr>
            <a:normAutofit/>
          </a:bodyPr>
          <a:lstStyle>
            <a:lvl1pPr marL="228600" indent="-228600">
              <a:buClr>
                <a:srgbClr val="F69B18"/>
              </a:buClr>
              <a:buFont typeface="Arial" panose="020B0604020202020204" pitchFamily="34" charset="0"/>
              <a:buChar char="•"/>
              <a:defRPr sz="2400" b="0" i="0">
                <a:solidFill>
                  <a:srgbClr val="0D477B"/>
                </a:solidFill>
                <a:latin typeface="Brandon Grotesque Regular" panose="020B0503020203060202" pitchFamily="34" charset="77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5814393" y="1438253"/>
            <a:ext cx="4567694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 i="0">
                <a:solidFill>
                  <a:schemeClr val="bg1"/>
                </a:solidFill>
                <a:latin typeface="Brandon Grotesque Regular" panose="020B0503020203060202" pitchFamily="34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5814393" y="2505075"/>
            <a:ext cx="4567694" cy="3684588"/>
          </a:xfrm>
        </p:spPr>
        <p:txBody>
          <a:bodyPr/>
          <a:lstStyle>
            <a:lvl1pPr marL="228600" indent="-228600">
              <a:buClr>
                <a:srgbClr val="F69B18"/>
              </a:buClr>
              <a:buFont typeface="Arial" panose="020B0604020202020204" pitchFamily="34" charset="0"/>
              <a:buChar char="•"/>
              <a:defRPr b="0" i="0">
                <a:solidFill>
                  <a:srgbClr val="0D477B"/>
                </a:solidFill>
                <a:latin typeface="Brandon Grotesque Regular" panose="020B0503020203060202" pitchFamily="34" charset="77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6634480"/>
            <a:ext cx="4846638" cy="223520"/>
          </a:xfrm>
        </p:spPr>
        <p:txBody>
          <a:bodyPr anchor="ctr">
            <a:noAutofit/>
          </a:bodyPr>
          <a:lstStyle>
            <a:lvl1pPr marL="0" indent="0">
              <a:buNone/>
              <a:defRPr lang="en-US" sz="1200" kern="1200" dirty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Source: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914216C-F486-8146-AA6C-C1FD846EA0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1421"/>
            <a:ext cx="10515600" cy="1005840"/>
          </a:xfrm>
        </p:spPr>
        <p:txBody>
          <a:bodyPr/>
          <a:lstStyle>
            <a:lvl1pPr>
              <a:defRPr b="1" i="0">
                <a:solidFill>
                  <a:srgbClr val="0D477B"/>
                </a:solidFill>
                <a:latin typeface="Brandon Grotesque Bold" panose="020B0503020203060202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09E9D71-397E-C74C-90AB-EE02B87905A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82081" y="5854148"/>
            <a:ext cx="1916275" cy="902031"/>
          </a:xfrm>
          <a:prstGeom prst="rect">
            <a:avLst/>
          </a:prstGeom>
        </p:spPr>
      </p:pic>
      <p:sp>
        <p:nvSpPr>
          <p:cNvPr id="11" name="Gray Line">
            <a:extLst>
              <a:ext uri="{FF2B5EF4-FFF2-40B4-BE49-F238E27FC236}">
                <a16:creationId xmlns:a16="http://schemas.microsoft.com/office/drawing/2014/main" id="{B563D9DB-6F02-CC48-8D10-938C314C52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838200" y="1207259"/>
            <a:ext cx="10515600" cy="45719"/>
          </a:xfrm>
          <a:prstGeom prst="rect">
            <a:avLst/>
          </a:prstGeom>
          <a:solidFill>
            <a:srgbClr val="F69B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Logo&#10;&#10;Description automatically generated">
            <a:extLst>
              <a:ext uri="{FF2B5EF4-FFF2-40B4-BE49-F238E27FC236}">
                <a16:creationId xmlns:a16="http://schemas.microsoft.com/office/drawing/2014/main" id="{BAD6F003-6C16-8749-88AF-208B69317B8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9393" y="247137"/>
            <a:ext cx="1097281" cy="1005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839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2BD4D6F-2871-7A4B-A5D4-D3773F61EADE}"/>
              </a:ext>
            </a:extLst>
          </p:cNvPr>
          <p:cNvSpPr/>
          <p:nvPr userDrawn="1"/>
        </p:nvSpPr>
        <p:spPr>
          <a:xfrm>
            <a:off x="5662928" y="1543585"/>
            <a:ext cx="4952518" cy="446833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7C6402A-885C-7A45-801E-C8C76DFEE78E}"/>
              </a:ext>
            </a:extLst>
          </p:cNvPr>
          <p:cNvSpPr/>
          <p:nvPr userDrawn="1"/>
        </p:nvSpPr>
        <p:spPr>
          <a:xfrm>
            <a:off x="836611" y="1543585"/>
            <a:ext cx="4725993" cy="446833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7FB93E2-FD5F-1D48-B6B5-82D6976EE5FB}"/>
              </a:ext>
            </a:extLst>
          </p:cNvPr>
          <p:cNvSpPr/>
          <p:nvPr userDrawn="1"/>
        </p:nvSpPr>
        <p:spPr>
          <a:xfrm>
            <a:off x="836611" y="1543585"/>
            <a:ext cx="4725993" cy="820453"/>
          </a:xfrm>
          <a:prstGeom prst="rect">
            <a:avLst/>
          </a:prstGeom>
          <a:solidFill>
            <a:srgbClr val="0D47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C5E23DD-EE7B-5D47-84B6-02505DBA7DE1}"/>
              </a:ext>
            </a:extLst>
          </p:cNvPr>
          <p:cNvSpPr/>
          <p:nvPr userDrawn="1"/>
        </p:nvSpPr>
        <p:spPr>
          <a:xfrm>
            <a:off x="5662928" y="1543584"/>
            <a:ext cx="4952518" cy="820453"/>
          </a:xfrm>
          <a:prstGeom prst="rect">
            <a:avLst/>
          </a:prstGeom>
          <a:solidFill>
            <a:srgbClr val="0D47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8873" y="1438253"/>
            <a:ext cx="4159597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  <a:latin typeface="Brandon Grotesque Regular" panose="020B0503020203060202" pitchFamily="34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988874" y="2505075"/>
            <a:ext cx="4457770" cy="3684588"/>
          </a:xfrm>
        </p:spPr>
        <p:txBody>
          <a:bodyPr>
            <a:normAutofit/>
          </a:bodyPr>
          <a:lstStyle>
            <a:lvl1pPr marL="228600" indent="-228600">
              <a:buClr>
                <a:srgbClr val="F69B18"/>
              </a:buClr>
              <a:buFont typeface="Arial" panose="020B0604020202020204" pitchFamily="34" charset="0"/>
              <a:buChar char="•"/>
              <a:defRPr sz="2400" b="0" i="0">
                <a:solidFill>
                  <a:srgbClr val="0D477B"/>
                </a:solidFill>
                <a:latin typeface="Brandon Grotesque Regular" panose="020B0503020203060202" pitchFamily="34" charset="77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5814393" y="1438253"/>
            <a:ext cx="4567694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 i="0">
                <a:solidFill>
                  <a:schemeClr val="bg1"/>
                </a:solidFill>
                <a:latin typeface="Brandon Grotesque Regular" panose="020B0503020203060202" pitchFamily="34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5814393" y="2505075"/>
            <a:ext cx="4567694" cy="3684588"/>
          </a:xfrm>
        </p:spPr>
        <p:txBody>
          <a:bodyPr/>
          <a:lstStyle>
            <a:lvl1pPr marL="228600" indent="-228600">
              <a:buClr>
                <a:srgbClr val="F69B18"/>
              </a:buClr>
              <a:buFont typeface="Arial" panose="020B0604020202020204" pitchFamily="34" charset="0"/>
              <a:buChar char="•"/>
              <a:defRPr b="0" i="0">
                <a:solidFill>
                  <a:srgbClr val="0D477B"/>
                </a:solidFill>
                <a:latin typeface="Brandon Grotesque Regular" panose="020B0503020203060202" pitchFamily="34" charset="77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6634480"/>
            <a:ext cx="4846638" cy="223520"/>
          </a:xfrm>
        </p:spPr>
        <p:txBody>
          <a:bodyPr anchor="ctr">
            <a:noAutofit/>
          </a:bodyPr>
          <a:lstStyle>
            <a:lvl1pPr marL="0" indent="0">
              <a:buNone/>
              <a:defRPr lang="en-US" sz="1200" kern="1200" dirty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Source: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914216C-F486-8146-AA6C-C1FD846EA0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1421"/>
            <a:ext cx="10515600" cy="1005840"/>
          </a:xfrm>
        </p:spPr>
        <p:txBody>
          <a:bodyPr/>
          <a:lstStyle>
            <a:lvl1pPr>
              <a:defRPr b="1" i="0">
                <a:solidFill>
                  <a:srgbClr val="0D477B"/>
                </a:solidFill>
                <a:latin typeface="Brandon Grotesque Bold" panose="020B0503020203060202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09E9D71-397E-C74C-90AB-EE02B87905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82081" y="5854148"/>
            <a:ext cx="1916275" cy="902031"/>
          </a:xfrm>
          <a:prstGeom prst="rect">
            <a:avLst/>
          </a:prstGeom>
        </p:spPr>
      </p:pic>
      <p:sp>
        <p:nvSpPr>
          <p:cNvPr id="11" name="Gray Line">
            <a:extLst>
              <a:ext uri="{FF2B5EF4-FFF2-40B4-BE49-F238E27FC236}">
                <a16:creationId xmlns:a16="http://schemas.microsoft.com/office/drawing/2014/main" id="{B563D9DB-6F02-CC48-8D10-938C314C52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838200" y="1207259"/>
            <a:ext cx="10515600" cy="45719"/>
          </a:xfrm>
          <a:prstGeom prst="rect">
            <a:avLst/>
          </a:prstGeom>
          <a:solidFill>
            <a:srgbClr val="F69B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Logo&#10;&#10;Description automatically generated">
            <a:extLst>
              <a:ext uri="{FF2B5EF4-FFF2-40B4-BE49-F238E27FC236}">
                <a16:creationId xmlns:a16="http://schemas.microsoft.com/office/drawing/2014/main" id="{BAD6F003-6C16-8749-88AF-208B69317B8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9393" y="247137"/>
            <a:ext cx="1097281" cy="1005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8395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634480"/>
            <a:ext cx="4846638" cy="223520"/>
          </a:xfrm>
        </p:spPr>
        <p:txBody>
          <a:bodyPr anchor="ctr">
            <a:noAutofit/>
          </a:bodyPr>
          <a:lstStyle>
            <a:lvl1pPr marL="0" indent="0">
              <a:buNone/>
              <a:defRPr lang="en-US" sz="1200" kern="1200" dirty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Source: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794076"/>
            <a:ext cx="10515600" cy="4382886"/>
          </a:xfrm>
        </p:spPr>
        <p:txBody>
          <a:bodyPr anchor="t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lvl2pPr>
            <a:lvl3pPr marL="1143000" indent="-228600">
              <a:buFontTx/>
              <a:buBlip>
                <a:blip r:embed="rId3"/>
              </a:buBlip>
              <a:defRPr/>
            </a:lvl3pPr>
            <a:lvl4pPr marL="1600200" indent="-228600">
              <a:buFontTx/>
              <a:buBlip>
                <a:blip r:embed="rId4"/>
              </a:buBlip>
              <a:defRPr/>
            </a:lvl4pPr>
            <a:lvl5pPr marL="2057400" indent="-228600">
              <a:buFontTx/>
              <a:buBlip>
                <a:blip r:embed="rId4"/>
              </a:buBlip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449EBA">
                    <a:lumMod val="40000"/>
                    <a:lumOff val="60000"/>
                  </a:srgbClr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Helvetica Neue"/>
              </a:rPr>
              <a:t>Completed agenda topic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5"/>
              </a:buBlip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449EBA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Current agenda topic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Blip>
                <a:blip r:embed="rId6"/>
              </a:buBlip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449EBA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Subtopic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449EBA">
                    <a:lumMod val="40000"/>
                    <a:lumOff val="6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Agenda topic 3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449EBA">
                    <a:lumMod val="40000"/>
                    <a:lumOff val="6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Subtopic 3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449EBA">
                    <a:lumMod val="40000"/>
                    <a:lumOff val="6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Agenda topic 4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449EBA">
                    <a:lumMod val="40000"/>
                    <a:lumOff val="6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Agenda topic 5</a:t>
            </a:r>
          </a:p>
        </p:txBody>
      </p:sp>
      <p:sp>
        <p:nvSpPr>
          <p:cNvPr id="6" name="Text Placeholder 17"/>
          <p:cNvSpPr>
            <a:spLocks noGrp="1"/>
          </p:cNvSpPr>
          <p:nvPr>
            <p:ph type="body" sz="quarter" idx="13" hasCustomPrompt="1"/>
          </p:nvPr>
        </p:nvSpPr>
        <p:spPr>
          <a:xfrm>
            <a:off x="12375514" y="1981518"/>
            <a:ext cx="4906646" cy="655002"/>
          </a:xfr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ü"/>
              <a:tabLst/>
              <a:defRPr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449EBA">
                    <a:lumMod val="40000"/>
                    <a:lumOff val="60000"/>
                  </a:srgbClr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Helvetica Neue"/>
              </a:rPr>
              <a:t>Completed agenda topic</a:t>
            </a:r>
          </a:p>
        </p:txBody>
      </p:sp>
      <p:sp>
        <p:nvSpPr>
          <p:cNvPr id="7" name="Text Placeholder 19"/>
          <p:cNvSpPr>
            <a:spLocks noGrp="1"/>
          </p:cNvSpPr>
          <p:nvPr>
            <p:ph type="body" sz="quarter" idx="14" hasCustomPrompt="1"/>
          </p:nvPr>
        </p:nvSpPr>
        <p:spPr>
          <a:xfrm>
            <a:off x="12375197" y="2849563"/>
            <a:ext cx="4906963" cy="1011680"/>
          </a:xfr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5"/>
              </a:buBlip>
              <a:tabLst/>
              <a:defRPr>
                <a:solidFill>
                  <a:schemeClr val="accent1">
                    <a:lumMod val="50000"/>
                  </a:schemeClr>
                </a:solidFill>
              </a:defRPr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Blip>
                <a:blip r:embed="rId6"/>
              </a:buBlip>
              <a:tabLst/>
              <a:defRPr>
                <a:solidFill>
                  <a:schemeClr val="accent1">
                    <a:lumMod val="50000"/>
                  </a:schemeClr>
                </a:solidFill>
              </a:defRPr>
            </a:lvl2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5"/>
              </a:buBlip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449EBA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Current agenda topic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Blip>
                <a:blip r:embed="rId6"/>
              </a:buBlip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449EBA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Subtopic</a:t>
            </a:r>
          </a:p>
        </p:txBody>
      </p:sp>
      <p:sp>
        <p:nvSpPr>
          <p:cNvPr id="8" name="Text Placeholder 21"/>
          <p:cNvSpPr>
            <a:spLocks noGrp="1"/>
          </p:cNvSpPr>
          <p:nvPr>
            <p:ph type="body" sz="quarter" idx="15" hasCustomPrompt="1"/>
          </p:nvPr>
        </p:nvSpPr>
        <p:spPr>
          <a:xfrm>
            <a:off x="12375515" y="4119880"/>
            <a:ext cx="4906963" cy="923925"/>
          </a:xfr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>
                <a:solidFill>
                  <a:schemeClr val="accent1">
                    <a:lumMod val="40000"/>
                    <a:lumOff val="60000"/>
                  </a:schemeClr>
                </a:solidFill>
              </a:defRPr>
            </a:lvl2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449EBA">
                    <a:lumMod val="40000"/>
                    <a:lumOff val="6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Agenda topic 3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449EBA">
                    <a:lumMod val="40000"/>
                    <a:lumOff val="6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Subtopic 3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12375197" y="1393966"/>
            <a:ext cx="39124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>
                <a:latin typeface="+mj-lt"/>
              </a:rPr>
              <a:t>Format</a:t>
            </a:r>
            <a:r>
              <a:rPr lang="en-US" sz="2000" baseline="0">
                <a:latin typeface="+mj-lt"/>
              </a:rPr>
              <a:t> sample to copy and paste:</a:t>
            </a:r>
            <a:endParaRPr lang="en-US" sz="2000">
              <a:latin typeface="+mj-lt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r>
              <a:rPr lang="en-US" sz="4400">
                <a:latin typeface="+mj-lt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1112952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Freeform: Shape 14"/>
          <p:cNvSpPr/>
          <p:nvPr userDrawn="1"/>
        </p:nvSpPr>
        <p:spPr>
          <a:xfrm rot="10800000">
            <a:off x="1" y="0"/>
            <a:ext cx="3046359" cy="2308971"/>
          </a:xfrm>
          <a:custGeom>
            <a:avLst/>
            <a:gdLst>
              <a:gd name="connsiteX0" fmla="*/ 3046359 w 3046359"/>
              <a:gd name="connsiteY0" fmla="*/ 2308971 h 2308971"/>
              <a:gd name="connsiteX1" fmla="*/ 1407 w 3046359"/>
              <a:gd name="connsiteY1" fmla="*/ 2308971 h 2308971"/>
              <a:gd name="connsiteX2" fmla="*/ 1407 w 3046359"/>
              <a:gd name="connsiteY2" fmla="*/ 791035 h 2308971"/>
              <a:gd name="connsiteX3" fmla="*/ 0 w 3046359"/>
              <a:gd name="connsiteY3" fmla="*/ 791035 h 2308971"/>
              <a:gd name="connsiteX4" fmla="*/ 1407 w 3046359"/>
              <a:gd name="connsiteY4" fmla="*/ 790304 h 2308971"/>
              <a:gd name="connsiteX5" fmla="*/ 1407 w 3046359"/>
              <a:gd name="connsiteY5" fmla="*/ 789130 h 2308971"/>
              <a:gd name="connsiteX6" fmla="*/ 3666 w 3046359"/>
              <a:gd name="connsiteY6" fmla="*/ 789130 h 2308971"/>
              <a:gd name="connsiteX7" fmla="*/ 1522476 w 3046359"/>
              <a:gd name="connsiteY7" fmla="*/ 0 h 2308971"/>
              <a:gd name="connsiteX8" fmla="*/ 3041285 w 3046359"/>
              <a:gd name="connsiteY8" fmla="*/ 789130 h 2308971"/>
              <a:gd name="connsiteX9" fmla="*/ 3046359 w 3046359"/>
              <a:gd name="connsiteY9" fmla="*/ 789130 h 2308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46359" h="2308971">
                <a:moveTo>
                  <a:pt x="3046359" y="2308971"/>
                </a:moveTo>
                <a:lnTo>
                  <a:pt x="1407" y="2308971"/>
                </a:lnTo>
                <a:lnTo>
                  <a:pt x="1407" y="791035"/>
                </a:lnTo>
                <a:lnTo>
                  <a:pt x="0" y="791035"/>
                </a:lnTo>
                <a:lnTo>
                  <a:pt x="1407" y="790304"/>
                </a:lnTo>
                <a:lnTo>
                  <a:pt x="1407" y="789130"/>
                </a:lnTo>
                <a:lnTo>
                  <a:pt x="3666" y="789130"/>
                </a:lnTo>
                <a:lnTo>
                  <a:pt x="1522476" y="0"/>
                </a:lnTo>
                <a:lnTo>
                  <a:pt x="3041285" y="789130"/>
                </a:lnTo>
                <a:lnTo>
                  <a:pt x="3046359" y="78913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646337"/>
            <a:ext cx="3046360" cy="1016298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1</a:t>
            </a:r>
          </a:p>
        </p:txBody>
      </p:sp>
      <p:sp>
        <p:nvSpPr>
          <p:cNvPr id="25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634480"/>
            <a:ext cx="4846638" cy="223520"/>
          </a:xfrm>
        </p:spPr>
        <p:txBody>
          <a:bodyPr anchor="ctr">
            <a:noAutofit/>
          </a:bodyPr>
          <a:lstStyle>
            <a:lvl1pPr marL="0" indent="0">
              <a:buNone/>
              <a:defRPr lang="en-US" sz="1200" kern="1200" dirty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Source:</a:t>
            </a:r>
          </a:p>
        </p:txBody>
      </p:sp>
    </p:spTree>
    <p:extLst>
      <p:ext uri="{BB962C8B-B14F-4D97-AF65-F5344CB8AC3E}">
        <p14:creationId xmlns:p14="http://schemas.microsoft.com/office/powerpoint/2010/main" val="25009854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Freeform: Shape 14"/>
          <p:cNvSpPr/>
          <p:nvPr userDrawn="1"/>
        </p:nvSpPr>
        <p:spPr>
          <a:xfrm rot="10800000">
            <a:off x="3031332" y="0"/>
            <a:ext cx="3046359" cy="2308971"/>
          </a:xfrm>
          <a:custGeom>
            <a:avLst/>
            <a:gdLst>
              <a:gd name="connsiteX0" fmla="*/ 3046359 w 3046359"/>
              <a:gd name="connsiteY0" fmla="*/ 2308971 h 2308971"/>
              <a:gd name="connsiteX1" fmla="*/ 1407 w 3046359"/>
              <a:gd name="connsiteY1" fmla="*/ 2308971 h 2308971"/>
              <a:gd name="connsiteX2" fmla="*/ 1407 w 3046359"/>
              <a:gd name="connsiteY2" fmla="*/ 791035 h 2308971"/>
              <a:gd name="connsiteX3" fmla="*/ 0 w 3046359"/>
              <a:gd name="connsiteY3" fmla="*/ 791035 h 2308971"/>
              <a:gd name="connsiteX4" fmla="*/ 1407 w 3046359"/>
              <a:gd name="connsiteY4" fmla="*/ 790304 h 2308971"/>
              <a:gd name="connsiteX5" fmla="*/ 1407 w 3046359"/>
              <a:gd name="connsiteY5" fmla="*/ 789130 h 2308971"/>
              <a:gd name="connsiteX6" fmla="*/ 3666 w 3046359"/>
              <a:gd name="connsiteY6" fmla="*/ 789130 h 2308971"/>
              <a:gd name="connsiteX7" fmla="*/ 1522476 w 3046359"/>
              <a:gd name="connsiteY7" fmla="*/ 0 h 2308971"/>
              <a:gd name="connsiteX8" fmla="*/ 3041285 w 3046359"/>
              <a:gd name="connsiteY8" fmla="*/ 789130 h 2308971"/>
              <a:gd name="connsiteX9" fmla="*/ 3046359 w 3046359"/>
              <a:gd name="connsiteY9" fmla="*/ 789130 h 2308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46359" h="2308971">
                <a:moveTo>
                  <a:pt x="3046359" y="2308971"/>
                </a:moveTo>
                <a:lnTo>
                  <a:pt x="1407" y="2308971"/>
                </a:lnTo>
                <a:lnTo>
                  <a:pt x="1407" y="791035"/>
                </a:lnTo>
                <a:lnTo>
                  <a:pt x="0" y="791035"/>
                </a:lnTo>
                <a:lnTo>
                  <a:pt x="1407" y="790304"/>
                </a:lnTo>
                <a:lnTo>
                  <a:pt x="1407" y="789130"/>
                </a:lnTo>
                <a:lnTo>
                  <a:pt x="3666" y="789130"/>
                </a:lnTo>
                <a:lnTo>
                  <a:pt x="1522476" y="0"/>
                </a:lnTo>
                <a:lnTo>
                  <a:pt x="3041285" y="789130"/>
                </a:lnTo>
                <a:lnTo>
                  <a:pt x="3046359" y="78913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 Placeholder 22"/>
          <p:cNvSpPr>
            <a:spLocks noGrp="1"/>
          </p:cNvSpPr>
          <p:nvPr>
            <p:ph type="body" sz="quarter" idx="13" hasCustomPrompt="1"/>
          </p:nvPr>
        </p:nvSpPr>
        <p:spPr>
          <a:xfrm>
            <a:off x="3031331" y="646337"/>
            <a:ext cx="3046360" cy="1016298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2</a:t>
            </a:r>
          </a:p>
        </p:txBody>
      </p:sp>
      <p:sp>
        <p:nvSpPr>
          <p:cNvPr id="1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634480"/>
            <a:ext cx="4846638" cy="223520"/>
          </a:xfrm>
        </p:spPr>
        <p:txBody>
          <a:bodyPr anchor="ctr">
            <a:noAutofit/>
          </a:bodyPr>
          <a:lstStyle>
            <a:lvl1pPr marL="0" indent="0">
              <a:buNone/>
              <a:defRPr lang="en-US" sz="1200" kern="1200" dirty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Source:</a:t>
            </a:r>
          </a:p>
        </p:txBody>
      </p:sp>
    </p:spTree>
    <p:extLst>
      <p:ext uri="{BB962C8B-B14F-4D97-AF65-F5344CB8AC3E}">
        <p14:creationId xmlns:p14="http://schemas.microsoft.com/office/powerpoint/2010/main" val="3366937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Freeform: Shape 14"/>
          <p:cNvSpPr/>
          <p:nvPr userDrawn="1"/>
        </p:nvSpPr>
        <p:spPr>
          <a:xfrm rot="10800000">
            <a:off x="6092826" y="0"/>
            <a:ext cx="3046359" cy="2308971"/>
          </a:xfrm>
          <a:custGeom>
            <a:avLst/>
            <a:gdLst>
              <a:gd name="connsiteX0" fmla="*/ 3046359 w 3046359"/>
              <a:gd name="connsiteY0" fmla="*/ 2308971 h 2308971"/>
              <a:gd name="connsiteX1" fmla="*/ 1407 w 3046359"/>
              <a:gd name="connsiteY1" fmla="*/ 2308971 h 2308971"/>
              <a:gd name="connsiteX2" fmla="*/ 1407 w 3046359"/>
              <a:gd name="connsiteY2" fmla="*/ 791035 h 2308971"/>
              <a:gd name="connsiteX3" fmla="*/ 0 w 3046359"/>
              <a:gd name="connsiteY3" fmla="*/ 791035 h 2308971"/>
              <a:gd name="connsiteX4" fmla="*/ 1407 w 3046359"/>
              <a:gd name="connsiteY4" fmla="*/ 790304 h 2308971"/>
              <a:gd name="connsiteX5" fmla="*/ 1407 w 3046359"/>
              <a:gd name="connsiteY5" fmla="*/ 789130 h 2308971"/>
              <a:gd name="connsiteX6" fmla="*/ 3666 w 3046359"/>
              <a:gd name="connsiteY6" fmla="*/ 789130 h 2308971"/>
              <a:gd name="connsiteX7" fmla="*/ 1522476 w 3046359"/>
              <a:gd name="connsiteY7" fmla="*/ 0 h 2308971"/>
              <a:gd name="connsiteX8" fmla="*/ 3041285 w 3046359"/>
              <a:gd name="connsiteY8" fmla="*/ 789130 h 2308971"/>
              <a:gd name="connsiteX9" fmla="*/ 3046359 w 3046359"/>
              <a:gd name="connsiteY9" fmla="*/ 789130 h 2308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46359" h="2308971">
                <a:moveTo>
                  <a:pt x="3046359" y="2308971"/>
                </a:moveTo>
                <a:lnTo>
                  <a:pt x="1407" y="2308971"/>
                </a:lnTo>
                <a:lnTo>
                  <a:pt x="1407" y="791035"/>
                </a:lnTo>
                <a:lnTo>
                  <a:pt x="0" y="791035"/>
                </a:lnTo>
                <a:lnTo>
                  <a:pt x="1407" y="790304"/>
                </a:lnTo>
                <a:lnTo>
                  <a:pt x="1407" y="789130"/>
                </a:lnTo>
                <a:lnTo>
                  <a:pt x="3666" y="789130"/>
                </a:lnTo>
                <a:lnTo>
                  <a:pt x="1522476" y="0"/>
                </a:lnTo>
                <a:lnTo>
                  <a:pt x="3041285" y="789130"/>
                </a:lnTo>
                <a:lnTo>
                  <a:pt x="3046359" y="78913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22"/>
          <p:cNvSpPr>
            <a:spLocks noGrp="1"/>
          </p:cNvSpPr>
          <p:nvPr>
            <p:ph type="body" sz="quarter" idx="13" hasCustomPrompt="1"/>
          </p:nvPr>
        </p:nvSpPr>
        <p:spPr>
          <a:xfrm>
            <a:off x="6092825" y="646336"/>
            <a:ext cx="3046360" cy="1016298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3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634480"/>
            <a:ext cx="4846638" cy="223520"/>
          </a:xfrm>
        </p:spPr>
        <p:txBody>
          <a:bodyPr anchor="ctr">
            <a:noAutofit/>
          </a:bodyPr>
          <a:lstStyle>
            <a:lvl1pPr marL="0" indent="0">
              <a:buNone/>
              <a:defRPr lang="en-US" sz="1200" kern="1200" dirty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Source:</a:t>
            </a:r>
          </a:p>
        </p:txBody>
      </p:sp>
    </p:spTree>
    <p:extLst>
      <p:ext uri="{BB962C8B-B14F-4D97-AF65-F5344CB8AC3E}">
        <p14:creationId xmlns:p14="http://schemas.microsoft.com/office/powerpoint/2010/main" val="37778215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Freeform: Shape 14"/>
          <p:cNvSpPr/>
          <p:nvPr userDrawn="1"/>
        </p:nvSpPr>
        <p:spPr>
          <a:xfrm rot="10800000">
            <a:off x="9145642" y="1"/>
            <a:ext cx="3046359" cy="2308971"/>
          </a:xfrm>
          <a:custGeom>
            <a:avLst/>
            <a:gdLst>
              <a:gd name="connsiteX0" fmla="*/ 3046359 w 3046359"/>
              <a:gd name="connsiteY0" fmla="*/ 2308971 h 2308971"/>
              <a:gd name="connsiteX1" fmla="*/ 1407 w 3046359"/>
              <a:gd name="connsiteY1" fmla="*/ 2308971 h 2308971"/>
              <a:gd name="connsiteX2" fmla="*/ 1407 w 3046359"/>
              <a:gd name="connsiteY2" fmla="*/ 791035 h 2308971"/>
              <a:gd name="connsiteX3" fmla="*/ 0 w 3046359"/>
              <a:gd name="connsiteY3" fmla="*/ 791035 h 2308971"/>
              <a:gd name="connsiteX4" fmla="*/ 1407 w 3046359"/>
              <a:gd name="connsiteY4" fmla="*/ 790304 h 2308971"/>
              <a:gd name="connsiteX5" fmla="*/ 1407 w 3046359"/>
              <a:gd name="connsiteY5" fmla="*/ 789130 h 2308971"/>
              <a:gd name="connsiteX6" fmla="*/ 3666 w 3046359"/>
              <a:gd name="connsiteY6" fmla="*/ 789130 h 2308971"/>
              <a:gd name="connsiteX7" fmla="*/ 1522476 w 3046359"/>
              <a:gd name="connsiteY7" fmla="*/ 0 h 2308971"/>
              <a:gd name="connsiteX8" fmla="*/ 3041285 w 3046359"/>
              <a:gd name="connsiteY8" fmla="*/ 789130 h 2308971"/>
              <a:gd name="connsiteX9" fmla="*/ 3046359 w 3046359"/>
              <a:gd name="connsiteY9" fmla="*/ 789130 h 2308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46359" h="2308971">
                <a:moveTo>
                  <a:pt x="3046359" y="2308971"/>
                </a:moveTo>
                <a:lnTo>
                  <a:pt x="1407" y="2308971"/>
                </a:lnTo>
                <a:lnTo>
                  <a:pt x="1407" y="791035"/>
                </a:lnTo>
                <a:lnTo>
                  <a:pt x="0" y="791035"/>
                </a:lnTo>
                <a:lnTo>
                  <a:pt x="1407" y="790304"/>
                </a:lnTo>
                <a:lnTo>
                  <a:pt x="1407" y="789130"/>
                </a:lnTo>
                <a:lnTo>
                  <a:pt x="3666" y="789130"/>
                </a:lnTo>
                <a:lnTo>
                  <a:pt x="1522476" y="0"/>
                </a:lnTo>
                <a:lnTo>
                  <a:pt x="3041285" y="789130"/>
                </a:lnTo>
                <a:lnTo>
                  <a:pt x="3046359" y="78913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22"/>
          <p:cNvSpPr>
            <a:spLocks noGrp="1"/>
          </p:cNvSpPr>
          <p:nvPr>
            <p:ph type="body" sz="quarter" idx="13" hasCustomPrompt="1"/>
          </p:nvPr>
        </p:nvSpPr>
        <p:spPr>
          <a:xfrm>
            <a:off x="9145641" y="646337"/>
            <a:ext cx="3046360" cy="1016298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4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6634480"/>
            <a:ext cx="4846638" cy="223520"/>
          </a:xfrm>
        </p:spPr>
        <p:txBody>
          <a:bodyPr anchor="ctr">
            <a:noAutofit/>
          </a:bodyPr>
          <a:lstStyle>
            <a:lvl1pPr marL="0" indent="0">
              <a:buNone/>
              <a:defRPr lang="en-US" sz="1200" kern="1200" dirty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Source:</a:t>
            </a:r>
          </a:p>
        </p:txBody>
      </p:sp>
    </p:spTree>
    <p:extLst>
      <p:ext uri="{BB962C8B-B14F-4D97-AF65-F5344CB8AC3E}">
        <p14:creationId xmlns:p14="http://schemas.microsoft.com/office/powerpoint/2010/main" val="39577879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600200"/>
            <a:ext cx="5181600" cy="45767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181600" cy="45767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6634480"/>
            <a:ext cx="4846638" cy="223520"/>
          </a:xfrm>
        </p:spPr>
        <p:txBody>
          <a:bodyPr anchor="ctr">
            <a:noAutofit/>
          </a:bodyPr>
          <a:lstStyle>
            <a:lvl1pPr marL="0" indent="0">
              <a:buNone/>
              <a:defRPr lang="en-US" sz="1200" kern="1200" dirty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Source:</a:t>
            </a:r>
          </a:p>
        </p:txBody>
      </p:sp>
    </p:spTree>
    <p:extLst>
      <p:ext uri="{BB962C8B-B14F-4D97-AF65-F5344CB8AC3E}">
        <p14:creationId xmlns:p14="http://schemas.microsoft.com/office/powerpoint/2010/main" val="12663563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609344"/>
            <a:ext cx="3273552" cy="456761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6634480"/>
            <a:ext cx="4846638" cy="223520"/>
          </a:xfrm>
        </p:spPr>
        <p:txBody>
          <a:bodyPr anchor="ctr">
            <a:noAutofit/>
          </a:bodyPr>
          <a:lstStyle>
            <a:lvl1pPr marL="0" indent="0">
              <a:buNone/>
              <a:defRPr lang="en-US" sz="1200" kern="1200" dirty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Source: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sz="half" idx="14"/>
          </p:nvPr>
        </p:nvSpPr>
        <p:spPr>
          <a:xfrm>
            <a:off x="4459224" y="1609344"/>
            <a:ext cx="3273552" cy="456761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sz="half" idx="15"/>
          </p:nvPr>
        </p:nvSpPr>
        <p:spPr>
          <a:xfrm>
            <a:off x="8080248" y="1609344"/>
            <a:ext cx="3273552" cy="456761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837388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0058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14170"/>
            <a:ext cx="5157787" cy="66984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284017"/>
            <a:ext cx="5157787" cy="313062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14170"/>
            <a:ext cx="5183188" cy="66984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284017"/>
            <a:ext cx="5183188" cy="313062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6634480"/>
            <a:ext cx="4846638" cy="223520"/>
          </a:xfrm>
        </p:spPr>
        <p:txBody>
          <a:bodyPr anchor="ctr">
            <a:noAutofit/>
          </a:bodyPr>
          <a:lstStyle>
            <a:lvl1pPr marL="0" indent="0">
              <a:buNone/>
              <a:defRPr lang="en-US" sz="1200" kern="1200" dirty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Source: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5657850"/>
            <a:ext cx="12192000" cy="733425"/>
          </a:xfrm>
          <a:solidFill>
            <a:schemeClr val="accent1">
              <a:lumMod val="75000"/>
            </a:schemeClr>
          </a:solidFill>
        </p:spPr>
        <p:txBody>
          <a:bodyPr tIns="91440" bIns="91440" anchor="ctr"/>
          <a:lstStyle>
            <a:lvl1pPr marL="0" indent="0" algn="ctr">
              <a:buNone/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3014620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058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6634480"/>
            <a:ext cx="4846638" cy="223520"/>
          </a:xfrm>
        </p:spPr>
        <p:txBody>
          <a:bodyPr anchor="ctr">
            <a:noAutofit/>
          </a:bodyPr>
          <a:lstStyle>
            <a:lvl1pPr marL="0" indent="0">
              <a:buNone/>
              <a:defRPr lang="en-US" sz="1200" kern="1200" dirty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Source:</a:t>
            </a:r>
          </a:p>
        </p:txBody>
      </p:sp>
    </p:spTree>
    <p:extLst>
      <p:ext uri="{BB962C8B-B14F-4D97-AF65-F5344CB8AC3E}">
        <p14:creationId xmlns:p14="http://schemas.microsoft.com/office/powerpoint/2010/main" val="3626086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6634480"/>
            <a:ext cx="4846638" cy="223520"/>
          </a:xfrm>
        </p:spPr>
        <p:txBody>
          <a:bodyPr anchor="ctr">
            <a:noAutofit/>
          </a:bodyPr>
          <a:lstStyle>
            <a:lvl1pPr marL="0" indent="0">
              <a:buNone/>
              <a:defRPr lang="en-US" sz="1200" kern="1200" dirty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Source:</a:t>
            </a:r>
          </a:p>
        </p:txBody>
      </p:sp>
    </p:spTree>
    <p:extLst>
      <p:ext uri="{BB962C8B-B14F-4D97-AF65-F5344CB8AC3E}">
        <p14:creationId xmlns:p14="http://schemas.microsoft.com/office/powerpoint/2010/main" val="30465273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 marL="685800" indent="-228600">
              <a:buFontTx/>
              <a:buBlip>
                <a:blip r:embed="rId2"/>
              </a:buBlip>
              <a:defRPr sz="2800"/>
            </a:lvl2pPr>
            <a:lvl3pPr marL="1143000" indent="-228600">
              <a:buFontTx/>
              <a:buBlip>
                <a:blip r:embed="rId3"/>
              </a:buBlip>
              <a:defRPr sz="2400"/>
            </a:lvl3pPr>
            <a:lvl4pPr marL="1600200" indent="-228600">
              <a:buFontTx/>
              <a:buBlip>
                <a:blip r:embed="rId4"/>
              </a:buBlip>
              <a:defRPr sz="2000"/>
            </a:lvl4pPr>
            <a:lvl5pPr marL="2057400" indent="-228600">
              <a:buFontTx/>
              <a:buBlip>
                <a:blip r:embed="rId4"/>
              </a:buBlip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6634480"/>
            <a:ext cx="4846638" cy="223520"/>
          </a:xfrm>
        </p:spPr>
        <p:txBody>
          <a:bodyPr anchor="ctr">
            <a:noAutofit/>
          </a:bodyPr>
          <a:lstStyle>
            <a:lvl1pPr marL="0" indent="0">
              <a:buNone/>
              <a:defRPr lang="en-US" sz="1200" kern="1200" dirty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Source:</a:t>
            </a:r>
          </a:p>
        </p:txBody>
      </p:sp>
    </p:spTree>
    <p:extLst>
      <p:ext uri="{BB962C8B-B14F-4D97-AF65-F5344CB8AC3E}">
        <p14:creationId xmlns:p14="http://schemas.microsoft.com/office/powerpoint/2010/main" val="38200292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or Pan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839788" y="457200"/>
            <a:ext cx="2743200" cy="5840660"/>
          </a:xfrm>
          <a:prstGeom prst="rect">
            <a:avLst/>
          </a:prstGeom>
          <a:solidFill>
            <a:schemeClr val="bg2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2743200" cy="1600200"/>
          </a:xfrm>
        </p:spPr>
        <p:txBody>
          <a:bodyPr anchor="b">
            <a:normAutofit/>
          </a:bodyPr>
          <a:lstStyle>
            <a:lvl1pPr>
              <a:defRPr sz="28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97680" y="457200"/>
            <a:ext cx="7057708" cy="5840659"/>
          </a:xfrm>
        </p:spPr>
        <p:txBody>
          <a:bodyPr/>
          <a:lstStyle>
            <a:lvl1pPr>
              <a:defRPr sz="3200"/>
            </a:lvl1pPr>
            <a:lvl2pPr marL="685800" indent="-228600">
              <a:buFontTx/>
              <a:buBlip>
                <a:blip r:embed="rId2"/>
              </a:buBlip>
              <a:defRPr sz="2800"/>
            </a:lvl2pPr>
            <a:lvl3pPr marL="1143000" indent="-228600">
              <a:buFontTx/>
              <a:buBlip>
                <a:blip r:embed="rId3"/>
              </a:buBlip>
              <a:defRPr sz="2400"/>
            </a:lvl3pPr>
            <a:lvl4pPr marL="1600200" indent="-228600">
              <a:buFontTx/>
              <a:buBlip>
                <a:blip r:embed="rId4"/>
              </a:buBlip>
              <a:defRPr sz="2000"/>
            </a:lvl4pPr>
            <a:lvl5pPr marL="2057400" indent="-228600">
              <a:buFontTx/>
              <a:buBlip>
                <a:blip r:embed="rId4"/>
              </a:buBlip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2743200" cy="4240460"/>
          </a:xfrm>
        </p:spPr>
        <p:txBody>
          <a:bodyPr tIns="91440" bIns="91440"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6634480"/>
            <a:ext cx="4846638" cy="223520"/>
          </a:xfrm>
        </p:spPr>
        <p:txBody>
          <a:bodyPr anchor="ctr">
            <a:noAutofit/>
          </a:bodyPr>
          <a:lstStyle>
            <a:lvl1pPr marL="0" indent="0">
              <a:buNone/>
              <a:defRPr lang="en-US" sz="1200" kern="1200" dirty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Source:</a:t>
            </a:r>
          </a:p>
        </p:txBody>
      </p:sp>
    </p:spTree>
    <p:extLst>
      <p:ext uri="{BB962C8B-B14F-4D97-AF65-F5344CB8AC3E}">
        <p14:creationId xmlns:p14="http://schemas.microsoft.com/office/powerpoint/2010/main" val="28938165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6634480"/>
            <a:ext cx="4846638" cy="223520"/>
          </a:xfrm>
        </p:spPr>
        <p:txBody>
          <a:bodyPr anchor="ctr">
            <a:noAutofit/>
          </a:bodyPr>
          <a:lstStyle>
            <a:lvl1pPr marL="0" indent="0">
              <a:buNone/>
              <a:defRPr lang="en-US" sz="1200" kern="1200" dirty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Source:</a:t>
            </a:r>
          </a:p>
        </p:txBody>
      </p:sp>
    </p:spTree>
    <p:extLst>
      <p:ext uri="{BB962C8B-B14F-4D97-AF65-F5344CB8AC3E}">
        <p14:creationId xmlns:p14="http://schemas.microsoft.com/office/powerpoint/2010/main" val="16806620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afal title page_si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7"/>
          <p:cNvSpPr>
            <a:spLocks noChangeArrowheads="1"/>
          </p:cNvSpPr>
          <p:nvPr userDrawn="1"/>
        </p:nvSpPr>
        <p:spPr bwMode="auto">
          <a:xfrm>
            <a:off x="9651477" y="6553201"/>
            <a:ext cx="190539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200" b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www.safalpartners.com</a:t>
            </a:r>
          </a:p>
        </p:txBody>
      </p:sp>
      <p:pic>
        <p:nvPicPr>
          <p:cNvPr id="4" name="Picture 3" descr="bar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" y="6473958"/>
            <a:ext cx="12191188" cy="79243"/>
          </a:xfrm>
          <a:prstGeom prst="rect">
            <a:avLst/>
          </a:prstGeom>
        </p:spPr>
      </p:pic>
      <p:sp>
        <p:nvSpPr>
          <p:cNvPr id="6" name="Rectangle 1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3556000" y="3962401"/>
            <a:ext cx="5384799" cy="286232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buFontTx/>
              <a:buNone/>
              <a:defRPr sz="1400" i="1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2540000" y="3295067"/>
            <a:ext cx="7315200" cy="424732"/>
          </a:xfrm>
          <a:prstGeom prst="rect">
            <a:avLst/>
          </a:prstGeom>
        </p:spPr>
        <p:txBody>
          <a:bodyPr wrap="square" tIns="45720" bIns="45720">
            <a:spAutoFit/>
          </a:bodyPr>
          <a:lstStyle>
            <a:lvl1pPr algn="ctr">
              <a:defRPr sz="2400" b="1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556000" y="4495801"/>
            <a:ext cx="5384800" cy="258532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buNone/>
              <a:defRPr sz="1200" i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sz="1600" i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600" i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600" i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600" i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179" y="1414565"/>
            <a:ext cx="5067643" cy="1520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0498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resenter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ar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" y="-3043"/>
            <a:ext cx="12191188" cy="79243"/>
          </a:xfrm>
          <a:prstGeom prst="rect">
            <a:avLst/>
          </a:prstGeom>
        </p:spPr>
      </p:pic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0" y="6688667"/>
            <a:ext cx="12192000" cy="182981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Rectangle 8"/>
          <p:cNvSpPr>
            <a:spLocks noChangeArrowheads="1"/>
          </p:cNvSpPr>
          <p:nvPr userDrawn="1"/>
        </p:nvSpPr>
        <p:spPr bwMode="auto">
          <a:xfrm>
            <a:off x="11736415" y="6680202"/>
            <a:ext cx="413576" cy="228268"/>
          </a:xfrm>
          <a:prstGeom prst="rect">
            <a:avLst/>
          </a:prstGeom>
          <a:noFill/>
          <a:ln>
            <a:noFill/>
          </a:ln>
        </p:spPr>
        <p:txBody>
          <a:bodyPr wrap="none" lIns="90488" tIns="44450" rIns="90488" bIns="44450" anchor="ctr">
            <a:spAutoFit/>
          </a:bodyPr>
          <a:lstStyle/>
          <a:p>
            <a:pPr algn="r" defTabSz="457200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b="1">
                <a:solidFill>
                  <a:schemeClr val="bg1"/>
                </a:solidFill>
                <a:latin typeface="Calibri"/>
              </a:rPr>
              <a:t>2016</a:t>
            </a:r>
          </a:p>
        </p:txBody>
      </p:sp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5806018" y="6670355"/>
            <a:ext cx="577849" cy="230832"/>
          </a:xfrm>
          <a:prstGeom prst="rect">
            <a:avLst/>
          </a:prstGeom>
          <a:noFill/>
          <a:ln>
            <a:noFill/>
          </a:ln>
        </p:spPr>
        <p:txBody>
          <a:bodyPr lIns="90488" rIns="90488" anchor="ctr">
            <a:spAutoFit/>
          </a:bodyPr>
          <a:lstStyle/>
          <a:p>
            <a:pPr algn="ctr" defTabSz="457200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fld id="{2BF07DEB-607E-47B5-8250-1D8372858C64}" type="slidenum">
              <a:rPr lang="en-US" sz="900" b="1" smtClean="0">
                <a:solidFill>
                  <a:schemeClr val="bg1"/>
                </a:solidFill>
                <a:latin typeface="Calibri"/>
              </a:rPr>
              <a:pPr algn="ctr" defTabSz="457200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1">
              <a:solidFill>
                <a:schemeClr val="bg1"/>
              </a:solidFill>
              <a:latin typeface="Calibri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6663" y="6095517"/>
            <a:ext cx="1826211" cy="547863"/>
          </a:xfrm>
          <a:prstGeom prst="rect">
            <a:avLst/>
          </a:prstGeom>
        </p:spPr>
      </p:pic>
      <p:sp>
        <p:nvSpPr>
          <p:cNvPr id="12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2438400" y="472736"/>
            <a:ext cx="7315200" cy="424732"/>
          </a:xfrm>
          <a:prstGeom prst="rect">
            <a:avLst/>
          </a:prstGeom>
        </p:spPr>
        <p:txBody>
          <a:bodyPr wrap="square" tIns="45720" bIns="45720">
            <a:spAutoFit/>
          </a:bodyPr>
          <a:lstStyle>
            <a:lvl1pPr algn="ctr">
              <a:defRPr sz="2400" b="1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295402" y="1673468"/>
            <a:ext cx="9601199" cy="2585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sz="1200" i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sz="1600" i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600" i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600" i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600" i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719950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  <a:lvl2pPr>
              <a:defRPr>
                <a:solidFill>
                  <a:schemeClr val="bg2">
                    <a:lumMod val="25000"/>
                  </a:schemeClr>
                </a:solidFill>
              </a:defRPr>
            </a:lvl2pPr>
            <a:lvl3pPr>
              <a:defRPr>
                <a:solidFill>
                  <a:schemeClr val="bg2">
                    <a:lumMod val="25000"/>
                  </a:schemeClr>
                </a:solidFill>
              </a:defRPr>
            </a:lvl3pPr>
            <a:lvl4pPr>
              <a:defRPr>
                <a:solidFill>
                  <a:schemeClr val="bg2">
                    <a:lumMod val="25000"/>
                  </a:schemeClr>
                </a:solidFill>
              </a:defRPr>
            </a:lvl4pPr>
            <a:lvl5pPr>
              <a:defRPr>
                <a:solidFill>
                  <a:schemeClr val="bg2">
                    <a:lumMod val="2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26413"/>
            <a:ext cx="10515600" cy="1325563"/>
          </a:xfrm>
          <a:prstGeom prst="rect">
            <a:avLst/>
          </a:prstGeom>
        </p:spPr>
        <p:txBody>
          <a:bodyPr anchor="b"/>
          <a:lstStyle>
            <a:lvl1pPr>
              <a:defRPr baseline="0">
                <a:solidFill>
                  <a:srgbClr val="315F9F"/>
                </a:solidFill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defRPr>
            </a:lvl1pPr>
          </a:lstStyle>
          <a:p>
            <a:r>
              <a:rPr lang="en-US"/>
              <a:t>To Design, Define.</a:t>
            </a:r>
          </a:p>
        </p:txBody>
      </p:sp>
    </p:spTree>
    <p:extLst>
      <p:ext uri="{BB962C8B-B14F-4D97-AF65-F5344CB8AC3E}">
        <p14:creationId xmlns:p14="http://schemas.microsoft.com/office/powerpoint/2010/main" val="338260121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044700"/>
            <a:ext cx="10972800" cy="3721100"/>
          </a:xfrm>
        </p:spPr>
        <p:txBody>
          <a:bodyPr>
            <a:normAutofit/>
          </a:bodyPr>
          <a:lstStyle>
            <a:lvl1pPr>
              <a:lnSpc>
                <a:spcPct val="95000"/>
              </a:lnSpc>
              <a:spcBef>
                <a:spcPts val="1800"/>
              </a:spcBef>
              <a:defRPr sz="2400"/>
            </a:lvl1pPr>
            <a:lvl2pPr>
              <a:lnSpc>
                <a:spcPct val="95000"/>
              </a:lnSpc>
              <a:spcBef>
                <a:spcPts val="800"/>
              </a:spcBef>
              <a:defRPr sz="2200"/>
            </a:lvl2pPr>
            <a:lvl3pPr>
              <a:lnSpc>
                <a:spcPct val="95000"/>
              </a:lnSpc>
              <a:spcBef>
                <a:spcPts val="800"/>
              </a:spcBef>
              <a:defRPr sz="2000"/>
            </a:lvl3pPr>
            <a:lvl4pPr>
              <a:lnSpc>
                <a:spcPct val="95000"/>
              </a:lnSpc>
              <a:spcBef>
                <a:spcPts val="800"/>
              </a:spcBef>
              <a:defRPr sz="1800"/>
            </a:lvl4pPr>
            <a:lvl5pPr>
              <a:lnSpc>
                <a:spcPct val="95000"/>
              </a:lnSpc>
              <a:spcBef>
                <a:spcPts val="8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4" name="Rectangle 3"/>
          <p:cNvSpPr/>
          <p:nvPr userDrawn="1"/>
        </p:nvSpPr>
        <p:spPr>
          <a:xfrm>
            <a:off x="0" y="1543050"/>
            <a:ext cx="12192000" cy="457200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5" name="Content Placeholder 2"/>
          <p:cNvSpPr>
            <a:spLocks noGrp="1"/>
          </p:cNvSpPr>
          <p:nvPr>
            <p:ph sz="half" idx="10" hasCustomPrompt="1"/>
          </p:nvPr>
        </p:nvSpPr>
        <p:spPr>
          <a:xfrm>
            <a:off x="609600" y="1568452"/>
            <a:ext cx="10972800" cy="412749"/>
          </a:xfrm>
          <a:effectLst/>
        </p:spPr>
        <p:txBody>
          <a:bodyPr/>
          <a:lstStyle>
            <a:lvl1pPr marL="0" indent="0">
              <a:buNone/>
              <a:defRPr sz="2400" b="1" baseline="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defRPr>
            </a:lvl1pPr>
            <a:lvl2pPr marL="457200" indent="0">
              <a:buNone/>
              <a:defRPr sz="22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Slide Subtitle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2628777053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 - Titl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057401"/>
            <a:ext cx="5384800" cy="4068763"/>
          </a:xfrm>
        </p:spPr>
        <p:txBody>
          <a:bodyPr/>
          <a:lstStyle>
            <a:lvl1pPr marL="274320" indent="-274320"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2057401"/>
            <a:ext cx="5384800" cy="4068763"/>
          </a:xfrm>
        </p:spPr>
        <p:txBody>
          <a:bodyPr/>
          <a:lstStyle>
            <a:lvl1pPr marL="274320" indent="-274320"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0" y="1543050"/>
            <a:ext cx="12192000" cy="457200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Content Placeholder 2"/>
          <p:cNvSpPr>
            <a:spLocks noGrp="1"/>
          </p:cNvSpPr>
          <p:nvPr>
            <p:ph sz="half" idx="10" hasCustomPrompt="1"/>
          </p:nvPr>
        </p:nvSpPr>
        <p:spPr>
          <a:xfrm>
            <a:off x="609600" y="1568452"/>
            <a:ext cx="5384800" cy="412749"/>
          </a:xfrm>
          <a:effectLst/>
        </p:spPr>
        <p:txBody>
          <a:bodyPr/>
          <a:lstStyle>
            <a:lvl1pPr marL="0" indent="0">
              <a:buNone/>
              <a:defRPr sz="2400" b="1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defRPr>
            </a:lvl1pPr>
            <a:lvl2pPr marL="457200" indent="0">
              <a:buNone/>
              <a:defRPr sz="22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Column Title Here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half" idx="11" hasCustomPrompt="1"/>
          </p:nvPr>
        </p:nvSpPr>
        <p:spPr>
          <a:xfrm>
            <a:off x="6197600" y="1568452"/>
            <a:ext cx="5384800" cy="412749"/>
          </a:xfrm>
          <a:effectLst/>
        </p:spPr>
        <p:txBody>
          <a:bodyPr/>
          <a:lstStyle>
            <a:lvl1pPr marL="0" indent="0">
              <a:buNone/>
              <a:defRPr sz="2400" b="1" baseline="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defRPr>
            </a:lvl1pPr>
            <a:lvl2pPr marL="457200" indent="0">
              <a:buNone/>
              <a:defRPr sz="22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Column Title Here</a:t>
            </a:r>
          </a:p>
        </p:txBody>
      </p:sp>
      <p:cxnSp>
        <p:nvCxnSpPr>
          <p:cNvPr id="10" name="Straight Connector 9"/>
          <p:cNvCxnSpPr>
            <a:stCxn id="5" idx="0"/>
          </p:cNvCxnSpPr>
          <p:nvPr userDrawn="1"/>
        </p:nvCxnSpPr>
        <p:spPr>
          <a:xfrm>
            <a:off x="6096000" y="1543050"/>
            <a:ext cx="0" cy="4705350"/>
          </a:xfrm>
          <a:prstGeom prst="line">
            <a:avLst/>
          </a:prstGeom>
          <a:ln>
            <a:solidFill>
              <a:schemeClr val="tx1">
                <a:lumMod val="50000"/>
                <a:alpha val="1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589045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</p:spTree>
    <p:extLst>
      <p:ext uri="{BB962C8B-B14F-4D97-AF65-F5344CB8AC3E}">
        <p14:creationId xmlns:p14="http://schemas.microsoft.com/office/powerpoint/2010/main" val="2595080911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Relationship Id="rId30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080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619441"/>
            <a:ext cx="10515600" cy="45164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1524" y="6629400"/>
            <a:ext cx="12188952" cy="228600"/>
          </a:xfrm>
          <a:prstGeom prst="rect">
            <a:avLst/>
          </a:prstGeom>
          <a:solidFill>
            <a:srgbClr val="F69B18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1524" y="0"/>
            <a:ext cx="12188952" cy="118872"/>
            <a:chOff x="1524" y="0"/>
            <a:chExt cx="12188952" cy="118872"/>
          </a:xfrm>
          <a:solidFill>
            <a:srgbClr val="0D477B"/>
          </a:solidFill>
        </p:grpSpPr>
        <p:sp>
          <p:nvSpPr>
            <p:cNvPr id="9" name="Rectangle 8"/>
            <p:cNvSpPr/>
            <p:nvPr userDrawn="1"/>
          </p:nvSpPr>
          <p:spPr>
            <a:xfrm>
              <a:off x="1524" y="0"/>
              <a:ext cx="3044952" cy="11887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 userDrawn="1"/>
          </p:nvSpPr>
          <p:spPr>
            <a:xfrm>
              <a:off x="3042256" y="0"/>
              <a:ext cx="3044952" cy="11887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6080855" y="0"/>
              <a:ext cx="3049810" cy="11887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9122196" y="0"/>
              <a:ext cx="3068280" cy="11887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1"/>
          <p:cNvSpPr>
            <a:spLocks noChangeArrowheads="1"/>
          </p:cNvSpPr>
          <p:nvPr userDrawn="1"/>
        </p:nvSpPr>
        <p:spPr bwMode="auto">
          <a:xfrm>
            <a:off x="6978" y="6617934"/>
            <a:ext cx="1662444" cy="240066"/>
          </a:xfrm>
          <a:prstGeom prst="rect">
            <a:avLst/>
          </a:prstGeom>
          <a:noFill/>
          <a:ln>
            <a:noFill/>
          </a:ln>
        </p:spPr>
        <p:txBody>
          <a:bodyPr wrap="none" lIns="90488" tIns="27432" rIns="90488" bIns="27432" anchor="ctr">
            <a:spAutoFit/>
          </a:bodyPr>
          <a:lstStyle/>
          <a:p>
            <a:pPr marL="0" algn="r" defTabSz="914400" rtl="0" eaLnBrk="1" latinLnBrk="0" hangingPunct="1">
              <a:defRPr/>
            </a:pPr>
            <a:r>
              <a:rPr lang="en-US" sz="1200" kern="1200">
                <a:solidFill>
                  <a:srgbClr val="0D477B"/>
                </a:solidFill>
                <a:latin typeface="+mn-lt"/>
                <a:ea typeface="+mn-ea"/>
                <a:cs typeface="+mn-cs"/>
              </a:rPr>
              <a:t>© 2021 </a:t>
            </a:r>
            <a:r>
              <a:rPr lang="en-US" sz="1200" kern="1200" err="1">
                <a:solidFill>
                  <a:srgbClr val="0D477B"/>
                </a:solidFill>
                <a:latin typeface="+mn-lt"/>
                <a:ea typeface="+mn-ea"/>
                <a:cs typeface="+mn-cs"/>
              </a:rPr>
              <a:t>Safal</a:t>
            </a:r>
            <a:r>
              <a:rPr lang="en-US" sz="1200" kern="1200">
                <a:solidFill>
                  <a:srgbClr val="0D477B"/>
                </a:solidFill>
                <a:latin typeface="+mn-lt"/>
                <a:ea typeface="+mn-ea"/>
                <a:cs typeface="+mn-cs"/>
              </a:rPr>
              <a:t> Partners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04000663-EB58-8445-AF9E-E290D7C19A6F}"/>
              </a:ext>
            </a:extLst>
          </p:cNvPr>
          <p:cNvSpPr/>
          <p:nvPr userDrawn="1"/>
        </p:nvSpPr>
        <p:spPr>
          <a:xfrm>
            <a:off x="11627073" y="6292731"/>
            <a:ext cx="489243" cy="489243"/>
          </a:xfrm>
          <a:prstGeom prst="ellipse">
            <a:avLst/>
          </a:prstGeom>
          <a:solidFill>
            <a:srgbClr val="0D47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 userDrawn="1"/>
        </p:nvSpPr>
        <p:spPr>
          <a:xfrm>
            <a:off x="11699755" y="6419152"/>
            <a:ext cx="341760" cy="240066"/>
          </a:xfrm>
          <a:prstGeom prst="rect">
            <a:avLst/>
          </a:prstGeom>
        </p:spPr>
        <p:txBody>
          <a:bodyPr wrap="none" tIns="27432" bIns="27432" anchor="ctr">
            <a:spAutoFit/>
          </a:bodyPr>
          <a:lstStyle/>
          <a:p>
            <a:pPr marL="0" algn="ctr" defTabSz="914400" rtl="0" eaLnBrk="1" latinLnBrk="0" hangingPunct="1"/>
            <a:fld id="{2BF07DEB-607E-47B5-8250-1D8372858C64}" type="slidenum">
              <a:rPr lang="en-US" sz="1200" kern="1200" smtClean="0">
                <a:solidFill>
                  <a:srgbClr val="F69B18"/>
                </a:solidFill>
                <a:latin typeface="+mn-lt"/>
                <a:ea typeface="+mn-ea"/>
                <a:cs typeface="+mn-cs"/>
              </a:rPr>
              <a:pPr marL="0" algn="ctr" defTabSz="914400" rtl="0" eaLnBrk="1" latinLnBrk="0" hangingPunct="1"/>
              <a:t>‹#›</a:t>
            </a:fld>
            <a:endParaRPr lang="en-US" sz="1200" kern="1200">
              <a:solidFill>
                <a:srgbClr val="F69B18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2043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72" r:id="rId3"/>
    <p:sldLayoutId id="2147483650" r:id="rId4"/>
    <p:sldLayoutId id="2147483649" r:id="rId5"/>
    <p:sldLayoutId id="2147483681" r:id="rId6"/>
    <p:sldLayoutId id="2147483653" r:id="rId7"/>
    <p:sldLayoutId id="2147483665" r:id="rId8"/>
    <p:sldLayoutId id="2147483651" r:id="rId9"/>
    <p:sldLayoutId id="2147483658" r:id="rId10"/>
    <p:sldLayoutId id="2147483659" r:id="rId11"/>
    <p:sldLayoutId id="2147483660" r:id="rId12"/>
    <p:sldLayoutId id="2147483652" r:id="rId13"/>
    <p:sldLayoutId id="2147483664" r:id="rId14"/>
    <p:sldLayoutId id="2147483662" r:id="rId15"/>
    <p:sldLayoutId id="2147483654" r:id="rId16"/>
    <p:sldLayoutId id="2147483655" r:id="rId17"/>
    <p:sldLayoutId id="2147483656" r:id="rId18"/>
    <p:sldLayoutId id="2147483663" r:id="rId19"/>
    <p:sldLayoutId id="2147483657" r:id="rId20"/>
    <p:sldLayoutId id="2147483666" r:id="rId21"/>
    <p:sldLayoutId id="2147483667" r:id="rId22"/>
    <p:sldLayoutId id="2147483668" r:id="rId23"/>
    <p:sldLayoutId id="2147483669" r:id="rId24"/>
    <p:sldLayoutId id="2147483670" r:id="rId25"/>
    <p:sldLayoutId id="2147483671" r:id="rId2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28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29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30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31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31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2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8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orkforcegps.org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ClosingSkillsGap@dol.gov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 descr="&quot;Decorative&quot;">
            <a:extLst>
              <a:ext uri="{FF2B5EF4-FFF2-40B4-BE49-F238E27FC236}">
                <a16:creationId xmlns:a16="http://schemas.microsoft.com/office/drawing/2014/main" id="{3E55010B-CBEB-474E-8C9A-53108C431328}"/>
              </a:ext>
            </a:extLst>
          </p:cNvPr>
          <p:cNvSpPr/>
          <p:nvPr/>
        </p:nvSpPr>
        <p:spPr>
          <a:xfrm>
            <a:off x="0" y="0"/>
            <a:ext cx="12192000" cy="6182897"/>
          </a:xfrm>
          <a:prstGeom prst="rect">
            <a:avLst/>
          </a:prstGeom>
          <a:solidFill>
            <a:srgbClr val="0D47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54618"/>
            <a:ext cx="10515600" cy="1008063"/>
          </a:xfrm>
        </p:spPr>
        <p:txBody>
          <a:bodyPr>
            <a:normAutofit fontScale="90000"/>
          </a:bodyPr>
          <a:lstStyle/>
          <a:p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H-1B Apprenticeships: </a:t>
            </a:r>
            <a:b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Closing the Skills Gap Program Grants </a:t>
            </a:r>
            <a:b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Management and Technical Assistance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1177925" y="3231931"/>
            <a:ext cx="9531350" cy="1309687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3600" dirty="0">
                <a:solidFill>
                  <a:srgbClr val="F69B18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Meeting the Challenges of Postsecondary Partnerships</a:t>
            </a:r>
          </a:p>
          <a:p>
            <a:pPr marL="0" indent="0" algn="ctr">
              <a:buNone/>
            </a:pPr>
            <a:r>
              <a:rPr lang="en-US" sz="3600" dirty="0">
                <a:solidFill>
                  <a:srgbClr val="F69B18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November 18, 2021   •   1:00 PM – 2:30 PM EDT</a:t>
            </a:r>
            <a:endParaRPr lang="en-US" dirty="0">
              <a:solidFill>
                <a:srgbClr val="F69B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AutoShape 2" descr="Image result for TEXAS WORKFORCE COMMISSION logo png">
            <a:extLst>
              <a:ext uri="{FF2B5EF4-FFF2-40B4-BE49-F238E27FC236}">
                <a16:creationId xmlns:a16="http://schemas.microsoft.com/office/drawing/2014/main" id="{E3E8340D-A9C8-4BDF-A7B3-AF31F574C1C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 descr="logo">
            <a:extLst>
              <a:ext uri="{FF2B5EF4-FFF2-40B4-BE49-F238E27FC236}">
                <a16:creationId xmlns:a16="http://schemas.microsoft.com/office/drawing/2014/main" id="{E78055EB-3228-0D4A-BBA4-69ECAE9314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3721" y="4795081"/>
            <a:ext cx="2948279" cy="1387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1276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72BCA-C537-4C09-86A0-7B66F1AD8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33054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rgbClr val="0D477B"/>
                </a:solidFill>
                <a:latin typeface="Arial"/>
                <a:cs typeface="Arial"/>
              </a:rPr>
              <a:t>While others sign on, let us know who is on the call.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1B4D57-892C-4D01-B803-1815FECF94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F69B18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D477B"/>
                </a:solidFill>
                <a:latin typeface="Arial"/>
                <a:ea typeface="+mn-lt"/>
                <a:cs typeface="Arial"/>
              </a:rPr>
              <a:t>Name</a:t>
            </a:r>
          </a:p>
          <a:p>
            <a:pPr>
              <a:buClr>
                <a:srgbClr val="F69B18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D477B"/>
                </a:solidFill>
                <a:latin typeface="Arial"/>
                <a:ea typeface="+mn-lt"/>
                <a:cs typeface="Arial"/>
              </a:rPr>
              <a:t>Grant Name/Organization</a:t>
            </a:r>
          </a:p>
          <a:p>
            <a:pPr>
              <a:buClr>
                <a:srgbClr val="F69B18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D477B"/>
                </a:solidFill>
                <a:latin typeface="Arial"/>
                <a:ea typeface="+mn-lt"/>
                <a:cs typeface="Arial"/>
              </a:rPr>
              <a:t>Location</a:t>
            </a:r>
          </a:p>
          <a:p>
            <a:r>
              <a:rPr lang="en-US" dirty="0">
                <a:solidFill>
                  <a:srgbClr val="0D477B"/>
                </a:solidFill>
                <a:latin typeface="Arial"/>
                <a:ea typeface="+mn-lt"/>
                <a:cs typeface="Arial"/>
              </a:rPr>
              <a:t>Anyone listening today with you?</a:t>
            </a:r>
            <a:endParaRPr lang="en-US" dirty="0">
              <a:latin typeface="Arial"/>
              <a:cs typeface="Arial"/>
            </a:endParaRPr>
          </a:p>
          <a:p>
            <a:pPr>
              <a:buClr>
                <a:srgbClr val="F69B18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D477B"/>
                </a:solidFill>
                <a:latin typeface="Arial"/>
                <a:cs typeface="Arial"/>
              </a:rPr>
              <a:t>What are strategies you have implemented or are planning to implement to support your Closing the Skills Gap grant project activities? </a:t>
            </a:r>
          </a:p>
        </p:txBody>
      </p:sp>
    </p:spTree>
    <p:extLst>
      <p:ext uri="{BB962C8B-B14F-4D97-AF65-F5344CB8AC3E}">
        <p14:creationId xmlns:p14="http://schemas.microsoft.com/office/powerpoint/2010/main" val="4665603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8A35ECB-E90E-4406-971E-E94C0C040F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5821"/>
            <a:ext cx="10515600" cy="881440"/>
          </a:xfrm>
        </p:spPr>
        <p:txBody>
          <a:bodyPr>
            <a:normAutofit/>
          </a:bodyPr>
          <a:lstStyle/>
          <a:p>
            <a:r>
              <a:rPr lang="en-US" sz="2500" b="1" dirty="0">
                <a:solidFill>
                  <a:srgbClr val="0D477B"/>
                </a:solidFill>
                <a:latin typeface="Arial"/>
                <a:cs typeface="Arial"/>
              </a:rPr>
              <a:t>Agenda CSG </a:t>
            </a:r>
            <a:r>
              <a:rPr lang="en-US" sz="2500" dirty="0">
                <a:latin typeface="Arial"/>
                <a:cs typeface="Arial"/>
              </a:rPr>
              <a:t>Meeting the Challenges of Postsecondary Partnerships</a:t>
            </a:r>
            <a:endParaRPr lang="en-US" sz="2500" b="1" dirty="0">
              <a:solidFill>
                <a:srgbClr val="0D477B"/>
              </a:solidFill>
              <a:latin typeface="Arial"/>
              <a:cs typeface="Arial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C56701-0FC7-4AB9-886B-EC4A868243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algn="just" fontAlgn="base">
              <a:buClr>
                <a:srgbClr val="F69B18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D47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Welcome and Opening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...........……………..................[1:00</a:t>
            </a:r>
            <a:r>
              <a:rPr lang="en-US" sz="2400" dirty="0">
                <a:solidFill>
                  <a:srgbClr val="0D47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1:05</a:t>
            </a:r>
            <a:r>
              <a:rPr lang="en-US" sz="2400" dirty="0">
                <a:solidFill>
                  <a:srgbClr val="0D47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] ​</a:t>
            </a:r>
          </a:p>
          <a:p>
            <a:r>
              <a:rPr lang="en-US" sz="2400" dirty="0">
                <a:solidFill>
                  <a:srgbClr val="0D47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 of Speakers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………………………………..[1:05</a:t>
            </a:r>
            <a:r>
              <a:rPr lang="en-US" sz="2400" dirty="0">
                <a:solidFill>
                  <a:srgbClr val="0D47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1:10</a:t>
            </a:r>
            <a:r>
              <a:rPr lang="en-US" sz="2400" dirty="0">
                <a:solidFill>
                  <a:srgbClr val="0D47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]​</a:t>
            </a:r>
          </a:p>
          <a:p>
            <a:pPr fontAlgn="base"/>
            <a:r>
              <a:rPr lang="en-US" sz="2400" dirty="0">
                <a:solidFill>
                  <a:srgbClr val="0D47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Strategies for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Partnership Engagement..……….…….[1:10</a:t>
            </a:r>
            <a:r>
              <a:rPr lang="en-US" sz="2400" dirty="0">
                <a:solidFill>
                  <a:srgbClr val="0D47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1:50</a:t>
            </a:r>
            <a:r>
              <a:rPr lang="en-US" sz="2400" dirty="0">
                <a:solidFill>
                  <a:srgbClr val="0D47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] ​</a:t>
            </a:r>
          </a:p>
          <a:p>
            <a:pPr fontAlgn="base"/>
            <a:r>
              <a:rPr lang="en-US" sz="2400" dirty="0">
                <a:solidFill>
                  <a:srgbClr val="0D47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Q&amp;A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……………………………………………………….[1:50</a:t>
            </a:r>
            <a:r>
              <a:rPr lang="en-US" sz="2400" dirty="0">
                <a:solidFill>
                  <a:srgbClr val="0D47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2:15</a:t>
            </a:r>
            <a:r>
              <a:rPr lang="en-US" sz="2400" dirty="0">
                <a:solidFill>
                  <a:srgbClr val="0D47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</a:p>
          <a:p>
            <a:pPr fontAlgn="base"/>
            <a:r>
              <a:rPr lang="en-US" sz="2400" dirty="0">
                <a:solidFill>
                  <a:srgbClr val="0D47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Closing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…………………………………………………….[2:15</a:t>
            </a:r>
            <a:r>
              <a:rPr lang="en-US" sz="2400" dirty="0">
                <a:solidFill>
                  <a:srgbClr val="0D47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2:30</a:t>
            </a:r>
            <a:r>
              <a:rPr lang="en-US" sz="2400" dirty="0">
                <a:solidFill>
                  <a:srgbClr val="0D47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</a:p>
          <a:p>
            <a:pPr fontAlgn="base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B0F0"/>
              </a:solidFill>
              <a:latin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40555549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 descr="&quot;Decorative&quot;">
            <a:extLst>
              <a:ext uri="{FF2B5EF4-FFF2-40B4-BE49-F238E27FC236}">
                <a16:creationId xmlns:a16="http://schemas.microsoft.com/office/drawing/2014/main" id="{357FED87-2EA7-B24C-80CB-3CAC75416B9A}"/>
              </a:ext>
            </a:extLst>
          </p:cNvPr>
          <p:cNvSpPr/>
          <p:nvPr/>
        </p:nvSpPr>
        <p:spPr>
          <a:xfrm>
            <a:off x="0" y="0"/>
            <a:ext cx="12192000" cy="6182897"/>
          </a:xfrm>
          <a:prstGeom prst="rect">
            <a:avLst/>
          </a:prstGeom>
          <a:solidFill>
            <a:srgbClr val="0D47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ABCC91-044C-4291-BA02-A99AA78F4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000" dirty="0">
                <a:latin typeface="Arial"/>
                <a:cs typeface="Arial"/>
              </a:rPr>
              <a:t>Opening Remarks</a:t>
            </a:r>
          </a:p>
        </p:txBody>
      </p:sp>
      <p:pic>
        <p:nvPicPr>
          <p:cNvPr id="7" name="Picture 6" descr="logo">
            <a:extLst>
              <a:ext uri="{FF2B5EF4-FFF2-40B4-BE49-F238E27FC236}">
                <a16:creationId xmlns:a16="http://schemas.microsoft.com/office/drawing/2014/main" id="{636913E5-0173-0443-B135-530857B0D90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3721" y="4795081"/>
            <a:ext cx="2948279" cy="1387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0441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77051E-31DD-4CC1-B1E7-D9FEF1AF6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080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>
                <a:latin typeface="Arial"/>
                <a:cs typeface="Arial"/>
              </a:rPr>
              <a:t>Panel Moderator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ED88E17-1FBF-46D9-B778-0688FEDFDA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28040" y="1671320"/>
            <a:ext cx="5181600" cy="4576763"/>
          </a:xfrm>
        </p:spPr>
        <p:txBody>
          <a:bodyPr vert="horz" lIns="91440" tIns="45720" rIns="91440" bIns="45720" rtlCol="0">
            <a:normAutofit/>
          </a:bodyPr>
          <a:lstStyle/>
          <a:p>
            <a:pPr marL="0">
              <a:spcBef>
                <a:spcPts val="0"/>
              </a:spcBef>
              <a:spcAft>
                <a:spcPts val="600"/>
              </a:spcAft>
            </a:pPr>
            <a:r>
              <a:rPr lang="en-US" b="1">
                <a:latin typeface="Arial"/>
                <a:cs typeface="Arial"/>
              </a:rPr>
              <a:t>Christian Lagarde, PhD</a:t>
            </a:r>
          </a:p>
          <a:p>
            <a:pPr marL="0">
              <a:spcBef>
                <a:spcPts val="0"/>
              </a:spcBef>
              <a:spcAft>
                <a:spcPts val="600"/>
              </a:spcAft>
            </a:pPr>
            <a:r>
              <a:rPr lang="en-US">
                <a:latin typeface="Arial"/>
                <a:cs typeface="Arial"/>
              </a:rPr>
              <a:t>Coach/SME</a:t>
            </a:r>
          </a:p>
          <a:p>
            <a:pPr marL="0">
              <a:spcBef>
                <a:spcPts val="0"/>
              </a:spcBef>
              <a:spcAft>
                <a:spcPts val="600"/>
              </a:spcAft>
            </a:pPr>
            <a:r>
              <a:rPr lang="en-US">
                <a:latin typeface="Arial"/>
                <a:cs typeface="Arial"/>
              </a:rPr>
              <a:t>Safal Partners</a:t>
            </a:r>
          </a:p>
          <a:p>
            <a:pPr marL="0">
              <a:spcBef>
                <a:spcPts val="0"/>
              </a:spcBef>
              <a:spcAft>
                <a:spcPts val="600"/>
              </a:spcAft>
            </a:pPr>
            <a:endParaRPr lang="en-US" b="1">
              <a:latin typeface="Arial"/>
              <a:cs typeface="Arial"/>
            </a:endParaRPr>
          </a:p>
        </p:txBody>
      </p:sp>
      <p:pic>
        <p:nvPicPr>
          <p:cNvPr id="4" name="Picture 4" descr="A person in a suit">
            <a:extLst>
              <a:ext uri="{FF2B5EF4-FFF2-40B4-BE49-F238E27FC236}">
                <a16:creationId xmlns:a16="http://schemas.microsoft.com/office/drawing/2014/main" id="{3AB577A1-B205-47C4-B8B5-7AE46C92ED2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1673"/>
          <a:stretch/>
        </p:blipFill>
        <p:spPr>
          <a:xfrm>
            <a:off x="6172200" y="1600200"/>
            <a:ext cx="5181600" cy="45767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086742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77051E-31DD-4CC1-B1E7-D9FEF1AF6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9393"/>
            <a:ext cx="10515600" cy="807868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Presentation Speakers</a:t>
            </a:r>
          </a:p>
        </p:txBody>
      </p:sp>
      <p:pic>
        <p:nvPicPr>
          <p:cNvPr id="6" name="Picture 5" descr="A picture containing person, wall, indoor, blue">
            <a:extLst>
              <a:ext uri="{FF2B5EF4-FFF2-40B4-BE49-F238E27FC236}">
                <a16:creationId xmlns:a16="http://schemas.microsoft.com/office/drawing/2014/main" id="{2955A539-A236-4639-8235-8C4AAA65B1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265" y="1586753"/>
            <a:ext cx="2649779" cy="3044527"/>
          </a:xfrm>
          <a:prstGeom prst="rect">
            <a:avLst/>
          </a:prstGeom>
        </p:spPr>
      </p:pic>
      <p:pic>
        <p:nvPicPr>
          <p:cNvPr id="11" name="Picture 10" descr="A person wearing glasses and a suit">
            <a:extLst>
              <a:ext uri="{FF2B5EF4-FFF2-40B4-BE49-F238E27FC236}">
                <a16:creationId xmlns:a16="http://schemas.microsoft.com/office/drawing/2014/main" id="{B9A1CD2C-E6E9-4438-97B4-942E7C92D0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4060" y="1586753"/>
            <a:ext cx="2596083" cy="304258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B91485-F126-40CA-8E0F-991818F315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265" y="4728728"/>
            <a:ext cx="3388997" cy="160904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b="1" dirty="0">
                <a:latin typeface="Arial"/>
                <a:cs typeface="Arial"/>
              </a:rPr>
              <a:t>Rebecca Lake, EdD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dirty="0">
                <a:latin typeface="Arial"/>
                <a:cs typeface="Arial"/>
              </a:rPr>
              <a:t>Apprenticeship Consultant,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dirty="0">
                <a:latin typeface="Arial"/>
                <a:cs typeface="Arial"/>
              </a:rPr>
              <a:t>Rebecca Lake Consulting</a:t>
            </a:r>
            <a:endParaRPr lang="en-US">
              <a:latin typeface="Arial"/>
              <a:cs typeface="Arial"/>
            </a:endParaRPr>
          </a:p>
        </p:txBody>
      </p:sp>
      <p:pic>
        <p:nvPicPr>
          <p:cNvPr id="4" name="Picture 6" descr="A person smiling for the camera">
            <a:extLst>
              <a:ext uri="{FF2B5EF4-FFF2-40B4-BE49-F238E27FC236}">
                <a16:creationId xmlns:a16="http://schemas.microsoft.com/office/drawing/2014/main" id="{AC90B0CA-7C50-4936-9246-A5F628CFD7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7060" y="1577355"/>
            <a:ext cx="2314575" cy="3040682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92ED5CC-6667-41A1-9FF2-3F7A4457C016}"/>
              </a:ext>
            </a:extLst>
          </p:cNvPr>
          <p:cNvSpPr txBox="1">
            <a:spLocks/>
          </p:cNvSpPr>
          <p:nvPr/>
        </p:nvSpPr>
        <p:spPr>
          <a:xfrm>
            <a:off x="3324780" y="4618293"/>
            <a:ext cx="2925171" cy="160904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F69B18"/>
              </a:buClr>
              <a:buFont typeface="Arial" panose="020B0604020202020204" pitchFamily="34" charset="0"/>
              <a:buChar char="•"/>
              <a:defRPr sz="2800" b="0" i="0" kern="1200">
                <a:solidFill>
                  <a:srgbClr val="0D477B"/>
                </a:solidFill>
                <a:latin typeface="Brandon Grotesque Regular" panose="020B0503020203060202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69B18"/>
              </a:buClr>
              <a:buFont typeface="Arial" panose="020B0604020202020204" pitchFamily="34" charset="0"/>
              <a:buChar char="•"/>
              <a:defRPr sz="2400" b="0" i="0" kern="1200">
                <a:solidFill>
                  <a:srgbClr val="0D477B"/>
                </a:solidFill>
                <a:latin typeface="Brandon Grotesque Regular" panose="020B0503020203060202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69B18"/>
              </a:buClr>
              <a:buFont typeface="Arial" panose="020B0604020202020204" pitchFamily="34" charset="0"/>
              <a:buChar char="•"/>
              <a:defRPr sz="2000" b="0" i="0" kern="1200">
                <a:solidFill>
                  <a:srgbClr val="0D477B"/>
                </a:solidFill>
                <a:latin typeface="Brandon Grotesque Regular" panose="020B0503020203060202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69B18"/>
              </a:buClr>
              <a:buFont typeface="Arial" panose="020B0604020202020204" pitchFamily="34" charset="0"/>
              <a:buChar char="•"/>
              <a:defRPr sz="1800" b="0" i="0" kern="1200">
                <a:solidFill>
                  <a:srgbClr val="0D477B"/>
                </a:solidFill>
                <a:latin typeface="Brandon Grotesque Regular" panose="020B0503020203060202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69B18"/>
              </a:buClr>
              <a:buFont typeface="Arial" panose="020B0604020202020204" pitchFamily="34" charset="0"/>
              <a:buChar char="•"/>
              <a:defRPr sz="1800" b="0" i="0" kern="1200">
                <a:solidFill>
                  <a:srgbClr val="0D477B"/>
                </a:solidFill>
                <a:latin typeface="Brandon Grotesque Regular" panose="020B0503020203060202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Callan 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Eschenburg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Apprentice Expansion Specialist,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Michigan Department of Labor and Economic Opportunity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8777E9F-DDC6-49A0-9A5C-6555F128DAD7}"/>
              </a:ext>
            </a:extLst>
          </p:cNvPr>
          <p:cNvSpPr txBox="1"/>
          <p:nvPr/>
        </p:nvSpPr>
        <p:spPr>
          <a:xfrm>
            <a:off x="6491357" y="4669182"/>
            <a:ext cx="2191026" cy="123110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b="1" dirty="0">
                <a:solidFill>
                  <a:srgbClr val="0D477B"/>
                </a:solidFill>
                <a:latin typeface="Arial"/>
                <a:cs typeface="Arial"/>
              </a:rPr>
              <a:t>Megan Graves,</a:t>
            </a:r>
          </a:p>
          <a:p>
            <a:r>
              <a:rPr lang="en-US" sz="1400" dirty="0">
                <a:solidFill>
                  <a:srgbClr val="0D477B"/>
                </a:solidFill>
                <a:latin typeface="Arial"/>
                <a:ea typeface="+mn-lt"/>
                <a:cs typeface="+mn-lt"/>
              </a:rPr>
              <a:t>Project Director,  </a:t>
            </a:r>
            <a:endParaRPr lang="en-US" sz="1400">
              <a:solidFill>
                <a:srgbClr val="0D477B"/>
              </a:solidFill>
              <a:latin typeface="Arial"/>
              <a:ea typeface="+mn-lt"/>
              <a:cs typeface="Arial"/>
            </a:endParaRPr>
          </a:p>
          <a:p>
            <a:r>
              <a:rPr lang="en-US" sz="1400" dirty="0" err="1">
                <a:solidFill>
                  <a:srgbClr val="0D477B"/>
                </a:solidFill>
                <a:latin typeface="Arial"/>
                <a:ea typeface="+mn-lt"/>
                <a:cs typeface="+mn-lt"/>
              </a:rPr>
              <a:t>IIoTAE</a:t>
            </a:r>
            <a:r>
              <a:rPr lang="en-US" sz="1400" dirty="0">
                <a:solidFill>
                  <a:srgbClr val="0D477B"/>
                </a:solidFill>
                <a:latin typeface="Arial"/>
                <a:ea typeface="+mn-lt"/>
                <a:cs typeface="+mn-lt"/>
              </a:rPr>
              <a:t>-Ivy Tech Community College</a:t>
            </a:r>
            <a:endParaRPr lang="en-US" sz="1400">
              <a:solidFill>
                <a:srgbClr val="0D477B"/>
              </a:solidFill>
              <a:latin typeface="Arial"/>
              <a:cs typeface="Arial"/>
            </a:endParaRPr>
          </a:p>
          <a:p>
            <a:endParaRPr lang="en-US" dirty="0"/>
          </a:p>
        </p:txBody>
      </p:sp>
      <p:pic>
        <p:nvPicPr>
          <p:cNvPr id="9" name="Picture 8" descr="A person wearing a suit and tie">
            <a:extLst>
              <a:ext uri="{FF2B5EF4-FFF2-40B4-BE49-F238E27FC236}">
                <a16:creationId xmlns:a16="http://schemas.microsoft.com/office/drawing/2014/main" id="{876D792F-392F-403B-B119-37ACEF1AAB2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1187" y="1575709"/>
            <a:ext cx="2324725" cy="3053626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79D9C41-D003-A44A-A3FE-E774C1E838CD}"/>
              </a:ext>
            </a:extLst>
          </p:cNvPr>
          <p:cNvSpPr txBox="1">
            <a:spLocks/>
          </p:cNvSpPr>
          <p:nvPr/>
        </p:nvSpPr>
        <p:spPr>
          <a:xfrm>
            <a:off x="8946077" y="4673510"/>
            <a:ext cx="3212302" cy="160904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F69B18"/>
              </a:buClr>
              <a:buFont typeface="Arial" panose="020B0604020202020204" pitchFamily="34" charset="0"/>
              <a:buChar char="•"/>
              <a:defRPr sz="2800" b="0" i="0" kern="1200">
                <a:solidFill>
                  <a:srgbClr val="0D477B"/>
                </a:solidFill>
                <a:latin typeface="Brandon Grotesque Regular" panose="020B0503020203060202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69B18"/>
              </a:buClr>
              <a:buFont typeface="Arial" panose="020B0604020202020204" pitchFamily="34" charset="0"/>
              <a:buChar char="•"/>
              <a:defRPr sz="2400" b="0" i="0" kern="1200">
                <a:solidFill>
                  <a:srgbClr val="0D477B"/>
                </a:solidFill>
                <a:latin typeface="Brandon Grotesque Regular" panose="020B0503020203060202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69B18"/>
              </a:buClr>
              <a:buFont typeface="Arial" panose="020B0604020202020204" pitchFamily="34" charset="0"/>
              <a:buChar char="•"/>
              <a:defRPr sz="2000" b="0" i="0" kern="1200">
                <a:solidFill>
                  <a:srgbClr val="0D477B"/>
                </a:solidFill>
                <a:latin typeface="Brandon Grotesque Regular" panose="020B0503020203060202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69B18"/>
              </a:buClr>
              <a:buFont typeface="Arial" panose="020B0604020202020204" pitchFamily="34" charset="0"/>
              <a:buChar char="•"/>
              <a:defRPr sz="1800" b="0" i="0" kern="1200">
                <a:solidFill>
                  <a:srgbClr val="0D477B"/>
                </a:solidFill>
                <a:latin typeface="Brandon Grotesque Regular" panose="020B0503020203060202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69B18"/>
              </a:buClr>
              <a:buFont typeface="Arial" panose="020B0604020202020204" pitchFamily="34" charset="0"/>
              <a:buChar char="•"/>
              <a:defRPr sz="1800" b="0" i="0" kern="1200">
                <a:solidFill>
                  <a:srgbClr val="0D477B"/>
                </a:solidFill>
                <a:latin typeface="Brandon Grotesque Regular" panose="020B0503020203060202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John Dyer,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dirty="0">
                <a:latin typeface="Brandon Grotesque Regular"/>
                <a:cs typeface="Arial"/>
              </a:rPr>
              <a:t>Associate Vice President, Workforce Development</a:t>
            </a:r>
            <a:r>
              <a:rPr lang="en-US" sz="1400" dirty="0">
                <a:latin typeface="Arial"/>
                <a:cs typeface="Arial"/>
              </a:rPr>
              <a:t>, Workforce and Economic Development, American Association of Community Colleges</a:t>
            </a:r>
            <a:endParaRPr lang="en-US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032090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47A56-3C0A-443D-891D-AC6032BD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75640"/>
            <a:ext cx="10515600" cy="2186809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Strategies for Partnership Engagement</a:t>
            </a:r>
            <a:br>
              <a:rPr lang="en-US" sz="6000" dirty="0">
                <a:latin typeface="Brandon Grotesque Regular" panose="020B0503020203060202" pitchFamily="34" charset="77"/>
              </a:rPr>
            </a:br>
            <a:endParaRPr lang="en-US" sz="6000" dirty="0">
              <a:latin typeface="Brandon Grotesque Regular" panose="020B0503020203060202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2162502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34927-2DC7-425C-BDBF-971CCEC6F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08063"/>
          </a:xfrm>
        </p:spPr>
        <p:txBody>
          <a:bodyPr anchor="ctr"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Faculty and Administration Buy-In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4451B85-09A2-3741-9537-C67DE34C2C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00200"/>
            <a:ext cx="5490817" cy="282085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Clr>
                <a:srgbClr val="F69B18"/>
              </a:buClr>
              <a:buNone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How</a:t>
            </a:r>
            <a:r>
              <a:rPr lang="en-US" dirty="0">
                <a:latin typeface="Arial"/>
                <a:cs typeface="Arial"/>
              </a:rPr>
              <a:t> 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is</a:t>
            </a:r>
            <a:r>
              <a:rPr lang="en-US" dirty="0">
                <a:latin typeface="Arial"/>
                <a:cs typeface="Arial"/>
              </a:rPr>
              <a:t> 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faculty</a:t>
            </a:r>
            <a:r>
              <a:rPr lang="en-US" dirty="0">
                <a:latin typeface="Arial"/>
                <a:cs typeface="Arial"/>
              </a:rPr>
              <a:t> 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and</a:t>
            </a:r>
            <a:r>
              <a:rPr lang="en-US" dirty="0">
                <a:latin typeface="Arial"/>
                <a:cs typeface="Arial"/>
              </a:rPr>
              <a:t> 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administrative</a:t>
            </a:r>
            <a:r>
              <a:rPr lang="en-US" dirty="0">
                <a:latin typeface="Arial"/>
                <a:cs typeface="Arial"/>
              </a:rPr>
              <a:t> 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“buy-in” to</a:t>
            </a:r>
            <a:r>
              <a:rPr lang="en-US" dirty="0">
                <a:latin typeface="Arial"/>
                <a:cs typeface="Arial"/>
              </a:rPr>
              <a:t> apprenticeships 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best achieved?</a:t>
            </a:r>
            <a:endParaRPr lang="en-US" dirty="0"/>
          </a:p>
        </p:txBody>
      </p:sp>
      <p:pic>
        <p:nvPicPr>
          <p:cNvPr id="5" name="Picture 4" descr="A close-up of a blue sign">
            <a:extLst>
              <a:ext uri="{FF2B5EF4-FFF2-40B4-BE49-F238E27FC236}">
                <a16:creationId xmlns:a16="http://schemas.microsoft.com/office/drawing/2014/main" id="{E1C96566-5996-4B83-8B64-A4F19F950F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515457"/>
            <a:ext cx="5181600" cy="27462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065398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80B7E-C3E8-43A1-8595-451F21D37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08063"/>
          </a:xfrm>
        </p:spPr>
        <p:txBody>
          <a:bodyPr anchor="ctr"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Academic Standards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208050-EEEB-4BB5-83A7-CFEDA8C9F2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600200"/>
            <a:ext cx="6306672" cy="45767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What are faculty members’ chief concerns about apprenticeship—such as dilution of academic standards or rigor, or threats to accreditation—and how can they be addressed? </a:t>
            </a:r>
          </a:p>
          <a:p>
            <a:pPr marL="457200" lvl="1" indent="0">
              <a:buNone/>
            </a:pPr>
            <a:endParaRPr lang="en-US" sz="2800" dirty="0"/>
          </a:p>
        </p:txBody>
      </p:sp>
      <p:pic>
        <p:nvPicPr>
          <p:cNvPr id="7" name="Graphic 6" descr="Head with Gears">
            <a:extLst>
              <a:ext uri="{FF2B5EF4-FFF2-40B4-BE49-F238E27FC236}">
                <a16:creationId xmlns:a16="http://schemas.microsoft.com/office/drawing/2014/main" id="{F3938DF3-8E75-4713-8B0A-A04CAF5332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45582" y="1600199"/>
            <a:ext cx="4576763" cy="4576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6675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DBAEC-3B7B-4929-BE1A-CAB0055C92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08063"/>
          </a:xfrm>
        </p:spPr>
        <p:txBody>
          <a:bodyPr anchor="ctr"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Curriculum</a:t>
            </a:r>
          </a:p>
        </p:txBody>
      </p:sp>
      <p:pic>
        <p:nvPicPr>
          <p:cNvPr id="8" name="Picture 7" descr="Icon">
            <a:extLst>
              <a:ext uri="{FF2B5EF4-FFF2-40B4-BE49-F238E27FC236}">
                <a16:creationId xmlns:a16="http://schemas.microsoft.com/office/drawing/2014/main" id="{67D2D301-13C3-40DD-868F-C8BCEE5076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546806" y="1600200"/>
            <a:ext cx="3764388" cy="4576763"/>
          </a:xfrm>
          <a:prstGeom prst="rect">
            <a:avLst/>
          </a:prstGeom>
          <a:noFill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AE15A1-EEDA-4FA2-8EC6-C666212C09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181600" cy="45767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What are the most effective models of developing and delivering curriculum for apprenticeships that align with employers’ and apprentices’ needs? 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540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C766BE-0C30-427F-ACFF-4918BED92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222" y="325891"/>
            <a:ext cx="8421547" cy="881370"/>
          </a:xfrm>
        </p:spPr>
        <p:txBody>
          <a:bodyPr>
            <a:no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Institutional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Change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16" title="Text">
            <a:extLst>
              <a:ext uri="{FF2B5EF4-FFF2-40B4-BE49-F238E27FC236}">
                <a16:creationId xmlns:a16="http://schemas.microsoft.com/office/drawing/2014/main" id="{EAE20A69-40F2-1648-9553-D5C4D4264AEB}"/>
              </a:ext>
            </a:extLst>
          </p:cNvPr>
          <p:cNvSpPr/>
          <p:nvPr/>
        </p:nvSpPr>
        <p:spPr>
          <a:xfrm>
            <a:off x="836611" y="1543585"/>
            <a:ext cx="4725993" cy="446833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 title="Text">
            <a:extLst>
              <a:ext uri="{FF2B5EF4-FFF2-40B4-BE49-F238E27FC236}">
                <a16:creationId xmlns:a16="http://schemas.microsoft.com/office/drawing/2014/main" id="{044A8BF6-A6BA-EC4B-9849-AF5A9580B06E}"/>
              </a:ext>
            </a:extLst>
          </p:cNvPr>
          <p:cNvSpPr/>
          <p:nvPr/>
        </p:nvSpPr>
        <p:spPr>
          <a:xfrm>
            <a:off x="836611" y="1543585"/>
            <a:ext cx="4725993" cy="820453"/>
          </a:xfrm>
          <a:prstGeom prst="rect">
            <a:avLst/>
          </a:prstGeom>
          <a:solidFill>
            <a:srgbClr val="0D47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 title="Text">
            <a:extLst>
              <a:ext uri="{FF2B5EF4-FFF2-40B4-BE49-F238E27FC236}">
                <a16:creationId xmlns:a16="http://schemas.microsoft.com/office/drawing/2014/main" id="{8D00554E-E04C-5143-A695-32D493C2E8DA}"/>
              </a:ext>
            </a:extLst>
          </p:cNvPr>
          <p:cNvSpPr/>
          <p:nvPr/>
        </p:nvSpPr>
        <p:spPr>
          <a:xfrm>
            <a:off x="5662928" y="1543585"/>
            <a:ext cx="4952518" cy="446833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 title="Text">
            <a:extLst>
              <a:ext uri="{FF2B5EF4-FFF2-40B4-BE49-F238E27FC236}">
                <a16:creationId xmlns:a16="http://schemas.microsoft.com/office/drawing/2014/main" id="{FBEC549F-FEBF-5644-97F3-1D33B0FB2447}"/>
              </a:ext>
            </a:extLst>
          </p:cNvPr>
          <p:cNvSpPr/>
          <p:nvPr/>
        </p:nvSpPr>
        <p:spPr>
          <a:xfrm>
            <a:off x="5662928" y="1543584"/>
            <a:ext cx="4952518" cy="820453"/>
          </a:xfrm>
          <a:prstGeom prst="rect">
            <a:avLst/>
          </a:prstGeom>
          <a:solidFill>
            <a:srgbClr val="0D47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BEDE17A2-9887-C240-8992-A79208594E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5398" y="1448994"/>
            <a:ext cx="5157787" cy="823912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Policies and Culture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1163D1-2925-479A-B737-D5229313E0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52223" y="2515587"/>
            <a:ext cx="4244032" cy="3307146"/>
          </a:xfrm>
        </p:spPr>
        <p:txBody>
          <a:bodyPr>
            <a:noAutofit/>
          </a:bodyPr>
          <a:lstStyle/>
          <a:p>
            <a:pPr marL="0" indent="0">
              <a:spcBef>
                <a:spcPts val="1500"/>
              </a:spcBef>
              <a:buNone/>
            </a:pP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What needs to change in institutional policies and culture to facilitate successful apprenticeship programs?</a:t>
            </a:r>
          </a:p>
          <a:p>
            <a:pPr marL="0" indent="0">
              <a:spcBef>
                <a:spcPts val="1500"/>
              </a:spcBef>
              <a:buNone/>
            </a:pP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3869AC3-FE7B-4316-8828-7623579D8B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898932" y="1448994"/>
            <a:ext cx="5183188" cy="82391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Champions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4DB75B45-F5E2-AA49-9454-21E46931D0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898932" y="2515587"/>
            <a:ext cx="4380186" cy="3307146"/>
          </a:xfrm>
        </p:spPr>
        <p:txBody>
          <a:bodyPr>
            <a:normAutofit/>
          </a:bodyPr>
          <a:lstStyle/>
          <a:p>
            <a:pPr marL="0" indent="0">
              <a:spcBef>
                <a:spcPts val="1500"/>
              </a:spcBef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How have apprenticeship “champions” in IHEs promoted change successfully? </a:t>
            </a:r>
          </a:p>
        </p:txBody>
      </p:sp>
    </p:spTree>
    <p:extLst>
      <p:ext uri="{BB962C8B-B14F-4D97-AF65-F5344CB8AC3E}">
        <p14:creationId xmlns:p14="http://schemas.microsoft.com/office/powerpoint/2010/main" val="3516295531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C766BE-0C30-427F-ACFF-4918BED92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222" y="325891"/>
            <a:ext cx="8421547" cy="881370"/>
          </a:xfrm>
        </p:spPr>
        <p:txBody>
          <a:bodyPr>
            <a:no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Challenges and Successes</a:t>
            </a:r>
          </a:p>
        </p:txBody>
      </p:sp>
      <p:sp>
        <p:nvSpPr>
          <p:cNvPr id="17" name="Rectangle 16" title="Text">
            <a:extLst>
              <a:ext uri="{FF2B5EF4-FFF2-40B4-BE49-F238E27FC236}">
                <a16:creationId xmlns:a16="http://schemas.microsoft.com/office/drawing/2014/main" id="{EAE20A69-40F2-1648-9553-D5C4D4264AEB}"/>
              </a:ext>
            </a:extLst>
          </p:cNvPr>
          <p:cNvSpPr/>
          <p:nvPr/>
        </p:nvSpPr>
        <p:spPr>
          <a:xfrm>
            <a:off x="836611" y="1543585"/>
            <a:ext cx="4725993" cy="446833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 title="Text">
            <a:extLst>
              <a:ext uri="{FF2B5EF4-FFF2-40B4-BE49-F238E27FC236}">
                <a16:creationId xmlns:a16="http://schemas.microsoft.com/office/drawing/2014/main" id="{044A8BF6-A6BA-EC4B-9849-AF5A9580B06E}"/>
              </a:ext>
            </a:extLst>
          </p:cNvPr>
          <p:cNvSpPr/>
          <p:nvPr/>
        </p:nvSpPr>
        <p:spPr>
          <a:xfrm>
            <a:off x="836611" y="1543585"/>
            <a:ext cx="4725993" cy="820453"/>
          </a:xfrm>
          <a:prstGeom prst="rect">
            <a:avLst/>
          </a:prstGeom>
          <a:solidFill>
            <a:srgbClr val="0D47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 title="Text">
            <a:extLst>
              <a:ext uri="{FF2B5EF4-FFF2-40B4-BE49-F238E27FC236}">
                <a16:creationId xmlns:a16="http://schemas.microsoft.com/office/drawing/2014/main" id="{8D00554E-E04C-5143-A695-32D493C2E8DA}"/>
              </a:ext>
            </a:extLst>
          </p:cNvPr>
          <p:cNvSpPr/>
          <p:nvPr/>
        </p:nvSpPr>
        <p:spPr>
          <a:xfrm>
            <a:off x="5662928" y="1543585"/>
            <a:ext cx="4952518" cy="446833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 title="Text">
            <a:extLst>
              <a:ext uri="{FF2B5EF4-FFF2-40B4-BE49-F238E27FC236}">
                <a16:creationId xmlns:a16="http://schemas.microsoft.com/office/drawing/2014/main" id="{FBEC549F-FEBF-5644-97F3-1D33B0FB2447}"/>
              </a:ext>
            </a:extLst>
          </p:cNvPr>
          <p:cNvSpPr/>
          <p:nvPr/>
        </p:nvSpPr>
        <p:spPr>
          <a:xfrm>
            <a:off x="5662928" y="1543584"/>
            <a:ext cx="4952518" cy="820453"/>
          </a:xfrm>
          <a:prstGeom prst="rect">
            <a:avLst/>
          </a:prstGeom>
          <a:solidFill>
            <a:srgbClr val="0D47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BEDE17A2-9887-C240-8992-A79208594E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5398" y="1448994"/>
            <a:ext cx="5157787" cy="823912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Partnerships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3869AC3-FE7B-4316-8828-7623579D8B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898932" y="1448994"/>
            <a:ext cx="5183188" cy="82391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Employer Concerns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1163D1-2925-479A-B737-D5229313E0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52223" y="2515587"/>
            <a:ext cx="4244032" cy="3307146"/>
          </a:xfrm>
        </p:spPr>
        <p:txBody>
          <a:bodyPr>
            <a:noAutofit/>
          </a:bodyPr>
          <a:lstStyle/>
          <a:p>
            <a:pPr marL="0" indent="0">
              <a:spcBef>
                <a:spcPts val="1500"/>
              </a:spcBef>
              <a:buNone/>
            </a:pP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What are the elements of a successful industry/IHE partnership?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4DB75B45-F5E2-AA49-9454-21E46931D0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898932" y="2515587"/>
            <a:ext cx="4380186" cy="3307146"/>
          </a:xfrm>
        </p:spPr>
        <p:txBody>
          <a:bodyPr>
            <a:normAutofit/>
          </a:bodyPr>
          <a:lstStyle/>
          <a:p>
            <a:pPr marL="0" indent="0">
              <a:spcBef>
                <a:spcPts val="1500"/>
              </a:spcBef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What are employer partners’ chief concerns with postsecondary partners, and how are they best addressed?</a:t>
            </a:r>
          </a:p>
        </p:txBody>
      </p:sp>
    </p:spTree>
    <p:extLst>
      <p:ext uri="{BB962C8B-B14F-4D97-AF65-F5344CB8AC3E}">
        <p14:creationId xmlns:p14="http://schemas.microsoft.com/office/powerpoint/2010/main" val="2993650888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47A56-3C0A-443D-891D-AC6032BD3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</a:pPr>
            <a:br>
              <a:rPr lang="en-US" sz="6000" dirty="0">
                <a:latin typeface="Brandon Grotesque Regular" panose="020B0503020203060202" pitchFamily="34" charset="77"/>
              </a:rPr>
            </a:br>
            <a:br>
              <a:rPr lang="en-US" sz="6000" dirty="0">
                <a:latin typeface="Brandon Grotesque Regular" panose="020B0503020203060202" pitchFamily="34" charset="77"/>
              </a:rPr>
            </a:br>
            <a:r>
              <a:rPr lang="en-US" sz="6000" dirty="0">
                <a:latin typeface="Arial" panose="020B0604020202020204" pitchFamily="34" charset="0"/>
                <a:cs typeface="Arial" panose="020B0604020202020204" pitchFamily="34" charset="0"/>
              </a:rPr>
              <a:t>Ivy Tech Community College</a:t>
            </a:r>
            <a:br>
              <a:rPr lang="en-US" sz="6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6000" dirty="0">
                <a:latin typeface="Arial" panose="020B0604020202020204" pitchFamily="34" charset="0"/>
                <a:cs typeface="Arial" panose="020B0604020202020204" pitchFamily="34" charset="0"/>
              </a:rPr>
              <a:t>“Case Study</a:t>
            </a:r>
            <a:r>
              <a:rPr lang="en-US" sz="6000" dirty="0">
                <a:latin typeface="Brandon Grotesque Regular" panose="020B0503020203060202" pitchFamily="34" charset="77"/>
              </a:rPr>
              <a:t>”</a:t>
            </a:r>
            <a:br>
              <a:rPr lang="en-US" sz="6000" dirty="0">
                <a:latin typeface="Brandon Grotesque Regular" panose="020B0503020203060202" pitchFamily="34" charset="77"/>
              </a:rPr>
            </a:br>
            <a:br>
              <a:rPr lang="en-US" sz="6000" dirty="0">
                <a:latin typeface="Brandon Grotesque Regular" panose="020B0503020203060202" pitchFamily="34" charset="77"/>
              </a:rPr>
            </a:br>
            <a:endParaRPr lang="en-US" sz="6000" dirty="0">
              <a:latin typeface="Brandon Grotesque Regular" panose="020B0503020203060202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0349876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ext, cup, coffee, black">
            <a:extLst>
              <a:ext uri="{FF2B5EF4-FFF2-40B4-BE49-F238E27FC236}">
                <a16:creationId xmlns:a16="http://schemas.microsoft.com/office/drawing/2014/main" id="{FF910CD3-8305-4946-A459-FD932667F93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16" b="688"/>
          <a:stretch/>
        </p:blipFill>
        <p:spPr>
          <a:xfrm>
            <a:off x="0" y="0"/>
            <a:ext cx="12192000" cy="583364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BE47A56-3C0A-443D-891D-AC6032BD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807" y="623940"/>
            <a:ext cx="10515600" cy="785331"/>
          </a:xfrm>
        </p:spPr>
        <p:txBody>
          <a:bodyPr anchor="b">
            <a:noAutofit/>
          </a:bodyPr>
          <a:lstStyle/>
          <a:p>
            <a:r>
              <a:rPr lang="en-US" sz="6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Q&amp;A</a:t>
            </a:r>
            <a:endParaRPr lang="en-US" sz="60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486A22-2820-A144-B907-855994F296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807" y="1657297"/>
            <a:ext cx="4407831" cy="45767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Please unmute or type your questions in the chat! </a:t>
            </a:r>
          </a:p>
        </p:txBody>
      </p:sp>
    </p:spTree>
    <p:extLst>
      <p:ext uri="{BB962C8B-B14F-4D97-AF65-F5344CB8AC3E}">
        <p14:creationId xmlns:p14="http://schemas.microsoft.com/office/powerpoint/2010/main" val="11926350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476655"/>
            <a:ext cx="10515600" cy="730606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Tools and Insights?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ts val="1800"/>
              </a:spcBef>
              <a:spcAft>
                <a:spcPts val="1200"/>
              </a:spcAft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What new tools and/or insights did you gain today about post-secondary partnerships? </a:t>
            </a:r>
          </a:p>
        </p:txBody>
      </p:sp>
      <p:pic>
        <p:nvPicPr>
          <p:cNvPr id="3" name="Picture 2" descr="Icon">
            <a:extLst>
              <a:ext uri="{FF2B5EF4-FFF2-40B4-BE49-F238E27FC236}">
                <a16:creationId xmlns:a16="http://schemas.microsoft.com/office/drawing/2014/main" id="{9FD41EEA-7CDA-4BC8-9BE9-F4D325776854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278362" y="3874222"/>
            <a:ext cx="2476892" cy="2490860"/>
          </a:xfrm>
          <a:prstGeom prst="rect">
            <a:avLst/>
          </a:prstGeom>
        </p:spPr>
      </p:pic>
      <p:sp>
        <p:nvSpPr>
          <p:cNvPr id="11" name="Slide Number Placeholder 2">
            <a:extLst>
              <a:ext uri="{FF2B5EF4-FFF2-40B4-BE49-F238E27FC236}">
                <a16:creationId xmlns:a16="http://schemas.microsoft.com/office/drawing/2014/main" id="{F07A9F5C-7E29-4F52-9FB0-A8F98623FF1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553200"/>
            <a:ext cx="2743200" cy="280988"/>
          </a:xfrm>
        </p:spPr>
        <p:txBody>
          <a:bodyPr anchor="b"/>
          <a:lstStyle/>
          <a:p>
            <a:fld id="{46BF826B-1E70-4759-AAB5-894E58C379C3}" type="slidenum">
              <a:rPr lang="en-US" sz="1050" smtClean="0"/>
              <a:pPr/>
              <a:t>15</a:t>
            </a:fld>
            <a:endParaRPr lang="en-US" sz="1050"/>
          </a:p>
        </p:txBody>
      </p:sp>
    </p:spTree>
    <p:extLst>
      <p:ext uri="{BB962C8B-B14F-4D97-AF65-F5344CB8AC3E}">
        <p14:creationId xmlns:p14="http://schemas.microsoft.com/office/powerpoint/2010/main" val="2253495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B53E68-622D-4B43-A104-775031D5D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3223"/>
            <a:ext cx="10515600" cy="1005840"/>
          </a:xfrm>
        </p:spPr>
        <p:txBody>
          <a:bodyPr>
            <a:normAutofit/>
          </a:bodyPr>
          <a:lstStyle/>
          <a:p>
            <a:pPr rtl="0" eaLnBrk="1" latinLnBrk="0" hangingPunct="1"/>
            <a:r>
              <a:rPr lang="en-US" kern="12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Future Topics?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pPr>
              <a:spcBef>
                <a:spcPts val="1800"/>
              </a:spcBef>
              <a:spcAft>
                <a:spcPts val="1200"/>
              </a:spcAft>
            </a:pPr>
            <a:r>
              <a:rPr lang="en-US" sz="3200">
                <a:latin typeface="Arial" panose="020B0604020202020204" pitchFamily="34" charset="0"/>
                <a:cs typeface="Arial" panose="020B0604020202020204" pitchFamily="34" charset="0"/>
              </a:rPr>
              <a:t>What other topics do you want addressed in future workshops?</a:t>
            </a:r>
            <a:endParaRPr lang="en-US" sz="3200">
              <a:latin typeface="Arial" panose="020B0604020202020204" pitchFamily="34" charset="0"/>
              <a:ea typeface="Verdana"/>
              <a:cs typeface="Arial" panose="020B0604020202020204" pitchFamily="34" charset="0"/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Font typeface="Courier New,monospace" panose="020B0604020202020204" pitchFamily="34" charset="0"/>
              <a:buChar char="o"/>
            </a:pPr>
            <a:r>
              <a:rPr lang="en-US" sz="3200">
                <a:latin typeface="Arial" panose="020B0604020202020204" pitchFamily="34" charset="0"/>
                <a:ea typeface="Verdana"/>
                <a:cs typeface="Arial" panose="020B0604020202020204" pitchFamily="34" charset="0"/>
              </a:rPr>
              <a:t>Grant </a:t>
            </a:r>
            <a:r>
              <a:rPr lang="en-US" sz="3200" dirty="0">
                <a:latin typeface="Arial" panose="020B0604020202020204" pitchFamily="34" charset="0"/>
                <a:ea typeface="Verdana"/>
                <a:cs typeface="Arial" panose="020B0604020202020204" pitchFamily="34" charset="0"/>
              </a:rPr>
              <a:t>management best practices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Courier New,monospace" panose="020B0604020202020204" pitchFamily="34" charset="0"/>
              <a:buChar char="o"/>
            </a:pPr>
            <a:r>
              <a:rPr lang="en-US" sz="3200" dirty="0">
                <a:latin typeface="Arial" panose="020B0604020202020204" pitchFamily="34" charset="0"/>
                <a:ea typeface="Verdana"/>
                <a:cs typeface="Arial" panose="020B0604020202020204" pitchFamily="34" charset="0"/>
              </a:rPr>
              <a:t>Industry specific webinars 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Courier New,monospace" panose="020B0604020202020204" pitchFamily="34" charset="0"/>
              <a:buChar char="o"/>
            </a:pPr>
            <a:r>
              <a:rPr lang="en-US" sz="3200" dirty="0">
                <a:latin typeface="Arial" panose="020B0604020202020204" pitchFamily="34" charset="0"/>
                <a:ea typeface="Verdana"/>
                <a:cs typeface="Arial" panose="020B0604020202020204" pitchFamily="34" charset="0"/>
              </a:rPr>
              <a:t>Registered apprenticeship process 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Courier New,monospace" panose="020B0604020202020204" pitchFamily="34" charset="0"/>
              <a:buChar char="o"/>
            </a:pPr>
            <a:r>
              <a:rPr lang="en-US" sz="3200" dirty="0">
                <a:latin typeface="Arial"/>
                <a:ea typeface="Verdana"/>
                <a:cs typeface="Arial"/>
              </a:rPr>
              <a:t>Participant engagement</a:t>
            </a:r>
            <a:endParaRPr lang="en-US" sz="3200" dirty="0">
              <a:latin typeface="Arial" panose="020B0604020202020204" pitchFamily="34" charset="0"/>
              <a:ea typeface="Verdana"/>
              <a:cs typeface="Arial" panose="020B0604020202020204" pitchFamily="34" charset="0"/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Font typeface="Courier New,monospace" panose="020B0604020202020204" pitchFamily="34" charset="0"/>
              <a:buChar char="o"/>
            </a:pPr>
            <a:r>
              <a:rPr lang="en-US" sz="3200" dirty="0">
                <a:latin typeface="Arial" panose="020B0604020202020204" pitchFamily="34" charset="0"/>
                <a:ea typeface="Verdana"/>
                <a:cs typeface="Arial" panose="020B0604020202020204" pitchFamily="34" charset="0"/>
              </a:rPr>
              <a:t>Other (type in chat)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endParaRPr lang="en-US" sz="2600" dirty="0">
              <a:ea typeface="Verdana"/>
              <a:cs typeface="Verdana"/>
            </a:endParaRPr>
          </a:p>
        </p:txBody>
      </p:sp>
      <p:pic>
        <p:nvPicPr>
          <p:cNvPr id="4" name="Picture 3" descr="Icon">
            <a:extLst>
              <a:ext uri="{FF2B5EF4-FFF2-40B4-BE49-F238E27FC236}">
                <a16:creationId xmlns:a16="http://schemas.microsoft.com/office/drawing/2014/main" id="{18F53C1C-4C56-4C05-9CE9-BDA65960C4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5088" y="2706660"/>
            <a:ext cx="3026628" cy="3026628"/>
          </a:xfrm>
          <a:prstGeom prst="rect">
            <a:avLst/>
          </a:prstGeom>
        </p:spPr>
      </p:pic>
      <p:sp>
        <p:nvSpPr>
          <p:cNvPr id="11" name="Slide Number Placeholder 2">
            <a:extLst>
              <a:ext uri="{FF2B5EF4-FFF2-40B4-BE49-F238E27FC236}">
                <a16:creationId xmlns:a16="http://schemas.microsoft.com/office/drawing/2014/main" id="{F07A9F5C-7E29-4F52-9FB0-A8F98623FF1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553200"/>
            <a:ext cx="2743200" cy="280988"/>
          </a:xfrm>
        </p:spPr>
        <p:txBody>
          <a:bodyPr anchor="b"/>
          <a:lstStyle/>
          <a:p>
            <a:fld id="{46BF826B-1E70-4759-AAB5-894E58C379C3}" type="slidenum">
              <a:rPr lang="en-US" sz="1050" smtClean="0"/>
              <a:pPr/>
              <a:t>16</a:t>
            </a:fld>
            <a:endParaRPr lang="en-US" sz="1050"/>
          </a:p>
        </p:txBody>
      </p:sp>
    </p:spTree>
    <p:extLst>
      <p:ext uri="{BB962C8B-B14F-4D97-AF65-F5344CB8AC3E}">
        <p14:creationId xmlns:p14="http://schemas.microsoft.com/office/powerpoint/2010/main" val="7680362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19584-9D5E-4D68-8B32-1EBC645A5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08063"/>
          </a:xfrm>
        </p:spPr>
        <p:txBody>
          <a:bodyPr anchor="ctr">
            <a:normAutofit/>
          </a:bodyPr>
          <a:lstStyle/>
          <a:p>
            <a:r>
              <a:rPr lang="en-US" dirty="0"/>
              <a:t>Key Date to Get on Your Calendar	</a:t>
            </a:r>
          </a:p>
        </p:txBody>
      </p:sp>
      <p:pic>
        <p:nvPicPr>
          <p:cNvPr id="5" name="Graphic 4" descr="Daily calendar with solid fill">
            <a:extLst>
              <a:ext uri="{FF2B5EF4-FFF2-40B4-BE49-F238E27FC236}">
                <a16:creationId xmlns:a16="http://schemas.microsoft.com/office/drawing/2014/main" id="{13FDFD14-D443-5E4B-A586-0FE0B04543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0618" y="1600200"/>
            <a:ext cx="4576763" cy="457676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6F9E52-4778-4BA4-99D5-A6CC8DC197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181600" cy="4576763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/>
              <a:t>November 30th 1-2pm EDT NAW Lessons Learned</a:t>
            </a:r>
          </a:p>
          <a:p>
            <a:pPr marL="0" indent="0">
              <a:buNone/>
            </a:pPr>
            <a:endParaRPr lang="en-US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E82DE1BA-3BF5-491C-BFC5-67C7CD43213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0" y="6634480"/>
            <a:ext cx="4846638" cy="22352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0892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35D0C-0C05-400B-896B-77C1245CA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Remember to…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E9B1A3-DFFF-4AFF-8CA4-D6228CF90C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Set up time with your coach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Share your successes and challenges with your coach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Ask for any TA you need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Register for 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WorkforceGPS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account 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https://www.workforcegps.org/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Select the My Workforce GPS tab and the Join Workforce GPS dropdown link.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09374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C2DDFAD-C29C-41A5-9D00-FFD8B87E0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932" y="2245455"/>
            <a:ext cx="10515600" cy="2367089"/>
          </a:xfrm>
        </p:spPr>
        <p:txBody>
          <a:bodyPr anchor="b">
            <a:noAutofit/>
          </a:bodyPr>
          <a:lstStyle/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Contact us anytime by reach out to your TA coach </a:t>
            </a:r>
            <a:b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or send an email to </a:t>
            </a:r>
            <a:b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ClosingSkillsGap@dol.gov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86991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afal New Colors">
      <a:dk1>
        <a:srgbClr val="000000"/>
      </a:dk1>
      <a:lt1>
        <a:srgbClr val="FFFFFF"/>
      </a:lt1>
      <a:dk2>
        <a:srgbClr val="00548D"/>
      </a:dk2>
      <a:lt2>
        <a:srgbClr val="F2F2F2"/>
      </a:lt2>
      <a:accent1>
        <a:srgbClr val="31B1ED"/>
      </a:accent1>
      <a:accent2>
        <a:srgbClr val="00548D"/>
      </a:accent2>
      <a:accent3>
        <a:srgbClr val="56A765"/>
      </a:accent3>
      <a:accent4>
        <a:srgbClr val="EC8006"/>
      </a:accent4>
      <a:accent5>
        <a:srgbClr val="F9AB1D"/>
      </a:accent5>
      <a:accent6>
        <a:srgbClr val="CD426A"/>
      </a:accent6>
      <a:hlink>
        <a:srgbClr val="008CE3"/>
      </a:hlink>
      <a:folHlink>
        <a:srgbClr val="B2B2B2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fal Presentation Template w New Colors.potx" id="{AA08505F-D730-4D38-A8BB-4D849717BF42}" vid="{58E3B029-1859-48D6-95AF-AC53C427536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9416B97E551424E934D0FD78FD81C8C" ma:contentTypeVersion="13" ma:contentTypeDescription="Create a new document." ma:contentTypeScope="" ma:versionID="d4629326eea7ff9998f5c828d9f6bd8f">
  <xsd:schema xmlns:xsd="http://www.w3.org/2001/XMLSchema" xmlns:xs="http://www.w3.org/2001/XMLSchema" xmlns:p="http://schemas.microsoft.com/office/2006/metadata/properties" xmlns:ns2="d53e5660-146e-4d78-8f86-ac58ea4305f5" xmlns:ns3="78b3a29e-8b67-460c-b972-eb941cb5aa5e" targetNamespace="http://schemas.microsoft.com/office/2006/metadata/properties" ma:root="true" ma:fieldsID="e033cbd5d2a02b259a568f65915f9003" ns2:_="" ns3:_="">
    <xsd:import namespace="d53e5660-146e-4d78-8f86-ac58ea4305f5"/>
    <xsd:import namespace="78b3a29e-8b67-460c-b972-eb941cb5aa5e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EventHashCode" minOccurs="0"/>
                <xsd:element ref="ns3:MediaServiceGenerationTime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3e5660-146e-4d78-8f86-ac58ea4305f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b3a29e-8b67-460c-b972-eb941cb5aa5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d53e5660-146e-4d78-8f86-ac58ea4305f5">
      <UserInfo>
        <DisplayName/>
        <AccountId xsi:nil="true"/>
        <AccountType/>
      </UserInfo>
    </SharedWithUsers>
    <MediaLengthInSeconds xmlns="78b3a29e-8b67-460c-b972-eb941cb5aa5e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7D4839A-1FDF-4531-9E76-55F009E119E7}">
  <ds:schemaRefs>
    <ds:schemaRef ds:uri="78b3a29e-8b67-460c-b972-eb941cb5aa5e"/>
    <ds:schemaRef ds:uri="d53e5660-146e-4d78-8f86-ac58ea4305f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E4E50F3E-4833-448E-896F-43673F0CAA45}">
  <ds:schemaRefs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purl.org/dc/terms/"/>
    <ds:schemaRef ds:uri="http://schemas.microsoft.com/office/infopath/2007/PartnerControls"/>
    <ds:schemaRef ds:uri="78b3a29e-8b67-460c-b972-eb941cb5aa5e"/>
    <ds:schemaRef ds:uri="http://purl.org/dc/elements/1.1/"/>
    <ds:schemaRef ds:uri="d53e5660-146e-4d78-8f86-ac58ea4305f5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5C422E21-D854-42F4-B8A2-7F3698CAC8B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Safal Presentation Template w New Colors</Template>
  <TotalTime>22</TotalTime>
  <Words>537</Words>
  <Application>Microsoft Office PowerPoint</Application>
  <PresentationFormat>Widescreen</PresentationFormat>
  <Paragraphs>95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31" baseType="lpstr">
      <vt:lpstr>Arial</vt:lpstr>
      <vt:lpstr>Brandon Grotesque Bold</vt:lpstr>
      <vt:lpstr>Brandon Grotesque Medium</vt:lpstr>
      <vt:lpstr>Brandon Grotesque Regular</vt:lpstr>
      <vt:lpstr>Calibri</vt:lpstr>
      <vt:lpstr>Courier New</vt:lpstr>
      <vt:lpstr>Courier New,monospace</vt:lpstr>
      <vt:lpstr>Franklin Gothic Book</vt:lpstr>
      <vt:lpstr>Franklin Gothic Medium</vt:lpstr>
      <vt:lpstr>Lato Semibold</vt:lpstr>
      <vt:lpstr>Wingdings</vt:lpstr>
      <vt:lpstr>Office Theme</vt:lpstr>
      <vt:lpstr>H-1B Apprenticeships:  Closing the Skills Gap Program Grants  Management and Technical Assistance</vt:lpstr>
      <vt:lpstr>While others sign on, let us know who is on the call.</vt:lpstr>
      <vt:lpstr>Agenda CSG Meeting the Challenges of Postsecondary Partnerships</vt:lpstr>
      <vt:lpstr>Opening Remarks</vt:lpstr>
      <vt:lpstr>Panel Moderator</vt:lpstr>
      <vt:lpstr>Presentation Speakers</vt:lpstr>
      <vt:lpstr>Strategies for Partnership Engagement </vt:lpstr>
      <vt:lpstr>Faculty and Administration Buy-In</vt:lpstr>
      <vt:lpstr>Academic Standards</vt:lpstr>
      <vt:lpstr>Curriculum</vt:lpstr>
      <vt:lpstr>Institutional Change</vt:lpstr>
      <vt:lpstr>Challenges and Successes</vt:lpstr>
      <vt:lpstr>  Ivy Tech Community College “Case Study”  </vt:lpstr>
      <vt:lpstr>Q&amp;A</vt:lpstr>
      <vt:lpstr>Tools and Insights?</vt:lpstr>
      <vt:lpstr>Future Topics?</vt:lpstr>
      <vt:lpstr>Key Date to Get on Your Calendar </vt:lpstr>
      <vt:lpstr>Remember to…</vt:lpstr>
      <vt:lpstr>Contact us anytime by reach out to your TA coach  or send an email to  ClosingSkillsGap@dol.gov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H-1B Apprenticeships:  Closing the Skills Gap Program Grants  Management and Technical Assistance</dc:title>
  <dc:creator>Shivani Chatterjee</dc:creator>
  <cp:lastModifiedBy>La Toria Strickland</cp:lastModifiedBy>
  <cp:revision>139</cp:revision>
  <dcterms:created xsi:type="dcterms:W3CDTF">2019-01-24T22:09:38Z</dcterms:created>
  <dcterms:modified xsi:type="dcterms:W3CDTF">2022-02-02T23:50:08Z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0x01010099416B97E551424E934D0FD78FD81C8C</vt:lpwstr>
  </property>
  <property fmtid="{D5CDD505-2E9C-101B-9397-08002B2CF9AE}" pid="3" name="Order">
    <vt:r8>19600</vt:r8>
  </property>
  <property fmtid="{D5CDD505-2E9C-101B-9397-08002B2CF9AE}" pid="4" name="ComplianceAssetId">
    <vt:lpwstr/>
  </property>
  <property fmtid="{D5CDD505-2E9C-101B-9397-08002B2CF9AE}" pid="5" name="_ExtendedDescription">
    <vt:lpwstr/>
  </property>
  <property fmtid="{D5CDD505-2E9C-101B-9397-08002B2CF9AE}" pid="6" name="TriggerFlowInfo">
    <vt:lpwstr/>
  </property>
  <property fmtid="{D5CDD505-2E9C-101B-9397-08002B2CF9AE}" pid="7" name="_SourceUrl">
    <vt:lpwstr/>
  </property>
  <property fmtid="{D5CDD505-2E9C-101B-9397-08002B2CF9AE}" pid="8" name="_SharedFileIndex">
    <vt:lpwstr/>
  </property>
</Properties>
</file>