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slideLayouts/slideLayout53.xml" ContentType="application/vnd.openxmlformats-officedocument.presentationml.slideLayout+xml"/>
  <Override PartName="/ppt/theme/theme6.xml" ContentType="application/vnd.openxmlformats-officedocument.theme+xml"/>
  <Override PartName="/ppt/tags/tag31.xml" ContentType="application/vnd.openxmlformats-officedocument.presentationml.tags+xml"/>
  <Override PartName="/ppt/tags/tag32.xml" ContentType="application/vnd.openxmlformats-officedocument.presentationml.tags+xml"/>
  <Override PartName="/ppt/slideLayouts/slideLayout54.xml" ContentType="application/vnd.openxmlformats-officedocument.presentationml.slideLayout+xml"/>
  <Override PartName="/ppt/theme/theme7.xml" ContentType="application/vnd.openxmlformats-officedocument.theme+xml"/>
  <Override PartName="/ppt/tags/tag33.xml" ContentType="application/vnd.openxmlformats-officedocument.presentationml.tags+xml"/>
  <Override PartName="/ppt/tags/tag34.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1.xml" ContentType="application/vnd.openxmlformats-officedocument.them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tags/tag6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7.xml" ContentType="application/vnd.openxmlformats-officedocument.presentationml.tags+xml"/>
  <Override PartName="/ppt/notesSlides/notesSlide9.xml" ContentType="application/vnd.openxmlformats-officedocument.presentationml.notesSlide+xml"/>
  <Override PartName="/ppt/tags/tag68.xml" ContentType="application/vnd.openxmlformats-officedocument.presentationml.tags+xml"/>
  <Override PartName="/ppt/notesSlides/notesSlide10.xml" ContentType="application/vnd.openxmlformats-officedocument.presentationml.notesSlide+xml"/>
  <Override PartName="/ppt/tags/tag6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0.xml" ContentType="application/vnd.openxmlformats-officedocument.presentationml.tags+xml"/>
  <Override PartName="/ppt/notesSlides/notesSlide16.xml" ContentType="application/vnd.openxmlformats-officedocument.presentationml.notesSlide+xml"/>
  <Override PartName="/ppt/tags/tag71.xml" ContentType="application/vnd.openxmlformats-officedocument.presentationml.tags+xml"/>
  <Override PartName="/ppt/notesSlides/notesSlide17.xml" ContentType="application/vnd.openxmlformats-officedocument.presentationml.notesSlide+xml"/>
  <Override PartName="/ppt/tags/tag7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73.xml" ContentType="application/vnd.openxmlformats-officedocument.presentationml.tags+xml"/>
  <Override PartName="/ppt/notesSlides/notesSlide23.xml" ContentType="application/vnd.openxmlformats-officedocument.presentationml.notesSlide+xml"/>
  <Override PartName="/ppt/tags/tag7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4"/>
    <p:sldMasterId id="2147483692" r:id="rId5"/>
    <p:sldMasterId id="2147483693" r:id="rId6"/>
    <p:sldMasterId id="2147483695" r:id="rId7"/>
    <p:sldMasterId id="2147483726" r:id="rId8"/>
    <p:sldMasterId id="2147483742" r:id="rId9"/>
    <p:sldMasterId id="2147483744" r:id="rId10"/>
    <p:sldMasterId id="2147483746" r:id="rId11"/>
    <p:sldMasterId id="2147483808" r:id="rId12"/>
    <p:sldMasterId id="2147483828" r:id="rId13"/>
    <p:sldMasterId id="2147483855" r:id="rId14"/>
    <p:sldMasterId id="2147483957" r:id="rId15"/>
  </p:sldMasterIdLst>
  <p:notesMasterIdLst>
    <p:notesMasterId r:id="rId60"/>
  </p:notesMasterIdLst>
  <p:handoutMasterIdLst>
    <p:handoutMasterId r:id="rId61"/>
  </p:handoutMasterIdLst>
  <p:sldIdLst>
    <p:sldId id="289" r:id="rId16"/>
    <p:sldId id="2853" r:id="rId17"/>
    <p:sldId id="2767" r:id="rId18"/>
    <p:sldId id="2740" r:id="rId19"/>
    <p:sldId id="2744" r:id="rId20"/>
    <p:sldId id="2754" r:id="rId21"/>
    <p:sldId id="2745" r:id="rId22"/>
    <p:sldId id="2765" r:id="rId23"/>
    <p:sldId id="2759" r:id="rId24"/>
    <p:sldId id="2801" r:id="rId25"/>
    <p:sldId id="2802" r:id="rId26"/>
    <p:sldId id="2803" r:id="rId27"/>
    <p:sldId id="2807" r:id="rId28"/>
    <p:sldId id="2669" r:id="rId29"/>
    <p:sldId id="2804" r:id="rId30"/>
    <p:sldId id="2805" r:id="rId31"/>
    <p:sldId id="2806" r:id="rId32"/>
    <p:sldId id="2808" r:id="rId33"/>
    <p:sldId id="2809" r:id="rId34"/>
    <p:sldId id="2697" r:id="rId35"/>
    <p:sldId id="2814" r:id="rId36"/>
    <p:sldId id="2811" r:id="rId37"/>
    <p:sldId id="2812" r:id="rId38"/>
    <p:sldId id="2813" r:id="rId39"/>
    <p:sldId id="2815" r:id="rId40"/>
    <p:sldId id="2816" r:id="rId41"/>
    <p:sldId id="2820" r:id="rId42"/>
    <p:sldId id="2818" r:id="rId43"/>
    <p:sldId id="2737" r:id="rId44"/>
    <p:sldId id="2819" r:id="rId45"/>
    <p:sldId id="2774" r:id="rId46"/>
    <p:sldId id="2777" r:id="rId47"/>
    <p:sldId id="2795" r:id="rId48"/>
    <p:sldId id="2781" r:id="rId49"/>
    <p:sldId id="2782" r:id="rId50"/>
    <p:sldId id="2786" r:id="rId51"/>
    <p:sldId id="2789" r:id="rId52"/>
    <p:sldId id="2790" r:id="rId53"/>
    <p:sldId id="2791" r:id="rId54"/>
    <p:sldId id="2783" r:id="rId55"/>
    <p:sldId id="692" r:id="rId56"/>
    <p:sldId id="302" r:id="rId57"/>
    <p:sldId id="2852" r:id="rId58"/>
    <p:sldId id="2751" r:id="rId5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F3A7D983-67CF-4D82-B4B1-5A40FE75FA4B}">
          <p14:sldIdLst>
            <p14:sldId id="289"/>
          </p14:sldIdLst>
        </p14:section>
        <p14:section name="Introduction" id="{23B09062-2D79-4D02-BFC4-9071542D422F}">
          <p14:sldIdLst>
            <p14:sldId id="2853"/>
            <p14:sldId id="2767"/>
          </p14:sldIdLst>
        </p14:section>
        <p14:section name="Session 2 Agenda" id="{32DC842C-51B5-4F79-AFFD-F2805A433B59}">
          <p14:sldIdLst>
            <p14:sldId id="2740"/>
          </p14:sldIdLst>
        </p14:section>
        <p14:section name="Essential Steps for a Smooth Federal Grant Closeout" id="{1EEA089F-D740-47F9-9F74-DF5F916C1C5A}">
          <p14:sldIdLst>
            <p14:sldId id="2744"/>
            <p14:sldId id="2754"/>
            <p14:sldId id="2745"/>
            <p14:sldId id="2765"/>
            <p14:sldId id="2759"/>
          </p14:sldIdLst>
        </p14:section>
        <p14:section name="Hospitality Grantee Spotlight" id="{50B6C2F1-620E-4CE0-949D-3786A963F03C}">
          <p14:sldIdLst>
            <p14:sldId id="2801"/>
            <p14:sldId id="2802"/>
            <p14:sldId id="2803"/>
            <p14:sldId id="2807"/>
            <p14:sldId id="2669"/>
            <p14:sldId id="2804"/>
            <p14:sldId id="2805"/>
            <p14:sldId id="2806"/>
            <p14:sldId id="2808"/>
            <p14:sldId id="2809"/>
            <p14:sldId id="2697"/>
            <p14:sldId id="2814"/>
            <p14:sldId id="2811"/>
            <p14:sldId id="2812"/>
            <p14:sldId id="2813"/>
            <p14:sldId id="2815"/>
            <p14:sldId id="2816"/>
            <p14:sldId id="2820"/>
            <p14:sldId id="2818"/>
            <p14:sldId id="2737"/>
            <p14:sldId id="2819"/>
          </p14:sldIdLst>
        </p14:section>
        <p14:section name="Grant Management TA: Grants Management Wrap Up" id="{0E9573BF-C8EE-46D1-9A06-B2BF831A1F66}">
          <p14:sldIdLst>
            <p14:sldId id="2774"/>
            <p14:sldId id="2777"/>
            <p14:sldId id="2795"/>
            <p14:sldId id="2781"/>
            <p14:sldId id="2782"/>
            <p14:sldId id="2786"/>
            <p14:sldId id="2789"/>
            <p14:sldId id="2790"/>
            <p14:sldId id="2791"/>
            <p14:sldId id="2783"/>
          </p14:sldIdLst>
        </p14:section>
        <p14:section name="Closing" id="{2094C3C7-3960-4DFE-B107-2D6855E3274A}">
          <p14:sldIdLst>
            <p14:sldId id="692"/>
            <p14:sldId id="302"/>
            <p14:sldId id="2852"/>
            <p14:sldId id="275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C3AF609-A398-31CD-A84A-8BC397AE0093}" name="Jenuwine, Hannah R - ETA" initials="JE" userId="S::jenuwine.hannah.r@dol.gov::74f5e587-ff43-4004-94d7-4e937a4c1b3c" providerId="AD"/>
  <p188:author id="{8EFB8540-06FC-9735-C454-701E53D889E6}" name="Stocks, Christina E - ETA" initials="" userId="S::Stocks.Christina.E@dol.gov::c054763e-154b-42f7-90db-765f8009c56c" providerId="AD"/>
  <p188:author id="{69874D42-B3FB-9748-1B34-CAB0C935A207}" name="Stocks, Christina E - ETA" initials="" userId="S::stocks.christina.e@dol.gov::c054763e-154b-42f7-90db-765f8009c56c" providerId="AD"/>
  <p188:author id="{F6CDD651-27CD-020B-4F0D-5A716F5B2A45}" name="Jenuwine, Hannah R - ETA" initials="" userId="S::Jenuwine.Hannah.R@dol.gov::74f5e587-ff43-4004-94d7-4e937a4c1b3c" providerId="AD"/>
  <p188:author id="{A4885D60-852A-B879-FF58-85170FBA2A00}" name="Krantz, Andrew M - ETA CTR" initials="AK" userId="S::Krantz.Andrew.M@dol.gov::a1e24bc9-63dc-4826-ba48-6d8347d811eb" providerId="AD"/>
  <p188:author id="{4DBC9F60-DC65-30A1-BC39-823989711533}" name="Makonnen, Zewditu - ETA" initials="" userId="S::Makonnen.Zewditu@dol.gov::6cea27b8-24d4-4532-8524-76e7811114b5" providerId="AD"/>
  <p188:author id="{2F6EE672-D27E-31BC-B226-49D318066F16}" name="Christina Stocks - ETA" initials="CS" userId="Christina Stocks - ETA" providerId="None"/>
  <p188:author id="{C983C384-0E00-6677-DE8A-5BF249397DBA}" name="Stocks, Christina E - ETA" initials="CS" userId="Stocks, Christina E - ETA" providerId="None"/>
  <p188:author id="{173ABD98-4B69-A035-7E5D-2B944FEBB6AE}" name="Schonfield, Ingrid N - ETA" initials="" userId="S::Schonfield.Ingrid.N@dol.gov::40a5b397-9e1c-4b23-98e3-44b019df4a16" providerId="AD"/>
  <p188:author id="{24452DBD-588E-5D77-DFB7-D2E13867BAE7}" name="Andrew Krantz" initials="AK" userId="S::AKrantz@mathematica-mpr.com::925ff866-982a-4ccf-bdb9-803de1927716" providerId="AD"/>
  <p188:author id="{D21884CE-7F9E-B2B8-1690-FC86D93E254C}" name="Schonfield, Ingrid N - ETA" initials="IS" userId="Schonfield, Ingrid N - ET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4E21"/>
    <a:srgbClr val="969696"/>
    <a:srgbClr val="FF00FF"/>
    <a:srgbClr val="FF9900"/>
    <a:srgbClr val="FFFFEF"/>
    <a:srgbClr val="4E9B41"/>
    <a:srgbClr val="FFFFFF"/>
    <a:srgbClr val="2828FE"/>
    <a:srgbClr val="73BF67"/>
    <a:srgbClr val="5283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152" y="30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19" Type="http://schemas.openxmlformats.org/officeDocument/2006/relationships/slide" Target="slides/slide4.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6.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microsoft.com/office/2018/10/relationships/authors" Target="author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7.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3.xml"/><Relationship Id="rId3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cks, Christina E - ETA" userId="c054763e-154b-42f7-90db-765f8009c56c" providerId="ADAL" clId="{0F9B4FCD-469E-4333-A6B0-C01D62C40B09}"/>
    <pc:docChg chg="delSld delMainMaster delSection modSection">
      <pc:chgData name="Stocks, Christina E - ETA" userId="c054763e-154b-42f7-90db-765f8009c56c" providerId="ADAL" clId="{0F9B4FCD-469E-4333-A6B0-C01D62C40B09}" dt="2026-03-04T23:19:16.501" v="2" actId="17851"/>
      <pc:docMkLst>
        <pc:docMk/>
      </pc:docMkLst>
      <pc:sldChg chg="del">
        <pc:chgData name="Stocks, Christina E - ETA" userId="c054763e-154b-42f7-90db-765f8009c56c" providerId="ADAL" clId="{0F9B4FCD-469E-4333-A6B0-C01D62C40B09}" dt="2026-03-04T23:19:06.502" v="0" actId="47"/>
        <pc:sldMkLst>
          <pc:docMk/>
          <pc:sldMk cId="0" sldId="256"/>
        </pc:sldMkLst>
      </pc:sldChg>
      <pc:sldChg chg="del">
        <pc:chgData name="Stocks, Christina E - ETA" userId="c054763e-154b-42f7-90db-765f8009c56c" providerId="ADAL" clId="{0F9B4FCD-469E-4333-A6B0-C01D62C40B09}" dt="2026-03-04T23:19:06.502" v="0" actId="47"/>
        <pc:sldMkLst>
          <pc:docMk/>
          <pc:sldMk cId="0" sldId="257"/>
        </pc:sldMkLst>
      </pc:sldChg>
      <pc:sldChg chg="del">
        <pc:chgData name="Stocks, Christina E - ETA" userId="c054763e-154b-42f7-90db-765f8009c56c" providerId="ADAL" clId="{0F9B4FCD-469E-4333-A6B0-C01D62C40B09}" dt="2026-03-04T23:19:06.502" v="0" actId="47"/>
        <pc:sldMkLst>
          <pc:docMk/>
          <pc:sldMk cId="0" sldId="259"/>
        </pc:sldMkLst>
      </pc:sldChg>
      <pc:sldChg chg="del">
        <pc:chgData name="Stocks, Christina E - ETA" userId="c054763e-154b-42f7-90db-765f8009c56c" providerId="ADAL" clId="{0F9B4FCD-469E-4333-A6B0-C01D62C40B09}" dt="2026-03-04T23:19:06.502" v="0" actId="47"/>
        <pc:sldMkLst>
          <pc:docMk/>
          <pc:sldMk cId="0" sldId="260"/>
        </pc:sldMkLst>
      </pc:sldChg>
      <pc:sldChg chg="del">
        <pc:chgData name="Stocks, Christina E - ETA" userId="c054763e-154b-42f7-90db-765f8009c56c" providerId="ADAL" clId="{0F9B4FCD-469E-4333-A6B0-C01D62C40B09}" dt="2026-03-04T23:19:06.502" v="0" actId="47"/>
        <pc:sldMkLst>
          <pc:docMk/>
          <pc:sldMk cId="0" sldId="261"/>
        </pc:sldMkLst>
      </pc:sldChg>
      <pc:sldChg chg="del">
        <pc:chgData name="Stocks, Christina E - ETA" userId="c054763e-154b-42f7-90db-765f8009c56c" providerId="ADAL" clId="{0F9B4FCD-469E-4333-A6B0-C01D62C40B09}" dt="2026-03-04T23:19:06.502" v="0" actId="47"/>
        <pc:sldMkLst>
          <pc:docMk/>
          <pc:sldMk cId="1210802199" sldId="262"/>
        </pc:sldMkLst>
      </pc:sldChg>
      <pc:sldChg chg="del">
        <pc:chgData name="Stocks, Christina E - ETA" userId="c054763e-154b-42f7-90db-765f8009c56c" providerId="ADAL" clId="{0F9B4FCD-469E-4333-A6B0-C01D62C40B09}" dt="2026-03-04T23:19:06.502" v="0" actId="47"/>
        <pc:sldMkLst>
          <pc:docMk/>
          <pc:sldMk cId="2812605164" sldId="301"/>
        </pc:sldMkLst>
      </pc:sldChg>
      <pc:sldChg chg="del">
        <pc:chgData name="Stocks, Christina E - ETA" userId="c054763e-154b-42f7-90db-765f8009c56c" providerId="ADAL" clId="{0F9B4FCD-469E-4333-A6B0-C01D62C40B09}" dt="2026-03-04T23:19:06.502" v="0" actId="47"/>
        <pc:sldMkLst>
          <pc:docMk/>
          <pc:sldMk cId="638365097" sldId="693"/>
        </pc:sldMkLst>
      </pc:sldChg>
      <pc:sldChg chg="del">
        <pc:chgData name="Stocks, Christina E - ETA" userId="c054763e-154b-42f7-90db-765f8009c56c" providerId="ADAL" clId="{0F9B4FCD-469E-4333-A6B0-C01D62C40B09}" dt="2026-03-04T23:19:06.502" v="0" actId="47"/>
        <pc:sldMkLst>
          <pc:docMk/>
          <pc:sldMk cId="2484954531" sldId="2665"/>
        </pc:sldMkLst>
      </pc:sldChg>
      <pc:sldChg chg="del">
        <pc:chgData name="Stocks, Christina E - ETA" userId="c054763e-154b-42f7-90db-765f8009c56c" providerId="ADAL" clId="{0F9B4FCD-469E-4333-A6B0-C01D62C40B09}" dt="2026-03-04T23:19:06.502" v="0" actId="47"/>
        <pc:sldMkLst>
          <pc:docMk/>
          <pc:sldMk cId="1228124354" sldId="2736"/>
        </pc:sldMkLst>
      </pc:sldChg>
      <pc:sldChg chg="del">
        <pc:chgData name="Stocks, Christina E - ETA" userId="c054763e-154b-42f7-90db-765f8009c56c" providerId="ADAL" clId="{0F9B4FCD-469E-4333-A6B0-C01D62C40B09}" dt="2026-03-04T23:19:06.502" v="0" actId="47"/>
        <pc:sldMkLst>
          <pc:docMk/>
          <pc:sldMk cId="3989875377" sldId="2769"/>
        </pc:sldMkLst>
      </pc:sldChg>
      <pc:sldChg chg="del">
        <pc:chgData name="Stocks, Christina E - ETA" userId="c054763e-154b-42f7-90db-765f8009c56c" providerId="ADAL" clId="{0F9B4FCD-469E-4333-A6B0-C01D62C40B09}" dt="2026-03-04T23:19:06.502" v="0" actId="47"/>
        <pc:sldMkLst>
          <pc:docMk/>
          <pc:sldMk cId="1744387316" sldId="2773"/>
        </pc:sldMkLst>
      </pc:sldChg>
      <pc:sldChg chg="del">
        <pc:chgData name="Stocks, Christina E - ETA" userId="c054763e-154b-42f7-90db-765f8009c56c" providerId="ADAL" clId="{0F9B4FCD-469E-4333-A6B0-C01D62C40B09}" dt="2026-03-04T23:19:06.502" v="0" actId="47"/>
        <pc:sldMkLst>
          <pc:docMk/>
          <pc:sldMk cId="3427373073" sldId="2792"/>
        </pc:sldMkLst>
      </pc:sldChg>
      <pc:sldChg chg="del">
        <pc:chgData name="Stocks, Christina E - ETA" userId="c054763e-154b-42f7-90db-765f8009c56c" providerId="ADAL" clId="{0F9B4FCD-469E-4333-A6B0-C01D62C40B09}" dt="2026-03-04T23:19:06.502" v="0" actId="47"/>
        <pc:sldMkLst>
          <pc:docMk/>
          <pc:sldMk cId="2571492125" sldId="2793"/>
        </pc:sldMkLst>
      </pc:sldChg>
      <pc:sldChg chg="del">
        <pc:chgData name="Stocks, Christina E - ETA" userId="c054763e-154b-42f7-90db-765f8009c56c" providerId="ADAL" clId="{0F9B4FCD-469E-4333-A6B0-C01D62C40B09}" dt="2026-03-04T23:19:06.502" v="0" actId="47"/>
        <pc:sldMkLst>
          <pc:docMk/>
          <pc:sldMk cId="1004135920" sldId="2797"/>
        </pc:sldMkLst>
      </pc:sldChg>
      <pc:sldChg chg="del">
        <pc:chgData name="Stocks, Christina E - ETA" userId="c054763e-154b-42f7-90db-765f8009c56c" providerId="ADAL" clId="{0F9B4FCD-469E-4333-A6B0-C01D62C40B09}" dt="2026-03-04T23:19:06.502" v="0" actId="47"/>
        <pc:sldMkLst>
          <pc:docMk/>
          <pc:sldMk cId="3724613263" sldId="2798"/>
        </pc:sldMkLst>
      </pc:sldChg>
      <pc:sldChg chg="del">
        <pc:chgData name="Stocks, Christina E - ETA" userId="c054763e-154b-42f7-90db-765f8009c56c" providerId="ADAL" clId="{0F9B4FCD-469E-4333-A6B0-C01D62C40B09}" dt="2026-03-04T23:19:06.502" v="0" actId="47"/>
        <pc:sldMkLst>
          <pc:docMk/>
          <pc:sldMk cId="3183042369" sldId="2799"/>
        </pc:sldMkLst>
      </pc:sldChg>
      <pc:sldChg chg="del">
        <pc:chgData name="Stocks, Christina E - ETA" userId="c054763e-154b-42f7-90db-765f8009c56c" providerId="ADAL" clId="{0F9B4FCD-469E-4333-A6B0-C01D62C40B09}" dt="2026-03-04T23:19:06.502" v="0" actId="47"/>
        <pc:sldMkLst>
          <pc:docMk/>
          <pc:sldMk cId="2187454065" sldId="2800"/>
        </pc:sldMkLst>
      </pc:sldChg>
      <pc:sldChg chg="del">
        <pc:chgData name="Stocks, Christina E - ETA" userId="c054763e-154b-42f7-90db-765f8009c56c" providerId="ADAL" clId="{0F9B4FCD-469E-4333-A6B0-C01D62C40B09}" dt="2026-03-04T23:19:06.502" v="0" actId="47"/>
        <pc:sldMkLst>
          <pc:docMk/>
          <pc:sldMk cId="2646261085" sldId="2821"/>
        </pc:sldMkLst>
      </pc:sldChg>
      <pc:sldChg chg="del">
        <pc:chgData name="Stocks, Christina E - ETA" userId="c054763e-154b-42f7-90db-765f8009c56c" providerId="ADAL" clId="{0F9B4FCD-469E-4333-A6B0-C01D62C40B09}" dt="2026-03-04T23:19:06.502" v="0" actId="47"/>
        <pc:sldMkLst>
          <pc:docMk/>
          <pc:sldMk cId="3598747160" sldId="2822"/>
        </pc:sldMkLst>
      </pc:sldChg>
      <pc:sldChg chg="del">
        <pc:chgData name="Stocks, Christina E - ETA" userId="c054763e-154b-42f7-90db-765f8009c56c" providerId="ADAL" clId="{0F9B4FCD-469E-4333-A6B0-C01D62C40B09}" dt="2026-03-04T23:19:06.502" v="0" actId="47"/>
        <pc:sldMkLst>
          <pc:docMk/>
          <pc:sldMk cId="1415130409" sldId="2823"/>
        </pc:sldMkLst>
      </pc:sldChg>
      <pc:sldChg chg="del">
        <pc:chgData name="Stocks, Christina E - ETA" userId="c054763e-154b-42f7-90db-765f8009c56c" providerId="ADAL" clId="{0F9B4FCD-469E-4333-A6B0-C01D62C40B09}" dt="2026-03-04T23:19:06.502" v="0" actId="47"/>
        <pc:sldMkLst>
          <pc:docMk/>
          <pc:sldMk cId="2177262544" sldId="2825"/>
        </pc:sldMkLst>
      </pc:sldChg>
      <pc:sldChg chg="del">
        <pc:chgData name="Stocks, Christina E - ETA" userId="c054763e-154b-42f7-90db-765f8009c56c" providerId="ADAL" clId="{0F9B4FCD-469E-4333-A6B0-C01D62C40B09}" dt="2026-03-04T23:19:06.502" v="0" actId="47"/>
        <pc:sldMkLst>
          <pc:docMk/>
          <pc:sldMk cId="2221199643" sldId="2828"/>
        </pc:sldMkLst>
      </pc:sldChg>
      <pc:sldChg chg="del">
        <pc:chgData name="Stocks, Christina E - ETA" userId="c054763e-154b-42f7-90db-765f8009c56c" providerId="ADAL" clId="{0F9B4FCD-469E-4333-A6B0-C01D62C40B09}" dt="2026-03-04T23:19:06.502" v="0" actId="47"/>
        <pc:sldMkLst>
          <pc:docMk/>
          <pc:sldMk cId="1334219410" sldId="2829"/>
        </pc:sldMkLst>
      </pc:sldChg>
      <pc:sldChg chg="del">
        <pc:chgData name="Stocks, Christina E - ETA" userId="c054763e-154b-42f7-90db-765f8009c56c" providerId="ADAL" clId="{0F9B4FCD-469E-4333-A6B0-C01D62C40B09}" dt="2026-03-04T23:19:06.502" v="0" actId="47"/>
        <pc:sldMkLst>
          <pc:docMk/>
          <pc:sldMk cId="453971505" sldId="2830"/>
        </pc:sldMkLst>
      </pc:sldChg>
      <pc:sldChg chg="del">
        <pc:chgData name="Stocks, Christina E - ETA" userId="c054763e-154b-42f7-90db-765f8009c56c" providerId="ADAL" clId="{0F9B4FCD-469E-4333-A6B0-C01D62C40B09}" dt="2026-03-04T23:19:06.502" v="0" actId="47"/>
        <pc:sldMkLst>
          <pc:docMk/>
          <pc:sldMk cId="315411796" sldId="2831"/>
        </pc:sldMkLst>
      </pc:sldChg>
      <pc:sldChg chg="del">
        <pc:chgData name="Stocks, Christina E - ETA" userId="c054763e-154b-42f7-90db-765f8009c56c" providerId="ADAL" clId="{0F9B4FCD-469E-4333-A6B0-C01D62C40B09}" dt="2026-03-04T23:19:06.502" v="0" actId="47"/>
        <pc:sldMkLst>
          <pc:docMk/>
          <pc:sldMk cId="2863178729" sldId="2832"/>
        </pc:sldMkLst>
      </pc:sldChg>
      <pc:sldChg chg="del">
        <pc:chgData name="Stocks, Christina E - ETA" userId="c054763e-154b-42f7-90db-765f8009c56c" providerId="ADAL" clId="{0F9B4FCD-469E-4333-A6B0-C01D62C40B09}" dt="2026-03-04T23:19:06.502" v="0" actId="47"/>
        <pc:sldMkLst>
          <pc:docMk/>
          <pc:sldMk cId="4015974347" sldId="2833"/>
        </pc:sldMkLst>
      </pc:sldChg>
      <pc:sldChg chg="del">
        <pc:chgData name="Stocks, Christina E - ETA" userId="c054763e-154b-42f7-90db-765f8009c56c" providerId="ADAL" clId="{0F9B4FCD-469E-4333-A6B0-C01D62C40B09}" dt="2026-03-04T23:19:06.502" v="0" actId="47"/>
        <pc:sldMkLst>
          <pc:docMk/>
          <pc:sldMk cId="1360986097" sldId="2834"/>
        </pc:sldMkLst>
      </pc:sldChg>
      <pc:sldChg chg="del">
        <pc:chgData name="Stocks, Christina E - ETA" userId="c054763e-154b-42f7-90db-765f8009c56c" providerId="ADAL" clId="{0F9B4FCD-469E-4333-A6B0-C01D62C40B09}" dt="2026-03-04T23:19:06.502" v="0" actId="47"/>
        <pc:sldMkLst>
          <pc:docMk/>
          <pc:sldMk cId="3233098022" sldId="2835"/>
        </pc:sldMkLst>
      </pc:sldChg>
      <pc:sldChg chg="del">
        <pc:chgData name="Stocks, Christina E - ETA" userId="c054763e-154b-42f7-90db-765f8009c56c" providerId="ADAL" clId="{0F9B4FCD-469E-4333-A6B0-C01D62C40B09}" dt="2026-03-04T23:19:06.502" v="0" actId="47"/>
        <pc:sldMkLst>
          <pc:docMk/>
          <pc:sldMk cId="3373826964" sldId="2836"/>
        </pc:sldMkLst>
      </pc:sldChg>
      <pc:sldChg chg="del">
        <pc:chgData name="Stocks, Christina E - ETA" userId="c054763e-154b-42f7-90db-765f8009c56c" providerId="ADAL" clId="{0F9B4FCD-469E-4333-A6B0-C01D62C40B09}" dt="2026-03-04T23:19:06.502" v="0" actId="47"/>
        <pc:sldMkLst>
          <pc:docMk/>
          <pc:sldMk cId="1618357071" sldId="2837"/>
        </pc:sldMkLst>
      </pc:sldChg>
      <pc:sldChg chg="del">
        <pc:chgData name="Stocks, Christina E - ETA" userId="c054763e-154b-42f7-90db-765f8009c56c" providerId="ADAL" clId="{0F9B4FCD-469E-4333-A6B0-C01D62C40B09}" dt="2026-03-04T23:19:06.502" v="0" actId="47"/>
        <pc:sldMkLst>
          <pc:docMk/>
          <pc:sldMk cId="3249729196" sldId="2838"/>
        </pc:sldMkLst>
      </pc:sldChg>
      <pc:sldChg chg="del">
        <pc:chgData name="Stocks, Christina E - ETA" userId="c054763e-154b-42f7-90db-765f8009c56c" providerId="ADAL" clId="{0F9B4FCD-469E-4333-A6B0-C01D62C40B09}" dt="2026-03-04T23:19:06.502" v="0" actId="47"/>
        <pc:sldMkLst>
          <pc:docMk/>
          <pc:sldMk cId="453674529" sldId="2839"/>
        </pc:sldMkLst>
      </pc:sldChg>
      <pc:sldChg chg="del">
        <pc:chgData name="Stocks, Christina E - ETA" userId="c054763e-154b-42f7-90db-765f8009c56c" providerId="ADAL" clId="{0F9B4FCD-469E-4333-A6B0-C01D62C40B09}" dt="2026-03-04T23:19:06.502" v="0" actId="47"/>
        <pc:sldMkLst>
          <pc:docMk/>
          <pc:sldMk cId="4120441856" sldId="2841"/>
        </pc:sldMkLst>
      </pc:sldChg>
      <pc:sldChg chg="del">
        <pc:chgData name="Stocks, Christina E - ETA" userId="c054763e-154b-42f7-90db-765f8009c56c" providerId="ADAL" clId="{0F9B4FCD-469E-4333-A6B0-C01D62C40B09}" dt="2026-03-04T23:19:06.502" v="0" actId="47"/>
        <pc:sldMkLst>
          <pc:docMk/>
          <pc:sldMk cId="1816169564" sldId="2843"/>
        </pc:sldMkLst>
      </pc:sldChg>
      <pc:sldChg chg="del">
        <pc:chgData name="Stocks, Christina E - ETA" userId="c054763e-154b-42f7-90db-765f8009c56c" providerId="ADAL" clId="{0F9B4FCD-469E-4333-A6B0-C01D62C40B09}" dt="2026-03-04T23:19:06.502" v="0" actId="47"/>
        <pc:sldMkLst>
          <pc:docMk/>
          <pc:sldMk cId="3962786547" sldId="2844"/>
        </pc:sldMkLst>
      </pc:sldChg>
      <pc:sldChg chg="del">
        <pc:chgData name="Stocks, Christina E - ETA" userId="c054763e-154b-42f7-90db-765f8009c56c" providerId="ADAL" clId="{0F9B4FCD-469E-4333-A6B0-C01D62C40B09}" dt="2026-03-04T23:19:06.502" v="0" actId="47"/>
        <pc:sldMkLst>
          <pc:docMk/>
          <pc:sldMk cId="2927659108" sldId="2849"/>
        </pc:sldMkLst>
      </pc:sldChg>
      <pc:sldMasterChg chg="delSldLayout">
        <pc:chgData name="Stocks, Christina E - ETA" userId="c054763e-154b-42f7-90db-765f8009c56c" providerId="ADAL" clId="{0F9B4FCD-469E-4333-A6B0-C01D62C40B09}" dt="2026-03-04T23:19:06.502" v="0" actId="47"/>
        <pc:sldMasterMkLst>
          <pc:docMk/>
          <pc:sldMasterMk cId="870753280" sldId="2147483726"/>
        </pc:sldMasterMkLst>
        <pc:sldLayoutChg chg="del">
          <pc:chgData name="Stocks, Christina E - ETA" userId="c054763e-154b-42f7-90db-765f8009c56c" providerId="ADAL" clId="{0F9B4FCD-469E-4333-A6B0-C01D62C40B09}" dt="2026-03-04T23:19:06.502" v="0" actId="47"/>
          <pc:sldLayoutMkLst>
            <pc:docMk/>
            <pc:sldMasterMk cId="870753280" sldId="2147483726"/>
            <pc:sldLayoutMk cId="512003498" sldId="2147483786"/>
          </pc:sldLayoutMkLst>
        </pc:sldLayoutChg>
        <pc:sldLayoutChg chg="del">
          <pc:chgData name="Stocks, Christina E - ETA" userId="c054763e-154b-42f7-90db-765f8009c56c" providerId="ADAL" clId="{0F9B4FCD-469E-4333-A6B0-C01D62C40B09}" dt="2026-03-04T23:19:06.502" v="0" actId="47"/>
          <pc:sldLayoutMkLst>
            <pc:docMk/>
            <pc:sldMasterMk cId="870753280" sldId="2147483726"/>
            <pc:sldLayoutMk cId="4230123449" sldId="2147483954"/>
          </pc:sldLayoutMkLst>
        </pc:sldLayoutChg>
        <pc:sldLayoutChg chg="del">
          <pc:chgData name="Stocks, Christina E - ETA" userId="c054763e-154b-42f7-90db-765f8009c56c" providerId="ADAL" clId="{0F9B4FCD-469E-4333-A6B0-C01D62C40B09}" dt="2026-03-04T23:19:06.502" v="0" actId="47"/>
          <pc:sldLayoutMkLst>
            <pc:docMk/>
            <pc:sldMasterMk cId="870753280" sldId="2147483726"/>
            <pc:sldLayoutMk cId="4018250899" sldId="2147483955"/>
          </pc:sldLayoutMkLst>
        </pc:sldLayoutChg>
        <pc:sldLayoutChg chg="del">
          <pc:chgData name="Stocks, Christina E - ETA" userId="c054763e-154b-42f7-90db-765f8009c56c" providerId="ADAL" clId="{0F9B4FCD-469E-4333-A6B0-C01D62C40B09}" dt="2026-03-04T23:19:06.502" v="0" actId="47"/>
          <pc:sldLayoutMkLst>
            <pc:docMk/>
            <pc:sldMasterMk cId="870753280" sldId="2147483726"/>
            <pc:sldLayoutMk cId="3259425078" sldId="2147483956"/>
          </pc:sldLayoutMkLst>
        </pc:sldLayoutChg>
      </pc:sldMasterChg>
      <pc:sldMasterChg chg="del delSldLayout">
        <pc:chgData name="Stocks, Christina E - ETA" userId="c054763e-154b-42f7-90db-765f8009c56c" providerId="ADAL" clId="{0F9B4FCD-469E-4333-A6B0-C01D62C40B09}" dt="2026-03-04T23:19:06.502" v="0" actId="47"/>
        <pc:sldMasterMkLst>
          <pc:docMk/>
          <pc:sldMasterMk cId="1371881947" sldId="2147483889"/>
        </pc:sldMasterMkLst>
        <pc:sldLayoutChg chg="del">
          <pc:chgData name="Stocks, Christina E - ETA" userId="c054763e-154b-42f7-90db-765f8009c56c" providerId="ADAL" clId="{0F9B4FCD-469E-4333-A6B0-C01D62C40B09}" dt="2026-03-04T23:19:06.502" v="0" actId="47"/>
          <pc:sldLayoutMkLst>
            <pc:docMk/>
            <pc:sldMasterMk cId="1371881947" sldId="2147483889"/>
            <pc:sldLayoutMk cId="2122213590" sldId="2147483890"/>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4269616557" sldId="2147483891"/>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947329355" sldId="2147483892"/>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2826719940" sldId="2147483893"/>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3201087735" sldId="2147483894"/>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1699017217" sldId="2147483895"/>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908688564" sldId="2147483896"/>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3666101198" sldId="2147483897"/>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1559553033" sldId="2147483898"/>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4137112764" sldId="2147483899"/>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649528338" sldId="2147483900"/>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1463304434" sldId="2147483901"/>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1309249426" sldId="2147483902"/>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1955496689" sldId="2147483903"/>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2649419783" sldId="2147483904"/>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2618349674" sldId="2147483905"/>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895558277" sldId="2147483906"/>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826162301" sldId="2147483907"/>
          </pc:sldLayoutMkLst>
        </pc:sldLayoutChg>
        <pc:sldLayoutChg chg="del">
          <pc:chgData name="Stocks, Christina E - ETA" userId="c054763e-154b-42f7-90db-765f8009c56c" providerId="ADAL" clId="{0F9B4FCD-469E-4333-A6B0-C01D62C40B09}" dt="2026-03-04T23:19:06.502" v="0" actId="47"/>
          <pc:sldLayoutMkLst>
            <pc:docMk/>
            <pc:sldMasterMk cId="1371881947" sldId="2147483889"/>
            <pc:sldLayoutMk cId="3358697345" sldId="2147483908"/>
          </pc:sldLayoutMkLst>
        </pc:sldLayoutChg>
      </pc:sldMasterChg>
      <pc:sldMasterChg chg="del delSldLayout">
        <pc:chgData name="Stocks, Christina E - ETA" userId="c054763e-154b-42f7-90db-765f8009c56c" providerId="ADAL" clId="{0F9B4FCD-469E-4333-A6B0-C01D62C40B09}" dt="2026-03-04T23:19:06.502" v="0" actId="47"/>
        <pc:sldMasterMkLst>
          <pc:docMk/>
          <pc:sldMasterMk cId="1346236659" sldId="2147483909"/>
        </pc:sldMasterMkLst>
        <pc:sldLayoutChg chg="del">
          <pc:chgData name="Stocks, Christina E - ETA" userId="c054763e-154b-42f7-90db-765f8009c56c" providerId="ADAL" clId="{0F9B4FCD-469E-4333-A6B0-C01D62C40B09}" dt="2026-03-04T23:19:06.502" v="0" actId="47"/>
          <pc:sldLayoutMkLst>
            <pc:docMk/>
            <pc:sldMasterMk cId="1346236659" sldId="2147483909"/>
            <pc:sldLayoutMk cId="3267419267" sldId="2147483910"/>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2864388100" sldId="2147483911"/>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525051271" sldId="2147483912"/>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2456042878" sldId="2147483913"/>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1271612622" sldId="2147483914"/>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2146155033" sldId="2147483915"/>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1078038444" sldId="2147483916"/>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1302864914" sldId="2147483917"/>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4038963953" sldId="2147483918"/>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3033480962" sldId="2147483919"/>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3735346201" sldId="2147483920"/>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348140939" sldId="2147483921"/>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3283761447" sldId="2147483922"/>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3445868991" sldId="2147483923"/>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2658593350" sldId="2147483924"/>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190855376" sldId="2147483925"/>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629815990" sldId="2147483926"/>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3228755240" sldId="2147483927"/>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3262754804" sldId="2147483928"/>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1866502988" sldId="2147483929"/>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1666301392" sldId="2147483930"/>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4195430816" sldId="2147483931"/>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327876520" sldId="2147483932"/>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2997162880" sldId="2147483933"/>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1596864174" sldId="2147483934"/>
          </pc:sldLayoutMkLst>
        </pc:sldLayoutChg>
        <pc:sldLayoutChg chg="del">
          <pc:chgData name="Stocks, Christina E - ETA" userId="c054763e-154b-42f7-90db-765f8009c56c" providerId="ADAL" clId="{0F9B4FCD-469E-4333-A6B0-C01D62C40B09}" dt="2026-03-04T23:19:06.502" v="0" actId="47"/>
          <pc:sldLayoutMkLst>
            <pc:docMk/>
            <pc:sldMasterMk cId="1346236659" sldId="2147483909"/>
            <pc:sldLayoutMk cId="2152900188" sldId="2147483935"/>
          </pc:sldLayoutMkLst>
        </pc:sldLayoutChg>
      </pc:sldMasterChg>
      <pc:sldMasterChg chg="del delSldLayout">
        <pc:chgData name="Stocks, Christina E - ETA" userId="c054763e-154b-42f7-90db-765f8009c56c" providerId="ADAL" clId="{0F9B4FCD-469E-4333-A6B0-C01D62C40B09}" dt="2026-03-04T23:19:06.502" v="0" actId="47"/>
        <pc:sldMasterMkLst>
          <pc:docMk/>
          <pc:sldMasterMk cId="316034448" sldId="2147483936"/>
        </pc:sldMasterMkLst>
        <pc:sldLayoutChg chg="del">
          <pc:chgData name="Stocks, Christina E - ETA" userId="c054763e-154b-42f7-90db-765f8009c56c" providerId="ADAL" clId="{0F9B4FCD-469E-4333-A6B0-C01D62C40B09}" dt="2026-03-04T23:19:06.502" v="0" actId="47"/>
          <pc:sldLayoutMkLst>
            <pc:docMk/>
            <pc:sldMasterMk cId="316034448" sldId="2147483936"/>
            <pc:sldLayoutMk cId="1887051690" sldId="2147483937"/>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3081539653" sldId="2147483938"/>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3909458839" sldId="2147483939"/>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164261611" sldId="2147483940"/>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1159013815" sldId="2147483941"/>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3854441207" sldId="2147483942"/>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3345383134" sldId="2147483943"/>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1297185848" sldId="2147483944"/>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824177917" sldId="2147483945"/>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3493554894" sldId="2147483946"/>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4286140919" sldId="2147483947"/>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2741278600" sldId="2147483948"/>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3317746222" sldId="2147483949"/>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873037737" sldId="2147483950"/>
          </pc:sldLayoutMkLst>
        </pc:sldLayoutChg>
        <pc:sldLayoutChg chg="del">
          <pc:chgData name="Stocks, Christina E - ETA" userId="c054763e-154b-42f7-90db-765f8009c56c" providerId="ADAL" clId="{0F9B4FCD-469E-4333-A6B0-C01D62C40B09}" dt="2026-03-04T23:19:06.502" v="0" actId="47"/>
          <pc:sldLayoutMkLst>
            <pc:docMk/>
            <pc:sldMasterMk cId="316034448" sldId="2147483936"/>
            <pc:sldLayoutMk cId="857482652" sldId="2147483951"/>
          </pc:sldLayoutMkLst>
        </pc:sldLayoutChg>
      </pc:sldMasterChg>
      <pc:sldMasterChg chg="del delSldLayout">
        <pc:chgData name="Stocks, Christina E - ETA" userId="c054763e-154b-42f7-90db-765f8009c56c" providerId="ADAL" clId="{0F9B4FCD-469E-4333-A6B0-C01D62C40B09}" dt="2026-03-04T23:19:06.502" v="0" actId="47"/>
        <pc:sldMasterMkLst>
          <pc:docMk/>
          <pc:sldMasterMk cId="1930058971" sldId="2147483952"/>
        </pc:sldMasterMkLst>
        <pc:sldLayoutChg chg="del">
          <pc:chgData name="Stocks, Christina E - ETA" userId="c054763e-154b-42f7-90db-765f8009c56c" providerId="ADAL" clId="{0F9B4FCD-469E-4333-A6B0-C01D62C40B09}" dt="2026-03-04T23:19:06.502" v="0" actId="47"/>
          <pc:sldLayoutMkLst>
            <pc:docMk/>
            <pc:sldMasterMk cId="1930058971" sldId="2147483952"/>
            <pc:sldLayoutMk cId="1145341242" sldId="214748395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DC994AA-C437-4EF4-8BEF-0B832D7FA420}" type="datetimeFigureOut">
              <a:rPr lang="en-US" smtClean="0"/>
              <a:t>3/4/2026</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8B16356-3B28-4AAF-8099-7941810E2475}" type="datetimeFigureOut">
              <a:rPr lang="en-US" smtClean="0"/>
              <a:t>3/4/2026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C5DA344-5FA2-43F7-9D95-CA56C82B080A}" type="slidenum">
              <a:rPr lang="en-US" smtClean="0"/>
              <a:t>‹#›</a:t>
            </a:fld>
            <a:endParaRPr lang="en-US"/>
          </a:p>
        </p:txBody>
      </p:sp>
    </p:spTree>
    <p:extLst>
      <p:ext uri="{BB962C8B-B14F-4D97-AF65-F5344CB8AC3E}">
        <p14:creationId xmlns:p14="http://schemas.microsoft.com/office/powerpoint/2010/main" val="125576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845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3</a:t>
            </a:fld>
            <a:endParaRPr lang="en-US"/>
          </a:p>
        </p:txBody>
      </p:sp>
    </p:spTree>
    <p:extLst>
      <p:ext uri="{BB962C8B-B14F-4D97-AF65-F5344CB8AC3E}">
        <p14:creationId xmlns:p14="http://schemas.microsoft.com/office/powerpoint/2010/main" val="2804731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Zodie</a:t>
            </a:r>
          </a:p>
        </p:txBody>
      </p:sp>
      <p:sp>
        <p:nvSpPr>
          <p:cNvPr id="4" name="Slide Number Placeholder 3"/>
          <p:cNvSpPr>
            <a:spLocks noGrp="1"/>
          </p:cNvSpPr>
          <p:nvPr>
            <p:ph type="sldNum" sz="quarter" idx="5"/>
          </p:nvPr>
        </p:nvSpPr>
        <p:spPr/>
        <p:txBody>
          <a:bodyPr/>
          <a:lstStyle/>
          <a:p>
            <a:fld id="{CC5DA344-5FA2-43F7-9D95-CA56C82B080A}" type="slidenum">
              <a:rPr lang="en-US" smtClean="0"/>
              <a:t>4</a:t>
            </a:fld>
            <a:endParaRPr lang="en-US"/>
          </a:p>
        </p:txBody>
      </p:sp>
    </p:spTree>
    <p:extLst>
      <p:ext uri="{BB962C8B-B14F-4D97-AF65-F5344CB8AC3E}">
        <p14:creationId xmlns:p14="http://schemas.microsoft.com/office/powerpoint/2010/main" val="331365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6</a:t>
            </a:fld>
            <a:endParaRPr lang="en-US"/>
          </a:p>
        </p:txBody>
      </p:sp>
    </p:spTree>
    <p:extLst>
      <p:ext uri="{BB962C8B-B14F-4D97-AF65-F5344CB8AC3E}">
        <p14:creationId xmlns:p14="http://schemas.microsoft.com/office/powerpoint/2010/main" val="986658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74997-1FCC-C805-9E50-FDC97B451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23450-9E9D-D445-C3B1-47D38D8795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7AAF22-332E-A8E5-98D8-3D2853A429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F7AF29-DC7C-B31D-ED67-B34DE8762A1B}"/>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54059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695444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369612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87E2D-5F18-B2F7-B7AD-74A531E35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685904-69B1-F3C9-211C-2C3476F7E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5B7485-E9E3-7B30-1372-D62967D18353}"/>
              </a:ext>
            </a:extLst>
          </p:cNvPr>
          <p:cNvSpPr>
            <a:spLocks noGrp="1"/>
          </p:cNvSpPr>
          <p:nvPr>
            <p:ph type="body" idx="1"/>
          </p:nvPr>
        </p:nvSpPr>
        <p:spPr/>
        <p:txBody>
          <a:bodyPr/>
          <a:lstStyle/>
          <a:p>
            <a:endParaRPr lang="en-US" sz="1800">
              <a:solidFill>
                <a:srgbClr val="000000"/>
              </a:solidFill>
              <a:highlight>
                <a:srgbClr val="EBF4EB"/>
              </a:highlight>
              <a:latin typeface="Aptos Narrow" panose="020B0004020202020204" pitchFamily="34" charset="0"/>
            </a:endParaRPr>
          </a:p>
        </p:txBody>
      </p:sp>
      <p:sp>
        <p:nvSpPr>
          <p:cNvPr id="4" name="Slide Number Placeholder 3">
            <a:extLst>
              <a:ext uri="{FF2B5EF4-FFF2-40B4-BE49-F238E27FC236}">
                <a16:creationId xmlns:a16="http://schemas.microsoft.com/office/drawing/2014/main" id="{7BB69C71-573E-C224-701F-CC02B4B6E724}"/>
              </a:ext>
            </a:extLst>
          </p:cNvPr>
          <p:cNvSpPr>
            <a:spLocks noGrp="1"/>
          </p:cNvSpPr>
          <p:nvPr>
            <p:ph type="sldNum" sz="quarter" idx="5"/>
          </p:nvPr>
        </p:nvSpPr>
        <p:spPr/>
        <p:txBody>
          <a:bodyPr/>
          <a:lstStyle/>
          <a:p>
            <a:pPr defTabSz="949478">
              <a:defRPr/>
            </a:pPr>
            <a:fld id="{9B342BB8-3F7E-4150-BE07-912221E53E6C}" type="slidenum">
              <a:rPr lang="en-US">
                <a:solidFill>
                  <a:prstClr val="black"/>
                </a:solidFill>
                <a:latin typeface="Calibri" panose="020F0502020204030204"/>
              </a:rPr>
              <a:pPr defTabSz="949478">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842937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81CE9-602B-0377-BDBE-1EACE05B6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CE059F-01E2-5181-E29F-BF4CA0F1C5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D0A7B0-DAE2-6C7D-A3A6-F4321E7F695D}"/>
              </a:ext>
            </a:extLst>
          </p:cNvPr>
          <p:cNvSpPr>
            <a:spLocks noGrp="1"/>
          </p:cNvSpPr>
          <p:nvPr>
            <p:ph type="body" idx="1"/>
          </p:nvPr>
        </p:nvSpPr>
        <p:spPr/>
        <p:txBody>
          <a:bodyPr/>
          <a:lstStyle/>
          <a:p>
            <a:endParaRPr lang="en-US" sz="1800">
              <a:solidFill>
                <a:srgbClr val="000000"/>
              </a:solidFill>
              <a:highlight>
                <a:srgbClr val="EBF4EB"/>
              </a:highlight>
              <a:latin typeface="Aptos Narrow" panose="020B0004020202020204" pitchFamily="34" charset="0"/>
            </a:endParaRPr>
          </a:p>
        </p:txBody>
      </p:sp>
      <p:sp>
        <p:nvSpPr>
          <p:cNvPr id="4" name="Slide Number Placeholder 3">
            <a:extLst>
              <a:ext uri="{FF2B5EF4-FFF2-40B4-BE49-F238E27FC236}">
                <a16:creationId xmlns:a16="http://schemas.microsoft.com/office/drawing/2014/main" id="{9F33A2CC-CD69-BDDD-5AF6-75B1B286FE74}"/>
              </a:ext>
            </a:extLst>
          </p:cNvPr>
          <p:cNvSpPr>
            <a:spLocks noGrp="1"/>
          </p:cNvSpPr>
          <p:nvPr>
            <p:ph type="sldNum" sz="quarter" idx="5"/>
          </p:nvPr>
        </p:nvSpPr>
        <p:spPr/>
        <p:txBody>
          <a:bodyPr/>
          <a:lstStyle/>
          <a:p>
            <a:pPr defTabSz="949478">
              <a:defRPr/>
            </a:pPr>
            <a:fld id="{9B342BB8-3F7E-4150-BE07-912221E53E6C}" type="slidenum">
              <a:rPr lang="en-US">
                <a:solidFill>
                  <a:prstClr val="black"/>
                </a:solidFill>
                <a:latin typeface="Calibri" panose="020F0502020204030204"/>
              </a:rPr>
              <a:pPr defTabSz="949478">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1489750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5AD44-D7C5-4BE7-37FD-2142821EF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E25C1-F2B3-9790-EB87-6C91AA6B4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146614-4D19-D8BF-84DB-17DE309B8875}"/>
              </a:ext>
            </a:extLst>
          </p:cNvPr>
          <p:cNvSpPr>
            <a:spLocks noGrp="1"/>
          </p:cNvSpPr>
          <p:nvPr>
            <p:ph type="body" idx="1"/>
          </p:nvPr>
        </p:nvSpPr>
        <p:spPr/>
        <p:txBody>
          <a:bodyPr/>
          <a:lstStyle/>
          <a:p>
            <a:endParaRPr lang="en-US">
              <a:highlight>
                <a:srgbClr val="EBF4EB"/>
              </a:highlight>
              <a:latin typeface="Arial Narrow" panose="020B0606020202030204" pitchFamily="34" charset="0"/>
              <a:cs typeface="Segoe UI"/>
            </a:endParaRPr>
          </a:p>
        </p:txBody>
      </p:sp>
      <p:sp>
        <p:nvSpPr>
          <p:cNvPr id="4" name="Slide Number Placeholder 3">
            <a:extLst>
              <a:ext uri="{FF2B5EF4-FFF2-40B4-BE49-F238E27FC236}">
                <a16:creationId xmlns:a16="http://schemas.microsoft.com/office/drawing/2014/main" id="{B40F6309-BCA7-90F8-D4C1-181AA8B4B68A}"/>
              </a:ext>
            </a:extLst>
          </p:cNvPr>
          <p:cNvSpPr>
            <a:spLocks noGrp="1"/>
          </p:cNvSpPr>
          <p:nvPr>
            <p:ph type="sldNum" sz="quarter" idx="5"/>
          </p:nvPr>
        </p:nvSpPr>
        <p:spPr/>
        <p:txBody>
          <a:bodyPr/>
          <a:lstStyle/>
          <a:p>
            <a:pPr defTabSz="949478">
              <a:defRPr/>
            </a:pPr>
            <a:fld id="{9B342BB8-3F7E-4150-BE07-912221E53E6C}" type="slidenum">
              <a:rPr lang="en-US">
                <a:solidFill>
                  <a:prstClr val="black"/>
                </a:solidFill>
                <a:latin typeface="Calibri" panose="020F0502020204030204"/>
              </a:rPr>
              <a:pPr defTabSz="949478">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1646760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369612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974415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695444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369612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2161036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0FD51-A56C-2A4D-8FC4-CAADC467B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BD352-7B02-C694-86F7-65A5E01983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A124C3-5329-9F32-EADD-03A74788FCBD}"/>
              </a:ext>
            </a:extLst>
          </p:cNvPr>
          <p:cNvSpPr>
            <a:spLocks noGrp="1"/>
          </p:cNvSpPr>
          <p:nvPr>
            <p:ph type="body" idx="1"/>
          </p:nvPr>
        </p:nvSpPr>
        <p:spPr/>
        <p:txBody>
          <a:bodyPr/>
          <a:lstStyle/>
          <a:p>
            <a:endParaRPr lang="en-US" sz="1800">
              <a:solidFill>
                <a:srgbClr val="000000"/>
              </a:solidFill>
              <a:highlight>
                <a:srgbClr val="EBF4EB"/>
              </a:highlight>
              <a:latin typeface="Aptos Narrow" panose="020B0004020202020204" pitchFamily="34" charset="0"/>
            </a:endParaRPr>
          </a:p>
        </p:txBody>
      </p:sp>
      <p:sp>
        <p:nvSpPr>
          <p:cNvPr id="4" name="Slide Number Placeholder 3">
            <a:extLst>
              <a:ext uri="{FF2B5EF4-FFF2-40B4-BE49-F238E27FC236}">
                <a16:creationId xmlns:a16="http://schemas.microsoft.com/office/drawing/2014/main" id="{89319834-D82C-2B72-1253-7A0966FD326A}"/>
              </a:ext>
            </a:extLst>
          </p:cNvPr>
          <p:cNvSpPr>
            <a:spLocks noGrp="1"/>
          </p:cNvSpPr>
          <p:nvPr>
            <p:ph type="sldNum" sz="quarter" idx="5"/>
          </p:nvPr>
        </p:nvSpPr>
        <p:spPr/>
        <p:txBody>
          <a:bodyPr/>
          <a:lstStyle/>
          <a:p>
            <a:pPr defTabSz="949478">
              <a:defRPr/>
            </a:pPr>
            <a:fld id="{9B342BB8-3F7E-4150-BE07-912221E53E6C}" type="slidenum">
              <a:rPr lang="en-US">
                <a:solidFill>
                  <a:prstClr val="black"/>
                </a:solidFill>
                <a:latin typeface="Calibri" panose="020F0502020204030204"/>
              </a:rPr>
              <a:pPr defTabSz="949478">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3149243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5AD44-D7C5-4BE7-37FD-2142821EF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E25C1-F2B3-9790-EB87-6C91AA6B4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146614-4D19-D8BF-84DB-17DE309B8875}"/>
              </a:ext>
            </a:extLst>
          </p:cNvPr>
          <p:cNvSpPr>
            <a:spLocks noGrp="1"/>
          </p:cNvSpPr>
          <p:nvPr>
            <p:ph type="body" idx="1"/>
          </p:nvPr>
        </p:nvSpPr>
        <p:spPr/>
        <p:txBody>
          <a:bodyPr/>
          <a:lstStyle/>
          <a:p>
            <a:endParaRPr lang="en-US">
              <a:highlight>
                <a:srgbClr val="EBF4EB"/>
              </a:highlight>
              <a:latin typeface="Arial Narrow" panose="020B0606020202030204" pitchFamily="34" charset="0"/>
              <a:cs typeface="Segoe UI"/>
            </a:endParaRPr>
          </a:p>
        </p:txBody>
      </p:sp>
      <p:sp>
        <p:nvSpPr>
          <p:cNvPr id="4" name="Slide Number Placeholder 3">
            <a:extLst>
              <a:ext uri="{FF2B5EF4-FFF2-40B4-BE49-F238E27FC236}">
                <a16:creationId xmlns:a16="http://schemas.microsoft.com/office/drawing/2014/main" id="{B40F6309-BCA7-90F8-D4C1-181AA8B4B68A}"/>
              </a:ext>
            </a:extLst>
          </p:cNvPr>
          <p:cNvSpPr>
            <a:spLocks noGrp="1"/>
          </p:cNvSpPr>
          <p:nvPr>
            <p:ph type="sldNum" sz="quarter" idx="5"/>
          </p:nvPr>
        </p:nvSpPr>
        <p:spPr/>
        <p:txBody>
          <a:bodyPr/>
          <a:lstStyle/>
          <a:p>
            <a:pPr defTabSz="949478">
              <a:defRPr/>
            </a:pPr>
            <a:fld id="{9B342BB8-3F7E-4150-BE07-912221E53E6C}" type="slidenum">
              <a:rPr lang="en-US">
                <a:solidFill>
                  <a:prstClr val="black"/>
                </a:solidFill>
                <a:latin typeface="Calibri" panose="020F0502020204030204"/>
              </a:rPr>
              <a:pPr defTabSz="949478">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1646760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3696125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2974415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695444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369612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2196C-D0E9-C2E8-0C67-76E0A5078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589A9-DD6B-CBA5-1CED-AD834785D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634FD-E145-C6BE-3DB5-B3EE8E32A3EE}"/>
              </a:ext>
            </a:extLst>
          </p:cNvPr>
          <p:cNvSpPr>
            <a:spLocks noGrp="1"/>
          </p:cNvSpPr>
          <p:nvPr>
            <p:ph type="body" idx="1"/>
          </p:nvPr>
        </p:nvSpPr>
        <p:spPr/>
        <p:txBody>
          <a:bodyPr/>
          <a:lstStyle/>
          <a:p>
            <a:endParaRPr lang="en-US" sz="1800">
              <a:solidFill>
                <a:srgbClr val="000000"/>
              </a:solidFill>
              <a:highlight>
                <a:srgbClr val="EBF4EB"/>
              </a:highlight>
              <a:latin typeface="Aptos Narrow" panose="020B0004020202020204" pitchFamily="34" charset="0"/>
            </a:endParaRPr>
          </a:p>
        </p:txBody>
      </p:sp>
      <p:sp>
        <p:nvSpPr>
          <p:cNvPr id="4" name="Slide Number Placeholder 3">
            <a:extLst>
              <a:ext uri="{FF2B5EF4-FFF2-40B4-BE49-F238E27FC236}">
                <a16:creationId xmlns:a16="http://schemas.microsoft.com/office/drawing/2014/main" id="{4F8FB0A2-E7E3-ABE8-6BA3-9B6C3A86C4E5}"/>
              </a:ext>
            </a:extLst>
          </p:cNvPr>
          <p:cNvSpPr>
            <a:spLocks noGrp="1"/>
          </p:cNvSpPr>
          <p:nvPr>
            <p:ph type="sldNum" sz="quarter" idx="5"/>
          </p:nvPr>
        </p:nvSpPr>
        <p:spPr/>
        <p:txBody>
          <a:bodyPr/>
          <a:lstStyle/>
          <a:p>
            <a:pPr defTabSz="949478">
              <a:defRPr/>
            </a:pPr>
            <a:fld id="{9B342BB8-3F7E-4150-BE07-912221E53E6C}" type="slidenum">
              <a:rPr lang="en-US">
                <a:solidFill>
                  <a:prstClr val="black"/>
                </a:solidFill>
                <a:latin typeface="Calibri" panose="020F0502020204030204"/>
              </a:rPr>
              <a:pPr defTabSz="949478">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30224922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5AD44-D7C5-4BE7-37FD-2142821EF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E25C1-F2B3-9790-EB87-6C91AA6B4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146614-4D19-D8BF-84DB-17DE309B8875}"/>
              </a:ext>
            </a:extLst>
          </p:cNvPr>
          <p:cNvSpPr>
            <a:spLocks noGrp="1"/>
          </p:cNvSpPr>
          <p:nvPr>
            <p:ph type="body" idx="1"/>
          </p:nvPr>
        </p:nvSpPr>
        <p:spPr/>
        <p:txBody>
          <a:bodyPr/>
          <a:lstStyle/>
          <a:p>
            <a:endParaRPr lang="en-US" sz="1800">
              <a:solidFill>
                <a:srgbClr val="000000"/>
              </a:solidFill>
              <a:highlight>
                <a:srgbClr val="EBF4EB"/>
              </a:highlight>
              <a:latin typeface="Aptos Narrow" panose="020B0004020202020204" pitchFamily="34" charset="0"/>
            </a:endParaRPr>
          </a:p>
        </p:txBody>
      </p:sp>
      <p:sp>
        <p:nvSpPr>
          <p:cNvPr id="4" name="Slide Number Placeholder 3">
            <a:extLst>
              <a:ext uri="{FF2B5EF4-FFF2-40B4-BE49-F238E27FC236}">
                <a16:creationId xmlns:a16="http://schemas.microsoft.com/office/drawing/2014/main" id="{B40F6309-BCA7-90F8-D4C1-181AA8B4B68A}"/>
              </a:ext>
            </a:extLst>
          </p:cNvPr>
          <p:cNvSpPr>
            <a:spLocks noGrp="1"/>
          </p:cNvSpPr>
          <p:nvPr>
            <p:ph type="sldNum" sz="quarter" idx="5"/>
          </p:nvPr>
        </p:nvSpPr>
        <p:spPr/>
        <p:txBody>
          <a:bodyPr/>
          <a:lstStyle/>
          <a:p>
            <a:pPr defTabSz="949478">
              <a:defRPr/>
            </a:pPr>
            <a:fld id="{9B342BB8-3F7E-4150-BE07-912221E53E6C}" type="slidenum">
              <a:rPr lang="en-US">
                <a:solidFill>
                  <a:prstClr val="black"/>
                </a:solidFill>
                <a:latin typeface="Calibri" panose="020F0502020204030204"/>
              </a:rPr>
              <a:pPr defTabSz="949478">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1646760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2C9F2-E519-4258-5F83-031A97299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4C4C29-3DB9-3C52-25FF-51A7BCB80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D1F60F-A728-58FE-929D-3DC1EACEFE81}"/>
              </a:ext>
            </a:extLst>
          </p:cNvPr>
          <p:cNvSpPr>
            <a:spLocks noGrp="1"/>
          </p:cNvSpPr>
          <p:nvPr>
            <p:ph type="body" idx="1"/>
          </p:nvPr>
        </p:nvSpPr>
        <p:spPr/>
        <p:txBody>
          <a:bodyPr/>
          <a:lstStyle/>
          <a:p>
            <a:pPr>
              <a:spcBef>
                <a:spcPts val="1834"/>
              </a:spcBef>
            </a:pPr>
            <a:endParaRPr lang="en-US">
              <a:highlight>
                <a:srgbClr val="FFFFFF"/>
              </a:highlight>
            </a:endParaRPr>
          </a:p>
        </p:txBody>
      </p:sp>
      <p:sp>
        <p:nvSpPr>
          <p:cNvPr id="4" name="Slide Number Placeholder 3">
            <a:extLst>
              <a:ext uri="{FF2B5EF4-FFF2-40B4-BE49-F238E27FC236}">
                <a16:creationId xmlns:a16="http://schemas.microsoft.com/office/drawing/2014/main" id="{D8398A3B-252E-D44A-C761-736F87E80511}"/>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28544778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29744152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CC5DA344-5FA2-43F7-9D95-CA56C82B080A}" type="slidenum">
              <a:rPr lang="en-US" smtClean="0"/>
              <a:t>31</a:t>
            </a:fld>
            <a:endParaRPr lang="en-US"/>
          </a:p>
        </p:txBody>
      </p:sp>
    </p:spTree>
    <p:extLst>
      <p:ext uri="{BB962C8B-B14F-4D97-AF65-F5344CB8AC3E}">
        <p14:creationId xmlns:p14="http://schemas.microsoft.com/office/powerpoint/2010/main" val="2088221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5DA344-5FA2-43F7-9D95-CA56C82B08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8595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CF2F9-718A-1422-1876-C7AFBF642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A1218-3ED0-523C-7A95-E4BF54C98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3F13FF-80BE-0E8C-D894-9D978F7865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09D3BB-7BA2-3125-E3A2-86258AB4C184}"/>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33</a:t>
            </a:fld>
            <a:endParaRPr lang="en-US">
              <a:solidFill>
                <a:prstClr val="black"/>
              </a:solidFill>
              <a:latin typeface="Calibri" panose="020F0502020204030204"/>
            </a:endParaRPr>
          </a:p>
        </p:txBody>
      </p:sp>
    </p:spTree>
    <p:extLst>
      <p:ext uri="{BB962C8B-B14F-4D97-AF65-F5344CB8AC3E}">
        <p14:creationId xmlns:p14="http://schemas.microsoft.com/office/powerpoint/2010/main" val="3110052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570C9-3F30-2F92-29BB-C3590B65B3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645295-F703-6E4F-10D8-F7FBC10960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ED414-5C6E-8428-8C21-57DE2D133B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3FBC80-496C-81D9-F5F7-359D8139BD10}"/>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34</a:t>
            </a:fld>
            <a:endParaRPr lang="en-US">
              <a:solidFill>
                <a:prstClr val="black"/>
              </a:solidFill>
              <a:latin typeface="Calibri" panose="020F0502020204030204"/>
            </a:endParaRPr>
          </a:p>
        </p:txBody>
      </p:sp>
    </p:spTree>
    <p:extLst>
      <p:ext uri="{BB962C8B-B14F-4D97-AF65-F5344CB8AC3E}">
        <p14:creationId xmlns:p14="http://schemas.microsoft.com/office/powerpoint/2010/main" val="20765228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6306E-66BB-8A62-3539-915EAE028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B7E2C-40F5-42C2-E6CE-60C76A355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47CAFB-DE0D-DF43-BF0B-78712382B3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1BB452-ECA5-CD2D-3A71-78678C344312}"/>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35</a:t>
            </a:fld>
            <a:endParaRPr lang="en-US">
              <a:solidFill>
                <a:prstClr val="black"/>
              </a:solidFill>
              <a:latin typeface="Calibri" panose="020F0502020204030204"/>
            </a:endParaRPr>
          </a:p>
        </p:txBody>
      </p:sp>
    </p:spTree>
    <p:extLst>
      <p:ext uri="{BB962C8B-B14F-4D97-AF65-F5344CB8AC3E}">
        <p14:creationId xmlns:p14="http://schemas.microsoft.com/office/powerpoint/2010/main" val="122815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D71D1-FE55-477B-8609-4A3174555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79866C-3A05-58D2-7EE2-D63C826A1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31E8A-8E9A-A776-3A19-AF3F119277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BFE673-2632-78E1-5F12-955954354CCB}"/>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3664205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537D0-7730-56F6-C6A4-E5DFBC57EA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F68CE-BE53-8C89-473F-C1EEE72D5E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C3EB0A-6514-452E-6F46-C1C660B27BF8}"/>
              </a:ext>
            </a:extLst>
          </p:cNvPr>
          <p:cNvSpPr>
            <a:spLocks noGrp="1"/>
          </p:cNvSpPr>
          <p:nvPr>
            <p:ph type="body" idx="1"/>
          </p:nvPr>
        </p:nvSpPr>
        <p:spPr/>
        <p:txBody>
          <a:bodyPr/>
          <a:lstStyle/>
          <a:p>
            <a:pPr defTabSz="931774">
              <a:defRPr/>
            </a:pPr>
            <a:endParaRPr lang="en-US" dirty="0"/>
          </a:p>
        </p:txBody>
      </p:sp>
      <p:sp>
        <p:nvSpPr>
          <p:cNvPr id="4" name="Slide Number Placeholder 3">
            <a:extLst>
              <a:ext uri="{FF2B5EF4-FFF2-40B4-BE49-F238E27FC236}">
                <a16:creationId xmlns:a16="http://schemas.microsoft.com/office/drawing/2014/main" id="{896EF8E5-385A-7B76-0B9D-075FF85C6E6C}"/>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37</a:t>
            </a:fld>
            <a:endParaRPr lang="en-US">
              <a:solidFill>
                <a:prstClr val="black"/>
              </a:solidFill>
              <a:latin typeface="Calibri" panose="020F0502020204030204"/>
            </a:endParaRPr>
          </a:p>
        </p:txBody>
      </p:sp>
    </p:spTree>
    <p:extLst>
      <p:ext uri="{BB962C8B-B14F-4D97-AF65-F5344CB8AC3E}">
        <p14:creationId xmlns:p14="http://schemas.microsoft.com/office/powerpoint/2010/main" val="1264753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2307D-D1A8-B90B-5F35-9B7B9347BF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A0D3DB-67D5-7B1B-87AA-9A1CA3B8EE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42D082-2AB1-B07F-34FA-0F2C13134B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7CA2C7-986C-D79B-D7EC-039A69D75553}"/>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38</a:t>
            </a:fld>
            <a:endParaRPr lang="en-US">
              <a:solidFill>
                <a:prstClr val="black"/>
              </a:solidFill>
              <a:latin typeface="Calibri" panose="020F0502020204030204"/>
            </a:endParaRPr>
          </a:p>
        </p:txBody>
      </p:sp>
    </p:spTree>
    <p:extLst>
      <p:ext uri="{BB962C8B-B14F-4D97-AF65-F5344CB8AC3E}">
        <p14:creationId xmlns:p14="http://schemas.microsoft.com/office/powerpoint/2010/main" val="34009995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CD394-8E58-35EC-69AC-E6D1E21D8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3F667C-0E3C-608C-A6C5-A132750488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C284D-B5D9-7F70-FD4B-DFF48CEB9A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0C736A-D960-6588-EF1E-C994DE7AC9DF}"/>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39</a:t>
            </a:fld>
            <a:endParaRPr lang="en-US">
              <a:solidFill>
                <a:prstClr val="black"/>
              </a:solidFill>
              <a:latin typeface="Calibri" panose="020F0502020204030204"/>
            </a:endParaRPr>
          </a:p>
        </p:txBody>
      </p:sp>
    </p:spTree>
    <p:extLst>
      <p:ext uri="{BB962C8B-B14F-4D97-AF65-F5344CB8AC3E}">
        <p14:creationId xmlns:p14="http://schemas.microsoft.com/office/powerpoint/2010/main" val="33490204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53CA3-3EE3-5A55-7E0A-663767AED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D589F-4EE4-6BEF-994F-B0331D7DB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FD4CD8-10D5-9A2B-DB73-55AD5DE711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0E9F02-1166-CF66-2EE7-C57286D0DA57}"/>
              </a:ext>
            </a:extLst>
          </p:cNvPr>
          <p:cNvSpPr>
            <a:spLocks noGrp="1"/>
          </p:cNvSpPr>
          <p:nvPr>
            <p:ph type="sldNum" sz="quarter" idx="5"/>
          </p:nvPr>
        </p:nvSpPr>
        <p:spPr/>
        <p:txBody>
          <a:bodyPr/>
          <a:lstStyle/>
          <a:p>
            <a:pPr defTabSz="931774">
              <a:defRPr/>
            </a:pPr>
            <a:fld id="{CC5DA344-5FA2-43F7-9D95-CA56C82B080A}" type="slidenum">
              <a:rPr lang="en-US">
                <a:solidFill>
                  <a:prstClr val="black"/>
                </a:solidFill>
                <a:latin typeface="Calibri" panose="020F0502020204030204"/>
              </a:rPr>
              <a:pPr defTabSz="931774">
                <a:defRPr/>
              </a:pPr>
              <a:t>40</a:t>
            </a:fld>
            <a:endParaRPr lang="en-US">
              <a:solidFill>
                <a:prstClr val="black"/>
              </a:solidFill>
              <a:latin typeface="Calibri" panose="020F0502020204030204"/>
            </a:endParaRPr>
          </a:p>
        </p:txBody>
      </p:sp>
    </p:spTree>
    <p:extLst>
      <p:ext uri="{BB962C8B-B14F-4D97-AF65-F5344CB8AC3E}">
        <p14:creationId xmlns:p14="http://schemas.microsoft.com/office/powerpoint/2010/main" val="16645414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C5DA344-5FA2-43F7-9D95-CA56C82B080A}" type="slidenum">
              <a:rPr lang="en-US" smtClean="0"/>
              <a:t>41</a:t>
            </a:fld>
            <a:endParaRPr lang="en-US"/>
          </a:p>
        </p:txBody>
      </p:sp>
    </p:spTree>
    <p:extLst>
      <p:ext uri="{BB962C8B-B14F-4D97-AF65-F5344CB8AC3E}">
        <p14:creationId xmlns:p14="http://schemas.microsoft.com/office/powerpoint/2010/main" val="9432803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42</a:t>
            </a:fld>
            <a:endParaRPr lang="en-US"/>
          </a:p>
        </p:txBody>
      </p:sp>
    </p:spTree>
    <p:extLst>
      <p:ext uri="{BB962C8B-B14F-4D97-AF65-F5344CB8AC3E}">
        <p14:creationId xmlns:p14="http://schemas.microsoft.com/office/powerpoint/2010/main" val="42265746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1C11B-348C-601B-A576-9F9E91DAF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C4E79-EFD5-CF40-11EA-7AF2EA3336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98BAA-87ED-3DC6-B739-909C267A17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A18D04-856E-04A9-4A2C-25CE6792FBAF}"/>
              </a:ext>
            </a:extLst>
          </p:cNvPr>
          <p:cNvSpPr>
            <a:spLocks noGrp="1"/>
          </p:cNvSpPr>
          <p:nvPr>
            <p:ph type="sldNum" sz="quarter" idx="5"/>
          </p:nvPr>
        </p:nvSpPr>
        <p:spPr/>
        <p:txBody>
          <a:bodyPr/>
          <a:lstStyle/>
          <a:p>
            <a:fld id="{CC5DA344-5FA2-43F7-9D95-CA56C82B080A}" type="slidenum">
              <a:rPr lang="en-US" smtClean="0"/>
              <a:t>43</a:t>
            </a:fld>
            <a:endParaRPr lang="en-US"/>
          </a:p>
        </p:txBody>
      </p:sp>
    </p:spTree>
    <p:extLst>
      <p:ext uri="{BB962C8B-B14F-4D97-AF65-F5344CB8AC3E}">
        <p14:creationId xmlns:p14="http://schemas.microsoft.com/office/powerpoint/2010/main" val="292827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7.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8.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4.xml"/><Relationship Id="rId1" Type="http://schemas.openxmlformats.org/officeDocument/2006/relationships/tags" Target="../tags/tag1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4.xml"/><Relationship Id="rId1" Type="http://schemas.openxmlformats.org/officeDocument/2006/relationships/tags" Target="../tags/tag1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ags" Target="../tags/tag13.xml"/><Relationship Id="rId4" Type="http://schemas.openxmlformats.org/officeDocument/2006/relationships/image" Target="../media/image14.sv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4.xml"/><Relationship Id="rId1" Type="http://schemas.openxmlformats.org/officeDocument/2006/relationships/tags" Target="../tags/tag1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5.xml"/><Relationship Id="rId1" Type="http://schemas.openxmlformats.org/officeDocument/2006/relationships/tags" Target="../tags/tag16.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5.xml"/><Relationship Id="rId1" Type="http://schemas.openxmlformats.org/officeDocument/2006/relationships/tags" Target="../tags/tag17.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5.xml"/><Relationship Id="rId1" Type="http://schemas.openxmlformats.org/officeDocument/2006/relationships/tags" Target="../tags/tag18.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5.xml"/><Relationship Id="rId1" Type="http://schemas.openxmlformats.org/officeDocument/2006/relationships/tags" Target="../tags/tag19.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5.xml"/><Relationship Id="rId1" Type="http://schemas.openxmlformats.org/officeDocument/2006/relationships/tags" Target="../tags/tag20.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5.xml"/><Relationship Id="rId1" Type="http://schemas.openxmlformats.org/officeDocument/2006/relationships/tags" Target="../tags/tag2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5.xml"/><Relationship Id="rId1" Type="http://schemas.openxmlformats.org/officeDocument/2006/relationships/tags" Target="../tags/tag2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5.xml"/><Relationship Id="rId1" Type="http://schemas.openxmlformats.org/officeDocument/2006/relationships/tags" Target="../tags/tag2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5.xml"/><Relationship Id="rId1" Type="http://schemas.openxmlformats.org/officeDocument/2006/relationships/tags" Target="../tags/tag2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Master" Target="../slideMasters/slideMaster5.xml"/><Relationship Id="rId1" Type="http://schemas.openxmlformats.org/officeDocument/2006/relationships/tags" Target="../tags/tag2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Master" Target="../slideMasters/slideMaster5.xml"/><Relationship Id="rId1" Type="http://schemas.openxmlformats.org/officeDocument/2006/relationships/tags" Target="../tags/tag2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Master" Target="../slideMasters/slideMaster5.xml"/><Relationship Id="rId1" Type="http://schemas.openxmlformats.org/officeDocument/2006/relationships/tags" Target="../tags/tag27.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5.xml"/><Relationship Id="rId1" Type="http://schemas.openxmlformats.org/officeDocument/2006/relationships/tags" Target="../tags/tag28.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Master" Target="../slideMasters/slideMaster5.xml"/><Relationship Id="rId1" Type="http://schemas.openxmlformats.org/officeDocument/2006/relationships/tags" Target="../tags/tag29.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6.xml"/><Relationship Id="rId1" Type="http://schemas.openxmlformats.org/officeDocument/2006/relationships/tags" Target="../tags/tag32.xml"/><Relationship Id="rId4" Type="http://schemas.openxmlformats.org/officeDocument/2006/relationships/image" Target="../media/image30.svg"/></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8.xml"/><Relationship Id="rId1" Type="http://schemas.openxmlformats.org/officeDocument/2006/relationships/tags" Target="../tags/tag36.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3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Master" Target="../slideMasters/slideMaster9.xml"/><Relationship Id="rId1" Type="http://schemas.openxmlformats.org/officeDocument/2006/relationships/tags" Target="../tags/tag38.xml"/><Relationship Id="rId4" Type="http://schemas.openxmlformats.org/officeDocument/2006/relationships/image" Target="../media/image33.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9.xml"/><Relationship Id="rId1" Type="http://schemas.openxmlformats.org/officeDocument/2006/relationships/tags" Target="../tags/tag39.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9.xml"/><Relationship Id="rId1" Type="http://schemas.openxmlformats.org/officeDocument/2006/relationships/tags" Target="../tags/tag40.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9.xml"/><Relationship Id="rId1" Type="http://schemas.openxmlformats.org/officeDocument/2006/relationships/tags" Target="../tags/tag41.xml"/><Relationship Id="rId4" Type="http://schemas.openxmlformats.org/officeDocument/2006/relationships/image" Target="../media/image30.svg"/></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4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4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10.xml"/><Relationship Id="rId1" Type="http://schemas.openxmlformats.org/officeDocument/2006/relationships/tags" Target="../tags/tag44.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4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0.xml"/><Relationship Id="rId1" Type="http://schemas.openxmlformats.org/officeDocument/2006/relationships/tags" Target="../tags/tag4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47.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49.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50.xml"/></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51.xml"/></Relationships>
</file>

<file path=ppt/slideLayouts/_rels/slideLayout105.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52.xml"/></Relationships>
</file>

<file path=ppt/slideLayouts/_rels/slideLayout106.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5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1.xml"/><Relationship Id="rId1" Type="http://schemas.openxmlformats.org/officeDocument/2006/relationships/tags" Target="../tags/tag54.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1.xml"/><Relationship Id="rId1" Type="http://schemas.openxmlformats.org/officeDocument/2006/relationships/tags" Target="../tags/tag5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11.xml"/><Relationship Id="rId1" Type="http://schemas.openxmlformats.org/officeDocument/2006/relationships/tags" Target="../tags/tag56.xml"/><Relationship Id="rId4" Type="http://schemas.openxmlformats.org/officeDocument/2006/relationships/image" Target="../media/image14.sv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2.xml"/><Relationship Id="rId1" Type="http://schemas.openxmlformats.org/officeDocument/2006/relationships/tags" Target="../tags/tag58.xml"/></Relationships>
</file>

<file path=ppt/slideLayouts/_rels/slideLayout118.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59.xml"/></Relationships>
</file>

<file path=ppt/slideLayouts/_rels/slideLayout119.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60.xml"/></Relationships>
</file>

<file path=ppt/slideLayouts/_rels/slideLayout120.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6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2.xml"/><Relationship Id="rId1" Type="http://schemas.openxmlformats.org/officeDocument/2006/relationships/tags" Target="../tags/tag6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2.xml"/><Relationship Id="rId1" Type="http://schemas.openxmlformats.org/officeDocument/2006/relationships/tags" Target="../tags/tag6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12.xml"/><Relationship Id="rId1" Type="http://schemas.openxmlformats.org/officeDocument/2006/relationships/tags" Target="../tags/tag64.xml"/><Relationship Id="rId4" Type="http://schemas.openxmlformats.org/officeDocument/2006/relationships/image" Target="../media/image14.svg"/></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12.xml"/><Relationship Id="rId1" Type="http://schemas.openxmlformats.org/officeDocument/2006/relationships/tags" Target="../tags/tag6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hasCustomPrompt="1"/>
          </p:nvPr>
        </p:nvSpPr>
        <p:spPr>
          <a:xfrm>
            <a:off x="1524000" y="4386729"/>
            <a:ext cx="9144000" cy="1135529"/>
          </a:xfrm>
        </p:spPr>
        <p:txBody>
          <a:bodyPr>
            <a:normAutofit/>
          </a:bodyPr>
          <a:lstStyle>
            <a:lvl1pPr marL="0" indent="0" algn="l">
              <a:lnSpc>
                <a:spcPct val="120000"/>
              </a:lnSpc>
              <a:buNone/>
              <a:defRPr sz="2800" b="1" cap="none" spc="300" baseline="0">
                <a:latin typeface="Aptos Display"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1156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33FC3DD-F2BE-41FF-895B-00129AAB15F5}"/>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6789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35638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CE10883-BACC-41A1-9067-ECFDB937D72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0812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hasCustomPrompt="1"/>
          </p:nvPr>
        </p:nvSpPr>
        <p:spPr>
          <a:xfrm>
            <a:off x="839788" y="1734325"/>
            <a:ext cx="5157787" cy="823912"/>
          </a:xfrm>
        </p:spPr>
        <p:txBody>
          <a:bodyPr anchor="b">
            <a:noAutofit/>
          </a:bodyPr>
          <a:lstStyle>
            <a:lvl1pPr marL="0" indent="0">
              <a:buNone/>
              <a:defRPr sz="2800" b="1" cap="none"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hasCustomPrompt="1"/>
          </p:nvPr>
        </p:nvSpPr>
        <p:spPr>
          <a:xfrm>
            <a:off x="6172200" y="1734325"/>
            <a:ext cx="5183188" cy="823912"/>
          </a:xfrm>
        </p:spPr>
        <p:txBody>
          <a:bodyPr anchor="b">
            <a:noAutofit/>
          </a:bodyPr>
          <a:lstStyle>
            <a:lvl1pPr marL="0" indent="0">
              <a:buNone/>
              <a:defRPr sz="2800" b="1" cap="none" spc="30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6C3A07E3-59E1-4EBD-9687-4B6ABE96ACA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7720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C1289DB7-F492-4037-A439-D70F7E55652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04982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r>
              <a:rPr lang="en-US"/>
              <a:t>Critical Sectors 2026 P2P Virtual Intensive</a:t>
            </a:r>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76283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2800"/>
            </a:lvl1pPr>
            <a:lvl2pPr>
              <a:defRPr sz="2600"/>
            </a:lvl2pPr>
            <a:lvl3pPr>
              <a:defRPr sz="2400"/>
            </a:lvl3pPr>
            <a:lvl4pPr>
              <a:defRPr sz="22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F3C2AFC-D0F8-469F-B1E0-123C2E066EC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19983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860B401-B64F-417B-8AD6-581A22E5E0E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97966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3102900" y="4996826"/>
            <a:ext cx="6335390" cy="1545864"/>
          </a:xfrm>
        </p:spPr>
        <p:txBody>
          <a:bodyPr anchor="b" anchorCtr="0">
            <a:noAutofit/>
          </a:bodyPr>
          <a:lstStyle>
            <a:lvl1pPr algn="l">
              <a:defRPr sz="6000" i="0" cap="none" baseline="0">
                <a:solidFill>
                  <a:schemeClr val="tx1"/>
                </a:solidFill>
                <a:latin typeface="Aptos SemiBold" panose="020F0502020204030204" pitchFamily="34" charset="0"/>
              </a:defRPr>
            </a:lvl1pPr>
          </a:lstStyle>
          <a:p>
            <a:r>
              <a:rPr lang="en-US"/>
              <a:t>Click To Add Title</a:t>
            </a:r>
          </a:p>
        </p:txBody>
      </p:sp>
    </p:spTree>
    <p:extLst>
      <p:ext uri="{BB962C8B-B14F-4D97-AF65-F5344CB8AC3E}">
        <p14:creationId xmlns:p14="http://schemas.microsoft.com/office/powerpoint/2010/main" val="1007240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EEE4997-5C32-1F5A-4944-A498751E19F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3214"/>
          <a:stretch/>
        </p:blipFill>
        <p:spPr>
          <a:xfrm>
            <a:off x="9352344" y="-1"/>
            <a:ext cx="2839656" cy="6857999"/>
          </a:xfrm>
          <a:prstGeom prst="rect">
            <a:avLst/>
          </a:prstGeom>
        </p:spPr>
      </p:pic>
      <p:sp>
        <p:nvSpPr>
          <p:cNvPr id="7" name="Freeform 6">
            <a:extLst>
              <a:ext uri="{FF2B5EF4-FFF2-40B4-BE49-F238E27FC236}">
                <a16:creationId xmlns:a16="http://schemas.microsoft.com/office/drawing/2014/main" id="{E1BBEEFE-AE8A-8083-54B6-DBE9BC0E9F10}"/>
              </a:ext>
              <a:ext uri="{C183D7F6-B498-43B3-948B-1728B52AA6E4}">
                <adec:decorative xmlns:adec="http://schemas.microsoft.com/office/drawing/2017/decorative" val="1"/>
              </a:ext>
            </a:extLst>
          </p:cNvPr>
          <p:cNvSpPr/>
          <p:nvPr userDrawn="1"/>
        </p:nvSpPr>
        <p:spPr>
          <a:xfrm>
            <a:off x="-6648" y="-2"/>
            <a:ext cx="4658392" cy="6858000"/>
          </a:xfrm>
          <a:custGeom>
            <a:avLst/>
            <a:gdLst>
              <a:gd name="connsiteX0" fmla="*/ 0 w 4658392"/>
              <a:gd name="connsiteY0" fmla="*/ 0 h 6858000"/>
              <a:gd name="connsiteX1" fmla="*/ 4658392 w 4658392"/>
              <a:gd name="connsiteY1" fmla="*/ 0 h 6858000"/>
              <a:gd name="connsiteX2" fmla="*/ 2820797 w 4658392"/>
              <a:gd name="connsiteY2" fmla="*/ 6858000 h 6858000"/>
              <a:gd name="connsiteX3" fmla="*/ 0 w 4658392"/>
              <a:gd name="connsiteY3" fmla="*/ 6858000 h 6858000"/>
              <a:gd name="connsiteX4" fmla="*/ 0 w 46583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92" h="6858000">
                <a:moveTo>
                  <a:pt x="0" y="0"/>
                </a:moveTo>
                <a:lnTo>
                  <a:pt x="4658392" y="0"/>
                </a:lnTo>
                <a:lnTo>
                  <a:pt x="2820797" y="6858000"/>
                </a:lnTo>
                <a:lnTo>
                  <a:pt x="0" y="6858000"/>
                </a:lnTo>
                <a:lnTo>
                  <a:pt x="0" y="0"/>
                </a:lnTo>
                <a:close/>
              </a:path>
            </a:pathLst>
          </a:custGeom>
          <a:solidFill>
            <a:srgbClr val="52833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8" name="Straight Connector 7">
            <a:extLst>
              <a:ext uri="{FF2B5EF4-FFF2-40B4-BE49-F238E27FC236}">
                <a16:creationId xmlns:a16="http://schemas.microsoft.com/office/drawing/2014/main" id="{E64FF31D-04D7-B1F4-53B1-AA4170602E03}"/>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9F040EF-92FF-AEA1-BBA6-A4B739E11945}"/>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A59A84-C321-FDF9-555F-1FB322EBBC7B}"/>
              </a:ext>
              <a:ext uri="{C183D7F6-B498-43B3-948B-1728B52AA6E4}">
                <adec:decorative xmlns:adec="http://schemas.microsoft.com/office/drawing/2017/decorative" val="1"/>
              </a:ext>
            </a:extLst>
          </p:cNvPr>
          <p:cNvCxnSpPr>
            <a:cxnSpLocks/>
          </p:cNvCxnSpPr>
          <p:nvPr userDrawn="1"/>
        </p:nvCxnSpPr>
        <p:spPr>
          <a:xfrm flipH="1">
            <a:off x="-36215" y="0"/>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775859" y="509287"/>
            <a:ext cx="3200400" cy="5617193"/>
          </a:xfrm>
        </p:spPr>
        <p:txBody>
          <a:bodyPr>
            <a:noAutofit/>
          </a:bodyPr>
          <a:lstStyle>
            <a:lvl1pPr>
              <a:defRPr>
                <a:solidFill>
                  <a:schemeClr val="tx2"/>
                </a:solidFill>
              </a:defRPr>
            </a:lvl1pPr>
          </a:lstStyle>
          <a:p>
            <a:r>
              <a:rPr lang="en-US"/>
              <a:t>Click to add title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4521200" y="509286"/>
            <a:ext cx="4791695" cy="5617194"/>
          </a:xfrm>
        </p:spPr>
        <p:txBody>
          <a:bodyPr anchor="ctr" anchorCtr="0">
            <a:normAutofit/>
          </a:bodyPr>
          <a:lstStyle>
            <a:lvl1pPr marL="0" indent="0">
              <a:lnSpc>
                <a:spcPct val="150000"/>
              </a:lnSpc>
              <a:spcBef>
                <a:spcPts val="1000"/>
              </a:spcBef>
              <a:buNone/>
              <a:defRPr sz="2800">
                <a:solidFill>
                  <a:schemeClr val="tx1"/>
                </a:solidFill>
              </a:defRPr>
            </a:lvl1pPr>
            <a:lvl2pPr marL="457200" indent="0">
              <a:lnSpc>
                <a:spcPct val="150000"/>
              </a:lnSpc>
              <a:spcBef>
                <a:spcPts val="1000"/>
              </a:spcBef>
              <a:buNone/>
              <a:defRPr sz="2600"/>
            </a:lvl2pPr>
            <a:lvl3pPr marL="914400" indent="0">
              <a:lnSpc>
                <a:spcPct val="150000"/>
              </a:lnSpc>
              <a:spcBef>
                <a:spcPts val="1000"/>
              </a:spcBef>
              <a:buNone/>
              <a:defRPr sz="2400"/>
            </a:lvl3pPr>
            <a:lvl4pPr marL="1371600" indent="0">
              <a:lnSpc>
                <a:spcPct val="150000"/>
              </a:lnSpc>
              <a:spcBef>
                <a:spcPts val="1000"/>
              </a:spcBef>
              <a:buNone/>
              <a:defRPr sz="2200"/>
            </a:lvl4pPr>
            <a:lvl5pPr marL="1828800" indent="0">
              <a:lnSpc>
                <a:spcPct val="150000"/>
              </a:lnSpc>
              <a:spcBef>
                <a:spcPts val="1000"/>
              </a:spcBef>
              <a:buNone/>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lvl1pPr>
              <a:defRPr>
                <a:solidFill>
                  <a:schemeClr val="bg1"/>
                </a:solidFill>
              </a:defRPr>
            </a:lvl1pPr>
          </a:lstStyle>
          <a:p>
            <a:fld id="{CBD12358-51D2-46B3-9BDE-DF29528B9454}" type="slidenum">
              <a:rPr lang="en-US" smtClean="0"/>
              <a:pPr/>
              <a:t>‹#›</a:t>
            </a:fld>
            <a:endParaRPr lang="en-US"/>
          </a:p>
        </p:txBody>
      </p:sp>
    </p:spTree>
    <p:extLst>
      <p:ext uri="{BB962C8B-B14F-4D97-AF65-F5344CB8AC3E}">
        <p14:creationId xmlns:p14="http://schemas.microsoft.com/office/powerpoint/2010/main" val="4225005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3">
    <p:bg>
      <p:bgPr>
        <a:blipFill>
          <a:blip r:embed="rId2">
            <a:alphaModFix amt="21000"/>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1843C0D-8C0B-0B3C-7014-7B7217C008E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B715CF-E60F-DDAE-369E-BCC2CE4FF958}"/>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BD8F5F-4228-6BB9-5EA6-55359089824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F721F95-97C0-7151-B9F6-C088CEA1A7F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866776" y="721394"/>
            <a:ext cx="7182350" cy="2033838"/>
          </a:xfrm>
          <a:noFill/>
        </p:spPr>
        <p:txBody>
          <a:bodyPr anchor="b">
            <a:noAutofit/>
          </a:bodyPr>
          <a:lstStyle>
            <a:lvl1pPr>
              <a:defRPr sz="6000">
                <a:solidFill>
                  <a:schemeClr val="accent6">
                    <a:lumMod val="75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866776" y="3047880"/>
            <a:ext cx="7086098" cy="1753221"/>
          </a:xfrm>
        </p:spPr>
        <p:txBody>
          <a:bodyPr anchor="t" anchorCtr="0">
            <a:normAutofit/>
          </a:bodyPr>
          <a:lstStyle>
            <a:lvl1pPr marL="0" indent="0">
              <a:spcBef>
                <a:spcPts val="1000"/>
              </a:spcBef>
              <a:buNone/>
              <a:defRPr sz="2800">
                <a:solidFill>
                  <a:schemeClr val="tx1"/>
                </a:solidFill>
              </a:defRPr>
            </a:lvl1pPr>
            <a:lvl2pPr>
              <a:spcBef>
                <a:spcPts val="1000"/>
              </a:spcBef>
              <a:defRPr sz="2600">
                <a:solidFill>
                  <a:schemeClr val="tx1"/>
                </a:solidFill>
              </a:defRPr>
            </a:lvl2pPr>
            <a:lvl3pPr>
              <a:spcBef>
                <a:spcPts val="1000"/>
              </a:spcBef>
              <a:defRPr sz="2400">
                <a:solidFill>
                  <a:schemeClr val="tx1"/>
                </a:solidFill>
              </a:defRPr>
            </a:lvl3pPr>
            <a:lvl4pPr>
              <a:spcBef>
                <a:spcPts val="1000"/>
              </a:spcBef>
              <a:defRPr sz="2200">
                <a:solidFill>
                  <a:schemeClr val="tx1"/>
                </a:solidFill>
              </a:defRPr>
            </a:lvl4pPr>
            <a:lvl5pPr>
              <a:spcBef>
                <a:spcPts val="1000"/>
              </a:spcBef>
              <a:defRPr sz="20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539629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Q&amp;A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0BD898-88CB-272B-0F84-8757C9700F29}"/>
              </a:ext>
            </a:extLst>
          </p:cNvPr>
          <p:cNvSpPr>
            <a:spLocks noGrp="1"/>
          </p:cNvSpPr>
          <p:nvPr>
            <p:ph type="title"/>
          </p:nvPr>
        </p:nvSpPr>
        <p:spPr>
          <a:xfrm>
            <a:off x="6954253" y="2085496"/>
            <a:ext cx="4393161" cy="2687007"/>
          </a:xfrm>
          <a:prstGeom prst="rect">
            <a:avLst/>
          </a:prstGeom>
        </p:spPr>
        <p:txBody>
          <a:bodyPr>
            <a:normAutofit/>
          </a:bodyPr>
          <a:lstStyle>
            <a:lvl1pPr algn="l">
              <a:defRPr sz="4800">
                <a:solidFill>
                  <a:schemeClr val="accent6">
                    <a:lumMod val="75000"/>
                  </a:schemeClr>
                </a:solidFill>
                <a:latin typeface="Aptos SemiBold" panose="020B0004020202020204" pitchFamily="34" charset="0"/>
                <a:ea typeface="Roboto" panose="02000000000000000000" pitchFamily="2" charset="0"/>
                <a:cs typeface="Roboto" panose="02000000000000000000" pitchFamily="2" charset="0"/>
              </a:defRPr>
            </a:lvl1pPr>
          </a:lstStyle>
          <a:p>
            <a:endParaRPr lang="en-US"/>
          </a:p>
        </p:txBody>
      </p:sp>
      <p:sp>
        <p:nvSpPr>
          <p:cNvPr id="2" name="Slide Number Placeholder 5">
            <a:extLst>
              <a:ext uri="{FF2B5EF4-FFF2-40B4-BE49-F238E27FC236}">
                <a16:creationId xmlns:a16="http://schemas.microsoft.com/office/drawing/2014/main" id="{773463E2-5444-CA26-8F5D-3A3DDC6E96F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bg1"/>
                </a:solidFill>
                <a:latin typeface="Aptos Display"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762149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resenter 2">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Presenters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4" name="Slide Number Placeholder 5">
            <a:extLst>
              <a:ext uri="{FF2B5EF4-FFF2-40B4-BE49-F238E27FC236}">
                <a16:creationId xmlns:a16="http://schemas.microsoft.com/office/drawing/2014/main" id="{33A6EC90-6032-1471-B17A-87174F0A9B7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23899756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5_Title and Content">
    <p:spTree>
      <p:nvGrpSpPr>
        <p:cNvPr id="1" name=""/>
        <p:cNvGrpSpPr/>
        <p:nvPr/>
      </p:nvGrpSpPr>
      <p:grpSpPr>
        <a:xfrm>
          <a:off x="0" y="0"/>
          <a:ext cx="0" cy="0"/>
          <a:chOff x="0" y="0"/>
          <a:chExt cx="0" cy="0"/>
        </a:xfrm>
      </p:grpSpPr>
      <p:sp>
        <p:nvSpPr>
          <p:cNvPr id="12" name="Snip Diagonal Corner Rectangle 26">
            <a:extLst>
              <a:ext uri="{FF2B5EF4-FFF2-40B4-BE49-F238E27FC236}">
                <a16:creationId xmlns:a16="http://schemas.microsoft.com/office/drawing/2014/main" id="{0A3E2520-11A6-BF43-94B9-29D0F2078C8E}"/>
              </a:ext>
            </a:extLst>
          </p:cNvPr>
          <p:cNvSpPr/>
          <p:nvPr userDrawn="1"/>
        </p:nvSpPr>
        <p:spPr>
          <a:xfrm flipH="1">
            <a:off x="7724333" y="937841"/>
            <a:ext cx="4113535" cy="5953835"/>
          </a:xfrm>
          <a:custGeom>
            <a:avLst/>
            <a:gdLst>
              <a:gd name="connsiteX0" fmla="*/ 0 w 4113535"/>
              <a:gd name="connsiteY0" fmla="*/ 0 h 5953835"/>
              <a:gd name="connsiteX1" fmla="*/ 3427932 w 4113535"/>
              <a:gd name="connsiteY1" fmla="*/ 0 h 5953835"/>
              <a:gd name="connsiteX2" fmla="*/ 4113535 w 4113535"/>
              <a:gd name="connsiteY2" fmla="*/ 685603 h 5953835"/>
              <a:gd name="connsiteX3" fmla="*/ 4113535 w 4113535"/>
              <a:gd name="connsiteY3" fmla="*/ 5953835 h 5953835"/>
              <a:gd name="connsiteX4" fmla="*/ 4113535 w 4113535"/>
              <a:gd name="connsiteY4" fmla="*/ 5953835 h 5953835"/>
              <a:gd name="connsiteX5" fmla="*/ 685603 w 4113535"/>
              <a:gd name="connsiteY5" fmla="*/ 5953835 h 5953835"/>
              <a:gd name="connsiteX6" fmla="*/ 0 w 4113535"/>
              <a:gd name="connsiteY6" fmla="*/ 5268232 h 5953835"/>
              <a:gd name="connsiteX7" fmla="*/ 0 w 4113535"/>
              <a:gd name="connsiteY7" fmla="*/ 0 h 5953835"/>
              <a:gd name="connsiteX0" fmla="*/ 0 w 4113535"/>
              <a:gd name="connsiteY0" fmla="*/ 0 h 5953835"/>
              <a:gd name="connsiteX1" fmla="*/ 3427932 w 4113535"/>
              <a:gd name="connsiteY1" fmla="*/ 0 h 5953835"/>
              <a:gd name="connsiteX2" fmla="*/ 4113535 w 4113535"/>
              <a:gd name="connsiteY2" fmla="*/ 685603 h 5953835"/>
              <a:gd name="connsiteX3" fmla="*/ 4113535 w 4113535"/>
              <a:gd name="connsiteY3" fmla="*/ 5953835 h 5953835"/>
              <a:gd name="connsiteX4" fmla="*/ 4113535 w 4113535"/>
              <a:gd name="connsiteY4" fmla="*/ 5953835 h 5953835"/>
              <a:gd name="connsiteX5" fmla="*/ 685603 w 4113535"/>
              <a:gd name="connsiteY5" fmla="*/ 5953835 h 5953835"/>
              <a:gd name="connsiteX6" fmla="*/ 0 w 4113535"/>
              <a:gd name="connsiteY6" fmla="*/ 5939744 h 5953835"/>
              <a:gd name="connsiteX7" fmla="*/ 0 w 4113535"/>
              <a:gd name="connsiteY7" fmla="*/ 0 h 595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3535" h="5953835">
                <a:moveTo>
                  <a:pt x="0" y="0"/>
                </a:moveTo>
                <a:lnTo>
                  <a:pt x="3427932" y="0"/>
                </a:lnTo>
                <a:lnTo>
                  <a:pt x="4113535" y="685603"/>
                </a:lnTo>
                <a:lnTo>
                  <a:pt x="4113535" y="5953835"/>
                </a:lnTo>
                <a:lnTo>
                  <a:pt x="4113535" y="5953835"/>
                </a:lnTo>
                <a:lnTo>
                  <a:pt x="685603" y="5953835"/>
                </a:lnTo>
                <a:lnTo>
                  <a:pt x="0" y="5939744"/>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nip Diagonal Corner Rectangle 9">
            <a:extLst>
              <a:ext uri="{FF2B5EF4-FFF2-40B4-BE49-F238E27FC236}">
                <a16:creationId xmlns:a16="http://schemas.microsoft.com/office/drawing/2014/main" id="{3C8201BB-AFCA-9B47-8CE7-34D56EB4A012}"/>
              </a:ext>
            </a:extLst>
          </p:cNvPr>
          <p:cNvSpPr/>
          <p:nvPr userDrawn="1"/>
        </p:nvSpPr>
        <p:spPr>
          <a:xfrm flipH="1">
            <a:off x="8075247" y="1"/>
            <a:ext cx="4127823" cy="6881904"/>
          </a:xfrm>
          <a:custGeom>
            <a:avLst/>
            <a:gdLst>
              <a:gd name="connsiteX0" fmla="*/ 0 w 4113535"/>
              <a:gd name="connsiteY0" fmla="*/ 0 h 6881904"/>
              <a:gd name="connsiteX1" fmla="*/ 3427932 w 4113535"/>
              <a:gd name="connsiteY1" fmla="*/ 0 h 6881904"/>
              <a:gd name="connsiteX2" fmla="*/ 4113535 w 4113535"/>
              <a:gd name="connsiteY2" fmla="*/ 685603 h 6881904"/>
              <a:gd name="connsiteX3" fmla="*/ 4113535 w 4113535"/>
              <a:gd name="connsiteY3" fmla="*/ 6881904 h 6881904"/>
              <a:gd name="connsiteX4" fmla="*/ 4113535 w 4113535"/>
              <a:gd name="connsiteY4" fmla="*/ 6881904 h 6881904"/>
              <a:gd name="connsiteX5" fmla="*/ 685603 w 4113535"/>
              <a:gd name="connsiteY5" fmla="*/ 6881904 h 6881904"/>
              <a:gd name="connsiteX6" fmla="*/ 0 w 4113535"/>
              <a:gd name="connsiteY6" fmla="*/ 6196301 h 6881904"/>
              <a:gd name="connsiteX7" fmla="*/ 0 w 4113535"/>
              <a:gd name="connsiteY7" fmla="*/ 0 h 6881904"/>
              <a:gd name="connsiteX0" fmla="*/ 14288 w 4127823"/>
              <a:gd name="connsiteY0" fmla="*/ 0 h 6881904"/>
              <a:gd name="connsiteX1" fmla="*/ 3442220 w 4127823"/>
              <a:gd name="connsiteY1" fmla="*/ 0 h 6881904"/>
              <a:gd name="connsiteX2" fmla="*/ 4127823 w 4127823"/>
              <a:gd name="connsiteY2" fmla="*/ 685603 h 6881904"/>
              <a:gd name="connsiteX3" fmla="*/ 4127823 w 4127823"/>
              <a:gd name="connsiteY3" fmla="*/ 6881904 h 6881904"/>
              <a:gd name="connsiteX4" fmla="*/ 4127823 w 4127823"/>
              <a:gd name="connsiteY4" fmla="*/ 6881904 h 6881904"/>
              <a:gd name="connsiteX5" fmla="*/ 699891 w 4127823"/>
              <a:gd name="connsiteY5" fmla="*/ 6881904 h 6881904"/>
              <a:gd name="connsiteX6" fmla="*/ 0 w 4127823"/>
              <a:gd name="connsiteY6" fmla="*/ 6867814 h 6881904"/>
              <a:gd name="connsiteX7" fmla="*/ 14288 w 4127823"/>
              <a:gd name="connsiteY7" fmla="*/ 0 h 688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27823" h="6881904">
                <a:moveTo>
                  <a:pt x="14288" y="0"/>
                </a:moveTo>
                <a:lnTo>
                  <a:pt x="3442220" y="0"/>
                </a:lnTo>
                <a:lnTo>
                  <a:pt x="4127823" y="685603"/>
                </a:lnTo>
                <a:lnTo>
                  <a:pt x="4127823" y="6881904"/>
                </a:lnTo>
                <a:lnTo>
                  <a:pt x="4127823" y="6881904"/>
                </a:lnTo>
                <a:lnTo>
                  <a:pt x="699891" y="6881904"/>
                </a:lnTo>
                <a:lnTo>
                  <a:pt x="0" y="6867814"/>
                </a:lnTo>
                <a:cubicBezTo>
                  <a:pt x="4763" y="4578543"/>
                  <a:pt x="9525" y="2289271"/>
                  <a:pt x="14288" y="0"/>
                </a:cubicBezTo>
                <a:close/>
              </a:path>
            </a:pathLst>
          </a:custGeom>
          <a:solidFill>
            <a:srgbClr val="045AAA">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44F0FAD4-5203-7E47-8AB4-80BE7CB6F515}"/>
              </a:ext>
            </a:extLst>
          </p:cNvPr>
          <p:cNvPicPr>
            <a:picLocks noChangeAspect="1"/>
          </p:cNvPicPr>
          <p:nvPr userDrawn="1"/>
        </p:nvPicPr>
        <p:blipFill>
          <a:blip r:embed="rId2"/>
          <a:stretch>
            <a:fillRect/>
          </a:stretch>
        </p:blipFill>
        <p:spPr>
          <a:xfrm>
            <a:off x="283662" y="6148325"/>
            <a:ext cx="2345911" cy="413984"/>
          </a:xfrm>
          <a:prstGeom prst="rect">
            <a:avLst/>
          </a:prstGeom>
        </p:spPr>
      </p:pic>
      <p:sp>
        <p:nvSpPr>
          <p:cNvPr id="2" name="Title 1">
            <a:extLst>
              <a:ext uri="{FF2B5EF4-FFF2-40B4-BE49-F238E27FC236}">
                <a16:creationId xmlns:a16="http://schemas.microsoft.com/office/drawing/2014/main" id="{7DA2C7B6-099A-354B-8C89-735AB47A6432}"/>
              </a:ext>
            </a:extLst>
          </p:cNvPr>
          <p:cNvSpPr>
            <a:spLocks noGrp="1"/>
          </p:cNvSpPr>
          <p:nvPr>
            <p:ph type="title"/>
          </p:nvPr>
        </p:nvSpPr>
        <p:spPr>
          <a:xfrm>
            <a:off x="513080" y="608965"/>
            <a:ext cx="6740471" cy="1486165"/>
          </a:xfrm>
        </p:spPr>
        <p:txBody>
          <a:bodyPr anchor="t">
            <a:normAutofit/>
          </a:bodyPr>
          <a:lstStyle>
            <a:lvl1pPr>
              <a:defRPr sz="3200">
                <a:solidFill>
                  <a:srgbClr val="045AAA"/>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FEBE61E-DF6D-2040-BC30-6C35169AECFD}"/>
              </a:ext>
            </a:extLst>
          </p:cNvPr>
          <p:cNvSpPr>
            <a:spLocks noGrp="1"/>
          </p:cNvSpPr>
          <p:nvPr>
            <p:ph idx="1"/>
          </p:nvPr>
        </p:nvSpPr>
        <p:spPr>
          <a:xfrm>
            <a:off x="513080" y="2069465"/>
            <a:ext cx="6731643" cy="3722768"/>
          </a:xfrm>
        </p:spPr>
        <p:txBody>
          <a:bodyPr>
            <a:normAutofit/>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A231E2-7F38-BC49-AE32-2E1658D138F1}"/>
              </a:ext>
            </a:extLst>
          </p:cNvPr>
          <p:cNvSpPr>
            <a:spLocks noGrp="1"/>
          </p:cNvSpPr>
          <p:nvPr>
            <p:ph type="body" sz="quarter" idx="10"/>
          </p:nvPr>
        </p:nvSpPr>
        <p:spPr>
          <a:xfrm>
            <a:off x="8415337" y="1816099"/>
            <a:ext cx="3115401" cy="3732293"/>
          </a:xfrm>
        </p:spPr>
        <p:txBody>
          <a:bodyPr>
            <a:normAutofit/>
          </a:bodyPr>
          <a:lstStyle>
            <a:lvl1pPr marL="0" indent="0">
              <a:lnSpc>
                <a:spcPct val="100000"/>
              </a:lnSpc>
              <a:buFontTx/>
              <a:buNone/>
              <a:defRPr sz="1800">
                <a:solidFill>
                  <a:schemeClr val="bg1"/>
                </a:solidFill>
              </a:defRPr>
            </a:lvl1pPr>
            <a:lvl2pPr marL="457200" indent="0">
              <a:buFontTx/>
              <a:buNone/>
              <a:defRPr sz="1600">
                <a:solidFill>
                  <a:schemeClr val="bg1"/>
                </a:solidFill>
              </a:defRPr>
            </a:lvl2pPr>
            <a:lvl3pPr>
              <a:defRPr sz="1400">
                <a:solidFill>
                  <a:schemeClr val="bg1"/>
                </a:solidFill>
              </a:defRPr>
            </a:lvl3pPr>
            <a:lvl4pPr>
              <a:defRPr sz="1400">
                <a:solidFill>
                  <a:schemeClr val="bg1"/>
                </a:solidFill>
              </a:defRPr>
            </a:lvl4pPr>
            <a:lvl5pPr>
              <a:defRPr>
                <a:solidFill>
                  <a:schemeClr val="bg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2876595A-147B-A545-AEC1-F3EFEDB9846D}"/>
              </a:ext>
            </a:extLst>
          </p:cNvPr>
          <p:cNvSpPr>
            <a:spLocks noGrp="1"/>
          </p:cNvSpPr>
          <p:nvPr>
            <p:ph type="body" sz="quarter" idx="11" hasCustomPrompt="1"/>
          </p:nvPr>
        </p:nvSpPr>
        <p:spPr>
          <a:xfrm>
            <a:off x="8431213" y="465297"/>
            <a:ext cx="3114675" cy="464601"/>
          </a:xfrm>
        </p:spPr>
        <p:txBody>
          <a:bodyPr>
            <a:normAutofit/>
          </a:bodyPr>
          <a:lstStyle>
            <a:lvl1pPr marL="0" indent="0">
              <a:buNone/>
              <a:defRPr sz="1800" b="1" i="0">
                <a:solidFill>
                  <a:schemeClr val="bg1"/>
                </a:solidFill>
                <a:latin typeface="Arial" panose="020B0604020202020204" pitchFamily="34" charset="0"/>
                <a:cs typeface="Arial" panose="020B0604020202020204" pitchFamily="34" charset="0"/>
              </a:defRPr>
            </a:lvl1pPr>
          </a:lstStyle>
          <a:p>
            <a:pPr lvl="0"/>
            <a:r>
              <a:rPr lang="en-US"/>
              <a:t>CLICK TO PLACE TITLE</a:t>
            </a:r>
          </a:p>
        </p:txBody>
      </p:sp>
      <p:sp>
        <p:nvSpPr>
          <p:cNvPr id="6" name="Footer Placeholder 5">
            <a:extLst>
              <a:ext uri="{FF2B5EF4-FFF2-40B4-BE49-F238E27FC236}">
                <a16:creationId xmlns:a16="http://schemas.microsoft.com/office/drawing/2014/main" id="{CE5C928B-3414-DD46-BA60-A28B99A87CB9}"/>
              </a:ext>
            </a:extLst>
          </p:cNvPr>
          <p:cNvSpPr>
            <a:spLocks noGrp="1"/>
          </p:cNvSpPr>
          <p:nvPr>
            <p:ph type="ftr" sz="quarter" idx="13"/>
          </p:nvPr>
        </p:nvSpPr>
        <p:spPr/>
        <p:txBody>
          <a:bodyPr/>
          <a:lstStyle/>
          <a:p>
            <a:r>
              <a:rPr lang="en-US"/>
              <a:t>Critical Sectors 2026 P2P Virtual Intensive</a:t>
            </a:r>
          </a:p>
        </p:txBody>
      </p:sp>
      <p:sp>
        <p:nvSpPr>
          <p:cNvPr id="17" name="Slide Number Placeholder 16">
            <a:extLst>
              <a:ext uri="{FF2B5EF4-FFF2-40B4-BE49-F238E27FC236}">
                <a16:creationId xmlns:a16="http://schemas.microsoft.com/office/drawing/2014/main" id="{C1561356-A754-8F43-AE05-DA47F3AC6389}"/>
              </a:ext>
            </a:extLst>
          </p:cNvPr>
          <p:cNvSpPr>
            <a:spLocks noGrp="1"/>
          </p:cNvSpPr>
          <p:nvPr>
            <p:ph type="sldNum" sz="quarter" idx="14"/>
          </p:nvPr>
        </p:nvSpPr>
        <p:spPr>
          <a:xfrm>
            <a:off x="9448800" y="6356350"/>
            <a:ext cx="2743200" cy="365125"/>
          </a:xfrm>
        </p:spPr>
        <p:txBody>
          <a:bodyPr/>
          <a:lstStyle>
            <a:lvl1pPr>
              <a:defRPr>
                <a:solidFill>
                  <a:schemeClr val="tx1"/>
                </a:solidFill>
              </a:defRPr>
            </a:lvl1pPr>
          </a:lstStyle>
          <a:p>
            <a:fld id="{4A0CE647-72BF-EC45-955E-B80C95BC95E7}" type="slidenum">
              <a:rPr lang="en-US" smtClean="0"/>
              <a:pPr/>
              <a:t>‹#›</a:t>
            </a:fld>
            <a:endParaRPr lang="en-US"/>
          </a:p>
        </p:txBody>
      </p:sp>
      <p:pic>
        <p:nvPicPr>
          <p:cNvPr id="14" name="Picture 13">
            <a:extLst>
              <a:ext uri="{FF2B5EF4-FFF2-40B4-BE49-F238E27FC236}">
                <a16:creationId xmlns:a16="http://schemas.microsoft.com/office/drawing/2014/main" id="{792B397A-EB06-1B4D-AA99-86F153E6945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5972"/>
          <a:stretch/>
        </p:blipFill>
        <p:spPr>
          <a:xfrm>
            <a:off x="11824989" y="-9624"/>
            <a:ext cx="373929" cy="6874241"/>
          </a:xfrm>
          <a:prstGeom prst="rect">
            <a:avLst/>
          </a:prstGeom>
        </p:spPr>
      </p:pic>
    </p:spTree>
    <p:extLst>
      <p:ext uri="{BB962C8B-B14F-4D97-AF65-F5344CB8AC3E}">
        <p14:creationId xmlns:p14="http://schemas.microsoft.com/office/powerpoint/2010/main" val="2387489391"/>
      </p:ext>
    </p:extLst>
  </p:cSld>
  <p:clrMapOvr>
    <a:masterClrMapping/>
  </p:clrMapOvr>
  <p:extLst>
    <p:ext uri="{DCECCB84-F9BA-43D5-87BE-67443E8EF086}">
      <p15:sldGuideLst xmlns:p15="http://schemas.microsoft.com/office/powerpoint/2012/main">
        <p15:guide id="1" orient="horz" pos="432">
          <p15:clr>
            <a:srgbClr val="FBAE40"/>
          </p15:clr>
        </p15:guide>
        <p15:guide id="2" pos="3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B10BD2-A665-D654-3764-903D39037365}"/>
              </a:ext>
            </a:extLst>
          </p:cNvPr>
          <p:cNvSpPr>
            <a:spLocks noGrp="1"/>
          </p:cNvSpPr>
          <p:nvPr>
            <p:ph type="title" hasCustomPrompt="1"/>
          </p:nvPr>
        </p:nvSpPr>
        <p:spPr>
          <a:xfrm>
            <a:off x="571500" y="1787525"/>
            <a:ext cx="11049000" cy="1325563"/>
          </a:xfrm>
          <a:prstGeom prst="rect">
            <a:avLst/>
          </a:prstGeom>
        </p:spPr>
        <p:txBody>
          <a:bodyPr/>
          <a:lstStyle>
            <a:lvl1pPr>
              <a:defRPr sz="6000">
                <a:solidFill>
                  <a:srgbClr val="274E21"/>
                </a:solidFill>
                <a:latin typeface="Aptos SemiBold" panose="020B0004020202020204" pitchFamily="34" charset="0"/>
              </a:defRPr>
            </a:lvl1pPr>
          </a:lstStyle>
          <a:p>
            <a:r>
              <a:rPr lang="en-US"/>
              <a:t>Critical Sectors Job Quality Grant Program</a:t>
            </a:r>
          </a:p>
        </p:txBody>
      </p:sp>
      <p:sp>
        <p:nvSpPr>
          <p:cNvPr id="5" name="Content Placeholder 4">
            <a:extLst>
              <a:ext uri="{FF2B5EF4-FFF2-40B4-BE49-F238E27FC236}">
                <a16:creationId xmlns:a16="http://schemas.microsoft.com/office/drawing/2014/main" id="{EA1A1887-739E-61F7-CA21-69B9E3B09A2A}"/>
              </a:ext>
            </a:extLst>
          </p:cNvPr>
          <p:cNvSpPr>
            <a:spLocks noGrp="1"/>
          </p:cNvSpPr>
          <p:nvPr>
            <p:ph sz="quarter" idx="10" hasCustomPrompt="1"/>
          </p:nvPr>
        </p:nvSpPr>
        <p:spPr>
          <a:xfrm>
            <a:off x="571500" y="3744913"/>
            <a:ext cx="11049000" cy="1955800"/>
          </a:xfrm>
          <a:prstGeom prst="rect">
            <a:avLst/>
          </a:prstGeom>
        </p:spPr>
        <p:txBody>
          <a:bodyPr/>
          <a:lstStyle>
            <a:lvl1pPr marL="0" indent="0">
              <a:buNone/>
              <a:defRPr sz="4000">
                <a:latin typeface="Aptos SemiBold" panose="020B0004020202020204" pitchFamily="34" charset="0"/>
              </a:defRPr>
            </a:lvl1pPr>
          </a:lstStyle>
          <a:p>
            <a:pPr lvl="0"/>
            <a:r>
              <a:rPr lang="en-US"/>
              <a:t>Title</a:t>
            </a:r>
          </a:p>
        </p:txBody>
      </p:sp>
      <p:sp>
        <p:nvSpPr>
          <p:cNvPr id="7" name="TextBox 6">
            <a:extLst>
              <a:ext uri="{FF2B5EF4-FFF2-40B4-BE49-F238E27FC236}">
                <a16:creationId xmlns:a16="http://schemas.microsoft.com/office/drawing/2014/main" id="{33F53672-76BD-2FF4-05F7-718DD034920A}"/>
              </a:ext>
            </a:extLst>
          </p:cNvPr>
          <p:cNvSpPr txBox="1"/>
          <p:nvPr userDrawn="1"/>
        </p:nvSpPr>
        <p:spPr>
          <a:xfrm>
            <a:off x="9423400" y="6106636"/>
            <a:ext cx="2654300" cy="584775"/>
          </a:xfrm>
          <a:prstGeom prst="rect">
            <a:avLst/>
          </a:prstGeom>
          <a:noFill/>
        </p:spPr>
        <p:txBody>
          <a:bodyPr wrap="square">
            <a:spAutoFit/>
          </a:bodyPr>
          <a:lstStyle/>
          <a:p>
            <a:pPr lvl="0"/>
            <a:r>
              <a:rPr lang="en-US" sz="3200"/>
              <a:t>June 3, 2024</a:t>
            </a:r>
          </a:p>
        </p:txBody>
      </p:sp>
    </p:spTree>
    <p:extLst>
      <p:ext uri="{BB962C8B-B14F-4D97-AF65-F5344CB8AC3E}">
        <p14:creationId xmlns:p14="http://schemas.microsoft.com/office/powerpoint/2010/main" val="9607952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867079"/>
            <a:ext cx="6267450" cy="4648200"/>
          </a:xfrm>
          <a:prstGeom prst="rect">
            <a:avLst/>
          </a:prstGeom>
        </p:spPr>
        <p:txBody>
          <a:bodyPr/>
          <a:lstStyle>
            <a:lvl1pPr marL="228600" indent="-228600">
              <a:buFont typeface="Wingdings" panose="05000000000000000000" pitchFamily="2" charset="2"/>
              <a:buChar char="§"/>
              <a:defRPr>
                <a:latin typeface="Aptos Narrow" panose="020B0004020202020204" pitchFamily="34" charset="0"/>
              </a:defRPr>
            </a:lvl1pPr>
            <a:lvl2pPr marL="685800" indent="-228600">
              <a:buFont typeface="Wingdings" panose="05000000000000000000" pitchFamily="2" charset="2"/>
              <a:buChar char="§"/>
              <a:defRPr sz="2600">
                <a:latin typeface="Aptos Narrow" panose="020B0004020202020204" pitchFamily="34" charset="0"/>
              </a:defRPr>
            </a:lvl2pPr>
            <a:lvl3pPr marL="1143000" indent="-228600">
              <a:buFont typeface="Wingdings" panose="05000000000000000000" pitchFamily="2" charset="2"/>
              <a:buChar char="§"/>
              <a:defRPr sz="2400">
                <a:latin typeface="Aptos Narrow" panose="020B0004020202020204" pitchFamily="34" charset="0"/>
              </a:defRPr>
            </a:lvl3pPr>
            <a:lvl4pPr marL="1600200" indent="-228600">
              <a:buFont typeface="Wingdings" panose="05000000000000000000" pitchFamily="2" charset="2"/>
              <a:buChar char="§"/>
              <a:defRPr sz="2200">
                <a:latin typeface="Aptos Narrow" panose="020B00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itle 3">
            <a:extLst>
              <a:ext uri="{FF2B5EF4-FFF2-40B4-BE49-F238E27FC236}">
                <a16:creationId xmlns:a16="http://schemas.microsoft.com/office/drawing/2014/main" id="{2140F663-B367-15D2-FC4A-B63D025DB670}"/>
              </a:ext>
            </a:extLst>
          </p:cNvPr>
          <p:cNvSpPr>
            <a:spLocks noGrp="1"/>
          </p:cNvSpPr>
          <p:nvPr>
            <p:ph type="title"/>
          </p:nvPr>
        </p:nvSpPr>
        <p:spPr>
          <a:xfrm>
            <a:off x="676275" y="395008"/>
            <a:ext cx="6267450" cy="795528"/>
          </a:xfrm>
        </p:spPr>
        <p:txBody>
          <a:bodyPr/>
          <a:lstStyle/>
          <a:p>
            <a:r>
              <a:rPr lang="en-US"/>
              <a:t>Click to edit Master title style</a:t>
            </a:r>
          </a:p>
        </p:txBody>
      </p:sp>
    </p:spTree>
    <p:custDataLst>
      <p:tags r:id="rId1"/>
    </p:custDataLst>
    <p:extLst>
      <p:ext uri="{BB962C8B-B14F-4D97-AF65-F5344CB8AC3E}">
        <p14:creationId xmlns:p14="http://schemas.microsoft.com/office/powerpoint/2010/main" val="2323541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997701" y="2692224"/>
            <a:ext cx="45805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20404" r="20404"/>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41737908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5979C2-F07A-484E-F560-9EC3B92A21AA}"/>
              </a:ext>
            </a:extLst>
          </p:cNvPr>
          <p:cNvSpPr>
            <a:spLocks noGrp="1" noRot="1" noMove="1" noResize="1" noEditPoints="1" noAdjustHandles="1" noChangeArrowheads="1" noChangeShapeType="1"/>
          </p:cNvSpPr>
          <p:nvPr userDrawn="1"/>
        </p:nvSpPr>
        <p:spPr>
          <a:xfrm>
            <a:off x="-49530" y="6331522"/>
            <a:ext cx="12252960" cy="52647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864100" y="229123"/>
            <a:ext cx="2578100" cy="795528"/>
          </a:xfrm>
          <a:prstGeom prst="rect">
            <a:avLst/>
          </a:prstGeom>
        </p:spPr>
        <p:txBody>
          <a:bodyPr/>
          <a:lstStyle>
            <a:lvl1pPr>
              <a:defRPr sz="4000">
                <a:solidFill>
                  <a:srgbClr val="274E21"/>
                </a:solidFill>
                <a:latin typeface="Aptos SemiBold" panose="020B0004020202020204" pitchFamily="34" charset="0"/>
              </a:defRPr>
            </a:lvl1pPr>
          </a:lstStyle>
          <a:p>
            <a:r>
              <a:rPr lang="en-US"/>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l">
              <a:lnSpc>
                <a:spcPct val="100000"/>
              </a:lnSpc>
              <a:spcBef>
                <a:spcPts val="0"/>
              </a:spcBef>
              <a:buNone/>
              <a:defRPr sz="2200" b="1">
                <a:solidFill>
                  <a:srgbClr val="274E21"/>
                </a:solidFill>
                <a:latin typeface="Aptos Narrow" panose="020B0004020202020204" pitchFamily="34" charset="0"/>
              </a:defRPr>
            </a:lvl1pPr>
          </a:lstStyle>
          <a:p>
            <a:r>
              <a:rPr lang="en-US"/>
              <a:t>First Name Last Name</a:t>
            </a:r>
          </a:p>
        </p:txBody>
      </p:sp>
      <p:sp>
        <p:nvSpPr>
          <p:cNvPr id="2" name="Text Placeholder 8">
            <a:extLst>
              <a:ext uri="{FF2B5EF4-FFF2-40B4-BE49-F238E27FC236}">
                <a16:creationId xmlns:a16="http://schemas.microsoft.com/office/drawing/2014/main" id="{A21ADA6A-45DA-8154-A531-4185D5E759D0}"/>
              </a:ext>
            </a:extLst>
          </p:cNvPr>
          <p:cNvSpPr>
            <a:spLocks noGrp="1"/>
          </p:cNvSpPr>
          <p:nvPr>
            <p:ph type="body" sz="quarter" idx="30" hasCustomPrompt="1"/>
          </p:nvPr>
        </p:nvSpPr>
        <p:spPr>
          <a:xfrm>
            <a:off x="4226052" y="4015126"/>
            <a:ext cx="3739896" cy="868655"/>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pPr lvl="0"/>
            <a:r>
              <a:rPr lang="en-US"/>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tx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4" name="Picture 3" descr="A picture containing logo&#10;&#10;Description automatically generated">
            <a:extLst>
              <a:ext uri="{FF2B5EF4-FFF2-40B4-BE49-F238E27FC236}">
                <a16:creationId xmlns:a16="http://schemas.microsoft.com/office/drawing/2014/main" id="{313BDE4A-DEFF-B9D8-ADB0-85C05C6DCB6C}"/>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431114" y="6296251"/>
            <a:ext cx="2177956" cy="526478"/>
          </a:xfrm>
          <a:prstGeom prst="rect">
            <a:avLst/>
          </a:prstGeom>
        </p:spPr>
      </p:pic>
    </p:spTree>
    <p:custDataLst>
      <p:tags r:id="rId1"/>
    </p:custDataLst>
    <p:extLst>
      <p:ext uri="{BB962C8B-B14F-4D97-AF65-F5344CB8AC3E}">
        <p14:creationId xmlns:p14="http://schemas.microsoft.com/office/powerpoint/2010/main" val="89060282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oderators">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699000" y="504286"/>
            <a:ext cx="2794000" cy="795528"/>
          </a:xfrm>
          <a:prstGeom prst="rect">
            <a:avLst/>
          </a:prstGeom>
        </p:spPr>
        <p:txBody>
          <a:bodyPr/>
          <a:lstStyle>
            <a:lvl1pPr>
              <a:defRPr sz="4000">
                <a:solidFill>
                  <a:srgbClr val="274E21"/>
                </a:solidFill>
                <a:latin typeface="Aptos SemiBold" panose="020B0004020202020204" pitchFamily="34" charset="0"/>
              </a:defRPr>
            </a:lvl1pPr>
          </a:lstStyle>
          <a:p>
            <a:r>
              <a:rPr lang="en-US"/>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l">
              <a:lnSpc>
                <a:spcPct val="100000"/>
              </a:lnSpc>
              <a:spcBef>
                <a:spcPts val="0"/>
              </a:spcBef>
              <a:buNone/>
              <a:defRPr sz="2200" b="1">
                <a:solidFill>
                  <a:srgbClr val="274E21"/>
                </a:solidFill>
                <a:latin typeface="Aptos Narrow" panose="020B0004020202020204" pitchFamily="34" charset="0"/>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l">
              <a:lnSpc>
                <a:spcPct val="100000"/>
              </a:lnSpc>
              <a:spcBef>
                <a:spcPts val="0"/>
              </a:spcBef>
              <a:buNone/>
              <a:defRPr sz="2000" b="1" i="0">
                <a:solidFill>
                  <a:srgbClr val="274E21"/>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752711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703733" y="481182"/>
            <a:ext cx="2781300" cy="791432"/>
          </a:xfrm>
          <a:prstGeom prst="rect">
            <a:avLst/>
          </a:prstGeom>
        </p:spPr>
        <p:txBody>
          <a:bodyPr/>
          <a:lstStyle>
            <a:lvl1pPr>
              <a:defRPr sz="4000">
                <a:solidFill>
                  <a:srgbClr val="274E21"/>
                </a:solidFill>
              </a:defRPr>
            </a:lvl1pPr>
          </a:lstStyle>
          <a:p>
            <a:r>
              <a:rPr lang="en-US"/>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l">
              <a:lnSpc>
                <a:spcPct val="100000"/>
              </a:lnSpc>
              <a:spcBef>
                <a:spcPts val="0"/>
              </a:spcBef>
              <a:buNone/>
              <a:defRPr sz="2000" b="1" i="0">
                <a:solidFill>
                  <a:srgbClr val="274E21"/>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73397481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1"/>
      </p:bgRef>
    </p:bg>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lvl1pPr>
              <a:defRPr>
                <a:solidFill>
                  <a:srgbClr val="274E21"/>
                </a:solidFill>
              </a:defRPr>
            </a:lvl1p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566730484"/>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1"/>
      </p:bgRef>
    </p:bg>
    <p:spTree>
      <p:nvGrpSpPr>
        <p:cNvPr id="1" name=""/>
        <p:cNvGrpSpPr/>
        <p:nvPr/>
      </p:nvGrpSpPr>
      <p:grpSpPr>
        <a:xfrm>
          <a:off x="0" y="0"/>
          <a:ext cx="0" cy="0"/>
          <a:chOff x="0" y="0"/>
          <a:chExt cx="0" cy="0"/>
        </a:xfrm>
      </p:grpSpPr>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0">
                <a:solidFill>
                  <a:srgbClr val="274E21"/>
                </a:solidFill>
              </a:defRPr>
            </a:lvl1pPr>
          </a:lstStyle>
          <a:p>
            <a:pPr lvl="0"/>
            <a:r>
              <a:rPr lang="en-US"/>
              <a:t>Type quote here</a:t>
            </a:r>
          </a:p>
        </p:txBody>
      </p:sp>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0"/>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rgbClr val="274E21"/>
                </a:solidFill>
                <a:latin typeface="Aptos SemiBold" panose="020B0004020202020204" pitchFamily="34" charset="0"/>
              </a:defRPr>
            </a:lvl1pPr>
            <a:lvl2pPr marL="457200" indent="0" algn="r">
              <a:buNone/>
              <a:defRPr lang="en-US" sz="2400" i="0" kern="1200" dirty="0">
                <a:solidFill>
                  <a:schemeClr val="tx1"/>
                </a:solidFill>
                <a:latin typeface="+mn-lt"/>
                <a:ea typeface="+mn-ea"/>
                <a:cs typeface="+mn-cs"/>
              </a:defRPr>
            </a:lvl2pPr>
            <a:lvl3pPr algn="r">
              <a:defRPr/>
            </a:lvl3pPr>
            <a:lvl4pPr algn="r">
              <a:defRPr/>
            </a:lvl4pPr>
            <a:lvl5pPr algn="r">
              <a:defRPr/>
            </a:lvl5pPr>
          </a:lstStyle>
          <a:p>
            <a:pPr lvl="0"/>
            <a:r>
              <a:rPr lang="en-US"/>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a:t>Additional info if applicable, delete line otherwise</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54727696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esource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4549554" y="546456"/>
            <a:ext cx="3092891" cy="694944"/>
          </a:xfrm>
          <a:prstGeom prst="rect">
            <a:avLst/>
          </a:prstGeom>
        </p:spPr>
        <p:txBody>
          <a:bodyPr>
            <a:noAutofit/>
          </a:bodyPr>
          <a:lstStyle>
            <a:lvl1pPr>
              <a:defRPr sz="4800">
                <a:solidFill>
                  <a:srgbClr val="274E21"/>
                </a:solidFill>
              </a:defRPr>
            </a:lvl1pPr>
          </a:lstStyle>
          <a:p>
            <a:r>
              <a:rPr lang="en-US"/>
              <a:t>Resources</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
                <a:schemeClr val="tx1"/>
              </a:buClr>
              <a:buSzPct val="70000"/>
              <a:buFont typeface="Wingdings 3" panose="05040102010807070707" pitchFamily="18" charset="2"/>
              <a:buChar char=""/>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67723911"/>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esources: Two Columns">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4541031" y="389475"/>
            <a:ext cx="3109937" cy="694944"/>
          </a:xfrm>
          <a:prstGeom prst="rect">
            <a:avLst/>
          </a:prstGeom>
        </p:spPr>
        <p:txBody>
          <a:bodyPr>
            <a:noAutofit/>
          </a:bodyPr>
          <a:lstStyle>
            <a:lvl1pPr>
              <a:defRPr sz="4800">
                <a:solidFill>
                  <a:srgbClr val="274E21"/>
                </a:solidFill>
              </a:defRPr>
            </a:lvl1pPr>
          </a:lstStyle>
          <a:p>
            <a:r>
              <a:rPr lang="en-US"/>
              <a:t>Resources</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Tx/>
              <a:buSzPct val="70000"/>
              <a:buFont typeface="Wingdings 3" panose="05040102010807070707" pitchFamily="18" charset="2"/>
              <a:buChar char=""/>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
                <a:schemeClr val="accent1"/>
              </a:buClr>
              <a:buSzPct val="70000"/>
              <a:buFont typeface="Wingdings 3" panose="05040102010807070707" pitchFamily="18" charset="2"/>
              <a:buChar char="Æ"/>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402595011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reakout Room List">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1143080" y="466344"/>
            <a:ext cx="9905840" cy="694944"/>
          </a:xfrm>
          <a:prstGeom prst="rect">
            <a:avLst/>
          </a:prstGeom>
        </p:spPr>
        <p:txBody>
          <a:bodyPr>
            <a:noAutofit/>
          </a:bodyPr>
          <a:lstStyle>
            <a:lvl1pPr>
              <a:defRPr sz="4800">
                <a:solidFill>
                  <a:srgbClr val="274E21"/>
                </a:solidFill>
              </a:defRPr>
            </a:lvl1pPr>
          </a:lstStyle>
          <a:p>
            <a:r>
              <a:rPr lang="en-US"/>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rgbClr val="274E21"/>
              </a:buClr>
              <a:buSzPct val="120000"/>
              <a:buFont typeface="+mj-lt"/>
              <a:buAutoNum type="arabicPeriod"/>
              <a:defRPr sz="2800" b="1">
                <a:solidFill>
                  <a:schemeClr val="tx1"/>
                </a:solidFill>
              </a:defRPr>
            </a:lvl1pPr>
            <a:lvl2pPr marL="457200" indent="0">
              <a:spcBef>
                <a:spcPts val="200"/>
              </a:spcBef>
              <a:buNone/>
              <a:defRPr sz="2600" i="0">
                <a:solidFill>
                  <a:schemeClr val="tx1"/>
                </a:solidFill>
                <a:latin typeface="Aptos Narrow" panose="020B0004020202020204" pitchFamily="34" charset="0"/>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2400" b="1">
                <a:solidFill>
                  <a:schemeClr val="tx1"/>
                </a:solidFill>
              </a:defRPr>
            </a:lvl4pPr>
            <a:lvl5pPr marL="2194560">
              <a:defRPr/>
            </a:lvl5pPr>
          </a:lstStyle>
          <a:p>
            <a:pPr lvl="0"/>
            <a:r>
              <a:rPr lang="en-US"/>
              <a:t>Breakout Room Title</a:t>
            </a:r>
          </a:p>
          <a:p>
            <a:pPr lvl="1"/>
            <a:r>
              <a:rPr lang="en-US"/>
              <a:t>Breakout Room Summary / Description</a:t>
            </a:r>
          </a:p>
          <a:p>
            <a:pPr lvl="3"/>
            <a:r>
              <a:rPr lang="en-US"/>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741120011"/>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reakout Room List">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1035306" cy="694944"/>
          </a:xfrm>
          <a:prstGeom prst="rect">
            <a:avLst/>
          </a:prstGeom>
        </p:spPr>
        <p:txBody>
          <a:bodyPr>
            <a:noAutofit/>
          </a:bodyPr>
          <a:lstStyle>
            <a:lvl1pPr>
              <a:defRPr sz="4800">
                <a:solidFill>
                  <a:srgbClr val="274E21"/>
                </a:solidFill>
              </a:defRPr>
            </a:lvl1pPr>
          </a:lstStyle>
          <a:p>
            <a:r>
              <a:rPr lang="en-US"/>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621791" y="1888958"/>
            <a:ext cx="11035307" cy="4151693"/>
          </a:xfrm>
          <a:prstGeom prst="rect">
            <a:avLst/>
          </a:prstGeom>
        </p:spPr>
        <p:txBody>
          <a:bodyPr anchor="t"/>
          <a:lstStyle>
            <a:lvl1pPr marL="0" indent="0">
              <a:buClr>
                <a:srgbClr val="274E21"/>
              </a:buClr>
              <a:buSzPct val="100000"/>
              <a:buFont typeface="+mj-lt"/>
              <a:buNone/>
              <a:defRPr sz="2600" b="0">
                <a:solidFill>
                  <a:schemeClr val="tx1"/>
                </a:solidFill>
              </a:defRPr>
            </a:lvl1pPr>
            <a:lvl2pPr marL="457200" indent="0">
              <a:spcBef>
                <a:spcPts val="200"/>
              </a:spcBef>
              <a:buNone/>
              <a:defRPr sz="2600" i="0">
                <a:solidFill>
                  <a:schemeClr val="tx1"/>
                </a:solidFill>
                <a:latin typeface="Aptos Narrow" panose="020B0004020202020204" pitchFamily="34" charset="0"/>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2400" b="1">
                <a:solidFill>
                  <a:schemeClr val="tx1"/>
                </a:solidFill>
              </a:defRPr>
            </a:lvl4pPr>
            <a:lvl5pPr marL="2194560">
              <a:defRPr/>
            </a:lvl5pPr>
          </a:lstStyle>
          <a:p>
            <a:pPr lvl="0"/>
            <a:r>
              <a:rPr lang="en-US"/>
              <a:t>Event Title Here</a:t>
            </a:r>
          </a:p>
          <a:p>
            <a:pPr lvl="0"/>
            <a:r>
              <a:rPr lang="en-US"/>
              <a:t>Event summary goes here</a:t>
            </a:r>
          </a:p>
          <a:p>
            <a:pPr lvl="0"/>
            <a:r>
              <a:rPr lang="en-US"/>
              <a:t>Event Date: Month, XX, 20XX</a:t>
            </a:r>
          </a:p>
          <a:p>
            <a:pPr lvl="0"/>
            <a:r>
              <a:rPr lang="en-US"/>
              <a:t>Event Time: </a:t>
            </a:r>
            <a:r>
              <a:rPr lang="en-US" err="1"/>
              <a:t>XX:XX</a:t>
            </a:r>
            <a:r>
              <a:rPr lang="en-US"/>
              <a:t> ET</a:t>
            </a:r>
          </a:p>
          <a:p>
            <a:pPr lvl="0"/>
            <a:r>
              <a:rPr lang="en-US"/>
              <a:t>Registration Link Here (if applicable)</a:t>
            </a:r>
          </a:p>
          <a:p>
            <a:pPr lvl="0"/>
            <a:endParaRPr lang="en-US"/>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959914917"/>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Highlight">
    <p:bg>
      <p:bgPr>
        <a:blipFill dpi="0" rotWithShape="1">
          <a:blip r:embed="rId3">
            <a:alphaModFix amt="45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606425" y="695325"/>
            <a:ext cx="4524375" cy="571500"/>
          </a:xfrm>
          <a:prstGeom prst="rect">
            <a:avLst/>
          </a:prstGeom>
        </p:spPr>
        <p:txBody>
          <a:bodyPr/>
          <a:lstStyle>
            <a:lvl1pPr marL="0" indent="0" algn="l">
              <a:buFontTx/>
              <a:buNone/>
              <a:defRPr sz="4800">
                <a:solidFill>
                  <a:schemeClr val="tx1"/>
                </a:solidFill>
                <a:latin typeface="Aptos SemiBold" panose="020B0004020202020204" pitchFamily="34" charset="0"/>
              </a:defRPr>
            </a:lvl1pPr>
          </a:lstStyle>
          <a:p>
            <a:pPr lvl="0"/>
            <a:r>
              <a:rPr lang="en-US"/>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606425" y="1600557"/>
            <a:ext cx="5264986" cy="4398381"/>
          </a:xfrm>
          <a:prstGeom prst="rect">
            <a:avLst/>
          </a:prstGeom>
        </p:spPr>
        <p:txBody>
          <a:bodyPr/>
          <a:lstStyle>
            <a:lvl1pPr marL="228600" indent="-228600">
              <a:buFont typeface="Wingdings" panose="05000000000000000000" pitchFamily="2" charset="2"/>
              <a:buChar char="§"/>
              <a:defRPr sz="2800"/>
            </a:lvl1pPr>
            <a:lvl2pPr marL="685800" indent="-228600">
              <a:buFont typeface="Wingdings" panose="05000000000000000000" pitchFamily="2" charset="2"/>
              <a:buChar char="§"/>
              <a:defRPr sz="2600"/>
            </a:lvl2pPr>
            <a:lvl3pPr marL="1143000" indent="-228600">
              <a:buFont typeface="Wingdings" panose="05000000000000000000" pitchFamily="2" charset="2"/>
              <a:buChar char="§"/>
              <a:defRPr sz="2400"/>
            </a:lvl3pPr>
            <a:lvl4pPr marL="1600200" indent="-228600">
              <a:buFont typeface="Wingdings" panose="05000000000000000000" pitchFamily="2" charset="2"/>
              <a:buChar char="§"/>
              <a:defRPr sz="2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bg2"/>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4642323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453301" y="466344"/>
            <a:ext cx="3285397" cy="694944"/>
          </a:xfrm>
          <a:prstGeom prst="rect">
            <a:avLst/>
          </a:prstGeom>
        </p:spPr>
        <p:txBody>
          <a:bodyPr>
            <a:noAutofit/>
          </a:bodyPr>
          <a:lstStyle>
            <a:lvl1pPr>
              <a:defRPr sz="48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85801" y="1600200"/>
            <a:ext cx="10731500"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259092967"/>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703572" y="466344"/>
            <a:ext cx="3345554" cy="694944"/>
          </a:xfrm>
          <a:prstGeom prst="rect">
            <a:avLst/>
          </a:prstGeom>
        </p:spPr>
        <p:txBody>
          <a:bodyPr>
            <a:noAutofit/>
          </a:bodyPr>
          <a:lstStyle>
            <a:lvl1pPr>
              <a:defRPr sz="48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476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2" name="Content Placeholder 6">
            <a:extLst>
              <a:ext uri="{FF2B5EF4-FFF2-40B4-BE49-F238E27FC236}">
                <a16:creationId xmlns:a16="http://schemas.microsoft.com/office/drawing/2014/main" id="{5F0A86C7-E279-98CB-2208-616D684BE2C0}"/>
              </a:ext>
            </a:extLst>
          </p:cNvPr>
          <p:cNvSpPr>
            <a:spLocks noGrp="1"/>
          </p:cNvSpPr>
          <p:nvPr>
            <p:ph sz="quarter" idx="11" hasCustomPrompt="1"/>
          </p:nvPr>
        </p:nvSpPr>
        <p:spPr>
          <a:xfrm>
            <a:off x="61975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302187993"/>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oll Activity ">
    <p:bg>
      <p:bgPr>
        <a:solidFill>
          <a:srgbClr val="274E2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743796"/>
            <a:ext cx="3350434" cy="653825"/>
          </a:xfrm>
          <a:prstGeom prst="rect">
            <a:avLst/>
          </a:prstGeom>
        </p:spPr>
        <p:txBody>
          <a:bodyPr/>
          <a:lstStyle>
            <a:lvl1pPr>
              <a:defRPr sz="4800" b="1">
                <a:solidFill>
                  <a:schemeClr val="bg1"/>
                </a:solidFill>
                <a:latin typeface="Aptos SemiBold" panose="020B0004020202020204" pitchFamily="34" charset="0"/>
                <a:ea typeface="Roboto" panose="02000000000000000000" pitchFamily="2" charset="0"/>
                <a:cs typeface="Roboto" panose="02000000000000000000" pitchFamily="2" charset="0"/>
              </a:defRPr>
            </a:lvl1pPr>
          </a:lstStyle>
          <a:p>
            <a:r>
              <a:rPr lang="en-US"/>
              <a:t>Poll Activity</a:t>
            </a:r>
          </a:p>
        </p:txBody>
      </p:sp>
      <p:sp>
        <p:nvSpPr>
          <p:cNvPr id="7" name="TextBox 6">
            <a:extLst>
              <a:ext uri="{FF2B5EF4-FFF2-40B4-BE49-F238E27FC236}">
                <a16:creationId xmlns:a16="http://schemas.microsoft.com/office/drawing/2014/main" id="{D794A977-4DA5-8325-DB63-B53E3391F07D}"/>
              </a:ext>
              <a:ext uri="{C183D7F6-B498-43B3-948B-1728B52AA6E4}">
                <adec:decorative xmlns:adec="http://schemas.microsoft.com/office/drawing/2017/decorative" val="1"/>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a:extLst>
              <a:ext uri="{FF2B5EF4-FFF2-40B4-BE49-F238E27FC236}">
                <a16:creationId xmlns:a16="http://schemas.microsoft.com/office/drawing/2014/main" id="{7109F4C4-70DC-E39C-005F-E91C72B39E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40" y="34290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117929" y="2668588"/>
            <a:ext cx="3558846" cy="2913062"/>
          </a:xfrm>
          <a:prstGeom prst="rect">
            <a:avLst/>
          </a:prstGeom>
        </p:spPr>
        <p:txBody>
          <a:bodyPr/>
          <a:lstStyle>
            <a:lvl1pPr marL="0" indent="0">
              <a:buNone/>
              <a:defRPr sz="3200">
                <a:solidFill>
                  <a:schemeClr val="bg1"/>
                </a:solidFill>
                <a:latin typeface="Aptos SemiBold" panose="020B0004020202020204" pitchFamily="34" charset="0"/>
              </a:defRPr>
            </a:lvl1pPr>
          </a:lstStyle>
          <a:p>
            <a:pPr lvl="0"/>
            <a:r>
              <a:rPr lang="en-US"/>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24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p:txBody>
      </p:sp>
      <p:sp>
        <p:nvSpPr>
          <p:cNvPr id="2" name="Slide Number Placeholder 5">
            <a:extLst>
              <a:ext uri="{FF2B5EF4-FFF2-40B4-BE49-F238E27FC236}">
                <a16:creationId xmlns:a16="http://schemas.microsoft.com/office/drawing/2014/main" id="{E14C544D-2D67-279B-08D9-0A5C0CC05D6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bg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4034816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592AF4F-2F83-7005-B3AC-6FCC7FB19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pic" sz="quarter" idx="13" hasCustomPrompt="1"/>
          </p:nvPr>
        </p:nvSpPr>
        <p:spPr>
          <a:xfrm>
            <a:off x="-7620" y="4766434"/>
            <a:ext cx="12207240" cy="2121408"/>
          </a:xfrm>
          <a:blipFill dpi="0" rotWithShape="1">
            <a:blip r:embed="rId2">
              <a:alphaModFix amt="56000"/>
              <a:extLst>
                <a:ext uri="{28A0092B-C50C-407E-A947-70E740481C1C}">
                  <a14:useLocalDpi xmlns:a14="http://schemas.microsoft.com/office/drawing/2010/main" val="0"/>
                </a:ext>
              </a:extLst>
            </a:blip>
            <a:srcRect/>
            <a:stretch>
              <a:fillRect/>
            </a:stretch>
          </a:blipFill>
          <a:ln>
            <a:solidFill>
              <a:schemeClr val="tx1"/>
            </a:solidFill>
          </a:ln>
        </p:spPr>
        <p:txBody>
          <a:bodyPr>
            <a:noAutofit/>
          </a:bodyPr>
          <a:lstStyle>
            <a:lvl1pPr marL="0" indent="0" algn="ctr">
              <a:buNone/>
              <a:defRPr sz="2000"/>
            </a:lvl1pPr>
          </a:lstStyle>
          <a:p>
            <a:r>
              <a:rPr lang="en-US"/>
              <a:t>Click icon t add picture</a:t>
            </a:r>
          </a:p>
        </p:txBody>
      </p:sp>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0"/>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1612899"/>
            <a:ext cx="9144000" cy="1104901"/>
          </a:xfrm>
        </p:spPr>
        <p:txBody>
          <a:bodyPr anchor="b">
            <a:noAutofit/>
          </a:bodyPr>
          <a:lstStyle>
            <a:lvl1pPr algn="l">
              <a:defRPr sz="6000"/>
            </a:lvl1pPr>
          </a:lstStyle>
          <a:p>
            <a:r>
              <a:rPr lang="en-US"/>
              <a:t>Click to add title</a:t>
            </a:r>
          </a:p>
        </p:txBody>
      </p: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2958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49C8ABD-000F-7A94-A7B0-9589F4FEFD54}"/>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C3A554-E5A9-B3CB-913D-45DBFBA79B40}"/>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3A8DF3-F55A-2494-C55D-8FB94BBC6A49}"/>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9DC86E-6F8A-B036-5CB2-AA8A79837F35}"/>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9E0C03-C633-9356-4E28-678BAB7AE02E}"/>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C8A4F7-6C4C-719B-298F-3B81223D178B}"/>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7E5D8B-D6BC-19AE-C0C9-249A5561700F}"/>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4000"/>
            </a:lvl1pPr>
          </a:lstStyle>
          <a:p>
            <a:r>
              <a:rPr lang="en-US"/>
              <a:t>Click to add title</a:t>
            </a:r>
          </a:p>
        </p:txBody>
      </p:sp>
      <p:sp>
        <p:nvSpPr>
          <p:cNvPr id="15" name="Content Placeholder 3">
            <a:extLst>
              <a:ext uri="{FF2B5EF4-FFF2-40B4-BE49-F238E27FC236}">
                <a16:creationId xmlns:a16="http://schemas.microsoft.com/office/drawing/2014/main" id="{7A6C5266-7ECA-B150-2C0F-8670F43AC82D}"/>
              </a:ext>
            </a:extLst>
          </p:cNvPr>
          <p:cNvSpPr>
            <a:spLocks noGrp="1"/>
          </p:cNvSpPr>
          <p:nvPr>
            <p:ph sz="half" idx="14" hasCustomPrompt="1"/>
          </p:nvPr>
        </p:nvSpPr>
        <p:spPr>
          <a:xfrm>
            <a:off x="838200" y="1987669"/>
            <a:ext cx="6974711" cy="4297679"/>
          </a:xfrm>
        </p:spPr>
        <p:txBody>
          <a:bodyPr>
            <a:normAutofit/>
          </a:bodyPr>
          <a:lstStyle>
            <a:lvl1pPr marL="0" indent="0">
              <a:spcBef>
                <a:spcPts val="1000"/>
              </a:spcBef>
              <a:spcAft>
                <a:spcPts val="0"/>
              </a:spcAft>
              <a:buNone/>
              <a:defRPr sz="2800"/>
            </a:lvl1pPr>
            <a:lvl2pPr>
              <a:spcBef>
                <a:spcPts val="1000"/>
              </a:spcBef>
              <a:spcAft>
                <a:spcPts val="500"/>
              </a:spcAft>
              <a:defRPr sz="2600"/>
            </a:lvl2pPr>
            <a:lvl3pPr>
              <a:spcBef>
                <a:spcPts val="1000"/>
              </a:spcBef>
              <a:spcAft>
                <a:spcPts val="500"/>
              </a:spcAft>
              <a:defRPr sz="2400"/>
            </a:lvl3pPr>
            <a:lvl4pPr>
              <a:spcBef>
                <a:spcPts val="1000"/>
              </a:spcBef>
              <a:spcAft>
                <a:spcPts val="500"/>
              </a:spcAft>
              <a:defRPr sz="2200"/>
            </a:lvl4pPr>
            <a:lvl5pPr>
              <a:spcBef>
                <a:spcPts val="1000"/>
              </a:spcBef>
              <a:spcAft>
                <a:spcPts val="500"/>
              </a:spcAft>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hasCustomPrompt="1"/>
          </p:nvPr>
        </p:nvSpPr>
        <p:spPr>
          <a:xfrm>
            <a:off x="7917085" y="1987670"/>
            <a:ext cx="3436716" cy="4297680"/>
          </a:xfrm>
        </p:spPr>
        <p:txBody>
          <a:bodyPr>
            <a:normAutofit/>
          </a:bodyPr>
          <a:lstStyle>
            <a:lvl1pPr marL="0" indent="0">
              <a:spcBef>
                <a:spcPts val="1000"/>
              </a:spcBef>
              <a:spcAft>
                <a:spcPts val="500"/>
              </a:spcAft>
              <a:buNone/>
              <a:defRPr sz="2800"/>
            </a:lvl1pPr>
            <a:lvl2pPr>
              <a:spcBef>
                <a:spcPts val="1000"/>
              </a:spcBef>
              <a:spcAft>
                <a:spcPts val="500"/>
              </a:spcAft>
              <a:defRPr sz="2600"/>
            </a:lvl2pPr>
            <a:lvl3pPr>
              <a:spcBef>
                <a:spcPts val="1000"/>
              </a:spcBef>
              <a:spcAft>
                <a:spcPts val="500"/>
              </a:spcAft>
              <a:defRPr sz="2400"/>
            </a:lvl3pPr>
            <a:lvl4pPr>
              <a:spcBef>
                <a:spcPts val="1000"/>
              </a:spcBef>
              <a:spcAft>
                <a:spcPts val="500"/>
              </a:spcAft>
              <a:defRPr sz="2200"/>
            </a:lvl4pPr>
            <a:lvl5pPr>
              <a:spcBef>
                <a:spcPts val="1000"/>
              </a:spcBef>
              <a:spcAft>
                <a:spcPts val="500"/>
              </a:spcAft>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5D077A4D-E7C0-912D-293F-D93F0CB5CA49}"/>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2726458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a:t>
            </a:r>
            <a:r>
              <a:rPr lang="en-US" err="1"/>
              <a:t>levelFourth</a:t>
            </a:r>
            <a:r>
              <a:rPr lang="en-US"/>
              <a:t>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7090823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r>
              <a:rPr lang="en-US"/>
              <a:t>Critical Sectors 2026 P2P Virtual Intensive</a:t>
            </a:r>
          </a:p>
        </p:txBody>
      </p:sp>
    </p:spTree>
    <p:extLst>
      <p:ext uri="{BB962C8B-B14F-4D97-AF65-F5344CB8AC3E}">
        <p14:creationId xmlns:p14="http://schemas.microsoft.com/office/powerpoint/2010/main" val="10040460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r>
              <a:rPr lang="en-US"/>
              <a:t>Critical Sectors 2026 P2P Virtual Intensive</a:t>
            </a:r>
          </a:p>
        </p:txBody>
      </p:sp>
    </p:spTree>
    <p:extLst>
      <p:ext uri="{BB962C8B-B14F-4D97-AF65-F5344CB8AC3E}">
        <p14:creationId xmlns:p14="http://schemas.microsoft.com/office/powerpoint/2010/main" val="3672169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997701" y="2692224"/>
            <a:ext cx="4580592"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20404" r="20404"/>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2873991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1" y="2692224"/>
            <a:ext cx="4529792"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6540" r="16540"/>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25785990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35801" y="2692224"/>
            <a:ext cx="4491692"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6540" r="16540"/>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9002699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ransition Slide">
    <p:bg>
      <p:bgPr>
        <a:blipFill dpi="0" rotWithShape="1">
          <a:blip r:embed="rId3">
            <a:alphaModFix amt="37000"/>
            <a:lum/>
          </a:blip>
          <a:srcRect/>
          <a:stretch>
            <a:fillRect t="-4000" b="-4000"/>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877175" y="2552524"/>
            <a:ext cx="4314825" cy="1816276"/>
          </a:xfrm>
          <a:prstGeom prst="rect">
            <a:avLst/>
          </a:prstGeom>
        </p:spPr>
        <p:txBody>
          <a:bodyPr/>
          <a:lstStyle>
            <a:lvl1pPr marL="0" indent="0" algn="l">
              <a:buNone/>
              <a:defRPr sz="4800" b="0">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spTree>
    <p:custDataLst>
      <p:tags r:id="rId1"/>
    </p:custDataLst>
    <p:extLst>
      <p:ext uri="{BB962C8B-B14F-4D97-AF65-F5344CB8AC3E}">
        <p14:creationId xmlns:p14="http://schemas.microsoft.com/office/powerpoint/2010/main" val="261663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2" y="0"/>
            <a:ext cx="6758609" cy="6858000"/>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997701" y="2692224"/>
            <a:ext cx="4504392"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3132" r="3132"/>
          <a:stretch/>
        </p:blipFill>
        <p:spPr>
          <a:xfrm>
            <a:off x="-1" y="1064303"/>
            <a:ext cx="6758610" cy="4117064"/>
          </a:xfrm>
          <a:prstGeom prst="rect">
            <a:avLst/>
          </a:prstGeom>
        </p:spPr>
      </p:pic>
    </p:spTree>
    <p:custDataLst>
      <p:tags r:id="rId1"/>
    </p:custDataLst>
    <p:extLst>
      <p:ext uri="{BB962C8B-B14F-4D97-AF65-F5344CB8AC3E}">
        <p14:creationId xmlns:p14="http://schemas.microsoft.com/office/powerpoint/2010/main" val="20638161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1" y="2692224"/>
            <a:ext cx="4504392"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3346" r="13346"/>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38392998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997701" y="2692224"/>
            <a:ext cx="4644092"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4483" r="14483"/>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12314009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1" y="2692224"/>
            <a:ext cx="4593292"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822729"/>
          </a:xfrm>
          <a:prstGeom prst="rect">
            <a:avLst/>
          </a:prstGeom>
        </p:spPr>
      </p:pic>
    </p:spTree>
    <p:custDataLst>
      <p:tags r:id="rId1"/>
    </p:custDataLst>
    <p:extLst>
      <p:ext uri="{BB962C8B-B14F-4D97-AF65-F5344CB8AC3E}">
        <p14:creationId xmlns:p14="http://schemas.microsoft.com/office/powerpoint/2010/main" val="26142901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0" y="2692224"/>
            <a:ext cx="4610099"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24036958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985001" y="2692224"/>
            <a:ext cx="4580592"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6902" r="16902"/>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30658799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Transition Slide">
    <p:bg>
      <p:bgPr>
        <a:blipFill dpi="0" rotWithShape="1">
          <a:blip r:embed="rId3">
            <a:alphaModFix amt="56000"/>
            <a:lum/>
          </a:blip>
          <a:srcRect/>
          <a:stretch>
            <a:fillRect l="-2000" r="-2000"/>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08667" y="736424"/>
            <a:ext cx="5487333" cy="1473552"/>
          </a:xfrm>
          <a:prstGeom prst="rect">
            <a:avLst/>
          </a:prstGeom>
        </p:spPr>
        <p:txBody>
          <a:bodyPr/>
          <a:lstStyle>
            <a:lvl1pPr marL="0" indent="0" algn="l">
              <a:buNone/>
              <a:defRPr sz="4800" b="0">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spTree>
    <p:custDataLst>
      <p:tags r:id="rId1"/>
    </p:custDataLst>
    <p:extLst>
      <p:ext uri="{BB962C8B-B14F-4D97-AF65-F5344CB8AC3E}">
        <p14:creationId xmlns:p14="http://schemas.microsoft.com/office/powerpoint/2010/main" val="25362301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1_Transition Slide">
    <p:bg>
      <p:bgPr>
        <a:blipFill dpi="0" rotWithShape="1">
          <a:blip r:embed="rId3">
            <a:alphaModFix amt="56000"/>
            <a:lum/>
          </a:blip>
          <a:srcRect/>
          <a:stretch>
            <a:fillRect t="-4000" b="-4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7919B8-0B6E-9D28-2F4B-984FFDEF3FA2}"/>
              </a:ext>
            </a:extLst>
          </p:cNvPr>
          <p:cNvSpPr>
            <a:spLocks noGrp="1" noRot="1" noMove="1" noResize="1" noEditPoints="1" noAdjustHandles="1" noChangeArrowheads="1" noChangeShapeType="1"/>
          </p:cNvSpPr>
          <p:nvPr>
            <p:ph type="title" hasCustomPrompt="1"/>
          </p:nvPr>
        </p:nvSpPr>
        <p:spPr>
          <a:xfrm>
            <a:off x="139700" y="-1044575"/>
            <a:ext cx="10515600" cy="1325563"/>
          </a:xfrm>
          <a:prstGeom prst="rect">
            <a:avLst/>
          </a:prstGeom>
        </p:spPr>
        <p:txBody>
          <a:bodyPr/>
          <a:lstStyle>
            <a:lvl1pPr>
              <a:defRPr/>
            </a:lvl1pPr>
          </a:lstStyle>
          <a:p>
            <a:r>
              <a:rPr lang="en-US"/>
              <a:t>Lessons Learned</a:t>
            </a:r>
          </a:p>
        </p:txBody>
      </p:sp>
    </p:spTree>
    <p:custDataLst>
      <p:tags r:id="rId1"/>
    </p:custDataLst>
    <p:extLst>
      <p:ext uri="{BB962C8B-B14F-4D97-AF65-F5344CB8AC3E}">
        <p14:creationId xmlns:p14="http://schemas.microsoft.com/office/powerpoint/2010/main" val="13146546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Transition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61B5C3-B3BF-2567-FDDA-5822C64C9B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3564" t="6245" r="18162"/>
          <a:stretch/>
        </p:blipFill>
        <p:spPr>
          <a:xfrm>
            <a:off x="1" y="0"/>
            <a:ext cx="6751006" cy="6858000"/>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10401" y="2692224"/>
            <a:ext cx="4546599" cy="1473552"/>
          </a:xfrm>
          <a:prstGeom prst="rect">
            <a:avLst/>
          </a:prstGeom>
        </p:spPr>
        <p:txBody>
          <a:bodyPr/>
          <a:lstStyle>
            <a:lvl1pPr marL="0" indent="0" algn="l">
              <a:buNone/>
              <a:defRPr sz="48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spTree>
    <p:custDataLst>
      <p:tags r:id="rId1"/>
    </p:custDataLst>
    <p:extLst>
      <p:ext uri="{BB962C8B-B14F-4D97-AF65-F5344CB8AC3E}">
        <p14:creationId xmlns:p14="http://schemas.microsoft.com/office/powerpoint/2010/main" val="35063418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4_Transition Slide">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821927-FF0B-7004-B305-E2ED8EDC6C2D}"/>
              </a:ext>
            </a:extLst>
          </p:cNvPr>
          <p:cNvSpPr>
            <a:spLocks noGrp="1" noRot="1" noMove="1" noResize="1" noEditPoints="1" noAdjustHandles="1" noChangeArrowheads="1" noChangeShapeType="1"/>
          </p:cNvSpPr>
          <p:nvPr>
            <p:ph type="title" hasCustomPrompt="1"/>
          </p:nvPr>
        </p:nvSpPr>
        <p:spPr>
          <a:xfrm>
            <a:off x="342900" y="-662782"/>
            <a:ext cx="10515600" cy="1325563"/>
          </a:xfrm>
          <a:prstGeom prst="rect">
            <a:avLst/>
          </a:prstGeom>
        </p:spPr>
        <p:txBody>
          <a:bodyPr/>
          <a:lstStyle>
            <a:lvl1pPr>
              <a:defRPr/>
            </a:lvl1pPr>
          </a:lstStyle>
          <a:p>
            <a:r>
              <a:rPr lang="en-US"/>
              <a:t>Overview</a:t>
            </a:r>
          </a:p>
        </p:txBody>
      </p:sp>
    </p:spTree>
    <p:custDataLst>
      <p:tags r:id="rId1"/>
    </p:custDataLst>
    <p:extLst>
      <p:ext uri="{BB962C8B-B14F-4D97-AF65-F5344CB8AC3E}">
        <p14:creationId xmlns:p14="http://schemas.microsoft.com/office/powerpoint/2010/main" val="42169367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Moderators">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699000" y="504286"/>
            <a:ext cx="2794000" cy="795528"/>
          </a:xfrm>
          <a:prstGeom prst="rect">
            <a:avLst/>
          </a:prstGeom>
        </p:spPr>
        <p:txBody>
          <a:bodyPr/>
          <a:lstStyle>
            <a:lvl1pPr>
              <a:defRPr sz="4000">
                <a:solidFill>
                  <a:srgbClr val="274E21"/>
                </a:solidFill>
                <a:latin typeface="Aptos SemiBold" panose="020B0004020202020204" pitchFamily="34" charset="0"/>
              </a:defRPr>
            </a:lvl1pPr>
          </a:lstStyle>
          <a:p>
            <a:r>
              <a:rPr lang="en-US"/>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l">
              <a:lnSpc>
                <a:spcPct val="100000"/>
              </a:lnSpc>
              <a:spcBef>
                <a:spcPts val="0"/>
              </a:spcBef>
              <a:buNone/>
              <a:defRPr sz="2200" b="1">
                <a:solidFill>
                  <a:srgbClr val="274E21"/>
                </a:solidFill>
                <a:latin typeface="Aptos Narrow" panose="020B0004020202020204" pitchFamily="34" charset="0"/>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l">
              <a:lnSpc>
                <a:spcPct val="100000"/>
              </a:lnSpc>
              <a:spcBef>
                <a:spcPts val="0"/>
              </a:spcBef>
              <a:buNone/>
              <a:defRPr sz="2000" b="1" i="0">
                <a:solidFill>
                  <a:srgbClr val="274E21"/>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7017492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453301" y="466344"/>
            <a:ext cx="3285397" cy="694944"/>
          </a:xfrm>
          <a:prstGeom prst="rect">
            <a:avLst/>
          </a:prstGeom>
        </p:spPr>
        <p:txBody>
          <a:bodyPr>
            <a:noAutofit/>
          </a:bodyPr>
          <a:lstStyle>
            <a:lvl1pPr>
              <a:defRPr sz="48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85801" y="1600200"/>
            <a:ext cx="10731500"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96174588"/>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oll Activity ">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806269"/>
            <a:ext cx="3731935" cy="653825"/>
          </a:xfrm>
          <a:prstGeom prst="rect">
            <a:avLst/>
          </a:prstGeom>
        </p:spPr>
        <p:txBody>
          <a:bodyPr/>
          <a:lstStyle>
            <a:lvl1pPr>
              <a:defRPr sz="4800" b="1">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r>
              <a:rPr lang="en-US"/>
              <a:t>Poll Activity</a:t>
            </a:r>
          </a:p>
        </p:txBody>
      </p:sp>
      <p:sp>
        <p:nvSpPr>
          <p:cNvPr id="7" name="TextBox 6">
            <a:extLst>
              <a:ext uri="{FF2B5EF4-FFF2-40B4-BE49-F238E27FC236}">
                <a16:creationId xmlns:a16="http://schemas.microsoft.com/office/drawing/2014/main" id="{D794A977-4DA5-8325-DB63-B53E3391F07D}"/>
              </a:ext>
              <a:ext uri="{C183D7F6-B498-43B3-948B-1728B52AA6E4}">
                <adec:decorative xmlns:adec="http://schemas.microsoft.com/office/drawing/2017/decorative" val="1"/>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a:extLst>
              <a:ext uri="{FF2B5EF4-FFF2-40B4-BE49-F238E27FC236}">
                <a16:creationId xmlns:a16="http://schemas.microsoft.com/office/drawing/2014/main" id="{7109F4C4-70DC-E39C-005F-E91C72B39E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7999" y="25146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901825" y="2668588"/>
            <a:ext cx="2774950" cy="2913062"/>
          </a:xfrm>
          <a:prstGeom prst="rect">
            <a:avLst/>
          </a:prstGeom>
        </p:spPr>
        <p:txBody>
          <a:bodyPr/>
          <a:lstStyle>
            <a:lvl1pPr marL="0" indent="0">
              <a:buNone/>
              <a:defRPr sz="3200">
                <a:solidFill>
                  <a:schemeClr val="tx1"/>
                </a:solidFill>
                <a:latin typeface="Aptos Narrow" panose="020B0004020202020204" pitchFamily="34" charset="0"/>
              </a:defRPr>
            </a:lvl1pPr>
          </a:lstStyle>
          <a:p>
            <a:pPr lvl="0"/>
            <a:r>
              <a:rPr lang="en-US"/>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2400">
                <a:solidFill>
                  <a:schemeClr val="tx1"/>
                </a:solidFill>
                <a:latin typeface="Aptos Narrow" panose="020B0004020202020204" pitchFamily="34" charset="0"/>
                <a:ea typeface="Roboto" panose="02000000000000000000" pitchFamily="2" charset="0"/>
                <a:cs typeface="Roboto" panose="02000000000000000000" pitchFamily="2" charset="0"/>
              </a:defRPr>
            </a:lvl1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p:txBody>
      </p:sp>
      <p:sp>
        <p:nvSpPr>
          <p:cNvPr id="2" name="Slide Number Placeholder 5">
            <a:extLst>
              <a:ext uri="{FF2B5EF4-FFF2-40B4-BE49-F238E27FC236}">
                <a16:creationId xmlns:a16="http://schemas.microsoft.com/office/drawing/2014/main" id="{E14C544D-2D67-279B-08D9-0A5C0CC05D6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0429539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amp;A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0BD898-88CB-272B-0F84-8757C9700F29}"/>
              </a:ext>
            </a:extLst>
          </p:cNvPr>
          <p:cNvSpPr>
            <a:spLocks noGrp="1"/>
          </p:cNvSpPr>
          <p:nvPr>
            <p:ph type="title"/>
          </p:nvPr>
        </p:nvSpPr>
        <p:spPr>
          <a:xfrm>
            <a:off x="7940842" y="2093495"/>
            <a:ext cx="3501858" cy="2687007"/>
          </a:xfrm>
          <a:prstGeom prst="rect">
            <a:avLst/>
          </a:prstGeom>
        </p:spPr>
        <p:txBody>
          <a:bodyPr/>
          <a:lstStyle>
            <a:lvl1pPr algn="l">
              <a:defRPr sz="480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endParaRPr lang="en-US"/>
          </a:p>
        </p:txBody>
      </p:sp>
      <p:sp>
        <p:nvSpPr>
          <p:cNvPr id="12" name="TextBox 11">
            <a:extLst>
              <a:ext uri="{FF2B5EF4-FFF2-40B4-BE49-F238E27FC236}">
                <a16:creationId xmlns:a16="http://schemas.microsoft.com/office/drawing/2014/main" id="{2684C212-B0D8-7B73-46FC-34BF6F41DA43}"/>
              </a:ext>
            </a:extLst>
          </p:cNvPr>
          <p:cNvSpPr txBox="1"/>
          <p:nvPr userDrawn="1"/>
        </p:nvSpPr>
        <p:spPr>
          <a:xfrm>
            <a:off x="7940843" y="5252287"/>
            <a:ext cx="3400258" cy="911019"/>
          </a:xfrm>
          <a:prstGeom prst="rect">
            <a:avLst/>
          </a:prstGeom>
          <a:noFill/>
          <a:ln w="12700" cap="flat">
            <a:noFill/>
            <a:miter lim="400000"/>
          </a:ln>
          <a:effectLst/>
          <a:sp3d/>
        </p:spPr>
        <p:txBody>
          <a:bodyPr wrap="square">
            <a:spAutoFit/>
          </a:bodyPr>
          <a:lstStyle/>
          <a:p>
            <a:pPr marL="0" marR="0" lvl="0" indent="0" algn="l" defTabSz="914400" rtl="0" eaLnBrk="1" fontAlgn="auto" latinLnBrk="0" hangingPunct="1">
              <a:lnSpc>
                <a:spcPct val="95000"/>
              </a:lnSpc>
              <a:spcBef>
                <a:spcPts val="0"/>
              </a:spcBef>
              <a:spcAft>
                <a:spcPts val="0"/>
              </a:spcAft>
              <a:buClrTx/>
              <a:buSzPts val="2400"/>
              <a:buFontTx/>
              <a:buNone/>
              <a:tabLst/>
              <a:defRPr/>
            </a:pPr>
            <a:r>
              <a:rPr kumimoji="0" lang="en-US" sz="2800" b="0" i="0" u="none" strike="noStrike" kern="0" cap="none" spc="0" normalizeH="0" baseline="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rPr>
              <a:t>Let us know your questions!</a:t>
            </a:r>
          </a:p>
        </p:txBody>
      </p:sp>
    </p:spTree>
    <p:custDataLst>
      <p:tags r:id="rId1"/>
    </p:custDataLst>
    <p:extLst>
      <p:ext uri="{BB962C8B-B14F-4D97-AF65-F5344CB8AC3E}">
        <p14:creationId xmlns:p14="http://schemas.microsoft.com/office/powerpoint/2010/main" val="748008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F80622-821A-C518-0730-60272CEA157A}"/>
              </a:ext>
            </a:extLst>
          </p:cNvPr>
          <p:cNvSpPr>
            <a:spLocks noGrp="1"/>
          </p:cNvSpPr>
          <p:nvPr>
            <p:ph type="title" hasCustomPrompt="1"/>
          </p:nvPr>
        </p:nvSpPr>
        <p:spPr>
          <a:xfrm>
            <a:off x="947139" y="777320"/>
            <a:ext cx="3950822" cy="796247"/>
          </a:xfrm>
          <a:prstGeom prst="rect">
            <a:avLst/>
          </a:prstGeom>
        </p:spPr>
        <p:txBody>
          <a:bodyPr/>
          <a:lstStyle>
            <a:lvl1pPr algn="l">
              <a:defRPr sz="6000">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r>
              <a:rPr lang="en-US"/>
              <a:t>Thank You!</a:t>
            </a:r>
          </a:p>
        </p:txBody>
      </p:sp>
      <p:sp>
        <p:nvSpPr>
          <p:cNvPr id="4" name="Text Placeholder 3">
            <a:extLst>
              <a:ext uri="{FF2B5EF4-FFF2-40B4-BE49-F238E27FC236}">
                <a16:creationId xmlns:a16="http://schemas.microsoft.com/office/drawing/2014/main" id="{B0A5EA72-0DF2-7838-0DE6-D17A1BB16F34}"/>
              </a:ext>
            </a:extLst>
          </p:cNvPr>
          <p:cNvSpPr>
            <a:spLocks noGrp="1"/>
          </p:cNvSpPr>
          <p:nvPr>
            <p:ph type="body" sz="quarter" idx="11" hasCustomPrompt="1"/>
          </p:nvPr>
        </p:nvSpPr>
        <p:spPr>
          <a:xfrm>
            <a:off x="592377" y="2202413"/>
            <a:ext cx="5503623" cy="914400"/>
          </a:xfrm>
          <a:prstGeom prst="rect">
            <a:avLst/>
          </a:prstGeom>
        </p:spPr>
        <p:txBody>
          <a:bodyPr/>
          <a:lstStyle>
            <a:lvl1pPr marL="0" indent="0">
              <a:buFontTx/>
              <a:buNone/>
              <a:defRPr sz="3200">
                <a:solidFill>
                  <a:schemeClr val="tx1"/>
                </a:solidFill>
                <a:latin typeface="Aptos Narrow" panose="020B0004020202020204" pitchFamily="34"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US"/>
              <a:t>Connect with us on the Critical Sectors Community on WorkforceGPS!</a:t>
            </a:r>
          </a:p>
        </p:txBody>
      </p:sp>
      <p:sp>
        <p:nvSpPr>
          <p:cNvPr id="3" name="Text Placeholder 4">
            <a:extLst>
              <a:ext uri="{FF2B5EF4-FFF2-40B4-BE49-F238E27FC236}">
                <a16:creationId xmlns:a16="http://schemas.microsoft.com/office/drawing/2014/main" id="{02ADFE49-F952-95BB-8977-E91DBEEC775C}"/>
              </a:ext>
            </a:extLst>
          </p:cNvPr>
          <p:cNvSpPr>
            <a:spLocks noGrp="1"/>
          </p:cNvSpPr>
          <p:nvPr>
            <p:ph type="body" idx="20" hasCustomPrompt="1"/>
          </p:nvPr>
        </p:nvSpPr>
        <p:spPr>
          <a:xfrm>
            <a:off x="287576" y="5769427"/>
            <a:ext cx="7713424" cy="622505"/>
          </a:xfrm>
          <a:prstGeom prst="rect">
            <a:avLst/>
          </a:prstGeom>
        </p:spPr>
        <p:txBody>
          <a:bodyPr anchor="b"/>
          <a:lstStyle>
            <a:lvl1pPr marL="0" indent="0">
              <a:buNone/>
              <a:defRPr sz="2400" b="1">
                <a:solidFill>
                  <a:schemeClr val="bg2"/>
                </a:solidFill>
                <a:latin typeface="Aptos Narrow" panose="020B0004020202020204" pitchFamily="34" charset="0"/>
              </a:defRPr>
            </a:lvl1pPr>
          </a:lstStyle>
          <a:p>
            <a:r>
              <a:rPr lang="en-US"/>
              <a:t>Need Program Help?  </a:t>
            </a:r>
          </a:p>
          <a:p>
            <a:r>
              <a:rPr lang="en-US"/>
              <a:t>Email: CriticalSectors@dol.gov and CC your FPO.</a:t>
            </a:r>
          </a:p>
          <a:p>
            <a:r>
              <a:rPr lang="en-US"/>
              <a:t>Need WorkforceGPS Help? Email: Support@WorkforceGPS.org</a:t>
            </a:r>
          </a:p>
        </p:txBody>
      </p:sp>
      <p:pic>
        <p:nvPicPr>
          <p:cNvPr id="6" name="Picture 5" descr="A picture containing logo&#10;&#10;Description automatically generated">
            <a:extLst>
              <a:ext uri="{FF2B5EF4-FFF2-40B4-BE49-F238E27FC236}">
                <a16:creationId xmlns:a16="http://schemas.microsoft.com/office/drawing/2014/main" id="{475B40CB-839D-2332-DBA9-809BC078D6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04172" y="5937881"/>
            <a:ext cx="3756662" cy="908099"/>
          </a:xfrm>
          <a:prstGeom prst="rect">
            <a:avLst/>
          </a:prstGeom>
        </p:spPr>
      </p:pic>
    </p:spTree>
    <p:custDataLst>
      <p:tags r:id="rId1"/>
    </p:custDataLst>
    <p:extLst>
      <p:ext uri="{BB962C8B-B14F-4D97-AF65-F5344CB8AC3E}">
        <p14:creationId xmlns:p14="http://schemas.microsoft.com/office/powerpoint/2010/main" val="42845119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Closing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F80622-821A-C518-0730-60272CEA157A}"/>
              </a:ext>
            </a:extLst>
          </p:cNvPr>
          <p:cNvSpPr>
            <a:spLocks noGrp="1"/>
          </p:cNvSpPr>
          <p:nvPr>
            <p:ph type="title" hasCustomPrompt="1"/>
          </p:nvPr>
        </p:nvSpPr>
        <p:spPr>
          <a:xfrm>
            <a:off x="947139" y="777320"/>
            <a:ext cx="3950822" cy="796247"/>
          </a:xfrm>
          <a:prstGeom prst="rect">
            <a:avLst/>
          </a:prstGeom>
        </p:spPr>
        <p:txBody>
          <a:bodyPr/>
          <a:lstStyle>
            <a:lvl1pPr algn="l">
              <a:defRPr sz="6000">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r>
              <a:rPr lang="en-US"/>
              <a:t>Thank You!</a:t>
            </a:r>
          </a:p>
        </p:txBody>
      </p:sp>
      <p:sp>
        <p:nvSpPr>
          <p:cNvPr id="4" name="Text Placeholder 3">
            <a:extLst>
              <a:ext uri="{FF2B5EF4-FFF2-40B4-BE49-F238E27FC236}">
                <a16:creationId xmlns:a16="http://schemas.microsoft.com/office/drawing/2014/main" id="{B0A5EA72-0DF2-7838-0DE6-D17A1BB16F34}"/>
              </a:ext>
            </a:extLst>
          </p:cNvPr>
          <p:cNvSpPr>
            <a:spLocks noGrp="1"/>
          </p:cNvSpPr>
          <p:nvPr>
            <p:ph type="body" sz="quarter" idx="11" hasCustomPrompt="1"/>
          </p:nvPr>
        </p:nvSpPr>
        <p:spPr>
          <a:xfrm>
            <a:off x="592377" y="2202413"/>
            <a:ext cx="5503623" cy="914400"/>
          </a:xfrm>
          <a:prstGeom prst="rect">
            <a:avLst/>
          </a:prstGeom>
        </p:spPr>
        <p:txBody>
          <a:bodyPr/>
          <a:lstStyle>
            <a:lvl1pPr marL="0" indent="0">
              <a:buFontTx/>
              <a:buNone/>
              <a:defRPr sz="3200">
                <a:solidFill>
                  <a:schemeClr val="tx1"/>
                </a:solidFill>
                <a:latin typeface="Aptos Narrow" panose="020B0004020202020204" pitchFamily="34"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US"/>
              <a:t>Connect with us on the Critical Sectors Community on WorkforceGPS!</a:t>
            </a:r>
          </a:p>
        </p:txBody>
      </p:sp>
      <p:sp>
        <p:nvSpPr>
          <p:cNvPr id="3" name="Text Placeholder 4">
            <a:extLst>
              <a:ext uri="{FF2B5EF4-FFF2-40B4-BE49-F238E27FC236}">
                <a16:creationId xmlns:a16="http://schemas.microsoft.com/office/drawing/2014/main" id="{02ADFE49-F952-95BB-8977-E91DBEEC775C}"/>
              </a:ext>
            </a:extLst>
          </p:cNvPr>
          <p:cNvSpPr>
            <a:spLocks noGrp="1"/>
          </p:cNvSpPr>
          <p:nvPr>
            <p:ph type="body" idx="20" hasCustomPrompt="1"/>
          </p:nvPr>
        </p:nvSpPr>
        <p:spPr>
          <a:xfrm>
            <a:off x="287576" y="5769427"/>
            <a:ext cx="7292509" cy="622505"/>
          </a:xfrm>
          <a:prstGeom prst="rect">
            <a:avLst/>
          </a:prstGeom>
        </p:spPr>
        <p:txBody>
          <a:bodyPr anchor="b"/>
          <a:lstStyle>
            <a:lvl1pPr marL="0" indent="0">
              <a:buNone/>
              <a:defRPr sz="2400" b="1">
                <a:solidFill>
                  <a:schemeClr val="accent4">
                    <a:lumMod val="20000"/>
                    <a:lumOff val="80000"/>
                  </a:schemeClr>
                </a:solidFill>
                <a:latin typeface="Aptos Narrow" panose="020B0004020202020204" pitchFamily="34" charset="0"/>
              </a:defRPr>
            </a:lvl1pPr>
          </a:lstStyle>
          <a:p>
            <a:r>
              <a:rPr lang="en-US"/>
              <a:t>Need Help?  Email: CriticalSectors@dol.gov and CC your FPO.</a:t>
            </a:r>
          </a:p>
        </p:txBody>
      </p:sp>
    </p:spTree>
    <p:custDataLst>
      <p:tags r:id="rId1"/>
    </p:custDataLst>
    <p:extLst>
      <p:ext uri="{BB962C8B-B14F-4D97-AF65-F5344CB8AC3E}">
        <p14:creationId xmlns:p14="http://schemas.microsoft.com/office/powerpoint/2010/main" val="10047783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hasCustomPrompt="1"/>
          </p:nvPr>
        </p:nvSpPr>
        <p:spPr>
          <a:xfrm>
            <a:off x="1524000" y="4386729"/>
            <a:ext cx="9144000" cy="1135529"/>
          </a:xfrm>
        </p:spPr>
        <p:txBody>
          <a:bodyPr>
            <a:normAutofit/>
          </a:bodyPr>
          <a:lstStyle>
            <a:lvl1pPr marL="0" indent="0" algn="l">
              <a:lnSpc>
                <a:spcPct val="120000"/>
              </a:lnSpc>
              <a:buNone/>
              <a:defRPr sz="2800" b="1" cap="none"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208485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33FC3DD-F2BE-41FF-895B-00129AAB15F5}"/>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5515979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887536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CE10883-BACC-41A1-9067-ECFDB937D72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4167086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hasCustomPrompt="1"/>
          </p:nvPr>
        </p:nvSpPr>
        <p:spPr>
          <a:xfrm>
            <a:off x="839788" y="1734325"/>
            <a:ext cx="5157787" cy="823912"/>
          </a:xfrm>
        </p:spPr>
        <p:txBody>
          <a:bodyPr anchor="b">
            <a:noAutofit/>
          </a:bodyPr>
          <a:lstStyle>
            <a:lvl1pPr marL="0" indent="0">
              <a:buNone/>
              <a:defRPr sz="2800" b="1" cap="none"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hasCustomPrompt="1"/>
          </p:nvPr>
        </p:nvSpPr>
        <p:spPr>
          <a:xfrm>
            <a:off x="6172200" y="1734325"/>
            <a:ext cx="5183188" cy="823912"/>
          </a:xfrm>
        </p:spPr>
        <p:txBody>
          <a:bodyPr anchor="b">
            <a:noAutofit/>
          </a:bodyPr>
          <a:lstStyle>
            <a:lvl1pPr marL="0" indent="0">
              <a:buNone/>
              <a:defRPr sz="2800" b="1" cap="none" spc="30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6C3A07E3-59E1-4EBD-9687-4B6ABE96ACA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9065607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C1289DB7-F492-4037-A439-D70F7E55652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2249919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r>
              <a:rPr lang="en-US"/>
              <a:t>Critical Sectors 2026 P2P Virtual Intensive</a:t>
            </a:r>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105585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2800"/>
            </a:lvl1pPr>
            <a:lvl2pPr>
              <a:defRPr sz="2600"/>
            </a:lvl2pPr>
            <a:lvl3pPr>
              <a:defRPr sz="2400"/>
            </a:lvl3pPr>
            <a:lvl4pPr>
              <a:defRPr sz="22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F3C2AFC-D0F8-469F-B1E0-123C2E066EC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5285580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860B401-B64F-417B-8AD6-581A22E5E0E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560209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6E98326-3276-4B9E-960F-10C6677BFAF7}"/>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5360838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825499"/>
            <a:ext cx="2628900" cy="53514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3B87AE3-776D-451D-AA52-C06B747248C5}"/>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611024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1_Title only">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3102900" y="4996826"/>
            <a:ext cx="6335390" cy="1545864"/>
          </a:xfrm>
        </p:spPr>
        <p:txBody>
          <a:bodyPr anchor="b" anchorCtr="0">
            <a:noAutofit/>
          </a:bodyPr>
          <a:lstStyle>
            <a:lvl1pPr algn="l">
              <a:defRPr sz="6000" i="0" cap="none" baseline="0">
                <a:solidFill>
                  <a:schemeClr val="tx1"/>
                </a:solidFill>
                <a:latin typeface="Aptos SemiBold" panose="020F0502020204030204" pitchFamily="34" charset="0"/>
              </a:defRPr>
            </a:lvl1pPr>
          </a:lstStyle>
          <a:p>
            <a:r>
              <a:rPr lang="en-US"/>
              <a:t>Click To Add Title</a:t>
            </a:r>
          </a:p>
        </p:txBody>
      </p:sp>
    </p:spTree>
    <p:extLst>
      <p:ext uri="{BB962C8B-B14F-4D97-AF65-F5344CB8AC3E}">
        <p14:creationId xmlns:p14="http://schemas.microsoft.com/office/powerpoint/2010/main" val="36937849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EEE4997-5C32-1F5A-4944-A498751E19F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3214"/>
          <a:stretch/>
        </p:blipFill>
        <p:spPr>
          <a:xfrm>
            <a:off x="9352344" y="-1"/>
            <a:ext cx="2839656" cy="6857999"/>
          </a:xfrm>
          <a:prstGeom prst="rect">
            <a:avLst/>
          </a:prstGeom>
        </p:spPr>
      </p:pic>
      <p:sp>
        <p:nvSpPr>
          <p:cNvPr id="7" name="Freeform 6">
            <a:extLst>
              <a:ext uri="{FF2B5EF4-FFF2-40B4-BE49-F238E27FC236}">
                <a16:creationId xmlns:a16="http://schemas.microsoft.com/office/drawing/2014/main" id="{E1BBEEFE-AE8A-8083-54B6-DBE9BC0E9F10}"/>
              </a:ext>
              <a:ext uri="{C183D7F6-B498-43B3-948B-1728B52AA6E4}">
                <adec:decorative xmlns:adec="http://schemas.microsoft.com/office/drawing/2017/decorative" val="1"/>
              </a:ext>
            </a:extLst>
          </p:cNvPr>
          <p:cNvSpPr/>
          <p:nvPr userDrawn="1"/>
        </p:nvSpPr>
        <p:spPr>
          <a:xfrm>
            <a:off x="-6648" y="-2"/>
            <a:ext cx="4658392" cy="6858000"/>
          </a:xfrm>
          <a:custGeom>
            <a:avLst/>
            <a:gdLst>
              <a:gd name="connsiteX0" fmla="*/ 0 w 4658392"/>
              <a:gd name="connsiteY0" fmla="*/ 0 h 6858000"/>
              <a:gd name="connsiteX1" fmla="*/ 4658392 w 4658392"/>
              <a:gd name="connsiteY1" fmla="*/ 0 h 6858000"/>
              <a:gd name="connsiteX2" fmla="*/ 2820797 w 4658392"/>
              <a:gd name="connsiteY2" fmla="*/ 6858000 h 6858000"/>
              <a:gd name="connsiteX3" fmla="*/ 0 w 4658392"/>
              <a:gd name="connsiteY3" fmla="*/ 6858000 h 6858000"/>
              <a:gd name="connsiteX4" fmla="*/ 0 w 46583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92" h="6858000">
                <a:moveTo>
                  <a:pt x="0" y="0"/>
                </a:moveTo>
                <a:lnTo>
                  <a:pt x="4658392" y="0"/>
                </a:lnTo>
                <a:lnTo>
                  <a:pt x="2820797" y="6858000"/>
                </a:lnTo>
                <a:lnTo>
                  <a:pt x="0" y="6858000"/>
                </a:lnTo>
                <a:lnTo>
                  <a:pt x="0" y="0"/>
                </a:lnTo>
                <a:close/>
              </a:path>
            </a:pathLst>
          </a:custGeom>
          <a:solidFill>
            <a:srgbClr val="52833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8" name="Straight Connector 7">
            <a:extLst>
              <a:ext uri="{FF2B5EF4-FFF2-40B4-BE49-F238E27FC236}">
                <a16:creationId xmlns:a16="http://schemas.microsoft.com/office/drawing/2014/main" id="{E64FF31D-04D7-B1F4-53B1-AA4170602E03}"/>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9F040EF-92FF-AEA1-BBA6-A4B739E11945}"/>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A59A84-C321-FDF9-555F-1FB322EBBC7B}"/>
              </a:ext>
              <a:ext uri="{C183D7F6-B498-43B3-948B-1728B52AA6E4}">
                <adec:decorative xmlns:adec="http://schemas.microsoft.com/office/drawing/2017/decorative" val="1"/>
              </a:ext>
            </a:extLst>
          </p:cNvPr>
          <p:cNvCxnSpPr>
            <a:cxnSpLocks/>
          </p:cNvCxnSpPr>
          <p:nvPr userDrawn="1"/>
        </p:nvCxnSpPr>
        <p:spPr>
          <a:xfrm flipH="1">
            <a:off x="-36215" y="0"/>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775859" y="509287"/>
            <a:ext cx="3200400" cy="5617193"/>
          </a:xfrm>
        </p:spPr>
        <p:txBody>
          <a:bodyPr>
            <a:noAutofit/>
          </a:bodyPr>
          <a:lstStyle>
            <a:lvl1pPr>
              <a:defRPr>
                <a:solidFill>
                  <a:schemeClr val="tx2"/>
                </a:solidFill>
              </a:defRPr>
            </a:lvl1pPr>
          </a:lstStyle>
          <a:p>
            <a:r>
              <a:rPr lang="en-US"/>
              <a:t>Click to add title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4521200" y="509286"/>
            <a:ext cx="4791695" cy="5617194"/>
          </a:xfrm>
        </p:spPr>
        <p:txBody>
          <a:bodyPr anchor="ctr" anchorCtr="0">
            <a:normAutofit/>
          </a:bodyPr>
          <a:lstStyle>
            <a:lvl1pPr marL="0" indent="0">
              <a:lnSpc>
                <a:spcPct val="150000"/>
              </a:lnSpc>
              <a:spcBef>
                <a:spcPts val="1000"/>
              </a:spcBef>
              <a:buNone/>
              <a:defRPr sz="2800">
                <a:solidFill>
                  <a:schemeClr val="tx1"/>
                </a:solidFill>
              </a:defRPr>
            </a:lvl1pPr>
            <a:lvl2pPr marL="457200" indent="0">
              <a:lnSpc>
                <a:spcPct val="150000"/>
              </a:lnSpc>
              <a:spcBef>
                <a:spcPts val="1000"/>
              </a:spcBef>
              <a:buNone/>
              <a:defRPr sz="2600"/>
            </a:lvl2pPr>
            <a:lvl3pPr marL="914400" indent="0">
              <a:lnSpc>
                <a:spcPct val="150000"/>
              </a:lnSpc>
              <a:spcBef>
                <a:spcPts val="1000"/>
              </a:spcBef>
              <a:buNone/>
              <a:defRPr sz="2400"/>
            </a:lvl3pPr>
            <a:lvl4pPr marL="1371600" indent="0">
              <a:lnSpc>
                <a:spcPct val="150000"/>
              </a:lnSpc>
              <a:spcBef>
                <a:spcPts val="1000"/>
              </a:spcBef>
              <a:buNone/>
              <a:defRPr sz="2200"/>
            </a:lvl4pPr>
            <a:lvl5pPr marL="1828800" indent="0">
              <a:lnSpc>
                <a:spcPct val="150000"/>
              </a:lnSpc>
              <a:spcBef>
                <a:spcPts val="1000"/>
              </a:spcBef>
              <a:buNone/>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D4DE333-25B4-E092-1CC4-C3D20BA25168}"/>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lvl1pPr>
              <a:defRPr>
                <a:solidFill>
                  <a:schemeClr val="bg1"/>
                </a:solidFill>
              </a:defRPr>
            </a:lvl1pPr>
          </a:lstStyle>
          <a:p>
            <a:fld id="{CBD12358-51D2-46B3-9BDE-DF29528B9454}" type="slidenum">
              <a:rPr lang="en-US" smtClean="0"/>
              <a:pPr/>
              <a:t>‹#›</a:t>
            </a:fld>
            <a:endParaRPr lang="en-US"/>
          </a:p>
        </p:txBody>
      </p:sp>
    </p:spTree>
    <p:extLst>
      <p:ext uri="{BB962C8B-B14F-4D97-AF65-F5344CB8AC3E}">
        <p14:creationId xmlns:p14="http://schemas.microsoft.com/office/powerpoint/2010/main" val="18745128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ontent 3">
    <p:bg>
      <p:bgPr>
        <a:blipFill>
          <a:blip r:embed="rId2">
            <a:alphaModFix amt="21000"/>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1843C0D-8C0B-0B3C-7014-7B7217C008E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B715CF-E60F-DDAE-369E-BCC2CE4FF958}"/>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BD8F5F-4228-6BB9-5EA6-55359089824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F721F95-97C0-7151-B9F6-C088CEA1A7F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866776" y="721394"/>
            <a:ext cx="5662612" cy="3526778"/>
          </a:xfrm>
          <a:noFill/>
        </p:spPr>
        <p:txBody>
          <a:bodyPr anchor="b">
            <a:noAutofit/>
          </a:bodyPr>
          <a:lstStyle>
            <a:lvl1pPr>
              <a:defRPr sz="60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866776" y="4383385"/>
            <a:ext cx="5662612" cy="1753221"/>
          </a:xfrm>
        </p:spPr>
        <p:txBody>
          <a:bodyPr anchor="t" anchorCtr="0">
            <a:normAutofit/>
          </a:bodyPr>
          <a:lstStyle>
            <a:lvl1pPr marL="0" indent="0">
              <a:spcBef>
                <a:spcPts val="1000"/>
              </a:spcBef>
              <a:buNone/>
              <a:defRPr sz="2800">
                <a:solidFill>
                  <a:schemeClr val="tx1"/>
                </a:solidFill>
              </a:defRPr>
            </a:lvl1pPr>
            <a:lvl2pPr>
              <a:spcBef>
                <a:spcPts val="1000"/>
              </a:spcBef>
              <a:defRPr sz="2600">
                <a:solidFill>
                  <a:schemeClr val="tx1"/>
                </a:solidFill>
              </a:defRPr>
            </a:lvl2pPr>
            <a:lvl3pPr>
              <a:spcBef>
                <a:spcPts val="1000"/>
              </a:spcBef>
              <a:defRPr sz="2400">
                <a:solidFill>
                  <a:schemeClr val="tx1"/>
                </a:solidFill>
              </a:defRPr>
            </a:lvl3pPr>
            <a:lvl4pPr>
              <a:spcBef>
                <a:spcPts val="1000"/>
              </a:spcBef>
              <a:defRPr sz="2200">
                <a:solidFill>
                  <a:schemeClr val="tx1"/>
                </a:solidFill>
              </a:defRPr>
            </a:lvl4pPr>
            <a:lvl5pPr>
              <a:spcBef>
                <a:spcPts val="1000"/>
              </a:spcBef>
              <a:defRPr sz="20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310633"/>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itle Slide ">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95D1BD6-99F1-1E7C-4FC5-044B26954972}"/>
              </a:ext>
              <a:ext uri="{C183D7F6-B498-43B3-948B-1728B52AA6E4}">
                <adec:decorative xmlns:adec="http://schemas.microsoft.com/office/drawing/2017/decorative" val="1"/>
              </a:ext>
            </a:extLst>
          </p:cNvPr>
          <p:cNvCxnSpPr>
            <a:cxnSpLocks/>
          </p:cNvCxnSpPr>
          <p:nvPr userDrawn="1"/>
        </p:nvCxnSpPr>
        <p:spPr>
          <a:xfrm flipH="1">
            <a:off x="0" y="4419813"/>
            <a:ext cx="7038975" cy="0"/>
          </a:xfrm>
          <a:prstGeom prst="line">
            <a:avLst/>
          </a:prstGeom>
          <a:noFill/>
          <a:ln w="57150" cap="flat" cmpd="sng" algn="ctr">
            <a:solidFill>
              <a:srgbClr val="A4A3B1"/>
            </a:solidFill>
            <a:prstDash val="solid"/>
            <a:miter lim="800000"/>
          </a:ln>
          <a:effectLst/>
        </p:spPr>
      </p:cxnSp>
      <p:pic>
        <p:nvPicPr>
          <p:cNvPr id="8" name="DOL Seal" descr="Official seal of the United States Department of Labor">
            <a:extLst>
              <a:ext uri="{FF2B5EF4-FFF2-40B4-BE49-F238E27FC236}">
                <a16:creationId xmlns:a16="http://schemas.microsoft.com/office/drawing/2014/main" id="{8419C5EF-505E-F3E8-B131-412C119360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4750" y="6106904"/>
            <a:ext cx="589905" cy="589905"/>
          </a:xfrm>
          <a:prstGeom prst="rect">
            <a:avLst/>
          </a:prstGeom>
        </p:spPr>
      </p:pic>
      <p:pic>
        <p:nvPicPr>
          <p:cNvPr id="9" name="ETA Tagline" descr="Employment and Training Administration, United States Department of Labor">
            <a:extLst>
              <a:ext uri="{FF2B5EF4-FFF2-40B4-BE49-F238E27FC236}">
                <a16:creationId xmlns:a16="http://schemas.microsoft.com/office/drawing/2014/main" id="{91E31900-E5EB-4C81-D0E0-2B578CA4A28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0096" y="6237339"/>
            <a:ext cx="3031353" cy="366936"/>
          </a:xfrm>
          <a:prstGeom prst="rect">
            <a:avLst/>
          </a:prstGeom>
        </p:spPr>
      </p:pic>
      <p:cxnSp>
        <p:nvCxnSpPr>
          <p:cNvPr id="10" name="Straight Connector 9">
            <a:extLst>
              <a:ext uri="{FF2B5EF4-FFF2-40B4-BE49-F238E27FC236}">
                <a16:creationId xmlns:a16="http://schemas.microsoft.com/office/drawing/2014/main" id="{1F351BF0-14D8-F6E2-AB7A-60874DE87FE7}"/>
              </a:ext>
              <a:ext uri="{C183D7F6-B498-43B3-948B-1728B52AA6E4}">
                <adec:decorative xmlns:adec="http://schemas.microsoft.com/office/drawing/2017/decorative" val="1"/>
              </a:ext>
            </a:extLst>
          </p:cNvPr>
          <p:cNvCxnSpPr>
            <a:cxnSpLocks/>
          </p:cNvCxnSpPr>
          <p:nvPr userDrawn="1"/>
        </p:nvCxnSpPr>
        <p:spPr>
          <a:xfrm flipV="1">
            <a:off x="4083251" y="6084198"/>
            <a:ext cx="0" cy="673218"/>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ADC6665C-28B8-EFD5-3FE2-BA77461CC46F}"/>
              </a:ext>
            </a:extLst>
          </p:cNvPr>
          <p:cNvSpPr>
            <a:spLocks noGrp="1"/>
          </p:cNvSpPr>
          <p:nvPr>
            <p:ph type="body" sz="quarter" idx="11" hasCustomPrompt="1"/>
          </p:nvPr>
        </p:nvSpPr>
        <p:spPr>
          <a:xfrm>
            <a:off x="239401" y="4542812"/>
            <a:ext cx="6799567" cy="1238863"/>
          </a:xfrm>
          <a:prstGeom prst="rect">
            <a:avLst/>
          </a:prstGeom>
        </p:spPr>
        <p:txBody>
          <a:bodyPr/>
          <a:lstStyle>
            <a:lvl1pPr marL="0" indent="0">
              <a:buNone/>
              <a:defRPr sz="18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r>
              <a:rPr lang="en-US"/>
              <a:t>Click to add Subtitle</a:t>
            </a:r>
          </a:p>
        </p:txBody>
      </p:sp>
      <p:sp>
        <p:nvSpPr>
          <p:cNvPr id="18" name="Text Placeholder 17">
            <a:extLst>
              <a:ext uri="{FF2B5EF4-FFF2-40B4-BE49-F238E27FC236}">
                <a16:creationId xmlns:a16="http://schemas.microsoft.com/office/drawing/2014/main" id="{DDB3F700-FAB1-5CEB-1490-4713831EC3AA}"/>
              </a:ext>
            </a:extLst>
          </p:cNvPr>
          <p:cNvSpPr>
            <a:spLocks noGrp="1"/>
          </p:cNvSpPr>
          <p:nvPr>
            <p:ph type="body" sz="quarter" idx="13" hasCustomPrompt="1"/>
          </p:nvPr>
        </p:nvSpPr>
        <p:spPr>
          <a:xfrm>
            <a:off x="4206796" y="6084023"/>
            <a:ext cx="2396452" cy="354877"/>
          </a:xfrm>
          <a:prstGeom prst="rect">
            <a:avLst/>
          </a:prstGeom>
        </p:spPr>
        <p:txBody>
          <a:bodyPr/>
          <a:lstStyle>
            <a:lvl1pPr marL="0" indent="0">
              <a:lnSpc>
                <a:spcPct val="100000"/>
              </a:lnSpc>
              <a:spcBef>
                <a:spcPts val="0"/>
              </a:spcBef>
              <a:buNone/>
              <a:defRPr sz="1800">
                <a:solidFill>
                  <a:schemeClr val="bg2"/>
                </a:solidFill>
              </a:defRPr>
            </a:lvl1pPr>
            <a:lvl2pPr>
              <a:defRPr/>
            </a:lvl2pPr>
          </a:lstStyle>
          <a:p>
            <a:pPr lvl="0"/>
            <a:r>
              <a:rPr lang="en-US"/>
              <a:t>Month, XX, 20XX</a:t>
            </a:r>
          </a:p>
        </p:txBody>
      </p:sp>
      <p:sp>
        <p:nvSpPr>
          <p:cNvPr id="20" name="Text Placeholder 19">
            <a:extLst>
              <a:ext uri="{FF2B5EF4-FFF2-40B4-BE49-F238E27FC236}">
                <a16:creationId xmlns:a16="http://schemas.microsoft.com/office/drawing/2014/main" id="{8773B033-3933-CA3F-E319-C54A2983C1FA}"/>
              </a:ext>
            </a:extLst>
          </p:cNvPr>
          <p:cNvSpPr>
            <a:spLocks noGrp="1"/>
          </p:cNvSpPr>
          <p:nvPr>
            <p:ph type="body" sz="quarter" idx="14" hasCustomPrompt="1"/>
          </p:nvPr>
        </p:nvSpPr>
        <p:spPr>
          <a:xfrm>
            <a:off x="4206795" y="6410325"/>
            <a:ext cx="2396448" cy="354877"/>
          </a:xfrm>
          <a:prstGeom prst="rect">
            <a:avLst/>
          </a:prstGeom>
        </p:spPr>
        <p:txBody>
          <a:bodyPr/>
          <a:lstStyle>
            <a:lvl1pPr marL="0" indent="0">
              <a:lnSpc>
                <a:spcPct val="100000"/>
              </a:lnSpc>
              <a:spcBef>
                <a:spcPts val="600"/>
              </a:spcBef>
              <a:buNone/>
              <a:defRPr sz="1800">
                <a:solidFill>
                  <a:schemeClr val="bg2"/>
                </a:solidFill>
              </a:defRPr>
            </a:lvl1pPr>
            <a:lvl5pPr marL="1828800" indent="0">
              <a:buNone/>
              <a:defRPr/>
            </a:lvl5pPr>
          </a:lstStyle>
          <a:p>
            <a:pPr lvl="0"/>
            <a:r>
              <a:rPr lang="en-US"/>
              <a:t>Time (XX:XX EST)</a:t>
            </a:r>
          </a:p>
        </p:txBody>
      </p:sp>
      <p:sp>
        <p:nvSpPr>
          <p:cNvPr id="3" name="Text Placeholder 13">
            <a:extLst>
              <a:ext uri="{FF2B5EF4-FFF2-40B4-BE49-F238E27FC236}">
                <a16:creationId xmlns:a16="http://schemas.microsoft.com/office/drawing/2014/main" id="{6F3B7613-1A51-6260-0103-AFA0A5A28911}"/>
              </a:ext>
            </a:extLst>
          </p:cNvPr>
          <p:cNvSpPr>
            <a:spLocks noGrp="1"/>
          </p:cNvSpPr>
          <p:nvPr>
            <p:ph type="body" sz="quarter" idx="15" hasCustomPrompt="1"/>
          </p:nvPr>
        </p:nvSpPr>
        <p:spPr>
          <a:xfrm>
            <a:off x="239400" y="1275349"/>
            <a:ext cx="6799567" cy="3039630"/>
          </a:xfrm>
          <a:prstGeom prst="rect">
            <a:avLst/>
          </a:prstGeom>
        </p:spPr>
        <p:txBody>
          <a:bodyPr anchor="b"/>
          <a:lstStyle>
            <a:lvl1pPr marL="0" indent="0">
              <a:buNone/>
              <a:defRPr sz="4400">
                <a:solidFill>
                  <a:srgbClr val="FFFFFF"/>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Webinar Title</a:t>
            </a:r>
          </a:p>
        </p:txBody>
      </p:sp>
    </p:spTree>
    <p:custDataLst>
      <p:tags r:id="rId1"/>
    </p:custDataLst>
    <p:extLst>
      <p:ext uri="{BB962C8B-B14F-4D97-AF65-F5344CB8AC3E}">
        <p14:creationId xmlns:p14="http://schemas.microsoft.com/office/powerpoint/2010/main" val="20750858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9223705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323975"/>
            <a:ext cx="6267450" cy="4648200"/>
          </a:xfrm>
          <a:prstGeom prst="rect">
            <a:avLst/>
          </a:prstGeom>
        </p:spPr>
        <p:txBody>
          <a:bodyPr/>
          <a:lstStyle>
            <a:lvl1pPr marL="228600" indent="-228600">
              <a:buFontTx/>
              <a:buBlip>
                <a:blip r:embed="rId3"/>
              </a:buBlip>
              <a:defRPr/>
            </a:lvl1pPr>
            <a:lvl3pPr marL="1143000" indent="-228600">
              <a:buFont typeface="Courier New" panose="02070309020205020404" pitchFamily="49" charset="0"/>
              <a:buChar char="o"/>
              <a:defRPr/>
            </a:lvl3pPr>
            <a:lvl4pPr marL="1600200" indent="-228600">
              <a:buFont typeface="Wingdings" panose="05000000000000000000" pitchFamily="2" charset="2"/>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ext Placeholder 4">
            <a:extLst>
              <a:ext uri="{FF2B5EF4-FFF2-40B4-BE49-F238E27FC236}">
                <a16:creationId xmlns:a16="http://schemas.microsoft.com/office/drawing/2014/main" id="{65FE354D-6432-155F-912B-8E950BE86292}"/>
              </a:ext>
            </a:extLst>
          </p:cNvPr>
          <p:cNvSpPr txBox="1">
            <a:spLocks/>
          </p:cNvSpPr>
          <p:nvPr userDrawn="1"/>
        </p:nvSpPr>
        <p:spPr>
          <a:xfrm>
            <a:off x="4211567" y="6239054"/>
            <a:ext cx="5246329" cy="552450"/>
          </a:xfrm>
          <a:prstGeom prst="rect">
            <a:avLst/>
          </a:prstGeom>
        </p:spPr>
        <p:txBody>
          <a:bodyPr anchor="ctr"/>
          <a:lstStyle>
            <a:defPPr>
              <a:defRPr lang="en-US"/>
            </a:defPPr>
            <a:lvl1pPr indent="0">
              <a:lnSpc>
                <a:spcPct val="100000"/>
              </a:lnSpc>
              <a:spcBef>
                <a:spcPts val="0"/>
              </a:spcBef>
              <a:buFont typeface="Arial" panose="020B0604020202020204" pitchFamily="34" charset="0"/>
              <a:buNone/>
              <a:defRPr>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endParaRPr lang="en-US"/>
          </a:p>
        </p:txBody>
      </p:sp>
      <p:sp>
        <p:nvSpPr>
          <p:cNvPr id="3" name="Slide Number Placeholder 5">
            <a:extLst>
              <a:ext uri="{FF2B5EF4-FFF2-40B4-BE49-F238E27FC236}">
                <a16:creationId xmlns:a16="http://schemas.microsoft.com/office/drawing/2014/main" id="{7FB638C2-9C51-2A3A-CB39-28326FD4045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1740257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Poll Activity ">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794A977-4DA5-8325-DB63-B53E3391F07D}"/>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descr="Badge Question Mark with solid fill">
            <a:extLst>
              <a:ext uri="{FF2B5EF4-FFF2-40B4-BE49-F238E27FC236}">
                <a16:creationId xmlns:a16="http://schemas.microsoft.com/office/drawing/2014/main" id="{7109F4C4-70DC-E39C-005F-E91C72B39EB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7999" y="25146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901825" y="2668588"/>
            <a:ext cx="2774950" cy="2913062"/>
          </a:xfrm>
          <a:prstGeom prst="rect">
            <a:avLst/>
          </a:prstGeom>
        </p:spPr>
        <p:txBody>
          <a:bodyPr/>
          <a:lstStyle>
            <a:lvl1pPr marL="0" indent="0">
              <a:buNone/>
              <a:defRPr>
                <a:solidFill>
                  <a:schemeClr val="bg1"/>
                </a:solidFill>
              </a:defRPr>
            </a:lvl1pPr>
          </a:lstStyle>
          <a:p>
            <a:pPr lvl="0"/>
            <a:r>
              <a:rPr lang="en-US"/>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1800">
                <a:latin typeface="Roboto" panose="02000000000000000000" pitchFamily="2" charset="0"/>
                <a:ea typeface="Roboto" panose="02000000000000000000" pitchFamily="2" charset="0"/>
                <a:cs typeface="Roboto" panose="02000000000000000000" pitchFamily="2" charset="0"/>
              </a:defRPr>
            </a:lvl1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p:txBody>
      </p:sp>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1593322"/>
            <a:ext cx="2819400" cy="653825"/>
          </a:xfrm>
          <a:prstGeom prst="rect">
            <a:avLst/>
          </a:prstGeom>
        </p:spPr>
        <p:txBody>
          <a:bodyPr/>
          <a:lstStyle>
            <a:lvl1pPr>
              <a:defRPr sz="35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Poll Activity</a:t>
            </a:r>
          </a:p>
        </p:txBody>
      </p:sp>
      <p:sp>
        <p:nvSpPr>
          <p:cNvPr id="2" name="Slide Number Placeholder 5">
            <a:extLst>
              <a:ext uri="{FF2B5EF4-FFF2-40B4-BE49-F238E27FC236}">
                <a16:creationId xmlns:a16="http://schemas.microsoft.com/office/drawing/2014/main" id="{E14C544D-2D67-279B-08D9-0A5C0CC05D6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362100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Q&amp;A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0BD898-88CB-272B-0F84-8757C9700F29}"/>
              </a:ext>
            </a:extLst>
          </p:cNvPr>
          <p:cNvSpPr>
            <a:spLocks noGrp="1"/>
          </p:cNvSpPr>
          <p:nvPr>
            <p:ph type="title"/>
          </p:nvPr>
        </p:nvSpPr>
        <p:spPr>
          <a:xfrm>
            <a:off x="7940842" y="2093495"/>
            <a:ext cx="3695330" cy="2687007"/>
          </a:xfrm>
          <a:prstGeom prst="rect">
            <a:avLst/>
          </a:prstGeom>
        </p:spPr>
        <p:txBody>
          <a:bodyPr/>
          <a:lstStyle>
            <a:lvl1pPr algn="ctr">
              <a:defRPr sz="3500">
                <a:solidFill>
                  <a:srgbClr val="002060"/>
                </a:solidFill>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2" name="Slide Number Placeholder 5">
            <a:extLst>
              <a:ext uri="{FF2B5EF4-FFF2-40B4-BE49-F238E27FC236}">
                <a16:creationId xmlns:a16="http://schemas.microsoft.com/office/drawing/2014/main" id="{773463E2-5444-CA26-8F5D-3A3DDC6E96F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2645326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hasCustomPrompt="1"/>
          </p:nvPr>
        </p:nvSpPr>
        <p:spPr>
          <a:xfrm>
            <a:off x="1524000" y="4386729"/>
            <a:ext cx="9144000" cy="1135529"/>
          </a:xfrm>
        </p:spPr>
        <p:txBody>
          <a:bodyPr>
            <a:normAutofit/>
          </a:bodyPr>
          <a:lstStyle>
            <a:lvl1pPr marL="0" indent="0" algn="l">
              <a:lnSpc>
                <a:spcPct val="120000"/>
              </a:lnSpc>
              <a:buNone/>
              <a:defRPr sz="2800" b="1" cap="none"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544312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33FC3DD-F2BE-41FF-895B-00129AAB15F5}"/>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8087854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549856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CE10883-BACC-41A1-9067-ECFDB937D72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0234091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hasCustomPrompt="1"/>
          </p:nvPr>
        </p:nvSpPr>
        <p:spPr>
          <a:xfrm>
            <a:off x="839788" y="1734325"/>
            <a:ext cx="5157787" cy="823912"/>
          </a:xfrm>
        </p:spPr>
        <p:txBody>
          <a:bodyPr anchor="b">
            <a:noAutofit/>
          </a:bodyPr>
          <a:lstStyle>
            <a:lvl1pPr marL="0" indent="0">
              <a:buNone/>
              <a:defRPr sz="2800" b="1" cap="none"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hasCustomPrompt="1"/>
          </p:nvPr>
        </p:nvSpPr>
        <p:spPr>
          <a:xfrm>
            <a:off x="6172200" y="1734325"/>
            <a:ext cx="5183188" cy="823912"/>
          </a:xfrm>
        </p:spPr>
        <p:txBody>
          <a:bodyPr anchor="b">
            <a:noAutofit/>
          </a:bodyPr>
          <a:lstStyle>
            <a:lvl1pPr marL="0" indent="0">
              <a:buNone/>
              <a:defRPr sz="2800" b="1" cap="none" spc="30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6C3A07E3-59E1-4EBD-9687-4B6ABE96ACA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223677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C1289DB7-F492-4037-A439-D70F7E55652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126123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r>
              <a:rPr lang="en-US"/>
              <a:t>Critical Sectors 2026 P2P Virtual Intensive</a:t>
            </a:r>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85421344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2800"/>
            </a:lvl1pPr>
            <a:lvl2pPr>
              <a:defRPr sz="2600"/>
            </a:lvl2pPr>
            <a:lvl3pPr>
              <a:defRPr sz="2400"/>
            </a:lvl3pPr>
            <a:lvl4pPr>
              <a:defRPr sz="22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F3C2AFC-D0F8-469F-B1E0-123C2E066EC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934912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860B401-B64F-417B-8AD6-581A22E5E0E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9306968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6E98326-3276-4B9E-960F-10C6677BFAF7}"/>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6646552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825499"/>
            <a:ext cx="2628900" cy="53514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3B87AE3-776D-451D-AA52-C06B747248C5}"/>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3385401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1303B6-FB3E-8B78-B766-D66EFB901DC7}"/>
              </a:ext>
              <a:ext uri="{C183D7F6-B498-43B3-948B-1728B52AA6E4}">
                <adec:decorative xmlns:adec="http://schemas.microsoft.com/office/drawing/2017/decorative" val="1"/>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431314"/>
          </a:xfrm>
          <a:prstGeom prst="rect">
            <a:avLst/>
          </a:prstGeom>
        </p:spPr>
      </p:pic>
      <p:cxnSp>
        <p:nvCxnSpPr>
          <p:cNvPr id="7" name="Straight Connector 6">
            <a:extLst>
              <a:ext uri="{FF2B5EF4-FFF2-40B4-BE49-F238E27FC236}">
                <a16:creationId xmlns:a16="http://schemas.microsoft.com/office/drawing/2014/main" id="{74AAEB19-4B49-2801-9B15-7682CDF04C04}"/>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23C3EC-28B3-4644-8BE5-3288734B463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801134" y="4432300"/>
            <a:ext cx="10589732" cy="1545864"/>
          </a:xfrm>
        </p:spPr>
        <p:txBody>
          <a:bodyPr anchor="b" anchorCtr="0">
            <a:noAutofit/>
          </a:bodyPr>
          <a:lstStyle>
            <a:lvl1pPr algn="l">
              <a:defRPr sz="6000" i="0" cap="none" baseline="0">
                <a:solidFill>
                  <a:schemeClr val="tx1"/>
                </a:solidFill>
                <a:latin typeface="Aptos SemiBold" panose="020F0502020204030204" pitchFamily="34" charset="0"/>
              </a:defRPr>
            </a:lvl1pPr>
          </a:lstStyle>
          <a:p>
            <a:r>
              <a:rPr lang="en-US"/>
              <a:t>Click To Add Title</a:t>
            </a:r>
          </a:p>
        </p:txBody>
      </p:sp>
    </p:spTree>
    <p:extLst>
      <p:ext uri="{BB962C8B-B14F-4D97-AF65-F5344CB8AC3E}">
        <p14:creationId xmlns:p14="http://schemas.microsoft.com/office/powerpoint/2010/main" val="66815831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592AF4F-2F83-7005-B3AC-6FCC7FB19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pic" sz="quarter" idx="13" hasCustomPrompt="1"/>
          </p:nvPr>
        </p:nvSpPr>
        <p:spPr>
          <a:xfrm>
            <a:off x="-7620" y="4766434"/>
            <a:ext cx="12207240" cy="2121408"/>
          </a:xfrm>
          <a:blipFill dpi="0" rotWithShape="1">
            <a:blip r:embed="rId2">
              <a:alphaModFix amt="56000"/>
              <a:extLst>
                <a:ext uri="{28A0092B-C50C-407E-A947-70E740481C1C}">
                  <a14:useLocalDpi xmlns:a14="http://schemas.microsoft.com/office/drawing/2010/main" val="0"/>
                </a:ext>
              </a:extLst>
            </a:blip>
            <a:srcRect/>
            <a:stretch>
              <a:fillRect/>
            </a:stretch>
          </a:blipFill>
          <a:ln>
            <a:solidFill>
              <a:schemeClr val="tx1"/>
            </a:solidFill>
          </a:ln>
        </p:spPr>
        <p:txBody>
          <a:bodyPr>
            <a:noAutofit/>
          </a:bodyPr>
          <a:lstStyle>
            <a:lvl1pPr marL="0" indent="0" algn="ctr">
              <a:buNone/>
              <a:defRPr sz="2000"/>
            </a:lvl1pPr>
          </a:lstStyle>
          <a:p>
            <a:r>
              <a:rPr lang="en-US"/>
              <a:t>Click icon t add picture</a:t>
            </a:r>
          </a:p>
        </p:txBody>
      </p:sp>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0"/>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1612899"/>
            <a:ext cx="9144000" cy="1104901"/>
          </a:xfrm>
        </p:spPr>
        <p:txBody>
          <a:bodyPr anchor="b">
            <a:noAutofit/>
          </a:bodyPr>
          <a:lstStyle>
            <a:lvl1pPr algn="l">
              <a:defRPr sz="6000"/>
            </a:lvl1pPr>
          </a:lstStyle>
          <a:p>
            <a:r>
              <a:rPr lang="en-US"/>
              <a:t>Click to add title</a:t>
            </a:r>
          </a:p>
        </p:txBody>
      </p: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19091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3CF0EA4-D201-44E7-3558-D05CB4233ECE}"/>
              </a:ext>
              <a:ext uri="{C183D7F6-B498-43B3-948B-1728B52AA6E4}">
                <adec:decorative xmlns:adec="http://schemas.microsoft.com/office/drawing/2017/decorative" val="1"/>
              </a:ext>
            </a:extLst>
          </p:cNvPr>
          <p:cNvCxnSpPr>
            <a:cxnSpLocks/>
          </p:cNvCxnSpPr>
          <p:nvPr userDrawn="1"/>
        </p:nvCxnSpPr>
        <p:spPr>
          <a:xfrm flipH="1">
            <a:off x="0" y="40740"/>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643EA3-ACAA-539C-A041-266A895A2B1C}"/>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81E18B-2347-8DB6-2A7F-3EAC100A412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215072" y="528320"/>
            <a:ext cx="5028566" cy="3354992"/>
          </a:xfrm>
        </p:spPr>
        <p:txBody>
          <a:bodyPr anchor="b">
            <a:no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215072" y="4027992"/>
            <a:ext cx="5028565" cy="1894972"/>
          </a:xfrm>
        </p:spPr>
        <p:txBody>
          <a:bodyPr>
            <a:noAutofit/>
          </a:bodyPr>
          <a:lstStyle>
            <a:lvl1pPr marL="0" indent="0" algn="l">
              <a:buNone/>
              <a:defRPr sz="2800" b="1" cap="none"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7" name="Picture Placeholder 7">
            <a:extLst>
              <a:ext uri="{FF2B5EF4-FFF2-40B4-BE49-F238E27FC236}">
                <a16:creationId xmlns:a16="http://schemas.microsoft.com/office/drawing/2014/main" id="{AA872EE9-FDFB-95A7-3547-DCAA0B51FE21}"/>
              </a:ext>
              <a:ext uri="{C183D7F6-B498-43B3-948B-1728B52AA6E4}">
                <adec:decorative xmlns:adec="http://schemas.microsoft.com/office/drawing/2017/decorative" val="1"/>
              </a:ext>
            </a:extLst>
          </p:cNvPr>
          <p:cNvSpPr>
            <a:spLocks noGrp="1"/>
          </p:cNvSpPr>
          <p:nvPr>
            <p:ph type="pic" sz="quarter" idx="13"/>
          </p:nvPr>
        </p:nvSpPr>
        <p:spPr>
          <a:xfrm>
            <a:off x="7257326" y="-11576"/>
            <a:ext cx="4946249" cy="6903720"/>
          </a:xfrm>
          <a:custGeom>
            <a:avLst/>
            <a:gdLst>
              <a:gd name="connsiteX0" fmla="*/ 0 w 4977139"/>
              <a:gd name="connsiteY0" fmla="*/ 0 h 6858000"/>
              <a:gd name="connsiteX1" fmla="*/ 4977139 w 4977139"/>
              <a:gd name="connsiteY1" fmla="*/ 0 h 6858000"/>
              <a:gd name="connsiteX2" fmla="*/ 4977139 w 4977139"/>
              <a:gd name="connsiteY2" fmla="*/ 6858000 h 6858000"/>
              <a:gd name="connsiteX3" fmla="*/ 0 w 4977139"/>
              <a:gd name="connsiteY3" fmla="*/ 6858000 h 6858000"/>
              <a:gd name="connsiteX4" fmla="*/ 0 w 4977139"/>
              <a:gd name="connsiteY4" fmla="*/ 0 h 6858000"/>
              <a:gd name="connsiteX0" fmla="*/ 0 w 4977139"/>
              <a:gd name="connsiteY0" fmla="*/ 0 h 6892724"/>
              <a:gd name="connsiteX1" fmla="*/ 4977139 w 4977139"/>
              <a:gd name="connsiteY1" fmla="*/ 0 h 6892724"/>
              <a:gd name="connsiteX2" fmla="*/ 4977139 w 4977139"/>
              <a:gd name="connsiteY2" fmla="*/ 6858000 h 6892724"/>
              <a:gd name="connsiteX3" fmla="*/ 1863524 w 4977139"/>
              <a:gd name="connsiteY3" fmla="*/ 6892724 h 6892724"/>
              <a:gd name="connsiteX4" fmla="*/ 0 w 4977139"/>
              <a:gd name="connsiteY4" fmla="*/ 0 h 6892724"/>
              <a:gd name="connsiteX0" fmla="*/ 0 w 4977139"/>
              <a:gd name="connsiteY0" fmla="*/ 0 h 6892724"/>
              <a:gd name="connsiteX1" fmla="*/ 4977139 w 4977139"/>
              <a:gd name="connsiteY1" fmla="*/ 0 h 6892724"/>
              <a:gd name="connsiteX2" fmla="*/ 4977139 w 4977139"/>
              <a:gd name="connsiteY2" fmla="*/ 6892724 h 6892724"/>
              <a:gd name="connsiteX3" fmla="*/ 1863524 w 4977139"/>
              <a:gd name="connsiteY3" fmla="*/ 6892724 h 6892724"/>
              <a:gd name="connsiteX4" fmla="*/ 0 w 4977139"/>
              <a:gd name="connsiteY4" fmla="*/ 0 h 6892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139" h="6892724">
                <a:moveTo>
                  <a:pt x="0" y="0"/>
                </a:moveTo>
                <a:lnTo>
                  <a:pt x="4977139" y="0"/>
                </a:lnTo>
                <a:lnTo>
                  <a:pt x="4977139" y="6892724"/>
                </a:lnTo>
                <a:lnTo>
                  <a:pt x="1863524" y="6892724"/>
                </a:lnTo>
                <a:lnTo>
                  <a:pt x="0" y="0"/>
                </a:lnTo>
                <a:close/>
              </a:path>
            </a:pathLst>
          </a:custGeom>
          <a:blipFill dpi="0" rotWithShape="1">
            <a:blip r:embed="rId2"/>
            <a:srcRect/>
            <a:stretch>
              <a:fillRect/>
            </a:stretch>
          </a:blipFill>
          <a:ln>
            <a:solidFill>
              <a:schemeClr val="tx1"/>
            </a:solidFill>
          </a:ln>
        </p:spPr>
        <p:txBody>
          <a:bodyPr tIns="274320" rIns="274320">
            <a:normAutofit/>
          </a:bodyPr>
          <a:lstStyle>
            <a:lvl1pPr marL="0" indent="0" algn="r">
              <a:buNone/>
              <a:defRPr sz="2000"/>
            </a:lvl1pPr>
          </a:lstStyle>
          <a:p>
            <a:r>
              <a:rPr lang="en-US"/>
              <a:t>Click icon to add picture</a:t>
            </a:r>
          </a:p>
        </p:txBody>
      </p:sp>
    </p:spTree>
    <p:extLst>
      <p:ext uri="{BB962C8B-B14F-4D97-AF65-F5344CB8AC3E}">
        <p14:creationId xmlns:p14="http://schemas.microsoft.com/office/powerpoint/2010/main" val="352665305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49C8ABD-000F-7A94-A7B0-9589F4FEFD54}"/>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C3A554-E5A9-B3CB-913D-45DBFBA79B40}"/>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3A8DF3-F55A-2494-C55D-8FB94BBC6A49}"/>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9DC86E-6F8A-B036-5CB2-AA8A79837F35}"/>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9E0C03-C633-9356-4E28-678BAB7AE02E}"/>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C8A4F7-6C4C-719B-298F-3B81223D178B}"/>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7E5D8B-D6BC-19AE-C0C9-249A5561700F}"/>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4000"/>
            </a:lvl1pPr>
          </a:lstStyle>
          <a:p>
            <a:r>
              <a:rPr lang="en-US"/>
              <a:t>Click to add title</a:t>
            </a:r>
          </a:p>
        </p:txBody>
      </p:sp>
      <p:sp>
        <p:nvSpPr>
          <p:cNvPr id="15" name="Content Placeholder 3">
            <a:extLst>
              <a:ext uri="{FF2B5EF4-FFF2-40B4-BE49-F238E27FC236}">
                <a16:creationId xmlns:a16="http://schemas.microsoft.com/office/drawing/2014/main" id="{7A6C5266-7ECA-B150-2C0F-8670F43AC82D}"/>
              </a:ext>
            </a:extLst>
          </p:cNvPr>
          <p:cNvSpPr>
            <a:spLocks noGrp="1"/>
          </p:cNvSpPr>
          <p:nvPr>
            <p:ph sz="half" idx="14" hasCustomPrompt="1"/>
          </p:nvPr>
        </p:nvSpPr>
        <p:spPr>
          <a:xfrm>
            <a:off x="838200" y="1987669"/>
            <a:ext cx="6974711" cy="4297679"/>
          </a:xfrm>
        </p:spPr>
        <p:txBody>
          <a:bodyPr>
            <a:normAutofit/>
          </a:bodyPr>
          <a:lstStyle>
            <a:lvl1pPr marL="0" indent="0">
              <a:spcBef>
                <a:spcPts val="1000"/>
              </a:spcBef>
              <a:spcAft>
                <a:spcPts val="0"/>
              </a:spcAft>
              <a:buNone/>
              <a:defRPr sz="2800"/>
            </a:lvl1pPr>
            <a:lvl2pPr>
              <a:spcBef>
                <a:spcPts val="1000"/>
              </a:spcBef>
              <a:spcAft>
                <a:spcPts val="500"/>
              </a:spcAft>
              <a:defRPr sz="2600"/>
            </a:lvl2pPr>
            <a:lvl3pPr>
              <a:spcBef>
                <a:spcPts val="1000"/>
              </a:spcBef>
              <a:spcAft>
                <a:spcPts val="500"/>
              </a:spcAft>
              <a:defRPr sz="2400"/>
            </a:lvl3pPr>
            <a:lvl4pPr>
              <a:spcBef>
                <a:spcPts val="1000"/>
              </a:spcBef>
              <a:spcAft>
                <a:spcPts val="500"/>
              </a:spcAft>
              <a:defRPr sz="2200"/>
            </a:lvl4pPr>
            <a:lvl5pPr>
              <a:spcBef>
                <a:spcPts val="1000"/>
              </a:spcBef>
              <a:spcAft>
                <a:spcPts val="500"/>
              </a:spcAft>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hasCustomPrompt="1"/>
          </p:nvPr>
        </p:nvSpPr>
        <p:spPr>
          <a:xfrm>
            <a:off x="7917085" y="1987670"/>
            <a:ext cx="3436716" cy="4297680"/>
          </a:xfrm>
        </p:spPr>
        <p:txBody>
          <a:bodyPr>
            <a:normAutofit/>
          </a:bodyPr>
          <a:lstStyle>
            <a:lvl1pPr marL="0" indent="0">
              <a:spcBef>
                <a:spcPts val="1000"/>
              </a:spcBef>
              <a:spcAft>
                <a:spcPts val="500"/>
              </a:spcAft>
              <a:buNone/>
              <a:defRPr sz="2800"/>
            </a:lvl1pPr>
            <a:lvl2pPr>
              <a:spcBef>
                <a:spcPts val="1000"/>
              </a:spcBef>
              <a:spcAft>
                <a:spcPts val="500"/>
              </a:spcAft>
              <a:defRPr sz="2600"/>
            </a:lvl2pPr>
            <a:lvl3pPr>
              <a:spcBef>
                <a:spcPts val="1000"/>
              </a:spcBef>
              <a:spcAft>
                <a:spcPts val="500"/>
              </a:spcAft>
              <a:defRPr sz="2400"/>
            </a:lvl3pPr>
            <a:lvl4pPr>
              <a:spcBef>
                <a:spcPts val="1000"/>
              </a:spcBef>
              <a:spcAft>
                <a:spcPts val="500"/>
              </a:spcAft>
              <a:defRPr sz="2200"/>
            </a:lvl4pPr>
            <a:lvl5pPr>
              <a:spcBef>
                <a:spcPts val="1000"/>
              </a:spcBef>
              <a:spcAft>
                <a:spcPts val="500"/>
              </a:spcAft>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5D077A4D-E7C0-912D-293F-D93F0CB5CA49}"/>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1337776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867079"/>
            <a:ext cx="6267450" cy="4648200"/>
          </a:xfrm>
          <a:prstGeom prst="rect">
            <a:avLst/>
          </a:prstGeom>
        </p:spPr>
        <p:txBody>
          <a:bodyPr/>
          <a:lstStyle>
            <a:lvl1pPr marL="228600" indent="-228600">
              <a:buFont typeface="Wingdings" panose="05000000000000000000" pitchFamily="2" charset="2"/>
              <a:buChar char="§"/>
              <a:defRPr>
                <a:latin typeface="Aptos Narrow" panose="020B0004020202020204" pitchFamily="34" charset="0"/>
              </a:defRPr>
            </a:lvl1pPr>
            <a:lvl2pPr marL="685800" indent="-228600">
              <a:buFont typeface="Wingdings" panose="05000000000000000000" pitchFamily="2" charset="2"/>
              <a:buChar char="§"/>
              <a:defRPr sz="2600">
                <a:latin typeface="Aptos Narrow" panose="020B0004020202020204" pitchFamily="34" charset="0"/>
              </a:defRPr>
            </a:lvl2pPr>
            <a:lvl3pPr marL="1143000" indent="-228600">
              <a:buFont typeface="Wingdings" panose="05000000000000000000" pitchFamily="2" charset="2"/>
              <a:buChar char="§"/>
              <a:defRPr sz="2400">
                <a:latin typeface="Aptos Narrow" panose="020B0004020202020204" pitchFamily="34" charset="0"/>
              </a:defRPr>
            </a:lvl3pPr>
            <a:lvl4pPr marL="1600200" indent="-228600">
              <a:buFont typeface="Wingdings" panose="05000000000000000000" pitchFamily="2" charset="2"/>
              <a:buChar char="§"/>
              <a:defRPr sz="2200">
                <a:latin typeface="Aptos Narrow" panose="020B00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itle 3">
            <a:extLst>
              <a:ext uri="{FF2B5EF4-FFF2-40B4-BE49-F238E27FC236}">
                <a16:creationId xmlns:a16="http://schemas.microsoft.com/office/drawing/2014/main" id="{2140F663-B367-15D2-FC4A-B63D025DB670}"/>
              </a:ext>
            </a:extLst>
          </p:cNvPr>
          <p:cNvSpPr>
            <a:spLocks noGrp="1"/>
          </p:cNvSpPr>
          <p:nvPr>
            <p:ph type="title"/>
          </p:nvPr>
        </p:nvSpPr>
        <p:spPr>
          <a:xfrm>
            <a:off x="676275" y="395008"/>
            <a:ext cx="6267450" cy="795528"/>
          </a:xfrm>
        </p:spPr>
        <p:txBody>
          <a:bodyPr/>
          <a:lstStyle/>
          <a:p>
            <a:r>
              <a:rPr lang="en-US"/>
              <a:t>Click to edit Master title style</a:t>
            </a:r>
          </a:p>
        </p:txBody>
      </p:sp>
    </p:spTree>
    <p:custDataLst>
      <p:tags r:id="rId1"/>
    </p:custDataLst>
    <p:extLst>
      <p:ext uri="{BB962C8B-B14F-4D97-AF65-F5344CB8AC3E}">
        <p14:creationId xmlns:p14="http://schemas.microsoft.com/office/powerpoint/2010/main" val="7596090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matchingName="1_Title only">
  <p:cSld name="2_Title only">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11"/>
          <p:cNvSpPr txBox="1">
            <a:spLocks noGrp="1"/>
          </p:cNvSpPr>
          <p:nvPr>
            <p:ph type="ctrTitle"/>
          </p:nvPr>
        </p:nvSpPr>
        <p:spPr>
          <a:xfrm>
            <a:off x="3102900" y="4996826"/>
            <a:ext cx="6335390" cy="154586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Arial"/>
              <a:buNone/>
              <a:defRPr sz="600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53339979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_ Title and Text">
  <p:cSld name="1_ Title and Text">
    <p:spTree>
      <p:nvGrpSpPr>
        <p:cNvPr id="1" name="Shape 23"/>
        <p:cNvGrpSpPr/>
        <p:nvPr/>
      </p:nvGrpSpPr>
      <p:grpSpPr>
        <a:xfrm>
          <a:off x="0" y="0"/>
          <a:ext cx="0" cy="0"/>
          <a:chOff x="0" y="0"/>
          <a:chExt cx="0" cy="0"/>
        </a:xfrm>
      </p:grpSpPr>
      <p:sp>
        <p:nvSpPr>
          <p:cNvPr id="24" name="Google Shape;24;p12"/>
          <p:cNvSpPr txBox="1">
            <a:spLocks noGrp="1"/>
          </p:cNvSpPr>
          <p:nvPr>
            <p:ph type="body" idx="1"/>
          </p:nvPr>
        </p:nvSpPr>
        <p:spPr>
          <a:xfrm>
            <a:off x="699818" y="1446028"/>
            <a:ext cx="11149281" cy="4540102"/>
          </a:xfrm>
          <a:prstGeom prst="rect">
            <a:avLst/>
          </a:prstGeom>
          <a:noFill/>
          <a:ln>
            <a:noFill/>
          </a:ln>
        </p:spPr>
        <p:txBody>
          <a:bodyPr spcFirstLastPara="1" wrap="square" lIns="91425" tIns="45700" rIns="91425" bIns="45700" anchor="t" anchorCtr="0">
            <a:normAutofit/>
          </a:bodyPr>
          <a:lstStyle>
            <a:lvl1pPr marL="457200" lvl="0" indent="-330200" algn="l">
              <a:lnSpc>
                <a:spcPct val="100000"/>
              </a:lnSpc>
              <a:spcBef>
                <a:spcPts val="1000"/>
              </a:spcBef>
              <a:spcAft>
                <a:spcPts val="0"/>
              </a:spcAft>
              <a:buClr>
                <a:schemeClr val="dk1"/>
              </a:buClr>
              <a:buSzPts val="1600"/>
              <a:buFont typeface="Arial"/>
              <a:buChar char="•"/>
              <a:defRPr sz="2000"/>
            </a:lvl1pPr>
            <a:lvl2pPr marL="914400" lvl="1" indent="-320040" algn="l">
              <a:lnSpc>
                <a:spcPct val="100000"/>
              </a:lnSpc>
              <a:spcBef>
                <a:spcPts val="500"/>
              </a:spcBef>
              <a:spcAft>
                <a:spcPts val="0"/>
              </a:spcAft>
              <a:buClr>
                <a:schemeClr val="dk1"/>
              </a:buClr>
              <a:buSzPts val="1440"/>
              <a:buChar char="▪"/>
              <a:defRPr sz="1800"/>
            </a:lvl2pPr>
            <a:lvl3pPr marL="1371600" lvl="2" indent="-299719" algn="l">
              <a:lnSpc>
                <a:spcPct val="100000"/>
              </a:lnSpc>
              <a:spcBef>
                <a:spcPts val="500"/>
              </a:spcBef>
              <a:spcAft>
                <a:spcPts val="0"/>
              </a:spcAft>
              <a:buClr>
                <a:schemeClr val="dk1"/>
              </a:buClr>
              <a:buSzPts val="1120"/>
              <a:buFont typeface="Courier New"/>
              <a:buChar char="o"/>
              <a:defRPr sz="1400"/>
            </a:lvl3pPr>
            <a:lvl4pPr marL="1828800" lvl="3" indent="-289560" algn="l">
              <a:lnSpc>
                <a:spcPct val="100000"/>
              </a:lnSpc>
              <a:spcBef>
                <a:spcPts val="500"/>
              </a:spcBef>
              <a:spcAft>
                <a:spcPts val="0"/>
              </a:spcAft>
              <a:buClr>
                <a:schemeClr val="dk1"/>
              </a:buClr>
              <a:buSzPts val="960"/>
              <a:buFont typeface="Noto Sans Symbols"/>
              <a:buChar char="▪"/>
              <a:defRPr sz="1200"/>
            </a:lvl4pPr>
            <a:lvl5pPr marL="2286000" lvl="4" indent="-320039" algn="l">
              <a:lnSpc>
                <a:spcPct val="100000"/>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2"/>
          <p:cNvSpPr txBox="1">
            <a:spLocks noGrp="1"/>
          </p:cNvSpPr>
          <p:nvPr>
            <p:ph type="body" idx="2"/>
          </p:nvPr>
        </p:nvSpPr>
        <p:spPr>
          <a:xfrm>
            <a:off x="841248" y="365760"/>
            <a:ext cx="10515600" cy="79552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accent1"/>
              </a:buClr>
              <a:buSzPts val="2800"/>
              <a:buNone/>
              <a:defRPr sz="3500">
                <a:solidFill>
                  <a:schemeClr val="accent1"/>
                </a:solidFill>
              </a:defRPr>
            </a:lvl1pPr>
            <a:lvl2pPr marL="914400" lvl="1" indent="-320040" algn="l">
              <a:lnSpc>
                <a:spcPct val="100000"/>
              </a:lnSpc>
              <a:spcBef>
                <a:spcPts val="500"/>
              </a:spcBef>
              <a:spcAft>
                <a:spcPts val="0"/>
              </a:spcAft>
              <a:buClr>
                <a:schemeClr val="dk1"/>
              </a:buClr>
              <a:buSzPts val="1440"/>
              <a:buChar char="▪"/>
              <a:defRPr/>
            </a:lvl2pPr>
            <a:lvl3pPr marL="1371600" lvl="2" indent="-320039" algn="l">
              <a:lnSpc>
                <a:spcPct val="100000"/>
              </a:lnSpc>
              <a:spcBef>
                <a:spcPts val="500"/>
              </a:spcBef>
              <a:spcAft>
                <a:spcPts val="0"/>
              </a:spcAft>
              <a:buClr>
                <a:schemeClr val="dk1"/>
              </a:buClr>
              <a:buSzPts val="1440"/>
              <a:buChar char="▪"/>
              <a:defRPr/>
            </a:lvl3pPr>
            <a:lvl4pPr marL="1828800" lvl="3" indent="-320039" algn="l">
              <a:lnSpc>
                <a:spcPct val="100000"/>
              </a:lnSpc>
              <a:spcBef>
                <a:spcPts val="500"/>
              </a:spcBef>
              <a:spcAft>
                <a:spcPts val="0"/>
              </a:spcAft>
              <a:buClr>
                <a:schemeClr val="dk1"/>
              </a:buClr>
              <a:buSzPts val="1440"/>
              <a:buChar char="▪"/>
              <a:defRPr/>
            </a:lvl4pPr>
            <a:lvl5pPr marL="2286000" lvl="4" indent="-320039" algn="l">
              <a:lnSpc>
                <a:spcPct val="100000"/>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2"/>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rmAutofit/>
          </a:bodyPr>
          <a:lstStyle>
            <a:lvl1pPr marL="0" lvl="0" indent="0" algn="r">
              <a:spcBef>
                <a:spcPts val="0"/>
              </a:spcBef>
              <a:buNone/>
              <a:defRPr sz="1800" b="0" i="0" u="none" strike="noStrike" cap="none">
                <a:solidFill>
                  <a:schemeClr val="lt1"/>
                </a:solidFill>
                <a:latin typeface="Roboto"/>
                <a:ea typeface="Roboto"/>
                <a:cs typeface="Roboto"/>
                <a:sym typeface="Roboto"/>
              </a:defRPr>
            </a:lvl1pPr>
            <a:lvl2pPr marL="0" lvl="1" indent="0" algn="r">
              <a:spcBef>
                <a:spcPts val="0"/>
              </a:spcBef>
              <a:buNone/>
              <a:defRPr sz="1800" b="0" i="0" u="none" strike="noStrike" cap="none">
                <a:solidFill>
                  <a:schemeClr val="lt1"/>
                </a:solidFill>
                <a:latin typeface="Roboto"/>
                <a:ea typeface="Roboto"/>
                <a:cs typeface="Roboto"/>
                <a:sym typeface="Roboto"/>
              </a:defRPr>
            </a:lvl2pPr>
            <a:lvl3pPr marL="0" lvl="2" indent="0" algn="r">
              <a:spcBef>
                <a:spcPts val="0"/>
              </a:spcBef>
              <a:buNone/>
              <a:defRPr sz="1800" b="0" i="0" u="none" strike="noStrike" cap="none">
                <a:solidFill>
                  <a:schemeClr val="lt1"/>
                </a:solidFill>
                <a:latin typeface="Roboto"/>
                <a:ea typeface="Roboto"/>
                <a:cs typeface="Roboto"/>
                <a:sym typeface="Roboto"/>
              </a:defRPr>
            </a:lvl3pPr>
            <a:lvl4pPr marL="0" lvl="3" indent="0" algn="r">
              <a:spcBef>
                <a:spcPts val="0"/>
              </a:spcBef>
              <a:buNone/>
              <a:defRPr sz="1800" b="0" i="0" u="none" strike="noStrike" cap="none">
                <a:solidFill>
                  <a:schemeClr val="lt1"/>
                </a:solidFill>
                <a:latin typeface="Roboto"/>
                <a:ea typeface="Roboto"/>
                <a:cs typeface="Roboto"/>
                <a:sym typeface="Roboto"/>
              </a:defRPr>
            </a:lvl4pPr>
            <a:lvl5pPr marL="0" lvl="4" indent="0" algn="r">
              <a:spcBef>
                <a:spcPts val="0"/>
              </a:spcBef>
              <a:buNone/>
              <a:defRPr sz="1800" b="0" i="0" u="none" strike="noStrike" cap="none">
                <a:solidFill>
                  <a:schemeClr val="lt1"/>
                </a:solidFill>
                <a:latin typeface="Roboto"/>
                <a:ea typeface="Roboto"/>
                <a:cs typeface="Roboto"/>
                <a:sym typeface="Roboto"/>
              </a:defRPr>
            </a:lvl5pPr>
            <a:lvl6pPr marL="0" lvl="5" indent="0" algn="r">
              <a:spcBef>
                <a:spcPts val="0"/>
              </a:spcBef>
              <a:buNone/>
              <a:defRPr sz="1800" b="0" i="0" u="none" strike="noStrike" cap="none">
                <a:solidFill>
                  <a:schemeClr val="lt1"/>
                </a:solidFill>
                <a:latin typeface="Roboto"/>
                <a:ea typeface="Roboto"/>
                <a:cs typeface="Roboto"/>
                <a:sym typeface="Roboto"/>
              </a:defRPr>
            </a:lvl6pPr>
            <a:lvl7pPr marL="0" lvl="6" indent="0" algn="r">
              <a:spcBef>
                <a:spcPts val="0"/>
              </a:spcBef>
              <a:buNone/>
              <a:defRPr sz="1800" b="0" i="0" u="none" strike="noStrike" cap="none">
                <a:solidFill>
                  <a:schemeClr val="lt1"/>
                </a:solidFill>
                <a:latin typeface="Roboto"/>
                <a:ea typeface="Roboto"/>
                <a:cs typeface="Roboto"/>
                <a:sym typeface="Roboto"/>
              </a:defRPr>
            </a:lvl7pPr>
            <a:lvl8pPr marL="0" lvl="7" indent="0" algn="r">
              <a:spcBef>
                <a:spcPts val="0"/>
              </a:spcBef>
              <a:buNone/>
              <a:defRPr sz="1800" b="0" i="0" u="none" strike="noStrike" cap="none">
                <a:solidFill>
                  <a:schemeClr val="lt1"/>
                </a:solidFill>
                <a:latin typeface="Roboto"/>
                <a:ea typeface="Roboto"/>
                <a:cs typeface="Roboto"/>
                <a:sym typeface="Roboto"/>
              </a:defRPr>
            </a:lvl8pPr>
            <a:lvl9pPr marL="0" lvl="8" indent="0" algn="r">
              <a:spcBef>
                <a:spcPts val="0"/>
              </a:spcBef>
              <a:buNone/>
              <a:defRPr sz="18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794798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Blank Slide">
  <p:cSld name="Blank Slide">
    <p:bg>
      <p:bgPr>
        <a:solidFill>
          <a:schemeClr val="lt1"/>
        </a:solidFill>
        <a:effectLst/>
      </p:bgPr>
    </p:bg>
    <p:spTree>
      <p:nvGrpSpPr>
        <p:cNvPr id="1" name="Shape 123"/>
        <p:cNvGrpSpPr/>
        <p:nvPr/>
      </p:nvGrpSpPr>
      <p:grpSpPr>
        <a:xfrm>
          <a:off x="0" y="0"/>
          <a:ext cx="0" cy="0"/>
          <a:chOff x="0" y="0"/>
          <a:chExt cx="0" cy="0"/>
        </a:xfrm>
      </p:grpSpPr>
      <p:sp>
        <p:nvSpPr>
          <p:cNvPr id="124" name="Google Shape;124;p15"/>
          <p:cNvSpPr txBox="1">
            <a:spLocks noGrp="1"/>
          </p:cNvSpPr>
          <p:nvPr>
            <p:ph type="body" idx="1"/>
          </p:nvPr>
        </p:nvSpPr>
        <p:spPr>
          <a:xfrm>
            <a:off x="790575" y="654050"/>
            <a:ext cx="10712803" cy="45608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274E21"/>
              </a:buClr>
              <a:buSzPts val="2800"/>
              <a:buFont typeface="Arial"/>
              <a:buChar char="•"/>
              <a:defRPr sz="2800" b="0"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5" name="Google Shape;125;p15"/>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274E21"/>
                </a:solidFill>
                <a:latin typeface="Arial"/>
                <a:ea typeface="Arial"/>
                <a:cs typeface="Arial"/>
                <a:sym typeface="Arial"/>
              </a:defRPr>
            </a:lvl1pPr>
            <a:lvl2pPr marL="0" marR="0" lvl="1" indent="0" algn="r" rtl="0">
              <a:spcBef>
                <a:spcPts val="0"/>
              </a:spcBef>
              <a:buNone/>
              <a:defRPr sz="1200">
                <a:solidFill>
                  <a:srgbClr val="274E21"/>
                </a:solidFill>
                <a:latin typeface="Arial"/>
                <a:ea typeface="Arial"/>
                <a:cs typeface="Arial"/>
                <a:sym typeface="Arial"/>
              </a:defRPr>
            </a:lvl2pPr>
            <a:lvl3pPr marL="0" marR="0" lvl="2" indent="0" algn="r" rtl="0">
              <a:spcBef>
                <a:spcPts val="0"/>
              </a:spcBef>
              <a:buNone/>
              <a:defRPr sz="1200">
                <a:solidFill>
                  <a:srgbClr val="274E21"/>
                </a:solidFill>
                <a:latin typeface="Arial"/>
                <a:ea typeface="Arial"/>
                <a:cs typeface="Arial"/>
                <a:sym typeface="Arial"/>
              </a:defRPr>
            </a:lvl3pPr>
            <a:lvl4pPr marL="0" marR="0" lvl="3" indent="0" algn="r" rtl="0">
              <a:spcBef>
                <a:spcPts val="0"/>
              </a:spcBef>
              <a:buNone/>
              <a:defRPr sz="1200">
                <a:solidFill>
                  <a:srgbClr val="274E21"/>
                </a:solidFill>
                <a:latin typeface="Arial"/>
                <a:ea typeface="Arial"/>
                <a:cs typeface="Arial"/>
                <a:sym typeface="Arial"/>
              </a:defRPr>
            </a:lvl4pPr>
            <a:lvl5pPr marL="0" marR="0" lvl="4" indent="0" algn="r" rtl="0">
              <a:spcBef>
                <a:spcPts val="0"/>
              </a:spcBef>
              <a:buNone/>
              <a:defRPr sz="1200">
                <a:solidFill>
                  <a:srgbClr val="274E21"/>
                </a:solidFill>
                <a:latin typeface="Arial"/>
                <a:ea typeface="Arial"/>
                <a:cs typeface="Arial"/>
                <a:sym typeface="Arial"/>
              </a:defRPr>
            </a:lvl5pPr>
            <a:lvl6pPr marL="0" marR="0" lvl="5" indent="0" algn="r" rtl="0">
              <a:spcBef>
                <a:spcPts val="0"/>
              </a:spcBef>
              <a:buNone/>
              <a:defRPr sz="1200">
                <a:solidFill>
                  <a:srgbClr val="274E21"/>
                </a:solidFill>
                <a:latin typeface="Arial"/>
                <a:ea typeface="Arial"/>
                <a:cs typeface="Arial"/>
                <a:sym typeface="Arial"/>
              </a:defRPr>
            </a:lvl6pPr>
            <a:lvl7pPr marL="0" marR="0" lvl="6" indent="0" algn="r" rtl="0">
              <a:spcBef>
                <a:spcPts val="0"/>
              </a:spcBef>
              <a:buNone/>
              <a:defRPr sz="1200">
                <a:solidFill>
                  <a:srgbClr val="274E21"/>
                </a:solidFill>
                <a:latin typeface="Arial"/>
                <a:ea typeface="Arial"/>
                <a:cs typeface="Arial"/>
                <a:sym typeface="Arial"/>
              </a:defRPr>
            </a:lvl7pPr>
            <a:lvl8pPr marL="0" marR="0" lvl="7" indent="0" algn="r" rtl="0">
              <a:spcBef>
                <a:spcPts val="0"/>
              </a:spcBef>
              <a:buNone/>
              <a:defRPr sz="1200">
                <a:solidFill>
                  <a:srgbClr val="274E21"/>
                </a:solidFill>
                <a:latin typeface="Arial"/>
                <a:ea typeface="Arial"/>
                <a:cs typeface="Arial"/>
                <a:sym typeface="Arial"/>
              </a:defRPr>
            </a:lvl8pPr>
            <a:lvl9pPr marL="0" marR="0" lvl="8" indent="0" algn="r" rtl="0">
              <a:spcBef>
                <a:spcPts val="0"/>
              </a:spcBef>
              <a:buNone/>
              <a:defRPr sz="1200">
                <a:solidFill>
                  <a:srgbClr val="274E2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1896812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_Contact Us: One Column">
  <p:cSld name="1_Contact Us: One Column">
    <p:bg>
      <p:bgPr>
        <a:solidFill>
          <a:schemeClr val="lt1"/>
        </a:solidFill>
        <a:effectLst/>
      </p:bgPr>
    </p:bg>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4703572" y="466344"/>
            <a:ext cx="2784856" cy="694944"/>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rgbClr val="274E21"/>
              </a:buClr>
              <a:buSzPts val="4000"/>
              <a:buFont typeface="Arial"/>
              <a:buNone/>
              <a:defRPr sz="4000" b="0" i="0" u="none" strike="noStrike" cap="none">
                <a:solidFill>
                  <a:srgbClr val="274E2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8" name="Google Shape;128;p18"/>
          <p:cNvSpPr txBox="1">
            <a:spLocks noGrp="1"/>
          </p:cNvSpPr>
          <p:nvPr>
            <p:ph type="body" idx="1"/>
          </p:nvPr>
        </p:nvSpPr>
        <p:spPr>
          <a:xfrm>
            <a:off x="647699" y="1600200"/>
            <a:ext cx="5346701" cy="4648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74E21"/>
              </a:buClr>
              <a:buSzPts val="2800"/>
              <a:buFont typeface="Arial"/>
              <a:buNone/>
              <a:defRPr sz="2800" b="1"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9" name="Google Shape;129;p18"/>
          <p:cNvSpPr txBox="1">
            <a:spLocks noGrp="1"/>
          </p:cNvSpPr>
          <p:nvPr>
            <p:ph type="body" idx="2"/>
          </p:nvPr>
        </p:nvSpPr>
        <p:spPr>
          <a:xfrm>
            <a:off x="6197599" y="1600200"/>
            <a:ext cx="5346701" cy="4648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74E21"/>
              </a:buClr>
              <a:buSzPts val="2800"/>
              <a:buFont typeface="Arial"/>
              <a:buNone/>
              <a:defRPr sz="2800" b="1"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0" name="Google Shape;130;p18"/>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274E21"/>
                </a:solidFill>
                <a:latin typeface="Arial"/>
                <a:ea typeface="Arial"/>
                <a:cs typeface="Arial"/>
                <a:sym typeface="Arial"/>
              </a:defRPr>
            </a:lvl1pPr>
            <a:lvl2pPr marL="0" marR="0" lvl="1" indent="0" algn="r" rtl="0">
              <a:spcBef>
                <a:spcPts val="0"/>
              </a:spcBef>
              <a:buNone/>
              <a:defRPr sz="1200">
                <a:solidFill>
                  <a:srgbClr val="274E21"/>
                </a:solidFill>
                <a:latin typeface="Arial"/>
                <a:ea typeface="Arial"/>
                <a:cs typeface="Arial"/>
                <a:sym typeface="Arial"/>
              </a:defRPr>
            </a:lvl2pPr>
            <a:lvl3pPr marL="0" marR="0" lvl="2" indent="0" algn="r" rtl="0">
              <a:spcBef>
                <a:spcPts val="0"/>
              </a:spcBef>
              <a:buNone/>
              <a:defRPr sz="1200">
                <a:solidFill>
                  <a:srgbClr val="274E21"/>
                </a:solidFill>
                <a:latin typeface="Arial"/>
                <a:ea typeface="Arial"/>
                <a:cs typeface="Arial"/>
                <a:sym typeface="Arial"/>
              </a:defRPr>
            </a:lvl3pPr>
            <a:lvl4pPr marL="0" marR="0" lvl="3" indent="0" algn="r" rtl="0">
              <a:spcBef>
                <a:spcPts val="0"/>
              </a:spcBef>
              <a:buNone/>
              <a:defRPr sz="1200">
                <a:solidFill>
                  <a:srgbClr val="274E21"/>
                </a:solidFill>
                <a:latin typeface="Arial"/>
                <a:ea typeface="Arial"/>
                <a:cs typeface="Arial"/>
                <a:sym typeface="Arial"/>
              </a:defRPr>
            </a:lvl4pPr>
            <a:lvl5pPr marL="0" marR="0" lvl="4" indent="0" algn="r" rtl="0">
              <a:spcBef>
                <a:spcPts val="0"/>
              </a:spcBef>
              <a:buNone/>
              <a:defRPr sz="1200">
                <a:solidFill>
                  <a:srgbClr val="274E21"/>
                </a:solidFill>
                <a:latin typeface="Arial"/>
                <a:ea typeface="Arial"/>
                <a:cs typeface="Arial"/>
                <a:sym typeface="Arial"/>
              </a:defRPr>
            </a:lvl5pPr>
            <a:lvl6pPr marL="0" marR="0" lvl="5" indent="0" algn="r" rtl="0">
              <a:spcBef>
                <a:spcPts val="0"/>
              </a:spcBef>
              <a:buNone/>
              <a:defRPr sz="1200">
                <a:solidFill>
                  <a:srgbClr val="274E21"/>
                </a:solidFill>
                <a:latin typeface="Arial"/>
                <a:ea typeface="Arial"/>
                <a:cs typeface="Arial"/>
                <a:sym typeface="Arial"/>
              </a:defRPr>
            </a:lvl6pPr>
            <a:lvl7pPr marL="0" marR="0" lvl="6" indent="0" algn="r" rtl="0">
              <a:spcBef>
                <a:spcPts val="0"/>
              </a:spcBef>
              <a:buNone/>
              <a:defRPr sz="1200">
                <a:solidFill>
                  <a:srgbClr val="274E21"/>
                </a:solidFill>
                <a:latin typeface="Arial"/>
                <a:ea typeface="Arial"/>
                <a:cs typeface="Arial"/>
                <a:sym typeface="Arial"/>
              </a:defRPr>
            </a:lvl7pPr>
            <a:lvl8pPr marL="0" marR="0" lvl="7" indent="0" algn="r" rtl="0">
              <a:spcBef>
                <a:spcPts val="0"/>
              </a:spcBef>
              <a:buNone/>
              <a:defRPr sz="1200">
                <a:solidFill>
                  <a:srgbClr val="274E21"/>
                </a:solidFill>
                <a:latin typeface="Arial"/>
                <a:ea typeface="Arial"/>
                <a:cs typeface="Arial"/>
                <a:sym typeface="Arial"/>
              </a:defRPr>
            </a:lvl8pPr>
            <a:lvl9pPr marL="0" marR="0" lvl="8" indent="0" algn="r" rtl="0">
              <a:spcBef>
                <a:spcPts val="0"/>
              </a:spcBef>
              <a:buNone/>
              <a:defRPr sz="1200">
                <a:solidFill>
                  <a:srgbClr val="274E2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853479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1_Closing Slide">
  <p:cSld name="1_Closing Slide">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947139" y="777320"/>
            <a:ext cx="3950822" cy="79624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6000"/>
              <a:buFont typeface="Arial"/>
              <a:buNone/>
              <a:defRPr sz="6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5" name="Google Shape;275;p20"/>
          <p:cNvSpPr txBox="1">
            <a:spLocks noGrp="1"/>
          </p:cNvSpPr>
          <p:nvPr>
            <p:ph type="body" idx="1"/>
          </p:nvPr>
        </p:nvSpPr>
        <p:spPr>
          <a:xfrm>
            <a:off x="592377" y="2202413"/>
            <a:ext cx="5503623" cy="914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3pPr>
            <a:lvl4pPr marL="1828800" marR="0" lvl="3"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4pPr>
            <a:lvl5pPr marL="2286000" marR="0" lvl="4"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276" name="Google Shape;276;p20"/>
          <p:cNvSpPr txBox="1">
            <a:spLocks noGrp="1"/>
          </p:cNvSpPr>
          <p:nvPr>
            <p:ph type="body" idx="2"/>
          </p:nvPr>
        </p:nvSpPr>
        <p:spPr>
          <a:xfrm>
            <a:off x="287576" y="5769427"/>
            <a:ext cx="7292509" cy="622505"/>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F4F2F3"/>
              </a:buClr>
              <a:buSzPts val="2400"/>
              <a:buFont typeface="Arial"/>
              <a:buNone/>
              <a:defRPr sz="2400" b="1" i="0" u="none" strike="noStrike" cap="none">
                <a:solidFill>
                  <a:srgbClr val="F4F2F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398387681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2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8710962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Blank Slide">
    <p:bg>
      <p:bgRef idx="1001">
        <a:schemeClr val="bg1"/>
      </p:bgRef>
    </p:bg>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lvl1pPr>
              <a:defRPr>
                <a:solidFill>
                  <a:srgbClr val="274E21"/>
                </a:solidFill>
              </a:defRPr>
            </a:lvl1p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110226287"/>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1" y="2692224"/>
            <a:ext cx="45932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822729"/>
          </a:xfrm>
          <a:prstGeom prst="rect">
            <a:avLst/>
          </a:prstGeom>
        </p:spPr>
      </p:pic>
    </p:spTree>
    <p:custDataLst>
      <p:tags r:id="rId1"/>
    </p:custDataLst>
    <p:extLst>
      <p:ext uri="{BB962C8B-B14F-4D97-AF65-F5344CB8AC3E}">
        <p14:creationId xmlns:p14="http://schemas.microsoft.com/office/powerpoint/2010/main" val="232763947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703572" y="466344"/>
            <a:ext cx="2784856" cy="694944"/>
          </a:xfrm>
          <a:prstGeom prst="rect">
            <a:avLst/>
          </a:prstGeom>
        </p:spPr>
        <p:txBody>
          <a:bodyPr>
            <a:normAutofit/>
          </a:bodyPr>
          <a:lstStyle>
            <a:lvl1pPr>
              <a:defRPr sz="40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476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2" name="Content Placeholder 6">
            <a:extLst>
              <a:ext uri="{FF2B5EF4-FFF2-40B4-BE49-F238E27FC236}">
                <a16:creationId xmlns:a16="http://schemas.microsoft.com/office/drawing/2014/main" id="{5F0A86C7-E279-98CB-2208-616D684BE2C0}"/>
              </a:ext>
            </a:extLst>
          </p:cNvPr>
          <p:cNvSpPr>
            <a:spLocks noGrp="1"/>
          </p:cNvSpPr>
          <p:nvPr>
            <p:ph sz="quarter" idx="11" hasCustomPrompt="1"/>
          </p:nvPr>
        </p:nvSpPr>
        <p:spPr>
          <a:xfrm>
            <a:off x="61975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4079648082"/>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Closing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F80622-821A-C518-0730-60272CEA157A}"/>
              </a:ext>
            </a:extLst>
          </p:cNvPr>
          <p:cNvSpPr>
            <a:spLocks noGrp="1"/>
          </p:cNvSpPr>
          <p:nvPr>
            <p:ph type="title" hasCustomPrompt="1"/>
          </p:nvPr>
        </p:nvSpPr>
        <p:spPr>
          <a:xfrm>
            <a:off x="947139" y="777320"/>
            <a:ext cx="3950822" cy="796247"/>
          </a:xfrm>
          <a:prstGeom prst="rect">
            <a:avLst/>
          </a:prstGeom>
        </p:spPr>
        <p:txBody>
          <a:bodyPr/>
          <a:lstStyle>
            <a:lvl1pPr algn="l">
              <a:defRPr sz="6000">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r>
              <a:rPr lang="en-US"/>
              <a:t>Thank You!</a:t>
            </a:r>
          </a:p>
        </p:txBody>
      </p:sp>
      <p:sp>
        <p:nvSpPr>
          <p:cNvPr id="4" name="Text Placeholder 3">
            <a:extLst>
              <a:ext uri="{FF2B5EF4-FFF2-40B4-BE49-F238E27FC236}">
                <a16:creationId xmlns:a16="http://schemas.microsoft.com/office/drawing/2014/main" id="{B0A5EA72-0DF2-7838-0DE6-D17A1BB16F34}"/>
              </a:ext>
            </a:extLst>
          </p:cNvPr>
          <p:cNvSpPr>
            <a:spLocks noGrp="1"/>
          </p:cNvSpPr>
          <p:nvPr>
            <p:ph type="body" sz="quarter" idx="11" hasCustomPrompt="1"/>
          </p:nvPr>
        </p:nvSpPr>
        <p:spPr>
          <a:xfrm>
            <a:off x="592377" y="2202413"/>
            <a:ext cx="5503623" cy="914400"/>
          </a:xfrm>
          <a:prstGeom prst="rect">
            <a:avLst/>
          </a:prstGeom>
        </p:spPr>
        <p:txBody>
          <a:bodyPr/>
          <a:lstStyle>
            <a:lvl1pPr marL="0" indent="0">
              <a:buFontTx/>
              <a:buNone/>
              <a:defRPr sz="3200">
                <a:solidFill>
                  <a:schemeClr val="tx1"/>
                </a:solidFill>
                <a:latin typeface="Aptos Narrow" panose="020B0004020202020204" pitchFamily="34"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US"/>
              <a:t>Connect with us on the Critical Sectors Community on WorkforceGPS!</a:t>
            </a:r>
          </a:p>
        </p:txBody>
      </p:sp>
      <p:sp>
        <p:nvSpPr>
          <p:cNvPr id="3" name="Text Placeholder 4">
            <a:extLst>
              <a:ext uri="{FF2B5EF4-FFF2-40B4-BE49-F238E27FC236}">
                <a16:creationId xmlns:a16="http://schemas.microsoft.com/office/drawing/2014/main" id="{02ADFE49-F952-95BB-8977-E91DBEEC775C}"/>
              </a:ext>
            </a:extLst>
          </p:cNvPr>
          <p:cNvSpPr>
            <a:spLocks noGrp="1"/>
          </p:cNvSpPr>
          <p:nvPr>
            <p:ph type="body" idx="20" hasCustomPrompt="1"/>
          </p:nvPr>
        </p:nvSpPr>
        <p:spPr>
          <a:xfrm>
            <a:off x="287576" y="5769427"/>
            <a:ext cx="7292509" cy="622505"/>
          </a:xfrm>
          <a:prstGeom prst="rect">
            <a:avLst/>
          </a:prstGeom>
        </p:spPr>
        <p:txBody>
          <a:bodyPr anchor="b"/>
          <a:lstStyle>
            <a:lvl1pPr marL="0" indent="0">
              <a:buNone/>
              <a:defRPr sz="2400" b="1">
                <a:solidFill>
                  <a:schemeClr val="accent4">
                    <a:lumMod val="20000"/>
                    <a:lumOff val="80000"/>
                  </a:schemeClr>
                </a:solidFill>
                <a:latin typeface="Aptos Narrow" panose="020B0004020202020204" pitchFamily="34" charset="0"/>
              </a:defRPr>
            </a:lvl1pPr>
          </a:lstStyle>
          <a:p>
            <a:r>
              <a:rPr lang="en-US"/>
              <a:t>Need Help?  Email: CriticalSectors@dol.gov and CC your FPO.</a:t>
            </a:r>
          </a:p>
        </p:txBody>
      </p:sp>
    </p:spTree>
    <p:custDataLst>
      <p:tags r:id="rId1"/>
    </p:custDataLst>
    <p:extLst>
      <p:ext uri="{BB962C8B-B14F-4D97-AF65-F5344CB8AC3E}">
        <p14:creationId xmlns:p14="http://schemas.microsoft.com/office/powerpoint/2010/main" val="49016757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864100" y="229123"/>
            <a:ext cx="2578100" cy="795528"/>
          </a:xfrm>
          <a:prstGeom prst="rect">
            <a:avLst/>
          </a:prstGeom>
        </p:spPr>
        <p:txBody>
          <a:bodyPr/>
          <a:lstStyle>
            <a:lvl1pPr>
              <a:defRPr sz="4000">
                <a:solidFill>
                  <a:srgbClr val="274E21"/>
                </a:solidFill>
                <a:latin typeface="Aptos SemiBold" panose="020B0004020202020204" pitchFamily="34" charset="0"/>
              </a:defRPr>
            </a:lvl1pPr>
          </a:lstStyle>
          <a:p>
            <a:r>
              <a:rPr lang="en-US"/>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l">
              <a:lnSpc>
                <a:spcPct val="100000"/>
              </a:lnSpc>
              <a:spcBef>
                <a:spcPts val="0"/>
              </a:spcBef>
              <a:buNone/>
              <a:defRPr sz="2200" b="1">
                <a:solidFill>
                  <a:srgbClr val="274E21"/>
                </a:solidFill>
                <a:latin typeface="Aptos Narrow" panose="020B0004020202020204" pitchFamily="34" charset="0"/>
              </a:defRPr>
            </a:lvl1pPr>
          </a:lstStyle>
          <a:p>
            <a:r>
              <a:rPr lang="en-US"/>
              <a:t>First Name Last Name</a:t>
            </a:r>
          </a:p>
        </p:txBody>
      </p:sp>
      <p:sp>
        <p:nvSpPr>
          <p:cNvPr id="2" name="Text Placeholder 8">
            <a:extLst>
              <a:ext uri="{FF2B5EF4-FFF2-40B4-BE49-F238E27FC236}">
                <a16:creationId xmlns:a16="http://schemas.microsoft.com/office/drawing/2014/main" id="{A21ADA6A-45DA-8154-A531-4185D5E759D0}"/>
              </a:ext>
            </a:extLst>
          </p:cNvPr>
          <p:cNvSpPr>
            <a:spLocks noGrp="1"/>
          </p:cNvSpPr>
          <p:nvPr>
            <p:ph type="body" sz="quarter" idx="30" hasCustomPrompt="1"/>
          </p:nvPr>
        </p:nvSpPr>
        <p:spPr>
          <a:xfrm>
            <a:off x="4226052" y="4015126"/>
            <a:ext cx="3739896" cy="868655"/>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pPr lvl="0"/>
            <a:r>
              <a:rPr lang="en-US"/>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918054944"/>
      </p:ext>
    </p:extLst>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Moderators">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699000" y="504286"/>
            <a:ext cx="2794000" cy="795528"/>
          </a:xfrm>
          <a:prstGeom prst="rect">
            <a:avLst/>
          </a:prstGeom>
        </p:spPr>
        <p:txBody>
          <a:bodyPr/>
          <a:lstStyle>
            <a:lvl1pPr>
              <a:defRPr sz="4000">
                <a:solidFill>
                  <a:srgbClr val="274E21"/>
                </a:solidFill>
                <a:latin typeface="Aptos SemiBold" panose="020B0004020202020204" pitchFamily="34" charset="0"/>
              </a:defRPr>
            </a:lvl1pPr>
          </a:lstStyle>
          <a:p>
            <a:r>
              <a:rPr lang="en-US"/>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l">
              <a:lnSpc>
                <a:spcPct val="100000"/>
              </a:lnSpc>
              <a:spcBef>
                <a:spcPts val="0"/>
              </a:spcBef>
              <a:buNone/>
              <a:defRPr sz="2200" b="1">
                <a:solidFill>
                  <a:srgbClr val="274E21"/>
                </a:solidFill>
                <a:latin typeface="Aptos Narrow" panose="020B0004020202020204" pitchFamily="34" charset="0"/>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l">
              <a:lnSpc>
                <a:spcPct val="100000"/>
              </a:lnSpc>
              <a:spcBef>
                <a:spcPts val="0"/>
              </a:spcBef>
              <a:buNone/>
              <a:defRPr sz="2000" b="1" i="0">
                <a:solidFill>
                  <a:srgbClr val="274E21"/>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11920410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703733" y="481182"/>
            <a:ext cx="2781300" cy="791432"/>
          </a:xfrm>
          <a:prstGeom prst="rect">
            <a:avLst/>
          </a:prstGeom>
        </p:spPr>
        <p:txBody>
          <a:bodyPr/>
          <a:lstStyle>
            <a:lvl1pPr>
              <a:defRPr sz="4000">
                <a:solidFill>
                  <a:srgbClr val="274E21"/>
                </a:solidFill>
              </a:defRPr>
            </a:lvl1pPr>
          </a:lstStyle>
          <a:p>
            <a:r>
              <a:rPr lang="en-US"/>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l">
              <a:lnSpc>
                <a:spcPct val="100000"/>
              </a:lnSpc>
              <a:spcBef>
                <a:spcPts val="0"/>
              </a:spcBef>
              <a:buNone/>
              <a:defRPr sz="2000" b="1" i="0">
                <a:solidFill>
                  <a:srgbClr val="274E21"/>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011921819"/>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1"/>
      </p:bgRef>
    </p:bg>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lvl1pPr>
              <a:defRPr>
                <a:solidFill>
                  <a:srgbClr val="274E21"/>
                </a:solidFill>
              </a:defRPr>
            </a:lvl1p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593917308"/>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4000">
                <a:solidFill>
                  <a:srgbClr val="274E21"/>
                </a:solidFill>
                <a:latin typeface="Aptos SemiBold" panose="020B0004020202020204" pitchFamily="34" charset="0"/>
              </a:defRPr>
            </a:lvl1pPr>
          </a:lstStyle>
          <a:p>
            <a:pPr lvl="0"/>
            <a:r>
              <a:rPr lang="en-US"/>
              <a:t>Click to add title</a:t>
            </a:r>
          </a:p>
        </p:txBody>
      </p:sp>
      <p:sp>
        <p:nvSpPr>
          <p:cNvPr id="2" name="Slide Number Placeholder 5">
            <a:extLst>
              <a:ext uri="{FF2B5EF4-FFF2-40B4-BE49-F238E27FC236}">
                <a16:creationId xmlns:a16="http://schemas.microsoft.com/office/drawing/2014/main" id="{0C3DA01C-897E-5CF3-3EAF-3255360B815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859295443"/>
      </p:ext>
    </p:extLst>
  </p:cSld>
  <p:clrMapOvr>
    <a:overrideClrMapping bg1="lt1" tx1="dk1" bg2="lt2" tx2="dk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1"/>
      </p:bgRef>
    </p:bg>
    <p:spTree>
      <p:nvGrpSpPr>
        <p:cNvPr id="1" name=""/>
        <p:cNvGrpSpPr/>
        <p:nvPr/>
      </p:nvGrpSpPr>
      <p:grpSpPr>
        <a:xfrm>
          <a:off x="0" y="0"/>
          <a:ext cx="0" cy="0"/>
          <a:chOff x="0" y="0"/>
          <a:chExt cx="0" cy="0"/>
        </a:xfrm>
      </p:grpSpPr>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0">
                <a:solidFill>
                  <a:srgbClr val="274E21"/>
                </a:solidFill>
              </a:defRPr>
            </a:lvl1pPr>
          </a:lstStyle>
          <a:p>
            <a:pPr lvl="0"/>
            <a:r>
              <a:rPr lang="en-US"/>
              <a:t>Type quote here</a:t>
            </a:r>
          </a:p>
        </p:txBody>
      </p:sp>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0"/>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rgbClr val="274E21"/>
                </a:solidFill>
                <a:latin typeface="Aptos SemiBold" panose="020B0004020202020204" pitchFamily="34" charset="0"/>
              </a:defRPr>
            </a:lvl1pPr>
            <a:lvl2pPr marL="457200" indent="0" algn="r">
              <a:buNone/>
              <a:defRPr lang="en-US" sz="2400" i="0" kern="1200" dirty="0">
                <a:solidFill>
                  <a:schemeClr val="tx1"/>
                </a:solidFill>
                <a:latin typeface="+mn-lt"/>
                <a:ea typeface="+mn-ea"/>
                <a:cs typeface="+mn-cs"/>
              </a:defRPr>
            </a:lvl2pPr>
            <a:lvl3pPr algn="r">
              <a:defRPr/>
            </a:lvl3pPr>
            <a:lvl4pPr algn="r">
              <a:defRPr/>
            </a:lvl4pPr>
            <a:lvl5pPr algn="r">
              <a:defRPr/>
            </a:lvl5pPr>
          </a:lstStyle>
          <a:p>
            <a:pPr lvl="0"/>
            <a:r>
              <a:rPr lang="en-US"/>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a:t>Additional info if applicable, delete line otherwise</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659094609"/>
      </p:ext>
    </p:extLst>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Resource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4779772" y="546456"/>
            <a:ext cx="2632456" cy="694944"/>
          </a:xfrm>
          <a:prstGeom prst="rect">
            <a:avLst/>
          </a:prstGeom>
        </p:spPr>
        <p:txBody>
          <a:bodyPr>
            <a:normAutofit/>
          </a:bodyPr>
          <a:lstStyle>
            <a:lvl1pPr>
              <a:defRPr sz="4000">
                <a:solidFill>
                  <a:srgbClr val="274E21"/>
                </a:solidFill>
              </a:defRPr>
            </a:lvl1pPr>
          </a:lstStyle>
          <a:p>
            <a:r>
              <a:rPr lang="en-US"/>
              <a:t>Resources</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
                <a:schemeClr val="tx1"/>
              </a:buClr>
              <a:buSzPct val="70000"/>
              <a:buFont typeface="Wingdings 3" panose="05040102010807070707" pitchFamily="18" charset="2"/>
              <a:buChar char=""/>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245376765"/>
      </p:ext>
    </p:extLst>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Resources: Two Columns">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4722622" y="377444"/>
            <a:ext cx="2746756" cy="694944"/>
          </a:xfrm>
          <a:prstGeom prst="rect">
            <a:avLst/>
          </a:prstGeom>
        </p:spPr>
        <p:txBody>
          <a:bodyPr>
            <a:normAutofit/>
          </a:bodyPr>
          <a:lstStyle>
            <a:lvl1pPr>
              <a:defRPr sz="4000">
                <a:solidFill>
                  <a:srgbClr val="274E21"/>
                </a:solidFill>
              </a:defRPr>
            </a:lvl1pPr>
          </a:lstStyle>
          <a:p>
            <a:r>
              <a:rPr lang="en-US"/>
              <a:t>Resources</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Tx/>
              <a:buSzPct val="70000"/>
              <a:buFont typeface="Wingdings 3" panose="05040102010807070707" pitchFamily="18" charset="2"/>
              <a:buChar char=""/>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
                <a:schemeClr val="accent1"/>
              </a:buClr>
              <a:buSzPct val="70000"/>
              <a:buFont typeface="Wingdings 3" panose="05040102010807070707" pitchFamily="18" charset="2"/>
              <a:buChar char="Æ"/>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004360488"/>
      </p:ext>
    </p:extLst>
  </p:cSld>
  <p:clrMapOvr>
    <a:overrideClrMapping bg1="lt1" tx1="dk1" bg2="lt2" tx2="dk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reakout Room List">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4000">
                <a:solidFill>
                  <a:srgbClr val="274E21"/>
                </a:solidFill>
              </a:defRPr>
            </a:lvl1pPr>
          </a:lstStyle>
          <a:p>
            <a:r>
              <a:rPr lang="en-US"/>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rgbClr val="274E21"/>
              </a:buClr>
              <a:buSzPct val="120000"/>
              <a:buFont typeface="+mj-lt"/>
              <a:buAutoNum type="arabicPeriod"/>
              <a:defRPr sz="2800" b="1">
                <a:solidFill>
                  <a:schemeClr val="tx1"/>
                </a:solidFill>
              </a:defRPr>
            </a:lvl1pPr>
            <a:lvl2pPr marL="457200" indent="0">
              <a:spcBef>
                <a:spcPts val="200"/>
              </a:spcBef>
              <a:buNone/>
              <a:defRPr sz="2600" i="0">
                <a:solidFill>
                  <a:schemeClr val="tx1"/>
                </a:solidFill>
                <a:latin typeface="Aptos Narrow" panose="020B0004020202020204" pitchFamily="34" charset="0"/>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2400" b="1">
                <a:solidFill>
                  <a:schemeClr val="tx1"/>
                </a:solidFill>
              </a:defRPr>
            </a:lvl4pPr>
            <a:lvl5pPr marL="2194560">
              <a:defRPr/>
            </a:lvl5pPr>
          </a:lstStyle>
          <a:p>
            <a:pPr lvl="0"/>
            <a:r>
              <a:rPr lang="en-US"/>
              <a:t>Breakout Room Title</a:t>
            </a:r>
          </a:p>
          <a:p>
            <a:pPr lvl="1"/>
            <a:r>
              <a:rPr lang="en-US"/>
              <a:t>Breakout Room Summary / Description</a:t>
            </a:r>
          </a:p>
          <a:p>
            <a:pPr lvl="3"/>
            <a:r>
              <a:rPr lang="en-US"/>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777994070"/>
      </p:ext>
    </p:extLst>
  </p:cSld>
  <p:clrMapOvr>
    <a:overrideClrMapping bg1="lt1" tx1="dk1" bg2="lt2" tx2="dk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Breakout Room List">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884408" cy="694944"/>
          </a:xfrm>
          <a:prstGeom prst="rect">
            <a:avLst/>
          </a:prstGeom>
        </p:spPr>
        <p:txBody>
          <a:bodyPr>
            <a:normAutofit/>
          </a:bodyPr>
          <a:lstStyle>
            <a:lvl1pPr>
              <a:defRPr sz="4000">
                <a:solidFill>
                  <a:srgbClr val="274E21"/>
                </a:solidFill>
              </a:defRPr>
            </a:lvl1pPr>
          </a:lstStyle>
          <a:p>
            <a:r>
              <a:rPr lang="en-US"/>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621791" y="1646072"/>
            <a:ext cx="11035307" cy="4394579"/>
          </a:xfrm>
          <a:prstGeom prst="rect">
            <a:avLst/>
          </a:prstGeom>
        </p:spPr>
        <p:txBody>
          <a:bodyPr anchor="t"/>
          <a:lstStyle>
            <a:lvl1pPr marL="0" indent="0">
              <a:buClr>
                <a:srgbClr val="274E21"/>
              </a:buClr>
              <a:buSzPct val="100000"/>
              <a:buFont typeface="+mj-lt"/>
              <a:buNone/>
              <a:defRPr sz="2600" b="0">
                <a:solidFill>
                  <a:schemeClr val="tx1"/>
                </a:solidFill>
              </a:defRPr>
            </a:lvl1pPr>
            <a:lvl2pPr marL="457200" indent="0">
              <a:spcBef>
                <a:spcPts val="200"/>
              </a:spcBef>
              <a:buNone/>
              <a:defRPr sz="2600" i="0">
                <a:solidFill>
                  <a:schemeClr val="tx1"/>
                </a:solidFill>
                <a:latin typeface="Aptos Narrow" panose="020B0004020202020204" pitchFamily="34" charset="0"/>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2400" b="1">
                <a:solidFill>
                  <a:schemeClr val="tx1"/>
                </a:solidFill>
              </a:defRPr>
            </a:lvl4pPr>
            <a:lvl5pPr marL="2194560">
              <a:defRPr/>
            </a:lvl5pPr>
          </a:lstStyle>
          <a:p>
            <a:pPr lvl="0"/>
            <a:r>
              <a:rPr lang="en-US"/>
              <a:t>Event Title Here</a:t>
            </a:r>
          </a:p>
          <a:p>
            <a:pPr lvl="0"/>
            <a:r>
              <a:rPr lang="en-US"/>
              <a:t>Event summary goes here</a:t>
            </a:r>
          </a:p>
          <a:p>
            <a:pPr lvl="0"/>
            <a:r>
              <a:rPr lang="en-US"/>
              <a:t>Event Date: Month, XX, 20XX</a:t>
            </a:r>
          </a:p>
          <a:p>
            <a:pPr lvl="0"/>
            <a:r>
              <a:rPr lang="en-US"/>
              <a:t>Event Time: </a:t>
            </a:r>
            <a:r>
              <a:rPr lang="en-US" err="1"/>
              <a:t>XX:XX</a:t>
            </a:r>
            <a:r>
              <a:rPr lang="en-US"/>
              <a:t> ET</a:t>
            </a:r>
          </a:p>
          <a:p>
            <a:pPr lvl="0"/>
            <a:r>
              <a:rPr lang="en-US"/>
              <a:t>Registration Link Here (if applicable)</a:t>
            </a:r>
          </a:p>
          <a:p>
            <a:pPr lvl="0"/>
            <a:endParaRPr lang="en-US"/>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868591377"/>
      </p:ext>
    </p:extLst>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ntent Highlight">
    <p:bg>
      <p:bgPr>
        <a:blipFill dpi="0" rotWithShape="1">
          <a:blip r:embed="rId3">
            <a:alphaModFix amt="45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606425" y="695325"/>
            <a:ext cx="4524375" cy="571500"/>
          </a:xfrm>
          <a:prstGeom prst="rect">
            <a:avLst/>
          </a:prstGeom>
        </p:spPr>
        <p:txBody>
          <a:bodyPr/>
          <a:lstStyle>
            <a:lvl1pPr marL="0" indent="0" algn="l">
              <a:buFontTx/>
              <a:buNone/>
              <a:defRPr sz="4000">
                <a:solidFill>
                  <a:schemeClr val="tx1"/>
                </a:solidFill>
                <a:latin typeface="Aptos SemiBold" panose="020B0004020202020204" pitchFamily="34" charset="0"/>
              </a:defRPr>
            </a:lvl1pPr>
          </a:lstStyle>
          <a:p>
            <a:pPr lvl="0"/>
            <a:r>
              <a:rPr lang="en-US"/>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606425" y="1600557"/>
            <a:ext cx="4524375" cy="4398381"/>
          </a:xfrm>
          <a:prstGeom prst="rect">
            <a:avLst/>
          </a:prstGeom>
        </p:spPr>
        <p:txBody>
          <a:bodyPr/>
          <a:lstStyle>
            <a:lvl1pPr marL="228600" indent="-228600">
              <a:buFont typeface="Wingdings" panose="05000000000000000000" pitchFamily="2" charset="2"/>
              <a:buChar char="§"/>
              <a:defRPr sz="2800"/>
            </a:lvl1pPr>
            <a:lvl2pPr marL="685800" indent="-228600">
              <a:buFont typeface="Wingdings" panose="05000000000000000000" pitchFamily="2" charset="2"/>
              <a:buChar char="§"/>
              <a:defRPr sz="2600"/>
            </a:lvl2pPr>
            <a:lvl3pPr marL="1143000" indent="-228600">
              <a:buFont typeface="Wingdings" panose="05000000000000000000" pitchFamily="2" charset="2"/>
              <a:buChar char="§"/>
              <a:defRPr sz="2400"/>
            </a:lvl3pPr>
            <a:lvl4pPr marL="1600200" indent="-228600">
              <a:buFont typeface="Wingdings" panose="05000000000000000000" pitchFamily="2" charset="2"/>
              <a:buChar char="§"/>
              <a:defRPr sz="2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bg2"/>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51782945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703572" y="466344"/>
            <a:ext cx="2784856" cy="694944"/>
          </a:xfrm>
          <a:prstGeom prst="rect">
            <a:avLst/>
          </a:prstGeom>
        </p:spPr>
        <p:txBody>
          <a:bodyPr>
            <a:normAutofit/>
          </a:bodyPr>
          <a:lstStyle>
            <a:lvl1pPr>
              <a:defRPr sz="40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85801" y="1600200"/>
            <a:ext cx="10731500"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534877096"/>
      </p:ext>
    </p:extLst>
  </p:cSld>
  <p:clrMapOvr>
    <a:overrideClrMapping bg1="lt1" tx1="dk1" bg2="lt2" tx2="dk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703572" y="466344"/>
            <a:ext cx="2784856" cy="694944"/>
          </a:xfrm>
          <a:prstGeom prst="rect">
            <a:avLst/>
          </a:prstGeom>
        </p:spPr>
        <p:txBody>
          <a:bodyPr>
            <a:normAutofit/>
          </a:bodyPr>
          <a:lstStyle>
            <a:lvl1pPr>
              <a:defRPr sz="40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476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2" name="Content Placeholder 6">
            <a:extLst>
              <a:ext uri="{FF2B5EF4-FFF2-40B4-BE49-F238E27FC236}">
                <a16:creationId xmlns:a16="http://schemas.microsoft.com/office/drawing/2014/main" id="{5F0A86C7-E279-98CB-2208-616D684BE2C0}"/>
              </a:ext>
            </a:extLst>
          </p:cNvPr>
          <p:cNvSpPr>
            <a:spLocks noGrp="1"/>
          </p:cNvSpPr>
          <p:nvPr>
            <p:ph sz="quarter" idx="11" hasCustomPrompt="1"/>
          </p:nvPr>
        </p:nvSpPr>
        <p:spPr>
          <a:xfrm>
            <a:off x="61975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032295242"/>
      </p:ext>
    </p:extLst>
  </p:cSld>
  <p:clrMapOvr>
    <a:overrideClrMapping bg1="lt1" tx1="dk1" bg2="lt2" tx2="dk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Poll Activity ">
    <p:bg>
      <p:bgPr>
        <a:solidFill>
          <a:srgbClr val="274E2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1593322"/>
            <a:ext cx="2819400" cy="653825"/>
          </a:xfrm>
          <a:prstGeom prst="rect">
            <a:avLst/>
          </a:prstGeom>
        </p:spPr>
        <p:txBody>
          <a:bodyPr/>
          <a:lstStyle>
            <a:lvl1pPr>
              <a:defRPr sz="4000" b="1">
                <a:solidFill>
                  <a:schemeClr val="bg1"/>
                </a:solidFill>
                <a:latin typeface="Aptos SemiBold" panose="020B0004020202020204" pitchFamily="34" charset="0"/>
                <a:ea typeface="Roboto" panose="02000000000000000000" pitchFamily="2" charset="0"/>
                <a:cs typeface="Roboto" panose="02000000000000000000" pitchFamily="2" charset="0"/>
              </a:defRPr>
            </a:lvl1pPr>
          </a:lstStyle>
          <a:p>
            <a:r>
              <a:rPr lang="en-US"/>
              <a:t>Poll Activity</a:t>
            </a:r>
          </a:p>
        </p:txBody>
      </p:sp>
      <p:sp>
        <p:nvSpPr>
          <p:cNvPr id="7" name="TextBox 6">
            <a:extLst>
              <a:ext uri="{FF2B5EF4-FFF2-40B4-BE49-F238E27FC236}">
                <a16:creationId xmlns:a16="http://schemas.microsoft.com/office/drawing/2014/main" id="{D794A977-4DA5-8325-DB63-B53E3391F07D}"/>
              </a:ext>
              <a:ext uri="{C183D7F6-B498-43B3-948B-1728B52AA6E4}">
                <adec:decorative xmlns:adec="http://schemas.microsoft.com/office/drawing/2017/decorative" val="1"/>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a:extLst>
              <a:ext uri="{FF2B5EF4-FFF2-40B4-BE49-F238E27FC236}">
                <a16:creationId xmlns:a16="http://schemas.microsoft.com/office/drawing/2014/main" id="{7109F4C4-70DC-E39C-005F-E91C72B39E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40" y="34290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117929" y="2668588"/>
            <a:ext cx="3558846" cy="2913062"/>
          </a:xfrm>
          <a:prstGeom prst="rect">
            <a:avLst/>
          </a:prstGeom>
        </p:spPr>
        <p:txBody>
          <a:bodyPr/>
          <a:lstStyle>
            <a:lvl1pPr marL="0" indent="0">
              <a:buNone/>
              <a:defRPr sz="3200">
                <a:solidFill>
                  <a:schemeClr val="bg1"/>
                </a:solidFill>
                <a:latin typeface="Aptos SemiBold" panose="020B0004020202020204" pitchFamily="34" charset="0"/>
              </a:defRPr>
            </a:lvl1pPr>
          </a:lstStyle>
          <a:p>
            <a:pPr lvl="0"/>
            <a:r>
              <a:rPr lang="en-US"/>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24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p:txBody>
      </p:sp>
      <p:sp>
        <p:nvSpPr>
          <p:cNvPr id="2" name="Slide Number Placeholder 5">
            <a:extLst>
              <a:ext uri="{FF2B5EF4-FFF2-40B4-BE49-F238E27FC236}">
                <a16:creationId xmlns:a16="http://schemas.microsoft.com/office/drawing/2014/main" id="{E14C544D-2D67-279B-08D9-0A5C0CC05D6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bg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53233540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r>
              <a:rPr lang="en-US"/>
              <a:t>Critical Sectors 2026 P2P Virtual Intensive</a:t>
            </a:r>
          </a:p>
        </p:txBody>
      </p:sp>
      <p:sp>
        <p:nvSpPr>
          <p:cNvPr id="6" name="Slide Number Placeholder 5">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3">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062545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5979C2-F07A-484E-F560-9EC3B92A21AA}"/>
              </a:ext>
            </a:extLst>
          </p:cNvPr>
          <p:cNvSpPr>
            <a:spLocks noGrp="1" noRot="1" noMove="1" noResize="1" noEditPoints="1" noAdjustHandles="1" noChangeArrowheads="1" noChangeShapeType="1"/>
          </p:cNvSpPr>
          <p:nvPr userDrawn="1"/>
        </p:nvSpPr>
        <p:spPr>
          <a:xfrm>
            <a:off x="-49530" y="6331522"/>
            <a:ext cx="12252960" cy="52647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864100" y="229123"/>
            <a:ext cx="2578100" cy="795528"/>
          </a:xfrm>
          <a:prstGeom prst="rect">
            <a:avLst/>
          </a:prstGeom>
        </p:spPr>
        <p:txBody>
          <a:bodyPr/>
          <a:lstStyle>
            <a:lvl1pPr>
              <a:defRPr sz="4000">
                <a:solidFill>
                  <a:srgbClr val="274E21"/>
                </a:solidFill>
                <a:latin typeface="Aptos SemiBold" panose="020B0004020202020204" pitchFamily="34" charset="0"/>
              </a:defRPr>
            </a:lvl1pPr>
          </a:lstStyle>
          <a:p>
            <a:r>
              <a:rPr lang="en-US"/>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l">
              <a:lnSpc>
                <a:spcPct val="100000"/>
              </a:lnSpc>
              <a:spcBef>
                <a:spcPts val="0"/>
              </a:spcBef>
              <a:buNone/>
              <a:defRPr sz="2200" b="1">
                <a:solidFill>
                  <a:srgbClr val="274E21"/>
                </a:solidFill>
                <a:latin typeface="Aptos Narrow" panose="020B0004020202020204" pitchFamily="34" charset="0"/>
              </a:defRPr>
            </a:lvl1pPr>
          </a:lstStyle>
          <a:p>
            <a:r>
              <a:rPr lang="en-US"/>
              <a:t>First Name Last Name</a:t>
            </a:r>
          </a:p>
        </p:txBody>
      </p:sp>
      <p:sp>
        <p:nvSpPr>
          <p:cNvPr id="2" name="Text Placeholder 8">
            <a:extLst>
              <a:ext uri="{FF2B5EF4-FFF2-40B4-BE49-F238E27FC236}">
                <a16:creationId xmlns:a16="http://schemas.microsoft.com/office/drawing/2014/main" id="{A21ADA6A-45DA-8154-A531-4185D5E759D0}"/>
              </a:ext>
            </a:extLst>
          </p:cNvPr>
          <p:cNvSpPr>
            <a:spLocks noGrp="1"/>
          </p:cNvSpPr>
          <p:nvPr>
            <p:ph type="body" sz="quarter" idx="30" hasCustomPrompt="1"/>
          </p:nvPr>
        </p:nvSpPr>
        <p:spPr>
          <a:xfrm>
            <a:off x="4226052" y="4015126"/>
            <a:ext cx="3739896" cy="868655"/>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pPr lvl="0"/>
            <a:r>
              <a:rPr lang="en-US"/>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tx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4" name="Picture 3" descr="A picture containing logo&#10;&#10;Description automatically generated">
            <a:extLst>
              <a:ext uri="{FF2B5EF4-FFF2-40B4-BE49-F238E27FC236}">
                <a16:creationId xmlns:a16="http://schemas.microsoft.com/office/drawing/2014/main" id="{313BDE4A-DEFF-B9D8-ADB0-85C05C6DCB6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31114" y="6477917"/>
            <a:ext cx="2177956" cy="344811"/>
          </a:xfrm>
          <a:prstGeom prst="rect">
            <a:avLst/>
          </a:prstGeom>
        </p:spPr>
      </p:pic>
    </p:spTree>
    <p:custDataLst>
      <p:tags r:id="rId1"/>
    </p:custDataLst>
    <p:extLst>
      <p:ext uri="{BB962C8B-B14F-4D97-AF65-F5344CB8AC3E}">
        <p14:creationId xmlns:p14="http://schemas.microsoft.com/office/powerpoint/2010/main" val="1275552232"/>
      </p:ext>
    </p:extLst>
  </p:cSld>
  <p:clrMapOvr>
    <a:overrideClrMapping bg1="lt1" tx1="dk1" bg2="lt2" tx2="dk2" accent1="accent1" accent2="accent2" accent3="accent3" accent4="accent4" accent5="accent5" accent6="accent6" hlink="hlink" folHlink="folHlink"/>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Moderators">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699000" y="504286"/>
            <a:ext cx="2794000" cy="795528"/>
          </a:xfrm>
          <a:prstGeom prst="rect">
            <a:avLst/>
          </a:prstGeom>
        </p:spPr>
        <p:txBody>
          <a:bodyPr/>
          <a:lstStyle>
            <a:lvl1pPr>
              <a:defRPr sz="4000">
                <a:solidFill>
                  <a:srgbClr val="274E21"/>
                </a:solidFill>
                <a:latin typeface="Aptos SemiBold" panose="020B0004020202020204" pitchFamily="34" charset="0"/>
              </a:defRPr>
            </a:lvl1pPr>
          </a:lstStyle>
          <a:p>
            <a:r>
              <a:rPr lang="en-US"/>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l">
              <a:lnSpc>
                <a:spcPct val="100000"/>
              </a:lnSpc>
              <a:spcBef>
                <a:spcPts val="0"/>
              </a:spcBef>
              <a:buNone/>
              <a:defRPr sz="2200" b="1">
                <a:solidFill>
                  <a:srgbClr val="274E21"/>
                </a:solidFill>
                <a:latin typeface="Aptos Narrow" panose="020B0004020202020204" pitchFamily="34" charset="0"/>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l">
              <a:lnSpc>
                <a:spcPct val="100000"/>
              </a:lnSpc>
              <a:spcBef>
                <a:spcPts val="0"/>
              </a:spcBef>
              <a:buNone/>
              <a:defRPr sz="2000" b="1" i="0">
                <a:solidFill>
                  <a:srgbClr val="274E21"/>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81750641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703733" y="481182"/>
            <a:ext cx="2781300" cy="791432"/>
          </a:xfrm>
          <a:prstGeom prst="rect">
            <a:avLst/>
          </a:prstGeom>
        </p:spPr>
        <p:txBody>
          <a:bodyPr/>
          <a:lstStyle>
            <a:lvl1pPr>
              <a:defRPr sz="4000">
                <a:solidFill>
                  <a:srgbClr val="274E21"/>
                </a:solidFill>
              </a:defRPr>
            </a:lvl1pPr>
          </a:lstStyle>
          <a:p>
            <a:r>
              <a:rPr lang="en-US"/>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l">
              <a:lnSpc>
                <a:spcPct val="100000"/>
              </a:lnSpc>
              <a:spcBef>
                <a:spcPts val="0"/>
              </a:spcBef>
              <a:buNone/>
              <a:defRPr sz="2000" b="1" i="0">
                <a:solidFill>
                  <a:srgbClr val="274E21"/>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438127536"/>
      </p:ext>
    </p:extLst>
  </p:cSld>
  <p:clrMapOvr>
    <a:overrideClrMapping bg1="lt1" tx1="dk1" bg2="lt2" tx2="dk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1"/>
      </p:bgRef>
    </p:bg>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lvl1pPr>
              <a:defRPr>
                <a:solidFill>
                  <a:srgbClr val="274E21"/>
                </a:solidFill>
              </a:defRPr>
            </a:lvl1p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84153985"/>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1"/>
      </p:bgRef>
    </p:bg>
    <p:spTree>
      <p:nvGrpSpPr>
        <p:cNvPr id="1" name=""/>
        <p:cNvGrpSpPr/>
        <p:nvPr/>
      </p:nvGrpSpPr>
      <p:grpSpPr>
        <a:xfrm>
          <a:off x="0" y="0"/>
          <a:ext cx="0" cy="0"/>
          <a:chOff x="0" y="0"/>
          <a:chExt cx="0" cy="0"/>
        </a:xfrm>
      </p:grpSpPr>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0">
                <a:solidFill>
                  <a:srgbClr val="274E21"/>
                </a:solidFill>
              </a:defRPr>
            </a:lvl1pPr>
          </a:lstStyle>
          <a:p>
            <a:pPr lvl="0"/>
            <a:r>
              <a:rPr lang="en-US"/>
              <a:t>Type quote here</a:t>
            </a:r>
          </a:p>
        </p:txBody>
      </p:sp>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0"/>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rgbClr val="274E21"/>
                </a:solidFill>
                <a:latin typeface="Aptos SemiBold" panose="020B0004020202020204" pitchFamily="34" charset="0"/>
              </a:defRPr>
            </a:lvl1pPr>
            <a:lvl2pPr marL="457200" indent="0" algn="r">
              <a:buNone/>
              <a:defRPr lang="en-US" sz="2400" i="0" kern="1200" dirty="0">
                <a:solidFill>
                  <a:schemeClr val="tx1"/>
                </a:solidFill>
                <a:latin typeface="+mn-lt"/>
                <a:ea typeface="+mn-ea"/>
                <a:cs typeface="+mn-cs"/>
              </a:defRPr>
            </a:lvl2pPr>
            <a:lvl3pPr algn="r">
              <a:defRPr/>
            </a:lvl3pPr>
            <a:lvl4pPr algn="r">
              <a:defRPr/>
            </a:lvl4pPr>
            <a:lvl5pPr algn="r">
              <a:defRPr/>
            </a:lvl5pPr>
          </a:lstStyle>
          <a:p>
            <a:pPr lvl="0"/>
            <a:r>
              <a:rPr lang="en-US"/>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a:t>Additional info if applicable, delete line otherwise</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181483847"/>
      </p:ext>
    </p:extLst>
  </p:cSld>
  <p:clrMapOvr>
    <a:overrideClrMapping bg1="lt1" tx1="dk1" bg2="lt2" tx2="dk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Resource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4549554" y="546456"/>
            <a:ext cx="3092891" cy="694944"/>
          </a:xfrm>
          <a:prstGeom prst="rect">
            <a:avLst/>
          </a:prstGeom>
        </p:spPr>
        <p:txBody>
          <a:bodyPr>
            <a:noAutofit/>
          </a:bodyPr>
          <a:lstStyle>
            <a:lvl1pPr>
              <a:defRPr sz="4800">
                <a:solidFill>
                  <a:srgbClr val="274E21"/>
                </a:solidFill>
              </a:defRPr>
            </a:lvl1pPr>
          </a:lstStyle>
          <a:p>
            <a:r>
              <a:rPr lang="en-US"/>
              <a:t>Resources</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
                <a:schemeClr val="tx1"/>
              </a:buClr>
              <a:buSzPct val="70000"/>
              <a:buFont typeface="Wingdings 3" panose="05040102010807070707" pitchFamily="18" charset="2"/>
              <a:buChar char=""/>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753847005"/>
      </p:ext>
    </p:extLst>
  </p:cSld>
  <p:clrMapOvr>
    <a:overrideClrMapping bg1="lt1" tx1="dk1" bg2="lt2" tx2="dk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Resources: Two Columns">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4541031" y="389475"/>
            <a:ext cx="3109937" cy="694944"/>
          </a:xfrm>
          <a:prstGeom prst="rect">
            <a:avLst/>
          </a:prstGeom>
        </p:spPr>
        <p:txBody>
          <a:bodyPr>
            <a:noAutofit/>
          </a:bodyPr>
          <a:lstStyle>
            <a:lvl1pPr>
              <a:defRPr sz="4800">
                <a:solidFill>
                  <a:srgbClr val="274E21"/>
                </a:solidFill>
              </a:defRPr>
            </a:lvl1pPr>
          </a:lstStyle>
          <a:p>
            <a:r>
              <a:rPr lang="en-US"/>
              <a:t>Resources</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Tx/>
              <a:buSzPct val="70000"/>
              <a:buFont typeface="Wingdings 3" panose="05040102010807070707" pitchFamily="18" charset="2"/>
              <a:buChar char=""/>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
                <a:schemeClr val="accent1"/>
              </a:buClr>
              <a:buSzPct val="70000"/>
              <a:buFont typeface="Wingdings 3" panose="05040102010807070707" pitchFamily="18" charset="2"/>
              <a:buChar char="Æ"/>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019134663"/>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Breakout Room List">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1143080" y="466344"/>
            <a:ext cx="9905840" cy="694944"/>
          </a:xfrm>
          <a:prstGeom prst="rect">
            <a:avLst/>
          </a:prstGeom>
        </p:spPr>
        <p:txBody>
          <a:bodyPr>
            <a:noAutofit/>
          </a:bodyPr>
          <a:lstStyle>
            <a:lvl1pPr>
              <a:defRPr sz="4800">
                <a:solidFill>
                  <a:srgbClr val="274E21"/>
                </a:solidFill>
              </a:defRPr>
            </a:lvl1pPr>
          </a:lstStyle>
          <a:p>
            <a:r>
              <a:rPr lang="en-US"/>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rgbClr val="274E21"/>
              </a:buClr>
              <a:buSzPct val="120000"/>
              <a:buFont typeface="+mj-lt"/>
              <a:buAutoNum type="arabicPeriod"/>
              <a:defRPr sz="2800" b="1">
                <a:solidFill>
                  <a:schemeClr val="tx1"/>
                </a:solidFill>
              </a:defRPr>
            </a:lvl1pPr>
            <a:lvl2pPr marL="457200" indent="0">
              <a:spcBef>
                <a:spcPts val="200"/>
              </a:spcBef>
              <a:buNone/>
              <a:defRPr sz="2600" i="0">
                <a:solidFill>
                  <a:schemeClr val="tx1"/>
                </a:solidFill>
                <a:latin typeface="Aptos Narrow" panose="020B0004020202020204" pitchFamily="34" charset="0"/>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2400" b="1">
                <a:solidFill>
                  <a:schemeClr val="tx1"/>
                </a:solidFill>
              </a:defRPr>
            </a:lvl4pPr>
            <a:lvl5pPr marL="2194560">
              <a:defRPr/>
            </a:lvl5pPr>
          </a:lstStyle>
          <a:p>
            <a:pPr lvl="0"/>
            <a:r>
              <a:rPr lang="en-US"/>
              <a:t>Breakout Room Title</a:t>
            </a:r>
          </a:p>
          <a:p>
            <a:pPr lvl="1"/>
            <a:r>
              <a:rPr lang="en-US"/>
              <a:t>Breakout Room Summary / Description</a:t>
            </a:r>
          </a:p>
          <a:p>
            <a:pPr lvl="3"/>
            <a:r>
              <a:rPr lang="en-US"/>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454895389"/>
      </p:ext>
    </p:extLst>
  </p:cSld>
  <p:clrMapOvr>
    <a:overrideClrMapping bg1="lt1" tx1="dk1" bg2="lt2" tx2="dk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Breakout Room List">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1035306" cy="694944"/>
          </a:xfrm>
          <a:prstGeom prst="rect">
            <a:avLst/>
          </a:prstGeom>
        </p:spPr>
        <p:txBody>
          <a:bodyPr>
            <a:noAutofit/>
          </a:bodyPr>
          <a:lstStyle>
            <a:lvl1pPr>
              <a:defRPr sz="4800">
                <a:solidFill>
                  <a:srgbClr val="274E21"/>
                </a:solidFill>
              </a:defRPr>
            </a:lvl1pPr>
          </a:lstStyle>
          <a:p>
            <a:r>
              <a:rPr lang="en-US"/>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621791" y="1888958"/>
            <a:ext cx="11035307" cy="4151693"/>
          </a:xfrm>
          <a:prstGeom prst="rect">
            <a:avLst/>
          </a:prstGeom>
        </p:spPr>
        <p:txBody>
          <a:bodyPr anchor="t"/>
          <a:lstStyle>
            <a:lvl1pPr marL="0" indent="0">
              <a:buClr>
                <a:srgbClr val="274E21"/>
              </a:buClr>
              <a:buSzPct val="100000"/>
              <a:buFont typeface="+mj-lt"/>
              <a:buNone/>
              <a:defRPr sz="2600" b="0">
                <a:solidFill>
                  <a:schemeClr val="tx1"/>
                </a:solidFill>
              </a:defRPr>
            </a:lvl1pPr>
            <a:lvl2pPr marL="457200" indent="0">
              <a:spcBef>
                <a:spcPts val="200"/>
              </a:spcBef>
              <a:buNone/>
              <a:defRPr sz="2600" i="0">
                <a:solidFill>
                  <a:schemeClr val="tx1"/>
                </a:solidFill>
                <a:latin typeface="Aptos Narrow" panose="020B0004020202020204" pitchFamily="34" charset="0"/>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2400" b="1">
                <a:solidFill>
                  <a:schemeClr val="tx1"/>
                </a:solidFill>
              </a:defRPr>
            </a:lvl4pPr>
            <a:lvl5pPr marL="2194560">
              <a:defRPr/>
            </a:lvl5pPr>
          </a:lstStyle>
          <a:p>
            <a:pPr lvl="0"/>
            <a:r>
              <a:rPr lang="en-US"/>
              <a:t>Event Title Here</a:t>
            </a:r>
          </a:p>
          <a:p>
            <a:pPr lvl="0"/>
            <a:r>
              <a:rPr lang="en-US"/>
              <a:t>Event summary goes here</a:t>
            </a:r>
          </a:p>
          <a:p>
            <a:pPr lvl="0"/>
            <a:r>
              <a:rPr lang="en-US"/>
              <a:t>Event Date: Month, XX, 20XX</a:t>
            </a:r>
          </a:p>
          <a:p>
            <a:pPr lvl="0"/>
            <a:r>
              <a:rPr lang="en-US"/>
              <a:t>Event Time: </a:t>
            </a:r>
            <a:r>
              <a:rPr lang="en-US" err="1"/>
              <a:t>XX:XX</a:t>
            </a:r>
            <a:r>
              <a:rPr lang="en-US"/>
              <a:t> ET</a:t>
            </a:r>
          </a:p>
          <a:p>
            <a:pPr lvl="0"/>
            <a:r>
              <a:rPr lang="en-US"/>
              <a:t>Registration Link Here (if applicable)</a:t>
            </a:r>
          </a:p>
          <a:p>
            <a:pPr lvl="0"/>
            <a:endParaRPr lang="en-US"/>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714723215"/>
      </p:ext>
    </p:extLst>
  </p:cSld>
  <p:clrMapOvr>
    <a:overrideClrMapping bg1="lt1" tx1="dk1" bg2="lt2" tx2="dk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ntent Highlight">
    <p:bg>
      <p:bgPr>
        <a:blipFill dpi="0" rotWithShape="1">
          <a:blip r:embed="rId3">
            <a:alphaModFix amt="45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606425" y="695325"/>
            <a:ext cx="4524375" cy="571500"/>
          </a:xfrm>
          <a:prstGeom prst="rect">
            <a:avLst/>
          </a:prstGeom>
        </p:spPr>
        <p:txBody>
          <a:bodyPr/>
          <a:lstStyle>
            <a:lvl1pPr marL="0" indent="0" algn="l">
              <a:buFontTx/>
              <a:buNone/>
              <a:defRPr sz="4800">
                <a:solidFill>
                  <a:schemeClr val="tx1"/>
                </a:solidFill>
                <a:latin typeface="Aptos SemiBold" panose="020B0004020202020204" pitchFamily="34" charset="0"/>
              </a:defRPr>
            </a:lvl1pPr>
          </a:lstStyle>
          <a:p>
            <a:pPr lvl="0"/>
            <a:r>
              <a:rPr lang="en-US"/>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606425" y="1600557"/>
            <a:ext cx="5264986" cy="4398381"/>
          </a:xfrm>
          <a:prstGeom prst="rect">
            <a:avLst/>
          </a:prstGeom>
        </p:spPr>
        <p:txBody>
          <a:bodyPr/>
          <a:lstStyle>
            <a:lvl1pPr marL="228600" indent="-228600">
              <a:buFont typeface="Wingdings" panose="05000000000000000000" pitchFamily="2" charset="2"/>
              <a:buChar char="§"/>
              <a:defRPr sz="2800"/>
            </a:lvl1pPr>
            <a:lvl2pPr marL="685800" indent="-228600">
              <a:buFont typeface="Wingdings" panose="05000000000000000000" pitchFamily="2" charset="2"/>
              <a:buChar char="§"/>
              <a:defRPr sz="2600"/>
            </a:lvl2pPr>
            <a:lvl3pPr marL="1143000" indent="-228600">
              <a:buFont typeface="Wingdings" panose="05000000000000000000" pitchFamily="2" charset="2"/>
              <a:buChar char="§"/>
              <a:defRPr sz="2400"/>
            </a:lvl3pPr>
            <a:lvl4pPr marL="1600200" indent="-228600">
              <a:buFont typeface="Wingdings" panose="05000000000000000000" pitchFamily="2" charset="2"/>
              <a:buChar char="§"/>
              <a:defRPr sz="2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bg2"/>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99839029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453301" y="466344"/>
            <a:ext cx="3285397" cy="694944"/>
          </a:xfrm>
          <a:prstGeom prst="rect">
            <a:avLst/>
          </a:prstGeom>
        </p:spPr>
        <p:txBody>
          <a:bodyPr>
            <a:noAutofit/>
          </a:bodyPr>
          <a:lstStyle>
            <a:lvl1pPr>
              <a:defRPr sz="48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85801" y="1600200"/>
            <a:ext cx="10731500"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338133450"/>
      </p:ext>
    </p:extLst>
  </p:cSld>
  <p:clrMapOvr>
    <a:overrideClrMapping bg1="lt1" tx1="dk1" bg2="lt2" tx2="dk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703572" y="466344"/>
            <a:ext cx="3345554" cy="694944"/>
          </a:xfrm>
          <a:prstGeom prst="rect">
            <a:avLst/>
          </a:prstGeom>
        </p:spPr>
        <p:txBody>
          <a:bodyPr>
            <a:noAutofit/>
          </a:bodyPr>
          <a:lstStyle>
            <a:lvl1pPr>
              <a:defRPr sz="48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476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2" name="Content Placeholder 6">
            <a:extLst>
              <a:ext uri="{FF2B5EF4-FFF2-40B4-BE49-F238E27FC236}">
                <a16:creationId xmlns:a16="http://schemas.microsoft.com/office/drawing/2014/main" id="{5F0A86C7-E279-98CB-2208-616D684BE2C0}"/>
              </a:ext>
            </a:extLst>
          </p:cNvPr>
          <p:cNvSpPr>
            <a:spLocks noGrp="1"/>
          </p:cNvSpPr>
          <p:nvPr>
            <p:ph sz="quarter" idx="11" hasCustomPrompt="1"/>
          </p:nvPr>
        </p:nvSpPr>
        <p:spPr>
          <a:xfrm>
            <a:off x="61975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437452582"/>
      </p:ext>
    </p:extLst>
  </p:cSld>
  <p:clrMapOvr>
    <a:overrideClrMapping bg1="lt1" tx1="dk1" bg2="lt2" tx2="dk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Poll Activity ">
    <p:bg>
      <p:bgPr>
        <a:solidFill>
          <a:srgbClr val="274E2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743796"/>
            <a:ext cx="3350434" cy="653825"/>
          </a:xfrm>
          <a:prstGeom prst="rect">
            <a:avLst/>
          </a:prstGeom>
        </p:spPr>
        <p:txBody>
          <a:bodyPr/>
          <a:lstStyle>
            <a:lvl1pPr>
              <a:defRPr sz="4800" b="1">
                <a:solidFill>
                  <a:schemeClr val="bg1"/>
                </a:solidFill>
                <a:latin typeface="Aptos SemiBold" panose="020B0004020202020204" pitchFamily="34" charset="0"/>
                <a:ea typeface="Roboto" panose="02000000000000000000" pitchFamily="2" charset="0"/>
                <a:cs typeface="Roboto" panose="02000000000000000000" pitchFamily="2" charset="0"/>
              </a:defRPr>
            </a:lvl1pPr>
          </a:lstStyle>
          <a:p>
            <a:r>
              <a:rPr lang="en-US"/>
              <a:t>Poll Activity</a:t>
            </a:r>
          </a:p>
        </p:txBody>
      </p:sp>
      <p:sp>
        <p:nvSpPr>
          <p:cNvPr id="7" name="TextBox 6">
            <a:extLst>
              <a:ext uri="{FF2B5EF4-FFF2-40B4-BE49-F238E27FC236}">
                <a16:creationId xmlns:a16="http://schemas.microsoft.com/office/drawing/2014/main" id="{D794A977-4DA5-8325-DB63-B53E3391F07D}"/>
              </a:ext>
              <a:ext uri="{C183D7F6-B498-43B3-948B-1728B52AA6E4}">
                <adec:decorative xmlns:adec="http://schemas.microsoft.com/office/drawing/2017/decorative" val="1"/>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a:extLst>
              <a:ext uri="{FF2B5EF4-FFF2-40B4-BE49-F238E27FC236}">
                <a16:creationId xmlns:a16="http://schemas.microsoft.com/office/drawing/2014/main" id="{7109F4C4-70DC-E39C-005F-E91C72B39E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40" y="34290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117929" y="2668588"/>
            <a:ext cx="3558846" cy="2913062"/>
          </a:xfrm>
          <a:prstGeom prst="rect">
            <a:avLst/>
          </a:prstGeom>
        </p:spPr>
        <p:txBody>
          <a:bodyPr/>
          <a:lstStyle>
            <a:lvl1pPr marL="0" indent="0">
              <a:buNone/>
              <a:defRPr sz="3200">
                <a:solidFill>
                  <a:schemeClr val="bg1"/>
                </a:solidFill>
                <a:latin typeface="Aptos SemiBold" panose="020B0004020202020204" pitchFamily="34" charset="0"/>
              </a:defRPr>
            </a:lvl1pPr>
          </a:lstStyle>
          <a:p>
            <a:pPr lvl="0"/>
            <a:r>
              <a:rPr lang="en-US"/>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24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p:txBody>
      </p:sp>
      <p:sp>
        <p:nvSpPr>
          <p:cNvPr id="2" name="Slide Number Placeholder 5">
            <a:extLst>
              <a:ext uri="{FF2B5EF4-FFF2-40B4-BE49-F238E27FC236}">
                <a16:creationId xmlns:a16="http://schemas.microsoft.com/office/drawing/2014/main" id="{E14C544D-2D67-279B-08D9-0A5C0CC05D6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bg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09628234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592AF4F-2F83-7005-B3AC-6FCC7FB19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pic" sz="quarter" idx="13" hasCustomPrompt="1"/>
          </p:nvPr>
        </p:nvSpPr>
        <p:spPr>
          <a:xfrm>
            <a:off x="-7620" y="4766434"/>
            <a:ext cx="12207240" cy="2121408"/>
          </a:xfrm>
          <a:blipFill dpi="0" rotWithShape="1">
            <a:blip r:embed="rId2">
              <a:alphaModFix amt="56000"/>
              <a:extLst>
                <a:ext uri="{28A0092B-C50C-407E-A947-70E740481C1C}">
                  <a14:useLocalDpi xmlns:a14="http://schemas.microsoft.com/office/drawing/2010/main" val="0"/>
                </a:ext>
              </a:extLst>
            </a:blip>
            <a:srcRect/>
            <a:stretch>
              <a:fillRect/>
            </a:stretch>
          </a:blipFill>
          <a:ln>
            <a:solidFill>
              <a:schemeClr val="tx1"/>
            </a:solidFill>
          </a:ln>
        </p:spPr>
        <p:txBody>
          <a:bodyPr>
            <a:noAutofit/>
          </a:bodyPr>
          <a:lstStyle>
            <a:lvl1pPr marL="0" indent="0" algn="ctr">
              <a:buNone/>
              <a:defRPr sz="2000"/>
            </a:lvl1pPr>
          </a:lstStyle>
          <a:p>
            <a:r>
              <a:rPr lang="en-US"/>
              <a:t>Click icon t add picture</a:t>
            </a:r>
          </a:p>
        </p:txBody>
      </p:sp>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0"/>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1612899"/>
            <a:ext cx="9144000" cy="1104901"/>
          </a:xfrm>
        </p:spPr>
        <p:txBody>
          <a:bodyPr anchor="b">
            <a:noAutofit/>
          </a:bodyPr>
          <a:lstStyle>
            <a:lvl1pPr algn="l">
              <a:defRPr sz="6000"/>
            </a:lvl1pPr>
          </a:lstStyle>
          <a:p>
            <a:r>
              <a:rPr lang="en-US"/>
              <a:t>Click to add title</a:t>
            </a:r>
          </a:p>
        </p:txBody>
      </p: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26565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49C8ABD-000F-7A94-A7B0-9589F4FEFD54}"/>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C3A554-E5A9-B3CB-913D-45DBFBA79B40}"/>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3A8DF3-F55A-2494-C55D-8FB94BBC6A49}"/>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9DC86E-6F8A-B036-5CB2-AA8A79837F35}"/>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9E0C03-C633-9356-4E28-678BAB7AE02E}"/>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C8A4F7-6C4C-719B-298F-3B81223D178B}"/>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7E5D8B-D6BC-19AE-C0C9-249A5561700F}"/>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4000"/>
            </a:lvl1pPr>
          </a:lstStyle>
          <a:p>
            <a:r>
              <a:rPr lang="en-US"/>
              <a:t>Click to add title</a:t>
            </a:r>
          </a:p>
        </p:txBody>
      </p:sp>
      <p:sp>
        <p:nvSpPr>
          <p:cNvPr id="15" name="Content Placeholder 3">
            <a:extLst>
              <a:ext uri="{FF2B5EF4-FFF2-40B4-BE49-F238E27FC236}">
                <a16:creationId xmlns:a16="http://schemas.microsoft.com/office/drawing/2014/main" id="{7A6C5266-7ECA-B150-2C0F-8670F43AC82D}"/>
              </a:ext>
            </a:extLst>
          </p:cNvPr>
          <p:cNvSpPr>
            <a:spLocks noGrp="1"/>
          </p:cNvSpPr>
          <p:nvPr>
            <p:ph sz="half" idx="14" hasCustomPrompt="1"/>
          </p:nvPr>
        </p:nvSpPr>
        <p:spPr>
          <a:xfrm>
            <a:off x="838200" y="1987669"/>
            <a:ext cx="6974711" cy="4297679"/>
          </a:xfrm>
        </p:spPr>
        <p:txBody>
          <a:bodyPr>
            <a:normAutofit/>
          </a:bodyPr>
          <a:lstStyle>
            <a:lvl1pPr marL="0" indent="0">
              <a:spcBef>
                <a:spcPts val="1000"/>
              </a:spcBef>
              <a:spcAft>
                <a:spcPts val="0"/>
              </a:spcAft>
              <a:buNone/>
              <a:defRPr sz="2800"/>
            </a:lvl1pPr>
            <a:lvl2pPr>
              <a:spcBef>
                <a:spcPts val="1000"/>
              </a:spcBef>
              <a:spcAft>
                <a:spcPts val="500"/>
              </a:spcAft>
              <a:defRPr sz="2600"/>
            </a:lvl2pPr>
            <a:lvl3pPr>
              <a:spcBef>
                <a:spcPts val="1000"/>
              </a:spcBef>
              <a:spcAft>
                <a:spcPts val="500"/>
              </a:spcAft>
              <a:defRPr sz="2400"/>
            </a:lvl3pPr>
            <a:lvl4pPr>
              <a:spcBef>
                <a:spcPts val="1000"/>
              </a:spcBef>
              <a:spcAft>
                <a:spcPts val="500"/>
              </a:spcAft>
              <a:defRPr sz="2200"/>
            </a:lvl4pPr>
            <a:lvl5pPr>
              <a:spcBef>
                <a:spcPts val="1000"/>
              </a:spcBef>
              <a:spcAft>
                <a:spcPts val="500"/>
              </a:spcAft>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hasCustomPrompt="1"/>
          </p:nvPr>
        </p:nvSpPr>
        <p:spPr>
          <a:xfrm>
            <a:off x="7917085" y="1987670"/>
            <a:ext cx="3436716" cy="4297680"/>
          </a:xfrm>
        </p:spPr>
        <p:txBody>
          <a:bodyPr>
            <a:normAutofit/>
          </a:bodyPr>
          <a:lstStyle>
            <a:lvl1pPr marL="0" indent="0">
              <a:spcBef>
                <a:spcPts val="1000"/>
              </a:spcBef>
              <a:spcAft>
                <a:spcPts val="500"/>
              </a:spcAft>
              <a:buNone/>
              <a:defRPr sz="2800"/>
            </a:lvl1pPr>
            <a:lvl2pPr>
              <a:spcBef>
                <a:spcPts val="1000"/>
              </a:spcBef>
              <a:spcAft>
                <a:spcPts val="500"/>
              </a:spcAft>
              <a:defRPr sz="2600"/>
            </a:lvl2pPr>
            <a:lvl3pPr>
              <a:spcBef>
                <a:spcPts val="1000"/>
              </a:spcBef>
              <a:spcAft>
                <a:spcPts val="500"/>
              </a:spcAft>
              <a:defRPr sz="2400"/>
            </a:lvl3pPr>
            <a:lvl4pPr>
              <a:spcBef>
                <a:spcPts val="1000"/>
              </a:spcBef>
              <a:spcAft>
                <a:spcPts val="500"/>
              </a:spcAft>
              <a:defRPr sz="2200"/>
            </a:lvl4pPr>
            <a:lvl5pPr>
              <a:spcBef>
                <a:spcPts val="1000"/>
              </a:spcBef>
              <a:spcAft>
                <a:spcPts val="500"/>
              </a:spcAft>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5D077A4D-E7C0-912D-293F-D93F0CB5CA49}"/>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16858299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a:t>
            </a:r>
            <a:r>
              <a:rPr lang="en-US" err="1"/>
              <a:t>levelFourth</a:t>
            </a:r>
            <a:r>
              <a:rPr lang="en-US"/>
              <a:t>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sz="1200"/>
          </a:p>
        </p:txBody>
      </p:sp>
    </p:spTree>
    <p:custDataLst>
      <p:tags r:id="rId1"/>
    </p:custDataLst>
    <p:extLst>
      <p:ext uri="{BB962C8B-B14F-4D97-AF65-F5344CB8AC3E}">
        <p14:creationId xmlns:p14="http://schemas.microsoft.com/office/powerpoint/2010/main" val="160849595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r>
              <a:rPr lang="en-US"/>
              <a:t>Critical Sectors 2026 P2P Virtual Intensive</a:t>
            </a:r>
          </a:p>
        </p:txBody>
      </p:sp>
    </p:spTree>
    <p:extLst>
      <p:ext uri="{BB962C8B-B14F-4D97-AF65-F5344CB8AC3E}">
        <p14:creationId xmlns:p14="http://schemas.microsoft.com/office/powerpoint/2010/main" val="3957121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hyperlink" Target="https://www.pickpik.com/agenda-work-balance-photo-blue-ballpoint-113858" TargetMode="External"/><Relationship Id="rId5" Type="http://schemas.openxmlformats.org/officeDocument/2006/relationships/image" Target="../media/image7.jpeg"/><Relationship Id="rId4" Type="http://schemas.openxmlformats.org/officeDocument/2006/relationships/tags" Target="../tags/tag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image" Target="../media/image1.png"/><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ags" Target="../tags/tag6.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4.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ags" Target="../tags/tag15.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theme" Target="../theme/theme5.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heme" Target="../theme/theme6.xml"/><Relationship Id="rId1"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heme" Target="../theme/theme7.xml"/><Relationship Id="rId1" Type="http://schemas.openxmlformats.org/officeDocument/2006/relationships/slideLayout" Target="../slideLayouts/slideLayout54.xml"/><Relationship Id="rId4" Type="http://schemas.openxmlformats.org/officeDocument/2006/relationships/image" Target="../media/image31.jpe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56.xml"/><Relationship Id="rId1" Type="http://schemas.openxmlformats.org/officeDocument/2006/relationships/slideLayout" Target="../slideLayouts/slideLayout55.xml"/><Relationship Id="rId5" Type="http://schemas.openxmlformats.org/officeDocument/2006/relationships/image" Target="../media/image3.jpeg"/><Relationship Id="rId4" Type="http://schemas.openxmlformats.org/officeDocument/2006/relationships/tags" Target="../tags/tag3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theme" Target="../theme/theme9.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tags" Target="../tags/tag48.xml"/><Relationship Id="rId2" Type="http://schemas.openxmlformats.org/officeDocument/2006/relationships/slideLayout" Target="../slideLayouts/slideLayout103.xml"/><Relationship Id="rId16" Type="http://schemas.openxmlformats.org/officeDocument/2006/relationships/theme" Target="../theme/theme11.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theme" Target="../theme/theme12.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image" Target="../media/image1.png"/><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10" Type="http://schemas.openxmlformats.org/officeDocument/2006/relationships/slideLayout" Target="../slideLayouts/slideLayout126.xml"/><Relationship Id="rId19" Type="http://schemas.openxmlformats.org/officeDocument/2006/relationships/tags" Target="../tags/tag57.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72CC70-0E4F-6C6A-E59C-7EFCCBBD588A}"/>
              </a:ext>
            </a:extLst>
          </p:cNvPr>
          <p:cNvSpPr>
            <a:spLocks/>
          </p:cNvSpPr>
          <p:nvPr userDrawn="1"/>
        </p:nvSpPr>
        <p:spPr>
          <a:xfrm>
            <a:off x="-22559" y="6331522"/>
            <a:ext cx="12234863" cy="52647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812800" y="533401"/>
            <a:ext cx="10236200" cy="138215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812800" y="2009554"/>
            <a:ext cx="102362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435B93C-2BE9-4847-BFE5-D3CBCC6E948C}"/>
              </a:ext>
              <a:ext uri="{C183D7F6-B498-43B3-948B-1728B52AA6E4}">
                <adec:decorative xmlns:adec="http://schemas.microsoft.com/office/drawing/2017/decorative" val="1"/>
              </a:ext>
            </a:extLst>
          </p:cNvPr>
          <p:cNvSpPr>
            <a:spLocks noGrp="1"/>
          </p:cNvSpPr>
          <p:nvPr>
            <p:ph type="ftr" sz="quarter" idx="3"/>
          </p:nvPr>
        </p:nvSpPr>
        <p:spPr>
          <a:xfrm>
            <a:off x="118636" y="6391737"/>
            <a:ext cx="4497315" cy="365125"/>
          </a:xfrm>
          <a:prstGeom prst="rect">
            <a:avLst/>
          </a:prstGeom>
        </p:spPr>
        <p:txBody>
          <a:bodyPr vert="horz" lIns="91440" tIns="45720" rIns="91440" bIns="45720" rtlCol="0" anchor="ctr">
            <a:normAutofit/>
          </a:bodyPr>
          <a:lstStyle>
            <a:lvl1pPr algn="l">
              <a:defRPr sz="1200" b="0" spc="30" baseline="0">
                <a:solidFill>
                  <a:schemeClr val="tx1"/>
                </a:solidFill>
                <a:latin typeface="Aptos Display" panose="020B0004020202020204" pitchFamily="34" charset="0"/>
              </a:defRPr>
            </a:lvl1pPr>
          </a:lstStyle>
          <a:p>
            <a:r>
              <a:rPr lang="en-US"/>
              <a:t>Critical Sectors 2026 P2P Virtual Intensive</a:t>
            </a:r>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77429" y="6435145"/>
            <a:ext cx="470887" cy="365125"/>
          </a:xfrm>
          <a:prstGeom prst="rect">
            <a:avLst/>
          </a:prstGeom>
        </p:spPr>
        <p:txBody>
          <a:bodyPr vert="horz" lIns="91440" tIns="45720" rIns="91440" bIns="45720" rtlCol="0" anchor="ctr">
            <a:normAutofit/>
          </a:bodyPr>
          <a:lstStyle>
            <a:lvl1pPr algn="r">
              <a:defRPr sz="1200" b="0">
                <a:solidFill>
                  <a:schemeClr val="tx1"/>
                </a:solidFill>
                <a:latin typeface="Aptos Display" panose="020B0004020202020204" pitchFamily="34" charset="0"/>
              </a:defRPr>
            </a:lvl1pPr>
          </a:lstStyle>
          <a:p>
            <a:fld id="{CBD12358-51D2-46B3-9BDE-DF29528B9454}" type="slidenum">
              <a:rPr lang="en-US" smtClean="0"/>
              <a:pPr/>
              <a:t>‹#›</a:t>
            </a:fld>
            <a:endParaRPr lang="en-US"/>
          </a:p>
        </p:txBody>
      </p:sp>
      <p:pic>
        <p:nvPicPr>
          <p:cNvPr id="7" name="Picture 6" descr="A picture containing logo&#10;&#10;Description automatically generated">
            <a:extLst>
              <a:ext uri="{FF2B5EF4-FFF2-40B4-BE49-F238E27FC236}">
                <a16:creationId xmlns:a16="http://schemas.microsoft.com/office/drawing/2014/main" id="{E7C1CB0D-05B8-149E-67BA-3FD701B9725F}"/>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813254" y="6403936"/>
            <a:ext cx="1759564" cy="425340"/>
          </a:xfrm>
          <a:prstGeom prst="rect">
            <a:avLst/>
          </a:prstGeom>
        </p:spPr>
      </p:pic>
    </p:spTree>
    <p:extLst>
      <p:ext uri="{BB962C8B-B14F-4D97-AF65-F5344CB8AC3E}">
        <p14:creationId xmlns:p14="http://schemas.microsoft.com/office/powerpoint/2010/main" val="15560651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9" r:id="rId10"/>
    <p:sldLayoutId id="2147483680" r:id="rId11"/>
    <p:sldLayoutId id="2147483691" r:id="rId12"/>
    <p:sldLayoutId id="2147483755" r:id="rId13"/>
    <p:sldLayoutId id="2147483756" r:id="rId14"/>
    <p:sldLayoutId id="2147483782" r:id="rId15"/>
  </p:sldLayoutIdLst>
  <p:hf hdr="0" dt="0"/>
  <p:txStyles>
    <p:title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p:titleStyle>
    <p:bodyStyle>
      <a:lvl1pPr marL="228600" indent="-228600" algn="l" defTabSz="914400" rtl="0" eaLnBrk="1" latinLnBrk="0" hangingPunct="1">
        <a:lnSpc>
          <a:spcPct val="100000"/>
        </a:lnSpc>
        <a:spcBef>
          <a:spcPts val="1000"/>
        </a:spcBef>
        <a:buSzPct val="80000"/>
        <a:buFont typeface="Wingdings" panose="05000000000000000000" pitchFamily="2" charset="2"/>
        <a:buChar char="§"/>
        <a:defRPr sz="2800" kern="1200">
          <a:solidFill>
            <a:schemeClr val="tx1"/>
          </a:solidFill>
          <a:latin typeface="Aptos Narrow" panose="020B0004020202020204" pitchFamily="34" charset="0"/>
          <a:ea typeface="+mn-ea"/>
          <a:cs typeface="+mn-cs"/>
        </a:defRPr>
      </a:lvl1pPr>
      <a:lvl2pPr marL="685800" indent="-228600" algn="l" defTabSz="914400" rtl="0" eaLnBrk="1" latinLnBrk="0" hangingPunct="1">
        <a:lnSpc>
          <a:spcPct val="100000"/>
        </a:lnSpc>
        <a:spcBef>
          <a:spcPts val="500"/>
        </a:spcBef>
        <a:buSzPct val="80000"/>
        <a:buFont typeface="Wingdings" panose="05000000000000000000" pitchFamily="2" charset="2"/>
        <a:buChar char="§"/>
        <a:defRPr sz="2600" kern="1200">
          <a:solidFill>
            <a:schemeClr val="tx1"/>
          </a:solidFill>
          <a:latin typeface="Aptos Narrow" panose="020B0004020202020204" pitchFamily="34" charset="0"/>
          <a:ea typeface="+mn-ea"/>
          <a:cs typeface="+mn-cs"/>
        </a:defRPr>
      </a:lvl2pPr>
      <a:lvl3pPr marL="1143000" indent="-228600" algn="l" defTabSz="914400" rtl="0" eaLnBrk="1" latinLnBrk="0" hangingPunct="1">
        <a:lnSpc>
          <a:spcPct val="100000"/>
        </a:lnSpc>
        <a:spcBef>
          <a:spcPts val="500"/>
        </a:spcBef>
        <a:buSzPct val="80000"/>
        <a:buFont typeface="Wingdings" panose="05000000000000000000" pitchFamily="2" charset="2"/>
        <a:buChar char="§"/>
        <a:defRPr sz="2400" kern="1200">
          <a:solidFill>
            <a:schemeClr val="tx1"/>
          </a:solidFill>
          <a:latin typeface="Aptos Narrow" panose="020B0004020202020204" pitchFamily="34" charset="0"/>
          <a:ea typeface="+mn-ea"/>
          <a:cs typeface="+mn-cs"/>
        </a:defRPr>
      </a:lvl3pPr>
      <a:lvl4pPr marL="1600200" indent="-228600" algn="l" defTabSz="914400" rtl="0" eaLnBrk="1" latinLnBrk="0" hangingPunct="1">
        <a:lnSpc>
          <a:spcPct val="100000"/>
        </a:lnSpc>
        <a:spcBef>
          <a:spcPts val="500"/>
        </a:spcBef>
        <a:buSzPct val="80000"/>
        <a:buFont typeface="Wingdings" panose="05000000000000000000" pitchFamily="2" charset="2"/>
        <a:buChar char="§"/>
        <a:defRPr sz="2200" kern="1200">
          <a:solidFill>
            <a:schemeClr val="tx1"/>
          </a:solidFill>
          <a:latin typeface="Aptos Narrow" panose="020B0004020202020204" pitchFamily="34" charset="0"/>
          <a:ea typeface="+mn-ea"/>
          <a:cs typeface="+mn-cs"/>
        </a:defRPr>
      </a:lvl4pPr>
      <a:lvl5pPr marL="2057400" indent="-228600" algn="l" defTabSz="914400" rtl="0" eaLnBrk="1" latinLnBrk="0" hangingPunct="1">
        <a:lnSpc>
          <a:spcPct val="100000"/>
        </a:lnSpc>
        <a:spcBef>
          <a:spcPts val="500"/>
        </a:spcBef>
        <a:buSzPct val="80000"/>
        <a:buFont typeface="Wingdings" panose="05000000000000000000" pitchFamily="2" charset="2"/>
        <a:buChar char="§"/>
        <a:defRPr sz="2000" kern="1200">
          <a:solidFill>
            <a:schemeClr val="tx1"/>
          </a:solidFill>
          <a:latin typeface="Aptos Narrow"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376251"/>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4" name="Title Placeholder 3">
            <a:extLst>
              <a:ext uri="{FF2B5EF4-FFF2-40B4-BE49-F238E27FC236}">
                <a16:creationId xmlns:a16="http://schemas.microsoft.com/office/drawing/2014/main" id="{69E554C3-433E-7919-CC69-7C6DEDBC2030}"/>
              </a:ext>
            </a:extLst>
          </p:cNvPr>
          <p:cNvSpPr>
            <a:spLocks noGrp="1"/>
          </p:cNvSpPr>
          <p:nvPr>
            <p:ph type="title"/>
          </p:nvPr>
        </p:nvSpPr>
        <p:spPr>
          <a:xfrm>
            <a:off x="596899" y="314960"/>
            <a:ext cx="6225006" cy="795528"/>
          </a:xfrm>
          <a:prstGeom prst="rect">
            <a:avLst/>
          </a:prstGeom>
        </p:spPr>
        <p:txBody>
          <a:bodyPr vert="horz" lIns="91440" tIns="45720" rIns="91440" bIns="45720" rtlCol="0" anchor="ctr">
            <a:normAutofit/>
          </a:bodyPr>
          <a:lstStyle/>
          <a:p>
            <a:r>
              <a:rPr lang="en-US"/>
              <a:t>Agenda</a:t>
            </a:r>
          </a:p>
        </p:txBody>
      </p:sp>
      <p:pic>
        <p:nvPicPr>
          <p:cNvPr id="6" name="Picture 5">
            <a:extLst>
              <a:ext uri="{FF2B5EF4-FFF2-40B4-BE49-F238E27FC236}">
                <a16:creationId xmlns:a16="http://schemas.microsoft.com/office/drawing/2014/main" id="{C001E5D9-F036-D0D4-9E70-5B2D63609B2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21664"/>
          <a:stretch/>
        </p:blipFill>
        <p:spPr>
          <a:xfrm>
            <a:off x="7048501" y="0"/>
            <a:ext cx="5143499" cy="6858000"/>
          </a:xfrm>
          <a:prstGeom prst="rect">
            <a:avLst/>
          </a:prstGeom>
        </p:spPr>
      </p:pic>
    </p:spTree>
    <p:custDataLst>
      <p:tags r:id="rId4"/>
    </p:custDataLst>
    <p:extLst>
      <p:ext uri="{BB962C8B-B14F-4D97-AF65-F5344CB8AC3E}">
        <p14:creationId xmlns:p14="http://schemas.microsoft.com/office/powerpoint/2010/main" val="1911327697"/>
      </p:ext>
    </p:extLst>
  </p:cSld>
  <p:clrMap bg1="lt1" tx1="dk1" bg2="lt2" tx2="dk2" accent1="accent1" accent2="accent2" accent3="accent3" accent4="accent4" accent5="accent5" accent6="accent6" hlink="hlink" folHlink="folHlink"/>
  <p:sldLayoutIdLst>
    <p:sldLayoutId id="2147483694" r:id="rId1"/>
    <p:sldLayoutId id="2147483757" r:id="rId2"/>
  </p:sldLayoutIdLst>
  <p:hf hdr="0" dt="0"/>
  <p:txStyles>
    <p:titleStyle>
      <a:lvl1pPr algn="l" defTabSz="914400" rtl="0" eaLnBrk="1" latinLnBrk="0" hangingPunct="1">
        <a:lnSpc>
          <a:spcPct val="90000"/>
        </a:lnSpc>
        <a:spcBef>
          <a:spcPts val="1000"/>
        </a:spcBef>
        <a:buNone/>
        <a:defRPr sz="4800" kern="1200">
          <a:solidFill>
            <a:srgbClr val="274E21"/>
          </a:solidFill>
          <a:latin typeface="Aptos SemiBold" panose="020B0004020202020204" pitchFamily="34"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4D50A1-BB98-7D3C-2DBC-5B8561D861D9}"/>
              </a:ext>
            </a:extLst>
          </p:cNvPr>
          <p:cNvSpPr/>
          <p:nvPr userDrawn="1"/>
        </p:nvSpPr>
        <p:spPr>
          <a:xfrm>
            <a:off x="-49530" y="6331522"/>
            <a:ext cx="12252960" cy="52647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logo&#10;&#10;Description automatically generated">
            <a:extLst>
              <a:ext uri="{FF2B5EF4-FFF2-40B4-BE49-F238E27FC236}">
                <a16:creationId xmlns:a16="http://schemas.microsoft.com/office/drawing/2014/main" id="{AC4B2219-1D7C-7013-746B-70D0FBF9B21A}"/>
              </a:ext>
            </a:extLst>
          </p:cNvPr>
          <p:cNvPicPr/>
          <p:nvPr userDrawn="1"/>
        </p:nvPicPr>
        <p:blipFill>
          <a:blip r:embed="rId21">
            <a:extLst>
              <a:ext uri="{28A0092B-C50C-407E-A947-70E740481C1C}">
                <a14:useLocalDpi xmlns:a14="http://schemas.microsoft.com/office/drawing/2010/main" val="0"/>
              </a:ext>
            </a:extLst>
          </a:blip>
          <a:stretch>
            <a:fillRect/>
          </a:stretch>
        </p:blipFill>
        <p:spPr>
          <a:xfrm>
            <a:off x="9431114" y="6296251"/>
            <a:ext cx="2177956" cy="526478"/>
          </a:xfrm>
          <a:prstGeom prst="rect">
            <a:avLst/>
          </a:prstGeom>
        </p:spPr>
      </p:pic>
    </p:spTree>
    <p:custDataLst>
      <p:tags r:id="rId20"/>
    </p:custDataLst>
    <p:extLst>
      <p:ext uri="{BB962C8B-B14F-4D97-AF65-F5344CB8AC3E}">
        <p14:creationId xmlns:p14="http://schemas.microsoft.com/office/powerpoint/2010/main" val="1248137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1" r:id="rId3"/>
    <p:sldLayoutId id="2147483702" r:id="rId4"/>
    <p:sldLayoutId id="2147483708" r:id="rId5"/>
    <p:sldLayoutId id="2147483709" r:id="rId6"/>
    <p:sldLayoutId id="2147483710" r:id="rId7"/>
    <p:sldLayoutId id="2147483711" r:id="rId8"/>
    <p:sldLayoutId id="2147483723" r:id="rId9"/>
    <p:sldLayoutId id="2147483713" r:id="rId10"/>
    <p:sldLayoutId id="2147483714" r:id="rId11"/>
    <p:sldLayoutId id="2147483724" r:id="rId12"/>
    <p:sldLayoutId id="2147483722" r:id="rId13"/>
    <p:sldLayoutId id="2147483759" r:id="rId14"/>
    <p:sldLayoutId id="2147483760" r:id="rId15"/>
    <p:sldLayoutId id="2147483762" r:id="rId16"/>
    <p:sldLayoutId id="2147483783" r:id="rId17"/>
    <p:sldLayoutId id="2147483784" r:id="rId1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18"/>
    </p:custDataLst>
    <p:extLst>
      <p:ext uri="{BB962C8B-B14F-4D97-AF65-F5344CB8AC3E}">
        <p14:creationId xmlns:p14="http://schemas.microsoft.com/office/powerpoint/2010/main" val="87075328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85" r:id="rId15"/>
    <p:sldLayoutId id="2147483787"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05FBA5-C867-57B2-71E4-45D9A8A2B685}"/>
              </a:ext>
              <a:ext uri="{C183D7F6-B498-43B3-948B-1728B52AA6E4}">
                <adec:decorative xmlns:adec="http://schemas.microsoft.com/office/drawing/2017/decorative" val="1"/>
              </a:ext>
            </a:extLst>
          </p:cNvPr>
          <p:cNvSpPr/>
          <p:nvPr userDrawn="1"/>
        </p:nvSpPr>
        <p:spPr>
          <a:xfrm>
            <a:off x="0" y="0"/>
            <a:ext cx="8287689" cy="6858000"/>
          </a:xfrm>
          <a:prstGeom prst="rect">
            <a:avLst/>
          </a:prstGeom>
          <a:solidFill>
            <a:srgbClr val="73B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2800" b="0" i="0" u="none" strike="noStrike" kern="1200" cap="none" spc="0" normalizeH="0" baseline="0" noProof="0">
              <a:ln>
                <a:noFill/>
              </a:ln>
              <a:solidFill>
                <a:prstClr val="white"/>
              </a:solidFill>
              <a:effectLst/>
              <a:uLnTx/>
              <a:uFillTx/>
              <a:latin typeface="Aptos Narrow" panose="020B0004020202020204" pitchFamily="34" charset="0"/>
              <a:sym typeface="Barlow Regular"/>
            </a:endParaRPr>
          </a:p>
        </p:txBody>
      </p:sp>
      <p:sp>
        <p:nvSpPr>
          <p:cNvPr id="8" name="Freeform 2">
            <a:extLst>
              <a:ext uri="{FF2B5EF4-FFF2-40B4-BE49-F238E27FC236}">
                <a16:creationId xmlns:a16="http://schemas.microsoft.com/office/drawing/2014/main" id="{EC6A7227-7F95-AB78-6B09-E2A7D5213F4C}"/>
              </a:ext>
              <a:ext uri="{C183D7F6-B498-43B3-948B-1728B52AA6E4}">
                <adec:decorative xmlns:adec="http://schemas.microsoft.com/office/drawing/2017/decorative" val="1"/>
              </a:ext>
            </a:extLst>
          </p:cNvPr>
          <p:cNvSpPr/>
          <p:nvPr userDrawn="1"/>
        </p:nvSpPr>
        <p:spPr>
          <a:xfrm rot="10800000" flipV="1">
            <a:off x="4727944" y="0"/>
            <a:ext cx="7464056" cy="6858000"/>
          </a:xfrm>
          <a:custGeom>
            <a:avLst/>
            <a:gdLst>
              <a:gd name="connsiteX0" fmla="*/ 2628900 w 7391400"/>
              <a:gd name="connsiteY0" fmla="*/ 0 h 4703650"/>
              <a:gd name="connsiteX1" fmla="*/ 0 w 7391400"/>
              <a:gd name="connsiteY1" fmla="*/ 0 h 4703650"/>
              <a:gd name="connsiteX2" fmla="*/ 0 w 7391400"/>
              <a:gd name="connsiteY2" fmla="*/ 4703649 h 4703650"/>
              <a:gd name="connsiteX3" fmla="*/ 2628900 w 7391400"/>
              <a:gd name="connsiteY3" fmla="*/ 4703649 h 4703650"/>
              <a:gd name="connsiteX4" fmla="*/ 2628900 w 7391400"/>
              <a:gd name="connsiteY4" fmla="*/ 4703650 h 4703650"/>
              <a:gd name="connsiteX5" fmla="*/ 5374933 w 7391400"/>
              <a:gd name="connsiteY5" fmla="*/ 4703650 h 4703650"/>
              <a:gd name="connsiteX6" fmla="*/ 5774424 w 7391400"/>
              <a:gd name="connsiteY6" fmla="*/ 4703650 h 4703650"/>
              <a:gd name="connsiteX7" fmla="*/ 7391400 w 7391400"/>
              <a:gd name="connsiteY7" fmla="*/ 4703650 h 4703650"/>
              <a:gd name="connsiteX8" fmla="*/ 4645367 w 7391400"/>
              <a:gd name="connsiteY8" fmla="*/ 1 h 4703650"/>
              <a:gd name="connsiteX9" fmla="*/ 2628900 w 7391400"/>
              <a:gd name="connsiteY9" fmla="*/ 1 h 470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91400" h="4703650">
                <a:moveTo>
                  <a:pt x="2628900" y="0"/>
                </a:moveTo>
                <a:lnTo>
                  <a:pt x="0" y="0"/>
                </a:lnTo>
                <a:lnTo>
                  <a:pt x="0" y="4703649"/>
                </a:lnTo>
                <a:lnTo>
                  <a:pt x="2628900" y="4703649"/>
                </a:lnTo>
                <a:lnTo>
                  <a:pt x="2628900" y="4703650"/>
                </a:lnTo>
                <a:lnTo>
                  <a:pt x="5374933" y="4703650"/>
                </a:lnTo>
                <a:lnTo>
                  <a:pt x="5774424" y="4703650"/>
                </a:lnTo>
                <a:lnTo>
                  <a:pt x="7391400" y="4703650"/>
                </a:lnTo>
                <a:lnTo>
                  <a:pt x="4645367" y="1"/>
                </a:lnTo>
                <a:lnTo>
                  <a:pt x="262890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274E21"/>
              </a:solidFill>
              <a:effectLst/>
              <a:uLnTx/>
              <a:uFillTx/>
              <a:latin typeface="Aptos Narrow" panose="020B0004020202020204" pitchFamily="34" charset="0"/>
              <a:ea typeface="Source Sans Pro" panose="020B0503030403020204" pitchFamily="34" charset="0"/>
              <a:cs typeface="+mn-cs"/>
              <a:sym typeface="Barlow Regular"/>
            </a:endParaRPr>
          </a:p>
        </p:txBody>
      </p:sp>
      <p:sp>
        <p:nvSpPr>
          <p:cNvPr id="13" name="Slide Number Placeholder 5">
            <a:extLst>
              <a:ext uri="{FF2B5EF4-FFF2-40B4-BE49-F238E27FC236}">
                <a16:creationId xmlns:a16="http://schemas.microsoft.com/office/drawing/2014/main" id="{0BA7A8E1-3B34-C260-1E90-424492D9EB5E}"/>
              </a:ext>
            </a:extLst>
          </p:cNvPr>
          <p:cNvSpPr>
            <a:spLocks noGrp="1"/>
          </p:cNvSpPr>
          <p:nvPr>
            <p:ph type="sldNum" sz="quarter" idx="4"/>
          </p:nvPr>
        </p:nvSpPr>
        <p:spPr>
          <a:xfrm>
            <a:off x="11569700" y="6477918"/>
            <a:ext cx="587807" cy="380082"/>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3"/>
    </p:custDataLst>
    <p:extLst>
      <p:ext uri="{BB962C8B-B14F-4D97-AF65-F5344CB8AC3E}">
        <p14:creationId xmlns:p14="http://schemas.microsoft.com/office/powerpoint/2010/main" val="4047623414"/>
      </p:ext>
    </p:extLst>
  </p:cSld>
  <p:clrMap bg1="lt1" tx1="dk1" bg2="lt2" tx2="dk2" accent1="accent1" accent2="accent2" accent3="accent3" accent4="accent4" accent5="accent5" accent6="accent6" hlink="hlink" folHlink="folHlink"/>
  <p:sldLayoutIdLst>
    <p:sldLayoutId id="2147483743"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7" name="Picture Placeholder 2">
            <a:extLst>
              <a:ext uri="{FF2B5EF4-FFF2-40B4-BE49-F238E27FC236}">
                <a16:creationId xmlns:a16="http://schemas.microsoft.com/office/drawing/2014/main" id="{297D352B-7509-0ABA-C8F4-A1ECABFD34E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Lst>
          </a:blip>
          <a:srcRect l="6" r="6"/>
          <a:stretch/>
        </p:blipFill>
        <p:spPr>
          <a:xfrm>
            <a:off x="1" y="0"/>
            <a:ext cx="7112000" cy="6858000"/>
          </a:xfrm>
          <a:prstGeom prst="rect">
            <a:avLst/>
          </a:prstGeom>
        </p:spPr>
      </p:pic>
    </p:spTree>
    <p:custDataLst>
      <p:tags r:id="rId3"/>
    </p:custDataLst>
    <p:extLst>
      <p:ext uri="{BB962C8B-B14F-4D97-AF65-F5344CB8AC3E}">
        <p14:creationId xmlns:p14="http://schemas.microsoft.com/office/powerpoint/2010/main" val="2970755991"/>
      </p:ext>
    </p:extLst>
  </p:cSld>
  <p:clrMap bg1="lt1" tx1="dk1" bg2="lt2" tx2="dk2" accent1="accent1" accent2="accent2" accent3="accent3" accent4="accent4" accent5="accent5" accent6="accent6" hlink="hlink" folHlink="folHlink"/>
  <p:sldLayoutIdLst>
    <p:sldLayoutId id="2147483745"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alphaModFix amt="56000"/>
            <a:lum/>
          </a:blip>
          <a:srcRect/>
          <a:stretch>
            <a:fillRect t="-4000" b="-4000"/>
          </a:stretch>
        </a:blipFill>
        <a:effectLst/>
      </p:bgPr>
    </p:bg>
    <p:spTree>
      <p:nvGrpSpPr>
        <p:cNvPr id="1" name=""/>
        <p:cNvGrpSpPr/>
        <p:nvPr/>
      </p:nvGrpSpPr>
      <p:grpSpPr>
        <a:xfrm>
          <a:off x="0" y="0"/>
          <a:ext cx="0" cy="0"/>
          <a:chOff x="0" y="0"/>
          <a:chExt cx="0" cy="0"/>
        </a:xfrm>
      </p:grpSpPr>
    </p:spTree>
    <p:custDataLst>
      <p:tags r:id="rId4"/>
    </p:custDataLst>
    <p:extLst>
      <p:ext uri="{BB962C8B-B14F-4D97-AF65-F5344CB8AC3E}">
        <p14:creationId xmlns:p14="http://schemas.microsoft.com/office/powerpoint/2010/main" val="3806688614"/>
      </p:ext>
    </p:extLst>
  </p:cSld>
  <p:clrMap bg1="lt1" tx1="dk1" bg2="lt2" tx2="dk2" accent1="accent1" accent2="accent2" accent3="accent3" accent4="accent4" accent5="accent5" accent6="accent6" hlink="hlink" folHlink="folHlink"/>
  <p:sldLayoutIdLst>
    <p:sldLayoutId id="2147483747" r:id="rId1"/>
    <p:sldLayoutId id="2147483872"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812800" y="533401"/>
            <a:ext cx="10236200" cy="138215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812800" y="2009554"/>
            <a:ext cx="102362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435B93C-2BE9-4847-BFE5-D3CBCC6E948C}"/>
              </a:ext>
              <a:ext uri="{C183D7F6-B498-43B3-948B-1728B52AA6E4}">
                <adec:decorative xmlns:adec="http://schemas.microsoft.com/office/drawing/2017/decorative" val="1"/>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0" spc="30" baseline="0">
                <a:solidFill>
                  <a:srgbClr val="274E21"/>
                </a:solidFill>
                <a:latin typeface="Aptos Light" panose="020B0004020202020204" pitchFamily="34" charset="0"/>
              </a:defRPr>
            </a:lvl1pPr>
          </a:lstStyle>
          <a:p>
            <a:r>
              <a:rPr lang="en-US"/>
              <a:t>Critical Sectors 2026 P2P Virtual Intensive</a:t>
            </a:r>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200">
                <a:solidFill>
                  <a:srgbClr val="274E21"/>
                </a:solidFill>
                <a:latin typeface="Aptos Light" panose="020B0004020202020204" pitchFamily="34" charset="0"/>
              </a:defRPr>
            </a:lvl1pPr>
          </a:lstStyle>
          <a:p>
            <a:fld id="{CBD12358-51D2-46B3-9BDE-DF29528B9454}" type="slidenum">
              <a:rPr lang="en-US" smtClean="0"/>
              <a:pPr/>
              <a:t>‹#›</a:t>
            </a:fld>
            <a:endParaRPr lang="en-US"/>
          </a:p>
        </p:txBody>
      </p:sp>
    </p:spTree>
    <p:extLst>
      <p:ext uri="{BB962C8B-B14F-4D97-AF65-F5344CB8AC3E}">
        <p14:creationId xmlns:p14="http://schemas.microsoft.com/office/powerpoint/2010/main" val="3047136333"/>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 id="2147483827" r:id="rId19"/>
  </p:sldLayoutIdLst>
  <p:hf hdr="0" dt="0"/>
  <p:txStyles>
    <p:title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p:titleStyle>
    <p:bodyStyle>
      <a:lvl1pPr marL="228600" indent="-228600" algn="l" defTabSz="914400" rtl="0" eaLnBrk="1" latinLnBrk="0" hangingPunct="1">
        <a:lnSpc>
          <a:spcPct val="100000"/>
        </a:lnSpc>
        <a:spcBef>
          <a:spcPts val="1000"/>
        </a:spcBef>
        <a:buSzPct val="80000"/>
        <a:buFont typeface="Wingdings" panose="05000000000000000000" pitchFamily="2" charset="2"/>
        <a:buChar char="§"/>
        <a:defRPr sz="2800" kern="1200">
          <a:solidFill>
            <a:schemeClr val="tx1"/>
          </a:solidFill>
          <a:latin typeface="Aptos Narrow" panose="020B0004020202020204" pitchFamily="34" charset="0"/>
          <a:ea typeface="+mn-ea"/>
          <a:cs typeface="+mn-cs"/>
        </a:defRPr>
      </a:lvl1pPr>
      <a:lvl2pPr marL="685800" indent="-228600" algn="l" defTabSz="914400" rtl="0" eaLnBrk="1" latinLnBrk="0" hangingPunct="1">
        <a:lnSpc>
          <a:spcPct val="100000"/>
        </a:lnSpc>
        <a:spcBef>
          <a:spcPts val="500"/>
        </a:spcBef>
        <a:buSzPct val="80000"/>
        <a:buFont typeface="Wingdings" panose="05000000000000000000" pitchFamily="2" charset="2"/>
        <a:buChar char="§"/>
        <a:defRPr sz="2600" kern="1200">
          <a:solidFill>
            <a:schemeClr val="tx1"/>
          </a:solidFill>
          <a:latin typeface="Aptos Narrow" panose="020B0004020202020204" pitchFamily="34" charset="0"/>
          <a:ea typeface="+mn-ea"/>
          <a:cs typeface="+mn-cs"/>
        </a:defRPr>
      </a:lvl2pPr>
      <a:lvl3pPr marL="1143000" indent="-228600" algn="l" defTabSz="914400" rtl="0" eaLnBrk="1" latinLnBrk="0" hangingPunct="1">
        <a:lnSpc>
          <a:spcPct val="100000"/>
        </a:lnSpc>
        <a:spcBef>
          <a:spcPts val="500"/>
        </a:spcBef>
        <a:buSzPct val="80000"/>
        <a:buFont typeface="Wingdings" panose="05000000000000000000" pitchFamily="2" charset="2"/>
        <a:buChar char="§"/>
        <a:defRPr sz="2400" kern="1200">
          <a:solidFill>
            <a:schemeClr val="tx1"/>
          </a:solidFill>
          <a:latin typeface="Aptos Narrow" panose="020B0004020202020204" pitchFamily="34" charset="0"/>
          <a:ea typeface="+mn-ea"/>
          <a:cs typeface="+mn-cs"/>
        </a:defRPr>
      </a:lvl3pPr>
      <a:lvl4pPr marL="1600200" indent="-228600" algn="l" defTabSz="914400" rtl="0" eaLnBrk="1" latinLnBrk="0" hangingPunct="1">
        <a:lnSpc>
          <a:spcPct val="100000"/>
        </a:lnSpc>
        <a:spcBef>
          <a:spcPts val="500"/>
        </a:spcBef>
        <a:buSzPct val="80000"/>
        <a:buFont typeface="Wingdings" panose="05000000000000000000" pitchFamily="2" charset="2"/>
        <a:buChar char="§"/>
        <a:defRPr sz="2200" kern="1200">
          <a:solidFill>
            <a:schemeClr val="tx1"/>
          </a:solidFill>
          <a:latin typeface="Aptos Narrow" panose="020B0004020202020204" pitchFamily="34" charset="0"/>
          <a:ea typeface="+mn-ea"/>
          <a:cs typeface="+mn-cs"/>
        </a:defRPr>
      </a:lvl4pPr>
      <a:lvl5pPr marL="2057400" indent="-228600" algn="l" defTabSz="914400" rtl="0" eaLnBrk="1" latinLnBrk="0" hangingPunct="1">
        <a:lnSpc>
          <a:spcPct val="100000"/>
        </a:lnSpc>
        <a:spcBef>
          <a:spcPts val="500"/>
        </a:spcBef>
        <a:buSzPct val="80000"/>
        <a:buFont typeface="Wingdings" panose="05000000000000000000" pitchFamily="2" charset="2"/>
        <a:buChar char="§"/>
        <a:defRPr sz="2000" kern="1200">
          <a:solidFill>
            <a:schemeClr val="tx1"/>
          </a:solidFill>
          <a:latin typeface="Aptos Narrow"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812800" y="533401"/>
            <a:ext cx="10236200" cy="138215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812800" y="2009554"/>
            <a:ext cx="102362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435B93C-2BE9-4847-BFE5-D3CBCC6E948C}"/>
              </a:ext>
              <a:ext uri="{C183D7F6-B498-43B3-948B-1728B52AA6E4}">
                <adec:decorative xmlns:adec="http://schemas.microsoft.com/office/drawing/2017/decorative" val="1"/>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0" spc="30" baseline="0">
                <a:solidFill>
                  <a:srgbClr val="274E21"/>
                </a:solidFill>
                <a:latin typeface="Aptos Light" panose="020B0004020202020204" pitchFamily="34" charset="0"/>
              </a:defRPr>
            </a:lvl1pPr>
          </a:lstStyle>
          <a:p>
            <a:r>
              <a:rPr lang="en-US"/>
              <a:t>Critical Sectors 2026 P2P Virtual Intensive</a:t>
            </a:r>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200">
                <a:solidFill>
                  <a:srgbClr val="274E21"/>
                </a:solidFill>
                <a:latin typeface="Aptos Light" panose="020B0004020202020204" pitchFamily="34" charset="0"/>
              </a:defRPr>
            </a:lvl1pPr>
          </a:lstStyle>
          <a:p>
            <a:fld id="{CBD12358-51D2-46B3-9BDE-DF29528B9454}" type="slidenum">
              <a:rPr lang="en-US" smtClean="0"/>
              <a:pPr/>
              <a:t>‹#›</a:t>
            </a:fld>
            <a:endParaRPr lang="en-US"/>
          </a:p>
        </p:txBody>
      </p:sp>
    </p:spTree>
    <p:extLst>
      <p:ext uri="{BB962C8B-B14F-4D97-AF65-F5344CB8AC3E}">
        <p14:creationId xmlns:p14="http://schemas.microsoft.com/office/powerpoint/2010/main" val="57275686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 id="2147483853" r:id="rId25"/>
    <p:sldLayoutId id="2147483854" r:id="rId26"/>
  </p:sldLayoutIdLst>
  <p:hf hdr="0" dt="0"/>
  <p:txStyles>
    <p:title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p:titleStyle>
    <p:bodyStyle>
      <a:lvl1pPr marL="228600" indent="-228600" algn="l" defTabSz="914400" rtl="0" eaLnBrk="1" latinLnBrk="0" hangingPunct="1">
        <a:lnSpc>
          <a:spcPct val="100000"/>
        </a:lnSpc>
        <a:spcBef>
          <a:spcPts val="1000"/>
        </a:spcBef>
        <a:buSzPct val="80000"/>
        <a:buFont typeface="Wingdings" panose="05000000000000000000" pitchFamily="2" charset="2"/>
        <a:buChar char="§"/>
        <a:defRPr sz="2800" kern="1200">
          <a:solidFill>
            <a:schemeClr val="tx1"/>
          </a:solidFill>
          <a:latin typeface="Aptos Narrow" panose="020B0004020202020204" pitchFamily="34" charset="0"/>
          <a:ea typeface="+mn-ea"/>
          <a:cs typeface="+mn-cs"/>
        </a:defRPr>
      </a:lvl1pPr>
      <a:lvl2pPr marL="685800" indent="-228600" algn="l" defTabSz="914400" rtl="0" eaLnBrk="1" latinLnBrk="0" hangingPunct="1">
        <a:lnSpc>
          <a:spcPct val="100000"/>
        </a:lnSpc>
        <a:spcBef>
          <a:spcPts val="500"/>
        </a:spcBef>
        <a:buSzPct val="80000"/>
        <a:buFont typeface="Wingdings" panose="05000000000000000000" pitchFamily="2" charset="2"/>
        <a:buChar char="§"/>
        <a:defRPr sz="2600" kern="1200">
          <a:solidFill>
            <a:schemeClr val="tx1"/>
          </a:solidFill>
          <a:latin typeface="Aptos Narrow" panose="020B0004020202020204" pitchFamily="34" charset="0"/>
          <a:ea typeface="+mn-ea"/>
          <a:cs typeface="+mn-cs"/>
        </a:defRPr>
      </a:lvl2pPr>
      <a:lvl3pPr marL="1143000" indent="-228600" algn="l" defTabSz="914400" rtl="0" eaLnBrk="1" latinLnBrk="0" hangingPunct="1">
        <a:lnSpc>
          <a:spcPct val="100000"/>
        </a:lnSpc>
        <a:spcBef>
          <a:spcPts val="500"/>
        </a:spcBef>
        <a:buSzPct val="80000"/>
        <a:buFont typeface="Wingdings" panose="05000000000000000000" pitchFamily="2" charset="2"/>
        <a:buChar char="§"/>
        <a:defRPr sz="2400" kern="1200">
          <a:solidFill>
            <a:schemeClr val="tx1"/>
          </a:solidFill>
          <a:latin typeface="Aptos Narrow" panose="020B0004020202020204" pitchFamily="34" charset="0"/>
          <a:ea typeface="+mn-ea"/>
          <a:cs typeface="+mn-cs"/>
        </a:defRPr>
      </a:lvl3pPr>
      <a:lvl4pPr marL="1600200" indent="-228600" algn="l" defTabSz="914400" rtl="0" eaLnBrk="1" latinLnBrk="0" hangingPunct="1">
        <a:lnSpc>
          <a:spcPct val="100000"/>
        </a:lnSpc>
        <a:spcBef>
          <a:spcPts val="500"/>
        </a:spcBef>
        <a:buSzPct val="80000"/>
        <a:buFont typeface="Wingdings" panose="05000000000000000000" pitchFamily="2" charset="2"/>
        <a:buChar char="§"/>
        <a:defRPr sz="2200" kern="1200">
          <a:solidFill>
            <a:schemeClr val="tx1"/>
          </a:solidFill>
          <a:latin typeface="Aptos Narrow" panose="020B0004020202020204" pitchFamily="34" charset="0"/>
          <a:ea typeface="+mn-ea"/>
          <a:cs typeface="+mn-cs"/>
        </a:defRPr>
      </a:lvl4pPr>
      <a:lvl5pPr marL="2057400" indent="-228600" algn="l" defTabSz="914400" rtl="0" eaLnBrk="1" latinLnBrk="0" hangingPunct="1">
        <a:lnSpc>
          <a:spcPct val="100000"/>
        </a:lnSpc>
        <a:spcBef>
          <a:spcPts val="500"/>
        </a:spcBef>
        <a:buSzPct val="80000"/>
        <a:buFont typeface="Wingdings" panose="05000000000000000000" pitchFamily="2" charset="2"/>
        <a:buChar char="§"/>
        <a:defRPr sz="2000" kern="1200">
          <a:solidFill>
            <a:schemeClr val="tx1"/>
          </a:solidFill>
          <a:latin typeface="Aptos Narrow"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custDataLst>
      <p:tags r:id="rId17"/>
    </p:custDataLst>
    <p:extLst>
      <p:ext uri="{BB962C8B-B14F-4D97-AF65-F5344CB8AC3E}">
        <p14:creationId xmlns:p14="http://schemas.microsoft.com/office/powerpoint/2010/main" val="1245691282"/>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4D50A1-BB98-7D3C-2DBC-5B8561D861D9}"/>
              </a:ext>
            </a:extLst>
          </p:cNvPr>
          <p:cNvSpPr>
            <a:spLocks noGrp="1" noRot="1" noMove="1" noResize="1" noEditPoints="1" noAdjustHandles="1" noChangeArrowheads="1" noChangeShapeType="1"/>
          </p:cNvSpPr>
          <p:nvPr userDrawn="1"/>
        </p:nvSpPr>
        <p:spPr>
          <a:xfrm>
            <a:off x="-49530" y="6331522"/>
            <a:ext cx="12252960" cy="52647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logo&#10;&#10;Description automatically generated">
            <a:extLst>
              <a:ext uri="{FF2B5EF4-FFF2-40B4-BE49-F238E27FC236}">
                <a16:creationId xmlns:a16="http://schemas.microsoft.com/office/drawing/2014/main" id="{AC4B2219-1D7C-7013-746B-70D0FBF9B21A}"/>
              </a:ext>
            </a:extLst>
          </p:cNvPr>
          <p:cNvPicPr/>
          <p:nvPr userDrawn="1"/>
        </p:nvPicPr>
        <p:blipFill>
          <a:blip r:embed="rId20">
            <a:extLst>
              <a:ext uri="{28A0092B-C50C-407E-A947-70E740481C1C}">
                <a14:useLocalDpi xmlns:a14="http://schemas.microsoft.com/office/drawing/2010/main" val="0"/>
              </a:ext>
            </a:extLst>
          </a:blip>
          <a:stretch>
            <a:fillRect/>
          </a:stretch>
        </p:blipFill>
        <p:spPr>
          <a:xfrm>
            <a:off x="9845335" y="6400800"/>
            <a:ext cx="1843633" cy="368621"/>
          </a:xfrm>
          <a:prstGeom prst="rect">
            <a:avLst/>
          </a:prstGeom>
        </p:spPr>
      </p:pic>
    </p:spTree>
    <p:custDataLst>
      <p:tags r:id="rId19"/>
    </p:custDataLst>
    <p:extLst>
      <p:ext uri="{BB962C8B-B14F-4D97-AF65-F5344CB8AC3E}">
        <p14:creationId xmlns:p14="http://schemas.microsoft.com/office/powerpoint/2010/main" val="3164823401"/>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7.xml"/><Relationship Id="rId1" Type="http://schemas.openxmlformats.org/officeDocument/2006/relationships/tags" Target="../tags/tag66.xml"/><Relationship Id="rId4" Type="http://schemas.openxmlformats.org/officeDocument/2006/relationships/image" Target="../media/image3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51.xml"/><Relationship Id="rId4" Type="http://schemas.openxmlformats.org/officeDocument/2006/relationships/image" Target="../media/image3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mailto:Malone.avery@dol.gov" TargetMode="External"/><Relationship Id="rId2" Type="http://schemas.openxmlformats.org/officeDocument/2006/relationships/hyperlink" Target="mailto:mcenery.mark.j@dol.gov"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5.xml"/><Relationship Id="rId1" Type="http://schemas.openxmlformats.org/officeDocument/2006/relationships/tags" Target="../tags/tag67.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5.xml"/><Relationship Id="rId1" Type="http://schemas.openxmlformats.org/officeDocument/2006/relationships/tags" Target="../tags/tag68.xml"/><Relationship Id="rId4" Type="http://schemas.openxmlformats.org/officeDocument/2006/relationships/image" Target="../media/image39.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5.xml"/><Relationship Id="rId1" Type="http://schemas.openxmlformats.org/officeDocument/2006/relationships/tags" Target="../tags/tag69.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58.xml"/></Relationships>
</file>

<file path=ppt/slides/_rels/slide17.xml.rels><?xml version="1.0" encoding="UTF-8" standalone="yes"?>
<Relationships xmlns="http://schemas.openxmlformats.org/package/2006/relationships"><Relationship Id="rId3" Type="http://schemas.openxmlformats.org/officeDocument/2006/relationships/hyperlink" Target="mailto:Anneliese.robinson@employmilwaukee.org" TargetMode="External"/><Relationship Id="rId2" Type="http://schemas.openxmlformats.org/officeDocument/2006/relationships/notesSlide" Target="../notesSlides/notesSlide13.xml"/><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14.xml"/><Relationship Id="rId1" Type="http://schemas.openxmlformats.org/officeDocument/2006/relationships/tags" Target="../tags/tag70.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5.xml"/><Relationship Id="rId1" Type="http://schemas.openxmlformats.org/officeDocument/2006/relationships/tags" Target="../tags/tag71.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5.xml"/><Relationship Id="rId1" Type="http://schemas.openxmlformats.org/officeDocument/2006/relationships/tags" Target="../tags/tag7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58.xml"/></Relationships>
</file>

<file path=ppt/slides/_rels/slide24.xml.rels><?xml version="1.0" encoding="UTF-8" standalone="yes"?>
<Relationships xmlns="http://schemas.openxmlformats.org/package/2006/relationships"><Relationship Id="rId3" Type="http://schemas.openxmlformats.org/officeDocument/2006/relationships/hyperlink" Target="mailto:adrineh.terantonians@lahta.org" TargetMode="External"/><Relationship Id="rId2" Type="http://schemas.openxmlformats.org/officeDocument/2006/relationships/notesSlide" Target="../notesSlides/notesSlide20.xml"/><Relationship Id="rId1" Type="http://schemas.openxmlformats.org/officeDocument/2006/relationships/slideLayout" Target="../slideLayouts/slideLayout5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5.xml"/><Relationship Id="rId1" Type="http://schemas.openxmlformats.org/officeDocument/2006/relationships/tags" Target="../tags/tag73.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05.xml"/><Relationship Id="rId1" Type="http://schemas.openxmlformats.org/officeDocument/2006/relationships/tags" Target="../tags/tag7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8.xml"/></Relationships>
</file>

<file path=ppt/slides/_rels/slide30.xml.rels><?xml version="1.0" encoding="UTF-8" standalone="yes"?>
<Relationships xmlns="http://schemas.openxmlformats.org/package/2006/relationships"><Relationship Id="rId3" Type="http://schemas.openxmlformats.org/officeDocument/2006/relationships/hyperlink" Target="mailto:tmcclellan@seakingwdc.org" TargetMode="External"/><Relationship Id="rId2" Type="http://schemas.openxmlformats.org/officeDocument/2006/relationships/notesSlide" Target="../notesSlides/notesSlide26.xml"/><Relationship Id="rId1" Type="http://schemas.openxmlformats.org/officeDocument/2006/relationships/slideLayout" Target="../slideLayouts/slideLayout5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3" Type="http://schemas.openxmlformats.org/officeDocument/2006/relationships/hyperlink" Target="https://csjq.workforcegps.org/resources/2026/Critical-Sectors-Wrap-up-Tip-Sheet" TargetMode="External"/><Relationship Id="rId2" Type="http://schemas.openxmlformats.org/officeDocument/2006/relationships/notesSlide" Target="../notesSlides/notesSlide36.xml"/><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32.xml"/><Relationship Id="rId4" Type="http://schemas.openxmlformats.org/officeDocument/2006/relationships/hyperlink" Target="mailto:CriticalSectors@dol.gov"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32.xml"/><Relationship Id="rId5" Type="http://schemas.openxmlformats.org/officeDocument/2006/relationships/image" Target="../media/image44.png"/><Relationship Id="rId4" Type="http://schemas.openxmlformats.org/officeDocument/2006/relationships/hyperlink" Target="https://forms.office.com/g/ULK9UiBQZc" TargetMode="External"/></Relationships>
</file>

<file path=ppt/slides/_rels/slide44.xml.rels><?xml version="1.0" encoding="UTF-8" standalone="yes"?>
<Relationships xmlns="http://schemas.openxmlformats.org/package/2006/relationships"><Relationship Id="rId2" Type="http://schemas.openxmlformats.org/officeDocument/2006/relationships/hyperlink" Target="https://csjq.workforcegps.org/" TargetMode="External"/><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772971" y="6003494"/>
            <a:ext cx="10646057" cy="718590"/>
          </a:xfrm>
        </p:spPr>
        <p:txBody>
          <a:bodyPr/>
          <a:lstStyle/>
          <a:p>
            <a:r>
              <a:rPr lang="en-US" sz="4500"/>
              <a:t>2026 Peer-to-Peer Virtual Intensive: Day 2</a:t>
            </a:r>
          </a:p>
        </p:txBody>
      </p:sp>
    </p:spTree>
    <p:extLst>
      <p:ext uri="{BB962C8B-B14F-4D97-AF65-F5344CB8AC3E}">
        <p14:creationId xmlns:p14="http://schemas.microsoft.com/office/powerpoint/2010/main" val="3078994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736D3BC0-B7E1-AB35-8BCE-2AE72B8571D2}"/>
              </a:ext>
            </a:extLst>
          </p:cNvPr>
          <p:cNvSpPr>
            <a:spLocks noGrp="1"/>
          </p:cNvSpPr>
          <p:nvPr>
            <p:ph type="title"/>
          </p:nvPr>
        </p:nvSpPr>
        <p:spPr>
          <a:xfrm>
            <a:off x="3524001" y="321618"/>
            <a:ext cx="5143993" cy="795528"/>
          </a:xfrm>
          <a:prstGeom prst="rect">
            <a:avLst/>
          </a:prstGeom>
        </p:spPr>
        <p:txBody>
          <a:bodyPr/>
          <a:lstStyle/>
          <a:p>
            <a:r>
              <a:rPr lang="en-US" sz="4800" dirty="0"/>
              <a:t>Today’s Moderator</a:t>
            </a:r>
          </a:p>
        </p:txBody>
      </p:sp>
      <p:pic>
        <p:nvPicPr>
          <p:cNvPr id="28" name="Picture Placeholder 27">
            <a:extLst>
              <a:ext uri="{FF2B5EF4-FFF2-40B4-BE49-F238E27FC236}">
                <a16:creationId xmlns:a16="http://schemas.microsoft.com/office/drawing/2014/main" id="{740649D8-9871-14CA-1110-8602E202C937}"/>
              </a:ext>
              <a:ext uri="{C183D7F6-B498-43B3-948B-1728B52AA6E4}">
                <adec:decorative xmlns:adec="http://schemas.microsoft.com/office/drawing/2017/decorative" val="1"/>
              </a:ext>
            </a:extLst>
          </p:cNvPr>
          <p:cNvPicPr>
            <a:picLocks noGrp="1" noChangeAspect="1"/>
          </p:cNvPicPr>
          <p:nvPr>
            <p:ph type="pic" sz="quarter" idx="25"/>
          </p:nvPr>
        </p:nvPicPr>
        <p:blipFill>
          <a:blip r:embed="rId4">
            <a:extLst>
              <a:ext uri="{28A0092B-C50C-407E-A947-70E740481C1C}">
                <a14:useLocalDpi xmlns:a14="http://schemas.microsoft.com/office/drawing/2010/main" val="0"/>
              </a:ext>
            </a:extLst>
          </a:blip>
          <a:srcRect l="-443" t="-8146" b="-3809"/>
          <a:stretch/>
        </p:blipFill>
        <p:spPr>
          <a:xfrm>
            <a:off x="4966059" y="1117146"/>
            <a:ext cx="2259876" cy="3186793"/>
          </a:xfrm>
        </p:spPr>
      </p:pic>
      <p:sp>
        <p:nvSpPr>
          <p:cNvPr id="9" name="Text Placeholder 8">
            <a:extLst>
              <a:ext uri="{FF2B5EF4-FFF2-40B4-BE49-F238E27FC236}">
                <a16:creationId xmlns:a16="http://schemas.microsoft.com/office/drawing/2014/main" id="{C078D9BE-0F76-57CB-3524-F82CDE4BB1BA}"/>
              </a:ext>
            </a:extLst>
          </p:cNvPr>
          <p:cNvSpPr>
            <a:spLocks noGrp="1"/>
          </p:cNvSpPr>
          <p:nvPr>
            <p:ph type="body" sz="quarter" idx="26"/>
          </p:nvPr>
        </p:nvSpPr>
        <p:spPr>
          <a:xfrm>
            <a:off x="4772461" y="4196299"/>
            <a:ext cx="2647071" cy="486089"/>
          </a:xfrm>
        </p:spPr>
        <p:txBody>
          <a:bodyPr/>
          <a:lstStyle/>
          <a:p>
            <a:pPr algn="l"/>
            <a:r>
              <a:rPr lang="en-US" sz="2800" dirty="0"/>
              <a:t>Zodie Makonnen</a:t>
            </a:r>
          </a:p>
        </p:txBody>
      </p:sp>
      <p:sp>
        <p:nvSpPr>
          <p:cNvPr id="10" name="Text Placeholder 9">
            <a:extLst>
              <a:ext uri="{FF2B5EF4-FFF2-40B4-BE49-F238E27FC236}">
                <a16:creationId xmlns:a16="http://schemas.microsoft.com/office/drawing/2014/main" id="{3F192135-B533-F842-847A-279EE4BE80C4}"/>
              </a:ext>
            </a:extLst>
          </p:cNvPr>
          <p:cNvSpPr>
            <a:spLocks noGrp="1"/>
          </p:cNvSpPr>
          <p:nvPr>
            <p:ph type="body" sz="quarter" idx="28"/>
          </p:nvPr>
        </p:nvSpPr>
        <p:spPr>
          <a:xfrm>
            <a:off x="3601445" y="4837763"/>
            <a:ext cx="4989102" cy="1097189"/>
          </a:xfrm>
        </p:spPr>
        <p:txBody>
          <a:bodyPr>
            <a:noAutofit/>
          </a:bodyPr>
          <a:lstStyle/>
          <a:p>
            <a:r>
              <a:rPr lang="en-US" sz="2400" b="0" dirty="0"/>
              <a:t>Grant Program Lead, Workforce Analyst</a:t>
            </a:r>
          </a:p>
          <a:p>
            <a:pPr algn="l"/>
            <a:r>
              <a:rPr lang="en-US" sz="2400" b="0" dirty="0"/>
              <a:t>Division of Strategic Investments, </a:t>
            </a:r>
          </a:p>
          <a:p>
            <a:pPr algn="l"/>
            <a:r>
              <a:rPr lang="en-US" sz="2400" b="0" dirty="0"/>
              <a:t>US Department of Labor - Employment and Training Administration</a:t>
            </a:r>
          </a:p>
        </p:txBody>
      </p:sp>
    </p:spTree>
    <p:custDataLst>
      <p:tags r:id="rId1"/>
    </p:custDataLst>
    <p:extLst>
      <p:ext uri="{BB962C8B-B14F-4D97-AF65-F5344CB8AC3E}">
        <p14:creationId xmlns:p14="http://schemas.microsoft.com/office/powerpoint/2010/main" val="1135377259"/>
      </p:ext>
    </p:extLst>
  </p:cSld>
  <p:clrMapOvr>
    <a:masterClrMapping/>
  </p:clrMapOvr>
  <mc:AlternateContent xmlns:mc="http://schemas.openxmlformats.org/markup-compatibility/2006" xmlns:p14="http://schemas.microsoft.com/office/powerpoint/2010/main">
    <mc:Choice Requires="p14">
      <p:transition spd="slow" p14:dur="2000" advTm="17920"/>
    </mc:Choice>
    <mc:Fallback xmlns="">
      <p:transition spd="slow" advTm="1792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666494-FA65-2347-17F3-64352FF22C68}"/>
              </a:ext>
            </a:extLst>
          </p:cNvPr>
          <p:cNvSpPr>
            <a:spLocks noGrp="1"/>
          </p:cNvSpPr>
          <p:nvPr>
            <p:ph type="title"/>
          </p:nvPr>
        </p:nvSpPr>
        <p:spPr>
          <a:xfrm>
            <a:off x="849629" y="884446"/>
            <a:ext cx="10492739" cy="1182098"/>
          </a:xfrm>
        </p:spPr>
        <p:txBody>
          <a:bodyPr>
            <a:noAutofit/>
          </a:bodyPr>
          <a:lstStyle/>
          <a:p>
            <a:r>
              <a:rPr lang="en-US"/>
              <a:t>Purpose, Agreements, &amp; Introductions</a:t>
            </a:r>
          </a:p>
        </p:txBody>
      </p:sp>
      <p:sp>
        <p:nvSpPr>
          <p:cNvPr id="4" name="Subtitle 3">
            <a:extLst>
              <a:ext uri="{FF2B5EF4-FFF2-40B4-BE49-F238E27FC236}">
                <a16:creationId xmlns:a16="http://schemas.microsoft.com/office/drawing/2014/main" id="{6351A9E0-0A62-3738-E15A-A50369D72048}"/>
              </a:ext>
            </a:extLst>
          </p:cNvPr>
          <p:cNvSpPr>
            <a:spLocks noGrp="1"/>
          </p:cNvSpPr>
          <p:nvPr>
            <p:ph idx="1"/>
          </p:nvPr>
        </p:nvSpPr>
        <p:spPr>
          <a:xfrm>
            <a:off x="849629" y="2185077"/>
            <a:ext cx="10492739" cy="3233589"/>
          </a:xfrm>
        </p:spPr>
        <p:txBody>
          <a:bodyPr>
            <a:normAutofit/>
          </a:bodyPr>
          <a:lstStyle/>
          <a:p>
            <a:pPr marL="0" indent="0">
              <a:buNone/>
            </a:pPr>
            <a:r>
              <a:rPr lang="en-US" b="1"/>
              <a:t>Purpose:</a:t>
            </a:r>
            <a:r>
              <a:rPr lang="en-US"/>
              <a:t> Set your project up for success through focused time with your team, peers, and federal partners.</a:t>
            </a:r>
          </a:p>
          <a:p>
            <a:pPr marL="0" indent="0">
              <a:spcBef>
                <a:spcPts val="1200"/>
              </a:spcBef>
              <a:buNone/>
            </a:pPr>
            <a:r>
              <a:rPr lang="en-US" b="1"/>
              <a:t>Community Agreements</a:t>
            </a:r>
          </a:p>
          <a:p>
            <a:pPr>
              <a:spcBef>
                <a:spcPts val="0"/>
              </a:spcBef>
              <a:buFont typeface="Arial" panose="020B0604020202020204" pitchFamily="34" charset="0"/>
              <a:buChar char="•"/>
            </a:pPr>
            <a:r>
              <a:rPr lang="en-US"/>
              <a:t>When you’re speaking, please turn on your camera</a:t>
            </a:r>
          </a:p>
          <a:p>
            <a:pPr>
              <a:spcBef>
                <a:spcPts val="0"/>
              </a:spcBef>
              <a:buFont typeface="Arial" panose="020B0604020202020204" pitchFamily="34" charset="0"/>
              <a:buChar char="•"/>
            </a:pPr>
            <a:r>
              <a:rPr lang="en-US"/>
              <a:t>Add all questions to the Q &amp; A section.</a:t>
            </a:r>
          </a:p>
          <a:p>
            <a:pPr>
              <a:spcBef>
                <a:spcPts val="0"/>
              </a:spcBef>
              <a:buFont typeface="Arial" panose="020B0604020202020204" pitchFamily="34" charset="0"/>
              <a:buChar char="•"/>
            </a:pPr>
            <a:r>
              <a:rPr lang="en-US"/>
              <a:t>Respect your colleagues’ views –especially when you don’t agree</a:t>
            </a:r>
          </a:p>
          <a:p>
            <a:pPr>
              <a:spcBef>
                <a:spcPts val="0"/>
              </a:spcBef>
              <a:buFont typeface="Arial" panose="020B0604020202020204" pitchFamily="34" charset="0"/>
              <a:buChar char="•"/>
            </a:pPr>
            <a:r>
              <a:rPr lang="en-US"/>
              <a:t>Participate!</a:t>
            </a:r>
          </a:p>
        </p:txBody>
      </p:sp>
      <p:sp>
        <p:nvSpPr>
          <p:cNvPr id="5" name="Footer Placeholder 4">
            <a:extLst>
              <a:ext uri="{FF2B5EF4-FFF2-40B4-BE49-F238E27FC236}">
                <a16:creationId xmlns:a16="http://schemas.microsoft.com/office/drawing/2014/main" id="{965B4904-CD73-8815-1172-5E27B6CD3028}"/>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2" name="Slide Number Placeholder 1">
            <a:extLst>
              <a:ext uri="{FF2B5EF4-FFF2-40B4-BE49-F238E27FC236}">
                <a16:creationId xmlns:a16="http://schemas.microsoft.com/office/drawing/2014/main" id="{F23EE6C2-1AE4-73E5-2497-E63204E82704}"/>
              </a:ext>
            </a:extLst>
          </p:cNvPr>
          <p:cNvSpPr>
            <a:spLocks noGrp="1"/>
          </p:cNvSpPr>
          <p:nvPr>
            <p:ph type="sldNum" sz="quarter" idx="12"/>
          </p:nvPr>
        </p:nvSpPr>
        <p:spPr/>
        <p:txBody>
          <a:bodyPr/>
          <a:lstStyle/>
          <a:p>
            <a:fld id="{CBD12358-51D2-46B3-9BDE-DF29528B9454}" type="slidenum">
              <a:rPr lang="en-US" smtClean="0"/>
              <a:t>3</a:t>
            </a:fld>
            <a:endParaRPr lang="en-US"/>
          </a:p>
        </p:txBody>
      </p:sp>
    </p:spTree>
    <p:extLst>
      <p:ext uri="{BB962C8B-B14F-4D97-AF65-F5344CB8AC3E}">
        <p14:creationId xmlns:p14="http://schemas.microsoft.com/office/powerpoint/2010/main" val="174132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23DD140-CCEC-EF1C-B44D-E4F763FC5DE0}"/>
              </a:ext>
            </a:extLst>
          </p:cNvPr>
          <p:cNvSpPr>
            <a:spLocks noGrp="1"/>
          </p:cNvSpPr>
          <p:nvPr>
            <p:ph type="title"/>
          </p:nvPr>
        </p:nvSpPr>
        <p:spPr>
          <a:xfrm>
            <a:off x="370457" y="142610"/>
            <a:ext cx="6268078" cy="795528"/>
          </a:xfrm>
        </p:spPr>
        <p:txBody>
          <a:bodyPr>
            <a:normAutofit/>
          </a:bodyPr>
          <a:lstStyle/>
          <a:p>
            <a:r>
              <a:rPr lang="en-US" sz="4400" dirty="0"/>
              <a:t>Day Two: Part 2 Agenda</a:t>
            </a:r>
          </a:p>
        </p:txBody>
      </p:sp>
      <p:sp>
        <p:nvSpPr>
          <p:cNvPr id="7" name="Text Placeholder 6">
            <a:extLst>
              <a:ext uri="{FF2B5EF4-FFF2-40B4-BE49-F238E27FC236}">
                <a16:creationId xmlns:a16="http://schemas.microsoft.com/office/drawing/2014/main" id="{1956A370-97DC-47AF-C867-80FD55B2F8CB}"/>
              </a:ext>
            </a:extLst>
          </p:cNvPr>
          <p:cNvSpPr>
            <a:spLocks noGrp="1"/>
          </p:cNvSpPr>
          <p:nvPr>
            <p:ph type="body" sz="quarter" idx="12"/>
          </p:nvPr>
        </p:nvSpPr>
        <p:spPr>
          <a:xfrm>
            <a:off x="370457" y="938138"/>
            <a:ext cx="6441823" cy="4981724"/>
          </a:xfrm>
        </p:spPr>
        <p:txBody>
          <a:bodyPr numCol="1"/>
          <a:lstStyle/>
          <a:p>
            <a:pPr marL="0" marR="0" lvl="0" indent="0" rtl="0">
              <a:spcBef>
                <a:spcPts val="0"/>
              </a:spcBef>
              <a:spcAft>
                <a:spcPts val="0"/>
              </a:spcAft>
              <a:buNone/>
            </a:pPr>
            <a:r>
              <a:rPr lang="en-US" sz="2600" b="1" dirty="0"/>
              <a:t>3 – 3:20 PM</a:t>
            </a:r>
          </a:p>
          <a:p>
            <a:pPr marL="457200" marR="0" lvl="0" indent="-222250" rtl="0">
              <a:spcBef>
                <a:spcPts val="0"/>
              </a:spcBef>
              <a:spcAft>
                <a:spcPts val="0"/>
              </a:spcAft>
            </a:pPr>
            <a:r>
              <a:rPr lang="en-US" sz="2600" dirty="0"/>
              <a:t>Essential Steps for a Smooth Federal Grant Closeout</a:t>
            </a:r>
          </a:p>
          <a:p>
            <a:pPr marL="914400" lvl="1" indent="-222250">
              <a:spcBef>
                <a:spcPts val="0"/>
              </a:spcBef>
            </a:pPr>
            <a:r>
              <a:rPr lang="en-US" sz="2400" dirty="0"/>
              <a:t>Mark McEnery and Avery Malone, DOL - Office of Grants Management</a:t>
            </a:r>
          </a:p>
          <a:p>
            <a:pPr marL="0" marR="0" lvl="0" indent="0" rtl="0">
              <a:spcBef>
                <a:spcPts val="0"/>
              </a:spcBef>
              <a:spcAft>
                <a:spcPts val="0"/>
              </a:spcAft>
              <a:buNone/>
            </a:pPr>
            <a:r>
              <a:rPr lang="en-US" sz="2600" b="1" dirty="0"/>
              <a:t>3:20 - 3:50 PM</a:t>
            </a:r>
          </a:p>
          <a:p>
            <a:pPr marL="457200" indent="-222250">
              <a:spcBef>
                <a:spcPts val="0"/>
              </a:spcBef>
            </a:pPr>
            <a:r>
              <a:rPr lang="en-US" sz="2600" dirty="0"/>
              <a:t>Hospitality Grantee Spotlights:</a:t>
            </a:r>
          </a:p>
          <a:p>
            <a:pPr marL="914400" lvl="1" indent="-222250">
              <a:spcBef>
                <a:spcPts val="0"/>
              </a:spcBef>
            </a:pPr>
            <a:r>
              <a:rPr lang="en-US" sz="2400" dirty="0"/>
              <a:t>Employ Milwaukee, Inc</a:t>
            </a:r>
          </a:p>
          <a:p>
            <a:pPr marL="914400" lvl="1" indent="-222250">
              <a:spcBef>
                <a:spcPts val="0"/>
              </a:spcBef>
            </a:pPr>
            <a:r>
              <a:rPr lang="en-US" sz="2400" dirty="0"/>
              <a:t>Hospitality Industry Training and Education Fund</a:t>
            </a:r>
          </a:p>
          <a:p>
            <a:pPr marL="914400" lvl="1" indent="-222250">
              <a:spcBef>
                <a:spcPts val="0"/>
              </a:spcBef>
            </a:pPr>
            <a:r>
              <a:rPr lang="en-US" sz="2400" dirty="0"/>
              <a:t>Seattle-King County Workforce Development Council </a:t>
            </a:r>
          </a:p>
          <a:p>
            <a:pPr marL="0" indent="0">
              <a:spcBef>
                <a:spcPts val="0"/>
              </a:spcBef>
              <a:buNone/>
            </a:pPr>
            <a:r>
              <a:rPr lang="en-US" sz="2600" b="1" dirty="0"/>
              <a:t>3:50 – 4:15 PM</a:t>
            </a:r>
          </a:p>
          <a:p>
            <a:pPr marL="457200" indent="-222250">
              <a:spcBef>
                <a:spcPts val="0"/>
              </a:spcBef>
            </a:pPr>
            <a:r>
              <a:rPr lang="en-US" sz="2600" dirty="0"/>
              <a:t>Grant Management TA: Grants Management Wrap Up</a:t>
            </a:r>
          </a:p>
          <a:p>
            <a:pPr marL="914400" lvl="1" indent="-222250">
              <a:spcBef>
                <a:spcPts val="0"/>
              </a:spcBef>
            </a:pPr>
            <a:r>
              <a:rPr lang="en-US" sz="2400" dirty="0"/>
              <a:t>Presenter: Ingrid Schonfield, DOL- ETA</a:t>
            </a:r>
          </a:p>
          <a:p>
            <a:pPr marL="0" indent="0">
              <a:spcBef>
                <a:spcPts val="0"/>
              </a:spcBef>
              <a:buNone/>
            </a:pPr>
            <a:r>
              <a:rPr lang="en-US" sz="2600" b="1" dirty="0"/>
              <a:t>4:15 - 4:30 PM Closing</a:t>
            </a:r>
          </a:p>
        </p:txBody>
      </p:sp>
    </p:spTree>
    <p:extLst>
      <p:ext uri="{BB962C8B-B14F-4D97-AF65-F5344CB8AC3E}">
        <p14:creationId xmlns:p14="http://schemas.microsoft.com/office/powerpoint/2010/main" val="3603666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6BEFE1-F1CB-07B5-B41C-FE2C70CD9BD9}"/>
              </a:ext>
            </a:extLst>
          </p:cNvPr>
          <p:cNvSpPr>
            <a:spLocks noGrp="1"/>
          </p:cNvSpPr>
          <p:nvPr>
            <p:ph type="title" idx="4294967295"/>
          </p:nvPr>
        </p:nvSpPr>
        <p:spPr>
          <a:xfrm>
            <a:off x="7046977" y="1955448"/>
            <a:ext cx="4546599" cy="14735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dirty="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Essential Steps for a Smooth Federal Grant Closeout</a:t>
            </a:r>
          </a:p>
        </p:txBody>
      </p:sp>
    </p:spTree>
    <p:extLst>
      <p:ext uri="{BB962C8B-B14F-4D97-AF65-F5344CB8AC3E}">
        <p14:creationId xmlns:p14="http://schemas.microsoft.com/office/powerpoint/2010/main" val="507818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B16F1E-D22A-EB64-E033-3E0E4C9C0CF8}"/>
              </a:ext>
            </a:extLst>
          </p:cNvPr>
          <p:cNvSpPr>
            <a:spLocks noGrp="1"/>
          </p:cNvSpPr>
          <p:nvPr>
            <p:ph type="title"/>
          </p:nvPr>
        </p:nvSpPr>
        <p:spPr>
          <a:xfrm>
            <a:off x="4525909" y="301359"/>
            <a:ext cx="3140182" cy="795528"/>
          </a:xfrm>
        </p:spPr>
        <p:txBody>
          <a:bodyPr/>
          <a:lstStyle/>
          <a:p>
            <a:r>
              <a:rPr lang="en-US" sz="4800" dirty="0"/>
              <a:t>Presenters</a:t>
            </a:r>
            <a:r>
              <a:rPr lang="en-US" sz="100" dirty="0"/>
              <a:t>(2)</a:t>
            </a:r>
          </a:p>
        </p:txBody>
      </p:sp>
      <p:pic>
        <p:nvPicPr>
          <p:cNvPr id="2" name="Picture Placeholder 1">
            <a:extLst>
              <a:ext uri="{FF2B5EF4-FFF2-40B4-BE49-F238E27FC236}">
                <a16:creationId xmlns:a16="http://schemas.microsoft.com/office/drawing/2014/main" id="{D8693A8D-7188-EB14-8DDD-D37FA3F99829}"/>
              </a:ext>
              <a:ext uri="{C183D7F6-B498-43B3-948B-1728B52AA6E4}">
                <adec:decorative xmlns:adec="http://schemas.microsoft.com/office/drawing/2017/decorative" val="1"/>
              </a:ext>
            </a:extLst>
          </p:cNvPr>
          <p:cNvPicPr>
            <a:picLocks noGrp="1" noChangeAspect="1"/>
          </p:cNvPicPr>
          <p:nvPr>
            <p:ph type="pic" sz="quarter" idx="20"/>
          </p:nvPr>
        </p:nvPicPr>
        <p:blipFill>
          <a:blip r:embed="rId3"/>
          <a:srcRect/>
          <a:stretch/>
        </p:blipFill>
        <p:spPr>
          <a:xfrm>
            <a:off x="2160388" y="1404319"/>
            <a:ext cx="2224259" cy="2224259"/>
          </a:xfrm>
        </p:spPr>
      </p:pic>
      <p:sp>
        <p:nvSpPr>
          <p:cNvPr id="5" name="Text Placeholder 4">
            <a:extLst>
              <a:ext uri="{FF2B5EF4-FFF2-40B4-BE49-F238E27FC236}">
                <a16:creationId xmlns:a16="http://schemas.microsoft.com/office/drawing/2014/main" id="{D6FC1FF0-AA2D-6745-915C-540DA1C7E315}"/>
              </a:ext>
            </a:extLst>
          </p:cNvPr>
          <p:cNvSpPr>
            <a:spLocks noGrp="1"/>
          </p:cNvSpPr>
          <p:nvPr>
            <p:ph type="body" sz="quarter" idx="21"/>
          </p:nvPr>
        </p:nvSpPr>
        <p:spPr>
          <a:xfrm>
            <a:off x="2160387" y="3861303"/>
            <a:ext cx="2224260" cy="320279"/>
          </a:xfrm>
        </p:spPr>
        <p:txBody>
          <a:bodyPr lIns="91440" tIns="45720" rIns="91440" bIns="45720" anchor="ctr"/>
          <a:lstStyle/>
          <a:p>
            <a:r>
              <a:rPr lang="en-US" sz="2800" dirty="0">
                <a:latin typeface="Aptos Narrow"/>
              </a:rPr>
              <a:t>Avery Malone</a:t>
            </a:r>
            <a:endParaRPr lang="en-US" sz="2800" dirty="0"/>
          </a:p>
        </p:txBody>
      </p:sp>
      <p:sp>
        <p:nvSpPr>
          <p:cNvPr id="6" name="Text Placeholder 5">
            <a:extLst>
              <a:ext uri="{FF2B5EF4-FFF2-40B4-BE49-F238E27FC236}">
                <a16:creationId xmlns:a16="http://schemas.microsoft.com/office/drawing/2014/main" id="{AA2B4D13-D490-2687-9905-CC1DBFFB07F1}"/>
              </a:ext>
            </a:extLst>
          </p:cNvPr>
          <p:cNvSpPr>
            <a:spLocks noGrp="1"/>
          </p:cNvSpPr>
          <p:nvPr>
            <p:ph type="body" sz="quarter" idx="22"/>
          </p:nvPr>
        </p:nvSpPr>
        <p:spPr>
          <a:xfrm>
            <a:off x="1849223" y="4400362"/>
            <a:ext cx="3051550" cy="898992"/>
          </a:xfrm>
        </p:spPr>
        <p:txBody>
          <a:bodyPr lIns="91440" tIns="45720" rIns="91440" bIns="45720" anchor="ctr"/>
          <a:lstStyle/>
          <a:p>
            <a:r>
              <a:rPr lang="en-US" sz="2400" b="0" dirty="0">
                <a:latin typeface="Aptos Narrow" panose="020B0004020202020204" pitchFamily="34" charset="0"/>
              </a:rPr>
              <a:t>Supervisory, Grant Management Specialist</a:t>
            </a:r>
          </a:p>
        </p:txBody>
      </p:sp>
      <p:sp>
        <p:nvSpPr>
          <p:cNvPr id="7" name="Text Placeholder 6">
            <a:extLst>
              <a:ext uri="{FF2B5EF4-FFF2-40B4-BE49-F238E27FC236}">
                <a16:creationId xmlns:a16="http://schemas.microsoft.com/office/drawing/2014/main" id="{BF204072-960D-A985-288B-10A42438607F}"/>
              </a:ext>
            </a:extLst>
          </p:cNvPr>
          <p:cNvSpPr>
            <a:spLocks noGrp="1"/>
          </p:cNvSpPr>
          <p:nvPr>
            <p:ph type="body" sz="quarter" idx="23"/>
          </p:nvPr>
        </p:nvSpPr>
        <p:spPr>
          <a:xfrm>
            <a:off x="879099" y="5299354"/>
            <a:ext cx="4991798" cy="868655"/>
          </a:xfrm>
        </p:spPr>
        <p:txBody>
          <a:bodyPr lIns="91440" tIns="45720" rIns="91440" bIns="45720" anchor="ctr"/>
          <a:lstStyle/>
          <a:p>
            <a:r>
              <a:rPr lang="en-US" sz="2400" b="0" dirty="0">
                <a:latin typeface="Aptos Narrow" panose="020B0004020202020204" pitchFamily="34" charset="0"/>
              </a:rPr>
              <a:t>US Department of Labor - Employment and Training Administration</a:t>
            </a:r>
          </a:p>
        </p:txBody>
      </p:sp>
      <p:pic>
        <p:nvPicPr>
          <p:cNvPr id="4" name="Picture Placeholder 3">
            <a:extLst>
              <a:ext uri="{FF2B5EF4-FFF2-40B4-BE49-F238E27FC236}">
                <a16:creationId xmlns:a16="http://schemas.microsoft.com/office/drawing/2014/main" id="{EC762917-F857-E04A-8C8B-A5AC3E985AB9}"/>
              </a:ext>
              <a:ext uri="{C183D7F6-B498-43B3-948B-1728B52AA6E4}">
                <adec:decorative xmlns:adec="http://schemas.microsoft.com/office/drawing/2017/decorative" val="1"/>
              </a:ext>
            </a:extLst>
          </p:cNvPr>
          <p:cNvPicPr>
            <a:picLocks noGrp="1" noChangeAspect="1"/>
          </p:cNvPicPr>
          <p:nvPr>
            <p:ph type="pic" sz="quarter" idx="25"/>
          </p:nvPr>
        </p:nvPicPr>
        <p:blipFill>
          <a:blip r:embed="rId4">
            <a:extLst>
              <a:ext uri="{28A0092B-C50C-407E-A947-70E740481C1C}">
                <a14:useLocalDpi xmlns:a14="http://schemas.microsoft.com/office/drawing/2010/main" val="0"/>
              </a:ext>
            </a:extLst>
          </a:blip>
          <a:srcRect t="12500" b="12500"/>
          <a:stretch/>
        </p:blipFill>
        <p:spPr>
          <a:xfrm>
            <a:off x="7807355" y="1396613"/>
            <a:ext cx="2221992" cy="2221992"/>
          </a:xfrm>
        </p:spPr>
      </p:pic>
      <p:sp>
        <p:nvSpPr>
          <p:cNvPr id="10" name="Text Placeholder 9">
            <a:extLst>
              <a:ext uri="{FF2B5EF4-FFF2-40B4-BE49-F238E27FC236}">
                <a16:creationId xmlns:a16="http://schemas.microsoft.com/office/drawing/2014/main" id="{39C7A21F-426C-E10E-6C92-26C577A4BB0D}"/>
              </a:ext>
            </a:extLst>
          </p:cNvPr>
          <p:cNvSpPr>
            <a:spLocks noGrp="1"/>
          </p:cNvSpPr>
          <p:nvPr>
            <p:ph type="body" sz="quarter" idx="26"/>
          </p:nvPr>
        </p:nvSpPr>
        <p:spPr>
          <a:xfrm>
            <a:off x="7807355" y="3823646"/>
            <a:ext cx="2323918" cy="395592"/>
          </a:xfrm>
        </p:spPr>
        <p:txBody>
          <a:bodyPr lIns="91440" tIns="45720" rIns="91440" bIns="45720" anchor="ctr"/>
          <a:lstStyle/>
          <a:p>
            <a:r>
              <a:rPr lang="en-US" sz="2800" dirty="0">
                <a:latin typeface="Aptos Narrow" panose="020B0004020202020204" pitchFamily="34" charset="0"/>
              </a:rPr>
              <a:t>Mark McEnery</a:t>
            </a:r>
          </a:p>
        </p:txBody>
      </p:sp>
      <p:sp>
        <p:nvSpPr>
          <p:cNvPr id="11" name="Text Placeholder 10">
            <a:extLst>
              <a:ext uri="{FF2B5EF4-FFF2-40B4-BE49-F238E27FC236}">
                <a16:creationId xmlns:a16="http://schemas.microsoft.com/office/drawing/2014/main" id="{1061FC45-757A-E3EE-4BDD-DF6E3A53C509}"/>
              </a:ext>
            </a:extLst>
          </p:cNvPr>
          <p:cNvSpPr>
            <a:spLocks noGrp="1"/>
          </p:cNvSpPr>
          <p:nvPr>
            <p:ph type="body" sz="quarter" idx="27"/>
          </p:nvPr>
        </p:nvSpPr>
        <p:spPr>
          <a:xfrm>
            <a:off x="7525530" y="4583526"/>
            <a:ext cx="2785642" cy="532663"/>
          </a:xfrm>
        </p:spPr>
        <p:txBody>
          <a:bodyPr lIns="91440" tIns="45720" rIns="91440" bIns="45720" anchor="ctr"/>
          <a:lstStyle/>
          <a:p>
            <a:r>
              <a:rPr lang="en-US" sz="2400" b="0" dirty="0">
                <a:latin typeface="Aptos Narrow" panose="020B0004020202020204" pitchFamily="34" charset="0"/>
              </a:rPr>
              <a:t>Grants Management Specialist</a:t>
            </a:r>
          </a:p>
        </p:txBody>
      </p:sp>
      <p:sp>
        <p:nvSpPr>
          <p:cNvPr id="14" name="Text Placeholder 6">
            <a:extLst>
              <a:ext uri="{FF2B5EF4-FFF2-40B4-BE49-F238E27FC236}">
                <a16:creationId xmlns:a16="http://schemas.microsoft.com/office/drawing/2014/main" id="{781B276E-9BA5-8B48-9008-81254F150DF6}"/>
              </a:ext>
            </a:extLst>
          </p:cNvPr>
          <p:cNvSpPr txBox="1">
            <a:spLocks/>
          </p:cNvSpPr>
          <p:nvPr/>
        </p:nvSpPr>
        <p:spPr>
          <a:xfrm>
            <a:off x="6519203" y="5280454"/>
            <a:ext cx="4900221" cy="868655"/>
          </a:xfrm>
          <a:prstGeom prst="rect">
            <a:avLst/>
          </a:prstGeom>
        </p:spPr>
        <p:txBody>
          <a:bodyPr lIns="91440" tIns="45720" rIns="91440" bIns="45720" anchor="ctr"/>
          <a:lstStyle>
            <a:lvl1pPr marL="0" indent="0" algn="l" defTabSz="914400" rtl="0" eaLnBrk="1" latinLnBrk="0" hangingPunct="1">
              <a:lnSpc>
                <a:spcPct val="100000"/>
              </a:lnSpc>
              <a:spcBef>
                <a:spcPts val="0"/>
              </a:spcBef>
              <a:buFont typeface="Arial" panose="020B0604020202020204" pitchFamily="34" charset="0"/>
              <a:buNone/>
              <a:defRPr sz="2000" b="1" kern="1200">
                <a:solidFill>
                  <a:srgbClr val="274E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0" dirty="0">
                <a:latin typeface="Aptos Narrow" panose="020B0004020202020204" pitchFamily="34" charset="0"/>
              </a:rPr>
              <a:t>US Department of Labor - Employment and Training Administration</a:t>
            </a:r>
          </a:p>
        </p:txBody>
      </p:sp>
      <p:sp>
        <p:nvSpPr>
          <p:cNvPr id="8" name="Slide Number Placeholder 7">
            <a:extLst>
              <a:ext uri="{FF2B5EF4-FFF2-40B4-BE49-F238E27FC236}">
                <a16:creationId xmlns:a16="http://schemas.microsoft.com/office/drawing/2014/main" id="{D1DD2810-5031-3877-AA63-5EC456F3F715}"/>
              </a:ext>
            </a:extLst>
          </p:cNvPr>
          <p:cNvSpPr>
            <a:spLocks noGrp="1"/>
          </p:cNvSpPr>
          <p:nvPr>
            <p:ph type="sldNum" sz="quarter" idx="4"/>
          </p:nvPr>
        </p:nvSpPr>
        <p:spPr/>
        <p:txBody>
          <a:bodyPr/>
          <a:lstStyle/>
          <a:p>
            <a:fld id="{E1CE52AA-BB93-4FDB-9629-C6421C98F39B}" type="slidenum">
              <a:rPr lang="en-US" smtClean="0"/>
              <a:pPr/>
              <a:t>6</a:t>
            </a:fld>
            <a:endParaRPr lang="en-US"/>
          </a:p>
        </p:txBody>
      </p:sp>
    </p:spTree>
    <p:extLst>
      <p:ext uri="{BB962C8B-B14F-4D97-AF65-F5344CB8AC3E}">
        <p14:creationId xmlns:p14="http://schemas.microsoft.com/office/powerpoint/2010/main" val="1919654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19FBD-881D-76D7-EAF2-5750CB70737E}"/>
              </a:ext>
            </a:extLst>
          </p:cNvPr>
          <p:cNvSpPr>
            <a:spLocks noGrp="1"/>
          </p:cNvSpPr>
          <p:nvPr>
            <p:ph type="title"/>
          </p:nvPr>
        </p:nvSpPr>
        <p:spPr>
          <a:xfrm>
            <a:off x="2577721" y="750239"/>
            <a:ext cx="7036558" cy="904520"/>
          </a:xfrm>
        </p:spPr>
        <p:txBody>
          <a:bodyPr/>
          <a:lstStyle/>
          <a:p>
            <a:r>
              <a:rPr lang="en-US" dirty="0">
                <a:latin typeface="Aptos SemiBold"/>
              </a:rPr>
              <a:t>Closeout Process Basics</a:t>
            </a:r>
            <a:endParaRPr lang="en-US" dirty="0"/>
          </a:p>
        </p:txBody>
      </p:sp>
      <p:sp>
        <p:nvSpPr>
          <p:cNvPr id="4" name="Content Placeholder 3">
            <a:extLst>
              <a:ext uri="{FF2B5EF4-FFF2-40B4-BE49-F238E27FC236}">
                <a16:creationId xmlns:a16="http://schemas.microsoft.com/office/drawing/2014/main" id="{AAC7A5EB-C5AA-DFAD-58F8-2D5353C2AEA5}"/>
              </a:ext>
            </a:extLst>
          </p:cNvPr>
          <p:cNvSpPr>
            <a:spLocks noGrp="1"/>
          </p:cNvSpPr>
          <p:nvPr>
            <p:ph idx="4294967295"/>
          </p:nvPr>
        </p:nvSpPr>
        <p:spPr>
          <a:xfrm>
            <a:off x="2417851" y="1654759"/>
            <a:ext cx="7356298" cy="4024312"/>
          </a:xfrm>
        </p:spPr>
        <p:txBody>
          <a:bodyPr vert="horz" lIns="91440" tIns="45720" rIns="91440" bIns="45720" rtlCol="0" anchor="t">
            <a:normAutofit/>
          </a:bodyPr>
          <a:lstStyle/>
          <a:p>
            <a:r>
              <a:rPr lang="en-US" dirty="0">
                <a:latin typeface="Aptos Narrow"/>
              </a:rPr>
              <a:t>Closeout Phase – End of the Grant Lifecycle</a:t>
            </a:r>
            <a:endParaRPr lang="en-US" dirty="0"/>
          </a:p>
          <a:p>
            <a:r>
              <a:rPr lang="en-US" dirty="0">
                <a:latin typeface="Aptos Narrow"/>
              </a:rPr>
              <a:t>Initial Closeout Notification</a:t>
            </a:r>
          </a:p>
          <a:p>
            <a:r>
              <a:rPr lang="en-US" dirty="0">
                <a:latin typeface="Aptos Narrow"/>
              </a:rPr>
              <a:t>Closeout Documentation Submission (120-days)</a:t>
            </a:r>
            <a:endParaRPr lang="en-US" dirty="0"/>
          </a:p>
          <a:p>
            <a:r>
              <a:rPr lang="en-US" dirty="0">
                <a:latin typeface="Aptos Narrow"/>
              </a:rPr>
              <a:t>Closeout Review and Analysis</a:t>
            </a:r>
          </a:p>
          <a:p>
            <a:r>
              <a:rPr lang="en-US" dirty="0">
                <a:latin typeface="Aptos Narrow"/>
              </a:rPr>
              <a:t>Final Payment or funding returns</a:t>
            </a:r>
            <a:endParaRPr lang="en-US" dirty="0"/>
          </a:p>
          <a:p>
            <a:r>
              <a:rPr lang="en-US" dirty="0">
                <a:latin typeface="Aptos Narrow"/>
              </a:rPr>
              <a:t>Processing of award closure</a:t>
            </a:r>
            <a:endParaRPr lang="en-US" dirty="0"/>
          </a:p>
          <a:p>
            <a:r>
              <a:rPr lang="en-US" dirty="0">
                <a:latin typeface="Aptos Narrow"/>
              </a:rPr>
              <a:t>Final Closeout Notification</a:t>
            </a:r>
            <a:endParaRPr lang="en-US" dirty="0"/>
          </a:p>
        </p:txBody>
      </p:sp>
      <p:sp>
        <p:nvSpPr>
          <p:cNvPr id="2" name="Footer Placeholder 1">
            <a:extLst>
              <a:ext uri="{FF2B5EF4-FFF2-40B4-BE49-F238E27FC236}">
                <a16:creationId xmlns:a16="http://schemas.microsoft.com/office/drawing/2014/main" id="{C135A4ED-C068-5008-D953-EEABE8D91C1B}"/>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
        <p:nvSpPr>
          <p:cNvPr id="5" name="Slide Number Placeholder 4">
            <a:extLst>
              <a:ext uri="{FF2B5EF4-FFF2-40B4-BE49-F238E27FC236}">
                <a16:creationId xmlns:a16="http://schemas.microsoft.com/office/drawing/2014/main" id="{C4A86BB2-AFE4-9C68-9811-FF3285DFEB26}"/>
              </a:ext>
            </a:extLst>
          </p:cNvPr>
          <p:cNvSpPr>
            <a:spLocks noGrp="1"/>
          </p:cNvSpPr>
          <p:nvPr>
            <p:ph type="sldNum" sz="quarter" idx="12"/>
          </p:nvPr>
        </p:nvSpPr>
        <p:spPr/>
        <p:txBody>
          <a:bodyPr/>
          <a:lstStyle/>
          <a:p>
            <a:fld id="{CBD12358-51D2-46B3-9BDE-DF29528B9454}" type="slidenum">
              <a:rPr lang="en-US" smtClean="0"/>
              <a:t>7</a:t>
            </a:fld>
            <a:endParaRPr lang="en-US"/>
          </a:p>
        </p:txBody>
      </p:sp>
    </p:spTree>
    <p:extLst>
      <p:ext uri="{BB962C8B-B14F-4D97-AF65-F5344CB8AC3E}">
        <p14:creationId xmlns:p14="http://schemas.microsoft.com/office/powerpoint/2010/main" val="2756242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AE5BF-500E-854E-CAAF-19B22F401EC0}"/>
              </a:ext>
            </a:extLst>
          </p:cNvPr>
          <p:cNvSpPr>
            <a:spLocks noGrp="1"/>
          </p:cNvSpPr>
          <p:nvPr>
            <p:ph type="title"/>
          </p:nvPr>
        </p:nvSpPr>
        <p:spPr>
          <a:xfrm>
            <a:off x="3363415" y="416997"/>
            <a:ext cx="5465170" cy="813884"/>
          </a:xfrm>
        </p:spPr>
        <p:txBody>
          <a:bodyPr/>
          <a:lstStyle/>
          <a:p>
            <a:r>
              <a:rPr lang="en-US" dirty="0">
                <a:latin typeface="Aptos SemiBold"/>
              </a:rPr>
              <a:t>Closeout Solutions</a:t>
            </a:r>
            <a:endParaRPr lang="en-US" dirty="0"/>
          </a:p>
        </p:txBody>
      </p:sp>
      <p:sp>
        <p:nvSpPr>
          <p:cNvPr id="3" name="Content Placeholder 2">
            <a:extLst>
              <a:ext uri="{FF2B5EF4-FFF2-40B4-BE49-F238E27FC236}">
                <a16:creationId xmlns:a16="http://schemas.microsoft.com/office/drawing/2014/main" id="{393AD418-0975-4CF8-00E1-B95B2AA38524}"/>
              </a:ext>
            </a:extLst>
          </p:cNvPr>
          <p:cNvSpPr>
            <a:spLocks noGrp="1"/>
          </p:cNvSpPr>
          <p:nvPr>
            <p:ph idx="4294967295"/>
          </p:nvPr>
        </p:nvSpPr>
        <p:spPr>
          <a:xfrm>
            <a:off x="1539411" y="1840249"/>
            <a:ext cx="9113177" cy="3635877"/>
          </a:xfrm>
        </p:spPr>
        <p:txBody>
          <a:bodyPr vert="horz" lIns="91440" tIns="45720" rIns="91440" bIns="45720" rtlCol="0" anchor="t">
            <a:normAutofit fontScale="92500"/>
          </a:bodyPr>
          <a:lstStyle/>
          <a:p>
            <a:r>
              <a:rPr lang="en-US" dirty="0">
                <a:latin typeface="Aptos Narrow"/>
              </a:rPr>
              <a:t>Unresponsive grant recipient – Be Responsive!</a:t>
            </a:r>
            <a:endParaRPr lang="en-US" dirty="0"/>
          </a:p>
          <a:p>
            <a:r>
              <a:rPr lang="en-US" dirty="0">
                <a:latin typeface="Aptos Narrow"/>
              </a:rPr>
              <a:t>Request for late payment draws – PMS Account Open 90-days</a:t>
            </a:r>
            <a:endParaRPr lang="en-US" dirty="0"/>
          </a:p>
          <a:p>
            <a:r>
              <a:rPr lang="en-US" dirty="0">
                <a:latin typeface="Aptos Narrow"/>
              </a:rPr>
              <a:t>Administrative rate misunderstanding - Understand Requirements</a:t>
            </a:r>
          </a:p>
          <a:p>
            <a:r>
              <a:rPr lang="en-US" dirty="0">
                <a:latin typeface="Aptos Narrow"/>
              </a:rPr>
              <a:t>SF424A budget forms – Most Recently Approved  </a:t>
            </a:r>
          </a:p>
          <a:p>
            <a:r>
              <a:rPr lang="en-US" dirty="0">
                <a:latin typeface="Aptos Narrow"/>
              </a:rPr>
              <a:t>Indirect Cost – Negotiated Indirect Cost Rate Agreement (</a:t>
            </a:r>
            <a:r>
              <a:rPr lang="en-US" dirty="0" err="1">
                <a:latin typeface="Aptos Narrow"/>
              </a:rPr>
              <a:t>NICRA</a:t>
            </a:r>
            <a:r>
              <a:rPr lang="en-US" dirty="0">
                <a:latin typeface="Aptos Narrow"/>
              </a:rPr>
              <a:t>)</a:t>
            </a:r>
            <a:endParaRPr lang="en-US" dirty="0"/>
          </a:p>
          <a:p>
            <a:r>
              <a:rPr lang="en-US" dirty="0">
                <a:latin typeface="Aptos Narrow"/>
              </a:rPr>
              <a:t>Excessive cost category budget overruns – 10% Flexibility</a:t>
            </a:r>
            <a:endParaRPr lang="en-US" dirty="0"/>
          </a:p>
          <a:p>
            <a:r>
              <a:rPr lang="en-US" dirty="0">
                <a:latin typeface="Aptos Narrow"/>
              </a:rPr>
              <a:t>Staff turnover – Ensure Closeout Systems Access </a:t>
            </a:r>
            <a:endParaRPr lang="en-US" dirty="0"/>
          </a:p>
          <a:p>
            <a:endParaRPr lang="en-US" dirty="0"/>
          </a:p>
        </p:txBody>
      </p:sp>
      <p:sp>
        <p:nvSpPr>
          <p:cNvPr id="5" name="Slide Number Placeholder 4">
            <a:extLst>
              <a:ext uri="{FF2B5EF4-FFF2-40B4-BE49-F238E27FC236}">
                <a16:creationId xmlns:a16="http://schemas.microsoft.com/office/drawing/2014/main" id="{292600BB-0E05-2CBD-7F9D-CD506B16C698}"/>
              </a:ext>
            </a:extLst>
          </p:cNvPr>
          <p:cNvSpPr>
            <a:spLocks noGrp="1"/>
          </p:cNvSpPr>
          <p:nvPr>
            <p:ph type="sldNum" sz="quarter" idx="12"/>
          </p:nvPr>
        </p:nvSpPr>
        <p:spPr/>
        <p:txBody>
          <a:bodyPr/>
          <a:lstStyle/>
          <a:p>
            <a:fld id="{CBD12358-51D2-46B3-9BDE-DF29528B9454}" type="slidenum">
              <a:rPr lang="en-US" smtClean="0"/>
              <a:t>8</a:t>
            </a:fld>
            <a:endParaRPr lang="en-US"/>
          </a:p>
        </p:txBody>
      </p:sp>
      <p:sp>
        <p:nvSpPr>
          <p:cNvPr id="4" name="Footer Placeholder 3">
            <a:extLst>
              <a:ext uri="{FF2B5EF4-FFF2-40B4-BE49-F238E27FC236}">
                <a16:creationId xmlns:a16="http://schemas.microsoft.com/office/drawing/2014/main" id="{6D2AD7D2-0076-2490-5A5A-CFD6241EBE48}"/>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Tree>
    <p:extLst>
      <p:ext uri="{BB962C8B-B14F-4D97-AF65-F5344CB8AC3E}">
        <p14:creationId xmlns:p14="http://schemas.microsoft.com/office/powerpoint/2010/main" val="779646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CA1B08-11DF-49F1-0FBF-9793CFF28CB2}"/>
              </a:ext>
            </a:extLst>
          </p:cNvPr>
          <p:cNvSpPr>
            <a:spLocks noGrp="1"/>
          </p:cNvSpPr>
          <p:nvPr>
            <p:ph type="title"/>
          </p:nvPr>
        </p:nvSpPr>
        <p:spPr>
          <a:xfrm>
            <a:off x="4436406" y="1252755"/>
            <a:ext cx="3319185" cy="836589"/>
          </a:xfrm>
        </p:spPr>
        <p:txBody>
          <a:bodyPr/>
          <a:lstStyle/>
          <a:p>
            <a:r>
              <a:rPr lang="en-US" dirty="0"/>
              <a:t>Contact Us</a:t>
            </a:r>
          </a:p>
        </p:txBody>
      </p:sp>
      <p:sp>
        <p:nvSpPr>
          <p:cNvPr id="7" name="Content Placeholder 6">
            <a:extLst>
              <a:ext uri="{FF2B5EF4-FFF2-40B4-BE49-F238E27FC236}">
                <a16:creationId xmlns:a16="http://schemas.microsoft.com/office/drawing/2014/main" id="{FA08E1E2-B266-9200-13E2-BAFC7817232C}"/>
              </a:ext>
            </a:extLst>
          </p:cNvPr>
          <p:cNvSpPr>
            <a:spLocks noGrp="1"/>
          </p:cNvSpPr>
          <p:nvPr>
            <p:ph sz="quarter" idx="4294967295"/>
          </p:nvPr>
        </p:nvSpPr>
        <p:spPr>
          <a:xfrm>
            <a:off x="3896612" y="2577550"/>
            <a:ext cx="4398772" cy="2191107"/>
          </a:xfrm>
        </p:spPr>
        <p:txBody>
          <a:bodyPr vert="horz" lIns="91440" tIns="45720" rIns="91440" bIns="45720" rtlCol="0" anchor="t">
            <a:normAutofit/>
          </a:bodyPr>
          <a:lstStyle/>
          <a:p>
            <a:pPr marL="0" indent="0">
              <a:buNone/>
            </a:pPr>
            <a:r>
              <a:rPr lang="en-US" dirty="0">
                <a:latin typeface="Aptos Narrow"/>
              </a:rPr>
              <a:t>Mark McEnery – Grant Officer</a:t>
            </a:r>
          </a:p>
          <a:p>
            <a:pPr marL="0" indent="0">
              <a:buNone/>
            </a:pPr>
            <a:r>
              <a:rPr lang="en-US" b="0" dirty="0">
                <a:latin typeface="Aptos Narrow"/>
                <a:hlinkClick r:id="rId2"/>
              </a:rPr>
              <a:t>mcenery.mark.j@dol.gov</a:t>
            </a:r>
            <a:r>
              <a:rPr lang="en-US" b="0" dirty="0">
                <a:latin typeface="Aptos Narrow"/>
              </a:rPr>
              <a:t> </a:t>
            </a:r>
            <a:endParaRPr lang="en-US" dirty="0"/>
          </a:p>
          <a:p>
            <a:pPr marL="0" indent="0">
              <a:buNone/>
            </a:pPr>
            <a:r>
              <a:rPr lang="en-US" dirty="0">
                <a:latin typeface="Aptos Narrow"/>
              </a:rPr>
              <a:t>Avery Malone – Grant Officer</a:t>
            </a:r>
          </a:p>
          <a:p>
            <a:pPr marL="0" indent="0">
              <a:buNone/>
            </a:pPr>
            <a:r>
              <a:rPr lang="en-US" b="0" dirty="0">
                <a:latin typeface="Aptos Narrow"/>
                <a:hlinkClick r:id="rId3"/>
              </a:rPr>
              <a:t>Malone.avery@dol.gov</a:t>
            </a:r>
            <a:r>
              <a:rPr lang="en-US" b="0" dirty="0">
                <a:latin typeface="Aptos Narrow"/>
              </a:rPr>
              <a:t> </a:t>
            </a:r>
          </a:p>
        </p:txBody>
      </p:sp>
      <p:sp>
        <p:nvSpPr>
          <p:cNvPr id="2" name="Slide Number Placeholder 1">
            <a:extLst>
              <a:ext uri="{FF2B5EF4-FFF2-40B4-BE49-F238E27FC236}">
                <a16:creationId xmlns:a16="http://schemas.microsoft.com/office/drawing/2014/main" id="{7A3F0A3A-4B67-DF2A-F4A2-3AE3D53D4D7A}"/>
              </a:ext>
            </a:extLst>
          </p:cNvPr>
          <p:cNvSpPr>
            <a:spLocks noGrp="1"/>
          </p:cNvSpPr>
          <p:nvPr>
            <p:ph type="sldNum" sz="quarter" idx="12"/>
          </p:nvPr>
        </p:nvSpPr>
        <p:spPr/>
        <p:txBody>
          <a:bodyPr/>
          <a:lstStyle/>
          <a:p>
            <a:fld id="{E1CE52AA-BB93-4FDB-9629-C6421C98F39B}" type="slidenum">
              <a:rPr lang="en-US" smtClean="0"/>
              <a:pPr/>
              <a:t>9</a:t>
            </a:fld>
            <a:endParaRPr lang="en-US"/>
          </a:p>
        </p:txBody>
      </p:sp>
      <p:sp>
        <p:nvSpPr>
          <p:cNvPr id="3" name="Footer Placeholder 2">
            <a:extLst>
              <a:ext uri="{FF2B5EF4-FFF2-40B4-BE49-F238E27FC236}">
                <a16:creationId xmlns:a16="http://schemas.microsoft.com/office/drawing/2014/main" id="{FAE446B8-5C78-6EDE-4DA8-642A7736386B}"/>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Tree>
    <p:extLst>
      <p:ext uri="{BB962C8B-B14F-4D97-AF65-F5344CB8AC3E}">
        <p14:creationId xmlns:p14="http://schemas.microsoft.com/office/powerpoint/2010/main" val="691946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6F91A-2A45-3512-8660-8369ADB8D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027D9-7AE8-3971-3826-4B54DCAB071D}"/>
              </a:ext>
            </a:extLst>
          </p:cNvPr>
          <p:cNvSpPr>
            <a:spLocks noGrp="1"/>
          </p:cNvSpPr>
          <p:nvPr>
            <p:ph type="ctrTitle" idx="4294967295"/>
          </p:nvPr>
        </p:nvSpPr>
        <p:spPr>
          <a:xfrm>
            <a:off x="7700963" y="312738"/>
            <a:ext cx="4491037" cy="901700"/>
          </a:xfrm>
          <a:prstGeom prst="rect">
            <a:avLst/>
          </a:prstGeom>
          <a:noFill/>
        </p:spPr>
        <p:txBody>
          <a:bodyPr>
            <a:noAutofit/>
          </a:bodyPr>
          <a:lstStyle/>
          <a:p>
            <a:r>
              <a:rPr lang="en-US" sz="4800">
                <a:latin typeface="Aptos SemiBold" panose="020B0004020202020204" pitchFamily="34" charset="0"/>
              </a:rPr>
              <a:t>Hospitality Grantee Spotlight Presentations</a:t>
            </a:r>
            <a:r>
              <a:rPr lang="en-US" sz="4800">
                <a:solidFill>
                  <a:schemeClr val="bg1"/>
                </a:solidFill>
                <a:latin typeface="Aptos SemiBold" panose="020B0004020202020204" pitchFamily="34" charset="0"/>
              </a:rPr>
              <a:t>)</a:t>
            </a:r>
          </a:p>
        </p:txBody>
      </p:sp>
      <p:sp>
        <p:nvSpPr>
          <p:cNvPr id="3" name="Content Placeholder 2">
            <a:extLst>
              <a:ext uri="{FF2B5EF4-FFF2-40B4-BE49-F238E27FC236}">
                <a16:creationId xmlns:a16="http://schemas.microsoft.com/office/drawing/2014/main" id="{37ABEDF8-EF70-2243-E71B-624114EC71E7}"/>
              </a:ext>
            </a:extLst>
          </p:cNvPr>
          <p:cNvSpPr>
            <a:spLocks noGrp="1"/>
          </p:cNvSpPr>
          <p:nvPr>
            <p:ph type="body" sz="quarter" idx="12"/>
          </p:nvPr>
        </p:nvSpPr>
        <p:spPr>
          <a:xfrm>
            <a:off x="7008505" y="4057000"/>
            <a:ext cx="4491692" cy="1473552"/>
          </a:xfrm>
          <a:noFill/>
        </p:spPr>
        <p:txBody>
          <a:bodyPr anchor="ctr">
            <a:noAutofit/>
          </a:bodyPr>
          <a:lstStyle/>
          <a:p>
            <a:pPr marL="457200" marR="0" indent="-457200">
              <a:lnSpc>
                <a:spcPct val="150000"/>
              </a:lnSpc>
              <a:spcBef>
                <a:spcPts val="0"/>
              </a:spcBef>
              <a:spcAft>
                <a:spcPts val="600"/>
              </a:spcAft>
              <a:buFont typeface="Wingdings" panose="05000000000000000000" pitchFamily="2" charset="2"/>
              <a:buChar char="§"/>
            </a:pPr>
            <a:r>
              <a:rPr lang="en-US" sz="2400" kern="100">
                <a:solidFill>
                  <a:schemeClr val="tx1"/>
                </a:solidFill>
                <a:ea typeface="Calibri" panose="020F0502020204030204" pitchFamily="34" charset="0"/>
                <a:cs typeface="Arial" panose="020B0604020202020204" pitchFamily="34" charset="0"/>
              </a:rPr>
              <a:t>Employ Milwaukee, Inc</a:t>
            </a:r>
          </a:p>
          <a:p>
            <a:pPr marL="457200" marR="0" indent="-457200">
              <a:lnSpc>
                <a:spcPct val="150000"/>
              </a:lnSpc>
              <a:spcBef>
                <a:spcPts val="0"/>
              </a:spcBef>
              <a:spcAft>
                <a:spcPts val="600"/>
              </a:spcAft>
              <a:buFont typeface="Wingdings" panose="05000000000000000000" pitchFamily="2" charset="2"/>
              <a:buChar char="§"/>
            </a:pPr>
            <a:r>
              <a:rPr lang="en-US" sz="2400" kern="100">
                <a:solidFill>
                  <a:schemeClr val="tx1"/>
                </a:solidFill>
                <a:ea typeface="Calibri" panose="020F0502020204030204" pitchFamily="34" charset="0"/>
                <a:cs typeface="Arial" panose="020B0604020202020204" pitchFamily="34" charset="0"/>
              </a:rPr>
              <a:t>Hospitality Industry Training and Education Fund</a:t>
            </a:r>
          </a:p>
          <a:p>
            <a:pPr marL="457200" marR="0" indent="-457200">
              <a:lnSpc>
                <a:spcPct val="150000"/>
              </a:lnSpc>
              <a:spcBef>
                <a:spcPts val="0"/>
              </a:spcBef>
              <a:spcAft>
                <a:spcPts val="600"/>
              </a:spcAft>
              <a:buFont typeface="Wingdings" panose="05000000000000000000" pitchFamily="2" charset="2"/>
              <a:buChar char="§"/>
            </a:pPr>
            <a:r>
              <a:rPr lang="en-US" sz="2400" kern="100">
                <a:solidFill>
                  <a:schemeClr val="tx1"/>
                </a:solidFill>
                <a:ea typeface="Calibri" panose="020F0502020204030204" pitchFamily="34" charset="0"/>
                <a:cs typeface="Arial" panose="020B0604020202020204" pitchFamily="34" charset="0"/>
              </a:rPr>
              <a:t>Seattle-King County Workforce Development Council </a:t>
            </a:r>
          </a:p>
        </p:txBody>
      </p:sp>
    </p:spTree>
    <p:extLst>
      <p:ext uri="{BB962C8B-B14F-4D97-AF65-F5344CB8AC3E}">
        <p14:creationId xmlns:p14="http://schemas.microsoft.com/office/powerpoint/2010/main" val="1678105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2619506" y="5916305"/>
            <a:ext cx="6952988" cy="718590"/>
          </a:xfrm>
        </p:spPr>
        <p:txBody>
          <a:bodyPr/>
          <a:lstStyle/>
          <a:p>
            <a:r>
              <a:rPr lang="en-US" sz="4800">
                <a:latin typeface="Aptos SemiBold"/>
              </a:rPr>
              <a:t>Employ Milwaukee (MKE)</a:t>
            </a:r>
          </a:p>
        </p:txBody>
      </p:sp>
    </p:spTree>
    <p:extLst>
      <p:ext uri="{BB962C8B-B14F-4D97-AF65-F5344CB8AC3E}">
        <p14:creationId xmlns:p14="http://schemas.microsoft.com/office/powerpoint/2010/main" val="3726345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2" name="Title 18">
            <a:extLst>
              <a:ext uri="{FF2B5EF4-FFF2-40B4-BE49-F238E27FC236}">
                <a16:creationId xmlns:a16="http://schemas.microsoft.com/office/drawing/2014/main" id="{813C87BF-3111-2AEE-DEB5-3732B2A1CB29}"/>
              </a:ext>
            </a:extLst>
          </p:cNvPr>
          <p:cNvSpPr txBox="1">
            <a:spLocks noGrp="1"/>
          </p:cNvSpPr>
          <p:nvPr>
            <p:ph type="title" idx="4294967295"/>
          </p:nvPr>
        </p:nvSpPr>
        <p:spPr>
          <a:xfrm>
            <a:off x="1821330" y="215382"/>
            <a:ext cx="6559673" cy="742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a:defRPr/>
            </a:pPr>
            <a:r>
              <a:rPr lang="en-US" b="1" dirty="0" err="1">
                <a:latin typeface="Aptos SemiBold"/>
                <a:cs typeface="Arial"/>
              </a:rPr>
              <a:t>ServeMKE</a:t>
            </a:r>
            <a:r>
              <a:rPr lang="en-US" b="1" dirty="0">
                <a:latin typeface="Aptos SemiBold"/>
                <a:cs typeface="Arial"/>
              </a:rPr>
              <a:t>: Quality Jobs for Hospitality Workers</a:t>
            </a:r>
            <a:endParaRPr kumimoji="0" lang="en-US" b="1" i="0" u="none" strike="noStrike" kern="1200" cap="none" spc="0" normalizeH="0" baseline="0" noProof="0" dirty="0">
              <a:ln>
                <a:noFill/>
              </a:ln>
              <a:solidFill>
                <a:srgbClr val="274E21"/>
              </a:solidFill>
              <a:effectLst/>
              <a:uLnTx/>
              <a:uFillTx/>
            </a:endParaRP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sz="quarter" idx="14"/>
          </p:nvPr>
        </p:nvSpPr>
        <p:spPr>
          <a:xfrm>
            <a:off x="609600" y="1746913"/>
            <a:ext cx="8783778" cy="4309283"/>
          </a:xfrm>
        </p:spPr>
        <p:txBody>
          <a:bodyPr vert="horz" lIns="91440" tIns="45720" rIns="91440" bIns="45720" numCol="2" rtlCol="0" anchor="t">
            <a:normAutofit lnSpcReduction="10000"/>
          </a:bodyPr>
          <a:lstStyle/>
          <a:p>
            <a:pPr>
              <a:buFont typeface="Wingdings" panose="05000000000000000000" pitchFamily="2" charset="2"/>
              <a:buChar char="§"/>
            </a:pPr>
            <a:r>
              <a:rPr lang="en-US" sz="2400" b="1" dirty="0">
                <a:cs typeface="Arial"/>
              </a:rPr>
              <a:t>Round 1: Tier 2</a:t>
            </a:r>
          </a:p>
          <a:p>
            <a:pPr>
              <a:buFont typeface="Wingdings" panose="05000000000000000000" pitchFamily="2" charset="2"/>
              <a:buChar char="§"/>
            </a:pPr>
            <a:r>
              <a:rPr lang="en-US" sz="2400" b="1" dirty="0">
                <a:cs typeface="Arial"/>
              </a:rPr>
              <a:t>Hospitality</a:t>
            </a:r>
          </a:p>
          <a:p>
            <a:pPr>
              <a:buFont typeface="Wingdings" panose="05000000000000000000" pitchFamily="2" charset="2"/>
              <a:buChar char="§"/>
            </a:pPr>
            <a:r>
              <a:rPr lang="en-US" sz="2400" b="1" dirty="0"/>
              <a:t>Location: Milwaukee County</a:t>
            </a:r>
          </a:p>
          <a:p>
            <a:pPr>
              <a:buFont typeface="Wingdings" panose="05000000000000000000" pitchFamily="2" charset="2"/>
              <a:buChar char="§"/>
            </a:pPr>
            <a:r>
              <a:rPr lang="en-US" sz="2400" b="1" dirty="0">
                <a:cs typeface="Arial"/>
              </a:rPr>
              <a:t>Top 3 project goals &amp; progress to date</a:t>
            </a:r>
            <a:endParaRPr lang="en-US" sz="2400" dirty="0">
              <a:cs typeface="Arial"/>
            </a:endParaRPr>
          </a:p>
          <a:p>
            <a:pPr marL="854075" lvl="1" indent="-396875" fontAlgn="base">
              <a:buSzPct val="100000"/>
              <a:buFont typeface="+mj-lt"/>
              <a:buAutoNum type="arabicPeriod"/>
            </a:pPr>
            <a:r>
              <a:rPr lang="en-US" sz="2400" dirty="0">
                <a:solidFill>
                  <a:srgbClr val="000000"/>
                </a:solidFill>
              </a:rPr>
              <a:t>Elevate the standards of job quality within Milwaukee’s hospitality sector.​</a:t>
            </a:r>
          </a:p>
          <a:p>
            <a:pPr marL="854075" lvl="1" indent="-396875" fontAlgn="base">
              <a:buSzPct val="100000"/>
              <a:buFont typeface="+mj-lt"/>
              <a:buAutoNum type="arabicPeriod"/>
            </a:pPr>
            <a:r>
              <a:rPr lang="en-US" sz="2400" dirty="0">
                <a:solidFill>
                  <a:srgbClr val="000000"/>
                </a:solidFill>
              </a:rPr>
              <a:t>Support 400 participants throughout the project’s duration.​</a:t>
            </a:r>
          </a:p>
          <a:p>
            <a:pPr marL="854075" lvl="1" indent="-396875" fontAlgn="base">
              <a:buSzPct val="100000"/>
              <a:buFont typeface="+mj-lt"/>
              <a:buAutoNum type="arabicPeriod"/>
            </a:pPr>
            <a:r>
              <a:rPr lang="en-US" sz="2400" dirty="0">
                <a:solidFill>
                  <a:srgbClr val="000000"/>
                </a:solidFill>
              </a:rPr>
              <a:t>Provide participants with valuable industry recognized training and credentials, such as Technical Diplomas for Culinary Assistant and Special Event Management, Associate Degrees in Hospitality Management and Culinary Arts, and entry level positions in food service and hospitality.​</a:t>
            </a:r>
            <a:endParaRPr lang="en-US" sz="2400" dirty="0">
              <a:solidFill>
                <a:srgbClr val="000000"/>
              </a:solidFill>
              <a:cs typeface="Segoe UI"/>
            </a:endParaRP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4"/>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200" b="0" i="0" u="none" strike="noStrike" kern="1200" cap="none" spc="0" normalizeH="0" baseline="0" noProof="0" smtClean="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422868" y="4135371"/>
            <a:ext cx="6400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Job</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261499" y="5686864"/>
            <a:ext cx="10497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Quality</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Grant</a:t>
            </a:r>
            <a:r>
              <a:rPr kumimoji="0" lang="en-US" sz="1800" b="0" i="0" u="none" strike="noStrike" kern="1200" cap="none" spc="0" normalizeH="0" baseline="0" noProof="0">
                <a:ln>
                  <a:noFill/>
                </a:ln>
                <a:solidFill>
                  <a:srgbClr val="000000"/>
                </a:solidFill>
                <a:effectLst/>
                <a:uLnTx/>
                <a:uFillTx/>
                <a:latin typeface="Univers Condensed Light"/>
                <a:ea typeface="+mn-ea"/>
                <a:cs typeface="+mn-cs"/>
              </a:rPr>
              <a:t> </a:t>
            </a: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Management</a:t>
            </a:r>
          </a:p>
        </p:txBody>
      </p:sp>
    </p:spTree>
    <p:extLst>
      <p:ext uri="{BB962C8B-B14F-4D97-AF65-F5344CB8AC3E}">
        <p14:creationId xmlns:p14="http://schemas.microsoft.com/office/powerpoint/2010/main" val="2867532163"/>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E72EA-7FEE-84E7-24A9-BF85A3E2203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1E404AA-E9F6-80C1-E9D4-1DE793082C9A}"/>
              </a:ext>
            </a:extLst>
          </p:cNvPr>
          <p:cNvSpPr>
            <a:spLocks noGrp="1"/>
          </p:cNvSpPr>
          <p:nvPr>
            <p:ph type="title" idx="4294967295"/>
          </p:nvPr>
        </p:nvSpPr>
        <p:spPr>
          <a:xfrm>
            <a:off x="306319" y="1266009"/>
            <a:ext cx="3889375" cy="554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sz="4800" b="1" dirty="0">
                <a:solidFill>
                  <a:schemeClr val="accent1">
                    <a:lumMod val="50000"/>
                  </a:schemeClr>
                </a:solidFill>
              </a:rPr>
              <a:t>Employ </a:t>
            </a:r>
            <a:r>
              <a:rPr lang="en-US" sz="4800" b="1" dirty="0" err="1">
                <a:solidFill>
                  <a:schemeClr val="accent1">
                    <a:lumMod val="50000"/>
                  </a:schemeClr>
                </a:solidFill>
              </a:rPr>
              <a:t>MKE</a:t>
            </a:r>
            <a:r>
              <a:rPr lang="en-US" sz="4800" b="1" dirty="0">
                <a:solidFill>
                  <a:schemeClr val="accent1">
                    <a:lumMod val="50000"/>
                  </a:schemeClr>
                </a:solidFill>
              </a:rPr>
              <a:t>: Success Indicators 2024</a:t>
            </a:r>
            <a:br>
              <a:rPr lang="en-US" sz="4800" b="1" dirty="0">
                <a:solidFill>
                  <a:schemeClr val="accent1">
                    <a:lumMod val="50000"/>
                  </a:schemeClr>
                </a:solidFill>
              </a:rPr>
            </a:br>
            <a:r>
              <a:rPr lang="en-US" sz="4800" b="1" dirty="0">
                <a:solidFill>
                  <a:schemeClr val="accent1">
                    <a:lumMod val="50000"/>
                  </a:schemeClr>
                </a:solidFill>
              </a:rPr>
              <a:t>Self-Assessment Results</a:t>
            </a:r>
          </a:p>
        </p:txBody>
      </p:sp>
      <p:pic>
        <p:nvPicPr>
          <p:cNvPr id="8" name="Picture 7" descr="Success Indicators Rating: Job Quality: 6; Organizational/Operational Mgmt. 9; Sustainable Sys. Change :8; Systems Change Impact: 8; Strategic Partnerships:8; Industry-Driven Workforce Development: 7; Worker Voice: 6; Effective Training Design: 7">
            <a:extLst>
              <a:ext uri="{FF2B5EF4-FFF2-40B4-BE49-F238E27FC236}">
                <a16:creationId xmlns:a16="http://schemas.microsoft.com/office/drawing/2014/main" id="{478B48E5-54E0-3DB2-FC7F-1D2B232E91BF}"/>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p:nvPicPr>
        <p:blipFill rotWithShape="1">
          <a:blip r:embed="rId4"/>
          <a:srcRect l="18107" t="12088" r="21853" b="8681"/>
          <a:stretch>
            <a:fillRect/>
          </a:stretch>
        </p:blipFill>
        <p:spPr>
          <a:xfrm>
            <a:off x="5804406" y="418841"/>
            <a:ext cx="5693387" cy="6215267"/>
          </a:xfrm>
          <a:prstGeom prst="rect">
            <a:avLst/>
          </a:prstGeom>
        </p:spPr>
      </p:pic>
      <p:grpSp>
        <p:nvGrpSpPr>
          <p:cNvPr id="4" name="Group 3">
            <a:extLst>
              <a:ext uri="{FF2B5EF4-FFF2-40B4-BE49-F238E27FC236}">
                <a16:creationId xmlns:a16="http://schemas.microsoft.com/office/drawing/2014/main" id="{5ECA63B1-9938-B764-4397-404C9B760D09}"/>
              </a:ext>
              <a:ext uri="{C183D7F6-B498-43B3-948B-1728B52AA6E4}">
                <adec:decorative xmlns:adec="http://schemas.microsoft.com/office/drawing/2017/decorative" val="1"/>
              </a:ext>
            </a:extLst>
          </p:cNvPr>
          <p:cNvGrpSpPr/>
          <p:nvPr/>
        </p:nvGrpSpPr>
        <p:grpSpPr>
          <a:xfrm>
            <a:off x="4230847" y="213389"/>
            <a:ext cx="7961153" cy="6281675"/>
            <a:chOff x="-44321" y="128336"/>
            <a:chExt cx="8106633" cy="6378136"/>
          </a:xfrm>
        </p:grpSpPr>
        <p:sp>
          <p:nvSpPr>
            <p:cNvPr id="11" name="Rectangle 10">
              <a:extLst>
                <a:ext uri="{FF2B5EF4-FFF2-40B4-BE49-F238E27FC236}">
                  <a16:creationId xmlns:a16="http://schemas.microsoft.com/office/drawing/2014/main" id="{EB70B522-F82A-6338-019E-7506A2DDD65C}"/>
                </a:ext>
                <a:ext uri="{C183D7F6-B498-43B3-948B-1728B52AA6E4}">
                  <adec:decorative xmlns:adec="http://schemas.microsoft.com/office/drawing/2017/decorative" val="1"/>
                </a:ext>
              </a:extLst>
            </p:cNvPr>
            <p:cNvSpPr/>
            <p:nvPr/>
          </p:nvSpPr>
          <p:spPr>
            <a:xfrm>
              <a:off x="929712" y="5800826"/>
              <a:ext cx="2350874" cy="5987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Job Quality Strategy</a:t>
              </a:r>
            </a:p>
          </p:txBody>
        </p:sp>
        <p:sp>
          <p:nvSpPr>
            <p:cNvPr id="12" name="TextBox 11">
              <a:extLst>
                <a:ext uri="{FF2B5EF4-FFF2-40B4-BE49-F238E27FC236}">
                  <a16:creationId xmlns:a16="http://schemas.microsoft.com/office/drawing/2014/main" id="{18D41CBB-72C2-FA4D-9C30-629D14548B59}"/>
                </a:ext>
              </a:extLst>
            </p:cNvPr>
            <p:cNvSpPr txBox="1"/>
            <p:nvPr/>
          </p:nvSpPr>
          <p:spPr>
            <a:xfrm>
              <a:off x="-44321" y="3901145"/>
              <a:ext cx="1967050" cy="4062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Worker Voice</a:t>
              </a:r>
            </a:p>
          </p:txBody>
        </p:sp>
        <p:sp>
          <p:nvSpPr>
            <p:cNvPr id="14" name="TextBox 13">
              <a:extLst>
                <a:ext uri="{FF2B5EF4-FFF2-40B4-BE49-F238E27FC236}">
                  <a16:creationId xmlns:a16="http://schemas.microsoft.com/office/drawing/2014/main" id="{D765FA48-BE03-EF87-28DF-D8315B42D745}"/>
                </a:ext>
              </a:extLst>
            </p:cNvPr>
            <p:cNvSpPr txBox="1"/>
            <p:nvPr/>
          </p:nvSpPr>
          <p:spPr>
            <a:xfrm>
              <a:off x="6022191" y="1040909"/>
              <a:ext cx="2040121" cy="71875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Strategic Partnerships</a:t>
              </a:r>
            </a:p>
          </p:txBody>
        </p:sp>
        <p:sp>
          <p:nvSpPr>
            <p:cNvPr id="13" name="TextBox 12">
              <a:extLst>
                <a:ext uri="{FF2B5EF4-FFF2-40B4-BE49-F238E27FC236}">
                  <a16:creationId xmlns:a16="http://schemas.microsoft.com/office/drawing/2014/main" id="{2BC65886-1487-03AB-92BF-FA2365454F53}"/>
                </a:ext>
              </a:extLst>
            </p:cNvPr>
            <p:cNvSpPr txBox="1"/>
            <p:nvPr/>
          </p:nvSpPr>
          <p:spPr>
            <a:xfrm>
              <a:off x="234024" y="1430041"/>
              <a:ext cx="1871125" cy="71875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Systems Change Impact</a:t>
              </a:r>
            </a:p>
          </p:txBody>
        </p:sp>
        <p:sp>
          <p:nvSpPr>
            <p:cNvPr id="16" name="TextBox 15">
              <a:extLst>
                <a:ext uri="{FF2B5EF4-FFF2-40B4-BE49-F238E27FC236}">
                  <a16:creationId xmlns:a16="http://schemas.microsoft.com/office/drawing/2014/main" id="{8E8D5E01-C6F6-1B01-AA70-45DCBD04043A}"/>
                </a:ext>
              </a:extLst>
            </p:cNvPr>
            <p:cNvSpPr txBox="1"/>
            <p:nvPr/>
          </p:nvSpPr>
          <p:spPr>
            <a:xfrm>
              <a:off x="5104356" y="6100218"/>
              <a:ext cx="2818714" cy="406254"/>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Effective Training Design</a:t>
              </a:r>
            </a:p>
          </p:txBody>
        </p:sp>
        <p:sp>
          <p:nvSpPr>
            <p:cNvPr id="15" name="TextBox 14">
              <a:extLst>
                <a:ext uri="{FF2B5EF4-FFF2-40B4-BE49-F238E27FC236}">
                  <a16:creationId xmlns:a16="http://schemas.microsoft.com/office/drawing/2014/main" id="{EB65F863-9A54-BFE1-341B-7B9D630B08F8}"/>
                </a:ext>
              </a:extLst>
            </p:cNvPr>
            <p:cNvSpPr txBox="1"/>
            <p:nvPr/>
          </p:nvSpPr>
          <p:spPr>
            <a:xfrm>
              <a:off x="6471034" y="3901145"/>
              <a:ext cx="1512666" cy="121876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F9C42">
                      <a:lumMod val="50000"/>
                    </a:srgbClr>
                  </a:solidFill>
                  <a:effectLst/>
                  <a:uLnTx/>
                  <a:uFillTx/>
                  <a:latin typeface="Aptos Narrow"/>
                  <a:ea typeface="+mn-ea"/>
                  <a:cs typeface="+mn-cs"/>
                </a:rPr>
                <a:t>Industry-Driven Workforce Development</a:t>
              </a:r>
            </a:p>
          </p:txBody>
        </p:sp>
        <p:sp>
          <p:nvSpPr>
            <p:cNvPr id="18" name="TextBox 17">
              <a:extLst>
                <a:ext uri="{FF2B5EF4-FFF2-40B4-BE49-F238E27FC236}">
                  <a16:creationId xmlns:a16="http://schemas.microsoft.com/office/drawing/2014/main" id="{B7852ECF-46F1-82DC-6EAA-E38C057AA04A}"/>
                </a:ext>
              </a:extLst>
            </p:cNvPr>
            <p:cNvSpPr txBox="1"/>
            <p:nvPr/>
          </p:nvSpPr>
          <p:spPr>
            <a:xfrm>
              <a:off x="73907" y="2251497"/>
              <a:ext cx="2098706" cy="71875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Sustainable Systems Change</a:t>
              </a:r>
            </a:p>
          </p:txBody>
        </p:sp>
        <p:sp>
          <p:nvSpPr>
            <p:cNvPr id="17" name="Rectangle 16">
              <a:extLst>
                <a:ext uri="{FF2B5EF4-FFF2-40B4-BE49-F238E27FC236}">
                  <a16:creationId xmlns:a16="http://schemas.microsoft.com/office/drawing/2014/main" id="{50A95F64-82A7-1E4A-0692-263E852D22E9}"/>
                </a:ext>
                <a:ext uri="{C183D7F6-B498-43B3-948B-1728B52AA6E4}">
                  <adec:decorative xmlns:adec="http://schemas.microsoft.com/office/drawing/2017/decorative" val="1"/>
                </a:ext>
              </a:extLst>
            </p:cNvPr>
            <p:cNvSpPr/>
            <p:nvPr/>
          </p:nvSpPr>
          <p:spPr>
            <a:xfrm>
              <a:off x="2735069" y="128336"/>
              <a:ext cx="2923527" cy="5987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Organizational/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Operational Management </a:t>
              </a:r>
            </a:p>
          </p:txBody>
        </p:sp>
      </p:grpSp>
      <p:sp>
        <p:nvSpPr>
          <p:cNvPr id="2" name="Slide Number Placeholder 1">
            <a:extLst>
              <a:ext uri="{FF2B5EF4-FFF2-40B4-BE49-F238E27FC236}">
                <a16:creationId xmlns:a16="http://schemas.microsoft.com/office/drawing/2014/main" id="{8DD057EE-79C0-2679-7EB8-5564BA2AD3FD}"/>
              </a:ext>
            </a:extLst>
          </p:cNvPr>
          <p:cNvSpPr>
            <a:spLocks noGrp="1"/>
          </p:cNvSpPr>
          <p:nvPr>
            <p:ph type="sldNum" sz="quarter" idx="4"/>
          </p:nvPr>
        </p:nvSpPr>
        <p:spPr/>
        <p:txBody>
          <a:bodyPr/>
          <a:lstStyle/>
          <a:p>
            <a:fld id="{E1CE52AA-BB93-4FDB-9629-C6421C98F39B}" type="slidenum">
              <a:rPr lang="en-US" smtClean="0"/>
              <a:pPr/>
              <a:t>13</a:t>
            </a:fld>
            <a:endParaRPr lang="en-US"/>
          </a:p>
        </p:txBody>
      </p:sp>
    </p:spTree>
    <p:custDataLst>
      <p:tags r:id="rId1"/>
    </p:custDataLst>
    <p:extLst>
      <p:ext uri="{BB962C8B-B14F-4D97-AF65-F5344CB8AC3E}">
        <p14:creationId xmlns:p14="http://schemas.microsoft.com/office/powerpoint/2010/main" val="2133028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28954-3583-0047-C479-74EF4D32A7B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AD8F1A0-77C8-B449-0A1D-1F7E2528676F}"/>
              </a:ext>
            </a:extLst>
          </p:cNvPr>
          <p:cNvSpPr>
            <a:spLocks noGrp="1"/>
          </p:cNvSpPr>
          <p:nvPr>
            <p:ph type="title" idx="4294967295"/>
          </p:nvPr>
        </p:nvSpPr>
        <p:spPr>
          <a:xfrm>
            <a:off x="206703" y="1424107"/>
            <a:ext cx="3927730"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sz="4800" b="1">
                <a:solidFill>
                  <a:schemeClr val="accent1">
                    <a:lumMod val="50000"/>
                  </a:schemeClr>
                </a:solidFill>
              </a:rPr>
              <a:t>Employ MKE: Success Indicators Feb 2026 Self-Assessment Results</a:t>
            </a:r>
          </a:p>
        </p:txBody>
      </p:sp>
      <p:pic>
        <p:nvPicPr>
          <p:cNvPr id="13" name="Picture 12" descr="Success Indicators Rating: Job Quality: 4; Organizational/Operational Mgmt. 9; Sustainable Sys. Change :8; Systems Change Impact: 8; Strategic Partnerships:10; Industry-Driven Workforce Development: 10; Worker Voice: 6; Effective Training Design: 7">
            <a:extLst>
              <a:ext uri="{FF2B5EF4-FFF2-40B4-BE49-F238E27FC236}">
                <a16:creationId xmlns:a16="http://schemas.microsoft.com/office/drawing/2014/main" id="{9739916E-EAE2-EC89-CBF8-47473B35B15C}"/>
              </a:ext>
            </a:extLst>
          </p:cNvPr>
          <p:cNvPicPr>
            <a:picLocks noGrp="1" noRot="1" noChangeAspect="1" noMove="1" noResize="1" noEditPoints="1" noAdjustHandles="1" noChangeArrowheads="1" noChangeShapeType="1" noCrop="1"/>
          </p:cNvPicPr>
          <p:nvPr/>
        </p:nvPicPr>
        <p:blipFill>
          <a:blip r:embed="rId4"/>
          <a:stretch>
            <a:fillRect/>
          </a:stretch>
        </p:blipFill>
        <p:spPr>
          <a:xfrm>
            <a:off x="5341089" y="536884"/>
            <a:ext cx="5862862" cy="5941034"/>
          </a:xfrm>
          <a:prstGeom prst="rect">
            <a:avLst/>
          </a:prstGeom>
        </p:spPr>
      </p:pic>
      <p:sp>
        <p:nvSpPr>
          <p:cNvPr id="9" name="Slide Number Placeholder 6">
            <a:extLst>
              <a:ext uri="{FF2B5EF4-FFF2-40B4-BE49-F238E27FC236}">
                <a16:creationId xmlns:a16="http://schemas.microsoft.com/office/drawing/2014/main" id="{1CF97733-2148-6720-871B-2B9DDA93E518}"/>
              </a:ext>
            </a:extLst>
          </p:cNvPr>
          <p:cNvSpPr>
            <a:spLocks noGrp="1"/>
          </p:cNvSpPr>
          <p:nvPr>
            <p:ph type="sldNum" sz="quarter" idx="4"/>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200" b="0" i="0" u="none" strike="noStrike" kern="1200" cap="none" spc="0" normalizeH="0" baseline="0" noProof="0" smtClean="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endParaRPr>
          </a:p>
        </p:txBody>
      </p:sp>
      <p:grpSp>
        <p:nvGrpSpPr>
          <p:cNvPr id="2" name="Group 1">
            <a:extLst>
              <a:ext uri="{FF2B5EF4-FFF2-40B4-BE49-F238E27FC236}">
                <a16:creationId xmlns:a16="http://schemas.microsoft.com/office/drawing/2014/main" id="{9E58932A-39FD-9FA3-5850-E08AB9DB0439}"/>
              </a:ext>
              <a:ext uri="{C183D7F6-B498-43B3-948B-1728B52AA6E4}">
                <adec:decorative xmlns:adec="http://schemas.microsoft.com/office/drawing/2017/decorative" val="1"/>
              </a:ext>
            </a:extLst>
          </p:cNvPr>
          <p:cNvGrpSpPr/>
          <p:nvPr/>
        </p:nvGrpSpPr>
        <p:grpSpPr>
          <a:xfrm>
            <a:off x="4134433" y="257846"/>
            <a:ext cx="8023074" cy="6499110"/>
            <a:chOff x="4134433" y="257846"/>
            <a:chExt cx="8023074" cy="6499110"/>
          </a:xfrm>
        </p:grpSpPr>
        <p:sp>
          <p:nvSpPr>
            <p:cNvPr id="14" name="TextBox 13">
              <a:extLst>
                <a:ext uri="{FF2B5EF4-FFF2-40B4-BE49-F238E27FC236}">
                  <a16:creationId xmlns:a16="http://schemas.microsoft.com/office/drawing/2014/main" id="{125F9F7D-2C78-CAE6-A5A5-4CDA1CFC9F10}"/>
                </a:ext>
              </a:extLst>
            </p:cNvPr>
            <p:cNvSpPr txBox="1"/>
            <p:nvPr/>
          </p:nvSpPr>
          <p:spPr>
            <a:xfrm>
              <a:off x="7894885" y="257846"/>
              <a:ext cx="3044103" cy="70788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274E21"/>
                  </a:solidFill>
                  <a:latin typeface="Aptos Narrow"/>
                </a:rPr>
                <a:t>Effective</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lang="en-US" sz="2000" b="1">
                  <a:solidFill>
                    <a:srgbClr val="274E21"/>
                  </a:solidFill>
                  <a:latin typeface="Aptos Narrow"/>
                </a:rPr>
                <a:t>Organizational</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274E21"/>
                  </a:solidFill>
                  <a:latin typeface="Aptos Narrow"/>
                </a:rPr>
                <a:t>&amp; Operational</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lang="en-US" sz="2000" b="1">
                  <a:solidFill>
                    <a:srgbClr val="274E21"/>
                  </a:solidFill>
                  <a:latin typeface="Aptos Narrow"/>
                </a:rPr>
                <a:t>Management</a:t>
              </a:r>
            </a:p>
          </p:txBody>
        </p:sp>
        <p:sp>
          <p:nvSpPr>
            <p:cNvPr id="15" name="TextBox 14">
              <a:extLst>
                <a:ext uri="{FF2B5EF4-FFF2-40B4-BE49-F238E27FC236}">
                  <a16:creationId xmlns:a16="http://schemas.microsoft.com/office/drawing/2014/main" id="{ACB14415-3996-FAFF-E023-E07598FFAB57}"/>
                </a:ext>
              </a:extLst>
            </p:cNvPr>
            <p:cNvSpPr txBox="1"/>
            <p:nvPr/>
          </p:nvSpPr>
          <p:spPr>
            <a:xfrm>
              <a:off x="10494273" y="1424107"/>
              <a:ext cx="1663234" cy="70788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274E21"/>
                  </a:solidFill>
                  <a:latin typeface="Aptos Narrow"/>
                </a:rPr>
                <a:t>Strategic</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lang="en-US" sz="2000" b="1">
                  <a:solidFill>
                    <a:srgbClr val="274E21"/>
                  </a:solidFill>
                  <a:latin typeface="Aptos Narrow"/>
                </a:rPr>
                <a:t>Partnerships</a:t>
              </a:r>
            </a:p>
          </p:txBody>
        </p:sp>
        <p:sp>
          <p:nvSpPr>
            <p:cNvPr id="16" name="TextBox 15">
              <a:extLst>
                <a:ext uri="{FF2B5EF4-FFF2-40B4-BE49-F238E27FC236}">
                  <a16:creationId xmlns:a16="http://schemas.microsoft.com/office/drawing/2014/main" id="{435F6D5C-9A22-A09E-6F24-36B520D6D8AC}"/>
                </a:ext>
              </a:extLst>
            </p:cNvPr>
            <p:cNvSpPr txBox="1"/>
            <p:nvPr/>
          </p:nvSpPr>
          <p:spPr>
            <a:xfrm>
              <a:off x="10345003" y="4267256"/>
              <a:ext cx="1663233" cy="132343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274E21"/>
                  </a:solidFill>
                  <a:latin typeface="Aptos Narrow"/>
                </a:rPr>
                <a:t>Industry-Driven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274E21"/>
                  </a:solidFill>
                  <a:latin typeface="Aptos Narrow"/>
                </a:rPr>
                <a:t>Workforce</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lang="en-US" sz="2000" b="1">
                  <a:solidFill>
                    <a:srgbClr val="274E21"/>
                  </a:solidFill>
                  <a:latin typeface="Aptos Narrow"/>
                </a:rPr>
                <a:t>Development</a:t>
              </a:r>
            </a:p>
          </p:txBody>
        </p:sp>
        <p:sp>
          <p:nvSpPr>
            <p:cNvPr id="17" name="TextBox 16">
              <a:extLst>
                <a:ext uri="{FF2B5EF4-FFF2-40B4-BE49-F238E27FC236}">
                  <a16:creationId xmlns:a16="http://schemas.microsoft.com/office/drawing/2014/main" id="{D2DE2880-06CD-B164-028F-391E5A27C5F9}"/>
                </a:ext>
              </a:extLst>
            </p:cNvPr>
            <p:cNvSpPr txBox="1"/>
            <p:nvPr/>
          </p:nvSpPr>
          <p:spPr>
            <a:xfrm>
              <a:off x="9029920" y="6049070"/>
              <a:ext cx="190906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274E21"/>
                  </a:solidFill>
                  <a:latin typeface="Aptos Narrow"/>
                </a:rPr>
                <a:t>Effective</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lang="en-US" sz="2000" b="1">
                  <a:solidFill>
                    <a:srgbClr val="274E21"/>
                  </a:solidFill>
                  <a:latin typeface="Aptos Narrow"/>
                </a:rPr>
                <a:t>Training</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lang="en-US" sz="2000" b="1">
                  <a:solidFill>
                    <a:srgbClr val="274E21"/>
                  </a:solidFill>
                  <a:latin typeface="Aptos Narrow"/>
                </a:rPr>
                <a:t>Design</a:t>
              </a:r>
            </a:p>
          </p:txBody>
        </p:sp>
        <p:sp>
          <p:nvSpPr>
            <p:cNvPr id="18" name="TextBox 17">
              <a:extLst>
                <a:ext uri="{FF2B5EF4-FFF2-40B4-BE49-F238E27FC236}">
                  <a16:creationId xmlns:a16="http://schemas.microsoft.com/office/drawing/2014/main" id="{91736C96-9D72-F50E-B1D4-CE2C33C83C22}"/>
                </a:ext>
              </a:extLst>
            </p:cNvPr>
            <p:cNvSpPr txBox="1"/>
            <p:nvPr/>
          </p:nvSpPr>
          <p:spPr>
            <a:xfrm>
              <a:off x="4986722" y="6002903"/>
              <a:ext cx="221855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274E21"/>
                  </a:solidFill>
                  <a:latin typeface="Aptos Narrow"/>
                </a:rPr>
                <a:t>Job</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lang="en-US" sz="2000" b="1">
                  <a:solidFill>
                    <a:srgbClr val="274E21"/>
                  </a:solidFill>
                  <a:latin typeface="Aptos Narrow"/>
                </a:rPr>
                <a:t>Quality</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lang="en-US" sz="2000" b="1">
                  <a:solidFill>
                    <a:srgbClr val="274E21"/>
                  </a:solidFill>
                  <a:latin typeface="Aptos Narrow"/>
                </a:rPr>
                <a:t>Strategy</a:t>
              </a:r>
            </a:p>
          </p:txBody>
        </p:sp>
        <p:sp>
          <p:nvSpPr>
            <p:cNvPr id="19" name="TextBox 18">
              <a:extLst>
                <a:ext uri="{FF2B5EF4-FFF2-40B4-BE49-F238E27FC236}">
                  <a16:creationId xmlns:a16="http://schemas.microsoft.com/office/drawing/2014/main" id="{02116A9A-59FA-D7C4-AE5D-C42EA758A9E4}"/>
                </a:ext>
              </a:extLst>
            </p:cNvPr>
            <p:cNvSpPr txBox="1"/>
            <p:nvPr/>
          </p:nvSpPr>
          <p:spPr>
            <a:xfrm>
              <a:off x="4541728" y="3507401"/>
              <a:ext cx="1554272" cy="4001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274E21"/>
                  </a:solidFill>
                  <a:latin typeface="Aptos Narrow"/>
                </a:rPr>
                <a:t>Worker</a:t>
              </a:r>
              <a:r>
                <a:rPr kumimoji="0" lang="en-US" sz="900" b="0" i="0" u="none" strike="noStrike" kern="1200" cap="none" spc="0" normalizeH="0" baseline="0" noProof="0">
                  <a:ln>
                    <a:noFill/>
                  </a:ln>
                  <a:solidFill>
                    <a:srgbClr val="FF0000"/>
                  </a:solidFill>
                  <a:effectLst/>
                  <a:uLnTx/>
                  <a:uFillTx/>
                  <a:latin typeface="Aptos Narrow"/>
                  <a:ea typeface="+mn-ea"/>
                  <a:cs typeface="+mn-cs"/>
                </a:rPr>
                <a:t> </a:t>
              </a:r>
              <a:r>
                <a:rPr lang="en-US" sz="2000" b="1">
                  <a:solidFill>
                    <a:srgbClr val="274E21"/>
                  </a:solidFill>
                  <a:latin typeface="Aptos Narrow"/>
                </a:rPr>
                <a:t>Voice</a:t>
              </a:r>
            </a:p>
          </p:txBody>
        </p:sp>
        <p:sp>
          <p:nvSpPr>
            <p:cNvPr id="20" name="TextBox 19">
              <a:extLst>
                <a:ext uri="{FF2B5EF4-FFF2-40B4-BE49-F238E27FC236}">
                  <a16:creationId xmlns:a16="http://schemas.microsoft.com/office/drawing/2014/main" id="{FD6F990A-9B94-A0B4-51E9-6BBD6B8EA428}"/>
                </a:ext>
              </a:extLst>
            </p:cNvPr>
            <p:cNvSpPr txBox="1"/>
            <p:nvPr/>
          </p:nvSpPr>
          <p:spPr>
            <a:xfrm>
              <a:off x="4134433" y="1522332"/>
              <a:ext cx="2281907" cy="70788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System Change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Impact/Sustainable</a:t>
              </a:r>
            </a:p>
          </p:txBody>
        </p:sp>
      </p:grpSp>
    </p:spTree>
    <p:custDataLst>
      <p:tags r:id="rId1"/>
    </p:custDataLst>
    <p:extLst>
      <p:ext uri="{BB962C8B-B14F-4D97-AF65-F5344CB8AC3E}">
        <p14:creationId xmlns:p14="http://schemas.microsoft.com/office/powerpoint/2010/main" val="1092243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28193-9B49-47F2-7233-A06FEACC1959}"/>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1194C126-8A04-EE18-E838-668A6C6714DF}"/>
              </a:ext>
            </a:extLst>
          </p:cNvPr>
          <p:cNvSpPr txBox="1">
            <a:spLocks noGrp="1"/>
          </p:cNvSpPr>
          <p:nvPr>
            <p:ph type="title" idx="4294967295"/>
          </p:nvPr>
        </p:nvSpPr>
        <p:spPr>
          <a:xfrm>
            <a:off x="1633182" y="532227"/>
            <a:ext cx="8925636"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4800" b="1" i="0" u="none" strike="noStrike" kern="1200" cap="none" spc="0" normalizeH="0" baseline="0" noProof="0" dirty="0">
                <a:ln>
                  <a:noFill/>
                </a:ln>
                <a:solidFill>
                  <a:srgbClr val="73BF67">
                    <a:lumMod val="50000"/>
                  </a:srgbClr>
                </a:solidFill>
                <a:effectLst/>
                <a:uLnTx/>
                <a:uFillTx/>
                <a:latin typeface="Aptos SemiBold"/>
                <a:ea typeface="+mj-ea"/>
                <a:cs typeface="+mj-cs"/>
              </a:rPr>
              <a:t>Employ </a:t>
            </a:r>
            <a:r>
              <a:rPr kumimoji="0" lang="en-US" sz="4800" b="1" i="0" u="none" strike="noStrike" kern="1200" cap="none" spc="0" normalizeH="0" baseline="0" noProof="0" dirty="0" err="1">
                <a:ln>
                  <a:noFill/>
                </a:ln>
                <a:solidFill>
                  <a:srgbClr val="73BF67">
                    <a:lumMod val="50000"/>
                  </a:srgbClr>
                </a:solidFill>
                <a:effectLst/>
                <a:uLnTx/>
                <a:uFillTx/>
                <a:latin typeface="Aptos SemiBold"/>
                <a:ea typeface="+mj-ea"/>
                <a:cs typeface="+mj-cs"/>
              </a:rPr>
              <a:t>MKE</a:t>
            </a:r>
            <a:r>
              <a:rPr kumimoji="0" lang="en-US" sz="4800" b="1" i="0" u="none" strike="noStrike" kern="1200" cap="none" spc="0" normalizeH="0" baseline="0" noProof="0" dirty="0">
                <a:ln>
                  <a:noFill/>
                </a:ln>
                <a:solidFill>
                  <a:srgbClr val="73BF67">
                    <a:lumMod val="50000"/>
                  </a:srgbClr>
                </a:solidFill>
                <a:effectLst/>
                <a:uLnTx/>
                <a:uFillTx/>
                <a:latin typeface="Aptos SemiBold"/>
                <a:ea typeface="+mj-ea"/>
                <a:cs typeface="+mj-cs"/>
              </a:rPr>
              <a:t>: Experts in/Seeking Expertise In</a:t>
            </a:r>
          </a:p>
        </p:txBody>
      </p:sp>
      <p:sp>
        <p:nvSpPr>
          <p:cNvPr id="5" name="TextBox 4">
            <a:extLst>
              <a:ext uri="{FF2B5EF4-FFF2-40B4-BE49-F238E27FC236}">
                <a16:creationId xmlns:a16="http://schemas.microsoft.com/office/drawing/2014/main" id="{896D60BB-7525-6CDD-874E-8D24C2F5E4C1}"/>
              </a:ext>
            </a:extLst>
          </p:cNvPr>
          <p:cNvSpPr txBox="1"/>
          <p:nvPr/>
        </p:nvSpPr>
        <p:spPr>
          <a:xfrm>
            <a:off x="723331" y="2185041"/>
            <a:ext cx="5372669" cy="400109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ptos Narrow" panose="020B0004020202020204" pitchFamily="34" charset="0"/>
                <a:cs typeface="Segoe UI"/>
              </a:rPr>
              <a:t>We’re experts in…</a:t>
            </a:r>
            <a:endParaRPr kumimoji="0" lang="en-US" sz="2800" b="1" i="0" u="none" strike="noStrike" kern="1200" cap="none" spc="0" normalizeH="0" baseline="0" noProof="0" dirty="0">
              <a:ln>
                <a:noFill/>
              </a:ln>
              <a:solidFill>
                <a:srgbClr val="000000"/>
              </a:solidFill>
              <a:effectLst/>
              <a:uLnTx/>
              <a:uFillTx/>
              <a:latin typeface="Aptos Narrow" panose="020B0004020202020204" pitchFamily="34" charset="0"/>
            </a:endParaRP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8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Connecting with employers and creating PWE opportunities.</a:t>
            </a: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8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Expanding and creating training options for employer partners.</a:t>
            </a: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8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Serving unique demographics in obtaining various trainings and employment.</a:t>
            </a:r>
          </a:p>
        </p:txBody>
      </p:sp>
      <p:sp>
        <p:nvSpPr>
          <p:cNvPr id="6" name="TextBox 5">
            <a:extLst>
              <a:ext uri="{FF2B5EF4-FFF2-40B4-BE49-F238E27FC236}">
                <a16:creationId xmlns:a16="http://schemas.microsoft.com/office/drawing/2014/main" id="{9738E07F-745E-0CA3-FD53-C57C93AE7D01}"/>
              </a:ext>
            </a:extLst>
          </p:cNvPr>
          <p:cNvSpPr txBox="1"/>
          <p:nvPr/>
        </p:nvSpPr>
        <p:spPr>
          <a:xfrm>
            <a:off x="6096000" y="2185041"/>
            <a:ext cx="5463654" cy="369331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ptos Narrow" panose="020B0004020202020204" pitchFamily="34" charset="0"/>
                <a:cs typeface="Segoe UI"/>
              </a:rPr>
              <a:t>We’re seeking expertise in…</a:t>
            </a:r>
            <a:endParaRPr kumimoji="0" lang="en-US" sz="2800" b="1" i="0" u="none" strike="noStrike" kern="1200" cap="none" spc="0" normalizeH="0" baseline="0" noProof="0" dirty="0">
              <a:ln>
                <a:noFill/>
              </a:ln>
              <a:solidFill>
                <a:srgbClr val="000000"/>
              </a:solidFill>
              <a:effectLst/>
              <a:uLnTx/>
              <a:uFillTx/>
              <a:latin typeface="Aptos Narrow" panose="020B0004020202020204" pitchFamily="34" charset="0"/>
            </a:endParaRP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8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Tips in screening out those who are serious about obtaining employment after training as opposed to those who obtain the title/certificate and do not anticipate moving forward with finding employment.</a:t>
            </a:r>
          </a:p>
        </p:txBody>
      </p:sp>
      <p:sp>
        <p:nvSpPr>
          <p:cNvPr id="9" name="Slide Number Placeholder 6">
            <a:extLst>
              <a:ext uri="{FF2B5EF4-FFF2-40B4-BE49-F238E27FC236}">
                <a16:creationId xmlns:a16="http://schemas.microsoft.com/office/drawing/2014/main" id="{1F94170F-BED4-DFCF-861F-989E50A57087}"/>
              </a:ext>
            </a:extLst>
          </p:cNvPr>
          <p:cNvSpPr>
            <a:spLocks noGrp="1"/>
          </p:cNvSpPr>
          <p:nvPr>
            <p:ph type="sldNum" sz="quarter" idx="4"/>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200" b="0" i="0" u="none" strike="noStrike" kern="1200" cap="none" spc="0" normalizeH="0" baseline="0" noProof="0" smtClean="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351931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2" name="Title 1">
            <a:extLst>
              <a:ext uri="{FF2B5EF4-FFF2-40B4-BE49-F238E27FC236}">
                <a16:creationId xmlns:a16="http://schemas.microsoft.com/office/drawing/2014/main" id="{C0E41524-ABCE-A007-D3DA-4E0E3F33DD51}"/>
              </a:ext>
            </a:extLst>
          </p:cNvPr>
          <p:cNvSpPr>
            <a:spLocks noGrp="1"/>
          </p:cNvSpPr>
          <p:nvPr>
            <p:ph type="title"/>
          </p:nvPr>
        </p:nvSpPr>
        <p:spPr>
          <a:xfrm>
            <a:off x="1102558" y="1421921"/>
            <a:ext cx="7529454" cy="563199"/>
          </a:xfrm>
        </p:spPr>
        <p:txBody>
          <a:bodyPr>
            <a:noAutofit/>
          </a:bodyPr>
          <a:lstStyle/>
          <a:p>
            <a:r>
              <a:rPr lang="en-US" dirty="0"/>
              <a:t>Employ </a:t>
            </a:r>
            <a:r>
              <a:rPr lang="en-US" dirty="0" err="1"/>
              <a:t>MKE</a:t>
            </a:r>
            <a:r>
              <a:rPr lang="en-US" dirty="0"/>
              <a:t>: What’s Next?</a:t>
            </a:r>
          </a:p>
        </p:txBody>
      </p:sp>
      <p:sp>
        <p:nvSpPr>
          <p:cNvPr id="3" name="Content Placeholder 2">
            <a:extLst>
              <a:ext uri="{FF2B5EF4-FFF2-40B4-BE49-F238E27FC236}">
                <a16:creationId xmlns:a16="http://schemas.microsoft.com/office/drawing/2014/main" id="{E408FDE6-678A-BFFA-8A55-BE7A0B0AD7AB}"/>
              </a:ext>
            </a:extLst>
          </p:cNvPr>
          <p:cNvSpPr>
            <a:spLocks noGrp="1"/>
          </p:cNvSpPr>
          <p:nvPr>
            <p:ph idx="1"/>
          </p:nvPr>
        </p:nvSpPr>
        <p:spPr>
          <a:xfrm>
            <a:off x="2955767" y="3012684"/>
            <a:ext cx="3823035" cy="2132054"/>
          </a:xfrm>
        </p:spPr>
        <p:txBody>
          <a:bodyPr/>
          <a:lstStyle/>
          <a:p>
            <a:r>
              <a:rPr lang="en-US" dirty="0"/>
              <a:t>Hosting career/job-readiness workshops</a:t>
            </a:r>
          </a:p>
          <a:p>
            <a:r>
              <a:rPr lang="en-US" dirty="0"/>
              <a:t>Increasing employment metrics</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200" b="0" i="0" u="none" strike="noStrike" kern="1200" cap="none" spc="0" normalizeH="0" baseline="0" noProof="0" smtClean="0">
                <a:ln>
                  <a:noFill/>
                </a:ln>
                <a:solidFill>
                  <a:srgbClr val="274E21"/>
                </a:solidFill>
                <a:effectLst/>
                <a:uLnTx/>
                <a:uFillTx/>
                <a:latin typeface="Aptos Light"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274E21"/>
              </a:solidFill>
              <a:effectLst/>
              <a:uLnTx/>
              <a:uFillTx/>
              <a:latin typeface="Aptos Light" panose="020B0004020202020204" pitchFamily="34" charset="0"/>
              <a:ea typeface="+mn-ea"/>
              <a:cs typeface="+mn-cs"/>
            </a:endParaRPr>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284942" y="4140095"/>
            <a:ext cx="8281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WIOA</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p:cNvSpPr>
          <p:nvPr/>
        </p:nvSpPr>
        <p:spPr>
          <a:xfrm>
            <a:off x="10313584" y="5690778"/>
            <a:ext cx="8229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CARE</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Grant</a:t>
            </a:r>
            <a:r>
              <a:rPr kumimoji="0" lang="en-US" sz="1800" b="0" i="0" u="none" strike="noStrike" kern="1200" cap="none" spc="0" normalizeH="0" baseline="0" noProof="0">
                <a:ln>
                  <a:noFill/>
                </a:ln>
                <a:solidFill>
                  <a:srgbClr val="000000"/>
                </a:solidFill>
                <a:effectLst/>
                <a:uLnTx/>
                <a:uFillTx/>
                <a:latin typeface="Univers Condensed Light"/>
                <a:ea typeface="+mn-ea"/>
                <a:cs typeface="+mn-cs"/>
              </a:rPr>
              <a:t> </a:t>
            </a: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Management</a:t>
            </a:r>
          </a:p>
        </p:txBody>
      </p:sp>
      <p:sp>
        <p:nvSpPr>
          <p:cNvPr id="4" name="Footer Placeholder 3">
            <a:extLst>
              <a:ext uri="{FF2B5EF4-FFF2-40B4-BE49-F238E27FC236}">
                <a16:creationId xmlns:a16="http://schemas.microsoft.com/office/drawing/2014/main" id="{BD58381D-D92E-133D-9941-FA95264FB4F0}"/>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Tree>
    <p:extLst>
      <p:ext uri="{BB962C8B-B14F-4D97-AF65-F5344CB8AC3E}">
        <p14:creationId xmlns:p14="http://schemas.microsoft.com/office/powerpoint/2010/main" val="2253009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1149173" y="1119720"/>
            <a:ext cx="4207472" cy="994830"/>
          </a:xfrm>
          <a:noFill/>
        </p:spPr>
        <p:txBody>
          <a:bodyPr anchor="b"/>
          <a:lstStyle/>
          <a:p>
            <a:r>
              <a:rPr lang="en-US" dirty="0"/>
              <a:t>Thank You!</a:t>
            </a:r>
            <a:r>
              <a:rPr lang="en-US" sz="100" dirty="0"/>
              <a:t>(3)</a:t>
            </a:r>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1"/>
          </p:nvPr>
        </p:nvSpPr>
        <p:spPr>
          <a:xfrm>
            <a:off x="1149173" y="2486458"/>
            <a:ext cx="3753134" cy="1885083"/>
          </a:xfrm>
          <a:noFill/>
        </p:spPr>
        <p:txBody>
          <a:bodyPr anchor="t">
            <a:noAutofit/>
          </a:bodyPr>
          <a:lstStyle/>
          <a:p>
            <a:r>
              <a:rPr lang="en-US" dirty="0">
                <a:hlinkClick r:id="rId3"/>
              </a:rPr>
              <a:t>Anneliese Robinson</a:t>
            </a:r>
            <a:r>
              <a:rPr lang="en-US" dirty="0"/>
              <a:t>, Program Specialist</a:t>
            </a:r>
          </a:p>
          <a:p>
            <a:r>
              <a:rPr lang="en-US" dirty="0"/>
              <a:t>Employ Milwaukee</a:t>
            </a:r>
          </a:p>
        </p:txBody>
      </p:sp>
    </p:spTree>
    <p:extLst>
      <p:ext uri="{BB962C8B-B14F-4D97-AF65-F5344CB8AC3E}">
        <p14:creationId xmlns:p14="http://schemas.microsoft.com/office/powerpoint/2010/main" val="2830724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2071493" y="5929953"/>
            <a:ext cx="8049014" cy="718590"/>
          </a:xfrm>
        </p:spPr>
        <p:txBody>
          <a:bodyPr/>
          <a:lstStyle/>
          <a:p>
            <a:r>
              <a:rPr lang="en-US" sz="4800">
                <a:latin typeface="Aptos SemiBold"/>
              </a:rPr>
              <a:t>Hospitality Training Academy</a:t>
            </a:r>
          </a:p>
        </p:txBody>
      </p:sp>
    </p:spTree>
    <p:extLst>
      <p:ext uri="{BB962C8B-B14F-4D97-AF65-F5344CB8AC3E}">
        <p14:creationId xmlns:p14="http://schemas.microsoft.com/office/powerpoint/2010/main" val="1639674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8">
            <a:extLst>
              <a:ext uri="{FF2B5EF4-FFF2-40B4-BE49-F238E27FC236}">
                <a16:creationId xmlns:a16="http://schemas.microsoft.com/office/drawing/2014/main" id="{AE28236B-4885-2B1A-6A54-8C1BD5F8554C}"/>
              </a:ext>
            </a:extLst>
          </p:cNvPr>
          <p:cNvSpPr txBox="1">
            <a:spLocks noGrp="1"/>
          </p:cNvSpPr>
          <p:nvPr>
            <p:ph type="title" idx="4294967295"/>
          </p:nvPr>
        </p:nvSpPr>
        <p:spPr>
          <a:xfrm>
            <a:off x="1253302" y="380157"/>
            <a:ext cx="9685393" cy="8910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0" i="0" u="none" strike="noStrike" kern="1200" cap="none" spc="0" normalizeH="0" baseline="0" noProof="0" dirty="0">
                <a:ln>
                  <a:noFill/>
                </a:ln>
                <a:solidFill>
                  <a:srgbClr val="274E21"/>
                </a:solidFill>
                <a:effectLst/>
                <a:uLnTx/>
                <a:uFillTx/>
                <a:latin typeface="Aptos SemiBold" panose="020B0004020202020204" pitchFamily="34" charset="0"/>
                <a:ea typeface="+mj-ea"/>
                <a:cs typeface="+mj-cs"/>
              </a:rPr>
              <a:t>Hospitality Culinary Registered Apprenticeship Replication Project</a:t>
            </a:r>
          </a:p>
        </p:txBody>
      </p:sp>
      <p:sp>
        <p:nvSpPr>
          <p:cNvPr id="8" name="Text Placeholder 5">
            <a:extLst>
              <a:ext uri="{FF2B5EF4-FFF2-40B4-BE49-F238E27FC236}">
                <a16:creationId xmlns:a16="http://schemas.microsoft.com/office/drawing/2014/main" id="{CD539DBE-7021-9808-8B48-B988CC416914}"/>
              </a:ext>
            </a:extLst>
          </p:cNvPr>
          <p:cNvSpPr>
            <a:spLocks noGrp="1"/>
          </p:cNvSpPr>
          <p:nvPr>
            <p:ph type="body" sz="quarter" idx="14"/>
          </p:nvPr>
        </p:nvSpPr>
        <p:spPr>
          <a:xfrm>
            <a:off x="694518" y="2007056"/>
            <a:ext cx="10802959" cy="4139555"/>
          </a:xfrm>
        </p:spPr>
        <p:txBody>
          <a:bodyPr vert="horz" lIns="91440" tIns="45720" rIns="91440" bIns="45720" numCol="2" rtlCol="0" anchor="t">
            <a:noAutofit/>
          </a:bodyPr>
          <a:lstStyle/>
          <a:p>
            <a:pPr>
              <a:buFont typeface="Wingdings" panose="05000000000000000000" pitchFamily="2" charset="2"/>
              <a:buChar char="§"/>
            </a:pPr>
            <a:r>
              <a:rPr lang="en-US" sz="2100" b="1" dirty="0">
                <a:cs typeface="Arial"/>
              </a:rPr>
              <a:t>Round 1: Tier 2 Implementation Grant</a:t>
            </a:r>
          </a:p>
          <a:p>
            <a:pPr>
              <a:buFont typeface="Wingdings" panose="05000000000000000000" pitchFamily="2" charset="2"/>
              <a:buChar char="§"/>
            </a:pPr>
            <a:r>
              <a:rPr lang="en-US" sz="2100" b="1" dirty="0">
                <a:cs typeface="Arial"/>
              </a:rPr>
              <a:t>Hospitality Industry</a:t>
            </a:r>
          </a:p>
          <a:p>
            <a:pPr lvl="1"/>
            <a:r>
              <a:rPr lang="en-US" sz="2100" dirty="0"/>
              <a:t>Phoenix, Chicago, Baltimore, Philadelphia and New York</a:t>
            </a:r>
          </a:p>
          <a:p>
            <a:pPr>
              <a:buFont typeface="Wingdings" panose="05000000000000000000" pitchFamily="2" charset="2"/>
              <a:buChar char="§"/>
            </a:pPr>
            <a:r>
              <a:rPr lang="en-US" sz="2100" b="1" dirty="0">
                <a:cs typeface="Arial"/>
              </a:rPr>
              <a:t>Focused on addressing challenges of</a:t>
            </a:r>
          </a:p>
          <a:p>
            <a:pPr lvl="1"/>
            <a:r>
              <a:rPr lang="en-US" sz="2100" dirty="0">
                <a:cs typeface="Arial"/>
              </a:rPr>
              <a:t>Transforming low-wage Line Cook jobs into good union jobs with family sustaining wages and benefits</a:t>
            </a:r>
          </a:p>
          <a:p>
            <a:pPr lvl="1"/>
            <a:r>
              <a:rPr lang="en-US" sz="2100" dirty="0">
                <a:cs typeface="Arial"/>
              </a:rPr>
              <a:t>Increasing access to good union jobs for historically marginalized and under-represented populations</a:t>
            </a:r>
          </a:p>
          <a:p>
            <a:pPr>
              <a:buFont typeface="Wingdings" panose="05000000000000000000" pitchFamily="2" charset="2"/>
              <a:buChar char="§"/>
            </a:pPr>
            <a:r>
              <a:rPr lang="en-US" sz="2100" b="1" dirty="0">
                <a:cs typeface="Arial"/>
              </a:rPr>
              <a:t>Top 3 project goals </a:t>
            </a:r>
            <a:endParaRPr lang="en-US" sz="2100" dirty="0">
              <a:cs typeface="Arial"/>
            </a:endParaRPr>
          </a:p>
          <a:p>
            <a:pPr marL="800100" lvl="1" indent="-342900">
              <a:buAutoNum type="arabicPeriod"/>
            </a:pPr>
            <a:r>
              <a:rPr lang="en-US" sz="2100" dirty="0">
                <a:cs typeface="Arial"/>
              </a:rPr>
              <a:t>Improve job quality for Cooks by expanding Chicago’s program, and replicating HTA’s program in Phoenix, Baltimore, Philadelphia and New York</a:t>
            </a:r>
          </a:p>
          <a:p>
            <a:pPr marL="800100" lvl="1" indent="-342900">
              <a:buAutoNum type="arabicPeriod"/>
            </a:pPr>
            <a:r>
              <a:rPr lang="en-US" sz="2100" dirty="0">
                <a:cs typeface="Arial"/>
              </a:rPr>
              <a:t>Train 273 participants in the skills needed to be hired by employers that have entered into Collective Bargaining Agreements (CBA) with local labor unions</a:t>
            </a:r>
          </a:p>
          <a:p>
            <a:pPr marL="800100" lvl="1" indent="-342900">
              <a:buAutoNum type="arabicPeriod"/>
            </a:pPr>
            <a:r>
              <a:rPr lang="en-US" sz="2100" dirty="0">
                <a:cs typeface="Arial"/>
              </a:rPr>
              <a:t>Place participants in good family sustaining jobs protected by CBAs.</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4"/>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200" b="0" i="0" u="none" strike="noStrike" kern="1200" cap="none" spc="0" normalizeH="0" baseline="0" noProof="0" smtClean="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chemeClr val="tx1"/>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040893606"/>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51431D-823E-D0F2-4E63-C5C59355F71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638378" y="369367"/>
            <a:ext cx="28346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F9C42">
                  <a:lumMod val="50000"/>
                </a:srgbClr>
              </a:solidFill>
              <a:effectLst/>
              <a:uLnTx/>
              <a:uFillTx/>
              <a:latin typeface="Aptos Narrow"/>
              <a:ea typeface="+mn-ea"/>
              <a:cs typeface="+mn-cs"/>
            </a:endParaRPr>
          </a:p>
        </p:txBody>
      </p:sp>
      <p:sp>
        <p:nvSpPr>
          <p:cNvPr id="10" name="Rectangle 9">
            <a:extLst>
              <a:ext uri="{FF2B5EF4-FFF2-40B4-BE49-F238E27FC236}">
                <a16:creationId xmlns:a16="http://schemas.microsoft.com/office/drawing/2014/main" id="{84B026DF-02F5-96D6-B1FD-D9B628E7749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638377" y="6475257"/>
            <a:ext cx="3294743" cy="3657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F9C42">
                  <a:lumMod val="50000"/>
                </a:srgbClr>
              </a:solidFill>
              <a:effectLst/>
              <a:uLnTx/>
              <a:uFillTx/>
              <a:latin typeface="Aptos Narrow"/>
              <a:ea typeface="+mn-ea"/>
              <a:cs typeface="+mn-cs"/>
            </a:endParaRPr>
          </a:p>
        </p:txBody>
      </p:sp>
      <p:sp>
        <p:nvSpPr>
          <p:cNvPr id="15" name="Rectangle 14">
            <a:extLst>
              <a:ext uri="{FF2B5EF4-FFF2-40B4-BE49-F238E27FC236}">
                <a16:creationId xmlns:a16="http://schemas.microsoft.com/office/drawing/2014/main" id="{79E2167A-A235-BEC8-7380-3453EEE440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321054" y="4721672"/>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F9C42">
                  <a:lumMod val="50000"/>
                </a:srgbClr>
              </a:solidFill>
              <a:effectLst/>
              <a:uLnTx/>
              <a:uFillTx/>
              <a:latin typeface="Aptos Narrow"/>
              <a:ea typeface="+mn-ea"/>
              <a:cs typeface="+mn-cs"/>
            </a:endParaRPr>
          </a:p>
        </p:txBody>
      </p:sp>
      <p:sp>
        <p:nvSpPr>
          <p:cNvPr id="16" name="Rectangle 15">
            <a:extLst>
              <a:ext uri="{FF2B5EF4-FFF2-40B4-BE49-F238E27FC236}">
                <a16:creationId xmlns:a16="http://schemas.microsoft.com/office/drawing/2014/main" id="{630202A8-BFFE-17EE-F6A8-826316A85E6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3908" y="5746517"/>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F9C42">
                  <a:lumMod val="50000"/>
                </a:srgbClr>
              </a:solidFill>
              <a:effectLst/>
              <a:uLnTx/>
              <a:uFillTx/>
              <a:latin typeface="Aptos Narrow"/>
              <a:ea typeface="+mn-ea"/>
              <a:cs typeface="+mn-cs"/>
            </a:endParaRPr>
          </a:p>
        </p:txBody>
      </p:sp>
      <p:sp>
        <p:nvSpPr>
          <p:cNvPr id="2" name="Title 1">
            <a:extLst>
              <a:ext uri="{FF2B5EF4-FFF2-40B4-BE49-F238E27FC236}">
                <a16:creationId xmlns:a16="http://schemas.microsoft.com/office/drawing/2014/main" id="{2A5C8EDF-CCD2-4AA6-931B-A71DD4410C34}"/>
              </a:ext>
            </a:extLst>
          </p:cNvPr>
          <p:cNvSpPr>
            <a:spLocks noGrp="1"/>
          </p:cNvSpPr>
          <p:nvPr>
            <p:ph type="title"/>
          </p:nvPr>
        </p:nvSpPr>
        <p:spPr>
          <a:xfrm>
            <a:off x="410466" y="916709"/>
            <a:ext cx="3628134" cy="961677"/>
          </a:xfrm>
        </p:spPr>
        <p:txBody>
          <a:bodyPr>
            <a:noAutofit/>
          </a:bodyPr>
          <a:lstStyle/>
          <a:p>
            <a:r>
              <a:rPr lang="en-US" sz="4800" dirty="0"/>
              <a:t>Hospitality Training Academy: Success Indicators 2024 Self-Assessment Results</a:t>
            </a:r>
          </a:p>
        </p:txBody>
      </p:sp>
      <p:pic>
        <p:nvPicPr>
          <p:cNvPr id="9" name="Picture 8" descr="Success Indicators Rating: Job Quality: 6; Organizational/Operational Mgmt. 6; Sustainable Sys. Change :6; Systems Change Impact: 2; Strategic Partnerships: 5; Industry-Driven Workforce Development: 7; Worker Voice: 2; Effective Training Design: 4">
            <a:extLst>
              <a:ext uri="{FF2B5EF4-FFF2-40B4-BE49-F238E27FC236}">
                <a16:creationId xmlns:a16="http://schemas.microsoft.com/office/drawing/2014/main" id="{37475176-51E7-EAF2-DA52-BC4963FBCCD5}"/>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p:nvPicPr>
        <p:blipFill>
          <a:blip r:embed="rId4"/>
          <a:stretch>
            <a:fillRect/>
          </a:stretch>
        </p:blipFill>
        <p:spPr>
          <a:xfrm>
            <a:off x="4038600" y="0"/>
            <a:ext cx="8140521" cy="7014612"/>
          </a:xfrm>
          <a:prstGeom prst="rect">
            <a:avLst/>
          </a:prstGeom>
        </p:spPr>
      </p:pic>
      <p:sp>
        <p:nvSpPr>
          <p:cNvPr id="4" name="Slide Number Placeholder 6">
            <a:extLst>
              <a:ext uri="{FF2B5EF4-FFF2-40B4-BE49-F238E27FC236}">
                <a16:creationId xmlns:a16="http://schemas.microsoft.com/office/drawing/2014/main" id="{BB27A8D2-5733-4754-800F-CB769708D3BC}"/>
              </a:ext>
            </a:extLst>
          </p:cNvPr>
          <p:cNvSpPr>
            <a:spLocks noGrp="1"/>
          </p:cNvSpPr>
          <p:nvPr>
            <p:ph type="sldNum" sz="quarter" idx="4"/>
          </p:nvPr>
        </p:nvSpPr>
        <p:spPr>
          <a:xfrm>
            <a:off x="11657099" y="6477918"/>
            <a:ext cx="500408" cy="344811"/>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0" i="0" u="none" strike="noStrike" kern="1200" cap="none" spc="0" normalizeH="0" baseline="0" noProof="0" smtClean="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en-US" sz="1200" b="0" i="0" u="none" strike="noStrike" kern="1200" cap="none" spc="0" normalizeH="0" baseline="0" noProof="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460235643"/>
      </p:ext>
    </p:extLst>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69696"/>
        </a:solidFill>
        <a:effectLst/>
      </p:bgPr>
    </p:bg>
    <p:spTree>
      <p:nvGrpSpPr>
        <p:cNvPr id="1" name="">
          <a:extLst>
            <a:ext uri="{FF2B5EF4-FFF2-40B4-BE49-F238E27FC236}">
              <a16:creationId xmlns:a16="http://schemas.microsoft.com/office/drawing/2014/main" id="{719F3614-7A6D-04F5-23D1-88F240F1440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B27F067-D343-EBE2-FC34-9AB3876FDB52}"/>
              </a:ext>
            </a:extLst>
          </p:cNvPr>
          <p:cNvSpPr>
            <a:spLocks noGrp="1"/>
          </p:cNvSpPr>
          <p:nvPr>
            <p:ph type="title" idx="4294967295"/>
          </p:nvPr>
        </p:nvSpPr>
        <p:spPr>
          <a:xfrm>
            <a:off x="276139" y="889149"/>
            <a:ext cx="4831588"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sz="4600" b="1" dirty="0"/>
              <a:t>Hospitality Training Academy: Success Indicators Feb 2026</a:t>
            </a:r>
            <a:br>
              <a:rPr lang="en-US" sz="4600" b="1" dirty="0"/>
            </a:br>
            <a:r>
              <a:rPr lang="en-US" sz="4600" b="1" dirty="0"/>
              <a:t>Self-Assessment Results</a:t>
            </a:r>
            <a:br>
              <a:rPr lang="en-US" sz="4600" b="1" dirty="0"/>
            </a:br>
            <a:endParaRPr lang="en-US" sz="4600" b="1" dirty="0"/>
          </a:p>
        </p:txBody>
      </p:sp>
      <p:pic>
        <p:nvPicPr>
          <p:cNvPr id="2" name="Picture 1" descr="Success Indicators Rating: Job Quality: 8; Organizational/Operational Mgmt. 9; Sustainable Sys. Change :7; Systems Change Impact: 4; Strategic Partnerships: 9; Industry-Driven Workforce Development: 7; Worker Voice: 9; Effective Training Design: 9">
            <a:extLst>
              <a:ext uri="{FF2B5EF4-FFF2-40B4-BE49-F238E27FC236}">
                <a16:creationId xmlns:a16="http://schemas.microsoft.com/office/drawing/2014/main" id="{45107C71-10D9-8953-2F64-4E544841105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19160" t="10182" r="20746" b="11879"/>
          <a:stretch>
            <a:fillRect/>
          </a:stretch>
        </p:blipFill>
        <p:spPr>
          <a:xfrm>
            <a:off x="5677468" y="630942"/>
            <a:ext cx="5846074" cy="5835995"/>
          </a:xfrm>
          <a:prstGeom prst="rect">
            <a:avLst/>
          </a:prstGeom>
        </p:spPr>
      </p:pic>
      <p:grpSp>
        <p:nvGrpSpPr>
          <p:cNvPr id="4" name="Group 3">
            <a:extLst>
              <a:ext uri="{FF2B5EF4-FFF2-40B4-BE49-F238E27FC236}">
                <a16:creationId xmlns:a16="http://schemas.microsoft.com/office/drawing/2014/main" id="{3A575F37-9FE1-8A3B-7EF1-F87EA90297B5}"/>
              </a:ext>
              <a:ext uri="{C183D7F6-B498-43B3-948B-1728B52AA6E4}">
                <adec:decorative xmlns:adec="http://schemas.microsoft.com/office/drawing/2017/decorative" val="1"/>
              </a:ext>
            </a:extLst>
          </p:cNvPr>
          <p:cNvGrpSpPr/>
          <p:nvPr/>
        </p:nvGrpSpPr>
        <p:grpSpPr>
          <a:xfrm>
            <a:off x="3092684" y="521849"/>
            <a:ext cx="9099315" cy="6294937"/>
            <a:chOff x="-1161591" y="442294"/>
            <a:chExt cx="9265593" cy="6391602"/>
          </a:xfrm>
        </p:grpSpPr>
        <p:sp>
          <p:nvSpPr>
            <p:cNvPr id="11" name="Rectangle 10">
              <a:extLst>
                <a:ext uri="{FF2B5EF4-FFF2-40B4-BE49-F238E27FC236}">
                  <a16:creationId xmlns:a16="http://schemas.microsoft.com/office/drawing/2014/main" id="{F560D357-A9E4-0953-FF05-BA80E834D76A}"/>
                </a:ext>
                <a:ext uri="{C183D7F6-B498-43B3-948B-1728B52AA6E4}">
                  <adec:decorative xmlns:adec="http://schemas.microsoft.com/office/drawing/2017/decorative" val="1"/>
                </a:ext>
              </a:extLst>
            </p:cNvPr>
            <p:cNvSpPr/>
            <p:nvPr/>
          </p:nvSpPr>
          <p:spPr>
            <a:xfrm>
              <a:off x="4716592" y="442294"/>
              <a:ext cx="2350874" cy="5987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Job Quality Strategy</a:t>
              </a:r>
            </a:p>
          </p:txBody>
        </p:sp>
        <p:sp>
          <p:nvSpPr>
            <p:cNvPr id="12" name="TextBox 11">
              <a:extLst>
                <a:ext uri="{FF2B5EF4-FFF2-40B4-BE49-F238E27FC236}">
                  <a16:creationId xmlns:a16="http://schemas.microsoft.com/office/drawing/2014/main" id="{8523EC31-0033-936E-355E-DCA45CE7E07C}"/>
                </a:ext>
              </a:extLst>
            </p:cNvPr>
            <p:cNvSpPr txBox="1"/>
            <p:nvPr/>
          </p:nvSpPr>
          <p:spPr>
            <a:xfrm>
              <a:off x="-1161591" y="2594500"/>
              <a:ext cx="3332894" cy="4062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Worker Voice &amp; Engagement</a:t>
              </a:r>
            </a:p>
          </p:txBody>
        </p:sp>
        <p:sp>
          <p:nvSpPr>
            <p:cNvPr id="14" name="TextBox 13">
              <a:extLst>
                <a:ext uri="{FF2B5EF4-FFF2-40B4-BE49-F238E27FC236}">
                  <a16:creationId xmlns:a16="http://schemas.microsoft.com/office/drawing/2014/main" id="{9E56228C-E16D-A825-A2F3-E3E4A01022CB}"/>
                </a:ext>
              </a:extLst>
            </p:cNvPr>
            <p:cNvSpPr txBox="1"/>
            <p:nvPr/>
          </p:nvSpPr>
          <p:spPr>
            <a:xfrm>
              <a:off x="504857" y="690233"/>
              <a:ext cx="2923527" cy="4062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Strategic Partnerships</a:t>
              </a:r>
            </a:p>
          </p:txBody>
        </p:sp>
        <p:sp>
          <p:nvSpPr>
            <p:cNvPr id="13" name="TextBox 12">
              <a:extLst>
                <a:ext uri="{FF2B5EF4-FFF2-40B4-BE49-F238E27FC236}">
                  <a16:creationId xmlns:a16="http://schemas.microsoft.com/office/drawing/2014/main" id="{74E0CD9D-CF83-1332-6ED5-3E3D00B23D08}"/>
                </a:ext>
              </a:extLst>
            </p:cNvPr>
            <p:cNvSpPr txBox="1"/>
            <p:nvPr/>
          </p:nvSpPr>
          <p:spPr>
            <a:xfrm>
              <a:off x="6064645" y="3234711"/>
              <a:ext cx="1938837" cy="71875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Systems Change Impact</a:t>
              </a:r>
            </a:p>
          </p:txBody>
        </p:sp>
        <p:sp>
          <p:nvSpPr>
            <p:cNvPr id="16" name="TextBox 15">
              <a:extLst>
                <a:ext uri="{FF2B5EF4-FFF2-40B4-BE49-F238E27FC236}">
                  <a16:creationId xmlns:a16="http://schemas.microsoft.com/office/drawing/2014/main" id="{BF18469C-52C3-7AD3-1B1E-FA95DC8D8124}"/>
                </a:ext>
              </a:extLst>
            </p:cNvPr>
            <p:cNvSpPr txBox="1"/>
            <p:nvPr/>
          </p:nvSpPr>
          <p:spPr>
            <a:xfrm>
              <a:off x="6851867" y="1228941"/>
              <a:ext cx="1252135" cy="103125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Effective Training Design</a:t>
              </a:r>
            </a:p>
          </p:txBody>
        </p:sp>
        <p:sp>
          <p:nvSpPr>
            <p:cNvPr id="15" name="TextBox 14">
              <a:extLst>
                <a:ext uri="{FF2B5EF4-FFF2-40B4-BE49-F238E27FC236}">
                  <a16:creationId xmlns:a16="http://schemas.microsoft.com/office/drawing/2014/main" id="{66159DBE-6031-C32B-C93F-9936C59BD72A}"/>
                </a:ext>
              </a:extLst>
            </p:cNvPr>
            <p:cNvSpPr txBox="1"/>
            <p:nvPr/>
          </p:nvSpPr>
          <p:spPr>
            <a:xfrm>
              <a:off x="428575" y="5578856"/>
              <a:ext cx="2576417" cy="65625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F9C42">
                      <a:lumMod val="50000"/>
                    </a:srgbClr>
                  </a:solidFill>
                  <a:effectLst/>
                  <a:uLnTx/>
                  <a:uFillTx/>
                  <a:latin typeface="Aptos Narrow"/>
                  <a:ea typeface="+mn-ea"/>
                  <a:cs typeface="+mn-cs"/>
                </a:rPr>
                <a:t>Industry-Driven Workforce Development</a:t>
              </a:r>
            </a:p>
          </p:txBody>
        </p:sp>
        <p:sp>
          <p:nvSpPr>
            <p:cNvPr id="18" name="TextBox 17">
              <a:extLst>
                <a:ext uri="{FF2B5EF4-FFF2-40B4-BE49-F238E27FC236}">
                  <a16:creationId xmlns:a16="http://schemas.microsoft.com/office/drawing/2014/main" id="{3CE7696E-21AF-13C8-24D7-6B8B754A474E}"/>
                </a:ext>
              </a:extLst>
            </p:cNvPr>
            <p:cNvSpPr txBox="1"/>
            <p:nvPr/>
          </p:nvSpPr>
          <p:spPr>
            <a:xfrm>
              <a:off x="6044863" y="5101226"/>
              <a:ext cx="1978403" cy="71875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Sustainable Systems Change</a:t>
              </a:r>
            </a:p>
          </p:txBody>
        </p:sp>
        <p:sp>
          <p:nvSpPr>
            <p:cNvPr id="17" name="Rectangle 16">
              <a:extLst>
                <a:ext uri="{FF2B5EF4-FFF2-40B4-BE49-F238E27FC236}">
                  <a16:creationId xmlns:a16="http://schemas.microsoft.com/office/drawing/2014/main" id="{FC8930D3-05F7-E630-8564-359F6B11BF94}"/>
                </a:ext>
                <a:ext uri="{C183D7F6-B498-43B3-948B-1728B52AA6E4}">
                  <adec:decorative xmlns:adec="http://schemas.microsoft.com/office/drawing/2017/decorative" val="1"/>
                </a:ext>
              </a:extLst>
            </p:cNvPr>
            <p:cNvSpPr/>
            <p:nvPr/>
          </p:nvSpPr>
          <p:spPr>
            <a:xfrm>
              <a:off x="4004001" y="6235112"/>
              <a:ext cx="2923527" cy="5987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Organizational/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F9C42">
                      <a:lumMod val="50000"/>
                    </a:srgbClr>
                  </a:solidFill>
                  <a:effectLst/>
                  <a:uLnTx/>
                  <a:uFillTx/>
                  <a:latin typeface="Aptos Narrow"/>
                  <a:ea typeface="+mn-ea"/>
                  <a:cs typeface="+mn-cs"/>
                </a:rPr>
                <a:t>Operational Management </a:t>
              </a:r>
            </a:p>
          </p:txBody>
        </p:sp>
      </p:grpSp>
      <p:sp>
        <p:nvSpPr>
          <p:cNvPr id="5" name="Slide Number Placeholder 4">
            <a:extLst>
              <a:ext uri="{FF2B5EF4-FFF2-40B4-BE49-F238E27FC236}">
                <a16:creationId xmlns:a16="http://schemas.microsoft.com/office/drawing/2014/main" id="{81972E2E-C716-C8F5-0B30-F1B940ED6F66}"/>
              </a:ext>
            </a:extLst>
          </p:cNvPr>
          <p:cNvSpPr>
            <a:spLocks noGrp="1"/>
          </p:cNvSpPr>
          <p:nvPr>
            <p:ph type="sldNum" sz="quarter" idx="4"/>
          </p:nvPr>
        </p:nvSpPr>
        <p:spPr/>
        <p:txBody>
          <a:bodyPr/>
          <a:lstStyle/>
          <a:p>
            <a:fld id="{E1CE52AA-BB93-4FDB-9629-C6421C98F39B}" type="slidenum">
              <a:rPr lang="en-US" smtClean="0">
                <a:solidFill>
                  <a:schemeClr val="bg1">
                    <a:lumMod val="10000"/>
                  </a:schemeClr>
                </a:solidFill>
              </a:rPr>
              <a:pPr/>
              <a:t>21</a:t>
            </a:fld>
            <a:endParaRPr lang="en-US">
              <a:solidFill>
                <a:schemeClr val="bg1">
                  <a:lumMod val="10000"/>
                </a:schemeClr>
              </a:solidFill>
            </a:endParaRPr>
          </a:p>
        </p:txBody>
      </p:sp>
    </p:spTree>
    <p:custDataLst>
      <p:tags r:id="rId1"/>
    </p:custDataLst>
    <p:extLst>
      <p:ext uri="{BB962C8B-B14F-4D97-AF65-F5344CB8AC3E}">
        <p14:creationId xmlns:p14="http://schemas.microsoft.com/office/powerpoint/2010/main" val="3390022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28193-9B49-47F2-7233-A06FEACC1959}"/>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1194C126-8A04-EE18-E838-668A6C6714DF}"/>
              </a:ext>
            </a:extLst>
          </p:cNvPr>
          <p:cNvSpPr txBox="1">
            <a:spLocks noGrp="1"/>
          </p:cNvSpPr>
          <p:nvPr>
            <p:ph type="title" idx="4294967295"/>
          </p:nvPr>
        </p:nvSpPr>
        <p:spPr>
          <a:xfrm>
            <a:off x="1840438" y="286460"/>
            <a:ext cx="8511124"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4800" b="1" i="0" u="none" strike="noStrike" kern="1200" cap="none" spc="0" normalizeH="0" baseline="0" noProof="0" dirty="0">
                <a:ln>
                  <a:noFill/>
                </a:ln>
                <a:solidFill>
                  <a:srgbClr val="73BF67">
                    <a:lumMod val="50000"/>
                  </a:srgbClr>
                </a:solidFill>
                <a:effectLst/>
                <a:uLnTx/>
                <a:uFillTx/>
                <a:latin typeface="Aptos SemiBold"/>
                <a:ea typeface="+mj-ea"/>
                <a:cs typeface="+mj-cs"/>
              </a:rPr>
              <a:t>Hospitality Training Academy: Experts in/Seeking Expertise In</a:t>
            </a:r>
          </a:p>
        </p:txBody>
      </p:sp>
      <p:sp>
        <p:nvSpPr>
          <p:cNvPr id="5" name="TextBox 4">
            <a:extLst>
              <a:ext uri="{FF2B5EF4-FFF2-40B4-BE49-F238E27FC236}">
                <a16:creationId xmlns:a16="http://schemas.microsoft.com/office/drawing/2014/main" id="{896D60BB-7525-6CDD-874E-8D24C2F5E4C1}"/>
              </a:ext>
            </a:extLst>
          </p:cNvPr>
          <p:cNvSpPr txBox="1"/>
          <p:nvPr/>
        </p:nvSpPr>
        <p:spPr>
          <a:xfrm>
            <a:off x="560390" y="1816392"/>
            <a:ext cx="4727802" cy="443198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ptos Narrow" panose="020B0004020202020204" pitchFamily="34" charset="0"/>
                <a:cs typeface="Segoe UI"/>
              </a:rPr>
              <a:t>We’re experts in…</a:t>
            </a:r>
            <a:endParaRPr kumimoji="0" lang="en-US" sz="2800" b="1" i="0" u="none" strike="noStrike" kern="1200" cap="none" spc="0" normalizeH="0" baseline="0" noProof="0" dirty="0">
              <a:ln>
                <a:noFill/>
              </a:ln>
              <a:solidFill>
                <a:srgbClr val="000000"/>
              </a:solidFill>
              <a:effectLst/>
              <a:uLnTx/>
              <a:uFillTx/>
              <a:latin typeface="Aptos Narrow" panose="020B0004020202020204" pitchFamily="34" charset="0"/>
            </a:endParaRP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8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Industry Subject Matter Experts</a:t>
            </a: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8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Strong Labor–Management Relationships</a:t>
            </a: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8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Established Connections with Workforce Development Agencies and National Partnerships</a:t>
            </a:r>
          </a:p>
        </p:txBody>
      </p:sp>
      <p:sp>
        <p:nvSpPr>
          <p:cNvPr id="6" name="TextBox 5">
            <a:extLst>
              <a:ext uri="{FF2B5EF4-FFF2-40B4-BE49-F238E27FC236}">
                <a16:creationId xmlns:a16="http://schemas.microsoft.com/office/drawing/2014/main" id="{9738E07F-745E-0CA3-FD53-C57C93AE7D01}"/>
              </a:ext>
            </a:extLst>
          </p:cNvPr>
          <p:cNvSpPr txBox="1"/>
          <p:nvPr/>
        </p:nvSpPr>
        <p:spPr>
          <a:xfrm>
            <a:off x="6096000" y="1816392"/>
            <a:ext cx="5465055" cy="447814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ptos Narrow" panose="020B0004020202020204" pitchFamily="34" charset="0"/>
                <a:cs typeface="Segoe UI"/>
              </a:rPr>
              <a:t>We’re seeking expertise in…</a:t>
            </a: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Systematic and Policy Change: While some states recognize U.S. DOL Approved RAP standards and allow reciprocity without additional approvals, other states require programs to undergo a full, duplicative approval process, creating unnecessary barriers to expansion and replication.</a:t>
            </a:r>
          </a:p>
        </p:txBody>
      </p:sp>
      <p:sp>
        <p:nvSpPr>
          <p:cNvPr id="9" name="Slide Number Placeholder 6">
            <a:extLst>
              <a:ext uri="{FF2B5EF4-FFF2-40B4-BE49-F238E27FC236}">
                <a16:creationId xmlns:a16="http://schemas.microsoft.com/office/drawing/2014/main" id="{1F94170F-BED4-DFCF-861F-989E50A57087}"/>
              </a:ext>
            </a:extLst>
          </p:cNvPr>
          <p:cNvSpPr>
            <a:spLocks noGrp="1"/>
          </p:cNvSpPr>
          <p:nvPr>
            <p:ph type="sldNum" sz="quarter" idx="4"/>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200" b="0" i="0" u="none" strike="noStrike" kern="1200" cap="none" spc="0" normalizeH="0" baseline="0" noProof="0" smtClean="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335251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2" name="Title 1">
            <a:extLst>
              <a:ext uri="{FF2B5EF4-FFF2-40B4-BE49-F238E27FC236}">
                <a16:creationId xmlns:a16="http://schemas.microsoft.com/office/drawing/2014/main" id="{C0E41524-ABCE-A007-D3DA-4E0E3F33DD51}"/>
              </a:ext>
            </a:extLst>
          </p:cNvPr>
          <p:cNvSpPr>
            <a:spLocks noGrp="1"/>
          </p:cNvSpPr>
          <p:nvPr>
            <p:ph type="title"/>
          </p:nvPr>
        </p:nvSpPr>
        <p:spPr>
          <a:xfrm>
            <a:off x="1770561" y="733823"/>
            <a:ext cx="6613626" cy="1059547"/>
          </a:xfrm>
        </p:spPr>
        <p:txBody>
          <a:bodyPr>
            <a:noAutofit/>
          </a:bodyPr>
          <a:lstStyle/>
          <a:p>
            <a:r>
              <a:rPr lang="en-US" dirty="0"/>
              <a:t>Hospitality Training Academy: What’s Next?</a:t>
            </a:r>
          </a:p>
        </p:txBody>
      </p:sp>
      <p:sp>
        <p:nvSpPr>
          <p:cNvPr id="3" name="Content Placeholder 2">
            <a:extLst>
              <a:ext uri="{FF2B5EF4-FFF2-40B4-BE49-F238E27FC236}">
                <a16:creationId xmlns:a16="http://schemas.microsoft.com/office/drawing/2014/main" id="{E408FDE6-678A-BFFA-8A55-BE7A0B0AD7AB}"/>
              </a:ext>
            </a:extLst>
          </p:cNvPr>
          <p:cNvSpPr>
            <a:spLocks noGrp="1"/>
          </p:cNvSpPr>
          <p:nvPr>
            <p:ph idx="1"/>
          </p:nvPr>
        </p:nvSpPr>
        <p:spPr>
          <a:xfrm>
            <a:off x="1254957" y="2282239"/>
            <a:ext cx="7633827" cy="3570675"/>
          </a:xfrm>
        </p:spPr>
        <p:txBody>
          <a:bodyPr>
            <a:noAutofit/>
          </a:bodyPr>
          <a:lstStyle/>
          <a:p>
            <a:r>
              <a:rPr lang="en-US" dirty="0"/>
              <a:t>Scaling the apprenticeship model through National DOL Registered Apprenticeship Programs (</a:t>
            </a:r>
            <a:r>
              <a:rPr lang="en-US" dirty="0" err="1"/>
              <a:t>RAPs</a:t>
            </a:r>
            <a:r>
              <a:rPr lang="en-US" dirty="0"/>
              <a:t>), beginning with expansion into states such as Florida (Miami) and Washington DC.</a:t>
            </a:r>
          </a:p>
          <a:p>
            <a:r>
              <a:rPr lang="en-US" dirty="0"/>
              <a:t>Creating a Registered Pre-Apprenticeship on-ramp (Prep Cook) to the RA Line Cook program. </a:t>
            </a:r>
          </a:p>
          <a:p>
            <a:r>
              <a:rPr lang="en-US" dirty="0"/>
              <a:t>Expanding additional Registered Apprenticeship Programs (</a:t>
            </a:r>
            <a:r>
              <a:rPr lang="en-US" dirty="0" err="1"/>
              <a:t>RAPs</a:t>
            </a:r>
            <a:r>
              <a:rPr lang="en-US" dirty="0"/>
              <a:t>) across multiple states.</a:t>
            </a:r>
            <a:endParaRPr lang="en-US" sz="3200" dirty="0"/>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200" b="0" i="0" u="none" strike="noStrike" kern="1200" cap="none" spc="0" normalizeH="0" baseline="0" noProof="0" smtClean="0">
                <a:ln>
                  <a:noFill/>
                </a:ln>
                <a:solidFill>
                  <a:schemeClr val="bg1">
                    <a:lumMod val="10000"/>
                  </a:schemeClr>
                </a:solidFill>
                <a:effectLst/>
                <a:uLnTx/>
                <a:uFillTx/>
                <a:latin typeface="Aptos Light"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schemeClr val="bg1">
                  <a:lumMod val="10000"/>
                </a:schemeClr>
              </a:solidFill>
              <a:effectLst/>
              <a:uLnTx/>
              <a:uFillTx/>
              <a:latin typeface="Aptos Light" panose="020B0004020202020204" pitchFamily="34" charset="0"/>
              <a:ea typeface="+mn-ea"/>
              <a:cs typeface="+mn-cs"/>
            </a:endParaRPr>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284942" y="4140095"/>
            <a:ext cx="8281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WIOA</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p:cNvSpPr>
          <p:nvPr/>
        </p:nvSpPr>
        <p:spPr>
          <a:xfrm>
            <a:off x="10313584" y="5690778"/>
            <a:ext cx="8229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CARE</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Grant</a:t>
            </a:r>
            <a:r>
              <a:rPr kumimoji="0" lang="en-US" sz="1800" b="0" i="0" u="none" strike="noStrike" kern="1200" cap="none" spc="0" normalizeH="0" baseline="0" noProof="0">
                <a:ln>
                  <a:noFill/>
                </a:ln>
                <a:solidFill>
                  <a:srgbClr val="000000"/>
                </a:solidFill>
                <a:effectLst/>
                <a:uLnTx/>
                <a:uFillTx/>
                <a:latin typeface="Univers Condensed Light"/>
                <a:ea typeface="+mn-ea"/>
                <a:cs typeface="+mn-cs"/>
              </a:rPr>
              <a:t> </a:t>
            </a: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Management</a:t>
            </a:r>
          </a:p>
        </p:txBody>
      </p:sp>
      <p:sp>
        <p:nvSpPr>
          <p:cNvPr id="4" name="Footer Placeholder 3">
            <a:extLst>
              <a:ext uri="{FF2B5EF4-FFF2-40B4-BE49-F238E27FC236}">
                <a16:creationId xmlns:a16="http://schemas.microsoft.com/office/drawing/2014/main" id="{C6091272-5E90-A374-4BEF-613D0BE79EF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Tree>
    <p:extLst>
      <p:ext uri="{BB962C8B-B14F-4D97-AF65-F5344CB8AC3E}">
        <p14:creationId xmlns:p14="http://schemas.microsoft.com/office/powerpoint/2010/main" val="1413986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1151935" y="1022195"/>
            <a:ext cx="3950822" cy="796247"/>
          </a:xfrm>
          <a:noFill/>
        </p:spPr>
        <p:txBody>
          <a:bodyPr anchor="b"/>
          <a:lstStyle/>
          <a:p>
            <a:r>
              <a:rPr lang="en-US"/>
              <a:t>Thank You!</a:t>
            </a:r>
            <a:r>
              <a:rPr lang="en-US" sz="100"/>
              <a:t>(4)</a:t>
            </a:r>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1"/>
          </p:nvPr>
        </p:nvSpPr>
        <p:spPr>
          <a:xfrm>
            <a:off x="625743" y="2479634"/>
            <a:ext cx="5003205" cy="1898731"/>
          </a:xfrm>
          <a:noFill/>
        </p:spPr>
        <p:txBody>
          <a:bodyPr anchor="t">
            <a:noAutofit/>
          </a:bodyPr>
          <a:lstStyle/>
          <a:p>
            <a:r>
              <a:rPr lang="en-US">
                <a:hlinkClick r:id="rId3"/>
              </a:rPr>
              <a:t>Adrineh Terantonians</a:t>
            </a:r>
            <a:r>
              <a:rPr lang="en-US"/>
              <a:t>, </a:t>
            </a:r>
          </a:p>
          <a:p>
            <a:r>
              <a:rPr lang="en-US"/>
              <a:t>Deputy Director of Programs </a:t>
            </a:r>
          </a:p>
          <a:p>
            <a:pPr fontAlgn="base"/>
            <a:r>
              <a:rPr lang="en-US"/>
              <a:t>​Hospitality Training Academy​</a:t>
            </a:r>
          </a:p>
        </p:txBody>
      </p:sp>
    </p:spTree>
    <p:extLst>
      <p:ext uri="{BB962C8B-B14F-4D97-AF65-F5344CB8AC3E}">
        <p14:creationId xmlns:p14="http://schemas.microsoft.com/office/powerpoint/2010/main" val="3884104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363940" y="5889010"/>
            <a:ext cx="11464119" cy="718590"/>
          </a:xfrm>
        </p:spPr>
        <p:txBody>
          <a:bodyPr/>
          <a:lstStyle/>
          <a:p>
            <a:r>
              <a:rPr lang="en-US" sz="3600">
                <a:latin typeface="Aptos SemiBold"/>
              </a:rPr>
              <a:t>Workforce Development Council of Seattle-King County</a:t>
            </a:r>
          </a:p>
        </p:txBody>
      </p:sp>
    </p:spTree>
    <p:extLst>
      <p:ext uri="{BB962C8B-B14F-4D97-AF65-F5344CB8AC3E}">
        <p14:creationId xmlns:p14="http://schemas.microsoft.com/office/powerpoint/2010/main" val="933116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8">
            <a:extLst>
              <a:ext uri="{FF2B5EF4-FFF2-40B4-BE49-F238E27FC236}">
                <a16:creationId xmlns:a16="http://schemas.microsoft.com/office/drawing/2014/main" id="{813C87BF-3111-2AEE-DEB5-3732B2A1CB29}"/>
              </a:ext>
            </a:extLst>
          </p:cNvPr>
          <p:cNvSpPr txBox="1">
            <a:spLocks noGrp="1"/>
          </p:cNvSpPr>
          <p:nvPr>
            <p:ph type="title"/>
          </p:nvPr>
        </p:nvSpPr>
        <p:spPr>
          <a:xfrm>
            <a:off x="526991" y="159971"/>
            <a:ext cx="11138018" cy="9220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a:defRPr/>
            </a:pPr>
            <a:r>
              <a:rPr lang="en-US" b="1">
                <a:latin typeface="Aptos SemiBold"/>
                <a:cs typeface="Arial"/>
              </a:rPr>
              <a:t>Workforce Development Council (WDC) of Seattle-King County:</a:t>
            </a:r>
            <a:r>
              <a:rPr lang="en-US" b="1">
                <a:solidFill>
                  <a:srgbClr val="274E21"/>
                </a:solidFill>
                <a:latin typeface="Aptos SemiBold"/>
                <a:cs typeface="Arial"/>
              </a:rPr>
              <a:t> Project </a:t>
            </a:r>
            <a:r>
              <a:rPr lang="en-US" b="1">
                <a:solidFill>
                  <a:srgbClr val="274E21"/>
                </a:solidFill>
                <a:latin typeface="Aptos SemiBold"/>
              </a:rPr>
              <a:t>Overview</a:t>
            </a:r>
            <a:endParaRPr kumimoji="0" lang="en-US" b="1" i="0" u="none" strike="noStrike" kern="1200" cap="none" spc="0" normalizeH="0" baseline="0" noProof="0">
              <a:ln>
                <a:noFill/>
              </a:ln>
              <a:solidFill>
                <a:srgbClr val="274E21"/>
              </a:solidFill>
              <a:effectLst/>
              <a:uLnTx/>
              <a:uFillTx/>
            </a:endParaRP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sz="quarter" idx="4294967295"/>
          </p:nvPr>
        </p:nvSpPr>
        <p:spPr>
          <a:xfrm>
            <a:off x="526991" y="1552360"/>
            <a:ext cx="11138018" cy="4684666"/>
          </a:xfrm>
          <a:prstGeom prst="rect">
            <a:avLst/>
          </a:prstGeom>
        </p:spPr>
        <p:txBody>
          <a:bodyPr vert="horz" lIns="91440" tIns="45720" rIns="91440" bIns="45720" numCol="2" rtlCol="0" anchor="t">
            <a:noAutofit/>
          </a:bodyPr>
          <a:lstStyle/>
          <a:p>
            <a:pPr>
              <a:buFont typeface="Wingdings" panose="05000000000000000000" pitchFamily="2" charset="2"/>
              <a:buChar char="§"/>
            </a:pPr>
            <a:r>
              <a:rPr lang="en-US" sz="2300" b="1">
                <a:latin typeface="Aptos Narrow" panose="020B0004020202020204" pitchFamily="34" charset="0"/>
                <a:cs typeface="Arial"/>
              </a:rPr>
              <a:t>Round 2: Tier 2</a:t>
            </a:r>
          </a:p>
          <a:p>
            <a:pPr>
              <a:buFont typeface="Wingdings" panose="05000000000000000000" pitchFamily="2" charset="2"/>
              <a:buChar char="§"/>
            </a:pPr>
            <a:r>
              <a:rPr lang="en-US" sz="2300" b="1">
                <a:latin typeface="Aptos Narrow" panose="020B0004020202020204" pitchFamily="34" charset="0"/>
                <a:cs typeface="Arial"/>
              </a:rPr>
              <a:t>Industry Focus: Hospitality</a:t>
            </a:r>
          </a:p>
          <a:p>
            <a:pPr>
              <a:buFont typeface="Wingdings" panose="05000000000000000000" pitchFamily="2" charset="2"/>
              <a:buChar char="§"/>
            </a:pPr>
            <a:r>
              <a:rPr lang="en-US" sz="2300" b="1">
                <a:latin typeface="Aptos Narrow" panose="020B0004020202020204" pitchFamily="34" charset="0"/>
              </a:rPr>
              <a:t>Geographic focus area: Seattle-King County</a:t>
            </a:r>
          </a:p>
          <a:p>
            <a:pPr>
              <a:buFont typeface="Wingdings" panose="05000000000000000000" pitchFamily="2" charset="2"/>
              <a:buChar char="§"/>
            </a:pPr>
            <a:r>
              <a:rPr lang="en-US" sz="2300" b="1">
                <a:latin typeface="Aptos Narrow" panose="020B0004020202020204" pitchFamily="34" charset="0"/>
                <a:cs typeface="Arial"/>
              </a:rPr>
              <a:t>Top 3 project goals &amp; Progress to date:</a:t>
            </a:r>
          </a:p>
          <a:p>
            <a:pPr marL="800100" lvl="1" indent="-342900">
              <a:buAutoNum type="arabicPeriod"/>
            </a:pPr>
            <a:r>
              <a:rPr lang="en-US" sz="2300" b="1" i="1">
                <a:latin typeface="Aptos Narrow" panose="020B0004020202020204" pitchFamily="34" charset="0"/>
                <a:cs typeface="Arial"/>
              </a:rPr>
              <a:t>Train and place workers </a:t>
            </a:r>
            <a:r>
              <a:rPr lang="en-US" sz="2300">
                <a:latin typeface="Aptos Narrow" panose="020B0004020202020204" pitchFamily="34" charset="0"/>
                <a:cs typeface="Arial"/>
              </a:rPr>
              <a:t>(Community Pathways to Grocery Careers)</a:t>
            </a:r>
          </a:p>
          <a:p>
            <a:pPr marL="1257300" lvl="2" indent="-342900">
              <a:buAutoNum type="arabicPeriod"/>
            </a:pPr>
            <a:r>
              <a:rPr lang="en-US" sz="2300">
                <a:latin typeface="Aptos Narrow" panose="020B0004020202020204" pitchFamily="34" charset="0"/>
                <a:cs typeface="Arial"/>
              </a:rPr>
              <a:t>Goal: 180 trained, 135 graduated, 40 placed</a:t>
            </a:r>
          </a:p>
          <a:p>
            <a:pPr marL="1257300" lvl="2" indent="-342900">
              <a:buAutoNum type="arabicPeriod"/>
            </a:pPr>
            <a:r>
              <a:rPr lang="en-US" sz="2300">
                <a:latin typeface="Aptos Narrow" panose="020B0004020202020204" pitchFamily="34" charset="0"/>
                <a:cs typeface="Arial"/>
              </a:rPr>
              <a:t>Progress: 50 trained, 45 graduated, 10 placed in jobs (7 in industry)</a:t>
            </a:r>
          </a:p>
          <a:p>
            <a:pPr marL="800100" lvl="1" indent="-342900">
              <a:buAutoNum type="arabicPeriod"/>
            </a:pPr>
            <a:r>
              <a:rPr lang="en-US" sz="2300" b="1" i="1">
                <a:latin typeface="Aptos Narrow" panose="020B0004020202020204" pitchFamily="34" charset="0"/>
                <a:cs typeface="Arial"/>
              </a:rPr>
              <a:t>Engage employers </a:t>
            </a:r>
            <a:r>
              <a:rPr lang="en-US" sz="2300">
                <a:latin typeface="Aptos Narrow" panose="020B0004020202020204" pitchFamily="34" charset="0"/>
                <a:cs typeface="Arial"/>
              </a:rPr>
              <a:t>in workplace wellbeing assessment and training program, job fairs, and through CPGC</a:t>
            </a:r>
          </a:p>
          <a:p>
            <a:pPr marL="1257300" lvl="2" indent="-342900">
              <a:buAutoNum type="arabicPeriod"/>
            </a:pPr>
            <a:r>
              <a:rPr lang="en-US" sz="2300">
                <a:latin typeface="Aptos Narrow" panose="020B0004020202020204" pitchFamily="34" charset="0"/>
                <a:cs typeface="Arial"/>
              </a:rPr>
              <a:t>Goal: 100 employers engaged across all activities</a:t>
            </a:r>
          </a:p>
          <a:p>
            <a:pPr marL="1257300" lvl="2" indent="-342900">
              <a:buAutoNum type="arabicPeriod"/>
            </a:pPr>
            <a:r>
              <a:rPr lang="en-US" sz="2300">
                <a:latin typeface="Aptos Narrow" panose="020B0004020202020204" pitchFamily="34" charset="0"/>
                <a:cs typeface="Arial"/>
              </a:rPr>
              <a:t>Progress: 50 employers (some in multiple ways)</a:t>
            </a:r>
          </a:p>
          <a:p>
            <a:pPr marL="800100" lvl="1" indent="-342900">
              <a:buAutoNum type="arabicPeriod"/>
            </a:pPr>
            <a:r>
              <a:rPr lang="en-US" sz="2300" b="1" i="1">
                <a:latin typeface="Aptos Narrow" panose="020B0004020202020204" pitchFamily="34" charset="0"/>
                <a:cs typeface="Arial"/>
              </a:rPr>
              <a:t>Conduct career fairs </a:t>
            </a:r>
            <a:r>
              <a:rPr lang="en-US" sz="2300">
                <a:latin typeface="Aptos Narrow" panose="020B0004020202020204" pitchFamily="34" charset="0"/>
                <a:cs typeface="Arial"/>
              </a:rPr>
              <a:t>to engage employers and support career pathway development</a:t>
            </a:r>
          </a:p>
          <a:p>
            <a:pPr marL="1257300" lvl="2" indent="-342900">
              <a:buAutoNum type="arabicPeriod"/>
            </a:pPr>
            <a:r>
              <a:rPr lang="en-US" sz="2300">
                <a:latin typeface="Aptos Narrow" panose="020B0004020202020204" pitchFamily="34" charset="0"/>
                <a:cs typeface="Arial"/>
              </a:rPr>
              <a:t>Goal: 4-5 over course of the grant</a:t>
            </a:r>
          </a:p>
          <a:p>
            <a:pPr marL="1257300" lvl="2" indent="-342900">
              <a:buAutoNum type="arabicPeriod"/>
            </a:pPr>
            <a:r>
              <a:rPr lang="en-US" sz="2300">
                <a:latin typeface="Aptos Narrow" panose="020B0004020202020204" pitchFamily="34" charset="0"/>
                <a:cs typeface="Arial"/>
              </a:rPr>
              <a:t>Progress: 2 hosted (1 in July 2025, 1 on Feb 25, 2026), plus project team has sent employers to partner events</a:t>
            </a:r>
          </a:p>
        </p:txBody>
      </p:sp>
      <p:sp>
        <p:nvSpPr>
          <p:cNvPr id="5" name="Slide Number Placeholder 4">
            <a:extLst>
              <a:ext uri="{FF2B5EF4-FFF2-40B4-BE49-F238E27FC236}">
                <a16:creationId xmlns:a16="http://schemas.microsoft.com/office/drawing/2014/main" id="{420C5CFA-5387-78E2-3E48-084DE1C669B6}"/>
              </a:ext>
              <a:ext uri="{C183D7F6-B498-43B3-948B-1728B52AA6E4}">
                <adec:decorative xmlns:adec="http://schemas.microsoft.com/office/drawing/2017/decorative" val="1"/>
              </a:ext>
            </a:extLst>
          </p:cNvPr>
          <p:cNvSpPr>
            <a:spLocks noGrp="1"/>
          </p:cNvSpPr>
          <p:nvPr>
            <p:ph type="sldNum" sz="quarter" idx="12"/>
          </p:nvPr>
        </p:nvSpPr>
        <p:spPr/>
        <p:txBody>
          <a:bodyP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200" b="0" i="0" u="none" strike="noStrike" kern="1200" cap="none" spc="0" normalizeH="0" baseline="0" noProof="0" smtClean="0">
                <a:ln>
                  <a:noFill/>
                </a:ln>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915686871"/>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D8F28-7739-4C45-F621-67685F6337F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4F3D76A-943B-92F6-1051-F3A606FBFA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rcRect l="19842" r="18611" b="7719"/>
          <a:stretch>
            <a:fillRect/>
          </a:stretch>
        </p:blipFill>
        <p:spPr>
          <a:xfrm>
            <a:off x="5643658" y="552230"/>
            <a:ext cx="5871565" cy="5910341"/>
          </a:xfrm>
          <a:prstGeom prst="rect">
            <a:avLst/>
          </a:prstGeom>
        </p:spPr>
      </p:pic>
      <p:sp>
        <p:nvSpPr>
          <p:cNvPr id="3" name="Text Placeholder 2">
            <a:extLst>
              <a:ext uri="{FF2B5EF4-FFF2-40B4-BE49-F238E27FC236}">
                <a16:creationId xmlns:a16="http://schemas.microsoft.com/office/drawing/2014/main" id="{FC733AB2-B2F7-3F26-BF7D-1275B5B47A18}"/>
              </a:ext>
            </a:extLst>
          </p:cNvPr>
          <p:cNvSpPr>
            <a:spLocks noGrp="1"/>
          </p:cNvSpPr>
          <p:nvPr>
            <p:ph type="title" idx="4294967295"/>
          </p:nvPr>
        </p:nvSpPr>
        <p:spPr>
          <a:xfrm>
            <a:off x="202094" y="1325997"/>
            <a:ext cx="4531058"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sz="4800" b="1" dirty="0">
                <a:solidFill>
                  <a:schemeClr val="accent1">
                    <a:lumMod val="50000"/>
                  </a:schemeClr>
                </a:solidFill>
              </a:rPr>
              <a:t>WDC Sea-King: Success Indicators </a:t>
            </a:r>
            <a:br>
              <a:rPr lang="en-US" sz="4800" b="1" dirty="0">
                <a:solidFill>
                  <a:schemeClr val="accent1">
                    <a:lumMod val="50000"/>
                  </a:schemeClr>
                </a:solidFill>
              </a:rPr>
            </a:br>
            <a:r>
              <a:rPr lang="en-US" sz="4800" b="1" dirty="0">
                <a:solidFill>
                  <a:schemeClr val="accent1">
                    <a:lumMod val="50000"/>
                  </a:schemeClr>
                </a:solidFill>
              </a:rPr>
              <a:t>Feb 2026 Self-Assessment Results</a:t>
            </a:r>
            <a:br>
              <a:rPr lang="en-US" sz="4800" b="1" dirty="0">
                <a:solidFill>
                  <a:schemeClr val="accent1">
                    <a:lumMod val="50000"/>
                  </a:schemeClr>
                </a:solidFill>
              </a:rPr>
            </a:br>
            <a:endParaRPr lang="en-US" sz="4800" b="1" dirty="0">
              <a:solidFill>
                <a:schemeClr val="accent1">
                  <a:lumMod val="50000"/>
                </a:schemeClr>
              </a:solidFill>
            </a:endParaRPr>
          </a:p>
        </p:txBody>
      </p:sp>
      <p:grpSp>
        <p:nvGrpSpPr>
          <p:cNvPr id="2" name="Group 1" descr="System Change Impacts 8&#10;Sustainable System Chage 6&#10;Effective Organizational &amp; Operational Management 10&#10;Worker Voice &amp; Engagement 6&#10;Job Quality Strategy 8&#10;Industry-Driven Workforce Development 7&#10;Strategic Partnerships 8&#10;Effective Training Design 8">
            <a:extLst>
              <a:ext uri="{FF2B5EF4-FFF2-40B4-BE49-F238E27FC236}">
                <a16:creationId xmlns:a16="http://schemas.microsoft.com/office/drawing/2014/main" id="{FBD8782E-A2F4-8C89-AF09-3950FC5AFFC9}"/>
              </a:ext>
              <a:ext uri="{C183D7F6-B498-43B3-948B-1728B52AA6E4}">
                <adec:decorative xmlns:adec="http://schemas.microsoft.com/office/drawing/2017/decorative" val="0"/>
              </a:ext>
            </a:extLst>
          </p:cNvPr>
          <p:cNvGrpSpPr/>
          <p:nvPr/>
        </p:nvGrpSpPr>
        <p:grpSpPr>
          <a:xfrm>
            <a:off x="4079127" y="329743"/>
            <a:ext cx="8112873" cy="6320580"/>
            <a:chOff x="4079127" y="329743"/>
            <a:chExt cx="8112873" cy="6320580"/>
          </a:xfrm>
        </p:grpSpPr>
        <p:sp>
          <p:nvSpPr>
            <p:cNvPr id="15" name="TextBox 14">
              <a:extLst>
                <a:ext uri="{FF2B5EF4-FFF2-40B4-BE49-F238E27FC236}">
                  <a16:creationId xmlns:a16="http://schemas.microsoft.com/office/drawing/2014/main" id="{BEF51F90-A754-9212-FCA2-AA33313D160B}"/>
                </a:ext>
              </a:extLst>
            </p:cNvPr>
            <p:cNvSpPr txBox="1"/>
            <p:nvPr/>
          </p:nvSpPr>
          <p:spPr>
            <a:xfrm>
              <a:off x="8785008" y="352175"/>
              <a:ext cx="2730215"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Strategic</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kumimoji="0" lang="en-US" sz="2000" b="1" i="0" u="none" strike="noStrike" kern="1200" cap="none" spc="0" normalizeH="0" baseline="0" noProof="0">
                  <a:ln>
                    <a:noFill/>
                  </a:ln>
                  <a:solidFill>
                    <a:srgbClr val="274E21"/>
                  </a:solidFill>
                  <a:effectLst/>
                  <a:uLnTx/>
                  <a:uFillTx/>
                  <a:latin typeface="Aptos Narrow"/>
                  <a:ea typeface="+mn-ea"/>
                  <a:cs typeface="+mn-cs"/>
                </a:rPr>
                <a:t>Partnerships</a:t>
              </a:r>
            </a:p>
          </p:txBody>
        </p:sp>
        <p:sp>
          <p:nvSpPr>
            <p:cNvPr id="14" name="TextBox 13">
              <a:extLst>
                <a:ext uri="{FF2B5EF4-FFF2-40B4-BE49-F238E27FC236}">
                  <a16:creationId xmlns:a16="http://schemas.microsoft.com/office/drawing/2014/main" id="{D7AF72AE-403E-F103-4D74-74637DC6149A}"/>
                </a:ext>
              </a:extLst>
            </p:cNvPr>
            <p:cNvSpPr txBox="1"/>
            <p:nvPr/>
          </p:nvSpPr>
          <p:spPr>
            <a:xfrm>
              <a:off x="4330238" y="329743"/>
              <a:ext cx="3044103" cy="70788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Effective</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kumimoji="0" lang="en-US" sz="2000" b="1" i="0" u="none" strike="noStrike" kern="1200" cap="none" spc="0" normalizeH="0" baseline="0" noProof="0">
                  <a:ln>
                    <a:noFill/>
                  </a:ln>
                  <a:solidFill>
                    <a:srgbClr val="274E21"/>
                  </a:solidFill>
                  <a:effectLst/>
                  <a:uLnTx/>
                  <a:uFillTx/>
                  <a:latin typeface="Aptos Narrow"/>
                  <a:ea typeface="+mn-ea"/>
                  <a:cs typeface="+mn-cs"/>
                </a:rPr>
                <a:t>Organizational</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&amp; Operational</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kumimoji="0" lang="en-US" sz="2000" b="1" i="0" u="none" strike="noStrike" kern="1200" cap="none" spc="0" normalizeH="0" baseline="0" noProof="0">
                  <a:ln>
                    <a:noFill/>
                  </a:ln>
                  <a:solidFill>
                    <a:srgbClr val="274E21"/>
                  </a:solidFill>
                  <a:effectLst/>
                  <a:uLnTx/>
                  <a:uFillTx/>
                  <a:latin typeface="Aptos Narrow"/>
                  <a:ea typeface="+mn-ea"/>
                  <a:cs typeface="+mn-cs"/>
                </a:rPr>
                <a:t>Management</a:t>
              </a:r>
            </a:p>
          </p:txBody>
        </p:sp>
        <p:sp>
          <p:nvSpPr>
            <p:cNvPr id="16" name="TextBox 15">
              <a:extLst>
                <a:ext uri="{FF2B5EF4-FFF2-40B4-BE49-F238E27FC236}">
                  <a16:creationId xmlns:a16="http://schemas.microsoft.com/office/drawing/2014/main" id="{BEE9F2E4-5AF0-4A41-F8AF-C5B36D2BA41C}"/>
                </a:ext>
              </a:extLst>
            </p:cNvPr>
            <p:cNvSpPr txBox="1"/>
            <p:nvPr/>
          </p:nvSpPr>
          <p:spPr>
            <a:xfrm>
              <a:off x="10528767" y="3240238"/>
              <a:ext cx="1663233" cy="132343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Industry-Driven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Workforce</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kumimoji="0" lang="en-US" sz="2000" b="1" i="0" u="none" strike="noStrike" kern="1200" cap="none" spc="0" normalizeH="0" baseline="0" noProof="0">
                  <a:ln>
                    <a:noFill/>
                  </a:ln>
                  <a:solidFill>
                    <a:srgbClr val="274E21"/>
                  </a:solidFill>
                  <a:effectLst/>
                  <a:uLnTx/>
                  <a:uFillTx/>
                  <a:latin typeface="Aptos Narrow"/>
                  <a:ea typeface="+mn-ea"/>
                  <a:cs typeface="+mn-cs"/>
                </a:rPr>
                <a:t>Development</a:t>
              </a:r>
            </a:p>
          </p:txBody>
        </p:sp>
        <p:sp>
          <p:nvSpPr>
            <p:cNvPr id="17" name="TextBox 16">
              <a:extLst>
                <a:ext uri="{FF2B5EF4-FFF2-40B4-BE49-F238E27FC236}">
                  <a16:creationId xmlns:a16="http://schemas.microsoft.com/office/drawing/2014/main" id="{3ED70B65-4DA8-3FBA-92BF-BF2DAE526B55}"/>
                </a:ext>
              </a:extLst>
            </p:cNvPr>
            <p:cNvSpPr txBox="1"/>
            <p:nvPr/>
          </p:nvSpPr>
          <p:spPr>
            <a:xfrm>
              <a:off x="6297683" y="6250213"/>
              <a:ext cx="2730216"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Effective</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kumimoji="0" lang="en-US" sz="2000" b="1" i="0" u="none" strike="noStrike" kern="1200" cap="none" spc="0" normalizeH="0" baseline="0" noProof="0">
                  <a:ln>
                    <a:noFill/>
                  </a:ln>
                  <a:solidFill>
                    <a:srgbClr val="274E21"/>
                  </a:solidFill>
                  <a:effectLst/>
                  <a:uLnTx/>
                  <a:uFillTx/>
                  <a:latin typeface="Aptos Narrow"/>
                  <a:ea typeface="+mn-ea"/>
                  <a:cs typeface="+mn-cs"/>
                </a:rPr>
                <a:t>Training</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kumimoji="0" lang="en-US" sz="2000" b="1" i="0" u="none" strike="noStrike" kern="1200" cap="none" spc="0" normalizeH="0" baseline="0" noProof="0">
                  <a:ln>
                    <a:noFill/>
                  </a:ln>
                  <a:solidFill>
                    <a:srgbClr val="274E21"/>
                  </a:solidFill>
                  <a:effectLst/>
                  <a:uLnTx/>
                  <a:uFillTx/>
                  <a:latin typeface="Aptos Narrow"/>
                  <a:ea typeface="+mn-ea"/>
                  <a:cs typeface="+mn-cs"/>
                </a:rPr>
                <a:t>Design</a:t>
              </a:r>
            </a:p>
          </p:txBody>
        </p:sp>
        <p:sp>
          <p:nvSpPr>
            <p:cNvPr id="18" name="TextBox 17">
              <a:extLst>
                <a:ext uri="{FF2B5EF4-FFF2-40B4-BE49-F238E27FC236}">
                  <a16:creationId xmlns:a16="http://schemas.microsoft.com/office/drawing/2014/main" id="{20021E93-2B9D-03F0-4C6F-418B704EAB0C}"/>
                </a:ext>
              </a:extLst>
            </p:cNvPr>
            <p:cNvSpPr txBox="1"/>
            <p:nvPr/>
          </p:nvSpPr>
          <p:spPr>
            <a:xfrm>
              <a:off x="4079127" y="2715752"/>
              <a:ext cx="2218556" cy="4001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Job</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kumimoji="0" lang="en-US" sz="2000" b="1" i="0" u="none" strike="noStrike" kern="1200" cap="none" spc="0" normalizeH="0" baseline="0" noProof="0">
                  <a:ln>
                    <a:noFill/>
                  </a:ln>
                  <a:solidFill>
                    <a:srgbClr val="274E21"/>
                  </a:solidFill>
                  <a:effectLst/>
                  <a:uLnTx/>
                  <a:uFillTx/>
                  <a:latin typeface="Aptos Narrow"/>
                  <a:ea typeface="+mn-ea"/>
                  <a:cs typeface="+mn-cs"/>
                </a:rPr>
                <a:t>Quality</a:t>
              </a:r>
              <a:r>
                <a:rPr kumimoji="0" lang="en-US" sz="1000" b="0" i="0" u="none" strike="noStrike" kern="1200" cap="none" spc="0" normalizeH="0" baseline="0" noProof="0">
                  <a:ln>
                    <a:noFill/>
                  </a:ln>
                  <a:solidFill>
                    <a:srgbClr val="FF0000"/>
                  </a:solidFill>
                  <a:effectLst/>
                  <a:uLnTx/>
                  <a:uFillTx/>
                  <a:latin typeface="Aptos Narrow"/>
                  <a:ea typeface="+mn-ea"/>
                  <a:cs typeface="+mn-cs"/>
                </a:rPr>
                <a:t> </a:t>
              </a:r>
              <a:r>
                <a:rPr kumimoji="0" lang="en-US" sz="2000" b="1" i="0" u="none" strike="noStrike" kern="1200" cap="none" spc="0" normalizeH="0" baseline="0" noProof="0">
                  <a:ln>
                    <a:noFill/>
                  </a:ln>
                  <a:solidFill>
                    <a:srgbClr val="274E21"/>
                  </a:solidFill>
                  <a:effectLst/>
                  <a:uLnTx/>
                  <a:uFillTx/>
                  <a:latin typeface="Aptos Narrow"/>
                  <a:ea typeface="+mn-ea"/>
                  <a:cs typeface="+mn-cs"/>
                </a:rPr>
                <a:t>Strategy</a:t>
              </a:r>
            </a:p>
          </p:txBody>
        </p:sp>
        <p:sp>
          <p:nvSpPr>
            <p:cNvPr id="19" name="TextBox 18">
              <a:extLst>
                <a:ext uri="{FF2B5EF4-FFF2-40B4-BE49-F238E27FC236}">
                  <a16:creationId xmlns:a16="http://schemas.microsoft.com/office/drawing/2014/main" id="{C4218255-6B48-1255-E5DE-83254475B8E8}"/>
                </a:ext>
              </a:extLst>
            </p:cNvPr>
            <p:cNvSpPr txBox="1"/>
            <p:nvPr/>
          </p:nvSpPr>
          <p:spPr>
            <a:xfrm>
              <a:off x="10207022" y="1325997"/>
              <a:ext cx="1554272" cy="4001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Worker</a:t>
              </a:r>
              <a:r>
                <a:rPr kumimoji="0" lang="en-US" sz="900" b="0" i="0" u="none" strike="noStrike" kern="1200" cap="none" spc="0" normalizeH="0" baseline="0" noProof="0">
                  <a:ln>
                    <a:noFill/>
                  </a:ln>
                  <a:solidFill>
                    <a:srgbClr val="FF0000"/>
                  </a:solidFill>
                  <a:effectLst/>
                  <a:uLnTx/>
                  <a:uFillTx/>
                  <a:latin typeface="Aptos Narrow"/>
                  <a:ea typeface="+mn-ea"/>
                  <a:cs typeface="+mn-cs"/>
                </a:rPr>
                <a:t> </a:t>
              </a:r>
              <a:r>
                <a:rPr kumimoji="0" lang="en-US" sz="2000" b="1" i="0" u="none" strike="noStrike" kern="1200" cap="none" spc="0" normalizeH="0" baseline="0" noProof="0">
                  <a:ln>
                    <a:noFill/>
                  </a:ln>
                  <a:solidFill>
                    <a:srgbClr val="274E21"/>
                  </a:solidFill>
                  <a:effectLst/>
                  <a:uLnTx/>
                  <a:uFillTx/>
                  <a:latin typeface="Aptos Narrow"/>
                  <a:ea typeface="+mn-ea"/>
                  <a:cs typeface="+mn-cs"/>
                </a:rPr>
                <a:t>Voice</a:t>
              </a:r>
            </a:p>
          </p:txBody>
        </p:sp>
        <p:sp>
          <p:nvSpPr>
            <p:cNvPr id="20" name="TextBox 19">
              <a:extLst>
                <a:ext uri="{FF2B5EF4-FFF2-40B4-BE49-F238E27FC236}">
                  <a16:creationId xmlns:a16="http://schemas.microsoft.com/office/drawing/2014/main" id="{D0EDB326-92E1-9396-3545-AA494CE67C7A}"/>
                </a:ext>
              </a:extLst>
            </p:cNvPr>
            <p:cNvSpPr txBox="1"/>
            <p:nvPr/>
          </p:nvSpPr>
          <p:spPr>
            <a:xfrm>
              <a:off x="4733152" y="4793985"/>
              <a:ext cx="1821011" cy="70788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System Change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74E21"/>
                  </a:solidFill>
                  <a:effectLst/>
                  <a:uLnTx/>
                  <a:uFillTx/>
                  <a:latin typeface="Aptos Narrow"/>
                  <a:ea typeface="+mn-ea"/>
                  <a:cs typeface="+mn-cs"/>
                </a:rPr>
                <a:t>Impact</a:t>
              </a:r>
            </a:p>
          </p:txBody>
        </p:sp>
        <p:sp>
          <p:nvSpPr>
            <p:cNvPr id="5" name="TextBox 4">
              <a:extLst>
                <a:ext uri="{FF2B5EF4-FFF2-40B4-BE49-F238E27FC236}">
                  <a16:creationId xmlns:a16="http://schemas.microsoft.com/office/drawing/2014/main" id="{5C2B4739-4080-4DAA-511C-E78D1FACA17E}"/>
                </a:ext>
              </a:extLst>
            </p:cNvPr>
            <p:cNvSpPr txBox="1"/>
            <p:nvPr/>
          </p:nvSpPr>
          <p:spPr>
            <a:xfrm>
              <a:off x="9984454" y="5325424"/>
              <a:ext cx="2022911" cy="707886"/>
            </a:xfrm>
            <a:prstGeom prst="rect">
              <a:avLst/>
            </a:prstGeom>
            <a:solidFill>
              <a:schemeClr val="bg1"/>
            </a:solidFill>
          </p:spPr>
          <p:txBody>
            <a:bodyPr wrap="square">
              <a:spAutoFit/>
            </a:bodyPr>
            <a:lstStyle/>
            <a:p>
              <a:r>
                <a:rPr kumimoji="0" lang="en-US" sz="2000" b="1" i="0" u="none" strike="noStrike" kern="1200" cap="none" spc="0" normalizeH="0" baseline="0" noProof="0">
                  <a:ln>
                    <a:noFill/>
                  </a:ln>
                  <a:solidFill>
                    <a:srgbClr val="274E21"/>
                  </a:solidFill>
                  <a:effectLst/>
                  <a:uLnTx/>
                  <a:uFillTx/>
                  <a:latin typeface="Aptos Narrow"/>
                  <a:ea typeface="+mn-ea"/>
                  <a:cs typeface="+mn-cs"/>
                </a:rPr>
                <a:t>Sustainable Systems Change</a:t>
              </a:r>
              <a:endParaRPr lang="en-US" sz="2000"/>
            </a:p>
          </p:txBody>
        </p:sp>
      </p:grpSp>
      <p:sp>
        <p:nvSpPr>
          <p:cNvPr id="9" name="Slide Number Placeholder 6">
            <a:extLst>
              <a:ext uri="{FF2B5EF4-FFF2-40B4-BE49-F238E27FC236}">
                <a16:creationId xmlns:a16="http://schemas.microsoft.com/office/drawing/2014/main" id="{50B5A93C-3E2E-ACCE-E5B9-A1126B4BDCAB}"/>
              </a:ext>
            </a:extLst>
          </p:cNvPr>
          <p:cNvSpPr>
            <a:spLocks noGrp="1"/>
          </p:cNvSpPr>
          <p:nvPr>
            <p:ph type="sldNum" sz="quarter" idx="4"/>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200" b="0" i="0" u="none" strike="noStrike" kern="1200" cap="none" spc="0" normalizeH="0" baseline="0" noProof="0" smtClean="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3221079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28193-9B49-47F2-7233-A06FEACC1959}"/>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1194C126-8A04-EE18-E838-668A6C6714DF}"/>
              </a:ext>
            </a:extLst>
          </p:cNvPr>
          <p:cNvSpPr txBox="1">
            <a:spLocks noGrp="1"/>
          </p:cNvSpPr>
          <p:nvPr>
            <p:ph type="title" idx="4294967295"/>
          </p:nvPr>
        </p:nvSpPr>
        <p:spPr>
          <a:xfrm>
            <a:off x="2681758" y="496344"/>
            <a:ext cx="6828483"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4800" b="1" i="0" u="none" strike="noStrike" kern="1200" cap="none" spc="0" normalizeH="0" baseline="0" noProof="0" dirty="0">
                <a:ln>
                  <a:noFill/>
                </a:ln>
                <a:solidFill>
                  <a:srgbClr val="73BF67">
                    <a:lumMod val="50000"/>
                  </a:srgbClr>
                </a:solidFill>
                <a:effectLst/>
                <a:uLnTx/>
                <a:uFillTx/>
                <a:latin typeface="Aptos SemiBold"/>
                <a:ea typeface="+mj-ea"/>
                <a:cs typeface="+mj-cs"/>
              </a:rPr>
              <a:t>WDC Seak-King: Experts in/Seeking Expertise In</a:t>
            </a:r>
          </a:p>
        </p:txBody>
      </p:sp>
      <p:sp>
        <p:nvSpPr>
          <p:cNvPr id="5" name="TextBox 4">
            <a:extLst>
              <a:ext uri="{FF2B5EF4-FFF2-40B4-BE49-F238E27FC236}">
                <a16:creationId xmlns:a16="http://schemas.microsoft.com/office/drawing/2014/main" id="{896D60BB-7525-6CDD-874E-8D24C2F5E4C1}"/>
              </a:ext>
            </a:extLst>
          </p:cNvPr>
          <p:cNvSpPr txBox="1"/>
          <p:nvPr/>
        </p:nvSpPr>
        <p:spPr>
          <a:xfrm>
            <a:off x="671380" y="2048562"/>
            <a:ext cx="4514770" cy="350865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ptos Narrow" panose="020B0004020202020204" pitchFamily="34" charset="0"/>
                <a:cs typeface="Segoe UI"/>
              </a:rPr>
              <a:t>We’re experts in…</a:t>
            </a:r>
            <a:endParaRPr kumimoji="0" lang="en-US" sz="2400" b="1" i="0" u="none" strike="noStrike" kern="1200" cap="none" spc="0" normalizeH="0" baseline="0" noProof="0" dirty="0">
              <a:ln>
                <a:noFill/>
              </a:ln>
              <a:solidFill>
                <a:srgbClr val="000000"/>
              </a:solidFill>
              <a:effectLst/>
              <a:uLnTx/>
              <a:uFillTx/>
              <a:latin typeface="Aptos Narrow" panose="020B0004020202020204" pitchFamily="34" charset="0"/>
            </a:endParaRP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4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Engaging employers with whom we have existing relationships</a:t>
            </a: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4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Facilitating cohort-style workshops with businesses about job quality </a:t>
            </a: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4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Training workers through the </a:t>
            </a:r>
            <a:r>
              <a:rPr kumimoji="0" lang="en-US" sz="2400" b="0" i="0" u="none" strike="noStrike" kern="1200" cap="none" spc="0" normalizeH="0" baseline="0" noProof="0" dirty="0" err="1">
                <a:ln>
                  <a:noFill/>
                </a:ln>
                <a:solidFill>
                  <a:srgbClr val="000000"/>
                </a:solidFill>
                <a:effectLst/>
                <a:uLnTx/>
                <a:uFillTx/>
                <a:latin typeface="Aptos Narrow" panose="020B0004020202020204" pitchFamily="34" charset="0"/>
                <a:cs typeface="Segoe UI"/>
              </a:rPr>
              <a:t>CPGC</a:t>
            </a:r>
            <a:r>
              <a:rPr kumimoji="0" lang="en-US" sz="24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 program</a:t>
            </a:r>
          </a:p>
        </p:txBody>
      </p:sp>
      <p:sp>
        <p:nvSpPr>
          <p:cNvPr id="6" name="TextBox 5">
            <a:extLst>
              <a:ext uri="{FF2B5EF4-FFF2-40B4-BE49-F238E27FC236}">
                <a16:creationId xmlns:a16="http://schemas.microsoft.com/office/drawing/2014/main" id="{9738E07F-745E-0CA3-FD53-C57C93AE7D01}"/>
              </a:ext>
            </a:extLst>
          </p:cNvPr>
          <p:cNvSpPr txBox="1"/>
          <p:nvPr/>
        </p:nvSpPr>
        <p:spPr>
          <a:xfrm>
            <a:off x="6414448" y="2048562"/>
            <a:ext cx="5106172" cy="461664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ptos Narrow" panose="020B0004020202020204" pitchFamily="34" charset="0"/>
                <a:cs typeface="Segoe UI"/>
              </a:rPr>
              <a:t>We’re seeking expertise in…</a:t>
            </a:r>
            <a:endParaRPr kumimoji="0" lang="en-US" sz="2400" b="1" i="0" u="none" strike="noStrike" kern="1200" cap="none" spc="0" normalizeH="0" baseline="0" noProof="0" dirty="0">
              <a:ln>
                <a:noFill/>
              </a:ln>
              <a:solidFill>
                <a:srgbClr val="000000"/>
              </a:solidFill>
              <a:effectLst/>
              <a:uLnTx/>
              <a:uFillTx/>
              <a:latin typeface="Aptos Narrow" panose="020B0004020202020204" pitchFamily="34" charset="0"/>
            </a:endParaRP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4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Ways to increase worker response to the workplace wellbeing assessments</a:t>
            </a: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400" b="0" i="0" u="none" strike="noStrike" kern="1200" cap="none" spc="0" normalizeH="0" baseline="0" noProof="0" dirty="0">
                <a:ln>
                  <a:noFill/>
                </a:ln>
                <a:solidFill>
                  <a:srgbClr val="000000"/>
                </a:solidFill>
                <a:effectLst/>
                <a:uLnTx/>
                <a:uFillTx/>
                <a:latin typeface="Aptos Narrow" panose="020B0004020202020204" pitchFamily="34" charset="0"/>
                <a:cs typeface="Segoe UI"/>
              </a:rPr>
              <a:t>Tips for increasing engagement with and commitments from employers with whom we do not have a relationship</a:t>
            </a:r>
          </a:p>
          <a:p>
            <a:pPr marL="457200" marR="0" lvl="0" indent="-457200" algn="l" defTabSz="914400" rtl="0" eaLnBrk="1" fontAlgn="auto" latinLnBrk="0" hangingPunct="1">
              <a:lnSpc>
                <a:spcPct val="100000"/>
              </a:lnSpc>
              <a:spcBef>
                <a:spcPts val="600"/>
              </a:spcBef>
              <a:spcAft>
                <a:spcPts val="600"/>
              </a:spcAft>
              <a:buClrTx/>
              <a:buSzTx/>
              <a:buFontTx/>
              <a:buAutoNum type="arabicPeriod"/>
              <a:tabLst/>
              <a:defRPr/>
            </a:pPr>
            <a:r>
              <a:rPr kumimoji="0" lang="en-US" sz="2400" b="0" i="0" u="none" strike="noStrike" kern="1200" cap="none" spc="0" normalizeH="0" baseline="0" noProof="0" dirty="0">
                <a:ln>
                  <a:noFill/>
                </a:ln>
                <a:solidFill>
                  <a:srgbClr val="000000"/>
                </a:solidFill>
                <a:effectLst/>
                <a:uLnTx/>
                <a:uFillTx/>
                <a:latin typeface="Aptos Narrow" panose="020B0004020202020204" pitchFamily="34" charset="0"/>
                <a:ea typeface="+mn-lt"/>
                <a:cs typeface="+mn-lt"/>
              </a:rPr>
              <a:t>Industry job quality expertise specifically to improve training offerings</a:t>
            </a:r>
            <a:endParaRPr kumimoji="0" lang="en-US" sz="2400" b="0" i="0" u="none" strike="noStrike" kern="1200" cap="none" spc="0" normalizeH="0" baseline="0" noProof="0" dirty="0">
              <a:ln>
                <a:noFill/>
              </a:ln>
              <a:solidFill>
                <a:srgbClr val="000000"/>
              </a:solidFill>
              <a:effectLst/>
              <a:uLnTx/>
              <a:uFillTx/>
              <a:latin typeface="Aptos Narrow" panose="020B0004020202020204" pitchFamily="34" charset="0"/>
              <a:cs typeface="Segoe UI"/>
            </a:endParaRPr>
          </a:p>
        </p:txBody>
      </p:sp>
      <p:sp>
        <p:nvSpPr>
          <p:cNvPr id="9" name="Slide Number Placeholder 6">
            <a:extLst>
              <a:ext uri="{FF2B5EF4-FFF2-40B4-BE49-F238E27FC236}">
                <a16:creationId xmlns:a16="http://schemas.microsoft.com/office/drawing/2014/main" id="{1F94170F-BED4-DFCF-861F-989E50A57087}"/>
              </a:ext>
            </a:extLst>
          </p:cNvPr>
          <p:cNvSpPr>
            <a:spLocks noGrp="1"/>
          </p:cNvSpPr>
          <p:nvPr>
            <p:ph type="sldNum" sz="quarter" idx="4"/>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200" b="0" i="0" u="none" strike="noStrike" kern="1200" cap="none" spc="0" normalizeH="0" baseline="0" noProof="0" smtClean="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4150639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E143A-EAF8-E3AC-FABF-4B22ED4511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8410B-C235-E0BB-E13C-C44ABC33340B}"/>
              </a:ext>
            </a:extLst>
          </p:cNvPr>
          <p:cNvSpPr>
            <a:spLocks noGrp="1"/>
          </p:cNvSpPr>
          <p:nvPr>
            <p:ph type="title"/>
          </p:nvPr>
        </p:nvSpPr>
        <p:spPr>
          <a:xfrm>
            <a:off x="2058317" y="798393"/>
            <a:ext cx="8075364" cy="563199"/>
          </a:xfrm>
        </p:spPr>
        <p:txBody>
          <a:bodyPr>
            <a:noAutofit/>
          </a:bodyPr>
          <a:lstStyle/>
          <a:p>
            <a:r>
              <a:rPr lang="en-US" dirty="0"/>
              <a:t>WDC Sea-King: What’s Next?</a:t>
            </a:r>
          </a:p>
        </p:txBody>
      </p:sp>
      <p:sp>
        <p:nvSpPr>
          <p:cNvPr id="3" name="Content Placeholder 2">
            <a:extLst>
              <a:ext uri="{FF2B5EF4-FFF2-40B4-BE49-F238E27FC236}">
                <a16:creationId xmlns:a16="http://schemas.microsoft.com/office/drawing/2014/main" id="{7D28AAD7-3E77-C113-F1CC-467272081EE7}"/>
              </a:ext>
            </a:extLst>
          </p:cNvPr>
          <p:cNvSpPr>
            <a:spLocks noGrp="1"/>
          </p:cNvSpPr>
          <p:nvPr>
            <p:ph idx="1"/>
          </p:nvPr>
        </p:nvSpPr>
        <p:spPr>
          <a:xfrm>
            <a:off x="656427" y="1743731"/>
            <a:ext cx="10879145" cy="4315876"/>
          </a:xfrm>
        </p:spPr>
        <p:txBody>
          <a:bodyPr vert="horz" lIns="91440" tIns="45720" rIns="91440" bIns="45720" numCol="2" rtlCol="0" anchor="t">
            <a:noAutofit/>
          </a:bodyPr>
          <a:lstStyle/>
          <a:p>
            <a:r>
              <a:rPr lang="en-US" sz="2200" b="1" dirty="0"/>
              <a:t>Workplace wellbeing-assessment &amp; training program</a:t>
            </a:r>
            <a:r>
              <a:rPr lang="en-US" sz="2200" dirty="0"/>
              <a:t>:</a:t>
            </a:r>
          </a:p>
          <a:p>
            <a:pPr lvl="1"/>
            <a:r>
              <a:rPr lang="en-US" sz="2200" dirty="0">
                <a:latin typeface="Aptos Narrow"/>
              </a:rPr>
              <a:t>Completed mid-grant check to adjust in response to employer feedback—key takeaways include:</a:t>
            </a:r>
          </a:p>
          <a:p>
            <a:pPr lvl="2"/>
            <a:r>
              <a:rPr lang="en-US" sz="2200" dirty="0">
                <a:latin typeface="Aptos Narrow"/>
              </a:rPr>
              <a:t>Emphasize cohort-style trainings (rather than the employee survey) as core value proposition </a:t>
            </a:r>
          </a:p>
          <a:p>
            <a:pPr lvl="2"/>
            <a:r>
              <a:rPr lang="en-US" sz="2200" dirty="0">
                <a:latin typeface="Aptos Narrow"/>
              </a:rPr>
              <a:t>Explore supplementary trainings on specific business interest (i.e. management training, benefits, benefits navigation, etc.)</a:t>
            </a:r>
          </a:p>
          <a:p>
            <a:pPr lvl="2"/>
            <a:r>
              <a:rPr lang="en-US" sz="2200" dirty="0">
                <a:latin typeface="Aptos Narrow"/>
              </a:rPr>
              <a:t>Plan for sustainability beyond grant period</a:t>
            </a:r>
            <a:endParaRPr lang="en-US" sz="2200" dirty="0"/>
          </a:p>
          <a:p>
            <a:r>
              <a:rPr lang="en-US" sz="2200" b="1" dirty="0" err="1">
                <a:latin typeface="Aptos Narrow"/>
              </a:rPr>
              <a:t>CPGC</a:t>
            </a:r>
            <a:r>
              <a:rPr lang="en-US" sz="2200" b="1" dirty="0">
                <a:latin typeface="Aptos Narrow"/>
              </a:rPr>
              <a:t>: </a:t>
            </a:r>
            <a:r>
              <a:rPr lang="en-US" sz="2200" dirty="0">
                <a:latin typeface="Aptos Narrow"/>
              </a:rPr>
              <a:t>Continue delivering cohorts and placing workers, explore options to deliver programming for veterans</a:t>
            </a:r>
          </a:p>
          <a:p>
            <a:r>
              <a:rPr lang="en-US" sz="2200" b="1" dirty="0">
                <a:latin typeface="Aptos Narrow"/>
              </a:rPr>
              <a:t>Career fairs</a:t>
            </a:r>
            <a:r>
              <a:rPr lang="en-US" sz="2200" dirty="0">
                <a:latin typeface="Aptos Narrow"/>
              </a:rPr>
              <a:t>: </a:t>
            </a:r>
          </a:p>
          <a:p>
            <a:pPr lvl="1"/>
            <a:r>
              <a:rPr lang="en-US" sz="2200" dirty="0">
                <a:latin typeface="Aptos Narrow"/>
              </a:rPr>
              <a:t>Host 2/25/26 hospitality-focused job fair</a:t>
            </a:r>
            <a:endParaRPr lang="en-US" sz="2200" dirty="0"/>
          </a:p>
          <a:p>
            <a:pPr lvl="1"/>
            <a:r>
              <a:rPr lang="en-US" sz="2200" dirty="0">
                <a:latin typeface="Aptos Narrow"/>
              </a:rPr>
              <a:t>Schedule Fall 2026 job fair </a:t>
            </a:r>
            <a:endParaRPr lang="en-US" sz="2200" dirty="0"/>
          </a:p>
        </p:txBody>
      </p:sp>
      <p:sp>
        <p:nvSpPr>
          <p:cNvPr id="5" name="Slide Number Placeholder 4">
            <a:extLst>
              <a:ext uri="{FF2B5EF4-FFF2-40B4-BE49-F238E27FC236}">
                <a16:creationId xmlns:a16="http://schemas.microsoft.com/office/drawing/2014/main" id="{22AE96D7-5D05-CBA6-661E-6C406304628C}"/>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200" b="0" i="0" u="none" strike="noStrike" kern="1200" cap="none" spc="0" normalizeH="0" baseline="0" noProof="0" smtClean="0">
                <a:ln>
                  <a:noFill/>
                </a:ln>
                <a:solidFill>
                  <a:srgbClr val="274E21"/>
                </a:solidFill>
                <a:effectLst/>
                <a:uLnTx/>
                <a:uFillTx/>
                <a:latin typeface="Aptos Light"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274E21"/>
              </a:solidFill>
              <a:effectLst/>
              <a:uLnTx/>
              <a:uFillTx/>
              <a:latin typeface="Aptos Light" panose="020B0004020202020204" pitchFamily="34" charset="0"/>
              <a:ea typeface="+mn-ea"/>
              <a:cs typeface="+mn-cs"/>
            </a:endParaRPr>
          </a:p>
        </p:txBody>
      </p:sp>
      <p:sp>
        <p:nvSpPr>
          <p:cNvPr id="4" name="Footer Placeholder 3">
            <a:extLst>
              <a:ext uri="{FF2B5EF4-FFF2-40B4-BE49-F238E27FC236}">
                <a16:creationId xmlns:a16="http://schemas.microsoft.com/office/drawing/2014/main" id="{915435A9-EAF3-D177-A1EB-359E9AD91D90}"/>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Critical Sectors 2026 P2P Virtual Intensive</a:t>
            </a:r>
          </a:p>
        </p:txBody>
      </p:sp>
    </p:spTree>
    <p:extLst>
      <p:ext uri="{BB962C8B-B14F-4D97-AF65-F5344CB8AC3E}">
        <p14:creationId xmlns:p14="http://schemas.microsoft.com/office/powerpoint/2010/main" val="3084664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1207279" y="817479"/>
            <a:ext cx="3950822" cy="796247"/>
          </a:xfrm>
          <a:noFill/>
        </p:spPr>
        <p:txBody>
          <a:bodyPr anchor="b"/>
          <a:lstStyle/>
          <a:p>
            <a:r>
              <a:rPr lang="en-US"/>
              <a:t>Thank You! </a:t>
            </a:r>
            <a:r>
              <a:rPr lang="en-US" sz="100"/>
              <a:t>(5)</a:t>
            </a:r>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1"/>
          </p:nvPr>
        </p:nvSpPr>
        <p:spPr>
          <a:xfrm>
            <a:off x="578729" y="2404571"/>
            <a:ext cx="5180626" cy="2048857"/>
          </a:xfrm>
          <a:noFill/>
        </p:spPr>
        <p:txBody>
          <a:bodyPr anchor="t">
            <a:noAutofit/>
          </a:bodyPr>
          <a:lstStyle/>
          <a:p>
            <a:r>
              <a:rPr lang="en-US">
                <a:hlinkClick r:id="rId3"/>
              </a:rPr>
              <a:t>Tessa McClellan</a:t>
            </a:r>
            <a:r>
              <a:rPr lang="en-US"/>
              <a:t>, </a:t>
            </a:r>
          </a:p>
          <a:p>
            <a:r>
              <a:rPr lang="en-US"/>
              <a:t>Director of Industry Strategies </a:t>
            </a:r>
          </a:p>
          <a:p>
            <a:r>
              <a:rPr lang="en-US"/>
              <a:t>Workforce Development Council of Seattle-King County</a:t>
            </a:r>
          </a:p>
        </p:txBody>
      </p:sp>
    </p:spTree>
    <p:extLst>
      <p:ext uri="{BB962C8B-B14F-4D97-AF65-F5344CB8AC3E}">
        <p14:creationId xmlns:p14="http://schemas.microsoft.com/office/powerpoint/2010/main" val="2128245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3EE33-71B6-7FCF-CA60-8DBEB2D97E2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D762590-5C21-02E1-39A7-829292E483E4}"/>
              </a:ext>
            </a:extLst>
          </p:cNvPr>
          <p:cNvSpPr>
            <a:spLocks noGrp="1"/>
          </p:cNvSpPr>
          <p:nvPr>
            <p:ph type="title" idx="4294967295"/>
          </p:nvPr>
        </p:nvSpPr>
        <p:spPr>
          <a:xfrm>
            <a:off x="6887886" y="1968499"/>
            <a:ext cx="5145087" cy="29210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dirty="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Grant Management TA: Finishing </a:t>
            </a:r>
            <a:r>
              <a:rPr lang="en-US" sz="4800" dirty="0">
                <a:solidFill>
                  <a:srgbClr val="274E21"/>
                </a:solidFill>
                <a:latin typeface="Aptos SemiBold" panose="020B0004020202020204" pitchFamily="34" charset="0"/>
                <a:ea typeface="Roboto" panose="02000000000000000000" pitchFamily="2" charset="0"/>
                <a:cs typeface="Roboto" panose="02000000000000000000" pitchFamily="2" charset="0"/>
              </a:rPr>
              <a:t>Strong - </a:t>
            </a:r>
            <a:r>
              <a:rPr kumimoji="0" lang="en-US" sz="4800" b="1" i="0" u="none" strike="noStrike" kern="1200" cap="none" spc="0" normalizeH="0" baseline="0" noProof="0" dirty="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Grant Wrap Up</a:t>
            </a:r>
          </a:p>
        </p:txBody>
      </p:sp>
    </p:spTree>
    <p:extLst>
      <p:ext uri="{BB962C8B-B14F-4D97-AF65-F5344CB8AC3E}">
        <p14:creationId xmlns:p14="http://schemas.microsoft.com/office/powerpoint/2010/main" val="2235888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49C4C-39C8-15A0-44D2-A58374331B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84AB96A-F9DA-0B42-E468-0B58A48466F0}"/>
              </a:ext>
            </a:extLst>
          </p:cNvPr>
          <p:cNvSpPr>
            <a:spLocks noGrp="1"/>
          </p:cNvSpPr>
          <p:nvPr>
            <p:ph type="title" idx="4294967295"/>
          </p:nvPr>
        </p:nvSpPr>
        <p:spPr>
          <a:xfrm>
            <a:off x="1457218" y="953713"/>
            <a:ext cx="9277564" cy="917575"/>
          </a:xfrm>
          <a:prstGeom prst="rect">
            <a:avLst/>
          </a:prstGeom>
        </p:spPr>
        <p:txBody>
          <a:bodyPr>
            <a:noAutofit/>
          </a:bodyPr>
          <a:lstStyle/>
          <a:p>
            <a:r>
              <a:rPr lang="en-US" sz="4800" dirty="0">
                <a:solidFill>
                  <a:schemeClr val="accent6">
                    <a:lumMod val="50000"/>
                  </a:schemeClr>
                </a:solidFill>
                <a:latin typeface="Aptos SemiBold"/>
              </a:rPr>
              <a:t>Grant Wrap-up vs. Grant Closeout</a:t>
            </a:r>
          </a:p>
        </p:txBody>
      </p:sp>
      <p:sp>
        <p:nvSpPr>
          <p:cNvPr id="4" name="Content Placeholder 3">
            <a:extLst>
              <a:ext uri="{FF2B5EF4-FFF2-40B4-BE49-F238E27FC236}">
                <a16:creationId xmlns:a16="http://schemas.microsoft.com/office/drawing/2014/main" id="{A7E02244-7BBD-AC37-D0C7-6039ED7FDDC0}"/>
              </a:ext>
            </a:extLst>
          </p:cNvPr>
          <p:cNvSpPr>
            <a:spLocks noGrp="1"/>
          </p:cNvSpPr>
          <p:nvPr>
            <p:ph type="body" sz="quarter" idx="14"/>
          </p:nvPr>
        </p:nvSpPr>
        <p:spPr>
          <a:xfrm>
            <a:off x="1549685" y="2750597"/>
            <a:ext cx="9092630" cy="1665029"/>
          </a:xfrm>
        </p:spPr>
        <p:txBody>
          <a:bodyPr vert="horz" lIns="91440" tIns="45720" rIns="91440" bIns="45720" numCol="2" rtlCol="0" anchor="t">
            <a:noAutofit/>
          </a:bodyPr>
          <a:lstStyle/>
          <a:p>
            <a:pPr>
              <a:buFont typeface="Wingdings" panose="05000000000000000000" pitchFamily="2" charset="2"/>
              <a:buChar char="§"/>
            </a:pPr>
            <a:r>
              <a:rPr lang="en-US" sz="2800" dirty="0"/>
              <a:t>Wrap-up is the final phase of activities </a:t>
            </a:r>
            <a:r>
              <a:rPr lang="en-US" sz="2800" i="1" dirty="0"/>
              <a:t>during</a:t>
            </a:r>
            <a:r>
              <a:rPr lang="en-US" sz="2800" dirty="0"/>
              <a:t> a grant’s performance period.</a:t>
            </a:r>
          </a:p>
          <a:p>
            <a:pPr>
              <a:buFont typeface="Wingdings" panose="05000000000000000000" pitchFamily="2" charset="2"/>
              <a:buChar char="§"/>
            </a:pPr>
            <a:r>
              <a:rPr lang="en-US" sz="2800" dirty="0"/>
              <a:t>Closeout is the period </a:t>
            </a:r>
            <a:r>
              <a:rPr lang="en-US" sz="2800" i="1" dirty="0"/>
              <a:t>after</a:t>
            </a:r>
            <a:r>
              <a:rPr lang="en-US" sz="2800" dirty="0"/>
              <a:t> the end of the grant performance period.</a:t>
            </a:r>
          </a:p>
        </p:txBody>
      </p:sp>
      <p:sp>
        <p:nvSpPr>
          <p:cNvPr id="2" name="Slide Number Placeholder 1">
            <a:extLst>
              <a:ext uri="{FF2B5EF4-FFF2-40B4-BE49-F238E27FC236}">
                <a16:creationId xmlns:a16="http://schemas.microsoft.com/office/drawing/2014/main" id="{D1B79AE4-FB79-A38E-FA74-37A39C5113E5}"/>
              </a:ext>
            </a:extLst>
          </p:cNvPr>
          <p:cNvSpPr>
            <a:spLocks noGrp="1"/>
          </p:cNvSpPr>
          <p:nvPr>
            <p:ph type="sldNum" sz="quarter" idx="4"/>
          </p:nvPr>
        </p:nvSpPr>
        <p:spPr/>
        <p:txBody>
          <a:bodyPr/>
          <a:lstStyle/>
          <a:p>
            <a:fld id="{E1CE52AA-BB93-4FDB-9629-C6421C98F39B}" type="slidenum">
              <a:rPr lang="en-US" sz="1200" smtClean="0">
                <a:solidFill>
                  <a:schemeClr val="bg1">
                    <a:lumMod val="10000"/>
                  </a:schemeClr>
                </a:solidFill>
              </a:rPr>
              <a:pPr/>
              <a:t>32</a:t>
            </a:fld>
            <a:endParaRPr lang="en-US" sz="1200">
              <a:solidFill>
                <a:schemeClr val="bg1">
                  <a:lumMod val="10000"/>
                </a:schemeClr>
              </a:solidFill>
            </a:endParaRPr>
          </a:p>
        </p:txBody>
      </p:sp>
    </p:spTree>
    <p:extLst>
      <p:ext uri="{BB962C8B-B14F-4D97-AF65-F5344CB8AC3E}">
        <p14:creationId xmlns:p14="http://schemas.microsoft.com/office/powerpoint/2010/main" val="3777486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FA11D-BEE9-7827-DB98-B45B53B390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F04582-90AA-4380-81D8-CE1E81F00C47}"/>
              </a:ext>
            </a:extLst>
          </p:cNvPr>
          <p:cNvSpPr>
            <a:spLocks noGrp="1"/>
          </p:cNvSpPr>
          <p:nvPr>
            <p:ph type="title" idx="4294967295"/>
          </p:nvPr>
        </p:nvSpPr>
        <p:spPr>
          <a:xfrm>
            <a:off x="702133" y="688454"/>
            <a:ext cx="10787734" cy="917575"/>
          </a:xfrm>
          <a:prstGeom prst="rect">
            <a:avLst/>
          </a:prstGeom>
        </p:spPr>
        <p:txBody>
          <a:bodyPr>
            <a:noAutofit/>
          </a:bodyPr>
          <a:lstStyle/>
          <a:p>
            <a:r>
              <a:rPr lang="en-US" sz="4800" dirty="0">
                <a:solidFill>
                  <a:schemeClr val="accent6">
                    <a:lumMod val="50000"/>
                  </a:schemeClr>
                </a:solidFill>
                <a:latin typeface="Aptos SemiBold"/>
              </a:rPr>
              <a:t>Grant Wrap-Up Areas for Consideration </a:t>
            </a:r>
          </a:p>
        </p:txBody>
      </p:sp>
      <p:sp>
        <p:nvSpPr>
          <p:cNvPr id="4" name="Content Placeholder 3">
            <a:extLst>
              <a:ext uri="{FF2B5EF4-FFF2-40B4-BE49-F238E27FC236}">
                <a16:creationId xmlns:a16="http://schemas.microsoft.com/office/drawing/2014/main" id="{56B30666-D270-04B6-6C69-D0BEA2C6FB1A}"/>
              </a:ext>
            </a:extLst>
          </p:cNvPr>
          <p:cNvSpPr>
            <a:spLocks noGrp="1"/>
          </p:cNvSpPr>
          <p:nvPr>
            <p:ph type="body" sz="quarter" idx="14"/>
          </p:nvPr>
        </p:nvSpPr>
        <p:spPr>
          <a:xfrm>
            <a:off x="2422988" y="2341671"/>
            <a:ext cx="7346024" cy="1979959"/>
          </a:xfrm>
        </p:spPr>
        <p:txBody>
          <a:bodyPr vert="horz" lIns="91440" tIns="45720" rIns="91440" bIns="45720" numCol="1" rtlCol="0" anchor="t">
            <a:noAutofit/>
          </a:bodyPr>
          <a:lstStyle/>
          <a:p>
            <a:pPr>
              <a:buFont typeface="Wingdings" panose="05000000000000000000" pitchFamily="2" charset="2"/>
              <a:buChar char="§"/>
            </a:pPr>
            <a:r>
              <a:rPr lang="en-US" sz="2800" dirty="0"/>
              <a:t>Final quarterly financial and performance reports</a:t>
            </a:r>
          </a:p>
          <a:p>
            <a:pPr>
              <a:buFont typeface="Wingdings" panose="05000000000000000000" pitchFamily="2" charset="2"/>
              <a:buChar char="§"/>
            </a:pPr>
            <a:r>
              <a:rPr lang="en-US" sz="2800" dirty="0"/>
              <a:t>Participant services (for Tier 2)</a:t>
            </a:r>
          </a:p>
          <a:p>
            <a:pPr>
              <a:buFont typeface="Wingdings" panose="05000000000000000000" pitchFamily="2" charset="2"/>
              <a:buChar char="§"/>
            </a:pPr>
            <a:r>
              <a:rPr lang="en-US" sz="2800" dirty="0"/>
              <a:t>Partnerships</a:t>
            </a:r>
          </a:p>
          <a:p>
            <a:pPr>
              <a:buFont typeface="Wingdings" panose="05000000000000000000" pitchFamily="2" charset="2"/>
              <a:buChar char="§"/>
            </a:pPr>
            <a:r>
              <a:rPr lang="en-US" sz="2800" dirty="0"/>
              <a:t>Sustainability</a:t>
            </a:r>
          </a:p>
          <a:p>
            <a:pPr>
              <a:buFont typeface="Wingdings" panose="05000000000000000000" pitchFamily="2" charset="2"/>
              <a:buChar char="§"/>
            </a:pPr>
            <a:r>
              <a:rPr lang="en-US" sz="2800" dirty="0"/>
              <a:t>Staffing needs</a:t>
            </a:r>
          </a:p>
          <a:p>
            <a:pPr>
              <a:buFont typeface="Wingdings" panose="05000000000000000000" pitchFamily="2" charset="2"/>
              <a:buChar char="§"/>
            </a:pPr>
            <a:r>
              <a:rPr lang="en-US" sz="2800" dirty="0"/>
              <a:t>Leaving a legacy</a:t>
            </a:r>
          </a:p>
        </p:txBody>
      </p:sp>
      <p:sp>
        <p:nvSpPr>
          <p:cNvPr id="2" name="Slide Number Placeholder 1">
            <a:extLst>
              <a:ext uri="{FF2B5EF4-FFF2-40B4-BE49-F238E27FC236}">
                <a16:creationId xmlns:a16="http://schemas.microsoft.com/office/drawing/2014/main" id="{47DFA681-445C-917A-F2FD-46A4700716A5}"/>
              </a:ext>
            </a:extLst>
          </p:cNvPr>
          <p:cNvSpPr>
            <a:spLocks noGrp="1"/>
          </p:cNvSpPr>
          <p:nvPr>
            <p:ph type="sldNum" sz="quarter" idx="4"/>
          </p:nvPr>
        </p:nvSpPr>
        <p:spPr/>
        <p:txBody>
          <a:bodyPr/>
          <a:lstStyle/>
          <a:p>
            <a:fld id="{E1CE52AA-BB93-4FDB-9629-C6421C98F39B}" type="slidenum">
              <a:rPr lang="en-US" sz="1200" smtClean="0">
                <a:solidFill>
                  <a:schemeClr val="bg1">
                    <a:lumMod val="10000"/>
                  </a:schemeClr>
                </a:solidFill>
              </a:rPr>
              <a:pPr/>
              <a:t>33</a:t>
            </a:fld>
            <a:endParaRPr lang="en-US" sz="1200">
              <a:solidFill>
                <a:schemeClr val="bg1">
                  <a:lumMod val="10000"/>
                </a:schemeClr>
              </a:solidFill>
            </a:endParaRPr>
          </a:p>
        </p:txBody>
      </p:sp>
    </p:spTree>
    <p:extLst>
      <p:ext uri="{BB962C8B-B14F-4D97-AF65-F5344CB8AC3E}">
        <p14:creationId xmlns:p14="http://schemas.microsoft.com/office/powerpoint/2010/main" val="2010875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B18C3-E928-F8B5-BF66-499505A3372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A4A7C88-0FD3-4740-8492-ACE1A0B72EEC}"/>
              </a:ext>
            </a:extLst>
          </p:cNvPr>
          <p:cNvSpPr txBox="1">
            <a:spLocks noGrp="1"/>
          </p:cNvSpPr>
          <p:nvPr>
            <p:ph type="title" idx="4294967295"/>
          </p:nvPr>
        </p:nvSpPr>
        <p:spPr>
          <a:xfrm>
            <a:off x="481173" y="243783"/>
            <a:ext cx="1122965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4F9C42">
                    <a:lumMod val="50000"/>
                  </a:srgbClr>
                </a:solidFill>
                <a:effectLst/>
                <a:uLnTx/>
                <a:uFillTx/>
                <a:latin typeface="Aptos SemiBold"/>
                <a:ea typeface="+mn-ea"/>
                <a:cs typeface="+mn-cs"/>
              </a:rPr>
              <a:t>Final Financial and Performance Reports</a:t>
            </a:r>
            <a:endParaRPr kumimoji="0" lang="en-US" sz="4800" b="0" i="0" u="none" strike="noStrike" kern="1200" cap="none" spc="0" normalizeH="0" baseline="0" noProof="0" dirty="0">
              <a:ln>
                <a:noFill/>
              </a:ln>
              <a:solidFill>
                <a:srgbClr val="000000"/>
              </a:solidFill>
              <a:effectLst/>
              <a:uLnTx/>
              <a:uFillTx/>
              <a:latin typeface="Aptos Narrow"/>
              <a:ea typeface="+mn-ea"/>
              <a:cs typeface="+mn-cs"/>
            </a:endParaRPr>
          </a:p>
        </p:txBody>
      </p:sp>
      <p:sp>
        <p:nvSpPr>
          <p:cNvPr id="6" name="TextBox 5">
            <a:extLst>
              <a:ext uri="{FF2B5EF4-FFF2-40B4-BE49-F238E27FC236}">
                <a16:creationId xmlns:a16="http://schemas.microsoft.com/office/drawing/2014/main" id="{21D45613-A96F-1C05-C694-51107E501743}"/>
              </a:ext>
            </a:extLst>
          </p:cNvPr>
          <p:cNvSpPr txBox="1"/>
          <p:nvPr/>
        </p:nvSpPr>
        <p:spPr>
          <a:xfrm>
            <a:off x="107022" y="1100411"/>
            <a:ext cx="2724364" cy="492443"/>
          </a:xfrm>
          <a:prstGeom prst="rect">
            <a:avLst/>
          </a:prstGeom>
          <a:noFill/>
        </p:spPr>
        <p:txBody>
          <a:bodyPr wrap="square">
            <a:spAutoFit/>
          </a:bodyPr>
          <a:lstStyle/>
          <a:p>
            <a:pPr lvl="0"/>
            <a:r>
              <a:rPr lang="en-US" sz="2600" b="1" dirty="0"/>
              <a:t>Financial reports</a:t>
            </a:r>
          </a:p>
        </p:txBody>
      </p:sp>
      <p:sp>
        <p:nvSpPr>
          <p:cNvPr id="4" name="TextBox 3">
            <a:extLst>
              <a:ext uri="{FF2B5EF4-FFF2-40B4-BE49-F238E27FC236}">
                <a16:creationId xmlns:a16="http://schemas.microsoft.com/office/drawing/2014/main" id="{5C010666-C919-1684-4E09-D06CA697131F}"/>
              </a:ext>
            </a:extLst>
          </p:cNvPr>
          <p:cNvSpPr txBox="1"/>
          <p:nvPr/>
        </p:nvSpPr>
        <p:spPr>
          <a:xfrm>
            <a:off x="390418" y="1578314"/>
            <a:ext cx="11668938" cy="461665"/>
          </a:xfrm>
          <a:prstGeom prst="rect">
            <a:avLst/>
          </a:prstGeom>
          <a:noFill/>
        </p:spPr>
        <p:txBody>
          <a:bodyPr wrap="square" numCol="2">
            <a:spAutoFit/>
          </a:bodyPr>
          <a:lstStyle/>
          <a:p>
            <a:pPr marL="342900" lvl="0" indent="-342900">
              <a:buFont typeface="Wingdings" panose="05000000000000000000" pitchFamily="2" charset="2"/>
              <a:buChar char="§"/>
            </a:pPr>
            <a:r>
              <a:rPr lang="en-US" sz="2400" dirty="0"/>
              <a:t>Include all subawards</a:t>
            </a:r>
          </a:p>
          <a:p>
            <a:pPr marL="342900" lvl="0" indent="-342900">
              <a:buFont typeface="Wingdings" panose="05000000000000000000" pitchFamily="2" charset="2"/>
              <a:buChar char="§"/>
            </a:pPr>
            <a:r>
              <a:rPr lang="en-US" sz="2400" dirty="0"/>
              <a:t>Use US DOL’s online reporting system </a:t>
            </a:r>
          </a:p>
        </p:txBody>
      </p:sp>
      <p:sp>
        <p:nvSpPr>
          <p:cNvPr id="10" name="TextBox 9">
            <a:extLst>
              <a:ext uri="{FF2B5EF4-FFF2-40B4-BE49-F238E27FC236}">
                <a16:creationId xmlns:a16="http://schemas.microsoft.com/office/drawing/2014/main" id="{8C922443-FB57-8236-E7ED-4E3717A16DBA}"/>
              </a:ext>
            </a:extLst>
          </p:cNvPr>
          <p:cNvSpPr txBox="1"/>
          <p:nvPr/>
        </p:nvSpPr>
        <p:spPr>
          <a:xfrm>
            <a:off x="107022" y="2047405"/>
            <a:ext cx="3330539" cy="492443"/>
          </a:xfrm>
          <a:prstGeom prst="rect">
            <a:avLst/>
          </a:prstGeom>
          <a:noFill/>
        </p:spPr>
        <p:txBody>
          <a:bodyPr wrap="square">
            <a:spAutoFit/>
          </a:bodyPr>
          <a:lstStyle/>
          <a:p>
            <a:pPr lvl="0">
              <a:spcBef>
                <a:spcPts val="600"/>
              </a:spcBef>
            </a:pPr>
            <a:r>
              <a:rPr lang="en-US" sz="2600" b="1" dirty="0"/>
              <a:t>Performance reports</a:t>
            </a:r>
          </a:p>
        </p:txBody>
      </p:sp>
      <p:sp>
        <p:nvSpPr>
          <p:cNvPr id="8" name="TextBox 7">
            <a:extLst>
              <a:ext uri="{FF2B5EF4-FFF2-40B4-BE49-F238E27FC236}">
                <a16:creationId xmlns:a16="http://schemas.microsoft.com/office/drawing/2014/main" id="{D8F4F117-ED1C-DCF5-950F-17269A24AD13}"/>
              </a:ext>
            </a:extLst>
          </p:cNvPr>
          <p:cNvSpPr txBox="1"/>
          <p:nvPr/>
        </p:nvSpPr>
        <p:spPr>
          <a:xfrm>
            <a:off x="390418" y="2556281"/>
            <a:ext cx="11266681" cy="3724096"/>
          </a:xfrm>
          <a:prstGeom prst="rect">
            <a:avLst/>
          </a:prstGeom>
          <a:noFill/>
        </p:spPr>
        <p:txBody>
          <a:bodyPr wrap="square" numCol="2" rtlCol="0">
            <a:spAutoFit/>
          </a:bodyPr>
          <a:lstStyle/>
          <a:p>
            <a:pPr marL="285750" lvl="0" indent="-285750">
              <a:spcBef>
                <a:spcPts val="600"/>
              </a:spcBef>
              <a:buFont typeface="Wingdings" panose="05000000000000000000" pitchFamily="2" charset="2"/>
              <a:buChar char="§"/>
            </a:pPr>
            <a:r>
              <a:rPr lang="en-US" sz="2400" dirty="0"/>
              <a:t>Ensure participant data are current</a:t>
            </a:r>
          </a:p>
          <a:p>
            <a:pPr marL="285750" lvl="0" indent="-285750">
              <a:spcBef>
                <a:spcPts val="600"/>
              </a:spcBef>
              <a:buFont typeface="Wingdings" panose="05000000000000000000" pitchFamily="2" charset="2"/>
              <a:buChar char="§"/>
            </a:pPr>
            <a:r>
              <a:rPr lang="en-US" sz="2400" dirty="0"/>
              <a:t>Follow US DOL guidance re final data submission</a:t>
            </a:r>
          </a:p>
          <a:p>
            <a:pPr marL="742950" lvl="1" indent="-285750">
              <a:spcBef>
                <a:spcPts val="600"/>
              </a:spcBef>
              <a:buFont typeface="Wingdings" panose="05000000000000000000" pitchFamily="2" charset="2"/>
              <a:buChar char="§"/>
            </a:pPr>
            <a:r>
              <a:rPr lang="en-US" sz="2400" dirty="0"/>
              <a:t>report only grant-funded activities</a:t>
            </a:r>
          </a:p>
          <a:p>
            <a:pPr marL="742950" lvl="1" indent="-285750">
              <a:spcBef>
                <a:spcPts val="600"/>
              </a:spcBef>
              <a:buFont typeface="Wingdings" panose="05000000000000000000" pitchFamily="2" charset="2"/>
              <a:buChar char="§"/>
            </a:pPr>
            <a:r>
              <a:rPr lang="en-US" sz="2400" dirty="0"/>
              <a:t>outcomes that occur </a:t>
            </a:r>
            <a:r>
              <a:rPr lang="en-US" sz="2400" i="1" dirty="0"/>
              <a:t>after</a:t>
            </a:r>
            <a:r>
              <a:rPr lang="en-US" sz="2400" dirty="0"/>
              <a:t> the grant’s end date must not be included in the final data file. </a:t>
            </a:r>
          </a:p>
          <a:p>
            <a:pPr marL="285750" indent="-285750">
              <a:spcBef>
                <a:spcPts val="600"/>
              </a:spcBef>
              <a:buFont typeface="Wingdings" panose="05000000000000000000" pitchFamily="2" charset="2"/>
              <a:buChar char="§"/>
            </a:pPr>
            <a:r>
              <a:rPr lang="en-US" sz="2400" dirty="0"/>
              <a:t>Use guidance for final narrative report (QNR):</a:t>
            </a:r>
          </a:p>
          <a:p>
            <a:pPr marL="742950" lvl="1" indent="-285750">
              <a:spcBef>
                <a:spcPts val="600"/>
              </a:spcBef>
              <a:buFont typeface="Wingdings" panose="05000000000000000000" pitchFamily="2" charset="2"/>
              <a:buChar char="§"/>
            </a:pPr>
            <a:r>
              <a:rPr lang="en-US" sz="2400" dirty="0"/>
              <a:t>Summarize your grant’s progress and achievements over the entire grant period</a:t>
            </a:r>
          </a:p>
          <a:p>
            <a:pPr marL="285750" lvl="0" indent="-285750">
              <a:spcBef>
                <a:spcPts val="600"/>
              </a:spcBef>
              <a:buFont typeface="Wingdings" panose="05000000000000000000" pitchFamily="2" charset="2"/>
              <a:buChar char="§"/>
            </a:pPr>
            <a:r>
              <a:rPr lang="en-US" sz="2400" dirty="0"/>
              <a:t>Review DOL’s guidance on record retention:</a:t>
            </a:r>
          </a:p>
          <a:p>
            <a:pPr marL="742950" lvl="1" indent="-285750">
              <a:spcBef>
                <a:spcPts val="600"/>
              </a:spcBef>
              <a:buFont typeface="Wingdings" panose="05000000000000000000" pitchFamily="2" charset="2"/>
              <a:buChar char="§"/>
            </a:pPr>
            <a:r>
              <a:rPr lang="en-US" sz="2400" dirty="0"/>
              <a:t>Federal guidelines require grantees to maintain all records pertaining to grant activities for at least three years from the date of submission of the final expenditure report. </a:t>
            </a:r>
          </a:p>
        </p:txBody>
      </p:sp>
      <p:sp>
        <p:nvSpPr>
          <p:cNvPr id="2" name="Slide Number Placeholder 1">
            <a:extLst>
              <a:ext uri="{FF2B5EF4-FFF2-40B4-BE49-F238E27FC236}">
                <a16:creationId xmlns:a16="http://schemas.microsoft.com/office/drawing/2014/main" id="{0E4BA507-1B3D-583E-6DBE-C50A099E3841}"/>
              </a:ext>
            </a:extLst>
          </p:cNvPr>
          <p:cNvSpPr>
            <a:spLocks noGrp="1"/>
          </p:cNvSpPr>
          <p:nvPr>
            <p:ph type="sldNum" sz="quarter" idx="4"/>
          </p:nvPr>
        </p:nvSpPr>
        <p:spPr/>
        <p:txBody>
          <a:bodyPr/>
          <a:lstStyle/>
          <a:p>
            <a:fld id="{E1CE52AA-BB93-4FDB-9629-C6421C98F39B}" type="slidenum">
              <a:rPr lang="en-US" sz="1200" smtClean="0">
                <a:solidFill>
                  <a:schemeClr val="bg1">
                    <a:lumMod val="10000"/>
                  </a:schemeClr>
                </a:solidFill>
              </a:rPr>
              <a:pPr/>
              <a:t>34</a:t>
            </a:fld>
            <a:endParaRPr lang="en-US" sz="1200">
              <a:solidFill>
                <a:schemeClr val="bg1">
                  <a:lumMod val="10000"/>
                </a:schemeClr>
              </a:solidFill>
            </a:endParaRPr>
          </a:p>
        </p:txBody>
      </p:sp>
    </p:spTree>
    <p:extLst>
      <p:ext uri="{BB962C8B-B14F-4D97-AF65-F5344CB8AC3E}">
        <p14:creationId xmlns:p14="http://schemas.microsoft.com/office/powerpoint/2010/main" val="3946521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1A831-DCE0-5C91-A3A5-4AC9BF13EA22}"/>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69412A33-DB43-EDD4-0799-71500872E104}"/>
              </a:ext>
            </a:extLst>
          </p:cNvPr>
          <p:cNvSpPr txBox="1">
            <a:spLocks noGrp="1"/>
          </p:cNvSpPr>
          <p:nvPr>
            <p:ph type="title" idx="4294967295"/>
          </p:nvPr>
        </p:nvSpPr>
        <p:spPr>
          <a:xfrm>
            <a:off x="3208962" y="526901"/>
            <a:ext cx="5774076" cy="8601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0" i="0" u="none" strike="noStrike" kern="1200" cap="none" spc="0" normalizeH="0" baseline="0" noProof="0" dirty="0">
                <a:ln>
                  <a:noFill/>
                </a:ln>
                <a:solidFill>
                  <a:srgbClr val="4F9C42">
                    <a:lumMod val="50000"/>
                  </a:srgbClr>
                </a:solidFill>
                <a:effectLst/>
                <a:uLnTx/>
                <a:uFillTx/>
                <a:latin typeface="Aptos SemiBold"/>
                <a:ea typeface="+mj-ea"/>
                <a:cs typeface="+mj-cs"/>
              </a:rPr>
              <a:t>Participant Services</a:t>
            </a:r>
            <a:endParaRPr kumimoji="0" lang="en-US" sz="700" b="0" i="0" u="none" strike="noStrike" kern="1200" cap="none" spc="0" normalizeH="0" baseline="0" noProof="0" dirty="0">
              <a:ln>
                <a:noFill/>
              </a:ln>
              <a:solidFill>
                <a:prstClr val="white"/>
              </a:solidFill>
              <a:effectLst/>
              <a:uLnTx/>
              <a:uFillTx/>
              <a:latin typeface="Aptos SemiBold"/>
              <a:ea typeface="+mj-ea"/>
              <a:cs typeface="+mj-cs"/>
            </a:endParaRPr>
          </a:p>
        </p:txBody>
      </p:sp>
      <p:sp>
        <p:nvSpPr>
          <p:cNvPr id="8" name="TextBox 7">
            <a:extLst>
              <a:ext uri="{FF2B5EF4-FFF2-40B4-BE49-F238E27FC236}">
                <a16:creationId xmlns:a16="http://schemas.microsoft.com/office/drawing/2014/main" id="{EB7A2716-EB9A-69E6-D2A4-82582302C649}"/>
              </a:ext>
            </a:extLst>
          </p:cNvPr>
          <p:cNvSpPr txBox="1"/>
          <p:nvPr/>
        </p:nvSpPr>
        <p:spPr>
          <a:xfrm>
            <a:off x="1493177" y="1673203"/>
            <a:ext cx="9205645" cy="3795911"/>
          </a:xfrm>
          <a:prstGeom prst="rect">
            <a:avLst/>
          </a:prstGeom>
          <a:noFill/>
        </p:spPr>
        <p:txBody>
          <a:bodyPr wrap="square" numCol="1" rtlCol="0">
            <a:spAutoFit/>
          </a:bodyPr>
          <a:lstStyle/>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80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Determine how many individuals can still be trained based on available funds and the length and cost of training.</a:t>
            </a:r>
          </a:p>
          <a:p>
            <a:pPr marL="342900" marR="0" lvl="0" indent="-342900" algn="l" defTabSz="91440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80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Develop and implement a transition plan for serving currently enrolled participants after your Critical Sectors grant ends. </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80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Ask participants to share stories of their grant-inspired accomplishments and include these stories in your Critical Sectors </a:t>
            </a:r>
            <a:r>
              <a:rPr lang="en-US" sz="2800" dirty="0">
                <a:solidFill>
                  <a:srgbClr val="000000"/>
                </a:solidFill>
                <a:latin typeface="Aptos Narrow" panose="020B0004020202020204" pitchFamily="34" charset="0"/>
              </a:rPr>
              <a:t>final quarterly narrative r</a:t>
            </a:r>
            <a:r>
              <a:rPr kumimoji="0" lang="en-US" sz="2800" i="0" u="none" strike="noStrike" kern="1200" cap="none" spc="0" normalizeH="0" baseline="0" noProof="0" dirty="0" err="1">
                <a:ln>
                  <a:noFill/>
                </a:ln>
                <a:solidFill>
                  <a:srgbClr val="000000"/>
                </a:solidFill>
                <a:effectLst/>
                <a:uLnTx/>
                <a:uFillTx/>
                <a:latin typeface="Aptos Narrow" panose="020B0004020202020204" pitchFamily="34" charset="0"/>
                <a:ea typeface="+mn-ea"/>
                <a:cs typeface="+mn-cs"/>
              </a:rPr>
              <a:t>eport</a:t>
            </a:r>
            <a:r>
              <a:rPr kumimoji="0" lang="en-US" sz="280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 - and integrate them into your project’s success stories!</a:t>
            </a:r>
          </a:p>
        </p:txBody>
      </p:sp>
      <p:sp>
        <p:nvSpPr>
          <p:cNvPr id="3" name="Slide Number Placeholder 2">
            <a:extLst>
              <a:ext uri="{FF2B5EF4-FFF2-40B4-BE49-F238E27FC236}">
                <a16:creationId xmlns:a16="http://schemas.microsoft.com/office/drawing/2014/main" id="{09675106-4483-E158-6132-EC96487251BA}"/>
              </a:ext>
            </a:extLst>
          </p:cNvPr>
          <p:cNvSpPr>
            <a:spLocks noGrp="1"/>
          </p:cNvSpPr>
          <p:nvPr>
            <p:ph type="sldNum" sz="quarter" idx="4"/>
          </p:nvPr>
        </p:nvSpPr>
        <p:spPr/>
        <p:txBody>
          <a:bodyPr/>
          <a:lstStyle/>
          <a:p>
            <a:fld id="{E1CE52AA-BB93-4FDB-9629-C6421C98F39B}" type="slidenum">
              <a:rPr lang="en-US" sz="1200" smtClean="0">
                <a:solidFill>
                  <a:schemeClr val="bg1">
                    <a:lumMod val="10000"/>
                  </a:schemeClr>
                </a:solidFill>
              </a:rPr>
              <a:pPr/>
              <a:t>35</a:t>
            </a:fld>
            <a:endParaRPr lang="en-US" sz="1200">
              <a:solidFill>
                <a:schemeClr val="bg1">
                  <a:lumMod val="10000"/>
                </a:schemeClr>
              </a:solidFill>
            </a:endParaRPr>
          </a:p>
        </p:txBody>
      </p:sp>
    </p:spTree>
    <p:extLst>
      <p:ext uri="{BB962C8B-B14F-4D97-AF65-F5344CB8AC3E}">
        <p14:creationId xmlns:p14="http://schemas.microsoft.com/office/powerpoint/2010/main" val="2167988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07B16-DD92-2AB4-5F23-594D1E4C5F1C}"/>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7660727D-DDDA-6D0D-1F0F-59324189D368}"/>
              </a:ext>
            </a:extLst>
          </p:cNvPr>
          <p:cNvSpPr txBox="1">
            <a:spLocks noGrp="1"/>
          </p:cNvSpPr>
          <p:nvPr>
            <p:ph type="title" idx="4294967295"/>
          </p:nvPr>
        </p:nvSpPr>
        <p:spPr>
          <a:xfrm>
            <a:off x="4275137" y="301361"/>
            <a:ext cx="3641725" cy="13827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4F9C42">
                    <a:lumMod val="50000"/>
                  </a:srgbClr>
                </a:solidFill>
                <a:effectLst/>
                <a:uLnTx/>
                <a:uFillTx/>
                <a:latin typeface="Aptos SemiBold"/>
                <a:ea typeface="+mj-ea"/>
                <a:cs typeface="+mj-cs"/>
              </a:rPr>
              <a:t>Partnerships</a:t>
            </a:r>
            <a:endParaRPr kumimoji="0" lang="en-US" sz="500" b="0" i="0" u="none" strike="noStrike" kern="1200" cap="none" spc="0" normalizeH="0" baseline="0" noProof="0" dirty="0">
              <a:ln>
                <a:noFill/>
              </a:ln>
              <a:solidFill>
                <a:prstClr val="white"/>
              </a:solidFill>
              <a:effectLst/>
              <a:uLnTx/>
              <a:uFillTx/>
              <a:latin typeface="Aptos SemiBold"/>
              <a:ea typeface="+mj-ea"/>
              <a:cs typeface="+mj-cs"/>
            </a:endParaRPr>
          </a:p>
        </p:txBody>
      </p:sp>
      <p:sp>
        <p:nvSpPr>
          <p:cNvPr id="8" name="TextBox 7">
            <a:extLst>
              <a:ext uri="{FF2B5EF4-FFF2-40B4-BE49-F238E27FC236}">
                <a16:creationId xmlns:a16="http://schemas.microsoft.com/office/drawing/2014/main" id="{F824E2C1-972A-4656-2726-CEED19D9B3B0}"/>
              </a:ext>
            </a:extLst>
          </p:cNvPr>
          <p:cNvSpPr txBox="1"/>
          <p:nvPr/>
        </p:nvSpPr>
        <p:spPr>
          <a:xfrm>
            <a:off x="602775" y="1802670"/>
            <a:ext cx="10986448" cy="3431709"/>
          </a:xfrm>
          <a:prstGeom prst="rect">
            <a:avLst/>
          </a:prstGeom>
          <a:noFill/>
        </p:spPr>
        <p:txBody>
          <a:bodyPr wrap="square" numCol="1" rtlCol="0">
            <a:spAutoFit/>
          </a:bodyPr>
          <a:lstStyle/>
          <a:p>
            <a:pPr marL="342900" lvl="0" indent="-342900">
              <a:spcBef>
                <a:spcPts val="1000"/>
              </a:spcBef>
              <a:buSzPct val="80000"/>
              <a:buFont typeface="Wingdings" panose="05000000000000000000" pitchFamily="2" charset="2"/>
              <a:buChar char="§"/>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Decide when and how to share your plan and timelines for the end of the Critical Sectors program with partner agencies, including the end of new participant enrollment and outcome data </a:t>
            </a:r>
            <a:r>
              <a:rPr lang="en-US" sz="2400" dirty="0">
                <a:solidFill>
                  <a:srgbClr val="000000"/>
                </a:solidFill>
                <a:latin typeface="Aptos Narrow" panose="020B0004020202020204" pitchFamily="34" charset="0"/>
              </a:rPr>
              <a:t>collection</a:t>
            </a: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Determine who will be informed at partner agencies.</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With your partners evaluate grant successes, failures, challenges, promising practices, and lessons learned. </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Gauge the level of each partner’s commitment to sustaining some or all elements of the grant’s activities post closeout.</a:t>
            </a:r>
          </a:p>
        </p:txBody>
      </p:sp>
      <p:sp>
        <p:nvSpPr>
          <p:cNvPr id="3" name="Slide Number Placeholder 2">
            <a:extLst>
              <a:ext uri="{FF2B5EF4-FFF2-40B4-BE49-F238E27FC236}">
                <a16:creationId xmlns:a16="http://schemas.microsoft.com/office/drawing/2014/main" id="{54E95EF2-AF91-E78D-DC9E-BF37DFF6287C}"/>
              </a:ext>
            </a:extLst>
          </p:cNvPr>
          <p:cNvSpPr>
            <a:spLocks noGrp="1"/>
          </p:cNvSpPr>
          <p:nvPr>
            <p:ph type="sldNum" sz="quarter" idx="4"/>
          </p:nvPr>
        </p:nvSpPr>
        <p:spPr/>
        <p:txBody>
          <a:bodyPr/>
          <a:lstStyle/>
          <a:p>
            <a:fld id="{E1CE52AA-BB93-4FDB-9629-C6421C98F39B}" type="slidenum">
              <a:rPr lang="en-US" sz="1200" smtClean="0">
                <a:solidFill>
                  <a:schemeClr val="bg1">
                    <a:lumMod val="10000"/>
                  </a:schemeClr>
                </a:solidFill>
              </a:rPr>
              <a:pPr/>
              <a:t>36</a:t>
            </a:fld>
            <a:endParaRPr lang="en-US" sz="1200">
              <a:solidFill>
                <a:schemeClr val="bg1">
                  <a:lumMod val="10000"/>
                </a:schemeClr>
              </a:solidFill>
            </a:endParaRPr>
          </a:p>
        </p:txBody>
      </p:sp>
    </p:spTree>
    <p:extLst>
      <p:ext uri="{BB962C8B-B14F-4D97-AF65-F5344CB8AC3E}">
        <p14:creationId xmlns:p14="http://schemas.microsoft.com/office/powerpoint/2010/main" val="2521141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49A0A-C7E2-CC75-E921-D00189C41013}"/>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B53E57FB-6BA7-D3EC-EDAA-88B0DF1F0611}"/>
              </a:ext>
            </a:extLst>
          </p:cNvPr>
          <p:cNvSpPr txBox="1">
            <a:spLocks noGrp="1"/>
          </p:cNvSpPr>
          <p:nvPr>
            <p:ph type="title" idx="4294967295"/>
          </p:nvPr>
        </p:nvSpPr>
        <p:spPr>
          <a:xfrm>
            <a:off x="4151312" y="430160"/>
            <a:ext cx="3889375" cy="13827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4F9C42">
                    <a:lumMod val="50000"/>
                  </a:srgbClr>
                </a:solidFill>
                <a:effectLst/>
                <a:uLnTx/>
                <a:uFillTx/>
                <a:latin typeface="Aptos SemiBold"/>
                <a:ea typeface="+mj-ea"/>
                <a:cs typeface="+mj-cs"/>
              </a:rPr>
              <a:t>Sustainability</a:t>
            </a:r>
            <a:endParaRPr kumimoji="0" lang="en-US" sz="500" b="0" i="0" u="none" strike="noStrike" kern="1200" cap="none" spc="0" normalizeH="0" baseline="0" noProof="0" dirty="0">
              <a:ln>
                <a:noFill/>
              </a:ln>
              <a:solidFill>
                <a:prstClr val="white"/>
              </a:solidFill>
              <a:effectLst/>
              <a:uLnTx/>
              <a:uFillTx/>
              <a:latin typeface="Aptos SemiBold"/>
              <a:ea typeface="+mj-ea"/>
              <a:cs typeface="+mj-cs"/>
            </a:endParaRPr>
          </a:p>
        </p:txBody>
      </p:sp>
      <p:sp>
        <p:nvSpPr>
          <p:cNvPr id="8" name="TextBox 7">
            <a:extLst>
              <a:ext uri="{FF2B5EF4-FFF2-40B4-BE49-F238E27FC236}">
                <a16:creationId xmlns:a16="http://schemas.microsoft.com/office/drawing/2014/main" id="{F6BE5F2F-C330-EA61-23A9-5665BF207FF0}"/>
              </a:ext>
            </a:extLst>
          </p:cNvPr>
          <p:cNvSpPr txBox="1"/>
          <p:nvPr/>
        </p:nvSpPr>
        <p:spPr>
          <a:xfrm>
            <a:off x="1521775" y="2146597"/>
            <a:ext cx="9148447" cy="2564805"/>
          </a:xfrm>
          <a:prstGeom prst="rect">
            <a:avLst/>
          </a:prstGeom>
          <a:noFill/>
        </p:spPr>
        <p:txBody>
          <a:bodyPr wrap="square" numCol="1" rtlCol="0">
            <a:spAutoFit/>
          </a:bodyPr>
          <a:lstStyle/>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For each activity or service that will continue after the end of your Critical Sectors grant, identify timelines, responsible staff and partners, and resource requirements. </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Review alternatives, if appropriate, to terminating services or activities. </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Develop a plan to effectively phase-out services and activities that will end on the last day of the grant.</a:t>
            </a:r>
          </a:p>
        </p:txBody>
      </p:sp>
      <p:sp>
        <p:nvSpPr>
          <p:cNvPr id="3" name="Slide Number Placeholder 2">
            <a:extLst>
              <a:ext uri="{FF2B5EF4-FFF2-40B4-BE49-F238E27FC236}">
                <a16:creationId xmlns:a16="http://schemas.microsoft.com/office/drawing/2014/main" id="{03A74CC4-6ED4-3ADC-2D46-FE09C01FF4B2}"/>
              </a:ext>
            </a:extLst>
          </p:cNvPr>
          <p:cNvSpPr>
            <a:spLocks noGrp="1"/>
          </p:cNvSpPr>
          <p:nvPr>
            <p:ph type="sldNum" sz="quarter" idx="4"/>
          </p:nvPr>
        </p:nvSpPr>
        <p:spPr/>
        <p:txBody>
          <a:bodyPr/>
          <a:lstStyle/>
          <a:p>
            <a:fld id="{E1CE52AA-BB93-4FDB-9629-C6421C98F39B}" type="slidenum">
              <a:rPr lang="en-US" sz="1200" smtClean="0">
                <a:solidFill>
                  <a:schemeClr val="bg1">
                    <a:lumMod val="10000"/>
                  </a:schemeClr>
                </a:solidFill>
              </a:rPr>
              <a:pPr/>
              <a:t>37</a:t>
            </a:fld>
            <a:endParaRPr lang="en-US" sz="1200">
              <a:solidFill>
                <a:schemeClr val="bg1">
                  <a:lumMod val="10000"/>
                </a:schemeClr>
              </a:solidFill>
            </a:endParaRPr>
          </a:p>
        </p:txBody>
      </p:sp>
    </p:spTree>
    <p:extLst>
      <p:ext uri="{BB962C8B-B14F-4D97-AF65-F5344CB8AC3E}">
        <p14:creationId xmlns:p14="http://schemas.microsoft.com/office/powerpoint/2010/main" val="3566376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582D8-1ADA-A551-C43A-96D45FBB0E92}"/>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29FD5F16-AC08-DB23-FCEA-A1E019400C8B}"/>
              </a:ext>
            </a:extLst>
          </p:cNvPr>
          <p:cNvSpPr txBox="1">
            <a:spLocks noGrp="1"/>
          </p:cNvSpPr>
          <p:nvPr>
            <p:ph type="title" idx="4294967295"/>
          </p:nvPr>
        </p:nvSpPr>
        <p:spPr>
          <a:xfrm>
            <a:off x="3969249" y="858806"/>
            <a:ext cx="4253501" cy="7997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4F9C42">
                    <a:lumMod val="50000"/>
                  </a:srgbClr>
                </a:solidFill>
                <a:effectLst/>
                <a:uLnTx/>
                <a:uFillTx/>
                <a:latin typeface="Aptos SemiBold"/>
                <a:ea typeface="+mj-ea"/>
                <a:cs typeface="+mj-cs"/>
              </a:rPr>
              <a:t>Staffing Needs</a:t>
            </a:r>
            <a:endParaRPr kumimoji="0" lang="en-US" sz="500" b="0" i="0" u="none" strike="noStrike" kern="1200" cap="none" spc="0" normalizeH="0" baseline="0" noProof="0" dirty="0">
              <a:ln>
                <a:noFill/>
              </a:ln>
              <a:solidFill>
                <a:prstClr val="white"/>
              </a:solidFill>
              <a:effectLst/>
              <a:uLnTx/>
              <a:uFillTx/>
              <a:latin typeface="Aptos SemiBold"/>
              <a:ea typeface="+mj-ea"/>
              <a:cs typeface="+mj-cs"/>
            </a:endParaRPr>
          </a:p>
        </p:txBody>
      </p:sp>
      <p:sp>
        <p:nvSpPr>
          <p:cNvPr id="8" name="TextBox 7">
            <a:extLst>
              <a:ext uri="{FF2B5EF4-FFF2-40B4-BE49-F238E27FC236}">
                <a16:creationId xmlns:a16="http://schemas.microsoft.com/office/drawing/2014/main" id="{664789C4-7D94-BA55-3ECB-E92E26CDA509}"/>
              </a:ext>
            </a:extLst>
          </p:cNvPr>
          <p:cNvSpPr txBox="1"/>
          <p:nvPr/>
        </p:nvSpPr>
        <p:spPr>
          <a:xfrm>
            <a:off x="1496934" y="2069515"/>
            <a:ext cx="9198130" cy="3672800"/>
          </a:xfrm>
          <a:prstGeom prst="rect">
            <a:avLst/>
          </a:prstGeom>
          <a:noFill/>
        </p:spPr>
        <p:txBody>
          <a:bodyPr wrap="square" numCol="1" rtlCol="0">
            <a:spAutoFit/>
          </a:bodyPr>
          <a:lstStyle/>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Make sure that your Critical Sectors team is aware that the grant is ending and share plans for sustaining or ending grant activities and services. Transparency is key!</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Identify which staff are needed to close out your grant. Cross-train Critical Sectors team members and develop plans for transitioning them to other programs.</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Celebrate your Critical Sectors team’s accomplishments! Build staff enthusiasm for wrapping up grant activities and moving on to new initiatives.</a:t>
            </a:r>
          </a:p>
        </p:txBody>
      </p:sp>
      <p:sp>
        <p:nvSpPr>
          <p:cNvPr id="3" name="Slide Number Placeholder 2">
            <a:extLst>
              <a:ext uri="{FF2B5EF4-FFF2-40B4-BE49-F238E27FC236}">
                <a16:creationId xmlns:a16="http://schemas.microsoft.com/office/drawing/2014/main" id="{DD45E528-4AC2-6314-5D53-7866CC573A81}"/>
              </a:ext>
            </a:extLst>
          </p:cNvPr>
          <p:cNvSpPr>
            <a:spLocks noGrp="1"/>
          </p:cNvSpPr>
          <p:nvPr>
            <p:ph type="sldNum" sz="quarter" idx="4"/>
          </p:nvPr>
        </p:nvSpPr>
        <p:spPr/>
        <p:txBody>
          <a:bodyPr/>
          <a:lstStyle/>
          <a:p>
            <a:fld id="{E1CE52AA-BB93-4FDB-9629-C6421C98F39B}" type="slidenum">
              <a:rPr lang="en-US" sz="1200" smtClean="0">
                <a:solidFill>
                  <a:schemeClr val="bg1">
                    <a:lumMod val="10000"/>
                  </a:schemeClr>
                </a:solidFill>
              </a:rPr>
              <a:pPr/>
              <a:t>38</a:t>
            </a:fld>
            <a:endParaRPr lang="en-US" sz="1200">
              <a:solidFill>
                <a:schemeClr val="bg1">
                  <a:lumMod val="10000"/>
                </a:schemeClr>
              </a:solidFill>
            </a:endParaRPr>
          </a:p>
        </p:txBody>
      </p:sp>
    </p:spTree>
    <p:extLst>
      <p:ext uri="{BB962C8B-B14F-4D97-AF65-F5344CB8AC3E}">
        <p14:creationId xmlns:p14="http://schemas.microsoft.com/office/powerpoint/2010/main" val="3625170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691EB-EC91-9DAC-2368-EB63DF9EAC8B}"/>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8E094A00-4136-54A6-604F-4D45B423217F}"/>
              </a:ext>
            </a:extLst>
          </p:cNvPr>
          <p:cNvSpPr txBox="1">
            <a:spLocks noGrp="1"/>
          </p:cNvSpPr>
          <p:nvPr>
            <p:ph type="title" idx="4294967295"/>
          </p:nvPr>
        </p:nvSpPr>
        <p:spPr>
          <a:xfrm>
            <a:off x="3775075" y="412607"/>
            <a:ext cx="4641850" cy="1381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4F9C42">
                    <a:lumMod val="50000"/>
                  </a:srgbClr>
                </a:solidFill>
                <a:effectLst/>
                <a:uLnTx/>
                <a:uFillTx/>
                <a:latin typeface="Aptos SemiBold"/>
                <a:ea typeface="+mj-ea"/>
                <a:cs typeface="+mj-cs"/>
              </a:rPr>
              <a:t>Leaving a Legacy</a:t>
            </a:r>
            <a:endParaRPr kumimoji="0" lang="en-US" sz="500" b="0" i="0" u="none" strike="noStrike" kern="1200" cap="none" spc="0" normalizeH="0" baseline="0" noProof="0" dirty="0">
              <a:ln>
                <a:noFill/>
              </a:ln>
              <a:solidFill>
                <a:prstClr val="white"/>
              </a:solidFill>
              <a:effectLst/>
              <a:uLnTx/>
              <a:uFillTx/>
              <a:latin typeface="Aptos SemiBold"/>
              <a:ea typeface="+mj-ea"/>
              <a:cs typeface="+mj-cs"/>
            </a:endParaRPr>
          </a:p>
        </p:txBody>
      </p:sp>
      <p:sp>
        <p:nvSpPr>
          <p:cNvPr id="8" name="TextBox 7">
            <a:extLst>
              <a:ext uri="{FF2B5EF4-FFF2-40B4-BE49-F238E27FC236}">
                <a16:creationId xmlns:a16="http://schemas.microsoft.com/office/drawing/2014/main" id="{8C3AA111-B268-3705-3F98-7839FC89F7E0}"/>
              </a:ext>
            </a:extLst>
          </p:cNvPr>
          <p:cNvSpPr txBox="1"/>
          <p:nvPr/>
        </p:nvSpPr>
        <p:spPr>
          <a:xfrm>
            <a:off x="1541124" y="2130132"/>
            <a:ext cx="9113177" cy="3672800"/>
          </a:xfrm>
          <a:prstGeom prst="rect">
            <a:avLst/>
          </a:prstGeom>
          <a:noFill/>
        </p:spPr>
        <p:txBody>
          <a:bodyPr wrap="square" numCol="1" rtlCol="0">
            <a:spAutoFit/>
          </a:bodyPr>
          <a:lstStyle/>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Thank partners, community members</a:t>
            </a:r>
            <a:r>
              <a:rPr lang="en-US" sz="2400" dirty="0">
                <a:solidFill>
                  <a:srgbClr val="000000"/>
                </a:solidFill>
                <a:latin typeface="Aptos Narrow" panose="020B0004020202020204" pitchFamily="34" charset="0"/>
              </a:rPr>
              <a:t> </a:t>
            </a: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and leaders for supporting Critical Sectors, and make sure they know whom to contact if they have questions about the project or need support in the future.</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Gather information from partners and participants on the grant’s impact (data and statistics along with narrative information) to include in your final report.</a:t>
            </a:r>
          </a:p>
          <a:p>
            <a:pPr marL="342900" marR="0" lvl="0" indent="-342900" algn="l" defTabSz="914400" rtl="0" eaLnBrk="1" fontAlgn="auto" latinLnBrk="0" hangingPunct="1">
              <a:lnSpc>
                <a:spcPct val="100000"/>
              </a:lnSpc>
              <a:spcBef>
                <a:spcPts val="1000"/>
              </a:spcBef>
              <a:spcAft>
                <a:spcPts val="0"/>
              </a:spcAft>
              <a:buClrTx/>
              <a:buSzPct val="80000"/>
              <a:buFont typeface="Wingdings" panose="05000000000000000000" pitchFamily="2" charset="2"/>
              <a:buChar char="§"/>
              <a:tabLst/>
              <a:defRPr/>
            </a:pPr>
            <a:r>
              <a:rPr kumimoji="0" lang="en-US" sz="2400" b="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Present your participants’ successes, performance data, and community impact to the groups your project serves and those in positions to support your work.</a:t>
            </a:r>
          </a:p>
        </p:txBody>
      </p:sp>
      <p:sp>
        <p:nvSpPr>
          <p:cNvPr id="3" name="Slide Number Placeholder 2">
            <a:extLst>
              <a:ext uri="{FF2B5EF4-FFF2-40B4-BE49-F238E27FC236}">
                <a16:creationId xmlns:a16="http://schemas.microsoft.com/office/drawing/2014/main" id="{FE59CC06-3D9C-CCB4-9926-088BD75969A0}"/>
              </a:ext>
            </a:extLst>
          </p:cNvPr>
          <p:cNvSpPr>
            <a:spLocks noGrp="1"/>
          </p:cNvSpPr>
          <p:nvPr>
            <p:ph type="sldNum" sz="quarter" idx="4"/>
          </p:nvPr>
        </p:nvSpPr>
        <p:spPr/>
        <p:txBody>
          <a:bodyPr/>
          <a:lstStyle/>
          <a:p>
            <a:fld id="{E1CE52AA-BB93-4FDB-9629-C6421C98F39B}" type="slidenum">
              <a:rPr lang="en-US" sz="1200" smtClean="0">
                <a:solidFill>
                  <a:schemeClr val="bg1">
                    <a:lumMod val="10000"/>
                  </a:schemeClr>
                </a:solidFill>
              </a:rPr>
              <a:pPr/>
              <a:t>39</a:t>
            </a:fld>
            <a:endParaRPr lang="en-US" sz="1200">
              <a:solidFill>
                <a:schemeClr val="bg1">
                  <a:lumMod val="10000"/>
                </a:schemeClr>
              </a:solidFill>
            </a:endParaRPr>
          </a:p>
        </p:txBody>
      </p:sp>
    </p:spTree>
    <p:extLst>
      <p:ext uri="{BB962C8B-B14F-4D97-AF65-F5344CB8AC3E}">
        <p14:creationId xmlns:p14="http://schemas.microsoft.com/office/powerpoint/2010/main" val="3601589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2377D-5834-51AE-6B3B-A8ABCF96F752}"/>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5CBD8FD2-36F3-0AE2-D296-3606A2FA1B91}"/>
              </a:ext>
            </a:extLst>
          </p:cNvPr>
          <p:cNvSpPr txBox="1">
            <a:spLocks noGrp="1"/>
          </p:cNvSpPr>
          <p:nvPr>
            <p:ph type="title" idx="4294967295"/>
          </p:nvPr>
        </p:nvSpPr>
        <p:spPr>
          <a:xfrm>
            <a:off x="4043981" y="1102266"/>
            <a:ext cx="4104038" cy="945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4F9C42">
                    <a:lumMod val="50000"/>
                  </a:srgbClr>
                </a:solidFill>
                <a:effectLst/>
                <a:uLnTx/>
                <a:uFillTx/>
                <a:latin typeface="Aptos SemiBold"/>
                <a:ea typeface="+mj-ea"/>
                <a:cs typeface="+mj-cs"/>
              </a:rPr>
              <a:t>New Resource</a:t>
            </a:r>
            <a:endParaRPr kumimoji="0" lang="en-US" sz="500" b="0" i="0" u="none" strike="noStrike" kern="1200" cap="none" spc="0" normalizeH="0" baseline="0" noProof="0" dirty="0">
              <a:ln>
                <a:noFill/>
              </a:ln>
              <a:solidFill>
                <a:prstClr val="white"/>
              </a:solidFill>
              <a:effectLst/>
              <a:uLnTx/>
              <a:uFillTx/>
              <a:latin typeface="Aptos SemiBold"/>
              <a:ea typeface="+mj-ea"/>
              <a:cs typeface="+mj-cs"/>
            </a:endParaRPr>
          </a:p>
        </p:txBody>
      </p:sp>
      <p:sp>
        <p:nvSpPr>
          <p:cNvPr id="8" name="TextBox 7">
            <a:extLst>
              <a:ext uri="{FF2B5EF4-FFF2-40B4-BE49-F238E27FC236}">
                <a16:creationId xmlns:a16="http://schemas.microsoft.com/office/drawing/2014/main" id="{0DEFE489-4C80-BE15-769C-95343E17AACF}"/>
              </a:ext>
            </a:extLst>
          </p:cNvPr>
          <p:cNvSpPr txBox="1"/>
          <p:nvPr/>
        </p:nvSpPr>
        <p:spPr>
          <a:xfrm>
            <a:off x="2720917" y="2672382"/>
            <a:ext cx="6750165" cy="1513235"/>
          </a:xfrm>
          <a:prstGeom prst="rect">
            <a:avLst/>
          </a:prstGeom>
          <a:noFill/>
        </p:spPr>
        <p:txBody>
          <a:bodyPr wrap="square" numCol="1" rtlCol="0">
            <a:spAutoFit/>
          </a:bodyPr>
          <a:lstStyle/>
          <a:p>
            <a:pPr lvl="0">
              <a:spcBef>
                <a:spcPts val="1000"/>
              </a:spcBef>
              <a:buSzPct val="80000"/>
              <a:defRPr/>
            </a:pPr>
            <a:r>
              <a:rPr lang="en-US" sz="2800" dirty="0">
                <a:solidFill>
                  <a:srgbClr val="4F9C42">
                    <a:lumMod val="50000"/>
                  </a:srgbClr>
                </a:solidFill>
                <a:latin typeface="Aptos SemiBold"/>
                <a:hlinkClick r:id="rId3"/>
              </a:rPr>
              <a:t>Critical Sectors Wrap Up Checklist</a:t>
            </a:r>
            <a:endParaRPr kumimoji="0" lang="en-US" sz="280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p>
            <a:pPr marR="0" lvl="0" algn="l" defTabSz="914400" rtl="0" eaLnBrk="1" fontAlgn="auto" latinLnBrk="0" hangingPunct="1">
              <a:lnSpc>
                <a:spcPct val="100000"/>
              </a:lnSpc>
              <a:spcBef>
                <a:spcPts val="1000"/>
              </a:spcBef>
              <a:spcAft>
                <a:spcPts val="0"/>
              </a:spcAft>
              <a:buClrTx/>
              <a:buSzPct val="80000"/>
              <a:tabLst/>
              <a:defRPr/>
            </a:pPr>
            <a:r>
              <a:rPr kumimoji="0" lang="en-US" sz="280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The detailed checklist can be found within the Critical Sector</a:t>
            </a:r>
            <a:r>
              <a:rPr lang="en-US" sz="2800" dirty="0">
                <a:solidFill>
                  <a:srgbClr val="000000"/>
                </a:solidFill>
                <a:latin typeface="Aptos Narrow" panose="020B0004020202020204" pitchFamily="34" charset="0"/>
              </a:rPr>
              <a:t>s Community on WorkforceGPS.</a:t>
            </a:r>
          </a:p>
        </p:txBody>
      </p:sp>
      <p:sp>
        <p:nvSpPr>
          <p:cNvPr id="3" name="Slide Number Placeholder 2">
            <a:extLst>
              <a:ext uri="{FF2B5EF4-FFF2-40B4-BE49-F238E27FC236}">
                <a16:creationId xmlns:a16="http://schemas.microsoft.com/office/drawing/2014/main" id="{4903EDE5-E86B-9199-C6A2-F04802A038FE}"/>
              </a:ext>
            </a:extLst>
          </p:cNvPr>
          <p:cNvSpPr>
            <a:spLocks noGrp="1"/>
          </p:cNvSpPr>
          <p:nvPr>
            <p:ph type="sldNum" sz="quarter" idx="4"/>
          </p:nvPr>
        </p:nvSpPr>
        <p:spPr/>
        <p:txBody>
          <a:bodyPr/>
          <a:lstStyle/>
          <a:p>
            <a:fld id="{E1CE52AA-BB93-4FDB-9629-C6421C98F39B}" type="slidenum">
              <a:rPr lang="en-US" sz="1200" smtClean="0">
                <a:solidFill>
                  <a:schemeClr val="bg1">
                    <a:lumMod val="10000"/>
                  </a:schemeClr>
                </a:solidFill>
              </a:rPr>
              <a:pPr/>
              <a:t>40</a:t>
            </a:fld>
            <a:endParaRPr lang="en-US" sz="1200">
              <a:solidFill>
                <a:schemeClr val="bg1">
                  <a:lumMod val="10000"/>
                </a:schemeClr>
              </a:solidFill>
            </a:endParaRPr>
          </a:p>
        </p:txBody>
      </p:sp>
    </p:spTree>
    <p:extLst>
      <p:ext uri="{BB962C8B-B14F-4D97-AF65-F5344CB8AC3E}">
        <p14:creationId xmlns:p14="http://schemas.microsoft.com/office/powerpoint/2010/main" val="19300577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2" name="Title 18">
            <a:extLst>
              <a:ext uri="{FF2B5EF4-FFF2-40B4-BE49-F238E27FC236}">
                <a16:creationId xmlns:a16="http://schemas.microsoft.com/office/drawing/2014/main" id="{813C87BF-3111-2AEE-DEB5-3732B2A1CB29}"/>
              </a:ext>
            </a:extLst>
          </p:cNvPr>
          <p:cNvSpPr txBox="1">
            <a:spLocks noGrp="1"/>
          </p:cNvSpPr>
          <p:nvPr>
            <p:ph type="title" idx="4294967295"/>
          </p:nvPr>
        </p:nvSpPr>
        <p:spPr>
          <a:xfrm>
            <a:off x="2460257" y="2451205"/>
            <a:ext cx="4765040" cy="13821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r>
              <a:rPr lang="en-US" dirty="0"/>
              <a:t>Closing Remarks</a:t>
            </a:r>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r>
              <a:rPr lang="en-US">
                <a:latin typeface="Aptos Black" panose="020B0004020202020204" pitchFamily="34" charset="0"/>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r>
              <a:rPr lang="en-US">
                <a:latin typeface="Aptos Black" panose="020B0004020202020204" pitchFamily="34" charset="0"/>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422868" y="4135371"/>
            <a:ext cx="640080" cy="369332"/>
          </a:xfrm>
          <a:prstGeom prst="rect">
            <a:avLst/>
          </a:prstGeom>
          <a:noFill/>
        </p:spPr>
        <p:txBody>
          <a:bodyPr wrap="square" rtlCol="0">
            <a:spAutoFit/>
          </a:bodyPr>
          <a:lstStyle/>
          <a:p>
            <a:r>
              <a:rPr lang="en-US">
                <a:latin typeface="Aptos Black" panose="020B0004020202020204" pitchFamily="34" charset="0"/>
              </a:rPr>
              <a:t>Job</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261499" y="5686864"/>
            <a:ext cx="1049773" cy="369332"/>
          </a:xfrm>
          <a:prstGeom prst="rect">
            <a:avLst/>
          </a:prstGeom>
          <a:noFill/>
        </p:spPr>
        <p:txBody>
          <a:bodyPr wrap="square" rtlCol="0">
            <a:spAutoFit/>
          </a:bodyPr>
          <a:lstStyle/>
          <a:p>
            <a:r>
              <a:rPr lang="en-US">
                <a:latin typeface="Aptos Black" panose="020B0004020202020204" pitchFamily="34" charset="0"/>
              </a:rPr>
              <a:t>Quality</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r>
              <a:rPr lang="en-US">
                <a:latin typeface="Aptos Black" panose="020B0004020202020204" pitchFamily="34" charset="0"/>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r>
              <a:rPr lang="en-US">
                <a:latin typeface="Aptos Black" panose="020B0004020202020204" pitchFamily="34" charset="0"/>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r>
              <a:rPr lang="en-US">
                <a:latin typeface="Aptos Black" panose="020B0004020202020204" pitchFamily="34" charset="0"/>
              </a:rPr>
              <a:t>Grant</a:t>
            </a:r>
            <a:r>
              <a:rPr lang="en-US"/>
              <a:t> </a:t>
            </a:r>
            <a:r>
              <a:rPr lang="en-US">
                <a:latin typeface="Aptos Black" panose="020B0004020202020204" pitchFamily="34" charset="0"/>
              </a:rPr>
              <a:t>Management</a:t>
            </a:r>
          </a:p>
        </p:txBody>
      </p:sp>
    </p:spTree>
    <p:extLst>
      <p:ext uri="{BB962C8B-B14F-4D97-AF65-F5344CB8AC3E}">
        <p14:creationId xmlns:p14="http://schemas.microsoft.com/office/powerpoint/2010/main" val="7224829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341EB6A-4AFB-EB30-5762-E50DC9543506}"/>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5749" b="35749"/>
          <a:stretch>
            <a:fillRect/>
          </a:stretch>
        </p:blipFill>
        <p:spPr>
          <a:xfrm>
            <a:off x="-117409" y="4894442"/>
            <a:ext cx="12207875" cy="2120900"/>
          </a:xfrm>
        </p:spPr>
      </p:pic>
      <p:sp>
        <p:nvSpPr>
          <p:cNvPr id="3" name="Title 2">
            <a:extLst>
              <a:ext uri="{FF2B5EF4-FFF2-40B4-BE49-F238E27FC236}">
                <a16:creationId xmlns:a16="http://schemas.microsoft.com/office/drawing/2014/main" id="{A0034E89-1952-5288-08A0-70A4A73BE39E}"/>
              </a:ext>
            </a:extLst>
          </p:cNvPr>
          <p:cNvSpPr>
            <a:spLocks noGrp="1"/>
          </p:cNvSpPr>
          <p:nvPr>
            <p:ph type="ctrTitle"/>
          </p:nvPr>
        </p:nvSpPr>
        <p:spPr>
          <a:xfrm>
            <a:off x="2716998" y="383958"/>
            <a:ext cx="6758004" cy="901117"/>
          </a:xfrm>
          <a:noFill/>
        </p:spPr>
        <p:txBody>
          <a:bodyPr anchor="b"/>
          <a:lstStyle/>
          <a:p>
            <a:pPr marR="0">
              <a:lnSpc>
                <a:spcPct val="100000"/>
              </a:lnSpc>
              <a:spcBef>
                <a:spcPts val="1500"/>
              </a:spcBef>
              <a:spcAft>
                <a:spcPts val="1500"/>
              </a:spcAft>
            </a:pPr>
            <a:r>
              <a:rPr lang="en-US" sz="4800" dirty="0">
                <a:solidFill>
                  <a:srgbClr val="274E21"/>
                </a:solidFill>
              </a:rPr>
              <a:t>All Sessions: Next Steps</a:t>
            </a:r>
            <a:endParaRPr lang="en-US" sz="4800" u="sng" dirty="0">
              <a:solidFill>
                <a:srgbClr val="274E21"/>
              </a:solidFill>
              <a:latin typeface="Aptos" panose="020B0004020202020204" pitchFamily="34" charset="0"/>
              <a:cs typeface="Calibri" panose="020F0502020204030204" pitchFamily="34" charset="0"/>
            </a:endParaRPr>
          </a:p>
        </p:txBody>
      </p:sp>
      <p:sp>
        <p:nvSpPr>
          <p:cNvPr id="2" name="Content Placeholder 2">
            <a:extLst>
              <a:ext uri="{FF2B5EF4-FFF2-40B4-BE49-F238E27FC236}">
                <a16:creationId xmlns:a16="http://schemas.microsoft.com/office/drawing/2014/main" id="{479CCDA0-9D1B-41A9-50F5-3D317631D424}"/>
              </a:ext>
            </a:extLst>
          </p:cNvPr>
          <p:cNvSpPr txBox="1">
            <a:spLocks/>
          </p:cNvSpPr>
          <p:nvPr/>
        </p:nvSpPr>
        <p:spPr>
          <a:xfrm>
            <a:off x="856488" y="2760266"/>
            <a:ext cx="10479024" cy="2781837"/>
          </a:xfrm>
          <a:prstGeom prst="rect">
            <a:avLst/>
          </a:prstGeom>
          <a:noFill/>
        </p:spPr>
        <p:txBody>
          <a:bodyPr anchor="ctr">
            <a:noAutofit/>
          </a:bodyPr>
          <a:lstStyle>
            <a:lvl1pPr marL="228600" indent="-228600" algn="l" defTabSz="914400" rtl="0" eaLnBrk="1" latinLnBrk="0" hangingPunct="1">
              <a:lnSpc>
                <a:spcPct val="100000"/>
              </a:lnSpc>
              <a:spcBef>
                <a:spcPts val="1000"/>
              </a:spcBef>
              <a:buSzPct val="80000"/>
              <a:buFont typeface="Wingdings" panose="05000000000000000000" pitchFamily="2" charset="2"/>
              <a:buChar char="§"/>
              <a:defRPr sz="2800" kern="1200">
                <a:solidFill>
                  <a:schemeClr val="tx1"/>
                </a:solidFill>
                <a:latin typeface="Aptos Narrow" panose="020B0004020202020204" pitchFamily="34" charset="0"/>
                <a:ea typeface="+mn-ea"/>
                <a:cs typeface="+mn-cs"/>
              </a:defRPr>
            </a:lvl1pPr>
            <a:lvl2pPr marL="685800" indent="-228600" algn="l" defTabSz="914400" rtl="0" eaLnBrk="1" latinLnBrk="0" hangingPunct="1">
              <a:lnSpc>
                <a:spcPct val="100000"/>
              </a:lnSpc>
              <a:spcBef>
                <a:spcPts val="500"/>
              </a:spcBef>
              <a:buSzPct val="80000"/>
              <a:buFont typeface="Wingdings" panose="05000000000000000000" pitchFamily="2" charset="2"/>
              <a:buChar char="§"/>
              <a:defRPr sz="2600" kern="1200">
                <a:solidFill>
                  <a:schemeClr val="tx1"/>
                </a:solidFill>
                <a:latin typeface="Aptos Narrow" panose="020B0004020202020204" pitchFamily="34" charset="0"/>
                <a:ea typeface="+mn-ea"/>
                <a:cs typeface="+mn-cs"/>
              </a:defRPr>
            </a:lvl2pPr>
            <a:lvl3pPr marL="1143000" indent="-228600" algn="l" defTabSz="914400" rtl="0" eaLnBrk="1" latinLnBrk="0" hangingPunct="1">
              <a:lnSpc>
                <a:spcPct val="100000"/>
              </a:lnSpc>
              <a:spcBef>
                <a:spcPts val="500"/>
              </a:spcBef>
              <a:buSzPct val="80000"/>
              <a:buFont typeface="Wingdings" panose="05000000000000000000" pitchFamily="2" charset="2"/>
              <a:buChar char="§"/>
              <a:defRPr sz="2400" kern="1200">
                <a:solidFill>
                  <a:schemeClr val="tx1"/>
                </a:solidFill>
                <a:latin typeface="Aptos Narrow" panose="020B0004020202020204" pitchFamily="34" charset="0"/>
                <a:ea typeface="+mn-ea"/>
                <a:cs typeface="+mn-cs"/>
              </a:defRPr>
            </a:lvl3pPr>
            <a:lvl4pPr marL="1600200" indent="-228600" algn="l" defTabSz="914400" rtl="0" eaLnBrk="1" latinLnBrk="0" hangingPunct="1">
              <a:lnSpc>
                <a:spcPct val="100000"/>
              </a:lnSpc>
              <a:spcBef>
                <a:spcPts val="500"/>
              </a:spcBef>
              <a:buSzPct val="80000"/>
              <a:buFont typeface="Wingdings" panose="05000000000000000000" pitchFamily="2" charset="2"/>
              <a:buChar char="§"/>
              <a:defRPr sz="2200" kern="1200">
                <a:solidFill>
                  <a:schemeClr val="tx1"/>
                </a:solidFill>
                <a:latin typeface="Aptos Narrow" panose="020B0004020202020204" pitchFamily="34" charset="0"/>
                <a:ea typeface="+mn-ea"/>
                <a:cs typeface="+mn-cs"/>
              </a:defRPr>
            </a:lvl4pPr>
            <a:lvl5pPr marL="2057400" indent="-228600" algn="l" defTabSz="914400" rtl="0" eaLnBrk="1" latinLnBrk="0" hangingPunct="1">
              <a:lnSpc>
                <a:spcPct val="100000"/>
              </a:lnSpc>
              <a:spcBef>
                <a:spcPts val="500"/>
              </a:spcBef>
              <a:buSzPct val="80000"/>
              <a:buFont typeface="Wingdings" panose="05000000000000000000" pitchFamily="2" charset="2"/>
              <a:buChar char="§"/>
              <a:defRPr sz="2000" kern="1200">
                <a:solidFill>
                  <a:schemeClr val="tx1"/>
                </a:solidFill>
                <a:latin typeface="Aptos Narrow"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1200"/>
              </a:spcAft>
            </a:pPr>
            <a:r>
              <a:rPr kumimoji="0" lang="en-US" sz="2600" i="0" u="none" strike="noStrike" kern="1200" cap="none" spc="0" normalizeH="0" baseline="0" noProof="0" dirty="0">
                <a:ln>
                  <a:noFill/>
                </a:ln>
                <a:solidFill>
                  <a:srgbClr val="000000"/>
                </a:solidFill>
                <a:effectLst/>
                <a:uLnTx/>
                <a:uFillTx/>
                <a:latin typeface="Aptos Narrow"/>
                <a:ea typeface="+mn-ea"/>
                <a:cs typeface="+mn-cs"/>
              </a:rPr>
              <a:t>From yesterday Performance Technical Assistance - Measuring Success to Tell Your Story session: </a:t>
            </a:r>
          </a:p>
          <a:p>
            <a:pPr lvl="1">
              <a:spcBef>
                <a:spcPts val="1200"/>
              </a:spcBef>
              <a:spcAft>
                <a:spcPts val="1200"/>
              </a:spcAft>
            </a:pPr>
            <a:r>
              <a:rPr kumimoji="0" lang="en-US" sz="2400" i="0" u="none" strike="noStrike" kern="1200" cap="none" spc="0" normalizeH="0" baseline="0" noProof="0" dirty="0">
                <a:ln>
                  <a:noFill/>
                </a:ln>
                <a:solidFill>
                  <a:srgbClr val="000000"/>
                </a:solidFill>
                <a:effectLst/>
                <a:uLnTx/>
                <a:uFillTx/>
                <a:latin typeface="Aptos Narrow"/>
                <a:ea typeface="+mn-ea"/>
                <a:cs typeface="+mn-cs"/>
              </a:rPr>
              <a:t>By March 18, 2026, </a:t>
            </a:r>
            <a:r>
              <a:rPr kumimoji="0" lang="en-US" sz="2400" i="0" u="none" strike="noStrike" kern="1200" cap="none" spc="0" normalizeH="0" baseline="0" noProof="0" dirty="0">
                <a:ln>
                  <a:noFill/>
                </a:ln>
                <a:solidFill>
                  <a:srgbClr val="000000"/>
                </a:solidFill>
                <a:effectLst/>
                <a:uLnTx/>
                <a:uFillTx/>
                <a:latin typeface="Aptos Narrow"/>
                <a:ea typeface="+mn-ea"/>
                <a:cs typeface="+mn-cs"/>
                <a:hlinkClick r:id="rId4"/>
              </a:rPr>
              <a:t>email</a:t>
            </a:r>
            <a:r>
              <a:rPr kumimoji="0" lang="en-US" sz="2400" i="0" u="none" strike="noStrike" kern="1200" cap="none" spc="0" normalizeH="0" baseline="0" noProof="0" dirty="0">
                <a:ln>
                  <a:noFill/>
                </a:ln>
                <a:solidFill>
                  <a:srgbClr val="000000"/>
                </a:solidFill>
                <a:effectLst/>
                <a:uLnTx/>
                <a:uFillTx/>
                <a:latin typeface="Aptos Narrow"/>
                <a:ea typeface="+mn-ea"/>
                <a:cs typeface="+mn-cs"/>
              </a:rPr>
              <a:t> your Critical Sectors project’s Success Story that highlights its impact. </a:t>
            </a:r>
          </a:p>
          <a:p>
            <a:pPr>
              <a:spcBef>
                <a:spcPts val="1200"/>
              </a:spcBef>
              <a:spcAft>
                <a:spcPts val="1200"/>
              </a:spcAft>
            </a:pPr>
            <a:r>
              <a:rPr lang="en-US" sz="2600" dirty="0">
                <a:solidFill>
                  <a:srgbClr val="000000"/>
                </a:solidFill>
                <a:latin typeface="Aptos Narrow"/>
              </a:rPr>
              <a:t>From today’s Technical Assistance: Sustainability 101  session:</a:t>
            </a:r>
          </a:p>
          <a:p>
            <a:pPr lvl="1">
              <a:spcBef>
                <a:spcPts val="1200"/>
              </a:spcBef>
              <a:spcAft>
                <a:spcPts val="1200"/>
              </a:spcAft>
            </a:pPr>
            <a:r>
              <a:rPr lang="en-US" sz="2400" dirty="0">
                <a:solidFill>
                  <a:srgbClr val="000000"/>
                </a:solidFill>
                <a:latin typeface="Aptos Narrow"/>
              </a:rPr>
              <a:t>Review the Sustainability Checklist and prepare to discussion your status in upcoming peer to peer sessions.</a:t>
            </a:r>
          </a:p>
          <a:p>
            <a:pPr>
              <a:spcBef>
                <a:spcPts val="1200"/>
              </a:spcBef>
              <a:spcAft>
                <a:spcPts val="1200"/>
              </a:spcAft>
            </a:pPr>
            <a:r>
              <a:rPr lang="en-US" sz="2600" dirty="0">
                <a:solidFill>
                  <a:srgbClr val="000000"/>
                </a:solidFill>
                <a:latin typeface="Aptos Narrow"/>
              </a:rPr>
              <a:t>Round 2: Tier 1 Grantees:</a:t>
            </a:r>
          </a:p>
          <a:p>
            <a:pPr lvl="1">
              <a:spcBef>
                <a:spcPts val="1200"/>
              </a:spcBef>
              <a:spcAft>
                <a:spcPts val="1200"/>
              </a:spcAft>
            </a:pPr>
            <a:r>
              <a:rPr lang="en-US" sz="2400" dirty="0">
                <a:solidFill>
                  <a:srgbClr val="000000"/>
                </a:solidFill>
                <a:latin typeface="Aptos Narrow"/>
              </a:rPr>
              <a:t>Be on the lookout for an email from the Closeout Team</a:t>
            </a:r>
          </a:p>
          <a:p>
            <a:pPr lvl="1">
              <a:spcBef>
                <a:spcPts val="1200"/>
              </a:spcBef>
              <a:spcAft>
                <a:spcPts val="1200"/>
              </a:spcAft>
              <a:buFont typeface="Arial" panose="020B0604020202020204" pitchFamily="34" charset="0"/>
              <a:buChar char="•"/>
            </a:pPr>
            <a:endParaRPr lang="en-US" dirty="0">
              <a:cs typeface="Calibri" panose="020F0502020204030204" pitchFamily="34" charset="0"/>
            </a:endParaRPr>
          </a:p>
        </p:txBody>
      </p:sp>
    </p:spTree>
    <p:extLst>
      <p:ext uri="{BB962C8B-B14F-4D97-AF65-F5344CB8AC3E}">
        <p14:creationId xmlns:p14="http://schemas.microsoft.com/office/powerpoint/2010/main" val="3502134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FE770-5949-AD3E-FC30-028215378D05}"/>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75DC499-F6EC-CC1D-E81E-C18C9A02F311}"/>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5749" b="35749"/>
          <a:stretch>
            <a:fillRect/>
          </a:stretch>
        </p:blipFill>
        <p:spPr>
          <a:xfrm>
            <a:off x="-117409" y="4894442"/>
            <a:ext cx="12207875" cy="2120900"/>
          </a:xfrm>
        </p:spPr>
      </p:pic>
      <p:sp>
        <p:nvSpPr>
          <p:cNvPr id="3" name="Title 2">
            <a:extLst>
              <a:ext uri="{FF2B5EF4-FFF2-40B4-BE49-F238E27FC236}">
                <a16:creationId xmlns:a16="http://schemas.microsoft.com/office/drawing/2014/main" id="{26069B39-F369-730D-9707-0FCF5F0D2DD8}"/>
              </a:ext>
            </a:extLst>
          </p:cNvPr>
          <p:cNvSpPr>
            <a:spLocks noGrp="1"/>
          </p:cNvSpPr>
          <p:nvPr>
            <p:ph type="ctrTitle"/>
          </p:nvPr>
        </p:nvSpPr>
        <p:spPr>
          <a:xfrm>
            <a:off x="2362695" y="493407"/>
            <a:ext cx="7509279" cy="901117"/>
          </a:xfrm>
          <a:noFill/>
        </p:spPr>
        <p:txBody>
          <a:bodyPr anchor="b"/>
          <a:lstStyle/>
          <a:p>
            <a:pPr marR="0">
              <a:lnSpc>
                <a:spcPct val="100000"/>
              </a:lnSpc>
              <a:spcBef>
                <a:spcPts val="1500"/>
              </a:spcBef>
              <a:spcAft>
                <a:spcPts val="1500"/>
              </a:spcAft>
            </a:pPr>
            <a:r>
              <a:rPr lang="en-US" sz="4800" dirty="0">
                <a:solidFill>
                  <a:srgbClr val="274E21"/>
                </a:solidFill>
              </a:rPr>
              <a:t>Thank you for participating!</a:t>
            </a:r>
            <a:endParaRPr lang="en-US" sz="4800" u="sng" dirty="0">
              <a:solidFill>
                <a:srgbClr val="274E21"/>
              </a:solidFill>
              <a:latin typeface="Aptos" panose="020B0004020202020204" pitchFamily="34" charset="0"/>
              <a:cs typeface="Calibri" panose="020F0502020204030204" pitchFamily="34" charset="0"/>
            </a:endParaRPr>
          </a:p>
        </p:txBody>
      </p:sp>
      <p:sp>
        <p:nvSpPr>
          <p:cNvPr id="2" name="Content Placeholder 2">
            <a:extLst>
              <a:ext uri="{FF2B5EF4-FFF2-40B4-BE49-F238E27FC236}">
                <a16:creationId xmlns:a16="http://schemas.microsoft.com/office/drawing/2014/main" id="{BBC93D69-BC89-2DB2-25EF-6544BFDEE25B}"/>
              </a:ext>
            </a:extLst>
          </p:cNvPr>
          <p:cNvSpPr txBox="1">
            <a:spLocks/>
          </p:cNvSpPr>
          <p:nvPr/>
        </p:nvSpPr>
        <p:spPr>
          <a:xfrm>
            <a:off x="1529923" y="1671204"/>
            <a:ext cx="9174824" cy="2781837"/>
          </a:xfrm>
          <a:prstGeom prst="rect">
            <a:avLst/>
          </a:prstGeom>
          <a:noFill/>
        </p:spPr>
        <p:txBody>
          <a:bodyPr anchor="ctr">
            <a:noAutofit/>
          </a:bodyPr>
          <a:lstStyle>
            <a:lvl1pPr marL="228600" indent="-228600" algn="l" defTabSz="914400" rtl="0" eaLnBrk="1" latinLnBrk="0" hangingPunct="1">
              <a:lnSpc>
                <a:spcPct val="100000"/>
              </a:lnSpc>
              <a:spcBef>
                <a:spcPts val="1000"/>
              </a:spcBef>
              <a:buSzPct val="80000"/>
              <a:buFont typeface="Wingdings" panose="05000000000000000000" pitchFamily="2" charset="2"/>
              <a:buChar char="§"/>
              <a:defRPr sz="2800" kern="1200">
                <a:solidFill>
                  <a:schemeClr val="tx1"/>
                </a:solidFill>
                <a:latin typeface="Aptos Narrow" panose="020B0004020202020204" pitchFamily="34" charset="0"/>
                <a:ea typeface="+mn-ea"/>
                <a:cs typeface="+mn-cs"/>
              </a:defRPr>
            </a:lvl1pPr>
            <a:lvl2pPr marL="685800" indent="-228600" algn="l" defTabSz="914400" rtl="0" eaLnBrk="1" latinLnBrk="0" hangingPunct="1">
              <a:lnSpc>
                <a:spcPct val="100000"/>
              </a:lnSpc>
              <a:spcBef>
                <a:spcPts val="500"/>
              </a:spcBef>
              <a:buSzPct val="80000"/>
              <a:buFont typeface="Wingdings" panose="05000000000000000000" pitchFamily="2" charset="2"/>
              <a:buChar char="§"/>
              <a:defRPr sz="2600" kern="1200">
                <a:solidFill>
                  <a:schemeClr val="tx1"/>
                </a:solidFill>
                <a:latin typeface="Aptos Narrow" panose="020B0004020202020204" pitchFamily="34" charset="0"/>
                <a:ea typeface="+mn-ea"/>
                <a:cs typeface="+mn-cs"/>
              </a:defRPr>
            </a:lvl2pPr>
            <a:lvl3pPr marL="1143000" indent="-228600" algn="l" defTabSz="914400" rtl="0" eaLnBrk="1" latinLnBrk="0" hangingPunct="1">
              <a:lnSpc>
                <a:spcPct val="100000"/>
              </a:lnSpc>
              <a:spcBef>
                <a:spcPts val="500"/>
              </a:spcBef>
              <a:buSzPct val="80000"/>
              <a:buFont typeface="Wingdings" panose="05000000000000000000" pitchFamily="2" charset="2"/>
              <a:buChar char="§"/>
              <a:defRPr sz="2400" kern="1200">
                <a:solidFill>
                  <a:schemeClr val="tx1"/>
                </a:solidFill>
                <a:latin typeface="Aptos Narrow" panose="020B0004020202020204" pitchFamily="34" charset="0"/>
                <a:ea typeface="+mn-ea"/>
                <a:cs typeface="+mn-cs"/>
              </a:defRPr>
            </a:lvl3pPr>
            <a:lvl4pPr marL="1600200" indent="-228600" algn="l" defTabSz="914400" rtl="0" eaLnBrk="1" latinLnBrk="0" hangingPunct="1">
              <a:lnSpc>
                <a:spcPct val="100000"/>
              </a:lnSpc>
              <a:spcBef>
                <a:spcPts val="500"/>
              </a:spcBef>
              <a:buSzPct val="80000"/>
              <a:buFont typeface="Wingdings" panose="05000000000000000000" pitchFamily="2" charset="2"/>
              <a:buChar char="§"/>
              <a:defRPr sz="2200" kern="1200">
                <a:solidFill>
                  <a:schemeClr val="tx1"/>
                </a:solidFill>
                <a:latin typeface="Aptos Narrow" panose="020B0004020202020204" pitchFamily="34" charset="0"/>
                <a:ea typeface="+mn-ea"/>
                <a:cs typeface="+mn-cs"/>
              </a:defRPr>
            </a:lvl4pPr>
            <a:lvl5pPr marL="2057400" indent="-228600" algn="l" defTabSz="914400" rtl="0" eaLnBrk="1" latinLnBrk="0" hangingPunct="1">
              <a:lnSpc>
                <a:spcPct val="100000"/>
              </a:lnSpc>
              <a:spcBef>
                <a:spcPts val="500"/>
              </a:spcBef>
              <a:buSzPct val="80000"/>
              <a:buFont typeface="Wingdings" panose="05000000000000000000" pitchFamily="2" charset="2"/>
              <a:buChar char="§"/>
              <a:defRPr sz="2000" kern="1200">
                <a:solidFill>
                  <a:schemeClr val="tx1"/>
                </a:solidFill>
                <a:latin typeface="Aptos Narrow"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1200"/>
              </a:spcAft>
            </a:pPr>
            <a:r>
              <a:rPr lang="en-US" sz="2600" dirty="0">
                <a:cs typeface="Calibri" panose="020F0502020204030204" pitchFamily="34" charset="0"/>
              </a:rPr>
              <a:t>Contact</a:t>
            </a:r>
            <a:r>
              <a:rPr lang="en-US" sz="2600" dirty="0">
                <a:solidFill>
                  <a:schemeClr val="tx1"/>
                </a:solidFill>
              </a:rPr>
              <a:t> the Critical Sectors Program Office at </a:t>
            </a:r>
            <a:r>
              <a:rPr lang="en-US" sz="2600" u="sng" dirty="0">
                <a:solidFill>
                  <a:srgbClr val="0000FF"/>
                </a:solidFill>
                <a:cs typeface="Calibri" panose="020F0502020204030204" pitchFamily="34" charset="0"/>
              </a:rPr>
              <a:t>Criticalsectors@dol.gov</a:t>
            </a:r>
          </a:p>
          <a:p>
            <a:pPr>
              <a:spcBef>
                <a:spcPts val="1200"/>
              </a:spcBef>
              <a:spcAft>
                <a:spcPts val="1200"/>
              </a:spcAft>
            </a:pPr>
            <a:r>
              <a:rPr lang="en-US" sz="2600" dirty="0">
                <a:solidFill>
                  <a:schemeClr val="tx1"/>
                </a:solidFill>
                <a:cs typeface="Calibri" panose="020F0502020204030204" pitchFamily="34" charset="0"/>
              </a:rPr>
              <a:t>To </a:t>
            </a:r>
            <a:r>
              <a:rPr lang="en-US" sz="2600" b="1" dirty="0">
                <a:solidFill>
                  <a:schemeClr val="tx1"/>
                </a:solidFill>
                <a:cs typeface="Calibri" panose="020F0502020204030204" pitchFamily="34" charset="0"/>
              </a:rPr>
              <a:t>anonymously </a:t>
            </a:r>
            <a:r>
              <a:rPr lang="en-US" sz="2600" dirty="0">
                <a:solidFill>
                  <a:schemeClr val="tx1"/>
                </a:solidFill>
                <a:cs typeface="Calibri" panose="020F0502020204030204" pitchFamily="34" charset="0"/>
              </a:rPr>
              <a:t>ask questions of - or give feedback to the Critical Sectors Program Office team, </a:t>
            </a:r>
            <a:r>
              <a:rPr lang="en-US" sz="2600" u="sng" dirty="0">
                <a:solidFill>
                  <a:srgbClr val="0000FF"/>
                </a:solidFill>
                <a:cs typeface="Calibri" panose="020F0502020204030204" pitchFamily="34" charset="0"/>
                <a:hlinkClick r:id="rId4"/>
              </a:rPr>
              <a:t>complete our form.</a:t>
            </a:r>
            <a:endParaRPr lang="en-US" sz="2600" u="sng" dirty="0">
              <a:solidFill>
                <a:srgbClr val="0000FF"/>
              </a:solidFill>
              <a:cs typeface="Calibri" panose="020F0502020204030204" pitchFamily="34" charset="0"/>
            </a:endParaRPr>
          </a:p>
          <a:p>
            <a:pPr>
              <a:spcBef>
                <a:spcPts val="1200"/>
              </a:spcBef>
              <a:spcAft>
                <a:spcPts val="1200"/>
              </a:spcAft>
            </a:pPr>
            <a:r>
              <a:rPr lang="en-US" sz="2600" dirty="0">
                <a:cs typeface="Calibri" panose="020F0502020204030204" pitchFamily="34" charset="0"/>
              </a:rPr>
              <a:t>The next P2P is Thursday, March 19</a:t>
            </a:r>
            <a:r>
              <a:rPr lang="en-US" sz="2600" baseline="30000" dirty="0">
                <a:cs typeface="Calibri" panose="020F0502020204030204" pitchFamily="34" charset="0"/>
              </a:rPr>
              <a:t>th </a:t>
            </a:r>
            <a:r>
              <a:rPr lang="en-US" sz="2600" dirty="0">
                <a:cs typeface="Calibri" panose="020F0502020204030204" pitchFamily="34" charset="0"/>
              </a:rPr>
              <a:t>at 2 PM ET.</a:t>
            </a:r>
          </a:p>
        </p:txBody>
      </p:sp>
      <p:pic>
        <p:nvPicPr>
          <p:cNvPr id="7" name="Picture 6">
            <a:extLst>
              <a:ext uri="{FF2B5EF4-FFF2-40B4-BE49-F238E27FC236}">
                <a16:creationId xmlns:a16="http://schemas.microsoft.com/office/drawing/2014/main" id="{7BB10412-54E4-F013-1ABF-355E9A5EBD4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5"/>
          <a:stretch>
            <a:fillRect/>
          </a:stretch>
        </p:blipFill>
        <p:spPr>
          <a:xfrm>
            <a:off x="-15876" y="4729721"/>
            <a:ext cx="12207875" cy="2128279"/>
          </a:xfrm>
          <a:prstGeom prst="rect">
            <a:avLst/>
          </a:prstGeom>
        </p:spPr>
      </p:pic>
    </p:spTree>
    <p:extLst>
      <p:ext uri="{BB962C8B-B14F-4D97-AF65-F5344CB8AC3E}">
        <p14:creationId xmlns:p14="http://schemas.microsoft.com/office/powerpoint/2010/main" val="33170699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C82E38-7AD9-31A8-93D9-45239BC899C1}"/>
              </a:ext>
            </a:extLst>
          </p:cNvPr>
          <p:cNvSpPr>
            <a:spLocks noGrp="1"/>
          </p:cNvSpPr>
          <p:nvPr>
            <p:ph type="title"/>
          </p:nvPr>
        </p:nvSpPr>
        <p:spPr>
          <a:xfrm>
            <a:off x="763827" y="1005920"/>
            <a:ext cx="3950822" cy="914400"/>
          </a:xfrm>
        </p:spPr>
        <p:txBody>
          <a:bodyPr/>
          <a:lstStyle/>
          <a:p>
            <a:r>
              <a:rPr lang="en-US" dirty="0"/>
              <a:t>Thank You!</a:t>
            </a:r>
            <a:r>
              <a:rPr lang="en-US" sz="100" dirty="0"/>
              <a:t>(6)</a:t>
            </a:r>
          </a:p>
        </p:txBody>
      </p:sp>
      <p:sp>
        <p:nvSpPr>
          <p:cNvPr id="6" name="Text Placeholder 5">
            <a:extLst>
              <a:ext uri="{FF2B5EF4-FFF2-40B4-BE49-F238E27FC236}">
                <a16:creationId xmlns:a16="http://schemas.microsoft.com/office/drawing/2014/main" id="{459D46A6-7B1D-22BA-F847-A8FEBF2B571A}"/>
              </a:ext>
            </a:extLst>
          </p:cNvPr>
          <p:cNvSpPr>
            <a:spLocks noGrp="1"/>
          </p:cNvSpPr>
          <p:nvPr>
            <p:ph type="body" sz="quarter" idx="11"/>
          </p:nvPr>
        </p:nvSpPr>
        <p:spPr>
          <a:xfrm>
            <a:off x="592377" y="2240513"/>
            <a:ext cx="5503623" cy="914400"/>
          </a:xfrm>
        </p:spPr>
        <p:txBody>
          <a:bodyPr/>
          <a:lstStyle/>
          <a:p>
            <a:r>
              <a:rPr lang="en-US"/>
              <a:t>Connect with us on the </a:t>
            </a:r>
            <a:r>
              <a:rPr lang="en-US">
                <a:hlinkClick r:id="rId2"/>
              </a:rPr>
              <a:t>Critical Sectors Community</a:t>
            </a:r>
            <a:r>
              <a:rPr lang="en-US"/>
              <a:t> on WorkforceGPS.</a:t>
            </a:r>
          </a:p>
        </p:txBody>
      </p:sp>
    </p:spTree>
    <p:extLst>
      <p:ext uri="{BB962C8B-B14F-4D97-AF65-F5344CB8AC3E}">
        <p14:creationId xmlns:p14="http://schemas.microsoft.com/office/powerpoint/2010/main" val="31004649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AngleLinesVTI">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CSD">
      <a:majorFont>
        <a:latin typeface="Aptos Black"/>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355FB38F-CCED-487D-9D21-843391616690}"/>
    </a:ext>
  </a:extLst>
</a:theme>
</file>

<file path=ppt/theme/theme2.xml><?xml version="1.0" encoding="utf-8"?>
<a:theme xmlns:a="http://schemas.openxmlformats.org/drawingml/2006/main" name="Title">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CSD">
      <a:majorFont>
        <a:latin typeface="Aptos Black"/>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1E052414-5771-409A-AFB1-C2EDB30FFFC3}"/>
    </a:ext>
  </a:extLst>
</a:theme>
</file>

<file path=ppt/theme/theme3.xml><?xml version="1.0" encoding="utf-8"?>
<a:theme xmlns:a="http://schemas.openxmlformats.org/drawingml/2006/main" name="Agenda ">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48E6DCFD-60AE-4F0C-A49D-1BF9D27A434F}"/>
    </a:ext>
  </a:extLst>
</a:theme>
</file>

<file path=ppt/theme/theme4.xml><?xml version="1.0" encoding="utf-8"?>
<a:theme xmlns:a="http://schemas.openxmlformats.org/drawingml/2006/main" name="Content Slides">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Custom 1">
      <a:majorFont>
        <a:latin typeface="Aptos SemiBold"/>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C18F7DCB-F5DC-4FEE-9384-FDEB7079C62F}"/>
    </a:ext>
  </a:extLst>
</a:theme>
</file>

<file path=ppt/theme/theme5.xml><?xml version="1.0" encoding="utf-8"?>
<a:theme xmlns:a="http://schemas.openxmlformats.org/drawingml/2006/main" name="Transi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8FFA4714-6476-4AF1-9164-5B933A8E9EFB}"/>
    </a:ext>
  </a:extLst>
</a:theme>
</file>

<file path=ppt/theme/theme6.xml><?xml version="1.0" encoding="utf-8"?>
<a:theme xmlns:a="http://schemas.openxmlformats.org/drawingml/2006/main" name="Pol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2D172A29-E0AC-45A0-8720-7958DF7E80D9}"/>
    </a:ext>
  </a:extLst>
</a:theme>
</file>

<file path=ppt/theme/theme7.xml><?xml version="1.0" encoding="utf-8"?>
<a:theme xmlns:a="http://schemas.openxmlformats.org/drawingml/2006/main" name="Question and Answer">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7E5E8111-99F2-414C-A821-4B7D116AFF74}"/>
    </a:ext>
  </a:extLst>
</a:theme>
</file>

<file path=ppt/theme/theme8.xml><?xml version="1.0" encoding="utf-8"?>
<a:theme xmlns:a="http://schemas.openxmlformats.org/drawingml/2006/main" name="Closing Title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815D3C08-4A22-40E5-86AB-55D66FAFF1D3}"/>
    </a:ext>
  </a:extLst>
</a:theme>
</file>

<file path=ppt/theme/theme9.xml><?xml version="1.0" encoding="utf-8"?>
<a:theme xmlns:a="http://schemas.openxmlformats.org/drawingml/2006/main" name="1_AngleLinesVTI">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355FB38F-CCED-487D-9D21-843391616690}"/>
    </a:ext>
  </a:extLst>
</a:theme>
</file>

<file path=ppt/theme/theme10.xml><?xml version="1.0" encoding="utf-8"?>
<a:theme xmlns:a="http://schemas.openxmlformats.org/drawingml/2006/main" name="2_AngleLinesVTI">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4000" dirty="0">
            <a:latin typeface="Aptos SemiBold" panose="020B0004020202020204" pitchFamily="34" charset="0"/>
          </a:defRPr>
        </a:defPPr>
      </a:lstStyle>
    </a:txDef>
  </a:objectDefaults>
  <a:extraClrSchemeLst/>
  <a:extLst>
    <a:ext uri="{05A4C25C-085E-4340-85A3-A5531E510DB2}">
      <thm15:themeFamily xmlns:thm15="http://schemas.microsoft.com/office/thememl/2012/main" name="Critical Sectors PPT Template 1" id="{0720195F-561F-409D-A7DB-6B3B1F5FFDC6}" vid="{355FB38F-CCED-487D-9D21-843391616690}"/>
    </a:ext>
  </a:extLst>
</a:theme>
</file>

<file path=ppt/theme/theme11.xml><?xml version="1.0" encoding="utf-8"?>
<a:theme xmlns:a="http://schemas.openxmlformats.org/drawingml/2006/main" name="2_Content Slides">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Custom 1">
      <a:majorFont>
        <a:latin typeface="Aptos SemiBold"/>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C18F7DCB-F5DC-4FEE-9384-FDEB7079C62F}"/>
    </a:ext>
  </a:extLst>
</a:theme>
</file>

<file path=ppt/theme/theme12.xml><?xml version="1.0" encoding="utf-8"?>
<a:theme xmlns:a="http://schemas.openxmlformats.org/drawingml/2006/main" name="1_Content Slides">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Custom 1">
      <a:majorFont>
        <a:latin typeface="Aptos SemiBold"/>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C18F7DCB-F5DC-4FEE-9384-FDEB7079C62F}"/>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ec04ac9-2787-4223-a8ba-ced80dcc86f2">
      <Terms xmlns="http://schemas.microsoft.com/office/infopath/2007/PartnerControls"/>
    </lcf76f155ced4ddcb4097134ff3c332f>
    <SharedWithUsers xmlns="6e77d341-0c9c-4f8e-9363-aefd082ffdee">
      <UserInfo>
        <DisplayName>Makonnen, Zewditu - ETA</DisplayName>
        <AccountId>12</AccountId>
        <AccountType/>
      </UserInfo>
      <UserInfo>
        <DisplayName>Stocks, Christina E - ETA</DisplayName>
        <AccountId>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D59D981F581CA48AE61693551EBAE5A" ma:contentTypeVersion="14" ma:contentTypeDescription="Create a new document." ma:contentTypeScope="" ma:versionID="a34d7e2526b71ab7e2ccccd65df9bdd2">
  <xsd:schema xmlns:xsd="http://www.w3.org/2001/XMLSchema" xmlns:xs="http://www.w3.org/2001/XMLSchema" xmlns:p="http://schemas.microsoft.com/office/2006/metadata/properties" xmlns:ns2="4ec04ac9-2787-4223-a8ba-ced80dcc86f2" xmlns:ns3="6e77d341-0c9c-4f8e-9363-aefd082ffdee" targetNamespace="http://schemas.microsoft.com/office/2006/metadata/properties" ma:root="true" ma:fieldsID="cd1c915c044579156b4de94c539b68d7" ns2:_="" ns3:_="">
    <xsd:import namespace="4ec04ac9-2787-4223-a8ba-ced80dcc86f2"/>
    <xsd:import namespace="6e77d341-0c9c-4f8e-9363-aefd082ffde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2:MediaServiceDateTaken" minOccurs="0"/>
                <xsd:element ref="ns2:MediaServiceGenerationTime" minOccurs="0"/>
                <xsd:element ref="ns2:MediaServiceEventHashCode" minOccurs="0"/>
                <xsd:element ref="ns2:MediaServiceSearchProperties"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c04ac9-2787-4223-a8ba-ced80dcc86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77d341-0c9c-4f8e-9363-aefd082ffde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E62E91-3991-445A-ADE0-DB143B39320F}">
  <ds:schemaRefs>
    <ds:schemaRef ds:uri="http://schemas.microsoft.com/sharepoint/v3/contenttype/forms"/>
  </ds:schemaRefs>
</ds:datastoreItem>
</file>

<file path=customXml/itemProps2.xml><?xml version="1.0" encoding="utf-8"?>
<ds:datastoreItem xmlns:ds="http://schemas.openxmlformats.org/officeDocument/2006/customXml" ds:itemID="{3C20BE78-9FDF-401B-B412-3AA10EC5BEA3}">
  <ds:schemaRefs>
    <ds:schemaRef ds:uri="http://purl.org/dc/dcmitype/"/>
    <ds:schemaRef ds:uri="http://purl.org/dc/elements/1.1/"/>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6e77d341-0c9c-4f8e-9363-aefd082ffdee"/>
    <ds:schemaRef ds:uri="4ec04ac9-2787-4223-a8ba-ced80dcc86f2"/>
    <ds:schemaRef ds:uri="http://purl.org/dc/terms/"/>
  </ds:schemaRefs>
</ds:datastoreItem>
</file>

<file path=customXml/itemProps3.xml><?xml version="1.0" encoding="utf-8"?>
<ds:datastoreItem xmlns:ds="http://schemas.openxmlformats.org/officeDocument/2006/customXml" ds:itemID="{E5BB89E9-6C5C-46A2-9405-3A61406654AA}">
  <ds:schemaRefs>
    <ds:schemaRef ds:uri="4ec04ac9-2787-4223-a8ba-ced80dcc86f2"/>
    <ds:schemaRef ds:uri="6e77d341-0c9c-4f8e-9363-aefd082ffd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Critical Sectors PPT Template 1</Template>
  <TotalTime>11</TotalTime>
  <Words>2207</Words>
  <Application>Microsoft Office PowerPoint</Application>
  <PresentationFormat>Widescreen</PresentationFormat>
  <Paragraphs>355</Paragraphs>
  <Slides>44</Slides>
  <Notes>39</Notes>
  <HiddenSlides>0</HiddenSlides>
  <MMClips>0</MMClips>
  <ScaleCrop>false</ScaleCrop>
  <HeadingPairs>
    <vt:vector size="6" baseType="variant">
      <vt:variant>
        <vt:lpstr>Fonts Used</vt:lpstr>
      </vt:variant>
      <vt:variant>
        <vt:i4>17</vt:i4>
      </vt:variant>
      <vt:variant>
        <vt:lpstr>Theme</vt:lpstr>
      </vt:variant>
      <vt:variant>
        <vt:i4>12</vt:i4>
      </vt:variant>
      <vt:variant>
        <vt:lpstr>Slide Titles</vt:lpstr>
      </vt:variant>
      <vt:variant>
        <vt:i4>44</vt:i4>
      </vt:variant>
    </vt:vector>
  </HeadingPairs>
  <TitlesOfParts>
    <vt:vector size="73" baseType="lpstr">
      <vt:lpstr>Noto Sans Symbols</vt:lpstr>
      <vt:lpstr>Aptos</vt:lpstr>
      <vt:lpstr>Aptos Black</vt:lpstr>
      <vt:lpstr>Aptos Display</vt:lpstr>
      <vt:lpstr>Aptos Light</vt:lpstr>
      <vt:lpstr>Aptos Narrow</vt:lpstr>
      <vt:lpstr>Aptos SemiBold</vt:lpstr>
      <vt:lpstr>Arial</vt:lpstr>
      <vt:lpstr>Arial Narrow</vt:lpstr>
      <vt:lpstr>Calibri</vt:lpstr>
      <vt:lpstr>Courier New</vt:lpstr>
      <vt:lpstr>Roboto</vt:lpstr>
      <vt:lpstr>Segoe UI</vt:lpstr>
      <vt:lpstr>Univers Condensed Light</vt:lpstr>
      <vt:lpstr>Webdings</vt:lpstr>
      <vt:lpstr>Wingdings</vt:lpstr>
      <vt:lpstr>Wingdings 3</vt:lpstr>
      <vt:lpstr>AngleLinesVTI</vt:lpstr>
      <vt:lpstr>Title</vt:lpstr>
      <vt:lpstr>Agenda </vt:lpstr>
      <vt:lpstr>Content Slides</vt:lpstr>
      <vt:lpstr>Transition Slides</vt:lpstr>
      <vt:lpstr>Poll</vt:lpstr>
      <vt:lpstr>Question and Answer</vt:lpstr>
      <vt:lpstr>Closing Title </vt:lpstr>
      <vt:lpstr>1_AngleLinesVTI</vt:lpstr>
      <vt:lpstr>2_AngleLinesVTI</vt:lpstr>
      <vt:lpstr>2_Content Slides</vt:lpstr>
      <vt:lpstr>1_Content Slides</vt:lpstr>
      <vt:lpstr>2026 Peer-to-Peer Virtual Intensive: Day 2</vt:lpstr>
      <vt:lpstr>Today’s Moderator</vt:lpstr>
      <vt:lpstr>Purpose, Agreements, &amp; Introductions</vt:lpstr>
      <vt:lpstr>Day Two: Part 2 Agenda</vt:lpstr>
      <vt:lpstr>Essential Steps for a Smooth Federal Grant Closeout</vt:lpstr>
      <vt:lpstr>Presenters(2)</vt:lpstr>
      <vt:lpstr>Closeout Process Basics</vt:lpstr>
      <vt:lpstr>Closeout Solutions</vt:lpstr>
      <vt:lpstr>Contact Us</vt:lpstr>
      <vt:lpstr>Hospitality Grantee Spotlight Presentations)</vt:lpstr>
      <vt:lpstr>Employ Milwaukee (MKE)</vt:lpstr>
      <vt:lpstr>ServeMKE: Quality Jobs for Hospitality Workers</vt:lpstr>
      <vt:lpstr>Employ MKE: Success Indicators 2024 Self-Assessment Results</vt:lpstr>
      <vt:lpstr>Employ MKE: Success Indicators Feb 2026 Self-Assessment Results</vt:lpstr>
      <vt:lpstr>Employ MKE: Experts in/Seeking Expertise In</vt:lpstr>
      <vt:lpstr>Employ MKE: What’s Next?</vt:lpstr>
      <vt:lpstr>Thank You!(3)</vt:lpstr>
      <vt:lpstr>Hospitality Training Academy</vt:lpstr>
      <vt:lpstr>Hospitality Culinary Registered Apprenticeship Replication Project</vt:lpstr>
      <vt:lpstr>Hospitality Training Academy: Success Indicators 2024 Self-Assessment Results</vt:lpstr>
      <vt:lpstr>Hospitality Training Academy: Success Indicators Feb 2026 Self-Assessment Results </vt:lpstr>
      <vt:lpstr>Hospitality Training Academy: Experts in/Seeking Expertise In</vt:lpstr>
      <vt:lpstr>Hospitality Training Academy: What’s Next?</vt:lpstr>
      <vt:lpstr>Thank You!(4)</vt:lpstr>
      <vt:lpstr>Workforce Development Council of Seattle-King County</vt:lpstr>
      <vt:lpstr>Workforce Development Council (WDC) of Seattle-King County: Project Overview</vt:lpstr>
      <vt:lpstr>WDC Sea-King: Success Indicators  Feb 2026 Self-Assessment Results </vt:lpstr>
      <vt:lpstr>WDC Seak-King: Experts in/Seeking Expertise In</vt:lpstr>
      <vt:lpstr>WDC Sea-King: What’s Next?</vt:lpstr>
      <vt:lpstr>Thank You! (5)</vt:lpstr>
      <vt:lpstr>Grant Management TA: Finishing Strong - Grant Wrap Up</vt:lpstr>
      <vt:lpstr>Grant Wrap-up vs. Grant Closeout</vt:lpstr>
      <vt:lpstr>Grant Wrap-Up Areas for Consideration </vt:lpstr>
      <vt:lpstr>Final Financial and Performance Reports</vt:lpstr>
      <vt:lpstr>Participant Services</vt:lpstr>
      <vt:lpstr>Partnerships</vt:lpstr>
      <vt:lpstr>Sustainability</vt:lpstr>
      <vt:lpstr>Staffing Needs</vt:lpstr>
      <vt:lpstr>Leaving a Legacy</vt:lpstr>
      <vt:lpstr>New Resource</vt:lpstr>
      <vt:lpstr>Closing Remarks</vt:lpstr>
      <vt:lpstr>All Sessions: Next Steps</vt:lpstr>
      <vt:lpstr>Thank you for participating!</vt:lpstr>
      <vt:lpstr>Thank You!(6)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Sectors 2026 Peer-to-Peer Intensive - Day 2</dc:title>
  <dc:creator>ETA@DOL.gov</dc:creator>
  <cp:lastModifiedBy>Christina Stocks - ETA</cp:lastModifiedBy>
  <cp:revision>3</cp:revision>
  <cp:lastPrinted>2026-02-24T18:38:38Z</cp:lastPrinted>
  <dcterms:created xsi:type="dcterms:W3CDTF">2024-06-03T17:30:23Z</dcterms:created>
  <dcterms:modified xsi:type="dcterms:W3CDTF">2026-03-04T23:19:19Z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0x0101008D59D981F581CA48AE61693551EBAE5A</vt:lpwstr>
  </property>
  <property fmtid="{D5CDD505-2E9C-101B-9397-08002B2CF9AE}" pid="3" name="MediaServiceImageTags">
    <vt:lpwstr/>
  </property>
</Properties>
</file>