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slideLayouts/slideLayout37.xml" ContentType="application/vnd.openxmlformats-officedocument.presentationml.slideLayout+xml"/>
  <Override PartName="/ppt/theme/theme5.xml" ContentType="application/vnd.openxmlformats-officedocument.theme+xml"/>
  <Override PartName="/ppt/tags/tag35.xml" ContentType="application/vnd.openxmlformats-officedocument.presentationml.tags+xml"/>
  <Override PartName="/ppt/tags/tag36.xml" ContentType="application/vnd.openxmlformats-officedocument.presentationml.tags+xml"/>
  <Override PartName="/ppt/slideLayouts/slideLayout38.xml" ContentType="application/vnd.openxmlformats-officedocument.presentationml.slideLayout+xml"/>
  <Override PartName="/ppt/theme/theme6.xml" ContentType="application/vnd.openxmlformats-officedocument.theme+xml"/>
  <Override PartName="/ppt/tags/tag37.xml" ContentType="application/vnd.openxmlformats-officedocument.presentationml.tags+xml"/>
  <Override PartName="/ppt/tags/tag38.xml" ContentType="application/vnd.openxmlformats-officedocument.presentationml.tags+xml"/>
  <Override PartName="/ppt/slideLayouts/slideLayout39.xml" ContentType="application/vnd.openxmlformats-officedocument.presentationml.slideLayout+xml"/>
  <Override PartName="/ppt/theme/theme7.xml" ContentType="application/vnd.openxmlformats-officedocument.theme+xml"/>
  <Override PartName="/ppt/tags/tag39.xml" ContentType="application/vnd.openxmlformats-officedocument.presentationml.tags+xml"/>
  <Override PartName="/ppt/tags/tag40.xml" ContentType="application/vnd.openxmlformats-officedocument.presentationml.tags+xml"/>
  <Override PartName="/ppt/theme/theme8.xml" ContentType="application/vnd.openxmlformats-officedocument.theme+xml"/>
  <Override PartName="/ppt/tags/tag41.xml" ContentType="application/vnd.openxmlformats-officedocument.presentationml.tags+xml"/>
  <Override PartName="/ppt/notesSlides/notesSlide1.xml" ContentType="application/vnd.openxmlformats-officedocument.presentationml.notesSlide+xml"/>
  <Override PartName="/ppt/tags/tag4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3.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44.xml" ContentType="application/vnd.openxmlformats-officedocument.presentationml.tags+xml"/>
  <Override PartName="/ppt/notesSlides/notesSlide7.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notesSlides/notesSlide8.xml" ContentType="application/vnd.openxmlformats-officedocument.presentationml.notesSlide+xml"/>
  <Override PartName="/ppt/tags/tag48.xml" ContentType="application/vnd.openxmlformats-officedocument.presentationml.tags+xml"/>
  <Override PartName="/ppt/tags/tag49.xml" ContentType="application/vnd.openxmlformats-officedocument.presentationml.tags+xml"/>
  <Override PartName="/ppt/notesSlides/notesSlide9.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11.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12.xml" ContentType="application/vnd.openxmlformats-officedocument.presentationml.notesSlide+xml"/>
  <Override PartName="/ppt/tags/tag57.xml" ContentType="application/vnd.openxmlformats-officedocument.presentationml.tags+xml"/>
  <Override PartName="/ppt/notesSlides/notesSlide13.xml" ContentType="application/vnd.openxmlformats-officedocument.presentationml.notesSlide+xml"/>
  <Override PartName="/ppt/tags/tag58.xml" ContentType="application/vnd.openxmlformats-officedocument.presentationml.tags+xml"/>
  <Override PartName="/ppt/notesSlides/notesSlide14.xml" ContentType="application/vnd.openxmlformats-officedocument.presentationml.notesSlide+xml"/>
  <Override PartName="/ppt/tags/tag59.xml" ContentType="application/vnd.openxmlformats-officedocument.presentationml.tags+xml"/>
  <Override PartName="/ppt/notesSlides/notesSlide15.xml" ContentType="application/vnd.openxmlformats-officedocument.presentationml.notesSlide+xml"/>
  <Override PartName="/ppt/tags/tag60.xml" ContentType="application/vnd.openxmlformats-officedocument.presentationml.tags+xml"/>
  <Override PartName="/ppt/notesSlides/notesSlide16.xml" ContentType="application/vnd.openxmlformats-officedocument.presentationml.notesSlide+xml"/>
  <Override PartName="/ppt/tags/tag61.xml" ContentType="application/vnd.openxmlformats-officedocument.presentationml.tags+xml"/>
  <Override PartName="/ppt/notesSlides/notesSlide17.xml" ContentType="application/vnd.openxmlformats-officedocument.presentationml.notesSlide+xml"/>
  <Override PartName="/ppt/tags/tag62.xml" ContentType="application/vnd.openxmlformats-officedocument.presentationml.tags+xml"/>
  <Override PartName="/ppt/notesSlides/notesSlide18.xml" ContentType="application/vnd.openxmlformats-officedocument.presentationml.notesSlide+xml"/>
  <Override PartName="/ppt/tags/tag63.xml" ContentType="application/vnd.openxmlformats-officedocument.presentationml.tags+xml"/>
  <Override PartName="/ppt/notesSlides/notesSlide19.xml" ContentType="application/vnd.openxmlformats-officedocument.presentationml.notesSlide+xml"/>
  <Override PartName="/ppt/tags/tag64.xml" ContentType="application/vnd.openxmlformats-officedocument.presentationml.tags+xml"/>
  <Override PartName="/ppt/notesSlides/notesSlide20.xml" ContentType="application/vnd.openxmlformats-officedocument.presentationml.notesSlide+xml"/>
  <Override PartName="/ppt/tags/tag65.xml" ContentType="application/vnd.openxmlformats-officedocument.presentationml.tags+xml"/>
  <Override PartName="/ppt/notesSlides/notesSlide21.xml" ContentType="application/vnd.openxmlformats-officedocument.presentationml.notesSlide+xml"/>
  <Override PartName="/ppt/tags/tag66.xml" ContentType="application/vnd.openxmlformats-officedocument.presentationml.tags+xml"/>
  <Override PartName="/ppt/notesSlides/notesSlide22.xml" ContentType="application/vnd.openxmlformats-officedocument.presentationml.notesSlide+xml"/>
  <Override PartName="/ppt/tags/tag67.xml" ContentType="application/vnd.openxmlformats-officedocument.presentationml.tags+xml"/>
  <Override PartName="/ppt/notesSlides/notesSlide23.xml" ContentType="application/vnd.openxmlformats-officedocument.presentationml.notesSlide+xml"/>
  <Override PartName="/ppt/tags/tag68.xml" ContentType="application/vnd.openxmlformats-officedocument.presentationml.tags+xml"/>
  <Override PartName="/ppt/notesSlides/notesSlide24.xml" ContentType="application/vnd.openxmlformats-officedocument.presentationml.notesSlide+xml"/>
  <Override PartName="/ppt/tags/tag69.xml" ContentType="application/vnd.openxmlformats-officedocument.presentationml.tags+xml"/>
  <Override PartName="/ppt/notesSlides/notesSlide25.xml" ContentType="application/vnd.openxmlformats-officedocument.presentationml.notesSlide+xml"/>
  <Override PartName="/ppt/tags/tag70.xml" ContentType="application/vnd.openxmlformats-officedocument.presentationml.tags+xml"/>
  <Override PartName="/ppt/notesSlides/notesSlide26.xml" ContentType="application/vnd.openxmlformats-officedocument.presentationml.notesSlide+xml"/>
  <Override PartName="/ppt/tags/tag71.xml" ContentType="application/vnd.openxmlformats-officedocument.presentationml.tags+xml"/>
  <Override PartName="/ppt/notesSlides/notesSlide27.xml" ContentType="application/vnd.openxmlformats-officedocument.presentationml.notesSlide+xml"/>
  <Override PartName="/ppt/tags/tag72.xml" ContentType="application/vnd.openxmlformats-officedocument.presentationml.tags+xml"/>
  <Override PartName="/ppt/notesSlides/notesSlide28.xml" ContentType="application/vnd.openxmlformats-officedocument.presentationml.notesSlide+xml"/>
  <Override PartName="/ppt/tags/tag73.xml" ContentType="application/vnd.openxmlformats-officedocument.presentationml.tags+xml"/>
  <Override PartName="/ppt/notesSlides/notesSlide29.xml" ContentType="application/vnd.openxmlformats-officedocument.presentationml.notesSlide+xml"/>
  <Override PartName="/ppt/tags/tag74.xml" ContentType="application/vnd.openxmlformats-officedocument.presentationml.tags+xml"/>
  <Override PartName="/ppt/notesSlides/notesSlide30.xml" ContentType="application/vnd.openxmlformats-officedocument.presentationml.notesSlide+xml"/>
  <Override PartName="/ppt/tags/tag75.xml" ContentType="application/vnd.openxmlformats-officedocument.presentationml.tags+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40" r:id="rId5"/>
    <p:sldMasterId id="2147483676" r:id="rId6"/>
    <p:sldMasterId id="2147483687" r:id="rId7"/>
    <p:sldMasterId id="2147483689" r:id="rId8"/>
    <p:sldMasterId id="2147483691" r:id="rId9"/>
    <p:sldMasterId id="2147483693" r:id="rId10"/>
  </p:sldMasterIdLst>
  <p:notesMasterIdLst>
    <p:notesMasterId r:id="rId50"/>
  </p:notesMasterIdLst>
  <p:sldIdLst>
    <p:sldId id="271" r:id="rId11"/>
    <p:sldId id="256" r:id="rId12"/>
    <p:sldId id="285" r:id="rId13"/>
    <p:sldId id="337" r:id="rId14"/>
    <p:sldId id="258" r:id="rId15"/>
    <p:sldId id="304" r:id="rId16"/>
    <p:sldId id="318" r:id="rId17"/>
    <p:sldId id="261" r:id="rId18"/>
    <p:sldId id="310" r:id="rId19"/>
    <p:sldId id="311" r:id="rId20"/>
    <p:sldId id="312" r:id="rId21"/>
    <p:sldId id="266" r:id="rId22"/>
    <p:sldId id="293" r:id="rId23"/>
    <p:sldId id="262" r:id="rId24"/>
    <p:sldId id="313" r:id="rId25"/>
    <p:sldId id="335" r:id="rId26"/>
    <p:sldId id="316" r:id="rId27"/>
    <p:sldId id="314" r:id="rId28"/>
    <p:sldId id="317" r:id="rId29"/>
    <p:sldId id="320" r:id="rId30"/>
    <p:sldId id="306" r:id="rId31"/>
    <p:sldId id="319" r:id="rId32"/>
    <p:sldId id="341" r:id="rId33"/>
    <p:sldId id="302" r:id="rId34"/>
    <p:sldId id="322" r:id="rId35"/>
    <p:sldId id="331" r:id="rId36"/>
    <p:sldId id="340" r:id="rId37"/>
    <p:sldId id="324" r:id="rId38"/>
    <p:sldId id="325" r:id="rId39"/>
    <p:sldId id="326" r:id="rId40"/>
    <p:sldId id="327" r:id="rId41"/>
    <p:sldId id="328" r:id="rId42"/>
    <p:sldId id="329" r:id="rId43"/>
    <p:sldId id="330" r:id="rId44"/>
    <p:sldId id="338" r:id="rId45"/>
    <p:sldId id="332" r:id="rId46"/>
    <p:sldId id="333" r:id="rId47"/>
    <p:sldId id="334" r:id="rId48"/>
    <p:sldId id="270" r:id="rId49"/>
  </p:sldIdLst>
  <p:sldSz cx="12192000" cy="6858000"/>
  <p:notesSz cx="6858000" cy="9144000"/>
  <p:custDataLst>
    <p:tags r:id="rId5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D5EF5ED4-4E98-4B56-9FD5-08D3F26F8CE4}">
          <p14:sldIdLst>
            <p14:sldId id="271"/>
          </p14:sldIdLst>
        </p14:section>
        <p14:section name="Moderators and Presenters" id="{8B286966-EE6D-49FE-B900-B52AD8AD0832}">
          <p14:sldIdLst/>
        </p14:section>
        <p14:section name="Agenda Slide" id="{26E4B65B-5028-49A3-A07C-8CACA4DFFC3F}">
          <p14:sldIdLst/>
        </p14:section>
        <p14:section name="Title Slide" id="{E113791D-5A97-46DB-8AA3-0C9C5A90AFE8}">
          <p14:sldIdLst>
            <p14:sldId id="256"/>
            <p14:sldId id="285"/>
            <p14:sldId id="337"/>
            <p14:sldId id="258"/>
            <p14:sldId id="304"/>
            <p14:sldId id="318"/>
            <p14:sldId id="261"/>
            <p14:sldId id="310"/>
          </p14:sldIdLst>
        </p14:section>
        <p14:section name="Content Slides" id="{A2CD8426-6631-4337-99D8-9B1AA97C22EB}">
          <p14:sldIdLst>
            <p14:sldId id="311"/>
            <p14:sldId id="312"/>
            <p14:sldId id="266"/>
            <p14:sldId id="293"/>
            <p14:sldId id="262"/>
            <p14:sldId id="313"/>
            <p14:sldId id="335"/>
            <p14:sldId id="316"/>
            <p14:sldId id="314"/>
            <p14:sldId id="317"/>
            <p14:sldId id="320"/>
            <p14:sldId id="306"/>
            <p14:sldId id="319"/>
            <p14:sldId id="341"/>
            <p14:sldId id="302"/>
            <p14:sldId id="322"/>
            <p14:sldId id="331"/>
            <p14:sldId id="340"/>
            <p14:sldId id="324"/>
            <p14:sldId id="325"/>
            <p14:sldId id="326"/>
            <p14:sldId id="327"/>
            <p14:sldId id="328"/>
            <p14:sldId id="329"/>
            <p14:sldId id="330"/>
            <p14:sldId id="338"/>
            <p14:sldId id="332"/>
            <p14:sldId id="333"/>
            <p14:sldId id="334"/>
            <p14:sldId id="270"/>
          </p14:sldIdLst>
        </p14:section>
        <p14:section name="Transition Slides" id="{A69B843E-94F3-4041-A563-E8548FFD1B60}">
          <p14:sldIdLst/>
        </p14:section>
        <p14:section name="Poll Slide / Q&amp;A" id="{0E4BA22D-B77F-4826-B0EC-88C9224F9619}">
          <p14:sldIdLst/>
        </p14:section>
        <p14:section name="Closing Slide" id="{26FDD869-744A-43BC-9D5E-4ADB6D811D5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9711A70-DE80-A93E-76FD-B8E599486D53}" name="Gonzalez, Richard G - ETA" initials="RG" userId="S::Gonzalez.Richard.G@dol.gov::e699dc89-4cd5-4a9e-ac6b-6150bd9c3d26" providerId="AD"/>
  <p188:author id="{3E8BE976-A469-5D2B-B989-E60577C798F0}" name="Jones, Sandra K - VETS CTR" initials="JSKVC" userId="S::Jones.Sandra.K@dol.gov::248c1e17-cc8e-44cd-9d1f-510bb5f59fa6" providerId="AD"/>
  <p188:author id="{C983C384-0E00-6677-DE8A-5BF249397DBA}" name="Stocks, Christina E - ETA" initials="CES" userId="Stocks, Christina E - ETA" providerId="None"/>
  <p188:author id="{A7510E89-2E5D-E455-D308-1C79E7269DF7}" name="Danielle Herbert" initials="DH" userId="S::Herbert.Danielle.T@dol.gov::6548b602-143b-49f7-b9c9-9f299fbf476d" providerId="AD"/>
  <p188:author id="{0FB6B5E3-1BD7-4E2D-98B8-F9C688C8460B}" name="Sandra Jones" initials="SJ" userId="18587b7b7ecc348a" providerId="Windows Live"/>
  <p188:author id="{FF49F7EA-60E4-A4C4-0793-50482701B90B}" name="Danielle Herbert" initials="DH" userId="S::dherbert@manhattanstrategy.com::173a04a0-0ced-46d1-ba48-ecb9a2f26e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003366"/>
    <a:srgbClr val="EAEFF0"/>
    <a:srgbClr val="7A6F79"/>
    <a:srgbClr val="4A4E69"/>
    <a:srgbClr val="E6E6E6"/>
    <a:srgbClr val="979793"/>
    <a:srgbClr val="E9F0F2"/>
    <a:srgbClr val="FFFFF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FCBBD5-ACA2-4DF4-84DE-8336F78CC971}" v="4" dt="2024-05-16T13:27:25.6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957" autoAdjust="0"/>
  </p:normalViewPr>
  <p:slideViewPr>
    <p:cSldViewPr snapToGrid="0">
      <p:cViewPr varScale="1">
        <p:scale>
          <a:sx n="99" d="100"/>
          <a:sy n="99" d="100"/>
        </p:scale>
        <p:origin x="99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9.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tags" Target="tags/tag1.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microsoft.com/office/2018/10/relationships/authors" Target="authors.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555EEC-F97C-4361-B6F2-86A9E4BE22A9}" type="datetimeFigureOut">
              <a:rPr lang="en-US" smtClean="0"/>
              <a:t>5/28/2024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371E43-B689-4B93-99B6-7A2075C3B58F}" type="slidenum">
              <a:rPr lang="en-US" smtClean="0"/>
              <a:t>‹#›</a:t>
            </a:fld>
            <a:endParaRPr lang="en-US"/>
          </a:p>
        </p:txBody>
      </p:sp>
    </p:spTree>
    <p:extLst>
      <p:ext uri="{BB962C8B-B14F-4D97-AF65-F5344CB8AC3E}">
        <p14:creationId xmlns:p14="http://schemas.microsoft.com/office/powerpoint/2010/main" val="2929353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1</a:t>
            </a:fld>
            <a:endParaRPr lang="en-US"/>
          </a:p>
        </p:txBody>
      </p:sp>
    </p:spTree>
    <p:extLst>
      <p:ext uri="{BB962C8B-B14F-4D97-AF65-F5344CB8AC3E}">
        <p14:creationId xmlns:p14="http://schemas.microsoft.com/office/powerpoint/2010/main" val="1331577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2</a:t>
            </a:fld>
            <a:endParaRPr lang="en-US"/>
          </a:p>
        </p:txBody>
      </p:sp>
    </p:spTree>
    <p:extLst>
      <p:ext uri="{BB962C8B-B14F-4D97-AF65-F5344CB8AC3E}">
        <p14:creationId xmlns:p14="http://schemas.microsoft.com/office/powerpoint/2010/main" val="618154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3</a:t>
            </a:fld>
            <a:endParaRPr lang="en-US"/>
          </a:p>
        </p:txBody>
      </p:sp>
    </p:spTree>
    <p:extLst>
      <p:ext uri="{BB962C8B-B14F-4D97-AF65-F5344CB8AC3E}">
        <p14:creationId xmlns:p14="http://schemas.microsoft.com/office/powerpoint/2010/main" val="2459664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4</a:t>
            </a:fld>
            <a:endParaRPr lang="en-US"/>
          </a:p>
        </p:txBody>
      </p:sp>
    </p:spTree>
    <p:extLst>
      <p:ext uri="{BB962C8B-B14F-4D97-AF65-F5344CB8AC3E}">
        <p14:creationId xmlns:p14="http://schemas.microsoft.com/office/powerpoint/2010/main" val="831904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5</a:t>
            </a:fld>
            <a:endParaRPr lang="en-US"/>
          </a:p>
        </p:txBody>
      </p:sp>
    </p:spTree>
    <p:extLst>
      <p:ext uri="{BB962C8B-B14F-4D97-AF65-F5344CB8AC3E}">
        <p14:creationId xmlns:p14="http://schemas.microsoft.com/office/powerpoint/2010/main" val="2583429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6</a:t>
            </a:fld>
            <a:endParaRPr lang="en-US"/>
          </a:p>
        </p:txBody>
      </p:sp>
    </p:spTree>
    <p:extLst>
      <p:ext uri="{BB962C8B-B14F-4D97-AF65-F5344CB8AC3E}">
        <p14:creationId xmlns:p14="http://schemas.microsoft.com/office/powerpoint/2010/main" val="984496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7</a:t>
            </a:fld>
            <a:endParaRPr lang="en-US"/>
          </a:p>
        </p:txBody>
      </p:sp>
    </p:spTree>
    <p:extLst>
      <p:ext uri="{BB962C8B-B14F-4D97-AF65-F5344CB8AC3E}">
        <p14:creationId xmlns:p14="http://schemas.microsoft.com/office/powerpoint/2010/main" val="4059800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10</a:t>
            </a:fld>
            <a:endParaRPr lang="en-US"/>
          </a:p>
        </p:txBody>
      </p:sp>
    </p:spTree>
    <p:extLst>
      <p:ext uri="{BB962C8B-B14F-4D97-AF65-F5344CB8AC3E}">
        <p14:creationId xmlns:p14="http://schemas.microsoft.com/office/powerpoint/2010/main" val="388405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12</a:t>
            </a:fld>
            <a:endParaRPr lang="en-US"/>
          </a:p>
        </p:txBody>
      </p:sp>
    </p:spTree>
    <p:extLst>
      <p:ext uri="{BB962C8B-B14F-4D97-AF65-F5344CB8AC3E}">
        <p14:creationId xmlns:p14="http://schemas.microsoft.com/office/powerpoint/2010/main" val="523945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15</a:t>
            </a:fld>
            <a:endParaRPr lang="en-US"/>
          </a:p>
        </p:txBody>
      </p:sp>
    </p:spTree>
    <p:extLst>
      <p:ext uri="{BB962C8B-B14F-4D97-AF65-F5344CB8AC3E}">
        <p14:creationId xmlns:p14="http://schemas.microsoft.com/office/powerpoint/2010/main" val="896829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17</a:t>
            </a:fld>
            <a:endParaRPr lang="en-US"/>
          </a:p>
        </p:txBody>
      </p:sp>
    </p:spTree>
    <p:extLst>
      <p:ext uri="{BB962C8B-B14F-4D97-AF65-F5344CB8AC3E}">
        <p14:creationId xmlns:p14="http://schemas.microsoft.com/office/powerpoint/2010/main" val="1212360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19</a:t>
            </a:fld>
            <a:endParaRPr lang="en-US"/>
          </a:p>
        </p:txBody>
      </p:sp>
    </p:spTree>
    <p:extLst>
      <p:ext uri="{BB962C8B-B14F-4D97-AF65-F5344CB8AC3E}">
        <p14:creationId xmlns:p14="http://schemas.microsoft.com/office/powerpoint/2010/main" val="142050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20</a:t>
            </a:fld>
            <a:endParaRPr lang="en-US"/>
          </a:p>
        </p:txBody>
      </p:sp>
    </p:spTree>
    <p:extLst>
      <p:ext uri="{BB962C8B-B14F-4D97-AF65-F5344CB8AC3E}">
        <p14:creationId xmlns:p14="http://schemas.microsoft.com/office/powerpoint/2010/main" val="10391369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21</a:t>
            </a:fld>
            <a:endParaRPr lang="en-US"/>
          </a:p>
        </p:txBody>
      </p:sp>
    </p:spTree>
    <p:extLst>
      <p:ext uri="{BB962C8B-B14F-4D97-AF65-F5344CB8AC3E}">
        <p14:creationId xmlns:p14="http://schemas.microsoft.com/office/powerpoint/2010/main" val="13700687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22</a:t>
            </a:fld>
            <a:endParaRPr lang="en-US"/>
          </a:p>
        </p:txBody>
      </p:sp>
    </p:spTree>
    <p:extLst>
      <p:ext uri="{BB962C8B-B14F-4D97-AF65-F5344CB8AC3E}">
        <p14:creationId xmlns:p14="http://schemas.microsoft.com/office/powerpoint/2010/main" val="1275502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23</a:t>
            </a:fld>
            <a:endParaRPr lang="en-US"/>
          </a:p>
        </p:txBody>
      </p:sp>
    </p:spTree>
    <p:extLst>
      <p:ext uri="{BB962C8B-B14F-4D97-AF65-F5344CB8AC3E}">
        <p14:creationId xmlns:p14="http://schemas.microsoft.com/office/powerpoint/2010/main" val="14321409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25</a:t>
            </a:fld>
            <a:endParaRPr lang="en-US"/>
          </a:p>
        </p:txBody>
      </p:sp>
    </p:spTree>
    <p:extLst>
      <p:ext uri="{BB962C8B-B14F-4D97-AF65-F5344CB8AC3E}">
        <p14:creationId xmlns:p14="http://schemas.microsoft.com/office/powerpoint/2010/main" val="691815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26</a:t>
            </a:fld>
            <a:endParaRPr lang="en-US"/>
          </a:p>
        </p:txBody>
      </p:sp>
    </p:spTree>
    <p:extLst>
      <p:ext uri="{BB962C8B-B14F-4D97-AF65-F5344CB8AC3E}">
        <p14:creationId xmlns:p14="http://schemas.microsoft.com/office/powerpoint/2010/main" val="23469688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27</a:t>
            </a:fld>
            <a:endParaRPr lang="en-US"/>
          </a:p>
        </p:txBody>
      </p:sp>
    </p:spTree>
    <p:extLst>
      <p:ext uri="{BB962C8B-B14F-4D97-AF65-F5344CB8AC3E}">
        <p14:creationId xmlns:p14="http://schemas.microsoft.com/office/powerpoint/2010/main" val="26470994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28</a:t>
            </a:fld>
            <a:endParaRPr lang="en-US"/>
          </a:p>
        </p:txBody>
      </p:sp>
    </p:spTree>
    <p:extLst>
      <p:ext uri="{BB962C8B-B14F-4D97-AF65-F5344CB8AC3E}">
        <p14:creationId xmlns:p14="http://schemas.microsoft.com/office/powerpoint/2010/main" val="41671036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29</a:t>
            </a:fld>
            <a:endParaRPr lang="en-US"/>
          </a:p>
        </p:txBody>
      </p:sp>
    </p:spTree>
    <p:extLst>
      <p:ext uri="{BB962C8B-B14F-4D97-AF65-F5344CB8AC3E}">
        <p14:creationId xmlns:p14="http://schemas.microsoft.com/office/powerpoint/2010/main" val="786282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30</a:t>
            </a:fld>
            <a:endParaRPr lang="en-US"/>
          </a:p>
        </p:txBody>
      </p:sp>
    </p:spTree>
    <p:extLst>
      <p:ext uri="{BB962C8B-B14F-4D97-AF65-F5344CB8AC3E}">
        <p14:creationId xmlns:p14="http://schemas.microsoft.com/office/powerpoint/2010/main" val="8128705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31</a:t>
            </a:fld>
            <a:endParaRPr lang="en-US"/>
          </a:p>
        </p:txBody>
      </p:sp>
    </p:spTree>
    <p:extLst>
      <p:ext uri="{BB962C8B-B14F-4D97-AF65-F5344CB8AC3E}">
        <p14:creationId xmlns:p14="http://schemas.microsoft.com/office/powerpoint/2010/main" val="32609235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32</a:t>
            </a:fld>
            <a:endParaRPr lang="en-US"/>
          </a:p>
        </p:txBody>
      </p:sp>
    </p:spTree>
    <p:extLst>
      <p:ext uri="{BB962C8B-B14F-4D97-AF65-F5344CB8AC3E}">
        <p14:creationId xmlns:p14="http://schemas.microsoft.com/office/powerpoint/2010/main" val="34486435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33</a:t>
            </a:fld>
            <a:endParaRPr lang="en-US"/>
          </a:p>
        </p:txBody>
      </p:sp>
    </p:spTree>
    <p:extLst>
      <p:ext uri="{BB962C8B-B14F-4D97-AF65-F5344CB8AC3E}">
        <p14:creationId xmlns:p14="http://schemas.microsoft.com/office/powerpoint/2010/main" val="25206066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34</a:t>
            </a:fld>
            <a:endParaRPr lang="en-US"/>
          </a:p>
        </p:txBody>
      </p:sp>
    </p:spTree>
    <p:extLst>
      <p:ext uri="{BB962C8B-B14F-4D97-AF65-F5344CB8AC3E}">
        <p14:creationId xmlns:p14="http://schemas.microsoft.com/office/powerpoint/2010/main" val="32443072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35</a:t>
            </a:fld>
            <a:endParaRPr lang="en-US"/>
          </a:p>
        </p:txBody>
      </p:sp>
    </p:spTree>
    <p:extLst>
      <p:ext uri="{BB962C8B-B14F-4D97-AF65-F5344CB8AC3E}">
        <p14:creationId xmlns:p14="http://schemas.microsoft.com/office/powerpoint/2010/main" val="23148607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36</a:t>
            </a:fld>
            <a:endParaRPr lang="en-US"/>
          </a:p>
        </p:txBody>
      </p:sp>
    </p:spTree>
    <p:extLst>
      <p:ext uri="{BB962C8B-B14F-4D97-AF65-F5344CB8AC3E}">
        <p14:creationId xmlns:p14="http://schemas.microsoft.com/office/powerpoint/2010/main" val="42468976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37</a:t>
            </a:fld>
            <a:endParaRPr lang="en-US"/>
          </a:p>
        </p:txBody>
      </p:sp>
    </p:spTree>
    <p:extLst>
      <p:ext uri="{BB962C8B-B14F-4D97-AF65-F5344CB8AC3E}">
        <p14:creationId xmlns:p14="http://schemas.microsoft.com/office/powerpoint/2010/main" val="20230962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38</a:t>
            </a:fld>
            <a:endParaRPr lang="en-US"/>
          </a:p>
        </p:txBody>
      </p:sp>
    </p:spTree>
    <p:extLst>
      <p:ext uri="{BB962C8B-B14F-4D97-AF65-F5344CB8AC3E}">
        <p14:creationId xmlns:p14="http://schemas.microsoft.com/office/powerpoint/2010/main" val="30252521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1371E43-B689-4B93-99B6-7A2075C3B58F}" type="slidenum">
              <a:rPr lang="en-US" smtClean="0"/>
              <a:t>39</a:t>
            </a:fld>
            <a:endParaRPr lang="en-US"/>
          </a:p>
        </p:txBody>
      </p:sp>
    </p:spTree>
    <p:extLst>
      <p:ext uri="{BB962C8B-B14F-4D97-AF65-F5344CB8AC3E}">
        <p14:creationId xmlns:p14="http://schemas.microsoft.com/office/powerpoint/2010/main" val="407308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7.xml"/><Relationship Id="rId4" Type="http://schemas.openxmlformats.org/officeDocument/2006/relationships/image" Target="../media/image7.jpeg"/></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2.xml"/><Relationship Id="rId1" Type="http://schemas.openxmlformats.org/officeDocument/2006/relationships/tags" Target="../tags/tag11.xml"/><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3.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4.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5.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6.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7.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4.xml"/><Relationship Id="rId1" Type="http://schemas.openxmlformats.org/officeDocument/2006/relationships/tags" Target="../tags/tag19.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4.xml"/><Relationship Id="rId1" Type="http://schemas.openxmlformats.org/officeDocument/2006/relationships/tags" Target="../tags/tag20.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Master" Target="../slideMasters/slideMaster4.xml"/><Relationship Id="rId1" Type="http://schemas.openxmlformats.org/officeDocument/2006/relationships/tags" Target="../tags/tag2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Master" Target="../slideMasters/slideMaster4.xml"/><Relationship Id="rId1" Type="http://schemas.openxmlformats.org/officeDocument/2006/relationships/tags" Target="../tags/tag2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4.xml"/><Relationship Id="rId1" Type="http://schemas.openxmlformats.org/officeDocument/2006/relationships/tags" Target="../tags/tag2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4.xml"/><Relationship Id="rId1" Type="http://schemas.openxmlformats.org/officeDocument/2006/relationships/tags" Target="../tags/tag2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4.xml"/><Relationship Id="rId1" Type="http://schemas.openxmlformats.org/officeDocument/2006/relationships/tags" Target="../tags/tag25.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4.xml"/><Relationship Id="rId1" Type="http://schemas.openxmlformats.org/officeDocument/2006/relationships/tags" Target="../tags/tag26.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4.xml"/><Relationship Id="rId1" Type="http://schemas.openxmlformats.org/officeDocument/2006/relationships/tags" Target="../tags/tag27.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4.xml"/><Relationship Id="rId1" Type="http://schemas.openxmlformats.org/officeDocument/2006/relationships/tags" Target="../tags/tag2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4.xml"/><Relationship Id="rId1" Type="http://schemas.openxmlformats.org/officeDocument/2006/relationships/tags" Target="../tags/tag29.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4.xml"/><Relationship Id="rId1" Type="http://schemas.openxmlformats.org/officeDocument/2006/relationships/tags" Target="../tags/tag30.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4.xml"/><Relationship Id="rId1" Type="http://schemas.openxmlformats.org/officeDocument/2006/relationships/tags" Target="../tags/tag3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4.xml"/><Relationship Id="rId1" Type="http://schemas.openxmlformats.org/officeDocument/2006/relationships/tags" Target="../tags/tag3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4.xml"/><Relationship Id="rId1" Type="http://schemas.openxmlformats.org/officeDocument/2006/relationships/tags" Target="../tags/tag3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4.xml"/><Relationship Id="rId1" Type="http://schemas.openxmlformats.org/officeDocument/2006/relationships/tags" Target="../tags/tag3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Master" Target="../slideMasters/slideMaster5.xml"/><Relationship Id="rId1" Type="http://schemas.openxmlformats.org/officeDocument/2006/relationships/tags" Target="../tags/tag36.xml"/><Relationship Id="rId4" Type="http://schemas.openxmlformats.org/officeDocument/2006/relationships/image" Target="../media/image26.svg"/></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38.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40.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Intro Slid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2ABD8DB1-E884-7F77-86CF-CB44E6B96380}"/>
              </a:ext>
            </a:extLst>
          </p:cNvPr>
          <p:cNvSpPr>
            <a:spLocks noGrp="1"/>
          </p:cNvSpPr>
          <p:nvPr>
            <p:ph type="sldNum" sz="quarter" idx="4"/>
          </p:nvPr>
        </p:nvSpPr>
        <p:spPr>
          <a:xfrm>
            <a:off x="11582668" y="6318423"/>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custDataLst>
      <p:tags r:id="rId1"/>
    </p:custDataLst>
    <p:extLst>
      <p:ext uri="{BB962C8B-B14F-4D97-AF65-F5344CB8AC3E}">
        <p14:creationId xmlns:p14="http://schemas.microsoft.com/office/powerpoint/2010/main" val="467076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ADC6665C-28B8-EFD5-3FE2-BA77461CC46F}"/>
              </a:ext>
            </a:extLst>
          </p:cNvPr>
          <p:cNvSpPr>
            <a:spLocks noGrp="1"/>
          </p:cNvSpPr>
          <p:nvPr>
            <p:ph type="body" sz="quarter" idx="11" hasCustomPrompt="1"/>
          </p:nvPr>
        </p:nvSpPr>
        <p:spPr>
          <a:xfrm>
            <a:off x="239401" y="3457889"/>
            <a:ext cx="5654772" cy="2161338"/>
          </a:xfrm>
          <a:prstGeom prst="rect">
            <a:avLst/>
          </a:prstGeom>
        </p:spPr>
        <p:txBody>
          <a:bodyPr/>
          <a:lstStyle>
            <a:lvl1pPr marL="0" indent="0">
              <a:buNone/>
              <a:defRPr sz="18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r>
              <a:rPr lang="en-US"/>
              <a:t>Click to add Subtitle</a:t>
            </a:r>
          </a:p>
        </p:txBody>
      </p:sp>
      <p:sp>
        <p:nvSpPr>
          <p:cNvPr id="3" name="Text Placeholder 13">
            <a:extLst>
              <a:ext uri="{FF2B5EF4-FFF2-40B4-BE49-F238E27FC236}">
                <a16:creationId xmlns:a16="http://schemas.microsoft.com/office/drawing/2014/main" id="{6F3B7613-1A51-6260-0103-AFA0A5A28911}"/>
              </a:ext>
            </a:extLst>
          </p:cNvPr>
          <p:cNvSpPr>
            <a:spLocks noGrp="1"/>
          </p:cNvSpPr>
          <p:nvPr>
            <p:ph type="body" sz="quarter" idx="15" hasCustomPrompt="1"/>
          </p:nvPr>
        </p:nvSpPr>
        <p:spPr>
          <a:xfrm>
            <a:off x="239400" y="1238773"/>
            <a:ext cx="5654772" cy="2048618"/>
          </a:xfrm>
          <a:prstGeom prst="rect">
            <a:avLst/>
          </a:prstGeom>
        </p:spPr>
        <p:txBody>
          <a:bodyPr anchor="b"/>
          <a:lstStyle>
            <a:lvl1pPr marL="0" indent="0">
              <a:buNone/>
              <a:defRPr sz="3600">
                <a:solidFill>
                  <a:srgbClr val="FFFFFF"/>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Webinar Title</a:t>
            </a:r>
          </a:p>
        </p:txBody>
      </p:sp>
      <p:sp>
        <p:nvSpPr>
          <p:cNvPr id="2" name="Text Placeholder 17">
            <a:extLst>
              <a:ext uri="{FF2B5EF4-FFF2-40B4-BE49-F238E27FC236}">
                <a16:creationId xmlns:a16="http://schemas.microsoft.com/office/drawing/2014/main" id="{84FC410C-82F5-D830-2F5F-2850E3536794}"/>
              </a:ext>
            </a:extLst>
          </p:cNvPr>
          <p:cNvSpPr>
            <a:spLocks noGrp="1"/>
          </p:cNvSpPr>
          <p:nvPr>
            <p:ph type="body" sz="quarter" idx="13" hasCustomPrompt="1"/>
          </p:nvPr>
        </p:nvSpPr>
        <p:spPr>
          <a:xfrm>
            <a:off x="4287739" y="6176821"/>
            <a:ext cx="2612709" cy="354877"/>
          </a:xfrm>
          <a:prstGeom prst="rect">
            <a:avLst/>
          </a:prstGeom>
        </p:spPr>
        <p:txBody>
          <a:bodyPr anchor="ctr"/>
          <a:lstStyle>
            <a:lvl1pPr marL="0" indent="0">
              <a:lnSpc>
                <a:spcPct val="100000"/>
              </a:lnSpc>
              <a:spcBef>
                <a:spcPts val="0"/>
              </a:spcBef>
              <a:buNone/>
              <a:defRPr sz="1800">
                <a:solidFill>
                  <a:schemeClr val="bg2"/>
                </a:solidFill>
              </a:defRPr>
            </a:lvl1pPr>
            <a:lvl2pPr>
              <a:defRPr/>
            </a:lvl2pPr>
          </a:lstStyle>
          <a:p>
            <a:pPr lvl="0"/>
            <a:r>
              <a:rPr lang="en-US"/>
              <a:t>Month, XX, 20XX</a:t>
            </a:r>
          </a:p>
        </p:txBody>
      </p:sp>
      <p:sp>
        <p:nvSpPr>
          <p:cNvPr id="4" name="Text Placeholder 19">
            <a:extLst>
              <a:ext uri="{FF2B5EF4-FFF2-40B4-BE49-F238E27FC236}">
                <a16:creationId xmlns:a16="http://schemas.microsoft.com/office/drawing/2014/main" id="{A4A637A4-34FF-F50B-DA67-CA0AF5520C00}"/>
              </a:ext>
            </a:extLst>
          </p:cNvPr>
          <p:cNvSpPr>
            <a:spLocks noGrp="1"/>
          </p:cNvSpPr>
          <p:nvPr>
            <p:ph type="body" sz="quarter" idx="14" hasCustomPrompt="1"/>
          </p:nvPr>
        </p:nvSpPr>
        <p:spPr>
          <a:xfrm>
            <a:off x="4287739" y="6503123"/>
            <a:ext cx="2612708" cy="354877"/>
          </a:xfrm>
          <a:prstGeom prst="rect">
            <a:avLst/>
          </a:prstGeom>
        </p:spPr>
        <p:txBody>
          <a:bodyPr anchor="ctr"/>
          <a:lstStyle>
            <a:lvl1pPr marL="0" indent="0">
              <a:lnSpc>
                <a:spcPct val="100000"/>
              </a:lnSpc>
              <a:spcBef>
                <a:spcPts val="0"/>
              </a:spcBef>
              <a:buNone/>
              <a:defRPr sz="1800">
                <a:solidFill>
                  <a:schemeClr val="bg2"/>
                </a:solidFill>
              </a:defRPr>
            </a:lvl1pPr>
            <a:lvl5pPr marL="1828800" indent="0">
              <a:buNone/>
              <a:defRPr/>
            </a:lvl5pPr>
          </a:lstStyle>
          <a:p>
            <a:pPr lvl="0"/>
            <a:r>
              <a:rPr lang="en-US"/>
              <a:t>Time (XX:XX ET)</a:t>
            </a:r>
          </a:p>
        </p:txBody>
      </p:sp>
    </p:spTree>
    <p:custDataLst>
      <p:tags r:id="rId1"/>
    </p:custDataLst>
    <p:extLst>
      <p:ext uri="{BB962C8B-B14F-4D97-AF65-F5344CB8AC3E}">
        <p14:creationId xmlns:p14="http://schemas.microsoft.com/office/powerpoint/2010/main" val="3011908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4" name="North America Globe">
            <a:extLst>
              <a:ext uri="{FF2B5EF4-FFF2-40B4-BE49-F238E27FC236}">
                <a16:creationId xmlns:a16="http://schemas.microsoft.com/office/drawing/2014/main" id="{09E97900-9A47-29A0-F52E-67DF97012F0B}"/>
              </a:ext>
              <a:ext uri="{C183D7F6-B498-43B3-948B-1728B52AA6E4}">
                <adec:decorative xmlns:adec="http://schemas.microsoft.com/office/drawing/2017/decorative" val="1"/>
              </a:ext>
            </a:extLst>
          </p:cNvPr>
          <p:cNvPicPr>
            <a:picLocks noChangeAspect="1"/>
          </p:cNvPicPr>
          <p:nvPr userDrawn="1"/>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805866" y="247650"/>
            <a:ext cx="5290133" cy="584942"/>
          </a:xfrm>
          <a:prstGeom prst="rect">
            <a:avLst/>
          </a:prstGeom>
        </p:spPr>
        <p:txBody>
          <a:bodyPr>
            <a:normAutofit/>
          </a:bodyPr>
          <a:lstStyle>
            <a:lvl1pPr>
              <a:defRPr sz="3500">
                <a:solidFill>
                  <a:srgbClr val="003366"/>
                </a:solidFill>
                <a:latin typeface="Roboto" panose="02000000000000000000" pitchFamily="2" charset="0"/>
                <a:ea typeface="Roboto" panose="02000000000000000000" pitchFamily="2" charset="0"/>
                <a:cs typeface="Roboto" panose="02000000000000000000" pitchFamily="2" charset="0"/>
              </a:defRPr>
            </a:lvl1pPr>
          </a:lstStyle>
          <a:p>
            <a:r>
              <a:rPr lang="en-US"/>
              <a:t>Where Are You?</a:t>
            </a:r>
          </a:p>
        </p:txBody>
      </p:sp>
      <p:sp>
        <p:nvSpPr>
          <p:cNvPr id="6" name="Content Placeholder 5">
            <a:extLst>
              <a:ext uri="{FF2B5EF4-FFF2-40B4-BE49-F238E27FC236}">
                <a16:creationId xmlns:a16="http://schemas.microsoft.com/office/drawing/2014/main" id="{43FA0166-2B42-190F-0C0F-F665AEF91AAB}"/>
              </a:ext>
            </a:extLst>
          </p:cNvPr>
          <p:cNvSpPr>
            <a:spLocks noGrp="1"/>
          </p:cNvSpPr>
          <p:nvPr>
            <p:ph sz="quarter" idx="15" hasCustomPrompt="1"/>
          </p:nvPr>
        </p:nvSpPr>
        <p:spPr>
          <a:xfrm>
            <a:off x="806450" y="1093788"/>
            <a:ext cx="5289550" cy="1230312"/>
          </a:xfrm>
          <a:prstGeom prst="rect">
            <a:avLst/>
          </a:prstGeom>
        </p:spPr>
        <p:txBody>
          <a:bodyPr/>
          <a:lstStyle>
            <a:lvl1pPr marL="0" indent="0">
              <a:buFontTx/>
              <a:buNone/>
              <a:defRPr/>
            </a:lvl1pPr>
          </a:lstStyle>
          <a:p>
            <a:pPr lvl="0"/>
            <a:r>
              <a:rPr lang="en-US"/>
              <a:t>Click to add text</a:t>
            </a:r>
          </a:p>
        </p:txBody>
      </p:sp>
      <p:sp>
        <p:nvSpPr>
          <p:cNvPr id="9" name="Text Placeholder 8">
            <a:extLst>
              <a:ext uri="{FF2B5EF4-FFF2-40B4-BE49-F238E27FC236}">
                <a16:creationId xmlns:a16="http://schemas.microsoft.com/office/drawing/2014/main" id="{BE1A6D6F-7AEF-A048-D867-DBCE486E2778}"/>
              </a:ext>
            </a:extLst>
          </p:cNvPr>
          <p:cNvSpPr>
            <a:spLocks noGrp="1"/>
          </p:cNvSpPr>
          <p:nvPr>
            <p:ph type="body" sz="quarter" idx="16" hasCustomPrompt="1"/>
          </p:nvPr>
        </p:nvSpPr>
        <p:spPr>
          <a:xfrm>
            <a:off x="806450" y="2585297"/>
            <a:ext cx="5289550" cy="3366242"/>
          </a:xfrm>
          <a:prstGeom prst="rect">
            <a:avLst/>
          </a:prstGeom>
          <a:solidFill>
            <a:srgbClr val="F3F4F4"/>
          </a:solidFill>
          <a:ln w="6350">
            <a:solidFill>
              <a:schemeClr val="accent4"/>
            </a:solidFill>
          </a:ln>
        </p:spPr>
        <p:txBody>
          <a:bodyPr anchor="ctr"/>
          <a:lstStyle>
            <a:lvl1pPr marL="120650" indent="0">
              <a:buFontTx/>
              <a:buNone/>
              <a:defRPr sz="2400"/>
            </a:lvl1pPr>
          </a:lstStyle>
          <a:p>
            <a:pPr lvl="0"/>
            <a:r>
              <a:rPr lang="en-US"/>
              <a:t>If additional callout is needed for this topic, enter it here.  Otherwise, delete this block.</a:t>
            </a:r>
          </a:p>
        </p:txBody>
      </p:sp>
      <p:sp>
        <p:nvSpPr>
          <p:cNvPr id="2" name="Slide Number Placeholder 5">
            <a:extLst>
              <a:ext uri="{FF2B5EF4-FFF2-40B4-BE49-F238E27FC236}">
                <a16:creationId xmlns:a16="http://schemas.microsoft.com/office/drawing/2014/main" id="{E20CE356-922E-59F5-E11B-20864C5BF86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048723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E2AEF9A2-A0B4-D28D-B6DB-2F496932BC54}"/>
              </a:ext>
            </a:extLst>
          </p:cNvPr>
          <p:cNvSpPr>
            <a:spLocks noGrp="1"/>
          </p:cNvSpPr>
          <p:nvPr>
            <p:ph type="body" sz="quarter" idx="12"/>
          </p:nvPr>
        </p:nvSpPr>
        <p:spPr>
          <a:xfrm>
            <a:off x="676275" y="1323975"/>
            <a:ext cx="6267450" cy="4648200"/>
          </a:xfrm>
          <a:prstGeom prst="rect">
            <a:avLst/>
          </a:prstGeom>
        </p:spPr>
        <p:txBody>
          <a:bodyPr/>
          <a:lstStyle>
            <a:lvl1pPr marL="228600" indent="-228600">
              <a:buSzPct val="750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6D0A2E88-AA55-0E8F-1A8B-3B7BDEBA405A}"/>
              </a:ext>
            </a:extLst>
          </p:cNvPr>
          <p:cNvSpPr>
            <a:spLocks noGrp="1"/>
          </p:cNvSpPr>
          <p:nvPr>
            <p:ph type="title" hasCustomPrompt="1"/>
          </p:nvPr>
        </p:nvSpPr>
        <p:spPr>
          <a:xfrm>
            <a:off x="676275" y="338328"/>
            <a:ext cx="6303546" cy="673101"/>
          </a:xfrm>
          <a:prstGeom prst="rect">
            <a:avLst/>
          </a:prstGeom>
        </p:spPr>
        <p:txBody>
          <a:bodyPr/>
          <a:lstStyle>
            <a:lvl1pPr>
              <a:defRPr sz="3500">
                <a:solidFill>
                  <a:srgbClr val="003366"/>
                </a:solidFill>
                <a:latin typeface="Roboto" panose="02000000000000000000" pitchFamily="2" charset="0"/>
                <a:ea typeface="Roboto" panose="02000000000000000000" pitchFamily="2" charset="0"/>
                <a:cs typeface="Roboto" panose="02000000000000000000" pitchFamily="2" charset="0"/>
              </a:defRPr>
            </a:lvl1pPr>
          </a:lstStyle>
          <a:p>
            <a:r>
              <a:rPr lang="en-US"/>
              <a:t>Agenda</a:t>
            </a:r>
          </a:p>
        </p:txBody>
      </p:sp>
      <p:pic>
        <p:nvPicPr>
          <p:cNvPr id="3" name="Picture Placeholder 2" descr="White calendar with a blue pen on top">
            <a:extLst>
              <a:ext uri="{FF2B5EF4-FFF2-40B4-BE49-F238E27FC236}">
                <a16:creationId xmlns:a16="http://schemas.microsoft.com/office/drawing/2014/main" id="{82C7118D-DBAD-2F02-1E48-A60EB9942546}"/>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0" r="10" b="10601"/>
          <a:stretch/>
        </p:blipFill>
        <p:spPr>
          <a:xfrm>
            <a:off x="7421493" y="14990"/>
            <a:ext cx="4770507" cy="6130977"/>
          </a:xfrm>
          <a:prstGeom prst="rect">
            <a:avLst/>
          </a:prstGeom>
        </p:spPr>
      </p:pic>
      <p:sp>
        <p:nvSpPr>
          <p:cNvPr id="4" name="Slide Number Placeholder 5">
            <a:extLst>
              <a:ext uri="{FF2B5EF4-FFF2-40B4-BE49-F238E27FC236}">
                <a16:creationId xmlns:a16="http://schemas.microsoft.com/office/drawing/2014/main" id="{F6AD7C83-EB55-B49B-3606-53955BC2FB8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5" name="Straight Connector 4">
            <a:extLst>
              <a:ext uri="{FF2B5EF4-FFF2-40B4-BE49-F238E27FC236}">
                <a16:creationId xmlns:a16="http://schemas.microsoft.com/office/drawing/2014/main" id="{97644F8C-D501-C77C-A13B-5B2185D98DBF}"/>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259819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1EE24A6B-5F42-32B8-0CC4-90EF405F88AF}"/>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
        <p:nvSpPr>
          <p:cNvPr id="4" name="Title 1">
            <a:extLst>
              <a:ext uri="{FF2B5EF4-FFF2-40B4-BE49-F238E27FC236}">
                <a16:creationId xmlns:a16="http://schemas.microsoft.com/office/drawing/2014/main" id="{8DD7631F-9F43-B596-DF5C-ACCEE57F7FAA}"/>
              </a:ext>
            </a:extLst>
          </p:cNvPr>
          <p:cNvSpPr>
            <a:spLocks noGrp="1"/>
          </p:cNvSpPr>
          <p:nvPr>
            <p:ph type="title" hasCustomPrompt="1"/>
          </p:nvPr>
        </p:nvSpPr>
        <p:spPr>
          <a:xfrm>
            <a:off x="676275" y="365126"/>
            <a:ext cx="11268075" cy="720724"/>
          </a:xfrm>
          <a:prstGeom prst="rect">
            <a:avLst/>
          </a:prstGeom>
        </p:spPr>
        <p:txBody>
          <a:bodyPr/>
          <a:lstStyle>
            <a:lvl1pPr>
              <a:defRPr sz="3500">
                <a:solidFill>
                  <a:srgbClr val="003366"/>
                </a:solidFill>
                <a:latin typeface="Roboto" panose="02000000000000000000" pitchFamily="2" charset="0"/>
                <a:ea typeface="Roboto" panose="02000000000000000000" pitchFamily="2" charset="0"/>
                <a:cs typeface="Roboto" panose="02000000000000000000" pitchFamily="2" charset="0"/>
              </a:defRPr>
            </a:lvl1pPr>
          </a:lstStyle>
          <a:p>
            <a:r>
              <a:rPr lang="en-US"/>
              <a:t>Slide Title</a:t>
            </a:r>
          </a:p>
        </p:txBody>
      </p:sp>
    </p:spTree>
    <p:custDataLst>
      <p:tags r:id="rId1"/>
    </p:custDataLst>
    <p:extLst>
      <p:ext uri="{BB962C8B-B14F-4D97-AF65-F5344CB8AC3E}">
        <p14:creationId xmlns:p14="http://schemas.microsoft.com/office/powerpoint/2010/main" val="1165091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ext ">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BD748153-E9AF-8190-624E-F7FF71245F85}"/>
              </a:ext>
            </a:extLst>
          </p:cNvPr>
          <p:cNvSpPr>
            <a:spLocks noGrp="1"/>
          </p:cNvSpPr>
          <p:nvPr>
            <p:ph type="body" sz="quarter" idx="12"/>
          </p:nvPr>
        </p:nvSpPr>
        <p:spPr>
          <a:xfrm>
            <a:off x="676275" y="1199470"/>
            <a:ext cx="11268075" cy="4772025"/>
          </a:xfrm>
          <a:prstGeom prst="rect">
            <a:avLst/>
          </a:prstGeom>
        </p:spPr>
        <p:txBody>
          <a:bodyPr/>
          <a:lstStyle>
            <a:lvl1pPr marL="228600" indent="-228600">
              <a:buSzPct val="750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CF744A19-4AC1-421A-38F3-E8B29C848C2C}"/>
              </a:ext>
            </a:extLst>
          </p:cNvPr>
          <p:cNvSpPr>
            <a:spLocks noGrp="1"/>
          </p:cNvSpPr>
          <p:nvPr>
            <p:ph type="title" hasCustomPrompt="1"/>
          </p:nvPr>
        </p:nvSpPr>
        <p:spPr>
          <a:xfrm>
            <a:off x="676275" y="365126"/>
            <a:ext cx="11268075" cy="720724"/>
          </a:xfrm>
          <a:prstGeom prst="rect">
            <a:avLst/>
          </a:prstGeom>
        </p:spPr>
        <p:txBody>
          <a:bodyPr/>
          <a:lstStyle>
            <a:lvl1pPr>
              <a:defRPr sz="3500">
                <a:solidFill>
                  <a:srgbClr val="003366"/>
                </a:solidFill>
                <a:latin typeface="Roboto" panose="02000000000000000000" pitchFamily="2" charset="0"/>
                <a:ea typeface="Roboto" panose="02000000000000000000" pitchFamily="2" charset="0"/>
                <a:cs typeface="Roboto" panose="02000000000000000000" pitchFamily="2" charset="0"/>
              </a:defRPr>
            </a:lvl1pPr>
          </a:lstStyle>
          <a:p>
            <a:r>
              <a:rPr lang="en-US"/>
              <a:t>Slide Title</a:t>
            </a:r>
          </a:p>
        </p:txBody>
      </p:sp>
      <p:sp>
        <p:nvSpPr>
          <p:cNvPr id="4" name="Slide Number Placeholder 5">
            <a:extLst>
              <a:ext uri="{FF2B5EF4-FFF2-40B4-BE49-F238E27FC236}">
                <a16:creationId xmlns:a16="http://schemas.microsoft.com/office/drawing/2014/main" id="{62C542C6-218F-6478-7B4A-D4754A798BAF}"/>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961799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Image ">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BD748153-E9AF-8190-624E-F7FF71245F85}"/>
              </a:ext>
            </a:extLst>
          </p:cNvPr>
          <p:cNvSpPr>
            <a:spLocks noGrp="1"/>
          </p:cNvSpPr>
          <p:nvPr>
            <p:ph type="body" sz="quarter" idx="12"/>
          </p:nvPr>
        </p:nvSpPr>
        <p:spPr>
          <a:xfrm>
            <a:off x="676275" y="1200150"/>
            <a:ext cx="5184648" cy="4772025"/>
          </a:xfrm>
          <a:prstGeom prst="rect">
            <a:avLst/>
          </a:prstGeom>
        </p:spPr>
        <p:txBody>
          <a:bodyPr/>
          <a:lstStyle>
            <a:lvl1pPr marL="228600" indent="-228600">
              <a:buSzPct val="750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3F8A3C7D-E058-30AF-00EE-0D04F163C499}"/>
              </a:ext>
            </a:extLst>
          </p:cNvPr>
          <p:cNvSpPr>
            <a:spLocks noGrp="1"/>
          </p:cNvSpPr>
          <p:nvPr>
            <p:ph sz="half" idx="2" hasCustomPrompt="1"/>
          </p:nvPr>
        </p:nvSpPr>
        <p:spPr>
          <a:xfrm>
            <a:off x="6096000" y="1200150"/>
            <a:ext cx="5848350" cy="4772024"/>
          </a:xfrm>
          <a:prstGeom prst="rect">
            <a:avLst/>
          </a:prstGeom>
        </p:spPr>
        <p:txBody>
          <a:bodyPr/>
          <a:lstStyle>
            <a:lvl1pPr marL="0" indent="0">
              <a:buNone/>
              <a:defRPr/>
            </a:lvl1pPr>
          </a:lstStyle>
          <a:p>
            <a:pPr lvl="0"/>
            <a:r>
              <a:rPr lang="en-US"/>
              <a:t>Image Placeholder</a:t>
            </a:r>
          </a:p>
        </p:txBody>
      </p:sp>
      <p:sp>
        <p:nvSpPr>
          <p:cNvPr id="2" name="Title 1">
            <a:extLst>
              <a:ext uri="{FF2B5EF4-FFF2-40B4-BE49-F238E27FC236}">
                <a16:creationId xmlns:a16="http://schemas.microsoft.com/office/drawing/2014/main" id="{9951B51C-2139-3A1B-2984-AD2B161252AF}"/>
              </a:ext>
            </a:extLst>
          </p:cNvPr>
          <p:cNvSpPr>
            <a:spLocks noGrp="1"/>
          </p:cNvSpPr>
          <p:nvPr>
            <p:ph type="title" hasCustomPrompt="1"/>
          </p:nvPr>
        </p:nvSpPr>
        <p:spPr>
          <a:xfrm>
            <a:off x="676275" y="365126"/>
            <a:ext cx="11268075" cy="720724"/>
          </a:xfrm>
          <a:prstGeom prst="rect">
            <a:avLst/>
          </a:prstGeom>
        </p:spPr>
        <p:txBody>
          <a:bodyPr/>
          <a:lstStyle>
            <a:lvl1pPr>
              <a:defRPr sz="3500">
                <a:solidFill>
                  <a:srgbClr val="003366"/>
                </a:solidFill>
                <a:latin typeface="Roboto" panose="02000000000000000000" pitchFamily="2" charset="0"/>
                <a:ea typeface="Roboto" panose="02000000000000000000" pitchFamily="2" charset="0"/>
                <a:cs typeface="Roboto" panose="02000000000000000000" pitchFamily="2" charset="0"/>
              </a:defRPr>
            </a:lvl1pPr>
          </a:lstStyle>
          <a:p>
            <a:r>
              <a:rPr lang="en-US"/>
              <a:t>Slide Title</a:t>
            </a:r>
          </a:p>
        </p:txBody>
      </p:sp>
      <p:sp>
        <p:nvSpPr>
          <p:cNvPr id="5" name="Slide Number Placeholder 5">
            <a:extLst>
              <a:ext uri="{FF2B5EF4-FFF2-40B4-BE49-F238E27FC236}">
                <a16:creationId xmlns:a16="http://schemas.microsoft.com/office/drawing/2014/main" id="{E8583C9E-AEF3-4CE3-A6FB-E593E9C2BD0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231365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Highlight ">
    <p:spTree>
      <p:nvGrpSpPr>
        <p:cNvPr id="1" name=""/>
        <p:cNvGrpSpPr/>
        <p:nvPr/>
      </p:nvGrpSpPr>
      <p:grpSpPr>
        <a:xfrm>
          <a:off x="0" y="0"/>
          <a:ext cx="0" cy="0"/>
          <a:chOff x="0" y="0"/>
          <a:chExt cx="0" cy="0"/>
        </a:xfrm>
      </p:grpSpPr>
      <p:pic>
        <p:nvPicPr>
          <p:cNvPr id="3" name="Picture 2" descr="A collage of people in the workforce">
            <a:extLst>
              <a:ext uri="{FF2B5EF4-FFF2-40B4-BE49-F238E27FC236}">
                <a16:creationId xmlns:a16="http://schemas.microsoft.com/office/drawing/2014/main" id="{B864170B-85BB-18F1-325E-94CC36EC6C4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35934"/>
            <a:ext cx="12192000" cy="2028824"/>
          </a:xfrm>
          <a:prstGeom prst="rect">
            <a:avLst/>
          </a:prstGeom>
        </p:spPr>
      </p:pic>
      <p:sp>
        <p:nvSpPr>
          <p:cNvPr id="4" name="Text Placeholder 2">
            <a:extLst>
              <a:ext uri="{FF2B5EF4-FFF2-40B4-BE49-F238E27FC236}">
                <a16:creationId xmlns:a16="http://schemas.microsoft.com/office/drawing/2014/main" id="{EEA8F8B8-AFF3-C2B9-A7A2-647D0404301D}"/>
              </a:ext>
            </a:extLst>
          </p:cNvPr>
          <p:cNvSpPr>
            <a:spLocks noGrp="1"/>
          </p:cNvSpPr>
          <p:nvPr>
            <p:ph type="body" sz="quarter" idx="13" hasCustomPrompt="1"/>
          </p:nvPr>
        </p:nvSpPr>
        <p:spPr>
          <a:xfrm>
            <a:off x="409575" y="3217125"/>
            <a:ext cx="4524375" cy="1554798"/>
          </a:xfrm>
          <a:prstGeom prst="rect">
            <a:avLst/>
          </a:prstGeom>
        </p:spPr>
        <p:txBody>
          <a:bodyPr/>
          <a:lstStyle>
            <a:lvl1pPr marL="0" indent="0" algn="ctr">
              <a:buFontTx/>
              <a:buNone/>
              <a:defRPr sz="3500">
                <a:solidFill>
                  <a:srgbClr val="003366"/>
                </a:solidFill>
                <a:latin typeface="Roboto" panose="02000000000000000000" pitchFamily="2" charset="0"/>
                <a:ea typeface="Roboto" panose="02000000000000000000" pitchFamily="2" charset="0"/>
                <a:cs typeface="Roboto" panose="02000000000000000000" pitchFamily="2" charset="0"/>
              </a:defRPr>
            </a:lvl1pPr>
          </a:lstStyle>
          <a:p>
            <a:pPr lvl="0"/>
            <a:r>
              <a:rPr lang="en-US"/>
              <a:t>Slide Title</a:t>
            </a:r>
          </a:p>
        </p:txBody>
      </p:sp>
      <p:sp>
        <p:nvSpPr>
          <p:cNvPr id="9" name="Text Placeholder 10">
            <a:extLst>
              <a:ext uri="{FF2B5EF4-FFF2-40B4-BE49-F238E27FC236}">
                <a16:creationId xmlns:a16="http://schemas.microsoft.com/office/drawing/2014/main" id="{58D765D3-10BE-BDCF-8AB0-241C7AEFB412}"/>
              </a:ext>
            </a:extLst>
          </p:cNvPr>
          <p:cNvSpPr>
            <a:spLocks noGrp="1"/>
          </p:cNvSpPr>
          <p:nvPr>
            <p:ph type="body" sz="quarter" idx="12"/>
          </p:nvPr>
        </p:nvSpPr>
        <p:spPr>
          <a:xfrm>
            <a:off x="5381893" y="2392651"/>
            <a:ext cx="6200775" cy="3381375"/>
          </a:xfrm>
          <a:prstGeom prst="rect">
            <a:avLst/>
          </a:prstGeom>
        </p:spPr>
        <p:txBody>
          <a:bodyPr/>
          <a:lstStyle>
            <a:lvl1pPr marL="228600" indent="-228600">
              <a:buSzPct val="75000"/>
              <a:buFontTx/>
              <a:buBlip>
                <a:blip r:embed="rId4"/>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Slide Number Placeholder 5">
            <a:extLst>
              <a:ext uri="{FF2B5EF4-FFF2-40B4-BE49-F238E27FC236}">
                <a16:creationId xmlns:a16="http://schemas.microsoft.com/office/drawing/2014/main" id="{F5413054-D601-AEB2-3C21-57DBBA1C065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628780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F7862-2C7C-37E3-0FBF-7E47953F07FF}"/>
              </a:ext>
            </a:extLst>
          </p:cNvPr>
          <p:cNvSpPr>
            <a:spLocks noGrp="1"/>
          </p:cNvSpPr>
          <p:nvPr>
            <p:ph type="title"/>
          </p:nvPr>
        </p:nvSpPr>
        <p:spPr>
          <a:xfrm>
            <a:off x="838200" y="365125"/>
            <a:ext cx="10515600" cy="1325563"/>
          </a:xfrm>
          <a:prstGeom prst="rect">
            <a:avLst/>
          </a:prstGeom>
        </p:spPr>
        <p:txBody>
          <a:bodyPr/>
          <a:lstStyle>
            <a:lvl1pPr>
              <a:defRPr sz="3500">
                <a:latin typeface="Roboto" panose="02000000000000000000" pitchFamily="2" charset="0"/>
                <a:ea typeface="Roboto" panose="02000000000000000000" pitchFamily="2" charset="0"/>
                <a:cs typeface="Roboto" panose="02000000000000000000" pitchFamily="2"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D60CC568-1A84-9252-6304-D3AEFDFA47F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127690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sources: Two Columns">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10"/>
            <a:ext cx="5181600" cy="4584562"/>
          </a:xfrm>
        </p:spPr>
        <p:txBody>
          <a:bodyPr>
            <a:noAutofit/>
          </a:bodyPr>
          <a:lstStyle>
            <a:lvl1pPr>
              <a:defRPr sz="2000">
                <a:solidFill>
                  <a:srgbClr val="003366"/>
                </a:solidFill>
                <a:latin typeface="Roboto" panose="02000000000000000000" pitchFamily="2" charset="0"/>
                <a:ea typeface="Roboto" panose="02000000000000000000" pitchFamily="2" charset="0"/>
                <a:cs typeface="Roboto" panose="02000000000000000000" pitchFamily="2" charset="0"/>
              </a:defRPr>
            </a:lvl1pPr>
            <a:lvl2pPr marL="228600" indent="0">
              <a:spcBef>
                <a:spcPts val="400"/>
              </a:spcBef>
              <a:buNone/>
              <a:defRPr sz="1600" i="1">
                <a:solidFill>
                  <a:srgbClr val="7A6F79"/>
                </a:solidFill>
                <a:latin typeface="+mj-lt"/>
              </a:defRPr>
            </a:lvl2pPr>
            <a:lvl3pPr marL="457200" indent="-228600">
              <a:buClr>
                <a:schemeClr val="accent1"/>
              </a:buClr>
              <a:buSzPct val="70000"/>
              <a:buFont typeface="Wingdings 3" panose="05040102010807070707" pitchFamily="18" charset="2"/>
              <a:buChar char=""/>
              <a:defRPr sz="1600" u="sng">
                <a:solidFill>
                  <a:schemeClr val="accent6"/>
                </a:solidFill>
              </a:defRPr>
            </a:lvl3pPr>
          </a:lstStyle>
          <a:p>
            <a:pPr lvl="0"/>
            <a:r>
              <a:rPr lang="en-US"/>
              <a:t>Name of Reference Item</a:t>
            </a:r>
          </a:p>
          <a:p>
            <a:pPr lvl="1"/>
            <a:r>
              <a:rPr lang="en-US"/>
              <a:t>Details about resource here</a:t>
            </a:r>
          </a:p>
          <a:p>
            <a:pPr lvl="2"/>
            <a:r>
              <a:rPr lang="en-US"/>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10"/>
            <a:ext cx="5181600" cy="4584562"/>
          </a:xfrm>
        </p:spPr>
        <p:txBody>
          <a:bodyPr>
            <a:noAutofit/>
          </a:bodyPr>
          <a:lstStyle>
            <a:lvl1pPr>
              <a:defRPr sz="2000">
                <a:solidFill>
                  <a:srgbClr val="003366"/>
                </a:solidFill>
                <a:latin typeface="Roboto" panose="02000000000000000000" pitchFamily="2" charset="0"/>
                <a:ea typeface="Roboto" panose="02000000000000000000" pitchFamily="2" charset="0"/>
                <a:cs typeface="Roboto" panose="02000000000000000000" pitchFamily="2" charset="0"/>
              </a:defRPr>
            </a:lvl1pPr>
            <a:lvl2pPr marL="228600" indent="0">
              <a:spcBef>
                <a:spcPts val="400"/>
              </a:spcBef>
              <a:buNone/>
              <a:defRPr sz="1600" i="1">
                <a:solidFill>
                  <a:srgbClr val="7A6F79"/>
                </a:solidFill>
                <a:latin typeface="+mj-lt"/>
              </a:defRPr>
            </a:lvl2pPr>
            <a:lvl3pPr marL="457200" indent="-228600">
              <a:buClr>
                <a:schemeClr val="accent1"/>
              </a:buClr>
              <a:buSzPct val="70000"/>
              <a:buFont typeface="Wingdings 3" panose="05040102010807070707" pitchFamily="18" charset="2"/>
              <a:buChar char="Æ"/>
              <a:defRPr sz="1600" u="sng">
                <a:solidFill>
                  <a:schemeClr val="accent6"/>
                </a:solidFill>
              </a:defRPr>
            </a:lvl3pPr>
          </a:lstStyle>
          <a:p>
            <a:pPr lvl="0"/>
            <a:r>
              <a:rPr lang="en-US"/>
              <a:t>Name of Reference Item</a:t>
            </a:r>
          </a:p>
          <a:p>
            <a:pPr lvl="1"/>
            <a:r>
              <a:rPr lang="en-US"/>
              <a:t>Details about resource here</a:t>
            </a:r>
          </a:p>
          <a:p>
            <a:pPr lvl="2"/>
            <a:r>
              <a:rPr lang="en-US"/>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76656" y="338328"/>
            <a:ext cx="11265408" cy="722376"/>
          </a:xfrm>
          <a:prstGeom prst="rect">
            <a:avLst/>
          </a:prstGeom>
        </p:spPr>
        <p:txBody>
          <a:bodyPr>
            <a:normAutofit/>
          </a:bodyPr>
          <a:lstStyle>
            <a:lvl1pPr>
              <a:defRPr sz="3500">
                <a:solidFill>
                  <a:srgbClr val="003366"/>
                </a:solidFill>
                <a:latin typeface="Roboto" panose="02000000000000000000" pitchFamily="2" charset="0"/>
                <a:ea typeface="Roboto" panose="02000000000000000000" pitchFamily="2" charset="0"/>
                <a:cs typeface="Roboto" panose="02000000000000000000" pitchFamily="2" charset="0"/>
              </a:defRPr>
            </a:lvl1pPr>
          </a:lstStyle>
          <a:p>
            <a:r>
              <a:rPr lang="en-US"/>
              <a:t>Resources</a:t>
            </a:r>
          </a:p>
        </p:txBody>
      </p:sp>
      <p:sp>
        <p:nvSpPr>
          <p:cNvPr id="2" name="Slide Number Placeholder 5">
            <a:extLst>
              <a:ext uri="{FF2B5EF4-FFF2-40B4-BE49-F238E27FC236}">
                <a16:creationId xmlns:a16="http://schemas.microsoft.com/office/drawing/2014/main" id="{8EF153F9-3036-757D-21CD-7985AA6BA6B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96512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sources: One Column">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199" y="1379510"/>
            <a:ext cx="10354057" cy="4584562"/>
          </a:xfrm>
        </p:spPr>
        <p:txBody>
          <a:bodyPr>
            <a:noAutofit/>
          </a:bodyPr>
          <a:lstStyle>
            <a:lvl1pPr>
              <a:defRPr sz="2000">
                <a:latin typeface="Roboto" panose="02000000000000000000" pitchFamily="2" charset="0"/>
                <a:ea typeface="Roboto" panose="02000000000000000000" pitchFamily="2" charset="0"/>
                <a:cs typeface="Roboto" panose="02000000000000000000" pitchFamily="2" charset="0"/>
              </a:defRPr>
            </a:lvl1pPr>
            <a:lvl2pPr marL="228600" indent="0">
              <a:spcBef>
                <a:spcPts val="400"/>
              </a:spcBef>
              <a:buNone/>
              <a:defRPr sz="1600" i="1">
                <a:solidFill>
                  <a:schemeClr val="accent3">
                    <a:lumMod val="75000"/>
                    <a:lumOff val="25000"/>
                  </a:schemeClr>
                </a:solidFill>
                <a:latin typeface="Roboto" panose="02000000000000000000" pitchFamily="2" charset="0"/>
                <a:ea typeface="Roboto" panose="02000000000000000000" pitchFamily="2" charset="0"/>
                <a:cs typeface="Roboto" panose="02000000000000000000" pitchFamily="2" charset="0"/>
              </a:defRPr>
            </a:lvl2pPr>
            <a:lvl3pPr marL="457200" indent="-228600">
              <a:buClr>
                <a:schemeClr val="accent1"/>
              </a:buClr>
              <a:buSzPct val="70000"/>
              <a:buFont typeface="Wingdings 3" panose="05040102010807070707" pitchFamily="18" charset="2"/>
              <a:buChar char=""/>
              <a:defRPr sz="1600" u="sng">
                <a:solidFill>
                  <a:schemeClr val="accent6"/>
                </a:solidFill>
                <a:latin typeface="Roboto" panose="02000000000000000000" pitchFamily="2" charset="0"/>
                <a:ea typeface="Roboto" panose="02000000000000000000" pitchFamily="2" charset="0"/>
                <a:cs typeface="Roboto" panose="02000000000000000000" pitchFamily="2" charset="0"/>
              </a:defRPr>
            </a:lvl3pPr>
          </a:lstStyle>
          <a:p>
            <a:pPr lvl="0"/>
            <a:r>
              <a:rPr lang="en-US"/>
              <a:t>Name of Reference Item</a:t>
            </a:r>
          </a:p>
          <a:p>
            <a:pPr lvl="1"/>
            <a:r>
              <a:rPr lang="en-US"/>
              <a:t>Details about resource here</a:t>
            </a:r>
          </a:p>
          <a:p>
            <a:pPr lvl="2"/>
            <a:r>
              <a:rPr lang="en-US"/>
              <a:t>www.address.com</a:t>
            </a:r>
          </a:p>
        </p:txBody>
      </p:sp>
      <p:sp>
        <p:nvSpPr>
          <p:cNvPr id="2" name="Title">
            <a:extLst>
              <a:ext uri="{FF2B5EF4-FFF2-40B4-BE49-F238E27FC236}">
                <a16:creationId xmlns:a16="http://schemas.microsoft.com/office/drawing/2014/main" id="{022D7546-5281-4C7E-91AC-624C8BBD70C8}"/>
              </a:ext>
            </a:extLst>
          </p:cNvPr>
          <p:cNvSpPr>
            <a:spLocks noGrp="1"/>
          </p:cNvSpPr>
          <p:nvPr>
            <p:ph type="title" hasCustomPrompt="1"/>
          </p:nvPr>
        </p:nvSpPr>
        <p:spPr>
          <a:xfrm>
            <a:off x="676656" y="338328"/>
            <a:ext cx="11265408" cy="722376"/>
          </a:xfrm>
          <a:prstGeom prst="rect">
            <a:avLst/>
          </a:prstGeom>
        </p:spPr>
        <p:txBody>
          <a:bodyPr>
            <a:normAutofit/>
          </a:bodyPr>
          <a:lstStyle>
            <a:lvl1pPr>
              <a:defRPr sz="3500">
                <a:solidFill>
                  <a:srgbClr val="003366"/>
                </a:solidFill>
                <a:latin typeface="Roboto" panose="02000000000000000000" pitchFamily="2" charset="0"/>
                <a:ea typeface="Roboto" panose="02000000000000000000" pitchFamily="2" charset="0"/>
                <a:cs typeface="Roboto" panose="02000000000000000000" pitchFamily="2" charset="0"/>
              </a:defRPr>
            </a:lvl1pPr>
          </a:lstStyle>
          <a:p>
            <a:r>
              <a:rPr lang="en-US"/>
              <a:t>Resources</a:t>
            </a:r>
          </a:p>
        </p:txBody>
      </p:sp>
    </p:spTree>
    <p:extLst>
      <p:ext uri="{BB962C8B-B14F-4D97-AF65-F5344CB8AC3E}">
        <p14:creationId xmlns:p14="http://schemas.microsoft.com/office/powerpoint/2010/main" val="7479743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76656" y="338328"/>
            <a:ext cx="11265408" cy="722376"/>
          </a:xfrm>
          <a:prstGeom prst="rect">
            <a:avLst/>
          </a:prstGeom>
        </p:spPr>
        <p:txBody>
          <a:bodyPr>
            <a:normAutofit/>
          </a:bodyPr>
          <a:lstStyle>
            <a:lvl1pPr>
              <a:defRPr sz="3500">
                <a:solidFill>
                  <a:srgbClr val="003366"/>
                </a:solidFill>
                <a:latin typeface="Roboto" panose="02000000000000000000" pitchFamily="2" charset="0"/>
                <a:ea typeface="Roboto" panose="02000000000000000000" pitchFamily="2" charset="0"/>
                <a:cs typeface="Roboto" panose="02000000000000000000" pitchFamily="2" charset="0"/>
              </a:defRPr>
            </a:lvl1pPr>
          </a:lstStyle>
          <a:p>
            <a:r>
              <a:rPr lang="en-US"/>
              <a:t>Enter Title for Breakout Rooms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buClr>
                <a:schemeClr val="accent5"/>
              </a:buClr>
              <a:buSzPct val="120000"/>
              <a:buFont typeface="+mj-lt"/>
              <a:buAutoNum type="arabicPeriod"/>
              <a:defRPr sz="2800" b="1">
                <a:solidFill>
                  <a:srgbClr val="003366"/>
                </a:solidFill>
              </a:defRPr>
            </a:lvl1pPr>
            <a:lvl2pPr marL="457200" indent="0">
              <a:spcBef>
                <a:spcPts val="200"/>
              </a:spcBef>
              <a:buNone/>
              <a:defRPr sz="2000" i="1">
                <a:solidFill>
                  <a:srgbClr val="7A6F79"/>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3"/>
            <a:r>
              <a:rPr lang="en-US"/>
              <a:t>ROOM #</a:t>
            </a:r>
          </a:p>
        </p:txBody>
      </p:sp>
      <p:sp>
        <p:nvSpPr>
          <p:cNvPr id="3" name="Slide Number Placeholder 5">
            <a:extLst>
              <a:ext uri="{FF2B5EF4-FFF2-40B4-BE49-F238E27FC236}">
                <a16:creationId xmlns:a16="http://schemas.microsoft.com/office/drawing/2014/main" id="{8C956288-A52F-6B8A-6D03-9E2B31C82AF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43852224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ave the Date / Upcoming Ev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76656" y="338328"/>
            <a:ext cx="11265408" cy="722376"/>
          </a:xfrm>
          <a:prstGeom prst="rect">
            <a:avLst/>
          </a:prstGeom>
        </p:spPr>
        <p:txBody>
          <a:bodyPr>
            <a:normAutofit/>
          </a:bodyPr>
          <a:lstStyle>
            <a:lvl1pPr>
              <a:defRPr sz="3500">
                <a:solidFill>
                  <a:srgbClr val="003366"/>
                </a:solidFill>
                <a:latin typeface="Roboto" panose="02000000000000000000" pitchFamily="2" charset="0"/>
                <a:ea typeface="Roboto" panose="02000000000000000000" pitchFamily="2" charset="0"/>
                <a:cs typeface="Roboto" panose="02000000000000000000" pitchFamily="2" charset="0"/>
              </a:defRPr>
            </a:lvl1pPr>
          </a:lstStyle>
          <a:p>
            <a:r>
              <a:rPr lang="en-US"/>
              <a:t>Title for “Save the Date/Upcoming Event”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lnSpc>
                <a:spcPct val="100000"/>
              </a:lnSpc>
              <a:spcBef>
                <a:spcPts val="0"/>
              </a:spcBef>
              <a:spcAft>
                <a:spcPts val="600"/>
              </a:spcAft>
              <a:buClr>
                <a:schemeClr val="accent5"/>
              </a:buClr>
              <a:buSzPct val="120000"/>
              <a:buFont typeface="+mj-lt"/>
              <a:buAutoNum type="arabicPeriod"/>
              <a:defRPr sz="2800" b="1">
                <a:solidFill>
                  <a:srgbClr val="003366"/>
                </a:solidFill>
              </a:defRPr>
            </a:lvl1pPr>
            <a:lvl2pPr marL="457200" indent="0">
              <a:lnSpc>
                <a:spcPct val="100000"/>
              </a:lnSpc>
              <a:spcBef>
                <a:spcPts val="0"/>
              </a:spcBef>
              <a:spcAft>
                <a:spcPts val="600"/>
              </a:spcAft>
              <a:buNone/>
              <a:defRPr sz="2000" i="1">
                <a:solidFill>
                  <a:srgbClr val="7A6F79"/>
                </a:solidFill>
                <a:latin typeface="+mj-lt"/>
              </a:defRPr>
            </a:lvl2pPr>
            <a:lvl3pPr marL="457200" indent="0">
              <a:lnSpc>
                <a:spcPct val="100000"/>
              </a:lnSpc>
              <a:spcBef>
                <a:spcPts val="0"/>
              </a:spcBef>
              <a:spcAft>
                <a:spcPts val="600"/>
              </a:spcAft>
              <a:buClr>
                <a:schemeClr val="accent6"/>
              </a:buClr>
              <a:buSzPct val="90000"/>
              <a:buFont typeface="Webdings" panose="05030102010509060703" pitchFamily="18" charset="2"/>
              <a:buNone/>
              <a:defRPr sz="2000" b="0">
                <a:solidFill>
                  <a:schemeClr val="accent1"/>
                </a:solidFill>
              </a:defRPr>
            </a:lvl3pPr>
            <a:lvl4pPr marL="742950" indent="-285750">
              <a:lnSpc>
                <a:spcPct val="100000"/>
              </a:lnSpc>
              <a:spcBef>
                <a:spcPts val="0"/>
              </a:spcBef>
              <a:spcAft>
                <a:spcPts val="600"/>
              </a:spcAft>
              <a:buFont typeface="Wingdings 3" panose="05040102010807070707" pitchFamily="18" charset="2"/>
              <a:buChar char=""/>
              <a:defRPr sz="1800" b="1">
                <a:solidFill>
                  <a:schemeClr val="accent5"/>
                </a:solidFill>
              </a:defRPr>
            </a:lvl4pPr>
            <a:lvl5pPr marL="736600" indent="-273050">
              <a:lnSpc>
                <a:spcPct val="100000"/>
              </a:lnSpc>
              <a:spcBef>
                <a:spcPts val="0"/>
              </a:spcBef>
              <a:spcAft>
                <a:spcPts val="600"/>
              </a:spcAft>
              <a:buFont typeface="Wingdings" panose="05000000000000000000" pitchFamily="2" charset="2"/>
              <a:buChar char=""/>
              <a:defRPr sz="2000"/>
            </a:lvl5pPr>
          </a:lstStyle>
          <a:p>
            <a:pPr lvl="0"/>
            <a:r>
              <a:rPr lang="en-US"/>
              <a:t>Event Title Here</a:t>
            </a:r>
          </a:p>
          <a:p>
            <a:pPr lvl="1"/>
            <a:r>
              <a:rPr lang="en-US"/>
              <a:t>Event summary goes here</a:t>
            </a:r>
          </a:p>
          <a:p>
            <a:pPr marL="744538" marR="0" lvl="2" indent="-287338" algn="l" defTabSz="914400" rtl="0" eaLnBrk="1" fontAlgn="auto" latinLnBrk="0" hangingPunct="1">
              <a:lnSpc>
                <a:spcPct val="100000"/>
              </a:lnSpc>
              <a:spcBef>
                <a:spcPts val="0"/>
              </a:spcBef>
              <a:spcAft>
                <a:spcPts val="600"/>
              </a:spcAft>
              <a:buClr>
                <a:schemeClr val="accent6"/>
              </a:buClr>
              <a:buSzPct val="90000"/>
              <a:buFont typeface="Webdings" panose="05030102010509060703" pitchFamily="18" charset="2"/>
              <a:buChar char=""/>
              <a:tabLst/>
              <a:defRPr/>
            </a:pPr>
            <a:r>
              <a:rPr lang="en-US"/>
              <a:t>Event Date: Month, XX, 20XX</a:t>
            </a:r>
          </a:p>
          <a:p>
            <a:pPr lvl="4"/>
            <a:r>
              <a:rPr lang="en-US"/>
              <a:t>Event Time: XX:XX ET</a:t>
            </a:r>
          </a:p>
          <a:p>
            <a:pPr lvl="3"/>
            <a:r>
              <a:rPr lang="en-US"/>
              <a:t>Registration Link Here (if applicable)</a:t>
            </a:r>
          </a:p>
        </p:txBody>
      </p:sp>
      <p:sp>
        <p:nvSpPr>
          <p:cNvPr id="3" name="Slide Number Placeholder 5">
            <a:extLst>
              <a:ext uri="{FF2B5EF4-FFF2-40B4-BE49-F238E27FC236}">
                <a16:creationId xmlns:a16="http://schemas.microsoft.com/office/drawing/2014/main" id="{EB8F0074-250B-144A-79ED-36F431010E1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369898522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act Us: Two Columns">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76656" y="338328"/>
            <a:ext cx="11265408" cy="722376"/>
          </a:xfrm>
          <a:prstGeom prst="rect">
            <a:avLst/>
          </a:prstGeom>
        </p:spPr>
        <p:txBody>
          <a:bodyPr>
            <a:normAutofit/>
          </a:bodyPr>
          <a:lstStyle>
            <a:lvl1pPr>
              <a:defRPr sz="35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a:t>Contact Us 1</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
        <p:nvSpPr>
          <p:cNvPr id="3" name="Content Placeholder 2">
            <a:extLst>
              <a:ext uri="{FF2B5EF4-FFF2-40B4-BE49-F238E27FC236}">
                <a16:creationId xmlns:a16="http://schemas.microsoft.com/office/drawing/2014/main" id="{6C94A4F8-19BE-30A7-4B69-765D78345B6A}"/>
              </a:ext>
            </a:extLst>
          </p:cNvPr>
          <p:cNvSpPr>
            <a:spLocks noGrp="1"/>
          </p:cNvSpPr>
          <p:nvPr>
            <p:ph sz="quarter" idx="10" hasCustomPrompt="1"/>
          </p:nvPr>
        </p:nvSpPr>
        <p:spPr>
          <a:xfrm>
            <a:off x="713232" y="1307592"/>
            <a:ext cx="5559552" cy="439826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3366"/>
                </a:solidFill>
                <a:effectLst/>
                <a:uLnTx/>
                <a:uFillTx/>
                <a:latin typeface="Calibri" panose="020F0502020204030204"/>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a:ln>
                  <a:noFill/>
                </a:ln>
                <a:solidFill>
                  <a:srgbClr val="003366"/>
                </a:solidFill>
                <a:effectLst/>
                <a:uLnTx/>
                <a:uFillTx/>
                <a:latin typeface="Calibri" panose="020F0502020204030204"/>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3366"/>
                </a:solidFill>
                <a:effectLst/>
                <a:uLnTx/>
                <a:uFillTx/>
                <a:latin typeface="Calibri" panose="020F0502020204030204"/>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Phone: </a:t>
            </a:r>
            <a:endParaRPr kumimoji="0" lang="en-US" sz="1600" b="0" i="0" u="none" strike="noStrike" kern="1200" cap="none" spc="0" normalizeH="0" baseline="0" noProof="0">
              <a:ln>
                <a:noFill/>
              </a:ln>
              <a:solidFill>
                <a:srgbClr val="003366"/>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3366"/>
                </a:solidFill>
                <a:effectLst/>
                <a:uLnTx/>
                <a:uFillTx/>
                <a:latin typeface="Calibri" panose="020F0502020204030204"/>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003366"/>
                </a:solidFill>
                <a:effectLst/>
                <a:uLnTx/>
                <a:uFillTx/>
                <a:latin typeface="Calibri" panose="020F0502020204030204"/>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3366"/>
                </a:solidFill>
                <a:effectLst/>
                <a:uLnTx/>
                <a:uFillTx/>
                <a:latin typeface="Calibri" panose="020F0502020204030204"/>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Phone: </a:t>
            </a:r>
            <a:endParaRPr kumimoji="0" lang="en-US" sz="1800" b="0" i="0" u="none" strike="noStrike" kern="1200" cap="none" spc="0" normalizeH="0" baseline="0" noProof="0">
              <a:ln>
                <a:noFill/>
              </a:ln>
              <a:solidFill>
                <a:srgbClr val="003366"/>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3366"/>
                </a:solidFill>
                <a:effectLst/>
                <a:uLnTx/>
                <a:uFillTx/>
                <a:latin typeface="Calibri" panose="020F0502020204030204"/>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003366"/>
                </a:solidFill>
                <a:effectLst/>
                <a:uLnTx/>
                <a:uFillTx/>
                <a:latin typeface="Calibri" panose="020F0502020204030204"/>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3366"/>
                </a:solidFill>
                <a:effectLst/>
                <a:uLnTx/>
                <a:uFillTx/>
                <a:latin typeface="Calibri" panose="020F0502020204030204"/>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Phone: </a:t>
            </a:r>
          </a:p>
        </p:txBody>
      </p:sp>
      <p:sp>
        <p:nvSpPr>
          <p:cNvPr id="6" name="Content Placeholder 5">
            <a:extLst>
              <a:ext uri="{FF2B5EF4-FFF2-40B4-BE49-F238E27FC236}">
                <a16:creationId xmlns:a16="http://schemas.microsoft.com/office/drawing/2014/main" id="{74F53D5B-78F5-6ADF-FD63-4A9161BA3567}"/>
              </a:ext>
            </a:extLst>
          </p:cNvPr>
          <p:cNvSpPr>
            <a:spLocks noGrp="1"/>
          </p:cNvSpPr>
          <p:nvPr>
            <p:ph sz="quarter" idx="11" hasCustomPrompt="1"/>
          </p:nvPr>
        </p:nvSpPr>
        <p:spPr>
          <a:xfrm>
            <a:off x="6355080" y="1307592"/>
            <a:ext cx="5330825" cy="43973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3366"/>
                </a:solidFill>
                <a:effectLst/>
                <a:uLnTx/>
                <a:uFillTx/>
                <a:latin typeface="Calibri" panose="020F0502020204030204"/>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a:ln>
                  <a:noFill/>
                </a:ln>
                <a:solidFill>
                  <a:srgbClr val="003366"/>
                </a:solidFill>
                <a:effectLst/>
                <a:uLnTx/>
                <a:uFillTx/>
                <a:latin typeface="Calibri" panose="020F0502020204030204"/>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3366"/>
                </a:solidFill>
                <a:effectLst/>
                <a:uLnTx/>
                <a:uFillTx/>
                <a:latin typeface="Calibri" panose="020F0502020204030204"/>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Phone: </a:t>
            </a:r>
            <a:endParaRPr kumimoji="0" lang="en-US" sz="1600" b="0" i="0" u="none" strike="noStrike" kern="1200" cap="none" spc="0" normalizeH="0" baseline="0" noProof="0">
              <a:ln>
                <a:noFill/>
              </a:ln>
              <a:solidFill>
                <a:srgbClr val="003366"/>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3366"/>
                </a:solidFill>
                <a:effectLst/>
                <a:uLnTx/>
                <a:uFillTx/>
                <a:latin typeface="Calibri" panose="020F0502020204030204"/>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003366"/>
                </a:solidFill>
                <a:effectLst/>
                <a:uLnTx/>
                <a:uFillTx/>
                <a:latin typeface="Calibri" panose="020F0502020204030204"/>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3366"/>
                </a:solidFill>
                <a:effectLst/>
                <a:uLnTx/>
                <a:uFillTx/>
                <a:latin typeface="Calibri" panose="020F0502020204030204"/>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Phone: </a:t>
            </a:r>
            <a:endParaRPr kumimoji="0" lang="en-US" sz="1800" b="0" i="0" u="none" strike="noStrike" kern="1200" cap="none" spc="0" normalizeH="0" baseline="0" noProof="0">
              <a:ln>
                <a:noFill/>
              </a:ln>
              <a:solidFill>
                <a:srgbClr val="003366"/>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3366"/>
                </a:solidFill>
                <a:effectLst/>
                <a:uLnTx/>
                <a:uFillTx/>
                <a:latin typeface="Calibri" panose="020F0502020204030204"/>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003366"/>
                </a:solidFill>
                <a:effectLst/>
                <a:uLnTx/>
                <a:uFillTx/>
                <a:latin typeface="Calibri" panose="020F0502020204030204"/>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3366"/>
                </a:solidFill>
                <a:effectLst/>
                <a:uLnTx/>
                <a:uFillTx/>
                <a:latin typeface="Calibri" panose="020F0502020204030204"/>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Phone: </a:t>
            </a:r>
          </a:p>
        </p:txBody>
      </p:sp>
    </p:spTree>
    <p:extLst>
      <p:ext uri="{BB962C8B-B14F-4D97-AF65-F5344CB8AC3E}">
        <p14:creationId xmlns:p14="http://schemas.microsoft.com/office/powerpoint/2010/main" val="19769784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Us: One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76656" y="338328"/>
            <a:ext cx="11265408" cy="722376"/>
          </a:xfrm>
          <a:prstGeom prst="rect">
            <a:avLst/>
          </a:prstGeom>
        </p:spPr>
        <p:txBody>
          <a:bodyPr>
            <a:normAutofit/>
          </a:bodyPr>
          <a:lstStyle>
            <a:lvl1pPr>
              <a:defRPr sz="3500">
                <a:solidFill>
                  <a:srgbClr val="003366"/>
                </a:solidFill>
                <a:latin typeface="Roboto" panose="02000000000000000000" pitchFamily="2" charset="0"/>
                <a:ea typeface="Roboto" panose="02000000000000000000" pitchFamily="2" charset="0"/>
                <a:cs typeface="Roboto" panose="02000000000000000000" pitchFamily="2" charset="0"/>
              </a:defRPr>
            </a:lvl1pPr>
          </a:lstStyle>
          <a:p>
            <a:r>
              <a:rPr lang="en-US"/>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
        <p:nvSpPr>
          <p:cNvPr id="3" name="Text Placeholder 2">
            <a:extLst>
              <a:ext uri="{FF2B5EF4-FFF2-40B4-BE49-F238E27FC236}">
                <a16:creationId xmlns:a16="http://schemas.microsoft.com/office/drawing/2014/main" id="{6AF65ED0-5359-2F3D-496B-8B6C010B27B4}"/>
              </a:ext>
            </a:extLst>
          </p:cNvPr>
          <p:cNvSpPr>
            <a:spLocks noGrp="1"/>
          </p:cNvSpPr>
          <p:nvPr>
            <p:ph type="body" sz="quarter" idx="10" hasCustomPrompt="1"/>
          </p:nvPr>
        </p:nvSpPr>
        <p:spPr>
          <a:xfrm>
            <a:off x="713232" y="1304925"/>
            <a:ext cx="11228832" cy="45688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srgbClr val="003366"/>
                </a:solidFill>
                <a:effectLst/>
                <a:uLnTx/>
                <a:uFillTx/>
                <a:latin typeface="Calibri" panose="020F0502020204030204"/>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a:ln>
                  <a:noFill/>
                </a:ln>
                <a:solidFill>
                  <a:srgbClr val="003366"/>
                </a:solidFill>
                <a:effectLst/>
                <a:uLnTx/>
                <a:uFillTx/>
                <a:latin typeface="Calibri" panose="020F0502020204030204"/>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3366"/>
                </a:solidFill>
                <a:effectLst/>
                <a:uLnTx/>
                <a:uFillTx/>
                <a:latin typeface="Calibri" panose="020F0502020204030204"/>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Phone: </a:t>
            </a:r>
            <a:endParaRPr kumimoji="0" lang="en-US" sz="1600" b="0" i="0" u="none" strike="noStrike" kern="1200" cap="none" spc="0" normalizeH="0" baseline="0" noProof="0">
              <a:ln>
                <a:noFill/>
              </a:ln>
              <a:solidFill>
                <a:srgbClr val="003366"/>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3366"/>
                </a:solidFill>
                <a:effectLst/>
                <a:uLnTx/>
                <a:uFillTx/>
                <a:latin typeface="Calibri" panose="020F0502020204030204"/>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003366"/>
                </a:solidFill>
                <a:effectLst/>
                <a:uLnTx/>
                <a:uFillTx/>
                <a:latin typeface="Calibri" panose="020F0502020204030204"/>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3366"/>
                </a:solidFill>
                <a:effectLst/>
                <a:uLnTx/>
                <a:uFillTx/>
                <a:latin typeface="Calibri" panose="020F0502020204030204"/>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Phone: </a:t>
            </a:r>
            <a:endParaRPr kumimoji="0" lang="en-US" sz="1800" b="0" i="0" u="none" strike="noStrike" kern="1200" cap="none" spc="0" normalizeH="0" baseline="0" noProof="0">
              <a:ln>
                <a:noFill/>
              </a:ln>
              <a:solidFill>
                <a:srgbClr val="003366"/>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3366"/>
                </a:solidFill>
                <a:effectLst/>
                <a:uLnTx/>
                <a:uFillTx/>
                <a:latin typeface="Calibri" panose="020F0502020204030204"/>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a:ln>
                  <a:noFill/>
                </a:ln>
                <a:solidFill>
                  <a:srgbClr val="003366"/>
                </a:solidFill>
                <a:effectLst/>
                <a:uLnTx/>
                <a:uFillTx/>
                <a:latin typeface="Calibri" panose="020F0502020204030204"/>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003366"/>
                </a:solidFill>
                <a:effectLst/>
                <a:uLnTx/>
                <a:uFillTx/>
                <a:latin typeface="Calibri" panose="020F0502020204030204"/>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a:ln>
                  <a:noFill/>
                </a:ln>
                <a:solidFill>
                  <a:srgbClr val="003366"/>
                </a:solidFill>
                <a:effectLst/>
                <a:uLnTx/>
                <a:uFillTx/>
                <a:latin typeface="Calibri" panose="020F0502020204030204"/>
                <a:ea typeface="+mn-ea"/>
                <a:cs typeface="+mn-cs"/>
              </a:rPr>
              <a:t>Phone: </a:t>
            </a:r>
          </a:p>
        </p:txBody>
      </p:sp>
    </p:spTree>
    <p:extLst>
      <p:ext uri="{BB962C8B-B14F-4D97-AF65-F5344CB8AC3E}">
        <p14:creationId xmlns:p14="http://schemas.microsoft.com/office/powerpoint/2010/main" val="2789829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day's Moderator">
    <p:spTree>
      <p:nvGrpSpPr>
        <p:cNvPr id="1" name=""/>
        <p:cNvGrpSpPr/>
        <p:nvPr/>
      </p:nvGrpSpPr>
      <p:grpSpPr>
        <a:xfrm>
          <a:off x="0" y="0"/>
          <a:ext cx="0" cy="0"/>
          <a:chOff x="0" y="0"/>
          <a:chExt cx="0" cy="0"/>
        </a:xfrm>
      </p:grpSpPr>
      <p:sp>
        <p:nvSpPr>
          <p:cNvPr id="10" name=" 10" descr="Image Placeholder">
            <a:extLst>
              <a:ext uri="{FF2B5EF4-FFF2-40B4-BE49-F238E27FC236}">
                <a16:creationId xmlns:a16="http://schemas.microsoft.com/office/drawing/2014/main" id="{0F2813A2-9098-F8A0-EBE8-D505576A239B}"/>
              </a:ext>
            </a:extLst>
          </p:cNvPr>
          <p:cNvSpPr>
            <a:spLocks noGrp="1"/>
          </p:cNvSpPr>
          <p:nvPr>
            <p:ph type="pic" sz="quarter" idx="12"/>
          </p:nvPr>
        </p:nvSpPr>
        <p:spPr>
          <a:xfrm>
            <a:off x="5329264" y="1251283"/>
            <a:ext cx="1545336" cy="1709928"/>
          </a:xfrm>
          <a:custGeom>
            <a:avLst/>
            <a:gdLst>
              <a:gd name="connsiteX0" fmla="*/ 0 w 2231092"/>
              <a:gd name="connsiteY0" fmla="*/ 0 h 2743199"/>
              <a:gd name="connsiteX1" fmla="*/ 2231092 w 2231092"/>
              <a:gd name="connsiteY1" fmla="*/ 0 h 2743199"/>
              <a:gd name="connsiteX2" fmla="*/ 2231092 w 2231092"/>
              <a:gd name="connsiteY2" fmla="*/ 2743199 h 2743199"/>
              <a:gd name="connsiteX3" fmla="*/ 0 w 2231092"/>
              <a:gd name="connsiteY3" fmla="*/ 2743199 h 2743199"/>
            </a:gdLst>
            <a:ahLst/>
            <a:cxnLst>
              <a:cxn ang="0">
                <a:pos x="connsiteX0" y="connsiteY0"/>
              </a:cxn>
              <a:cxn ang="0">
                <a:pos x="connsiteX1" y="connsiteY1"/>
              </a:cxn>
              <a:cxn ang="0">
                <a:pos x="connsiteX2" y="connsiteY2"/>
              </a:cxn>
              <a:cxn ang="0">
                <a:pos x="connsiteX3" y="connsiteY3"/>
              </a:cxn>
            </a:cxnLst>
            <a:rect l="l" t="t" r="r" b="b"/>
            <a:pathLst>
              <a:path w="2231092" h="2743199">
                <a:moveTo>
                  <a:pt x="0" y="0"/>
                </a:moveTo>
                <a:lnTo>
                  <a:pt x="2231092" y="0"/>
                </a:lnTo>
                <a:lnTo>
                  <a:pt x="2231092" y="2743199"/>
                </a:lnTo>
                <a:lnTo>
                  <a:pt x="0" y="2743199"/>
                </a:lnTo>
                <a:close/>
              </a:path>
            </a:pathLst>
          </a:custGeom>
        </p:spPr>
        <p:txBody>
          <a:bodyPr wrap="square">
            <a:noAutofit/>
          </a:bodyPr>
          <a:lstStyle>
            <a:lvl1pPr marL="0" indent="0">
              <a:buFontTx/>
              <a:buNone/>
              <a:defRPr>
                <a:solidFill>
                  <a:schemeClr val="bg1"/>
                </a:solidFill>
              </a:defRPr>
            </a:lvl1pPr>
          </a:lstStyle>
          <a:p>
            <a:endParaRPr lang="en-ID"/>
          </a:p>
        </p:txBody>
      </p:sp>
      <p:sp>
        <p:nvSpPr>
          <p:cNvPr id="26" name="Text Placeholder 3">
            <a:extLst>
              <a:ext uri="{FF2B5EF4-FFF2-40B4-BE49-F238E27FC236}">
                <a16:creationId xmlns:a16="http://schemas.microsoft.com/office/drawing/2014/main" id="{31EF257D-B274-3B4A-77C5-A830A078F80D}"/>
              </a:ext>
            </a:extLst>
          </p:cNvPr>
          <p:cNvSpPr>
            <a:spLocks noGrp="1"/>
          </p:cNvSpPr>
          <p:nvPr>
            <p:ph type="body" sz="quarter" idx="30" hasCustomPrompt="1"/>
          </p:nvPr>
        </p:nvSpPr>
        <p:spPr>
          <a:xfrm>
            <a:off x="4358641" y="3284189"/>
            <a:ext cx="3474720"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pPr lvl="0"/>
            <a:r>
              <a:rPr lang="en-US"/>
              <a:t>First, Last Name</a:t>
            </a:r>
          </a:p>
        </p:txBody>
      </p:sp>
      <p:sp>
        <p:nvSpPr>
          <p:cNvPr id="27" name="Text Placeholder 6">
            <a:extLst>
              <a:ext uri="{FF2B5EF4-FFF2-40B4-BE49-F238E27FC236}">
                <a16:creationId xmlns:a16="http://schemas.microsoft.com/office/drawing/2014/main" id="{74150778-F004-80F3-0F30-63249F814189}"/>
              </a:ext>
            </a:extLst>
          </p:cNvPr>
          <p:cNvSpPr>
            <a:spLocks noGrp="1"/>
          </p:cNvSpPr>
          <p:nvPr>
            <p:ph type="body" sz="quarter" idx="31" hasCustomPrompt="1"/>
          </p:nvPr>
        </p:nvSpPr>
        <p:spPr>
          <a:xfrm>
            <a:off x="4358641" y="3900762"/>
            <a:ext cx="3474720" cy="37779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Title</a:t>
            </a:r>
          </a:p>
        </p:txBody>
      </p:sp>
      <p:sp>
        <p:nvSpPr>
          <p:cNvPr id="28" name="Text Placeholder 8">
            <a:extLst>
              <a:ext uri="{FF2B5EF4-FFF2-40B4-BE49-F238E27FC236}">
                <a16:creationId xmlns:a16="http://schemas.microsoft.com/office/drawing/2014/main" id="{715186B7-3256-6182-83B5-994286476CAC}"/>
              </a:ext>
            </a:extLst>
          </p:cNvPr>
          <p:cNvSpPr>
            <a:spLocks noGrp="1"/>
          </p:cNvSpPr>
          <p:nvPr>
            <p:ph type="body" sz="quarter" idx="32" hasCustomPrompt="1"/>
          </p:nvPr>
        </p:nvSpPr>
        <p:spPr>
          <a:xfrm>
            <a:off x="4358641" y="4459184"/>
            <a:ext cx="3474720" cy="102077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9" name="Text Placeholder 10">
            <a:extLst>
              <a:ext uri="{FF2B5EF4-FFF2-40B4-BE49-F238E27FC236}">
                <a16:creationId xmlns:a16="http://schemas.microsoft.com/office/drawing/2014/main" id="{1EF8DB24-3786-40E3-E12D-DAFF37D64823}"/>
              </a:ext>
            </a:extLst>
          </p:cNvPr>
          <p:cNvSpPr>
            <a:spLocks noGrp="1"/>
          </p:cNvSpPr>
          <p:nvPr>
            <p:ph type="body" sz="quarter" idx="33" hasCustomPrompt="1"/>
          </p:nvPr>
        </p:nvSpPr>
        <p:spPr>
          <a:xfrm>
            <a:off x="4358640" y="5630723"/>
            <a:ext cx="3474720" cy="30790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Moderator</a:t>
            </a:r>
          </a:p>
        </p:txBody>
      </p:sp>
      <p:sp>
        <p:nvSpPr>
          <p:cNvPr id="2" name="Title 1">
            <a:extLst>
              <a:ext uri="{FF2B5EF4-FFF2-40B4-BE49-F238E27FC236}">
                <a16:creationId xmlns:a16="http://schemas.microsoft.com/office/drawing/2014/main" id="{B0B6C636-C62C-110E-F2AC-2DD25CF58BA2}"/>
              </a:ext>
            </a:extLst>
          </p:cNvPr>
          <p:cNvSpPr>
            <a:spLocks noGrp="1"/>
          </p:cNvSpPr>
          <p:nvPr>
            <p:ph type="title" hasCustomPrompt="1"/>
          </p:nvPr>
        </p:nvSpPr>
        <p:spPr>
          <a:xfrm>
            <a:off x="676655" y="338328"/>
            <a:ext cx="11265408" cy="722376"/>
          </a:xfrm>
          <a:prstGeom prst="rect">
            <a:avLst/>
          </a:prstGeom>
        </p:spPr>
        <p:txBody>
          <a:bodyPr anchor="t"/>
          <a:lstStyle>
            <a:lvl1pPr>
              <a:lnSpc>
                <a:spcPct val="100000"/>
              </a:lnSpc>
              <a:defRPr sz="3500">
                <a:solidFill>
                  <a:schemeClr val="bg1"/>
                </a:solidFill>
              </a:defRPr>
            </a:lvl1pPr>
          </a:lstStyle>
          <a:p>
            <a:r>
              <a:rPr lang="en-US"/>
              <a:t>Moderator</a:t>
            </a:r>
          </a:p>
        </p:txBody>
      </p:sp>
      <p:sp>
        <p:nvSpPr>
          <p:cNvPr id="3" name="Slide Number Placeholder 5">
            <a:extLst>
              <a:ext uri="{FF2B5EF4-FFF2-40B4-BE49-F238E27FC236}">
                <a16:creationId xmlns:a16="http://schemas.microsoft.com/office/drawing/2014/main" id="{7E445647-CF16-AD59-DC64-D9BAC8827BD2}"/>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927181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day's Moderators">
    <p:spTree>
      <p:nvGrpSpPr>
        <p:cNvPr id="1" name=""/>
        <p:cNvGrpSpPr/>
        <p:nvPr/>
      </p:nvGrpSpPr>
      <p:grpSpPr>
        <a:xfrm>
          <a:off x="0" y="0"/>
          <a:ext cx="0" cy="0"/>
          <a:chOff x="0" y="0"/>
          <a:chExt cx="0" cy="0"/>
        </a:xfrm>
      </p:grpSpPr>
      <p:sp>
        <p:nvSpPr>
          <p:cNvPr id="9" name=" 7" descr="Image Placeholder">
            <a:extLst>
              <a:ext uri="{FF2B5EF4-FFF2-40B4-BE49-F238E27FC236}">
                <a16:creationId xmlns:a16="http://schemas.microsoft.com/office/drawing/2014/main" id="{7A3DB061-6DDD-E1AE-5BF4-1193D8195183}"/>
              </a:ext>
            </a:extLst>
          </p:cNvPr>
          <p:cNvSpPr>
            <a:spLocks noGrp="1"/>
          </p:cNvSpPr>
          <p:nvPr>
            <p:ph type="pic" sz="quarter" idx="11"/>
          </p:nvPr>
        </p:nvSpPr>
        <p:spPr>
          <a:xfrm>
            <a:off x="3199366" y="1267883"/>
            <a:ext cx="1545336" cy="1709928"/>
          </a:xfrm>
          <a:custGeom>
            <a:avLst/>
            <a:gdLst>
              <a:gd name="connsiteX0" fmla="*/ 0 w 2231092"/>
              <a:gd name="connsiteY0" fmla="*/ 0 h 2743199"/>
              <a:gd name="connsiteX1" fmla="*/ 2231092 w 2231092"/>
              <a:gd name="connsiteY1" fmla="*/ 0 h 2743199"/>
              <a:gd name="connsiteX2" fmla="*/ 2231092 w 2231092"/>
              <a:gd name="connsiteY2" fmla="*/ 2743199 h 2743199"/>
              <a:gd name="connsiteX3" fmla="*/ 0 w 2231092"/>
              <a:gd name="connsiteY3" fmla="*/ 2743199 h 2743199"/>
            </a:gdLst>
            <a:ahLst/>
            <a:cxnLst>
              <a:cxn ang="0">
                <a:pos x="connsiteX0" y="connsiteY0"/>
              </a:cxn>
              <a:cxn ang="0">
                <a:pos x="connsiteX1" y="connsiteY1"/>
              </a:cxn>
              <a:cxn ang="0">
                <a:pos x="connsiteX2" y="connsiteY2"/>
              </a:cxn>
              <a:cxn ang="0">
                <a:pos x="connsiteX3" y="connsiteY3"/>
              </a:cxn>
            </a:cxnLst>
            <a:rect l="l" t="t" r="r" b="b"/>
            <a:pathLst>
              <a:path w="2231092" h="2743199">
                <a:moveTo>
                  <a:pt x="0" y="0"/>
                </a:moveTo>
                <a:lnTo>
                  <a:pt x="2231092" y="0"/>
                </a:lnTo>
                <a:lnTo>
                  <a:pt x="2231092" y="2743199"/>
                </a:lnTo>
                <a:lnTo>
                  <a:pt x="0" y="2743199"/>
                </a:lnTo>
                <a:close/>
              </a:path>
            </a:pathLst>
          </a:custGeom>
        </p:spPr>
        <p:txBody>
          <a:bodyPr wrap="square">
            <a:noAutofit/>
          </a:bodyPr>
          <a:lstStyle>
            <a:lvl1pPr marL="0" indent="0">
              <a:buFontTx/>
              <a:buNone/>
              <a:defRPr>
                <a:solidFill>
                  <a:schemeClr val="bg1"/>
                </a:solidFill>
              </a:defRPr>
            </a:lvl1pPr>
          </a:lstStyle>
          <a:p>
            <a:endParaRPr lang="en-ID"/>
          </a:p>
        </p:txBody>
      </p:sp>
      <p:sp>
        <p:nvSpPr>
          <p:cNvPr id="10" name=" 10" descr="Image Placeholder">
            <a:extLst>
              <a:ext uri="{FF2B5EF4-FFF2-40B4-BE49-F238E27FC236}">
                <a16:creationId xmlns:a16="http://schemas.microsoft.com/office/drawing/2014/main" id="{0F2813A2-9098-F8A0-EBE8-D505576A239B}"/>
              </a:ext>
            </a:extLst>
          </p:cNvPr>
          <p:cNvSpPr>
            <a:spLocks noGrp="1"/>
          </p:cNvSpPr>
          <p:nvPr>
            <p:ph type="pic" sz="quarter" idx="12"/>
          </p:nvPr>
        </p:nvSpPr>
        <p:spPr>
          <a:xfrm>
            <a:off x="7447299" y="1252728"/>
            <a:ext cx="1545336" cy="1709928"/>
          </a:xfrm>
          <a:custGeom>
            <a:avLst/>
            <a:gdLst>
              <a:gd name="connsiteX0" fmla="*/ 0 w 2231092"/>
              <a:gd name="connsiteY0" fmla="*/ 0 h 2743199"/>
              <a:gd name="connsiteX1" fmla="*/ 2231092 w 2231092"/>
              <a:gd name="connsiteY1" fmla="*/ 0 h 2743199"/>
              <a:gd name="connsiteX2" fmla="*/ 2231092 w 2231092"/>
              <a:gd name="connsiteY2" fmla="*/ 2743199 h 2743199"/>
              <a:gd name="connsiteX3" fmla="*/ 0 w 2231092"/>
              <a:gd name="connsiteY3" fmla="*/ 2743199 h 2743199"/>
            </a:gdLst>
            <a:ahLst/>
            <a:cxnLst>
              <a:cxn ang="0">
                <a:pos x="connsiteX0" y="connsiteY0"/>
              </a:cxn>
              <a:cxn ang="0">
                <a:pos x="connsiteX1" y="connsiteY1"/>
              </a:cxn>
              <a:cxn ang="0">
                <a:pos x="connsiteX2" y="connsiteY2"/>
              </a:cxn>
              <a:cxn ang="0">
                <a:pos x="connsiteX3" y="connsiteY3"/>
              </a:cxn>
            </a:cxnLst>
            <a:rect l="l" t="t" r="r" b="b"/>
            <a:pathLst>
              <a:path w="2231092" h="2743199">
                <a:moveTo>
                  <a:pt x="0" y="0"/>
                </a:moveTo>
                <a:lnTo>
                  <a:pt x="2231092" y="0"/>
                </a:lnTo>
                <a:lnTo>
                  <a:pt x="2231092" y="2743199"/>
                </a:lnTo>
                <a:lnTo>
                  <a:pt x="0" y="2743199"/>
                </a:lnTo>
                <a:close/>
              </a:path>
            </a:pathLst>
          </a:custGeom>
        </p:spPr>
        <p:txBody>
          <a:bodyPr wrap="square">
            <a:noAutofit/>
          </a:bodyPr>
          <a:lstStyle>
            <a:lvl1pPr marL="0" indent="0">
              <a:buFontTx/>
              <a:buNone/>
              <a:defRPr>
                <a:solidFill>
                  <a:schemeClr val="bg1"/>
                </a:solidFill>
              </a:defRPr>
            </a:lvl1pPr>
          </a:lstStyle>
          <a:p>
            <a:endParaRPr lang="en-ID"/>
          </a:p>
        </p:txBody>
      </p:sp>
      <p:sp>
        <p:nvSpPr>
          <p:cNvPr id="26" name="Text Placeholder 3">
            <a:extLst>
              <a:ext uri="{FF2B5EF4-FFF2-40B4-BE49-F238E27FC236}">
                <a16:creationId xmlns:a16="http://schemas.microsoft.com/office/drawing/2014/main" id="{31EF257D-B274-3B4A-77C5-A830A078F80D}"/>
              </a:ext>
            </a:extLst>
          </p:cNvPr>
          <p:cNvSpPr>
            <a:spLocks noGrp="1"/>
          </p:cNvSpPr>
          <p:nvPr>
            <p:ph type="body" sz="quarter" idx="30" hasCustomPrompt="1"/>
          </p:nvPr>
        </p:nvSpPr>
        <p:spPr>
          <a:xfrm>
            <a:off x="6478982" y="3284189"/>
            <a:ext cx="3474720"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pPr lvl="0"/>
            <a:r>
              <a:rPr lang="en-US"/>
              <a:t>First, Last Name</a:t>
            </a:r>
          </a:p>
        </p:txBody>
      </p:sp>
      <p:sp>
        <p:nvSpPr>
          <p:cNvPr id="27" name="Text Placeholder 6">
            <a:extLst>
              <a:ext uri="{FF2B5EF4-FFF2-40B4-BE49-F238E27FC236}">
                <a16:creationId xmlns:a16="http://schemas.microsoft.com/office/drawing/2014/main" id="{74150778-F004-80F3-0F30-63249F814189}"/>
              </a:ext>
            </a:extLst>
          </p:cNvPr>
          <p:cNvSpPr>
            <a:spLocks noGrp="1"/>
          </p:cNvSpPr>
          <p:nvPr>
            <p:ph type="body" sz="quarter" idx="31" hasCustomPrompt="1"/>
          </p:nvPr>
        </p:nvSpPr>
        <p:spPr>
          <a:xfrm>
            <a:off x="6478982" y="3900762"/>
            <a:ext cx="3474720" cy="37779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Title</a:t>
            </a:r>
          </a:p>
        </p:txBody>
      </p:sp>
      <p:sp>
        <p:nvSpPr>
          <p:cNvPr id="28" name="Text Placeholder 8">
            <a:extLst>
              <a:ext uri="{FF2B5EF4-FFF2-40B4-BE49-F238E27FC236}">
                <a16:creationId xmlns:a16="http://schemas.microsoft.com/office/drawing/2014/main" id="{715186B7-3256-6182-83B5-994286476CAC}"/>
              </a:ext>
            </a:extLst>
          </p:cNvPr>
          <p:cNvSpPr>
            <a:spLocks noGrp="1"/>
          </p:cNvSpPr>
          <p:nvPr>
            <p:ph type="body" sz="quarter" idx="32" hasCustomPrompt="1"/>
          </p:nvPr>
        </p:nvSpPr>
        <p:spPr>
          <a:xfrm>
            <a:off x="6478982" y="4459184"/>
            <a:ext cx="3474720" cy="102077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9" name="Text Placeholder 10">
            <a:extLst>
              <a:ext uri="{FF2B5EF4-FFF2-40B4-BE49-F238E27FC236}">
                <a16:creationId xmlns:a16="http://schemas.microsoft.com/office/drawing/2014/main" id="{1EF8DB24-3786-40E3-E12D-DAFF37D64823}"/>
              </a:ext>
            </a:extLst>
          </p:cNvPr>
          <p:cNvSpPr>
            <a:spLocks noGrp="1"/>
          </p:cNvSpPr>
          <p:nvPr>
            <p:ph type="body" sz="quarter" idx="33" hasCustomPrompt="1"/>
          </p:nvPr>
        </p:nvSpPr>
        <p:spPr>
          <a:xfrm>
            <a:off x="6478981" y="5630723"/>
            <a:ext cx="3474720" cy="30790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Moderator</a:t>
            </a:r>
          </a:p>
        </p:txBody>
      </p:sp>
      <p:sp>
        <p:nvSpPr>
          <p:cNvPr id="5" name="Text Placeholder 3">
            <a:extLst>
              <a:ext uri="{FF2B5EF4-FFF2-40B4-BE49-F238E27FC236}">
                <a16:creationId xmlns:a16="http://schemas.microsoft.com/office/drawing/2014/main" id="{668746D6-5854-A682-2447-62B2D31DA440}"/>
              </a:ext>
            </a:extLst>
          </p:cNvPr>
          <p:cNvSpPr>
            <a:spLocks noGrp="1"/>
          </p:cNvSpPr>
          <p:nvPr>
            <p:ph type="body" sz="quarter" idx="40" hasCustomPrompt="1"/>
          </p:nvPr>
        </p:nvSpPr>
        <p:spPr>
          <a:xfrm>
            <a:off x="2234675" y="3284189"/>
            <a:ext cx="3474720"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pPr lvl="0"/>
            <a:r>
              <a:rPr lang="en-US"/>
              <a:t>First, Last Name</a:t>
            </a:r>
          </a:p>
        </p:txBody>
      </p:sp>
      <p:sp>
        <p:nvSpPr>
          <p:cNvPr id="6" name="Text Placeholder 6">
            <a:extLst>
              <a:ext uri="{FF2B5EF4-FFF2-40B4-BE49-F238E27FC236}">
                <a16:creationId xmlns:a16="http://schemas.microsoft.com/office/drawing/2014/main" id="{93A95312-380C-3154-86EA-AEA984E81F5A}"/>
              </a:ext>
            </a:extLst>
          </p:cNvPr>
          <p:cNvSpPr>
            <a:spLocks noGrp="1"/>
          </p:cNvSpPr>
          <p:nvPr>
            <p:ph type="body" sz="quarter" idx="41" hasCustomPrompt="1"/>
          </p:nvPr>
        </p:nvSpPr>
        <p:spPr>
          <a:xfrm>
            <a:off x="2234675" y="3900762"/>
            <a:ext cx="3474720" cy="37779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Title</a:t>
            </a:r>
          </a:p>
        </p:txBody>
      </p:sp>
      <p:sp>
        <p:nvSpPr>
          <p:cNvPr id="8" name="Text Placeholder 8">
            <a:extLst>
              <a:ext uri="{FF2B5EF4-FFF2-40B4-BE49-F238E27FC236}">
                <a16:creationId xmlns:a16="http://schemas.microsoft.com/office/drawing/2014/main" id="{F75FBC13-6ABD-6114-716C-663EBC6B0BA3}"/>
              </a:ext>
            </a:extLst>
          </p:cNvPr>
          <p:cNvSpPr>
            <a:spLocks noGrp="1"/>
          </p:cNvSpPr>
          <p:nvPr>
            <p:ph type="body" sz="quarter" idx="42" hasCustomPrompt="1"/>
          </p:nvPr>
        </p:nvSpPr>
        <p:spPr>
          <a:xfrm>
            <a:off x="2234675" y="4459184"/>
            <a:ext cx="3474720" cy="102077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13" name="Text Placeholder 10">
            <a:extLst>
              <a:ext uri="{FF2B5EF4-FFF2-40B4-BE49-F238E27FC236}">
                <a16:creationId xmlns:a16="http://schemas.microsoft.com/office/drawing/2014/main" id="{6A35D2AB-EA38-7F03-A8C6-6874E4F897FD}"/>
              </a:ext>
            </a:extLst>
          </p:cNvPr>
          <p:cNvSpPr>
            <a:spLocks noGrp="1"/>
          </p:cNvSpPr>
          <p:nvPr>
            <p:ph type="body" sz="quarter" idx="43" hasCustomPrompt="1"/>
          </p:nvPr>
        </p:nvSpPr>
        <p:spPr>
          <a:xfrm>
            <a:off x="2234674" y="5630723"/>
            <a:ext cx="3474720" cy="30790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Moderator</a:t>
            </a:r>
          </a:p>
        </p:txBody>
      </p:sp>
      <p:sp>
        <p:nvSpPr>
          <p:cNvPr id="3" name="Title 2">
            <a:extLst>
              <a:ext uri="{FF2B5EF4-FFF2-40B4-BE49-F238E27FC236}">
                <a16:creationId xmlns:a16="http://schemas.microsoft.com/office/drawing/2014/main" id="{27B871F5-DE39-93C8-A722-D8CD02DF2CE4}"/>
              </a:ext>
            </a:extLst>
          </p:cNvPr>
          <p:cNvSpPr>
            <a:spLocks noGrp="1"/>
          </p:cNvSpPr>
          <p:nvPr>
            <p:ph type="title" hasCustomPrompt="1"/>
          </p:nvPr>
        </p:nvSpPr>
        <p:spPr>
          <a:xfrm>
            <a:off x="676655" y="338328"/>
            <a:ext cx="11265408" cy="722376"/>
          </a:xfrm>
          <a:prstGeom prst="rect">
            <a:avLst/>
          </a:prstGeom>
        </p:spPr>
        <p:txBody>
          <a:bodyPr/>
          <a:lstStyle>
            <a:lvl1pPr algn="l" defTabSz="914400" rtl="0" eaLnBrk="1" latinLnBrk="0" hangingPunct="1">
              <a:lnSpc>
                <a:spcPct val="100000"/>
              </a:lnSpc>
              <a:spcBef>
                <a:spcPct val="0"/>
              </a:spcBef>
              <a:buNone/>
              <a:defRPr lang="en-US" sz="3500" kern="1200" dirty="0">
                <a:solidFill>
                  <a:schemeClr val="bg1"/>
                </a:solidFill>
                <a:latin typeface="+mj-lt"/>
                <a:ea typeface="+mj-ea"/>
                <a:cs typeface="+mj-cs"/>
              </a:defRPr>
            </a:lvl1pPr>
          </a:lstStyle>
          <a:p>
            <a:r>
              <a:rPr lang="en-US"/>
              <a:t>Moderators</a:t>
            </a:r>
          </a:p>
        </p:txBody>
      </p:sp>
      <p:sp>
        <p:nvSpPr>
          <p:cNvPr id="2" name="Slide Number Placeholder 5">
            <a:extLst>
              <a:ext uri="{FF2B5EF4-FFF2-40B4-BE49-F238E27FC236}">
                <a16:creationId xmlns:a16="http://schemas.microsoft.com/office/drawing/2014/main" id="{4098C300-4334-6143-BBEF-CF3B335FF188}"/>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0187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day's Presenter">
    <p:spTree>
      <p:nvGrpSpPr>
        <p:cNvPr id="1" name=""/>
        <p:cNvGrpSpPr/>
        <p:nvPr/>
      </p:nvGrpSpPr>
      <p:grpSpPr>
        <a:xfrm>
          <a:off x="0" y="0"/>
          <a:ext cx="0" cy="0"/>
          <a:chOff x="0" y="0"/>
          <a:chExt cx="0" cy="0"/>
        </a:xfrm>
      </p:grpSpPr>
      <p:sp>
        <p:nvSpPr>
          <p:cNvPr id="10" name=" 10" descr="Image Placeholder">
            <a:extLst>
              <a:ext uri="{FF2B5EF4-FFF2-40B4-BE49-F238E27FC236}">
                <a16:creationId xmlns:a16="http://schemas.microsoft.com/office/drawing/2014/main" id="{0F2813A2-9098-F8A0-EBE8-D505576A239B}"/>
              </a:ext>
            </a:extLst>
          </p:cNvPr>
          <p:cNvSpPr>
            <a:spLocks noGrp="1"/>
          </p:cNvSpPr>
          <p:nvPr>
            <p:ph type="pic" sz="quarter" idx="12"/>
          </p:nvPr>
        </p:nvSpPr>
        <p:spPr>
          <a:xfrm>
            <a:off x="5323332" y="1251283"/>
            <a:ext cx="1545336" cy="1709928"/>
          </a:xfrm>
          <a:custGeom>
            <a:avLst/>
            <a:gdLst>
              <a:gd name="connsiteX0" fmla="*/ 0 w 2231092"/>
              <a:gd name="connsiteY0" fmla="*/ 0 h 2743199"/>
              <a:gd name="connsiteX1" fmla="*/ 2231092 w 2231092"/>
              <a:gd name="connsiteY1" fmla="*/ 0 h 2743199"/>
              <a:gd name="connsiteX2" fmla="*/ 2231092 w 2231092"/>
              <a:gd name="connsiteY2" fmla="*/ 2743199 h 2743199"/>
              <a:gd name="connsiteX3" fmla="*/ 0 w 2231092"/>
              <a:gd name="connsiteY3" fmla="*/ 2743199 h 2743199"/>
            </a:gdLst>
            <a:ahLst/>
            <a:cxnLst>
              <a:cxn ang="0">
                <a:pos x="connsiteX0" y="connsiteY0"/>
              </a:cxn>
              <a:cxn ang="0">
                <a:pos x="connsiteX1" y="connsiteY1"/>
              </a:cxn>
              <a:cxn ang="0">
                <a:pos x="connsiteX2" y="connsiteY2"/>
              </a:cxn>
              <a:cxn ang="0">
                <a:pos x="connsiteX3" y="connsiteY3"/>
              </a:cxn>
            </a:cxnLst>
            <a:rect l="l" t="t" r="r" b="b"/>
            <a:pathLst>
              <a:path w="2231092" h="2743199">
                <a:moveTo>
                  <a:pt x="0" y="0"/>
                </a:moveTo>
                <a:lnTo>
                  <a:pt x="2231092" y="0"/>
                </a:lnTo>
                <a:lnTo>
                  <a:pt x="2231092" y="2743199"/>
                </a:lnTo>
                <a:lnTo>
                  <a:pt x="0" y="2743199"/>
                </a:lnTo>
                <a:close/>
              </a:path>
            </a:pathLst>
          </a:custGeom>
        </p:spPr>
        <p:txBody>
          <a:bodyPr wrap="square">
            <a:noAutofit/>
          </a:bodyPr>
          <a:lstStyle>
            <a:lvl1pPr marL="0" indent="0">
              <a:buFontTx/>
              <a:buNone/>
              <a:defRPr>
                <a:solidFill>
                  <a:schemeClr val="bg1"/>
                </a:solidFill>
              </a:defRPr>
            </a:lvl1pPr>
          </a:lstStyle>
          <a:p>
            <a:endParaRPr lang="en-ID"/>
          </a:p>
        </p:txBody>
      </p:sp>
      <p:sp>
        <p:nvSpPr>
          <p:cNvPr id="26" name="Text Placeholder 3">
            <a:extLst>
              <a:ext uri="{FF2B5EF4-FFF2-40B4-BE49-F238E27FC236}">
                <a16:creationId xmlns:a16="http://schemas.microsoft.com/office/drawing/2014/main" id="{31EF257D-B274-3B4A-77C5-A830A078F80D}"/>
              </a:ext>
            </a:extLst>
          </p:cNvPr>
          <p:cNvSpPr>
            <a:spLocks noGrp="1"/>
          </p:cNvSpPr>
          <p:nvPr>
            <p:ph type="body" sz="quarter" idx="30" hasCustomPrompt="1"/>
          </p:nvPr>
        </p:nvSpPr>
        <p:spPr>
          <a:xfrm>
            <a:off x="4358640" y="3299954"/>
            <a:ext cx="3474720"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pPr lvl="0"/>
            <a:r>
              <a:rPr lang="en-US"/>
              <a:t>First, Last Name</a:t>
            </a:r>
          </a:p>
        </p:txBody>
      </p:sp>
      <p:sp>
        <p:nvSpPr>
          <p:cNvPr id="27" name="Text Placeholder 6">
            <a:extLst>
              <a:ext uri="{FF2B5EF4-FFF2-40B4-BE49-F238E27FC236}">
                <a16:creationId xmlns:a16="http://schemas.microsoft.com/office/drawing/2014/main" id="{74150778-F004-80F3-0F30-63249F814189}"/>
              </a:ext>
            </a:extLst>
          </p:cNvPr>
          <p:cNvSpPr>
            <a:spLocks noGrp="1"/>
          </p:cNvSpPr>
          <p:nvPr>
            <p:ph type="body" sz="quarter" idx="31" hasCustomPrompt="1"/>
          </p:nvPr>
        </p:nvSpPr>
        <p:spPr>
          <a:xfrm>
            <a:off x="4358640" y="3916527"/>
            <a:ext cx="3474720" cy="37779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Title</a:t>
            </a:r>
          </a:p>
        </p:txBody>
      </p:sp>
      <p:sp>
        <p:nvSpPr>
          <p:cNvPr id="28" name="Text Placeholder 8">
            <a:extLst>
              <a:ext uri="{FF2B5EF4-FFF2-40B4-BE49-F238E27FC236}">
                <a16:creationId xmlns:a16="http://schemas.microsoft.com/office/drawing/2014/main" id="{715186B7-3256-6182-83B5-994286476CAC}"/>
              </a:ext>
            </a:extLst>
          </p:cNvPr>
          <p:cNvSpPr>
            <a:spLocks noGrp="1"/>
          </p:cNvSpPr>
          <p:nvPr>
            <p:ph type="body" sz="quarter" idx="32" hasCustomPrompt="1"/>
          </p:nvPr>
        </p:nvSpPr>
        <p:spPr>
          <a:xfrm>
            <a:off x="4358640" y="4474949"/>
            <a:ext cx="3474720" cy="102077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9" name="Text Placeholder 10">
            <a:extLst>
              <a:ext uri="{FF2B5EF4-FFF2-40B4-BE49-F238E27FC236}">
                <a16:creationId xmlns:a16="http://schemas.microsoft.com/office/drawing/2014/main" id="{1EF8DB24-3786-40E3-E12D-DAFF37D64823}"/>
              </a:ext>
            </a:extLst>
          </p:cNvPr>
          <p:cNvSpPr>
            <a:spLocks noGrp="1"/>
          </p:cNvSpPr>
          <p:nvPr>
            <p:ph type="body" sz="quarter" idx="33" hasCustomPrompt="1"/>
          </p:nvPr>
        </p:nvSpPr>
        <p:spPr>
          <a:xfrm>
            <a:off x="4358639" y="5646488"/>
            <a:ext cx="3474720" cy="30790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2" name="Title 1">
            <a:extLst>
              <a:ext uri="{FF2B5EF4-FFF2-40B4-BE49-F238E27FC236}">
                <a16:creationId xmlns:a16="http://schemas.microsoft.com/office/drawing/2014/main" id="{B0B6C636-C62C-110E-F2AC-2DD25CF58BA2}"/>
              </a:ext>
            </a:extLst>
          </p:cNvPr>
          <p:cNvSpPr>
            <a:spLocks noGrp="1"/>
          </p:cNvSpPr>
          <p:nvPr>
            <p:ph type="title" hasCustomPrompt="1"/>
          </p:nvPr>
        </p:nvSpPr>
        <p:spPr>
          <a:xfrm>
            <a:off x="676655" y="338328"/>
            <a:ext cx="11265408" cy="722376"/>
          </a:xfrm>
          <a:prstGeom prst="rect">
            <a:avLst/>
          </a:prstGeom>
        </p:spPr>
        <p:txBody>
          <a:bodyPr anchor="t"/>
          <a:lstStyle>
            <a:lvl1pPr>
              <a:lnSpc>
                <a:spcPct val="100000"/>
              </a:lnSpc>
              <a:defRPr sz="3500">
                <a:solidFill>
                  <a:schemeClr val="bg1"/>
                </a:solidFill>
              </a:defRPr>
            </a:lvl1pPr>
          </a:lstStyle>
          <a:p>
            <a:r>
              <a:rPr lang="en-US"/>
              <a:t>Presenter</a:t>
            </a:r>
          </a:p>
        </p:txBody>
      </p:sp>
      <p:sp>
        <p:nvSpPr>
          <p:cNvPr id="3" name="Slide Number Placeholder 5">
            <a:extLst>
              <a:ext uri="{FF2B5EF4-FFF2-40B4-BE49-F238E27FC236}">
                <a16:creationId xmlns:a16="http://schemas.microsoft.com/office/drawing/2014/main" id="{B6951352-EB61-C5E3-E1DD-287938F6BB3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7441841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day's Presenters">
    <p:spTree>
      <p:nvGrpSpPr>
        <p:cNvPr id="1" name=""/>
        <p:cNvGrpSpPr/>
        <p:nvPr/>
      </p:nvGrpSpPr>
      <p:grpSpPr>
        <a:xfrm>
          <a:off x="0" y="0"/>
          <a:ext cx="0" cy="0"/>
          <a:chOff x="0" y="0"/>
          <a:chExt cx="0" cy="0"/>
        </a:xfrm>
      </p:grpSpPr>
      <p:sp>
        <p:nvSpPr>
          <p:cNvPr id="10" name=" 10" descr="Image Placeholder">
            <a:extLst>
              <a:ext uri="{FF2B5EF4-FFF2-40B4-BE49-F238E27FC236}">
                <a16:creationId xmlns:a16="http://schemas.microsoft.com/office/drawing/2014/main" id="{0F2813A2-9098-F8A0-EBE8-D505576A239B}"/>
              </a:ext>
            </a:extLst>
          </p:cNvPr>
          <p:cNvSpPr>
            <a:spLocks noGrp="1"/>
          </p:cNvSpPr>
          <p:nvPr>
            <p:ph type="pic" sz="quarter" idx="12"/>
          </p:nvPr>
        </p:nvSpPr>
        <p:spPr>
          <a:xfrm>
            <a:off x="7390577" y="1378037"/>
            <a:ext cx="1545336" cy="1709928"/>
          </a:xfrm>
          <a:custGeom>
            <a:avLst/>
            <a:gdLst>
              <a:gd name="connsiteX0" fmla="*/ 0 w 2231092"/>
              <a:gd name="connsiteY0" fmla="*/ 0 h 2743199"/>
              <a:gd name="connsiteX1" fmla="*/ 2231092 w 2231092"/>
              <a:gd name="connsiteY1" fmla="*/ 0 h 2743199"/>
              <a:gd name="connsiteX2" fmla="*/ 2231092 w 2231092"/>
              <a:gd name="connsiteY2" fmla="*/ 2743199 h 2743199"/>
              <a:gd name="connsiteX3" fmla="*/ 0 w 2231092"/>
              <a:gd name="connsiteY3" fmla="*/ 2743199 h 2743199"/>
            </a:gdLst>
            <a:ahLst/>
            <a:cxnLst>
              <a:cxn ang="0">
                <a:pos x="connsiteX0" y="connsiteY0"/>
              </a:cxn>
              <a:cxn ang="0">
                <a:pos x="connsiteX1" y="connsiteY1"/>
              </a:cxn>
              <a:cxn ang="0">
                <a:pos x="connsiteX2" y="connsiteY2"/>
              </a:cxn>
              <a:cxn ang="0">
                <a:pos x="connsiteX3" y="connsiteY3"/>
              </a:cxn>
            </a:cxnLst>
            <a:rect l="l" t="t" r="r" b="b"/>
            <a:pathLst>
              <a:path w="2231092" h="2743199">
                <a:moveTo>
                  <a:pt x="0" y="0"/>
                </a:moveTo>
                <a:lnTo>
                  <a:pt x="2231092" y="0"/>
                </a:lnTo>
                <a:lnTo>
                  <a:pt x="2231092" y="2743199"/>
                </a:lnTo>
                <a:lnTo>
                  <a:pt x="0" y="2743199"/>
                </a:lnTo>
                <a:close/>
              </a:path>
            </a:pathLst>
          </a:custGeom>
        </p:spPr>
        <p:txBody>
          <a:bodyPr wrap="square">
            <a:noAutofit/>
          </a:bodyPr>
          <a:lstStyle>
            <a:lvl1pPr marL="0" indent="0">
              <a:buFontTx/>
              <a:buNone/>
              <a:defRPr>
                <a:solidFill>
                  <a:schemeClr val="bg1"/>
                </a:solidFill>
              </a:defRPr>
            </a:lvl1pPr>
          </a:lstStyle>
          <a:p>
            <a:endParaRPr lang="en-ID"/>
          </a:p>
        </p:txBody>
      </p:sp>
      <p:sp>
        <p:nvSpPr>
          <p:cNvPr id="26" name="Text Placeholder 3">
            <a:extLst>
              <a:ext uri="{FF2B5EF4-FFF2-40B4-BE49-F238E27FC236}">
                <a16:creationId xmlns:a16="http://schemas.microsoft.com/office/drawing/2014/main" id="{31EF257D-B274-3B4A-77C5-A830A078F80D}"/>
              </a:ext>
            </a:extLst>
          </p:cNvPr>
          <p:cNvSpPr>
            <a:spLocks noGrp="1"/>
          </p:cNvSpPr>
          <p:nvPr>
            <p:ph type="body" sz="quarter" idx="30" hasCustomPrompt="1"/>
          </p:nvPr>
        </p:nvSpPr>
        <p:spPr>
          <a:xfrm>
            <a:off x="6430254" y="3284189"/>
            <a:ext cx="3474720"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pPr lvl="0"/>
            <a:r>
              <a:rPr lang="en-US"/>
              <a:t>First, Last Name</a:t>
            </a:r>
          </a:p>
        </p:txBody>
      </p:sp>
      <p:sp>
        <p:nvSpPr>
          <p:cNvPr id="27" name="Text Placeholder 6">
            <a:extLst>
              <a:ext uri="{FF2B5EF4-FFF2-40B4-BE49-F238E27FC236}">
                <a16:creationId xmlns:a16="http://schemas.microsoft.com/office/drawing/2014/main" id="{74150778-F004-80F3-0F30-63249F814189}"/>
              </a:ext>
            </a:extLst>
          </p:cNvPr>
          <p:cNvSpPr>
            <a:spLocks noGrp="1"/>
          </p:cNvSpPr>
          <p:nvPr>
            <p:ph type="body" sz="quarter" idx="31" hasCustomPrompt="1"/>
          </p:nvPr>
        </p:nvSpPr>
        <p:spPr>
          <a:xfrm>
            <a:off x="6430254" y="3900762"/>
            <a:ext cx="3474720" cy="37779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Title</a:t>
            </a:r>
          </a:p>
        </p:txBody>
      </p:sp>
      <p:sp>
        <p:nvSpPr>
          <p:cNvPr id="28" name="Text Placeholder 8">
            <a:extLst>
              <a:ext uri="{FF2B5EF4-FFF2-40B4-BE49-F238E27FC236}">
                <a16:creationId xmlns:a16="http://schemas.microsoft.com/office/drawing/2014/main" id="{715186B7-3256-6182-83B5-994286476CAC}"/>
              </a:ext>
            </a:extLst>
          </p:cNvPr>
          <p:cNvSpPr>
            <a:spLocks noGrp="1"/>
          </p:cNvSpPr>
          <p:nvPr>
            <p:ph type="body" sz="quarter" idx="32" hasCustomPrompt="1"/>
          </p:nvPr>
        </p:nvSpPr>
        <p:spPr>
          <a:xfrm>
            <a:off x="6430254" y="4459184"/>
            <a:ext cx="3474720" cy="102077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9" name="Text Placeholder 10">
            <a:extLst>
              <a:ext uri="{FF2B5EF4-FFF2-40B4-BE49-F238E27FC236}">
                <a16:creationId xmlns:a16="http://schemas.microsoft.com/office/drawing/2014/main" id="{1EF8DB24-3786-40E3-E12D-DAFF37D64823}"/>
              </a:ext>
            </a:extLst>
          </p:cNvPr>
          <p:cNvSpPr>
            <a:spLocks noGrp="1"/>
          </p:cNvSpPr>
          <p:nvPr>
            <p:ph type="body" sz="quarter" idx="33" hasCustomPrompt="1"/>
          </p:nvPr>
        </p:nvSpPr>
        <p:spPr>
          <a:xfrm>
            <a:off x="6430253" y="5630723"/>
            <a:ext cx="3474720" cy="30790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2" name="Title 1">
            <a:extLst>
              <a:ext uri="{FF2B5EF4-FFF2-40B4-BE49-F238E27FC236}">
                <a16:creationId xmlns:a16="http://schemas.microsoft.com/office/drawing/2014/main" id="{B0B6C636-C62C-110E-F2AC-2DD25CF58BA2}"/>
              </a:ext>
            </a:extLst>
          </p:cNvPr>
          <p:cNvSpPr>
            <a:spLocks noGrp="1"/>
          </p:cNvSpPr>
          <p:nvPr>
            <p:ph type="title" hasCustomPrompt="1"/>
          </p:nvPr>
        </p:nvSpPr>
        <p:spPr>
          <a:xfrm>
            <a:off x="676656" y="341697"/>
            <a:ext cx="11265408" cy="722376"/>
          </a:xfrm>
          <a:prstGeom prst="rect">
            <a:avLst/>
          </a:prstGeom>
        </p:spPr>
        <p:txBody>
          <a:bodyPr/>
          <a:lstStyle>
            <a:lvl1pPr algn="l" defTabSz="914400" rtl="0" eaLnBrk="1" latinLnBrk="0" hangingPunct="1">
              <a:lnSpc>
                <a:spcPct val="100000"/>
              </a:lnSpc>
              <a:spcBef>
                <a:spcPct val="0"/>
              </a:spcBef>
              <a:buNone/>
              <a:defRPr lang="en-US" sz="3500" kern="1200" dirty="0">
                <a:solidFill>
                  <a:schemeClr val="bg1"/>
                </a:solidFill>
                <a:latin typeface="+mj-lt"/>
                <a:ea typeface="+mj-ea"/>
                <a:cs typeface="+mj-cs"/>
              </a:defRPr>
            </a:lvl1pPr>
          </a:lstStyle>
          <a:p>
            <a:r>
              <a:rPr lang="en-US"/>
              <a:t>Presenters</a:t>
            </a:r>
          </a:p>
        </p:txBody>
      </p:sp>
      <p:sp>
        <p:nvSpPr>
          <p:cNvPr id="3" name=" 7" descr="Image Placeholder">
            <a:extLst>
              <a:ext uri="{FF2B5EF4-FFF2-40B4-BE49-F238E27FC236}">
                <a16:creationId xmlns:a16="http://schemas.microsoft.com/office/drawing/2014/main" id="{2857309C-52E4-6E3C-42C9-CBB431B8CF86}"/>
              </a:ext>
            </a:extLst>
          </p:cNvPr>
          <p:cNvSpPr>
            <a:spLocks noGrp="1"/>
          </p:cNvSpPr>
          <p:nvPr>
            <p:ph type="pic" sz="quarter" idx="44"/>
          </p:nvPr>
        </p:nvSpPr>
        <p:spPr>
          <a:xfrm>
            <a:off x="3252426" y="1378037"/>
            <a:ext cx="1545336" cy="1709928"/>
          </a:xfrm>
          <a:custGeom>
            <a:avLst/>
            <a:gdLst>
              <a:gd name="connsiteX0" fmla="*/ 0 w 2231092"/>
              <a:gd name="connsiteY0" fmla="*/ 0 h 2743199"/>
              <a:gd name="connsiteX1" fmla="*/ 2231092 w 2231092"/>
              <a:gd name="connsiteY1" fmla="*/ 0 h 2743199"/>
              <a:gd name="connsiteX2" fmla="*/ 2231092 w 2231092"/>
              <a:gd name="connsiteY2" fmla="*/ 2743199 h 2743199"/>
              <a:gd name="connsiteX3" fmla="*/ 0 w 2231092"/>
              <a:gd name="connsiteY3" fmla="*/ 2743199 h 2743199"/>
            </a:gdLst>
            <a:ahLst/>
            <a:cxnLst>
              <a:cxn ang="0">
                <a:pos x="connsiteX0" y="connsiteY0"/>
              </a:cxn>
              <a:cxn ang="0">
                <a:pos x="connsiteX1" y="connsiteY1"/>
              </a:cxn>
              <a:cxn ang="0">
                <a:pos x="connsiteX2" y="connsiteY2"/>
              </a:cxn>
              <a:cxn ang="0">
                <a:pos x="connsiteX3" y="connsiteY3"/>
              </a:cxn>
            </a:cxnLst>
            <a:rect l="l" t="t" r="r" b="b"/>
            <a:pathLst>
              <a:path w="2231092" h="2743199">
                <a:moveTo>
                  <a:pt x="0" y="0"/>
                </a:moveTo>
                <a:lnTo>
                  <a:pt x="2231092" y="0"/>
                </a:lnTo>
                <a:lnTo>
                  <a:pt x="2231092" y="2743199"/>
                </a:lnTo>
                <a:lnTo>
                  <a:pt x="0" y="2743199"/>
                </a:lnTo>
                <a:close/>
              </a:path>
            </a:pathLst>
          </a:custGeom>
        </p:spPr>
        <p:txBody>
          <a:bodyPr wrap="square">
            <a:noAutofit/>
          </a:bodyPr>
          <a:lstStyle>
            <a:lvl1pPr marL="0" indent="0">
              <a:buFontTx/>
              <a:buNone/>
              <a:defRPr>
                <a:solidFill>
                  <a:schemeClr val="bg1"/>
                </a:solidFill>
              </a:defRPr>
            </a:lvl1pPr>
          </a:lstStyle>
          <a:p>
            <a:endParaRPr lang="en-ID"/>
          </a:p>
        </p:txBody>
      </p:sp>
      <p:sp>
        <p:nvSpPr>
          <p:cNvPr id="4" name="Text Placeholder 3">
            <a:extLst>
              <a:ext uri="{FF2B5EF4-FFF2-40B4-BE49-F238E27FC236}">
                <a16:creationId xmlns:a16="http://schemas.microsoft.com/office/drawing/2014/main" id="{9F121D00-2859-2294-AF58-715C34F0EEAE}"/>
              </a:ext>
            </a:extLst>
          </p:cNvPr>
          <p:cNvSpPr>
            <a:spLocks noGrp="1"/>
          </p:cNvSpPr>
          <p:nvPr>
            <p:ph type="body" sz="quarter" idx="45" hasCustomPrompt="1"/>
          </p:nvPr>
        </p:nvSpPr>
        <p:spPr>
          <a:xfrm>
            <a:off x="2287026" y="3284189"/>
            <a:ext cx="3474720"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pPr lvl="0"/>
            <a:r>
              <a:rPr lang="en-US"/>
              <a:t>First, Last Name</a:t>
            </a:r>
          </a:p>
        </p:txBody>
      </p:sp>
      <p:sp>
        <p:nvSpPr>
          <p:cNvPr id="11" name="Text Placeholder 6">
            <a:extLst>
              <a:ext uri="{FF2B5EF4-FFF2-40B4-BE49-F238E27FC236}">
                <a16:creationId xmlns:a16="http://schemas.microsoft.com/office/drawing/2014/main" id="{4A4325C4-984A-5DF3-7B5A-5BE7CBF1A478}"/>
              </a:ext>
            </a:extLst>
          </p:cNvPr>
          <p:cNvSpPr>
            <a:spLocks noGrp="1"/>
          </p:cNvSpPr>
          <p:nvPr>
            <p:ph type="body" sz="quarter" idx="46" hasCustomPrompt="1"/>
          </p:nvPr>
        </p:nvSpPr>
        <p:spPr>
          <a:xfrm>
            <a:off x="2287026" y="3900762"/>
            <a:ext cx="3474720" cy="37779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Title</a:t>
            </a:r>
          </a:p>
        </p:txBody>
      </p:sp>
      <p:sp>
        <p:nvSpPr>
          <p:cNvPr id="14" name="Text Placeholder 8">
            <a:extLst>
              <a:ext uri="{FF2B5EF4-FFF2-40B4-BE49-F238E27FC236}">
                <a16:creationId xmlns:a16="http://schemas.microsoft.com/office/drawing/2014/main" id="{0CE105F6-7C1A-2952-3171-B48BA0B9FB29}"/>
              </a:ext>
            </a:extLst>
          </p:cNvPr>
          <p:cNvSpPr>
            <a:spLocks noGrp="1"/>
          </p:cNvSpPr>
          <p:nvPr>
            <p:ph type="body" sz="quarter" idx="47" hasCustomPrompt="1"/>
          </p:nvPr>
        </p:nvSpPr>
        <p:spPr>
          <a:xfrm>
            <a:off x="2287026" y="4459184"/>
            <a:ext cx="3474720" cy="102077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15" name="Text Placeholder 10">
            <a:extLst>
              <a:ext uri="{FF2B5EF4-FFF2-40B4-BE49-F238E27FC236}">
                <a16:creationId xmlns:a16="http://schemas.microsoft.com/office/drawing/2014/main" id="{419BA7D2-BF00-6FE2-D517-8995987908DA}"/>
              </a:ext>
            </a:extLst>
          </p:cNvPr>
          <p:cNvSpPr>
            <a:spLocks noGrp="1"/>
          </p:cNvSpPr>
          <p:nvPr>
            <p:ph type="body" sz="quarter" idx="48" hasCustomPrompt="1"/>
          </p:nvPr>
        </p:nvSpPr>
        <p:spPr>
          <a:xfrm>
            <a:off x="2287025" y="5630723"/>
            <a:ext cx="3474720" cy="30790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5" name="Slide Number Placeholder 5">
            <a:extLst>
              <a:ext uri="{FF2B5EF4-FFF2-40B4-BE49-F238E27FC236}">
                <a16:creationId xmlns:a16="http://schemas.microsoft.com/office/drawing/2014/main" id="{5E221856-8857-5089-7F21-DAFA6B82C4CF}"/>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1802225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ore Presenters">
    <p:spTree>
      <p:nvGrpSpPr>
        <p:cNvPr id="1" name=""/>
        <p:cNvGrpSpPr/>
        <p:nvPr/>
      </p:nvGrpSpPr>
      <p:grpSpPr>
        <a:xfrm>
          <a:off x="0" y="0"/>
          <a:ext cx="0" cy="0"/>
          <a:chOff x="0" y="0"/>
          <a:chExt cx="0" cy="0"/>
        </a:xfrm>
      </p:grpSpPr>
      <p:sp>
        <p:nvSpPr>
          <p:cNvPr id="9" name=" 7" descr="Image Placeholder">
            <a:extLst>
              <a:ext uri="{FF2B5EF4-FFF2-40B4-BE49-F238E27FC236}">
                <a16:creationId xmlns:a16="http://schemas.microsoft.com/office/drawing/2014/main" id="{7A3DB061-6DDD-E1AE-5BF4-1193D8195183}"/>
              </a:ext>
            </a:extLst>
          </p:cNvPr>
          <p:cNvSpPr>
            <a:spLocks noGrp="1"/>
          </p:cNvSpPr>
          <p:nvPr>
            <p:ph type="pic" sz="quarter" idx="11"/>
          </p:nvPr>
        </p:nvSpPr>
        <p:spPr>
          <a:xfrm>
            <a:off x="1552947" y="1393527"/>
            <a:ext cx="1545336" cy="1709928"/>
          </a:xfrm>
          <a:custGeom>
            <a:avLst/>
            <a:gdLst>
              <a:gd name="connsiteX0" fmla="*/ 0 w 2231092"/>
              <a:gd name="connsiteY0" fmla="*/ 0 h 2743199"/>
              <a:gd name="connsiteX1" fmla="*/ 2231092 w 2231092"/>
              <a:gd name="connsiteY1" fmla="*/ 0 h 2743199"/>
              <a:gd name="connsiteX2" fmla="*/ 2231092 w 2231092"/>
              <a:gd name="connsiteY2" fmla="*/ 2743199 h 2743199"/>
              <a:gd name="connsiteX3" fmla="*/ 0 w 2231092"/>
              <a:gd name="connsiteY3" fmla="*/ 2743199 h 2743199"/>
            </a:gdLst>
            <a:ahLst/>
            <a:cxnLst>
              <a:cxn ang="0">
                <a:pos x="connsiteX0" y="connsiteY0"/>
              </a:cxn>
              <a:cxn ang="0">
                <a:pos x="connsiteX1" y="connsiteY1"/>
              </a:cxn>
              <a:cxn ang="0">
                <a:pos x="connsiteX2" y="connsiteY2"/>
              </a:cxn>
              <a:cxn ang="0">
                <a:pos x="connsiteX3" y="connsiteY3"/>
              </a:cxn>
            </a:cxnLst>
            <a:rect l="l" t="t" r="r" b="b"/>
            <a:pathLst>
              <a:path w="2231092" h="2743199">
                <a:moveTo>
                  <a:pt x="0" y="0"/>
                </a:moveTo>
                <a:lnTo>
                  <a:pt x="2231092" y="0"/>
                </a:lnTo>
                <a:lnTo>
                  <a:pt x="2231092" y="2743199"/>
                </a:lnTo>
                <a:lnTo>
                  <a:pt x="0" y="2743199"/>
                </a:lnTo>
                <a:close/>
              </a:path>
            </a:pathLst>
          </a:custGeom>
        </p:spPr>
        <p:txBody>
          <a:bodyPr wrap="square">
            <a:noAutofit/>
          </a:bodyPr>
          <a:lstStyle>
            <a:lvl1pPr marL="0" indent="0">
              <a:buFontTx/>
              <a:buNone/>
              <a:defRPr>
                <a:solidFill>
                  <a:schemeClr val="bg1"/>
                </a:solidFill>
              </a:defRPr>
            </a:lvl1pPr>
          </a:lstStyle>
          <a:p>
            <a:endParaRPr lang="en-ID"/>
          </a:p>
        </p:txBody>
      </p:sp>
      <p:sp>
        <p:nvSpPr>
          <p:cNvPr id="10" name=" 10" descr="Image Placeholder">
            <a:extLst>
              <a:ext uri="{FF2B5EF4-FFF2-40B4-BE49-F238E27FC236}">
                <a16:creationId xmlns:a16="http://schemas.microsoft.com/office/drawing/2014/main" id="{0F2813A2-9098-F8A0-EBE8-D505576A239B}"/>
              </a:ext>
            </a:extLst>
          </p:cNvPr>
          <p:cNvSpPr>
            <a:spLocks noGrp="1"/>
          </p:cNvSpPr>
          <p:nvPr>
            <p:ph type="pic" sz="quarter" idx="12"/>
          </p:nvPr>
        </p:nvSpPr>
        <p:spPr>
          <a:xfrm>
            <a:off x="9084698" y="1378037"/>
            <a:ext cx="1545336" cy="1709928"/>
          </a:xfrm>
          <a:custGeom>
            <a:avLst/>
            <a:gdLst>
              <a:gd name="connsiteX0" fmla="*/ 0 w 2231092"/>
              <a:gd name="connsiteY0" fmla="*/ 0 h 2743199"/>
              <a:gd name="connsiteX1" fmla="*/ 2231092 w 2231092"/>
              <a:gd name="connsiteY1" fmla="*/ 0 h 2743199"/>
              <a:gd name="connsiteX2" fmla="*/ 2231092 w 2231092"/>
              <a:gd name="connsiteY2" fmla="*/ 2743199 h 2743199"/>
              <a:gd name="connsiteX3" fmla="*/ 0 w 2231092"/>
              <a:gd name="connsiteY3" fmla="*/ 2743199 h 2743199"/>
            </a:gdLst>
            <a:ahLst/>
            <a:cxnLst>
              <a:cxn ang="0">
                <a:pos x="connsiteX0" y="connsiteY0"/>
              </a:cxn>
              <a:cxn ang="0">
                <a:pos x="connsiteX1" y="connsiteY1"/>
              </a:cxn>
              <a:cxn ang="0">
                <a:pos x="connsiteX2" y="connsiteY2"/>
              </a:cxn>
              <a:cxn ang="0">
                <a:pos x="connsiteX3" y="connsiteY3"/>
              </a:cxn>
            </a:cxnLst>
            <a:rect l="l" t="t" r="r" b="b"/>
            <a:pathLst>
              <a:path w="2231092" h="2743199">
                <a:moveTo>
                  <a:pt x="0" y="0"/>
                </a:moveTo>
                <a:lnTo>
                  <a:pt x="2231092" y="0"/>
                </a:lnTo>
                <a:lnTo>
                  <a:pt x="2231092" y="2743199"/>
                </a:lnTo>
                <a:lnTo>
                  <a:pt x="0" y="2743199"/>
                </a:lnTo>
                <a:close/>
              </a:path>
            </a:pathLst>
          </a:custGeom>
        </p:spPr>
        <p:txBody>
          <a:bodyPr wrap="square">
            <a:noAutofit/>
          </a:bodyPr>
          <a:lstStyle>
            <a:lvl1pPr marL="0" indent="0">
              <a:buFontTx/>
              <a:buNone/>
              <a:defRPr>
                <a:solidFill>
                  <a:schemeClr val="bg1"/>
                </a:solidFill>
              </a:defRPr>
            </a:lvl1pPr>
          </a:lstStyle>
          <a:p>
            <a:endParaRPr lang="en-ID"/>
          </a:p>
        </p:txBody>
      </p:sp>
      <p:sp>
        <p:nvSpPr>
          <p:cNvPr id="26" name="Text Placeholder 3">
            <a:extLst>
              <a:ext uri="{FF2B5EF4-FFF2-40B4-BE49-F238E27FC236}">
                <a16:creationId xmlns:a16="http://schemas.microsoft.com/office/drawing/2014/main" id="{31EF257D-B274-3B4A-77C5-A830A078F80D}"/>
              </a:ext>
            </a:extLst>
          </p:cNvPr>
          <p:cNvSpPr>
            <a:spLocks noGrp="1"/>
          </p:cNvSpPr>
          <p:nvPr>
            <p:ph type="body" sz="quarter" idx="30" hasCustomPrompt="1"/>
          </p:nvPr>
        </p:nvSpPr>
        <p:spPr>
          <a:xfrm>
            <a:off x="8124375" y="3284189"/>
            <a:ext cx="3474720"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pPr lvl="0"/>
            <a:r>
              <a:rPr lang="en-US"/>
              <a:t>First, Last Name</a:t>
            </a:r>
          </a:p>
        </p:txBody>
      </p:sp>
      <p:sp>
        <p:nvSpPr>
          <p:cNvPr id="27" name="Text Placeholder 6">
            <a:extLst>
              <a:ext uri="{FF2B5EF4-FFF2-40B4-BE49-F238E27FC236}">
                <a16:creationId xmlns:a16="http://schemas.microsoft.com/office/drawing/2014/main" id="{74150778-F004-80F3-0F30-63249F814189}"/>
              </a:ext>
            </a:extLst>
          </p:cNvPr>
          <p:cNvSpPr>
            <a:spLocks noGrp="1"/>
          </p:cNvSpPr>
          <p:nvPr>
            <p:ph type="body" sz="quarter" idx="31" hasCustomPrompt="1"/>
          </p:nvPr>
        </p:nvSpPr>
        <p:spPr>
          <a:xfrm>
            <a:off x="8124375" y="3900762"/>
            <a:ext cx="3474720" cy="37779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Title</a:t>
            </a:r>
          </a:p>
        </p:txBody>
      </p:sp>
      <p:sp>
        <p:nvSpPr>
          <p:cNvPr id="28" name="Text Placeholder 8">
            <a:extLst>
              <a:ext uri="{FF2B5EF4-FFF2-40B4-BE49-F238E27FC236}">
                <a16:creationId xmlns:a16="http://schemas.microsoft.com/office/drawing/2014/main" id="{715186B7-3256-6182-83B5-994286476CAC}"/>
              </a:ext>
            </a:extLst>
          </p:cNvPr>
          <p:cNvSpPr>
            <a:spLocks noGrp="1"/>
          </p:cNvSpPr>
          <p:nvPr>
            <p:ph type="body" sz="quarter" idx="32" hasCustomPrompt="1"/>
          </p:nvPr>
        </p:nvSpPr>
        <p:spPr>
          <a:xfrm>
            <a:off x="8124375" y="4459184"/>
            <a:ext cx="3474720" cy="102077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29" name="Text Placeholder 10">
            <a:extLst>
              <a:ext uri="{FF2B5EF4-FFF2-40B4-BE49-F238E27FC236}">
                <a16:creationId xmlns:a16="http://schemas.microsoft.com/office/drawing/2014/main" id="{1EF8DB24-3786-40E3-E12D-DAFF37D64823}"/>
              </a:ext>
            </a:extLst>
          </p:cNvPr>
          <p:cNvSpPr>
            <a:spLocks noGrp="1"/>
          </p:cNvSpPr>
          <p:nvPr>
            <p:ph type="body" sz="quarter" idx="33" hasCustomPrompt="1"/>
          </p:nvPr>
        </p:nvSpPr>
        <p:spPr>
          <a:xfrm>
            <a:off x="8124374" y="5630723"/>
            <a:ext cx="3474720" cy="30790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2" name="Title 1">
            <a:extLst>
              <a:ext uri="{FF2B5EF4-FFF2-40B4-BE49-F238E27FC236}">
                <a16:creationId xmlns:a16="http://schemas.microsoft.com/office/drawing/2014/main" id="{B0B6C636-C62C-110E-F2AC-2DD25CF58BA2}"/>
              </a:ext>
            </a:extLst>
          </p:cNvPr>
          <p:cNvSpPr>
            <a:spLocks noGrp="1"/>
          </p:cNvSpPr>
          <p:nvPr>
            <p:ph type="title" hasCustomPrompt="1"/>
          </p:nvPr>
        </p:nvSpPr>
        <p:spPr>
          <a:xfrm>
            <a:off x="676656" y="341697"/>
            <a:ext cx="11265408" cy="722376"/>
          </a:xfrm>
          <a:prstGeom prst="rect">
            <a:avLst/>
          </a:prstGeom>
        </p:spPr>
        <p:txBody>
          <a:bodyPr/>
          <a:lstStyle>
            <a:lvl1pPr algn="l" defTabSz="914400" rtl="0" eaLnBrk="1" latinLnBrk="0" hangingPunct="1">
              <a:lnSpc>
                <a:spcPct val="100000"/>
              </a:lnSpc>
              <a:spcBef>
                <a:spcPct val="0"/>
              </a:spcBef>
              <a:buNone/>
              <a:defRPr lang="en-US" sz="3500" kern="1200" dirty="0">
                <a:solidFill>
                  <a:schemeClr val="bg1"/>
                </a:solidFill>
                <a:latin typeface="+mj-lt"/>
                <a:ea typeface="+mj-ea"/>
                <a:cs typeface="+mj-cs"/>
              </a:defRPr>
            </a:lvl1pPr>
          </a:lstStyle>
          <a:p>
            <a:r>
              <a:rPr lang="en-US"/>
              <a:t>Presenters</a:t>
            </a:r>
          </a:p>
        </p:txBody>
      </p:sp>
      <p:sp>
        <p:nvSpPr>
          <p:cNvPr id="5" name="Text Placeholder 3">
            <a:extLst>
              <a:ext uri="{FF2B5EF4-FFF2-40B4-BE49-F238E27FC236}">
                <a16:creationId xmlns:a16="http://schemas.microsoft.com/office/drawing/2014/main" id="{668746D6-5854-A682-2447-62B2D31DA440}"/>
              </a:ext>
            </a:extLst>
          </p:cNvPr>
          <p:cNvSpPr>
            <a:spLocks noGrp="1"/>
          </p:cNvSpPr>
          <p:nvPr>
            <p:ph type="body" sz="quarter" idx="40" hasCustomPrompt="1"/>
          </p:nvPr>
        </p:nvSpPr>
        <p:spPr>
          <a:xfrm>
            <a:off x="582626" y="3284189"/>
            <a:ext cx="3474720"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pPr lvl="0"/>
            <a:r>
              <a:rPr lang="en-US"/>
              <a:t>First, Last Name</a:t>
            </a:r>
          </a:p>
        </p:txBody>
      </p:sp>
      <p:sp>
        <p:nvSpPr>
          <p:cNvPr id="6" name="Text Placeholder 6">
            <a:extLst>
              <a:ext uri="{FF2B5EF4-FFF2-40B4-BE49-F238E27FC236}">
                <a16:creationId xmlns:a16="http://schemas.microsoft.com/office/drawing/2014/main" id="{93A95312-380C-3154-86EA-AEA984E81F5A}"/>
              </a:ext>
            </a:extLst>
          </p:cNvPr>
          <p:cNvSpPr>
            <a:spLocks noGrp="1"/>
          </p:cNvSpPr>
          <p:nvPr>
            <p:ph type="body" sz="quarter" idx="41" hasCustomPrompt="1"/>
          </p:nvPr>
        </p:nvSpPr>
        <p:spPr>
          <a:xfrm>
            <a:off x="582626" y="3900762"/>
            <a:ext cx="3474720" cy="37779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Title</a:t>
            </a:r>
          </a:p>
        </p:txBody>
      </p:sp>
      <p:sp>
        <p:nvSpPr>
          <p:cNvPr id="8" name="Text Placeholder 8">
            <a:extLst>
              <a:ext uri="{FF2B5EF4-FFF2-40B4-BE49-F238E27FC236}">
                <a16:creationId xmlns:a16="http://schemas.microsoft.com/office/drawing/2014/main" id="{F75FBC13-6ABD-6114-716C-663EBC6B0BA3}"/>
              </a:ext>
            </a:extLst>
          </p:cNvPr>
          <p:cNvSpPr>
            <a:spLocks noGrp="1"/>
          </p:cNvSpPr>
          <p:nvPr>
            <p:ph type="body" sz="quarter" idx="42" hasCustomPrompt="1"/>
          </p:nvPr>
        </p:nvSpPr>
        <p:spPr>
          <a:xfrm>
            <a:off x="582626" y="4459184"/>
            <a:ext cx="3474720" cy="102077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13" name="Text Placeholder 10">
            <a:extLst>
              <a:ext uri="{FF2B5EF4-FFF2-40B4-BE49-F238E27FC236}">
                <a16:creationId xmlns:a16="http://schemas.microsoft.com/office/drawing/2014/main" id="{6A35D2AB-EA38-7F03-A8C6-6874E4F897FD}"/>
              </a:ext>
            </a:extLst>
          </p:cNvPr>
          <p:cNvSpPr>
            <a:spLocks noGrp="1"/>
          </p:cNvSpPr>
          <p:nvPr>
            <p:ph type="body" sz="quarter" idx="43" hasCustomPrompt="1"/>
          </p:nvPr>
        </p:nvSpPr>
        <p:spPr>
          <a:xfrm>
            <a:off x="582625" y="5630723"/>
            <a:ext cx="3474720" cy="30790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3" name=" 7" descr="Image Placeholder">
            <a:extLst>
              <a:ext uri="{FF2B5EF4-FFF2-40B4-BE49-F238E27FC236}">
                <a16:creationId xmlns:a16="http://schemas.microsoft.com/office/drawing/2014/main" id="{2857309C-52E4-6E3C-42C9-CBB431B8CF86}"/>
              </a:ext>
            </a:extLst>
          </p:cNvPr>
          <p:cNvSpPr>
            <a:spLocks noGrp="1"/>
          </p:cNvSpPr>
          <p:nvPr>
            <p:ph type="pic" sz="quarter" idx="44"/>
          </p:nvPr>
        </p:nvSpPr>
        <p:spPr>
          <a:xfrm>
            <a:off x="5309376" y="1378037"/>
            <a:ext cx="1545336" cy="1709928"/>
          </a:xfrm>
          <a:custGeom>
            <a:avLst/>
            <a:gdLst>
              <a:gd name="connsiteX0" fmla="*/ 0 w 2231092"/>
              <a:gd name="connsiteY0" fmla="*/ 0 h 2743199"/>
              <a:gd name="connsiteX1" fmla="*/ 2231092 w 2231092"/>
              <a:gd name="connsiteY1" fmla="*/ 0 h 2743199"/>
              <a:gd name="connsiteX2" fmla="*/ 2231092 w 2231092"/>
              <a:gd name="connsiteY2" fmla="*/ 2743199 h 2743199"/>
              <a:gd name="connsiteX3" fmla="*/ 0 w 2231092"/>
              <a:gd name="connsiteY3" fmla="*/ 2743199 h 2743199"/>
            </a:gdLst>
            <a:ahLst/>
            <a:cxnLst>
              <a:cxn ang="0">
                <a:pos x="connsiteX0" y="connsiteY0"/>
              </a:cxn>
              <a:cxn ang="0">
                <a:pos x="connsiteX1" y="connsiteY1"/>
              </a:cxn>
              <a:cxn ang="0">
                <a:pos x="connsiteX2" y="connsiteY2"/>
              </a:cxn>
              <a:cxn ang="0">
                <a:pos x="connsiteX3" y="connsiteY3"/>
              </a:cxn>
            </a:cxnLst>
            <a:rect l="l" t="t" r="r" b="b"/>
            <a:pathLst>
              <a:path w="2231092" h="2743199">
                <a:moveTo>
                  <a:pt x="0" y="0"/>
                </a:moveTo>
                <a:lnTo>
                  <a:pt x="2231092" y="0"/>
                </a:lnTo>
                <a:lnTo>
                  <a:pt x="2231092" y="2743199"/>
                </a:lnTo>
                <a:lnTo>
                  <a:pt x="0" y="2743199"/>
                </a:lnTo>
                <a:close/>
              </a:path>
            </a:pathLst>
          </a:custGeom>
        </p:spPr>
        <p:txBody>
          <a:bodyPr wrap="square">
            <a:noAutofit/>
          </a:bodyPr>
          <a:lstStyle>
            <a:lvl1pPr marL="0" indent="0">
              <a:buFontTx/>
              <a:buNone/>
              <a:defRPr>
                <a:solidFill>
                  <a:schemeClr val="bg1"/>
                </a:solidFill>
              </a:defRPr>
            </a:lvl1pPr>
          </a:lstStyle>
          <a:p>
            <a:endParaRPr lang="en-ID"/>
          </a:p>
        </p:txBody>
      </p:sp>
      <p:sp>
        <p:nvSpPr>
          <p:cNvPr id="4" name="Text Placeholder 3">
            <a:extLst>
              <a:ext uri="{FF2B5EF4-FFF2-40B4-BE49-F238E27FC236}">
                <a16:creationId xmlns:a16="http://schemas.microsoft.com/office/drawing/2014/main" id="{9F121D00-2859-2294-AF58-715C34F0EEAE}"/>
              </a:ext>
            </a:extLst>
          </p:cNvPr>
          <p:cNvSpPr>
            <a:spLocks noGrp="1"/>
          </p:cNvSpPr>
          <p:nvPr>
            <p:ph type="body" sz="quarter" idx="45" hasCustomPrompt="1"/>
          </p:nvPr>
        </p:nvSpPr>
        <p:spPr>
          <a:xfrm>
            <a:off x="4343976" y="3284189"/>
            <a:ext cx="3474720"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pPr lvl="0"/>
            <a:r>
              <a:rPr lang="en-US"/>
              <a:t>First, Last Name</a:t>
            </a:r>
          </a:p>
        </p:txBody>
      </p:sp>
      <p:sp>
        <p:nvSpPr>
          <p:cNvPr id="11" name="Text Placeholder 6">
            <a:extLst>
              <a:ext uri="{FF2B5EF4-FFF2-40B4-BE49-F238E27FC236}">
                <a16:creationId xmlns:a16="http://schemas.microsoft.com/office/drawing/2014/main" id="{4A4325C4-984A-5DF3-7B5A-5BE7CBF1A478}"/>
              </a:ext>
            </a:extLst>
          </p:cNvPr>
          <p:cNvSpPr>
            <a:spLocks noGrp="1"/>
          </p:cNvSpPr>
          <p:nvPr>
            <p:ph type="body" sz="quarter" idx="46" hasCustomPrompt="1"/>
          </p:nvPr>
        </p:nvSpPr>
        <p:spPr>
          <a:xfrm>
            <a:off x="4343976" y="3900762"/>
            <a:ext cx="3474720" cy="37779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Title</a:t>
            </a:r>
          </a:p>
        </p:txBody>
      </p:sp>
      <p:sp>
        <p:nvSpPr>
          <p:cNvPr id="14" name="Text Placeholder 8">
            <a:extLst>
              <a:ext uri="{FF2B5EF4-FFF2-40B4-BE49-F238E27FC236}">
                <a16:creationId xmlns:a16="http://schemas.microsoft.com/office/drawing/2014/main" id="{0CE105F6-7C1A-2952-3171-B48BA0B9FB29}"/>
              </a:ext>
            </a:extLst>
          </p:cNvPr>
          <p:cNvSpPr>
            <a:spLocks noGrp="1"/>
          </p:cNvSpPr>
          <p:nvPr>
            <p:ph type="body" sz="quarter" idx="47" hasCustomPrompt="1"/>
          </p:nvPr>
        </p:nvSpPr>
        <p:spPr>
          <a:xfrm>
            <a:off x="4343976" y="4459184"/>
            <a:ext cx="3474720" cy="102077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Organization</a:t>
            </a:r>
          </a:p>
        </p:txBody>
      </p:sp>
      <p:sp>
        <p:nvSpPr>
          <p:cNvPr id="15" name="Text Placeholder 10">
            <a:extLst>
              <a:ext uri="{FF2B5EF4-FFF2-40B4-BE49-F238E27FC236}">
                <a16:creationId xmlns:a16="http://schemas.microsoft.com/office/drawing/2014/main" id="{419BA7D2-BF00-6FE2-D517-8995987908DA}"/>
              </a:ext>
            </a:extLst>
          </p:cNvPr>
          <p:cNvSpPr>
            <a:spLocks noGrp="1"/>
          </p:cNvSpPr>
          <p:nvPr>
            <p:ph type="body" sz="quarter" idx="48" hasCustomPrompt="1"/>
          </p:nvPr>
        </p:nvSpPr>
        <p:spPr>
          <a:xfrm>
            <a:off x="4343975" y="5630723"/>
            <a:ext cx="3474720" cy="307908"/>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a:t>Presenter</a:t>
            </a:r>
          </a:p>
        </p:txBody>
      </p:sp>
      <p:sp>
        <p:nvSpPr>
          <p:cNvPr id="17" name="Slide Number Placeholder 5">
            <a:extLst>
              <a:ext uri="{FF2B5EF4-FFF2-40B4-BE49-F238E27FC236}">
                <a16:creationId xmlns:a16="http://schemas.microsoft.com/office/drawing/2014/main" id="{0EFC8260-B13B-428C-EE48-67CCCA55663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6022828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Transition Slide">
    <p:spTree>
      <p:nvGrpSpPr>
        <p:cNvPr id="1" name=""/>
        <p:cNvGrpSpPr/>
        <p:nvPr/>
      </p:nvGrpSpPr>
      <p:grpSpPr>
        <a:xfrm>
          <a:off x="0" y="0"/>
          <a:ext cx="0" cy="0"/>
          <a:chOff x="0" y="0"/>
          <a:chExt cx="0" cy="0"/>
        </a:xfrm>
      </p:grpSpPr>
      <p:pic>
        <p:nvPicPr>
          <p:cNvPr id="5" name="Picture 4" descr="A pair of sunglasses on a desk&#10;&#10;Description automatically generated with low confidence">
            <a:extLst>
              <a:ext uri="{FF2B5EF4-FFF2-40B4-BE49-F238E27FC236}">
                <a16:creationId xmlns:a16="http://schemas.microsoft.com/office/drawing/2014/main" id="{48A840A7-E5D3-ACA3-8DE2-486A3BCFB8D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1533" r="49774"/>
          <a:stretch/>
        </p:blipFill>
        <p:spPr>
          <a:xfrm>
            <a:off x="6196263" y="0"/>
            <a:ext cx="5995737" cy="6117268"/>
          </a:xfrm>
          <a:prstGeom prst="rect">
            <a:avLst/>
          </a:prstGeom>
        </p:spPr>
      </p:pic>
      <p:sp>
        <p:nvSpPr>
          <p:cNvPr id="4" name="Slide Number Placeholder 5">
            <a:extLst>
              <a:ext uri="{FF2B5EF4-FFF2-40B4-BE49-F238E27FC236}">
                <a16:creationId xmlns:a16="http://schemas.microsoft.com/office/drawing/2014/main" id="{BB9801E7-F25F-F773-AE28-06484EC5D046}"/>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6" name="Straight Connector 5">
            <a:extLst>
              <a:ext uri="{FF2B5EF4-FFF2-40B4-BE49-F238E27FC236}">
                <a16:creationId xmlns:a16="http://schemas.microsoft.com/office/drawing/2014/main" id="{BB38736F-A836-AE31-537D-65BBC8F26234}"/>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AC5A103-78E6-498F-8F31-BBEB07996D64}"/>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0261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pic>
        <p:nvPicPr>
          <p:cNvPr id="4" name="Google Shape;292;p71">
            <a:extLst>
              <a:ext uri="{FF2B5EF4-FFF2-40B4-BE49-F238E27FC236}">
                <a16:creationId xmlns:a16="http://schemas.microsoft.com/office/drawing/2014/main" id="{D8B9A2B3-1314-2FA4-A540-A4C63DFBDAC2}"/>
              </a:ext>
            </a:extLst>
          </p:cNvPr>
          <p:cNvPicPr preferRelativeResize="0">
            <a:picLocks/>
          </p:cNvPicPr>
          <p:nvPr userDrawn="1"/>
        </p:nvPicPr>
        <p:blipFill>
          <a:blip r:embed="rId3">
            <a:extLst>
              <a:ext uri="{28A0092B-C50C-407E-A947-70E740481C1C}">
                <a14:useLocalDpi xmlns:a14="http://schemas.microsoft.com/office/drawing/2010/main" val="0"/>
              </a:ext>
            </a:extLst>
          </a:blip>
          <a:srcRect t="5305" b="5305"/>
          <a:stretch/>
        </p:blipFill>
        <p:spPr>
          <a:xfrm>
            <a:off x="6251794" y="0"/>
            <a:ext cx="5940206" cy="6108835"/>
          </a:xfrm>
          <a:prstGeom prst="rect">
            <a:avLst/>
          </a:prstGeom>
          <a:noFill/>
          <a:ln>
            <a:noFill/>
          </a:ln>
        </p:spPr>
      </p:pic>
      <p:sp>
        <p:nvSpPr>
          <p:cNvPr id="5" name="Slide Number Placeholder 5">
            <a:extLst>
              <a:ext uri="{FF2B5EF4-FFF2-40B4-BE49-F238E27FC236}">
                <a16:creationId xmlns:a16="http://schemas.microsoft.com/office/drawing/2014/main" id="{043F1DDA-5259-27AB-31CE-139BDD02041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6" name="Straight Connector 5">
            <a:extLst>
              <a:ext uri="{FF2B5EF4-FFF2-40B4-BE49-F238E27FC236}">
                <a16:creationId xmlns:a16="http://schemas.microsoft.com/office/drawing/2014/main" id="{FA06F9F7-A356-5A1A-2C7E-85DDBB758994}"/>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8CA8D78-EDC6-B6F9-85AB-BBC72C93A461}"/>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6093408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pic>
        <p:nvPicPr>
          <p:cNvPr id="4" name="Google Shape;292;p71">
            <a:extLst>
              <a:ext uri="{FF2B5EF4-FFF2-40B4-BE49-F238E27FC236}">
                <a16:creationId xmlns:a16="http://schemas.microsoft.com/office/drawing/2014/main" id="{D8B9A2B3-1314-2FA4-A540-A4C63DFBDAC2}"/>
              </a:ext>
            </a:extLst>
          </p:cNvPr>
          <p:cNvPicPr preferRelativeResize="0">
            <a:picLocks/>
          </p:cNvPicPr>
          <p:nvPr userDrawn="1"/>
        </p:nvPicPr>
        <p:blipFill rotWithShape="1">
          <a:blip r:embed="rId3">
            <a:extLst>
              <a:ext uri="{28A0092B-C50C-407E-A947-70E740481C1C}">
                <a14:useLocalDpi xmlns:a14="http://schemas.microsoft.com/office/drawing/2010/main" val="0"/>
              </a:ext>
            </a:extLst>
          </a:blip>
          <a:srcRect l="17621" r="17621" b="103"/>
          <a:stretch/>
        </p:blipFill>
        <p:spPr>
          <a:xfrm>
            <a:off x="6251794" y="12031"/>
            <a:ext cx="5940206" cy="6112043"/>
          </a:xfrm>
          <a:prstGeom prst="rect">
            <a:avLst/>
          </a:prstGeom>
          <a:noFill/>
          <a:ln>
            <a:noFill/>
          </a:ln>
        </p:spPr>
      </p:pic>
      <p:pic>
        <p:nvPicPr>
          <p:cNvPr id="2" name="DOL Seal" descr="Official seal of the United States Department of Labor">
            <a:extLst>
              <a:ext uri="{FF2B5EF4-FFF2-40B4-BE49-F238E27FC236}">
                <a16:creationId xmlns:a16="http://schemas.microsoft.com/office/drawing/2014/main" id="{A18C1575-74BA-CD10-1C77-012E3C74239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3" name="ETA Tagline" descr="Employment and Training Administration, United States Department of Labor">
            <a:extLst>
              <a:ext uri="{FF2B5EF4-FFF2-40B4-BE49-F238E27FC236}">
                <a16:creationId xmlns:a16="http://schemas.microsoft.com/office/drawing/2014/main" id="{3639847F-F128-9A51-DC50-3A402F9D518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sp>
        <p:nvSpPr>
          <p:cNvPr id="5" name="Slide Number Placeholder 5">
            <a:extLst>
              <a:ext uri="{FF2B5EF4-FFF2-40B4-BE49-F238E27FC236}">
                <a16:creationId xmlns:a16="http://schemas.microsoft.com/office/drawing/2014/main" id="{9640D9EE-C2AD-A507-A457-45E5B666155E}"/>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7" name="Straight Connector 6">
            <a:extLst>
              <a:ext uri="{FF2B5EF4-FFF2-40B4-BE49-F238E27FC236}">
                <a16:creationId xmlns:a16="http://schemas.microsoft.com/office/drawing/2014/main" id="{1247B07A-22A6-4A06-BF71-E030B4ED1F54}"/>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18652B2-B172-6329-C611-61CAB765E5FC}"/>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6751898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9_Transition Slide">
    <p:spTree>
      <p:nvGrpSpPr>
        <p:cNvPr id="1" name=""/>
        <p:cNvGrpSpPr/>
        <p:nvPr/>
      </p:nvGrpSpPr>
      <p:grpSpPr>
        <a:xfrm>
          <a:off x="0" y="0"/>
          <a:ext cx="0" cy="0"/>
          <a:chOff x="0" y="0"/>
          <a:chExt cx="0" cy="0"/>
        </a:xfrm>
      </p:grpSpPr>
      <p:pic>
        <p:nvPicPr>
          <p:cNvPr id="5" name="Picture 4" descr="A person placing a cube on a table&#10;&#10;Description automatically generated">
            <a:extLst>
              <a:ext uri="{FF2B5EF4-FFF2-40B4-BE49-F238E27FC236}">
                <a16:creationId xmlns:a16="http://schemas.microsoft.com/office/drawing/2014/main" id="{3B43D58B-9AFB-1C55-F765-B35CF49AFD1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7317" r="-1"/>
          <a:stretch/>
        </p:blipFill>
        <p:spPr>
          <a:xfrm>
            <a:off x="6251794" y="0"/>
            <a:ext cx="5940206" cy="6144980"/>
          </a:xfrm>
          <a:prstGeom prst="rect">
            <a:avLst/>
          </a:prstGeom>
        </p:spPr>
      </p:pic>
      <p:sp>
        <p:nvSpPr>
          <p:cNvPr id="4" name="Slide Number Placeholder 5">
            <a:extLst>
              <a:ext uri="{FF2B5EF4-FFF2-40B4-BE49-F238E27FC236}">
                <a16:creationId xmlns:a16="http://schemas.microsoft.com/office/drawing/2014/main" id="{C3BF0058-764D-868D-3CE5-F3D286179046}"/>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6" name="Straight Connector 5">
            <a:extLst>
              <a:ext uri="{FF2B5EF4-FFF2-40B4-BE49-F238E27FC236}">
                <a16:creationId xmlns:a16="http://schemas.microsoft.com/office/drawing/2014/main" id="{E21DBC46-6845-2A57-EBD9-83EF2A98F660}"/>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F40162A-8099-6CE9-D518-E9658B070A43}"/>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5876194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28A2E08-BA00-5AA5-2E6D-4DAEC9574316}"/>
              </a:ext>
              <a:ext uri="{C183D7F6-B498-43B3-948B-1728B52AA6E4}">
                <adec:decorative xmlns:adec="http://schemas.microsoft.com/office/drawing/2017/decorative" val="1"/>
              </a:ext>
            </a:extLst>
          </p:cNvPr>
          <p:cNvSpPr/>
          <p:nvPr userDrawn="1"/>
        </p:nvSpPr>
        <p:spPr>
          <a:xfrm>
            <a:off x="6238754" y="1"/>
            <a:ext cx="5953245" cy="6099858"/>
          </a:xfrm>
          <a:prstGeom prst="rect">
            <a:avLst/>
          </a:prstGeom>
          <a:solidFill>
            <a:srgbClr val="002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2625EAC-CB74-CC3F-6AC7-BFE8ABB42C95}"/>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408" r="8408"/>
          <a:stretch/>
        </p:blipFill>
        <p:spPr>
          <a:xfrm>
            <a:off x="6238754" y="1064303"/>
            <a:ext cx="5953245" cy="4086493"/>
          </a:xfrm>
          <a:prstGeom prst="rect">
            <a:avLst/>
          </a:prstGeom>
        </p:spPr>
      </p:pic>
      <p:sp>
        <p:nvSpPr>
          <p:cNvPr id="2" name="Slide Number Placeholder 5">
            <a:extLst>
              <a:ext uri="{FF2B5EF4-FFF2-40B4-BE49-F238E27FC236}">
                <a16:creationId xmlns:a16="http://schemas.microsoft.com/office/drawing/2014/main" id="{A924F780-F0D5-1C30-2A3D-0D85705FB9C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7" name="Straight Connector 6">
            <a:extLst>
              <a:ext uri="{FF2B5EF4-FFF2-40B4-BE49-F238E27FC236}">
                <a16:creationId xmlns:a16="http://schemas.microsoft.com/office/drawing/2014/main" id="{CFDAAFB4-10C0-D1FE-68F5-AF5B7F109FAC}"/>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8BCBAC2-C7B0-DC2C-E8A0-09508A8EAEEC}"/>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4837077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Blank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873A70-98C9-FC88-B3DB-A8D936B69530}"/>
              </a:ext>
            </a:extLst>
          </p:cNvPr>
          <p:cNvPicPr>
            <a:picLocks noChangeAspect="1"/>
          </p:cNvPicPr>
          <p:nvPr userDrawn="1"/>
        </p:nvPicPr>
        <p:blipFill>
          <a:blip r:embed="rId3">
            <a:extLst>
              <a:ext uri="{28A0092B-C50C-407E-A947-70E740481C1C}">
                <a14:useLocalDpi xmlns:a14="http://schemas.microsoft.com/office/drawing/2010/main" val="0"/>
              </a:ext>
            </a:extLst>
          </a:blip>
          <a:srcRect l="13346" r="13346"/>
          <a:stretch/>
        </p:blipFill>
        <p:spPr>
          <a:xfrm>
            <a:off x="6225239" y="0"/>
            <a:ext cx="5966761" cy="6112042"/>
          </a:xfrm>
          <a:prstGeom prst="rect">
            <a:avLst/>
          </a:prstGeom>
        </p:spPr>
      </p:pic>
      <p:sp>
        <p:nvSpPr>
          <p:cNvPr id="4" name="Slide Number Placeholder 5">
            <a:extLst>
              <a:ext uri="{FF2B5EF4-FFF2-40B4-BE49-F238E27FC236}">
                <a16:creationId xmlns:a16="http://schemas.microsoft.com/office/drawing/2014/main" id="{53F4F03C-9DC4-F48B-1A69-371B4804669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5" name="Straight Connector 4">
            <a:extLst>
              <a:ext uri="{FF2B5EF4-FFF2-40B4-BE49-F238E27FC236}">
                <a16:creationId xmlns:a16="http://schemas.microsoft.com/office/drawing/2014/main" id="{46ED8FA2-5BF9-6552-EF4E-CA6FA56A60AE}"/>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7E16CE4-C0EE-4DD7-8B3C-EAAEF0314984}"/>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1400737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Transition Slide">
    <p:spTree>
      <p:nvGrpSpPr>
        <p:cNvPr id="1" name=""/>
        <p:cNvGrpSpPr/>
        <p:nvPr/>
      </p:nvGrpSpPr>
      <p:grpSpPr>
        <a:xfrm>
          <a:off x="0" y="0"/>
          <a:ext cx="0" cy="0"/>
          <a:chOff x="0" y="0"/>
          <a:chExt cx="0" cy="0"/>
        </a:xfrm>
      </p:grpSpPr>
      <p:pic>
        <p:nvPicPr>
          <p:cNvPr id="4" name="Google Shape;292;p71">
            <a:extLst>
              <a:ext uri="{FF2B5EF4-FFF2-40B4-BE49-F238E27FC236}">
                <a16:creationId xmlns:a16="http://schemas.microsoft.com/office/drawing/2014/main" id="{D8B9A2B3-1314-2FA4-A540-A4C63DFBDAC2}"/>
              </a:ext>
            </a:extLst>
          </p:cNvPr>
          <p:cNvPicPr preferRelativeResize="0">
            <a:picLocks/>
          </p:cNvPicPr>
          <p:nvPr userDrawn="1"/>
        </p:nvPicPr>
        <p:blipFill>
          <a:blip r:embed="rId3">
            <a:extLst>
              <a:ext uri="{28A0092B-C50C-407E-A947-70E740481C1C}">
                <a14:useLocalDpi xmlns:a14="http://schemas.microsoft.com/office/drawing/2010/main" val="0"/>
              </a:ext>
            </a:extLst>
          </a:blip>
          <a:srcRect l="18641" r="18641"/>
          <a:stretch/>
        </p:blipFill>
        <p:spPr>
          <a:xfrm>
            <a:off x="6251794" y="-1"/>
            <a:ext cx="5940206" cy="6118361"/>
          </a:xfrm>
          <a:prstGeom prst="rect">
            <a:avLst/>
          </a:prstGeom>
          <a:noFill/>
          <a:ln>
            <a:noFill/>
          </a:ln>
        </p:spPr>
      </p:pic>
      <p:sp>
        <p:nvSpPr>
          <p:cNvPr id="5" name="Slide Number Placeholder 5">
            <a:extLst>
              <a:ext uri="{FF2B5EF4-FFF2-40B4-BE49-F238E27FC236}">
                <a16:creationId xmlns:a16="http://schemas.microsoft.com/office/drawing/2014/main" id="{280FAA93-04CE-ED36-3DCB-4C6486002DD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6" name="Straight Connector 5">
            <a:extLst>
              <a:ext uri="{FF2B5EF4-FFF2-40B4-BE49-F238E27FC236}">
                <a16:creationId xmlns:a16="http://schemas.microsoft.com/office/drawing/2014/main" id="{21A6E6F5-22D0-9A7C-B418-094FCD10D2B3}"/>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4FA3804-4673-18FE-4EC4-B4D338198A2D}"/>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956442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Transition Slide">
    <p:spTree>
      <p:nvGrpSpPr>
        <p:cNvPr id="1" name=""/>
        <p:cNvGrpSpPr/>
        <p:nvPr/>
      </p:nvGrpSpPr>
      <p:grpSpPr>
        <a:xfrm>
          <a:off x="0" y="0"/>
          <a:ext cx="0" cy="0"/>
          <a:chOff x="0" y="0"/>
          <a:chExt cx="0" cy="0"/>
        </a:xfrm>
      </p:grpSpPr>
      <p:pic>
        <p:nvPicPr>
          <p:cNvPr id="4" name="Google Shape;292;p71">
            <a:extLst>
              <a:ext uri="{FF2B5EF4-FFF2-40B4-BE49-F238E27FC236}">
                <a16:creationId xmlns:a16="http://schemas.microsoft.com/office/drawing/2014/main" id="{D8B9A2B3-1314-2FA4-A540-A4C63DFBDAC2}"/>
              </a:ext>
            </a:extLst>
          </p:cNvPr>
          <p:cNvPicPr preferRelativeResize="0">
            <a:picLocks/>
          </p:cNvPicPr>
          <p:nvPr userDrawn="1"/>
        </p:nvPicPr>
        <p:blipFill>
          <a:blip r:embed="rId3">
            <a:extLst>
              <a:ext uri="{28A0092B-C50C-407E-A947-70E740481C1C}">
                <a14:useLocalDpi xmlns:a14="http://schemas.microsoft.com/office/drawing/2010/main" val="0"/>
              </a:ext>
            </a:extLst>
          </a:blip>
          <a:srcRect l="17621" r="17621"/>
          <a:stretch/>
        </p:blipFill>
        <p:spPr>
          <a:xfrm>
            <a:off x="6251794" y="-1"/>
            <a:ext cx="5940206" cy="6118361"/>
          </a:xfrm>
          <a:prstGeom prst="rect">
            <a:avLst/>
          </a:prstGeom>
          <a:noFill/>
          <a:ln>
            <a:noFill/>
          </a:ln>
        </p:spPr>
      </p:pic>
      <p:pic>
        <p:nvPicPr>
          <p:cNvPr id="2" name="DOL Seal" descr="Official seal of the United States Department of Labor">
            <a:extLst>
              <a:ext uri="{FF2B5EF4-FFF2-40B4-BE49-F238E27FC236}">
                <a16:creationId xmlns:a16="http://schemas.microsoft.com/office/drawing/2014/main" id="{A18C1575-74BA-CD10-1C77-012E3C74239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3" name="ETA Tagline" descr="Employment and Training Administration, United States Department of Labor">
            <a:extLst>
              <a:ext uri="{FF2B5EF4-FFF2-40B4-BE49-F238E27FC236}">
                <a16:creationId xmlns:a16="http://schemas.microsoft.com/office/drawing/2014/main" id="{3639847F-F128-9A51-DC50-3A402F9D518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sp>
        <p:nvSpPr>
          <p:cNvPr id="5" name="Slide Number Placeholder 5">
            <a:extLst>
              <a:ext uri="{FF2B5EF4-FFF2-40B4-BE49-F238E27FC236}">
                <a16:creationId xmlns:a16="http://schemas.microsoft.com/office/drawing/2014/main" id="{A6619EB7-17F8-CCE0-A22B-69910CF8B38E}"/>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6" name="Straight Connector 5">
            <a:extLst>
              <a:ext uri="{FF2B5EF4-FFF2-40B4-BE49-F238E27FC236}">
                <a16:creationId xmlns:a16="http://schemas.microsoft.com/office/drawing/2014/main" id="{18328B14-D23A-0F9D-CF64-A6A84B1B8382}"/>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5831299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5_Transition Slide">
    <p:spTree>
      <p:nvGrpSpPr>
        <p:cNvPr id="1" name=""/>
        <p:cNvGrpSpPr/>
        <p:nvPr/>
      </p:nvGrpSpPr>
      <p:grpSpPr>
        <a:xfrm>
          <a:off x="0" y="0"/>
          <a:ext cx="0" cy="0"/>
          <a:chOff x="0" y="0"/>
          <a:chExt cx="0" cy="0"/>
        </a:xfrm>
      </p:grpSpPr>
      <p:pic>
        <p:nvPicPr>
          <p:cNvPr id="4" name="Google Shape;292;p71">
            <a:extLst>
              <a:ext uri="{FF2B5EF4-FFF2-40B4-BE49-F238E27FC236}">
                <a16:creationId xmlns:a16="http://schemas.microsoft.com/office/drawing/2014/main" id="{D8B9A2B3-1314-2FA4-A540-A4C63DFBDAC2}"/>
              </a:ext>
            </a:extLst>
          </p:cNvPr>
          <p:cNvPicPr preferRelativeResize="0">
            <a:picLocks/>
          </p:cNvPicPr>
          <p:nvPr userDrawn="1"/>
        </p:nvPicPr>
        <p:blipFill>
          <a:blip r:embed="rId3">
            <a:extLst>
              <a:ext uri="{28A0092B-C50C-407E-A947-70E740481C1C}">
                <a14:useLocalDpi xmlns:a14="http://schemas.microsoft.com/office/drawing/2010/main" val="0"/>
              </a:ext>
            </a:extLst>
          </a:blip>
          <a:srcRect l="17590" r="17590"/>
          <a:stretch/>
        </p:blipFill>
        <p:spPr>
          <a:xfrm>
            <a:off x="6251794" y="-1"/>
            <a:ext cx="5940206" cy="6208514"/>
          </a:xfrm>
          <a:prstGeom prst="rect">
            <a:avLst/>
          </a:prstGeom>
          <a:noFill/>
          <a:ln>
            <a:noFill/>
          </a:ln>
        </p:spPr>
      </p:pic>
      <p:sp>
        <p:nvSpPr>
          <p:cNvPr id="5" name="Slide Number Placeholder 5">
            <a:extLst>
              <a:ext uri="{FF2B5EF4-FFF2-40B4-BE49-F238E27FC236}">
                <a16:creationId xmlns:a16="http://schemas.microsoft.com/office/drawing/2014/main" id="{9EA9DA6F-B48B-4A08-4508-EA83BC9BBAB8}"/>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6" name="Straight Connector 5">
            <a:extLst>
              <a:ext uri="{FF2B5EF4-FFF2-40B4-BE49-F238E27FC236}">
                <a16:creationId xmlns:a16="http://schemas.microsoft.com/office/drawing/2014/main" id="{FD63D85C-1575-4508-B954-98342E819DF4}"/>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DF486D5-358F-F8F3-B1E1-5A7156900B8D}"/>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0361810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6_Transition Slide">
    <p:spTree>
      <p:nvGrpSpPr>
        <p:cNvPr id="1" name=""/>
        <p:cNvGrpSpPr/>
        <p:nvPr/>
      </p:nvGrpSpPr>
      <p:grpSpPr>
        <a:xfrm>
          <a:off x="0" y="0"/>
          <a:ext cx="0" cy="0"/>
          <a:chOff x="0" y="0"/>
          <a:chExt cx="0" cy="0"/>
        </a:xfrm>
      </p:grpSpPr>
      <p:pic>
        <p:nvPicPr>
          <p:cNvPr id="4" name="Google Shape;292;p71">
            <a:extLst>
              <a:ext uri="{FF2B5EF4-FFF2-40B4-BE49-F238E27FC236}">
                <a16:creationId xmlns:a16="http://schemas.microsoft.com/office/drawing/2014/main" id="{D8B9A2B3-1314-2FA4-A540-A4C63DFBDAC2}"/>
              </a:ext>
            </a:extLst>
          </p:cNvPr>
          <p:cNvPicPr preferRelativeResize="0">
            <a:picLocks/>
          </p:cNvPicPr>
          <p:nvPr userDrawn="1"/>
        </p:nvPicPr>
        <p:blipFill>
          <a:blip r:embed="rId3">
            <a:extLst>
              <a:ext uri="{28A0092B-C50C-407E-A947-70E740481C1C}">
                <a14:useLocalDpi xmlns:a14="http://schemas.microsoft.com/office/drawing/2010/main" val="0"/>
              </a:ext>
            </a:extLst>
          </a:blip>
          <a:srcRect l="20776" r="20776"/>
          <a:stretch/>
        </p:blipFill>
        <p:spPr>
          <a:xfrm>
            <a:off x="6251794" y="-1"/>
            <a:ext cx="5940206" cy="6118361"/>
          </a:xfrm>
          <a:prstGeom prst="rect">
            <a:avLst/>
          </a:prstGeom>
          <a:noFill/>
          <a:ln>
            <a:noFill/>
          </a:ln>
        </p:spPr>
      </p:pic>
      <p:sp>
        <p:nvSpPr>
          <p:cNvPr id="5" name="Slide Number Placeholder 5">
            <a:extLst>
              <a:ext uri="{FF2B5EF4-FFF2-40B4-BE49-F238E27FC236}">
                <a16:creationId xmlns:a16="http://schemas.microsoft.com/office/drawing/2014/main" id="{81F55179-CB5B-15E9-F41A-C4CF6CEE066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6" name="Straight Connector 5">
            <a:extLst>
              <a:ext uri="{FF2B5EF4-FFF2-40B4-BE49-F238E27FC236}">
                <a16:creationId xmlns:a16="http://schemas.microsoft.com/office/drawing/2014/main" id="{C7609A33-2C99-EEE2-551B-E5E2FEB9577C}"/>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5DFCC12-0392-26A4-5504-EEDEE6EBB604}"/>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2359065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7_Transition Slide">
    <p:spTree>
      <p:nvGrpSpPr>
        <p:cNvPr id="1" name=""/>
        <p:cNvGrpSpPr/>
        <p:nvPr/>
      </p:nvGrpSpPr>
      <p:grpSpPr>
        <a:xfrm>
          <a:off x="0" y="0"/>
          <a:ext cx="0" cy="0"/>
          <a:chOff x="0" y="0"/>
          <a:chExt cx="0" cy="0"/>
        </a:xfrm>
      </p:grpSpPr>
      <p:pic>
        <p:nvPicPr>
          <p:cNvPr id="4" name="Google Shape;292;p71">
            <a:extLst>
              <a:ext uri="{FF2B5EF4-FFF2-40B4-BE49-F238E27FC236}">
                <a16:creationId xmlns:a16="http://schemas.microsoft.com/office/drawing/2014/main" id="{D8B9A2B3-1314-2FA4-A540-A4C63DFBDAC2}"/>
              </a:ext>
            </a:extLst>
          </p:cNvPr>
          <p:cNvPicPr preferRelativeResize="0">
            <a:picLocks/>
          </p:cNvPicPr>
          <p:nvPr userDrawn="1"/>
        </p:nvPicPr>
        <p:blipFill>
          <a:blip r:embed="rId3">
            <a:extLst>
              <a:ext uri="{28A0092B-C50C-407E-A947-70E740481C1C}">
                <a14:useLocalDpi xmlns:a14="http://schemas.microsoft.com/office/drawing/2010/main" val="0"/>
              </a:ext>
            </a:extLst>
          </a:blip>
          <a:srcRect l="17621" r="17621"/>
          <a:stretch/>
        </p:blipFill>
        <p:spPr>
          <a:xfrm>
            <a:off x="6251794" y="-1"/>
            <a:ext cx="5940206" cy="6118361"/>
          </a:xfrm>
          <a:prstGeom prst="rect">
            <a:avLst/>
          </a:prstGeom>
          <a:noFill/>
          <a:ln>
            <a:noFill/>
          </a:ln>
        </p:spPr>
      </p:pic>
      <p:sp>
        <p:nvSpPr>
          <p:cNvPr id="5" name="Slide Number Placeholder 5">
            <a:extLst>
              <a:ext uri="{FF2B5EF4-FFF2-40B4-BE49-F238E27FC236}">
                <a16:creationId xmlns:a16="http://schemas.microsoft.com/office/drawing/2014/main" id="{AA210AAF-5F3F-FF04-252D-3EF527B9D5C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6" name="Straight Connector 5">
            <a:extLst>
              <a:ext uri="{FF2B5EF4-FFF2-40B4-BE49-F238E27FC236}">
                <a16:creationId xmlns:a16="http://schemas.microsoft.com/office/drawing/2014/main" id="{82707289-2A2E-762B-A1C5-1109DF6E3631}"/>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6E43292-86D2-5E17-9D1B-30935CEABEBA}"/>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5622192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8_Transition Slide">
    <p:spTree>
      <p:nvGrpSpPr>
        <p:cNvPr id="1" name=""/>
        <p:cNvGrpSpPr/>
        <p:nvPr/>
      </p:nvGrpSpPr>
      <p:grpSpPr>
        <a:xfrm>
          <a:off x="0" y="0"/>
          <a:ext cx="0" cy="0"/>
          <a:chOff x="0" y="0"/>
          <a:chExt cx="0" cy="0"/>
        </a:xfrm>
      </p:grpSpPr>
      <p:pic>
        <p:nvPicPr>
          <p:cNvPr id="4" name="Google Shape;292;p71">
            <a:extLst>
              <a:ext uri="{FF2B5EF4-FFF2-40B4-BE49-F238E27FC236}">
                <a16:creationId xmlns:a16="http://schemas.microsoft.com/office/drawing/2014/main" id="{D8B9A2B3-1314-2FA4-A540-A4C63DFBDAC2}"/>
              </a:ext>
            </a:extLst>
          </p:cNvPr>
          <p:cNvPicPr preferRelativeResize="0">
            <a:picLocks/>
          </p:cNvPicPr>
          <p:nvPr userDrawn="1"/>
        </p:nvPicPr>
        <p:blipFill>
          <a:blip r:embed="rId3">
            <a:extLst>
              <a:ext uri="{28A0092B-C50C-407E-A947-70E740481C1C}">
                <a14:useLocalDpi xmlns:a14="http://schemas.microsoft.com/office/drawing/2010/main" val="0"/>
              </a:ext>
            </a:extLst>
          </a:blip>
          <a:srcRect l="19073" r="19073"/>
          <a:stretch/>
        </p:blipFill>
        <p:spPr>
          <a:xfrm>
            <a:off x="6251794" y="-1"/>
            <a:ext cx="5940206" cy="6118361"/>
          </a:xfrm>
          <a:prstGeom prst="rect">
            <a:avLst/>
          </a:prstGeom>
          <a:noFill/>
          <a:ln>
            <a:noFill/>
          </a:ln>
        </p:spPr>
      </p:pic>
      <p:sp>
        <p:nvSpPr>
          <p:cNvPr id="5" name="Slide Number Placeholder 5">
            <a:extLst>
              <a:ext uri="{FF2B5EF4-FFF2-40B4-BE49-F238E27FC236}">
                <a16:creationId xmlns:a16="http://schemas.microsoft.com/office/drawing/2014/main" id="{7A875514-434F-C0A1-7BD0-B5988A66D5C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6" name="Straight Connector 5">
            <a:extLst>
              <a:ext uri="{FF2B5EF4-FFF2-40B4-BE49-F238E27FC236}">
                <a16:creationId xmlns:a16="http://schemas.microsoft.com/office/drawing/2014/main" id="{5615FFD2-8CED-7302-2D5E-D4BB0EA43BAF}"/>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C1DFFE1-3619-DCF1-3583-3222CC893242}"/>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1772585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0_Transition Slide">
    <p:spTree>
      <p:nvGrpSpPr>
        <p:cNvPr id="1" name=""/>
        <p:cNvGrpSpPr/>
        <p:nvPr/>
      </p:nvGrpSpPr>
      <p:grpSpPr>
        <a:xfrm>
          <a:off x="0" y="0"/>
          <a:ext cx="0" cy="0"/>
          <a:chOff x="0" y="0"/>
          <a:chExt cx="0" cy="0"/>
        </a:xfrm>
      </p:grpSpPr>
      <p:pic>
        <p:nvPicPr>
          <p:cNvPr id="4" name="Google Shape;292;p71">
            <a:extLst>
              <a:ext uri="{FF2B5EF4-FFF2-40B4-BE49-F238E27FC236}">
                <a16:creationId xmlns:a16="http://schemas.microsoft.com/office/drawing/2014/main" id="{D8B9A2B3-1314-2FA4-A540-A4C63DFBDAC2}"/>
              </a:ext>
            </a:extLst>
          </p:cNvPr>
          <p:cNvPicPr preferRelativeResize="0">
            <a:picLocks/>
          </p:cNvPicPr>
          <p:nvPr userDrawn="1"/>
        </p:nvPicPr>
        <p:blipFill rotWithShape="1">
          <a:blip r:embed="rId3">
            <a:extLst>
              <a:ext uri="{28A0092B-C50C-407E-A947-70E740481C1C}">
                <a14:useLocalDpi xmlns:a14="http://schemas.microsoft.com/office/drawing/2010/main" val="0"/>
              </a:ext>
            </a:extLst>
          </a:blip>
          <a:srcRect l="17815" t="4220" r="17815"/>
          <a:stretch/>
        </p:blipFill>
        <p:spPr>
          <a:xfrm>
            <a:off x="6251794" y="-1"/>
            <a:ext cx="5940206" cy="6116855"/>
          </a:xfrm>
          <a:prstGeom prst="rect">
            <a:avLst/>
          </a:prstGeom>
          <a:noFill/>
          <a:ln>
            <a:noFill/>
          </a:ln>
        </p:spPr>
      </p:pic>
      <p:sp>
        <p:nvSpPr>
          <p:cNvPr id="5" name="Slide Number Placeholder 5">
            <a:extLst>
              <a:ext uri="{FF2B5EF4-FFF2-40B4-BE49-F238E27FC236}">
                <a16:creationId xmlns:a16="http://schemas.microsoft.com/office/drawing/2014/main" id="{3CC3269C-8888-DE8E-8388-FAF912433D7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6" name="Straight Connector 5">
            <a:extLst>
              <a:ext uri="{FF2B5EF4-FFF2-40B4-BE49-F238E27FC236}">
                <a16:creationId xmlns:a16="http://schemas.microsoft.com/office/drawing/2014/main" id="{EBD44807-CBF6-35E2-B6C6-E523B81BBF90}"/>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E58CDE0-E47A-2424-8317-00F6C20C70EF}"/>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7487817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1_Transition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A9197FB-B537-32E8-7559-B8581492E9C4}"/>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248" r="-1"/>
          <a:stretch/>
        </p:blipFill>
        <p:spPr>
          <a:xfrm>
            <a:off x="6245816" y="0"/>
            <a:ext cx="5946183" cy="6116854"/>
          </a:xfrm>
          <a:prstGeom prst="rect">
            <a:avLst/>
          </a:prstGeom>
        </p:spPr>
      </p:pic>
      <p:sp>
        <p:nvSpPr>
          <p:cNvPr id="4" name="Slide Number Placeholder 5">
            <a:extLst>
              <a:ext uri="{FF2B5EF4-FFF2-40B4-BE49-F238E27FC236}">
                <a16:creationId xmlns:a16="http://schemas.microsoft.com/office/drawing/2014/main" id="{FC4A1D1F-1A00-1E0A-D347-6258FDB021BE}"/>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5" name="Straight Connector 4">
            <a:extLst>
              <a:ext uri="{FF2B5EF4-FFF2-40B4-BE49-F238E27FC236}">
                <a16:creationId xmlns:a16="http://schemas.microsoft.com/office/drawing/2014/main" id="{DB2B1B0A-6271-C473-005A-95248EF37DE5}"/>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8585543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2_Transition Slide">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7413BCA7-6642-43FE-5D07-3C3A2BD959DD}"/>
              </a:ext>
            </a:extLst>
          </p:cNvPr>
          <p:cNvSpPr>
            <a:spLocks noGrp="1"/>
          </p:cNvSpPr>
          <p:nvPr>
            <p:ph type="pic" sz="quarter" idx="10" hasCustomPrompt="1"/>
          </p:nvPr>
        </p:nvSpPr>
        <p:spPr>
          <a:xfrm>
            <a:off x="8239125" y="3195108"/>
            <a:ext cx="2524125" cy="2039938"/>
          </a:xfrm>
          <a:prstGeom prst="rect">
            <a:avLst/>
          </a:prstGeom>
        </p:spPr>
        <p:txBody>
          <a:bodyPr/>
          <a:lstStyle>
            <a:lvl1pPr marL="0" indent="0" algn="ctr">
              <a:buNone/>
              <a:defRPr sz="1800">
                <a:latin typeface="Roboto" panose="02000000000000000000" pitchFamily="2" charset="0"/>
                <a:ea typeface="Roboto" panose="02000000000000000000" pitchFamily="2" charset="0"/>
                <a:cs typeface="Roboto" panose="02000000000000000000" pitchFamily="2" charset="0"/>
              </a:defRPr>
            </a:lvl1pPr>
          </a:lstStyle>
          <a:p>
            <a:r>
              <a:rPr lang="en-US" sz="1800">
                <a:latin typeface="Roboto" panose="02000000000000000000" pitchFamily="2" charset="0"/>
                <a:ea typeface="Roboto" panose="02000000000000000000" pitchFamily="2" charset="0"/>
                <a:cs typeface="Roboto" panose="02000000000000000000" pitchFamily="2" charset="0"/>
              </a:rPr>
              <a:t>Image / Logo Placeholder</a:t>
            </a:r>
            <a:endParaRPr lang="en-US"/>
          </a:p>
        </p:txBody>
      </p:sp>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62825" y="964848"/>
            <a:ext cx="4314825" cy="1473552"/>
          </a:xfrm>
          <a:prstGeom prst="rect">
            <a:avLst/>
          </a:prstGeom>
        </p:spPr>
        <p:txBody>
          <a:bodyPr/>
          <a:lstStyle>
            <a:lvl1pPr marL="0" indent="0" algn="ctr">
              <a:buNone/>
              <a:defRPr sz="35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Slide Title</a:t>
            </a:r>
          </a:p>
        </p:txBody>
      </p:sp>
      <p:pic>
        <p:nvPicPr>
          <p:cNvPr id="2" name="Picture Placeholder 2" descr="White table and chairs ">
            <a:extLst>
              <a:ext uri="{FF2B5EF4-FFF2-40B4-BE49-F238E27FC236}">
                <a16:creationId xmlns:a16="http://schemas.microsoft.com/office/drawing/2014/main" id="{FECEB58C-B7DE-0DCD-BB1F-C5FA30E3DEC8}"/>
              </a:ext>
              <a:ext uri="{C183D7F6-B498-43B3-948B-1728B52AA6E4}">
                <adec:decorative xmlns:adec="http://schemas.microsoft.com/office/drawing/2017/decorative" val="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1" t="5657" r="31" b="5050"/>
          <a:stretch/>
        </p:blipFill>
        <p:spPr>
          <a:xfrm>
            <a:off x="0" y="0"/>
            <a:ext cx="6758609" cy="6151420"/>
          </a:xfrm>
          <a:prstGeom prst="rect">
            <a:avLst/>
          </a:prstGeom>
        </p:spPr>
      </p:pic>
      <p:sp>
        <p:nvSpPr>
          <p:cNvPr id="3" name="Slide Number Placeholder 5">
            <a:extLst>
              <a:ext uri="{FF2B5EF4-FFF2-40B4-BE49-F238E27FC236}">
                <a16:creationId xmlns:a16="http://schemas.microsoft.com/office/drawing/2014/main" id="{23CB4D1C-2D34-48C3-48BA-26D161F3C438}"/>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5" name="Straight Connector 4">
            <a:extLst>
              <a:ext uri="{FF2B5EF4-FFF2-40B4-BE49-F238E27FC236}">
                <a16:creationId xmlns:a16="http://schemas.microsoft.com/office/drawing/2014/main" id="{A40735C1-C3F3-DF92-44FC-B1C758FEAA8C}"/>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41300172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3_Transition Slide">
    <p:spTree>
      <p:nvGrpSpPr>
        <p:cNvPr id="1" name=""/>
        <p:cNvGrpSpPr/>
        <p:nvPr/>
      </p:nvGrpSpPr>
      <p:grpSpPr>
        <a:xfrm>
          <a:off x="0" y="0"/>
          <a:ext cx="0" cy="0"/>
          <a:chOff x="0" y="0"/>
          <a:chExt cx="0" cy="0"/>
        </a:xfrm>
      </p:grpSpPr>
      <p:pic>
        <p:nvPicPr>
          <p:cNvPr id="4" name="Picture Placeholder 2" descr="Accessories on a white work desk">
            <a:extLst>
              <a:ext uri="{FF2B5EF4-FFF2-40B4-BE49-F238E27FC236}">
                <a16:creationId xmlns:a16="http://schemas.microsoft.com/office/drawing/2014/main" id="{31021D6F-3B3B-DABC-CBD5-096B2AB52AE4}"/>
              </a:ext>
              <a:ext uri="{C183D7F6-B498-43B3-948B-1728B52AA6E4}">
                <adec:decorative xmlns:adec="http://schemas.microsoft.com/office/drawing/2017/decorative" val="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3" b="10329"/>
          <a:stretch/>
        </p:blipFill>
        <p:spPr>
          <a:xfrm>
            <a:off x="0" y="0"/>
            <a:ext cx="6758609" cy="6149788"/>
          </a:xfrm>
          <a:prstGeom prst="rect">
            <a:avLst/>
          </a:prstGeom>
        </p:spPr>
      </p:pic>
      <p:sp>
        <p:nvSpPr>
          <p:cNvPr id="2" name="Picture Placeholder 16">
            <a:extLst>
              <a:ext uri="{FF2B5EF4-FFF2-40B4-BE49-F238E27FC236}">
                <a16:creationId xmlns:a16="http://schemas.microsoft.com/office/drawing/2014/main" id="{823225EF-1ACA-A65D-0051-4A4D066B40B3}"/>
              </a:ext>
            </a:extLst>
          </p:cNvPr>
          <p:cNvSpPr>
            <a:spLocks noGrp="1"/>
          </p:cNvSpPr>
          <p:nvPr>
            <p:ph type="pic" sz="quarter" idx="10" hasCustomPrompt="1"/>
          </p:nvPr>
        </p:nvSpPr>
        <p:spPr>
          <a:xfrm>
            <a:off x="8238744" y="3191256"/>
            <a:ext cx="2524125" cy="2039938"/>
          </a:xfrm>
          <a:prstGeom prst="rect">
            <a:avLst/>
          </a:prstGeom>
        </p:spPr>
        <p:txBody>
          <a:bodyPr/>
          <a:lstStyle>
            <a:lvl1pPr marL="0" indent="0" algn="ctr">
              <a:buNone/>
              <a:defRPr sz="1800">
                <a:latin typeface="Roboto" panose="02000000000000000000" pitchFamily="2" charset="0"/>
                <a:ea typeface="Roboto" panose="02000000000000000000" pitchFamily="2" charset="0"/>
                <a:cs typeface="Roboto" panose="02000000000000000000" pitchFamily="2" charset="0"/>
              </a:defRPr>
            </a:lvl1pPr>
          </a:lstStyle>
          <a:p>
            <a:r>
              <a:rPr lang="en-US" sz="1800">
                <a:latin typeface="Roboto" panose="02000000000000000000" pitchFamily="2" charset="0"/>
                <a:ea typeface="Roboto" panose="02000000000000000000" pitchFamily="2" charset="0"/>
                <a:cs typeface="Roboto" panose="02000000000000000000" pitchFamily="2" charset="0"/>
              </a:rPr>
              <a:t>Image / Logo Placeholder</a:t>
            </a:r>
            <a:endParaRPr lang="en-US"/>
          </a:p>
        </p:txBody>
      </p:sp>
      <p:sp>
        <p:nvSpPr>
          <p:cNvPr id="3" name="Text Placeholder 3">
            <a:extLst>
              <a:ext uri="{FF2B5EF4-FFF2-40B4-BE49-F238E27FC236}">
                <a16:creationId xmlns:a16="http://schemas.microsoft.com/office/drawing/2014/main" id="{A8CFE715-BD7C-7612-85B2-7BB25D3A6AFD}"/>
              </a:ext>
            </a:extLst>
          </p:cNvPr>
          <p:cNvSpPr>
            <a:spLocks noGrp="1"/>
          </p:cNvSpPr>
          <p:nvPr>
            <p:ph type="body" sz="quarter" idx="12" hasCustomPrompt="1"/>
          </p:nvPr>
        </p:nvSpPr>
        <p:spPr>
          <a:xfrm>
            <a:off x="7360920" y="969264"/>
            <a:ext cx="4315968" cy="1472184"/>
          </a:xfrm>
          <a:prstGeom prst="rect">
            <a:avLst/>
          </a:prstGeom>
        </p:spPr>
        <p:txBody>
          <a:bodyPr/>
          <a:lstStyle>
            <a:lvl1pPr marL="0" indent="0" algn="ctr">
              <a:buNone/>
              <a:defRPr sz="35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a:t>Slide Title</a:t>
            </a:r>
          </a:p>
        </p:txBody>
      </p:sp>
      <p:sp>
        <p:nvSpPr>
          <p:cNvPr id="5" name="Slide Number Placeholder 5">
            <a:extLst>
              <a:ext uri="{FF2B5EF4-FFF2-40B4-BE49-F238E27FC236}">
                <a16:creationId xmlns:a16="http://schemas.microsoft.com/office/drawing/2014/main" id="{7D279B9F-7FC9-8D9A-F0CB-B9512434E3E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6" name="Straight Connector 5">
            <a:extLst>
              <a:ext uri="{FF2B5EF4-FFF2-40B4-BE49-F238E27FC236}">
                <a16:creationId xmlns:a16="http://schemas.microsoft.com/office/drawing/2014/main" id="{7BD8388F-D3F1-82F7-802C-557317539F39}"/>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4009927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oll Acitvity ">
    <p:spTree>
      <p:nvGrpSpPr>
        <p:cNvPr id="1" name=""/>
        <p:cNvGrpSpPr/>
        <p:nvPr/>
      </p:nvGrpSpPr>
      <p:grpSpPr>
        <a:xfrm>
          <a:off x="0" y="0"/>
          <a:ext cx="0" cy="0"/>
          <a:chOff x="0" y="0"/>
          <a:chExt cx="0" cy="0"/>
        </a:xfrm>
      </p:grpSpPr>
      <p:pic>
        <p:nvPicPr>
          <p:cNvPr id="14" name="Graphic 13" descr="Badge Question Mark with solid fill">
            <a:extLst>
              <a:ext uri="{FF2B5EF4-FFF2-40B4-BE49-F238E27FC236}">
                <a16:creationId xmlns:a16="http://schemas.microsoft.com/office/drawing/2014/main" id="{2BEE4C0A-CA22-6F06-A0A2-53B85C0EFE20}"/>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7748" y="1401226"/>
            <a:ext cx="914400" cy="914400"/>
          </a:xfrm>
          <a:prstGeom prst="rect">
            <a:avLst/>
          </a:prstGeom>
        </p:spPr>
      </p:pic>
      <p:sp>
        <p:nvSpPr>
          <p:cNvPr id="15" name="Rectangle 14">
            <a:extLst>
              <a:ext uri="{FF2B5EF4-FFF2-40B4-BE49-F238E27FC236}">
                <a16:creationId xmlns:a16="http://schemas.microsoft.com/office/drawing/2014/main" id="{A05B4553-2731-4B11-15AB-9B81B604C19B}"/>
              </a:ext>
              <a:ext uri="{C183D7F6-B498-43B3-948B-1728B52AA6E4}">
                <adec:decorative xmlns:adec="http://schemas.microsoft.com/office/drawing/2017/decorative" val="1"/>
              </a:ext>
            </a:extLst>
          </p:cNvPr>
          <p:cNvSpPr/>
          <p:nvPr userDrawn="1"/>
        </p:nvSpPr>
        <p:spPr>
          <a:xfrm>
            <a:off x="369052" y="1304925"/>
            <a:ext cx="4069597" cy="4581525"/>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6">
            <a:extLst>
              <a:ext uri="{FF2B5EF4-FFF2-40B4-BE49-F238E27FC236}">
                <a16:creationId xmlns:a16="http://schemas.microsoft.com/office/drawing/2014/main" id="{E87C5A34-100D-6474-04E9-BB703EE0286E}"/>
              </a:ext>
            </a:extLst>
          </p:cNvPr>
          <p:cNvSpPr>
            <a:spLocks noGrp="1"/>
          </p:cNvSpPr>
          <p:nvPr>
            <p:ph type="body" sz="quarter" idx="11" hasCustomPrompt="1"/>
          </p:nvPr>
        </p:nvSpPr>
        <p:spPr>
          <a:xfrm>
            <a:off x="1441449" y="1657350"/>
            <a:ext cx="2854325" cy="4048125"/>
          </a:xfrm>
          <a:prstGeom prst="rect">
            <a:avLst/>
          </a:prstGeom>
        </p:spPr>
        <p:txBody>
          <a:bodyPr/>
          <a:lstStyle>
            <a:lvl1pPr marL="0" indent="0">
              <a:buNone/>
              <a:defRPr sz="2400"/>
            </a:lvl1pPr>
          </a:lstStyle>
          <a:p>
            <a:pPr lvl="0"/>
            <a:r>
              <a:rPr lang="en-US"/>
              <a:t>Poll Question Placeholder</a:t>
            </a:r>
          </a:p>
        </p:txBody>
      </p:sp>
      <p:sp>
        <p:nvSpPr>
          <p:cNvPr id="21" name="Text Placeholder 18">
            <a:extLst>
              <a:ext uri="{FF2B5EF4-FFF2-40B4-BE49-F238E27FC236}">
                <a16:creationId xmlns:a16="http://schemas.microsoft.com/office/drawing/2014/main" id="{C34B2E66-45B8-88A6-8020-791D508EB9E1}"/>
              </a:ext>
            </a:extLst>
          </p:cNvPr>
          <p:cNvSpPr>
            <a:spLocks noGrp="1"/>
          </p:cNvSpPr>
          <p:nvPr>
            <p:ph type="body" sz="quarter" idx="14" hasCustomPrompt="1"/>
          </p:nvPr>
        </p:nvSpPr>
        <p:spPr>
          <a:xfrm>
            <a:off x="6096000" y="1289128"/>
            <a:ext cx="5862638" cy="4654471"/>
          </a:xfrm>
          <a:prstGeom prst="rect">
            <a:avLst/>
          </a:prstGeom>
        </p:spPr>
        <p:txBody>
          <a:bodyPr/>
          <a:lstStyle>
            <a:lvl1pPr marL="457200" indent="-457200">
              <a:lnSpc>
                <a:spcPct val="100000"/>
              </a:lnSpc>
              <a:spcBef>
                <a:spcPts val="0"/>
              </a:spcBef>
              <a:spcAft>
                <a:spcPts val="2400"/>
              </a:spcAft>
              <a:buSzPct val="125000"/>
              <a:buFont typeface="+mj-lt"/>
              <a:buAutoNum type="arabicPeriod"/>
              <a:defRPr sz="2000">
                <a:solidFill>
                  <a:schemeClr val="bg1"/>
                </a:solidFill>
              </a:defRPr>
            </a:lvl1pPr>
            <a:lvl2pPr marL="914400" indent="-457200">
              <a:buFont typeface="+mj-lt"/>
              <a:buAutoNum type="arabicPeriod"/>
              <a:defRPr sz="1800">
                <a:solidFill>
                  <a:schemeClr val="bg1"/>
                </a:solidFill>
              </a:defRPr>
            </a:lvl2pPr>
            <a:lvl3pPr>
              <a:buAutoNum type="arabicPeriod"/>
              <a:defRPr sz="1800">
                <a:solidFill>
                  <a:schemeClr val="bg1"/>
                </a:solidFill>
              </a:defRPr>
            </a:lvl3pPr>
            <a:lvl4pPr>
              <a:buAutoNum type="arabicPeriod"/>
              <a:defRPr sz="1800">
                <a:solidFill>
                  <a:schemeClr val="bg1"/>
                </a:solidFill>
              </a:defRPr>
            </a:lvl4pPr>
            <a:lvl5pPr>
              <a:defRPr sz="1800">
                <a:solidFill>
                  <a:schemeClr val="bg1"/>
                </a:solidFill>
              </a:defRPr>
            </a:lvl5pPr>
          </a:lstStyle>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a:p>
            <a:pPr marL="342900" marR="0" lvl="0" indent="-342900" algn="l" defTabSz="914400" rtl="0" eaLnBrk="1" fontAlgn="auto" latinLnBrk="0" hangingPunct="1">
              <a:lnSpc>
                <a:spcPct val="100000"/>
              </a:lnSpc>
              <a:spcBef>
                <a:spcPts val="600"/>
              </a:spcBef>
              <a:spcAft>
                <a:spcPts val="600"/>
              </a:spcAft>
              <a:buClrTx/>
              <a:buSzTx/>
              <a:buFont typeface="+mj-lt"/>
              <a:buAutoNum type="arabicPeriod"/>
              <a:tabLst/>
              <a:defRPr/>
            </a:pPr>
            <a:r>
              <a:rPr lang="en-US"/>
              <a:t>Answer Placeholder</a:t>
            </a:r>
          </a:p>
        </p:txBody>
      </p:sp>
      <p:sp>
        <p:nvSpPr>
          <p:cNvPr id="2" name="Title 1">
            <a:extLst>
              <a:ext uri="{FF2B5EF4-FFF2-40B4-BE49-F238E27FC236}">
                <a16:creationId xmlns:a16="http://schemas.microsoft.com/office/drawing/2014/main" id="{3B140FFE-8447-CEAF-5915-6E8C5409C140}"/>
              </a:ext>
            </a:extLst>
          </p:cNvPr>
          <p:cNvSpPr>
            <a:spLocks noGrp="1"/>
          </p:cNvSpPr>
          <p:nvPr>
            <p:ph type="title" hasCustomPrompt="1"/>
          </p:nvPr>
        </p:nvSpPr>
        <p:spPr>
          <a:xfrm>
            <a:off x="359425" y="568146"/>
            <a:ext cx="3250970" cy="720982"/>
          </a:xfrm>
          <a:prstGeom prst="rect">
            <a:avLst/>
          </a:prstGeom>
        </p:spPr>
        <p:txBody>
          <a:bodyPr/>
          <a:lstStyle>
            <a:lvl1pPr>
              <a:defRPr sz="3500" b="1">
                <a:solidFill>
                  <a:srgbClr val="003366"/>
                </a:solidFill>
              </a:defRPr>
            </a:lvl1pPr>
          </a:lstStyle>
          <a:p>
            <a:r>
              <a:rPr lang="en-US"/>
              <a:t>Poll Activity</a:t>
            </a:r>
          </a:p>
        </p:txBody>
      </p:sp>
      <p:sp>
        <p:nvSpPr>
          <p:cNvPr id="3" name="Slide Number Placeholder 5">
            <a:extLst>
              <a:ext uri="{FF2B5EF4-FFF2-40B4-BE49-F238E27FC236}">
                <a16:creationId xmlns:a16="http://schemas.microsoft.com/office/drawing/2014/main" id="{13C0F15B-13BD-3C28-35C7-2D1EA9E609B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7265168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amp;A Slide ">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E53309A-A484-15B1-238C-D4213EEA3624}"/>
              </a:ext>
            </a:extLst>
          </p:cNvPr>
          <p:cNvSpPr txBox="1"/>
          <p:nvPr userDrawn="1"/>
        </p:nvSpPr>
        <p:spPr>
          <a:xfrm>
            <a:off x="6672710" y="3280588"/>
            <a:ext cx="5484797" cy="56015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defTabSz="914400" rtl="0" eaLnBrk="1" fontAlgn="auto" latinLnBrk="0" hangingPunct="1">
              <a:lnSpc>
                <a:spcPct val="95000"/>
              </a:lnSpc>
              <a:spcBef>
                <a:spcPts val="0"/>
              </a:spcBef>
              <a:spcAft>
                <a:spcPts val="0"/>
              </a:spcAft>
              <a:buClrTx/>
              <a:buSzPts val="2400"/>
              <a:buFontTx/>
              <a:buNone/>
              <a:tabLst/>
              <a:defRPr/>
            </a:pPr>
            <a:r>
              <a:rPr lang="en-US" sz="3200" kern="1200">
                <a:solidFill>
                  <a:schemeClr val="bg1"/>
                </a:solidFill>
                <a:latin typeface="+mn-lt"/>
                <a:ea typeface="+mn-ea"/>
                <a:cs typeface="+mn-cs"/>
              </a:rPr>
              <a:t>Let us know your question!</a:t>
            </a:r>
          </a:p>
        </p:txBody>
      </p:sp>
      <p:sp>
        <p:nvSpPr>
          <p:cNvPr id="2" name="Title 1">
            <a:extLst>
              <a:ext uri="{FF2B5EF4-FFF2-40B4-BE49-F238E27FC236}">
                <a16:creationId xmlns:a16="http://schemas.microsoft.com/office/drawing/2014/main" id="{018C85F5-4374-281D-5D3B-4CE85FAFC55F}"/>
              </a:ext>
            </a:extLst>
          </p:cNvPr>
          <p:cNvSpPr>
            <a:spLocks noGrp="1"/>
          </p:cNvSpPr>
          <p:nvPr>
            <p:ph type="title" hasCustomPrompt="1"/>
          </p:nvPr>
        </p:nvSpPr>
        <p:spPr>
          <a:xfrm>
            <a:off x="8349750" y="2418813"/>
            <a:ext cx="2118225" cy="861775"/>
          </a:xfrm>
          <a:prstGeom prst="rect">
            <a:avLst/>
          </a:prstGeom>
        </p:spPr>
        <p:txBody>
          <a:bodyPr/>
          <a:lstStyle>
            <a:lvl1pPr algn="ctr">
              <a:defRPr sz="60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a:t>Q&amp;A</a:t>
            </a:r>
          </a:p>
        </p:txBody>
      </p:sp>
      <p:sp>
        <p:nvSpPr>
          <p:cNvPr id="3" name="Slide Number Placeholder 5">
            <a:extLst>
              <a:ext uri="{FF2B5EF4-FFF2-40B4-BE49-F238E27FC236}">
                <a16:creationId xmlns:a16="http://schemas.microsoft.com/office/drawing/2014/main" id="{3A44468B-F9DB-CFA6-5D85-16466E828D9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8613908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Slide ">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9F961041-BFC7-A39F-2EC6-61FFFCFD64B1}"/>
              </a:ext>
            </a:extLst>
          </p:cNvPr>
          <p:cNvSpPr>
            <a:spLocks noGrp="1"/>
          </p:cNvSpPr>
          <p:nvPr>
            <p:ph type="body" sz="quarter" idx="10"/>
          </p:nvPr>
        </p:nvSpPr>
        <p:spPr>
          <a:xfrm>
            <a:off x="104183" y="3554627"/>
            <a:ext cx="5991817" cy="914400"/>
          </a:xfrm>
          <a:prstGeom prst="rect">
            <a:avLst/>
          </a:prstGeom>
        </p:spPr>
        <p:txBody>
          <a:bodyPr/>
          <a:lstStyle>
            <a:lvl1pPr marL="0" indent="0">
              <a:buFontTx/>
              <a:buNone/>
              <a:defRPr sz="2000">
                <a:solidFill>
                  <a:schemeClr val="bg1"/>
                </a:solidFill>
                <a:latin typeface="Roboto" panose="02000000000000000000" pitchFamily="2" charset="0"/>
                <a:ea typeface="Roboto" panose="02000000000000000000" pitchFamily="2" charset="0"/>
                <a:cs typeface="Roboto" panose="02000000000000000000" pitchFamily="2"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
        <p:nvSpPr>
          <p:cNvPr id="7" name="Title 6">
            <a:extLst>
              <a:ext uri="{FF2B5EF4-FFF2-40B4-BE49-F238E27FC236}">
                <a16:creationId xmlns:a16="http://schemas.microsoft.com/office/drawing/2014/main" id="{818FA981-67FB-1251-716B-A7834A944401}"/>
              </a:ext>
            </a:extLst>
          </p:cNvPr>
          <p:cNvSpPr>
            <a:spLocks noGrp="1"/>
          </p:cNvSpPr>
          <p:nvPr>
            <p:ph type="title" hasCustomPrompt="1"/>
          </p:nvPr>
        </p:nvSpPr>
        <p:spPr>
          <a:xfrm>
            <a:off x="104183" y="2601699"/>
            <a:ext cx="5991817" cy="701674"/>
          </a:xfrm>
          <a:prstGeom prst="rect">
            <a:avLst/>
          </a:prstGeom>
        </p:spPr>
        <p:txBody>
          <a:bodyPr/>
          <a:lstStyle>
            <a:lvl1pPr>
              <a:defRPr sz="3500">
                <a:solidFill>
                  <a:schemeClr val="bg1"/>
                </a:solidFill>
                <a:latin typeface="+mn-lt"/>
              </a:defRPr>
            </a:lvl1pPr>
          </a:lstStyle>
          <a:p>
            <a:r>
              <a:rPr lang="en-US"/>
              <a:t>Thank You!</a:t>
            </a:r>
          </a:p>
        </p:txBody>
      </p:sp>
      <p:sp>
        <p:nvSpPr>
          <p:cNvPr id="2" name="Text Placeholder 4">
            <a:extLst>
              <a:ext uri="{FF2B5EF4-FFF2-40B4-BE49-F238E27FC236}">
                <a16:creationId xmlns:a16="http://schemas.microsoft.com/office/drawing/2014/main" id="{F443F74A-7CEB-1B51-B545-53852ABA12FF}"/>
              </a:ext>
            </a:extLst>
          </p:cNvPr>
          <p:cNvSpPr>
            <a:spLocks noGrp="1"/>
          </p:cNvSpPr>
          <p:nvPr>
            <p:ph type="body" idx="20" hasCustomPrompt="1"/>
          </p:nvPr>
        </p:nvSpPr>
        <p:spPr>
          <a:xfrm>
            <a:off x="104182" y="5162958"/>
            <a:ext cx="4203123" cy="787542"/>
          </a:xfrm>
          <a:prstGeom prst="rect">
            <a:avLst/>
          </a:prstGeom>
        </p:spPr>
        <p:txBody>
          <a:bodyPr anchor="ctr"/>
          <a:lstStyle>
            <a:lvl1pPr marL="0" indent="0">
              <a:buNone/>
              <a:defRPr sz="2000">
                <a:solidFill>
                  <a:schemeClr val="bg1"/>
                </a:solidFill>
              </a:defRPr>
            </a:lvl1pPr>
          </a:lstStyle>
          <a:p>
            <a:r>
              <a:rPr lang="en-US"/>
              <a:t>Need Help?  </a:t>
            </a:r>
            <a:br>
              <a:rPr lang="en-US"/>
            </a:br>
            <a:r>
              <a:rPr lang="en-US"/>
              <a:t>Email: Support@WorkforceGPS.org</a:t>
            </a:r>
          </a:p>
        </p:txBody>
      </p:sp>
    </p:spTree>
    <p:custDataLst>
      <p:tags r:id="rId1"/>
    </p:custDataLst>
    <p:extLst>
      <p:ext uri="{BB962C8B-B14F-4D97-AF65-F5344CB8AC3E}">
        <p14:creationId xmlns:p14="http://schemas.microsoft.com/office/powerpoint/2010/main" val="2555866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heme" Target="../theme/theme1.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image" Target="../media/image4.pn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3.png"/><Relationship Id="rId2" Type="http://schemas.openxmlformats.org/officeDocument/2006/relationships/slideLayout" Target="../slideLayouts/slideLayout4.xml"/><Relationship Id="rId16"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ags" Target="../tags/tag5.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8.xml"/><Relationship Id="rId7" Type="http://schemas.openxmlformats.org/officeDocument/2006/relationships/tags" Target="../tags/tag1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3.xml"/><Relationship Id="rId5" Type="http://schemas.openxmlformats.org/officeDocument/2006/relationships/slideLayout" Target="../slideLayouts/slideLayout20.xml"/><Relationship Id="rId10" Type="http://schemas.openxmlformats.org/officeDocument/2006/relationships/image" Target="../media/image4.png"/><Relationship Id="rId4" Type="http://schemas.openxmlformats.org/officeDocument/2006/relationships/slideLayout" Target="../slideLayouts/slideLayout19.xml"/><Relationship Id="rId9"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tags" Target="../tags/tag18.xml"/><Relationship Id="rId3" Type="http://schemas.openxmlformats.org/officeDocument/2006/relationships/slideLayout" Target="../slideLayouts/slideLayout23.xml"/><Relationship Id="rId21" Type="http://schemas.openxmlformats.org/officeDocument/2006/relationships/image" Target="../media/image3.png"/><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theme" Target="../theme/theme4.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image" Target="../media/image2.pn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image" Target="../media/image4.png"/><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heme" Target="../theme/theme5.xml"/><Relationship Id="rId1" Type="http://schemas.openxmlformats.org/officeDocument/2006/relationships/slideLayout" Target="../slideLayouts/slideLayout3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4.png"/><Relationship Id="rId2" Type="http://schemas.openxmlformats.org/officeDocument/2006/relationships/theme" Target="../theme/theme6.xml"/><Relationship Id="rId1" Type="http://schemas.openxmlformats.org/officeDocument/2006/relationships/slideLayout" Target="../slideLayouts/slideLayout38.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7.jpeg"/></Relationships>
</file>

<file path=ppt/slideMasters/_rels/slideMaster7.xml.rels><?xml version="1.0" encoding="UTF-8" standalone="yes"?>
<Relationships xmlns="http://schemas.openxmlformats.org/package/2006/relationships"><Relationship Id="rId3" Type="http://schemas.openxmlformats.org/officeDocument/2006/relationships/tags" Target="../tags/tag39.xml"/><Relationship Id="rId7" Type="http://schemas.openxmlformats.org/officeDocument/2006/relationships/image" Target="../media/image4.png"/><Relationship Id="rId2" Type="http://schemas.openxmlformats.org/officeDocument/2006/relationships/theme" Target="../theme/theme7.xml"/><Relationship Id="rId1" Type="http://schemas.openxmlformats.org/officeDocument/2006/relationships/slideLayout" Target="../slideLayouts/slideLayout39.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565808B-95DA-154D-1906-A1553B7F5F31}"/>
              </a:ext>
              <a:ext uri="{C183D7F6-B498-43B3-948B-1728B52AA6E4}">
                <adec:decorative xmlns:adec="http://schemas.microsoft.com/office/drawing/2017/decorative" val="1"/>
              </a:ext>
            </a:extLst>
          </p:cNvPr>
          <p:cNvSpPr/>
          <p:nvPr userDrawn="1"/>
        </p:nvSpPr>
        <p:spPr>
          <a:xfrm>
            <a:off x="-7112" y="-10510"/>
            <a:ext cx="6251794" cy="61923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endParaRPr lang="en-US" sz="2800" kern="0">
              <a:solidFill>
                <a:prstClr val="white"/>
              </a:solidFill>
              <a:latin typeface="Calibri" panose="020F0502020204030204"/>
              <a:sym typeface="Barlow Regular"/>
            </a:endParaRPr>
          </a:p>
        </p:txBody>
      </p:sp>
      <p:pic>
        <p:nvPicPr>
          <p:cNvPr id="13" name="Google Shape;292;p71" descr="Laptop with &quot;Webinar&quot; on the screen">
            <a:extLst>
              <a:ext uri="{FF2B5EF4-FFF2-40B4-BE49-F238E27FC236}">
                <a16:creationId xmlns:a16="http://schemas.microsoft.com/office/drawing/2014/main" id="{B0F4A61C-D2BE-195B-EB71-5C83F7368DDB}"/>
              </a:ext>
              <a:ext uri="{C183D7F6-B498-43B3-948B-1728B52AA6E4}">
                <adec:decorative xmlns:adec="http://schemas.microsoft.com/office/drawing/2017/decorative" val="0"/>
              </a:ext>
            </a:extLst>
          </p:cNvPr>
          <p:cNvPicPr preferRelativeResize="0">
            <a:picLocks/>
          </p:cNvPicPr>
          <p:nvPr userDrawn="1"/>
        </p:nvPicPr>
        <p:blipFill>
          <a:blip r:embed="rId5">
            <a:extLst>
              <a:ext uri="{28A0092B-C50C-407E-A947-70E740481C1C}">
                <a14:useLocalDpi xmlns:a14="http://schemas.microsoft.com/office/drawing/2010/main" val="0"/>
              </a:ext>
            </a:extLst>
          </a:blip>
          <a:srcRect t="14" b="14"/>
          <a:stretch/>
        </p:blipFill>
        <p:spPr>
          <a:xfrm>
            <a:off x="6241888" y="-2068"/>
            <a:ext cx="5940206" cy="6847517"/>
          </a:xfrm>
          <a:prstGeom prst="rect">
            <a:avLst/>
          </a:prstGeom>
          <a:noFill/>
          <a:ln>
            <a:noFill/>
          </a:ln>
        </p:spPr>
      </p:pic>
      <p:sp>
        <p:nvSpPr>
          <p:cNvPr id="16" name="Rectangle 15">
            <a:extLst>
              <a:ext uri="{FF2B5EF4-FFF2-40B4-BE49-F238E27FC236}">
                <a16:creationId xmlns:a16="http://schemas.microsoft.com/office/drawing/2014/main" id="{3649BBD9-0ECE-E986-8ABD-3DD028833978}"/>
              </a:ext>
              <a:ext uri="{C183D7F6-B498-43B3-948B-1728B52AA6E4}">
                <adec:decorative xmlns:adec="http://schemas.microsoft.com/office/drawing/2017/decorative" val="1"/>
              </a:ext>
            </a:extLst>
          </p:cNvPr>
          <p:cNvSpPr/>
          <p:nvPr userDrawn="1"/>
        </p:nvSpPr>
        <p:spPr>
          <a:xfrm>
            <a:off x="99304" y="3317966"/>
            <a:ext cx="5986813" cy="1110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12750" hangingPunct="0"/>
            <a:endParaRPr lang="id-ID" sz="5600" kern="0">
              <a:solidFill>
                <a:prstClr val="white"/>
              </a:solidFill>
              <a:latin typeface="Calibri" panose="020F0502020204030204"/>
              <a:sym typeface="Barlow Regular"/>
            </a:endParaRPr>
          </a:p>
        </p:txBody>
      </p:sp>
      <p:sp>
        <p:nvSpPr>
          <p:cNvPr id="17" name="Rectangle 16">
            <a:extLst>
              <a:ext uri="{FF2B5EF4-FFF2-40B4-BE49-F238E27FC236}">
                <a16:creationId xmlns:a16="http://schemas.microsoft.com/office/drawing/2014/main" id="{0D467D83-A2F5-F201-23D7-F92F0616E525}"/>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4A4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4A4E69"/>
              </a:solidFill>
            </a:endParaRPr>
          </a:p>
        </p:txBody>
      </p:sp>
      <p:pic>
        <p:nvPicPr>
          <p:cNvPr id="18" name="DOL Seal" descr="Official seal of the United States Department of Labor">
            <a:extLst>
              <a:ext uri="{FF2B5EF4-FFF2-40B4-BE49-F238E27FC236}">
                <a16:creationId xmlns:a16="http://schemas.microsoft.com/office/drawing/2014/main" id="{6B274847-DFE2-100B-86AE-756D4BF4E5D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56032" y="6208776"/>
            <a:ext cx="589905" cy="589905"/>
          </a:xfrm>
          <a:prstGeom prst="rect">
            <a:avLst/>
          </a:prstGeom>
        </p:spPr>
      </p:pic>
      <p:pic>
        <p:nvPicPr>
          <p:cNvPr id="19" name="ETA Tagline" descr="Employment and Training Administration, United States Department of Labor">
            <a:extLst>
              <a:ext uri="{FF2B5EF4-FFF2-40B4-BE49-F238E27FC236}">
                <a16:creationId xmlns:a16="http://schemas.microsoft.com/office/drawing/2014/main" id="{3413B527-833A-0540-A9C6-8434B4E5ADE5}"/>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69264" y="6327648"/>
            <a:ext cx="3031353" cy="366936"/>
          </a:xfrm>
          <a:prstGeom prst="rect">
            <a:avLst/>
          </a:prstGeom>
        </p:spPr>
      </p:pic>
      <p:pic>
        <p:nvPicPr>
          <p:cNvPr id="3" name="Picture 2" descr="WorkforceGPS Logo">
            <a:extLst>
              <a:ext uri="{FF2B5EF4-FFF2-40B4-BE49-F238E27FC236}">
                <a16:creationId xmlns:a16="http://schemas.microsoft.com/office/drawing/2014/main" id="{26D58518-8E03-B9AD-25EC-421F7B3A2BDE}"/>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27440" y="154594"/>
            <a:ext cx="2581707" cy="62624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F723A7F-729F-9A19-B57C-74AAD3B2950A}"/>
              </a:ext>
              <a:ext uri="{C183D7F6-B498-43B3-948B-1728B52AA6E4}">
                <adec:decorative xmlns:adec="http://schemas.microsoft.com/office/drawing/2017/decorative" val="1"/>
              </a:ext>
            </a:extLst>
          </p:cNvPr>
          <p:cNvSpPr/>
          <p:nvPr userDrawn="1"/>
        </p:nvSpPr>
        <p:spPr>
          <a:xfrm>
            <a:off x="0" y="6116208"/>
            <a:ext cx="12192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id-ID" sz="5600" b="0" i="0" u="none" strike="noStrike" kern="0" cap="none" spc="0" normalizeH="0" baseline="0" noProof="0">
              <a:ln>
                <a:noFill/>
              </a:ln>
              <a:solidFill>
                <a:prstClr val="white"/>
              </a:solidFill>
              <a:effectLst/>
              <a:uLnTx/>
              <a:uFillTx/>
              <a:latin typeface="Calibri" panose="020F0502020204030204"/>
              <a:ea typeface="+mn-ea"/>
              <a:cs typeface="+mn-cs"/>
              <a:sym typeface="Barlow Regular"/>
            </a:endParaRPr>
          </a:p>
        </p:txBody>
      </p:sp>
      <p:cxnSp>
        <p:nvCxnSpPr>
          <p:cNvPr id="4" name="Straight Connector 3">
            <a:extLst>
              <a:ext uri="{FF2B5EF4-FFF2-40B4-BE49-F238E27FC236}">
                <a16:creationId xmlns:a16="http://schemas.microsoft.com/office/drawing/2014/main" id="{1FCE2321-5613-1875-1451-B97F1EA74249}"/>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91B2C120-B16E-9ECE-99B4-6DF0F2FCBEE6}"/>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4"/>
    </p:custDataLst>
    <p:extLst>
      <p:ext uri="{BB962C8B-B14F-4D97-AF65-F5344CB8AC3E}">
        <p14:creationId xmlns:p14="http://schemas.microsoft.com/office/powerpoint/2010/main" val="3146881746"/>
      </p:ext>
    </p:extLst>
  </p:cSld>
  <p:clrMap bg1="lt1" tx1="dk1" bg2="lt2" tx2="dk2" accent1="accent1" accent2="accent2" accent3="accent3" accent4="accent4" accent5="accent5" accent6="accent6" hlink="hlink" folHlink="folHlink"/>
  <p:sldLayoutIdLst>
    <p:sldLayoutId id="2147483742" r:id="rId1"/>
    <p:sldLayoutId id="2147483716"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Freeform 42">
            <a:extLst>
              <a:ext uri="{FF2B5EF4-FFF2-40B4-BE49-F238E27FC236}">
                <a16:creationId xmlns:a16="http://schemas.microsoft.com/office/drawing/2014/main" id="{D3E0F20F-4190-0C61-9CD9-A437B7EF5167}"/>
              </a:ext>
            </a:extLst>
          </p:cNvPr>
          <p:cNvSpPr>
            <a:spLocks noChangeArrowheads="1"/>
          </p:cNvSpPr>
          <p:nvPr userDrawn="1"/>
        </p:nvSpPr>
        <p:spPr bwMode="auto">
          <a:xfrm>
            <a:off x="11670594" y="6287478"/>
            <a:ext cx="377825" cy="419100"/>
          </a:xfrm>
          <a:custGeom>
            <a:avLst/>
            <a:gdLst>
              <a:gd name="T0" fmla="*/ 932 w 1051"/>
              <a:gd name="T1" fmla="*/ 1050 h 1166"/>
              <a:gd name="T2" fmla="*/ 932 w 1051"/>
              <a:gd name="T3" fmla="*/ 407 h 1166"/>
              <a:gd name="T4" fmla="*/ 118 w 1051"/>
              <a:gd name="T5" fmla="*/ 407 h 1166"/>
              <a:gd name="T6" fmla="*/ 118 w 1051"/>
              <a:gd name="T7" fmla="*/ 1050 h 1166"/>
              <a:gd name="T8" fmla="*/ 932 w 1051"/>
              <a:gd name="T9" fmla="*/ 1050 h 1166"/>
              <a:gd name="T10" fmla="*/ 1050 w 1051"/>
              <a:gd name="T11" fmla="*/ 232 h 1166"/>
              <a:gd name="T12" fmla="*/ 1050 w 1051"/>
              <a:gd name="T13" fmla="*/ 1050 h 1166"/>
              <a:gd name="T14" fmla="*/ 932 w 1051"/>
              <a:gd name="T15" fmla="*/ 1165 h 1166"/>
              <a:gd name="T16" fmla="*/ 118 w 1051"/>
              <a:gd name="T17" fmla="*/ 1165 h 1166"/>
              <a:gd name="T18" fmla="*/ 0 w 1051"/>
              <a:gd name="T19" fmla="*/ 1050 h 1166"/>
              <a:gd name="T20" fmla="*/ 0 w 1051"/>
              <a:gd name="T21" fmla="*/ 232 h 1166"/>
              <a:gd name="T22" fmla="*/ 118 w 1051"/>
              <a:gd name="T23" fmla="*/ 115 h 1166"/>
              <a:gd name="T24" fmla="*/ 175 w 1051"/>
              <a:gd name="T25" fmla="*/ 115 h 1166"/>
              <a:gd name="T26" fmla="*/ 175 w 1051"/>
              <a:gd name="T27" fmla="*/ 0 h 1166"/>
              <a:gd name="T28" fmla="*/ 293 w 1051"/>
              <a:gd name="T29" fmla="*/ 0 h 1166"/>
              <a:gd name="T30" fmla="*/ 293 w 1051"/>
              <a:gd name="T31" fmla="*/ 115 h 1166"/>
              <a:gd name="T32" fmla="*/ 757 w 1051"/>
              <a:gd name="T33" fmla="*/ 115 h 1166"/>
              <a:gd name="T34" fmla="*/ 757 w 1051"/>
              <a:gd name="T35" fmla="*/ 0 h 1166"/>
              <a:gd name="T36" fmla="*/ 875 w 1051"/>
              <a:gd name="T37" fmla="*/ 0 h 1166"/>
              <a:gd name="T38" fmla="*/ 875 w 1051"/>
              <a:gd name="T39" fmla="*/ 115 h 1166"/>
              <a:gd name="T40" fmla="*/ 932 w 1051"/>
              <a:gd name="T41" fmla="*/ 115 h 1166"/>
              <a:gd name="T42" fmla="*/ 1050 w 1051"/>
              <a:gd name="T43" fmla="*/ 232 h 1166"/>
              <a:gd name="T44" fmla="*/ 818 w 1051"/>
              <a:gd name="T45" fmla="*/ 525 h 1166"/>
              <a:gd name="T46" fmla="*/ 818 w 1051"/>
              <a:gd name="T47" fmla="*/ 640 h 1166"/>
              <a:gd name="T48" fmla="*/ 700 w 1051"/>
              <a:gd name="T49" fmla="*/ 640 h 1166"/>
              <a:gd name="T50" fmla="*/ 700 w 1051"/>
              <a:gd name="T51" fmla="*/ 525 h 1166"/>
              <a:gd name="T52" fmla="*/ 818 w 1051"/>
              <a:gd name="T53" fmla="*/ 525 h 1166"/>
              <a:gd name="T54" fmla="*/ 582 w 1051"/>
              <a:gd name="T55" fmla="*/ 525 h 1166"/>
              <a:gd name="T56" fmla="*/ 582 w 1051"/>
              <a:gd name="T57" fmla="*/ 640 h 1166"/>
              <a:gd name="T58" fmla="*/ 468 w 1051"/>
              <a:gd name="T59" fmla="*/ 640 h 1166"/>
              <a:gd name="T60" fmla="*/ 468 w 1051"/>
              <a:gd name="T61" fmla="*/ 525 h 1166"/>
              <a:gd name="T62" fmla="*/ 582 w 1051"/>
              <a:gd name="T63" fmla="*/ 525 h 1166"/>
              <a:gd name="T64" fmla="*/ 350 w 1051"/>
              <a:gd name="T65" fmla="*/ 525 h 1166"/>
              <a:gd name="T66" fmla="*/ 350 w 1051"/>
              <a:gd name="T67" fmla="*/ 640 h 1166"/>
              <a:gd name="T68" fmla="*/ 232 w 1051"/>
              <a:gd name="T69" fmla="*/ 640 h 1166"/>
              <a:gd name="T70" fmla="*/ 232 w 1051"/>
              <a:gd name="T71" fmla="*/ 525 h 1166"/>
              <a:gd name="T72" fmla="*/ 350 w 1051"/>
              <a:gd name="T73" fmla="*/ 525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1" h="1166">
                <a:moveTo>
                  <a:pt x="932" y="1050"/>
                </a:moveTo>
                <a:lnTo>
                  <a:pt x="932" y="407"/>
                </a:lnTo>
                <a:lnTo>
                  <a:pt x="118" y="407"/>
                </a:lnTo>
                <a:lnTo>
                  <a:pt x="118" y="1050"/>
                </a:lnTo>
                <a:lnTo>
                  <a:pt x="932" y="1050"/>
                </a:lnTo>
                <a:close/>
                <a:moveTo>
                  <a:pt x="1050" y="232"/>
                </a:moveTo>
                <a:lnTo>
                  <a:pt x="1050" y="1050"/>
                </a:lnTo>
                <a:cubicBezTo>
                  <a:pt x="1050" y="1113"/>
                  <a:pt x="995" y="1165"/>
                  <a:pt x="932" y="1165"/>
                </a:cubicBezTo>
                <a:lnTo>
                  <a:pt x="118" y="1165"/>
                </a:lnTo>
                <a:cubicBezTo>
                  <a:pt x="52" y="1165"/>
                  <a:pt x="0" y="1113"/>
                  <a:pt x="0" y="1050"/>
                </a:cubicBezTo>
                <a:lnTo>
                  <a:pt x="0" y="232"/>
                </a:lnTo>
                <a:cubicBezTo>
                  <a:pt x="0" y="170"/>
                  <a:pt x="52" y="115"/>
                  <a:pt x="118" y="115"/>
                </a:cubicBezTo>
                <a:lnTo>
                  <a:pt x="175" y="115"/>
                </a:lnTo>
                <a:lnTo>
                  <a:pt x="175" y="0"/>
                </a:lnTo>
                <a:lnTo>
                  <a:pt x="293" y="0"/>
                </a:lnTo>
                <a:lnTo>
                  <a:pt x="293" y="115"/>
                </a:lnTo>
                <a:lnTo>
                  <a:pt x="757" y="115"/>
                </a:lnTo>
                <a:lnTo>
                  <a:pt x="757" y="0"/>
                </a:lnTo>
                <a:lnTo>
                  <a:pt x="875" y="0"/>
                </a:lnTo>
                <a:lnTo>
                  <a:pt x="875" y="115"/>
                </a:lnTo>
                <a:lnTo>
                  <a:pt x="932" y="115"/>
                </a:lnTo>
                <a:cubicBezTo>
                  <a:pt x="995" y="115"/>
                  <a:pt x="1050" y="170"/>
                  <a:pt x="1050" y="232"/>
                </a:cubicBezTo>
                <a:close/>
                <a:moveTo>
                  <a:pt x="818" y="525"/>
                </a:moveTo>
                <a:lnTo>
                  <a:pt x="818" y="640"/>
                </a:lnTo>
                <a:lnTo>
                  <a:pt x="700" y="640"/>
                </a:lnTo>
                <a:lnTo>
                  <a:pt x="700" y="525"/>
                </a:lnTo>
                <a:lnTo>
                  <a:pt x="818" y="525"/>
                </a:lnTo>
                <a:close/>
                <a:moveTo>
                  <a:pt x="582" y="525"/>
                </a:moveTo>
                <a:lnTo>
                  <a:pt x="582" y="640"/>
                </a:lnTo>
                <a:lnTo>
                  <a:pt x="468" y="640"/>
                </a:lnTo>
                <a:lnTo>
                  <a:pt x="468" y="525"/>
                </a:lnTo>
                <a:lnTo>
                  <a:pt x="582" y="525"/>
                </a:lnTo>
                <a:close/>
                <a:moveTo>
                  <a:pt x="350" y="525"/>
                </a:moveTo>
                <a:lnTo>
                  <a:pt x="350" y="640"/>
                </a:lnTo>
                <a:lnTo>
                  <a:pt x="232" y="640"/>
                </a:lnTo>
                <a:lnTo>
                  <a:pt x="232" y="525"/>
                </a:lnTo>
                <a:lnTo>
                  <a:pt x="350" y="525"/>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1pPr>
            <a:lvl2pPr marL="742950" indent="-28575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2pPr>
            <a:lvl3pPr marL="11430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3pPr>
            <a:lvl4pPr marL="16002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4pPr>
            <a:lvl5pPr marL="20574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5pPr>
            <a:lvl6pPr marL="2286000" algn="l" defTabSz="457200" rtl="0" eaLnBrk="1" latinLnBrk="0" hangingPunct="1">
              <a:defRPr kern="1200">
                <a:solidFill>
                  <a:schemeClr val="tx1"/>
                </a:solidFill>
                <a:latin typeface="Arial" charset="0"/>
                <a:ea typeface="SimSun" charset="0"/>
                <a:cs typeface="SimSun" charset="0"/>
              </a:defRPr>
            </a:lvl6pPr>
            <a:lvl7pPr marL="2743200" algn="l" defTabSz="457200" rtl="0" eaLnBrk="1" latinLnBrk="0" hangingPunct="1">
              <a:defRPr kern="1200">
                <a:solidFill>
                  <a:schemeClr val="tx1"/>
                </a:solidFill>
                <a:latin typeface="Arial" charset="0"/>
                <a:ea typeface="SimSun" charset="0"/>
                <a:cs typeface="SimSun" charset="0"/>
              </a:defRPr>
            </a:lvl7pPr>
            <a:lvl8pPr marL="3200400" algn="l" defTabSz="457200" rtl="0" eaLnBrk="1" latinLnBrk="0" hangingPunct="1">
              <a:defRPr kern="1200">
                <a:solidFill>
                  <a:schemeClr val="tx1"/>
                </a:solidFill>
                <a:latin typeface="Arial" charset="0"/>
                <a:ea typeface="SimSun" charset="0"/>
                <a:cs typeface="SimSun" charset="0"/>
              </a:defRPr>
            </a:lvl8pPr>
            <a:lvl9pPr marL="3657600" algn="l" defTabSz="457200" rtl="0" eaLnBrk="1" latinLnBrk="0" hangingPunct="1">
              <a:defRPr kern="1200">
                <a:solidFill>
                  <a:schemeClr val="tx1"/>
                </a:solidFill>
                <a:latin typeface="Arial" charset="0"/>
                <a:ea typeface="SimSun" charset="0"/>
                <a:cs typeface="SimSun" charset="0"/>
              </a:defRPr>
            </a:lvl9p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a:pPr>
            <a:endParaRPr kumimoji="0" lang="en-US" sz="1800" b="0" i="0" u="none" strike="noStrike" kern="1200" cap="none" spc="0" normalizeH="0" baseline="0" noProof="0">
              <a:ln>
                <a:noFill/>
              </a:ln>
              <a:solidFill>
                <a:srgbClr val="DAB4BF"/>
              </a:solidFill>
              <a:effectLst/>
              <a:uLnTx/>
              <a:uFillTx/>
              <a:latin typeface="Arial" charset="0"/>
              <a:ea typeface="SimSun" charset="0"/>
            </a:endParaRPr>
          </a:p>
        </p:txBody>
      </p:sp>
      <p:sp>
        <p:nvSpPr>
          <p:cNvPr id="14" name="Rectangle 13">
            <a:extLst>
              <a:ext uri="{FF2B5EF4-FFF2-40B4-BE49-F238E27FC236}">
                <a16:creationId xmlns:a16="http://schemas.microsoft.com/office/drawing/2014/main" id="{A747AAED-DE94-9228-3F7E-928828A7960F}"/>
              </a:ext>
              <a:ext uri="{C183D7F6-B498-43B3-948B-1728B52AA6E4}">
                <adec:decorative xmlns:adec="http://schemas.microsoft.com/office/drawing/2017/decorative" val="1"/>
              </a:ext>
            </a:extLst>
          </p:cNvPr>
          <p:cNvSpPr/>
          <p:nvPr userDrawn="1"/>
        </p:nvSpPr>
        <p:spPr>
          <a:xfrm>
            <a:off x="-10950" y="6150739"/>
            <a:ext cx="12192000" cy="710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FDBDC"/>
              </a:solidFill>
              <a:effectLst/>
              <a:uLnTx/>
              <a:uFillTx/>
              <a:latin typeface="Calibri" panose="020F0502020204030204"/>
              <a:ea typeface="+mn-ea"/>
              <a:cs typeface="+mn-cs"/>
            </a:endParaRPr>
          </a:p>
        </p:txBody>
      </p:sp>
      <p:pic>
        <p:nvPicPr>
          <p:cNvPr id="16" name="DOL Seal" descr="Official seal of the United States Department of Labor">
            <a:extLst>
              <a:ext uri="{FF2B5EF4-FFF2-40B4-BE49-F238E27FC236}">
                <a16:creationId xmlns:a16="http://schemas.microsoft.com/office/drawing/2014/main" id="{64CBC9C2-7C06-77A0-5C44-F549B472D6F4}"/>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56032" y="6208776"/>
            <a:ext cx="589905" cy="589905"/>
          </a:xfrm>
          <a:prstGeom prst="rect">
            <a:avLst/>
          </a:prstGeom>
        </p:spPr>
      </p:pic>
      <p:pic>
        <p:nvPicPr>
          <p:cNvPr id="17" name="ETA Tagline" descr="Employment and Training Administration, United States Department of Labor">
            <a:extLst>
              <a:ext uri="{FF2B5EF4-FFF2-40B4-BE49-F238E27FC236}">
                <a16:creationId xmlns:a16="http://schemas.microsoft.com/office/drawing/2014/main" id="{92B783BA-AABC-0C0F-9CAD-5E568570A423}"/>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2" name="Straight Connector 1">
            <a:extLst>
              <a:ext uri="{FF2B5EF4-FFF2-40B4-BE49-F238E27FC236}">
                <a16:creationId xmlns:a16="http://schemas.microsoft.com/office/drawing/2014/main" id="{46F308B6-0DF1-A927-A531-98131DFDDD39}"/>
              </a:ext>
              <a:ext uri="{C183D7F6-B498-43B3-948B-1728B52AA6E4}">
                <adec:decorative xmlns:adec="http://schemas.microsoft.com/office/drawing/2017/decorative" val="1"/>
              </a:ext>
            </a:extLst>
          </p:cNvPr>
          <p:cNvCxnSpPr/>
          <p:nvPr userDrawn="1"/>
        </p:nvCxnSpPr>
        <p:spPr>
          <a:xfrm>
            <a:off x="4114800" y="6144768"/>
            <a:ext cx="0" cy="713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42090A49-D26E-DDCA-3803-9A92BBCFA653}"/>
              </a:ext>
              <a:ext uri="{C183D7F6-B498-43B3-948B-1728B52AA6E4}">
                <adec:decorative xmlns:adec="http://schemas.microsoft.com/office/drawing/2017/decorative" val="1"/>
              </a:ext>
            </a:extLst>
          </p:cNvPr>
          <p:cNvCxnSpPr/>
          <p:nvPr userDrawn="1"/>
        </p:nvCxnSpPr>
        <p:spPr>
          <a:xfrm>
            <a:off x="9593804" y="6144768"/>
            <a:ext cx="0" cy="713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WorkforceGPS Logo">
            <a:extLst>
              <a:ext uri="{FF2B5EF4-FFF2-40B4-BE49-F238E27FC236}">
                <a16:creationId xmlns:a16="http://schemas.microsoft.com/office/drawing/2014/main" id="{98254B05-6581-7794-C6DB-BEA81FC148AC}"/>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9784080" y="6262228"/>
            <a:ext cx="1856232" cy="450264"/>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a:extLst>
              <a:ext uri="{FF2B5EF4-FFF2-40B4-BE49-F238E27FC236}">
                <a16:creationId xmlns:a16="http://schemas.microsoft.com/office/drawing/2014/main" id="{47F13FDA-ACAB-CFF2-C9CE-597F8E162A26}"/>
              </a:ext>
            </a:extLst>
          </p:cNvPr>
          <p:cNvSpPr txBox="1">
            <a:spLocks/>
          </p:cNvSpPr>
          <p:nvPr userDrawn="1"/>
        </p:nvSpPr>
        <p:spPr>
          <a:xfrm>
            <a:off x="4192639" y="6144768"/>
            <a:ext cx="5285231" cy="68580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a:t>Webinar Title</a:t>
            </a:r>
          </a:p>
        </p:txBody>
      </p:sp>
      <p:sp>
        <p:nvSpPr>
          <p:cNvPr id="6" name="Slide Number Placeholder 5">
            <a:extLst>
              <a:ext uri="{FF2B5EF4-FFF2-40B4-BE49-F238E27FC236}">
                <a16:creationId xmlns:a16="http://schemas.microsoft.com/office/drawing/2014/main" id="{AF3A1481-71BD-8F63-CD23-4996D33D2902}"/>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5"/>
    </p:custDataLst>
    <p:extLst>
      <p:ext uri="{BB962C8B-B14F-4D97-AF65-F5344CB8AC3E}">
        <p14:creationId xmlns:p14="http://schemas.microsoft.com/office/powerpoint/2010/main" val="3781771607"/>
      </p:ext>
    </p:extLst>
  </p:cSld>
  <p:clrMap bg1="lt1" tx1="dk1" bg2="lt2" tx2="dk2" accent1="accent1" accent2="accent2" accent3="accent3" accent4="accent4" accent5="accent5" accent6="accent6" hlink="hlink" folHlink="folHlink"/>
  <p:sldLayoutIdLst>
    <p:sldLayoutId id="2147483695" r:id="rId1"/>
    <p:sldLayoutId id="2147483741" r:id="rId2"/>
    <p:sldLayoutId id="2147483678" r:id="rId3"/>
    <p:sldLayoutId id="2147483680" r:id="rId4"/>
    <p:sldLayoutId id="2147483681" r:id="rId5"/>
    <p:sldLayoutId id="2147483683" r:id="rId6"/>
    <p:sldLayoutId id="2147483731" r:id="rId7"/>
    <p:sldLayoutId id="2147483733" r:id="rId8"/>
    <p:sldLayoutId id="2147483811" r:id="rId9"/>
    <p:sldLayoutId id="2147483735" r:id="rId10"/>
    <p:sldLayoutId id="2147483736" r:id="rId11"/>
    <p:sldLayoutId id="2147483813" r:id="rId12"/>
    <p:sldLayoutId id="2147483812"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reeform 42">
            <a:extLst>
              <a:ext uri="{FF2B5EF4-FFF2-40B4-BE49-F238E27FC236}">
                <a16:creationId xmlns:a16="http://schemas.microsoft.com/office/drawing/2014/main" id="{29760A79-B791-0BC5-0922-E4B97E6556C3}"/>
              </a:ext>
            </a:extLst>
          </p:cNvPr>
          <p:cNvSpPr>
            <a:spLocks noChangeArrowheads="1"/>
          </p:cNvSpPr>
          <p:nvPr userDrawn="1"/>
        </p:nvSpPr>
        <p:spPr bwMode="auto">
          <a:xfrm>
            <a:off x="11670594" y="6287478"/>
            <a:ext cx="377825" cy="419100"/>
          </a:xfrm>
          <a:custGeom>
            <a:avLst/>
            <a:gdLst>
              <a:gd name="T0" fmla="*/ 932 w 1051"/>
              <a:gd name="T1" fmla="*/ 1050 h 1166"/>
              <a:gd name="T2" fmla="*/ 932 w 1051"/>
              <a:gd name="T3" fmla="*/ 407 h 1166"/>
              <a:gd name="T4" fmla="*/ 118 w 1051"/>
              <a:gd name="T5" fmla="*/ 407 h 1166"/>
              <a:gd name="T6" fmla="*/ 118 w 1051"/>
              <a:gd name="T7" fmla="*/ 1050 h 1166"/>
              <a:gd name="T8" fmla="*/ 932 w 1051"/>
              <a:gd name="T9" fmla="*/ 1050 h 1166"/>
              <a:gd name="T10" fmla="*/ 1050 w 1051"/>
              <a:gd name="T11" fmla="*/ 232 h 1166"/>
              <a:gd name="T12" fmla="*/ 1050 w 1051"/>
              <a:gd name="T13" fmla="*/ 1050 h 1166"/>
              <a:gd name="T14" fmla="*/ 932 w 1051"/>
              <a:gd name="T15" fmla="*/ 1165 h 1166"/>
              <a:gd name="T16" fmla="*/ 118 w 1051"/>
              <a:gd name="T17" fmla="*/ 1165 h 1166"/>
              <a:gd name="T18" fmla="*/ 0 w 1051"/>
              <a:gd name="T19" fmla="*/ 1050 h 1166"/>
              <a:gd name="T20" fmla="*/ 0 w 1051"/>
              <a:gd name="T21" fmla="*/ 232 h 1166"/>
              <a:gd name="T22" fmla="*/ 118 w 1051"/>
              <a:gd name="T23" fmla="*/ 115 h 1166"/>
              <a:gd name="T24" fmla="*/ 175 w 1051"/>
              <a:gd name="T25" fmla="*/ 115 h 1166"/>
              <a:gd name="T26" fmla="*/ 175 w 1051"/>
              <a:gd name="T27" fmla="*/ 0 h 1166"/>
              <a:gd name="T28" fmla="*/ 293 w 1051"/>
              <a:gd name="T29" fmla="*/ 0 h 1166"/>
              <a:gd name="T30" fmla="*/ 293 w 1051"/>
              <a:gd name="T31" fmla="*/ 115 h 1166"/>
              <a:gd name="T32" fmla="*/ 757 w 1051"/>
              <a:gd name="T33" fmla="*/ 115 h 1166"/>
              <a:gd name="T34" fmla="*/ 757 w 1051"/>
              <a:gd name="T35" fmla="*/ 0 h 1166"/>
              <a:gd name="T36" fmla="*/ 875 w 1051"/>
              <a:gd name="T37" fmla="*/ 0 h 1166"/>
              <a:gd name="T38" fmla="*/ 875 w 1051"/>
              <a:gd name="T39" fmla="*/ 115 h 1166"/>
              <a:gd name="T40" fmla="*/ 932 w 1051"/>
              <a:gd name="T41" fmla="*/ 115 h 1166"/>
              <a:gd name="T42" fmla="*/ 1050 w 1051"/>
              <a:gd name="T43" fmla="*/ 232 h 1166"/>
              <a:gd name="T44" fmla="*/ 818 w 1051"/>
              <a:gd name="T45" fmla="*/ 525 h 1166"/>
              <a:gd name="T46" fmla="*/ 818 w 1051"/>
              <a:gd name="T47" fmla="*/ 640 h 1166"/>
              <a:gd name="T48" fmla="*/ 700 w 1051"/>
              <a:gd name="T49" fmla="*/ 640 h 1166"/>
              <a:gd name="T50" fmla="*/ 700 w 1051"/>
              <a:gd name="T51" fmla="*/ 525 h 1166"/>
              <a:gd name="T52" fmla="*/ 818 w 1051"/>
              <a:gd name="T53" fmla="*/ 525 h 1166"/>
              <a:gd name="T54" fmla="*/ 582 w 1051"/>
              <a:gd name="T55" fmla="*/ 525 h 1166"/>
              <a:gd name="T56" fmla="*/ 582 w 1051"/>
              <a:gd name="T57" fmla="*/ 640 h 1166"/>
              <a:gd name="T58" fmla="*/ 468 w 1051"/>
              <a:gd name="T59" fmla="*/ 640 h 1166"/>
              <a:gd name="T60" fmla="*/ 468 w 1051"/>
              <a:gd name="T61" fmla="*/ 525 h 1166"/>
              <a:gd name="T62" fmla="*/ 582 w 1051"/>
              <a:gd name="T63" fmla="*/ 525 h 1166"/>
              <a:gd name="T64" fmla="*/ 350 w 1051"/>
              <a:gd name="T65" fmla="*/ 525 h 1166"/>
              <a:gd name="T66" fmla="*/ 350 w 1051"/>
              <a:gd name="T67" fmla="*/ 640 h 1166"/>
              <a:gd name="T68" fmla="*/ 232 w 1051"/>
              <a:gd name="T69" fmla="*/ 640 h 1166"/>
              <a:gd name="T70" fmla="*/ 232 w 1051"/>
              <a:gd name="T71" fmla="*/ 525 h 1166"/>
              <a:gd name="T72" fmla="*/ 350 w 1051"/>
              <a:gd name="T73" fmla="*/ 525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1" h="1166">
                <a:moveTo>
                  <a:pt x="932" y="1050"/>
                </a:moveTo>
                <a:lnTo>
                  <a:pt x="932" y="407"/>
                </a:lnTo>
                <a:lnTo>
                  <a:pt x="118" y="407"/>
                </a:lnTo>
                <a:lnTo>
                  <a:pt x="118" y="1050"/>
                </a:lnTo>
                <a:lnTo>
                  <a:pt x="932" y="1050"/>
                </a:lnTo>
                <a:close/>
                <a:moveTo>
                  <a:pt x="1050" y="232"/>
                </a:moveTo>
                <a:lnTo>
                  <a:pt x="1050" y="1050"/>
                </a:lnTo>
                <a:cubicBezTo>
                  <a:pt x="1050" y="1113"/>
                  <a:pt x="995" y="1165"/>
                  <a:pt x="932" y="1165"/>
                </a:cubicBezTo>
                <a:lnTo>
                  <a:pt x="118" y="1165"/>
                </a:lnTo>
                <a:cubicBezTo>
                  <a:pt x="52" y="1165"/>
                  <a:pt x="0" y="1113"/>
                  <a:pt x="0" y="1050"/>
                </a:cubicBezTo>
                <a:lnTo>
                  <a:pt x="0" y="232"/>
                </a:lnTo>
                <a:cubicBezTo>
                  <a:pt x="0" y="170"/>
                  <a:pt x="52" y="115"/>
                  <a:pt x="118" y="115"/>
                </a:cubicBezTo>
                <a:lnTo>
                  <a:pt x="175" y="115"/>
                </a:lnTo>
                <a:lnTo>
                  <a:pt x="175" y="0"/>
                </a:lnTo>
                <a:lnTo>
                  <a:pt x="293" y="0"/>
                </a:lnTo>
                <a:lnTo>
                  <a:pt x="293" y="115"/>
                </a:lnTo>
                <a:lnTo>
                  <a:pt x="757" y="115"/>
                </a:lnTo>
                <a:lnTo>
                  <a:pt x="757" y="0"/>
                </a:lnTo>
                <a:lnTo>
                  <a:pt x="875" y="0"/>
                </a:lnTo>
                <a:lnTo>
                  <a:pt x="875" y="115"/>
                </a:lnTo>
                <a:lnTo>
                  <a:pt x="932" y="115"/>
                </a:lnTo>
                <a:cubicBezTo>
                  <a:pt x="995" y="115"/>
                  <a:pt x="1050" y="170"/>
                  <a:pt x="1050" y="232"/>
                </a:cubicBezTo>
                <a:close/>
                <a:moveTo>
                  <a:pt x="818" y="525"/>
                </a:moveTo>
                <a:lnTo>
                  <a:pt x="818" y="640"/>
                </a:lnTo>
                <a:lnTo>
                  <a:pt x="700" y="640"/>
                </a:lnTo>
                <a:lnTo>
                  <a:pt x="700" y="525"/>
                </a:lnTo>
                <a:lnTo>
                  <a:pt x="818" y="525"/>
                </a:lnTo>
                <a:close/>
                <a:moveTo>
                  <a:pt x="582" y="525"/>
                </a:moveTo>
                <a:lnTo>
                  <a:pt x="582" y="640"/>
                </a:lnTo>
                <a:lnTo>
                  <a:pt x="468" y="640"/>
                </a:lnTo>
                <a:lnTo>
                  <a:pt x="468" y="525"/>
                </a:lnTo>
                <a:lnTo>
                  <a:pt x="582" y="525"/>
                </a:lnTo>
                <a:close/>
                <a:moveTo>
                  <a:pt x="350" y="525"/>
                </a:moveTo>
                <a:lnTo>
                  <a:pt x="350" y="640"/>
                </a:lnTo>
                <a:lnTo>
                  <a:pt x="232" y="640"/>
                </a:lnTo>
                <a:lnTo>
                  <a:pt x="232" y="525"/>
                </a:lnTo>
                <a:lnTo>
                  <a:pt x="350" y="525"/>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1pPr>
            <a:lvl2pPr marL="742950" indent="-28575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2pPr>
            <a:lvl3pPr marL="11430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3pPr>
            <a:lvl4pPr marL="16002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4pPr>
            <a:lvl5pPr marL="20574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5pPr>
            <a:lvl6pPr marL="2286000" algn="l" defTabSz="457200" rtl="0" eaLnBrk="1" latinLnBrk="0" hangingPunct="1">
              <a:defRPr kern="1200">
                <a:solidFill>
                  <a:schemeClr val="tx1"/>
                </a:solidFill>
                <a:latin typeface="Arial" charset="0"/>
                <a:ea typeface="SimSun" charset="0"/>
                <a:cs typeface="SimSun" charset="0"/>
              </a:defRPr>
            </a:lvl6pPr>
            <a:lvl7pPr marL="2743200" algn="l" defTabSz="457200" rtl="0" eaLnBrk="1" latinLnBrk="0" hangingPunct="1">
              <a:defRPr kern="1200">
                <a:solidFill>
                  <a:schemeClr val="tx1"/>
                </a:solidFill>
                <a:latin typeface="Arial" charset="0"/>
                <a:ea typeface="SimSun" charset="0"/>
                <a:cs typeface="SimSun" charset="0"/>
              </a:defRPr>
            </a:lvl7pPr>
            <a:lvl8pPr marL="3200400" algn="l" defTabSz="457200" rtl="0" eaLnBrk="1" latinLnBrk="0" hangingPunct="1">
              <a:defRPr kern="1200">
                <a:solidFill>
                  <a:schemeClr val="tx1"/>
                </a:solidFill>
                <a:latin typeface="Arial" charset="0"/>
                <a:ea typeface="SimSun" charset="0"/>
                <a:cs typeface="SimSun" charset="0"/>
              </a:defRPr>
            </a:lvl8pPr>
            <a:lvl9pPr marL="3657600" algn="l" defTabSz="457200" rtl="0" eaLnBrk="1" latinLnBrk="0" hangingPunct="1">
              <a:defRPr kern="1200">
                <a:solidFill>
                  <a:schemeClr val="tx1"/>
                </a:solidFill>
                <a:latin typeface="Arial" charset="0"/>
                <a:ea typeface="SimSun" charset="0"/>
                <a:cs typeface="SimSun" charset="0"/>
              </a:defRPr>
            </a:lvl9p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a:pPr>
            <a:endParaRPr kumimoji="0" lang="en-US" sz="1800" b="0" i="0" u="none" strike="noStrike" kern="1200" cap="none" spc="0" normalizeH="0" baseline="0" noProof="0">
              <a:ln>
                <a:noFill/>
              </a:ln>
              <a:solidFill>
                <a:srgbClr val="DAB4BF"/>
              </a:solidFill>
              <a:effectLst/>
              <a:uLnTx/>
              <a:uFillTx/>
              <a:latin typeface="Arial" charset="0"/>
              <a:ea typeface="SimSun" charset="0"/>
            </a:endParaRPr>
          </a:p>
        </p:txBody>
      </p:sp>
      <p:sp>
        <p:nvSpPr>
          <p:cNvPr id="8" name="Rectangle 7">
            <a:extLst>
              <a:ext uri="{FF2B5EF4-FFF2-40B4-BE49-F238E27FC236}">
                <a16:creationId xmlns:a16="http://schemas.microsoft.com/office/drawing/2014/main" id="{2B9ACC64-67FF-A537-3AFC-A5B43B0533D7}"/>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FDBDC"/>
              </a:solidFill>
              <a:effectLst/>
              <a:uLnTx/>
              <a:uFillTx/>
              <a:latin typeface="Calibri" panose="020F0502020204030204"/>
              <a:ea typeface="+mn-ea"/>
              <a:cs typeface="+mn-cs"/>
            </a:endParaRPr>
          </a:p>
        </p:txBody>
      </p:sp>
      <p:pic>
        <p:nvPicPr>
          <p:cNvPr id="9" name="DOL Seal" descr="Official seal of the United States Department of Labor">
            <a:extLst>
              <a:ext uri="{FF2B5EF4-FFF2-40B4-BE49-F238E27FC236}">
                <a16:creationId xmlns:a16="http://schemas.microsoft.com/office/drawing/2014/main" id="{F6F5FE5D-8299-4F56-72B2-08390FAD812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10" name="ETA Tagline" descr="Employment and Training Administration, United States Department of Labor">
            <a:extLst>
              <a:ext uri="{FF2B5EF4-FFF2-40B4-BE49-F238E27FC236}">
                <a16:creationId xmlns:a16="http://schemas.microsoft.com/office/drawing/2014/main" id="{0D72580B-16BA-95CC-14F8-3454C149C6AB}"/>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13" name="Straight Connector 12">
            <a:extLst>
              <a:ext uri="{FF2B5EF4-FFF2-40B4-BE49-F238E27FC236}">
                <a16:creationId xmlns:a16="http://schemas.microsoft.com/office/drawing/2014/main" id="{E53C6154-5359-328A-4B01-FE5DD8881366}"/>
              </a:ext>
              <a:ext uri="{C183D7F6-B498-43B3-948B-1728B52AA6E4}">
                <adec:decorative xmlns:adec="http://schemas.microsoft.com/office/drawing/2017/decorative" val="1"/>
              </a:ext>
            </a:extLst>
          </p:cNvPr>
          <p:cNvCxnSpPr/>
          <p:nvPr userDrawn="1"/>
        </p:nvCxnSpPr>
        <p:spPr>
          <a:xfrm>
            <a:off x="4114800" y="6144768"/>
            <a:ext cx="0" cy="713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EA14A38-0510-3E7D-2954-6FC9E8846234}"/>
              </a:ext>
              <a:ext uri="{C183D7F6-B498-43B3-948B-1728B52AA6E4}">
                <adec:decorative xmlns:adec="http://schemas.microsoft.com/office/drawing/2017/decorative" val="1"/>
              </a:ext>
            </a:extLst>
          </p:cNvPr>
          <p:cNvCxnSpPr/>
          <p:nvPr userDrawn="1"/>
        </p:nvCxnSpPr>
        <p:spPr>
          <a:xfrm>
            <a:off x="9592056" y="6144768"/>
            <a:ext cx="0" cy="713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descr="WorkforceGPS Logo">
            <a:extLst>
              <a:ext uri="{FF2B5EF4-FFF2-40B4-BE49-F238E27FC236}">
                <a16:creationId xmlns:a16="http://schemas.microsoft.com/office/drawing/2014/main" id="{0282961B-C8A9-861F-EC74-3383FEE4371B}"/>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9784080" y="6262228"/>
            <a:ext cx="1847129" cy="44805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C35A97B-606D-0513-BB12-7B890DF1E491}"/>
              </a:ext>
              <a:ext uri="{C183D7F6-B498-43B3-948B-1728B52AA6E4}">
                <adec:decorative xmlns:adec="http://schemas.microsoft.com/office/drawing/2017/decorative" val="1"/>
              </a:ext>
            </a:extLst>
          </p:cNvPr>
          <p:cNvSpPr/>
          <p:nvPr userDrawn="1"/>
        </p:nvSpPr>
        <p:spPr>
          <a:xfrm>
            <a:off x="-6485" y="0"/>
            <a:ext cx="12210571" cy="2514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ID"/>
          </a:p>
        </p:txBody>
      </p:sp>
      <p:sp>
        <p:nvSpPr>
          <p:cNvPr id="5" name="Text Placeholder 4">
            <a:extLst>
              <a:ext uri="{FF2B5EF4-FFF2-40B4-BE49-F238E27FC236}">
                <a16:creationId xmlns:a16="http://schemas.microsoft.com/office/drawing/2014/main" id="{6CE2D63E-DEF0-C9DD-A8CB-F5D8C6A93E38}"/>
              </a:ext>
            </a:extLst>
          </p:cNvPr>
          <p:cNvSpPr txBox="1">
            <a:spLocks/>
          </p:cNvSpPr>
          <p:nvPr userDrawn="1"/>
        </p:nvSpPr>
        <p:spPr>
          <a:xfrm>
            <a:off x="4192639" y="6144768"/>
            <a:ext cx="5285231" cy="68580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a:latin typeface="Roboto" panose="02000000000000000000" pitchFamily="2" charset="0"/>
                <a:ea typeface="Roboto" panose="02000000000000000000" pitchFamily="2" charset="0"/>
                <a:cs typeface="Roboto" panose="02000000000000000000" pitchFamily="2" charset="0"/>
              </a:rPr>
              <a:t>Webinar Title</a:t>
            </a:r>
          </a:p>
        </p:txBody>
      </p:sp>
      <p:sp>
        <p:nvSpPr>
          <p:cNvPr id="6" name="Slide Number Placeholder 5">
            <a:extLst>
              <a:ext uri="{FF2B5EF4-FFF2-40B4-BE49-F238E27FC236}">
                <a16:creationId xmlns:a16="http://schemas.microsoft.com/office/drawing/2014/main" id="{FDCDA7BA-4B35-3ACD-02AF-5F5CF0D2DA08}"/>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7"/>
    </p:custDataLst>
    <p:extLst>
      <p:ext uri="{BB962C8B-B14F-4D97-AF65-F5344CB8AC3E}">
        <p14:creationId xmlns:p14="http://schemas.microsoft.com/office/powerpoint/2010/main" val="1286713273"/>
      </p:ext>
    </p:extLst>
  </p:cSld>
  <p:clrMap bg1="lt1" tx1="dk1" bg2="lt2" tx2="dk2" accent1="accent1" accent2="accent2" accent3="accent3" accent4="accent4" accent5="accent5" accent6="accent6" hlink="hlink" folHlink="folHlink"/>
  <p:sldLayoutIdLst>
    <p:sldLayoutId id="2147483728" r:id="rId1"/>
    <p:sldLayoutId id="2147483708" r:id="rId2"/>
    <p:sldLayoutId id="2147483677" r:id="rId3"/>
    <p:sldLayoutId id="2147483709" r:id="rId4"/>
    <p:sldLayoutId id="2147483729" r:id="rId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BE71600-DC49-16D8-33D5-55315765B5DF}"/>
              </a:ext>
              <a:ext uri="{C183D7F6-B498-43B3-948B-1728B52AA6E4}">
                <adec:decorative xmlns:adec="http://schemas.microsoft.com/office/drawing/2017/decorative" val="1"/>
              </a:ext>
            </a:extLst>
          </p:cNvPr>
          <p:cNvSpPr/>
          <p:nvPr userDrawn="1"/>
        </p:nvSpPr>
        <p:spPr>
          <a:xfrm>
            <a:off x="150" y="-1893"/>
            <a:ext cx="6251794" cy="68473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prstClr val="white"/>
              </a:solidFill>
              <a:effectLst/>
              <a:uLnTx/>
              <a:uFillTx/>
              <a:latin typeface="Calibri" panose="020F0502020204030204"/>
              <a:ea typeface="+mn-ea"/>
              <a:cs typeface="+mn-cs"/>
              <a:sym typeface="Barlow Regular"/>
            </a:endParaRPr>
          </a:p>
        </p:txBody>
      </p:sp>
      <p:pic>
        <p:nvPicPr>
          <p:cNvPr id="4" name="Picture 3" descr="WorkforceGPS Logo">
            <a:extLst>
              <a:ext uri="{FF2B5EF4-FFF2-40B4-BE49-F238E27FC236}">
                <a16:creationId xmlns:a16="http://schemas.microsoft.com/office/drawing/2014/main" id="{E3D56F18-59E2-1D97-B335-870E41109EB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227440" y="154594"/>
            <a:ext cx="2581707" cy="62624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DE5BDF1-7F8B-D8E3-498D-AB2C0B28BB5A}"/>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FDBDC"/>
              </a:solidFill>
              <a:effectLst/>
              <a:uLnTx/>
              <a:uFillTx/>
              <a:latin typeface="Calibri" panose="020F0502020204030204"/>
              <a:ea typeface="+mn-ea"/>
              <a:cs typeface="+mn-cs"/>
            </a:endParaRPr>
          </a:p>
        </p:txBody>
      </p:sp>
      <p:pic>
        <p:nvPicPr>
          <p:cNvPr id="12" name="Picture 11" descr="WorkforceGPS Logo">
            <a:extLst>
              <a:ext uri="{FF2B5EF4-FFF2-40B4-BE49-F238E27FC236}">
                <a16:creationId xmlns:a16="http://schemas.microsoft.com/office/drawing/2014/main" id="{767DE267-7AE4-6AB4-C806-267A41F75D2F}"/>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9784080" y="6263640"/>
            <a:ext cx="1856232" cy="450264"/>
          </a:xfrm>
          <a:prstGeom prst="rect">
            <a:avLst/>
          </a:prstGeom>
          <a:noFill/>
          <a:extLst>
            <a:ext uri="{909E8E84-426E-40DD-AFC4-6F175D3DCCD1}">
              <a14:hiddenFill xmlns:a14="http://schemas.microsoft.com/office/drawing/2010/main">
                <a:solidFill>
                  <a:srgbClr val="FFFFFF"/>
                </a:solidFill>
              </a14:hiddenFill>
            </a:ext>
          </a:extLst>
        </p:spPr>
      </p:pic>
      <p:cxnSp>
        <p:nvCxnSpPr>
          <p:cNvPr id="14" name="Straight Connector 13">
            <a:extLst>
              <a:ext uri="{FF2B5EF4-FFF2-40B4-BE49-F238E27FC236}">
                <a16:creationId xmlns:a16="http://schemas.microsoft.com/office/drawing/2014/main" id="{288A43EC-431B-E35D-43C5-25A850E1F49A}"/>
              </a:ext>
              <a:ext uri="{C183D7F6-B498-43B3-948B-1728B52AA6E4}">
                <adec:decorative xmlns:adec="http://schemas.microsoft.com/office/drawing/2017/decorative" val="1"/>
              </a:ext>
            </a:extLst>
          </p:cNvPr>
          <p:cNvCxnSpPr/>
          <p:nvPr userDrawn="1"/>
        </p:nvCxnSpPr>
        <p:spPr>
          <a:xfrm>
            <a:off x="4114800" y="6144768"/>
            <a:ext cx="0" cy="713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F069971-2C44-D5E7-D650-2463B150EA7C}"/>
              </a:ext>
              <a:ext uri="{C183D7F6-B498-43B3-948B-1728B52AA6E4}">
                <adec:decorative xmlns:adec="http://schemas.microsoft.com/office/drawing/2017/decorative" val="1"/>
              </a:ext>
            </a:extLst>
          </p:cNvPr>
          <p:cNvCxnSpPr/>
          <p:nvPr userDrawn="1"/>
        </p:nvCxnSpPr>
        <p:spPr>
          <a:xfrm>
            <a:off x="9592056" y="6144768"/>
            <a:ext cx="0" cy="713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3EE79B16-D72F-8784-1838-106FDC156939}"/>
              </a:ext>
              <a:ext uri="{C183D7F6-B498-43B3-948B-1728B52AA6E4}">
                <adec:decorative xmlns:adec="http://schemas.microsoft.com/office/drawing/2017/decorative" val="1"/>
              </a:ext>
            </a:extLst>
          </p:cNvPr>
          <p:cNvSpPr/>
          <p:nvPr userDrawn="1"/>
        </p:nvSpPr>
        <p:spPr>
          <a:xfrm>
            <a:off x="0" y="6116208"/>
            <a:ext cx="12192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id-ID" sz="5600" b="0" i="0" u="none" strike="noStrike" kern="0" cap="none" spc="0" normalizeH="0" baseline="0" noProof="0">
              <a:ln>
                <a:noFill/>
              </a:ln>
              <a:solidFill>
                <a:prstClr val="white"/>
              </a:solidFill>
              <a:effectLst/>
              <a:uLnTx/>
              <a:uFillTx/>
              <a:latin typeface="Calibri" panose="020F0502020204030204"/>
              <a:ea typeface="+mn-ea"/>
              <a:cs typeface="+mn-cs"/>
              <a:sym typeface="Barlow Regular"/>
            </a:endParaRPr>
          </a:p>
        </p:txBody>
      </p:sp>
      <p:sp>
        <p:nvSpPr>
          <p:cNvPr id="2" name="Text Placeholder 4">
            <a:extLst>
              <a:ext uri="{FF2B5EF4-FFF2-40B4-BE49-F238E27FC236}">
                <a16:creationId xmlns:a16="http://schemas.microsoft.com/office/drawing/2014/main" id="{1BC7A677-0407-01B9-D7F8-D5746A2DB0B4}"/>
              </a:ext>
            </a:extLst>
          </p:cNvPr>
          <p:cNvSpPr txBox="1">
            <a:spLocks/>
          </p:cNvSpPr>
          <p:nvPr userDrawn="1"/>
        </p:nvSpPr>
        <p:spPr>
          <a:xfrm>
            <a:off x="4192639" y="6144768"/>
            <a:ext cx="5285231" cy="68580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a:latin typeface="Roboto" panose="02000000000000000000" pitchFamily="2" charset="0"/>
                <a:ea typeface="Roboto" panose="02000000000000000000" pitchFamily="2" charset="0"/>
                <a:cs typeface="Roboto" panose="02000000000000000000" pitchFamily="2" charset="0"/>
              </a:rPr>
              <a:t>Webinar Title</a:t>
            </a:r>
          </a:p>
        </p:txBody>
      </p:sp>
      <p:sp>
        <p:nvSpPr>
          <p:cNvPr id="3" name="Slide Number Placeholder 5">
            <a:extLst>
              <a:ext uri="{FF2B5EF4-FFF2-40B4-BE49-F238E27FC236}">
                <a16:creationId xmlns:a16="http://schemas.microsoft.com/office/drawing/2014/main" id="{464D36B3-4B4C-947A-4D74-BF7C7DBBA07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9" name="Straight Connector 8">
            <a:extLst>
              <a:ext uri="{FF2B5EF4-FFF2-40B4-BE49-F238E27FC236}">
                <a16:creationId xmlns:a16="http://schemas.microsoft.com/office/drawing/2014/main" id="{56B0262C-21B2-96E3-5631-67BB55DE4E84}"/>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99C21A45-5134-6621-5B20-0CA1E4449255}"/>
              </a:ext>
            </a:extLst>
          </p:cNvPr>
          <p:cNvCxnSpPr>
            <a:cxnSpLocks/>
          </p:cNvCxnSpPr>
          <p:nvPr userDrawn="1"/>
        </p:nvCxnSpPr>
        <p:spPr>
          <a:xfrm>
            <a:off x="6229350" y="-1893"/>
            <a:ext cx="0" cy="6109324"/>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23" name="DOL Seal" descr="Official seal of the United States Department of Labor">
            <a:extLst>
              <a:ext uri="{FF2B5EF4-FFF2-40B4-BE49-F238E27FC236}">
                <a16:creationId xmlns:a16="http://schemas.microsoft.com/office/drawing/2014/main" id="{F9775241-E547-3103-9A33-126D2977C44F}"/>
              </a:ext>
            </a:extLst>
          </p:cNvPr>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24" name="ETA Tagline" descr="Employment and Training Administration, United States Department of Labor">
            <a:extLst>
              <a:ext uri="{FF2B5EF4-FFF2-40B4-BE49-F238E27FC236}">
                <a16:creationId xmlns:a16="http://schemas.microsoft.com/office/drawing/2014/main" id="{79FD3FDC-6433-9052-50C2-6F29C3AB39EF}"/>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spTree>
    <p:custDataLst>
      <p:tags r:id="rId18"/>
    </p:custDataLst>
    <p:extLst>
      <p:ext uri="{BB962C8B-B14F-4D97-AF65-F5344CB8AC3E}">
        <p14:creationId xmlns:p14="http://schemas.microsoft.com/office/powerpoint/2010/main" val="1007305294"/>
      </p:ext>
    </p:extLst>
  </p:cSld>
  <p:clrMap bg1="lt1" tx1="dk1" bg2="lt2" tx2="dk2" accent1="accent1" accent2="accent2" accent3="accent3" accent4="accent4" accent5="accent5" accent6="accent6" hlink="hlink" folHlink="folHlink"/>
  <p:sldLayoutIdLst>
    <p:sldLayoutId id="2147483776" r:id="rId1"/>
    <p:sldLayoutId id="2147483702" r:id="rId2"/>
    <p:sldLayoutId id="2147483701" r:id="rId3"/>
    <p:sldLayoutId id="2147483798" r:id="rId4"/>
    <p:sldLayoutId id="2147483777" r:id="rId5"/>
    <p:sldLayoutId id="2147483799"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Google Shape;457;p83">
            <a:extLst>
              <a:ext uri="{FF2B5EF4-FFF2-40B4-BE49-F238E27FC236}">
                <a16:creationId xmlns:a16="http://schemas.microsoft.com/office/drawing/2014/main" id="{6E71F0A5-9A98-7CD7-AD28-DEBD4867FAB0}"/>
              </a:ext>
              <a:ext uri="{C183D7F6-B498-43B3-948B-1728B52AA6E4}">
                <adec:decorative xmlns:adec="http://schemas.microsoft.com/office/drawing/2017/decorative" val="1"/>
              </a:ext>
            </a:extLst>
          </p:cNvPr>
          <p:cNvSpPr/>
          <p:nvPr userDrawn="1"/>
        </p:nvSpPr>
        <p:spPr>
          <a:xfrm>
            <a:off x="4562475" y="-27168"/>
            <a:ext cx="7629525" cy="6857736"/>
          </a:xfrm>
          <a:custGeom>
            <a:avLst/>
            <a:gdLst/>
            <a:ahLst/>
            <a:cxnLst/>
            <a:rect l="0" t="0" r="0" b="0"/>
            <a:pathLst>
              <a:path w="21600" h="21600" extrusionOk="0">
                <a:moveTo>
                  <a:pt x="3974" y="0"/>
                </a:moveTo>
                <a:lnTo>
                  <a:pt x="21600" y="0"/>
                </a:lnTo>
                <a:lnTo>
                  <a:pt x="21600" y="21600"/>
                </a:lnTo>
                <a:lnTo>
                  <a:pt x="0" y="21600"/>
                </a:lnTo>
                <a:lnTo>
                  <a:pt x="3974" y="0"/>
                </a:lnTo>
                <a:close/>
              </a:path>
            </a:pathLst>
          </a:custGeom>
          <a:solidFill>
            <a:srgbClr val="4A4E69"/>
          </a:solidFill>
          <a:ln>
            <a:noFill/>
          </a:ln>
        </p:spPr>
        <p:txBody>
          <a:bodyPr spcFirstLastPara="1" wrap="square" lIns="25400" tIns="25400" rIns="25400" bIns="25400" anchor="ctr" anchorCtr="0">
            <a:noAutofit/>
          </a:bodyPr>
          <a:lstStyle/>
          <a:p>
            <a:pPr algn="ctr" defTabSz="412750" hangingPunct="0">
              <a:buClr>
                <a:srgbClr val="FFFFFF"/>
              </a:buClr>
              <a:buSzPts val="3100"/>
            </a:pPr>
            <a:endParaRPr sz="1550" kern="0">
              <a:solidFill>
                <a:srgbClr val="FFFFFF"/>
              </a:solidFill>
              <a:latin typeface="Helvetica Neue Light"/>
              <a:ea typeface="Helvetica Neue Light"/>
              <a:cs typeface="Helvetica Neue Light"/>
              <a:sym typeface="Helvetica Neue Light"/>
            </a:endParaRPr>
          </a:p>
        </p:txBody>
      </p:sp>
      <p:sp>
        <p:nvSpPr>
          <p:cNvPr id="13" name="TextBox 12">
            <a:extLst>
              <a:ext uri="{FF2B5EF4-FFF2-40B4-BE49-F238E27FC236}">
                <a16:creationId xmlns:a16="http://schemas.microsoft.com/office/drawing/2014/main" id="{5073CADF-1659-D93B-980A-9EBF3A334C57}"/>
              </a:ext>
            </a:extLst>
          </p:cNvPr>
          <p:cNvSpPr txBox="1"/>
          <p:nvPr userDrawn="1"/>
        </p:nvSpPr>
        <p:spPr>
          <a:xfrm>
            <a:off x="388399" y="2978374"/>
            <a:ext cx="4303895" cy="543739"/>
          </a:xfrm>
          <a:prstGeom prst="rect">
            <a:avLst/>
          </a:prstGeom>
          <a:noFill/>
          <a:ln>
            <a:solidFill>
              <a:schemeClr val="bg1"/>
            </a:solidFill>
          </a:ln>
        </p:spPr>
        <p:txBody>
          <a:bodyPr wrap="square" rtlCol="0">
            <a:spAutoFit/>
          </a:bodyPr>
          <a:lstStyle/>
          <a:p>
            <a:pPr lvl="2" algn="ctr">
              <a:lnSpc>
                <a:spcPct val="150000"/>
              </a:lnSpc>
              <a:defRPr/>
            </a:pPr>
            <a:endParaRPr lang="en-US" sz="2200">
              <a:solidFill>
                <a:schemeClr val="bg2">
                  <a:lumMod val="75000"/>
                </a:schemeClr>
              </a:solidFill>
              <a:latin typeface="Roboto" panose="02000000000000000000" pitchFamily="2" charset="0"/>
              <a:ea typeface="Roboto" panose="02000000000000000000" pitchFamily="2" charset="0"/>
              <a:cs typeface="Roboto" panose="02000000000000000000" pitchFamily="2" charset="0"/>
              <a:sym typeface="Barlow Regular"/>
            </a:endParaRPr>
          </a:p>
        </p:txBody>
      </p:sp>
      <p:sp>
        <p:nvSpPr>
          <p:cNvPr id="20" name="Freeform 42">
            <a:extLst>
              <a:ext uri="{FF2B5EF4-FFF2-40B4-BE49-F238E27FC236}">
                <a16:creationId xmlns:a16="http://schemas.microsoft.com/office/drawing/2014/main" id="{BF1E96E8-B16F-235D-6243-17130E9A1EAF}"/>
              </a:ext>
            </a:extLst>
          </p:cNvPr>
          <p:cNvSpPr>
            <a:spLocks noChangeArrowheads="1"/>
          </p:cNvSpPr>
          <p:nvPr userDrawn="1"/>
        </p:nvSpPr>
        <p:spPr bwMode="auto">
          <a:xfrm>
            <a:off x="11670594" y="6287478"/>
            <a:ext cx="377825" cy="419100"/>
          </a:xfrm>
          <a:custGeom>
            <a:avLst/>
            <a:gdLst>
              <a:gd name="T0" fmla="*/ 932 w 1051"/>
              <a:gd name="T1" fmla="*/ 1050 h 1166"/>
              <a:gd name="T2" fmla="*/ 932 w 1051"/>
              <a:gd name="T3" fmla="*/ 407 h 1166"/>
              <a:gd name="T4" fmla="*/ 118 w 1051"/>
              <a:gd name="T5" fmla="*/ 407 h 1166"/>
              <a:gd name="T6" fmla="*/ 118 w 1051"/>
              <a:gd name="T7" fmla="*/ 1050 h 1166"/>
              <a:gd name="T8" fmla="*/ 932 w 1051"/>
              <a:gd name="T9" fmla="*/ 1050 h 1166"/>
              <a:gd name="T10" fmla="*/ 1050 w 1051"/>
              <a:gd name="T11" fmla="*/ 232 h 1166"/>
              <a:gd name="T12" fmla="*/ 1050 w 1051"/>
              <a:gd name="T13" fmla="*/ 1050 h 1166"/>
              <a:gd name="T14" fmla="*/ 932 w 1051"/>
              <a:gd name="T15" fmla="*/ 1165 h 1166"/>
              <a:gd name="T16" fmla="*/ 118 w 1051"/>
              <a:gd name="T17" fmla="*/ 1165 h 1166"/>
              <a:gd name="T18" fmla="*/ 0 w 1051"/>
              <a:gd name="T19" fmla="*/ 1050 h 1166"/>
              <a:gd name="T20" fmla="*/ 0 w 1051"/>
              <a:gd name="T21" fmla="*/ 232 h 1166"/>
              <a:gd name="T22" fmla="*/ 118 w 1051"/>
              <a:gd name="T23" fmla="*/ 115 h 1166"/>
              <a:gd name="T24" fmla="*/ 175 w 1051"/>
              <a:gd name="T25" fmla="*/ 115 h 1166"/>
              <a:gd name="T26" fmla="*/ 175 w 1051"/>
              <a:gd name="T27" fmla="*/ 0 h 1166"/>
              <a:gd name="T28" fmla="*/ 293 w 1051"/>
              <a:gd name="T29" fmla="*/ 0 h 1166"/>
              <a:gd name="T30" fmla="*/ 293 w 1051"/>
              <a:gd name="T31" fmla="*/ 115 h 1166"/>
              <a:gd name="T32" fmla="*/ 757 w 1051"/>
              <a:gd name="T33" fmla="*/ 115 h 1166"/>
              <a:gd name="T34" fmla="*/ 757 w 1051"/>
              <a:gd name="T35" fmla="*/ 0 h 1166"/>
              <a:gd name="T36" fmla="*/ 875 w 1051"/>
              <a:gd name="T37" fmla="*/ 0 h 1166"/>
              <a:gd name="T38" fmla="*/ 875 w 1051"/>
              <a:gd name="T39" fmla="*/ 115 h 1166"/>
              <a:gd name="T40" fmla="*/ 932 w 1051"/>
              <a:gd name="T41" fmla="*/ 115 h 1166"/>
              <a:gd name="T42" fmla="*/ 1050 w 1051"/>
              <a:gd name="T43" fmla="*/ 232 h 1166"/>
              <a:gd name="T44" fmla="*/ 818 w 1051"/>
              <a:gd name="T45" fmla="*/ 525 h 1166"/>
              <a:gd name="T46" fmla="*/ 818 w 1051"/>
              <a:gd name="T47" fmla="*/ 640 h 1166"/>
              <a:gd name="T48" fmla="*/ 700 w 1051"/>
              <a:gd name="T49" fmla="*/ 640 h 1166"/>
              <a:gd name="T50" fmla="*/ 700 w 1051"/>
              <a:gd name="T51" fmla="*/ 525 h 1166"/>
              <a:gd name="T52" fmla="*/ 818 w 1051"/>
              <a:gd name="T53" fmla="*/ 525 h 1166"/>
              <a:gd name="T54" fmla="*/ 582 w 1051"/>
              <a:gd name="T55" fmla="*/ 525 h 1166"/>
              <a:gd name="T56" fmla="*/ 582 w 1051"/>
              <a:gd name="T57" fmla="*/ 640 h 1166"/>
              <a:gd name="T58" fmla="*/ 468 w 1051"/>
              <a:gd name="T59" fmla="*/ 640 h 1166"/>
              <a:gd name="T60" fmla="*/ 468 w 1051"/>
              <a:gd name="T61" fmla="*/ 525 h 1166"/>
              <a:gd name="T62" fmla="*/ 582 w 1051"/>
              <a:gd name="T63" fmla="*/ 525 h 1166"/>
              <a:gd name="T64" fmla="*/ 350 w 1051"/>
              <a:gd name="T65" fmla="*/ 525 h 1166"/>
              <a:gd name="T66" fmla="*/ 350 w 1051"/>
              <a:gd name="T67" fmla="*/ 640 h 1166"/>
              <a:gd name="T68" fmla="*/ 232 w 1051"/>
              <a:gd name="T69" fmla="*/ 640 h 1166"/>
              <a:gd name="T70" fmla="*/ 232 w 1051"/>
              <a:gd name="T71" fmla="*/ 525 h 1166"/>
              <a:gd name="T72" fmla="*/ 350 w 1051"/>
              <a:gd name="T73" fmla="*/ 525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1" h="1166">
                <a:moveTo>
                  <a:pt x="932" y="1050"/>
                </a:moveTo>
                <a:lnTo>
                  <a:pt x="932" y="407"/>
                </a:lnTo>
                <a:lnTo>
                  <a:pt x="118" y="407"/>
                </a:lnTo>
                <a:lnTo>
                  <a:pt x="118" y="1050"/>
                </a:lnTo>
                <a:lnTo>
                  <a:pt x="932" y="1050"/>
                </a:lnTo>
                <a:close/>
                <a:moveTo>
                  <a:pt x="1050" y="232"/>
                </a:moveTo>
                <a:lnTo>
                  <a:pt x="1050" y="1050"/>
                </a:lnTo>
                <a:cubicBezTo>
                  <a:pt x="1050" y="1113"/>
                  <a:pt x="995" y="1165"/>
                  <a:pt x="932" y="1165"/>
                </a:cubicBezTo>
                <a:lnTo>
                  <a:pt x="118" y="1165"/>
                </a:lnTo>
                <a:cubicBezTo>
                  <a:pt x="52" y="1165"/>
                  <a:pt x="0" y="1113"/>
                  <a:pt x="0" y="1050"/>
                </a:cubicBezTo>
                <a:lnTo>
                  <a:pt x="0" y="232"/>
                </a:lnTo>
                <a:cubicBezTo>
                  <a:pt x="0" y="170"/>
                  <a:pt x="52" y="115"/>
                  <a:pt x="118" y="115"/>
                </a:cubicBezTo>
                <a:lnTo>
                  <a:pt x="175" y="115"/>
                </a:lnTo>
                <a:lnTo>
                  <a:pt x="175" y="0"/>
                </a:lnTo>
                <a:lnTo>
                  <a:pt x="293" y="0"/>
                </a:lnTo>
                <a:lnTo>
                  <a:pt x="293" y="115"/>
                </a:lnTo>
                <a:lnTo>
                  <a:pt x="757" y="115"/>
                </a:lnTo>
                <a:lnTo>
                  <a:pt x="757" y="0"/>
                </a:lnTo>
                <a:lnTo>
                  <a:pt x="875" y="0"/>
                </a:lnTo>
                <a:lnTo>
                  <a:pt x="875" y="115"/>
                </a:lnTo>
                <a:lnTo>
                  <a:pt x="932" y="115"/>
                </a:lnTo>
                <a:cubicBezTo>
                  <a:pt x="995" y="115"/>
                  <a:pt x="1050" y="170"/>
                  <a:pt x="1050" y="232"/>
                </a:cubicBezTo>
                <a:close/>
                <a:moveTo>
                  <a:pt x="818" y="525"/>
                </a:moveTo>
                <a:lnTo>
                  <a:pt x="818" y="640"/>
                </a:lnTo>
                <a:lnTo>
                  <a:pt x="700" y="640"/>
                </a:lnTo>
                <a:lnTo>
                  <a:pt x="700" y="525"/>
                </a:lnTo>
                <a:lnTo>
                  <a:pt x="818" y="525"/>
                </a:lnTo>
                <a:close/>
                <a:moveTo>
                  <a:pt x="582" y="525"/>
                </a:moveTo>
                <a:lnTo>
                  <a:pt x="582" y="640"/>
                </a:lnTo>
                <a:lnTo>
                  <a:pt x="468" y="640"/>
                </a:lnTo>
                <a:lnTo>
                  <a:pt x="468" y="525"/>
                </a:lnTo>
                <a:lnTo>
                  <a:pt x="582" y="525"/>
                </a:lnTo>
                <a:close/>
                <a:moveTo>
                  <a:pt x="350" y="525"/>
                </a:moveTo>
                <a:lnTo>
                  <a:pt x="350" y="640"/>
                </a:lnTo>
                <a:lnTo>
                  <a:pt x="232" y="640"/>
                </a:lnTo>
                <a:lnTo>
                  <a:pt x="232" y="525"/>
                </a:lnTo>
                <a:lnTo>
                  <a:pt x="350" y="525"/>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1pPr>
            <a:lvl2pPr marL="742950" indent="-28575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2pPr>
            <a:lvl3pPr marL="11430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3pPr>
            <a:lvl4pPr marL="16002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4pPr>
            <a:lvl5pPr marL="20574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5pPr>
            <a:lvl6pPr marL="2286000" algn="l" defTabSz="457200" rtl="0" eaLnBrk="1" latinLnBrk="0" hangingPunct="1">
              <a:defRPr kern="1200">
                <a:solidFill>
                  <a:schemeClr val="tx1"/>
                </a:solidFill>
                <a:latin typeface="Arial" charset="0"/>
                <a:ea typeface="SimSun" charset="0"/>
                <a:cs typeface="SimSun" charset="0"/>
              </a:defRPr>
            </a:lvl6pPr>
            <a:lvl7pPr marL="2743200" algn="l" defTabSz="457200" rtl="0" eaLnBrk="1" latinLnBrk="0" hangingPunct="1">
              <a:defRPr kern="1200">
                <a:solidFill>
                  <a:schemeClr val="tx1"/>
                </a:solidFill>
                <a:latin typeface="Arial" charset="0"/>
                <a:ea typeface="SimSun" charset="0"/>
                <a:cs typeface="SimSun" charset="0"/>
              </a:defRPr>
            </a:lvl7pPr>
            <a:lvl8pPr marL="3200400" algn="l" defTabSz="457200" rtl="0" eaLnBrk="1" latinLnBrk="0" hangingPunct="1">
              <a:defRPr kern="1200">
                <a:solidFill>
                  <a:schemeClr val="tx1"/>
                </a:solidFill>
                <a:latin typeface="Arial" charset="0"/>
                <a:ea typeface="SimSun" charset="0"/>
                <a:cs typeface="SimSun" charset="0"/>
              </a:defRPr>
            </a:lvl8pPr>
            <a:lvl9pPr marL="3657600" algn="l" defTabSz="457200" rtl="0" eaLnBrk="1" latinLnBrk="0" hangingPunct="1">
              <a:defRPr kern="1200">
                <a:solidFill>
                  <a:schemeClr val="tx1"/>
                </a:solidFill>
                <a:latin typeface="Arial" charset="0"/>
                <a:ea typeface="SimSun" charset="0"/>
                <a:cs typeface="SimSun" charset="0"/>
              </a:defRPr>
            </a:lvl9p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a:pPr>
            <a:endParaRPr kumimoji="0" lang="en-US" sz="1800" b="0" i="0" u="none" strike="noStrike" kern="1200" cap="none" spc="0" normalizeH="0" baseline="0" noProof="0">
              <a:ln>
                <a:noFill/>
              </a:ln>
              <a:solidFill>
                <a:srgbClr val="DAB4BF"/>
              </a:solidFill>
              <a:effectLst/>
              <a:uLnTx/>
              <a:uFillTx/>
              <a:latin typeface="Arial" charset="0"/>
              <a:ea typeface="SimSun" charset="0"/>
            </a:endParaRPr>
          </a:p>
        </p:txBody>
      </p:sp>
      <p:sp>
        <p:nvSpPr>
          <p:cNvPr id="21" name="Rectangle 20">
            <a:extLst>
              <a:ext uri="{FF2B5EF4-FFF2-40B4-BE49-F238E27FC236}">
                <a16:creationId xmlns:a16="http://schemas.microsoft.com/office/drawing/2014/main" id="{A92DF229-CB43-4D64-E14C-8BA2CD58B518}"/>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FDBDC"/>
              </a:solidFill>
              <a:effectLst/>
              <a:uLnTx/>
              <a:uFillTx/>
              <a:latin typeface="Calibri" panose="020F0502020204030204"/>
              <a:ea typeface="+mn-ea"/>
              <a:cs typeface="+mn-cs"/>
            </a:endParaRPr>
          </a:p>
        </p:txBody>
      </p:sp>
      <p:pic>
        <p:nvPicPr>
          <p:cNvPr id="22" name="DOL Seal" descr="Official seal of the United States Department of Labor">
            <a:extLst>
              <a:ext uri="{FF2B5EF4-FFF2-40B4-BE49-F238E27FC236}">
                <a16:creationId xmlns:a16="http://schemas.microsoft.com/office/drawing/2014/main" id="{00F42454-18C9-2457-BBA6-BE80B4EED6B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23" name="ETA Tagline" descr="Employment and Training Administration, United States Department of Labor">
            <a:extLst>
              <a:ext uri="{FF2B5EF4-FFF2-40B4-BE49-F238E27FC236}">
                <a16:creationId xmlns:a16="http://schemas.microsoft.com/office/drawing/2014/main" id="{5D5BFF02-EB6A-875C-F919-4E4668804B8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26" name="Straight Connector 25">
            <a:extLst>
              <a:ext uri="{FF2B5EF4-FFF2-40B4-BE49-F238E27FC236}">
                <a16:creationId xmlns:a16="http://schemas.microsoft.com/office/drawing/2014/main" id="{F78D4735-4D0E-DA8E-F733-18E7611E0295}"/>
              </a:ext>
              <a:ext uri="{C183D7F6-B498-43B3-948B-1728B52AA6E4}">
                <adec:decorative xmlns:adec="http://schemas.microsoft.com/office/drawing/2017/decorative" val="1"/>
              </a:ext>
            </a:extLst>
          </p:cNvPr>
          <p:cNvCxnSpPr/>
          <p:nvPr userDrawn="1"/>
        </p:nvCxnSpPr>
        <p:spPr>
          <a:xfrm>
            <a:off x="4114800" y="6144768"/>
            <a:ext cx="0" cy="713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EC28919-A85A-2148-3CD5-3CB6BEF1C44C}"/>
              </a:ext>
              <a:ext uri="{C183D7F6-B498-43B3-948B-1728B52AA6E4}">
                <adec:decorative xmlns:adec="http://schemas.microsoft.com/office/drawing/2017/decorative" val="1"/>
              </a:ext>
            </a:extLst>
          </p:cNvPr>
          <p:cNvCxnSpPr/>
          <p:nvPr userDrawn="1"/>
        </p:nvCxnSpPr>
        <p:spPr>
          <a:xfrm>
            <a:off x="9592056" y="6144768"/>
            <a:ext cx="0" cy="713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WorkforceGPS Logo">
            <a:extLst>
              <a:ext uri="{FF2B5EF4-FFF2-40B4-BE49-F238E27FC236}">
                <a16:creationId xmlns:a16="http://schemas.microsoft.com/office/drawing/2014/main" id="{B607C3D9-2E2C-A6C4-E21E-7C038B6F4C9C}"/>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9784080" y="6262228"/>
            <a:ext cx="1856232" cy="45026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FD4E2D88-1DB1-6C42-D865-18B196A750C5}"/>
              </a:ext>
              <a:ext uri="{C183D7F6-B498-43B3-948B-1728B52AA6E4}">
                <adec:decorative xmlns:adec="http://schemas.microsoft.com/office/drawing/2017/decorative" val="1"/>
              </a:ext>
            </a:extLst>
          </p:cNvPr>
          <p:cNvSpPr/>
          <p:nvPr userDrawn="1"/>
        </p:nvSpPr>
        <p:spPr>
          <a:xfrm>
            <a:off x="0" y="6108876"/>
            <a:ext cx="12192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id-ID" sz="5600" b="0" i="0" u="none" strike="noStrike" kern="0" cap="none" spc="0" normalizeH="0" baseline="0" noProof="0">
              <a:ln>
                <a:noFill/>
              </a:ln>
              <a:solidFill>
                <a:prstClr val="white"/>
              </a:solidFill>
              <a:effectLst/>
              <a:uLnTx/>
              <a:uFillTx/>
              <a:latin typeface="Calibri" panose="020F0502020204030204"/>
              <a:ea typeface="+mn-ea"/>
              <a:cs typeface="+mn-cs"/>
              <a:sym typeface="Barlow Regular"/>
            </a:endParaRPr>
          </a:p>
        </p:txBody>
      </p:sp>
      <p:sp>
        <p:nvSpPr>
          <p:cNvPr id="3" name="Text Placeholder 4">
            <a:extLst>
              <a:ext uri="{FF2B5EF4-FFF2-40B4-BE49-F238E27FC236}">
                <a16:creationId xmlns:a16="http://schemas.microsoft.com/office/drawing/2014/main" id="{17C1AA35-24C2-DF08-CFFE-80E0A81BA657}"/>
              </a:ext>
            </a:extLst>
          </p:cNvPr>
          <p:cNvSpPr txBox="1">
            <a:spLocks/>
          </p:cNvSpPr>
          <p:nvPr userDrawn="1"/>
        </p:nvSpPr>
        <p:spPr>
          <a:xfrm>
            <a:off x="4192639" y="6144768"/>
            <a:ext cx="5285231" cy="68580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a:latin typeface="Roboto" panose="02000000000000000000" pitchFamily="2" charset="0"/>
                <a:ea typeface="Roboto" panose="02000000000000000000" pitchFamily="2" charset="0"/>
                <a:cs typeface="Roboto" panose="02000000000000000000" pitchFamily="2" charset="0"/>
              </a:rPr>
              <a:t>Webinar Title</a:t>
            </a:r>
          </a:p>
        </p:txBody>
      </p:sp>
      <p:sp>
        <p:nvSpPr>
          <p:cNvPr id="4" name="Slide Number Placeholder 5">
            <a:extLst>
              <a:ext uri="{FF2B5EF4-FFF2-40B4-BE49-F238E27FC236}">
                <a16:creationId xmlns:a16="http://schemas.microsoft.com/office/drawing/2014/main" id="{0A353699-7A01-07A4-27C2-EA6AEC44E1C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3"/>
    </p:custDataLst>
    <p:extLst>
      <p:ext uri="{BB962C8B-B14F-4D97-AF65-F5344CB8AC3E}">
        <p14:creationId xmlns:p14="http://schemas.microsoft.com/office/powerpoint/2010/main" val="3226939678"/>
      </p:ext>
    </p:extLst>
  </p:cSld>
  <p:clrMap bg1="lt1" tx1="dk1" bg2="lt2" tx2="dk2" accent1="accent1" accent2="accent2" accent3="accent3" accent4="accent4" accent5="accent5" accent6="accent6" hlink="hlink" folHlink="folHlink"/>
  <p:sldLayoutIdLst>
    <p:sldLayoutId id="2147483690"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7C277984-CF68-7014-9128-07B910C7B9D9}"/>
              </a:ext>
            </a:extLst>
          </p:cNvPr>
          <p:cNvSpPr/>
          <p:nvPr userDrawn="1"/>
        </p:nvSpPr>
        <p:spPr>
          <a:xfrm>
            <a:off x="4253810" y="0"/>
            <a:ext cx="7903697" cy="6181874"/>
          </a:xfrm>
          <a:custGeom>
            <a:avLst/>
            <a:gdLst>
              <a:gd name="connsiteX0" fmla="*/ 972766 w 6502399"/>
              <a:gd name="connsiteY0" fmla="*/ 0 h 3891063"/>
              <a:gd name="connsiteX1" fmla="*/ 6502399 w 6502399"/>
              <a:gd name="connsiteY1" fmla="*/ 0 h 3891063"/>
              <a:gd name="connsiteX2" fmla="*/ 6502399 w 6502399"/>
              <a:gd name="connsiteY2" fmla="*/ 3891063 h 3891063"/>
              <a:gd name="connsiteX3" fmla="*/ 0 w 6502399"/>
              <a:gd name="connsiteY3" fmla="*/ 3891063 h 3891063"/>
            </a:gdLst>
            <a:ahLst/>
            <a:cxnLst>
              <a:cxn ang="0">
                <a:pos x="connsiteX0" y="connsiteY0"/>
              </a:cxn>
              <a:cxn ang="0">
                <a:pos x="connsiteX1" y="connsiteY1"/>
              </a:cxn>
              <a:cxn ang="0">
                <a:pos x="connsiteX2" y="connsiteY2"/>
              </a:cxn>
              <a:cxn ang="0">
                <a:pos x="connsiteX3" y="connsiteY3"/>
              </a:cxn>
            </a:cxnLst>
            <a:rect l="l" t="t" r="r" b="b"/>
            <a:pathLst>
              <a:path w="6502399" h="3891063">
                <a:moveTo>
                  <a:pt x="972766" y="0"/>
                </a:moveTo>
                <a:lnTo>
                  <a:pt x="6502399" y="0"/>
                </a:lnTo>
                <a:lnTo>
                  <a:pt x="6502399" y="3891063"/>
                </a:lnTo>
                <a:lnTo>
                  <a:pt x="0" y="3891063"/>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5600"/>
          </a:p>
        </p:txBody>
      </p:sp>
      <p:pic>
        <p:nvPicPr>
          <p:cNvPr id="8" name="Picture Placeholder 17" descr="Many question marks on black background">
            <a:extLst>
              <a:ext uri="{FF2B5EF4-FFF2-40B4-BE49-F238E27FC236}">
                <a16:creationId xmlns:a16="http://schemas.microsoft.com/office/drawing/2014/main" id="{A19C1ED1-4C6E-B973-57AA-3219A552B83E}"/>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54327" t="27295" b="8077"/>
          <a:stretch/>
        </p:blipFill>
        <p:spPr>
          <a:xfrm>
            <a:off x="0" y="0"/>
            <a:ext cx="7175007" cy="6181874"/>
          </a:xfrm>
          <a:custGeom>
            <a:avLst/>
            <a:gdLst>
              <a:gd name="connsiteX0" fmla="*/ 0 w 6716624"/>
              <a:gd name="connsiteY0" fmla="*/ 0 h 3429000"/>
              <a:gd name="connsiteX1" fmla="*/ 6716624 w 6716624"/>
              <a:gd name="connsiteY1" fmla="*/ 0 h 3429000"/>
              <a:gd name="connsiteX2" fmla="*/ 5743858 w 6716624"/>
              <a:gd name="connsiteY2" fmla="*/ 3429000 h 3429000"/>
              <a:gd name="connsiteX3" fmla="*/ 0 w 6716624"/>
              <a:gd name="connsiteY3" fmla="*/ 3429000 h 3429000"/>
            </a:gdLst>
            <a:ahLst/>
            <a:cxnLst>
              <a:cxn ang="0">
                <a:pos x="connsiteX0" y="connsiteY0"/>
              </a:cxn>
              <a:cxn ang="0">
                <a:pos x="connsiteX1" y="connsiteY1"/>
              </a:cxn>
              <a:cxn ang="0">
                <a:pos x="connsiteX2" y="connsiteY2"/>
              </a:cxn>
              <a:cxn ang="0">
                <a:pos x="connsiteX3" y="connsiteY3"/>
              </a:cxn>
            </a:cxnLst>
            <a:rect l="l" t="t" r="r" b="b"/>
            <a:pathLst>
              <a:path w="6716624" h="3429000">
                <a:moveTo>
                  <a:pt x="0" y="0"/>
                </a:moveTo>
                <a:lnTo>
                  <a:pt x="6716624" y="0"/>
                </a:lnTo>
                <a:lnTo>
                  <a:pt x="5743858" y="3429000"/>
                </a:lnTo>
                <a:lnTo>
                  <a:pt x="0" y="3429000"/>
                </a:lnTo>
                <a:close/>
              </a:path>
            </a:pathLst>
          </a:custGeom>
        </p:spPr>
      </p:pic>
      <p:sp>
        <p:nvSpPr>
          <p:cNvPr id="9" name="Freeform 42">
            <a:extLst>
              <a:ext uri="{FF2B5EF4-FFF2-40B4-BE49-F238E27FC236}">
                <a16:creationId xmlns:a16="http://schemas.microsoft.com/office/drawing/2014/main" id="{32D33E91-8E16-8C66-FEDF-D55D0E6A377B}"/>
              </a:ext>
            </a:extLst>
          </p:cNvPr>
          <p:cNvSpPr>
            <a:spLocks noChangeArrowheads="1"/>
          </p:cNvSpPr>
          <p:nvPr userDrawn="1"/>
        </p:nvSpPr>
        <p:spPr bwMode="auto">
          <a:xfrm>
            <a:off x="11670594" y="6287478"/>
            <a:ext cx="377825" cy="419100"/>
          </a:xfrm>
          <a:custGeom>
            <a:avLst/>
            <a:gdLst>
              <a:gd name="T0" fmla="*/ 932 w 1051"/>
              <a:gd name="T1" fmla="*/ 1050 h 1166"/>
              <a:gd name="T2" fmla="*/ 932 w 1051"/>
              <a:gd name="T3" fmla="*/ 407 h 1166"/>
              <a:gd name="T4" fmla="*/ 118 w 1051"/>
              <a:gd name="T5" fmla="*/ 407 h 1166"/>
              <a:gd name="T6" fmla="*/ 118 w 1051"/>
              <a:gd name="T7" fmla="*/ 1050 h 1166"/>
              <a:gd name="T8" fmla="*/ 932 w 1051"/>
              <a:gd name="T9" fmla="*/ 1050 h 1166"/>
              <a:gd name="T10" fmla="*/ 1050 w 1051"/>
              <a:gd name="T11" fmla="*/ 232 h 1166"/>
              <a:gd name="T12" fmla="*/ 1050 w 1051"/>
              <a:gd name="T13" fmla="*/ 1050 h 1166"/>
              <a:gd name="T14" fmla="*/ 932 w 1051"/>
              <a:gd name="T15" fmla="*/ 1165 h 1166"/>
              <a:gd name="T16" fmla="*/ 118 w 1051"/>
              <a:gd name="T17" fmla="*/ 1165 h 1166"/>
              <a:gd name="T18" fmla="*/ 0 w 1051"/>
              <a:gd name="T19" fmla="*/ 1050 h 1166"/>
              <a:gd name="T20" fmla="*/ 0 w 1051"/>
              <a:gd name="T21" fmla="*/ 232 h 1166"/>
              <a:gd name="T22" fmla="*/ 118 w 1051"/>
              <a:gd name="T23" fmla="*/ 115 h 1166"/>
              <a:gd name="T24" fmla="*/ 175 w 1051"/>
              <a:gd name="T25" fmla="*/ 115 h 1166"/>
              <a:gd name="T26" fmla="*/ 175 w 1051"/>
              <a:gd name="T27" fmla="*/ 0 h 1166"/>
              <a:gd name="T28" fmla="*/ 293 w 1051"/>
              <a:gd name="T29" fmla="*/ 0 h 1166"/>
              <a:gd name="T30" fmla="*/ 293 w 1051"/>
              <a:gd name="T31" fmla="*/ 115 h 1166"/>
              <a:gd name="T32" fmla="*/ 757 w 1051"/>
              <a:gd name="T33" fmla="*/ 115 h 1166"/>
              <a:gd name="T34" fmla="*/ 757 w 1051"/>
              <a:gd name="T35" fmla="*/ 0 h 1166"/>
              <a:gd name="T36" fmla="*/ 875 w 1051"/>
              <a:gd name="T37" fmla="*/ 0 h 1166"/>
              <a:gd name="T38" fmla="*/ 875 w 1051"/>
              <a:gd name="T39" fmla="*/ 115 h 1166"/>
              <a:gd name="T40" fmla="*/ 932 w 1051"/>
              <a:gd name="T41" fmla="*/ 115 h 1166"/>
              <a:gd name="T42" fmla="*/ 1050 w 1051"/>
              <a:gd name="T43" fmla="*/ 232 h 1166"/>
              <a:gd name="T44" fmla="*/ 818 w 1051"/>
              <a:gd name="T45" fmla="*/ 525 h 1166"/>
              <a:gd name="T46" fmla="*/ 818 w 1051"/>
              <a:gd name="T47" fmla="*/ 640 h 1166"/>
              <a:gd name="T48" fmla="*/ 700 w 1051"/>
              <a:gd name="T49" fmla="*/ 640 h 1166"/>
              <a:gd name="T50" fmla="*/ 700 w 1051"/>
              <a:gd name="T51" fmla="*/ 525 h 1166"/>
              <a:gd name="T52" fmla="*/ 818 w 1051"/>
              <a:gd name="T53" fmla="*/ 525 h 1166"/>
              <a:gd name="T54" fmla="*/ 582 w 1051"/>
              <a:gd name="T55" fmla="*/ 525 h 1166"/>
              <a:gd name="T56" fmla="*/ 582 w 1051"/>
              <a:gd name="T57" fmla="*/ 640 h 1166"/>
              <a:gd name="T58" fmla="*/ 468 w 1051"/>
              <a:gd name="T59" fmla="*/ 640 h 1166"/>
              <a:gd name="T60" fmla="*/ 468 w 1051"/>
              <a:gd name="T61" fmla="*/ 525 h 1166"/>
              <a:gd name="T62" fmla="*/ 582 w 1051"/>
              <a:gd name="T63" fmla="*/ 525 h 1166"/>
              <a:gd name="T64" fmla="*/ 350 w 1051"/>
              <a:gd name="T65" fmla="*/ 525 h 1166"/>
              <a:gd name="T66" fmla="*/ 350 w 1051"/>
              <a:gd name="T67" fmla="*/ 640 h 1166"/>
              <a:gd name="T68" fmla="*/ 232 w 1051"/>
              <a:gd name="T69" fmla="*/ 640 h 1166"/>
              <a:gd name="T70" fmla="*/ 232 w 1051"/>
              <a:gd name="T71" fmla="*/ 525 h 1166"/>
              <a:gd name="T72" fmla="*/ 350 w 1051"/>
              <a:gd name="T73" fmla="*/ 525 h 1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1" h="1166">
                <a:moveTo>
                  <a:pt x="932" y="1050"/>
                </a:moveTo>
                <a:lnTo>
                  <a:pt x="932" y="407"/>
                </a:lnTo>
                <a:lnTo>
                  <a:pt x="118" y="407"/>
                </a:lnTo>
                <a:lnTo>
                  <a:pt x="118" y="1050"/>
                </a:lnTo>
                <a:lnTo>
                  <a:pt x="932" y="1050"/>
                </a:lnTo>
                <a:close/>
                <a:moveTo>
                  <a:pt x="1050" y="232"/>
                </a:moveTo>
                <a:lnTo>
                  <a:pt x="1050" y="1050"/>
                </a:lnTo>
                <a:cubicBezTo>
                  <a:pt x="1050" y="1113"/>
                  <a:pt x="995" y="1165"/>
                  <a:pt x="932" y="1165"/>
                </a:cubicBezTo>
                <a:lnTo>
                  <a:pt x="118" y="1165"/>
                </a:lnTo>
                <a:cubicBezTo>
                  <a:pt x="52" y="1165"/>
                  <a:pt x="0" y="1113"/>
                  <a:pt x="0" y="1050"/>
                </a:cubicBezTo>
                <a:lnTo>
                  <a:pt x="0" y="232"/>
                </a:lnTo>
                <a:cubicBezTo>
                  <a:pt x="0" y="170"/>
                  <a:pt x="52" y="115"/>
                  <a:pt x="118" y="115"/>
                </a:cubicBezTo>
                <a:lnTo>
                  <a:pt x="175" y="115"/>
                </a:lnTo>
                <a:lnTo>
                  <a:pt x="175" y="0"/>
                </a:lnTo>
                <a:lnTo>
                  <a:pt x="293" y="0"/>
                </a:lnTo>
                <a:lnTo>
                  <a:pt x="293" y="115"/>
                </a:lnTo>
                <a:lnTo>
                  <a:pt x="757" y="115"/>
                </a:lnTo>
                <a:lnTo>
                  <a:pt x="757" y="0"/>
                </a:lnTo>
                <a:lnTo>
                  <a:pt x="875" y="0"/>
                </a:lnTo>
                <a:lnTo>
                  <a:pt x="875" y="115"/>
                </a:lnTo>
                <a:lnTo>
                  <a:pt x="932" y="115"/>
                </a:lnTo>
                <a:cubicBezTo>
                  <a:pt x="995" y="115"/>
                  <a:pt x="1050" y="170"/>
                  <a:pt x="1050" y="232"/>
                </a:cubicBezTo>
                <a:close/>
                <a:moveTo>
                  <a:pt x="818" y="525"/>
                </a:moveTo>
                <a:lnTo>
                  <a:pt x="818" y="640"/>
                </a:lnTo>
                <a:lnTo>
                  <a:pt x="700" y="640"/>
                </a:lnTo>
                <a:lnTo>
                  <a:pt x="700" y="525"/>
                </a:lnTo>
                <a:lnTo>
                  <a:pt x="818" y="525"/>
                </a:lnTo>
                <a:close/>
                <a:moveTo>
                  <a:pt x="582" y="525"/>
                </a:moveTo>
                <a:lnTo>
                  <a:pt x="582" y="640"/>
                </a:lnTo>
                <a:lnTo>
                  <a:pt x="468" y="640"/>
                </a:lnTo>
                <a:lnTo>
                  <a:pt x="468" y="525"/>
                </a:lnTo>
                <a:lnTo>
                  <a:pt x="582" y="525"/>
                </a:lnTo>
                <a:close/>
                <a:moveTo>
                  <a:pt x="350" y="525"/>
                </a:moveTo>
                <a:lnTo>
                  <a:pt x="350" y="640"/>
                </a:lnTo>
                <a:lnTo>
                  <a:pt x="232" y="640"/>
                </a:lnTo>
                <a:lnTo>
                  <a:pt x="232" y="525"/>
                </a:lnTo>
                <a:lnTo>
                  <a:pt x="350" y="525"/>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1pPr>
            <a:lvl2pPr marL="742950" indent="-28575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2pPr>
            <a:lvl3pPr marL="11430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3pPr>
            <a:lvl4pPr marL="16002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4pPr>
            <a:lvl5pPr marL="2057400" indent="-228600" algn="l" defTabSz="457200" rtl="0" fontAlgn="base" hangingPunct="0">
              <a:lnSpc>
                <a:spcPct val="93000"/>
              </a:lnSpc>
              <a:spcBef>
                <a:spcPct val="0"/>
              </a:spcBef>
              <a:spcAft>
                <a:spcPct val="0"/>
              </a:spcAft>
              <a:buClr>
                <a:srgbClr val="000000"/>
              </a:buClr>
              <a:buSzPct val="100000"/>
              <a:buFont typeface="Times New Roman" charset="0"/>
              <a:defRPr kern="1200">
                <a:solidFill>
                  <a:schemeClr val="tx1"/>
                </a:solidFill>
                <a:latin typeface="Arial" charset="0"/>
                <a:ea typeface="SimSun" charset="0"/>
                <a:cs typeface="SimSun" charset="0"/>
              </a:defRPr>
            </a:lvl5pPr>
            <a:lvl6pPr marL="2286000" algn="l" defTabSz="457200" rtl="0" eaLnBrk="1" latinLnBrk="0" hangingPunct="1">
              <a:defRPr kern="1200">
                <a:solidFill>
                  <a:schemeClr val="tx1"/>
                </a:solidFill>
                <a:latin typeface="Arial" charset="0"/>
                <a:ea typeface="SimSun" charset="0"/>
                <a:cs typeface="SimSun" charset="0"/>
              </a:defRPr>
            </a:lvl6pPr>
            <a:lvl7pPr marL="2743200" algn="l" defTabSz="457200" rtl="0" eaLnBrk="1" latinLnBrk="0" hangingPunct="1">
              <a:defRPr kern="1200">
                <a:solidFill>
                  <a:schemeClr val="tx1"/>
                </a:solidFill>
                <a:latin typeface="Arial" charset="0"/>
                <a:ea typeface="SimSun" charset="0"/>
                <a:cs typeface="SimSun" charset="0"/>
              </a:defRPr>
            </a:lvl7pPr>
            <a:lvl8pPr marL="3200400" algn="l" defTabSz="457200" rtl="0" eaLnBrk="1" latinLnBrk="0" hangingPunct="1">
              <a:defRPr kern="1200">
                <a:solidFill>
                  <a:schemeClr val="tx1"/>
                </a:solidFill>
                <a:latin typeface="Arial" charset="0"/>
                <a:ea typeface="SimSun" charset="0"/>
                <a:cs typeface="SimSun" charset="0"/>
              </a:defRPr>
            </a:lvl8pPr>
            <a:lvl9pPr marL="3657600" algn="l" defTabSz="457200" rtl="0" eaLnBrk="1" latinLnBrk="0" hangingPunct="1">
              <a:defRPr kern="1200">
                <a:solidFill>
                  <a:schemeClr val="tx1"/>
                </a:solidFill>
                <a:latin typeface="Arial" charset="0"/>
                <a:ea typeface="SimSun" charset="0"/>
                <a:cs typeface="SimSun" charset="0"/>
              </a:defRPr>
            </a:lvl9pPr>
          </a:lstStyle>
          <a:p>
            <a:pPr marL="0" marR="0" lvl="0" indent="0" algn="l" defTabSz="457200" rtl="0" eaLnBrk="1" fontAlgn="base" latinLnBrk="0" hangingPunct="0">
              <a:lnSpc>
                <a:spcPct val="93000"/>
              </a:lnSpc>
              <a:spcBef>
                <a:spcPct val="0"/>
              </a:spcBef>
              <a:spcAft>
                <a:spcPct val="0"/>
              </a:spcAft>
              <a:buClr>
                <a:srgbClr val="000000"/>
              </a:buClr>
              <a:buSzPct val="100000"/>
              <a:buFont typeface="Times New Roman" charset="0"/>
              <a:buNone/>
              <a:tabLst/>
              <a:defRPr/>
            </a:pPr>
            <a:endParaRPr kumimoji="0" lang="en-US" sz="1800" b="0" i="0" u="none" strike="noStrike" kern="1200" cap="none" spc="0" normalizeH="0" baseline="0" noProof="0">
              <a:ln>
                <a:noFill/>
              </a:ln>
              <a:solidFill>
                <a:srgbClr val="DAB4BF"/>
              </a:solidFill>
              <a:effectLst/>
              <a:uLnTx/>
              <a:uFillTx/>
              <a:latin typeface="Arial" charset="0"/>
              <a:ea typeface="SimSun" charset="0"/>
            </a:endParaRPr>
          </a:p>
        </p:txBody>
      </p:sp>
      <p:sp>
        <p:nvSpPr>
          <p:cNvPr id="10" name="Rectangle 9">
            <a:extLst>
              <a:ext uri="{FF2B5EF4-FFF2-40B4-BE49-F238E27FC236}">
                <a16:creationId xmlns:a16="http://schemas.microsoft.com/office/drawing/2014/main" id="{24867CDE-14C3-1D78-5DBB-A89C197AD9DF}"/>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FDBDC"/>
              </a:solidFill>
              <a:effectLst/>
              <a:uLnTx/>
              <a:uFillTx/>
              <a:latin typeface="Calibri" panose="020F0502020204030204"/>
              <a:ea typeface="+mn-ea"/>
              <a:cs typeface="+mn-cs"/>
            </a:endParaRPr>
          </a:p>
        </p:txBody>
      </p:sp>
      <p:pic>
        <p:nvPicPr>
          <p:cNvPr id="11" name="DOL Seal" descr="Official seal of the United States Department of Labor">
            <a:extLst>
              <a:ext uri="{FF2B5EF4-FFF2-40B4-BE49-F238E27FC236}">
                <a16:creationId xmlns:a16="http://schemas.microsoft.com/office/drawing/2014/main" id="{6C92BB0E-395F-60C6-56F3-F279D6E1EB1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12" name="ETA Tagline" descr="Employment and Training Administration, United States Department of Labor">
            <a:extLst>
              <a:ext uri="{FF2B5EF4-FFF2-40B4-BE49-F238E27FC236}">
                <a16:creationId xmlns:a16="http://schemas.microsoft.com/office/drawing/2014/main" id="{53ECB7EB-B30C-C858-E360-13770129F15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15" name="Straight Connector 14">
            <a:extLst>
              <a:ext uri="{FF2B5EF4-FFF2-40B4-BE49-F238E27FC236}">
                <a16:creationId xmlns:a16="http://schemas.microsoft.com/office/drawing/2014/main" id="{A83A4237-B3B7-D933-EE67-D00FDB65CDEF}"/>
              </a:ext>
              <a:ext uri="{C183D7F6-B498-43B3-948B-1728B52AA6E4}">
                <adec:decorative xmlns:adec="http://schemas.microsoft.com/office/drawing/2017/decorative" val="1"/>
              </a:ext>
            </a:extLst>
          </p:cNvPr>
          <p:cNvCxnSpPr>
            <a:cxnSpLocks/>
          </p:cNvCxnSpPr>
          <p:nvPr userDrawn="1"/>
        </p:nvCxnSpPr>
        <p:spPr>
          <a:xfrm>
            <a:off x="4114800" y="6143625"/>
            <a:ext cx="0" cy="713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70FF8B0A-35C8-D453-77E9-FAF3CC6BEAE1}"/>
              </a:ext>
              <a:ext uri="{C183D7F6-B498-43B3-948B-1728B52AA6E4}">
                <adec:decorative xmlns:adec="http://schemas.microsoft.com/office/drawing/2017/decorative" val="1"/>
              </a:ext>
            </a:extLst>
          </p:cNvPr>
          <p:cNvCxnSpPr/>
          <p:nvPr userDrawn="1"/>
        </p:nvCxnSpPr>
        <p:spPr>
          <a:xfrm>
            <a:off x="9592056" y="6144768"/>
            <a:ext cx="0" cy="71323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WorkforceGPS Logo">
            <a:extLst>
              <a:ext uri="{FF2B5EF4-FFF2-40B4-BE49-F238E27FC236}">
                <a16:creationId xmlns:a16="http://schemas.microsoft.com/office/drawing/2014/main" id="{8ABA8560-227D-F6A3-F898-336C26201F61}"/>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784080" y="6262228"/>
            <a:ext cx="1856232" cy="45026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0F3528-3F3A-A15A-731A-2FF3BB795A29}"/>
              </a:ext>
              <a:ext uri="{C183D7F6-B498-43B3-948B-1728B52AA6E4}">
                <adec:decorative xmlns:adec="http://schemas.microsoft.com/office/drawing/2017/decorative" val="1"/>
              </a:ext>
            </a:extLst>
          </p:cNvPr>
          <p:cNvSpPr/>
          <p:nvPr userDrawn="1"/>
        </p:nvSpPr>
        <p:spPr>
          <a:xfrm>
            <a:off x="0" y="6108876"/>
            <a:ext cx="12192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id-ID" sz="5600" b="0" i="0" u="none" strike="noStrike" kern="0" cap="none" spc="0" normalizeH="0" baseline="0" noProof="0">
              <a:ln>
                <a:noFill/>
              </a:ln>
              <a:solidFill>
                <a:prstClr val="white"/>
              </a:solidFill>
              <a:effectLst/>
              <a:uLnTx/>
              <a:uFillTx/>
              <a:latin typeface="Calibri" panose="020F0502020204030204"/>
              <a:ea typeface="+mn-ea"/>
              <a:cs typeface="+mn-cs"/>
              <a:sym typeface="Barlow Regular"/>
            </a:endParaRPr>
          </a:p>
        </p:txBody>
      </p:sp>
      <p:sp>
        <p:nvSpPr>
          <p:cNvPr id="5" name="Text Placeholder 4">
            <a:extLst>
              <a:ext uri="{FF2B5EF4-FFF2-40B4-BE49-F238E27FC236}">
                <a16:creationId xmlns:a16="http://schemas.microsoft.com/office/drawing/2014/main" id="{67595D6A-FB5E-B971-F5EC-A4149A7F33F5}"/>
              </a:ext>
            </a:extLst>
          </p:cNvPr>
          <p:cNvSpPr txBox="1">
            <a:spLocks/>
          </p:cNvSpPr>
          <p:nvPr userDrawn="1"/>
        </p:nvSpPr>
        <p:spPr>
          <a:xfrm>
            <a:off x="4192639" y="6144768"/>
            <a:ext cx="5285231" cy="68580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a:latin typeface="Roboto" panose="02000000000000000000" pitchFamily="2" charset="0"/>
                <a:ea typeface="Roboto" panose="02000000000000000000" pitchFamily="2" charset="0"/>
                <a:cs typeface="Roboto" panose="02000000000000000000" pitchFamily="2" charset="0"/>
              </a:rPr>
              <a:t>Webinar Title</a:t>
            </a:r>
          </a:p>
        </p:txBody>
      </p:sp>
      <p:sp>
        <p:nvSpPr>
          <p:cNvPr id="6" name="Slide Number Placeholder 5">
            <a:extLst>
              <a:ext uri="{FF2B5EF4-FFF2-40B4-BE49-F238E27FC236}">
                <a16:creationId xmlns:a16="http://schemas.microsoft.com/office/drawing/2014/main" id="{1440D049-5F20-6825-4F3B-558F2D954BE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cxnSp>
        <p:nvCxnSpPr>
          <p:cNvPr id="14" name="Straight Connector 13">
            <a:extLst>
              <a:ext uri="{FF2B5EF4-FFF2-40B4-BE49-F238E27FC236}">
                <a16:creationId xmlns:a16="http://schemas.microsoft.com/office/drawing/2014/main" id="{5E4B5BF9-9A8A-F8FD-4F88-1BEDFFE7F622}"/>
              </a:ext>
            </a:extLst>
          </p:cNvPr>
          <p:cNvCxnSpPr>
            <a:cxnSpLocks/>
          </p:cNvCxnSpPr>
          <p:nvPr userDrawn="1"/>
        </p:nvCxnSpPr>
        <p:spPr>
          <a:xfrm>
            <a:off x="0" y="6120018"/>
            <a:ext cx="12195607" cy="14082"/>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A15BA57-D0EE-F841-AE51-4AFF7B1581B6}"/>
              </a:ext>
            </a:extLst>
          </p:cNvPr>
          <p:cNvCxnSpPr>
            <a:cxnSpLocks/>
            <a:endCxn id="4" idx="0"/>
          </p:cNvCxnSpPr>
          <p:nvPr userDrawn="1"/>
        </p:nvCxnSpPr>
        <p:spPr>
          <a:xfrm flipH="1">
            <a:off x="6096000" y="-8709"/>
            <a:ext cx="1087716" cy="6117585"/>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3"/>
    </p:custDataLst>
    <p:extLst>
      <p:ext uri="{BB962C8B-B14F-4D97-AF65-F5344CB8AC3E}">
        <p14:creationId xmlns:p14="http://schemas.microsoft.com/office/powerpoint/2010/main" val="3197192855"/>
      </p:ext>
    </p:extLst>
  </p:cSld>
  <p:clrMap bg1="lt1" tx1="dk1" bg2="lt2" tx2="dk2" accent1="accent1" accent2="accent2" accent3="accent3" accent4="accent4" accent5="accent5" accent6="accent6" hlink="hlink" folHlink="folHlink"/>
  <p:sldLayoutIdLst>
    <p:sldLayoutId id="2147483692"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Google Shape;292;p71" descr="Laptop with &quot;Webinar&quot; on the screen">
            <a:extLst>
              <a:ext uri="{FF2B5EF4-FFF2-40B4-BE49-F238E27FC236}">
                <a16:creationId xmlns:a16="http://schemas.microsoft.com/office/drawing/2014/main" id="{B0F4A61C-D2BE-195B-EB71-5C83F7368DDB}"/>
              </a:ext>
            </a:extLst>
          </p:cNvPr>
          <p:cNvPicPr preferRelativeResize="0">
            <a:picLocks/>
          </p:cNvPicPr>
          <p:nvPr userDrawn="1"/>
        </p:nvPicPr>
        <p:blipFill>
          <a:blip r:embed="rId4">
            <a:extLst>
              <a:ext uri="{28A0092B-C50C-407E-A947-70E740481C1C}">
                <a14:useLocalDpi xmlns:a14="http://schemas.microsoft.com/office/drawing/2010/main" val="0"/>
              </a:ext>
            </a:extLst>
          </a:blip>
          <a:srcRect l="115" r="115"/>
          <a:stretch/>
        </p:blipFill>
        <p:spPr>
          <a:xfrm>
            <a:off x="6251644" y="-1893"/>
            <a:ext cx="5940206" cy="6865166"/>
          </a:xfrm>
          <a:prstGeom prst="rect">
            <a:avLst/>
          </a:prstGeom>
          <a:noFill/>
          <a:ln>
            <a:noFill/>
          </a:ln>
        </p:spPr>
      </p:pic>
      <p:sp>
        <p:nvSpPr>
          <p:cNvPr id="14" name="Rectangle 13">
            <a:extLst>
              <a:ext uri="{FF2B5EF4-FFF2-40B4-BE49-F238E27FC236}">
                <a16:creationId xmlns:a16="http://schemas.microsoft.com/office/drawing/2014/main" id="{C565808B-95DA-154D-1906-A1553B7F5F31}"/>
              </a:ext>
              <a:ext uri="{C183D7F6-B498-43B3-948B-1728B52AA6E4}">
                <adec:decorative xmlns:adec="http://schemas.microsoft.com/office/drawing/2017/decorative" val="1"/>
              </a:ext>
            </a:extLst>
          </p:cNvPr>
          <p:cNvSpPr/>
          <p:nvPr userDrawn="1"/>
        </p:nvSpPr>
        <p:spPr>
          <a:xfrm>
            <a:off x="150" y="-1894"/>
            <a:ext cx="6251794" cy="68598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prstClr val="white"/>
              </a:solidFill>
              <a:effectLst/>
              <a:uLnTx/>
              <a:uFillTx/>
              <a:latin typeface="Calibri" panose="020F0502020204030204"/>
              <a:ea typeface="+mn-ea"/>
              <a:cs typeface="+mn-cs"/>
              <a:sym typeface="Barlow Regular"/>
            </a:endParaRPr>
          </a:p>
        </p:txBody>
      </p:sp>
      <p:sp>
        <p:nvSpPr>
          <p:cNvPr id="16" name="Rectangle 15">
            <a:extLst>
              <a:ext uri="{FF2B5EF4-FFF2-40B4-BE49-F238E27FC236}">
                <a16:creationId xmlns:a16="http://schemas.microsoft.com/office/drawing/2014/main" id="{3649BBD9-0ECE-E986-8ABD-3DD028833978}"/>
              </a:ext>
              <a:ext uri="{C183D7F6-B498-43B3-948B-1728B52AA6E4}">
                <adec:decorative xmlns:adec="http://schemas.microsoft.com/office/drawing/2017/decorative" val="1"/>
              </a:ext>
            </a:extLst>
          </p:cNvPr>
          <p:cNvSpPr/>
          <p:nvPr userDrawn="1"/>
        </p:nvSpPr>
        <p:spPr>
          <a:xfrm>
            <a:off x="195908" y="3311978"/>
            <a:ext cx="5868560" cy="1170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12750" rtl="0" eaLnBrk="1" fontAlgn="auto" latinLnBrk="0" hangingPunct="0">
              <a:lnSpc>
                <a:spcPct val="100000"/>
              </a:lnSpc>
              <a:spcBef>
                <a:spcPts val="0"/>
              </a:spcBef>
              <a:spcAft>
                <a:spcPts val="0"/>
              </a:spcAft>
              <a:buClrTx/>
              <a:buSzTx/>
              <a:buFontTx/>
              <a:buNone/>
              <a:tabLst/>
              <a:defRPr/>
            </a:pPr>
            <a:endParaRPr kumimoji="0" lang="id-ID" sz="5600" b="0" i="0" u="none" strike="noStrike" kern="0" cap="none" spc="0" normalizeH="0" baseline="0" noProof="0">
              <a:ln>
                <a:noFill/>
              </a:ln>
              <a:solidFill>
                <a:prstClr val="white"/>
              </a:solidFill>
              <a:effectLst/>
              <a:uLnTx/>
              <a:uFillTx/>
              <a:latin typeface="Calibri" panose="020F0502020204030204"/>
              <a:ea typeface="+mn-ea"/>
              <a:cs typeface="+mn-cs"/>
              <a:sym typeface="Barlow Regular"/>
            </a:endParaRPr>
          </a:p>
        </p:txBody>
      </p:sp>
      <p:pic>
        <p:nvPicPr>
          <p:cNvPr id="18" name="DOL Seal" descr="Official seal of the United States Department of Labor">
            <a:extLst>
              <a:ext uri="{FF2B5EF4-FFF2-40B4-BE49-F238E27FC236}">
                <a16:creationId xmlns:a16="http://schemas.microsoft.com/office/drawing/2014/main" id="{6B274847-DFE2-100B-86AE-756D4BF4E5D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11738" y="6026964"/>
            <a:ext cx="589905" cy="589905"/>
          </a:xfrm>
          <a:prstGeom prst="rect">
            <a:avLst/>
          </a:prstGeom>
        </p:spPr>
      </p:pic>
      <p:pic>
        <p:nvPicPr>
          <p:cNvPr id="19" name="ETA Tagline" descr="Employment and Training Administration, United States Department of Labor">
            <a:extLst>
              <a:ext uri="{FF2B5EF4-FFF2-40B4-BE49-F238E27FC236}">
                <a16:creationId xmlns:a16="http://schemas.microsoft.com/office/drawing/2014/main" id="{3413B527-833A-0540-A9C6-8434B4E5ADE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7084" y="6157399"/>
            <a:ext cx="3031353" cy="366936"/>
          </a:xfrm>
          <a:prstGeom prst="rect">
            <a:avLst/>
          </a:prstGeom>
        </p:spPr>
      </p:pic>
      <p:pic>
        <p:nvPicPr>
          <p:cNvPr id="4" name="Picture 3" descr="WorkforceGPS Logo">
            <a:extLst>
              <a:ext uri="{FF2B5EF4-FFF2-40B4-BE49-F238E27FC236}">
                <a16:creationId xmlns:a16="http://schemas.microsoft.com/office/drawing/2014/main" id="{D3A0287E-B574-42E4-6C96-3B304CBD4B15}"/>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27440" y="154594"/>
            <a:ext cx="2581707" cy="62624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3"/>
    </p:custDataLst>
    <p:extLst>
      <p:ext uri="{BB962C8B-B14F-4D97-AF65-F5344CB8AC3E}">
        <p14:creationId xmlns:p14="http://schemas.microsoft.com/office/powerpoint/2010/main" val="2300767594"/>
      </p:ext>
    </p:extLst>
  </p:cSld>
  <p:clrMap bg1="lt1" tx1="dk1" bg2="lt2" tx2="dk2" accent1="accent1" accent2="accent2" accent3="accent3" accent4="accent4" accent5="accent5" accent6="accent6" hlink="hlink" folHlink="folHlink"/>
  <p:sldLayoutIdLst>
    <p:sldLayoutId id="214748369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41.xml"/><Relationship Id="rId5" Type="http://schemas.openxmlformats.org/officeDocument/2006/relationships/hyperlink" Target="file:///C:\Users\Herbert.Danielle.T\Downloads\WFGPS%20Shutterstock%20Quick%20Reference%20One%20Pag%2020200724.pdf" TargetMode="Externa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9.xml"/><Relationship Id="rId1" Type="http://schemas.openxmlformats.org/officeDocument/2006/relationships/tags" Target="../tags/tag43.xml"/><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44.xml"/><Relationship Id="rId5" Type="http://schemas.openxmlformats.org/officeDocument/2006/relationships/image" Target="../media/image28.pn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5.xml"/><Relationship Id="rId1" Type="http://schemas.openxmlformats.org/officeDocument/2006/relationships/tags" Target="../tags/tag45.xml"/><Relationship Id="rId5" Type="http://schemas.openxmlformats.org/officeDocument/2006/relationships/image" Target="../media/image30.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5.xml"/><Relationship Id="rId1" Type="http://schemas.openxmlformats.org/officeDocument/2006/relationships/tags" Target="../tags/tag46.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47.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5.xml"/><Relationship Id="rId1" Type="http://schemas.openxmlformats.org/officeDocument/2006/relationships/tags" Target="../tags/tag48.xml"/><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3.xml"/><Relationship Id="rId1" Type="http://schemas.openxmlformats.org/officeDocument/2006/relationships/tags" Target="../tags/tag49.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ags" Target="../tags/tag50.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7.xml"/><Relationship Id="rId1" Type="http://schemas.openxmlformats.org/officeDocument/2006/relationships/tags" Target="../tags/tag51.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52.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tags" Target="../tags/tag5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54.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7.xml"/><Relationship Id="rId1" Type="http://schemas.openxmlformats.org/officeDocument/2006/relationships/tags" Target="../tags/tag5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56.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57.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4.xml"/><Relationship Id="rId1" Type="http://schemas.openxmlformats.org/officeDocument/2006/relationships/tags" Target="../tags/tag58.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59.xml"/><Relationship Id="rId6" Type="http://schemas.openxmlformats.org/officeDocument/2006/relationships/image" Target="../media/image28.png"/><Relationship Id="rId5" Type="http://schemas.openxmlformats.org/officeDocument/2006/relationships/hyperlink" Target="https://dwg.workforcegps.org/" TargetMode="External"/><Relationship Id="rId4" Type="http://schemas.openxmlformats.org/officeDocument/2006/relationships/hyperlink" Target="https://dwg.workforcegps.org/resources/2022/05/18/13/44/~/link.aspx?_id=8B5B8634706A4177AA2DDC7B09B6E0DA&amp;_z=z" TargetMode="Externa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60.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61.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62.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63.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64.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65.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66.xml"/><Relationship Id="rId5" Type="http://schemas.openxmlformats.org/officeDocument/2006/relationships/image" Target="../media/image28.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67.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68.xml"/><Relationship Id="rId5" Type="http://schemas.openxmlformats.org/officeDocument/2006/relationships/image" Target="../media/image28.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69.xml"/><Relationship Id="rId5" Type="http://schemas.openxmlformats.org/officeDocument/2006/relationships/image" Target="../media/image28.png"/><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70.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71.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72.xml"/><Relationship Id="rId6" Type="http://schemas.openxmlformats.org/officeDocument/2006/relationships/image" Target="../media/image28.png"/><Relationship Id="rId5" Type="http://schemas.openxmlformats.org/officeDocument/2006/relationships/hyperlink" Target="mailto:DOL-ETA-DWG@dol.gov" TargetMode="External"/><Relationship Id="rId4" Type="http://schemas.openxmlformats.org/officeDocument/2006/relationships/hyperlink" Target="mailto:support@grants.gov" TargetMode="Externa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73.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74.xml"/><Relationship Id="rId6" Type="http://schemas.openxmlformats.org/officeDocument/2006/relationships/image" Target="../media/image28.png"/><Relationship Id="rId5" Type="http://schemas.openxmlformats.org/officeDocument/2006/relationships/hyperlink" Target="mailto:support@grants.gov" TargetMode="External"/><Relationship Id="rId4" Type="http://schemas.openxmlformats.org/officeDocument/2006/relationships/hyperlink" Target="https://www.dol.gov/agencies/eta/grants/apply/find-opportunities" TargetMode="Externa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9.xml"/><Relationship Id="rId1" Type="http://schemas.openxmlformats.org/officeDocument/2006/relationships/tags" Target="../tags/tag75.xml"/><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2A596FD-D527-2B6E-CFE3-B87A136DB8DA}"/>
              </a:ext>
            </a:extLst>
          </p:cNvPr>
          <p:cNvSpPr txBox="1">
            <a:spLocks noGrp="1"/>
          </p:cNvSpPr>
          <p:nvPr>
            <p:ph type="title"/>
          </p:nvPr>
        </p:nvSpPr>
        <p:spPr>
          <a:xfrm>
            <a:off x="5175504" y="118872"/>
            <a:ext cx="6574536"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a:ln>
                  <a:noFill/>
                </a:ln>
                <a:solidFill>
                  <a:schemeClr val="accent1"/>
                </a:solidFill>
                <a:effectLst/>
                <a:uLnTx/>
                <a:uFillTx/>
                <a:latin typeface="+mn-lt"/>
                <a:ea typeface="+mn-ea"/>
                <a:cs typeface="+mn-cs"/>
              </a:rPr>
              <a:t>Legal Accessibility Requirements: 508 Compliance</a:t>
            </a:r>
          </a:p>
        </p:txBody>
      </p:sp>
      <p:sp>
        <p:nvSpPr>
          <p:cNvPr id="13" name="TextBox 12">
            <a:extLst>
              <a:ext uri="{FF2B5EF4-FFF2-40B4-BE49-F238E27FC236}">
                <a16:creationId xmlns:a16="http://schemas.microsoft.com/office/drawing/2014/main" id="{FC024747-C0F8-253D-8914-B61BF74BFDE8}"/>
              </a:ext>
            </a:extLst>
          </p:cNvPr>
          <p:cNvSpPr txBox="1"/>
          <p:nvPr/>
        </p:nvSpPr>
        <p:spPr>
          <a:xfrm>
            <a:off x="304466" y="329184"/>
            <a:ext cx="3038404" cy="397203"/>
          </a:xfrm>
          <a:prstGeom prst="rect">
            <a:avLst/>
          </a:prstGeom>
          <a:noFill/>
        </p:spPr>
        <p:txBody>
          <a:bodyPr wrap="square" rtlCol="0">
            <a:spAutoFit/>
          </a:bodyPr>
          <a:lstStyle/>
          <a:p>
            <a:r>
              <a:rPr lang="en-US" sz="2000" b="1" u="sng">
                <a:solidFill>
                  <a:schemeClr val="accent1"/>
                </a:solidFill>
              </a:rPr>
              <a:t>PowerPoint Theme</a:t>
            </a:r>
          </a:p>
        </p:txBody>
      </p:sp>
      <p:sp>
        <p:nvSpPr>
          <p:cNvPr id="9" name="Conference - «Barlow» Google font">
            <a:extLst>
              <a:ext uri="{FF2B5EF4-FFF2-40B4-BE49-F238E27FC236}">
                <a16:creationId xmlns:a16="http://schemas.microsoft.com/office/drawing/2014/main" id="{DEA3B95E-3473-5A60-64A4-E7C9236489EF}"/>
              </a:ext>
            </a:extLst>
          </p:cNvPr>
          <p:cNvSpPr txBox="1">
            <a:spLocks noChangeArrowheads="1"/>
          </p:cNvSpPr>
          <p:nvPr/>
        </p:nvSpPr>
        <p:spPr bwMode="auto">
          <a:xfrm>
            <a:off x="378050" y="787183"/>
            <a:ext cx="3743325"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25400" tIns="25400" rIns="25400" bIns="25400">
            <a:spAutoFit/>
          </a:bodyPr>
          <a:lstStyle/>
          <a:p>
            <a:pPr defTabSz="412750" fontAlgn="base" hangingPunct="0">
              <a:spcBef>
                <a:spcPct val="0"/>
              </a:spcBef>
              <a:spcAft>
                <a:spcPct val="0"/>
              </a:spcAft>
              <a:defRPr/>
            </a:pPr>
            <a:r>
              <a:rPr lang="en-US" altLang="en-US" sz="1600" b="1">
                <a:solidFill>
                  <a:schemeClr val="accent1"/>
                </a:solidFill>
                <a:latin typeface="Roboto" panose="02000000000000000000" pitchFamily="2" charset="0"/>
                <a:ea typeface="Roboto" panose="02000000000000000000" pitchFamily="2" charset="0"/>
                <a:cs typeface="Roboto" panose="02000000000000000000" pitchFamily="2" charset="0"/>
                <a:sym typeface="Barlow Bold" pitchFamily="2" charset="0"/>
              </a:rPr>
              <a:t>Font Type: Roboto</a:t>
            </a:r>
          </a:p>
        </p:txBody>
      </p:sp>
      <p:sp>
        <p:nvSpPr>
          <p:cNvPr id="15" name="BADGE INFO">
            <a:extLst>
              <a:ext uri="{FF2B5EF4-FFF2-40B4-BE49-F238E27FC236}">
                <a16:creationId xmlns:a16="http://schemas.microsoft.com/office/drawing/2014/main" id="{7D59BD58-6FC0-E2B6-9380-11A7B11E21BF}"/>
              </a:ext>
            </a:extLst>
          </p:cNvPr>
          <p:cNvSpPr txBox="1">
            <a:spLocks noChangeArrowheads="1"/>
          </p:cNvSpPr>
          <p:nvPr/>
        </p:nvSpPr>
        <p:spPr bwMode="auto">
          <a:xfrm>
            <a:off x="383479" y="1176033"/>
            <a:ext cx="819944" cy="2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25400" tIns="25400" rIns="25400" bIns="25400">
            <a:spAutoFit/>
          </a:bodyPr>
          <a:lstStyle/>
          <a:p>
            <a:pPr defTabSz="412750" fontAlgn="base" hangingPunct="0">
              <a:spcBef>
                <a:spcPct val="0"/>
              </a:spcBef>
              <a:spcAft>
                <a:spcPct val="0"/>
              </a:spcAft>
              <a:defRPr/>
            </a:pPr>
            <a:r>
              <a:rPr lang="en-US" altLang="en-US" sz="1600" b="1">
                <a:solidFill>
                  <a:schemeClr val="accent1"/>
                </a:solidFill>
                <a:latin typeface="Roboto" panose="02000000000000000000" pitchFamily="2" charset="0"/>
                <a:ea typeface="Roboto" panose="02000000000000000000" pitchFamily="2" charset="0"/>
                <a:cs typeface="Roboto" panose="02000000000000000000" pitchFamily="2" charset="0"/>
                <a:sym typeface="Barlow Bold" pitchFamily="2" charset="0"/>
              </a:rPr>
              <a:t>Bullets</a:t>
            </a:r>
            <a:r>
              <a:rPr lang="en-US" altLang="en-US" sz="1600" b="1">
                <a:solidFill>
                  <a:srgbClr val="3A4863"/>
                </a:solidFill>
                <a:latin typeface="Roboto" panose="02000000000000000000" pitchFamily="2" charset="0"/>
                <a:ea typeface="Roboto" panose="02000000000000000000" pitchFamily="2" charset="0"/>
                <a:cs typeface="Roboto" panose="02000000000000000000" pitchFamily="2" charset="0"/>
                <a:sym typeface="Barlow Bold" pitchFamily="2" charset="0"/>
              </a:rPr>
              <a:t>:</a:t>
            </a:r>
          </a:p>
        </p:txBody>
      </p:sp>
      <p:sp>
        <p:nvSpPr>
          <p:cNvPr id="5" name="Text Placeholder 10">
            <a:extLst>
              <a:ext uri="{FF2B5EF4-FFF2-40B4-BE49-F238E27FC236}">
                <a16:creationId xmlns:a16="http://schemas.microsoft.com/office/drawing/2014/main" id="{520758AC-28DB-BBF9-B6C1-40D57A2C9337}"/>
              </a:ext>
            </a:extLst>
          </p:cNvPr>
          <p:cNvSpPr txBox="1">
            <a:spLocks/>
          </p:cNvSpPr>
          <p:nvPr/>
        </p:nvSpPr>
        <p:spPr>
          <a:xfrm>
            <a:off x="338295" y="1523355"/>
            <a:ext cx="4025902" cy="1359561"/>
          </a:xfrm>
          <a:prstGeom prst="rect">
            <a:avLst/>
          </a:prstGeom>
        </p:spPr>
        <p:txBody>
          <a:bodyPr/>
          <a:lstStyle>
            <a:lvl1pPr marL="228600" indent="-228600" algn="l" defTabSz="914400" rtl="0" eaLnBrk="1" latinLnBrk="0" hangingPunct="1">
              <a:lnSpc>
                <a:spcPct val="90000"/>
              </a:lnSpc>
              <a:spcBef>
                <a:spcPts val="1000"/>
              </a:spcBef>
              <a:buSzPct val="75000"/>
              <a:buFontTx/>
              <a:buBlip>
                <a:blip r:embed="rId4"/>
              </a:buBlip>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First Level</a:t>
            </a:r>
          </a:p>
          <a:p>
            <a:pPr lvl="1"/>
            <a:r>
              <a:rPr lang="en-US"/>
              <a:t>Second level</a:t>
            </a:r>
          </a:p>
          <a:p>
            <a:pPr lvl="2"/>
            <a:r>
              <a:rPr lang="en-US"/>
              <a:t>Third level</a:t>
            </a:r>
          </a:p>
          <a:p>
            <a:pPr lvl="3"/>
            <a:r>
              <a:rPr lang="en-US"/>
              <a:t>Fourth level</a:t>
            </a:r>
          </a:p>
        </p:txBody>
      </p:sp>
      <p:sp>
        <p:nvSpPr>
          <p:cNvPr id="17" name="TextBox 16">
            <a:extLst>
              <a:ext uri="{FF2B5EF4-FFF2-40B4-BE49-F238E27FC236}">
                <a16:creationId xmlns:a16="http://schemas.microsoft.com/office/drawing/2014/main" id="{486E4B3B-AD04-88C4-2A09-DE87A93FFC75}"/>
              </a:ext>
            </a:extLst>
          </p:cNvPr>
          <p:cNvSpPr txBox="1"/>
          <p:nvPr/>
        </p:nvSpPr>
        <p:spPr>
          <a:xfrm>
            <a:off x="218411" y="3122969"/>
            <a:ext cx="3038404" cy="397203"/>
          </a:xfrm>
          <a:prstGeom prst="rect">
            <a:avLst/>
          </a:prstGeom>
          <a:noFill/>
        </p:spPr>
        <p:txBody>
          <a:bodyPr wrap="square" rtlCol="0">
            <a:spAutoFit/>
          </a:bodyPr>
          <a:lstStyle/>
          <a:p>
            <a:r>
              <a:rPr lang="en-US" sz="2000" b="1" u="sng">
                <a:solidFill>
                  <a:schemeClr val="accent1"/>
                </a:solidFill>
              </a:rPr>
              <a:t>Image Request </a:t>
            </a:r>
          </a:p>
        </p:txBody>
      </p:sp>
      <p:sp>
        <p:nvSpPr>
          <p:cNvPr id="18" name="Conference - «Barlow» Google font">
            <a:extLst>
              <a:ext uri="{FF2B5EF4-FFF2-40B4-BE49-F238E27FC236}">
                <a16:creationId xmlns:a16="http://schemas.microsoft.com/office/drawing/2014/main" id="{48EF1296-0622-4320-2AF3-89A24025AD99}"/>
              </a:ext>
            </a:extLst>
          </p:cNvPr>
          <p:cNvSpPr txBox="1">
            <a:spLocks noChangeArrowheads="1"/>
          </p:cNvSpPr>
          <p:nvPr/>
        </p:nvSpPr>
        <p:spPr bwMode="auto">
          <a:xfrm>
            <a:off x="239049" y="3587257"/>
            <a:ext cx="4264710"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25400" tIns="25400" rIns="25400" bIns="25400">
            <a:spAutoFit/>
          </a:bodyPr>
          <a:lstStyle/>
          <a:p>
            <a:pPr marL="285750" indent="-285750" defTabSz="412750" fontAlgn="base" hangingPunct="0">
              <a:spcBef>
                <a:spcPct val="0"/>
              </a:spcBef>
              <a:spcAft>
                <a:spcPts val="1000"/>
              </a:spcAft>
              <a:buFont typeface="Arial" panose="020B0604020202020204" pitchFamily="34" charset="0"/>
              <a:buChar char="•"/>
              <a:defRPr/>
            </a:pPr>
            <a:r>
              <a:rPr lang="en-US" altLang="en-US" sz="1600">
                <a:solidFill>
                  <a:schemeClr val="accent1"/>
                </a:solidFill>
                <a:latin typeface="Roboto" panose="02000000000000000000" pitchFamily="2" charset="0"/>
                <a:ea typeface="Roboto" panose="02000000000000000000" pitchFamily="2" charset="0"/>
                <a:cs typeface="Roboto" panose="02000000000000000000" pitchFamily="2" charset="0"/>
                <a:sym typeface="Barlow Bold" pitchFamily="2" charset="0"/>
              </a:rPr>
              <a:t>You may request different or additional Shutterstock images for your presentation. </a:t>
            </a:r>
          </a:p>
          <a:p>
            <a:pPr marL="285750" indent="-285750" defTabSz="412750" fontAlgn="base" hangingPunct="0">
              <a:spcBef>
                <a:spcPct val="0"/>
              </a:spcBef>
              <a:spcAft>
                <a:spcPts val="1000"/>
              </a:spcAft>
              <a:buFont typeface="Arial" panose="020B0604020202020204" pitchFamily="34" charset="0"/>
              <a:buChar char="•"/>
              <a:defRPr/>
            </a:pPr>
            <a:r>
              <a:rPr lang="en-US" altLang="en-US" sz="1600">
                <a:solidFill>
                  <a:schemeClr val="accent1"/>
                </a:solidFill>
                <a:latin typeface="Roboto" panose="02000000000000000000" pitchFamily="2" charset="0"/>
                <a:ea typeface="Roboto" panose="02000000000000000000" pitchFamily="2" charset="0"/>
                <a:cs typeface="Roboto" panose="02000000000000000000" pitchFamily="2" charset="0"/>
                <a:sym typeface="Barlow Bold" pitchFamily="2" charset="0"/>
              </a:rPr>
              <a:t>Please allow two business days.</a:t>
            </a:r>
          </a:p>
          <a:p>
            <a:pPr marL="285750" indent="-285750" defTabSz="412750" fontAlgn="base" hangingPunct="0">
              <a:spcBef>
                <a:spcPct val="0"/>
              </a:spcBef>
              <a:spcAft>
                <a:spcPts val="1000"/>
              </a:spcAft>
              <a:buFont typeface="Arial" panose="020B0604020202020204" pitchFamily="34" charset="0"/>
              <a:buChar char="•"/>
              <a:defRPr/>
            </a:pPr>
            <a:r>
              <a:rPr lang="en-US" altLang="en-US" sz="1600">
                <a:solidFill>
                  <a:schemeClr val="accent1"/>
                </a:solidFill>
                <a:latin typeface="Roboto" panose="02000000000000000000" pitchFamily="2" charset="0"/>
                <a:ea typeface="Roboto" panose="02000000000000000000" pitchFamily="2" charset="0"/>
                <a:cs typeface="Roboto" panose="02000000000000000000" pitchFamily="2" charset="0"/>
                <a:sym typeface="Barlow Bold" pitchFamily="2" charset="0"/>
              </a:rPr>
              <a:t>For more information, see the </a:t>
            </a:r>
            <a:r>
              <a:rPr lang="en-US" altLang="en-US" sz="1600">
                <a:solidFill>
                  <a:schemeClr val="tx1">
                    <a:lumMod val="60000"/>
                    <a:lumOff val="40000"/>
                  </a:schemeClr>
                </a:solidFill>
                <a:latin typeface="Roboto" panose="02000000000000000000" pitchFamily="2" charset="0"/>
                <a:ea typeface="Roboto" panose="02000000000000000000" pitchFamily="2" charset="0"/>
                <a:cs typeface="Roboto" panose="02000000000000000000" pitchFamily="2" charset="0"/>
                <a:sym typeface="Barlow Bold" pitchFamily="2" charset="0"/>
                <a:hlinkClick r:id="rId5" action="ppaction://hlinkfile">
                  <a:extLst>
                    <a:ext uri="{A12FA001-AC4F-418D-AE19-62706E023703}">
                      <ahyp:hlinkClr xmlns:ahyp="http://schemas.microsoft.com/office/drawing/2018/hyperlinkcolor" val="tx"/>
                    </a:ext>
                  </a:extLst>
                </a:hlinkClick>
              </a:rPr>
              <a:t>WorkforceGPS Shutterstock Request Quick Reference Guide</a:t>
            </a:r>
            <a:endParaRPr lang="en-US" altLang="en-US" sz="1600">
              <a:solidFill>
                <a:schemeClr val="tx1">
                  <a:lumMod val="60000"/>
                  <a:lumOff val="40000"/>
                </a:schemeClr>
              </a:solidFill>
              <a:latin typeface="Roboto" panose="02000000000000000000" pitchFamily="2" charset="0"/>
              <a:ea typeface="Roboto" panose="02000000000000000000" pitchFamily="2" charset="0"/>
              <a:cs typeface="Roboto" panose="02000000000000000000" pitchFamily="2" charset="0"/>
              <a:sym typeface="Barlow Bold" pitchFamily="2" charset="0"/>
            </a:endParaRPr>
          </a:p>
        </p:txBody>
      </p:sp>
      <p:cxnSp>
        <p:nvCxnSpPr>
          <p:cNvPr id="16" name="Straight Connector 15">
            <a:extLst>
              <a:ext uri="{FF2B5EF4-FFF2-40B4-BE49-F238E27FC236}">
                <a16:creationId xmlns:a16="http://schemas.microsoft.com/office/drawing/2014/main" id="{42830287-163C-4796-25DD-D14714D5FC90}"/>
              </a:ext>
              <a:ext uri="{C183D7F6-B498-43B3-948B-1728B52AA6E4}">
                <adec:decorative xmlns:adec="http://schemas.microsoft.com/office/drawing/2017/decorative" val="1"/>
              </a:ext>
            </a:extLst>
          </p:cNvPr>
          <p:cNvCxnSpPr>
            <a:cxnSpLocks/>
          </p:cNvCxnSpPr>
          <p:nvPr/>
        </p:nvCxnSpPr>
        <p:spPr>
          <a:xfrm flipV="1">
            <a:off x="4754880" y="329184"/>
            <a:ext cx="0" cy="5531755"/>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
        <p:nvSpPr>
          <p:cNvPr id="11" name="Content Placeholder 10">
            <a:extLst>
              <a:ext uri="{FF2B5EF4-FFF2-40B4-BE49-F238E27FC236}">
                <a16:creationId xmlns:a16="http://schemas.microsoft.com/office/drawing/2014/main" id="{10CAE447-191D-50A8-3028-B767C7E60E91}"/>
              </a:ext>
            </a:extLst>
          </p:cNvPr>
          <p:cNvSpPr txBox="1">
            <a:spLocks/>
          </p:cNvSpPr>
          <p:nvPr/>
        </p:nvSpPr>
        <p:spPr>
          <a:xfrm>
            <a:off x="4791456" y="630936"/>
            <a:ext cx="7296912" cy="5468112"/>
          </a:xfrm>
          <a:prstGeom prst="rect">
            <a:avLst/>
          </a:prstGeom>
        </p:spPr>
        <p:txBody>
          <a:bodyPr lIns="91440" tIns="45720" rIns="91440" bIns="45720" anchor="t">
            <a:noAutofit/>
          </a:bodyPr>
          <a:lstStyle>
            <a:lvl1pPr marL="317500" indent="-317500" algn="l" defTabSz="412750" rtl="0" eaLnBrk="0" fontAlgn="base" hangingPunct="0">
              <a:spcBef>
                <a:spcPts val="2950"/>
              </a:spcBef>
              <a:spcAft>
                <a:spcPct val="0"/>
              </a:spcAft>
              <a:buSzPct val="125000"/>
              <a:buChar char="•"/>
              <a:defRPr sz="2400">
                <a:solidFill>
                  <a:srgbClr val="000000"/>
                </a:solidFill>
                <a:latin typeface="Helvetica Neue"/>
                <a:ea typeface="Helvetica Neue"/>
                <a:cs typeface="Helvetica Neue"/>
                <a:sym typeface="Helvetica Neue" panose="020B0604020202020204" charset="0"/>
              </a:defRPr>
            </a:lvl1pPr>
            <a:lvl2pPr marL="635000" indent="-317500" algn="l" defTabSz="412750" rtl="0" eaLnBrk="0" fontAlgn="base" hangingPunct="0">
              <a:spcBef>
                <a:spcPts val="2950"/>
              </a:spcBef>
              <a:spcAft>
                <a:spcPct val="0"/>
              </a:spcAft>
              <a:buSzPct val="125000"/>
              <a:buChar char="•"/>
              <a:defRPr sz="2400">
                <a:solidFill>
                  <a:srgbClr val="000000"/>
                </a:solidFill>
                <a:latin typeface="Helvetica Neue"/>
                <a:ea typeface="Helvetica Neue"/>
                <a:cs typeface="Helvetica Neue"/>
                <a:sym typeface="Helvetica Neue" panose="020B0604020202020204" charset="0"/>
              </a:defRPr>
            </a:lvl2pPr>
            <a:lvl3pPr marL="952500" indent="-317500" algn="l" defTabSz="412750" rtl="0" eaLnBrk="0" fontAlgn="base" hangingPunct="0">
              <a:spcBef>
                <a:spcPts val="2950"/>
              </a:spcBef>
              <a:spcAft>
                <a:spcPct val="0"/>
              </a:spcAft>
              <a:buSzPct val="125000"/>
              <a:buChar char="•"/>
              <a:defRPr sz="2400">
                <a:solidFill>
                  <a:srgbClr val="000000"/>
                </a:solidFill>
                <a:latin typeface="Helvetica Neue"/>
                <a:ea typeface="Helvetica Neue"/>
                <a:cs typeface="Helvetica Neue"/>
                <a:sym typeface="Helvetica Neue" panose="020B0604020202020204" charset="0"/>
              </a:defRPr>
            </a:lvl3pPr>
            <a:lvl4pPr marL="1270000" indent="-317500" algn="l" defTabSz="412750" rtl="0" eaLnBrk="0" fontAlgn="base" hangingPunct="0">
              <a:spcBef>
                <a:spcPts val="2950"/>
              </a:spcBef>
              <a:spcAft>
                <a:spcPct val="0"/>
              </a:spcAft>
              <a:buSzPct val="125000"/>
              <a:buChar char="•"/>
              <a:defRPr sz="2400">
                <a:solidFill>
                  <a:srgbClr val="000000"/>
                </a:solidFill>
                <a:latin typeface="Helvetica Neue"/>
                <a:ea typeface="Helvetica Neue"/>
                <a:cs typeface="Helvetica Neue"/>
                <a:sym typeface="Helvetica Neue" panose="020B0604020202020204" charset="0"/>
              </a:defRPr>
            </a:lvl4pPr>
            <a:lvl5pPr marL="1587500" indent="-317500" algn="l" defTabSz="412750" rtl="0" eaLnBrk="0" fontAlgn="base" hangingPunct="0">
              <a:spcBef>
                <a:spcPts val="2950"/>
              </a:spcBef>
              <a:spcAft>
                <a:spcPct val="0"/>
              </a:spcAft>
              <a:buSzPct val="125000"/>
              <a:buChar char="•"/>
              <a:defRPr sz="2400">
                <a:solidFill>
                  <a:srgbClr val="000000"/>
                </a:solidFill>
                <a:latin typeface="Helvetica Neue"/>
                <a:ea typeface="Helvetica Neue"/>
                <a:cs typeface="Helvetica Neue"/>
                <a:sym typeface="Helvetica Neue" panose="020B0604020202020204" charset="0"/>
              </a:defRPr>
            </a:lvl5pPr>
            <a:lvl6pPr marL="1905000" marR="0" indent="-317500" algn="l" defTabSz="412750" rtl="0" latinLnBrk="0">
              <a:lnSpc>
                <a:spcPct val="100000"/>
              </a:lnSpc>
              <a:spcBef>
                <a:spcPts val="2950"/>
              </a:spcBef>
              <a:spcAft>
                <a:spcPts val="0"/>
              </a:spcAft>
              <a:buClrTx/>
              <a:buSzPct val="125000"/>
              <a:buFontTx/>
              <a:buChar char="•"/>
              <a:tabLst/>
              <a:defRPr sz="2400" b="0" i="0" u="none" strike="noStrike" cap="none" spc="0" baseline="0">
                <a:solidFill>
                  <a:srgbClr val="000000"/>
                </a:solidFill>
                <a:uFillTx/>
                <a:latin typeface="Helvetica Neue"/>
                <a:ea typeface="Helvetica Neue"/>
                <a:cs typeface="Helvetica Neue"/>
                <a:sym typeface="Helvetica Neue"/>
              </a:defRPr>
            </a:lvl6pPr>
            <a:lvl7pPr marL="2222500" marR="0" indent="-317500" algn="l" defTabSz="412750" rtl="0" latinLnBrk="0">
              <a:lnSpc>
                <a:spcPct val="100000"/>
              </a:lnSpc>
              <a:spcBef>
                <a:spcPts val="2950"/>
              </a:spcBef>
              <a:spcAft>
                <a:spcPts val="0"/>
              </a:spcAft>
              <a:buClrTx/>
              <a:buSzPct val="125000"/>
              <a:buFontTx/>
              <a:buChar char="•"/>
              <a:tabLst/>
              <a:defRPr sz="2400" b="0" i="0" u="none" strike="noStrike" cap="none" spc="0" baseline="0">
                <a:solidFill>
                  <a:srgbClr val="000000"/>
                </a:solidFill>
                <a:uFillTx/>
                <a:latin typeface="Helvetica Neue"/>
                <a:ea typeface="Helvetica Neue"/>
                <a:cs typeface="Helvetica Neue"/>
                <a:sym typeface="Helvetica Neue"/>
              </a:defRPr>
            </a:lvl7pPr>
            <a:lvl8pPr marL="2540000" marR="0" indent="-317500" algn="l" defTabSz="412750" rtl="0" latinLnBrk="0">
              <a:lnSpc>
                <a:spcPct val="100000"/>
              </a:lnSpc>
              <a:spcBef>
                <a:spcPts val="2950"/>
              </a:spcBef>
              <a:spcAft>
                <a:spcPts val="0"/>
              </a:spcAft>
              <a:buClrTx/>
              <a:buSzPct val="125000"/>
              <a:buFontTx/>
              <a:buChar char="•"/>
              <a:tabLst/>
              <a:defRPr sz="2400" b="0" i="0" u="none" strike="noStrike" cap="none" spc="0" baseline="0">
                <a:solidFill>
                  <a:srgbClr val="000000"/>
                </a:solidFill>
                <a:uFillTx/>
                <a:latin typeface="Helvetica Neue"/>
                <a:ea typeface="Helvetica Neue"/>
                <a:cs typeface="Helvetica Neue"/>
                <a:sym typeface="Helvetica Neue"/>
              </a:defRPr>
            </a:lvl8pPr>
            <a:lvl9pPr marL="2857500" marR="0" indent="-317500" algn="l" defTabSz="412750" rtl="0" latinLnBrk="0">
              <a:lnSpc>
                <a:spcPct val="100000"/>
              </a:lnSpc>
              <a:spcBef>
                <a:spcPts val="2950"/>
              </a:spcBef>
              <a:spcAft>
                <a:spcPts val="0"/>
              </a:spcAft>
              <a:buClrTx/>
              <a:buSzPct val="125000"/>
              <a:buFontTx/>
              <a:buChar char="•"/>
              <a:tabLst/>
              <a:defRPr sz="2400" b="0" i="0" u="none" strike="noStrike" cap="none" spc="0" baseline="0">
                <a:solidFill>
                  <a:srgbClr val="000000"/>
                </a:solidFill>
                <a:uFillTx/>
                <a:latin typeface="Helvetica Neue"/>
                <a:ea typeface="Helvetica Neue"/>
                <a:cs typeface="Helvetica Neue"/>
                <a:sym typeface="Helvetica Neue"/>
              </a:defRPr>
            </a:lvl9pPr>
          </a:lstStyle>
          <a:p>
            <a:pPr>
              <a:spcBef>
                <a:spcPts val="0"/>
              </a:spcBef>
              <a:spcAft>
                <a:spcPts val="1000"/>
              </a:spcAft>
            </a:pPr>
            <a:r>
              <a:rPr lang="en-US" sz="1400" b="1" kern="0">
                <a:latin typeface="Roboto" panose="02000000000000000000" pitchFamily="2" charset="0"/>
                <a:ea typeface="Roboto" panose="02000000000000000000" pitchFamily="2" charset="0"/>
                <a:cs typeface="Roboto" panose="02000000000000000000" pitchFamily="2" charset="0"/>
              </a:rPr>
              <a:t>Only use tables </a:t>
            </a:r>
            <a:r>
              <a:rPr lang="en-US" sz="1400" kern="0">
                <a:latin typeface="Roboto" panose="02000000000000000000" pitchFamily="2" charset="0"/>
                <a:ea typeface="Roboto" panose="02000000000000000000" pitchFamily="2" charset="0"/>
                <a:cs typeface="Roboto" panose="02000000000000000000" pitchFamily="2" charset="0"/>
              </a:rPr>
              <a:t>when standard content delivery is insufficient, never merge table cells and do not leave any cells blank. </a:t>
            </a:r>
          </a:p>
          <a:p>
            <a:pPr>
              <a:spcBef>
                <a:spcPts val="0"/>
              </a:spcBef>
              <a:spcAft>
                <a:spcPts val="1000"/>
              </a:spcAft>
            </a:pPr>
            <a:r>
              <a:rPr lang="en-US" sz="1400" b="1" kern="0">
                <a:latin typeface="Roboto" panose="02000000000000000000" pitchFamily="2" charset="0"/>
                <a:ea typeface="Roboto" panose="02000000000000000000" pitchFamily="2" charset="0"/>
                <a:cs typeface="Roboto" panose="02000000000000000000" pitchFamily="2" charset="0"/>
              </a:rPr>
              <a:t>Do not use screenshots or images of text items</a:t>
            </a:r>
            <a:r>
              <a:rPr lang="en-US" sz="1400" kern="0">
                <a:latin typeface="Roboto" panose="02000000000000000000" pitchFamily="2" charset="0"/>
                <a:ea typeface="Roboto" panose="02000000000000000000" pitchFamily="2" charset="0"/>
                <a:cs typeface="Roboto" panose="02000000000000000000" pitchFamily="2" charset="0"/>
              </a:rPr>
              <a:t>.  All text must be editable and not blur when the screen is zoomed in.</a:t>
            </a:r>
          </a:p>
          <a:p>
            <a:pPr>
              <a:spcBef>
                <a:spcPts val="0"/>
              </a:spcBef>
              <a:spcAft>
                <a:spcPts val="1000"/>
              </a:spcAft>
            </a:pPr>
            <a:r>
              <a:rPr lang="en-US" sz="1400" b="1" kern="0">
                <a:latin typeface="Roboto" panose="02000000000000000000" pitchFamily="2" charset="0"/>
                <a:ea typeface="Roboto" panose="02000000000000000000" pitchFamily="2" charset="0"/>
                <a:cs typeface="Roboto" panose="02000000000000000000" pitchFamily="2" charset="0"/>
              </a:rPr>
              <a:t>Avoid</a:t>
            </a:r>
            <a:r>
              <a:rPr lang="en-US" sz="1400" kern="0">
                <a:latin typeface="Roboto" panose="02000000000000000000" pitchFamily="2" charset="0"/>
                <a:ea typeface="Roboto" panose="02000000000000000000" pitchFamily="2" charset="0"/>
                <a:cs typeface="Roboto" panose="02000000000000000000" pitchFamily="2" charset="0"/>
              </a:rPr>
              <a:t> using “</a:t>
            </a:r>
            <a:r>
              <a:rPr lang="en-US" sz="1400" b="1" kern="0">
                <a:latin typeface="Roboto" panose="02000000000000000000" pitchFamily="2" charset="0"/>
                <a:ea typeface="Roboto" panose="02000000000000000000" pitchFamily="2" charset="0"/>
                <a:cs typeface="Roboto" panose="02000000000000000000" pitchFamily="2" charset="0"/>
              </a:rPr>
              <a:t>Smart Art</a:t>
            </a:r>
            <a:r>
              <a:rPr lang="en-US" sz="1400" kern="0">
                <a:latin typeface="Roboto" panose="02000000000000000000" pitchFamily="2" charset="0"/>
                <a:ea typeface="Roboto" panose="02000000000000000000" pitchFamily="2" charset="0"/>
                <a:cs typeface="Roboto" panose="02000000000000000000" pitchFamily="2" charset="0"/>
              </a:rPr>
              <a:t>” or the “</a:t>
            </a:r>
            <a:r>
              <a:rPr lang="en-US" sz="1400" b="1" kern="0">
                <a:latin typeface="Roboto" panose="02000000000000000000" pitchFamily="2" charset="0"/>
                <a:ea typeface="Roboto" panose="02000000000000000000" pitchFamily="2" charset="0"/>
                <a:cs typeface="Roboto" panose="02000000000000000000" pitchFamily="2" charset="0"/>
              </a:rPr>
              <a:t>Design Ideas</a:t>
            </a:r>
            <a:r>
              <a:rPr lang="en-US" sz="1400" kern="0">
                <a:latin typeface="Roboto" panose="02000000000000000000" pitchFamily="2" charset="0"/>
                <a:ea typeface="Roboto" panose="02000000000000000000" pitchFamily="2" charset="0"/>
                <a:cs typeface="Roboto" panose="02000000000000000000" pitchFamily="2" charset="0"/>
              </a:rPr>
              <a:t>” tool.</a:t>
            </a:r>
          </a:p>
          <a:p>
            <a:pPr>
              <a:spcBef>
                <a:spcPts val="0"/>
              </a:spcBef>
              <a:spcAft>
                <a:spcPts val="1000"/>
              </a:spcAft>
            </a:pPr>
            <a:r>
              <a:rPr lang="en-US" sz="1400" kern="0">
                <a:latin typeface="Roboto" panose="02000000000000000000" pitchFamily="2" charset="0"/>
                <a:ea typeface="Roboto" panose="02000000000000000000" pitchFamily="2" charset="0"/>
                <a:cs typeface="Roboto" panose="02000000000000000000" pitchFamily="2" charset="0"/>
              </a:rPr>
              <a:t>Do not repurpose slide title boxes for any other use. </a:t>
            </a:r>
            <a:r>
              <a:rPr lang="en-US" sz="1400" b="1" kern="0">
                <a:latin typeface="Roboto" panose="02000000000000000000" pitchFamily="2" charset="0"/>
                <a:ea typeface="Roboto" panose="02000000000000000000" pitchFamily="2" charset="0"/>
                <a:cs typeface="Roboto" panose="02000000000000000000" pitchFamily="2" charset="0"/>
              </a:rPr>
              <a:t>Avoid duplicate </a:t>
            </a:r>
            <a:r>
              <a:rPr lang="en-US" sz="1400" kern="0">
                <a:latin typeface="Roboto" panose="02000000000000000000" pitchFamily="2" charset="0"/>
                <a:ea typeface="Roboto" panose="02000000000000000000" pitchFamily="2" charset="0"/>
                <a:cs typeface="Roboto" panose="02000000000000000000" pitchFamily="2" charset="0"/>
              </a:rPr>
              <a:t>and </a:t>
            </a:r>
            <a:r>
              <a:rPr lang="en-US" sz="1400" b="1" kern="0">
                <a:latin typeface="Roboto" panose="02000000000000000000" pitchFamily="2" charset="0"/>
                <a:ea typeface="Roboto" panose="02000000000000000000" pitchFamily="2" charset="0"/>
                <a:cs typeface="Roboto" panose="02000000000000000000" pitchFamily="2" charset="0"/>
              </a:rPr>
              <a:t>missing</a:t>
            </a:r>
            <a:r>
              <a:rPr lang="en-US" sz="1400" kern="0">
                <a:latin typeface="Roboto" panose="02000000000000000000" pitchFamily="2" charset="0"/>
                <a:ea typeface="Roboto" panose="02000000000000000000" pitchFamily="2" charset="0"/>
                <a:cs typeface="Roboto" panose="02000000000000000000" pitchFamily="2" charset="0"/>
              </a:rPr>
              <a:t> </a:t>
            </a:r>
            <a:r>
              <a:rPr lang="en-US" sz="1400" b="1" kern="0">
                <a:latin typeface="Roboto" panose="02000000000000000000" pitchFamily="2" charset="0"/>
                <a:ea typeface="Roboto" panose="02000000000000000000" pitchFamily="2" charset="0"/>
                <a:cs typeface="Roboto" panose="02000000000000000000" pitchFamily="2" charset="0"/>
              </a:rPr>
              <a:t>titles. </a:t>
            </a:r>
            <a:r>
              <a:rPr lang="en-US" sz="1400">
                <a:effectLst/>
                <a:latin typeface="Roboto" panose="02000000000000000000" pitchFamily="2" charset="0"/>
                <a:ea typeface="Roboto" panose="02000000000000000000" pitchFamily="2" charset="0"/>
                <a:cs typeface="Roboto" panose="02000000000000000000" pitchFamily="2" charset="0"/>
              </a:rPr>
              <a:t>Add “continued” or (1 of 3), (2 of 3), (3 of 3) at the end of the slide title (as an example) to prevent duplicate and missing title 508 errors. Every slide needs a title.</a:t>
            </a:r>
            <a:endParaRPr lang="en-US" sz="1400" kern="0">
              <a:latin typeface="Roboto" panose="02000000000000000000" pitchFamily="2" charset="0"/>
              <a:ea typeface="Roboto" panose="02000000000000000000" pitchFamily="2" charset="0"/>
              <a:cs typeface="Roboto" panose="02000000000000000000" pitchFamily="2" charset="0"/>
            </a:endParaRPr>
          </a:p>
          <a:p>
            <a:pPr>
              <a:spcBef>
                <a:spcPts val="0"/>
              </a:spcBef>
              <a:spcAft>
                <a:spcPts val="600"/>
              </a:spcAft>
            </a:pPr>
            <a:r>
              <a:rPr lang="en-US" sz="1400" b="1" kern="0">
                <a:latin typeface="Roboto" panose="02000000000000000000" pitchFamily="2" charset="0"/>
                <a:ea typeface="Roboto" panose="02000000000000000000" pitchFamily="2" charset="0"/>
                <a:cs typeface="Roboto" panose="02000000000000000000" pitchFamily="2" charset="0"/>
              </a:rPr>
              <a:t>Do not use multiple spaces</a:t>
            </a:r>
            <a:r>
              <a:rPr lang="en-US" sz="1400" kern="0">
                <a:latin typeface="Roboto" panose="02000000000000000000" pitchFamily="2" charset="0"/>
                <a:ea typeface="Roboto" panose="02000000000000000000" pitchFamily="2" charset="0"/>
                <a:cs typeface="Roboto" panose="02000000000000000000" pitchFamily="2" charset="0"/>
              </a:rPr>
              <a:t>, </a:t>
            </a:r>
            <a:r>
              <a:rPr lang="en-US" sz="1400" b="1" kern="0">
                <a:latin typeface="Roboto" panose="02000000000000000000" pitchFamily="2" charset="0"/>
                <a:ea typeface="Roboto" panose="02000000000000000000" pitchFamily="2" charset="0"/>
                <a:cs typeface="Roboto" panose="02000000000000000000" pitchFamily="2" charset="0"/>
              </a:rPr>
              <a:t>empty paragraphs</a:t>
            </a:r>
            <a:r>
              <a:rPr lang="en-US" sz="1400" kern="0">
                <a:latin typeface="Roboto" panose="02000000000000000000" pitchFamily="2" charset="0"/>
                <a:ea typeface="Roboto" panose="02000000000000000000" pitchFamily="2" charset="0"/>
                <a:cs typeface="Roboto" panose="02000000000000000000" pitchFamily="2" charset="0"/>
              </a:rPr>
              <a:t>, or </a:t>
            </a:r>
            <a:r>
              <a:rPr lang="en-US" sz="1400" b="1" kern="0">
                <a:latin typeface="Roboto" panose="02000000000000000000" pitchFamily="2" charset="0"/>
                <a:ea typeface="Roboto" panose="02000000000000000000" pitchFamily="2" charset="0"/>
                <a:cs typeface="Roboto" panose="02000000000000000000" pitchFamily="2" charset="0"/>
              </a:rPr>
              <a:t>strings of tabs </a:t>
            </a:r>
            <a:r>
              <a:rPr lang="en-US" sz="1400" kern="0">
                <a:latin typeface="Roboto" panose="02000000000000000000" pitchFamily="2" charset="0"/>
                <a:ea typeface="Roboto" panose="02000000000000000000" pitchFamily="2" charset="0"/>
                <a:cs typeface="Roboto" panose="02000000000000000000" pitchFamily="2" charset="0"/>
              </a:rPr>
              <a:t>to visually adjust your content, as every such repeated character must then be manually stripped from all slides before posting.  Instead:</a:t>
            </a:r>
          </a:p>
          <a:p>
            <a:pPr lvl="1">
              <a:spcBef>
                <a:spcPts val="0"/>
              </a:spcBef>
              <a:spcAft>
                <a:spcPts val="600"/>
              </a:spcAft>
            </a:pPr>
            <a:r>
              <a:rPr lang="en-US" sz="1400" kern="0">
                <a:latin typeface="Roboto" panose="02000000000000000000" pitchFamily="2" charset="0"/>
                <a:ea typeface="Roboto" panose="02000000000000000000" pitchFamily="2" charset="0"/>
                <a:cs typeface="Roboto" panose="02000000000000000000" pitchFamily="2" charset="0"/>
              </a:rPr>
              <a:t>Use soft returns to bump content to the next line in lieu of spaces (Shift + Enter)</a:t>
            </a:r>
          </a:p>
          <a:p>
            <a:pPr lvl="1">
              <a:spcBef>
                <a:spcPts val="0"/>
              </a:spcBef>
              <a:spcAft>
                <a:spcPts val="1000"/>
              </a:spcAft>
            </a:pPr>
            <a:r>
              <a:rPr lang="en-US" sz="1400" kern="0">
                <a:latin typeface="Roboto" panose="02000000000000000000" pitchFamily="2" charset="0"/>
                <a:ea typeface="Roboto" panose="02000000000000000000" pitchFamily="2" charset="0"/>
                <a:cs typeface="Roboto" panose="02000000000000000000" pitchFamily="2" charset="0"/>
              </a:rPr>
              <a:t>Manage paragraph spacing and tabs in the “Paragraph” panel.</a:t>
            </a:r>
          </a:p>
          <a:p>
            <a:pPr>
              <a:spcBef>
                <a:spcPts val="0"/>
              </a:spcBef>
              <a:spcAft>
                <a:spcPts val="600"/>
              </a:spcAft>
            </a:pPr>
            <a:r>
              <a:rPr lang="en-US" sz="1400" b="1" kern="0">
                <a:latin typeface="Roboto" panose="02000000000000000000" pitchFamily="2" charset="0"/>
                <a:ea typeface="Roboto" panose="02000000000000000000" pitchFamily="2" charset="0"/>
                <a:cs typeface="Roboto" panose="02000000000000000000" pitchFamily="2" charset="0"/>
              </a:rPr>
              <a:t>Every image </a:t>
            </a:r>
            <a:r>
              <a:rPr lang="en-US" sz="1400" kern="0">
                <a:latin typeface="Roboto" panose="02000000000000000000" pitchFamily="2" charset="0"/>
                <a:ea typeface="Roboto" panose="02000000000000000000" pitchFamily="2" charset="0"/>
                <a:cs typeface="Roboto" panose="02000000000000000000" pitchFamily="2" charset="0"/>
              </a:rPr>
              <a:t>or visual element used must either have alternative “alt” text applied or be marked as “decorative,” to ensure 508 compliance.</a:t>
            </a:r>
          </a:p>
          <a:p>
            <a:pPr lvl="1">
              <a:spcBef>
                <a:spcPts val="0"/>
              </a:spcBef>
              <a:spcAft>
                <a:spcPts val="600"/>
              </a:spcAft>
            </a:pPr>
            <a:r>
              <a:rPr lang="en-US" sz="1400" kern="0">
                <a:latin typeface="Roboto" panose="02000000000000000000" pitchFamily="2" charset="0"/>
                <a:ea typeface="Roboto" panose="02000000000000000000" pitchFamily="2" charset="0"/>
                <a:cs typeface="Roboto" panose="02000000000000000000" pitchFamily="2" charset="0"/>
              </a:rPr>
              <a:t>Alt text translates visual information into verbal information, which is read aloud in screen readers, while items marked “decorative” are skipped.  </a:t>
            </a:r>
          </a:p>
          <a:p>
            <a:pPr lvl="2">
              <a:spcBef>
                <a:spcPts val="0"/>
              </a:spcBef>
              <a:spcAft>
                <a:spcPts val="600"/>
              </a:spcAft>
            </a:pPr>
            <a:r>
              <a:rPr lang="en-US" sz="1400" kern="0">
                <a:latin typeface="Roboto" panose="02000000000000000000" pitchFamily="2" charset="0"/>
                <a:ea typeface="Roboto" panose="02000000000000000000" pitchFamily="2" charset="0"/>
                <a:cs typeface="Roboto" panose="02000000000000000000" pitchFamily="2" charset="0"/>
              </a:rPr>
              <a:t>This step is required to deliver the full message provided by any graphics.</a:t>
            </a:r>
          </a:p>
          <a:p>
            <a:pPr lvl="2">
              <a:spcBef>
                <a:spcPts val="0"/>
              </a:spcBef>
              <a:spcAft>
                <a:spcPts val="600"/>
              </a:spcAft>
            </a:pPr>
            <a:r>
              <a:rPr lang="en-US" sz="1400" kern="0">
                <a:latin typeface="Roboto" panose="02000000000000000000" pitchFamily="2" charset="0"/>
                <a:ea typeface="Roboto" panose="02000000000000000000" pitchFamily="2" charset="0"/>
                <a:cs typeface="Roboto" panose="02000000000000000000" pitchFamily="2" charset="0"/>
              </a:rPr>
              <a:t>The person who laid out the content should also provide </a:t>
            </a:r>
            <a:br>
              <a:rPr lang="en-US" sz="1400" kern="0">
                <a:latin typeface="Roboto" panose="02000000000000000000" pitchFamily="2" charset="0"/>
                <a:ea typeface="Roboto" panose="02000000000000000000" pitchFamily="2" charset="0"/>
                <a:cs typeface="Roboto" panose="02000000000000000000" pitchFamily="2" charset="0"/>
              </a:rPr>
            </a:br>
            <a:r>
              <a:rPr lang="en-US" sz="1400" kern="0">
                <a:latin typeface="Roboto" panose="02000000000000000000" pitchFamily="2" charset="0"/>
                <a:ea typeface="Roboto" panose="02000000000000000000" pitchFamily="2" charset="0"/>
                <a:cs typeface="Roboto" panose="02000000000000000000" pitchFamily="2" charset="0"/>
              </a:rPr>
              <a:t>that alternate information to ensure their message stays intact.</a:t>
            </a:r>
          </a:p>
        </p:txBody>
      </p:sp>
      <p:sp>
        <p:nvSpPr>
          <p:cNvPr id="2" name="Text Placeholder 2">
            <a:extLst>
              <a:ext uri="{FF2B5EF4-FFF2-40B4-BE49-F238E27FC236}">
                <a16:creationId xmlns:a16="http://schemas.microsoft.com/office/drawing/2014/main" id="{A8C474BF-4916-0596-FCED-C1154C8A654D}"/>
              </a:ext>
            </a:extLst>
          </p:cNvPr>
          <p:cNvSpPr txBox="1">
            <a:spLocks/>
          </p:cNvSpPr>
          <p:nvPr/>
        </p:nvSpPr>
        <p:spPr>
          <a:xfrm>
            <a:off x="4403952" y="6214392"/>
            <a:ext cx="4581525" cy="552450"/>
          </a:xfrm>
          <a:prstGeom prst="rect">
            <a:avLst/>
          </a:prstGeom>
          <a:solidFill>
            <a:schemeClr val="accent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800">
              <a:solidFill>
                <a:srgbClr val="FFFFFF"/>
              </a:solidFill>
            </a:endParaRPr>
          </a:p>
        </p:txBody>
      </p:sp>
    </p:spTree>
    <p:custDataLst>
      <p:tags r:id="rId1"/>
    </p:custDataLst>
    <p:extLst>
      <p:ext uri="{BB962C8B-B14F-4D97-AF65-F5344CB8AC3E}">
        <p14:creationId xmlns:p14="http://schemas.microsoft.com/office/powerpoint/2010/main" val="2466114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AA3FDC5A-8B12-397C-0F26-F459AF9FA491}"/>
              </a:ext>
            </a:extLst>
          </p:cNvPr>
          <p:cNvSpPr>
            <a:spLocks noGrp="1"/>
          </p:cNvSpPr>
          <p:nvPr>
            <p:ph type="title" idx="4294967295"/>
          </p:nvPr>
        </p:nvSpPr>
        <p:spPr>
          <a:xfrm>
            <a:off x="0" y="-673100"/>
            <a:ext cx="10515600" cy="673100"/>
          </a:xfrm>
          <a:prstGeom prst="rect">
            <a:avLst/>
          </a:prstGeom>
        </p:spPr>
        <p:txBody>
          <a:bodyPr anchor="b"/>
          <a:lstStyle/>
          <a:p>
            <a:r>
              <a:rPr lang="en-US">
                <a:solidFill>
                  <a:srgbClr val="E9F0F2"/>
                </a:solidFill>
              </a:rPr>
              <a:t>Intro Slide</a:t>
            </a:r>
          </a:p>
        </p:txBody>
      </p:sp>
      <p:sp>
        <p:nvSpPr>
          <p:cNvPr id="6" name="Text Placeholder 5">
            <a:extLst>
              <a:ext uri="{FF2B5EF4-FFF2-40B4-BE49-F238E27FC236}">
                <a16:creationId xmlns:a16="http://schemas.microsoft.com/office/drawing/2014/main" id="{2CA2CB1E-D7D6-775E-9222-5CE340768A7D}"/>
              </a:ext>
            </a:extLst>
          </p:cNvPr>
          <p:cNvSpPr>
            <a:spLocks noGrp="1"/>
          </p:cNvSpPr>
          <p:nvPr>
            <p:ph type="body" sz="quarter" idx="15"/>
          </p:nvPr>
        </p:nvSpPr>
        <p:spPr>
          <a:xfrm>
            <a:off x="239400" y="964397"/>
            <a:ext cx="5654772" cy="2048618"/>
          </a:xfrm>
        </p:spPr>
        <p:txBody>
          <a:bodyPr/>
          <a:lstStyle/>
          <a:p>
            <a:pPr lvl="0"/>
            <a:r>
              <a:rPr lang="en-US"/>
              <a:t>Workforce Opportunity for Rural Communities  (WORC) Initiative Round 6​</a:t>
            </a:r>
          </a:p>
        </p:txBody>
      </p:sp>
      <p:sp>
        <p:nvSpPr>
          <p:cNvPr id="2" name="Text Placeholder 1">
            <a:extLst>
              <a:ext uri="{FF2B5EF4-FFF2-40B4-BE49-F238E27FC236}">
                <a16:creationId xmlns:a16="http://schemas.microsoft.com/office/drawing/2014/main" id="{CFF6BC05-BE95-CB1E-5271-5D47679C438A}"/>
              </a:ext>
            </a:extLst>
          </p:cNvPr>
          <p:cNvSpPr>
            <a:spLocks noGrp="1"/>
          </p:cNvSpPr>
          <p:nvPr>
            <p:ph type="body" sz="quarter" idx="11"/>
          </p:nvPr>
        </p:nvSpPr>
        <p:spPr>
          <a:xfrm>
            <a:off x="239401" y="3570609"/>
            <a:ext cx="5654772" cy="2048618"/>
          </a:xfrm>
        </p:spPr>
        <p:txBody>
          <a:bodyPr/>
          <a:lstStyle/>
          <a:p>
            <a:r>
              <a:rPr lang="en-US" sz="2400"/>
              <a:t>Potential Applicant Webinar</a:t>
            </a:r>
          </a:p>
        </p:txBody>
      </p:sp>
    </p:spTree>
    <p:custDataLst>
      <p:tags r:id="rId1"/>
    </p:custDataLst>
    <p:extLst>
      <p:ext uri="{BB962C8B-B14F-4D97-AF65-F5344CB8AC3E}">
        <p14:creationId xmlns:p14="http://schemas.microsoft.com/office/powerpoint/2010/main" val="2989129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FF29AF7-BC93-0FF1-3C00-9ED026E03539}"/>
              </a:ext>
            </a:extLst>
          </p:cNvPr>
          <p:cNvSpPr>
            <a:spLocks noGrp="1"/>
          </p:cNvSpPr>
          <p:nvPr>
            <p:ph type="title"/>
          </p:nvPr>
        </p:nvSpPr>
        <p:spPr/>
        <p:txBody>
          <a:bodyPr/>
          <a:lstStyle/>
          <a:p>
            <a:r>
              <a:rPr lang="en-US" sz="3500"/>
              <a:t>Moderator</a:t>
            </a:r>
          </a:p>
        </p:txBody>
      </p:sp>
      <p:sp>
        <p:nvSpPr>
          <p:cNvPr id="22" name="Text Placeholder 21">
            <a:extLst>
              <a:ext uri="{FF2B5EF4-FFF2-40B4-BE49-F238E27FC236}">
                <a16:creationId xmlns:a16="http://schemas.microsoft.com/office/drawing/2014/main" id="{D92F56AD-CD0C-BA06-A77A-811BD1384218}"/>
              </a:ext>
            </a:extLst>
          </p:cNvPr>
          <p:cNvSpPr>
            <a:spLocks noGrp="1"/>
          </p:cNvSpPr>
          <p:nvPr>
            <p:ph type="body" sz="quarter" idx="30"/>
          </p:nvPr>
        </p:nvSpPr>
        <p:spPr/>
        <p:txBody>
          <a:bodyPr/>
          <a:lstStyle/>
          <a:p>
            <a:r>
              <a:rPr kumimoji="0" lang="en-US" sz="4400" b="0" i="0" u="none" strike="noStrike" kern="1200" cap="none" spc="0" normalizeH="0" baseline="0" noProof="0">
                <a:ln>
                  <a:noFill/>
                </a:ln>
                <a:solidFill>
                  <a:srgbClr val="0A2367"/>
                </a:solidFill>
                <a:effectLst/>
                <a:uLnTx/>
                <a:uFillTx/>
                <a:latin typeface="Calibri" panose="020F0502020204030204"/>
                <a:ea typeface="+mn-ea"/>
                <a:cs typeface="+mn-cs"/>
              </a:rPr>
              <a:t>Robert Kight</a:t>
            </a:r>
            <a:endParaRPr lang="en-US" sz="1800"/>
          </a:p>
        </p:txBody>
      </p:sp>
      <p:sp>
        <p:nvSpPr>
          <p:cNvPr id="23" name="Text Placeholder 22">
            <a:extLst>
              <a:ext uri="{FF2B5EF4-FFF2-40B4-BE49-F238E27FC236}">
                <a16:creationId xmlns:a16="http://schemas.microsoft.com/office/drawing/2014/main" id="{A646608B-2032-D50E-DCEE-D66440A6DD44}"/>
              </a:ext>
            </a:extLst>
          </p:cNvPr>
          <p:cNvSpPr>
            <a:spLocks noGrp="1"/>
          </p:cNvSpPr>
          <p:nvPr>
            <p:ph type="body" sz="quarter" idx="31"/>
          </p:nvPr>
        </p:nvSpPr>
        <p:spPr>
          <a:xfrm>
            <a:off x="3510781" y="3769581"/>
            <a:ext cx="5127508" cy="485119"/>
          </a:xfrm>
        </p:spPr>
        <p:txBody>
          <a:bodyPr lIns="91440" tIns="45720" rIns="91440" bIns="45720" anchor="ctr"/>
          <a:lstStyle/>
          <a:p>
            <a:r>
              <a:rPr lang="en-US" sz="1800" b="0"/>
              <a:t>Division Chief, Adult Services &amp; Governance </a:t>
            </a:r>
          </a:p>
        </p:txBody>
      </p:sp>
      <p:sp>
        <p:nvSpPr>
          <p:cNvPr id="24" name="Text Placeholder 23">
            <a:extLst>
              <a:ext uri="{FF2B5EF4-FFF2-40B4-BE49-F238E27FC236}">
                <a16:creationId xmlns:a16="http://schemas.microsoft.com/office/drawing/2014/main" id="{BF91DBDC-572A-BB06-6BB4-060070D54347}"/>
              </a:ext>
            </a:extLst>
          </p:cNvPr>
          <p:cNvSpPr>
            <a:spLocks noGrp="1"/>
          </p:cNvSpPr>
          <p:nvPr>
            <p:ph type="body" sz="quarter" idx="32"/>
          </p:nvPr>
        </p:nvSpPr>
        <p:spPr>
          <a:xfrm>
            <a:off x="3298658" y="4259494"/>
            <a:ext cx="5594684" cy="1020778"/>
          </a:xfrm>
        </p:spPr>
        <p:txBody>
          <a:bodyPr/>
          <a:lstStyle/>
          <a:p>
            <a:pPr lvl="0"/>
            <a:r>
              <a:rPr lang="en-US" sz="1600" b="0"/>
              <a:t>Office of Workforce Investment (WOI) </a:t>
            </a:r>
          </a:p>
          <a:p>
            <a:pPr lvl="0"/>
            <a:r>
              <a:rPr lang="en-US" sz="1600" b="0"/>
              <a:t>US Department of Labor (DOL)</a:t>
            </a:r>
          </a:p>
          <a:p>
            <a:pPr lvl="0"/>
            <a:r>
              <a:rPr lang="en-US" sz="1600" b="0"/>
              <a:t>Employment and Training Administration (ETA)</a:t>
            </a:r>
          </a:p>
          <a:p>
            <a:endParaRPr lang="en-US" sz="1600" b="0"/>
          </a:p>
        </p:txBody>
      </p:sp>
      <p:sp>
        <p:nvSpPr>
          <p:cNvPr id="2" name="Slide Number Placeholder 1">
            <a:extLst>
              <a:ext uri="{FF2B5EF4-FFF2-40B4-BE49-F238E27FC236}">
                <a16:creationId xmlns:a16="http://schemas.microsoft.com/office/drawing/2014/main" id="{01E910CB-3CDE-610C-6F18-ABD4DF25F9C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6" name="Picture 5">
            <a:extLst>
              <a:ext uri="{FF2B5EF4-FFF2-40B4-BE49-F238E27FC236}">
                <a16:creationId xmlns:a16="http://schemas.microsoft.com/office/drawing/2014/main" id="{20E2850C-B0F2-4E00-DE63-97190566BD6F}"/>
              </a:ext>
            </a:extLst>
          </p:cNvPr>
          <p:cNvPicPr>
            <a:picLocks noChangeAspect="1"/>
          </p:cNvPicPr>
          <p:nvPr/>
        </p:nvPicPr>
        <p:blipFill>
          <a:blip r:embed="rId3"/>
          <a:stretch>
            <a:fillRect/>
          </a:stretch>
        </p:blipFill>
        <p:spPr>
          <a:xfrm>
            <a:off x="4205020" y="6135306"/>
            <a:ext cx="5297883" cy="686007"/>
          </a:xfrm>
          <a:prstGeom prst="rect">
            <a:avLst/>
          </a:prstGeom>
        </p:spPr>
      </p:pic>
    </p:spTree>
    <p:extLst>
      <p:ext uri="{BB962C8B-B14F-4D97-AF65-F5344CB8AC3E}">
        <p14:creationId xmlns:p14="http://schemas.microsoft.com/office/powerpoint/2010/main" val="2428017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303C28E-851D-2FBA-199A-59DDFFB7F369}"/>
              </a:ext>
            </a:extLst>
          </p:cNvPr>
          <p:cNvSpPr>
            <a:spLocks noGrp="1"/>
          </p:cNvSpPr>
          <p:nvPr>
            <p:ph type="body" sz="quarter" idx="12"/>
          </p:nvPr>
        </p:nvSpPr>
        <p:spPr/>
        <p:txBody>
          <a:bodyPr/>
          <a:lstStyle/>
          <a:p>
            <a:pPr>
              <a:lnSpc>
                <a:spcPct val="100000"/>
              </a:lnSpc>
              <a:buFont typeface="Wingdings" panose="05000000000000000000" pitchFamily="2" charset="2"/>
              <a:buChar char="§"/>
            </a:pPr>
            <a:r>
              <a:rPr lang="en-US">
                <a:solidFill>
                  <a:schemeClr val="tx1">
                    <a:lumMod val="50000"/>
                  </a:schemeClr>
                </a:solidFill>
              </a:rPr>
              <a:t>Provide high-level overview of the WORC FOA to complement available technical assistance sessions</a:t>
            </a:r>
          </a:p>
          <a:p>
            <a:pPr>
              <a:lnSpc>
                <a:spcPct val="100000"/>
              </a:lnSpc>
              <a:buFont typeface="Wingdings" panose="05000000000000000000" pitchFamily="2" charset="2"/>
              <a:buChar char="§"/>
            </a:pPr>
            <a:r>
              <a:rPr lang="en-US">
                <a:solidFill>
                  <a:schemeClr val="tx1">
                    <a:lumMod val="50000"/>
                  </a:schemeClr>
                </a:solidFill>
              </a:rPr>
              <a:t>Provide information to help you understand the concepts and major elements of the FOA</a:t>
            </a:r>
          </a:p>
          <a:p>
            <a:pPr>
              <a:lnSpc>
                <a:spcPct val="100000"/>
              </a:lnSpc>
              <a:buFont typeface="Wingdings" panose="05000000000000000000" pitchFamily="2" charset="2"/>
              <a:buChar char="§"/>
            </a:pPr>
            <a:r>
              <a:rPr lang="en-US">
                <a:solidFill>
                  <a:schemeClr val="tx1">
                    <a:lumMod val="50000"/>
                  </a:schemeClr>
                </a:solidFill>
              </a:rPr>
              <a:t>Anticipate and clarify baseline FOA questions and details (This webcast is pre-recorded) </a:t>
            </a:r>
          </a:p>
          <a:p>
            <a:endParaRPr lang="en-US"/>
          </a:p>
        </p:txBody>
      </p:sp>
      <p:sp>
        <p:nvSpPr>
          <p:cNvPr id="3" name="Title 2">
            <a:extLst>
              <a:ext uri="{FF2B5EF4-FFF2-40B4-BE49-F238E27FC236}">
                <a16:creationId xmlns:a16="http://schemas.microsoft.com/office/drawing/2014/main" id="{C46BB9AC-A3FD-6514-30DF-2F0D2E4FE158}"/>
              </a:ext>
            </a:extLst>
          </p:cNvPr>
          <p:cNvSpPr>
            <a:spLocks noGrp="1"/>
          </p:cNvSpPr>
          <p:nvPr>
            <p:ph type="title"/>
          </p:nvPr>
        </p:nvSpPr>
        <p:spPr/>
        <p:txBody>
          <a:bodyPr/>
          <a:lstStyle/>
          <a:p>
            <a:r>
              <a:rPr lang="en-US"/>
              <a:t>Today’s Objectives</a:t>
            </a:r>
          </a:p>
        </p:txBody>
      </p:sp>
      <p:sp>
        <p:nvSpPr>
          <p:cNvPr id="4" name="Slide Number Placeholder 3">
            <a:extLst>
              <a:ext uri="{FF2B5EF4-FFF2-40B4-BE49-F238E27FC236}">
                <a16:creationId xmlns:a16="http://schemas.microsoft.com/office/drawing/2014/main" id="{9C6322B1-7974-7104-2B82-499CECD4C0F0}"/>
              </a:ext>
            </a:extLst>
          </p:cNvPr>
          <p:cNvSpPr>
            <a:spLocks noGrp="1"/>
          </p:cNvSpPr>
          <p:nvPr>
            <p:ph type="sldNum" sz="quarter" idx="4"/>
          </p:nvPr>
        </p:nvSpPr>
        <p:spPr/>
        <p:txBody>
          <a:bodyPr/>
          <a:lstStyle/>
          <a:p>
            <a:fld id="{E1CE52AA-BB93-4FDB-9629-C6421C98F39B}" type="slidenum">
              <a:rPr lang="en-US" smtClean="0"/>
              <a:pPr/>
              <a:t>4</a:t>
            </a:fld>
            <a:endParaRPr lang="en-US"/>
          </a:p>
        </p:txBody>
      </p:sp>
      <p:pic>
        <p:nvPicPr>
          <p:cNvPr id="6" name="Picture 5">
            <a:extLst>
              <a:ext uri="{FF2B5EF4-FFF2-40B4-BE49-F238E27FC236}">
                <a16:creationId xmlns:a16="http://schemas.microsoft.com/office/drawing/2014/main" id="{C93B35EF-F1E5-5F9C-212A-1DB58942DABA}"/>
              </a:ext>
            </a:extLst>
          </p:cNvPr>
          <p:cNvPicPr>
            <a:picLocks noChangeAspect="1"/>
          </p:cNvPicPr>
          <p:nvPr/>
        </p:nvPicPr>
        <p:blipFill>
          <a:blip r:embed="rId3"/>
          <a:stretch>
            <a:fillRect/>
          </a:stretch>
        </p:blipFill>
        <p:spPr>
          <a:xfrm>
            <a:off x="4205020" y="6135306"/>
            <a:ext cx="5297883" cy="686007"/>
          </a:xfrm>
          <a:prstGeom prst="rect">
            <a:avLst/>
          </a:prstGeom>
        </p:spPr>
      </p:pic>
    </p:spTree>
    <p:extLst>
      <p:ext uri="{BB962C8B-B14F-4D97-AF65-F5344CB8AC3E}">
        <p14:creationId xmlns:p14="http://schemas.microsoft.com/office/powerpoint/2010/main" val="659431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D4FAE611-E86C-4CD9-9C8F-0E026827848F}"/>
              </a:ext>
            </a:extLst>
          </p:cNvPr>
          <p:cNvSpPr>
            <a:spLocks noGrp="1"/>
          </p:cNvSpPr>
          <p:nvPr>
            <p:ph type="title"/>
          </p:nvPr>
        </p:nvSpPr>
        <p:spPr>
          <a:prstGeom prst="rect">
            <a:avLst/>
          </a:prstGeom>
        </p:spPr>
        <p:txBody>
          <a:bodyPr anchor="t"/>
          <a:lstStyle/>
          <a:p>
            <a:r>
              <a:rPr lang="en-US" sz="3500"/>
              <a:t>Presenters</a:t>
            </a:r>
          </a:p>
        </p:txBody>
      </p:sp>
      <p:sp>
        <p:nvSpPr>
          <p:cNvPr id="35" name="Text Placeholder 34">
            <a:extLst>
              <a:ext uri="{FF2B5EF4-FFF2-40B4-BE49-F238E27FC236}">
                <a16:creationId xmlns:a16="http://schemas.microsoft.com/office/drawing/2014/main" id="{2A8FC586-D377-2B13-A018-91B39C9669BE}"/>
              </a:ext>
            </a:extLst>
          </p:cNvPr>
          <p:cNvSpPr>
            <a:spLocks noGrp="1"/>
          </p:cNvSpPr>
          <p:nvPr>
            <p:ph type="body" sz="quarter" idx="45"/>
          </p:nvPr>
        </p:nvSpPr>
        <p:spPr>
          <a:xfrm>
            <a:off x="269488" y="2757100"/>
            <a:ext cx="3474720" cy="480598"/>
          </a:xfrm>
        </p:spPr>
        <p:txBody>
          <a:bodyPr/>
          <a:lstStyle/>
          <a:p>
            <a:r>
              <a:rPr lang="en-US" sz="2800" b="0" dirty="0">
                <a:solidFill>
                  <a:srgbClr val="003366"/>
                </a:solidFill>
              </a:rPr>
              <a:t>Kinsey</a:t>
            </a:r>
            <a:r>
              <a:rPr lang="en-US" sz="2800" b="0" dirty="0"/>
              <a:t> Walker </a:t>
            </a:r>
          </a:p>
        </p:txBody>
      </p:sp>
      <p:sp>
        <p:nvSpPr>
          <p:cNvPr id="36" name="Text Placeholder 35">
            <a:extLst>
              <a:ext uri="{FF2B5EF4-FFF2-40B4-BE49-F238E27FC236}">
                <a16:creationId xmlns:a16="http://schemas.microsoft.com/office/drawing/2014/main" id="{0A73751B-A1E7-EAB3-7555-051946E126E2}"/>
              </a:ext>
            </a:extLst>
          </p:cNvPr>
          <p:cNvSpPr>
            <a:spLocks noGrp="1"/>
          </p:cNvSpPr>
          <p:nvPr>
            <p:ph type="body" sz="quarter" idx="46"/>
          </p:nvPr>
        </p:nvSpPr>
        <p:spPr>
          <a:xfrm>
            <a:off x="277190" y="3150924"/>
            <a:ext cx="3474720" cy="377797"/>
          </a:xfrm>
        </p:spPr>
        <p:txBody>
          <a:bodyPr/>
          <a:lstStyle/>
          <a:p>
            <a:r>
              <a:rPr lang="en-US"/>
              <a:t>Program Analyst</a:t>
            </a:r>
          </a:p>
        </p:txBody>
      </p:sp>
      <p:sp>
        <p:nvSpPr>
          <p:cNvPr id="37" name="Text Placeholder 36">
            <a:extLst>
              <a:ext uri="{FF2B5EF4-FFF2-40B4-BE49-F238E27FC236}">
                <a16:creationId xmlns:a16="http://schemas.microsoft.com/office/drawing/2014/main" id="{563AC347-5A6D-EA18-CF60-E5FEDA5E6AEE}"/>
              </a:ext>
            </a:extLst>
          </p:cNvPr>
          <p:cNvSpPr>
            <a:spLocks noGrp="1"/>
          </p:cNvSpPr>
          <p:nvPr>
            <p:ph type="body" sz="quarter" idx="47"/>
          </p:nvPr>
        </p:nvSpPr>
        <p:spPr>
          <a:xfrm>
            <a:off x="199" y="3151999"/>
            <a:ext cx="4056626" cy="1020778"/>
          </a:xfrm>
        </p:spPr>
        <p:txBody>
          <a:bodyPr/>
          <a:lstStyle/>
          <a:p>
            <a:r>
              <a:rPr lang="en-US" b="0">
                <a:solidFill>
                  <a:schemeClr val="accent6">
                    <a:lumMod val="50000"/>
                  </a:schemeClr>
                </a:solidFill>
              </a:rPr>
              <a:t>Appalachian Regional Commission (ARC)</a:t>
            </a:r>
          </a:p>
        </p:txBody>
      </p:sp>
      <p:sp>
        <p:nvSpPr>
          <p:cNvPr id="18" name="Slide Number Placeholder 17">
            <a:extLst>
              <a:ext uri="{FF2B5EF4-FFF2-40B4-BE49-F238E27FC236}">
                <a16:creationId xmlns:a16="http://schemas.microsoft.com/office/drawing/2014/main" id="{F042F9D7-F712-2700-933F-9D546C59E27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8" name="TextBox 27">
            <a:extLst>
              <a:ext uri="{FF2B5EF4-FFF2-40B4-BE49-F238E27FC236}">
                <a16:creationId xmlns:a16="http://schemas.microsoft.com/office/drawing/2014/main" id="{B634FE8A-824D-FDDE-7189-89155F76682D}"/>
              </a:ext>
            </a:extLst>
          </p:cNvPr>
          <p:cNvSpPr txBox="1"/>
          <p:nvPr/>
        </p:nvSpPr>
        <p:spPr>
          <a:xfrm>
            <a:off x="4006658" y="2754750"/>
            <a:ext cx="3327520" cy="1077218"/>
          </a:xfrm>
          <a:prstGeom prst="rect">
            <a:avLst/>
          </a:prstGeom>
          <a:noFill/>
        </p:spPr>
        <p:txBody>
          <a:bodyPr wrap="square">
            <a:spAutoFit/>
          </a:bodyPr>
          <a:lstStyle/>
          <a:p>
            <a:pPr algn="ctr"/>
            <a:r>
              <a:rPr lang="en-US" sz="2800">
                <a:solidFill>
                  <a:srgbClr val="003366"/>
                </a:solidFill>
              </a:rPr>
              <a:t>Cheyton Pendley ​</a:t>
            </a:r>
          </a:p>
          <a:p>
            <a:pPr algn="ctr"/>
            <a:r>
              <a:rPr lang="en-US" sz="1400" b="1">
                <a:solidFill>
                  <a:srgbClr val="003366"/>
                </a:solidFill>
              </a:rPr>
              <a:t>Program Analyst ​</a:t>
            </a:r>
          </a:p>
          <a:p>
            <a:pPr algn="ctr"/>
            <a:r>
              <a:rPr lang="en-US" sz="700" b="1">
                <a:solidFill>
                  <a:srgbClr val="003366"/>
                </a:solidFill>
              </a:rPr>
              <a:t> </a:t>
            </a:r>
          </a:p>
          <a:p>
            <a:pPr algn="ctr"/>
            <a:r>
              <a:rPr lang="en-US" sz="1400">
                <a:solidFill>
                  <a:schemeClr val="accent6">
                    <a:lumMod val="50000"/>
                  </a:schemeClr>
                </a:solidFill>
              </a:rPr>
              <a:t>Delta Regional Authority (DRA)</a:t>
            </a:r>
          </a:p>
        </p:txBody>
      </p:sp>
      <p:sp>
        <p:nvSpPr>
          <p:cNvPr id="34" name="TextBox 33">
            <a:extLst>
              <a:ext uri="{FF2B5EF4-FFF2-40B4-BE49-F238E27FC236}">
                <a16:creationId xmlns:a16="http://schemas.microsoft.com/office/drawing/2014/main" id="{5B13C246-1F7C-AC4E-5E10-7F9FBD3FE513}"/>
              </a:ext>
            </a:extLst>
          </p:cNvPr>
          <p:cNvSpPr txBox="1"/>
          <p:nvPr/>
        </p:nvSpPr>
        <p:spPr>
          <a:xfrm>
            <a:off x="7790137" y="2712322"/>
            <a:ext cx="4056626" cy="1077218"/>
          </a:xfrm>
          <a:prstGeom prst="rect">
            <a:avLst/>
          </a:prstGeom>
          <a:noFill/>
        </p:spPr>
        <p:txBody>
          <a:bodyPr wrap="square">
            <a:spAutoFit/>
          </a:bodyPr>
          <a:lstStyle/>
          <a:p>
            <a:pPr algn="ctr"/>
            <a:r>
              <a:rPr lang="en-US" sz="2800">
                <a:solidFill>
                  <a:srgbClr val="003366"/>
                </a:solidFill>
              </a:rPr>
              <a:t>Rich Grogan </a:t>
            </a:r>
            <a:r>
              <a:rPr lang="en-US">
                <a:solidFill>
                  <a:srgbClr val="003366"/>
                </a:solidFill>
              </a:rPr>
              <a:t>​</a:t>
            </a:r>
          </a:p>
          <a:p>
            <a:pPr algn="ctr"/>
            <a:r>
              <a:rPr lang="en-US" sz="1400" b="1">
                <a:solidFill>
                  <a:srgbClr val="003366"/>
                </a:solidFill>
              </a:rPr>
              <a:t>Executive Director​</a:t>
            </a:r>
          </a:p>
          <a:p>
            <a:pPr algn="ctr"/>
            <a:endParaRPr lang="en-US" sz="700" b="1">
              <a:solidFill>
                <a:srgbClr val="003366"/>
              </a:solidFill>
            </a:endParaRPr>
          </a:p>
          <a:p>
            <a:pPr algn="ctr"/>
            <a:r>
              <a:rPr lang="en-US" sz="1400">
                <a:solidFill>
                  <a:schemeClr val="accent6">
                    <a:lumMod val="50000"/>
                  </a:schemeClr>
                </a:solidFill>
              </a:rPr>
              <a:t>Northern Border Regional Commission (NBRC)</a:t>
            </a:r>
          </a:p>
        </p:txBody>
      </p:sp>
      <p:sp>
        <p:nvSpPr>
          <p:cNvPr id="40" name="TextBox 39">
            <a:extLst>
              <a:ext uri="{FF2B5EF4-FFF2-40B4-BE49-F238E27FC236}">
                <a16:creationId xmlns:a16="http://schemas.microsoft.com/office/drawing/2014/main" id="{2B28BB8C-134B-64DE-AE6F-E5FD0D0296AB}"/>
              </a:ext>
            </a:extLst>
          </p:cNvPr>
          <p:cNvSpPr txBox="1"/>
          <p:nvPr/>
        </p:nvSpPr>
        <p:spPr>
          <a:xfrm>
            <a:off x="274004" y="4409889"/>
            <a:ext cx="3474720" cy="1077218"/>
          </a:xfrm>
          <a:prstGeom prst="rect">
            <a:avLst/>
          </a:prstGeom>
          <a:noFill/>
        </p:spPr>
        <p:txBody>
          <a:bodyPr wrap="square">
            <a:spAutoFit/>
          </a:bodyPr>
          <a:lstStyle/>
          <a:p>
            <a:pPr algn="ctr" rtl="0" fontAlgn="base"/>
            <a:r>
              <a:rPr lang="en-US" sz="2800" b="0" i="0" u="none" strike="noStrike">
                <a:solidFill>
                  <a:srgbClr val="003366"/>
                </a:solidFill>
                <a:effectLst/>
                <a:latin typeface="+mj-lt"/>
              </a:rPr>
              <a:t>Willette Brown</a:t>
            </a:r>
            <a:r>
              <a:rPr lang="en-US" sz="2800" b="0" i="0">
                <a:solidFill>
                  <a:srgbClr val="003366"/>
                </a:solidFill>
                <a:effectLst/>
                <a:latin typeface="+mj-lt"/>
              </a:rPr>
              <a:t>​</a:t>
            </a:r>
          </a:p>
          <a:p>
            <a:pPr algn="ctr" rtl="0" fontAlgn="base"/>
            <a:r>
              <a:rPr lang="en-US" sz="1400" b="1" i="0" u="none" strike="noStrike">
                <a:solidFill>
                  <a:srgbClr val="003366"/>
                </a:solidFill>
                <a:effectLst/>
                <a:latin typeface="+mj-lt"/>
              </a:rPr>
              <a:t>Workforce Analyst</a:t>
            </a:r>
            <a:r>
              <a:rPr lang="en-US" sz="1400" b="0" i="0">
                <a:solidFill>
                  <a:srgbClr val="003366"/>
                </a:solidFill>
                <a:effectLst/>
                <a:latin typeface="+mj-lt"/>
              </a:rPr>
              <a:t>​</a:t>
            </a:r>
          </a:p>
          <a:p>
            <a:pPr algn="ctr" rtl="0" fontAlgn="base"/>
            <a:endParaRPr lang="en-US" sz="700" b="0" i="0">
              <a:solidFill>
                <a:srgbClr val="003366"/>
              </a:solidFill>
              <a:effectLst/>
              <a:latin typeface="+mj-lt"/>
            </a:endParaRPr>
          </a:p>
          <a:p>
            <a:pPr algn="ctr" rtl="0" fontAlgn="base"/>
            <a:r>
              <a:rPr lang="en-US" sz="1400" b="0" i="0" u="none" strike="noStrike">
                <a:solidFill>
                  <a:schemeClr val="accent6">
                    <a:lumMod val="50000"/>
                  </a:schemeClr>
                </a:solidFill>
                <a:effectLst/>
                <a:latin typeface="+mj-lt"/>
              </a:rPr>
              <a:t>US Department of Labor/ETA</a:t>
            </a:r>
            <a:endParaRPr lang="en-US" sz="1400" b="0" i="0">
              <a:solidFill>
                <a:schemeClr val="accent6">
                  <a:lumMod val="50000"/>
                </a:schemeClr>
              </a:solidFill>
              <a:effectLst/>
              <a:latin typeface="+mj-lt"/>
            </a:endParaRPr>
          </a:p>
        </p:txBody>
      </p:sp>
      <p:sp>
        <p:nvSpPr>
          <p:cNvPr id="42" name="TextBox 41">
            <a:extLst>
              <a:ext uri="{FF2B5EF4-FFF2-40B4-BE49-F238E27FC236}">
                <a16:creationId xmlns:a16="http://schemas.microsoft.com/office/drawing/2014/main" id="{08CCA275-B07B-6913-00C8-7EBE0F33B5C1}"/>
              </a:ext>
            </a:extLst>
          </p:cNvPr>
          <p:cNvSpPr txBox="1"/>
          <p:nvPr/>
        </p:nvSpPr>
        <p:spPr>
          <a:xfrm>
            <a:off x="3748724" y="4399801"/>
            <a:ext cx="3953467" cy="1061829"/>
          </a:xfrm>
          <a:prstGeom prst="rect">
            <a:avLst/>
          </a:prstGeom>
          <a:noFill/>
        </p:spPr>
        <p:txBody>
          <a:bodyPr wrap="square">
            <a:spAutoFit/>
          </a:bodyPr>
          <a:lstStyle/>
          <a:p>
            <a:pPr algn="ctr"/>
            <a:r>
              <a:rPr lang="en-US" sz="2800"/>
              <a:t>Jenifer McEnery​</a:t>
            </a:r>
            <a:endParaRPr lang="en-US"/>
          </a:p>
          <a:p>
            <a:pPr algn="ctr"/>
            <a:r>
              <a:rPr lang="en-US" sz="1400" b="1"/>
              <a:t>Grants Officer​</a:t>
            </a:r>
          </a:p>
          <a:p>
            <a:pPr algn="ctr"/>
            <a:endParaRPr lang="en-US" sz="700" b="1"/>
          </a:p>
          <a:p>
            <a:pPr algn="ctr"/>
            <a:r>
              <a:rPr lang="en-US" sz="1400">
                <a:solidFill>
                  <a:schemeClr val="accent6">
                    <a:lumMod val="75000"/>
                  </a:schemeClr>
                </a:solidFill>
              </a:rPr>
              <a:t>US Department of Labor/ETA</a:t>
            </a:r>
          </a:p>
        </p:txBody>
      </p:sp>
      <p:sp>
        <p:nvSpPr>
          <p:cNvPr id="44" name="TextBox 43">
            <a:extLst>
              <a:ext uri="{FF2B5EF4-FFF2-40B4-BE49-F238E27FC236}">
                <a16:creationId xmlns:a16="http://schemas.microsoft.com/office/drawing/2014/main" id="{02E67777-2F0A-08D8-DBDC-6E38525301F8}"/>
              </a:ext>
            </a:extLst>
          </p:cNvPr>
          <p:cNvSpPr txBox="1"/>
          <p:nvPr/>
        </p:nvSpPr>
        <p:spPr>
          <a:xfrm>
            <a:off x="7957033" y="4485775"/>
            <a:ext cx="3606238" cy="1031051"/>
          </a:xfrm>
          <a:prstGeom prst="rect">
            <a:avLst/>
          </a:prstGeom>
          <a:noFill/>
        </p:spPr>
        <p:txBody>
          <a:bodyPr wrap="square">
            <a:spAutoFit/>
          </a:bodyPr>
          <a:lstStyle/>
          <a:p>
            <a:pPr algn="ctr"/>
            <a:r>
              <a:rPr lang="en-US" sz="2800"/>
              <a:t>Sabrina Guerrier​</a:t>
            </a:r>
            <a:endParaRPr lang="en-US"/>
          </a:p>
          <a:p>
            <a:pPr algn="ctr"/>
            <a:r>
              <a:rPr lang="en-US" sz="1400" b="1"/>
              <a:t>Grants Management Specialist​</a:t>
            </a:r>
          </a:p>
          <a:p>
            <a:pPr algn="ctr"/>
            <a:endParaRPr lang="en-US" sz="500">
              <a:solidFill>
                <a:schemeClr val="accent6">
                  <a:lumMod val="50000"/>
                </a:schemeClr>
              </a:solidFill>
            </a:endParaRPr>
          </a:p>
          <a:p>
            <a:pPr algn="ctr"/>
            <a:r>
              <a:rPr lang="en-US" sz="1400">
                <a:solidFill>
                  <a:schemeClr val="accent6">
                    <a:lumMod val="50000"/>
                  </a:schemeClr>
                </a:solidFill>
              </a:rPr>
              <a:t>US Department of Labor/ETA</a:t>
            </a:r>
          </a:p>
        </p:txBody>
      </p:sp>
      <p:pic>
        <p:nvPicPr>
          <p:cNvPr id="4" name="Picture 3">
            <a:extLst>
              <a:ext uri="{FF2B5EF4-FFF2-40B4-BE49-F238E27FC236}">
                <a16:creationId xmlns:a16="http://schemas.microsoft.com/office/drawing/2014/main" id="{848B9218-6EF7-F60F-EBEC-2CB4DA99531A}"/>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2933120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D54E9ED1-C5CB-97AD-3F35-808E99FEB850}"/>
              </a:ext>
            </a:extLst>
          </p:cNvPr>
          <p:cNvSpPr txBox="1">
            <a:spLocks/>
          </p:cNvSpPr>
          <p:nvPr/>
        </p:nvSpPr>
        <p:spPr>
          <a:xfrm>
            <a:off x="741544" y="1208731"/>
            <a:ext cx="4714875" cy="3055566"/>
          </a:xfrm>
          <a:prstGeom prst="rect">
            <a:avLst/>
          </a:prstGeom>
        </p:spPr>
        <p:txBody>
          <a:bodyPr/>
          <a:lstStyle>
            <a:lvl1pPr marL="228600" indent="-228600" algn="ctr" defTabSz="914400" rtl="0" eaLnBrk="1" latinLnBrk="0" hangingPunct="1">
              <a:lnSpc>
                <a:spcPct val="90000"/>
              </a:lnSpc>
              <a:spcBef>
                <a:spcPts val="1000"/>
              </a:spcBef>
              <a:buFont typeface="Arial" panose="020B0604020202020204" pitchFamily="34" charset="0"/>
              <a:buChar char="•"/>
              <a:defRPr sz="350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Font typeface="Arial" panose="020B0604020202020204" pitchFamily="34" charset="0"/>
              <a:buNone/>
            </a:pPr>
            <a:r>
              <a:rPr lang="en-US" sz="4000"/>
              <a:t>WORC 6</a:t>
            </a:r>
          </a:p>
          <a:p>
            <a:pPr marL="0" indent="0">
              <a:buFont typeface="Arial" panose="020B0604020202020204" pitchFamily="34" charset="0"/>
              <a:buNone/>
            </a:pPr>
            <a:endParaRPr lang="en-US"/>
          </a:p>
          <a:p>
            <a:pPr marL="0" indent="0">
              <a:buFont typeface="Arial" panose="020B0604020202020204" pitchFamily="34" charset="0"/>
              <a:buNone/>
            </a:pPr>
            <a:endParaRPr lang="en-US"/>
          </a:p>
          <a:p>
            <a:pPr marL="0" indent="0">
              <a:buFont typeface="Arial" panose="020B0604020202020204" pitchFamily="34" charset="0"/>
              <a:buNone/>
            </a:pPr>
            <a:endParaRPr lang="en-US"/>
          </a:p>
        </p:txBody>
      </p:sp>
      <p:sp>
        <p:nvSpPr>
          <p:cNvPr id="2" name="Slide Number Placeholder 5">
            <a:extLst>
              <a:ext uri="{FF2B5EF4-FFF2-40B4-BE49-F238E27FC236}">
                <a16:creationId xmlns:a16="http://schemas.microsoft.com/office/drawing/2014/main" id="{49E200F8-54EA-E763-DE8A-A8300CCF936F}"/>
              </a:ext>
            </a:extLst>
          </p:cNvPr>
          <p:cNvSpPr>
            <a:spLocks noGrp="1"/>
          </p:cNvSpPr>
          <p:nvPr>
            <p:ph type="sldNum" sz="quarter" idx="4"/>
          </p:nvPr>
        </p:nvSpPr>
        <p:spPr>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6</a:t>
            </a:fld>
            <a:endParaRPr lang="en-US"/>
          </a:p>
        </p:txBody>
      </p:sp>
      <p:sp>
        <p:nvSpPr>
          <p:cNvPr id="5" name="Text Placeholder 6">
            <a:extLst>
              <a:ext uri="{FF2B5EF4-FFF2-40B4-BE49-F238E27FC236}">
                <a16:creationId xmlns:a16="http://schemas.microsoft.com/office/drawing/2014/main" id="{2B0C9DDB-4FFF-E39F-E7EA-05732B2E4CD0}"/>
              </a:ext>
            </a:extLst>
          </p:cNvPr>
          <p:cNvSpPr txBox="1">
            <a:spLocks/>
          </p:cNvSpPr>
          <p:nvPr/>
        </p:nvSpPr>
        <p:spPr>
          <a:xfrm>
            <a:off x="220684" y="3307829"/>
            <a:ext cx="5960314" cy="1912936"/>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solidFill>
                  <a:schemeClr val="bg1"/>
                </a:solidFill>
              </a:rPr>
              <a:t>ARC, DRA and NBRC Descriptions, </a:t>
            </a:r>
            <a:endParaRPr lang="en-US">
              <a:solidFill>
                <a:schemeClr val="bg1"/>
              </a:solidFill>
            </a:endParaRPr>
          </a:p>
          <a:p>
            <a:r>
              <a:rPr lang="en-US" sz="2000">
                <a:solidFill>
                  <a:schemeClr val="bg1"/>
                </a:solidFill>
              </a:rPr>
              <a:t>FOA Overview,                  </a:t>
            </a:r>
            <a:endParaRPr lang="en-US">
              <a:solidFill>
                <a:schemeClr val="bg1"/>
              </a:solidFill>
            </a:endParaRPr>
          </a:p>
          <a:p>
            <a:r>
              <a:rPr lang="en-US" sz="2000">
                <a:solidFill>
                  <a:schemeClr val="bg1"/>
                </a:solidFill>
              </a:rPr>
              <a:t>Performance Reporting, </a:t>
            </a:r>
            <a:endParaRPr lang="en-US">
              <a:solidFill>
                <a:schemeClr val="bg1"/>
              </a:solidFill>
            </a:endParaRPr>
          </a:p>
          <a:p>
            <a:r>
              <a:rPr lang="en-US" sz="2000">
                <a:solidFill>
                  <a:schemeClr val="bg1"/>
                </a:solidFill>
              </a:rPr>
              <a:t>Application Requirements, and </a:t>
            </a:r>
            <a:endParaRPr lang="en-US">
              <a:solidFill>
                <a:schemeClr val="bg1"/>
              </a:solidFill>
            </a:endParaRPr>
          </a:p>
          <a:p>
            <a:r>
              <a:rPr lang="en-US" sz="2000">
                <a:solidFill>
                  <a:schemeClr val="bg1"/>
                </a:solidFill>
              </a:rPr>
              <a:t>Pre-Applicant Technical Assistance (TA)</a:t>
            </a:r>
            <a:endParaRPr lang="en-US">
              <a:solidFill>
                <a:schemeClr val="bg1"/>
              </a:solidFill>
              <a:cs typeface="Calibri"/>
            </a:endParaRPr>
          </a:p>
        </p:txBody>
      </p:sp>
      <p:sp>
        <p:nvSpPr>
          <p:cNvPr id="6" name="Subtitle 4">
            <a:extLst>
              <a:ext uri="{FF2B5EF4-FFF2-40B4-BE49-F238E27FC236}">
                <a16:creationId xmlns:a16="http://schemas.microsoft.com/office/drawing/2014/main" id="{EF8157C9-7B77-2294-C533-2BC6BB098ECA}"/>
              </a:ext>
            </a:extLst>
          </p:cNvPr>
          <p:cNvSpPr txBox="1">
            <a:spLocks/>
          </p:cNvSpPr>
          <p:nvPr/>
        </p:nvSpPr>
        <p:spPr>
          <a:xfrm>
            <a:off x="672032" y="1905664"/>
            <a:ext cx="6217920" cy="1135061"/>
          </a:xfrm>
          <a:prstGeom prst="rect">
            <a:avLst/>
          </a:prstGeom>
        </p:spPr>
        <p:txBody>
          <a:bodyPr vert="horz" lIns="91440" tIns="45720" rIns="91440" bIns="45720" rtlCol="0" anchor="t">
            <a:normAutofit/>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kern="1200">
                <a:solidFill>
                  <a:schemeClr val="accent5"/>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3200">
                <a:solidFill>
                  <a:schemeClr val="bg1"/>
                </a:solidFill>
              </a:rPr>
              <a:t>Potential Applicant Webinar </a:t>
            </a:r>
            <a:endParaRPr lang="en-US">
              <a:solidFill>
                <a:schemeClr val="bg1"/>
              </a:solidFill>
            </a:endParaRPr>
          </a:p>
        </p:txBody>
      </p:sp>
      <p:pic>
        <p:nvPicPr>
          <p:cNvPr id="8" name="Picture 7">
            <a:extLst>
              <a:ext uri="{FF2B5EF4-FFF2-40B4-BE49-F238E27FC236}">
                <a16:creationId xmlns:a16="http://schemas.microsoft.com/office/drawing/2014/main" id="{3081C4AF-B1D2-C143-15B0-DEB20CFEDBA6}"/>
              </a:ext>
            </a:extLst>
          </p:cNvPr>
          <p:cNvPicPr>
            <a:picLocks noChangeAspect="1"/>
          </p:cNvPicPr>
          <p:nvPr/>
        </p:nvPicPr>
        <p:blipFill>
          <a:blip r:embed="rId3"/>
          <a:stretch>
            <a:fillRect/>
          </a:stretch>
        </p:blipFill>
        <p:spPr>
          <a:xfrm>
            <a:off x="4205020" y="6135306"/>
            <a:ext cx="5297883" cy="686007"/>
          </a:xfrm>
          <a:prstGeom prst="rect">
            <a:avLst/>
          </a:prstGeom>
        </p:spPr>
      </p:pic>
    </p:spTree>
    <p:extLst>
      <p:ext uri="{BB962C8B-B14F-4D97-AF65-F5344CB8AC3E}">
        <p14:creationId xmlns:p14="http://schemas.microsoft.com/office/powerpoint/2010/main" val="2783298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6E70D6-45D4-1D2F-66B0-E7A1C62044F2}"/>
              </a:ext>
            </a:extLst>
          </p:cNvPr>
          <p:cNvSpPr>
            <a:spLocks noGrp="1"/>
          </p:cNvSpPr>
          <p:nvPr>
            <p:ph type="title"/>
          </p:nvPr>
        </p:nvSpPr>
        <p:spPr>
          <a:prstGeom prst="rect">
            <a:avLst/>
          </a:prstGeom>
        </p:spPr>
        <p:txBody>
          <a:bodyPr/>
          <a:lstStyle/>
          <a:p>
            <a:r>
              <a:rPr lang="en-US"/>
              <a:t>Appalachian Regional Commission​ (ARC)</a:t>
            </a:r>
            <a:endParaRPr lang="en-US">
              <a:solidFill>
                <a:schemeClr val="bg1"/>
              </a:solidFill>
            </a:endParaRPr>
          </a:p>
        </p:txBody>
      </p:sp>
      <p:sp>
        <p:nvSpPr>
          <p:cNvPr id="5" name="Slide Number Placeholder 4">
            <a:extLst>
              <a:ext uri="{FF2B5EF4-FFF2-40B4-BE49-F238E27FC236}">
                <a16:creationId xmlns:a16="http://schemas.microsoft.com/office/drawing/2014/main" id="{1EFDC3E2-3F11-56D8-2FE3-88A59EE2861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346226C3-E241-4ACB-F284-69C1E371485F}"/>
              </a:ext>
            </a:extLst>
          </p:cNvPr>
          <p:cNvSpPr txBox="1"/>
          <p:nvPr/>
        </p:nvSpPr>
        <p:spPr>
          <a:xfrm>
            <a:off x="1352550" y="1166842"/>
            <a:ext cx="6514426" cy="4155497"/>
          </a:xfrm>
          <a:prstGeom prst="rect">
            <a:avLst/>
          </a:prstGeom>
          <a:noFill/>
        </p:spPr>
        <p:txBody>
          <a:bodyPr wrap="square">
            <a:spAutoFit/>
          </a:bodyPr>
          <a:lstStyle/>
          <a:p>
            <a:pPr marL="285750" indent="-285750" algn="l" rtl="0" fontAlgn="base">
              <a:buFont typeface="Wingdings" panose="05000000000000000000" pitchFamily="2" charset="2"/>
              <a:buChar char="§"/>
            </a:pPr>
            <a:r>
              <a:rPr lang="en-US" b="0" i="0">
                <a:solidFill>
                  <a:schemeClr val="bg2">
                    <a:lumMod val="10000"/>
                  </a:schemeClr>
                </a:solidFill>
                <a:effectLst/>
              </a:rPr>
              <a:t>The Appalachian Regional Commission (ARC) is a regional economic development agency that represents a partnership of federal, state, and local government. Appalachia is made up of 423 counties across 13 states and spans 206,000 square miles, from southern New York to northern Mississippi. The Region’s 26.3 million residents live in parts of Alabama, Georgia, Kentucky, Maryland, Mississippi, New York, North Carolina, Ohio, Pennsylvania, South Carolina, Tennessee, Virginia, and all of West Virginia.</a:t>
            </a:r>
          </a:p>
          <a:p>
            <a:pPr marL="285750" indent="-285750" algn="l" rtl="0" fontAlgn="base">
              <a:lnSpc>
                <a:spcPct val="150000"/>
              </a:lnSpc>
              <a:buFont typeface="Wingdings" panose="05000000000000000000" pitchFamily="2" charset="2"/>
              <a:buChar char="§"/>
            </a:pPr>
            <a:endParaRPr lang="en-US" b="0" i="0">
              <a:solidFill>
                <a:schemeClr val="bg2">
                  <a:lumMod val="10000"/>
                </a:schemeClr>
              </a:solidFill>
              <a:effectLst/>
            </a:endParaRPr>
          </a:p>
          <a:p>
            <a:pPr marL="285750" indent="-285750" algn="l" rtl="0" fontAlgn="base">
              <a:buFont typeface="Wingdings" panose="05000000000000000000" pitchFamily="2" charset="2"/>
              <a:buChar char="§"/>
            </a:pPr>
            <a:r>
              <a:rPr lang="en-US" b="0" i="0">
                <a:solidFill>
                  <a:schemeClr val="bg2">
                    <a:lumMod val="10000"/>
                  </a:schemeClr>
                </a:solidFill>
                <a:effectLst/>
              </a:rPr>
              <a:t>ARC’s investment priorities are building businesses, workforce ecosystems, community infrastructure, regional culture and tourism, and local capacity building in Appalachia. </a:t>
            </a:r>
          </a:p>
          <a:p>
            <a:pPr marL="285750" indent="-285750" algn="l" rtl="0" fontAlgn="base">
              <a:lnSpc>
                <a:spcPct val="150000"/>
              </a:lnSpc>
              <a:buFont typeface="Wingdings" panose="05000000000000000000" pitchFamily="2" charset="2"/>
              <a:buChar char="§"/>
            </a:pPr>
            <a:endParaRPr lang="en-US" sz="1600" b="0" i="0">
              <a:solidFill>
                <a:schemeClr val="bg2">
                  <a:lumMod val="10000"/>
                </a:schemeClr>
              </a:solidFill>
              <a:effectLst/>
              <a:latin typeface="Arial" panose="020B0604020202020204" pitchFamily="34" charset="0"/>
            </a:endParaRPr>
          </a:p>
        </p:txBody>
      </p:sp>
      <p:pic>
        <p:nvPicPr>
          <p:cNvPr id="1028" name="Picture 4" descr="ARC Logo&#10;">
            <a:extLst>
              <a:ext uri="{FF2B5EF4-FFF2-40B4-BE49-F238E27FC236}">
                <a16:creationId xmlns:a16="http://schemas.microsoft.com/office/drawing/2014/main" id="{310E3821-9477-B8FA-4D4A-E3B2177036E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150" t="2667" r="73872" b="82833"/>
          <a:stretch/>
        </p:blipFill>
        <p:spPr bwMode="auto">
          <a:xfrm>
            <a:off x="9152369" y="173038"/>
            <a:ext cx="809625" cy="80938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Map of the Appalachian Regional Commission (ARC) States">
            <a:extLst>
              <a:ext uri="{FF2B5EF4-FFF2-40B4-BE49-F238E27FC236}">
                <a16:creationId xmlns:a16="http://schemas.microsoft.com/office/drawing/2014/main" id="{E059B734-5357-CFD4-CE85-C920B711B6A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5667"/>
          <a:stretch/>
        </p:blipFill>
        <p:spPr bwMode="auto">
          <a:xfrm>
            <a:off x="7866976" y="1085850"/>
            <a:ext cx="4190036" cy="398526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6630ADC-7F93-163B-36B7-052EA0F6A7A4}"/>
              </a:ext>
            </a:extLst>
          </p:cNvPr>
          <p:cNvPicPr>
            <a:picLocks noChangeAspect="1"/>
          </p:cNvPicPr>
          <p:nvPr/>
        </p:nvPicPr>
        <p:blipFill>
          <a:blip r:embed="rId5"/>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2819577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6E70D6-45D4-1D2F-66B0-E7A1C62044F2}"/>
              </a:ext>
            </a:extLst>
          </p:cNvPr>
          <p:cNvSpPr>
            <a:spLocks noGrp="1"/>
          </p:cNvSpPr>
          <p:nvPr>
            <p:ph type="title"/>
          </p:nvPr>
        </p:nvSpPr>
        <p:spPr>
          <a:prstGeom prst="rect">
            <a:avLst/>
          </a:prstGeom>
        </p:spPr>
        <p:txBody>
          <a:bodyPr/>
          <a:lstStyle/>
          <a:p>
            <a:r>
              <a:rPr lang="en-US"/>
              <a:t>Appalachian Regional Commission​ (ARC)</a:t>
            </a:r>
            <a:endParaRPr lang="en-US">
              <a:solidFill>
                <a:schemeClr val="bg1"/>
              </a:solidFill>
            </a:endParaRPr>
          </a:p>
        </p:txBody>
      </p:sp>
      <p:sp>
        <p:nvSpPr>
          <p:cNvPr id="5" name="Slide Number Placeholder 4">
            <a:extLst>
              <a:ext uri="{FF2B5EF4-FFF2-40B4-BE49-F238E27FC236}">
                <a16:creationId xmlns:a16="http://schemas.microsoft.com/office/drawing/2014/main" id="{1EFDC3E2-3F11-56D8-2FE3-88A59EE2861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346226C3-E241-4ACB-F284-69C1E371485F}"/>
              </a:ext>
            </a:extLst>
          </p:cNvPr>
          <p:cNvSpPr txBox="1"/>
          <p:nvPr/>
        </p:nvSpPr>
        <p:spPr>
          <a:xfrm>
            <a:off x="1352550" y="1166842"/>
            <a:ext cx="6514426" cy="3139321"/>
          </a:xfrm>
          <a:prstGeom prst="rect">
            <a:avLst/>
          </a:prstGeom>
          <a:noFill/>
        </p:spPr>
        <p:txBody>
          <a:bodyPr wrap="square">
            <a:spAutoFit/>
          </a:bodyPr>
          <a:lstStyle/>
          <a:p>
            <a:pPr marL="285750" indent="-285750" algn="l" rtl="0" fontAlgn="base">
              <a:buFont typeface="Wingdings" panose="05000000000000000000" pitchFamily="2" charset="2"/>
              <a:buChar char="§"/>
            </a:pPr>
            <a:r>
              <a:rPr lang="en-US" b="0" i="0">
                <a:solidFill>
                  <a:schemeClr val="bg2">
                    <a:lumMod val="10000"/>
                  </a:schemeClr>
                </a:solidFill>
                <a:effectLst/>
                <a:latin typeface="Calibri" panose="020F0502020204030204" pitchFamily="34" charset="0"/>
                <a:cs typeface="Calibri" panose="020F0502020204030204" pitchFamily="34" charset="0"/>
              </a:rPr>
              <a:t>State participation is through ARC state program managers for all 13 Appalachian states. Local participation is provided through multi-county local development districts serving 423 counties. </a:t>
            </a:r>
          </a:p>
          <a:p>
            <a:pPr algn="l" rtl="0" fontAlgn="base"/>
            <a:endParaRPr lang="en-US" b="0" i="0">
              <a:solidFill>
                <a:schemeClr val="bg2">
                  <a:lumMod val="10000"/>
                </a:schemeClr>
              </a:solidFill>
              <a:effectLst/>
              <a:latin typeface="Calibri" panose="020F0502020204030204" pitchFamily="34" charset="0"/>
              <a:cs typeface="Calibri" panose="020F0502020204030204" pitchFamily="34" charset="0"/>
            </a:endParaRPr>
          </a:p>
          <a:p>
            <a:pPr marL="285750" indent="-285750" algn="l" rtl="0" fontAlgn="base">
              <a:buFont typeface="Wingdings" panose="05000000000000000000" pitchFamily="2" charset="2"/>
              <a:buChar char="§"/>
            </a:pPr>
            <a:r>
              <a:rPr lang="en-US" b="0" i="0">
                <a:solidFill>
                  <a:schemeClr val="bg2">
                    <a:lumMod val="10000"/>
                  </a:schemeClr>
                </a:solidFill>
                <a:effectLst/>
                <a:latin typeface="Calibri" panose="020F0502020204030204" pitchFamily="34" charset="0"/>
                <a:cs typeface="Calibri" panose="020F0502020204030204" pitchFamily="34" charset="0"/>
              </a:rPr>
              <a:t>We have a variety of rolling and competitive funding opportunities through ARC grantmaking as well as regional programing. </a:t>
            </a:r>
          </a:p>
          <a:p>
            <a:pPr marL="285750" indent="-285750" algn="l" rtl="0" fontAlgn="base">
              <a:buFont typeface="Wingdings" panose="05000000000000000000" pitchFamily="2" charset="2"/>
              <a:buChar char="§"/>
            </a:pPr>
            <a:endParaRPr lang="en-US" b="0" i="0">
              <a:solidFill>
                <a:schemeClr val="bg2">
                  <a:lumMod val="10000"/>
                </a:schemeClr>
              </a:solidFill>
              <a:effectLst/>
              <a:latin typeface="Calibri" panose="020F0502020204030204" pitchFamily="34" charset="0"/>
              <a:cs typeface="Calibri" panose="020F0502020204030204" pitchFamily="34" charset="0"/>
            </a:endParaRPr>
          </a:p>
          <a:p>
            <a:pPr marL="742950" lvl="1" indent="-285750" fontAlgn="base">
              <a:buFont typeface="Arial" panose="020B0604020202020204" pitchFamily="34" charset="0"/>
              <a:buChar char="•"/>
            </a:pPr>
            <a:r>
              <a:rPr lang="en-US" b="0" i="0" u="sng">
                <a:solidFill>
                  <a:srgbClr val="0066FF"/>
                </a:solidFill>
                <a:effectLst/>
                <a:latin typeface="Calibri" panose="020F0502020204030204" pitchFamily="34" charset="0"/>
                <a:cs typeface="Calibri" panose="020F0502020204030204" pitchFamily="34" charset="0"/>
              </a:rPr>
              <a:t>https://www.arc.gov/grants-and-opportunities/</a:t>
            </a:r>
          </a:p>
          <a:p>
            <a:pPr marL="742950" lvl="1" indent="-285750" fontAlgn="base">
              <a:buFont typeface="Courier New" panose="02070309020205020404" pitchFamily="49" charset="0"/>
              <a:buChar char="o"/>
            </a:pPr>
            <a:endParaRPr lang="en-US" b="0" i="0" u="sng">
              <a:solidFill>
                <a:srgbClr val="0066FF"/>
              </a:solidFill>
              <a:effectLst/>
              <a:latin typeface="Calibri" panose="020F0502020204030204" pitchFamily="34" charset="0"/>
              <a:cs typeface="Calibri" panose="020F0502020204030204" pitchFamily="34" charset="0"/>
            </a:endParaRPr>
          </a:p>
          <a:p>
            <a:pPr marL="742950" lvl="1" indent="-285750" fontAlgn="base">
              <a:buFont typeface="Arial" panose="020B0604020202020204" pitchFamily="34" charset="0"/>
              <a:buChar char="•"/>
            </a:pPr>
            <a:r>
              <a:rPr lang="en-US" b="0" i="0" u="sng">
                <a:solidFill>
                  <a:srgbClr val="0066FF"/>
                </a:solidFill>
                <a:effectLst/>
                <a:latin typeface="Calibri" panose="020F0502020204030204" pitchFamily="34" charset="0"/>
                <a:cs typeface="Calibri" panose="020F0502020204030204" pitchFamily="34" charset="0"/>
              </a:rPr>
              <a:t>https://www.arc.gov/academies-and-institutes/</a:t>
            </a:r>
          </a:p>
        </p:txBody>
      </p:sp>
      <p:pic>
        <p:nvPicPr>
          <p:cNvPr id="1026" name="Picture 2" descr="Map of Appalachian Regional Commission (ARC) States">
            <a:extLst>
              <a:ext uri="{FF2B5EF4-FFF2-40B4-BE49-F238E27FC236}">
                <a16:creationId xmlns:a16="http://schemas.microsoft.com/office/drawing/2014/main" id="{481AB953-A8E9-21BB-DC5B-969CD0C4AEF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667"/>
          <a:stretch/>
        </p:blipFill>
        <p:spPr bwMode="auto">
          <a:xfrm>
            <a:off x="7866976" y="1085850"/>
            <a:ext cx="4190036" cy="398526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0F09799-27EF-9A44-2ADE-7F41483150CB}"/>
              </a:ext>
            </a:extLst>
          </p:cNvPr>
          <p:cNvPicPr>
            <a:picLocks noChangeAspect="1"/>
          </p:cNvPicPr>
          <p:nvPr/>
        </p:nvPicPr>
        <p:blipFill>
          <a:blip r:embed="rId4"/>
          <a:stretch>
            <a:fillRect/>
          </a:stretch>
        </p:blipFill>
        <p:spPr>
          <a:xfrm>
            <a:off x="4205020" y="6135306"/>
            <a:ext cx="5297883" cy="686007"/>
          </a:xfrm>
          <a:prstGeom prst="rect">
            <a:avLst/>
          </a:prstGeom>
        </p:spPr>
      </p:pic>
      <p:pic>
        <p:nvPicPr>
          <p:cNvPr id="2" name="Picture 1">
            <a:extLst>
              <a:ext uri="{FF2B5EF4-FFF2-40B4-BE49-F238E27FC236}">
                <a16:creationId xmlns:a16="http://schemas.microsoft.com/office/drawing/2014/main" id="{4AE3D4E0-F020-4E63-8182-9808B9E2F507}"/>
              </a:ext>
            </a:extLst>
          </p:cNvPr>
          <p:cNvPicPr>
            <a:picLocks noChangeAspect="1"/>
          </p:cNvPicPr>
          <p:nvPr/>
        </p:nvPicPr>
        <p:blipFill>
          <a:blip r:embed="rId5"/>
          <a:stretch>
            <a:fillRect/>
          </a:stretch>
        </p:blipFill>
        <p:spPr>
          <a:xfrm>
            <a:off x="9743089" y="248364"/>
            <a:ext cx="1157890" cy="676927"/>
          </a:xfrm>
          <a:prstGeom prst="rect">
            <a:avLst/>
          </a:prstGeom>
        </p:spPr>
      </p:pic>
    </p:spTree>
    <p:custDataLst>
      <p:tags r:id="rId1"/>
    </p:custDataLst>
    <p:extLst>
      <p:ext uri="{BB962C8B-B14F-4D97-AF65-F5344CB8AC3E}">
        <p14:creationId xmlns:p14="http://schemas.microsoft.com/office/powerpoint/2010/main" val="3562254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descr="Map of the Delta Regional Authority States">
            <a:extLst>
              <a:ext uri="{FF2B5EF4-FFF2-40B4-BE49-F238E27FC236}">
                <a16:creationId xmlns:a16="http://schemas.microsoft.com/office/drawing/2014/main" id="{246E70D6-45D4-1D2F-66B0-E7A1C62044F2}"/>
              </a:ext>
            </a:extLst>
          </p:cNvPr>
          <p:cNvSpPr>
            <a:spLocks noGrp="1"/>
          </p:cNvSpPr>
          <p:nvPr>
            <p:ph type="title"/>
          </p:nvPr>
        </p:nvSpPr>
        <p:spPr>
          <a:prstGeom prst="rect">
            <a:avLst/>
          </a:prstGeom>
        </p:spPr>
        <p:txBody>
          <a:bodyPr lIns="91440" tIns="45720" rIns="91440" bIns="45720" anchor="t"/>
          <a:lstStyle/>
          <a:p>
            <a:r>
              <a:rPr lang="en-US">
                <a:latin typeface="Roboto"/>
                <a:ea typeface="Roboto"/>
                <a:cs typeface="Roboto"/>
              </a:rPr>
              <a:t>The Delta Regional Authority (DRA)</a:t>
            </a:r>
            <a:endParaRPr lang="en-US">
              <a:solidFill>
                <a:schemeClr val="bg1"/>
              </a:solidFill>
              <a:latin typeface="Roboto"/>
              <a:ea typeface="Roboto"/>
              <a:cs typeface="Roboto"/>
            </a:endParaRPr>
          </a:p>
        </p:txBody>
      </p:sp>
      <p:sp>
        <p:nvSpPr>
          <p:cNvPr id="5" name="Slide Number Placeholder 4">
            <a:extLst>
              <a:ext uri="{FF2B5EF4-FFF2-40B4-BE49-F238E27FC236}">
                <a16:creationId xmlns:a16="http://schemas.microsoft.com/office/drawing/2014/main" id="{1EFDC3E2-3F11-56D8-2FE3-88A59EE2861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346226C3-E241-4ACB-F284-69C1E371485F}"/>
              </a:ext>
            </a:extLst>
          </p:cNvPr>
          <p:cNvSpPr txBox="1"/>
          <p:nvPr/>
        </p:nvSpPr>
        <p:spPr>
          <a:xfrm>
            <a:off x="1352550" y="1166842"/>
            <a:ext cx="6029325" cy="3693319"/>
          </a:xfrm>
          <a:prstGeom prst="rect">
            <a:avLst/>
          </a:prstGeom>
          <a:noFill/>
        </p:spPr>
        <p:txBody>
          <a:bodyPr wrap="square">
            <a:spAutoFit/>
          </a:bodyPr>
          <a:lstStyle/>
          <a:p>
            <a:pPr marL="285750" indent="-285750" algn="l" rtl="0" fontAlgn="base">
              <a:buFont typeface="Wingdings" panose="05000000000000000000" pitchFamily="2" charset="2"/>
              <a:buChar char="§"/>
            </a:pPr>
            <a:r>
              <a:rPr lang="en-US" b="0" i="0" u="none" strike="noStrike">
                <a:solidFill>
                  <a:schemeClr val="bg2">
                    <a:lumMod val="10000"/>
                  </a:schemeClr>
                </a:solidFill>
                <a:effectLst/>
                <a:latin typeface="Calibri" panose="020F0502020204030204" pitchFamily="34" charset="0"/>
              </a:rPr>
              <a:t>252 counties and parishes​</a:t>
            </a:r>
          </a:p>
          <a:p>
            <a:pPr marL="285750" indent="-285750" algn="l" rtl="0" fontAlgn="base">
              <a:buFont typeface="Wingdings" panose="05000000000000000000" pitchFamily="2" charset="2"/>
              <a:buChar char="§"/>
            </a:pPr>
            <a:endParaRPr lang="en-US" b="0" i="0" u="none" strike="noStrike">
              <a:solidFill>
                <a:schemeClr val="bg2">
                  <a:lumMod val="10000"/>
                </a:schemeClr>
              </a:solidFill>
              <a:effectLst/>
              <a:latin typeface="Calibri" panose="020F0502020204030204" pitchFamily="34" charset="0"/>
            </a:endParaRPr>
          </a:p>
          <a:p>
            <a:pPr marL="285750" indent="-285750" algn="l" rtl="0" fontAlgn="base">
              <a:buFont typeface="Wingdings" panose="05000000000000000000" pitchFamily="2" charset="2"/>
              <a:buChar char="§"/>
            </a:pPr>
            <a:r>
              <a:rPr lang="en-US" b="0" i="0" u="none" strike="noStrike">
                <a:solidFill>
                  <a:schemeClr val="bg2">
                    <a:lumMod val="10000"/>
                  </a:schemeClr>
                </a:solidFill>
                <a:effectLst/>
                <a:latin typeface="Calibri" panose="020F0502020204030204" pitchFamily="34" charset="0"/>
              </a:rPr>
              <a:t>Mississippi Delta and Alabama Black Belt Regions​</a:t>
            </a:r>
          </a:p>
          <a:p>
            <a:pPr marL="285750" indent="-285750" algn="l" rtl="0" fontAlgn="base">
              <a:buFont typeface="Wingdings" panose="05000000000000000000" pitchFamily="2" charset="2"/>
              <a:buChar char="§"/>
            </a:pPr>
            <a:endParaRPr lang="en-US" b="0" i="0" u="none" strike="noStrike">
              <a:solidFill>
                <a:schemeClr val="bg2">
                  <a:lumMod val="10000"/>
                </a:schemeClr>
              </a:solidFill>
              <a:effectLst/>
              <a:latin typeface="Calibri" panose="020F0502020204030204" pitchFamily="34" charset="0"/>
            </a:endParaRPr>
          </a:p>
          <a:p>
            <a:pPr marL="285750" indent="-285750" algn="l" rtl="0" fontAlgn="base">
              <a:buFont typeface="Wingdings" panose="05000000000000000000" pitchFamily="2" charset="2"/>
              <a:buChar char="§"/>
            </a:pPr>
            <a:r>
              <a:rPr lang="en-US" b="0" i="0" u="none" strike="noStrike">
                <a:solidFill>
                  <a:schemeClr val="bg2">
                    <a:lumMod val="10000"/>
                  </a:schemeClr>
                </a:solidFill>
                <a:effectLst/>
                <a:latin typeface="Calibri" panose="020F0502020204030204" pitchFamily="34" charset="0"/>
              </a:rPr>
              <a:t>4 Investment Priorities​</a:t>
            </a:r>
          </a:p>
          <a:p>
            <a:pPr marL="285750" indent="-285750" algn="l" rtl="0" fontAlgn="base">
              <a:buFont typeface="Wingdings" panose="05000000000000000000" pitchFamily="2" charset="2"/>
              <a:buChar char="§"/>
            </a:pPr>
            <a:endParaRPr lang="en-US" b="0" i="0" u="none" strike="noStrike">
              <a:solidFill>
                <a:schemeClr val="bg2">
                  <a:lumMod val="10000"/>
                </a:schemeClr>
              </a:solidFill>
              <a:effectLst/>
              <a:latin typeface="Calibri" panose="020F0502020204030204" pitchFamily="34" charset="0"/>
            </a:endParaRPr>
          </a:p>
          <a:p>
            <a:pPr marL="1257300" lvl="2" indent="-342900" fontAlgn="base">
              <a:buFont typeface="+mj-lt"/>
              <a:buAutoNum type="arabicPeriod"/>
            </a:pPr>
            <a:r>
              <a:rPr lang="en-US" b="0" i="0" u="none" strike="noStrike">
                <a:solidFill>
                  <a:schemeClr val="bg2">
                    <a:lumMod val="10000"/>
                  </a:schemeClr>
                </a:solidFill>
                <a:effectLst/>
                <a:latin typeface="Calibri" panose="020F0502020204030204" pitchFamily="34" charset="0"/>
              </a:rPr>
              <a:t>Transportation Infrastructure​</a:t>
            </a:r>
          </a:p>
          <a:p>
            <a:pPr marL="1257300" lvl="2" indent="-342900" fontAlgn="base">
              <a:buFont typeface="+mj-lt"/>
              <a:buAutoNum type="arabicPeriod"/>
            </a:pPr>
            <a:r>
              <a:rPr lang="en-US" b="0" i="0" u="none" strike="noStrike">
                <a:solidFill>
                  <a:schemeClr val="bg2">
                    <a:lumMod val="10000"/>
                  </a:schemeClr>
                </a:solidFill>
                <a:effectLst/>
                <a:latin typeface="Calibri" panose="020F0502020204030204" pitchFamily="34" charset="0"/>
              </a:rPr>
              <a:t>Basic Public Infrastructure​</a:t>
            </a:r>
          </a:p>
          <a:p>
            <a:pPr marL="1257300" lvl="2" indent="-342900" fontAlgn="base">
              <a:buFont typeface="+mj-lt"/>
              <a:buAutoNum type="arabicPeriod"/>
            </a:pPr>
            <a:r>
              <a:rPr lang="en-US" b="0" i="0" u="none" strike="noStrike">
                <a:solidFill>
                  <a:schemeClr val="bg2">
                    <a:lumMod val="10000"/>
                  </a:schemeClr>
                </a:solidFill>
                <a:effectLst/>
                <a:latin typeface="Calibri" panose="020F0502020204030204" pitchFamily="34" charset="0"/>
              </a:rPr>
              <a:t>Business Development – emphasis on entrepreneurship​</a:t>
            </a:r>
          </a:p>
          <a:p>
            <a:pPr marL="1257300" lvl="2" indent="-342900" fontAlgn="base">
              <a:buFont typeface="+mj-lt"/>
              <a:buAutoNum type="arabicPeriod"/>
            </a:pPr>
            <a:r>
              <a:rPr lang="en-US" b="0" i="0" u="none" strike="noStrike">
                <a:solidFill>
                  <a:schemeClr val="bg2">
                    <a:lumMod val="10000"/>
                  </a:schemeClr>
                </a:solidFill>
                <a:effectLst/>
                <a:latin typeface="Calibri" panose="020F0502020204030204" pitchFamily="34" charset="0"/>
              </a:rPr>
              <a:t>Workforce Development​</a:t>
            </a:r>
          </a:p>
          <a:p>
            <a:pPr marL="285750" indent="-285750" algn="l" rtl="0" fontAlgn="base">
              <a:buFont typeface="Wingdings" panose="05000000000000000000" pitchFamily="2" charset="2"/>
              <a:buChar char="§"/>
            </a:pPr>
            <a:endParaRPr lang="en-US" b="0" i="0" u="none" strike="noStrike">
              <a:solidFill>
                <a:schemeClr val="bg2">
                  <a:lumMod val="10000"/>
                </a:schemeClr>
              </a:solidFill>
              <a:effectLst/>
              <a:latin typeface="Calibri" panose="020F0502020204030204" pitchFamily="34" charset="0"/>
            </a:endParaRPr>
          </a:p>
          <a:p>
            <a:pPr marL="285750" indent="-285750" algn="l" rtl="0" fontAlgn="base">
              <a:buFont typeface="Wingdings" panose="05000000000000000000" pitchFamily="2" charset="2"/>
              <a:buChar char="§"/>
            </a:pPr>
            <a:r>
              <a:rPr lang="en-US" b="0" i="0" u="none" strike="noStrike">
                <a:solidFill>
                  <a:schemeClr val="bg2">
                    <a:lumMod val="10000"/>
                  </a:schemeClr>
                </a:solidFill>
                <a:effectLst/>
                <a:latin typeface="Calibri" panose="020F0502020204030204" pitchFamily="34" charset="0"/>
              </a:rPr>
              <a:t>www.dra.gov </a:t>
            </a:r>
            <a:endParaRPr lang="en-US" b="0" i="0">
              <a:solidFill>
                <a:schemeClr val="bg2">
                  <a:lumMod val="10000"/>
                </a:schemeClr>
              </a:solidFill>
              <a:effectLst/>
              <a:latin typeface="Arial" panose="020B0604020202020204" pitchFamily="34" charset="0"/>
            </a:endParaRPr>
          </a:p>
        </p:txBody>
      </p:sp>
      <p:pic>
        <p:nvPicPr>
          <p:cNvPr id="3074" name="Picture 2" descr="Map of Delta R">
            <a:extLst>
              <a:ext uri="{FF2B5EF4-FFF2-40B4-BE49-F238E27FC236}">
                <a16:creationId xmlns:a16="http://schemas.microsoft.com/office/drawing/2014/main" id="{9A519D1A-FE7A-674B-FAA1-FC97F5A6ED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0914" y="598315"/>
            <a:ext cx="4519612" cy="546911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D69534D-234B-0B2E-432F-818C58781C10}"/>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15193704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6E70D6-45D4-1D2F-66B0-E7A1C62044F2}"/>
              </a:ext>
            </a:extLst>
          </p:cNvPr>
          <p:cNvSpPr>
            <a:spLocks noGrp="1"/>
          </p:cNvSpPr>
          <p:nvPr>
            <p:ph type="title"/>
          </p:nvPr>
        </p:nvSpPr>
        <p:spPr>
          <a:prstGeom prst="rect">
            <a:avLst/>
          </a:prstGeom>
        </p:spPr>
        <p:txBody>
          <a:bodyPr/>
          <a:lstStyle/>
          <a:p>
            <a:r>
              <a:rPr lang="en-US"/>
              <a:t>The Delta Authority (DRA)</a:t>
            </a:r>
            <a:endParaRPr lang="en-US">
              <a:solidFill>
                <a:schemeClr val="bg1"/>
              </a:solidFill>
            </a:endParaRPr>
          </a:p>
        </p:txBody>
      </p:sp>
      <p:sp>
        <p:nvSpPr>
          <p:cNvPr id="5" name="Slide Number Placeholder 4">
            <a:extLst>
              <a:ext uri="{FF2B5EF4-FFF2-40B4-BE49-F238E27FC236}">
                <a16:creationId xmlns:a16="http://schemas.microsoft.com/office/drawing/2014/main" id="{1EFDC3E2-3F11-56D8-2FE3-88A59EE2861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346226C3-E241-4ACB-F284-69C1E371485F}"/>
              </a:ext>
            </a:extLst>
          </p:cNvPr>
          <p:cNvSpPr txBox="1"/>
          <p:nvPr/>
        </p:nvSpPr>
        <p:spPr>
          <a:xfrm>
            <a:off x="1362074" y="1025222"/>
            <a:ext cx="10153651" cy="5262979"/>
          </a:xfrm>
          <a:prstGeom prst="rect">
            <a:avLst/>
          </a:prstGeom>
          <a:noFill/>
        </p:spPr>
        <p:txBody>
          <a:bodyPr wrap="square">
            <a:spAutoFit/>
          </a:bodyPr>
          <a:lstStyle/>
          <a:p>
            <a:pPr algn="l" rtl="0" fontAlgn="base"/>
            <a:r>
              <a:rPr lang="en-US" b="0" i="0" u="none" strike="noStrike">
                <a:solidFill>
                  <a:schemeClr val="bg2">
                    <a:lumMod val="10000"/>
                  </a:schemeClr>
                </a:solidFill>
                <a:effectLst/>
                <a:latin typeface="Calibri" panose="020F0502020204030204" pitchFamily="34" charset="0"/>
              </a:rPr>
              <a:t>Established by an act of Congress in 2000, DRA is composed of the governors of the 8 Delta states and a federal co-chair, who is appointed by the president. Local participation is provided through multi-county local development districts. DRA invests in activities that address the four goals identified in the regional development plan:​</a:t>
            </a:r>
          </a:p>
          <a:p>
            <a:pPr marL="285750" indent="-285750" algn="l" rtl="0" fontAlgn="base">
              <a:buFont typeface="Wingdings" panose="05000000000000000000" pitchFamily="2" charset="2"/>
              <a:buChar char="§"/>
            </a:pPr>
            <a:endParaRPr lang="en-US" b="0" i="0" u="none" strike="noStrike">
              <a:solidFill>
                <a:schemeClr val="bg2">
                  <a:lumMod val="10000"/>
                </a:schemeClr>
              </a:solidFill>
              <a:effectLst/>
              <a:latin typeface="Calibri" panose="020F0502020204030204" pitchFamily="34" charset="0"/>
            </a:endParaRPr>
          </a:p>
          <a:p>
            <a:pPr marL="742950" lvl="1" indent="-285750" fontAlgn="base">
              <a:buFont typeface="Wingdings" panose="05000000000000000000" pitchFamily="2" charset="2"/>
              <a:buChar char="§"/>
            </a:pPr>
            <a:r>
              <a:rPr lang="en-US" b="1" i="0" u="none" strike="noStrike">
                <a:solidFill>
                  <a:srgbClr val="003366"/>
                </a:solidFill>
                <a:effectLst/>
                <a:latin typeface="Calibri" panose="020F0502020204030204" pitchFamily="34" charset="0"/>
              </a:rPr>
              <a:t>Goal 1: </a:t>
            </a:r>
            <a:r>
              <a:rPr lang="en-US" b="1" i="0" u="none" strike="noStrike">
                <a:solidFill>
                  <a:schemeClr val="bg2">
                    <a:lumMod val="10000"/>
                  </a:schemeClr>
                </a:solidFill>
                <a:effectLst/>
                <a:latin typeface="Calibri" panose="020F0502020204030204" pitchFamily="34" charset="0"/>
              </a:rPr>
              <a:t>Invest in Public Infrastructure​</a:t>
            </a:r>
          </a:p>
          <a:p>
            <a:pPr lvl="1" fontAlgn="base"/>
            <a:r>
              <a:rPr lang="en-US" b="0" i="0" u="none" strike="noStrike">
                <a:solidFill>
                  <a:schemeClr val="bg2">
                    <a:lumMod val="10000"/>
                  </a:schemeClr>
                </a:solidFill>
                <a:effectLst/>
                <a:latin typeface="Calibri" panose="020F0502020204030204" pitchFamily="34" charset="0"/>
              </a:rPr>
              <a:t>	</a:t>
            </a:r>
            <a:r>
              <a:rPr lang="en-US" sz="1400" b="0" i="0" u="none" strike="noStrike">
                <a:solidFill>
                  <a:schemeClr val="bg2">
                    <a:lumMod val="10000"/>
                  </a:schemeClr>
                </a:solidFill>
                <a:effectLst/>
                <a:latin typeface="Calibri" panose="020F0502020204030204" pitchFamily="34" charset="0"/>
              </a:rPr>
              <a:t>Provide reliable transportation, utility, telecommunication, digital, and other services; 	</a:t>
            </a:r>
          </a:p>
          <a:p>
            <a:pPr lvl="1" fontAlgn="base"/>
            <a:r>
              <a:rPr lang="en-US" sz="1400">
                <a:solidFill>
                  <a:schemeClr val="bg2">
                    <a:lumMod val="10000"/>
                  </a:schemeClr>
                </a:solidFill>
                <a:latin typeface="Calibri" panose="020F0502020204030204" pitchFamily="34" charset="0"/>
              </a:rPr>
              <a:t>	e</a:t>
            </a:r>
            <a:r>
              <a:rPr lang="en-US" sz="1400" b="0" i="0" u="none" strike="noStrike">
                <a:solidFill>
                  <a:schemeClr val="bg2">
                    <a:lumMod val="10000"/>
                  </a:schemeClr>
                </a:solidFill>
                <a:effectLst/>
                <a:latin typeface="Calibri" panose="020F0502020204030204" pitchFamily="34" charset="0"/>
              </a:rPr>
              <a:t>ncourage resource stewardship; promote digital inclusion; and advance environmental justice. ​</a:t>
            </a:r>
          </a:p>
          <a:p>
            <a:pPr marL="742950" lvl="1" indent="-285750" fontAlgn="base">
              <a:buFont typeface="Wingdings" panose="05000000000000000000" pitchFamily="2" charset="2"/>
              <a:buChar char="§"/>
            </a:pPr>
            <a:endParaRPr lang="en-US" sz="1400" b="0" i="0" u="none" strike="noStrike">
              <a:solidFill>
                <a:schemeClr val="bg2">
                  <a:lumMod val="10000"/>
                </a:schemeClr>
              </a:solidFill>
              <a:effectLst/>
              <a:latin typeface="Calibri" panose="020F0502020204030204" pitchFamily="34" charset="0"/>
            </a:endParaRPr>
          </a:p>
          <a:p>
            <a:pPr marL="742950" lvl="1" indent="-285750" fontAlgn="base">
              <a:buFont typeface="Wingdings" panose="05000000000000000000" pitchFamily="2" charset="2"/>
              <a:buChar char="§"/>
            </a:pPr>
            <a:r>
              <a:rPr lang="en-US" b="1" i="0" u="none" strike="noStrike">
                <a:solidFill>
                  <a:srgbClr val="003366"/>
                </a:solidFill>
                <a:effectLst/>
                <a:latin typeface="Calibri" panose="020F0502020204030204" pitchFamily="34" charset="0"/>
              </a:rPr>
              <a:t>Goal 2: </a:t>
            </a:r>
            <a:r>
              <a:rPr lang="en-US" b="1" i="0" u="none" strike="noStrike">
                <a:solidFill>
                  <a:schemeClr val="bg2">
                    <a:lumMod val="10000"/>
                  </a:schemeClr>
                </a:solidFill>
                <a:effectLst/>
                <a:latin typeface="Calibri" panose="020F0502020204030204" pitchFamily="34" charset="0"/>
              </a:rPr>
              <a:t>Nurture Local Workforce Ecosystems</a:t>
            </a:r>
            <a:r>
              <a:rPr lang="en-US" b="0" i="0" u="none" strike="noStrike">
                <a:solidFill>
                  <a:schemeClr val="bg2">
                    <a:lumMod val="10000"/>
                  </a:schemeClr>
                </a:solidFill>
                <a:effectLst/>
                <a:latin typeface="Calibri" panose="020F0502020204030204" pitchFamily="34" charset="0"/>
              </a:rPr>
              <a:t>​</a:t>
            </a:r>
          </a:p>
          <a:p>
            <a:pPr lvl="2" fontAlgn="base"/>
            <a:r>
              <a:rPr lang="en-US" sz="1400" b="0" i="0" u="none" strike="noStrike">
                <a:solidFill>
                  <a:schemeClr val="bg2">
                    <a:lumMod val="10000"/>
                  </a:schemeClr>
                </a:solidFill>
                <a:effectLst/>
                <a:latin typeface="Calibri" panose="020F0502020204030204" pitchFamily="34" charset="0"/>
              </a:rPr>
              <a:t>	Provide workforce development resources and opportunities and access to services, funding, and programs that enable 	career stability, such as healthcare, education, and food security. ​</a:t>
            </a:r>
          </a:p>
          <a:p>
            <a:pPr marL="742950" lvl="1" indent="-285750" fontAlgn="base">
              <a:buFont typeface="Wingdings" panose="05000000000000000000" pitchFamily="2" charset="2"/>
              <a:buChar char="§"/>
            </a:pPr>
            <a:endParaRPr lang="en-US" sz="1400" b="0" i="0" u="none" strike="noStrike">
              <a:solidFill>
                <a:schemeClr val="bg2">
                  <a:lumMod val="10000"/>
                </a:schemeClr>
              </a:solidFill>
              <a:effectLst/>
              <a:latin typeface="Calibri" panose="020F0502020204030204" pitchFamily="34" charset="0"/>
            </a:endParaRPr>
          </a:p>
          <a:p>
            <a:pPr marL="742950" lvl="1" indent="-285750" fontAlgn="base">
              <a:buFont typeface="Wingdings" panose="05000000000000000000" pitchFamily="2" charset="2"/>
              <a:buChar char="§"/>
            </a:pPr>
            <a:r>
              <a:rPr lang="en-US" b="1" i="0" u="none" strike="noStrike">
                <a:solidFill>
                  <a:srgbClr val="003366"/>
                </a:solidFill>
                <a:effectLst/>
                <a:latin typeface="Calibri" panose="020F0502020204030204" pitchFamily="34" charset="0"/>
              </a:rPr>
              <a:t>Goal 3: </a:t>
            </a:r>
            <a:r>
              <a:rPr lang="en-US" b="1" i="0" u="none" strike="noStrike">
                <a:solidFill>
                  <a:schemeClr val="bg2">
                    <a:lumMod val="10000"/>
                  </a:schemeClr>
                </a:solidFill>
                <a:effectLst/>
                <a:latin typeface="Calibri" panose="020F0502020204030204" pitchFamily="34" charset="0"/>
              </a:rPr>
              <a:t>Promote Business Growth and Entrepreneurship​</a:t>
            </a:r>
          </a:p>
          <a:p>
            <a:pPr lvl="1" fontAlgn="base"/>
            <a:r>
              <a:rPr lang="en-US" sz="1400" b="0" i="0" u="none" strike="noStrike">
                <a:solidFill>
                  <a:schemeClr val="bg2">
                    <a:lumMod val="10000"/>
                  </a:schemeClr>
                </a:solidFill>
                <a:effectLst/>
                <a:latin typeface="Calibri" panose="020F0502020204030204" pitchFamily="34" charset="0"/>
              </a:rPr>
              <a:t>	Continue to support employers and attract new ones to the region and to promote the long-term growth of small 	businesses, 	a reliable source of new jobs. ​</a:t>
            </a:r>
          </a:p>
          <a:p>
            <a:pPr marL="742950" lvl="1" indent="-285750" fontAlgn="base">
              <a:buFont typeface="Wingdings" panose="05000000000000000000" pitchFamily="2" charset="2"/>
              <a:buChar char="§"/>
            </a:pPr>
            <a:endParaRPr lang="en-US" sz="1400" b="0" i="0" u="none" strike="noStrike">
              <a:solidFill>
                <a:schemeClr val="bg2">
                  <a:lumMod val="10000"/>
                </a:schemeClr>
              </a:solidFill>
              <a:effectLst/>
              <a:latin typeface="Calibri" panose="020F0502020204030204" pitchFamily="34" charset="0"/>
            </a:endParaRPr>
          </a:p>
          <a:p>
            <a:pPr marL="742950" lvl="1" indent="-285750" fontAlgn="base">
              <a:buFont typeface="Wingdings" panose="05000000000000000000" pitchFamily="2" charset="2"/>
              <a:buChar char="§"/>
            </a:pPr>
            <a:r>
              <a:rPr lang="en-US" b="1" i="0" u="none" strike="noStrike">
                <a:solidFill>
                  <a:srgbClr val="003366"/>
                </a:solidFill>
                <a:effectLst/>
                <a:latin typeface="Calibri" panose="020F0502020204030204" pitchFamily="34" charset="0"/>
              </a:rPr>
              <a:t>Goal 4: </a:t>
            </a:r>
            <a:r>
              <a:rPr lang="en-US" b="1" i="0" u="none" strike="noStrike">
                <a:solidFill>
                  <a:schemeClr val="bg2">
                    <a:lumMod val="10000"/>
                  </a:schemeClr>
                </a:solidFill>
                <a:effectLst/>
                <a:latin typeface="Calibri" panose="020F0502020204030204" pitchFamily="34" charset="0"/>
              </a:rPr>
              <a:t>Support Community Placemaking and Capacity-Building​</a:t>
            </a:r>
          </a:p>
          <a:p>
            <a:pPr lvl="1" fontAlgn="base"/>
            <a:r>
              <a:rPr lang="en-US" sz="1400" b="0" i="0" u="none" strike="noStrike">
                <a:solidFill>
                  <a:schemeClr val="bg2">
                    <a:lumMod val="10000"/>
                  </a:schemeClr>
                </a:solidFill>
                <a:effectLst/>
                <a:latin typeface="Calibri" panose="020F0502020204030204" pitchFamily="34" charset="0"/>
              </a:rPr>
              <a:t>	Enhance sustainable and inclusive quality of life and community capacity with a focus on community 	connectedness, 	leadership development, and federal support, especially for under-resourced groups</a:t>
            </a:r>
            <a:r>
              <a:rPr lang="en-US" b="0" i="0" u="none" strike="noStrike">
                <a:solidFill>
                  <a:schemeClr val="bg2">
                    <a:lumMod val="10000"/>
                  </a:schemeClr>
                </a:solidFill>
                <a:effectLst/>
                <a:latin typeface="Calibri" panose="020F0502020204030204" pitchFamily="34" charset="0"/>
              </a:rPr>
              <a:t>. </a:t>
            </a:r>
            <a:endParaRPr lang="en-US" b="0" i="0">
              <a:solidFill>
                <a:schemeClr val="bg2">
                  <a:lumMod val="10000"/>
                </a:schemeClr>
              </a:solidFill>
              <a:effectLst/>
              <a:latin typeface="Arial" panose="020B0604020202020204" pitchFamily="34" charset="0"/>
            </a:endParaRPr>
          </a:p>
        </p:txBody>
      </p:sp>
      <p:pic>
        <p:nvPicPr>
          <p:cNvPr id="2" name="Picture 1">
            <a:extLst>
              <a:ext uri="{FF2B5EF4-FFF2-40B4-BE49-F238E27FC236}">
                <a16:creationId xmlns:a16="http://schemas.microsoft.com/office/drawing/2014/main" id="{8710B5D3-B32A-6D34-258B-EA97875031ED}"/>
              </a:ext>
            </a:extLst>
          </p:cNvPr>
          <p:cNvPicPr>
            <a:picLocks noChangeAspect="1"/>
          </p:cNvPicPr>
          <p:nvPr/>
        </p:nvPicPr>
        <p:blipFill>
          <a:blip r:embed="rId4"/>
          <a:stretch>
            <a:fillRect/>
          </a:stretch>
        </p:blipFill>
        <p:spPr>
          <a:xfrm>
            <a:off x="4151251" y="6181285"/>
            <a:ext cx="5297883" cy="676715"/>
          </a:xfrm>
          <a:prstGeom prst="rect">
            <a:avLst/>
          </a:prstGeom>
        </p:spPr>
      </p:pic>
    </p:spTree>
    <p:custDataLst>
      <p:tags r:id="rId1"/>
    </p:custDataLst>
    <p:extLst>
      <p:ext uri="{BB962C8B-B14F-4D97-AF65-F5344CB8AC3E}">
        <p14:creationId xmlns:p14="http://schemas.microsoft.com/office/powerpoint/2010/main" val="1308293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6E70D6-45D4-1D2F-66B0-E7A1C62044F2}"/>
              </a:ext>
            </a:extLst>
          </p:cNvPr>
          <p:cNvSpPr>
            <a:spLocks noGrp="1"/>
          </p:cNvSpPr>
          <p:nvPr>
            <p:ph type="title"/>
          </p:nvPr>
        </p:nvSpPr>
        <p:spPr>
          <a:prstGeom prst="rect">
            <a:avLst/>
          </a:prstGeom>
        </p:spPr>
        <p:txBody>
          <a:bodyPr/>
          <a:lstStyle/>
          <a:p>
            <a:r>
              <a:rPr lang="en-US"/>
              <a:t>Northern Border Regional Commission (NBRC)</a:t>
            </a:r>
            <a:endParaRPr lang="en-US">
              <a:solidFill>
                <a:schemeClr val="bg1"/>
              </a:solidFill>
            </a:endParaRPr>
          </a:p>
        </p:txBody>
      </p:sp>
      <p:sp>
        <p:nvSpPr>
          <p:cNvPr id="5" name="Slide Number Placeholder 4">
            <a:extLst>
              <a:ext uri="{FF2B5EF4-FFF2-40B4-BE49-F238E27FC236}">
                <a16:creationId xmlns:a16="http://schemas.microsoft.com/office/drawing/2014/main" id="{1EFDC3E2-3F11-56D8-2FE3-88A59EE2861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8" name="Picture 7">
            <a:extLst>
              <a:ext uri="{FF2B5EF4-FFF2-40B4-BE49-F238E27FC236}">
                <a16:creationId xmlns:a16="http://schemas.microsoft.com/office/drawing/2014/main" id="{477AFA07-43B2-5E8B-A4CC-6EF35028FCFC}"/>
              </a:ext>
            </a:extLst>
          </p:cNvPr>
          <p:cNvPicPr>
            <a:picLocks noChangeAspect="1"/>
          </p:cNvPicPr>
          <p:nvPr/>
        </p:nvPicPr>
        <p:blipFill>
          <a:blip r:embed="rId3"/>
          <a:stretch>
            <a:fillRect/>
          </a:stretch>
        </p:blipFill>
        <p:spPr>
          <a:xfrm>
            <a:off x="4205020" y="6135306"/>
            <a:ext cx="5297883" cy="686007"/>
          </a:xfrm>
          <a:prstGeom prst="rect">
            <a:avLst/>
          </a:prstGeom>
        </p:spPr>
      </p:pic>
      <p:sp>
        <p:nvSpPr>
          <p:cNvPr id="6" name="TextBox 5">
            <a:extLst>
              <a:ext uri="{FF2B5EF4-FFF2-40B4-BE49-F238E27FC236}">
                <a16:creationId xmlns:a16="http://schemas.microsoft.com/office/drawing/2014/main" id="{279412CB-1C94-5734-2179-B229489B3F2D}"/>
              </a:ext>
            </a:extLst>
          </p:cNvPr>
          <p:cNvSpPr txBox="1"/>
          <p:nvPr/>
        </p:nvSpPr>
        <p:spPr>
          <a:xfrm>
            <a:off x="503022" y="1085850"/>
            <a:ext cx="6029325" cy="4524315"/>
          </a:xfrm>
          <a:prstGeom prst="rect">
            <a:avLst/>
          </a:prstGeom>
          <a:noFill/>
        </p:spPr>
        <p:txBody>
          <a:bodyPr wrap="square">
            <a:spAutoFit/>
          </a:bodyPr>
          <a:lstStyle/>
          <a:p>
            <a:pPr algn="l" rtl="0" fontAlgn="base"/>
            <a:endParaRPr lang="en-US" b="0" i="0" u="none" strike="noStrike" dirty="0">
              <a:solidFill>
                <a:schemeClr val="bg2">
                  <a:lumMod val="10000"/>
                </a:schemeClr>
              </a:solidFill>
              <a:effectLst/>
              <a:latin typeface="Calibri" panose="020F0502020204030204" pitchFamily="34" charset="0"/>
            </a:endParaRPr>
          </a:p>
          <a:p>
            <a:pPr marL="285750" indent="-285750" algn="l" rtl="0" fontAlgn="base">
              <a:buFont typeface="Wingdings" panose="05000000000000000000" pitchFamily="2" charset="2"/>
              <a:buChar char="§"/>
            </a:pPr>
            <a:r>
              <a:rPr lang="en-US" i="0" u="none" strike="noStrike" dirty="0">
                <a:solidFill>
                  <a:schemeClr val="bg2">
                    <a:lumMod val="10000"/>
                  </a:schemeClr>
                </a:solidFill>
                <a:effectLst/>
                <a:latin typeface="Calibri" panose="020F0502020204030204" pitchFamily="34" charset="0"/>
              </a:rPr>
              <a:t>Created by Congress in 2008, the NBRC is a federal-state partnership serving the economic and community development needs in northern counties across Maine, New Hampshire, New York, and Vermont. Since its creation, the NBRC has awarded more than $214.8 million to 557 projects. These investments have leveraged more than $695.9 million in other public and private funds. </a:t>
            </a:r>
          </a:p>
          <a:p>
            <a:pPr marL="285750" indent="-285750" algn="l" rtl="0" fontAlgn="base">
              <a:buFont typeface="Wingdings" panose="05000000000000000000" pitchFamily="2" charset="2"/>
              <a:buChar char="§"/>
            </a:pPr>
            <a:endParaRPr lang="en-US" b="1" i="0" u="none" strike="noStrike" dirty="0">
              <a:solidFill>
                <a:schemeClr val="bg2">
                  <a:lumMod val="10000"/>
                </a:schemeClr>
              </a:solidFill>
              <a:effectLst/>
              <a:latin typeface="Calibri" panose="020F0502020204030204" pitchFamily="34" charset="0"/>
            </a:endParaRPr>
          </a:p>
          <a:p>
            <a:pPr marL="285750" indent="-285750" algn="l" rtl="0" fontAlgn="base">
              <a:buFont typeface="Wingdings" panose="05000000000000000000" pitchFamily="2" charset="2"/>
              <a:buChar char="§"/>
            </a:pPr>
            <a:r>
              <a:rPr lang="en-US" i="0" u="none" strike="noStrike" dirty="0">
                <a:solidFill>
                  <a:schemeClr val="bg2">
                    <a:lumMod val="10000"/>
                  </a:schemeClr>
                </a:solidFill>
                <a:effectLst/>
                <a:latin typeface="Calibri" panose="020F0502020204030204" pitchFamily="34" charset="0"/>
              </a:rPr>
              <a:t>The Commission has long supported innovative approaches to workforce development in the region, including efforts focused on the future of the forest products industry, and training for roles in the region’s specialized manufacturing businesses. The NBRC is excited to partner with the Department of Labor to bring even more innovative approaches to our region.</a:t>
            </a:r>
          </a:p>
        </p:txBody>
      </p:sp>
      <p:pic>
        <p:nvPicPr>
          <p:cNvPr id="7" name="Picture 6">
            <a:extLst>
              <a:ext uri="{FF2B5EF4-FFF2-40B4-BE49-F238E27FC236}">
                <a16:creationId xmlns:a16="http://schemas.microsoft.com/office/drawing/2014/main" id="{8036B7C8-5EA4-F56D-DCE6-11BCE2DE5314}"/>
              </a:ext>
            </a:extLst>
          </p:cNvPr>
          <p:cNvPicPr>
            <a:picLocks noChangeAspect="1"/>
          </p:cNvPicPr>
          <p:nvPr/>
        </p:nvPicPr>
        <p:blipFill>
          <a:blip r:embed="rId4"/>
          <a:stretch>
            <a:fillRect/>
          </a:stretch>
        </p:blipFill>
        <p:spPr>
          <a:xfrm>
            <a:off x="6853961" y="1564161"/>
            <a:ext cx="4844774" cy="3550158"/>
          </a:xfrm>
          <a:prstGeom prst="rect">
            <a:avLst/>
          </a:prstGeom>
        </p:spPr>
      </p:pic>
      <p:sp>
        <p:nvSpPr>
          <p:cNvPr id="9" name="Title 1">
            <a:extLst>
              <a:ext uri="{FF2B5EF4-FFF2-40B4-BE49-F238E27FC236}">
                <a16:creationId xmlns:a16="http://schemas.microsoft.com/office/drawing/2014/main" id="{B9732521-BA8B-A355-6A7D-0F97818AD730}"/>
              </a:ext>
            </a:extLst>
          </p:cNvPr>
          <p:cNvSpPr>
            <a:spLocks noGrp="1"/>
          </p:cNvSpPr>
          <p:nvPr/>
        </p:nvSpPr>
        <p:spPr>
          <a:xfrm>
            <a:off x="10461879" y="3868271"/>
            <a:ext cx="1095374" cy="795528"/>
          </a:xfrm>
          <a:prstGeom prst="ellipse">
            <a:avLst/>
          </a:prstGeom>
          <a:solidFill>
            <a:srgbClr val="FFFFFF"/>
          </a:solidFill>
          <a:ln w="174625" cmpd="thinThick">
            <a:solidFill>
              <a:srgbClr val="FFFFFF"/>
            </a:solidFill>
          </a:ln>
        </p:spPr>
        <p:txBody>
          <a:bodyPr vert="horz" lIns="91440" tIns="45720" rIns="91440" bIns="45720" rtlCol="0" anchor="ctr">
            <a:normAutofit fontScale="47500" lnSpcReduction="2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dirty="0">
                <a:solidFill>
                  <a:srgbClr val="262626"/>
                </a:solidFill>
                <a:latin typeface="+mj-lt"/>
              </a:rPr>
              <a:t>NBRC Resource Map</a:t>
            </a:r>
          </a:p>
        </p:txBody>
      </p:sp>
    </p:spTree>
    <p:custDataLst>
      <p:tags r:id="rId1"/>
    </p:custDataLst>
    <p:extLst>
      <p:ext uri="{BB962C8B-B14F-4D97-AF65-F5344CB8AC3E}">
        <p14:creationId xmlns:p14="http://schemas.microsoft.com/office/powerpoint/2010/main" val="3250004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A18AB268-25EE-6D3F-4D57-FFE719096A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12</a:t>
            </a:fld>
            <a:endParaRPr lang="en-US"/>
          </a:p>
        </p:txBody>
      </p:sp>
      <p:sp>
        <p:nvSpPr>
          <p:cNvPr id="3" name="Text Placeholder 5">
            <a:extLst>
              <a:ext uri="{FF2B5EF4-FFF2-40B4-BE49-F238E27FC236}">
                <a16:creationId xmlns:a16="http://schemas.microsoft.com/office/drawing/2014/main" id="{E1F6B40C-746F-2A4D-9A22-D46198FFF359}"/>
              </a:ext>
            </a:extLst>
          </p:cNvPr>
          <p:cNvSpPr txBox="1">
            <a:spLocks/>
          </p:cNvSpPr>
          <p:nvPr/>
        </p:nvSpPr>
        <p:spPr>
          <a:xfrm>
            <a:off x="741544" y="1208731"/>
            <a:ext cx="4714875" cy="3055566"/>
          </a:xfrm>
          <a:prstGeom prst="rect">
            <a:avLst/>
          </a:prstGeom>
        </p:spPr>
        <p:txBody>
          <a:bodyPr/>
          <a:lstStyle>
            <a:lvl1pPr marL="228600" indent="-228600" algn="ctr" defTabSz="914400" rtl="0" eaLnBrk="1" latinLnBrk="0" hangingPunct="1">
              <a:lnSpc>
                <a:spcPct val="90000"/>
              </a:lnSpc>
              <a:spcBef>
                <a:spcPts val="1000"/>
              </a:spcBef>
              <a:buFont typeface="Arial" panose="020B0604020202020204" pitchFamily="34" charset="0"/>
              <a:buChar char="•"/>
              <a:defRPr sz="350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Font typeface="Arial" panose="020B0604020202020204" pitchFamily="34" charset="0"/>
              <a:buNone/>
            </a:pPr>
            <a:r>
              <a:rPr lang="en-US" sz="4000"/>
              <a:t>WORC 6</a:t>
            </a:r>
          </a:p>
          <a:p>
            <a:pPr marL="0" indent="0">
              <a:buFont typeface="Arial" panose="020B0604020202020204" pitchFamily="34" charset="0"/>
              <a:buNone/>
            </a:pPr>
            <a:endParaRPr lang="en-US"/>
          </a:p>
          <a:p>
            <a:pPr marL="0" indent="0">
              <a:buFont typeface="Arial" panose="020B0604020202020204" pitchFamily="34" charset="0"/>
              <a:buNone/>
            </a:pPr>
            <a:endParaRPr lang="en-US"/>
          </a:p>
          <a:p>
            <a:pPr marL="0" indent="0">
              <a:buFont typeface="Arial" panose="020B0604020202020204" pitchFamily="34" charset="0"/>
              <a:buNone/>
            </a:pPr>
            <a:endParaRPr lang="en-US"/>
          </a:p>
        </p:txBody>
      </p:sp>
      <p:sp>
        <p:nvSpPr>
          <p:cNvPr id="4" name="Text Placeholder 6">
            <a:extLst>
              <a:ext uri="{FF2B5EF4-FFF2-40B4-BE49-F238E27FC236}">
                <a16:creationId xmlns:a16="http://schemas.microsoft.com/office/drawing/2014/main" id="{B0351F6A-9C55-A8EA-EC21-82F2D41D6FF2}"/>
              </a:ext>
            </a:extLst>
          </p:cNvPr>
          <p:cNvSpPr txBox="1">
            <a:spLocks/>
          </p:cNvSpPr>
          <p:nvPr/>
        </p:nvSpPr>
        <p:spPr>
          <a:xfrm>
            <a:off x="741544" y="3307829"/>
            <a:ext cx="5439454" cy="19129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solidFill>
                  <a:schemeClr val="bg1"/>
                </a:solidFill>
              </a:rPr>
              <a:t>WORC Initiative, Eligibility, Grant Activities, and Partners</a:t>
            </a:r>
          </a:p>
        </p:txBody>
      </p:sp>
      <p:sp>
        <p:nvSpPr>
          <p:cNvPr id="6" name="Subtitle 4">
            <a:extLst>
              <a:ext uri="{FF2B5EF4-FFF2-40B4-BE49-F238E27FC236}">
                <a16:creationId xmlns:a16="http://schemas.microsoft.com/office/drawing/2014/main" id="{A3DC4C13-1610-2CB8-3B70-DF1418953F7C}"/>
              </a:ext>
            </a:extLst>
          </p:cNvPr>
          <p:cNvSpPr txBox="1">
            <a:spLocks/>
          </p:cNvSpPr>
          <p:nvPr/>
        </p:nvSpPr>
        <p:spPr>
          <a:xfrm>
            <a:off x="768488" y="1751335"/>
            <a:ext cx="6217920" cy="1135061"/>
          </a:xfrm>
          <a:prstGeom prst="rect">
            <a:avLst/>
          </a:prstGeom>
        </p:spPr>
        <p:txBody>
          <a:bodyPr vert="horz" lIns="91440" tIns="45720" rIns="91440" bIns="45720" rtlCol="0">
            <a:normAutofit/>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kern="1200">
                <a:solidFill>
                  <a:schemeClr val="accent5"/>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solidFill>
                  <a:schemeClr val="bg1"/>
                </a:solidFill>
              </a:rPr>
              <a:t>FOA Overview  </a:t>
            </a:r>
          </a:p>
        </p:txBody>
      </p:sp>
      <p:pic>
        <p:nvPicPr>
          <p:cNvPr id="8" name="Picture 7">
            <a:extLst>
              <a:ext uri="{FF2B5EF4-FFF2-40B4-BE49-F238E27FC236}">
                <a16:creationId xmlns:a16="http://schemas.microsoft.com/office/drawing/2014/main" id="{2BE44219-F9B6-6E40-C902-208E562CF363}"/>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2935471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3A42D08-AAB8-CF0A-BB48-87B496666407}"/>
              </a:ext>
            </a:extLst>
          </p:cNvPr>
          <p:cNvSpPr>
            <a:spLocks noGrp="1"/>
          </p:cNvSpPr>
          <p:nvPr>
            <p:ph type="title"/>
          </p:nvPr>
        </p:nvSpPr>
        <p:spPr/>
        <p:txBody>
          <a:bodyPr/>
          <a:lstStyle/>
          <a:p>
            <a:r>
              <a:rPr lang="en-US"/>
              <a:t>What is the WORC Initiative?</a:t>
            </a:r>
            <a:endParaRPr lang="en-US">
              <a:solidFill>
                <a:schemeClr val="bg1"/>
              </a:solidFill>
            </a:endParaRPr>
          </a:p>
        </p:txBody>
      </p:sp>
      <p:sp>
        <p:nvSpPr>
          <p:cNvPr id="3" name="Text Placeholder 2">
            <a:extLst>
              <a:ext uri="{FF2B5EF4-FFF2-40B4-BE49-F238E27FC236}">
                <a16:creationId xmlns:a16="http://schemas.microsoft.com/office/drawing/2014/main" id="{F068CE05-A81C-F1FC-DD85-047B18BFFB69}"/>
              </a:ext>
            </a:extLst>
          </p:cNvPr>
          <p:cNvSpPr>
            <a:spLocks noGrp="1"/>
          </p:cNvSpPr>
          <p:nvPr>
            <p:ph type="body" sz="quarter" idx="12"/>
          </p:nvPr>
        </p:nvSpPr>
        <p:spPr>
          <a:xfrm>
            <a:off x="676276" y="1199470"/>
            <a:ext cx="11149964" cy="4772025"/>
          </a:xfrm>
        </p:spPr>
        <p:txBody>
          <a:bodyPr/>
          <a:lstStyle/>
          <a:p>
            <a:pPr>
              <a:buFont typeface="Wingdings" panose="05000000000000000000" pitchFamily="2" charset="2"/>
              <a:buChar char="§"/>
            </a:pPr>
            <a:r>
              <a:rPr lang="en-US" sz="2400">
                <a:solidFill>
                  <a:schemeClr val="bg2">
                    <a:lumMod val="10000"/>
                  </a:schemeClr>
                </a:solidFill>
              </a:rPr>
              <a:t>This is the 6th round of the WORC Initiative Grants</a:t>
            </a:r>
          </a:p>
          <a:p>
            <a:pPr>
              <a:buFont typeface="Wingdings" panose="05000000000000000000" pitchFamily="2" charset="2"/>
              <a:buChar char="§"/>
            </a:pPr>
            <a:r>
              <a:rPr lang="en-US" sz="2400">
                <a:solidFill>
                  <a:schemeClr val="bg2">
                    <a:lumMod val="10000"/>
                  </a:schemeClr>
                </a:solidFill>
              </a:rPr>
              <a:t>WORC is a partnership amongst the Employment &amp; Training Administration (ETA), the Appalachian Regional Commission, (ARC) Delta Regional Authority (DRA) and the Northern Border Regional Commission (NBRC)</a:t>
            </a:r>
          </a:p>
          <a:p>
            <a:pPr>
              <a:buFont typeface="Wingdings" panose="05000000000000000000" pitchFamily="2" charset="2"/>
              <a:buChar char="§"/>
            </a:pPr>
            <a:r>
              <a:rPr lang="en-US" sz="2400">
                <a:solidFill>
                  <a:schemeClr val="bg2">
                    <a:lumMod val="10000"/>
                  </a:schemeClr>
                </a:solidFill>
              </a:rPr>
              <a:t>Grant awards for eligible entities serving participants who live and work in the Appalachian, Delta and the Northern Border regions</a:t>
            </a:r>
          </a:p>
          <a:p>
            <a:pPr>
              <a:buFont typeface="Wingdings" panose="05000000000000000000" pitchFamily="2" charset="2"/>
              <a:buChar char="§"/>
            </a:pPr>
            <a:r>
              <a:rPr lang="en-US" sz="2400">
                <a:solidFill>
                  <a:schemeClr val="bg2">
                    <a:lumMod val="10000"/>
                  </a:schemeClr>
                </a:solidFill>
              </a:rPr>
              <a:t>The WORC grants are designed to address the workforce and economic development challenges facing communities in these regions</a:t>
            </a:r>
          </a:p>
          <a:p>
            <a:pPr>
              <a:buFont typeface="Wingdings" panose="05000000000000000000" pitchFamily="2" charset="2"/>
              <a:buChar char="§"/>
            </a:pPr>
            <a:endParaRPr lang="en-US" sz="1800">
              <a:solidFill>
                <a:schemeClr val="bg2">
                  <a:lumMod val="10000"/>
                </a:schemeClr>
              </a:solidFill>
            </a:endParaRPr>
          </a:p>
        </p:txBody>
      </p:sp>
      <p:sp>
        <p:nvSpPr>
          <p:cNvPr id="5" name="Slide Number Placeholder 4">
            <a:extLst>
              <a:ext uri="{FF2B5EF4-FFF2-40B4-BE49-F238E27FC236}">
                <a16:creationId xmlns:a16="http://schemas.microsoft.com/office/drawing/2014/main" id="{1EFDC3E2-3F11-56D8-2FE3-88A59EE2861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6" name="Picture 5">
            <a:extLst>
              <a:ext uri="{FF2B5EF4-FFF2-40B4-BE49-F238E27FC236}">
                <a16:creationId xmlns:a16="http://schemas.microsoft.com/office/drawing/2014/main" id="{245D3959-D6A6-6CF2-4C55-07CB5FAAC23F}"/>
              </a:ext>
            </a:extLst>
          </p:cNvPr>
          <p:cNvPicPr>
            <a:picLocks noChangeAspect="1"/>
          </p:cNvPicPr>
          <p:nvPr/>
        </p:nvPicPr>
        <p:blipFill>
          <a:blip r:embed="rId3"/>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35541768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a:lstStyle/>
          <a:p>
            <a:r>
              <a:rPr lang="en-US"/>
              <a:t>What is the Purpose of the WORC Initiative? </a:t>
            </a:r>
            <a:r>
              <a:rPr lang="en-US">
                <a:solidFill>
                  <a:schemeClr val="bg1"/>
                </a:solidFill>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80579" y="1365771"/>
            <a:ext cx="6766101" cy="4901420"/>
          </a:xfrm>
        </p:spPr>
        <p:txBody>
          <a:bodyPr lIns="91440" tIns="45720" rIns="91440" bIns="45720" anchor="t"/>
          <a:lstStyle/>
          <a:p>
            <a:pPr marL="0" indent="0">
              <a:lnSpc>
                <a:spcPct val="100000"/>
              </a:lnSpc>
              <a:buNone/>
            </a:pPr>
            <a:r>
              <a:rPr lang="en-US" sz="2800">
                <a:solidFill>
                  <a:schemeClr val="bg2">
                    <a:lumMod val="10000"/>
                  </a:schemeClr>
                </a:solidFill>
              </a:rPr>
              <a:t>The</a:t>
            </a:r>
            <a:r>
              <a:rPr lang="en-US" sz="2800" b="1">
                <a:solidFill>
                  <a:schemeClr val="bg2">
                    <a:lumMod val="10000"/>
                  </a:schemeClr>
                </a:solidFill>
              </a:rPr>
              <a:t> </a:t>
            </a:r>
            <a:r>
              <a:rPr lang="en-US" sz="2800">
                <a:solidFill>
                  <a:schemeClr val="bg2">
                    <a:lumMod val="10000"/>
                  </a:schemeClr>
                </a:solidFill>
              </a:rPr>
              <a:t>purpose of this initiative is to create economic mobility, address historic inequities for marginalized communities of color, rural areas and other underserved and underrepresented communities, and connect workers who live or work in the Appalachian, Delta, and Northern Border regions, to stable, high-quality, family-sustaining jobs, enabling them to remain and thrive in these communities.  </a:t>
            </a:r>
          </a:p>
          <a:p>
            <a:pPr marL="0" indent="0">
              <a:lnSpc>
                <a:spcPct val="150000"/>
              </a:lnSpc>
              <a:buNone/>
            </a:pPr>
            <a:endParaRPr lang="en-US" sz="1800"/>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3" name="Content Placeholder 2" descr="Worker in factory">
            <a:extLst>
              <a:ext uri="{FF2B5EF4-FFF2-40B4-BE49-F238E27FC236}">
                <a16:creationId xmlns:a16="http://schemas.microsoft.com/office/drawing/2014/main" id="{F94B80BA-80A4-11F2-7BF7-6A325660C626}"/>
              </a:ext>
            </a:extLst>
          </p:cNvPr>
          <p:cNvPicPr>
            <a:picLocks noGrp="1" noChangeAspect="1"/>
          </p:cNvPicPr>
          <p:nvPr>
            <p:ph sz="half" idx="2"/>
          </p:nvPr>
        </p:nvPicPr>
        <p:blipFill>
          <a:blip r:embed="rId3"/>
          <a:stretch>
            <a:fillRect/>
          </a:stretch>
        </p:blipFill>
        <p:spPr>
          <a:xfrm>
            <a:off x="7611256" y="1712597"/>
            <a:ext cx="4333094" cy="2949000"/>
          </a:xfrm>
          <a:prstGeom prst="ellipse">
            <a:avLst/>
          </a:prstGeom>
        </p:spPr>
      </p:pic>
      <p:pic>
        <p:nvPicPr>
          <p:cNvPr id="7" name="Picture 6">
            <a:extLst>
              <a:ext uri="{FF2B5EF4-FFF2-40B4-BE49-F238E27FC236}">
                <a16:creationId xmlns:a16="http://schemas.microsoft.com/office/drawing/2014/main" id="{FBB4FF67-3C02-68F3-1AE8-3616FEFFDD5F}"/>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126952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a:xfrm>
            <a:off x="876693" y="286050"/>
            <a:ext cx="10127967" cy="668350"/>
          </a:xfrm>
        </p:spPr>
        <p:txBody>
          <a:bodyPr vert="horz" lIns="91440" tIns="45720" rIns="91440" bIns="45720" rtlCol="0" anchor="b">
            <a:noAutofit/>
          </a:bodyPr>
          <a:lstStyle/>
          <a:p>
            <a:r>
              <a:rPr lang="en-US" sz="3600" kern="1200">
                <a:solidFill>
                  <a:schemeClr val="tx1"/>
                </a:solidFill>
                <a:latin typeface="Roboto"/>
                <a:ea typeface="Roboto"/>
                <a:cs typeface="Roboto"/>
              </a:rPr>
              <a:t>Eligibility: Applicants 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876693" y="1381184"/>
            <a:ext cx="10704113" cy="3447832"/>
          </a:xfrm>
        </p:spPr>
        <p:txBody>
          <a:bodyPr vert="horz" lIns="91440" tIns="45720" rIns="91440" bIns="45720" rtlCol="0" anchor="t">
            <a:normAutofit/>
          </a:bodyPr>
          <a:lstStyle/>
          <a:p>
            <a:pPr>
              <a:buFont typeface="Wingdings" panose="020B0604020202020204" pitchFamily="34" charset="0"/>
              <a:buChar char="§"/>
            </a:pPr>
            <a:r>
              <a:rPr lang="en-US" sz="2800">
                <a:solidFill>
                  <a:srgbClr val="22223B"/>
                </a:solidFill>
              </a:rPr>
              <a:t>Wide range of entities eligible to apply, as described in the FOA</a:t>
            </a:r>
            <a:endParaRPr lang="en-US" sz="2800">
              <a:solidFill>
                <a:srgbClr val="22223B"/>
              </a:solidFill>
              <a:cs typeface="Calibri"/>
            </a:endParaRPr>
          </a:p>
          <a:p>
            <a:pPr>
              <a:buFont typeface="Wingdings" panose="020B0604020202020204" pitchFamily="34" charset="0"/>
              <a:buChar char="§"/>
            </a:pPr>
            <a:r>
              <a:rPr lang="en-US" sz="2800">
                <a:solidFill>
                  <a:srgbClr val="22223B"/>
                </a:solidFill>
              </a:rPr>
              <a:t>Regardless of type of organization, or where an organization is located, services </a:t>
            </a:r>
            <a:r>
              <a:rPr lang="en-US" sz="2800" b="1" u="sng">
                <a:solidFill>
                  <a:srgbClr val="22223B"/>
                </a:solidFill>
              </a:rPr>
              <a:t>MUST</a:t>
            </a:r>
            <a:r>
              <a:rPr lang="en-US" sz="2800">
                <a:solidFill>
                  <a:srgbClr val="22223B"/>
                </a:solidFill>
              </a:rPr>
              <a:t> be delivered only to eligible participants who live in the Appalachian, Delta and the Northern Border regions</a:t>
            </a:r>
            <a:endParaRPr lang="en-US" sz="2800">
              <a:solidFill>
                <a:srgbClr val="22223B"/>
              </a:solidFill>
              <a:cs typeface="Calibri"/>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a:xfrm>
            <a:off x="8610600" y="6356350"/>
            <a:ext cx="2743200" cy="365125"/>
          </a:xfrm>
        </p:spPr>
        <p:txBody>
          <a:bodyPr vert="horz" lIns="91440" tIns="45720" rIns="91440" bIns="45720" rtlCol="0" anchor="ctr">
            <a:normAutofit/>
          </a:bodyPr>
          <a:lstStyle/>
          <a:p>
            <a:pPr>
              <a:spcAft>
                <a:spcPts val="600"/>
              </a:spcAft>
              <a:defRPr/>
            </a:pPr>
            <a:fld id="{E1CE52AA-BB93-4FDB-9629-C6421C98F39B}" type="slidenum">
              <a:rPr lang="en-US" sz="1200" dirty="0">
                <a:solidFill>
                  <a:schemeClr val="tx1">
                    <a:lumMod val="50000"/>
                    <a:lumOff val="50000"/>
                  </a:schemeClr>
                </a:solidFill>
                <a:latin typeface="+mn-lt"/>
                <a:ea typeface="+mn-ea"/>
                <a:cs typeface="+mn-cs"/>
              </a:rPr>
              <a:pPr>
                <a:spcAft>
                  <a:spcPts val="600"/>
                </a:spcAft>
                <a:defRPr/>
              </a:pPr>
              <a:t>15</a:t>
            </a:fld>
            <a:endParaRPr lang="en-US" sz="1200">
              <a:solidFill>
                <a:schemeClr val="tx1">
                  <a:lumMod val="50000"/>
                  <a:lumOff val="50000"/>
                </a:schemeClr>
              </a:solidFill>
              <a:latin typeface="+mn-lt"/>
              <a:ea typeface="+mn-ea"/>
              <a:cs typeface="+mn-cs"/>
            </a:endParaRPr>
          </a:p>
        </p:txBody>
      </p:sp>
      <p:grpSp>
        <p:nvGrpSpPr>
          <p:cNvPr id="10" name="Group 9">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4" name="Rectangle 13">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a:extLst>
              <a:ext uri="{FF2B5EF4-FFF2-40B4-BE49-F238E27FC236}">
                <a16:creationId xmlns:a16="http://schemas.microsoft.com/office/drawing/2014/main" id="{67258D9B-DDD3-BF7A-7777-CC8A42CD5733}"/>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4150682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a:lstStyle/>
          <a:p>
            <a:r>
              <a:rPr lang="en-US"/>
              <a:t>What is the Purpose of the WORC Initiative (</a:t>
            </a:r>
            <a:r>
              <a:rPr lang="en-US" err="1"/>
              <a:t>con’t</a:t>
            </a:r>
            <a:r>
              <a:rPr lang="en-US"/>
              <a:t>)? </a:t>
            </a:r>
            <a:r>
              <a:rPr lang="en-US">
                <a:solidFill>
                  <a:schemeClr val="bg1"/>
                </a:solidFill>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857249" y="1162050"/>
            <a:ext cx="10201612" cy="4772025"/>
          </a:xfrm>
        </p:spPr>
        <p:txBody>
          <a:bodyPr lIns="91440" tIns="45720" rIns="91440" bIns="45720" anchor="t"/>
          <a:lstStyle/>
          <a:p>
            <a:pPr marL="0" marR="0" lvl="0" indent="0" algn="l" defTabSz="914400" rtl="0" eaLnBrk="1" fontAlgn="auto" latinLnBrk="0" hangingPunct="1">
              <a:lnSpc>
                <a:spcPct val="100000"/>
              </a:lnSpc>
              <a:spcBef>
                <a:spcPts val="1800"/>
              </a:spcBef>
              <a:spcAft>
                <a:spcPts val="0"/>
              </a:spcAft>
              <a:buClr>
                <a:srgbClr val="7A232F"/>
              </a:buClr>
              <a:buSzTx/>
              <a:buNone/>
              <a:tabLst/>
              <a:defRPr/>
            </a:pPr>
            <a:r>
              <a:rPr kumimoji="0" lang="en-US" sz="2400" b="0" i="0" u="none" strike="noStrike" kern="1200" cap="none" spc="0" normalizeH="0" baseline="0" noProof="0">
                <a:ln>
                  <a:noFill/>
                </a:ln>
                <a:solidFill>
                  <a:srgbClr val="242021"/>
                </a:solidFill>
                <a:effectLst/>
                <a:uLnTx/>
                <a:uFillTx/>
                <a:latin typeface="Calibri" panose="020F0502020204030204"/>
                <a:ea typeface="+mn-ea"/>
                <a:cs typeface="+mn-cs"/>
              </a:rPr>
              <a:t>Successful applications will propose projects that demonstrate clear and consistent strategies, activities, partnerships, and results that are built around the three Focus Areas that are central to achieving the purpose of the WORC initiative:</a:t>
            </a:r>
          </a:p>
          <a:p>
            <a:pPr marL="0" marR="0" lvl="0" indent="0" algn="l" defTabSz="914400" rtl="0" eaLnBrk="1" fontAlgn="auto" latinLnBrk="0" hangingPunct="1">
              <a:lnSpc>
                <a:spcPct val="95000"/>
              </a:lnSpc>
              <a:spcBef>
                <a:spcPts val="1800"/>
              </a:spcBef>
              <a:spcAft>
                <a:spcPts val="0"/>
              </a:spcAft>
              <a:buClr>
                <a:srgbClr val="7A232F"/>
              </a:buClr>
              <a:buSzTx/>
              <a:buNone/>
              <a:tabLst/>
              <a:defRPr/>
            </a:pPr>
            <a:endParaRPr kumimoji="0" lang="en-US" sz="100" b="0" i="0" u="none" strike="noStrike" kern="1200" cap="none" spc="0" normalizeH="0" baseline="0" noProof="0">
              <a:ln>
                <a:noFill/>
              </a:ln>
              <a:solidFill>
                <a:srgbClr val="242021"/>
              </a:solidFill>
              <a:effectLst/>
              <a:uLnTx/>
              <a:uFillTx/>
              <a:latin typeface="Calibri" panose="020F0502020204030204"/>
              <a:ea typeface="+mn-ea"/>
              <a:cs typeface="+mn-cs"/>
            </a:endParaRPr>
          </a:p>
          <a:p>
            <a:pPr lvl="2">
              <a:lnSpc>
                <a:spcPct val="150000"/>
              </a:lnSpc>
              <a:spcBef>
                <a:spcPts val="800"/>
              </a:spcBef>
              <a:buFont typeface="Arial" panose="020B0604020202020204" pitchFamily="34" charset="0"/>
              <a:buChar char="•"/>
              <a:defRPr/>
            </a:pPr>
            <a:r>
              <a:rPr kumimoji="0" lang="en-US" sz="2800" b="0" i="0" u="sng" strike="noStrike" kern="1200" cap="none" spc="0" normalizeH="0" baseline="0" noProof="0">
                <a:ln>
                  <a:noFill/>
                </a:ln>
                <a:solidFill>
                  <a:srgbClr val="C00000"/>
                </a:solidFill>
                <a:effectLst/>
                <a:uLnTx/>
                <a:uFillTx/>
                <a:latin typeface="Calibri" panose="020F0502020204030204"/>
                <a:ea typeface="+mn-ea"/>
                <a:cs typeface="+mn-cs"/>
              </a:rPr>
              <a:t>Focus Areas 1: </a:t>
            </a:r>
            <a:r>
              <a:rPr lang="en-US" sz="2800" u="sng">
                <a:solidFill>
                  <a:srgbClr val="C00000"/>
                </a:solidFill>
                <a:latin typeface="Calibri" panose="020F0502020204030204"/>
              </a:rPr>
              <a:t>Increasing Access to Good </a:t>
            </a:r>
            <a:r>
              <a:rPr kumimoji="0" lang="en-US" sz="2800" b="0" i="0" u="sng" strike="noStrike" kern="1200" cap="none" spc="0" normalizeH="0" baseline="0" noProof="0">
                <a:ln>
                  <a:noFill/>
                </a:ln>
                <a:solidFill>
                  <a:srgbClr val="C00000"/>
                </a:solidFill>
                <a:effectLst/>
                <a:uLnTx/>
                <a:uFillTx/>
                <a:latin typeface="Calibri" panose="020F0502020204030204"/>
                <a:ea typeface="+mn-ea"/>
                <a:cs typeface="+mn-cs"/>
              </a:rPr>
              <a:t>Jobs</a:t>
            </a:r>
            <a:r>
              <a:rPr lang="en-US" sz="2800" u="sng">
                <a:solidFill>
                  <a:srgbClr val="C00000"/>
                </a:solidFill>
                <a:latin typeface="Calibri" panose="020F0502020204030204"/>
              </a:rPr>
              <a:t> </a:t>
            </a:r>
            <a:endParaRPr kumimoji="0" lang="en-US" sz="2800" b="0" i="0" u="sng" strike="noStrike" kern="1200" cap="none" spc="0" normalizeH="0" baseline="0" noProof="0">
              <a:ln>
                <a:noFill/>
              </a:ln>
              <a:solidFill>
                <a:srgbClr val="C00000"/>
              </a:solidFill>
              <a:effectLst/>
              <a:uLnTx/>
              <a:uFillTx/>
              <a:latin typeface="Calibri" panose="020F0502020204030204"/>
              <a:ea typeface="+mn-ea"/>
              <a:cs typeface="+mn-cs"/>
            </a:endParaRPr>
          </a:p>
          <a:p>
            <a:pPr lvl="2">
              <a:lnSpc>
                <a:spcPct val="150000"/>
              </a:lnSpc>
              <a:spcBef>
                <a:spcPts val="800"/>
              </a:spcBef>
              <a:buFont typeface="Arial" panose="020B0604020202020204" pitchFamily="34" charset="0"/>
              <a:buChar char="•"/>
              <a:defRPr/>
            </a:pPr>
            <a:r>
              <a:rPr kumimoji="0" lang="en-US" sz="2800" b="0" i="0" u="sng" strike="noStrike" kern="1200" cap="none" spc="0" normalizeH="0" baseline="0" noProof="0">
                <a:ln>
                  <a:noFill/>
                </a:ln>
                <a:solidFill>
                  <a:srgbClr val="C00000"/>
                </a:solidFill>
                <a:effectLst/>
                <a:uLnTx/>
                <a:uFillTx/>
                <a:latin typeface="Calibri" panose="020F0502020204030204"/>
                <a:ea typeface="+mn-ea"/>
                <a:cs typeface="+mn-cs"/>
              </a:rPr>
              <a:t>Focus Areas 2: Prioritizing Equity</a:t>
            </a:r>
            <a:endParaRPr kumimoji="0" lang="en-US" sz="2800" b="0" i="0" u="none" strike="noStrike" kern="1200" cap="none" spc="0" normalizeH="0" baseline="0" noProof="0">
              <a:ln>
                <a:noFill/>
              </a:ln>
              <a:solidFill>
                <a:srgbClr val="C00000"/>
              </a:solidFill>
              <a:effectLst/>
              <a:uLnTx/>
              <a:uFillTx/>
              <a:latin typeface="Calibri" panose="020F0502020204030204"/>
              <a:ea typeface="+mn-ea"/>
              <a:cs typeface="+mn-cs"/>
            </a:endParaRPr>
          </a:p>
          <a:p>
            <a:pPr lvl="2">
              <a:lnSpc>
                <a:spcPct val="150000"/>
              </a:lnSpc>
              <a:spcBef>
                <a:spcPts val="800"/>
              </a:spcBef>
              <a:buFont typeface="Arial" panose="020B0604020202020204" pitchFamily="34" charset="0"/>
              <a:buChar char="•"/>
              <a:defRPr/>
            </a:pPr>
            <a:r>
              <a:rPr kumimoji="0" lang="en-US" sz="2800" b="0" i="0" u="sng" strike="noStrike" kern="1200" cap="none" spc="0" normalizeH="0" baseline="0" noProof="0">
                <a:ln>
                  <a:noFill/>
                </a:ln>
                <a:solidFill>
                  <a:srgbClr val="C00000"/>
                </a:solidFill>
                <a:effectLst/>
                <a:uLnTx/>
                <a:uFillTx/>
                <a:latin typeface="Calibri" panose="020F0502020204030204"/>
                <a:ea typeface="+mn-ea"/>
                <a:cs typeface="+mn-cs"/>
              </a:rPr>
              <a:t>Focus Areas 3:</a:t>
            </a:r>
            <a:r>
              <a:rPr lang="en-US" sz="2800" u="sng">
                <a:solidFill>
                  <a:srgbClr val="C00000"/>
                </a:solidFill>
                <a:latin typeface="Calibri" panose="020F0502020204030204"/>
              </a:rPr>
              <a:t>  </a:t>
            </a:r>
            <a:r>
              <a:rPr kumimoji="0" lang="en-US" sz="2800" b="0" i="0" u="sng" strike="noStrike" kern="1200" cap="none" spc="0" normalizeH="0" baseline="0" noProof="0">
                <a:ln>
                  <a:noFill/>
                </a:ln>
                <a:solidFill>
                  <a:srgbClr val="C00000"/>
                </a:solidFill>
                <a:effectLst/>
                <a:uLnTx/>
                <a:uFillTx/>
                <a:latin typeface="Calibri" panose="020F0502020204030204"/>
                <a:ea typeface="+mn-ea"/>
                <a:cs typeface="+mn-cs"/>
              </a:rPr>
              <a:t>Sustaining Impact</a:t>
            </a:r>
            <a:r>
              <a:rPr lang="en-US" sz="2800" u="sng">
                <a:solidFill>
                  <a:srgbClr val="C00000"/>
                </a:solidFill>
                <a:latin typeface="Calibri" panose="020F0502020204030204"/>
              </a:rPr>
              <a:t> </a:t>
            </a:r>
            <a:endParaRPr kumimoji="0" lang="en-US" sz="2800" b="0" i="0" u="none" strike="noStrike" kern="1200" cap="none" spc="0" normalizeH="0" baseline="0" noProof="0">
              <a:ln>
                <a:noFill/>
              </a:ln>
              <a:solidFill>
                <a:srgbClr val="C00000"/>
              </a:solidFill>
              <a:effectLst/>
              <a:uLnTx/>
              <a:uFillTx/>
              <a:latin typeface="Calibri" panose="020F0502020204030204"/>
              <a:ea typeface="+mn-ea"/>
              <a:cs typeface="+mn-cs"/>
            </a:endParaRPr>
          </a:p>
          <a:p>
            <a:pPr marL="0" indent="0">
              <a:lnSpc>
                <a:spcPct val="150000"/>
              </a:lnSpc>
              <a:buNone/>
            </a:pPr>
            <a:endParaRPr lang="en-US" sz="1800"/>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7E40C3D3-422A-4305-DC76-02D5790F631C}"/>
              </a:ext>
            </a:extLst>
          </p:cNvPr>
          <p:cNvPicPr>
            <a:picLocks noChangeAspect="1"/>
          </p:cNvPicPr>
          <p:nvPr/>
        </p:nvPicPr>
        <p:blipFill>
          <a:blip r:embed="rId3"/>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1769094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a:lstStyle/>
          <a:p>
            <a:r>
              <a:rPr lang="en-US"/>
              <a:t>Eligibility: Participants </a:t>
            </a:r>
            <a:r>
              <a:rPr lang="en-US">
                <a:solidFill>
                  <a:schemeClr val="bg1"/>
                </a:solidFill>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1085850"/>
            <a:ext cx="10391775" cy="4772025"/>
          </a:xfrm>
        </p:spPr>
        <p:txBody>
          <a:bodyPr/>
          <a:lstStyle/>
          <a:p>
            <a:pPr>
              <a:lnSpc>
                <a:spcPct val="150000"/>
              </a:lnSpc>
              <a:buFont typeface="Wingdings" panose="05000000000000000000" pitchFamily="2" charset="2"/>
              <a:buChar char="§"/>
            </a:pPr>
            <a:r>
              <a:rPr lang="en-US" sz="2400">
                <a:solidFill>
                  <a:schemeClr val="bg2">
                    <a:lumMod val="10000"/>
                  </a:schemeClr>
                </a:solidFill>
              </a:rPr>
              <a:t>Three types of eligible participants:</a:t>
            </a:r>
          </a:p>
          <a:p>
            <a:pPr lvl="1">
              <a:lnSpc>
                <a:spcPct val="100000"/>
              </a:lnSpc>
            </a:pPr>
            <a:r>
              <a:rPr kumimoji="0" lang="en-US" sz="2000" b="1" i="0" u="none" strike="noStrike" kern="1200" cap="none" spc="0" normalizeH="0" baseline="0" noProof="0">
                <a:ln>
                  <a:noFill/>
                </a:ln>
                <a:solidFill>
                  <a:srgbClr val="C00000"/>
                </a:solidFill>
                <a:effectLst/>
                <a:uLnTx/>
                <a:uFillTx/>
                <a:latin typeface="Calibri" panose="020F0502020204030204"/>
                <a:ea typeface="+mn-ea"/>
                <a:cs typeface="+mn-cs"/>
              </a:rPr>
              <a:t>Dislocated Workers  								</a:t>
            </a:r>
            <a:r>
              <a:rPr lang="en-US" sz="2000">
                <a:solidFill>
                  <a:schemeClr val="bg2">
                    <a:lumMod val="10000"/>
                  </a:schemeClr>
                </a:solidFill>
              </a:rPr>
              <a:t>As defined in WIOA sec 3(15)</a:t>
            </a:r>
          </a:p>
          <a:p>
            <a:pPr marL="457200" lvl="1" indent="0">
              <a:lnSpc>
                <a:spcPct val="100000"/>
              </a:lnSpc>
              <a:buNone/>
            </a:pPr>
            <a:endParaRPr lang="en-US" sz="2000">
              <a:solidFill>
                <a:schemeClr val="bg2">
                  <a:lumMod val="10000"/>
                </a:schemeClr>
              </a:solidFill>
            </a:endParaRPr>
          </a:p>
          <a:p>
            <a:pPr lvl="1">
              <a:lnSpc>
                <a:spcPct val="100000"/>
              </a:lnSpc>
            </a:pPr>
            <a:r>
              <a:rPr lang="en-US" sz="2000" b="1">
                <a:solidFill>
                  <a:srgbClr val="C00000"/>
                </a:solidFill>
              </a:rPr>
              <a:t>Incumbent Workers  </a:t>
            </a:r>
          </a:p>
          <a:p>
            <a:pPr marL="914400" lvl="2" indent="0">
              <a:lnSpc>
                <a:spcPct val="100000"/>
              </a:lnSpc>
              <a:buNone/>
            </a:pPr>
            <a:r>
              <a:rPr lang="en-US" sz="2000">
                <a:solidFill>
                  <a:schemeClr val="bg2">
                    <a:lumMod val="10000"/>
                  </a:schemeClr>
                </a:solidFill>
              </a:rPr>
              <a:t>For the purposes of this FOA, this term refers to individuals who are employed but need employment and training services to secure full-time employment, advance in their careers, or retain their employment</a:t>
            </a:r>
          </a:p>
          <a:p>
            <a:pPr marL="914400" lvl="2" indent="0">
              <a:lnSpc>
                <a:spcPct val="100000"/>
              </a:lnSpc>
              <a:buNone/>
            </a:pPr>
            <a:endParaRPr lang="en-US" sz="2000">
              <a:solidFill>
                <a:schemeClr val="bg2">
                  <a:lumMod val="10000"/>
                </a:schemeClr>
              </a:solidFill>
            </a:endParaRPr>
          </a:p>
          <a:p>
            <a:pPr lvl="1">
              <a:lnSpc>
                <a:spcPct val="100000"/>
              </a:lnSpc>
            </a:pPr>
            <a:r>
              <a:rPr lang="en-US" sz="2000" b="1">
                <a:solidFill>
                  <a:srgbClr val="C00000"/>
                </a:solidFill>
              </a:rPr>
              <a:t>New Entrants to the Workforce  </a:t>
            </a:r>
          </a:p>
          <a:p>
            <a:pPr marL="914400" lvl="2" indent="0">
              <a:lnSpc>
                <a:spcPct val="100000"/>
              </a:lnSpc>
              <a:buNone/>
            </a:pPr>
            <a:r>
              <a:rPr lang="en-US" sz="2000">
                <a:solidFill>
                  <a:schemeClr val="bg2">
                    <a:lumMod val="10000"/>
                  </a:schemeClr>
                </a:solidFill>
              </a:rPr>
              <a:t>For the purposes of this FOA, the category of “new entrants to the workforce” refers to those who have never worked before or who have been out of the workforce for a long enough time to make it as if they are entering the workforce for the first time</a:t>
            </a:r>
          </a:p>
          <a:p>
            <a:pPr lvl="1">
              <a:lnSpc>
                <a:spcPct val="100000"/>
              </a:lnSpc>
            </a:pPr>
            <a:endParaRPr lang="en-US" sz="2400">
              <a:solidFill>
                <a:schemeClr val="bg2">
                  <a:lumMod val="10000"/>
                </a:schemeClr>
              </a:solidFill>
            </a:endParaRPr>
          </a:p>
          <a:p>
            <a:pPr lvl="1">
              <a:lnSpc>
                <a:spcPct val="150000"/>
              </a:lnSpc>
            </a:pPr>
            <a:endParaRPr lang="en-US" sz="2400">
              <a:solidFill>
                <a:schemeClr val="bg2">
                  <a:lumMod val="10000"/>
                </a:schemeClr>
              </a:solidFill>
            </a:endParaRPr>
          </a:p>
          <a:p>
            <a:pPr lvl="1">
              <a:lnSpc>
                <a:spcPct val="150000"/>
              </a:lnSpc>
            </a:pPr>
            <a:endParaRPr kumimoji="0" lang="en-US" sz="2400" b="1" i="0" u="none" strike="noStrike" kern="1200" cap="none" spc="0" normalizeH="0" baseline="0" noProof="0">
              <a:ln>
                <a:noFill/>
              </a:ln>
              <a:solidFill>
                <a:srgbClr val="C00000"/>
              </a:solidFill>
              <a:effectLst/>
              <a:uLnTx/>
              <a:uFillTx/>
              <a:latin typeface="Calibri" panose="020F0502020204030204"/>
              <a:ea typeface="+mn-ea"/>
              <a:cs typeface="+mn-cs"/>
            </a:endParaRPr>
          </a:p>
          <a:p>
            <a:pPr lvl="1">
              <a:lnSpc>
                <a:spcPct val="150000"/>
              </a:lnSpc>
            </a:pPr>
            <a:endParaRPr kumimoji="0" lang="en-US" sz="2400" b="1" i="0" u="none" strike="noStrike" kern="1200" cap="none" spc="0" normalizeH="0" baseline="0" noProof="0">
              <a:ln>
                <a:noFill/>
              </a:ln>
              <a:solidFill>
                <a:srgbClr val="C00000"/>
              </a:solidFill>
              <a:effectLst/>
              <a:uLnTx/>
              <a:uFillTx/>
              <a:latin typeface="Calibri" panose="020F0502020204030204"/>
              <a:ea typeface="+mn-ea"/>
              <a:cs typeface="+mn-cs"/>
            </a:endParaRPr>
          </a:p>
          <a:p>
            <a:pPr lvl="1">
              <a:lnSpc>
                <a:spcPct val="150000"/>
              </a:lnSpc>
            </a:pPr>
            <a:endParaRPr lang="en-US">
              <a:solidFill>
                <a:schemeClr val="bg2">
                  <a:lumMod val="10000"/>
                </a:schemeClr>
              </a:solidFill>
            </a:endParaRPr>
          </a:p>
          <a:p>
            <a:pPr marL="0" indent="0">
              <a:lnSpc>
                <a:spcPct val="150000"/>
              </a:lnSpc>
              <a:buNone/>
            </a:pPr>
            <a:r>
              <a:rPr lang="en-US">
                <a:solidFill>
                  <a:schemeClr val="bg2">
                    <a:lumMod val="10000"/>
                  </a:schemeClr>
                </a:solidFill>
              </a:rPr>
              <a:t> </a:t>
            </a: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D854AC5D-42B0-CA5D-5DD3-C85905557F0A}"/>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3157275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a:lstStyle/>
          <a:p>
            <a:r>
              <a:rPr lang="en-US"/>
              <a:t>Grant Activities</a:t>
            </a:r>
            <a:endParaRPr lang="en-US">
              <a:solidFill>
                <a:schemeClr val="bg1"/>
              </a:solidFill>
            </a:endParaRP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274" y="1200150"/>
            <a:ext cx="8460851" cy="4772025"/>
          </a:xfrm>
        </p:spPr>
        <p:txBody>
          <a:bodyPr/>
          <a:lstStyle/>
          <a:p>
            <a:pPr>
              <a:lnSpc>
                <a:spcPct val="100000"/>
              </a:lnSpc>
              <a:buFont typeface="Wingdings" panose="05000000000000000000" pitchFamily="2" charset="2"/>
              <a:buChar char="§"/>
            </a:pPr>
            <a:r>
              <a:rPr lang="en-US" sz="2400">
                <a:solidFill>
                  <a:schemeClr val="bg2">
                    <a:lumMod val="10000"/>
                  </a:schemeClr>
                </a:solidFill>
              </a:rPr>
              <a:t>WORC 6 grants are designed to offer flexibility and promote innovative solutions to specific challenges</a:t>
            </a:r>
          </a:p>
          <a:p>
            <a:pPr>
              <a:buFont typeface="Wingdings" panose="05000000000000000000" pitchFamily="2" charset="2"/>
              <a:buChar char="§"/>
            </a:pPr>
            <a:r>
              <a:rPr lang="en-US" sz="2400">
                <a:solidFill>
                  <a:schemeClr val="bg2">
                    <a:lumMod val="10000"/>
                  </a:schemeClr>
                </a:solidFill>
              </a:rPr>
              <a:t>Allowable activities in the following categories:</a:t>
            </a:r>
          </a:p>
          <a:p>
            <a:pPr lvl="1">
              <a:lnSpc>
                <a:spcPct val="100000"/>
              </a:lnSpc>
            </a:pPr>
            <a:r>
              <a:rPr lang="en-US" sz="2000">
                <a:solidFill>
                  <a:schemeClr val="bg2">
                    <a:lumMod val="10000"/>
                  </a:schemeClr>
                </a:solidFill>
              </a:rPr>
              <a:t>Delivering training or other workforce-related services</a:t>
            </a:r>
          </a:p>
          <a:p>
            <a:pPr lvl="1">
              <a:lnSpc>
                <a:spcPct val="100000"/>
              </a:lnSpc>
            </a:pPr>
            <a:r>
              <a:rPr lang="en-US" sz="2000">
                <a:solidFill>
                  <a:schemeClr val="bg2">
                    <a:lumMod val="10000"/>
                  </a:schemeClr>
                </a:solidFill>
              </a:rPr>
              <a:t>Providing a wide range of supportive services to participants</a:t>
            </a:r>
          </a:p>
          <a:p>
            <a:pPr lvl="1">
              <a:lnSpc>
                <a:spcPct val="100000"/>
              </a:lnSpc>
            </a:pPr>
            <a:r>
              <a:rPr lang="en-US" sz="2000">
                <a:solidFill>
                  <a:schemeClr val="bg2">
                    <a:lumMod val="10000"/>
                  </a:schemeClr>
                </a:solidFill>
              </a:rPr>
              <a:t>Serving and Partnering with Employers</a:t>
            </a:r>
          </a:p>
          <a:p>
            <a:pPr lvl="1">
              <a:lnSpc>
                <a:spcPct val="100000"/>
              </a:lnSpc>
            </a:pPr>
            <a:r>
              <a:rPr lang="en-US" sz="2000">
                <a:solidFill>
                  <a:schemeClr val="bg2">
                    <a:lumMod val="10000"/>
                  </a:schemeClr>
                </a:solidFill>
              </a:rPr>
              <a:t>Strategic Planning for Economic Transformation</a:t>
            </a:r>
          </a:p>
          <a:p>
            <a:pPr lvl="1">
              <a:lnSpc>
                <a:spcPct val="100000"/>
              </a:lnSpc>
            </a:pPr>
            <a:r>
              <a:rPr lang="en-US" sz="2000">
                <a:solidFill>
                  <a:schemeClr val="bg2">
                    <a:lumMod val="10000"/>
                  </a:schemeClr>
                </a:solidFill>
              </a:rPr>
              <a:t>Equipment Purchase and Facility Renovations</a:t>
            </a:r>
          </a:p>
          <a:p>
            <a:endParaRPr lang="en-US"/>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41104FC1-50B9-E550-8864-EB6767C77EBB}"/>
              </a:ext>
            </a:extLst>
          </p:cNvPr>
          <p:cNvPicPr>
            <a:picLocks noChangeAspect="1"/>
          </p:cNvPicPr>
          <p:nvPr/>
        </p:nvPicPr>
        <p:blipFill>
          <a:blip r:embed="rId3"/>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40455461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a:lstStyle/>
          <a:p>
            <a:r>
              <a:rPr lang="en-US"/>
              <a:t>Required Grant Partners </a:t>
            </a:r>
            <a:r>
              <a:rPr lang="en-US">
                <a:solidFill>
                  <a:schemeClr val="bg1"/>
                </a:solidFill>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1200150"/>
            <a:ext cx="10096500" cy="4772025"/>
          </a:xfrm>
        </p:spPr>
        <p:txBody>
          <a:bodyPr/>
          <a:lstStyle/>
          <a:p>
            <a:pPr marL="0" indent="0">
              <a:lnSpc>
                <a:spcPct val="150000"/>
              </a:lnSpc>
              <a:buNone/>
            </a:pPr>
            <a:r>
              <a:rPr lang="en-US" sz="2400">
                <a:solidFill>
                  <a:schemeClr val="bg2">
                    <a:lumMod val="10000"/>
                  </a:schemeClr>
                </a:solidFill>
              </a:rPr>
              <a:t>An application </a:t>
            </a:r>
            <a:r>
              <a:rPr lang="en-US" sz="2400" b="1">
                <a:solidFill>
                  <a:srgbClr val="FF0000"/>
                </a:solidFill>
              </a:rPr>
              <a:t>must </a:t>
            </a:r>
            <a:r>
              <a:rPr lang="en-US" sz="2400">
                <a:solidFill>
                  <a:schemeClr val="bg2">
                    <a:lumMod val="10000"/>
                  </a:schemeClr>
                </a:solidFill>
              </a:rPr>
              <a:t>include the following three types of partner entities:</a:t>
            </a:r>
          </a:p>
          <a:p>
            <a:pPr lvl="1">
              <a:lnSpc>
                <a:spcPct val="150000"/>
              </a:lnSpc>
              <a:buFont typeface="Wingdings" panose="05000000000000000000" pitchFamily="2" charset="2"/>
              <a:buChar char="§"/>
            </a:pPr>
            <a:r>
              <a:rPr lang="en-US" sz="2400">
                <a:solidFill>
                  <a:schemeClr val="bg2">
                    <a:lumMod val="10000"/>
                  </a:schemeClr>
                </a:solidFill>
              </a:rPr>
              <a:t>Two Employer/Industry Representatives;</a:t>
            </a:r>
          </a:p>
          <a:p>
            <a:pPr lvl="1">
              <a:lnSpc>
                <a:spcPct val="100000"/>
              </a:lnSpc>
              <a:buFont typeface="Wingdings" panose="05000000000000000000" pitchFamily="2" charset="2"/>
              <a:buChar char="§"/>
            </a:pPr>
            <a:r>
              <a:rPr lang="en-US" sz="2400">
                <a:solidFill>
                  <a:schemeClr val="bg2">
                    <a:lumMod val="10000"/>
                  </a:schemeClr>
                </a:solidFill>
              </a:rPr>
              <a:t>One State or Local Workforce Development Board, American Job Center operator partner program, training provider, or similar entity (except where such organization is the applicant); </a:t>
            </a:r>
            <a:r>
              <a:rPr lang="en-US" sz="2400" b="1" u="sng">
                <a:solidFill>
                  <a:schemeClr val="bg2">
                    <a:lumMod val="10000"/>
                  </a:schemeClr>
                </a:solidFill>
              </a:rPr>
              <a:t>and</a:t>
            </a:r>
          </a:p>
          <a:p>
            <a:pPr lvl="1">
              <a:lnSpc>
                <a:spcPct val="100000"/>
              </a:lnSpc>
              <a:buFont typeface="Wingdings" panose="05000000000000000000" pitchFamily="2" charset="2"/>
              <a:buChar char="§"/>
            </a:pPr>
            <a:r>
              <a:rPr lang="en-US" sz="2400">
                <a:solidFill>
                  <a:schemeClr val="bg2">
                    <a:lumMod val="10000"/>
                  </a:schemeClr>
                </a:solidFill>
              </a:rPr>
              <a:t>One Community-Based Organization (except where such organization is the applicant)</a:t>
            </a:r>
          </a:p>
          <a:p>
            <a:pPr marL="0" indent="0">
              <a:lnSpc>
                <a:spcPct val="150000"/>
              </a:lnSpc>
              <a:buNone/>
            </a:pPr>
            <a:endParaRPr lang="en-US">
              <a:solidFill>
                <a:schemeClr val="bg2">
                  <a:lumMod val="10000"/>
                </a:schemeClr>
              </a:solidFill>
            </a:endParaRPr>
          </a:p>
          <a:p>
            <a:pPr marL="0" indent="0">
              <a:lnSpc>
                <a:spcPct val="150000"/>
              </a:lnSpc>
              <a:buNone/>
            </a:pPr>
            <a:endParaRPr lang="en-US">
              <a:solidFill>
                <a:schemeClr val="bg2">
                  <a:lumMod val="10000"/>
                </a:schemeClr>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C1E2FC80-1C41-1B35-8263-DBF77B7F662E}"/>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878493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lIns="91440" tIns="45720" rIns="91440" bIns="45720" anchor="t"/>
          <a:lstStyle/>
          <a:p>
            <a:r>
              <a:rPr lang="en-US">
                <a:latin typeface="Roboto"/>
                <a:ea typeface="Roboto"/>
                <a:cs typeface="Roboto"/>
              </a:rPr>
              <a:t>WORC Performance  Reporting</a:t>
            </a:r>
            <a:r>
              <a:rPr lang="en-US">
                <a:solidFill>
                  <a:schemeClr val="bg1"/>
                </a:solidFill>
                <a:latin typeface="Roboto"/>
                <a:ea typeface="Roboto"/>
                <a:cs typeface="Roboto"/>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1200150"/>
            <a:ext cx="10980824" cy="4772025"/>
          </a:xfrm>
        </p:spPr>
        <p:txBody>
          <a:bodyPr/>
          <a:lstStyle/>
          <a:p>
            <a:pPr>
              <a:lnSpc>
                <a:spcPct val="100000"/>
              </a:lnSpc>
              <a:buFont typeface="Wingdings" panose="05000000000000000000" pitchFamily="2" charset="2"/>
              <a:buChar char="§"/>
            </a:pPr>
            <a:r>
              <a:rPr lang="en-US" sz="2400">
                <a:solidFill>
                  <a:schemeClr val="bg2">
                    <a:lumMod val="10000"/>
                  </a:schemeClr>
                </a:solidFill>
              </a:rPr>
              <a:t>Grant proposals must indicate the performance metrics to be considered as part of the project</a:t>
            </a:r>
          </a:p>
          <a:p>
            <a:pPr>
              <a:lnSpc>
                <a:spcPct val="100000"/>
              </a:lnSpc>
              <a:buFont typeface="Wingdings" panose="05000000000000000000" pitchFamily="2" charset="2"/>
              <a:buChar char="§"/>
            </a:pPr>
            <a:r>
              <a:rPr lang="en-US" sz="2400">
                <a:solidFill>
                  <a:schemeClr val="bg2">
                    <a:lumMod val="10000"/>
                  </a:schemeClr>
                </a:solidFill>
              </a:rPr>
              <a:t>Proposals must demonstrate how these measures are reflective of the project goals and strategy</a:t>
            </a:r>
          </a:p>
          <a:p>
            <a:pPr>
              <a:lnSpc>
                <a:spcPct val="100000"/>
              </a:lnSpc>
              <a:buFont typeface="Wingdings" panose="05000000000000000000" pitchFamily="2" charset="2"/>
              <a:buChar char="§"/>
            </a:pPr>
            <a:r>
              <a:rPr lang="en-US" sz="2400">
                <a:solidFill>
                  <a:schemeClr val="bg2">
                    <a:lumMod val="10000"/>
                  </a:schemeClr>
                </a:solidFill>
              </a:rPr>
              <a:t>All grants are also measured according to the primary indicators of performance established in the Workforce Innovation and Opportunity Act (WIOA) </a:t>
            </a:r>
          </a:p>
          <a:p>
            <a:pPr marL="0" indent="0">
              <a:lnSpc>
                <a:spcPct val="150000"/>
              </a:lnSpc>
              <a:buNone/>
            </a:pPr>
            <a:endParaRPr lang="en-US">
              <a:solidFill>
                <a:schemeClr val="bg2">
                  <a:lumMod val="10000"/>
                </a:schemeClr>
              </a:solidFill>
            </a:endParaRPr>
          </a:p>
          <a:p>
            <a:pPr marL="0" indent="0">
              <a:lnSpc>
                <a:spcPct val="150000"/>
              </a:lnSpc>
              <a:buNone/>
            </a:pPr>
            <a:endParaRPr lang="en-US">
              <a:solidFill>
                <a:schemeClr val="bg2">
                  <a:lumMod val="10000"/>
                </a:schemeClr>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2" name="Picture 1">
            <a:extLst>
              <a:ext uri="{FF2B5EF4-FFF2-40B4-BE49-F238E27FC236}">
                <a16:creationId xmlns:a16="http://schemas.microsoft.com/office/drawing/2014/main" id="{BF3D5668-8F1F-3688-0907-BE4F4B5464A1}"/>
              </a:ext>
            </a:extLst>
          </p:cNvPr>
          <p:cNvPicPr>
            <a:picLocks noChangeAspect="1"/>
          </p:cNvPicPr>
          <p:nvPr/>
        </p:nvPicPr>
        <p:blipFill>
          <a:blip r:embed="rId4"/>
          <a:stretch>
            <a:fillRect/>
          </a:stretch>
        </p:blipFill>
        <p:spPr>
          <a:xfrm>
            <a:off x="4214313" y="6154516"/>
            <a:ext cx="5297883" cy="676715"/>
          </a:xfrm>
          <a:prstGeom prst="rect">
            <a:avLst/>
          </a:prstGeom>
        </p:spPr>
      </p:pic>
    </p:spTree>
    <p:custDataLst>
      <p:tags r:id="rId1"/>
    </p:custDataLst>
    <p:extLst>
      <p:ext uri="{BB962C8B-B14F-4D97-AF65-F5344CB8AC3E}">
        <p14:creationId xmlns:p14="http://schemas.microsoft.com/office/powerpoint/2010/main" val="1239230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A1F8D38C-5F05-1DE3-8421-58C7B24324F3}"/>
              </a:ext>
            </a:extLst>
          </p:cNvPr>
          <p:cNvSpPr txBox="1">
            <a:spLocks/>
          </p:cNvSpPr>
          <p:nvPr/>
        </p:nvSpPr>
        <p:spPr>
          <a:xfrm>
            <a:off x="770119" y="1263849"/>
            <a:ext cx="4714875" cy="3055566"/>
          </a:xfrm>
          <a:prstGeom prst="rect">
            <a:avLst/>
          </a:prstGeom>
        </p:spPr>
        <p:txBody>
          <a:bodyPr/>
          <a:lstStyle>
            <a:lvl1pPr marL="228600" indent="-228600" algn="ctr" defTabSz="914400" rtl="0" eaLnBrk="1" latinLnBrk="0" hangingPunct="1">
              <a:lnSpc>
                <a:spcPct val="90000"/>
              </a:lnSpc>
              <a:spcBef>
                <a:spcPts val="1000"/>
              </a:spcBef>
              <a:buFont typeface="Arial" panose="020B0604020202020204" pitchFamily="34" charset="0"/>
              <a:buChar char="•"/>
              <a:defRPr sz="350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Font typeface="Arial" panose="020B0604020202020204" pitchFamily="34" charset="0"/>
              <a:buNone/>
            </a:pPr>
            <a:r>
              <a:rPr lang="en-US"/>
              <a:t>WORC 6</a:t>
            </a:r>
          </a:p>
        </p:txBody>
      </p:sp>
      <p:sp>
        <p:nvSpPr>
          <p:cNvPr id="2" name="Slide Number Placeholder 5">
            <a:extLst>
              <a:ext uri="{FF2B5EF4-FFF2-40B4-BE49-F238E27FC236}">
                <a16:creationId xmlns:a16="http://schemas.microsoft.com/office/drawing/2014/main" id="{A18AB268-25EE-6D3F-4D57-FFE719096AA9}"/>
              </a:ext>
            </a:extLst>
          </p:cNvPr>
          <p:cNvSpPr>
            <a:spLocks noGrp="1"/>
          </p:cNvSpPr>
          <p:nvPr>
            <p:ph type="sldNum" sz="quarter" idx="4"/>
          </p:nvPr>
        </p:nvSpPr>
        <p:spPr>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21</a:t>
            </a:fld>
            <a:endParaRPr lang="en-US"/>
          </a:p>
        </p:txBody>
      </p:sp>
      <p:sp>
        <p:nvSpPr>
          <p:cNvPr id="3" name="Subtitle 4">
            <a:extLst>
              <a:ext uri="{FF2B5EF4-FFF2-40B4-BE49-F238E27FC236}">
                <a16:creationId xmlns:a16="http://schemas.microsoft.com/office/drawing/2014/main" id="{2FA2DF65-252C-D109-6FA6-C00FE3F68C2C}"/>
              </a:ext>
            </a:extLst>
          </p:cNvPr>
          <p:cNvSpPr txBox="1">
            <a:spLocks/>
          </p:cNvSpPr>
          <p:nvPr/>
        </p:nvSpPr>
        <p:spPr>
          <a:xfrm>
            <a:off x="768488" y="1751335"/>
            <a:ext cx="6217920" cy="1135061"/>
          </a:xfrm>
          <a:prstGeom prst="rect">
            <a:avLst/>
          </a:prstGeom>
        </p:spPr>
        <p:txBody>
          <a:bodyPr vert="horz" lIns="91440" tIns="45720" rIns="91440" bIns="45720" rtlCol="0">
            <a:normAutofit/>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kern="1200">
                <a:solidFill>
                  <a:schemeClr val="accent5"/>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solidFill>
                  <a:schemeClr val="bg1"/>
                </a:solidFill>
              </a:rPr>
              <a:t>Performance Reporting   </a:t>
            </a:r>
          </a:p>
        </p:txBody>
      </p:sp>
      <p:pic>
        <p:nvPicPr>
          <p:cNvPr id="7" name="Picture 6">
            <a:extLst>
              <a:ext uri="{FF2B5EF4-FFF2-40B4-BE49-F238E27FC236}">
                <a16:creationId xmlns:a16="http://schemas.microsoft.com/office/drawing/2014/main" id="{E210CC71-9576-E567-29E5-C75D6062EA30}"/>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4106235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lIns="91440" tIns="45720" rIns="91440" bIns="45720" anchor="t"/>
          <a:lstStyle/>
          <a:p>
            <a:r>
              <a:rPr lang="en-US">
                <a:latin typeface="Roboto"/>
                <a:ea typeface="Roboto"/>
                <a:cs typeface="Roboto"/>
              </a:rPr>
              <a:t>WORC Performance Reporting  </a:t>
            </a:r>
            <a:r>
              <a:rPr lang="en-US">
                <a:solidFill>
                  <a:schemeClr val="bg1"/>
                </a:solidFill>
                <a:latin typeface="Roboto"/>
                <a:ea typeface="Roboto"/>
                <a:cs typeface="Roboto"/>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508111" y="1168619"/>
            <a:ext cx="10096500" cy="4772025"/>
          </a:xfrm>
        </p:spPr>
        <p:txBody>
          <a:bodyPr/>
          <a:lstStyle/>
          <a:p>
            <a:pPr marR="0" lvl="0" algn="l" defTabSz="914400" rtl="0" eaLnBrk="1" fontAlgn="auto" latinLnBrk="0" hangingPunct="1">
              <a:lnSpc>
                <a:spcPct val="95000"/>
              </a:lnSpc>
              <a:spcBef>
                <a:spcPts val="1800"/>
              </a:spcBef>
              <a:spcAft>
                <a:spcPts val="0"/>
              </a:spcAft>
              <a:buClr>
                <a:srgbClr val="7A232F"/>
              </a:buClr>
              <a:buSzTx/>
              <a:buFont typeface="Wingdings" panose="05000000000000000000" pitchFamily="2" charset="2"/>
              <a:buChar char="§"/>
              <a:tabLst/>
              <a:defRPr/>
            </a:pPr>
            <a:r>
              <a:rPr kumimoji="0" lang="en-US" sz="2400" b="0" i="0" u="none" strike="noStrike" kern="1200" cap="none" spc="0" normalizeH="0" baseline="0" noProof="0">
                <a:ln>
                  <a:noFill/>
                </a:ln>
                <a:solidFill>
                  <a:srgbClr val="242021"/>
                </a:solidFill>
                <a:effectLst/>
                <a:uLnTx/>
                <a:uFillTx/>
                <a:latin typeface="Calibri" panose="020F0502020204030204"/>
                <a:ea typeface="+mn-ea"/>
                <a:cs typeface="+mn-cs"/>
              </a:rPr>
              <a:t>WORC grantees will use the Workforce Integrated Performance System (WIPS) to submit performance reports</a:t>
            </a:r>
          </a:p>
          <a:p>
            <a:pPr marR="0" lvl="0" algn="l" defTabSz="914400" rtl="0" eaLnBrk="1" fontAlgn="auto" latinLnBrk="0" hangingPunct="1">
              <a:lnSpc>
                <a:spcPct val="95000"/>
              </a:lnSpc>
              <a:spcBef>
                <a:spcPts val="1800"/>
              </a:spcBef>
              <a:spcAft>
                <a:spcPts val="0"/>
              </a:spcAft>
              <a:buClr>
                <a:srgbClr val="7A232F"/>
              </a:buClr>
              <a:buSzTx/>
              <a:buFont typeface="Wingdings" panose="05000000000000000000" pitchFamily="2" charset="2"/>
              <a:buChar char="§"/>
              <a:tabLst/>
              <a:defRPr/>
            </a:pPr>
            <a:r>
              <a:rPr kumimoji="0" lang="en-US" sz="2400" b="0" i="0" u="none" strike="noStrike" kern="1200" cap="none" spc="0" normalizeH="0" baseline="0" noProof="0">
                <a:ln>
                  <a:noFill/>
                </a:ln>
                <a:solidFill>
                  <a:srgbClr val="242021"/>
                </a:solidFill>
                <a:effectLst/>
                <a:uLnTx/>
                <a:uFillTx/>
                <a:latin typeface="Calibri" panose="020F0502020204030204"/>
                <a:ea typeface="+mn-ea"/>
                <a:cs typeface="+mn-cs"/>
              </a:rPr>
              <a:t>There are 2 reports due quarterly</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3" panose="05040102010807070707" pitchFamily="18" charset="2"/>
              <a:buChar char=""/>
              <a:tabLst/>
              <a:defRPr/>
            </a:pPr>
            <a:r>
              <a:rPr kumimoji="0" lang="en-US" sz="2400" b="0" i="0" u="none" strike="noStrike" kern="1200" cap="none" spc="0" normalizeH="0" baseline="0" noProof="0">
                <a:ln>
                  <a:noFill/>
                </a:ln>
                <a:solidFill>
                  <a:srgbClr val="F3F4F4">
                    <a:lumMod val="25000"/>
                  </a:srgbClr>
                </a:solidFill>
                <a:effectLst/>
                <a:uLnTx/>
                <a:uFillTx/>
                <a:latin typeface="Calibri" panose="020F0502020204030204"/>
                <a:ea typeface="+mn-ea"/>
                <a:cs typeface="+mn-cs"/>
              </a:rPr>
              <a:t> Quarterly Performance Report (QPR)</a:t>
            </a:r>
          </a:p>
          <a:p>
            <a:pPr marL="685800" marR="0" lvl="1" indent="-228600" algn="l" defTabSz="914400" rtl="0" eaLnBrk="1" fontAlgn="auto" latinLnBrk="0" hangingPunct="1">
              <a:lnSpc>
                <a:spcPct val="95000"/>
              </a:lnSpc>
              <a:spcBef>
                <a:spcPts val="800"/>
              </a:spcBef>
              <a:spcAft>
                <a:spcPts val="0"/>
              </a:spcAft>
              <a:buClr>
                <a:srgbClr val="005A7C"/>
              </a:buClr>
              <a:buSzTx/>
              <a:buFont typeface="Wingdings 3" panose="05040102010807070707" pitchFamily="18" charset="2"/>
              <a:buChar char=""/>
              <a:tabLst/>
              <a:defRPr/>
            </a:pPr>
            <a:r>
              <a:rPr kumimoji="0" lang="en-US" sz="2400" b="0" i="0" u="none" strike="noStrike" kern="1200" cap="none" spc="0" normalizeH="0" baseline="0" noProof="0">
                <a:ln>
                  <a:noFill/>
                </a:ln>
                <a:solidFill>
                  <a:srgbClr val="F3F4F4">
                    <a:lumMod val="25000"/>
                  </a:srgbClr>
                </a:solidFill>
                <a:effectLst/>
                <a:uLnTx/>
                <a:uFillTx/>
                <a:latin typeface="Calibri" panose="020F0502020204030204"/>
                <a:ea typeface="+mn-ea"/>
                <a:cs typeface="+mn-cs"/>
              </a:rPr>
              <a:t>Quarterly Narrative Report (QNR)</a:t>
            </a:r>
          </a:p>
          <a:p>
            <a:pPr marR="0" lvl="0" algn="l" defTabSz="914400" rtl="0" eaLnBrk="1" fontAlgn="auto" latinLnBrk="0" hangingPunct="1">
              <a:lnSpc>
                <a:spcPct val="95000"/>
              </a:lnSpc>
              <a:spcBef>
                <a:spcPts val="1800"/>
              </a:spcBef>
              <a:spcAft>
                <a:spcPts val="0"/>
              </a:spcAft>
              <a:buClr>
                <a:srgbClr val="7A232F"/>
              </a:buClr>
              <a:buSzTx/>
              <a:buFont typeface="Wingdings" panose="05000000000000000000" pitchFamily="2" charset="2"/>
              <a:buChar char="§"/>
              <a:tabLst/>
              <a:defRPr/>
            </a:pPr>
            <a:r>
              <a:rPr kumimoji="0" lang="en-US" sz="2400" b="0" i="0" u="none" strike="noStrike" kern="1200" cap="none" spc="0" normalizeH="0" baseline="0" noProof="0">
                <a:ln>
                  <a:noFill/>
                </a:ln>
                <a:solidFill>
                  <a:srgbClr val="242021"/>
                </a:solidFill>
                <a:effectLst/>
                <a:uLnTx/>
                <a:uFillTx/>
                <a:latin typeface="Calibri" panose="020F0502020204030204"/>
                <a:ea typeface="+mn-ea"/>
                <a:cs typeface="+mn-cs"/>
              </a:rPr>
              <a:t>Extensive data collection and reporting is needed for every participant served</a:t>
            </a:r>
          </a:p>
          <a:p>
            <a:pPr marR="0" lvl="0" algn="l" defTabSz="914400" rtl="0" eaLnBrk="1" fontAlgn="auto" latinLnBrk="0" hangingPunct="1">
              <a:lnSpc>
                <a:spcPct val="95000"/>
              </a:lnSpc>
              <a:spcBef>
                <a:spcPts val="1800"/>
              </a:spcBef>
              <a:spcAft>
                <a:spcPts val="0"/>
              </a:spcAft>
              <a:buClr>
                <a:srgbClr val="7A232F"/>
              </a:buClr>
              <a:buSzTx/>
              <a:buFont typeface="Wingdings" panose="05000000000000000000" pitchFamily="2" charset="2"/>
              <a:buChar char="§"/>
              <a:tabLst/>
              <a:defRPr/>
            </a:pPr>
            <a:r>
              <a:rPr kumimoji="0" lang="en-US" sz="2400" b="0" i="0" u="none" strike="noStrike" kern="1200" cap="none" spc="0" normalizeH="0" baseline="0" noProof="0">
                <a:ln>
                  <a:noFill/>
                </a:ln>
                <a:solidFill>
                  <a:srgbClr val="242021"/>
                </a:solidFill>
                <a:effectLst/>
                <a:uLnTx/>
                <a:uFillTx/>
                <a:latin typeface="Calibri" panose="020F0502020204030204"/>
                <a:ea typeface="+mn-ea"/>
                <a:cs typeface="+mn-cs"/>
              </a:rPr>
              <a:t>Prospective applicants should preview a document called the Participant Data File Tool, or PDFT, to understand data collection and reporting required, available on </a:t>
            </a:r>
            <a:r>
              <a:rPr kumimoji="0" lang="en-US" sz="2400" b="1" i="0" u="none" strike="noStrike" kern="1200" cap="none" spc="0" normalizeH="0" baseline="0" noProof="0">
                <a:ln>
                  <a:noFill/>
                </a:ln>
                <a:solidFill>
                  <a:srgbClr val="0066FF"/>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WorkforceGPS</a:t>
            </a:r>
            <a:r>
              <a:rPr kumimoji="0" lang="en-US" sz="2400" b="1" i="0" u="none" strike="noStrike" kern="1200" cap="none" spc="0" normalizeH="0" baseline="0" noProof="0">
                <a:ln>
                  <a:noFill/>
                </a:ln>
                <a:solidFill>
                  <a:srgbClr val="0066FF"/>
                </a:solidFill>
                <a:effectLst/>
                <a:uLnTx/>
                <a:uFillTx/>
                <a:latin typeface="Calibri" panose="020F0502020204030204"/>
                <a:ea typeface="+mn-ea"/>
                <a:cs typeface="+mn-cs"/>
              </a:rPr>
              <a:t> </a:t>
            </a:r>
            <a:r>
              <a:rPr kumimoji="0" lang="en-US" sz="2400" b="0" i="0" u="none" strike="noStrike" kern="1200" cap="none" spc="0" normalizeH="0" baseline="0" noProof="0">
                <a:ln>
                  <a:noFill/>
                </a:ln>
                <a:solidFill>
                  <a:srgbClr val="0066FF"/>
                </a:solidFill>
                <a:effectLst/>
                <a:uLnTx/>
                <a:uFillTx/>
                <a:latin typeface="Calibri" panose="020F0502020204030204"/>
                <a:ea typeface="+mn-ea"/>
                <a:cs typeface="+mn-cs"/>
              </a:rPr>
              <a:t> (</a:t>
            </a:r>
            <a:r>
              <a:rPr kumimoji="0" lang="en-US" sz="2400" b="0" i="0" u="none" strike="noStrike" kern="1200" cap="none" spc="0" normalizeH="0" baseline="0" noProof="0">
                <a:ln>
                  <a:noFill/>
                </a:ln>
                <a:solidFill>
                  <a:srgbClr val="0066FF"/>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https://dwg.workforcegps.org</a:t>
            </a:r>
            <a:r>
              <a:rPr kumimoji="0" lang="en-US" sz="2400" b="0" i="0" u="none" strike="noStrike" kern="1200" cap="none" spc="0" normalizeH="0" baseline="0" noProof="0">
                <a:ln>
                  <a:noFill/>
                </a:ln>
                <a:solidFill>
                  <a:srgbClr val="242021"/>
                </a:solidFill>
                <a:effectLst/>
                <a:uLnTx/>
                <a:uFillTx/>
                <a:latin typeface="Calibri" panose="020F0502020204030204"/>
                <a:ea typeface="+mn-ea"/>
                <a:cs typeface="+mn-cs"/>
              </a:rPr>
              <a:t>) </a:t>
            </a:r>
          </a:p>
          <a:p>
            <a:pPr marL="0" indent="0">
              <a:lnSpc>
                <a:spcPct val="150000"/>
              </a:lnSpc>
              <a:buNone/>
            </a:pPr>
            <a:endParaRPr lang="en-US">
              <a:solidFill>
                <a:schemeClr val="bg2">
                  <a:lumMod val="10000"/>
                </a:schemeClr>
              </a:solidFill>
            </a:endParaRPr>
          </a:p>
          <a:p>
            <a:pPr marL="0" indent="0">
              <a:lnSpc>
                <a:spcPct val="150000"/>
              </a:lnSpc>
              <a:buNone/>
            </a:pPr>
            <a:endParaRPr lang="en-US">
              <a:solidFill>
                <a:schemeClr val="bg2">
                  <a:lumMod val="10000"/>
                </a:schemeClr>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55670539-E7AD-4703-EDCE-EDCFE5A60B09}"/>
              </a:ext>
            </a:extLst>
          </p:cNvPr>
          <p:cNvPicPr>
            <a:picLocks noChangeAspect="1"/>
          </p:cNvPicPr>
          <p:nvPr/>
        </p:nvPicPr>
        <p:blipFill>
          <a:blip r:embed="rId6"/>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2854202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lIns="91440" tIns="45720" rIns="91440" bIns="45720" anchor="t"/>
          <a:lstStyle/>
          <a:p>
            <a:r>
              <a:rPr lang="en-US">
                <a:latin typeface="Roboto"/>
                <a:ea typeface="Roboto"/>
                <a:cs typeface="Roboto"/>
              </a:rPr>
              <a:t>WORC Performance Reporting  </a:t>
            </a:r>
            <a:r>
              <a:rPr lang="en-US">
                <a:solidFill>
                  <a:schemeClr val="bg1"/>
                </a:solidFill>
                <a:latin typeface="Roboto"/>
                <a:ea typeface="Roboto"/>
                <a:cs typeface="Roboto"/>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497600" y="1085850"/>
            <a:ext cx="10096500" cy="4772025"/>
          </a:xfrm>
        </p:spPr>
        <p:txBody>
          <a:bodyPr/>
          <a:lstStyle/>
          <a:p>
            <a:pPr marR="0" lvl="0" algn="l" defTabSz="914400" rtl="0" eaLnBrk="1" fontAlgn="auto" latinLnBrk="0" hangingPunct="1">
              <a:lnSpc>
                <a:spcPct val="90000"/>
              </a:lnSpc>
              <a:spcBef>
                <a:spcPts val="1800"/>
              </a:spcBef>
              <a:spcAft>
                <a:spcPts val="0"/>
              </a:spcAft>
              <a:buClr>
                <a:srgbClr val="7A232F"/>
              </a:buClr>
              <a:buSzTx/>
              <a:buFont typeface="Wingdings" panose="05000000000000000000" pitchFamily="2" charset="2"/>
              <a:buChar char="§"/>
              <a:tabLst/>
              <a:defRPr/>
            </a:pPr>
            <a:r>
              <a:rPr kumimoji="0" lang="en-US" sz="2400" b="0" i="0" u="none" strike="noStrike" kern="1200" cap="none" spc="0" normalizeH="0" baseline="0" noProof="0">
                <a:ln>
                  <a:noFill/>
                </a:ln>
                <a:solidFill>
                  <a:srgbClr val="242021"/>
                </a:solidFill>
                <a:effectLst/>
                <a:uLnTx/>
                <a:uFillTx/>
                <a:latin typeface="Calibri" panose="020F0502020204030204"/>
                <a:ea typeface="+mn-ea"/>
                <a:cs typeface="+mn-cs"/>
              </a:rPr>
              <a:t>Establish data collection processes—forms, protocols, etc.</a:t>
            </a:r>
          </a:p>
          <a:p>
            <a:pPr marR="0" lvl="0" algn="l" defTabSz="914400" rtl="0" eaLnBrk="1" fontAlgn="auto" latinLnBrk="0" hangingPunct="1">
              <a:lnSpc>
                <a:spcPct val="95000"/>
              </a:lnSpc>
              <a:spcBef>
                <a:spcPts val="1800"/>
              </a:spcBef>
              <a:spcAft>
                <a:spcPts val="0"/>
              </a:spcAft>
              <a:buClr>
                <a:srgbClr val="7A232F"/>
              </a:buClr>
              <a:buSzTx/>
              <a:buFont typeface="Wingdings" panose="05000000000000000000" pitchFamily="2" charset="2"/>
              <a:buChar char="§"/>
              <a:tabLst/>
              <a:defRPr/>
            </a:pPr>
            <a:r>
              <a:rPr kumimoji="0" lang="en-US" sz="2400" b="0" i="0" u="none" strike="noStrike" kern="1200" cap="none" spc="0" normalizeH="0" baseline="0" noProof="0">
                <a:ln>
                  <a:noFill/>
                </a:ln>
                <a:solidFill>
                  <a:srgbClr val="242021"/>
                </a:solidFill>
                <a:effectLst/>
                <a:uLnTx/>
                <a:uFillTx/>
                <a:latin typeface="Calibri" panose="020F0502020204030204"/>
                <a:ea typeface="+mn-ea"/>
                <a:cs typeface="+mn-cs"/>
              </a:rPr>
              <a:t>Prospective grantees should prepare and budget for the resources needed to fulfill the performance reporting requirements, including having the appropriate staffing and technological capacity.</a:t>
            </a:r>
          </a:p>
          <a:p>
            <a:pPr marR="0" lvl="0" algn="l" defTabSz="914400" rtl="0" eaLnBrk="1" fontAlgn="auto" latinLnBrk="0" hangingPunct="1">
              <a:lnSpc>
                <a:spcPct val="90000"/>
              </a:lnSpc>
              <a:spcBef>
                <a:spcPts val="1800"/>
              </a:spcBef>
              <a:spcAft>
                <a:spcPts val="0"/>
              </a:spcAft>
              <a:buClr>
                <a:srgbClr val="7A232F"/>
              </a:buClr>
              <a:buSzTx/>
              <a:buFont typeface="Wingdings" panose="05000000000000000000" pitchFamily="2" charset="2"/>
              <a:buChar char="§"/>
              <a:tabLst/>
              <a:defRPr/>
            </a:pPr>
            <a:r>
              <a:rPr kumimoji="0" lang="en-US" sz="2400" b="0" i="0" u="none" strike="noStrike" kern="1200" cap="none" spc="0" normalizeH="0" baseline="0" noProof="0">
                <a:ln>
                  <a:noFill/>
                </a:ln>
                <a:solidFill>
                  <a:srgbClr val="242021"/>
                </a:solidFill>
                <a:effectLst/>
                <a:uLnTx/>
                <a:uFillTx/>
                <a:latin typeface="Calibri" panose="020F0502020204030204"/>
                <a:ea typeface="+mn-ea"/>
                <a:cs typeface="+mn-cs"/>
              </a:rPr>
              <a:t>Track participant data using…</a:t>
            </a:r>
            <a:endParaRPr kumimoji="0" lang="en-US" sz="2400" b="0" i="0" u="none" strike="noStrike" kern="1200" cap="none" spc="0" normalizeH="0" baseline="0" noProof="0">
              <a:ln>
                <a:noFill/>
              </a:ln>
              <a:solidFill>
                <a:srgbClr val="242021"/>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800"/>
              </a:spcBef>
              <a:spcAft>
                <a:spcPts val="0"/>
              </a:spcAft>
              <a:buClr>
                <a:srgbClr val="005A7C"/>
              </a:buClr>
              <a:buSzTx/>
              <a:buFont typeface="Wingdings 3" panose="05040102010807070707" pitchFamily="18" charset="2"/>
              <a:buChar char=""/>
              <a:tabLst/>
              <a:defRPr/>
            </a:pPr>
            <a:r>
              <a:rPr kumimoji="0" lang="en-US" sz="2400" b="0" i="0" u="none" strike="noStrike" kern="1200" cap="none" spc="0" normalizeH="0" baseline="0" noProof="0">
                <a:ln>
                  <a:noFill/>
                </a:ln>
                <a:solidFill>
                  <a:srgbClr val="F3F4F4">
                    <a:lumMod val="25000"/>
                  </a:srgbClr>
                </a:solidFill>
                <a:effectLst/>
                <a:uLnTx/>
                <a:uFillTx/>
                <a:latin typeface="Calibri" panose="020F0502020204030204"/>
                <a:ea typeface="+mn-ea"/>
                <a:cs typeface="+mn-cs"/>
              </a:rPr>
              <a:t>Existing Case management or Management Information System (MIS) </a:t>
            </a:r>
          </a:p>
          <a:p>
            <a:pPr marL="685800" marR="0" lvl="1" indent="-228600" algn="l" defTabSz="914400" rtl="0" eaLnBrk="1" fontAlgn="auto" latinLnBrk="0" hangingPunct="1">
              <a:lnSpc>
                <a:spcPct val="90000"/>
              </a:lnSpc>
              <a:spcBef>
                <a:spcPts val="800"/>
              </a:spcBef>
              <a:spcAft>
                <a:spcPts val="0"/>
              </a:spcAft>
              <a:buClr>
                <a:srgbClr val="005A7C"/>
              </a:buClr>
              <a:buSzTx/>
              <a:buFont typeface="Wingdings 3" panose="05040102010807070707" pitchFamily="18" charset="2"/>
              <a:buChar char=""/>
              <a:tabLst/>
              <a:defRPr/>
            </a:pPr>
            <a:r>
              <a:rPr kumimoji="0" lang="en-US" sz="2400" b="0" i="0" u="none" strike="noStrike" kern="1200" cap="none" spc="0" normalizeH="0" baseline="0" noProof="0">
                <a:ln>
                  <a:noFill/>
                </a:ln>
                <a:solidFill>
                  <a:srgbClr val="F3F4F4">
                    <a:lumMod val="25000"/>
                  </a:srgbClr>
                </a:solidFill>
                <a:effectLst/>
                <a:uLnTx/>
                <a:uFillTx/>
                <a:latin typeface="Calibri" panose="020F0502020204030204"/>
                <a:ea typeface="+mn-ea"/>
                <a:cs typeface="+mn-cs"/>
              </a:rPr>
              <a:t>Third party vendor</a:t>
            </a:r>
          </a:p>
          <a:p>
            <a:pPr marL="685800" marR="0" lvl="1" indent="-228600" algn="l" defTabSz="914400" rtl="0" eaLnBrk="1" fontAlgn="auto" latinLnBrk="0" hangingPunct="1">
              <a:lnSpc>
                <a:spcPct val="90000"/>
              </a:lnSpc>
              <a:spcBef>
                <a:spcPts val="800"/>
              </a:spcBef>
              <a:spcAft>
                <a:spcPts val="0"/>
              </a:spcAft>
              <a:buClr>
                <a:srgbClr val="005A7C"/>
              </a:buClr>
              <a:buSzTx/>
              <a:buFont typeface="Wingdings 3" panose="05040102010807070707" pitchFamily="18" charset="2"/>
              <a:buChar char=""/>
              <a:tabLst/>
              <a:defRPr/>
            </a:pPr>
            <a:r>
              <a:rPr kumimoji="0" lang="en-US" sz="2400" b="0" i="0" u="none" strike="noStrike" kern="1200" cap="none" spc="0" normalizeH="0" baseline="0" noProof="0">
                <a:ln>
                  <a:noFill/>
                </a:ln>
                <a:solidFill>
                  <a:srgbClr val="F3F4F4">
                    <a:lumMod val="25000"/>
                  </a:srgbClr>
                </a:solidFill>
                <a:effectLst/>
                <a:uLnTx/>
                <a:uFillTx/>
                <a:latin typeface="Calibri" panose="020F0502020204030204"/>
                <a:ea typeface="+mn-ea"/>
                <a:cs typeface="+mn-cs"/>
              </a:rPr>
              <a:t>Spreadsheet software</a:t>
            </a:r>
            <a:endParaRPr kumimoji="0" lang="en-US" sz="2400" b="0" i="0" u="none" strike="noStrike" kern="1200" cap="none" spc="0" normalizeH="0" baseline="0" noProof="0">
              <a:ln>
                <a:noFill/>
              </a:ln>
              <a:solidFill>
                <a:srgbClr val="F3F4F4">
                  <a:lumMod val="25000"/>
                </a:srgbClr>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800"/>
              </a:spcBef>
              <a:spcAft>
                <a:spcPts val="0"/>
              </a:spcAft>
              <a:buClr>
                <a:srgbClr val="005A7C"/>
              </a:buClr>
              <a:buSzTx/>
              <a:buFont typeface="Wingdings 3" panose="05040102010807070707" pitchFamily="18" charset="2"/>
              <a:buChar char=""/>
              <a:tabLst/>
              <a:defRPr/>
            </a:pPr>
            <a:r>
              <a:rPr kumimoji="0" lang="en-US" sz="2400" b="0" i="0" u="none" strike="noStrike" kern="1200" cap="none" spc="0" normalizeH="0" baseline="0" noProof="0">
                <a:ln>
                  <a:noFill/>
                </a:ln>
                <a:solidFill>
                  <a:srgbClr val="F3F4F4">
                    <a:lumMod val="25000"/>
                  </a:srgbClr>
                </a:solidFill>
                <a:effectLst/>
                <a:uLnTx/>
                <a:uFillTx/>
                <a:latin typeface="Calibri" panose="020F0502020204030204"/>
                <a:ea typeface="+mn-ea"/>
                <a:cs typeface="+mn-cs"/>
              </a:rPr>
              <a:t>Database </a:t>
            </a:r>
            <a:endParaRPr kumimoji="0" lang="en-US" sz="2400" b="0" i="0" u="none" strike="noStrike" kern="1200" cap="none" spc="0" normalizeH="0" baseline="0" noProof="0">
              <a:ln>
                <a:noFill/>
              </a:ln>
              <a:solidFill>
                <a:srgbClr val="F3F4F4">
                  <a:lumMod val="25000"/>
                </a:srgbClr>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800"/>
              </a:spcBef>
              <a:spcAft>
                <a:spcPts val="0"/>
              </a:spcAft>
              <a:buClr>
                <a:srgbClr val="005A7C"/>
              </a:buClr>
              <a:buSzTx/>
              <a:buFont typeface="Wingdings 3" panose="05040102010807070707" pitchFamily="18" charset="2"/>
              <a:buChar char=""/>
              <a:tabLst/>
              <a:defRPr/>
            </a:pPr>
            <a:r>
              <a:rPr kumimoji="0" lang="en-US" sz="2400" b="0" i="0" u="none" strike="noStrike" kern="1200" cap="none" spc="0" normalizeH="0" baseline="0" noProof="0">
                <a:ln>
                  <a:noFill/>
                </a:ln>
                <a:solidFill>
                  <a:srgbClr val="F3F4F4">
                    <a:lumMod val="25000"/>
                  </a:srgbClr>
                </a:solidFill>
                <a:effectLst/>
                <a:uLnTx/>
                <a:uFillTx/>
                <a:latin typeface="Calibri" panose="020F0502020204030204"/>
                <a:ea typeface="+mn-ea"/>
                <a:cs typeface="+mn-cs"/>
              </a:rPr>
              <a:t>Other</a:t>
            </a:r>
          </a:p>
          <a:p>
            <a:pPr marL="0" indent="0">
              <a:lnSpc>
                <a:spcPct val="150000"/>
              </a:lnSpc>
              <a:buNone/>
            </a:pPr>
            <a:endParaRPr lang="en-US">
              <a:solidFill>
                <a:schemeClr val="bg2">
                  <a:lumMod val="10000"/>
                </a:schemeClr>
              </a:solidFill>
            </a:endParaRPr>
          </a:p>
          <a:p>
            <a:pPr marL="0" indent="0">
              <a:lnSpc>
                <a:spcPct val="150000"/>
              </a:lnSpc>
              <a:buNone/>
            </a:pPr>
            <a:endParaRPr lang="en-US">
              <a:solidFill>
                <a:schemeClr val="bg2">
                  <a:lumMod val="10000"/>
                </a:schemeClr>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9C733126-5A1D-713A-5D20-14C9C2D4594B}"/>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830772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E3F05033-34E7-97BA-B2F5-B1C414791422}"/>
              </a:ext>
            </a:extLst>
          </p:cNvPr>
          <p:cNvSpPr>
            <a:spLocks noGrp="1"/>
          </p:cNvSpPr>
          <p:nvPr>
            <p:ph type="sldNum" sz="quarter" idx="4"/>
          </p:nvPr>
        </p:nvSpPr>
        <p:spPr>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24</a:t>
            </a:fld>
            <a:endParaRPr lang="en-US"/>
          </a:p>
        </p:txBody>
      </p:sp>
      <p:sp>
        <p:nvSpPr>
          <p:cNvPr id="3" name="Text Placeholder 5">
            <a:extLst>
              <a:ext uri="{FF2B5EF4-FFF2-40B4-BE49-F238E27FC236}">
                <a16:creationId xmlns:a16="http://schemas.microsoft.com/office/drawing/2014/main" id="{EED28D57-83A0-FB45-F302-8BC602DAD6D0}"/>
              </a:ext>
            </a:extLst>
          </p:cNvPr>
          <p:cNvSpPr txBox="1">
            <a:spLocks/>
          </p:cNvSpPr>
          <p:nvPr/>
        </p:nvSpPr>
        <p:spPr>
          <a:xfrm>
            <a:off x="922519" y="1416249"/>
            <a:ext cx="4714875" cy="3055566"/>
          </a:xfrm>
          <a:prstGeom prst="rect">
            <a:avLst/>
          </a:prstGeom>
        </p:spPr>
        <p:txBody>
          <a:bodyPr/>
          <a:lstStyle>
            <a:lvl1pPr marL="228600" indent="-228600" algn="ctr" defTabSz="914400" rtl="0" eaLnBrk="1" latinLnBrk="0" hangingPunct="1">
              <a:lnSpc>
                <a:spcPct val="90000"/>
              </a:lnSpc>
              <a:spcBef>
                <a:spcPts val="1000"/>
              </a:spcBef>
              <a:buFont typeface="Arial" panose="020B0604020202020204" pitchFamily="34" charset="0"/>
              <a:buChar char="•"/>
              <a:defRPr sz="350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Font typeface="Arial" panose="020B0604020202020204" pitchFamily="34" charset="0"/>
              <a:buNone/>
            </a:pPr>
            <a:r>
              <a:rPr lang="en-US"/>
              <a:t>WORC 6</a:t>
            </a:r>
          </a:p>
        </p:txBody>
      </p:sp>
      <p:sp>
        <p:nvSpPr>
          <p:cNvPr id="4" name="Subtitle 4">
            <a:extLst>
              <a:ext uri="{FF2B5EF4-FFF2-40B4-BE49-F238E27FC236}">
                <a16:creationId xmlns:a16="http://schemas.microsoft.com/office/drawing/2014/main" id="{51B83DE4-4FC6-2647-D9B1-5C7AC75DABB7}"/>
              </a:ext>
            </a:extLst>
          </p:cNvPr>
          <p:cNvSpPr txBox="1">
            <a:spLocks/>
          </p:cNvSpPr>
          <p:nvPr/>
        </p:nvSpPr>
        <p:spPr>
          <a:xfrm>
            <a:off x="922519" y="1884685"/>
            <a:ext cx="6217920" cy="1135061"/>
          </a:xfrm>
          <a:prstGeom prst="rect">
            <a:avLst/>
          </a:prstGeom>
        </p:spPr>
        <p:txBody>
          <a:bodyPr vert="horz" lIns="91440" tIns="45720" rIns="91440" bIns="45720" rtlCol="0">
            <a:normAutofit/>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kern="1200">
                <a:solidFill>
                  <a:schemeClr val="accent5"/>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kern="1200">
                <a:solidFill>
                  <a:schemeClr val="tx1">
                    <a:tint val="7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kern="1200">
                <a:solidFill>
                  <a:schemeClr val="tx1">
                    <a:tint val="7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kern="1200">
                <a:solidFill>
                  <a:schemeClr val="tx1">
                    <a:tint val="7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a:solidFill>
                  <a:schemeClr val="bg1"/>
                </a:solidFill>
              </a:rPr>
              <a:t>Application Requirements </a:t>
            </a:r>
          </a:p>
          <a:p>
            <a:r>
              <a:rPr lang="en-US">
                <a:solidFill>
                  <a:schemeClr val="bg1"/>
                </a:solidFill>
              </a:rPr>
              <a:t>   </a:t>
            </a:r>
          </a:p>
        </p:txBody>
      </p:sp>
      <p:sp>
        <p:nvSpPr>
          <p:cNvPr id="5" name="Text Placeholder 6">
            <a:extLst>
              <a:ext uri="{FF2B5EF4-FFF2-40B4-BE49-F238E27FC236}">
                <a16:creationId xmlns:a16="http://schemas.microsoft.com/office/drawing/2014/main" id="{D66D1FB8-1778-23A8-8C08-35DFB19F7FD5}"/>
              </a:ext>
            </a:extLst>
          </p:cNvPr>
          <p:cNvSpPr txBox="1">
            <a:spLocks/>
          </p:cNvSpPr>
          <p:nvPr/>
        </p:nvSpPr>
        <p:spPr>
          <a:xfrm>
            <a:off x="1047749" y="3362947"/>
            <a:ext cx="5161823" cy="191293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a:solidFill>
                  <a:schemeClr val="bg1"/>
                </a:solidFill>
              </a:rPr>
              <a:t>Details and Deadlines </a:t>
            </a:r>
          </a:p>
        </p:txBody>
      </p:sp>
      <p:pic>
        <p:nvPicPr>
          <p:cNvPr id="8" name="Picture 7">
            <a:extLst>
              <a:ext uri="{FF2B5EF4-FFF2-40B4-BE49-F238E27FC236}">
                <a16:creationId xmlns:a16="http://schemas.microsoft.com/office/drawing/2014/main" id="{38B7802D-2245-22D1-57F0-EA52B01544CC}"/>
              </a:ext>
            </a:extLst>
          </p:cNvPr>
          <p:cNvPicPr>
            <a:picLocks noChangeAspect="1"/>
          </p:cNvPicPr>
          <p:nvPr/>
        </p:nvPicPr>
        <p:blipFill>
          <a:blip r:embed="rId2"/>
          <a:stretch>
            <a:fillRect/>
          </a:stretch>
        </p:blipFill>
        <p:spPr>
          <a:xfrm>
            <a:off x="4205020" y="6135306"/>
            <a:ext cx="5297883" cy="686007"/>
          </a:xfrm>
          <a:prstGeom prst="rect">
            <a:avLst/>
          </a:prstGeom>
        </p:spPr>
      </p:pic>
    </p:spTree>
    <p:extLst>
      <p:ext uri="{BB962C8B-B14F-4D97-AF65-F5344CB8AC3E}">
        <p14:creationId xmlns:p14="http://schemas.microsoft.com/office/powerpoint/2010/main" val="3675114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a:xfrm>
            <a:off x="233083" y="365126"/>
            <a:ext cx="11711268" cy="720724"/>
          </a:xfrm>
        </p:spPr>
        <p:txBody>
          <a:bodyPr lIns="91440" tIns="45720" rIns="91440" bIns="45720" anchor="t"/>
          <a:lstStyle/>
          <a:p>
            <a:r>
              <a:rPr lang="en-US">
                <a:latin typeface="Roboto"/>
                <a:ea typeface="Roboto"/>
                <a:cs typeface="Roboto"/>
              </a:rPr>
              <a:t>Funding Opportunity Announcement – Read Carefully     </a:t>
            </a:r>
            <a:r>
              <a:rPr lang="en-US">
                <a:solidFill>
                  <a:schemeClr val="bg1"/>
                </a:solidFill>
                <a:latin typeface="Roboto"/>
                <a:ea typeface="Roboto"/>
                <a:cs typeface="Roboto"/>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895350"/>
            <a:ext cx="10980824" cy="4772025"/>
          </a:xfrm>
        </p:spPr>
        <p:txBody>
          <a:bodyPr/>
          <a:lstStyle/>
          <a:p>
            <a:pPr marL="0" indent="0">
              <a:lnSpc>
                <a:spcPct val="150000"/>
              </a:lnSpc>
              <a:buNone/>
            </a:pPr>
            <a:r>
              <a:rPr lang="en-US" sz="2400">
                <a:solidFill>
                  <a:schemeClr val="bg2">
                    <a:lumMod val="10000"/>
                  </a:schemeClr>
                </a:solidFill>
              </a:rPr>
              <a:t>The Funding Opportunity Announcement (FOA) postings:</a:t>
            </a:r>
          </a:p>
          <a:p>
            <a:pPr>
              <a:lnSpc>
                <a:spcPct val="150000"/>
              </a:lnSpc>
              <a:buFont typeface="Wingdings" panose="05000000000000000000" pitchFamily="2" charset="2"/>
              <a:buChar char="§"/>
            </a:pPr>
            <a:r>
              <a:rPr lang="en-US" sz="2400">
                <a:solidFill>
                  <a:schemeClr val="bg2">
                    <a:lumMod val="10000"/>
                  </a:schemeClr>
                </a:solidFill>
              </a:rPr>
              <a:t>Grants.gov:      </a:t>
            </a:r>
            <a:r>
              <a:rPr lang="en-US" sz="2400" u="sng">
                <a:solidFill>
                  <a:srgbClr val="0066FF"/>
                </a:solidFill>
              </a:rPr>
              <a:t>https://www.grants.gov/search-results-detail/353004</a:t>
            </a:r>
          </a:p>
          <a:p>
            <a:pPr>
              <a:lnSpc>
                <a:spcPct val="150000"/>
              </a:lnSpc>
              <a:buFont typeface="Wingdings" panose="05000000000000000000" pitchFamily="2" charset="2"/>
              <a:buChar char="§"/>
            </a:pPr>
            <a:r>
              <a:rPr lang="en-US" sz="2400">
                <a:solidFill>
                  <a:schemeClr val="bg2">
                    <a:lumMod val="10000"/>
                  </a:schemeClr>
                </a:solidFill>
              </a:rPr>
              <a:t>ETA website:    </a:t>
            </a:r>
            <a:r>
              <a:rPr lang="en-US" sz="2400" u="sng">
                <a:solidFill>
                  <a:srgbClr val="0066FF"/>
                </a:solidFill>
              </a:rPr>
              <a:t>https://www.dol.gov/agencies/eta/grants/apply/find-opportunities</a:t>
            </a:r>
          </a:p>
          <a:p>
            <a:pPr>
              <a:lnSpc>
                <a:spcPct val="150000"/>
              </a:lnSpc>
              <a:buFont typeface="Wingdings" panose="05000000000000000000" pitchFamily="2" charset="2"/>
              <a:buChar char="§"/>
            </a:pPr>
            <a:r>
              <a:rPr lang="en-US" sz="2400">
                <a:solidFill>
                  <a:schemeClr val="bg2">
                    <a:lumMod val="10000"/>
                  </a:schemeClr>
                </a:solidFill>
              </a:rPr>
              <a:t>ARC website:   </a:t>
            </a:r>
            <a:r>
              <a:rPr lang="en-US" sz="2400" u="sng">
                <a:solidFill>
                  <a:srgbClr val="0066FF"/>
                </a:solidFill>
              </a:rPr>
              <a:t>https://www.arc.gov/</a:t>
            </a:r>
          </a:p>
          <a:p>
            <a:pPr>
              <a:lnSpc>
                <a:spcPct val="150000"/>
              </a:lnSpc>
              <a:buFont typeface="Wingdings" panose="05000000000000000000" pitchFamily="2" charset="2"/>
              <a:buChar char="§"/>
            </a:pPr>
            <a:r>
              <a:rPr lang="en-US" sz="2400">
                <a:solidFill>
                  <a:schemeClr val="bg2">
                    <a:lumMod val="10000"/>
                  </a:schemeClr>
                </a:solidFill>
              </a:rPr>
              <a:t>DRA website:   </a:t>
            </a:r>
            <a:r>
              <a:rPr lang="en-US" sz="2400" u="sng">
                <a:solidFill>
                  <a:srgbClr val="0066FF"/>
                </a:solidFill>
              </a:rPr>
              <a:t>https://www.dra.gov/</a:t>
            </a:r>
          </a:p>
          <a:p>
            <a:pPr>
              <a:lnSpc>
                <a:spcPct val="150000"/>
              </a:lnSpc>
              <a:buFont typeface="Wingdings" panose="05000000000000000000" pitchFamily="2" charset="2"/>
              <a:buChar char="§"/>
            </a:pPr>
            <a:r>
              <a:rPr lang="en-US" sz="2400">
                <a:solidFill>
                  <a:schemeClr val="bg2">
                    <a:lumMod val="10000"/>
                  </a:schemeClr>
                </a:solidFill>
              </a:rPr>
              <a:t>NBRC website: </a:t>
            </a:r>
            <a:r>
              <a:rPr lang="en-US" sz="2400" u="sng">
                <a:solidFill>
                  <a:srgbClr val="0066FF"/>
                </a:solidFill>
              </a:rPr>
              <a:t>https://www.nbrc.gov/</a:t>
            </a:r>
          </a:p>
          <a:p>
            <a:pPr marL="0" indent="0">
              <a:lnSpc>
                <a:spcPct val="100000"/>
              </a:lnSpc>
              <a:buNone/>
            </a:pPr>
            <a:r>
              <a:rPr lang="en-US">
                <a:solidFill>
                  <a:schemeClr val="bg2">
                    <a:lumMod val="10000"/>
                  </a:schemeClr>
                </a:solidFill>
              </a:rPr>
              <a:t>If you encounter a problem with </a:t>
            </a:r>
            <a:r>
              <a:rPr lang="en-US" b="1">
                <a:solidFill>
                  <a:schemeClr val="bg2">
                    <a:lumMod val="10000"/>
                  </a:schemeClr>
                </a:solidFill>
              </a:rPr>
              <a:t>Grants.gov, </a:t>
            </a:r>
            <a:r>
              <a:rPr lang="en-US">
                <a:solidFill>
                  <a:schemeClr val="bg2">
                    <a:lumMod val="10000"/>
                  </a:schemeClr>
                </a:solidFill>
              </a:rPr>
              <a:t>and do not find an answer in any of the other resources, call </a:t>
            </a:r>
            <a:r>
              <a:rPr lang="en-US" b="1">
                <a:solidFill>
                  <a:schemeClr val="bg2">
                    <a:lumMod val="10000"/>
                  </a:schemeClr>
                </a:solidFill>
              </a:rPr>
              <a:t>1-800-518-4726</a:t>
            </a:r>
            <a:r>
              <a:rPr lang="en-US">
                <a:solidFill>
                  <a:schemeClr val="bg2">
                    <a:lumMod val="10000"/>
                  </a:schemeClr>
                </a:solidFill>
              </a:rPr>
              <a:t> or </a:t>
            </a:r>
            <a:r>
              <a:rPr lang="en-US" b="1">
                <a:solidFill>
                  <a:schemeClr val="bg2">
                    <a:lumMod val="10000"/>
                  </a:schemeClr>
                </a:solidFill>
              </a:rPr>
              <a:t>606-545-5035</a:t>
            </a:r>
            <a:r>
              <a:rPr lang="en-US">
                <a:solidFill>
                  <a:schemeClr val="bg2">
                    <a:lumMod val="10000"/>
                  </a:schemeClr>
                </a:solidFill>
              </a:rPr>
              <a:t> to speak to a Customer Support Representative or email: </a:t>
            </a:r>
            <a:r>
              <a:rPr lang="en-US" b="1">
                <a:solidFill>
                  <a:srgbClr val="0066FF"/>
                </a:solidFill>
              </a:rPr>
              <a:t>support@grants.gov</a:t>
            </a: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CC080476-8C92-6764-E9FF-19088C46E90B}"/>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464404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1704639"/>
            <a:ext cx="8593231" cy="4520071"/>
          </a:xfrm>
        </p:spPr>
        <p:txBody>
          <a:bodyPr lIns="91440" tIns="45720" rIns="91440" bIns="45720" anchor="t"/>
          <a:lstStyle/>
          <a:p>
            <a:pPr marL="342900" indent="-342900">
              <a:lnSpc>
                <a:spcPct val="100000"/>
              </a:lnSpc>
              <a:buFont typeface="Wingdings"/>
              <a:buChar char="§"/>
            </a:pPr>
            <a:endParaRPr lang="en-US">
              <a:cs typeface="Calibri" panose="020F0502020204030204"/>
            </a:endParaRPr>
          </a:p>
          <a:p>
            <a:pPr marL="457200" indent="-457200">
              <a:buFont typeface="Wingdings"/>
              <a:buChar char="§"/>
            </a:pPr>
            <a:r>
              <a:rPr lang="en-US" sz="2800">
                <a:solidFill>
                  <a:srgbClr val="242021"/>
                </a:solidFill>
                <a:ea typeface="+mn-lt"/>
                <a:cs typeface="+mn-lt"/>
              </a:rPr>
              <a:t>SF-424 Application For Federal Assistance</a:t>
            </a:r>
            <a:endParaRPr lang="en-US" sz="2800">
              <a:cs typeface="Calibri"/>
            </a:endParaRPr>
          </a:p>
          <a:p>
            <a:pPr marL="457200" indent="-457200">
              <a:buFont typeface="Wingdings"/>
              <a:buChar char="§"/>
            </a:pPr>
            <a:r>
              <a:rPr lang="en-US" sz="2800">
                <a:solidFill>
                  <a:srgbClr val="242021"/>
                </a:solidFill>
                <a:ea typeface="+mn-lt"/>
                <a:cs typeface="+mn-lt"/>
              </a:rPr>
              <a:t>Project Budget (SF-424A and Budget Narrative)</a:t>
            </a:r>
            <a:endParaRPr lang="en-US" sz="2800">
              <a:cs typeface="Calibri"/>
            </a:endParaRPr>
          </a:p>
          <a:p>
            <a:pPr marL="457200" indent="-457200">
              <a:buFont typeface="Wingdings"/>
              <a:buChar char="§"/>
            </a:pPr>
            <a:r>
              <a:rPr lang="en-US" sz="2800">
                <a:solidFill>
                  <a:srgbClr val="242021"/>
                </a:solidFill>
                <a:ea typeface="+mn-lt"/>
                <a:cs typeface="+mn-lt"/>
              </a:rPr>
              <a:t>Project Narrative</a:t>
            </a:r>
            <a:endParaRPr lang="en-US" sz="2800">
              <a:cs typeface="Calibri"/>
            </a:endParaRPr>
          </a:p>
          <a:p>
            <a:pPr marL="457200" indent="-457200">
              <a:buFont typeface="Wingdings"/>
              <a:buChar char="§"/>
            </a:pPr>
            <a:r>
              <a:rPr lang="en-US" sz="2800">
                <a:solidFill>
                  <a:srgbClr val="242021"/>
                </a:solidFill>
                <a:ea typeface="+mn-lt"/>
                <a:cs typeface="+mn-lt"/>
              </a:rPr>
              <a:t>Attachments to the Project Narrative</a:t>
            </a:r>
            <a:endParaRPr lang="en-US" sz="2800">
              <a:cs typeface="Calibri" panose="020F0502020204030204"/>
            </a:endParaRPr>
          </a:p>
          <a:p>
            <a:pPr marL="285750" indent="-285750">
              <a:lnSpc>
                <a:spcPct val="150000"/>
              </a:lnSpc>
              <a:buFont typeface="Wingdings"/>
              <a:buChar char="§"/>
            </a:pPr>
            <a:endParaRPr lang="en-US" sz="1800">
              <a:solidFill>
                <a:schemeClr val="bg2">
                  <a:lumMod val="10000"/>
                </a:schemeClr>
              </a:solidFill>
              <a:ea typeface="+mn-lt"/>
              <a:cs typeface="+mn-lt"/>
            </a:endParaRPr>
          </a:p>
          <a:p>
            <a:pPr marL="0" indent="0">
              <a:lnSpc>
                <a:spcPct val="150000"/>
              </a:lnSpc>
              <a:buNone/>
            </a:pPr>
            <a:endParaRPr lang="en-US" sz="1800" b="1">
              <a:solidFill>
                <a:srgbClr val="0066FF"/>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Text Placeholder 3">
            <a:extLst>
              <a:ext uri="{FF2B5EF4-FFF2-40B4-BE49-F238E27FC236}">
                <a16:creationId xmlns:a16="http://schemas.microsoft.com/office/drawing/2014/main" id="{0EF4845C-A4E0-ADA9-84EC-DDE584E5E9E6}"/>
              </a:ext>
            </a:extLst>
          </p:cNvPr>
          <p:cNvSpPr txBox="1">
            <a:spLocks/>
          </p:cNvSpPr>
          <p:nvPr/>
        </p:nvSpPr>
        <p:spPr>
          <a:xfrm>
            <a:off x="676275" y="983915"/>
            <a:ext cx="10694026" cy="82391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C00000"/>
                </a:solidFill>
              </a:rPr>
              <a:t>Section IV.B </a:t>
            </a:r>
          </a:p>
        </p:txBody>
      </p:sp>
      <p:sp>
        <p:nvSpPr>
          <p:cNvPr id="12" name="Title 11">
            <a:extLst>
              <a:ext uri="{FF2B5EF4-FFF2-40B4-BE49-F238E27FC236}">
                <a16:creationId xmlns:a16="http://schemas.microsoft.com/office/drawing/2014/main" id="{B99A431B-9CF1-22A4-9435-E65DE7CD1A83}"/>
              </a:ext>
            </a:extLst>
          </p:cNvPr>
          <p:cNvSpPr>
            <a:spLocks noGrp="1"/>
          </p:cNvSpPr>
          <p:nvPr>
            <p:ph type="title"/>
          </p:nvPr>
        </p:nvSpPr>
        <p:spPr/>
        <p:txBody>
          <a:bodyPr lIns="91440" tIns="45720" rIns="91440" bIns="45720" anchor="t"/>
          <a:lstStyle/>
          <a:p>
            <a:r>
              <a:rPr lang="en-US">
                <a:latin typeface="Roboto"/>
                <a:ea typeface="Roboto"/>
                <a:cs typeface="Roboto"/>
              </a:rPr>
              <a:t>Content and Form of Application Submission</a:t>
            </a:r>
            <a:endParaRPr lang="en-US"/>
          </a:p>
        </p:txBody>
      </p:sp>
      <p:pic>
        <p:nvPicPr>
          <p:cNvPr id="7" name="Picture 6">
            <a:extLst>
              <a:ext uri="{FF2B5EF4-FFF2-40B4-BE49-F238E27FC236}">
                <a16:creationId xmlns:a16="http://schemas.microsoft.com/office/drawing/2014/main" id="{ADC8D0FB-D78E-DCF5-BF67-4411DC54C54A}"/>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687402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lIns="91440" tIns="45720" rIns="91440" bIns="45720" anchor="t"/>
          <a:lstStyle/>
          <a:p>
            <a:r>
              <a:rPr lang="en-US">
                <a:solidFill>
                  <a:schemeClr val="tx2"/>
                </a:solidFill>
                <a:latin typeface="Roboto"/>
                <a:ea typeface="Roboto"/>
                <a:cs typeface="Roboto"/>
              </a:rPr>
              <a:t>SF-424 and Project Budget </a:t>
            </a:r>
            <a:endParaRPr lang="en-US">
              <a:solidFill>
                <a:schemeClr val="tx2"/>
              </a:solidFill>
            </a:endParaRP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1172676"/>
            <a:ext cx="10977774" cy="4505694"/>
          </a:xfrm>
        </p:spPr>
        <p:txBody>
          <a:bodyPr lIns="91440" tIns="45720" rIns="91440" bIns="45720" anchor="t"/>
          <a:lstStyle/>
          <a:p>
            <a:pPr marL="0" indent="0">
              <a:lnSpc>
                <a:spcPct val="100000"/>
              </a:lnSpc>
              <a:buNone/>
            </a:pPr>
            <a:endParaRPr lang="en-US"/>
          </a:p>
          <a:p>
            <a:pPr>
              <a:buNone/>
            </a:pPr>
            <a:r>
              <a:rPr lang="en-US" sz="2400">
                <a:solidFill>
                  <a:srgbClr val="242021"/>
                </a:solidFill>
                <a:ea typeface="+mn-lt"/>
                <a:cs typeface="+mn-lt"/>
              </a:rPr>
              <a:t>SF-424 Application For Federal Assistance</a:t>
            </a:r>
            <a:endParaRPr lang="en-US" sz="2400">
              <a:cs typeface="Calibri"/>
            </a:endParaRPr>
          </a:p>
          <a:p>
            <a:pPr lvl="1">
              <a:buFont typeface="Wingdings"/>
              <a:buChar char="§"/>
            </a:pPr>
            <a:r>
              <a:rPr lang="en-US" sz="2200">
                <a:solidFill>
                  <a:srgbClr val="3A4040"/>
                </a:solidFill>
                <a:latin typeface="Calibri"/>
                <a:ea typeface="+mn-lt"/>
                <a:cs typeface="+mn-lt"/>
              </a:rPr>
              <a:t>Must</a:t>
            </a:r>
            <a:r>
              <a:rPr lang="en-US" sz="2200">
                <a:solidFill>
                  <a:srgbClr val="3A4040"/>
                </a:solidFill>
                <a:ea typeface="+mn-lt"/>
                <a:cs typeface="+mn-lt"/>
              </a:rPr>
              <a:t> register with SAM.gov</a:t>
            </a:r>
            <a:endParaRPr lang="en-US" sz="2200">
              <a:cs typeface="Calibri"/>
            </a:endParaRPr>
          </a:p>
          <a:p>
            <a:pPr lvl="1">
              <a:buFont typeface="Wingdings"/>
              <a:buChar char="§"/>
            </a:pPr>
            <a:r>
              <a:rPr lang="en-US" sz="2200">
                <a:solidFill>
                  <a:srgbClr val="3A4040"/>
                </a:solidFill>
                <a:latin typeface="Calibri"/>
                <a:ea typeface="+mn-lt"/>
                <a:cs typeface="+mn-lt"/>
              </a:rPr>
              <a:t>Employer</a:t>
            </a:r>
            <a:r>
              <a:rPr lang="en-US" sz="2200">
                <a:solidFill>
                  <a:srgbClr val="3A4040"/>
                </a:solidFill>
                <a:ea typeface="+mn-lt"/>
                <a:cs typeface="+mn-lt"/>
              </a:rPr>
              <a:t> Identification Number (EIN) and Unique Entity Identifier (UEI)</a:t>
            </a:r>
            <a:endParaRPr lang="en-US" sz="2200">
              <a:solidFill>
                <a:srgbClr val="0A2367"/>
              </a:solidFill>
              <a:latin typeface="Calibri" panose="020F0502020204030204"/>
              <a:ea typeface="+mn-lt"/>
              <a:cs typeface="+mn-lt"/>
            </a:endParaRPr>
          </a:p>
          <a:p>
            <a:pPr lvl="1">
              <a:buFont typeface="Wingdings"/>
              <a:buChar char="§"/>
            </a:pPr>
            <a:r>
              <a:rPr lang="en-US" sz="2200">
                <a:solidFill>
                  <a:srgbClr val="3A4040"/>
                </a:solidFill>
                <a:latin typeface="Calibri"/>
                <a:ea typeface="+mn-lt"/>
                <a:cs typeface="+mn-lt"/>
              </a:rPr>
              <a:t>Regional</a:t>
            </a:r>
            <a:r>
              <a:rPr lang="en-US" sz="2200">
                <a:solidFill>
                  <a:srgbClr val="3A4040"/>
                </a:solidFill>
                <a:ea typeface="+mn-lt"/>
                <a:cs typeface="+mn-lt"/>
              </a:rPr>
              <a:t> Designation (ARC, DRA, or NBRC) on line 15</a:t>
            </a:r>
            <a:endParaRPr lang="en-US" sz="2200">
              <a:cs typeface="Calibri"/>
            </a:endParaRPr>
          </a:p>
          <a:p>
            <a:pPr lvl="1">
              <a:buFont typeface="Wingdings"/>
              <a:buChar char="§"/>
            </a:pPr>
            <a:r>
              <a:rPr lang="en-US" sz="2200">
                <a:solidFill>
                  <a:srgbClr val="3A4040"/>
                </a:solidFill>
                <a:latin typeface="Calibri"/>
                <a:ea typeface="+mn-lt"/>
                <a:cs typeface="+mn-lt"/>
              </a:rPr>
              <a:t>Fiscal</a:t>
            </a:r>
            <a:r>
              <a:rPr lang="en-US" sz="2200">
                <a:solidFill>
                  <a:srgbClr val="3A4040"/>
                </a:solidFill>
                <a:ea typeface="+mn-lt"/>
                <a:cs typeface="+mn-lt"/>
              </a:rPr>
              <a:t> Agent on line 15</a:t>
            </a:r>
            <a:endParaRPr lang="en-US" sz="2200">
              <a:cs typeface="Calibri"/>
            </a:endParaRPr>
          </a:p>
          <a:p>
            <a:pPr lvl="1">
              <a:buFont typeface="Wingdings"/>
              <a:buChar char="§"/>
            </a:pPr>
            <a:r>
              <a:rPr lang="en-US" sz="2200">
                <a:solidFill>
                  <a:srgbClr val="3A4040"/>
                </a:solidFill>
                <a:latin typeface="Calibri"/>
                <a:ea typeface="+mn-lt"/>
                <a:cs typeface="+mn-lt"/>
              </a:rPr>
              <a:t>Authorized</a:t>
            </a:r>
            <a:r>
              <a:rPr lang="en-US" sz="2200">
                <a:solidFill>
                  <a:srgbClr val="3A4040"/>
                </a:solidFill>
                <a:ea typeface="+mn-lt"/>
                <a:cs typeface="+mn-lt"/>
              </a:rPr>
              <a:t> Representative signature certifies compliance with WIOA</a:t>
            </a:r>
            <a:endParaRPr lang="en-US" sz="2200">
              <a:cs typeface="Calibri"/>
            </a:endParaRPr>
          </a:p>
          <a:p>
            <a:pPr>
              <a:buNone/>
            </a:pPr>
            <a:r>
              <a:rPr lang="en-US" sz="2400">
                <a:solidFill>
                  <a:srgbClr val="242021"/>
                </a:solidFill>
                <a:ea typeface="+mn-lt"/>
                <a:cs typeface="+mn-lt"/>
              </a:rPr>
              <a:t>Project Budget </a:t>
            </a:r>
            <a:endParaRPr lang="en-US" sz="2400">
              <a:cs typeface="Calibri"/>
            </a:endParaRPr>
          </a:p>
          <a:p>
            <a:pPr lvl="1">
              <a:buFont typeface="Wingdings"/>
              <a:buChar char="§"/>
            </a:pPr>
            <a:r>
              <a:rPr lang="en-US" sz="2200">
                <a:solidFill>
                  <a:srgbClr val="3A4040"/>
                </a:solidFill>
                <a:latin typeface="Calibri"/>
                <a:ea typeface="+mn-lt"/>
                <a:cs typeface="+mn-lt"/>
              </a:rPr>
              <a:t>SF-424A</a:t>
            </a:r>
            <a:r>
              <a:rPr lang="en-US" sz="2200">
                <a:solidFill>
                  <a:srgbClr val="3A4040"/>
                </a:solidFill>
                <a:ea typeface="+mn-lt"/>
                <a:cs typeface="+mn-lt"/>
              </a:rPr>
              <a:t>: Budget Information Form</a:t>
            </a:r>
            <a:endParaRPr lang="en-US" sz="2200">
              <a:cs typeface="Calibri"/>
            </a:endParaRPr>
          </a:p>
          <a:p>
            <a:pPr lvl="1">
              <a:buFont typeface="Wingdings"/>
              <a:buChar char="§"/>
            </a:pPr>
            <a:r>
              <a:rPr lang="en-US" sz="2200">
                <a:solidFill>
                  <a:srgbClr val="3A4040"/>
                </a:solidFill>
                <a:latin typeface="Calibri"/>
                <a:ea typeface="+mn-lt"/>
                <a:cs typeface="+mn-lt"/>
              </a:rPr>
              <a:t>Budget</a:t>
            </a:r>
            <a:r>
              <a:rPr lang="en-US" sz="2200">
                <a:solidFill>
                  <a:srgbClr val="3A4040"/>
                </a:solidFill>
                <a:ea typeface="+mn-lt"/>
                <a:cs typeface="+mn-lt"/>
              </a:rPr>
              <a:t> Narrative</a:t>
            </a:r>
            <a:endParaRPr lang="en-US" sz="2200">
              <a:cs typeface="Calibri" panose="020F0502020204030204"/>
            </a:endParaRPr>
          </a:p>
          <a:p>
            <a:pPr>
              <a:buNone/>
            </a:pPr>
            <a:r>
              <a:rPr lang="en-US" sz="2400" b="1">
                <a:solidFill>
                  <a:srgbClr val="3A4040"/>
                </a:solidFill>
                <a:ea typeface="+mn-lt"/>
                <a:cs typeface="+mn-lt"/>
              </a:rPr>
              <a:t>You must ensure that the funding amount requested is consistent across all parts and sub-parts of the application!</a:t>
            </a:r>
            <a:endParaRPr lang="en-US"/>
          </a:p>
          <a:p>
            <a:pPr marL="0" indent="0">
              <a:lnSpc>
                <a:spcPct val="150000"/>
              </a:lnSpc>
              <a:buNone/>
            </a:pPr>
            <a:endParaRPr lang="en-US" sz="1800">
              <a:solidFill>
                <a:schemeClr val="bg2">
                  <a:lumMod val="10000"/>
                </a:schemeClr>
              </a:solidFill>
              <a:ea typeface="+mn-lt"/>
              <a:cs typeface="+mn-lt"/>
            </a:endParaRPr>
          </a:p>
          <a:p>
            <a:pPr marL="0" indent="0">
              <a:lnSpc>
                <a:spcPct val="150000"/>
              </a:lnSpc>
              <a:buNone/>
            </a:pPr>
            <a:endParaRPr lang="en-US" sz="1800" b="1">
              <a:solidFill>
                <a:srgbClr val="0066FF"/>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Text Placeholder 3">
            <a:extLst>
              <a:ext uri="{FF2B5EF4-FFF2-40B4-BE49-F238E27FC236}">
                <a16:creationId xmlns:a16="http://schemas.microsoft.com/office/drawing/2014/main" id="{0EF4845C-A4E0-ADA9-84EC-DDE584E5E9E6}"/>
              </a:ext>
            </a:extLst>
          </p:cNvPr>
          <p:cNvSpPr txBox="1">
            <a:spLocks/>
          </p:cNvSpPr>
          <p:nvPr/>
        </p:nvSpPr>
        <p:spPr>
          <a:xfrm>
            <a:off x="676275" y="983915"/>
            <a:ext cx="10694026" cy="82391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C00000"/>
                </a:solidFill>
              </a:rPr>
              <a:t>Section IV.B.1 and Section IV.B.2 </a:t>
            </a:r>
          </a:p>
        </p:txBody>
      </p:sp>
      <p:pic>
        <p:nvPicPr>
          <p:cNvPr id="7" name="Picture 6">
            <a:extLst>
              <a:ext uri="{FF2B5EF4-FFF2-40B4-BE49-F238E27FC236}">
                <a16:creationId xmlns:a16="http://schemas.microsoft.com/office/drawing/2014/main" id="{FAE4AC35-785C-B0D8-C371-12545F6A6741}"/>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2502986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lIns="91440" tIns="45720" rIns="91440" bIns="45720" anchor="t"/>
          <a:lstStyle/>
          <a:p>
            <a:r>
              <a:rPr lang="en-US">
                <a:latin typeface="Roboto"/>
                <a:ea typeface="Roboto"/>
                <a:cs typeface="Roboto"/>
              </a:rPr>
              <a:t>Project Narrative       </a:t>
            </a:r>
            <a:r>
              <a:rPr lang="en-US">
                <a:solidFill>
                  <a:schemeClr val="bg1"/>
                </a:solidFill>
                <a:latin typeface="Roboto"/>
                <a:ea typeface="Roboto"/>
                <a:cs typeface="Roboto"/>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1538746"/>
            <a:ext cx="10980824" cy="4772025"/>
          </a:xfrm>
        </p:spPr>
        <p:txBody>
          <a:bodyPr lIns="91440" tIns="45720" rIns="91440" bIns="45720" anchor="t"/>
          <a:lstStyle/>
          <a:p>
            <a:pPr>
              <a:buFont typeface="Wingdings" panose="05000000000000000000" pitchFamily="2" charset="2"/>
              <a:buChar char="§"/>
            </a:pPr>
            <a:r>
              <a:rPr lang="en-US" sz="2800" b="1">
                <a:solidFill>
                  <a:schemeClr val="bg2">
                    <a:lumMod val="10000"/>
                  </a:schemeClr>
                </a:solidFill>
              </a:rPr>
              <a:t>Project Narrative </a:t>
            </a:r>
            <a:endParaRPr lang="en-US" sz="2400" b="1">
              <a:solidFill>
                <a:schemeClr val="bg2">
                  <a:lumMod val="10000"/>
                </a:schemeClr>
              </a:solidFill>
              <a:cs typeface="Calibri"/>
            </a:endParaRPr>
          </a:p>
          <a:p>
            <a:pPr lvl="1">
              <a:lnSpc>
                <a:spcPct val="100000"/>
              </a:lnSpc>
            </a:pPr>
            <a:r>
              <a:rPr lang="en-US" sz="2400">
                <a:solidFill>
                  <a:schemeClr val="bg2">
                    <a:lumMod val="10000"/>
                  </a:schemeClr>
                </a:solidFill>
              </a:rPr>
              <a:t>20 double-spaced singled-sided 8.5 x 11 pages with Times New Roman 12-point text font and 1-inch margins</a:t>
            </a:r>
            <a:endParaRPr lang="en-US" sz="2400">
              <a:solidFill>
                <a:schemeClr val="bg2">
                  <a:lumMod val="10000"/>
                </a:schemeClr>
              </a:solidFill>
              <a:cs typeface="Calibri"/>
            </a:endParaRPr>
          </a:p>
          <a:p>
            <a:pPr lvl="1">
              <a:lnSpc>
                <a:spcPct val="100000"/>
              </a:lnSpc>
            </a:pPr>
            <a:r>
              <a:rPr lang="en-US" sz="2400">
                <a:solidFill>
                  <a:schemeClr val="bg2">
                    <a:lumMod val="10000"/>
                  </a:schemeClr>
                </a:solidFill>
              </a:rPr>
              <a:t>You must number the Project Narrative beginning with page number 1</a:t>
            </a:r>
            <a:endParaRPr lang="en-US" sz="2400">
              <a:solidFill>
                <a:schemeClr val="bg2">
                  <a:lumMod val="10000"/>
                </a:schemeClr>
              </a:solidFill>
              <a:cs typeface="Calibri"/>
            </a:endParaRPr>
          </a:p>
          <a:p>
            <a:pPr lvl="1">
              <a:lnSpc>
                <a:spcPct val="100000"/>
              </a:lnSpc>
            </a:pPr>
            <a:r>
              <a:rPr lang="en-US" sz="2400">
                <a:solidFill>
                  <a:schemeClr val="bg2">
                    <a:lumMod val="10000"/>
                  </a:schemeClr>
                </a:solidFill>
              </a:rPr>
              <a:t>You must use the same section headers identified for each Project Narrative section, as in the FOA</a:t>
            </a:r>
            <a:endParaRPr lang="en-US" sz="2400">
              <a:solidFill>
                <a:schemeClr val="bg2">
                  <a:lumMod val="10000"/>
                </a:schemeClr>
              </a:solidFill>
              <a:cs typeface="Calibri"/>
            </a:endParaRPr>
          </a:p>
          <a:p>
            <a:pPr lvl="1">
              <a:lnSpc>
                <a:spcPct val="100000"/>
              </a:lnSpc>
            </a:pPr>
            <a:r>
              <a:rPr lang="en-US" sz="2400">
                <a:solidFill>
                  <a:schemeClr val="bg2">
                    <a:lumMod val="10000"/>
                  </a:schemeClr>
                </a:solidFill>
              </a:rPr>
              <a:t>Guidelines are found in Section IV.B.3, Project Narrative</a:t>
            </a:r>
            <a:endParaRPr lang="en-US" sz="2400">
              <a:solidFill>
                <a:schemeClr val="bg2">
                  <a:lumMod val="10000"/>
                </a:schemeClr>
              </a:solidFill>
              <a:cs typeface="Calibri"/>
            </a:endParaRPr>
          </a:p>
          <a:p>
            <a:pPr marL="0" indent="0">
              <a:lnSpc>
                <a:spcPct val="150000"/>
              </a:lnSpc>
              <a:buNone/>
            </a:pPr>
            <a:endParaRPr lang="en-US" sz="1800" b="1">
              <a:solidFill>
                <a:srgbClr val="0066FF"/>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Text Placeholder 3">
            <a:extLst>
              <a:ext uri="{FF2B5EF4-FFF2-40B4-BE49-F238E27FC236}">
                <a16:creationId xmlns:a16="http://schemas.microsoft.com/office/drawing/2014/main" id="{0EF4845C-A4E0-ADA9-84EC-DDE584E5E9E6}"/>
              </a:ext>
            </a:extLst>
          </p:cNvPr>
          <p:cNvSpPr txBox="1">
            <a:spLocks/>
          </p:cNvSpPr>
          <p:nvPr/>
        </p:nvSpPr>
        <p:spPr>
          <a:xfrm>
            <a:off x="676275" y="983915"/>
            <a:ext cx="10694026"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C00000"/>
                </a:solidFill>
              </a:rPr>
              <a:t>Section IV.B.3 </a:t>
            </a:r>
          </a:p>
        </p:txBody>
      </p:sp>
      <p:pic>
        <p:nvPicPr>
          <p:cNvPr id="7" name="Picture 6">
            <a:extLst>
              <a:ext uri="{FF2B5EF4-FFF2-40B4-BE49-F238E27FC236}">
                <a16:creationId xmlns:a16="http://schemas.microsoft.com/office/drawing/2014/main" id="{ED8F2AF5-9EB4-88AB-EBA9-D61392A4072E}"/>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1361611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lIns="91440" tIns="45720" rIns="91440" bIns="45720" anchor="t"/>
          <a:lstStyle/>
          <a:p>
            <a:r>
              <a:rPr lang="en-US">
                <a:latin typeface="Roboto"/>
                <a:ea typeface="Roboto"/>
                <a:cs typeface="Roboto"/>
              </a:rPr>
              <a:t>Attachments to the Project Narrative        </a:t>
            </a:r>
            <a:r>
              <a:rPr lang="en-US">
                <a:solidFill>
                  <a:schemeClr val="bg1"/>
                </a:solidFill>
                <a:latin typeface="Roboto"/>
                <a:ea typeface="Roboto"/>
                <a:cs typeface="Roboto"/>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1538746"/>
            <a:ext cx="10980824" cy="4772025"/>
          </a:xfrm>
        </p:spPr>
        <p:txBody>
          <a:bodyPr lIns="91440" tIns="45720" rIns="91440" bIns="45720" anchor="t"/>
          <a:lstStyle/>
          <a:p>
            <a:pPr marL="0" indent="0">
              <a:buNone/>
            </a:pPr>
            <a:r>
              <a:rPr lang="en-US" sz="2400" dirty="0">
                <a:solidFill>
                  <a:schemeClr val="bg2">
                    <a:lumMod val="10000"/>
                  </a:schemeClr>
                </a:solidFill>
              </a:rPr>
              <a:t>In addition to the Project Narrative, applicants must submit attachments:</a:t>
            </a:r>
            <a:endParaRPr lang="en-US" sz="2400" dirty="0">
              <a:solidFill>
                <a:schemeClr val="bg2">
                  <a:lumMod val="10000"/>
                </a:schemeClr>
              </a:solidFill>
              <a:cs typeface="Calibri"/>
            </a:endParaRPr>
          </a:p>
          <a:p>
            <a:pPr lvl="1">
              <a:lnSpc>
                <a:spcPct val="100000"/>
              </a:lnSpc>
            </a:pPr>
            <a:r>
              <a:rPr lang="en-US" sz="2000" dirty="0">
                <a:solidFill>
                  <a:schemeClr val="bg2">
                    <a:lumMod val="10000"/>
                  </a:schemeClr>
                </a:solidFill>
              </a:rPr>
              <a:t>Must be clearly labeled</a:t>
            </a:r>
            <a:endParaRPr lang="en-US" sz="2000" dirty="0">
              <a:solidFill>
                <a:schemeClr val="bg2">
                  <a:lumMod val="10000"/>
                </a:schemeClr>
              </a:solidFill>
              <a:cs typeface="Calibri"/>
            </a:endParaRPr>
          </a:p>
          <a:p>
            <a:pPr lvl="1">
              <a:lnSpc>
                <a:spcPct val="100000"/>
              </a:lnSpc>
            </a:pPr>
            <a:r>
              <a:rPr lang="en-US" sz="2000" dirty="0">
                <a:solidFill>
                  <a:schemeClr val="bg2">
                    <a:lumMod val="10000"/>
                  </a:schemeClr>
                </a:solidFill>
              </a:rPr>
              <a:t>Only attachments listed in Section IV.B.4 of the FOA are excluded from the page limit</a:t>
            </a:r>
            <a:endParaRPr lang="en-US" sz="2000" dirty="0">
              <a:solidFill>
                <a:schemeClr val="bg2">
                  <a:lumMod val="10000"/>
                </a:schemeClr>
              </a:solidFill>
              <a:cs typeface="Calibri"/>
            </a:endParaRPr>
          </a:p>
          <a:p>
            <a:pPr lvl="1">
              <a:lnSpc>
                <a:spcPct val="100000"/>
              </a:lnSpc>
            </a:pPr>
            <a:r>
              <a:rPr lang="en-US" sz="2000" dirty="0">
                <a:solidFill>
                  <a:schemeClr val="bg2">
                    <a:lumMod val="10000"/>
                  </a:schemeClr>
                </a:solidFill>
              </a:rPr>
              <a:t>No additional materials will be considered</a:t>
            </a:r>
            <a:endParaRPr lang="en-US" sz="2000" dirty="0">
              <a:solidFill>
                <a:schemeClr val="bg2">
                  <a:lumMod val="10000"/>
                </a:schemeClr>
              </a:solidFill>
              <a:cs typeface="Calibri"/>
            </a:endParaRPr>
          </a:p>
          <a:p>
            <a:pPr lvl="1">
              <a:lnSpc>
                <a:spcPct val="100000"/>
              </a:lnSpc>
            </a:pPr>
            <a:r>
              <a:rPr lang="en-US" sz="2000" dirty="0">
                <a:solidFill>
                  <a:schemeClr val="bg2">
                    <a:lumMod val="10000"/>
                  </a:schemeClr>
                </a:solidFill>
              </a:rPr>
              <a:t>See Section IV.B.4 for information on valid attachment file names</a:t>
            </a:r>
            <a:endParaRPr lang="en-US" sz="2000" dirty="0">
              <a:solidFill>
                <a:schemeClr val="bg2">
                  <a:lumMod val="10000"/>
                </a:schemeClr>
              </a:solidFill>
              <a:cs typeface="Calibri"/>
            </a:endParaRPr>
          </a:p>
          <a:p>
            <a:pPr lvl="1">
              <a:lnSpc>
                <a:spcPct val="100000"/>
              </a:lnSpc>
            </a:pPr>
            <a:endParaRPr lang="en-US" sz="2000" dirty="0">
              <a:solidFill>
                <a:schemeClr val="bg2">
                  <a:lumMod val="10000"/>
                </a:schemeClr>
              </a:solidFill>
              <a:cs typeface="Calibri"/>
            </a:endParaRPr>
          </a:p>
          <a:p>
            <a:pPr marL="0" indent="0">
              <a:lnSpc>
                <a:spcPct val="150000"/>
              </a:lnSpc>
              <a:buNone/>
            </a:pPr>
            <a:endParaRPr lang="en-US" sz="1800" b="1">
              <a:solidFill>
                <a:srgbClr val="0066FF"/>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Text Placeholder 3">
            <a:extLst>
              <a:ext uri="{FF2B5EF4-FFF2-40B4-BE49-F238E27FC236}">
                <a16:creationId xmlns:a16="http://schemas.microsoft.com/office/drawing/2014/main" id="{0EF4845C-A4E0-ADA9-84EC-DDE584E5E9E6}"/>
              </a:ext>
            </a:extLst>
          </p:cNvPr>
          <p:cNvSpPr txBox="1">
            <a:spLocks/>
          </p:cNvSpPr>
          <p:nvPr/>
        </p:nvSpPr>
        <p:spPr>
          <a:xfrm>
            <a:off x="676275" y="983915"/>
            <a:ext cx="10694026"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C00000"/>
                </a:solidFill>
              </a:rPr>
              <a:t>Section IV.B.4 </a:t>
            </a:r>
          </a:p>
        </p:txBody>
      </p:sp>
      <p:pic>
        <p:nvPicPr>
          <p:cNvPr id="7" name="Picture 6">
            <a:extLst>
              <a:ext uri="{FF2B5EF4-FFF2-40B4-BE49-F238E27FC236}">
                <a16:creationId xmlns:a16="http://schemas.microsoft.com/office/drawing/2014/main" id="{FE793CAF-565D-6ADC-BE20-34B0EA82A577}"/>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19437177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a:lstStyle/>
          <a:p>
            <a:r>
              <a:rPr lang="en-US"/>
              <a:t>WORC 6 Application Screening Criteria         </a:t>
            </a:r>
            <a:r>
              <a:rPr lang="en-US">
                <a:solidFill>
                  <a:schemeClr val="bg1"/>
                </a:solidFill>
              </a:rPr>
              <a:t>3</a:t>
            </a: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dirty="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Text Placeholder 3">
            <a:extLst>
              <a:ext uri="{FF2B5EF4-FFF2-40B4-BE49-F238E27FC236}">
                <a16:creationId xmlns:a16="http://schemas.microsoft.com/office/drawing/2014/main" id="{0EF4845C-A4E0-ADA9-84EC-DDE584E5E9E6}"/>
              </a:ext>
            </a:extLst>
          </p:cNvPr>
          <p:cNvSpPr txBox="1">
            <a:spLocks/>
          </p:cNvSpPr>
          <p:nvPr/>
        </p:nvSpPr>
        <p:spPr>
          <a:xfrm>
            <a:off x="676275" y="983915"/>
            <a:ext cx="10694026"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C00000"/>
                </a:solidFill>
              </a:rPr>
              <a:t>Section III.C.1  </a:t>
            </a:r>
          </a:p>
        </p:txBody>
      </p:sp>
      <p:pic>
        <p:nvPicPr>
          <p:cNvPr id="4" name="Picture 3" descr="Screenshot of application requirements from the FOA-ETA-24-08">
            <a:extLst>
              <a:ext uri="{FF2B5EF4-FFF2-40B4-BE49-F238E27FC236}">
                <a16:creationId xmlns:a16="http://schemas.microsoft.com/office/drawing/2014/main" id="{BB0D8AD4-6ACD-1EA0-F0D0-102FEDC1923E}"/>
              </a:ext>
            </a:extLst>
          </p:cNvPr>
          <p:cNvPicPr>
            <a:picLocks noChangeAspect="1"/>
          </p:cNvPicPr>
          <p:nvPr/>
        </p:nvPicPr>
        <p:blipFill>
          <a:blip r:embed="rId4"/>
          <a:stretch>
            <a:fillRect/>
          </a:stretch>
        </p:blipFill>
        <p:spPr>
          <a:xfrm>
            <a:off x="1519019" y="1537964"/>
            <a:ext cx="9153961" cy="3922334"/>
          </a:xfrm>
          <a:prstGeom prst="rect">
            <a:avLst/>
          </a:prstGeom>
        </p:spPr>
      </p:pic>
      <p:pic>
        <p:nvPicPr>
          <p:cNvPr id="7" name="Picture 6">
            <a:extLst>
              <a:ext uri="{FF2B5EF4-FFF2-40B4-BE49-F238E27FC236}">
                <a16:creationId xmlns:a16="http://schemas.microsoft.com/office/drawing/2014/main" id="{1A112BED-CFBC-9951-6317-FBE4E5E8FA97}"/>
              </a:ext>
            </a:extLst>
          </p:cNvPr>
          <p:cNvPicPr>
            <a:picLocks noChangeAspect="1"/>
          </p:cNvPicPr>
          <p:nvPr/>
        </p:nvPicPr>
        <p:blipFill>
          <a:blip r:embed="rId5"/>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3313364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a:lstStyle/>
          <a:p>
            <a:r>
              <a:rPr lang="en-US"/>
              <a:t>WORC 6 Application Screening Criteria         </a:t>
            </a:r>
            <a:r>
              <a:rPr lang="en-US">
                <a:solidFill>
                  <a:schemeClr val="bg1"/>
                </a:solidFill>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1538746"/>
            <a:ext cx="10980824" cy="4772025"/>
          </a:xfrm>
        </p:spPr>
        <p:txBody>
          <a:bodyPr lIns="91440" tIns="45720" rIns="91440" bIns="45720" anchor="t"/>
          <a:lstStyle/>
          <a:p>
            <a:pPr>
              <a:buFont typeface="Wingdings" panose="05000000000000000000" pitchFamily="2" charset="2"/>
              <a:buChar char="§"/>
            </a:pPr>
            <a:r>
              <a:rPr lang="en-US" sz="2400" b="1">
                <a:solidFill>
                  <a:schemeClr val="bg2">
                    <a:lumMod val="10000"/>
                  </a:schemeClr>
                </a:solidFill>
              </a:rPr>
              <a:t>Number of Application Submissions</a:t>
            </a:r>
          </a:p>
          <a:p>
            <a:pPr>
              <a:buFont typeface="Wingdings" panose="05000000000000000000" pitchFamily="2" charset="2"/>
              <a:buChar char="§"/>
            </a:pPr>
            <a:endParaRPr lang="en-US" sz="700">
              <a:solidFill>
                <a:schemeClr val="bg2">
                  <a:lumMod val="10000"/>
                </a:schemeClr>
              </a:solidFill>
            </a:endParaRPr>
          </a:p>
          <a:p>
            <a:pPr lvl="1">
              <a:lnSpc>
                <a:spcPct val="100000"/>
              </a:lnSpc>
            </a:pPr>
            <a:r>
              <a:rPr lang="en-US">
                <a:solidFill>
                  <a:schemeClr val="bg2">
                    <a:lumMod val="10000"/>
                  </a:schemeClr>
                </a:solidFill>
              </a:rPr>
              <a:t>DOL will consider only </a:t>
            </a:r>
            <a:r>
              <a:rPr lang="en-US" b="1">
                <a:solidFill>
                  <a:schemeClr val="bg2">
                    <a:lumMod val="10000"/>
                  </a:schemeClr>
                </a:solidFill>
              </a:rPr>
              <a:t>one application </a:t>
            </a:r>
            <a:r>
              <a:rPr lang="en-US">
                <a:solidFill>
                  <a:schemeClr val="bg2">
                    <a:lumMod val="10000"/>
                  </a:schemeClr>
                </a:solidFill>
              </a:rPr>
              <a:t>from each organization</a:t>
            </a:r>
            <a:endParaRPr lang="en-US">
              <a:solidFill>
                <a:schemeClr val="bg2">
                  <a:lumMod val="10000"/>
                </a:schemeClr>
              </a:solidFill>
              <a:cs typeface="Calibri"/>
            </a:endParaRPr>
          </a:p>
          <a:p>
            <a:pPr lvl="1">
              <a:lnSpc>
                <a:spcPct val="100000"/>
              </a:lnSpc>
            </a:pPr>
            <a:r>
              <a:rPr lang="en-US">
                <a:solidFill>
                  <a:schemeClr val="bg2">
                    <a:lumMod val="10000"/>
                  </a:schemeClr>
                </a:solidFill>
              </a:rPr>
              <a:t>If we receive multiple applications from the same organization, we will consider only the most recently received application that met the deadline</a:t>
            </a:r>
            <a:endParaRPr lang="en-US">
              <a:solidFill>
                <a:schemeClr val="bg2">
                  <a:lumMod val="10000"/>
                </a:schemeClr>
              </a:solidFill>
              <a:cs typeface="Calibri"/>
            </a:endParaRPr>
          </a:p>
          <a:p>
            <a:pPr lvl="1">
              <a:lnSpc>
                <a:spcPct val="100000"/>
              </a:lnSpc>
            </a:pPr>
            <a:r>
              <a:rPr lang="en-US">
                <a:solidFill>
                  <a:schemeClr val="bg2">
                    <a:lumMod val="10000"/>
                  </a:schemeClr>
                </a:solidFill>
              </a:rPr>
              <a:t>If the most recent application is disqualified for any reason, we will not replace it with an earlier application</a:t>
            </a:r>
            <a:endParaRPr lang="en-US">
              <a:solidFill>
                <a:schemeClr val="bg2">
                  <a:lumMod val="10000"/>
                </a:schemeClr>
              </a:solidFill>
              <a:cs typeface="Calibri"/>
            </a:endParaRPr>
          </a:p>
          <a:p>
            <a:pPr lvl="1">
              <a:lnSpc>
                <a:spcPct val="100000"/>
              </a:lnSpc>
            </a:pPr>
            <a:r>
              <a:rPr lang="en-US">
                <a:solidFill>
                  <a:schemeClr val="bg2">
                    <a:lumMod val="10000"/>
                  </a:schemeClr>
                </a:solidFill>
              </a:rPr>
              <a:t>In addition to the Project Narrative, applicants must submit attachments</a:t>
            </a:r>
            <a:endParaRPr lang="en-US">
              <a:solidFill>
                <a:schemeClr val="bg2">
                  <a:lumMod val="10000"/>
                </a:schemeClr>
              </a:solidFill>
              <a:cs typeface="Calibri"/>
            </a:endParaRPr>
          </a:p>
          <a:p>
            <a:pPr marL="0" indent="0">
              <a:lnSpc>
                <a:spcPct val="150000"/>
              </a:lnSpc>
              <a:buNone/>
            </a:pPr>
            <a:endParaRPr lang="en-US" sz="1800" b="1">
              <a:solidFill>
                <a:srgbClr val="0066FF"/>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Text Placeholder 3">
            <a:extLst>
              <a:ext uri="{FF2B5EF4-FFF2-40B4-BE49-F238E27FC236}">
                <a16:creationId xmlns:a16="http://schemas.microsoft.com/office/drawing/2014/main" id="{0EF4845C-A4E0-ADA9-84EC-DDE584E5E9E6}"/>
              </a:ext>
            </a:extLst>
          </p:cNvPr>
          <p:cNvSpPr txBox="1">
            <a:spLocks/>
          </p:cNvSpPr>
          <p:nvPr/>
        </p:nvSpPr>
        <p:spPr>
          <a:xfrm>
            <a:off x="676275" y="983915"/>
            <a:ext cx="10694026"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C00000"/>
                </a:solidFill>
              </a:rPr>
              <a:t>Section III.C.2 </a:t>
            </a:r>
          </a:p>
        </p:txBody>
      </p:sp>
      <p:pic>
        <p:nvPicPr>
          <p:cNvPr id="7" name="Picture 6">
            <a:extLst>
              <a:ext uri="{FF2B5EF4-FFF2-40B4-BE49-F238E27FC236}">
                <a16:creationId xmlns:a16="http://schemas.microsoft.com/office/drawing/2014/main" id="{040450EB-50C8-401E-6A00-B2C2EC244979}"/>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5360189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a:lstStyle/>
          <a:p>
            <a:r>
              <a:rPr lang="en-US"/>
              <a:t>WORC 6 Application Review Information       </a:t>
            </a:r>
            <a:r>
              <a:rPr lang="en-US">
                <a:solidFill>
                  <a:schemeClr val="bg1"/>
                </a:solidFill>
              </a:rPr>
              <a:t>3</a:t>
            </a:r>
          </a:p>
        </p:txBody>
      </p:sp>
      <p:sp>
        <p:nvSpPr>
          <p:cNvPr id="5" name="Text Placeholder 4" descr="Screenshot of application review criteria from FOA-ETA-24-08">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1538746"/>
            <a:ext cx="10980824" cy="4772025"/>
          </a:xfrm>
        </p:spPr>
        <p:txBody>
          <a:bodyPr/>
          <a:lstStyle/>
          <a:p>
            <a:pPr marL="0" indent="0">
              <a:buNone/>
            </a:pPr>
            <a:endParaRPr lang="en-US" sz="1600">
              <a:solidFill>
                <a:schemeClr val="bg2">
                  <a:lumMod val="10000"/>
                </a:schemeClr>
              </a:solidFill>
            </a:endParaRPr>
          </a:p>
          <a:p>
            <a:pPr marL="0" indent="0">
              <a:lnSpc>
                <a:spcPct val="150000"/>
              </a:lnSpc>
              <a:buNone/>
            </a:pPr>
            <a:endParaRPr lang="en-US" sz="1800" b="1">
              <a:solidFill>
                <a:srgbClr val="0066FF"/>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Text Placeholder 3">
            <a:extLst>
              <a:ext uri="{FF2B5EF4-FFF2-40B4-BE49-F238E27FC236}">
                <a16:creationId xmlns:a16="http://schemas.microsoft.com/office/drawing/2014/main" id="{0EF4845C-A4E0-ADA9-84EC-DDE584E5E9E6}"/>
              </a:ext>
            </a:extLst>
          </p:cNvPr>
          <p:cNvSpPr txBox="1">
            <a:spLocks/>
          </p:cNvSpPr>
          <p:nvPr/>
        </p:nvSpPr>
        <p:spPr>
          <a:xfrm>
            <a:off x="676275" y="983915"/>
            <a:ext cx="10694026"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C00000"/>
                </a:solidFill>
              </a:rPr>
              <a:t>Section V.A.</a:t>
            </a:r>
          </a:p>
        </p:txBody>
      </p:sp>
      <p:pic>
        <p:nvPicPr>
          <p:cNvPr id="4" name="Picture 3">
            <a:extLst>
              <a:ext uri="{FF2B5EF4-FFF2-40B4-BE49-F238E27FC236}">
                <a16:creationId xmlns:a16="http://schemas.microsoft.com/office/drawing/2014/main" id="{09AAA6F3-1EF1-BEC4-96B9-5DC98714CE02}"/>
              </a:ext>
            </a:extLst>
          </p:cNvPr>
          <p:cNvPicPr>
            <a:picLocks noChangeAspect="1"/>
          </p:cNvPicPr>
          <p:nvPr/>
        </p:nvPicPr>
        <p:blipFill>
          <a:blip r:embed="rId4"/>
          <a:stretch>
            <a:fillRect/>
          </a:stretch>
        </p:blipFill>
        <p:spPr>
          <a:xfrm>
            <a:off x="821699" y="1538746"/>
            <a:ext cx="9761313" cy="3990542"/>
          </a:xfrm>
          <a:prstGeom prst="rect">
            <a:avLst/>
          </a:prstGeom>
        </p:spPr>
      </p:pic>
      <p:pic>
        <p:nvPicPr>
          <p:cNvPr id="9" name="Picture 8">
            <a:extLst>
              <a:ext uri="{FF2B5EF4-FFF2-40B4-BE49-F238E27FC236}">
                <a16:creationId xmlns:a16="http://schemas.microsoft.com/office/drawing/2014/main" id="{3E5D9E6A-84C3-3295-C66C-5E0BB130DC67}"/>
              </a:ext>
            </a:extLst>
          </p:cNvPr>
          <p:cNvPicPr>
            <a:picLocks noChangeAspect="1"/>
          </p:cNvPicPr>
          <p:nvPr/>
        </p:nvPicPr>
        <p:blipFill>
          <a:blip r:embed="rId5"/>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33799542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a:lstStyle/>
          <a:p>
            <a:r>
              <a:rPr lang="en-US"/>
              <a:t>WORC 6 Standards for Evaluating Applications        </a:t>
            </a:r>
            <a:r>
              <a:rPr lang="en-US">
                <a:solidFill>
                  <a:schemeClr val="bg1"/>
                </a:solidFill>
              </a:rPr>
              <a:t>3</a:t>
            </a:r>
          </a:p>
        </p:txBody>
      </p:sp>
      <p:sp>
        <p:nvSpPr>
          <p:cNvPr id="5" name="Text Placeholder 4" descr="Screenshot from evaluating standards from FOA-ETA-08-24">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1538746"/>
            <a:ext cx="10980824" cy="4772025"/>
          </a:xfrm>
        </p:spPr>
        <p:txBody>
          <a:bodyPr/>
          <a:lstStyle/>
          <a:p>
            <a:pPr marL="0" indent="0">
              <a:buNone/>
            </a:pPr>
            <a:endParaRPr lang="en-US" sz="1600">
              <a:solidFill>
                <a:schemeClr val="bg2">
                  <a:lumMod val="10000"/>
                </a:schemeClr>
              </a:solidFill>
            </a:endParaRPr>
          </a:p>
          <a:p>
            <a:pPr marL="0" indent="0">
              <a:lnSpc>
                <a:spcPct val="150000"/>
              </a:lnSpc>
              <a:buNone/>
            </a:pPr>
            <a:endParaRPr lang="en-US" sz="1800" b="1">
              <a:solidFill>
                <a:srgbClr val="0066FF"/>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Text Placeholder 3">
            <a:extLst>
              <a:ext uri="{FF2B5EF4-FFF2-40B4-BE49-F238E27FC236}">
                <a16:creationId xmlns:a16="http://schemas.microsoft.com/office/drawing/2014/main" id="{0EF4845C-A4E0-ADA9-84EC-DDE584E5E9E6}"/>
              </a:ext>
            </a:extLst>
          </p:cNvPr>
          <p:cNvSpPr txBox="1">
            <a:spLocks/>
          </p:cNvSpPr>
          <p:nvPr/>
        </p:nvSpPr>
        <p:spPr>
          <a:xfrm>
            <a:off x="676275" y="983915"/>
            <a:ext cx="10694026"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C00000"/>
                </a:solidFill>
              </a:rPr>
              <a:t>Section V.A.</a:t>
            </a:r>
          </a:p>
        </p:txBody>
      </p:sp>
      <p:pic>
        <p:nvPicPr>
          <p:cNvPr id="3" name="Picture 2">
            <a:extLst>
              <a:ext uri="{FF2B5EF4-FFF2-40B4-BE49-F238E27FC236}">
                <a16:creationId xmlns:a16="http://schemas.microsoft.com/office/drawing/2014/main" id="{FAD91274-80F1-C4D3-7110-E747A5A6D9EB}"/>
              </a:ext>
            </a:extLst>
          </p:cNvPr>
          <p:cNvPicPr>
            <a:picLocks noChangeAspect="1"/>
          </p:cNvPicPr>
          <p:nvPr/>
        </p:nvPicPr>
        <p:blipFill>
          <a:blip r:embed="rId4"/>
          <a:stretch>
            <a:fillRect/>
          </a:stretch>
        </p:blipFill>
        <p:spPr>
          <a:xfrm>
            <a:off x="545111" y="1462869"/>
            <a:ext cx="11101778" cy="3932261"/>
          </a:xfrm>
          <a:prstGeom prst="rect">
            <a:avLst/>
          </a:prstGeom>
        </p:spPr>
      </p:pic>
      <p:pic>
        <p:nvPicPr>
          <p:cNvPr id="9" name="Picture 8">
            <a:extLst>
              <a:ext uri="{FF2B5EF4-FFF2-40B4-BE49-F238E27FC236}">
                <a16:creationId xmlns:a16="http://schemas.microsoft.com/office/drawing/2014/main" id="{BED6AD22-4417-FB5F-92FE-594F4C880996}"/>
              </a:ext>
            </a:extLst>
          </p:cNvPr>
          <p:cNvPicPr>
            <a:picLocks noChangeAspect="1"/>
          </p:cNvPicPr>
          <p:nvPr/>
        </p:nvPicPr>
        <p:blipFill>
          <a:blip r:embed="rId5"/>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34151068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a:lstStyle/>
          <a:p>
            <a:r>
              <a:rPr lang="en-US"/>
              <a:t>WORC 6 Review and Selection Process        </a:t>
            </a:r>
            <a:r>
              <a:rPr lang="en-US">
                <a:solidFill>
                  <a:schemeClr val="bg1"/>
                </a:solidFill>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1452685"/>
            <a:ext cx="10401300" cy="4772025"/>
          </a:xfrm>
        </p:spPr>
        <p:txBody>
          <a:bodyPr lIns="91440" tIns="45720" rIns="91440" bIns="45720" anchor="t"/>
          <a:lstStyle/>
          <a:p>
            <a:pPr marL="0" indent="0">
              <a:lnSpc>
                <a:spcPct val="100000"/>
              </a:lnSpc>
              <a:buNone/>
            </a:pPr>
            <a:r>
              <a:rPr lang="en-US">
                <a:solidFill>
                  <a:schemeClr val="bg2">
                    <a:lumMod val="10000"/>
                  </a:schemeClr>
                </a:solidFill>
                <a:ea typeface="+mn-lt"/>
                <a:cs typeface="+mn-lt"/>
              </a:rPr>
              <a:t>A technical merit review panel will carefully evaluate applications against the selection criteria to determine the merit of applications.  These criteria are based on the policy goals, priorities, and emphases set forth in this FOA.  Up to 100 points may be awarded to an applicant, depending on the quality of the responses provided. </a:t>
            </a:r>
            <a:r>
              <a:rPr lang="en-US" sz="1800">
                <a:solidFill>
                  <a:schemeClr val="bg2">
                    <a:lumMod val="10000"/>
                  </a:schemeClr>
                </a:solidFill>
                <a:ea typeface="+mn-lt"/>
                <a:cs typeface="+mn-lt"/>
              </a:rPr>
              <a:t> </a:t>
            </a:r>
          </a:p>
          <a:p>
            <a:pPr marL="0" indent="0">
              <a:buNone/>
            </a:pPr>
            <a:endParaRPr lang="en-US" sz="1600">
              <a:solidFill>
                <a:schemeClr val="bg2">
                  <a:lumMod val="10000"/>
                </a:schemeClr>
              </a:solidFill>
            </a:endParaRPr>
          </a:p>
          <a:p>
            <a:pPr marL="0" indent="0">
              <a:lnSpc>
                <a:spcPct val="150000"/>
              </a:lnSpc>
              <a:buNone/>
            </a:pPr>
            <a:endParaRPr lang="en-US" sz="1800">
              <a:solidFill>
                <a:schemeClr val="bg2">
                  <a:lumMod val="10000"/>
                </a:schemeClr>
              </a:solidFill>
              <a:ea typeface="+mn-lt"/>
              <a:cs typeface="+mn-lt"/>
            </a:endParaRPr>
          </a:p>
          <a:p>
            <a:pPr marL="0" indent="0">
              <a:lnSpc>
                <a:spcPct val="100000"/>
              </a:lnSpc>
              <a:buNone/>
            </a:pPr>
            <a:r>
              <a:rPr lang="en-US">
                <a:solidFill>
                  <a:schemeClr val="bg2">
                    <a:lumMod val="10000"/>
                  </a:schemeClr>
                </a:solidFill>
                <a:ea typeface="+mn-lt"/>
                <a:cs typeface="+mn-lt"/>
              </a:rPr>
              <a:t>Prior to making an award, ETA will review information available through various sources, such as the OMB-designated repository of government-wide eligibility qualification or financial integrity information, such as Federal Awardee Performance and Integrity Information System (FAPIIS), and "Do Not Pay".  ETA will comply with the requirements of 2 CFR Part 180 codified at 2 CFR Part 2998 (Non-procurement Debarment and Suspension).</a:t>
            </a:r>
          </a:p>
          <a:p>
            <a:pPr marL="0" indent="0">
              <a:lnSpc>
                <a:spcPct val="150000"/>
              </a:lnSpc>
              <a:buNone/>
            </a:pPr>
            <a:endParaRPr lang="en-US" sz="1800" b="1">
              <a:solidFill>
                <a:srgbClr val="0066FF"/>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Text Placeholder 3">
            <a:extLst>
              <a:ext uri="{FF2B5EF4-FFF2-40B4-BE49-F238E27FC236}">
                <a16:creationId xmlns:a16="http://schemas.microsoft.com/office/drawing/2014/main" id="{0EF4845C-A4E0-ADA9-84EC-DDE584E5E9E6}"/>
              </a:ext>
            </a:extLst>
          </p:cNvPr>
          <p:cNvSpPr txBox="1">
            <a:spLocks/>
          </p:cNvSpPr>
          <p:nvPr/>
        </p:nvSpPr>
        <p:spPr>
          <a:xfrm>
            <a:off x="676275" y="983915"/>
            <a:ext cx="10694026"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C00000"/>
                </a:solidFill>
              </a:rPr>
              <a:t>Mert Review and Selection Process </a:t>
            </a:r>
          </a:p>
        </p:txBody>
      </p:sp>
      <p:sp>
        <p:nvSpPr>
          <p:cNvPr id="3" name="Text Placeholder 3">
            <a:extLst>
              <a:ext uri="{FF2B5EF4-FFF2-40B4-BE49-F238E27FC236}">
                <a16:creationId xmlns:a16="http://schemas.microsoft.com/office/drawing/2014/main" id="{CBC6F169-F97A-4E61-02F1-AC64E3AA0C5A}"/>
              </a:ext>
            </a:extLst>
          </p:cNvPr>
          <p:cNvSpPr txBox="1">
            <a:spLocks/>
          </p:cNvSpPr>
          <p:nvPr/>
        </p:nvSpPr>
        <p:spPr>
          <a:xfrm>
            <a:off x="676275" y="3110035"/>
            <a:ext cx="10694026"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C00000"/>
                </a:solidFill>
              </a:rPr>
              <a:t>Risk Review Process </a:t>
            </a:r>
          </a:p>
        </p:txBody>
      </p:sp>
      <p:pic>
        <p:nvPicPr>
          <p:cNvPr id="9" name="Picture 8">
            <a:extLst>
              <a:ext uri="{FF2B5EF4-FFF2-40B4-BE49-F238E27FC236}">
                <a16:creationId xmlns:a16="http://schemas.microsoft.com/office/drawing/2014/main" id="{C6246ECD-DDC6-1926-CE83-02C2FB999C2B}"/>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3841669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lIns="91440" tIns="45720" rIns="91440" bIns="45720" anchor="t"/>
          <a:lstStyle/>
          <a:p>
            <a:r>
              <a:rPr lang="en-US">
                <a:latin typeface="Roboto"/>
                <a:ea typeface="Roboto"/>
                <a:cs typeface="Roboto"/>
              </a:rPr>
              <a:t>Proposal Submission       </a:t>
            </a:r>
            <a:r>
              <a:rPr lang="en-US">
                <a:solidFill>
                  <a:schemeClr val="bg1"/>
                </a:solidFill>
                <a:latin typeface="Roboto"/>
                <a:ea typeface="Roboto"/>
                <a:cs typeface="Roboto"/>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47521" y="1409553"/>
            <a:ext cx="11009578" cy="4815157"/>
          </a:xfrm>
        </p:spPr>
        <p:txBody>
          <a:bodyPr lIns="91440" tIns="45720" rIns="91440" bIns="45720" anchor="t"/>
          <a:lstStyle/>
          <a:p>
            <a:pPr marL="0" indent="0" algn="ctr">
              <a:lnSpc>
                <a:spcPct val="100000"/>
              </a:lnSpc>
              <a:buNone/>
            </a:pPr>
            <a:r>
              <a:rPr lang="en-US" sz="2800">
                <a:solidFill>
                  <a:schemeClr val="bg2">
                    <a:lumMod val="10000"/>
                  </a:schemeClr>
                </a:solidFill>
                <a:ea typeface="+mn-lt"/>
                <a:cs typeface="+mn-lt"/>
              </a:rPr>
              <a:t>     Applications must be received by 11:59 p.m. (ET) on the closing date:</a:t>
            </a:r>
          </a:p>
          <a:p>
            <a:pPr marL="0" indent="0" algn="ctr">
              <a:lnSpc>
                <a:spcPct val="150000"/>
              </a:lnSpc>
              <a:buNone/>
            </a:pPr>
            <a:r>
              <a:rPr lang="en-US" sz="4800">
                <a:solidFill>
                  <a:schemeClr val="bg2">
                    <a:lumMod val="10000"/>
                  </a:schemeClr>
                </a:solidFill>
                <a:ea typeface="+mn-lt"/>
                <a:cs typeface="+mn-lt"/>
              </a:rPr>
              <a:t> </a:t>
            </a:r>
            <a:r>
              <a:rPr lang="en-US" sz="4800" b="1">
                <a:solidFill>
                  <a:srgbClr val="C00000"/>
                </a:solidFill>
                <a:ea typeface="+mn-lt"/>
                <a:cs typeface="+mn-lt"/>
              </a:rPr>
              <a:t>June 20, 2024</a:t>
            </a:r>
          </a:p>
          <a:p>
            <a:pPr marL="0" indent="0" algn="ctr">
              <a:lnSpc>
                <a:spcPct val="100000"/>
              </a:lnSpc>
              <a:buNone/>
            </a:pPr>
            <a:r>
              <a:rPr lang="en-US" sz="2800">
                <a:solidFill>
                  <a:schemeClr val="bg2">
                    <a:lumMod val="10000"/>
                  </a:schemeClr>
                </a:solidFill>
                <a:ea typeface="+mn-lt"/>
                <a:cs typeface="+mn-lt"/>
              </a:rPr>
              <a:t>Method of Submissions: Online at </a:t>
            </a:r>
            <a:r>
              <a:rPr lang="en-US" sz="2800" b="1" u="sng">
                <a:solidFill>
                  <a:srgbClr val="0066FF"/>
                </a:solidFill>
                <a:ea typeface="+mn-lt"/>
                <a:cs typeface="+mn-lt"/>
              </a:rPr>
              <a:t>www.grants.gov </a:t>
            </a:r>
          </a:p>
          <a:p>
            <a:pPr marL="0" indent="0" algn="ctr">
              <a:lnSpc>
                <a:spcPct val="100000"/>
              </a:lnSpc>
              <a:buNone/>
            </a:pPr>
            <a:r>
              <a:rPr lang="en-US" sz="2400">
                <a:solidFill>
                  <a:schemeClr val="bg2">
                    <a:lumMod val="10000"/>
                  </a:schemeClr>
                </a:solidFill>
                <a:ea typeface="+mn-lt"/>
                <a:cs typeface="+mn-lt"/>
              </a:rPr>
              <a:t>Reference FOA-ETA-24-08</a:t>
            </a:r>
          </a:p>
          <a:p>
            <a:pPr marL="0" indent="0">
              <a:lnSpc>
                <a:spcPct val="150000"/>
              </a:lnSpc>
              <a:buNone/>
            </a:pPr>
            <a:endParaRPr lang="en-US" sz="1800">
              <a:solidFill>
                <a:schemeClr val="bg2">
                  <a:lumMod val="10000"/>
                </a:schemeClr>
              </a:solidFill>
              <a:ea typeface="+mn-lt"/>
              <a:cs typeface="+mn-lt"/>
            </a:endParaRPr>
          </a:p>
          <a:p>
            <a:pPr marL="0" indent="0">
              <a:lnSpc>
                <a:spcPct val="150000"/>
              </a:lnSpc>
              <a:buNone/>
            </a:pPr>
            <a:endParaRPr lang="en-US" sz="1800" b="1">
              <a:solidFill>
                <a:srgbClr val="0066FF"/>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Text Placeholder 3">
            <a:extLst>
              <a:ext uri="{FF2B5EF4-FFF2-40B4-BE49-F238E27FC236}">
                <a16:creationId xmlns:a16="http://schemas.microsoft.com/office/drawing/2014/main" id="{0EF4845C-A4E0-ADA9-84EC-DDE584E5E9E6}"/>
              </a:ext>
            </a:extLst>
          </p:cNvPr>
          <p:cNvSpPr txBox="1">
            <a:spLocks/>
          </p:cNvSpPr>
          <p:nvPr/>
        </p:nvSpPr>
        <p:spPr>
          <a:xfrm>
            <a:off x="676275" y="983915"/>
            <a:ext cx="10694026"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C00000"/>
                </a:solidFill>
              </a:rPr>
              <a:t>Section IV.C </a:t>
            </a:r>
          </a:p>
        </p:txBody>
      </p:sp>
      <p:pic>
        <p:nvPicPr>
          <p:cNvPr id="7" name="Picture 6">
            <a:extLst>
              <a:ext uri="{FF2B5EF4-FFF2-40B4-BE49-F238E27FC236}">
                <a16:creationId xmlns:a16="http://schemas.microsoft.com/office/drawing/2014/main" id="{2BF708D4-617A-E09A-662C-D3EE46B3161E}"/>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38834286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lIns="91440" tIns="45720" rIns="91440" bIns="45720" anchor="t"/>
          <a:lstStyle/>
          <a:p>
            <a:r>
              <a:rPr lang="en-US">
                <a:latin typeface="Roboto"/>
                <a:ea typeface="Roboto"/>
                <a:cs typeface="Roboto"/>
              </a:rPr>
              <a:t>Grants.gov Help Desk and Agency Contact       </a:t>
            </a:r>
            <a:r>
              <a:rPr lang="en-US">
                <a:solidFill>
                  <a:schemeClr val="bg1"/>
                </a:solidFill>
                <a:latin typeface="Roboto"/>
                <a:ea typeface="Roboto"/>
                <a:cs typeface="Roboto"/>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1419067"/>
            <a:ext cx="10980824" cy="4772025"/>
          </a:xfrm>
        </p:spPr>
        <p:txBody>
          <a:bodyPr lIns="91440" tIns="45720" rIns="91440" bIns="45720" anchor="t"/>
          <a:lstStyle/>
          <a:p>
            <a:pPr marL="0" indent="0">
              <a:buNone/>
            </a:pPr>
            <a:r>
              <a:rPr lang="en-US">
                <a:solidFill>
                  <a:schemeClr val="bg2">
                    <a:lumMod val="10000"/>
                  </a:schemeClr>
                </a:solidFill>
                <a:ea typeface="+mn-lt"/>
                <a:cs typeface="+mn-lt"/>
              </a:rPr>
              <a:t>Contact Information </a:t>
            </a:r>
          </a:p>
          <a:p>
            <a:pPr marL="0" indent="0">
              <a:buNone/>
            </a:pPr>
            <a:endParaRPr lang="en-US" sz="800">
              <a:solidFill>
                <a:schemeClr val="bg2">
                  <a:lumMod val="10000"/>
                </a:schemeClr>
              </a:solidFill>
              <a:ea typeface="+mn-lt"/>
              <a:cs typeface="+mn-lt"/>
            </a:endParaRPr>
          </a:p>
          <a:p>
            <a:pPr>
              <a:buFont typeface="Wingdings" panose="05000000000000000000" pitchFamily="2" charset="2"/>
              <a:buChar char="§"/>
            </a:pPr>
            <a:r>
              <a:rPr lang="en-US" b="1">
                <a:solidFill>
                  <a:schemeClr val="bg2">
                    <a:lumMod val="10000"/>
                  </a:schemeClr>
                </a:solidFill>
                <a:ea typeface="+mn-lt"/>
                <a:cs typeface="+mn-lt"/>
              </a:rPr>
              <a:t>Grants.gov Customer Service </a:t>
            </a:r>
          </a:p>
          <a:p>
            <a:pPr lvl="1"/>
            <a:r>
              <a:rPr lang="en-US">
                <a:solidFill>
                  <a:schemeClr val="bg2">
                    <a:lumMod val="10000"/>
                  </a:schemeClr>
                </a:solidFill>
                <a:ea typeface="+mn-lt"/>
                <a:cs typeface="+mn-lt"/>
              </a:rPr>
              <a:t>Phone: 1-800-518-4726 or 606-545-5035</a:t>
            </a:r>
          </a:p>
          <a:p>
            <a:pPr lvl="1"/>
            <a:r>
              <a:rPr lang="en-US">
                <a:solidFill>
                  <a:schemeClr val="bg2">
                    <a:lumMod val="10000"/>
                  </a:schemeClr>
                </a:solidFill>
                <a:ea typeface="+mn-lt"/>
                <a:cs typeface="+mn-lt"/>
              </a:rPr>
              <a:t>Email:</a:t>
            </a:r>
            <a:r>
              <a:rPr lang="en-US" b="1" u="sng">
                <a:solidFill>
                  <a:srgbClr val="0066FF"/>
                </a:solidFill>
                <a:ea typeface="+mn-lt"/>
                <a:cs typeface="+mn-lt"/>
              </a:rPr>
              <a:t> </a:t>
            </a:r>
            <a:r>
              <a:rPr lang="en-US" b="1" u="sng">
                <a:solidFill>
                  <a:srgbClr val="0066FF"/>
                </a:solidFill>
                <a:ea typeface="+mn-lt"/>
                <a:cs typeface="+mn-lt"/>
                <a:hlinkClick r:id="rId4">
                  <a:extLst>
                    <a:ext uri="{A12FA001-AC4F-418D-AE19-62706E023703}">
                      <ahyp:hlinkClr xmlns:ahyp="http://schemas.microsoft.com/office/drawing/2018/hyperlinkcolor" val="tx"/>
                    </a:ext>
                  </a:extLst>
                </a:hlinkClick>
              </a:rPr>
              <a:t>support@grants.gov</a:t>
            </a:r>
            <a:endParaRPr lang="en-US" b="1" u="sng">
              <a:solidFill>
                <a:srgbClr val="0066FF"/>
              </a:solidFill>
              <a:ea typeface="+mn-lt"/>
              <a:cs typeface="+mn-lt"/>
            </a:endParaRPr>
          </a:p>
          <a:p>
            <a:pPr lvl="1"/>
            <a:r>
              <a:rPr lang="en-US">
                <a:solidFill>
                  <a:schemeClr val="bg2">
                    <a:lumMod val="10000"/>
                  </a:schemeClr>
                </a:solidFill>
                <a:ea typeface="+mn-lt"/>
                <a:cs typeface="+mn-lt"/>
              </a:rPr>
              <a:t>The Grants.gov Contact Center is open 24 hours a day, 7 days a week but closed on federal holidays</a:t>
            </a:r>
          </a:p>
          <a:p>
            <a:pPr>
              <a:buFont typeface="Wingdings" panose="05000000000000000000" pitchFamily="2" charset="2"/>
              <a:buChar char="§"/>
            </a:pPr>
            <a:endParaRPr lang="en-US">
              <a:solidFill>
                <a:schemeClr val="bg2">
                  <a:lumMod val="10000"/>
                </a:schemeClr>
              </a:solidFill>
              <a:ea typeface="+mn-lt"/>
              <a:cs typeface="+mn-lt"/>
            </a:endParaRPr>
          </a:p>
          <a:p>
            <a:pPr>
              <a:buFont typeface="Wingdings" panose="05000000000000000000" pitchFamily="2" charset="2"/>
              <a:buChar char="§"/>
            </a:pPr>
            <a:r>
              <a:rPr lang="en-US" b="1">
                <a:solidFill>
                  <a:schemeClr val="bg2">
                    <a:lumMod val="10000"/>
                  </a:schemeClr>
                </a:solidFill>
                <a:ea typeface="+mn-lt"/>
                <a:cs typeface="+mn-lt"/>
              </a:rPr>
              <a:t>FOA Technical Questions </a:t>
            </a:r>
          </a:p>
          <a:p>
            <a:pPr lvl="1"/>
            <a:r>
              <a:rPr lang="en-US">
                <a:solidFill>
                  <a:schemeClr val="bg2">
                    <a:lumMod val="10000"/>
                  </a:schemeClr>
                </a:solidFill>
                <a:ea typeface="+mn-lt"/>
                <a:cs typeface="+mn-lt"/>
              </a:rPr>
              <a:t>Office of Grants Management (OGM)</a:t>
            </a:r>
          </a:p>
          <a:p>
            <a:pPr marL="457200" lvl="1" indent="0">
              <a:buNone/>
            </a:pPr>
            <a:r>
              <a:rPr lang="en-US">
                <a:solidFill>
                  <a:schemeClr val="bg2">
                    <a:lumMod val="10000"/>
                  </a:schemeClr>
                </a:solidFill>
                <a:ea typeface="+mn-lt"/>
                <a:cs typeface="+mn-lt"/>
              </a:rPr>
              <a:t>     Email: </a:t>
            </a:r>
            <a:r>
              <a:rPr lang="en-US">
                <a:solidFill>
                  <a:srgbClr val="0066FF"/>
                </a:solidFill>
                <a:ea typeface="+mn-lt"/>
                <a:cs typeface="+mn-lt"/>
                <a:hlinkClick r:id="rId5">
                  <a:extLst>
                    <a:ext uri="{A12FA001-AC4F-418D-AE19-62706E023703}">
                      <ahyp:hlinkClr xmlns:ahyp="http://schemas.microsoft.com/office/drawing/2018/hyperlinkcolor" val="tx"/>
                    </a:ext>
                  </a:extLst>
                </a:hlinkClick>
              </a:rPr>
              <a:t>DOL-ETA-DWG@dol.gov</a:t>
            </a:r>
            <a:r>
              <a:rPr lang="en-US">
                <a:solidFill>
                  <a:srgbClr val="0066FF"/>
                </a:solidFill>
                <a:ea typeface="+mn-lt"/>
                <a:cs typeface="+mn-lt"/>
              </a:rPr>
              <a:t> </a:t>
            </a:r>
          </a:p>
          <a:p>
            <a:pPr marL="0" indent="0">
              <a:buNone/>
            </a:pPr>
            <a:endParaRPr lang="en-US">
              <a:solidFill>
                <a:srgbClr val="0066FF"/>
              </a:solidFill>
              <a:ea typeface="+mn-lt"/>
              <a:cs typeface="+mn-lt"/>
            </a:endParaRPr>
          </a:p>
          <a:p>
            <a:pPr>
              <a:buFont typeface="Wingdings" panose="05000000000000000000" pitchFamily="2" charset="2"/>
              <a:buChar char="§"/>
            </a:pPr>
            <a:r>
              <a:rPr lang="en-US" b="1">
                <a:solidFill>
                  <a:schemeClr val="bg2">
                    <a:lumMod val="10000"/>
                  </a:schemeClr>
                </a:solidFill>
                <a:ea typeface="+mn-lt"/>
                <a:cs typeface="+mn-lt"/>
              </a:rPr>
              <a:t>Reference: </a:t>
            </a:r>
            <a:r>
              <a:rPr lang="en-US">
                <a:solidFill>
                  <a:schemeClr val="bg2">
                    <a:lumMod val="10000"/>
                  </a:schemeClr>
                </a:solidFill>
                <a:ea typeface="+mn-lt"/>
                <a:cs typeface="+mn-lt"/>
              </a:rPr>
              <a:t>FOA-ETA-24-08</a:t>
            </a:r>
          </a:p>
          <a:p>
            <a:pPr>
              <a:lnSpc>
                <a:spcPct val="150000"/>
              </a:lnSpc>
              <a:buFont typeface="Wingdings" panose="05000000000000000000" pitchFamily="2" charset="2"/>
              <a:buChar char="§"/>
            </a:pPr>
            <a:endParaRPr lang="en-US" sz="1800">
              <a:solidFill>
                <a:schemeClr val="bg2">
                  <a:lumMod val="10000"/>
                </a:schemeClr>
              </a:solidFill>
              <a:ea typeface="+mn-lt"/>
              <a:cs typeface="+mn-lt"/>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Text Placeholder 3">
            <a:extLst>
              <a:ext uri="{FF2B5EF4-FFF2-40B4-BE49-F238E27FC236}">
                <a16:creationId xmlns:a16="http://schemas.microsoft.com/office/drawing/2014/main" id="{0EF4845C-A4E0-ADA9-84EC-DDE584E5E9E6}"/>
              </a:ext>
            </a:extLst>
          </p:cNvPr>
          <p:cNvSpPr txBox="1">
            <a:spLocks/>
          </p:cNvSpPr>
          <p:nvPr/>
        </p:nvSpPr>
        <p:spPr>
          <a:xfrm>
            <a:off x="676275" y="983915"/>
            <a:ext cx="10694026"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C00000"/>
                </a:solidFill>
              </a:rPr>
              <a:t>Application Submission Difficulties in Grants.gov </a:t>
            </a:r>
          </a:p>
        </p:txBody>
      </p:sp>
      <p:pic>
        <p:nvPicPr>
          <p:cNvPr id="7" name="Picture 6">
            <a:extLst>
              <a:ext uri="{FF2B5EF4-FFF2-40B4-BE49-F238E27FC236}">
                <a16:creationId xmlns:a16="http://schemas.microsoft.com/office/drawing/2014/main" id="{1FF3263A-F26E-A848-C745-1D4AA335FFD3}"/>
              </a:ext>
            </a:extLst>
          </p:cNvPr>
          <p:cNvPicPr>
            <a:picLocks noChangeAspect="1"/>
          </p:cNvPicPr>
          <p:nvPr/>
        </p:nvPicPr>
        <p:blipFill>
          <a:blip r:embed="rId6"/>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33195403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a:xfrm>
            <a:off x="676275" y="346076"/>
            <a:ext cx="11268075" cy="720724"/>
          </a:xfrm>
        </p:spPr>
        <p:txBody>
          <a:bodyPr lIns="91440" tIns="45720" rIns="91440" bIns="45720" anchor="t"/>
          <a:lstStyle/>
          <a:p>
            <a:r>
              <a:rPr lang="en-US">
                <a:latin typeface="Roboto"/>
                <a:ea typeface="Roboto"/>
                <a:cs typeface="Roboto"/>
              </a:rPr>
              <a:t>Pre-Application Workshops and Resources      </a:t>
            </a:r>
            <a:r>
              <a:rPr lang="en-US">
                <a:solidFill>
                  <a:schemeClr val="bg1"/>
                </a:solidFill>
                <a:latin typeface="Roboto"/>
                <a:ea typeface="Roboto"/>
                <a:cs typeface="Roboto"/>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275" y="1228725"/>
            <a:ext cx="10980824" cy="4995985"/>
          </a:xfrm>
        </p:spPr>
        <p:txBody>
          <a:bodyPr lIns="91440" tIns="45720" rIns="91440" bIns="45720" anchor="t"/>
          <a:lstStyle/>
          <a:p>
            <a:pPr marL="0" indent="0">
              <a:buNone/>
            </a:pPr>
            <a:r>
              <a:rPr lang="en-US" sz="2400">
                <a:solidFill>
                  <a:schemeClr val="bg2">
                    <a:lumMod val="10000"/>
                  </a:schemeClr>
                </a:solidFill>
                <a:ea typeface="+mn-lt"/>
                <a:cs typeface="+mn-lt"/>
              </a:rPr>
              <a:t>ARC, DRA and NBRC provide pre-application technical assistance, resources, and may offer pre-application workshops. Additional information is available at:</a:t>
            </a:r>
          </a:p>
          <a:p>
            <a:pPr marL="0" indent="0">
              <a:buNone/>
            </a:pPr>
            <a:endParaRPr lang="en-US" sz="900">
              <a:solidFill>
                <a:schemeClr val="bg2">
                  <a:lumMod val="10000"/>
                </a:schemeClr>
              </a:solidFill>
              <a:ea typeface="+mn-lt"/>
              <a:cs typeface="+mn-lt"/>
            </a:endParaRPr>
          </a:p>
          <a:p>
            <a:pPr>
              <a:buFont typeface="Arial" panose="020B0604020202020204" pitchFamily="34" charset="0"/>
              <a:buChar char="•"/>
            </a:pPr>
            <a:r>
              <a:rPr lang="en-US" sz="2400" b="1">
                <a:solidFill>
                  <a:schemeClr val="bg2">
                    <a:lumMod val="10000"/>
                  </a:schemeClr>
                </a:solidFill>
                <a:ea typeface="+mn-lt"/>
                <a:cs typeface="+mn-lt"/>
              </a:rPr>
              <a:t>ARC:  </a:t>
            </a:r>
          </a:p>
          <a:p>
            <a:pPr marL="0" indent="0">
              <a:buNone/>
            </a:pPr>
            <a:r>
              <a:rPr lang="en-US" sz="2400" b="1" u="sng">
                <a:solidFill>
                  <a:srgbClr val="0066FF"/>
                </a:solidFill>
                <a:ea typeface="+mn-lt"/>
                <a:cs typeface="+mn-lt"/>
              </a:rPr>
              <a:t>https://www.arc.gov/grants-and-opportunities/worc/</a:t>
            </a:r>
            <a:endParaRPr lang="en-US" sz="2400" b="1" u="sng">
              <a:solidFill>
                <a:schemeClr val="bg2">
                  <a:lumMod val="10000"/>
                </a:schemeClr>
              </a:solidFill>
              <a:ea typeface="+mn-lt"/>
              <a:cs typeface="+mn-lt"/>
            </a:endParaRPr>
          </a:p>
          <a:p>
            <a:pPr>
              <a:buFont typeface="Arial" panose="020B0604020202020204" pitchFamily="34" charset="0"/>
              <a:buChar char="•"/>
            </a:pPr>
            <a:r>
              <a:rPr lang="en-US" sz="2400" b="1">
                <a:solidFill>
                  <a:schemeClr val="bg2">
                    <a:lumMod val="10000"/>
                  </a:schemeClr>
                </a:solidFill>
                <a:ea typeface="+mn-lt"/>
                <a:cs typeface="+mn-lt"/>
              </a:rPr>
              <a:t>DRA:  </a:t>
            </a:r>
          </a:p>
          <a:p>
            <a:pPr marL="0" indent="0">
              <a:buNone/>
            </a:pPr>
            <a:r>
              <a:rPr lang="en-US" sz="2400" b="1" u="sng">
                <a:solidFill>
                  <a:srgbClr val="0066FF"/>
                </a:solidFill>
                <a:ea typeface="+mn-lt"/>
                <a:cs typeface="+mn-lt"/>
              </a:rPr>
              <a:t>https://dra.gov/programs/human-infrastructure/workforce/worc/</a:t>
            </a:r>
            <a:endParaRPr lang="en-US" sz="2400" b="1" u="sng">
              <a:solidFill>
                <a:schemeClr val="bg2">
                  <a:lumMod val="10000"/>
                </a:schemeClr>
              </a:solidFill>
              <a:ea typeface="+mn-lt"/>
              <a:cs typeface="+mn-lt"/>
            </a:endParaRPr>
          </a:p>
          <a:p>
            <a:pPr>
              <a:buFont typeface="Arial" panose="020B0604020202020204" pitchFamily="34" charset="0"/>
              <a:buChar char="•"/>
            </a:pPr>
            <a:r>
              <a:rPr lang="en-US" sz="2400" b="1">
                <a:solidFill>
                  <a:schemeClr val="bg2">
                    <a:lumMod val="10000"/>
                  </a:schemeClr>
                </a:solidFill>
                <a:ea typeface="+mn-lt"/>
                <a:cs typeface="+mn-lt"/>
              </a:rPr>
              <a:t>NBRC:  </a:t>
            </a:r>
          </a:p>
          <a:p>
            <a:pPr marL="0" indent="0">
              <a:buNone/>
            </a:pPr>
            <a:r>
              <a:rPr lang="en-US" sz="2400" b="1" u="sng">
                <a:solidFill>
                  <a:srgbClr val="0066FF"/>
                </a:solidFill>
                <a:ea typeface="+mn-lt"/>
                <a:cs typeface="+mn-lt"/>
              </a:rPr>
              <a:t>https://www.nbrc.gov/content/WORC</a:t>
            </a:r>
          </a:p>
          <a:p>
            <a:pPr marL="0" indent="0">
              <a:buNone/>
            </a:pPr>
            <a:endParaRPr lang="en-US" sz="1800">
              <a:solidFill>
                <a:schemeClr val="bg2">
                  <a:lumMod val="10000"/>
                </a:schemeClr>
              </a:solidFill>
              <a:ea typeface="+mn-lt"/>
              <a:cs typeface="+mn-lt"/>
            </a:endParaRPr>
          </a:p>
          <a:p>
            <a:pPr marL="0" indent="0">
              <a:lnSpc>
                <a:spcPct val="150000"/>
              </a:lnSpc>
              <a:buNone/>
            </a:pPr>
            <a:endParaRPr lang="en-US" sz="1800" b="1">
              <a:solidFill>
                <a:srgbClr val="0066FF"/>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4CA5E733-267A-9F3C-E82A-753F6AED161D}"/>
              </a:ext>
            </a:extLst>
          </p:cNvPr>
          <p:cNvPicPr>
            <a:picLocks noChangeAspect="1"/>
          </p:cNvPicPr>
          <p:nvPr/>
        </p:nvPicPr>
        <p:blipFill>
          <a:blip r:embed="rId4"/>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16233198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3707BE-A0EB-A968-7924-44757B76B244}"/>
              </a:ext>
            </a:extLst>
          </p:cNvPr>
          <p:cNvSpPr>
            <a:spLocks noGrp="1"/>
          </p:cNvSpPr>
          <p:nvPr>
            <p:ph type="title"/>
          </p:nvPr>
        </p:nvSpPr>
        <p:spPr/>
        <p:txBody>
          <a:bodyPr lIns="91440" tIns="45720" rIns="91440" bIns="45720" anchor="t"/>
          <a:lstStyle/>
          <a:p>
            <a:r>
              <a:rPr lang="en-US">
                <a:latin typeface="Roboto"/>
                <a:ea typeface="Roboto"/>
                <a:cs typeface="Roboto"/>
              </a:rPr>
              <a:t>More Information       </a:t>
            </a:r>
            <a:r>
              <a:rPr lang="en-US">
                <a:solidFill>
                  <a:schemeClr val="bg1"/>
                </a:solidFill>
                <a:latin typeface="Roboto"/>
                <a:ea typeface="Roboto"/>
                <a:cs typeface="Roboto"/>
              </a:rPr>
              <a:t>3</a:t>
            </a:r>
          </a:p>
        </p:txBody>
      </p:sp>
      <p:sp>
        <p:nvSpPr>
          <p:cNvPr id="5" name="Text Placeholder 4">
            <a:extLst>
              <a:ext uri="{FF2B5EF4-FFF2-40B4-BE49-F238E27FC236}">
                <a16:creationId xmlns:a16="http://schemas.microsoft.com/office/drawing/2014/main" id="{9075D6DE-7B23-DF51-057C-17EC105120E0}"/>
              </a:ext>
            </a:extLst>
          </p:cNvPr>
          <p:cNvSpPr>
            <a:spLocks noGrp="1"/>
          </p:cNvSpPr>
          <p:nvPr>
            <p:ph type="body" sz="quarter" idx="12"/>
          </p:nvPr>
        </p:nvSpPr>
        <p:spPr>
          <a:xfrm>
            <a:off x="676502" y="871660"/>
            <a:ext cx="10980824" cy="4772025"/>
          </a:xfrm>
        </p:spPr>
        <p:txBody>
          <a:bodyPr lIns="91440" tIns="45720" rIns="91440" bIns="45720" anchor="t"/>
          <a:lstStyle/>
          <a:p>
            <a:pPr marL="0" indent="0">
              <a:buNone/>
            </a:pPr>
            <a:endParaRPr lang="en-US" sz="800">
              <a:solidFill>
                <a:schemeClr val="bg2">
                  <a:lumMod val="10000"/>
                </a:schemeClr>
              </a:solidFill>
              <a:ea typeface="+mn-lt"/>
              <a:cs typeface="+mn-lt"/>
            </a:endParaRPr>
          </a:p>
          <a:p>
            <a:pPr>
              <a:buFont typeface="Wingdings" panose="05000000000000000000" pitchFamily="2" charset="2"/>
              <a:buChar char="§"/>
            </a:pPr>
            <a:r>
              <a:rPr lang="en-US" b="1">
                <a:solidFill>
                  <a:schemeClr val="bg2">
                    <a:lumMod val="10000"/>
                  </a:schemeClr>
                </a:solidFill>
                <a:ea typeface="+mn-lt"/>
                <a:cs typeface="+mn-lt"/>
              </a:rPr>
              <a:t>FAQs:  </a:t>
            </a:r>
          </a:p>
          <a:p>
            <a:pPr lvl="1"/>
            <a:r>
              <a:rPr lang="en-US" sz="1800">
                <a:solidFill>
                  <a:srgbClr val="0066FF"/>
                </a:solidFill>
                <a:hlinkClick r:id="rId4">
                  <a:extLst>
                    <a:ext uri="{A12FA001-AC4F-418D-AE19-62706E023703}">
                      <ahyp:hlinkClr xmlns:ahyp="http://schemas.microsoft.com/office/drawing/2018/hyperlinkcolor" val="tx"/>
                    </a:ext>
                  </a:extLst>
                </a:hlinkClick>
              </a:rPr>
              <a:t>https://www.dol.gov/agencies/eta/grants/apply/find-opportunities</a:t>
            </a:r>
            <a:r>
              <a:rPr lang="en-US" sz="1800" u="sng">
                <a:solidFill>
                  <a:srgbClr val="0066FF"/>
                </a:solidFill>
              </a:rPr>
              <a:t> </a:t>
            </a:r>
            <a:endParaRPr lang="en-US" sz="1800" u="sng">
              <a:solidFill>
                <a:srgbClr val="0066FF"/>
              </a:solidFill>
              <a:cs typeface="Calibri" panose="020F0502020204030204"/>
            </a:endParaRPr>
          </a:p>
          <a:p>
            <a:pPr lvl="1"/>
            <a:r>
              <a:rPr lang="en-US">
                <a:solidFill>
                  <a:schemeClr val="bg2">
                    <a:lumMod val="10000"/>
                  </a:schemeClr>
                </a:solidFill>
                <a:ea typeface="+mn-lt"/>
                <a:cs typeface="+mn-lt"/>
              </a:rPr>
              <a:t>Phone: 1-800-518-4726 or 606-545-5035</a:t>
            </a:r>
          </a:p>
          <a:p>
            <a:pPr lvl="1"/>
            <a:r>
              <a:rPr lang="en-US">
                <a:solidFill>
                  <a:schemeClr val="bg2">
                    <a:lumMod val="10000"/>
                  </a:schemeClr>
                </a:solidFill>
                <a:ea typeface="+mn-lt"/>
                <a:cs typeface="+mn-lt"/>
              </a:rPr>
              <a:t>Email: </a:t>
            </a:r>
            <a:r>
              <a:rPr lang="en-US">
                <a:solidFill>
                  <a:srgbClr val="0066FF"/>
                </a:solidFill>
                <a:ea typeface="+mn-lt"/>
                <a:cs typeface="+mn-lt"/>
                <a:hlinkClick r:id="rId5">
                  <a:extLst>
                    <a:ext uri="{A12FA001-AC4F-418D-AE19-62706E023703}">
                      <ahyp:hlinkClr xmlns:ahyp="http://schemas.microsoft.com/office/drawing/2018/hyperlinkcolor" val="tx"/>
                    </a:ext>
                  </a:extLst>
                </a:hlinkClick>
              </a:rPr>
              <a:t>support@grants.gov</a:t>
            </a:r>
            <a:endParaRPr lang="en-US">
              <a:solidFill>
                <a:srgbClr val="0066FF"/>
              </a:solidFill>
              <a:ea typeface="+mn-lt"/>
              <a:cs typeface="+mn-lt"/>
            </a:endParaRPr>
          </a:p>
          <a:p>
            <a:pPr lvl="1"/>
            <a:r>
              <a:rPr lang="en-US">
                <a:solidFill>
                  <a:schemeClr val="bg2">
                    <a:lumMod val="10000"/>
                  </a:schemeClr>
                </a:solidFill>
                <a:ea typeface="+mn-lt"/>
                <a:cs typeface="+mn-lt"/>
              </a:rPr>
              <a:t>The Grants.gov Contact Center is open 24 hours a day, 7 days a week but closed on federal holidays</a:t>
            </a:r>
          </a:p>
          <a:p>
            <a:pPr>
              <a:buFont typeface="Wingdings" panose="05000000000000000000" pitchFamily="2" charset="2"/>
              <a:buChar char="§"/>
            </a:pPr>
            <a:endParaRPr lang="en-US">
              <a:solidFill>
                <a:schemeClr val="bg2">
                  <a:lumMod val="10000"/>
                </a:schemeClr>
              </a:solidFill>
              <a:ea typeface="+mn-lt"/>
              <a:cs typeface="+mn-lt"/>
            </a:endParaRPr>
          </a:p>
          <a:p>
            <a:pPr>
              <a:buFont typeface="Wingdings" panose="05000000000000000000" pitchFamily="2" charset="2"/>
              <a:buChar char="§"/>
            </a:pPr>
            <a:r>
              <a:rPr lang="en-US" b="1">
                <a:solidFill>
                  <a:schemeClr val="bg2">
                    <a:lumMod val="10000"/>
                  </a:schemeClr>
                </a:solidFill>
                <a:ea typeface="+mn-lt"/>
                <a:cs typeface="+mn-lt"/>
              </a:rPr>
              <a:t>FOA Technical Questions </a:t>
            </a:r>
          </a:p>
          <a:p>
            <a:pPr lvl="1"/>
            <a:r>
              <a:rPr lang="en-US">
                <a:solidFill>
                  <a:schemeClr val="bg2">
                    <a:lumMod val="10000"/>
                  </a:schemeClr>
                </a:solidFill>
                <a:ea typeface="+mn-lt"/>
                <a:cs typeface="+mn-lt"/>
              </a:rPr>
              <a:t>Email the Office of Grants Management (OGM) at the U.S. Department of Labor at: </a:t>
            </a:r>
            <a:r>
              <a:rPr lang="en-US" u="sng">
                <a:solidFill>
                  <a:srgbClr val="0066FF"/>
                </a:solidFill>
                <a:ea typeface="+mn-lt"/>
                <a:cs typeface="+mn-lt"/>
              </a:rPr>
              <a:t>DOL-ETA-DWG@dol.gov </a:t>
            </a:r>
          </a:p>
          <a:p>
            <a:pPr marL="0" indent="0">
              <a:buNone/>
            </a:pPr>
            <a:endParaRPr lang="en-US">
              <a:solidFill>
                <a:srgbClr val="0066FF"/>
              </a:solidFill>
              <a:ea typeface="+mn-lt"/>
              <a:cs typeface="+mn-lt"/>
            </a:endParaRPr>
          </a:p>
          <a:p>
            <a:pPr>
              <a:buFont typeface="Wingdings" panose="05000000000000000000" pitchFamily="2" charset="2"/>
              <a:buChar char="§"/>
            </a:pPr>
            <a:r>
              <a:rPr lang="en-US">
                <a:solidFill>
                  <a:schemeClr val="bg2">
                    <a:lumMod val="10000"/>
                  </a:schemeClr>
                </a:solidFill>
                <a:ea typeface="+mn-lt"/>
                <a:cs typeface="+mn-lt"/>
              </a:rPr>
              <a:t>Reference: </a:t>
            </a:r>
            <a:r>
              <a:rPr lang="en-US" b="1">
                <a:solidFill>
                  <a:schemeClr val="bg2">
                    <a:lumMod val="10000"/>
                  </a:schemeClr>
                </a:solidFill>
                <a:ea typeface="+mn-lt"/>
                <a:cs typeface="+mn-lt"/>
              </a:rPr>
              <a:t>FOA-ETA-24-08</a:t>
            </a:r>
          </a:p>
          <a:p>
            <a:pPr>
              <a:lnSpc>
                <a:spcPct val="150000"/>
              </a:lnSpc>
              <a:buFont typeface="Wingdings" panose="05000000000000000000" pitchFamily="2" charset="2"/>
              <a:buChar char="§"/>
            </a:pPr>
            <a:endParaRPr lang="en-US" sz="1800">
              <a:solidFill>
                <a:schemeClr val="bg2">
                  <a:lumMod val="10000"/>
                </a:schemeClr>
              </a:solidFill>
              <a:ea typeface="+mn-lt"/>
              <a:cs typeface="+mn-lt"/>
            </a:endParaRPr>
          </a:p>
          <a:p>
            <a:pPr marL="0" indent="0">
              <a:lnSpc>
                <a:spcPct val="150000"/>
              </a:lnSpc>
              <a:buNone/>
            </a:pPr>
            <a:endParaRPr lang="en-US" sz="1800" b="1">
              <a:solidFill>
                <a:srgbClr val="0066FF"/>
              </a:solidFill>
            </a:endParaRPr>
          </a:p>
        </p:txBody>
      </p:sp>
      <p:sp>
        <p:nvSpPr>
          <p:cNvPr id="6" name="Slide Number Placeholder 5">
            <a:extLst>
              <a:ext uri="{FF2B5EF4-FFF2-40B4-BE49-F238E27FC236}">
                <a16:creationId xmlns:a16="http://schemas.microsoft.com/office/drawing/2014/main" id="{723D2EC1-5835-E29C-B9AF-DEBE27922455}"/>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800" b="0" i="0" u="none" strike="noStrike" kern="1200" cap="none" spc="0" normalizeH="0" baseline="0" noProof="0">
              <a:ln>
                <a:noFill/>
              </a:ln>
              <a:solidFill>
                <a:srgbClr val="DFDBDC"/>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4" name="Picture 3">
            <a:extLst>
              <a:ext uri="{FF2B5EF4-FFF2-40B4-BE49-F238E27FC236}">
                <a16:creationId xmlns:a16="http://schemas.microsoft.com/office/drawing/2014/main" id="{104C7CB9-FC31-990F-D9B0-229A896478D6}"/>
              </a:ext>
            </a:extLst>
          </p:cNvPr>
          <p:cNvPicPr>
            <a:picLocks noChangeAspect="1"/>
          </p:cNvPicPr>
          <p:nvPr/>
        </p:nvPicPr>
        <p:blipFill>
          <a:blip r:embed="rId6"/>
          <a:stretch>
            <a:fillRect/>
          </a:stretch>
        </p:blipFill>
        <p:spPr>
          <a:xfrm>
            <a:off x="4205020" y="6135306"/>
            <a:ext cx="5297883" cy="686007"/>
          </a:xfrm>
          <a:prstGeom prst="rect">
            <a:avLst/>
          </a:prstGeom>
        </p:spPr>
      </p:pic>
    </p:spTree>
    <p:custDataLst>
      <p:tags r:id="rId1"/>
    </p:custDataLst>
    <p:extLst>
      <p:ext uri="{BB962C8B-B14F-4D97-AF65-F5344CB8AC3E}">
        <p14:creationId xmlns:p14="http://schemas.microsoft.com/office/powerpoint/2010/main" val="41793678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A68673E-55BE-3E16-CF0C-3083A6C5ADB6}"/>
              </a:ext>
            </a:extLst>
          </p:cNvPr>
          <p:cNvSpPr>
            <a:spLocks noGrp="1"/>
          </p:cNvSpPr>
          <p:nvPr>
            <p:ph type="title"/>
          </p:nvPr>
        </p:nvSpPr>
        <p:spPr>
          <a:xfrm>
            <a:off x="104183" y="2315949"/>
            <a:ext cx="5991817" cy="701674"/>
          </a:xfrm>
        </p:spPr>
        <p:txBody>
          <a:bodyPr/>
          <a:lstStyle/>
          <a:p>
            <a:r>
              <a:rPr lang="en-US" sz="6600"/>
              <a:t>Thank You!</a:t>
            </a:r>
          </a:p>
        </p:txBody>
      </p:sp>
      <p:sp>
        <p:nvSpPr>
          <p:cNvPr id="3" name="Text Placeholder 2">
            <a:extLst>
              <a:ext uri="{FF2B5EF4-FFF2-40B4-BE49-F238E27FC236}">
                <a16:creationId xmlns:a16="http://schemas.microsoft.com/office/drawing/2014/main" id="{01348CC7-2557-516F-AE28-88EEBE853B16}"/>
              </a:ext>
            </a:extLst>
          </p:cNvPr>
          <p:cNvSpPr>
            <a:spLocks noGrp="1"/>
          </p:cNvSpPr>
          <p:nvPr>
            <p:ph type="body" sz="quarter" idx="10"/>
          </p:nvPr>
        </p:nvSpPr>
        <p:spPr/>
        <p:txBody>
          <a:bodyPr/>
          <a:lstStyle/>
          <a:p>
            <a:r>
              <a:rPr lang="en-US"/>
              <a:t>We look forward to seeing you on WorkforceGPS.</a:t>
            </a:r>
          </a:p>
        </p:txBody>
      </p:sp>
      <p:sp>
        <p:nvSpPr>
          <p:cNvPr id="7" name="Text Placeholder 6">
            <a:extLst>
              <a:ext uri="{FF2B5EF4-FFF2-40B4-BE49-F238E27FC236}">
                <a16:creationId xmlns:a16="http://schemas.microsoft.com/office/drawing/2014/main" id="{64BB7CE1-8B0E-3AAF-AAFC-E9A9CB9B0EEB}"/>
              </a:ext>
            </a:extLst>
          </p:cNvPr>
          <p:cNvSpPr>
            <a:spLocks noGrp="1"/>
          </p:cNvSpPr>
          <p:nvPr>
            <p:ph type="body" idx="20"/>
          </p:nvPr>
        </p:nvSpPr>
        <p:spPr>
          <a:xfrm>
            <a:off x="104182" y="5162958"/>
            <a:ext cx="4206561" cy="787542"/>
          </a:xfrm>
        </p:spPr>
        <p:txBody>
          <a:bodyPr/>
          <a:lstStyle/>
          <a:p>
            <a:r>
              <a:rPr lang="en-US"/>
              <a:t>Need Help?  </a:t>
            </a:r>
            <a:br>
              <a:rPr lang="en-US"/>
            </a:br>
            <a:r>
              <a:rPr lang="en-US"/>
              <a:t>Email: Support@WorkforceGPS.org</a:t>
            </a:r>
          </a:p>
        </p:txBody>
      </p:sp>
      <p:pic>
        <p:nvPicPr>
          <p:cNvPr id="2" name="Picture 1" descr="QR code for Workforcegps.org">
            <a:extLst>
              <a:ext uri="{FF2B5EF4-FFF2-40B4-BE49-F238E27FC236}">
                <a16:creationId xmlns:a16="http://schemas.microsoft.com/office/drawing/2014/main" id="{C2C9F7A5-0103-883F-B962-6B1B17AA5594}"/>
              </a:ext>
            </a:extLst>
          </p:cNvPr>
          <p:cNvPicPr>
            <a:picLocks noChangeAspect="1"/>
          </p:cNvPicPr>
          <p:nvPr/>
        </p:nvPicPr>
        <p:blipFill rotWithShape="1">
          <a:blip r:embed="rId4">
            <a:extLst>
              <a:ext uri="{28A0092B-C50C-407E-A947-70E740481C1C}">
                <a14:useLocalDpi xmlns:a14="http://schemas.microsoft.com/office/drawing/2010/main" val="0"/>
              </a:ext>
            </a:extLst>
          </a:blip>
          <a:srcRect b="21611"/>
          <a:stretch/>
        </p:blipFill>
        <p:spPr>
          <a:xfrm>
            <a:off x="4562321" y="4158992"/>
            <a:ext cx="1331366" cy="1397737"/>
          </a:xfrm>
          <a:prstGeom prst="rect">
            <a:avLst/>
          </a:prstGeom>
        </p:spPr>
      </p:pic>
    </p:spTree>
    <p:custDataLst>
      <p:tags r:id="rId1"/>
    </p:custDataLst>
    <p:extLst>
      <p:ext uri="{BB962C8B-B14F-4D97-AF65-F5344CB8AC3E}">
        <p14:creationId xmlns:p14="http://schemas.microsoft.com/office/powerpoint/2010/main" val="346165121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CONTENT SLIDES " val="XrAsY38V"/>
  <p:tag name="ARTICULATE_DESIGN_ID_CLOSING TITLE " val="aTzJPrU8"/>
  <p:tag name="ARTICULATE_DESIGN_ID_TITLE" val="nlyTCGZV"/>
  <p:tag name="ARTICULATE_DESIGN_ID_AGENDA " val="PZzTWvG1"/>
  <p:tag name="ARTICULATE_DESIGN_ID_TRANSITION 1 " val="MvvFyeEB"/>
  <p:tag name="ARTICULATE_DESIGN_ID_TRANSITION 2" val="yml5t41A"/>
  <p:tag name="ARTICULATE_DESIGN_ID_POLL" val="tF4QYVrf"/>
  <p:tag name="ARTICULATE_DESIGN_ID_QUESTION AND ANSWER" val="gEcl9V1A"/>
  <p:tag name="ARTICULATE_SLIDE_COUNT" val="2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itle">
  <a:themeElements>
    <a:clrScheme name="Webinar Template 2">
      <a:dk1>
        <a:srgbClr val="0A2367"/>
      </a:dk1>
      <a:lt1>
        <a:sysClr val="window" lastClr="FFFFFF"/>
      </a:lt1>
      <a:dk2>
        <a:srgbClr val="29408E"/>
      </a:dk2>
      <a:lt2>
        <a:srgbClr val="E7E6E6"/>
      </a:lt2>
      <a:accent1>
        <a:srgbClr val="22223B"/>
      </a:accent1>
      <a:accent2>
        <a:srgbClr val="4A4E69"/>
      </a:accent2>
      <a:accent3>
        <a:srgbClr val="9A8C98"/>
      </a:accent3>
      <a:accent4>
        <a:srgbClr val="29408E"/>
      </a:accent4>
      <a:accent5>
        <a:srgbClr val="4472C4"/>
      </a:accent5>
      <a:accent6>
        <a:srgbClr val="757070"/>
      </a:accent6>
      <a:hlink>
        <a:srgbClr val="9A8C98"/>
      </a:hlink>
      <a:folHlink>
        <a:srgbClr val="757070"/>
      </a:folHlink>
    </a:clrScheme>
    <a:fontScheme name="WFGPS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genda ">
  <a:themeElements>
    <a:clrScheme name="Webinar Template 2">
      <a:dk1>
        <a:srgbClr val="0A2367"/>
      </a:dk1>
      <a:lt1>
        <a:sysClr val="window" lastClr="FFFFFF"/>
      </a:lt1>
      <a:dk2>
        <a:srgbClr val="29408E"/>
      </a:dk2>
      <a:lt2>
        <a:srgbClr val="E7E6E6"/>
      </a:lt2>
      <a:accent1>
        <a:srgbClr val="22223B"/>
      </a:accent1>
      <a:accent2>
        <a:srgbClr val="4A4E69"/>
      </a:accent2>
      <a:accent3>
        <a:srgbClr val="9A8C98"/>
      </a:accent3>
      <a:accent4>
        <a:srgbClr val="29408E"/>
      </a:accent4>
      <a:accent5>
        <a:srgbClr val="4472C4"/>
      </a:accent5>
      <a:accent6>
        <a:srgbClr val="757070"/>
      </a:accent6>
      <a:hlink>
        <a:srgbClr val="9A8C98"/>
      </a:hlink>
      <a:folHlink>
        <a:srgbClr val="75707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ntent Slides ">
  <a:themeElements>
    <a:clrScheme name="Webinar Template 2">
      <a:dk1>
        <a:srgbClr val="0A2367"/>
      </a:dk1>
      <a:lt1>
        <a:sysClr val="window" lastClr="FFFFFF"/>
      </a:lt1>
      <a:dk2>
        <a:srgbClr val="29408E"/>
      </a:dk2>
      <a:lt2>
        <a:srgbClr val="E7E6E6"/>
      </a:lt2>
      <a:accent1>
        <a:srgbClr val="22223B"/>
      </a:accent1>
      <a:accent2>
        <a:srgbClr val="4A4E69"/>
      </a:accent2>
      <a:accent3>
        <a:srgbClr val="9A8C98"/>
      </a:accent3>
      <a:accent4>
        <a:srgbClr val="29408E"/>
      </a:accent4>
      <a:accent5>
        <a:srgbClr val="4472C4"/>
      </a:accent5>
      <a:accent6>
        <a:srgbClr val="757070"/>
      </a:accent6>
      <a:hlink>
        <a:srgbClr val="9A8C98"/>
      </a:hlink>
      <a:folHlink>
        <a:srgbClr val="757070"/>
      </a:folHlink>
    </a:clrScheme>
    <a:fontScheme name="WFGPS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ransition 1 ">
  <a:themeElements>
    <a:clrScheme name="Webinar Template 2">
      <a:dk1>
        <a:srgbClr val="0A2367"/>
      </a:dk1>
      <a:lt1>
        <a:sysClr val="window" lastClr="FFFFFF"/>
      </a:lt1>
      <a:dk2>
        <a:srgbClr val="29408E"/>
      </a:dk2>
      <a:lt2>
        <a:srgbClr val="E7E6E6"/>
      </a:lt2>
      <a:accent1>
        <a:srgbClr val="22223B"/>
      </a:accent1>
      <a:accent2>
        <a:srgbClr val="4A4E69"/>
      </a:accent2>
      <a:accent3>
        <a:srgbClr val="9A8C98"/>
      </a:accent3>
      <a:accent4>
        <a:srgbClr val="29408E"/>
      </a:accent4>
      <a:accent5>
        <a:srgbClr val="4472C4"/>
      </a:accent5>
      <a:accent6>
        <a:srgbClr val="757070"/>
      </a:accent6>
      <a:hlink>
        <a:srgbClr val="9A8C98"/>
      </a:hlink>
      <a:folHlink>
        <a:srgbClr val="75707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marL="0" indent="0" algn="l">
          <a:buFont typeface="Arial" panose="020B0604020202020204" pitchFamily="34" charset="0"/>
          <a:buNone/>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oll">
  <a:themeElements>
    <a:clrScheme name="Webinar Template 2">
      <a:dk1>
        <a:srgbClr val="0A2367"/>
      </a:dk1>
      <a:lt1>
        <a:sysClr val="window" lastClr="FFFFFF"/>
      </a:lt1>
      <a:dk2>
        <a:srgbClr val="29408E"/>
      </a:dk2>
      <a:lt2>
        <a:srgbClr val="E7E6E6"/>
      </a:lt2>
      <a:accent1>
        <a:srgbClr val="22223B"/>
      </a:accent1>
      <a:accent2>
        <a:srgbClr val="4A4E69"/>
      </a:accent2>
      <a:accent3>
        <a:srgbClr val="9A8C98"/>
      </a:accent3>
      <a:accent4>
        <a:srgbClr val="29408E"/>
      </a:accent4>
      <a:accent5>
        <a:srgbClr val="4472C4"/>
      </a:accent5>
      <a:accent6>
        <a:srgbClr val="757070"/>
      </a:accent6>
      <a:hlink>
        <a:srgbClr val="9A8C98"/>
      </a:hlink>
      <a:folHlink>
        <a:srgbClr val="757070"/>
      </a:folHlink>
    </a:clrScheme>
    <a:fontScheme name="WFGPS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Question and Answer">
  <a:themeElements>
    <a:clrScheme name="Webinar Template 2">
      <a:dk1>
        <a:srgbClr val="0A2367"/>
      </a:dk1>
      <a:lt1>
        <a:sysClr val="window" lastClr="FFFFFF"/>
      </a:lt1>
      <a:dk2>
        <a:srgbClr val="29408E"/>
      </a:dk2>
      <a:lt2>
        <a:srgbClr val="E7E6E6"/>
      </a:lt2>
      <a:accent1>
        <a:srgbClr val="22223B"/>
      </a:accent1>
      <a:accent2>
        <a:srgbClr val="4A4E69"/>
      </a:accent2>
      <a:accent3>
        <a:srgbClr val="9A8C98"/>
      </a:accent3>
      <a:accent4>
        <a:srgbClr val="29408E"/>
      </a:accent4>
      <a:accent5>
        <a:srgbClr val="4472C4"/>
      </a:accent5>
      <a:accent6>
        <a:srgbClr val="757070"/>
      </a:accent6>
      <a:hlink>
        <a:srgbClr val="9A8C98"/>
      </a:hlink>
      <a:folHlink>
        <a:srgbClr val="75707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Closing Title ">
  <a:themeElements>
    <a:clrScheme name="Webinar Template 2">
      <a:dk1>
        <a:srgbClr val="0A2367"/>
      </a:dk1>
      <a:lt1>
        <a:sysClr val="window" lastClr="FFFFFF"/>
      </a:lt1>
      <a:dk2>
        <a:srgbClr val="29408E"/>
      </a:dk2>
      <a:lt2>
        <a:srgbClr val="E7E6E6"/>
      </a:lt2>
      <a:accent1>
        <a:srgbClr val="22223B"/>
      </a:accent1>
      <a:accent2>
        <a:srgbClr val="4A4E69"/>
      </a:accent2>
      <a:accent3>
        <a:srgbClr val="9A8C98"/>
      </a:accent3>
      <a:accent4>
        <a:srgbClr val="29408E"/>
      </a:accent4>
      <a:accent5>
        <a:srgbClr val="4472C4"/>
      </a:accent5>
      <a:accent6>
        <a:srgbClr val="757070"/>
      </a:accent6>
      <a:hlink>
        <a:srgbClr val="9A8C98"/>
      </a:hlink>
      <a:folHlink>
        <a:srgbClr val="757070"/>
      </a:folHlink>
    </a:clrScheme>
    <a:fontScheme name="WFGPS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6" ma:contentTypeDescription="Create a new document." ma:contentTypeScope="" ma:versionID="e0f773ad44fb6c56c5c5065f74bc8b40">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85ec228ae7b8a4a283bc695a856dad93"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_Flow_SignoffStatus" minOccurs="0"/>
                <xsd:element ref="ns2:ClassificationLev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ClassificationLevel" ma:index="23" nillable="true" ma:displayName="Classification Level" ma:format="Dropdown" ma:internalName="ClassificationLevel">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cd59d27-ca2b-4708-b9c7-7fa281384922" xsi:nil="true"/>
    <lcf76f155ced4ddcb4097134ff3c332f xmlns="2f00f82b-dce9-458f-ab1d-1c5fd145e219">
      <Terms xmlns="http://schemas.microsoft.com/office/infopath/2007/PartnerControls"/>
    </lcf76f155ced4ddcb4097134ff3c332f>
    <_Flow_SignoffStatus xmlns="2f00f82b-dce9-458f-ab1d-1c5fd145e219" xsi:nil="true"/>
    <ClassificationLevel xmlns="2f00f82b-dce9-458f-ab1d-1c5fd145e219" xsi:nil="true"/>
  </documentManagement>
</p:properties>
</file>

<file path=customXml/itemProps1.xml><?xml version="1.0" encoding="utf-8"?>
<ds:datastoreItem xmlns:ds="http://schemas.openxmlformats.org/officeDocument/2006/customXml" ds:itemID="{A6C4BC90-E282-45D1-88B2-852ED79557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0f82b-dce9-458f-ab1d-1c5fd145e219"/>
    <ds:schemaRef ds:uri="4cd59d27-ca2b-4708-b9c7-7fa2813849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EC76BBE-1119-4DDE-903E-5023494EF9BF}">
  <ds:schemaRefs>
    <ds:schemaRef ds:uri="http://schemas.microsoft.com/sharepoint/v3/contenttype/forms"/>
  </ds:schemaRefs>
</ds:datastoreItem>
</file>

<file path=customXml/itemProps3.xml><?xml version="1.0" encoding="utf-8"?>
<ds:datastoreItem xmlns:ds="http://schemas.openxmlformats.org/officeDocument/2006/customXml" ds:itemID="{0B7E89B4-AB01-4F28-82AE-56E64A6C3710}">
  <ds:schemaRefs>
    <ds:schemaRef ds:uri="http://purl.org/dc/terms/"/>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2f00f82b-dce9-458f-ab1d-1c5fd145e219"/>
    <ds:schemaRef ds:uri="http://purl.org/dc/dcmitype/"/>
    <ds:schemaRef ds:uri="http://schemas.microsoft.com/office/infopath/2007/PartnerControls"/>
    <ds:schemaRef ds:uri="4cd59d27-ca2b-4708-b9c7-7fa28138492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TotalTime>
  <Words>2907</Words>
  <Application>Microsoft Office PowerPoint</Application>
  <PresentationFormat>Widescreen</PresentationFormat>
  <Paragraphs>362</Paragraphs>
  <Slides>39</Slides>
  <Notes>31</Notes>
  <HiddenSlides>1</HiddenSlides>
  <MMClips>0</MMClips>
  <ScaleCrop>false</ScaleCrop>
  <HeadingPairs>
    <vt:vector size="6" baseType="variant">
      <vt:variant>
        <vt:lpstr>Fonts Used</vt:lpstr>
      </vt:variant>
      <vt:variant>
        <vt:i4>9</vt:i4>
      </vt:variant>
      <vt:variant>
        <vt:lpstr>Theme</vt:lpstr>
      </vt:variant>
      <vt:variant>
        <vt:i4>7</vt:i4>
      </vt:variant>
      <vt:variant>
        <vt:lpstr>Slide Titles</vt:lpstr>
      </vt:variant>
      <vt:variant>
        <vt:i4>39</vt:i4>
      </vt:variant>
    </vt:vector>
  </HeadingPairs>
  <TitlesOfParts>
    <vt:vector size="55" baseType="lpstr">
      <vt:lpstr>Arial</vt:lpstr>
      <vt:lpstr>Calibri</vt:lpstr>
      <vt:lpstr>Courier New</vt:lpstr>
      <vt:lpstr>Helvetica Neue Light</vt:lpstr>
      <vt:lpstr>Roboto</vt:lpstr>
      <vt:lpstr>Times New Roman</vt:lpstr>
      <vt:lpstr>Webdings</vt:lpstr>
      <vt:lpstr>Wingdings</vt:lpstr>
      <vt:lpstr>Wingdings 3</vt:lpstr>
      <vt:lpstr>Title</vt:lpstr>
      <vt:lpstr>1_Agenda </vt:lpstr>
      <vt:lpstr>Content Slides </vt:lpstr>
      <vt:lpstr>Transition 1 </vt:lpstr>
      <vt:lpstr>Poll</vt:lpstr>
      <vt:lpstr>Question and Answer</vt:lpstr>
      <vt:lpstr>Closing Title </vt:lpstr>
      <vt:lpstr>Legal Accessibility Requirements: 508 Compliance</vt:lpstr>
      <vt:lpstr>Intro Slide</vt:lpstr>
      <vt:lpstr>Moderator</vt:lpstr>
      <vt:lpstr>Today’s Objectives</vt:lpstr>
      <vt:lpstr>Presenters</vt:lpstr>
      <vt:lpstr>PowerPoint Presentation</vt:lpstr>
      <vt:lpstr>Appalachian Regional Commission​ (ARC)</vt:lpstr>
      <vt:lpstr>Appalachian Regional Commission​ (ARC)</vt:lpstr>
      <vt:lpstr>The Delta Regional Authority (DRA)</vt:lpstr>
      <vt:lpstr>The Delta Authority (DRA)</vt:lpstr>
      <vt:lpstr>Northern Border Regional Commission (NBRC)</vt:lpstr>
      <vt:lpstr>PowerPoint Presentation</vt:lpstr>
      <vt:lpstr>What is the WORC Initiative?</vt:lpstr>
      <vt:lpstr>What is the Purpose of the WORC Initiative? 3</vt:lpstr>
      <vt:lpstr>Eligibility: Applicants 3</vt:lpstr>
      <vt:lpstr>What is the Purpose of the WORC Initiative (con’t)? 3</vt:lpstr>
      <vt:lpstr>Eligibility: Participants 3</vt:lpstr>
      <vt:lpstr>Grant Activities</vt:lpstr>
      <vt:lpstr>Required Grant Partners 3</vt:lpstr>
      <vt:lpstr>WORC Performance  Reporting3</vt:lpstr>
      <vt:lpstr>PowerPoint Presentation</vt:lpstr>
      <vt:lpstr>WORC Performance Reporting  3</vt:lpstr>
      <vt:lpstr>WORC Performance Reporting  3</vt:lpstr>
      <vt:lpstr>PowerPoint Presentation</vt:lpstr>
      <vt:lpstr>Funding Opportunity Announcement – Read Carefully     3</vt:lpstr>
      <vt:lpstr>Content and Form of Application Submission</vt:lpstr>
      <vt:lpstr>SF-424 and Project Budget </vt:lpstr>
      <vt:lpstr>Project Narrative       3</vt:lpstr>
      <vt:lpstr>Attachments to the Project Narrative        3</vt:lpstr>
      <vt:lpstr>WORC 6 Application Screening Criteria         3</vt:lpstr>
      <vt:lpstr>WORC 6 Application Screening Criteria         3</vt:lpstr>
      <vt:lpstr>WORC 6 Application Review Information       3</vt:lpstr>
      <vt:lpstr>WORC 6 Standards for Evaluating Applications        3</vt:lpstr>
      <vt:lpstr>WORC 6 Review and Selection Process        3</vt:lpstr>
      <vt:lpstr>Proposal Submission       3</vt:lpstr>
      <vt:lpstr>Grants.gov Help Desk and Agency Contact       3</vt:lpstr>
      <vt:lpstr>Pre-Application Workshops and Resources      3</vt:lpstr>
      <vt:lpstr>More Information       3</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Webinar Template 2</dc:title>
  <dc:creator>U.S. Department of Labor</dc:creator>
  <cp:lastModifiedBy>Samantha Doak</cp:lastModifiedBy>
  <cp:revision>7</cp:revision>
  <dcterms:created xsi:type="dcterms:W3CDTF">2023-04-13T14:29:14Z</dcterms:created>
  <dcterms:modified xsi:type="dcterms:W3CDTF">2024-05-28T15:32:29Z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E86ED059-D4AA-4FF3-817A-EB2EBA4555FE</vt:lpwstr>
  </property>
  <property fmtid="{D5CDD505-2E9C-101B-9397-08002B2CF9AE}" pid="3" name="ArticulatePath">
    <vt:lpwstr>Presentation1</vt:lpwstr>
  </property>
  <property fmtid="{D5CDD505-2E9C-101B-9397-08002B2CF9AE}" pid="4" name="ContentTypeId">
    <vt:lpwstr>0x010100FD65DFDB39333340A6C821E1EFAF7E53</vt:lpwstr>
  </property>
  <property fmtid="{D5CDD505-2E9C-101B-9397-08002B2CF9AE}" pid="5" name="MediaServiceImageTags">
    <vt:lpwstr/>
  </property>
</Properties>
</file>