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2" r:id="rId1"/>
  </p:sldMasterIdLst>
  <p:notesMasterIdLst>
    <p:notesMasterId r:id="rId57"/>
  </p:notesMasterIdLst>
  <p:handoutMasterIdLst>
    <p:handoutMasterId r:id="rId58"/>
  </p:handoutMasterIdLst>
  <p:sldIdLst>
    <p:sldId id="256" r:id="rId2"/>
    <p:sldId id="259" r:id="rId3"/>
    <p:sldId id="365" r:id="rId4"/>
    <p:sldId id="266" r:id="rId5"/>
    <p:sldId id="305" r:id="rId6"/>
    <p:sldId id="306" r:id="rId7"/>
    <p:sldId id="307" r:id="rId8"/>
    <p:sldId id="366" r:id="rId9"/>
    <p:sldId id="288" r:id="rId10"/>
    <p:sldId id="278" r:id="rId11"/>
    <p:sldId id="309" r:id="rId12"/>
    <p:sldId id="318" r:id="rId13"/>
    <p:sldId id="371" r:id="rId14"/>
    <p:sldId id="345" r:id="rId15"/>
    <p:sldId id="346" r:id="rId16"/>
    <p:sldId id="347" r:id="rId17"/>
    <p:sldId id="349" r:id="rId18"/>
    <p:sldId id="350" r:id="rId19"/>
    <p:sldId id="372" r:id="rId20"/>
    <p:sldId id="367" r:id="rId21"/>
    <p:sldId id="322" r:id="rId22"/>
    <p:sldId id="335" r:id="rId23"/>
    <p:sldId id="324" r:id="rId24"/>
    <p:sldId id="323" r:id="rId25"/>
    <p:sldId id="325" r:id="rId26"/>
    <p:sldId id="326" r:id="rId27"/>
    <p:sldId id="337" r:id="rId28"/>
    <p:sldId id="327" r:id="rId29"/>
    <p:sldId id="338" r:id="rId30"/>
    <p:sldId id="339" r:id="rId31"/>
    <p:sldId id="340" r:id="rId32"/>
    <p:sldId id="386" r:id="rId33"/>
    <p:sldId id="387" r:id="rId34"/>
    <p:sldId id="388" r:id="rId35"/>
    <p:sldId id="389" r:id="rId36"/>
    <p:sldId id="390" r:id="rId37"/>
    <p:sldId id="391" r:id="rId38"/>
    <p:sldId id="392" r:id="rId39"/>
    <p:sldId id="393" r:id="rId40"/>
    <p:sldId id="394" r:id="rId41"/>
    <p:sldId id="395" r:id="rId42"/>
    <p:sldId id="385" r:id="rId43"/>
    <p:sldId id="379" r:id="rId44"/>
    <p:sldId id="380" r:id="rId45"/>
    <p:sldId id="381" r:id="rId46"/>
    <p:sldId id="382" r:id="rId47"/>
    <p:sldId id="383" r:id="rId48"/>
    <p:sldId id="368" r:id="rId49"/>
    <p:sldId id="397" r:id="rId50"/>
    <p:sldId id="369" r:id="rId51"/>
    <p:sldId id="370" r:id="rId52"/>
    <p:sldId id="396" r:id="rId53"/>
    <p:sldId id="279" r:id="rId54"/>
    <p:sldId id="281" r:id="rId55"/>
    <p:sldId id="262" r:id="rId56"/>
  </p:sldIdLst>
  <p:sldSz cx="9144000" cy="6858000" type="screen4x3"/>
  <p:notesSz cx="7010400" cy="9296400"/>
  <p:custDataLst>
    <p:tags r:id="rId5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CB7F"/>
    <a:srgbClr val="FFE181"/>
    <a:srgbClr val="376092"/>
    <a:srgbClr val="474A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34" autoAdjust="0"/>
    <p:restoredTop sz="87749" autoAdjust="0"/>
  </p:normalViewPr>
  <p:slideViewPr>
    <p:cSldViewPr>
      <p:cViewPr>
        <p:scale>
          <a:sx n="66" d="100"/>
          <a:sy n="66" d="100"/>
        </p:scale>
        <p:origin x="-1836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44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318" y="-101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>
              <a:defRPr sz="1200"/>
            </a:lvl1pPr>
          </a:lstStyle>
          <a:p>
            <a:fld id="{B3B32D0E-598C-4B8C-A2AD-AE256EFDC38A}" type="datetimeFigureOut">
              <a:rPr lang="en-US" smtClean="0"/>
              <a:pPr/>
              <a:t>8/8/2013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5138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6"/>
            <a:ext cx="3038475" cy="465138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>
              <a:defRPr sz="1200"/>
            </a:lvl1pPr>
          </a:lstStyle>
          <a:p>
            <a:fld id="{D6612D27-9D97-43BD-B22E-548F831B45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6503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9" tIns="46579" rIns="93159" bIns="465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0"/>
            <a:ext cx="3037840" cy="464820"/>
          </a:xfrm>
          <a:prstGeom prst="rect">
            <a:avLst/>
          </a:prstGeom>
        </p:spPr>
        <p:txBody>
          <a:bodyPr vert="horz" lIns="93159" tIns="46579" rIns="93159" bIns="46579" rtlCol="0"/>
          <a:lstStyle>
            <a:lvl1pPr algn="r">
              <a:defRPr sz="1200"/>
            </a:lvl1pPr>
          </a:lstStyle>
          <a:p>
            <a:fld id="{EA7E0071-00F4-4E10-9D54-AF8D99A8A3A0}" type="datetimeFigureOut">
              <a:rPr lang="en-US" smtClean="0"/>
              <a:pPr/>
              <a:t>8/8/2013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9" tIns="46579" rIns="93159" bIns="465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2"/>
            <a:ext cx="5608320" cy="4183380"/>
          </a:xfrm>
          <a:prstGeom prst="rect">
            <a:avLst/>
          </a:prstGeom>
        </p:spPr>
        <p:txBody>
          <a:bodyPr vert="horz" lIns="93159" tIns="46579" rIns="93159" bIns="4657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3037840" cy="464820"/>
          </a:xfrm>
          <a:prstGeom prst="rect">
            <a:avLst/>
          </a:prstGeom>
        </p:spPr>
        <p:txBody>
          <a:bodyPr vert="horz" lIns="93159" tIns="46579" rIns="93159" bIns="465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829969"/>
            <a:ext cx="3037840" cy="464820"/>
          </a:xfrm>
          <a:prstGeom prst="rect">
            <a:avLst/>
          </a:prstGeom>
        </p:spPr>
        <p:txBody>
          <a:bodyPr vert="horz" lIns="93159" tIns="46579" rIns="93159" bIns="46579" rtlCol="0" anchor="b"/>
          <a:lstStyle>
            <a:lvl1pPr algn="r">
              <a:defRPr sz="1200"/>
            </a:lvl1pPr>
          </a:lstStyle>
          <a:p>
            <a:fld id="{17C97589-81B3-48A3-8226-3514F33742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685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208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839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349343" indent="-349343" defTabSz="931584" fontAlgn="base">
              <a:spcBef>
                <a:spcPts val="1223"/>
              </a:spcBef>
              <a:spcAft>
                <a:spcPts val="1223"/>
              </a:spcAft>
              <a:buClr>
                <a:srgbClr val="CC0000"/>
              </a:buClr>
              <a:buFont typeface="Wingdings" pitchFamily="2" charset="2"/>
              <a:buChar char="§"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475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354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9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781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673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/>
                <a:cs typeface="ＭＳ Ｐゴシック"/>
              </a:defRPr>
            </a:lvl1pPr>
            <a:lvl2pPr marL="742797" indent="-285692" defTabSz="931673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/>
                <a:cs typeface="ＭＳ Ｐゴシック"/>
              </a:defRPr>
            </a:lvl2pPr>
            <a:lvl3pPr marL="1142766" indent="-228554" defTabSz="931673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/>
                <a:cs typeface="ＭＳ Ｐゴシック"/>
              </a:defRPr>
            </a:lvl3pPr>
            <a:lvl4pPr marL="1599872" indent="-228554" defTabSz="931673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/>
                <a:cs typeface="ＭＳ Ｐゴシック"/>
              </a:defRPr>
            </a:lvl4pPr>
            <a:lvl5pPr marL="2056979" indent="-228554" defTabSz="931673" eaLnBrk="0" hangingPunct="0">
              <a:defRPr sz="2400">
                <a:solidFill>
                  <a:schemeClr val="tx1"/>
                </a:solidFill>
                <a:latin typeface="Verdana" pitchFamily="34" charset="0"/>
                <a:ea typeface="ＭＳ Ｐゴシック"/>
                <a:cs typeface="ＭＳ Ｐゴシック"/>
              </a:defRPr>
            </a:lvl5pPr>
            <a:lvl6pPr marL="2514086" indent="-228554" defTabSz="93167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/>
                <a:cs typeface="ＭＳ Ｐゴシック"/>
              </a:defRPr>
            </a:lvl6pPr>
            <a:lvl7pPr marL="2971191" indent="-228554" defTabSz="93167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/>
                <a:cs typeface="ＭＳ Ｐゴシック"/>
              </a:defRPr>
            </a:lvl7pPr>
            <a:lvl8pPr marL="3428298" indent="-228554" defTabSz="93167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/>
                <a:cs typeface="ＭＳ Ｐゴシック"/>
              </a:defRPr>
            </a:lvl8pPr>
            <a:lvl9pPr marL="3885404" indent="-228554" defTabSz="93167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fld id="{3C172164-1D51-497A-BF87-F601B8A61461}" type="slidenum">
              <a:rPr lang="en-US" sz="1200">
                <a:latin typeface="Arial" pitchFamily="34" charset="0"/>
              </a:rPr>
              <a:pPr eaLnBrk="1" hangingPunct="1"/>
              <a:t>11</a:t>
            </a:fld>
            <a:endParaRPr lang="en-US" sz="1200" dirty="0">
              <a:latin typeface="Arial" pitchFamily="34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10000"/>
          </a:bodyPr>
          <a:lstStyle/>
          <a:p>
            <a:pPr eaLnBrk="1" hangingPunct="1"/>
            <a:endParaRPr lang="en-US" baseline="0" dirty="0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51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9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850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479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3571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4098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96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7277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5071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1821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9542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8275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414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0133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594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7111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963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5247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0392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4690" indent="-17469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B9E58-1721-4AF9-A531-82D669D88AF7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8449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4690" indent="-17469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B9E58-1721-4AF9-A531-82D669D88AF7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8449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4690" indent="-17469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B9E58-1721-4AF9-A531-82D669D88AF7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8449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4690" indent="-17469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B9E58-1721-4AF9-A531-82D669D88AF7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8449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4690" indent="-17469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B9E58-1721-4AF9-A531-82D669D88AF7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8449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4690" indent="-17469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B9E58-1721-4AF9-A531-82D669D88AF7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584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4690" indent="-17469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B9E58-1721-4AF9-A531-82D669D88AF7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584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4690" indent="-17469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B9E58-1721-4AF9-A531-82D669D88AF7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584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90" indent="-174690">
              <a:buFont typeface="Arial" pitchFamily="34" charset="0"/>
              <a:buChar char="•"/>
            </a:pP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B9E58-1721-4AF9-A531-82D669D88AF7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5574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7136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79718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68936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41684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826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59873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99809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040" y="4416426"/>
            <a:ext cx="5608320" cy="41830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b="1" i="1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68931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56981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10809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65387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5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iddle BG"/>
          <p:cNvSpPr/>
          <p:nvPr/>
        </p:nvSpPr>
        <p:spPr>
          <a:xfrm>
            <a:off x="0" y="2667000"/>
            <a:ext cx="9144000" cy="241958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ooter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SubTitle Back"/>
          <p:cNvSpPr/>
          <p:nvPr/>
        </p:nvSpPr>
        <p:spPr>
          <a:xfrm>
            <a:off x="4176712" y="4545808"/>
            <a:ext cx="4953000" cy="18288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381000" y="2869408"/>
            <a:ext cx="8458200" cy="1676400"/>
          </a:xfrm>
          <a:prstGeom prst="rect">
            <a:avLst/>
          </a:prstGeom>
        </p:spPr>
        <p:txBody>
          <a:bodyPr>
            <a:normAutofit/>
            <a:scene3d>
              <a:camera prst="perspectiveAbove"/>
              <a:lightRig rig="threePt" dir="t"/>
            </a:scene3d>
          </a:bodyPr>
          <a:lstStyle>
            <a:lvl1pPr>
              <a:defRPr sz="3200" b="1" cap="none" spc="0" baseline="0">
                <a:ln w="17780" cmpd="sng">
                  <a:noFill/>
                  <a:prstDash val="solid"/>
                  <a:miter lim="800000"/>
                </a:ln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Webinar Title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724400" y="4876800"/>
            <a:ext cx="4343400" cy="11430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Webinar Subtitle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01723B91-CE10-4F20-890A-0852E224685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76" y="4419600"/>
            <a:ext cx="1865376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70881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381000" y="860595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Welcome</a:t>
            </a:r>
            <a:r>
              <a:rPr lang="en-US" sz="2000" b="1" baseline="0" dirty="0" smtClean="0">
                <a:solidFill>
                  <a:schemeClr val="bg1"/>
                </a:solidFill>
              </a:rPr>
              <a:t> to </a:t>
            </a:r>
            <a:r>
              <a:rPr lang="en-US" sz="2000" b="1" dirty="0" smtClean="0">
                <a:solidFill>
                  <a:schemeClr val="bg1"/>
                </a:solidFill>
              </a:rPr>
              <a:t>Workforce</a:t>
            </a:r>
            <a:r>
              <a:rPr lang="en-US" sz="2000" b="1" baseline="30000" dirty="0" smtClean="0">
                <a:solidFill>
                  <a:schemeClr val="bg1"/>
                </a:solidFill>
              </a:rPr>
              <a:t>3</a:t>
            </a:r>
            <a:r>
              <a:rPr lang="en-US" sz="2000" b="1" baseline="0" dirty="0" smtClean="0">
                <a:solidFill>
                  <a:schemeClr val="bg1"/>
                </a:solidFill>
              </a:rPr>
              <a:t> One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3" name="Header"/>
          <p:cNvGrpSpPr/>
          <p:nvPr/>
        </p:nvGrpSpPr>
        <p:grpSpPr>
          <a:xfrm>
            <a:off x="2894" y="-152400"/>
            <a:ext cx="9144000" cy="2819400"/>
            <a:chOff x="0" y="0"/>
            <a:chExt cx="9144000" cy="28194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9144000" cy="2667000"/>
            </a:xfrm>
            <a:prstGeom prst="rect">
              <a:avLst/>
            </a:prstGeom>
            <a:solidFill>
              <a:schemeClr val="accent1">
                <a:lumMod val="75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0" y="2667000"/>
              <a:ext cx="9144000" cy="1524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US" sz="1800" kern="1200" dirty="0">
                <a:solidFill>
                  <a:schemeClr val="lt1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 userDrawn="1"/>
        </p:nvGrpSpPr>
        <p:grpSpPr>
          <a:xfrm>
            <a:off x="2133600" y="4572000"/>
            <a:ext cx="2209800" cy="483392"/>
            <a:chOff x="2133600" y="4572000"/>
            <a:chExt cx="2209800" cy="483392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3600" y="4572000"/>
              <a:ext cx="483392" cy="483392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 userDrawn="1"/>
          </p:nvSpPr>
          <p:spPr>
            <a:xfrm>
              <a:off x="2590800" y="4572000"/>
              <a:ext cx="17526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900" b="1" i="1" kern="800" spc="0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U.S. Department</a:t>
              </a:r>
              <a:r>
                <a:rPr lang="en-US" sz="900" b="1" i="1" kern="800" spc="0" baseline="0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of Labor</a:t>
              </a:r>
            </a:p>
            <a:p>
              <a:pPr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900" b="0" i="1" kern="800" spc="0" baseline="0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Employment and Training Administration</a:t>
              </a:r>
              <a:endParaRPr lang="en-US" sz="900" b="0" i="1" kern="800" spc="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>
              <a:defRPr sz="2800" baseline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Webinar Title Here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24600" y="6416675"/>
            <a:ext cx="2133600" cy="365125"/>
          </a:xfrm>
        </p:spPr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Webinar Title Here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anchor="ctr" anchorCtr="1"/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2800" b="1" kern="1200" cap="none" spc="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Webinar Title Here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066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Webinar Title Here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Webinar Title Here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Webinar Title Here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Webinar Title Here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5F3C4-3C05-49C3-8F71-F6A96A10B655}" type="datetimeFigureOut">
              <a:rPr lang="en-US" smtClean="0"/>
              <a:pPr/>
              <a:t>8/8/2013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1AE90-4365-4928-8635-56C37BCF1D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380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D69AD-2905-4F70-B7DD-C9857D55A9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34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BG Accent 1"/>
          <p:cNvSpPr/>
          <p:nvPr/>
        </p:nvSpPr>
        <p:spPr>
          <a:xfrm>
            <a:off x="-9526" y="0"/>
            <a:ext cx="9153525" cy="1097280"/>
          </a:xfrm>
          <a:prstGeom prst="rect">
            <a:avLst/>
          </a:prstGeom>
          <a:solidFill>
            <a:srgbClr val="376092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572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Webinar Title Here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63246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5B75F7A-516D-4850-9A30-35A47BF649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Picture 2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6400800"/>
            <a:ext cx="984849" cy="482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none" spc="0">
          <a:ln w="12700">
            <a:solidFill>
              <a:schemeClr val="tx2">
                <a:satMod val="155000"/>
              </a:schemeClr>
            </a:solidFill>
            <a:prstDash val="solid"/>
          </a:ln>
          <a:solidFill>
            <a:schemeClr val="bg1"/>
          </a:solidFill>
          <a:effectLst>
            <a:outerShdw blurRad="41275" dist="20320" dir="1800000" algn="tl" rotWithShape="0">
              <a:srgbClr val="000000">
                <a:alpha val="40000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sz="32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sz="28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sz="24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sz="20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»"/>
        <a:defRPr sz="20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1/1f/Michelangelo's_Pieta_5450_cropncleaned_edit.jp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fedora@dew.sc.gov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cworks.org/taa.asp" TargetMode="External"/><Relationship Id="rId4" Type="http://schemas.openxmlformats.org/officeDocument/2006/relationships/hyperlink" Target="mailto:smiddleton@dew.sc.gov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mailto:asmith@esd.wa.gov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mailto:prendergast.garrett@dol.gov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hyperlink" Target="mailto:worden.susan@dol.gov" TargetMode="External"/><Relationship Id="rId4" Type="http://schemas.openxmlformats.org/officeDocument/2006/relationships/hyperlink" Target="mailto:galloway.deborah@dol.gov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kforce3one.org/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819400"/>
            <a:ext cx="8458200" cy="1676400"/>
          </a:xfrm>
        </p:spPr>
        <p:txBody>
          <a:bodyPr/>
          <a:lstStyle/>
          <a:p>
            <a:r>
              <a:rPr lang="en-US" dirty="0" smtClean="0"/>
              <a:t>TAA Fiscal and State Promising Practices Webinar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91000" y="4495800"/>
            <a:ext cx="4953000" cy="2286000"/>
          </a:xfrm>
        </p:spPr>
        <p:txBody>
          <a:bodyPr anchor="t" anchorCtr="0">
            <a:noAutofit/>
          </a:bodyPr>
          <a:lstStyle/>
          <a:p>
            <a:pPr algn="l"/>
            <a:r>
              <a:rPr lang="en-US" sz="1400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Webinar Date: August 8, 2013 </a:t>
            </a:r>
          </a:p>
          <a:p>
            <a:pPr algn="l">
              <a:spcBef>
                <a:spcPts val="300"/>
              </a:spcBef>
            </a:pPr>
            <a:r>
              <a:rPr lang="en-US" sz="1400" i="1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Presented </a:t>
            </a:r>
            <a:r>
              <a:rPr lang="en-US" sz="1400" i="1" dirty="0">
                <a:ln w="17780" cmpd="sng">
                  <a:noFill/>
                  <a:prstDash val="solid"/>
                  <a:miter lim="800000"/>
                </a:ln>
                <a:ea typeface="+mj-ea"/>
              </a:rPr>
              <a:t>b</a:t>
            </a:r>
            <a:r>
              <a:rPr lang="en-US" sz="1400" i="1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y:</a:t>
            </a:r>
          </a:p>
          <a:p>
            <a:pPr algn="l"/>
            <a:r>
              <a:rPr lang="en-US" sz="1400" i="1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(Office of Trade Adjustment Assistance &amp;</a:t>
            </a:r>
          </a:p>
          <a:p>
            <a:pPr algn="l"/>
            <a:r>
              <a:rPr lang="en-US" sz="1400" i="1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Office of Financial Administration and Management)</a:t>
            </a:r>
          </a:p>
          <a:p>
            <a:pPr algn="l">
              <a:spcAft>
                <a:spcPts val="0"/>
              </a:spcAft>
            </a:pPr>
            <a:r>
              <a:rPr lang="en-US" sz="1400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U.S</a:t>
            </a:r>
            <a:r>
              <a:rPr lang="en-US" sz="1400" dirty="0">
                <a:ln w="17780" cmpd="sng">
                  <a:noFill/>
                  <a:prstDash val="solid"/>
                  <a:miter lim="800000"/>
                </a:ln>
                <a:ea typeface="+mj-ea"/>
              </a:rPr>
              <a:t>. </a:t>
            </a:r>
            <a:r>
              <a:rPr lang="en-US" sz="1400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Department of Labor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Employment </a:t>
            </a:r>
            <a:r>
              <a:rPr lang="en-US" sz="1400" dirty="0">
                <a:ln w="17780" cmpd="sng">
                  <a:noFill/>
                  <a:prstDash val="solid"/>
                  <a:miter lim="800000"/>
                </a:ln>
                <a:ea typeface="+mj-ea"/>
              </a:rPr>
              <a:t>and </a:t>
            </a:r>
            <a:r>
              <a:rPr lang="en-US" sz="1400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Training Administration </a:t>
            </a:r>
            <a:endParaRPr lang="en-US" sz="1400" dirty="0">
              <a:ln w="17780" cmpd="sng">
                <a:noFill/>
                <a:prstDash val="solid"/>
                <a:miter lim="800000"/>
              </a:ln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5791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you?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371600" y="685800"/>
            <a:ext cx="632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Enter your location in the Chat window – lower left of screen</a:t>
            </a:r>
            <a:endParaRPr lang="en-US" sz="16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8534400" y="6629400"/>
            <a:ext cx="381000" cy="2286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53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48" y="23648"/>
            <a:ext cx="9144000" cy="1066800"/>
          </a:xfrm>
        </p:spPr>
        <p:txBody>
          <a:bodyPr/>
          <a:lstStyle/>
          <a:p>
            <a:r>
              <a:rPr lang="en-US" dirty="0" smtClean="0"/>
              <a:t>WELCOME  STATE FISCAL AND TAA PROGRAM STAFF!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1662499"/>
            <a:ext cx="6553200" cy="20313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2050" name="Picture 2" descr="\\ETA-940-01\shared\ETA\CoP Managers\Graphics\iStock_000005680829Smal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2"/>
          <a:stretch/>
        </p:blipFill>
        <p:spPr bwMode="auto">
          <a:xfrm>
            <a:off x="0" y="1066800"/>
            <a:ext cx="91440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29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AGENDA</a:t>
            </a:r>
            <a:br>
              <a:rPr lang="en-US" sz="3200" dirty="0" smtClean="0"/>
            </a:br>
            <a:r>
              <a:rPr lang="en-US" sz="2400" dirty="0" smtClean="0"/>
              <a:t>Part One-Funding Rules and Status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8599" y="1143000"/>
            <a:ext cx="8751277" cy="5496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Aft>
                <a:spcPts val="3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TAA Funding update </a:t>
            </a:r>
            <a:endParaRPr lang="en-US" sz="3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Aft>
                <a:spcPts val="3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Allocation Rules per Grant Year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TAA Allocation Rules in contributing to shared resources </a:t>
            </a: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including:</a:t>
            </a:r>
          </a:p>
          <a:p>
            <a:pPr marL="914400" lvl="1" indent="-457200">
              <a:spcAft>
                <a:spcPts val="1800"/>
              </a:spcAft>
              <a:buFont typeface="Tahoma" pitchFamily="34" charset="0"/>
              <a:buChar char="–"/>
            </a:pP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American Job Center (AJC) Infrastructure and Electronic </a:t>
            </a:r>
            <a:r>
              <a:rPr lang="en-US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Case Management </a:t>
            </a: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Integration</a:t>
            </a:r>
          </a:p>
          <a:p>
            <a:pPr marL="514350" indent="-514350">
              <a:spcBef>
                <a:spcPct val="200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Promising Practices: Strategies for </a:t>
            </a: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Spending</a:t>
            </a:r>
          </a:p>
          <a:p>
            <a:pPr algn="ctr">
              <a:spcBef>
                <a:spcPct val="20000"/>
              </a:spcBef>
            </a:pPr>
            <a:r>
              <a:rPr lang="en-US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Focus on FY 2012 FORWARD 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062990"/>
            <a:ext cx="2350477" cy="152781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Right Arrow 5"/>
          <p:cNvSpPr/>
          <p:nvPr/>
        </p:nvSpPr>
        <p:spPr>
          <a:xfrm>
            <a:off x="7231746" y="6154056"/>
            <a:ext cx="8382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56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AGENDA </a:t>
            </a:r>
            <a:br>
              <a:rPr lang="en-US" sz="3200" dirty="0" smtClean="0"/>
            </a:br>
            <a:r>
              <a:rPr lang="en-US" sz="2400" dirty="0" smtClean="0"/>
              <a:t>Part Two-Examples of  Promising Practices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27477" cy="56388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2800" dirty="0"/>
              <a:t>South Carolina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Integrated Case Management System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Allowable modifications to TAA </a:t>
            </a:r>
            <a:r>
              <a:rPr lang="en-US" sz="2400" dirty="0" smtClean="0"/>
              <a:t>benefits</a:t>
            </a:r>
          </a:p>
          <a:p>
            <a:pPr marL="746125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dirty="0" smtClean="0"/>
              <a:t>and </a:t>
            </a:r>
            <a:r>
              <a:rPr lang="en-US" sz="2400" dirty="0"/>
              <a:t>services (Commuting, Job Search)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/>
              <a:t>Trade Adjustment Assistance Community College and Career Training (TAACCCT)</a:t>
            </a:r>
            <a:endParaRPr lang="en-US" sz="24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2800" dirty="0"/>
              <a:t>Washington </a:t>
            </a:r>
            <a:r>
              <a:rPr lang="en-US" sz="2800" dirty="0" smtClean="0"/>
              <a:t>State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Coordination with TACCCT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 smtClean="0"/>
              <a:t>Coordinated outreach and service delivery (RR and labor unions)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400" dirty="0" smtClean="0"/>
              <a:t>Training Emphasis</a:t>
            </a:r>
            <a:endParaRPr lang="en-US" sz="2400" dirty="0"/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Incidental Supply allowance for </a:t>
            </a:r>
            <a:r>
              <a:rPr lang="en-US" sz="2400" dirty="0" smtClean="0"/>
              <a:t>training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062990"/>
            <a:ext cx="2350477" cy="152781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1824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AGENDA</a:t>
            </a:r>
            <a:br>
              <a:rPr lang="en-US" sz="3200" dirty="0" smtClean="0"/>
            </a:br>
            <a:r>
              <a:rPr lang="en-US" sz="2400" dirty="0" smtClean="0"/>
              <a:t>Part 3- Breakout Rooms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1"/>
            <a:ext cx="8229600" cy="46482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3600" dirty="0" smtClean="0"/>
              <a:t>2 Options to Learn and Share!</a:t>
            </a:r>
          </a:p>
          <a:p>
            <a:pPr>
              <a:spcBef>
                <a:spcPts val="0"/>
              </a:spcBef>
              <a:spcAft>
                <a:spcPts val="3000"/>
              </a:spcAft>
              <a:buFont typeface="Wingdings" pitchFamily="2" charset="2"/>
              <a:buChar char="§"/>
            </a:pPr>
            <a:r>
              <a:rPr lang="en-US" dirty="0" smtClean="0"/>
              <a:t>Fiscal Compliance and Flexibility</a:t>
            </a:r>
            <a:endParaRPr lang="en-US" dirty="0"/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/>
              <a:t>Clarification on </a:t>
            </a:r>
            <a:r>
              <a:rPr lang="en-US" dirty="0" smtClean="0"/>
              <a:t>Promising Practices from </a:t>
            </a:r>
            <a:r>
              <a:rPr lang="en-US" dirty="0"/>
              <a:t>SC and </a:t>
            </a:r>
            <a:r>
              <a:rPr lang="en-US" dirty="0" smtClean="0"/>
              <a:t>WA and Sharing Promising Practices </a:t>
            </a:r>
            <a:r>
              <a:rPr lang="en-US" dirty="0"/>
              <a:t>from other states</a:t>
            </a:r>
          </a:p>
          <a:p>
            <a:pPr>
              <a:spcBef>
                <a:spcPts val="0"/>
              </a:spcBef>
            </a:pP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062990"/>
            <a:ext cx="2350477" cy="152781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8460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AGENDA</a:t>
            </a:r>
            <a:br>
              <a:rPr lang="en-US" sz="3200" dirty="0" smtClean="0"/>
            </a:br>
            <a:r>
              <a:rPr lang="en-US" sz="2400" dirty="0" smtClean="0"/>
              <a:t>Part Four – Recap and Close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7010400" cy="44497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3600"/>
              </a:spcAft>
              <a:buFont typeface="Wingdings" pitchFamily="2" charset="2"/>
              <a:buChar char="§"/>
            </a:pPr>
            <a:r>
              <a:rPr lang="en-US" sz="3600" dirty="0"/>
              <a:t>Recap of major points from each of the </a:t>
            </a:r>
            <a:r>
              <a:rPr lang="en-US" sz="3600" dirty="0" smtClean="0"/>
              <a:t>2 </a:t>
            </a:r>
            <a:r>
              <a:rPr lang="en-US" sz="3600" dirty="0"/>
              <a:t>breakout rooms</a:t>
            </a:r>
          </a:p>
          <a:p>
            <a:pPr>
              <a:spcBef>
                <a:spcPts val="0"/>
              </a:spcBef>
              <a:spcAft>
                <a:spcPts val="3600"/>
              </a:spcAft>
              <a:buFont typeface="Wingdings" pitchFamily="2" charset="2"/>
              <a:buChar char="§"/>
            </a:pPr>
            <a:r>
              <a:rPr lang="en-US" sz="3600" dirty="0" smtClean="0"/>
              <a:t>Future </a:t>
            </a:r>
            <a:r>
              <a:rPr lang="en-US" sz="3600" dirty="0"/>
              <a:t>Webinar </a:t>
            </a:r>
            <a:r>
              <a:rPr lang="en-US" sz="3600" dirty="0" smtClean="0"/>
              <a:t>topics</a:t>
            </a:r>
          </a:p>
          <a:p>
            <a:pPr marL="0" indent="0">
              <a:spcBef>
                <a:spcPts val="0"/>
              </a:spcBef>
              <a:spcAft>
                <a:spcPts val="3600"/>
              </a:spcAft>
              <a:buNone/>
            </a:pP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062990"/>
            <a:ext cx="2350477" cy="152781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9774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Funding Status and Structure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074" name="Picture 2" descr="\\ETA-940-01\shared\ETA\CoP Managers\Graphics\iStock_000019863034Medi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03262"/>
            <a:ext cx="7315200" cy="513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11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TAA Current Funding Status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747581"/>
              </p:ext>
            </p:extLst>
          </p:nvPr>
        </p:nvGraphicFramePr>
        <p:xfrm>
          <a:off x="217714" y="1436153"/>
          <a:ext cx="8686799" cy="1688047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219200"/>
                <a:gridCol w="2329675"/>
                <a:gridCol w="2547125"/>
                <a:gridCol w="2590799"/>
              </a:tblGrid>
              <a:tr h="40788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Allocation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FY2011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FY2012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FY2013*</a:t>
                      </a:r>
                      <a:endParaRPr lang="en-US" dirty="0"/>
                    </a:p>
                  </a:txBody>
                  <a:tcPr/>
                </a:tc>
              </a:tr>
              <a:tr h="407887">
                <a:tc>
                  <a:txBody>
                    <a:bodyPr/>
                    <a:lstStyle/>
                    <a:p>
                      <a:r>
                        <a:rPr lang="en-US" dirty="0" smtClean="0"/>
                        <a:t>Funds Authorized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$495,529,970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$575,000,000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$575,000,000**</a:t>
                      </a:r>
                      <a:endParaRPr lang="en-US" dirty="0"/>
                    </a:p>
                  </a:txBody>
                  <a:tcPr anchor="ctr"/>
                </a:tc>
              </a:tr>
              <a:tr h="487701">
                <a:tc>
                  <a:txBody>
                    <a:bodyPr/>
                    <a:lstStyle/>
                    <a:p>
                      <a:r>
                        <a:rPr lang="en-US" dirty="0" smtClean="0"/>
                        <a:t>Funds</a:t>
                      </a:r>
                      <a:r>
                        <a:rPr lang="en-US" baseline="0" dirty="0" smtClean="0"/>
                        <a:t> Remaining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$116,611,176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pPr algn="ctr"/>
                      <a:r>
                        <a:rPr lang="en-US" baseline="0" dirty="0" smtClean="0"/>
                        <a:t>(29%)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$404,824,698</a:t>
                      </a:r>
                    </a:p>
                    <a:p>
                      <a:pPr algn="ctr"/>
                      <a:r>
                        <a:rPr lang="en-US" dirty="0" smtClean="0"/>
                        <a:t>(85%)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$575,000,000</a:t>
                      </a:r>
                    </a:p>
                    <a:p>
                      <a:pPr algn="ctr"/>
                      <a:r>
                        <a:rPr lang="en-US" dirty="0" smtClean="0"/>
                        <a:t>(100%)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92314" y="1078468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Authorized Funds Status – 03/31/13</a:t>
            </a:r>
            <a:endParaRPr lang="en-US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80434"/>
              </p:ext>
            </p:extLst>
          </p:nvPr>
        </p:nvGraphicFramePr>
        <p:xfrm>
          <a:off x="1518556" y="3543300"/>
          <a:ext cx="6030688" cy="2194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53888"/>
                <a:gridCol w="2362200"/>
                <a:gridCol w="2514600"/>
              </a:tblGrid>
              <a:tr h="3365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% Spent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FY2011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FY2012</a:t>
                      </a:r>
                      <a:endParaRPr lang="en-US" dirty="0"/>
                    </a:p>
                  </a:txBody>
                  <a:tcPr/>
                </a:tc>
              </a:tr>
              <a:tr h="3365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75-99%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50-75%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25-50%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0-25%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1000" y="3162300"/>
            <a:ext cx="830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Count of States – Grant Expenditure Rates - 03/31/13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6400" y="5680501"/>
            <a:ext cx="655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*FY2013 allocation was not distributed as of 03/31/13, however grant funds were effective as of 10/01/12 </a:t>
            </a:r>
          </a:p>
          <a:p>
            <a:r>
              <a:rPr lang="en-US" dirty="0" smtClean="0"/>
              <a:t>** As a result of sequestration only $534,000,000 will be distributed in FY2013.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TEGL 15-12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739747"/>
            <a:ext cx="91440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3200" dirty="0" smtClean="0">
                <a:solidFill>
                  <a:schemeClr val="tx2"/>
                </a:solidFill>
              </a:rPr>
              <a:t>Commonly referred to as the Funding Source TEGL</a:t>
            </a:r>
          </a:p>
          <a:p>
            <a:pPr marL="914400" lvl="1" indent="-457200">
              <a:spcAft>
                <a:spcPts val="2400"/>
              </a:spcAft>
              <a:buFont typeface="Tahoma" pitchFamily="34" charset="0"/>
              <a:buChar char="–"/>
            </a:pPr>
            <a:r>
              <a:rPr lang="en-US" sz="2800" dirty="0" smtClean="0">
                <a:solidFill>
                  <a:schemeClr val="tx2"/>
                </a:solidFill>
              </a:rPr>
              <a:t>Program level funding sources </a:t>
            </a:r>
          </a:p>
          <a:p>
            <a:pPr marL="914400" lvl="1" indent="-457200">
              <a:spcAft>
                <a:spcPts val="2400"/>
              </a:spcAft>
              <a:buFont typeface="Tahoma" pitchFamily="34" charset="0"/>
              <a:buChar char="–"/>
            </a:pPr>
            <a:r>
              <a:rPr lang="en-US" sz="2800" dirty="0" smtClean="0">
                <a:solidFill>
                  <a:schemeClr val="tx2"/>
                </a:solidFill>
              </a:rPr>
              <a:t>Provides breakdown of commonly used funding sources (TAA Program, UI, Wagner-Peyser, WIA) to provide TAA benefits and services</a:t>
            </a:r>
          </a:p>
          <a:p>
            <a:pPr marL="914400" lvl="1" indent="-457200">
              <a:buFont typeface="Tahoma" pitchFamily="34" charset="0"/>
              <a:buChar char="–"/>
            </a:pPr>
            <a:r>
              <a:rPr lang="en-US" sz="2800" dirty="0" smtClean="0">
                <a:solidFill>
                  <a:schemeClr val="tx2"/>
                </a:solidFill>
              </a:rPr>
              <a:t>Merit staffing </a:t>
            </a:r>
            <a:r>
              <a:rPr lang="en-US" sz="2800" dirty="0" smtClean="0">
                <a:solidFill>
                  <a:schemeClr val="tx2"/>
                </a:solidFill>
              </a:rPr>
              <a:t>requirements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4300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 smtClean="0"/>
              <a:t>Delivery of Benefits and Services to Trade Adjustment Assistance Program Recipients through the American Job Center Network Delivery System</a:t>
            </a:r>
          </a:p>
        </p:txBody>
      </p:sp>
    </p:spTree>
    <p:extLst>
      <p:ext uri="{BB962C8B-B14F-4D97-AF65-F5344CB8AC3E}">
        <p14:creationId xmlns:p14="http://schemas.microsoft.com/office/powerpoint/2010/main" val="32893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endParaRPr lang="en-US" dirty="0"/>
          </a:p>
          <a:p>
            <a:endParaRPr lang="en-US" dirty="0" smtClean="0"/>
          </a:p>
        </p:txBody>
      </p:sp>
      <p:sp>
        <p:nvSpPr>
          <p:cNvPr id="3" name="Oval 2"/>
          <p:cNvSpPr/>
          <p:nvPr/>
        </p:nvSpPr>
        <p:spPr>
          <a:xfrm>
            <a:off x="533400" y="2144842"/>
            <a:ext cx="2037256" cy="9684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Case Management</a:t>
            </a:r>
            <a:endParaRPr lang="en-US" sz="1600" b="1" dirty="0"/>
          </a:p>
        </p:txBody>
      </p:sp>
      <p:sp>
        <p:nvSpPr>
          <p:cNvPr id="10" name="Oval 9"/>
          <p:cNvSpPr/>
          <p:nvPr/>
        </p:nvSpPr>
        <p:spPr>
          <a:xfrm>
            <a:off x="2570656" y="1284514"/>
            <a:ext cx="1524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Admin</a:t>
            </a:r>
            <a:endParaRPr lang="en-US" sz="1600" b="1" dirty="0"/>
          </a:p>
        </p:txBody>
      </p:sp>
      <p:sp>
        <p:nvSpPr>
          <p:cNvPr id="11" name="Oval 10"/>
          <p:cNvSpPr/>
          <p:nvPr/>
        </p:nvSpPr>
        <p:spPr>
          <a:xfrm>
            <a:off x="4617170" y="1240971"/>
            <a:ext cx="1524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Job Search &amp; Relocation</a:t>
            </a:r>
            <a:endParaRPr lang="en-US" sz="1600" b="1" dirty="0"/>
          </a:p>
        </p:txBody>
      </p:sp>
      <p:sp>
        <p:nvSpPr>
          <p:cNvPr id="12" name="Oval 11"/>
          <p:cNvSpPr/>
          <p:nvPr/>
        </p:nvSpPr>
        <p:spPr>
          <a:xfrm>
            <a:off x="6141170" y="2198914"/>
            <a:ext cx="1524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Training *</a:t>
            </a:r>
            <a:endParaRPr lang="en-US" sz="1600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2864570" y="3309257"/>
            <a:ext cx="3048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Consolidated Allocation</a:t>
            </a:r>
          </a:p>
          <a:p>
            <a:pPr algn="ctr"/>
            <a:r>
              <a:rPr lang="en-US" b="1" dirty="0" smtClean="0"/>
              <a:t>$575mil. CAP</a:t>
            </a:r>
            <a:endParaRPr lang="en-US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2407370" y="4299856"/>
            <a:ext cx="4267200" cy="16437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u="sng" dirty="0" smtClean="0"/>
              <a:t>Conditions</a:t>
            </a:r>
          </a:p>
          <a:p>
            <a:endParaRPr lang="en-US" sz="1400" b="1" u="sng" dirty="0"/>
          </a:p>
          <a:p>
            <a:r>
              <a:rPr lang="en-US" sz="1400" b="1" dirty="0" smtClean="0"/>
              <a:t>Not more than 10% of Consolidated Allocation  may be used for Administration</a:t>
            </a:r>
          </a:p>
          <a:p>
            <a:endParaRPr lang="en-US" sz="1400" b="1" dirty="0"/>
          </a:p>
          <a:p>
            <a:r>
              <a:rPr lang="en-US" sz="1400" b="1" dirty="0" smtClean="0"/>
              <a:t>Not less than 5% of Consolidated Allocation must be used for Case Management.</a:t>
            </a:r>
            <a:endParaRPr lang="en-US" sz="1400" b="1" dirty="0"/>
          </a:p>
        </p:txBody>
      </p:sp>
      <p:sp>
        <p:nvSpPr>
          <p:cNvPr id="4" name="Isosceles Triangle 3"/>
          <p:cNvSpPr/>
          <p:nvPr/>
        </p:nvSpPr>
        <p:spPr>
          <a:xfrm>
            <a:off x="4007570" y="3113314"/>
            <a:ext cx="762000" cy="19594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 rot="20658463">
            <a:off x="4717303" y="2898894"/>
            <a:ext cx="1323736" cy="1235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18133969">
            <a:off x="4281666" y="2507083"/>
            <a:ext cx="931151" cy="1353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ight Arrow 20"/>
          <p:cNvSpPr/>
          <p:nvPr/>
        </p:nvSpPr>
        <p:spPr>
          <a:xfrm rot="14130756">
            <a:off x="3523388" y="2553305"/>
            <a:ext cx="931151" cy="1353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ight Arrow 21"/>
          <p:cNvSpPr/>
          <p:nvPr/>
        </p:nvSpPr>
        <p:spPr>
          <a:xfrm rot="11806811">
            <a:off x="2715958" y="2910631"/>
            <a:ext cx="1323736" cy="1235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TAAEA – State Program Funding Allocation</a:t>
            </a:r>
          </a:p>
          <a:p>
            <a:r>
              <a:rPr lang="en-US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FY2012 Allocation Forward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650" y="5747657"/>
            <a:ext cx="67507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Note:</a:t>
            </a:r>
          </a:p>
          <a:p>
            <a:r>
              <a:rPr lang="en-US" sz="1600" dirty="0" smtClean="0"/>
              <a:t>*    Training includes Transportation and Other Training Related Costs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Reported on “new” OTAA/9130  form post-03/31/12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Reference: TEGL 13-11 (FY2012 Initial Allocation)</a:t>
            </a:r>
            <a:endParaRPr lang="en-US" sz="1600" dirty="0"/>
          </a:p>
        </p:txBody>
      </p:sp>
      <p:sp>
        <p:nvSpPr>
          <p:cNvPr id="17" name="Rounded Rectangle 16"/>
          <p:cNvSpPr/>
          <p:nvPr/>
        </p:nvSpPr>
        <p:spPr>
          <a:xfrm>
            <a:off x="7665170" y="3962400"/>
            <a:ext cx="1371600" cy="130810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TRA </a:t>
            </a:r>
          </a:p>
          <a:p>
            <a:pPr algn="ctr"/>
            <a:r>
              <a:rPr lang="en-US" b="1" dirty="0" smtClean="0"/>
              <a:t>+</a:t>
            </a:r>
          </a:p>
          <a:p>
            <a:pPr algn="ctr"/>
            <a:r>
              <a:rPr lang="en-US" b="1" dirty="0" smtClean="0"/>
              <a:t>A/RTAA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5392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Categories*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342900" y="1249680"/>
            <a:ext cx="3187700" cy="5227320"/>
            <a:chOff x="457200" y="1219200"/>
            <a:chExt cx="2705100" cy="6957006"/>
          </a:xfrm>
        </p:grpSpPr>
        <p:sp>
          <p:nvSpPr>
            <p:cNvPr id="6" name="Rounded Rectangle 5"/>
            <p:cNvSpPr/>
            <p:nvPr/>
          </p:nvSpPr>
          <p:spPr>
            <a:xfrm>
              <a:off x="495300" y="1219200"/>
              <a:ext cx="2667000" cy="58518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7200" y="1219200"/>
              <a:ext cx="2705100" cy="6957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 smtClean="0">
                  <a:solidFill>
                    <a:schemeClr val="bg1"/>
                  </a:solidFill>
                </a:rPr>
                <a:t>TRAINING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Tuition and related expenses</a:t>
              </a:r>
            </a:p>
            <a:p>
              <a:pPr marL="742950" lvl="1" indent="-285750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Books</a:t>
              </a:r>
            </a:p>
            <a:p>
              <a:pPr marL="742950" lvl="1" indent="-285750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Tools</a:t>
              </a:r>
            </a:p>
            <a:p>
              <a:pPr marL="742950" lvl="1" indent="-285750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Academic fees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Travel or transportation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Subsistence expenses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Materials required through course curriculum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Licensures / Certification exams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Equipment rental / purchases</a:t>
              </a:r>
            </a:p>
            <a:p>
              <a:pPr marL="742950" lvl="1" indent="-285750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Computers</a:t>
              </a:r>
            </a:p>
            <a:p>
              <a:pPr marL="742950" lvl="1" indent="-285750">
                <a:buFontTx/>
                <a:buChar char="-"/>
              </a:pP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81400" y="1249680"/>
            <a:ext cx="2692400" cy="4998720"/>
            <a:chOff x="457200" y="1219200"/>
            <a:chExt cx="2692400" cy="5410200"/>
          </a:xfrm>
        </p:grpSpPr>
        <p:sp>
          <p:nvSpPr>
            <p:cNvPr id="12" name="Rounded Rectangle 11"/>
            <p:cNvSpPr/>
            <p:nvPr/>
          </p:nvSpPr>
          <p:spPr>
            <a:xfrm>
              <a:off x="457200" y="1219200"/>
              <a:ext cx="2667000" cy="54102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2600" y="1219200"/>
              <a:ext cx="2667000" cy="3097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 smtClean="0">
                  <a:solidFill>
                    <a:schemeClr val="bg1"/>
                  </a:solidFill>
                </a:rPr>
                <a:t>ADMINISTRATION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Salaries for Admin related staff functions.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Collecting, validating, and reporting required information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Processing waivers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Administering RTAA Benefits</a:t>
              </a:r>
              <a:endParaRPr lang="en-US" dirty="0">
                <a:solidFill>
                  <a:schemeClr val="bg1"/>
                </a:solidFill>
              </a:endParaRPr>
            </a:p>
            <a:p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324600" y="1219200"/>
            <a:ext cx="2667000" cy="5029200"/>
            <a:chOff x="457200" y="1219200"/>
            <a:chExt cx="2667000" cy="5410200"/>
          </a:xfrm>
        </p:grpSpPr>
        <p:sp>
          <p:nvSpPr>
            <p:cNvPr id="15" name="Rounded Rectangle 14"/>
            <p:cNvSpPr/>
            <p:nvPr/>
          </p:nvSpPr>
          <p:spPr>
            <a:xfrm>
              <a:off x="457200" y="1219200"/>
              <a:ext cx="2667000" cy="54102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7200" y="1219200"/>
              <a:ext cx="2667000" cy="5165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 smtClean="0">
                  <a:solidFill>
                    <a:schemeClr val="bg1"/>
                  </a:solidFill>
                </a:rPr>
                <a:t>CASE MANAGEMENT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The </a:t>
              </a:r>
              <a:r>
                <a:rPr lang="en-US" dirty="0">
                  <a:solidFill>
                    <a:schemeClr val="bg1"/>
                  </a:solidFill>
                </a:rPr>
                <a:t>list of 8 CM services as referenced in </a:t>
              </a:r>
              <a:r>
                <a:rPr lang="en-US" dirty="0" smtClean="0">
                  <a:solidFill>
                    <a:schemeClr val="bg1"/>
                  </a:solidFill>
                </a:rPr>
                <a:t>TGAAA Sec.235 (1-8)</a:t>
              </a:r>
              <a:endParaRPr lang="en-US" dirty="0">
                <a:solidFill>
                  <a:schemeClr val="bg1"/>
                </a:solidFill>
              </a:endParaRPr>
            </a:p>
            <a:p>
              <a:pPr marL="285750" indent="-285750">
                <a:buFontTx/>
                <a:buChar char="-"/>
              </a:pPr>
              <a:r>
                <a:rPr lang="en-US" dirty="0">
                  <a:solidFill>
                    <a:schemeClr val="bg1"/>
                  </a:solidFill>
                </a:rPr>
                <a:t>M</a:t>
              </a:r>
              <a:r>
                <a:rPr lang="en-US" dirty="0" smtClean="0">
                  <a:solidFill>
                    <a:schemeClr val="bg1"/>
                  </a:solidFill>
                </a:rPr>
                <a:t>aintenance </a:t>
              </a:r>
              <a:r>
                <a:rPr lang="en-US" dirty="0">
                  <a:solidFill>
                    <a:schemeClr val="bg1"/>
                  </a:solidFill>
                </a:rPr>
                <a:t>and enhancement of electronic </a:t>
              </a:r>
              <a:r>
                <a:rPr lang="en-US" dirty="0" smtClean="0">
                  <a:solidFill>
                    <a:schemeClr val="bg1"/>
                  </a:solidFill>
                </a:rPr>
                <a:t>case management </a:t>
              </a:r>
              <a:r>
                <a:rPr lang="en-US" dirty="0">
                  <a:solidFill>
                    <a:schemeClr val="bg1"/>
                  </a:solidFill>
                </a:rPr>
                <a:t>systems to allow for improved case management </a:t>
              </a:r>
              <a:r>
                <a:rPr lang="en-US" dirty="0" smtClean="0">
                  <a:solidFill>
                    <a:schemeClr val="bg1"/>
                  </a:solidFill>
                </a:rPr>
                <a:t>services</a:t>
              </a: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chemeClr val="bg1"/>
                  </a:solidFill>
                </a:rPr>
                <a:t>Any other staff costs related to case </a:t>
              </a:r>
              <a:r>
                <a:rPr lang="en-US" dirty="0" smtClean="0">
                  <a:solidFill>
                    <a:schemeClr val="bg1"/>
                  </a:solidFill>
                </a:rPr>
                <a:t>management </a:t>
              </a:r>
              <a:r>
                <a:rPr lang="en-US" b="1" dirty="0">
                  <a:solidFill>
                    <a:schemeClr val="bg1"/>
                  </a:solidFill>
                </a:rPr>
                <a:t>(TEGL 22-08 </a:t>
              </a:r>
              <a:r>
                <a:rPr lang="en-US" b="1" dirty="0" err="1">
                  <a:solidFill>
                    <a:schemeClr val="bg1"/>
                  </a:solidFill>
                </a:rPr>
                <a:t>Sec.G</a:t>
              </a:r>
              <a:r>
                <a:rPr lang="en-US" b="1" dirty="0">
                  <a:solidFill>
                    <a:schemeClr val="bg1"/>
                  </a:solidFill>
                </a:rPr>
                <a:t>(2) and G(3)</a:t>
              </a:r>
            </a:p>
            <a:p>
              <a:pPr marL="285750" indent="-285750">
                <a:buFontTx/>
                <a:buChar char="-"/>
              </a:pPr>
              <a:endParaRPr lang="en-US" dirty="0" smtClean="0">
                <a:solidFill>
                  <a:schemeClr val="bg1"/>
                </a:solidFill>
              </a:endParaRPr>
            </a:p>
            <a:p>
              <a:pPr marL="285750" indent="-285750">
                <a:buFontTx/>
                <a:buChar char="-"/>
              </a:pP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Rounded Rectangle 16"/>
          <p:cNvSpPr/>
          <p:nvPr/>
        </p:nvSpPr>
        <p:spPr>
          <a:xfrm>
            <a:off x="387796" y="5791200"/>
            <a:ext cx="3041203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u="sng" dirty="0" smtClean="0">
              <a:solidFill>
                <a:schemeClr val="bg1"/>
              </a:solidFill>
            </a:endParaRPr>
          </a:p>
          <a:p>
            <a:pPr algn="ctr"/>
            <a:r>
              <a:rPr lang="en-US" b="1" u="sng" dirty="0" smtClean="0">
                <a:solidFill>
                  <a:schemeClr val="bg1"/>
                </a:solidFill>
              </a:rPr>
              <a:t>JOB SEARCH AND RELOCATION</a:t>
            </a:r>
            <a:endParaRPr lang="en-US" b="1" u="sng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" y="6477000"/>
            <a:ext cx="666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These lists are not intended to be all inclusive.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05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TAA Allocation Rules in </a:t>
            </a:r>
            <a:r>
              <a:rPr lang="en-US" dirty="0" smtClean="0"/>
              <a:t>Contributing </a:t>
            </a:r>
            <a:r>
              <a:rPr lang="en-US" dirty="0"/>
              <a:t>to </a:t>
            </a:r>
            <a:r>
              <a:rPr lang="en-US" dirty="0" smtClean="0"/>
              <a:t>Shared Resources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026" name="Picture 2" descr="\\ETA-940-01\shared\ETA\CoP Managers\Graphics\iStock_000005651286XSmal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6" r="4560"/>
          <a:stretch/>
        </p:blipFill>
        <p:spPr bwMode="auto">
          <a:xfrm>
            <a:off x="0" y="2057400"/>
            <a:ext cx="7010400" cy="48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07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Program, Case Management &amp; Administrative </a:t>
            </a:r>
            <a:r>
              <a:rPr lang="en-US" dirty="0" smtClean="0"/>
              <a:t>Activities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610600" cy="422116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spcAft>
                <a:spcPts val="3600"/>
              </a:spcAft>
              <a:buFont typeface="Wingdings" pitchFamily="2" charset="2"/>
              <a:buChar char="§"/>
            </a:pPr>
            <a:r>
              <a:rPr lang="en-US" sz="3600" dirty="0" smtClean="0"/>
              <a:t>Be </a:t>
            </a:r>
            <a:r>
              <a:rPr lang="en-US" sz="3600" dirty="0"/>
              <a:t>mindful of </a:t>
            </a:r>
            <a:r>
              <a:rPr lang="en-US" sz="3600" dirty="0" smtClean="0"/>
              <a:t>FY and cost category</a:t>
            </a:r>
          </a:p>
          <a:p>
            <a:pPr lvl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3600" dirty="0" smtClean="0"/>
              <a:t>Costs charged must be for an </a:t>
            </a:r>
            <a:r>
              <a:rPr lang="en-US" sz="3600" dirty="0"/>
              <a:t>allowable </a:t>
            </a:r>
            <a:r>
              <a:rPr lang="en-US" sz="3600" dirty="0" smtClean="0"/>
              <a:t>activity</a:t>
            </a:r>
          </a:p>
          <a:p>
            <a:pPr lvl="1">
              <a:spcBef>
                <a:spcPts val="0"/>
              </a:spcBef>
            </a:pPr>
            <a:r>
              <a:rPr lang="en-US" sz="3200" i="1" dirty="0" smtClean="0"/>
              <a:t>Case </a:t>
            </a:r>
            <a:r>
              <a:rPr lang="en-US" sz="3200" i="1" dirty="0" smtClean="0"/>
              <a:t>management is not </a:t>
            </a:r>
            <a:r>
              <a:rPr lang="en-US" sz="3200" i="1" dirty="0" smtClean="0"/>
              <a:t>an administrative cost.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88257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Management </a:t>
            </a:r>
            <a:r>
              <a:rPr lang="en-US" dirty="0" smtClean="0"/>
              <a:t>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58" y="1219200"/>
            <a:ext cx="8915400" cy="54864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§"/>
            </a:pPr>
            <a:r>
              <a:rPr lang="en-US" sz="2800" dirty="0"/>
              <a:t>C</a:t>
            </a:r>
            <a:r>
              <a:rPr lang="en-US" sz="2800" dirty="0" smtClean="0"/>
              <a:t>ollecting </a:t>
            </a:r>
            <a:r>
              <a:rPr lang="en-US" sz="2800" dirty="0" smtClean="0"/>
              <a:t>validating and reporting data under this chapter is charged to admin </a:t>
            </a:r>
          </a:p>
          <a:p>
            <a:pPr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§"/>
            </a:pPr>
            <a:r>
              <a:rPr lang="en-US" sz="2800" dirty="0" smtClean="0"/>
              <a:t>TEGL 22-08 Sec.G(2</a:t>
            </a:r>
            <a:r>
              <a:rPr lang="en-US" sz="2800" dirty="0"/>
              <a:t>) and G(3); – </a:t>
            </a:r>
            <a:r>
              <a:rPr lang="en-US" sz="2800" dirty="0" smtClean="0"/>
              <a:t>Case management funds may be used for upgrading and maintaining electronic case management systems</a:t>
            </a:r>
          </a:p>
          <a:p>
            <a:pPr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§"/>
            </a:pPr>
            <a:r>
              <a:rPr lang="en-US" sz="2800" dirty="0" smtClean="0"/>
              <a:t>Components of electronic case management systems that serve report functions may be charged to case management funds</a:t>
            </a:r>
          </a:p>
          <a:p>
            <a:pPr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§"/>
            </a:pPr>
            <a:r>
              <a:rPr lang="en-US" sz="2800" dirty="0" smtClean="0"/>
              <a:t>Components that are exclusive to reporting functions must be charged to </a:t>
            </a:r>
            <a:r>
              <a:rPr lang="en-US" sz="2800" dirty="0" smtClean="0"/>
              <a:t>administration</a:t>
            </a:r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79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MIS </a:t>
            </a:r>
            <a:r>
              <a:rPr lang="en-US" dirty="0" smtClean="0"/>
              <a:t>&amp; IT </a:t>
            </a:r>
            <a:r>
              <a:rPr lang="en-US" dirty="0" smtClean="0"/>
              <a:t>Infrastructure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534400" cy="51054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4200"/>
              </a:spcAft>
              <a:buNone/>
            </a:pPr>
            <a:r>
              <a:rPr lang="en-US" dirty="0" smtClean="0"/>
              <a:t>Partners or programs that utilize the MIS systems or IT infrastructure should share in its costs on an equitable basis including the TAA </a:t>
            </a:r>
            <a:r>
              <a:rPr lang="en-US" dirty="0" smtClean="0"/>
              <a:t>program</a:t>
            </a:r>
            <a:endParaRPr lang="en-US" dirty="0"/>
          </a:p>
          <a:p>
            <a:pPr marL="0" indent="0">
              <a:spcBef>
                <a:spcPts val="0"/>
              </a:spcBef>
              <a:spcAft>
                <a:spcPts val="4200"/>
              </a:spcAft>
              <a:buNone/>
            </a:pPr>
            <a:r>
              <a:rPr lang="en-US" dirty="0" smtClean="0"/>
              <a:t>TAA should and can share in the costs of maintaining an American Job Center (AJC) system’s case management and reporting </a:t>
            </a:r>
            <a:r>
              <a:rPr lang="en-US" dirty="0" smtClean="0"/>
              <a:t>systems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47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2 </a:t>
            </a:r>
            <a:r>
              <a:rPr lang="en-US" dirty="0"/>
              <a:t>CFR Part 225 Uniform Cost </a:t>
            </a:r>
            <a:r>
              <a:rPr lang="en-US" dirty="0" smtClean="0"/>
              <a:t>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3600" dirty="0" smtClean="0"/>
              <a:t>Consistent </a:t>
            </a:r>
            <a:r>
              <a:rPr lang="en-US" sz="3600" dirty="0" smtClean="0"/>
              <a:t>treatment</a:t>
            </a:r>
            <a:endParaRPr lang="en-US" sz="3600" dirty="0" smtClean="0"/>
          </a:p>
          <a:p>
            <a:pPr lvl="1">
              <a:spcBef>
                <a:spcPts val="0"/>
              </a:spcBef>
              <a:spcAft>
                <a:spcPts val="3000"/>
              </a:spcAft>
            </a:pPr>
            <a:r>
              <a:rPr lang="en-US" dirty="0" smtClean="0"/>
              <a:t>Sharing of costs has to be consistent between partners, programs, and reporting periods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3600" dirty="0" smtClean="0"/>
              <a:t>Benefit Received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Charging costs can not be based on budgets.  Must be allocable to the program as reasonable and necessary  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28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Promising Practices: Strategies for Spending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181600"/>
          </a:xfrm>
        </p:spPr>
        <p:txBody>
          <a:bodyPr/>
          <a:lstStyle/>
          <a:p>
            <a:pPr marL="514350" indent="-514350">
              <a:spcBef>
                <a:spcPts val="0"/>
              </a:spcBef>
              <a:spcAft>
                <a:spcPts val="3000"/>
              </a:spcAft>
              <a:buFont typeface="+mj-lt"/>
              <a:buAutoNum type="arabicPeriod"/>
            </a:pPr>
            <a:r>
              <a:rPr lang="en-US" dirty="0" smtClean="0"/>
              <a:t>Establish a routine method to look at existing obligations to move monies out of expired or inactive contracts</a:t>
            </a:r>
          </a:p>
          <a:p>
            <a:pPr marL="514350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Limit the amount of funds being obligated up front</a:t>
            </a:r>
          </a:p>
          <a:p>
            <a:pPr marL="914400" lvl="1" indent="-514350">
              <a:spcBef>
                <a:spcPts val="0"/>
              </a:spcBef>
              <a:spcAft>
                <a:spcPts val="3000"/>
              </a:spcAft>
            </a:pPr>
            <a:r>
              <a:rPr lang="en-US" dirty="0" smtClean="0"/>
              <a:t>TEGL 28-10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Remind service providers and training institutions of timely invoicing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86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Promising Practices:  Strategies for Spending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4098" name="Picture 2" descr="\\ETA-940-01\shared\ETA\CoP Managers\Graphics\iStock_000003652170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96" y="1629222"/>
            <a:ext cx="8686800" cy="3764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52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PROMISING </a:t>
            </a:r>
            <a:r>
              <a:rPr lang="en-US" dirty="0" smtClean="0"/>
              <a:t>PRACTICES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122" name="Picture 2" descr="\\ETA-940-01\shared\ETA\CoP Managers\Graphics\iStock_000009495502Smal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09"/>
          <a:stretch/>
        </p:blipFill>
        <p:spPr bwMode="auto">
          <a:xfrm>
            <a:off x="0" y="1066800"/>
            <a:ext cx="91440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70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 CAROLINA CASE MANAGEMENT SYSTEM</a:t>
            </a:r>
            <a:br>
              <a:rPr lang="en-US" dirty="0" smtClean="0"/>
            </a:br>
            <a:r>
              <a:rPr lang="en-US" i="1" dirty="0"/>
              <a:t>Pietà</a:t>
            </a:r>
            <a:r>
              <a:rPr lang="en-US" dirty="0"/>
              <a:t> (Michelangelo)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6" name="Picture 2" descr="File:Michelangelo's Pieta 5450 cropncleaned edit.jpg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" y="1110342"/>
            <a:ext cx="5457395" cy="574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61" t="11893" r="1766" b="55455"/>
          <a:stretch/>
        </p:blipFill>
        <p:spPr bwMode="auto">
          <a:xfrm>
            <a:off x="5469068" y="1295400"/>
            <a:ext cx="3631390" cy="197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83582" y="3581400"/>
            <a:ext cx="36168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It is not the tools, but the way you use them that makes the difference.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1647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5257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4800"/>
              </a:spcAft>
              <a:buFont typeface="Wingdings" pitchFamily="2" charset="2"/>
              <a:buChar char="§"/>
            </a:pPr>
            <a:r>
              <a:rPr lang="en-US" dirty="0" smtClean="0"/>
              <a:t>Accurate</a:t>
            </a:r>
          </a:p>
          <a:p>
            <a:pPr>
              <a:spcBef>
                <a:spcPts val="0"/>
              </a:spcBef>
              <a:spcAft>
                <a:spcPts val="4800"/>
              </a:spcAft>
              <a:buFont typeface="Wingdings" pitchFamily="2" charset="2"/>
              <a:buChar char="§"/>
            </a:pPr>
            <a:r>
              <a:rPr lang="en-US" dirty="0" smtClean="0"/>
              <a:t>Efficient</a:t>
            </a:r>
          </a:p>
          <a:p>
            <a:pPr>
              <a:spcBef>
                <a:spcPts val="0"/>
              </a:spcBef>
              <a:spcAft>
                <a:spcPts val="4800"/>
              </a:spcAft>
              <a:buFont typeface="Wingdings" pitchFamily="2" charset="2"/>
              <a:buChar char="§"/>
            </a:pPr>
            <a:r>
              <a:rPr lang="en-US" dirty="0" smtClean="0"/>
              <a:t>Secure</a:t>
            </a:r>
          </a:p>
          <a:p>
            <a:pPr>
              <a:spcBef>
                <a:spcPts val="0"/>
              </a:spcBef>
              <a:spcAft>
                <a:spcPts val="4800"/>
              </a:spcAft>
              <a:buFont typeface="Wingdings" pitchFamily="2" charset="2"/>
              <a:buChar char="§"/>
            </a:pPr>
            <a:r>
              <a:rPr lang="en-US" dirty="0" smtClean="0"/>
              <a:t>User-friendly</a:t>
            </a:r>
          </a:p>
          <a:p>
            <a:pPr>
              <a:spcBef>
                <a:spcPts val="0"/>
              </a:spcBef>
              <a:spcAft>
                <a:spcPts val="4800"/>
              </a:spcAft>
              <a:buFont typeface="Wingdings" pitchFamily="2" charset="2"/>
              <a:buChar char="§"/>
            </a:pPr>
            <a:r>
              <a:rPr lang="en-US" dirty="0" smtClean="0"/>
              <a:t>Invisible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SOUTH CAROLINA CASE MANAGEMENT SYSTEM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Goals of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SCWOS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13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4"/>
          <a:stretch/>
        </p:blipFill>
        <p:spPr bwMode="auto">
          <a:xfrm>
            <a:off x="120246" y="1600200"/>
            <a:ext cx="8947554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1835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SOUTH CAROLINA CASE MANAGEMENT SYSTEM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Participant Accounts and Database Management</a:t>
            </a:r>
          </a:p>
        </p:txBody>
      </p:sp>
    </p:spTree>
    <p:extLst>
      <p:ext uri="{BB962C8B-B14F-4D97-AF65-F5344CB8AC3E}">
        <p14:creationId xmlns:p14="http://schemas.microsoft.com/office/powerpoint/2010/main" val="111577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22437"/>
            <a:ext cx="356141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652" y="1722437"/>
            <a:ext cx="4689365" cy="3749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86" y="61893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SOUTH CAROLINA CASE MANAGEMENT SYSTEM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Keeping TAA Application Organized</a:t>
            </a:r>
          </a:p>
        </p:txBody>
      </p:sp>
    </p:spTree>
    <p:extLst>
      <p:ext uri="{BB962C8B-B14F-4D97-AF65-F5344CB8AC3E}">
        <p14:creationId xmlns:p14="http://schemas.microsoft.com/office/powerpoint/2010/main" val="257870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4269399" cy="3068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568" y="2590800"/>
            <a:ext cx="4319752" cy="385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207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SOUTH CAROLINA CASE MANAGEMENT SYSTEM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Case Notes and Assessments</a:t>
            </a:r>
          </a:p>
        </p:txBody>
      </p:sp>
    </p:spTree>
    <p:extLst>
      <p:ext uri="{BB962C8B-B14F-4D97-AF65-F5344CB8AC3E}">
        <p14:creationId xmlns:p14="http://schemas.microsoft.com/office/powerpoint/2010/main" val="377831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" b="44704"/>
          <a:stretch/>
        </p:blipFill>
        <p:spPr bwMode="auto">
          <a:xfrm>
            <a:off x="76201" y="1219201"/>
            <a:ext cx="3048000" cy="29965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219200"/>
            <a:ext cx="4253056" cy="21144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/>
          <a:stretch/>
        </p:blipFill>
        <p:spPr bwMode="auto">
          <a:xfrm>
            <a:off x="3124200" y="3048000"/>
            <a:ext cx="3394364" cy="32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39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SOUTH CAROLINA CASE MANAGEMENT SYSTEM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Participant Activities and Co-Enrollment </a:t>
            </a:r>
          </a:p>
        </p:txBody>
      </p:sp>
    </p:spTree>
    <p:extLst>
      <p:ext uri="{BB962C8B-B14F-4D97-AF65-F5344CB8AC3E}">
        <p14:creationId xmlns:p14="http://schemas.microsoft.com/office/powerpoint/2010/main" val="264332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Content Placeholder 3"/>
          <p:cNvSpPr>
            <a:spLocks noGrp="1"/>
          </p:cNvSpPr>
          <p:nvPr>
            <p:ph idx="1"/>
          </p:nvPr>
        </p:nvSpPr>
        <p:spPr>
          <a:xfrm>
            <a:off x="152400" y="1600200"/>
            <a:ext cx="4343400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3000"/>
              </a:spcAft>
              <a:buFont typeface="Wingdings" pitchFamily="2" charset="2"/>
              <a:buChar char="§"/>
            </a:pPr>
            <a:r>
              <a:rPr lang="en-US" dirty="0" smtClean="0"/>
              <a:t>TAA codes are separated by petition number grouping</a:t>
            </a:r>
          </a:p>
          <a:p>
            <a:pPr>
              <a:spcBef>
                <a:spcPts val="0"/>
              </a:spcBef>
              <a:spcAft>
                <a:spcPts val="3000"/>
              </a:spcAft>
              <a:buFont typeface="Wingdings" pitchFamily="2" charset="2"/>
              <a:buChar char="§"/>
            </a:pPr>
            <a:r>
              <a:rPr lang="en-US" dirty="0" smtClean="0"/>
              <a:t>Tracks other types of job related activities (resume assistance, LMI assistance, etc.)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"/>
          <a:stretch/>
        </p:blipFill>
        <p:spPr bwMode="auto">
          <a:xfrm>
            <a:off x="4648200" y="2209800"/>
            <a:ext cx="4224767" cy="2306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639" y="1472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SOUTH CAROLINA CASE MANAGEMENT SYSTEM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Following TAA Participants through Activity Codes</a:t>
            </a:r>
          </a:p>
        </p:txBody>
      </p:sp>
    </p:spTree>
    <p:extLst>
      <p:ext uri="{BB962C8B-B14F-4D97-AF65-F5344CB8AC3E}">
        <p14:creationId xmlns:p14="http://schemas.microsoft.com/office/powerpoint/2010/main" val="131049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 </a:t>
            </a:r>
            <a:r>
              <a:rPr lang="en-US" dirty="0" smtClean="0"/>
              <a:t>CAROLINA CASE MANAGEMENT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7924800" cy="2514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600" dirty="0"/>
              <a:t>Keeping track of TAA Payments</a:t>
            </a:r>
            <a:br>
              <a:rPr lang="en-US" sz="3600" dirty="0"/>
            </a:br>
            <a:r>
              <a:rPr lang="en-US" sz="3600" dirty="0"/>
              <a:t>via Individual Fund Tracking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72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SOUTH CAROLINA CASE MANAGEMENT SYSTEM</a:t>
            </a:r>
            <a:br>
              <a:rPr lang="en-US" dirty="0" smtClean="0"/>
            </a:br>
            <a:r>
              <a:rPr lang="en-US" dirty="0" smtClean="0"/>
              <a:t>Tracking TAA Payments via Individual Fund Tracking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438400"/>
            <a:ext cx="3755406" cy="40917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4960114" cy="4306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3095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2658" y="0"/>
            <a:ext cx="9176657" cy="1066800"/>
          </a:xfrm>
        </p:spPr>
        <p:txBody>
          <a:bodyPr anchor="ctr" anchorCtr="0">
            <a:normAutofit/>
          </a:bodyPr>
          <a:lstStyle/>
          <a:p>
            <a:r>
              <a:rPr lang="en-US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Monitoring and Managing SC TAA</a:t>
            </a:r>
            <a:endParaRPr lang="en-US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4876800" cy="5334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3200" dirty="0" smtClean="0"/>
              <a:t>Reports include</a:t>
            </a:r>
          </a:p>
          <a:p>
            <a:pPr lvl="1">
              <a:spcBef>
                <a:spcPts val="0"/>
              </a:spcBef>
              <a:spcAft>
                <a:spcPts val="3000"/>
              </a:spcAft>
            </a:pPr>
            <a:r>
              <a:rPr lang="en-US" sz="2800" dirty="0" smtClean="0"/>
              <a:t>Case Load lists</a:t>
            </a:r>
          </a:p>
          <a:p>
            <a:pPr lvl="1">
              <a:spcBef>
                <a:spcPts val="0"/>
              </a:spcBef>
              <a:spcAft>
                <a:spcPts val="3000"/>
              </a:spcAft>
            </a:pPr>
            <a:r>
              <a:rPr lang="en-US" sz="2800" dirty="0" smtClean="0"/>
              <a:t>Waiver Reports</a:t>
            </a:r>
          </a:p>
          <a:p>
            <a:pPr lvl="1">
              <a:spcBef>
                <a:spcPts val="0"/>
              </a:spcBef>
              <a:spcAft>
                <a:spcPts val="3000"/>
              </a:spcAft>
            </a:pPr>
            <a:r>
              <a:rPr lang="en-US" sz="2800" dirty="0" smtClean="0"/>
              <a:t>Participants in Training</a:t>
            </a:r>
          </a:p>
          <a:p>
            <a:pPr lvl="1">
              <a:spcBef>
                <a:spcPts val="0"/>
              </a:spcBef>
              <a:spcAft>
                <a:spcPts val="3000"/>
              </a:spcAft>
            </a:pPr>
            <a:r>
              <a:rPr lang="en-US" sz="2800" dirty="0" smtClean="0"/>
              <a:t>System Closed Activities</a:t>
            </a:r>
          </a:p>
          <a:p>
            <a:pPr lvl="1">
              <a:spcBef>
                <a:spcPts val="0"/>
              </a:spcBef>
              <a:spcAft>
                <a:spcPts val="3000"/>
              </a:spcAft>
            </a:pPr>
            <a:r>
              <a:rPr lang="en-US" sz="2800" dirty="0" smtClean="0"/>
              <a:t>Reporting Issues</a:t>
            </a:r>
          </a:p>
          <a:p>
            <a:pPr lvl="1">
              <a:spcBef>
                <a:spcPts val="0"/>
              </a:spcBef>
            </a:pPr>
            <a:r>
              <a:rPr lang="en-US" sz="2800" dirty="0" smtClean="0"/>
              <a:t>IFT Pending Vouchers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91"/>
          <a:stretch/>
        </p:blipFill>
        <p:spPr bwMode="auto">
          <a:xfrm>
            <a:off x="5334000" y="1295400"/>
            <a:ext cx="2497714" cy="4788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5689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 CAROLINA CASE MANAGEMENT </a:t>
            </a:r>
            <a:r>
              <a:rPr lang="en-US" dirty="0" smtClean="0"/>
              <a:t>SYSTEM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Fred Edora</a:t>
            </a:r>
          </a:p>
          <a:p>
            <a:pPr lvl="1"/>
            <a:r>
              <a:rPr lang="en-US" dirty="0" smtClean="0"/>
              <a:t>Performance and Reporting Manager, SC Department of Employment and Workforce</a:t>
            </a:r>
          </a:p>
          <a:p>
            <a:pPr lvl="1"/>
            <a:r>
              <a:rPr lang="en-US" dirty="0" smtClean="0"/>
              <a:t>Phone:  803-737-2166</a:t>
            </a:r>
          </a:p>
          <a:p>
            <a:pPr lvl="1"/>
            <a:r>
              <a:rPr lang="en-US" dirty="0" smtClean="0"/>
              <a:t>Email:  </a:t>
            </a:r>
            <a:r>
              <a:rPr lang="en-US" dirty="0" smtClean="0">
                <a:hlinkClick r:id="rId3"/>
              </a:rPr>
              <a:t>fedora@dew.sc.gov</a:t>
            </a:r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276600"/>
            <a:ext cx="2747493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34861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167318"/>
            <a:ext cx="4572000" cy="54718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39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SOUTH CAROLINA CASE MANAGEMENT SYSTEM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Fiscal Tracking and Case Management</a:t>
            </a:r>
          </a:p>
        </p:txBody>
      </p:sp>
    </p:spTree>
    <p:extLst>
      <p:ext uri="{BB962C8B-B14F-4D97-AF65-F5344CB8AC3E}">
        <p14:creationId xmlns:p14="http://schemas.microsoft.com/office/powerpoint/2010/main" val="384603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64901"/>
            <a:ext cx="8229600" cy="48834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3629" y="0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SOUTH CAROLINA CASE MANAGEMENT SYSTEM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Utilizing Performance Outcomes in Program Management</a:t>
            </a:r>
          </a:p>
        </p:txBody>
      </p:sp>
    </p:spTree>
    <p:extLst>
      <p:ext uri="{BB962C8B-B14F-4D97-AF65-F5344CB8AC3E}">
        <p14:creationId xmlns:p14="http://schemas.microsoft.com/office/powerpoint/2010/main" val="256004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 PROMISING PRACTICES</a:t>
            </a:r>
            <a:br>
              <a:rPr lang="en-US" dirty="0" smtClean="0"/>
            </a:br>
            <a:r>
              <a:rPr lang="en-US" sz="1800" dirty="0" smtClean="0"/>
              <a:t>Modifying Commuting Distance</a:t>
            </a: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267" y="1247774"/>
            <a:ext cx="6627466" cy="5000625"/>
          </a:xfrm>
          <a:prstGeom prst="roundRect">
            <a:avLst>
              <a:gd name="adj" fmla="val 16667"/>
            </a:avLst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622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 PROMISING PRACTICES</a:t>
            </a:r>
            <a:br>
              <a:rPr lang="en-US" dirty="0" smtClean="0"/>
            </a:br>
            <a:r>
              <a:rPr lang="en-US" sz="1800" dirty="0" smtClean="0"/>
              <a:t>Modifying Commuting Distance</a:t>
            </a: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676400"/>
            <a:ext cx="6095497" cy="411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5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 PROMISING PRACTICES</a:t>
            </a:r>
            <a:br>
              <a:rPr lang="en-US" dirty="0" smtClean="0"/>
            </a:br>
            <a:r>
              <a:rPr lang="en-US" sz="1800" dirty="0" smtClean="0"/>
              <a:t>Modifying Commuting Distance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5410200" cy="2011680"/>
          </a:xfrm>
        </p:spPr>
        <p:txBody>
          <a:bodyPr anchor="ctr"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Commuting Distance has been reduced to 3 miles.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703070"/>
            <a:ext cx="2209800" cy="1878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85800" y="3886200"/>
            <a:ext cx="7772400" cy="228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lang="en-US" dirty="0" smtClean="0"/>
              <a:t>This type of policy is only allowable in states that do not have a commuting distance definition per the state UI law. </a:t>
            </a:r>
          </a:p>
        </p:txBody>
      </p:sp>
    </p:spTree>
    <p:extLst>
      <p:ext uri="{BB962C8B-B14F-4D97-AF65-F5344CB8AC3E}">
        <p14:creationId xmlns:p14="http://schemas.microsoft.com/office/powerpoint/2010/main" val="196615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581400"/>
            <a:ext cx="7772400" cy="1828800"/>
          </a:xfrm>
        </p:spPr>
        <p:txBody>
          <a:bodyPr anchor="ctr"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600" dirty="0" smtClean="0"/>
              <a:t>Modifications to Job Search Allowance policies promote more aggressive job search strategies.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2052" name="Picture 4" descr="http://truhire.co/wp-content/uploads/2013/07/ability-to-smell-fear-cartoon-sm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06"/>
          <a:stretch/>
        </p:blipFill>
        <p:spPr bwMode="auto">
          <a:xfrm>
            <a:off x="2536371" y="1371599"/>
            <a:ext cx="4114800" cy="223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771" y="21979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SOUTH CAROLINA PROMISING PRACTICES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Job Search Allowance Modification</a:t>
            </a:r>
          </a:p>
        </p:txBody>
      </p:sp>
    </p:spTree>
    <p:extLst>
      <p:ext uri="{BB962C8B-B14F-4D97-AF65-F5344CB8AC3E}">
        <p14:creationId xmlns:p14="http://schemas.microsoft.com/office/powerpoint/2010/main" val="273625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625840" cy="5638800"/>
          </a:xfrm>
        </p:spPr>
        <p:txBody>
          <a:bodyPr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</a:pP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Traditionally</a:t>
            </a:r>
            <a:r>
              <a:rPr lang="en-US" sz="2400" dirty="0"/>
              <a:t>, </a:t>
            </a:r>
            <a:r>
              <a:rPr lang="en-US" sz="2400" dirty="0" smtClean="0"/>
              <a:t>job </a:t>
            </a:r>
            <a:r>
              <a:rPr lang="en-US" sz="2400" dirty="0"/>
              <a:t>search activities within </a:t>
            </a:r>
            <a:r>
              <a:rPr lang="en-US" sz="2400" dirty="0" smtClean="0"/>
              <a:t>TAA consisted of </a:t>
            </a:r>
            <a:r>
              <a:rPr lang="en-US" sz="2400" dirty="0">
                <a:solidFill>
                  <a:srgbClr val="C00000"/>
                </a:solidFill>
              </a:rPr>
              <a:t>interviews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C00000"/>
                </a:solidFill>
              </a:rPr>
              <a:t>job fairs</a:t>
            </a:r>
            <a:r>
              <a:rPr lang="en-US" sz="2400" dirty="0"/>
              <a:t>. </a:t>
            </a:r>
            <a:endParaRPr lang="en-US" sz="2000" dirty="0"/>
          </a:p>
          <a:p>
            <a:pPr lvl="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C00000"/>
                </a:solidFill>
              </a:rPr>
              <a:t>redesigned policy</a:t>
            </a:r>
            <a:r>
              <a:rPr lang="en-US" sz="2400" dirty="0"/>
              <a:t> considers a </a:t>
            </a:r>
            <a:r>
              <a:rPr lang="en-US" sz="2400" dirty="0">
                <a:solidFill>
                  <a:srgbClr val="C00000"/>
                </a:solidFill>
              </a:rPr>
              <a:t>variety</a:t>
            </a:r>
            <a:r>
              <a:rPr lang="en-US" sz="2400" dirty="0"/>
              <a:t> of allowable job search </a:t>
            </a:r>
            <a:r>
              <a:rPr lang="en-US" sz="2400" dirty="0" smtClean="0"/>
              <a:t>activities</a:t>
            </a:r>
            <a:r>
              <a:rPr lang="en-US" sz="2400" dirty="0"/>
              <a:t>, including but not limited </a:t>
            </a:r>
            <a:r>
              <a:rPr lang="en-US" sz="2400" dirty="0" smtClean="0"/>
              <a:t>to: </a:t>
            </a:r>
            <a:endParaRPr lang="en-US" sz="2000" dirty="0"/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sz="2000" dirty="0"/>
              <a:t>Making an in-person visit with a potential </a:t>
            </a:r>
            <a:r>
              <a:rPr lang="en-US" sz="2000" dirty="0" smtClean="0"/>
              <a:t>employer to discuss potential job openings,</a:t>
            </a:r>
            <a:endParaRPr lang="en-US" sz="1800" dirty="0"/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sz="2000" dirty="0"/>
              <a:t>Going to an SC Works Center, copy shop, or post office to print, copy, mail</a:t>
            </a:r>
            <a:r>
              <a:rPr lang="en-US" sz="2000" dirty="0" smtClean="0"/>
              <a:t>, or </a:t>
            </a:r>
            <a:r>
              <a:rPr lang="en-US" sz="2000" dirty="0"/>
              <a:t>fax a job application or a résumé,</a:t>
            </a:r>
            <a:endParaRPr lang="en-US" sz="1800" dirty="0"/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sz="2000" dirty="0"/>
              <a:t>Going to a local public library or community center to use online job matching systems, including SC Works Online Services (SCWOS), and</a:t>
            </a:r>
            <a:endParaRPr lang="en-US" sz="1800" dirty="0"/>
          </a:p>
          <a:p>
            <a:pPr lvl="1">
              <a:spcBef>
                <a:spcPts val="0"/>
              </a:spcBef>
            </a:pPr>
            <a:r>
              <a:rPr lang="en-US" sz="2000" dirty="0"/>
              <a:t>Using </a:t>
            </a:r>
            <a:r>
              <a:rPr lang="en-US" sz="2000" dirty="0" smtClean="0"/>
              <a:t>professional </a:t>
            </a:r>
            <a:r>
              <a:rPr lang="en-US" sz="2000" dirty="0"/>
              <a:t>employment resources such as a headhunter.</a:t>
            </a: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771" y="21979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SOUTH CAROLINA PROMISING PRACTICES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Job Search Allowance Modification</a:t>
            </a:r>
          </a:p>
        </p:txBody>
      </p:sp>
    </p:spTree>
    <p:extLst>
      <p:ext uri="{BB962C8B-B14F-4D97-AF65-F5344CB8AC3E}">
        <p14:creationId xmlns:p14="http://schemas.microsoft.com/office/powerpoint/2010/main" val="303908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17320"/>
            <a:ext cx="3916500" cy="521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03" y="1188720"/>
            <a:ext cx="3905348" cy="521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143000"/>
            <a:ext cx="3927622" cy="521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1771" y="21979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SOUTH CAROLINA PROMISING PRACTICES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Job Search Allowance Modification</a:t>
            </a:r>
          </a:p>
        </p:txBody>
      </p:sp>
    </p:spTree>
    <p:extLst>
      <p:ext uri="{BB962C8B-B14F-4D97-AF65-F5344CB8AC3E}">
        <p14:creationId xmlns:p14="http://schemas.microsoft.com/office/powerpoint/2010/main" val="207544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" r="2349" b="2535"/>
          <a:stretch/>
        </p:blipFill>
        <p:spPr bwMode="auto">
          <a:xfrm>
            <a:off x="1051560" y="1246719"/>
            <a:ext cx="7040880" cy="523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SOUTH CAROLINA PROMISING PRACTICES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Coordination with TAACCCT</a:t>
            </a:r>
          </a:p>
        </p:txBody>
      </p:sp>
    </p:spTree>
    <p:extLst>
      <p:ext uri="{BB962C8B-B14F-4D97-AF65-F5344CB8AC3E}">
        <p14:creationId xmlns:p14="http://schemas.microsoft.com/office/powerpoint/2010/main" val="246435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0" y="3577770"/>
            <a:ext cx="2400300" cy="1600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 CAROLINA</a:t>
            </a:r>
            <a:br>
              <a:rPr lang="en-US" dirty="0" smtClean="0"/>
            </a:br>
            <a:r>
              <a:rPr lang="en-US" dirty="0" smtClean="0"/>
              <a:t>Promising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600200"/>
            <a:ext cx="841248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Silvia A. </a:t>
            </a:r>
            <a:r>
              <a:rPr lang="en-US" b="1" dirty="0" smtClean="0"/>
              <a:t>Middleton, TAA </a:t>
            </a:r>
            <a:r>
              <a:rPr lang="en-US" b="1" dirty="0"/>
              <a:t>Program Manager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SC Dept. </a:t>
            </a:r>
            <a:r>
              <a:rPr lang="en-US" dirty="0"/>
              <a:t>of Employment and Workforce</a:t>
            </a:r>
          </a:p>
          <a:p>
            <a:pPr marL="0" indent="0" algn="ctr">
              <a:buNone/>
            </a:pPr>
            <a:r>
              <a:rPr lang="en-US" dirty="0"/>
              <a:t>Office: 803.737.2583 | Cell: 803.834.9216 | TTY:  711</a:t>
            </a:r>
            <a:br>
              <a:rPr lang="en-US" dirty="0"/>
            </a:br>
            <a:r>
              <a:rPr lang="en-US" dirty="0"/>
              <a:t>Fax:  </a:t>
            </a:r>
            <a:r>
              <a:rPr lang="en-US" dirty="0" smtClean="0"/>
              <a:t>803.737.0921</a:t>
            </a:r>
          </a:p>
          <a:p>
            <a:pPr marL="0" indent="0" algn="ctr">
              <a:buNone/>
            </a:pPr>
            <a:r>
              <a:rPr lang="en-US" dirty="0" smtClean="0">
                <a:hlinkClick r:id="rId4"/>
              </a:rPr>
              <a:t>smiddleton@dew.sc.gov</a:t>
            </a:r>
            <a:r>
              <a:rPr lang="en-US" dirty="0" smtClean="0"/>
              <a:t> </a:t>
            </a:r>
            <a:r>
              <a:rPr lang="en-US" dirty="0"/>
              <a:t> </a:t>
            </a:r>
          </a:p>
          <a:p>
            <a:pPr marL="0" indent="0" algn="ctr">
              <a:buNone/>
            </a:pPr>
            <a:r>
              <a:rPr lang="en-US" u="sng" dirty="0" smtClean="0">
                <a:hlinkClick r:id="rId5"/>
              </a:rPr>
              <a:t>http</a:t>
            </a:r>
            <a:r>
              <a:rPr lang="en-US" u="sng" dirty="0">
                <a:hlinkClick r:id="rId5"/>
              </a:rPr>
              <a:t>://</a:t>
            </a:r>
            <a:r>
              <a:rPr lang="en-US" u="sng" dirty="0" smtClean="0">
                <a:hlinkClick r:id="rId5"/>
              </a:rPr>
              <a:t>www.scworks.org/taa.asp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#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75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WASHINGTON </a:t>
            </a:r>
            <a:br>
              <a:rPr lang="en-US" dirty="0" smtClean="0"/>
            </a:br>
            <a:r>
              <a:rPr lang="en-US" dirty="0" smtClean="0"/>
              <a:t>PROMISING PRACTICES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7" name="AutoShape 4" descr="data:image/jpeg;base64,/9j/4AAQSkZJRgABAQAAAQABAAD/2wCEAAkGBhQSEBIUExIVFRQVGBcWFRgUGBoYFhYYFRgWFhUVGBQcHSceGRklGRUXHy8gIycpOC0sGR4xNTAqNSgrLikBCQoKDgwOGQ8PGjIlHyQpLC00KSwpLCwsLCwpLCopMC01LC8sLC4rLDAsLCwtNSkqKSwyKiwqNCwtMCkqLDQ0NP/AABEIALUBFwMBIgACEQEDEQH/xAAcAAEAAgMBAQEAAAAAAAAAAAAABgcBBAUDAgj/xABNEAACAQMCAwQFAxAHCAMBAAABAgMABBESIQUTMQYiQVEHMmFxgRQjkRU1QkNSU1RicpKTobHB0dIXJXOCg7PwJDM0RGOy0+Nko8IW/8QAGwEBAAIDAQEAAAAAAAAAAAAAAAUGAgMEBwH/xAA2EQACAQICBggGAgEFAAAAAAAAAQIDEQQhBRIxQVFxE1JhgZGhsfAUFSIzwdEyQuEjQ2KS8f/aAAwDAQACEQMRAD8AvGlKUApSlAKUpQClYZgBk7AedYeQDGfEgdCdz06UB5XsJeN1DOpIIzGQHH5JYEA+01+f+J3UvPlLl0cuxYHusCSSchcAH3AVfttxOKR3RJFZ0OGUHcYODt5ZBGfMEVDOO9hkvrt5FLRAAiVjuWkB0IojJ7oCKGz4hkx1JoRmPoyrRTpvMrFOLTDpNKPdIw/fXsvaO6HS6nH+K/8ANWreQBJHVXDhSQGUEBseIB3xXjQr2vNZX8zqr2svB/zc/wAZGP7TXsnba9H/ADUvxIP7RXEpQyVaov7PxJAvpAvh/wAy3xVD+1a9V9JF/wDhGffHH/JUapQy+Iq9d+LJSvpNvh9tU++NP3CvVfSnej7KM++P+BqI0ofViqy/u/Ema+lm88oT/cb+evQel27+9wH+6/8A5KhFKGXxlfrMnQ9L9z4ww/Q/81ei+mCfxgi+lh++oDSh9+Nr9YsJfTFL420f57fwr7HpjfxtV/SH+Sq6pQy+PxHW8kWQPTIfwQfpT/46+h6Zf/if/d/66rWlD78wxHW8l+iy/wCmQfgh/S/+us/0yD8EP6UfyVWdKD5hiOt5L9Fm/wBMi/grfpB/JWf6ZF/BW/SD+WqxpQfMMR1vJfos4emNPwVv0g/lrP8ATGn4K36Qfy1WFKH35jiOt5Is4+mNPwVv0g/lp/TGv4K36Qfy1WNBQfMMR1vJH6J4PxHn28U2nTzFDYznGRnGfGlaPYz632v9kv7KULLTblBN8DtUqK8Q7eJbXJhuYWjBwY5FIdWUkjWQMFenTfx+Mmt7hZFV0YMrDKlTkEeYND5CrCbai80elKUobBSlKAwRUOm7bLJcXNnokRwSkRQ6Wk0jvKGIOhjhsHyxuDg1Mq483ZiL5Ut1GAkwzqOMhww0nUuRvjowwfPPShorRm7aj358iNcK7Oxq9uWlkzHLJHGqahIiyqZhDOyMcEHJznfVg+yU8Mv4pHLDuyugJVgVk0IzL3lJ3w+sZHmPAjOlwXg8sNzPrJdHkadJA2nBZQnKaMHLYHTORsCMGuXx3i1xbXk0wXXbxxJq1lcjLrqEenvbhsd/YHJzgDI542ox1mrK/Dz8Cvu3NnGl5IYpVkWT5w6cdwuSShxtt+wjNcCtvi14JZ5ZFXSruzhdttRJxtt41qUK3VkpTbXEUpShrFKVrz8QjT1pFHsJGfo60Pqi5OyRsUrmN2ktx9sz7lb+FYXtLbn7Z9Kt/Chu+GrdR+DOpStaDiUT+rIhPlkZ+g71s0NUouOTVhSlKGIpSlAKUpQClKUApSlAKUpQClKUBfXYk/1fa/2a0rHYj63Wv9mP31ihcqP248kVN274is1/MyuHQFVUgbYVQCB597Vv41r8B7WXFofmpO5nJRt0Pw8PeMeFZ7YW+i/ulwF+cYgDphu8P1EGuPQqlSpONWUk7O7Ld7OelCK4kEcyclmOEbUCh9jMcaT+2pxX5qrq8N7VXUAxFcOo8idSjHkrZA+FCSoaUcVaqr9qP0BSqTt/SZfKykyhwOqsiAN7yqg/Qa7dh6YHyOdApGTkxkg4xsArEjOfHNDthpKhLbdc0WjSq9v/AEvxctuTDJzMDTzNIXPjnDE7fr9ldjs96QIZ7dpZsQFGCNqOVy2Sulsb5AO3sNDfHF0ZS1VIkV/erDG8jnCoMnG59wHiT0Aqv+EWV40zcQcwpHMdM0cw06YFJUhtQ2wEGPPqfGpW3aJZLx7QRM2hQ8rkgKoIDKQD3m3K7jofdXEveCFY7m2F07rPCZkM755ZWQaRqO+htSgn8X20Ndf62ms0r9n1e8iEdt+E20UiSWsqukus6FIYJpIBw2fVJJwD5HciozVg+kSxVbS10QhTGeVIT66lUUKjNjvAgEhvHAx1qup51RSzHCjqTQgMVDVqtJcNh91zhxRpZOVaxNcSnwQZUe0ny9uw9tb3Z7svPxQ62LQWQONX2c2DjC+e+2egP3R2qeW8ccFjIeHx8pYHInTRid1iKmXdu8shjyylgSQVxpztEYvSkKMujp5y2divxf48bE1gtDay16/gRrhvooup8Ne3XKU/aoNz7i/qg/nV2U7A8OtmCLaG4lCGTEkgJKg4GFZlQknbAHvxkZkHZ6+GEjOsNKJJkDSc35sMmGEmpiVYSKwyTglwDhRTtNZxty2nW0aFQ+oXelQCdGlkkKnT0bPnkeVVmpj8TVq6tSbtnksvR5+PeWanh6VOH+nFHPubaCFohHw62CSPDGGZFQhpgx3XlE93Cg79W8MV6SQ2xe2imsIA0wIf5uMrG+h2VMlATq5UuDt6ntFaE3GLP5PbwrfITA8cmqOOScExNqVAUJ7v2O5JwPPevK84lZyZY3qJNzo5UllglTQIipWPvFQRhdOc9GbxOa+qhUau4y352n3P8jpI3tdcsjz4x2V4Wzsslk8W0rB4QQNEBRZZAiMcKGcDdN+o2rk3foskTWeH3ofQcNDMQdJHVSw2B96r76m1syzXMtwrRTwiARIIHEp9cvLlcYy3zYxk+p7a5nZy01yLznXnsflbIqlZo3ZmMiSsTq0ANDGBsCFOxxkZ0sZXpK8ZvJZp/V5PZbfmjGpQp1PplFNMrmbiElvJyryFoH8CR3G9obcEe0Ej210FbIyNwehHSrd4vwyGeJkuER4+p19B+MG+xI+6BFVJ2h7Hy8PBntWNxZHdgCGaIeeobFfxh8R41OYDTMMRaFRasvJ/rkV/H6E1U50PD375GKV42t0siBkOQf1ewjwNe1TpWGmnZilKUPgpSlAKUpQClKUApSlAXx2GP9XWv9mP2mlY7CH+rrX8j95pQuVH7ceS9CvvSlwWRbtpwh5TqmXHqhgNGCfA4UVCa/R95ZpLG0cihkYYYHoRX5/47whrW4khcglCNx0IIDKfoIoQOkcN0cukWxvzNClKUIsUpSgFeq3TBGQMdDFWI8Cyhgp9+GP015UoL2JJw7tkyT2kjajyVMcjE6nkRnLMMnwAOFBPh13qyu0XZySWOPkuGkET27NL0KSqoeRiBkv3QR1GSdqrez7DvILUB1DThn72QqxKkT6umTvIyn2j3mpTwrtNC13ZQwPKUieWEaiTzI2jGhj0GlXAABycDNCZw0pJONbe1bPl+LGz2VvxJbXsXEGXEBEMkkmFGhdSgGXbJVg2D1GoHOTVY2fZ6HiN7PKCy8KtmOkknM5jHeOcA6TgsdsgEAbnIlvpf4kLmaDhFsNMs0izXLKMKqaT62PWOBrPsRRvnaQ8Ct4IoVht2UpD82QrBirKe8Hx0fVknPiTUHpfHvDQ1Ifyfkv29xP4LBqVnPPV2PecIg3TGJCLdoAslshBUoBjkzgKxjlhYdwrjuDIzmsWjhFS9kd7bKlLrmd4zsCBHywOuG1hGUbqcBdwV6naG2t0ijllBUW5ynKyHOoaBAmnBIclV0DrgD3cFI5JpBPcY5m/LjBylup+xX7qQj1pPHoMLUXovAVNIu0MoLa/wuN9uex55s3aQx0MFG8s5PYuP6MW88hQR2yCygAAGwa5cDpktlYvjrb8msRcEhDaynMk++Skyyfnvkj4YrerscD4KJO/LkR+AXq3x8B7av8AQwWFwMNaMc+Lzb7ymSxOL0hU1E+5ZJe+04+r201e2rBtYoE9WADHQ4BP0neve7to5lYAIWxsWUEjI6jI8DWXx8G7JHU9BVEruWfL8/4KquOCwu2oxgP4OmY5B7pEw3662Lbil1b/AGRuoh9i+lbhR+LJssnucAn7qu3xThSpNygdMhDOBhihQHunXghCQGwGO5RseFcuSMqSCMEbEHwNY18JhMfC1SKfk13nPGtjNHTyeXjF++5n3fXUN58nkLF7aNnM0ehiRKoXlLPFjUAvfOkjGrRnIxWLfjOjnStCypM6R20GnTNPpBEkgiIyCwPRgO7GC2nNaE9u6yCeAhJwMb+pKo+1ygdR5N1U7jxB6PC+HW92WuDrLlgrI7HXAybvbg57qFjqIXGoHqVIAoWk9FvR7tK7p7n33s+D7d6Vsi36P0jHGxvHKS2r88iA9suzQsXF5ajVZynEqD7UxOMgHoM5GD6pypxtXhHIGAZTkEZB8wat/wCo8XKkiKBklLmQHfWZSS5J8ySfdtjGBVLPw5rG8ls3JK+vAx+yRskfHrn2q1d+h9IdOnRm81sb2tftEdprR+XTwXM3aUpU+VQUpSgFKUoBSlKAUpSgL27BH+rrb8j/APTUrHYE/wBW235J/wC5qULjQ+1HkvQkFU/6WbQLeo4GDJEpb2lSy5/NCj4VcFVX6Ygefb7baGwfM6hkfDb6aHLpJXoPmivqUpQrApSlAK3uC8FkupRHGPDLMdlRR6zsfACtJEJIABJOwA3JJ6ACpDxaU2cItFAWV1DXTA94lslYM/cBCpIHUk/EbacU/qlsXuxJO1NzAIzBZyrJK6x28ccIyUjVmeUaxsS7YyPHA69a6/YHs3bPbpcmJS7lWwdxG8RK5TO6ksCx94HQCqq4dc8uaN8sNDq2VxqGkg7ats7eNWj2A7VrM88Yj5UagOu4I1Mx1s77AMzMuFUAbHFCUwtaFWsnNLgl77zluqS33EL0KsDKPkaSS7D5nZ52DEAAuVUDbIiHma8OCyTwyorASxSBY4ntiphJUMWkdWJdG0gk6WZSQfsmru9sEcOjNCbpI2fVHhC+HwUdVbCuV3UKcHDnByN4+04tre7uILdrcMihI3QR652JRH5IOFyzxqTtqx7ATR8XJ1q9RbW3ZJ223sltv+y4w+iK7Ff8njfXXym6ZvtNszRxDwaYd2aX26d41/xD4ivetfh9kIYkjG4RQufEkdWPtJyT7TWxXpuBwkMHQjRhuXi97PN8bipYqtKq+7luPiSQDGTjUyoPe7BF/WwqeQJpUAbADHhtiq6vrsxJLPgFbZUkA3yzvKkanYHChWf2k9MFcju9lu2clxJyZ4BFIVLKY5FlXu7mOUKSYZgu+huuD0IxXBj6jnPVWxepZ9B0FSpOctsvTcSwCte8vhFg58QPHoSNR2PlUHvPSJO0twttDAscLtFzbqdY1kdSVIjU4HrDqW+ivr/+re4TQ0RSeN1WRAWIOQOWVdfsSWHqltipBYYNR6i7k3KaasiW8bC3cUB5+AwL6U76TocakbThtJVd2wMFh44FQ/id/puI4VdZQqFGAOqdWjYKC51HWSDqO2d8jI1Y3m4oCpjfmGKWJZAGCGZQP95G2XVXDMc+I6kgZBPCW6kWSRRbtHHDpldpWjLFVdGTRCigx51KWk7yjT1GdVdkJuEtaJGV6MK0HCew6QORkdDWr8q+S3C3HSN9MVyPDSTiKb3oxwT9wx+5Fe9uuEUZzhVGRuDgAZBpPAroyMMqwKsPMMMEfQalsXhoYqjKjPY0U7C4iWGrKpHc/FGz2s4rIoZCskVvgCWZQpd9W3Jt1Leu2casZHRQTuIx6R+HPLw+C85bxzWrAMsmDJyyQo16dsn5tyPDW1dvh6Ga3tpXi58ttzoXPOkjZWhDLrUKcF3VR4Z743ArdsBBdw3cUUTBJUKPKDridipTuSaiXZRjJA2wBnIwPK4SeEnHLOEs/Gz33zXZyXH0p2rRe9SRXMEwdVYdGAI+IzXpXJ7MyEwaT1jZkPw3/fj4V1qvh51Wp9HUlDgxSlKGoUpSgFKUoBSlKAvT0f8A1ttvyT/3tSsej762235Lf970oXHD/ahyXoSKof6TOAG4teYvrwan3J3TTmQAdCe6p+B86mFeN3AHjdD0ZWU/3gR++h9rU1Ug4PefnClMUoU0UpSgOp2Zv4oLlJZQxVNRXSAx14Og6SQDhsHr1ArYF1aRnVolunbJzMeUgJ6akUs0hzue8Aa4Y9tWBwPszq51xbLJGBCOTz00HWvLJbmFsHUFcalwBr8MUOugpTWrFLLvf63HHuex8skqEskfMhW5lLgIsKkkEaANgCMBQPYcV6cK7JPcxARCXkvdxvrAUsYbbmsOpARy7IMn8bywZ2YXW5uTKFliuTDGitoOcq2VVmOGCFXOjG/Xqd677XdqG4ff2qWjKqRyLHME3idpRGsyhCxwvza7ZyGDHOaxbsrkpRoQp1Yy7WvfdmWnxplBDZy2nvBct08gNyfZ7qhHam+WaG00ElZLpQcgqfmBNIwKsAQQ8AGCPCujxLhsuuWX5c8EedWkJAY0Coqk5kQkDKk9QN/fmPXswaDh7rKZQbub5wqE1l0vBq0gADJ8h5edUzBONfH063GcclfLLfla91xLLjG4YWpFboyN2vmR8AnGfIDqT4D4navqsMuRg9DXqzPMla+ZpcG4wjcQS3VTgiRJ9RB5jICSCg1BR3CSNWzM2w1bzqw4FBb6jDDGjEbsFAZgo7oZ8ZI28T4VVVrwCSHitvKqZgMoLsrYOWDLmQHdzrfZumNsDfNidp+KKqhV4hDayMuQJgjgr5hCytnfrk+7xqtV4SjO0j0PB1qdSlrU9np2Gv2c7Po9u63FtGeYSzh0XJZ21NkHpnRG+PMg9a+76ztuHWssoQAKGI0qAwVu8Y0I3AzuN9ic199mZ4gZMX63c0pUvhoxp0DACwKcpt1znoPLFRn0s8V/2UICMs223QAHJHgD0/d51qzbsdLso3ON2T7TqtvbGSZUWGSbSXweapfEcZfJkhOoga8gBTv0zXvxDittb3DvNcjnMjmN4pZZ2UOWCh2Y/OYVVARhsGwSQ2RWk9+0kEcEQDMwZnACnADNIpBwCrAM2fZjfwX74F2NubzLjCKMDXJkBvYoAOrb4e2uqMHJ2RwVKsKcdabsiyeyfE4pEeOJiyxEbhSqjVk6VyT4htvaNgMAd6tLg/CI7aFYohhRuT4sx6sT4k/uA8K3anaUXGCTKTiakalWU4qybNGzt1db+JoxIOdbSqhYorNMscelnAJCkxkHY5DEeNd+w4yxlMQijWONxb5Vj/vBCJmCJoA5agheoPXYAVxuFRFn4npVWJS3RQ+yF9EhUMfLMifu3xW3w0Okqp9ToV5cmkyxyiTlmUK8j9+NZMlX3PiTvXl+l4xeLrx7Xvta6We1b+w9C0a38LSf/FFZRx6L7iMfgtw5HuLyfuArerUlbPE+Jn/rsPoaQfurbq2Yd3pQb4L0KdpJWxU/e5ClKVuOAUpSgFKUoBSlKAvL0efW229z/wCY9Kx6O/rbbe5/8x6ULjh/tQ5L0JJWCazShuKs4l6N1aySe35jTMqOYyVYNrxqCkAYxnPU7CoPfcKmhOJYnTfHeUgE79D0PQ9KsTtf27lhEkMcmieOVlbKAkxsS8bI3qjClVIIJOc1XV/xSWZtUsryH8dice4dB8KFXxioJ2ht8v8A01qUpQ4BXe4b2nMdtPAR/vItAfJLZVwVQb4VArSdB1bJPlwaUM4TcHdEgt+3NyscqFgxkLFXYd+JnzraMjGknJ+O9QjtUpMGrO6OrZ+kZ+lq69eF5b8yN0+6BHx8D9OKG6nXkqkJSexlncQ4ZHexwyvMQskamONtJiLSrqD8s41SAHYknGMgA71odoJna1uC5LPayxXA+aaI8tNBchWJLZVZ+9k56bYxXE7DXD3XDYQgj59q0luxlLALFIMlsoVYYAQbMM8sjNdzgMSo5jM0lwixxwOQkS24EwVogqg8xshhlyXzzNz1xQ0pYaptzpyulbhL85cL3PQJWqxs1lJeqPsGlaPC4zFrtnJL25CAnq8R3gk+Kd0/jI1b1es0asa1ONSGxq55lWpSo1JU5bU7HzImQR0z4jqPIj2jrUisOLxyKA7qkigEq+2DkZZNWxXOMMOmwODtUec7HHXBx7/Cvm2Ww4jIlk9qWEqSETmQc6N4dOplzsO8cYT4qRnHFj4xaV9pN6DnUjKVrauV142sSK+7S29sMyTx4O+osN9yPAf63qhu2vaxr+6YRBmQkKgO5OPIYGBnLePXc7benbr0aS8Ll+dZngY/NyomQfxX3AR/Znfwz4Ox9n3mkWMpCFJZ3wScb59XOnbOlPLckCouMFEskqjlkecnD0srN2PeuJF0eSqG06gox3gAeviSPIEy70d8aiktI4Q3zsYbUh641sQwz1GCOnSoN2lvHvGkljUiCDSCWYDLOcZwT3nY57q5OlT4KTXBtLlo2EiMVdSCpGxzXTRq9FK5wYzCrE09S9t6P0HSo12O7YreJpbCzqO8vgw+7X2eY8PdXY4rK2kRxH56ZuVF7GYHVJ7kQM5/J9tS7rQjTdRvJK5UfhqnSqjb6r2PvhcJezmfkPOtzck6EYKxiiKxqwYsoxi3z6wzqA8a2uDQQC4XSl7Aya5XjuGmMRCqIyx1u0bEa1wVJ6Dwr64hIkDW8EUN0WiTRAY2jjjPdVca5WCSPhcacMdyceNaXa/j08HC7l7hY0kcciIRtqYmTKsWPQMF1HAzunXfA8oqTqYmo5L/AHJPK+f1O2zerdiPS6cI0YKK/qkvArngU3NNxMft0zv9J1ftY11a0+E2vLgjXxAyfedz+s4rcq9JJKyPPsTU6StKXFilKV9OcUpSgFKUoBSlKAvH0dfWy39z/wCbJWKejn62W/8Aif5slKFww/2Ycl6ElpSlDeQrtJ6NlurlpzOya8ahpBwFjCrp+KgnPhmq47QcMgRi9rKZYgdJ1bMrYz0OCynfBx4HyyboSRmmukZsIFj05AIUsrazvsR0OD++qCuUw7ju7MR3d12JHdPl5UIDSEKcFeMdrefajzpSlCHFKUoBSlKA8uznEVtOIMsv/C3ymKXPqqx2DHw6sdz4O3lVpwdmhrlaZ9ZkMOVUGNf9nBEeoBiScnJ3A7qjGBvU/ErATRlD47g+RHQ/68CamHYDtrJNbyWrgG+gQiMSNgTBR3CW8xsD5jDeZFa01hZ/fpcn+H6X5IuWhsZGrT6Ke1e/f+SQ9puGF2WWDBuYVyY8gGWFicxny7ykox21AjoTXOtLtZUDocqfPYgjYqw6hgdiD0Ir6glluLl+Ty0EbIZLjllWQqvft2U4Mkjd3Xk6UXA9YA1q8V4U15C09jIbaebVswAS4CbCVM7glcESAAlSNQGxGehtLPAroK7vDj1W8/B+XIaV0WsY+kp5S9V+0eHF+0EMTLE0g5sjKioN275C5YD1Rv4/DNV52ZuZ5eKWfyQsZIiOh0YALNMzEghVKltWx22welaVvw97e8HylGieL52QydSQcKQfslLldxnPtxX6L9H3Y2Kys1whEs4EkzNlZWdxnl5G6qucAZ23J3Jqz1K/T2ktm40YTBrCxcb3b2kplSOWLTIqOrgBlcZVs+BRhuM+BFV56Vryxisntl5ayyFV0QhFYKrKzBjjCd0ZAO+cEA4JEx47bqiq5wscRaaTH2QSNgFP4ozq96DpX5fmmvLmY6oyzNLJnuZzK7M2ksRvl84B+5/F20nYcXinERK2ETlxKTyowc6FJ8W+yc7ZY9ceAAA8BHt5ZGd8b/GtnTFGrqw5kpGFKtiOM5GWyP8AeHAI8BvnLUsY5ZsQxK8jMe6ijV78DfHvGNs5o2krsGtaXTxOrxsVdTlSOoNX5wDh9zyGupYx8saHTDECF5SnGo4fYSM2Cc9AFXbeuD2L9HAs3SW4j591gvHChTTEFI77MzBWfLADfAPTONSyS54ou15buwlJMMsExI5hjP8Aw2DkRXALEoB62o+sGyKzpHSTrLoKD+ne9zfDsXbv5ZnVSw0FJVZr6ls4o+oIkLwvDJL88VE1rcSGXXG+/MaJ2YxuFxJtgEDBG9QXtrepcXsVnD/w1iMNjcGTbIJ8SCAu/jzPOpT2y7WNZQBQFa/nDJFsvNjiZyVLsMgsBgbHBcEjIBJg/CeHcmPB3Y95z5sfb5D/AF1rLRGFcpdPPYsl29vbbYm/wcWlsYqNLo4/yfkbtKUqylLFKUoBSlKAUpSgFKUoC7/Rx9bLf/E/zZKzWPRv9bIP8T/NelC4Yb7MOS9CTUpShvIPx/tTBA/EIpe8xVAse41holBGobAd7ffOM1U93o1nl6tG2A+Cw2GQSNjg5GcDIwcDpVydqOwSXMTlCBcFy4kYbt1AjYgZ0BcAeWkdd88rhnoiiCqZ5WZ8HUEwEyemDjVt+v8AVQg8Vhq9adrK3Hmyq6VPW9EFxk4nhxvg9/J8sjG30moPeWjRSPG4w6Eqw8iNjQiqtCpS/mrHlSlKGkUpSgFaHELFiySwsY54zlHGx26An/X0Vv0r40mrM2U6kqUlODzRJOAdrU4lH8lmYW9yWUTx4AFyg0h1VuoLIukgHOOmR07ljZg3AaYOkcTmKzhkIOG5fMebIzkBVYJu2lQ24zhay4jwpJsE5Vx6rr6wx094/wBbV07Dt9NAnJ4jD8qt+glUZkAII72cZODjJKnc7mq1jNFThd4fZw3q/Djws87ZJlxwWladeynlL1J/YWa38LPcIkkLuzWwZcSJHnCSCQYKlsaxjBAZdzW29pcw4aO9JVTkLeAyKNiozMrxyEb7cwvvv1rX7KcZs5lPya45hOO6zfOIqgKqCMgMEUDbY9ScnOa2+1Jb5HOsaM7vG6KFXUQXUqGI8hnPwqDp4nEYetqU24q+xrZ3P1JlwhOF3manHOIX9xA8XLszzkKKyXDjIYblVaE5yp8G8fGoCvo2vzbyQGW3jRiryfONg4ySzqIt+i4ydsHzNS3jNqwmHKHdWO2VImQ5mVJC4ET4BhdehO/hqC4DV4/UxpppY2bKSm9jYBdM8CyFiJGk9WRGKLoVgMCRN2C5EotJ4lxu5r/rnx9/vI5+hhfZ5kf4B6Fbdhrlu+cucEQaQuR1Bclj+oVMG4cnDhGlpZqY5NSScttM+QNSkO5+cOA+zMNwMHJAPv2bglM1xNJqHOSDIePlHmIriT5vUxGFMSk6jkqcHAFe/afittFERc3AhGVYYbEh0MHGgDL9VG6j4ioytiq9asoTk5rgtma4K17fg3xhGMbpWOPwyQTOptpsXFsXRkuNeqSGUq+iZW+cVw2O/g95ScENXj2l7Yx8NEuyy3lwwcRR5KqdCRoXPXGlF8ix6ADcR/jPpRmuMx8PjMaeqbiX1sD7kb4951HfoDUfsOEiMl2YyStktI+7Enr1/b1NTGF0TOq9eurR6u9783wvnbbyIrGaUp4dasHeQtLWR5XuLltdxJuSfsR00jwG222wGwrfpSrQkoqy2FMrVp1puc3mKUpX01ClKUApSlAKUpQClKUBd3o2+tkHvk/zXpT0blfqdCA6sQX1aTnSWYvpPkwDDIpQuGG+zDkvQk9KUobxSlKAVH+P9h7e8kSSQMGX1ihxrA6K236xv4ZqQUoYThGatJXRFOMeja0mjIjjELgYV0zgY6alzhvaevtqqOO9nJ7R9MyYyTpYHKvjGSp+I2ODvX6CqHelDgxms+Yo70B1/wBwjD/Rsf7poR2NwcJQc4KzXApulKUK4KUpQCsVmlAcy67PxOchSjdcxnTv546VuWvEeIwDEN+zDwWYax7u8G/Vivela6lKFRWnFPmrnZSx2IpfxkzZTt/xZRgrbP7SuP2MtZf0g8WYY02ye0An9rmtWlcny3CXv0a8Ds+dYq1rr33njc8W4nMMS35QHwgAT4ZUKf11owdnog2p9UjnctIc5Pnjx+Oa6lK6qdGnSVoRS5KxyVcfiKv8pGAMdKzSlbTiFKUoBSlYoDNKxTNAZpWM0zQGaVjNM0BmlYzTNATz0TcV0XEkTOqpImoBjjLoRjT4Z0ls+xR5ViuZ6ObiBL5TMQO6+gsRpDaTktn8XUB7TShYtHVP9Gza2su6lKUJUUpSgFKUoBXL7UqDY3WRkcmX9SNiupWvxGItDKoGosjgDzJUjFDCavFrsPzlSvS4tmjYo6lWXZlYYIPtFedCltWFKV9wwl2VVGWYhVA6kk4AHtyaA+KVKZPRlfAKeUrZ6gSLlffkgfQTWwPRTeaC3zWR0XWdR9gOnT9JodPwtbqPwIdSuxe9j7uJNb27hfMYbGPMKSQPaa49DRKEoZSVhSgFSXgPo/urnJ08pQNmmDLqz4KMZPvofYU51HaKuRqldXiHZe5hmaJoXZh00KzKw8GUgbit/hfo9vJnUGFokJ3eTA0jxOnOon2Y+ihkqFRvVUXfkRumKubg3oxtYd5AZ2/6mNI9yDb6c1JrPhsUSlYokjU7kIoUH3gDehJU9FVGvrdvMpvgPo9uLqBplKoPtYfI5mOpB8BnbPic++u3aeh6Q6TJcKo+yCKSR7ASQPjirSpQ74aNoxSurlbj0OLrGbo8vxHLAf3atWPjj4VM7DsvbQxqiQR4HiyhmJ8SWIyTXVpQ6aeFpU84xNL6iwfeIv0a/wAKz9R4PvMX5i/wrcpQ3akeBp/UeD7zF+Yv8KfUeD7zF+Yv8K3KUGpHgan1Jh+8x/mL/Cn1Jh+8x/mL/CtulBqx4Gp9SYfvMf5i/wAKyOFQ/eY/zF/hW1Sg1Y8DV+pcX3qP8xf4UrapQaq4ClKUMhSlKAUpSgFKUoDn8U7P29yPnoUc4wCR3gPIOO8PgahnGfRVbrFNJHLKpVSyqdLKNIJIOwJBxjrt7aUoc1bD06iblE5nZj0axzrzJZm0/cooU/nEn9lWFwjszbWwAihVT90Rqc+9zvSlDXhcPThBSUczqUpSh2io5a9grVLiWZkEhkJbTIFZE1HLaVx5+eceFYpQwlTjO2sr2OlZdm7aGTmRQRo+NOVXG3sHQH210qUofYxUckhSlKGQpSlAKUpQClKUApSlAKUpQClKUApSlAKUpQH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blog.tenthamendmentcenter.com/files/2012/01/washingt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599" y="2057400"/>
            <a:ext cx="4829175" cy="312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90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en-US" sz="3100" b="1" kern="12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3100" b="1" kern="12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3100" b="1" kern="12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WASHINGTON </a:t>
            </a:r>
            <a:r>
              <a:rPr lang="en-US" sz="3100" b="1" kern="12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STATE</a:t>
            </a:r>
            <a:br>
              <a:rPr lang="en-US" sz="3100" b="1" kern="12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2700" b="1" kern="12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Training Emphasis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334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§"/>
            </a:pPr>
            <a:r>
              <a:rPr lang="en-US" dirty="0" smtClean="0"/>
              <a:t>TAA is primarily a Training Program</a:t>
            </a:r>
          </a:p>
          <a:p>
            <a:pPr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§"/>
            </a:pPr>
            <a:r>
              <a:rPr lang="en-US" dirty="0" smtClean="0"/>
              <a:t>Longer training yields better results for some </a:t>
            </a:r>
          </a:p>
          <a:p>
            <a:pPr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§"/>
            </a:pPr>
            <a:r>
              <a:rPr lang="en-US" dirty="0"/>
              <a:t>Not judging “any” college as sufficient </a:t>
            </a:r>
            <a:r>
              <a:rPr lang="en-US" dirty="0" smtClean="0"/>
              <a:t>education </a:t>
            </a:r>
            <a:endParaRPr lang="en-US" dirty="0"/>
          </a:p>
          <a:p>
            <a:pPr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§"/>
            </a:pPr>
            <a:r>
              <a:rPr lang="en-US" dirty="0" smtClean="0"/>
              <a:t>Getting participant to next available level</a:t>
            </a:r>
          </a:p>
          <a:p>
            <a:pPr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§"/>
            </a:pPr>
            <a:r>
              <a:rPr lang="en-US" dirty="0" smtClean="0"/>
              <a:t>Combine pre-existing postsecondary credits with TAA training to get to Bachelor’s or next highest credential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7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800" b="1" kern="12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WASHINGTON STATE</a:t>
            </a:r>
            <a:r>
              <a:rPr lang="en-US" sz="2000" b="1" kern="12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2000" b="1" kern="12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2000" b="1" kern="12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Coordinated </a:t>
            </a:r>
            <a:r>
              <a:rPr lang="en-US" sz="2000" b="1" kern="12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outreach and service delivery (RR and labor unions</a:t>
            </a:r>
            <a:r>
              <a:rPr lang="en-US" sz="2000" b="1" kern="12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)</a:t>
            </a:r>
            <a:endParaRPr lang="en-US" sz="2000" b="1" kern="120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8763000" cy="47244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0"/>
              </a:spcAft>
              <a:buFont typeface="Wingdings" pitchFamily="2" charset="2"/>
              <a:buChar char="§"/>
            </a:pPr>
            <a:r>
              <a:rPr lang="en-US" dirty="0" smtClean="0"/>
              <a:t>TAA staff coordinate outreach with RR units (calculated gamble)</a:t>
            </a:r>
          </a:p>
          <a:p>
            <a:pPr>
              <a:spcBef>
                <a:spcPts val="0"/>
              </a:spcBef>
              <a:spcAft>
                <a:spcPts val="3000"/>
              </a:spcAft>
              <a:buFont typeface="Wingdings" pitchFamily="2" charset="2"/>
              <a:buChar char="§"/>
            </a:pPr>
            <a:r>
              <a:rPr lang="en-US" dirty="0" smtClean="0"/>
              <a:t>Labor Unions Provide Peer Workers/Liaison Capacity</a:t>
            </a:r>
          </a:p>
          <a:p>
            <a:pPr>
              <a:spcBef>
                <a:spcPts val="0"/>
              </a:spcBef>
              <a:spcAft>
                <a:spcPts val="3000"/>
              </a:spcAft>
              <a:buFont typeface="Wingdings" pitchFamily="2" charset="2"/>
              <a:buChar char="§"/>
            </a:pPr>
            <a:r>
              <a:rPr lang="en-US" dirty="0" smtClean="0"/>
              <a:t>Encourage training for “training resistant demographic”</a:t>
            </a:r>
          </a:p>
          <a:p>
            <a:pPr>
              <a:spcBef>
                <a:spcPts val="0"/>
              </a:spcBef>
              <a:spcAft>
                <a:spcPts val="3000"/>
              </a:spcAft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81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/>
              <a:t>WASHINGTON </a:t>
            </a:r>
            <a:r>
              <a:rPr lang="en-US" sz="3100" dirty="0" smtClean="0"/>
              <a:t>STATE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Coordination </a:t>
            </a:r>
            <a:r>
              <a:rPr lang="en-US" dirty="0"/>
              <a:t>with </a:t>
            </a:r>
            <a:r>
              <a:rPr lang="en-US" dirty="0" smtClean="0"/>
              <a:t>TACCCT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228" y="1219200"/>
            <a:ext cx="8915400" cy="5410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400" dirty="0" smtClean="0"/>
              <a:t>Air Washington Project (Round 1)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$20 million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Driven by Industry Needs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sz="2000" dirty="0" smtClean="0"/>
              <a:t>Workforce system channeling dislocated workers</a:t>
            </a:r>
          </a:p>
          <a:p>
            <a:pPr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</a:pPr>
            <a:r>
              <a:rPr lang="en-US" sz="2400" dirty="0" smtClean="0"/>
              <a:t>High-level of communication between CCs and workforce system in general. </a:t>
            </a:r>
          </a:p>
          <a:p>
            <a:pPr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</a:pPr>
            <a:r>
              <a:rPr lang="en-US" sz="2400" dirty="0" smtClean="0"/>
              <a:t>Regularly scheduled meetings for addressing participant needs 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400" dirty="0" smtClean="0"/>
              <a:t>High level of industry engagement: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for designing curriculum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identifying pre-existing proficiencies/skills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19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3100" b="1" kern="12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WASHINGTON STATE</a:t>
            </a:r>
            <a:r>
              <a:rPr lang="en-US" sz="2500" b="1" kern="12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en-US" sz="2500" b="1" kern="12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2500" b="1" kern="12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Incidental Supply </a:t>
            </a:r>
            <a:r>
              <a:rPr lang="en-US" sz="2500" b="1" kern="12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Allowance </a:t>
            </a:r>
            <a:r>
              <a:rPr lang="en-US" sz="2500" b="1" kern="120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for </a:t>
            </a:r>
            <a:r>
              <a:rPr lang="en-US" sz="2500" b="1" kern="12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1054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600"/>
              </a:spcAft>
              <a:buFont typeface="Wingdings" pitchFamily="2" charset="2"/>
              <a:buChar char="§"/>
            </a:pPr>
            <a:r>
              <a:rPr lang="en-US" dirty="0" smtClean="0"/>
              <a:t>Provides for those items that are not included in training related costs. 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/>
              <a:t>Includes: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Items not listed on curriculum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Calculators, pencils, paper, folders, binders</a:t>
            </a:r>
          </a:p>
          <a:p>
            <a:pPr lvl="1">
              <a:spcBef>
                <a:spcPts val="0"/>
              </a:spcBef>
              <a:spcAft>
                <a:spcPts val="3600"/>
              </a:spcAft>
            </a:pPr>
            <a:r>
              <a:rPr lang="en-US" dirty="0" smtClean="0"/>
              <a:t>Anything essential to course of study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smtClean="0"/>
              <a:t>$40 “soft” cap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WASHINGTON STATE</a:t>
            </a:r>
            <a:br>
              <a:rPr lang="en-US" dirty="0" smtClean="0"/>
            </a:br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Amy L. Smith, MA, LMHC</a:t>
            </a:r>
          </a:p>
          <a:p>
            <a:pPr marL="400050" lvl="1" indent="0">
              <a:buNone/>
            </a:pPr>
            <a:r>
              <a:rPr lang="en-US" sz="2400" dirty="0" smtClean="0"/>
              <a:t>Director of Policy, Program Administration &amp; Technical Assistance</a:t>
            </a:r>
          </a:p>
          <a:p>
            <a:pPr marL="400050" lvl="1" indent="0">
              <a:buNone/>
            </a:pPr>
            <a:r>
              <a:rPr lang="en-US" sz="2400" dirty="0" smtClean="0"/>
              <a:t>Washington Employment Security Department</a:t>
            </a:r>
          </a:p>
          <a:p>
            <a:pPr marL="400050" lvl="1" indent="0">
              <a:buNone/>
            </a:pPr>
            <a:r>
              <a:rPr lang="en-US" sz="2400" dirty="0" smtClean="0"/>
              <a:t>Phone:  360/407-1376</a:t>
            </a:r>
          </a:p>
          <a:p>
            <a:pPr marL="400050" lvl="1" indent="0">
              <a:buNone/>
            </a:pPr>
            <a:r>
              <a:rPr lang="en-US" sz="2400" dirty="0" smtClean="0"/>
              <a:t>Email:  </a:t>
            </a:r>
            <a:r>
              <a:rPr lang="en-US" sz="2400" dirty="0" smtClean="0">
                <a:hlinkClick r:id="rId3"/>
              </a:rPr>
              <a:t>asmith@esd.wa.gov</a:t>
            </a:r>
            <a:endParaRPr lang="en-US" sz="2400" dirty="0" smtClean="0"/>
          </a:p>
          <a:p>
            <a:pPr marL="400050" lvl="1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#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657600"/>
            <a:ext cx="3905250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4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BREAKOUT ROOMS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1600" dirty="0" smtClean="0"/>
          </a:p>
          <a:p>
            <a:pPr marL="0" indent="0" algn="ctr">
              <a:buNone/>
            </a:pPr>
            <a:endParaRPr lang="en-US" sz="1600" dirty="0"/>
          </a:p>
          <a:p>
            <a:pPr marL="0" indent="0" algn="ctr">
              <a:buNone/>
            </a:pPr>
            <a:endParaRPr lang="en-US" sz="1600" dirty="0" smtClean="0"/>
          </a:p>
          <a:p>
            <a:pPr marL="0" indent="0" algn="ctr">
              <a:buNone/>
            </a:pPr>
            <a:endParaRPr lang="en-US" sz="1600" dirty="0"/>
          </a:p>
          <a:p>
            <a:pPr marL="0" indent="0" algn="ctr">
              <a:buNone/>
            </a:pPr>
            <a:endParaRPr lang="en-US" sz="1600" dirty="0" smtClean="0"/>
          </a:p>
          <a:p>
            <a:pPr marL="0" indent="0" algn="ctr">
              <a:buNone/>
            </a:pPr>
            <a:r>
              <a:rPr lang="en-US" sz="1600" dirty="0" smtClean="0"/>
              <a:t>CONVERSATION WITH SPEECH BUBBLES</a:t>
            </a:r>
            <a:endParaRPr lang="en-US" sz="1600" dirty="0"/>
          </a:p>
        </p:txBody>
      </p:sp>
      <p:pic>
        <p:nvPicPr>
          <p:cNvPr id="6146" name="Picture 2" descr="\\ETA-940-01\shared\ETA\CoP Managers\Graphics\iStock_000022382935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47800"/>
            <a:ext cx="5791200" cy="457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30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7025" y="1501775"/>
            <a:ext cx="8410575" cy="5033963"/>
          </a:xfrm>
        </p:spPr>
        <p:txBody>
          <a:bodyPr anchor="ctr"/>
          <a:lstStyle/>
          <a:p>
            <a:pPr>
              <a:spcAft>
                <a:spcPts val="3000"/>
              </a:spcAft>
            </a:pPr>
            <a:r>
              <a:rPr lang="en-US" dirty="0" smtClean="0"/>
              <a:t>Press *6 to unmute your line and participate </a:t>
            </a:r>
            <a:r>
              <a:rPr lang="en-US" dirty="0"/>
              <a:t>in </a:t>
            </a:r>
            <a:r>
              <a:rPr lang="en-US" dirty="0" smtClean="0"/>
              <a:t>an open </a:t>
            </a:r>
            <a:r>
              <a:rPr lang="en-US" dirty="0"/>
              <a:t>discussion with presenters and </a:t>
            </a:r>
            <a:r>
              <a:rPr lang="en-US" dirty="0" smtClean="0"/>
              <a:t>peers</a:t>
            </a:r>
            <a:endParaRPr lang="en-US" dirty="0"/>
          </a:p>
          <a:p>
            <a:pPr>
              <a:spcAft>
                <a:spcPts val="3000"/>
              </a:spcAft>
            </a:pPr>
            <a:r>
              <a:rPr lang="en-US" dirty="0"/>
              <a:t>Be courteous. Reduce extraneous noise for the best audio quality by muting your phone, if you are not speaking.</a:t>
            </a:r>
          </a:p>
          <a:p>
            <a:pPr>
              <a:spcAft>
                <a:spcPts val="3000"/>
              </a:spcAft>
            </a:pPr>
            <a:r>
              <a:rPr lang="en-US" dirty="0"/>
              <a:t>Choose the discussion room based on the number shown on your screen.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BREAKOUT ROOMS</a:t>
            </a:r>
            <a:endParaRPr lang="en-US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3674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490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1400" dirty="0" smtClean="0"/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endParaRPr lang="en-US" sz="1400" dirty="0" smtClean="0"/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endParaRPr lang="en-US" sz="1400" dirty="0" smtClean="0"/>
          </a:p>
          <a:p>
            <a:pPr marL="0" indent="0" algn="ctr">
              <a:buNone/>
            </a:pPr>
            <a:r>
              <a:rPr lang="en-US" sz="1400" dirty="0" smtClean="0"/>
              <a:t>REVIEW</a:t>
            </a:r>
            <a:endParaRPr lang="en-US" sz="1400" dirty="0"/>
          </a:p>
        </p:txBody>
      </p:sp>
      <p:pic>
        <p:nvPicPr>
          <p:cNvPr id="7171" name="Picture 3" descr="\\ETA-940-01\shared\ETA\CoP Managers\Graphics\iStock_000023184029Mediu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14" y="0"/>
            <a:ext cx="91585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6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FOR FUTURE WEBINARS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1800" dirty="0" smtClean="0"/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endParaRPr lang="en-US" sz="1800" dirty="0" smtClean="0"/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endParaRPr lang="en-US" sz="1800" dirty="0" smtClean="0"/>
          </a:p>
          <a:p>
            <a:pPr marL="0" indent="0" algn="ctr">
              <a:buNone/>
            </a:pPr>
            <a:r>
              <a:rPr lang="en-US" sz="1800" dirty="0" smtClean="0"/>
              <a:t>Pleading girl</a:t>
            </a:r>
            <a:endParaRPr lang="en-US" sz="1800" dirty="0"/>
          </a:p>
        </p:txBody>
      </p:sp>
      <p:pic>
        <p:nvPicPr>
          <p:cNvPr id="8194" name="Picture 2" descr="\\ETA-940-01\shared\ETA\CoP Managers\Graphics\iStock_000008424247Smal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8" t="12660" r="16072" b="11997"/>
          <a:stretch/>
        </p:blipFill>
        <p:spPr bwMode="auto">
          <a:xfrm>
            <a:off x="2420282" y="1371600"/>
            <a:ext cx="4219706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41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Poll: Topics for Future Webinars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763000" cy="5105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Choose as many topics as you like:</a:t>
            </a:r>
          </a:p>
          <a:p>
            <a:r>
              <a:rPr lang="en-US" dirty="0" smtClean="0"/>
              <a:t>TAACCCT Coordination</a:t>
            </a:r>
          </a:p>
          <a:p>
            <a:r>
              <a:rPr lang="en-US" dirty="0" smtClean="0"/>
              <a:t>Outreach/Rapid Response</a:t>
            </a:r>
          </a:p>
          <a:p>
            <a:r>
              <a:rPr lang="en-US" dirty="0" err="1" smtClean="0"/>
              <a:t>Coenrollment</a:t>
            </a:r>
            <a:endParaRPr lang="en-US" dirty="0" smtClean="0"/>
          </a:p>
          <a:p>
            <a:r>
              <a:rPr lang="en-US" dirty="0" smtClean="0"/>
              <a:t>Coordination with UI</a:t>
            </a:r>
          </a:p>
          <a:p>
            <a:r>
              <a:rPr lang="en-US" dirty="0" smtClean="0"/>
              <a:t>RTAA</a:t>
            </a:r>
          </a:p>
          <a:p>
            <a:r>
              <a:rPr lang="en-US" dirty="0" smtClean="0"/>
              <a:t>Completion TRA/Benchmarks</a:t>
            </a:r>
          </a:p>
          <a:p>
            <a:r>
              <a:rPr lang="en-US" dirty="0" smtClean="0"/>
              <a:t>Union collaboration/peer counseling</a:t>
            </a:r>
          </a:p>
          <a:p>
            <a:r>
              <a:rPr lang="en-US" dirty="0" smtClean="0"/>
              <a:t>Other (please type in chat window)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39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enter your questions </a:t>
            </a:r>
            <a:r>
              <a:rPr lang="en-US" dirty="0" smtClean="0"/>
              <a:t>in </a:t>
            </a:r>
            <a:r>
              <a:rPr lang="en-US" dirty="0"/>
              <a:t>the Chat Room!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475" y="1771650"/>
            <a:ext cx="3810000" cy="3790950"/>
          </a:xfrm>
          <a:prstGeom prst="rect">
            <a:avLst/>
          </a:prstGeom>
          <a:effectLst>
            <a:reflection blurRad="6350" stA="50000" endA="275" endPos="40000" dist="101600" dir="5400000" sy="-100000" algn="bl" rotWithShape="0"/>
          </a:effec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0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Speakers’ Contact Information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52400" y="1400572"/>
            <a:ext cx="5334000" cy="16291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 smtClean="0">
              <a:solidFill>
                <a:srgbClr val="C00000"/>
              </a:solidFill>
              <a:latin typeface="Tahoma" pitchFamily="34" charset="0"/>
            </a:endParaRPr>
          </a:p>
          <a:p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Speaker:	     Garrett Prendergast</a:t>
            </a:r>
          </a:p>
          <a:p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Title:	     Program Analyst	</a:t>
            </a:r>
          </a:p>
          <a:p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Organization: DOLETA/ OTAA	</a:t>
            </a:r>
          </a:p>
          <a:p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Email:	      </a:t>
            </a:r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  <a:hlinkClick r:id="rId3"/>
              </a:rPr>
              <a:t>prendergast.garrett@dol.gov</a:t>
            </a:r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 </a:t>
            </a:r>
            <a:endParaRPr lang="en-US" sz="1600" dirty="0" smtClean="0">
              <a:solidFill>
                <a:srgbClr val="C00000"/>
              </a:solidFill>
              <a:latin typeface="Tahoma" pitchFamily="34" charset="0"/>
            </a:endParaRPr>
          </a:p>
          <a:p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Telephone:     202-693-2637	</a:t>
            </a:r>
            <a:endParaRPr lang="en-US" sz="1600" dirty="0">
              <a:solidFill>
                <a:srgbClr val="C00000"/>
              </a:solidFill>
              <a:latin typeface="Tahoma" pitchFamily="34" charset="0"/>
            </a:endParaRPr>
          </a:p>
          <a:p>
            <a:endParaRPr lang="en-US" sz="1600" dirty="0" smtClean="0">
              <a:solidFill>
                <a:srgbClr val="C00000"/>
              </a:solidFill>
              <a:latin typeface="Tahoma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52400" y="3171428"/>
            <a:ext cx="5358114" cy="14767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 smtClean="0">
              <a:solidFill>
                <a:srgbClr val="C00000"/>
              </a:solidFill>
              <a:latin typeface="Tahoma" pitchFamily="34" charset="0"/>
            </a:endParaRPr>
          </a:p>
          <a:p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Speaker:        Deborah Galloway</a:t>
            </a:r>
          </a:p>
          <a:p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Title:	      Program Analyst</a:t>
            </a:r>
          </a:p>
          <a:p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Organization:  DOLETA/OFAM</a:t>
            </a:r>
          </a:p>
          <a:p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Email:            </a:t>
            </a:r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  <a:hlinkClick r:id="rId4"/>
              </a:rPr>
              <a:t>galloway.deborah@dol.gov</a:t>
            </a:r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 </a:t>
            </a:r>
            <a:endParaRPr lang="en-US" sz="1600" dirty="0" smtClean="0">
              <a:solidFill>
                <a:srgbClr val="C00000"/>
              </a:solidFill>
              <a:latin typeface="Tahoma" pitchFamily="34" charset="0"/>
            </a:endParaRPr>
          </a:p>
          <a:p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Telephone:      312-596-5456</a:t>
            </a:r>
          </a:p>
          <a:p>
            <a:endParaRPr lang="en-US" sz="1600" dirty="0" smtClean="0">
              <a:solidFill>
                <a:srgbClr val="C00000"/>
              </a:solidFill>
              <a:latin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52400" y="4847828"/>
            <a:ext cx="5358114" cy="14767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Speaker:        Susan Worden</a:t>
            </a:r>
            <a:endParaRPr lang="en-US" sz="1600" dirty="0">
              <a:solidFill>
                <a:srgbClr val="C00000"/>
              </a:solidFill>
              <a:latin typeface="Tahoma" pitchFamily="34" charset="0"/>
            </a:endParaRPr>
          </a:p>
          <a:p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Title:             Program Analyst       </a:t>
            </a:r>
            <a:endParaRPr lang="en-US" sz="1600" dirty="0">
              <a:solidFill>
                <a:srgbClr val="C00000"/>
              </a:solidFill>
              <a:latin typeface="Tahoma" pitchFamily="34" charset="0"/>
            </a:endParaRPr>
          </a:p>
          <a:p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Organization:  DOLETA/OTAA</a:t>
            </a:r>
            <a:endParaRPr lang="en-US" sz="1600" dirty="0">
              <a:solidFill>
                <a:srgbClr val="C00000"/>
              </a:solidFill>
              <a:latin typeface="Tahoma" pitchFamily="34" charset="0"/>
            </a:endParaRPr>
          </a:p>
          <a:p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Email:	      </a:t>
            </a:r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  <a:hlinkClick r:id="rId5"/>
              </a:rPr>
              <a:t>worden.susan@dol.gov</a:t>
            </a:r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 </a:t>
            </a:r>
            <a:endParaRPr lang="en-US" sz="1600" dirty="0" smtClean="0">
              <a:solidFill>
                <a:srgbClr val="C00000"/>
              </a:solidFill>
              <a:latin typeface="Tahoma" pitchFamily="34" charset="0"/>
            </a:endParaRPr>
          </a:p>
          <a:p>
            <a:r>
              <a:rPr lang="en-US" sz="1600" dirty="0" smtClean="0">
                <a:solidFill>
                  <a:srgbClr val="C00000"/>
                </a:solidFill>
                <a:latin typeface="Tahoma" pitchFamily="34" charset="0"/>
              </a:rPr>
              <a:t>Telephone:     202-693-3517</a:t>
            </a:r>
            <a:endParaRPr lang="en-US" sz="1600" dirty="0">
              <a:solidFill>
                <a:srgbClr val="C00000"/>
              </a:solidFill>
              <a:latin typeface="Tahoma" pitchFamily="34" charset="0"/>
            </a:endParaRPr>
          </a:p>
        </p:txBody>
      </p:sp>
      <p:pic>
        <p:nvPicPr>
          <p:cNvPr id="5123" name="Picture 3" descr="C:\Users\mlamb\AppData\Local\Microsoft\Windows\Temporary Internet Files\Content.IE5\6LU72YX7\MP900438672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657" y="1600200"/>
            <a:ext cx="3436144" cy="2971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275" endPos="40000" dist="101600" dir="5400000" sy="-100000" algn="bl" rotWithShape="0"/>
          </a:effectLst>
          <a:extLst/>
        </p:spPr>
      </p:pic>
      <p:sp>
        <p:nvSpPr>
          <p:cNvPr id="4" name="TextBox 3"/>
          <p:cNvSpPr txBox="1"/>
          <p:nvPr/>
        </p:nvSpPr>
        <p:spPr>
          <a:xfrm>
            <a:off x="7634514" y="2543628"/>
            <a:ext cx="10051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rgbClr val="C00000"/>
                </a:solidFill>
              </a:rPr>
              <a:t>CONTACT</a:t>
            </a:r>
          </a:p>
          <a:p>
            <a:pPr algn="ctr"/>
            <a:r>
              <a:rPr lang="en-US" sz="1500" b="1" dirty="0" smtClean="0">
                <a:solidFill>
                  <a:srgbClr val="C00000"/>
                </a:solidFill>
              </a:rPr>
              <a:t>US!</a:t>
            </a:r>
            <a:endParaRPr lang="en-US" sz="15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09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1367" y="1600200"/>
            <a:ext cx="7620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Thank You!</a:t>
            </a:r>
          </a:p>
          <a:p>
            <a:pPr marL="0" indent="0" algn="ctr"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Aft>
                <a:spcPts val="0"/>
              </a:spcAft>
              <a:buNone/>
            </a:pPr>
            <a:r>
              <a:rPr lang="en-US" sz="2400" dirty="0" smtClean="0"/>
              <a:t>Find resources for workforce system success at: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en-US" sz="2400" dirty="0" smtClean="0">
                <a:hlinkClick r:id="rId3"/>
              </a:rPr>
              <a:t>www.workforce3one.org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79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UIDATA" val="&lt;database version=&quot;8.0&quot;&gt;&lt;object type=&quot;1&quot; unique_id=&quot;10001&quot;&gt;&lt;object type=&quot;2&quot; unique_id=&quot;11404&quot;&gt;&lt;object type=&quot;3&quot; unique_id=&quot;11405&quot;&gt;&lt;property id=&quot;20148&quot; value=&quot;5&quot;/&gt;&lt;property id=&quot;20300&quot; value=&quot;Slide 1 - &amp;quot;TAA Fiscal and State Promising Practices Webinar&amp;quot;&quot;/&gt;&lt;property id=&quot;20307&quot; value=&quot;256&quot;/&gt;&lt;/object&gt;&lt;object type=&quot;3&quot; unique_id=&quot;11411&quot;&gt;&lt;property id=&quot;20148&quot; value=&quot;5&quot;/&gt;&lt;property id=&quot;20300&quot; value=&quot;Slide 2 - &amp;quot;Where are you?&amp;quot;&quot;/&gt;&lt;property id=&quot;20307&quot; value=&quot;259&quot;/&gt;&lt;/object&gt;&lt;object type=&quot;3&quot; unique_id=&quot;11413&quot;&gt;&lt;property id=&quot;20148&quot; value=&quot;5&quot;/&gt;&lt;property id=&quot;20300&quot; value=&quot;Slide 3 - &amp;quot;WELCOME  STATE FISCAL AND TAA PROGRAM STAFF!&amp;quot;&quot;/&gt;&lt;property id=&quot;20307&quot; value=&quot;365&quot;/&gt;&lt;/object&gt;&lt;object type=&quot;3&quot; unique_id=&quot;11414&quot;&gt;&lt;property id=&quot;20148&quot; value=&quot;5&quot;/&gt;&lt;property id=&quot;20300&quot; value=&quot;Slide 4 - &amp;quot;AGENDA Part One-Funding Rules and Status&amp;quot;&quot;/&gt;&lt;property id=&quot;20307&quot; value=&quot;266&quot;/&gt;&lt;/object&gt;&lt;object type=&quot;3&quot; unique_id=&quot;11415&quot;&gt;&lt;property id=&quot;20148&quot; value=&quot;5&quot;/&gt;&lt;property id=&quot;20300&quot; value=&quot;Slide 5 - &amp;quot;AGENDA  Part Two-Examples of  Promising Practices&amp;quot;&quot;/&gt;&lt;property id=&quot;20307&quot; value=&quot;305&quot;/&gt;&lt;/object&gt;&lt;object type=&quot;3&quot; unique_id=&quot;11416&quot;&gt;&lt;property id=&quot;20148&quot; value=&quot;5&quot;/&gt;&lt;property id=&quot;20300&quot; value=&quot;Slide 6 - &amp;quot;AGENDA Part 3- Breakout Rooms&amp;quot;&quot;/&gt;&lt;property id=&quot;20307&quot; value=&quot;306&quot;/&gt;&lt;/object&gt;&lt;object type=&quot;3&quot; unique_id=&quot;11417&quot;&gt;&lt;property id=&quot;20148&quot; value=&quot;5&quot;/&gt;&lt;property id=&quot;20300&quot; value=&quot;Slide 7 - &amp;quot;AGENDA Part Four – Recap and Close&amp;quot;&quot;/&gt;&lt;property id=&quot;20307&quot; value=&quot;307&quot;/&gt;&lt;/object&gt;&lt;object type=&quot;3&quot; unique_id=&quot;11418&quot;&gt;&lt;property id=&quot;20148&quot; value=&quot;5&quot;/&gt;&lt;property id=&quot;20300&quot; value=&quot;Slide 8 - &amp;quot;Current Funding Status and Structure&amp;quot;&quot;/&gt;&lt;property id=&quot;20307&quot; value=&quot;366&quot;/&gt;&lt;/object&gt;&lt;object type=&quot;3&quot; unique_id=&quot;11419&quot;&gt;&lt;property id=&quot;20148&quot; value=&quot;5&quot;/&gt;&lt;property id=&quot;20300&quot; value=&quot;Slide 9 - &amp;quot;TAA Current Funding Status&amp;quot;&quot;/&gt;&lt;property id=&quot;20307&quot; value=&quot;288&quot;/&gt;&lt;/object&gt;&lt;object type=&quot;3&quot; unique_id=&quot;11420&quot;&gt;&lt;property id=&quot;20148&quot; value=&quot;5&quot;/&gt;&lt;property id=&quot;20300&quot; value=&quot;Slide 10 - &amp;quot;TEGL 15-12&amp;quot;&quot;/&gt;&lt;property id=&quot;20307&quot; value=&quot;278&quot;/&gt;&lt;/object&gt;&lt;object type=&quot;3&quot; unique_id=&quot;11421&quot;&gt;&lt;property id=&quot;20148&quot; value=&quot;5&quot;/&gt;&lt;property id=&quot;20300&quot; value=&quot;Slide 11&quot;/&gt;&lt;property id=&quot;20307&quot; value=&quot;309&quot;/&gt;&lt;/object&gt;&lt;object type=&quot;3&quot; unique_id=&quot;11422&quot;&gt;&lt;property id=&quot;20148&quot; value=&quot;5&quot;/&gt;&lt;property id=&quot;20300&quot; value=&quot;Slide 12 - &amp;quot;Cost Categories*&amp;quot;&quot;/&gt;&lt;property id=&quot;20307&quot; value=&quot;318&quot;/&gt;&lt;/object&gt;&lt;object type=&quot;3&quot; unique_id=&quot;11423&quot;&gt;&lt;property id=&quot;20148&quot; value=&quot;5&quot;/&gt;&lt;property id=&quot;20300&quot; value=&quot;Slide 13 - &amp;quot;TAA Allocation Rules in Contributing to Shared Resources&amp;quot;&quot;/&gt;&lt;property id=&quot;20307&quot; value=&quot;371&quot;/&gt;&lt;/object&gt;&lt;object type=&quot;3&quot; unique_id=&quot;11424&quot;&gt;&lt;property id=&quot;20148&quot; value=&quot;5&quot;/&gt;&lt;property id=&quot;20300&quot; value=&quot;Slide 14 - &amp;quot;Program, Case Management &amp;amp; Administrative Activities&amp;quot;&quot;/&gt;&lt;property id=&quot;20307&quot; value=&quot;345&quot;/&gt;&lt;/object&gt;&lt;object type=&quot;3&quot; unique_id=&quot;11425&quot;&gt;&lt;property id=&quot;20148&quot; value=&quot;5&quot;/&gt;&lt;property id=&quot;20300&quot; value=&quot;Slide 15 - &amp;quot;Case Management Systems&amp;quot;&quot;/&gt;&lt;property id=&quot;20307&quot; value=&quot;346&quot;/&gt;&lt;/object&gt;&lt;object type=&quot;3&quot; unique_id=&quot;11426&quot;&gt;&lt;property id=&quot;20148&quot; value=&quot;5&quot;/&gt;&lt;property id=&quot;20300&quot; value=&quot;Slide 16 - &amp;quot;MIS &amp;amp; IT Infrastructure&amp;quot;&quot;/&gt;&lt;property id=&quot;20307&quot; value=&quot;347&quot;/&gt;&lt;/object&gt;&lt;object type=&quot;3&quot; unique_id=&quot;11427&quot;&gt;&lt;property id=&quot;20148&quot; value=&quot;5&quot;/&gt;&lt;property id=&quot;20300&quot; value=&quot;Slide 17 - &amp;quot;2 CFR Part 225 Uniform Cost Principles&amp;quot;&quot;/&gt;&lt;property id=&quot;20307&quot; value=&quot;349&quot;/&gt;&lt;/object&gt;&lt;object type=&quot;3&quot; unique_id=&quot;11428&quot;&gt;&lt;property id=&quot;20148&quot; value=&quot;5&quot;/&gt;&lt;property id=&quot;20300&quot; value=&quot;Slide 18 - &amp;quot;Promising Practices: Strategies for Spending &amp;quot;&quot;/&gt;&lt;property id=&quot;20307&quot; value=&quot;350&quot;/&gt;&lt;/object&gt;&lt;object type=&quot;3&quot; unique_id=&quot;11429&quot;&gt;&lt;property id=&quot;20148&quot; value=&quot;5&quot;/&gt;&lt;property id=&quot;20300&quot; value=&quot;Slide 19 - &amp;quot;Promising Practices:  Strategies for Spending&amp;quot;&quot;/&gt;&lt;property id=&quot;20307&quot; value=&quot;372&quot;/&gt;&lt;/object&gt;&lt;object type=&quot;3&quot; unique_id=&quot;11430&quot;&gt;&lt;property id=&quot;20148&quot; value=&quot;5&quot;/&gt;&lt;property id=&quot;20300&quot; value=&quot;Slide 20 - &amp;quot;PROMISING PRACTICES&amp;quot;&quot;/&gt;&lt;property id=&quot;20307&quot; value=&quot;367&quot;/&gt;&lt;/object&gt;&lt;object type=&quot;3&quot; unique_id=&quot;11431&quot;&gt;&lt;property id=&quot;20148&quot; value=&quot;5&quot;/&gt;&lt;property id=&quot;20300&quot; value=&quot;Slide 21 - &amp;quot;SOUTH CAROLINA CASE MANAGEMENT SYSTEM Pietà (Michelangelo)&amp;quot;&quot;/&gt;&lt;property id=&quot;20307&quot; value=&quot;322&quot;/&gt;&lt;/object&gt;&lt;object type=&quot;3&quot; unique_id=&quot;11432&quot;&gt;&lt;property id=&quot;20148&quot; value=&quot;5&quot;/&gt;&lt;property id=&quot;20300&quot; value=&quot;Slide 22&quot;/&gt;&lt;property id=&quot;20307&quot; value=&quot;335&quot;/&gt;&lt;/object&gt;&lt;object type=&quot;3&quot; unique_id=&quot;11433&quot;&gt;&lt;property id=&quot;20148&quot; value=&quot;5&quot;/&gt;&lt;property id=&quot;20300&quot; value=&quot;Slide 23&quot;/&gt;&lt;property id=&quot;20307&quot; value=&quot;324&quot;/&gt;&lt;/object&gt;&lt;object type=&quot;3&quot; unique_id=&quot;11435&quot;&gt;&lt;property id=&quot;20148&quot; value=&quot;5&quot;/&gt;&lt;property id=&quot;20300&quot; value=&quot;Slide 24&quot;/&gt;&lt;property id=&quot;20307&quot; value=&quot;323&quot;/&gt;&lt;/object&gt;&lt;object type=&quot;3&quot; unique_id=&quot;11436&quot;&gt;&lt;property id=&quot;20148&quot; value=&quot;5&quot;/&gt;&lt;property id=&quot;20300&quot; value=&quot;Slide 25&quot;/&gt;&lt;property id=&quot;20307&quot; value=&quot;325&quot;/&gt;&lt;/object&gt;&lt;object type=&quot;3&quot; unique_id=&quot;11437&quot;&gt;&lt;property id=&quot;20148&quot; value=&quot;5&quot;/&gt;&lt;property id=&quot;20300&quot; value=&quot;Slide 26&quot;/&gt;&lt;property id=&quot;20307&quot; value=&quot;326&quot;/&gt;&lt;/object&gt;&lt;object type=&quot;3&quot; unique_id=&quot;11438&quot;&gt;&lt;property id=&quot;20148&quot; value=&quot;5&quot;/&gt;&lt;property id=&quot;20300&quot; value=&quot;Slide 27&quot;/&gt;&lt;property id=&quot;20307&quot; value=&quot;337&quot;/&gt;&lt;/object&gt;&lt;object type=&quot;3&quot; unique_id=&quot;11439&quot;&gt;&lt;property id=&quot;20148&quot; value=&quot;5&quot;/&gt;&lt;property id=&quot;20300&quot; value=&quot;Slide 28 - &amp;quot;SOUTH CAROLINA CASE MANAGEMENT SYSTEM&amp;quot;&quot;/&gt;&lt;property id=&quot;20307&quot; value=&quot;327&quot;/&gt;&lt;/object&gt;&lt;object type=&quot;3&quot; unique_id=&quot;11440&quot;&gt;&lt;property id=&quot;20148&quot; value=&quot;5&quot;/&gt;&lt;property id=&quot;20300&quot; value=&quot;Slide 29 - &amp;quot;SOUTH CAROLINA CASE MANAGEMENT SYSTEM Tracking TAA Payments via Individual Fund Tracking&amp;quot;&quot;/&gt;&lt;property id=&quot;20307&quot; value=&quot;338&quot;/&gt;&lt;/object&gt;&lt;object type=&quot;3&quot; unique_id=&quot;11441&quot;&gt;&lt;property id=&quot;20148&quot; value=&quot;5&quot;/&gt;&lt;property id=&quot;20300&quot; value=&quot;Slide 30 - &amp;quot;Monitoring and Managing SC TAA&amp;quot;&quot;/&gt;&lt;property id=&quot;20307&quot; value=&quot;339&quot;/&gt;&lt;/object&gt;&lt;object type=&quot;3&quot; unique_id=&quot;11442&quot;&gt;&lt;property id=&quot;20148&quot; value=&quot;5&quot;/&gt;&lt;property id=&quot;20300&quot; value=&quot;Slide 31 - &amp;quot;SOUTH CAROLINA CASE MANAGEMENT SYSTEM&amp;quot;&quot;/&gt;&lt;property id=&quot;20307&quot; value=&quot;340&quot;/&gt;&lt;/object&gt;&lt;object type=&quot;3&quot; unique_id=&quot;11443&quot;&gt;&lt;property id=&quot;20148&quot; value=&quot;5&quot;/&gt;&lt;property id=&quot;20300&quot; value=&quot;Slide 32&quot;/&gt;&lt;property id=&quot;20307&quot; value=&quot;386&quot;/&gt;&lt;/object&gt;&lt;object type=&quot;3&quot; unique_id=&quot;11444&quot;&gt;&lt;property id=&quot;20148&quot; value=&quot;5&quot;/&gt;&lt;property id=&quot;20300&quot; value=&quot;Slide 33&quot;/&gt;&lt;property id=&quot;20307&quot; value=&quot;387&quot;/&gt;&lt;/object&gt;&lt;object type=&quot;3&quot; unique_id=&quot;11445&quot;&gt;&lt;property id=&quot;20148&quot; value=&quot;5&quot;/&gt;&lt;property id=&quot;20300&quot; value=&quot;Slide 34 - &amp;quot;SC PROMISING PRACTICES Modifying Commuting Distance&amp;quot;&quot;/&gt;&lt;property id=&quot;20307&quot; value=&quot;388&quot;/&gt;&lt;/object&gt;&lt;object type=&quot;3&quot; unique_id=&quot;11446&quot;&gt;&lt;property id=&quot;20148&quot; value=&quot;5&quot;/&gt;&lt;property id=&quot;20300&quot; value=&quot;Slide 35 - &amp;quot;SC PROMISING PRACTICES Modifying Commuting Distance&amp;quot;&quot;/&gt;&lt;property id=&quot;20307&quot; value=&quot;389&quot;/&gt;&lt;/object&gt;&lt;object type=&quot;3&quot; unique_id=&quot;11447&quot;&gt;&lt;property id=&quot;20148&quot; value=&quot;5&quot;/&gt;&lt;property id=&quot;20300&quot; value=&quot;Slide 36 - &amp;quot;SC PROMISING PRACTICES Modifying Commuting Distance&amp;quot;&quot;/&gt;&lt;property id=&quot;20307&quot; value=&quot;390&quot;/&gt;&lt;/object&gt;&lt;object type=&quot;3&quot; unique_id=&quot;11448&quot;&gt;&lt;property id=&quot;20148&quot; value=&quot;5&quot;/&gt;&lt;property id=&quot;20300&quot; value=&quot;Slide 37&quot;/&gt;&lt;property id=&quot;20307&quot; value=&quot;391&quot;/&gt;&lt;/object&gt;&lt;object type=&quot;3&quot; unique_id=&quot;11449&quot;&gt;&lt;property id=&quot;20148&quot; value=&quot;5&quot;/&gt;&lt;property id=&quot;20300&quot; value=&quot;Slide 38&quot;/&gt;&lt;property id=&quot;20307&quot; value=&quot;392&quot;/&gt;&lt;/object&gt;&lt;object type=&quot;3&quot; unique_id=&quot;11450&quot;&gt;&lt;property id=&quot;20148&quot; value=&quot;5&quot;/&gt;&lt;property id=&quot;20300&quot; value=&quot;Slide 39&quot;/&gt;&lt;property id=&quot;20307&quot; value=&quot;393&quot;/&gt;&lt;/object&gt;&lt;object type=&quot;3&quot; unique_id=&quot;11451&quot;&gt;&lt;property id=&quot;20148&quot; value=&quot;5&quot;/&gt;&lt;property id=&quot;20300&quot; value=&quot;Slide 40&quot;/&gt;&lt;property id=&quot;20307&quot; value=&quot;394&quot;/&gt;&lt;/object&gt;&lt;object type=&quot;3&quot; unique_id=&quot;11452&quot;&gt;&lt;property id=&quot;20148&quot; value=&quot;5&quot;/&gt;&lt;property id=&quot;20300&quot; value=&quot;Slide 41 - &amp;quot;SOUTH CAROLINA Promising Practices&amp;quot;&quot;/&gt;&lt;property id=&quot;20307&quot; value=&quot;395&quot;/&gt;&lt;/object&gt;&lt;object type=&quot;3&quot; unique_id=&quot;11453&quot;&gt;&lt;property id=&quot;20148&quot; value=&quot;5&quot;/&gt;&lt;property id=&quot;20300&quot; value=&quot;Slide 42 - &amp;quot;WASHINGTON  PROMISING PRACTICES&amp;quot;&quot;/&gt;&lt;property id=&quot;20307&quot; value=&quot;385&quot;/&gt;&lt;/object&gt;&lt;object type=&quot;3&quot; unique_id=&quot;11454&quot;&gt;&lt;property id=&quot;20148&quot; value=&quot;5&quot;/&gt;&lt;property id=&quot;20300&quot; value=&quot;Slide 43 - &amp;quot; WASHINGTON STATE Training Emphasis  &amp;quot;&quot;/&gt;&lt;property id=&quot;20307&quot; value=&quot;379&quot;/&gt;&lt;/object&gt;&lt;object type=&quot;3&quot; unique_id=&quot;11455&quot;&gt;&lt;property id=&quot;20148&quot; value=&quot;5&quot;/&gt;&lt;property id=&quot;20300&quot; value=&quot;Slide 44 - &amp;quot;WASHINGTON STATE Coordinated outreach and service delivery (RR and labor unions)&amp;quot;&quot;/&gt;&lt;property id=&quot;20307&quot; value=&quot;380&quot;/&gt;&lt;/object&gt;&lt;object type=&quot;3&quot; unique_id=&quot;11456&quot;&gt;&lt;property id=&quot;20148&quot; value=&quot;5&quot;/&gt;&lt;property id=&quot;20300&quot; value=&quot;Slide 45 - &amp;quot;WASHINGTON STATE Coordination with TACCCT&amp;quot;&quot;/&gt;&lt;property id=&quot;20307&quot; value=&quot;381&quot;/&gt;&lt;/object&gt;&lt;object type=&quot;3&quot; unique_id=&quot;11457&quot;&gt;&lt;property id=&quot;20148&quot; value=&quot;5&quot;/&gt;&lt;property id=&quot;20300&quot; value=&quot;Slide 46 - &amp;quot;WASHINGTON STATE Incidental Supply Allowance for training&amp;quot;&quot;/&gt;&lt;property id=&quot;20307&quot; value=&quot;382&quot;/&gt;&lt;/object&gt;&lt;object type=&quot;3&quot; unique_id=&quot;11458&quot;&gt;&lt;property id=&quot;20148&quot; value=&quot;5&quot;/&gt;&lt;property id=&quot;20300&quot; value=&quot;Slide 47 - &amp;quot;WASHINGTON STATE Questions?&amp;quot;&quot;/&gt;&lt;property id=&quot;20307&quot; value=&quot;383&quot;/&gt;&lt;/object&gt;&lt;object type=&quot;3&quot; unique_id=&quot;11459&quot;&gt;&lt;property id=&quot;20148&quot; value=&quot;5&quot;/&gt;&lt;property id=&quot;20300&quot; value=&quot;Slide 48 - &amp;quot;BREAKOUT ROOMS&amp;quot;&quot;/&gt;&lt;property id=&quot;20307&quot; value=&quot;368&quot;/&gt;&lt;/object&gt;&lt;object type=&quot;3&quot; unique_id=&quot;11460&quot;&gt;&lt;property id=&quot;20148&quot; value=&quot;5&quot;/&gt;&lt;property id=&quot;20300&quot; value=&quot;Slide 50 - &amp;quot;RECAP&amp;quot;&quot;/&gt;&lt;property id=&quot;20307&quot; value=&quot;369&quot;/&gt;&lt;/object&gt;&lt;object type=&quot;3&quot; unique_id=&quot;11461&quot;&gt;&lt;property id=&quot;20148&quot; value=&quot;5&quot;/&gt;&lt;property id=&quot;20300&quot; value=&quot;Slide 51 - &amp;quot;TOPICS FOR FUTURE WEBINARS&amp;quot;&quot;/&gt;&lt;property id=&quot;20307&quot; value=&quot;370&quot;/&gt;&lt;/object&gt;&lt;object type=&quot;3&quot; unique_id=&quot;11462&quot;&gt;&lt;property id=&quot;20148&quot; value=&quot;5&quot;/&gt;&lt;property id=&quot;20300&quot; value=&quot;Slide 52 - &amp;quot;Poll: Topics for Future Webinars&amp;quot;&quot;/&gt;&lt;property id=&quot;20307&quot; value=&quot;396&quot;/&gt;&lt;/object&gt;&lt;object type=&quot;3&quot; unique_id=&quot;11463&quot;&gt;&lt;property id=&quot;20148&quot; value=&quot;5&quot;/&gt;&lt;property id=&quot;20300&quot; value=&quot;Slide 53 - &amp;quot;Please enter your questions in the Chat Room! &amp;quot;&quot;/&gt;&lt;property id=&quot;20307&quot; value=&quot;279&quot;/&gt;&lt;/object&gt;&lt;object type=&quot;3&quot; unique_id=&quot;11464&quot;&gt;&lt;property id=&quot;20148&quot; value=&quot;5&quot;/&gt;&lt;property id=&quot;20300&quot; value=&quot;Slide 54 - &amp;quot;Speakers’ Contact Information&amp;quot;&quot;/&gt;&lt;property id=&quot;20307&quot; value=&quot;281&quot;/&gt;&lt;/object&gt;&lt;object type=&quot;3&quot; unique_id=&quot;11466&quot;&gt;&lt;property id=&quot;20148&quot; value=&quot;5&quot;/&gt;&lt;property id=&quot;20300&quot; value=&quot;Slide 55&quot;/&gt;&lt;property id=&quot;20307&quot; value=&quot;262&quot;/&gt;&lt;/object&gt;&lt;object type=&quot;3&quot; unique_id=&quot;14978&quot;&gt;&lt;property id=&quot;20148&quot; value=&quot;5&quot;/&gt;&lt;property id=&quot;20300&quot; value=&quot;Slide 49&quot;/&gt;&lt;property id=&quot;20307&quot; value=&quot;397&quot;/&gt;&lt;/object&gt;&lt;/object&gt;&lt;object type=&quot;8&quot; unique_id=&quot;11410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Networking trio design templat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F79646"/>
      </a:accent2>
      <a:accent3>
        <a:srgbClr val="9BBB59"/>
      </a:accent3>
      <a:accent4>
        <a:srgbClr val="8064A2"/>
      </a:accent4>
      <a:accent5>
        <a:srgbClr val="4BACC6"/>
      </a:accent5>
      <a:accent6>
        <a:srgbClr val="C0504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Networking trio design template</Template>
  <TotalTime>0</TotalTime>
  <Words>1687</Words>
  <Application>Microsoft Office PowerPoint</Application>
  <PresentationFormat>On-screen Show (4:3)</PresentationFormat>
  <Paragraphs>466</Paragraphs>
  <Slides>55</Slides>
  <Notes>53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Networking trio design template</vt:lpstr>
      <vt:lpstr>TAA Fiscal and State Promising Practices Webinar</vt:lpstr>
      <vt:lpstr>Where are you?</vt:lpstr>
      <vt:lpstr>WELCOME  STATE FISCAL AND TAA PROGRAM STAFF!</vt:lpstr>
      <vt:lpstr>AGENDA Part One-Funding Rules and Status</vt:lpstr>
      <vt:lpstr>AGENDA  Part Two-Examples of  Promising Practices</vt:lpstr>
      <vt:lpstr>AGENDA Part 3- Breakout Rooms</vt:lpstr>
      <vt:lpstr>AGENDA Part Four – Recap and Close</vt:lpstr>
      <vt:lpstr>Current Funding Status and Structure</vt:lpstr>
      <vt:lpstr>TAA Current Funding Status</vt:lpstr>
      <vt:lpstr>TEGL 15-12</vt:lpstr>
      <vt:lpstr>PowerPoint Presentation</vt:lpstr>
      <vt:lpstr>Cost Categories*</vt:lpstr>
      <vt:lpstr>TAA Allocation Rules in Contributing to Shared Resources</vt:lpstr>
      <vt:lpstr>Program, Case Management &amp; Administrative Activities</vt:lpstr>
      <vt:lpstr>Case Management Systems</vt:lpstr>
      <vt:lpstr>MIS &amp; IT Infrastructure</vt:lpstr>
      <vt:lpstr>2 CFR Part 225 Uniform Cost Principles</vt:lpstr>
      <vt:lpstr>Promising Practices: Strategies for Spending </vt:lpstr>
      <vt:lpstr>Promising Practices:  Strategies for Spending</vt:lpstr>
      <vt:lpstr>PROMISING PRACTICES</vt:lpstr>
      <vt:lpstr>SOUTH CAROLINA CASE MANAGEMENT SYSTEM Pietà (Michelangelo)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SOUTH CAROLINA CASE MANAGEMENT SYSTEM</vt:lpstr>
      <vt:lpstr>SOUTH CAROLINA CASE MANAGEMENT SYSTEM Tracking TAA Payments via Individual Fund Tracking</vt:lpstr>
      <vt:lpstr>Monitoring and Managing SC TAA</vt:lpstr>
      <vt:lpstr>SOUTH CAROLINA CASE MANAGEMENT SYSTEM</vt:lpstr>
      <vt:lpstr>PowerPoint Presentation</vt:lpstr>
      <vt:lpstr>PowerPoint Presentation</vt:lpstr>
      <vt:lpstr>SC PROMISING PRACTICES Modifying Commuting Distance</vt:lpstr>
      <vt:lpstr>SC PROMISING PRACTICES Modifying Commuting Distance</vt:lpstr>
      <vt:lpstr>SC PROMISING PRACTICES Modifying Commuting Distance</vt:lpstr>
      <vt:lpstr>PowerPoint Presentation</vt:lpstr>
      <vt:lpstr>PowerPoint Presentation</vt:lpstr>
      <vt:lpstr>PowerPoint Presentation</vt:lpstr>
      <vt:lpstr>PowerPoint Presentation</vt:lpstr>
      <vt:lpstr>SOUTH CAROLINA Promising Practices</vt:lpstr>
      <vt:lpstr>WASHINGTON  PROMISING PRACTICES</vt:lpstr>
      <vt:lpstr> WASHINGTON STATE Training Emphasis  </vt:lpstr>
      <vt:lpstr>WASHINGTON STATE Coordinated outreach and service delivery (RR and labor unions)</vt:lpstr>
      <vt:lpstr>WASHINGTON STATE Coordination with TACCCT</vt:lpstr>
      <vt:lpstr>WASHINGTON STATE Incidental Supply Allowance for training</vt:lpstr>
      <vt:lpstr>WASHINGTON STATE Questions?</vt:lpstr>
      <vt:lpstr>BREAKOUT ROOMS</vt:lpstr>
      <vt:lpstr>PowerPoint Presentation</vt:lpstr>
      <vt:lpstr>RECAP</vt:lpstr>
      <vt:lpstr>TOPICS FOR FUTURE WEBINARS</vt:lpstr>
      <vt:lpstr>Poll: Topics for Future Webinars</vt:lpstr>
      <vt:lpstr>Please enter your questions in the Chat Room! </vt:lpstr>
      <vt:lpstr>Speakers’ Contact Information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2009-09-02T19:35:42Z</dcterms:created>
  <dcterms:modified xsi:type="dcterms:W3CDTF">2013-08-08T17:23:39Z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TC102413891033</vt:lpwstr>
  </property>
</Properties>
</file>